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1"/>
  </p:sldMasterIdLst>
  <p:notesMasterIdLst>
    <p:notesMasterId r:id="rId50"/>
  </p:notesMasterIdLst>
  <p:handoutMasterIdLst>
    <p:handoutMasterId r:id="rId51"/>
  </p:handoutMasterIdLst>
  <p:sldIdLst>
    <p:sldId id="2146847739" r:id="rId2"/>
    <p:sldId id="2146847732" r:id="rId3"/>
    <p:sldId id="2146847879" r:id="rId4"/>
    <p:sldId id="2146847880" r:id="rId5"/>
    <p:sldId id="2146847874" r:id="rId6"/>
    <p:sldId id="2146847799" r:id="rId7"/>
    <p:sldId id="2146847764" r:id="rId8"/>
    <p:sldId id="2146847885" r:id="rId9"/>
    <p:sldId id="2146847886" r:id="rId10"/>
    <p:sldId id="2146847860" r:id="rId11"/>
    <p:sldId id="2146847849" r:id="rId12"/>
    <p:sldId id="2146847887" r:id="rId13"/>
    <p:sldId id="2146847765" r:id="rId14"/>
    <p:sldId id="2146847777" r:id="rId15"/>
    <p:sldId id="2146847826" r:id="rId16"/>
    <p:sldId id="2146847839" r:id="rId17"/>
    <p:sldId id="2146847868" r:id="rId18"/>
    <p:sldId id="2146847870" r:id="rId19"/>
    <p:sldId id="2146847869" r:id="rId20"/>
    <p:sldId id="2146847857" r:id="rId21"/>
    <p:sldId id="2146847862" r:id="rId22"/>
    <p:sldId id="2146847875" r:id="rId23"/>
    <p:sldId id="2146847856" r:id="rId24"/>
    <p:sldId id="2146847888" r:id="rId25"/>
    <p:sldId id="2146847883" r:id="rId26"/>
    <p:sldId id="2146847889" r:id="rId27"/>
    <p:sldId id="2146847865" r:id="rId28"/>
    <p:sldId id="2146847867" r:id="rId29"/>
    <p:sldId id="2146847881" r:id="rId30"/>
    <p:sldId id="2146847844" r:id="rId31"/>
    <p:sldId id="2146847873" r:id="rId32"/>
    <p:sldId id="2146847843" r:id="rId33"/>
    <p:sldId id="2146847877" r:id="rId34"/>
    <p:sldId id="2146847852" r:id="rId35"/>
    <p:sldId id="2146847871" r:id="rId36"/>
    <p:sldId id="2146847878" r:id="rId37"/>
    <p:sldId id="2146847876" r:id="rId38"/>
    <p:sldId id="2146847851" r:id="rId39"/>
    <p:sldId id="2146847882" r:id="rId40"/>
    <p:sldId id="2146847855" r:id="rId41"/>
    <p:sldId id="256" r:id="rId42"/>
    <p:sldId id="259" r:id="rId43"/>
    <p:sldId id="257" r:id="rId44"/>
    <p:sldId id="2146847863" r:id="rId45"/>
    <p:sldId id="2146847858" r:id="rId46"/>
    <p:sldId id="258" r:id="rId47"/>
    <p:sldId id="260" r:id="rId48"/>
    <p:sldId id="2146847872" r:id="rId49"/>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0A13BA87-ADB6-C048-B76C-366B243E1AE5}">
          <p14:sldIdLst/>
        </p14:section>
        <p14:section name="Section par défaut" id="{EBE2C31F-9687-49C9-91D6-031CFDB15353}">
          <p14:sldIdLst>
            <p14:sldId id="2146847739"/>
            <p14:sldId id="2146847732"/>
            <p14:sldId id="2146847879"/>
            <p14:sldId id="2146847880"/>
            <p14:sldId id="2146847874"/>
            <p14:sldId id="2146847799"/>
            <p14:sldId id="2146847764"/>
            <p14:sldId id="2146847885"/>
            <p14:sldId id="2146847886"/>
            <p14:sldId id="2146847860"/>
            <p14:sldId id="2146847849"/>
            <p14:sldId id="2146847887"/>
            <p14:sldId id="2146847765"/>
            <p14:sldId id="2146847777"/>
            <p14:sldId id="2146847826"/>
            <p14:sldId id="2146847839"/>
            <p14:sldId id="2146847868"/>
            <p14:sldId id="2146847870"/>
            <p14:sldId id="2146847869"/>
            <p14:sldId id="2146847857"/>
            <p14:sldId id="2146847862"/>
            <p14:sldId id="2146847875"/>
            <p14:sldId id="2146847856"/>
            <p14:sldId id="2146847888"/>
            <p14:sldId id="2146847883"/>
            <p14:sldId id="2146847889"/>
            <p14:sldId id="2146847865"/>
            <p14:sldId id="2146847867"/>
            <p14:sldId id="2146847881"/>
            <p14:sldId id="2146847844"/>
            <p14:sldId id="2146847873"/>
            <p14:sldId id="2146847843"/>
            <p14:sldId id="2146847877"/>
            <p14:sldId id="2146847852"/>
            <p14:sldId id="2146847871"/>
            <p14:sldId id="2146847878"/>
            <p14:sldId id="2146847876"/>
            <p14:sldId id="2146847851"/>
            <p14:sldId id="2146847882"/>
            <p14:sldId id="2146847855"/>
            <p14:sldId id="256"/>
            <p14:sldId id="259"/>
            <p14:sldId id="257"/>
            <p14:sldId id="2146847863"/>
            <p14:sldId id="2146847858"/>
            <p14:sldId id="258"/>
            <p14:sldId id="260"/>
            <p14:sldId id="2146847872"/>
          </p14:sldIdLst>
        </p14:section>
      </p14:sectionLst>
    </p:ext>
    <p:ext uri="{EFAFB233-063F-42B5-8137-9DF3F51BA10A}">
      <p15:sldGuideLst xmlns:p15="http://schemas.microsoft.com/office/powerpoint/2012/main">
        <p15:guide id="5" orient="horz" pos="4320" userDrawn="1">
          <p15:clr>
            <a:srgbClr val="A4A3A4"/>
          </p15:clr>
        </p15:guide>
        <p15:guide id="6"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tilisateur de Microsoft Office" initials="Office" lastIdx="119" clrIdx="0"/>
  <p:cmAuthor id="1" name="Yannick Darrats" initials="YD" lastIdx="1" clrIdx="1"/>
  <p:cmAuthor id="2" name="charles dufrene" initials="cd" lastIdx="1" clrIdx="2"/>
  <p:cmAuthor id="3" name="anton pozniak" initials="ap" lastIdx="6" clrIdx="3"/>
  <p:cmAuthor id="4" name="francois.raffi@wanadoo.fr" initials="f" lastIdx="1" clrIdx="4">
    <p:extLst>
      <p:ext uri="{19B8F6BF-5375-455C-9EA6-DF929625EA0E}">
        <p15:presenceInfo xmlns:p15="http://schemas.microsoft.com/office/powerpoint/2012/main" userId="fef510a6f748a89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6699"/>
    <a:srgbClr val="00CC33"/>
    <a:srgbClr val="53A2DD"/>
    <a:srgbClr val="FF66FF"/>
    <a:srgbClr val="0066FF"/>
    <a:srgbClr val="00CC66"/>
    <a:srgbClr val="D0D8E8"/>
    <a:srgbClr val="000099"/>
    <a:srgbClr val="B9DCF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99" autoAdjust="0"/>
    <p:restoredTop sz="95738" autoAdjust="0"/>
  </p:normalViewPr>
  <p:slideViewPr>
    <p:cSldViewPr snapToGrid="0" snapToObjects="1">
      <p:cViewPr varScale="1">
        <p:scale>
          <a:sx n="88" d="100"/>
          <a:sy n="88" d="100"/>
        </p:scale>
        <p:origin x="696" y="67"/>
      </p:cViewPr>
      <p:guideLst>
        <p:guide orient="horz" pos="4320"/>
        <p:guide pos="3840"/>
      </p:guideLst>
    </p:cSldViewPr>
  </p:slideViewPr>
  <p:notesTextViewPr>
    <p:cViewPr>
      <p:scale>
        <a:sx n="100" d="100"/>
        <a:sy n="100" d="100"/>
      </p:scale>
      <p:origin x="0" y="0"/>
    </p:cViewPr>
  </p:notesTextViewPr>
  <p:sorterViewPr>
    <p:cViewPr varScale="1">
      <p:scale>
        <a:sx n="1" d="1"/>
        <a:sy n="1" d="1"/>
      </p:scale>
      <p:origin x="0" y="-6980"/>
    </p:cViewPr>
  </p:sorterViewPr>
  <p:notesViewPr>
    <p:cSldViewPr snapToGrid="0" snapToObjects="1" showGuides="1">
      <p:cViewPr varScale="1">
        <p:scale>
          <a:sx n="70" d="100"/>
          <a:sy n="70" d="100"/>
        </p:scale>
        <p:origin x="2971" y="3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Série 1</c:v>
                </c:pt>
              </c:strCache>
            </c:strRef>
          </c:tx>
          <c:spPr>
            <a:solidFill>
              <a:srgbClr val="FF66FF"/>
            </a:solidFill>
            <a:ln>
              <a:noFill/>
            </a:ln>
            <a:effectLst/>
          </c:spPr>
          <c:invertIfNegative val="0"/>
          <c:cat>
            <c:numRef>
              <c:f>Feuil1!$A$2:$A$4</c:f>
              <c:numCache>
                <c:formatCode>General</c:formatCode>
                <c:ptCount val="3"/>
              </c:numCache>
            </c:numRef>
          </c:cat>
          <c:val>
            <c:numRef>
              <c:f>Feuil1!$B$2:$B$4</c:f>
              <c:numCache>
                <c:formatCode>General</c:formatCode>
                <c:ptCount val="3"/>
                <c:pt idx="0">
                  <c:v>2.1</c:v>
                </c:pt>
                <c:pt idx="1">
                  <c:v>4.5999999999999996</c:v>
                </c:pt>
                <c:pt idx="2">
                  <c:v>5.0999999999999996</c:v>
                </c:pt>
              </c:numCache>
            </c:numRef>
          </c:val>
          <c:extLst>
            <c:ext xmlns:c16="http://schemas.microsoft.com/office/drawing/2014/chart" uri="{C3380CC4-5D6E-409C-BE32-E72D297353CC}">
              <c16:uniqueId val="{00000000-6332-184C-9C29-9E3836799553}"/>
            </c:ext>
          </c:extLst>
        </c:ser>
        <c:ser>
          <c:idx val="1"/>
          <c:order val="1"/>
          <c:tx>
            <c:strRef>
              <c:f>Feuil1!$C$1</c:f>
              <c:strCache>
                <c:ptCount val="1"/>
                <c:pt idx="0">
                  <c:v>Série 2</c:v>
                </c:pt>
              </c:strCache>
            </c:strRef>
          </c:tx>
          <c:spPr>
            <a:solidFill>
              <a:srgbClr val="53A2DD"/>
            </a:solidFill>
            <a:ln>
              <a:noFill/>
            </a:ln>
            <a:effectLst/>
          </c:spPr>
          <c:invertIfNegative val="0"/>
          <c:cat>
            <c:numRef>
              <c:f>Feuil1!$A$2:$A$4</c:f>
              <c:numCache>
                <c:formatCode>General</c:formatCode>
                <c:ptCount val="3"/>
              </c:numCache>
            </c:numRef>
          </c:cat>
          <c:val>
            <c:numRef>
              <c:f>Feuil1!$C$2:$C$4</c:f>
              <c:numCache>
                <c:formatCode>General</c:formatCode>
                <c:ptCount val="3"/>
                <c:pt idx="0">
                  <c:v>6.4</c:v>
                </c:pt>
                <c:pt idx="1">
                  <c:v>2.2000000000000002</c:v>
                </c:pt>
                <c:pt idx="2">
                  <c:v>7.7</c:v>
                </c:pt>
              </c:numCache>
            </c:numRef>
          </c:val>
          <c:extLst>
            <c:ext xmlns:c16="http://schemas.microsoft.com/office/drawing/2014/chart" uri="{C3380CC4-5D6E-409C-BE32-E72D297353CC}">
              <c16:uniqueId val="{00000001-6332-184C-9C29-9E3836799553}"/>
            </c:ext>
          </c:extLst>
        </c:ser>
        <c:dLbls>
          <c:showLegendKey val="0"/>
          <c:showVal val="0"/>
          <c:showCatName val="0"/>
          <c:showSerName val="0"/>
          <c:showPercent val="0"/>
          <c:showBubbleSize val="0"/>
        </c:dLbls>
        <c:gapWidth val="86"/>
        <c:overlap val="-27"/>
        <c:axId val="852023216"/>
        <c:axId val="852033776"/>
      </c:barChart>
      <c:catAx>
        <c:axId val="8520232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s-419"/>
          </a:p>
        </c:txPr>
        <c:crossAx val="852033776"/>
        <c:crosses val="autoZero"/>
        <c:auto val="1"/>
        <c:lblAlgn val="ctr"/>
        <c:lblOffset val="100"/>
        <c:noMultiLvlLbl val="0"/>
      </c:catAx>
      <c:valAx>
        <c:axId val="852033776"/>
        <c:scaling>
          <c:orientation val="minMax"/>
          <c:max val="10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s-419"/>
          </a:p>
        </c:txPr>
        <c:crossAx val="852023216"/>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002060"/>
          </a:solidFill>
        </a:defRPr>
      </a:pPr>
      <a:endParaRPr lang="es-419"/>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Série 1</c:v>
                </c:pt>
              </c:strCache>
            </c:strRef>
          </c:tx>
          <c:spPr>
            <a:solidFill>
              <a:srgbClr val="FF66FF"/>
            </a:solidFill>
            <a:ln>
              <a:noFill/>
            </a:ln>
            <a:effectLst/>
          </c:spPr>
          <c:invertIfNegative val="0"/>
          <c:cat>
            <c:numRef>
              <c:f>Feuil1!$A$2:$A$4</c:f>
              <c:numCache>
                <c:formatCode>General</c:formatCode>
                <c:ptCount val="3"/>
              </c:numCache>
            </c:numRef>
          </c:cat>
          <c:val>
            <c:numRef>
              <c:f>Feuil1!$B$2:$B$4</c:f>
              <c:numCache>
                <c:formatCode>General</c:formatCode>
                <c:ptCount val="3"/>
                <c:pt idx="0">
                  <c:v>97.9</c:v>
                </c:pt>
                <c:pt idx="1">
                  <c:v>95.5</c:v>
                </c:pt>
                <c:pt idx="2">
                  <c:v>94.9</c:v>
                </c:pt>
              </c:numCache>
            </c:numRef>
          </c:val>
          <c:extLst>
            <c:ext xmlns:c16="http://schemas.microsoft.com/office/drawing/2014/chart" uri="{C3380CC4-5D6E-409C-BE32-E72D297353CC}">
              <c16:uniqueId val="{00000000-DCF5-4848-98AE-112B981474BE}"/>
            </c:ext>
          </c:extLst>
        </c:ser>
        <c:ser>
          <c:idx val="1"/>
          <c:order val="1"/>
          <c:tx>
            <c:strRef>
              <c:f>Feuil1!$C$1</c:f>
              <c:strCache>
                <c:ptCount val="1"/>
                <c:pt idx="0">
                  <c:v>Série 2</c:v>
                </c:pt>
              </c:strCache>
            </c:strRef>
          </c:tx>
          <c:spPr>
            <a:solidFill>
              <a:srgbClr val="53A2DD"/>
            </a:solidFill>
            <a:ln>
              <a:noFill/>
            </a:ln>
            <a:effectLst/>
          </c:spPr>
          <c:invertIfNegative val="0"/>
          <c:cat>
            <c:numRef>
              <c:f>Feuil1!$A$2:$A$4</c:f>
              <c:numCache>
                <c:formatCode>General</c:formatCode>
                <c:ptCount val="3"/>
              </c:numCache>
            </c:numRef>
          </c:cat>
          <c:val>
            <c:numRef>
              <c:f>Feuil1!$C$2:$C$4</c:f>
              <c:numCache>
                <c:formatCode>General</c:formatCode>
                <c:ptCount val="3"/>
                <c:pt idx="0">
                  <c:v>93.6</c:v>
                </c:pt>
                <c:pt idx="1">
                  <c:v>97.8</c:v>
                </c:pt>
                <c:pt idx="2">
                  <c:v>92.3</c:v>
                </c:pt>
              </c:numCache>
            </c:numRef>
          </c:val>
          <c:extLst>
            <c:ext xmlns:c16="http://schemas.microsoft.com/office/drawing/2014/chart" uri="{C3380CC4-5D6E-409C-BE32-E72D297353CC}">
              <c16:uniqueId val="{00000001-DCF5-4848-98AE-112B981474BE}"/>
            </c:ext>
          </c:extLst>
        </c:ser>
        <c:dLbls>
          <c:showLegendKey val="0"/>
          <c:showVal val="0"/>
          <c:showCatName val="0"/>
          <c:showSerName val="0"/>
          <c:showPercent val="0"/>
          <c:showBubbleSize val="0"/>
        </c:dLbls>
        <c:gapWidth val="86"/>
        <c:overlap val="-27"/>
        <c:axId val="852023216"/>
        <c:axId val="852033776"/>
      </c:barChart>
      <c:catAx>
        <c:axId val="8520232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s-419"/>
          </a:p>
        </c:txPr>
        <c:crossAx val="852033776"/>
        <c:crosses val="autoZero"/>
        <c:auto val="1"/>
        <c:lblAlgn val="ctr"/>
        <c:lblOffset val="100"/>
        <c:noMultiLvlLbl val="0"/>
      </c:catAx>
      <c:valAx>
        <c:axId val="852033776"/>
        <c:scaling>
          <c:orientation val="minMax"/>
          <c:max val="100"/>
          <c:min val="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s-419"/>
          </a:p>
        </c:txPr>
        <c:crossAx val="852023216"/>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002060"/>
          </a:solidFill>
        </a:defRPr>
      </a:pPr>
      <a:endParaRPr lang="es-419"/>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Série 1</c:v>
                </c:pt>
              </c:strCache>
            </c:strRef>
          </c:tx>
          <c:spPr>
            <a:solidFill>
              <a:schemeClr val="accent1"/>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3-9BCF-4A3A-94F9-F23E148F4060}"/>
              </c:ext>
            </c:extLst>
          </c:dPt>
          <c:dPt>
            <c:idx val="1"/>
            <c:invertIfNegative val="0"/>
            <c:bubble3D val="0"/>
            <c:spPr>
              <a:solidFill>
                <a:srgbClr val="00B0F0"/>
              </a:solidFill>
              <a:ln>
                <a:noFill/>
              </a:ln>
              <a:effectLst/>
            </c:spPr>
            <c:extLst>
              <c:ext xmlns:c16="http://schemas.microsoft.com/office/drawing/2014/chart" uri="{C3380CC4-5D6E-409C-BE32-E72D297353CC}">
                <c16:uniqueId val="{00000004-9BCF-4A3A-94F9-F23E148F4060}"/>
              </c:ext>
            </c:extLst>
          </c:dPt>
          <c:dPt>
            <c:idx val="2"/>
            <c:invertIfNegative val="0"/>
            <c:bubble3D val="0"/>
            <c:spPr>
              <a:solidFill>
                <a:srgbClr val="C00000"/>
              </a:solidFill>
              <a:ln>
                <a:noFill/>
              </a:ln>
              <a:effectLst/>
            </c:spPr>
            <c:extLst>
              <c:ext xmlns:c16="http://schemas.microsoft.com/office/drawing/2014/chart" uri="{C3380CC4-5D6E-409C-BE32-E72D297353CC}">
                <c16:uniqueId val="{00000005-9BCF-4A3A-94F9-F23E148F4060}"/>
              </c:ext>
            </c:extLst>
          </c:dPt>
          <c:dLbls>
            <c:dLbl>
              <c:idx val="0"/>
              <c:tx>
                <c:rich>
                  <a:bodyPr/>
                  <a:lstStyle/>
                  <a:p>
                    <a:r>
                      <a:rPr lang="en-US" dirty="0"/>
                      <a:t>92.2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BCF-4A3A-94F9-F23E148F4060}"/>
                </c:ext>
              </c:extLst>
            </c:dLbl>
            <c:dLbl>
              <c:idx val="1"/>
              <c:tx>
                <c:rich>
                  <a:bodyPr/>
                  <a:lstStyle/>
                  <a:p>
                    <a:r>
                      <a:rPr lang="en-US" dirty="0"/>
                      <a:t>90.4</a:t>
                    </a:r>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4-9BCF-4A3A-94F9-F23E148F406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419"/>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 </c:v>
                </c:pt>
                <c:pt idx="1">
                  <c:v> </c:v>
                </c:pt>
                <c:pt idx="2">
                  <c:v> </c:v>
                </c:pt>
              </c:strCache>
            </c:strRef>
          </c:cat>
          <c:val>
            <c:numRef>
              <c:f>Feuil1!$B$2:$B$4</c:f>
              <c:numCache>
                <c:formatCode>General</c:formatCode>
                <c:ptCount val="3"/>
                <c:pt idx="0">
                  <c:v>92.2</c:v>
                </c:pt>
                <c:pt idx="1">
                  <c:v>90.4</c:v>
                </c:pt>
                <c:pt idx="2">
                  <c:v>100</c:v>
                </c:pt>
              </c:numCache>
            </c:numRef>
          </c:val>
          <c:extLst>
            <c:ext xmlns:c16="http://schemas.microsoft.com/office/drawing/2014/chart" uri="{C3380CC4-5D6E-409C-BE32-E72D297353CC}">
              <c16:uniqueId val="{00000000-9BCF-4A3A-94F9-F23E148F4060}"/>
            </c:ext>
          </c:extLst>
        </c:ser>
        <c:dLbls>
          <c:showLegendKey val="0"/>
          <c:showVal val="0"/>
          <c:showCatName val="0"/>
          <c:showSerName val="0"/>
          <c:showPercent val="0"/>
          <c:showBubbleSize val="0"/>
        </c:dLbls>
        <c:gapWidth val="34"/>
        <c:overlap val="-51"/>
        <c:axId val="319565375"/>
        <c:axId val="221244127"/>
      </c:barChart>
      <c:catAx>
        <c:axId val="319565375"/>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419"/>
          </a:p>
        </c:txPr>
        <c:crossAx val="221244127"/>
        <c:crosses val="autoZero"/>
        <c:auto val="1"/>
        <c:lblAlgn val="ctr"/>
        <c:lblOffset val="100"/>
        <c:noMultiLvlLbl val="0"/>
      </c:catAx>
      <c:valAx>
        <c:axId val="221244127"/>
        <c:scaling>
          <c:orientation val="minMax"/>
          <c:max val="100"/>
          <c:min val="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419"/>
          </a:p>
        </c:txPr>
        <c:crossAx val="319565375"/>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419"/>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0CBC853-724C-CCCA-4A3E-2289494C49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06B71C6-E325-1D3B-4756-C928A6DD9DB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3EE18A-5B54-4001-A04E-EA095DD63587}" type="datetimeFigureOut">
              <a:rPr lang="fr-FR" smtClean="0"/>
              <a:t>29/07/2024</a:t>
            </a:fld>
            <a:endParaRPr lang="fr-FR"/>
          </a:p>
        </p:txBody>
      </p:sp>
      <p:sp>
        <p:nvSpPr>
          <p:cNvPr id="4" name="Espace réservé du pied de page 3">
            <a:extLst>
              <a:ext uri="{FF2B5EF4-FFF2-40B4-BE49-F238E27FC236}">
                <a16:creationId xmlns:a16="http://schemas.microsoft.com/office/drawing/2014/main" id="{D8F9F6AC-E683-49EB-D63D-3B8537DB8E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6603898-F69A-EDEE-C12D-E095EE2401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09D67B-F35E-4702-84F3-BE4BC6CD358C}" type="slidenum">
              <a:rPr lang="fr-FR" smtClean="0"/>
              <a:t>‹N°›</a:t>
            </a:fld>
            <a:endParaRPr lang="fr-FR"/>
          </a:p>
        </p:txBody>
      </p:sp>
    </p:spTree>
    <p:extLst>
      <p:ext uri="{BB962C8B-B14F-4D97-AF65-F5344CB8AC3E}">
        <p14:creationId xmlns:p14="http://schemas.microsoft.com/office/powerpoint/2010/main" val="276593391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71212D-1ACA-4140-B238-21A134C77371}" type="datetimeFigureOut">
              <a:rPr lang="fr-FR" smtClean="0"/>
              <a:pPr/>
              <a:t>29/07/2024</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90A27D-7449-D94F-98A1-EFDA98003643}" type="slidenum">
              <a:rPr lang="fr-FR" smtClean="0"/>
              <a:pPr/>
              <a:t>‹N°›</a:t>
            </a:fld>
            <a:endParaRPr lang="fr-FR"/>
          </a:p>
        </p:txBody>
      </p:sp>
    </p:spTree>
    <p:extLst>
      <p:ext uri="{BB962C8B-B14F-4D97-AF65-F5344CB8AC3E}">
        <p14:creationId xmlns:p14="http://schemas.microsoft.com/office/powerpoint/2010/main" val="13711237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90A27D-7449-D94F-98A1-EFDA9800364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2533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pPr/>
              <a:t>10</a:t>
            </a:fld>
            <a:endParaRPr lang="fr-FR"/>
          </a:p>
        </p:txBody>
      </p:sp>
    </p:spTree>
    <p:extLst>
      <p:ext uri="{BB962C8B-B14F-4D97-AF65-F5344CB8AC3E}">
        <p14:creationId xmlns:p14="http://schemas.microsoft.com/office/powerpoint/2010/main" val="1315922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pPr/>
              <a:t>11</a:t>
            </a:fld>
            <a:endParaRPr lang="fr-FR"/>
          </a:p>
        </p:txBody>
      </p:sp>
    </p:spTree>
    <p:extLst>
      <p:ext uri="{BB962C8B-B14F-4D97-AF65-F5344CB8AC3E}">
        <p14:creationId xmlns:p14="http://schemas.microsoft.com/office/powerpoint/2010/main" val="769819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pPr/>
              <a:t>12</a:t>
            </a:fld>
            <a:endParaRPr lang="fr-FR"/>
          </a:p>
        </p:txBody>
      </p:sp>
    </p:spTree>
    <p:extLst>
      <p:ext uri="{BB962C8B-B14F-4D97-AF65-F5344CB8AC3E}">
        <p14:creationId xmlns:p14="http://schemas.microsoft.com/office/powerpoint/2010/main" val="2903998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pPr/>
              <a:t>13</a:t>
            </a:fld>
            <a:endParaRPr lang="fr-FR"/>
          </a:p>
        </p:txBody>
      </p:sp>
    </p:spTree>
    <p:extLst>
      <p:ext uri="{BB962C8B-B14F-4D97-AF65-F5344CB8AC3E}">
        <p14:creationId xmlns:p14="http://schemas.microsoft.com/office/powerpoint/2010/main" val="1304644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pPr/>
              <a:t>14</a:t>
            </a:fld>
            <a:endParaRPr lang="fr-FR"/>
          </a:p>
        </p:txBody>
      </p:sp>
    </p:spTree>
    <p:extLst>
      <p:ext uri="{BB962C8B-B14F-4D97-AF65-F5344CB8AC3E}">
        <p14:creationId xmlns:p14="http://schemas.microsoft.com/office/powerpoint/2010/main" val="127001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pPr/>
              <a:t>15</a:t>
            </a:fld>
            <a:endParaRPr lang="fr-FR"/>
          </a:p>
        </p:txBody>
      </p:sp>
    </p:spTree>
    <p:extLst>
      <p:ext uri="{BB962C8B-B14F-4D97-AF65-F5344CB8AC3E}">
        <p14:creationId xmlns:p14="http://schemas.microsoft.com/office/powerpoint/2010/main" val="4286209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pPr/>
              <a:t>16</a:t>
            </a:fld>
            <a:endParaRPr lang="fr-FR"/>
          </a:p>
        </p:txBody>
      </p:sp>
    </p:spTree>
    <p:extLst>
      <p:ext uri="{BB962C8B-B14F-4D97-AF65-F5344CB8AC3E}">
        <p14:creationId xmlns:p14="http://schemas.microsoft.com/office/powerpoint/2010/main" val="2930145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pPr/>
              <a:t>17</a:t>
            </a:fld>
            <a:endParaRPr lang="fr-FR"/>
          </a:p>
        </p:txBody>
      </p:sp>
    </p:spTree>
    <p:extLst>
      <p:ext uri="{BB962C8B-B14F-4D97-AF65-F5344CB8AC3E}">
        <p14:creationId xmlns:p14="http://schemas.microsoft.com/office/powerpoint/2010/main" val="1323005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pPr/>
              <a:t>18</a:t>
            </a:fld>
            <a:endParaRPr lang="fr-FR"/>
          </a:p>
        </p:txBody>
      </p:sp>
    </p:spTree>
    <p:extLst>
      <p:ext uri="{BB962C8B-B14F-4D97-AF65-F5344CB8AC3E}">
        <p14:creationId xmlns:p14="http://schemas.microsoft.com/office/powerpoint/2010/main" val="3481437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pPr/>
              <a:t>19</a:t>
            </a:fld>
            <a:endParaRPr lang="fr-FR"/>
          </a:p>
        </p:txBody>
      </p:sp>
    </p:spTree>
    <p:extLst>
      <p:ext uri="{BB962C8B-B14F-4D97-AF65-F5344CB8AC3E}">
        <p14:creationId xmlns:p14="http://schemas.microsoft.com/office/powerpoint/2010/main" val="3396905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90A27D-7449-D94F-98A1-EFDA9800364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00088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pPr/>
              <a:t>20</a:t>
            </a:fld>
            <a:endParaRPr lang="fr-FR"/>
          </a:p>
        </p:txBody>
      </p:sp>
    </p:spTree>
    <p:extLst>
      <p:ext uri="{BB962C8B-B14F-4D97-AF65-F5344CB8AC3E}">
        <p14:creationId xmlns:p14="http://schemas.microsoft.com/office/powerpoint/2010/main" val="1287854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pPr/>
              <a:t>21</a:t>
            </a:fld>
            <a:endParaRPr lang="fr-FR"/>
          </a:p>
        </p:txBody>
      </p:sp>
    </p:spTree>
    <p:extLst>
      <p:ext uri="{BB962C8B-B14F-4D97-AF65-F5344CB8AC3E}">
        <p14:creationId xmlns:p14="http://schemas.microsoft.com/office/powerpoint/2010/main" val="203780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pPr/>
              <a:t>22</a:t>
            </a:fld>
            <a:endParaRPr lang="fr-FR"/>
          </a:p>
        </p:txBody>
      </p:sp>
    </p:spTree>
    <p:extLst>
      <p:ext uri="{BB962C8B-B14F-4D97-AF65-F5344CB8AC3E}">
        <p14:creationId xmlns:p14="http://schemas.microsoft.com/office/powerpoint/2010/main" val="911081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pPr/>
              <a:t>23</a:t>
            </a:fld>
            <a:endParaRPr lang="fr-FR"/>
          </a:p>
        </p:txBody>
      </p:sp>
    </p:spTree>
    <p:extLst>
      <p:ext uri="{BB962C8B-B14F-4D97-AF65-F5344CB8AC3E}">
        <p14:creationId xmlns:p14="http://schemas.microsoft.com/office/powerpoint/2010/main" val="321492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pPr/>
              <a:t>24</a:t>
            </a:fld>
            <a:endParaRPr lang="fr-FR"/>
          </a:p>
        </p:txBody>
      </p:sp>
    </p:spTree>
    <p:extLst>
      <p:ext uri="{BB962C8B-B14F-4D97-AF65-F5344CB8AC3E}">
        <p14:creationId xmlns:p14="http://schemas.microsoft.com/office/powerpoint/2010/main" val="756278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25</a:t>
            </a:fld>
            <a:endParaRPr lang="fr-FR"/>
          </a:p>
        </p:txBody>
      </p:sp>
    </p:spTree>
    <p:extLst>
      <p:ext uri="{BB962C8B-B14F-4D97-AF65-F5344CB8AC3E}">
        <p14:creationId xmlns:p14="http://schemas.microsoft.com/office/powerpoint/2010/main" val="22216269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pPr/>
              <a:t>26</a:t>
            </a:fld>
            <a:endParaRPr lang="fr-FR"/>
          </a:p>
        </p:txBody>
      </p:sp>
    </p:spTree>
    <p:extLst>
      <p:ext uri="{BB962C8B-B14F-4D97-AF65-F5344CB8AC3E}">
        <p14:creationId xmlns:p14="http://schemas.microsoft.com/office/powerpoint/2010/main" val="22119244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pPr/>
              <a:t>27</a:t>
            </a:fld>
            <a:endParaRPr lang="fr-FR"/>
          </a:p>
        </p:txBody>
      </p:sp>
    </p:spTree>
    <p:extLst>
      <p:ext uri="{BB962C8B-B14F-4D97-AF65-F5344CB8AC3E}">
        <p14:creationId xmlns:p14="http://schemas.microsoft.com/office/powerpoint/2010/main" val="38185313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pPr/>
              <a:t>28</a:t>
            </a:fld>
            <a:endParaRPr lang="fr-FR"/>
          </a:p>
        </p:txBody>
      </p:sp>
    </p:spTree>
    <p:extLst>
      <p:ext uri="{BB962C8B-B14F-4D97-AF65-F5344CB8AC3E}">
        <p14:creationId xmlns:p14="http://schemas.microsoft.com/office/powerpoint/2010/main" val="22997537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pPr/>
              <a:t>29</a:t>
            </a:fld>
            <a:endParaRPr lang="fr-FR"/>
          </a:p>
        </p:txBody>
      </p:sp>
    </p:spTree>
    <p:extLst>
      <p:ext uri="{BB962C8B-B14F-4D97-AF65-F5344CB8AC3E}">
        <p14:creationId xmlns:p14="http://schemas.microsoft.com/office/powerpoint/2010/main" val="36390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pPr/>
              <a:t>3</a:t>
            </a:fld>
            <a:endParaRPr lang="fr-FR"/>
          </a:p>
        </p:txBody>
      </p:sp>
    </p:spTree>
    <p:extLst>
      <p:ext uri="{BB962C8B-B14F-4D97-AF65-F5344CB8AC3E}">
        <p14:creationId xmlns:p14="http://schemas.microsoft.com/office/powerpoint/2010/main" val="11917659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pPr/>
              <a:t>30</a:t>
            </a:fld>
            <a:endParaRPr lang="fr-FR"/>
          </a:p>
        </p:txBody>
      </p:sp>
    </p:spTree>
    <p:extLst>
      <p:ext uri="{BB962C8B-B14F-4D97-AF65-F5344CB8AC3E}">
        <p14:creationId xmlns:p14="http://schemas.microsoft.com/office/powerpoint/2010/main" val="42788613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pPr/>
              <a:t>31</a:t>
            </a:fld>
            <a:endParaRPr lang="fr-FR"/>
          </a:p>
        </p:txBody>
      </p:sp>
    </p:spTree>
    <p:extLst>
      <p:ext uri="{BB962C8B-B14F-4D97-AF65-F5344CB8AC3E}">
        <p14:creationId xmlns:p14="http://schemas.microsoft.com/office/powerpoint/2010/main" val="8582424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pPr/>
              <a:t>32</a:t>
            </a:fld>
            <a:endParaRPr lang="fr-FR"/>
          </a:p>
        </p:txBody>
      </p:sp>
    </p:spTree>
    <p:extLst>
      <p:ext uri="{BB962C8B-B14F-4D97-AF65-F5344CB8AC3E}">
        <p14:creationId xmlns:p14="http://schemas.microsoft.com/office/powerpoint/2010/main" val="2391454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pPr/>
              <a:t>33</a:t>
            </a:fld>
            <a:endParaRPr lang="fr-FR"/>
          </a:p>
        </p:txBody>
      </p:sp>
    </p:spTree>
    <p:extLst>
      <p:ext uri="{BB962C8B-B14F-4D97-AF65-F5344CB8AC3E}">
        <p14:creationId xmlns:p14="http://schemas.microsoft.com/office/powerpoint/2010/main" val="419508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pPr/>
              <a:t>34</a:t>
            </a:fld>
            <a:endParaRPr lang="fr-FR"/>
          </a:p>
        </p:txBody>
      </p:sp>
    </p:spTree>
    <p:extLst>
      <p:ext uri="{BB962C8B-B14F-4D97-AF65-F5344CB8AC3E}">
        <p14:creationId xmlns:p14="http://schemas.microsoft.com/office/powerpoint/2010/main" val="36722261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pPr/>
              <a:t>35</a:t>
            </a:fld>
            <a:endParaRPr lang="fr-FR"/>
          </a:p>
        </p:txBody>
      </p:sp>
    </p:spTree>
    <p:extLst>
      <p:ext uri="{BB962C8B-B14F-4D97-AF65-F5344CB8AC3E}">
        <p14:creationId xmlns:p14="http://schemas.microsoft.com/office/powerpoint/2010/main" val="22702645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pPr/>
              <a:t>36</a:t>
            </a:fld>
            <a:endParaRPr lang="fr-FR"/>
          </a:p>
        </p:txBody>
      </p:sp>
    </p:spTree>
    <p:extLst>
      <p:ext uri="{BB962C8B-B14F-4D97-AF65-F5344CB8AC3E}">
        <p14:creationId xmlns:p14="http://schemas.microsoft.com/office/powerpoint/2010/main" val="16360019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pPr/>
              <a:t>37</a:t>
            </a:fld>
            <a:endParaRPr lang="fr-FR"/>
          </a:p>
        </p:txBody>
      </p:sp>
    </p:spTree>
    <p:extLst>
      <p:ext uri="{BB962C8B-B14F-4D97-AF65-F5344CB8AC3E}">
        <p14:creationId xmlns:p14="http://schemas.microsoft.com/office/powerpoint/2010/main" val="29606836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pPr/>
              <a:t>38</a:t>
            </a:fld>
            <a:endParaRPr lang="fr-FR"/>
          </a:p>
        </p:txBody>
      </p:sp>
    </p:spTree>
    <p:extLst>
      <p:ext uri="{BB962C8B-B14F-4D97-AF65-F5344CB8AC3E}">
        <p14:creationId xmlns:p14="http://schemas.microsoft.com/office/powerpoint/2010/main" val="22192870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pPr/>
              <a:t>39</a:t>
            </a:fld>
            <a:endParaRPr lang="fr-FR"/>
          </a:p>
        </p:txBody>
      </p:sp>
    </p:spTree>
    <p:extLst>
      <p:ext uri="{BB962C8B-B14F-4D97-AF65-F5344CB8AC3E}">
        <p14:creationId xmlns:p14="http://schemas.microsoft.com/office/powerpoint/2010/main" val="125151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pPr/>
              <a:t>4</a:t>
            </a:fld>
            <a:endParaRPr lang="fr-FR"/>
          </a:p>
        </p:txBody>
      </p:sp>
    </p:spTree>
    <p:extLst>
      <p:ext uri="{BB962C8B-B14F-4D97-AF65-F5344CB8AC3E}">
        <p14:creationId xmlns:p14="http://schemas.microsoft.com/office/powerpoint/2010/main" val="17599122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pPr/>
              <a:t>40</a:t>
            </a:fld>
            <a:endParaRPr lang="fr-FR"/>
          </a:p>
        </p:txBody>
      </p:sp>
    </p:spTree>
    <p:extLst>
      <p:ext uri="{BB962C8B-B14F-4D97-AF65-F5344CB8AC3E}">
        <p14:creationId xmlns:p14="http://schemas.microsoft.com/office/powerpoint/2010/main" val="10332573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pPr/>
              <a:t>41</a:t>
            </a:fld>
            <a:endParaRPr lang="fr-FR"/>
          </a:p>
        </p:txBody>
      </p:sp>
    </p:spTree>
    <p:extLst>
      <p:ext uri="{BB962C8B-B14F-4D97-AF65-F5344CB8AC3E}">
        <p14:creationId xmlns:p14="http://schemas.microsoft.com/office/powerpoint/2010/main" val="41398509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pPr/>
              <a:t>42</a:t>
            </a:fld>
            <a:endParaRPr lang="fr-FR"/>
          </a:p>
        </p:txBody>
      </p:sp>
    </p:spTree>
    <p:extLst>
      <p:ext uri="{BB962C8B-B14F-4D97-AF65-F5344CB8AC3E}">
        <p14:creationId xmlns:p14="http://schemas.microsoft.com/office/powerpoint/2010/main" val="15112897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pPr/>
              <a:t>43</a:t>
            </a:fld>
            <a:endParaRPr lang="fr-FR"/>
          </a:p>
        </p:txBody>
      </p:sp>
    </p:spTree>
    <p:extLst>
      <p:ext uri="{BB962C8B-B14F-4D97-AF65-F5344CB8AC3E}">
        <p14:creationId xmlns:p14="http://schemas.microsoft.com/office/powerpoint/2010/main" val="11109465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pPr/>
              <a:t>44</a:t>
            </a:fld>
            <a:endParaRPr lang="fr-FR"/>
          </a:p>
        </p:txBody>
      </p:sp>
    </p:spTree>
    <p:extLst>
      <p:ext uri="{BB962C8B-B14F-4D97-AF65-F5344CB8AC3E}">
        <p14:creationId xmlns:p14="http://schemas.microsoft.com/office/powerpoint/2010/main" val="31051682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pPr/>
              <a:t>45</a:t>
            </a:fld>
            <a:endParaRPr lang="fr-FR"/>
          </a:p>
        </p:txBody>
      </p:sp>
    </p:spTree>
    <p:extLst>
      <p:ext uri="{BB962C8B-B14F-4D97-AF65-F5344CB8AC3E}">
        <p14:creationId xmlns:p14="http://schemas.microsoft.com/office/powerpoint/2010/main" val="17172851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pPr/>
              <a:t>46</a:t>
            </a:fld>
            <a:endParaRPr lang="fr-FR"/>
          </a:p>
        </p:txBody>
      </p:sp>
    </p:spTree>
    <p:extLst>
      <p:ext uri="{BB962C8B-B14F-4D97-AF65-F5344CB8AC3E}">
        <p14:creationId xmlns:p14="http://schemas.microsoft.com/office/powerpoint/2010/main" val="6457512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pPr/>
              <a:t>47</a:t>
            </a:fld>
            <a:endParaRPr lang="fr-FR"/>
          </a:p>
        </p:txBody>
      </p:sp>
    </p:spTree>
    <p:extLst>
      <p:ext uri="{BB962C8B-B14F-4D97-AF65-F5344CB8AC3E}">
        <p14:creationId xmlns:p14="http://schemas.microsoft.com/office/powerpoint/2010/main" val="35933397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pPr/>
              <a:t>48</a:t>
            </a:fld>
            <a:endParaRPr lang="fr-FR"/>
          </a:p>
        </p:txBody>
      </p:sp>
    </p:spTree>
    <p:extLst>
      <p:ext uri="{BB962C8B-B14F-4D97-AF65-F5344CB8AC3E}">
        <p14:creationId xmlns:p14="http://schemas.microsoft.com/office/powerpoint/2010/main" val="1426757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pPr/>
              <a:t>5</a:t>
            </a:fld>
            <a:endParaRPr lang="fr-FR"/>
          </a:p>
        </p:txBody>
      </p:sp>
    </p:spTree>
    <p:extLst>
      <p:ext uri="{BB962C8B-B14F-4D97-AF65-F5344CB8AC3E}">
        <p14:creationId xmlns:p14="http://schemas.microsoft.com/office/powerpoint/2010/main" val="3021794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dirty="0"/>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6</a:t>
            </a:fld>
            <a:endParaRPr lang="fr-FR"/>
          </a:p>
        </p:txBody>
      </p:sp>
    </p:spTree>
    <p:extLst>
      <p:ext uri="{BB962C8B-B14F-4D97-AF65-F5344CB8AC3E}">
        <p14:creationId xmlns:p14="http://schemas.microsoft.com/office/powerpoint/2010/main" val="647381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7</a:t>
            </a:fld>
            <a:endParaRPr lang="fr-FR"/>
          </a:p>
        </p:txBody>
      </p:sp>
    </p:spTree>
    <p:extLst>
      <p:ext uri="{BB962C8B-B14F-4D97-AF65-F5344CB8AC3E}">
        <p14:creationId xmlns:p14="http://schemas.microsoft.com/office/powerpoint/2010/main" val="2221626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81587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880975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219200" y="2865442"/>
            <a:ext cx="10363200" cy="1470025"/>
          </a:xfrm>
        </p:spPr>
        <p:txBody>
          <a:bodyPr/>
          <a:lstStyle>
            <a:lvl1pPr>
              <a:defRPr>
                <a:solidFill>
                  <a:srgbClr val="0070C0"/>
                </a:solidFill>
              </a:defRPr>
            </a:lvl1pPr>
          </a:lstStyle>
          <a:p>
            <a:r>
              <a:rPr lang="fr-FR"/>
              <a:t>Cliquez et modifiez le titre</a:t>
            </a:r>
          </a:p>
        </p:txBody>
      </p:sp>
      <p:sp>
        <p:nvSpPr>
          <p:cNvPr id="3" name="Sous-titre 2"/>
          <p:cNvSpPr>
            <a:spLocks noGrp="1"/>
          </p:cNvSpPr>
          <p:nvPr>
            <p:ph type="subTitle" idx="1"/>
          </p:nvPr>
        </p:nvSpPr>
        <p:spPr>
          <a:xfrm>
            <a:off x="3048000" y="4456651"/>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Cliquez pour modifier le style des sous-titres du masque</a:t>
            </a:r>
          </a:p>
        </p:txBody>
      </p:sp>
    </p:spTree>
    <p:extLst>
      <p:ext uri="{BB962C8B-B14F-4D97-AF65-F5344CB8AC3E}">
        <p14:creationId xmlns:p14="http://schemas.microsoft.com/office/powerpoint/2010/main" val="176668109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09600" y="258820"/>
            <a:ext cx="8490167" cy="1143000"/>
          </a:xfrm>
        </p:spPr>
        <p:txBody>
          <a:bodyPr/>
          <a:lstStyle/>
          <a:p>
            <a:r>
              <a:rPr lang="fr-FR" dirty="0"/>
              <a:t>Modifiez le style du titre</a:t>
            </a:r>
          </a:p>
        </p:txBody>
      </p:sp>
      <p:sp>
        <p:nvSpPr>
          <p:cNvPr id="7" name="Espace réservé du contenu 6"/>
          <p:cNvSpPr>
            <a:spLocks noGrp="1"/>
          </p:cNvSpPr>
          <p:nvPr>
            <p:ph sz="quarter" idx="13"/>
          </p:nvPr>
        </p:nvSpPr>
        <p:spPr>
          <a:xfrm>
            <a:off x="609600" y="1974254"/>
            <a:ext cx="10972800" cy="4572000"/>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411041910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0"/>
            <a:ext cx="8466034" cy="1491539"/>
          </a:xfrm>
        </p:spPr>
        <p:txBody>
          <a:bodyPr/>
          <a:lstStyle>
            <a:lvl1pPr algn="l">
              <a:defRPr/>
            </a:lvl1pPr>
          </a:lstStyle>
          <a:p>
            <a:r>
              <a:rPr lang="fr-FR" dirty="0"/>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8893187"/>
      </p:ext>
    </p:extLst>
  </p:cSld>
  <p:clrMapOvr>
    <a:masterClrMapping/>
  </p:clrMapOvr>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noAutofit/>
          </a:bodyPr>
          <a:lstStyle>
            <a:lvl1pPr>
              <a:defRPr/>
            </a:lvl1pPr>
          </a:lstStyle>
          <a:p>
            <a:pPr lvl="0"/>
            <a:r>
              <a:rPr lang="en-US" dirty="0"/>
              <a:t>Add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275846" y="6646663"/>
            <a:ext cx="1011833" cy="211339"/>
          </a:xfrm>
          <a:prstGeom prst="rect">
            <a:avLst/>
          </a:prstGeom>
        </p:spPr>
        <p:txBody>
          <a:bodyPr/>
          <a:lstStyle/>
          <a:p>
            <a:fld id="{E10189AC-4389-4A73-97F5-D7C36531EF56}" type="datetime1">
              <a:rPr lang="en-US" smtClean="0"/>
              <a:t>7/29/2024</a:t>
            </a:fld>
            <a:endParaRPr lang="en-US" dirty="0"/>
          </a:p>
        </p:txBody>
      </p:sp>
      <p:sp>
        <p:nvSpPr>
          <p:cNvPr id="5" name="Footer Placeholder 4"/>
          <p:cNvSpPr>
            <a:spLocks noGrp="1"/>
          </p:cNvSpPr>
          <p:nvPr>
            <p:ph type="ftr" sz="quarter" idx="11"/>
          </p:nvPr>
        </p:nvSpPr>
        <p:spPr>
          <a:xfrm>
            <a:off x="1690187" y="6646663"/>
            <a:ext cx="9353781" cy="211339"/>
          </a:xfrm>
          <a:prstGeom prst="rect">
            <a:avLst/>
          </a:prstGeom>
        </p:spPr>
        <p:txBody>
          <a:bodyPr/>
          <a:lstStyle/>
          <a:p>
            <a:r>
              <a:rPr lang="en-US"/>
              <a:t>Confidential information statement (go to INSERT&gt;&gt;HEADER &amp; FOOTER)</a:t>
            </a:r>
          </a:p>
        </p:txBody>
      </p:sp>
      <p:sp>
        <p:nvSpPr>
          <p:cNvPr id="6" name="Slide Number Placeholder 5"/>
          <p:cNvSpPr>
            <a:spLocks noGrp="1"/>
          </p:cNvSpPr>
          <p:nvPr>
            <p:ph type="sldNum" sz="quarter" idx="12"/>
          </p:nvPr>
        </p:nvSpPr>
        <p:spPr>
          <a:xfrm>
            <a:off x="11446476" y="6646663"/>
            <a:ext cx="469680" cy="211339"/>
          </a:xfrm>
          <a:prstGeom prst="rect">
            <a:avLst/>
          </a:prstGeom>
        </p:spPr>
        <p:txBody>
          <a:bodyPr/>
          <a:lstStyle/>
          <a:p>
            <a:fld id="{4F90343F-D056-4E24-BE3D-A305BDC1A23E}" type="slidenum">
              <a:rPr lang="en-US" smtClean="0"/>
              <a:t>‹N°›</a:t>
            </a:fld>
            <a:endParaRPr lang="en-US"/>
          </a:p>
        </p:txBody>
      </p:sp>
      <p:sp>
        <p:nvSpPr>
          <p:cNvPr id="7" name="Title 6">
            <a:extLst>
              <a:ext uri="{FF2B5EF4-FFF2-40B4-BE49-F238E27FC236}">
                <a16:creationId xmlns:a16="http://schemas.microsoft.com/office/drawing/2014/main" id="{7586B4D5-F585-4327-9BBC-BE18FFDDB45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84792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58820"/>
            <a:ext cx="8490167" cy="1143000"/>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609600" y="1628800"/>
            <a:ext cx="10972800" cy="4608512"/>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72643933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p:txStyles>
    <p:titleStyle>
      <a:lvl1pPr algn="l" defTabSz="342900" rtl="0" eaLnBrk="1" latinLnBrk="0" hangingPunct="1">
        <a:spcBef>
          <a:spcPct val="0"/>
        </a:spcBef>
        <a:buNone/>
        <a:defRPr sz="3300" b="1" kern="1200">
          <a:solidFill>
            <a:srgbClr val="0070C0"/>
          </a:solidFill>
          <a:latin typeface="+mj-lt"/>
          <a:ea typeface="+mj-ea"/>
          <a:cs typeface="+mj-cs"/>
        </a:defRPr>
      </a:lvl1pPr>
    </p:titleStyle>
    <p:bodyStyle>
      <a:lvl1pPr marL="257175" indent="-257175" algn="l" defTabSz="342900" rtl="0" eaLnBrk="1" latinLnBrk="0" hangingPunct="1">
        <a:spcBef>
          <a:spcPct val="20000"/>
        </a:spcBef>
        <a:buClr>
          <a:srgbClr val="0070C0"/>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0070C0"/>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0070C0"/>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0070C0"/>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0070C0"/>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63010B18-AD51-4B41-B191-76745DB0400A}"/>
              </a:ext>
            </a:extLst>
          </p:cNvPr>
          <p:cNvSpPr txBox="1"/>
          <p:nvPr/>
        </p:nvSpPr>
        <p:spPr>
          <a:xfrm>
            <a:off x="10135404" y="5072948"/>
            <a:ext cx="1838965" cy="553998"/>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This webinar is proposed to you</a:t>
            </a:r>
            <a:br>
              <a:rPr kumimoji="0" lang="en-US" sz="1000" b="0" i="0" u="none" strike="noStrike" kern="1200" cap="none" spc="0" normalizeH="0" baseline="0" noProof="0" dirty="0">
                <a:ln>
                  <a:noFill/>
                </a:ln>
                <a:solidFill>
                  <a:prstClr val="black"/>
                </a:solidFill>
                <a:effectLst/>
                <a:uLnTx/>
                <a:uFillTx/>
                <a:latin typeface="Calibri"/>
                <a:ea typeface="+mn-ea"/>
                <a:cs typeface="+mn-cs"/>
              </a:rPr>
            </a:br>
            <a:r>
              <a:rPr kumimoji="0" lang="en-US" sz="1000" b="0" i="0" u="none" strike="noStrike" kern="1200" cap="none" spc="0" normalizeH="0" baseline="0" noProof="0" dirty="0">
                <a:ln>
                  <a:noFill/>
                </a:ln>
                <a:solidFill>
                  <a:prstClr val="black"/>
                </a:solidFill>
                <a:effectLst/>
                <a:uLnTx/>
                <a:uFillTx/>
                <a:latin typeface="Calibri"/>
                <a:ea typeface="+mn-ea"/>
                <a:cs typeface="+mn-cs"/>
              </a:rPr>
              <a:t>with the support of</a:t>
            </a:r>
            <a:br>
              <a:rPr kumimoji="0" lang="en-US" sz="1000" b="0" i="0" u="none" strike="noStrike" kern="1200" cap="none" spc="0" normalizeH="0" baseline="0" noProof="0" dirty="0">
                <a:ln>
                  <a:noFill/>
                </a:ln>
                <a:solidFill>
                  <a:prstClr val="black"/>
                </a:solidFill>
                <a:effectLst/>
                <a:uLnTx/>
                <a:uFillTx/>
                <a:latin typeface="Calibri"/>
                <a:ea typeface="+mn-ea"/>
                <a:cs typeface="+mn-cs"/>
              </a:rPr>
            </a:br>
            <a:r>
              <a:rPr kumimoji="0" lang="en-US" sz="1000" b="0" i="0" u="none" strike="noStrike" kern="1200" cap="none" spc="0" normalizeH="0" baseline="0" noProof="0" dirty="0">
                <a:ln>
                  <a:noFill/>
                </a:ln>
                <a:solidFill>
                  <a:prstClr val="black"/>
                </a:solidFill>
                <a:effectLst/>
                <a:uLnTx/>
                <a:uFillTx/>
                <a:latin typeface="Calibri"/>
                <a:ea typeface="+mn-ea"/>
                <a:cs typeface="+mn-cs"/>
              </a:rPr>
              <a:t>our institutional partner</a:t>
            </a: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Image 8">
            <a:extLst>
              <a:ext uri="{FF2B5EF4-FFF2-40B4-BE49-F238E27FC236}">
                <a16:creationId xmlns:a16="http://schemas.microsoft.com/office/drawing/2014/main" id="{EAB9786F-BB85-4581-8014-12215CEFE27A}"/>
              </a:ext>
            </a:extLst>
          </p:cNvPr>
          <p:cNvPicPr>
            <a:picLocks noChangeAspect="1"/>
          </p:cNvPicPr>
          <p:nvPr/>
        </p:nvPicPr>
        <p:blipFill rotWithShape="1">
          <a:blip r:embed="rId3"/>
          <a:srcRect l="13281" t="10824" r="16962"/>
          <a:stretch/>
        </p:blipFill>
        <p:spPr>
          <a:xfrm>
            <a:off x="10676212" y="5626946"/>
            <a:ext cx="853401" cy="801700"/>
          </a:xfrm>
          <a:prstGeom prst="rect">
            <a:avLst/>
          </a:prstGeom>
        </p:spPr>
      </p:pic>
      <p:sp>
        <p:nvSpPr>
          <p:cNvPr id="10" name="Titre 1">
            <a:extLst>
              <a:ext uri="{FF2B5EF4-FFF2-40B4-BE49-F238E27FC236}">
                <a16:creationId xmlns:a16="http://schemas.microsoft.com/office/drawing/2014/main" id="{D979B62A-0DBD-4B35-BA82-E20CAF20B353}"/>
              </a:ext>
            </a:extLst>
          </p:cNvPr>
          <p:cNvSpPr>
            <a:spLocks noGrp="1"/>
          </p:cNvSpPr>
          <p:nvPr>
            <p:ph type="ctrTitle"/>
          </p:nvPr>
        </p:nvSpPr>
        <p:spPr>
          <a:xfrm>
            <a:off x="1982046" y="1958975"/>
            <a:ext cx="8549640" cy="1470025"/>
          </a:xfrm>
        </p:spPr>
        <p:txBody>
          <a:bodyPr>
            <a:noAutofit/>
          </a:bodyPr>
          <a:lstStyle/>
          <a:p>
            <a:pPr algn="ctr"/>
            <a:r>
              <a:rPr lang="en-US" sz="3200" dirty="0">
                <a:solidFill>
                  <a:srgbClr val="1E3C91"/>
                </a:solidFill>
              </a:rPr>
              <a:t>AIDS 2024</a:t>
            </a:r>
            <a:br>
              <a:rPr lang="en-US" sz="3200" dirty="0">
                <a:solidFill>
                  <a:srgbClr val="1E3C91"/>
                </a:solidFill>
              </a:rPr>
            </a:br>
            <a:r>
              <a:rPr lang="en-US" sz="3200" dirty="0">
                <a:solidFill>
                  <a:srgbClr val="1E3C91"/>
                </a:solidFill>
              </a:rPr>
              <a:t>The 25</a:t>
            </a:r>
            <a:r>
              <a:rPr lang="en-US" sz="3200" baseline="30000" dirty="0">
                <a:solidFill>
                  <a:srgbClr val="1E3C91"/>
                </a:solidFill>
              </a:rPr>
              <a:t>th</a:t>
            </a:r>
            <a:r>
              <a:rPr lang="en-US" sz="3200" dirty="0">
                <a:solidFill>
                  <a:srgbClr val="1E3C91"/>
                </a:solidFill>
              </a:rPr>
              <a:t> International AIDS Conference</a:t>
            </a:r>
            <a:endParaRPr lang="fr-FR" sz="3200" dirty="0">
              <a:solidFill>
                <a:srgbClr val="1E3C91"/>
              </a:solidFill>
            </a:endParaRPr>
          </a:p>
        </p:txBody>
      </p:sp>
      <p:pic>
        <p:nvPicPr>
          <p:cNvPr id="3" name="Image 2">
            <a:extLst>
              <a:ext uri="{FF2B5EF4-FFF2-40B4-BE49-F238E27FC236}">
                <a16:creationId xmlns:a16="http://schemas.microsoft.com/office/drawing/2014/main" id="{78FA2340-AD81-DB18-6880-0F0BDD9DC731}"/>
              </a:ext>
            </a:extLst>
          </p:cNvPr>
          <p:cNvPicPr>
            <a:picLocks noChangeAspect="1"/>
          </p:cNvPicPr>
          <p:nvPr/>
        </p:nvPicPr>
        <p:blipFill>
          <a:blip r:embed="rId4"/>
          <a:stretch>
            <a:fillRect/>
          </a:stretch>
        </p:blipFill>
        <p:spPr>
          <a:xfrm>
            <a:off x="5468735" y="4085220"/>
            <a:ext cx="1513114" cy="1513114"/>
          </a:xfrm>
          <a:prstGeom prst="rect">
            <a:avLst/>
          </a:prstGeom>
        </p:spPr>
      </p:pic>
      <p:pic>
        <p:nvPicPr>
          <p:cNvPr id="5" name="Image 4">
            <a:extLst>
              <a:ext uri="{FF2B5EF4-FFF2-40B4-BE49-F238E27FC236}">
                <a16:creationId xmlns:a16="http://schemas.microsoft.com/office/drawing/2014/main" id="{19CDD6E6-5503-898E-3B68-6EA3DF626067}"/>
              </a:ext>
            </a:extLst>
          </p:cNvPr>
          <p:cNvPicPr>
            <a:picLocks noChangeAspect="1"/>
          </p:cNvPicPr>
          <p:nvPr/>
        </p:nvPicPr>
        <p:blipFill>
          <a:blip r:embed="rId5"/>
          <a:stretch>
            <a:fillRect/>
          </a:stretch>
        </p:blipFill>
        <p:spPr>
          <a:xfrm>
            <a:off x="7817856" y="4085220"/>
            <a:ext cx="1513114" cy="1513114"/>
          </a:xfrm>
          <a:prstGeom prst="rect">
            <a:avLst/>
          </a:prstGeom>
        </p:spPr>
      </p:pic>
      <p:pic>
        <p:nvPicPr>
          <p:cNvPr id="7" name="Image 6">
            <a:extLst>
              <a:ext uri="{FF2B5EF4-FFF2-40B4-BE49-F238E27FC236}">
                <a16:creationId xmlns:a16="http://schemas.microsoft.com/office/drawing/2014/main" id="{FBDBD668-2BD0-7837-D590-30EF8E208E37}"/>
              </a:ext>
            </a:extLst>
          </p:cNvPr>
          <p:cNvPicPr>
            <a:picLocks noChangeAspect="1"/>
          </p:cNvPicPr>
          <p:nvPr/>
        </p:nvPicPr>
        <p:blipFill>
          <a:blip r:embed="rId6"/>
          <a:stretch>
            <a:fillRect/>
          </a:stretch>
        </p:blipFill>
        <p:spPr>
          <a:xfrm>
            <a:off x="3119614" y="4085220"/>
            <a:ext cx="1513114" cy="1513114"/>
          </a:xfrm>
          <a:prstGeom prst="rect">
            <a:avLst/>
          </a:prstGeom>
        </p:spPr>
      </p:pic>
      <p:sp>
        <p:nvSpPr>
          <p:cNvPr id="16" name="ZoneTexte 15">
            <a:extLst>
              <a:ext uri="{FF2B5EF4-FFF2-40B4-BE49-F238E27FC236}">
                <a16:creationId xmlns:a16="http://schemas.microsoft.com/office/drawing/2014/main" id="{83A07886-C13A-DB9F-AAC7-47F1F367D948}"/>
              </a:ext>
            </a:extLst>
          </p:cNvPr>
          <p:cNvSpPr txBox="1"/>
          <p:nvPr/>
        </p:nvSpPr>
        <p:spPr>
          <a:xfrm>
            <a:off x="2807865" y="5636639"/>
            <a:ext cx="2136611" cy="646331"/>
          </a:xfrm>
          <a:prstGeom prst="rect">
            <a:avLst/>
          </a:prstGeom>
          <a:noFill/>
        </p:spPr>
        <p:txBody>
          <a:bodyPr wrap="square">
            <a:spAutoFit/>
          </a:bodyPr>
          <a:lstStyle/>
          <a:p>
            <a:pPr marL="0" marR="0" lvl="1" indent="0" algn="ctr" defTabSz="342900" rtl="0" eaLnBrk="1" fontAlgn="auto" latinLnBrk="0" hangingPunct="1">
              <a:lnSpc>
                <a:spcPct val="100000"/>
              </a:lnSpc>
              <a:spcBef>
                <a:spcPct val="20000"/>
              </a:spcBef>
              <a:spcAft>
                <a:spcPts val="0"/>
              </a:spcAft>
              <a:buClr>
                <a:srgbClr val="3C549F"/>
              </a:buClr>
              <a:buSzTx/>
              <a:buFont typeface="Arial"/>
              <a:buNone/>
              <a:tabLst/>
              <a:defRPr/>
            </a:pPr>
            <a:r>
              <a:rPr kumimoji="0" lang="fr-FR" b="1" i="0" u="none" strike="noStrike" kern="1200" cap="none" spc="0" normalizeH="0" baseline="0" noProof="0" dirty="0">
                <a:ln>
                  <a:noFill/>
                </a:ln>
                <a:solidFill>
                  <a:prstClr val="black"/>
                </a:solidFill>
                <a:effectLst/>
                <a:uLnTx/>
                <a:uFillTx/>
                <a:latin typeface="Calibri"/>
                <a:ea typeface="+mn-ea"/>
                <a:cs typeface="+mn-cs"/>
              </a:rPr>
              <a:t>Pedro Cahn</a:t>
            </a:r>
            <a:br>
              <a:rPr kumimoji="0" lang="fr-FR" b="1" i="0" u="none" strike="noStrike" kern="1200" cap="none" spc="0" normalizeH="0" baseline="0" noProof="0" dirty="0">
                <a:ln>
                  <a:noFill/>
                </a:ln>
                <a:solidFill>
                  <a:prstClr val="black"/>
                </a:solidFill>
                <a:effectLst/>
                <a:uLnTx/>
                <a:uFillTx/>
                <a:latin typeface="Calibri"/>
                <a:ea typeface="+mn-ea"/>
                <a:cs typeface="+mn-cs"/>
              </a:rPr>
            </a:br>
            <a:r>
              <a:rPr lang="fr-FR" i="1" dirty="0">
                <a:solidFill>
                  <a:prstClr val="black"/>
                </a:solidFill>
                <a:latin typeface="Calibri"/>
              </a:rPr>
              <a:t>(</a:t>
            </a:r>
            <a:r>
              <a:rPr kumimoji="0" lang="fr-FR" b="0" i="1" u="none" strike="noStrike" kern="1200" cap="none" spc="0" normalizeH="0" baseline="0" noProof="0" dirty="0">
                <a:ln>
                  <a:noFill/>
                </a:ln>
                <a:solidFill>
                  <a:prstClr val="black"/>
                </a:solidFill>
                <a:effectLst/>
                <a:uLnTx/>
                <a:uFillTx/>
                <a:latin typeface="Calibri"/>
                <a:ea typeface="+mn-ea"/>
                <a:cs typeface="+mn-cs"/>
              </a:rPr>
              <a:t>Argentina)</a:t>
            </a:r>
          </a:p>
        </p:txBody>
      </p:sp>
      <p:sp>
        <p:nvSpPr>
          <p:cNvPr id="17" name="ZoneTexte 16">
            <a:extLst>
              <a:ext uri="{FF2B5EF4-FFF2-40B4-BE49-F238E27FC236}">
                <a16:creationId xmlns:a16="http://schemas.microsoft.com/office/drawing/2014/main" id="{334659F3-DB67-350F-063C-CCA340915766}"/>
              </a:ext>
            </a:extLst>
          </p:cNvPr>
          <p:cNvSpPr txBox="1"/>
          <p:nvPr/>
        </p:nvSpPr>
        <p:spPr>
          <a:xfrm>
            <a:off x="5159531" y="5636639"/>
            <a:ext cx="2136611" cy="646331"/>
          </a:xfrm>
          <a:prstGeom prst="rect">
            <a:avLst/>
          </a:prstGeom>
          <a:noFill/>
        </p:spPr>
        <p:txBody>
          <a:bodyPr wrap="square">
            <a:spAutoFit/>
          </a:bodyPr>
          <a:lstStyle/>
          <a:p>
            <a:pPr marL="0" marR="0" lvl="1" indent="0" algn="ctr" defTabSz="342900" rtl="0" eaLnBrk="1" fontAlgn="auto" latinLnBrk="0" hangingPunct="1">
              <a:lnSpc>
                <a:spcPct val="100000"/>
              </a:lnSpc>
              <a:spcBef>
                <a:spcPct val="20000"/>
              </a:spcBef>
              <a:spcAft>
                <a:spcPts val="0"/>
              </a:spcAft>
              <a:buClr>
                <a:srgbClr val="3C549F"/>
              </a:buClr>
              <a:buSzTx/>
              <a:buFont typeface="Arial"/>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Anton </a:t>
            </a:r>
            <a:r>
              <a:rPr kumimoji="0" lang="fr-FR" sz="1800" b="1" i="0" u="none" strike="noStrike" kern="1200" cap="none" spc="0" normalizeH="0" baseline="0" noProof="0" dirty="0" err="1">
                <a:ln>
                  <a:noFill/>
                </a:ln>
                <a:solidFill>
                  <a:prstClr val="black"/>
                </a:solidFill>
                <a:effectLst/>
                <a:uLnTx/>
                <a:uFillTx/>
                <a:latin typeface="Calibri"/>
                <a:ea typeface="+mn-ea"/>
                <a:cs typeface="+mn-cs"/>
              </a:rPr>
              <a:t>Pozniak</a:t>
            </a:r>
            <a:br>
              <a:rPr kumimoji="0" lang="fr-FR" b="1" i="0" u="none" strike="noStrike" kern="1200" cap="none" spc="0" normalizeH="0" baseline="0" noProof="0" dirty="0">
                <a:ln>
                  <a:noFill/>
                </a:ln>
                <a:solidFill>
                  <a:prstClr val="black"/>
                </a:solidFill>
                <a:effectLst/>
                <a:uLnTx/>
                <a:uFillTx/>
                <a:latin typeface="Calibri"/>
                <a:ea typeface="+mn-ea"/>
                <a:cs typeface="+mn-cs"/>
              </a:rPr>
            </a:br>
            <a:r>
              <a:rPr lang="fr-FR" i="1" dirty="0">
                <a:solidFill>
                  <a:prstClr val="black"/>
                </a:solidFill>
                <a:latin typeface="Calibri"/>
              </a:rPr>
              <a:t>(</a:t>
            </a:r>
            <a:r>
              <a:rPr kumimoji="0" lang="fr-FR" b="0" i="1" u="none" strike="noStrike" kern="1200" cap="none" spc="0" normalizeH="0" baseline="0" noProof="0" dirty="0">
                <a:ln>
                  <a:noFill/>
                </a:ln>
                <a:solidFill>
                  <a:prstClr val="black"/>
                </a:solidFill>
                <a:effectLst/>
                <a:uLnTx/>
                <a:uFillTx/>
                <a:latin typeface="Calibri"/>
                <a:ea typeface="+mn-ea"/>
                <a:cs typeface="+mn-cs"/>
              </a:rPr>
              <a:t>UK)</a:t>
            </a:r>
          </a:p>
        </p:txBody>
      </p:sp>
      <p:sp>
        <p:nvSpPr>
          <p:cNvPr id="18" name="ZoneTexte 17">
            <a:extLst>
              <a:ext uri="{FF2B5EF4-FFF2-40B4-BE49-F238E27FC236}">
                <a16:creationId xmlns:a16="http://schemas.microsoft.com/office/drawing/2014/main" id="{45A28A6A-06C1-8611-8F8E-43117BD7A973}"/>
              </a:ext>
            </a:extLst>
          </p:cNvPr>
          <p:cNvSpPr txBox="1"/>
          <p:nvPr/>
        </p:nvSpPr>
        <p:spPr>
          <a:xfrm>
            <a:off x="7506107" y="5636639"/>
            <a:ext cx="2136611" cy="646331"/>
          </a:xfrm>
          <a:prstGeom prst="rect">
            <a:avLst/>
          </a:prstGeom>
          <a:noFill/>
        </p:spPr>
        <p:txBody>
          <a:bodyPr wrap="square">
            <a:spAutoFit/>
          </a:bodyPr>
          <a:lstStyle/>
          <a:p>
            <a:pPr marL="0" marR="0" lvl="1" indent="0" algn="ctr" defTabSz="342900" rtl="0" eaLnBrk="1" fontAlgn="auto" latinLnBrk="0" hangingPunct="1">
              <a:lnSpc>
                <a:spcPct val="100000"/>
              </a:lnSpc>
              <a:spcBef>
                <a:spcPct val="20000"/>
              </a:spcBef>
              <a:spcAft>
                <a:spcPts val="0"/>
              </a:spcAft>
              <a:buClr>
                <a:srgbClr val="3C549F"/>
              </a:buClr>
              <a:buSzTx/>
              <a:buFont typeface="Arial"/>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François Raffi</a:t>
            </a:r>
            <a:br>
              <a:rPr kumimoji="0" lang="fr-FR" sz="1800" b="1" i="0" u="none" strike="noStrike" kern="1200" cap="none" spc="0" normalizeH="0" baseline="0" noProof="0" dirty="0">
                <a:ln>
                  <a:noFill/>
                </a:ln>
                <a:solidFill>
                  <a:prstClr val="black"/>
                </a:solidFill>
                <a:effectLst/>
                <a:uLnTx/>
                <a:uFillTx/>
                <a:latin typeface="Calibri"/>
                <a:ea typeface="+mn-ea"/>
                <a:cs typeface="+mn-cs"/>
              </a:rPr>
            </a:br>
            <a:r>
              <a:rPr lang="fr-FR" i="1" dirty="0">
                <a:solidFill>
                  <a:prstClr val="black"/>
                </a:solidFill>
                <a:latin typeface="Calibri"/>
              </a:rPr>
              <a:t>(</a:t>
            </a:r>
            <a:r>
              <a:rPr kumimoji="0" lang="fr-FR" b="0" i="1" u="none" strike="noStrike" kern="1200" cap="none" spc="0" normalizeH="0" baseline="0" noProof="0" dirty="0">
                <a:ln>
                  <a:noFill/>
                </a:ln>
                <a:solidFill>
                  <a:prstClr val="black"/>
                </a:solidFill>
                <a:effectLst/>
                <a:uLnTx/>
                <a:uFillTx/>
                <a:latin typeface="Calibri"/>
                <a:ea typeface="+mn-ea"/>
                <a:cs typeface="+mn-cs"/>
              </a:rPr>
              <a:t>France)</a:t>
            </a:r>
          </a:p>
        </p:txBody>
      </p:sp>
      <p:sp>
        <p:nvSpPr>
          <p:cNvPr id="6" name="Espace réservé du contenu 2">
            <a:extLst>
              <a:ext uri="{FF2B5EF4-FFF2-40B4-BE49-F238E27FC236}">
                <a16:creationId xmlns:a16="http://schemas.microsoft.com/office/drawing/2014/main" id="{9C0EAA04-8DA1-2B84-C6E5-D663FDA65C0E}"/>
              </a:ext>
            </a:extLst>
          </p:cNvPr>
          <p:cNvSpPr txBox="1">
            <a:spLocks/>
          </p:cNvSpPr>
          <p:nvPr/>
        </p:nvSpPr>
        <p:spPr>
          <a:xfrm>
            <a:off x="3056466" y="3483856"/>
            <a:ext cx="6400800" cy="699309"/>
          </a:xfrm>
          <a:prstGeom prst="rect">
            <a:avLst/>
          </a:prstGeom>
        </p:spPr>
        <p:txBody>
          <a:bodyPr vert="horz" lIns="91440" tIns="45720" rIns="91440" bIns="45720" rtlCol="0">
            <a:normAutofit/>
          </a:bodyPr>
          <a:lstStyle>
            <a:lvl1pPr marL="0" indent="0" algn="ctr" defTabSz="342900" rtl="0" eaLnBrk="1" latinLnBrk="0" hangingPunct="1">
              <a:spcBef>
                <a:spcPct val="20000"/>
              </a:spcBef>
              <a:buClr>
                <a:srgbClr val="0070C0"/>
              </a:buClr>
              <a:buFont typeface="Arial"/>
              <a:buNone/>
              <a:defRPr sz="2400" kern="1200">
                <a:solidFill>
                  <a:schemeClr val="tx1">
                    <a:tint val="75000"/>
                  </a:schemeClr>
                </a:solidFill>
                <a:latin typeface="+mn-lt"/>
                <a:ea typeface="+mn-ea"/>
                <a:cs typeface="+mn-cs"/>
              </a:defRPr>
            </a:lvl1pPr>
            <a:lvl2pPr marL="342900" indent="0" algn="ctr" defTabSz="342900" rtl="0" eaLnBrk="1" latinLnBrk="0" hangingPunct="1">
              <a:spcBef>
                <a:spcPct val="20000"/>
              </a:spcBef>
              <a:buClr>
                <a:srgbClr val="0070C0"/>
              </a:buClr>
              <a:buFont typeface="Arial"/>
              <a:buNone/>
              <a:defRPr sz="2100" kern="1200">
                <a:solidFill>
                  <a:schemeClr val="tx1">
                    <a:tint val="75000"/>
                  </a:schemeClr>
                </a:solidFill>
                <a:latin typeface="+mn-lt"/>
                <a:ea typeface="+mn-ea"/>
                <a:cs typeface="+mn-cs"/>
              </a:defRPr>
            </a:lvl2pPr>
            <a:lvl3pPr marL="685800" indent="0" algn="ctr" defTabSz="342900" rtl="0" eaLnBrk="1" latinLnBrk="0" hangingPunct="1">
              <a:spcBef>
                <a:spcPct val="20000"/>
              </a:spcBef>
              <a:buClr>
                <a:srgbClr val="0070C0"/>
              </a:buClr>
              <a:buFont typeface="Arial"/>
              <a:buNone/>
              <a:defRPr sz="1800" kern="1200">
                <a:solidFill>
                  <a:schemeClr val="tx1">
                    <a:tint val="75000"/>
                  </a:schemeClr>
                </a:solidFill>
                <a:latin typeface="+mn-lt"/>
                <a:ea typeface="+mn-ea"/>
                <a:cs typeface="+mn-cs"/>
              </a:defRPr>
            </a:lvl3pPr>
            <a:lvl4pPr marL="1028700" indent="0" algn="ctr" defTabSz="342900" rtl="0" eaLnBrk="1" latinLnBrk="0" hangingPunct="1">
              <a:spcBef>
                <a:spcPct val="20000"/>
              </a:spcBef>
              <a:buClr>
                <a:srgbClr val="0070C0"/>
              </a:buClr>
              <a:buFont typeface="Arial"/>
              <a:buNone/>
              <a:defRPr sz="1500" kern="1200">
                <a:solidFill>
                  <a:schemeClr val="tx1">
                    <a:tint val="75000"/>
                  </a:schemeClr>
                </a:solidFill>
                <a:latin typeface="+mn-lt"/>
                <a:ea typeface="+mn-ea"/>
                <a:cs typeface="+mn-cs"/>
              </a:defRPr>
            </a:lvl4pPr>
            <a:lvl5pPr marL="1371600" indent="0" algn="ctr" defTabSz="342900" rtl="0" eaLnBrk="1" latinLnBrk="0" hangingPunct="1">
              <a:spcBef>
                <a:spcPct val="20000"/>
              </a:spcBef>
              <a:buClr>
                <a:srgbClr val="0070C0"/>
              </a:buClr>
              <a:buFont typeface="Arial"/>
              <a:buNone/>
              <a:defRPr sz="1500" kern="1200">
                <a:solidFill>
                  <a:schemeClr val="tx1">
                    <a:tint val="75000"/>
                  </a:schemeClr>
                </a:solidFill>
                <a:latin typeface="+mn-lt"/>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r>
              <a:rPr lang="es-ES" b="1" dirty="0" err="1">
                <a:solidFill>
                  <a:srgbClr val="FF6600"/>
                </a:solidFill>
              </a:rPr>
              <a:t>Munich</a:t>
            </a:r>
            <a:r>
              <a:rPr lang="es-ES" b="1" dirty="0">
                <a:solidFill>
                  <a:srgbClr val="FF6600"/>
                </a:solidFill>
              </a:rPr>
              <a:t>| 22-26 </a:t>
            </a:r>
            <a:r>
              <a:rPr lang="es-ES" b="1" dirty="0" err="1">
                <a:solidFill>
                  <a:srgbClr val="FF6600"/>
                </a:solidFill>
              </a:rPr>
              <a:t>July</a:t>
            </a:r>
            <a:r>
              <a:rPr lang="es-ES" b="1" dirty="0">
                <a:solidFill>
                  <a:srgbClr val="FF6600"/>
                </a:solidFill>
              </a:rPr>
              <a:t> 2024</a:t>
            </a:r>
            <a:endParaRPr lang="fr-FR" b="1" dirty="0">
              <a:solidFill>
                <a:schemeClr val="tx1"/>
              </a:solidFill>
            </a:endParaRPr>
          </a:p>
        </p:txBody>
      </p:sp>
    </p:spTree>
    <p:extLst>
      <p:ext uri="{BB962C8B-B14F-4D97-AF65-F5344CB8AC3E}">
        <p14:creationId xmlns:p14="http://schemas.microsoft.com/office/powerpoint/2010/main" val="528905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1F4946-2062-941A-F0A2-08D0524EDF05}"/>
              </a:ext>
            </a:extLst>
          </p:cNvPr>
          <p:cNvSpPr>
            <a:spLocks noGrp="1"/>
          </p:cNvSpPr>
          <p:nvPr>
            <p:ph type="title"/>
          </p:nvPr>
        </p:nvSpPr>
        <p:spPr/>
        <p:txBody>
          <a:bodyPr/>
          <a:lstStyle/>
          <a:p>
            <a:r>
              <a:rPr lang="en-US"/>
              <a:t>Dolutegravir + Doravirine (DoDo)</a:t>
            </a:r>
          </a:p>
        </p:txBody>
      </p:sp>
      <p:sp>
        <p:nvSpPr>
          <p:cNvPr id="3" name="Espace réservé du contenu 2">
            <a:extLst>
              <a:ext uri="{FF2B5EF4-FFF2-40B4-BE49-F238E27FC236}">
                <a16:creationId xmlns:a16="http://schemas.microsoft.com/office/drawing/2014/main" id="{EB397CC1-00A4-4EBC-AB8C-859DFFA135AD}"/>
              </a:ext>
            </a:extLst>
          </p:cNvPr>
          <p:cNvSpPr>
            <a:spLocks noGrp="1"/>
          </p:cNvSpPr>
          <p:nvPr>
            <p:ph sz="quarter" idx="13"/>
          </p:nvPr>
        </p:nvSpPr>
        <p:spPr/>
        <p:txBody>
          <a:bodyPr>
            <a:noAutofit/>
          </a:bodyPr>
          <a:lstStyle/>
          <a:p>
            <a:r>
              <a:rPr lang="en-US" sz="1800" dirty="0"/>
              <a:t>Descriptive analysis, patients in Germany and Austria (8 sites)</a:t>
            </a:r>
          </a:p>
          <a:p>
            <a:r>
              <a:rPr lang="en-US" sz="1800" dirty="0"/>
              <a:t>Unique profile of patients treated with </a:t>
            </a:r>
            <a:r>
              <a:rPr lang="en-US" sz="1800" dirty="0" err="1"/>
              <a:t>DoDo</a:t>
            </a:r>
            <a:r>
              <a:rPr lang="en-US" sz="1800" dirty="0"/>
              <a:t> (N = 106)</a:t>
            </a:r>
          </a:p>
          <a:p>
            <a:pPr lvl="1"/>
            <a:r>
              <a:rPr lang="en-US" sz="1600" dirty="0"/>
              <a:t>Extensively pretreated (median 21 years, median 6 previous regimens)</a:t>
            </a:r>
          </a:p>
          <a:p>
            <a:pPr lvl="1"/>
            <a:r>
              <a:rPr lang="en-US" sz="1600" dirty="0"/>
              <a:t>Median age 58 years</a:t>
            </a:r>
          </a:p>
          <a:p>
            <a:pPr lvl="1"/>
            <a:r>
              <a:rPr lang="en-US" sz="1600" dirty="0"/>
              <a:t>Documented RAM to NRTI = 50% ; NNRTI = 29%, PI = 39%, INSTI = 2%</a:t>
            </a:r>
          </a:p>
          <a:p>
            <a:pPr lvl="1"/>
            <a:r>
              <a:rPr lang="en-US" sz="1600" dirty="0"/>
              <a:t>Reason for switch: DDI = 38%, tolerability = 22%, CV risk reduction = 20%</a:t>
            </a:r>
            <a:br>
              <a:rPr lang="en-US" sz="1600" dirty="0"/>
            </a:br>
            <a:endParaRPr lang="en-US" sz="1600" dirty="0"/>
          </a:p>
          <a:p>
            <a:r>
              <a:rPr lang="en-US" sz="1800" dirty="0"/>
              <a:t>After median follow-up of 3 years</a:t>
            </a:r>
          </a:p>
          <a:p>
            <a:pPr lvl="1"/>
            <a:r>
              <a:rPr lang="en-US" sz="1600" dirty="0"/>
              <a:t>No virologic failure</a:t>
            </a:r>
          </a:p>
          <a:p>
            <a:pPr lvl="1"/>
            <a:r>
              <a:rPr lang="en-US" sz="1600" dirty="0"/>
              <a:t>Discontinuation in 13 (12%)</a:t>
            </a:r>
          </a:p>
          <a:p>
            <a:pPr lvl="2"/>
            <a:r>
              <a:rPr lang="en-US" sz="1600" dirty="0"/>
              <a:t>Side effects = 5</a:t>
            </a:r>
          </a:p>
          <a:p>
            <a:pPr lvl="2"/>
            <a:r>
              <a:rPr lang="en-US" sz="1600" dirty="0"/>
              <a:t>Change to LA therapy = 2</a:t>
            </a:r>
          </a:p>
          <a:p>
            <a:pPr lvl="2"/>
            <a:r>
              <a:rPr lang="en-US" sz="1600" dirty="0"/>
              <a:t>Baseline DOR-RAM V106A = 1</a:t>
            </a:r>
          </a:p>
          <a:p>
            <a:pPr lvl="2"/>
            <a:r>
              <a:rPr lang="en-US" sz="1600" dirty="0"/>
              <a:t>Low level viremia &lt; 100 c/mL = 2 (switch to DTG/3TC + DOR)</a:t>
            </a:r>
          </a:p>
          <a:p>
            <a:pPr marL="342900" lvl="1" indent="0">
              <a:buNone/>
            </a:pPr>
            <a:endParaRPr lang="en-US" sz="1800" dirty="0"/>
          </a:p>
        </p:txBody>
      </p:sp>
      <p:sp>
        <p:nvSpPr>
          <p:cNvPr id="4" name="Text Placeholder 22">
            <a:extLst>
              <a:ext uri="{FF2B5EF4-FFF2-40B4-BE49-F238E27FC236}">
                <a16:creationId xmlns:a16="http://schemas.microsoft.com/office/drawing/2014/main" id="{8144BADD-1A8F-FBB9-B72E-A43979D4B153}"/>
              </a:ext>
            </a:extLst>
          </p:cNvPr>
          <p:cNvSpPr txBox="1">
            <a:spLocks/>
          </p:cNvSpPr>
          <p:nvPr/>
        </p:nvSpPr>
        <p:spPr bwMode="auto">
          <a:xfrm>
            <a:off x="9339225" y="6567080"/>
            <a:ext cx="273906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err="1">
                <a:solidFill>
                  <a:schemeClr val="tx1"/>
                </a:solidFill>
                <a:latin typeface="+mn-lt"/>
              </a:rPr>
              <a:t>Sammet</a:t>
            </a:r>
            <a:r>
              <a:rPr lang="en-US" sz="1200" i="1" kern="0" dirty="0">
                <a:solidFill>
                  <a:schemeClr val="tx1"/>
                </a:solidFill>
                <a:latin typeface="+mn-lt"/>
              </a:rPr>
              <a:t> S et al.</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AIDS 2024 ; # THPEB095</a:t>
            </a:r>
          </a:p>
        </p:txBody>
      </p:sp>
      <p:sp>
        <p:nvSpPr>
          <p:cNvPr id="6" name="Espace réservé du contenu 2">
            <a:extLst>
              <a:ext uri="{FF2B5EF4-FFF2-40B4-BE49-F238E27FC236}">
                <a16:creationId xmlns:a16="http://schemas.microsoft.com/office/drawing/2014/main" id="{9A637722-ED09-759E-17BA-AFCCFBC6702E}"/>
              </a:ext>
            </a:extLst>
          </p:cNvPr>
          <p:cNvSpPr txBox="1">
            <a:spLocks/>
          </p:cNvSpPr>
          <p:nvPr/>
        </p:nvSpPr>
        <p:spPr>
          <a:xfrm>
            <a:off x="2711624" y="3917638"/>
            <a:ext cx="6768752" cy="2599781"/>
          </a:xfrm>
          <a:prstGeom prst="rect">
            <a:avLst/>
          </a:prstGeom>
        </p:spPr>
        <p:txBody>
          <a:bodyPr vert="horz" lIns="91440" tIns="45720" rIns="91440" bIns="45720" rtlCol="0">
            <a:normAutofit/>
          </a:bodyPr>
          <a:lstStyle>
            <a:lvl1pPr marL="257175" indent="-257175" algn="l" defTabSz="342900" rtl="0" eaLnBrk="1" latinLnBrk="0" hangingPunct="1">
              <a:spcBef>
                <a:spcPct val="20000"/>
              </a:spcBef>
              <a:buClr>
                <a:srgbClr val="0070C0"/>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0070C0"/>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0070C0"/>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0070C0"/>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0070C0"/>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739180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2F7E2B-3650-1E70-FEC5-6C4CEDD4FF84}"/>
              </a:ext>
            </a:extLst>
          </p:cNvPr>
          <p:cNvSpPr>
            <a:spLocks noGrp="1"/>
          </p:cNvSpPr>
          <p:nvPr>
            <p:ph type="title"/>
          </p:nvPr>
        </p:nvSpPr>
        <p:spPr/>
        <p:txBody>
          <a:bodyPr/>
          <a:lstStyle/>
          <a:p>
            <a:r>
              <a:rPr lang="en-US" dirty="0"/>
              <a:t>Switch to DTG/3TC vs BIC/F/TAF in virologically suppressed PWH: PASO-DOBLE trial </a:t>
            </a:r>
            <a:r>
              <a:rPr lang="en-US" i="1" dirty="0"/>
              <a:t>(1)</a:t>
            </a:r>
          </a:p>
        </p:txBody>
      </p:sp>
      <p:sp>
        <p:nvSpPr>
          <p:cNvPr id="7" name="Espace réservé du contenu 6">
            <a:extLst>
              <a:ext uri="{FF2B5EF4-FFF2-40B4-BE49-F238E27FC236}">
                <a16:creationId xmlns:a16="http://schemas.microsoft.com/office/drawing/2014/main" id="{0EF022AD-5DFE-96C6-B69E-974E423BC9C7}"/>
              </a:ext>
            </a:extLst>
          </p:cNvPr>
          <p:cNvSpPr>
            <a:spLocks noGrp="1"/>
          </p:cNvSpPr>
          <p:nvPr>
            <p:ph sz="quarter" idx="13"/>
          </p:nvPr>
        </p:nvSpPr>
        <p:spPr>
          <a:xfrm>
            <a:off x="609600" y="1476935"/>
            <a:ext cx="7684172" cy="1359052"/>
          </a:xfrm>
        </p:spPr>
        <p:txBody>
          <a:bodyPr>
            <a:normAutofit/>
          </a:bodyPr>
          <a:lstStyle/>
          <a:p>
            <a:pPr>
              <a:spcBef>
                <a:spcPts val="0"/>
              </a:spcBef>
            </a:pPr>
            <a:r>
              <a:rPr lang="en-US" sz="2000"/>
              <a:t>Randomized multicentre, open-label trial, Spain</a:t>
            </a:r>
          </a:p>
          <a:p>
            <a:pPr>
              <a:spcBef>
                <a:spcPts val="0"/>
              </a:spcBef>
            </a:pPr>
            <a:r>
              <a:rPr lang="en-US" sz="2000"/>
              <a:t>PWH with HIV-1 RNA &lt; 50 c/mL ≥ 24 weeks</a:t>
            </a:r>
          </a:p>
          <a:p>
            <a:pPr>
              <a:spcBef>
                <a:spcPts val="0"/>
              </a:spcBef>
            </a:pPr>
            <a:r>
              <a:rPr lang="en-US" sz="2000"/>
              <a:t>Current ART with &gt; 1 pill/day, cobicistat, EFV or TDF</a:t>
            </a:r>
          </a:p>
          <a:p>
            <a:pPr>
              <a:spcBef>
                <a:spcPts val="0"/>
              </a:spcBef>
            </a:pPr>
            <a:r>
              <a:rPr lang="en-US" sz="2000"/>
              <a:t>No prior VF or resistance, no Hep B co-infection, no prior DTG or BIC</a:t>
            </a:r>
          </a:p>
        </p:txBody>
      </p:sp>
      <p:sp>
        <p:nvSpPr>
          <p:cNvPr id="4" name="Text Placeholder 22">
            <a:extLst>
              <a:ext uri="{FF2B5EF4-FFF2-40B4-BE49-F238E27FC236}">
                <a16:creationId xmlns:a16="http://schemas.microsoft.com/office/drawing/2014/main" id="{EBD245BB-122C-0711-9460-43E85DAD8AE3}"/>
              </a:ext>
            </a:extLst>
          </p:cNvPr>
          <p:cNvSpPr txBox="1">
            <a:spLocks/>
          </p:cNvSpPr>
          <p:nvPr/>
        </p:nvSpPr>
        <p:spPr bwMode="auto">
          <a:xfrm>
            <a:off x="9525173" y="6564706"/>
            <a:ext cx="255311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a:solidFill>
                  <a:schemeClr val="tx1"/>
                </a:solidFill>
                <a:latin typeface="+mn-lt"/>
              </a:rPr>
              <a:t>Ryan P, et al.</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AIDS2024 ; # </a:t>
            </a:r>
            <a:r>
              <a:rPr lang="en-US" sz="1200" i="1" kern="0" dirty="0">
                <a:solidFill>
                  <a:schemeClr val="tx1"/>
                </a:solidFill>
                <a:latin typeface="+mn-lt"/>
              </a:rPr>
              <a:t>OAB3606LB</a:t>
            </a:r>
            <a:endPar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8" name="Espace réservé du contenu 6">
            <a:extLst>
              <a:ext uri="{FF2B5EF4-FFF2-40B4-BE49-F238E27FC236}">
                <a16:creationId xmlns:a16="http://schemas.microsoft.com/office/drawing/2014/main" id="{B7E86F22-8353-DC3F-25CD-11A153014763}"/>
              </a:ext>
            </a:extLst>
          </p:cNvPr>
          <p:cNvSpPr txBox="1">
            <a:spLocks/>
          </p:cNvSpPr>
          <p:nvPr/>
        </p:nvSpPr>
        <p:spPr>
          <a:xfrm>
            <a:off x="7023299" y="3504931"/>
            <a:ext cx="4621853" cy="2732381"/>
          </a:xfrm>
          <a:prstGeom prst="rect">
            <a:avLst/>
          </a:prstGeom>
        </p:spPr>
        <p:txBody>
          <a:bodyPr vert="horz" lIns="91440" tIns="45720" rIns="91440" bIns="45720" rtlCol="0">
            <a:normAutofit lnSpcReduction="10000"/>
          </a:bodyPr>
          <a:lstStyle>
            <a:lvl1pPr marL="257175" indent="-257175" algn="l" defTabSz="342900" rtl="0" eaLnBrk="1" latinLnBrk="0" hangingPunct="1">
              <a:spcBef>
                <a:spcPct val="20000"/>
              </a:spcBef>
              <a:buClr>
                <a:srgbClr val="0070C0"/>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0070C0"/>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0070C0"/>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0070C0"/>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0070C0"/>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nSpc>
                <a:spcPct val="120000"/>
              </a:lnSpc>
              <a:spcBef>
                <a:spcPts val="0"/>
              </a:spcBef>
              <a:buNone/>
            </a:pPr>
            <a:r>
              <a:rPr lang="en-US" sz="2000" b="1" dirty="0">
                <a:solidFill>
                  <a:srgbClr val="0070C0"/>
                </a:solidFill>
              </a:rPr>
              <a:t>Baseline characteristics</a:t>
            </a:r>
          </a:p>
          <a:p>
            <a:pPr>
              <a:lnSpc>
                <a:spcPct val="120000"/>
              </a:lnSpc>
              <a:spcBef>
                <a:spcPts val="0"/>
              </a:spcBef>
            </a:pPr>
            <a:r>
              <a:rPr lang="en-US" sz="1800" dirty="0"/>
              <a:t>Median time with VL &lt; 50 c/mL: 4 years</a:t>
            </a:r>
          </a:p>
          <a:p>
            <a:pPr>
              <a:lnSpc>
                <a:spcPct val="120000"/>
              </a:lnSpc>
              <a:spcBef>
                <a:spcPts val="0"/>
              </a:spcBef>
            </a:pPr>
            <a:r>
              <a:rPr lang="en-US" sz="1800" dirty="0"/>
              <a:t>Median CD4: 700/mm</a:t>
            </a:r>
            <a:r>
              <a:rPr lang="en-US" sz="1800" baseline="30000" dirty="0"/>
              <a:t>3</a:t>
            </a:r>
          </a:p>
          <a:p>
            <a:pPr>
              <a:lnSpc>
                <a:spcPct val="120000"/>
              </a:lnSpc>
              <a:spcBef>
                <a:spcPts val="0"/>
              </a:spcBef>
            </a:pPr>
            <a:r>
              <a:rPr lang="en-US" sz="1800" dirty="0"/>
              <a:t>Median BMI: 25 kg/m</a:t>
            </a:r>
            <a:r>
              <a:rPr lang="en-US" sz="1800" baseline="30000" dirty="0"/>
              <a:t>2</a:t>
            </a:r>
          </a:p>
          <a:p>
            <a:pPr>
              <a:lnSpc>
                <a:spcPct val="120000"/>
              </a:lnSpc>
              <a:spcBef>
                <a:spcPts val="0"/>
              </a:spcBef>
            </a:pPr>
            <a:r>
              <a:rPr lang="en-US" sz="1800" dirty="0"/>
              <a:t>INTI in prior regimen: TAF 28%, ABC 20%, TDF 35%, no NRTI 17%</a:t>
            </a:r>
          </a:p>
          <a:p>
            <a:pPr>
              <a:lnSpc>
                <a:spcPct val="120000"/>
              </a:lnSpc>
              <a:spcBef>
                <a:spcPts val="0"/>
              </a:spcBef>
            </a:pPr>
            <a:r>
              <a:rPr lang="en-US" sz="1800" dirty="0"/>
              <a:t>Core drug in prior regimen: NNRTI only 50%, INSTI only 17%, PI only 32%</a:t>
            </a:r>
          </a:p>
        </p:txBody>
      </p:sp>
      <p:sp>
        <p:nvSpPr>
          <p:cNvPr id="65" name="Flèche : pentagone 1033">
            <a:extLst>
              <a:ext uri="{FF2B5EF4-FFF2-40B4-BE49-F238E27FC236}">
                <a16:creationId xmlns:a16="http://schemas.microsoft.com/office/drawing/2014/main" id="{85804D99-536D-A420-8F35-51716246D8DE}"/>
              </a:ext>
            </a:extLst>
          </p:cNvPr>
          <p:cNvSpPr/>
          <p:nvPr/>
        </p:nvSpPr>
        <p:spPr>
          <a:xfrm>
            <a:off x="445000" y="4150236"/>
            <a:ext cx="1838073" cy="712791"/>
          </a:xfrm>
          <a:prstGeom prst="homePlat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a:solidFill>
                  <a:schemeClr val="tx1"/>
                </a:solidFill>
              </a:rPr>
              <a:t>Stratified by BL TAF use and sex</a:t>
            </a:r>
          </a:p>
        </p:txBody>
      </p:sp>
      <p:grpSp>
        <p:nvGrpSpPr>
          <p:cNvPr id="66" name="Groupe 65">
            <a:extLst>
              <a:ext uri="{FF2B5EF4-FFF2-40B4-BE49-F238E27FC236}">
                <a16:creationId xmlns:a16="http://schemas.microsoft.com/office/drawing/2014/main" id="{E99151B6-BBC5-27B3-20D9-A10C40A02137}"/>
              </a:ext>
            </a:extLst>
          </p:cNvPr>
          <p:cNvGrpSpPr/>
          <p:nvPr/>
        </p:nvGrpSpPr>
        <p:grpSpPr>
          <a:xfrm>
            <a:off x="2135560" y="4069223"/>
            <a:ext cx="4464496" cy="1520017"/>
            <a:chOff x="1307863" y="3395682"/>
            <a:chExt cx="3179770" cy="1102986"/>
          </a:xfrm>
        </p:grpSpPr>
        <p:sp>
          <p:nvSpPr>
            <p:cNvPr id="67" name="Flèche : pentagone 2">
              <a:extLst>
                <a:ext uri="{FF2B5EF4-FFF2-40B4-BE49-F238E27FC236}">
                  <a16:creationId xmlns:a16="http://schemas.microsoft.com/office/drawing/2014/main" id="{8B2030B2-AD04-0B83-7A78-9E6700E08E73}"/>
                </a:ext>
              </a:extLst>
            </p:cNvPr>
            <p:cNvSpPr/>
            <p:nvPr/>
          </p:nvSpPr>
          <p:spPr>
            <a:xfrm>
              <a:off x="1478813" y="3395682"/>
              <a:ext cx="2736304" cy="288032"/>
            </a:xfrm>
            <a:prstGeom prst="homePlate">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400" b="1" dirty="0"/>
                <a:t>DTG/3TC (N = 277)</a:t>
              </a:r>
            </a:p>
          </p:txBody>
        </p:sp>
        <p:sp>
          <p:nvSpPr>
            <p:cNvPr id="68" name="Flèche : pentagone 1023">
              <a:extLst>
                <a:ext uri="{FF2B5EF4-FFF2-40B4-BE49-F238E27FC236}">
                  <a16:creationId xmlns:a16="http://schemas.microsoft.com/office/drawing/2014/main" id="{5D4FE76F-2C0A-7718-57D1-D882D4B75F2D}"/>
                </a:ext>
              </a:extLst>
            </p:cNvPr>
            <p:cNvSpPr/>
            <p:nvPr/>
          </p:nvSpPr>
          <p:spPr>
            <a:xfrm>
              <a:off x="1478813" y="3713084"/>
              <a:ext cx="2736304" cy="288032"/>
            </a:xfrm>
            <a:prstGeom prst="homePlate">
              <a:avLst/>
            </a:prstGeom>
            <a:solidFill>
              <a:srgbClr val="0066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400" b="1" dirty="0"/>
                <a:t>BIC/FTC/TAF (N = 276)</a:t>
              </a:r>
            </a:p>
          </p:txBody>
        </p:sp>
        <p:cxnSp>
          <p:nvCxnSpPr>
            <p:cNvPr id="69" name="Connecteur droit 68">
              <a:extLst>
                <a:ext uri="{FF2B5EF4-FFF2-40B4-BE49-F238E27FC236}">
                  <a16:creationId xmlns:a16="http://schemas.microsoft.com/office/drawing/2014/main" id="{7C88EAEB-29C0-9706-8BBE-1302762DCBE3}"/>
                </a:ext>
              </a:extLst>
            </p:cNvPr>
            <p:cNvCxnSpPr/>
            <p:nvPr/>
          </p:nvCxnSpPr>
          <p:spPr>
            <a:xfrm>
              <a:off x="1478813" y="4069477"/>
              <a:ext cx="273630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Connecteur droit 69">
              <a:extLst>
                <a:ext uri="{FF2B5EF4-FFF2-40B4-BE49-F238E27FC236}">
                  <a16:creationId xmlns:a16="http://schemas.microsoft.com/office/drawing/2014/main" id="{39098094-BA69-EE63-BD41-A384B80960D9}"/>
                </a:ext>
              </a:extLst>
            </p:cNvPr>
            <p:cNvCxnSpPr/>
            <p:nvPr/>
          </p:nvCxnSpPr>
          <p:spPr>
            <a:xfrm>
              <a:off x="1478813" y="4069477"/>
              <a:ext cx="0" cy="11829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Connecteur droit 70">
              <a:extLst>
                <a:ext uri="{FF2B5EF4-FFF2-40B4-BE49-F238E27FC236}">
                  <a16:creationId xmlns:a16="http://schemas.microsoft.com/office/drawing/2014/main" id="{E3EABD38-0A7B-F136-3498-E983B808A618}"/>
                </a:ext>
              </a:extLst>
            </p:cNvPr>
            <p:cNvCxnSpPr/>
            <p:nvPr/>
          </p:nvCxnSpPr>
          <p:spPr>
            <a:xfrm>
              <a:off x="1736286" y="4069477"/>
              <a:ext cx="0" cy="11829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Connecteur droit 71">
              <a:extLst>
                <a:ext uri="{FF2B5EF4-FFF2-40B4-BE49-F238E27FC236}">
                  <a16:creationId xmlns:a16="http://schemas.microsoft.com/office/drawing/2014/main" id="{32B1DE99-4DA7-947A-017B-238E61AB1D2B}"/>
                </a:ext>
              </a:extLst>
            </p:cNvPr>
            <p:cNvCxnSpPr/>
            <p:nvPr/>
          </p:nvCxnSpPr>
          <p:spPr>
            <a:xfrm>
              <a:off x="2177388" y="4069477"/>
              <a:ext cx="0" cy="11829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Connecteur droit 72">
              <a:extLst>
                <a:ext uri="{FF2B5EF4-FFF2-40B4-BE49-F238E27FC236}">
                  <a16:creationId xmlns:a16="http://schemas.microsoft.com/office/drawing/2014/main" id="{6FA2B5F5-256A-60CC-353D-D52945DFE33D}"/>
                </a:ext>
              </a:extLst>
            </p:cNvPr>
            <p:cNvCxnSpPr/>
            <p:nvPr/>
          </p:nvCxnSpPr>
          <p:spPr>
            <a:xfrm>
              <a:off x="2859037" y="4069477"/>
              <a:ext cx="0" cy="11829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Connecteur droit 73">
              <a:extLst>
                <a:ext uri="{FF2B5EF4-FFF2-40B4-BE49-F238E27FC236}">
                  <a16:creationId xmlns:a16="http://schemas.microsoft.com/office/drawing/2014/main" id="{F0BE8D9B-8D9D-6EE1-33A4-2A14D697B9B9}"/>
                </a:ext>
              </a:extLst>
            </p:cNvPr>
            <p:cNvCxnSpPr/>
            <p:nvPr/>
          </p:nvCxnSpPr>
          <p:spPr>
            <a:xfrm>
              <a:off x="4227189" y="4069477"/>
              <a:ext cx="0" cy="11829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5" name="ZoneTexte 74">
              <a:extLst>
                <a:ext uri="{FF2B5EF4-FFF2-40B4-BE49-F238E27FC236}">
                  <a16:creationId xmlns:a16="http://schemas.microsoft.com/office/drawing/2014/main" id="{6D3E247C-3FC7-A5AF-FAA6-D4B5AF65522C}"/>
                </a:ext>
              </a:extLst>
            </p:cNvPr>
            <p:cNvSpPr txBox="1"/>
            <p:nvPr/>
          </p:nvSpPr>
          <p:spPr>
            <a:xfrm>
              <a:off x="1307863" y="4190891"/>
              <a:ext cx="357791" cy="307777"/>
            </a:xfrm>
            <a:prstGeom prst="rect">
              <a:avLst/>
            </a:prstGeom>
            <a:noFill/>
          </p:spPr>
          <p:txBody>
            <a:bodyPr wrap="none" rtlCol="0">
              <a:spAutoFit/>
            </a:bodyPr>
            <a:lstStyle/>
            <a:p>
              <a:pPr algn="ctr"/>
              <a:r>
                <a:rPr lang="fr-FR" sz="1400" dirty="0"/>
                <a:t>BL</a:t>
              </a:r>
            </a:p>
          </p:txBody>
        </p:sp>
        <p:sp>
          <p:nvSpPr>
            <p:cNvPr id="76" name="ZoneTexte 75">
              <a:extLst>
                <a:ext uri="{FF2B5EF4-FFF2-40B4-BE49-F238E27FC236}">
                  <a16:creationId xmlns:a16="http://schemas.microsoft.com/office/drawing/2014/main" id="{FA703691-0CCC-FE66-E231-DA8C2EB1EF5C}"/>
                </a:ext>
              </a:extLst>
            </p:cNvPr>
            <p:cNvSpPr txBox="1"/>
            <p:nvPr/>
          </p:nvSpPr>
          <p:spPr>
            <a:xfrm>
              <a:off x="1517338" y="4190891"/>
              <a:ext cx="436338" cy="307777"/>
            </a:xfrm>
            <a:prstGeom prst="rect">
              <a:avLst/>
            </a:prstGeom>
            <a:noFill/>
          </p:spPr>
          <p:txBody>
            <a:bodyPr wrap="none" rtlCol="0">
              <a:spAutoFit/>
            </a:bodyPr>
            <a:lstStyle/>
            <a:p>
              <a:pPr algn="ctr"/>
              <a:r>
                <a:rPr lang="fr-FR" sz="1400" dirty="0"/>
                <a:t>W6</a:t>
              </a:r>
            </a:p>
          </p:txBody>
        </p:sp>
        <p:sp>
          <p:nvSpPr>
            <p:cNvPr id="77" name="ZoneTexte 76">
              <a:extLst>
                <a:ext uri="{FF2B5EF4-FFF2-40B4-BE49-F238E27FC236}">
                  <a16:creationId xmlns:a16="http://schemas.microsoft.com/office/drawing/2014/main" id="{52954B98-A25E-3A99-951D-9175E3CAA121}"/>
                </a:ext>
              </a:extLst>
            </p:cNvPr>
            <p:cNvSpPr txBox="1"/>
            <p:nvPr/>
          </p:nvSpPr>
          <p:spPr>
            <a:xfrm>
              <a:off x="1913156" y="4190891"/>
              <a:ext cx="516745" cy="307777"/>
            </a:xfrm>
            <a:prstGeom prst="rect">
              <a:avLst/>
            </a:prstGeom>
            <a:noFill/>
          </p:spPr>
          <p:txBody>
            <a:bodyPr wrap="none" rtlCol="0">
              <a:spAutoFit/>
            </a:bodyPr>
            <a:lstStyle/>
            <a:p>
              <a:pPr algn="ctr"/>
              <a:r>
                <a:rPr lang="fr-FR" sz="1400" dirty="0"/>
                <a:t>SW4</a:t>
              </a:r>
            </a:p>
          </p:txBody>
        </p:sp>
        <p:sp>
          <p:nvSpPr>
            <p:cNvPr id="78" name="ZoneTexte 77">
              <a:extLst>
                <a:ext uri="{FF2B5EF4-FFF2-40B4-BE49-F238E27FC236}">
                  <a16:creationId xmlns:a16="http://schemas.microsoft.com/office/drawing/2014/main" id="{9E26F6D3-6543-311F-E779-5D9CFB692C8E}"/>
                </a:ext>
              </a:extLst>
            </p:cNvPr>
            <p:cNvSpPr txBox="1"/>
            <p:nvPr/>
          </p:nvSpPr>
          <p:spPr>
            <a:xfrm>
              <a:off x="2594370" y="4190891"/>
              <a:ext cx="527710" cy="307777"/>
            </a:xfrm>
            <a:prstGeom prst="rect">
              <a:avLst/>
            </a:prstGeom>
            <a:noFill/>
          </p:spPr>
          <p:txBody>
            <a:bodyPr wrap="none" rtlCol="0">
              <a:spAutoFit/>
            </a:bodyPr>
            <a:lstStyle/>
            <a:p>
              <a:pPr algn="ctr"/>
              <a:r>
                <a:rPr lang="fr-FR" sz="1400" dirty="0"/>
                <a:t>W48</a:t>
              </a:r>
            </a:p>
          </p:txBody>
        </p:sp>
        <p:sp>
          <p:nvSpPr>
            <p:cNvPr id="79" name="ZoneTexte 78">
              <a:extLst>
                <a:ext uri="{FF2B5EF4-FFF2-40B4-BE49-F238E27FC236}">
                  <a16:creationId xmlns:a16="http://schemas.microsoft.com/office/drawing/2014/main" id="{40A75B34-978A-FE14-9E59-F1274C92B1F7}"/>
                </a:ext>
              </a:extLst>
            </p:cNvPr>
            <p:cNvSpPr txBox="1"/>
            <p:nvPr/>
          </p:nvSpPr>
          <p:spPr>
            <a:xfrm>
              <a:off x="3959923" y="4190891"/>
              <a:ext cx="527710" cy="307777"/>
            </a:xfrm>
            <a:prstGeom prst="rect">
              <a:avLst/>
            </a:prstGeom>
            <a:noFill/>
          </p:spPr>
          <p:txBody>
            <a:bodyPr wrap="none" rtlCol="0">
              <a:spAutoFit/>
            </a:bodyPr>
            <a:lstStyle/>
            <a:p>
              <a:pPr algn="ctr"/>
              <a:r>
                <a:rPr lang="fr-FR" sz="1400" dirty="0"/>
                <a:t>W96</a:t>
              </a:r>
            </a:p>
          </p:txBody>
        </p:sp>
      </p:grpSp>
      <p:sp>
        <p:nvSpPr>
          <p:cNvPr id="80" name="ZoneTexte 79">
            <a:extLst>
              <a:ext uri="{FF2B5EF4-FFF2-40B4-BE49-F238E27FC236}">
                <a16:creationId xmlns:a16="http://schemas.microsoft.com/office/drawing/2014/main" id="{169F093A-E76D-8390-C4B8-8C4DE395CAD5}"/>
              </a:ext>
            </a:extLst>
          </p:cNvPr>
          <p:cNvSpPr txBox="1"/>
          <p:nvPr/>
        </p:nvSpPr>
        <p:spPr>
          <a:xfrm>
            <a:off x="247791" y="3795862"/>
            <a:ext cx="1942776" cy="307777"/>
          </a:xfrm>
          <a:prstGeom prst="rect">
            <a:avLst/>
          </a:prstGeom>
          <a:noFill/>
        </p:spPr>
        <p:txBody>
          <a:bodyPr wrap="square" rtlCol="0">
            <a:spAutoFit/>
          </a:bodyPr>
          <a:lstStyle/>
          <a:p>
            <a:pPr algn="ctr"/>
            <a:r>
              <a:rPr lang="fr-FR" sz="1400" b="1" dirty="0" err="1"/>
              <a:t>Randomized</a:t>
            </a:r>
            <a:r>
              <a:rPr lang="fr-FR" sz="1400" b="1" dirty="0"/>
              <a:t> 1:1</a:t>
            </a:r>
          </a:p>
        </p:txBody>
      </p:sp>
    </p:spTree>
    <p:extLst>
      <p:ext uri="{BB962C8B-B14F-4D97-AF65-F5344CB8AC3E}">
        <p14:creationId xmlns:p14="http://schemas.microsoft.com/office/powerpoint/2010/main" val="1785134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2F7E2B-3650-1E70-FEC5-6C4CEDD4FF84}"/>
              </a:ext>
            </a:extLst>
          </p:cNvPr>
          <p:cNvSpPr>
            <a:spLocks noGrp="1"/>
          </p:cNvSpPr>
          <p:nvPr>
            <p:ph type="title"/>
          </p:nvPr>
        </p:nvSpPr>
        <p:spPr/>
        <p:txBody>
          <a:bodyPr/>
          <a:lstStyle/>
          <a:p>
            <a:r>
              <a:rPr lang="en-US" dirty="0"/>
              <a:t>Switch to DTG/3TC vs BIC/F/TAF in virologically suppressed PWH: PASO-DOBLE trial </a:t>
            </a:r>
            <a:r>
              <a:rPr lang="en-US" i="1" dirty="0"/>
              <a:t>(2)</a:t>
            </a:r>
          </a:p>
        </p:txBody>
      </p:sp>
      <p:sp>
        <p:nvSpPr>
          <p:cNvPr id="9" name="ZoneTexte 8">
            <a:extLst>
              <a:ext uri="{FF2B5EF4-FFF2-40B4-BE49-F238E27FC236}">
                <a16:creationId xmlns:a16="http://schemas.microsoft.com/office/drawing/2014/main" id="{8D855E70-562A-BD8A-DD64-74AB8D208D07}"/>
              </a:ext>
            </a:extLst>
          </p:cNvPr>
          <p:cNvSpPr txBox="1"/>
          <p:nvPr/>
        </p:nvSpPr>
        <p:spPr>
          <a:xfrm>
            <a:off x="6662450" y="6048523"/>
            <a:ext cx="3005759" cy="369332"/>
          </a:xfrm>
          <a:prstGeom prst="rect">
            <a:avLst/>
          </a:prstGeom>
          <a:noFill/>
        </p:spPr>
        <p:txBody>
          <a:bodyPr wrap="none" rtlCol="0">
            <a:spAutoFit/>
          </a:bodyPr>
          <a:lstStyle/>
          <a:p>
            <a:r>
              <a:rPr lang="en-US" b="1" dirty="0">
                <a:solidFill>
                  <a:srgbClr val="0070C0"/>
                </a:solidFill>
              </a:rPr>
              <a:t>Non-inferiority demonstrated</a:t>
            </a:r>
          </a:p>
        </p:txBody>
      </p:sp>
      <p:sp>
        <p:nvSpPr>
          <p:cNvPr id="10" name="ZoneTexte 9">
            <a:extLst>
              <a:ext uri="{FF2B5EF4-FFF2-40B4-BE49-F238E27FC236}">
                <a16:creationId xmlns:a16="http://schemas.microsoft.com/office/drawing/2014/main" id="{F59BD46E-4B8C-5607-456B-19F9206CD4A1}"/>
              </a:ext>
            </a:extLst>
          </p:cNvPr>
          <p:cNvSpPr txBox="1"/>
          <p:nvPr/>
        </p:nvSpPr>
        <p:spPr>
          <a:xfrm>
            <a:off x="2114631" y="6068478"/>
            <a:ext cx="2828275" cy="369332"/>
          </a:xfrm>
          <a:prstGeom prst="rect">
            <a:avLst/>
          </a:prstGeom>
          <a:noFill/>
        </p:spPr>
        <p:txBody>
          <a:bodyPr wrap="none" rtlCol="0">
            <a:spAutoFit/>
          </a:bodyPr>
          <a:lstStyle/>
          <a:p>
            <a:pPr algn="ctr">
              <a:buClr>
                <a:srgbClr val="0070C0"/>
              </a:buClr>
            </a:pPr>
            <a:r>
              <a:rPr lang="en-US" b="1" dirty="0">
                <a:solidFill>
                  <a:srgbClr val="0070C0"/>
                </a:solidFill>
              </a:rPr>
              <a:t>No emergence of resistance</a:t>
            </a:r>
          </a:p>
        </p:txBody>
      </p:sp>
      <p:grpSp>
        <p:nvGrpSpPr>
          <p:cNvPr id="6" name="Groupe 5">
            <a:extLst>
              <a:ext uri="{FF2B5EF4-FFF2-40B4-BE49-F238E27FC236}">
                <a16:creationId xmlns:a16="http://schemas.microsoft.com/office/drawing/2014/main" id="{A6908D1E-C116-DB1E-B0C2-67DA45203ED4}"/>
              </a:ext>
            </a:extLst>
          </p:cNvPr>
          <p:cNvGrpSpPr/>
          <p:nvPr/>
        </p:nvGrpSpPr>
        <p:grpSpPr>
          <a:xfrm>
            <a:off x="735736" y="1930407"/>
            <a:ext cx="9289725" cy="4084494"/>
            <a:chOff x="4927819" y="2820211"/>
            <a:chExt cx="7310220" cy="3460245"/>
          </a:xfrm>
        </p:grpSpPr>
        <p:grpSp>
          <p:nvGrpSpPr>
            <p:cNvPr id="11" name="Groupe 10">
              <a:extLst>
                <a:ext uri="{FF2B5EF4-FFF2-40B4-BE49-F238E27FC236}">
                  <a16:creationId xmlns:a16="http://schemas.microsoft.com/office/drawing/2014/main" id="{25D85FD9-EFEB-8BD7-17ED-51230EB34513}"/>
                </a:ext>
              </a:extLst>
            </p:cNvPr>
            <p:cNvGrpSpPr/>
            <p:nvPr/>
          </p:nvGrpSpPr>
          <p:grpSpPr>
            <a:xfrm>
              <a:off x="5231628" y="3486985"/>
              <a:ext cx="3816350" cy="2255838"/>
              <a:chOff x="5362576" y="2903538"/>
              <a:chExt cx="3816350" cy="2255838"/>
            </a:xfrm>
          </p:grpSpPr>
          <p:sp>
            <p:nvSpPr>
              <p:cNvPr id="12" name="Freeform 6">
                <a:extLst>
                  <a:ext uri="{FF2B5EF4-FFF2-40B4-BE49-F238E27FC236}">
                    <a16:creationId xmlns:a16="http://schemas.microsoft.com/office/drawing/2014/main" id="{F99E8391-C0A6-5DC0-BFF2-8DC2FEE0C05C}"/>
                  </a:ext>
                </a:extLst>
              </p:cNvPr>
              <p:cNvSpPr>
                <a:spLocks/>
              </p:cNvSpPr>
              <p:nvPr/>
            </p:nvSpPr>
            <p:spPr bwMode="auto">
              <a:xfrm>
                <a:off x="5438776" y="2903538"/>
                <a:ext cx="3740150" cy="2255838"/>
              </a:xfrm>
              <a:custGeom>
                <a:avLst/>
                <a:gdLst>
                  <a:gd name="T0" fmla="*/ 11781 w 11781"/>
                  <a:gd name="T1" fmla="*/ 7103 h 7103"/>
                  <a:gd name="T2" fmla="*/ 0 w 11781"/>
                  <a:gd name="T3" fmla="*/ 7103 h 7103"/>
                  <a:gd name="T4" fmla="*/ 0 w 11781"/>
                  <a:gd name="T5" fmla="*/ 0 h 7103"/>
                </a:gdLst>
                <a:ahLst/>
                <a:cxnLst>
                  <a:cxn ang="0">
                    <a:pos x="T0" y="T1"/>
                  </a:cxn>
                  <a:cxn ang="0">
                    <a:pos x="T2" y="T3"/>
                  </a:cxn>
                  <a:cxn ang="0">
                    <a:pos x="T4" y="T5"/>
                  </a:cxn>
                </a:cxnLst>
                <a:rect l="0" t="0" r="r" b="b"/>
                <a:pathLst>
                  <a:path w="11781" h="7103">
                    <a:moveTo>
                      <a:pt x="11781" y="7103"/>
                    </a:moveTo>
                    <a:lnTo>
                      <a:pt x="0" y="7103"/>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dirty="0"/>
              </a:p>
            </p:txBody>
          </p:sp>
          <p:sp>
            <p:nvSpPr>
              <p:cNvPr id="13" name="Line 7">
                <a:extLst>
                  <a:ext uri="{FF2B5EF4-FFF2-40B4-BE49-F238E27FC236}">
                    <a16:creationId xmlns:a16="http://schemas.microsoft.com/office/drawing/2014/main" id="{521D9471-5746-52EB-5D20-E66BE6EB8085}"/>
                  </a:ext>
                </a:extLst>
              </p:cNvPr>
              <p:cNvSpPr>
                <a:spLocks noChangeShapeType="1"/>
              </p:cNvSpPr>
              <p:nvPr/>
            </p:nvSpPr>
            <p:spPr bwMode="auto">
              <a:xfrm>
                <a:off x="5362576" y="3367088"/>
                <a:ext cx="762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dirty="0"/>
              </a:p>
            </p:txBody>
          </p:sp>
          <p:sp>
            <p:nvSpPr>
              <p:cNvPr id="14" name="Line 8">
                <a:extLst>
                  <a:ext uri="{FF2B5EF4-FFF2-40B4-BE49-F238E27FC236}">
                    <a16:creationId xmlns:a16="http://schemas.microsoft.com/office/drawing/2014/main" id="{85FC50CA-890E-337E-28B3-42EF063D86F5}"/>
                  </a:ext>
                </a:extLst>
              </p:cNvPr>
              <p:cNvSpPr>
                <a:spLocks noChangeShapeType="1"/>
              </p:cNvSpPr>
              <p:nvPr/>
            </p:nvSpPr>
            <p:spPr bwMode="auto">
              <a:xfrm>
                <a:off x="5362576" y="3814763"/>
                <a:ext cx="762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dirty="0"/>
              </a:p>
            </p:txBody>
          </p:sp>
          <p:sp>
            <p:nvSpPr>
              <p:cNvPr id="15" name="Line 9">
                <a:extLst>
                  <a:ext uri="{FF2B5EF4-FFF2-40B4-BE49-F238E27FC236}">
                    <a16:creationId xmlns:a16="http://schemas.microsoft.com/office/drawing/2014/main" id="{6C13346A-3F3A-FB8A-E008-A6BE7C980405}"/>
                  </a:ext>
                </a:extLst>
              </p:cNvPr>
              <p:cNvSpPr>
                <a:spLocks noChangeShapeType="1"/>
              </p:cNvSpPr>
              <p:nvPr/>
            </p:nvSpPr>
            <p:spPr bwMode="auto">
              <a:xfrm>
                <a:off x="5362576" y="4262438"/>
                <a:ext cx="762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dirty="0"/>
              </a:p>
            </p:txBody>
          </p:sp>
          <p:sp>
            <p:nvSpPr>
              <p:cNvPr id="16" name="Line 10">
                <a:extLst>
                  <a:ext uri="{FF2B5EF4-FFF2-40B4-BE49-F238E27FC236}">
                    <a16:creationId xmlns:a16="http://schemas.microsoft.com/office/drawing/2014/main" id="{E3E8186F-781F-0CD7-86B4-EB769738306F}"/>
                  </a:ext>
                </a:extLst>
              </p:cNvPr>
              <p:cNvSpPr>
                <a:spLocks noChangeShapeType="1"/>
              </p:cNvSpPr>
              <p:nvPr/>
            </p:nvSpPr>
            <p:spPr bwMode="auto">
              <a:xfrm>
                <a:off x="5362576" y="4710113"/>
                <a:ext cx="762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dirty="0"/>
              </a:p>
            </p:txBody>
          </p:sp>
          <p:sp>
            <p:nvSpPr>
              <p:cNvPr id="17" name="Line 11">
                <a:extLst>
                  <a:ext uri="{FF2B5EF4-FFF2-40B4-BE49-F238E27FC236}">
                    <a16:creationId xmlns:a16="http://schemas.microsoft.com/office/drawing/2014/main" id="{733EDF7E-4A19-4F0D-2B82-52DF724E93D6}"/>
                  </a:ext>
                </a:extLst>
              </p:cNvPr>
              <p:cNvSpPr>
                <a:spLocks noChangeShapeType="1"/>
              </p:cNvSpPr>
              <p:nvPr/>
            </p:nvSpPr>
            <p:spPr bwMode="auto">
              <a:xfrm>
                <a:off x="5362576" y="5159375"/>
                <a:ext cx="762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dirty="0"/>
              </a:p>
            </p:txBody>
          </p:sp>
          <p:sp>
            <p:nvSpPr>
              <p:cNvPr id="18" name="Line 12">
                <a:extLst>
                  <a:ext uri="{FF2B5EF4-FFF2-40B4-BE49-F238E27FC236}">
                    <a16:creationId xmlns:a16="http://schemas.microsoft.com/office/drawing/2014/main" id="{610980E4-7EC8-2F9F-C0B3-2627ABF1C7E5}"/>
                  </a:ext>
                </a:extLst>
              </p:cNvPr>
              <p:cNvSpPr>
                <a:spLocks noChangeShapeType="1"/>
              </p:cNvSpPr>
              <p:nvPr/>
            </p:nvSpPr>
            <p:spPr bwMode="auto">
              <a:xfrm>
                <a:off x="5362576" y="2919413"/>
                <a:ext cx="762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dirty="0"/>
              </a:p>
            </p:txBody>
          </p:sp>
          <p:sp>
            <p:nvSpPr>
              <p:cNvPr id="19" name="Rectangle 13">
                <a:extLst>
                  <a:ext uri="{FF2B5EF4-FFF2-40B4-BE49-F238E27FC236}">
                    <a16:creationId xmlns:a16="http://schemas.microsoft.com/office/drawing/2014/main" id="{B890F323-E948-1EF2-9A8D-09F07BB75F5B}"/>
                  </a:ext>
                </a:extLst>
              </p:cNvPr>
              <p:cNvSpPr>
                <a:spLocks noChangeArrowheads="1"/>
              </p:cNvSpPr>
              <p:nvPr/>
            </p:nvSpPr>
            <p:spPr bwMode="auto">
              <a:xfrm>
                <a:off x="6762751" y="3073400"/>
                <a:ext cx="511175" cy="208597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dirty="0"/>
              </a:p>
            </p:txBody>
          </p:sp>
          <p:sp>
            <p:nvSpPr>
              <p:cNvPr id="20" name="Rectangle 14">
                <a:extLst>
                  <a:ext uri="{FF2B5EF4-FFF2-40B4-BE49-F238E27FC236}">
                    <a16:creationId xmlns:a16="http://schemas.microsoft.com/office/drawing/2014/main" id="{042047BE-12E1-371A-E20E-0351CC123B6D}"/>
                  </a:ext>
                </a:extLst>
              </p:cNvPr>
              <p:cNvSpPr>
                <a:spLocks noChangeArrowheads="1"/>
              </p:cNvSpPr>
              <p:nvPr/>
            </p:nvSpPr>
            <p:spPr bwMode="auto">
              <a:xfrm>
                <a:off x="5522913" y="5099050"/>
                <a:ext cx="509588" cy="6032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dirty="0"/>
              </a:p>
            </p:txBody>
          </p:sp>
          <p:sp>
            <p:nvSpPr>
              <p:cNvPr id="21" name="Rectangle 15">
                <a:extLst>
                  <a:ext uri="{FF2B5EF4-FFF2-40B4-BE49-F238E27FC236}">
                    <a16:creationId xmlns:a16="http://schemas.microsoft.com/office/drawing/2014/main" id="{F9A5BD10-BE10-7113-C8E8-6CD41463D474}"/>
                  </a:ext>
                </a:extLst>
              </p:cNvPr>
              <p:cNvSpPr>
                <a:spLocks noChangeArrowheads="1"/>
              </p:cNvSpPr>
              <p:nvPr/>
            </p:nvSpPr>
            <p:spPr bwMode="auto">
              <a:xfrm>
                <a:off x="7318376" y="3149600"/>
                <a:ext cx="509588" cy="2009775"/>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dirty="0"/>
              </a:p>
            </p:txBody>
          </p:sp>
          <p:sp>
            <p:nvSpPr>
              <p:cNvPr id="22" name="Rectangle 16">
                <a:extLst>
                  <a:ext uri="{FF2B5EF4-FFF2-40B4-BE49-F238E27FC236}">
                    <a16:creationId xmlns:a16="http://schemas.microsoft.com/office/drawing/2014/main" id="{89576C8C-CE8A-0912-4D57-56B6FA3875CE}"/>
                  </a:ext>
                </a:extLst>
              </p:cNvPr>
              <p:cNvSpPr>
                <a:spLocks noChangeArrowheads="1"/>
              </p:cNvSpPr>
              <p:nvPr/>
            </p:nvSpPr>
            <p:spPr bwMode="auto">
              <a:xfrm>
                <a:off x="7993063" y="5038725"/>
                <a:ext cx="511175" cy="12065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dirty="0"/>
              </a:p>
            </p:txBody>
          </p:sp>
          <p:sp>
            <p:nvSpPr>
              <p:cNvPr id="23" name="Rectangle 17">
                <a:extLst>
                  <a:ext uri="{FF2B5EF4-FFF2-40B4-BE49-F238E27FC236}">
                    <a16:creationId xmlns:a16="http://schemas.microsoft.com/office/drawing/2014/main" id="{813F4F98-C093-9A61-F4A7-77FDB0CA06C2}"/>
                  </a:ext>
                </a:extLst>
              </p:cNvPr>
              <p:cNvSpPr>
                <a:spLocks noChangeArrowheads="1"/>
              </p:cNvSpPr>
              <p:nvPr/>
            </p:nvSpPr>
            <p:spPr bwMode="auto">
              <a:xfrm>
                <a:off x="8548688" y="4938713"/>
                <a:ext cx="509588" cy="220663"/>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dirty="0"/>
              </a:p>
            </p:txBody>
          </p:sp>
          <p:sp>
            <p:nvSpPr>
              <p:cNvPr id="24" name="Rectangle 18">
                <a:extLst>
                  <a:ext uri="{FF2B5EF4-FFF2-40B4-BE49-F238E27FC236}">
                    <a16:creationId xmlns:a16="http://schemas.microsoft.com/office/drawing/2014/main" id="{4FFE41C5-D4C1-E688-2DED-0E2C2C27AC32}"/>
                  </a:ext>
                </a:extLst>
              </p:cNvPr>
              <p:cNvSpPr>
                <a:spLocks noChangeArrowheads="1"/>
              </p:cNvSpPr>
              <p:nvPr/>
            </p:nvSpPr>
            <p:spPr bwMode="auto">
              <a:xfrm>
                <a:off x="6078538" y="5116513"/>
                <a:ext cx="509588" cy="42863"/>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dirty="0"/>
              </a:p>
            </p:txBody>
          </p:sp>
        </p:grpSp>
        <p:sp>
          <p:nvSpPr>
            <p:cNvPr id="25" name="Freeform 19">
              <a:extLst>
                <a:ext uri="{FF2B5EF4-FFF2-40B4-BE49-F238E27FC236}">
                  <a16:creationId xmlns:a16="http://schemas.microsoft.com/office/drawing/2014/main" id="{8F47DDC7-8C55-AF0B-D1A6-003DD6EC84A1}"/>
                </a:ext>
              </a:extLst>
            </p:cNvPr>
            <p:cNvSpPr>
              <a:spLocks/>
            </p:cNvSpPr>
            <p:nvPr/>
          </p:nvSpPr>
          <p:spPr bwMode="auto">
            <a:xfrm>
              <a:off x="7903390" y="3763210"/>
              <a:ext cx="1117600" cy="258763"/>
            </a:xfrm>
            <a:custGeom>
              <a:avLst/>
              <a:gdLst>
                <a:gd name="T0" fmla="*/ 3229 w 3520"/>
                <a:gd name="T1" fmla="*/ 818 h 818"/>
                <a:gd name="T2" fmla="*/ 3520 w 3520"/>
                <a:gd name="T3" fmla="*/ 0 h 818"/>
                <a:gd name="T4" fmla="*/ 290 w 3520"/>
                <a:gd name="T5" fmla="*/ 0 h 818"/>
                <a:gd name="T6" fmla="*/ 0 w 3520"/>
                <a:gd name="T7" fmla="*/ 818 h 818"/>
                <a:gd name="T8" fmla="*/ 3229 w 3520"/>
                <a:gd name="T9" fmla="*/ 818 h 818"/>
              </a:gdLst>
              <a:ahLst/>
              <a:cxnLst>
                <a:cxn ang="0">
                  <a:pos x="T0" y="T1"/>
                </a:cxn>
                <a:cxn ang="0">
                  <a:pos x="T2" y="T3"/>
                </a:cxn>
                <a:cxn ang="0">
                  <a:pos x="T4" y="T5"/>
                </a:cxn>
                <a:cxn ang="0">
                  <a:pos x="T6" y="T7"/>
                </a:cxn>
                <a:cxn ang="0">
                  <a:pos x="T8" y="T9"/>
                </a:cxn>
              </a:cxnLst>
              <a:rect l="0" t="0" r="r" b="b"/>
              <a:pathLst>
                <a:path w="3520" h="818">
                  <a:moveTo>
                    <a:pt x="3229" y="818"/>
                  </a:moveTo>
                  <a:lnTo>
                    <a:pt x="3520" y="0"/>
                  </a:lnTo>
                  <a:lnTo>
                    <a:pt x="290" y="0"/>
                  </a:lnTo>
                  <a:lnTo>
                    <a:pt x="0" y="818"/>
                  </a:lnTo>
                  <a:lnTo>
                    <a:pt x="3229" y="818"/>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dirty="0"/>
            </a:p>
          </p:txBody>
        </p:sp>
        <p:sp>
          <p:nvSpPr>
            <p:cNvPr id="26" name="Freeform 20">
              <a:extLst>
                <a:ext uri="{FF2B5EF4-FFF2-40B4-BE49-F238E27FC236}">
                  <a16:creationId xmlns:a16="http://schemas.microsoft.com/office/drawing/2014/main" id="{627E28EF-FC15-37C0-AFB7-A6D742A9C9D6}"/>
                </a:ext>
              </a:extLst>
            </p:cNvPr>
            <p:cNvSpPr>
              <a:spLocks/>
            </p:cNvSpPr>
            <p:nvPr/>
          </p:nvSpPr>
          <p:spPr bwMode="auto">
            <a:xfrm>
              <a:off x="7903390" y="4163260"/>
              <a:ext cx="1117600" cy="258763"/>
            </a:xfrm>
            <a:custGeom>
              <a:avLst/>
              <a:gdLst>
                <a:gd name="T0" fmla="*/ 3229 w 3520"/>
                <a:gd name="T1" fmla="*/ 818 h 818"/>
                <a:gd name="T2" fmla="*/ 3520 w 3520"/>
                <a:gd name="T3" fmla="*/ 0 h 818"/>
                <a:gd name="T4" fmla="*/ 290 w 3520"/>
                <a:gd name="T5" fmla="*/ 0 h 818"/>
                <a:gd name="T6" fmla="*/ 0 w 3520"/>
                <a:gd name="T7" fmla="*/ 818 h 818"/>
                <a:gd name="T8" fmla="*/ 3229 w 3520"/>
                <a:gd name="T9" fmla="*/ 818 h 818"/>
              </a:gdLst>
              <a:ahLst/>
              <a:cxnLst>
                <a:cxn ang="0">
                  <a:pos x="T0" y="T1"/>
                </a:cxn>
                <a:cxn ang="0">
                  <a:pos x="T2" y="T3"/>
                </a:cxn>
                <a:cxn ang="0">
                  <a:pos x="T4" y="T5"/>
                </a:cxn>
                <a:cxn ang="0">
                  <a:pos x="T6" y="T7"/>
                </a:cxn>
                <a:cxn ang="0">
                  <a:pos x="T8" y="T9"/>
                </a:cxn>
              </a:cxnLst>
              <a:rect l="0" t="0" r="r" b="b"/>
              <a:pathLst>
                <a:path w="3520" h="818">
                  <a:moveTo>
                    <a:pt x="3229" y="818"/>
                  </a:moveTo>
                  <a:lnTo>
                    <a:pt x="3520" y="0"/>
                  </a:lnTo>
                  <a:lnTo>
                    <a:pt x="290" y="0"/>
                  </a:lnTo>
                  <a:lnTo>
                    <a:pt x="0" y="818"/>
                  </a:lnTo>
                  <a:lnTo>
                    <a:pt x="3229" y="818"/>
                  </a:lnTo>
                  <a:close/>
                </a:path>
              </a:pathLst>
            </a:custGeom>
            <a:solidFill>
              <a:srgbClr val="0066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dirty="0"/>
            </a:p>
          </p:txBody>
        </p:sp>
        <p:sp>
          <p:nvSpPr>
            <p:cNvPr id="27" name="Freeform 21">
              <a:extLst>
                <a:ext uri="{FF2B5EF4-FFF2-40B4-BE49-F238E27FC236}">
                  <a16:creationId xmlns:a16="http://schemas.microsoft.com/office/drawing/2014/main" id="{A978FB86-B338-F1FE-1928-B35CAA13C6F1}"/>
                </a:ext>
              </a:extLst>
            </p:cNvPr>
            <p:cNvSpPr>
              <a:spLocks/>
            </p:cNvSpPr>
            <p:nvPr/>
          </p:nvSpPr>
          <p:spPr bwMode="auto">
            <a:xfrm>
              <a:off x="8562203" y="3712410"/>
              <a:ext cx="361950" cy="361950"/>
            </a:xfrm>
            <a:custGeom>
              <a:avLst/>
              <a:gdLst>
                <a:gd name="T0" fmla="*/ 512 w 1142"/>
                <a:gd name="T1" fmla="*/ 3 h 1143"/>
                <a:gd name="T2" fmla="*/ 401 w 1142"/>
                <a:gd name="T3" fmla="*/ 23 h 1143"/>
                <a:gd name="T4" fmla="*/ 300 w 1142"/>
                <a:gd name="T5" fmla="*/ 64 h 1143"/>
                <a:gd name="T6" fmla="*/ 208 w 1142"/>
                <a:gd name="T7" fmla="*/ 127 h 1143"/>
                <a:gd name="T8" fmla="*/ 126 w 1142"/>
                <a:gd name="T9" fmla="*/ 208 h 1143"/>
                <a:gd name="T10" fmla="*/ 63 w 1142"/>
                <a:gd name="T11" fmla="*/ 301 h 1143"/>
                <a:gd name="T12" fmla="*/ 22 w 1142"/>
                <a:gd name="T13" fmla="*/ 402 h 1143"/>
                <a:gd name="T14" fmla="*/ 2 w 1142"/>
                <a:gd name="T15" fmla="*/ 512 h 1143"/>
                <a:gd name="T16" fmla="*/ 0 w 1142"/>
                <a:gd name="T17" fmla="*/ 600 h 1143"/>
                <a:gd name="T18" fmla="*/ 4 w 1142"/>
                <a:gd name="T19" fmla="*/ 657 h 1143"/>
                <a:gd name="T20" fmla="*/ 14 w 1142"/>
                <a:gd name="T21" fmla="*/ 711 h 1143"/>
                <a:gd name="T22" fmla="*/ 30 w 1142"/>
                <a:gd name="T23" fmla="*/ 764 h 1143"/>
                <a:gd name="T24" fmla="*/ 51 w 1142"/>
                <a:gd name="T25" fmla="*/ 814 h 1143"/>
                <a:gd name="T26" fmla="*/ 77 w 1142"/>
                <a:gd name="T27" fmla="*/ 862 h 1143"/>
                <a:gd name="T28" fmla="*/ 126 w 1142"/>
                <a:gd name="T29" fmla="*/ 931 h 1143"/>
                <a:gd name="T30" fmla="*/ 166 w 1142"/>
                <a:gd name="T31" fmla="*/ 975 h 1143"/>
                <a:gd name="T32" fmla="*/ 230 w 1142"/>
                <a:gd name="T33" fmla="*/ 1031 h 1143"/>
                <a:gd name="T34" fmla="*/ 276 w 1142"/>
                <a:gd name="T35" fmla="*/ 1062 h 1143"/>
                <a:gd name="T36" fmla="*/ 351 w 1142"/>
                <a:gd name="T37" fmla="*/ 1100 h 1143"/>
                <a:gd name="T38" fmla="*/ 456 w 1142"/>
                <a:gd name="T39" fmla="*/ 1132 h 1143"/>
                <a:gd name="T40" fmla="*/ 512 w 1142"/>
                <a:gd name="T41" fmla="*/ 1139 h 1143"/>
                <a:gd name="T42" fmla="*/ 571 w 1142"/>
                <a:gd name="T43" fmla="*/ 1143 h 1143"/>
                <a:gd name="T44" fmla="*/ 599 w 1142"/>
                <a:gd name="T45" fmla="*/ 1142 h 1143"/>
                <a:gd name="T46" fmla="*/ 641 w 1142"/>
                <a:gd name="T47" fmla="*/ 1137 h 1143"/>
                <a:gd name="T48" fmla="*/ 656 w 1142"/>
                <a:gd name="T49" fmla="*/ 1136 h 1143"/>
                <a:gd name="T50" fmla="*/ 710 w 1142"/>
                <a:gd name="T51" fmla="*/ 1125 h 1143"/>
                <a:gd name="T52" fmla="*/ 763 w 1142"/>
                <a:gd name="T53" fmla="*/ 1109 h 1143"/>
                <a:gd name="T54" fmla="*/ 801 w 1142"/>
                <a:gd name="T55" fmla="*/ 1094 h 1143"/>
                <a:gd name="T56" fmla="*/ 807 w 1142"/>
                <a:gd name="T57" fmla="*/ 1090 h 1143"/>
                <a:gd name="T58" fmla="*/ 838 w 1142"/>
                <a:gd name="T59" fmla="*/ 1076 h 1143"/>
                <a:gd name="T60" fmla="*/ 886 w 1142"/>
                <a:gd name="T61" fmla="*/ 1048 h 1143"/>
                <a:gd name="T62" fmla="*/ 931 w 1142"/>
                <a:gd name="T63" fmla="*/ 1013 h 1143"/>
                <a:gd name="T64" fmla="*/ 941 w 1142"/>
                <a:gd name="T65" fmla="*/ 1003 h 1143"/>
                <a:gd name="T66" fmla="*/ 974 w 1142"/>
                <a:gd name="T67" fmla="*/ 975 h 1143"/>
                <a:gd name="T68" fmla="*/ 1002 w 1142"/>
                <a:gd name="T69" fmla="*/ 942 h 1143"/>
                <a:gd name="T70" fmla="*/ 1012 w 1142"/>
                <a:gd name="T71" fmla="*/ 931 h 1143"/>
                <a:gd name="T72" fmla="*/ 1047 w 1142"/>
                <a:gd name="T73" fmla="*/ 887 h 1143"/>
                <a:gd name="T74" fmla="*/ 1075 w 1142"/>
                <a:gd name="T75" fmla="*/ 839 h 1143"/>
                <a:gd name="T76" fmla="*/ 1089 w 1142"/>
                <a:gd name="T77" fmla="*/ 807 h 1143"/>
                <a:gd name="T78" fmla="*/ 1093 w 1142"/>
                <a:gd name="T79" fmla="*/ 802 h 1143"/>
                <a:gd name="T80" fmla="*/ 1108 w 1142"/>
                <a:gd name="T81" fmla="*/ 764 h 1143"/>
                <a:gd name="T82" fmla="*/ 1124 w 1142"/>
                <a:gd name="T83" fmla="*/ 711 h 1143"/>
                <a:gd name="T84" fmla="*/ 1135 w 1142"/>
                <a:gd name="T85" fmla="*/ 657 h 1143"/>
                <a:gd name="T86" fmla="*/ 1136 w 1142"/>
                <a:gd name="T87" fmla="*/ 642 h 1143"/>
                <a:gd name="T88" fmla="*/ 1141 w 1142"/>
                <a:gd name="T89" fmla="*/ 600 h 1143"/>
                <a:gd name="T90" fmla="*/ 1142 w 1142"/>
                <a:gd name="T91" fmla="*/ 572 h 1143"/>
                <a:gd name="T92" fmla="*/ 1139 w 1142"/>
                <a:gd name="T93" fmla="*/ 512 h 1143"/>
                <a:gd name="T94" fmla="*/ 1131 w 1142"/>
                <a:gd name="T95" fmla="*/ 456 h 1143"/>
                <a:gd name="T96" fmla="*/ 1099 w 1142"/>
                <a:gd name="T97" fmla="*/ 351 h 1143"/>
                <a:gd name="T98" fmla="*/ 1061 w 1142"/>
                <a:gd name="T99" fmla="*/ 277 h 1143"/>
                <a:gd name="T100" fmla="*/ 1030 w 1142"/>
                <a:gd name="T101" fmla="*/ 231 h 1143"/>
                <a:gd name="T102" fmla="*/ 974 w 1142"/>
                <a:gd name="T103" fmla="*/ 167 h 1143"/>
                <a:gd name="T104" fmla="*/ 931 w 1142"/>
                <a:gd name="T105" fmla="*/ 127 h 1143"/>
                <a:gd name="T106" fmla="*/ 861 w 1142"/>
                <a:gd name="T107" fmla="*/ 78 h 1143"/>
                <a:gd name="T108" fmla="*/ 813 w 1142"/>
                <a:gd name="T109" fmla="*/ 52 h 1143"/>
                <a:gd name="T110" fmla="*/ 763 w 1142"/>
                <a:gd name="T111" fmla="*/ 31 h 1143"/>
                <a:gd name="T112" fmla="*/ 710 w 1142"/>
                <a:gd name="T113" fmla="*/ 15 h 1143"/>
                <a:gd name="T114" fmla="*/ 656 w 1142"/>
                <a:gd name="T115" fmla="*/ 5 h 1143"/>
                <a:gd name="T116" fmla="*/ 599 w 1142"/>
                <a:gd name="T117" fmla="*/ 0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2" h="1143">
                  <a:moveTo>
                    <a:pt x="571" y="0"/>
                  </a:moveTo>
                  <a:lnTo>
                    <a:pt x="512" y="3"/>
                  </a:lnTo>
                  <a:lnTo>
                    <a:pt x="456" y="11"/>
                  </a:lnTo>
                  <a:lnTo>
                    <a:pt x="401" y="23"/>
                  </a:lnTo>
                  <a:lnTo>
                    <a:pt x="351" y="42"/>
                  </a:lnTo>
                  <a:lnTo>
                    <a:pt x="300" y="64"/>
                  </a:lnTo>
                  <a:lnTo>
                    <a:pt x="253" y="93"/>
                  </a:lnTo>
                  <a:lnTo>
                    <a:pt x="208" y="127"/>
                  </a:lnTo>
                  <a:lnTo>
                    <a:pt x="166" y="167"/>
                  </a:lnTo>
                  <a:lnTo>
                    <a:pt x="126" y="208"/>
                  </a:lnTo>
                  <a:lnTo>
                    <a:pt x="92" y="254"/>
                  </a:lnTo>
                  <a:lnTo>
                    <a:pt x="63" y="301"/>
                  </a:lnTo>
                  <a:lnTo>
                    <a:pt x="41" y="351"/>
                  </a:lnTo>
                  <a:lnTo>
                    <a:pt x="22" y="402"/>
                  </a:lnTo>
                  <a:lnTo>
                    <a:pt x="10" y="456"/>
                  </a:lnTo>
                  <a:lnTo>
                    <a:pt x="2" y="512"/>
                  </a:lnTo>
                  <a:lnTo>
                    <a:pt x="0" y="572"/>
                  </a:lnTo>
                  <a:lnTo>
                    <a:pt x="0" y="600"/>
                  </a:lnTo>
                  <a:lnTo>
                    <a:pt x="2" y="629"/>
                  </a:lnTo>
                  <a:lnTo>
                    <a:pt x="4" y="657"/>
                  </a:lnTo>
                  <a:lnTo>
                    <a:pt x="10" y="686"/>
                  </a:lnTo>
                  <a:lnTo>
                    <a:pt x="14" y="711"/>
                  </a:lnTo>
                  <a:lnTo>
                    <a:pt x="22" y="738"/>
                  </a:lnTo>
                  <a:lnTo>
                    <a:pt x="30" y="764"/>
                  </a:lnTo>
                  <a:lnTo>
                    <a:pt x="41" y="791"/>
                  </a:lnTo>
                  <a:lnTo>
                    <a:pt x="51" y="814"/>
                  </a:lnTo>
                  <a:lnTo>
                    <a:pt x="63" y="839"/>
                  </a:lnTo>
                  <a:lnTo>
                    <a:pt x="77" y="862"/>
                  </a:lnTo>
                  <a:lnTo>
                    <a:pt x="92" y="887"/>
                  </a:lnTo>
                  <a:lnTo>
                    <a:pt x="126" y="931"/>
                  </a:lnTo>
                  <a:lnTo>
                    <a:pt x="145" y="953"/>
                  </a:lnTo>
                  <a:lnTo>
                    <a:pt x="166" y="975"/>
                  </a:lnTo>
                  <a:lnTo>
                    <a:pt x="208" y="1013"/>
                  </a:lnTo>
                  <a:lnTo>
                    <a:pt x="230" y="1031"/>
                  </a:lnTo>
                  <a:lnTo>
                    <a:pt x="253" y="1048"/>
                  </a:lnTo>
                  <a:lnTo>
                    <a:pt x="276" y="1062"/>
                  </a:lnTo>
                  <a:lnTo>
                    <a:pt x="300" y="1076"/>
                  </a:lnTo>
                  <a:lnTo>
                    <a:pt x="351" y="1100"/>
                  </a:lnTo>
                  <a:lnTo>
                    <a:pt x="401" y="1118"/>
                  </a:lnTo>
                  <a:lnTo>
                    <a:pt x="456" y="1132"/>
                  </a:lnTo>
                  <a:lnTo>
                    <a:pt x="482" y="1136"/>
                  </a:lnTo>
                  <a:lnTo>
                    <a:pt x="512" y="1139"/>
                  </a:lnTo>
                  <a:lnTo>
                    <a:pt x="541" y="1142"/>
                  </a:lnTo>
                  <a:lnTo>
                    <a:pt x="571" y="1143"/>
                  </a:lnTo>
                  <a:lnTo>
                    <a:pt x="584" y="1142"/>
                  </a:lnTo>
                  <a:lnTo>
                    <a:pt x="599" y="1142"/>
                  </a:lnTo>
                  <a:lnTo>
                    <a:pt x="628" y="1139"/>
                  </a:lnTo>
                  <a:lnTo>
                    <a:pt x="641" y="1137"/>
                  </a:lnTo>
                  <a:lnTo>
                    <a:pt x="648" y="1136"/>
                  </a:lnTo>
                  <a:lnTo>
                    <a:pt x="656" y="1136"/>
                  </a:lnTo>
                  <a:lnTo>
                    <a:pt x="685" y="1132"/>
                  </a:lnTo>
                  <a:lnTo>
                    <a:pt x="710" y="1125"/>
                  </a:lnTo>
                  <a:lnTo>
                    <a:pt x="737" y="1118"/>
                  </a:lnTo>
                  <a:lnTo>
                    <a:pt x="763" y="1109"/>
                  </a:lnTo>
                  <a:lnTo>
                    <a:pt x="790" y="1100"/>
                  </a:lnTo>
                  <a:lnTo>
                    <a:pt x="801" y="1094"/>
                  </a:lnTo>
                  <a:lnTo>
                    <a:pt x="803" y="1091"/>
                  </a:lnTo>
                  <a:lnTo>
                    <a:pt x="807" y="1090"/>
                  </a:lnTo>
                  <a:lnTo>
                    <a:pt x="813" y="1088"/>
                  </a:lnTo>
                  <a:lnTo>
                    <a:pt x="838" y="1076"/>
                  </a:lnTo>
                  <a:lnTo>
                    <a:pt x="861" y="1062"/>
                  </a:lnTo>
                  <a:lnTo>
                    <a:pt x="886" y="1048"/>
                  </a:lnTo>
                  <a:lnTo>
                    <a:pt x="908" y="1031"/>
                  </a:lnTo>
                  <a:lnTo>
                    <a:pt x="931" y="1013"/>
                  </a:lnTo>
                  <a:lnTo>
                    <a:pt x="935" y="1007"/>
                  </a:lnTo>
                  <a:lnTo>
                    <a:pt x="941" y="1003"/>
                  </a:lnTo>
                  <a:lnTo>
                    <a:pt x="952" y="994"/>
                  </a:lnTo>
                  <a:lnTo>
                    <a:pt x="974" y="975"/>
                  </a:lnTo>
                  <a:lnTo>
                    <a:pt x="993" y="953"/>
                  </a:lnTo>
                  <a:lnTo>
                    <a:pt x="1002" y="942"/>
                  </a:lnTo>
                  <a:lnTo>
                    <a:pt x="1007" y="936"/>
                  </a:lnTo>
                  <a:lnTo>
                    <a:pt x="1012" y="931"/>
                  </a:lnTo>
                  <a:lnTo>
                    <a:pt x="1030" y="909"/>
                  </a:lnTo>
                  <a:lnTo>
                    <a:pt x="1047" y="887"/>
                  </a:lnTo>
                  <a:lnTo>
                    <a:pt x="1061" y="862"/>
                  </a:lnTo>
                  <a:lnTo>
                    <a:pt x="1075" y="839"/>
                  </a:lnTo>
                  <a:lnTo>
                    <a:pt x="1087" y="814"/>
                  </a:lnTo>
                  <a:lnTo>
                    <a:pt x="1089" y="807"/>
                  </a:lnTo>
                  <a:lnTo>
                    <a:pt x="1090" y="804"/>
                  </a:lnTo>
                  <a:lnTo>
                    <a:pt x="1093" y="802"/>
                  </a:lnTo>
                  <a:lnTo>
                    <a:pt x="1099" y="791"/>
                  </a:lnTo>
                  <a:lnTo>
                    <a:pt x="1108" y="764"/>
                  </a:lnTo>
                  <a:lnTo>
                    <a:pt x="1117" y="738"/>
                  </a:lnTo>
                  <a:lnTo>
                    <a:pt x="1124" y="711"/>
                  </a:lnTo>
                  <a:lnTo>
                    <a:pt x="1131" y="686"/>
                  </a:lnTo>
                  <a:lnTo>
                    <a:pt x="1135" y="657"/>
                  </a:lnTo>
                  <a:lnTo>
                    <a:pt x="1135" y="649"/>
                  </a:lnTo>
                  <a:lnTo>
                    <a:pt x="1136" y="642"/>
                  </a:lnTo>
                  <a:lnTo>
                    <a:pt x="1139" y="629"/>
                  </a:lnTo>
                  <a:lnTo>
                    <a:pt x="1141" y="600"/>
                  </a:lnTo>
                  <a:lnTo>
                    <a:pt x="1141" y="585"/>
                  </a:lnTo>
                  <a:lnTo>
                    <a:pt x="1142" y="572"/>
                  </a:lnTo>
                  <a:lnTo>
                    <a:pt x="1141" y="541"/>
                  </a:lnTo>
                  <a:lnTo>
                    <a:pt x="1139" y="512"/>
                  </a:lnTo>
                  <a:lnTo>
                    <a:pt x="1135" y="483"/>
                  </a:lnTo>
                  <a:lnTo>
                    <a:pt x="1131" y="456"/>
                  </a:lnTo>
                  <a:lnTo>
                    <a:pt x="1117" y="402"/>
                  </a:lnTo>
                  <a:lnTo>
                    <a:pt x="1099" y="351"/>
                  </a:lnTo>
                  <a:lnTo>
                    <a:pt x="1075" y="301"/>
                  </a:lnTo>
                  <a:lnTo>
                    <a:pt x="1061" y="277"/>
                  </a:lnTo>
                  <a:lnTo>
                    <a:pt x="1047" y="254"/>
                  </a:lnTo>
                  <a:lnTo>
                    <a:pt x="1030" y="231"/>
                  </a:lnTo>
                  <a:lnTo>
                    <a:pt x="1012" y="208"/>
                  </a:lnTo>
                  <a:lnTo>
                    <a:pt x="974" y="167"/>
                  </a:lnTo>
                  <a:lnTo>
                    <a:pt x="952" y="146"/>
                  </a:lnTo>
                  <a:lnTo>
                    <a:pt x="931" y="127"/>
                  </a:lnTo>
                  <a:lnTo>
                    <a:pt x="886" y="93"/>
                  </a:lnTo>
                  <a:lnTo>
                    <a:pt x="861" y="78"/>
                  </a:lnTo>
                  <a:lnTo>
                    <a:pt x="838" y="64"/>
                  </a:lnTo>
                  <a:lnTo>
                    <a:pt x="813" y="52"/>
                  </a:lnTo>
                  <a:lnTo>
                    <a:pt x="790" y="42"/>
                  </a:lnTo>
                  <a:lnTo>
                    <a:pt x="763" y="31"/>
                  </a:lnTo>
                  <a:lnTo>
                    <a:pt x="737" y="23"/>
                  </a:lnTo>
                  <a:lnTo>
                    <a:pt x="710" y="15"/>
                  </a:lnTo>
                  <a:lnTo>
                    <a:pt x="685" y="11"/>
                  </a:lnTo>
                  <a:lnTo>
                    <a:pt x="656" y="5"/>
                  </a:lnTo>
                  <a:lnTo>
                    <a:pt x="628" y="3"/>
                  </a:lnTo>
                  <a:lnTo>
                    <a:pt x="599" y="0"/>
                  </a:lnTo>
                  <a:lnTo>
                    <a:pt x="5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dirty="0"/>
            </a:p>
          </p:txBody>
        </p:sp>
        <p:sp>
          <p:nvSpPr>
            <p:cNvPr id="28" name="Freeform 22">
              <a:extLst>
                <a:ext uri="{FF2B5EF4-FFF2-40B4-BE49-F238E27FC236}">
                  <a16:creationId xmlns:a16="http://schemas.microsoft.com/office/drawing/2014/main" id="{3C1CF351-1D47-1D12-60AE-95EE9D4D0CD9}"/>
                </a:ext>
              </a:extLst>
            </p:cNvPr>
            <p:cNvSpPr>
              <a:spLocks/>
            </p:cNvSpPr>
            <p:nvPr/>
          </p:nvSpPr>
          <p:spPr bwMode="auto">
            <a:xfrm>
              <a:off x="7981178" y="4096585"/>
              <a:ext cx="363538" cy="363538"/>
            </a:xfrm>
            <a:custGeom>
              <a:avLst/>
              <a:gdLst>
                <a:gd name="T0" fmla="*/ 512 w 1142"/>
                <a:gd name="T1" fmla="*/ 2 h 1142"/>
                <a:gd name="T2" fmla="*/ 401 w 1142"/>
                <a:gd name="T3" fmla="*/ 22 h 1142"/>
                <a:gd name="T4" fmla="*/ 301 w 1142"/>
                <a:gd name="T5" fmla="*/ 64 h 1142"/>
                <a:gd name="T6" fmla="*/ 208 w 1142"/>
                <a:gd name="T7" fmla="*/ 126 h 1142"/>
                <a:gd name="T8" fmla="*/ 126 w 1142"/>
                <a:gd name="T9" fmla="*/ 208 h 1142"/>
                <a:gd name="T10" fmla="*/ 64 w 1142"/>
                <a:gd name="T11" fmla="*/ 301 h 1142"/>
                <a:gd name="T12" fmla="*/ 22 w 1142"/>
                <a:gd name="T13" fmla="*/ 401 h 1142"/>
                <a:gd name="T14" fmla="*/ 2 w 1142"/>
                <a:gd name="T15" fmla="*/ 512 h 1142"/>
                <a:gd name="T16" fmla="*/ 0 w 1142"/>
                <a:gd name="T17" fmla="*/ 599 h 1142"/>
                <a:gd name="T18" fmla="*/ 5 w 1142"/>
                <a:gd name="T19" fmla="*/ 656 h 1142"/>
                <a:gd name="T20" fmla="*/ 15 w 1142"/>
                <a:gd name="T21" fmla="*/ 711 h 1142"/>
                <a:gd name="T22" fmla="*/ 30 w 1142"/>
                <a:gd name="T23" fmla="*/ 763 h 1142"/>
                <a:gd name="T24" fmla="*/ 52 w 1142"/>
                <a:gd name="T25" fmla="*/ 814 h 1142"/>
                <a:gd name="T26" fmla="*/ 77 w 1142"/>
                <a:gd name="T27" fmla="*/ 862 h 1142"/>
                <a:gd name="T28" fmla="*/ 126 w 1142"/>
                <a:gd name="T29" fmla="*/ 931 h 1142"/>
                <a:gd name="T30" fmla="*/ 167 w 1142"/>
                <a:gd name="T31" fmla="*/ 975 h 1142"/>
                <a:gd name="T32" fmla="*/ 230 w 1142"/>
                <a:gd name="T33" fmla="*/ 1031 h 1142"/>
                <a:gd name="T34" fmla="*/ 276 w 1142"/>
                <a:gd name="T35" fmla="*/ 1062 h 1142"/>
                <a:gd name="T36" fmla="*/ 351 w 1142"/>
                <a:gd name="T37" fmla="*/ 1100 h 1142"/>
                <a:gd name="T38" fmla="*/ 456 w 1142"/>
                <a:gd name="T39" fmla="*/ 1131 h 1142"/>
                <a:gd name="T40" fmla="*/ 512 w 1142"/>
                <a:gd name="T41" fmla="*/ 1139 h 1142"/>
                <a:gd name="T42" fmla="*/ 571 w 1142"/>
                <a:gd name="T43" fmla="*/ 1142 h 1142"/>
                <a:gd name="T44" fmla="*/ 599 w 1142"/>
                <a:gd name="T45" fmla="*/ 1141 h 1142"/>
                <a:gd name="T46" fmla="*/ 642 w 1142"/>
                <a:gd name="T47" fmla="*/ 1137 h 1142"/>
                <a:gd name="T48" fmla="*/ 656 w 1142"/>
                <a:gd name="T49" fmla="*/ 1136 h 1142"/>
                <a:gd name="T50" fmla="*/ 711 w 1142"/>
                <a:gd name="T51" fmla="*/ 1124 h 1142"/>
                <a:gd name="T52" fmla="*/ 764 w 1142"/>
                <a:gd name="T53" fmla="*/ 1109 h 1142"/>
                <a:gd name="T54" fmla="*/ 802 w 1142"/>
                <a:gd name="T55" fmla="*/ 1093 h 1142"/>
                <a:gd name="T56" fmla="*/ 807 w 1142"/>
                <a:gd name="T57" fmla="*/ 1090 h 1142"/>
                <a:gd name="T58" fmla="*/ 838 w 1142"/>
                <a:gd name="T59" fmla="*/ 1075 h 1142"/>
                <a:gd name="T60" fmla="*/ 886 w 1142"/>
                <a:gd name="T61" fmla="*/ 1047 h 1142"/>
                <a:gd name="T62" fmla="*/ 931 w 1142"/>
                <a:gd name="T63" fmla="*/ 1013 h 1142"/>
                <a:gd name="T64" fmla="*/ 941 w 1142"/>
                <a:gd name="T65" fmla="*/ 1003 h 1142"/>
                <a:gd name="T66" fmla="*/ 975 w 1142"/>
                <a:gd name="T67" fmla="*/ 975 h 1142"/>
                <a:gd name="T68" fmla="*/ 1003 w 1142"/>
                <a:gd name="T69" fmla="*/ 941 h 1142"/>
                <a:gd name="T70" fmla="*/ 1013 w 1142"/>
                <a:gd name="T71" fmla="*/ 931 h 1142"/>
                <a:gd name="T72" fmla="*/ 1047 w 1142"/>
                <a:gd name="T73" fmla="*/ 886 h 1142"/>
                <a:gd name="T74" fmla="*/ 1075 w 1142"/>
                <a:gd name="T75" fmla="*/ 838 h 1142"/>
                <a:gd name="T76" fmla="*/ 1090 w 1142"/>
                <a:gd name="T77" fmla="*/ 807 h 1142"/>
                <a:gd name="T78" fmla="*/ 1093 w 1142"/>
                <a:gd name="T79" fmla="*/ 801 h 1142"/>
                <a:gd name="T80" fmla="*/ 1109 w 1142"/>
                <a:gd name="T81" fmla="*/ 763 h 1142"/>
                <a:gd name="T82" fmla="*/ 1125 w 1142"/>
                <a:gd name="T83" fmla="*/ 711 h 1142"/>
                <a:gd name="T84" fmla="*/ 1136 w 1142"/>
                <a:gd name="T85" fmla="*/ 656 h 1142"/>
                <a:gd name="T86" fmla="*/ 1137 w 1142"/>
                <a:gd name="T87" fmla="*/ 642 h 1142"/>
                <a:gd name="T88" fmla="*/ 1141 w 1142"/>
                <a:gd name="T89" fmla="*/ 599 h 1142"/>
                <a:gd name="T90" fmla="*/ 1142 w 1142"/>
                <a:gd name="T91" fmla="*/ 571 h 1142"/>
                <a:gd name="T92" fmla="*/ 1139 w 1142"/>
                <a:gd name="T93" fmla="*/ 512 h 1142"/>
                <a:gd name="T94" fmla="*/ 1131 w 1142"/>
                <a:gd name="T95" fmla="*/ 456 h 1142"/>
                <a:gd name="T96" fmla="*/ 1100 w 1142"/>
                <a:gd name="T97" fmla="*/ 351 h 1142"/>
                <a:gd name="T98" fmla="*/ 1062 w 1142"/>
                <a:gd name="T99" fmla="*/ 276 h 1142"/>
                <a:gd name="T100" fmla="*/ 1031 w 1142"/>
                <a:gd name="T101" fmla="*/ 230 h 1142"/>
                <a:gd name="T102" fmla="*/ 975 w 1142"/>
                <a:gd name="T103" fmla="*/ 167 h 1142"/>
                <a:gd name="T104" fmla="*/ 931 w 1142"/>
                <a:gd name="T105" fmla="*/ 126 h 1142"/>
                <a:gd name="T106" fmla="*/ 862 w 1142"/>
                <a:gd name="T107" fmla="*/ 77 h 1142"/>
                <a:gd name="T108" fmla="*/ 814 w 1142"/>
                <a:gd name="T109" fmla="*/ 52 h 1142"/>
                <a:gd name="T110" fmla="*/ 764 w 1142"/>
                <a:gd name="T111" fmla="*/ 30 h 1142"/>
                <a:gd name="T112" fmla="*/ 711 w 1142"/>
                <a:gd name="T113" fmla="*/ 15 h 1142"/>
                <a:gd name="T114" fmla="*/ 656 w 1142"/>
                <a:gd name="T115" fmla="*/ 5 h 1142"/>
                <a:gd name="T116" fmla="*/ 599 w 1142"/>
                <a:gd name="T117" fmla="*/ 0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2" h="1142">
                  <a:moveTo>
                    <a:pt x="571" y="0"/>
                  </a:moveTo>
                  <a:lnTo>
                    <a:pt x="512" y="2"/>
                  </a:lnTo>
                  <a:lnTo>
                    <a:pt x="456" y="10"/>
                  </a:lnTo>
                  <a:lnTo>
                    <a:pt x="401" y="22"/>
                  </a:lnTo>
                  <a:lnTo>
                    <a:pt x="351" y="41"/>
                  </a:lnTo>
                  <a:lnTo>
                    <a:pt x="301" y="64"/>
                  </a:lnTo>
                  <a:lnTo>
                    <a:pt x="254" y="93"/>
                  </a:lnTo>
                  <a:lnTo>
                    <a:pt x="208" y="126"/>
                  </a:lnTo>
                  <a:lnTo>
                    <a:pt x="167" y="167"/>
                  </a:lnTo>
                  <a:lnTo>
                    <a:pt x="126" y="208"/>
                  </a:lnTo>
                  <a:lnTo>
                    <a:pt x="93" y="254"/>
                  </a:lnTo>
                  <a:lnTo>
                    <a:pt x="64" y="301"/>
                  </a:lnTo>
                  <a:lnTo>
                    <a:pt x="41" y="351"/>
                  </a:lnTo>
                  <a:lnTo>
                    <a:pt x="22" y="401"/>
                  </a:lnTo>
                  <a:lnTo>
                    <a:pt x="10" y="456"/>
                  </a:lnTo>
                  <a:lnTo>
                    <a:pt x="2" y="512"/>
                  </a:lnTo>
                  <a:lnTo>
                    <a:pt x="0" y="571"/>
                  </a:lnTo>
                  <a:lnTo>
                    <a:pt x="0" y="599"/>
                  </a:lnTo>
                  <a:lnTo>
                    <a:pt x="2" y="628"/>
                  </a:lnTo>
                  <a:lnTo>
                    <a:pt x="5" y="656"/>
                  </a:lnTo>
                  <a:lnTo>
                    <a:pt x="10" y="685"/>
                  </a:lnTo>
                  <a:lnTo>
                    <a:pt x="15" y="711"/>
                  </a:lnTo>
                  <a:lnTo>
                    <a:pt x="22" y="738"/>
                  </a:lnTo>
                  <a:lnTo>
                    <a:pt x="30" y="763"/>
                  </a:lnTo>
                  <a:lnTo>
                    <a:pt x="41" y="790"/>
                  </a:lnTo>
                  <a:lnTo>
                    <a:pt x="52" y="814"/>
                  </a:lnTo>
                  <a:lnTo>
                    <a:pt x="64" y="838"/>
                  </a:lnTo>
                  <a:lnTo>
                    <a:pt x="77" y="862"/>
                  </a:lnTo>
                  <a:lnTo>
                    <a:pt x="93" y="886"/>
                  </a:lnTo>
                  <a:lnTo>
                    <a:pt x="126" y="931"/>
                  </a:lnTo>
                  <a:lnTo>
                    <a:pt x="145" y="952"/>
                  </a:lnTo>
                  <a:lnTo>
                    <a:pt x="167" y="975"/>
                  </a:lnTo>
                  <a:lnTo>
                    <a:pt x="208" y="1013"/>
                  </a:lnTo>
                  <a:lnTo>
                    <a:pt x="230" y="1031"/>
                  </a:lnTo>
                  <a:lnTo>
                    <a:pt x="254" y="1047"/>
                  </a:lnTo>
                  <a:lnTo>
                    <a:pt x="276" y="1062"/>
                  </a:lnTo>
                  <a:lnTo>
                    <a:pt x="301" y="1075"/>
                  </a:lnTo>
                  <a:lnTo>
                    <a:pt x="351" y="1100"/>
                  </a:lnTo>
                  <a:lnTo>
                    <a:pt x="401" y="1118"/>
                  </a:lnTo>
                  <a:lnTo>
                    <a:pt x="456" y="1131"/>
                  </a:lnTo>
                  <a:lnTo>
                    <a:pt x="483" y="1136"/>
                  </a:lnTo>
                  <a:lnTo>
                    <a:pt x="512" y="1139"/>
                  </a:lnTo>
                  <a:lnTo>
                    <a:pt x="541" y="1141"/>
                  </a:lnTo>
                  <a:lnTo>
                    <a:pt x="571" y="1142"/>
                  </a:lnTo>
                  <a:lnTo>
                    <a:pt x="585" y="1141"/>
                  </a:lnTo>
                  <a:lnTo>
                    <a:pt x="599" y="1141"/>
                  </a:lnTo>
                  <a:lnTo>
                    <a:pt x="628" y="1139"/>
                  </a:lnTo>
                  <a:lnTo>
                    <a:pt x="642" y="1137"/>
                  </a:lnTo>
                  <a:lnTo>
                    <a:pt x="648" y="1136"/>
                  </a:lnTo>
                  <a:lnTo>
                    <a:pt x="656" y="1136"/>
                  </a:lnTo>
                  <a:lnTo>
                    <a:pt x="685" y="1131"/>
                  </a:lnTo>
                  <a:lnTo>
                    <a:pt x="711" y="1124"/>
                  </a:lnTo>
                  <a:lnTo>
                    <a:pt x="738" y="1118"/>
                  </a:lnTo>
                  <a:lnTo>
                    <a:pt x="764" y="1109"/>
                  </a:lnTo>
                  <a:lnTo>
                    <a:pt x="790" y="1100"/>
                  </a:lnTo>
                  <a:lnTo>
                    <a:pt x="802" y="1093"/>
                  </a:lnTo>
                  <a:lnTo>
                    <a:pt x="804" y="1091"/>
                  </a:lnTo>
                  <a:lnTo>
                    <a:pt x="807" y="1090"/>
                  </a:lnTo>
                  <a:lnTo>
                    <a:pt x="814" y="1088"/>
                  </a:lnTo>
                  <a:lnTo>
                    <a:pt x="838" y="1075"/>
                  </a:lnTo>
                  <a:lnTo>
                    <a:pt x="862" y="1062"/>
                  </a:lnTo>
                  <a:lnTo>
                    <a:pt x="886" y="1047"/>
                  </a:lnTo>
                  <a:lnTo>
                    <a:pt x="909" y="1031"/>
                  </a:lnTo>
                  <a:lnTo>
                    <a:pt x="931" y="1013"/>
                  </a:lnTo>
                  <a:lnTo>
                    <a:pt x="936" y="1007"/>
                  </a:lnTo>
                  <a:lnTo>
                    <a:pt x="941" y="1003"/>
                  </a:lnTo>
                  <a:lnTo>
                    <a:pt x="952" y="994"/>
                  </a:lnTo>
                  <a:lnTo>
                    <a:pt x="975" y="975"/>
                  </a:lnTo>
                  <a:lnTo>
                    <a:pt x="994" y="952"/>
                  </a:lnTo>
                  <a:lnTo>
                    <a:pt x="1003" y="941"/>
                  </a:lnTo>
                  <a:lnTo>
                    <a:pt x="1007" y="936"/>
                  </a:lnTo>
                  <a:lnTo>
                    <a:pt x="1013" y="931"/>
                  </a:lnTo>
                  <a:lnTo>
                    <a:pt x="1031" y="909"/>
                  </a:lnTo>
                  <a:lnTo>
                    <a:pt x="1047" y="886"/>
                  </a:lnTo>
                  <a:lnTo>
                    <a:pt x="1062" y="862"/>
                  </a:lnTo>
                  <a:lnTo>
                    <a:pt x="1075" y="838"/>
                  </a:lnTo>
                  <a:lnTo>
                    <a:pt x="1088" y="814"/>
                  </a:lnTo>
                  <a:lnTo>
                    <a:pt x="1090" y="807"/>
                  </a:lnTo>
                  <a:lnTo>
                    <a:pt x="1091" y="804"/>
                  </a:lnTo>
                  <a:lnTo>
                    <a:pt x="1093" y="801"/>
                  </a:lnTo>
                  <a:lnTo>
                    <a:pt x="1100" y="790"/>
                  </a:lnTo>
                  <a:lnTo>
                    <a:pt x="1109" y="763"/>
                  </a:lnTo>
                  <a:lnTo>
                    <a:pt x="1118" y="738"/>
                  </a:lnTo>
                  <a:lnTo>
                    <a:pt x="1125" y="711"/>
                  </a:lnTo>
                  <a:lnTo>
                    <a:pt x="1131" y="685"/>
                  </a:lnTo>
                  <a:lnTo>
                    <a:pt x="1136" y="656"/>
                  </a:lnTo>
                  <a:lnTo>
                    <a:pt x="1136" y="648"/>
                  </a:lnTo>
                  <a:lnTo>
                    <a:pt x="1137" y="642"/>
                  </a:lnTo>
                  <a:lnTo>
                    <a:pt x="1139" y="628"/>
                  </a:lnTo>
                  <a:lnTo>
                    <a:pt x="1141" y="599"/>
                  </a:lnTo>
                  <a:lnTo>
                    <a:pt x="1141" y="585"/>
                  </a:lnTo>
                  <a:lnTo>
                    <a:pt x="1142" y="571"/>
                  </a:lnTo>
                  <a:lnTo>
                    <a:pt x="1141" y="541"/>
                  </a:lnTo>
                  <a:lnTo>
                    <a:pt x="1139" y="512"/>
                  </a:lnTo>
                  <a:lnTo>
                    <a:pt x="1136" y="483"/>
                  </a:lnTo>
                  <a:lnTo>
                    <a:pt x="1131" y="456"/>
                  </a:lnTo>
                  <a:lnTo>
                    <a:pt x="1118" y="401"/>
                  </a:lnTo>
                  <a:lnTo>
                    <a:pt x="1100" y="351"/>
                  </a:lnTo>
                  <a:lnTo>
                    <a:pt x="1075" y="301"/>
                  </a:lnTo>
                  <a:lnTo>
                    <a:pt x="1062" y="276"/>
                  </a:lnTo>
                  <a:lnTo>
                    <a:pt x="1047" y="254"/>
                  </a:lnTo>
                  <a:lnTo>
                    <a:pt x="1031" y="230"/>
                  </a:lnTo>
                  <a:lnTo>
                    <a:pt x="1013" y="208"/>
                  </a:lnTo>
                  <a:lnTo>
                    <a:pt x="975" y="167"/>
                  </a:lnTo>
                  <a:lnTo>
                    <a:pt x="952" y="145"/>
                  </a:lnTo>
                  <a:lnTo>
                    <a:pt x="931" y="126"/>
                  </a:lnTo>
                  <a:lnTo>
                    <a:pt x="886" y="93"/>
                  </a:lnTo>
                  <a:lnTo>
                    <a:pt x="862" y="77"/>
                  </a:lnTo>
                  <a:lnTo>
                    <a:pt x="838" y="64"/>
                  </a:lnTo>
                  <a:lnTo>
                    <a:pt x="814" y="52"/>
                  </a:lnTo>
                  <a:lnTo>
                    <a:pt x="790" y="41"/>
                  </a:lnTo>
                  <a:lnTo>
                    <a:pt x="764" y="30"/>
                  </a:lnTo>
                  <a:lnTo>
                    <a:pt x="738" y="22"/>
                  </a:lnTo>
                  <a:lnTo>
                    <a:pt x="711" y="15"/>
                  </a:lnTo>
                  <a:lnTo>
                    <a:pt x="685" y="10"/>
                  </a:lnTo>
                  <a:lnTo>
                    <a:pt x="656" y="5"/>
                  </a:lnTo>
                  <a:lnTo>
                    <a:pt x="628" y="2"/>
                  </a:lnTo>
                  <a:lnTo>
                    <a:pt x="599" y="0"/>
                  </a:lnTo>
                  <a:lnTo>
                    <a:pt x="5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dirty="0"/>
            </a:p>
          </p:txBody>
        </p:sp>
        <p:sp>
          <p:nvSpPr>
            <p:cNvPr id="29" name="Freeform 23">
              <a:extLst>
                <a:ext uri="{FF2B5EF4-FFF2-40B4-BE49-F238E27FC236}">
                  <a16:creationId xmlns:a16="http://schemas.microsoft.com/office/drawing/2014/main" id="{D698FF84-2905-3B4F-C3F4-45678CFB60F0}"/>
                </a:ext>
              </a:extLst>
            </p:cNvPr>
            <p:cNvSpPr>
              <a:spLocks/>
            </p:cNvSpPr>
            <p:nvPr/>
          </p:nvSpPr>
          <p:spPr bwMode="auto">
            <a:xfrm>
              <a:off x="7981178" y="4096585"/>
              <a:ext cx="363538" cy="363538"/>
            </a:xfrm>
            <a:custGeom>
              <a:avLst/>
              <a:gdLst>
                <a:gd name="T0" fmla="*/ 126 w 1142"/>
                <a:gd name="T1" fmla="*/ 208 h 1142"/>
                <a:gd name="T2" fmla="*/ 64 w 1142"/>
                <a:gd name="T3" fmla="*/ 301 h 1142"/>
                <a:gd name="T4" fmla="*/ 22 w 1142"/>
                <a:gd name="T5" fmla="*/ 401 h 1142"/>
                <a:gd name="T6" fmla="*/ 2 w 1142"/>
                <a:gd name="T7" fmla="*/ 512 h 1142"/>
                <a:gd name="T8" fmla="*/ 0 w 1142"/>
                <a:gd name="T9" fmla="*/ 599 h 1142"/>
                <a:gd name="T10" fmla="*/ 5 w 1142"/>
                <a:gd name="T11" fmla="*/ 656 h 1142"/>
                <a:gd name="T12" fmla="*/ 15 w 1142"/>
                <a:gd name="T13" fmla="*/ 711 h 1142"/>
                <a:gd name="T14" fmla="*/ 30 w 1142"/>
                <a:gd name="T15" fmla="*/ 763 h 1142"/>
                <a:gd name="T16" fmla="*/ 52 w 1142"/>
                <a:gd name="T17" fmla="*/ 814 h 1142"/>
                <a:gd name="T18" fmla="*/ 77 w 1142"/>
                <a:gd name="T19" fmla="*/ 862 h 1142"/>
                <a:gd name="T20" fmla="*/ 126 w 1142"/>
                <a:gd name="T21" fmla="*/ 931 h 1142"/>
                <a:gd name="T22" fmla="*/ 167 w 1142"/>
                <a:gd name="T23" fmla="*/ 975 h 1142"/>
                <a:gd name="T24" fmla="*/ 230 w 1142"/>
                <a:gd name="T25" fmla="*/ 1031 h 1142"/>
                <a:gd name="T26" fmla="*/ 276 w 1142"/>
                <a:gd name="T27" fmla="*/ 1062 h 1142"/>
                <a:gd name="T28" fmla="*/ 351 w 1142"/>
                <a:gd name="T29" fmla="*/ 1100 h 1142"/>
                <a:gd name="T30" fmla="*/ 456 w 1142"/>
                <a:gd name="T31" fmla="*/ 1131 h 1142"/>
                <a:gd name="T32" fmla="*/ 512 w 1142"/>
                <a:gd name="T33" fmla="*/ 1139 h 1142"/>
                <a:gd name="T34" fmla="*/ 571 w 1142"/>
                <a:gd name="T35" fmla="*/ 1142 h 1142"/>
                <a:gd name="T36" fmla="*/ 599 w 1142"/>
                <a:gd name="T37" fmla="*/ 1141 h 1142"/>
                <a:gd name="T38" fmla="*/ 642 w 1142"/>
                <a:gd name="T39" fmla="*/ 1137 h 1142"/>
                <a:gd name="T40" fmla="*/ 656 w 1142"/>
                <a:gd name="T41" fmla="*/ 1136 h 1142"/>
                <a:gd name="T42" fmla="*/ 711 w 1142"/>
                <a:gd name="T43" fmla="*/ 1124 h 1142"/>
                <a:gd name="T44" fmla="*/ 764 w 1142"/>
                <a:gd name="T45" fmla="*/ 1109 h 1142"/>
                <a:gd name="T46" fmla="*/ 802 w 1142"/>
                <a:gd name="T47" fmla="*/ 1093 h 1142"/>
                <a:gd name="T48" fmla="*/ 807 w 1142"/>
                <a:gd name="T49" fmla="*/ 1090 h 1142"/>
                <a:gd name="T50" fmla="*/ 838 w 1142"/>
                <a:gd name="T51" fmla="*/ 1075 h 1142"/>
                <a:gd name="T52" fmla="*/ 886 w 1142"/>
                <a:gd name="T53" fmla="*/ 1047 h 1142"/>
                <a:gd name="T54" fmla="*/ 931 w 1142"/>
                <a:gd name="T55" fmla="*/ 1013 h 1142"/>
                <a:gd name="T56" fmla="*/ 941 w 1142"/>
                <a:gd name="T57" fmla="*/ 1003 h 1142"/>
                <a:gd name="T58" fmla="*/ 975 w 1142"/>
                <a:gd name="T59" fmla="*/ 975 h 1142"/>
                <a:gd name="T60" fmla="*/ 1003 w 1142"/>
                <a:gd name="T61" fmla="*/ 941 h 1142"/>
                <a:gd name="T62" fmla="*/ 1013 w 1142"/>
                <a:gd name="T63" fmla="*/ 931 h 1142"/>
                <a:gd name="T64" fmla="*/ 1047 w 1142"/>
                <a:gd name="T65" fmla="*/ 886 h 1142"/>
                <a:gd name="T66" fmla="*/ 1075 w 1142"/>
                <a:gd name="T67" fmla="*/ 838 h 1142"/>
                <a:gd name="T68" fmla="*/ 1090 w 1142"/>
                <a:gd name="T69" fmla="*/ 807 h 1142"/>
                <a:gd name="T70" fmla="*/ 1093 w 1142"/>
                <a:gd name="T71" fmla="*/ 801 h 1142"/>
                <a:gd name="T72" fmla="*/ 1109 w 1142"/>
                <a:gd name="T73" fmla="*/ 763 h 1142"/>
                <a:gd name="T74" fmla="*/ 1125 w 1142"/>
                <a:gd name="T75" fmla="*/ 711 h 1142"/>
                <a:gd name="T76" fmla="*/ 1136 w 1142"/>
                <a:gd name="T77" fmla="*/ 656 h 1142"/>
                <a:gd name="T78" fmla="*/ 1137 w 1142"/>
                <a:gd name="T79" fmla="*/ 642 h 1142"/>
                <a:gd name="T80" fmla="*/ 1141 w 1142"/>
                <a:gd name="T81" fmla="*/ 599 h 1142"/>
                <a:gd name="T82" fmla="*/ 1142 w 1142"/>
                <a:gd name="T83" fmla="*/ 571 h 1142"/>
                <a:gd name="T84" fmla="*/ 1139 w 1142"/>
                <a:gd name="T85" fmla="*/ 512 h 1142"/>
                <a:gd name="T86" fmla="*/ 1131 w 1142"/>
                <a:gd name="T87" fmla="*/ 456 h 1142"/>
                <a:gd name="T88" fmla="*/ 1100 w 1142"/>
                <a:gd name="T89" fmla="*/ 351 h 1142"/>
                <a:gd name="T90" fmla="*/ 1062 w 1142"/>
                <a:gd name="T91" fmla="*/ 276 h 1142"/>
                <a:gd name="T92" fmla="*/ 1031 w 1142"/>
                <a:gd name="T93" fmla="*/ 230 h 1142"/>
                <a:gd name="T94" fmla="*/ 975 w 1142"/>
                <a:gd name="T95" fmla="*/ 167 h 1142"/>
                <a:gd name="T96" fmla="*/ 931 w 1142"/>
                <a:gd name="T97" fmla="*/ 126 h 1142"/>
                <a:gd name="T98" fmla="*/ 862 w 1142"/>
                <a:gd name="T99" fmla="*/ 77 h 1142"/>
                <a:gd name="T100" fmla="*/ 814 w 1142"/>
                <a:gd name="T101" fmla="*/ 52 h 1142"/>
                <a:gd name="T102" fmla="*/ 764 w 1142"/>
                <a:gd name="T103" fmla="*/ 30 h 1142"/>
                <a:gd name="T104" fmla="*/ 711 w 1142"/>
                <a:gd name="T105" fmla="*/ 15 h 1142"/>
                <a:gd name="T106" fmla="*/ 656 w 1142"/>
                <a:gd name="T107" fmla="*/ 5 h 1142"/>
                <a:gd name="T108" fmla="*/ 599 w 1142"/>
                <a:gd name="T109" fmla="*/ 0 h 1142"/>
                <a:gd name="T110" fmla="*/ 512 w 1142"/>
                <a:gd name="T111" fmla="*/ 2 h 1142"/>
                <a:gd name="T112" fmla="*/ 401 w 1142"/>
                <a:gd name="T113" fmla="*/ 22 h 1142"/>
                <a:gd name="T114" fmla="*/ 301 w 1142"/>
                <a:gd name="T115" fmla="*/ 64 h 1142"/>
                <a:gd name="T116" fmla="*/ 208 w 1142"/>
                <a:gd name="T117" fmla="*/ 126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2" h="1142">
                  <a:moveTo>
                    <a:pt x="167" y="167"/>
                  </a:moveTo>
                  <a:lnTo>
                    <a:pt x="126" y="208"/>
                  </a:lnTo>
                  <a:lnTo>
                    <a:pt x="93" y="254"/>
                  </a:lnTo>
                  <a:lnTo>
                    <a:pt x="64" y="301"/>
                  </a:lnTo>
                  <a:lnTo>
                    <a:pt x="41" y="351"/>
                  </a:lnTo>
                  <a:lnTo>
                    <a:pt x="22" y="401"/>
                  </a:lnTo>
                  <a:lnTo>
                    <a:pt x="10" y="456"/>
                  </a:lnTo>
                  <a:lnTo>
                    <a:pt x="2" y="512"/>
                  </a:lnTo>
                  <a:lnTo>
                    <a:pt x="0" y="571"/>
                  </a:lnTo>
                  <a:lnTo>
                    <a:pt x="0" y="599"/>
                  </a:lnTo>
                  <a:lnTo>
                    <a:pt x="2" y="628"/>
                  </a:lnTo>
                  <a:lnTo>
                    <a:pt x="5" y="656"/>
                  </a:lnTo>
                  <a:lnTo>
                    <a:pt x="10" y="685"/>
                  </a:lnTo>
                  <a:lnTo>
                    <a:pt x="15" y="711"/>
                  </a:lnTo>
                  <a:lnTo>
                    <a:pt x="22" y="738"/>
                  </a:lnTo>
                  <a:lnTo>
                    <a:pt x="30" y="763"/>
                  </a:lnTo>
                  <a:lnTo>
                    <a:pt x="41" y="790"/>
                  </a:lnTo>
                  <a:lnTo>
                    <a:pt x="52" y="814"/>
                  </a:lnTo>
                  <a:lnTo>
                    <a:pt x="64" y="838"/>
                  </a:lnTo>
                  <a:lnTo>
                    <a:pt x="77" y="862"/>
                  </a:lnTo>
                  <a:lnTo>
                    <a:pt x="93" y="886"/>
                  </a:lnTo>
                  <a:lnTo>
                    <a:pt x="126" y="931"/>
                  </a:lnTo>
                  <a:lnTo>
                    <a:pt x="145" y="952"/>
                  </a:lnTo>
                  <a:lnTo>
                    <a:pt x="167" y="975"/>
                  </a:lnTo>
                  <a:lnTo>
                    <a:pt x="208" y="1013"/>
                  </a:lnTo>
                  <a:lnTo>
                    <a:pt x="230" y="1031"/>
                  </a:lnTo>
                  <a:lnTo>
                    <a:pt x="254" y="1047"/>
                  </a:lnTo>
                  <a:lnTo>
                    <a:pt x="276" y="1062"/>
                  </a:lnTo>
                  <a:lnTo>
                    <a:pt x="301" y="1075"/>
                  </a:lnTo>
                  <a:lnTo>
                    <a:pt x="351" y="1100"/>
                  </a:lnTo>
                  <a:lnTo>
                    <a:pt x="401" y="1118"/>
                  </a:lnTo>
                  <a:lnTo>
                    <a:pt x="456" y="1131"/>
                  </a:lnTo>
                  <a:lnTo>
                    <a:pt x="483" y="1136"/>
                  </a:lnTo>
                  <a:lnTo>
                    <a:pt x="512" y="1139"/>
                  </a:lnTo>
                  <a:lnTo>
                    <a:pt x="541" y="1141"/>
                  </a:lnTo>
                  <a:lnTo>
                    <a:pt x="571" y="1142"/>
                  </a:lnTo>
                  <a:lnTo>
                    <a:pt x="585" y="1141"/>
                  </a:lnTo>
                  <a:lnTo>
                    <a:pt x="599" y="1141"/>
                  </a:lnTo>
                  <a:lnTo>
                    <a:pt x="628" y="1139"/>
                  </a:lnTo>
                  <a:lnTo>
                    <a:pt x="642" y="1137"/>
                  </a:lnTo>
                  <a:lnTo>
                    <a:pt x="648" y="1136"/>
                  </a:lnTo>
                  <a:lnTo>
                    <a:pt x="656" y="1136"/>
                  </a:lnTo>
                  <a:lnTo>
                    <a:pt x="685" y="1131"/>
                  </a:lnTo>
                  <a:lnTo>
                    <a:pt x="711" y="1124"/>
                  </a:lnTo>
                  <a:lnTo>
                    <a:pt x="738" y="1118"/>
                  </a:lnTo>
                  <a:lnTo>
                    <a:pt x="764" y="1109"/>
                  </a:lnTo>
                  <a:lnTo>
                    <a:pt x="790" y="1100"/>
                  </a:lnTo>
                  <a:lnTo>
                    <a:pt x="802" y="1093"/>
                  </a:lnTo>
                  <a:lnTo>
                    <a:pt x="804" y="1091"/>
                  </a:lnTo>
                  <a:lnTo>
                    <a:pt x="807" y="1090"/>
                  </a:lnTo>
                  <a:lnTo>
                    <a:pt x="814" y="1088"/>
                  </a:lnTo>
                  <a:lnTo>
                    <a:pt x="838" y="1075"/>
                  </a:lnTo>
                  <a:lnTo>
                    <a:pt x="862" y="1062"/>
                  </a:lnTo>
                  <a:lnTo>
                    <a:pt x="886" y="1047"/>
                  </a:lnTo>
                  <a:lnTo>
                    <a:pt x="909" y="1031"/>
                  </a:lnTo>
                  <a:lnTo>
                    <a:pt x="931" y="1013"/>
                  </a:lnTo>
                  <a:lnTo>
                    <a:pt x="936" y="1007"/>
                  </a:lnTo>
                  <a:lnTo>
                    <a:pt x="941" y="1003"/>
                  </a:lnTo>
                  <a:lnTo>
                    <a:pt x="952" y="994"/>
                  </a:lnTo>
                  <a:lnTo>
                    <a:pt x="975" y="975"/>
                  </a:lnTo>
                  <a:lnTo>
                    <a:pt x="994" y="952"/>
                  </a:lnTo>
                  <a:lnTo>
                    <a:pt x="1003" y="941"/>
                  </a:lnTo>
                  <a:lnTo>
                    <a:pt x="1007" y="936"/>
                  </a:lnTo>
                  <a:lnTo>
                    <a:pt x="1013" y="931"/>
                  </a:lnTo>
                  <a:lnTo>
                    <a:pt x="1031" y="909"/>
                  </a:lnTo>
                  <a:lnTo>
                    <a:pt x="1047" y="886"/>
                  </a:lnTo>
                  <a:lnTo>
                    <a:pt x="1062" y="862"/>
                  </a:lnTo>
                  <a:lnTo>
                    <a:pt x="1075" y="838"/>
                  </a:lnTo>
                  <a:lnTo>
                    <a:pt x="1088" y="814"/>
                  </a:lnTo>
                  <a:lnTo>
                    <a:pt x="1090" y="807"/>
                  </a:lnTo>
                  <a:lnTo>
                    <a:pt x="1091" y="804"/>
                  </a:lnTo>
                  <a:lnTo>
                    <a:pt x="1093" y="801"/>
                  </a:lnTo>
                  <a:lnTo>
                    <a:pt x="1100" y="790"/>
                  </a:lnTo>
                  <a:lnTo>
                    <a:pt x="1109" y="763"/>
                  </a:lnTo>
                  <a:lnTo>
                    <a:pt x="1118" y="738"/>
                  </a:lnTo>
                  <a:lnTo>
                    <a:pt x="1125" y="711"/>
                  </a:lnTo>
                  <a:lnTo>
                    <a:pt x="1131" y="685"/>
                  </a:lnTo>
                  <a:lnTo>
                    <a:pt x="1136" y="656"/>
                  </a:lnTo>
                  <a:lnTo>
                    <a:pt x="1136" y="648"/>
                  </a:lnTo>
                  <a:lnTo>
                    <a:pt x="1137" y="642"/>
                  </a:lnTo>
                  <a:lnTo>
                    <a:pt x="1139" y="628"/>
                  </a:lnTo>
                  <a:lnTo>
                    <a:pt x="1141" y="599"/>
                  </a:lnTo>
                  <a:lnTo>
                    <a:pt x="1141" y="585"/>
                  </a:lnTo>
                  <a:lnTo>
                    <a:pt x="1142" y="571"/>
                  </a:lnTo>
                  <a:lnTo>
                    <a:pt x="1141" y="541"/>
                  </a:lnTo>
                  <a:lnTo>
                    <a:pt x="1139" y="512"/>
                  </a:lnTo>
                  <a:lnTo>
                    <a:pt x="1136" y="483"/>
                  </a:lnTo>
                  <a:lnTo>
                    <a:pt x="1131" y="456"/>
                  </a:lnTo>
                  <a:lnTo>
                    <a:pt x="1118" y="401"/>
                  </a:lnTo>
                  <a:lnTo>
                    <a:pt x="1100" y="351"/>
                  </a:lnTo>
                  <a:lnTo>
                    <a:pt x="1075" y="301"/>
                  </a:lnTo>
                  <a:lnTo>
                    <a:pt x="1062" y="276"/>
                  </a:lnTo>
                  <a:lnTo>
                    <a:pt x="1047" y="254"/>
                  </a:lnTo>
                  <a:lnTo>
                    <a:pt x="1031" y="230"/>
                  </a:lnTo>
                  <a:lnTo>
                    <a:pt x="1013" y="208"/>
                  </a:lnTo>
                  <a:lnTo>
                    <a:pt x="975" y="167"/>
                  </a:lnTo>
                  <a:lnTo>
                    <a:pt x="952" y="145"/>
                  </a:lnTo>
                  <a:lnTo>
                    <a:pt x="931" y="126"/>
                  </a:lnTo>
                  <a:lnTo>
                    <a:pt x="886" y="93"/>
                  </a:lnTo>
                  <a:lnTo>
                    <a:pt x="862" y="77"/>
                  </a:lnTo>
                  <a:lnTo>
                    <a:pt x="838" y="64"/>
                  </a:lnTo>
                  <a:lnTo>
                    <a:pt x="814" y="52"/>
                  </a:lnTo>
                  <a:lnTo>
                    <a:pt x="790" y="41"/>
                  </a:lnTo>
                  <a:lnTo>
                    <a:pt x="764" y="30"/>
                  </a:lnTo>
                  <a:lnTo>
                    <a:pt x="738" y="22"/>
                  </a:lnTo>
                  <a:lnTo>
                    <a:pt x="711" y="15"/>
                  </a:lnTo>
                  <a:lnTo>
                    <a:pt x="685" y="10"/>
                  </a:lnTo>
                  <a:lnTo>
                    <a:pt x="656" y="5"/>
                  </a:lnTo>
                  <a:lnTo>
                    <a:pt x="628" y="2"/>
                  </a:lnTo>
                  <a:lnTo>
                    <a:pt x="599" y="0"/>
                  </a:lnTo>
                  <a:lnTo>
                    <a:pt x="571" y="0"/>
                  </a:lnTo>
                  <a:lnTo>
                    <a:pt x="512" y="2"/>
                  </a:lnTo>
                  <a:lnTo>
                    <a:pt x="456" y="10"/>
                  </a:lnTo>
                  <a:lnTo>
                    <a:pt x="401" y="22"/>
                  </a:lnTo>
                  <a:lnTo>
                    <a:pt x="351" y="41"/>
                  </a:lnTo>
                  <a:lnTo>
                    <a:pt x="301" y="64"/>
                  </a:lnTo>
                  <a:lnTo>
                    <a:pt x="254" y="93"/>
                  </a:lnTo>
                  <a:lnTo>
                    <a:pt x="208" y="126"/>
                  </a:lnTo>
                  <a:lnTo>
                    <a:pt x="167" y="167"/>
                  </a:lnTo>
                </a:path>
              </a:pathLst>
            </a:custGeom>
            <a:noFill/>
            <a:ln w="20638">
              <a:solidFill>
                <a:srgbClr val="0066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dirty="0"/>
            </a:p>
          </p:txBody>
        </p:sp>
        <p:sp>
          <p:nvSpPr>
            <p:cNvPr id="30" name="Freeform 24">
              <a:extLst>
                <a:ext uri="{FF2B5EF4-FFF2-40B4-BE49-F238E27FC236}">
                  <a16:creationId xmlns:a16="http://schemas.microsoft.com/office/drawing/2014/main" id="{F4D88936-FC5D-C0E1-5942-1ABD9F8A0D5B}"/>
                </a:ext>
              </a:extLst>
            </p:cNvPr>
            <p:cNvSpPr>
              <a:spLocks/>
            </p:cNvSpPr>
            <p:nvPr/>
          </p:nvSpPr>
          <p:spPr bwMode="auto">
            <a:xfrm>
              <a:off x="8562203" y="3712410"/>
              <a:ext cx="361950" cy="361950"/>
            </a:xfrm>
            <a:custGeom>
              <a:avLst/>
              <a:gdLst>
                <a:gd name="T0" fmla="*/ 126 w 1142"/>
                <a:gd name="T1" fmla="*/ 208 h 1143"/>
                <a:gd name="T2" fmla="*/ 63 w 1142"/>
                <a:gd name="T3" fmla="*/ 301 h 1143"/>
                <a:gd name="T4" fmla="*/ 22 w 1142"/>
                <a:gd name="T5" fmla="*/ 402 h 1143"/>
                <a:gd name="T6" fmla="*/ 2 w 1142"/>
                <a:gd name="T7" fmla="*/ 512 h 1143"/>
                <a:gd name="T8" fmla="*/ 0 w 1142"/>
                <a:gd name="T9" fmla="*/ 600 h 1143"/>
                <a:gd name="T10" fmla="*/ 4 w 1142"/>
                <a:gd name="T11" fmla="*/ 657 h 1143"/>
                <a:gd name="T12" fmla="*/ 14 w 1142"/>
                <a:gd name="T13" fmla="*/ 711 h 1143"/>
                <a:gd name="T14" fmla="*/ 30 w 1142"/>
                <a:gd name="T15" fmla="*/ 764 h 1143"/>
                <a:gd name="T16" fmla="*/ 51 w 1142"/>
                <a:gd name="T17" fmla="*/ 814 h 1143"/>
                <a:gd name="T18" fmla="*/ 77 w 1142"/>
                <a:gd name="T19" fmla="*/ 862 h 1143"/>
                <a:gd name="T20" fmla="*/ 126 w 1142"/>
                <a:gd name="T21" fmla="*/ 931 h 1143"/>
                <a:gd name="T22" fmla="*/ 166 w 1142"/>
                <a:gd name="T23" fmla="*/ 975 h 1143"/>
                <a:gd name="T24" fmla="*/ 230 w 1142"/>
                <a:gd name="T25" fmla="*/ 1031 h 1143"/>
                <a:gd name="T26" fmla="*/ 276 w 1142"/>
                <a:gd name="T27" fmla="*/ 1062 h 1143"/>
                <a:gd name="T28" fmla="*/ 351 w 1142"/>
                <a:gd name="T29" fmla="*/ 1100 h 1143"/>
                <a:gd name="T30" fmla="*/ 456 w 1142"/>
                <a:gd name="T31" fmla="*/ 1132 h 1143"/>
                <a:gd name="T32" fmla="*/ 512 w 1142"/>
                <a:gd name="T33" fmla="*/ 1139 h 1143"/>
                <a:gd name="T34" fmla="*/ 571 w 1142"/>
                <a:gd name="T35" fmla="*/ 1143 h 1143"/>
                <a:gd name="T36" fmla="*/ 599 w 1142"/>
                <a:gd name="T37" fmla="*/ 1142 h 1143"/>
                <a:gd name="T38" fmla="*/ 641 w 1142"/>
                <a:gd name="T39" fmla="*/ 1137 h 1143"/>
                <a:gd name="T40" fmla="*/ 656 w 1142"/>
                <a:gd name="T41" fmla="*/ 1136 h 1143"/>
                <a:gd name="T42" fmla="*/ 710 w 1142"/>
                <a:gd name="T43" fmla="*/ 1125 h 1143"/>
                <a:gd name="T44" fmla="*/ 763 w 1142"/>
                <a:gd name="T45" fmla="*/ 1109 h 1143"/>
                <a:gd name="T46" fmla="*/ 801 w 1142"/>
                <a:gd name="T47" fmla="*/ 1094 h 1143"/>
                <a:gd name="T48" fmla="*/ 807 w 1142"/>
                <a:gd name="T49" fmla="*/ 1090 h 1143"/>
                <a:gd name="T50" fmla="*/ 838 w 1142"/>
                <a:gd name="T51" fmla="*/ 1076 h 1143"/>
                <a:gd name="T52" fmla="*/ 886 w 1142"/>
                <a:gd name="T53" fmla="*/ 1048 h 1143"/>
                <a:gd name="T54" fmla="*/ 931 w 1142"/>
                <a:gd name="T55" fmla="*/ 1013 h 1143"/>
                <a:gd name="T56" fmla="*/ 941 w 1142"/>
                <a:gd name="T57" fmla="*/ 1003 h 1143"/>
                <a:gd name="T58" fmla="*/ 974 w 1142"/>
                <a:gd name="T59" fmla="*/ 975 h 1143"/>
                <a:gd name="T60" fmla="*/ 1002 w 1142"/>
                <a:gd name="T61" fmla="*/ 942 h 1143"/>
                <a:gd name="T62" fmla="*/ 1012 w 1142"/>
                <a:gd name="T63" fmla="*/ 931 h 1143"/>
                <a:gd name="T64" fmla="*/ 1047 w 1142"/>
                <a:gd name="T65" fmla="*/ 887 h 1143"/>
                <a:gd name="T66" fmla="*/ 1075 w 1142"/>
                <a:gd name="T67" fmla="*/ 839 h 1143"/>
                <a:gd name="T68" fmla="*/ 1089 w 1142"/>
                <a:gd name="T69" fmla="*/ 807 h 1143"/>
                <a:gd name="T70" fmla="*/ 1093 w 1142"/>
                <a:gd name="T71" fmla="*/ 802 h 1143"/>
                <a:gd name="T72" fmla="*/ 1108 w 1142"/>
                <a:gd name="T73" fmla="*/ 764 h 1143"/>
                <a:gd name="T74" fmla="*/ 1124 w 1142"/>
                <a:gd name="T75" fmla="*/ 711 h 1143"/>
                <a:gd name="T76" fmla="*/ 1135 w 1142"/>
                <a:gd name="T77" fmla="*/ 657 h 1143"/>
                <a:gd name="T78" fmla="*/ 1136 w 1142"/>
                <a:gd name="T79" fmla="*/ 642 h 1143"/>
                <a:gd name="T80" fmla="*/ 1141 w 1142"/>
                <a:gd name="T81" fmla="*/ 600 h 1143"/>
                <a:gd name="T82" fmla="*/ 1142 w 1142"/>
                <a:gd name="T83" fmla="*/ 572 h 1143"/>
                <a:gd name="T84" fmla="*/ 1139 w 1142"/>
                <a:gd name="T85" fmla="*/ 512 h 1143"/>
                <a:gd name="T86" fmla="*/ 1131 w 1142"/>
                <a:gd name="T87" fmla="*/ 456 h 1143"/>
                <a:gd name="T88" fmla="*/ 1099 w 1142"/>
                <a:gd name="T89" fmla="*/ 351 h 1143"/>
                <a:gd name="T90" fmla="*/ 1061 w 1142"/>
                <a:gd name="T91" fmla="*/ 277 h 1143"/>
                <a:gd name="T92" fmla="*/ 1030 w 1142"/>
                <a:gd name="T93" fmla="*/ 231 h 1143"/>
                <a:gd name="T94" fmla="*/ 974 w 1142"/>
                <a:gd name="T95" fmla="*/ 167 h 1143"/>
                <a:gd name="T96" fmla="*/ 931 w 1142"/>
                <a:gd name="T97" fmla="*/ 127 h 1143"/>
                <a:gd name="T98" fmla="*/ 861 w 1142"/>
                <a:gd name="T99" fmla="*/ 78 h 1143"/>
                <a:gd name="T100" fmla="*/ 813 w 1142"/>
                <a:gd name="T101" fmla="*/ 52 h 1143"/>
                <a:gd name="T102" fmla="*/ 763 w 1142"/>
                <a:gd name="T103" fmla="*/ 31 h 1143"/>
                <a:gd name="T104" fmla="*/ 710 w 1142"/>
                <a:gd name="T105" fmla="*/ 15 h 1143"/>
                <a:gd name="T106" fmla="*/ 656 w 1142"/>
                <a:gd name="T107" fmla="*/ 5 h 1143"/>
                <a:gd name="T108" fmla="*/ 599 w 1142"/>
                <a:gd name="T109" fmla="*/ 0 h 1143"/>
                <a:gd name="T110" fmla="*/ 512 w 1142"/>
                <a:gd name="T111" fmla="*/ 3 h 1143"/>
                <a:gd name="T112" fmla="*/ 401 w 1142"/>
                <a:gd name="T113" fmla="*/ 23 h 1143"/>
                <a:gd name="T114" fmla="*/ 300 w 1142"/>
                <a:gd name="T115" fmla="*/ 64 h 1143"/>
                <a:gd name="T116" fmla="*/ 208 w 1142"/>
                <a:gd name="T117" fmla="*/ 127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2" h="1143">
                  <a:moveTo>
                    <a:pt x="166" y="167"/>
                  </a:moveTo>
                  <a:lnTo>
                    <a:pt x="126" y="208"/>
                  </a:lnTo>
                  <a:lnTo>
                    <a:pt x="92" y="254"/>
                  </a:lnTo>
                  <a:lnTo>
                    <a:pt x="63" y="301"/>
                  </a:lnTo>
                  <a:lnTo>
                    <a:pt x="41" y="351"/>
                  </a:lnTo>
                  <a:lnTo>
                    <a:pt x="22" y="402"/>
                  </a:lnTo>
                  <a:lnTo>
                    <a:pt x="10" y="456"/>
                  </a:lnTo>
                  <a:lnTo>
                    <a:pt x="2" y="512"/>
                  </a:lnTo>
                  <a:lnTo>
                    <a:pt x="0" y="572"/>
                  </a:lnTo>
                  <a:lnTo>
                    <a:pt x="0" y="600"/>
                  </a:lnTo>
                  <a:lnTo>
                    <a:pt x="2" y="629"/>
                  </a:lnTo>
                  <a:lnTo>
                    <a:pt x="4" y="657"/>
                  </a:lnTo>
                  <a:lnTo>
                    <a:pt x="10" y="686"/>
                  </a:lnTo>
                  <a:lnTo>
                    <a:pt x="14" y="711"/>
                  </a:lnTo>
                  <a:lnTo>
                    <a:pt x="22" y="738"/>
                  </a:lnTo>
                  <a:lnTo>
                    <a:pt x="30" y="764"/>
                  </a:lnTo>
                  <a:lnTo>
                    <a:pt x="41" y="791"/>
                  </a:lnTo>
                  <a:lnTo>
                    <a:pt x="51" y="814"/>
                  </a:lnTo>
                  <a:lnTo>
                    <a:pt x="63" y="839"/>
                  </a:lnTo>
                  <a:lnTo>
                    <a:pt x="77" y="862"/>
                  </a:lnTo>
                  <a:lnTo>
                    <a:pt x="92" y="887"/>
                  </a:lnTo>
                  <a:lnTo>
                    <a:pt x="126" y="931"/>
                  </a:lnTo>
                  <a:lnTo>
                    <a:pt x="145" y="953"/>
                  </a:lnTo>
                  <a:lnTo>
                    <a:pt x="166" y="975"/>
                  </a:lnTo>
                  <a:lnTo>
                    <a:pt x="208" y="1013"/>
                  </a:lnTo>
                  <a:lnTo>
                    <a:pt x="230" y="1031"/>
                  </a:lnTo>
                  <a:lnTo>
                    <a:pt x="253" y="1048"/>
                  </a:lnTo>
                  <a:lnTo>
                    <a:pt x="276" y="1062"/>
                  </a:lnTo>
                  <a:lnTo>
                    <a:pt x="300" y="1076"/>
                  </a:lnTo>
                  <a:lnTo>
                    <a:pt x="351" y="1100"/>
                  </a:lnTo>
                  <a:lnTo>
                    <a:pt x="401" y="1118"/>
                  </a:lnTo>
                  <a:lnTo>
                    <a:pt x="456" y="1132"/>
                  </a:lnTo>
                  <a:lnTo>
                    <a:pt x="482" y="1136"/>
                  </a:lnTo>
                  <a:lnTo>
                    <a:pt x="512" y="1139"/>
                  </a:lnTo>
                  <a:lnTo>
                    <a:pt x="541" y="1142"/>
                  </a:lnTo>
                  <a:lnTo>
                    <a:pt x="571" y="1143"/>
                  </a:lnTo>
                  <a:lnTo>
                    <a:pt x="584" y="1142"/>
                  </a:lnTo>
                  <a:lnTo>
                    <a:pt x="599" y="1142"/>
                  </a:lnTo>
                  <a:lnTo>
                    <a:pt x="628" y="1139"/>
                  </a:lnTo>
                  <a:lnTo>
                    <a:pt x="641" y="1137"/>
                  </a:lnTo>
                  <a:lnTo>
                    <a:pt x="648" y="1136"/>
                  </a:lnTo>
                  <a:lnTo>
                    <a:pt x="656" y="1136"/>
                  </a:lnTo>
                  <a:lnTo>
                    <a:pt x="685" y="1132"/>
                  </a:lnTo>
                  <a:lnTo>
                    <a:pt x="710" y="1125"/>
                  </a:lnTo>
                  <a:lnTo>
                    <a:pt x="737" y="1118"/>
                  </a:lnTo>
                  <a:lnTo>
                    <a:pt x="763" y="1109"/>
                  </a:lnTo>
                  <a:lnTo>
                    <a:pt x="790" y="1100"/>
                  </a:lnTo>
                  <a:lnTo>
                    <a:pt x="801" y="1094"/>
                  </a:lnTo>
                  <a:lnTo>
                    <a:pt x="803" y="1091"/>
                  </a:lnTo>
                  <a:lnTo>
                    <a:pt x="807" y="1090"/>
                  </a:lnTo>
                  <a:lnTo>
                    <a:pt x="813" y="1088"/>
                  </a:lnTo>
                  <a:lnTo>
                    <a:pt x="838" y="1076"/>
                  </a:lnTo>
                  <a:lnTo>
                    <a:pt x="861" y="1062"/>
                  </a:lnTo>
                  <a:lnTo>
                    <a:pt x="886" y="1048"/>
                  </a:lnTo>
                  <a:lnTo>
                    <a:pt x="908" y="1031"/>
                  </a:lnTo>
                  <a:lnTo>
                    <a:pt x="931" y="1013"/>
                  </a:lnTo>
                  <a:lnTo>
                    <a:pt x="935" y="1007"/>
                  </a:lnTo>
                  <a:lnTo>
                    <a:pt x="941" y="1003"/>
                  </a:lnTo>
                  <a:lnTo>
                    <a:pt x="952" y="994"/>
                  </a:lnTo>
                  <a:lnTo>
                    <a:pt x="974" y="975"/>
                  </a:lnTo>
                  <a:lnTo>
                    <a:pt x="993" y="953"/>
                  </a:lnTo>
                  <a:lnTo>
                    <a:pt x="1002" y="942"/>
                  </a:lnTo>
                  <a:lnTo>
                    <a:pt x="1007" y="936"/>
                  </a:lnTo>
                  <a:lnTo>
                    <a:pt x="1012" y="931"/>
                  </a:lnTo>
                  <a:lnTo>
                    <a:pt x="1030" y="909"/>
                  </a:lnTo>
                  <a:lnTo>
                    <a:pt x="1047" y="887"/>
                  </a:lnTo>
                  <a:lnTo>
                    <a:pt x="1061" y="862"/>
                  </a:lnTo>
                  <a:lnTo>
                    <a:pt x="1075" y="839"/>
                  </a:lnTo>
                  <a:lnTo>
                    <a:pt x="1087" y="814"/>
                  </a:lnTo>
                  <a:lnTo>
                    <a:pt x="1089" y="807"/>
                  </a:lnTo>
                  <a:lnTo>
                    <a:pt x="1090" y="804"/>
                  </a:lnTo>
                  <a:lnTo>
                    <a:pt x="1093" y="802"/>
                  </a:lnTo>
                  <a:lnTo>
                    <a:pt x="1099" y="791"/>
                  </a:lnTo>
                  <a:lnTo>
                    <a:pt x="1108" y="764"/>
                  </a:lnTo>
                  <a:lnTo>
                    <a:pt x="1117" y="738"/>
                  </a:lnTo>
                  <a:lnTo>
                    <a:pt x="1124" y="711"/>
                  </a:lnTo>
                  <a:lnTo>
                    <a:pt x="1131" y="686"/>
                  </a:lnTo>
                  <a:lnTo>
                    <a:pt x="1135" y="657"/>
                  </a:lnTo>
                  <a:lnTo>
                    <a:pt x="1135" y="649"/>
                  </a:lnTo>
                  <a:lnTo>
                    <a:pt x="1136" y="642"/>
                  </a:lnTo>
                  <a:lnTo>
                    <a:pt x="1139" y="629"/>
                  </a:lnTo>
                  <a:lnTo>
                    <a:pt x="1141" y="600"/>
                  </a:lnTo>
                  <a:lnTo>
                    <a:pt x="1141" y="585"/>
                  </a:lnTo>
                  <a:lnTo>
                    <a:pt x="1142" y="572"/>
                  </a:lnTo>
                  <a:lnTo>
                    <a:pt x="1141" y="541"/>
                  </a:lnTo>
                  <a:lnTo>
                    <a:pt x="1139" y="512"/>
                  </a:lnTo>
                  <a:lnTo>
                    <a:pt x="1135" y="483"/>
                  </a:lnTo>
                  <a:lnTo>
                    <a:pt x="1131" y="456"/>
                  </a:lnTo>
                  <a:lnTo>
                    <a:pt x="1117" y="402"/>
                  </a:lnTo>
                  <a:lnTo>
                    <a:pt x="1099" y="351"/>
                  </a:lnTo>
                  <a:lnTo>
                    <a:pt x="1075" y="301"/>
                  </a:lnTo>
                  <a:lnTo>
                    <a:pt x="1061" y="277"/>
                  </a:lnTo>
                  <a:lnTo>
                    <a:pt x="1047" y="254"/>
                  </a:lnTo>
                  <a:lnTo>
                    <a:pt x="1030" y="231"/>
                  </a:lnTo>
                  <a:lnTo>
                    <a:pt x="1012" y="208"/>
                  </a:lnTo>
                  <a:lnTo>
                    <a:pt x="974" y="167"/>
                  </a:lnTo>
                  <a:lnTo>
                    <a:pt x="952" y="146"/>
                  </a:lnTo>
                  <a:lnTo>
                    <a:pt x="931" y="127"/>
                  </a:lnTo>
                  <a:lnTo>
                    <a:pt x="886" y="93"/>
                  </a:lnTo>
                  <a:lnTo>
                    <a:pt x="861" y="78"/>
                  </a:lnTo>
                  <a:lnTo>
                    <a:pt x="838" y="64"/>
                  </a:lnTo>
                  <a:lnTo>
                    <a:pt x="813" y="52"/>
                  </a:lnTo>
                  <a:lnTo>
                    <a:pt x="790" y="42"/>
                  </a:lnTo>
                  <a:lnTo>
                    <a:pt x="763" y="31"/>
                  </a:lnTo>
                  <a:lnTo>
                    <a:pt x="737" y="23"/>
                  </a:lnTo>
                  <a:lnTo>
                    <a:pt x="710" y="15"/>
                  </a:lnTo>
                  <a:lnTo>
                    <a:pt x="685" y="11"/>
                  </a:lnTo>
                  <a:lnTo>
                    <a:pt x="656" y="5"/>
                  </a:lnTo>
                  <a:lnTo>
                    <a:pt x="628" y="3"/>
                  </a:lnTo>
                  <a:lnTo>
                    <a:pt x="599" y="0"/>
                  </a:lnTo>
                  <a:lnTo>
                    <a:pt x="571" y="0"/>
                  </a:lnTo>
                  <a:lnTo>
                    <a:pt x="512" y="3"/>
                  </a:lnTo>
                  <a:lnTo>
                    <a:pt x="456" y="11"/>
                  </a:lnTo>
                  <a:lnTo>
                    <a:pt x="401" y="23"/>
                  </a:lnTo>
                  <a:lnTo>
                    <a:pt x="351" y="42"/>
                  </a:lnTo>
                  <a:lnTo>
                    <a:pt x="300" y="64"/>
                  </a:lnTo>
                  <a:lnTo>
                    <a:pt x="253" y="93"/>
                  </a:lnTo>
                  <a:lnTo>
                    <a:pt x="208" y="127"/>
                  </a:lnTo>
                  <a:lnTo>
                    <a:pt x="166" y="167"/>
                  </a:lnTo>
                </a:path>
              </a:pathLst>
            </a:custGeom>
            <a:noFill/>
            <a:ln w="20638">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dirty="0"/>
            </a:p>
          </p:txBody>
        </p:sp>
        <p:grpSp>
          <p:nvGrpSpPr>
            <p:cNvPr id="31" name="Groupe 30">
              <a:extLst>
                <a:ext uri="{FF2B5EF4-FFF2-40B4-BE49-F238E27FC236}">
                  <a16:creationId xmlns:a16="http://schemas.microsoft.com/office/drawing/2014/main" id="{59046B68-F1AD-A509-16F5-B66662141DAE}"/>
                </a:ext>
              </a:extLst>
            </p:cNvPr>
            <p:cNvGrpSpPr/>
            <p:nvPr/>
          </p:nvGrpSpPr>
          <p:grpSpPr>
            <a:xfrm>
              <a:off x="9443265" y="3521910"/>
              <a:ext cx="2444751" cy="604837"/>
              <a:chOff x="9574213" y="2938463"/>
              <a:chExt cx="2444751" cy="604837"/>
            </a:xfrm>
          </p:grpSpPr>
          <p:sp>
            <p:nvSpPr>
              <p:cNvPr id="32" name="Line 25">
                <a:extLst>
                  <a:ext uri="{FF2B5EF4-FFF2-40B4-BE49-F238E27FC236}">
                    <a16:creationId xmlns:a16="http://schemas.microsoft.com/office/drawing/2014/main" id="{C87A9DFE-B994-E16A-668F-79B8C42526F2}"/>
                  </a:ext>
                </a:extLst>
              </p:cNvPr>
              <p:cNvSpPr>
                <a:spLocks noChangeShapeType="1"/>
              </p:cNvSpPr>
              <p:nvPr/>
            </p:nvSpPr>
            <p:spPr bwMode="auto">
              <a:xfrm flipV="1">
                <a:off x="11385551" y="2938463"/>
                <a:ext cx="0" cy="534988"/>
              </a:xfrm>
              <a:prstGeom prst="line">
                <a:avLst/>
              </a:prstGeom>
              <a:noFill/>
              <a:ln w="635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dirty="0"/>
              </a:p>
            </p:txBody>
          </p:sp>
          <p:sp>
            <p:nvSpPr>
              <p:cNvPr id="33" name="Line 26">
                <a:extLst>
                  <a:ext uri="{FF2B5EF4-FFF2-40B4-BE49-F238E27FC236}">
                    <a16:creationId xmlns:a16="http://schemas.microsoft.com/office/drawing/2014/main" id="{1A3BFABD-FFF0-0B2C-82FD-8DCB0F9990E8}"/>
                  </a:ext>
                </a:extLst>
              </p:cNvPr>
              <p:cNvSpPr>
                <a:spLocks noChangeShapeType="1"/>
              </p:cNvSpPr>
              <p:nvPr/>
            </p:nvSpPr>
            <p:spPr bwMode="auto">
              <a:xfrm flipH="1">
                <a:off x="11385551" y="3473450"/>
                <a:ext cx="63341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dirty="0"/>
              </a:p>
            </p:txBody>
          </p:sp>
          <p:sp>
            <p:nvSpPr>
              <p:cNvPr id="34" name="Line 29">
                <a:extLst>
                  <a:ext uri="{FF2B5EF4-FFF2-40B4-BE49-F238E27FC236}">
                    <a16:creationId xmlns:a16="http://schemas.microsoft.com/office/drawing/2014/main" id="{80A14E4A-9470-9F75-CA63-2FD4CAAB2F1D}"/>
                  </a:ext>
                </a:extLst>
              </p:cNvPr>
              <p:cNvSpPr>
                <a:spLocks noChangeShapeType="1"/>
              </p:cNvSpPr>
              <p:nvPr/>
            </p:nvSpPr>
            <p:spPr bwMode="auto">
              <a:xfrm flipV="1">
                <a:off x="10793413" y="2938463"/>
                <a:ext cx="0" cy="53498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dirty="0"/>
              </a:p>
            </p:txBody>
          </p:sp>
          <p:sp>
            <p:nvSpPr>
              <p:cNvPr id="35" name="Line 32">
                <a:extLst>
                  <a:ext uri="{FF2B5EF4-FFF2-40B4-BE49-F238E27FC236}">
                    <a16:creationId xmlns:a16="http://schemas.microsoft.com/office/drawing/2014/main" id="{59D3A140-4AB8-95EE-A6E2-517774259D9E}"/>
                  </a:ext>
                </a:extLst>
              </p:cNvPr>
              <p:cNvSpPr>
                <a:spLocks noChangeShapeType="1"/>
              </p:cNvSpPr>
              <p:nvPr/>
            </p:nvSpPr>
            <p:spPr bwMode="auto">
              <a:xfrm flipH="1">
                <a:off x="9574213" y="3473450"/>
                <a:ext cx="12192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dirty="0"/>
              </a:p>
            </p:txBody>
          </p:sp>
          <p:sp>
            <p:nvSpPr>
              <p:cNvPr id="36" name="Line 34">
                <a:extLst>
                  <a:ext uri="{FF2B5EF4-FFF2-40B4-BE49-F238E27FC236}">
                    <a16:creationId xmlns:a16="http://schemas.microsoft.com/office/drawing/2014/main" id="{A3AB1B69-D6BC-0130-8EFB-3FA934F61657}"/>
                  </a:ext>
                </a:extLst>
              </p:cNvPr>
              <p:cNvSpPr>
                <a:spLocks noChangeShapeType="1"/>
              </p:cNvSpPr>
              <p:nvPr/>
            </p:nvSpPr>
            <p:spPr bwMode="auto">
              <a:xfrm flipH="1">
                <a:off x="10793413" y="3473450"/>
                <a:ext cx="5921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dirty="0"/>
              </a:p>
            </p:txBody>
          </p:sp>
          <p:sp>
            <p:nvSpPr>
              <p:cNvPr id="37" name="Line 35">
                <a:extLst>
                  <a:ext uri="{FF2B5EF4-FFF2-40B4-BE49-F238E27FC236}">
                    <a16:creationId xmlns:a16="http://schemas.microsoft.com/office/drawing/2014/main" id="{8816CA78-C41B-322F-A06F-0C924B84E892}"/>
                  </a:ext>
                </a:extLst>
              </p:cNvPr>
              <p:cNvSpPr>
                <a:spLocks noChangeShapeType="1"/>
              </p:cNvSpPr>
              <p:nvPr/>
            </p:nvSpPr>
            <p:spPr bwMode="auto">
              <a:xfrm flipV="1">
                <a:off x="11385551" y="3473450"/>
                <a:ext cx="0" cy="698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dirty="0"/>
              </a:p>
            </p:txBody>
          </p:sp>
          <p:sp>
            <p:nvSpPr>
              <p:cNvPr id="38" name="Line 36">
                <a:extLst>
                  <a:ext uri="{FF2B5EF4-FFF2-40B4-BE49-F238E27FC236}">
                    <a16:creationId xmlns:a16="http://schemas.microsoft.com/office/drawing/2014/main" id="{62125D99-E504-FF40-D32A-E404055963AB}"/>
                  </a:ext>
                </a:extLst>
              </p:cNvPr>
              <p:cNvSpPr>
                <a:spLocks noChangeShapeType="1"/>
              </p:cNvSpPr>
              <p:nvPr/>
            </p:nvSpPr>
            <p:spPr bwMode="auto">
              <a:xfrm flipV="1">
                <a:off x="11088688" y="3473450"/>
                <a:ext cx="0" cy="698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dirty="0"/>
              </a:p>
            </p:txBody>
          </p:sp>
          <p:sp>
            <p:nvSpPr>
              <p:cNvPr id="39" name="Line 37">
                <a:extLst>
                  <a:ext uri="{FF2B5EF4-FFF2-40B4-BE49-F238E27FC236}">
                    <a16:creationId xmlns:a16="http://schemas.microsoft.com/office/drawing/2014/main" id="{D9537F2A-C435-7D95-4EF0-4D4DC2D8BC04}"/>
                  </a:ext>
                </a:extLst>
              </p:cNvPr>
              <p:cNvSpPr>
                <a:spLocks noChangeShapeType="1"/>
              </p:cNvSpPr>
              <p:nvPr/>
            </p:nvSpPr>
            <p:spPr bwMode="auto">
              <a:xfrm flipV="1">
                <a:off x="11980863" y="3473450"/>
                <a:ext cx="0" cy="698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dirty="0"/>
              </a:p>
            </p:txBody>
          </p:sp>
          <p:sp>
            <p:nvSpPr>
              <p:cNvPr id="40" name="Line 38">
                <a:extLst>
                  <a:ext uri="{FF2B5EF4-FFF2-40B4-BE49-F238E27FC236}">
                    <a16:creationId xmlns:a16="http://schemas.microsoft.com/office/drawing/2014/main" id="{0F8A07B5-2B74-DBCA-3A3C-C9ABB1B5A534}"/>
                  </a:ext>
                </a:extLst>
              </p:cNvPr>
              <p:cNvSpPr>
                <a:spLocks noChangeShapeType="1"/>
              </p:cNvSpPr>
              <p:nvPr/>
            </p:nvSpPr>
            <p:spPr bwMode="auto">
              <a:xfrm flipV="1">
                <a:off x="11682413" y="3473450"/>
                <a:ext cx="0" cy="698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dirty="0"/>
              </a:p>
            </p:txBody>
          </p:sp>
          <p:sp>
            <p:nvSpPr>
              <p:cNvPr id="41" name="Line 43">
                <a:extLst>
                  <a:ext uri="{FF2B5EF4-FFF2-40B4-BE49-F238E27FC236}">
                    <a16:creationId xmlns:a16="http://schemas.microsoft.com/office/drawing/2014/main" id="{5ABF5EED-45C7-716A-F715-36D61BB35022}"/>
                  </a:ext>
                </a:extLst>
              </p:cNvPr>
              <p:cNvSpPr>
                <a:spLocks noChangeShapeType="1"/>
              </p:cNvSpPr>
              <p:nvPr/>
            </p:nvSpPr>
            <p:spPr bwMode="auto">
              <a:xfrm flipV="1">
                <a:off x="10198101" y="3473450"/>
                <a:ext cx="0" cy="698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dirty="0"/>
              </a:p>
            </p:txBody>
          </p:sp>
          <p:sp>
            <p:nvSpPr>
              <p:cNvPr id="42" name="Line 44">
                <a:extLst>
                  <a:ext uri="{FF2B5EF4-FFF2-40B4-BE49-F238E27FC236}">
                    <a16:creationId xmlns:a16="http://schemas.microsoft.com/office/drawing/2014/main" id="{A23D3F7E-2519-24B5-95D4-B86E29091EF5}"/>
                  </a:ext>
                </a:extLst>
              </p:cNvPr>
              <p:cNvSpPr>
                <a:spLocks noChangeShapeType="1"/>
              </p:cNvSpPr>
              <p:nvPr/>
            </p:nvSpPr>
            <p:spPr bwMode="auto">
              <a:xfrm flipV="1">
                <a:off x="9901238" y="3473450"/>
                <a:ext cx="0" cy="698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dirty="0"/>
              </a:p>
            </p:txBody>
          </p:sp>
          <p:sp>
            <p:nvSpPr>
              <p:cNvPr id="43" name="Line 45">
                <a:extLst>
                  <a:ext uri="{FF2B5EF4-FFF2-40B4-BE49-F238E27FC236}">
                    <a16:creationId xmlns:a16="http://schemas.microsoft.com/office/drawing/2014/main" id="{FC6C93B2-7495-8AE4-55F2-3C11A987EE22}"/>
                  </a:ext>
                </a:extLst>
              </p:cNvPr>
              <p:cNvSpPr>
                <a:spLocks noChangeShapeType="1"/>
              </p:cNvSpPr>
              <p:nvPr/>
            </p:nvSpPr>
            <p:spPr bwMode="auto">
              <a:xfrm flipV="1">
                <a:off x="10793413" y="3473450"/>
                <a:ext cx="0" cy="698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dirty="0"/>
              </a:p>
            </p:txBody>
          </p:sp>
          <p:sp>
            <p:nvSpPr>
              <p:cNvPr id="44" name="Line 46">
                <a:extLst>
                  <a:ext uri="{FF2B5EF4-FFF2-40B4-BE49-F238E27FC236}">
                    <a16:creationId xmlns:a16="http://schemas.microsoft.com/office/drawing/2014/main" id="{9B1A2DF2-72AC-5835-65E5-A7AD6891A80E}"/>
                  </a:ext>
                </a:extLst>
              </p:cNvPr>
              <p:cNvSpPr>
                <a:spLocks noChangeShapeType="1"/>
              </p:cNvSpPr>
              <p:nvPr/>
            </p:nvSpPr>
            <p:spPr bwMode="auto">
              <a:xfrm flipV="1">
                <a:off x="10494963" y="3473450"/>
                <a:ext cx="0" cy="698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dirty="0"/>
              </a:p>
            </p:txBody>
          </p:sp>
          <p:sp>
            <p:nvSpPr>
              <p:cNvPr id="45" name="Line 47">
                <a:extLst>
                  <a:ext uri="{FF2B5EF4-FFF2-40B4-BE49-F238E27FC236}">
                    <a16:creationId xmlns:a16="http://schemas.microsoft.com/office/drawing/2014/main" id="{E42479D2-2560-2947-444C-E51664EDA274}"/>
                  </a:ext>
                </a:extLst>
              </p:cNvPr>
              <p:cNvSpPr>
                <a:spLocks noChangeShapeType="1"/>
              </p:cNvSpPr>
              <p:nvPr/>
            </p:nvSpPr>
            <p:spPr bwMode="auto">
              <a:xfrm flipV="1">
                <a:off x="9602788" y="3473450"/>
                <a:ext cx="0" cy="698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dirty="0"/>
              </a:p>
            </p:txBody>
          </p:sp>
          <p:sp>
            <p:nvSpPr>
              <p:cNvPr id="46" name="Line 53">
                <a:extLst>
                  <a:ext uri="{FF2B5EF4-FFF2-40B4-BE49-F238E27FC236}">
                    <a16:creationId xmlns:a16="http://schemas.microsoft.com/office/drawing/2014/main" id="{BC008700-A57D-980C-7885-3AEEB8D097A5}"/>
                  </a:ext>
                </a:extLst>
              </p:cNvPr>
              <p:cNvSpPr>
                <a:spLocks noChangeShapeType="1"/>
              </p:cNvSpPr>
              <p:nvPr/>
            </p:nvSpPr>
            <p:spPr bwMode="auto">
              <a:xfrm flipH="1">
                <a:off x="10714038" y="3144838"/>
                <a:ext cx="571500" cy="0"/>
              </a:xfrm>
              <a:prstGeom prst="line">
                <a:avLst/>
              </a:prstGeom>
              <a:noFill/>
              <a:ln w="20638">
                <a:solidFill>
                  <a:srgbClr val="6666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dirty="0"/>
              </a:p>
            </p:txBody>
          </p:sp>
          <p:sp>
            <p:nvSpPr>
              <p:cNvPr id="47" name="Rectangle 55">
                <a:extLst>
                  <a:ext uri="{FF2B5EF4-FFF2-40B4-BE49-F238E27FC236}">
                    <a16:creationId xmlns:a16="http://schemas.microsoft.com/office/drawing/2014/main" id="{40F4C979-5204-2923-BDA3-A9FA32F57DA2}"/>
                  </a:ext>
                </a:extLst>
              </p:cNvPr>
              <p:cNvSpPr>
                <a:spLocks noChangeArrowheads="1"/>
              </p:cNvSpPr>
              <p:nvPr/>
            </p:nvSpPr>
            <p:spPr bwMode="auto">
              <a:xfrm>
                <a:off x="10963276" y="3108325"/>
                <a:ext cx="71438" cy="71438"/>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dirty="0"/>
              </a:p>
            </p:txBody>
          </p:sp>
        </p:grpSp>
        <p:grpSp>
          <p:nvGrpSpPr>
            <p:cNvPr id="48" name="Groupe 47">
              <a:extLst>
                <a:ext uri="{FF2B5EF4-FFF2-40B4-BE49-F238E27FC236}">
                  <a16:creationId xmlns:a16="http://schemas.microsoft.com/office/drawing/2014/main" id="{7A1479F8-7EF9-B34E-607A-754D9743F879}"/>
                </a:ext>
              </a:extLst>
            </p:cNvPr>
            <p:cNvGrpSpPr/>
            <p:nvPr/>
          </p:nvGrpSpPr>
          <p:grpSpPr>
            <a:xfrm>
              <a:off x="9448028" y="4961772"/>
              <a:ext cx="2444750" cy="604838"/>
              <a:chOff x="9578976" y="4378325"/>
              <a:chExt cx="2444750" cy="604838"/>
            </a:xfrm>
          </p:grpSpPr>
          <p:sp>
            <p:nvSpPr>
              <p:cNvPr id="49" name="Line 27">
                <a:extLst>
                  <a:ext uri="{FF2B5EF4-FFF2-40B4-BE49-F238E27FC236}">
                    <a16:creationId xmlns:a16="http://schemas.microsoft.com/office/drawing/2014/main" id="{BA18AD93-31EB-1425-ADDD-B062F49339B5}"/>
                  </a:ext>
                </a:extLst>
              </p:cNvPr>
              <p:cNvSpPr>
                <a:spLocks noChangeShapeType="1"/>
              </p:cNvSpPr>
              <p:nvPr/>
            </p:nvSpPr>
            <p:spPr bwMode="auto">
              <a:xfrm flipV="1">
                <a:off x="9610047" y="4378325"/>
                <a:ext cx="0" cy="534988"/>
              </a:xfrm>
              <a:prstGeom prst="line">
                <a:avLst/>
              </a:prstGeom>
              <a:noFill/>
              <a:ln w="635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dirty="0"/>
              </a:p>
            </p:txBody>
          </p:sp>
          <p:sp>
            <p:nvSpPr>
              <p:cNvPr id="50" name="Line 28">
                <a:extLst>
                  <a:ext uri="{FF2B5EF4-FFF2-40B4-BE49-F238E27FC236}">
                    <a16:creationId xmlns:a16="http://schemas.microsoft.com/office/drawing/2014/main" id="{AAC89261-90A3-E749-94ED-545DE0FD9C9B}"/>
                  </a:ext>
                </a:extLst>
              </p:cNvPr>
              <p:cNvSpPr>
                <a:spLocks noChangeShapeType="1"/>
              </p:cNvSpPr>
              <p:nvPr/>
            </p:nvSpPr>
            <p:spPr bwMode="auto">
              <a:xfrm flipH="1">
                <a:off x="11390313" y="4913313"/>
                <a:ext cx="63341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dirty="0"/>
              </a:p>
            </p:txBody>
          </p:sp>
          <p:sp>
            <p:nvSpPr>
              <p:cNvPr id="51" name="Line 30">
                <a:extLst>
                  <a:ext uri="{FF2B5EF4-FFF2-40B4-BE49-F238E27FC236}">
                    <a16:creationId xmlns:a16="http://schemas.microsoft.com/office/drawing/2014/main" id="{A705AED3-ACCF-F498-E816-DAE2A16E216B}"/>
                  </a:ext>
                </a:extLst>
              </p:cNvPr>
              <p:cNvSpPr>
                <a:spLocks noChangeShapeType="1"/>
              </p:cNvSpPr>
              <p:nvPr/>
            </p:nvSpPr>
            <p:spPr bwMode="auto">
              <a:xfrm flipV="1">
                <a:off x="10798176" y="4378325"/>
                <a:ext cx="0" cy="53498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dirty="0"/>
              </a:p>
            </p:txBody>
          </p:sp>
          <p:sp>
            <p:nvSpPr>
              <p:cNvPr id="52" name="Line 31">
                <a:extLst>
                  <a:ext uri="{FF2B5EF4-FFF2-40B4-BE49-F238E27FC236}">
                    <a16:creationId xmlns:a16="http://schemas.microsoft.com/office/drawing/2014/main" id="{1E4118E4-EB08-6F7D-773F-3B8402E3F81F}"/>
                  </a:ext>
                </a:extLst>
              </p:cNvPr>
              <p:cNvSpPr>
                <a:spLocks noChangeShapeType="1"/>
              </p:cNvSpPr>
              <p:nvPr/>
            </p:nvSpPr>
            <p:spPr bwMode="auto">
              <a:xfrm flipH="1">
                <a:off x="9578976" y="4913313"/>
                <a:ext cx="12192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dirty="0"/>
              </a:p>
            </p:txBody>
          </p:sp>
          <p:sp>
            <p:nvSpPr>
              <p:cNvPr id="53" name="Line 33">
                <a:extLst>
                  <a:ext uri="{FF2B5EF4-FFF2-40B4-BE49-F238E27FC236}">
                    <a16:creationId xmlns:a16="http://schemas.microsoft.com/office/drawing/2014/main" id="{CED18909-D4A1-DAC8-E2A7-70B9399591AF}"/>
                  </a:ext>
                </a:extLst>
              </p:cNvPr>
              <p:cNvSpPr>
                <a:spLocks noChangeShapeType="1"/>
              </p:cNvSpPr>
              <p:nvPr/>
            </p:nvSpPr>
            <p:spPr bwMode="auto">
              <a:xfrm flipH="1">
                <a:off x="10798176" y="4913313"/>
                <a:ext cx="5921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dirty="0"/>
              </a:p>
            </p:txBody>
          </p:sp>
          <p:sp>
            <p:nvSpPr>
              <p:cNvPr id="54" name="Line 39">
                <a:extLst>
                  <a:ext uri="{FF2B5EF4-FFF2-40B4-BE49-F238E27FC236}">
                    <a16:creationId xmlns:a16="http://schemas.microsoft.com/office/drawing/2014/main" id="{3B9A7F1A-2A8C-FC51-4E6B-1A1501FAAA67}"/>
                  </a:ext>
                </a:extLst>
              </p:cNvPr>
              <p:cNvSpPr>
                <a:spLocks noChangeShapeType="1"/>
              </p:cNvSpPr>
              <p:nvPr/>
            </p:nvSpPr>
            <p:spPr bwMode="auto">
              <a:xfrm flipV="1">
                <a:off x="11390313" y="4913313"/>
                <a:ext cx="0" cy="698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dirty="0"/>
              </a:p>
            </p:txBody>
          </p:sp>
          <p:sp>
            <p:nvSpPr>
              <p:cNvPr id="55" name="Line 40">
                <a:extLst>
                  <a:ext uri="{FF2B5EF4-FFF2-40B4-BE49-F238E27FC236}">
                    <a16:creationId xmlns:a16="http://schemas.microsoft.com/office/drawing/2014/main" id="{7A73CA44-E422-D0A8-7448-400F025C299A}"/>
                  </a:ext>
                </a:extLst>
              </p:cNvPr>
              <p:cNvSpPr>
                <a:spLocks noChangeShapeType="1"/>
              </p:cNvSpPr>
              <p:nvPr/>
            </p:nvSpPr>
            <p:spPr bwMode="auto">
              <a:xfrm flipV="1">
                <a:off x="11093451" y="4913313"/>
                <a:ext cx="0" cy="698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dirty="0"/>
              </a:p>
            </p:txBody>
          </p:sp>
          <p:sp>
            <p:nvSpPr>
              <p:cNvPr id="56" name="Line 41">
                <a:extLst>
                  <a:ext uri="{FF2B5EF4-FFF2-40B4-BE49-F238E27FC236}">
                    <a16:creationId xmlns:a16="http://schemas.microsoft.com/office/drawing/2014/main" id="{796A8C3B-11B4-427B-9603-243D285F4240}"/>
                  </a:ext>
                </a:extLst>
              </p:cNvPr>
              <p:cNvSpPr>
                <a:spLocks noChangeShapeType="1"/>
              </p:cNvSpPr>
              <p:nvPr/>
            </p:nvSpPr>
            <p:spPr bwMode="auto">
              <a:xfrm flipV="1">
                <a:off x="11985626" y="4913313"/>
                <a:ext cx="0" cy="698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dirty="0"/>
              </a:p>
            </p:txBody>
          </p:sp>
          <p:sp>
            <p:nvSpPr>
              <p:cNvPr id="57" name="Line 42">
                <a:extLst>
                  <a:ext uri="{FF2B5EF4-FFF2-40B4-BE49-F238E27FC236}">
                    <a16:creationId xmlns:a16="http://schemas.microsoft.com/office/drawing/2014/main" id="{A2290073-A6D9-00F6-BF60-414DBE60FF22}"/>
                  </a:ext>
                </a:extLst>
              </p:cNvPr>
              <p:cNvSpPr>
                <a:spLocks noChangeShapeType="1"/>
              </p:cNvSpPr>
              <p:nvPr/>
            </p:nvSpPr>
            <p:spPr bwMode="auto">
              <a:xfrm flipV="1">
                <a:off x="11688763" y="4913313"/>
                <a:ext cx="0" cy="698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dirty="0"/>
              </a:p>
            </p:txBody>
          </p:sp>
          <p:sp>
            <p:nvSpPr>
              <p:cNvPr id="58" name="Line 48">
                <a:extLst>
                  <a:ext uri="{FF2B5EF4-FFF2-40B4-BE49-F238E27FC236}">
                    <a16:creationId xmlns:a16="http://schemas.microsoft.com/office/drawing/2014/main" id="{F35CEBD6-38F6-90BF-1640-84663CC005A4}"/>
                  </a:ext>
                </a:extLst>
              </p:cNvPr>
              <p:cNvSpPr>
                <a:spLocks noChangeShapeType="1"/>
              </p:cNvSpPr>
              <p:nvPr/>
            </p:nvSpPr>
            <p:spPr bwMode="auto">
              <a:xfrm flipV="1">
                <a:off x="9607551" y="4913313"/>
                <a:ext cx="0" cy="698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dirty="0"/>
              </a:p>
            </p:txBody>
          </p:sp>
          <p:sp>
            <p:nvSpPr>
              <p:cNvPr id="59" name="Line 49">
                <a:extLst>
                  <a:ext uri="{FF2B5EF4-FFF2-40B4-BE49-F238E27FC236}">
                    <a16:creationId xmlns:a16="http://schemas.microsoft.com/office/drawing/2014/main" id="{0535AE6A-D1F7-FAD3-BB58-5FA91071562B}"/>
                  </a:ext>
                </a:extLst>
              </p:cNvPr>
              <p:cNvSpPr>
                <a:spLocks noChangeShapeType="1"/>
              </p:cNvSpPr>
              <p:nvPr/>
            </p:nvSpPr>
            <p:spPr bwMode="auto">
              <a:xfrm flipV="1">
                <a:off x="10202863" y="4913313"/>
                <a:ext cx="0" cy="698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dirty="0"/>
              </a:p>
            </p:txBody>
          </p:sp>
          <p:sp>
            <p:nvSpPr>
              <p:cNvPr id="60" name="Line 50">
                <a:extLst>
                  <a:ext uri="{FF2B5EF4-FFF2-40B4-BE49-F238E27FC236}">
                    <a16:creationId xmlns:a16="http://schemas.microsoft.com/office/drawing/2014/main" id="{393CAC09-EB87-1CEB-19E6-CBAAD7552666}"/>
                  </a:ext>
                </a:extLst>
              </p:cNvPr>
              <p:cNvSpPr>
                <a:spLocks noChangeShapeType="1"/>
              </p:cNvSpPr>
              <p:nvPr/>
            </p:nvSpPr>
            <p:spPr bwMode="auto">
              <a:xfrm flipV="1">
                <a:off x="9906001" y="4913313"/>
                <a:ext cx="0" cy="698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dirty="0"/>
              </a:p>
            </p:txBody>
          </p:sp>
          <p:sp>
            <p:nvSpPr>
              <p:cNvPr id="61" name="Line 51">
                <a:extLst>
                  <a:ext uri="{FF2B5EF4-FFF2-40B4-BE49-F238E27FC236}">
                    <a16:creationId xmlns:a16="http://schemas.microsoft.com/office/drawing/2014/main" id="{56B91C6C-6138-CBF9-A20F-2197E9B9049C}"/>
                  </a:ext>
                </a:extLst>
              </p:cNvPr>
              <p:cNvSpPr>
                <a:spLocks noChangeShapeType="1"/>
              </p:cNvSpPr>
              <p:nvPr/>
            </p:nvSpPr>
            <p:spPr bwMode="auto">
              <a:xfrm flipV="1">
                <a:off x="10798176" y="4913313"/>
                <a:ext cx="0" cy="698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dirty="0"/>
              </a:p>
            </p:txBody>
          </p:sp>
          <p:sp>
            <p:nvSpPr>
              <p:cNvPr id="62" name="Line 52">
                <a:extLst>
                  <a:ext uri="{FF2B5EF4-FFF2-40B4-BE49-F238E27FC236}">
                    <a16:creationId xmlns:a16="http://schemas.microsoft.com/office/drawing/2014/main" id="{D1E200EB-4F21-84B0-CF60-7E77292FBD6E}"/>
                  </a:ext>
                </a:extLst>
              </p:cNvPr>
              <p:cNvSpPr>
                <a:spLocks noChangeShapeType="1"/>
              </p:cNvSpPr>
              <p:nvPr/>
            </p:nvSpPr>
            <p:spPr bwMode="auto">
              <a:xfrm flipV="1">
                <a:off x="10499726" y="4913313"/>
                <a:ext cx="0" cy="698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dirty="0"/>
              </a:p>
            </p:txBody>
          </p:sp>
          <p:sp>
            <p:nvSpPr>
              <p:cNvPr id="63" name="Line 54">
                <a:extLst>
                  <a:ext uri="{FF2B5EF4-FFF2-40B4-BE49-F238E27FC236}">
                    <a16:creationId xmlns:a16="http://schemas.microsoft.com/office/drawing/2014/main" id="{A8D21471-AA48-7C05-B6DC-7B58E900FD9C}"/>
                  </a:ext>
                </a:extLst>
              </p:cNvPr>
              <p:cNvSpPr>
                <a:spLocks noChangeShapeType="1"/>
              </p:cNvSpPr>
              <p:nvPr/>
            </p:nvSpPr>
            <p:spPr bwMode="auto">
              <a:xfrm flipH="1">
                <a:off x="10590213" y="4541838"/>
                <a:ext cx="1377950" cy="0"/>
              </a:xfrm>
              <a:prstGeom prst="line">
                <a:avLst/>
              </a:prstGeom>
              <a:noFill/>
              <a:ln w="20638">
                <a:solidFill>
                  <a:srgbClr val="6666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dirty="0"/>
              </a:p>
            </p:txBody>
          </p:sp>
          <p:sp>
            <p:nvSpPr>
              <p:cNvPr id="64" name="Rectangle 56">
                <a:extLst>
                  <a:ext uri="{FF2B5EF4-FFF2-40B4-BE49-F238E27FC236}">
                    <a16:creationId xmlns:a16="http://schemas.microsoft.com/office/drawing/2014/main" id="{F5C215E5-5E95-C5CE-E2C0-F208398253AD}"/>
                  </a:ext>
                </a:extLst>
              </p:cNvPr>
              <p:cNvSpPr>
                <a:spLocks noChangeArrowheads="1"/>
              </p:cNvSpPr>
              <p:nvPr/>
            </p:nvSpPr>
            <p:spPr bwMode="auto">
              <a:xfrm>
                <a:off x="11256963" y="4505325"/>
                <a:ext cx="71438" cy="71438"/>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dirty="0"/>
              </a:p>
            </p:txBody>
          </p:sp>
        </p:grpSp>
        <p:sp>
          <p:nvSpPr>
            <p:cNvPr id="81" name="ZoneTexte 80">
              <a:extLst>
                <a:ext uri="{FF2B5EF4-FFF2-40B4-BE49-F238E27FC236}">
                  <a16:creationId xmlns:a16="http://schemas.microsoft.com/office/drawing/2014/main" id="{AF7EF022-D6FA-F342-8C07-882F0B7857EC}"/>
                </a:ext>
              </a:extLst>
            </p:cNvPr>
            <p:cNvSpPr txBox="1"/>
            <p:nvPr/>
          </p:nvSpPr>
          <p:spPr>
            <a:xfrm>
              <a:off x="5066652" y="3038132"/>
              <a:ext cx="3863799" cy="312886"/>
            </a:xfrm>
            <a:prstGeom prst="rect">
              <a:avLst/>
            </a:prstGeom>
            <a:noFill/>
          </p:spPr>
          <p:txBody>
            <a:bodyPr wrap="none" rtlCol="0">
              <a:spAutoFit/>
            </a:bodyPr>
            <a:lstStyle/>
            <a:p>
              <a:pPr algn="ctr"/>
              <a:r>
                <a:rPr lang="en-US" b="1" dirty="0">
                  <a:solidFill>
                    <a:srgbClr val="0070C0"/>
                  </a:solidFill>
                </a:rPr>
                <a:t>Snapshot outcomes at week 48 (ITT-E population)</a:t>
              </a:r>
            </a:p>
          </p:txBody>
        </p:sp>
        <p:sp>
          <p:nvSpPr>
            <p:cNvPr id="82" name="ZoneTexte 81">
              <a:extLst>
                <a:ext uri="{FF2B5EF4-FFF2-40B4-BE49-F238E27FC236}">
                  <a16:creationId xmlns:a16="http://schemas.microsoft.com/office/drawing/2014/main" id="{0C20E32E-6117-2193-1FED-D1B07E71669D}"/>
                </a:ext>
              </a:extLst>
            </p:cNvPr>
            <p:cNvSpPr txBox="1"/>
            <p:nvPr/>
          </p:nvSpPr>
          <p:spPr>
            <a:xfrm>
              <a:off x="5071623" y="5625117"/>
              <a:ext cx="217218" cy="260738"/>
            </a:xfrm>
            <a:prstGeom prst="rect">
              <a:avLst/>
            </a:prstGeom>
            <a:noFill/>
          </p:spPr>
          <p:txBody>
            <a:bodyPr wrap="none" rtlCol="0">
              <a:spAutoFit/>
            </a:bodyPr>
            <a:lstStyle/>
            <a:p>
              <a:pPr algn="r"/>
              <a:r>
                <a:rPr lang="en-US" sz="1400" dirty="0"/>
                <a:t>0</a:t>
              </a:r>
            </a:p>
          </p:txBody>
        </p:sp>
        <p:sp>
          <p:nvSpPr>
            <p:cNvPr id="83" name="ZoneTexte 82">
              <a:extLst>
                <a:ext uri="{FF2B5EF4-FFF2-40B4-BE49-F238E27FC236}">
                  <a16:creationId xmlns:a16="http://schemas.microsoft.com/office/drawing/2014/main" id="{C2567197-E91C-0A3B-847B-EA48A62CF5DF}"/>
                </a:ext>
              </a:extLst>
            </p:cNvPr>
            <p:cNvSpPr txBox="1"/>
            <p:nvPr/>
          </p:nvSpPr>
          <p:spPr>
            <a:xfrm>
              <a:off x="5263087" y="5812346"/>
              <a:ext cx="1306435" cy="443254"/>
            </a:xfrm>
            <a:prstGeom prst="rect">
              <a:avLst/>
            </a:prstGeom>
            <a:noFill/>
          </p:spPr>
          <p:txBody>
            <a:bodyPr wrap="none" rtlCol="0">
              <a:spAutoFit/>
            </a:bodyPr>
            <a:lstStyle/>
            <a:p>
              <a:pPr algn="ctr"/>
              <a:r>
                <a:rPr lang="en-US" sz="1400" dirty="0"/>
                <a:t>HIV-1 RNA </a:t>
              </a:r>
              <a:r>
                <a:rPr lang="en-US" sz="1400" u="sng" dirty="0"/>
                <a:t>&gt;</a:t>
              </a:r>
              <a:r>
                <a:rPr lang="en-US" sz="1400" dirty="0"/>
                <a:t> 50 c/ml</a:t>
              </a:r>
              <a:br>
                <a:rPr lang="en-US" sz="1400" dirty="0"/>
              </a:br>
              <a:r>
                <a:rPr lang="en-US" sz="1400" dirty="0"/>
                <a:t>primary endpoint</a:t>
              </a:r>
            </a:p>
          </p:txBody>
        </p:sp>
        <p:sp>
          <p:nvSpPr>
            <p:cNvPr id="84" name="ZoneTexte 83">
              <a:extLst>
                <a:ext uri="{FF2B5EF4-FFF2-40B4-BE49-F238E27FC236}">
                  <a16:creationId xmlns:a16="http://schemas.microsoft.com/office/drawing/2014/main" id="{0CB7630C-2CA6-FA27-D469-53152C48B913}"/>
                </a:ext>
              </a:extLst>
            </p:cNvPr>
            <p:cNvSpPr txBox="1"/>
            <p:nvPr/>
          </p:nvSpPr>
          <p:spPr>
            <a:xfrm>
              <a:off x="6515377" y="5812346"/>
              <a:ext cx="1306435" cy="443254"/>
            </a:xfrm>
            <a:prstGeom prst="rect">
              <a:avLst/>
            </a:prstGeom>
            <a:noFill/>
          </p:spPr>
          <p:txBody>
            <a:bodyPr wrap="none" rtlCol="0">
              <a:spAutoFit/>
            </a:bodyPr>
            <a:lstStyle/>
            <a:p>
              <a:pPr algn="ctr"/>
              <a:r>
                <a:rPr lang="en-US" sz="1400" dirty="0"/>
                <a:t>HIV-1 RNA &lt; 50 c/ml</a:t>
              </a:r>
              <a:br>
                <a:rPr lang="en-US" sz="1400" dirty="0"/>
              </a:br>
              <a:r>
                <a:rPr lang="en-US" sz="1400" dirty="0"/>
                <a:t>primary endpoint</a:t>
              </a:r>
            </a:p>
          </p:txBody>
        </p:sp>
        <p:sp>
          <p:nvSpPr>
            <p:cNvPr id="85" name="ZoneTexte 84">
              <a:extLst>
                <a:ext uri="{FF2B5EF4-FFF2-40B4-BE49-F238E27FC236}">
                  <a16:creationId xmlns:a16="http://schemas.microsoft.com/office/drawing/2014/main" id="{4FA5C1E4-9187-43D9-2D39-5370E481CCE4}"/>
                </a:ext>
              </a:extLst>
            </p:cNvPr>
            <p:cNvSpPr txBox="1"/>
            <p:nvPr/>
          </p:nvSpPr>
          <p:spPr>
            <a:xfrm>
              <a:off x="7986163" y="5812346"/>
              <a:ext cx="826740" cy="443254"/>
            </a:xfrm>
            <a:prstGeom prst="rect">
              <a:avLst/>
            </a:prstGeom>
            <a:noFill/>
          </p:spPr>
          <p:txBody>
            <a:bodyPr wrap="none" rtlCol="0">
              <a:spAutoFit/>
            </a:bodyPr>
            <a:lstStyle/>
            <a:p>
              <a:pPr algn="ctr"/>
              <a:r>
                <a:rPr lang="en-US" sz="1400" dirty="0"/>
                <a:t>No virologic</a:t>
              </a:r>
              <a:br>
                <a:rPr lang="en-US" sz="1400" dirty="0"/>
              </a:br>
              <a:r>
                <a:rPr lang="en-US" sz="1400" dirty="0"/>
                <a:t>data</a:t>
              </a:r>
            </a:p>
          </p:txBody>
        </p:sp>
        <p:sp>
          <p:nvSpPr>
            <p:cNvPr id="86" name="ZoneTexte 85">
              <a:extLst>
                <a:ext uri="{FF2B5EF4-FFF2-40B4-BE49-F238E27FC236}">
                  <a16:creationId xmlns:a16="http://schemas.microsoft.com/office/drawing/2014/main" id="{0F1AF102-B5F2-0CBA-3533-9AFE670B24F5}"/>
                </a:ext>
              </a:extLst>
            </p:cNvPr>
            <p:cNvSpPr txBox="1"/>
            <p:nvPr/>
          </p:nvSpPr>
          <p:spPr>
            <a:xfrm>
              <a:off x="9350554" y="5530556"/>
              <a:ext cx="260107" cy="260738"/>
            </a:xfrm>
            <a:prstGeom prst="rect">
              <a:avLst/>
            </a:prstGeom>
            <a:noFill/>
          </p:spPr>
          <p:txBody>
            <a:bodyPr wrap="none" rtlCol="0">
              <a:spAutoFit/>
            </a:bodyPr>
            <a:lstStyle/>
            <a:p>
              <a:pPr algn="ctr"/>
              <a:r>
                <a:rPr lang="en-US" sz="1400" dirty="0"/>
                <a:t>-8</a:t>
              </a:r>
            </a:p>
          </p:txBody>
        </p:sp>
        <p:sp>
          <p:nvSpPr>
            <p:cNvPr id="87" name="ZoneTexte 86">
              <a:extLst>
                <a:ext uri="{FF2B5EF4-FFF2-40B4-BE49-F238E27FC236}">
                  <a16:creationId xmlns:a16="http://schemas.microsoft.com/office/drawing/2014/main" id="{859475F1-86AB-8285-BED0-3A2F519CEAA8}"/>
                </a:ext>
              </a:extLst>
            </p:cNvPr>
            <p:cNvSpPr txBox="1"/>
            <p:nvPr/>
          </p:nvSpPr>
          <p:spPr>
            <a:xfrm>
              <a:off x="4999722" y="5176753"/>
              <a:ext cx="289119" cy="260738"/>
            </a:xfrm>
            <a:prstGeom prst="rect">
              <a:avLst/>
            </a:prstGeom>
            <a:noFill/>
          </p:spPr>
          <p:txBody>
            <a:bodyPr wrap="none" rtlCol="0">
              <a:spAutoFit/>
            </a:bodyPr>
            <a:lstStyle/>
            <a:p>
              <a:pPr algn="r"/>
              <a:r>
                <a:rPr lang="en-US" sz="1400" dirty="0"/>
                <a:t>20</a:t>
              </a:r>
            </a:p>
          </p:txBody>
        </p:sp>
        <p:sp>
          <p:nvSpPr>
            <p:cNvPr id="88" name="ZoneTexte 87">
              <a:extLst>
                <a:ext uri="{FF2B5EF4-FFF2-40B4-BE49-F238E27FC236}">
                  <a16:creationId xmlns:a16="http://schemas.microsoft.com/office/drawing/2014/main" id="{63B4DF91-67AD-F007-6FF3-29BCB365CAD0}"/>
                </a:ext>
              </a:extLst>
            </p:cNvPr>
            <p:cNvSpPr txBox="1"/>
            <p:nvPr/>
          </p:nvSpPr>
          <p:spPr>
            <a:xfrm>
              <a:off x="4999722" y="4728387"/>
              <a:ext cx="289119" cy="260738"/>
            </a:xfrm>
            <a:prstGeom prst="rect">
              <a:avLst/>
            </a:prstGeom>
            <a:noFill/>
          </p:spPr>
          <p:txBody>
            <a:bodyPr wrap="none" rtlCol="0">
              <a:spAutoFit/>
            </a:bodyPr>
            <a:lstStyle/>
            <a:p>
              <a:pPr algn="r"/>
              <a:r>
                <a:rPr lang="en-US" sz="1400" dirty="0"/>
                <a:t>40</a:t>
              </a:r>
            </a:p>
          </p:txBody>
        </p:sp>
        <p:sp>
          <p:nvSpPr>
            <p:cNvPr id="89" name="ZoneTexte 88">
              <a:extLst>
                <a:ext uri="{FF2B5EF4-FFF2-40B4-BE49-F238E27FC236}">
                  <a16:creationId xmlns:a16="http://schemas.microsoft.com/office/drawing/2014/main" id="{F1C1C2FD-56C0-5621-785A-3C77171F16C1}"/>
                </a:ext>
              </a:extLst>
            </p:cNvPr>
            <p:cNvSpPr txBox="1"/>
            <p:nvPr/>
          </p:nvSpPr>
          <p:spPr>
            <a:xfrm>
              <a:off x="4999722" y="4280021"/>
              <a:ext cx="289119" cy="260738"/>
            </a:xfrm>
            <a:prstGeom prst="rect">
              <a:avLst/>
            </a:prstGeom>
            <a:noFill/>
          </p:spPr>
          <p:txBody>
            <a:bodyPr wrap="none" rtlCol="0">
              <a:spAutoFit/>
            </a:bodyPr>
            <a:lstStyle/>
            <a:p>
              <a:pPr algn="r"/>
              <a:r>
                <a:rPr lang="en-US" sz="1400" dirty="0"/>
                <a:t>60</a:t>
              </a:r>
            </a:p>
          </p:txBody>
        </p:sp>
        <p:sp>
          <p:nvSpPr>
            <p:cNvPr id="90" name="ZoneTexte 89">
              <a:extLst>
                <a:ext uri="{FF2B5EF4-FFF2-40B4-BE49-F238E27FC236}">
                  <a16:creationId xmlns:a16="http://schemas.microsoft.com/office/drawing/2014/main" id="{5619BE4E-CA7B-471E-F994-CB777CA07F70}"/>
                </a:ext>
              </a:extLst>
            </p:cNvPr>
            <p:cNvSpPr txBox="1"/>
            <p:nvPr/>
          </p:nvSpPr>
          <p:spPr>
            <a:xfrm>
              <a:off x="4999722" y="3831655"/>
              <a:ext cx="289119" cy="260738"/>
            </a:xfrm>
            <a:prstGeom prst="rect">
              <a:avLst/>
            </a:prstGeom>
            <a:noFill/>
          </p:spPr>
          <p:txBody>
            <a:bodyPr wrap="none" rtlCol="0">
              <a:spAutoFit/>
            </a:bodyPr>
            <a:lstStyle/>
            <a:p>
              <a:pPr algn="r"/>
              <a:r>
                <a:rPr lang="en-US" sz="1400" dirty="0"/>
                <a:t>80</a:t>
              </a:r>
            </a:p>
          </p:txBody>
        </p:sp>
        <p:sp>
          <p:nvSpPr>
            <p:cNvPr id="91" name="ZoneTexte 90">
              <a:extLst>
                <a:ext uri="{FF2B5EF4-FFF2-40B4-BE49-F238E27FC236}">
                  <a16:creationId xmlns:a16="http://schemas.microsoft.com/office/drawing/2014/main" id="{AA85FC56-FF51-FF69-0853-78380F73E443}"/>
                </a:ext>
              </a:extLst>
            </p:cNvPr>
            <p:cNvSpPr txBox="1"/>
            <p:nvPr/>
          </p:nvSpPr>
          <p:spPr>
            <a:xfrm>
              <a:off x="4927819" y="3383289"/>
              <a:ext cx="361021" cy="260738"/>
            </a:xfrm>
            <a:prstGeom prst="rect">
              <a:avLst/>
            </a:prstGeom>
            <a:noFill/>
          </p:spPr>
          <p:txBody>
            <a:bodyPr wrap="none" rtlCol="0">
              <a:spAutoFit/>
            </a:bodyPr>
            <a:lstStyle/>
            <a:p>
              <a:pPr algn="r"/>
              <a:r>
                <a:rPr lang="en-US" sz="1400" dirty="0"/>
                <a:t>100</a:t>
              </a:r>
            </a:p>
          </p:txBody>
        </p:sp>
        <p:sp>
          <p:nvSpPr>
            <p:cNvPr id="93" name="ZoneTexte 92">
              <a:extLst>
                <a:ext uri="{FF2B5EF4-FFF2-40B4-BE49-F238E27FC236}">
                  <a16:creationId xmlns:a16="http://schemas.microsoft.com/office/drawing/2014/main" id="{6F549058-21B2-CA5A-9747-EA307D2ECEF4}"/>
                </a:ext>
              </a:extLst>
            </p:cNvPr>
            <p:cNvSpPr txBox="1"/>
            <p:nvPr/>
          </p:nvSpPr>
          <p:spPr>
            <a:xfrm>
              <a:off x="5480707" y="5399049"/>
              <a:ext cx="324439" cy="260738"/>
            </a:xfrm>
            <a:prstGeom prst="rect">
              <a:avLst/>
            </a:prstGeom>
            <a:noFill/>
          </p:spPr>
          <p:txBody>
            <a:bodyPr wrap="none" rtlCol="0">
              <a:spAutoFit/>
            </a:bodyPr>
            <a:lstStyle/>
            <a:p>
              <a:pPr algn="ctr"/>
              <a:r>
                <a:rPr lang="en-US" sz="1400" b="1" dirty="0"/>
                <a:t>2.2</a:t>
              </a:r>
            </a:p>
          </p:txBody>
        </p:sp>
        <p:sp>
          <p:nvSpPr>
            <p:cNvPr id="94" name="ZoneTexte 93">
              <a:extLst>
                <a:ext uri="{FF2B5EF4-FFF2-40B4-BE49-F238E27FC236}">
                  <a16:creationId xmlns:a16="http://schemas.microsoft.com/office/drawing/2014/main" id="{F78AEF01-DD3A-5022-5C24-15220F6F02FA}"/>
                </a:ext>
              </a:extLst>
            </p:cNvPr>
            <p:cNvSpPr txBox="1"/>
            <p:nvPr/>
          </p:nvSpPr>
          <p:spPr>
            <a:xfrm>
              <a:off x="6032981" y="5436276"/>
              <a:ext cx="324439" cy="260738"/>
            </a:xfrm>
            <a:prstGeom prst="rect">
              <a:avLst/>
            </a:prstGeom>
            <a:noFill/>
          </p:spPr>
          <p:txBody>
            <a:bodyPr wrap="none" rtlCol="0">
              <a:spAutoFit/>
            </a:bodyPr>
            <a:lstStyle/>
            <a:p>
              <a:pPr algn="ctr"/>
              <a:r>
                <a:rPr lang="en-US" sz="1400" b="1" dirty="0"/>
                <a:t>0.7</a:t>
              </a:r>
            </a:p>
          </p:txBody>
        </p:sp>
        <p:sp>
          <p:nvSpPr>
            <p:cNvPr id="95" name="ZoneTexte 94">
              <a:extLst>
                <a:ext uri="{FF2B5EF4-FFF2-40B4-BE49-F238E27FC236}">
                  <a16:creationId xmlns:a16="http://schemas.microsoft.com/office/drawing/2014/main" id="{2182824A-3544-B85D-06BC-26B9039F445A}"/>
                </a:ext>
              </a:extLst>
            </p:cNvPr>
            <p:cNvSpPr txBox="1"/>
            <p:nvPr/>
          </p:nvSpPr>
          <p:spPr>
            <a:xfrm>
              <a:off x="7240876" y="3466189"/>
              <a:ext cx="396341" cy="260738"/>
            </a:xfrm>
            <a:prstGeom prst="rect">
              <a:avLst/>
            </a:prstGeom>
            <a:noFill/>
          </p:spPr>
          <p:txBody>
            <a:bodyPr wrap="none" rtlCol="0">
              <a:spAutoFit/>
            </a:bodyPr>
            <a:lstStyle/>
            <a:p>
              <a:pPr algn="ctr"/>
              <a:r>
                <a:rPr lang="en-US" sz="1400" b="1" dirty="0"/>
                <a:t>89.9</a:t>
              </a:r>
            </a:p>
          </p:txBody>
        </p:sp>
        <p:sp>
          <p:nvSpPr>
            <p:cNvPr id="96" name="ZoneTexte 95">
              <a:extLst>
                <a:ext uri="{FF2B5EF4-FFF2-40B4-BE49-F238E27FC236}">
                  <a16:creationId xmlns:a16="http://schemas.microsoft.com/office/drawing/2014/main" id="{5D41A0B5-9547-C061-1DB5-9C51F056FC3B}"/>
                </a:ext>
              </a:extLst>
            </p:cNvPr>
            <p:cNvSpPr txBox="1"/>
            <p:nvPr/>
          </p:nvSpPr>
          <p:spPr>
            <a:xfrm>
              <a:off x="8492828" y="5288890"/>
              <a:ext cx="324439" cy="260738"/>
            </a:xfrm>
            <a:prstGeom prst="rect">
              <a:avLst/>
            </a:prstGeom>
            <a:noFill/>
          </p:spPr>
          <p:txBody>
            <a:bodyPr wrap="none" rtlCol="0">
              <a:spAutoFit/>
            </a:bodyPr>
            <a:lstStyle/>
            <a:p>
              <a:pPr algn="ctr"/>
              <a:r>
                <a:rPr lang="en-US" sz="1400" b="1" dirty="0"/>
                <a:t>9.4</a:t>
              </a:r>
            </a:p>
          </p:txBody>
        </p:sp>
        <p:sp>
          <p:nvSpPr>
            <p:cNvPr id="97" name="ZoneTexte 96">
              <a:extLst>
                <a:ext uri="{FF2B5EF4-FFF2-40B4-BE49-F238E27FC236}">
                  <a16:creationId xmlns:a16="http://schemas.microsoft.com/office/drawing/2014/main" id="{194C9ADB-8BFB-2EC3-906E-8BB4FED10B8D}"/>
                </a:ext>
              </a:extLst>
            </p:cNvPr>
            <p:cNvSpPr txBox="1"/>
            <p:nvPr/>
          </p:nvSpPr>
          <p:spPr>
            <a:xfrm>
              <a:off x="6682802" y="3417462"/>
              <a:ext cx="396341" cy="260738"/>
            </a:xfrm>
            <a:prstGeom prst="rect">
              <a:avLst/>
            </a:prstGeom>
            <a:noFill/>
          </p:spPr>
          <p:txBody>
            <a:bodyPr wrap="none" rtlCol="0">
              <a:spAutoFit/>
            </a:bodyPr>
            <a:lstStyle/>
            <a:p>
              <a:pPr algn="ctr"/>
              <a:r>
                <a:rPr lang="en-US" sz="1400" b="1" dirty="0"/>
                <a:t>93.1</a:t>
              </a:r>
            </a:p>
          </p:txBody>
        </p:sp>
        <p:sp>
          <p:nvSpPr>
            <p:cNvPr id="98" name="ZoneTexte 97">
              <a:extLst>
                <a:ext uri="{FF2B5EF4-FFF2-40B4-BE49-F238E27FC236}">
                  <a16:creationId xmlns:a16="http://schemas.microsoft.com/office/drawing/2014/main" id="{21E8B4B8-185A-A2E7-9A5E-B07B475E6D27}"/>
                </a:ext>
              </a:extLst>
            </p:cNvPr>
            <p:cNvSpPr txBox="1"/>
            <p:nvPr/>
          </p:nvSpPr>
          <p:spPr>
            <a:xfrm>
              <a:off x="7957865" y="5365553"/>
              <a:ext cx="324439" cy="260738"/>
            </a:xfrm>
            <a:prstGeom prst="rect">
              <a:avLst/>
            </a:prstGeom>
            <a:noFill/>
          </p:spPr>
          <p:txBody>
            <a:bodyPr wrap="none" rtlCol="0">
              <a:spAutoFit/>
            </a:bodyPr>
            <a:lstStyle/>
            <a:p>
              <a:pPr algn="ctr"/>
              <a:r>
                <a:rPr lang="en-US" sz="1400" b="1" dirty="0"/>
                <a:t>4.7</a:t>
              </a:r>
            </a:p>
          </p:txBody>
        </p:sp>
        <p:sp>
          <p:nvSpPr>
            <p:cNvPr id="99" name="ZoneTexte 98">
              <a:extLst>
                <a:ext uri="{FF2B5EF4-FFF2-40B4-BE49-F238E27FC236}">
                  <a16:creationId xmlns:a16="http://schemas.microsoft.com/office/drawing/2014/main" id="{A7D405A0-1AEE-D57B-9961-9F0F17AF7286}"/>
                </a:ext>
              </a:extLst>
            </p:cNvPr>
            <p:cNvSpPr txBox="1"/>
            <p:nvPr/>
          </p:nvSpPr>
          <p:spPr>
            <a:xfrm>
              <a:off x="8012783" y="3788663"/>
              <a:ext cx="541404" cy="215109"/>
            </a:xfrm>
            <a:prstGeom prst="rect">
              <a:avLst/>
            </a:prstGeom>
            <a:noFill/>
          </p:spPr>
          <p:txBody>
            <a:bodyPr wrap="none" rtlCol="0">
              <a:spAutoFit/>
            </a:bodyPr>
            <a:lstStyle/>
            <a:p>
              <a:r>
                <a:rPr lang="en-US" sz="1050" b="1" dirty="0">
                  <a:solidFill>
                    <a:schemeClr val="bg1"/>
                  </a:solidFill>
                </a:rPr>
                <a:t>DTG/3TC</a:t>
              </a:r>
            </a:p>
          </p:txBody>
        </p:sp>
        <p:sp>
          <p:nvSpPr>
            <p:cNvPr id="100" name="ZoneTexte 99">
              <a:extLst>
                <a:ext uri="{FF2B5EF4-FFF2-40B4-BE49-F238E27FC236}">
                  <a16:creationId xmlns:a16="http://schemas.microsoft.com/office/drawing/2014/main" id="{5A990D14-CD6D-26DE-E8F9-3073F7D1369F}"/>
                </a:ext>
              </a:extLst>
            </p:cNvPr>
            <p:cNvSpPr txBox="1"/>
            <p:nvPr/>
          </p:nvSpPr>
          <p:spPr>
            <a:xfrm>
              <a:off x="8293772" y="4193780"/>
              <a:ext cx="755846" cy="215109"/>
            </a:xfrm>
            <a:prstGeom prst="rect">
              <a:avLst/>
            </a:prstGeom>
            <a:noFill/>
          </p:spPr>
          <p:txBody>
            <a:bodyPr wrap="none" rtlCol="0">
              <a:spAutoFit/>
            </a:bodyPr>
            <a:lstStyle/>
            <a:p>
              <a:r>
                <a:rPr lang="en-US" sz="1050" b="1" dirty="0">
                  <a:solidFill>
                    <a:schemeClr val="bg1"/>
                  </a:solidFill>
                </a:rPr>
                <a:t>BIC/TFTC/TAF</a:t>
              </a:r>
            </a:p>
          </p:txBody>
        </p:sp>
        <p:sp>
          <p:nvSpPr>
            <p:cNvPr id="101" name="ZoneTexte 100">
              <a:extLst>
                <a:ext uri="{FF2B5EF4-FFF2-40B4-BE49-F238E27FC236}">
                  <a16:creationId xmlns:a16="http://schemas.microsoft.com/office/drawing/2014/main" id="{48B50680-6DE7-FF7A-92BC-FF860B7830C3}"/>
                </a:ext>
              </a:extLst>
            </p:cNvPr>
            <p:cNvSpPr txBox="1"/>
            <p:nvPr/>
          </p:nvSpPr>
          <p:spPr>
            <a:xfrm>
              <a:off x="7961564" y="4186406"/>
              <a:ext cx="430399" cy="215109"/>
            </a:xfrm>
            <a:prstGeom prst="rect">
              <a:avLst/>
            </a:prstGeom>
            <a:noFill/>
          </p:spPr>
          <p:txBody>
            <a:bodyPr wrap="none" rtlCol="0">
              <a:spAutoFit/>
            </a:bodyPr>
            <a:lstStyle/>
            <a:p>
              <a:r>
                <a:rPr lang="en-US" sz="1050" b="1" dirty="0"/>
                <a:t>N=276</a:t>
              </a:r>
            </a:p>
          </p:txBody>
        </p:sp>
        <p:sp>
          <p:nvSpPr>
            <p:cNvPr id="102" name="ZoneTexte 101">
              <a:extLst>
                <a:ext uri="{FF2B5EF4-FFF2-40B4-BE49-F238E27FC236}">
                  <a16:creationId xmlns:a16="http://schemas.microsoft.com/office/drawing/2014/main" id="{E7113030-378D-C718-E96A-CFF47414B50E}"/>
                </a:ext>
              </a:extLst>
            </p:cNvPr>
            <p:cNvSpPr txBox="1"/>
            <p:nvPr/>
          </p:nvSpPr>
          <p:spPr>
            <a:xfrm>
              <a:off x="8544566" y="3800471"/>
              <a:ext cx="430399" cy="215109"/>
            </a:xfrm>
            <a:prstGeom prst="rect">
              <a:avLst/>
            </a:prstGeom>
            <a:noFill/>
          </p:spPr>
          <p:txBody>
            <a:bodyPr wrap="none" rtlCol="0">
              <a:spAutoFit/>
            </a:bodyPr>
            <a:lstStyle/>
            <a:p>
              <a:r>
                <a:rPr lang="en-US" sz="1050" b="1" dirty="0"/>
                <a:t>N=277</a:t>
              </a:r>
            </a:p>
          </p:txBody>
        </p:sp>
        <p:sp>
          <p:nvSpPr>
            <p:cNvPr id="103" name="ZoneTexte 102">
              <a:extLst>
                <a:ext uri="{FF2B5EF4-FFF2-40B4-BE49-F238E27FC236}">
                  <a16:creationId xmlns:a16="http://schemas.microsoft.com/office/drawing/2014/main" id="{A0BBA6A1-2D1B-65EA-CB9D-847E3BCB43FC}"/>
                </a:ext>
              </a:extLst>
            </p:cNvPr>
            <p:cNvSpPr txBox="1"/>
            <p:nvPr/>
          </p:nvSpPr>
          <p:spPr>
            <a:xfrm>
              <a:off x="9647879" y="5530556"/>
              <a:ext cx="260107" cy="260738"/>
            </a:xfrm>
            <a:prstGeom prst="rect">
              <a:avLst/>
            </a:prstGeom>
            <a:noFill/>
          </p:spPr>
          <p:txBody>
            <a:bodyPr wrap="none" rtlCol="0">
              <a:spAutoFit/>
            </a:bodyPr>
            <a:lstStyle/>
            <a:p>
              <a:pPr algn="ctr"/>
              <a:r>
                <a:rPr lang="en-US" sz="1400" dirty="0"/>
                <a:t>-6</a:t>
              </a:r>
            </a:p>
          </p:txBody>
        </p:sp>
        <p:sp>
          <p:nvSpPr>
            <p:cNvPr id="104" name="ZoneTexte 103">
              <a:extLst>
                <a:ext uri="{FF2B5EF4-FFF2-40B4-BE49-F238E27FC236}">
                  <a16:creationId xmlns:a16="http://schemas.microsoft.com/office/drawing/2014/main" id="{5CA32A26-B145-76EA-0426-24BBF2487394}"/>
                </a:ext>
              </a:extLst>
            </p:cNvPr>
            <p:cNvSpPr txBox="1"/>
            <p:nvPr/>
          </p:nvSpPr>
          <p:spPr>
            <a:xfrm>
              <a:off x="9945204" y="5530556"/>
              <a:ext cx="260107" cy="260738"/>
            </a:xfrm>
            <a:prstGeom prst="rect">
              <a:avLst/>
            </a:prstGeom>
            <a:noFill/>
          </p:spPr>
          <p:txBody>
            <a:bodyPr wrap="none" rtlCol="0">
              <a:spAutoFit/>
            </a:bodyPr>
            <a:lstStyle/>
            <a:p>
              <a:pPr algn="ctr"/>
              <a:r>
                <a:rPr lang="en-US" sz="1400" dirty="0"/>
                <a:t>-4</a:t>
              </a:r>
            </a:p>
          </p:txBody>
        </p:sp>
        <p:sp>
          <p:nvSpPr>
            <p:cNvPr id="105" name="ZoneTexte 104">
              <a:extLst>
                <a:ext uri="{FF2B5EF4-FFF2-40B4-BE49-F238E27FC236}">
                  <a16:creationId xmlns:a16="http://schemas.microsoft.com/office/drawing/2014/main" id="{132028D4-E2D5-E571-0CC5-4F6ABAAC27B9}"/>
                </a:ext>
              </a:extLst>
            </p:cNvPr>
            <p:cNvSpPr txBox="1"/>
            <p:nvPr/>
          </p:nvSpPr>
          <p:spPr>
            <a:xfrm>
              <a:off x="10242531" y="5530556"/>
              <a:ext cx="260107" cy="260738"/>
            </a:xfrm>
            <a:prstGeom prst="rect">
              <a:avLst/>
            </a:prstGeom>
            <a:noFill/>
          </p:spPr>
          <p:txBody>
            <a:bodyPr wrap="none" rtlCol="0">
              <a:spAutoFit/>
            </a:bodyPr>
            <a:lstStyle/>
            <a:p>
              <a:pPr algn="ctr"/>
              <a:r>
                <a:rPr lang="en-US" sz="1400" dirty="0"/>
                <a:t>-2</a:t>
              </a:r>
            </a:p>
          </p:txBody>
        </p:sp>
        <p:sp>
          <p:nvSpPr>
            <p:cNvPr id="106" name="ZoneTexte 105">
              <a:extLst>
                <a:ext uri="{FF2B5EF4-FFF2-40B4-BE49-F238E27FC236}">
                  <a16:creationId xmlns:a16="http://schemas.microsoft.com/office/drawing/2014/main" id="{EBCCEFC0-758F-9B8E-BCA2-C57E25FF11A2}"/>
                </a:ext>
              </a:extLst>
            </p:cNvPr>
            <p:cNvSpPr txBox="1"/>
            <p:nvPr/>
          </p:nvSpPr>
          <p:spPr>
            <a:xfrm>
              <a:off x="10561300" y="5530556"/>
              <a:ext cx="217218" cy="260738"/>
            </a:xfrm>
            <a:prstGeom prst="rect">
              <a:avLst/>
            </a:prstGeom>
            <a:noFill/>
          </p:spPr>
          <p:txBody>
            <a:bodyPr wrap="none" rtlCol="0">
              <a:spAutoFit/>
            </a:bodyPr>
            <a:lstStyle/>
            <a:p>
              <a:pPr algn="ctr"/>
              <a:r>
                <a:rPr lang="en-US" sz="1400" dirty="0"/>
                <a:t>0</a:t>
              </a:r>
            </a:p>
          </p:txBody>
        </p:sp>
        <p:sp>
          <p:nvSpPr>
            <p:cNvPr id="107" name="ZoneTexte 106">
              <a:extLst>
                <a:ext uri="{FF2B5EF4-FFF2-40B4-BE49-F238E27FC236}">
                  <a16:creationId xmlns:a16="http://schemas.microsoft.com/office/drawing/2014/main" id="{E43A852D-BFE1-6CB9-8354-630F2BB6AC01}"/>
                </a:ext>
              </a:extLst>
            </p:cNvPr>
            <p:cNvSpPr txBox="1"/>
            <p:nvPr/>
          </p:nvSpPr>
          <p:spPr>
            <a:xfrm>
              <a:off x="10858627" y="5530556"/>
              <a:ext cx="217218" cy="260738"/>
            </a:xfrm>
            <a:prstGeom prst="rect">
              <a:avLst/>
            </a:prstGeom>
            <a:noFill/>
          </p:spPr>
          <p:txBody>
            <a:bodyPr wrap="none" rtlCol="0">
              <a:spAutoFit/>
            </a:bodyPr>
            <a:lstStyle/>
            <a:p>
              <a:pPr algn="ctr"/>
              <a:r>
                <a:rPr lang="en-US" sz="1400" dirty="0"/>
                <a:t>2</a:t>
              </a:r>
            </a:p>
          </p:txBody>
        </p:sp>
        <p:sp>
          <p:nvSpPr>
            <p:cNvPr id="108" name="ZoneTexte 107">
              <a:extLst>
                <a:ext uri="{FF2B5EF4-FFF2-40B4-BE49-F238E27FC236}">
                  <a16:creationId xmlns:a16="http://schemas.microsoft.com/office/drawing/2014/main" id="{073D5207-6D0F-6E29-E7B7-8CC371B9C14D}"/>
                </a:ext>
              </a:extLst>
            </p:cNvPr>
            <p:cNvSpPr txBox="1"/>
            <p:nvPr/>
          </p:nvSpPr>
          <p:spPr>
            <a:xfrm>
              <a:off x="11155954" y="5530556"/>
              <a:ext cx="217218" cy="260738"/>
            </a:xfrm>
            <a:prstGeom prst="rect">
              <a:avLst/>
            </a:prstGeom>
            <a:noFill/>
          </p:spPr>
          <p:txBody>
            <a:bodyPr wrap="none" rtlCol="0">
              <a:spAutoFit/>
            </a:bodyPr>
            <a:lstStyle/>
            <a:p>
              <a:pPr algn="ctr"/>
              <a:r>
                <a:rPr lang="en-US" sz="1400" dirty="0"/>
                <a:t>4</a:t>
              </a:r>
            </a:p>
          </p:txBody>
        </p:sp>
        <p:sp>
          <p:nvSpPr>
            <p:cNvPr id="109" name="ZoneTexte 108">
              <a:extLst>
                <a:ext uri="{FF2B5EF4-FFF2-40B4-BE49-F238E27FC236}">
                  <a16:creationId xmlns:a16="http://schemas.microsoft.com/office/drawing/2014/main" id="{14CD2A50-30D1-4280-692C-648ABB09956E}"/>
                </a:ext>
              </a:extLst>
            </p:cNvPr>
            <p:cNvSpPr txBox="1"/>
            <p:nvPr/>
          </p:nvSpPr>
          <p:spPr>
            <a:xfrm>
              <a:off x="11453278" y="5530556"/>
              <a:ext cx="217218" cy="260738"/>
            </a:xfrm>
            <a:prstGeom prst="rect">
              <a:avLst/>
            </a:prstGeom>
            <a:noFill/>
          </p:spPr>
          <p:txBody>
            <a:bodyPr wrap="none" rtlCol="0">
              <a:spAutoFit/>
            </a:bodyPr>
            <a:lstStyle/>
            <a:p>
              <a:pPr algn="ctr"/>
              <a:r>
                <a:rPr lang="en-US" sz="1400" dirty="0"/>
                <a:t>6</a:t>
              </a:r>
            </a:p>
          </p:txBody>
        </p:sp>
        <p:sp>
          <p:nvSpPr>
            <p:cNvPr id="110" name="ZoneTexte 109">
              <a:extLst>
                <a:ext uri="{FF2B5EF4-FFF2-40B4-BE49-F238E27FC236}">
                  <a16:creationId xmlns:a16="http://schemas.microsoft.com/office/drawing/2014/main" id="{077D1C22-B764-7A2C-B17A-2D162E5C69B5}"/>
                </a:ext>
              </a:extLst>
            </p:cNvPr>
            <p:cNvSpPr txBox="1"/>
            <p:nvPr/>
          </p:nvSpPr>
          <p:spPr>
            <a:xfrm>
              <a:off x="11750601" y="5530556"/>
              <a:ext cx="217218" cy="260738"/>
            </a:xfrm>
            <a:prstGeom prst="rect">
              <a:avLst/>
            </a:prstGeom>
            <a:noFill/>
          </p:spPr>
          <p:txBody>
            <a:bodyPr wrap="none" rtlCol="0">
              <a:spAutoFit/>
            </a:bodyPr>
            <a:lstStyle/>
            <a:p>
              <a:pPr algn="ctr"/>
              <a:r>
                <a:rPr lang="en-US" sz="1400" dirty="0"/>
                <a:t>8</a:t>
              </a:r>
            </a:p>
          </p:txBody>
        </p:sp>
        <p:sp>
          <p:nvSpPr>
            <p:cNvPr id="111" name="ZoneTexte 110">
              <a:extLst>
                <a:ext uri="{FF2B5EF4-FFF2-40B4-BE49-F238E27FC236}">
                  <a16:creationId xmlns:a16="http://schemas.microsoft.com/office/drawing/2014/main" id="{2E333564-3D8E-228B-D1DF-F08B7EC53560}"/>
                </a:ext>
              </a:extLst>
            </p:cNvPr>
            <p:cNvSpPr txBox="1"/>
            <p:nvPr/>
          </p:nvSpPr>
          <p:spPr>
            <a:xfrm>
              <a:off x="9409454" y="5837202"/>
              <a:ext cx="2618218" cy="443254"/>
            </a:xfrm>
            <a:prstGeom prst="rect">
              <a:avLst/>
            </a:prstGeom>
            <a:noFill/>
          </p:spPr>
          <p:txBody>
            <a:bodyPr wrap="none" rtlCol="0">
              <a:spAutoFit/>
            </a:bodyPr>
            <a:lstStyle/>
            <a:p>
              <a:pPr algn="ctr"/>
              <a:r>
                <a:rPr lang="en-US" sz="1400" b="1" dirty="0"/>
                <a:t>Difference in proportion of participants, %</a:t>
              </a:r>
              <a:br>
                <a:rPr lang="en-US" sz="1400" b="1" dirty="0"/>
              </a:br>
              <a:r>
                <a:rPr lang="en-US" sz="1400" b="1" dirty="0"/>
                <a:t>(95% CI)</a:t>
              </a:r>
            </a:p>
          </p:txBody>
        </p:sp>
        <p:sp>
          <p:nvSpPr>
            <p:cNvPr id="112" name="Flèche : pentagone 1071">
              <a:extLst>
                <a:ext uri="{FF2B5EF4-FFF2-40B4-BE49-F238E27FC236}">
                  <a16:creationId xmlns:a16="http://schemas.microsoft.com/office/drawing/2014/main" id="{8D408A1F-F776-4C5C-188C-F77ABE2656FF}"/>
                </a:ext>
              </a:extLst>
            </p:cNvPr>
            <p:cNvSpPr/>
            <p:nvPr/>
          </p:nvSpPr>
          <p:spPr>
            <a:xfrm flipH="1">
              <a:off x="9422901" y="3206327"/>
              <a:ext cx="1244327" cy="288032"/>
            </a:xfrm>
            <a:prstGeom prst="homePlate">
              <a:avLst/>
            </a:prstGeom>
            <a:solidFill>
              <a:srgbClr val="0066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400" b="1" dirty="0"/>
                <a:t>BIC/FTC/TAF</a:t>
              </a:r>
            </a:p>
          </p:txBody>
        </p:sp>
        <p:sp>
          <p:nvSpPr>
            <p:cNvPr id="113" name="Flèche : pentagone 1072">
              <a:extLst>
                <a:ext uri="{FF2B5EF4-FFF2-40B4-BE49-F238E27FC236}">
                  <a16:creationId xmlns:a16="http://schemas.microsoft.com/office/drawing/2014/main" id="{9D93E6EB-27B9-E907-7A44-CB43047FEC87}"/>
                </a:ext>
              </a:extLst>
            </p:cNvPr>
            <p:cNvSpPr/>
            <p:nvPr/>
          </p:nvSpPr>
          <p:spPr>
            <a:xfrm>
              <a:off x="10678230" y="3206327"/>
              <a:ext cx="1244327" cy="288032"/>
            </a:xfrm>
            <a:prstGeom prst="homePlate">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t>DTG/3TC</a:t>
              </a:r>
            </a:p>
          </p:txBody>
        </p:sp>
        <p:sp>
          <p:nvSpPr>
            <p:cNvPr id="114" name="Flèche : pentagone 1073">
              <a:extLst>
                <a:ext uri="{FF2B5EF4-FFF2-40B4-BE49-F238E27FC236}">
                  <a16:creationId xmlns:a16="http://schemas.microsoft.com/office/drawing/2014/main" id="{980B9E8D-0B8A-1BC1-80A2-3AB739E188AA}"/>
                </a:ext>
              </a:extLst>
            </p:cNvPr>
            <p:cNvSpPr/>
            <p:nvPr/>
          </p:nvSpPr>
          <p:spPr>
            <a:xfrm>
              <a:off x="10678755" y="4665816"/>
              <a:ext cx="1244327" cy="288032"/>
            </a:xfrm>
            <a:prstGeom prst="homePlate">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t>DTG/3TC</a:t>
              </a:r>
            </a:p>
          </p:txBody>
        </p:sp>
        <p:sp>
          <p:nvSpPr>
            <p:cNvPr id="115" name="Flèche : pentagone 1074">
              <a:extLst>
                <a:ext uri="{FF2B5EF4-FFF2-40B4-BE49-F238E27FC236}">
                  <a16:creationId xmlns:a16="http://schemas.microsoft.com/office/drawing/2014/main" id="{C09921EE-0470-8FB5-E32D-F8FEF2400D8E}"/>
                </a:ext>
              </a:extLst>
            </p:cNvPr>
            <p:cNvSpPr/>
            <p:nvPr/>
          </p:nvSpPr>
          <p:spPr>
            <a:xfrm flipH="1">
              <a:off x="9416811" y="4665816"/>
              <a:ext cx="1244327" cy="288032"/>
            </a:xfrm>
            <a:prstGeom prst="homePlate">
              <a:avLst/>
            </a:prstGeom>
            <a:solidFill>
              <a:srgbClr val="0066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400" b="1" dirty="0"/>
                <a:t>BIC/FTC/TAF</a:t>
              </a:r>
            </a:p>
          </p:txBody>
        </p:sp>
        <p:sp>
          <p:nvSpPr>
            <p:cNvPr id="116" name="ZoneTexte 115">
              <a:extLst>
                <a:ext uri="{FF2B5EF4-FFF2-40B4-BE49-F238E27FC236}">
                  <a16:creationId xmlns:a16="http://schemas.microsoft.com/office/drawing/2014/main" id="{BD68F89F-7571-6DAE-2C9F-2D55FCC28D82}"/>
                </a:ext>
              </a:extLst>
            </p:cNvPr>
            <p:cNvSpPr txBox="1"/>
            <p:nvPr/>
          </p:nvSpPr>
          <p:spPr>
            <a:xfrm>
              <a:off x="9758467" y="2820211"/>
              <a:ext cx="1674215" cy="312886"/>
            </a:xfrm>
            <a:prstGeom prst="rect">
              <a:avLst/>
            </a:prstGeom>
            <a:noFill/>
          </p:spPr>
          <p:txBody>
            <a:bodyPr wrap="none" rtlCol="0">
              <a:spAutoFit/>
            </a:bodyPr>
            <a:lstStyle/>
            <a:p>
              <a:pPr algn="ctr"/>
              <a:r>
                <a:rPr lang="en-US" b="1" dirty="0">
                  <a:solidFill>
                    <a:srgbClr val="0070C0"/>
                  </a:solidFill>
                </a:rPr>
                <a:t>HIV-1 RNA </a:t>
              </a:r>
              <a:r>
                <a:rPr lang="en-US" b="1" u="sng" dirty="0">
                  <a:solidFill>
                    <a:srgbClr val="0070C0"/>
                  </a:solidFill>
                </a:rPr>
                <a:t>&gt;</a:t>
              </a:r>
              <a:r>
                <a:rPr lang="en-US" b="1" dirty="0">
                  <a:solidFill>
                    <a:srgbClr val="0070C0"/>
                  </a:solidFill>
                </a:rPr>
                <a:t> 50 c/ml</a:t>
              </a:r>
            </a:p>
          </p:txBody>
        </p:sp>
        <p:sp>
          <p:nvSpPr>
            <p:cNvPr id="117" name="ZoneTexte 116">
              <a:extLst>
                <a:ext uri="{FF2B5EF4-FFF2-40B4-BE49-F238E27FC236}">
                  <a16:creationId xmlns:a16="http://schemas.microsoft.com/office/drawing/2014/main" id="{488D7AFD-38BC-A6FB-CBF0-C7186449B0FF}"/>
                </a:ext>
              </a:extLst>
            </p:cNvPr>
            <p:cNvSpPr txBox="1"/>
            <p:nvPr/>
          </p:nvSpPr>
          <p:spPr>
            <a:xfrm>
              <a:off x="9713132" y="4359109"/>
              <a:ext cx="1842389" cy="338960"/>
            </a:xfrm>
            <a:prstGeom prst="rect">
              <a:avLst/>
            </a:prstGeom>
            <a:noFill/>
          </p:spPr>
          <p:txBody>
            <a:bodyPr wrap="none" rtlCol="0">
              <a:spAutoFit/>
            </a:bodyPr>
            <a:lstStyle/>
            <a:p>
              <a:pPr algn="ctr"/>
              <a:r>
                <a:rPr lang="en-US" sz="2000" b="1" dirty="0">
                  <a:solidFill>
                    <a:srgbClr val="0070C0"/>
                  </a:solidFill>
                </a:rPr>
                <a:t>HIV-1 RNA &lt; 50 c/ml</a:t>
              </a:r>
            </a:p>
          </p:txBody>
        </p:sp>
        <p:sp>
          <p:nvSpPr>
            <p:cNvPr id="118" name="ZoneTexte 117">
              <a:extLst>
                <a:ext uri="{FF2B5EF4-FFF2-40B4-BE49-F238E27FC236}">
                  <a16:creationId xmlns:a16="http://schemas.microsoft.com/office/drawing/2014/main" id="{45A4AC8B-A8FB-ED39-E97C-AB0ABAF2E960}"/>
                </a:ext>
              </a:extLst>
            </p:cNvPr>
            <p:cNvSpPr txBox="1"/>
            <p:nvPr/>
          </p:nvSpPr>
          <p:spPr>
            <a:xfrm>
              <a:off x="9350552" y="4092356"/>
              <a:ext cx="260107" cy="260738"/>
            </a:xfrm>
            <a:prstGeom prst="rect">
              <a:avLst/>
            </a:prstGeom>
            <a:noFill/>
          </p:spPr>
          <p:txBody>
            <a:bodyPr wrap="none" rtlCol="0">
              <a:spAutoFit/>
            </a:bodyPr>
            <a:lstStyle/>
            <a:p>
              <a:pPr algn="ctr"/>
              <a:r>
                <a:rPr lang="en-US" sz="1400" dirty="0"/>
                <a:t>-8</a:t>
              </a:r>
            </a:p>
          </p:txBody>
        </p:sp>
        <p:sp>
          <p:nvSpPr>
            <p:cNvPr id="119" name="ZoneTexte 118">
              <a:extLst>
                <a:ext uri="{FF2B5EF4-FFF2-40B4-BE49-F238E27FC236}">
                  <a16:creationId xmlns:a16="http://schemas.microsoft.com/office/drawing/2014/main" id="{6D9666F8-F0AB-3491-9567-121897EE368E}"/>
                </a:ext>
              </a:extLst>
            </p:cNvPr>
            <p:cNvSpPr txBox="1"/>
            <p:nvPr/>
          </p:nvSpPr>
          <p:spPr>
            <a:xfrm>
              <a:off x="9647879" y="4092356"/>
              <a:ext cx="260107" cy="260738"/>
            </a:xfrm>
            <a:prstGeom prst="rect">
              <a:avLst/>
            </a:prstGeom>
            <a:noFill/>
          </p:spPr>
          <p:txBody>
            <a:bodyPr wrap="none" rtlCol="0">
              <a:spAutoFit/>
            </a:bodyPr>
            <a:lstStyle/>
            <a:p>
              <a:pPr algn="ctr"/>
              <a:r>
                <a:rPr lang="en-US" sz="1400" dirty="0"/>
                <a:t>-6</a:t>
              </a:r>
            </a:p>
          </p:txBody>
        </p:sp>
        <p:sp>
          <p:nvSpPr>
            <p:cNvPr id="120" name="ZoneTexte 119">
              <a:extLst>
                <a:ext uri="{FF2B5EF4-FFF2-40B4-BE49-F238E27FC236}">
                  <a16:creationId xmlns:a16="http://schemas.microsoft.com/office/drawing/2014/main" id="{49C3D0AC-FC99-E264-F3F2-FDE0D8191AF4}"/>
                </a:ext>
              </a:extLst>
            </p:cNvPr>
            <p:cNvSpPr txBox="1"/>
            <p:nvPr/>
          </p:nvSpPr>
          <p:spPr>
            <a:xfrm>
              <a:off x="9945204" y="4092356"/>
              <a:ext cx="260107" cy="260738"/>
            </a:xfrm>
            <a:prstGeom prst="rect">
              <a:avLst/>
            </a:prstGeom>
            <a:noFill/>
          </p:spPr>
          <p:txBody>
            <a:bodyPr wrap="none" rtlCol="0">
              <a:spAutoFit/>
            </a:bodyPr>
            <a:lstStyle/>
            <a:p>
              <a:pPr algn="ctr"/>
              <a:r>
                <a:rPr lang="en-US" sz="1400" dirty="0"/>
                <a:t>-4</a:t>
              </a:r>
            </a:p>
          </p:txBody>
        </p:sp>
        <p:sp>
          <p:nvSpPr>
            <p:cNvPr id="121" name="ZoneTexte 120">
              <a:extLst>
                <a:ext uri="{FF2B5EF4-FFF2-40B4-BE49-F238E27FC236}">
                  <a16:creationId xmlns:a16="http://schemas.microsoft.com/office/drawing/2014/main" id="{FD93D23B-9FE9-42DD-8B2E-567A902AFCDB}"/>
                </a:ext>
              </a:extLst>
            </p:cNvPr>
            <p:cNvSpPr txBox="1"/>
            <p:nvPr/>
          </p:nvSpPr>
          <p:spPr>
            <a:xfrm>
              <a:off x="10242531" y="4092356"/>
              <a:ext cx="260107" cy="260738"/>
            </a:xfrm>
            <a:prstGeom prst="rect">
              <a:avLst/>
            </a:prstGeom>
            <a:noFill/>
          </p:spPr>
          <p:txBody>
            <a:bodyPr wrap="none" rtlCol="0">
              <a:spAutoFit/>
            </a:bodyPr>
            <a:lstStyle/>
            <a:p>
              <a:pPr algn="ctr"/>
              <a:r>
                <a:rPr lang="en-US" sz="1400" dirty="0"/>
                <a:t>-2</a:t>
              </a:r>
            </a:p>
          </p:txBody>
        </p:sp>
        <p:sp>
          <p:nvSpPr>
            <p:cNvPr id="122" name="ZoneTexte 121">
              <a:extLst>
                <a:ext uri="{FF2B5EF4-FFF2-40B4-BE49-F238E27FC236}">
                  <a16:creationId xmlns:a16="http://schemas.microsoft.com/office/drawing/2014/main" id="{92F416DD-928E-5C7C-F54B-11CF72E6523B}"/>
                </a:ext>
              </a:extLst>
            </p:cNvPr>
            <p:cNvSpPr txBox="1"/>
            <p:nvPr/>
          </p:nvSpPr>
          <p:spPr>
            <a:xfrm>
              <a:off x="10561300" y="4092356"/>
              <a:ext cx="217218" cy="260738"/>
            </a:xfrm>
            <a:prstGeom prst="rect">
              <a:avLst/>
            </a:prstGeom>
            <a:noFill/>
          </p:spPr>
          <p:txBody>
            <a:bodyPr wrap="none" rtlCol="0">
              <a:spAutoFit/>
            </a:bodyPr>
            <a:lstStyle/>
            <a:p>
              <a:pPr algn="ctr"/>
              <a:r>
                <a:rPr lang="en-US" sz="1400" dirty="0"/>
                <a:t>0</a:t>
              </a:r>
            </a:p>
          </p:txBody>
        </p:sp>
        <p:sp>
          <p:nvSpPr>
            <p:cNvPr id="123" name="ZoneTexte 122">
              <a:extLst>
                <a:ext uri="{FF2B5EF4-FFF2-40B4-BE49-F238E27FC236}">
                  <a16:creationId xmlns:a16="http://schemas.microsoft.com/office/drawing/2014/main" id="{4CB93C03-CADA-3A5A-0259-A4C96F7C301C}"/>
                </a:ext>
              </a:extLst>
            </p:cNvPr>
            <p:cNvSpPr txBox="1"/>
            <p:nvPr/>
          </p:nvSpPr>
          <p:spPr>
            <a:xfrm>
              <a:off x="10858627" y="4092356"/>
              <a:ext cx="217218" cy="260738"/>
            </a:xfrm>
            <a:prstGeom prst="rect">
              <a:avLst/>
            </a:prstGeom>
            <a:noFill/>
          </p:spPr>
          <p:txBody>
            <a:bodyPr wrap="none" rtlCol="0">
              <a:spAutoFit/>
            </a:bodyPr>
            <a:lstStyle/>
            <a:p>
              <a:pPr algn="ctr"/>
              <a:r>
                <a:rPr lang="en-US" sz="1400" dirty="0"/>
                <a:t>2</a:t>
              </a:r>
            </a:p>
          </p:txBody>
        </p:sp>
        <p:sp>
          <p:nvSpPr>
            <p:cNvPr id="124" name="ZoneTexte 123">
              <a:extLst>
                <a:ext uri="{FF2B5EF4-FFF2-40B4-BE49-F238E27FC236}">
                  <a16:creationId xmlns:a16="http://schemas.microsoft.com/office/drawing/2014/main" id="{C1DB2B9F-A260-D34B-67A2-9DA311947417}"/>
                </a:ext>
              </a:extLst>
            </p:cNvPr>
            <p:cNvSpPr txBox="1"/>
            <p:nvPr/>
          </p:nvSpPr>
          <p:spPr>
            <a:xfrm>
              <a:off x="11155954" y="4092356"/>
              <a:ext cx="217218" cy="260738"/>
            </a:xfrm>
            <a:prstGeom prst="rect">
              <a:avLst/>
            </a:prstGeom>
            <a:noFill/>
          </p:spPr>
          <p:txBody>
            <a:bodyPr wrap="none" rtlCol="0">
              <a:spAutoFit/>
            </a:bodyPr>
            <a:lstStyle/>
            <a:p>
              <a:pPr algn="ctr"/>
              <a:r>
                <a:rPr lang="en-US" sz="1400" dirty="0"/>
                <a:t>4</a:t>
              </a:r>
            </a:p>
          </p:txBody>
        </p:sp>
        <p:sp>
          <p:nvSpPr>
            <p:cNvPr id="125" name="ZoneTexte 124">
              <a:extLst>
                <a:ext uri="{FF2B5EF4-FFF2-40B4-BE49-F238E27FC236}">
                  <a16:creationId xmlns:a16="http://schemas.microsoft.com/office/drawing/2014/main" id="{B268C157-8694-553A-D047-D7FFB077A8FE}"/>
                </a:ext>
              </a:extLst>
            </p:cNvPr>
            <p:cNvSpPr txBox="1"/>
            <p:nvPr/>
          </p:nvSpPr>
          <p:spPr>
            <a:xfrm>
              <a:off x="11453278" y="4092356"/>
              <a:ext cx="217218" cy="260738"/>
            </a:xfrm>
            <a:prstGeom prst="rect">
              <a:avLst/>
            </a:prstGeom>
            <a:noFill/>
          </p:spPr>
          <p:txBody>
            <a:bodyPr wrap="none" rtlCol="0">
              <a:spAutoFit/>
            </a:bodyPr>
            <a:lstStyle/>
            <a:p>
              <a:pPr algn="ctr"/>
              <a:r>
                <a:rPr lang="en-US" sz="1400" dirty="0"/>
                <a:t>6</a:t>
              </a:r>
            </a:p>
          </p:txBody>
        </p:sp>
        <p:sp>
          <p:nvSpPr>
            <p:cNvPr id="126" name="ZoneTexte 125">
              <a:extLst>
                <a:ext uri="{FF2B5EF4-FFF2-40B4-BE49-F238E27FC236}">
                  <a16:creationId xmlns:a16="http://schemas.microsoft.com/office/drawing/2014/main" id="{BCDA4DE0-67F8-C041-3C13-B8F1FB1B3F18}"/>
                </a:ext>
              </a:extLst>
            </p:cNvPr>
            <p:cNvSpPr txBox="1"/>
            <p:nvPr/>
          </p:nvSpPr>
          <p:spPr>
            <a:xfrm>
              <a:off x="11750601" y="4092356"/>
              <a:ext cx="217218" cy="260738"/>
            </a:xfrm>
            <a:prstGeom prst="rect">
              <a:avLst/>
            </a:prstGeom>
            <a:noFill/>
          </p:spPr>
          <p:txBody>
            <a:bodyPr wrap="none" rtlCol="0">
              <a:spAutoFit/>
            </a:bodyPr>
            <a:lstStyle/>
            <a:p>
              <a:pPr algn="ctr"/>
              <a:r>
                <a:rPr lang="en-US" sz="1400" dirty="0"/>
                <a:t>8</a:t>
              </a:r>
            </a:p>
          </p:txBody>
        </p:sp>
        <p:sp>
          <p:nvSpPr>
            <p:cNvPr id="127" name="ZoneTexte 126">
              <a:extLst>
                <a:ext uri="{FF2B5EF4-FFF2-40B4-BE49-F238E27FC236}">
                  <a16:creationId xmlns:a16="http://schemas.microsoft.com/office/drawing/2014/main" id="{F41F82E1-B44A-71D6-3D2E-E19B377B3DFE}"/>
                </a:ext>
              </a:extLst>
            </p:cNvPr>
            <p:cNvSpPr txBox="1"/>
            <p:nvPr/>
          </p:nvSpPr>
          <p:spPr>
            <a:xfrm>
              <a:off x="10228248" y="5080991"/>
              <a:ext cx="367328" cy="260738"/>
            </a:xfrm>
            <a:prstGeom prst="rect">
              <a:avLst/>
            </a:prstGeom>
            <a:noFill/>
          </p:spPr>
          <p:txBody>
            <a:bodyPr wrap="none" rtlCol="0">
              <a:spAutoFit/>
            </a:bodyPr>
            <a:lstStyle/>
            <a:p>
              <a:pPr algn="ctr"/>
              <a:r>
                <a:rPr lang="en-US" sz="1400" b="1" dirty="0"/>
                <a:t>-1.4</a:t>
              </a:r>
            </a:p>
          </p:txBody>
        </p:sp>
        <p:sp>
          <p:nvSpPr>
            <p:cNvPr id="128" name="ZoneTexte 127">
              <a:extLst>
                <a:ext uri="{FF2B5EF4-FFF2-40B4-BE49-F238E27FC236}">
                  <a16:creationId xmlns:a16="http://schemas.microsoft.com/office/drawing/2014/main" id="{5F191B71-18F4-B6BB-811F-B6469022E244}"/>
                </a:ext>
              </a:extLst>
            </p:cNvPr>
            <p:cNvSpPr txBox="1"/>
            <p:nvPr/>
          </p:nvSpPr>
          <p:spPr>
            <a:xfrm>
              <a:off x="10979231" y="4898200"/>
              <a:ext cx="324439" cy="260738"/>
            </a:xfrm>
            <a:prstGeom prst="rect">
              <a:avLst/>
            </a:prstGeom>
            <a:noFill/>
          </p:spPr>
          <p:txBody>
            <a:bodyPr wrap="none" rtlCol="0">
              <a:spAutoFit/>
            </a:bodyPr>
            <a:lstStyle/>
            <a:p>
              <a:pPr algn="ctr"/>
              <a:r>
                <a:rPr lang="en-US" sz="1400" b="1" dirty="0"/>
                <a:t>3.3</a:t>
              </a:r>
            </a:p>
          </p:txBody>
        </p:sp>
        <p:sp>
          <p:nvSpPr>
            <p:cNvPr id="129" name="ZoneTexte 128">
              <a:extLst>
                <a:ext uri="{FF2B5EF4-FFF2-40B4-BE49-F238E27FC236}">
                  <a16:creationId xmlns:a16="http://schemas.microsoft.com/office/drawing/2014/main" id="{5340ADB8-B06F-D95C-0DE2-10F6F345A5A4}"/>
                </a:ext>
              </a:extLst>
            </p:cNvPr>
            <p:cNvSpPr txBox="1"/>
            <p:nvPr/>
          </p:nvSpPr>
          <p:spPr>
            <a:xfrm>
              <a:off x="11646775" y="5127430"/>
              <a:ext cx="324439" cy="260738"/>
            </a:xfrm>
            <a:prstGeom prst="rect">
              <a:avLst/>
            </a:prstGeom>
            <a:noFill/>
          </p:spPr>
          <p:txBody>
            <a:bodyPr wrap="none" rtlCol="0">
              <a:spAutoFit/>
            </a:bodyPr>
            <a:lstStyle/>
            <a:p>
              <a:pPr algn="ctr"/>
              <a:r>
                <a:rPr lang="en-US" sz="1400" b="1" dirty="0"/>
                <a:t>7.9</a:t>
              </a:r>
            </a:p>
          </p:txBody>
        </p:sp>
        <p:sp>
          <p:nvSpPr>
            <p:cNvPr id="130" name="ZoneTexte 129">
              <a:extLst>
                <a:ext uri="{FF2B5EF4-FFF2-40B4-BE49-F238E27FC236}">
                  <a16:creationId xmlns:a16="http://schemas.microsoft.com/office/drawing/2014/main" id="{176CFD4D-FEC8-67B5-DF6E-D55E7B5B2C1C}"/>
                </a:ext>
              </a:extLst>
            </p:cNvPr>
            <p:cNvSpPr txBox="1"/>
            <p:nvPr/>
          </p:nvSpPr>
          <p:spPr>
            <a:xfrm>
              <a:off x="10741547" y="3468833"/>
              <a:ext cx="324439" cy="260738"/>
            </a:xfrm>
            <a:prstGeom prst="rect">
              <a:avLst/>
            </a:prstGeom>
            <a:noFill/>
          </p:spPr>
          <p:txBody>
            <a:bodyPr wrap="none" rtlCol="0">
              <a:spAutoFit/>
            </a:bodyPr>
            <a:lstStyle/>
            <a:p>
              <a:pPr algn="ctr"/>
              <a:r>
                <a:rPr lang="en-US" sz="1400" b="1" dirty="0"/>
                <a:t>1.4</a:t>
              </a:r>
            </a:p>
          </p:txBody>
        </p:sp>
        <p:sp>
          <p:nvSpPr>
            <p:cNvPr id="131" name="ZoneTexte 130">
              <a:extLst>
                <a:ext uri="{FF2B5EF4-FFF2-40B4-BE49-F238E27FC236}">
                  <a16:creationId xmlns:a16="http://schemas.microsoft.com/office/drawing/2014/main" id="{2AFCB3FB-3305-AB14-EBED-143F8974DFC3}"/>
                </a:ext>
              </a:extLst>
            </p:cNvPr>
            <p:cNvSpPr txBox="1"/>
            <p:nvPr/>
          </p:nvSpPr>
          <p:spPr>
            <a:xfrm>
              <a:off x="10943698" y="3704314"/>
              <a:ext cx="324439" cy="260738"/>
            </a:xfrm>
            <a:prstGeom prst="rect">
              <a:avLst/>
            </a:prstGeom>
            <a:noFill/>
          </p:spPr>
          <p:txBody>
            <a:bodyPr wrap="none" rtlCol="0">
              <a:spAutoFit/>
            </a:bodyPr>
            <a:lstStyle/>
            <a:p>
              <a:pPr algn="ctr"/>
              <a:r>
                <a:rPr lang="en-US" sz="1400" b="1" dirty="0"/>
                <a:t>3.4</a:t>
              </a:r>
            </a:p>
          </p:txBody>
        </p:sp>
        <p:sp>
          <p:nvSpPr>
            <p:cNvPr id="132" name="ZoneTexte 131">
              <a:extLst>
                <a:ext uri="{FF2B5EF4-FFF2-40B4-BE49-F238E27FC236}">
                  <a16:creationId xmlns:a16="http://schemas.microsoft.com/office/drawing/2014/main" id="{89595DC2-8B8C-DC29-E123-21D357FEB9E9}"/>
                </a:ext>
              </a:extLst>
            </p:cNvPr>
            <p:cNvSpPr txBox="1"/>
            <p:nvPr/>
          </p:nvSpPr>
          <p:spPr>
            <a:xfrm>
              <a:off x="10301904" y="3702421"/>
              <a:ext cx="367328" cy="260738"/>
            </a:xfrm>
            <a:prstGeom prst="rect">
              <a:avLst/>
            </a:prstGeom>
            <a:noFill/>
          </p:spPr>
          <p:txBody>
            <a:bodyPr wrap="none" rtlCol="0">
              <a:spAutoFit/>
            </a:bodyPr>
            <a:lstStyle/>
            <a:p>
              <a:pPr algn="ctr"/>
              <a:r>
                <a:rPr lang="en-US" sz="1400" b="1" dirty="0"/>
                <a:t>-0.5</a:t>
              </a:r>
            </a:p>
          </p:txBody>
        </p:sp>
        <p:sp>
          <p:nvSpPr>
            <p:cNvPr id="133" name="ZoneTexte 132">
              <a:extLst>
                <a:ext uri="{FF2B5EF4-FFF2-40B4-BE49-F238E27FC236}">
                  <a16:creationId xmlns:a16="http://schemas.microsoft.com/office/drawing/2014/main" id="{3F5570E0-7CA7-AF14-50B7-5AD2741AEF4B}"/>
                </a:ext>
              </a:extLst>
            </p:cNvPr>
            <p:cNvSpPr txBox="1"/>
            <p:nvPr/>
          </p:nvSpPr>
          <p:spPr>
            <a:xfrm>
              <a:off x="11251351" y="3739022"/>
              <a:ext cx="986688" cy="365033"/>
            </a:xfrm>
            <a:prstGeom prst="rect">
              <a:avLst/>
            </a:prstGeom>
            <a:noFill/>
          </p:spPr>
          <p:txBody>
            <a:bodyPr wrap="none" rtlCol="0">
              <a:spAutoFit/>
            </a:bodyPr>
            <a:lstStyle/>
            <a:p>
              <a:r>
                <a:rPr lang="en-US" sz="1100" dirty="0"/>
                <a:t>4 % non-inferiority</a:t>
              </a:r>
              <a:br>
                <a:rPr lang="en-US" sz="1100" dirty="0"/>
              </a:br>
              <a:r>
                <a:rPr lang="en-US" sz="1100" dirty="0"/>
                <a:t>margin</a:t>
              </a:r>
            </a:p>
          </p:txBody>
        </p:sp>
        <p:sp>
          <p:nvSpPr>
            <p:cNvPr id="134" name="ZoneTexte 133">
              <a:extLst>
                <a:ext uri="{FF2B5EF4-FFF2-40B4-BE49-F238E27FC236}">
                  <a16:creationId xmlns:a16="http://schemas.microsoft.com/office/drawing/2014/main" id="{8FCB696F-3C9A-7EC0-C737-A79BFADD0064}"/>
                </a:ext>
              </a:extLst>
            </p:cNvPr>
            <p:cNvSpPr txBox="1"/>
            <p:nvPr/>
          </p:nvSpPr>
          <p:spPr>
            <a:xfrm>
              <a:off x="9440971" y="5175655"/>
              <a:ext cx="1020746" cy="365033"/>
            </a:xfrm>
            <a:prstGeom prst="rect">
              <a:avLst/>
            </a:prstGeom>
            <a:noFill/>
          </p:spPr>
          <p:txBody>
            <a:bodyPr wrap="none" rtlCol="0">
              <a:spAutoFit/>
            </a:bodyPr>
            <a:lstStyle/>
            <a:p>
              <a:r>
                <a:rPr lang="en-US" sz="1100" dirty="0"/>
                <a:t>-8 % non-inferiority</a:t>
              </a:r>
              <a:br>
                <a:rPr lang="en-US" sz="1100" dirty="0"/>
              </a:br>
              <a:r>
                <a:rPr lang="en-US" sz="1100" dirty="0"/>
                <a:t>margin</a:t>
              </a:r>
            </a:p>
          </p:txBody>
        </p:sp>
      </p:grpSp>
      <p:sp>
        <p:nvSpPr>
          <p:cNvPr id="5" name="Text Placeholder 22">
            <a:extLst>
              <a:ext uri="{FF2B5EF4-FFF2-40B4-BE49-F238E27FC236}">
                <a16:creationId xmlns:a16="http://schemas.microsoft.com/office/drawing/2014/main" id="{BFEAEA84-B3DF-14AA-55DF-00A8D4213ECF}"/>
              </a:ext>
            </a:extLst>
          </p:cNvPr>
          <p:cNvSpPr txBox="1">
            <a:spLocks/>
          </p:cNvSpPr>
          <p:nvPr/>
        </p:nvSpPr>
        <p:spPr bwMode="auto">
          <a:xfrm>
            <a:off x="9525173" y="6564706"/>
            <a:ext cx="255311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a:solidFill>
                  <a:schemeClr val="tx1"/>
                </a:solidFill>
                <a:latin typeface="+mn-lt"/>
              </a:rPr>
              <a:t>Ryan P, et al.</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AIDS2024 ; # </a:t>
            </a:r>
            <a:r>
              <a:rPr lang="en-US" sz="1200" i="1" kern="0" dirty="0">
                <a:solidFill>
                  <a:schemeClr val="tx1"/>
                </a:solidFill>
                <a:latin typeface="+mn-lt"/>
              </a:rPr>
              <a:t>OAB3606LB</a:t>
            </a:r>
            <a:endPar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2536487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1D919380-6B40-35FC-4C98-98CC84FEAC44}"/>
              </a:ext>
            </a:extLst>
          </p:cNvPr>
          <p:cNvSpPr txBox="1">
            <a:spLocks noChangeArrowheads="1"/>
          </p:cNvSpPr>
          <p:nvPr/>
        </p:nvSpPr>
        <p:spPr bwMode="auto">
          <a:xfrm>
            <a:off x="912647" y="3998423"/>
            <a:ext cx="4751305" cy="307777"/>
          </a:xfrm>
          <a:prstGeom prst="rect">
            <a:avLst/>
          </a:prstGeom>
          <a:noFill/>
          <a:ln w="9525">
            <a:noFill/>
            <a:miter lim="800000"/>
            <a:headEnd/>
            <a:tailEnd/>
          </a:ln>
        </p:spPr>
        <p:txBody>
          <a:bodyPr wrap="square">
            <a:spAutoFit/>
          </a:bodyPr>
          <a:lstStyle/>
          <a:p>
            <a:pPr algn="ctr"/>
            <a:r>
              <a:rPr lang="en-US" sz="1400" b="1" dirty="0">
                <a:solidFill>
                  <a:srgbClr val="0070C0"/>
                </a:solidFill>
                <a:latin typeface="+mj-lt"/>
                <a:ea typeface="ＭＳ Ｐゴシック" pitchFamily="34" charset="-128"/>
                <a:cs typeface="Arial" panose="020B0604020202020204" pitchFamily="34" charset="0"/>
              </a:rPr>
              <a:t>% of participants with weight gain &gt;5%, stratified by BL NRTI</a:t>
            </a:r>
          </a:p>
        </p:txBody>
      </p:sp>
      <p:sp>
        <p:nvSpPr>
          <p:cNvPr id="152" name="Rectangle 117">
            <a:extLst>
              <a:ext uri="{FF2B5EF4-FFF2-40B4-BE49-F238E27FC236}">
                <a16:creationId xmlns:a16="http://schemas.microsoft.com/office/drawing/2014/main" id="{6394F5D2-B277-4AAD-EF2E-6732D91DA1A6}"/>
              </a:ext>
            </a:extLst>
          </p:cNvPr>
          <p:cNvSpPr>
            <a:spLocks noChangeArrowheads="1"/>
          </p:cNvSpPr>
          <p:nvPr/>
        </p:nvSpPr>
        <p:spPr bwMode="auto">
          <a:xfrm>
            <a:off x="9650858" y="1872933"/>
            <a:ext cx="22647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600" b="1" i="0" u="none" strike="noStrike" cap="none" normalizeH="0" baseline="0" dirty="0">
                <a:ln>
                  <a:noFill/>
                </a:ln>
                <a:solidFill>
                  <a:srgbClr val="0070C0"/>
                </a:solidFill>
                <a:effectLst/>
                <a:latin typeface="Calibri" panose="020F0502020204030204" pitchFamily="34" charset="0"/>
              </a:rPr>
              <a:t>% of participants with &gt;5%</a:t>
            </a:r>
            <a:br>
              <a:rPr kumimoji="0" lang="en-US" altLang="fr-FR" sz="1600" b="1" i="0" u="none" strike="noStrike" cap="none" normalizeH="0" baseline="0" dirty="0">
                <a:ln>
                  <a:noFill/>
                </a:ln>
                <a:solidFill>
                  <a:srgbClr val="0070C0"/>
                </a:solidFill>
                <a:effectLst/>
                <a:latin typeface="Calibri" panose="020F0502020204030204" pitchFamily="34" charset="0"/>
              </a:rPr>
            </a:br>
            <a:r>
              <a:rPr kumimoji="0" lang="en-US" altLang="fr-FR" sz="1600" b="1" i="0" u="none" strike="noStrike" cap="none" normalizeH="0" baseline="0" dirty="0">
                <a:ln>
                  <a:noFill/>
                </a:ln>
                <a:solidFill>
                  <a:srgbClr val="0070C0"/>
                </a:solidFill>
                <a:effectLst/>
                <a:latin typeface="Calibri" panose="020F0502020204030204" pitchFamily="34" charset="0"/>
              </a:rPr>
              <a:t>weigh</a:t>
            </a:r>
            <a:r>
              <a:rPr lang="en-US" altLang="fr-FR" sz="1600" b="1" dirty="0">
                <a:solidFill>
                  <a:srgbClr val="0070C0"/>
                </a:solidFill>
                <a:latin typeface="Calibri" panose="020F0502020204030204" pitchFamily="34" charset="0"/>
              </a:rPr>
              <a:t>t gain at W48</a:t>
            </a:r>
            <a:endParaRPr kumimoji="0" lang="en-US" altLang="fr-FR" sz="1600" b="1" i="0" u="none" strike="noStrike" cap="none" normalizeH="0" baseline="0" dirty="0">
              <a:ln>
                <a:noFill/>
              </a:ln>
              <a:solidFill>
                <a:srgbClr val="0070C0"/>
              </a:solidFill>
              <a:effectLst/>
            </a:endParaRPr>
          </a:p>
        </p:txBody>
      </p:sp>
      <p:grpSp>
        <p:nvGrpSpPr>
          <p:cNvPr id="64" name="Groupe 63">
            <a:extLst>
              <a:ext uri="{FF2B5EF4-FFF2-40B4-BE49-F238E27FC236}">
                <a16:creationId xmlns:a16="http://schemas.microsoft.com/office/drawing/2014/main" id="{D2644D73-7229-DF92-D27A-AB47524B92B6}"/>
              </a:ext>
            </a:extLst>
          </p:cNvPr>
          <p:cNvGrpSpPr/>
          <p:nvPr/>
        </p:nvGrpSpPr>
        <p:grpSpPr>
          <a:xfrm>
            <a:off x="5465833" y="2038388"/>
            <a:ext cx="3268711" cy="1534628"/>
            <a:chOff x="5465833" y="2038388"/>
            <a:chExt cx="3268711" cy="1534628"/>
          </a:xfrm>
        </p:grpSpPr>
        <p:sp>
          <p:nvSpPr>
            <p:cNvPr id="163" name="Rectangle 129">
              <a:extLst>
                <a:ext uri="{FF2B5EF4-FFF2-40B4-BE49-F238E27FC236}">
                  <a16:creationId xmlns:a16="http://schemas.microsoft.com/office/drawing/2014/main" id="{A1B51C4E-2385-934A-FBCD-C601434EF5BA}"/>
                </a:ext>
              </a:extLst>
            </p:cNvPr>
            <p:cNvSpPr>
              <a:spLocks noChangeArrowheads="1"/>
            </p:cNvSpPr>
            <p:nvPr/>
          </p:nvSpPr>
          <p:spPr bwMode="auto">
            <a:xfrm>
              <a:off x="7952540" y="2355451"/>
              <a:ext cx="682625" cy="146050"/>
            </a:xfrm>
            <a:prstGeom prst="rect">
              <a:avLst/>
            </a:prstGeom>
            <a:solidFill>
              <a:srgbClr val="9999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algn="ctr"/>
              <a:r>
                <a:rPr lang="fr-FR" sz="800" b="1" dirty="0">
                  <a:solidFill>
                    <a:schemeClr val="bg1"/>
                  </a:solidFill>
                </a:rPr>
                <a:t>30</a:t>
              </a:r>
            </a:p>
          </p:txBody>
        </p:sp>
        <p:sp>
          <p:nvSpPr>
            <p:cNvPr id="164" name="Rectangle 130">
              <a:extLst>
                <a:ext uri="{FF2B5EF4-FFF2-40B4-BE49-F238E27FC236}">
                  <a16:creationId xmlns:a16="http://schemas.microsoft.com/office/drawing/2014/main" id="{648912D7-5363-2E52-0A0F-F0E8D8C2916D}"/>
                </a:ext>
              </a:extLst>
            </p:cNvPr>
            <p:cNvSpPr>
              <a:spLocks noChangeArrowheads="1"/>
            </p:cNvSpPr>
            <p:nvPr/>
          </p:nvSpPr>
          <p:spPr bwMode="auto">
            <a:xfrm>
              <a:off x="7625515" y="2355451"/>
              <a:ext cx="327025" cy="146050"/>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algn="ctr"/>
              <a:r>
                <a:rPr lang="fr-FR" sz="800" b="1" dirty="0">
                  <a:solidFill>
                    <a:schemeClr val="bg1"/>
                  </a:solidFill>
                </a:rPr>
                <a:t>14</a:t>
              </a:r>
            </a:p>
          </p:txBody>
        </p:sp>
        <p:sp>
          <p:nvSpPr>
            <p:cNvPr id="165" name="Rectangle 131">
              <a:extLst>
                <a:ext uri="{FF2B5EF4-FFF2-40B4-BE49-F238E27FC236}">
                  <a16:creationId xmlns:a16="http://schemas.microsoft.com/office/drawing/2014/main" id="{8592B233-8BBD-95AF-1111-BDE5A387B6ED}"/>
                </a:ext>
              </a:extLst>
            </p:cNvPr>
            <p:cNvSpPr>
              <a:spLocks noChangeArrowheads="1"/>
            </p:cNvSpPr>
            <p:nvPr/>
          </p:nvSpPr>
          <p:spPr bwMode="auto">
            <a:xfrm>
              <a:off x="7085765" y="2355451"/>
              <a:ext cx="71438" cy="14605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algn="ctr"/>
              <a:r>
                <a:rPr lang="fr-FR" sz="800" b="1" dirty="0">
                  <a:solidFill>
                    <a:schemeClr val="bg1"/>
                  </a:solidFill>
                </a:rPr>
                <a:t>3</a:t>
              </a:r>
            </a:p>
          </p:txBody>
        </p:sp>
        <p:sp>
          <p:nvSpPr>
            <p:cNvPr id="166" name="Rectangle 132">
              <a:extLst>
                <a:ext uri="{FF2B5EF4-FFF2-40B4-BE49-F238E27FC236}">
                  <a16:creationId xmlns:a16="http://schemas.microsoft.com/office/drawing/2014/main" id="{E8DB7932-A723-92DE-A944-C7D38B171CE3}"/>
                </a:ext>
              </a:extLst>
            </p:cNvPr>
            <p:cNvSpPr>
              <a:spLocks noChangeArrowheads="1"/>
            </p:cNvSpPr>
            <p:nvPr/>
          </p:nvSpPr>
          <p:spPr bwMode="auto">
            <a:xfrm>
              <a:off x="6696828" y="2355451"/>
              <a:ext cx="388938" cy="146050"/>
            </a:xfrm>
            <a:prstGeom prst="rect">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algn="ctr"/>
              <a:r>
                <a:rPr lang="fr-FR" sz="800" b="1" dirty="0">
                  <a:solidFill>
                    <a:schemeClr val="bg1"/>
                  </a:solidFill>
                </a:rPr>
                <a:t>17</a:t>
              </a:r>
            </a:p>
          </p:txBody>
        </p:sp>
        <p:sp>
          <p:nvSpPr>
            <p:cNvPr id="167" name="Rectangle 133">
              <a:extLst>
                <a:ext uri="{FF2B5EF4-FFF2-40B4-BE49-F238E27FC236}">
                  <a16:creationId xmlns:a16="http://schemas.microsoft.com/office/drawing/2014/main" id="{9A00DE04-6691-5FBD-B135-E05F6F0AA84E}"/>
                </a:ext>
              </a:extLst>
            </p:cNvPr>
            <p:cNvSpPr>
              <a:spLocks noChangeArrowheads="1"/>
            </p:cNvSpPr>
            <p:nvPr/>
          </p:nvSpPr>
          <p:spPr bwMode="auto">
            <a:xfrm>
              <a:off x="7157203" y="2355451"/>
              <a:ext cx="468313" cy="146050"/>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algn="ctr"/>
              <a:r>
                <a:rPr lang="fr-FR" sz="800" b="1" dirty="0">
                  <a:solidFill>
                    <a:schemeClr val="bg1"/>
                  </a:solidFill>
                </a:rPr>
                <a:t>21</a:t>
              </a:r>
            </a:p>
          </p:txBody>
        </p:sp>
        <p:sp>
          <p:nvSpPr>
            <p:cNvPr id="168" name="Rectangle 134">
              <a:extLst>
                <a:ext uri="{FF2B5EF4-FFF2-40B4-BE49-F238E27FC236}">
                  <a16:creationId xmlns:a16="http://schemas.microsoft.com/office/drawing/2014/main" id="{B85EC0F8-7CE3-CBF3-A6AC-712AB67BB143}"/>
                </a:ext>
              </a:extLst>
            </p:cNvPr>
            <p:cNvSpPr>
              <a:spLocks noChangeArrowheads="1"/>
            </p:cNvSpPr>
            <p:nvPr/>
          </p:nvSpPr>
          <p:spPr bwMode="auto">
            <a:xfrm>
              <a:off x="6355515" y="2355451"/>
              <a:ext cx="179388" cy="146050"/>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algn="ctr"/>
              <a:r>
                <a:rPr lang="fr-FR" sz="800" b="1" dirty="0">
                  <a:solidFill>
                    <a:schemeClr val="bg1"/>
                  </a:solidFill>
                </a:rPr>
                <a:t>8</a:t>
              </a:r>
            </a:p>
          </p:txBody>
        </p:sp>
        <p:sp>
          <p:nvSpPr>
            <p:cNvPr id="169" name="Rectangle 135">
              <a:extLst>
                <a:ext uri="{FF2B5EF4-FFF2-40B4-BE49-F238E27FC236}">
                  <a16:creationId xmlns:a16="http://schemas.microsoft.com/office/drawing/2014/main" id="{AE7F7580-94FB-330B-83DD-55C102067792}"/>
                </a:ext>
              </a:extLst>
            </p:cNvPr>
            <p:cNvSpPr>
              <a:spLocks noChangeArrowheads="1"/>
            </p:cNvSpPr>
            <p:nvPr/>
          </p:nvSpPr>
          <p:spPr bwMode="auto">
            <a:xfrm>
              <a:off x="6534903" y="2355451"/>
              <a:ext cx="161925" cy="146050"/>
            </a:xfrm>
            <a:prstGeom prst="rect">
              <a:avLst/>
            </a:prstGeom>
            <a:solidFill>
              <a:srgbClr val="9966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algn="ctr"/>
              <a:r>
                <a:rPr lang="fr-FR" sz="800" b="1" dirty="0">
                  <a:solidFill>
                    <a:schemeClr val="bg1"/>
                  </a:solidFill>
                </a:rPr>
                <a:t>7</a:t>
              </a:r>
            </a:p>
          </p:txBody>
        </p:sp>
        <p:grpSp>
          <p:nvGrpSpPr>
            <p:cNvPr id="187" name="Groupe 186">
              <a:extLst>
                <a:ext uri="{FF2B5EF4-FFF2-40B4-BE49-F238E27FC236}">
                  <a16:creationId xmlns:a16="http://schemas.microsoft.com/office/drawing/2014/main" id="{42968159-3330-7B66-DF9B-C7BEA4E7A450}"/>
                </a:ext>
              </a:extLst>
            </p:cNvPr>
            <p:cNvGrpSpPr/>
            <p:nvPr/>
          </p:nvGrpSpPr>
          <p:grpSpPr>
            <a:xfrm>
              <a:off x="6355515" y="2038388"/>
              <a:ext cx="2374900" cy="590113"/>
              <a:chOff x="6467475" y="1835151"/>
              <a:chExt cx="2374900" cy="803275"/>
            </a:xfrm>
          </p:grpSpPr>
          <p:sp>
            <p:nvSpPr>
              <p:cNvPr id="170" name="Line 136">
                <a:extLst>
                  <a:ext uri="{FF2B5EF4-FFF2-40B4-BE49-F238E27FC236}">
                    <a16:creationId xmlns:a16="http://schemas.microsoft.com/office/drawing/2014/main" id="{A3976190-D953-9999-6132-93932DA57009}"/>
                  </a:ext>
                </a:extLst>
              </p:cNvPr>
              <p:cNvSpPr>
                <a:spLocks noChangeShapeType="1"/>
              </p:cNvSpPr>
              <p:nvPr/>
            </p:nvSpPr>
            <p:spPr bwMode="auto">
              <a:xfrm>
                <a:off x="7834313" y="2595563"/>
                <a:ext cx="0" cy="4286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1" name="Freeform 137">
                <a:extLst>
                  <a:ext uri="{FF2B5EF4-FFF2-40B4-BE49-F238E27FC236}">
                    <a16:creationId xmlns:a16="http://schemas.microsoft.com/office/drawing/2014/main" id="{9222933C-9CFE-62F9-E41F-1C0C33ECC688}"/>
                  </a:ext>
                </a:extLst>
              </p:cNvPr>
              <p:cNvSpPr>
                <a:spLocks/>
              </p:cNvSpPr>
              <p:nvPr/>
            </p:nvSpPr>
            <p:spPr bwMode="auto">
              <a:xfrm>
                <a:off x="6467475" y="2595563"/>
                <a:ext cx="2374900" cy="0"/>
              </a:xfrm>
              <a:custGeom>
                <a:avLst/>
                <a:gdLst>
                  <a:gd name="T0" fmla="*/ 0 w 1496"/>
                  <a:gd name="T1" fmla="*/ 287 w 1496"/>
                  <a:gd name="T2" fmla="*/ 574 w 1496"/>
                  <a:gd name="T3" fmla="*/ 861 w 1496"/>
                  <a:gd name="T4" fmla="*/ 1148 w 1496"/>
                  <a:gd name="T5" fmla="*/ 1436 w 1496"/>
                  <a:gd name="T6" fmla="*/ 1496 w 1496"/>
                </a:gdLst>
                <a:ahLst/>
                <a:cxnLst>
                  <a:cxn ang="0">
                    <a:pos x="T0" y="0"/>
                  </a:cxn>
                  <a:cxn ang="0">
                    <a:pos x="T1" y="0"/>
                  </a:cxn>
                  <a:cxn ang="0">
                    <a:pos x="T2" y="0"/>
                  </a:cxn>
                  <a:cxn ang="0">
                    <a:pos x="T3" y="0"/>
                  </a:cxn>
                  <a:cxn ang="0">
                    <a:pos x="T4" y="0"/>
                  </a:cxn>
                  <a:cxn ang="0">
                    <a:pos x="T5" y="0"/>
                  </a:cxn>
                  <a:cxn ang="0">
                    <a:pos x="T6" y="0"/>
                  </a:cxn>
                </a:cxnLst>
                <a:rect l="0" t="0" r="r" b="b"/>
                <a:pathLst>
                  <a:path w="1496">
                    <a:moveTo>
                      <a:pt x="0" y="0"/>
                    </a:moveTo>
                    <a:lnTo>
                      <a:pt x="287" y="0"/>
                    </a:lnTo>
                    <a:lnTo>
                      <a:pt x="574" y="0"/>
                    </a:lnTo>
                    <a:lnTo>
                      <a:pt x="861" y="0"/>
                    </a:lnTo>
                    <a:lnTo>
                      <a:pt x="1148" y="0"/>
                    </a:lnTo>
                    <a:lnTo>
                      <a:pt x="1436" y="0"/>
                    </a:lnTo>
                    <a:lnTo>
                      <a:pt x="149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2" name="Line 138">
                <a:extLst>
                  <a:ext uri="{FF2B5EF4-FFF2-40B4-BE49-F238E27FC236}">
                    <a16:creationId xmlns:a16="http://schemas.microsoft.com/office/drawing/2014/main" id="{082732B5-263F-DE7C-1B88-B1FE3123F0D9}"/>
                  </a:ext>
                </a:extLst>
              </p:cNvPr>
              <p:cNvSpPr>
                <a:spLocks noChangeShapeType="1"/>
              </p:cNvSpPr>
              <p:nvPr/>
            </p:nvSpPr>
            <p:spPr bwMode="auto">
              <a:xfrm>
                <a:off x="8747125" y="2595563"/>
                <a:ext cx="0" cy="4286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3" name="Freeform 139">
                <a:extLst>
                  <a:ext uri="{FF2B5EF4-FFF2-40B4-BE49-F238E27FC236}">
                    <a16:creationId xmlns:a16="http://schemas.microsoft.com/office/drawing/2014/main" id="{20856B34-F149-D81C-EA10-8DD0AA0F5E64}"/>
                  </a:ext>
                </a:extLst>
              </p:cNvPr>
              <p:cNvSpPr>
                <a:spLocks/>
              </p:cNvSpPr>
              <p:nvPr/>
            </p:nvSpPr>
            <p:spPr bwMode="auto">
              <a:xfrm>
                <a:off x="6467475" y="1835151"/>
                <a:ext cx="0" cy="803275"/>
              </a:xfrm>
              <a:custGeom>
                <a:avLst/>
                <a:gdLst>
                  <a:gd name="T0" fmla="*/ 0 h 506"/>
                  <a:gd name="T1" fmla="*/ 479 h 506"/>
                  <a:gd name="T2" fmla="*/ 506 h 506"/>
                </a:gdLst>
                <a:ahLst/>
                <a:cxnLst>
                  <a:cxn ang="0">
                    <a:pos x="0" y="T0"/>
                  </a:cxn>
                  <a:cxn ang="0">
                    <a:pos x="0" y="T1"/>
                  </a:cxn>
                  <a:cxn ang="0">
                    <a:pos x="0" y="T2"/>
                  </a:cxn>
                </a:cxnLst>
                <a:rect l="0" t="0" r="r" b="b"/>
                <a:pathLst>
                  <a:path h="506">
                    <a:moveTo>
                      <a:pt x="0" y="0"/>
                    </a:moveTo>
                    <a:lnTo>
                      <a:pt x="0" y="479"/>
                    </a:lnTo>
                    <a:lnTo>
                      <a:pt x="0" y="50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4" name="Line 140">
                <a:extLst>
                  <a:ext uri="{FF2B5EF4-FFF2-40B4-BE49-F238E27FC236}">
                    <a16:creationId xmlns:a16="http://schemas.microsoft.com/office/drawing/2014/main" id="{D50A65D2-A2C3-F2B1-3695-3E1CB710E434}"/>
                  </a:ext>
                </a:extLst>
              </p:cNvPr>
              <p:cNvSpPr>
                <a:spLocks noChangeShapeType="1"/>
              </p:cNvSpPr>
              <p:nvPr/>
            </p:nvSpPr>
            <p:spPr bwMode="auto">
              <a:xfrm>
                <a:off x="7378700" y="2595563"/>
                <a:ext cx="0" cy="4286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5" name="Line 141">
                <a:extLst>
                  <a:ext uri="{FF2B5EF4-FFF2-40B4-BE49-F238E27FC236}">
                    <a16:creationId xmlns:a16="http://schemas.microsoft.com/office/drawing/2014/main" id="{C6C55952-9512-B857-FE3C-872A19FFA2AD}"/>
                  </a:ext>
                </a:extLst>
              </p:cNvPr>
              <p:cNvSpPr>
                <a:spLocks noChangeShapeType="1"/>
              </p:cNvSpPr>
              <p:nvPr/>
            </p:nvSpPr>
            <p:spPr bwMode="auto">
              <a:xfrm>
                <a:off x="6923088" y="2595563"/>
                <a:ext cx="0" cy="4286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6" name="Line 142">
                <a:extLst>
                  <a:ext uri="{FF2B5EF4-FFF2-40B4-BE49-F238E27FC236}">
                    <a16:creationId xmlns:a16="http://schemas.microsoft.com/office/drawing/2014/main" id="{76BE53CB-11BB-64AB-1301-1B7EB4FB14FD}"/>
                  </a:ext>
                </a:extLst>
              </p:cNvPr>
              <p:cNvSpPr>
                <a:spLocks noChangeShapeType="1"/>
              </p:cNvSpPr>
              <p:nvPr/>
            </p:nvSpPr>
            <p:spPr bwMode="auto">
              <a:xfrm>
                <a:off x="8289925" y="2595563"/>
                <a:ext cx="0" cy="4286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177" name="Rectangle 143">
              <a:extLst>
                <a:ext uri="{FF2B5EF4-FFF2-40B4-BE49-F238E27FC236}">
                  <a16:creationId xmlns:a16="http://schemas.microsoft.com/office/drawing/2014/main" id="{B42108A4-7F87-82B9-50A9-C5A90C1DC36B}"/>
                </a:ext>
              </a:extLst>
            </p:cNvPr>
            <p:cNvSpPr>
              <a:spLocks noChangeArrowheads="1"/>
            </p:cNvSpPr>
            <p:nvPr/>
          </p:nvSpPr>
          <p:spPr bwMode="auto">
            <a:xfrm>
              <a:off x="6323448" y="2617388"/>
              <a:ext cx="6572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0</a:t>
              </a:r>
              <a:endParaRPr kumimoji="0" lang="fr-FR" altLang="fr-FR" sz="1400" b="0" i="0" u="none" strike="noStrike" cap="none" normalizeH="0" baseline="0">
                <a:ln>
                  <a:noFill/>
                </a:ln>
                <a:solidFill>
                  <a:schemeClr val="tx1"/>
                </a:solidFill>
                <a:effectLst/>
                <a:latin typeface="Arial" panose="020B0604020202020204" pitchFamily="34" charset="0"/>
              </a:endParaRPr>
            </a:p>
          </p:txBody>
        </p:sp>
        <p:sp>
          <p:nvSpPr>
            <p:cNvPr id="178" name="Rectangle 144">
              <a:extLst>
                <a:ext uri="{FF2B5EF4-FFF2-40B4-BE49-F238E27FC236}">
                  <a16:creationId xmlns:a16="http://schemas.microsoft.com/office/drawing/2014/main" id="{1E20996D-5E09-018C-C6CC-99099FEFD64B}"/>
                </a:ext>
              </a:extLst>
            </p:cNvPr>
            <p:cNvSpPr>
              <a:spLocks noChangeArrowheads="1"/>
            </p:cNvSpPr>
            <p:nvPr/>
          </p:nvSpPr>
          <p:spPr bwMode="auto">
            <a:xfrm>
              <a:off x="6746992" y="2617388"/>
              <a:ext cx="1314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20</a:t>
              </a:r>
              <a:endParaRPr kumimoji="0" lang="fr-FR" altLang="fr-FR" sz="1400" b="0" i="0" u="none" strike="noStrike" cap="none" normalizeH="0" baseline="0">
                <a:ln>
                  <a:noFill/>
                </a:ln>
                <a:solidFill>
                  <a:schemeClr val="tx1"/>
                </a:solidFill>
                <a:effectLst/>
                <a:latin typeface="Arial" panose="020B0604020202020204" pitchFamily="34" charset="0"/>
              </a:endParaRPr>
            </a:p>
          </p:txBody>
        </p:sp>
        <p:sp>
          <p:nvSpPr>
            <p:cNvPr id="179" name="Rectangle 145">
              <a:extLst>
                <a:ext uri="{FF2B5EF4-FFF2-40B4-BE49-F238E27FC236}">
                  <a16:creationId xmlns:a16="http://schemas.microsoft.com/office/drawing/2014/main" id="{E0338B06-62EE-258D-2B7F-6B4027C140E5}"/>
                </a:ext>
              </a:extLst>
            </p:cNvPr>
            <p:cNvSpPr>
              <a:spLocks noChangeArrowheads="1"/>
            </p:cNvSpPr>
            <p:nvPr/>
          </p:nvSpPr>
          <p:spPr bwMode="auto">
            <a:xfrm>
              <a:off x="7202605" y="2617388"/>
              <a:ext cx="1314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40</a:t>
              </a:r>
              <a:endParaRPr kumimoji="0" lang="fr-FR" altLang="fr-FR" sz="1400" b="0" i="0" u="none" strike="noStrike" cap="none" normalizeH="0" baseline="0">
                <a:ln>
                  <a:noFill/>
                </a:ln>
                <a:solidFill>
                  <a:schemeClr val="tx1"/>
                </a:solidFill>
                <a:effectLst/>
                <a:latin typeface="Arial" panose="020B0604020202020204" pitchFamily="34" charset="0"/>
              </a:endParaRPr>
            </a:p>
          </p:txBody>
        </p:sp>
        <p:sp>
          <p:nvSpPr>
            <p:cNvPr id="180" name="Rectangle 146">
              <a:extLst>
                <a:ext uri="{FF2B5EF4-FFF2-40B4-BE49-F238E27FC236}">
                  <a16:creationId xmlns:a16="http://schemas.microsoft.com/office/drawing/2014/main" id="{27754998-F380-CFDA-75E0-A642A0664877}"/>
                </a:ext>
              </a:extLst>
            </p:cNvPr>
            <p:cNvSpPr>
              <a:spLocks noChangeArrowheads="1"/>
            </p:cNvSpPr>
            <p:nvPr/>
          </p:nvSpPr>
          <p:spPr bwMode="auto">
            <a:xfrm>
              <a:off x="7658217" y="2617388"/>
              <a:ext cx="1314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60</a:t>
              </a:r>
              <a:endParaRPr kumimoji="0" lang="fr-FR" altLang="fr-FR" sz="1400" b="0" i="0" u="none" strike="noStrike" cap="none" normalizeH="0" baseline="0">
                <a:ln>
                  <a:noFill/>
                </a:ln>
                <a:solidFill>
                  <a:schemeClr val="tx1"/>
                </a:solidFill>
                <a:effectLst/>
                <a:latin typeface="Arial" panose="020B0604020202020204" pitchFamily="34" charset="0"/>
              </a:endParaRPr>
            </a:p>
          </p:txBody>
        </p:sp>
        <p:sp>
          <p:nvSpPr>
            <p:cNvPr id="181" name="Rectangle 147">
              <a:extLst>
                <a:ext uri="{FF2B5EF4-FFF2-40B4-BE49-F238E27FC236}">
                  <a16:creationId xmlns:a16="http://schemas.microsoft.com/office/drawing/2014/main" id="{B2B6B829-4E38-2FAC-59F4-958991F1FE42}"/>
                </a:ext>
              </a:extLst>
            </p:cNvPr>
            <p:cNvSpPr>
              <a:spLocks noChangeArrowheads="1"/>
            </p:cNvSpPr>
            <p:nvPr/>
          </p:nvSpPr>
          <p:spPr bwMode="auto">
            <a:xfrm>
              <a:off x="8115417" y="2617388"/>
              <a:ext cx="1314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80</a:t>
              </a:r>
              <a:endParaRPr kumimoji="0" lang="fr-FR" altLang="fr-FR" sz="1400" b="0" i="0" u="none" strike="noStrike" cap="none" normalizeH="0" baseline="0">
                <a:ln>
                  <a:noFill/>
                </a:ln>
                <a:solidFill>
                  <a:schemeClr val="tx1"/>
                </a:solidFill>
                <a:effectLst/>
                <a:latin typeface="Arial" panose="020B0604020202020204" pitchFamily="34" charset="0"/>
              </a:endParaRPr>
            </a:p>
          </p:txBody>
        </p:sp>
        <p:sp>
          <p:nvSpPr>
            <p:cNvPr id="182" name="Rectangle 148">
              <a:extLst>
                <a:ext uri="{FF2B5EF4-FFF2-40B4-BE49-F238E27FC236}">
                  <a16:creationId xmlns:a16="http://schemas.microsoft.com/office/drawing/2014/main" id="{36F632D3-100D-99A9-2C7F-3F0CAE685E51}"/>
                </a:ext>
              </a:extLst>
            </p:cNvPr>
            <p:cNvSpPr>
              <a:spLocks noChangeArrowheads="1"/>
            </p:cNvSpPr>
            <p:nvPr/>
          </p:nvSpPr>
          <p:spPr bwMode="auto">
            <a:xfrm>
              <a:off x="8537375" y="2617388"/>
              <a:ext cx="19716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100</a:t>
              </a:r>
              <a:endParaRPr kumimoji="0" lang="fr-FR" altLang="fr-FR" sz="1400" b="0" i="0" u="none" strike="noStrike" cap="none" normalizeH="0" baseline="0">
                <a:ln>
                  <a:noFill/>
                </a:ln>
                <a:solidFill>
                  <a:schemeClr val="tx1"/>
                </a:solidFill>
                <a:effectLst/>
                <a:latin typeface="Arial" panose="020B0604020202020204" pitchFamily="34" charset="0"/>
              </a:endParaRPr>
            </a:p>
          </p:txBody>
        </p:sp>
        <p:sp>
          <p:nvSpPr>
            <p:cNvPr id="184" name="Rectangle 150">
              <a:extLst>
                <a:ext uri="{FF2B5EF4-FFF2-40B4-BE49-F238E27FC236}">
                  <a16:creationId xmlns:a16="http://schemas.microsoft.com/office/drawing/2014/main" id="{77740A18-2D21-1EE3-5ACD-1DAEC5750BB7}"/>
                </a:ext>
              </a:extLst>
            </p:cNvPr>
            <p:cNvSpPr>
              <a:spLocks noChangeArrowheads="1"/>
            </p:cNvSpPr>
            <p:nvPr/>
          </p:nvSpPr>
          <p:spPr bwMode="auto">
            <a:xfrm>
              <a:off x="5516596" y="2333226"/>
              <a:ext cx="7956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000000"/>
                  </a:solidFill>
                  <a:effectLst/>
                  <a:latin typeface="Calibri" panose="020F0502020204030204" pitchFamily="34" charset="0"/>
                </a:rPr>
                <a:t>BIC/FTC/TAF</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pSp>
          <p:nvGrpSpPr>
            <p:cNvPr id="8" name="Groupe 7">
              <a:extLst>
                <a:ext uri="{FF2B5EF4-FFF2-40B4-BE49-F238E27FC236}">
                  <a16:creationId xmlns:a16="http://schemas.microsoft.com/office/drawing/2014/main" id="{CC68723B-CEC8-EA4E-DDE8-BE301CFC4A96}"/>
                </a:ext>
              </a:extLst>
            </p:cNvPr>
            <p:cNvGrpSpPr/>
            <p:nvPr/>
          </p:nvGrpSpPr>
          <p:grpSpPr>
            <a:xfrm>
              <a:off x="5743355" y="2174175"/>
              <a:ext cx="2891811" cy="184666"/>
              <a:chOff x="5743355" y="1754245"/>
              <a:chExt cx="2891811" cy="184666"/>
            </a:xfrm>
          </p:grpSpPr>
          <p:sp>
            <p:nvSpPr>
              <p:cNvPr id="156" name="Rectangle 122">
                <a:extLst>
                  <a:ext uri="{FF2B5EF4-FFF2-40B4-BE49-F238E27FC236}">
                    <a16:creationId xmlns:a16="http://schemas.microsoft.com/office/drawing/2014/main" id="{8C46AD60-3011-575C-15A8-BCBA0A12BF6E}"/>
                  </a:ext>
                </a:extLst>
              </p:cNvPr>
              <p:cNvSpPr>
                <a:spLocks noChangeArrowheads="1"/>
              </p:cNvSpPr>
              <p:nvPr/>
            </p:nvSpPr>
            <p:spPr bwMode="auto">
              <a:xfrm>
                <a:off x="8179553" y="1776470"/>
                <a:ext cx="455613" cy="146050"/>
              </a:xfrm>
              <a:prstGeom prst="rect">
                <a:avLst/>
              </a:prstGeom>
              <a:solidFill>
                <a:srgbClr val="9999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algn="ctr"/>
                <a:r>
                  <a:rPr lang="fr-FR" sz="800" b="1" dirty="0">
                    <a:solidFill>
                      <a:schemeClr val="bg1"/>
                    </a:solidFill>
                  </a:rPr>
                  <a:t>20</a:t>
                </a:r>
              </a:p>
            </p:txBody>
          </p:sp>
          <p:sp>
            <p:nvSpPr>
              <p:cNvPr id="157" name="Rectangle 123">
                <a:extLst>
                  <a:ext uri="{FF2B5EF4-FFF2-40B4-BE49-F238E27FC236}">
                    <a16:creationId xmlns:a16="http://schemas.microsoft.com/office/drawing/2014/main" id="{D9AD5C75-C516-4E75-5AC4-CFD31B15C975}"/>
                  </a:ext>
                </a:extLst>
              </p:cNvPr>
              <p:cNvSpPr>
                <a:spLocks noChangeArrowheads="1"/>
              </p:cNvSpPr>
              <p:nvPr/>
            </p:nvSpPr>
            <p:spPr bwMode="auto">
              <a:xfrm>
                <a:off x="7328653" y="1776470"/>
                <a:ext cx="517525" cy="146050"/>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algn="ctr"/>
                <a:r>
                  <a:rPr lang="fr-FR" sz="800" b="1" dirty="0">
                    <a:solidFill>
                      <a:schemeClr val="bg1"/>
                    </a:solidFill>
                  </a:rPr>
                  <a:t>22</a:t>
                </a:r>
              </a:p>
            </p:txBody>
          </p:sp>
          <p:sp>
            <p:nvSpPr>
              <p:cNvPr id="158" name="Rectangle 124">
                <a:extLst>
                  <a:ext uri="{FF2B5EF4-FFF2-40B4-BE49-F238E27FC236}">
                    <a16:creationId xmlns:a16="http://schemas.microsoft.com/office/drawing/2014/main" id="{8AE08696-0253-B93B-AD76-A3388FADC04B}"/>
                  </a:ext>
                </a:extLst>
              </p:cNvPr>
              <p:cNvSpPr>
                <a:spLocks noChangeArrowheads="1"/>
              </p:cNvSpPr>
              <p:nvPr/>
            </p:nvSpPr>
            <p:spPr bwMode="auto">
              <a:xfrm>
                <a:off x="7846178" y="1776470"/>
                <a:ext cx="333375" cy="146050"/>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algn="ctr"/>
                <a:r>
                  <a:rPr lang="fr-FR" sz="800" b="1" dirty="0">
                    <a:solidFill>
                      <a:schemeClr val="bg1"/>
                    </a:solidFill>
                  </a:rPr>
                  <a:t>16</a:t>
                </a:r>
              </a:p>
            </p:txBody>
          </p:sp>
          <p:sp>
            <p:nvSpPr>
              <p:cNvPr id="159" name="Rectangle 125">
                <a:extLst>
                  <a:ext uri="{FF2B5EF4-FFF2-40B4-BE49-F238E27FC236}">
                    <a16:creationId xmlns:a16="http://schemas.microsoft.com/office/drawing/2014/main" id="{009FD742-2919-4EFD-2481-AE57159FF241}"/>
                  </a:ext>
                </a:extLst>
              </p:cNvPr>
              <p:cNvSpPr>
                <a:spLocks noChangeArrowheads="1"/>
              </p:cNvSpPr>
              <p:nvPr/>
            </p:nvSpPr>
            <p:spPr bwMode="auto">
              <a:xfrm>
                <a:off x="6576178" y="1776470"/>
                <a:ext cx="185738" cy="146050"/>
              </a:xfrm>
              <a:prstGeom prst="rect">
                <a:avLst/>
              </a:prstGeom>
              <a:solidFill>
                <a:srgbClr val="9966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algn="ctr"/>
                <a:r>
                  <a:rPr lang="fr-FR" sz="800" b="1" dirty="0">
                    <a:solidFill>
                      <a:schemeClr val="bg1"/>
                    </a:solidFill>
                  </a:rPr>
                  <a:t>8</a:t>
                </a:r>
              </a:p>
            </p:txBody>
          </p:sp>
          <p:sp>
            <p:nvSpPr>
              <p:cNvPr id="160" name="Rectangle 126">
                <a:extLst>
                  <a:ext uri="{FF2B5EF4-FFF2-40B4-BE49-F238E27FC236}">
                    <a16:creationId xmlns:a16="http://schemas.microsoft.com/office/drawing/2014/main" id="{F90E0646-1637-7F4F-C445-A87AA8499B8E}"/>
                  </a:ext>
                </a:extLst>
              </p:cNvPr>
              <p:cNvSpPr>
                <a:spLocks noChangeArrowheads="1"/>
              </p:cNvSpPr>
              <p:nvPr/>
            </p:nvSpPr>
            <p:spPr bwMode="auto">
              <a:xfrm>
                <a:off x="6761915" y="1776470"/>
                <a:ext cx="476250" cy="146050"/>
              </a:xfrm>
              <a:prstGeom prst="rect">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algn="ctr"/>
                <a:r>
                  <a:rPr lang="fr-FR" sz="800" b="1" dirty="0">
                    <a:solidFill>
                      <a:schemeClr val="bg1"/>
                    </a:solidFill>
                  </a:rPr>
                  <a:t>21</a:t>
                </a:r>
              </a:p>
            </p:txBody>
          </p:sp>
          <p:sp>
            <p:nvSpPr>
              <p:cNvPr id="161" name="Rectangle 127">
                <a:extLst>
                  <a:ext uri="{FF2B5EF4-FFF2-40B4-BE49-F238E27FC236}">
                    <a16:creationId xmlns:a16="http://schemas.microsoft.com/office/drawing/2014/main" id="{885C2FE3-A1CD-45CB-BEDA-3CD7F5813712}"/>
                  </a:ext>
                </a:extLst>
              </p:cNvPr>
              <p:cNvSpPr>
                <a:spLocks noChangeArrowheads="1"/>
              </p:cNvSpPr>
              <p:nvPr/>
            </p:nvSpPr>
            <p:spPr bwMode="auto">
              <a:xfrm>
                <a:off x="7238165" y="1776470"/>
                <a:ext cx="90488" cy="14605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algn="ctr"/>
                <a:r>
                  <a:rPr lang="fr-FR" sz="800" b="1" dirty="0">
                    <a:solidFill>
                      <a:schemeClr val="bg1"/>
                    </a:solidFill>
                  </a:rPr>
                  <a:t>4</a:t>
                </a:r>
              </a:p>
            </p:txBody>
          </p:sp>
          <p:sp>
            <p:nvSpPr>
              <p:cNvPr id="162" name="Rectangle 128">
                <a:extLst>
                  <a:ext uri="{FF2B5EF4-FFF2-40B4-BE49-F238E27FC236}">
                    <a16:creationId xmlns:a16="http://schemas.microsoft.com/office/drawing/2014/main" id="{A9F2C545-C183-C5F9-7E4E-98168F026362}"/>
                  </a:ext>
                </a:extLst>
              </p:cNvPr>
              <p:cNvSpPr>
                <a:spLocks noChangeArrowheads="1"/>
              </p:cNvSpPr>
              <p:nvPr/>
            </p:nvSpPr>
            <p:spPr bwMode="auto">
              <a:xfrm>
                <a:off x="6355515" y="1776470"/>
                <a:ext cx="220663" cy="146050"/>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algn="ctr"/>
                <a:r>
                  <a:rPr lang="fr-FR" sz="800" b="1" dirty="0">
                    <a:solidFill>
                      <a:schemeClr val="bg1"/>
                    </a:solidFill>
                  </a:rPr>
                  <a:t>10</a:t>
                </a:r>
              </a:p>
            </p:txBody>
          </p:sp>
          <p:sp>
            <p:nvSpPr>
              <p:cNvPr id="185" name="Rectangle 151">
                <a:extLst>
                  <a:ext uri="{FF2B5EF4-FFF2-40B4-BE49-F238E27FC236}">
                    <a16:creationId xmlns:a16="http://schemas.microsoft.com/office/drawing/2014/main" id="{4DE19457-1D74-5A10-5BC8-440A08DEFB6C}"/>
                  </a:ext>
                </a:extLst>
              </p:cNvPr>
              <p:cNvSpPr>
                <a:spLocks noChangeArrowheads="1"/>
              </p:cNvSpPr>
              <p:nvPr/>
            </p:nvSpPr>
            <p:spPr bwMode="auto">
              <a:xfrm>
                <a:off x="5743355" y="1754245"/>
                <a:ext cx="5656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000000"/>
                    </a:solidFill>
                    <a:effectLst/>
                    <a:latin typeface="Calibri" panose="020F0502020204030204" pitchFamily="34" charset="0"/>
                  </a:rPr>
                  <a:t>DTG/3TC</a:t>
                </a:r>
                <a:endParaRPr kumimoji="0" lang="fr-FR" altLang="fr-FR" sz="1800" i="0" u="none" strike="noStrike" cap="none" normalizeH="0" baseline="0" dirty="0">
                  <a:ln>
                    <a:noFill/>
                  </a:ln>
                  <a:solidFill>
                    <a:schemeClr val="tx1"/>
                  </a:solidFill>
                  <a:effectLst/>
                  <a:latin typeface="Arial" panose="020B0604020202020204" pitchFamily="34" charset="0"/>
                </a:endParaRPr>
              </a:p>
            </p:txBody>
          </p:sp>
        </p:grpSp>
        <p:grpSp>
          <p:nvGrpSpPr>
            <p:cNvPr id="195" name="Groupe 194">
              <a:extLst>
                <a:ext uri="{FF2B5EF4-FFF2-40B4-BE49-F238E27FC236}">
                  <a16:creationId xmlns:a16="http://schemas.microsoft.com/office/drawing/2014/main" id="{7DCB8D5C-D706-C98D-D303-3CC2315EB432}"/>
                </a:ext>
              </a:extLst>
            </p:cNvPr>
            <p:cNvGrpSpPr/>
            <p:nvPr/>
          </p:nvGrpSpPr>
          <p:grpSpPr>
            <a:xfrm>
              <a:off x="5489879" y="2886614"/>
              <a:ext cx="2869705" cy="184666"/>
              <a:chOff x="5838817" y="3080941"/>
              <a:chExt cx="2869705" cy="184666"/>
            </a:xfrm>
          </p:grpSpPr>
          <p:sp>
            <p:nvSpPr>
              <p:cNvPr id="188" name="Rectangle 187">
                <a:extLst>
                  <a:ext uri="{FF2B5EF4-FFF2-40B4-BE49-F238E27FC236}">
                    <a16:creationId xmlns:a16="http://schemas.microsoft.com/office/drawing/2014/main" id="{4AA68544-D855-C7E5-F35B-0F83A5B236B6}"/>
                  </a:ext>
                </a:extLst>
              </p:cNvPr>
              <p:cNvSpPr/>
              <p:nvPr/>
            </p:nvSpPr>
            <p:spPr>
              <a:xfrm>
                <a:off x="6255477" y="3090521"/>
                <a:ext cx="165506" cy="165506"/>
              </a:xfrm>
              <a:prstGeom prst="rect">
                <a:avLst/>
              </a:prstGeom>
              <a:solidFill>
                <a:srgbClr val="00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9" name="Rectangle 149">
                <a:extLst>
                  <a:ext uri="{FF2B5EF4-FFF2-40B4-BE49-F238E27FC236}">
                    <a16:creationId xmlns:a16="http://schemas.microsoft.com/office/drawing/2014/main" id="{7B673DB8-79A6-448E-B4DC-D19CE6F4736B}"/>
                  </a:ext>
                </a:extLst>
              </p:cNvPr>
              <p:cNvSpPr>
                <a:spLocks noChangeArrowheads="1"/>
              </p:cNvSpPr>
              <p:nvPr/>
            </p:nvSpPr>
            <p:spPr bwMode="auto">
              <a:xfrm>
                <a:off x="6458380" y="3080941"/>
                <a:ext cx="26609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200" i="0" u="none" strike="noStrike" cap="none" normalizeH="0" baseline="0" dirty="0">
                    <a:ln>
                      <a:noFill/>
                    </a:ln>
                    <a:solidFill>
                      <a:srgbClr val="000000"/>
                    </a:solidFill>
                    <a:effectLst/>
                    <a:latin typeface="Calibri" panose="020F0502020204030204" pitchFamily="34" charset="0"/>
                  </a:rPr>
                  <a:t>&gt;5%</a:t>
                </a:r>
                <a:endParaRPr kumimoji="0" lang="en-US" altLang="fr-FR" sz="1800" i="0" u="none" strike="noStrike" cap="none" normalizeH="0" baseline="0" dirty="0">
                  <a:ln>
                    <a:noFill/>
                  </a:ln>
                  <a:solidFill>
                    <a:schemeClr val="tx1"/>
                  </a:solidFill>
                  <a:effectLst/>
                </a:endParaRPr>
              </a:p>
            </p:txBody>
          </p:sp>
          <p:sp>
            <p:nvSpPr>
              <p:cNvPr id="190" name="Rectangle 149">
                <a:extLst>
                  <a:ext uri="{FF2B5EF4-FFF2-40B4-BE49-F238E27FC236}">
                    <a16:creationId xmlns:a16="http://schemas.microsoft.com/office/drawing/2014/main" id="{BC5FCFEE-E677-4D5E-9BDD-CF6E7DA56A00}"/>
                  </a:ext>
                </a:extLst>
              </p:cNvPr>
              <p:cNvSpPr>
                <a:spLocks noChangeArrowheads="1"/>
              </p:cNvSpPr>
              <p:nvPr/>
            </p:nvSpPr>
            <p:spPr bwMode="auto">
              <a:xfrm>
                <a:off x="5838817" y="3080941"/>
                <a:ext cx="27090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a:ln>
                      <a:noFill/>
                    </a:ln>
                    <a:solidFill>
                      <a:srgbClr val="000000"/>
                    </a:solidFill>
                    <a:effectLst/>
                    <a:latin typeface="Calibri" panose="020F0502020204030204" pitchFamily="34" charset="0"/>
                  </a:rPr>
                  <a:t>Loss</a:t>
                </a:r>
                <a:endParaRPr kumimoji="0" lang="en-US" altLang="fr-FR" sz="1800" b="1" i="0" u="none" strike="noStrike" cap="none" normalizeH="0" baseline="0" dirty="0">
                  <a:ln>
                    <a:noFill/>
                  </a:ln>
                  <a:solidFill>
                    <a:schemeClr val="tx1"/>
                  </a:solidFill>
                  <a:effectLst/>
                </a:endParaRPr>
              </a:p>
            </p:txBody>
          </p:sp>
          <p:sp>
            <p:nvSpPr>
              <p:cNvPr id="191" name="Rectangle 190">
                <a:extLst>
                  <a:ext uri="{FF2B5EF4-FFF2-40B4-BE49-F238E27FC236}">
                    <a16:creationId xmlns:a16="http://schemas.microsoft.com/office/drawing/2014/main" id="{E67F885F-FC45-E3DD-86CB-FCBE31BF8C75}"/>
                  </a:ext>
                </a:extLst>
              </p:cNvPr>
              <p:cNvSpPr/>
              <p:nvPr/>
            </p:nvSpPr>
            <p:spPr>
              <a:xfrm>
                <a:off x="6803623" y="3090521"/>
                <a:ext cx="165506" cy="165506"/>
              </a:xfrm>
              <a:prstGeom prst="rect">
                <a:avLst/>
              </a:prstGeom>
              <a:solidFill>
                <a:srgbClr val="9966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2" name="Rectangle 149">
                <a:extLst>
                  <a:ext uri="{FF2B5EF4-FFF2-40B4-BE49-F238E27FC236}">
                    <a16:creationId xmlns:a16="http://schemas.microsoft.com/office/drawing/2014/main" id="{D3B15A0D-26BF-59B4-409C-32624B0770B8}"/>
                  </a:ext>
                </a:extLst>
              </p:cNvPr>
              <p:cNvSpPr>
                <a:spLocks noChangeArrowheads="1"/>
              </p:cNvSpPr>
              <p:nvPr/>
            </p:nvSpPr>
            <p:spPr bwMode="auto">
              <a:xfrm>
                <a:off x="7006526" y="3080941"/>
                <a:ext cx="6203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200" i="0" u="none" strike="noStrike" cap="none" normalizeH="0" baseline="0" dirty="0">
                    <a:ln>
                      <a:noFill/>
                    </a:ln>
                    <a:solidFill>
                      <a:srgbClr val="000000"/>
                    </a:solidFill>
                    <a:effectLst/>
                    <a:latin typeface="Calibri" panose="020F0502020204030204" pitchFamily="34" charset="0"/>
                  </a:rPr>
                  <a:t>3.01%-5%</a:t>
                </a:r>
                <a:endParaRPr kumimoji="0" lang="en-US" altLang="fr-FR" sz="1800" i="0" u="none" strike="noStrike" cap="none" normalizeH="0" baseline="0" dirty="0">
                  <a:ln>
                    <a:noFill/>
                  </a:ln>
                  <a:solidFill>
                    <a:schemeClr val="tx1"/>
                  </a:solidFill>
                  <a:effectLst/>
                </a:endParaRPr>
              </a:p>
            </p:txBody>
          </p:sp>
          <p:sp>
            <p:nvSpPr>
              <p:cNvPr id="193" name="Rectangle 192">
                <a:extLst>
                  <a:ext uri="{FF2B5EF4-FFF2-40B4-BE49-F238E27FC236}">
                    <a16:creationId xmlns:a16="http://schemas.microsoft.com/office/drawing/2014/main" id="{3519FA89-ED38-2BB3-CD9E-EEB8275D4321}"/>
                  </a:ext>
                </a:extLst>
              </p:cNvPr>
              <p:cNvSpPr/>
              <p:nvPr/>
            </p:nvSpPr>
            <p:spPr>
              <a:xfrm>
                <a:off x="7689690" y="3090521"/>
                <a:ext cx="165506" cy="165506"/>
              </a:xfrm>
              <a:prstGeom prst="rect">
                <a:avLst/>
              </a:prstGeom>
              <a:solidFill>
                <a:srgbClr val="FF66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4" name="Rectangle 149">
                <a:extLst>
                  <a:ext uri="{FF2B5EF4-FFF2-40B4-BE49-F238E27FC236}">
                    <a16:creationId xmlns:a16="http://schemas.microsoft.com/office/drawing/2014/main" id="{F0B09E0B-4632-C738-70E0-C9862D933FC2}"/>
                  </a:ext>
                </a:extLst>
              </p:cNvPr>
              <p:cNvSpPr>
                <a:spLocks noChangeArrowheads="1"/>
              </p:cNvSpPr>
              <p:nvPr/>
            </p:nvSpPr>
            <p:spPr bwMode="auto">
              <a:xfrm>
                <a:off x="7892593" y="3080941"/>
                <a:ext cx="81592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200" i="0" u="none" strike="noStrike" cap="none" normalizeH="0" baseline="0" dirty="0">
                    <a:ln>
                      <a:noFill/>
                    </a:ln>
                    <a:solidFill>
                      <a:srgbClr val="000000"/>
                    </a:solidFill>
                    <a:effectLst/>
                    <a:latin typeface="Calibri" panose="020F0502020204030204" pitchFamily="34" charset="0"/>
                  </a:rPr>
                  <a:t>0.01%-3.01%</a:t>
                </a:r>
                <a:endParaRPr kumimoji="0" lang="en-US" altLang="fr-FR" sz="1800" i="0" u="none" strike="noStrike" cap="none" normalizeH="0" baseline="0" dirty="0">
                  <a:ln>
                    <a:noFill/>
                  </a:ln>
                  <a:solidFill>
                    <a:schemeClr val="tx1"/>
                  </a:solidFill>
                  <a:effectLst/>
                </a:endParaRPr>
              </a:p>
            </p:txBody>
          </p:sp>
        </p:grpSp>
        <p:grpSp>
          <p:nvGrpSpPr>
            <p:cNvPr id="196" name="Groupe 195">
              <a:extLst>
                <a:ext uri="{FF2B5EF4-FFF2-40B4-BE49-F238E27FC236}">
                  <a16:creationId xmlns:a16="http://schemas.microsoft.com/office/drawing/2014/main" id="{E72AC6A6-8833-A19C-1B0E-722A9F2BEDD8}"/>
                </a:ext>
              </a:extLst>
            </p:cNvPr>
            <p:cNvGrpSpPr/>
            <p:nvPr/>
          </p:nvGrpSpPr>
          <p:grpSpPr>
            <a:xfrm>
              <a:off x="5760722" y="3137482"/>
              <a:ext cx="1012684" cy="276999"/>
              <a:chOff x="6109660" y="3080941"/>
              <a:chExt cx="1012684" cy="276999"/>
            </a:xfrm>
          </p:grpSpPr>
          <p:sp>
            <p:nvSpPr>
              <p:cNvPr id="197" name="Rectangle 196">
                <a:extLst>
                  <a:ext uri="{FF2B5EF4-FFF2-40B4-BE49-F238E27FC236}">
                    <a16:creationId xmlns:a16="http://schemas.microsoft.com/office/drawing/2014/main" id="{0B100B77-35B5-E4A1-1922-FF6A6FF74424}"/>
                  </a:ext>
                </a:extLst>
              </p:cNvPr>
              <p:cNvSpPr/>
              <p:nvPr/>
            </p:nvSpPr>
            <p:spPr>
              <a:xfrm>
                <a:off x="6255477" y="3090521"/>
                <a:ext cx="165506" cy="165506"/>
              </a:xfrm>
              <a:prstGeom prst="rect">
                <a:avLst/>
              </a:prstGeom>
              <a:solidFill>
                <a:srgbClr val="FF99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8" name="Rectangle 149">
                <a:extLst>
                  <a:ext uri="{FF2B5EF4-FFF2-40B4-BE49-F238E27FC236}">
                    <a16:creationId xmlns:a16="http://schemas.microsoft.com/office/drawing/2014/main" id="{9486835C-9EF4-C809-00EC-5E3F36FC13A2}"/>
                  </a:ext>
                </a:extLst>
              </p:cNvPr>
              <p:cNvSpPr>
                <a:spLocks noChangeArrowheads="1"/>
              </p:cNvSpPr>
              <p:nvPr/>
            </p:nvSpPr>
            <p:spPr bwMode="auto">
              <a:xfrm>
                <a:off x="6458380" y="3080941"/>
                <a:ext cx="6639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1200" i="0" u="none" strike="noStrike" cap="none" normalizeH="0" baseline="0" dirty="0">
                    <a:ln>
                      <a:noFill/>
                    </a:ln>
                    <a:solidFill>
                      <a:srgbClr val="000000"/>
                    </a:solidFill>
                    <a:effectLst/>
                    <a:latin typeface="Calibri" panose="020F0502020204030204" pitchFamily="34" charset="0"/>
                  </a:rPr>
                  <a:t>no change</a:t>
                </a:r>
                <a:endParaRPr kumimoji="0" lang="fr-FR" altLang="fr-FR" sz="1800" i="0" u="none" strike="noStrike" cap="none" normalizeH="0" baseline="0" dirty="0">
                  <a:ln>
                    <a:noFill/>
                  </a:ln>
                  <a:solidFill>
                    <a:schemeClr val="tx1"/>
                  </a:solidFill>
                  <a:effectLst/>
                </a:endParaRPr>
              </a:p>
            </p:txBody>
          </p:sp>
          <p:sp>
            <p:nvSpPr>
              <p:cNvPr id="199" name="Rectangle 149">
                <a:extLst>
                  <a:ext uri="{FF2B5EF4-FFF2-40B4-BE49-F238E27FC236}">
                    <a16:creationId xmlns:a16="http://schemas.microsoft.com/office/drawing/2014/main" id="{EFFFDDC7-0E11-C89C-105C-44DF807BFB80}"/>
                  </a:ext>
                </a:extLst>
              </p:cNvPr>
              <p:cNvSpPr>
                <a:spLocks noChangeArrowheads="1"/>
              </p:cNvSpPr>
              <p:nvPr/>
            </p:nvSpPr>
            <p:spPr bwMode="auto">
              <a:xfrm>
                <a:off x="6109660" y="3080941"/>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fr-FR" altLang="fr-FR" sz="1800" b="1" i="0" u="none" strike="noStrike" cap="none" normalizeH="0" baseline="0" dirty="0">
                  <a:ln>
                    <a:noFill/>
                  </a:ln>
                  <a:solidFill>
                    <a:schemeClr val="tx1"/>
                  </a:solidFill>
                  <a:effectLst/>
                </a:endParaRPr>
              </a:p>
            </p:txBody>
          </p:sp>
        </p:grpSp>
        <p:grpSp>
          <p:nvGrpSpPr>
            <p:cNvPr id="204" name="Groupe 203">
              <a:extLst>
                <a:ext uri="{FF2B5EF4-FFF2-40B4-BE49-F238E27FC236}">
                  <a16:creationId xmlns:a16="http://schemas.microsoft.com/office/drawing/2014/main" id="{72C51BAC-6C10-8520-E5BB-8435C9AF7AEC}"/>
                </a:ext>
              </a:extLst>
            </p:cNvPr>
            <p:cNvGrpSpPr/>
            <p:nvPr/>
          </p:nvGrpSpPr>
          <p:grpSpPr>
            <a:xfrm>
              <a:off x="5465833" y="3388350"/>
              <a:ext cx="2898844" cy="184666"/>
              <a:chOff x="5814771" y="3080941"/>
              <a:chExt cx="2898844" cy="184666"/>
            </a:xfrm>
          </p:grpSpPr>
          <p:sp>
            <p:nvSpPr>
              <p:cNvPr id="205" name="Rectangle 204">
                <a:extLst>
                  <a:ext uri="{FF2B5EF4-FFF2-40B4-BE49-F238E27FC236}">
                    <a16:creationId xmlns:a16="http://schemas.microsoft.com/office/drawing/2014/main" id="{C9377756-AA9C-2183-3051-17E301B6F676}"/>
                  </a:ext>
                </a:extLst>
              </p:cNvPr>
              <p:cNvSpPr/>
              <p:nvPr/>
            </p:nvSpPr>
            <p:spPr>
              <a:xfrm>
                <a:off x="6255477" y="3090521"/>
                <a:ext cx="165506" cy="165506"/>
              </a:xfrm>
              <a:prstGeom prst="rect">
                <a:avLst/>
              </a:prstGeom>
              <a:solidFill>
                <a:srgbClr val="00CC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6" name="Rectangle 149">
                <a:extLst>
                  <a:ext uri="{FF2B5EF4-FFF2-40B4-BE49-F238E27FC236}">
                    <a16:creationId xmlns:a16="http://schemas.microsoft.com/office/drawing/2014/main" id="{331CA48F-8637-9A46-7FFE-42CB6DD35955}"/>
                  </a:ext>
                </a:extLst>
              </p:cNvPr>
              <p:cNvSpPr>
                <a:spLocks noChangeArrowheads="1"/>
              </p:cNvSpPr>
              <p:nvPr/>
            </p:nvSpPr>
            <p:spPr bwMode="auto">
              <a:xfrm>
                <a:off x="6458380" y="3080941"/>
                <a:ext cx="81592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1200" i="0" u="none" strike="noStrike" cap="none" normalizeH="0" baseline="0" dirty="0">
                    <a:ln>
                      <a:noFill/>
                    </a:ln>
                    <a:solidFill>
                      <a:srgbClr val="000000"/>
                    </a:solidFill>
                    <a:effectLst/>
                    <a:latin typeface="Calibri" panose="020F0502020204030204" pitchFamily="34" charset="0"/>
                  </a:rPr>
                  <a:t>0.01%-3.01%</a:t>
                </a:r>
                <a:endParaRPr kumimoji="0" lang="fr-FR" altLang="fr-FR" sz="1800" i="0" u="none" strike="noStrike" cap="none" normalizeH="0" baseline="0" dirty="0">
                  <a:ln>
                    <a:noFill/>
                  </a:ln>
                  <a:solidFill>
                    <a:schemeClr val="tx1"/>
                  </a:solidFill>
                  <a:effectLst/>
                </a:endParaRPr>
              </a:p>
            </p:txBody>
          </p:sp>
          <p:sp>
            <p:nvSpPr>
              <p:cNvPr id="207" name="Rectangle 149">
                <a:extLst>
                  <a:ext uri="{FF2B5EF4-FFF2-40B4-BE49-F238E27FC236}">
                    <a16:creationId xmlns:a16="http://schemas.microsoft.com/office/drawing/2014/main" id="{25197DAF-94AE-1580-BB43-A627B5D81AE7}"/>
                  </a:ext>
                </a:extLst>
              </p:cNvPr>
              <p:cNvSpPr>
                <a:spLocks noChangeArrowheads="1"/>
              </p:cNvSpPr>
              <p:nvPr/>
            </p:nvSpPr>
            <p:spPr bwMode="auto">
              <a:xfrm>
                <a:off x="5814771" y="3080941"/>
                <a:ext cx="2949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000000"/>
                    </a:solidFill>
                    <a:effectLst/>
                    <a:latin typeface="Calibri" panose="020F0502020204030204" pitchFamily="34" charset="0"/>
                  </a:rPr>
                  <a:t>Gain</a:t>
                </a:r>
                <a:endParaRPr kumimoji="0" lang="fr-FR" altLang="fr-FR" sz="1800" b="1" i="0" u="none" strike="noStrike" cap="none" normalizeH="0" baseline="0" dirty="0">
                  <a:ln>
                    <a:noFill/>
                  </a:ln>
                  <a:solidFill>
                    <a:schemeClr val="tx1"/>
                  </a:solidFill>
                  <a:effectLst/>
                </a:endParaRPr>
              </a:p>
            </p:txBody>
          </p:sp>
          <p:sp>
            <p:nvSpPr>
              <p:cNvPr id="208" name="Rectangle 207">
                <a:extLst>
                  <a:ext uri="{FF2B5EF4-FFF2-40B4-BE49-F238E27FC236}">
                    <a16:creationId xmlns:a16="http://schemas.microsoft.com/office/drawing/2014/main" id="{46FCC6CA-A8DD-2927-F90F-E1002A8B5F57}"/>
                  </a:ext>
                </a:extLst>
              </p:cNvPr>
              <p:cNvSpPr/>
              <p:nvPr/>
            </p:nvSpPr>
            <p:spPr>
              <a:xfrm>
                <a:off x="7358547" y="3090521"/>
                <a:ext cx="165506" cy="165506"/>
              </a:xfrm>
              <a:prstGeom prst="rect">
                <a:avLst/>
              </a:prstGeom>
              <a:solidFill>
                <a:srgbClr val="9966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9" name="Rectangle 149">
                <a:extLst>
                  <a:ext uri="{FF2B5EF4-FFF2-40B4-BE49-F238E27FC236}">
                    <a16:creationId xmlns:a16="http://schemas.microsoft.com/office/drawing/2014/main" id="{11F3BC55-6CC8-DD07-BE6A-CA7DEBB26696}"/>
                  </a:ext>
                </a:extLst>
              </p:cNvPr>
              <p:cNvSpPr>
                <a:spLocks noChangeArrowheads="1"/>
              </p:cNvSpPr>
              <p:nvPr/>
            </p:nvSpPr>
            <p:spPr bwMode="auto">
              <a:xfrm>
                <a:off x="7561450" y="3080941"/>
                <a:ext cx="6203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1200" i="0" u="none" strike="noStrike" cap="none" normalizeH="0" baseline="0" dirty="0">
                    <a:ln>
                      <a:noFill/>
                    </a:ln>
                    <a:solidFill>
                      <a:srgbClr val="000000"/>
                    </a:solidFill>
                    <a:effectLst/>
                    <a:latin typeface="Calibri" panose="020F0502020204030204" pitchFamily="34" charset="0"/>
                  </a:rPr>
                  <a:t>3.01%-5%</a:t>
                </a:r>
                <a:endParaRPr kumimoji="0" lang="fr-FR" altLang="fr-FR" sz="1800" i="0" u="none" strike="noStrike" cap="none" normalizeH="0" baseline="0" dirty="0">
                  <a:ln>
                    <a:noFill/>
                  </a:ln>
                  <a:solidFill>
                    <a:schemeClr val="tx1"/>
                  </a:solidFill>
                  <a:effectLst/>
                </a:endParaRPr>
              </a:p>
            </p:txBody>
          </p:sp>
          <p:sp>
            <p:nvSpPr>
              <p:cNvPr id="210" name="Rectangle 209">
                <a:extLst>
                  <a:ext uri="{FF2B5EF4-FFF2-40B4-BE49-F238E27FC236}">
                    <a16:creationId xmlns:a16="http://schemas.microsoft.com/office/drawing/2014/main" id="{591AEDDA-4296-7F1D-76EC-990248575B78}"/>
                  </a:ext>
                </a:extLst>
              </p:cNvPr>
              <p:cNvSpPr/>
              <p:nvPr/>
            </p:nvSpPr>
            <p:spPr>
              <a:xfrm>
                <a:off x="8244614" y="3090521"/>
                <a:ext cx="165506" cy="165506"/>
              </a:xfrm>
              <a:prstGeom prst="rect">
                <a:avLst/>
              </a:prstGeom>
              <a:solidFill>
                <a:srgbClr val="9999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1" name="Rectangle 149">
                <a:extLst>
                  <a:ext uri="{FF2B5EF4-FFF2-40B4-BE49-F238E27FC236}">
                    <a16:creationId xmlns:a16="http://schemas.microsoft.com/office/drawing/2014/main" id="{1E24838A-123D-4509-318F-9CE7D9091484}"/>
                  </a:ext>
                </a:extLst>
              </p:cNvPr>
              <p:cNvSpPr>
                <a:spLocks noChangeArrowheads="1"/>
              </p:cNvSpPr>
              <p:nvPr/>
            </p:nvSpPr>
            <p:spPr bwMode="auto">
              <a:xfrm>
                <a:off x="8447517" y="3080941"/>
                <a:ext cx="26609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1200" i="0" u="none" strike="noStrike" cap="none" normalizeH="0" baseline="0" dirty="0">
                    <a:ln>
                      <a:noFill/>
                    </a:ln>
                    <a:solidFill>
                      <a:srgbClr val="000000"/>
                    </a:solidFill>
                    <a:effectLst/>
                    <a:latin typeface="Calibri" panose="020F0502020204030204" pitchFamily="34" charset="0"/>
                  </a:rPr>
                  <a:t>&gt;5%</a:t>
                </a:r>
                <a:endParaRPr kumimoji="0" lang="fr-FR" altLang="fr-FR" sz="1800" i="0" u="none" strike="noStrike" cap="none" normalizeH="0" baseline="0" dirty="0">
                  <a:ln>
                    <a:noFill/>
                  </a:ln>
                  <a:solidFill>
                    <a:schemeClr val="tx1"/>
                  </a:solidFill>
                  <a:effectLst/>
                </a:endParaRPr>
              </a:p>
            </p:txBody>
          </p:sp>
        </p:grpSp>
      </p:grpSp>
      <p:grpSp>
        <p:nvGrpSpPr>
          <p:cNvPr id="18" name="Groupe 17">
            <a:extLst>
              <a:ext uri="{FF2B5EF4-FFF2-40B4-BE49-F238E27FC236}">
                <a16:creationId xmlns:a16="http://schemas.microsoft.com/office/drawing/2014/main" id="{8FFA5127-5F56-45AA-62D5-FCDA9EF3E986}"/>
              </a:ext>
            </a:extLst>
          </p:cNvPr>
          <p:cNvGrpSpPr/>
          <p:nvPr/>
        </p:nvGrpSpPr>
        <p:grpSpPr>
          <a:xfrm>
            <a:off x="500335" y="1408237"/>
            <a:ext cx="4094856" cy="2416791"/>
            <a:chOff x="500335" y="1408237"/>
            <a:chExt cx="4094856" cy="2416791"/>
          </a:xfrm>
        </p:grpSpPr>
        <p:sp>
          <p:nvSpPr>
            <p:cNvPr id="215" name="Freeform 155">
              <a:extLst>
                <a:ext uri="{FF2B5EF4-FFF2-40B4-BE49-F238E27FC236}">
                  <a16:creationId xmlns:a16="http://schemas.microsoft.com/office/drawing/2014/main" id="{26963619-6539-1928-F74D-04FA5D148843}"/>
                </a:ext>
              </a:extLst>
            </p:cNvPr>
            <p:cNvSpPr>
              <a:spLocks/>
            </p:cNvSpPr>
            <p:nvPr/>
          </p:nvSpPr>
          <p:spPr bwMode="auto">
            <a:xfrm>
              <a:off x="2258454" y="2072538"/>
              <a:ext cx="31750" cy="0"/>
            </a:xfrm>
            <a:custGeom>
              <a:avLst/>
              <a:gdLst>
                <a:gd name="T0" fmla="*/ 20 w 20"/>
                <a:gd name="T1" fmla="*/ 10 w 20"/>
                <a:gd name="T2" fmla="*/ 0 w 20"/>
              </a:gdLst>
              <a:ahLst/>
              <a:cxnLst>
                <a:cxn ang="0">
                  <a:pos x="T0" y="0"/>
                </a:cxn>
                <a:cxn ang="0">
                  <a:pos x="T1" y="0"/>
                </a:cxn>
                <a:cxn ang="0">
                  <a:pos x="T2" y="0"/>
                </a:cxn>
              </a:cxnLst>
              <a:rect l="0" t="0" r="r" b="b"/>
              <a:pathLst>
                <a:path w="20">
                  <a:moveTo>
                    <a:pt x="20" y="0"/>
                  </a:moveTo>
                  <a:lnTo>
                    <a:pt x="10" y="0"/>
                  </a:lnTo>
                  <a:lnTo>
                    <a:pt x="0" y="0"/>
                  </a:lnTo>
                </a:path>
              </a:pathLst>
            </a:custGeom>
            <a:noFill/>
            <a:ln w="14288">
              <a:solidFill>
                <a:srgbClr val="0066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6" name="Freeform 156">
              <a:extLst>
                <a:ext uri="{FF2B5EF4-FFF2-40B4-BE49-F238E27FC236}">
                  <a16:creationId xmlns:a16="http://schemas.microsoft.com/office/drawing/2014/main" id="{B812BFA2-C9F8-52C0-7231-ABFE1F101633}"/>
                </a:ext>
              </a:extLst>
            </p:cNvPr>
            <p:cNvSpPr>
              <a:spLocks/>
            </p:cNvSpPr>
            <p:nvPr/>
          </p:nvSpPr>
          <p:spPr bwMode="auto">
            <a:xfrm>
              <a:off x="2258454" y="2698013"/>
              <a:ext cx="31750" cy="0"/>
            </a:xfrm>
            <a:custGeom>
              <a:avLst/>
              <a:gdLst>
                <a:gd name="T0" fmla="*/ 20 w 20"/>
                <a:gd name="T1" fmla="*/ 10 w 20"/>
                <a:gd name="T2" fmla="*/ 0 w 20"/>
              </a:gdLst>
              <a:ahLst/>
              <a:cxnLst>
                <a:cxn ang="0">
                  <a:pos x="T0" y="0"/>
                </a:cxn>
                <a:cxn ang="0">
                  <a:pos x="T1" y="0"/>
                </a:cxn>
                <a:cxn ang="0">
                  <a:pos x="T2" y="0"/>
                </a:cxn>
              </a:cxnLst>
              <a:rect l="0" t="0" r="r" b="b"/>
              <a:pathLst>
                <a:path w="20">
                  <a:moveTo>
                    <a:pt x="20" y="0"/>
                  </a:moveTo>
                  <a:lnTo>
                    <a:pt x="10" y="0"/>
                  </a:lnTo>
                  <a:lnTo>
                    <a:pt x="0" y="0"/>
                  </a:lnTo>
                </a:path>
              </a:pathLst>
            </a:custGeom>
            <a:noFill/>
            <a:ln w="14288">
              <a:solidFill>
                <a:srgbClr val="0066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7" name="Line 157">
              <a:extLst>
                <a:ext uri="{FF2B5EF4-FFF2-40B4-BE49-F238E27FC236}">
                  <a16:creationId xmlns:a16="http://schemas.microsoft.com/office/drawing/2014/main" id="{6854DDA4-9960-FDA3-4DA5-764727061941}"/>
                </a:ext>
              </a:extLst>
            </p:cNvPr>
            <p:cNvSpPr>
              <a:spLocks noChangeShapeType="1"/>
            </p:cNvSpPr>
            <p:nvPr/>
          </p:nvSpPr>
          <p:spPr bwMode="auto">
            <a:xfrm flipV="1">
              <a:off x="1209116" y="2583713"/>
              <a:ext cx="0" cy="620713"/>
            </a:xfrm>
            <a:prstGeom prst="line">
              <a:avLst/>
            </a:prstGeom>
            <a:noFill/>
            <a:ln w="14288">
              <a:solidFill>
                <a:srgbClr val="0066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8" name="Freeform 158">
              <a:extLst>
                <a:ext uri="{FF2B5EF4-FFF2-40B4-BE49-F238E27FC236}">
                  <a16:creationId xmlns:a16="http://schemas.microsoft.com/office/drawing/2014/main" id="{7490C03E-4100-8010-96B7-1983B942933B}"/>
                </a:ext>
              </a:extLst>
            </p:cNvPr>
            <p:cNvSpPr>
              <a:spLocks/>
            </p:cNvSpPr>
            <p:nvPr/>
          </p:nvSpPr>
          <p:spPr bwMode="auto">
            <a:xfrm>
              <a:off x="3687204" y="1659788"/>
              <a:ext cx="33338" cy="0"/>
            </a:xfrm>
            <a:custGeom>
              <a:avLst/>
              <a:gdLst>
                <a:gd name="T0" fmla="*/ 21 w 21"/>
                <a:gd name="T1" fmla="*/ 10 w 21"/>
                <a:gd name="T2" fmla="*/ 0 w 21"/>
              </a:gdLst>
              <a:ahLst/>
              <a:cxnLst>
                <a:cxn ang="0">
                  <a:pos x="T0" y="0"/>
                </a:cxn>
                <a:cxn ang="0">
                  <a:pos x="T1" y="0"/>
                </a:cxn>
                <a:cxn ang="0">
                  <a:pos x="T2" y="0"/>
                </a:cxn>
              </a:cxnLst>
              <a:rect l="0" t="0" r="r" b="b"/>
              <a:pathLst>
                <a:path w="21">
                  <a:moveTo>
                    <a:pt x="21" y="0"/>
                  </a:moveTo>
                  <a:lnTo>
                    <a:pt x="10" y="0"/>
                  </a:lnTo>
                  <a:lnTo>
                    <a:pt x="0" y="0"/>
                  </a:lnTo>
                </a:path>
              </a:pathLst>
            </a:custGeom>
            <a:noFill/>
            <a:ln w="14288">
              <a:solidFill>
                <a:srgbClr val="0066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9" name="Freeform 159">
              <a:extLst>
                <a:ext uri="{FF2B5EF4-FFF2-40B4-BE49-F238E27FC236}">
                  <a16:creationId xmlns:a16="http://schemas.microsoft.com/office/drawing/2014/main" id="{032D2E69-A783-F886-5F82-9517F0684450}"/>
                </a:ext>
              </a:extLst>
            </p:cNvPr>
            <p:cNvSpPr>
              <a:spLocks/>
            </p:cNvSpPr>
            <p:nvPr/>
          </p:nvSpPr>
          <p:spPr bwMode="auto">
            <a:xfrm>
              <a:off x="3687204" y="2291613"/>
              <a:ext cx="33338" cy="0"/>
            </a:xfrm>
            <a:custGeom>
              <a:avLst/>
              <a:gdLst>
                <a:gd name="T0" fmla="*/ 21 w 21"/>
                <a:gd name="T1" fmla="*/ 10 w 21"/>
                <a:gd name="T2" fmla="*/ 0 w 21"/>
              </a:gdLst>
              <a:ahLst/>
              <a:cxnLst>
                <a:cxn ang="0">
                  <a:pos x="T0" y="0"/>
                </a:cxn>
                <a:cxn ang="0">
                  <a:pos x="T1" y="0"/>
                </a:cxn>
                <a:cxn ang="0">
                  <a:pos x="T2" y="0"/>
                </a:cxn>
              </a:cxnLst>
              <a:rect l="0" t="0" r="r" b="b"/>
              <a:pathLst>
                <a:path w="21">
                  <a:moveTo>
                    <a:pt x="21" y="0"/>
                  </a:moveTo>
                  <a:lnTo>
                    <a:pt x="10" y="0"/>
                  </a:lnTo>
                  <a:lnTo>
                    <a:pt x="0" y="0"/>
                  </a:lnTo>
                </a:path>
              </a:pathLst>
            </a:custGeom>
            <a:noFill/>
            <a:ln w="14288">
              <a:solidFill>
                <a:srgbClr val="0066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0" name="Line 160">
              <a:extLst>
                <a:ext uri="{FF2B5EF4-FFF2-40B4-BE49-F238E27FC236}">
                  <a16:creationId xmlns:a16="http://schemas.microsoft.com/office/drawing/2014/main" id="{15E9632F-C302-1DD3-8A84-202013E9C3F1}"/>
                </a:ext>
              </a:extLst>
            </p:cNvPr>
            <p:cNvSpPr>
              <a:spLocks noChangeShapeType="1"/>
            </p:cNvSpPr>
            <p:nvPr/>
          </p:nvSpPr>
          <p:spPr bwMode="auto">
            <a:xfrm flipH="1">
              <a:off x="1209116" y="3204425"/>
              <a:ext cx="15875" cy="0"/>
            </a:xfrm>
            <a:prstGeom prst="line">
              <a:avLst/>
            </a:prstGeom>
            <a:noFill/>
            <a:ln w="14288">
              <a:solidFill>
                <a:srgbClr val="0066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1" name="Line 161">
              <a:extLst>
                <a:ext uri="{FF2B5EF4-FFF2-40B4-BE49-F238E27FC236}">
                  <a16:creationId xmlns:a16="http://schemas.microsoft.com/office/drawing/2014/main" id="{530ED29C-5A43-0963-EAAE-753681CBA5E7}"/>
                </a:ext>
              </a:extLst>
            </p:cNvPr>
            <p:cNvSpPr>
              <a:spLocks noChangeShapeType="1"/>
            </p:cNvSpPr>
            <p:nvPr/>
          </p:nvSpPr>
          <p:spPr bwMode="auto">
            <a:xfrm flipH="1">
              <a:off x="1193241" y="3204425"/>
              <a:ext cx="15875" cy="0"/>
            </a:xfrm>
            <a:prstGeom prst="line">
              <a:avLst/>
            </a:prstGeom>
            <a:noFill/>
            <a:ln w="14288">
              <a:solidFill>
                <a:srgbClr val="0066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2" name="Line 162">
              <a:extLst>
                <a:ext uri="{FF2B5EF4-FFF2-40B4-BE49-F238E27FC236}">
                  <a16:creationId xmlns:a16="http://schemas.microsoft.com/office/drawing/2014/main" id="{DC2133A6-9521-A7ED-5043-6CDD3E533DCF}"/>
                </a:ext>
              </a:extLst>
            </p:cNvPr>
            <p:cNvSpPr>
              <a:spLocks noChangeShapeType="1"/>
            </p:cNvSpPr>
            <p:nvPr/>
          </p:nvSpPr>
          <p:spPr bwMode="auto">
            <a:xfrm>
              <a:off x="3703079" y="1659788"/>
              <a:ext cx="0" cy="631825"/>
            </a:xfrm>
            <a:prstGeom prst="line">
              <a:avLst/>
            </a:prstGeom>
            <a:noFill/>
            <a:ln w="14288">
              <a:solidFill>
                <a:srgbClr val="0066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3" name="Line 163">
              <a:extLst>
                <a:ext uri="{FF2B5EF4-FFF2-40B4-BE49-F238E27FC236}">
                  <a16:creationId xmlns:a16="http://schemas.microsoft.com/office/drawing/2014/main" id="{8B2BB8EB-8941-64D0-6A1D-27ED8DCC9A18}"/>
                </a:ext>
              </a:extLst>
            </p:cNvPr>
            <p:cNvSpPr>
              <a:spLocks noChangeShapeType="1"/>
            </p:cNvSpPr>
            <p:nvPr/>
          </p:nvSpPr>
          <p:spPr bwMode="auto">
            <a:xfrm flipV="1">
              <a:off x="2274329" y="2072538"/>
              <a:ext cx="0" cy="625475"/>
            </a:xfrm>
            <a:prstGeom prst="line">
              <a:avLst/>
            </a:prstGeom>
            <a:noFill/>
            <a:ln w="14288">
              <a:solidFill>
                <a:srgbClr val="0066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4" name="Freeform 164">
              <a:extLst>
                <a:ext uri="{FF2B5EF4-FFF2-40B4-BE49-F238E27FC236}">
                  <a16:creationId xmlns:a16="http://schemas.microsoft.com/office/drawing/2014/main" id="{0695279B-8EDD-264B-B220-20370AA76845}"/>
                </a:ext>
              </a:extLst>
            </p:cNvPr>
            <p:cNvSpPr>
              <a:spLocks/>
            </p:cNvSpPr>
            <p:nvPr/>
          </p:nvSpPr>
          <p:spPr bwMode="auto">
            <a:xfrm>
              <a:off x="1193241" y="2583713"/>
              <a:ext cx="31750" cy="0"/>
            </a:xfrm>
            <a:custGeom>
              <a:avLst/>
              <a:gdLst>
                <a:gd name="T0" fmla="*/ 20 w 20"/>
                <a:gd name="T1" fmla="*/ 10 w 20"/>
                <a:gd name="T2" fmla="*/ 0 w 20"/>
              </a:gdLst>
              <a:ahLst/>
              <a:cxnLst>
                <a:cxn ang="0">
                  <a:pos x="T0" y="0"/>
                </a:cxn>
                <a:cxn ang="0">
                  <a:pos x="T1" y="0"/>
                </a:cxn>
                <a:cxn ang="0">
                  <a:pos x="T2" y="0"/>
                </a:cxn>
              </a:cxnLst>
              <a:rect l="0" t="0" r="r" b="b"/>
              <a:pathLst>
                <a:path w="20">
                  <a:moveTo>
                    <a:pt x="20" y="0"/>
                  </a:moveTo>
                  <a:lnTo>
                    <a:pt x="10" y="0"/>
                  </a:lnTo>
                  <a:lnTo>
                    <a:pt x="0" y="0"/>
                  </a:lnTo>
                </a:path>
              </a:pathLst>
            </a:custGeom>
            <a:noFill/>
            <a:ln w="14288">
              <a:solidFill>
                <a:srgbClr val="0066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5" name="Line 165">
              <a:extLst>
                <a:ext uri="{FF2B5EF4-FFF2-40B4-BE49-F238E27FC236}">
                  <a16:creationId xmlns:a16="http://schemas.microsoft.com/office/drawing/2014/main" id="{7F2D93E4-0F9E-9E4B-A3D0-603559A167D8}"/>
                </a:ext>
              </a:extLst>
            </p:cNvPr>
            <p:cNvSpPr>
              <a:spLocks noChangeShapeType="1"/>
            </p:cNvSpPr>
            <p:nvPr/>
          </p:nvSpPr>
          <p:spPr bwMode="auto">
            <a:xfrm flipH="1">
              <a:off x="1167841" y="2661500"/>
              <a:ext cx="14288" cy="0"/>
            </a:xfrm>
            <a:prstGeom prst="line">
              <a:avLst/>
            </a:prstGeom>
            <a:noFill/>
            <a:ln w="1428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6" name="Line 166">
              <a:extLst>
                <a:ext uri="{FF2B5EF4-FFF2-40B4-BE49-F238E27FC236}">
                  <a16:creationId xmlns:a16="http://schemas.microsoft.com/office/drawing/2014/main" id="{D1174835-0C26-E91B-3079-C12FB63413BF}"/>
                </a:ext>
              </a:extLst>
            </p:cNvPr>
            <p:cNvSpPr>
              <a:spLocks noChangeShapeType="1"/>
            </p:cNvSpPr>
            <p:nvPr/>
          </p:nvSpPr>
          <p:spPr bwMode="auto">
            <a:xfrm flipH="1">
              <a:off x="1182129" y="2661500"/>
              <a:ext cx="17463" cy="0"/>
            </a:xfrm>
            <a:prstGeom prst="line">
              <a:avLst/>
            </a:prstGeom>
            <a:noFill/>
            <a:ln w="1428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7" name="Line 167">
              <a:extLst>
                <a:ext uri="{FF2B5EF4-FFF2-40B4-BE49-F238E27FC236}">
                  <a16:creationId xmlns:a16="http://schemas.microsoft.com/office/drawing/2014/main" id="{2B12157F-3472-A9A5-1C8F-B01C8DFA84B9}"/>
                </a:ext>
              </a:extLst>
            </p:cNvPr>
            <p:cNvSpPr>
              <a:spLocks noChangeShapeType="1"/>
            </p:cNvSpPr>
            <p:nvPr/>
          </p:nvSpPr>
          <p:spPr bwMode="auto">
            <a:xfrm flipH="1">
              <a:off x="1167841" y="3280625"/>
              <a:ext cx="14288" cy="0"/>
            </a:xfrm>
            <a:prstGeom prst="line">
              <a:avLst/>
            </a:prstGeom>
            <a:noFill/>
            <a:ln w="1428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8" name="Line 168">
              <a:extLst>
                <a:ext uri="{FF2B5EF4-FFF2-40B4-BE49-F238E27FC236}">
                  <a16:creationId xmlns:a16="http://schemas.microsoft.com/office/drawing/2014/main" id="{03ECD1F0-A649-A714-EC86-1F140DA9414A}"/>
                </a:ext>
              </a:extLst>
            </p:cNvPr>
            <p:cNvSpPr>
              <a:spLocks noChangeShapeType="1"/>
            </p:cNvSpPr>
            <p:nvPr/>
          </p:nvSpPr>
          <p:spPr bwMode="auto">
            <a:xfrm flipH="1">
              <a:off x="3677679" y="2221763"/>
              <a:ext cx="17463" cy="0"/>
            </a:xfrm>
            <a:prstGeom prst="line">
              <a:avLst/>
            </a:prstGeom>
            <a:noFill/>
            <a:ln w="1428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9" name="Line 169">
              <a:extLst>
                <a:ext uri="{FF2B5EF4-FFF2-40B4-BE49-F238E27FC236}">
                  <a16:creationId xmlns:a16="http://schemas.microsoft.com/office/drawing/2014/main" id="{FDCB90DD-A70F-EBD6-E958-1D8C72AB848B}"/>
                </a:ext>
              </a:extLst>
            </p:cNvPr>
            <p:cNvSpPr>
              <a:spLocks noChangeShapeType="1"/>
            </p:cNvSpPr>
            <p:nvPr/>
          </p:nvSpPr>
          <p:spPr bwMode="auto">
            <a:xfrm flipV="1">
              <a:off x="1182129" y="2661500"/>
              <a:ext cx="0" cy="619125"/>
            </a:xfrm>
            <a:prstGeom prst="line">
              <a:avLst/>
            </a:prstGeom>
            <a:noFill/>
            <a:ln w="1428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0" name="Line 170">
              <a:extLst>
                <a:ext uri="{FF2B5EF4-FFF2-40B4-BE49-F238E27FC236}">
                  <a16:creationId xmlns:a16="http://schemas.microsoft.com/office/drawing/2014/main" id="{F59DF39B-2CF5-7373-0BA0-FD79BF7EE12F}"/>
                </a:ext>
              </a:extLst>
            </p:cNvPr>
            <p:cNvSpPr>
              <a:spLocks noChangeShapeType="1"/>
            </p:cNvSpPr>
            <p:nvPr/>
          </p:nvSpPr>
          <p:spPr bwMode="auto">
            <a:xfrm flipH="1">
              <a:off x="3661804" y="2221763"/>
              <a:ext cx="15875" cy="0"/>
            </a:xfrm>
            <a:prstGeom prst="line">
              <a:avLst/>
            </a:prstGeom>
            <a:noFill/>
            <a:ln w="1428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1" name="Line 171">
              <a:extLst>
                <a:ext uri="{FF2B5EF4-FFF2-40B4-BE49-F238E27FC236}">
                  <a16:creationId xmlns:a16="http://schemas.microsoft.com/office/drawing/2014/main" id="{C9B6965B-51EB-28A6-4C3A-DB274013DB49}"/>
                </a:ext>
              </a:extLst>
            </p:cNvPr>
            <p:cNvSpPr>
              <a:spLocks noChangeShapeType="1"/>
            </p:cNvSpPr>
            <p:nvPr/>
          </p:nvSpPr>
          <p:spPr bwMode="auto">
            <a:xfrm flipH="1">
              <a:off x="2247341" y="2116988"/>
              <a:ext cx="17463" cy="0"/>
            </a:xfrm>
            <a:prstGeom prst="line">
              <a:avLst/>
            </a:prstGeom>
            <a:noFill/>
            <a:ln w="1428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2" name="Line 172">
              <a:extLst>
                <a:ext uri="{FF2B5EF4-FFF2-40B4-BE49-F238E27FC236}">
                  <a16:creationId xmlns:a16="http://schemas.microsoft.com/office/drawing/2014/main" id="{FB5582DD-B6C6-1591-B5D0-1863A674B893}"/>
                </a:ext>
              </a:extLst>
            </p:cNvPr>
            <p:cNvSpPr>
              <a:spLocks noChangeShapeType="1"/>
            </p:cNvSpPr>
            <p:nvPr/>
          </p:nvSpPr>
          <p:spPr bwMode="auto">
            <a:xfrm flipH="1">
              <a:off x="3661804" y="2839300"/>
              <a:ext cx="15875" cy="0"/>
            </a:xfrm>
            <a:prstGeom prst="line">
              <a:avLst/>
            </a:prstGeom>
            <a:noFill/>
            <a:ln w="1428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3" name="Line 173">
              <a:extLst>
                <a:ext uri="{FF2B5EF4-FFF2-40B4-BE49-F238E27FC236}">
                  <a16:creationId xmlns:a16="http://schemas.microsoft.com/office/drawing/2014/main" id="{E5DBFEFB-C58B-C57F-8DC0-FF818DB417F6}"/>
                </a:ext>
              </a:extLst>
            </p:cNvPr>
            <p:cNvSpPr>
              <a:spLocks noChangeShapeType="1"/>
            </p:cNvSpPr>
            <p:nvPr/>
          </p:nvSpPr>
          <p:spPr bwMode="auto">
            <a:xfrm flipH="1">
              <a:off x="3677679" y="2839300"/>
              <a:ext cx="17463" cy="0"/>
            </a:xfrm>
            <a:prstGeom prst="line">
              <a:avLst/>
            </a:prstGeom>
            <a:noFill/>
            <a:ln w="1428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4" name="Line 174">
              <a:extLst>
                <a:ext uri="{FF2B5EF4-FFF2-40B4-BE49-F238E27FC236}">
                  <a16:creationId xmlns:a16="http://schemas.microsoft.com/office/drawing/2014/main" id="{36B42586-D03F-266F-42C6-72496A2DB67A}"/>
                </a:ext>
              </a:extLst>
            </p:cNvPr>
            <p:cNvSpPr>
              <a:spLocks noChangeShapeType="1"/>
            </p:cNvSpPr>
            <p:nvPr/>
          </p:nvSpPr>
          <p:spPr bwMode="auto">
            <a:xfrm flipH="1">
              <a:off x="2231466" y="2116988"/>
              <a:ext cx="15875" cy="0"/>
            </a:xfrm>
            <a:prstGeom prst="line">
              <a:avLst/>
            </a:prstGeom>
            <a:noFill/>
            <a:ln w="1428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5" name="Line 175">
              <a:extLst>
                <a:ext uri="{FF2B5EF4-FFF2-40B4-BE49-F238E27FC236}">
                  <a16:creationId xmlns:a16="http://schemas.microsoft.com/office/drawing/2014/main" id="{FF8F9648-9EA4-6D05-9E6F-3FB5E22267D7}"/>
                </a:ext>
              </a:extLst>
            </p:cNvPr>
            <p:cNvSpPr>
              <a:spLocks noChangeShapeType="1"/>
            </p:cNvSpPr>
            <p:nvPr/>
          </p:nvSpPr>
          <p:spPr bwMode="auto">
            <a:xfrm flipH="1">
              <a:off x="2231466" y="3115525"/>
              <a:ext cx="15875" cy="0"/>
            </a:xfrm>
            <a:prstGeom prst="line">
              <a:avLst/>
            </a:prstGeom>
            <a:noFill/>
            <a:ln w="1428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6" name="Line 176">
              <a:extLst>
                <a:ext uri="{FF2B5EF4-FFF2-40B4-BE49-F238E27FC236}">
                  <a16:creationId xmlns:a16="http://schemas.microsoft.com/office/drawing/2014/main" id="{E2AFDF2B-38F0-4E90-FDE9-BC2A11B158E2}"/>
                </a:ext>
              </a:extLst>
            </p:cNvPr>
            <p:cNvSpPr>
              <a:spLocks noChangeShapeType="1"/>
            </p:cNvSpPr>
            <p:nvPr/>
          </p:nvSpPr>
          <p:spPr bwMode="auto">
            <a:xfrm flipH="1">
              <a:off x="2247341" y="3115525"/>
              <a:ext cx="17463" cy="0"/>
            </a:xfrm>
            <a:prstGeom prst="line">
              <a:avLst/>
            </a:prstGeom>
            <a:noFill/>
            <a:ln w="1428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7" name="Line 177">
              <a:extLst>
                <a:ext uri="{FF2B5EF4-FFF2-40B4-BE49-F238E27FC236}">
                  <a16:creationId xmlns:a16="http://schemas.microsoft.com/office/drawing/2014/main" id="{CB113BA5-3722-8D40-F598-70ABC5521DFF}"/>
                </a:ext>
              </a:extLst>
            </p:cNvPr>
            <p:cNvSpPr>
              <a:spLocks noChangeShapeType="1"/>
            </p:cNvSpPr>
            <p:nvPr/>
          </p:nvSpPr>
          <p:spPr bwMode="auto">
            <a:xfrm flipH="1">
              <a:off x="1182129" y="3280625"/>
              <a:ext cx="17463" cy="0"/>
            </a:xfrm>
            <a:prstGeom prst="line">
              <a:avLst/>
            </a:prstGeom>
            <a:noFill/>
            <a:ln w="1428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8" name="Line 178">
              <a:extLst>
                <a:ext uri="{FF2B5EF4-FFF2-40B4-BE49-F238E27FC236}">
                  <a16:creationId xmlns:a16="http://schemas.microsoft.com/office/drawing/2014/main" id="{A75AD5E6-6558-D25D-8C6C-E5E865FF6086}"/>
                </a:ext>
              </a:extLst>
            </p:cNvPr>
            <p:cNvSpPr>
              <a:spLocks noChangeShapeType="1"/>
            </p:cNvSpPr>
            <p:nvPr/>
          </p:nvSpPr>
          <p:spPr bwMode="auto">
            <a:xfrm>
              <a:off x="3677679" y="2221763"/>
              <a:ext cx="0" cy="617538"/>
            </a:xfrm>
            <a:prstGeom prst="line">
              <a:avLst/>
            </a:prstGeom>
            <a:noFill/>
            <a:ln w="1428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9" name="Line 179">
              <a:extLst>
                <a:ext uri="{FF2B5EF4-FFF2-40B4-BE49-F238E27FC236}">
                  <a16:creationId xmlns:a16="http://schemas.microsoft.com/office/drawing/2014/main" id="{D069999F-8ACC-42A5-1D97-0CEA21E27562}"/>
                </a:ext>
              </a:extLst>
            </p:cNvPr>
            <p:cNvSpPr>
              <a:spLocks noChangeShapeType="1"/>
            </p:cNvSpPr>
            <p:nvPr/>
          </p:nvSpPr>
          <p:spPr bwMode="auto">
            <a:xfrm flipV="1">
              <a:off x="2247341" y="2116988"/>
              <a:ext cx="0" cy="998538"/>
            </a:xfrm>
            <a:prstGeom prst="line">
              <a:avLst/>
            </a:prstGeom>
            <a:noFill/>
            <a:ln w="1428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277" name="Groupe 276">
              <a:extLst>
                <a:ext uri="{FF2B5EF4-FFF2-40B4-BE49-F238E27FC236}">
                  <a16:creationId xmlns:a16="http://schemas.microsoft.com/office/drawing/2014/main" id="{64CD0EB7-0764-6BC6-67F8-954E72D0B9BD}"/>
                </a:ext>
              </a:extLst>
            </p:cNvPr>
            <p:cNvGrpSpPr/>
            <p:nvPr/>
          </p:nvGrpSpPr>
          <p:grpSpPr>
            <a:xfrm>
              <a:off x="775728" y="1564538"/>
              <a:ext cx="3130550" cy="1828801"/>
              <a:chOff x="1096962" y="1711326"/>
              <a:chExt cx="3130550" cy="1828801"/>
            </a:xfrm>
          </p:grpSpPr>
          <p:sp>
            <p:nvSpPr>
              <p:cNvPr id="240" name="Line 180">
                <a:extLst>
                  <a:ext uri="{FF2B5EF4-FFF2-40B4-BE49-F238E27FC236}">
                    <a16:creationId xmlns:a16="http://schemas.microsoft.com/office/drawing/2014/main" id="{A2C0FBAC-DAB0-44B9-ED75-34929E13C56E}"/>
                  </a:ext>
                </a:extLst>
              </p:cNvPr>
              <p:cNvSpPr>
                <a:spLocks noChangeShapeType="1"/>
              </p:cNvSpPr>
              <p:nvPr/>
            </p:nvSpPr>
            <p:spPr bwMode="auto">
              <a:xfrm flipH="1">
                <a:off x="1096963" y="1711326"/>
                <a:ext cx="412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1" name="Line 181">
                <a:extLst>
                  <a:ext uri="{FF2B5EF4-FFF2-40B4-BE49-F238E27FC236}">
                    <a16:creationId xmlns:a16="http://schemas.microsoft.com/office/drawing/2014/main" id="{EF197EC5-0CEB-9678-A795-5B916527E180}"/>
                  </a:ext>
                </a:extLst>
              </p:cNvPr>
              <p:cNvSpPr>
                <a:spLocks noChangeShapeType="1"/>
              </p:cNvSpPr>
              <p:nvPr/>
            </p:nvSpPr>
            <p:spPr bwMode="auto">
              <a:xfrm flipH="1">
                <a:off x="1096963" y="2608263"/>
                <a:ext cx="412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3" name="Line 183">
                <a:extLst>
                  <a:ext uri="{FF2B5EF4-FFF2-40B4-BE49-F238E27FC236}">
                    <a16:creationId xmlns:a16="http://schemas.microsoft.com/office/drawing/2014/main" id="{E10D1A9B-4D5A-04A7-88EB-8D6FC7E68DF6}"/>
                  </a:ext>
                </a:extLst>
              </p:cNvPr>
              <p:cNvSpPr>
                <a:spLocks noChangeShapeType="1"/>
              </p:cNvSpPr>
              <p:nvPr/>
            </p:nvSpPr>
            <p:spPr bwMode="auto">
              <a:xfrm flipH="1">
                <a:off x="1096963" y="2308226"/>
                <a:ext cx="412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4" name="Line 184">
                <a:extLst>
                  <a:ext uri="{FF2B5EF4-FFF2-40B4-BE49-F238E27FC236}">
                    <a16:creationId xmlns:a16="http://schemas.microsoft.com/office/drawing/2014/main" id="{EDEC845D-F860-1CFF-B0A5-87B10C4F3E6B}"/>
                  </a:ext>
                </a:extLst>
              </p:cNvPr>
              <p:cNvSpPr>
                <a:spLocks noChangeShapeType="1"/>
              </p:cNvSpPr>
              <p:nvPr/>
            </p:nvSpPr>
            <p:spPr bwMode="auto">
              <a:xfrm flipH="1">
                <a:off x="1096963" y="2009776"/>
                <a:ext cx="412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5" name="Line 185">
                <a:extLst>
                  <a:ext uri="{FF2B5EF4-FFF2-40B4-BE49-F238E27FC236}">
                    <a16:creationId xmlns:a16="http://schemas.microsoft.com/office/drawing/2014/main" id="{E795BCEB-F170-C29D-55AD-159C01F20D00}"/>
                  </a:ext>
                </a:extLst>
              </p:cNvPr>
              <p:cNvSpPr>
                <a:spLocks noChangeShapeType="1"/>
              </p:cNvSpPr>
              <p:nvPr/>
            </p:nvSpPr>
            <p:spPr bwMode="auto">
              <a:xfrm flipH="1">
                <a:off x="1096963" y="3206751"/>
                <a:ext cx="412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6" name="Line 186">
                <a:extLst>
                  <a:ext uri="{FF2B5EF4-FFF2-40B4-BE49-F238E27FC236}">
                    <a16:creationId xmlns:a16="http://schemas.microsoft.com/office/drawing/2014/main" id="{2EC9F8C9-205F-5FC6-C7C7-36F9183E17F9}"/>
                  </a:ext>
                </a:extLst>
              </p:cNvPr>
              <p:cNvSpPr>
                <a:spLocks noChangeShapeType="1"/>
              </p:cNvSpPr>
              <p:nvPr/>
            </p:nvSpPr>
            <p:spPr bwMode="auto">
              <a:xfrm flipH="1">
                <a:off x="1096963" y="2906713"/>
                <a:ext cx="412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7" name="Line 187">
                <a:extLst>
                  <a:ext uri="{FF2B5EF4-FFF2-40B4-BE49-F238E27FC236}">
                    <a16:creationId xmlns:a16="http://schemas.microsoft.com/office/drawing/2014/main" id="{DFDA69AC-143C-691A-82B2-A868618AC6AA}"/>
                  </a:ext>
                </a:extLst>
              </p:cNvPr>
              <p:cNvSpPr>
                <a:spLocks noChangeShapeType="1"/>
              </p:cNvSpPr>
              <p:nvPr/>
            </p:nvSpPr>
            <p:spPr bwMode="auto">
              <a:xfrm>
                <a:off x="1138238" y="1711327"/>
                <a:ext cx="0" cy="18288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8" name="Line 188">
                <a:extLst>
                  <a:ext uri="{FF2B5EF4-FFF2-40B4-BE49-F238E27FC236}">
                    <a16:creationId xmlns:a16="http://schemas.microsoft.com/office/drawing/2014/main" id="{97FE0DB2-8D95-DCCA-D079-2E79C8B15968}"/>
                  </a:ext>
                </a:extLst>
              </p:cNvPr>
              <p:cNvSpPr>
                <a:spLocks noChangeShapeType="1"/>
              </p:cNvSpPr>
              <p:nvPr/>
            </p:nvSpPr>
            <p:spPr bwMode="auto">
              <a:xfrm flipH="1">
                <a:off x="1096962" y="3505201"/>
                <a:ext cx="313055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9" name="Line 189">
                <a:extLst>
                  <a:ext uri="{FF2B5EF4-FFF2-40B4-BE49-F238E27FC236}">
                    <a16:creationId xmlns:a16="http://schemas.microsoft.com/office/drawing/2014/main" id="{6C6CF866-2FE0-8324-D086-420C2471932F}"/>
                  </a:ext>
                </a:extLst>
              </p:cNvPr>
              <p:cNvSpPr>
                <a:spLocks noChangeShapeType="1"/>
              </p:cNvSpPr>
              <p:nvPr/>
            </p:nvSpPr>
            <p:spPr bwMode="auto">
              <a:xfrm>
                <a:off x="1495425" y="3505201"/>
                <a:ext cx="0" cy="34925"/>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1" name="Line 191">
                <a:extLst>
                  <a:ext uri="{FF2B5EF4-FFF2-40B4-BE49-F238E27FC236}">
                    <a16:creationId xmlns:a16="http://schemas.microsoft.com/office/drawing/2014/main" id="{FFB18A30-AE6F-281B-6B7A-2F9FFB7E391E}"/>
                  </a:ext>
                </a:extLst>
              </p:cNvPr>
              <p:cNvSpPr>
                <a:spLocks noChangeShapeType="1"/>
              </p:cNvSpPr>
              <p:nvPr/>
            </p:nvSpPr>
            <p:spPr bwMode="auto">
              <a:xfrm>
                <a:off x="3278188" y="3505201"/>
                <a:ext cx="0" cy="34925"/>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2" name="Line 192">
                <a:extLst>
                  <a:ext uri="{FF2B5EF4-FFF2-40B4-BE49-F238E27FC236}">
                    <a16:creationId xmlns:a16="http://schemas.microsoft.com/office/drawing/2014/main" id="{AEDF55DD-0C41-4DA3-DEBB-875374EDB106}"/>
                  </a:ext>
                </a:extLst>
              </p:cNvPr>
              <p:cNvSpPr>
                <a:spLocks noChangeShapeType="1"/>
              </p:cNvSpPr>
              <p:nvPr/>
            </p:nvSpPr>
            <p:spPr bwMode="auto">
              <a:xfrm>
                <a:off x="3992563" y="3505201"/>
                <a:ext cx="0" cy="34925"/>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3" name="Line 193">
                <a:extLst>
                  <a:ext uri="{FF2B5EF4-FFF2-40B4-BE49-F238E27FC236}">
                    <a16:creationId xmlns:a16="http://schemas.microsoft.com/office/drawing/2014/main" id="{E2C83008-B48A-6DBB-EAC4-D05447607336}"/>
                  </a:ext>
                </a:extLst>
              </p:cNvPr>
              <p:cNvSpPr>
                <a:spLocks noChangeShapeType="1"/>
              </p:cNvSpPr>
              <p:nvPr/>
            </p:nvSpPr>
            <p:spPr bwMode="auto">
              <a:xfrm>
                <a:off x="1851025" y="3505201"/>
                <a:ext cx="0" cy="34925"/>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4" name="Line 194">
                <a:extLst>
                  <a:ext uri="{FF2B5EF4-FFF2-40B4-BE49-F238E27FC236}">
                    <a16:creationId xmlns:a16="http://schemas.microsoft.com/office/drawing/2014/main" id="{DEEFA2D0-A499-7E9D-042E-0233F356088A}"/>
                  </a:ext>
                </a:extLst>
              </p:cNvPr>
              <p:cNvSpPr>
                <a:spLocks noChangeShapeType="1"/>
              </p:cNvSpPr>
              <p:nvPr/>
            </p:nvSpPr>
            <p:spPr bwMode="auto">
              <a:xfrm>
                <a:off x="2565400" y="3505201"/>
                <a:ext cx="0" cy="34925"/>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255" name="Rectangle 195">
              <a:extLst>
                <a:ext uri="{FF2B5EF4-FFF2-40B4-BE49-F238E27FC236}">
                  <a16:creationId xmlns:a16="http://schemas.microsoft.com/office/drawing/2014/main" id="{B510DB50-4A9A-D698-C901-27ADEA6B92B3}"/>
                </a:ext>
              </a:extLst>
            </p:cNvPr>
            <p:cNvSpPr>
              <a:spLocks noChangeArrowheads="1"/>
            </p:cNvSpPr>
            <p:nvPr/>
          </p:nvSpPr>
          <p:spPr bwMode="auto">
            <a:xfrm>
              <a:off x="548410" y="1468497"/>
              <a:ext cx="19556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Calibri" panose="020F0502020204030204" pitchFamily="34" charset="0"/>
                </a:rPr>
                <a:t>2.5</a:t>
              </a:r>
              <a:endParaRPr kumimoji="0" lang="fr-FR" altLang="fr-FR" sz="3200" b="0" i="0" u="none" strike="noStrike" cap="none" normalizeH="0" baseline="0">
                <a:ln>
                  <a:noFill/>
                </a:ln>
                <a:solidFill>
                  <a:schemeClr val="tx1"/>
                </a:solidFill>
                <a:effectLst/>
                <a:latin typeface="Arial" panose="020B0604020202020204" pitchFamily="34" charset="0"/>
              </a:endParaRPr>
            </a:p>
          </p:txBody>
        </p:sp>
        <p:sp>
          <p:nvSpPr>
            <p:cNvPr id="256" name="Rectangle 196">
              <a:extLst>
                <a:ext uri="{FF2B5EF4-FFF2-40B4-BE49-F238E27FC236}">
                  <a16:creationId xmlns:a16="http://schemas.microsoft.com/office/drawing/2014/main" id="{A6717B2F-754D-C8D2-06FA-1316324B5915}"/>
                </a:ext>
              </a:extLst>
            </p:cNvPr>
            <p:cNvSpPr>
              <a:spLocks noChangeArrowheads="1"/>
            </p:cNvSpPr>
            <p:nvPr/>
          </p:nvSpPr>
          <p:spPr bwMode="auto">
            <a:xfrm>
              <a:off x="548410" y="1766947"/>
              <a:ext cx="19556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Calibri" panose="020F0502020204030204" pitchFamily="34" charset="0"/>
                </a:rPr>
                <a:t>2.0</a:t>
              </a:r>
              <a:endParaRPr kumimoji="0" lang="fr-FR" altLang="fr-FR" sz="3200" b="0" i="0" u="none" strike="noStrike" cap="none" normalizeH="0" baseline="0">
                <a:ln>
                  <a:noFill/>
                </a:ln>
                <a:solidFill>
                  <a:schemeClr val="tx1"/>
                </a:solidFill>
                <a:effectLst/>
                <a:latin typeface="Arial" panose="020B0604020202020204" pitchFamily="34" charset="0"/>
              </a:endParaRPr>
            </a:p>
          </p:txBody>
        </p:sp>
        <p:sp>
          <p:nvSpPr>
            <p:cNvPr id="257" name="Rectangle 197">
              <a:extLst>
                <a:ext uri="{FF2B5EF4-FFF2-40B4-BE49-F238E27FC236}">
                  <a16:creationId xmlns:a16="http://schemas.microsoft.com/office/drawing/2014/main" id="{193D8D66-B577-3BFD-7654-80CCEB83C9E1}"/>
                </a:ext>
              </a:extLst>
            </p:cNvPr>
            <p:cNvSpPr>
              <a:spLocks noChangeArrowheads="1"/>
            </p:cNvSpPr>
            <p:nvPr/>
          </p:nvSpPr>
          <p:spPr bwMode="auto">
            <a:xfrm>
              <a:off x="548410" y="2065397"/>
              <a:ext cx="19556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Calibri" panose="020F0502020204030204" pitchFamily="34" charset="0"/>
                </a:rPr>
                <a:t>1.5</a:t>
              </a:r>
              <a:endParaRPr kumimoji="0" lang="fr-FR" altLang="fr-FR" sz="3200" b="0" i="0" u="none" strike="noStrike" cap="none" normalizeH="0" baseline="0">
                <a:ln>
                  <a:noFill/>
                </a:ln>
                <a:solidFill>
                  <a:schemeClr val="tx1"/>
                </a:solidFill>
                <a:effectLst/>
                <a:latin typeface="Arial" panose="020B0604020202020204" pitchFamily="34" charset="0"/>
              </a:endParaRPr>
            </a:p>
          </p:txBody>
        </p:sp>
        <p:sp>
          <p:nvSpPr>
            <p:cNvPr id="258" name="Rectangle 198">
              <a:extLst>
                <a:ext uri="{FF2B5EF4-FFF2-40B4-BE49-F238E27FC236}">
                  <a16:creationId xmlns:a16="http://schemas.microsoft.com/office/drawing/2014/main" id="{94C1806C-00CC-BD1F-A877-D13975E30EBC}"/>
                </a:ext>
              </a:extLst>
            </p:cNvPr>
            <p:cNvSpPr>
              <a:spLocks noChangeArrowheads="1"/>
            </p:cNvSpPr>
            <p:nvPr/>
          </p:nvSpPr>
          <p:spPr bwMode="auto">
            <a:xfrm>
              <a:off x="548410" y="2365434"/>
              <a:ext cx="19556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Calibri" panose="020F0502020204030204" pitchFamily="34" charset="0"/>
                </a:rPr>
                <a:t>1.0</a:t>
              </a:r>
              <a:endParaRPr kumimoji="0" lang="fr-FR" altLang="fr-FR" sz="3200" b="0" i="0" u="none" strike="noStrike" cap="none" normalizeH="0" baseline="0">
                <a:ln>
                  <a:noFill/>
                </a:ln>
                <a:solidFill>
                  <a:schemeClr val="tx1"/>
                </a:solidFill>
                <a:effectLst/>
                <a:latin typeface="Arial" panose="020B0604020202020204" pitchFamily="34" charset="0"/>
              </a:endParaRPr>
            </a:p>
          </p:txBody>
        </p:sp>
        <p:sp>
          <p:nvSpPr>
            <p:cNvPr id="259" name="Rectangle 199">
              <a:extLst>
                <a:ext uri="{FF2B5EF4-FFF2-40B4-BE49-F238E27FC236}">
                  <a16:creationId xmlns:a16="http://schemas.microsoft.com/office/drawing/2014/main" id="{B76B2772-9B99-7C43-A5CD-8858AD9D598D}"/>
                </a:ext>
              </a:extLst>
            </p:cNvPr>
            <p:cNvSpPr>
              <a:spLocks noChangeArrowheads="1"/>
            </p:cNvSpPr>
            <p:nvPr/>
          </p:nvSpPr>
          <p:spPr bwMode="auto">
            <a:xfrm>
              <a:off x="548410" y="2663884"/>
              <a:ext cx="19556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Calibri" panose="020F0502020204030204" pitchFamily="34" charset="0"/>
                </a:rPr>
                <a:t>0.5</a:t>
              </a:r>
              <a:endParaRPr kumimoji="0" lang="fr-FR" altLang="fr-FR" sz="3200" b="0" i="0" u="none" strike="noStrike" cap="none" normalizeH="0" baseline="0">
                <a:ln>
                  <a:noFill/>
                </a:ln>
                <a:solidFill>
                  <a:schemeClr val="tx1"/>
                </a:solidFill>
                <a:effectLst/>
                <a:latin typeface="Arial" panose="020B0604020202020204" pitchFamily="34" charset="0"/>
              </a:endParaRPr>
            </a:p>
          </p:txBody>
        </p:sp>
        <p:sp>
          <p:nvSpPr>
            <p:cNvPr id="260" name="Rectangle 200">
              <a:extLst>
                <a:ext uri="{FF2B5EF4-FFF2-40B4-BE49-F238E27FC236}">
                  <a16:creationId xmlns:a16="http://schemas.microsoft.com/office/drawing/2014/main" id="{03C54307-A756-017D-2385-8297CFBD40F1}"/>
                </a:ext>
              </a:extLst>
            </p:cNvPr>
            <p:cNvSpPr>
              <a:spLocks noChangeArrowheads="1"/>
            </p:cNvSpPr>
            <p:nvPr/>
          </p:nvSpPr>
          <p:spPr bwMode="auto">
            <a:xfrm>
              <a:off x="548410" y="2963922"/>
              <a:ext cx="19556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Calibri" panose="020F0502020204030204" pitchFamily="34" charset="0"/>
                </a:rPr>
                <a:t>0.0</a:t>
              </a:r>
              <a:endParaRPr kumimoji="0" lang="fr-FR" altLang="fr-FR" sz="3200" b="0" i="0" u="none" strike="noStrike" cap="none" normalizeH="0" baseline="0">
                <a:ln>
                  <a:noFill/>
                </a:ln>
                <a:solidFill>
                  <a:schemeClr val="tx1"/>
                </a:solidFill>
                <a:effectLst/>
                <a:latin typeface="Arial" panose="020B0604020202020204" pitchFamily="34" charset="0"/>
              </a:endParaRPr>
            </a:p>
          </p:txBody>
        </p:sp>
        <p:sp>
          <p:nvSpPr>
            <p:cNvPr id="261" name="Rectangle 201">
              <a:extLst>
                <a:ext uri="{FF2B5EF4-FFF2-40B4-BE49-F238E27FC236}">
                  <a16:creationId xmlns:a16="http://schemas.microsoft.com/office/drawing/2014/main" id="{5AD687DC-0D86-B759-AD5D-C10A5EED3F9E}"/>
                </a:ext>
              </a:extLst>
            </p:cNvPr>
            <p:cNvSpPr>
              <a:spLocks noChangeArrowheads="1"/>
            </p:cNvSpPr>
            <p:nvPr/>
          </p:nvSpPr>
          <p:spPr bwMode="auto">
            <a:xfrm>
              <a:off x="500335" y="3262372"/>
              <a:ext cx="2420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Calibri" panose="020F0502020204030204" pitchFamily="34" charset="0"/>
                </a:rPr>
                <a:t>-0.5</a:t>
              </a:r>
              <a:endParaRPr kumimoji="0" lang="fr-FR" altLang="fr-FR" sz="3200" b="0" i="0" u="none" strike="noStrike" cap="none" normalizeH="0" baseline="0">
                <a:ln>
                  <a:noFill/>
                </a:ln>
                <a:solidFill>
                  <a:schemeClr val="tx1"/>
                </a:solidFill>
                <a:effectLst/>
                <a:latin typeface="Arial" panose="020B0604020202020204" pitchFamily="34" charset="0"/>
              </a:endParaRPr>
            </a:p>
          </p:txBody>
        </p:sp>
        <p:sp>
          <p:nvSpPr>
            <p:cNvPr id="262" name="Rectangle 202">
              <a:extLst>
                <a:ext uri="{FF2B5EF4-FFF2-40B4-BE49-F238E27FC236}">
                  <a16:creationId xmlns:a16="http://schemas.microsoft.com/office/drawing/2014/main" id="{A8715590-97AD-0253-4597-FEEDDA8E57AD}"/>
                </a:ext>
              </a:extLst>
            </p:cNvPr>
            <p:cNvSpPr>
              <a:spLocks noChangeArrowheads="1"/>
            </p:cNvSpPr>
            <p:nvPr/>
          </p:nvSpPr>
          <p:spPr bwMode="auto">
            <a:xfrm>
              <a:off x="776142" y="3399688"/>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Calibri" panose="020F0502020204030204" pitchFamily="34" charset="0"/>
                </a:rPr>
                <a:t>0</a:t>
              </a:r>
              <a:endParaRPr kumimoji="0" lang="fr-FR" altLang="fr-FR" sz="3200" b="0" i="0" u="none" strike="noStrike" cap="none" normalizeH="0" baseline="0">
                <a:ln>
                  <a:noFill/>
                </a:ln>
                <a:solidFill>
                  <a:schemeClr val="tx1"/>
                </a:solidFill>
                <a:effectLst/>
                <a:latin typeface="Arial" panose="020B0604020202020204" pitchFamily="34" charset="0"/>
              </a:endParaRPr>
            </a:p>
          </p:txBody>
        </p:sp>
        <p:sp>
          <p:nvSpPr>
            <p:cNvPr id="263" name="Rectangle 203">
              <a:extLst>
                <a:ext uri="{FF2B5EF4-FFF2-40B4-BE49-F238E27FC236}">
                  <a16:creationId xmlns:a16="http://schemas.microsoft.com/office/drawing/2014/main" id="{D090E27B-D597-F8E6-F16C-A4924856ECD9}"/>
                </a:ext>
              </a:extLst>
            </p:cNvPr>
            <p:cNvSpPr>
              <a:spLocks noChangeArrowheads="1"/>
            </p:cNvSpPr>
            <p:nvPr/>
          </p:nvSpPr>
          <p:spPr bwMode="auto">
            <a:xfrm>
              <a:off x="1133330" y="3399688"/>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Calibri" panose="020F0502020204030204" pitchFamily="34" charset="0"/>
                </a:rPr>
                <a:t>6</a:t>
              </a:r>
              <a:endParaRPr kumimoji="0" lang="fr-FR" altLang="fr-FR" sz="3200" b="0" i="0" u="none" strike="noStrike" cap="none" normalizeH="0" baseline="0">
                <a:ln>
                  <a:noFill/>
                </a:ln>
                <a:solidFill>
                  <a:schemeClr val="tx1"/>
                </a:solidFill>
                <a:effectLst/>
                <a:latin typeface="Arial" panose="020B0604020202020204" pitchFamily="34" charset="0"/>
              </a:endParaRPr>
            </a:p>
          </p:txBody>
        </p:sp>
        <p:sp>
          <p:nvSpPr>
            <p:cNvPr id="264" name="Rectangle 204">
              <a:extLst>
                <a:ext uri="{FF2B5EF4-FFF2-40B4-BE49-F238E27FC236}">
                  <a16:creationId xmlns:a16="http://schemas.microsoft.com/office/drawing/2014/main" id="{ED426ACD-ABA3-B5A1-899E-F6E771076FBE}"/>
                </a:ext>
              </a:extLst>
            </p:cNvPr>
            <p:cNvSpPr>
              <a:spLocks noChangeArrowheads="1"/>
            </p:cNvSpPr>
            <p:nvPr/>
          </p:nvSpPr>
          <p:spPr bwMode="auto">
            <a:xfrm>
              <a:off x="1450452" y="3399688"/>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Calibri" panose="020F0502020204030204" pitchFamily="34" charset="0"/>
                </a:rPr>
                <a:t>12</a:t>
              </a:r>
              <a:endParaRPr kumimoji="0" lang="fr-FR" altLang="fr-FR" sz="3200" b="0" i="0" u="none" strike="noStrike" cap="none" normalizeH="0" baseline="0">
                <a:ln>
                  <a:noFill/>
                </a:ln>
                <a:solidFill>
                  <a:schemeClr val="tx1"/>
                </a:solidFill>
                <a:effectLst/>
                <a:latin typeface="Arial" panose="020B0604020202020204" pitchFamily="34" charset="0"/>
              </a:endParaRPr>
            </a:p>
          </p:txBody>
        </p:sp>
        <p:sp>
          <p:nvSpPr>
            <p:cNvPr id="265" name="Rectangle 205">
              <a:extLst>
                <a:ext uri="{FF2B5EF4-FFF2-40B4-BE49-F238E27FC236}">
                  <a16:creationId xmlns:a16="http://schemas.microsoft.com/office/drawing/2014/main" id="{93A20534-0D9C-A0D7-4A00-FA32D4EA72BA}"/>
                </a:ext>
              </a:extLst>
            </p:cNvPr>
            <p:cNvSpPr>
              <a:spLocks noChangeArrowheads="1"/>
            </p:cNvSpPr>
            <p:nvPr/>
          </p:nvSpPr>
          <p:spPr bwMode="auto">
            <a:xfrm>
              <a:off x="2164827" y="3399688"/>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Calibri" panose="020F0502020204030204" pitchFamily="34" charset="0"/>
                </a:rPr>
                <a:t>24</a:t>
              </a:r>
              <a:endParaRPr kumimoji="0" lang="fr-FR" altLang="fr-FR" sz="3200" b="0" i="0" u="none" strike="noStrike" cap="none" normalizeH="0" baseline="0">
                <a:ln>
                  <a:noFill/>
                </a:ln>
                <a:solidFill>
                  <a:schemeClr val="tx1"/>
                </a:solidFill>
                <a:effectLst/>
                <a:latin typeface="Arial" panose="020B0604020202020204" pitchFamily="34" charset="0"/>
              </a:endParaRPr>
            </a:p>
          </p:txBody>
        </p:sp>
        <p:sp>
          <p:nvSpPr>
            <p:cNvPr id="266" name="Rectangle 206">
              <a:extLst>
                <a:ext uri="{FF2B5EF4-FFF2-40B4-BE49-F238E27FC236}">
                  <a16:creationId xmlns:a16="http://schemas.microsoft.com/office/drawing/2014/main" id="{DC1DBA89-B732-272B-A828-1AB7380DCAF1}"/>
                </a:ext>
              </a:extLst>
            </p:cNvPr>
            <p:cNvSpPr>
              <a:spLocks noChangeArrowheads="1"/>
            </p:cNvSpPr>
            <p:nvPr/>
          </p:nvSpPr>
          <p:spPr bwMode="auto">
            <a:xfrm>
              <a:off x="2877614" y="3399688"/>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Calibri" panose="020F0502020204030204" pitchFamily="34" charset="0"/>
                </a:rPr>
                <a:t>36</a:t>
              </a:r>
              <a:endParaRPr kumimoji="0" lang="fr-FR" altLang="fr-FR" sz="3200" b="0" i="0" u="none" strike="noStrike" cap="none" normalizeH="0" baseline="0">
                <a:ln>
                  <a:noFill/>
                </a:ln>
                <a:solidFill>
                  <a:schemeClr val="tx1"/>
                </a:solidFill>
                <a:effectLst/>
                <a:latin typeface="Arial" panose="020B0604020202020204" pitchFamily="34" charset="0"/>
              </a:endParaRPr>
            </a:p>
          </p:txBody>
        </p:sp>
        <p:sp>
          <p:nvSpPr>
            <p:cNvPr id="267" name="Rectangle 207">
              <a:extLst>
                <a:ext uri="{FF2B5EF4-FFF2-40B4-BE49-F238E27FC236}">
                  <a16:creationId xmlns:a16="http://schemas.microsoft.com/office/drawing/2014/main" id="{50514CB1-522D-8ECF-9976-EDE7FC6492A3}"/>
                </a:ext>
              </a:extLst>
            </p:cNvPr>
            <p:cNvSpPr>
              <a:spLocks noChangeArrowheads="1"/>
            </p:cNvSpPr>
            <p:nvPr/>
          </p:nvSpPr>
          <p:spPr bwMode="auto">
            <a:xfrm>
              <a:off x="3591989" y="3399688"/>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Calibri" panose="020F0502020204030204" pitchFamily="34" charset="0"/>
                </a:rPr>
                <a:t>48</a:t>
              </a:r>
              <a:endParaRPr kumimoji="0" lang="fr-FR" altLang="fr-FR" sz="3200" b="0" i="0" u="none" strike="noStrike" cap="none" normalizeH="0" baseline="0">
                <a:ln>
                  <a:noFill/>
                </a:ln>
                <a:solidFill>
                  <a:schemeClr val="tx1"/>
                </a:solidFill>
                <a:effectLst/>
                <a:latin typeface="Arial" panose="020B0604020202020204" pitchFamily="34" charset="0"/>
              </a:endParaRPr>
            </a:p>
          </p:txBody>
        </p:sp>
        <p:sp>
          <p:nvSpPr>
            <p:cNvPr id="268" name="Freeform 208">
              <a:extLst>
                <a:ext uri="{FF2B5EF4-FFF2-40B4-BE49-F238E27FC236}">
                  <a16:creationId xmlns:a16="http://schemas.microsoft.com/office/drawing/2014/main" id="{179B98BD-3FC8-E117-C08C-3F0D937887A7}"/>
                </a:ext>
              </a:extLst>
            </p:cNvPr>
            <p:cNvSpPr>
              <a:spLocks/>
            </p:cNvSpPr>
            <p:nvPr/>
          </p:nvSpPr>
          <p:spPr bwMode="auto">
            <a:xfrm>
              <a:off x="888441" y="1974113"/>
              <a:ext cx="2814638" cy="1079500"/>
            </a:xfrm>
            <a:custGeom>
              <a:avLst/>
              <a:gdLst>
                <a:gd name="T0" fmla="*/ 1773 w 1773"/>
                <a:gd name="T1" fmla="*/ 0 h 680"/>
                <a:gd name="T2" fmla="*/ 873 w 1773"/>
                <a:gd name="T3" fmla="*/ 259 h 680"/>
                <a:gd name="T4" fmla="*/ 202 w 1773"/>
                <a:gd name="T5" fmla="*/ 577 h 680"/>
                <a:gd name="T6" fmla="*/ 0 w 1773"/>
                <a:gd name="T7" fmla="*/ 680 h 680"/>
              </a:gdLst>
              <a:ahLst/>
              <a:cxnLst>
                <a:cxn ang="0">
                  <a:pos x="T0" y="T1"/>
                </a:cxn>
                <a:cxn ang="0">
                  <a:pos x="T2" y="T3"/>
                </a:cxn>
                <a:cxn ang="0">
                  <a:pos x="T4" y="T5"/>
                </a:cxn>
                <a:cxn ang="0">
                  <a:pos x="T6" y="T7"/>
                </a:cxn>
              </a:cxnLst>
              <a:rect l="0" t="0" r="r" b="b"/>
              <a:pathLst>
                <a:path w="1773" h="680">
                  <a:moveTo>
                    <a:pt x="1773" y="0"/>
                  </a:moveTo>
                  <a:lnTo>
                    <a:pt x="873" y="259"/>
                  </a:lnTo>
                  <a:lnTo>
                    <a:pt x="202" y="577"/>
                  </a:lnTo>
                  <a:lnTo>
                    <a:pt x="0" y="680"/>
                  </a:lnTo>
                </a:path>
              </a:pathLst>
            </a:custGeom>
            <a:noFill/>
            <a:ln w="28575">
              <a:solidFill>
                <a:srgbClr val="0066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9" name="Freeform 209">
              <a:extLst>
                <a:ext uri="{FF2B5EF4-FFF2-40B4-BE49-F238E27FC236}">
                  <a16:creationId xmlns:a16="http://schemas.microsoft.com/office/drawing/2014/main" id="{F55538B1-34FF-B141-961B-4D616FDF3845}"/>
                </a:ext>
              </a:extLst>
            </p:cNvPr>
            <p:cNvSpPr>
              <a:spLocks/>
            </p:cNvSpPr>
            <p:nvPr/>
          </p:nvSpPr>
          <p:spPr bwMode="auto">
            <a:xfrm>
              <a:off x="888441" y="2529738"/>
              <a:ext cx="2789238" cy="541338"/>
            </a:xfrm>
            <a:custGeom>
              <a:avLst/>
              <a:gdLst>
                <a:gd name="T0" fmla="*/ 0 w 1757"/>
                <a:gd name="T1" fmla="*/ 341 h 341"/>
                <a:gd name="T2" fmla="*/ 185 w 1757"/>
                <a:gd name="T3" fmla="*/ 279 h 341"/>
                <a:gd name="T4" fmla="*/ 856 w 1757"/>
                <a:gd name="T5" fmla="*/ 180 h 341"/>
                <a:gd name="T6" fmla="*/ 1757 w 1757"/>
                <a:gd name="T7" fmla="*/ 0 h 341"/>
              </a:gdLst>
              <a:ahLst/>
              <a:cxnLst>
                <a:cxn ang="0">
                  <a:pos x="T0" y="T1"/>
                </a:cxn>
                <a:cxn ang="0">
                  <a:pos x="T2" y="T3"/>
                </a:cxn>
                <a:cxn ang="0">
                  <a:pos x="T4" y="T5"/>
                </a:cxn>
                <a:cxn ang="0">
                  <a:pos x="T6" y="T7"/>
                </a:cxn>
              </a:cxnLst>
              <a:rect l="0" t="0" r="r" b="b"/>
              <a:pathLst>
                <a:path w="1757" h="341">
                  <a:moveTo>
                    <a:pt x="0" y="341"/>
                  </a:moveTo>
                  <a:lnTo>
                    <a:pt x="185" y="279"/>
                  </a:lnTo>
                  <a:lnTo>
                    <a:pt x="856" y="180"/>
                  </a:lnTo>
                  <a:lnTo>
                    <a:pt x="1757" y="0"/>
                  </a:lnTo>
                </a:path>
              </a:pathLst>
            </a:custGeom>
            <a:noFill/>
            <a:ln w="28575">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0" name="Rectangle 210">
              <a:extLst>
                <a:ext uri="{FF2B5EF4-FFF2-40B4-BE49-F238E27FC236}">
                  <a16:creationId xmlns:a16="http://schemas.microsoft.com/office/drawing/2014/main" id="{DE05BB4C-6424-626C-B159-05AF6FA467C4}"/>
                </a:ext>
              </a:extLst>
            </p:cNvPr>
            <p:cNvSpPr>
              <a:spLocks noChangeArrowheads="1"/>
            </p:cNvSpPr>
            <p:nvPr/>
          </p:nvSpPr>
          <p:spPr bwMode="auto">
            <a:xfrm>
              <a:off x="1285953" y="2974238"/>
              <a:ext cx="3446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lang="fr-FR" altLang="fr-FR" sz="1000" dirty="0">
                  <a:solidFill>
                    <a:srgbClr val="FF6600"/>
                  </a:solidFill>
                  <a:latin typeface="Calibri" panose="020F0502020204030204" pitchFamily="34" charset="0"/>
                </a:rPr>
                <a:t>N</a:t>
              </a:r>
              <a:r>
                <a:rPr kumimoji="0" lang="fr-FR" altLang="fr-FR" sz="1000" b="0" i="0" u="none" strike="noStrike" cap="none" normalizeH="0" baseline="0" dirty="0">
                  <a:ln>
                    <a:noFill/>
                  </a:ln>
                  <a:solidFill>
                    <a:srgbClr val="FF6600"/>
                  </a:solidFill>
                  <a:effectLst/>
                  <a:latin typeface="Calibri" panose="020F0502020204030204" pitchFamily="34" charset="0"/>
                </a:rPr>
                <a:t>=266</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271" name="Rectangle 211">
              <a:extLst>
                <a:ext uri="{FF2B5EF4-FFF2-40B4-BE49-F238E27FC236}">
                  <a16:creationId xmlns:a16="http://schemas.microsoft.com/office/drawing/2014/main" id="{C33E7C06-5F15-231C-8950-844FAF61D8F7}"/>
                </a:ext>
              </a:extLst>
            </p:cNvPr>
            <p:cNvSpPr>
              <a:spLocks noChangeArrowheads="1"/>
            </p:cNvSpPr>
            <p:nvPr/>
          </p:nvSpPr>
          <p:spPr bwMode="auto">
            <a:xfrm>
              <a:off x="3298903" y="2623400"/>
              <a:ext cx="3446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lang="fr-FR" altLang="fr-FR" sz="1000" dirty="0">
                  <a:solidFill>
                    <a:srgbClr val="FF6600"/>
                  </a:solidFill>
                  <a:latin typeface="Calibri" panose="020F0502020204030204" pitchFamily="34" charset="0"/>
                </a:rPr>
                <a:t>N</a:t>
              </a:r>
              <a:r>
                <a:rPr kumimoji="0" lang="fr-FR" altLang="fr-FR" sz="1000" b="0" i="0" u="none" strike="noStrike" cap="none" normalizeH="0" baseline="0" dirty="0">
                  <a:ln>
                    <a:noFill/>
                  </a:ln>
                  <a:solidFill>
                    <a:srgbClr val="FF6600"/>
                  </a:solidFill>
                  <a:effectLst/>
                  <a:latin typeface="Calibri" panose="020F0502020204030204" pitchFamily="34" charset="0"/>
                </a:rPr>
                <a:t>=265</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272" name="Rectangle 212">
              <a:extLst>
                <a:ext uri="{FF2B5EF4-FFF2-40B4-BE49-F238E27FC236}">
                  <a16:creationId xmlns:a16="http://schemas.microsoft.com/office/drawing/2014/main" id="{18AE3EC2-C3C0-BC87-4EF2-CA9248696472}"/>
                </a:ext>
              </a:extLst>
            </p:cNvPr>
            <p:cNvSpPr>
              <a:spLocks noChangeArrowheads="1"/>
            </p:cNvSpPr>
            <p:nvPr/>
          </p:nvSpPr>
          <p:spPr bwMode="auto">
            <a:xfrm>
              <a:off x="3795152" y="1783963"/>
              <a:ext cx="7956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006699"/>
                  </a:solidFill>
                  <a:effectLst/>
                  <a:latin typeface="Calibri" panose="020F0502020204030204" pitchFamily="34" charset="0"/>
                </a:rPr>
                <a:t>BIC/FTC/TAF</a:t>
              </a:r>
              <a:br>
                <a:rPr kumimoji="0" lang="fr-FR" altLang="fr-FR" sz="1200" b="1" i="0" u="none" strike="noStrike" cap="none" normalizeH="0" baseline="0" dirty="0">
                  <a:ln>
                    <a:noFill/>
                  </a:ln>
                  <a:solidFill>
                    <a:srgbClr val="006699"/>
                  </a:solidFill>
                  <a:effectLst/>
                  <a:latin typeface="Calibri" panose="020F0502020204030204" pitchFamily="34" charset="0"/>
                </a:rPr>
              </a:br>
              <a:r>
                <a:rPr kumimoji="0" lang="fr-FR" altLang="fr-FR" sz="1200" b="1" i="0" u="none" strike="noStrike" cap="none" normalizeH="0" baseline="0" dirty="0">
                  <a:ln>
                    <a:noFill/>
                  </a:ln>
                  <a:solidFill>
                    <a:srgbClr val="006699"/>
                  </a:solidFill>
                  <a:effectLst/>
                  <a:latin typeface="Calibri" panose="020F0502020204030204" pitchFamily="34" charset="0"/>
                </a:rPr>
                <a:t>+1.81 kg</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273" name="Rectangle 213">
              <a:extLst>
                <a:ext uri="{FF2B5EF4-FFF2-40B4-BE49-F238E27FC236}">
                  <a16:creationId xmlns:a16="http://schemas.microsoft.com/office/drawing/2014/main" id="{5CD385C5-88B6-4411-E6E5-A444BD7FB2AC}"/>
                </a:ext>
              </a:extLst>
            </p:cNvPr>
            <p:cNvSpPr>
              <a:spLocks noChangeArrowheads="1"/>
            </p:cNvSpPr>
            <p:nvPr/>
          </p:nvSpPr>
          <p:spPr bwMode="auto">
            <a:xfrm>
              <a:off x="1054178" y="2393213"/>
              <a:ext cx="3446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lang="fr-FR" altLang="fr-FR" sz="1000" dirty="0">
                  <a:solidFill>
                    <a:srgbClr val="006699"/>
                  </a:solidFill>
                  <a:latin typeface="Calibri" panose="020F0502020204030204" pitchFamily="34" charset="0"/>
                </a:rPr>
                <a:t>N</a:t>
              </a:r>
              <a:r>
                <a:rPr kumimoji="0" lang="fr-FR" altLang="fr-FR" sz="1000" b="0" i="0" u="none" strike="noStrike" cap="none" normalizeH="0" baseline="0" dirty="0">
                  <a:ln>
                    <a:noFill/>
                  </a:ln>
                  <a:solidFill>
                    <a:srgbClr val="006699"/>
                  </a:solidFill>
                  <a:effectLst/>
                  <a:latin typeface="Calibri" panose="020F0502020204030204" pitchFamily="34" charset="0"/>
                </a:rPr>
                <a:t>=260</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274" name="Rectangle 214">
              <a:extLst>
                <a:ext uri="{FF2B5EF4-FFF2-40B4-BE49-F238E27FC236}">
                  <a16:creationId xmlns:a16="http://schemas.microsoft.com/office/drawing/2014/main" id="{20C9791A-617D-DF88-B2AE-BB8A141FC7C8}"/>
                </a:ext>
              </a:extLst>
            </p:cNvPr>
            <p:cNvSpPr>
              <a:spLocks noChangeArrowheads="1"/>
            </p:cNvSpPr>
            <p:nvPr/>
          </p:nvSpPr>
          <p:spPr bwMode="auto">
            <a:xfrm>
              <a:off x="3768164" y="2339588"/>
              <a:ext cx="5656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FF6600"/>
                  </a:solidFill>
                  <a:effectLst/>
                  <a:latin typeface="Calibri" panose="020F0502020204030204" pitchFamily="34" charset="0"/>
                </a:rPr>
                <a:t>DTG/3TC</a:t>
              </a:r>
              <a:br>
                <a:rPr kumimoji="0" lang="fr-FR" altLang="fr-FR" sz="1200" b="1" i="0" u="none" strike="noStrike" cap="none" normalizeH="0" baseline="0" dirty="0">
                  <a:ln>
                    <a:noFill/>
                  </a:ln>
                  <a:solidFill>
                    <a:srgbClr val="FF6600"/>
                  </a:solidFill>
                  <a:effectLst/>
                  <a:latin typeface="Calibri" panose="020F0502020204030204" pitchFamily="34" charset="0"/>
                </a:rPr>
              </a:br>
              <a:r>
                <a:rPr kumimoji="0" lang="fr-FR" altLang="fr-FR" sz="1200" b="1" i="0" u="none" strike="noStrike" cap="none" normalizeH="0" baseline="0" dirty="0">
                  <a:ln>
                    <a:noFill/>
                  </a:ln>
                  <a:solidFill>
                    <a:srgbClr val="FF6600"/>
                  </a:solidFill>
                  <a:effectLst/>
                  <a:latin typeface="Calibri" panose="020F0502020204030204" pitchFamily="34" charset="0"/>
                </a:rPr>
                <a:t>+0.89 kg</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275" name="Rectangle 215">
              <a:extLst>
                <a:ext uri="{FF2B5EF4-FFF2-40B4-BE49-F238E27FC236}">
                  <a16:creationId xmlns:a16="http://schemas.microsoft.com/office/drawing/2014/main" id="{D54F2ED6-331F-11E9-B6F4-1DE3FD5E431A}"/>
                </a:ext>
              </a:extLst>
            </p:cNvPr>
            <p:cNvSpPr>
              <a:spLocks noChangeArrowheads="1"/>
            </p:cNvSpPr>
            <p:nvPr/>
          </p:nvSpPr>
          <p:spPr bwMode="auto">
            <a:xfrm>
              <a:off x="1860628" y="2228113"/>
              <a:ext cx="3446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lang="fr-FR" altLang="fr-FR" sz="1000" dirty="0">
                  <a:solidFill>
                    <a:srgbClr val="006699"/>
                  </a:solidFill>
                  <a:latin typeface="Calibri" panose="020F0502020204030204" pitchFamily="34" charset="0"/>
                </a:rPr>
                <a:t>N</a:t>
              </a:r>
              <a:r>
                <a:rPr kumimoji="0" lang="fr-FR" altLang="fr-FR" sz="1000" b="0" i="0" u="none" strike="noStrike" cap="none" normalizeH="0" baseline="0" dirty="0">
                  <a:ln>
                    <a:noFill/>
                  </a:ln>
                  <a:solidFill>
                    <a:srgbClr val="006699"/>
                  </a:solidFill>
                  <a:effectLst/>
                  <a:latin typeface="Calibri" panose="020F0502020204030204" pitchFamily="34" charset="0"/>
                </a:rPr>
                <a:t>=259</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276" name="Rectangle 216">
              <a:extLst>
                <a:ext uri="{FF2B5EF4-FFF2-40B4-BE49-F238E27FC236}">
                  <a16:creationId xmlns:a16="http://schemas.microsoft.com/office/drawing/2014/main" id="{7EAE466C-C1E7-FF8B-E771-AE675A90FA9F}"/>
                </a:ext>
              </a:extLst>
            </p:cNvPr>
            <p:cNvSpPr>
              <a:spLocks noChangeArrowheads="1"/>
            </p:cNvSpPr>
            <p:nvPr/>
          </p:nvSpPr>
          <p:spPr bwMode="auto">
            <a:xfrm>
              <a:off x="3321128" y="1759800"/>
              <a:ext cx="3446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lang="fr-FR" altLang="fr-FR" sz="1000" dirty="0">
                  <a:solidFill>
                    <a:srgbClr val="006699"/>
                  </a:solidFill>
                  <a:latin typeface="Calibri" panose="020F0502020204030204" pitchFamily="34" charset="0"/>
                </a:rPr>
                <a:t>N</a:t>
              </a:r>
              <a:r>
                <a:rPr kumimoji="0" lang="fr-FR" altLang="fr-FR" sz="1000" b="0" i="0" u="none" strike="noStrike" cap="none" normalizeH="0" baseline="0" dirty="0">
                  <a:ln>
                    <a:noFill/>
                  </a:ln>
                  <a:solidFill>
                    <a:srgbClr val="006699"/>
                  </a:solidFill>
                  <a:effectLst/>
                  <a:latin typeface="Calibri" panose="020F0502020204030204" pitchFamily="34" charset="0"/>
                </a:rPr>
                <a:t>=254</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7" name="Text Box 2">
              <a:extLst>
                <a:ext uri="{FF2B5EF4-FFF2-40B4-BE49-F238E27FC236}">
                  <a16:creationId xmlns:a16="http://schemas.microsoft.com/office/drawing/2014/main" id="{D41E2A65-8FB3-BE44-2DCB-6C4C95A15822}"/>
                </a:ext>
              </a:extLst>
            </p:cNvPr>
            <p:cNvSpPr txBox="1">
              <a:spLocks noChangeArrowheads="1"/>
            </p:cNvSpPr>
            <p:nvPr/>
          </p:nvSpPr>
          <p:spPr bwMode="auto">
            <a:xfrm>
              <a:off x="948646" y="1408237"/>
              <a:ext cx="2792049" cy="307777"/>
            </a:xfrm>
            <a:prstGeom prst="rect">
              <a:avLst/>
            </a:prstGeom>
            <a:noFill/>
            <a:ln w="9525">
              <a:noFill/>
              <a:miter lim="800000"/>
              <a:headEnd/>
              <a:tailEnd/>
            </a:ln>
          </p:spPr>
          <p:txBody>
            <a:bodyPr wrap="square">
              <a:spAutoFit/>
            </a:bodyPr>
            <a:lstStyle/>
            <a:p>
              <a:pPr algn="ctr"/>
              <a:r>
                <a:rPr lang="en-US" sz="1400" b="1" dirty="0">
                  <a:solidFill>
                    <a:srgbClr val="0070C0"/>
                  </a:solidFill>
                  <a:latin typeface="+mj-lt"/>
                  <a:ea typeface="ＭＳ Ｐゴシック" pitchFamily="34" charset="-128"/>
                  <a:cs typeface="Arial" panose="020B0604020202020204" pitchFamily="34" charset="0"/>
                </a:rPr>
                <a:t>Adjusted mean change in weight</a:t>
              </a:r>
            </a:p>
          </p:txBody>
        </p:sp>
        <p:sp>
          <p:nvSpPr>
            <p:cNvPr id="278" name="Rectangle 206">
              <a:extLst>
                <a:ext uri="{FF2B5EF4-FFF2-40B4-BE49-F238E27FC236}">
                  <a16:creationId xmlns:a16="http://schemas.microsoft.com/office/drawing/2014/main" id="{747D46FA-29A3-C008-B769-1AEA8E4D6CFA}"/>
                </a:ext>
              </a:extLst>
            </p:cNvPr>
            <p:cNvSpPr>
              <a:spLocks noChangeArrowheads="1"/>
            </p:cNvSpPr>
            <p:nvPr/>
          </p:nvSpPr>
          <p:spPr bwMode="auto">
            <a:xfrm>
              <a:off x="2298513" y="3609584"/>
              <a:ext cx="4231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Calibri" panose="020F0502020204030204" pitchFamily="34" charset="0"/>
                </a:rPr>
                <a:t>Week</a:t>
              </a:r>
              <a:endParaRPr kumimoji="0" lang="fr-FR" altLang="fr-FR" sz="3600" b="1" i="0" u="none" strike="noStrike" cap="none" normalizeH="0" baseline="0" dirty="0">
                <a:ln>
                  <a:noFill/>
                </a:ln>
                <a:solidFill>
                  <a:schemeClr val="tx1"/>
                </a:solidFill>
                <a:effectLst/>
                <a:latin typeface="Arial" panose="020B0604020202020204" pitchFamily="34" charset="0"/>
              </a:endParaRPr>
            </a:p>
          </p:txBody>
        </p:sp>
        <p:sp>
          <p:nvSpPr>
            <p:cNvPr id="280" name="Rectangle 206">
              <a:extLst>
                <a:ext uri="{FF2B5EF4-FFF2-40B4-BE49-F238E27FC236}">
                  <a16:creationId xmlns:a16="http://schemas.microsoft.com/office/drawing/2014/main" id="{87C6B43C-2250-2393-7EEB-6AF2727AFEBF}"/>
                </a:ext>
              </a:extLst>
            </p:cNvPr>
            <p:cNvSpPr>
              <a:spLocks noChangeArrowheads="1"/>
            </p:cNvSpPr>
            <p:nvPr/>
          </p:nvSpPr>
          <p:spPr bwMode="auto">
            <a:xfrm>
              <a:off x="2389010" y="2967878"/>
              <a:ext cx="22061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200" i="0" u="none" strike="noStrike" cap="none" normalizeH="0" baseline="0" dirty="0">
                  <a:ln>
                    <a:noFill/>
                  </a:ln>
                  <a:solidFill>
                    <a:srgbClr val="000000"/>
                  </a:solidFill>
                  <a:effectLst/>
                  <a:latin typeface="Calibri" panose="020F0502020204030204" pitchFamily="34" charset="0"/>
                </a:rPr>
                <a:t>Mean adjusted difference: +0.92 kg</a:t>
              </a:r>
              <a:br>
                <a:rPr kumimoji="0" lang="en-US" altLang="fr-FR" sz="1200" i="0" u="none" strike="noStrike" cap="none" normalizeH="0" baseline="0" dirty="0">
                  <a:ln>
                    <a:noFill/>
                  </a:ln>
                  <a:solidFill>
                    <a:srgbClr val="000000"/>
                  </a:solidFill>
                  <a:effectLst/>
                  <a:latin typeface="Calibri" panose="020F0502020204030204" pitchFamily="34" charset="0"/>
                </a:rPr>
              </a:br>
              <a:r>
                <a:rPr kumimoji="0" lang="en-US" altLang="fr-FR" sz="1200" i="0" u="none" strike="noStrike" cap="none" normalizeH="0" baseline="0" dirty="0">
                  <a:ln>
                    <a:noFill/>
                  </a:ln>
                  <a:solidFill>
                    <a:srgbClr val="000000"/>
                  </a:solidFill>
                  <a:effectLst/>
                  <a:latin typeface="Calibri" panose="020F0502020204030204" pitchFamily="34" charset="0"/>
                </a:rPr>
                <a:t>(95% CI: 0.17-1.66), p=0.016</a:t>
              </a:r>
              <a:endParaRPr kumimoji="0" lang="en-US" altLang="fr-FR" sz="3200" i="0" u="none" strike="noStrike" cap="none" normalizeH="0" baseline="0" dirty="0">
                <a:ln>
                  <a:noFill/>
                </a:ln>
                <a:solidFill>
                  <a:schemeClr val="tx1"/>
                </a:solidFill>
                <a:effectLst/>
              </a:endParaRPr>
            </a:p>
          </p:txBody>
        </p:sp>
      </p:grpSp>
      <p:sp>
        <p:nvSpPr>
          <p:cNvPr id="6" name="ZoneTexte 5">
            <a:extLst>
              <a:ext uri="{FF2B5EF4-FFF2-40B4-BE49-F238E27FC236}">
                <a16:creationId xmlns:a16="http://schemas.microsoft.com/office/drawing/2014/main" id="{904981D8-CB51-C66D-2B1C-B03E2B078E7B}"/>
              </a:ext>
            </a:extLst>
          </p:cNvPr>
          <p:cNvSpPr txBox="1"/>
          <p:nvPr/>
        </p:nvSpPr>
        <p:spPr>
          <a:xfrm>
            <a:off x="5824904" y="1691682"/>
            <a:ext cx="2804870" cy="338554"/>
          </a:xfrm>
          <a:prstGeom prst="rect">
            <a:avLst/>
          </a:prstGeom>
          <a:noFill/>
        </p:spPr>
        <p:txBody>
          <a:bodyPr wrap="none" rtlCol="0">
            <a:spAutoFit/>
          </a:bodyPr>
          <a:lstStyle/>
          <a:p>
            <a:r>
              <a:rPr lang="en-US" sz="1600" b="1" dirty="0">
                <a:solidFill>
                  <a:srgbClr val="0070C0"/>
                </a:solidFill>
              </a:rPr>
              <a:t>% weight change strata at W48</a:t>
            </a:r>
          </a:p>
        </p:txBody>
      </p:sp>
      <p:grpSp>
        <p:nvGrpSpPr>
          <p:cNvPr id="17" name="Groupe 16">
            <a:extLst>
              <a:ext uri="{FF2B5EF4-FFF2-40B4-BE49-F238E27FC236}">
                <a16:creationId xmlns:a16="http://schemas.microsoft.com/office/drawing/2014/main" id="{7113EB63-E712-F7A8-7A83-7D94A0F28403}"/>
              </a:ext>
            </a:extLst>
          </p:cNvPr>
          <p:cNvGrpSpPr/>
          <p:nvPr/>
        </p:nvGrpSpPr>
        <p:grpSpPr>
          <a:xfrm>
            <a:off x="464767" y="4168535"/>
            <a:ext cx="5659809" cy="2334977"/>
            <a:chOff x="464767" y="4168535"/>
            <a:chExt cx="5659809" cy="2334977"/>
          </a:xfrm>
        </p:grpSpPr>
        <p:sp>
          <p:nvSpPr>
            <p:cNvPr id="19" name="Rectangle 5">
              <a:extLst>
                <a:ext uri="{FF2B5EF4-FFF2-40B4-BE49-F238E27FC236}">
                  <a16:creationId xmlns:a16="http://schemas.microsoft.com/office/drawing/2014/main" id="{B90A2636-8843-45C8-21EC-65D88BCB62C8}"/>
                </a:ext>
              </a:extLst>
            </p:cNvPr>
            <p:cNvSpPr>
              <a:spLocks noChangeArrowheads="1"/>
            </p:cNvSpPr>
            <p:nvPr/>
          </p:nvSpPr>
          <p:spPr bwMode="auto">
            <a:xfrm>
              <a:off x="5016501" y="5881688"/>
              <a:ext cx="442913" cy="3683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6">
              <a:extLst>
                <a:ext uri="{FF2B5EF4-FFF2-40B4-BE49-F238E27FC236}">
                  <a16:creationId xmlns:a16="http://schemas.microsoft.com/office/drawing/2014/main" id="{CA19C8A5-DCA1-C821-0C38-78C844274544}"/>
                </a:ext>
              </a:extLst>
            </p:cNvPr>
            <p:cNvSpPr>
              <a:spLocks/>
            </p:cNvSpPr>
            <p:nvPr/>
          </p:nvSpPr>
          <p:spPr bwMode="auto">
            <a:xfrm>
              <a:off x="5476876" y="5881688"/>
              <a:ext cx="442913" cy="368300"/>
            </a:xfrm>
            <a:custGeom>
              <a:avLst/>
              <a:gdLst>
                <a:gd name="T0" fmla="*/ 1 w 279"/>
                <a:gd name="T1" fmla="*/ 25 h 232"/>
                <a:gd name="T2" fmla="*/ 1 w 279"/>
                <a:gd name="T3" fmla="*/ 0 h 232"/>
                <a:gd name="T4" fmla="*/ 0 w 279"/>
                <a:gd name="T5" fmla="*/ 0 h 232"/>
                <a:gd name="T6" fmla="*/ 0 w 279"/>
                <a:gd name="T7" fmla="*/ 37 h 232"/>
                <a:gd name="T8" fmla="*/ 1 w 279"/>
                <a:gd name="T9" fmla="*/ 37 h 232"/>
                <a:gd name="T10" fmla="*/ 1 w 279"/>
                <a:gd name="T11" fmla="*/ 63 h 232"/>
                <a:gd name="T12" fmla="*/ 0 w 279"/>
                <a:gd name="T13" fmla="*/ 63 h 232"/>
                <a:gd name="T14" fmla="*/ 0 w 279"/>
                <a:gd name="T15" fmla="*/ 232 h 232"/>
                <a:gd name="T16" fmla="*/ 279 w 279"/>
                <a:gd name="T17" fmla="*/ 232 h 232"/>
                <a:gd name="T18" fmla="*/ 279 w 279"/>
                <a:gd name="T19" fmla="*/ 25 h 232"/>
                <a:gd name="T20" fmla="*/ 1 w 279"/>
                <a:gd name="T21" fmla="*/ 2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232">
                  <a:moveTo>
                    <a:pt x="1" y="25"/>
                  </a:moveTo>
                  <a:lnTo>
                    <a:pt x="1" y="0"/>
                  </a:lnTo>
                  <a:lnTo>
                    <a:pt x="0" y="0"/>
                  </a:lnTo>
                  <a:lnTo>
                    <a:pt x="0" y="37"/>
                  </a:lnTo>
                  <a:lnTo>
                    <a:pt x="1" y="37"/>
                  </a:lnTo>
                  <a:lnTo>
                    <a:pt x="1" y="63"/>
                  </a:lnTo>
                  <a:lnTo>
                    <a:pt x="0" y="63"/>
                  </a:lnTo>
                  <a:lnTo>
                    <a:pt x="0" y="232"/>
                  </a:lnTo>
                  <a:lnTo>
                    <a:pt x="279" y="232"/>
                  </a:lnTo>
                  <a:lnTo>
                    <a:pt x="279" y="25"/>
                  </a:lnTo>
                  <a:lnTo>
                    <a:pt x="1" y="25"/>
                  </a:lnTo>
                  <a:close/>
                </a:path>
              </a:pathLst>
            </a:custGeom>
            <a:solidFill>
              <a:srgbClr val="0066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Rectangle 7">
              <a:extLst>
                <a:ext uri="{FF2B5EF4-FFF2-40B4-BE49-F238E27FC236}">
                  <a16:creationId xmlns:a16="http://schemas.microsoft.com/office/drawing/2014/main" id="{9FC2946C-D14D-45F5-11D8-EF742F3213F0}"/>
                </a:ext>
              </a:extLst>
            </p:cNvPr>
            <p:cNvSpPr>
              <a:spLocks noChangeArrowheads="1"/>
            </p:cNvSpPr>
            <p:nvPr/>
          </p:nvSpPr>
          <p:spPr bwMode="auto">
            <a:xfrm>
              <a:off x="4154488" y="5518150"/>
              <a:ext cx="442913" cy="731838"/>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8">
              <a:extLst>
                <a:ext uri="{FF2B5EF4-FFF2-40B4-BE49-F238E27FC236}">
                  <a16:creationId xmlns:a16="http://schemas.microsoft.com/office/drawing/2014/main" id="{95EC2BCA-EFB3-7BB4-69A4-A8136B0D4E3A}"/>
                </a:ext>
              </a:extLst>
            </p:cNvPr>
            <p:cNvSpPr>
              <a:spLocks noChangeArrowheads="1"/>
            </p:cNvSpPr>
            <p:nvPr/>
          </p:nvSpPr>
          <p:spPr bwMode="auto">
            <a:xfrm>
              <a:off x="3694113" y="5899150"/>
              <a:ext cx="441325" cy="350838"/>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9">
              <a:extLst>
                <a:ext uri="{FF2B5EF4-FFF2-40B4-BE49-F238E27FC236}">
                  <a16:creationId xmlns:a16="http://schemas.microsoft.com/office/drawing/2014/main" id="{3DD3672A-C310-4FCD-12DD-BA562097047A}"/>
                </a:ext>
              </a:extLst>
            </p:cNvPr>
            <p:cNvSpPr>
              <a:spLocks noChangeArrowheads="1"/>
            </p:cNvSpPr>
            <p:nvPr/>
          </p:nvSpPr>
          <p:spPr bwMode="auto">
            <a:xfrm>
              <a:off x="1049338" y="5921375"/>
              <a:ext cx="441325" cy="328613"/>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Rectangle 10">
              <a:extLst>
                <a:ext uri="{FF2B5EF4-FFF2-40B4-BE49-F238E27FC236}">
                  <a16:creationId xmlns:a16="http://schemas.microsoft.com/office/drawing/2014/main" id="{C7ED6743-4A4B-8D23-FB83-8BD91B7CDEFE}"/>
                </a:ext>
              </a:extLst>
            </p:cNvPr>
            <p:cNvSpPr>
              <a:spLocks noChangeArrowheads="1"/>
            </p:cNvSpPr>
            <p:nvPr/>
          </p:nvSpPr>
          <p:spPr bwMode="auto">
            <a:xfrm>
              <a:off x="1509713" y="5849938"/>
              <a:ext cx="441325" cy="400050"/>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Rectangle 11">
              <a:extLst>
                <a:ext uri="{FF2B5EF4-FFF2-40B4-BE49-F238E27FC236}">
                  <a16:creationId xmlns:a16="http://schemas.microsoft.com/office/drawing/2014/main" id="{B4D1A545-6301-3FC4-A5A5-9CBB4DEE576E}"/>
                </a:ext>
              </a:extLst>
            </p:cNvPr>
            <p:cNvSpPr>
              <a:spLocks noChangeArrowheads="1"/>
            </p:cNvSpPr>
            <p:nvPr/>
          </p:nvSpPr>
          <p:spPr bwMode="auto">
            <a:xfrm>
              <a:off x="2371726" y="5875338"/>
              <a:ext cx="441325" cy="37465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Rectangle 12">
              <a:extLst>
                <a:ext uri="{FF2B5EF4-FFF2-40B4-BE49-F238E27FC236}">
                  <a16:creationId xmlns:a16="http://schemas.microsoft.com/office/drawing/2014/main" id="{AAE40DC3-970E-6554-F6AA-7623EE2DEC73}"/>
                </a:ext>
              </a:extLst>
            </p:cNvPr>
            <p:cNvSpPr>
              <a:spLocks noChangeArrowheads="1"/>
            </p:cNvSpPr>
            <p:nvPr/>
          </p:nvSpPr>
          <p:spPr bwMode="auto">
            <a:xfrm>
              <a:off x="2832101" y="5710238"/>
              <a:ext cx="441325" cy="539750"/>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nvGrpSpPr>
            <p:cNvPr id="63" name="Groupe 62">
              <a:extLst>
                <a:ext uri="{FF2B5EF4-FFF2-40B4-BE49-F238E27FC236}">
                  <a16:creationId xmlns:a16="http://schemas.microsoft.com/office/drawing/2014/main" id="{DCCA6E15-3759-7C57-42FF-DAAD74C62ED0}"/>
                </a:ext>
              </a:extLst>
            </p:cNvPr>
            <p:cNvGrpSpPr/>
            <p:nvPr/>
          </p:nvGrpSpPr>
          <p:grpSpPr>
            <a:xfrm>
              <a:off x="750888" y="4502150"/>
              <a:ext cx="5373688" cy="1747838"/>
              <a:chOff x="750888" y="4502150"/>
              <a:chExt cx="5373688" cy="1747838"/>
            </a:xfrm>
          </p:grpSpPr>
          <p:sp>
            <p:nvSpPr>
              <p:cNvPr id="29" name="Freeform 15">
                <a:extLst>
                  <a:ext uri="{FF2B5EF4-FFF2-40B4-BE49-F238E27FC236}">
                    <a16:creationId xmlns:a16="http://schemas.microsoft.com/office/drawing/2014/main" id="{70F8705D-4997-7DDB-5A81-1CD4C12EBC74}"/>
                  </a:ext>
                </a:extLst>
              </p:cNvPr>
              <p:cNvSpPr>
                <a:spLocks/>
              </p:cNvSpPr>
              <p:nvPr/>
            </p:nvSpPr>
            <p:spPr bwMode="auto">
              <a:xfrm>
                <a:off x="785813" y="4502150"/>
                <a:ext cx="0" cy="1747838"/>
              </a:xfrm>
              <a:custGeom>
                <a:avLst/>
                <a:gdLst>
                  <a:gd name="T0" fmla="*/ 1101 h 1101"/>
                  <a:gd name="T1" fmla="*/ 880 h 1101"/>
                  <a:gd name="T2" fmla="*/ 660 h 1101"/>
                  <a:gd name="T3" fmla="*/ 440 h 1101"/>
                  <a:gd name="T4" fmla="*/ 220 h 1101"/>
                  <a:gd name="T5" fmla="*/ 0 h 1101"/>
                </a:gdLst>
                <a:ahLst/>
                <a:cxnLst>
                  <a:cxn ang="0">
                    <a:pos x="0" y="T0"/>
                  </a:cxn>
                  <a:cxn ang="0">
                    <a:pos x="0" y="T1"/>
                  </a:cxn>
                  <a:cxn ang="0">
                    <a:pos x="0" y="T2"/>
                  </a:cxn>
                  <a:cxn ang="0">
                    <a:pos x="0" y="T3"/>
                  </a:cxn>
                  <a:cxn ang="0">
                    <a:pos x="0" y="T4"/>
                  </a:cxn>
                  <a:cxn ang="0">
                    <a:pos x="0" y="T5"/>
                  </a:cxn>
                </a:cxnLst>
                <a:rect l="0" t="0" r="r" b="b"/>
                <a:pathLst>
                  <a:path h="1101">
                    <a:moveTo>
                      <a:pt x="0" y="1101"/>
                    </a:moveTo>
                    <a:lnTo>
                      <a:pt x="0" y="880"/>
                    </a:lnTo>
                    <a:lnTo>
                      <a:pt x="0" y="660"/>
                    </a:lnTo>
                    <a:lnTo>
                      <a:pt x="0" y="440"/>
                    </a:lnTo>
                    <a:lnTo>
                      <a:pt x="0" y="22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 name="Line 16">
                <a:extLst>
                  <a:ext uri="{FF2B5EF4-FFF2-40B4-BE49-F238E27FC236}">
                    <a16:creationId xmlns:a16="http://schemas.microsoft.com/office/drawing/2014/main" id="{C30AE856-1F08-A527-9A21-C6CA497445C5}"/>
                  </a:ext>
                </a:extLst>
              </p:cNvPr>
              <p:cNvSpPr>
                <a:spLocks noChangeShapeType="1"/>
              </p:cNvSpPr>
              <p:nvPr/>
            </p:nvSpPr>
            <p:spPr bwMode="auto">
              <a:xfrm flipH="1">
                <a:off x="750888" y="4502150"/>
                <a:ext cx="3492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Line 17">
                <a:extLst>
                  <a:ext uri="{FF2B5EF4-FFF2-40B4-BE49-F238E27FC236}">
                    <a16:creationId xmlns:a16="http://schemas.microsoft.com/office/drawing/2014/main" id="{A07B1979-29E0-9084-E0C7-E804F760A7E2}"/>
                  </a:ext>
                </a:extLst>
              </p:cNvPr>
              <p:cNvSpPr>
                <a:spLocks noChangeShapeType="1"/>
              </p:cNvSpPr>
              <p:nvPr/>
            </p:nvSpPr>
            <p:spPr bwMode="auto">
              <a:xfrm flipH="1">
                <a:off x="750888" y="5200650"/>
                <a:ext cx="3492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 name="Line 18">
                <a:extLst>
                  <a:ext uri="{FF2B5EF4-FFF2-40B4-BE49-F238E27FC236}">
                    <a16:creationId xmlns:a16="http://schemas.microsoft.com/office/drawing/2014/main" id="{6B23E69D-6E92-9612-553F-064A7BC1C419}"/>
                  </a:ext>
                </a:extLst>
              </p:cNvPr>
              <p:cNvSpPr>
                <a:spLocks noChangeShapeType="1"/>
              </p:cNvSpPr>
              <p:nvPr/>
            </p:nvSpPr>
            <p:spPr bwMode="auto">
              <a:xfrm flipH="1">
                <a:off x="750888" y="5899150"/>
                <a:ext cx="3492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 name="Line 19">
                <a:extLst>
                  <a:ext uri="{FF2B5EF4-FFF2-40B4-BE49-F238E27FC236}">
                    <a16:creationId xmlns:a16="http://schemas.microsoft.com/office/drawing/2014/main" id="{CEB15EC8-6E6D-1F73-498F-DEAE44141854}"/>
                  </a:ext>
                </a:extLst>
              </p:cNvPr>
              <p:cNvSpPr>
                <a:spLocks noChangeShapeType="1"/>
              </p:cNvSpPr>
              <p:nvPr/>
            </p:nvSpPr>
            <p:spPr bwMode="auto">
              <a:xfrm flipH="1">
                <a:off x="750888" y="5549900"/>
                <a:ext cx="3492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 name="Line 20">
                <a:extLst>
                  <a:ext uri="{FF2B5EF4-FFF2-40B4-BE49-F238E27FC236}">
                    <a16:creationId xmlns:a16="http://schemas.microsoft.com/office/drawing/2014/main" id="{D0989188-7679-E1F4-83E4-C3E44FD75FEA}"/>
                  </a:ext>
                </a:extLst>
              </p:cNvPr>
              <p:cNvSpPr>
                <a:spLocks noChangeShapeType="1"/>
              </p:cNvSpPr>
              <p:nvPr/>
            </p:nvSpPr>
            <p:spPr bwMode="auto">
              <a:xfrm flipH="1">
                <a:off x="750888" y="6249988"/>
                <a:ext cx="3492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 name="Line 21">
                <a:extLst>
                  <a:ext uri="{FF2B5EF4-FFF2-40B4-BE49-F238E27FC236}">
                    <a16:creationId xmlns:a16="http://schemas.microsoft.com/office/drawing/2014/main" id="{24B69D57-650C-7CE4-9745-5FB3302A7C99}"/>
                  </a:ext>
                </a:extLst>
              </p:cNvPr>
              <p:cNvSpPr>
                <a:spLocks noChangeShapeType="1"/>
              </p:cNvSpPr>
              <p:nvPr/>
            </p:nvSpPr>
            <p:spPr bwMode="auto">
              <a:xfrm>
                <a:off x="785813" y="6249988"/>
                <a:ext cx="533876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 name="Line 22">
                <a:extLst>
                  <a:ext uri="{FF2B5EF4-FFF2-40B4-BE49-F238E27FC236}">
                    <a16:creationId xmlns:a16="http://schemas.microsoft.com/office/drawing/2014/main" id="{7C49A77D-ACED-07D3-5E4C-49770036E662}"/>
                  </a:ext>
                </a:extLst>
              </p:cNvPr>
              <p:cNvSpPr>
                <a:spLocks noChangeShapeType="1"/>
              </p:cNvSpPr>
              <p:nvPr/>
            </p:nvSpPr>
            <p:spPr bwMode="auto">
              <a:xfrm flipH="1">
                <a:off x="750888" y="4851400"/>
                <a:ext cx="3492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37" name="Rectangle 23">
              <a:extLst>
                <a:ext uri="{FF2B5EF4-FFF2-40B4-BE49-F238E27FC236}">
                  <a16:creationId xmlns:a16="http://schemas.microsoft.com/office/drawing/2014/main" id="{B7C28717-4085-4620-514F-967B808225F1}"/>
                </a:ext>
              </a:extLst>
            </p:cNvPr>
            <p:cNvSpPr>
              <a:spLocks noChangeArrowheads="1"/>
            </p:cNvSpPr>
            <p:nvPr/>
          </p:nvSpPr>
          <p:spPr bwMode="auto">
            <a:xfrm>
              <a:off x="464767" y="4408488"/>
              <a:ext cx="2356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mj-lt"/>
                </a:rPr>
                <a:t>100</a:t>
              </a:r>
              <a:endParaRPr kumimoji="0" lang="fr-FR" altLang="fr-FR" sz="2800" b="0" i="0" u="none" strike="noStrike" cap="none" normalizeH="0" baseline="0">
                <a:ln>
                  <a:noFill/>
                </a:ln>
                <a:solidFill>
                  <a:schemeClr val="tx1"/>
                </a:solidFill>
                <a:effectLst/>
                <a:latin typeface="+mj-lt"/>
              </a:endParaRPr>
            </a:p>
          </p:txBody>
        </p:sp>
        <p:sp>
          <p:nvSpPr>
            <p:cNvPr id="38" name="Rectangle 24">
              <a:extLst>
                <a:ext uri="{FF2B5EF4-FFF2-40B4-BE49-F238E27FC236}">
                  <a16:creationId xmlns:a16="http://schemas.microsoft.com/office/drawing/2014/main" id="{3D2C2959-F88C-7BEA-12BD-AAED1DED8FD4}"/>
                </a:ext>
              </a:extLst>
            </p:cNvPr>
            <p:cNvSpPr>
              <a:spLocks noChangeArrowheads="1"/>
            </p:cNvSpPr>
            <p:nvPr/>
          </p:nvSpPr>
          <p:spPr bwMode="auto">
            <a:xfrm>
              <a:off x="547441" y="4757738"/>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mj-lt"/>
                </a:rPr>
                <a:t>80</a:t>
              </a:r>
              <a:endParaRPr kumimoji="0" lang="fr-FR" altLang="fr-FR" sz="2800" b="0" i="0" u="none" strike="noStrike" cap="none" normalizeH="0" baseline="0">
                <a:ln>
                  <a:noFill/>
                </a:ln>
                <a:solidFill>
                  <a:schemeClr val="tx1"/>
                </a:solidFill>
                <a:effectLst/>
                <a:latin typeface="+mj-lt"/>
              </a:endParaRPr>
            </a:p>
          </p:txBody>
        </p:sp>
        <p:sp>
          <p:nvSpPr>
            <p:cNvPr id="39" name="Rectangle 25">
              <a:extLst>
                <a:ext uri="{FF2B5EF4-FFF2-40B4-BE49-F238E27FC236}">
                  <a16:creationId xmlns:a16="http://schemas.microsoft.com/office/drawing/2014/main" id="{401C9D89-259A-755E-05ED-7651A0077F11}"/>
                </a:ext>
              </a:extLst>
            </p:cNvPr>
            <p:cNvSpPr>
              <a:spLocks noChangeArrowheads="1"/>
            </p:cNvSpPr>
            <p:nvPr/>
          </p:nvSpPr>
          <p:spPr bwMode="auto">
            <a:xfrm>
              <a:off x="547441" y="5106988"/>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mj-lt"/>
                </a:rPr>
                <a:t>60</a:t>
              </a:r>
              <a:endParaRPr kumimoji="0" lang="fr-FR" altLang="fr-FR" sz="2800" b="0" i="0" u="none" strike="noStrike" cap="none" normalizeH="0" baseline="0">
                <a:ln>
                  <a:noFill/>
                </a:ln>
                <a:solidFill>
                  <a:schemeClr val="tx1"/>
                </a:solidFill>
                <a:effectLst/>
                <a:latin typeface="+mj-lt"/>
              </a:endParaRPr>
            </a:p>
          </p:txBody>
        </p:sp>
        <p:sp>
          <p:nvSpPr>
            <p:cNvPr id="40" name="Rectangle 26">
              <a:extLst>
                <a:ext uri="{FF2B5EF4-FFF2-40B4-BE49-F238E27FC236}">
                  <a16:creationId xmlns:a16="http://schemas.microsoft.com/office/drawing/2014/main" id="{A2A0CE6D-559A-1022-BEEE-0FC165A07020}"/>
                </a:ext>
              </a:extLst>
            </p:cNvPr>
            <p:cNvSpPr>
              <a:spLocks noChangeArrowheads="1"/>
            </p:cNvSpPr>
            <p:nvPr/>
          </p:nvSpPr>
          <p:spPr bwMode="auto">
            <a:xfrm>
              <a:off x="547441" y="5456238"/>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mj-lt"/>
                </a:rPr>
                <a:t>40</a:t>
              </a:r>
              <a:endParaRPr kumimoji="0" lang="fr-FR" altLang="fr-FR" sz="2800" b="0" i="0" u="none" strike="noStrike" cap="none" normalizeH="0" baseline="0">
                <a:ln>
                  <a:noFill/>
                </a:ln>
                <a:solidFill>
                  <a:schemeClr val="tx1"/>
                </a:solidFill>
                <a:effectLst/>
                <a:latin typeface="+mj-lt"/>
              </a:endParaRPr>
            </a:p>
          </p:txBody>
        </p:sp>
        <p:sp>
          <p:nvSpPr>
            <p:cNvPr id="41" name="Rectangle 27">
              <a:extLst>
                <a:ext uri="{FF2B5EF4-FFF2-40B4-BE49-F238E27FC236}">
                  <a16:creationId xmlns:a16="http://schemas.microsoft.com/office/drawing/2014/main" id="{205AA4A4-8011-F19A-E903-57B578736C48}"/>
                </a:ext>
              </a:extLst>
            </p:cNvPr>
            <p:cNvSpPr>
              <a:spLocks noChangeArrowheads="1"/>
            </p:cNvSpPr>
            <p:nvPr/>
          </p:nvSpPr>
          <p:spPr bwMode="auto">
            <a:xfrm>
              <a:off x="547441" y="5805488"/>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mj-lt"/>
                </a:rPr>
                <a:t>20</a:t>
              </a:r>
              <a:endParaRPr kumimoji="0" lang="fr-FR" altLang="fr-FR" sz="2800" b="0" i="0" u="none" strike="noStrike" cap="none" normalizeH="0" baseline="0">
                <a:ln>
                  <a:noFill/>
                </a:ln>
                <a:solidFill>
                  <a:schemeClr val="tx1"/>
                </a:solidFill>
                <a:effectLst/>
                <a:latin typeface="+mj-lt"/>
              </a:endParaRPr>
            </a:p>
          </p:txBody>
        </p:sp>
        <p:sp>
          <p:nvSpPr>
            <p:cNvPr id="42" name="Rectangle 28">
              <a:extLst>
                <a:ext uri="{FF2B5EF4-FFF2-40B4-BE49-F238E27FC236}">
                  <a16:creationId xmlns:a16="http://schemas.microsoft.com/office/drawing/2014/main" id="{D10ADA3B-AF59-B682-8D58-02C52DB38014}"/>
                </a:ext>
              </a:extLst>
            </p:cNvPr>
            <p:cNvSpPr>
              <a:spLocks noChangeArrowheads="1"/>
            </p:cNvSpPr>
            <p:nvPr/>
          </p:nvSpPr>
          <p:spPr bwMode="auto">
            <a:xfrm>
              <a:off x="630115" y="6156326"/>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mj-lt"/>
                </a:rPr>
                <a:t>0</a:t>
              </a:r>
              <a:endParaRPr kumimoji="0" lang="fr-FR" altLang="fr-FR" sz="2800" b="0" i="0" u="none" strike="noStrike" cap="none" normalizeH="0" baseline="0">
                <a:ln>
                  <a:noFill/>
                </a:ln>
                <a:solidFill>
                  <a:schemeClr val="tx1"/>
                </a:solidFill>
                <a:effectLst/>
                <a:latin typeface="+mj-lt"/>
              </a:endParaRPr>
            </a:p>
          </p:txBody>
        </p:sp>
        <p:sp>
          <p:nvSpPr>
            <p:cNvPr id="43" name="Rectangle 29">
              <a:extLst>
                <a:ext uri="{FF2B5EF4-FFF2-40B4-BE49-F238E27FC236}">
                  <a16:creationId xmlns:a16="http://schemas.microsoft.com/office/drawing/2014/main" id="{CF6F3CB7-5C6C-979B-EB0E-642DE68A4BBF}"/>
                </a:ext>
              </a:extLst>
            </p:cNvPr>
            <p:cNvSpPr>
              <a:spLocks noChangeArrowheads="1"/>
            </p:cNvSpPr>
            <p:nvPr/>
          </p:nvSpPr>
          <p:spPr bwMode="auto">
            <a:xfrm>
              <a:off x="1113706" y="6076594"/>
              <a:ext cx="31258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chemeClr val="bg1"/>
                  </a:solidFill>
                  <a:effectLst/>
                  <a:latin typeface="Calibri" panose="020F0502020204030204" pitchFamily="34" charset="0"/>
                </a:rPr>
                <a:t>13/71</a:t>
              </a:r>
              <a:endParaRPr kumimoji="0" lang="fr-FR" altLang="fr-FR" sz="1000" b="0" i="0" u="none" strike="noStrike" cap="none" normalizeH="0" baseline="0">
                <a:ln>
                  <a:noFill/>
                </a:ln>
                <a:solidFill>
                  <a:schemeClr val="bg1"/>
                </a:solidFill>
                <a:effectLst/>
              </a:endParaRPr>
            </a:p>
          </p:txBody>
        </p:sp>
        <p:sp>
          <p:nvSpPr>
            <p:cNvPr id="44" name="Rectangle 30">
              <a:extLst>
                <a:ext uri="{FF2B5EF4-FFF2-40B4-BE49-F238E27FC236}">
                  <a16:creationId xmlns:a16="http://schemas.microsoft.com/office/drawing/2014/main" id="{35383060-E0F5-AD53-83DD-88F118280663}"/>
                </a:ext>
              </a:extLst>
            </p:cNvPr>
            <p:cNvSpPr>
              <a:spLocks noChangeArrowheads="1"/>
            </p:cNvSpPr>
            <p:nvPr/>
          </p:nvSpPr>
          <p:spPr bwMode="auto">
            <a:xfrm>
              <a:off x="1572493" y="6076594"/>
              <a:ext cx="31258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chemeClr val="bg1"/>
                  </a:solidFill>
                  <a:effectLst/>
                  <a:latin typeface="Calibri" panose="020F0502020204030204" pitchFamily="34" charset="0"/>
                </a:rPr>
                <a:t>16/72</a:t>
              </a:r>
              <a:endParaRPr kumimoji="0" lang="fr-FR" altLang="fr-FR" sz="1000" b="0" i="0" u="none" strike="noStrike" cap="none" normalizeH="0" baseline="0">
                <a:ln>
                  <a:noFill/>
                </a:ln>
                <a:solidFill>
                  <a:schemeClr val="bg1"/>
                </a:solidFill>
                <a:effectLst/>
              </a:endParaRPr>
            </a:p>
          </p:txBody>
        </p:sp>
        <p:sp>
          <p:nvSpPr>
            <p:cNvPr id="45" name="Rectangle 31">
              <a:extLst>
                <a:ext uri="{FF2B5EF4-FFF2-40B4-BE49-F238E27FC236}">
                  <a16:creationId xmlns:a16="http://schemas.microsoft.com/office/drawing/2014/main" id="{62AEEECD-7D43-20D1-CAA9-2D2575BD0427}"/>
                </a:ext>
              </a:extLst>
            </p:cNvPr>
            <p:cNvSpPr>
              <a:spLocks noChangeArrowheads="1"/>
            </p:cNvSpPr>
            <p:nvPr/>
          </p:nvSpPr>
          <p:spPr bwMode="auto">
            <a:xfrm>
              <a:off x="1382845" y="6318846"/>
              <a:ext cx="2283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000000"/>
                  </a:solidFill>
                  <a:effectLst/>
                  <a:latin typeface="Calibri" panose="020F0502020204030204" pitchFamily="34" charset="0"/>
                </a:rPr>
                <a:t>TAF</a:t>
              </a:r>
              <a:endParaRPr kumimoji="0" lang="fr-FR" altLang="fr-FR" sz="1200" b="0" i="0" u="none" strike="noStrike" cap="none" normalizeH="0" baseline="0" dirty="0">
                <a:ln>
                  <a:noFill/>
                </a:ln>
                <a:solidFill>
                  <a:schemeClr val="tx1"/>
                </a:solidFill>
                <a:effectLst/>
              </a:endParaRPr>
            </a:p>
          </p:txBody>
        </p:sp>
        <p:sp>
          <p:nvSpPr>
            <p:cNvPr id="46" name="Rectangle 32">
              <a:extLst>
                <a:ext uri="{FF2B5EF4-FFF2-40B4-BE49-F238E27FC236}">
                  <a16:creationId xmlns:a16="http://schemas.microsoft.com/office/drawing/2014/main" id="{0B60AA1F-3ECA-7C41-DE60-033B4A2EF246}"/>
                </a:ext>
              </a:extLst>
            </p:cNvPr>
            <p:cNvSpPr>
              <a:spLocks noChangeArrowheads="1"/>
            </p:cNvSpPr>
            <p:nvPr/>
          </p:nvSpPr>
          <p:spPr bwMode="auto">
            <a:xfrm>
              <a:off x="1130551" y="5745959"/>
              <a:ext cx="2773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effectLst/>
                  <a:latin typeface="Calibri" panose="020F0502020204030204" pitchFamily="34" charset="0"/>
                </a:rPr>
                <a:t>18.3</a:t>
              </a:r>
              <a:endParaRPr kumimoji="0" lang="fr-FR" altLang="fr-FR" sz="3600" b="0" i="0" u="none" strike="noStrike" cap="none" normalizeH="0" baseline="0" dirty="0">
                <a:ln>
                  <a:noFill/>
                </a:ln>
                <a:effectLst/>
              </a:endParaRPr>
            </a:p>
          </p:txBody>
        </p:sp>
        <p:sp>
          <p:nvSpPr>
            <p:cNvPr id="47" name="Rectangle 33">
              <a:extLst>
                <a:ext uri="{FF2B5EF4-FFF2-40B4-BE49-F238E27FC236}">
                  <a16:creationId xmlns:a16="http://schemas.microsoft.com/office/drawing/2014/main" id="{985582ED-CF33-6AC7-ED44-F73371C1A2A4}"/>
                </a:ext>
              </a:extLst>
            </p:cNvPr>
            <p:cNvSpPr>
              <a:spLocks noChangeArrowheads="1"/>
            </p:cNvSpPr>
            <p:nvPr/>
          </p:nvSpPr>
          <p:spPr bwMode="auto">
            <a:xfrm>
              <a:off x="1589338" y="5672934"/>
              <a:ext cx="2773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effectLst/>
                  <a:latin typeface="Calibri" panose="020F0502020204030204" pitchFamily="34" charset="0"/>
                </a:rPr>
                <a:t>22.2</a:t>
              </a:r>
              <a:endParaRPr kumimoji="0" lang="fr-FR" altLang="fr-FR" sz="3600" b="0" i="0" u="none" strike="noStrike" cap="none" normalizeH="0" baseline="0">
                <a:ln>
                  <a:noFill/>
                </a:ln>
                <a:effectLst/>
              </a:endParaRPr>
            </a:p>
          </p:txBody>
        </p:sp>
        <p:sp>
          <p:nvSpPr>
            <p:cNvPr id="48" name="Rectangle 34">
              <a:extLst>
                <a:ext uri="{FF2B5EF4-FFF2-40B4-BE49-F238E27FC236}">
                  <a16:creationId xmlns:a16="http://schemas.microsoft.com/office/drawing/2014/main" id="{61C2BB1E-0B7E-0183-F8D0-E2B88A5C4974}"/>
                </a:ext>
              </a:extLst>
            </p:cNvPr>
            <p:cNvSpPr>
              <a:spLocks noChangeArrowheads="1"/>
            </p:cNvSpPr>
            <p:nvPr/>
          </p:nvSpPr>
          <p:spPr bwMode="auto">
            <a:xfrm>
              <a:off x="2436093" y="6076594"/>
              <a:ext cx="31258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chemeClr val="bg1"/>
                  </a:solidFill>
                  <a:effectLst/>
                  <a:latin typeface="Calibri" panose="020F0502020204030204" pitchFamily="34" charset="0"/>
                </a:rPr>
                <a:t>12/57</a:t>
              </a:r>
              <a:endParaRPr kumimoji="0" lang="fr-FR" altLang="fr-FR" sz="1000" b="0" i="0" u="none" strike="noStrike" cap="none" normalizeH="0" baseline="0">
                <a:ln>
                  <a:noFill/>
                </a:ln>
                <a:solidFill>
                  <a:schemeClr val="bg1"/>
                </a:solidFill>
                <a:effectLst/>
              </a:endParaRPr>
            </a:p>
          </p:txBody>
        </p:sp>
        <p:sp>
          <p:nvSpPr>
            <p:cNvPr id="49" name="Rectangle 35">
              <a:extLst>
                <a:ext uri="{FF2B5EF4-FFF2-40B4-BE49-F238E27FC236}">
                  <a16:creationId xmlns:a16="http://schemas.microsoft.com/office/drawing/2014/main" id="{BB099074-F612-270E-1CFD-F222E24E236D}"/>
                </a:ext>
              </a:extLst>
            </p:cNvPr>
            <p:cNvSpPr>
              <a:spLocks noChangeArrowheads="1"/>
            </p:cNvSpPr>
            <p:nvPr/>
          </p:nvSpPr>
          <p:spPr bwMode="auto">
            <a:xfrm>
              <a:off x="2894881" y="6076594"/>
              <a:ext cx="31258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chemeClr val="bg1"/>
                  </a:solidFill>
                  <a:effectLst/>
                  <a:latin typeface="Calibri" panose="020F0502020204030204" pitchFamily="34" charset="0"/>
                </a:rPr>
                <a:t>15/49</a:t>
              </a:r>
              <a:endParaRPr kumimoji="0" lang="fr-FR" altLang="fr-FR" sz="1000" b="0" i="0" u="none" strike="noStrike" cap="none" normalizeH="0" baseline="0">
                <a:ln>
                  <a:noFill/>
                </a:ln>
                <a:solidFill>
                  <a:schemeClr val="bg1"/>
                </a:solidFill>
                <a:effectLst/>
              </a:endParaRPr>
            </a:p>
          </p:txBody>
        </p:sp>
        <p:sp>
          <p:nvSpPr>
            <p:cNvPr id="50" name="Rectangle 36">
              <a:extLst>
                <a:ext uri="{FF2B5EF4-FFF2-40B4-BE49-F238E27FC236}">
                  <a16:creationId xmlns:a16="http://schemas.microsoft.com/office/drawing/2014/main" id="{E0A4905B-9836-3F7D-70F2-59883FDB080F}"/>
                </a:ext>
              </a:extLst>
            </p:cNvPr>
            <p:cNvSpPr>
              <a:spLocks noChangeArrowheads="1"/>
            </p:cNvSpPr>
            <p:nvPr/>
          </p:nvSpPr>
          <p:spPr bwMode="auto">
            <a:xfrm>
              <a:off x="2684784" y="6318846"/>
              <a:ext cx="26129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000000"/>
                  </a:solidFill>
                  <a:effectLst/>
                  <a:latin typeface="Calibri" panose="020F0502020204030204" pitchFamily="34" charset="0"/>
                </a:rPr>
                <a:t>ABC</a:t>
              </a:r>
              <a:endParaRPr kumimoji="0" lang="fr-FR" altLang="fr-FR" sz="1200" b="0" i="0" u="none" strike="noStrike" cap="none" normalizeH="0" baseline="0">
                <a:ln>
                  <a:noFill/>
                </a:ln>
                <a:solidFill>
                  <a:schemeClr val="tx1"/>
                </a:solidFill>
                <a:effectLst/>
              </a:endParaRPr>
            </a:p>
          </p:txBody>
        </p:sp>
        <p:sp>
          <p:nvSpPr>
            <p:cNvPr id="51" name="Rectangle 37">
              <a:extLst>
                <a:ext uri="{FF2B5EF4-FFF2-40B4-BE49-F238E27FC236}">
                  <a16:creationId xmlns:a16="http://schemas.microsoft.com/office/drawing/2014/main" id="{E655D595-1495-B3C6-5F4C-3F023400235B}"/>
                </a:ext>
              </a:extLst>
            </p:cNvPr>
            <p:cNvSpPr>
              <a:spLocks noChangeArrowheads="1"/>
            </p:cNvSpPr>
            <p:nvPr/>
          </p:nvSpPr>
          <p:spPr bwMode="auto">
            <a:xfrm>
              <a:off x="2452938" y="5698334"/>
              <a:ext cx="2773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effectLst/>
                  <a:latin typeface="Calibri" panose="020F0502020204030204" pitchFamily="34" charset="0"/>
                </a:rPr>
                <a:t>21.1</a:t>
              </a:r>
              <a:endParaRPr kumimoji="0" lang="fr-FR" altLang="fr-FR" sz="3600" b="0" i="0" u="none" strike="noStrike" cap="none" normalizeH="0" baseline="0">
                <a:ln>
                  <a:noFill/>
                </a:ln>
                <a:effectLst/>
              </a:endParaRPr>
            </a:p>
          </p:txBody>
        </p:sp>
        <p:sp>
          <p:nvSpPr>
            <p:cNvPr id="52" name="Rectangle 38">
              <a:extLst>
                <a:ext uri="{FF2B5EF4-FFF2-40B4-BE49-F238E27FC236}">
                  <a16:creationId xmlns:a16="http://schemas.microsoft.com/office/drawing/2014/main" id="{95FFD4DF-549C-A86A-44FD-1283896B180C}"/>
                </a:ext>
              </a:extLst>
            </p:cNvPr>
            <p:cNvSpPr>
              <a:spLocks noChangeArrowheads="1"/>
            </p:cNvSpPr>
            <p:nvPr/>
          </p:nvSpPr>
          <p:spPr bwMode="auto">
            <a:xfrm>
              <a:off x="2913313" y="5534821"/>
              <a:ext cx="2773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effectLst/>
                  <a:latin typeface="Calibri" panose="020F0502020204030204" pitchFamily="34" charset="0"/>
                </a:rPr>
                <a:t>30.6</a:t>
              </a:r>
              <a:endParaRPr kumimoji="0" lang="fr-FR" altLang="fr-FR" sz="3600" b="0" i="0" u="none" strike="noStrike" cap="none" normalizeH="0" baseline="0">
                <a:ln>
                  <a:noFill/>
                </a:ln>
                <a:effectLst/>
              </a:endParaRPr>
            </a:p>
          </p:txBody>
        </p:sp>
        <p:sp>
          <p:nvSpPr>
            <p:cNvPr id="53" name="Rectangle 39">
              <a:extLst>
                <a:ext uri="{FF2B5EF4-FFF2-40B4-BE49-F238E27FC236}">
                  <a16:creationId xmlns:a16="http://schemas.microsoft.com/office/drawing/2014/main" id="{915EA27B-F5DA-AE1E-0B6B-578BDD78658B}"/>
                </a:ext>
              </a:extLst>
            </p:cNvPr>
            <p:cNvSpPr>
              <a:spLocks noChangeArrowheads="1"/>
            </p:cNvSpPr>
            <p:nvPr/>
          </p:nvSpPr>
          <p:spPr bwMode="auto">
            <a:xfrm>
              <a:off x="3758481" y="6076594"/>
              <a:ext cx="31258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chemeClr val="bg1"/>
                  </a:solidFill>
                  <a:effectLst/>
                  <a:latin typeface="Calibri" panose="020F0502020204030204" pitchFamily="34" charset="0"/>
                </a:rPr>
                <a:t>17/87</a:t>
              </a:r>
              <a:endParaRPr kumimoji="0" lang="fr-FR" altLang="fr-FR" sz="1000" b="0" i="0" u="none" strike="noStrike" cap="none" normalizeH="0" baseline="0">
                <a:ln>
                  <a:noFill/>
                </a:ln>
                <a:solidFill>
                  <a:schemeClr val="bg1"/>
                </a:solidFill>
                <a:effectLst/>
              </a:endParaRPr>
            </a:p>
          </p:txBody>
        </p:sp>
        <p:sp>
          <p:nvSpPr>
            <p:cNvPr id="54" name="Rectangle 40">
              <a:extLst>
                <a:ext uri="{FF2B5EF4-FFF2-40B4-BE49-F238E27FC236}">
                  <a16:creationId xmlns:a16="http://schemas.microsoft.com/office/drawing/2014/main" id="{53E4BA56-C349-A6E9-B802-7A1DEF62C519}"/>
                </a:ext>
              </a:extLst>
            </p:cNvPr>
            <p:cNvSpPr>
              <a:spLocks noChangeArrowheads="1"/>
            </p:cNvSpPr>
            <p:nvPr/>
          </p:nvSpPr>
          <p:spPr bwMode="auto">
            <a:xfrm>
              <a:off x="4218856" y="6076594"/>
              <a:ext cx="31258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chemeClr val="bg1"/>
                  </a:solidFill>
                  <a:effectLst/>
                  <a:latin typeface="Calibri" panose="020F0502020204030204" pitchFamily="34" charset="0"/>
                </a:rPr>
                <a:t>37/91</a:t>
              </a:r>
              <a:endParaRPr kumimoji="0" lang="fr-FR" altLang="fr-FR" sz="1000" b="0" i="0" u="none" strike="noStrike" cap="none" normalizeH="0" baseline="0">
                <a:ln>
                  <a:noFill/>
                </a:ln>
                <a:solidFill>
                  <a:schemeClr val="bg1"/>
                </a:solidFill>
                <a:effectLst/>
              </a:endParaRPr>
            </a:p>
          </p:txBody>
        </p:sp>
        <p:sp>
          <p:nvSpPr>
            <p:cNvPr id="55" name="Rectangle 41">
              <a:extLst>
                <a:ext uri="{FF2B5EF4-FFF2-40B4-BE49-F238E27FC236}">
                  <a16:creationId xmlns:a16="http://schemas.microsoft.com/office/drawing/2014/main" id="{E7DCF48C-5F10-19AB-027C-96578D5BB102}"/>
                </a:ext>
              </a:extLst>
            </p:cNvPr>
            <p:cNvSpPr>
              <a:spLocks noChangeArrowheads="1"/>
            </p:cNvSpPr>
            <p:nvPr/>
          </p:nvSpPr>
          <p:spPr bwMode="auto">
            <a:xfrm>
              <a:off x="4014393" y="6318846"/>
              <a:ext cx="2452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000000"/>
                  </a:solidFill>
                  <a:effectLst/>
                  <a:latin typeface="Calibri" panose="020F0502020204030204" pitchFamily="34" charset="0"/>
                </a:rPr>
                <a:t>TDF</a:t>
              </a:r>
              <a:endParaRPr kumimoji="0" lang="fr-FR" altLang="fr-FR" sz="1200" b="0" i="0" u="none" strike="noStrike" cap="none" normalizeH="0" baseline="0" dirty="0">
                <a:ln>
                  <a:noFill/>
                </a:ln>
                <a:solidFill>
                  <a:schemeClr val="tx1"/>
                </a:solidFill>
                <a:effectLst/>
              </a:endParaRPr>
            </a:p>
          </p:txBody>
        </p:sp>
        <p:sp>
          <p:nvSpPr>
            <p:cNvPr id="56" name="Rectangle 42">
              <a:extLst>
                <a:ext uri="{FF2B5EF4-FFF2-40B4-BE49-F238E27FC236}">
                  <a16:creationId xmlns:a16="http://schemas.microsoft.com/office/drawing/2014/main" id="{7D2C576E-4245-922C-C99E-5DED1D7E5475}"/>
                </a:ext>
              </a:extLst>
            </p:cNvPr>
            <p:cNvSpPr>
              <a:spLocks noChangeArrowheads="1"/>
            </p:cNvSpPr>
            <p:nvPr/>
          </p:nvSpPr>
          <p:spPr bwMode="auto">
            <a:xfrm>
              <a:off x="3775326" y="5723734"/>
              <a:ext cx="2773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effectLst/>
                  <a:latin typeface="Calibri" panose="020F0502020204030204" pitchFamily="34" charset="0"/>
                </a:rPr>
                <a:t>19.5</a:t>
              </a:r>
              <a:endParaRPr kumimoji="0" lang="fr-FR" altLang="fr-FR" sz="3600" b="0" i="0" u="none" strike="noStrike" cap="none" normalizeH="0" baseline="0">
                <a:ln>
                  <a:noFill/>
                </a:ln>
                <a:effectLst/>
              </a:endParaRPr>
            </a:p>
          </p:txBody>
        </p:sp>
        <p:sp>
          <p:nvSpPr>
            <p:cNvPr id="57" name="Rectangle 43">
              <a:extLst>
                <a:ext uri="{FF2B5EF4-FFF2-40B4-BE49-F238E27FC236}">
                  <a16:creationId xmlns:a16="http://schemas.microsoft.com/office/drawing/2014/main" id="{EF39C181-3AB9-3768-2290-9EF4318980F8}"/>
                </a:ext>
              </a:extLst>
            </p:cNvPr>
            <p:cNvSpPr>
              <a:spLocks noChangeArrowheads="1"/>
            </p:cNvSpPr>
            <p:nvPr/>
          </p:nvSpPr>
          <p:spPr bwMode="auto">
            <a:xfrm>
              <a:off x="4235701" y="5342734"/>
              <a:ext cx="2773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effectLst/>
                  <a:latin typeface="Calibri" panose="020F0502020204030204" pitchFamily="34" charset="0"/>
                </a:rPr>
                <a:t>40.7</a:t>
              </a:r>
              <a:endParaRPr kumimoji="0" lang="fr-FR" altLang="fr-FR" sz="3600" b="0" i="0" u="none" strike="noStrike" cap="none" normalizeH="0" baseline="0" dirty="0">
                <a:ln>
                  <a:noFill/>
                </a:ln>
                <a:effectLst/>
              </a:endParaRPr>
            </a:p>
          </p:txBody>
        </p:sp>
        <p:sp>
          <p:nvSpPr>
            <p:cNvPr id="58" name="Rectangle 44">
              <a:extLst>
                <a:ext uri="{FF2B5EF4-FFF2-40B4-BE49-F238E27FC236}">
                  <a16:creationId xmlns:a16="http://schemas.microsoft.com/office/drawing/2014/main" id="{774889BA-6379-D57E-2C68-09891F4E6F71}"/>
                </a:ext>
              </a:extLst>
            </p:cNvPr>
            <p:cNvSpPr>
              <a:spLocks noChangeArrowheads="1"/>
            </p:cNvSpPr>
            <p:nvPr/>
          </p:nvSpPr>
          <p:spPr bwMode="auto">
            <a:xfrm>
              <a:off x="5080868" y="6076594"/>
              <a:ext cx="31258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chemeClr val="bg1"/>
                  </a:solidFill>
                  <a:effectLst/>
                  <a:latin typeface="Calibri" panose="020F0502020204030204" pitchFamily="34" charset="0"/>
                </a:rPr>
                <a:t>10/48</a:t>
              </a:r>
              <a:endParaRPr kumimoji="0" lang="fr-FR" altLang="fr-FR" sz="1000" b="0" i="0" u="none" strike="noStrike" cap="none" normalizeH="0" baseline="0">
                <a:ln>
                  <a:noFill/>
                </a:ln>
                <a:solidFill>
                  <a:schemeClr val="bg1"/>
                </a:solidFill>
                <a:effectLst/>
              </a:endParaRPr>
            </a:p>
          </p:txBody>
        </p:sp>
        <p:sp>
          <p:nvSpPr>
            <p:cNvPr id="59" name="Rectangle 45">
              <a:extLst>
                <a:ext uri="{FF2B5EF4-FFF2-40B4-BE49-F238E27FC236}">
                  <a16:creationId xmlns:a16="http://schemas.microsoft.com/office/drawing/2014/main" id="{DFC39617-CC9B-1469-C2D9-B688C5A13102}"/>
                </a:ext>
              </a:extLst>
            </p:cNvPr>
            <p:cNvSpPr>
              <a:spLocks noChangeArrowheads="1"/>
            </p:cNvSpPr>
            <p:nvPr/>
          </p:nvSpPr>
          <p:spPr bwMode="auto">
            <a:xfrm>
              <a:off x="5574105" y="6076594"/>
              <a:ext cx="24686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chemeClr val="bg1"/>
                  </a:solidFill>
                  <a:effectLst/>
                  <a:latin typeface="Calibri" panose="020F0502020204030204" pitchFamily="34" charset="0"/>
                </a:rPr>
                <a:t>7/39</a:t>
              </a:r>
              <a:endParaRPr kumimoji="0" lang="fr-FR" altLang="fr-FR" sz="1000" b="0" i="0" u="none" strike="noStrike" cap="none" normalizeH="0" baseline="0">
                <a:ln>
                  <a:noFill/>
                </a:ln>
                <a:solidFill>
                  <a:schemeClr val="bg1"/>
                </a:solidFill>
                <a:effectLst/>
              </a:endParaRPr>
            </a:p>
          </p:txBody>
        </p:sp>
        <p:sp>
          <p:nvSpPr>
            <p:cNvPr id="60" name="Rectangle 46">
              <a:extLst>
                <a:ext uri="{FF2B5EF4-FFF2-40B4-BE49-F238E27FC236}">
                  <a16:creationId xmlns:a16="http://schemas.microsoft.com/office/drawing/2014/main" id="{2CF7517E-9DBA-C1E8-EFA1-6516699A8D22}"/>
                </a:ext>
              </a:extLst>
            </p:cNvPr>
            <p:cNvSpPr>
              <a:spLocks noChangeArrowheads="1"/>
            </p:cNvSpPr>
            <p:nvPr/>
          </p:nvSpPr>
          <p:spPr bwMode="auto">
            <a:xfrm>
              <a:off x="4857189" y="6318846"/>
              <a:ext cx="122507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000000"/>
                  </a:solidFill>
                  <a:effectLst/>
                  <a:latin typeface="Calibri" panose="020F0502020204030204" pitchFamily="34" charset="0"/>
                </a:rPr>
                <a:t>No TAF, ABC or TDF</a:t>
              </a:r>
              <a:endParaRPr kumimoji="0" lang="fr-FR" altLang="fr-FR" sz="1200" b="0" i="0" u="none" strike="noStrike" cap="none" normalizeH="0" baseline="0">
                <a:ln>
                  <a:noFill/>
                </a:ln>
                <a:solidFill>
                  <a:schemeClr val="tx1"/>
                </a:solidFill>
                <a:effectLst/>
              </a:endParaRPr>
            </a:p>
          </p:txBody>
        </p:sp>
        <p:sp>
          <p:nvSpPr>
            <p:cNvPr id="61" name="Rectangle 47">
              <a:extLst>
                <a:ext uri="{FF2B5EF4-FFF2-40B4-BE49-F238E27FC236}">
                  <a16:creationId xmlns:a16="http://schemas.microsoft.com/office/drawing/2014/main" id="{4BEFAE65-6812-A133-E972-2F6680A2AC3A}"/>
                </a:ext>
              </a:extLst>
            </p:cNvPr>
            <p:cNvSpPr>
              <a:spLocks noChangeArrowheads="1"/>
            </p:cNvSpPr>
            <p:nvPr/>
          </p:nvSpPr>
          <p:spPr bwMode="auto">
            <a:xfrm>
              <a:off x="5097713" y="5704684"/>
              <a:ext cx="2773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effectLst/>
                  <a:latin typeface="Calibri" panose="020F0502020204030204" pitchFamily="34" charset="0"/>
                </a:rPr>
                <a:t>20.8</a:t>
              </a:r>
              <a:endParaRPr kumimoji="0" lang="fr-FR" altLang="fr-FR" sz="3600" b="0" i="0" u="none" strike="noStrike" cap="none" normalizeH="0" baseline="0">
                <a:ln>
                  <a:noFill/>
                </a:ln>
                <a:effectLst/>
              </a:endParaRPr>
            </a:p>
          </p:txBody>
        </p:sp>
        <p:sp>
          <p:nvSpPr>
            <p:cNvPr id="62" name="Rectangle 48">
              <a:extLst>
                <a:ext uri="{FF2B5EF4-FFF2-40B4-BE49-F238E27FC236}">
                  <a16:creationId xmlns:a16="http://schemas.microsoft.com/office/drawing/2014/main" id="{0C0CFF27-EEA6-DF28-038D-3A405534ADF7}"/>
                </a:ext>
              </a:extLst>
            </p:cNvPr>
            <p:cNvSpPr>
              <a:spLocks noChangeArrowheads="1"/>
            </p:cNvSpPr>
            <p:nvPr/>
          </p:nvSpPr>
          <p:spPr bwMode="auto">
            <a:xfrm>
              <a:off x="5558088" y="5745959"/>
              <a:ext cx="2773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effectLst/>
                  <a:latin typeface="Calibri" panose="020F0502020204030204" pitchFamily="34" charset="0"/>
                </a:rPr>
                <a:t>17.9</a:t>
              </a:r>
              <a:endParaRPr kumimoji="0" lang="fr-FR" altLang="fr-FR" sz="3600" b="0" i="0" u="none" strike="noStrike" cap="none" normalizeH="0" baseline="0">
                <a:ln>
                  <a:noFill/>
                </a:ln>
                <a:effectLst/>
              </a:endParaRPr>
            </a:p>
          </p:txBody>
        </p:sp>
        <p:sp>
          <p:nvSpPr>
            <p:cNvPr id="66" name="Rectangle 7">
              <a:extLst>
                <a:ext uri="{FF2B5EF4-FFF2-40B4-BE49-F238E27FC236}">
                  <a16:creationId xmlns:a16="http://schemas.microsoft.com/office/drawing/2014/main" id="{2BD1F0EE-30EC-C497-DED0-65EBF7FC1CB3}"/>
                </a:ext>
              </a:extLst>
            </p:cNvPr>
            <p:cNvSpPr>
              <a:spLocks noChangeArrowheads="1"/>
            </p:cNvSpPr>
            <p:nvPr/>
          </p:nvSpPr>
          <p:spPr bwMode="auto">
            <a:xfrm>
              <a:off x="2560975" y="4676886"/>
              <a:ext cx="180000" cy="180000"/>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7" name="Rectangle 8">
              <a:extLst>
                <a:ext uri="{FF2B5EF4-FFF2-40B4-BE49-F238E27FC236}">
                  <a16:creationId xmlns:a16="http://schemas.microsoft.com/office/drawing/2014/main" id="{EB884500-0511-4397-986A-01122D0C5F4B}"/>
                </a:ext>
              </a:extLst>
            </p:cNvPr>
            <p:cNvSpPr>
              <a:spLocks noChangeArrowheads="1"/>
            </p:cNvSpPr>
            <p:nvPr/>
          </p:nvSpPr>
          <p:spPr bwMode="auto">
            <a:xfrm>
              <a:off x="2560975" y="4407549"/>
              <a:ext cx="180000" cy="1800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8" name="Rectangle 41">
              <a:extLst>
                <a:ext uri="{FF2B5EF4-FFF2-40B4-BE49-F238E27FC236}">
                  <a16:creationId xmlns:a16="http://schemas.microsoft.com/office/drawing/2014/main" id="{395B84C8-6D85-5600-067B-9E01C6F7309E}"/>
                </a:ext>
              </a:extLst>
            </p:cNvPr>
            <p:cNvSpPr>
              <a:spLocks noChangeArrowheads="1"/>
            </p:cNvSpPr>
            <p:nvPr/>
          </p:nvSpPr>
          <p:spPr bwMode="auto">
            <a:xfrm>
              <a:off x="2786419" y="4405216"/>
              <a:ext cx="111068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000000"/>
                  </a:solidFill>
                  <a:effectLst/>
                  <a:latin typeface="Calibri" panose="020F0502020204030204" pitchFamily="34" charset="0"/>
                </a:rPr>
                <a:t>DTG/3TC (N=277)</a:t>
              </a:r>
              <a:endParaRPr kumimoji="0" lang="fr-FR" altLang="fr-FR" sz="1200" b="1" i="0" u="none" strike="noStrike" cap="none" normalizeH="0" baseline="0" dirty="0">
                <a:ln>
                  <a:noFill/>
                </a:ln>
                <a:solidFill>
                  <a:schemeClr val="tx1"/>
                </a:solidFill>
                <a:effectLst/>
              </a:endParaRPr>
            </a:p>
          </p:txBody>
        </p:sp>
        <p:sp>
          <p:nvSpPr>
            <p:cNvPr id="69" name="Rectangle 41">
              <a:extLst>
                <a:ext uri="{FF2B5EF4-FFF2-40B4-BE49-F238E27FC236}">
                  <a16:creationId xmlns:a16="http://schemas.microsoft.com/office/drawing/2014/main" id="{AD2BD0D6-6BA0-E98C-8877-FF7E66173E92}"/>
                </a:ext>
              </a:extLst>
            </p:cNvPr>
            <p:cNvSpPr>
              <a:spLocks noChangeArrowheads="1"/>
            </p:cNvSpPr>
            <p:nvPr/>
          </p:nvSpPr>
          <p:spPr bwMode="auto">
            <a:xfrm>
              <a:off x="2786419" y="4674553"/>
              <a:ext cx="13406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000000"/>
                  </a:solidFill>
                  <a:effectLst/>
                  <a:latin typeface="Calibri" panose="020F0502020204030204" pitchFamily="34" charset="0"/>
                </a:rPr>
                <a:t>BIC/FTC/TAF (N=276)</a:t>
              </a:r>
              <a:endParaRPr kumimoji="0" lang="fr-FR" altLang="fr-FR" sz="1200" b="1" i="0" u="none" strike="noStrike" cap="none" normalizeH="0" baseline="0" dirty="0">
                <a:ln>
                  <a:noFill/>
                </a:ln>
                <a:solidFill>
                  <a:schemeClr val="tx1"/>
                </a:solidFill>
                <a:effectLst/>
              </a:endParaRPr>
            </a:p>
          </p:txBody>
        </p:sp>
        <p:sp>
          <p:nvSpPr>
            <p:cNvPr id="9" name="ZoneTexte 8">
              <a:extLst>
                <a:ext uri="{FF2B5EF4-FFF2-40B4-BE49-F238E27FC236}">
                  <a16:creationId xmlns:a16="http://schemas.microsoft.com/office/drawing/2014/main" id="{053CF3C8-3783-CEE5-6EBC-9E38A380D622}"/>
                </a:ext>
              </a:extLst>
            </p:cNvPr>
            <p:cNvSpPr txBox="1"/>
            <p:nvPr/>
          </p:nvSpPr>
          <p:spPr>
            <a:xfrm>
              <a:off x="597026" y="4168535"/>
              <a:ext cx="312906" cy="307777"/>
            </a:xfrm>
            <a:prstGeom prst="rect">
              <a:avLst/>
            </a:prstGeom>
            <a:noFill/>
          </p:spPr>
          <p:txBody>
            <a:bodyPr wrap="none" rtlCol="0">
              <a:spAutoFit/>
            </a:bodyPr>
            <a:lstStyle/>
            <a:p>
              <a:r>
                <a:rPr lang="fr-FR" sz="1400" dirty="0"/>
                <a:t>%</a:t>
              </a:r>
            </a:p>
          </p:txBody>
        </p:sp>
      </p:grpSp>
      <p:sp>
        <p:nvSpPr>
          <p:cNvPr id="10" name="Text Box 2">
            <a:extLst>
              <a:ext uri="{FF2B5EF4-FFF2-40B4-BE49-F238E27FC236}">
                <a16:creationId xmlns:a16="http://schemas.microsoft.com/office/drawing/2014/main" id="{A254A5CD-CD45-8DC0-100A-2DB804E566C6}"/>
              </a:ext>
            </a:extLst>
          </p:cNvPr>
          <p:cNvSpPr txBox="1">
            <a:spLocks noChangeArrowheads="1"/>
          </p:cNvSpPr>
          <p:nvPr/>
        </p:nvSpPr>
        <p:spPr bwMode="auto">
          <a:xfrm>
            <a:off x="6878438" y="4306912"/>
            <a:ext cx="5155687" cy="307777"/>
          </a:xfrm>
          <a:prstGeom prst="rect">
            <a:avLst/>
          </a:prstGeom>
          <a:noFill/>
          <a:ln w="9525">
            <a:noFill/>
            <a:miter lim="800000"/>
            <a:headEnd/>
            <a:tailEnd/>
          </a:ln>
        </p:spPr>
        <p:txBody>
          <a:bodyPr wrap="square">
            <a:spAutoFit/>
          </a:bodyPr>
          <a:lstStyle/>
          <a:p>
            <a:pPr algn="ctr"/>
            <a:r>
              <a:rPr lang="en-US" sz="1400" b="1" dirty="0">
                <a:solidFill>
                  <a:srgbClr val="0070C0"/>
                </a:solidFill>
                <a:latin typeface="+mj-lt"/>
                <a:ea typeface="ＭＳ Ｐゴシック" pitchFamily="34" charset="-128"/>
                <a:cs typeface="Arial" panose="020B0604020202020204" pitchFamily="34" charset="0"/>
              </a:rPr>
              <a:t>% of participants with weight gain &gt;5%, stratified by BL core ARV</a:t>
            </a:r>
          </a:p>
        </p:txBody>
      </p:sp>
      <p:sp>
        <p:nvSpPr>
          <p:cNvPr id="14" name="Titre 1">
            <a:extLst>
              <a:ext uri="{FF2B5EF4-FFF2-40B4-BE49-F238E27FC236}">
                <a16:creationId xmlns:a16="http://schemas.microsoft.com/office/drawing/2014/main" id="{02D2D1A7-7973-C320-8F52-7BA0F4FB2480}"/>
              </a:ext>
            </a:extLst>
          </p:cNvPr>
          <p:cNvSpPr>
            <a:spLocks noGrp="1"/>
          </p:cNvSpPr>
          <p:nvPr>
            <p:ph type="title"/>
          </p:nvPr>
        </p:nvSpPr>
        <p:spPr/>
        <p:txBody>
          <a:bodyPr/>
          <a:lstStyle/>
          <a:p>
            <a:r>
              <a:rPr lang="en-US" dirty="0"/>
              <a:t>Switch to DTG/3TC vs BIC/F/TAF in virologically suppressed PWH: PASO-DOBLE trial </a:t>
            </a:r>
            <a:r>
              <a:rPr lang="en-US" i="1" dirty="0"/>
              <a:t>(3)</a:t>
            </a:r>
          </a:p>
        </p:txBody>
      </p:sp>
      <p:sp>
        <p:nvSpPr>
          <p:cNvPr id="4" name="Text Placeholder 22">
            <a:extLst>
              <a:ext uri="{FF2B5EF4-FFF2-40B4-BE49-F238E27FC236}">
                <a16:creationId xmlns:a16="http://schemas.microsoft.com/office/drawing/2014/main" id="{9626D00F-27EE-1B4C-ADA6-EEE76290D4FB}"/>
              </a:ext>
            </a:extLst>
          </p:cNvPr>
          <p:cNvSpPr txBox="1">
            <a:spLocks/>
          </p:cNvSpPr>
          <p:nvPr/>
        </p:nvSpPr>
        <p:spPr bwMode="auto">
          <a:xfrm>
            <a:off x="9525173" y="6564706"/>
            <a:ext cx="255311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a:solidFill>
                  <a:schemeClr val="tx1"/>
                </a:solidFill>
                <a:latin typeface="+mn-lt"/>
              </a:rPr>
              <a:t>Ryan P, et al.</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AIDS2024 ; # </a:t>
            </a:r>
            <a:r>
              <a:rPr lang="en-US" sz="1200" i="1" kern="0" dirty="0">
                <a:solidFill>
                  <a:schemeClr val="tx1"/>
                </a:solidFill>
                <a:latin typeface="+mn-lt"/>
              </a:rPr>
              <a:t>OAB3606LB</a:t>
            </a:r>
            <a:endPar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endParaRPr>
          </a:p>
        </p:txBody>
      </p:sp>
      <p:grpSp>
        <p:nvGrpSpPr>
          <p:cNvPr id="28" name="Groupe 27">
            <a:extLst>
              <a:ext uri="{FF2B5EF4-FFF2-40B4-BE49-F238E27FC236}">
                <a16:creationId xmlns:a16="http://schemas.microsoft.com/office/drawing/2014/main" id="{06B8DA47-8D46-5681-0AFE-520D9847EF86}"/>
              </a:ext>
            </a:extLst>
          </p:cNvPr>
          <p:cNvGrpSpPr/>
          <p:nvPr/>
        </p:nvGrpSpPr>
        <p:grpSpPr>
          <a:xfrm>
            <a:off x="9264352" y="1935957"/>
            <a:ext cx="2735561" cy="2310328"/>
            <a:chOff x="9264352" y="1935957"/>
            <a:chExt cx="2735561" cy="2310328"/>
          </a:xfrm>
        </p:grpSpPr>
        <p:sp>
          <p:nvSpPr>
            <p:cNvPr id="122" name="Rectangle 94">
              <a:extLst>
                <a:ext uri="{FF2B5EF4-FFF2-40B4-BE49-F238E27FC236}">
                  <a16:creationId xmlns:a16="http://schemas.microsoft.com/office/drawing/2014/main" id="{C422B5EE-C21A-D13E-A0A8-D6DFF9CE7AE7}"/>
                </a:ext>
              </a:extLst>
            </p:cNvPr>
            <p:cNvSpPr>
              <a:spLocks noChangeArrowheads="1"/>
            </p:cNvSpPr>
            <p:nvPr/>
          </p:nvSpPr>
          <p:spPr bwMode="auto">
            <a:xfrm>
              <a:off x="10581081" y="3532188"/>
              <a:ext cx="785813" cy="622300"/>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3" name="Rectangle 95">
              <a:extLst>
                <a:ext uri="{FF2B5EF4-FFF2-40B4-BE49-F238E27FC236}">
                  <a16:creationId xmlns:a16="http://schemas.microsoft.com/office/drawing/2014/main" id="{85319A9D-95A5-8733-76A1-C50620612669}"/>
                </a:ext>
              </a:extLst>
            </p:cNvPr>
            <p:cNvSpPr>
              <a:spLocks noChangeArrowheads="1"/>
            </p:cNvSpPr>
            <p:nvPr/>
          </p:nvSpPr>
          <p:spPr bwMode="auto">
            <a:xfrm>
              <a:off x="9761931" y="3729038"/>
              <a:ext cx="785813" cy="42545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4" name="Freeform 96">
              <a:extLst>
                <a:ext uri="{FF2B5EF4-FFF2-40B4-BE49-F238E27FC236}">
                  <a16:creationId xmlns:a16="http://schemas.microsoft.com/office/drawing/2014/main" id="{A13916F6-D180-3181-6590-82DD7172023B}"/>
                </a:ext>
              </a:extLst>
            </p:cNvPr>
            <p:cNvSpPr>
              <a:spLocks/>
            </p:cNvSpPr>
            <p:nvPr/>
          </p:nvSpPr>
          <p:spPr bwMode="auto">
            <a:xfrm>
              <a:off x="10154043" y="3140968"/>
              <a:ext cx="868363" cy="101600"/>
            </a:xfrm>
            <a:custGeom>
              <a:avLst/>
              <a:gdLst>
                <a:gd name="T0" fmla="*/ 0 w 547"/>
                <a:gd name="T1" fmla="*/ 64 h 64"/>
                <a:gd name="T2" fmla="*/ 0 w 547"/>
                <a:gd name="T3" fmla="*/ 0 h 64"/>
                <a:gd name="T4" fmla="*/ 547 w 547"/>
                <a:gd name="T5" fmla="*/ 0 h 64"/>
                <a:gd name="T6" fmla="*/ 547 w 547"/>
                <a:gd name="T7" fmla="*/ 64 h 64"/>
              </a:gdLst>
              <a:ahLst/>
              <a:cxnLst>
                <a:cxn ang="0">
                  <a:pos x="T0" y="T1"/>
                </a:cxn>
                <a:cxn ang="0">
                  <a:pos x="T2" y="T3"/>
                </a:cxn>
                <a:cxn ang="0">
                  <a:pos x="T4" y="T5"/>
                </a:cxn>
                <a:cxn ang="0">
                  <a:pos x="T6" y="T7"/>
                </a:cxn>
              </a:cxnLst>
              <a:rect l="0" t="0" r="r" b="b"/>
              <a:pathLst>
                <a:path w="547" h="64">
                  <a:moveTo>
                    <a:pt x="0" y="64"/>
                  </a:moveTo>
                  <a:lnTo>
                    <a:pt x="0" y="0"/>
                  </a:lnTo>
                  <a:lnTo>
                    <a:pt x="547" y="0"/>
                  </a:lnTo>
                  <a:lnTo>
                    <a:pt x="547" y="64"/>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149" name="Groupe 148">
              <a:extLst>
                <a:ext uri="{FF2B5EF4-FFF2-40B4-BE49-F238E27FC236}">
                  <a16:creationId xmlns:a16="http://schemas.microsoft.com/office/drawing/2014/main" id="{0AC52D05-272C-2172-9838-75019EFC1C0B}"/>
                </a:ext>
              </a:extLst>
            </p:cNvPr>
            <p:cNvGrpSpPr/>
            <p:nvPr/>
          </p:nvGrpSpPr>
          <p:grpSpPr>
            <a:xfrm>
              <a:off x="9523806" y="2028825"/>
              <a:ext cx="1996101" cy="2171381"/>
              <a:chOff x="9737726" y="2028825"/>
              <a:chExt cx="1996101" cy="2171381"/>
            </a:xfrm>
          </p:grpSpPr>
          <p:sp>
            <p:nvSpPr>
              <p:cNvPr id="125" name="Line 97">
                <a:extLst>
                  <a:ext uri="{FF2B5EF4-FFF2-40B4-BE49-F238E27FC236}">
                    <a16:creationId xmlns:a16="http://schemas.microsoft.com/office/drawing/2014/main" id="{0356B3D7-D0C5-A42F-691C-9BBB51C7688B}"/>
                  </a:ext>
                </a:extLst>
              </p:cNvPr>
              <p:cNvSpPr>
                <a:spLocks noChangeShapeType="1"/>
              </p:cNvSpPr>
              <p:nvPr/>
            </p:nvSpPr>
            <p:spPr bwMode="auto">
              <a:xfrm>
                <a:off x="9788526" y="2454275"/>
                <a:ext cx="0" cy="42545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6" name="Freeform 98">
                <a:extLst>
                  <a:ext uri="{FF2B5EF4-FFF2-40B4-BE49-F238E27FC236}">
                    <a16:creationId xmlns:a16="http://schemas.microsoft.com/office/drawing/2014/main" id="{2462003C-067C-3906-0D1D-1F4022A899B6}"/>
                  </a:ext>
                </a:extLst>
              </p:cNvPr>
              <p:cNvSpPr>
                <a:spLocks/>
              </p:cNvSpPr>
              <p:nvPr/>
            </p:nvSpPr>
            <p:spPr bwMode="auto">
              <a:xfrm>
                <a:off x="9737726" y="2028825"/>
                <a:ext cx="50800" cy="425450"/>
              </a:xfrm>
              <a:custGeom>
                <a:avLst/>
                <a:gdLst>
                  <a:gd name="T0" fmla="*/ 0 w 32"/>
                  <a:gd name="T1" fmla="*/ 0 h 268"/>
                  <a:gd name="T2" fmla="*/ 32 w 32"/>
                  <a:gd name="T3" fmla="*/ 0 h 268"/>
                  <a:gd name="T4" fmla="*/ 32 w 32"/>
                  <a:gd name="T5" fmla="*/ 268 h 268"/>
                </a:gdLst>
                <a:ahLst/>
                <a:cxnLst>
                  <a:cxn ang="0">
                    <a:pos x="T0" y="T1"/>
                  </a:cxn>
                  <a:cxn ang="0">
                    <a:pos x="T2" y="T3"/>
                  </a:cxn>
                  <a:cxn ang="0">
                    <a:pos x="T4" y="T5"/>
                  </a:cxn>
                </a:cxnLst>
                <a:rect l="0" t="0" r="r" b="b"/>
                <a:pathLst>
                  <a:path w="32" h="268">
                    <a:moveTo>
                      <a:pt x="0" y="0"/>
                    </a:moveTo>
                    <a:lnTo>
                      <a:pt x="32" y="0"/>
                    </a:lnTo>
                    <a:lnTo>
                      <a:pt x="32" y="26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7" name="Freeform 99">
                <a:extLst>
                  <a:ext uri="{FF2B5EF4-FFF2-40B4-BE49-F238E27FC236}">
                    <a16:creationId xmlns:a16="http://schemas.microsoft.com/office/drawing/2014/main" id="{02A94458-58AE-8346-7247-16CC8866AFC8}"/>
                  </a:ext>
                </a:extLst>
              </p:cNvPr>
              <p:cNvSpPr>
                <a:spLocks/>
              </p:cNvSpPr>
              <p:nvPr/>
            </p:nvSpPr>
            <p:spPr bwMode="auto">
              <a:xfrm>
                <a:off x="9737726" y="3729038"/>
                <a:ext cx="50800" cy="425450"/>
              </a:xfrm>
              <a:custGeom>
                <a:avLst/>
                <a:gdLst>
                  <a:gd name="T0" fmla="*/ 0 w 32"/>
                  <a:gd name="T1" fmla="*/ 0 h 268"/>
                  <a:gd name="T2" fmla="*/ 32 w 32"/>
                  <a:gd name="T3" fmla="*/ 0 h 268"/>
                  <a:gd name="T4" fmla="*/ 32 w 32"/>
                  <a:gd name="T5" fmla="*/ 268 h 268"/>
                </a:gdLst>
                <a:ahLst/>
                <a:cxnLst>
                  <a:cxn ang="0">
                    <a:pos x="T0" y="T1"/>
                  </a:cxn>
                  <a:cxn ang="0">
                    <a:pos x="T2" y="T3"/>
                  </a:cxn>
                  <a:cxn ang="0">
                    <a:pos x="T4" y="T5"/>
                  </a:cxn>
                </a:cxnLst>
                <a:rect l="0" t="0" r="r" b="b"/>
                <a:pathLst>
                  <a:path w="32" h="268">
                    <a:moveTo>
                      <a:pt x="0" y="0"/>
                    </a:moveTo>
                    <a:lnTo>
                      <a:pt x="32" y="0"/>
                    </a:lnTo>
                    <a:lnTo>
                      <a:pt x="32" y="26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8" name="Line 100">
                <a:extLst>
                  <a:ext uri="{FF2B5EF4-FFF2-40B4-BE49-F238E27FC236}">
                    <a16:creationId xmlns:a16="http://schemas.microsoft.com/office/drawing/2014/main" id="{2078E49A-0558-C699-AF76-6012E23701A2}"/>
                  </a:ext>
                </a:extLst>
              </p:cNvPr>
              <p:cNvSpPr>
                <a:spLocks noChangeShapeType="1"/>
              </p:cNvSpPr>
              <p:nvPr/>
            </p:nvSpPr>
            <p:spPr bwMode="auto">
              <a:xfrm>
                <a:off x="9788526" y="3305175"/>
                <a:ext cx="0" cy="42386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9" name="Freeform 101">
                <a:extLst>
                  <a:ext uri="{FF2B5EF4-FFF2-40B4-BE49-F238E27FC236}">
                    <a16:creationId xmlns:a16="http://schemas.microsoft.com/office/drawing/2014/main" id="{9D1DF1C5-CDE0-DE7B-49D4-658D61EE55B9}"/>
                  </a:ext>
                </a:extLst>
              </p:cNvPr>
              <p:cNvSpPr>
                <a:spLocks/>
              </p:cNvSpPr>
              <p:nvPr/>
            </p:nvSpPr>
            <p:spPr bwMode="auto">
              <a:xfrm>
                <a:off x="9737726" y="4154487"/>
                <a:ext cx="1996101" cy="45719"/>
              </a:xfrm>
              <a:custGeom>
                <a:avLst/>
                <a:gdLst>
                  <a:gd name="T0" fmla="*/ 0 w 570"/>
                  <a:gd name="T1" fmla="*/ 32 w 570"/>
                  <a:gd name="T2" fmla="*/ 570 w 570"/>
                </a:gdLst>
                <a:ahLst/>
                <a:cxnLst>
                  <a:cxn ang="0">
                    <a:pos x="T0" y="0"/>
                  </a:cxn>
                  <a:cxn ang="0">
                    <a:pos x="T1" y="0"/>
                  </a:cxn>
                  <a:cxn ang="0">
                    <a:pos x="T2" y="0"/>
                  </a:cxn>
                </a:cxnLst>
                <a:rect l="0" t="0" r="r" b="b"/>
                <a:pathLst>
                  <a:path w="570">
                    <a:moveTo>
                      <a:pt x="0" y="0"/>
                    </a:moveTo>
                    <a:lnTo>
                      <a:pt x="32" y="0"/>
                    </a:lnTo>
                    <a:lnTo>
                      <a:pt x="57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0" name="Line 102">
                <a:extLst>
                  <a:ext uri="{FF2B5EF4-FFF2-40B4-BE49-F238E27FC236}">
                    <a16:creationId xmlns:a16="http://schemas.microsoft.com/office/drawing/2014/main" id="{434E2771-72B4-2092-6EA5-7700EAE7CEBE}"/>
                  </a:ext>
                </a:extLst>
              </p:cNvPr>
              <p:cNvSpPr>
                <a:spLocks noChangeShapeType="1"/>
              </p:cNvSpPr>
              <p:nvPr/>
            </p:nvSpPr>
            <p:spPr bwMode="auto">
              <a:xfrm>
                <a:off x="9737726" y="3305175"/>
                <a:ext cx="5080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1" name="Line 103">
                <a:extLst>
                  <a:ext uri="{FF2B5EF4-FFF2-40B4-BE49-F238E27FC236}">
                    <a16:creationId xmlns:a16="http://schemas.microsoft.com/office/drawing/2014/main" id="{19C50DB3-BD68-D385-B110-3D600DCC1DCA}"/>
                  </a:ext>
                </a:extLst>
              </p:cNvPr>
              <p:cNvSpPr>
                <a:spLocks noChangeShapeType="1"/>
              </p:cNvSpPr>
              <p:nvPr/>
            </p:nvSpPr>
            <p:spPr bwMode="auto">
              <a:xfrm>
                <a:off x="9737726" y="2879725"/>
                <a:ext cx="5080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2" name="Line 104">
                <a:extLst>
                  <a:ext uri="{FF2B5EF4-FFF2-40B4-BE49-F238E27FC236}">
                    <a16:creationId xmlns:a16="http://schemas.microsoft.com/office/drawing/2014/main" id="{27552625-2822-5BA6-D01B-CBDB20256D2C}"/>
                  </a:ext>
                </a:extLst>
              </p:cNvPr>
              <p:cNvSpPr>
                <a:spLocks noChangeShapeType="1"/>
              </p:cNvSpPr>
              <p:nvPr/>
            </p:nvSpPr>
            <p:spPr bwMode="auto">
              <a:xfrm>
                <a:off x="9737726" y="2454275"/>
                <a:ext cx="5080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3" name="Line 105">
                <a:extLst>
                  <a:ext uri="{FF2B5EF4-FFF2-40B4-BE49-F238E27FC236}">
                    <a16:creationId xmlns:a16="http://schemas.microsoft.com/office/drawing/2014/main" id="{9CE3C429-04D7-C8CB-2578-FE68F67C0693}"/>
                  </a:ext>
                </a:extLst>
              </p:cNvPr>
              <p:cNvSpPr>
                <a:spLocks noChangeShapeType="1"/>
              </p:cNvSpPr>
              <p:nvPr/>
            </p:nvSpPr>
            <p:spPr bwMode="auto">
              <a:xfrm>
                <a:off x="9788526" y="2879725"/>
                <a:ext cx="0" cy="42545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135" name="Rectangle 107">
              <a:extLst>
                <a:ext uri="{FF2B5EF4-FFF2-40B4-BE49-F238E27FC236}">
                  <a16:creationId xmlns:a16="http://schemas.microsoft.com/office/drawing/2014/main" id="{79A29A7A-71D2-430A-FBDF-FA9A01C37AB1}"/>
                </a:ext>
              </a:extLst>
            </p:cNvPr>
            <p:cNvSpPr>
              <a:spLocks noChangeArrowheads="1"/>
            </p:cNvSpPr>
            <p:nvPr/>
          </p:nvSpPr>
          <p:spPr bwMode="auto">
            <a:xfrm>
              <a:off x="9421445" y="4061619"/>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Calibri" panose="020F0502020204030204" pitchFamily="34" charset="0"/>
                </a:rPr>
                <a:t>0</a:t>
              </a:r>
              <a:endParaRPr kumimoji="0" lang="fr-FR" altLang="fr-FR" sz="1600" b="0" i="0" u="none" strike="noStrike" cap="none" normalizeH="0" baseline="0">
                <a:ln>
                  <a:noFill/>
                </a:ln>
                <a:solidFill>
                  <a:schemeClr val="tx1"/>
                </a:solidFill>
                <a:effectLst/>
                <a:latin typeface="Arial" panose="020B0604020202020204" pitchFamily="34" charset="0"/>
              </a:endParaRPr>
            </a:p>
          </p:txBody>
        </p:sp>
        <p:sp>
          <p:nvSpPr>
            <p:cNvPr id="136" name="Rectangle 108">
              <a:extLst>
                <a:ext uri="{FF2B5EF4-FFF2-40B4-BE49-F238E27FC236}">
                  <a16:creationId xmlns:a16="http://schemas.microsoft.com/office/drawing/2014/main" id="{53208509-1891-CF92-6597-CEE5810A7FEC}"/>
                </a:ext>
              </a:extLst>
            </p:cNvPr>
            <p:cNvSpPr>
              <a:spLocks noChangeArrowheads="1"/>
            </p:cNvSpPr>
            <p:nvPr/>
          </p:nvSpPr>
          <p:spPr bwMode="auto">
            <a:xfrm>
              <a:off x="9342899" y="3637757"/>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Calibri" panose="020F0502020204030204" pitchFamily="34" charset="0"/>
                </a:rPr>
                <a:t>20</a:t>
              </a:r>
              <a:endParaRPr kumimoji="0" lang="fr-FR" altLang="fr-FR" sz="1600" b="0" i="0" u="none" strike="noStrike" cap="none" normalizeH="0" baseline="0">
                <a:ln>
                  <a:noFill/>
                </a:ln>
                <a:solidFill>
                  <a:schemeClr val="tx1"/>
                </a:solidFill>
                <a:effectLst/>
                <a:latin typeface="Arial" panose="020B0604020202020204" pitchFamily="34" charset="0"/>
              </a:endParaRPr>
            </a:p>
          </p:txBody>
        </p:sp>
        <p:sp>
          <p:nvSpPr>
            <p:cNvPr id="137" name="Rectangle 109">
              <a:extLst>
                <a:ext uri="{FF2B5EF4-FFF2-40B4-BE49-F238E27FC236}">
                  <a16:creationId xmlns:a16="http://schemas.microsoft.com/office/drawing/2014/main" id="{43091AE4-BF5E-E90F-33DC-97B5ADD10C7B}"/>
                </a:ext>
              </a:extLst>
            </p:cNvPr>
            <p:cNvSpPr>
              <a:spLocks noChangeArrowheads="1"/>
            </p:cNvSpPr>
            <p:nvPr/>
          </p:nvSpPr>
          <p:spPr bwMode="auto">
            <a:xfrm>
              <a:off x="9342899" y="3212307"/>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Calibri" panose="020F0502020204030204" pitchFamily="34" charset="0"/>
                </a:rPr>
                <a:t>40</a:t>
              </a:r>
              <a:endParaRPr kumimoji="0" lang="fr-FR" altLang="fr-FR" sz="1600" b="0" i="0" u="none" strike="noStrike" cap="none" normalizeH="0" baseline="0">
                <a:ln>
                  <a:noFill/>
                </a:ln>
                <a:solidFill>
                  <a:schemeClr val="tx1"/>
                </a:solidFill>
                <a:effectLst/>
                <a:latin typeface="Arial" panose="020B0604020202020204" pitchFamily="34" charset="0"/>
              </a:endParaRPr>
            </a:p>
          </p:txBody>
        </p:sp>
        <p:sp>
          <p:nvSpPr>
            <p:cNvPr id="138" name="Rectangle 110">
              <a:extLst>
                <a:ext uri="{FF2B5EF4-FFF2-40B4-BE49-F238E27FC236}">
                  <a16:creationId xmlns:a16="http://schemas.microsoft.com/office/drawing/2014/main" id="{B0267877-5AB5-7BA4-2021-9B6ED635FF2A}"/>
                </a:ext>
              </a:extLst>
            </p:cNvPr>
            <p:cNvSpPr>
              <a:spLocks noChangeArrowheads="1"/>
            </p:cNvSpPr>
            <p:nvPr/>
          </p:nvSpPr>
          <p:spPr bwMode="auto">
            <a:xfrm>
              <a:off x="9342899" y="2786857"/>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Calibri" panose="020F0502020204030204" pitchFamily="34" charset="0"/>
                </a:rPr>
                <a:t>60</a:t>
              </a:r>
              <a:endParaRPr kumimoji="0" lang="fr-FR" altLang="fr-FR" sz="1600" b="0" i="0" u="none" strike="noStrike" cap="none" normalizeH="0" baseline="0">
                <a:ln>
                  <a:noFill/>
                </a:ln>
                <a:solidFill>
                  <a:schemeClr val="tx1"/>
                </a:solidFill>
                <a:effectLst/>
                <a:latin typeface="Arial" panose="020B0604020202020204" pitchFamily="34" charset="0"/>
              </a:endParaRPr>
            </a:p>
          </p:txBody>
        </p:sp>
        <p:sp>
          <p:nvSpPr>
            <p:cNvPr id="139" name="Rectangle 111">
              <a:extLst>
                <a:ext uri="{FF2B5EF4-FFF2-40B4-BE49-F238E27FC236}">
                  <a16:creationId xmlns:a16="http://schemas.microsoft.com/office/drawing/2014/main" id="{35B22CC3-B92B-04EF-4055-6BEA16E22FF4}"/>
                </a:ext>
              </a:extLst>
            </p:cNvPr>
            <p:cNvSpPr>
              <a:spLocks noChangeArrowheads="1"/>
            </p:cNvSpPr>
            <p:nvPr/>
          </p:nvSpPr>
          <p:spPr bwMode="auto">
            <a:xfrm>
              <a:off x="9342899" y="2361407"/>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Calibri" panose="020F0502020204030204" pitchFamily="34" charset="0"/>
                </a:rPr>
                <a:t>80</a:t>
              </a:r>
              <a:endParaRPr kumimoji="0" lang="fr-FR" altLang="fr-FR" sz="1600" b="0" i="0" u="none" strike="noStrike" cap="none" normalizeH="0" baseline="0">
                <a:ln>
                  <a:noFill/>
                </a:ln>
                <a:solidFill>
                  <a:schemeClr val="tx1"/>
                </a:solidFill>
                <a:effectLst/>
                <a:latin typeface="Arial" panose="020B0604020202020204" pitchFamily="34" charset="0"/>
              </a:endParaRPr>
            </a:p>
          </p:txBody>
        </p:sp>
        <p:sp>
          <p:nvSpPr>
            <p:cNvPr id="140" name="Rectangle 112">
              <a:extLst>
                <a:ext uri="{FF2B5EF4-FFF2-40B4-BE49-F238E27FC236}">
                  <a16:creationId xmlns:a16="http://schemas.microsoft.com/office/drawing/2014/main" id="{E5572CAB-722D-AAB8-62CF-CE7DD6C1FCF9}"/>
                </a:ext>
              </a:extLst>
            </p:cNvPr>
            <p:cNvSpPr>
              <a:spLocks noChangeArrowheads="1"/>
            </p:cNvSpPr>
            <p:nvPr/>
          </p:nvSpPr>
          <p:spPr bwMode="auto">
            <a:xfrm>
              <a:off x="9264352" y="1935957"/>
              <a:ext cx="2356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Calibri" panose="020F0502020204030204" pitchFamily="34" charset="0"/>
                </a:rPr>
                <a:t>100</a:t>
              </a:r>
              <a:endParaRPr kumimoji="0" lang="fr-FR" altLang="fr-FR" sz="1600" b="0" i="0" u="none" strike="noStrike" cap="none" normalizeH="0" baseline="0">
                <a:ln>
                  <a:noFill/>
                </a:ln>
                <a:solidFill>
                  <a:schemeClr val="tx1"/>
                </a:solidFill>
                <a:effectLst/>
                <a:latin typeface="Arial" panose="020B0604020202020204" pitchFamily="34" charset="0"/>
              </a:endParaRPr>
            </a:p>
          </p:txBody>
        </p:sp>
        <p:sp>
          <p:nvSpPr>
            <p:cNvPr id="141" name="Rectangle 113">
              <a:extLst>
                <a:ext uri="{FF2B5EF4-FFF2-40B4-BE49-F238E27FC236}">
                  <a16:creationId xmlns:a16="http://schemas.microsoft.com/office/drawing/2014/main" id="{8862AEDE-2EDB-70E8-284C-B1C17349E98C}"/>
                </a:ext>
              </a:extLst>
            </p:cNvPr>
            <p:cNvSpPr>
              <a:spLocks noChangeArrowheads="1"/>
            </p:cNvSpPr>
            <p:nvPr/>
          </p:nvSpPr>
          <p:spPr bwMode="auto">
            <a:xfrm>
              <a:off x="10859933" y="3331169"/>
              <a:ext cx="2773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effectLst/>
                  <a:latin typeface="Calibri" panose="020F0502020204030204" pitchFamily="34" charset="0"/>
                </a:rPr>
                <a:t>29.9</a:t>
              </a:r>
              <a:endParaRPr kumimoji="0" lang="fr-FR" altLang="fr-FR" sz="1400" b="0" i="0" u="none" strike="noStrike" cap="none" normalizeH="0" baseline="0" dirty="0">
                <a:ln>
                  <a:noFill/>
                </a:ln>
                <a:effectLst/>
              </a:endParaRPr>
            </a:p>
          </p:txBody>
        </p:sp>
        <p:sp>
          <p:nvSpPr>
            <p:cNvPr id="142" name="Rectangle 114">
              <a:extLst>
                <a:ext uri="{FF2B5EF4-FFF2-40B4-BE49-F238E27FC236}">
                  <a16:creationId xmlns:a16="http://schemas.microsoft.com/office/drawing/2014/main" id="{BE485C51-D437-08C0-2681-329A0F6A87AD}"/>
                </a:ext>
              </a:extLst>
            </p:cNvPr>
            <p:cNvSpPr>
              <a:spLocks noChangeArrowheads="1"/>
            </p:cNvSpPr>
            <p:nvPr/>
          </p:nvSpPr>
          <p:spPr bwMode="auto">
            <a:xfrm>
              <a:off x="10040783" y="3519310"/>
              <a:ext cx="2773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effectLst/>
                  <a:latin typeface="Calibri" panose="020F0502020204030204" pitchFamily="34" charset="0"/>
                </a:rPr>
                <a:t>20.0</a:t>
              </a:r>
              <a:endParaRPr kumimoji="0" lang="fr-FR" altLang="fr-FR" sz="1400" b="0" i="0" u="none" strike="noStrike" cap="none" normalizeH="0" baseline="0" dirty="0">
                <a:ln>
                  <a:noFill/>
                </a:ln>
                <a:effectLst/>
              </a:endParaRPr>
            </a:p>
          </p:txBody>
        </p:sp>
        <p:sp>
          <p:nvSpPr>
            <p:cNvPr id="143" name="Rectangle 115">
              <a:extLst>
                <a:ext uri="{FF2B5EF4-FFF2-40B4-BE49-F238E27FC236}">
                  <a16:creationId xmlns:a16="http://schemas.microsoft.com/office/drawing/2014/main" id="{453ADB23-D4AE-965D-B900-94420727172B}"/>
                </a:ext>
              </a:extLst>
            </p:cNvPr>
            <p:cNvSpPr>
              <a:spLocks noChangeArrowheads="1"/>
            </p:cNvSpPr>
            <p:nvPr/>
          </p:nvSpPr>
          <p:spPr bwMode="auto">
            <a:xfrm>
              <a:off x="10912108" y="3925888"/>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rgbClr val="FFFFFF"/>
                  </a:solidFill>
                  <a:effectLst/>
                  <a:latin typeface="Calibri" panose="020F0502020204030204" pitchFamily="34" charset="0"/>
                </a:rPr>
                <a:t>75</a:t>
              </a:r>
              <a:endParaRPr kumimoji="0" lang="fr-FR" altLang="fr-FR" sz="1600" b="0" i="0" u="none" strike="noStrike" cap="none" normalizeH="0" baseline="0" dirty="0">
                <a:ln>
                  <a:noFill/>
                </a:ln>
                <a:solidFill>
                  <a:schemeClr val="tx1"/>
                </a:solidFill>
                <a:effectLst/>
                <a:latin typeface="Arial" panose="020B0604020202020204" pitchFamily="34" charset="0"/>
              </a:endParaRPr>
            </a:p>
          </p:txBody>
        </p:sp>
        <p:sp>
          <p:nvSpPr>
            <p:cNvPr id="144" name="Rectangle 116">
              <a:extLst>
                <a:ext uri="{FF2B5EF4-FFF2-40B4-BE49-F238E27FC236}">
                  <a16:creationId xmlns:a16="http://schemas.microsoft.com/office/drawing/2014/main" id="{126F29EE-7052-7F66-A45B-9BAFEE2FB40C}"/>
                </a:ext>
              </a:extLst>
            </p:cNvPr>
            <p:cNvSpPr>
              <a:spLocks noChangeArrowheads="1"/>
            </p:cNvSpPr>
            <p:nvPr/>
          </p:nvSpPr>
          <p:spPr bwMode="auto">
            <a:xfrm>
              <a:off x="10092958" y="3925888"/>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rgbClr val="FFFFFF"/>
                  </a:solidFill>
                  <a:effectLst/>
                  <a:latin typeface="Calibri" panose="020F0502020204030204" pitchFamily="34" charset="0"/>
                </a:rPr>
                <a:t>52</a:t>
              </a:r>
              <a:endParaRPr kumimoji="0" lang="fr-FR" altLang="fr-FR" sz="1600" b="0" i="0" u="none" strike="noStrike" cap="none" normalizeH="0" baseline="0" dirty="0">
                <a:ln>
                  <a:noFill/>
                </a:ln>
                <a:solidFill>
                  <a:schemeClr val="tx1"/>
                </a:solidFill>
                <a:effectLst/>
                <a:latin typeface="Arial" panose="020B0604020202020204" pitchFamily="34" charset="0"/>
              </a:endParaRPr>
            </a:p>
          </p:txBody>
        </p:sp>
        <p:sp>
          <p:nvSpPr>
            <p:cNvPr id="150" name="Text Box 2">
              <a:extLst>
                <a:ext uri="{FF2B5EF4-FFF2-40B4-BE49-F238E27FC236}">
                  <a16:creationId xmlns:a16="http://schemas.microsoft.com/office/drawing/2014/main" id="{B81F8102-AC5C-2597-7CD5-0DB89D2BBB17}"/>
                </a:ext>
              </a:extLst>
            </p:cNvPr>
            <p:cNvSpPr txBox="1">
              <a:spLocks noChangeArrowheads="1"/>
            </p:cNvSpPr>
            <p:nvPr/>
          </p:nvSpPr>
          <p:spPr bwMode="auto">
            <a:xfrm>
              <a:off x="9629964" y="2632459"/>
              <a:ext cx="2369949" cy="523220"/>
            </a:xfrm>
            <a:prstGeom prst="rect">
              <a:avLst/>
            </a:prstGeom>
            <a:noFill/>
            <a:ln w="9525">
              <a:noFill/>
              <a:miter lim="800000"/>
              <a:headEnd/>
              <a:tailEnd/>
            </a:ln>
          </p:spPr>
          <p:txBody>
            <a:bodyPr wrap="square">
              <a:spAutoFit/>
            </a:bodyPr>
            <a:lstStyle/>
            <a:p>
              <a:pPr algn="ctr"/>
              <a:r>
                <a:rPr lang="en-US" sz="1400" dirty="0">
                  <a:latin typeface="+mj-lt"/>
                  <a:ea typeface="ＭＳ Ｐゴシック" pitchFamily="34" charset="-128"/>
                  <a:cs typeface="Arial" panose="020B0604020202020204" pitchFamily="34" charset="0"/>
                </a:rPr>
                <a:t>Adjusted odds ratio (95% CI)</a:t>
              </a:r>
            </a:p>
            <a:p>
              <a:pPr algn="ctr"/>
              <a:r>
                <a:rPr kumimoji="0" lang="fr-FR" altLang="fr-FR" sz="1400" i="0" u="none" strike="noStrike" cap="none" normalizeH="0" baseline="0" dirty="0">
                  <a:ln>
                    <a:noFill/>
                  </a:ln>
                  <a:effectLst/>
                  <a:latin typeface="Calibri" panose="020F0502020204030204" pitchFamily="34" charset="0"/>
                </a:rPr>
                <a:t>1.81 (1.19-2.76)</a:t>
              </a:r>
              <a:endParaRPr kumimoji="0" lang="fr-FR" altLang="fr-FR" sz="2000" i="0" u="none" strike="noStrike" cap="none" normalizeH="0" baseline="0" dirty="0">
                <a:ln>
                  <a:noFill/>
                </a:ln>
                <a:effectLst/>
                <a:latin typeface="Arial" panose="020B0604020202020204" pitchFamily="34" charset="0"/>
              </a:endParaRPr>
            </a:p>
          </p:txBody>
        </p:sp>
        <p:sp>
          <p:nvSpPr>
            <p:cNvPr id="12" name="ZoneTexte 11">
              <a:extLst>
                <a:ext uri="{FF2B5EF4-FFF2-40B4-BE49-F238E27FC236}">
                  <a16:creationId xmlns:a16="http://schemas.microsoft.com/office/drawing/2014/main" id="{5E7DF0C2-5B29-6797-4A64-315F941EB8BA}"/>
                </a:ext>
              </a:extLst>
            </p:cNvPr>
            <p:cNvSpPr txBox="1"/>
            <p:nvPr/>
          </p:nvSpPr>
          <p:spPr>
            <a:xfrm>
              <a:off x="9490860" y="3917270"/>
              <a:ext cx="360996" cy="276999"/>
            </a:xfrm>
            <a:prstGeom prst="rect">
              <a:avLst/>
            </a:prstGeom>
            <a:noFill/>
          </p:spPr>
          <p:txBody>
            <a:bodyPr wrap="none" rtlCol="0">
              <a:spAutoFit/>
            </a:bodyPr>
            <a:lstStyle/>
            <a:p>
              <a:r>
                <a:rPr lang="fr-FR" sz="1200" dirty="0"/>
                <a:t>N=</a:t>
              </a:r>
              <a:endParaRPr lang="es-419" sz="1200" dirty="0"/>
            </a:p>
          </p:txBody>
        </p:sp>
      </p:grpSp>
      <p:grpSp>
        <p:nvGrpSpPr>
          <p:cNvPr id="27" name="Groupe 26">
            <a:extLst>
              <a:ext uri="{FF2B5EF4-FFF2-40B4-BE49-F238E27FC236}">
                <a16:creationId xmlns:a16="http://schemas.microsoft.com/office/drawing/2014/main" id="{45D7D2FA-E2D4-62BC-0A95-C59E6BB4EDB0}"/>
              </a:ext>
            </a:extLst>
          </p:cNvPr>
          <p:cNvGrpSpPr/>
          <p:nvPr/>
        </p:nvGrpSpPr>
        <p:grpSpPr>
          <a:xfrm>
            <a:off x="7020785" y="4520338"/>
            <a:ext cx="4188552" cy="1977816"/>
            <a:chOff x="7020785" y="4520338"/>
            <a:chExt cx="4188552" cy="1977816"/>
          </a:xfrm>
        </p:grpSpPr>
        <p:sp>
          <p:nvSpPr>
            <p:cNvPr id="74" name="Rectangle 52">
              <a:extLst>
                <a:ext uri="{FF2B5EF4-FFF2-40B4-BE49-F238E27FC236}">
                  <a16:creationId xmlns:a16="http://schemas.microsoft.com/office/drawing/2014/main" id="{2F8E78EF-B01E-33CA-0B7A-9EB7072603D1}"/>
                </a:ext>
              </a:extLst>
            </p:cNvPr>
            <p:cNvSpPr>
              <a:spLocks noChangeArrowheads="1"/>
            </p:cNvSpPr>
            <p:nvPr/>
          </p:nvSpPr>
          <p:spPr bwMode="auto">
            <a:xfrm>
              <a:off x="10723563" y="5420582"/>
              <a:ext cx="349250" cy="907550"/>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5" name="Rectangle 53">
              <a:extLst>
                <a:ext uri="{FF2B5EF4-FFF2-40B4-BE49-F238E27FC236}">
                  <a16:creationId xmlns:a16="http://schemas.microsoft.com/office/drawing/2014/main" id="{16925337-3BE5-4098-657A-38DB2CF77B92}"/>
                </a:ext>
              </a:extLst>
            </p:cNvPr>
            <p:cNvSpPr>
              <a:spLocks noChangeArrowheads="1"/>
            </p:cNvSpPr>
            <p:nvPr/>
          </p:nvSpPr>
          <p:spPr bwMode="auto">
            <a:xfrm>
              <a:off x="9753600" y="5492730"/>
              <a:ext cx="349250" cy="835401"/>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6" name="Rectangle 54">
              <a:extLst>
                <a:ext uri="{FF2B5EF4-FFF2-40B4-BE49-F238E27FC236}">
                  <a16:creationId xmlns:a16="http://schemas.microsoft.com/office/drawing/2014/main" id="{ED434D4F-4685-7816-0998-DF3775C08BA1}"/>
                </a:ext>
              </a:extLst>
            </p:cNvPr>
            <p:cNvSpPr>
              <a:spLocks noChangeArrowheads="1"/>
            </p:cNvSpPr>
            <p:nvPr/>
          </p:nvSpPr>
          <p:spPr bwMode="auto">
            <a:xfrm>
              <a:off x="7813675" y="4964908"/>
              <a:ext cx="350837" cy="1363223"/>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7" name="Rectangle 55">
              <a:extLst>
                <a:ext uri="{FF2B5EF4-FFF2-40B4-BE49-F238E27FC236}">
                  <a16:creationId xmlns:a16="http://schemas.microsoft.com/office/drawing/2014/main" id="{58D30904-C92A-E282-9AAE-8704C4B1E7D3}"/>
                </a:ext>
              </a:extLst>
            </p:cNvPr>
            <p:cNvSpPr>
              <a:spLocks noChangeArrowheads="1"/>
            </p:cNvSpPr>
            <p:nvPr/>
          </p:nvSpPr>
          <p:spPr bwMode="auto">
            <a:xfrm>
              <a:off x="7445375" y="5577536"/>
              <a:ext cx="350837" cy="750596"/>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8" name="Rectangle 56">
              <a:extLst>
                <a:ext uri="{FF2B5EF4-FFF2-40B4-BE49-F238E27FC236}">
                  <a16:creationId xmlns:a16="http://schemas.microsoft.com/office/drawing/2014/main" id="{5BE8E96A-A438-E5B6-0CB0-ED93E530A4A2}"/>
                </a:ext>
              </a:extLst>
            </p:cNvPr>
            <p:cNvSpPr>
              <a:spLocks noChangeArrowheads="1"/>
            </p:cNvSpPr>
            <p:nvPr/>
          </p:nvSpPr>
          <p:spPr bwMode="auto">
            <a:xfrm>
              <a:off x="9385300" y="5533234"/>
              <a:ext cx="349250" cy="794897"/>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9" name="Rectangle 57">
              <a:extLst>
                <a:ext uri="{FF2B5EF4-FFF2-40B4-BE49-F238E27FC236}">
                  <a16:creationId xmlns:a16="http://schemas.microsoft.com/office/drawing/2014/main" id="{86BA74C5-9CB8-E859-F763-A963BB4C5770}"/>
                </a:ext>
              </a:extLst>
            </p:cNvPr>
            <p:cNvSpPr>
              <a:spLocks noChangeArrowheads="1"/>
            </p:cNvSpPr>
            <p:nvPr/>
          </p:nvSpPr>
          <p:spPr bwMode="auto">
            <a:xfrm>
              <a:off x="8415338" y="5820562"/>
              <a:ext cx="350837" cy="50757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0" name="Rectangle 58">
              <a:extLst>
                <a:ext uri="{FF2B5EF4-FFF2-40B4-BE49-F238E27FC236}">
                  <a16:creationId xmlns:a16="http://schemas.microsoft.com/office/drawing/2014/main" id="{9E7214B5-1125-A28D-1135-D8CE1599952A}"/>
                </a:ext>
              </a:extLst>
            </p:cNvPr>
            <p:cNvSpPr>
              <a:spLocks noChangeArrowheads="1"/>
            </p:cNvSpPr>
            <p:nvPr/>
          </p:nvSpPr>
          <p:spPr bwMode="auto">
            <a:xfrm>
              <a:off x="8783638" y="5602851"/>
              <a:ext cx="350837" cy="725280"/>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nvGrpSpPr>
            <p:cNvPr id="114" name="Groupe 113">
              <a:extLst>
                <a:ext uri="{FF2B5EF4-FFF2-40B4-BE49-F238E27FC236}">
                  <a16:creationId xmlns:a16="http://schemas.microsoft.com/office/drawing/2014/main" id="{D1E24CEE-45EA-3846-8485-1C2ADCDD4C06}"/>
                </a:ext>
              </a:extLst>
            </p:cNvPr>
            <p:cNvGrpSpPr/>
            <p:nvPr/>
          </p:nvGrpSpPr>
          <p:grpSpPr>
            <a:xfrm>
              <a:off x="7221538" y="4873774"/>
              <a:ext cx="3987799" cy="1454358"/>
              <a:chOff x="7221538" y="4460876"/>
              <a:chExt cx="3987799" cy="1824038"/>
            </a:xfrm>
          </p:grpSpPr>
          <p:sp>
            <p:nvSpPr>
              <p:cNvPr id="81" name="Line 59">
                <a:extLst>
                  <a:ext uri="{FF2B5EF4-FFF2-40B4-BE49-F238E27FC236}">
                    <a16:creationId xmlns:a16="http://schemas.microsoft.com/office/drawing/2014/main" id="{AFE9521B-A2C0-3EEA-0C6F-2D24BCA55AD2}"/>
                  </a:ext>
                </a:extLst>
              </p:cNvPr>
              <p:cNvSpPr>
                <a:spLocks noChangeShapeType="1"/>
              </p:cNvSpPr>
              <p:nvPr/>
            </p:nvSpPr>
            <p:spPr bwMode="auto">
              <a:xfrm flipH="1">
                <a:off x="7221538" y="4916488"/>
                <a:ext cx="4286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2" name="Freeform 60">
                <a:extLst>
                  <a:ext uri="{FF2B5EF4-FFF2-40B4-BE49-F238E27FC236}">
                    <a16:creationId xmlns:a16="http://schemas.microsoft.com/office/drawing/2014/main" id="{CCB8DC97-5DF5-626F-2181-DD0F4AC07029}"/>
                  </a:ext>
                </a:extLst>
              </p:cNvPr>
              <p:cNvSpPr>
                <a:spLocks/>
              </p:cNvSpPr>
              <p:nvPr/>
            </p:nvSpPr>
            <p:spPr bwMode="auto">
              <a:xfrm>
                <a:off x="7264400" y="4460876"/>
                <a:ext cx="0" cy="1824038"/>
              </a:xfrm>
              <a:custGeom>
                <a:avLst/>
                <a:gdLst>
                  <a:gd name="T0" fmla="*/ 1149 h 1149"/>
                  <a:gd name="T1" fmla="*/ 862 h 1149"/>
                  <a:gd name="T2" fmla="*/ 575 h 1149"/>
                  <a:gd name="T3" fmla="*/ 287 h 1149"/>
                  <a:gd name="T4" fmla="*/ 0 h 1149"/>
                </a:gdLst>
                <a:ahLst/>
                <a:cxnLst>
                  <a:cxn ang="0">
                    <a:pos x="0" y="T0"/>
                  </a:cxn>
                  <a:cxn ang="0">
                    <a:pos x="0" y="T1"/>
                  </a:cxn>
                  <a:cxn ang="0">
                    <a:pos x="0" y="T2"/>
                  </a:cxn>
                  <a:cxn ang="0">
                    <a:pos x="0" y="T3"/>
                  </a:cxn>
                  <a:cxn ang="0">
                    <a:pos x="0" y="T4"/>
                  </a:cxn>
                </a:cxnLst>
                <a:rect l="0" t="0" r="r" b="b"/>
                <a:pathLst>
                  <a:path h="1149">
                    <a:moveTo>
                      <a:pt x="0" y="1149"/>
                    </a:moveTo>
                    <a:lnTo>
                      <a:pt x="0" y="862"/>
                    </a:lnTo>
                    <a:lnTo>
                      <a:pt x="0" y="575"/>
                    </a:lnTo>
                    <a:lnTo>
                      <a:pt x="0" y="287"/>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3" name="Line 61">
                <a:extLst>
                  <a:ext uri="{FF2B5EF4-FFF2-40B4-BE49-F238E27FC236}">
                    <a16:creationId xmlns:a16="http://schemas.microsoft.com/office/drawing/2014/main" id="{21A92C4A-331E-26ED-8DB8-A07169FC210B}"/>
                  </a:ext>
                </a:extLst>
              </p:cNvPr>
              <p:cNvSpPr>
                <a:spLocks noChangeShapeType="1"/>
              </p:cNvSpPr>
              <p:nvPr/>
            </p:nvSpPr>
            <p:spPr bwMode="auto">
              <a:xfrm flipH="1">
                <a:off x="7221538" y="5373688"/>
                <a:ext cx="4286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4" name="Line 62">
                <a:extLst>
                  <a:ext uri="{FF2B5EF4-FFF2-40B4-BE49-F238E27FC236}">
                    <a16:creationId xmlns:a16="http://schemas.microsoft.com/office/drawing/2014/main" id="{C11374CF-053B-0808-28BD-7413D05E6ED6}"/>
                  </a:ext>
                </a:extLst>
              </p:cNvPr>
              <p:cNvSpPr>
                <a:spLocks noChangeShapeType="1"/>
              </p:cNvSpPr>
              <p:nvPr/>
            </p:nvSpPr>
            <p:spPr bwMode="auto">
              <a:xfrm flipH="1">
                <a:off x="7221538" y="5829301"/>
                <a:ext cx="4286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5" name="Line 63">
                <a:extLst>
                  <a:ext uri="{FF2B5EF4-FFF2-40B4-BE49-F238E27FC236}">
                    <a16:creationId xmlns:a16="http://schemas.microsoft.com/office/drawing/2014/main" id="{4FC0E5E3-B84E-61B1-D226-C642AFBB2E31}"/>
                  </a:ext>
                </a:extLst>
              </p:cNvPr>
              <p:cNvSpPr>
                <a:spLocks noChangeShapeType="1"/>
              </p:cNvSpPr>
              <p:nvPr/>
            </p:nvSpPr>
            <p:spPr bwMode="auto">
              <a:xfrm flipH="1">
                <a:off x="7221538" y="6284913"/>
                <a:ext cx="4286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6" name="Line 64">
                <a:extLst>
                  <a:ext uri="{FF2B5EF4-FFF2-40B4-BE49-F238E27FC236}">
                    <a16:creationId xmlns:a16="http://schemas.microsoft.com/office/drawing/2014/main" id="{0EF10290-5152-360E-3A93-5B88F03279CA}"/>
                  </a:ext>
                </a:extLst>
              </p:cNvPr>
              <p:cNvSpPr>
                <a:spLocks noChangeShapeType="1"/>
              </p:cNvSpPr>
              <p:nvPr/>
            </p:nvSpPr>
            <p:spPr bwMode="auto">
              <a:xfrm flipH="1">
                <a:off x="7264400" y="6284913"/>
                <a:ext cx="3944937"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7" name="Line 65">
                <a:extLst>
                  <a:ext uri="{FF2B5EF4-FFF2-40B4-BE49-F238E27FC236}">
                    <a16:creationId xmlns:a16="http://schemas.microsoft.com/office/drawing/2014/main" id="{C2CD8515-BED1-E6AA-B26E-8E00A4798F2B}"/>
                  </a:ext>
                </a:extLst>
              </p:cNvPr>
              <p:cNvSpPr>
                <a:spLocks noChangeShapeType="1"/>
              </p:cNvSpPr>
              <p:nvPr/>
            </p:nvSpPr>
            <p:spPr bwMode="auto">
              <a:xfrm flipH="1">
                <a:off x="7221538" y="4460876"/>
                <a:ext cx="4286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88" name="Rectangle 66">
              <a:extLst>
                <a:ext uri="{FF2B5EF4-FFF2-40B4-BE49-F238E27FC236}">
                  <a16:creationId xmlns:a16="http://schemas.microsoft.com/office/drawing/2014/main" id="{292CBEBD-EF69-B430-49E5-B237D9C4F980}"/>
                </a:ext>
              </a:extLst>
            </p:cNvPr>
            <p:cNvSpPr>
              <a:spLocks noChangeArrowheads="1"/>
            </p:cNvSpPr>
            <p:nvPr/>
          </p:nvSpPr>
          <p:spPr bwMode="auto">
            <a:xfrm>
              <a:off x="7020785" y="4802259"/>
              <a:ext cx="157094" cy="14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Calibri" panose="020F0502020204030204" pitchFamily="34" charset="0"/>
                </a:rPr>
                <a:t>40</a:t>
              </a:r>
              <a:endParaRPr kumimoji="0" lang="fr-FR" altLang="fr-FR" sz="4000" b="0" i="0" u="none" strike="noStrike" cap="none" normalizeH="0" baseline="0">
                <a:ln>
                  <a:noFill/>
                </a:ln>
                <a:solidFill>
                  <a:schemeClr val="tx1"/>
                </a:solidFill>
                <a:effectLst/>
                <a:latin typeface="Arial" panose="020B0604020202020204" pitchFamily="34" charset="0"/>
              </a:endParaRPr>
            </a:p>
          </p:txBody>
        </p:sp>
        <p:sp>
          <p:nvSpPr>
            <p:cNvPr id="89" name="Rectangle 67">
              <a:extLst>
                <a:ext uri="{FF2B5EF4-FFF2-40B4-BE49-F238E27FC236}">
                  <a16:creationId xmlns:a16="http://schemas.microsoft.com/office/drawing/2014/main" id="{665FCD14-38DF-78B9-326B-C0ACA3D97CED}"/>
                </a:ext>
              </a:extLst>
            </p:cNvPr>
            <p:cNvSpPr>
              <a:spLocks noChangeArrowheads="1"/>
            </p:cNvSpPr>
            <p:nvPr/>
          </p:nvSpPr>
          <p:spPr bwMode="auto">
            <a:xfrm>
              <a:off x="7020785" y="5165532"/>
              <a:ext cx="157094" cy="14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Calibri" panose="020F0502020204030204" pitchFamily="34" charset="0"/>
                </a:rPr>
                <a:t>30</a:t>
              </a:r>
              <a:endParaRPr kumimoji="0" lang="fr-FR" altLang="fr-FR" sz="4000" b="0" i="0" u="none" strike="noStrike" cap="none" normalizeH="0" baseline="0">
                <a:ln>
                  <a:noFill/>
                </a:ln>
                <a:solidFill>
                  <a:schemeClr val="tx1"/>
                </a:solidFill>
                <a:effectLst/>
                <a:latin typeface="Arial" panose="020B0604020202020204" pitchFamily="34" charset="0"/>
              </a:endParaRPr>
            </a:p>
          </p:txBody>
        </p:sp>
        <p:sp>
          <p:nvSpPr>
            <p:cNvPr id="90" name="Rectangle 68">
              <a:extLst>
                <a:ext uri="{FF2B5EF4-FFF2-40B4-BE49-F238E27FC236}">
                  <a16:creationId xmlns:a16="http://schemas.microsoft.com/office/drawing/2014/main" id="{E1C901F9-FA13-482F-DBDC-279C9FC30058}"/>
                </a:ext>
              </a:extLst>
            </p:cNvPr>
            <p:cNvSpPr>
              <a:spLocks noChangeArrowheads="1"/>
            </p:cNvSpPr>
            <p:nvPr/>
          </p:nvSpPr>
          <p:spPr bwMode="auto">
            <a:xfrm>
              <a:off x="7020785" y="5528805"/>
              <a:ext cx="157094" cy="14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Calibri" panose="020F0502020204030204" pitchFamily="34" charset="0"/>
                </a:rPr>
                <a:t>20</a:t>
              </a:r>
              <a:endParaRPr kumimoji="0" lang="fr-FR" altLang="fr-FR" sz="4000" b="0" i="0" u="none" strike="noStrike" cap="none" normalizeH="0" baseline="0">
                <a:ln>
                  <a:noFill/>
                </a:ln>
                <a:solidFill>
                  <a:schemeClr val="tx1"/>
                </a:solidFill>
                <a:effectLst/>
                <a:latin typeface="Arial" panose="020B0604020202020204" pitchFamily="34" charset="0"/>
              </a:endParaRPr>
            </a:p>
          </p:txBody>
        </p:sp>
        <p:sp>
          <p:nvSpPr>
            <p:cNvPr id="91" name="Rectangle 69">
              <a:extLst>
                <a:ext uri="{FF2B5EF4-FFF2-40B4-BE49-F238E27FC236}">
                  <a16:creationId xmlns:a16="http://schemas.microsoft.com/office/drawing/2014/main" id="{DACC5309-53EB-65A2-27ED-C9E1DE46B819}"/>
                </a:ext>
              </a:extLst>
            </p:cNvPr>
            <p:cNvSpPr>
              <a:spLocks noChangeArrowheads="1"/>
            </p:cNvSpPr>
            <p:nvPr/>
          </p:nvSpPr>
          <p:spPr bwMode="auto">
            <a:xfrm>
              <a:off x="7020785" y="5892078"/>
              <a:ext cx="157094" cy="14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Calibri" panose="020F0502020204030204" pitchFamily="34" charset="0"/>
                </a:rPr>
                <a:t>10</a:t>
              </a:r>
              <a:endParaRPr kumimoji="0" lang="fr-FR" altLang="fr-FR" sz="4000" b="0" i="0" u="none" strike="noStrike" cap="none" normalizeH="0" baseline="0">
                <a:ln>
                  <a:noFill/>
                </a:ln>
                <a:solidFill>
                  <a:schemeClr val="tx1"/>
                </a:solidFill>
                <a:effectLst/>
                <a:latin typeface="Arial" panose="020B0604020202020204" pitchFamily="34" charset="0"/>
              </a:endParaRPr>
            </a:p>
          </p:txBody>
        </p:sp>
        <p:sp>
          <p:nvSpPr>
            <p:cNvPr id="92" name="Rectangle 70">
              <a:extLst>
                <a:ext uri="{FF2B5EF4-FFF2-40B4-BE49-F238E27FC236}">
                  <a16:creationId xmlns:a16="http://schemas.microsoft.com/office/drawing/2014/main" id="{82E7CC55-324D-4549-A7B3-4133027A57DF}"/>
                </a:ext>
              </a:extLst>
            </p:cNvPr>
            <p:cNvSpPr>
              <a:spLocks noChangeArrowheads="1"/>
            </p:cNvSpPr>
            <p:nvPr/>
          </p:nvSpPr>
          <p:spPr bwMode="auto">
            <a:xfrm>
              <a:off x="7097744" y="6255351"/>
              <a:ext cx="78548" cy="14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Calibri" panose="020F0502020204030204" pitchFamily="34" charset="0"/>
                </a:rPr>
                <a:t>0</a:t>
              </a:r>
              <a:endParaRPr kumimoji="0" lang="fr-FR" altLang="fr-FR" sz="4000" b="0" i="0" u="none" strike="noStrike" cap="none" normalizeH="0" baseline="0">
                <a:ln>
                  <a:noFill/>
                </a:ln>
                <a:solidFill>
                  <a:schemeClr val="tx1"/>
                </a:solidFill>
                <a:effectLst/>
                <a:latin typeface="Arial" panose="020B0604020202020204" pitchFamily="34" charset="0"/>
              </a:endParaRPr>
            </a:p>
          </p:txBody>
        </p:sp>
        <p:sp>
          <p:nvSpPr>
            <p:cNvPr id="93" name="Rectangle 71">
              <a:extLst>
                <a:ext uri="{FF2B5EF4-FFF2-40B4-BE49-F238E27FC236}">
                  <a16:creationId xmlns:a16="http://schemas.microsoft.com/office/drawing/2014/main" id="{F9006E14-3B95-CC8E-5F59-338FC3523391}"/>
                </a:ext>
              </a:extLst>
            </p:cNvPr>
            <p:cNvSpPr>
              <a:spLocks noChangeArrowheads="1"/>
            </p:cNvSpPr>
            <p:nvPr/>
          </p:nvSpPr>
          <p:spPr bwMode="auto">
            <a:xfrm>
              <a:off x="7598925" y="6350915"/>
              <a:ext cx="405688" cy="14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000000"/>
                  </a:solidFill>
                  <a:effectLst/>
                  <a:latin typeface="Calibri" panose="020F0502020204030204" pitchFamily="34" charset="0"/>
                </a:rPr>
                <a:t>NNRTI</a:t>
              </a:r>
              <a:endParaRPr kumimoji="0" lang="fr-FR" altLang="fr-FR" sz="3600" b="0" i="0" u="none" strike="noStrike" cap="none" normalizeH="0" baseline="0">
                <a:ln>
                  <a:noFill/>
                </a:ln>
                <a:solidFill>
                  <a:schemeClr val="tx1"/>
                </a:solidFill>
                <a:effectLst/>
                <a:latin typeface="Arial" panose="020B0604020202020204" pitchFamily="34" charset="0"/>
              </a:endParaRPr>
            </a:p>
          </p:txBody>
        </p:sp>
        <p:sp>
          <p:nvSpPr>
            <p:cNvPr id="94" name="Rectangle 72">
              <a:extLst>
                <a:ext uri="{FF2B5EF4-FFF2-40B4-BE49-F238E27FC236}">
                  <a16:creationId xmlns:a16="http://schemas.microsoft.com/office/drawing/2014/main" id="{594DC766-C3C2-8104-7A0A-33D23D283FC1}"/>
                </a:ext>
              </a:extLst>
            </p:cNvPr>
            <p:cNvSpPr>
              <a:spLocks noChangeArrowheads="1"/>
            </p:cNvSpPr>
            <p:nvPr/>
          </p:nvSpPr>
          <p:spPr bwMode="auto">
            <a:xfrm>
              <a:off x="7486896" y="5379568"/>
              <a:ext cx="2773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effectLst/>
                  <a:latin typeface="Calibri" panose="020F0502020204030204" pitchFamily="34" charset="0"/>
                </a:rPr>
                <a:t>20.6</a:t>
              </a:r>
              <a:endParaRPr kumimoji="0" lang="fr-FR" altLang="fr-FR" sz="4000" b="1" i="0" u="none" strike="noStrike" cap="none" normalizeH="0" baseline="0" dirty="0">
                <a:ln>
                  <a:noFill/>
                </a:ln>
                <a:effectLst/>
              </a:endParaRPr>
            </a:p>
          </p:txBody>
        </p:sp>
        <p:sp>
          <p:nvSpPr>
            <p:cNvPr id="95" name="Rectangle 73">
              <a:extLst>
                <a:ext uri="{FF2B5EF4-FFF2-40B4-BE49-F238E27FC236}">
                  <a16:creationId xmlns:a16="http://schemas.microsoft.com/office/drawing/2014/main" id="{298B7542-15C8-B19C-EB37-51EF2887FFBC}"/>
                </a:ext>
              </a:extLst>
            </p:cNvPr>
            <p:cNvSpPr>
              <a:spLocks noChangeArrowheads="1"/>
            </p:cNvSpPr>
            <p:nvPr/>
          </p:nvSpPr>
          <p:spPr bwMode="auto">
            <a:xfrm>
              <a:off x="7855196" y="4790687"/>
              <a:ext cx="2773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effectLst/>
                  <a:latin typeface="Calibri" panose="020F0502020204030204" pitchFamily="34" charset="0"/>
                </a:rPr>
                <a:t>37.5</a:t>
              </a:r>
              <a:endParaRPr kumimoji="0" lang="fr-FR" altLang="fr-FR" sz="4000" b="1" i="0" u="none" strike="noStrike" cap="none" normalizeH="0" baseline="0" dirty="0">
                <a:ln>
                  <a:noFill/>
                </a:ln>
                <a:effectLst/>
              </a:endParaRPr>
            </a:p>
          </p:txBody>
        </p:sp>
        <p:sp>
          <p:nvSpPr>
            <p:cNvPr id="96" name="Rectangle 74">
              <a:extLst>
                <a:ext uri="{FF2B5EF4-FFF2-40B4-BE49-F238E27FC236}">
                  <a16:creationId xmlns:a16="http://schemas.microsoft.com/office/drawing/2014/main" id="{7818C36A-3171-C9B3-0A01-AB7AE586A652}"/>
                </a:ext>
              </a:extLst>
            </p:cNvPr>
            <p:cNvSpPr>
              <a:spLocks noChangeArrowheads="1"/>
            </p:cNvSpPr>
            <p:nvPr/>
          </p:nvSpPr>
          <p:spPr bwMode="auto">
            <a:xfrm>
              <a:off x="8606551" y="6350915"/>
              <a:ext cx="331950" cy="14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000000"/>
                  </a:solidFill>
                  <a:effectLst/>
                  <a:latin typeface="Calibri" panose="020F0502020204030204" pitchFamily="34" charset="0"/>
                </a:rPr>
                <a:t>INSTI</a:t>
              </a:r>
              <a:endParaRPr kumimoji="0" lang="fr-FR" altLang="fr-FR" sz="3600" b="0" i="0" u="none" strike="noStrike" cap="none" normalizeH="0" baseline="0">
                <a:ln>
                  <a:noFill/>
                </a:ln>
                <a:solidFill>
                  <a:schemeClr val="tx1"/>
                </a:solidFill>
                <a:effectLst/>
                <a:latin typeface="Arial" panose="020B0604020202020204" pitchFamily="34" charset="0"/>
              </a:endParaRPr>
            </a:p>
          </p:txBody>
        </p:sp>
        <p:sp>
          <p:nvSpPr>
            <p:cNvPr id="97" name="Rectangle 75">
              <a:extLst>
                <a:ext uri="{FF2B5EF4-FFF2-40B4-BE49-F238E27FC236}">
                  <a16:creationId xmlns:a16="http://schemas.microsoft.com/office/drawing/2014/main" id="{6BC05B1D-0427-A484-2086-CAE2B16FF5B9}"/>
                </a:ext>
              </a:extLst>
            </p:cNvPr>
            <p:cNvSpPr>
              <a:spLocks noChangeArrowheads="1"/>
            </p:cNvSpPr>
            <p:nvPr/>
          </p:nvSpPr>
          <p:spPr bwMode="auto">
            <a:xfrm>
              <a:off x="8456858" y="5631303"/>
              <a:ext cx="2773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effectLst/>
                  <a:latin typeface="Calibri" panose="020F0502020204030204" pitchFamily="34" charset="0"/>
                </a:rPr>
                <a:t>14.0</a:t>
              </a:r>
              <a:endParaRPr kumimoji="0" lang="fr-FR" altLang="fr-FR" sz="4000" b="1" i="0" u="none" strike="noStrike" cap="none" normalizeH="0" baseline="0" dirty="0">
                <a:ln>
                  <a:noFill/>
                </a:ln>
                <a:effectLst/>
              </a:endParaRPr>
            </a:p>
          </p:txBody>
        </p:sp>
        <p:sp>
          <p:nvSpPr>
            <p:cNvPr id="98" name="Rectangle 76">
              <a:extLst>
                <a:ext uri="{FF2B5EF4-FFF2-40B4-BE49-F238E27FC236}">
                  <a16:creationId xmlns:a16="http://schemas.microsoft.com/office/drawing/2014/main" id="{8971D78C-3FDA-7EEE-973E-21C1F949550F}"/>
                </a:ext>
              </a:extLst>
            </p:cNvPr>
            <p:cNvSpPr>
              <a:spLocks noChangeArrowheads="1"/>
            </p:cNvSpPr>
            <p:nvPr/>
          </p:nvSpPr>
          <p:spPr bwMode="auto">
            <a:xfrm>
              <a:off x="8825158" y="5419921"/>
              <a:ext cx="2773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effectLst/>
                  <a:latin typeface="Calibri" panose="020F0502020204030204" pitchFamily="34" charset="0"/>
                </a:rPr>
                <a:t>20.0</a:t>
              </a:r>
              <a:endParaRPr kumimoji="0" lang="fr-FR" altLang="fr-FR" sz="4000" b="1" i="0" u="none" strike="noStrike" cap="none" normalizeH="0" baseline="0" dirty="0">
                <a:ln>
                  <a:noFill/>
                </a:ln>
                <a:effectLst/>
              </a:endParaRPr>
            </a:p>
          </p:txBody>
        </p:sp>
        <p:sp>
          <p:nvSpPr>
            <p:cNvPr id="99" name="Rectangle 77">
              <a:extLst>
                <a:ext uri="{FF2B5EF4-FFF2-40B4-BE49-F238E27FC236}">
                  <a16:creationId xmlns:a16="http://schemas.microsoft.com/office/drawing/2014/main" id="{61688727-28E3-4F50-E41D-089A79C42143}"/>
                </a:ext>
              </a:extLst>
            </p:cNvPr>
            <p:cNvSpPr>
              <a:spLocks noChangeArrowheads="1"/>
            </p:cNvSpPr>
            <p:nvPr/>
          </p:nvSpPr>
          <p:spPr bwMode="auto">
            <a:xfrm>
              <a:off x="9679187" y="6350915"/>
              <a:ext cx="123432" cy="14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000000"/>
                  </a:solidFill>
                  <a:effectLst/>
                  <a:latin typeface="Calibri" panose="020F0502020204030204" pitchFamily="34" charset="0"/>
                </a:rPr>
                <a:t>PI</a:t>
              </a:r>
              <a:endParaRPr kumimoji="0" lang="fr-FR" altLang="fr-FR" sz="3600" b="0" i="0" u="none" strike="noStrike" cap="none" normalizeH="0" baseline="0">
                <a:ln>
                  <a:noFill/>
                </a:ln>
                <a:solidFill>
                  <a:schemeClr val="tx1"/>
                </a:solidFill>
                <a:effectLst/>
                <a:latin typeface="Arial" panose="020B0604020202020204" pitchFamily="34" charset="0"/>
              </a:endParaRPr>
            </a:p>
          </p:txBody>
        </p:sp>
        <p:sp>
          <p:nvSpPr>
            <p:cNvPr id="100" name="Rectangle 78">
              <a:extLst>
                <a:ext uri="{FF2B5EF4-FFF2-40B4-BE49-F238E27FC236}">
                  <a16:creationId xmlns:a16="http://schemas.microsoft.com/office/drawing/2014/main" id="{72232144-2ECC-4133-5718-5A2D834AC417}"/>
                </a:ext>
              </a:extLst>
            </p:cNvPr>
            <p:cNvSpPr>
              <a:spLocks noChangeArrowheads="1"/>
            </p:cNvSpPr>
            <p:nvPr/>
          </p:nvSpPr>
          <p:spPr bwMode="auto">
            <a:xfrm>
              <a:off x="9426821" y="5352684"/>
              <a:ext cx="2773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effectLst/>
                  <a:latin typeface="Calibri" panose="020F0502020204030204" pitchFamily="34" charset="0"/>
                </a:rPr>
                <a:t>21.8</a:t>
              </a:r>
              <a:endParaRPr kumimoji="0" lang="fr-FR" altLang="fr-FR" sz="4000" b="1" i="0" u="none" strike="noStrike" cap="none" normalizeH="0" baseline="0" dirty="0">
                <a:ln>
                  <a:noFill/>
                </a:ln>
                <a:effectLst/>
              </a:endParaRPr>
            </a:p>
          </p:txBody>
        </p:sp>
        <p:sp>
          <p:nvSpPr>
            <p:cNvPr id="101" name="Rectangle 79">
              <a:extLst>
                <a:ext uri="{FF2B5EF4-FFF2-40B4-BE49-F238E27FC236}">
                  <a16:creationId xmlns:a16="http://schemas.microsoft.com/office/drawing/2014/main" id="{C29E3676-F260-9756-2D73-3A88A5B31E91}"/>
                </a:ext>
              </a:extLst>
            </p:cNvPr>
            <p:cNvSpPr>
              <a:spLocks noChangeArrowheads="1"/>
            </p:cNvSpPr>
            <p:nvPr/>
          </p:nvSpPr>
          <p:spPr bwMode="auto">
            <a:xfrm>
              <a:off x="9795121" y="5301091"/>
              <a:ext cx="2773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effectLst/>
                  <a:latin typeface="Calibri" panose="020F0502020204030204" pitchFamily="34" charset="0"/>
                </a:rPr>
                <a:t>23.0</a:t>
              </a:r>
              <a:endParaRPr kumimoji="0" lang="fr-FR" altLang="fr-FR" sz="4000" b="1" i="0" u="none" strike="noStrike" cap="none" normalizeH="0" baseline="0" dirty="0">
                <a:ln>
                  <a:noFill/>
                </a:ln>
                <a:effectLst/>
              </a:endParaRPr>
            </a:p>
          </p:txBody>
        </p:sp>
        <p:sp>
          <p:nvSpPr>
            <p:cNvPr id="102" name="Rectangle 80">
              <a:extLst>
                <a:ext uri="{FF2B5EF4-FFF2-40B4-BE49-F238E27FC236}">
                  <a16:creationId xmlns:a16="http://schemas.microsoft.com/office/drawing/2014/main" id="{1F01A4BE-6F35-AA86-4174-DCB6C0DE7B2D}"/>
                </a:ext>
              </a:extLst>
            </p:cNvPr>
            <p:cNvSpPr>
              <a:spLocks noChangeArrowheads="1"/>
            </p:cNvSpPr>
            <p:nvPr/>
          </p:nvSpPr>
          <p:spPr bwMode="auto">
            <a:xfrm>
              <a:off x="10311370" y="6350915"/>
              <a:ext cx="797398" cy="14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000000"/>
                  </a:solidFill>
                  <a:effectLst/>
                  <a:latin typeface="Calibri" panose="020F0502020204030204" pitchFamily="34" charset="0"/>
                </a:rPr>
                <a:t>&gt;1 core drug</a:t>
              </a:r>
              <a:endParaRPr kumimoji="0" lang="fr-FR" altLang="fr-FR" sz="3600" b="0" i="0" u="none" strike="noStrike" cap="none" normalizeH="0" baseline="0">
                <a:ln>
                  <a:noFill/>
                </a:ln>
                <a:solidFill>
                  <a:schemeClr val="tx1"/>
                </a:solidFill>
                <a:effectLst/>
                <a:latin typeface="Arial" panose="020B0604020202020204" pitchFamily="34" charset="0"/>
              </a:endParaRPr>
            </a:p>
          </p:txBody>
        </p:sp>
        <p:sp>
          <p:nvSpPr>
            <p:cNvPr id="103" name="Rectangle 81">
              <a:extLst>
                <a:ext uri="{FF2B5EF4-FFF2-40B4-BE49-F238E27FC236}">
                  <a16:creationId xmlns:a16="http://schemas.microsoft.com/office/drawing/2014/main" id="{DEA463AA-B89C-498B-3033-17C1C50FE478}"/>
                </a:ext>
              </a:extLst>
            </p:cNvPr>
            <p:cNvSpPr>
              <a:spLocks noChangeArrowheads="1"/>
            </p:cNvSpPr>
            <p:nvPr/>
          </p:nvSpPr>
          <p:spPr bwMode="auto">
            <a:xfrm>
              <a:off x="10434470" y="6061661"/>
              <a:ext cx="1987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effectLst/>
                  <a:latin typeface="Calibri" panose="020F0502020204030204" pitchFamily="34" charset="0"/>
                </a:rPr>
                <a:t>0.0</a:t>
              </a:r>
              <a:endParaRPr kumimoji="0" lang="fr-FR" altLang="fr-FR" sz="4000" b="1" i="0" u="none" strike="noStrike" cap="none" normalizeH="0" baseline="0" dirty="0">
                <a:ln>
                  <a:noFill/>
                </a:ln>
                <a:effectLst/>
              </a:endParaRPr>
            </a:p>
          </p:txBody>
        </p:sp>
        <p:sp>
          <p:nvSpPr>
            <p:cNvPr id="104" name="Rectangle 82">
              <a:extLst>
                <a:ext uri="{FF2B5EF4-FFF2-40B4-BE49-F238E27FC236}">
                  <a16:creationId xmlns:a16="http://schemas.microsoft.com/office/drawing/2014/main" id="{61D50993-773A-FBA0-EC03-C084BF0238A7}"/>
                </a:ext>
              </a:extLst>
            </p:cNvPr>
            <p:cNvSpPr>
              <a:spLocks noChangeArrowheads="1"/>
            </p:cNvSpPr>
            <p:nvPr/>
          </p:nvSpPr>
          <p:spPr bwMode="auto">
            <a:xfrm>
              <a:off x="10765083" y="5246361"/>
              <a:ext cx="2773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effectLst/>
                  <a:latin typeface="Calibri" panose="020F0502020204030204" pitchFamily="34" charset="0"/>
                </a:rPr>
                <a:t>25.0</a:t>
              </a:r>
              <a:endParaRPr kumimoji="0" lang="fr-FR" altLang="fr-FR" sz="4000" b="1" i="0" u="none" strike="noStrike" cap="none" normalizeH="0" baseline="0" dirty="0">
                <a:ln>
                  <a:noFill/>
                </a:ln>
                <a:effectLst/>
              </a:endParaRPr>
            </a:p>
          </p:txBody>
        </p:sp>
        <p:sp>
          <p:nvSpPr>
            <p:cNvPr id="105" name="Rectangle 83">
              <a:extLst>
                <a:ext uri="{FF2B5EF4-FFF2-40B4-BE49-F238E27FC236}">
                  <a16:creationId xmlns:a16="http://schemas.microsoft.com/office/drawing/2014/main" id="{3D2E7D9E-55F8-129E-E23C-A6BBCAA66DF2}"/>
                </a:ext>
              </a:extLst>
            </p:cNvPr>
            <p:cNvSpPr>
              <a:spLocks noChangeArrowheads="1"/>
            </p:cNvSpPr>
            <p:nvPr/>
          </p:nvSpPr>
          <p:spPr bwMode="auto">
            <a:xfrm>
              <a:off x="7520622" y="6212947"/>
              <a:ext cx="19716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FFFFFF"/>
                  </a:solidFill>
                  <a:effectLst/>
                  <a:latin typeface="Calibri" panose="020F0502020204030204" pitchFamily="34" charset="0"/>
                </a:rPr>
                <a:t>131</a:t>
              </a:r>
              <a:endParaRPr kumimoji="0" lang="fr-FR" altLang="fr-FR" sz="2800" b="0" i="0" u="none" strike="noStrike" cap="none" normalizeH="0" baseline="0" dirty="0">
                <a:ln>
                  <a:noFill/>
                </a:ln>
                <a:solidFill>
                  <a:schemeClr val="tx1"/>
                </a:solidFill>
                <a:effectLst/>
                <a:latin typeface="Arial" panose="020B0604020202020204" pitchFamily="34" charset="0"/>
              </a:endParaRPr>
            </a:p>
          </p:txBody>
        </p:sp>
        <p:sp>
          <p:nvSpPr>
            <p:cNvPr id="106" name="Rectangle 84">
              <a:extLst>
                <a:ext uri="{FF2B5EF4-FFF2-40B4-BE49-F238E27FC236}">
                  <a16:creationId xmlns:a16="http://schemas.microsoft.com/office/drawing/2014/main" id="{C9C74FDA-333F-CCED-3676-0431207B23CB}"/>
                </a:ext>
              </a:extLst>
            </p:cNvPr>
            <p:cNvSpPr>
              <a:spLocks noChangeArrowheads="1"/>
            </p:cNvSpPr>
            <p:nvPr/>
          </p:nvSpPr>
          <p:spPr bwMode="auto">
            <a:xfrm>
              <a:off x="7888922" y="6212947"/>
              <a:ext cx="19716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FFFFFF"/>
                  </a:solidFill>
                  <a:effectLst/>
                  <a:latin typeface="Calibri" panose="020F0502020204030204" pitchFamily="34" charset="0"/>
                </a:rPr>
                <a:t>128</a:t>
              </a:r>
              <a:endParaRPr kumimoji="0" lang="fr-FR" altLang="fr-FR" sz="2800" b="0" i="0" u="none" strike="noStrike" cap="none" normalizeH="0" baseline="0" dirty="0">
                <a:ln>
                  <a:noFill/>
                </a:ln>
                <a:solidFill>
                  <a:schemeClr val="tx1"/>
                </a:solidFill>
                <a:effectLst/>
                <a:latin typeface="Arial" panose="020B0604020202020204" pitchFamily="34" charset="0"/>
              </a:endParaRPr>
            </a:p>
          </p:txBody>
        </p:sp>
        <p:sp>
          <p:nvSpPr>
            <p:cNvPr id="107" name="Rectangle 85">
              <a:extLst>
                <a:ext uri="{FF2B5EF4-FFF2-40B4-BE49-F238E27FC236}">
                  <a16:creationId xmlns:a16="http://schemas.microsoft.com/office/drawing/2014/main" id="{DC2A3D9B-E38B-D471-208C-73F3269D7627}"/>
                </a:ext>
              </a:extLst>
            </p:cNvPr>
            <p:cNvSpPr>
              <a:spLocks noChangeArrowheads="1"/>
            </p:cNvSpPr>
            <p:nvPr/>
          </p:nvSpPr>
          <p:spPr bwMode="auto">
            <a:xfrm>
              <a:off x="8521860" y="6212947"/>
              <a:ext cx="1314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FFFFFF"/>
                  </a:solidFill>
                  <a:effectLst/>
                  <a:latin typeface="Calibri" panose="020F0502020204030204" pitchFamily="34" charset="0"/>
                </a:rPr>
                <a:t>43</a:t>
              </a:r>
              <a:endParaRPr kumimoji="0" lang="fr-FR" altLang="fr-FR" sz="2800" b="0" i="0" u="none" strike="noStrike" cap="none" normalizeH="0" baseline="0" dirty="0">
                <a:ln>
                  <a:noFill/>
                </a:ln>
                <a:solidFill>
                  <a:schemeClr val="tx1"/>
                </a:solidFill>
                <a:effectLst/>
                <a:latin typeface="Arial" panose="020B0604020202020204" pitchFamily="34" charset="0"/>
              </a:endParaRPr>
            </a:p>
          </p:txBody>
        </p:sp>
        <p:sp>
          <p:nvSpPr>
            <p:cNvPr id="108" name="Rectangle 86">
              <a:extLst>
                <a:ext uri="{FF2B5EF4-FFF2-40B4-BE49-F238E27FC236}">
                  <a16:creationId xmlns:a16="http://schemas.microsoft.com/office/drawing/2014/main" id="{C9CEFBD1-53AE-B34D-A8F2-47021CE807AA}"/>
                </a:ext>
              </a:extLst>
            </p:cNvPr>
            <p:cNvSpPr>
              <a:spLocks noChangeArrowheads="1"/>
            </p:cNvSpPr>
            <p:nvPr/>
          </p:nvSpPr>
          <p:spPr bwMode="auto">
            <a:xfrm>
              <a:off x="8890160" y="6212947"/>
              <a:ext cx="1314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FFFFFF"/>
                  </a:solidFill>
                  <a:effectLst/>
                  <a:latin typeface="Calibri" panose="020F0502020204030204" pitchFamily="34" charset="0"/>
                </a:rPr>
                <a:t>45</a:t>
              </a:r>
              <a:endParaRPr kumimoji="0" lang="fr-FR" altLang="fr-FR" sz="2800" b="0" i="0" u="none" strike="noStrike" cap="none" normalizeH="0" baseline="0" dirty="0">
                <a:ln>
                  <a:noFill/>
                </a:ln>
                <a:solidFill>
                  <a:schemeClr val="tx1"/>
                </a:solidFill>
                <a:effectLst/>
                <a:latin typeface="Arial" panose="020B0604020202020204" pitchFamily="34" charset="0"/>
              </a:endParaRPr>
            </a:p>
          </p:txBody>
        </p:sp>
        <p:sp>
          <p:nvSpPr>
            <p:cNvPr id="109" name="Rectangle 87">
              <a:extLst>
                <a:ext uri="{FF2B5EF4-FFF2-40B4-BE49-F238E27FC236}">
                  <a16:creationId xmlns:a16="http://schemas.microsoft.com/office/drawing/2014/main" id="{AF7F2A7A-5E4D-313A-75FE-2EEC20C1F2BF}"/>
                </a:ext>
              </a:extLst>
            </p:cNvPr>
            <p:cNvSpPr>
              <a:spLocks noChangeArrowheads="1"/>
            </p:cNvSpPr>
            <p:nvPr/>
          </p:nvSpPr>
          <p:spPr bwMode="auto">
            <a:xfrm>
              <a:off x="9491822" y="6212947"/>
              <a:ext cx="1314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FFFFFF"/>
                  </a:solidFill>
                  <a:effectLst/>
                  <a:latin typeface="Calibri" panose="020F0502020204030204" pitchFamily="34" charset="0"/>
                </a:rPr>
                <a:t>87</a:t>
              </a:r>
              <a:endParaRPr kumimoji="0" lang="fr-FR" altLang="fr-FR" sz="2800" b="0" i="0" u="none" strike="noStrike" cap="none" normalizeH="0" baseline="0" dirty="0">
                <a:ln>
                  <a:noFill/>
                </a:ln>
                <a:solidFill>
                  <a:schemeClr val="tx1"/>
                </a:solidFill>
                <a:effectLst/>
                <a:latin typeface="Arial" panose="020B0604020202020204" pitchFamily="34" charset="0"/>
              </a:endParaRPr>
            </a:p>
          </p:txBody>
        </p:sp>
        <p:sp>
          <p:nvSpPr>
            <p:cNvPr id="110" name="Rectangle 88">
              <a:extLst>
                <a:ext uri="{FF2B5EF4-FFF2-40B4-BE49-F238E27FC236}">
                  <a16:creationId xmlns:a16="http://schemas.microsoft.com/office/drawing/2014/main" id="{855B7763-7F43-3286-7C90-498DFBACF63C}"/>
                </a:ext>
              </a:extLst>
            </p:cNvPr>
            <p:cNvSpPr>
              <a:spLocks noChangeArrowheads="1"/>
            </p:cNvSpPr>
            <p:nvPr/>
          </p:nvSpPr>
          <p:spPr bwMode="auto">
            <a:xfrm>
              <a:off x="9860122" y="6212947"/>
              <a:ext cx="1314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FFFFFF"/>
                  </a:solidFill>
                  <a:effectLst/>
                  <a:latin typeface="Calibri" panose="020F0502020204030204" pitchFamily="34" charset="0"/>
                </a:rPr>
                <a:t>74</a:t>
              </a:r>
              <a:endParaRPr kumimoji="0" lang="fr-FR" altLang="fr-FR" sz="2800" b="0" i="0" u="none" strike="noStrike" cap="none" normalizeH="0" baseline="0" dirty="0">
                <a:ln>
                  <a:noFill/>
                </a:ln>
                <a:solidFill>
                  <a:schemeClr val="tx1"/>
                </a:solidFill>
                <a:effectLst/>
                <a:latin typeface="Arial" panose="020B0604020202020204" pitchFamily="34" charset="0"/>
              </a:endParaRPr>
            </a:p>
          </p:txBody>
        </p:sp>
        <p:sp>
          <p:nvSpPr>
            <p:cNvPr id="111" name="Rectangle 89">
              <a:extLst>
                <a:ext uri="{FF2B5EF4-FFF2-40B4-BE49-F238E27FC236}">
                  <a16:creationId xmlns:a16="http://schemas.microsoft.com/office/drawing/2014/main" id="{3432E8FA-3EE5-9F8F-5F69-39FC088BE53A}"/>
                </a:ext>
              </a:extLst>
            </p:cNvPr>
            <p:cNvSpPr>
              <a:spLocks noChangeArrowheads="1"/>
            </p:cNvSpPr>
            <p:nvPr/>
          </p:nvSpPr>
          <p:spPr bwMode="auto">
            <a:xfrm>
              <a:off x="10494645" y="6212947"/>
              <a:ext cx="6572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Calibri" panose="020F0502020204030204" pitchFamily="34" charset="0"/>
                </a:rPr>
                <a:t>2</a:t>
              </a:r>
              <a:endParaRPr kumimoji="0" lang="fr-FR" altLang="fr-FR" sz="2800" b="0" i="0" u="none" strike="noStrike" cap="none" normalizeH="0" baseline="0" dirty="0">
                <a:ln>
                  <a:noFill/>
                </a:ln>
                <a:solidFill>
                  <a:schemeClr val="tx1"/>
                </a:solidFill>
                <a:effectLst/>
                <a:latin typeface="Arial" panose="020B0604020202020204" pitchFamily="34" charset="0"/>
              </a:endParaRPr>
            </a:p>
          </p:txBody>
        </p:sp>
        <p:sp>
          <p:nvSpPr>
            <p:cNvPr id="112" name="Rectangle 90">
              <a:extLst>
                <a:ext uri="{FF2B5EF4-FFF2-40B4-BE49-F238E27FC236}">
                  <a16:creationId xmlns:a16="http://schemas.microsoft.com/office/drawing/2014/main" id="{CCF87FA1-925F-DAC7-6AF5-F685D830D771}"/>
                </a:ext>
              </a:extLst>
            </p:cNvPr>
            <p:cNvSpPr>
              <a:spLocks noChangeArrowheads="1"/>
            </p:cNvSpPr>
            <p:nvPr/>
          </p:nvSpPr>
          <p:spPr bwMode="auto">
            <a:xfrm>
              <a:off x="10862945" y="6212947"/>
              <a:ext cx="6572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FFFFFF"/>
                  </a:solidFill>
                  <a:effectLst/>
                  <a:latin typeface="Calibri" panose="020F0502020204030204" pitchFamily="34" charset="0"/>
                </a:rPr>
                <a:t>4</a:t>
              </a:r>
              <a:endParaRPr kumimoji="0" lang="fr-FR" altLang="fr-FR" sz="2800" b="0" i="0" u="none" strike="noStrike" cap="none" normalizeH="0" baseline="0" dirty="0">
                <a:ln>
                  <a:noFill/>
                </a:ln>
                <a:solidFill>
                  <a:schemeClr val="tx1"/>
                </a:solidFill>
                <a:effectLst/>
                <a:latin typeface="Arial" panose="020B0604020202020204" pitchFamily="34" charset="0"/>
              </a:endParaRPr>
            </a:p>
          </p:txBody>
        </p:sp>
        <p:sp>
          <p:nvSpPr>
            <p:cNvPr id="115" name="Rectangle 7">
              <a:extLst>
                <a:ext uri="{FF2B5EF4-FFF2-40B4-BE49-F238E27FC236}">
                  <a16:creationId xmlns:a16="http://schemas.microsoft.com/office/drawing/2014/main" id="{6865A54B-DBA7-D9A1-7877-2AFC58F8F5C3}"/>
                </a:ext>
              </a:extLst>
            </p:cNvPr>
            <p:cNvSpPr>
              <a:spLocks noChangeArrowheads="1"/>
            </p:cNvSpPr>
            <p:nvPr/>
          </p:nvSpPr>
          <p:spPr bwMode="auto">
            <a:xfrm>
              <a:off x="9904627" y="4981974"/>
              <a:ext cx="180000" cy="143519"/>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6" name="Rectangle 8">
              <a:extLst>
                <a:ext uri="{FF2B5EF4-FFF2-40B4-BE49-F238E27FC236}">
                  <a16:creationId xmlns:a16="http://schemas.microsoft.com/office/drawing/2014/main" id="{9F21660A-076C-5746-2A97-C1BF181518C0}"/>
                </a:ext>
              </a:extLst>
            </p:cNvPr>
            <p:cNvSpPr>
              <a:spLocks noChangeArrowheads="1"/>
            </p:cNvSpPr>
            <p:nvPr/>
          </p:nvSpPr>
          <p:spPr bwMode="auto">
            <a:xfrm>
              <a:off x="8960763" y="4981974"/>
              <a:ext cx="180000" cy="143519"/>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7" name="Rectangle 41">
              <a:extLst>
                <a:ext uri="{FF2B5EF4-FFF2-40B4-BE49-F238E27FC236}">
                  <a16:creationId xmlns:a16="http://schemas.microsoft.com/office/drawing/2014/main" id="{CD675205-C49B-EE11-5A17-B4CFCB848625}"/>
                </a:ext>
              </a:extLst>
            </p:cNvPr>
            <p:cNvSpPr>
              <a:spLocks noChangeArrowheads="1"/>
            </p:cNvSpPr>
            <p:nvPr/>
          </p:nvSpPr>
          <p:spPr bwMode="auto">
            <a:xfrm>
              <a:off x="9186207" y="4980114"/>
              <a:ext cx="5656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effectLst/>
                  <a:latin typeface="Calibri" panose="020F0502020204030204" pitchFamily="34" charset="0"/>
                </a:rPr>
                <a:t>DTG/3TC</a:t>
              </a:r>
              <a:endParaRPr kumimoji="0" lang="fr-FR" altLang="fr-FR" sz="1200" b="1" i="0" u="none" strike="noStrike" cap="none" normalizeH="0" baseline="0" dirty="0">
                <a:ln>
                  <a:noFill/>
                </a:ln>
                <a:effectLst/>
              </a:endParaRPr>
            </a:p>
          </p:txBody>
        </p:sp>
        <p:sp>
          <p:nvSpPr>
            <p:cNvPr id="118" name="Rectangle 41">
              <a:extLst>
                <a:ext uri="{FF2B5EF4-FFF2-40B4-BE49-F238E27FC236}">
                  <a16:creationId xmlns:a16="http://schemas.microsoft.com/office/drawing/2014/main" id="{0F445B8E-347B-21A7-6ADA-E61EEC023436}"/>
                </a:ext>
              </a:extLst>
            </p:cNvPr>
            <p:cNvSpPr>
              <a:spLocks noChangeArrowheads="1"/>
            </p:cNvSpPr>
            <p:nvPr/>
          </p:nvSpPr>
          <p:spPr bwMode="auto">
            <a:xfrm>
              <a:off x="10130071" y="4980114"/>
              <a:ext cx="7956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effectLst/>
                  <a:latin typeface="Calibri" panose="020F0502020204030204" pitchFamily="34" charset="0"/>
                </a:rPr>
                <a:t>BIC/FTC/TAF</a:t>
              </a:r>
              <a:endParaRPr kumimoji="0" lang="fr-FR" altLang="fr-FR" sz="1200" b="1" i="0" u="none" strike="noStrike" cap="none" normalizeH="0" baseline="0" dirty="0">
                <a:ln>
                  <a:noFill/>
                </a:ln>
                <a:effectLst/>
              </a:endParaRPr>
            </a:p>
          </p:txBody>
        </p:sp>
        <p:sp>
          <p:nvSpPr>
            <p:cNvPr id="13" name="ZoneTexte 12">
              <a:extLst>
                <a:ext uri="{FF2B5EF4-FFF2-40B4-BE49-F238E27FC236}">
                  <a16:creationId xmlns:a16="http://schemas.microsoft.com/office/drawing/2014/main" id="{08FEC7C0-1277-8811-9FE9-FF8BA30322C6}"/>
                </a:ext>
              </a:extLst>
            </p:cNvPr>
            <p:cNvSpPr txBox="1"/>
            <p:nvPr/>
          </p:nvSpPr>
          <p:spPr>
            <a:xfrm>
              <a:off x="7121498" y="4520338"/>
              <a:ext cx="312906" cy="307777"/>
            </a:xfrm>
            <a:prstGeom prst="rect">
              <a:avLst/>
            </a:prstGeom>
            <a:noFill/>
          </p:spPr>
          <p:txBody>
            <a:bodyPr wrap="none" rtlCol="0">
              <a:spAutoFit/>
            </a:bodyPr>
            <a:lstStyle/>
            <a:p>
              <a:r>
                <a:rPr lang="fr-FR" sz="1400" dirty="0"/>
                <a:t>%</a:t>
              </a:r>
            </a:p>
          </p:txBody>
        </p:sp>
        <p:sp>
          <p:nvSpPr>
            <p:cNvPr id="16" name="ZoneTexte 15">
              <a:extLst>
                <a:ext uri="{FF2B5EF4-FFF2-40B4-BE49-F238E27FC236}">
                  <a16:creationId xmlns:a16="http://schemas.microsoft.com/office/drawing/2014/main" id="{98E41250-8753-1814-4F3D-8C35F6B93ECD}"/>
                </a:ext>
              </a:extLst>
            </p:cNvPr>
            <p:cNvSpPr txBox="1"/>
            <p:nvPr/>
          </p:nvSpPr>
          <p:spPr>
            <a:xfrm>
              <a:off x="7178354" y="6125370"/>
              <a:ext cx="360996" cy="276999"/>
            </a:xfrm>
            <a:prstGeom prst="rect">
              <a:avLst/>
            </a:prstGeom>
            <a:noFill/>
          </p:spPr>
          <p:txBody>
            <a:bodyPr wrap="none" rtlCol="0">
              <a:spAutoFit/>
            </a:bodyPr>
            <a:lstStyle/>
            <a:p>
              <a:r>
                <a:rPr lang="fr-FR" sz="1200" dirty="0"/>
                <a:t>N=</a:t>
              </a:r>
              <a:endParaRPr lang="es-419" sz="1200" dirty="0"/>
            </a:p>
          </p:txBody>
        </p:sp>
      </p:grpSp>
    </p:spTree>
    <p:extLst>
      <p:ext uri="{BB962C8B-B14F-4D97-AF65-F5344CB8AC3E}">
        <p14:creationId xmlns:p14="http://schemas.microsoft.com/office/powerpoint/2010/main" val="2129846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2EF995-A307-9742-E99A-751597744EE8}"/>
              </a:ext>
            </a:extLst>
          </p:cNvPr>
          <p:cNvSpPr>
            <a:spLocks noGrp="1"/>
          </p:cNvSpPr>
          <p:nvPr>
            <p:ph type="title"/>
          </p:nvPr>
        </p:nvSpPr>
        <p:spPr/>
        <p:txBody>
          <a:bodyPr/>
          <a:lstStyle/>
          <a:p>
            <a:r>
              <a:rPr lang="fr-FR" dirty="0"/>
              <a:t>ARTISTRY-1: simplification to BIC + LEN qd</a:t>
            </a:r>
          </a:p>
        </p:txBody>
      </p:sp>
      <p:sp>
        <p:nvSpPr>
          <p:cNvPr id="4" name="Rectangle : coins arrondis 3">
            <a:extLst>
              <a:ext uri="{FF2B5EF4-FFF2-40B4-BE49-F238E27FC236}">
                <a16:creationId xmlns:a16="http://schemas.microsoft.com/office/drawing/2014/main" id="{8797DDC7-5D5D-6659-63EA-306EDC320D59}"/>
              </a:ext>
            </a:extLst>
          </p:cNvPr>
          <p:cNvSpPr/>
          <p:nvPr/>
        </p:nvSpPr>
        <p:spPr>
          <a:xfrm>
            <a:off x="6306208" y="2905082"/>
            <a:ext cx="2054671" cy="514375"/>
          </a:xfrm>
          <a:prstGeom prst="round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BIC 75 mg +</a:t>
            </a:r>
            <a:br>
              <a:rPr lang="en-US" sz="1400" b="1" dirty="0"/>
            </a:br>
            <a:r>
              <a:rPr lang="en-US" sz="1400" b="1" dirty="0"/>
              <a:t>LEN 25 mg QD *, N = 51</a:t>
            </a:r>
          </a:p>
        </p:txBody>
      </p:sp>
      <p:sp>
        <p:nvSpPr>
          <p:cNvPr id="5" name="Rectangle : coins arrondis 4">
            <a:extLst>
              <a:ext uri="{FF2B5EF4-FFF2-40B4-BE49-F238E27FC236}">
                <a16:creationId xmlns:a16="http://schemas.microsoft.com/office/drawing/2014/main" id="{4C52B488-45B0-4F6C-EA35-27A1F69901FB}"/>
              </a:ext>
            </a:extLst>
          </p:cNvPr>
          <p:cNvSpPr/>
          <p:nvPr/>
        </p:nvSpPr>
        <p:spPr>
          <a:xfrm>
            <a:off x="6306208" y="3530254"/>
            <a:ext cx="2054671" cy="514375"/>
          </a:xfrm>
          <a:prstGeom prst="round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BIC 75 mg +</a:t>
            </a:r>
            <a:br>
              <a:rPr lang="en-US" sz="1400" b="1" dirty="0"/>
            </a:br>
            <a:r>
              <a:rPr lang="en-US" sz="1400" b="1" dirty="0"/>
              <a:t>LEN 50 mg QD *, N = 52</a:t>
            </a:r>
          </a:p>
        </p:txBody>
      </p:sp>
      <p:sp>
        <p:nvSpPr>
          <p:cNvPr id="7" name="Rectangle : coins arrondis 6">
            <a:extLst>
              <a:ext uri="{FF2B5EF4-FFF2-40B4-BE49-F238E27FC236}">
                <a16:creationId xmlns:a16="http://schemas.microsoft.com/office/drawing/2014/main" id="{3E314B54-2F26-0BB8-D32C-BE168E8A91A0}"/>
              </a:ext>
            </a:extLst>
          </p:cNvPr>
          <p:cNvSpPr/>
          <p:nvPr/>
        </p:nvSpPr>
        <p:spPr>
          <a:xfrm>
            <a:off x="6306208" y="4127874"/>
            <a:ext cx="2054671" cy="475802"/>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Continue Baseline ART,   N </a:t>
            </a:r>
            <a:r>
              <a:rPr lang="en-US" sz="1400" b="1"/>
              <a:t>= 25</a:t>
            </a:r>
            <a:endParaRPr lang="en-US" sz="1400" b="1" dirty="0"/>
          </a:p>
        </p:txBody>
      </p:sp>
      <p:sp>
        <p:nvSpPr>
          <p:cNvPr id="9" name="Rectangle : coins arrondis 8">
            <a:extLst>
              <a:ext uri="{FF2B5EF4-FFF2-40B4-BE49-F238E27FC236}">
                <a16:creationId xmlns:a16="http://schemas.microsoft.com/office/drawing/2014/main" id="{D2E7DAFC-29D2-F8EE-E5EE-86BBFDB1DB0E}"/>
              </a:ext>
            </a:extLst>
          </p:cNvPr>
          <p:cNvSpPr/>
          <p:nvPr/>
        </p:nvSpPr>
        <p:spPr>
          <a:xfrm>
            <a:off x="9138402" y="3530254"/>
            <a:ext cx="2054671" cy="514375"/>
          </a:xfrm>
          <a:prstGeom prst="round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BIC/LEN FDC QD</a:t>
            </a:r>
            <a:br>
              <a:rPr lang="en-US" sz="1400" b="1" dirty="0"/>
            </a:br>
            <a:r>
              <a:rPr lang="en-US" sz="1400" b="1" dirty="0"/>
              <a:t> 75 mg/50 mg</a:t>
            </a:r>
          </a:p>
        </p:txBody>
      </p:sp>
      <p:sp>
        <p:nvSpPr>
          <p:cNvPr id="10" name="ZoneTexte 9">
            <a:extLst>
              <a:ext uri="{FF2B5EF4-FFF2-40B4-BE49-F238E27FC236}">
                <a16:creationId xmlns:a16="http://schemas.microsoft.com/office/drawing/2014/main" id="{7BCA9BED-F5DE-21D7-5924-764E07EFB68F}"/>
              </a:ext>
            </a:extLst>
          </p:cNvPr>
          <p:cNvSpPr txBox="1"/>
          <p:nvPr/>
        </p:nvSpPr>
        <p:spPr>
          <a:xfrm>
            <a:off x="9396552" y="3012852"/>
            <a:ext cx="1522981" cy="307777"/>
          </a:xfrm>
          <a:prstGeom prst="rect">
            <a:avLst/>
          </a:prstGeom>
          <a:noFill/>
        </p:spPr>
        <p:txBody>
          <a:bodyPr wrap="none" rtlCol="0">
            <a:spAutoFit/>
          </a:bodyPr>
          <a:lstStyle/>
          <a:p>
            <a:pPr algn="ctr"/>
            <a:r>
              <a:rPr lang="en-US" sz="1400" b="1" dirty="0"/>
              <a:t>Phase 2 extension</a:t>
            </a:r>
          </a:p>
        </p:txBody>
      </p:sp>
      <p:sp>
        <p:nvSpPr>
          <p:cNvPr id="12" name="ZoneTexte 11">
            <a:extLst>
              <a:ext uri="{FF2B5EF4-FFF2-40B4-BE49-F238E27FC236}">
                <a16:creationId xmlns:a16="http://schemas.microsoft.com/office/drawing/2014/main" id="{4AF390AE-5755-F8DF-B1EA-46D094817959}"/>
              </a:ext>
            </a:extLst>
          </p:cNvPr>
          <p:cNvSpPr txBox="1"/>
          <p:nvPr/>
        </p:nvSpPr>
        <p:spPr>
          <a:xfrm>
            <a:off x="6672025" y="2329126"/>
            <a:ext cx="1306063" cy="461665"/>
          </a:xfrm>
          <a:prstGeom prst="rect">
            <a:avLst/>
          </a:prstGeom>
          <a:noFill/>
        </p:spPr>
        <p:txBody>
          <a:bodyPr wrap="none" rtlCol="0">
            <a:spAutoFit/>
          </a:bodyPr>
          <a:lstStyle/>
          <a:p>
            <a:pPr algn="ctr"/>
            <a:r>
              <a:rPr lang="en-US" sz="1200" b="1" dirty="0">
                <a:solidFill>
                  <a:srgbClr val="FF0000"/>
                </a:solidFill>
              </a:rPr>
              <a:t>Primary endpoint</a:t>
            </a:r>
            <a:br>
              <a:rPr lang="en-US" sz="1200" b="1" dirty="0">
                <a:solidFill>
                  <a:srgbClr val="FF0000"/>
                </a:solidFill>
              </a:rPr>
            </a:br>
            <a:r>
              <a:rPr lang="en-US" sz="1200" b="1" dirty="0">
                <a:solidFill>
                  <a:srgbClr val="FF0000"/>
                </a:solidFill>
              </a:rPr>
              <a:t>W24</a:t>
            </a:r>
          </a:p>
        </p:txBody>
      </p:sp>
      <p:sp>
        <p:nvSpPr>
          <p:cNvPr id="13" name="ZoneTexte 12">
            <a:extLst>
              <a:ext uri="{FF2B5EF4-FFF2-40B4-BE49-F238E27FC236}">
                <a16:creationId xmlns:a16="http://schemas.microsoft.com/office/drawing/2014/main" id="{B30AA767-B0D7-ED86-34E6-DB8A666C735A}"/>
              </a:ext>
            </a:extLst>
          </p:cNvPr>
          <p:cNvSpPr txBox="1"/>
          <p:nvPr/>
        </p:nvSpPr>
        <p:spPr>
          <a:xfrm>
            <a:off x="6066359" y="2503802"/>
            <a:ext cx="402674" cy="276999"/>
          </a:xfrm>
          <a:prstGeom prst="rect">
            <a:avLst/>
          </a:prstGeom>
          <a:noFill/>
        </p:spPr>
        <p:txBody>
          <a:bodyPr wrap="none" rtlCol="0">
            <a:spAutoFit/>
          </a:bodyPr>
          <a:lstStyle/>
          <a:p>
            <a:pPr algn="ctr"/>
            <a:r>
              <a:rPr lang="en-US" sz="1200" b="1" dirty="0"/>
              <a:t>W0</a:t>
            </a:r>
          </a:p>
        </p:txBody>
      </p:sp>
      <p:sp>
        <p:nvSpPr>
          <p:cNvPr id="14" name="ZoneTexte 13">
            <a:extLst>
              <a:ext uri="{FF2B5EF4-FFF2-40B4-BE49-F238E27FC236}">
                <a16:creationId xmlns:a16="http://schemas.microsoft.com/office/drawing/2014/main" id="{FDB1B87A-BC49-8278-1F10-9EE588A7F1BF}"/>
              </a:ext>
            </a:extLst>
          </p:cNvPr>
          <p:cNvSpPr txBox="1"/>
          <p:nvPr/>
        </p:nvSpPr>
        <p:spPr>
          <a:xfrm>
            <a:off x="4905935" y="3312860"/>
            <a:ext cx="1151149" cy="461665"/>
          </a:xfrm>
          <a:prstGeom prst="rect">
            <a:avLst/>
          </a:prstGeom>
          <a:noFill/>
        </p:spPr>
        <p:txBody>
          <a:bodyPr wrap="none" rtlCol="0">
            <a:spAutoFit/>
          </a:bodyPr>
          <a:lstStyle/>
          <a:p>
            <a:pPr algn="ctr"/>
            <a:r>
              <a:rPr lang="en-US" sz="1200" b="1" dirty="0"/>
              <a:t>Randomization</a:t>
            </a:r>
          </a:p>
          <a:p>
            <a:pPr algn="ctr"/>
            <a:r>
              <a:rPr lang="en-US" sz="1200" b="1" dirty="0"/>
              <a:t>2:2:1</a:t>
            </a:r>
          </a:p>
        </p:txBody>
      </p:sp>
      <p:sp>
        <p:nvSpPr>
          <p:cNvPr id="15" name="Parenthèse ouvrante 14">
            <a:extLst>
              <a:ext uri="{FF2B5EF4-FFF2-40B4-BE49-F238E27FC236}">
                <a16:creationId xmlns:a16="http://schemas.microsoft.com/office/drawing/2014/main" id="{5C3EE55E-1294-0377-3E3B-564421FD6421}"/>
              </a:ext>
            </a:extLst>
          </p:cNvPr>
          <p:cNvSpPr/>
          <p:nvPr/>
        </p:nvSpPr>
        <p:spPr>
          <a:xfrm rot="5400000">
            <a:off x="10113474" y="2534708"/>
            <a:ext cx="105636" cy="1769499"/>
          </a:xfrm>
          <a:prstGeom prst="leftBracket">
            <a:avLst>
              <a:gd name="adj" fmla="val 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6" name="Parenthèse ouvrante 15">
            <a:extLst>
              <a:ext uri="{FF2B5EF4-FFF2-40B4-BE49-F238E27FC236}">
                <a16:creationId xmlns:a16="http://schemas.microsoft.com/office/drawing/2014/main" id="{7C7875C9-FE85-DECC-C90F-C7C1F0D16253}"/>
              </a:ext>
            </a:extLst>
          </p:cNvPr>
          <p:cNvSpPr/>
          <p:nvPr/>
        </p:nvSpPr>
        <p:spPr>
          <a:xfrm rot="16200000">
            <a:off x="7245812" y="1735512"/>
            <a:ext cx="135683" cy="2117169"/>
          </a:xfrm>
          <a:prstGeom prst="leftBracket">
            <a:avLst>
              <a:gd name="adj" fmla="val 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8" name="Connecteur : en angle 17">
            <a:extLst>
              <a:ext uri="{FF2B5EF4-FFF2-40B4-BE49-F238E27FC236}">
                <a16:creationId xmlns:a16="http://schemas.microsoft.com/office/drawing/2014/main" id="{88AF159C-3355-7533-8DD1-587CAE30A2B7}"/>
              </a:ext>
            </a:extLst>
          </p:cNvPr>
          <p:cNvCxnSpPr>
            <a:cxnSpLocks/>
          </p:cNvCxnSpPr>
          <p:nvPr/>
        </p:nvCxnSpPr>
        <p:spPr>
          <a:xfrm>
            <a:off x="8360879" y="3162270"/>
            <a:ext cx="12700" cy="1203505"/>
          </a:xfrm>
          <a:prstGeom prst="bentConnector3">
            <a:avLst>
              <a:gd name="adj1" fmla="val 1800000"/>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Connecteur : en angle 19">
            <a:extLst>
              <a:ext uri="{FF2B5EF4-FFF2-40B4-BE49-F238E27FC236}">
                <a16:creationId xmlns:a16="http://schemas.microsoft.com/office/drawing/2014/main" id="{79DC1E00-5FF2-A1A8-EB30-1C8C23A33374}"/>
              </a:ext>
            </a:extLst>
          </p:cNvPr>
          <p:cNvCxnSpPr>
            <a:cxnSpLocks/>
          </p:cNvCxnSpPr>
          <p:nvPr/>
        </p:nvCxnSpPr>
        <p:spPr>
          <a:xfrm rot="10800000" flipV="1">
            <a:off x="6306208" y="3162269"/>
            <a:ext cx="12700" cy="1203505"/>
          </a:xfrm>
          <a:prstGeom prst="bentConnector3">
            <a:avLst>
              <a:gd name="adj1" fmla="val 1800000"/>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95193B13-0C33-DCF7-8ABC-203687893FE1}"/>
              </a:ext>
            </a:extLst>
          </p:cNvPr>
          <p:cNvCxnSpPr>
            <a:cxnSpLocks/>
          </p:cNvCxnSpPr>
          <p:nvPr/>
        </p:nvCxnSpPr>
        <p:spPr>
          <a:xfrm flipH="1" flipV="1">
            <a:off x="4773460" y="3761154"/>
            <a:ext cx="1532748" cy="2628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662C01DA-2F4F-45FA-1FB6-62B9D597BA75}"/>
              </a:ext>
            </a:extLst>
          </p:cNvPr>
          <p:cNvCxnSpPr>
            <a:cxnSpLocks/>
          </p:cNvCxnSpPr>
          <p:nvPr/>
        </p:nvCxnSpPr>
        <p:spPr>
          <a:xfrm flipH="1">
            <a:off x="8360879" y="3787442"/>
            <a:ext cx="777523"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72716C88-B742-240D-3441-133BB3679BA0}"/>
              </a:ext>
            </a:extLst>
          </p:cNvPr>
          <p:cNvCxnSpPr>
            <a:cxnSpLocks/>
          </p:cNvCxnSpPr>
          <p:nvPr/>
        </p:nvCxnSpPr>
        <p:spPr>
          <a:xfrm rot="5400000" flipH="1">
            <a:off x="7248805" y="2791102"/>
            <a:ext cx="12969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contenu 4">
            <a:extLst>
              <a:ext uri="{FF2B5EF4-FFF2-40B4-BE49-F238E27FC236}">
                <a16:creationId xmlns:a16="http://schemas.microsoft.com/office/drawing/2014/main" id="{4D839E67-0912-90F8-6680-F814AC58CD79}"/>
              </a:ext>
            </a:extLst>
          </p:cNvPr>
          <p:cNvSpPr>
            <a:spLocks noGrp="1"/>
          </p:cNvSpPr>
          <p:nvPr>
            <p:ph sz="quarter" idx="13"/>
          </p:nvPr>
        </p:nvSpPr>
        <p:spPr>
          <a:xfrm>
            <a:off x="384184" y="2473464"/>
            <a:ext cx="4343664" cy="275573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a:normAutofit lnSpcReduction="10000"/>
          </a:bodyPr>
          <a:lstStyle/>
          <a:p>
            <a:pPr>
              <a:spcBef>
                <a:spcPts val="0"/>
              </a:spcBef>
            </a:pPr>
            <a:r>
              <a:rPr lang="en-US" sz="1600" dirty="0"/>
              <a:t>128 adults on a complex ART regimen </a:t>
            </a:r>
          </a:p>
          <a:p>
            <a:pPr lvl="1">
              <a:spcBef>
                <a:spcPts val="0"/>
              </a:spcBef>
            </a:pPr>
            <a:r>
              <a:rPr lang="en-US" sz="1600" dirty="0" err="1"/>
              <a:t>bPI</a:t>
            </a:r>
            <a:r>
              <a:rPr lang="en-US" sz="1600" dirty="0"/>
              <a:t> or NNRTI + ≥ 1 third agent other than NRTI</a:t>
            </a:r>
          </a:p>
          <a:p>
            <a:pPr lvl="1">
              <a:spcBef>
                <a:spcPts val="0"/>
              </a:spcBef>
            </a:pPr>
            <a:r>
              <a:rPr lang="en-US" sz="1600" dirty="0"/>
              <a:t>Or regimen of ≥ 2 pills/day or requiring ≥ 2 dosing/day</a:t>
            </a:r>
          </a:p>
          <a:p>
            <a:pPr lvl="1">
              <a:spcBef>
                <a:spcPts val="0"/>
              </a:spcBef>
            </a:pPr>
            <a:r>
              <a:rPr lang="en-US" sz="1600" dirty="0"/>
              <a:t>Or regimen with parenteral agents (excluding CAB/RPV) + oral agents</a:t>
            </a:r>
          </a:p>
          <a:p>
            <a:pPr>
              <a:spcBef>
                <a:spcPts val="0"/>
              </a:spcBef>
            </a:pPr>
            <a:r>
              <a:rPr lang="en-US" sz="1600" dirty="0"/>
              <a:t>HIV-1 RNA &lt; 50 c/mL for ≥ 6 months</a:t>
            </a:r>
          </a:p>
          <a:p>
            <a:pPr>
              <a:spcBef>
                <a:spcPts val="0"/>
              </a:spcBef>
            </a:pPr>
            <a:r>
              <a:rPr lang="en-US" sz="1600" dirty="0"/>
              <a:t>No prior exposure to LEN, no R to BIC, no HBV infection, eGFR ≥ 15 mL/min</a:t>
            </a:r>
          </a:p>
        </p:txBody>
      </p:sp>
      <p:sp>
        <p:nvSpPr>
          <p:cNvPr id="22" name="ZoneTexte 21">
            <a:extLst>
              <a:ext uri="{FF2B5EF4-FFF2-40B4-BE49-F238E27FC236}">
                <a16:creationId xmlns:a16="http://schemas.microsoft.com/office/drawing/2014/main" id="{1A20EA92-2155-D904-7781-003ED40EB9F5}"/>
              </a:ext>
            </a:extLst>
          </p:cNvPr>
          <p:cNvSpPr txBox="1"/>
          <p:nvPr/>
        </p:nvSpPr>
        <p:spPr>
          <a:xfrm>
            <a:off x="6259306" y="4592161"/>
            <a:ext cx="2045753" cy="276999"/>
          </a:xfrm>
          <a:prstGeom prst="rect">
            <a:avLst/>
          </a:prstGeom>
          <a:noFill/>
        </p:spPr>
        <p:txBody>
          <a:bodyPr wrap="none" rtlCol="0">
            <a:spAutoFit/>
          </a:bodyPr>
          <a:lstStyle/>
          <a:p>
            <a:r>
              <a:rPr lang="fr-FR" sz="1200" dirty="0"/>
              <a:t>* LEN </a:t>
            </a:r>
            <a:r>
              <a:rPr lang="fr-FR" sz="1200" dirty="0" err="1"/>
              <a:t>loading</a:t>
            </a:r>
            <a:r>
              <a:rPr lang="fr-FR" sz="1200" dirty="0"/>
              <a:t> dose D1 and D2</a:t>
            </a:r>
          </a:p>
        </p:txBody>
      </p:sp>
      <p:sp>
        <p:nvSpPr>
          <p:cNvPr id="11" name="Text Placeholder 22">
            <a:extLst>
              <a:ext uri="{FF2B5EF4-FFF2-40B4-BE49-F238E27FC236}">
                <a16:creationId xmlns:a16="http://schemas.microsoft.com/office/drawing/2014/main" id="{B5DB7D37-B793-AD08-1BDC-9384E4FC17F2}"/>
              </a:ext>
            </a:extLst>
          </p:cNvPr>
          <p:cNvSpPr txBox="1">
            <a:spLocks/>
          </p:cNvSpPr>
          <p:nvPr/>
        </p:nvSpPr>
        <p:spPr bwMode="auto">
          <a:xfrm>
            <a:off x="9473907" y="6568036"/>
            <a:ext cx="260601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a:solidFill>
                  <a:schemeClr val="tx1"/>
                </a:solidFill>
                <a:latin typeface="+mn-lt"/>
              </a:rPr>
              <a:t>Mounzer K, et al</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AIDS2024 ; # </a:t>
            </a:r>
            <a:r>
              <a:rPr lang="en-US" sz="1200" i="1" kern="0" dirty="0">
                <a:solidFill>
                  <a:schemeClr val="tx1"/>
                </a:solidFill>
                <a:latin typeface="+mn-lt"/>
              </a:rPr>
              <a:t>OAB2602</a:t>
            </a:r>
            <a:endPar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1830806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2EF995-A307-9742-E99A-751597744EE8}"/>
              </a:ext>
            </a:extLst>
          </p:cNvPr>
          <p:cNvSpPr>
            <a:spLocks noGrp="1"/>
          </p:cNvSpPr>
          <p:nvPr>
            <p:ph type="title"/>
          </p:nvPr>
        </p:nvSpPr>
        <p:spPr/>
        <p:txBody>
          <a:bodyPr/>
          <a:lstStyle/>
          <a:p>
            <a:r>
              <a:rPr lang="fr-FR" dirty="0"/>
              <a:t>ARTISTRY-1: simplification to BIC + LEN qd</a:t>
            </a:r>
          </a:p>
        </p:txBody>
      </p:sp>
      <p:graphicFrame>
        <p:nvGraphicFramePr>
          <p:cNvPr id="33" name="Graphique 32">
            <a:extLst>
              <a:ext uri="{FF2B5EF4-FFF2-40B4-BE49-F238E27FC236}">
                <a16:creationId xmlns:a16="http://schemas.microsoft.com/office/drawing/2014/main" id="{887E2E1B-B9D4-EE08-ED90-BF62BD6C1672}"/>
              </a:ext>
            </a:extLst>
          </p:cNvPr>
          <p:cNvGraphicFramePr/>
          <p:nvPr/>
        </p:nvGraphicFramePr>
        <p:xfrm>
          <a:off x="1034491" y="3702649"/>
          <a:ext cx="4480586" cy="2874139"/>
        </p:xfrm>
        <a:graphic>
          <a:graphicData uri="http://schemas.openxmlformats.org/drawingml/2006/chart">
            <c:chart xmlns:c="http://schemas.openxmlformats.org/drawingml/2006/chart" xmlns:r="http://schemas.openxmlformats.org/officeDocument/2006/relationships" r:id="rId3"/>
          </a:graphicData>
        </a:graphic>
      </p:graphicFrame>
      <p:sp>
        <p:nvSpPr>
          <p:cNvPr id="34" name="ZoneTexte 33">
            <a:extLst>
              <a:ext uri="{FF2B5EF4-FFF2-40B4-BE49-F238E27FC236}">
                <a16:creationId xmlns:a16="http://schemas.microsoft.com/office/drawing/2014/main" id="{15E3FA03-E428-193F-56E8-0E6BC90A22BD}"/>
              </a:ext>
            </a:extLst>
          </p:cNvPr>
          <p:cNvSpPr txBox="1"/>
          <p:nvPr/>
        </p:nvSpPr>
        <p:spPr>
          <a:xfrm>
            <a:off x="4477176" y="3524778"/>
            <a:ext cx="458780" cy="307777"/>
          </a:xfrm>
          <a:prstGeom prst="rect">
            <a:avLst/>
          </a:prstGeom>
          <a:noFill/>
        </p:spPr>
        <p:txBody>
          <a:bodyPr wrap="none" rtlCol="0">
            <a:spAutoFit/>
          </a:bodyPr>
          <a:lstStyle/>
          <a:p>
            <a:pPr algn="ctr"/>
            <a:r>
              <a:rPr lang="en-US" sz="1400" b="1" dirty="0"/>
              <a:t>100</a:t>
            </a:r>
          </a:p>
        </p:txBody>
      </p:sp>
      <p:sp>
        <p:nvSpPr>
          <p:cNvPr id="35" name="ZoneTexte 34">
            <a:extLst>
              <a:ext uri="{FF2B5EF4-FFF2-40B4-BE49-F238E27FC236}">
                <a16:creationId xmlns:a16="http://schemas.microsoft.com/office/drawing/2014/main" id="{FDC5CEAA-EB5F-73B7-639F-EFFD909D3D07}"/>
              </a:ext>
            </a:extLst>
          </p:cNvPr>
          <p:cNvSpPr txBox="1"/>
          <p:nvPr/>
        </p:nvSpPr>
        <p:spPr>
          <a:xfrm>
            <a:off x="1961799" y="3211849"/>
            <a:ext cx="2858026" cy="369332"/>
          </a:xfrm>
          <a:prstGeom prst="rect">
            <a:avLst/>
          </a:prstGeom>
          <a:noFill/>
        </p:spPr>
        <p:txBody>
          <a:bodyPr wrap="none" rtlCol="0">
            <a:spAutoFit/>
          </a:bodyPr>
          <a:lstStyle/>
          <a:p>
            <a:pPr algn="ctr"/>
            <a:r>
              <a:rPr lang="en-US" b="1" dirty="0"/>
              <a:t>HIV-1 RNA&lt; 50 c/mL at W48</a:t>
            </a:r>
          </a:p>
        </p:txBody>
      </p:sp>
      <p:sp>
        <p:nvSpPr>
          <p:cNvPr id="23" name="ZoneTexte 22">
            <a:extLst>
              <a:ext uri="{FF2B5EF4-FFF2-40B4-BE49-F238E27FC236}">
                <a16:creationId xmlns:a16="http://schemas.microsoft.com/office/drawing/2014/main" id="{68732F52-779B-751C-6978-24B2A055231A}"/>
              </a:ext>
            </a:extLst>
          </p:cNvPr>
          <p:cNvSpPr txBox="1"/>
          <p:nvPr/>
        </p:nvSpPr>
        <p:spPr>
          <a:xfrm>
            <a:off x="1341692" y="3517160"/>
            <a:ext cx="312906" cy="307777"/>
          </a:xfrm>
          <a:prstGeom prst="rect">
            <a:avLst/>
          </a:prstGeom>
          <a:noFill/>
        </p:spPr>
        <p:txBody>
          <a:bodyPr wrap="none" rtlCol="0">
            <a:spAutoFit/>
          </a:bodyPr>
          <a:lstStyle/>
          <a:p>
            <a:r>
              <a:rPr lang="fr-FR" sz="1400" dirty="0"/>
              <a:t>%</a:t>
            </a:r>
          </a:p>
        </p:txBody>
      </p:sp>
      <p:sp>
        <p:nvSpPr>
          <p:cNvPr id="25" name="ZoneTexte 24">
            <a:extLst>
              <a:ext uri="{FF2B5EF4-FFF2-40B4-BE49-F238E27FC236}">
                <a16:creationId xmlns:a16="http://schemas.microsoft.com/office/drawing/2014/main" id="{91A0EA01-40EF-1DD6-4131-6B47139A4D2D}"/>
              </a:ext>
            </a:extLst>
          </p:cNvPr>
          <p:cNvSpPr txBox="1"/>
          <p:nvPr/>
        </p:nvSpPr>
        <p:spPr>
          <a:xfrm>
            <a:off x="585524" y="1551563"/>
            <a:ext cx="7640927" cy="1384995"/>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dirty="0"/>
              <a:t>Participants characteristics</a:t>
            </a:r>
          </a:p>
          <a:p>
            <a:pPr marL="742950" lvl="1" indent="-285750">
              <a:buClr>
                <a:schemeClr val="accent1"/>
              </a:buClr>
              <a:buFont typeface="Calibri" panose="020F0502020204030204" pitchFamily="34" charset="0"/>
              <a:buChar char="–"/>
            </a:pPr>
            <a:r>
              <a:rPr lang="en-US" dirty="0"/>
              <a:t>	</a:t>
            </a:r>
            <a:r>
              <a:rPr lang="en-US" sz="1600" dirty="0"/>
              <a:t>Median age 60 years</a:t>
            </a:r>
          </a:p>
          <a:p>
            <a:pPr marL="742950" lvl="1" indent="-285750">
              <a:buClr>
                <a:schemeClr val="accent1"/>
              </a:buClr>
              <a:buFont typeface="Calibri" panose="020F0502020204030204" pitchFamily="34" charset="0"/>
              <a:buChar char="–"/>
            </a:pPr>
            <a:r>
              <a:rPr lang="en-US" sz="1600" dirty="0"/>
              <a:t>	27 years of HIV infection</a:t>
            </a:r>
          </a:p>
          <a:p>
            <a:pPr marL="742950" lvl="1" indent="-285750">
              <a:buClr>
                <a:schemeClr val="accent1"/>
              </a:buClr>
              <a:buFont typeface="Calibri" panose="020F0502020204030204" pitchFamily="34" charset="0"/>
              <a:buChar char="–"/>
            </a:pPr>
            <a:r>
              <a:rPr lang="en-US" sz="1600" dirty="0"/>
              <a:t>	81% on a complex regimen because history of resistance</a:t>
            </a:r>
          </a:p>
          <a:p>
            <a:pPr marL="742950" lvl="1" indent="-285750">
              <a:buClr>
                <a:schemeClr val="accent1"/>
              </a:buClr>
              <a:buFont typeface="Calibri" panose="020F0502020204030204" pitchFamily="34" charset="0"/>
              <a:buChar char="–"/>
            </a:pPr>
            <a:r>
              <a:rPr lang="en-US" sz="1600" dirty="0"/>
              <a:t>	Median number of pills = 3 (63% on DRV/b + DTG ± TAF/FTC or NNRTI)</a:t>
            </a:r>
          </a:p>
        </p:txBody>
      </p:sp>
      <p:graphicFrame>
        <p:nvGraphicFramePr>
          <p:cNvPr id="31" name="Tableau 13">
            <a:extLst>
              <a:ext uri="{FF2B5EF4-FFF2-40B4-BE49-F238E27FC236}">
                <a16:creationId xmlns:a16="http://schemas.microsoft.com/office/drawing/2014/main" id="{85BB042D-FC0C-F447-1F3A-307AEBA7CC72}"/>
              </a:ext>
            </a:extLst>
          </p:cNvPr>
          <p:cNvGraphicFramePr>
            <a:graphicFrameLocks noGrp="1"/>
          </p:cNvGraphicFramePr>
          <p:nvPr>
            <p:extLst>
              <p:ext uri="{D42A27DB-BD31-4B8C-83A1-F6EECF244321}">
                <p14:modId xmlns:p14="http://schemas.microsoft.com/office/powerpoint/2010/main" val="2809694574"/>
              </p:ext>
            </p:extLst>
          </p:nvPr>
        </p:nvGraphicFramePr>
        <p:xfrm>
          <a:off x="6129866" y="3948648"/>
          <a:ext cx="5798781" cy="2072640"/>
        </p:xfrm>
        <a:graphic>
          <a:graphicData uri="http://schemas.openxmlformats.org/drawingml/2006/table">
            <a:tbl>
              <a:tblPr firstRow="1" bandRow="1">
                <a:tableStyleId>{5C22544A-7EE6-4342-B048-85BDC9FD1C3A}</a:tableStyleId>
              </a:tblPr>
              <a:tblGrid>
                <a:gridCol w="2201675">
                  <a:extLst>
                    <a:ext uri="{9D8B030D-6E8A-4147-A177-3AD203B41FA5}">
                      <a16:colId xmlns:a16="http://schemas.microsoft.com/office/drawing/2014/main" val="1151073159"/>
                    </a:ext>
                  </a:extLst>
                </a:gridCol>
                <a:gridCol w="1290208">
                  <a:extLst>
                    <a:ext uri="{9D8B030D-6E8A-4147-A177-3AD203B41FA5}">
                      <a16:colId xmlns:a16="http://schemas.microsoft.com/office/drawing/2014/main" val="566972662"/>
                    </a:ext>
                  </a:extLst>
                </a:gridCol>
                <a:gridCol w="1393882">
                  <a:extLst>
                    <a:ext uri="{9D8B030D-6E8A-4147-A177-3AD203B41FA5}">
                      <a16:colId xmlns:a16="http://schemas.microsoft.com/office/drawing/2014/main" val="3221371887"/>
                    </a:ext>
                  </a:extLst>
                </a:gridCol>
                <a:gridCol w="913016">
                  <a:extLst>
                    <a:ext uri="{9D8B030D-6E8A-4147-A177-3AD203B41FA5}">
                      <a16:colId xmlns:a16="http://schemas.microsoft.com/office/drawing/2014/main" val="531798615"/>
                    </a:ext>
                  </a:extLst>
                </a:gridCol>
              </a:tblGrid>
              <a:tr h="611705">
                <a:tc>
                  <a:txBody>
                    <a:bodyPr/>
                    <a:lstStyle/>
                    <a:p>
                      <a:endParaRPr lang="en-US" sz="1600" noProof="0"/>
                    </a:p>
                  </a:txBody>
                  <a:tcPr anchor="ctr"/>
                </a:tc>
                <a:tc>
                  <a:txBody>
                    <a:bodyPr/>
                    <a:lstStyle/>
                    <a:p>
                      <a:pPr algn="ctr"/>
                      <a:r>
                        <a:rPr lang="en-US" sz="1600" b="1" i="0" u="none" strike="noStrike" kern="1200" baseline="0" noProof="0">
                          <a:solidFill>
                            <a:schemeClr val="lt1"/>
                          </a:solidFill>
                          <a:latin typeface="+mn-lt"/>
                          <a:ea typeface="+mn-ea"/>
                          <a:cs typeface="+mn-cs"/>
                        </a:rPr>
                        <a:t>BIC 75 mg +</a:t>
                      </a:r>
                    </a:p>
                    <a:p>
                      <a:pPr algn="ctr"/>
                      <a:r>
                        <a:rPr lang="en-US" sz="1600" b="1" i="0" u="none" strike="noStrike" kern="1200" baseline="0" noProof="0">
                          <a:solidFill>
                            <a:schemeClr val="lt1"/>
                          </a:solidFill>
                          <a:latin typeface="+mn-lt"/>
                          <a:ea typeface="+mn-ea"/>
                          <a:cs typeface="+mn-cs"/>
                        </a:rPr>
                        <a:t> LEN 25 mg </a:t>
                      </a:r>
                    </a:p>
                    <a:p>
                      <a:pPr algn="ctr"/>
                      <a:r>
                        <a:rPr lang="en-US" sz="1600" b="1" i="0" u="none" strike="noStrike" kern="1200" baseline="0" noProof="0">
                          <a:solidFill>
                            <a:schemeClr val="lt1"/>
                          </a:solidFill>
                          <a:latin typeface="+mn-lt"/>
                          <a:ea typeface="+mn-ea"/>
                          <a:cs typeface="+mn-cs"/>
                        </a:rPr>
                        <a:t>N = 51</a:t>
                      </a:r>
                      <a:endParaRPr lang="en-US" sz="1600" noProof="0"/>
                    </a:p>
                  </a:txBody>
                  <a:tcPr anchor="ctr"/>
                </a:tc>
                <a:tc>
                  <a:txBody>
                    <a:bodyPr/>
                    <a:lstStyle/>
                    <a:p>
                      <a:pPr algn="ctr"/>
                      <a:r>
                        <a:rPr lang="en-US" sz="1600" b="1" i="0" u="none" strike="noStrike" kern="1200" baseline="0" noProof="0" dirty="0">
                          <a:solidFill>
                            <a:schemeClr val="lt1"/>
                          </a:solidFill>
                          <a:latin typeface="+mn-lt"/>
                          <a:ea typeface="+mn-ea"/>
                          <a:cs typeface="+mn-cs"/>
                        </a:rPr>
                        <a:t>BIC 75 mg + </a:t>
                      </a:r>
                    </a:p>
                    <a:p>
                      <a:pPr algn="ctr"/>
                      <a:r>
                        <a:rPr lang="en-US" sz="1600" b="1" i="0" u="none" strike="noStrike" kern="1200" baseline="0" noProof="0" dirty="0">
                          <a:solidFill>
                            <a:schemeClr val="lt1"/>
                          </a:solidFill>
                          <a:latin typeface="+mn-lt"/>
                          <a:ea typeface="+mn-ea"/>
                          <a:cs typeface="+mn-cs"/>
                        </a:rPr>
                        <a:t>LEN 50 mg </a:t>
                      </a:r>
                    </a:p>
                    <a:p>
                      <a:pPr algn="ctr"/>
                      <a:r>
                        <a:rPr lang="en-US" sz="1600" b="1" i="0" u="none" strike="noStrike" kern="1200" baseline="0" noProof="0" dirty="0">
                          <a:solidFill>
                            <a:schemeClr val="lt1"/>
                          </a:solidFill>
                          <a:latin typeface="+mn-lt"/>
                          <a:ea typeface="+mn-ea"/>
                          <a:cs typeface="+mn-cs"/>
                        </a:rPr>
                        <a:t>N = 52</a:t>
                      </a:r>
                      <a:endParaRPr lang="en-US" sz="1600" noProof="0" dirty="0"/>
                    </a:p>
                  </a:txBody>
                  <a:tcPr anchor="ctr">
                    <a:solidFill>
                      <a:srgbClr val="00B0F0"/>
                    </a:solidFill>
                  </a:tcPr>
                </a:tc>
                <a:tc>
                  <a:txBody>
                    <a:bodyPr/>
                    <a:lstStyle/>
                    <a:p>
                      <a:pPr algn="ctr"/>
                      <a:r>
                        <a:rPr lang="en-US" sz="1600" noProof="0" dirty="0"/>
                        <a:t>SBR</a:t>
                      </a:r>
                    </a:p>
                    <a:p>
                      <a:pPr algn="ctr"/>
                      <a:endParaRPr lang="en-US" sz="1600" noProof="0" dirty="0"/>
                    </a:p>
                    <a:p>
                      <a:pPr algn="ctr"/>
                      <a:r>
                        <a:rPr lang="en-US" sz="1600" noProof="0" dirty="0"/>
                        <a:t>N = 25</a:t>
                      </a:r>
                    </a:p>
                  </a:txBody>
                  <a:tcPr anchor="ctr">
                    <a:solidFill>
                      <a:srgbClr val="C00000"/>
                    </a:solidFill>
                  </a:tcPr>
                </a:tc>
                <a:extLst>
                  <a:ext uri="{0D108BD9-81ED-4DB2-BD59-A6C34878D82A}">
                    <a16:rowId xmlns:a16="http://schemas.microsoft.com/office/drawing/2014/main" val="1816080180"/>
                  </a:ext>
                </a:extLst>
              </a:tr>
              <a:tr h="249213">
                <a:tc>
                  <a:txBody>
                    <a:bodyPr/>
                    <a:lstStyle/>
                    <a:p>
                      <a:r>
                        <a:rPr lang="en-US" sz="1600" b="0" i="0" u="none" strike="noStrike" kern="1200" baseline="0" noProof="0">
                          <a:solidFill>
                            <a:schemeClr val="dk1"/>
                          </a:solidFill>
                          <a:latin typeface="+mn-lt"/>
                          <a:ea typeface="+mn-ea"/>
                          <a:cs typeface="+mn-cs"/>
                        </a:rPr>
                        <a:t>AE related to treatment</a:t>
                      </a:r>
                      <a:endParaRPr lang="en-US" sz="1600" b="0" noProof="0"/>
                    </a:p>
                  </a:txBody>
                  <a:tcPr/>
                </a:tc>
                <a:tc>
                  <a:txBody>
                    <a:bodyPr/>
                    <a:lstStyle/>
                    <a:p>
                      <a:pPr algn="ctr"/>
                      <a:r>
                        <a:rPr lang="en-US" sz="1600" b="0" i="0" u="none" strike="noStrike" kern="1200" baseline="0" noProof="0">
                          <a:solidFill>
                            <a:schemeClr val="dk1"/>
                          </a:solidFill>
                          <a:latin typeface="+mn-lt"/>
                          <a:ea typeface="+mn-ea"/>
                          <a:cs typeface="+mn-cs"/>
                        </a:rPr>
                        <a:t>9 (18 %)</a:t>
                      </a:r>
                      <a:endParaRPr lang="en-US" sz="1600" b="0" noProof="0"/>
                    </a:p>
                  </a:txBody>
                  <a:tcPr/>
                </a:tc>
                <a:tc>
                  <a:txBody>
                    <a:bodyPr/>
                    <a:lstStyle/>
                    <a:p>
                      <a:pPr algn="ctr"/>
                      <a:r>
                        <a:rPr lang="en-US" sz="1600" b="0" i="0" u="none" strike="noStrike" kern="1200" baseline="0" noProof="0">
                          <a:solidFill>
                            <a:schemeClr val="dk1"/>
                          </a:solidFill>
                          <a:latin typeface="+mn-lt"/>
                          <a:ea typeface="+mn-ea"/>
                          <a:cs typeface="+mn-cs"/>
                        </a:rPr>
                        <a:t>3 (6 %)</a:t>
                      </a:r>
                      <a:endParaRPr lang="en-US" sz="1600" b="0" noProof="0"/>
                    </a:p>
                  </a:txBody>
                  <a:tcPr/>
                </a:tc>
                <a:tc>
                  <a:txBody>
                    <a:bodyPr/>
                    <a:lstStyle/>
                    <a:p>
                      <a:pPr algn="ctr"/>
                      <a:r>
                        <a:rPr lang="en-US" sz="1600" b="0" noProof="0"/>
                        <a:t>0</a:t>
                      </a:r>
                    </a:p>
                  </a:txBody>
                  <a:tcPr/>
                </a:tc>
                <a:extLst>
                  <a:ext uri="{0D108BD9-81ED-4DB2-BD59-A6C34878D82A}">
                    <a16:rowId xmlns:a16="http://schemas.microsoft.com/office/drawing/2014/main" val="2728981486"/>
                  </a:ext>
                </a:extLst>
              </a:tr>
              <a:tr h="249213">
                <a:tc>
                  <a:txBody>
                    <a:bodyPr/>
                    <a:lstStyle/>
                    <a:p>
                      <a:r>
                        <a:rPr lang="en-US" sz="1600" b="0" i="0" u="none" strike="noStrike" kern="1200" baseline="0" noProof="0" dirty="0">
                          <a:solidFill>
                            <a:schemeClr val="dk1"/>
                          </a:solidFill>
                          <a:latin typeface="+mn-lt"/>
                          <a:ea typeface="+mn-ea"/>
                          <a:cs typeface="+mn-cs"/>
                        </a:rPr>
                        <a:t>Serious AE</a:t>
                      </a:r>
                      <a:endParaRPr lang="en-US" sz="1600" b="0" noProof="0" dirty="0"/>
                    </a:p>
                  </a:txBody>
                  <a:tcPr/>
                </a:tc>
                <a:tc>
                  <a:txBody>
                    <a:bodyPr/>
                    <a:lstStyle/>
                    <a:p>
                      <a:pPr algn="ctr"/>
                      <a:r>
                        <a:rPr lang="en-US" sz="1600" b="0" i="0" u="none" strike="noStrike" kern="1200" baseline="0" noProof="0" dirty="0">
                          <a:solidFill>
                            <a:schemeClr val="dk1"/>
                          </a:solidFill>
                          <a:latin typeface="+mn-lt"/>
                          <a:ea typeface="+mn-ea"/>
                          <a:cs typeface="+mn-cs"/>
                        </a:rPr>
                        <a:t>4 (8 %)</a:t>
                      </a:r>
                      <a:endParaRPr lang="en-US" sz="1600" b="0" noProof="0" dirty="0"/>
                    </a:p>
                  </a:txBody>
                  <a:tcPr/>
                </a:tc>
                <a:tc>
                  <a:txBody>
                    <a:bodyPr/>
                    <a:lstStyle/>
                    <a:p>
                      <a:pPr algn="ctr"/>
                      <a:r>
                        <a:rPr lang="en-US" sz="1600" b="0" i="0" u="none" strike="noStrike" kern="1200" baseline="0" noProof="0" dirty="0">
                          <a:solidFill>
                            <a:schemeClr val="dk1"/>
                          </a:solidFill>
                          <a:latin typeface="+mn-lt"/>
                          <a:ea typeface="+mn-ea"/>
                          <a:cs typeface="+mn-cs"/>
                        </a:rPr>
                        <a:t>3 (6 %)</a:t>
                      </a:r>
                      <a:endParaRPr lang="en-US" sz="1600" b="0" noProof="0" dirty="0"/>
                    </a:p>
                  </a:txBody>
                  <a:tcPr/>
                </a:tc>
                <a:tc>
                  <a:txBody>
                    <a:bodyPr/>
                    <a:lstStyle/>
                    <a:p>
                      <a:pPr algn="ctr"/>
                      <a:r>
                        <a:rPr lang="en-US" sz="1600" b="0" noProof="0" dirty="0"/>
                        <a:t>3 (12 %)</a:t>
                      </a:r>
                    </a:p>
                  </a:txBody>
                  <a:tcPr/>
                </a:tc>
                <a:extLst>
                  <a:ext uri="{0D108BD9-81ED-4DB2-BD59-A6C34878D82A}">
                    <a16:rowId xmlns:a16="http://schemas.microsoft.com/office/drawing/2014/main" val="2274052850"/>
                  </a:ext>
                </a:extLst>
              </a:tr>
              <a:tr h="430459">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600" b="0" i="0" u="none" strike="noStrike" kern="1200" baseline="0" noProof="0">
                          <a:solidFill>
                            <a:schemeClr val="dk1"/>
                          </a:solidFill>
                          <a:latin typeface="+mn-lt"/>
                          <a:ea typeface="+mn-ea"/>
                          <a:cs typeface="+mn-cs"/>
                        </a:rPr>
                        <a:t>AE leading to treatment discontinuation</a:t>
                      </a:r>
                      <a:endParaRPr lang="en-US" sz="1600" b="0" noProof="0"/>
                    </a:p>
                  </a:txBody>
                  <a:tcPr/>
                </a:tc>
                <a:tc>
                  <a:txBody>
                    <a:bodyPr/>
                    <a:lstStyle/>
                    <a:p>
                      <a:pPr algn="ctr"/>
                      <a:r>
                        <a:rPr lang="en-US" sz="1600" b="0" noProof="0"/>
                        <a:t>1 (2 %)</a:t>
                      </a:r>
                    </a:p>
                    <a:p>
                      <a:pPr algn="ctr"/>
                      <a:r>
                        <a:rPr lang="en-US" sz="1600" b="0" noProof="0"/>
                        <a:t>Nausea</a:t>
                      </a:r>
                    </a:p>
                  </a:txBody>
                  <a:tcPr/>
                </a:tc>
                <a:tc>
                  <a:txBody>
                    <a:bodyPr/>
                    <a:lstStyle/>
                    <a:p>
                      <a:pPr algn="ctr"/>
                      <a:r>
                        <a:rPr lang="en-US" sz="1600" b="0" noProof="0"/>
                        <a:t>1 (1.9 %)</a:t>
                      </a:r>
                    </a:p>
                    <a:p>
                      <a:pPr algn="ctr"/>
                      <a:r>
                        <a:rPr lang="en-US" sz="1600" b="0" noProof="0"/>
                        <a:t>Vomiting</a:t>
                      </a:r>
                    </a:p>
                  </a:txBody>
                  <a:tcPr/>
                </a:tc>
                <a:tc>
                  <a:txBody>
                    <a:bodyPr/>
                    <a:lstStyle/>
                    <a:p>
                      <a:pPr algn="ctr"/>
                      <a:r>
                        <a:rPr lang="en-US" sz="1600" b="0" noProof="0" dirty="0"/>
                        <a:t>0</a:t>
                      </a:r>
                    </a:p>
                  </a:txBody>
                  <a:tcPr/>
                </a:tc>
                <a:extLst>
                  <a:ext uri="{0D108BD9-81ED-4DB2-BD59-A6C34878D82A}">
                    <a16:rowId xmlns:a16="http://schemas.microsoft.com/office/drawing/2014/main" val="1782126467"/>
                  </a:ext>
                </a:extLst>
              </a:tr>
            </a:tbl>
          </a:graphicData>
        </a:graphic>
      </p:graphicFrame>
      <p:sp>
        <p:nvSpPr>
          <p:cNvPr id="32" name="ZoneTexte 31">
            <a:extLst>
              <a:ext uri="{FF2B5EF4-FFF2-40B4-BE49-F238E27FC236}">
                <a16:creationId xmlns:a16="http://schemas.microsoft.com/office/drawing/2014/main" id="{1883A058-A8F2-FCA5-DAAA-4CD6BCAFEE34}"/>
              </a:ext>
            </a:extLst>
          </p:cNvPr>
          <p:cNvSpPr txBox="1"/>
          <p:nvPr/>
        </p:nvSpPr>
        <p:spPr>
          <a:xfrm>
            <a:off x="7001323" y="3211261"/>
            <a:ext cx="3613297" cy="369332"/>
          </a:xfrm>
          <a:prstGeom prst="rect">
            <a:avLst/>
          </a:prstGeom>
          <a:noFill/>
        </p:spPr>
        <p:txBody>
          <a:bodyPr wrap="none" rtlCol="0">
            <a:spAutoFit/>
          </a:bodyPr>
          <a:lstStyle/>
          <a:p>
            <a:pPr algn="ctr"/>
            <a:r>
              <a:rPr lang="en-US" b="1" dirty="0"/>
              <a:t>Treatment-emergent AEs up to W48</a:t>
            </a:r>
          </a:p>
        </p:txBody>
      </p:sp>
      <p:sp>
        <p:nvSpPr>
          <p:cNvPr id="4" name="Text Placeholder 22">
            <a:extLst>
              <a:ext uri="{FF2B5EF4-FFF2-40B4-BE49-F238E27FC236}">
                <a16:creationId xmlns:a16="http://schemas.microsoft.com/office/drawing/2014/main" id="{7D2A382A-9FAA-D5AF-BB86-2CF92C59C750}"/>
              </a:ext>
            </a:extLst>
          </p:cNvPr>
          <p:cNvSpPr txBox="1">
            <a:spLocks/>
          </p:cNvSpPr>
          <p:nvPr/>
        </p:nvSpPr>
        <p:spPr bwMode="auto">
          <a:xfrm>
            <a:off x="9473907" y="6568036"/>
            <a:ext cx="260601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a:solidFill>
                  <a:schemeClr val="tx1"/>
                </a:solidFill>
                <a:latin typeface="+mn-lt"/>
              </a:rPr>
              <a:t>Mounzer K, et al</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AIDS2024 ; # </a:t>
            </a:r>
            <a:r>
              <a:rPr lang="en-US" sz="1200" i="1" kern="0" dirty="0">
                <a:solidFill>
                  <a:schemeClr val="tx1"/>
                </a:solidFill>
                <a:latin typeface="+mn-lt"/>
              </a:rPr>
              <a:t>OAB2602</a:t>
            </a:r>
            <a:endPar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3042389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FA8C64B5-2498-0038-8874-1CAE88A36CB7}"/>
              </a:ext>
            </a:extLst>
          </p:cNvPr>
          <p:cNvGrpSpPr/>
          <p:nvPr/>
        </p:nvGrpSpPr>
        <p:grpSpPr>
          <a:xfrm>
            <a:off x="3760121" y="684813"/>
            <a:ext cx="4681653" cy="4948234"/>
            <a:chOff x="3784040" y="758124"/>
            <a:chExt cx="4681653" cy="4948234"/>
          </a:xfrm>
        </p:grpSpPr>
        <p:sp>
          <p:nvSpPr>
            <p:cNvPr id="4" name="Freeform 5">
              <a:extLst>
                <a:ext uri="{FF2B5EF4-FFF2-40B4-BE49-F238E27FC236}">
                  <a16:creationId xmlns:a16="http://schemas.microsoft.com/office/drawing/2014/main" id="{64F7320A-EC1F-F58C-AA6C-D358752C77D4}"/>
                </a:ext>
              </a:extLst>
            </p:cNvPr>
            <p:cNvSpPr>
              <a:spLocks/>
            </p:cNvSpPr>
            <p:nvPr/>
          </p:nvSpPr>
          <p:spPr bwMode="auto">
            <a:xfrm rot="7841006">
              <a:off x="3509336" y="3242731"/>
              <a:ext cx="3059985" cy="1867269"/>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Freeform 5">
              <a:extLst>
                <a:ext uri="{FF2B5EF4-FFF2-40B4-BE49-F238E27FC236}">
                  <a16:creationId xmlns:a16="http://schemas.microsoft.com/office/drawing/2014/main" id="{0EC25D41-CF5B-262A-6228-56507B315C5F}"/>
                </a:ext>
              </a:extLst>
            </p:cNvPr>
            <p:cNvSpPr>
              <a:spLocks/>
            </p:cNvSpPr>
            <p:nvPr/>
          </p:nvSpPr>
          <p:spPr bwMode="auto">
            <a:xfrm rot="14816261">
              <a:off x="3600783" y="1210729"/>
              <a:ext cx="3080135" cy="2174925"/>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Freeform 5">
              <a:extLst>
                <a:ext uri="{FF2B5EF4-FFF2-40B4-BE49-F238E27FC236}">
                  <a16:creationId xmlns:a16="http://schemas.microsoft.com/office/drawing/2014/main" id="{C9792F2C-767C-B2AE-9CB8-6D135A7CD156}"/>
                </a:ext>
              </a:extLst>
            </p:cNvPr>
            <p:cNvSpPr>
              <a:spLocks/>
            </p:cNvSpPr>
            <p:nvPr/>
          </p:nvSpPr>
          <p:spPr bwMode="auto">
            <a:xfrm rot="19315869">
              <a:off x="5014748" y="1511149"/>
              <a:ext cx="3450945" cy="1894573"/>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Freeform 5">
              <a:extLst>
                <a:ext uri="{FF2B5EF4-FFF2-40B4-BE49-F238E27FC236}">
                  <a16:creationId xmlns:a16="http://schemas.microsoft.com/office/drawing/2014/main" id="{488CE906-A803-521E-4B62-9617E4BAEBBD}"/>
                </a:ext>
              </a:extLst>
            </p:cNvPr>
            <p:cNvSpPr>
              <a:spLocks/>
            </p:cNvSpPr>
            <p:nvPr/>
          </p:nvSpPr>
          <p:spPr bwMode="auto">
            <a:xfrm rot="2786087">
              <a:off x="5873427" y="3174990"/>
              <a:ext cx="2639557" cy="2120319"/>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 name="Ellipse 16">
              <a:extLst>
                <a:ext uri="{FF2B5EF4-FFF2-40B4-BE49-F238E27FC236}">
                  <a16:creationId xmlns:a16="http://schemas.microsoft.com/office/drawing/2014/main" id="{5A2BB479-E0FA-28B2-2F3F-5762DC727234}"/>
                </a:ext>
              </a:extLst>
            </p:cNvPr>
            <p:cNvSpPr/>
            <p:nvPr/>
          </p:nvSpPr>
          <p:spPr>
            <a:xfrm>
              <a:off x="5039329" y="2165761"/>
              <a:ext cx="2021856" cy="2039058"/>
            </a:xfrm>
            <a:prstGeom prst="ellipse">
              <a:avLst/>
            </a:prstGeom>
            <a:solidFill>
              <a:schemeClr val="accent1"/>
            </a:solidFill>
            <a:ln>
              <a:no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endParaRPr>
            </a:p>
          </p:txBody>
        </p:sp>
        <p:sp>
          <p:nvSpPr>
            <p:cNvPr id="18" name="Rectangle 17">
              <a:extLst>
                <a:ext uri="{FF2B5EF4-FFF2-40B4-BE49-F238E27FC236}">
                  <a16:creationId xmlns:a16="http://schemas.microsoft.com/office/drawing/2014/main" id="{3AD14EB6-8EA7-D363-0E2E-2E0A4B11589D}"/>
                </a:ext>
              </a:extLst>
            </p:cNvPr>
            <p:cNvSpPr/>
            <p:nvPr/>
          </p:nvSpPr>
          <p:spPr>
            <a:xfrm>
              <a:off x="5293226" y="2958904"/>
              <a:ext cx="1391536" cy="456407"/>
            </a:xfrm>
            <a:prstGeom prst="rect">
              <a:avLst/>
            </a:prstGeom>
          </p:spPr>
          <p:txBody>
            <a:bodyPr wrap="none">
              <a:spAutoFit/>
            </a:bodyPr>
            <a:lstStyle/>
            <a:p>
              <a:pPr algn="ctr">
                <a:lnSpc>
                  <a:spcPts val="2800"/>
                </a:lnSpc>
              </a:pPr>
              <a:r>
                <a:rPr lang="en-US" sz="2800" b="1" dirty="0">
                  <a:solidFill>
                    <a:schemeClr val="bg1"/>
                  </a:solidFill>
                </a:rPr>
                <a:t>LA ARVs</a:t>
              </a:r>
            </a:p>
          </p:txBody>
        </p:sp>
        <p:sp>
          <p:nvSpPr>
            <p:cNvPr id="23" name="Rectangle 22">
              <a:extLst>
                <a:ext uri="{FF2B5EF4-FFF2-40B4-BE49-F238E27FC236}">
                  <a16:creationId xmlns:a16="http://schemas.microsoft.com/office/drawing/2014/main" id="{22C6587B-DF97-CEE9-6583-FFBC3ADB5099}"/>
                </a:ext>
              </a:extLst>
            </p:cNvPr>
            <p:cNvSpPr/>
            <p:nvPr/>
          </p:nvSpPr>
          <p:spPr>
            <a:xfrm>
              <a:off x="3964261" y="1355283"/>
              <a:ext cx="1887813" cy="810478"/>
            </a:xfrm>
            <a:prstGeom prst="rect">
              <a:avLst/>
            </a:prstGeom>
          </p:spPr>
          <p:txBody>
            <a:bodyPr wrap="square">
              <a:spAutoFit/>
            </a:bodyPr>
            <a:lstStyle/>
            <a:p>
              <a:pPr algn="ctr">
                <a:lnSpc>
                  <a:spcPts val="2800"/>
                </a:lnSpc>
              </a:pPr>
              <a:r>
                <a:rPr lang="en-US" sz="2400" b="1" dirty="0"/>
                <a:t>CAB/RPV LA </a:t>
              </a:r>
            </a:p>
            <a:p>
              <a:pPr algn="ctr">
                <a:lnSpc>
                  <a:spcPts val="2800"/>
                </a:lnSpc>
              </a:pPr>
              <a:r>
                <a:rPr lang="fr-FR" sz="2400" b="1" dirty="0">
                  <a:solidFill>
                    <a:srgbClr val="FF6600"/>
                  </a:solidFill>
                </a:rPr>
                <a:t>RW </a:t>
              </a:r>
              <a:r>
                <a:rPr lang="fr-FR" sz="2400" b="1" dirty="0" err="1">
                  <a:solidFill>
                    <a:srgbClr val="FF6600"/>
                  </a:solidFill>
                </a:rPr>
                <a:t>Cohorts</a:t>
              </a:r>
              <a:endParaRPr lang="en-US" sz="2400" b="1" dirty="0">
                <a:solidFill>
                  <a:srgbClr val="FF6600"/>
                </a:solidFill>
              </a:endParaRPr>
            </a:p>
          </p:txBody>
        </p:sp>
        <p:sp>
          <p:nvSpPr>
            <p:cNvPr id="24" name="Rectangle 23">
              <a:extLst>
                <a:ext uri="{FF2B5EF4-FFF2-40B4-BE49-F238E27FC236}">
                  <a16:creationId xmlns:a16="http://schemas.microsoft.com/office/drawing/2014/main" id="{0BD64206-8A60-BEB1-AC7E-AC22C89702FC}"/>
                </a:ext>
              </a:extLst>
            </p:cNvPr>
            <p:cNvSpPr/>
            <p:nvPr/>
          </p:nvSpPr>
          <p:spPr>
            <a:xfrm>
              <a:off x="6358905" y="1482194"/>
              <a:ext cx="1887813" cy="810478"/>
            </a:xfrm>
            <a:prstGeom prst="rect">
              <a:avLst/>
            </a:prstGeom>
          </p:spPr>
          <p:txBody>
            <a:bodyPr wrap="square">
              <a:spAutoFit/>
            </a:bodyPr>
            <a:lstStyle/>
            <a:p>
              <a:pPr algn="ctr">
                <a:lnSpc>
                  <a:spcPts val="2800"/>
                </a:lnSpc>
              </a:pPr>
              <a:r>
                <a:rPr lang="fr-FR" sz="2400" b="1" dirty="0"/>
                <a:t>CAB/RPV LA</a:t>
              </a:r>
            </a:p>
            <a:p>
              <a:pPr algn="ctr">
                <a:lnSpc>
                  <a:spcPts val="2800"/>
                </a:lnSpc>
              </a:pPr>
              <a:r>
                <a:rPr lang="fr-FR" sz="2400" b="1" dirty="0">
                  <a:solidFill>
                    <a:srgbClr val="FF6600"/>
                  </a:solidFill>
                </a:rPr>
                <a:t>Adolescents</a:t>
              </a:r>
              <a:endParaRPr lang="en-US" sz="2400" b="1" dirty="0">
                <a:solidFill>
                  <a:srgbClr val="FF6600"/>
                </a:solidFill>
              </a:endParaRPr>
            </a:p>
          </p:txBody>
        </p:sp>
        <p:sp>
          <p:nvSpPr>
            <p:cNvPr id="25" name="Rectangle 24">
              <a:extLst>
                <a:ext uri="{FF2B5EF4-FFF2-40B4-BE49-F238E27FC236}">
                  <a16:creationId xmlns:a16="http://schemas.microsoft.com/office/drawing/2014/main" id="{CE635A13-C48D-EA1C-B068-271DA6EF6D3A}"/>
                </a:ext>
              </a:extLst>
            </p:cNvPr>
            <p:cNvSpPr/>
            <p:nvPr/>
          </p:nvSpPr>
          <p:spPr>
            <a:xfrm>
              <a:off x="6453741" y="3921664"/>
              <a:ext cx="1887813" cy="1169551"/>
            </a:xfrm>
            <a:prstGeom prst="rect">
              <a:avLst/>
            </a:prstGeom>
          </p:spPr>
          <p:txBody>
            <a:bodyPr wrap="square">
              <a:spAutoFit/>
            </a:bodyPr>
            <a:lstStyle/>
            <a:p>
              <a:pPr algn="ctr">
                <a:lnSpc>
                  <a:spcPts val="2800"/>
                </a:lnSpc>
              </a:pPr>
              <a:r>
                <a:rPr lang="en-US" sz="2400" b="1" dirty="0"/>
                <a:t>RPV IM </a:t>
              </a:r>
            </a:p>
            <a:p>
              <a:pPr algn="ctr">
                <a:lnSpc>
                  <a:spcPts val="2800"/>
                </a:lnSpc>
              </a:pPr>
              <a:r>
                <a:rPr lang="en-US" sz="2400" b="1" dirty="0">
                  <a:solidFill>
                    <a:srgbClr val="FF6600"/>
                  </a:solidFill>
                </a:rPr>
                <a:t>Thigh injection</a:t>
              </a:r>
            </a:p>
          </p:txBody>
        </p:sp>
        <p:sp>
          <p:nvSpPr>
            <p:cNvPr id="15" name="Rectangle 14">
              <a:extLst>
                <a:ext uri="{FF2B5EF4-FFF2-40B4-BE49-F238E27FC236}">
                  <a16:creationId xmlns:a16="http://schemas.microsoft.com/office/drawing/2014/main" id="{3EABB645-C95F-06EA-EBD0-6AD1CA0F3CE8}"/>
                </a:ext>
              </a:extLst>
            </p:cNvPr>
            <p:cNvSpPr/>
            <p:nvPr/>
          </p:nvSpPr>
          <p:spPr>
            <a:xfrm>
              <a:off x="3784040" y="4077581"/>
              <a:ext cx="1887813" cy="810478"/>
            </a:xfrm>
            <a:prstGeom prst="rect">
              <a:avLst/>
            </a:prstGeom>
          </p:spPr>
          <p:txBody>
            <a:bodyPr wrap="square">
              <a:spAutoFit/>
            </a:bodyPr>
            <a:lstStyle/>
            <a:p>
              <a:pPr algn="ctr">
                <a:lnSpc>
                  <a:spcPts val="2800"/>
                </a:lnSpc>
              </a:pPr>
              <a:r>
                <a:rPr lang="en-US" sz="2400" b="1" dirty="0"/>
                <a:t>CAB/RPV</a:t>
              </a:r>
            </a:p>
            <a:p>
              <a:pPr algn="ctr">
                <a:lnSpc>
                  <a:spcPts val="2800"/>
                </a:lnSpc>
              </a:pPr>
              <a:r>
                <a:rPr lang="en-US" sz="2400" b="1" dirty="0">
                  <a:solidFill>
                    <a:srgbClr val="FF6600"/>
                  </a:solidFill>
                </a:rPr>
                <a:t>SC injection </a:t>
              </a:r>
            </a:p>
          </p:txBody>
        </p:sp>
        <p:sp>
          <p:nvSpPr>
            <p:cNvPr id="3" name="Flèche courbée vers la gauche 2">
              <a:extLst>
                <a:ext uri="{FF2B5EF4-FFF2-40B4-BE49-F238E27FC236}">
                  <a16:creationId xmlns:a16="http://schemas.microsoft.com/office/drawing/2014/main" id="{459AF77A-43FD-C487-D8EC-A6FC3BF7A2F1}"/>
                </a:ext>
              </a:extLst>
            </p:cNvPr>
            <p:cNvSpPr/>
            <p:nvPr/>
          </p:nvSpPr>
          <p:spPr>
            <a:xfrm rot="17518233">
              <a:off x="5521908" y="1791800"/>
              <a:ext cx="1377981" cy="2213569"/>
            </a:xfrm>
            <a:prstGeom prst="curvedLeft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0000"/>
                </a:solidFill>
              </a:endParaRPr>
            </a:p>
          </p:txBody>
        </p:sp>
      </p:grpSp>
    </p:spTree>
    <p:extLst>
      <p:ext uri="{BB962C8B-B14F-4D97-AF65-F5344CB8AC3E}">
        <p14:creationId xmlns:p14="http://schemas.microsoft.com/office/powerpoint/2010/main" val="2199515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C42886-C480-917D-819E-4385302C1F29}"/>
              </a:ext>
            </a:extLst>
          </p:cNvPr>
          <p:cNvSpPr>
            <a:spLocks noGrp="1"/>
          </p:cNvSpPr>
          <p:nvPr>
            <p:ph type="title"/>
          </p:nvPr>
        </p:nvSpPr>
        <p:spPr>
          <a:xfrm>
            <a:off x="335360" y="0"/>
            <a:ext cx="8740274" cy="1491539"/>
          </a:xfrm>
        </p:spPr>
        <p:txBody>
          <a:bodyPr>
            <a:normAutofit/>
          </a:bodyPr>
          <a:lstStyle/>
          <a:p>
            <a:r>
              <a:rPr lang="en-US" sz="3000" dirty="0"/>
              <a:t>CAB + RPV LA Q2M in real-world: CARLOS cohort </a:t>
            </a:r>
          </a:p>
        </p:txBody>
      </p:sp>
      <p:grpSp>
        <p:nvGrpSpPr>
          <p:cNvPr id="5" name="Groupe 4">
            <a:extLst>
              <a:ext uri="{FF2B5EF4-FFF2-40B4-BE49-F238E27FC236}">
                <a16:creationId xmlns:a16="http://schemas.microsoft.com/office/drawing/2014/main" id="{BEF6C0FB-F67A-7890-2690-1A117BD39188}"/>
              </a:ext>
            </a:extLst>
          </p:cNvPr>
          <p:cNvGrpSpPr/>
          <p:nvPr/>
        </p:nvGrpSpPr>
        <p:grpSpPr>
          <a:xfrm>
            <a:off x="389051" y="1988840"/>
            <a:ext cx="5510978" cy="4532312"/>
            <a:chOff x="389051" y="1988840"/>
            <a:chExt cx="5510978" cy="4532312"/>
          </a:xfrm>
        </p:grpSpPr>
        <p:grpSp>
          <p:nvGrpSpPr>
            <p:cNvPr id="3" name="Groupe 2">
              <a:extLst>
                <a:ext uri="{FF2B5EF4-FFF2-40B4-BE49-F238E27FC236}">
                  <a16:creationId xmlns:a16="http://schemas.microsoft.com/office/drawing/2014/main" id="{A2BF979A-CC8D-3BDF-4881-3FCE08B5C6E3}"/>
                </a:ext>
              </a:extLst>
            </p:cNvPr>
            <p:cNvGrpSpPr/>
            <p:nvPr/>
          </p:nvGrpSpPr>
          <p:grpSpPr>
            <a:xfrm>
              <a:off x="739651" y="2092531"/>
              <a:ext cx="5140325" cy="2728571"/>
              <a:chOff x="533400" y="2332038"/>
              <a:chExt cx="5383213" cy="2857500"/>
            </a:xfrm>
          </p:grpSpPr>
          <p:sp>
            <p:nvSpPr>
              <p:cNvPr id="7" name="Freeform 6">
                <a:extLst>
                  <a:ext uri="{FF2B5EF4-FFF2-40B4-BE49-F238E27FC236}">
                    <a16:creationId xmlns:a16="http://schemas.microsoft.com/office/drawing/2014/main" id="{4F7E6BDC-7C00-9558-766D-46E3ED4DBEBD}"/>
                  </a:ext>
                </a:extLst>
              </p:cNvPr>
              <p:cNvSpPr>
                <a:spLocks/>
              </p:cNvSpPr>
              <p:nvPr/>
            </p:nvSpPr>
            <p:spPr bwMode="auto">
              <a:xfrm>
                <a:off x="642938" y="2332038"/>
                <a:ext cx="5273675" cy="2857500"/>
              </a:xfrm>
              <a:custGeom>
                <a:avLst/>
                <a:gdLst>
                  <a:gd name="T0" fmla="*/ 0 w 16606"/>
                  <a:gd name="T1" fmla="*/ 0 h 9002"/>
                  <a:gd name="T2" fmla="*/ 0 w 16606"/>
                  <a:gd name="T3" fmla="*/ 9002 h 9002"/>
                  <a:gd name="T4" fmla="*/ 16606 w 16606"/>
                  <a:gd name="T5" fmla="*/ 9002 h 9002"/>
                </a:gdLst>
                <a:ahLst/>
                <a:cxnLst>
                  <a:cxn ang="0">
                    <a:pos x="T0" y="T1"/>
                  </a:cxn>
                  <a:cxn ang="0">
                    <a:pos x="T2" y="T3"/>
                  </a:cxn>
                  <a:cxn ang="0">
                    <a:pos x="T4" y="T5"/>
                  </a:cxn>
                </a:cxnLst>
                <a:rect l="0" t="0" r="r" b="b"/>
                <a:pathLst>
                  <a:path w="16606" h="9002">
                    <a:moveTo>
                      <a:pt x="0" y="0"/>
                    </a:moveTo>
                    <a:lnTo>
                      <a:pt x="0" y="9002"/>
                    </a:lnTo>
                    <a:lnTo>
                      <a:pt x="16606" y="900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Line 7">
                <a:extLst>
                  <a:ext uri="{FF2B5EF4-FFF2-40B4-BE49-F238E27FC236}">
                    <a16:creationId xmlns:a16="http://schemas.microsoft.com/office/drawing/2014/main" id="{928C6B4C-D1B8-DF71-E409-FE691F99779C}"/>
                  </a:ext>
                </a:extLst>
              </p:cNvPr>
              <p:cNvSpPr>
                <a:spLocks noChangeShapeType="1"/>
              </p:cNvSpPr>
              <p:nvPr/>
            </p:nvSpPr>
            <p:spPr bwMode="auto">
              <a:xfrm>
                <a:off x="533400" y="2927350"/>
                <a:ext cx="109537"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Line 8">
                <a:extLst>
                  <a:ext uri="{FF2B5EF4-FFF2-40B4-BE49-F238E27FC236}">
                    <a16:creationId xmlns:a16="http://schemas.microsoft.com/office/drawing/2014/main" id="{34A7C985-C1B8-5381-2347-8AAAA5422021}"/>
                  </a:ext>
                </a:extLst>
              </p:cNvPr>
              <p:cNvSpPr>
                <a:spLocks noChangeShapeType="1"/>
              </p:cNvSpPr>
              <p:nvPr/>
            </p:nvSpPr>
            <p:spPr bwMode="auto">
              <a:xfrm>
                <a:off x="533400" y="3492500"/>
                <a:ext cx="109537"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Line 9">
                <a:extLst>
                  <a:ext uri="{FF2B5EF4-FFF2-40B4-BE49-F238E27FC236}">
                    <a16:creationId xmlns:a16="http://schemas.microsoft.com/office/drawing/2014/main" id="{B20634F3-DC17-224C-80CF-5D83F9F1A345}"/>
                  </a:ext>
                </a:extLst>
              </p:cNvPr>
              <p:cNvSpPr>
                <a:spLocks noChangeShapeType="1"/>
              </p:cNvSpPr>
              <p:nvPr/>
            </p:nvSpPr>
            <p:spPr bwMode="auto">
              <a:xfrm>
                <a:off x="533400" y="4057650"/>
                <a:ext cx="109537"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Line 10">
                <a:extLst>
                  <a:ext uri="{FF2B5EF4-FFF2-40B4-BE49-F238E27FC236}">
                    <a16:creationId xmlns:a16="http://schemas.microsoft.com/office/drawing/2014/main" id="{6FD130A5-C063-4783-F9C3-54CA5556B5DA}"/>
                  </a:ext>
                </a:extLst>
              </p:cNvPr>
              <p:cNvSpPr>
                <a:spLocks noChangeShapeType="1"/>
              </p:cNvSpPr>
              <p:nvPr/>
            </p:nvSpPr>
            <p:spPr bwMode="auto">
              <a:xfrm>
                <a:off x="533400" y="4622800"/>
                <a:ext cx="109537"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Line 11">
                <a:extLst>
                  <a:ext uri="{FF2B5EF4-FFF2-40B4-BE49-F238E27FC236}">
                    <a16:creationId xmlns:a16="http://schemas.microsoft.com/office/drawing/2014/main" id="{C67F8A48-EFF9-2DEF-4429-2470B330F40C}"/>
                  </a:ext>
                </a:extLst>
              </p:cNvPr>
              <p:cNvSpPr>
                <a:spLocks noChangeShapeType="1"/>
              </p:cNvSpPr>
              <p:nvPr/>
            </p:nvSpPr>
            <p:spPr bwMode="auto">
              <a:xfrm>
                <a:off x="533400" y="5189538"/>
                <a:ext cx="109537"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Line 12">
                <a:extLst>
                  <a:ext uri="{FF2B5EF4-FFF2-40B4-BE49-F238E27FC236}">
                    <a16:creationId xmlns:a16="http://schemas.microsoft.com/office/drawing/2014/main" id="{F31EA530-9CDE-213E-BBDA-4AEFA69F08DF}"/>
                  </a:ext>
                </a:extLst>
              </p:cNvPr>
              <p:cNvSpPr>
                <a:spLocks noChangeShapeType="1"/>
              </p:cNvSpPr>
              <p:nvPr/>
            </p:nvSpPr>
            <p:spPr bwMode="auto">
              <a:xfrm>
                <a:off x="533400" y="2360613"/>
                <a:ext cx="109537"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Rectangle 13">
                <a:extLst>
                  <a:ext uri="{FF2B5EF4-FFF2-40B4-BE49-F238E27FC236}">
                    <a16:creationId xmlns:a16="http://schemas.microsoft.com/office/drawing/2014/main" id="{B3F74302-EA89-3316-420E-2AA8F7921ACC}"/>
                  </a:ext>
                </a:extLst>
              </p:cNvPr>
              <p:cNvSpPr>
                <a:spLocks noChangeArrowheads="1"/>
              </p:cNvSpPr>
              <p:nvPr/>
            </p:nvSpPr>
            <p:spPr bwMode="auto">
              <a:xfrm>
                <a:off x="3486150" y="5094288"/>
                <a:ext cx="433387" cy="95250"/>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a:extLst>
                  <a:ext uri="{FF2B5EF4-FFF2-40B4-BE49-F238E27FC236}">
                    <a16:creationId xmlns:a16="http://schemas.microsoft.com/office/drawing/2014/main" id="{C516D54D-54E7-13C9-D632-353F77644058}"/>
                  </a:ext>
                </a:extLst>
              </p:cNvPr>
              <p:cNvSpPr>
                <a:spLocks noChangeArrowheads="1"/>
              </p:cNvSpPr>
              <p:nvPr/>
            </p:nvSpPr>
            <p:spPr bwMode="auto">
              <a:xfrm>
                <a:off x="4362450" y="5013325"/>
                <a:ext cx="433387" cy="1762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Rectangle 15">
                <a:extLst>
                  <a:ext uri="{FF2B5EF4-FFF2-40B4-BE49-F238E27FC236}">
                    <a16:creationId xmlns:a16="http://schemas.microsoft.com/office/drawing/2014/main" id="{90446356-2F3D-2A2D-8DD6-407B30F91175}"/>
                  </a:ext>
                </a:extLst>
              </p:cNvPr>
              <p:cNvSpPr>
                <a:spLocks noChangeArrowheads="1"/>
              </p:cNvSpPr>
              <p:nvPr/>
            </p:nvSpPr>
            <p:spPr bwMode="auto">
              <a:xfrm>
                <a:off x="5241925" y="5124450"/>
                <a:ext cx="431800" cy="65088"/>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Rectangle 16">
                <a:extLst>
                  <a:ext uri="{FF2B5EF4-FFF2-40B4-BE49-F238E27FC236}">
                    <a16:creationId xmlns:a16="http://schemas.microsoft.com/office/drawing/2014/main" id="{4221F203-78F2-D094-16E7-9C381D628D10}"/>
                  </a:ext>
                </a:extLst>
              </p:cNvPr>
              <p:cNvSpPr>
                <a:spLocks noChangeArrowheads="1"/>
              </p:cNvSpPr>
              <p:nvPr/>
            </p:nvSpPr>
            <p:spPr bwMode="auto">
              <a:xfrm>
                <a:off x="2609850" y="5160963"/>
                <a:ext cx="431800" cy="2857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BA944535-FE52-6272-C968-6D444A54F2B2}"/>
                  </a:ext>
                </a:extLst>
              </p:cNvPr>
              <p:cNvSpPr>
                <a:spLocks noChangeArrowheads="1"/>
              </p:cNvSpPr>
              <p:nvPr/>
            </p:nvSpPr>
            <p:spPr bwMode="auto">
              <a:xfrm>
                <a:off x="855663" y="2763838"/>
                <a:ext cx="433387" cy="2425700"/>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9" name="ZoneTexte 18">
              <a:extLst>
                <a:ext uri="{FF2B5EF4-FFF2-40B4-BE49-F238E27FC236}">
                  <a16:creationId xmlns:a16="http://schemas.microsoft.com/office/drawing/2014/main" id="{A69F6286-3815-BF5E-8522-B9633A826ECF}"/>
                </a:ext>
              </a:extLst>
            </p:cNvPr>
            <p:cNvSpPr txBox="1"/>
            <p:nvPr/>
          </p:nvSpPr>
          <p:spPr>
            <a:xfrm>
              <a:off x="546146" y="4690940"/>
              <a:ext cx="263213" cy="276999"/>
            </a:xfrm>
            <a:prstGeom prst="rect">
              <a:avLst/>
            </a:prstGeom>
            <a:noFill/>
          </p:spPr>
          <p:txBody>
            <a:bodyPr wrap="none" rtlCol="0">
              <a:spAutoFit/>
            </a:bodyPr>
            <a:lstStyle/>
            <a:p>
              <a:pPr algn="r"/>
              <a:r>
                <a:rPr lang="en-US" sz="1200" dirty="0"/>
                <a:t>0</a:t>
              </a:r>
            </a:p>
          </p:txBody>
        </p:sp>
        <p:sp>
          <p:nvSpPr>
            <p:cNvPr id="20" name="ZoneTexte 19">
              <a:extLst>
                <a:ext uri="{FF2B5EF4-FFF2-40B4-BE49-F238E27FC236}">
                  <a16:creationId xmlns:a16="http://schemas.microsoft.com/office/drawing/2014/main" id="{ADC3B324-7576-90DB-4F57-0C1466CD5159}"/>
                </a:ext>
              </a:extLst>
            </p:cNvPr>
            <p:cNvSpPr txBox="1"/>
            <p:nvPr/>
          </p:nvSpPr>
          <p:spPr>
            <a:xfrm>
              <a:off x="467599" y="4150520"/>
              <a:ext cx="341760" cy="276999"/>
            </a:xfrm>
            <a:prstGeom prst="rect">
              <a:avLst/>
            </a:prstGeom>
            <a:noFill/>
          </p:spPr>
          <p:txBody>
            <a:bodyPr wrap="none" rtlCol="0">
              <a:spAutoFit/>
            </a:bodyPr>
            <a:lstStyle/>
            <a:p>
              <a:pPr algn="r"/>
              <a:r>
                <a:rPr lang="en-US" sz="1200" dirty="0"/>
                <a:t>20</a:t>
              </a:r>
            </a:p>
          </p:txBody>
        </p:sp>
        <p:sp>
          <p:nvSpPr>
            <p:cNvPr id="21" name="ZoneTexte 20">
              <a:extLst>
                <a:ext uri="{FF2B5EF4-FFF2-40B4-BE49-F238E27FC236}">
                  <a16:creationId xmlns:a16="http://schemas.microsoft.com/office/drawing/2014/main" id="{7E74E401-8364-99EC-B1EC-E95EC400F1C7}"/>
                </a:ext>
              </a:extLst>
            </p:cNvPr>
            <p:cNvSpPr txBox="1"/>
            <p:nvPr/>
          </p:nvSpPr>
          <p:spPr>
            <a:xfrm>
              <a:off x="467599" y="3610100"/>
              <a:ext cx="341760" cy="276999"/>
            </a:xfrm>
            <a:prstGeom prst="rect">
              <a:avLst/>
            </a:prstGeom>
            <a:noFill/>
          </p:spPr>
          <p:txBody>
            <a:bodyPr wrap="none" rtlCol="0">
              <a:spAutoFit/>
            </a:bodyPr>
            <a:lstStyle/>
            <a:p>
              <a:pPr algn="r"/>
              <a:r>
                <a:rPr lang="en-US" sz="1200" dirty="0"/>
                <a:t>40</a:t>
              </a:r>
            </a:p>
          </p:txBody>
        </p:sp>
        <p:sp>
          <p:nvSpPr>
            <p:cNvPr id="22" name="ZoneTexte 21">
              <a:extLst>
                <a:ext uri="{FF2B5EF4-FFF2-40B4-BE49-F238E27FC236}">
                  <a16:creationId xmlns:a16="http://schemas.microsoft.com/office/drawing/2014/main" id="{F0F3F7FB-0B9B-197A-4463-86B6C2BCE473}"/>
                </a:ext>
              </a:extLst>
            </p:cNvPr>
            <p:cNvSpPr txBox="1"/>
            <p:nvPr/>
          </p:nvSpPr>
          <p:spPr>
            <a:xfrm>
              <a:off x="467599" y="3069680"/>
              <a:ext cx="341760" cy="276999"/>
            </a:xfrm>
            <a:prstGeom prst="rect">
              <a:avLst/>
            </a:prstGeom>
            <a:noFill/>
          </p:spPr>
          <p:txBody>
            <a:bodyPr wrap="none" rtlCol="0">
              <a:spAutoFit/>
            </a:bodyPr>
            <a:lstStyle/>
            <a:p>
              <a:pPr algn="r"/>
              <a:r>
                <a:rPr lang="en-US" sz="1200" dirty="0"/>
                <a:t>60</a:t>
              </a:r>
            </a:p>
          </p:txBody>
        </p:sp>
        <p:sp>
          <p:nvSpPr>
            <p:cNvPr id="23" name="ZoneTexte 22">
              <a:extLst>
                <a:ext uri="{FF2B5EF4-FFF2-40B4-BE49-F238E27FC236}">
                  <a16:creationId xmlns:a16="http://schemas.microsoft.com/office/drawing/2014/main" id="{A83CECDE-5767-3001-F9A8-CD4D2C520D7D}"/>
                </a:ext>
              </a:extLst>
            </p:cNvPr>
            <p:cNvSpPr txBox="1"/>
            <p:nvPr/>
          </p:nvSpPr>
          <p:spPr>
            <a:xfrm>
              <a:off x="467599" y="2529260"/>
              <a:ext cx="341760" cy="276999"/>
            </a:xfrm>
            <a:prstGeom prst="rect">
              <a:avLst/>
            </a:prstGeom>
            <a:noFill/>
          </p:spPr>
          <p:txBody>
            <a:bodyPr wrap="none" rtlCol="0">
              <a:spAutoFit/>
            </a:bodyPr>
            <a:lstStyle/>
            <a:p>
              <a:pPr algn="r"/>
              <a:r>
                <a:rPr lang="en-US" sz="1200" dirty="0"/>
                <a:t>80</a:t>
              </a:r>
            </a:p>
          </p:txBody>
        </p:sp>
        <p:sp>
          <p:nvSpPr>
            <p:cNvPr id="24" name="ZoneTexte 23">
              <a:extLst>
                <a:ext uri="{FF2B5EF4-FFF2-40B4-BE49-F238E27FC236}">
                  <a16:creationId xmlns:a16="http://schemas.microsoft.com/office/drawing/2014/main" id="{E0277D0D-B377-2EBE-6B0E-83793ACFA3CF}"/>
                </a:ext>
              </a:extLst>
            </p:cNvPr>
            <p:cNvSpPr txBox="1"/>
            <p:nvPr/>
          </p:nvSpPr>
          <p:spPr>
            <a:xfrm>
              <a:off x="389051" y="1988840"/>
              <a:ext cx="420308" cy="276999"/>
            </a:xfrm>
            <a:prstGeom prst="rect">
              <a:avLst/>
            </a:prstGeom>
            <a:noFill/>
          </p:spPr>
          <p:txBody>
            <a:bodyPr wrap="none" rtlCol="0">
              <a:spAutoFit/>
            </a:bodyPr>
            <a:lstStyle/>
            <a:p>
              <a:pPr algn="r"/>
              <a:r>
                <a:rPr lang="en-US" sz="1200" dirty="0"/>
                <a:t>100</a:t>
              </a:r>
            </a:p>
          </p:txBody>
        </p:sp>
        <p:sp>
          <p:nvSpPr>
            <p:cNvPr id="25" name="Rectangle 24">
              <a:extLst>
                <a:ext uri="{FF2B5EF4-FFF2-40B4-BE49-F238E27FC236}">
                  <a16:creationId xmlns:a16="http://schemas.microsoft.com/office/drawing/2014/main" id="{43988395-34DC-96FB-3BA1-278B229A44E0}"/>
                </a:ext>
              </a:extLst>
            </p:cNvPr>
            <p:cNvSpPr/>
            <p:nvPr/>
          </p:nvSpPr>
          <p:spPr>
            <a:xfrm>
              <a:off x="3647728" y="2273975"/>
              <a:ext cx="144016" cy="144016"/>
            </a:xfrm>
            <a:prstGeom prst="rect">
              <a:avLst/>
            </a:prstGeom>
            <a:solidFill>
              <a:srgbClr val="00CC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33">
              <a:extLst>
                <a:ext uri="{FF2B5EF4-FFF2-40B4-BE49-F238E27FC236}">
                  <a16:creationId xmlns:a16="http://schemas.microsoft.com/office/drawing/2014/main" id="{6A1E73FC-ADFF-54B1-9BB1-F75051617F1E}"/>
                </a:ext>
              </a:extLst>
            </p:cNvPr>
            <p:cNvSpPr>
              <a:spLocks noChangeArrowheads="1"/>
            </p:cNvSpPr>
            <p:nvPr/>
          </p:nvSpPr>
          <p:spPr bwMode="auto">
            <a:xfrm>
              <a:off x="946571" y="4858451"/>
              <a:ext cx="589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a:ln>
                    <a:noFill/>
                  </a:ln>
                  <a:solidFill>
                    <a:srgbClr val="000000"/>
                  </a:solidFill>
                  <a:effectLst/>
                  <a:latin typeface="Calibri" panose="020F0502020204030204" pitchFamily="34" charset="0"/>
                </a:rPr>
                <a:t>HIV-RNA</a:t>
              </a:r>
              <a:br>
                <a:rPr kumimoji="0" lang="en-US" altLang="fr-FR" sz="1200" b="1" i="0" u="none" strike="noStrike" cap="none" normalizeH="0" baseline="0" dirty="0">
                  <a:ln>
                    <a:noFill/>
                  </a:ln>
                  <a:solidFill>
                    <a:srgbClr val="000000"/>
                  </a:solidFill>
                  <a:effectLst/>
                  <a:latin typeface="Calibri" panose="020F0502020204030204" pitchFamily="34" charset="0"/>
                </a:rPr>
              </a:br>
              <a:r>
                <a:rPr kumimoji="0" lang="en-US" altLang="fr-FR" sz="1200" b="1" i="0" u="none" strike="noStrike" cap="none" normalizeH="0" baseline="0" dirty="0">
                  <a:ln>
                    <a:noFill/>
                  </a:ln>
                  <a:solidFill>
                    <a:srgbClr val="000000"/>
                  </a:solidFill>
                  <a:effectLst/>
                  <a:latin typeface="Calibri" panose="020F0502020204030204" pitchFamily="34" charset="0"/>
                </a:rPr>
                <a:t>&lt;50 c/mL</a:t>
              </a:r>
              <a:endParaRPr kumimoji="0" lang="en-US" altLang="fr-FR" b="1" i="0" u="none" strike="noStrike" cap="none" normalizeH="0" baseline="0" dirty="0">
                <a:ln>
                  <a:noFill/>
                </a:ln>
                <a:solidFill>
                  <a:schemeClr val="tx1"/>
                </a:solidFill>
                <a:effectLst/>
              </a:endParaRPr>
            </a:p>
          </p:txBody>
        </p:sp>
        <p:sp>
          <p:nvSpPr>
            <p:cNvPr id="27" name="Rectangle 34">
              <a:extLst>
                <a:ext uri="{FF2B5EF4-FFF2-40B4-BE49-F238E27FC236}">
                  <a16:creationId xmlns:a16="http://schemas.microsoft.com/office/drawing/2014/main" id="{D56F3939-0D89-A0C3-9DAD-D823FF5E900E}"/>
                </a:ext>
              </a:extLst>
            </p:cNvPr>
            <p:cNvSpPr>
              <a:spLocks noChangeArrowheads="1"/>
            </p:cNvSpPr>
            <p:nvPr/>
          </p:nvSpPr>
          <p:spPr bwMode="auto">
            <a:xfrm>
              <a:off x="1779942" y="4858451"/>
              <a:ext cx="6251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a:ln>
                    <a:noFill/>
                  </a:ln>
                  <a:solidFill>
                    <a:srgbClr val="000000"/>
                  </a:solidFill>
                  <a:effectLst/>
                  <a:latin typeface="Calibri" panose="020F0502020204030204" pitchFamily="34" charset="0"/>
                </a:rPr>
                <a:t>HIV-RNA</a:t>
              </a:r>
              <a:br>
                <a:rPr kumimoji="0" lang="en-US" altLang="fr-FR" sz="1200" b="1" i="0" u="none" strike="noStrike" cap="none" normalizeH="0" baseline="0" dirty="0">
                  <a:ln>
                    <a:noFill/>
                  </a:ln>
                  <a:solidFill>
                    <a:srgbClr val="000000"/>
                  </a:solidFill>
                  <a:effectLst/>
                  <a:latin typeface="Calibri" panose="020F0502020204030204" pitchFamily="34" charset="0"/>
                </a:rPr>
              </a:br>
              <a:r>
                <a:rPr kumimoji="0" lang="en-US" altLang="fr-FR" sz="1200" b="1" i="0" u="none" strike="noStrike" cap="none" normalizeH="0" baseline="0" dirty="0">
                  <a:ln>
                    <a:noFill/>
                  </a:ln>
                  <a:solidFill>
                    <a:srgbClr val="000000"/>
                  </a:solidFill>
                  <a:effectLst/>
                  <a:latin typeface="Calibri" panose="020F0502020204030204" pitchFamily="34" charset="0"/>
                </a:rPr>
                <a:t>≥ 50 c/mL</a:t>
              </a:r>
              <a:endParaRPr kumimoji="0" lang="en-US" altLang="fr-FR" b="1" i="0" u="none" strike="noStrike" cap="none" normalizeH="0" baseline="0" dirty="0">
                <a:ln>
                  <a:noFill/>
                </a:ln>
                <a:solidFill>
                  <a:schemeClr val="tx1"/>
                </a:solidFill>
                <a:effectLst/>
              </a:endParaRPr>
            </a:p>
          </p:txBody>
        </p:sp>
        <p:sp>
          <p:nvSpPr>
            <p:cNvPr id="28" name="Rectangle 35">
              <a:extLst>
                <a:ext uri="{FF2B5EF4-FFF2-40B4-BE49-F238E27FC236}">
                  <a16:creationId xmlns:a16="http://schemas.microsoft.com/office/drawing/2014/main" id="{A2289742-868C-09D4-EB8D-EF023C4C2D79}"/>
                </a:ext>
              </a:extLst>
            </p:cNvPr>
            <p:cNvSpPr>
              <a:spLocks noChangeArrowheads="1"/>
            </p:cNvSpPr>
            <p:nvPr/>
          </p:nvSpPr>
          <p:spPr bwMode="auto">
            <a:xfrm>
              <a:off x="2835221" y="4858451"/>
              <a:ext cx="24365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a:ln>
                    <a:noFill/>
                  </a:ln>
                  <a:solidFill>
                    <a:srgbClr val="000000"/>
                  </a:solidFill>
                  <a:effectLst/>
                  <a:latin typeface="Calibri" panose="020F0502020204030204" pitchFamily="34" charset="0"/>
                </a:rPr>
                <a:t>CVF</a:t>
              </a:r>
              <a:endParaRPr kumimoji="0" lang="en-US" altLang="fr-FR" b="1" i="0" u="none" strike="noStrike" cap="none" normalizeH="0" baseline="0" dirty="0">
                <a:ln>
                  <a:noFill/>
                </a:ln>
                <a:solidFill>
                  <a:schemeClr val="tx1"/>
                </a:solidFill>
                <a:effectLst/>
              </a:endParaRPr>
            </a:p>
          </p:txBody>
        </p:sp>
        <p:sp>
          <p:nvSpPr>
            <p:cNvPr id="29" name="Rectangle 36">
              <a:extLst>
                <a:ext uri="{FF2B5EF4-FFF2-40B4-BE49-F238E27FC236}">
                  <a16:creationId xmlns:a16="http://schemas.microsoft.com/office/drawing/2014/main" id="{94409360-895E-E07C-7A8D-7E8FE2BD39B0}"/>
                </a:ext>
              </a:extLst>
            </p:cNvPr>
            <p:cNvSpPr>
              <a:spLocks noChangeArrowheads="1"/>
            </p:cNvSpPr>
            <p:nvPr/>
          </p:nvSpPr>
          <p:spPr bwMode="auto">
            <a:xfrm>
              <a:off x="3305659" y="4858451"/>
              <a:ext cx="84420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a:ln>
                    <a:noFill/>
                  </a:ln>
                  <a:solidFill>
                    <a:srgbClr val="000000"/>
                  </a:solidFill>
                  <a:effectLst/>
                  <a:latin typeface="Calibri" panose="020F0502020204030204" pitchFamily="34" charset="0"/>
                </a:rPr>
                <a:t>Discontinued</a:t>
              </a:r>
              <a:br>
                <a:rPr kumimoji="0" lang="en-US" altLang="fr-FR" sz="1200" b="1" i="0" u="none" strike="noStrike" cap="none" normalizeH="0" baseline="0" dirty="0">
                  <a:ln>
                    <a:noFill/>
                  </a:ln>
                  <a:solidFill>
                    <a:srgbClr val="000000"/>
                  </a:solidFill>
                  <a:effectLst/>
                  <a:latin typeface="Calibri" panose="020F0502020204030204" pitchFamily="34" charset="0"/>
                </a:rPr>
              </a:br>
              <a:r>
                <a:rPr kumimoji="0" lang="en-US" altLang="fr-FR" sz="1200" b="1" i="0" u="none" strike="noStrike" cap="none" normalizeH="0" baseline="0" dirty="0">
                  <a:ln>
                    <a:noFill/>
                  </a:ln>
                  <a:solidFill>
                    <a:srgbClr val="000000"/>
                  </a:solidFill>
                  <a:effectLst/>
                  <a:latin typeface="Calibri" panose="020F0502020204030204" pitchFamily="34" charset="0"/>
                </a:rPr>
                <a:t>due to ISR or</a:t>
              </a:r>
              <a:br>
                <a:rPr kumimoji="0" lang="en-US" altLang="fr-FR" sz="1200" b="1" i="0" u="none" strike="noStrike" cap="none" normalizeH="0" baseline="0" dirty="0">
                  <a:ln>
                    <a:noFill/>
                  </a:ln>
                  <a:solidFill>
                    <a:srgbClr val="000000"/>
                  </a:solidFill>
                  <a:effectLst/>
                  <a:latin typeface="Calibri" panose="020F0502020204030204" pitchFamily="34" charset="0"/>
                </a:rPr>
              </a:br>
              <a:r>
                <a:rPr kumimoji="0" lang="en-US" altLang="fr-FR" sz="1200" b="1" i="0" u="none" strike="noStrike" cap="none" normalizeH="0" baseline="0" dirty="0">
                  <a:ln>
                    <a:noFill/>
                  </a:ln>
                  <a:solidFill>
                    <a:srgbClr val="000000"/>
                  </a:solidFill>
                  <a:effectLst/>
                  <a:latin typeface="Calibri" panose="020F0502020204030204" pitchFamily="34" charset="0"/>
                </a:rPr>
                <a:t>other</a:t>
              </a:r>
              <a:br>
                <a:rPr kumimoji="0" lang="en-US" altLang="fr-FR" sz="1200" b="1" i="0" u="none" strike="noStrike" cap="none" normalizeH="0" baseline="0" dirty="0">
                  <a:ln>
                    <a:noFill/>
                  </a:ln>
                  <a:solidFill>
                    <a:srgbClr val="000000"/>
                  </a:solidFill>
                  <a:effectLst/>
                  <a:latin typeface="Calibri" panose="020F0502020204030204" pitchFamily="34" charset="0"/>
                </a:rPr>
              </a:br>
              <a:r>
                <a:rPr kumimoji="0" lang="en-US" altLang="fr-FR" sz="1200" b="1" i="0" u="none" strike="noStrike" cap="none" normalizeH="0" baseline="0" dirty="0">
                  <a:ln>
                    <a:noFill/>
                  </a:ln>
                  <a:solidFill>
                    <a:srgbClr val="000000"/>
                  </a:solidFill>
                  <a:effectLst/>
                  <a:latin typeface="Calibri" panose="020F0502020204030204" pitchFamily="34" charset="0"/>
                </a:rPr>
                <a:t>tolerability</a:t>
              </a:r>
              <a:br>
                <a:rPr kumimoji="0" lang="en-US" altLang="fr-FR" sz="1200" b="1" i="0" u="none" strike="noStrike" cap="none" normalizeH="0" baseline="0" dirty="0">
                  <a:ln>
                    <a:noFill/>
                  </a:ln>
                  <a:solidFill>
                    <a:srgbClr val="000000"/>
                  </a:solidFill>
                  <a:effectLst/>
                  <a:latin typeface="Calibri" panose="020F0502020204030204" pitchFamily="34" charset="0"/>
                </a:rPr>
              </a:br>
              <a:r>
                <a:rPr kumimoji="0" lang="en-US" altLang="fr-FR" sz="1200" b="1" i="0" u="none" strike="noStrike" cap="none" normalizeH="0" baseline="0" dirty="0">
                  <a:ln>
                    <a:noFill/>
                  </a:ln>
                  <a:solidFill>
                    <a:srgbClr val="000000"/>
                  </a:solidFill>
                  <a:effectLst/>
                  <a:latin typeface="Calibri" panose="020F0502020204030204" pitchFamily="34" charset="0"/>
                </a:rPr>
                <a:t>reason</a:t>
              </a:r>
              <a:endParaRPr kumimoji="0" lang="en-US" altLang="fr-FR" b="1" i="0" u="none" strike="noStrike" cap="none" normalizeH="0" baseline="0" dirty="0">
                <a:ln>
                  <a:noFill/>
                </a:ln>
                <a:solidFill>
                  <a:schemeClr val="tx1"/>
                </a:solidFill>
                <a:effectLst/>
              </a:endParaRPr>
            </a:p>
          </p:txBody>
        </p:sp>
        <p:sp>
          <p:nvSpPr>
            <p:cNvPr id="30" name="Rectangle 37">
              <a:extLst>
                <a:ext uri="{FF2B5EF4-FFF2-40B4-BE49-F238E27FC236}">
                  <a16:creationId xmlns:a16="http://schemas.microsoft.com/office/drawing/2014/main" id="{60F3EA6F-BE98-DECB-71AF-3D87FC321BF5}"/>
                </a:ext>
              </a:extLst>
            </p:cNvPr>
            <p:cNvSpPr>
              <a:spLocks noChangeArrowheads="1"/>
            </p:cNvSpPr>
            <p:nvPr/>
          </p:nvSpPr>
          <p:spPr bwMode="auto">
            <a:xfrm>
              <a:off x="5090191" y="4858451"/>
              <a:ext cx="8098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a:ln>
                    <a:noFill/>
                  </a:ln>
                  <a:solidFill>
                    <a:srgbClr val="000000"/>
                  </a:solidFill>
                  <a:effectLst/>
                  <a:latin typeface="Calibri" panose="020F0502020204030204" pitchFamily="34" charset="0"/>
                </a:rPr>
                <a:t>Missing data</a:t>
              </a:r>
              <a:br>
                <a:rPr kumimoji="0" lang="en-US" altLang="fr-FR" sz="1200" b="1" i="0" u="none" strike="noStrike" cap="none" normalizeH="0" baseline="0" dirty="0">
                  <a:ln>
                    <a:noFill/>
                  </a:ln>
                  <a:solidFill>
                    <a:srgbClr val="000000"/>
                  </a:solidFill>
                  <a:effectLst/>
                  <a:latin typeface="Calibri" panose="020F0502020204030204" pitchFamily="34" charset="0"/>
                </a:rPr>
              </a:br>
              <a:r>
                <a:rPr kumimoji="0" lang="en-US" altLang="fr-FR" sz="1200" b="1" i="0" u="none" strike="noStrike" cap="none" normalizeH="0" baseline="0" dirty="0">
                  <a:ln>
                    <a:noFill/>
                  </a:ln>
                  <a:solidFill>
                    <a:srgbClr val="000000"/>
                  </a:solidFill>
                  <a:effectLst/>
                  <a:latin typeface="Calibri" panose="020F0502020204030204" pitchFamily="34" charset="0"/>
                </a:rPr>
                <a:t>or LTFU</a:t>
              </a:r>
              <a:endParaRPr kumimoji="0" lang="en-US" altLang="fr-FR" b="1" i="0" u="none" strike="noStrike" cap="none" normalizeH="0" baseline="0" dirty="0">
                <a:ln>
                  <a:noFill/>
                </a:ln>
                <a:solidFill>
                  <a:schemeClr val="tx1"/>
                </a:solidFill>
                <a:effectLst/>
              </a:endParaRPr>
            </a:p>
          </p:txBody>
        </p:sp>
        <p:sp>
          <p:nvSpPr>
            <p:cNvPr id="31" name="Rectangle 36">
              <a:extLst>
                <a:ext uri="{FF2B5EF4-FFF2-40B4-BE49-F238E27FC236}">
                  <a16:creationId xmlns:a16="http://schemas.microsoft.com/office/drawing/2014/main" id="{58D86007-A692-09EF-A6CF-780AAC6F5866}"/>
                </a:ext>
              </a:extLst>
            </p:cNvPr>
            <p:cNvSpPr>
              <a:spLocks noChangeArrowheads="1"/>
            </p:cNvSpPr>
            <p:nvPr/>
          </p:nvSpPr>
          <p:spPr bwMode="auto">
            <a:xfrm>
              <a:off x="4175902" y="4828048"/>
              <a:ext cx="84420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a:ln>
                    <a:noFill/>
                  </a:ln>
                  <a:solidFill>
                    <a:srgbClr val="000000"/>
                  </a:solidFill>
                  <a:effectLst/>
                  <a:latin typeface="Calibri" panose="020F0502020204030204" pitchFamily="34" charset="0"/>
                </a:rPr>
                <a:t>Discontinued</a:t>
              </a:r>
              <a:br>
                <a:rPr kumimoji="0" lang="en-US" altLang="fr-FR" sz="1200" b="1" i="0" u="none" strike="noStrike" cap="none" normalizeH="0" baseline="0" dirty="0">
                  <a:ln>
                    <a:noFill/>
                  </a:ln>
                  <a:solidFill>
                    <a:srgbClr val="000000"/>
                  </a:solidFill>
                  <a:effectLst/>
                  <a:latin typeface="Calibri" panose="020F0502020204030204" pitchFamily="34" charset="0"/>
                </a:rPr>
              </a:br>
              <a:r>
                <a:rPr kumimoji="0" lang="en-US" altLang="fr-FR" sz="1200" b="1" i="0" u="none" strike="noStrike" cap="none" normalizeH="0" baseline="0" dirty="0">
                  <a:ln>
                    <a:noFill/>
                  </a:ln>
                  <a:solidFill>
                    <a:srgbClr val="000000"/>
                  </a:solidFill>
                  <a:effectLst/>
                  <a:latin typeface="Calibri" panose="020F0502020204030204" pitchFamily="34" charset="0"/>
                </a:rPr>
                <a:t>for</a:t>
              </a:r>
              <a:br>
                <a:rPr kumimoji="0" lang="en-US" altLang="fr-FR" sz="1200" b="1" i="0" u="none" strike="noStrike" cap="none" normalizeH="0" baseline="0" dirty="0">
                  <a:ln>
                    <a:noFill/>
                  </a:ln>
                  <a:solidFill>
                    <a:srgbClr val="000000"/>
                  </a:solidFill>
                  <a:effectLst/>
                  <a:latin typeface="Calibri" panose="020F0502020204030204" pitchFamily="34" charset="0"/>
                </a:rPr>
              </a:br>
              <a:r>
                <a:rPr kumimoji="0" lang="en-US" altLang="fr-FR" sz="1200" b="1" i="0" u="none" strike="noStrike" cap="none" normalizeH="0" baseline="0" dirty="0">
                  <a:ln>
                    <a:noFill/>
                  </a:ln>
                  <a:solidFill>
                    <a:srgbClr val="000000"/>
                  </a:solidFill>
                  <a:effectLst/>
                  <a:latin typeface="Calibri" panose="020F0502020204030204" pitchFamily="34" charset="0"/>
                </a:rPr>
                <a:t>other</a:t>
              </a:r>
              <a:br>
                <a:rPr kumimoji="0" lang="en-US" altLang="fr-FR" sz="1200" b="1" i="0" u="none" strike="noStrike" cap="none" normalizeH="0" baseline="0" dirty="0">
                  <a:ln>
                    <a:noFill/>
                  </a:ln>
                  <a:solidFill>
                    <a:srgbClr val="000000"/>
                  </a:solidFill>
                  <a:effectLst/>
                  <a:latin typeface="Calibri" panose="020F0502020204030204" pitchFamily="34" charset="0"/>
                </a:rPr>
              </a:br>
              <a:r>
                <a:rPr kumimoji="0" lang="en-US" altLang="fr-FR" sz="1200" b="1" i="0" u="none" strike="noStrike" cap="none" normalizeH="0" baseline="0" dirty="0">
                  <a:ln>
                    <a:noFill/>
                  </a:ln>
                  <a:solidFill>
                    <a:srgbClr val="000000"/>
                  </a:solidFill>
                  <a:effectLst/>
                  <a:latin typeface="Calibri" panose="020F0502020204030204" pitchFamily="34" charset="0"/>
                </a:rPr>
                <a:t>reason</a:t>
              </a:r>
              <a:endParaRPr kumimoji="0" lang="en-US" altLang="fr-FR" b="1" i="0" u="none" strike="noStrike" cap="none" normalizeH="0" baseline="0" dirty="0">
                <a:ln>
                  <a:noFill/>
                </a:ln>
                <a:solidFill>
                  <a:schemeClr val="tx1"/>
                </a:solidFill>
                <a:effectLst/>
              </a:endParaRPr>
            </a:p>
          </p:txBody>
        </p:sp>
        <p:sp>
          <p:nvSpPr>
            <p:cNvPr id="32" name="ZoneTexte 31">
              <a:extLst>
                <a:ext uri="{FF2B5EF4-FFF2-40B4-BE49-F238E27FC236}">
                  <a16:creationId xmlns:a16="http://schemas.microsoft.com/office/drawing/2014/main" id="{1CE8D889-3287-7AEE-6B94-6938034A6467}"/>
                </a:ext>
              </a:extLst>
            </p:cNvPr>
            <p:cNvSpPr txBox="1"/>
            <p:nvPr/>
          </p:nvSpPr>
          <p:spPr>
            <a:xfrm>
              <a:off x="892225" y="2033087"/>
              <a:ext cx="764954" cy="461665"/>
            </a:xfrm>
            <a:prstGeom prst="rect">
              <a:avLst/>
            </a:prstGeom>
            <a:noFill/>
          </p:spPr>
          <p:txBody>
            <a:bodyPr wrap="none" rtlCol="0">
              <a:spAutoFit/>
            </a:bodyPr>
            <a:lstStyle/>
            <a:p>
              <a:pPr algn="ctr"/>
              <a:r>
                <a:rPr lang="en-US" sz="1200" b="1" dirty="0"/>
                <a:t>85.8 %</a:t>
              </a:r>
              <a:br>
                <a:rPr lang="en-US" sz="1200" b="1" dirty="0"/>
              </a:br>
              <a:r>
                <a:rPr lang="en-US" sz="1200" b="1" dirty="0"/>
                <a:t>(N = 301)</a:t>
              </a:r>
            </a:p>
          </p:txBody>
        </p:sp>
        <p:sp>
          <p:nvSpPr>
            <p:cNvPr id="33" name="ZoneTexte 32">
              <a:extLst>
                <a:ext uri="{FF2B5EF4-FFF2-40B4-BE49-F238E27FC236}">
                  <a16:creationId xmlns:a16="http://schemas.microsoft.com/office/drawing/2014/main" id="{996EC848-6896-00E5-F4A6-E7C67CD04087}"/>
                </a:ext>
              </a:extLst>
            </p:cNvPr>
            <p:cNvSpPr txBox="1"/>
            <p:nvPr/>
          </p:nvSpPr>
          <p:spPr>
            <a:xfrm>
              <a:off x="1790203" y="4378111"/>
              <a:ext cx="607859" cy="461665"/>
            </a:xfrm>
            <a:prstGeom prst="rect">
              <a:avLst/>
            </a:prstGeom>
            <a:noFill/>
          </p:spPr>
          <p:txBody>
            <a:bodyPr wrap="none" rtlCol="0">
              <a:spAutoFit/>
            </a:bodyPr>
            <a:lstStyle/>
            <a:p>
              <a:pPr algn="ctr"/>
              <a:r>
                <a:rPr lang="en-US" sz="1200" b="1" dirty="0"/>
                <a:t>0.3 %</a:t>
              </a:r>
              <a:br>
                <a:rPr lang="en-US" sz="1200" b="1" dirty="0"/>
              </a:br>
              <a:r>
                <a:rPr lang="en-US" sz="1200" b="1" dirty="0"/>
                <a:t>(N = 1)</a:t>
              </a:r>
            </a:p>
          </p:txBody>
        </p:sp>
        <p:sp>
          <p:nvSpPr>
            <p:cNvPr id="34" name="ZoneTexte 33">
              <a:extLst>
                <a:ext uri="{FF2B5EF4-FFF2-40B4-BE49-F238E27FC236}">
                  <a16:creationId xmlns:a16="http://schemas.microsoft.com/office/drawing/2014/main" id="{BF679729-410C-443D-B535-C606688EF8BE}"/>
                </a:ext>
              </a:extLst>
            </p:cNvPr>
            <p:cNvSpPr txBox="1"/>
            <p:nvPr/>
          </p:nvSpPr>
          <p:spPr>
            <a:xfrm>
              <a:off x="2633261" y="4302429"/>
              <a:ext cx="607859" cy="461665"/>
            </a:xfrm>
            <a:prstGeom prst="rect">
              <a:avLst/>
            </a:prstGeom>
            <a:noFill/>
          </p:spPr>
          <p:txBody>
            <a:bodyPr wrap="none" rtlCol="0">
              <a:spAutoFit/>
            </a:bodyPr>
            <a:lstStyle/>
            <a:p>
              <a:pPr algn="ctr"/>
              <a:r>
                <a:rPr lang="en-US" sz="1200" b="1" dirty="0"/>
                <a:t>1.4 %</a:t>
              </a:r>
              <a:br>
                <a:rPr lang="en-US" sz="1200" b="1" dirty="0"/>
              </a:br>
              <a:r>
                <a:rPr lang="en-US" sz="1200" b="1" dirty="0"/>
                <a:t>(N = 5)</a:t>
              </a:r>
            </a:p>
          </p:txBody>
        </p:sp>
        <p:sp>
          <p:nvSpPr>
            <p:cNvPr id="35" name="ZoneTexte 34">
              <a:extLst>
                <a:ext uri="{FF2B5EF4-FFF2-40B4-BE49-F238E27FC236}">
                  <a16:creationId xmlns:a16="http://schemas.microsoft.com/office/drawing/2014/main" id="{04353F51-9BF6-2758-EE7B-17462B565A71}"/>
                </a:ext>
              </a:extLst>
            </p:cNvPr>
            <p:cNvSpPr txBox="1"/>
            <p:nvPr/>
          </p:nvSpPr>
          <p:spPr>
            <a:xfrm>
              <a:off x="3404344" y="4275306"/>
              <a:ext cx="686406" cy="461665"/>
            </a:xfrm>
            <a:prstGeom prst="rect">
              <a:avLst/>
            </a:prstGeom>
            <a:noFill/>
          </p:spPr>
          <p:txBody>
            <a:bodyPr wrap="none" rtlCol="0">
              <a:spAutoFit/>
            </a:bodyPr>
            <a:lstStyle/>
            <a:p>
              <a:pPr algn="ctr"/>
              <a:r>
                <a:rPr lang="en-US" sz="1200" b="1" dirty="0"/>
                <a:t>3.7 %</a:t>
              </a:r>
              <a:br>
                <a:rPr lang="en-US" sz="1200" b="1" dirty="0"/>
              </a:br>
              <a:r>
                <a:rPr lang="en-US" sz="1200" b="1" dirty="0"/>
                <a:t>(N = 13)</a:t>
              </a:r>
            </a:p>
          </p:txBody>
        </p:sp>
        <p:sp>
          <p:nvSpPr>
            <p:cNvPr id="36" name="ZoneTexte 35">
              <a:extLst>
                <a:ext uri="{FF2B5EF4-FFF2-40B4-BE49-F238E27FC236}">
                  <a16:creationId xmlns:a16="http://schemas.microsoft.com/office/drawing/2014/main" id="{CEE7B922-F42F-4E88-AFF9-8095580AA480}"/>
                </a:ext>
              </a:extLst>
            </p:cNvPr>
            <p:cNvSpPr txBox="1"/>
            <p:nvPr/>
          </p:nvSpPr>
          <p:spPr>
            <a:xfrm>
              <a:off x="4251117" y="4191174"/>
              <a:ext cx="686406" cy="461665"/>
            </a:xfrm>
            <a:prstGeom prst="rect">
              <a:avLst/>
            </a:prstGeom>
            <a:noFill/>
          </p:spPr>
          <p:txBody>
            <a:bodyPr wrap="none" rtlCol="0">
              <a:spAutoFit/>
            </a:bodyPr>
            <a:lstStyle/>
            <a:p>
              <a:pPr algn="ctr"/>
              <a:r>
                <a:rPr lang="en-US" sz="1200" b="1" dirty="0"/>
                <a:t>6.0 %</a:t>
              </a:r>
              <a:br>
                <a:rPr lang="en-US" sz="1200" b="1" dirty="0"/>
              </a:br>
              <a:r>
                <a:rPr lang="en-US" sz="1200" b="1" dirty="0"/>
                <a:t>(N = 21)</a:t>
              </a:r>
            </a:p>
          </p:txBody>
        </p:sp>
        <p:sp>
          <p:nvSpPr>
            <p:cNvPr id="37" name="ZoneTexte 36">
              <a:extLst>
                <a:ext uri="{FF2B5EF4-FFF2-40B4-BE49-F238E27FC236}">
                  <a16:creationId xmlns:a16="http://schemas.microsoft.com/office/drawing/2014/main" id="{93F36CC6-2B9C-9FC8-7E39-BCC3C9A6C353}"/>
                </a:ext>
              </a:extLst>
            </p:cNvPr>
            <p:cNvSpPr txBox="1"/>
            <p:nvPr/>
          </p:nvSpPr>
          <p:spPr>
            <a:xfrm>
              <a:off x="5098685" y="4288799"/>
              <a:ext cx="686406" cy="461665"/>
            </a:xfrm>
            <a:prstGeom prst="rect">
              <a:avLst/>
            </a:prstGeom>
            <a:noFill/>
          </p:spPr>
          <p:txBody>
            <a:bodyPr wrap="none" rtlCol="0">
              <a:spAutoFit/>
            </a:bodyPr>
            <a:lstStyle/>
            <a:p>
              <a:pPr algn="ctr"/>
              <a:r>
                <a:rPr lang="en-US" sz="1200" b="1" dirty="0"/>
                <a:t>2.8 %</a:t>
              </a:r>
              <a:br>
                <a:rPr lang="en-US" sz="1200" b="1" dirty="0"/>
              </a:br>
              <a:r>
                <a:rPr lang="en-US" sz="1200" b="1" dirty="0"/>
                <a:t>(N = 10)</a:t>
              </a:r>
            </a:p>
          </p:txBody>
        </p:sp>
        <p:sp>
          <p:nvSpPr>
            <p:cNvPr id="38" name="ZoneTexte 37">
              <a:extLst>
                <a:ext uri="{FF2B5EF4-FFF2-40B4-BE49-F238E27FC236}">
                  <a16:creationId xmlns:a16="http://schemas.microsoft.com/office/drawing/2014/main" id="{6BB34F7E-1D1B-E921-EAE8-9125506981D6}"/>
                </a:ext>
              </a:extLst>
            </p:cNvPr>
            <p:cNvSpPr txBox="1"/>
            <p:nvPr/>
          </p:nvSpPr>
          <p:spPr>
            <a:xfrm>
              <a:off x="3805857" y="2206594"/>
              <a:ext cx="1900585" cy="307777"/>
            </a:xfrm>
            <a:prstGeom prst="rect">
              <a:avLst/>
            </a:prstGeom>
            <a:noFill/>
          </p:spPr>
          <p:txBody>
            <a:bodyPr wrap="none" rtlCol="0">
              <a:spAutoFit/>
            </a:bodyPr>
            <a:lstStyle/>
            <a:p>
              <a:r>
                <a:rPr lang="en-US" sz="1400" b="1" dirty="0"/>
                <a:t>CAB + RPV LA (N = 351)</a:t>
              </a:r>
            </a:p>
          </p:txBody>
        </p:sp>
        <p:sp>
          <p:nvSpPr>
            <p:cNvPr id="39" name="Parenthèse ouvrante 38">
              <a:extLst>
                <a:ext uri="{FF2B5EF4-FFF2-40B4-BE49-F238E27FC236}">
                  <a16:creationId xmlns:a16="http://schemas.microsoft.com/office/drawing/2014/main" id="{16A3A9AE-6A0E-EAE2-E725-4E442A4B6D50}"/>
                </a:ext>
              </a:extLst>
            </p:cNvPr>
            <p:cNvSpPr/>
            <p:nvPr/>
          </p:nvSpPr>
          <p:spPr>
            <a:xfrm rot="16200000">
              <a:off x="4576723" y="4703706"/>
              <a:ext cx="72132" cy="2320560"/>
            </a:xfrm>
            <a:prstGeom prst="leftBracket">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40" name="Rectangle 36">
              <a:extLst>
                <a:ext uri="{FF2B5EF4-FFF2-40B4-BE49-F238E27FC236}">
                  <a16:creationId xmlns:a16="http://schemas.microsoft.com/office/drawing/2014/main" id="{76F11120-75D8-C0AC-B6E1-80ED86816EA6}"/>
                </a:ext>
              </a:extLst>
            </p:cNvPr>
            <p:cNvSpPr>
              <a:spLocks noChangeArrowheads="1"/>
            </p:cNvSpPr>
            <p:nvPr/>
          </p:nvSpPr>
          <p:spPr bwMode="auto">
            <a:xfrm>
              <a:off x="3929492" y="5967154"/>
              <a:ext cx="133703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a:ln>
                    <a:noFill/>
                  </a:ln>
                  <a:solidFill>
                    <a:srgbClr val="000000"/>
                  </a:solidFill>
                  <a:effectLst/>
                  <a:latin typeface="Calibri" panose="020F0502020204030204" pitchFamily="34" charset="0"/>
                </a:rPr>
                <a:t>No virologic data in</a:t>
              </a:r>
              <a:br>
                <a:rPr kumimoji="0" lang="en-US" altLang="fr-FR" sz="1200" b="1" i="0" u="none" strike="noStrike" cap="none" normalizeH="0" baseline="0" dirty="0">
                  <a:ln>
                    <a:noFill/>
                  </a:ln>
                  <a:solidFill>
                    <a:srgbClr val="000000"/>
                  </a:solidFill>
                  <a:effectLst/>
                  <a:latin typeface="Calibri" panose="020F0502020204030204" pitchFamily="34" charset="0"/>
                </a:rPr>
              </a:br>
              <a:r>
                <a:rPr kumimoji="0" lang="en-US" altLang="fr-FR" sz="1200" b="1" i="0" u="none" strike="noStrike" cap="none" normalizeH="0" baseline="0" dirty="0">
                  <a:ln>
                    <a:noFill/>
                  </a:ln>
                  <a:solidFill>
                    <a:srgbClr val="000000"/>
                  </a:solidFill>
                  <a:effectLst/>
                  <a:latin typeface="Calibri" panose="020F0502020204030204" pitchFamily="34" charset="0"/>
                </a:rPr>
                <a:t>month 12 window</a:t>
              </a:r>
              <a:br>
                <a:rPr kumimoji="0" lang="en-US" altLang="fr-FR" sz="1200" b="1" i="0" u="none" strike="noStrike" cap="none" normalizeH="0" baseline="0" dirty="0">
                  <a:ln>
                    <a:noFill/>
                  </a:ln>
                  <a:solidFill>
                    <a:srgbClr val="000000"/>
                  </a:solidFill>
                  <a:effectLst/>
                  <a:latin typeface="Calibri" panose="020F0502020204030204" pitchFamily="34" charset="0"/>
                </a:rPr>
              </a:br>
              <a:r>
                <a:rPr kumimoji="0" lang="en-US" altLang="fr-FR" sz="1200" b="1" i="0" u="none" strike="noStrike" cap="none" normalizeH="0" baseline="0" dirty="0">
                  <a:ln>
                    <a:noFill/>
                  </a:ln>
                  <a:solidFill>
                    <a:srgbClr val="000000"/>
                  </a:solidFill>
                  <a:effectLst/>
                  <a:latin typeface="Calibri" panose="020F0502020204030204" pitchFamily="34" charset="0"/>
                </a:rPr>
                <a:t>LOCF &lt; 50 copies/mL</a:t>
              </a:r>
              <a:endParaRPr kumimoji="0" lang="en-US" altLang="fr-FR" b="1" i="0" u="none" strike="noStrike" cap="none" normalizeH="0" baseline="0" dirty="0">
                <a:ln>
                  <a:noFill/>
                </a:ln>
                <a:solidFill>
                  <a:schemeClr val="tx1"/>
                </a:solidFill>
                <a:effectLst/>
              </a:endParaRPr>
            </a:p>
          </p:txBody>
        </p:sp>
      </p:grpSp>
      <p:sp>
        <p:nvSpPr>
          <p:cNvPr id="42" name="ZoneTexte 41">
            <a:extLst>
              <a:ext uri="{FF2B5EF4-FFF2-40B4-BE49-F238E27FC236}">
                <a16:creationId xmlns:a16="http://schemas.microsoft.com/office/drawing/2014/main" id="{5851C531-20BF-8285-584B-C5DA8EADA945}"/>
              </a:ext>
            </a:extLst>
          </p:cNvPr>
          <p:cNvSpPr txBox="1"/>
          <p:nvPr/>
        </p:nvSpPr>
        <p:spPr>
          <a:xfrm>
            <a:off x="8282549" y="6521152"/>
            <a:ext cx="3816424" cy="276999"/>
          </a:xfrm>
          <a:prstGeom prst="rect">
            <a:avLst/>
          </a:prstGeom>
          <a:noFill/>
        </p:spPr>
        <p:txBody>
          <a:bodyPr wrap="square">
            <a:spAutoFit/>
          </a:bodyPr>
          <a:lstStyle/>
          <a:p>
            <a:pPr algn="r"/>
            <a:r>
              <a:rPr lang="en-US" sz="1200" i="1" kern="0" dirty="0"/>
              <a:t>Jonsson-</a:t>
            </a:r>
            <a:r>
              <a:rPr lang="en-US" sz="1200" i="1" kern="0" dirty="0" err="1"/>
              <a:t>Oldenbüttel</a:t>
            </a:r>
            <a:r>
              <a:rPr lang="en-US" sz="1200" i="1" kern="0" dirty="0"/>
              <a:t> C</a:t>
            </a:r>
            <a:r>
              <a:rPr lang="en-US" sz="1200" i="1" kern="0" dirty="0">
                <a:solidFill>
                  <a:schemeClr val="tx1"/>
                </a:solidFill>
                <a:latin typeface="+mn-lt"/>
              </a:rPr>
              <a:t>, et al.</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AIDS 2024 ; # </a:t>
            </a:r>
            <a:r>
              <a:rPr kumimoji="0" lang="en-US" sz="1200" b="0" i="1" u="none" strike="noStrike" kern="0" cap="none" spc="0" normalizeH="0" baseline="0" noProof="0" dirty="0">
                <a:ln>
                  <a:noFill/>
                </a:ln>
                <a:effectLst/>
                <a:uLnTx/>
                <a:uFillTx/>
                <a:ea typeface="+mn-ea"/>
                <a:cs typeface="Arial" panose="020B0604020202020204" pitchFamily="34" charset="0"/>
              </a:rPr>
              <a:t>TUPEB095</a:t>
            </a:r>
            <a:endParaRPr lang="fr-FR" sz="1200" dirty="0"/>
          </a:p>
        </p:txBody>
      </p:sp>
      <p:sp>
        <p:nvSpPr>
          <p:cNvPr id="43" name="Espace réservé du contenu 2">
            <a:extLst>
              <a:ext uri="{FF2B5EF4-FFF2-40B4-BE49-F238E27FC236}">
                <a16:creationId xmlns:a16="http://schemas.microsoft.com/office/drawing/2014/main" id="{1472817B-1F5F-A076-09C3-3EAC7D658525}"/>
              </a:ext>
            </a:extLst>
          </p:cNvPr>
          <p:cNvSpPr>
            <a:spLocks noGrp="1"/>
          </p:cNvSpPr>
          <p:nvPr>
            <p:ph idx="1"/>
          </p:nvPr>
        </p:nvSpPr>
        <p:spPr>
          <a:xfrm>
            <a:off x="616889" y="1146360"/>
            <a:ext cx="7142584" cy="720080"/>
          </a:xfrm>
        </p:spPr>
        <p:txBody>
          <a:bodyPr/>
          <a:lstStyle/>
          <a:p>
            <a:r>
              <a:rPr lang="en-US"/>
              <a:t>Multicenter, prospective cohort, Germany</a:t>
            </a:r>
          </a:p>
        </p:txBody>
      </p:sp>
      <p:graphicFrame>
        <p:nvGraphicFramePr>
          <p:cNvPr id="44" name="Tableau 4">
            <a:extLst>
              <a:ext uri="{FF2B5EF4-FFF2-40B4-BE49-F238E27FC236}">
                <a16:creationId xmlns:a16="http://schemas.microsoft.com/office/drawing/2014/main" id="{6F002FB7-B8B7-FBD0-F286-D72A16FFDBB9}"/>
              </a:ext>
            </a:extLst>
          </p:cNvPr>
          <p:cNvGraphicFramePr>
            <a:graphicFrameLocks noGrp="1"/>
          </p:cNvGraphicFramePr>
          <p:nvPr/>
        </p:nvGraphicFramePr>
        <p:xfrm>
          <a:off x="6797948" y="2924706"/>
          <a:ext cx="5140039" cy="2038208"/>
        </p:xfrm>
        <a:graphic>
          <a:graphicData uri="http://schemas.openxmlformats.org/drawingml/2006/table">
            <a:tbl>
              <a:tblPr firstRow="1" bandRow="1">
                <a:tableStyleId>{5C22544A-7EE6-4342-B048-85BDC9FD1C3A}</a:tableStyleId>
              </a:tblPr>
              <a:tblGrid>
                <a:gridCol w="1193426">
                  <a:extLst>
                    <a:ext uri="{9D8B030D-6E8A-4147-A177-3AD203B41FA5}">
                      <a16:colId xmlns:a16="http://schemas.microsoft.com/office/drawing/2014/main" val="2888518506"/>
                    </a:ext>
                  </a:extLst>
                </a:gridCol>
                <a:gridCol w="2176039">
                  <a:extLst>
                    <a:ext uri="{9D8B030D-6E8A-4147-A177-3AD203B41FA5}">
                      <a16:colId xmlns:a16="http://schemas.microsoft.com/office/drawing/2014/main" val="1103594025"/>
                    </a:ext>
                  </a:extLst>
                </a:gridCol>
                <a:gridCol w="1770574">
                  <a:extLst>
                    <a:ext uri="{9D8B030D-6E8A-4147-A177-3AD203B41FA5}">
                      <a16:colId xmlns:a16="http://schemas.microsoft.com/office/drawing/2014/main" val="2598936671"/>
                    </a:ext>
                  </a:extLst>
                </a:gridCol>
              </a:tblGrid>
              <a:tr h="514208">
                <a:tc>
                  <a:txBody>
                    <a:bodyPr/>
                    <a:lstStyle/>
                    <a:p>
                      <a:endParaRPr lang="en-US" sz="1400" noProof="0" dirty="0">
                        <a:solidFill>
                          <a:schemeClr val="tx1"/>
                        </a:solidFill>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2">
                        <a:lumMod val="20000"/>
                        <a:lumOff val="80000"/>
                      </a:schemeClr>
                    </a:solidFill>
                  </a:tcPr>
                </a:tc>
                <a:tc>
                  <a:txBody>
                    <a:bodyPr/>
                    <a:lstStyle/>
                    <a:p>
                      <a:pPr algn="ctr"/>
                      <a:r>
                        <a:rPr lang="en-US" sz="1400" noProof="0" dirty="0">
                          <a:solidFill>
                            <a:schemeClr val="tx1"/>
                          </a:solidFill>
                        </a:rPr>
                        <a:t>NNRTI RAM at failure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2">
                        <a:lumMod val="20000"/>
                        <a:lumOff val="80000"/>
                      </a:schemeClr>
                    </a:solidFill>
                  </a:tcPr>
                </a:tc>
                <a:tc>
                  <a:txBody>
                    <a:bodyPr/>
                    <a:lstStyle/>
                    <a:p>
                      <a:pPr algn="ctr"/>
                      <a:r>
                        <a:rPr lang="en-US" sz="1400" noProof="0" dirty="0">
                          <a:solidFill>
                            <a:schemeClr val="tx1"/>
                          </a:solidFill>
                        </a:rPr>
                        <a:t>INSTI RAM at failure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6786953"/>
                  </a:ext>
                </a:extLst>
              </a:tr>
              <a:tr h="297699">
                <a:tc>
                  <a:txBody>
                    <a:bodyPr/>
                    <a:lstStyle/>
                    <a:p>
                      <a:r>
                        <a:rPr lang="en-US" sz="1400" b="1" noProof="0" dirty="0"/>
                        <a:t>Case 1</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a:t>YES</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a:t>YES</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6779242"/>
                  </a:ext>
                </a:extLst>
              </a:tr>
              <a:tr h="297699">
                <a:tc>
                  <a:txBody>
                    <a:bodyPr/>
                    <a:lstStyle/>
                    <a:p>
                      <a:r>
                        <a:rPr lang="en-US" sz="1400" b="1" noProof="0" dirty="0"/>
                        <a:t>Case 2</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a:t>NO</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a:t>NO</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3463188"/>
                  </a:ext>
                </a:extLst>
              </a:tr>
              <a:tr h="297699">
                <a:tc>
                  <a:txBody>
                    <a:bodyPr/>
                    <a:lstStyle/>
                    <a:p>
                      <a:r>
                        <a:rPr lang="en-US" sz="1400" b="1" noProof="0" dirty="0"/>
                        <a:t>Case 3</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a:t>YES</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a:t>YES</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11076628"/>
                  </a:ext>
                </a:extLst>
              </a:tr>
              <a:tr h="297699">
                <a:tc>
                  <a:txBody>
                    <a:bodyPr/>
                    <a:lstStyle/>
                    <a:p>
                      <a:r>
                        <a:rPr lang="en-US" sz="1400" b="1" noProof="0" dirty="0"/>
                        <a:t>Case 4</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a:t>NO</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a:t>NO</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00653647"/>
                  </a:ext>
                </a:extLst>
              </a:tr>
              <a:tr h="297699">
                <a:tc>
                  <a:txBody>
                    <a:bodyPr/>
                    <a:lstStyle/>
                    <a:p>
                      <a:r>
                        <a:rPr lang="en-US" sz="1400" b="1" noProof="0" dirty="0"/>
                        <a:t>Case 5</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a:t>YES</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a:t>NO</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32843953"/>
                  </a:ext>
                </a:extLst>
              </a:tr>
            </a:tbl>
          </a:graphicData>
        </a:graphic>
      </p:graphicFrame>
      <p:sp>
        <p:nvSpPr>
          <p:cNvPr id="45" name="ZoneTexte 44">
            <a:extLst>
              <a:ext uri="{FF2B5EF4-FFF2-40B4-BE49-F238E27FC236}">
                <a16:creationId xmlns:a16="http://schemas.microsoft.com/office/drawing/2014/main" id="{1EC970D3-2030-0B1A-F617-1BF19D329015}"/>
              </a:ext>
            </a:extLst>
          </p:cNvPr>
          <p:cNvSpPr txBox="1"/>
          <p:nvPr/>
        </p:nvSpPr>
        <p:spPr>
          <a:xfrm>
            <a:off x="7489123" y="2445771"/>
            <a:ext cx="3842462" cy="400110"/>
          </a:xfrm>
          <a:prstGeom prst="rect">
            <a:avLst/>
          </a:prstGeom>
          <a:noFill/>
        </p:spPr>
        <p:txBody>
          <a:bodyPr wrap="none" rtlCol="0">
            <a:spAutoFit/>
          </a:bodyPr>
          <a:lstStyle/>
          <a:p>
            <a:r>
              <a:rPr lang="en-US" sz="2000" b="1" dirty="0">
                <a:solidFill>
                  <a:srgbClr val="0070C0"/>
                </a:solidFill>
              </a:rPr>
              <a:t>Confirmed virologic failures (N = 5)</a:t>
            </a:r>
          </a:p>
        </p:txBody>
      </p:sp>
      <p:sp>
        <p:nvSpPr>
          <p:cNvPr id="46" name="ZoneTexte 45">
            <a:extLst>
              <a:ext uri="{FF2B5EF4-FFF2-40B4-BE49-F238E27FC236}">
                <a16:creationId xmlns:a16="http://schemas.microsoft.com/office/drawing/2014/main" id="{15B56C05-D31F-4E57-2723-20A2F5BD9238}"/>
              </a:ext>
            </a:extLst>
          </p:cNvPr>
          <p:cNvSpPr txBox="1"/>
          <p:nvPr/>
        </p:nvSpPr>
        <p:spPr>
          <a:xfrm>
            <a:off x="7233173" y="5297451"/>
            <a:ext cx="4704814" cy="338554"/>
          </a:xfrm>
          <a:prstGeom prst="rect">
            <a:avLst/>
          </a:prstGeom>
          <a:noFill/>
        </p:spPr>
        <p:txBody>
          <a:bodyPr wrap="none" rtlCol="0">
            <a:spAutoFit/>
          </a:bodyPr>
          <a:lstStyle/>
          <a:p>
            <a:r>
              <a:rPr lang="en-US" sz="1600"/>
              <a:t>None had HIV-subtype A1/A6 or drug-RAM at baseline</a:t>
            </a:r>
          </a:p>
        </p:txBody>
      </p:sp>
    </p:spTree>
    <p:extLst>
      <p:ext uri="{BB962C8B-B14F-4D97-AF65-F5344CB8AC3E}">
        <p14:creationId xmlns:p14="http://schemas.microsoft.com/office/powerpoint/2010/main" val="13072053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C845B6-6041-E3F2-41C0-7197BE73E5C0}"/>
              </a:ext>
            </a:extLst>
          </p:cNvPr>
          <p:cNvSpPr>
            <a:spLocks noGrp="1"/>
          </p:cNvSpPr>
          <p:nvPr>
            <p:ph type="title"/>
          </p:nvPr>
        </p:nvSpPr>
        <p:spPr/>
        <p:txBody>
          <a:bodyPr/>
          <a:lstStyle/>
          <a:p>
            <a:r>
              <a:rPr lang="en-US" dirty="0" err="1"/>
              <a:t>SCohoLART</a:t>
            </a:r>
            <a:r>
              <a:rPr lang="en-US" dirty="0"/>
              <a:t> cohort</a:t>
            </a:r>
          </a:p>
        </p:txBody>
      </p:sp>
      <p:sp>
        <p:nvSpPr>
          <p:cNvPr id="3" name="Espace réservé du contenu 2">
            <a:extLst>
              <a:ext uri="{FF2B5EF4-FFF2-40B4-BE49-F238E27FC236}">
                <a16:creationId xmlns:a16="http://schemas.microsoft.com/office/drawing/2014/main" id="{203A8984-9BED-CCB5-53F8-FA75DCCBDB96}"/>
              </a:ext>
            </a:extLst>
          </p:cNvPr>
          <p:cNvSpPr>
            <a:spLocks noGrp="1"/>
          </p:cNvSpPr>
          <p:nvPr>
            <p:ph idx="1"/>
          </p:nvPr>
        </p:nvSpPr>
        <p:spPr>
          <a:xfrm>
            <a:off x="609599" y="1988840"/>
            <a:ext cx="5720273" cy="4335466"/>
          </a:xfrm>
        </p:spPr>
        <p:txBody>
          <a:bodyPr/>
          <a:lstStyle/>
          <a:p>
            <a:r>
              <a:rPr lang="en-US" dirty="0"/>
              <a:t>504 patients initiated on CAB + RPV LA </a:t>
            </a:r>
            <a:br>
              <a:rPr lang="en-US" dirty="0"/>
            </a:br>
            <a:r>
              <a:rPr lang="en-US" dirty="0"/>
              <a:t>in a single center in Italy (Milano)</a:t>
            </a:r>
            <a:br>
              <a:rPr lang="en-US" dirty="0"/>
            </a:br>
            <a:endParaRPr lang="en-US" dirty="0"/>
          </a:p>
          <a:p>
            <a:r>
              <a:rPr lang="en-US" dirty="0"/>
              <a:t>Median follow-up: 9.4 months</a:t>
            </a:r>
            <a:br>
              <a:rPr lang="en-US" dirty="0"/>
            </a:br>
            <a:endParaRPr lang="en-US" dirty="0"/>
          </a:p>
          <a:p>
            <a:r>
              <a:rPr lang="en-US" dirty="0"/>
              <a:t>Treatment discontinuation : 9.5%</a:t>
            </a:r>
          </a:p>
          <a:p>
            <a:pPr lvl="1"/>
            <a:r>
              <a:rPr lang="en-US" dirty="0"/>
              <a:t>10 for ISR (21% of discontinuations)</a:t>
            </a:r>
          </a:p>
          <a:p>
            <a:pPr lvl="1"/>
            <a:r>
              <a:rPr lang="en-US" dirty="0"/>
              <a:t>4 virologic failure (0.8%)</a:t>
            </a:r>
          </a:p>
          <a:p>
            <a:pPr lvl="2"/>
            <a:r>
              <a:rPr lang="en-US" dirty="0"/>
              <a:t>Emergence of resistance to NNRTI and INSTI in 3/4</a:t>
            </a:r>
          </a:p>
        </p:txBody>
      </p:sp>
      <p:sp>
        <p:nvSpPr>
          <p:cNvPr id="5" name="Text Placeholder 22">
            <a:extLst>
              <a:ext uri="{FF2B5EF4-FFF2-40B4-BE49-F238E27FC236}">
                <a16:creationId xmlns:a16="http://schemas.microsoft.com/office/drawing/2014/main" id="{30F47B92-DB63-1C9C-4D53-F5BEA854C2EC}"/>
              </a:ext>
            </a:extLst>
          </p:cNvPr>
          <p:cNvSpPr txBox="1">
            <a:spLocks/>
          </p:cNvSpPr>
          <p:nvPr/>
        </p:nvSpPr>
        <p:spPr bwMode="auto">
          <a:xfrm>
            <a:off x="9430263" y="6565708"/>
            <a:ext cx="264609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err="1">
                <a:solidFill>
                  <a:schemeClr val="tx1"/>
                </a:solidFill>
                <a:latin typeface="+mn-lt"/>
              </a:rPr>
              <a:t>Muccini</a:t>
            </a:r>
            <a:r>
              <a:rPr lang="en-US" sz="1200" i="1" kern="0" dirty="0">
                <a:solidFill>
                  <a:schemeClr val="tx1"/>
                </a:solidFill>
                <a:latin typeface="+mn-lt"/>
              </a:rPr>
              <a:t> C, et al.</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AIDS2024 ; # </a:t>
            </a:r>
            <a:r>
              <a:rPr lang="en-US" sz="1200" i="1" kern="0" dirty="0">
                <a:solidFill>
                  <a:schemeClr val="tx1"/>
                </a:solidFill>
                <a:latin typeface="+mn-lt"/>
              </a:rPr>
              <a:t>THPEB104</a:t>
            </a:r>
            <a:endPar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endParaRPr>
          </a:p>
        </p:txBody>
      </p:sp>
      <p:grpSp>
        <p:nvGrpSpPr>
          <p:cNvPr id="4" name="Groupe 3">
            <a:extLst>
              <a:ext uri="{FF2B5EF4-FFF2-40B4-BE49-F238E27FC236}">
                <a16:creationId xmlns:a16="http://schemas.microsoft.com/office/drawing/2014/main" id="{32AB70C8-91BA-75D1-A404-B45260E7B8D4}"/>
              </a:ext>
            </a:extLst>
          </p:cNvPr>
          <p:cNvGrpSpPr/>
          <p:nvPr/>
        </p:nvGrpSpPr>
        <p:grpSpPr>
          <a:xfrm>
            <a:off x="6736551" y="2040488"/>
            <a:ext cx="5048081" cy="4083586"/>
            <a:chOff x="6448519" y="2040488"/>
            <a:chExt cx="5048081" cy="4083586"/>
          </a:xfrm>
        </p:grpSpPr>
        <p:grpSp>
          <p:nvGrpSpPr>
            <p:cNvPr id="6" name="Groupe 5">
              <a:extLst>
                <a:ext uri="{FF2B5EF4-FFF2-40B4-BE49-F238E27FC236}">
                  <a16:creationId xmlns:a16="http://schemas.microsoft.com/office/drawing/2014/main" id="{193051A7-1496-FA12-6F2E-3BEC7FC4EBF8}"/>
                </a:ext>
              </a:extLst>
            </p:cNvPr>
            <p:cNvGrpSpPr/>
            <p:nvPr/>
          </p:nvGrpSpPr>
          <p:grpSpPr>
            <a:xfrm>
              <a:off x="6901028" y="2317650"/>
              <a:ext cx="4595572" cy="2919413"/>
              <a:chOff x="6759575" y="2228850"/>
              <a:chExt cx="4735513" cy="3008313"/>
            </a:xfrm>
          </p:grpSpPr>
          <p:sp>
            <p:nvSpPr>
              <p:cNvPr id="7" name="Freeform 6">
                <a:extLst>
                  <a:ext uri="{FF2B5EF4-FFF2-40B4-BE49-F238E27FC236}">
                    <a16:creationId xmlns:a16="http://schemas.microsoft.com/office/drawing/2014/main" id="{BF6AFBBD-B128-E4D0-FC81-BA018A9C97B9}"/>
                  </a:ext>
                </a:extLst>
              </p:cNvPr>
              <p:cNvSpPr>
                <a:spLocks/>
              </p:cNvSpPr>
              <p:nvPr/>
            </p:nvSpPr>
            <p:spPr bwMode="auto">
              <a:xfrm>
                <a:off x="6840538" y="2228850"/>
                <a:ext cx="4641850" cy="2919413"/>
              </a:xfrm>
              <a:custGeom>
                <a:avLst/>
                <a:gdLst>
                  <a:gd name="T0" fmla="*/ 0 w 14620"/>
                  <a:gd name="T1" fmla="*/ 0 h 9196"/>
                  <a:gd name="T2" fmla="*/ 0 w 14620"/>
                  <a:gd name="T3" fmla="*/ 9196 h 9196"/>
                  <a:gd name="T4" fmla="*/ 14620 w 14620"/>
                  <a:gd name="T5" fmla="*/ 9196 h 9196"/>
                </a:gdLst>
                <a:ahLst/>
                <a:cxnLst>
                  <a:cxn ang="0">
                    <a:pos x="T0" y="T1"/>
                  </a:cxn>
                  <a:cxn ang="0">
                    <a:pos x="T2" y="T3"/>
                  </a:cxn>
                  <a:cxn ang="0">
                    <a:pos x="T4" y="T5"/>
                  </a:cxn>
                </a:cxnLst>
                <a:rect l="0" t="0" r="r" b="b"/>
                <a:pathLst>
                  <a:path w="14620" h="9196">
                    <a:moveTo>
                      <a:pt x="0" y="0"/>
                    </a:moveTo>
                    <a:lnTo>
                      <a:pt x="0" y="9196"/>
                    </a:lnTo>
                    <a:lnTo>
                      <a:pt x="14620" y="9196"/>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latin typeface="+mj-lt"/>
                </a:endParaRPr>
              </a:p>
            </p:txBody>
          </p:sp>
          <p:sp>
            <p:nvSpPr>
              <p:cNvPr id="8" name="Line 7">
                <a:extLst>
                  <a:ext uri="{FF2B5EF4-FFF2-40B4-BE49-F238E27FC236}">
                    <a16:creationId xmlns:a16="http://schemas.microsoft.com/office/drawing/2014/main" id="{F44C9EB5-7C44-D7D7-6837-A5DA87398435}"/>
                  </a:ext>
                </a:extLst>
              </p:cNvPr>
              <p:cNvSpPr>
                <a:spLocks noChangeShapeType="1"/>
              </p:cNvSpPr>
              <p:nvPr/>
            </p:nvSpPr>
            <p:spPr bwMode="auto">
              <a:xfrm flipV="1">
                <a:off x="10574338" y="5148263"/>
                <a:ext cx="0" cy="8890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latin typeface="+mj-lt"/>
                </a:endParaRPr>
              </a:p>
            </p:txBody>
          </p:sp>
          <p:sp>
            <p:nvSpPr>
              <p:cNvPr id="9" name="Line 8">
                <a:extLst>
                  <a:ext uri="{FF2B5EF4-FFF2-40B4-BE49-F238E27FC236}">
                    <a16:creationId xmlns:a16="http://schemas.microsoft.com/office/drawing/2014/main" id="{18E657C9-40F3-360C-C807-62AE1C8895F4}"/>
                  </a:ext>
                </a:extLst>
              </p:cNvPr>
              <p:cNvSpPr>
                <a:spLocks noChangeShapeType="1"/>
              </p:cNvSpPr>
              <p:nvPr/>
            </p:nvSpPr>
            <p:spPr bwMode="auto">
              <a:xfrm flipV="1">
                <a:off x="11279188" y="5148263"/>
                <a:ext cx="0" cy="8890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latin typeface="+mj-lt"/>
                </a:endParaRPr>
              </a:p>
            </p:txBody>
          </p:sp>
          <p:sp>
            <p:nvSpPr>
              <p:cNvPr id="10" name="Line 9">
                <a:extLst>
                  <a:ext uri="{FF2B5EF4-FFF2-40B4-BE49-F238E27FC236}">
                    <a16:creationId xmlns:a16="http://schemas.microsoft.com/office/drawing/2014/main" id="{30F47EC8-EBDF-5CCA-EDE2-B6FF364F1A12}"/>
                  </a:ext>
                </a:extLst>
              </p:cNvPr>
              <p:cNvSpPr>
                <a:spLocks noChangeShapeType="1"/>
              </p:cNvSpPr>
              <p:nvPr/>
            </p:nvSpPr>
            <p:spPr bwMode="auto">
              <a:xfrm flipV="1">
                <a:off x="7756525" y="5148263"/>
                <a:ext cx="0" cy="8890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latin typeface="+mj-lt"/>
                </a:endParaRPr>
              </a:p>
            </p:txBody>
          </p:sp>
          <p:sp>
            <p:nvSpPr>
              <p:cNvPr id="11" name="Line 10">
                <a:extLst>
                  <a:ext uri="{FF2B5EF4-FFF2-40B4-BE49-F238E27FC236}">
                    <a16:creationId xmlns:a16="http://schemas.microsoft.com/office/drawing/2014/main" id="{761FD732-B6D3-3861-4EA4-A69C65245E30}"/>
                  </a:ext>
                </a:extLst>
              </p:cNvPr>
              <p:cNvSpPr>
                <a:spLocks noChangeShapeType="1"/>
              </p:cNvSpPr>
              <p:nvPr/>
            </p:nvSpPr>
            <p:spPr bwMode="auto">
              <a:xfrm flipV="1">
                <a:off x="8459788" y="5148263"/>
                <a:ext cx="0" cy="8890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latin typeface="+mj-lt"/>
                </a:endParaRPr>
              </a:p>
            </p:txBody>
          </p:sp>
          <p:sp>
            <p:nvSpPr>
              <p:cNvPr id="12" name="Line 11">
                <a:extLst>
                  <a:ext uri="{FF2B5EF4-FFF2-40B4-BE49-F238E27FC236}">
                    <a16:creationId xmlns:a16="http://schemas.microsoft.com/office/drawing/2014/main" id="{660C8756-B59A-FC30-4891-6DD67A857C52}"/>
                  </a:ext>
                </a:extLst>
              </p:cNvPr>
              <p:cNvSpPr>
                <a:spLocks noChangeShapeType="1"/>
              </p:cNvSpPr>
              <p:nvPr/>
            </p:nvSpPr>
            <p:spPr bwMode="auto">
              <a:xfrm flipV="1">
                <a:off x="9164638" y="5148263"/>
                <a:ext cx="0" cy="8890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latin typeface="+mj-lt"/>
                </a:endParaRPr>
              </a:p>
            </p:txBody>
          </p:sp>
          <p:sp>
            <p:nvSpPr>
              <p:cNvPr id="13" name="Line 12">
                <a:extLst>
                  <a:ext uri="{FF2B5EF4-FFF2-40B4-BE49-F238E27FC236}">
                    <a16:creationId xmlns:a16="http://schemas.microsoft.com/office/drawing/2014/main" id="{F2B2E198-78AA-4580-8CCC-03FBDBA9128E}"/>
                  </a:ext>
                </a:extLst>
              </p:cNvPr>
              <p:cNvSpPr>
                <a:spLocks noChangeShapeType="1"/>
              </p:cNvSpPr>
              <p:nvPr/>
            </p:nvSpPr>
            <p:spPr bwMode="auto">
              <a:xfrm flipV="1">
                <a:off x="7051675" y="5148263"/>
                <a:ext cx="0" cy="8890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latin typeface="+mj-lt"/>
                </a:endParaRPr>
              </a:p>
            </p:txBody>
          </p:sp>
          <p:sp>
            <p:nvSpPr>
              <p:cNvPr id="14" name="Line 13">
                <a:extLst>
                  <a:ext uri="{FF2B5EF4-FFF2-40B4-BE49-F238E27FC236}">
                    <a16:creationId xmlns:a16="http://schemas.microsoft.com/office/drawing/2014/main" id="{E1CB46E1-0D50-B74B-8281-49804D1F0643}"/>
                  </a:ext>
                </a:extLst>
              </p:cNvPr>
              <p:cNvSpPr>
                <a:spLocks noChangeShapeType="1"/>
              </p:cNvSpPr>
              <p:nvPr/>
            </p:nvSpPr>
            <p:spPr bwMode="auto">
              <a:xfrm flipV="1">
                <a:off x="9869488" y="5148263"/>
                <a:ext cx="0" cy="8890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latin typeface="+mj-lt"/>
                </a:endParaRPr>
              </a:p>
            </p:txBody>
          </p:sp>
          <p:sp>
            <p:nvSpPr>
              <p:cNvPr id="15" name="Line 14">
                <a:extLst>
                  <a:ext uri="{FF2B5EF4-FFF2-40B4-BE49-F238E27FC236}">
                    <a16:creationId xmlns:a16="http://schemas.microsoft.com/office/drawing/2014/main" id="{32C96B2D-47BB-F281-4D85-A44343759829}"/>
                  </a:ext>
                </a:extLst>
              </p:cNvPr>
              <p:cNvSpPr>
                <a:spLocks noChangeShapeType="1"/>
              </p:cNvSpPr>
              <p:nvPr/>
            </p:nvSpPr>
            <p:spPr bwMode="auto">
              <a:xfrm>
                <a:off x="6759575" y="3027363"/>
                <a:ext cx="809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latin typeface="+mj-lt"/>
                </a:endParaRPr>
              </a:p>
            </p:txBody>
          </p:sp>
          <p:sp>
            <p:nvSpPr>
              <p:cNvPr id="16" name="Line 15">
                <a:extLst>
                  <a:ext uri="{FF2B5EF4-FFF2-40B4-BE49-F238E27FC236}">
                    <a16:creationId xmlns:a16="http://schemas.microsoft.com/office/drawing/2014/main" id="{FDE51885-EDEB-BB26-F1DF-0952C4653A5D}"/>
                  </a:ext>
                </a:extLst>
              </p:cNvPr>
              <p:cNvSpPr>
                <a:spLocks noChangeShapeType="1"/>
              </p:cNvSpPr>
              <p:nvPr/>
            </p:nvSpPr>
            <p:spPr bwMode="auto">
              <a:xfrm>
                <a:off x="6759575" y="3690938"/>
                <a:ext cx="809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latin typeface="+mj-lt"/>
                </a:endParaRPr>
              </a:p>
            </p:txBody>
          </p:sp>
          <p:sp>
            <p:nvSpPr>
              <p:cNvPr id="17" name="Line 16">
                <a:extLst>
                  <a:ext uri="{FF2B5EF4-FFF2-40B4-BE49-F238E27FC236}">
                    <a16:creationId xmlns:a16="http://schemas.microsoft.com/office/drawing/2014/main" id="{1E6970C5-67ED-856E-0DF4-0015D1B8B01B}"/>
                  </a:ext>
                </a:extLst>
              </p:cNvPr>
              <p:cNvSpPr>
                <a:spLocks noChangeShapeType="1"/>
              </p:cNvSpPr>
              <p:nvPr/>
            </p:nvSpPr>
            <p:spPr bwMode="auto">
              <a:xfrm>
                <a:off x="6759575" y="4354513"/>
                <a:ext cx="809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latin typeface="+mj-lt"/>
                </a:endParaRPr>
              </a:p>
            </p:txBody>
          </p:sp>
          <p:sp>
            <p:nvSpPr>
              <p:cNvPr id="18" name="Line 17">
                <a:extLst>
                  <a:ext uri="{FF2B5EF4-FFF2-40B4-BE49-F238E27FC236}">
                    <a16:creationId xmlns:a16="http://schemas.microsoft.com/office/drawing/2014/main" id="{D1E3BE23-0ED3-4561-5CD2-9B0D2252130E}"/>
                  </a:ext>
                </a:extLst>
              </p:cNvPr>
              <p:cNvSpPr>
                <a:spLocks noChangeShapeType="1"/>
              </p:cNvSpPr>
              <p:nvPr/>
            </p:nvSpPr>
            <p:spPr bwMode="auto">
              <a:xfrm>
                <a:off x="6759575" y="5019675"/>
                <a:ext cx="809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latin typeface="+mj-lt"/>
                </a:endParaRPr>
              </a:p>
            </p:txBody>
          </p:sp>
          <p:sp>
            <p:nvSpPr>
              <p:cNvPr id="19" name="Line 18">
                <a:extLst>
                  <a:ext uri="{FF2B5EF4-FFF2-40B4-BE49-F238E27FC236}">
                    <a16:creationId xmlns:a16="http://schemas.microsoft.com/office/drawing/2014/main" id="{57DB791F-D946-4067-50D3-6B2651FF9581}"/>
                  </a:ext>
                </a:extLst>
              </p:cNvPr>
              <p:cNvSpPr>
                <a:spLocks noChangeShapeType="1"/>
              </p:cNvSpPr>
              <p:nvPr/>
            </p:nvSpPr>
            <p:spPr bwMode="auto">
              <a:xfrm>
                <a:off x="6759575" y="2363788"/>
                <a:ext cx="809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latin typeface="+mj-lt"/>
                </a:endParaRPr>
              </a:p>
            </p:txBody>
          </p:sp>
          <p:sp>
            <p:nvSpPr>
              <p:cNvPr id="20" name="Freeform 19">
                <a:extLst>
                  <a:ext uri="{FF2B5EF4-FFF2-40B4-BE49-F238E27FC236}">
                    <a16:creationId xmlns:a16="http://schemas.microsoft.com/office/drawing/2014/main" id="{2A48B0A5-F083-2091-954F-139E9B93F1BA}"/>
                  </a:ext>
                </a:extLst>
              </p:cNvPr>
              <p:cNvSpPr>
                <a:spLocks/>
              </p:cNvSpPr>
              <p:nvPr/>
            </p:nvSpPr>
            <p:spPr bwMode="auto">
              <a:xfrm>
                <a:off x="7259638" y="4598988"/>
                <a:ext cx="4235450" cy="427038"/>
              </a:xfrm>
              <a:custGeom>
                <a:avLst/>
                <a:gdLst>
                  <a:gd name="T0" fmla="*/ 9760 w 13340"/>
                  <a:gd name="T1" fmla="*/ 294 h 1349"/>
                  <a:gd name="T2" fmla="*/ 9247 w 13340"/>
                  <a:gd name="T3" fmla="*/ 327 h 1349"/>
                  <a:gd name="T4" fmla="*/ 7826 w 13340"/>
                  <a:gd name="T5" fmla="*/ 353 h 1349"/>
                  <a:gd name="T6" fmla="*/ 7419 w 13340"/>
                  <a:gd name="T7" fmla="*/ 378 h 1349"/>
                  <a:gd name="T8" fmla="*/ 7379 w 13340"/>
                  <a:gd name="T9" fmla="*/ 412 h 1349"/>
                  <a:gd name="T10" fmla="*/ 7187 w 13340"/>
                  <a:gd name="T11" fmla="*/ 444 h 1349"/>
                  <a:gd name="T12" fmla="*/ 7123 w 13340"/>
                  <a:gd name="T13" fmla="*/ 482 h 1349"/>
                  <a:gd name="T14" fmla="*/ 7021 w 13340"/>
                  <a:gd name="T15" fmla="*/ 506 h 1349"/>
                  <a:gd name="T16" fmla="*/ 6568 w 13340"/>
                  <a:gd name="T17" fmla="*/ 533 h 1349"/>
                  <a:gd name="T18" fmla="*/ 5842 w 13340"/>
                  <a:gd name="T19" fmla="*/ 556 h 1349"/>
                  <a:gd name="T20" fmla="*/ 5084 w 13340"/>
                  <a:gd name="T21" fmla="*/ 582 h 1349"/>
                  <a:gd name="T22" fmla="*/ 4970 w 13340"/>
                  <a:gd name="T23" fmla="*/ 603 h 1349"/>
                  <a:gd name="T24" fmla="*/ 4933 w 13340"/>
                  <a:gd name="T25" fmla="*/ 654 h 1349"/>
                  <a:gd name="T26" fmla="*/ 4822 w 13340"/>
                  <a:gd name="T27" fmla="*/ 693 h 1349"/>
                  <a:gd name="T28" fmla="*/ 4676 w 13340"/>
                  <a:gd name="T29" fmla="*/ 715 h 1349"/>
                  <a:gd name="T30" fmla="*/ 4168 w 13340"/>
                  <a:gd name="T31" fmla="*/ 735 h 1349"/>
                  <a:gd name="T32" fmla="*/ 3989 w 13340"/>
                  <a:gd name="T33" fmla="*/ 753 h 1349"/>
                  <a:gd name="T34" fmla="*/ 3417 w 13340"/>
                  <a:gd name="T35" fmla="*/ 779 h 1349"/>
                  <a:gd name="T36" fmla="*/ 3279 w 13340"/>
                  <a:gd name="T37" fmla="*/ 804 h 1349"/>
                  <a:gd name="T38" fmla="*/ 2676 w 13340"/>
                  <a:gd name="T39" fmla="*/ 833 h 1349"/>
                  <a:gd name="T40" fmla="*/ 2599 w 13340"/>
                  <a:gd name="T41" fmla="*/ 860 h 1349"/>
                  <a:gd name="T42" fmla="*/ 2439 w 13340"/>
                  <a:gd name="T43" fmla="*/ 882 h 1349"/>
                  <a:gd name="T44" fmla="*/ 2374 w 13340"/>
                  <a:gd name="T45" fmla="*/ 907 h 1349"/>
                  <a:gd name="T46" fmla="*/ 2140 w 13340"/>
                  <a:gd name="T47" fmla="*/ 930 h 1349"/>
                  <a:gd name="T48" fmla="*/ 1244 w 13340"/>
                  <a:gd name="T49" fmla="*/ 950 h 1349"/>
                  <a:gd name="T50" fmla="*/ 627 w 13340"/>
                  <a:gd name="T51" fmla="*/ 980 h 1349"/>
                  <a:gd name="T52" fmla="*/ 552 w 13340"/>
                  <a:gd name="T53" fmla="*/ 1028 h 1349"/>
                  <a:gd name="T54" fmla="*/ 418 w 13340"/>
                  <a:gd name="T55" fmla="*/ 1089 h 1349"/>
                  <a:gd name="T56" fmla="*/ 379 w 13340"/>
                  <a:gd name="T57" fmla="*/ 1142 h 1349"/>
                  <a:gd name="T58" fmla="*/ 330 w 13340"/>
                  <a:gd name="T59" fmla="*/ 1222 h 1349"/>
                  <a:gd name="T60" fmla="*/ 0 w 13340"/>
                  <a:gd name="T61" fmla="*/ 1349 h 1349"/>
                  <a:gd name="T62" fmla="*/ 347 w 13340"/>
                  <a:gd name="T63" fmla="*/ 1319 h 1349"/>
                  <a:gd name="T64" fmla="*/ 408 w 13340"/>
                  <a:gd name="T65" fmla="*/ 1276 h 1349"/>
                  <a:gd name="T66" fmla="*/ 547 w 13340"/>
                  <a:gd name="T67" fmla="*/ 1222 h 1349"/>
                  <a:gd name="T68" fmla="*/ 930 w 13340"/>
                  <a:gd name="T69" fmla="*/ 1190 h 1349"/>
                  <a:gd name="T70" fmla="*/ 2170 w 13340"/>
                  <a:gd name="T71" fmla="*/ 1165 h 1349"/>
                  <a:gd name="T72" fmla="*/ 2591 w 13340"/>
                  <a:gd name="T73" fmla="*/ 1123 h 1349"/>
                  <a:gd name="T74" fmla="*/ 2712 w 13340"/>
                  <a:gd name="T75" fmla="*/ 1098 h 1349"/>
                  <a:gd name="T76" fmla="*/ 3386 w 13340"/>
                  <a:gd name="T77" fmla="*/ 1077 h 1349"/>
                  <a:gd name="T78" fmla="*/ 4172 w 13340"/>
                  <a:gd name="T79" fmla="*/ 1047 h 1349"/>
                  <a:gd name="T80" fmla="*/ 4820 w 13340"/>
                  <a:gd name="T81" fmla="*/ 1007 h 1349"/>
                  <a:gd name="T82" fmla="*/ 4938 w 13340"/>
                  <a:gd name="T83" fmla="*/ 962 h 1349"/>
                  <a:gd name="T84" fmla="*/ 5082 w 13340"/>
                  <a:gd name="T85" fmla="*/ 930 h 1349"/>
                  <a:gd name="T86" fmla="*/ 5855 w 13340"/>
                  <a:gd name="T87" fmla="*/ 910 h 1349"/>
                  <a:gd name="T88" fmla="*/ 7009 w 13340"/>
                  <a:gd name="T89" fmla="*/ 882 h 1349"/>
                  <a:gd name="T90" fmla="*/ 7139 w 13340"/>
                  <a:gd name="T91" fmla="*/ 853 h 1349"/>
                  <a:gd name="T92" fmla="*/ 7204 w 13340"/>
                  <a:gd name="T93" fmla="*/ 825 h 1349"/>
                  <a:gd name="T94" fmla="*/ 7425 w 13340"/>
                  <a:gd name="T95" fmla="*/ 799 h 1349"/>
                  <a:gd name="T96" fmla="*/ 7830 w 13340"/>
                  <a:gd name="T97" fmla="*/ 772 h 1349"/>
                  <a:gd name="T98" fmla="*/ 9256 w 13340"/>
                  <a:gd name="T99" fmla="*/ 751 h 1349"/>
                  <a:gd name="T100" fmla="*/ 9765 w 13340"/>
                  <a:gd name="T101" fmla="*/ 725 h 1349"/>
                  <a:gd name="T102" fmla="*/ 11733 w 13340"/>
                  <a:gd name="T103" fmla="*/ 703 h 1349"/>
                  <a:gd name="T104" fmla="*/ 12537 w 13340"/>
                  <a:gd name="T105" fmla="*/ 622 h 1349"/>
                  <a:gd name="T106" fmla="*/ 13340 w 13340"/>
                  <a:gd name="T107" fmla="*/ 0 h 1349"/>
                  <a:gd name="T108" fmla="*/ 12541 w 13340"/>
                  <a:gd name="T109" fmla="*/ 179 h 1349"/>
                  <a:gd name="T110" fmla="*/ 11737 w 13340"/>
                  <a:gd name="T111" fmla="*/ 253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340" h="1349">
                    <a:moveTo>
                      <a:pt x="9760" y="253"/>
                    </a:moveTo>
                    <a:lnTo>
                      <a:pt x="9760" y="294"/>
                    </a:lnTo>
                    <a:lnTo>
                      <a:pt x="9247" y="294"/>
                    </a:lnTo>
                    <a:lnTo>
                      <a:pt x="9247" y="327"/>
                    </a:lnTo>
                    <a:lnTo>
                      <a:pt x="7826" y="327"/>
                    </a:lnTo>
                    <a:lnTo>
                      <a:pt x="7826" y="353"/>
                    </a:lnTo>
                    <a:lnTo>
                      <a:pt x="7419" y="353"/>
                    </a:lnTo>
                    <a:lnTo>
                      <a:pt x="7419" y="378"/>
                    </a:lnTo>
                    <a:lnTo>
                      <a:pt x="7379" y="378"/>
                    </a:lnTo>
                    <a:lnTo>
                      <a:pt x="7379" y="412"/>
                    </a:lnTo>
                    <a:lnTo>
                      <a:pt x="7187" y="412"/>
                    </a:lnTo>
                    <a:lnTo>
                      <a:pt x="7187" y="444"/>
                    </a:lnTo>
                    <a:lnTo>
                      <a:pt x="7123" y="444"/>
                    </a:lnTo>
                    <a:lnTo>
                      <a:pt x="7123" y="482"/>
                    </a:lnTo>
                    <a:lnTo>
                      <a:pt x="7021" y="482"/>
                    </a:lnTo>
                    <a:lnTo>
                      <a:pt x="7021" y="506"/>
                    </a:lnTo>
                    <a:lnTo>
                      <a:pt x="6568" y="506"/>
                    </a:lnTo>
                    <a:lnTo>
                      <a:pt x="6568" y="533"/>
                    </a:lnTo>
                    <a:lnTo>
                      <a:pt x="5842" y="533"/>
                    </a:lnTo>
                    <a:lnTo>
                      <a:pt x="5842" y="556"/>
                    </a:lnTo>
                    <a:lnTo>
                      <a:pt x="5084" y="556"/>
                    </a:lnTo>
                    <a:lnTo>
                      <a:pt x="5084" y="582"/>
                    </a:lnTo>
                    <a:lnTo>
                      <a:pt x="4970" y="582"/>
                    </a:lnTo>
                    <a:lnTo>
                      <a:pt x="4970" y="603"/>
                    </a:lnTo>
                    <a:lnTo>
                      <a:pt x="4933" y="603"/>
                    </a:lnTo>
                    <a:lnTo>
                      <a:pt x="4933" y="654"/>
                    </a:lnTo>
                    <a:lnTo>
                      <a:pt x="4822" y="654"/>
                    </a:lnTo>
                    <a:lnTo>
                      <a:pt x="4822" y="693"/>
                    </a:lnTo>
                    <a:lnTo>
                      <a:pt x="4676" y="693"/>
                    </a:lnTo>
                    <a:lnTo>
                      <a:pt x="4676" y="715"/>
                    </a:lnTo>
                    <a:lnTo>
                      <a:pt x="4168" y="715"/>
                    </a:lnTo>
                    <a:lnTo>
                      <a:pt x="4168" y="735"/>
                    </a:lnTo>
                    <a:lnTo>
                      <a:pt x="3989" y="735"/>
                    </a:lnTo>
                    <a:lnTo>
                      <a:pt x="3989" y="753"/>
                    </a:lnTo>
                    <a:lnTo>
                      <a:pt x="3417" y="753"/>
                    </a:lnTo>
                    <a:lnTo>
                      <a:pt x="3417" y="779"/>
                    </a:lnTo>
                    <a:lnTo>
                      <a:pt x="3279" y="779"/>
                    </a:lnTo>
                    <a:lnTo>
                      <a:pt x="3279" y="804"/>
                    </a:lnTo>
                    <a:lnTo>
                      <a:pt x="2676" y="804"/>
                    </a:lnTo>
                    <a:lnTo>
                      <a:pt x="2676" y="833"/>
                    </a:lnTo>
                    <a:lnTo>
                      <a:pt x="2599" y="833"/>
                    </a:lnTo>
                    <a:lnTo>
                      <a:pt x="2599" y="860"/>
                    </a:lnTo>
                    <a:lnTo>
                      <a:pt x="2439" y="860"/>
                    </a:lnTo>
                    <a:lnTo>
                      <a:pt x="2439" y="882"/>
                    </a:lnTo>
                    <a:lnTo>
                      <a:pt x="2374" y="882"/>
                    </a:lnTo>
                    <a:lnTo>
                      <a:pt x="2374" y="907"/>
                    </a:lnTo>
                    <a:lnTo>
                      <a:pt x="2140" y="907"/>
                    </a:lnTo>
                    <a:lnTo>
                      <a:pt x="2140" y="930"/>
                    </a:lnTo>
                    <a:lnTo>
                      <a:pt x="1244" y="930"/>
                    </a:lnTo>
                    <a:lnTo>
                      <a:pt x="1244" y="950"/>
                    </a:lnTo>
                    <a:lnTo>
                      <a:pt x="627" y="950"/>
                    </a:lnTo>
                    <a:lnTo>
                      <a:pt x="627" y="980"/>
                    </a:lnTo>
                    <a:lnTo>
                      <a:pt x="552" y="980"/>
                    </a:lnTo>
                    <a:lnTo>
                      <a:pt x="552" y="1028"/>
                    </a:lnTo>
                    <a:lnTo>
                      <a:pt x="418" y="1028"/>
                    </a:lnTo>
                    <a:lnTo>
                      <a:pt x="418" y="1089"/>
                    </a:lnTo>
                    <a:lnTo>
                      <a:pt x="379" y="1089"/>
                    </a:lnTo>
                    <a:lnTo>
                      <a:pt x="379" y="1142"/>
                    </a:lnTo>
                    <a:lnTo>
                      <a:pt x="330" y="1142"/>
                    </a:lnTo>
                    <a:lnTo>
                      <a:pt x="330" y="1222"/>
                    </a:lnTo>
                    <a:lnTo>
                      <a:pt x="0" y="1222"/>
                    </a:lnTo>
                    <a:lnTo>
                      <a:pt x="0" y="1349"/>
                    </a:lnTo>
                    <a:lnTo>
                      <a:pt x="347" y="1349"/>
                    </a:lnTo>
                    <a:lnTo>
                      <a:pt x="347" y="1319"/>
                    </a:lnTo>
                    <a:lnTo>
                      <a:pt x="408" y="1319"/>
                    </a:lnTo>
                    <a:lnTo>
                      <a:pt x="408" y="1276"/>
                    </a:lnTo>
                    <a:lnTo>
                      <a:pt x="547" y="1276"/>
                    </a:lnTo>
                    <a:lnTo>
                      <a:pt x="547" y="1222"/>
                    </a:lnTo>
                    <a:lnTo>
                      <a:pt x="930" y="1222"/>
                    </a:lnTo>
                    <a:lnTo>
                      <a:pt x="930" y="1190"/>
                    </a:lnTo>
                    <a:lnTo>
                      <a:pt x="2170" y="1190"/>
                    </a:lnTo>
                    <a:lnTo>
                      <a:pt x="2170" y="1165"/>
                    </a:lnTo>
                    <a:lnTo>
                      <a:pt x="2591" y="1165"/>
                    </a:lnTo>
                    <a:lnTo>
                      <a:pt x="2591" y="1123"/>
                    </a:lnTo>
                    <a:lnTo>
                      <a:pt x="2712" y="1123"/>
                    </a:lnTo>
                    <a:lnTo>
                      <a:pt x="2712" y="1098"/>
                    </a:lnTo>
                    <a:lnTo>
                      <a:pt x="3386" y="1098"/>
                    </a:lnTo>
                    <a:lnTo>
                      <a:pt x="3386" y="1077"/>
                    </a:lnTo>
                    <a:lnTo>
                      <a:pt x="4172" y="1077"/>
                    </a:lnTo>
                    <a:lnTo>
                      <a:pt x="4172" y="1047"/>
                    </a:lnTo>
                    <a:lnTo>
                      <a:pt x="4820" y="1047"/>
                    </a:lnTo>
                    <a:lnTo>
                      <a:pt x="4820" y="1007"/>
                    </a:lnTo>
                    <a:lnTo>
                      <a:pt x="4938" y="1007"/>
                    </a:lnTo>
                    <a:lnTo>
                      <a:pt x="4938" y="962"/>
                    </a:lnTo>
                    <a:lnTo>
                      <a:pt x="5082" y="962"/>
                    </a:lnTo>
                    <a:lnTo>
                      <a:pt x="5082" y="930"/>
                    </a:lnTo>
                    <a:lnTo>
                      <a:pt x="5855" y="930"/>
                    </a:lnTo>
                    <a:lnTo>
                      <a:pt x="5855" y="910"/>
                    </a:lnTo>
                    <a:lnTo>
                      <a:pt x="7009" y="910"/>
                    </a:lnTo>
                    <a:lnTo>
                      <a:pt x="7009" y="882"/>
                    </a:lnTo>
                    <a:lnTo>
                      <a:pt x="7139" y="882"/>
                    </a:lnTo>
                    <a:lnTo>
                      <a:pt x="7139" y="853"/>
                    </a:lnTo>
                    <a:lnTo>
                      <a:pt x="7204" y="853"/>
                    </a:lnTo>
                    <a:lnTo>
                      <a:pt x="7204" y="825"/>
                    </a:lnTo>
                    <a:lnTo>
                      <a:pt x="7425" y="825"/>
                    </a:lnTo>
                    <a:lnTo>
                      <a:pt x="7425" y="799"/>
                    </a:lnTo>
                    <a:lnTo>
                      <a:pt x="7830" y="799"/>
                    </a:lnTo>
                    <a:lnTo>
                      <a:pt x="7830" y="772"/>
                    </a:lnTo>
                    <a:lnTo>
                      <a:pt x="9256" y="772"/>
                    </a:lnTo>
                    <a:lnTo>
                      <a:pt x="9256" y="751"/>
                    </a:lnTo>
                    <a:lnTo>
                      <a:pt x="9765" y="751"/>
                    </a:lnTo>
                    <a:lnTo>
                      <a:pt x="9765" y="725"/>
                    </a:lnTo>
                    <a:lnTo>
                      <a:pt x="11733" y="725"/>
                    </a:lnTo>
                    <a:lnTo>
                      <a:pt x="11733" y="703"/>
                    </a:lnTo>
                    <a:lnTo>
                      <a:pt x="12537" y="703"/>
                    </a:lnTo>
                    <a:lnTo>
                      <a:pt x="12537" y="622"/>
                    </a:lnTo>
                    <a:lnTo>
                      <a:pt x="13340" y="622"/>
                    </a:lnTo>
                    <a:lnTo>
                      <a:pt x="13340" y="0"/>
                    </a:lnTo>
                    <a:lnTo>
                      <a:pt x="12541" y="0"/>
                    </a:lnTo>
                    <a:lnTo>
                      <a:pt x="12541" y="179"/>
                    </a:lnTo>
                    <a:lnTo>
                      <a:pt x="11737" y="179"/>
                    </a:lnTo>
                    <a:lnTo>
                      <a:pt x="11737" y="253"/>
                    </a:lnTo>
                    <a:lnTo>
                      <a:pt x="9760" y="253"/>
                    </a:lnTo>
                    <a:close/>
                  </a:path>
                </a:pathLst>
              </a:custGeom>
              <a:solidFill>
                <a:srgbClr val="E0E0E0"/>
              </a:solidFill>
              <a:ln w="9525">
                <a:noFill/>
                <a:round/>
                <a:headEnd/>
                <a:tailEnd/>
              </a:ln>
            </p:spPr>
            <p:txBody>
              <a:bodyPr vert="horz" wrap="square" lIns="91440" tIns="45720" rIns="91440" bIns="45720" numCol="1" anchor="t" anchorCtr="0" compatLnSpc="1">
                <a:prstTxWarp prst="textNoShape">
                  <a:avLst/>
                </a:prstTxWarp>
              </a:bodyPr>
              <a:lstStyle/>
              <a:p>
                <a:endParaRPr lang="fr-FR" sz="1400">
                  <a:latin typeface="+mj-lt"/>
                </a:endParaRPr>
              </a:p>
            </p:txBody>
          </p:sp>
          <p:sp>
            <p:nvSpPr>
              <p:cNvPr id="21" name="Freeform 20">
                <a:extLst>
                  <a:ext uri="{FF2B5EF4-FFF2-40B4-BE49-F238E27FC236}">
                    <a16:creationId xmlns:a16="http://schemas.microsoft.com/office/drawing/2014/main" id="{77358613-8066-27CC-038D-9FC3D5042568}"/>
                  </a:ext>
                </a:extLst>
              </p:cNvPr>
              <p:cNvSpPr>
                <a:spLocks/>
              </p:cNvSpPr>
              <p:nvPr/>
            </p:nvSpPr>
            <p:spPr bwMode="auto">
              <a:xfrm>
                <a:off x="7053263" y="4695825"/>
                <a:ext cx="4437063" cy="327025"/>
              </a:xfrm>
              <a:custGeom>
                <a:avLst/>
                <a:gdLst>
                  <a:gd name="T0" fmla="*/ 13181 w 13974"/>
                  <a:gd name="T1" fmla="*/ 0 h 1032"/>
                  <a:gd name="T2" fmla="*/ 12383 w 13974"/>
                  <a:gd name="T3" fmla="*/ 127 h 1032"/>
                  <a:gd name="T4" fmla="*/ 10414 w 13974"/>
                  <a:gd name="T5" fmla="*/ 189 h 1032"/>
                  <a:gd name="T6" fmla="*/ 9908 w 13974"/>
                  <a:gd name="T7" fmla="*/ 228 h 1032"/>
                  <a:gd name="T8" fmla="*/ 8489 w 13974"/>
                  <a:gd name="T9" fmla="*/ 249 h 1032"/>
                  <a:gd name="T10" fmla="*/ 8081 w 13974"/>
                  <a:gd name="T11" fmla="*/ 270 h 1032"/>
                  <a:gd name="T12" fmla="*/ 8042 w 13974"/>
                  <a:gd name="T13" fmla="*/ 295 h 1032"/>
                  <a:gd name="T14" fmla="*/ 7856 w 13974"/>
                  <a:gd name="T15" fmla="*/ 316 h 1032"/>
                  <a:gd name="T16" fmla="*/ 7779 w 13974"/>
                  <a:gd name="T17" fmla="*/ 347 h 1032"/>
                  <a:gd name="T18" fmla="*/ 7241 w 13974"/>
                  <a:gd name="T19" fmla="*/ 395 h 1032"/>
                  <a:gd name="T20" fmla="*/ 6510 w 13974"/>
                  <a:gd name="T21" fmla="*/ 418 h 1032"/>
                  <a:gd name="T22" fmla="*/ 5631 w 13974"/>
                  <a:gd name="T23" fmla="*/ 456 h 1032"/>
                  <a:gd name="T24" fmla="*/ 5587 w 13974"/>
                  <a:gd name="T25" fmla="*/ 494 h 1032"/>
                  <a:gd name="T26" fmla="*/ 5486 w 13974"/>
                  <a:gd name="T27" fmla="*/ 536 h 1032"/>
                  <a:gd name="T28" fmla="*/ 4644 w 13974"/>
                  <a:gd name="T29" fmla="*/ 583 h 1032"/>
                  <a:gd name="T30" fmla="*/ 4050 w 13974"/>
                  <a:gd name="T31" fmla="*/ 613 h 1032"/>
                  <a:gd name="T32" fmla="*/ 3325 w 13974"/>
                  <a:gd name="T33" fmla="*/ 650 h 1032"/>
                  <a:gd name="T34" fmla="*/ 3107 w 13974"/>
                  <a:gd name="T35" fmla="*/ 695 h 1032"/>
                  <a:gd name="T36" fmla="*/ 2827 w 13974"/>
                  <a:gd name="T37" fmla="*/ 724 h 1032"/>
                  <a:gd name="T38" fmla="*/ 1904 w 13974"/>
                  <a:gd name="T39" fmla="*/ 745 h 1032"/>
                  <a:gd name="T40" fmla="*/ 1284 w 13974"/>
                  <a:gd name="T41" fmla="*/ 773 h 1032"/>
                  <a:gd name="T42" fmla="*/ 1181 w 13974"/>
                  <a:gd name="T43" fmla="*/ 799 h 1032"/>
                  <a:gd name="T44" fmla="*/ 1065 w 13974"/>
                  <a:gd name="T45" fmla="*/ 851 h 1032"/>
                  <a:gd name="T46" fmla="*/ 1032 w 13974"/>
                  <a:gd name="T47" fmla="*/ 906 h 1032"/>
                  <a:gd name="T48" fmla="*/ 967 w 13974"/>
                  <a:gd name="T49" fmla="*/ 955 h 1032"/>
                  <a:gd name="T50" fmla="*/ 488 w 13974"/>
                  <a:gd name="T51" fmla="*/ 1000 h 1032"/>
                  <a:gd name="T52" fmla="*/ 429 w 13974"/>
                  <a:gd name="T53" fmla="*/ 1032 h 1032"/>
                  <a:gd name="T54" fmla="*/ 324 w 13974"/>
                  <a:gd name="T55" fmla="*/ 1032 h 1032"/>
                  <a:gd name="T56" fmla="*/ 234 w 13974"/>
                  <a:gd name="T57" fmla="*/ 1032 h 1032"/>
                  <a:gd name="T58" fmla="*/ 158 w 13974"/>
                  <a:gd name="T59" fmla="*/ 1032 h 1032"/>
                  <a:gd name="T60" fmla="*/ 98 w 13974"/>
                  <a:gd name="T61" fmla="*/ 1032 h 1032"/>
                  <a:gd name="T62" fmla="*/ 52 w 13974"/>
                  <a:gd name="T63" fmla="*/ 1032 h 1032"/>
                  <a:gd name="T64" fmla="*/ 20 w 13974"/>
                  <a:gd name="T65" fmla="*/ 1032 h 1032"/>
                  <a:gd name="T66" fmla="*/ 2 w 13974"/>
                  <a:gd name="T67" fmla="*/ 1032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74" h="1032">
                    <a:moveTo>
                      <a:pt x="13974" y="0"/>
                    </a:moveTo>
                    <a:lnTo>
                      <a:pt x="13181" y="0"/>
                    </a:lnTo>
                    <a:lnTo>
                      <a:pt x="13181" y="127"/>
                    </a:lnTo>
                    <a:lnTo>
                      <a:pt x="12383" y="127"/>
                    </a:lnTo>
                    <a:lnTo>
                      <a:pt x="12383" y="189"/>
                    </a:lnTo>
                    <a:lnTo>
                      <a:pt x="10414" y="189"/>
                    </a:lnTo>
                    <a:lnTo>
                      <a:pt x="10414" y="228"/>
                    </a:lnTo>
                    <a:lnTo>
                      <a:pt x="9908" y="228"/>
                    </a:lnTo>
                    <a:lnTo>
                      <a:pt x="9908" y="249"/>
                    </a:lnTo>
                    <a:lnTo>
                      <a:pt x="8489" y="249"/>
                    </a:lnTo>
                    <a:lnTo>
                      <a:pt x="8489" y="270"/>
                    </a:lnTo>
                    <a:lnTo>
                      <a:pt x="8081" y="270"/>
                    </a:lnTo>
                    <a:lnTo>
                      <a:pt x="8081" y="295"/>
                    </a:lnTo>
                    <a:lnTo>
                      <a:pt x="8042" y="295"/>
                    </a:lnTo>
                    <a:lnTo>
                      <a:pt x="8042" y="316"/>
                    </a:lnTo>
                    <a:lnTo>
                      <a:pt x="7856" y="316"/>
                    </a:lnTo>
                    <a:lnTo>
                      <a:pt x="7856" y="347"/>
                    </a:lnTo>
                    <a:lnTo>
                      <a:pt x="7779" y="347"/>
                    </a:lnTo>
                    <a:lnTo>
                      <a:pt x="7779" y="395"/>
                    </a:lnTo>
                    <a:lnTo>
                      <a:pt x="7241" y="395"/>
                    </a:lnTo>
                    <a:lnTo>
                      <a:pt x="7241" y="418"/>
                    </a:lnTo>
                    <a:lnTo>
                      <a:pt x="6510" y="418"/>
                    </a:lnTo>
                    <a:lnTo>
                      <a:pt x="6510" y="456"/>
                    </a:lnTo>
                    <a:lnTo>
                      <a:pt x="5631" y="456"/>
                    </a:lnTo>
                    <a:lnTo>
                      <a:pt x="5631" y="494"/>
                    </a:lnTo>
                    <a:lnTo>
                      <a:pt x="5587" y="494"/>
                    </a:lnTo>
                    <a:lnTo>
                      <a:pt x="5587" y="536"/>
                    </a:lnTo>
                    <a:lnTo>
                      <a:pt x="5486" y="536"/>
                    </a:lnTo>
                    <a:lnTo>
                      <a:pt x="5486" y="583"/>
                    </a:lnTo>
                    <a:lnTo>
                      <a:pt x="4644" y="583"/>
                    </a:lnTo>
                    <a:lnTo>
                      <a:pt x="4644" y="613"/>
                    </a:lnTo>
                    <a:lnTo>
                      <a:pt x="4050" y="613"/>
                    </a:lnTo>
                    <a:lnTo>
                      <a:pt x="4050" y="650"/>
                    </a:lnTo>
                    <a:lnTo>
                      <a:pt x="3325" y="650"/>
                    </a:lnTo>
                    <a:lnTo>
                      <a:pt x="3325" y="695"/>
                    </a:lnTo>
                    <a:lnTo>
                      <a:pt x="3107" y="695"/>
                    </a:lnTo>
                    <a:lnTo>
                      <a:pt x="3107" y="724"/>
                    </a:lnTo>
                    <a:lnTo>
                      <a:pt x="2827" y="724"/>
                    </a:lnTo>
                    <a:lnTo>
                      <a:pt x="2827" y="745"/>
                    </a:lnTo>
                    <a:lnTo>
                      <a:pt x="1904" y="745"/>
                    </a:lnTo>
                    <a:lnTo>
                      <a:pt x="1904" y="773"/>
                    </a:lnTo>
                    <a:lnTo>
                      <a:pt x="1284" y="773"/>
                    </a:lnTo>
                    <a:lnTo>
                      <a:pt x="1284" y="799"/>
                    </a:lnTo>
                    <a:lnTo>
                      <a:pt x="1181" y="799"/>
                    </a:lnTo>
                    <a:lnTo>
                      <a:pt x="1181" y="851"/>
                    </a:lnTo>
                    <a:lnTo>
                      <a:pt x="1065" y="851"/>
                    </a:lnTo>
                    <a:lnTo>
                      <a:pt x="1065" y="906"/>
                    </a:lnTo>
                    <a:lnTo>
                      <a:pt x="1032" y="906"/>
                    </a:lnTo>
                    <a:lnTo>
                      <a:pt x="1032" y="955"/>
                    </a:lnTo>
                    <a:lnTo>
                      <a:pt x="967" y="955"/>
                    </a:lnTo>
                    <a:lnTo>
                      <a:pt x="967" y="1000"/>
                    </a:lnTo>
                    <a:lnTo>
                      <a:pt x="488" y="1000"/>
                    </a:lnTo>
                    <a:lnTo>
                      <a:pt x="488" y="1032"/>
                    </a:lnTo>
                    <a:lnTo>
                      <a:pt x="429" y="1032"/>
                    </a:lnTo>
                    <a:lnTo>
                      <a:pt x="375" y="1032"/>
                    </a:lnTo>
                    <a:lnTo>
                      <a:pt x="324" y="1032"/>
                    </a:lnTo>
                    <a:lnTo>
                      <a:pt x="278" y="1032"/>
                    </a:lnTo>
                    <a:lnTo>
                      <a:pt x="234" y="1032"/>
                    </a:lnTo>
                    <a:lnTo>
                      <a:pt x="195" y="1032"/>
                    </a:lnTo>
                    <a:lnTo>
                      <a:pt x="158" y="1032"/>
                    </a:lnTo>
                    <a:lnTo>
                      <a:pt x="127" y="1032"/>
                    </a:lnTo>
                    <a:lnTo>
                      <a:pt x="98" y="1032"/>
                    </a:lnTo>
                    <a:lnTo>
                      <a:pt x="73" y="1032"/>
                    </a:lnTo>
                    <a:lnTo>
                      <a:pt x="52" y="1032"/>
                    </a:lnTo>
                    <a:lnTo>
                      <a:pt x="35" y="1032"/>
                    </a:lnTo>
                    <a:lnTo>
                      <a:pt x="20" y="1032"/>
                    </a:lnTo>
                    <a:lnTo>
                      <a:pt x="10" y="1032"/>
                    </a:lnTo>
                    <a:lnTo>
                      <a:pt x="2" y="1032"/>
                    </a:lnTo>
                    <a:lnTo>
                      <a:pt x="0" y="1032"/>
                    </a:lnTo>
                  </a:path>
                </a:pathLst>
              </a:custGeom>
              <a:noFill/>
              <a:ln w="20638">
                <a:solidFill>
                  <a:srgbClr val="00CC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latin typeface="+mj-lt"/>
                </a:endParaRPr>
              </a:p>
            </p:txBody>
          </p:sp>
        </p:grpSp>
        <p:sp>
          <p:nvSpPr>
            <p:cNvPr id="22" name="ZoneTexte 21">
              <a:extLst>
                <a:ext uri="{FF2B5EF4-FFF2-40B4-BE49-F238E27FC236}">
                  <a16:creationId xmlns:a16="http://schemas.microsoft.com/office/drawing/2014/main" id="{C68928ED-D10F-67BA-C750-DB9CD37CB605}"/>
                </a:ext>
              </a:extLst>
            </p:cNvPr>
            <p:cNvSpPr txBox="1"/>
            <p:nvPr/>
          </p:nvSpPr>
          <p:spPr>
            <a:xfrm>
              <a:off x="6631261" y="4894086"/>
              <a:ext cx="276038" cy="307777"/>
            </a:xfrm>
            <a:prstGeom prst="rect">
              <a:avLst/>
            </a:prstGeom>
            <a:noFill/>
          </p:spPr>
          <p:txBody>
            <a:bodyPr wrap="none" rtlCol="0">
              <a:spAutoFit/>
            </a:bodyPr>
            <a:lstStyle/>
            <a:p>
              <a:pPr algn="r"/>
              <a:r>
                <a:rPr lang="fr-FR" sz="1400" dirty="0">
                  <a:latin typeface="+mj-lt"/>
                </a:rPr>
                <a:t>0</a:t>
              </a:r>
            </a:p>
          </p:txBody>
        </p:sp>
        <p:sp>
          <p:nvSpPr>
            <p:cNvPr id="23" name="ZoneTexte 22">
              <a:extLst>
                <a:ext uri="{FF2B5EF4-FFF2-40B4-BE49-F238E27FC236}">
                  <a16:creationId xmlns:a16="http://schemas.microsoft.com/office/drawing/2014/main" id="{F8110BC8-E183-0068-42A7-DF31334869DC}"/>
                </a:ext>
              </a:extLst>
            </p:cNvPr>
            <p:cNvSpPr txBox="1"/>
            <p:nvPr/>
          </p:nvSpPr>
          <p:spPr>
            <a:xfrm>
              <a:off x="6539891" y="4250354"/>
              <a:ext cx="367408" cy="307777"/>
            </a:xfrm>
            <a:prstGeom prst="rect">
              <a:avLst/>
            </a:prstGeom>
            <a:noFill/>
          </p:spPr>
          <p:txBody>
            <a:bodyPr wrap="none" rtlCol="0">
              <a:spAutoFit/>
            </a:bodyPr>
            <a:lstStyle/>
            <a:p>
              <a:pPr algn="r"/>
              <a:r>
                <a:rPr lang="fr-FR" sz="1400" dirty="0">
                  <a:latin typeface="+mj-lt"/>
                </a:rPr>
                <a:t>25</a:t>
              </a:r>
            </a:p>
          </p:txBody>
        </p:sp>
        <p:sp>
          <p:nvSpPr>
            <p:cNvPr id="24" name="ZoneTexte 23">
              <a:extLst>
                <a:ext uri="{FF2B5EF4-FFF2-40B4-BE49-F238E27FC236}">
                  <a16:creationId xmlns:a16="http://schemas.microsoft.com/office/drawing/2014/main" id="{93603889-888A-4D20-8D67-8E95A0D1890B}"/>
                </a:ext>
              </a:extLst>
            </p:cNvPr>
            <p:cNvSpPr txBox="1"/>
            <p:nvPr/>
          </p:nvSpPr>
          <p:spPr>
            <a:xfrm>
              <a:off x="6539891" y="3606622"/>
              <a:ext cx="367408" cy="307777"/>
            </a:xfrm>
            <a:prstGeom prst="rect">
              <a:avLst/>
            </a:prstGeom>
            <a:noFill/>
          </p:spPr>
          <p:txBody>
            <a:bodyPr wrap="none" rtlCol="0">
              <a:spAutoFit/>
            </a:bodyPr>
            <a:lstStyle/>
            <a:p>
              <a:pPr algn="r"/>
              <a:r>
                <a:rPr lang="fr-FR" sz="1400" dirty="0">
                  <a:latin typeface="+mj-lt"/>
                </a:rPr>
                <a:t>50</a:t>
              </a:r>
            </a:p>
          </p:txBody>
        </p:sp>
        <p:sp>
          <p:nvSpPr>
            <p:cNvPr id="25" name="ZoneTexte 24">
              <a:extLst>
                <a:ext uri="{FF2B5EF4-FFF2-40B4-BE49-F238E27FC236}">
                  <a16:creationId xmlns:a16="http://schemas.microsoft.com/office/drawing/2014/main" id="{E4093B0C-83C8-684E-F3AE-4BB2D40FF3CF}"/>
                </a:ext>
              </a:extLst>
            </p:cNvPr>
            <p:cNvSpPr txBox="1"/>
            <p:nvPr/>
          </p:nvSpPr>
          <p:spPr>
            <a:xfrm>
              <a:off x="6539891" y="2962890"/>
              <a:ext cx="367408" cy="307777"/>
            </a:xfrm>
            <a:prstGeom prst="rect">
              <a:avLst/>
            </a:prstGeom>
            <a:noFill/>
          </p:spPr>
          <p:txBody>
            <a:bodyPr wrap="none" rtlCol="0">
              <a:spAutoFit/>
            </a:bodyPr>
            <a:lstStyle/>
            <a:p>
              <a:pPr algn="r"/>
              <a:r>
                <a:rPr lang="fr-FR" sz="1400" dirty="0">
                  <a:latin typeface="+mj-lt"/>
                </a:rPr>
                <a:t>75</a:t>
              </a:r>
            </a:p>
          </p:txBody>
        </p:sp>
        <p:sp>
          <p:nvSpPr>
            <p:cNvPr id="26" name="ZoneTexte 25">
              <a:extLst>
                <a:ext uri="{FF2B5EF4-FFF2-40B4-BE49-F238E27FC236}">
                  <a16:creationId xmlns:a16="http://schemas.microsoft.com/office/drawing/2014/main" id="{54B79455-9472-9BAA-92FC-4CDF03BCA338}"/>
                </a:ext>
              </a:extLst>
            </p:cNvPr>
            <p:cNvSpPr txBox="1"/>
            <p:nvPr/>
          </p:nvSpPr>
          <p:spPr>
            <a:xfrm>
              <a:off x="6448519" y="2319158"/>
              <a:ext cx="458780" cy="307777"/>
            </a:xfrm>
            <a:prstGeom prst="rect">
              <a:avLst/>
            </a:prstGeom>
            <a:noFill/>
          </p:spPr>
          <p:txBody>
            <a:bodyPr wrap="none" rtlCol="0">
              <a:spAutoFit/>
            </a:bodyPr>
            <a:lstStyle/>
            <a:p>
              <a:pPr algn="r"/>
              <a:r>
                <a:rPr lang="fr-FR" sz="1400" dirty="0">
                  <a:latin typeface="+mj-lt"/>
                </a:rPr>
                <a:t>100</a:t>
              </a:r>
            </a:p>
          </p:txBody>
        </p:sp>
        <p:sp>
          <p:nvSpPr>
            <p:cNvPr id="27" name="Rectangle 34">
              <a:extLst>
                <a:ext uri="{FF2B5EF4-FFF2-40B4-BE49-F238E27FC236}">
                  <a16:creationId xmlns:a16="http://schemas.microsoft.com/office/drawing/2014/main" id="{89C15B5A-B71F-B19F-4CF5-80BE37E2E7D1}"/>
                </a:ext>
              </a:extLst>
            </p:cNvPr>
            <p:cNvSpPr>
              <a:spLocks noChangeArrowheads="1"/>
            </p:cNvSpPr>
            <p:nvPr/>
          </p:nvSpPr>
          <p:spPr bwMode="auto">
            <a:xfrm>
              <a:off x="8353843" y="5517360"/>
              <a:ext cx="146097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400" b="1" i="0" u="none" strike="noStrike" cap="none" normalizeH="0" baseline="0" dirty="0">
                  <a:ln>
                    <a:noFill/>
                  </a:ln>
                  <a:solidFill>
                    <a:srgbClr val="000000"/>
                  </a:solidFill>
                  <a:effectLst/>
                  <a:latin typeface="+mj-lt"/>
                </a:rPr>
                <a:t>Follow-up (months)</a:t>
              </a:r>
              <a:endParaRPr kumimoji="0" lang="en-US" altLang="fr-FR" sz="1400" b="1" i="0" u="none" strike="noStrike" cap="none" normalizeH="0" baseline="0" dirty="0">
                <a:ln>
                  <a:noFill/>
                </a:ln>
                <a:solidFill>
                  <a:schemeClr val="tx1"/>
                </a:solidFill>
                <a:effectLst/>
                <a:latin typeface="+mj-lt"/>
              </a:endParaRPr>
            </a:p>
          </p:txBody>
        </p:sp>
        <p:sp>
          <p:nvSpPr>
            <p:cNvPr id="28" name="ZoneTexte 27">
              <a:extLst>
                <a:ext uri="{FF2B5EF4-FFF2-40B4-BE49-F238E27FC236}">
                  <a16:creationId xmlns:a16="http://schemas.microsoft.com/office/drawing/2014/main" id="{9D18BF75-14F2-834F-EF87-75F751480BA2}"/>
                </a:ext>
              </a:extLst>
            </p:cNvPr>
            <p:cNvSpPr txBox="1"/>
            <p:nvPr/>
          </p:nvSpPr>
          <p:spPr>
            <a:xfrm>
              <a:off x="7048018" y="5196297"/>
              <a:ext cx="276038" cy="307777"/>
            </a:xfrm>
            <a:prstGeom prst="rect">
              <a:avLst/>
            </a:prstGeom>
            <a:noFill/>
          </p:spPr>
          <p:txBody>
            <a:bodyPr wrap="none" rtlCol="0">
              <a:spAutoFit/>
            </a:bodyPr>
            <a:lstStyle/>
            <a:p>
              <a:pPr algn="ctr"/>
              <a:r>
                <a:rPr lang="fr-FR" sz="1400" dirty="0">
                  <a:latin typeface="+mj-lt"/>
                </a:rPr>
                <a:t>0</a:t>
              </a:r>
            </a:p>
          </p:txBody>
        </p:sp>
        <p:sp>
          <p:nvSpPr>
            <p:cNvPr id="29" name="ZoneTexte 28">
              <a:extLst>
                <a:ext uri="{FF2B5EF4-FFF2-40B4-BE49-F238E27FC236}">
                  <a16:creationId xmlns:a16="http://schemas.microsoft.com/office/drawing/2014/main" id="{45CA98D3-05D3-334F-0702-C0A473C4EC4C}"/>
                </a:ext>
              </a:extLst>
            </p:cNvPr>
            <p:cNvSpPr txBox="1"/>
            <p:nvPr/>
          </p:nvSpPr>
          <p:spPr>
            <a:xfrm>
              <a:off x="7731525" y="5196297"/>
              <a:ext cx="276038" cy="307777"/>
            </a:xfrm>
            <a:prstGeom prst="rect">
              <a:avLst/>
            </a:prstGeom>
            <a:noFill/>
          </p:spPr>
          <p:txBody>
            <a:bodyPr wrap="none" rtlCol="0">
              <a:spAutoFit/>
            </a:bodyPr>
            <a:lstStyle/>
            <a:p>
              <a:pPr algn="ctr"/>
              <a:r>
                <a:rPr lang="fr-FR" sz="1400" dirty="0">
                  <a:latin typeface="+mj-lt"/>
                </a:rPr>
                <a:t>2</a:t>
              </a:r>
            </a:p>
          </p:txBody>
        </p:sp>
        <p:sp>
          <p:nvSpPr>
            <p:cNvPr id="30" name="ZoneTexte 29">
              <a:extLst>
                <a:ext uri="{FF2B5EF4-FFF2-40B4-BE49-F238E27FC236}">
                  <a16:creationId xmlns:a16="http://schemas.microsoft.com/office/drawing/2014/main" id="{2FBC1BCC-1B35-57D6-AB24-19CD0C4BB462}"/>
                </a:ext>
              </a:extLst>
            </p:cNvPr>
            <p:cNvSpPr txBox="1"/>
            <p:nvPr/>
          </p:nvSpPr>
          <p:spPr>
            <a:xfrm>
              <a:off x="8415032" y="5196297"/>
              <a:ext cx="276038" cy="307777"/>
            </a:xfrm>
            <a:prstGeom prst="rect">
              <a:avLst/>
            </a:prstGeom>
            <a:noFill/>
          </p:spPr>
          <p:txBody>
            <a:bodyPr wrap="none" rtlCol="0">
              <a:spAutoFit/>
            </a:bodyPr>
            <a:lstStyle/>
            <a:p>
              <a:pPr algn="ctr"/>
              <a:r>
                <a:rPr lang="fr-FR" sz="1400" dirty="0">
                  <a:latin typeface="+mj-lt"/>
                </a:rPr>
                <a:t>4</a:t>
              </a:r>
            </a:p>
          </p:txBody>
        </p:sp>
        <p:sp>
          <p:nvSpPr>
            <p:cNvPr id="31" name="ZoneTexte 30">
              <a:extLst>
                <a:ext uri="{FF2B5EF4-FFF2-40B4-BE49-F238E27FC236}">
                  <a16:creationId xmlns:a16="http://schemas.microsoft.com/office/drawing/2014/main" id="{8E862E6B-20FC-0532-2485-64FCCB07529B}"/>
                </a:ext>
              </a:extLst>
            </p:cNvPr>
            <p:cNvSpPr txBox="1"/>
            <p:nvPr/>
          </p:nvSpPr>
          <p:spPr>
            <a:xfrm>
              <a:off x="9098539" y="5196297"/>
              <a:ext cx="276038" cy="307777"/>
            </a:xfrm>
            <a:prstGeom prst="rect">
              <a:avLst/>
            </a:prstGeom>
            <a:noFill/>
          </p:spPr>
          <p:txBody>
            <a:bodyPr wrap="none" rtlCol="0">
              <a:spAutoFit/>
            </a:bodyPr>
            <a:lstStyle/>
            <a:p>
              <a:pPr algn="ctr"/>
              <a:r>
                <a:rPr lang="fr-FR" sz="1400" dirty="0">
                  <a:latin typeface="+mj-lt"/>
                </a:rPr>
                <a:t>6</a:t>
              </a:r>
            </a:p>
          </p:txBody>
        </p:sp>
        <p:sp>
          <p:nvSpPr>
            <p:cNvPr id="32" name="ZoneTexte 31">
              <a:extLst>
                <a:ext uri="{FF2B5EF4-FFF2-40B4-BE49-F238E27FC236}">
                  <a16:creationId xmlns:a16="http://schemas.microsoft.com/office/drawing/2014/main" id="{D12D7137-4C48-AB4F-981D-9E14BB708C42}"/>
                </a:ext>
              </a:extLst>
            </p:cNvPr>
            <p:cNvSpPr txBox="1"/>
            <p:nvPr/>
          </p:nvSpPr>
          <p:spPr>
            <a:xfrm>
              <a:off x="9782046" y="5196297"/>
              <a:ext cx="276038" cy="307777"/>
            </a:xfrm>
            <a:prstGeom prst="rect">
              <a:avLst/>
            </a:prstGeom>
            <a:noFill/>
          </p:spPr>
          <p:txBody>
            <a:bodyPr wrap="none" rtlCol="0">
              <a:spAutoFit/>
            </a:bodyPr>
            <a:lstStyle/>
            <a:p>
              <a:pPr algn="ctr"/>
              <a:r>
                <a:rPr lang="fr-FR" sz="1400" dirty="0">
                  <a:latin typeface="+mj-lt"/>
                </a:rPr>
                <a:t>8</a:t>
              </a:r>
            </a:p>
          </p:txBody>
        </p:sp>
        <p:sp>
          <p:nvSpPr>
            <p:cNvPr id="33" name="ZoneTexte 32">
              <a:extLst>
                <a:ext uri="{FF2B5EF4-FFF2-40B4-BE49-F238E27FC236}">
                  <a16:creationId xmlns:a16="http://schemas.microsoft.com/office/drawing/2014/main" id="{95CF2330-1DD3-8C38-D211-93CFDDCA70EB}"/>
                </a:ext>
              </a:extLst>
            </p:cNvPr>
            <p:cNvSpPr txBox="1"/>
            <p:nvPr/>
          </p:nvSpPr>
          <p:spPr>
            <a:xfrm>
              <a:off x="10419868" y="5196297"/>
              <a:ext cx="367409" cy="307777"/>
            </a:xfrm>
            <a:prstGeom prst="rect">
              <a:avLst/>
            </a:prstGeom>
            <a:noFill/>
          </p:spPr>
          <p:txBody>
            <a:bodyPr wrap="none" rtlCol="0">
              <a:spAutoFit/>
            </a:bodyPr>
            <a:lstStyle/>
            <a:p>
              <a:pPr algn="ctr"/>
              <a:r>
                <a:rPr lang="fr-FR" sz="1400" dirty="0">
                  <a:latin typeface="+mj-lt"/>
                </a:rPr>
                <a:t>10</a:t>
              </a:r>
            </a:p>
          </p:txBody>
        </p:sp>
        <p:sp>
          <p:nvSpPr>
            <p:cNvPr id="34" name="ZoneTexte 33">
              <a:extLst>
                <a:ext uri="{FF2B5EF4-FFF2-40B4-BE49-F238E27FC236}">
                  <a16:creationId xmlns:a16="http://schemas.microsoft.com/office/drawing/2014/main" id="{F3814A7E-7561-B979-C9E0-454D333B24B3}"/>
                </a:ext>
              </a:extLst>
            </p:cNvPr>
            <p:cNvSpPr txBox="1"/>
            <p:nvPr/>
          </p:nvSpPr>
          <p:spPr>
            <a:xfrm>
              <a:off x="11103376" y="5196297"/>
              <a:ext cx="367409" cy="307777"/>
            </a:xfrm>
            <a:prstGeom prst="rect">
              <a:avLst/>
            </a:prstGeom>
            <a:noFill/>
          </p:spPr>
          <p:txBody>
            <a:bodyPr wrap="none" rtlCol="0">
              <a:spAutoFit/>
            </a:bodyPr>
            <a:lstStyle/>
            <a:p>
              <a:pPr algn="ctr"/>
              <a:r>
                <a:rPr lang="fr-FR" sz="1400" dirty="0">
                  <a:latin typeface="+mj-lt"/>
                </a:rPr>
                <a:t>12</a:t>
              </a:r>
            </a:p>
          </p:txBody>
        </p:sp>
        <p:sp>
          <p:nvSpPr>
            <p:cNvPr id="35" name="ZoneTexte 34">
              <a:extLst>
                <a:ext uri="{FF2B5EF4-FFF2-40B4-BE49-F238E27FC236}">
                  <a16:creationId xmlns:a16="http://schemas.microsoft.com/office/drawing/2014/main" id="{8440C020-B358-DC66-9A95-25779DFB9112}"/>
                </a:ext>
              </a:extLst>
            </p:cNvPr>
            <p:cNvSpPr txBox="1"/>
            <p:nvPr/>
          </p:nvSpPr>
          <p:spPr>
            <a:xfrm>
              <a:off x="6956647" y="5816297"/>
              <a:ext cx="458780" cy="307777"/>
            </a:xfrm>
            <a:prstGeom prst="rect">
              <a:avLst/>
            </a:prstGeom>
            <a:noFill/>
          </p:spPr>
          <p:txBody>
            <a:bodyPr wrap="none" rtlCol="0">
              <a:spAutoFit/>
            </a:bodyPr>
            <a:lstStyle/>
            <a:p>
              <a:pPr algn="ctr"/>
              <a:r>
                <a:rPr lang="fr-FR" sz="1400" dirty="0">
                  <a:latin typeface="+mj-lt"/>
                </a:rPr>
                <a:t>504</a:t>
              </a:r>
            </a:p>
          </p:txBody>
        </p:sp>
        <p:sp>
          <p:nvSpPr>
            <p:cNvPr id="36" name="ZoneTexte 35">
              <a:extLst>
                <a:ext uri="{FF2B5EF4-FFF2-40B4-BE49-F238E27FC236}">
                  <a16:creationId xmlns:a16="http://schemas.microsoft.com/office/drawing/2014/main" id="{6524AD18-690C-8EB5-E3D7-1963E67CDA0F}"/>
                </a:ext>
              </a:extLst>
            </p:cNvPr>
            <p:cNvSpPr txBox="1"/>
            <p:nvPr/>
          </p:nvSpPr>
          <p:spPr>
            <a:xfrm>
              <a:off x="7640154" y="5816297"/>
              <a:ext cx="458780" cy="307777"/>
            </a:xfrm>
            <a:prstGeom prst="rect">
              <a:avLst/>
            </a:prstGeom>
            <a:noFill/>
          </p:spPr>
          <p:txBody>
            <a:bodyPr wrap="none" rtlCol="0">
              <a:spAutoFit/>
            </a:bodyPr>
            <a:lstStyle/>
            <a:p>
              <a:pPr algn="ctr"/>
              <a:r>
                <a:rPr lang="fr-FR" sz="1400" dirty="0">
                  <a:latin typeface="+mj-lt"/>
                </a:rPr>
                <a:t>471</a:t>
              </a:r>
            </a:p>
          </p:txBody>
        </p:sp>
        <p:sp>
          <p:nvSpPr>
            <p:cNvPr id="37" name="ZoneTexte 36">
              <a:extLst>
                <a:ext uri="{FF2B5EF4-FFF2-40B4-BE49-F238E27FC236}">
                  <a16:creationId xmlns:a16="http://schemas.microsoft.com/office/drawing/2014/main" id="{0670A54B-7F9E-AA55-A4A7-842CE57A6173}"/>
                </a:ext>
              </a:extLst>
            </p:cNvPr>
            <p:cNvSpPr txBox="1"/>
            <p:nvPr/>
          </p:nvSpPr>
          <p:spPr>
            <a:xfrm>
              <a:off x="8323661" y="5816297"/>
              <a:ext cx="458780" cy="307777"/>
            </a:xfrm>
            <a:prstGeom prst="rect">
              <a:avLst/>
            </a:prstGeom>
            <a:noFill/>
          </p:spPr>
          <p:txBody>
            <a:bodyPr wrap="none" rtlCol="0">
              <a:spAutoFit/>
            </a:bodyPr>
            <a:lstStyle/>
            <a:p>
              <a:pPr algn="ctr"/>
              <a:r>
                <a:rPr lang="fr-FR" sz="1400" dirty="0">
                  <a:latin typeface="+mj-lt"/>
                </a:rPr>
                <a:t>444</a:t>
              </a:r>
            </a:p>
          </p:txBody>
        </p:sp>
        <p:sp>
          <p:nvSpPr>
            <p:cNvPr id="38" name="ZoneTexte 37">
              <a:extLst>
                <a:ext uri="{FF2B5EF4-FFF2-40B4-BE49-F238E27FC236}">
                  <a16:creationId xmlns:a16="http://schemas.microsoft.com/office/drawing/2014/main" id="{D8A236D0-CCA3-F722-3A19-45A0BAC27066}"/>
                </a:ext>
              </a:extLst>
            </p:cNvPr>
            <p:cNvSpPr txBox="1"/>
            <p:nvPr/>
          </p:nvSpPr>
          <p:spPr>
            <a:xfrm>
              <a:off x="9007168" y="5816297"/>
              <a:ext cx="458780" cy="307777"/>
            </a:xfrm>
            <a:prstGeom prst="rect">
              <a:avLst/>
            </a:prstGeom>
            <a:noFill/>
          </p:spPr>
          <p:txBody>
            <a:bodyPr wrap="none" rtlCol="0">
              <a:spAutoFit/>
            </a:bodyPr>
            <a:lstStyle/>
            <a:p>
              <a:pPr algn="ctr"/>
              <a:r>
                <a:rPr lang="fr-FR" sz="1400" dirty="0">
                  <a:latin typeface="+mj-lt"/>
                </a:rPr>
                <a:t>386</a:t>
              </a:r>
            </a:p>
          </p:txBody>
        </p:sp>
        <p:sp>
          <p:nvSpPr>
            <p:cNvPr id="39" name="ZoneTexte 38">
              <a:extLst>
                <a:ext uri="{FF2B5EF4-FFF2-40B4-BE49-F238E27FC236}">
                  <a16:creationId xmlns:a16="http://schemas.microsoft.com/office/drawing/2014/main" id="{B4ED93AE-9E2B-E34C-6E70-30F52C8AFA6F}"/>
                </a:ext>
              </a:extLst>
            </p:cNvPr>
            <p:cNvSpPr txBox="1"/>
            <p:nvPr/>
          </p:nvSpPr>
          <p:spPr>
            <a:xfrm>
              <a:off x="9690675" y="5816297"/>
              <a:ext cx="458780" cy="307777"/>
            </a:xfrm>
            <a:prstGeom prst="rect">
              <a:avLst/>
            </a:prstGeom>
            <a:noFill/>
          </p:spPr>
          <p:txBody>
            <a:bodyPr wrap="none" rtlCol="0">
              <a:spAutoFit/>
            </a:bodyPr>
            <a:lstStyle/>
            <a:p>
              <a:pPr algn="ctr"/>
              <a:r>
                <a:rPr lang="fr-FR" sz="1400" dirty="0">
                  <a:latin typeface="+mj-lt"/>
                </a:rPr>
                <a:t>318</a:t>
              </a:r>
            </a:p>
          </p:txBody>
        </p:sp>
        <p:sp>
          <p:nvSpPr>
            <p:cNvPr id="40" name="ZoneTexte 39">
              <a:extLst>
                <a:ext uri="{FF2B5EF4-FFF2-40B4-BE49-F238E27FC236}">
                  <a16:creationId xmlns:a16="http://schemas.microsoft.com/office/drawing/2014/main" id="{E9234EDD-E63D-2A0C-872A-99821448728F}"/>
                </a:ext>
              </a:extLst>
            </p:cNvPr>
            <p:cNvSpPr txBox="1"/>
            <p:nvPr/>
          </p:nvSpPr>
          <p:spPr>
            <a:xfrm>
              <a:off x="10374182" y="5816297"/>
              <a:ext cx="458780" cy="307777"/>
            </a:xfrm>
            <a:prstGeom prst="rect">
              <a:avLst/>
            </a:prstGeom>
            <a:noFill/>
          </p:spPr>
          <p:txBody>
            <a:bodyPr wrap="none" rtlCol="0">
              <a:spAutoFit/>
            </a:bodyPr>
            <a:lstStyle/>
            <a:p>
              <a:pPr algn="ctr"/>
              <a:r>
                <a:rPr lang="fr-FR" sz="1400" dirty="0">
                  <a:latin typeface="+mj-lt"/>
                </a:rPr>
                <a:t>219</a:t>
              </a:r>
            </a:p>
          </p:txBody>
        </p:sp>
        <p:sp>
          <p:nvSpPr>
            <p:cNvPr id="41" name="ZoneTexte 40">
              <a:extLst>
                <a:ext uri="{FF2B5EF4-FFF2-40B4-BE49-F238E27FC236}">
                  <a16:creationId xmlns:a16="http://schemas.microsoft.com/office/drawing/2014/main" id="{CD784D88-A9F9-9CD3-4B30-7427ED30DC8D}"/>
                </a:ext>
              </a:extLst>
            </p:cNvPr>
            <p:cNvSpPr txBox="1"/>
            <p:nvPr/>
          </p:nvSpPr>
          <p:spPr>
            <a:xfrm>
              <a:off x="11103376" y="5816297"/>
              <a:ext cx="367409" cy="307777"/>
            </a:xfrm>
            <a:prstGeom prst="rect">
              <a:avLst/>
            </a:prstGeom>
            <a:noFill/>
          </p:spPr>
          <p:txBody>
            <a:bodyPr wrap="none" rtlCol="0">
              <a:spAutoFit/>
            </a:bodyPr>
            <a:lstStyle/>
            <a:p>
              <a:pPr algn="ctr"/>
              <a:r>
                <a:rPr lang="fr-FR" sz="1400" dirty="0">
                  <a:latin typeface="+mj-lt"/>
                </a:rPr>
                <a:t>96</a:t>
              </a:r>
            </a:p>
          </p:txBody>
        </p:sp>
        <p:sp>
          <p:nvSpPr>
            <p:cNvPr id="42" name="ZoneTexte 41">
              <a:extLst>
                <a:ext uri="{FF2B5EF4-FFF2-40B4-BE49-F238E27FC236}">
                  <a16:creationId xmlns:a16="http://schemas.microsoft.com/office/drawing/2014/main" id="{A8AE67A7-BBF0-8295-EDAB-91D3C26C27F3}"/>
                </a:ext>
              </a:extLst>
            </p:cNvPr>
            <p:cNvSpPr txBox="1"/>
            <p:nvPr/>
          </p:nvSpPr>
          <p:spPr>
            <a:xfrm>
              <a:off x="7298987" y="5816297"/>
              <a:ext cx="458780" cy="307777"/>
            </a:xfrm>
            <a:prstGeom prst="rect">
              <a:avLst/>
            </a:prstGeom>
            <a:noFill/>
          </p:spPr>
          <p:txBody>
            <a:bodyPr wrap="none" rtlCol="0">
              <a:spAutoFit/>
            </a:bodyPr>
            <a:lstStyle/>
            <a:p>
              <a:pPr algn="ctr"/>
              <a:r>
                <a:rPr lang="fr-FR" sz="1400" dirty="0">
                  <a:latin typeface="+mj-lt"/>
                </a:rPr>
                <a:t>493</a:t>
              </a:r>
            </a:p>
          </p:txBody>
        </p:sp>
        <p:sp>
          <p:nvSpPr>
            <p:cNvPr id="43" name="ZoneTexte 42">
              <a:extLst>
                <a:ext uri="{FF2B5EF4-FFF2-40B4-BE49-F238E27FC236}">
                  <a16:creationId xmlns:a16="http://schemas.microsoft.com/office/drawing/2014/main" id="{AA548078-909D-B4C1-5E0D-32E467C8C857}"/>
                </a:ext>
              </a:extLst>
            </p:cNvPr>
            <p:cNvSpPr txBox="1"/>
            <p:nvPr/>
          </p:nvSpPr>
          <p:spPr>
            <a:xfrm>
              <a:off x="7982494" y="5816297"/>
              <a:ext cx="458780" cy="307777"/>
            </a:xfrm>
            <a:prstGeom prst="rect">
              <a:avLst/>
            </a:prstGeom>
            <a:noFill/>
          </p:spPr>
          <p:txBody>
            <a:bodyPr wrap="none" rtlCol="0">
              <a:spAutoFit/>
            </a:bodyPr>
            <a:lstStyle/>
            <a:p>
              <a:pPr algn="ctr"/>
              <a:r>
                <a:rPr lang="fr-FR" sz="1400" dirty="0">
                  <a:latin typeface="+mj-lt"/>
                </a:rPr>
                <a:t>459</a:t>
              </a:r>
            </a:p>
          </p:txBody>
        </p:sp>
        <p:sp>
          <p:nvSpPr>
            <p:cNvPr id="44" name="ZoneTexte 43">
              <a:extLst>
                <a:ext uri="{FF2B5EF4-FFF2-40B4-BE49-F238E27FC236}">
                  <a16:creationId xmlns:a16="http://schemas.microsoft.com/office/drawing/2014/main" id="{7AE8ABE5-3F9C-5EEF-50C1-8938190C32AF}"/>
                </a:ext>
              </a:extLst>
            </p:cNvPr>
            <p:cNvSpPr txBox="1"/>
            <p:nvPr/>
          </p:nvSpPr>
          <p:spPr>
            <a:xfrm>
              <a:off x="8666001" y="5816297"/>
              <a:ext cx="458780" cy="307777"/>
            </a:xfrm>
            <a:prstGeom prst="rect">
              <a:avLst/>
            </a:prstGeom>
            <a:noFill/>
          </p:spPr>
          <p:txBody>
            <a:bodyPr wrap="none" rtlCol="0">
              <a:spAutoFit/>
            </a:bodyPr>
            <a:lstStyle/>
            <a:p>
              <a:pPr algn="ctr"/>
              <a:r>
                <a:rPr lang="fr-FR" sz="1400" dirty="0">
                  <a:latin typeface="+mj-lt"/>
                </a:rPr>
                <a:t>420</a:t>
              </a:r>
            </a:p>
          </p:txBody>
        </p:sp>
        <p:sp>
          <p:nvSpPr>
            <p:cNvPr id="45" name="ZoneTexte 44">
              <a:extLst>
                <a:ext uri="{FF2B5EF4-FFF2-40B4-BE49-F238E27FC236}">
                  <a16:creationId xmlns:a16="http://schemas.microsoft.com/office/drawing/2014/main" id="{FBD80AA7-CDDA-E293-9045-7CABB08D3E38}"/>
                </a:ext>
              </a:extLst>
            </p:cNvPr>
            <p:cNvSpPr txBox="1"/>
            <p:nvPr/>
          </p:nvSpPr>
          <p:spPr>
            <a:xfrm>
              <a:off x="9367978" y="5816297"/>
              <a:ext cx="458780" cy="307777"/>
            </a:xfrm>
            <a:prstGeom prst="rect">
              <a:avLst/>
            </a:prstGeom>
            <a:noFill/>
          </p:spPr>
          <p:txBody>
            <a:bodyPr wrap="none" rtlCol="0">
              <a:spAutoFit/>
            </a:bodyPr>
            <a:lstStyle/>
            <a:p>
              <a:pPr algn="ctr"/>
              <a:r>
                <a:rPr lang="fr-FR" sz="1400" dirty="0">
                  <a:latin typeface="+mj-lt"/>
                </a:rPr>
                <a:t>356</a:t>
              </a:r>
            </a:p>
          </p:txBody>
        </p:sp>
        <p:sp>
          <p:nvSpPr>
            <p:cNvPr id="46" name="ZoneTexte 45">
              <a:extLst>
                <a:ext uri="{FF2B5EF4-FFF2-40B4-BE49-F238E27FC236}">
                  <a16:creationId xmlns:a16="http://schemas.microsoft.com/office/drawing/2014/main" id="{7A3009E2-7259-68E8-A8A6-107D8D10EB44}"/>
                </a:ext>
              </a:extLst>
            </p:cNvPr>
            <p:cNvSpPr txBox="1"/>
            <p:nvPr/>
          </p:nvSpPr>
          <p:spPr>
            <a:xfrm>
              <a:off x="10051485" y="5816297"/>
              <a:ext cx="458780" cy="307777"/>
            </a:xfrm>
            <a:prstGeom prst="rect">
              <a:avLst/>
            </a:prstGeom>
            <a:noFill/>
          </p:spPr>
          <p:txBody>
            <a:bodyPr wrap="none" rtlCol="0">
              <a:spAutoFit/>
            </a:bodyPr>
            <a:lstStyle/>
            <a:p>
              <a:pPr algn="ctr"/>
              <a:r>
                <a:rPr lang="fr-FR" sz="1400" dirty="0">
                  <a:latin typeface="+mj-lt"/>
                </a:rPr>
                <a:t>272</a:t>
              </a:r>
            </a:p>
          </p:txBody>
        </p:sp>
        <p:sp>
          <p:nvSpPr>
            <p:cNvPr id="47" name="ZoneTexte 46">
              <a:extLst>
                <a:ext uri="{FF2B5EF4-FFF2-40B4-BE49-F238E27FC236}">
                  <a16:creationId xmlns:a16="http://schemas.microsoft.com/office/drawing/2014/main" id="{1C67C8CA-ACDE-7680-9952-F8ECDA127DEF}"/>
                </a:ext>
              </a:extLst>
            </p:cNvPr>
            <p:cNvSpPr txBox="1"/>
            <p:nvPr/>
          </p:nvSpPr>
          <p:spPr>
            <a:xfrm>
              <a:off x="10734992" y="5816297"/>
              <a:ext cx="458780" cy="307777"/>
            </a:xfrm>
            <a:prstGeom prst="rect">
              <a:avLst/>
            </a:prstGeom>
            <a:noFill/>
          </p:spPr>
          <p:txBody>
            <a:bodyPr wrap="none" rtlCol="0">
              <a:spAutoFit/>
            </a:bodyPr>
            <a:lstStyle/>
            <a:p>
              <a:pPr algn="ctr"/>
              <a:r>
                <a:rPr lang="fr-FR" sz="1400" dirty="0">
                  <a:latin typeface="+mj-lt"/>
                </a:rPr>
                <a:t>155</a:t>
              </a:r>
            </a:p>
          </p:txBody>
        </p:sp>
        <p:sp>
          <p:nvSpPr>
            <p:cNvPr id="48" name="Rectangle 34">
              <a:extLst>
                <a:ext uri="{FF2B5EF4-FFF2-40B4-BE49-F238E27FC236}">
                  <a16:creationId xmlns:a16="http://schemas.microsoft.com/office/drawing/2014/main" id="{E295AC63-BE18-E0F3-422C-DEDD11BD13A3}"/>
                </a:ext>
              </a:extLst>
            </p:cNvPr>
            <p:cNvSpPr>
              <a:spLocks noChangeArrowheads="1"/>
            </p:cNvSpPr>
            <p:nvPr/>
          </p:nvSpPr>
          <p:spPr bwMode="auto">
            <a:xfrm>
              <a:off x="6467117" y="5631631"/>
              <a:ext cx="11076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400" b="1" i="0" u="none" strike="noStrike" cap="none" normalizeH="0" baseline="0" dirty="0">
                  <a:ln>
                    <a:noFill/>
                  </a:ln>
                  <a:solidFill>
                    <a:srgbClr val="000000"/>
                  </a:solidFill>
                  <a:effectLst/>
                  <a:latin typeface="+mj-lt"/>
                </a:rPr>
                <a:t>Number at risk</a:t>
              </a:r>
              <a:endParaRPr kumimoji="0" lang="en-US" altLang="fr-FR" sz="1400" b="1" i="0" u="none" strike="noStrike" cap="none" normalizeH="0" baseline="0" dirty="0">
                <a:ln>
                  <a:noFill/>
                </a:ln>
                <a:solidFill>
                  <a:schemeClr val="tx1"/>
                </a:solidFill>
                <a:effectLst/>
                <a:latin typeface="+mj-lt"/>
              </a:endParaRPr>
            </a:p>
          </p:txBody>
        </p:sp>
        <p:sp>
          <p:nvSpPr>
            <p:cNvPr id="49" name="ZoneTexte 48">
              <a:extLst>
                <a:ext uri="{FF2B5EF4-FFF2-40B4-BE49-F238E27FC236}">
                  <a16:creationId xmlns:a16="http://schemas.microsoft.com/office/drawing/2014/main" id="{7AEBDCAB-E4FE-5D89-66B5-3F13BB6D1099}"/>
                </a:ext>
              </a:extLst>
            </p:cNvPr>
            <p:cNvSpPr txBox="1"/>
            <p:nvPr/>
          </p:nvSpPr>
          <p:spPr>
            <a:xfrm>
              <a:off x="6840071" y="2040488"/>
              <a:ext cx="312906" cy="307777"/>
            </a:xfrm>
            <a:prstGeom prst="rect">
              <a:avLst/>
            </a:prstGeom>
            <a:noFill/>
          </p:spPr>
          <p:txBody>
            <a:bodyPr wrap="none" rtlCol="0">
              <a:spAutoFit/>
            </a:bodyPr>
            <a:lstStyle/>
            <a:p>
              <a:r>
                <a:rPr lang="fr-FR" sz="1400" dirty="0">
                  <a:latin typeface="+mj-lt"/>
                </a:rPr>
                <a:t>%</a:t>
              </a:r>
            </a:p>
          </p:txBody>
        </p:sp>
      </p:grpSp>
      <p:sp>
        <p:nvSpPr>
          <p:cNvPr id="50" name="ZoneTexte 49">
            <a:extLst>
              <a:ext uri="{FF2B5EF4-FFF2-40B4-BE49-F238E27FC236}">
                <a16:creationId xmlns:a16="http://schemas.microsoft.com/office/drawing/2014/main" id="{674CC127-4CC7-0411-6F5A-BD7F51315E3D}"/>
              </a:ext>
            </a:extLst>
          </p:cNvPr>
          <p:cNvSpPr txBox="1"/>
          <p:nvPr/>
        </p:nvSpPr>
        <p:spPr>
          <a:xfrm>
            <a:off x="7426712" y="1568387"/>
            <a:ext cx="4155689" cy="369332"/>
          </a:xfrm>
          <a:prstGeom prst="rect">
            <a:avLst/>
          </a:prstGeom>
          <a:noFill/>
        </p:spPr>
        <p:txBody>
          <a:bodyPr wrap="none" rtlCol="0">
            <a:spAutoFit/>
          </a:bodyPr>
          <a:lstStyle/>
          <a:p>
            <a:r>
              <a:rPr lang="en-US" b="1" dirty="0">
                <a:solidFill>
                  <a:srgbClr val="0070C0"/>
                </a:solidFill>
                <a:latin typeface="+mj-lt"/>
              </a:rPr>
              <a:t>Cumulative probability of discontinuation</a:t>
            </a:r>
          </a:p>
        </p:txBody>
      </p:sp>
    </p:spTree>
    <p:extLst>
      <p:ext uri="{BB962C8B-B14F-4D97-AF65-F5344CB8AC3E}">
        <p14:creationId xmlns:p14="http://schemas.microsoft.com/office/powerpoint/2010/main" val="406750157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109471-6D58-7653-0812-B2FEEC3287AF}"/>
              </a:ext>
            </a:extLst>
          </p:cNvPr>
          <p:cNvSpPr>
            <a:spLocks noGrp="1"/>
          </p:cNvSpPr>
          <p:nvPr>
            <p:ph type="title"/>
          </p:nvPr>
        </p:nvSpPr>
        <p:spPr/>
        <p:txBody>
          <a:bodyPr/>
          <a:lstStyle/>
          <a:p>
            <a:r>
              <a:rPr lang="en-US" dirty="0"/>
              <a:t>SCOLTA Cohort</a:t>
            </a:r>
          </a:p>
        </p:txBody>
      </p:sp>
      <p:sp>
        <p:nvSpPr>
          <p:cNvPr id="3" name="Espace réservé du contenu 2">
            <a:extLst>
              <a:ext uri="{FF2B5EF4-FFF2-40B4-BE49-F238E27FC236}">
                <a16:creationId xmlns:a16="http://schemas.microsoft.com/office/drawing/2014/main" id="{1F88FB7C-94B8-A93E-6D12-AE3BAD18B9B2}"/>
              </a:ext>
            </a:extLst>
          </p:cNvPr>
          <p:cNvSpPr>
            <a:spLocks noGrp="1"/>
          </p:cNvSpPr>
          <p:nvPr>
            <p:ph sz="quarter" idx="13"/>
          </p:nvPr>
        </p:nvSpPr>
        <p:spPr/>
        <p:txBody>
          <a:bodyPr>
            <a:normAutofit fontScale="92500" lnSpcReduction="10000"/>
          </a:bodyPr>
          <a:lstStyle/>
          <a:p>
            <a:r>
              <a:rPr lang="en-US" dirty="0"/>
              <a:t>417 patients initiating CAB + RPV LA between July 2022 and January 2024, Italy</a:t>
            </a:r>
            <a:br>
              <a:rPr lang="en-US" dirty="0"/>
            </a:br>
            <a:endParaRPr lang="en-US" dirty="0"/>
          </a:p>
          <a:p>
            <a:r>
              <a:rPr lang="en-US" dirty="0"/>
              <a:t>231/417 with a least one follow-up visit</a:t>
            </a:r>
          </a:p>
          <a:p>
            <a:pPr lvl="1"/>
            <a:r>
              <a:rPr lang="en-US" dirty="0"/>
              <a:t>Discontinuation of CAB + RPV = 21 (9%), after a median of 2 months</a:t>
            </a:r>
          </a:p>
          <a:p>
            <a:pPr lvl="2"/>
            <a:r>
              <a:rPr lang="en-US" dirty="0"/>
              <a:t>15 for adverse events (6 for ISR, 9 for various events)</a:t>
            </a:r>
          </a:p>
          <a:p>
            <a:pPr lvl="2"/>
            <a:r>
              <a:rPr lang="en-US" dirty="0"/>
              <a:t>2 for virologic failure</a:t>
            </a:r>
          </a:p>
          <a:p>
            <a:pPr lvl="2"/>
            <a:r>
              <a:rPr lang="en-US" dirty="0"/>
              <a:t>1 for resistance to RPV</a:t>
            </a:r>
          </a:p>
          <a:p>
            <a:pPr lvl="2"/>
            <a:r>
              <a:rPr lang="en-US" dirty="0"/>
              <a:t>1 for pregnancy</a:t>
            </a:r>
          </a:p>
          <a:p>
            <a:pPr lvl="2"/>
            <a:r>
              <a:rPr lang="en-US" dirty="0"/>
              <a:t>1 for lost to follow-up</a:t>
            </a:r>
          </a:p>
          <a:p>
            <a:pPr lvl="2"/>
            <a:r>
              <a:rPr lang="en-US" dirty="0"/>
              <a:t>1 for inconvenience with injection schedule</a:t>
            </a:r>
          </a:p>
          <a:p>
            <a:pPr lvl="2"/>
            <a:endParaRPr lang="en-US" dirty="0"/>
          </a:p>
          <a:p>
            <a:r>
              <a:rPr lang="en-US" dirty="0"/>
              <a:t>Conclusion </a:t>
            </a:r>
          </a:p>
          <a:p>
            <a:pPr lvl="1"/>
            <a:r>
              <a:rPr lang="en-US" dirty="0"/>
              <a:t>Very low rate of virologic failure (0.9%)</a:t>
            </a:r>
          </a:p>
          <a:p>
            <a:pPr lvl="1"/>
            <a:r>
              <a:rPr lang="en-US" dirty="0"/>
              <a:t>Discontinuation for adverse events = 6.5%</a:t>
            </a:r>
          </a:p>
        </p:txBody>
      </p:sp>
      <p:sp>
        <p:nvSpPr>
          <p:cNvPr id="4" name="Text Placeholder 22">
            <a:extLst>
              <a:ext uri="{FF2B5EF4-FFF2-40B4-BE49-F238E27FC236}">
                <a16:creationId xmlns:a16="http://schemas.microsoft.com/office/drawing/2014/main" id="{A38FCD26-E1E8-C3A0-C06F-99EBE1ABFDA5}"/>
              </a:ext>
            </a:extLst>
          </p:cNvPr>
          <p:cNvSpPr txBox="1">
            <a:spLocks/>
          </p:cNvSpPr>
          <p:nvPr/>
        </p:nvSpPr>
        <p:spPr bwMode="auto">
          <a:xfrm>
            <a:off x="9251634" y="6562844"/>
            <a:ext cx="282883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err="1">
                <a:solidFill>
                  <a:schemeClr val="tx1"/>
                </a:solidFill>
                <a:latin typeface="+mn-lt"/>
              </a:rPr>
              <a:t>Taramasso</a:t>
            </a:r>
            <a:r>
              <a:rPr lang="en-US" sz="1200" i="1" kern="0" dirty="0">
                <a:solidFill>
                  <a:schemeClr val="tx1"/>
                </a:solidFill>
                <a:latin typeface="+mn-lt"/>
              </a:rPr>
              <a:t> L, et al.</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AIDS2024 ; # </a:t>
            </a:r>
            <a:r>
              <a:rPr lang="en-US" sz="1200" i="1" kern="0" dirty="0">
                <a:solidFill>
                  <a:schemeClr val="tx1"/>
                </a:solidFill>
                <a:latin typeface="+mn-lt"/>
              </a:rPr>
              <a:t>TUPEB102</a:t>
            </a:r>
            <a:endPar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2808804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7519B8-7374-4F47-9021-631E91844956}"/>
              </a:ext>
            </a:extLst>
          </p:cNvPr>
          <p:cNvSpPr>
            <a:spLocks noGrp="1"/>
          </p:cNvSpPr>
          <p:nvPr>
            <p:ph type="title"/>
          </p:nvPr>
        </p:nvSpPr>
        <p:spPr/>
        <p:txBody>
          <a:bodyPr/>
          <a:lstStyle/>
          <a:p>
            <a:r>
              <a:rPr lang="en-US" altLang="en-US" dirty="0"/>
              <a:t>Faculty Disclosures</a:t>
            </a:r>
            <a:endParaRPr lang="fr-FR" dirty="0"/>
          </a:p>
        </p:txBody>
      </p:sp>
      <p:sp>
        <p:nvSpPr>
          <p:cNvPr id="3" name="Espace réservé du contenu 2">
            <a:extLst>
              <a:ext uri="{FF2B5EF4-FFF2-40B4-BE49-F238E27FC236}">
                <a16:creationId xmlns:a16="http://schemas.microsoft.com/office/drawing/2014/main" id="{4E03D508-37FF-754B-951B-226E43153FF5}"/>
              </a:ext>
            </a:extLst>
          </p:cNvPr>
          <p:cNvSpPr>
            <a:spLocks noGrp="1"/>
          </p:cNvSpPr>
          <p:nvPr>
            <p:ph idx="1"/>
          </p:nvPr>
        </p:nvSpPr>
        <p:spPr>
          <a:xfrm>
            <a:off x="609600" y="1916832"/>
            <a:ext cx="10972800" cy="4608512"/>
          </a:xfrm>
        </p:spPr>
        <p:txBody>
          <a:bodyPr>
            <a:normAutofit/>
          </a:bodyPr>
          <a:lstStyle/>
          <a:p>
            <a:pPr marL="257175" marR="0" lvl="0" indent="-257175" algn="l" defTabSz="342900" rtl="0" eaLnBrk="1" fontAlgn="auto" latinLnBrk="0" hangingPunct="1">
              <a:lnSpc>
                <a:spcPct val="100000"/>
              </a:lnSpc>
              <a:spcBef>
                <a:spcPct val="20000"/>
              </a:spcBef>
              <a:spcAft>
                <a:spcPts val="0"/>
              </a:spcAft>
              <a:buClr>
                <a:srgbClr val="3C549F"/>
              </a:buClr>
              <a:buSzTx/>
              <a:buFont typeface="Arial"/>
              <a:buChar char="•"/>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Pedro Cahn </a:t>
            </a:r>
            <a:r>
              <a:rPr kumimoji="0" lang="en-US" sz="2400" i="0" u="none" strike="noStrike" kern="1200" cap="none" spc="0" normalizeH="0" baseline="0" noProof="0" dirty="0">
                <a:ln>
                  <a:noFill/>
                </a:ln>
                <a:solidFill>
                  <a:prstClr val="black"/>
                </a:solidFill>
                <a:effectLst/>
                <a:uLnTx/>
                <a:uFillTx/>
                <a:latin typeface="Calibri"/>
                <a:ea typeface="+mn-ea"/>
                <a:cs typeface="+mn-cs"/>
              </a:rPr>
              <a:t>has received research support for research grants: </a:t>
            </a:r>
            <a:r>
              <a:rPr kumimoji="0" lang="en-US" sz="2400" i="0" u="none" strike="noStrike" kern="1200" cap="none" spc="0" normalizeH="0" baseline="0" noProof="0" dirty="0" err="1">
                <a:ln>
                  <a:noFill/>
                </a:ln>
                <a:solidFill>
                  <a:prstClr val="black"/>
                </a:solidFill>
                <a:effectLst/>
                <a:uLnTx/>
                <a:uFillTx/>
                <a:latin typeface="Calibri"/>
                <a:ea typeface="+mn-ea"/>
                <a:cs typeface="+mn-cs"/>
              </a:rPr>
              <a:t>ViiV</a:t>
            </a:r>
            <a:r>
              <a:rPr kumimoji="0" lang="en-US" sz="2400" i="0" u="none" strike="noStrike" kern="1200" cap="none" spc="0" normalizeH="0" baseline="0" noProof="0" dirty="0">
                <a:ln>
                  <a:noFill/>
                </a:ln>
                <a:solidFill>
                  <a:prstClr val="black"/>
                </a:solidFill>
                <a:effectLst/>
                <a:uLnTx/>
                <a:uFillTx/>
                <a:latin typeface="Calibri"/>
                <a:ea typeface="+mn-ea"/>
                <a:cs typeface="+mn-cs"/>
              </a:rPr>
              <a:t> Healthcare, Merck, CanSino and for ad boards: </a:t>
            </a:r>
            <a:r>
              <a:rPr kumimoji="0" lang="en-US" sz="2400" i="0" u="none" strike="noStrike" kern="1200" cap="none" spc="0" normalizeH="0" baseline="0" noProof="0" dirty="0" err="1">
                <a:ln>
                  <a:noFill/>
                </a:ln>
                <a:solidFill>
                  <a:prstClr val="black"/>
                </a:solidFill>
                <a:effectLst/>
                <a:uLnTx/>
                <a:uFillTx/>
                <a:latin typeface="Calibri"/>
                <a:ea typeface="+mn-ea"/>
                <a:cs typeface="+mn-cs"/>
              </a:rPr>
              <a:t>ViiV</a:t>
            </a:r>
            <a:r>
              <a:rPr kumimoji="0" lang="en-US" sz="2400" i="0" u="none" strike="noStrike" kern="1200" cap="none" spc="0" normalizeH="0" baseline="0" noProof="0" dirty="0">
                <a:ln>
                  <a:noFill/>
                </a:ln>
                <a:solidFill>
                  <a:prstClr val="black"/>
                </a:solidFill>
                <a:effectLst/>
                <a:uLnTx/>
                <a:uFillTx/>
                <a:latin typeface="Calibri"/>
                <a:ea typeface="+mn-ea"/>
                <a:cs typeface="+mn-cs"/>
              </a:rPr>
              <a:t> Healthcare, Merck and Gilead</a:t>
            </a:r>
            <a:br>
              <a:rPr kumimoji="0" lang="en-US" sz="2400" b="0" i="0" u="none" strike="noStrike" kern="1200" cap="none" spc="0" normalizeH="0" baseline="0" noProof="0" dirty="0">
                <a:ln>
                  <a:noFill/>
                </a:ln>
                <a:solidFill>
                  <a:prstClr val="black"/>
                </a:solidFill>
                <a:effectLst/>
                <a:uLnTx/>
                <a:uFillTx/>
                <a:latin typeface="Calibri"/>
                <a:ea typeface="+mn-ea"/>
                <a:cs typeface="+mn-cs"/>
              </a:rPr>
            </a:b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257175" marR="0" lvl="0" indent="-257175" algn="l" defTabSz="342900" rtl="0" eaLnBrk="1" fontAlgn="auto" latinLnBrk="0" hangingPunct="1">
              <a:lnSpc>
                <a:spcPct val="100000"/>
              </a:lnSpc>
              <a:spcBef>
                <a:spcPct val="20000"/>
              </a:spcBef>
              <a:spcAft>
                <a:spcPts val="0"/>
              </a:spcAft>
              <a:buClr>
                <a:srgbClr val="3C549F"/>
              </a:buClr>
              <a:buSzTx/>
              <a:buFont typeface="Arial"/>
              <a:buChar char="•"/>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Anton </a:t>
            </a:r>
            <a:r>
              <a:rPr kumimoji="0" lang="en-US" sz="2400" b="1" i="0" u="none" strike="noStrike" kern="1200" cap="none" spc="0" normalizeH="0" baseline="0" noProof="0" dirty="0" err="1">
                <a:ln>
                  <a:noFill/>
                </a:ln>
                <a:solidFill>
                  <a:prstClr val="black"/>
                </a:solidFill>
                <a:effectLst/>
                <a:uLnTx/>
                <a:uFillTx/>
                <a:latin typeface="Calibri"/>
                <a:ea typeface="+mn-ea"/>
                <a:cs typeface="+mn-cs"/>
              </a:rPr>
              <a:t>Pozniak</a:t>
            </a:r>
            <a:r>
              <a:rPr kumimoji="0" lang="en-US" sz="2400" b="0" i="0" u="none" strike="noStrike" kern="1200" cap="none" spc="0" normalizeH="0" baseline="0" noProof="0" dirty="0">
                <a:ln>
                  <a:noFill/>
                </a:ln>
                <a:solidFill>
                  <a:prstClr val="black"/>
                </a:solidFill>
                <a:effectLst/>
                <a:uLnTx/>
                <a:uFillTx/>
                <a:latin typeface="Calibri"/>
                <a:ea typeface="+mn-ea"/>
                <a:cs typeface="+mn-cs"/>
              </a:rPr>
              <a:t> has received research support and/or honoraria for consulting and/or advisory boards from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ViiV</a:t>
            </a:r>
            <a:r>
              <a:rPr kumimoji="0" lang="en-US" sz="2400" b="0" i="0" u="none" strike="noStrike" kern="1200" cap="none" spc="0" normalizeH="0" baseline="0" noProof="0" dirty="0">
                <a:ln>
                  <a:noFill/>
                </a:ln>
                <a:solidFill>
                  <a:prstClr val="black"/>
                </a:solidFill>
                <a:effectLst/>
                <a:uLnTx/>
                <a:uFillTx/>
                <a:latin typeface="Calibri"/>
                <a:ea typeface="+mn-ea"/>
                <a:cs typeface="+mn-cs"/>
              </a:rPr>
              <a:t> Healthcare, Merck, Gilead, Janssen</a:t>
            </a:r>
            <a:br>
              <a:rPr kumimoji="0" lang="en-US" sz="2400" b="0" i="0" u="none" strike="noStrike" kern="1200" cap="none" spc="0" normalizeH="0" baseline="0" noProof="0" dirty="0">
                <a:ln>
                  <a:noFill/>
                </a:ln>
                <a:solidFill>
                  <a:prstClr val="black"/>
                </a:solidFill>
                <a:effectLst/>
                <a:uLnTx/>
                <a:uFillTx/>
                <a:latin typeface="Calibri"/>
                <a:ea typeface="+mn-ea"/>
                <a:cs typeface="+mn-cs"/>
              </a:rPr>
            </a:b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257175" marR="0" lvl="0" indent="-257175" algn="l" defTabSz="342900" rtl="0" eaLnBrk="1" fontAlgn="auto" latinLnBrk="0" hangingPunct="1">
              <a:lnSpc>
                <a:spcPct val="100000"/>
              </a:lnSpc>
              <a:spcBef>
                <a:spcPct val="20000"/>
              </a:spcBef>
              <a:spcAft>
                <a:spcPts val="0"/>
              </a:spcAft>
              <a:buClr>
                <a:srgbClr val="3C549F"/>
              </a:buClr>
              <a:buSzTx/>
              <a:buFont typeface="Arial"/>
              <a:buChar char="•"/>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François Raffi</a:t>
            </a:r>
            <a:r>
              <a:rPr kumimoji="0" lang="en-US" sz="2400" b="0" i="0" u="none" strike="noStrike" kern="1200" cap="none" spc="0" normalizeH="0" baseline="0" noProof="0" dirty="0">
                <a:ln>
                  <a:noFill/>
                </a:ln>
                <a:solidFill>
                  <a:prstClr val="black"/>
                </a:solidFill>
                <a:effectLst/>
                <a:uLnTx/>
                <a:uFillTx/>
                <a:latin typeface="Calibri"/>
                <a:ea typeface="+mn-ea"/>
                <a:cs typeface="+mn-cs"/>
              </a:rPr>
              <a:t> has received research support and/or honoraria for consulting and/or advisory boards from Gilead Sciences, MSD, and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ViiV</a:t>
            </a:r>
            <a:r>
              <a:rPr kumimoji="0" lang="en-US" sz="2400" b="0" i="0" u="none" strike="noStrike" kern="1200" cap="none" spc="0" normalizeH="0" baseline="0" noProof="0" dirty="0">
                <a:ln>
                  <a:noFill/>
                </a:ln>
                <a:solidFill>
                  <a:prstClr val="black"/>
                </a:solidFill>
                <a:effectLst/>
                <a:uLnTx/>
                <a:uFillTx/>
                <a:latin typeface="Calibri"/>
                <a:ea typeface="+mn-ea"/>
                <a:cs typeface="+mn-cs"/>
              </a:rPr>
              <a:t> Healthcare</a:t>
            </a:r>
          </a:p>
        </p:txBody>
      </p:sp>
    </p:spTree>
    <p:extLst>
      <p:ext uri="{BB962C8B-B14F-4D97-AF65-F5344CB8AC3E}">
        <p14:creationId xmlns:p14="http://schemas.microsoft.com/office/powerpoint/2010/main" val="310951276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713CE5-8E22-0E6C-3172-0357371F6AC1}"/>
              </a:ext>
            </a:extLst>
          </p:cNvPr>
          <p:cNvSpPr>
            <a:spLocks noGrp="1"/>
          </p:cNvSpPr>
          <p:nvPr>
            <p:ph type="title"/>
          </p:nvPr>
        </p:nvSpPr>
        <p:spPr/>
        <p:txBody>
          <a:bodyPr/>
          <a:lstStyle/>
          <a:p>
            <a:r>
              <a:rPr lang="en-US" dirty="0"/>
              <a:t>LA CAB + RPV IM in adolescents</a:t>
            </a:r>
          </a:p>
        </p:txBody>
      </p:sp>
      <p:sp>
        <p:nvSpPr>
          <p:cNvPr id="3" name="Espace réservé du contenu 2">
            <a:extLst>
              <a:ext uri="{FF2B5EF4-FFF2-40B4-BE49-F238E27FC236}">
                <a16:creationId xmlns:a16="http://schemas.microsoft.com/office/drawing/2014/main" id="{AB79EC3D-0BE7-3EBD-517E-84FB11FCB37E}"/>
              </a:ext>
            </a:extLst>
          </p:cNvPr>
          <p:cNvSpPr>
            <a:spLocks noGrp="1"/>
          </p:cNvSpPr>
          <p:nvPr>
            <p:ph idx="1"/>
          </p:nvPr>
        </p:nvSpPr>
        <p:spPr>
          <a:xfrm>
            <a:off x="609600" y="1196752"/>
            <a:ext cx="11479210" cy="1224136"/>
          </a:xfrm>
        </p:spPr>
        <p:txBody>
          <a:bodyPr>
            <a:normAutofit/>
          </a:bodyPr>
          <a:lstStyle/>
          <a:p>
            <a:r>
              <a:rPr lang="en-US" sz="1800" dirty="0"/>
              <a:t>IMPACT 2017 Cohort 1: CAB + RPV LA IM (dose similar to adults) Q4W or Q8W in adolescents ≥ 12 years ≥ 35 kg</a:t>
            </a:r>
          </a:p>
          <a:p>
            <a:r>
              <a:rPr lang="en-US" sz="1800" dirty="0"/>
              <a:t>144 adolescents (median age 15 years): at W48, all participants virologically suppressed</a:t>
            </a:r>
          </a:p>
        </p:txBody>
      </p:sp>
      <p:sp>
        <p:nvSpPr>
          <p:cNvPr id="6" name="Text Placeholder 22">
            <a:extLst>
              <a:ext uri="{FF2B5EF4-FFF2-40B4-BE49-F238E27FC236}">
                <a16:creationId xmlns:a16="http://schemas.microsoft.com/office/drawing/2014/main" id="{47D8172B-EDFA-A5BD-C54F-047229A67BD7}"/>
              </a:ext>
            </a:extLst>
          </p:cNvPr>
          <p:cNvSpPr txBox="1">
            <a:spLocks/>
          </p:cNvSpPr>
          <p:nvPr/>
        </p:nvSpPr>
        <p:spPr bwMode="auto">
          <a:xfrm>
            <a:off x="9512793" y="6563787"/>
            <a:ext cx="2565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a:solidFill>
                  <a:schemeClr val="tx1"/>
                </a:solidFill>
                <a:latin typeface="+mn-lt"/>
              </a:rPr>
              <a:t>Gaur A, et al.</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AIDS2024 ; # </a:t>
            </a:r>
            <a:r>
              <a:rPr lang="en-US" sz="1200" i="1" kern="0" dirty="0">
                <a:solidFill>
                  <a:schemeClr val="tx1"/>
                </a:solidFill>
                <a:latin typeface="+mn-lt"/>
              </a:rPr>
              <a:t>OAB2606LB</a:t>
            </a:r>
            <a:endPar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9" name="ZoneTexte 8">
            <a:extLst>
              <a:ext uri="{FF2B5EF4-FFF2-40B4-BE49-F238E27FC236}">
                <a16:creationId xmlns:a16="http://schemas.microsoft.com/office/drawing/2014/main" id="{184A377E-97F5-8DA3-048D-5455F5C75128}"/>
              </a:ext>
            </a:extLst>
          </p:cNvPr>
          <p:cNvSpPr txBox="1"/>
          <p:nvPr/>
        </p:nvSpPr>
        <p:spPr>
          <a:xfrm>
            <a:off x="1559496" y="6362751"/>
            <a:ext cx="2055884" cy="307777"/>
          </a:xfrm>
          <a:prstGeom prst="rect">
            <a:avLst/>
          </a:prstGeom>
          <a:noFill/>
        </p:spPr>
        <p:txBody>
          <a:bodyPr wrap="none" rtlCol="0">
            <a:spAutoFit/>
          </a:bodyPr>
          <a:lstStyle/>
          <a:p>
            <a:r>
              <a:rPr lang="fr-FR" sz="1400" b="1" dirty="0"/>
              <a:t>1 discontinuation at W48</a:t>
            </a:r>
          </a:p>
        </p:txBody>
      </p:sp>
      <p:sp>
        <p:nvSpPr>
          <p:cNvPr id="4" name="Rectangle 5">
            <a:extLst>
              <a:ext uri="{FF2B5EF4-FFF2-40B4-BE49-F238E27FC236}">
                <a16:creationId xmlns:a16="http://schemas.microsoft.com/office/drawing/2014/main" id="{86CC553B-50A8-3A8F-44A3-6839FFF3C6CF}"/>
              </a:ext>
            </a:extLst>
          </p:cNvPr>
          <p:cNvSpPr>
            <a:spLocks noChangeArrowheads="1"/>
          </p:cNvSpPr>
          <p:nvPr/>
        </p:nvSpPr>
        <p:spPr bwMode="auto">
          <a:xfrm>
            <a:off x="5424488" y="4881563"/>
            <a:ext cx="173038" cy="739775"/>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7" name="Rectangle 6">
            <a:extLst>
              <a:ext uri="{FF2B5EF4-FFF2-40B4-BE49-F238E27FC236}">
                <a16:creationId xmlns:a16="http://schemas.microsoft.com/office/drawing/2014/main" id="{8A4B94C0-D74D-EA87-4EF2-75E7A476BD4A}"/>
              </a:ext>
            </a:extLst>
          </p:cNvPr>
          <p:cNvSpPr>
            <a:spLocks noChangeArrowheads="1"/>
          </p:cNvSpPr>
          <p:nvPr/>
        </p:nvSpPr>
        <p:spPr bwMode="auto">
          <a:xfrm>
            <a:off x="5224463" y="5373688"/>
            <a:ext cx="171450" cy="247650"/>
          </a:xfrm>
          <a:prstGeom prst="rect">
            <a:avLst/>
          </a:prstGeom>
          <a:solidFill>
            <a:srgbClr val="FFCC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0" name="Rectangle 7">
            <a:extLst>
              <a:ext uri="{FF2B5EF4-FFF2-40B4-BE49-F238E27FC236}">
                <a16:creationId xmlns:a16="http://schemas.microsoft.com/office/drawing/2014/main" id="{853BB42A-9258-C5FD-9463-04AF27A08124}"/>
              </a:ext>
            </a:extLst>
          </p:cNvPr>
          <p:cNvSpPr>
            <a:spLocks noChangeArrowheads="1"/>
          </p:cNvSpPr>
          <p:nvPr/>
        </p:nvSpPr>
        <p:spPr bwMode="auto">
          <a:xfrm>
            <a:off x="5624513" y="4818063"/>
            <a:ext cx="173038" cy="803275"/>
          </a:xfrm>
          <a:prstGeom prst="rect">
            <a:avLst/>
          </a:prstGeom>
          <a:solidFill>
            <a:srgbClr val="33CC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1" name="Rectangle 8">
            <a:extLst>
              <a:ext uri="{FF2B5EF4-FFF2-40B4-BE49-F238E27FC236}">
                <a16:creationId xmlns:a16="http://schemas.microsoft.com/office/drawing/2014/main" id="{11992EE4-F325-4A37-23A8-98AA56A6AC27}"/>
              </a:ext>
            </a:extLst>
          </p:cNvPr>
          <p:cNvSpPr>
            <a:spLocks noChangeArrowheads="1"/>
          </p:cNvSpPr>
          <p:nvPr/>
        </p:nvSpPr>
        <p:spPr bwMode="auto">
          <a:xfrm>
            <a:off x="4899025" y="4581526"/>
            <a:ext cx="171450" cy="1039813"/>
          </a:xfrm>
          <a:prstGeom prst="rect">
            <a:avLst/>
          </a:prstGeom>
          <a:solidFill>
            <a:srgbClr val="33CC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2" name="Rectangle 9">
            <a:extLst>
              <a:ext uri="{FF2B5EF4-FFF2-40B4-BE49-F238E27FC236}">
                <a16:creationId xmlns:a16="http://schemas.microsoft.com/office/drawing/2014/main" id="{41CD18F8-AF30-DF3B-AF08-C66086855A48}"/>
              </a:ext>
            </a:extLst>
          </p:cNvPr>
          <p:cNvSpPr>
            <a:spLocks noChangeArrowheads="1"/>
          </p:cNvSpPr>
          <p:nvPr/>
        </p:nvSpPr>
        <p:spPr bwMode="auto">
          <a:xfrm>
            <a:off x="4899025" y="4518026"/>
            <a:ext cx="171450" cy="63500"/>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3" name="Rectangle 10">
            <a:extLst>
              <a:ext uri="{FF2B5EF4-FFF2-40B4-BE49-F238E27FC236}">
                <a16:creationId xmlns:a16="http://schemas.microsoft.com/office/drawing/2014/main" id="{4E228E9B-D93D-3F0A-FF57-4662BBEC2AC7}"/>
              </a:ext>
            </a:extLst>
          </p:cNvPr>
          <p:cNvSpPr>
            <a:spLocks noChangeArrowheads="1"/>
          </p:cNvSpPr>
          <p:nvPr/>
        </p:nvSpPr>
        <p:spPr bwMode="auto">
          <a:xfrm>
            <a:off x="4171950" y="4518026"/>
            <a:ext cx="173038" cy="182563"/>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4" name="Rectangle 11">
            <a:extLst>
              <a:ext uri="{FF2B5EF4-FFF2-40B4-BE49-F238E27FC236}">
                <a16:creationId xmlns:a16="http://schemas.microsoft.com/office/drawing/2014/main" id="{01B1780B-EB5A-CA94-386B-79CDF0B603A5}"/>
              </a:ext>
            </a:extLst>
          </p:cNvPr>
          <p:cNvSpPr>
            <a:spLocks noChangeArrowheads="1"/>
          </p:cNvSpPr>
          <p:nvPr/>
        </p:nvSpPr>
        <p:spPr bwMode="auto">
          <a:xfrm>
            <a:off x="4171950" y="4457701"/>
            <a:ext cx="173038" cy="60325"/>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5" name="Rectangle 12">
            <a:extLst>
              <a:ext uri="{FF2B5EF4-FFF2-40B4-BE49-F238E27FC236}">
                <a16:creationId xmlns:a16="http://schemas.microsoft.com/office/drawing/2014/main" id="{4C10ED65-46E6-6221-9F2E-F5B45237E67C}"/>
              </a:ext>
            </a:extLst>
          </p:cNvPr>
          <p:cNvSpPr>
            <a:spLocks noChangeArrowheads="1"/>
          </p:cNvSpPr>
          <p:nvPr/>
        </p:nvSpPr>
        <p:spPr bwMode="auto">
          <a:xfrm>
            <a:off x="4171950" y="4700588"/>
            <a:ext cx="173038" cy="920750"/>
          </a:xfrm>
          <a:prstGeom prst="rect">
            <a:avLst/>
          </a:prstGeom>
          <a:solidFill>
            <a:srgbClr val="33CC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6" name="Rectangle 13">
            <a:extLst>
              <a:ext uri="{FF2B5EF4-FFF2-40B4-BE49-F238E27FC236}">
                <a16:creationId xmlns:a16="http://schemas.microsoft.com/office/drawing/2014/main" id="{0A075777-2B3B-70CC-517B-7B5E526E1459}"/>
              </a:ext>
            </a:extLst>
          </p:cNvPr>
          <p:cNvSpPr>
            <a:spLocks noChangeArrowheads="1"/>
          </p:cNvSpPr>
          <p:nvPr/>
        </p:nvSpPr>
        <p:spPr bwMode="auto">
          <a:xfrm>
            <a:off x="4497388" y="5132388"/>
            <a:ext cx="173038" cy="488950"/>
          </a:xfrm>
          <a:prstGeom prst="rect">
            <a:avLst/>
          </a:prstGeom>
          <a:solidFill>
            <a:srgbClr val="FFCC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7" name="Rectangle 14">
            <a:extLst>
              <a:ext uri="{FF2B5EF4-FFF2-40B4-BE49-F238E27FC236}">
                <a16:creationId xmlns:a16="http://schemas.microsoft.com/office/drawing/2014/main" id="{0BF95496-06C6-CA23-B23F-3BBA0F3579FF}"/>
              </a:ext>
            </a:extLst>
          </p:cNvPr>
          <p:cNvSpPr>
            <a:spLocks noChangeArrowheads="1"/>
          </p:cNvSpPr>
          <p:nvPr/>
        </p:nvSpPr>
        <p:spPr bwMode="auto">
          <a:xfrm>
            <a:off x="4497388" y="5068888"/>
            <a:ext cx="173038" cy="635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8" name="Rectangle 15">
            <a:extLst>
              <a:ext uri="{FF2B5EF4-FFF2-40B4-BE49-F238E27FC236}">
                <a16:creationId xmlns:a16="http://schemas.microsoft.com/office/drawing/2014/main" id="{E2238E5B-BF0A-2797-C92F-BCBE1AC88FBD}"/>
              </a:ext>
            </a:extLst>
          </p:cNvPr>
          <p:cNvSpPr>
            <a:spLocks noChangeArrowheads="1"/>
          </p:cNvSpPr>
          <p:nvPr/>
        </p:nvSpPr>
        <p:spPr bwMode="auto">
          <a:xfrm>
            <a:off x="4697413" y="4765676"/>
            <a:ext cx="173038" cy="855663"/>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9" name="Rectangle 16">
            <a:extLst>
              <a:ext uri="{FF2B5EF4-FFF2-40B4-BE49-F238E27FC236}">
                <a16:creationId xmlns:a16="http://schemas.microsoft.com/office/drawing/2014/main" id="{9BAB42C7-4FE0-72DE-9FFE-D94A54FEBA3C}"/>
              </a:ext>
            </a:extLst>
          </p:cNvPr>
          <p:cNvSpPr>
            <a:spLocks noChangeArrowheads="1"/>
          </p:cNvSpPr>
          <p:nvPr/>
        </p:nvSpPr>
        <p:spPr bwMode="auto">
          <a:xfrm>
            <a:off x="3444875" y="4210051"/>
            <a:ext cx="173038" cy="127000"/>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20" name="Rectangle 17">
            <a:extLst>
              <a:ext uri="{FF2B5EF4-FFF2-40B4-BE49-F238E27FC236}">
                <a16:creationId xmlns:a16="http://schemas.microsoft.com/office/drawing/2014/main" id="{589807D2-0855-C3FE-F20A-CF16E1694528}"/>
              </a:ext>
            </a:extLst>
          </p:cNvPr>
          <p:cNvSpPr>
            <a:spLocks noChangeArrowheads="1"/>
          </p:cNvSpPr>
          <p:nvPr/>
        </p:nvSpPr>
        <p:spPr bwMode="auto">
          <a:xfrm>
            <a:off x="3444875" y="4337051"/>
            <a:ext cx="173038" cy="1284288"/>
          </a:xfrm>
          <a:prstGeom prst="rect">
            <a:avLst/>
          </a:prstGeom>
          <a:solidFill>
            <a:srgbClr val="33CC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21" name="Rectangle 18">
            <a:extLst>
              <a:ext uri="{FF2B5EF4-FFF2-40B4-BE49-F238E27FC236}">
                <a16:creationId xmlns:a16="http://schemas.microsoft.com/office/drawing/2014/main" id="{E4F2B1A3-F519-4E1E-08F0-A23B7C031032}"/>
              </a:ext>
            </a:extLst>
          </p:cNvPr>
          <p:cNvSpPr>
            <a:spLocks noChangeArrowheads="1"/>
          </p:cNvSpPr>
          <p:nvPr/>
        </p:nvSpPr>
        <p:spPr bwMode="auto">
          <a:xfrm>
            <a:off x="3444875" y="4151313"/>
            <a:ext cx="173038" cy="58738"/>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22" name="Rectangle 19">
            <a:extLst>
              <a:ext uri="{FF2B5EF4-FFF2-40B4-BE49-F238E27FC236}">
                <a16:creationId xmlns:a16="http://schemas.microsoft.com/office/drawing/2014/main" id="{ABC9B9DE-3D86-75DA-F081-2BCDEF891CA1}"/>
              </a:ext>
            </a:extLst>
          </p:cNvPr>
          <p:cNvSpPr>
            <a:spLocks noChangeArrowheads="1"/>
          </p:cNvSpPr>
          <p:nvPr/>
        </p:nvSpPr>
        <p:spPr bwMode="auto">
          <a:xfrm>
            <a:off x="865188" y="3795713"/>
            <a:ext cx="173038" cy="185738"/>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23" name="Rectangle 20">
            <a:extLst>
              <a:ext uri="{FF2B5EF4-FFF2-40B4-BE49-F238E27FC236}">
                <a16:creationId xmlns:a16="http://schemas.microsoft.com/office/drawing/2014/main" id="{A55845B1-B99E-715D-6E64-367BBB32683F}"/>
              </a:ext>
            </a:extLst>
          </p:cNvPr>
          <p:cNvSpPr>
            <a:spLocks noChangeArrowheads="1"/>
          </p:cNvSpPr>
          <p:nvPr/>
        </p:nvSpPr>
        <p:spPr bwMode="auto">
          <a:xfrm>
            <a:off x="865188" y="3981451"/>
            <a:ext cx="173038" cy="1639888"/>
          </a:xfrm>
          <a:prstGeom prst="rect">
            <a:avLst/>
          </a:prstGeom>
          <a:solidFill>
            <a:srgbClr val="FFCC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24" name="Rectangle 21">
            <a:extLst>
              <a:ext uri="{FF2B5EF4-FFF2-40B4-BE49-F238E27FC236}">
                <a16:creationId xmlns:a16="http://schemas.microsoft.com/office/drawing/2014/main" id="{3D65E8AD-7F68-9BE3-2B05-A85D5AC2D7A1}"/>
              </a:ext>
            </a:extLst>
          </p:cNvPr>
          <p:cNvSpPr>
            <a:spLocks noChangeArrowheads="1"/>
          </p:cNvSpPr>
          <p:nvPr/>
        </p:nvSpPr>
        <p:spPr bwMode="auto">
          <a:xfrm>
            <a:off x="1065213" y="3616326"/>
            <a:ext cx="173038" cy="182563"/>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25" name="Rectangle 22">
            <a:extLst>
              <a:ext uri="{FF2B5EF4-FFF2-40B4-BE49-F238E27FC236}">
                <a16:creationId xmlns:a16="http://schemas.microsoft.com/office/drawing/2014/main" id="{7640A7E6-9394-53D7-47FD-77FC211A76C6}"/>
              </a:ext>
            </a:extLst>
          </p:cNvPr>
          <p:cNvSpPr>
            <a:spLocks noChangeArrowheads="1"/>
          </p:cNvSpPr>
          <p:nvPr/>
        </p:nvSpPr>
        <p:spPr bwMode="auto">
          <a:xfrm>
            <a:off x="1065213" y="3798888"/>
            <a:ext cx="173038" cy="1822450"/>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26" name="Rectangle 23">
            <a:extLst>
              <a:ext uri="{FF2B5EF4-FFF2-40B4-BE49-F238E27FC236}">
                <a16:creationId xmlns:a16="http://schemas.microsoft.com/office/drawing/2014/main" id="{F5B83BD9-82E9-7152-D97C-C8BC54E110C4}"/>
              </a:ext>
            </a:extLst>
          </p:cNvPr>
          <p:cNvSpPr>
            <a:spLocks noChangeArrowheads="1"/>
          </p:cNvSpPr>
          <p:nvPr/>
        </p:nvSpPr>
        <p:spPr bwMode="auto">
          <a:xfrm>
            <a:off x="1266825" y="3397251"/>
            <a:ext cx="171450" cy="39688"/>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27" name="Rectangle 24">
            <a:extLst>
              <a:ext uri="{FF2B5EF4-FFF2-40B4-BE49-F238E27FC236}">
                <a16:creationId xmlns:a16="http://schemas.microsoft.com/office/drawing/2014/main" id="{200D369D-C07F-AB60-11E8-7E28A0136BC2}"/>
              </a:ext>
            </a:extLst>
          </p:cNvPr>
          <p:cNvSpPr>
            <a:spLocks noChangeArrowheads="1"/>
          </p:cNvSpPr>
          <p:nvPr/>
        </p:nvSpPr>
        <p:spPr bwMode="auto">
          <a:xfrm>
            <a:off x="1266825" y="3436938"/>
            <a:ext cx="171450" cy="2184400"/>
          </a:xfrm>
          <a:prstGeom prst="rect">
            <a:avLst/>
          </a:prstGeom>
          <a:solidFill>
            <a:srgbClr val="33CC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28" name="Rectangle 25">
            <a:extLst>
              <a:ext uri="{FF2B5EF4-FFF2-40B4-BE49-F238E27FC236}">
                <a16:creationId xmlns:a16="http://schemas.microsoft.com/office/drawing/2014/main" id="{93333244-FC3E-A60C-C95E-73C4438E6A40}"/>
              </a:ext>
            </a:extLst>
          </p:cNvPr>
          <p:cNvSpPr>
            <a:spLocks noChangeArrowheads="1"/>
          </p:cNvSpPr>
          <p:nvPr/>
        </p:nvSpPr>
        <p:spPr bwMode="auto">
          <a:xfrm>
            <a:off x="1592263" y="5256213"/>
            <a:ext cx="173038" cy="365125"/>
          </a:xfrm>
          <a:prstGeom prst="rect">
            <a:avLst/>
          </a:prstGeom>
          <a:solidFill>
            <a:srgbClr val="FFCC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29" name="Rectangle 26">
            <a:extLst>
              <a:ext uri="{FF2B5EF4-FFF2-40B4-BE49-F238E27FC236}">
                <a16:creationId xmlns:a16="http://schemas.microsoft.com/office/drawing/2014/main" id="{2A924C61-416B-DA40-8F4D-45BD24BFF3CE}"/>
              </a:ext>
            </a:extLst>
          </p:cNvPr>
          <p:cNvSpPr>
            <a:spLocks noChangeArrowheads="1"/>
          </p:cNvSpPr>
          <p:nvPr/>
        </p:nvSpPr>
        <p:spPr bwMode="auto">
          <a:xfrm>
            <a:off x="1992313" y="5070476"/>
            <a:ext cx="173038" cy="65088"/>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30" name="Rectangle 27">
            <a:extLst>
              <a:ext uri="{FF2B5EF4-FFF2-40B4-BE49-F238E27FC236}">
                <a16:creationId xmlns:a16="http://schemas.microsoft.com/office/drawing/2014/main" id="{D875153A-9131-7F73-CF85-0E1936B0443A}"/>
              </a:ext>
            </a:extLst>
          </p:cNvPr>
          <p:cNvSpPr>
            <a:spLocks noChangeArrowheads="1"/>
          </p:cNvSpPr>
          <p:nvPr/>
        </p:nvSpPr>
        <p:spPr bwMode="auto">
          <a:xfrm>
            <a:off x="1992313" y="5135563"/>
            <a:ext cx="173038" cy="485775"/>
          </a:xfrm>
          <a:prstGeom prst="rect">
            <a:avLst/>
          </a:prstGeom>
          <a:solidFill>
            <a:srgbClr val="33CC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31" name="Rectangle 28">
            <a:extLst>
              <a:ext uri="{FF2B5EF4-FFF2-40B4-BE49-F238E27FC236}">
                <a16:creationId xmlns:a16="http://schemas.microsoft.com/office/drawing/2014/main" id="{89825F0E-BE0A-25D2-2A1A-451AA67F5EB0}"/>
              </a:ext>
            </a:extLst>
          </p:cNvPr>
          <p:cNvSpPr>
            <a:spLocks noChangeArrowheads="1"/>
          </p:cNvSpPr>
          <p:nvPr/>
        </p:nvSpPr>
        <p:spPr bwMode="auto">
          <a:xfrm>
            <a:off x="1792288" y="5191126"/>
            <a:ext cx="173038" cy="63500"/>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32" name="Rectangle 29">
            <a:extLst>
              <a:ext uri="{FF2B5EF4-FFF2-40B4-BE49-F238E27FC236}">
                <a16:creationId xmlns:a16="http://schemas.microsoft.com/office/drawing/2014/main" id="{F271ECA8-8DD8-6615-9E79-33B65695D473}"/>
              </a:ext>
            </a:extLst>
          </p:cNvPr>
          <p:cNvSpPr>
            <a:spLocks noChangeArrowheads="1"/>
          </p:cNvSpPr>
          <p:nvPr/>
        </p:nvSpPr>
        <p:spPr bwMode="auto">
          <a:xfrm>
            <a:off x="1792288" y="5254626"/>
            <a:ext cx="173038" cy="366713"/>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33" name="Rectangle 30">
            <a:extLst>
              <a:ext uri="{FF2B5EF4-FFF2-40B4-BE49-F238E27FC236}">
                <a16:creationId xmlns:a16="http://schemas.microsoft.com/office/drawing/2014/main" id="{065B8CB1-F941-EB40-B31C-29BE675ADEDA}"/>
              </a:ext>
            </a:extLst>
          </p:cNvPr>
          <p:cNvSpPr>
            <a:spLocks noChangeArrowheads="1"/>
          </p:cNvSpPr>
          <p:nvPr/>
        </p:nvSpPr>
        <p:spPr bwMode="auto">
          <a:xfrm>
            <a:off x="3971925" y="4946651"/>
            <a:ext cx="171450" cy="674688"/>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34" name="Rectangle 31">
            <a:extLst>
              <a:ext uri="{FF2B5EF4-FFF2-40B4-BE49-F238E27FC236}">
                <a16:creationId xmlns:a16="http://schemas.microsoft.com/office/drawing/2014/main" id="{132753E9-FD6F-CEB8-7BB2-53D08E9CE89B}"/>
              </a:ext>
            </a:extLst>
          </p:cNvPr>
          <p:cNvSpPr>
            <a:spLocks noChangeArrowheads="1"/>
          </p:cNvSpPr>
          <p:nvPr/>
        </p:nvSpPr>
        <p:spPr bwMode="auto">
          <a:xfrm>
            <a:off x="3971925" y="4760913"/>
            <a:ext cx="171450" cy="185738"/>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35" name="Rectangle 32">
            <a:extLst>
              <a:ext uri="{FF2B5EF4-FFF2-40B4-BE49-F238E27FC236}">
                <a16:creationId xmlns:a16="http://schemas.microsoft.com/office/drawing/2014/main" id="{C79DB6D6-997E-707E-F1ED-BA2FB9FDB618}"/>
              </a:ext>
            </a:extLst>
          </p:cNvPr>
          <p:cNvSpPr>
            <a:spLocks noChangeArrowheads="1"/>
          </p:cNvSpPr>
          <p:nvPr/>
        </p:nvSpPr>
        <p:spPr bwMode="auto">
          <a:xfrm>
            <a:off x="3770313" y="5005388"/>
            <a:ext cx="173038" cy="60325"/>
          </a:xfrm>
          <a:prstGeom prst="rect">
            <a:avLst/>
          </a:prstGeom>
          <a:solidFill>
            <a:srgbClr val="CC3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36" name="Rectangle 33">
            <a:extLst>
              <a:ext uri="{FF2B5EF4-FFF2-40B4-BE49-F238E27FC236}">
                <a16:creationId xmlns:a16="http://schemas.microsoft.com/office/drawing/2014/main" id="{FDD8EB5D-1081-6676-695A-B7CD51493ECE}"/>
              </a:ext>
            </a:extLst>
          </p:cNvPr>
          <p:cNvSpPr>
            <a:spLocks noChangeArrowheads="1"/>
          </p:cNvSpPr>
          <p:nvPr/>
        </p:nvSpPr>
        <p:spPr bwMode="auto">
          <a:xfrm>
            <a:off x="3770313" y="5129213"/>
            <a:ext cx="173038" cy="492125"/>
          </a:xfrm>
          <a:prstGeom prst="rect">
            <a:avLst/>
          </a:prstGeom>
          <a:solidFill>
            <a:srgbClr val="FFCC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37" name="Rectangle 34">
            <a:extLst>
              <a:ext uri="{FF2B5EF4-FFF2-40B4-BE49-F238E27FC236}">
                <a16:creationId xmlns:a16="http://schemas.microsoft.com/office/drawing/2014/main" id="{74CDE965-C7FD-05EC-9BE2-36B3E17FC1A6}"/>
              </a:ext>
            </a:extLst>
          </p:cNvPr>
          <p:cNvSpPr>
            <a:spLocks noChangeArrowheads="1"/>
          </p:cNvSpPr>
          <p:nvPr/>
        </p:nvSpPr>
        <p:spPr bwMode="auto">
          <a:xfrm>
            <a:off x="3770313" y="5065713"/>
            <a:ext cx="173038" cy="635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38" name="Rectangle 35">
            <a:extLst>
              <a:ext uri="{FF2B5EF4-FFF2-40B4-BE49-F238E27FC236}">
                <a16:creationId xmlns:a16="http://schemas.microsoft.com/office/drawing/2014/main" id="{FF9D25BE-D7AE-28EF-A80A-CF90A7F1FE66}"/>
              </a:ext>
            </a:extLst>
          </p:cNvPr>
          <p:cNvSpPr>
            <a:spLocks noChangeArrowheads="1"/>
          </p:cNvSpPr>
          <p:nvPr/>
        </p:nvSpPr>
        <p:spPr bwMode="auto">
          <a:xfrm>
            <a:off x="3244850" y="4581526"/>
            <a:ext cx="173038" cy="1039813"/>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39" name="Rectangle 36">
            <a:extLst>
              <a:ext uri="{FF2B5EF4-FFF2-40B4-BE49-F238E27FC236}">
                <a16:creationId xmlns:a16="http://schemas.microsoft.com/office/drawing/2014/main" id="{240F1589-E3D7-AF14-D602-DD5F6678DEBF}"/>
              </a:ext>
            </a:extLst>
          </p:cNvPr>
          <p:cNvSpPr>
            <a:spLocks noChangeArrowheads="1"/>
          </p:cNvSpPr>
          <p:nvPr/>
        </p:nvSpPr>
        <p:spPr bwMode="auto">
          <a:xfrm>
            <a:off x="3244850" y="4518026"/>
            <a:ext cx="173038" cy="63500"/>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40" name="Rectangle 37">
            <a:extLst>
              <a:ext uri="{FF2B5EF4-FFF2-40B4-BE49-F238E27FC236}">
                <a16:creationId xmlns:a16="http://schemas.microsoft.com/office/drawing/2014/main" id="{CC238256-EE54-2AC2-7C88-01E0544E532F}"/>
              </a:ext>
            </a:extLst>
          </p:cNvPr>
          <p:cNvSpPr>
            <a:spLocks noChangeArrowheads="1"/>
          </p:cNvSpPr>
          <p:nvPr/>
        </p:nvSpPr>
        <p:spPr bwMode="auto">
          <a:xfrm>
            <a:off x="3244850" y="4454526"/>
            <a:ext cx="173038" cy="63500"/>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41" name="Rectangle 38">
            <a:extLst>
              <a:ext uri="{FF2B5EF4-FFF2-40B4-BE49-F238E27FC236}">
                <a16:creationId xmlns:a16="http://schemas.microsoft.com/office/drawing/2014/main" id="{EFCCE76A-A1A7-9DBB-CD4D-C0F9709679C5}"/>
              </a:ext>
            </a:extLst>
          </p:cNvPr>
          <p:cNvSpPr>
            <a:spLocks noChangeArrowheads="1"/>
          </p:cNvSpPr>
          <p:nvPr/>
        </p:nvSpPr>
        <p:spPr bwMode="auto">
          <a:xfrm>
            <a:off x="3044825" y="4821238"/>
            <a:ext cx="173038" cy="800100"/>
          </a:xfrm>
          <a:prstGeom prst="rect">
            <a:avLst/>
          </a:prstGeom>
          <a:solidFill>
            <a:srgbClr val="FFCC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42" name="Rectangle 39">
            <a:extLst>
              <a:ext uri="{FF2B5EF4-FFF2-40B4-BE49-F238E27FC236}">
                <a16:creationId xmlns:a16="http://schemas.microsoft.com/office/drawing/2014/main" id="{8C98633F-8A77-FD94-FCC9-FBA61D1BA1C3}"/>
              </a:ext>
            </a:extLst>
          </p:cNvPr>
          <p:cNvSpPr>
            <a:spLocks noChangeArrowheads="1"/>
          </p:cNvSpPr>
          <p:nvPr/>
        </p:nvSpPr>
        <p:spPr bwMode="auto">
          <a:xfrm>
            <a:off x="3044825" y="4765676"/>
            <a:ext cx="173038" cy="55563"/>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43" name="Rectangle 40">
            <a:extLst>
              <a:ext uri="{FF2B5EF4-FFF2-40B4-BE49-F238E27FC236}">
                <a16:creationId xmlns:a16="http://schemas.microsoft.com/office/drawing/2014/main" id="{AA5C29D7-76DF-E3CA-B260-ACBAD5F04EF5}"/>
              </a:ext>
            </a:extLst>
          </p:cNvPr>
          <p:cNvSpPr>
            <a:spLocks noChangeArrowheads="1"/>
          </p:cNvSpPr>
          <p:nvPr/>
        </p:nvSpPr>
        <p:spPr bwMode="auto">
          <a:xfrm>
            <a:off x="2719388" y="4819651"/>
            <a:ext cx="173038" cy="63500"/>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44" name="Rectangle 41">
            <a:extLst>
              <a:ext uri="{FF2B5EF4-FFF2-40B4-BE49-F238E27FC236}">
                <a16:creationId xmlns:a16="http://schemas.microsoft.com/office/drawing/2014/main" id="{3A06C3F1-E2A1-9B49-9010-6BBD3F3394C1}"/>
              </a:ext>
            </a:extLst>
          </p:cNvPr>
          <p:cNvSpPr>
            <a:spLocks noChangeArrowheads="1"/>
          </p:cNvSpPr>
          <p:nvPr/>
        </p:nvSpPr>
        <p:spPr bwMode="auto">
          <a:xfrm>
            <a:off x="2719388" y="4883151"/>
            <a:ext cx="173038" cy="738188"/>
          </a:xfrm>
          <a:prstGeom prst="rect">
            <a:avLst/>
          </a:prstGeom>
          <a:solidFill>
            <a:srgbClr val="33CC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45" name="Rectangle 42">
            <a:extLst>
              <a:ext uri="{FF2B5EF4-FFF2-40B4-BE49-F238E27FC236}">
                <a16:creationId xmlns:a16="http://schemas.microsoft.com/office/drawing/2014/main" id="{1B8AAA8C-7A66-4D9A-1DDE-A0D0B3C279E8}"/>
              </a:ext>
            </a:extLst>
          </p:cNvPr>
          <p:cNvSpPr>
            <a:spLocks noChangeArrowheads="1"/>
          </p:cNvSpPr>
          <p:nvPr/>
        </p:nvSpPr>
        <p:spPr bwMode="auto">
          <a:xfrm>
            <a:off x="2519363" y="4948238"/>
            <a:ext cx="171450" cy="673100"/>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46" name="Rectangle 43">
            <a:extLst>
              <a:ext uri="{FF2B5EF4-FFF2-40B4-BE49-F238E27FC236}">
                <a16:creationId xmlns:a16="http://schemas.microsoft.com/office/drawing/2014/main" id="{41BA7EAC-1270-175B-50B1-4E2EA42E0A04}"/>
              </a:ext>
            </a:extLst>
          </p:cNvPr>
          <p:cNvSpPr>
            <a:spLocks noChangeArrowheads="1"/>
          </p:cNvSpPr>
          <p:nvPr/>
        </p:nvSpPr>
        <p:spPr bwMode="auto">
          <a:xfrm>
            <a:off x="2519363" y="4884738"/>
            <a:ext cx="171450" cy="63500"/>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47" name="Rectangle 44">
            <a:extLst>
              <a:ext uri="{FF2B5EF4-FFF2-40B4-BE49-F238E27FC236}">
                <a16:creationId xmlns:a16="http://schemas.microsoft.com/office/drawing/2014/main" id="{2A0ADE47-D79C-27FF-9B33-057AD5E50AE0}"/>
              </a:ext>
            </a:extLst>
          </p:cNvPr>
          <p:cNvSpPr>
            <a:spLocks noChangeArrowheads="1"/>
          </p:cNvSpPr>
          <p:nvPr/>
        </p:nvSpPr>
        <p:spPr bwMode="auto">
          <a:xfrm>
            <a:off x="2317750" y="5068888"/>
            <a:ext cx="173038" cy="552450"/>
          </a:xfrm>
          <a:prstGeom prst="rect">
            <a:avLst/>
          </a:prstGeom>
          <a:solidFill>
            <a:srgbClr val="FFCC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48" name="Rectangle 45">
            <a:extLst>
              <a:ext uri="{FF2B5EF4-FFF2-40B4-BE49-F238E27FC236}">
                <a16:creationId xmlns:a16="http://schemas.microsoft.com/office/drawing/2014/main" id="{D3B85D83-4664-2ADA-FFA8-481E7B371EA0}"/>
              </a:ext>
            </a:extLst>
          </p:cNvPr>
          <p:cNvSpPr>
            <a:spLocks noChangeArrowheads="1"/>
          </p:cNvSpPr>
          <p:nvPr/>
        </p:nvSpPr>
        <p:spPr bwMode="auto">
          <a:xfrm>
            <a:off x="3211513" y="3354388"/>
            <a:ext cx="122238" cy="122238"/>
          </a:xfrm>
          <a:prstGeom prst="rect">
            <a:avLst/>
          </a:prstGeom>
          <a:solidFill>
            <a:srgbClr val="FF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49" name="Rectangle 46">
            <a:extLst>
              <a:ext uri="{FF2B5EF4-FFF2-40B4-BE49-F238E27FC236}">
                <a16:creationId xmlns:a16="http://schemas.microsoft.com/office/drawing/2014/main" id="{CF11ABC1-311A-72F8-542E-32DCB9CA5B25}"/>
              </a:ext>
            </a:extLst>
          </p:cNvPr>
          <p:cNvSpPr>
            <a:spLocks noChangeArrowheads="1"/>
          </p:cNvSpPr>
          <p:nvPr/>
        </p:nvSpPr>
        <p:spPr bwMode="auto">
          <a:xfrm>
            <a:off x="2995613" y="3354388"/>
            <a:ext cx="122238" cy="122238"/>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50" name="Rectangle 47">
            <a:extLst>
              <a:ext uri="{FF2B5EF4-FFF2-40B4-BE49-F238E27FC236}">
                <a16:creationId xmlns:a16="http://schemas.microsoft.com/office/drawing/2014/main" id="{CD514939-9F8B-1B71-9227-F91B6C3D770E}"/>
              </a:ext>
            </a:extLst>
          </p:cNvPr>
          <p:cNvSpPr>
            <a:spLocks noChangeArrowheads="1"/>
          </p:cNvSpPr>
          <p:nvPr/>
        </p:nvSpPr>
        <p:spPr bwMode="auto">
          <a:xfrm>
            <a:off x="2779713" y="3354388"/>
            <a:ext cx="122238" cy="122238"/>
          </a:xfrm>
          <a:prstGeom prst="rect">
            <a:avLst/>
          </a:prstGeom>
          <a:solidFill>
            <a:srgbClr val="FFCC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51" name="Rectangle 48">
            <a:extLst>
              <a:ext uri="{FF2B5EF4-FFF2-40B4-BE49-F238E27FC236}">
                <a16:creationId xmlns:a16="http://schemas.microsoft.com/office/drawing/2014/main" id="{EC925A86-943E-AEFF-7D19-25726067197B}"/>
              </a:ext>
            </a:extLst>
          </p:cNvPr>
          <p:cNvSpPr>
            <a:spLocks noChangeArrowheads="1"/>
          </p:cNvSpPr>
          <p:nvPr/>
        </p:nvSpPr>
        <p:spPr bwMode="auto">
          <a:xfrm>
            <a:off x="2779713" y="3540126"/>
            <a:ext cx="122238" cy="122238"/>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52" name="Rectangle 49">
            <a:extLst>
              <a:ext uri="{FF2B5EF4-FFF2-40B4-BE49-F238E27FC236}">
                <a16:creationId xmlns:a16="http://schemas.microsoft.com/office/drawing/2014/main" id="{2178F057-D644-9704-3C93-CBC5527DEA4C}"/>
              </a:ext>
            </a:extLst>
          </p:cNvPr>
          <p:cNvSpPr>
            <a:spLocks noChangeArrowheads="1"/>
          </p:cNvSpPr>
          <p:nvPr/>
        </p:nvSpPr>
        <p:spPr bwMode="auto">
          <a:xfrm>
            <a:off x="2779713" y="3725863"/>
            <a:ext cx="122238" cy="122238"/>
          </a:xfrm>
          <a:prstGeom prst="rect">
            <a:avLst/>
          </a:prstGeom>
          <a:solidFill>
            <a:srgbClr val="33CC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53" name="Rectangle 50">
            <a:extLst>
              <a:ext uri="{FF2B5EF4-FFF2-40B4-BE49-F238E27FC236}">
                <a16:creationId xmlns:a16="http://schemas.microsoft.com/office/drawing/2014/main" id="{AE910E75-8BE2-58B2-F28B-D69BE489FC86}"/>
              </a:ext>
            </a:extLst>
          </p:cNvPr>
          <p:cNvSpPr>
            <a:spLocks noChangeArrowheads="1"/>
          </p:cNvSpPr>
          <p:nvPr/>
        </p:nvSpPr>
        <p:spPr bwMode="auto">
          <a:xfrm>
            <a:off x="2995613" y="3725863"/>
            <a:ext cx="122238" cy="122238"/>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54" name="Rectangle 51">
            <a:extLst>
              <a:ext uri="{FF2B5EF4-FFF2-40B4-BE49-F238E27FC236}">
                <a16:creationId xmlns:a16="http://schemas.microsoft.com/office/drawing/2014/main" id="{4E10C561-F901-90ED-34DE-F6CAA99B916E}"/>
              </a:ext>
            </a:extLst>
          </p:cNvPr>
          <p:cNvSpPr>
            <a:spLocks noChangeArrowheads="1"/>
          </p:cNvSpPr>
          <p:nvPr/>
        </p:nvSpPr>
        <p:spPr bwMode="auto">
          <a:xfrm>
            <a:off x="2995613" y="3540126"/>
            <a:ext cx="122238" cy="122238"/>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55" name="Rectangle 52">
            <a:extLst>
              <a:ext uri="{FF2B5EF4-FFF2-40B4-BE49-F238E27FC236}">
                <a16:creationId xmlns:a16="http://schemas.microsoft.com/office/drawing/2014/main" id="{57A6FF62-31B8-DB25-A448-194C5DCD0F86}"/>
              </a:ext>
            </a:extLst>
          </p:cNvPr>
          <p:cNvSpPr>
            <a:spLocks noChangeArrowheads="1"/>
          </p:cNvSpPr>
          <p:nvPr/>
        </p:nvSpPr>
        <p:spPr bwMode="auto">
          <a:xfrm>
            <a:off x="3211513" y="3540126"/>
            <a:ext cx="122238" cy="122238"/>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56" name="Rectangle 53">
            <a:extLst>
              <a:ext uri="{FF2B5EF4-FFF2-40B4-BE49-F238E27FC236}">
                <a16:creationId xmlns:a16="http://schemas.microsoft.com/office/drawing/2014/main" id="{251A46BA-7738-33AE-772B-268DD675D043}"/>
              </a:ext>
            </a:extLst>
          </p:cNvPr>
          <p:cNvSpPr>
            <a:spLocks noChangeArrowheads="1"/>
          </p:cNvSpPr>
          <p:nvPr/>
        </p:nvSpPr>
        <p:spPr bwMode="auto">
          <a:xfrm>
            <a:off x="3211513" y="3725863"/>
            <a:ext cx="122238" cy="122238"/>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grpSp>
        <p:nvGrpSpPr>
          <p:cNvPr id="57" name="Groupe 56">
            <a:extLst>
              <a:ext uri="{FF2B5EF4-FFF2-40B4-BE49-F238E27FC236}">
                <a16:creationId xmlns:a16="http://schemas.microsoft.com/office/drawing/2014/main" id="{28E60743-D5AF-5689-677B-E1EB30483B66}"/>
              </a:ext>
            </a:extLst>
          </p:cNvPr>
          <p:cNvGrpSpPr/>
          <p:nvPr/>
        </p:nvGrpSpPr>
        <p:grpSpPr>
          <a:xfrm>
            <a:off x="750888" y="3175001"/>
            <a:ext cx="5124451" cy="2446337"/>
            <a:chOff x="750888" y="3175001"/>
            <a:chExt cx="5124451" cy="2446337"/>
          </a:xfrm>
        </p:grpSpPr>
        <p:sp>
          <p:nvSpPr>
            <p:cNvPr id="58" name="Line 54">
              <a:extLst>
                <a:ext uri="{FF2B5EF4-FFF2-40B4-BE49-F238E27FC236}">
                  <a16:creationId xmlns:a16="http://schemas.microsoft.com/office/drawing/2014/main" id="{46633201-7B7D-5650-5FCF-6C4627EB3407}"/>
                </a:ext>
              </a:extLst>
            </p:cNvPr>
            <p:cNvSpPr>
              <a:spLocks noChangeShapeType="1"/>
            </p:cNvSpPr>
            <p:nvPr/>
          </p:nvSpPr>
          <p:spPr bwMode="auto">
            <a:xfrm flipH="1">
              <a:off x="750888" y="3462338"/>
              <a:ext cx="412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59" name="Line 55">
              <a:extLst>
                <a:ext uri="{FF2B5EF4-FFF2-40B4-BE49-F238E27FC236}">
                  <a16:creationId xmlns:a16="http://schemas.microsoft.com/office/drawing/2014/main" id="{24EE45B0-749D-19E4-BE3E-18C5910E7A9F}"/>
                </a:ext>
              </a:extLst>
            </p:cNvPr>
            <p:cNvSpPr>
              <a:spLocks noChangeShapeType="1"/>
            </p:cNvSpPr>
            <p:nvPr/>
          </p:nvSpPr>
          <p:spPr bwMode="auto">
            <a:xfrm flipH="1">
              <a:off x="750888" y="4325938"/>
              <a:ext cx="412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60" name="Line 57">
              <a:extLst>
                <a:ext uri="{FF2B5EF4-FFF2-40B4-BE49-F238E27FC236}">
                  <a16:creationId xmlns:a16="http://schemas.microsoft.com/office/drawing/2014/main" id="{ECD5CD41-1ADC-D472-E2A0-9DDD04D9CC2A}"/>
                </a:ext>
              </a:extLst>
            </p:cNvPr>
            <p:cNvSpPr>
              <a:spLocks noChangeShapeType="1"/>
            </p:cNvSpPr>
            <p:nvPr/>
          </p:nvSpPr>
          <p:spPr bwMode="auto">
            <a:xfrm flipH="1">
              <a:off x="750888" y="3894138"/>
              <a:ext cx="412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61" name="Line 60">
              <a:extLst>
                <a:ext uri="{FF2B5EF4-FFF2-40B4-BE49-F238E27FC236}">
                  <a16:creationId xmlns:a16="http://schemas.microsoft.com/office/drawing/2014/main" id="{415F2256-7BCC-D73D-2F56-89A9C81A1D08}"/>
                </a:ext>
              </a:extLst>
            </p:cNvPr>
            <p:cNvSpPr>
              <a:spLocks noChangeShapeType="1"/>
            </p:cNvSpPr>
            <p:nvPr/>
          </p:nvSpPr>
          <p:spPr bwMode="auto">
            <a:xfrm flipH="1">
              <a:off x="750888" y="4757738"/>
              <a:ext cx="412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62" name="Line 61">
              <a:extLst>
                <a:ext uri="{FF2B5EF4-FFF2-40B4-BE49-F238E27FC236}">
                  <a16:creationId xmlns:a16="http://schemas.microsoft.com/office/drawing/2014/main" id="{1FE90209-C333-00D6-4418-DEFF6457C84D}"/>
                </a:ext>
              </a:extLst>
            </p:cNvPr>
            <p:cNvSpPr>
              <a:spLocks noChangeShapeType="1"/>
            </p:cNvSpPr>
            <p:nvPr/>
          </p:nvSpPr>
          <p:spPr bwMode="auto">
            <a:xfrm flipH="1">
              <a:off x="750888" y="5189538"/>
              <a:ext cx="412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63" name="Line 62">
              <a:extLst>
                <a:ext uri="{FF2B5EF4-FFF2-40B4-BE49-F238E27FC236}">
                  <a16:creationId xmlns:a16="http://schemas.microsoft.com/office/drawing/2014/main" id="{99CFEB02-2574-EDCE-8CAB-B0F87341FF19}"/>
                </a:ext>
              </a:extLst>
            </p:cNvPr>
            <p:cNvSpPr>
              <a:spLocks noChangeShapeType="1"/>
            </p:cNvSpPr>
            <p:nvPr/>
          </p:nvSpPr>
          <p:spPr bwMode="auto">
            <a:xfrm>
              <a:off x="792163" y="3175001"/>
              <a:ext cx="0" cy="2446337"/>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64" name="Line 66">
              <a:extLst>
                <a:ext uri="{FF2B5EF4-FFF2-40B4-BE49-F238E27FC236}">
                  <a16:creationId xmlns:a16="http://schemas.microsoft.com/office/drawing/2014/main" id="{D27E997C-453F-37D7-5453-8AC94D53826A}"/>
                </a:ext>
              </a:extLst>
            </p:cNvPr>
            <p:cNvSpPr>
              <a:spLocks noChangeShapeType="1"/>
            </p:cNvSpPr>
            <p:nvPr/>
          </p:nvSpPr>
          <p:spPr bwMode="auto">
            <a:xfrm>
              <a:off x="750889" y="5621338"/>
              <a:ext cx="512445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grpSp>
      <p:sp>
        <p:nvSpPr>
          <p:cNvPr id="65" name="Rectangle 67">
            <a:extLst>
              <a:ext uri="{FF2B5EF4-FFF2-40B4-BE49-F238E27FC236}">
                <a16:creationId xmlns:a16="http://schemas.microsoft.com/office/drawing/2014/main" id="{2666FD86-C4DA-A413-B1A0-1B0D808A4069}"/>
              </a:ext>
            </a:extLst>
          </p:cNvPr>
          <p:cNvSpPr>
            <a:spLocks noChangeArrowheads="1"/>
          </p:cNvSpPr>
          <p:nvPr/>
        </p:nvSpPr>
        <p:spPr bwMode="auto">
          <a:xfrm>
            <a:off x="2468480" y="3310733"/>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effectLst/>
                <a:latin typeface="+mn-lt"/>
              </a:rPr>
              <a:t>CAB</a:t>
            </a:r>
          </a:p>
        </p:txBody>
      </p:sp>
      <p:sp>
        <p:nvSpPr>
          <p:cNvPr id="66" name="Rectangle 68">
            <a:extLst>
              <a:ext uri="{FF2B5EF4-FFF2-40B4-BE49-F238E27FC236}">
                <a16:creationId xmlns:a16="http://schemas.microsoft.com/office/drawing/2014/main" id="{90012AC1-60DC-99C5-20BA-C5B7E3E3A45F}"/>
              </a:ext>
            </a:extLst>
          </p:cNvPr>
          <p:cNvSpPr>
            <a:spLocks noChangeArrowheads="1"/>
          </p:cNvSpPr>
          <p:nvPr/>
        </p:nvSpPr>
        <p:spPr bwMode="auto">
          <a:xfrm>
            <a:off x="2474059" y="3496471"/>
            <a:ext cx="24929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effectLst/>
                <a:latin typeface="+mn-lt"/>
              </a:rPr>
              <a:t>RPV</a:t>
            </a:r>
          </a:p>
        </p:txBody>
      </p:sp>
      <p:sp>
        <p:nvSpPr>
          <p:cNvPr id="67" name="Rectangle 69">
            <a:extLst>
              <a:ext uri="{FF2B5EF4-FFF2-40B4-BE49-F238E27FC236}">
                <a16:creationId xmlns:a16="http://schemas.microsoft.com/office/drawing/2014/main" id="{1C8BC136-AA0F-0857-7BE2-F91F3ADCE7CB}"/>
              </a:ext>
            </a:extLst>
          </p:cNvPr>
          <p:cNvSpPr>
            <a:spLocks noChangeArrowheads="1"/>
          </p:cNvSpPr>
          <p:nvPr/>
        </p:nvSpPr>
        <p:spPr bwMode="auto">
          <a:xfrm>
            <a:off x="2287102" y="3682208"/>
            <a:ext cx="4410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effectLst/>
                <a:latin typeface="+mn-lt"/>
              </a:rPr>
              <a:t>Overall</a:t>
            </a:r>
          </a:p>
        </p:txBody>
      </p:sp>
      <p:sp>
        <p:nvSpPr>
          <p:cNvPr id="68" name="Rectangle 70">
            <a:extLst>
              <a:ext uri="{FF2B5EF4-FFF2-40B4-BE49-F238E27FC236}">
                <a16:creationId xmlns:a16="http://schemas.microsoft.com/office/drawing/2014/main" id="{DB8DAF21-DF65-E2C2-3128-CDE374E9B6E9}"/>
              </a:ext>
            </a:extLst>
          </p:cNvPr>
          <p:cNvSpPr>
            <a:spLocks noChangeArrowheads="1"/>
          </p:cNvSpPr>
          <p:nvPr/>
        </p:nvSpPr>
        <p:spPr bwMode="auto">
          <a:xfrm>
            <a:off x="2804734" y="3155950"/>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effectLst/>
                <a:latin typeface="+mn-lt"/>
              </a:rPr>
              <a:t>1</a:t>
            </a:r>
          </a:p>
        </p:txBody>
      </p:sp>
      <p:sp>
        <p:nvSpPr>
          <p:cNvPr id="69" name="Rectangle 71">
            <a:extLst>
              <a:ext uri="{FF2B5EF4-FFF2-40B4-BE49-F238E27FC236}">
                <a16:creationId xmlns:a16="http://schemas.microsoft.com/office/drawing/2014/main" id="{F8E06D72-0F06-0688-1865-119A47C8EBE3}"/>
              </a:ext>
            </a:extLst>
          </p:cNvPr>
          <p:cNvSpPr>
            <a:spLocks noChangeArrowheads="1"/>
          </p:cNvSpPr>
          <p:nvPr/>
        </p:nvSpPr>
        <p:spPr bwMode="auto">
          <a:xfrm>
            <a:off x="3020634" y="3155950"/>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effectLst/>
                <a:latin typeface="+mn-lt"/>
              </a:rPr>
              <a:t>2</a:t>
            </a:r>
          </a:p>
        </p:txBody>
      </p:sp>
      <p:sp>
        <p:nvSpPr>
          <p:cNvPr id="70" name="Rectangle 72">
            <a:extLst>
              <a:ext uri="{FF2B5EF4-FFF2-40B4-BE49-F238E27FC236}">
                <a16:creationId xmlns:a16="http://schemas.microsoft.com/office/drawing/2014/main" id="{581725A0-5122-4649-F747-0A0E1EEC4F2B}"/>
              </a:ext>
            </a:extLst>
          </p:cNvPr>
          <p:cNvSpPr>
            <a:spLocks noChangeArrowheads="1"/>
          </p:cNvSpPr>
          <p:nvPr/>
        </p:nvSpPr>
        <p:spPr bwMode="auto">
          <a:xfrm>
            <a:off x="3236534" y="3155950"/>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effectLst/>
                <a:latin typeface="+mn-lt"/>
              </a:rPr>
              <a:t>3</a:t>
            </a:r>
          </a:p>
        </p:txBody>
      </p:sp>
      <p:sp>
        <p:nvSpPr>
          <p:cNvPr id="71" name="Rectangle 73">
            <a:extLst>
              <a:ext uri="{FF2B5EF4-FFF2-40B4-BE49-F238E27FC236}">
                <a16:creationId xmlns:a16="http://schemas.microsoft.com/office/drawing/2014/main" id="{22DE9CE6-97E0-7E07-7845-025B075CA2D6}"/>
              </a:ext>
            </a:extLst>
          </p:cNvPr>
          <p:cNvSpPr>
            <a:spLocks noChangeArrowheads="1"/>
          </p:cNvSpPr>
          <p:nvPr/>
        </p:nvSpPr>
        <p:spPr bwMode="auto">
          <a:xfrm>
            <a:off x="2872405" y="2960688"/>
            <a:ext cx="38452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effectLst/>
                <a:latin typeface="+mn-lt"/>
              </a:rPr>
              <a:t>Grade</a:t>
            </a:r>
            <a:endParaRPr kumimoji="0" lang="fr-FR" altLang="fr-FR" sz="1200" b="0" i="0" u="none" strike="noStrike" cap="none" normalizeH="0" baseline="0">
              <a:ln>
                <a:noFill/>
              </a:ln>
              <a:effectLst/>
              <a:latin typeface="+mn-lt"/>
            </a:endParaRPr>
          </a:p>
        </p:txBody>
      </p:sp>
      <p:sp>
        <p:nvSpPr>
          <p:cNvPr id="72" name="Rectangle 74">
            <a:extLst>
              <a:ext uri="{FF2B5EF4-FFF2-40B4-BE49-F238E27FC236}">
                <a16:creationId xmlns:a16="http://schemas.microsoft.com/office/drawing/2014/main" id="{D7F764D0-39D4-0A25-A48F-3899BE71C000}"/>
              </a:ext>
            </a:extLst>
          </p:cNvPr>
          <p:cNvSpPr>
            <a:spLocks noChangeArrowheads="1"/>
          </p:cNvSpPr>
          <p:nvPr/>
        </p:nvSpPr>
        <p:spPr bwMode="auto">
          <a:xfrm>
            <a:off x="555694" y="3374233"/>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effectLst/>
                <a:latin typeface="+mn-lt"/>
              </a:rPr>
              <a:t>25</a:t>
            </a:r>
          </a:p>
        </p:txBody>
      </p:sp>
      <p:sp>
        <p:nvSpPr>
          <p:cNvPr id="73" name="Rectangle 75">
            <a:extLst>
              <a:ext uri="{FF2B5EF4-FFF2-40B4-BE49-F238E27FC236}">
                <a16:creationId xmlns:a16="http://schemas.microsoft.com/office/drawing/2014/main" id="{AA2E926D-06CE-112A-1296-935F27DDC93D}"/>
              </a:ext>
            </a:extLst>
          </p:cNvPr>
          <p:cNvSpPr>
            <a:spLocks noChangeArrowheads="1"/>
          </p:cNvSpPr>
          <p:nvPr/>
        </p:nvSpPr>
        <p:spPr bwMode="auto">
          <a:xfrm>
            <a:off x="555694" y="3806033"/>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effectLst/>
                <a:latin typeface="+mn-lt"/>
              </a:rPr>
              <a:t>20</a:t>
            </a:r>
          </a:p>
        </p:txBody>
      </p:sp>
      <p:sp>
        <p:nvSpPr>
          <p:cNvPr id="74" name="Rectangle 76">
            <a:extLst>
              <a:ext uri="{FF2B5EF4-FFF2-40B4-BE49-F238E27FC236}">
                <a16:creationId xmlns:a16="http://schemas.microsoft.com/office/drawing/2014/main" id="{A281440D-83CB-E1FA-68BA-5873FBB8AFAB}"/>
              </a:ext>
            </a:extLst>
          </p:cNvPr>
          <p:cNvSpPr>
            <a:spLocks noChangeArrowheads="1"/>
          </p:cNvSpPr>
          <p:nvPr/>
        </p:nvSpPr>
        <p:spPr bwMode="auto">
          <a:xfrm>
            <a:off x="555694" y="4237833"/>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effectLst/>
                <a:latin typeface="+mn-lt"/>
              </a:rPr>
              <a:t>15</a:t>
            </a:r>
          </a:p>
        </p:txBody>
      </p:sp>
      <p:sp>
        <p:nvSpPr>
          <p:cNvPr id="75" name="Rectangle 77">
            <a:extLst>
              <a:ext uri="{FF2B5EF4-FFF2-40B4-BE49-F238E27FC236}">
                <a16:creationId xmlns:a16="http://schemas.microsoft.com/office/drawing/2014/main" id="{152C91D5-2177-01BC-4019-30923DE74F8C}"/>
              </a:ext>
            </a:extLst>
          </p:cNvPr>
          <p:cNvSpPr>
            <a:spLocks noChangeArrowheads="1"/>
          </p:cNvSpPr>
          <p:nvPr/>
        </p:nvSpPr>
        <p:spPr bwMode="auto">
          <a:xfrm>
            <a:off x="555694" y="4669633"/>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effectLst/>
                <a:latin typeface="+mn-lt"/>
              </a:rPr>
              <a:t>10</a:t>
            </a:r>
          </a:p>
        </p:txBody>
      </p:sp>
      <p:sp>
        <p:nvSpPr>
          <p:cNvPr id="76" name="Rectangle 78">
            <a:extLst>
              <a:ext uri="{FF2B5EF4-FFF2-40B4-BE49-F238E27FC236}">
                <a16:creationId xmlns:a16="http://schemas.microsoft.com/office/drawing/2014/main" id="{6586CB27-9375-0BF6-6996-B4F9B4BADE08}"/>
              </a:ext>
            </a:extLst>
          </p:cNvPr>
          <p:cNvSpPr>
            <a:spLocks noChangeArrowheads="1"/>
          </p:cNvSpPr>
          <p:nvPr/>
        </p:nvSpPr>
        <p:spPr bwMode="auto">
          <a:xfrm>
            <a:off x="634240" y="5531645"/>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effectLst/>
                <a:latin typeface="+mn-lt"/>
              </a:rPr>
              <a:t>0</a:t>
            </a:r>
          </a:p>
        </p:txBody>
      </p:sp>
      <p:sp>
        <p:nvSpPr>
          <p:cNvPr id="77" name="Rectangle 79">
            <a:extLst>
              <a:ext uri="{FF2B5EF4-FFF2-40B4-BE49-F238E27FC236}">
                <a16:creationId xmlns:a16="http://schemas.microsoft.com/office/drawing/2014/main" id="{8508A83F-98C3-D559-F87F-C5F7AF810DFA}"/>
              </a:ext>
            </a:extLst>
          </p:cNvPr>
          <p:cNvSpPr>
            <a:spLocks noChangeArrowheads="1"/>
          </p:cNvSpPr>
          <p:nvPr/>
        </p:nvSpPr>
        <p:spPr bwMode="auto">
          <a:xfrm>
            <a:off x="634240" y="5101433"/>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effectLst/>
                <a:latin typeface="+mn-lt"/>
              </a:rPr>
              <a:t>5</a:t>
            </a:r>
          </a:p>
        </p:txBody>
      </p:sp>
      <p:sp>
        <p:nvSpPr>
          <p:cNvPr id="78" name="Rectangle 80">
            <a:extLst>
              <a:ext uri="{FF2B5EF4-FFF2-40B4-BE49-F238E27FC236}">
                <a16:creationId xmlns:a16="http://schemas.microsoft.com/office/drawing/2014/main" id="{E0C08CFD-56B2-0406-8722-0B5433ACF354}"/>
              </a:ext>
            </a:extLst>
          </p:cNvPr>
          <p:cNvSpPr>
            <a:spLocks noChangeArrowheads="1"/>
          </p:cNvSpPr>
          <p:nvPr/>
        </p:nvSpPr>
        <p:spPr bwMode="auto">
          <a:xfrm>
            <a:off x="921181" y="5666581"/>
            <a:ext cx="4753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effectLst/>
                <a:latin typeface="+mn-lt"/>
              </a:rPr>
              <a:t>Week 4</a:t>
            </a:r>
            <a:endParaRPr kumimoji="0" lang="fr-FR" altLang="fr-FR" sz="1200" b="0" i="0" u="none" strike="noStrike" cap="none" normalizeH="0" baseline="0">
              <a:ln>
                <a:noFill/>
              </a:ln>
              <a:effectLst/>
              <a:latin typeface="+mn-lt"/>
            </a:endParaRPr>
          </a:p>
        </p:txBody>
      </p:sp>
      <p:sp>
        <p:nvSpPr>
          <p:cNvPr id="79" name="Rectangle 81">
            <a:extLst>
              <a:ext uri="{FF2B5EF4-FFF2-40B4-BE49-F238E27FC236}">
                <a16:creationId xmlns:a16="http://schemas.microsoft.com/office/drawing/2014/main" id="{1D0478C9-43EF-6AAD-2AAA-B4E2E792F25E}"/>
              </a:ext>
            </a:extLst>
          </p:cNvPr>
          <p:cNvSpPr>
            <a:spLocks noChangeArrowheads="1"/>
          </p:cNvSpPr>
          <p:nvPr/>
        </p:nvSpPr>
        <p:spPr bwMode="auto">
          <a:xfrm>
            <a:off x="1646668" y="5666581"/>
            <a:ext cx="4753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effectLst/>
                <a:latin typeface="+mn-lt"/>
              </a:rPr>
              <a:t>Week 8</a:t>
            </a:r>
            <a:endParaRPr kumimoji="0" lang="fr-FR" altLang="fr-FR" sz="1200" b="0" i="0" u="none" strike="noStrike" cap="none" normalizeH="0" baseline="0">
              <a:ln>
                <a:noFill/>
              </a:ln>
              <a:effectLst/>
              <a:latin typeface="+mn-lt"/>
            </a:endParaRPr>
          </a:p>
        </p:txBody>
      </p:sp>
      <p:sp>
        <p:nvSpPr>
          <p:cNvPr id="80" name="Rectangle 82">
            <a:extLst>
              <a:ext uri="{FF2B5EF4-FFF2-40B4-BE49-F238E27FC236}">
                <a16:creationId xmlns:a16="http://schemas.microsoft.com/office/drawing/2014/main" id="{4B49C292-AF20-E498-CE91-E675ACF4A45C}"/>
              </a:ext>
            </a:extLst>
          </p:cNvPr>
          <p:cNvSpPr>
            <a:spLocks noChangeArrowheads="1"/>
          </p:cNvSpPr>
          <p:nvPr/>
        </p:nvSpPr>
        <p:spPr bwMode="auto">
          <a:xfrm>
            <a:off x="2333678" y="5666581"/>
            <a:ext cx="55393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effectLst/>
                <a:latin typeface="+mn-lt"/>
              </a:rPr>
              <a:t>Week 16</a:t>
            </a:r>
            <a:endParaRPr kumimoji="0" lang="fr-FR" altLang="fr-FR" sz="1200" b="0" i="0" u="none" strike="noStrike" cap="none" normalizeH="0" baseline="0">
              <a:ln>
                <a:noFill/>
              </a:ln>
              <a:effectLst/>
              <a:latin typeface="+mn-lt"/>
            </a:endParaRPr>
          </a:p>
        </p:txBody>
      </p:sp>
      <p:sp>
        <p:nvSpPr>
          <p:cNvPr id="81" name="Rectangle 83">
            <a:extLst>
              <a:ext uri="{FF2B5EF4-FFF2-40B4-BE49-F238E27FC236}">
                <a16:creationId xmlns:a16="http://schemas.microsoft.com/office/drawing/2014/main" id="{BB973DAF-F0AF-3242-526F-D410BE33A3A0}"/>
              </a:ext>
            </a:extLst>
          </p:cNvPr>
          <p:cNvSpPr>
            <a:spLocks noChangeArrowheads="1"/>
          </p:cNvSpPr>
          <p:nvPr/>
        </p:nvSpPr>
        <p:spPr bwMode="auto">
          <a:xfrm>
            <a:off x="3060753" y="5666581"/>
            <a:ext cx="55393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effectLst/>
                <a:latin typeface="+mn-lt"/>
              </a:rPr>
              <a:t>Week 24</a:t>
            </a:r>
            <a:endParaRPr kumimoji="0" lang="fr-FR" altLang="fr-FR" sz="1200" b="0" i="0" u="none" strike="noStrike" cap="none" normalizeH="0" baseline="0">
              <a:ln>
                <a:noFill/>
              </a:ln>
              <a:effectLst/>
              <a:latin typeface="+mn-lt"/>
            </a:endParaRPr>
          </a:p>
        </p:txBody>
      </p:sp>
      <p:sp>
        <p:nvSpPr>
          <p:cNvPr id="82" name="Rectangle 84">
            <a:extLst>
              <a:ext uri="{FF2B5EF4-FFF2-40B4-BE49-F238E27FC236}">
                <a16:creationId xmlns:a16="http://schemas.microsoft.com/office/drawing/2014/main" id="{FD211EDF-6199-F207-F94F-2420D0EA3607}"/>
              </a:ext>
            </a:extLst>
          </p:cNvPr>
          <p:cNvSpPr>
            <a:spLocks noChangeArrowheads="1"/>
          </p:cNvSpPr>
          <p:nvPr/>
        </p:nvSpPr>
        <p:spPr bwMode="auto">
          <a:xfrm>
            <a:off x="3786241" y="5666581"/>
            <a:ext cx="55393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effectLst/>
                <a:latin typeface="+mn-lt"/>
              </a:rPr>
              <a:t>Week 32</a:t>
            </a:r>
            <a:endParaRPr kumimoji="0" lang="fr-FR" altLang="fr-FR" sz="1200" b="0" i="0" u="none" strike="noStrike" cap="none" normalizeH="0" baseline="0">
              <a:ln>
                <a:noFill/>
              </a:ln>
              <a:effectLst/>
              <a:latin typeface="+mn-lt"/>
            </a:endParaRPr>
          </a:p>
        </p:txBody>
      </p:sp>
      <p:sp>
        <p:nvSpPr>
          <p:cNvPr id="83" name="Rectangle 85">
            <a:extLst>
              <a:ext uri="{FF2B5EF4-FFF2-40B4-BE49-F238E27FC236}">
                <a16:creationId xmlns:a16="http://schemas.microsoft.com/office/drawing/2014/main" id="{FA485FCA-ECD5-5739-17FB-2E9B0B7A161F}"/>
              </a:ext>
            </a:extLst>
          </p:cNvPr>
          <p:cNvSpPr>
            <a:spLocks noChangeArrowheads="1"/>
          </p:cNvSpPr>
          <p:nvPr/>
        </p:nvSpPr>
        <p:spPr bwMode="auto">
          <a:xfrm>
            <a:off x="4513316" y="5666581"/>
            <a:ext cx="55393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effectLst/>
                <a:latin typeface="+mn-lt"/>
              </a:rPr>
              <a:t>Week 40</a:t>
            </a:r>
            <a:endParaRPr kumimoji="0" lang="fr-FR" altLang="fr-FR" sz="1200" b="0" i="0" u="none" strike="noStrike" cap="none" normalizeH="0" baseline="0">
              <a:ln>
                <a:noFill/>
              </a:ln>
              <a:effectLst/>
              <a:latin typeface="+mn-lt"/>
            </a:endParaRPr>
          </a:p>
        </p:txBody>
      </p:sp>
      <p:sp>
        <p:nvSpPr>
          <p:cNvPr id="84" name="Rectangle 86">
            <a:extLst>
              <a:ext uri="{FF2B5EF4-FFF2-40B4-BE49-F238E27FC236}">
                <a16:creationId xmlns:a16="http://schemas.microsoft.com/office/drawing/2014/main" id="{7352F358-2B12-EF9B-C2D0-1D536A221BDC}"/>
              </a:ext>
            </a:extLst>
          </p:cNvPr>
          <p:cNvSpPr>
            <a:spLocks noChangeArrowheads="1"/>
          </p:cNvSpPr>
          <p:nvPr/>
        </p:nvSpPr>
        <p:spPr bwMode="auto">
          <a:xfrm>
            <a:off x="5240391" y="5666581"/>
            <a:ext cx="55393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effectLst/>
                <a:latin typeface="+mn-lt"/>
              </a:rPr>
              <a:t>Week 48</a:t>
            </a:r>
            <a:endParaRPr kumimoji="0" lang="fr-FR" altLang="fr-FR" sz="1200" b="0" i="0" u="none" strike="noStrike" cap="none" normalizeH="0" baseline="0">
              <a:ln>
                <a:noFill/>
              </a:ln>
              <a:effectLst/>
              <a:latin typeface="+mn-lt"/>
            </a:endParaRPr>
          </a:p>
        </p:txBody>
      </p:sp>
      <p:sp>
        <p:nvSpPr>
          <p:cNvPr id="85" name="Rectangle 87">
            <a:extLst>
              <a:ext uri="{FF2B5EF4-FFF2-40B4-BE49-F238E27FC236}">
                <a16:creationId xmlns:a16="http://schemas.microsoft.com/office/drawing/2014/main" id="{F2FCA522-0519-D9EA-7BD2-0DF7E5B9C2BB}"/>
              </a:ext>
            </a:extLst>
          </p:cNvPr>
          <p:cNvSpPr>
            <a:spLocks noChangeArrowheads="1"/>
          </p:cNvSpPr>
          <p:nvPr/>
        </p:nvSpPr>
        <p:spPr bwMode="auto">
          <a:xfrm>
            <a:off x="1033911" y="6120606"/>
            <a:ext cx="2356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effectLst/>
                <a:latin typeface="+mn-lt"/>
              </a:rPr>
              <a:t>142</a:t>
            </a:r>
          </a:p>
        </p:txBody>
      </p:sp>
      <p:sp>
        <p:nvSpPr>
          <p:cNvPr id="86" name="Rectangle 88">
            <a:extLst>
              <a:ext uri="{FF2B5EF4-FFF2-40B4-BE49-F238E27FC236}">
                <a16:creationId xmlns:a16="http://schemas.microsoft.com/office/drawing/2014/main" id="{0E519028-03B3-293B-3668-3308295EB655}"/>
              </a:ext>
            </a:extLst>
          </p:cNvPr>
          <p:cNvSpPr>
            <a:spLocks noChangeArrowheads="1"/>
          </p:cNvSpPr>
          <p:nvPr/>
        </p:nvSpPr>
        <p:spPr bwMode="auto">
          <a:xfrm>
            <a:off x="1759399" y="6120606"/>
            <a:ext cx="2356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effectLst/>
                <a:latin typeface="+mn-lt"/>
              </a:rPr>
              <a:t>142</a:t>
            </a:r>
          </a:p>
        </p:txBody>
      </p:sp>
      <p:sp>
        <p:nvSpPr>
          <p:cNvPr id="87" name="Rectangle 89">
            <a:extLst>
              <a:ext uri="{FF2B5EF4-FFF2-40B4-BE49-F238E27FC236}">
                <a16:creationId xmlns:a16="http://schemas.microsoft.com/office/drawing/2014/main" id="{D6B89A17-7C0C-6638-416C-A60307346866}"/>
              </a:ext>
            </a:extLst>
          </p:cNvPr>
          <p:cNvSpPr>
            <a:spLocks noChangeArrowheads="1"/>
          </p:cNvSpPr>
          <p:nvPr/>
        </p:nvSpPr>
        <p:spPr bwMode="auto">
          <a:xfrm>
            <a:off x="2486474" y="6120606"/>
            <a:ext cx="2356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effectLst/>
                <a:latin typeface="+mn-lt"/>
              </a:rPr>
              <a:t>141</a:t>
            </a:r>
          </a:p>
        </p:txBody>
      </p:sp>
      <p:sp>
        <p:nvSpPr>
          <p:cNvPr id="88" name="Rectangle 90">
            <a:extLst>
              <a:ext uri="{FF2B5EF4-FFF2-40B4-BE49-F238E27FC236}">
                <a16:creationId xmlns:a16="http://schemas.microsoft.com/office/drawing/2014/main" id="{43304FEA-94BF-D7B6-86EA-CC477A2F2279}"/>
              </a:ext>
            </a:extLst>
          </p:cNvPr>
          <p:cNvSpPr>
            <a:spLocks noChangeArrowheads="1"/>
          </p:cNvSpPr>
          <p:nvPr/>
        </p:nvSpPr>
        <p:spPr bwMode="auto">
          <a:xfrm>
            <a:off x="3211961" y="6120606"/>
            <a:ext cx="2356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effectLst/>
                <a:latin typeface="+mn-lt"/>
              </a:rPr>
              <a:t>141</a:t>
            </a:r>
          </a:p>
        </p:txBody>
      </p:sp>
      <p:sp>
        <p:nvSpPr>
          <p:cNvPr id="89" name="Rectangle 91">
            <a:extLst>
              <a:ext uri="{FF2B5EF4-FFF2-40B4-BE49-F238E27FC236}">
                <a16:creationId xmlns:a16="http://schemas.microsoft.com/office/drawing/2014/main" id="{17C2101C-4EC9-9D74-1785-7DBC5F6217A0}"/>
              </a:ext>
            </a:extLst>
          </p:cNvPr>
          <p:cNvSpPr>
            <a:spLocks noChangeArrowheads="1"/>
          </p:cNvSpPr>
          <p:nvPr/>
        </p:nvSpPr>
        <p:spPr bwMode="auto">
          <a:xfrm>
            <a:off x="3939036" y="6120606"/>
            <a:ext cx="2356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effectLst/>
                <a:latin typeface="+mn-lt"/>
              </a:rPr>
              <a:t>141</a:t>
            </a:r>
          </a:p>
        </p:txBody>
      </p:sp>
      <p:sp>
        <p:nvSpPr>
          <p:cNvPr id="90" name="Rectangle 92">
            <a:extLst>
              <a:ext uri="{FF2B5EF4-FFF2-40B4-BE49-F238E27FC236}">
                <a16:creationId xmlns:a16="http://schemas.microsoft.com/office/drawing/2014/main" id="{24E913A4-6265-F380-EFE4-4AA39C0CA2F5}"/>
              </a:ext>
            </a:extLst>
          </p:cNvPr>
          <p:cNvSpPr>
            <a:spLocks noChangeArrowheads="1"/>
          </p:cNvSpPr>
          <p:nvPr/>
        </p:nvSpPr>
        <p:spPr bwMode="auto">
          <a:xfrm>
            <a:off x="4666111" y="6120606"/>
            <a:ext cx="2356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effectLst/>
                <a:latin typeface="+mn-lt"/>
              </a:rPr>
              <a:t>141</a:t>
            </a:r>
          </a:p>
        </p:txBody>
      </p:sp>
      <p:sp>
        <p:nvSpPr>
          <p:cNvPr id="91" name="Rectangle 93">
            <a:extLst>
              <a:ext uri="{FF2B5EF4-FFF2-40B4-BE49-F238E27FC236}">
                <a16:creationId xmlns:a16="http://schemas.microsoft.com/office/drawing/2014/main" id="{B2DBDD6E-43F1-F6B9-5948-89664174A912}"/>
              </a:ext>
            </a:extLst>
          </p:cNvPr>
          <p:cNvSpPr>
            <a:spLocks noChangeArrowheads="1"/>
          </p:cNvSpPr>
          <p:nvPr/>
        </p:nvSpPr>
        <p:spPr bwMode="auto">
          <a:xfrm>
            <a:off x="5391599" y="6120606"/>
            <a:ext cx="2356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effectLst/>
                <a:latin typeface="+mn-lt"/>
              </a:rPr>
              <a:t>140</a:t>
            </a:r>
          </a:p>
        </p:txBody>
      </p:sp>
      <p:sp>
        <p:nvSpPr>
          <p:cNvPr id="92" name="Rectangle 94">
            <a:extLst>
              <a:ext uri="{FF2B5EF4-FFF2-40B4-BE49-F238E27FC236}">
                <a16:creationId xmlns:a16="http://schemas.microsoft.com/office/drawing/2014/main" id="{7708C482-BF24-1282-02D8-EAAA3A58CD4B}"/>
              </a:ext>
            </a:extLst>
          </p:cNvPr>
          <p:cNvSpPr>
            <a:spLocks noChangeArrowheads="1"/>
          </p:cNvSpPr>
          <p:nvPr/>
        </p:nvSpPr>
        <p:spPr bwMode="auto">
          <a:xfrm>
            <a:off x="382326" y="5922963"/>
            <a:ext cx="24704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a:ln>
                  <a:noFill/>
                </a:ln>
                <a:effectLst/>
                <a:latin typeface="+mn-lt"/>
              </a:rPr>
              <a:t>Number of participants with injections</a:t>
            </a:r>
            <a:endParaRPr kumimoji="0" lang="en-US" altLang="fr-FR" sz="1200" b="0" i="0" u="none" strike="noStrike" cap="none" normalizeH="0" baseline="0" dirty="0">
              <a:ln>
                <a:noFill/>
              </a:ln>
              <a:effectLst/>
              <a:latin typeface="+mn-lt"/>
            </a:endParaRPr>
          </a:p>
        </p:txBody>
      </p:sp>
      <p:sp>
        <p:nvSpPr>
          <p:cNvPr id="94" name="ZoneTexte 93">
            <a:extLst>
              <a:ext uri="{FF2B5EF4-FFF2-40B4-BE49-F238E27FC236}">
                <a16:creationId xmlns:a16="http://schemas.microsoft.com/office/drawing/2014/main" id="{EDA0293C-2EE6-7008-33F2-4F7471EAA19F}"/>
              </a:ext>
            </a:extLst>
          </p:cNvPr>
          <p:cNvSpPr txBox="1"/>
          <p:nvPr/>
        </p:nvSpPr>
        <p:spPr>
          <a:xfrm>
            <a:off x="6266456" y="2480808"/>
            <a:ext cx="4996561" cy="369332"/>
          </a:xfrm>
          <a:prstGeom prst="rect">
            <a:avLst/>
          </a:prstGeom>
          <a:noFill/>
        </p:spPr>
        <p:txBody>
          <a:bodyPr wrap="none" rtlCol="0">
            <a:spAutoFit/>
          </a:bodyPr>
          <a:lstStyle/>
          <a:p>
            <a:pPr algn="ctr"/>
            <a:r>
              <a:rPr lang="en-US" b="1" dirty="0">
                <a:solidFill>
                  <a:srgbClr val="0070C0"/>
                </a:solidFill>
              </a:rPr>
              <a:t>Pharmacokinetics: Trough concentrations (ng/mL)</a:t>
            </a:r>
          </a:p>
        </p:txBody>
      </p:sp>
      <p:sp>
        <p:nvSpPr>
          <p:cNvPr id="95" name="ZoneTexte 94">
            <a:extLst>
              <a:ext uri="{FF2B5EF4-FFF2-40B4-BE49-F238E27FC236}">
                <a16:creationId xmlns:a16="http://schemas.microsoft.com/office/drawing/2014/main" id="{480585BC-24CB-E3A9-6422-A1EF9F4BB99C}"/>
              </a:ext>
            </a:extLst>
          </p:cNvPr>
          <p:cNvSpPr txBox="1"/>
          <p:nvPr/>
        </p:nvSpPr>
        <p:spPr>
          <a:xfrm>
            <a:off x="1728100" y="2462257"/>
            <a:ext cx="2348142" cy="369332"/>
          </a:xfrm>
          <a:prstGeom prst="rect">
            <a:avLst/>
          </a:prstGeom>
          <a:noFill/>
        </p:spPr>
        <p:txBody>
          <a:bodyPr wrap="none" rtlCol="0">
            <a:spAutoFit/>
          </a:bodyPr>
          <a:lstStyle/>
          <a:p>
            <a:pPr algn="ctr"/>
            <a:r>
              <a:rPr lang="en-US" b="1">
                <a:solidFill>
                  <a:srgbClr val="0070C0"/>
                </a:solidFill>
              </a:rPr>
              <a:t>Injection site reactions</a:t>
            </a:r>
          </a:p>
        </p:txBody>
      </p:sp>
      <p:grpSp>
        <p:nvGrpSpPr>
          <p:cNvPr id="8" name="Groupe 7">
            <a:extLst>
              <a:ext uri="{FF2B5EF4-FFF2-40B4-BE49-F238E27FC236}">
                <a16:creationId xmlns:a16="http://schemas.microsoft.com/office/drawing/2014/main" id="{06525D19-B45E-98B1-D926-BF4410295EA4}"/>
              </a:ext>
            </a:extLst>
          </p:cNvPr>
          <p:cNvGrpSpPr/>
          <p:nvPr/>
        </p:nvGrpSpPr>
        <p:grpSpPr>
          <a:xfrm>
            <a:off x="6306378" y="2852936"/>
            <a:ext cx="5782432" cy="2513646"/>
            <a:chOff x="6306378" y="2852936"/>
            <a:chExt cx="5782432" cy="2513646"/>
          </a:xfrm>
        </p:grpSpPr>
        <p:sp>
          <p:nvSpPr>
            <p:cNvPr id="97" name="Line 98">
              <a:extLst>
                <a:ext uri="{FF2B5EF4-FFF2-40B4-BE49-F238E27FC236}">
                  <a16:creationId xmlns:a16="http://schemas.microsoft.com/office/drawing/2014/main" id="{6C14534B-C50A-84F5-8B77-EE6E52B1A38E}"/>
                </a:ext>
              </a:extLst>
            </p:cNvPr>
            <p:cNvSpPr>
              <a:spLocks noChangeShapeType="1"/>
            </p:cNvSpPr>
            <p:nvPr/>
          </p:nvSpPr>
          <p:spPr bwMode="auto">
            <a:xfrm>
              <a:off x="6443663" y="4852988"/>
              <a:ext cx="2108200" cy="0"/>
            </a:xfrm>
            <a:prstGeom prst="line">
              <a:avLst/>
            </a:prstGeom>
            <a:noFill/>
            <a:ln w="9525">
              <a:solidFill>
                <a:srgbClr val="CC3333"/>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98" name="Line 99">
              <a:extLst>
                <a:ext uri="{FF2B5EF4-FFF2-40B4-BE49-F238E27FC236}">
                  <a16:creationId xmlns:a16="http://schemas.microsoft.com/office/drawing/2014/main" id="{B1B9E04D-363C-7A40-7925-EA775EC969AE}"/>
                </a:ext>
              </a:extLst>
            </p:cNvPr>
            <p:cNvSpPr>
              <a:spLocks noChangeShapeType="1"/>
            </p:cNvSpPr>
            <p:nvPr/>
          </p:nvSpPr>
          <p:spPr bwMode="auto">
            <a:xfrm>
              <a:off x="9455151" y="4713288"/>
              <a:ext cx="2108200" cy="0"/>
            </a:xfrm>
            <a:prstGeom prst="line">
              <a:avLst/>
            </a:prstGeom>
            <a:noFill/>
            <a:ln w="9525">
              <a:solidFill>
                <a:srgbClr val="CC3333"/>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99" name="Freeform 100">
              <a:extLst>
                <a:ext uri="{FF2B5EF4-FFF2-40B4-BE49-F238E27FC236}">
                  <a16:creationId xmlns:a16="http://schemas.microsoft.com/office/drawing/2014/main" id="{27F1DE13-58E1-4B00-5E74-B4593ADD1EE5}"/>
                </a:ext>
              </a:extLst>
            </p:cNvPr>
            <p:cNvSpPr>
              <a:spLocks/>
            </p:cNvSpPr>
            <p:nvPr/>
          </p:nvSpPr>
          <p:spPr bwMode="auto">
            <a:xfrm>
              <a:off x="6443663" y="4573588"/>
              <a:ext cx="2108200" cy="25400"/>
            </a:xfrm>
            <a:custGeom>
              <a:avLst/>
              <a:gdLst>
                <a:gd name="T0" fmla="*/ 1328 w 1328"/>
                <a:gd name="T1" fmla="*/ 0 h 16"/>
                <a:gd name="T2" fmla="*/ 263 w 1328"/>
                <a:gd name="T3" fmla="*/ 0 h 16"/>
                <a:gd name="T4" fmla="*/ 0 w 1328"/>
                <a:gd name="T5" fmla="*/ 16 h 16"/>
              </a:gdLst>
              <a:ahLst/>
              <a:cxnLst>
                <a:cxn ang="0">
                  <a:pos x="T0" y="T1"/>
                </a:cxn>
                <a:cxn ang="0">
                  <a:pos x="T2" y="T3"/>
                </a:cxn>
                <a:cxn ang="0">
                  <a:pos x="T4" y="T5"/>
                </a:cxn>
              </a:cxnLst>
              <a:rect l="0" t="0" r="r" b="b"/>
              <a:pathLst>
                <a:path w="1328" h="16">
                  <a:moveTo>
                    <a:pt x="1328" y="0"/>
                  </a:moveTo>
                  <a:lnTo>
                    <a:pt x="263" y="0"/>
                  </a:lnTo>
                  <a:lnTo>
                    <a:pt x="0" y="16"/>
                  </a:lnTo>
                </a:path>
              </a:pathLst>
            </a:custGeom>
            <a:noFill/>
            <a:ln w="20638">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p>
          </p:txBody>
        </p:sp>
        <p:grpSp>
          <p:nvGrpSpPr>
            <p:cNvPr id="100" name="Groupe 99">
              <a:extLst>
                <a:ext uri="{FF2B5EF4-FFF2-40B4-BE49-F238E27FC236}">
                  <a16:creationId xmlns:a16="http://schemas.microsoft.com/office/drawing/2014/main" id="{E3449FBF-82E0-B6C0-146A-CB1ED6D922D8}"/>
                </a:ext>
              </a:extLst>
            </p:cNvPr>
            <p:cNvGrpSpPr/>
            <p:nvPr/>
          </p:nvGrpSpPr>
          <p:grpSpPr>
            <a:xfrm>
              <a:off x="6413501" y="3317875"/>
              <a:ext cx="2138362" cy="1619250"/>
              <a:chOff x="6413501" y="3317875"/>
              <a:chExt cx="2138362" cy="1619250"/>
            </a:xfrm>
          </p:grpSpPr>
          <p:sp>
            <p:nvSpPr>
              <p:cNvPr id="101" name="Freeform 101">
                <a:extLst>
                  <a:ext uri="{FF2B5EF4-FFF2-40B4-BE49-F238E27FC236}">
                    <a16:creationId xmlns:a16="http://schemas.microsoft.com/office/drawing/2014/main" id="{68A7F6DD-E087-BC07-7B5D-0D894900DCB8}"/>
                  </a:ext>
                </a:extLst>
              </p:cNvPr>
              <p:cNvSpPr>
                <a:spLocks/>
              </p:cNvSpPr>
              <p:nvPr/>
            </p:nvSpPr>
            <p:spPr bwMode="auto">
              <a:xfrm>
                <a:off x="6413501" y="3317875"/>
                <a:ext cx="30163" cy="393700"/>
              </a:xfrm>
              <a:custGeom>
                <a:avLst/>
                <a:gdLst>
                  <a:gd name="T0" fmla="*/ 0 w 19"/>
                  <a:gd name="T1" fmla="*/ 0 h 248"/>
                  <a:gd name="T2" fmla="*/ 19 w 19"/>
                  <a:gd name="T3" fmla="*/ 0 h 248"/>
                  <a:gd name="T4" fmla="*/ 19 w 19"/>
                  <a:gd name="T5" fmla="*/ 248 h 248"/>
                </a:gdLst>
                <a:ahLst/>
                <a:cxnLst>
                  <a:cxn ang="0">
                    <a:pos x="T0" y="T1"/>
                  </a:cxn>
                  <a:cxn ang="0">
                    <a:pos x="T2" y="T3"/>
                  </a:cxn>
                  <a:cxn ang="0">
                    <a:pos x="T4" y="T5"/>
                  </a:cxn>
                </a:cxnLst>
                <a:rect l="0" t="0" r="r" b="b"/>
                <a:pathLst>
                  <a:path w="19" h="248">
                    <a:moveTo>
                      <a:pt x="0" y="0"/>
                    </a:moveTo>
                    <a:lnTo>
                      <a:pt x="19" y="0"/>
                    </a:lnTo>
                    <a:lnTo>
                      <a:pt x="19" y="24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02" name="Line 102">
                <a:extLst>
                  <a:ext uri="{FF2B5EF4-FFF2-40B4-BE49-F238E27FC236}">
                    <a16:creationId xmlns:a16="http://schemas.microsoft.com/office/drawing/2014/main" id="{8E134AFF-19DD-8A39-85F0-E284E0939B33}"/>
                  </a:ext>
                </a:extLst>
              </p:cNvPr>
              <p:cNvSpPr>
                <a:spLocks noChangeShapeType="1"/>
              </p:cNvSpPr>
              <p:nvPr/>
            </p:nvSpPr>
            <p:spPr bwMode="auto">
              <a:xfrm>
                <a:off x="6413501" y="3711575"/>
                <a:ext cx="3016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03" name="Line 103">
                <a:extLst>
                  <a:ext uri="{FF2B5EF4-FFF2-40B4-BE49-F238E27FC236}">
                    <a16:creationId xmlns:a16="http://schemas.microsoft.com/office/drawing/2014/main" id="{0978BE9A-75F6-2D4D-0996-2944B87D834B}"/>
                  </a:ext>
                </a:extLst>
              </p:cNvPr>
              <p:cNvSpPr>
                <a:spLocks noChangeShapeType="1"/>
              </p:cNvSpPr>
              <p:nvPr/>
            </p:nvSpPr>
            <p:spPr bwMode="auto">
              <a:xfrm>
                <a:off x="6413501" y="4105275"/>
                <a:ext cx="3016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04" name="Line 105">
                <a:extLst>
                  <a:ext uri="{FF2B5EF4-FFF2-40B4-BE49-F238E27FC236}">
                    <a16:creationId xmlns:a16="http://schemas.microsoft.com/office/drawing/2014/main" id="{828EF61E-5FDC-052F-5D27-7B640E9364F5}"/>
                  </a:ext>
                </a:extLst>
              </p:cNvPr>
              <p:cNvSpPr>
                <a:spLocks noChangeShapeType="1"/>
              </p:cNvSpPr>
              <p:nvPr/>
            </p:nvSpPr>
            <p:spPr bwMode="auto">
              <a:xfrm flipV="1">
                <a:off x="7708901" y="4892675"/>
                <a:ext cx="0" cy="4445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05" name="Line 106">
                <a:extLst>
                  <a:ext uri="{FF2B5EF4-FFF2-40B4-BE49-F238E27FC236}">
                    <a16:creationId xmlns:a16="http://schemas.microsoft.com/office/drawing/2014/main" id="{F82CA266-12CA-C37B-F7D4-7B08094ACE30}"/>
                  </a:ext>
                </a:extLst>
              </p:cNvPr>
              <p:cNvSpPr>
                <a:spLocks noChangeShapeType="1"/>
              </p:cNvSpPr>
              <p:nvPr/>
            </p:nvSpPr>
            <p:spPr bwMode="auto">
              <a:xfrm flipV="1">
                <a:off x="7286626" y="4892675"/>
                <a:ext cx="0" cy="4445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06" name="Line 108">
                <a:extLst>
                  <a:ext uri="{FF2B5EF4-FFF2-40B4-BE49-F238E27FC236}">
                    <a16:creationId xmlns:a16="http://schemas.microsoft.com/office/drawing/2014/main" id="{E19F7E43-43E3-4A58-9CD6-7723BF38F6C1}"/>
                  </a:ext>
                </a:extLst>
              </p:cNvPr>
              <p:cNvSpPr>
                <a:spLocks noChangeShapeType="1"/>
              </p:cNvSpPr>
              <p:nvPr/>
            </p:nvSpPr>
            <p:spPr bwMode="auto">
              <a:xfrm flipV="1">
                <a:off x="6865938" y="4892675"/>
                <a:ext cx="0" cy="4445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07" name="Line 109">
                <a:extLst>
                  <a:ext uri="{FF2B5EF4-FFF2-40B4-BE49-F238E27FC236}">
                    <a16:creationId xmlns:a16="http://schemas.microsoft.com/office/drawing/2014/main" id="{A07FD19F-8B0C-5E4B-1059-07F8CBB7581C}"/>
                  </a:ext>
                </a:extLst>
              </p:cNvPr>
              <p:cNvSpPr>
                <a:spLocks noChangeShapeType="1"/>
              </p:cNvSpPr>
              <p:nvPr/>
            </p:nvSpPr>
            <p:spPr bwMode="auto">
              <a:xfrm flipV="1">
                <a:off x="6443663" y="3616326"/>
                <a:ext cx="0" cy="1320799"/>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a:endParaRPr lang="en-US" sz="1200" dirty="0"/>
              </a:p>
            </p:txBody>
          </p:sp>
          <p:sp>
            <p:nvSpPr>
              <p:cNvPr id="108" name="Line 110">
                <a:extLst>
                  <a:ext uri="{FF2B5EF4-FFF2-40B4-BE49-F238E27FC236}">
                    <a16:creationId xmlns:a16="http://schemas.microsoft.com/office/drawing/2014/main" id="{ED199892-D8A7-30DA-1365-E3426CA1A3BC}"/>
                  </a:ext>
                </a:extLst>
              </p:cNvPr>
              <p:cNvSpPr>
                <a:spLocks noChangeShapeType="1"/>
              </p:cNvSpPr>
              <p:nvPr/>
            </p:nvSpPr>
            <p:spPr bwMode="auto">
              <a:xfrm>
                <a:off x="6413501" y="4892675"/>
                <a:ext cx="213836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09" name="Line 113">
                <a:extLst>
                  <a:ext uri="{FF2B5EF4-FFF2-40B4-BE49-F238E27FC236}">
                    <a16:creationId xmlns:a16="http://schemas.microsoft.com/office/drawing/2014/main" id="{1B5E1E4A-B559-3639-2FB9-AF686D5E6132}"/>
                  </a:ext>
                </a:extLst>
              </p:cNvPr>
              <p:cNvSpPr>
                <a:spLocks noChangeShapeType="1"/>
              </p:cNvSpPr>
              <p:nvPr/>
            </p:nvSpPr>
            <p:spPr bwMode="auto">
              <a:xfrm>
                <a:off x="6413501" y="4498975"/>
                <a:ext cx="3016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10" name="Freeform 116">
                <a:extLst>
                  <a:ext uri="{FF2B5EF4-FFF2-40B4-BE49-F238E27FC236}">
                    <a16:creationId xmlns:a16="http://schemas.microsoft.com/office/drawing/2014/main" id="{2061A39C-54AA-69E8-7A86-D3F8C63406A8}"/>
                  </a:ext>
                </a:extLst>
              </p:cNvPr>
              <p:cNvSpPr>
                <a:spLocks/>
              </p:cNvSpPr>
              <p:nvPr/>
            </p:nvSpPr>
            <p:spPr bwMode="auto">
              <a:xfrm>
                <a:off x="8129588" y="4892675"/>
                <a:ext cx="422275" cy="44450"/>
              </a:xfrm>
              <a:custGeom>
                <a:avLst/>
                <a:gdLst>
                  <a:gd name="T0" fmla="*/ 266 w 266"/>
                  <a:gd name="T1" fmla="*/ 28 h 28"/>
                  <a:gd name="T2" fmla="*/ 266 w 266"/>
                  <a:gd name="T3" fmla="*/ 0 h 28"/>
                  <a:gd name="T4" fmla="*/ 0 w 266"/>
                  <a:gd name="T5" fmla="*/ 0 h 28"/>
                </a:gdLst>
                <a:ahLst/>
                <a:cxnLst>
                  <a:cxn ang="0">
                    <a:pos x="T0" y="T1"/>
                  </a:cxn>
                  <a:cxn ang="0">
                    <a:pos x="T2" y="T3"/>
                  </a:cxn>
                  <a:cxn ang="0">
                    <a:pos x="T4" y="T5"/>
                  </a:cxn>
                </a:cxnLst>
                <a:rect l="0" t="0" r="r" b="b"/>
                <a:pathLst>
                  <a:path w="266" h="28">
                    <a:moveTo>
                      <a:pt x="266" y="28"/>
                    </a:moveTo>
                    <a:lnTo>
                      <a:pt x="26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11" name="Line 117">
                <a:extLst>
                  <a:ext uri="{FF2B5EF4-FFF2-40B4-BE49-F238E27FC236}">
                    <a16:creationId xmlns:a16="http://schemas.microsoft.com/office/drawing/2014/main" id="{76E85966-8C33-3E61-EF3D-F6AA60DA79B2}"/>
                  </a:ext>
                </a:extLst>
              </p:cNvPr>
              <p:cNvSpPr>
                <a:spLocks noChangeShapeType="1"/>
              </p:cNvSpPr>
              <p:nvPr/>
            </p:nvSpPr>
            <p:spPr bwMode="auto">
              <a:xfrm flipV="1">
                <a:off x="8129588" y="4892675"/>
                <a:ext cx="0" cy="4445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grpSp>
        <p:sp>
          <p:nvSpPr>
            <p:cNvPr id="112" name="Rectangle 120">
              <a:extLst>
                <a:ext uri="{FF2B5EF4-FFF2-40B4-BE49-F238E27FC236}">
                  <a16:creationId xmlns:a16="http://schemas.microsoft.com/office/drawing/2014/main" id="{C41079BE-7308-6F94-9988-F028D8980A7F}"/>
                </a:ext>
              </a:extLst>
            </p:cNvPr>
            <p:cNvSpPr>
              <a:spLocks noChangeArrowheads="1"/>
            </p:cNvSpPr>
            <p:nvPr/>
          </p:nvSpPr>
          <p:spPr bwMode="auto">
            <a:xfrm>
              <a:off x="6306378" y="3238503"/>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effectLst/>
                  <a:latin typeface="+mn-lt"/>
                </a:rPr>
                <a:t>8</a:t>
              </a:r>
            </a:p>
          </p:txBody>
        </p:sp>
        <p:sp>
          <p:nvSpPr>
            <p:cNvPr id="113" name="Rectangle 121">
              <a:extLst>
                <a:ext uri="{FF2B5EF4-FFF2-40B4-BE49-F238E27FC236}">
                  <a16:creationId xmlns:a16="http://schemas.microsoft.com/office/drawing/2014/main" id="{99EB2E61-CFE9-5649-F422-0BD9F5DDACEB}"/>
                </a:ext>
              </a:extLst>
            </p:cNvPr>
            <p:cNvSpPr>
              <a:spLocks noChangeArrowheads="1"/>
            </p:cNvSpPr>
            <p:nvPr/>
          </p:nvSpPr>
          <p:spPr bwMode="auto">
            <a:xfrm>
              <a:off x="6306378" y="3630616"/>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effectLst/>
                  <a:latin typeface="+mn-lt"/>
                </a:rPr>
                <a:t>6</a:t>
              </a:r>
            </a:p>
          </p:txBody>
        </p:sp>
        <p:sp>
          <p:nvSpPr>
            <p:cNvPr id="114" name="Rectangle 122">
              <a:extLst>
                <a:ext uri="{FF2B5EF4-FFF2-40B4-BE49-F238E27FC236}">
                  <a16:creationId xmlns:a16="http://schemas.microsoft.com/office/drawing/2014/main" id="{B0158DC4-B441-B256-5F4C-0DF24DF7603B}"/>
                </a:ext>
              </a:extLst>
            </p:cNvPr>
            <p:cNvSpPr>
              <a:spLocks noChangeArrowheads="1"/>
            </p:cNvSpPr>
            <p:nvPr/>
          </p:nvSpPr>
          <p:spPr bwMode="auto">
            <a:xfrm>
              <a:off x="6306378" y="4024316"/>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effectLst/>
                  <a:latin typeface="+mn-lt"/>
                </a:rPr>
                <a:t>4</a:t>
              </a:r>
            </a:p>
          </p:txBody>
        </p:sp>
        <p:sp>
          <p:nvSpPr>
            <p:cNvPr id="115" name="Rectangle 123">
              <a:extLst>
                <a:ext uri="{FF2B5EF4-FFF2-40B4-BE49-F238E27FC236}">
                  <a16:creationId xmlns:a16="http://schemas.microsoft.com/office/drawing/2014/main" id="{0779CD3B-4A21-4953-6B0C-EAE227B15A1F}"/>
                </a:ext>
              </a:extLst>
            </p:cNvPr>
            <p:cNvSpPr>
              <a:spLocks noChangeArrowheads="1"/>
            </p:cNvSpPr>
            <p:nvPr/>
          </p:nvSpPr>
          <p:spPr bwMode="auto">
            <a:xfrm>
              <a:off x="6306378" y="4418016"/>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effectLst/>
                  <a:latin typeface="+mn-lt"/>
                </a:rPr>
                <a:t>2</a:t>
              </a:r>
            </a:p>
          </p:txBody>
        </p:sp>
        <p:sp>
          <p:nvSpPr>
            <p:cNvPr id="116" name="Rectangle 124">
              <a:extLst>
                <a:ext uri="{FF2B5EF4-FFF2-40B4-BE49-F238E27FC236}">
                  <a16:creationId xmlns:a16="http://schemas.microsoft.com/office/drawing/2014/main" id="{F3C8B78D-379A-9A03-0568-E8518D020654}"/>
                </a:ext>
              </a:extLst>
            </p:cNvPr>
            <p:cNvSpPr>
              <a:spLocks noChangeArrowheads="1"/>
            </p:cNvSpPr>
            <p:nvPr/>
          </p:nvSpPr>
          <p:spPr bwMode="auto">
            <a:xfrm>
              <a:off x="6306378" y="4811716"/>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effectLst/>
                  <a:latin typeface="+mn-lt"/>
                </a:rPr>
                <a:t>0</a:t>
              </a:r>
            </a:p>
          </p:txBody>
        </p:sp>
        <p:sp>
          <p:nvSpPr>
            <p:cNvPr id="117" name="Rectangle 125">
              <a:extLst>
                <a:ext uri="{FF2B5EF4-FFF2-40B4-BE49-F238E27FC236}">
                  <a16:creationId xmlns:a16="http://schemas.microsoft.com/office/drawing/2014/main" id="{8D54040D-A6D5-68EE-50BC-9FFD30A4196E}"/>
                </a:ext>
              </a:extLst>
            </p:cNvPr>
            <p:cNvSpPr>
              <a:spLocks noChangeArrowheads="1"/>
            </p:cNvSpPr>
            <p:nvPr/>
          </p:nvSpPr>
          <p:spPr bwMode="auto">
            <a:xfrm>
              <a:off x="6402010" y="4968874"/>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effectLst/>
                  <a:latin typeface="+mn-lt"/>
                </a:rPr>
                <a:t>8</a:t>
              </a:r>
            </a:p>
          </p:txBody>
        </p:sp>
        <p:sp>
          <p:nvSpPr>
            <p:cNvPr id="118" name="Rectangle 126">
              <a:extLst>
                <a:ext uri="{FF2B5EF4-FFF2-40B4-BE49-F238E27FC236}">
                  <a16:creationId xmlns:a16="http://schemas.microsoft.com/office/drawing/2014/main" id="{30ADAC21-F1A3-C6BC-372C-B1B3FB1E909B}"/>
                </a:ext>
              </a:extLst>
            </p:cNvPr>
            <p:cNvSpPr>
              <a:spLocks noChangeArrowheads="1"/>
            </p:cNvSpPr>
            <p:nvPr/>
          </p:nvSpPr>
          <p:spPr bwMode="auto">
            <a:xfrm>
              <a:off x="6784220" y="4968874"/>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effectLst/>
                  <a:latin typeface="+mn-lt"/>
                </a:rPr>
                <a:t>16</a:t>
              </a:r>
            </a:p>
          </p:txBody>
        </p:sp>
        <p:sp>
          <p:nvSpPr>
            <p:cNvPr id="119" name="Rectangle 127">
              <a:extLst>
                <a:ext uri="{FF2B5EF4-FFF2-40B4-BE49-F238E27FC236}">
                  <a16:creationId xmlns:a16="http://schemas.microsoft.com/office/drawing/2014/main" id="{0FD4A680-B0A3-950C-3582-5FE5BF7A3F2F}"/>
                </a:ext>
              </a:extLst>
            </p:cNvPr>
            <p:cNvSpPr>
              <a:spLocks noChangeArrowheads="1"/>
            </p:cNvSpPr>
            <p:nvPr/>
          </p:nvSpPr>
          <p:spPr bwMode="auto">
            <a:xfrm>
              <a:off x="7204907" y="4968874"/>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effectLst/>
                  <a:latin typeface="+mn-lt"/>
                </a:rPr>
                <a:t>24</a:t>
              </a:r>
            </a:p>
          </p:txBody>
        </p:sp>
        <p:sp>
          <p:nvSpPr>
            <p:cNvPr id="120" name="Rectangle 128">
              <a:extLst>
                <a:ext uri="{FF2B5EF4-FFF2-40B4-BE49-F238E27FC236}">
                  <a16:creationId xmlns:a16="http://schemas.microsoft.com/office/drawing/2014/main" id="{B6F8B3F9-F81D-57CE-9C44-56B747DE1E57}"/>
                </a:ext>
              </a:extLst>
            </p:cNvPr>
            <p:cNvSpPr>
              <a:spLocks noChangeArrowheads="1"/>
            </p:cNvSpPr>
            <p:nvPr/>
          </p:nvSpPr>
          <p:spPr bwMode="auto">
            <a:xfrm>
              <a:off x="7627182" y="4968874"/>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effectLst/>
                  <a:latin typeface="+mn-lt"/>
                </a:rPr>
                <a:t>32</a:t>
              </a:r>
            </a:p>
          </p:txBody>
        </p:sp>
        <p:sp>
          <p:nvSpPr>
            <p:cNvPr id="121" name="Rectangle 129">
              <a:extLst>
                <a:ext uri="{FF2B5EF4-FFF2-40B4-BE49-F238E27FC236}">
                  <a16:creationId xmlns:a16="http://schemas.microsoft.com/office/drawing/2014/main" id="{4E8ADAD8-BE15-2980-3D47-6CE019CEAEE6}"/>
                </a:ext>
              </a:extLst>
            </p:cNvPr>
            <p:cNvSpPr>
              <a:spLocks noChangeArrowheads="1"/>
            </p:cNvSpPr>
            <p:nvPr/>
          </p:nvSpPr>
          <p:spPr bwMode="auto">
            <a:xfrm>
              <a:off x="8047870" y="4968874"/>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effectLst/>
                  <a:latin typeface="+mn-lt"/>
                </a:rPr>
                <a:t>40</a:t>
              </a:r>
            </a:p>
          </p:txBody>
        </p:sp>
        <p:sp>
          <p:nvSpPr>
            <p:cNvPr id="122" name="Rectangle 130">
              <a:extLst>
                <a:ext uri="{FF2B5EF4-FFF2-40B4-BE49-F238E27FC236}">
                  <a16:creationId xmlns:a16="http://schemas.microsoft.com/office/drawing/2014/main" id="{0EA8BCDC-03B6-DF31-EA16-C33A2709E79C}"/>
                </a:ext>
              </a:extLst>
            </p:cNvPr>
            <p:cNvSpPr>
              <a:spLocks noChangeArrowheads="1"/>
            </p:cNvSpPr>
            <p:nvPr/>
          </p:nvSpPr>
          <p:spPr bwMode="auto">
            <a:xfrm>
              <a:off x="8470145" y="4968874"/>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effectLst/>
                  <a:latin typeface="+mn-lt"/>
                </a:rPr>
                <a:t>48</a:t>
              </a:r>
            </a:p>
          </p:txBody>
        </p:sp>
        <p:sp>
          <p:nvSpPr>
            <p:cNvPr id="123" name="Freeform 131">
              <a:extLst>
                <a:ext uri="{FF2B5EF4-FFF2-40B4-BE49-F238E27FC236}">
                  <a16:creationId xmlns:a16="http://schemas.microsoft.com/office/drawing/2014/main" id="{DC09607B-FF57-C5F6-2B53-BDA9B26108FD}"/>
                </a:ext>
              </a:extLst>
            </p:cNvPr>
            <p:cNvSpPr>
              <a:spLocks/>
            </p:cNvSpPr>
            <p:nvPr/>
          </p:nvSpPr>
          <p:spPr bwMode="auto">
            <a:xfrm>
              <a:off x="6443663" y="4638675"/>
              <a:ext cx="2105025" cy="127000"/>
            </a:xfrm>
            <a:custGeom>
              <a:avLst/>
              <a:gdLst>
                <a:gd name="T0" fmla="*/ 0 w 1326"/>
                <a:gd name="T1" fmla="*/ 80 h 80"/>
                <a:gd name="T2" fmla="*/ 272 w 1326"/>
                <a:gd name="T3" fmla="*/ 14 h 80"/>
                <a:gd name="T4" fmla="*/ 531 w 1326"/>
                <a:gd name="T5" fmla="*/ 12 h 80"/>
                <a:gd name="T6" fmla="*/ 800 w 1326"/>
                <a:gd name="T7" fmla="*/ 16 h 80"/>
                <a:gd name="T8" fmla="*/ 1059 w 1326"/>
                <a:gd name="T9" fmla="*/ 49 h 80"/>
                <a:gd name="T10" fmla="*/ 1326 w 1326"/>
                <a:gd name="T11" fmla="*/ 0 h 80"/>
              </a:gdLst>
              <a:ahLst/>
              <a:cxnLst>
                <a:cxn ang="0">
                  <a:pos x="T0" y="T1"/>
                </a:cxn>
                <a:cxn ang="0">
                  <a:pos x="T2" y="T3"/>
                </a:cxn>
                <a:cxn ang="0">
                  <a:pos x="T4" y="T5"/>
                </a:cxn>
                <a:cxn ang="0">
                  <a:pos x="T6" y="T7"/>
                </a:cxn>
                <a:cxn ang="0">
                  <a:pos x="T8" y="T9"/>
                </a:cxn>
                <a:cxn ang="0">
                  <a:pos x="T10" y="T11"/>
                </a:cxn>
              </a:cxnLst>
              <a:rect l="0" t="0" r="r" b="b"/>
              <a:pathLst>
                <a:path w="1326" h="80">
                  <a:moveTo>
                    <a:pt x="0" y="80"/>
                  </a:moveTo>
                  <a:lnTo>
                    <a:pt x="272" y="14"/>
                  </a:lnTo>
                  <a:lnTo>
                    <a:pt x="531" y="12"/>
                  </a:lnTo>
                  <a:lnTo>
                    <a:pt x="800" y="16"/>
                  </a:lnTo>
                  <a:lnTo>
                    <a:pt x="1059" y="49"/>
                  </a:lnTo>
                  <a:lnTo>
                    <a:pt x="1326" y="0"/>
                  </a:lnTo>
                </a:path>
              </a:pathLst>
            </a:custGeom>
            <a:noFill/>
            <a:ln w="9525">
              <a:solidFill>
                <a:srgbClr val="FF66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24" name="Freeform 132">
              <a:extLst>
                <a:ext uri="{FF2B5EF4-FFF2-40B4-BE49-F238E27FC236}">
                  <a16:creationId xmlns:a16="http://schemas.microsoft.com/office/drawing/2014/main" id="{6F574175-E29A-5912-7629-2CD51C2F33D0}"/>
                </a:ext>
              </a:extLst>
            </p:cNvPr>
            <p:cNvSpPr>
              <a:spLocks/>
            </p:cNvSpPr>
            <p:nvPr/>
          </p:nvSpPr>
          <p:spPr bwMode="auto">
            <a:xfrm>
              <a:off x="6443663" y="3817938"/>
              <a:ext cx="2108200" cy="257175"/>
            </a:xfrm>
            <a:custGeom>
              <a:avLst/>
              <a:gdLst>
                <a:gd name="T0" fmla="*/ 1328 w 1328"/>
                <a:gd name="T1" fmla="*/ 0 h 162"/>
                <a:gd name="T2" fmla="*/ 1027 w 1328"/>
                <a:gd name="T3" fmla="*/ 25 h 162"/>
                <a:gd name="T4" fmla="*/ 780 w 1328"/>
                <a:gd name="T5" fmla="*/ 73 h 162"/>
                <a:gd name="T6" fmla="*/ 539 w 1328"/>
                <a:gd name="T7" fmla="*/ 162 h 162"/>
                <a:gd name="T8" fmla="*/ 261 w 1328"/>
                <a:gd name="T9" fmla="*/ 68 h 162"/>
                <a:gd name="T10" fmla="*/ 0 w 1328"/>
                <a:gd name="T11" fmla="*/ 32 h 162"/>
              </a:gdLst>
              <a:ahLst/>
              <a:cxnLst>
                <a:cxn ang="0">
                  <a:pos x="T0" y="T1"/>
                </a:cxn>
                <a:cxn ang="0">
                  <a:pos x="T2" y="T3"/>
                </a:cxn>
                <a:cxn ang="0">
                  <a:pos x="T4" y="T5"/>
                </a:cxn>
                <a:cxn ang="0">
                  <a:pos x="T6" y="T7"/>
                </a:cxn>
                <a:cxn ang="0">
                  <a:pos x="T8" y="T9"/>
                </a:cxn>
                <a:cxn ang="0">
                  <a:pos x="T10" y="T11"/>
                </a:cxn>
              </a:cxnLst>
              <a:rect l="0" t="0" r="r" b="b"/>
              <a:pathLst>
                <a:path w="1328" h="162">
                  <a:moveTo>
                    <a:pt x="1328" y="0"/>
                  </a:moveTo>
                  <a:lnTo>
                    <a:pt x="1027" y="25"/>
                  </a:lnTo>
                  <a:lnTo>
                    <a:pt x="780" y="73"/>
                  </a:lnTo>
                  <a:lnTo>
                    <a:pt x="539" y="162"/>
                  </a:lnTo>
                  <a:lnTo>
                    <a:pt x="261" y="68"/>
                  </a:lnTo>
                  <a:lnTo>
                    <a:pt x="0" y="32"/>
                  </a:lnTo>
                </a:path>
              </a:pathLst>
            </a:custGeom>
            <a:noFill/>
            <a:ln w="9525">
              <a:solidFill>
                <a:srgbClr val="FF66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25" name="Freeform 133">
              <a:extLst>
                <a:ext uri="{FF2B5EF4-FFF2-40B4-BE49-F238E27FC236}">
                  <a16:creationId xmlns:a16="http://schemas.microsoft.com/office/drawing/2014/main" id="{96BF39DB-6F0A-DF10-F25D-E62C7C28ED0F}"/>
                </a:ext>
              </a:extLst>
            </p:cNvPr>
            <p:cNvSpPr>
              <a:spLocks/>
            </p:cNvSpPr>
            <p:nvPr/>
          </p:nvSpPr>
          <p:spPr bwMode="auto">
            <a:xfrm>
              <a:off x="6443663" y="4341813"/>
              <a:ext cx="2111375" cy="133350"/>
            </a:xfrm>
            <a:custGeom>
              <a:avLst/>
              <a:gdLst>
                <a:gd name="T0" fmla="*/ 0 w 1330"/>
                <a:gd name="T1" fmla="*/ 84 h 84"/>
                <a:gd name="T2" fmla="*/ 269 w 1330"/>
                <a:gd name="T3" fmla="*/ 44 h 84"/>
                <a:gd name="T4" fmla="*/ 535 w 1330"/>
                <a:gd name="T5" fmla="*/ 60 h 84"/>
                <a:gd name="T6" fmla="*/ 796 w 1330"/>
                <a:gd name="T7" fmla="*/ 48 h 84"/>
                <a:gd name="T8" fmla="*/ 1067 w 1330"/>
                <a:gd name="T9" fmla="*/ 12 h 84"/>
                <a:gd name="T10" fmla="*/ 1330 w 1330"/>
                <a:gd name="T11" fmla="*/ 0 h 84"/>
              </a:gdLst>
              <a:ahLst/>
              <a:cxnLst>
                <a:cxn ang="0">
                  <a:pos x="T0" y="T1"/>
                </a:cxn>
                <a:cxn ang="0">
                  <a:pos x="T2" y="T3"/>
                </a:cxn>
                <a:cxn ang="0">
                  <a:pos x="T4" y="T5"/>
                </a:cxn>
                <a:cxn ang="0">
                  <a:pos x="T6" y="T7"/>
                </a:cxn>
                <a:cxn ang="0">
                  <a:pos x="T8" y="T9"/>
                </a:cxn>
                <a:cxn ang="0">
                  <a:pos x="T10" y="T11"/>
                </a:cxn>
              </a:cxnLst>
              <a:rect l="0" t="0" r="r" b="b"/>
              <a:pathLst>
                <a:path w="1330" h="84">
                  <a:moveTo>
                    <a:pt x="0" y="84"/>
                  </a:moveTo>
                  <a:lnTo>
                    <a:pt x="269" y="44"/>
                  </a:lnTo>
                  <a:lnTo>
                    <a:pt x="535" y="60"/>
                  </a:lnTo>
                  <a:lnTo>
                    <a:pt x="796" y="48"/>
                  </a:lnTo>
                  <a:lnTo>
                    <a:pt x="1067" y="12"/>
                  </a:lnTo>
                  <a:lnTo>
                    <a:pt x="1330" y="0"/>
                  </a:lnTo>
                </a:path>
              </a:pathLst>
            </a:custGeom>
            <a:noFill/>
            <a:ln w="28575">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26" name="Rectangle 134">
              <a:extLst>
                <a:ext uri="{FF2B5EF4-FFF2-40B4-BE49-F238E27FC236}">
                  <a16:creationId xmlns:a16="http://schemas.microsoft.com/office/drawing/2014/main" id="{B4D0BCE2-D74D-DB37-15EB-452B3D9C84C2}"/>
                </a:ext>
              </a:extLst>
            </p:cNvPr>
            <p:cNvSpPr>
              <a:spLocks noChangeArrowheads="1"/>
            </p:cNvSpPr>
            <p:nvPr/>
          </p:nvSpPr>
          <p:spPr bwMode="auto">
            <a:xfrm>
              <a:off x="8585201" y="4287838"/>
              <a:ext cx="49212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a:ln>
                    <a:noFill/>
                  </a:ln>
                  <a:solidFill>
                    <a:srgbClr val="FF6600"/>
                  </a:solidFill>
                  <a:effectLst/>
                  <a:latin typeface="+mn-lt"/>
                </a:rPr>
                <a:t>Median</a:t>
              </a:r>
              <a:endParaRPr kumimoji="0" lang="en-US" altLang="fr-FR" sz="1200" b="0" i="0" u="none" strike="noStrike" cap="none" normalizeH="0" baseline="0" dirty="0">
                <a:ln>
                  <a:noFill/>
                </a:ln>
                <a:solidFill>
                  <a:srgbClr val="FF6600"/>
                </a:solidFill>
                <a:effectLst/>
                <a:latin typeface="+mn-lt"/>
              </a:endParaRPr>
            </a:p>
          </p:txBody>
        </p:sp>
        <p:sp>
          <p:nvSpPr>
            <p:cNvPr id="127" name="Rectangle 135">
              <a:extLst>
                <a:ext uri="{FF2B5EF4-FFF2-40B4-BE49-F238E27FC236}">
                  <a16:creationId xmlns:a16="http://schemas.microsoft.com/office/drawing/2014/main" id="{0FCF2DCE-347D-7812-B668-346B816FDCFB}"/>
                </a:ext>
              </a:extLst>
            </p:cNvPr>
            <p:cNvSpPr>
              <a:spLocks noChangeArrowheads="1"/>
            </p:cNvSpPr>
            <p:nvPr/>
          </p:nvSpPr>
          <p:spPr bwMode="auto">
            <a:xfrm>
              <a:off x="8588376" y="3765550"/>
              <a:ext cx="3991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66"/>
                  </a:solidFill>
                  <a:effectLst/>
                  <a:latin typeface="+mn-lt"/>
                </a:rPr>
                <a:t>95th%</a:t>
              </a:r>
              <a:endParaRPr kumimoji="0" lang="en-US" altLang="fr-FR" sz="1200" b="0" i="0" u="none" strike="noStrike" cap="none" normalizeH="0" baseline="0" dirty="0">
                <a:ln>
                  <a:noFill/>
                </a:ln>
                <a:solidFill>
                  <a:schemeClr val="tx1"/>
                </a:solidFill>
                <a:effectLst/>
                <a:latin typeface="+mn-lt"/>
              </a:endParaRPr>
            </a:p>
          </p:txBody>
        </p:sp>
        <p:sp>
          <p:nvSpPr>
            <p:cNvPr id="128" name="Rectangle 136">
              <a:extLst>
                <a:ext uri="{FF2B5EF4-FFF2-40B4-BE49-F238E27FC236}">
                  <a16:creationId xmlns:a16="http://schemas.microsoft.com/office/drawing/2014/main" id="{98C733B0-6570-BAB2-FA32-21BDD9095B79}"/>
                </a:ext>
              </a:extLst>
            </p:cNvPr>
            <p:cNvSpPr>
              <a:spLocks noChangeArrowheads="1"/>
            </p:cNvSpPr>
            <p:nvPr/>
          </p:nvSpPr>
          <p:spPr bwMode="auto">
            <a:xfrm>
              <a:off x="8585201" y="4622800"/>
              <a:ext cx="32060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66"/>
                  </a:solidFill>
                  <a:effectLst/>
                  <a:latin typeface="+mn-lt"/>
                </a:rPr>
                <a:t>5th%</a:t>
              </a:r>
              <a:endParaRPr kumimoji="0" lang="en-US" altLang="fr-FR" sz="1200" b="0" i="0" u="none" strike="noStrike" cap="none" normalizeH="0" baseline="0" dirty="0">
                <a:ln>
                  <a:noFill/>
                </a:ln>
                <a:solidFill>
                  <a:schemeClr val="tx1"/>
                </a:solidFill>
                <a:effectLst/>
                <a:latin typeface="+mn-lt"/>
              </a:endParaRPr>
            </a:p>
          </p:txBody>
        </p:sp>
        <p:sp>
          <p:nvSpPr>
            <p:cNvPr id="129" name="Rectangle 137">
              <a:extLst>
                <a:ext uri="{FF2B5EF4-FFF2-40B4-BE49-F238E27FC236}">
                  <a16:creationId xmlns:a16="http://schemas.microsoft.com/office/drawing/2014/main" id="{5ECE9162-A295-D799-62AA-DC8E15F48CB8}"/>
                </a:ext>
              </a:extLst>
            </p:cNvPr>
            <p:cNvSpPr>
              <a:spLocks noChangeArrowheads="1"/>
            </p:cNvSpPr>
            <p:nvPr/>
          </p:nvSpPr>
          <p:spPr bwMode="auto">
            <a:xfrm>
              <a:off x="8585201" y="4484688"/>
              <a:ext cx="35105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a:ln>
                    <a:noFill/>
                  </a:ln>
                  <a:solidFill>
                    <a:srgbClr val="800080"/>
                  </a:solidFill>
                  <a:effectLst/>
                  <a:latin typeface="+mn-lt"/>
                </a:rPr>
                <a:t>Adult</a:t>
              </a:r>
              <a:endParaRPr kumimoji="0" lang="en-US" altLang="fr-FR" sz="1200" b="0" i="0" u="none" strike="noStrike" cap="none" normalizeH="0" baseline="0" dirty="0">
                <a:ln>
                  <a:noFill/>
                </a:ln>
                <a:solidFill>
                  <a:srgbClr val="800080"/>
                </a:solidFill>
                <a:effectLst/>
                <a:latin typeface="+mn-lt"/>
              </a:endParaRPr>
            </a:p>
          </p:txBody>
        </p:sp>
        <p:sp>
          <p:nvSpPr>
            <p:cNvPr id="130" name="Rectangle 138">
              <a:extLst>
                <a:ext uri="{FF2B5EF4-FFF2-40B4-BE49-F238E27FC236}">
                  <a16:creationId xmlns:a16="http://schemas.microsoft.com/office/drawing/2014/main" id="{27935B4F-3FFD-0E92-5961-7ECC01955160}"/>
                </a:ext>
              </a:extLst>
            </p:cNvPr>
            <p:cNvSpPr>
              <a:spLocks noChangeArrowheads="1"/>
            </p:cNvSpPr>
            <p:nvPr/>
          </p:nvSpPr>
          <p:spPr bwMode="auto">
            <a:xfrm>
              <a:off x="8585201" y="4791075"/>
              <a:ext cx="2228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CC3333"/>
                  </a:solidFill>
                  <a:effectLst/>
                  <a:latin typeface="+mn-lt"/>
                </a:rPr>
                <a:t>IC</a:t>
              </a:r>
              <a:r>
                <a:rPr kumimoji="0" lang="en-US" altLang="fr-FR" sz="1200" b="0" i="0" u="none" strike="noStrike" cap="none" normalizeH="0" baseline="-25000" dirty="0">
                  <a:ln>
                    <a:noFill/>
                  </a:ln>
                  <a:solidFill>
                    <a:srgbClr val="CC3333"/>
                  </a:solidFill>
                  <a:effectLst/>
                  <a:latin typeface="+mn-lt"/>
                </a:rPr>
                <a:t>90</a:t>
              </a:r>
              <a:endParaRPr kumimoji="0" lang="en-US" altLang="fr-FR" sz="1200" b="0" i="0" u="none" strike="noStrike" cap="none" normalizeH="0" baseline="-25000" dirty="0">
                <a:ln>
                  <a:noFill/>
                </a:ln>
                <a:solidFill>
                  <a:schemeClr val="tx1"/>
                </a:solidFill>
                <a:effectLst/>
                <a:latin typeface="+mn-lt"/>
              </a:endParaRPr>
            </a:p>
          </p:txBody>
        </p:sp>
        <p:grpSp>
          <p:nvGrpSpPr>
            <p:cNvPr id="131" name="Groupe 130">
              <a:extLst>
                <a:ext uri="{FF2B5EF4-FFF2-40B4-BE49-F238E27FC236}">
                  <a16:creationId xmlns:a16="http://schemas.microsoft.com/office/drawing/2014/main" id="{97D02F17-70B5-1C8B-8C2D-16727E103C58}"/>
                </a:ext>
              </a:extLst>
            </p:cNvPr>
            <p:cNvGrpSpPr/>
            <p:nvPr/>
          </p:nvGrpSpPr>
          <p:grpSpPr>
            <a:xfrm>
              <a:off x="9423401" y="3317875"/>
              <a:ext cx="2138363" cy="1619250"/>
              <a:chOff x="9423401" y="3317875"/>
              <a:chExt cx="2138363" cy="1619250"/>
            </a:xfrm>
          </p:grpSpPr>
          <p:sp>
            <p:nvSpPr>
              <p:cNvPr id="132" name="Freeform 139">
                <a:extLst>
                  <a:ext uri="{FF2B5EF4-FFF2-40B4-BE49-F238E27FC236}">
                    <a16:creationId xmlns:a16="http://schemas.microsoft.com/office/drawing/2014/main" id="{DB2A84FD-CA46-E115-5480-D7CA87EDB682}"/>
                  </a:ext>
                </a:extLst>
              </p:cNvPr>
              <p:cNvSpPr>
                <a:spLocks/>
              </p:cNvSpPr>
              <p:nvPr/>
            </p:nvSpPr>
            <p:spPr bwMode="auto">
              <a:xfrm>
                <a:off x="9423401" y="3317875"/>
                <a:ext cx="31750" cy="314325"/>
              </a:xfrm>
              <a:custGeom>
                <a:avLst/>
                <a:gdLst>
                  <a:gd name="T0" fmla="*/ 0 w 20"/>
                  <a:gd name="T1" fmla="*/ 0 h 198"/>
                  <a:gd name="T2" fmla="*/ 20 w 20"/>
                  <a:gd name="T3" fmla="*/ 0 h 198"/>
                  <a:gd name="T4" fmla="*/ 20 w 20"/>
                  <a:gd name="T5" fmla="*/ 198 h 198"/>
                </a:gdLst>
                <a:ahLst/>
                <a:cxnLst>
                  <a:cxn ang="0">
                    <a:pos x="T0" y="T1"/>
                  </a:cxn>
                  <a:cxn ang="0">
                    <a:pos x="T2" y="T3"/>
                  </a:cxn>
                  <a:cxn ang="0">
                    <a:pos x="T4" y="T5"/>
                  </a:cxn>
                </a:cxnLst>
                <a:rect l="0" t="0" r="r" b="b"/>
                <a:pathLst>
                  <a:path w="20" h="198">
                    <a:moveTo>
                      <a:pt x="0" y="0"/>
                    </a:moveTo>
                    <a:lnTo>
                      <a:pt x="20" y="0"/>
                    </a:lnTo>
                    <a:lnTo>
                      <a:pt x="20" y="19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33" name="Line 140">
                <a:extLst>
                  <a:ext uri="{FF2B5EF4-FFF2-40B4-BE49-F238E27FC236}">
                    <a16:creationId xmlns:a16="http://schemas.microsoft.com/office/drawing/2014/main" id="{DDB92391-19A0-E639-0C16-2BE7E32CC4B5}"/>
                  </a:ext>
                </a:extLst>
              </p:cNvPr>
              <p:cNvSpPr>
                <a:spLocks noChangeShapeType="1"/>
              </p:cNvSpPr>
              <p:nvPr/>
            </p:nvSpPr>
            <p:spPr bwMode="auto">
              <a:xfrm flipH="1">
                <a:off x="9423401" y="3632200"/>
                <a:ext cx="3175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34" name="Line 141">
                <a:extLst>
                  <a:ext uri="{FF2B5EF4-FFF2-40B4-BE49-F238E27FC236}">
                    <a16:creationId xmlns:a16="http://schemas.microsoft.com/office/drawing/2014/main" id="{E8B3C246-E966-D3FD-A84E-09D69D8E60A3}"/>
                  </a:ext>
                </a:extLst>
              </p:cNvPr>
              <p:cNvSpPr>
                <a:spLocks noChangeShapeType="1"/>
              </p:cNvSpPr>
              <p:nvPr/>
            </p:nvSpPr>
            <p:spPr bwMode="auto">
              <a:xfrm flipH="1">
                <a:off x="9423401" y="4262438"/>
                <a:ext cx="3175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35" name="Line 143">
                <a:extLst>
                  <a:ext uri="{FF2B5EF4-FFF2-40B4-BE49-F238E27FC236}">
                    <a16:creationId xmlns:a16="http://schemas.microsoft.com/office/drawing/2014/main" id="{2C66B9BA-CEEC-2128-8CBD-6933695A04DE}"/>
                  </a:ext>
                </a:extLst>
              </p:cNvPr>
              <p:cNvSpPr>
                <a:spLocks noChangeShapeType="1"/>
              </p:cNvSpPr>
              <p:nvPr/>
            </p:nvSpPr>
            <p:spPr bwMode="auto">
              <a:xfrm>
                <a:off x="9423401" y="3946525"/>
                <a:ext cx="3175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36" name="Line 145">
                <a:extLst>
                  <a:ext uri="{FF2B5EF4-FFF2-40B4-BE49-F238E27FC236}">
                    <a16:creationId xmlns:a16="http://schemas.microsoft.com/office/drawing/2014/main" id="{11345352-506A-A2A9-4D70-69F0EF4CC235}"/>
                  </a:ext>
                </a:extLst>
              </p:cNvPr>
              <p:cNvSpPr>
                <a:spLocks noChangeShapeType="1"/>
              </p:cNvSpPr>
              <p:nvPr/>
            </p:nvSpPr>
            <p:spPr bwMode="auto">
              <a:xfrm flipV="1">
                <a:off x="10718801" y="4892675"/>
                <a:ext cx="0" cy="4445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37" name="Line 146">
                <a:extLst>
                  <a:ext uri="{FF2B5EF4-FFF2-40B4-BE49-F238E27FC236}">
                    <a16:creationId xmlns:a16="http://schemas.microsoft.com/office/drawing/2014/main" id="{3FA6F6C7-CCDB-FC05-3E73-FD16EBD57F56}"/>
                  </a:ext>
                </a:extLst>
              </p:cNvPr>
              <p:cNvSpPr>
                <a:spLocks noChangeShapeType="1"/>
              </p:cNvSpPr>
              <p:nvPr/>
            </p:nvSpPr>
            <p:spPr bwMode="auto">
              <a:xfrm flipV="1">
                <a:off x="10298113" y="4892675"/>
                <a:ext cx="0" cy="4445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38" name="Line 148">
                <a:extLst>
                  <a:ext uri="{FF2B5EF4-FFF2-40B4-BE49-F238E27FC236}">
                    <a16:creationId xmlns:a16="http://schemas.microsoft.com/office/drawing/2014/main" id="{BB8A6DCC-9776-E7D4-123D-8114AA981044}"/>
                  </a:ext>
                </a:extLst>
              </p:cNvPr>
              <p:cNvSpPr>
                <a:spLocks noChangeShapeType="1"/>
              </p:cNvSpPr>
              <p:nvPr/>
            </p:nvSpPr>
            <p:spPr bwMode="auto">
              <a:xfrm flipV="1">
                <a:off x="9875838" y="4892675"/>
                <a:ext cx="0" cy="4445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39" name="Line 149">
                <a:extLst>
                  <a:ext uri="{FF2B5EF4-FFF2-40B4-BE49-F238E27FC236}">
                    <a16:creationId xmlns:a16="http://schemas.microsoft.com/office/drawing/2014/main" id="{9BF42E4F-EDE2-2AAE-EE63-600F257DD396}"/>
                  </a:ext>
                </a:extLst>
              </p:cNvPr>
              <p:cNvSpPr>
                <a:spLocks noChangeShapeType="1"/>
              </p:cNvSpPr>
              <p:nvPr/>
            </p:nvSpPr>
            <p:spPr bwMode="auto">
              <a:xfrm flipH="1">
                <a:off x="9423401" y="4576763"/>
                <a:ext cx="3175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40" name="Line 151">
                <a:extLst>
                  <a:ext uri="{FF2B5EF4-FFF2-40B4-BE49-F238E27FC236}">
                    <a16:creationId xmlns:a16="http://schemas.microsoft.com/office/drawing/2014/main" id="{67F35FB1-E204-00DA-A937-80D5E4946564}"/>
                  </a:ext>
                </a:extLst>
              </p:cNvPr>
              <p:cNvSpPr>
                <a:spLocks noChangeShapeType="1"/>
              </p:cNvSpPr>
              <p:nvPr/>
            </p:nvSpPr>
            <p:spPr bwMode="auto">
              <a:xfrm>
                <a:off x="9423401" y="4891088"/>
                <a:ext cx="17176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41" name="Line 153">
                <a:extLst>
                  <a:ext uri="{FF2B5EF4-FFF2-40B4-BE49-F238E27FC236}">
                    <a16:creationId xmlns:a16="http://schemas.microsoft.com/office/drawing/2014/main" id="{776F2D36-EB14-7BB5-A100-400D02584961}"/>
                  </a:ext>
                </a:extLst>
              </p:cNvPr>
              <p:cNvSpPr>
                <a:spLocks noChangeShapeType="1"/>
              </p:cNvSpPr>
              <p:nvPr/>
            </p:nvSpPr>
            <p:spPr bwMode="auto">
              <a:xfrm flipV="1">
                <a:off x="9455151" y="3540126"/>
                <a:ext cx="0" cy="1396999"/>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42" name="Freeform 156">
                <a:extLst>
                  <a:ext uri="{FF2B5EF4-FFF2-40B4-BE49-F238E27FC236}">
                    <a16:creationId xmlns:a16="http://schemas.microsoft.com/office/drawing/2014/main" id="{24F2F318-EDA4-C618-93BE-FEDAA50CD546}"/>
                  </a:ext>
                </a:extLst>
              </p:cNvPr>
              <p:cNvSpPr>
                <a:spLocks/>
              </p:cNvSpPr>
              <p:nvPr/>
            </p:nvSpPr>
            <p:spPr bwMode="auto">
              <a:xfrm>
                <a:off x="11141076" y="4890294"/>
                <a:ext cx="420688" cy="44450"/>
              </a:xfrm>
              <a:custGeom>
                <a:avLst/>
                <a:gdLst>
                  <a:gd name="T0" fmla="*/ 265 w 265"/>
                  <a:gd name="T1" fmla="*/ 28 h 28"/>
                  <a:gd name="T2" fmla="*/ 265 w 265"/>
                  <a:gd name="T3" fmla="*/ 0 h 28"/>
                  <a:gd name="T4" fmla="*/ 0 w 265"/>
                  <a:gd name="T5" fmla="*/ 0 h 28"/>
                </a:gdLst>
                <a:ahLst/>
                <a:cxnLst>
                  <a:cxn ang="0">
                    <a:pos x="T0" y="T1"/>
                  </a:cxn>
                  <a:cxn ang="0">
                    <a:pos x="T2" y="T3"/>
                  </a:cxn>
                  <a:cxn ang="0">
                    <a:pos x="T4" y="T5"/>
                  </a:cxn>
                </a:cxnLst>
                <a:rect l="0" t="0" r="r" b="b"/>
                <a:pathLst>
                  <a:path w="265" h="28">
                    <a:moveTo>
                      <a:pt x="265" y="28"/>
                    </a:moveTo>
                    <a:lnTo>
                      <a:pt x="265"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43" name="Line 157">
                <a:extLst>
                  <a:ext uri="{FF2B5EF4-FFF2-40B4-BE49-F238E27FC236}">
                    <a16:creationId xmlns:a16="http://schemas.microsoft.com/office/drawing/2014/main" id="{825157D2-31B6-5C0B-450B-34B8AAE2FAD7}"/>
                  </a:ext>
                </a:extLst>
              </p:cNvPr>
              <p:cNvSpPr>
                <a:spLocks noChangeShapeType="1"/>
              </p:cNvSpPr>
              <p:nvPr/>
            </p:nvSpPr>
            <p:spPr bwMode="auto">
              <a:xfrm>
                <a:off x="11141076" y="4892675"/>
                <a:ext cx="0" cy="4445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grpSp>
        <p:sp>
          <p:nvSpPr>
            <p:cNvPr id="144" name="Rectangle 160">
              <a:extLst>
                <a:ext uri="{FF2B5EF4-FFF2-40B4-BE49-F238E27FC236}">
                  <a16:creationId xmlns:a16="http://schemas.microsoft.com/office/drawing/2014/main" id="{38C69E09-FC08-5DC6-D91B-8605610EA724}"/>
                </a:ext>
              </a:extLst>
            </p:cNvPr>
            <p:cNvSpPr>
              <a:spLocks noChangeArrowheads="1"/>
            </p:cNvSpPr>
            <p:nvPr/>
          </p:nvSpPr>
          <p:spPr bwMode="auto">
            <a:xfrm>
              <a:off x="9160771" y="3238503"/>
              <a:ext cx="2356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effectLst/>
                  <a:latin typeface="+mn-lt"/>
                </a:rPr>
                <a:t>125</a:t>
              </a:r>
            </a:p>
          </p:txBody>
        </p:sp>
        <p:sp>
          <p:nvSpPr>
            <p:cNvPr id="145" name="Rectangle 161">
              <a:extLst>
                <a:ext uri="{FF2B5EF4-FFF2-40B4-BE49-F238E27FC236}">
                  <a16:creationId xmlns:a16="http://schemas.microsoft.com/office/drawing/2014/main" id="{7D4A20A3-5237-FC7E-6AC2-69B983A437E9}"/>
                </a:ext>
              </a:extLst>
            </p:cNvPr>
            <p:cNvSpPr>
              <a:spLocks noChangeArrowheads="1"/>
            </p:cNvSpPr>
            <p:nvPr/>
          </p:nvSpPr>
          <p:spPr bwMode="auto">
            <a:xfrm>
              <a:off x="9160771" y="3552828"/>
              <a:ext cx="2356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effectLst/>
                  <a:latin typeface="+mn-lt"/>
                </a:rPr>
                <a:t>100</a:t>
              </a:r>
            </a:p>
          </p:txBody>
        </p:sp>
        <p:sp>
          <p:nvSpPr>
            <p:cNvPr id="146" name="Rectangle 162">
              <a:extLst>
                <a:ext uri="{FF2B5EF4-FFF2-40B4-BE49-F238E27FC236}">
                  <a16:creationId xmlns:a16="http://schemas.microsoft.com/office/drawing/2014/main" id="{CB35663E-F70C-BDBA-2957-21DCD415437D}"/>
                </a:ext>
              </a:extLst>
            </p:cNvPr>
            <p:cNvSpPr>
              <a:spLocks noChangeArrowheads="1"/>
            </p:cNvSpPr>
            <p:nvPr/>
          </p:nvSpPr>
          <p:spPr bwMode="auto">
            <a:xfrm>
              <a:off x="9239320" y="3867153"/>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effectLst/>
                  <a:latin typeface="+mn-lt"/>
                </a:rPr>
                <a:t>75</a:t>
              </a:r>
            </a:p>
          </p:txBody>
        </p:sp>
        <p:sp>
          <p:nvSpPr>
            <p:cNvPr id="147" name="Rectangle 163">
              <a:extLst>
                <a:ext uri="{FF2B5EF4-FFF2-40B4-BE49-F238E27FC236}">
                  <a16:creationId xmlns:a16="http://schemas.microsoft.com/office/drawing/2014/main" id="{D38BA66D-BB31-C1F3-49E9-E936AF7909A1}"/>
                </a:ext>
              </a:extLst>
            </p:cNvPr>
            <p:cNvSpPr>
              <a:spLocks noChangeArrowheads="1"/>
            </p:cNvSpPr>
            <p:nvPr/>
          </p:nvSpPr>
          <p:spPr bwMode="auto">
            <a:xfrm>
              <a:off x="9239320" y="4181478"/>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effectLst/>
                  <a:latin typeface="+mn-lt"/>
                </a:rPr>
                <a:t>50</a:t>
              </a:r>
            </a:p>
          </p:txBody>
        </p:sp>
        <p:sp>
          <p:nvSpPr>
            <p:cNvPr id="148" name="Rectangle 164">
              <a:extLst>
                <a:ext uri="{FF2B5EF4-FFF2-40B4-BE49-F238E27FC236}">
                  <a16:creationId xmlns:a16="http://schemas.microsoft.com/office/drawing/2014/main" id="{6CE17ABD-37A9-1ACA-4704-04F83EB6B2B9}"/>
                </a:ext>
              </a:extLst>
            </p:cNvPr>
            <p:cNvSpPr>
              <a:spLocks noChangeArrowheads="1"/>
            </p:cNvSpPr>
            <p:nvPr/>
          </p:nvSpPr>
          <p:spPr bwMode="auto">
            <a:xfrm>
              <a:off x="9317865" y="4810128"/>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effectLst/>
                  <a:latin typeface="+mn-lt"/>
                </a:rPr>
                <a:t>0</a:t>
              </a:r>
            </a:p>
          </p:txBody>
        </p:sp>
        <p:sp>
          <p:nvSpPr>
            <p:cNvPr id="149" name="Rectangle 165">
              <a:extLst>
                <a:ext uri="{FF2B5EF4-FFF2-40B4-BE49-F238E27FC236}">
                  <a16:creationId xmlns:a16="http://schemas.microsoft.com/office/drawing/2014/main" id="{C4EB2523-E764-C0FA-E20B-69AACBDE4E19}"/>
                </a:ext>
              </a:extLst>
            </p:cNvPr>
            <p:cNvSpPr>
              <a:spLocks noChangeArrowheads="1"/>
            </p:cNvSpPr>
            <p:nvPr/>
          </p:nvSpPr>
          <p:spPr bwMode="auto">
            <a:xfrm>
              <a:off x="9413498" y="4968874"/>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effectLst/>
                  <a:latin typeface="+mn-lt"/>
                </a:rPr>
                <a:t>8</a:t>
              </a:r>
            </a:p>
          </p:txBody>
        </p:sp>
        <p:sp>
          <p:nvSpPr>
            <p:cNvPr id="150" name="Rectangle 166">
              <a:extLst>
                <a:ext uri="{FF2B5EF4-FFF2-40B4-BE49-F238E27FC236}">
                  <a16:creationId xmlns:a16="http://schemas.microsoft.com/office/drawing/2014/main" id="{9F196F5A-B982-52FA-C3E3-AEDB806747FB}"/>
                </a:ext>
              </a:extLst>
            </p:cNvPr>
            <p:cNvSpPr>
              <a:spLocks noChangeArrowheads="1"/>
            </p:cNvSpPr>
            <p:nvPr/>
          </p:nvSpPr>
          <p:spPr bwMode="auto">
            <a:xfrm>
              <a:off x="9795707" y="4968874"/>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effectLst/>
                  <a:latin typeface="+mn-lt"/>
                </a:rPr>
                <a:t>16</a:t>
              </a:r>
            </a:p>
          </p:txBody>
        </p:sp>
        <p:sp>
          <p:nvSpPr>
            <p:cNvPr id="151" name="Rectangle 167">
              <a:extLst>
                <a:ext uri="{FF2B5EF4-FFF2-40B4-BE49-F238E27FC236}">
                  <a16:creationId xmlns:a16="http://schemas.microsoft.com/office/drawing/2014/main" id="{3611C64D-C6BC-6E4D-50A7-2E790C9BEAC8}"/>
                </a:ext>
              </a:extLst>
            </p:cNvPr>
            <p:cNvSpPr>
              <a:spLocks noChangeArrowheads="1"/>
            </p:cNvSpPr>
            <p:nvPr/>
          </p:nvSpPr>
          <p:spPr bwMode="auto">
            <a:xfrm>
              <a:off x="10216395" y="4968874"/>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effectLst/>
                  <a:latin typeface="+mn-lt"/>
                </a:rPr>
                <a:t>24</a:t>
              </a:r>
            </a:p>
          </p:txBody>
        </p:sp>
        <p:sp>
          <p:nvSpPr>
            <p:cNvPr id="152" name="Rectangle 168">
              <a:extLst>
                <a:ext uri="{FF2B5EF4-FFF2-40B4-BE49-F238E27FC236}">
                  <a16:creationId xmlns:a16="http://schemas.microsoft.com/office/drawing/2014/main" id="{3569DE65-4324-FFF5-80B9-FFB6FD7547B7}"/>
                </a:ext>
              </a:extLst>
            </p:cNvPr>
            <p:cNvSpPr>
              <a:spLocks noChangeArrowheads="1"/>
            </p:cNvSpPr>
            <p:nvPr/>
          </p:nvSpPr>
          <p:spPr bwMode="auto">
            <a:xfrm>
              <a:off x="10638670" y="4968874"/>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effectLst/>
                  <a:latin typeface="+mn-lt"/>
                </a:rPr>
                <a:t>32</a:t>
              </a:r>
            </a:p>
          </p:txBody>
        </p:sp>
        <p:sp>
          <p:nvSpPr>
            <p:cNvPr id="153" name="Rectangle 169">
              <a:extLst>
                <a:ext uri="{FF2B5EF4-FFF2-40B4-BE49-F238E27FC236}">
                  <a16:creationId xmlns:a16="http://schemas.microsoft.com/office/drawing/2014/main" id="{6CFB7A5A-4832-6C25-33B9-CE06AFD1AA29}"/>
                </a:ext>
              </a:extLst>
            </p:cNvPr>
            <p:cNvSpPr>
              <a:spLocks noChangeArrowheads="1"/>
            </p:cNvSpPr>
            <p:nvPr/>
          </p:nvSpPr>
          <p:spPr bwMode="auto">
            <a:xfrm>
              <a:off x="11059357" y="4968874"/>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effectLst/>
                  <a:latin typeface="+mn-lt"/>
                </a:rPr>
                <a:t>40</a:t>
              </a:r>
            </a:p>
          </p:txBody>
        </p:sp>
        <p:sp>
          <p:nvSpPr>
            <p:cNvPr id="154" name="Rectangle 170">
              <a:extLst>
                <a:ext uri="{FF2B5EF4-FFF2-40B4-BE49-F238E27FC236}">
                  <a16:creationId xmlns:a16="http://schemas.microsoft.com/office/drawing/2014/main" id="{441FA6CE-6105-4490-3ACA-4AA05C040BDB}"/>
                </a:ext>
              </a:extLst>
            </p:cNvPr>
            <p:cNvSpPr>
              <a:spLocks noChangeArrowheads="1"/>
            </p:cNvSpPr>
            <p:nvPr/>
          </p:nvSpPr>
          <p:spPr bwMode="auto">
            <a:xfrm>
              <a:off x="11481632" y="4968874"/>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effectLst/>
                  <a:latin typeface="+mn-lt"/>
                </a:rPr>
                <a:t>48</a:t>
              </a:r>
            </a:p>
          </p:txBody>
        </p:sp>
        <p:sp>
          <p:nvSpPr>
            <p:cNvPr id="155" name="Rectangle 171">
              <a:extLst>
                <a:ext uri="{FF2B5EF4-FFF2-40B4-BE49-F238E27FC236}">
                  <a16:creationId xmlns:a16="http://schemas.microsoft.com/office/drawing/2014/main" id="{0D2130A4-A88D-88BE-5C62-329C32E7771B}"/>
                </a:ext>
              </a:extLst>
            </p:cNvPr>
            <p:cNvSpPr>
              <a:spLocks noChangeArrowheads="1"/>
            </p:cNvSpPr>
            <p:nvPr/>
          </p:nvSpPr>
          <p:spPr bwMode="auto">
            <a:xfrm>
              <a:off x="9239320" y="4495803"/>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effectLst/>
                  <a:latin typeface="+mn-lt"/>
                </a:rPr>
                <a:t>25</a:t>
              </a:r>
            </a:p>
          </p:txBody>
        </p:sp>
        <p:sp>
          <p:nvSpPr>
            <p:cNvPr id="156" name="Rectangle 172">
              <a:extLst>
                <a:ext uri="{FF2B5EF4-FFF2-40B4-BE49-F238E27FC236}">
                  <a16:creationId xmlns:a16="http://schemas.microsoft.com/office/drawing/2014/main" id="{5F8B5396-C20C-1358-3ADF-0F1B638EFAB4}"/>
                </a:ext>
              </a:extLst>
            </p:cNvPr>
            <p:cNvSpPr>
              <a:spLocks noChangeArrowheads="1"/>
            </p:cNvSpPr>
            <p:nvPr/>
          </p:nvSpPr>
          <p:spPr bwMode="auto">
            <a:xfrm>
              <a:off x="11596688" y="4113213"/>
              <a:ext cx="49212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a:ln>
                    <a:noFill/>
                  </a:ln>
                  <a:solidFill>
                    <a:srgbClr val="0099CC"/>
                  </a:solidFill>
                  <a:effectLst/>
                  <a:latin typeface="+mn-lt"/>
                </a:rPr>
                <a:t>Median</a:t>
              </a:r>
              <a:endParaRPr kumimoji="0" lang="en-US" altLang="fr-FR" sz="1200" b="0" i="0" u="none" strike="noStrike" cap="none" normalizeH="0" baseline="0" dirty="0">
                <a:ln>
                  <a:noFill/>
                </a:ln>
                <a:solidFill>
                  <a:srgbClr val="0099CC"/>
                </a:solidFill>
                <a:effectLst/>
                <a:latin typeface="+mn-lt"/>
              </a:endParaRPr>
            </a:p>
          </p:txBody>
        </p:sp>
        <p:sp>
          <p:nvSpPr>
            <p:cNvPr id="157" name="Rectangle 173">
              <a:extLst>
                <a:ext uri="{FF2B5EF4-FFF2-40B4-BE49-F238E27FC236}">
                  <a16:creationId xmlns:a16="http://schemas.microsoft.com/office/drawing/2014/main" id="{B8334711-A5FF-1C4D-F59E-24B4258B433D}"/>
                </a:ext>
              </a:extLst>
            </p:cNvPr>
            <p:cNvSpPr>
              <a:spLocks noChangeArrowheads="1"/>
            </p:cNvSpPr>
            <p:nvPr/>
          </p:nvSpPr>
          <p:spPr bwMode="auto">
            <a:xfrm>
              <a:off x="11599863" y="3438525"/>
              <a:ext cx="3991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66"/>
                  </a:solidFill>
                  <a:effectLst/>
                  <a:latin typeface="+mn-lt"/>
                </a:rPr>
                <a:t>95th%</a:t>
              </a:r>
              <a:endParaRPr kumimoji="0" lang="en-US" altLang="fr-FR" sz="1200" b="0" i="0" u="none" strike="noStrike" cap="none" normalizeH="0" baseline="0" dirty="0">
                <a:ln>
                  <a:noFill/>
                </a:ln>
                <a:solidFill>
                  <a:schemeClr val="tx1"/>
                </a:solidFill>
                <a:effectLst/>
                <a:latin typeface="+mn-lt"/>
              </a:endParaRPr>
            </a:p>
          </p:txBody>
        </p:sp>
        <p:sp>
          <p:nvSpPr>
            <p:cNvPr id="158" name="Rectangle 174">
              <a:extLst>
                <a:ext uri="{FF2B5EF4-FFF2-40B4-BE49-F238E27FC236}">
                  <a16:creationId xmlns:a16="http://schemas.microsoft.com/office/drawing/2014/main" id="{1E8F24CD-6E90-57C7-4DDF-82254B8EAB5A}"/>
                </a:ext>
              </a:extLst>
            </p:cNvPr>
            <p:cNvSpPr>
              <a:spLocks noChangeArrowheads="1"/>
            </p:cNvSpPr>
            <p:nvPr/>
          </p:nvSpPr>
          <p:spPr bwMode="auto">
            <a:xfrm>
              <a:off x="11596688" y="4327525"/>
              <a:ext cx="32060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66"/>
                  </a:solidFill>
                  <a:effectLst/>
                  <a:latin typeface="+mn-lt"/>
                </a:rPr>
                <a:t>5th%</a:t>
              </a:r>
              <a:endParaRPr kumimoji="0" lang="en-US" altLang="fr-FR" sz="1200" b="0" i="0" u="none" strike="noStrike" cap="none" normalizeH="0" baseline="0" dirty="0">
                <a:ln>
                  <a:noFill/>
                </a:ln>
                <a:solidFill>
                  <a:schemeClr val="tx1"/>
                </a:solidFill>
                <a:effectLst/>
                <a:latin typeface="+mn-lt"/>
              </a:endParaRPr>
            </a:p>
          </p:txBody>
        </p:sp>
        <p:sp>
          <p:nvSpPr>
            <p:cNvPr id="159" name="Rectangle 175">
              <a:extLst>
                <a:ext uri="{FF2B5EF4-FFF2-40B4-BE49-F238E27FC236}">
                  <a16:creationId xmlns:a16="http://schemas.microsoft.com/office/drawing/2014/main" id="{67DFA09E-D4E9-8662-8B42-32E6EEF138FB}"/>
                </a:ext>
              </a:extLst>
            </p:cNvPr>
            <p:cNvSpPr>
              <a:spLocks noChangeArrowheads="1"/>
            </p:cNvSpPr>
            <p:nvPr/>
          </p:nvSpPr>
          <p:spPr bwMode="auto">
            <a:xfrm>
              <a:off x="11596688" y="3971925"/>
              <a:ext cx="35105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a:ln>
                    <a:noFill/>
                  </a:ln>
                  <a:solidFill>
                    <a:srgbClr val="800080"/>
                  </a:solidFill>
                  <a:effectLst/>
                  <a:latin typeface="+mn-lt"/>
                </a:rPr>
                <a:t>Adult</a:t>
              </a:r>
              <a:endParaRPr kumimoji="0" lang="en-US" altLang="fr-FR" sz="1200" b="0" i="0" u="none" strike="noStrike" cap="none" normalizeH="0" baseline="0" dirty="0">
                <a:ln>
                  <a:noFill/>
                </a:ln>
                <a:solidFill>
                  <a:srgbClr val="800080"/>
                </a:solidFill>
                <a:effectLst/>
                <a:latin typeface="+mn-lt"/>
              </a:endParaRPr>
            </a:p>
          </p:txBody>
        </p:sp>
        <p:sp>
          <p:nvSpPr>
            <p:cNvPr id="160" name="Rectangle 176">
              <a:extLst>
                <a:ext uri="{FF2B5EF4-FFF2-40B4-BE49-F238E27FC236}">
                  <a16:creationId xmlns:a16="http://schemas.microsoft.com/office/drawing/2014/main" id="{1766634C-1F5E-FA86-E8BF-557F08609850}"/>
                </a:ext>
              </a:extLst>
            </p:cNvPr>
            <p:cNvSpPr>
              <a:spLocks noChangeArrowheads="1"/>
            </p:cNvSpPr>
            <p:nvPr/>
          </p:nvSpPr>
          <p:spPr bwMode="auto">
            <a:xfrm>
              <a:off x="11596688" y="4646613"/>
              <a:ext cx="2228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CC3333"/>
                  </a:solidFill>
                  <a:effectLst/>
                  <a:latin typeface="+mn-lt"/>
                </a:rPr>
                <a:t>IC</a:t>
              </a:r>
              <a:r>
                <a:rPr kumimoji="0" lang="en-US" altLang="fr-FR" sz="1200" b="0" i="0" u="none" strike="noStrike" cap="none" normalizeH="0" baseline="-25000" dirty="0">
                  <a:ln>
                    <a:noFill/>
                  </a:ln>
                  <a:solidFill>
                    <a:srgbClr val="CC3333"/>
                  </a:solidFill>
                  <a:effectLst/>
                  <a:latin typeface="+mn-lt"/>
                </a:rPr>
                <a:t>90</a:t>
              </a:r>
              <a:endParaRPr kumimoji="0" lang="en-US" altLang="fr-FR" sz="1200" b="0" i="0" u="none" strike="noStrike" cap="none" normalizeH="0" baseline="-25000" dirty="0">
                <a:ln>
                  <a:noFill/>
                </a:ln>
                <a:solidFill>
                  <a:schemeClr val="tx1"/>
                </a:solidFill>
                <a:effectLst/>
                <a:latin typeface="+mn-lt"/>
              </a:endParaRPr>
            </a:p>
          </p:txBody>
        </p:sp>
        <p:sp>
          <p:nvSpPr>
            <p:cNvPr id="161" name="Rectangle 177">
              <a:extLst>
                <a:ext uri="{FF2B5EF4-FFF2-40B4-BE49-F238E27FC236}">
                  <a16:creationId xmlns:a16="http://schemas.microsoft.com/office/drawing/2014/main" id="{C781ABC4-B14B-7BDC-756E-D476CB7E8C46}"/>
                </a:ext>
              </a:extLst>
            </p:cNvPr>
            <p:cNvSpPr>
              <a:spLocks noChangeArrowheads="1"/>
            </p:cNvSpPr>
            <p:nvPr/>
          </p:nvSpPr>
          <p:spPr bwMode="auto">
            <a:xfrm>
              <a:off x="7324914" y="5181916"/>
              <a:ext cx="3615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a:ln>
                    <a:noFill/>
                  </a:ln>
                  <a:effectLst/>
                  <a:latin typeface="+mn-lt"/>
                </a:rPr>
                <a:t>Week</a:t>
              </a:r>
              <a:endParaRPr kumimoji="0" lang="en-US" altLang="fr-FR" sz="1200" b="0" i="0" u="none" strike="noStrike" cap="none" normalizeH="0" baseline="0" dirty="0">
                <a:ln>
                  <a:noFill/>
                </a:ln>
                <a:effectLst/>
                <a:latin typeface="+mn-lt"/>
              </a:endParaRPr>
            </a:p>
          </p:txBody>
        </p:sp>
        <p:sp>
          <p:nvSpPr>
            <p:cNvPr id="162" name="Rectangle 178">
              <a:extLst>
                <a:ext uri="{FF2B5EF4-FFF2-40B4-BE49-F238E27FC236}">
                  <a16:creationId xmlns:a16="http://schemas.microsoft.com/office/drawing/2014/main" id="{4CC9B7C7-01AB-A089-A8D0-96903FC0678B}"/>
                </a:ext>
              </a:extLst>
            </p:cNvPr>
            <p:cNvSpPr>
              <a:spLocks noChangeArrowheads="1"/>
            </p:cNvSpPr>
            <p:nvPr/>
          </p:nvSpPr>
          <p:spPr bwMode="auto">
            <a:xfrm>
              <a:off x="10336402" y="5181916"/>
              <a:ext cx="3615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fr-FR" sz="1200" b="1" dirty="0">
                  <a:latin typeface="+mn-lt"/>
                </a:rPr>
                <a:t>W</a:t>
              </a:r>
              <a:r>
                <a:rPr kumimoji="0" lang="en-US" altLang="fr-FR" sz="1200" b="1" i="0" u="none" strike="noStrike" cap="none" normalizeH="0" baseline="0" dirty="0">
                  <a:ln>
                    <a:noFill/>
                  </a:ln>
                  <a:effectLst/>
                  <a:latin typeface="+mn-lt"/>
                </a:rPr>
                <a:t>eek</a:t>
              </a:r>
              <a:endParaRPr kumimoji="0" lang="en-US" altLang="fr-FR" sz="1200" b="0" i="0" u="none" strike="noStrike" cap="none" normalizeH="0" baseline="0" dirty="0">
                <a:ln>
                  <a:noFill/>
                </a:ln>
                <a:effectLst/>
                <a:latin typeface="+mn-lt"/>
              </a:endParaRPr>
            </a:p>
          </p:txBody>
        </p:sp>
        <p:sp>
          <p:nvSpPr>
            <p:cNvPr id="163" name="Freeform 179">
              <a:extLst>
                <a:ext uri="{FF2B5EF4-FFF2-40B4-BE49-F238E27FC236}">
                  <a16:creationId xmlns:a16="http://schemas.microsoft.com/office/drawing/2014/main" id="{1281E38F-13C8-0E5E-FA22-2B62AF21CD18}"/>
                </a:ext>
              </a:extLst>
            </p:cNvPr>
            <p:cNvSpPr>
              <a:spLocks/>
            </p:cNvSpPr>
            <p:nvPr/>
          </p:nvSpPr>
          <p:spPr bwMode="auto">
            <a:xfrm>
              <a:off x="9455151" y="4064000"/>
              <a:ext cx="2105025" cy="234950"/>
            </a:xfrm>
            <a:custGeom>
              <a:avLst/>
              <a:gdLst>
                <a:gd name="T0" fmla="*/ 1326 w 1326"/>
                <a:gd name="T1" fmla="*/ 0 h 148"/>
                <a:gd name="T2" fmla="*/ 797 w 1326"/>
                <a:gd name="T3" fmla="*/ 74 h 148"/>
                <a:gd name="T4" fmla="*/ 530 w 1326"/>
                <a:gd name="T5" fmla="*/ 117 h 148"/>
                <a:gd name="T6" fmla="*/ 254 w 1326"/>
                <a:gd name="T7" fmla="*/ 148 h 148"/>
                <a:gd name="T8" fmla="*/ 0 w 1326"/>
                <a:gd name="T9" fmla="*/ 121 h 148"/>
              </a:gdLst>
              <a:ahLst/>
              <a:cxnLst>
                <a:cxn ang="0">
                  <a:pos x="T0" y="T1"/>
                </a:cxn>
                <a:cxn ang="0">
                  <a:pos x="T2" y="T3"/>
                </a:cxn>
                <a:cxn ang="0">
                  <a:pos x="T4" y="T5"/>
                </a:cxn>
                <a:cxn ang="0">
                  <a:pos x="T6" y="T7"/>
                </a:cxn>
                <a:cxn ang="0">
                  <a:pos x="T8" y="T9"/>
                </a:cxn>
              </a:cxnLst>
              <a:rect l="0" t="0" r="r" b="b"/>
              <a:pathLst>
                <a:path w="1326" h="148">
                  <a:moveTo>
                    <a:pt x="1326" y="0"/>
                  </a:moveTo>
                  <a:lnTo>
                    <a:pt x="797" y="74"/>
                  </a:lnTo>
                  <a:lnTo>
                    <a:pt x="530" y="117"/>
                  </a:lnTo>
                  <a:lnTo>
                    <a:pt x="254" y="148"/>
                  </a:lnTo>
                  <a:lnTo>
                    <a:pt x="0" y="121"/>
                  </a:lnTo>
                </a:path>
              </a:pathLst>
            </a:custGeom>
            <a:noFill/>
            <a:ln w="20638">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64" name="Freeform 180">
              <a:extLst>
                <a:ext uri="{FF2B5EF4-FFF2-40B4-BE49-F238E27FC236}">
                  <a16:creationId xmlns:a16="http://schemas.microsoft.com/office/drawing/2014/main" id="{4D670E1C-69EB-B84F-0F91-3584005056BC}"/>
                </a:ext>
              </a:extLst>
            </p:cNvPr>
            <p:cNvSpPr>
              <a:spLocks/>
            </p:cNvSpPr>
            <p:nvPr/>
          </p:nvSpPr>
          <p:spPr bwMode="auto">
            <a:xfrm>
              <a:off x="9455151" y="4384675"/>
              <a:ext cx="2106613" cy="273050"/>
            </a:xfrm>
            <a:custGeom>
              <a:avLst/>
              <a:gdLst>
                <a:gd name="T0" fmla="*/ 1327 w 1327"/>
                <a:gd name="T1" fmla="*/ 0 h 172"/>
                <a:gd name="T2" fmla="*/ 1067 w 1327"/>
                <a:gd name="T3" fmla="*/ 54 h 172"/>
                <a:gd name="T4" fmla="*/ 796 w 1327"/>
                <a:gd name="T5" fmla="*/ 83 h 172"/>
                <a:gd name="T6" fmla="*/ 532 w 1327"/>
                <a:gd name="T7" fmla="*/ 97 h 172"/>
                <a:gd name="T8" fmla="*/ 264 w 1327"/>
                <a:gd name="T9" fmla="*/ 129 h 172"/>
                <a:gd name="T10" fmla="*/ 0 w 1327"/>
                <a:gd name="T11" fmla="*/ 172 h 172"/>
              </a:gdLst>
              <a:ahLst/>
              <a:cxnLst>
                <a:cxn ang="0">
                  <a:pos x="T0" y="T1"/>
                </a:cxn>
                <a:cxn ang="0">
                  <a:pos x="T2" y="T3"/>
                </a:cxn>
                <a:cxn ang="0">
                  <a:pos x="T4" y="T5"/>
                </a:cxn>
                <a:cxn ang="0">
                  <a:pos x="T6" y="T7"/>
                </a:cxn>
                <a:cxn ang="0">
                  <a:pos x="T8" y="T9"/>
                </a:cxn>
                <a:cxn ang="0">
                  <a:pos x="T10" y="T11"/>
                </a:cxn>
              </a:cxnLst>
              <a:rect l="0" t="0" r="r" b="b"/>
              <a:pathLst>
                <a:path w="1327" h="172">
                  <a:moveTo>
                    <a:pt x="1327" y="0"/>
                  </a:moveTo>
                  <a:lnTo>
                    <a:pt x="1067" y="54"/>
                  </a:lnTo>
                  <a:lnTo>
                    <a:pt x="796" y="83"/>
                  </a:lnTo>
                  <a:lnTo>
                    <a:pt x="532" y="97"/>
                  </a:lnTo>
                  <a:lnTo>
                    <a:pt x="264" y="129"/>
                  </a:lnTo>
                  <a:lnTo>
                    <a:pt x="0" y="172"/>
                  </a:lnTo>
                </a:path>
              </a:pathLst>
            </a:custGeom>
            <a:noFill/>
            <a:ln w="9525">
              <a:solidFill>
                <a:srgbClr val="0099CC"/>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65" name="Freeform 181">
              <a:extLst>
                <a:ext uri="{FF2B5EF4-FFF2-40B4-BE49-F238E27FC236}">
                  <a16:creationId xmlns:a16="http://schemas.microsoft.com/office/drawing/2014/main" id="{90AB2351-737A-9445-68B5-F26777840FCB}"/>
                </a:ext>
              </a:extLst>
            </p:cNvPr>
            <p:cNvSpPr>
              <a:spLocks/>
            </p:cNvSpPr>
            <p:nvPr/>
          </p:nvSpPr>
          <p:spPr bwMode="auto">
            <a:xfrm>
              <a:off x="9455151" y="3500438"/>
              <a:ext cx="2106613" cy="493713"/>
            </a:xfrm>
            <a:custGeom>
              <a:avLst/>
              <a:gdLst>
                <a:gd name="T0" fmla="*/ 1327 w 1327"/>
                <a:gd name="T1" fmla="*/ 0 h 311"/>
                <a:gd name="T2" fmla="*/ 1041 w 1327"/>
                <a:gd name="T3" fmla="*/ 98 h 311"/>
                <a:gd name="T4" fmla="*/ 779 w 1327"/>
                <a:gd name="T5" fmla="*/ 200 h 311"/>
                <a:gd name="T6" fmla="*/ 515 w 1327"/>
                <a:gd name="T7" fmla="*/ 290 h 311"/>
                <a:gd name="T8" fmla="*/ 261 w 1327"/>
                <a:gd name="T9" fmla="*/ 260 h 311"/>
                <a:gd name="T10" fmla="*/ 0 w 1327"/>
                <a:gd name="T11" fmla="*/ 311 h 311"/>
              </a:gdLst>
              <a:ahLst/>
              <a:cxnLst>
                <a:cxn ang="0">
                  <a:pos x="T0" y="T1"/>
                </a:cxn>
                <a:cxn ang="0">
                  <a:pos x="T2" y="T3"/>
                </a:cxn>
                <a:cxn ang="0">
                  <a:pos x="T4" y="T5"/>
                </a:cxn>
                <a:cxn ang="0">
                  <a:pos x="T6" y="T7"/>
                </a:cxn>
                <a:cxn ang="0">
                  <a:pos x="T8" y="T9"/>
                </a:cxn>
                <a:cxn ang="0">
                  <a:pos x="T10" y="T11"/>
                </a:cxn>
              </a:cxnLst>
              <a:rect l="0" t="0" r="r" b="b"/>
              <a:pathLst>
                <a:path w="1327" h="311">
                  <a:moveTo>
                    <a:pt x="1327" y="0"/>
                  </a:moveTo>
                  <a:lnTo>
                    <a:pt x="1041" y="98"/>
                  </a:lnTo>
                  <a:lnTo>
                    <a:pt x="779" y="200"/>
                  </a:lnTo>
                  <a:lnTo>
                    <a:pt x="515" y="290"/>
                  </a:lnTo>
                  <a:lnTo>
                    <a:pt x="261" y="260"/>
                  </a:lnTo>
                  <a:lnTo>
                    <a:pt x="0" y="311"/>
                  </a:lnTo>
                </a:path>
              </a:pathLst>
            </a:custGeom>
            <a:noFill/>
            <a:ln w="9525">
              <a:solidFill>
                <a:srgbClr val="0099CC"/>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66" name="Freeform 182">
              <a:extLst>
                <a:ext uri="{FF2B5EF4-FFF2-40B4-BE49-F238E27FC236}">
                  <a16:creationId xmlns:a16="http://schemas.microsoft.com/office/drawing/2014/main" id="{97DF6EDC-FEE1-03B0-866F-63A161BA0E11}"/>
                </a:ext>
              </a:extLst>
            </p:cNvPr>
            <p:cNvSpPr>
              <a:spLocks/>
            </p:cNvSpPr>
            <p:nvPr/>
          </p:nvSpPr>
          <p:spPr bwMode="auto">
            <a:xfrm>
              <a:off x="9455151" y="4122738"/>
              <a:ext cx="2103438" cy="295275"/>
            </a:xfrm>
            <a:custGeom>
              <a:avLst/>
              <a:gdLst>
                <a:gd name="T0" fmla="*/ 1325 w 1325"/>
                <a:gd name="T1" fmla="*/ 0 h 186"/>
                <a:gd name="T2" fmla="*/ 1062 w 1325"/>
                <a:gd name="T3" fmla="*/ 0 h 186"/>
                <a:gd name="T4" fmla="*/ 797 w 1325"/>
                <a:gd name="T5" fmla="*/ 61 h 186"/>
                <a:gd name="T6" fmla="*/ 530 w 1325"/>
                <a:gd name="T7" fmla="*/ 80 h 186"/>
                <a:gd name="T8" fmla="*/ 261 w 1325"/>
                <a:gd name="T9" fmla="*/ 159 h 186"/>
                <a:gd name="T10" fmla="*/ 0 w 1325"/>
                <a:gd name="T11" fmla="*/ 186 h 186"/>
              </a:gdLst>
              <a:ahLst/>
              <a:cxnLst>
                <a:cxn ang="0">
                  <a:pos x="T0" y="T1"/>
                </a:cxn>
                <a:cxn ang="0">
                  <a:pos x="T2" y="T3"/>
                </a:cxn>
                <a:cxn ang="0">
                  <a:pos x="T4" y="T5"/>
                </a:cxn>
                <a:cxn ang="0">
                  <a:pos x="T6" y="T7"/>
                </a:cxn>
                <a:cxn ang="0">
                  <a:pos x="T8" y="T9"/>
                </a:cxn>
                <a:cxn ang="0">
                  <a:pos x="T10" y="T11"/>
                </a:cxn>
              </a:cxnLst>
              <a:rect l="0" t="0" r="r" b="b"/>
              <a:pathLst>
                <a:path w="1325" h="186">
                  <a:moveTo>
                    <a:pt x="1325" y="0"/>
                  </a:moveTo>
                  <a:lnTo>
                    <a:pt x="1062" y="0"/>
                  </a:lnTo>
                  <a:lnTo>
                    <a:pt x="797" y="61"/>
                  </a:lnTo>
                  <a:lnTo>
                    <a:pt x="530" y="80"/>
                  </a:lnTo>
                  <a:lnTo>
                    <a:pt x="261" y="159"/>
                  </a:lnTo>
                  <a:lnTo>
                    <a:pt x="0" y="186"/>
                  </a:lnTo>
                </a:path>
              </a:pathLst>
            </a:custGeom>
            <a:noFill/>
            <a:ln w="28575">
              <a:solidFill>
                <a:srgbClr val="0099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70" name="ZoneTexte 169">
              <a:extLst>
                <a:ext uri="{FF2B5EF4-FFF2-40B4-BE49-F238E27FC236}">
                  <a16:creationId xmlns:a16="http://schemas.microsoft.com/office/drawing/2014/main" id="{FF637AC2-6438-2639-78D6-01E8DEC39766}"/>
                </a:ext>
              </a:extLst>
            </p:cNvPr>
            <p:cNvSpPr txBox="1"/>
            <p:nvPr/>
          </p:nvSpPr>
          <p:spPr>
            <a:xfrm>
              <a:off x="7278326" y="2852936"/>
              <a:ext cx="620683" cy="400110"/>
            </a:xfrm>
            <a:prstGeom prst="rect">
              <a:avLst/>
            </a:prstGeom>
            <a:noFill/>
          </p:spPr>
          <p:txBody>
            <a:bodyPr wrap="none">
              <a:spAutoFit/>
            </a:bodyPr>
            <a:lstStyle/>
            <a:p>
              <a:pPr algn="ctr"/>
              <a:r>
                <a:rPr kumimoji="0" lang="en-US" sz="2000" b="1" i="0" u="none" strike="noStrike" kern="1200" cap="none" spc="0" normalizeH="0" baseline="0" dirty="0">
                  <a:ln>
                    <a:noFill/>
                  </a:ln>
                  <a:solidFill>
                    <a:srgbClr val="FF6600"/>
                  </a:solidFill>
                  <a:effectLst/>
                  <a:uLnTx/>
                  <a:uFillTx/>
                  <a:latin typeface="+mj-lt"/>
                  <a:cs typeface="Arial" charset="0"/>
                </a:rPr>
                <a:t>CAB</a:t>
              </a:r>
              <a:endParaRPr lang="en-US" sz="2000" dirty="0">
                <a:solidFill>
                  <a:srgbClr val="FF6600"/>
                </a:solidFill>
                <a:latin typeface="+mj-lt"/>
              </a:endParaRPr>
            </a:p>
          </p:txBody>
        </p:sp>
        <p:sp>
          <p:nvSpPr>
            <p:cNvPr id="171" name="ZoneTexte 170">
              <a:extLst>
                <a:ext uri="{FF2B5EF4-FFF2-40B4-BE49-F238E27FC236}">
                  <a16:creationId xmlns:a16="http://schemas.microsoft.com/office/drawing/2014/main" id="{ED4B0C41-8474-49A6-DDD4-DCE13B493345}"/>
                </a:ext>
              </a:extLst>
            </p:cNvPr>
            <p:cNvSpPr txBox="1"/>
            <p:nvPr/>
          </p:nvSpPr>
          <p:spPr>
            <a:xfrm>
              <a:off x="10310123" y="2852936"/>
              <a:ext cx="616194" cy="400110"/>
            </a:xfrm>
            <a:prstGeom prst="rect">
              <a:avLst/>
            </a:prstGeom>
            <a:noFill/>
          </p:spPr>
          <p:txBody>
            <a:bodyPr wrap="none">
              <a:spAutoFit/>
            </a:bodyPr>
            <a:lstStyle/>
            <a:p>
              <a:pPr algn="ctr"/>
              <a:r>
                <a:rPr kumimoji="0" lang="en-US" sz="2000" b="1" i="0" u="none" strike="noStrike" kern="1200" cap="none" spc="0" normalizeH="0" baseline="0" dirty="0">
                  <a:ln>
                    <a:noFill/>
                  </a:ln>
                  <a:solidFill>
                    <a:srgbClr val="0099CC"/>
                  </a:solidFill>
                  <a:effectLst/>
                  <a:uLnTx/>
                  <a:uFillTx/>
                  <a:latin typeface="+mj-lt"/>
                  <a:cs typeface="Arial" charset="0"/>
                </a:rPr>
                <a:t>RPV</a:t>
              </a:r>
              <a:endParaRPr lang="en-US" sz="2000" dirty="0">
                <a:solidFill>
                  <a:srgbClr val="0099CC"/>
                </a:solidFill>
                <a:latin typeface="+mj-lt"/>
              </a:endParaRPr>
            </a:p>
          </p:txBody>
        </p:sp>
      </p:grpSp>
      <p:sp>
        <p:nvSpPr>
          <p:cNvPr id="172" name="ZoneTexte 171">
            <a:extLst>
              <a:ext uri="{FF2B5EF4-FFF2-40B4-BE49-F238E27FC236}">
                <a16:creationId xmlns:a16="http://schemas.microsoft.com/office/drawing/2014/main" id="{0B3C006F-F0E1-C6E2-5932-772C5656695F}"/>
              </a:ext>
            </a:extLst>
          </p:cNvPr>
          <p:cNvSpPr txBox="1"/>
          <p:nvPr/>
        </p:nvSpPr>
        <p:spPr>
          <a:xfrm>
            <a:off x="633656" y="2786743"/>
            <a:ext cx="295274" cy="276999"/>
          </a:xfrm>
          <a:prstGeom prst="rect">
            <a:avLst/>
          </a:prstGeom>
          <a:noFill/>
        </p:spPr>
        <p:txBody>
          <a:bodyPr wrap="none" rtlCol="0">
            <a:spAutoFit/>
          </a:bodyPr>
          <a:lstStyle/>
          <a:p>
            <a:r>
              <a:rPr lang="fr-FR" sz="1200" dirty="0"/>
              <a:t>%</a:t>
            </a:r>
          </a:p>
        </p:txBody>
      </p:sp>
    </p:spTree>
    <p:extLst>
      <p:ext uri="{BB962C8B-B14F-4D97-AF65-F5344CB8AC3E}">
        <p14:creationId xmlns:p14="http://schemas.microsoft.com/office/powerpoint/2010/main" val="414977022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75C5A9-08A6-8D81-F064-9D56210BE4BB}"/>
              </a:ext>
            </a:extLst>
          </p:cNvPr>
          <p:cNvSpPr>
            <a:spLocks noGrp="1"/>
          </p:cNvSpPr>
          <p:nvPr>
            <p:ph type="title"/>
          </p:nvPr>
        </p:nvSpPr>
        <p:spPr/>
        <p:txBody>
          <a:bodyPr/>
          <a:lstStyle/>
          <a:p>
            <a:r>
              <a:rPr lang="en-US" dirty="0"/>
              <a:t>RPV LA IM in thigh: population PK</a:t>
            </a:r>
          </a:p>
        </p:txBody>
      </p:sp>
      <p:sp>
        <p:nvSpPr>
          <p:cNvPr id="108" name="ZoneTexte 107">
            <a:extLst>
              <a:ext uri="{FF2B5EF4-FFF2-40B4-BE49-F238E27FC236}">
                <a16:creationId xmlns:a16="http://schemas.microsoft.com/office/drawing/2014/main" id="{90D75B65-0199-F8B7-D777-595AF715ABF2}"/>
              </a:ext>
            </a:extLst>
          </p:cNvPr>
          <p:cNvSpPr txBox="1"/>
          <p:nvPr/>
        </p:nvSpPr>
        <p:spPr>
          <a:xfrm>
            <a:off x="3877410" y="1660738"/>
            <a:ext cx="3888565" cy="400110"/>
          </a:xfrm>
          <a:prstGeom prst="rect">
            <a:avLst/>
          </a:prstGeom>
          <a:noFill/>
        </p:spPr>
        <p:txBody>
          <a:bodyPr wrap="none" rtlCol="0">
            <a:spAutoFit/>
          </a:bodyPr>
          <a:lstStyle/>
          <a:p>
            <a:pPr algn="ctr"/>
            <a:r>
              <a:rPr lang="en-US" sz="2000" b="1" dirty="0">
                <a:solidFill>
                  <a:srgbClr val="0070C0"/>
                </a:solidFill>
              </a:rPr>
              <a:t>RPV plasma concentration (ng/mL)</a:t>
            </a:r>
          </a:p>
        </p:txBody>
      </p:sp>
      <p:grpSp>
        <p:nvGrpSpPr>
          <p:cNvPr id="3" name="Groupe 2">
            <a:extLst>
              <a:ext uri="{FF2B5EF4-FFF2-40B4-BE49-F238E27FC236}">
                <a16:creationId xmlns:a16="http://schemas.microsoft.com/office/drawing/2014/main" id="{71142387-C7BF-C194-C372-8B0FC66FCCD2}"/>
              </a:ext>
            </a:extLst>
          </p:cNvPr>
          <p:cNvGrpSpPr/>
          <p:nvPr/>
        </p:nvGrpSpPr>
        <p:grpSpPr>
          <a:xfrm>
            <a:off x="187266" y="2481471"/>
            <a:ext cx="11669374" cy="3755841"/>
            <a:chOff x="187266" y="2481471"/>
            <a:chExt cx="11669374" cy="3755841"/>
          </a:xfrm>
        </p:grpSpPr>
        <p:grpSp>
          <p:nvGrpSpPr>
            <p:cNvPr id="4" name="Groupe 3">
              <a:extLst>
                <a:ext uri="{FF2B5EF4-FFF2-40B4-BE49-F238E27FC236}">
                  <a16:creationId xmlns:a16="http://schemas.microsoft.com/office/drawing/2014/main" id="{3B2BCB1E-A49C-5A9B-42F7-5F80AEFF76F2}"/>
                </a:ext>
              </a:extLst>
            </p:cNvPr>
            <p:cNvGrpSpPr/>
            <p:nvPr/>
          </p:nvGrpSpPr>
          <p:grpSpPr>
            <a:xfrm>
              <a:off x="642506" y="2868167"/>
              <a:ext cx="5165462" cy="2721051"/>
              <a:chOff x="536575" y="2219326"/>
              <a:chExt cx="5424488" cy="2857500"/>
            </a:xfrm>
            <a:effectLst/>
          </p:grpSpPr>
          <p:sp>
            <p:nvSpPr>
              <p:cNvPr id="8" name="Freeform 7">
                <a:extLst>
                  <a:ext uri="{FF2B5EF4-FFF2-40B4-BE49-F238E27FC236}">
                    <a16:creationId xmlns:a16="http://schemas.microsoft.com/office/drawing/2014/main" id="{A0807711-4508-C5FC-A37E-2159DCF21F6C}"/>
                  </a:ext>
                </a:extLst>
              </p:cNvPr>
              <p:cNvSpPr>
                <a:spLocks/>
              </p:cNvSpPr>
              <p:nvPr/>
            </p:nvSpPr>
            <p:spPr bwMode="auto">
              <a:xfrm>
                <a:off x="611188" y="2219326"/>
                <a:ext cx="5345113" cy="2787650"/>
              </a:xfrm>
              <a:custGeom>
                <a:avLst/>
                <a:gdLst>
                  <a:gd name="T0" fmla="*/ 16831 w 16831"/>
                  <a:gd name="T1" fmla="*/ 8779 h 8779"/>
                  <a:gd name="T2" fmla="*/ 0 w 16831"/>
                  <a:gd name="T3" fmla="*/ 8779 h 8779"/>
                  <a:gd name="T4" fmla="*/ 0 w 16831"/>
                  <a:gd name="T5" fmla="*/ 0 h 8779"/>
                </a:gdLst>
                <a:ahLst/>
                <a:cxnLst>
                  <a:cxn ang="0">
                    <a:pos x="T0" y="T1"/>
                  </a:cxn>
                  <a:cxn ang="0">
                    <a:pos x="T2" y="T3"/>
                  </a:cxn>
                  <a:cxn ang="0">
                    <a:pos x="T4" y="T5"/>
                  </a:cxn>
                </a:cxnLst>
                <a:rect l="0" t="0" r="r" b="b"/>
                <a:pathLst>
                  <a:path w="16831" h="8779">
                    <a:moveTo>
                      <a:pt x="16831" y="8779"/>
                    </a:moveTo>
                    <a:lnTo>
                      <a:pt x="0" y="8779"/>
                    </a:lnTo>
                    <a:lnTo>
                      <a:pt x="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fr-FR" sz="1400"/>
              </a:p>
            </p:txBody>
          </p:sp>
          <p:sp>
            <p:nvSpPr>
              <p:cNvPr id="9" name="Line 15">
                <a:extLst>
                  <a:ext uri="{FF2B5EF4-FFF2-40B4-BE49-F238E27FC236}">
                    <a16:creationId xmlns:a16="http://schemas.microsoft.com/office/drawing/2014/main" id="{F395D074-C952-3660-8761-22995FC7B12F}"/>
                  </a:ext>
                </a:extLst>
              </p:cNvPr>
              <p:cNvSpPr>
                <a:spLocks noChangeShapeType="1"/>
              </p:cNvSpPr>
              <p:nvPr/>
            </p:nvSpPr>
            <p:spPr bwMode="auto">
              <a:xfrm flipV="1">
                <a:off x="4622800" y="5006976"/>
                <a:ext cx="0" cy="6985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fr-FR" sz="1400"/>
              </a:p>
            </p:txBody>
          </p:sp>
          <p:sp>
            <p:nvSpPr>
              <p:cNvPr id="10" name="Line 16">
                <a:extLst>
                  <a:ext uri="{FF2B5EF4-FFF2-40B4-BE49-F238E27FC236}">
                    <a16:creationId xmlns:a16="http://schemas.microsoft.com/office/drawing/2014/main" id="{B88D1BD6-D9E9-8D06-05B7-FDEE6DF59F5D}"/>
                  </a:ext>
                </a:extLst>
              </p:cNvPr>
              <p:cNvSpPr>
                <a:spLocks noChangeShapeType="1"/>
              </p:cNvSpPr>
              <p:nvPr/>
            </p:nvSpPr>
            <p:spPr bwMode="auto">
              <a:xfrm flipV="1">
                <a:off x="5110163" y="5006976"/>
                <a:ext cx="0" cy="6985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fr-FR" sz="1400"/>
              </a:p>
            </p:txBody>
          </p:sp>
          <p:sp>
            <p:nvSpPr>
              <p:cNvPr id="11" name="Line 17">
                <a:extLst>
                  <a:ext uri="{FF2B5EF4-FFF2-40B4-BE49-F238E27FC236}">
                    <a16:creationId xmlns:a16="http://schemas.microsoft.com/office/drawing/2014/main" id="{66106728-9DF0-8C7B-072D-A13A7FD58DFC}"/>
                  </a:ext>
                </a:extLst>
              </p:cNvPr>
              <p:cNvSpPr>
                <a:spLocks noChangeShapeType="1"/>
              </p:cNvSpPr>
              <p:nvPr/>
            </p:nvSpPr>
            <p:spPr bwMode="auto">
              <a:xfrm flipV="1">
                <a:off x="5597525" y="5006976"/>
                <a:ext cx="0" cy="6985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fr-FR" sz="1400"/>
              </a:p>
            </p:txBody>
          </p:sp>
          <p:sp>
            <p:nvSpPr>
              <p:cNvPr id="12" name="Line 18">
                <a:extLst>
                  <a:ext uri="{FF2B5EF4-FFF2-40B4-BE49-F238E27FC236}">
                    <a16:creationId xmlns:a16="http://schemas.microsoft.com/office/drawing/2014/main" id="{9B6ECE26-FAFC-2F65-9439-BD856E44ED91}"/>
                  </a:ext>
                </a:extLst>
              </p:cNvPr>
              <p:cNvSpPr>
                <a:spLocks noChangeShapeType="1"/>
              </p:cNvSpPr>
              <p:nvPr/>
            </p:nvSpPr>
            <p:spPr bwMode="auto">
              <a:xfrm flipV="1">
                <a:off x="2192338" y="5006976"/>
                <a:ext cx="0" cy="6985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fr-FR" sz="1400"/>
              </a:p>
            </p:txBody>
          </p:sp>
          <p:sp>
            <p:nvSpPr>
              <p:cNvPr id="13" name="Line 19">
                <a:extLst>
                  <a:ext uri="{FF2B5EF4-FFF2-40B4-BE49-F238E27FC236}">
                    <a16:creationId xmlns:a16="http://schemas.microsoft.com/office/drawing/2014/main" id="{26B228E5-EECD-2977-6D91-83B40DF9D34E}"/>
                  </a:ext>
                </a:extLst>
              </p:cNvPr>
              <p:cNvSpPr>
                <a:spLocks noChangeShapeType="1"/>
              </p:cNvSpPr>
              <p:nvPr/>
            </p:nvSpPr>
            <p:spPr bwMode="auto">
              <a:xfrm flipV="1">
                <a:off x="2678113" y="5006976"/>
                <a:ext cx="0" cy="6985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fr-FR" sz="1400"/>
              </a:p>
            </p:txBody>
          </p:sp>
          <p:sp>
            <p:nvSpPr>
              <p:cNvPr id="14" name="Line 20">
                <a:extLst>
                  <a:ext uri="{FF2B5EF4-FFF2-40B4-BE49-F238E27FC236}">
                    <a16:creationId xmlns:a16="http://schemas.microsoft.com/office/drawing/2014/main" id="{8C1553FD-84A7-5B5B-4C8F-0A7E7A32C442}"/>
                  </a:ext>
                </a:extLst>
              </p:cNvPr>
              <p:cNvSpPr>
                <a:spLocks noChangeShapeType="1"/>
              </p:cNvSpPr>
              <p:nvPr/>
            </p:nvSpPr>
            <p:spPr bwMode="auto">
              <a:xfrm flipV="1">
                <a:off x="3165475" y="5006976"/>
                <a:ext cx="0" cy="6985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fr-FR" sz="1400"/>
              </a:p>
            </p:txBody>
          </p:sp>
          <p:sp>
            <p:nvSpPr>
              <p:cNvPr id="15" name="Line 21">
                <a:extLst>
                  <a:ext uri="{FF2B5EF4-FFF2-40B4-BE49-F238E27FC236}">
                    <a16:creationId xmlns:a16="http://schemas.microsoft.com/office/drawing/2014/main" id="{D2997573-CF7B-957C-01D0-C707A16D5DF7}"/>
                  </a:ext>
                </a:extLst>
              </p:cNvPr>
              <p:cNvSpPr>
                <a:spLocks noChangeShapeType="1"/>
              </p:cNvSpPr>
              <p:nvPr/>
            </p:nvSpPr>
            <p:spPr bwMode="auto">
              <a:xfrm flipV="1">
                <a:off x="4137025" y="5006976"/>
                <a:ext cx="0" cy="6985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fr-FR" sz="1400"/>
              </a:p>
            </p:txBody>
          </p:sp>
          <p:sp>
            <p:nvSpPr>
              <p:cNvPr id="16" name="Line 22">
                <a:extLst>
                  <a:ext uri="{FF2B5EF4-FFF2-40B4-BE49-F238E27FC236}">
                    <a16:creationId xmlns:a16="http://schemas.microsoft.com/office/drawing/2014/main" id="{316D50E7-D7D0-C8DA-4A33-2E48E5B537CD}"/>
                  </a:ext>
                </a:extLst>
              </p:cNvPr>
              <p:cNvSpPr>
                <a:spLocks noChangeShapeType="1"/>
              </p:cNvSpPr>
              <p:nvPr/>
            </p:nvSpPr>
            <p:spPr bwMode="auto">
              <a:xfrm flipV="1">
                <a:off x="3651250" y="5006976"/>
                <a:ext cx="0" cy="6985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fr-FR" sz="1400"/>
              </a:p>
            </p:txBody>
          </p:sp>
          <p:sp>
            <p:nvSpPr>
              <p:cNvPr id="17" name="Line 23">
                <a:extLst>
                  <a:ext uri="{FF2B5EF4-FFF2-40B4-BE49-F238E27FC236}">
                    <a16:creationId xmlns:a16="http://schemas.microsoft.com/office/drawing/2014/main" id="{A8D184EA-500B-2ADF-3BE1-C4AB5B5FD033}"/>
                  </a:ext>
                </a:extLst>
              </p:cNvPr>
              <p:cNvSpPr>
                <a:spLocks noChangeShapeType="1"/>
              </p:cNvSpPr>
              <p:nvPr/>
            </p:nvSpPr>
            <p:spPr bwMode="auto">
              <a:xfrm flipV="1">
                <a:off x="976313" y="5006976"/>
                <a:ext cx="0" cy="6985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fr-FR" sz="1400"/>
              </a:p>
            </p:txBody>
          </p:sp>
          <p:sp>
            <p:nvSpPr>
              <p:cNvPr id="18" name="Line 24">
                <a:extLst>
                  <a:ext uri="{FF2B5EF4-FFF2-40B4-BE49-F238E27FC236}">
                    <a16:creationId xmlns:a16="http://schemas.microsoft.com/office/drawing/2014/main" id="{7B7FC2CA-885F-973A-E977-AD4B70D99C38}"/>
                  </a:ext>
                </a:extLst>
              </p:cNvPr>
              <p:cNvSpPr>
                <a:spLocks noChangeShapeType="1"/>
              </p:cNvSpPr>
              <p:nvPr/>
            </p:nvSpPr>
            <p:spPr bwMode="auto">
              <a:xfrm flipV="1">
                <a:off x="857250" y="5006976"/>
                <a:ext cx="0" cy="6985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fr-FR" sz="1400"/>
              </a:p>
            </p:txBody>
          </p:sp>
          <p:sp>
            <p:nvSpPr>
              <p:cNvPr id="19" name="Line 25">
                <a:extLst>
                  <a:ext uri="{FF2B5EF4-FFF2-40B4-BE49-F238E27FC236}">
                    <a16:creationId xmlns:a16="http://schemas.microsoft.com/office/drawing/2014/main" id="{37E6B82D-A885-CF2C-2642-977E45E48435}"/>
                  </a:ext>
                </a:extLst>
              </p:cNvPr>
              <p:cNvSpPr>
                <a:spLocks noChangeShapeType="1"/>
              </p:cNvSpPr>
              <p:nvPr/>
            </p:nvSpPr>
            <p:spPr bwMode="auto">
              <a:xfrm flipV="1">
                <a:off x="1706563" y="5006976"/>
                <a:ext cx="0" cy="6985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fr-FR" sz="1400"/>
              </a:p>
            </p:txBody>
          </p:sp>
          <p:sp>
            <p:nvSpPr>
              <p:cNvPr id="20" name="Line 26">
                <a:extLst>
                  <a:ext uri="{FF2B5EF4-FFF2-40B4-BE49-F238E27FC236}">
                    <a16:creationId xmlns:a16="http://schemas.microsoft.com/office/drawing/2014/main" id="{02713BAB-0A63-F080-5B3F-99FDBED1F3D6}"/>
                  </a:ext>
                </a:extLst>
              </p:cNvPr>
              <p:cNvSpPr>
                <a:spLocks noChangeShapeType="1"/>
              </p:cNvSpPr>
              <p:nvPr/>
            </p:nvSpPr>
            <p:spPr bwMode="auto">
              <a:xfrm flipV="1">
                <a:off x="1220788" y="5006976"/>
                <a:ext cx="0" cy="6985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fr-FR" sz="1400"/>
              </a:p>
            </p:txBody>
          </p:sp>
          <p:sp>
            <p:nvSpPr>
              <p:cNvPr id="21" name="Line 33">
                <a:extLst>
                  <a:ext uri="{FF2B5EF4-FFF2-40B4-BE49-F238E27FC236}">
                    <a16:creationId xmlns:a16="http://schemas.microsoft.com/office/drawing/2014/main" id="{F8037A9C-9266-9781-E9E6-D91822E9A1C3}"/>
                  </a:ext>
                </a:extLst>
              </p:cNvPr>
              <p:cNvSpPr>
                <a:spLocks noChangeShapeType="1"/>
              </p:cNvSpPr>
              <p:nvPr/>
            </p:nvSpPr>
            <p:spPr bwMode="auto">
              <a:xfrm>
                <a:off x="536575" y="2344738"/>
                <a:ext cx="746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fr-FR" sz="1400"/>
              </a:p>
            </p:txBody>
          </p:sp>
          <p:sp>
            <p:nvSpPr>
              <p:cNvPr id="22" name="Line 41">
                <a:extLst>
                  <a:ext uri="{FF2B5EF4-FFF2-40B4-BE49-F238E27FC236}">
                    <a16:creationId xmlns:a16="http://schemas.microsoft.com/office/drawing/2014/main" id="{830639F5-F397-333D-D664-C25328F2E401}"/>
                  </a:ext>
                </a:extLst>
              </p:cNvPr>
              <p:cNvSpPr>
                <a:spLocks noChangeShapeType="1"/>
              </p:cNvSpPr>
              <p:nvPr/>
            </p:nvSpPr>
            <p:spPr bwMode="auto">
              <a:xfrm>
                <a:off x="536575" y="2849563"/>
                <a:ext cx="746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fr-FR" sz="1400"/>
              </a:p>
            </p:txBody>
          </p:sp>
          <p:sp>
            <p:nvSpPr>
              <p:cNvPr id="23" name="Line 42">
                <a:extLst>
                  <a:ext uri="{FF2B5EF4-FFF2-40B4-BE49-F238E27FC236}">
                    <a16:creationId xmlns:a16="http://schemas.microsoft.com/office/drawing/2014/main" id="{B9EF7288-A327-2F08-3866-F096C7A37A16}"/>
                  </a:ext>
                </a:extLst>
              </p:cNvPr>
              <p:cNvSpPr>
                <a:spLocks noChangeShapeType="1"/>
              </p:cNvSpPr>
              <p:nvPr/>
            </p:nvSpPr>
            <p:spPr bwMode="auto">
              <a:xfrm>
                <a:off x="536575" y="3230563"/>
                <a:ext cx="746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fr-FR" sz="1400"/>
              </a:p>
            </p:txBody>
          </p:sp>
          <p:sp>
            <p:nvSpPr>
              <p:cNvPr id="24" name="Line 43">
                <a:extLst>
                  <a:ext uri="{FF2B5EF4-FFF2-40B4-BE49-F238E27FC236}">
                    <a16:creationId xmlns:a16="http://schemas.microsoft.com/office/drawing/2014/main" id="{9AC6B558-1371-F903-2F82-579463F90C78}"/>
                  </a:ext>
                </a:extLst>
              </p:cNvPr>
              <p:cNvSpPr>
                <a:spLocks noChangeShapeType="1"/>
              </p:cNvSpPr>
              <p:nvPr/>
            </p:nvSpPr>
            <p:spPr bwMode="auto">
              <a:xfrm>
                <a:off x="536575" y="3609976"/>
                <a:ext cx="746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fr-FR" sz="1400"/>
              </a:p>
            </p:txBody>
          </p:sp>
          <p:sp>
            <p:nvSpPr>
              <p:cNvPr id="25" name="Line 44">
                <a:extLst>
                  <a:ext uri="{FF2B5EF4-FFF2-40B4-BE49-F238E27FC236}">
                    <a16:creationId xmlns:a16="http://schemas.microsoft.com/office/drawing/2014/main" id="{9E09D351-ECDE-9D06-4202-AECB1D539862}"/>
                  </a:ext>
                </a:extLst>
              </p:cNvPr>
              <p:cNvSpPr>
                <a:spLocks noChangeShapeType="1"/>
              </p:cNvSpPr>
              <p:nvPr/>
            </p:nvSpPr>
            <p:spPr bwMode="auto">
              <a:xfrm>
                <a:off x="536575" y="4197351"/>
                <a:ext cx="746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fr-FR" sz="1400"/>
              </a:p>
            </p:txBody>
          </p:sp>
          <p:sp>
            <p:nvSpPr>
              <p:cNvPr id="26" name="Line 45">
                <a:extLst>
                  <a:ext uri="{FF2B5EF4-FFF2-40B4-BE49-F238E27FC236}">
                    <a16:creationId xmlns:a16="http://schemas.microsoft.com/office/drawing/2014/main" id="{07A084AD-4909-2D30-1DC9-C35BBFD78C0B}"/>
                  </a:ext>
                </a:extLst>
              </p:cNvPr>
              <p:cNvSpPr>
                <a:spLocks noChangeShapeType="1"/>
              </p:cNvSpPr>
              <p:nvPr/>
            </p:nvSpPr>
            <p:spPr bwMode="auto">
              <a:xfrm>
                <a:off x="536575" y="4398963"/>
                <a:ext cx="746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fr-FR" sz="1400"/>
              </a:p>
            </p:txBody>
          </p:sp>
          <p:sp>
            <p:nvSpPr>
              <p:cNvPr id="27" name="Line 46">
                <a:extLst>
                  <a:ext uri="{FF2B5EF4-FFF2-40B4-BE49-F238E27FC236}">
                    <a16:creationId xmlns:a16="http://schemas.microsoft.com/office/drawing/2014/main" id="{D036DBD5-FD1E-F3B9-C5B3-886CD6483367}"/>
                  </a:ext>
                </a:extLst>
              </p:cNvPr>
              <p:cNvSpPr>
                <a:spLocks noChangeShapeType="1"/>
              </p:cNvSpPr>
              <p:nvPr/>
            </p:nvSpPr>
            <p:spPr bwMode="auto">
              <a:xfrm>
                <a:off x="536575" y="4876801"/>
                <a:ext cx="746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fr-FR" sz="1400"/>
              </a:p>
            </p:txBody>
          </p:sp>
          <p:sp>
            <p:nvSpPr>
              <p:cNvPr id="28" name="Line 47">
                <a:extLst>
                  <a:ext uri="{FF2B5EF4-FFF2-40B4-BE49-F238E27FC236}">
                    <a16:creationId xmlns:a16="http://schemas.microsoft.com/office/drawing/2014/main" id="{245F9129-ECBC-4DF2-8163-D88D39B9C5C3}"/>
                  </a:ext>
                </a:extLst>
              </p:cNvPr>
              <p:cNvSpPr>
                <a:spLocks noChangeShapeType="1"/>
              </p:cNvSpPr>
              <p:nvPr/>
            </p:nvSpPr>
            <p:spPr bwMode="auto">
              <a:xfrm flipH="1">
                <a:off x="611188" y="4197351"/>
                <a:ext cx="5334000" cy="0"/>
              </a:xfrm>
              <a:prstGeom prst="line">
                <a:avLst/>
              </a:prstGeom>
              <a:noFill/>
              <a:ln w="7938">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fr-FR" sz="1400"/>
              </a:p>
            </p:txBody>
          </p:sp>
          <p:sp>
            <p:nvSpPr>
              <p:cNvPr id="29" name="Line 50">
                <a:extLst>
                  <a:ext uri="{FF2B5EF4-FFF2-40B4-BE49-F238E27FC236}">
                    <a16:creationId xmlns:a16="http://schemas.microsoft.com/office/drawing/2014/main" id="{EA0B21BB-5E3D-52C1-290C-6428740707F3}"/>
                  </a:ext>
                </a:extLst>
              </p:cNvPr>
              <p:cNvSpPr>
                <a:spLocks noChangeShapeType="1"/>
              </p:cNvSpPr>
              <p:nvPr/>
            </p:nvSpPr>
            <p:spPr bwMode="auto">
              <a:xfrm flipH="1">
                <a:off x="611188" y="4398963"/>
                <a:ext cx="5349875" cy="0"/>
              </a:xfrm>
              <a:prstGeom prst="line">
                <a:avLst/>
              </a:prstGeom>
              <a:noFill/>
              <a:ln w="7938">
                <a:solidFill>
                  <a:srgbClr val="000000"/>
                </a:solid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fr-FR" sz="1400"/>
              </a:p>
            </p:txBody>
          </p:sp>
          <p:sp>
            <p:nvSpPr>
              <p:cNvPr id="30" name="Freeform 51">
                <a:extLst>
                  <a:ext uri="{FF2B5EF4-FFF2-40B4-BE49-F238E27FC236}">
                    <a16:creationId xmlns:a16="http://schemas.microsoft.com/office/drawing/2014/main" id="{47012E11-DC67-623B-69E2-F3B6BBAA4EC9}"/>
                  </a:ext>
                </a:extLst>
              </p:cNvPr>
              <p:cNvSpPr>
                <a:spLocks/>
              </p:cNvSpPr>
              <p:nvPr/>
            </p:nvSpPr>
            <p:spPr bwMode="auto">
              <a:xfrm>
                <a:off x="857250" y="2570163"/>
                <a:ext cx="4864100" cy="1665288"/>
              </a:xfrm>
              <a:custGeom>
                <a:avLst/>
                <a:gdLst>
                  <a:gd name="T0" fmla="*/ 14211 w 15318"/>
                  <a:gd name="T1" fmla="*/ 18 h 5242"/>
                  <a:gd name="T2" fmla="*/ 13629 w 15318"/>
                  <a:gd name="T3" fmla="*/ 364 h 5242"/>
                  <a:gd name="T4" fmla="*/ 13022 w 15318"/>
                  <a:gd name="T5" fmla="*/ 304 h 5242"/>
                  <a:gd name="T6" fmla="*/ 12509 w 15318"/>
                  <a:gd name="T7" fmla="*/ 424 h 5242"/>
                  <a:gd name="T8" fmla="*/ 11927 w 15318"/>
                  <a:gd name="T9" fmla="*/ 69 h 5242"/>
                  <a:gd name="T10" fmla="*/ 11358 w 15318"/>
                  <a:gd name="T11" fmla="*/ 454 h 5242"/>
                  <a:gd name="T12" fmla="*/ 10900 w 15318"/>
                  <a:gd name="T13" fmla="*/ 373 h 5242"/>
                  <a:gd name="T14" fmla="*/ 10370 w 15318"/>
                  <a:gd name="T15" fmla="*/ 95 h 5242"/>
                  <a:gd name="T16" fmla="*/ 9951 w 15318"/>
                  <a:gd name="T17" fmla="*/ 565 h 5242"/>
                  <a:gd name="T18" fmla="*/ 9450 w 15318"/>
                  <a:gd name="T19" fmla="*/ 506 h 5242"/>
                  <a:gd name="T20" fmla="*/ 8972 w 15318"/>
                  <a:gd name="T21" fmla="*/ 386 h 5242"/>
                  <a:gd name="T22" fmla="*/ 8411 w 15318"/>
                  <a:gd name="T23" fmla="*/ 621 h 5242"/>
                  <a:gd name="T24" fmla="*/ 7796 w 15318"/>
                  <a:gd name="T25" fmla="*/ 394 h 5242"/>
                  <a:gd name="T26" fmla="*/ 7308 w 15318"/>
                  <a:gd name="T27" fmla="*/ 185 h 5242"/>
                  <a:gd name="T28" fmla="*/ 6898 w 15318"/>
                  <a:gd name="T29" fmla="*/ 715 h 5242"/>
                  <a:gd name="T30" fmla="*/ 6402 w 15318"/>
                  <a:gd name="T31" fmla="*/ 664 h 5242"/>
                  <a:gd name="T32" fmla="*/ 5897 w 15318"/>
                  <a:gd name="T33" fmla="*/ 532 h 5242"/>
                  <a:gd name="T34" fmla="*/ 5397 w 15318"/>
                  <a:gd name="T35" fmla="*/ 291 h 5242"/>
                  <a:gd name="T36" fmla="*/ 4969 w 15318"/>
                  <a:gd name="T37" fmla="*/ 869 h 5242"/>
                  <a:gd name="T38" fmla="*/ 4388 w 15318"/>
                  <a:gd name="T39" fmla="*/ 714 h 5242"/>
                  <a:gd name="T40" fmla="*/ 3871 w 15318"/>
                  <a:gd name="T41" fmla="*/ 415 h 5242"/>
                  <a:gd name="T42" fmla="*/ 3429 w 15318"/>
                  <a:gd name="T43" fmla="*/ 1079 h 5242"/>
                  <a:gd name="T44" fmla="*/ 2938 w 15318"/>
                  <a:gd name="T45" fmla="*/ 1057 h 5242"/>
                  <a:gd name="T46" fmla="*/ 2344 w 15318"/>
                  <a:gd name="T47" fmla="*/ 621 h 5242"/>
                  <a:gd name="T48" fmla="*/ 1916 w 15318"/>
                  <a:gd name="T49" fmla="*/ 1455 h 5242"/>
                  <a:gd name="T50" fmla="*/ 1420 w 15318"/>
                  <a:gd name="T51" fmla="*/ 1520 h 5242"/>
                  <a:gd name="T52" fmla="*/ 963 w 15318"/>
                  <a:gd name="T53" fmla="*/ 1545 h 5242"/>
                  <a:gd name="T54" fmla="*/ 424 w 15318"/>
                  <a:gd name="T55" fmla="*/ 1118 h 5242"/>
                  <a:gd name="T56" fmla="*/ 0 w 15318"/>
                  <a:gd name="T57" fmla="*/ 4980 h 5242"/>
                  <a:gd name="T58" fmla="*/ 12 w 15318"/>
                  <a:gd name="T59" fmla="*/ 4984 h 5242"/>
                  <a:gd name="T60" fmla="*/ 612 w 15318"/>
                  <a:gd name="T61" fmla="*/ 4557 h 5242"/>
                  <a:gd name="T62" fmla="*/ 1531 w 15318"/>
                  <a:gd name="T63" fmla="*/ 4403 h 5242"/>
                  <a:gd name="T64" fmla="*/ 2336 w 15318"/>
                  <a:gd name="T65" fmla="*/ 3290 h 5242"/>
                  <a:gd name="T66" fmla="*/ 3358 w 15318"/>
                  <a:gd name="T67" fmla="*/ 3714 h 5242"/>
                  <a:gd name="T68" fmla="*/ 3863 w 15318"/>
                  <a:gd name="T69" fmla="*/ 3022 h 5242"/>
                  <a:gd name="T70" fmla="*/ 4597 w 15318"/>
                  <a:gd name="T71" fmla="*/ 3586 h 5242"/>
                  <a:gd name="T72" fmla="*/ 5257 w 15318"/>
                  <a:gd name="T73" fmla="*/ 3385 h 5242"/>
                  <a:gd name="T74" fmla="*/ 5774 w 15318"/>
                  <a:gd name="T75" fmla="*/ 2812 h 5242"/>
                  <a:gd name="T76" fmla="*/ 6500 w 15318"/>
                  <a:gd name="T77" fmla="*/ 3364 h 5242"/>
                  <a:gd name="T78" fmla="*/ 7185 w 15318"/>
                  <a:gd name="T79" fmla="*/ 3222 h 5242"/>
                  <a:gd name="T80" fmla="*/ 7689 w 15318"/>
                  <a:gd name="T81" fmla="*/ 2688 h 5242"/>
                  <a:gd name="T82" fmla="*/ 8426 w 15318"/>
                  <a:gd name="T83" fmla="*/ 3192 h 5242"/>
                  <a:gd name="T84" fmla="*/ 9083 w 15318"/>
                  <a:gd name="T85" fmla="*/ 3060 h 5242"/>
                  <a:gd name="T86" fmla="*/ 9601 w 15318"/>
                  <a:gd name="T87" fmla="*/ 2593 h 5242"/>
                  <a:gd name="T88" fmla="*/ 10337 w 15318"/>
                  <a:gd name="T89" fmla="*/ 3073 h 5242"/>
                  <a:gd name="T90" fmla="*/ 10922 w 15318"/>
                  <a:gd name="T91" fmla="*/ 2854 h 5242"/>
                  <a:gd name="T92" fmla="*/ 11513 w 15318"/>
                  <a:gd name="T93" fmla="*/ 2529 h 5242"/>
                  <a:gd name="T94" fmla="*/ 12252 w 15318"/>
                  <a:gd name="T95" fmla="*/ 2996 h 5242"/>
                  <a:gd name="T96" fmla="*/ 12855 w 15318"/>
                  <a:gd name="T97" fmla="*/ 2794 h 5242"/>
                  <a:gd name="T98" fmla="*/ 13432 w 15318"/>
                  <a:gd name="T99" fmla="*/ 2477 h 5242"/>
                  <a:gd name="T100" fmla="*/ 14168 w 15318"/>
                  <a:gd name="T101" fmla="*/ 2914 h 5242"/>
                  <a:gd name="T102" fmla="*/ 14839 w 15318"/>
                  <a:gd name="T103" fmla="*/ 2832 h 5242"/>
                  <a:gd name="T104" fmla="*/ 15318 w 15318"/>
                  <a:gd name="T105" fmla="*/ 467 h 5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318" h="5242">
                    <a:moveTo>
                      <a:pt x="14771" y="355"/>
                    </a:moveTo>
                    <a:lnTo>
                      <a:pt x="14579" y="13"/>
                    </a:lnTo>
                    <a:lnTo>
                      <a:pt x="14540" y="471"/>
                    </a:lnTo>
                    <a:lnTo>
                      <a:pt x="14378" y="342"/>
                    </a:lnTo>
                    <a:lnTo>
                      <a:pt x="14211" y="18"/>
                    </a:lnTo>
                    <a:lnTo>
                      <a:pt x="14164" y="480"/>
                    </a:lnTo>
                    <a:lnTo>
                      <a:pt x="13988" y="352"/>
                    </a:lnTo>
                    <a:lnTo>
                      <a:pt x="13826" y="13"/>
                    </a:lnTo>
                    <a:lnTo>
                      <a:pt x="13784" y="488"/>
                    </a:lnTo>
                    <a:lnTo>
                      <a:pt x="13629" y="364"/>
                    </a:lnTo>
                    <a:lnTo>
                      <a:pt x="13450" y="43"/>
                    </a:lnTo>
                    <a:lnTo>
                      <a:pt x="13403" y="496"/>
                    </a:lnTo>
                    <a:lnTo>
                      <a:pt x="13228" y="334"/>
                    </a:lnTo>
                    <a:lnTo>
                      <a:pt x="13061" y="43"/>
                    </a:lnTo>
                    <a:lnTo>
                      <a:pt x="13022" y="304"/>
                    </a:lnTo>
                    <a:lnTo>
                      <a:pt x="13026" y="518"/>
                    </a:lnTo>
                    <a:lnTo>
                      <a:pt x="12860" y="377"/>
                    </a:lnTo>
                    <a:lnTo>
                      <a:pt x="12680" y="48"/>
                    </a:lnTo>
                    <a:lnTo>
                      <a:pt x="12633" y="544"/>
                    </a:lnTo>
                    <a:lnTo>
                      <a:pt x="12509" y="424"/>
                    </a:lnTo>
                    <a:lnTo>
                      <a:pt x="12411" y="296"/>
                    </a:lnTo>
                    <a:lnTo>
                      <a:pt x="12295" y="61"/>
                    </a:lnTo>
                    <a:lnTo>
                      <a:pt x="12244" y="531"/>
                    </a:lnTo>
                    <a:lnTo>
                      <a:pt x="12167" y="467"/>
                    </a:lnTo>
                    <a:lnTo>
                      <a:pt x="11927" y="69"/>
                    </a:lnTo>
                    <a:lnTo>
                      <a:pt x="11876" y="522"/>
                    </a:lnTo>
                    <a:lnTo>
                      <a:pt x="11713" y="411"/>
                    </a:lnTo>
                    <a:lnTo>
                      <a:pt x="11520" y="74"/>
                    </a:lnTo>
                    <a:lnTo>
                      <a:pt x="11486" y="532"/>
                    </a:lnTo>
                    <a:lnTo>
                      <a:pt x="11358" y="454"/>
                    </a:lnTo>
                    <a:lnTo>
                      <a:pt x="11243" y="278"/>
                    </a:lnTo>
                    <a:lnTo>
                      <a:pt x="11135" y="77"/>
                    </a:lnTo>
                    <a:lnTo>
                      <a:pt x="11101" y="557"/>
                    </a:lnTo>
                    <a:lnTo>
                      <a:pt x="10982" y="480"/>
                    </a:lnTo>
                    <a:lnTo>
                      <a:pt x="10900" y="373"/>
                    </a:lnTo>
                    <a:lnTo>
                      <a:pt x="10759" y="90"/>
                    </a:lnTo>
                    <a:lnTo>
                      <a:pt x="10716" y="544"/>
                    </a:lnTo>
                    <a:lnTo>
                      <a:pt x="10627" y="497"/>
                    </a:lnTo>
                    <a:lnTo>
                      <a:pt x="10537" y="390"/>
                    </a:lnTo>
                    <a:lnTo>
                      <a:pt x="10370" y="95"/>
                    </a:lnTo>
                    <a:lnTo>
                      <a:pt x="10332" y="553"/>
                    </a:lnTo>
                    <a:lnTo>
                      <a:pt x="10234" y="501"/>
                    </a:lnTo>
                    <a:lnTo>
                      <a:pt x="10157" y="398"/>
                    </a:lnTo>
                    <a:lnTo>
                      <a:pt x="9993" y="111"/>
                    </a:lnTo>
                    <a:lnTo>
                      <a:pt x="9951" y="565"/>
                    </a:lnTo>
                    <a:lnTo>
                      <a:pt x="9840" y="514"/>
                    </a:lnTo>
                    <a:lnTo>
                      <a:pt x="9750" y="386"/>
                    </a:lnTo>
                    <a:lnTo>
                      <a:pt x="9605" y="121"/>
                    </a:lnTo>
                    <a:lnTo>
                      <a:pt x="9558" y="596"/>
                    </a:lnTo>
                    <a:lnTo>
                      <a:pt x="9450" y="506"/>
                    </a:lnTo>
                    <a:lnTo>
                      <a:pt x="9339" y="344"/>
                    </a:lnTo>
                    <a:lnTo>
                      <a:pt x="9216" y="133"/>
                    </a:lnTo>
                    <a:lnTo>
                      <a:pt x="9185" y="599"/>
                    </a:lnTo>
                    <a:lnTo>
                      <a:pt x="9070" y="532"/>
                    </a:lnTo>
                    <a:lnTo>
                      <a:pt x="8972" y="386"/>
                    </a:lnTo>
                    <a:lnTo>
                      <a:pt x="8848" y="151"/>
                    </a:lnTo>
                    <a:lnTo>
                      <a:pt x="8801" y="596"/>
                    </a:lnTo>
                    <a:lnTo>
                      <a:pt x="8665" y="509"/>
                    </a:lnTo>
                    <a:lnTo>
                      <a:pt x="8454" y="151"/>
                    </a:lnTo>
                    <a:lnTo>
                      <a:pt x="8411" y="621"/>
                    </a:lnTo>
                    <a:lnTo>
                      <a:pt x="8262" y="493"/>
                    </a:lnTo>
                    <a:lnTo>
                      <a:pt x="8074" y="164"/>
                    </a:lnTo>
                    <a:lnTo>
                      <a:pt x="8040" y="638"/>
                    </a:lnTo>
                    <a:lnTo>
                      <a:pt x="7907" y="565"/>
                    </a:lnTo>
                    <a:lnTo>
                      <a:pt x="7796" y="394"/>
                    </a:lnTo>
                    <a:lnTo>
                      <a:pt x="7693" y="180"/>
                    </a:lnTo>
                    <a:lnTo>
                      <a:pt x="7650" y="642"/>
                    </a:lnTo>
                    <a:lnTo>
                      <a:pt x="7505" y="553"/>
                    </a:lnTo>
                    <a:lnTo>
                      <a:pt x="7407" y="386"/>
                    </a:lnTo>
                    <a:lnTo>
                      <a:pt x="7308" y="185"/>
                    </a:lnTo>
                    <a:lnTo>
                      <a:pt x="7261" y="681"/>
                    </a:lnTo>
                    <a:lnTo>
                      <a:pt x="7155" y="609"/>
                    </a:lnTo>
                    <a:lnTo>
                      <a:pt x="7056" y="497"/>
                    </a:lnTo>
                    <a:lnTo>
                      <a:pt x="6927" y="206"/>
                    </a:lnTo>
                    <a:lnTo>
                      <a:pt x="6898" y="715"/>
                    </a:lnTo>
                    <a:lnTo>
                      <a:pt x="6787" y="647"/>
                    </a:lnTo>
                    <a:lnTo>
                      <a:pt x="6672" y="493"/>
                    </a:lnTo>
                    <a:lnTo>
                      <a:pt x="6551" y="227"/>
                    </a:lnTo>
                    <a:lnTo>
                      <a:pt x="6505" y="732"/>
                    </a:lnTo>
                    <a:lnTo>
                      <a:pt x="6402" y="664"/>
                    </a:lnTo>
                    <a:lnTo>
                      <a:pt x="6307" y="574"/>
                    </a:lnTo>
                    <a:lnTo>
                      <a:pt x="6167" y="254"/>
                    </a:lnTo>
                    <a:lnTo>
                      <a:pt x="6116" y="745"/>
                    </a:lnTo>
                    <a:lnTo>
                      <a:pt x="6021" y="676"/>
                    </a:lnTo>
                    <a:lnTo>
                      <a:pt x="5897" y="532"/>
                    </a:lnTo>
                    <a:lnTo>
                      <a:pt x="5782" y="275"/>
                    </a:lnTo>
                    <a:lnTo>
                      <a:pt x="5743" y="784"/>
                    </a:lnTo>
                    <a:lnTo>
                      <a:pt x="5597" y="689"/>
                    </a:lnTo>
                    <a:lnTo>
                      <a:pt x="5483" y="493"/>
                    </a:lnTo>
                    <a:lnTo>
                      <a:pt x="5397" y="291"/>
                    </a:lnTo>
                    <a:lnTo>
                      <a:pt x="5358" y="809"/>
                    </a:lnTo>
                    <a:lnTo>
                      <a:pt x="5244" y="745"/>
                    </a:lnTo>
                    <a:lnTo>
                      <a:pt x="5157" y="642"/>
                    </a:lnTo>
                    <a:lnTo>
                      <a:pt x="5016" y="313"/>
                    </a:lnTo>
                    <a:lnTo>
                      <a:pt x="4969" y="869"/>
                    </a:lnTo>
                    <a:lnTo>
                      <a:pt x="4828" y="745"/>
                    </a:lnTo>
                    <a:lnTo>
                      <a:pt x="4640" y="355"/>
                    </a:lnTo>
                    <a:lnTo>
                      <a:pt x="4597" y="915"/>
                    </a:lnTo>
                    <a:lnTo>
                      <a:pt x="4452" y="822"/>
                    </a:lnTo>
                    <a:lnTo>
                      <a:pt x="4388" y="714"/>
                    </a:lnTo>
                    <a:lnTo>
                      <a:pt x="4255" y="385"/>
                    </a:lnTo>
                    <a:lnTo>
                      <a:pt x="4208" y="954"/>
                    </a:lnTo>
                    <a:lnTo>
                      <a:pt x="4080" y="860"/>
                    </a:lnTo>
                    <a:lnTo>
                      <a:pt x="3999" y="748"/>
                    </a:lnTo>
                    <a:lnTo>
                      <a:pt x="3871" y="415"/>
                    </a:lnTo>
                    <a:lnTo>
                      <a:pt x="3819" y="1018"/>
                    </a:lnTo>
                    <a:lnTo>
                      <a:pt x="3725" y="933"/>
                    </a:lnTo>
                    <a:lnTo>
                      <a:pt x="3609" y="758"/>
                    </a:lnTo>
                    <a:lnTo>
                      <a:pt x="3485" y="458"/>
                    </a:lnTo>
                    <a:lnTo>
                      <a:pt x="3429" y="1079"/>
                    </a:lnTo>
                    <a:lnTo>
                      <a:pt x="3267" y="899"/>
                    </a:lnTo>
                    <a:lnTo>
                      <a:pt x="3169" y="689"/>
                    </a:lnTo>
                    <a:lnTo>
                      <a:pt x="3109" y="501"/>
                    </a:lnTo>
                    <a:lnTo>
                      <a:pt x="3058" y="1159"/>
                    </a:lnTo>
                    <a:lnTo>
                      <a:pt x="2938" y="1057"/>
                    </a:lnTo>
                    <a:lnTo>
                      <a:pt x="2827" y="825"/>
                    </a:lnTo>
                    <a:lnTo>
                      <a:pt x="2724" y="552"/>
                    </a:lnTo>
                    <a:lnTo>
                      <a:pt x="2677" y="1236"/>
                    </a:lnTo>
                    <a:lnTo>
                      <a:pt x="2541" y="1113"/>
                    </a:lnTo>
                    <a:lnTo>
                      <a:pt x="2344" y="621"/>
                    </a:lnTo>
                    <a:lnTo>
                      <a:pt x="2292" y="1326"/>
                    </a:lnTo>
                    <a:lnTo>
                      <a:pt x="2151" y="1207"/>
                    </a:lnTo>
                    <a:lnTo>
                      <a:pt x="2070" y="1014"/>
                    </a:lnTo>
                    <a:lnTo>
                      <a:pt x="1955" y="684"/>
                    </a:lnTo>
                    <a:lnTo>
                      <a:pt x="1916" y="1455"/>
                    </a:lnTo>
                    <a:lnTo>
                      <a:pt x="1788" y="1344"/>
                    </a:lnTo>
                    <a:lnTo>
                      <a:pt x="1694" y="1131"/>
                    </a:lnTo>
                    <a:lnTo>
                      <a:pt x="1570" y="763"/>
                    </a:lnTo>
                    <a:lnTo>
                      <a:pt x="1527" y="1609"/>
                    </a:lnTo>
                    <a:lnTo>
                      <a:pt x="1420" y="1520"/>
                    </a:lnTo>
                    <a:lnTo>
                      <a:pt x="1340" y="1378"/>
                    </a:lnTo>
                    <a:lnTo>
                      <a:pt x="1189" y="869"/>
                    </a:lnTo>
                    <a:lnTo>
                      <a:pt x="1152" y="1794"/>
                    </a:lnTo>
                    <a:lnTo>
                      <a:pt x="1052" y="1725"/>
                    </a:lnTo>
                    <a:lnTo>
                      <a:pt x="963" y="1545"/>
                    </a:lnTo>
                    <a:lnTo>
                      <a:pt x="800" y="989"/>
                    </a:lnTo>
                    <a:lnTo>
                      <a:pt x="770" y="2046"/>
                    </a:lnTo>
                    <a:lnTo>
                      <a:pt x="676" y="1974"/>
                    </a:lnTo>
                    <a:lnTo>
                      <a:pt x="595" y="1789"/>
                    </a:lnTo>
                    <a:lnTo>
                      <a:pt x="424" y="1118"/>
                    </a:lnTo>
                    <a:lnTo>
                      <a:pt x="376" y="2406"/>
                    </a:lnTo>
                    <a:lnTo>
                      <a:pt x="296" y="2333"/>
                    </a:lnTo>
                    <a:lnTo>
                      <a:pt x="219" y="2170"/>
                    </a:lnTo>
                    <a:lnTo>
                      <a:pt x="52" y="1246"/>
                    </a:lnTo>
                    <a:lnTo>
                      <a:pt x="0" y="4980"/>
                    </a:lnTo>
                    <a:lnTo>
                      <a:pt x="8" y="4982"/>
                    </a:lnTo>
                    <a:lnTo>
                      <a:pt x="8" y="4945"/>
                    </a:lnTo>
                    <a:lnTo>
                      <a:pt x="8" y="4982"/>
                    </a:lnTo>
                    <a:lnTo>
                      <a:pt x="11" y="4984"/>
                    </a:lnTo>
                    <a:lnTo>
                      <a:pt x="12" y="4984"/>
                    </a:lnTo>
                    <a:lnTo>
                      <a:pt x="47" y="4831"/>
                    </a:lnTo>
                    <a:lnTo>
                      <a:pt x="193" y="5242"/>
                    </a:lnTo>
                    <a:lnTo>
                      <a:pt x="381" y="5148"/>
                    </a:lnTo>
                    <a:lnTo>
                      <a:pt x="407" y="4099"/>
                    </a:lnTo>
                    <a:lnTo>
                      <a:pt x="612" y="4557"/>
                    </a:lnTo>
                    <a:lnTo>
                      <a:pt x="762" y="4857"/>
                    </a:lnTo>
                    <a:lnTo>
                      <a:pt x="787" y="3826"/>
                    </a:lnTo>
                    <a:lnTo>
                      <a:pt x="1152" y="4583"/>
                    </a:lnTo>
                    <a:lnTo>
                      <a:pt x="1189" y="3633"/>
                    </a:lnTo>
                    <a:lnTo>
                      <a:pt x="1531" y="4403"/>
                    </a:lnTo>
                    <a:lnTo>
                      <a:pt x="1566" y="3505"/>
                    </a:lnTo>
                    <a:lnTo>
                      <a:pt x="1921" y="4266"/>
                    </a:lnTo>
                    <a:lnTo>
                      <a:pt x="1947" y="3380"/>
                    </a:lnTo>
                    <a:lnTo>
                      <a:pt x="2297" y="4125"/>
                    </a:lnTo>
                    <a:lnTo>
                      <a:pt x="2336" y="3290"/>
                    </a:lnTo>
                    <a:lnTo>
                      <a:pt x="2678" y="4019"/>
                    </a:lnTo>
                    <a:lnTo>
                      <a:pt x="2721" y="3214"/>
                    </a:lnTo>
                    <a:lnTo>
                      <a:pt x="3067" y="3919"/>
                    </a:lnTo>
                    <a:lnTo>
                      <a:pt x="3102" y="3145"/>
                    </a:lnTo>
                    <a:lnTo>
                      <a:pt x="3358" y="3714"/>
                    </a:lnTo>
                    <a:lnTo>
                      <a:pt x="3447" y="3855"/>
                    </a:lnTo>
                    <a:lnTo>
                      <a:pt x="3473" y="3077"/>
                    </a:lnTo>
                    <a:lnTo>
                      <a:pt x="3722" y="3624"/>
                    </a:lnTo>
                    <a:lnTo>
                      <a:pt x="3824" y="3740"/>
                    </a:lnTo>
                    <a:lnTo>
                      <a:pt x="3863" y="3022"/>
                    </a:lnTo>
                    <a:lnTo>
                      <a:pt x="4110" y="3552"/>
                    </a:lnTo>
                    <a:lnTo>
                      <a:pt x="4209" y="3667"/>
                    </a:lnTo>
                    <a:lnTo>
                      <a:pt x="4244" y="2974"/>
                    </a:lnTo>
                    <a:lnTo>
                      <a:pt x="4504" y="3513"/>
                    </a:lnTo>
                    <a:lnTo>
                      <a:pt x="4597" y="3586"/>
                    </a:lnTo>
                    <a:lnTo>
                      <a:pt x="4628" y="2932"/>
                    </a:lnTo>
                    <a:lnTo>
                      <a:pt x="4889" y="3454"/>
                    </a:lnTo>
                    <a:lnTo>
                      <a:pt x="4974" y="3543"/>
                    </a:lnTo>
                    <a:lnTo>
                      <a:pt x="5013" y="2884"/>
                    </a:lnTo>
                    <a:lnTo>
                      <a:pt x="5257" y="3385"/>
                    </a:lnTo>
                    <a:lnTo>
                      <a:pt x="5363" y="3497"/>
                    </a:lnTo>
                    <a:lnTo>
                      <a:pt x="5389" y="2845"/>
                    </a:lnTo>
                    <a:lnTo>
                      <a:pt x="5625" y="3312"/>
                    </a:lnTo>
                    <a:lnTo>
                      <a:pt x="5752" y="3457"/>
                    </a:lnTo>
                    <a:lnTo>
                      <a:pt x="5774" y="2812"/>
                    </a:lnTo>
                    <a:lnTo>
                      <a:pt x="6009" y="3277"/>
                    </a:lnTo>
                    <a:lnTo>
                      <a:pt x="6116" y="3398"/>
                    </a:lnTo>
                    <a:lnTo>
                      <a:pt x="6158" y="2773"/>
                    </a:lnTo>
                    <a:lnTo>
                      <a:pt x="6402" y="3253"/>
                    </a:lnTo>
                    <a:lnTo>
                      <a:pt x="6500" y="3364"/>
                    </a:lnTo>
                    <a:lnTo>
                      <a:pt x="6544" y="2760"/>
                    </a:lnTo>
                    <a:lnTo>
                      <a:pt x="6788" y="3235"/>
                    </a:lnTo>
                    <a:lnTo>
                      <a:pt x="6899" y="3325"/>
                    </a:lnTo>
                    <a:lnTo>
                      <a:pt x="6920" y="2717"/>
                    </a:lnTo>
                    <a:lnTo>
                      <a:pt x="7185" y="3222"/>
                    </a:lnTo>
                    <a:lnTo>
                      <a:pt x="7271" y="3277"/>
                    </a:lnTo>
                    <a:lnTo>
                      <a:pt x="7305" y="2701"/>
                    </a:lnTo>
                    <a:lnTo>
                      <a:pt x="7570" y="3184"/>
                    </a:lnTo>
                    <a:lnTo>
                      <a:pt x="7655" y="3253"/>
                    </a:lnTo>
                    <a:lnTo>
                      <a:pt x="7689" y="2688"/>
                    </a:lnTo>
                    <a:lnTo>
                      <a:pt x="7946" y="3137"/>
                    </a:lnTo>
                    <a:lnTo>
                      <a:pt x="8049" y="3222"/>
                    </a:lnTo>
                    <a:lnTo>
                      <a:pt x="8071" y="2652"/>
                    </a:lnTo>
                    <a:lnTo>
                      <a:pt x="8336" y="3115"/>
                    </a:lnTo>
                    <a:lnTo>
                      <a:pt x="8426" y="3192"/>
                    </a:lnTo>
                    <a:lnTo>
                      <a:pt x="8455" y="2636"/>
                    </a:lnTo>
                    <a:lnTo>
                      <a:pt x="8699" y="3071"/>
                    </a:lnTo>
                    <a:lnTo>
                      <a:pt x="8814" y="3153"/>
                    </a:lnTo>
                    <a:lnTo>
                      <a:pt x="8831" y="2618"/>
                    </a:lnTo>
                    <a:lnTo>
                      <a:pt x="9083" y="3060"/>
                    </a:lnTo>
                    <a:lnTo>
                      <a:pt x="9195" y="3145"/>
                    </a:lnTo>
                    <a:lnTo>
                      <a:pt x="9224" y="2601"/>
                    </a:lnTo>
                    <a:lnTo>
                      <a:pt x="9451" y="3008"/>
                    </a:lnTo>
                    <a:lnTo>
                      <a:pt x="9566" y="3102"/>
                    </a:lnTo>
                    <a:lnTo>
                      <a:pt x="9601" y="2593"/>
                    </a:lnTo>
                    <a:lnTo>
                      <a:pt x="9815" y="2970"/>
                    </a:lnTo>
                    <a:lnTo>
                      <a:pt x="9947" y="3084"/>
                    </a:lnTo>
                    <a:lnTo>
                      <a:pt x="9977" y="2588"/>
                    </a:lnTo>
                    <a:lnTo>
                      <a:pt x="10204" y="2952"/>
                    </a:lnTo>
                    <a:lnTo>
                      <a:pt x="10337" y="3073"/>
                    </a:lnTo>
                    <a:lnTo>
                      <a:pt x="10366" y="2564"/>
                    </a:lnTo>
                    <a:lnTo>
                      <a:pt x="10593" y="2944"/>
                    </a:lnTo>
                    <a:lnTo>
                      <a:pt x="10726" y="3042"/>
                    </a:lnTo>
                    <a:lnTo>
                      <a:pt x="10743" y="2559"/>
                    </a:lnTo>
                    <a:lnTo>
                      <a:pt x="10922" y="2854"/>
                    </a:lnTo>
                    <a:lnTo>
                      <a:pt x="11106" y="3025"/>
                    </a:lnTo>
                    <a:lnTo>
                      <a:pt x="11132" y="2546"/>
                    </a:lnTo>
                    <a:lnTo>
                      <a:pt x="11312" y="2858"/>
                    </a:lnTo>
                    <a:lnTo>
                      <a:pt x="11492" y="3030"/>
                    </a:lnTo>
                    <a:lnTo>
                      <a:pt x="11513" y="2529"/>
                    </a:lnTo>
                    <a:lnTo>
                      <a:pt x="11654" y="2755"/>
                    </a:lnTo>
                    <a:lnTo>
                      <a:pt x="11855" y="2996"/>
                    </a:lnTo>
                    <a:lnTo>
                      <a:pt x="11897" y="2516"/>
                    </a:lnTo>
                    <a:lnTo>
                      <a:pt x="12089" y="2829"/>
                    </a:lnTo>
                    <a:lnTo>
                      <a:pt x="12252" y="2996"/>
                    </a:lnTo>
                    <a:lnTo>
                      <a:pt x="12277" y="2508"/>
                    </a:lnTo>
                    <a:lnTo>
                      <a:pt x="12500" y="2850"/>
                    </a:lnTo>
                    <a:lnTo>
                      <a:pt x="12629" y="2957"/>
                    </a:lnTo>
                    <a:lnTo>
                      <a:pt x="12671" y="2495"/>
                    </a:lnTo>
                    <a:lnTo>
                      <a:pt x="12855" y="2794"/>
                    </a:lnTo>
                    <a:lnTo>
                      <a:pt x="13018" y="2948"/>
                    </a:lnTo>
                    <a:lnTo>
                      <a:pt x="13052" y="2487"/>
                    </a:lnTo>
                    <a:lnTo>
                      <a:pt x="13262" y="2811"/>
                    </a:lnTo>
                    <a:lnTo>
                      <a:pt x="13403" y="2940"/>
                    </a:lnTo>
                    <a:lnTo>
                      <a:pt x="13432" y="2477"/>
                    </a:lnTo>
                    <a:lnTo>
                      <a:pt x="13612" y="2764"/>
                    </a:lnTo>
                    <a:lnTo>
                      <a:pt x="13783" y="2922"/>
                    </a:lnTo>
                    <a:lnTo>
                      <a:pt x="13822" y="2474"/>
                    </a:lnTo>
                    <a:lnTo>
                      <a:pt x="14005" y="2752"/>
                    </a:lnTo>
                    <a:lnTo>
                      <a:pt x="14168" y="2914"/>
                    </a:lnTo>
                    <a:lnTo>
                      <a:pt x="14198" y="2465"/>
                    </a:lnTo>
                    <a:lnTo>
                      <a:pt x="14425" y="2794"/>
                    </a:lnTo>
                    <a:lnTo>
                      <a:pt x="14558" y="2906"/>
                    </a:lnTo>
                    <a:lnTo>
                      <a:pt x="14587" y="2447"/>
                    </a:lnTo>
                    <a:lnTo>
                      <a:pt x="14839" y="2832"/>
                    </a:lnTo>
                    <a:lnTo>
                      <a:pt x="14929" y="2893"/>
                    </a:lnTo>
                    <a:lnTo>
                      <a:pt x="14972" y="2443"/>
                    </a:lnTo>
                    <a:lnTo>
                      <a:pt x="15199" y="2790"/>
                    </a:lnTo>
                    <a:lnTo>
                      <a:pt x="15318" y="2896"/>
                    </a:lnTo>
                    <a:lnTo>
                      <a:pt x="15318" y="467"/>
                    </a:lnTo>
                    <a:lnTo>
                      <a:pt x="15147" y="342"/>
                    </a:lnTo>
                    <a:lnTo>
                      <a:pt x="14963" y="0"/>
                    </a:lnTo>
                    <a:lnTo>
                      <a:pt x="14916" y="467"/>
                    </a:lnTo>
                    <a:lnTo>
                      <a:pt x="14771" y="355"/>
                    </a:lnTo>
                    <a:close/>
                  </a:path>
                </a:pathLst>
              </a:custGeom>
              <a:solidFill>
                <a:srgbClr val="FF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fr-FR" sz="1400"/>
              </a:p>
            </p:txBody>
          </p:sp>
          <p:sp>
            <p:nvSpPr>
              <p:cNvPr id="31" name="Line 55">
                <a:extLst>
                  <a:ext uri="{FF2B5EF4-FFF2-40B4-BE49-F238E27FC236}">
                    <a16:creationId xmlns:a16="http://schemas.microsoft.com/office/drawing/2014/main" id="{C54433CD-333E-C658-CA0C-7E0074CAD5D3}"/>
                  </a:ext>
                </a:extLst>
              </p:cNvPr>
              <p:cNvSpPr>
                <a:spLocks noChangeShapeType="1"/>
              </p:cNvSpPr>
              <p:nvPr/>
            </p:nvSpPr>
            <p:spPr bwMode="auto">
              <a:xfrm flipV="1">
                <a:off x="860425" y="4140201"/>
                <a:ext cx="0" cy="12700"/>
              </a:xfrm>
              <a:prstGeom prst="line">
                <a:avLst/>
              </a:prstGeom>
              <a:noFill/>
              <a:ln w="14288">
                <a:solidFill>
                  <a:srgbClr val="FFE6E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fr-FR" sz="1400"/>
              </a:p>
            </p:txBody>
          </p:sp>
          <p:sp>
            <p:nvSpPr>
              <p:cNvPr id="32" name="Freeform 57">
                <a:extLst>
                  <a:ext uri="{FF2B5EF4-FFF2-40B4-BE49-F238E27FC236}">
                    <a16:creationId xmlns:a16="http://schemas.microsoft.com/office/drawing/2014/main" id="{08BCDC9F-3ACD-4EF9-6C2A-C076CA6C3A8C}"/>
                  </a:ext>
                </a:extLst>
              </p:cNvPr>
              <p:cNvSpPr>
                <a:spLocks/>
              </p:cNvSpPr>
              <p:nvPr/>
            </p:nvSpPr>
            <p:spPr bwMode="auto">
              <a:xfrm>
                <a:off x="860425" y="2566988"/>
                <a:ext cx="4862513" cy="1498600"/>
              </a:xfrm>
              <a:custGeom>
                <a:avLst/>
                <a:gdLst>
                  <a:gd name="T0" fmla="*/ 14673 w 15312"/>
                  <a:gd name="T1" fmla="*/ 217 h 4724"/>
                  <a:gd name="T2" fmla="*/ 14200 w 15312"/>
                  <a:gd name="T3" fmla="*/ 0 h 4724"/>
                  <a:gd name="T4" fmla="*/ 13730 w 15312"/>
                  <a:gd name="T5" fmla="*/ 485 h 4724"/>
                  <a:gd name="T6" fmla="*/ 13141 w 15312"/>
                  <a:gd name="T7" fmla="*/ 211 h 4724"/>
                  <a:gd name="T8" fmla="*/ 12576 w 15312"/>
                  <a:gd name="T9" fmla="*/ 485 h 4724"/>
                  <a:gd name="T10" fmla="*/ 11990 w 15312"/>
                  <a:gd name="T11" fmla="*/ 217 h 4724"/>
                  <a:gd name="T12" fmla="*/ 11517 w 15312"/>
                  <a:gd name="T13" fmla="*/ 21 h 4724"/>
                  <a:gd name="T14" fmla="*/ 11088 w 15312"/>
                  <a:gd name="T15" fmla="*/ 550 h 4724"/>
                  <a:gd name="T16" fmla="*/ 10594 w 15312"/>
                  <a:gd name="T17" fmla="*/ 343 h 4724"/>
                  <a:gd name="T18" fmla="*/ 10067 w 15312"/>
                  <a:gd name="T19" fmla="*/ 205 h 4724"/>
                  <a:gd name="T20" fmla="*/ 9496 w 15312"/>
                  <a:gd name="T21" fmla="*/ 477 h 4724"/>
                  <a:gd name="T22" fmla="*/ 8937 w 15312"/>
                  <a:gd name="T23" fmla="*/ 240 h 4724"/>
                  <a:gd name="T24" fmla="*/ 8405 w 15312"/>
                  <a:gd name="T25" fmla="*/ 592 h 4724"/>
                  <a:gd name="T26" fmla="*/ 7898 w 15312"/>
                  <a:gd name="T27" fmla="*/ 373 h 4724"/>
                  <a:gd name="T28" fmla="*/ 7866 w 15312"/>
                  <a:gd name="T29" fmla="*/ 309 h 4724"/>
                  <a:gd name="T30" fmla="*/ 7842 w 15312"/>
                  <a:gd name="T31" fmla="*/ 294 h 4724"/>
                  <a:gd name="T32" fmla="*/ 7805 w 15312"/>
                  <a:gd name="T33" fmla="*/ 266 h 4724"/>
                  <a:gd name="T34" fmla="*/ 7488 w 15312"/>
                  <a:gd name="T35" fmla="*/ 326 h 4724"/>
                  <a:gd name="T36" fmla="*/ 6923 w 15312"/>
                  <a:gd name="T37" fmla="*/ 71 h 4724"/>
                  <a:gd name="T38" fmla="*/ 6497 w 15312"/>
                  <a:gd name="T39" fmla="*/ 643 h 4724"/>
                  <a:gd name="T40" fmla="*/ 6003 w 15312"/>
                  <a:gd name="T41" fmla="*/ 447 h 4724"/>
                  <a:gd name="T42" fmla="*/ 5545 w 15312"/>
                  <a:gd name="T43" fmla="*/ 367 h 4724"/>
                  <a:gd name="T44" fmla="*/ 5083 w 15312"/>
                  <a:gd name="T45" fmla="*/ 308 h 4724"/>
                  <a:gd name="T46" fmla="*/ 4586 w 15312"/>
                  <a:gd name="T47" fmla="*/ 752 h 4724"/>
                  <a:gd name="T48" fmla="*/ 4056 w 15312"/>
                  <a:gd name="T49" fmla="*/ 501 h 4724"/>
                  <a:gd name="T50" fmla="*/ 3435 w 15312"/>
                  <a:gd name="T51" fmla="*/ 888 h 4724"/>
                  <a:gd name="T52" fmla="*/ 2820 w 15312"/>
                  <a:gd name="T53" fmla="*/ 568 h 4724"/>
                  <a:gd name="T54" fmla="*/ 2285 w 15312"/>
                  <a:gd name="T55" fmla="*/ 1119 h 4724"/>
                  <a:gd name="T56" fmla="*/ 1755 w 15312"/>
                  <a:gd name="T57" fmla="*/ 870 h 4724"/>
                  <a:gd name="T58" fmla="*/ 1249 w 15312"/>
                  <a:gd name="T59" fmla="*/ 850 h 4724"/>
                  <a:gd name="T60" fmla="*/ 802 w 15312"/>
                  <a:gd name="T61" fmla="*/ 787 h 4724"/>
                  <a:gd name="T62" fmla="*/ 214 w 15312"/>
                  <a:gd name="T63" fmla="*/ 1557 h 4724"/>
                  <a:gd name="T64" fmla="*/ 214 w 15312"/>
                  <a:gd name="T65" fmla="*/ 4298 h 4724"/>
                  <a:gd name="T66" fmla="*/ 888 w 15312"/>
                  <a:gd name="T67" fmla="*/ 3727 h 4724"/>
                  <a:gd name="T68" fmla="*/ 1559 w 15312"/>
                  <a:gd name="T69" fmla="*/ 3138 h 4724"/>
                  <a:gd name="T70" fmla="*/ 2291 w 15312"/>
                  <a:gd name="T71" fmla="*/ 3632 h 4724"/>
                  <a:gd name="T72" fmla="*/ 2894 w 15312"/>
                  <a:gd name="T73" fmla="*/ 3132 h 4724"/>
                  <a:gd name="T74" fmla="*/ 3565 w 15312"/>
                  <a:gd name="T75" fmla="*/ 2960 h 4724"/>
                  <a:gd name="T76" fmla="*/ 4204 w 15312"/>
                  <a:gd name="T77" fmla="*/ 3283 h 4724"/>
                  <a:gd name="T78" fmla="*/ 4810 w 15312"/>
                  <a:gd name="T79" fmla="*/ 2901 h 4724"/>
                  <a:gd name="T80" fmla="*/ 5470 w 15312"/>
                  <a:gd name="T81" fmla="*/ 2786 h 4724"/>
                  <a:gd name="T82" fmla="*/ 6157 w 15312"/>
                  <a:gd name="T83" fmla="*/ 2569 h 4724"/>
                  <a:gd name="T84" fmla="*/ 6881 w 15312"/>
                  <a:gd name="T85" fmla="*/ 3117 h 4724"/>
                  <a:gd name="T86" fmla="*/ 7502 w 15312"/>
                  <a:gd name="T87" fmla="*/ 2792 h 4724"/>
                  <a:gd name="T88" fmla="*/ 8145 w 15312"/>
                  <a:gd name="T89" fmla="*/ 2679 h 4724"/>
                  <a:gd name="T90" fmla="*/ 8825 w 15312"/>
                  <a:gd name="T91" fmla="*/ 2516 h 4724"/>
                  <a:gd name="T92" fmla="*/ 9555 w 15312"/>
                  <a:gd name="T93" fmla="*/ 3031 h 4724"/>
                  <a:gd name="T94" fmla="*/ 10180 w 15312"/>
                  <a:gd name="T95" fmla="*/ 2747 h 4724"/>
                  <a:gd name="T96" fmla="*/ 10833 w 15312"/>
                  <a:gd name="T97" fmla="*/ 2667 h 4724"/>
                  <a:gd name="T98" fmla="*/ 11511 w 15312"/>
                  <a:gd name="T99" fmla="*/ 2484 h 4724"/>
                  <a:gd name="T100" fmla="*/ 12245 w 15312"/>
                  <a:gd name="T101" fmla="*/ 3035 h 4724"/>
                  <a:gd name="T102" fmla="*/ 12874 w 15312"/>
                  <a:gd name="T103" fmla="*/ 2747 h 4724"/>
                  <a:gd name="T104" fmla="*/ 13552 w 15312"/>
                  <a:gd name="T105" fmla="*/ 2688 h 4724"/>
                  <a:gd name="T106" fmla="*/ 14194 w 15312"/>
                  <a:gd name="T107" fmla="*/ 2486 h 4724"/>
                  <a:gd name="T108" fmla="*/ 14919 w 15312"/>
                  <a:gd name="T109" fmla="*/ 3017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312" h="4724">
                    <a:moveTo>
                      <a:pt x="15150" y="278"/>
                    </a:moveTo>
                    <a:lnTo>
                      <a:pt x="15055" y="207"/>
                    </a:lnTo>
                    <a:lnTo>
                      <a:pt x="14966" y="18"/>
                    </a:lnTo>
                    <a:lnTo>
                      <a:pt x="14925" y="550"/>
                    </a:lnTo>
                    <a:lnTo>
                      <a:pt x="14851" y="453"/>
                    </a:lnTo>
                    <a:lnTo>
                      <a:pt x="14783" y="302"/>
                    </a:lnTo>
                    <a:lnTo>
                      <a:pt x="14673" y="217"/>
                    </a:lnTo>
                    <a:lnTo>
                      <a:pt x="14584" y="18"/>
                    </a:lnTo>
                    <a:lnTo>
                      <a:pt x="14540" y="554"/>
                    </a:lnTo>
                    <a:lnTo>
                      <a:pt x="14487" y="489"/>
                    </a:lnTo>
                    <a:lnTo>
                      <a:pt x="14446" y="376"/>
                    </a:lnTo>
                    <a:lnTo>
                      <a:pt x="14369" y="276"/>
                    </a:lnTo>
                    <a:lnTo>
                      <a:pt x="14304" y="228"/>
                    </a:lnTo>
                    <a:lnTo>
                      <a:pt x="14200" y="0"/>
                    </a:lnTo>
                    <a:lnTo>
                      <a:pt x="14162" y="560"/>
                    </a:lnTo>
                    <a:lnTo>
                      <a:pt x="14085" y="447"/>
                    </a:lnTo>
                    <a:lnTo>
                      <a:pt x="14010" y="288"/>
                    </a:lnTo>
                    <a:lnTo>
                      <a:pt x="13907" y="223"/>
                    </a:lnTo>
                    <a:lnTo>
                      <a:pt x="13813" y="12"/>
                    </a:lnTo>
                    <a:lnTo>
                      <a:pt x="13777" y="545"/>
                    </a:lnTo>
                    <a:lnTo>
                      <a:pt x="13730" y="485"/>
                    </a:lnTo>
                    <a:lnTo>
                      <a:pt x="13620" y="288"/>
                    </a:lnTo>
                    <a:lnTo>
                      <a:pt x="13531" y="223"/>
                    </a:lnTo>
                    <a:lnTo>
                      <a:pt x="13434" y="3"/>
                    </a:lnTo>
                    <a:lnTo>
                      <a:pt x="13404" y="562"/>
                    </a:lnTo>
                    <a:lnTo>
                      <a:pt x="13348" y="483"/>
                    </a:lnTo>
                    <a:lnTo>
                      <a:pt x="13235" y="272"/>
                    </a:lnTo>
                    <a:lnTo>
                      <a:pt x="13141" y="211"/>
                    </a:lnTo>
                    <a:lnTo>
                      <a:pt x="13052" y="12"/>
                    </a:lnTo>
                    <a:lnTo>
                      <a:pt x="13010" y="562"/>
                    </a:lnTo>
                    <a:lnTo>
                      <a:pt x="12854" y="282"/>
                    </a:lnTo>
                    <a:lnTo>
                      <a:pt x="12754" y="207"/>
                    </a:lnTo>
                    <a:lnTo>
                      <a:pt x="12671" y="18"/>
                    </a:lnTo>
                    <a:lnTo>
                      <a:pt x="12629" y="554"/>
                    </a:lnTo>
                    <a:lnTo>
                      <a:pt x="12576" y="485"/>
                    </a:lnTo>
                    <a:lnTo>
                      <a:pt x="12464" y="282"/>
                    </a:lnTo>
                    <a:lnTo>
                      <a:pt x="12371" y="207"/>
                    </a:lnTo>
                    <a:lnTo>
                      <a:pt x="12286" y="21"/>
                    </a:lnTo>
                    <a:lnTo>
                      <a:pt x="12241" y="554"/>
                    </a:lnTo>
                    <a:lnTo>
                      <a:pt x="12194" y="501"/>
                    </a:lnTo>
                    <a:lnTo>
                      <a:pt x="12091" y="284"/>
                    </a:lnTo>
                    <a:lnTo>
                      <a:pt x="11990" y="217"/>
                    </a:lnTo>
                    <a:lnTo>
                      <a:pt x="11902" y="24"/>
                    </a:lnTo>
                    <a:lnTo>
                      <a:pt x="11857" y="550"/>
                    </a:lnTo>
                    <a:lnTo>
                      <a:pt x="11807" y="483"/>
                    </a:lnTo>
                    <a:lnTo>
                      <a:pt x="11750" y="359"/>
                    </a:lnTo>
                    <a:lnTo>
                      <a:pt x="11683" y="270"/>
                    </a:lnTo>
                    <a:lnTo>
                      <a:pt x="11590" y="178"/>
                    </a:lnTo>
                    <a:lnTo>
                      <a:pt x="11517" y="21"/>
                    </a:lnTo>
                    <a:lnTo>
                      <a:pt x="11472" y="554"/>
                    </a:lnTo>
                    <a:lnTo>
                      <a:pt x="11428" y="501"/>
                    </a:lnTo>
                    <a:lnTo>
                      <a:pt x="11383" y="379"/>
                    </a:lnTo>
                    <a:lnTo>
                      <a:pt x="11324" y="288"/>
                    </a:lnTo>
                    <a:lnTo>
                      <a:pt x="11247" y="240"/>
                    </a:lnTo>
                    <a:lnTo>
                      <a:pt x="11135" y="35"/>
                    </a:lnTo>
                    <a:lnTo>
                      <a:pt x="11088" y="550"/>
                    </a:lnTo>
                    <a:lnTo>
                      <a:pt x="11046" y="491"/>
                    </a:lnTo>
                    <a:lnTo>
                      <a:pt x="10949" y="311"/>
                    </a:lnTo>
                    <a:lnTo>
                      <a:pt x="10854" y="228"/>
                    </a:lnTo>
                    <a:lnTo>
                      <a:pt x="10750" y="24"/>
                    </a:lnTo>
                    <a:lnTo>
                      <a:pt x="10712" y="560"/>
                    </a:lnTo>
                    <a:lnTo>
                      <a:pt x="10653" y="474"/>
                    </a:lnTo>
                    <a:lnTo>
                      <a:pt x="10594" y="343"/>
                    </a:lnTo>
                    <a:lnTo>
                      <a:pt x="10543" y="282"/>
                    </a:lnTo>
                    <a:lnTo>
                      <a:pt x="10464" y="217"/>
                    </a:lnTo>
                    <a:lnTo>
                      <a:pt x="10369" y="35"/>
                    </a:lnTo>
                    <a:lnTo>
                      <a:pt x="10324" y="566"/>
                    </a:lnTo>
                    <a:lnTo>
                      <a:pt x="10251" y="459"/>
                    </a:lnTo>
                    <a:lnTo>
                      <a:pt x="10182" y="288"/>
                    </a:lnTo>
                    <a:lnTo>
                      <a:pt x="10067" y="205"/>
                    </a:lnTo>
                    <a:lnTo>
                      <a:pt x="9985" y="39"/>
                    </a:lnTo>
                    <a:lnTo>
                      <a:pt x="9949" y="586"/>
                    </a:lnTo>
                    <a:lnTo>
                      <a:pt x="9839" y="373"/>
                    </a:lnTo>
                    <a:lnTo>
                      <a:pt x="9689" y="207"/>
                    </a:lnTo>
                    <a:lnTo>
                      <a:pt x="9606" y="35"/>
                    </a:lnTo>
                    <a:lnTo>
                      <a:pt x="9561" y="590"/>
                    </a:lnTo>
                    <a:lnTo>
                      <a:pt x="9496" y="477"/>
                    </a:lnTo>
                    <a:lnTo>
                      <a:pt x="9413" y="302"/>
                    </a:lnTo>
                    <a:lnTo>
                      <a:pt x="9346" y="260"/>
                    </a:lnTo>
                    <a:lnTo>
                      <a:pt x="9289" y="199"/>
                    </a:lnTo>
                    <a:lnTo>
                      <a:pt x="9221" y="33"/>
                    </a:lnTo>
                    <a:lnTo>
                      <a:pt x="9186" y="580"/>
                    </a:lnTo>
                    <a:lnTo>
                      <a:pt x="9034" y="308"/>
                    </a:lnTo>
                    <a:lnTo>
                      <a:pt x="8937" y="240"/>
                    </a:lnTo>
                    <a:lnTo>
                      <a:pt x="8837" y="35"/>
                    </a:lnTo>
                    <a:lnTo>
                      <a:pt x="8789" y="574"/>
                    </a:lnTo>
                    <a:lnTo>
                      <a:pt x="8730" y="483"/>
                    </a:lnTo>
                    <a:lnTo>
                      <a:pt x="8644" y="320"/>
                    </a:lnTo>
                    <a:lnTo>
                      <a:pt x="8547" y="249"/>
                    </a:lnTo>
                    <a:lnTo>
                      <a:pt x="8452" y="41"/>
                    </a:lnTo>
                    <a:lnTo>
                      <a:pt x="8405" y="592"/>
                    </a:lnTo>
                    <a:lnTo>
                      <a:pt x="8342" y="495"/>
                    </a:lnTo>
                    <a:lnTo>
                      <a:pt x="8269" y="320"/>
                    </a:lnTo>
                    <a:lnTo>
                      <a:pt x="8188" y="276"/>
                    </a:lnTo>
                    <a:lnTo>
                      <a:pt x="8135" y="207"/>
                    </a:lnTo>
                    <a:lnTo>
                      <a:pt x="8062" y="51"/>
                    </a:lnTo>
                    <a:lnTo>
                      <a:pt x="8029" y="592"/>
                    </a:lnTo>
                    <a:lnTo>
                      <a:pt x="7898" y="373"/>
                    </a:lnTo>
                    <a:lnTo>
                      <a:pt x="7894" y="358"/>
                    </a:lnTo>
                    <a:lnTo>
                      <a:pt x="7889" y="343"/>
                    </a:lnTo>
                    <a:lnTo>
                      <a:pt x="7883" y="329"/>
                    </a:lnTo>
                    <a:lnTo>
                      <a:pt x="7878" y="320"/>
                    </a:lnTo>
                    <a:lnTo>
                      <a:pt x="7874" y="314"/>
                    </a:lnTo>
                    <a:lnTo>
                      <a:pt x="7870" y="311"/>
                    </a:lnTo>
                    <a:lnTo>
                      <a:pt x="7866" y="309"/>
                    </a:lnTo>
                    <a:lnTo>
                      <a:pt x="7864" y="308"/>
                    </a:lnTo>
                    <a:lnTo>
                      <a:pt x="7861" y="305"/>
                    </a:lnTo>
                    <a:lnTo>
                      <a:pt x="7858" y="304"/>
                    </a:lnTo>
                    <a:lnTo>
                      <a:pt x="7855" y="302"/>
                    </a:lnTo>
                    <a:lnTo>
                      <a:pt x="7852" y="301"/>
                    </a:lnTo>
                    <a:lnTo>
                      <a:pt x="7848" y="298"/>
                    </a:lnTo>
                    <a:lnTo>
                      <a:pt x="7842" y="294"/>
                    </a:lnTo>
                    <a:lnTo>
                      <a:pt x="7837" y="290"/>
                    </a:lnTo>
                    <a:lnTo>
                      <a:pt x="7832" y="286"/>
                    </a:lnTo>
                    <a:lnTo>
                      <a:pt x="7829" y="284"/>
                    </a:lnTo>
                    <a:lnTo>
                      <a:pt x="7821" y="279"/>
                    </a:lnTo>
                    <a:lnTo>
                      <a:pt x="7813" y="272"/>
                    </a:lnTo>
                    <a:lnTo>
                      <a:pt x="7808" y="269"/>
                    </a:lnTo>
                    <a:lnTo>
                      <a:pt x="7805" y="266"/>
                    </a:lnTo>
                    <a:lnTo>
                      <a:pt x="7799" y="262"/>
                    </a:lnTo>
                    <a:lnTo>
                      <a:pt x="7794" y="258"/>
                    </a:lnTo>
                    <a:lnTo>
                      <a:pt x="7785" y="251"/>
                    </a:lnTo>
                    <a:lnTo>
                      <a:pt x="7764" y="234"/>
                    </a:lnTo>
                    <a:lnTo>
                      <a:pt x="7693" y="53"/>
                    </a:lnTo>
                    <a:lnTo>
                      <a:pt x="7636" y="598"/>
                    </a:lnTo>
                    <a:lnTo>
                      <a:pt x="7488" y="326"/>
                    </a:lnTo>
                    <a:lnTo>
                      <a:pt x="7432" y="290"/>
                    </a:lnTo>
                    <a:lnTo>
                      <a:pt x="7379" y="231"/>
                    </a:lnTo>
                    <a:lnTo>
                      <a:pt x="7304" y="71"/>
                    </a:lnTo>
                    <a:lnTo>
                      <a:pt x="7267" y="627"/>
                    </a:lnTo>
                    <a:lnTo>
                      <a:pt x="7109" y="331"/>
                    </a:lnTo>
                    <a:lnTo>
                      <a:pt x="7050" y="305"/>
                    </a:lnTo>
                    <a:lnTo>
                      <a:pt x="6923" y="71"/>
                    </a:lnTo>
                    <a:lnTo>
                      <a:pt x="6890" y="627"/>
                    </a:lnTo>
                    <a:lnTo>
                      <a:pt x="6852" y="590"/>
                    </a:lnTo>
                    <a:lnTo>
                      <a:pt x="6740" y="371"/>
                    </a:lnTo>
                    <a:lnTo>
                      <a:pt x="6671" y="314"/>
                    </a:lnTo>
                    <a:lnTo>
                      <a:pt x="6588" y="181"/>
                    </a:lnTo>
                    <a:lnTo>
                      <a:pt x="6541" y="83"/>
                    </a:lnTo>
                    <a:lnTo>
                      <a:pt x="6497" y="643"/>
                    </a:lnTo>
                    <a:lnTo>
                      <a:pt x="6441" y="562"/>
                    </a:lnTo>
                    <a:lnTo>
                      <a:pt x="6338" y="349"/>
                    </a:lnTo>
                    <a:lnTo>
                      <a:pt x="6267" y="308"/>
                    </a:lnTo>
                    <a:lnTo>
                      <a:pt x="6157" y="98"/>
                    </a:lnTo>
                    <a:lnTo>
                      <a:pt x="6119" y="661"/>
                    </a:lnTo>
                    <a:lnTo>
                      <a:pt x="6042" y="550"/>
                    </a:lnTo>
                    <a:lnTo>
                      <a:pt x="6003" y="447"/>
                    </a:lnTo>
                    <a:lnTo>
                      <a:pt x="5953" y="376"/>
                    </a:lnTo>
                    <a:lnTo>
                      <a:pt x="5870" y="305"/>
                    </a:lnTo>
                    <a:lnTo>
                      <a:pt x="5781" y="110"/>
                    </a:lnTo>
                    <a:lnTo>
                      <a:pt x="5734" y="681"/>
                    </a:lnTo>
                    <a:lnTo>
                      <a:pt x="5663" y="566"/>
                    </a:lnTo>
                    <a:lnTo>
                      <a:pt x="5594" y="414"/>
                    </a:lnTo>
                    <a:lnTo>
                      <a:pt x="5545" y="367"/>
                    </a:lnTo>
                    <a:lnTo>
                      <a:pt x="5468" y="272"/>
                    </a:lnTo>
                    <a:lnTo>
                      <a:pt x="5397" y="118"/>
                    </a:lnTo>
                    <a:lnTo>
                      <a:pt x="5358" y="708"/>
                    </a:lnTo>
                    <a:lnTo>
                      <a:pt x="5249" y="530"/>
                    </a:lnTo>
                    <a:lnTo>
                      <a:pt x="5196" y="408"/>
                    </a:lnTo>
                    <a:lnTo>
                      <a:pt x="5142" y="385"/>
                    </a:lnTo>
                    <a:lnTo>
                      <a:pt x="5083" y="308"/>
                    </a:lnTo>
                    <a:lnTo>
                      <a:pt x="5012" y="140"/>
                    </a:lnTo>
                    <a:lnTo>
                      <a:pt x="4965" y="726"/>
                    </a:lnTo>
                    <a:lnTo>
                      <a:pt x="4884" y="590"/>
                    </a:lnTo>
                    <a:lnTo>
                      <a:pt x="4819" y="456"/>
                    </a:lnTo>
                    <a:lnTo>
                      <a:pt x="4766" y="406"/>
                    </a:lnTo>
                    <a:lnTo>
                      <a:pt x="4630" y="157"/>
                    </a:lnTo>
                    <a:lnTo>
                      <a:pt x="4586" y="752"/>
                    </a:lnTo>
                    <a:lnTo>
                      <a:pt x="4500" y="604"/>
                    </a:lnTo>
                    <a:lnTo>
                      <a:pt x="4432" y="465"/>
                    </a:lnTo>
                    <a:lnTo>
                      <a:pt x="4367" y="418"/>
                    </a:lnTo>
                    <a:lnTo>
                      <a:pt x="4245" y="183"/>
                    </a:lnTo>
                    <a:lnTo>
                      <a:pt x="4210" y="811"/>
                    </a:lnTo>
                    <a:lnTo>
                      <a:pt x="4095" y="607"/>
                    </a:lnTo>
                    <a:lnTo>
                      <a:pt x="4056" y="501"/>
                    </a:lnTo>
                    <a:lnTo>
                      <a:pt x="3989" y="462"/>
                    </a:lnTo>
                    <a:lnTo>
                      <a:pt x="3864" y="207"/>
                    </a:lnTo>
                    <a:lnTo>
                      <a:pt x="3823" y="844"/>
                    </a:lnTo>
                    <a:lnTo>
                      <a:pt x="3669" y="533"/>
                    </a:lnTo>
                    <a:lnTo>
                      <a:pt x="3589" y="474"/>
                    </a:lnTo>
                    <a:lnTo>
                      <a:pt x="3486" y="237"/>
                    </a:lnTo>
                    <a:lnTo>
                      <a:pt x="3435" y="888"/>
                    </a:lnTo>
                    <a:lnTo>
                      <a:pt x="3290" y="584"/>
                    </a:lnTo>
                    <a:lnTo>
                      <a:pt x="3225" y="554"/>
                    </a:lnTo>
                    <a:lnTo>
                      <a:pt x="3092" y="276"/>
                    </a:lnTo>
                    <a:lnTo>
                      <a:pt x="3050" y="957"/>
                    </a:lnTo>
                    <a:lnTo>
                      <a:pt x="2979" y="820"/>
                    </a:lnTo>
                    <a:lnTo>
                      <a:pt x="2908" y="637"/>
                    </a:lnTo>
                    <a:lnTo>
                      <a:pt x="2820" y="568"/>
                    </a:lnTo>
                    <a:lnTo>
                      <a:pt x="2713" y="329"/>
                    </a:lnTo>
                    <a:lnTo>
                      <a:pt x="2672" y="1036"/>
                    </a:lnTo>
                    <a:lnTo>
                      <a:pt x="2557" y="809"/>
                    </a:lnTo>
                    <a:lnTo>
                      <a:pt x="2515" y="696"/>
                    </a:lnTo>
                    <a:lnTo>
                      <a:pt x="2427" y="607"/>
                    </a:lnTo>
                    <a:lnTo>
                      <a:pt x="2326" y="391"/>
                    </a:lnTo>
                    <a:lnTo>
                      <a:pt x="2285" y="1119"/>
                    </a:lnTo>
                    <a:lnTo>
                      <a:pt x="2192" y="927"/>
                    </a:lnTo>
                    <a:lnTo>
                      <a:pt x="2137" y="781"/>
                    </a:lnTo>
                    <a:lnTo>
                      <a:pt x="2056" y="714"/>
                    </a:lnTo>
                    <a:lnTo>
                      <a:pt x="1947" y="456"/>
                    </a:lnTo>
                    <a:lnTo>
                      <a:pt x="1912" y="1249"/>
                    </a:lnTo>
                    <a:lnTo>
                      <a:pt x="1802" y="1022"/>
                    </a:lnTo>
                    <a:lnTo>
                      <a:pt x="1755" y="870"/>
                    </a:lnTo>
                    <a:lnTo>
                      <a:pt x="1689" y="823"/>
                    </a:lnTo>
                    <a:lnTo>
                      <a:pt x="1622" y="698"/>
                    </a:lnTo>
                    <a:lnTo>
                      <a:pt x="1565" y="554"/>
                    </a:lnTo>
                    <a:lnTo>
                      <a:pt x="1521" y="1383"/>
                    </a:lnTo>
                    <a:lnTo>
                      <a:pt x="1364" y="974"/>
                    </a:lnTo>
                    <a:lnTo>
                      <a:pt x="1299" y="941"/>
                    </a:lnTo>
                    <a:lnTo>
                      <a:pt x="1249" y="850"/>
                    </a:lnTo>
                    <a:lnTo>
                      <a:pt x="1184" y="649"/>
                    </a:lnTo>
                    <a:lnTo>
                      <a:pt x="1145" y="1555"/>
                    </a:lnTo>
                    <a:lnTo>
                      <a:pt x="1030" y="1290"/>
                    </a:lnTo>
                    <a:lnTo>
                      <a:pt x="974" y="1131"/>
                    </a:lnTo>
                    <a:lnTo>
                      <a:pt x="914" y="1083"/>
                    </a:lnTo>
                    <a:lnTo>
                      <a:pt x="861" y="965"/>
                    </a:lnTo>
                    <a:lnTo>
                      <a:pt x="802" y="787"/>
                    </a:lnTo>
                    <a:lnTo>
                      <a:pt x="758" y="1817"/>
                    </a:lnTo>
                    <a:lnTo>
                      <a:pt x="678" y="1602"/>
                    </a:lnTo>
                    <a:lnTo>
                      <a:pt x="604" y="1335"/>
                    </a:lnTo>
                    <a:lnTo>
                      <a:pt x="530" y="1273"/>
                    </a:lnTo>
                    <a:lnTo>
                      <a:pt x="421" y="897"/>
                    </a:lnTo>
                    <a:lnTo>
                      <a:pt x="374" y="2093"/>
                    </a:lnTo>
                    <a:lnTo>
                      <a:pt x="214" y="1557"/>
                    </a:lnTo>
                    <a:lnTo>
                      <a:pt x="169" y="1539"/>
                    </a:lnTo>
                    <a:lnTo>
                      <a:pt x="101" y="1401"/>
                    </a:lnTo>
                    <a:lnTo>
                      <a:pt x="21" y="1131"/>
                    </a:lnTo>
                    <a:lnTo>
                      <a:pt x="0" y="4367"/>
                    </a:lnTo>
                    <a:lnTo>
                      <a:pt x="68" y="4461"/>
                    </a:lnTo>
                    <a:lnTo>
                      <a:pt x="101" y="4651"/>
                    </a:lnTo>
                    <a:lnTo>
                      <a:pt x="214" y="4298"/>
                    </a:lnTo>
                    <a:lnTo>
                      <a:pt x="374" y="4724"/>
                    </a:lnTo>
                    <a:lnTo>
                      <a:pt x="411" y="3724"/>
                    </a:lnTo>
                    <a:lnTo>
                      <a:pt x="510" y="3996"/>
                    </a:lnTo>
                    <a:lnTo>
                      <a:pt x="598" y="3960"/>
                    </a:lnTo>
                    <a:lnTo>
                      <a:pt x="755" y="4381"/>
                    </a:lnTo>
                    <a:lnTo>
                      <a:pt x="790" y="3481"/>
                    </a:lnTo>
                    <a:lnTo>
                      <a:pt x="888" y="3727"/>
                    </a:lnTo>
                    <a:lnTo>
                      <a:pt x="979" y="3730"/>
                    </a:lnTo>
                    <a:lnTo>
                      <a:pt x="1139" y="4112"/>
                    </a:lnTo>
                    <a:lnTo>
                      <a:pt x="1175" y="3297"/>
                    </a:lnTo>
                    <a:lnTo>
                      <a:pt x="1275" y="3528"/>
                    </a:lnTo>
                    <a:lnTo>
                      <a:pt x="1373" y="3552"/>
                    </a:lnTo>
                    <a:lnTo>
                      <a:pt x="1521" y="3919"/>
                    </a:lnTo>
                    <a:lnTo>
                      <a:pt x="1559" y="3138"/>
                    </a:lnTo>
                    <a:lnTo>
                      <a:pt x="1642" y="3366"/>
                    </a:lnTo>
                    <a:lnTo>
                      <a:pt x="1749" y="3410"/>
                    </a:lnTo>
                    <a:lnTo>
                      <a:pt x="1908" y="3775"/>
                    </a:lnTo>
                    <a:lnTo>
                      <a:pt x="1947" y="3029"/>
                    </a:lnTo>
                    <a:lnTo>
                      <a:pt x="2030" y="3236"/>
                    </a:lnTo>
                    <a:lnTo>
                      <a:pt x="2139" y="3309"/>
                    </a:lnTo>
                    <a:lnTo>
                      <a:pt x="2291" y="3632"/>
                    </a:lnTo>
                    <a:lnTo>
                      <a:pt x="2326" y="2930"/>
                    </a:lnTo>
                    <a:lnTo>
                      <a:pt x="2411" y="3143"/>
                    </a:lnTo>
                    <a:lnTo>
                      <a:pt x="2518" y="3212"/>
                    </a:lnTo>
                    <a:lnTo>
                      <a:pt x="2672" y="3544"/>
                    </a:lnTo>
                    <a:lnTo>
                      <a:pt x="2707" y="2857"/>
                    </a:lnTo>
                    <a:lnTo>
                      <a:pt x="2808" y="3078"/>
                    </a:lnTo>
                    <a:lnTo>
                      <a:pt x="2894" y="3132"/>
                    </a:lnTo>
                    <a:lnTo>
                      <a:pt x="3048" y="3451"/>
                    </a:lnTo>
                    <a:lnTo>
                      <a:pt x="3089" y="2812"/>
                    </a:lnTo>
                    <a:lnTo>
                      <a:pt x="3190" y="3023"/>
                    </a:lnTo>
                    <a:lnTo>
                      <a:pt x="3287" y="3070"/>
                    </a:lnTo>
                    <a:lnTo>
                      <a:pt x="3438" y="3380"/>
                    </a:lnTo>
                    <a:lnTo>
                      <a:pt x="3470" y="2759"/>
                    </a:lnTo>
                    <a:lnTo>
                      <a:pt x="3565" y="2960"/>
                    </a:lnTo>
                    <a:lnTo>
                      <a:pt x="3666" y="3017"/>
                    </a:lnTo>
                    <a:lnTo>
                      <a:pt x="3814" y="3319"/>
                    </a:lnTo>
                    <a:lnTo>
                      <a:pt x="3861" y="2715"/>
                    </a:lnTo>
                    <a:lnTo>
                      <a:pt x="3944" y="2901"/>
                    </a:lnTo>
                    <a:lnTo>
                      <a:pt x="4006" y="2963"/>
                    </a:lnTo>
                    <a:lnTo>
                      <a:pt x="4050" y="2972"/>
                    </a:lnTo>
                    <a:lnTo>
                      <a:pt x="4204" y="3283"/>
                    </a:lnTo>
                    <a:lnTo>
                      <a:pt x="4243" y="2676"/>
                    </a:lnTo>
                    <a:lnTo>
                      <a:pt x="4346" y="2887"/>
                    </a:lnTo>
                    <a:lnTo>
                      <a:pt x="4429" y="2936"/>
                    </a:lnTo>
                    <a:lnTo>
                      <a:pt x="4583" y="3226"/>
                    </a:lnTo>
                    <a:lnTo>
                      <a:pt x="4624" y="2652"/>
                    </a:lnTo>
                    <a:lnTo>
                      <a:pt x="4715" y="2847"/>
                    </a:lnTo>
                    <a:lnTo>
                      <a:pt x="4810" y="2901"/>
                    </a:lnTo>
                    <a:lnTo>
                      <a:pt x="4967" y="3212"/>
                    </a:lnTo>
                    <a:lnTo>
                      <a:pt x="4997" y="2620"/>
                    </a:lnTo>
                    <a:lnTo>
                      <a:pt x="5094" y="2815"/>
                    </a:lnTo>
                    <a:lnTo>
                      <a:pt x="5192" y="2881"/>
                    </a:lnTo>
                    <a:lnTo>
                      <a:pt x="5352" y="3167"/>
                    </a:lnTo>
                    <a:lnTo>
                      <a:pt x="5384" y="2599"/>
                    </a:lnTo>
                    <a:lnTo>
                      <a:pt x="5470" y="2786"/>
                    </a:lnTo>
                    <a:lnTo>
                      <a:pt x="5583" y="2863"/>
                    </a:lnTo>
                    <a:lnTo>
                      <a:pt x="5731" y="3159"/>
                    </a:lnTo>
                    <a:lnTo>
                      <a:pt x="5768" y="2585"/>
                    </a:lnTo>
                    <a:lnTo>
                      <a:pt x="5855" y="2771"/>
                    </a:lnTo>
                    <a:lnTo>
                      <a:pt x="5973" y="2853"/>
                    </a:lnTo>
                    <a:lnTo>
                      <a:pt x="6109" y="3132"/>
                    </a:lnTo>
                    <a:lnTo>
                      <a:pt x="6157" y="2569"/>
                    </a:lnTo>
                    <a:lnTo>
                      <a:pt x="6242" y="2753"/>
                    </a:lnTo>
                    <a:lnTo>
                      <a:pt x="6342" y="2830"/>
                    </a:lnTo>
                    <a:lnTo>
                      <a:pt x="6500" y="3106"/>
                    </a:lnTo>
                    <a:lnTo>
                      <a:pt x="6535" y="2555"/>
                    </a:lnTo>
                    <a:lnTo>
                      <a:pt x="6614" y="2729"/>
                    </a:lnTo>
                    <a:lnTo>
                      <a:pt x="6736" y="2830"/>
                    </a:lnTo>
                    <a:lnTo>
                      <a:pt x="6881" y="3117"/>
                    </a:lnTo>
                    <a:lnTo>
                      <a:pt x="6914" y="2549"/>
                    </a:lnTo>
                    <a:lnTo>
                      <a:pt x="6993" y="2717"/>
                    </a:lnTo>
                    <a:lnTo>
                      <a:pt x="7111" y="2812"/>
                    </a:lnTo>
                    <a:lnTo>
                      <a:pt x="7263" y="3102"/>
                    </a:lnTo>
                    <a:lnTo>
                      <a:pt x="7298" y="2543"/>
                    </a:lnTo>
                    <a:lnTo>
                      <a:pt x="7378" y="2694"/>
                    </a:lnTo>
                    <a:lnTo>
                      <a:pt x="7502" y="2792"/>
                    </a:lnTo>
                    <a:lnTo>
                      <a:pt x="7650" y="3084"/>
                    </a:lnTo>
                    <a:lnTo>
                      <a:pt x="7689" y="2537"/>
                    </a:lnTo>
                    <a:lnTo>
                      <a:pt x="7772" y="2691"/>
                    </a:lnTo>
                    <a:lnTo>
                      <a:pt x="7881" y="2788"/>
                    </a:lnTo>
                    <a:lnTo>
                      <a:pt x="8032" y="3076"/>
                    </a:lnTo>
                    <a:lnTo>
                      <a:pt x="8068" y="2531"/>
                    </a:lnTo>
                    <a:lnTo>
                      <a:pt x="8145" y="2679"/>
                    </a:lnTo>
                    <a:lnTo>
                      <a:pt x="8269" y="2788"/>
                    </a:lnTo>
                    <a:lnTo>
                      <a:pt x="8413" y="3058"/>
                    </a:lnTo>
                    <a:lnTo>
                      <a:pt x="8455" y="2519"/>
                    </a:lnTo>
                    <a:lnTo>
                      <a:pt x="8543" y="2697"/>
                    </a:lnTo>
                    <a:lnTo>
                      <a:pt x="8647" y="2768"/>
                    </a:lnTo>
                    <a:lnTo>
                      <a:pt x="8795" y="3049"/>
                    </a:lnTo>
                    <a:lnTo>
                      <a:pt x="8825" y="2516"/>
                    </a:lnTo>
                    <a:lnTo>
                      <a:pt x="8922" y="2685"/>
                    </a:lnTo>
                    <a:lnTo>
                      <a:pt x="9032" y="2771"/>
                    </a:lnTo>
                    <a:lnTo>
                      <a:pt x="9180" y="3043"/>
                    </a:lnTo>
                    <a:lnTo>
                      <a:pt x="9212" y="2508"/>
                    </a:lnTo>
                    <a:lnTo>
                      <a:pt x="9307" y="2676"/>
                    </a:lnTo>
                    <a:lnTo>
                      <a:pt x="9419" y="2744"/>
                    </a:lnTo>
                    <a:lnTo>
                      <a:pt x="9555" y="3031"/>
                    </a:lnTo>
                    <a:lnTo>
                      <a:pt x="9597" y="2508"/>
                    </a:lnTo>
                    <a:lnTo>
                      <a:pt x="9679" y="2673"/>
                    </a:lnTo>
                    <a:lnTo>
                      <a:pt x="9789" y="2753"/>
                    </a:lnTo>
                    <a:lnTo>
                      <a:pt x="9943" y="3037"/>
                    </a:lnTo>
                    <a:lnTo>
                      <a:pt x="9985" y="2502"/>
                    </a:lnTo>
                    <a:lnTo>
                      <a:pt x="10064" y="2652"/>
                    </a:lnTo>
                    <a:lnTo>
                      <a:pt x="10180" y="2747"/>
                    </a:lnTo>
                    <a:lnTo>
                      <a:pt x="10330" y="3025"/>
                    </a:lnTo>
                    <a:lnTo>
                      <a:pt x="10357" y="2498"/>
                    </a:lnTo>
                    <a:lnTo>
                      <a:pt x="10446" y="2646"/>
                    </a:lnTo>
                    <a:lnTo>
                      <a:pt x="10561" y="2741"/>
                    </a:lnTo>
                    <a:lnTo>
                      <a:pt x="10706" y="3007"/>
                    </a:lnTo>
                    <a:lnTo>
                      <a:pt x="10748" y="2492"/>
                    </a:lnTo>
                    <a:lnTo>
                      <a:pt x="10833" y="2667"/>
                    </a:lnTo>
                    <a:lnTo>
                      <a:pt x="10949" y="2753"/>
                    </a:lnTo>
                    <a:lnTo>
                      <a:pt x="11093" y="3025"/>
                    </a:lnTo>
                    <a:lnTo>
                      <a:pt x="11129" y="2492"/>
                    </a:lnTo>
                    <a:lnTo>
                      <a:pt x="11227" y="2667"/>
                    </a:lnTo>
                    <a:lnTo>
                      <a:pt x="11328" y="2735"/>
                    </a:lnTo>
                    <a:lnTo>
                      <a:pt x="11476" y="3019"/>
                    </a:lnTo>
                    <a:lnTo>
                      <a:pt x="11511" y="2484"/>
                    </a:lnTo>
                    <a:lnTo>
                      <a:pt x="11600" y="2662"/>
                    </a:lnTo>
                    <a:lnTo>
                      <a:pt x="11709" y="2729"/>
                    </a:lnTo>
                    <a:lnTo>
                      <a:pt x="11860" y="3023"/>
                    </a:lnTo>
                    <a:lnTo>
                      <a:pt x="11898" y="2480"/>
                    </a:lnTo>
                    <a:lnTo>
                      <a:pt x="11999" y="2670"/>
                    </a:lnTo>
                    <a:lnTo>
                      <a:pt x="12105" y="2744"/>
                    </a:lnTo>
                    <a:lnTo>
                      <a:pt x="12245" y="3035"/>
                    </a:lnTo>
                    <a:lnTo>
                      <a:pt x="12280" y="2484"/>
                    </a:lnTo>
                    <a:lnTo>
                      <a:pt x="12371" y="2667"/>
                    </a:lnTo>
                    <a:lnTo>
                      <a:pt x="12487" y="2741"/>
                    </a:lnTo>
                    <a:lnTo>
                      <a:pt x="12620" y="3023"/>
                    </a:lnTo>
                    <a:lnTo>
                      <a:pt x="12667" y="2480"/>
                    </a:lnTo>
                    <a:lnTo>
                      <a:pt x="12771" y="2682"/>
                    </a:lnTo>
                    <a:lnTo>
                      <a:pt x="12874" y="2747"/>
                    </a:lnTo>
                    <a:lnTo>
                      <a:pt x="13008" y="3019"/>
                    </a:lnTo>
                    <a:lnTo>
                      <a:pt x="13046" y="2490"/>
                    </a:lnTo>
                    <a:lnTo>
                      <a:pt x="13158" y="2685"/>
                    </a:lnTo>
                    <a:lnTo>
                      <a:pt x="13247" y="2739"/>
                    </a:lnTo>
                    <a:lnTo>
                      <a:pt x="13393" y="3019"/>
                    </a:lnTo>
                    <a:lnTo>
                      <a:pt x="13428" y="2480"/>
                    </a:lnTo>
                    <a:lnTo>
                      <a:pt x="13552" y="2688"/>
                    </a:lnTo>
                    <a:lnTo>
                      <a:pt x="13638" y="2756"/>
                    </a:lnTo>
                    <a:lnTo>
                      <a:pt x="13768" y="3013"/>
                    </a:lnTo>
                    <a:lnTo>
                      <a:pt x="13803" y="2469"/>
                    </a:lnTo>
                    <a:lnTo>
                      <a:pt x="13922" y="2673"/>
                    </a:lnTo>
                    <a:lnTo>
                      <a:pt x="14022" y="2765"/>
                    </a:lnTo>
                    <a:lnTo>
                      <a:pt x="14158" y="3019"/>
                    </a:lnTo>
                    <a:lnTo>
                      <a:pt x="14194" y="2486"/>
                    </a:lnTo>
                    <a:lnTo>
                      <a:pt x="14274" y="2662"/>
                    </a:lnTo>
                    <a:lnTo>
                      <a:pt x="14398" y="2739"/>
                    </a:lnTo>
                    <a:lnTo>
                      <a:pt x="14543" y="3011"/>
                    </a:lnTo>
                    <a:lnTo>
                      <a:pt x="14572" y="2492"/>
                    </a:lnTo>
                    <a:lnTo>
                      <a:pt x="14667" y="2667"/>
                    </a:lnTo>
                    <a:lnTo>
                      <a:pt x="14785" y="2741"/>
                    </a:lnTo>
                    <a:lnTo>
                      <a:pt x="14919" y="3017"/>
                    </a:lnTo>
                    <a:lnTo>
                      <a:pt x="14955" y="2490"/>
                    </a:lnTo>
                    <a:lnTo>
                      <a:pt x="15049" y="2664"/>
                    </a:lnTo>
                    <a:lnTo>
                      <a:pt x="15164" y="2739"/>
                    </a:lnTo>
                    <a:lnTo>
                      <a:pt x="15312" y="3011"/>
                    </a:lnTo>
                    <a:lnTo>
                      <a:pt x="15298" y="542"/>
                    </a:lnTo>
                    <a:lnTo>
                      <a:pt x="15150" y="278"/>
                    </a:lnTo>
                    <a:close/>
                  </a:path>
                </a:pathLst>
              </a:custGeom>
              <a:solidFill>
                <a:srgbClr val="BFFFFF">
                  <a:alpha val="50000"/>
                </a:srgbClr>
              </a:solidFill>
              <a:ln>
                <a:noFill/>
              </a:ln>
            </p:spPr>
            <p:txBody>
              <a:bodyPr vert="horz" wrap="square" lIns="91440" tIns="45720" rIns="91440" bIns="45720" numCol="1" anchor="t" anchorCtr="0" compatLnSpc="1">
                <a:prstTxWarp prst="textNoShape">
                  <a:avLst/>
                </a:prstTxWarp>
              </a:bodyPr>
              <a:lstStyle/>
              <a:p>
                <a:pPr algn="ctr"/>
                <a:endParaRPr lang="fr-FR" sz="1400"/>
              </a:p>
            </p:txBody>
          </p:sp>
          <p:sp>
            <p:nvSpPr>
              <p:cNvPr id="33" name="Freeform 59">
                <a:extLst>
                  <a:ext uri="{FF2B5EF4-FFF2-40B4-BE49-F238E27FC236}">
                    <a16:creationId xmlns:a16="http://schemas.microsoft.com/office/drawing/2014/main" id="{8F0896B6-884B-6066-0889-80D96B57AB95}"/>
                  </a:ext>
                </a:extLst>
              </p:cNvPr>
              <p:cNvSpPr>
                <a:spLocks/>
              </p:cNvSpPr>
              <p:nvPr/>
            </p:nvSpPr>
            <p:spPr bwMode="auto">
              <a:xfrm>
                <a:off x="860425" y="2954338"/>
                <a:ext cx="4857750" cy="1882775"/>
              </a:xfrm>
              <a:custGeom>
                <a:avLst/>
                <a:gdLst>
                  <a:gd name="T0" fmla="*/ 15063 w 15300"/>
                  <a:gd name="T1" fmla="*/ 195 h 5928"/>
                  <a:gd name="T2" fmla="*/ 14791 w 15300"/>
                  <a:gd name="T3" fmla="*/ 373 h 5928"/>
                  <a:gd name="T4" fmla="*/ 14542 w 15300"/>
                  <a:gd name="T5" fmla="*/ 491 h 5928"/>
                  <a:gd name="T6" fmla="*/ 14199 w 15300"/>
                  <a:gd name="T7" fmla="*/ 30 h 5928"/>
                  <a:gd name="T8" fmla="*/ 13898 w 15300"/>
                  <a:gd name="T9" fmla="*/ 172 h 5928"/>
                  <a:gd name="T10" fmla="*/ 13572 w 15300"/>
                  <a:gd name="T11" fmla="*/ 332 h 5928"/>
                  <a:gd name="T12" fmla="*/ 13235 w 15300"/>
                  <a:gd name="T13" fmla="*/ 367 h 5928"/>
                  <a:gd name="T14" fmla="*/ 13004 w 15300"/>
                  <a:gd name="T15" fmla="*/ 521 h 5928"/>
                  <a:gd name="T16" fmla="*/ 12625 w 15300"/>
                  <a:gd name="T17" fmla="*/ 527 h 5928"/>
                  <a:gd name="T18" fmla="*/ 12240 w 15300"/>
                  <a:gd name="T19" fmla="*/ 551 h 5928"/>
                  <a:gd name="T20" fmla="*/ 11855 w 15300"/>
                  <a:gd name="T21" fmla="*/ 551 h 5928"/>
                  <a:gd name="T22" fmla="*/ 11519 w 15300"/>
                  <a:gd name="T23" fmla="*/ 71 h 5928"/>
                  <a:gd name="T24" fmla="*/ 11129 w 15300"/>
                  <a:gd name="T25" fmla="*/ 83 h 5928"/>
                  <a:gd name="T26" fmla="*/ 10750 w 15300"/>
                  <a:gd name="T27" fmla="*/ 89 h 5928"/>
                  <a:gd name="T28" fmla="*/ 10365 w 15300"/>
                  <a:gd name="T29" fmla="*/ 107 h 5928"/>
                  <a:gd name="T30" fmla="*/ 9993 w 15300"/>
                  <a:gd name="T31" fmla="*/ 107 h 5928"/>
                  <a:gd name="T32" fmla="*/ 9602 w 15300"/>
                  <a:gd name="T33" fmla="*/ 124 h 5928"/>
                  <a:gd name="T34" fmla="*/ 9336 w 15300"/>
                  <a:gd name="T35" fmla="*/ 367 h 5928"/>
                  <a:gd name="T36" fmla="*/ 9064 w 15300"/>
                  <a:gd name="T37" fmla="*/ 545 h 5928"/>
                  <a:gd name="T38" fmla="*/ 8791 w 15300"/>
                  <a:gd name="T39" fmla="*/ 675 h 5928"/>
                  <a:gd name="T40" fmla="*/ 8413 w 15300"/>
                  <a:gd name="T41" fmla="*/ 681 h 5928"/>
                  <a:gd name="T42" fmla="*/ 8070 w 15300"/>
                  <a:gd name="T43" fmla="*/ 172 h 5928"/>
                  <a:gd name="T44" fmla="*/ 7685 w 15300"/>
                  <a:gd name="T45" fmla="*/ 195 h 5928"/>
                  <a:gd name="T46" fmla="*/ 7377 w 15300"/>
                  <a:gd name="T47" fmla="*/ 343 h 5928"/>
                  <a:gd name="T48" fmla="*/ 7087 w 15300"/>
                  <a:gd name="T49" fmla="*/ 574 h 5928"/>
                  <a:gd name="T50" fmla="*/ 6886 w 15300"/>
                  <a:gd name="T51" fmla="*/ 456 h 5928"/>
                  <a:gd name="T52" fmla="*/ 6543 w 15300"/>
                  <a:gd name="T53" fmla="*/ 255 h 5928"/>
                  <a:gd name="T54" fmla="*/ 6289 w 15300"/>
                  <a:gd name="T55" fmla="*/ 562 h 5928"/>
                  <a:gd name="T56" fmla="*/ 6005 w 15300"/>
                  <a:gd name="T57" fmla="*/ 752 h 5928"/>
                  <a:gd name="T58" fmla="*/ 5733 w 15300"/>
                  <a:gd name="T59" fmla="*/ 894 h 5928"/>
                  <a:gd name="T60" fmla="*/ 5342 w 15300"/>
                  <a:gd name="T61" fmla="*/ 941 h 5928"/>
                  <a:gd name="T62" fmla="*/ 5011 w 15300"/>
                  <a:gd name="T63" fmla="*/ 373 h 5928"/>
                  <a:gd name="T64" fmla="*/ 4626 w 15300"/>
                  <a:gd name="T65" fmla="*/ 403 h 5928"/>
                  <a:gd name="T66" fmla="*/ 4249 w 15300"/>
                  <a:gd name="T67" fmla="*/ 450 h 5928"/>
                  <a:gd name="T68" fmla="*/ 3864 w 15300"/>
                  <a:gd name="T69" fmla="*/ 491 h 5928"/>
                  <a:gd name="T70" fmla="*/ 3479 w 15300"/>
                  <a:gd name="T71" fmla="*/ 539 h 5928"/>
                  <a:gd name="T72" fmla="*/ 3101 w 15300"/>
                  <a:gd name="T73" fmla="*/ 586 h 5928"/>
                  <a:gd name="T74" fmla="*/ 2858 w 15300"/>
                  <a:gd name="T75" fmla="*/ 1012 h 5928"/>
                  <a:gd name="T76" fmla="*/ 2539 w 15300"/>
                  <a:gd name="T77" fmla="*/ 1225 h 5928"/>
                  <a:gd name="T78" fmla="*/ 2148 w 15300"/>
                  <a:gd name="T79" fmla="*/ 1332 h 5928"/>
                  <a:gd name="T80" fmla="*/ 1775 w 15300"/>
                  <a:gd name="T81" fmla="*/ 1462 h 5928"/>
                  <a:gd name="T82" fmla="*/ 1521 w 15300"/>
                  <a:gd name="T83" fmla="*/ 1788 h 5928"/>
                  <a:gd name="T84" fmla="*/ 1142 w 15300"/>
                  <a:gd name="T85" fmla="*/ 1965 h 5928"/>
                  <a:gd name="T86" fmla="*/ 799 w 15300"/>
                  <a:gd name="T87" fmla="*/ 1160 h 5928"/>
                  <a:gd name="T88" fmla="*/ 497 w 15300"/>
                  <a:gd name="T89" fmla="*/ 1634 h 5928"/>
                  <a:gd name="T90" fmla="*/ 219 w 15300"/>
                  <a:gd name="T91" fmla="*/ 2475 h 5928"/>
                  <a:gd name="T92" fmla="*/ 0 w 15300"/>
                  <a:gd name="T93" fmla="*/ 3773 h 5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00" h="5928">
                    <a:moveTo>
                      <a:pt x="15300" y="480"/>
                    </a:moveTo>
                    <a:lnTo>
                      <a:pt x="15170" y="379"/>
                    </a:lnTo>
                    <a:lnTo>
                      <a:pt x="15063" y="195"/>
                    </a:lnTo>
                    <a:lnTo>
                      <a:pt x="14974" y="0"/>
                    </a:lnTo>
                    <a:lnTo>
                      <a:pt x="14921" y="480"/>
                    </a:lnTo>
                    <a:lnTo>
                      <a:pt x="14791" y="373"/>
                    </a:lnTo>
                    <a:lnTo>
                      <a:pt x="14696" y="237"/>
                    </a:lnTo>
                    <a:lnTo>
                      <a:pt x="14584" y="6"/>
                    </a:lnTo>
                    <a:lnTo>
                      <a:pt x="14542" y="491"/>
                    </a:lnTo>
                    <a:lnTo>
                      <a:pt x="14454" y="426"/>
                    </a:lnTo>
                    <a:lnTo>
                      <a:pt x="14324" y="278"/>
                    </a:lnTo>
                    <a:lnTo>
                      <a:pt x="14199" y="30"/>
                    </a:lnTo>
                    <a:lnTo>
                      <a:pt x="14152" y="497"/>
                    </a:lnTo>
                    <a:lnTo>
                      <a:pt x="13992" y="361"/>
                    </a:lnTo>
                    <a:lnTo>
                      <a:pt x="13898" y="172"/>
                    </a:lnTo>
                    <a:lnTo>
                      <a:pt x="13809" y="24"/>
                    </a:lnTo>
                    <a:lnTo>
                      <a:pt x="13767" y="515"/>
                    </a:lnTo>
                    <a:lnTo>
                      <a:pt x="13572" y="332"/>
                    </a:lnTo>
                    <a:lnTo>
                      <a:pt x="13430" y="36"/>
                    </a:lnTo>
                    <a:lnTo>
                      <a:pt x="13395" y="515"/>
                    </a:lnTo>
                    <a:lnTo>
                      <a:pt x="13235" y="367"/>
                    </a:lnTo>
                    <a:lnTo>
                      <a:pt x="13140" y="237"/>
                    </a:lnTo>
                    <a:lnTo>
                      <a:pt x="13046" y="12"/>
                    </a:lnTo>
                    <a:lnTo>
                      <a:pt x="13004" y="521"/>
                    </a:lnTo>
                    <a:lnTo>
                      <a:pt x="12785" y="278"/>
                    </a:lnTo>
                    <a:lnTo>
                      <a:pt x="12667" y="24"/>
                    </a:lnTo>
                    <a:lnTo>
                      <a:pt x="12625" y="527"/>
                    </a:lnTo>
                    <a:lnTo>
                      <a:pt x="12407" y="278"/>
                    </a:lnTo>
                    <a:lnTo>
                      <a:pt x="12282" y="36"/>
                    </a:lnTo>
                    <a:lnTo>
                      <a:pt x="12240" y="551"/>
                    </a:lnTo>
                    <a:lnTo>
                      <a:pt x="12027" y="308"/>
                    </a:lnTo>
                    <a:lnTo>
                      <a:pt x="11902" y="53"/>
                    </a:lnTo>
                    <a:lnTo>
                      <a:pt x="11855" y="551"/>
                    </a:lnTo>
                    <a:lnTo>
                      <a:pt x="11755" y="450"/>
                    </a:lnTo>
                    <a:lnTo>
                      <a:pt x="11643" y="308"/>
                    </a:lnTo>
                    <a:lnTo>
                      <a:pt x="11519" y="71"/>
                    </a:lnTo>
                    <a:lnTo>
                      <a:pt x="11478" y="568"/>
                    </a:lnTo>
                    <a:lnTo>
                      <a:pt x="11265" y="326"/>
                    </a:lnTo>
                    <a:lnTo>
                      <a:pt x="11129" y="83"/>
                    </a:lnTo>
                    <a:lnTo>
                      <a:pt x="11087" y="580"/>
                    </a:lnTo>
                    <a:lnTo>
                      <a:pt x="10892" y="332"/>
                    </a:lnTo>
                    <a:lnTo>
                      <a:pt x="10750" y="89"/>
                    </a:lnTo>
                    <a:lnTo>
                      <a:pt x="10714" y="586"/>
                    </a:lnTo>
                    <a:lnTo>
                      <a:pt x="10507" y="355"/>
                    </a:lnTo>
                    <a:lnTo>
                      <a:pt x="10365" y="107"/>
                    </a:lnTo>
                    <a:lnTo>
                      <a:pt x="10330" y="616"/>
                    </a:lnTo>
                    <a:lnTo>
                      <a:pt x="10194" y="485"/>
                    </a:lnTo>
                    <a:lnTo>
                      <a:pt x="9993" y="107"/>
                    </a:lnTo>
                    <a:lnTo>
                      <a:pt x="9957" y="628"/>
                    </a:lnTo>
                    <a:lnTo>
                      <a:pt x="9797" y="474"/>
                    </a:lnTo>
                    <a:lnTo>
                      <a:pt x="9602" y="124"/>
                    </a:lnTo>
                    <a:lnTo>
                      <a:pt x="9567" y="639"/>
                    </a:lnTo>
                    <a:lnTo>
                      <a:pt x="9419" y="503"/>
                    </a:lnTo>
                    <a:lnTo>
                      <a:pt x="9336" y="367"/>
                    </a:lnTo>
                    <a:lnTo>
                      <a:pt x="9223" y="124"/>
                    </a:lnTo>
                    <a:lnTo>
                      <a:pt x="9182" y="651"/>
                    </a:lnTo>
                    <a:lnTo>
                      <a:pt x="9064" y="545"/>
                    </a:lnTo>
                    <a:lnTo>
                      <a:pt x="8987" y="420"/>
                    </a:lnTo>
                    <a:lnTo>
                      <a:pt x="8845" y="142"/>
                    </a:lnTo>
                    <a:lnTo>
                      <a:pt x="8791" y="675"/>
                    </a:lnTo>
                    <a:lnTo>
                      <a:pt x="8661" y="556"/>
                    </a:lnTo>
                    <a:lnTo>
                      <a:pt x="8448" y="160"/>
                    </a:lnTo>
                    <a:lnTo>
                      <a:pt x="8413" y="681"/>
                    </a:lnTo>
                    <a:lnTo>
                      <a:pt x="8289" y="568"/>
                    </a:lnTo>
                    <a:lnTo>
                      <a:pt x="8176" y="397"/>
                    </a:lnTo>
                    <a:lnTo>
                      <a:pt x="8070" y="172"/>
                    </a:lnTo>
                    <a:lnTo>
                      <a:pt x="8028" y="716"/>
                    </a:lnTo>
                    <a:lnTo>
                      <a:pt x="7886" y="586"/>
                    </a:lnTo>
                    <a:lnTo>
                      <a:pt x="7685" y="195"/>
                    </a:lnTo>
                    <a:lnTo>
                      <a:pt x="7644" y="740"/>
                    </a:lnTo>
                    <a:lnTo>
                      <a:pt x="7472" y="562"/>
                    </a:lnTo>
                    <a:lnTo>
                      <a:pt x="7377" y="343"/>
                    </a:lnTo>
                    <a:lnTo>
                      <a:pt x="7306" y="207"/>
                    </a:lnTo>
                    <a:lnTo>
                      <a:pt x="7265" y="764"/>
                    </a:lnTo>
                    <a:lnTo>
                      <a:pt x="7087" y="574"/>
                    </a:lnTo>
                    <a:lnTo>
                      <a:pt x="7011" y="379"/>
                    </a:lnTo>
                    <a:lnTo>
                      <a:pt x="6928" y="237"/>
                    </a:lnTo>
                    <a:lnTo>
                      <a:pt x="6886" y="456"/>
                    </a:lnTo>
                    <a:lnTo>
                      <a:pt x="6874" y="787"/>
                    </a:lnTo>
                    <a:lnTo>
                      <a:pt x="6721" y="633"/>
                    </a:lnTo>
                    <a:lnTo>
                      <a:pt x="6543" y="255"/>
                    </a:lnTo>
                    <a:lnTo>
                      <a:pt x="6502" y="817"/>
                    </a:lnTo>
                    <a:lnTo>
                      <a:pt x="6377" y="699"/>
                    </a:lnTo>
                    <a:lnTo>
                      <a:pt x="6289" y="562"/>
                    </a:lnTo>
                    <a:lnTo>
                      <a:pt x="6159" y="278"/>
                    </a:lnTo>
                    <a:lnTo>
                      <a:pt x="6117" y="864"/>
                    </a:lnTo>
                    <a:lnTo>
                      <a:pt x="6005" y="752"/>
                    </a:lnTo>
                    <a:lnTo>
                      <a:pt x="5892" y="562"/>
                    </a:lnTo>
                    <a:lnTo>
                      <a:pt x="5780" y="308"/>
                    </a:lnTo>
                    <a:lnTo>
                      <a:pt x="5733" y="894"/>
                    </a:lnTo>
                    <a:lnTo>
                      <a:pt x="5614" y="781"/>
                    </a:lnTo>
                    <a:lnTo>
                      <a:pt x="5389" y="337"/>
                    </a:lnTo>
                    <a:lnTo>
                      <a:pt x="5342" y="941"/>
                    </a:lnTo>
                    <a:lnTo>
                      <a:pt x="5253" y="841"/>
                    </a:lnTo>
                    <a:lnTo>
                      <a:pt x="5159" y="704"/>
                    </a:lnTo>
                    <a:lnTo>
                      <a:pt x="5011" y="373"/>
                    </a:lnTo>
                    <a:lnTo>
                      <a:pt x="4963" y="995"/>
                    </a:lnTo>
                    <a:lnTo>
                      <a:pt x="4786" y="770"/>
                    </a:lnTo>
                    <a:lnTo>
                      <a:pt x="4626" y="403"/>
                    </a:lnTo>
                    <a:lnTo>
                      <a:pt x="4574" y="1042"/>
                    </a:lnTo>
                    <a:lnTo>
                      <a:pt x="4397" y="799"/>
                    </a:lnTo>
                    <a:lnTo>
                      <a:pt x="4249" y="450"/>
                    </a:lnTo>
                    <a:lnTo>
                      <a:pt x="4207" y="1101"/>
                    </a:lnTo>
                    <a:lnTo>
                      <a:pt x="4036" y="918"/>
                    </a:lnTo>
                    <a:lnTo>
                      <a:pt x="3864" y="491"/>
                    </a:lnTo>
                    <a:lnTo>
                      <a:pt x="3817" y="1178"/>
                    </a:lnTo>
                    <a:lnTo>
                      <a:pt x="3616" y="888"/>
                    </a:lnTo>
                    <a:lnTo>
                      <a:pt x="3479" y="539"/>
                    </a:lnTo>
                    <a:lnTo>
                      <a:pt x="3438" y="1231"/>
                    </a:lnTo>
                    <a:lnTo>
                      <a:pt x="3261" y="995"/>
                    </a:lnTo>
                    <a:lnTo>
                      <a:pt x="3101" y="586"/>
                    </a:lnTo>
                    <a:lnTo>
                      <a:pt x="3059" y="1320"/>
                    </a:lnTo>
                    <a:lnTo>
                      <a:pt x="2953" y="1196"/>
                    </a:lnTo>
                    <a:lnTo>
                      <a:pt x="2858" y="1012"/>
                    </a:lnTo>
                    <a:lnTo>
                      <a:pt x="2716" y="657"/>
                    </a:lnTo>
                    <a:lnTo>
                      <a:pt x="2675" y="1403"/>
                    </a:lnTo>
                    <a:lnTo>
                      <a:pt x="2539" y="1225"/>
                    </a:lnTo>
                    <a:lnTo>
                      <a:pt x="2326" y="728"/>
                    </a:lnTo>
                    <a:lnTo>
                      <a:pt x="2296" y="1516"/>
                    </a:lnTo>
                    <a:lnTo>
                      <a:pt x="2148" y="1332"/>
                    </a:lnTo>
                    <a:lnTo>
                      <a:pt x="1947" y="799"/>
                    </a:lnTo>
                    <a:lnTo>
                      <a:pt x="1906" y="1640"/>
                    </a:lnTo>
                    <a:lnTo>
                      <a:pt x="1775" y="1462"/>
                    </a:lnTo>
                    <a:lnTo>
                      <a:pt x="1657" y="1184"/>
                    </a:lnTo>
                    <a:lnTo>
                      <a:pt x="1574" y="900"/>
                    </a:lnTo>
                    <a:lnTo>
                      <a:pt x="1521" y="1788"/>
                    </a:lnTo>
                    <a:lnTo>
                      <a:pt x="1385" y="1575"/>
                    </a:lnTo>
                    <a:lnTo>
                      <a:pt x="1184" y="1012"/>
                    </a:lnTo>
                    <a:lnTo>
                      <a:pt x="1142" y="1965"/>
                    </a:lnTo>
                    <a:lnTo>
                      <a:pt x="977" y="1711"/>
                    </a:lnTo>
                    <a:lnTo>
                      <a:pt x="882" y="1356"/>
                    </a:lnTo>
                    <a:lnTo>
                      <a:pt x="799" y="1160"/>
                    </a:lnTo>
                    <a:lnTo>
                      <a:pt x="764" y="2220"/>
                    </a:lnTo>
                    <a:lnTo>
                      <a:pt x="639" y="2054"/>
                    </a:lnTo>
                    <a:lnTo>
                      <a:pt x="497" y="1634"/>
                    </a:lnTo>
                    <a:lnTo>
                      <a:pt x="421" y="1344"/>
                    </a:lnTo>
                    <a:lnTo>
                      <a:pt x="361" y="2552"/>
                    </a:lnTo>
                    <a:lnTo>
                      <a:pt x="219" y="2475"/>
                    </a:lnTo>
                    <a:lnTo>
                      <a:pt x="160" y="2338"/>
                    </a:lnTo>
                    <a:lnTo>
                      <a:pt x="48" y="1794"/>
                    </a:lnTo>
                    <a:lnTo>
                      <a:pt x="0" y="3773"/>
                    </a:lnTo>
                    <a:lnTo>
                      <a:pt x="0" y="5928"/>
                    </a:lnTo>
                  </a:path>
                </a:pathLst>
              </a:custGeom>
              <a:noFill/>
              <a:ln w="14288">
                <a:solidFill>
                  <a:srgbClr val="FF59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fr-FR" sz="1400"/>
              </a:p>
            </p:txBody>
          </p:sp>
          <p:sp>
            <p:nvSpPr>
              <p:cNvPr id="34" name="Freeform 61">
                <a:extLst>
                  <a:ext uri="{FF2B5EF4-FFF2-40B4-BE49-F238E27FC236}">
                    <a16:creationId xmlns:a16="http://schemas.microsoft.com/office/drawing/2014/main" id="{F896CB91-3C04-8FC8-AD15-79FA1D95F8E0}"/>
                  </a:ext>
                </a:extLst>
              </p:cNvPr>
              <p:cNvSpPr>
                <a:spLocks/>
              </p:cNvSpPr>
              <p:nvPr/>
            </p:nvSpPr>
            <p:spPr bwMode="auto">
              <a:xfrm>
                <a:off x="860425" y="2959101"/>
                <a:ext cx="4859338" cy="1770063"/>
              </a:xfrm>
              <a:custGeom>
                <a:avLst/>
                <a:gdLst>
                  <a:gd name="T0" fmla="*/ 15071 w 15308"/>
                  <a:gd name="T1" fmla="*/ 205 h 5575"/>
                  <a:gd name="T2" fmla="*/ 14776 w 15308"/>
                  <a:gd name="T3" fmla="*/ 267 h 5575"/>
                  <a:gd name="T4" fmla="*/ 14545 w 15308"/>
                  <a:gd name="T5" fmla="*/ 572 h 5575"/>
                  <a:gd name="T6" fmla="*/ 14199 w 15308"/>
                  <a:gd name="T7" fmla="*/ 6 h 5575"/>
                  <a:gd name="T8" fmla="*/ 13930 w 15308"/>
                  <a:gd name="T9" fmla="*/ 225 h 5575"/>
                  <a:gd name="T10" fmla="*/ 13616 w 15308"/>
                  <a:gd name="T11" fmla="*/ 261 h 5575"/>
                  <a:gd name="T12" fmla="*/ 13401 w 15308"/>
                  <a:gd name="T13" fmla="*/ 572 h 5575"/>
                  <a:gd name="T14" fmla="*/ 13054 w 15308"/>
                  <a:gd name="T15" fmla="*/ 16 h 5575"/>
                  <a:gd name="T16" fmla="*/ 12776 w 15308"/>
                  <a:gd name="T17" fmla="*/ 225 h 5575"/>
                  <a:gd name="T18" fmla="*/ 12468 w 15308"/>
                  <a:gd name="T19" fmla="*/ 273 h 5575"/>
                  <a:gd name="T20" fmla="*/ 12243 w 15308"/>
                  <a:gd name="T21" fmla="*/ 572 h 5575"/>
                  <a:gd name="T22" fmla="*/ 11898 w 15308"/>
                  <a:gd name="T23" fmla="*/ 4 h 5575"/>
                  <a:gd name="T24" fmla="*/ 11620 w 15308"/>
                  <a:gd name="T25" fmla="*/ 225 h 5575"/>
                  <a:gd name="T26" fmla="*/ 11407 w 15308"/>
                  <a:gd name="T27" fmla="*/ 430 h 5575"/>
                  <a:gd name="T28" fmla="*/ 11140 w 15308"/>
                  <a:gd name="T29" fmla="*/ 18 h 5575"/>
                  <a:gd name="T30" fmla="*/ 10859 w 15308"/>
                  <a:gd name="T31" fmla="*/ 219 h 5575"/>
                  <a:gd name="T32" fmla="*/ 10563 w 15308"/>
                  <a:gd name="T33" fmla="*/ 296 h 5575"/>
                  <a:gd name="T34" fmla="*/ 10336 w 15308"/>
                  <a:gd name="T35" fmla="*/ 569 h 5575"/>
                  <a:gd name="T36" fmla="*/ 10066 w 15308"/>
                  <a:gd name="T37" fmla="*/ 190 h 5575"/>
                  <a:gd name="T38" fmla="*/ 9806 w 15308"/>
                  <a:gd name="T39" fmla="*/ 294 h 5575"/>
                  <a:gd name="T40" fmla="*/ 9563 w 15308"/>
                  <a:gd name="T41" fmla="*/ 584 h 5575"/>
                  <a:gd name="T42" fmla="*/ 9283 w 15308"/>
                  <a:gd name="T43" fmla="*/ 170 h 5575"/>
                  <a:gd name="T44" fmla="*/ 9042 w 15308"/>
                  <a:gd name="T45" fmla="*/ 314 h 5575"/>
                  <a:gd name="T46" fmla="*/ 8797 w 15308"/>
                  <a:gd name="T47" fmla="*/ 592 h 5575"/>
                  <a:gd name="T48" fmla="*/ 8516 w 15308"/>
                  <a:gd name="T49" fmla="*/ 148 h 5575"/>
                  <a:gd name="T50" fmla="*/ 8273 w 15308"/>
                  <a:gd name="T51" fmla="*/ 308 h 5575"/>
                  <a:gd name="T52" fmla="*/ 8070 w 15308"/>
                  <a:gd name="T53" fmla="*/ 39 h 5575"/>
                  <a:gd name="T54" fmla="*/ 7797 w 15308"/>
                  <a:gd name="T55" fmla="*/ 278 h 5575"/>
                  <a:gd name="T56" fmla="*/ 7655 w 15308"/>
                  <a:gd name="T57" fmla="*/ 619 h 5575"/>
                  <a:gd name="T58" fmla="*/ 7312 w 15308"/>
                  <a:gd name="T59" fmla="*/ 53 h 5575"/>
                  <a:gd name="T60" fmla="*/ 7046 w 15308"/>
                  <a:gd name="T61" fmla="*/ 290 h 5575"/>
                  <a:gd name="T62" fmla="*/ 6889 w 15308"/>
                  <a:gd name="T63" fmla="*/ 634 h 5575"/>
                  <a:gd name="T64" fmla="*/ 6540 w 15308"/>
                  <a:gd name="T65" fmla="*/ 77 h 5575"/>
                  <a:gd name="T66" fmla="*/ 6277 w 15308"/>
                  <a:gd name="T67" fmla="*/ 318 h 5575"/>
                  <a:gd name="T68" fmla="*/ 6125 w 15308"/>
                  <a:gd name="T69" fmla="*/ 669 h 5575"/>
                  <a:gd name="T70" fmla="*/ 5841 w 15308"/>
                  <a:gd name="T71" fmla="*/ 217 h 5575"/>
                  <a:gd name="T72" fmla="*/ 5585 w 15308"/>
                  <a:gd name="T73" fmla="*/ 391 h 5575"/>
                  <a:gd name="T74" fmla="*/ 5362 w 15308"/>
                  <a:gd name="T75" fmla="*/ 714 h 5575"/>
                  <a:gd name="T76" fmla="*/ 5011 w 15308"/>
                  <a:gd name="T77" fmla="*/ 128 h 5575"/>
                  <a:gd name="T78" fmla="*/ 4750 w 15308"/>
                  <a:gd name="T79" fmla="*/ 389 h 5575"/>
                  <a:gd name="T80" fmla="*/ 4591 w 15308"/>
                  <a:gd name="T81" fmla="*/ 770 h 5575"/>
                  <a:gd name="T82" fmla="*/ 4250 w 15308"/>
                  <a:gd name="T83" fmla="*/ 181 h 5575"/>
                  <a:gd name="T84" fmla="*/ 3952 w 15308"/>
                  <a:gd name="T85" fmla="*/ 424 h 5575"/>
                  <a:gd name="T86" fmla="*/ 3676 w 15308"/>
                  <a:gd name="T87" fmla="*/ 533 h 5575"/>
                  <a:gd name="T88" fmla="*/ 3444 w 15308"/>
                  <a:gd name="T89" fmla="*/ 898 h 5575"/>
                  <a:gd name="T90" fmla="*/ 3095 w 15308"/>
                  <a:gd name="T91" fmla="*/ 296 h 5575"/>
                  <a:gd name="T92" fmla="*/ 2807 w 15308"/>
                  <a:gd name="T93" fmla="*/ 572 h 5575"/>
                  <a:gd name="T94" fmla="*/ 2511 w 15308"/>
                  <a:gd name="T95" fmla="*/ 702 h 5575"/>
                  <a:gd name="T96" fmla="*/ 2296 w 15308"/>
                  <a:gd name="T97" fmla="*/ 1143 h 5575"/>
                  <a:gd name="T98" fmla="*/ 1949 w 15308"/>
                  <a:gd name="T99" fmla="*/ 489 h 5575"/>
                  <a:gd name="T100" fmla="*/ 1663 w 15308"/>
                  <a:gd name="T101" fmla="*/ 841 h 5575"/>
                  <a:gd name="T102" fmla="*/ 1370 w 15308"/>
                  <a:gd name="T103" fmla="*/ 1030 h 5575"/>
                  <a:gd name="T104" fmla="*/ 1157 w 15308"/>
                  <a:gd name="T105" fmla="*/ 841 h 5575"/>
                  <a:gd name="T106" fmla="*/ 902 w 15308"/>
                  <a:gd name="T107" fmla="*/ 1143 h 5575"/>
                  <a:gd name="T108" fmla="*/ 600 w 15308"/>
                  <a:gd name="T109" fmla="*/ 1386 h 5575"/>
                  <a:gd name="T110" fmla="*/ 385 w 15308"/>
                  <a:gd name="T111" fmla="*/ 2200 h 5575"/>
                  <a:gd name="T112" fmla="*/ 36 w 15308"/>
                  <a:gd name="T113" fmla="*/ 1466 h 5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308" h="5575">
                    <a:moveTo>
                      <a:pt x="15308" y="554"/>
                    </a:moveTo>
                    <a:lnTo>
                      <a:pt x="15152" y="267"/>
                    </a:lnTo>
                    <a:lnTo>
                      <a:pt x="15071" y="205"/>
                    </a:lnTo>
                    <a:lnTo>
                      <a:pt x="14965" y="12"/>
                    </a:lnTo>
                    <a:lnTo>
                      <a:pt x="14918" y="566"/>
                    </a:lnTo>
                    <a:lnTo>
                      <a:pt x="14776" y="267"/>
                    </a:lnTo>
                    <a:lnTo>
                      <a:pt x="14681" y="211"/>
                    </a:lnTo>
                    <a:lnTo>
                      <a:pt x="14580" y="10"/>
                    </a:lnTo>
                    <a:lnTo>
                      <a:pt x="14545" y="572"/>
                    </a:lnTo>
                    <a:lnTo>
                      <a:pt x="14383" y="258"/>
                    </a:lnTo>
                    <a:lnTo>
                      <a:pt x="14296" y="211"/>
                    </a:lnTo>
                    <a:lnTo>
                      <a:pt x="14199" y="6"/>
                    </a:lnTo>
                    <a:lnTo>
                      <a:pt x="14160" y="566"/>
                    </a:lnTo>
                    <a:lnTo>
                      <a:pt x="14001" y="261"/>
                    </a:lnTo>
                    <a:lnTo>
                      <a:pt x="13930" y="225"/>
                    </a:lnTo>
                    <a:lnTo>
                      <a:pt x="13811" y="6"/>
                    </a:lnTo>
                    <a:lnTo>
                      <a:pt x="13779" y="563"/>
                    </a:lnTo>
                    <a:lnTo>
                      <a:pt x="13616" y="261"/>
                    </a:lnTo>
                    <a:lnTo>
                      <a:pt x="13525" y="202"/>
                    </a:lnTo>
                    <a:lnTo>
                      <a:pt x="13433" y="6"/>
                    </a:lnTo>
                    <a:lnTo>
                      <a:pt x="13401" y="572"/>
                    </a:lnTo>
                    <a:lnTo>
                      <a:pt x="13241" y="270"/>
                    </a:lnTo>
                    <a:lnTo>
                      <a:pt x="13160" y="243"/>
                    </a:lnTo>
                    <a:lnTo>
                      <a:pt x="13054" y="16"/>
                    </a:lnTo>
                    <a:lnTo>
                      <a:pt x="13012" y="560"/>
                    </a:lnTo>
                    <a:lnTo>
                      <a:pt x="12856" y="276"/>
                    </a:lnTo>
                    <a:lnTo>
                      <a:pt x="12776" y="225"/>
                    </a:lnTo>
                    <a:lnTo>
                      <a:pt x="12669" y="0"/>
                    </a:lnTo>
                    <a:lnTo>
                      <a:pt x="12622" y="569"/>
                    </a:lnTo>
                    <a:lnTo>
                      <a:pt x="12468" y="273"/>
                    </a:lnTo>
                    <a:lnTo>
                      <a:pt x="12379" y="213"/>
                    </a:lnTo>
                    <a:lnTo>
                      <a:pt x="12282" y="12"/>
                    </a:lnTo>
                    <a:lnTo>
                      <a:pt x="12243" y="572"/>
                    </a:lnTo>
                    <a:lnTo>
                      <a:pt x="12089" y="278"/>
                    </a:lnTo>
                    <a:lnTo>
                      <a:pt x="11992" y="207"/>
                    </a:lnTo>
                    <a:lnTo>
                      <a:pt x="11898" y="4"/>
                    </a:lnTo>
                    <a:lnTo>
                      <a:pt x="11862" y="578"/>
                    </a:lnTo>
                    <a:lnTo>
                      <a:pt x="11702" y="278"/>
                    </a:lnTo>
                    <a:lnTo>
                      <a:pt x="11620" y="225"/>
                    </a:lnTo>
                    <a:lnTo>
                      <a:pt x="11525" y="18"/>
                    </a:lnTo>
                    <a:lnTo>
                      <a:pt x="11474" y="580"/>
                    </a:lnTo>
                    <a:lnTo>
                      <a:pt x="11407" y="430"/>
                    </a:lnTo>
                    <a:lnTo>
                      <a:pt x="11318" y="270"/>
                    </a:lnTo>
                    <a:lnTo>
                      <a:pt x="11232" y="213"/>
                    </a:lnTo>
                    <a:lnTo>
                      <a:pt x="11140" y="18"/>
                    </a:lnTo>
                    <a:lnTo>
                      <a:pt x="11095" y="572"/>
                    </a:lnTo>
                    <a:lnTo>
                      <a:pt x="10939" y="276"/>
                    </a:lnTo>
                    <a:lnTo>
                      <a:pt x="10859" y="219"/>
                    </a:lnTo>
                    <a:lnTo>
                      <a:pt x="10756" y="12"/>
                    </a:lnTo>
                    <a:lnTo>
                      <a:pt x="10714" y="572"/>
                    </a:lnTo>
                    <a:lnTo>
                      <a:pt x="10563" y="296"/>
                    </a:lnTo>
                    <a:lnTo>
                      <a:pt x="10468" y="213"/>
                    </a:lnTo>
                    <a:lnTo>
                      <a:pt x="10371" y="22"/>
                    </a:lnTo>
                    <a:lnTo>
                      <a:pt x="10336" y="569"/>
                    </a:lnTo>
                    <a:lnTo>
                      <a:pt x="10182" y="290"/>
                    </a:lnTo>
                    <a:lnTo>
                      <a:pt x="10107" y="252"/>
                    </a:lnTo>
                    <a:lnTo>
                      <a:pt x="10066" y="190"/>
                    </a:lnTo>
                    <a:lnTo>
                      <a:pt x="9993" y="24"/>
                    </a:lnTo>
                    <a:lnTo>
                      <a:pt x="9951" y="580"/>
                    </a:lnTo>
                    <a:lnTo>
                      <a:pt x="9806" y="294"/>
                    </a:lnTo>
                    <a:lnTo>
                      <a:pt x="9705" y="235"/>
                    </a:lnTo>
                    <a:lnTo>
                      <a:pt x="9610" y="33"/>
                    </a:lnTo>
                    <a:lnTo>
                      <a:pt x="9563" y="584"/>
                    </a:lnTo>
                    <a:lnTo>
                      <a:pt x="9419" y="300"/>
                    </a:lnTo>
                    <a:lnTo>
                      <a:pt x="9332" y="246"/>
                    </a:lnTo>
                    <a:lnTo>
                      <a:pt x="9283" y="170"/>
                    </a:lnTo>
                    <a:lnTo>
                      <a:pt x="9223" y="22"/>
                    </a:lnTo>
                    <a:lnTo>
                      <a:pt x="9188" y="580"/>
                    </a:lnTo>
                    <a:lnTo>
                      <a:pt x="9042" y="314"/>
                    </a:lnTo>
                    <a:lnTo>
                      <a:pt x="8954" y="255"/>
                    </a:lnTo>
                    <a:lnTo>
                      <a:pt x="8835" y="27"/>
                    </a:lnTo>
                    <a:lnTo>
                      <a:pt x="8797" y="592"/>
                    </a:lnTo>
                    <a:lnTo>
                      <a:pt x="8652" y="306"/>
                    </a:lnTo>
                    <a:lnTo>
                      <a:pt x="8569" y="267"/>
                    </a:lnTo>
                    <a:lnTo>
                      <a:pt x="8516" y="148"/>
                    </a:lnTo>
                    <a:lnTo>
                      <a:pt x="8448" y="33"/>
                    </a:lnTo>
                    <a:lnTo>
                      <a:pt x="8415" y="608"/>
                    </a:lnTo>
                    <a:lnTo>
                      <a:pt x="8273" y="308"/>
                    </a:lnTo>
                    <a:lnTo>
                      <a:pt x="8218" y="278"/>
                    </a:lnTo>
                    <a:lnTo>
                      <a:pt x="8155" y="213"/>
                    </a:lnTo>
                    <a:lnTo>
                      <a:pt x="8070" y="39"/>
                    </a:lnTo>
                    <a:lnTo>
                      <a:pt x="8036" y="610"/>
                    </a:lnTo>
                    <a:lnTo>
                      <a:pt x="7898" y="320"/>
                    </a:lnTo>
                    <a:lnTo>
                      <a:pt x="7797" y="278"/>
                    </a:lnTo>
                    <a:lnTo>
                      <a:pt x="7764" y="187"/>
                    </a:lnTo>
                    <a:lnTo>
                      <a:pt x="7685" y="39"/>
                    </a:lnTo>
                    <a:lnTo>
                      <a:pt x="7655" y="619"/>
                    </a:lnTo>
                    <a:lnTo>
                      <a:pt x="7502" y="318"/>
                    </a:lnTo>
                    <a:lnTo>
                      <a:pt x="7421" y="282"/>
                    </a:lnTo>
                    <a:lnTo>
                      <a:pt x="7312" y="53"/>
                    </a:lnTo>
                    <a:lnTo>
                      <a:pt x="7271" y="637"/>
                    </a:lnTo>
                    <a:lnTo>
                      <a:pt x="7113" y="332"/>
                    </a:lnTo>
                    <a:lnTo>
                      <a:pt x="7046" y="290"/>
                    </a:lnTo>
                    <a:lnTo>
                      <a:pt x="6987" y="196"/>
                    </a:lnTo>
                    <a:lnTo>
                      <a:pt x="6928" y="63"/>
                    </a:lnTo>
                    <a:lnTo>
                      <a:pt x="6889" y="634"/>
                    </a:lnTo>
                    <a:lnTo>
                      <a:pt x="6729" y="338"/>
                    </a:lnTo>
                    <a:lnTo>
                      <a:pt x="6652" y="294"/>
                    </a:lnTo>
                    <a:lnTo>
                      <a:pt x="6540" y="77"/>
                    </a:lnTo>
                    <a:lnTo>
                      <a:pt x="6508" y="661"/>
                    </a:lnTo>
                    <a:lnTo>
                      <a:pt x="6350" y="350"/>
                    </a:lnTo>
                    <a:lnTo>
                      <a:pt x="6277" y="318"/>
                    </a:lnTo>
                    <a:lnTo>
                      <a:pt x="6224" y="243"/>
                    </a:lnTo>
                    <a:lnTo>
                      <a:pt x="6159" y="95"/>
                    </a:lnTo>
                    <a:lnTo>
                      <a:pt x="6125" y="669"/>
                    </a:lnTo>
                    <a:lnTo>
                      <a:pt x="5963" y="361"/>
                    </a:lnTo>
                    <a:lnTo>
                      <a:pt x="5871" y="306"/>
                    </a:lnTo>
                    <a:lnTo>
                      <a:pt x="5841" y="217"/>
                    </a:lnTo>
                    <a:lnTo>
                      <a:pt x="5780" y="101"/>
                    </a:lnTo>
                    <a:lnTo>
                      <a:pt x="5735" y="690"/>
                    </a:lnTo>
                    <a:lnTo>
                      <a:pt x="5585" y="391"/>
                    </a:lnTo>
                    <a:lnTo>
                      <a:pt x="5466" y="276"/>
                    </a:lnTo>
                    <a:lnTo>
                      <a:pt x="5392" y="116"/>
                    </a:lnTo>
                    <a:lnTo>
                      <a:pt x="5362" y="714"/>
                    </a:lnTo>
                    <a:lnTo>
                      <a:pt x="5208" y="409"/>
                    </a:lnTo>
                    <a:lnTo>
                      <a:pt x="5111" y="359"/>
                    </a:lnTo>
                    <a:lnTo>
                      <a:pt x="5011" y="128"/>
                    </a:lnTo>
                    <a:lnTo>
                      <a:pt x="4975" y="738"/>
                    </a:lnTo>
                    <a:lnTo>
                      <a:pt x="4824" y="456"/>
                    </a:lnTo>
                    <a:lnTo>
                      <a:pt x="4750" y="389"/>
                    </a:lnTo>
                    <a:lnTo>
                      <a:pt x="4703" y="323"/>
                    </a:lnTo>
                    <a:lnTo>
                      <a:pt x="4626" y="154"/>
                    </a:lnTo>
                    <a:lnTo>
                      <a:pt x="4591" y="770"/>
                    </a:lnTo>
                    <a:lnTo>
                      <a:pt x="4431" y="456"/>
                    </a:lnTo>
                    <a:lnTo>
                      <a:pt x="4327" y="389"/>
                    </a:lnTo>
                    <a:lnTo>
                      <a:pt x="4250" y="181"/>
                    </a:lnTo>
                    <a:lnTo>
                      <a:pt x="4208" y="817"/>
                    </a:lnTo>
                    <a:lnTo>
                      <a:pt x="4049" y="489"/>
                    </a:lnTo>
                    <a:lnTo>
                      <a:pt x="3952" y="424"/>
                    </a:lnTo>
                    <a:lnTo>
                      <a:pt x="3865" y="205"/>
                    </a:lnTo>
                    <a:lnTo>
                      <a:pt x="3824" y="850"/>
                    </a:lnTo>
                    <a:lnTo>
                      <a:pt x="3676" y="533"/>
                    </a:lnTo>
                    <a:lnTo>
                      <a:pt x="3573" y="450"/>
                    </a:lnTo>
                    <a:lnTo>
                      <a:pt x="3478" y="252"/>
                    </a:lnTo>
                    <a:lnTo>
                      <a:pt x="3444" y="898"/>
                    </a:lnTo>
                    <a:lnTo>
                      <a:pt x="3281" y="572"/>
                    </a:lnTo>
                    <a:lnTo>
                      <a:pt x="3184" y="501"/>
                    </a:lnTo>
                    <a:lnTo>
                      <a:pt x="3095" y="296"/>
                    </a:lnTo>
                    <a:lnTo>
                      <a:pt x="3065" y="971"/>
                    </a:lnTo>
                    <a:lnTo>
                      <a:pt x="2896" y="634"/>
                    </a:lnTo>
                    <a:lnTo>
                      <a:pt x="2807" y="572"/>
                    </a:lnTo>
                    <a:lnTo>
                      <a:pt x="2716" y="341"/>
                    </a:lnTo>
                    <a:lnTo>
                      <a:pt x="2681" y="1046"/>
                    </a:lnTo>
                    <a:lnTo>
                      <a:pt x="2511" y="702"/>
                    </a:lnTo>
                    <a:lnTo>
                      <a:pt x="2432" y="657"/>
                    </a:lnTo>
                    <a:lnTo>
                      <a:pt x="2328" y="406"/>
                    </a:lnTo>
                    <a:lnTo>
                      <a:pt x="2296" y="1143"/>
                    </a:lnTo>
                    <a:lnTo>
                      <a:pt x="2139" y="794"/>
                    </a:lnTo>
                    <a:lnTo>
                      <a:pt x="2044" y="728"/>
                    </a:lnTo>
                    <a:lnTo>
                      <a:pt x="1949" y="489"/>
                    </a:lnTo>
                    <a:lnTo>
                      <a:pt x="1908" y="1259"/>
                    </a:lnTo>
                    <a:lnTo>
                      <a:pt x="1748" y="892"/>
                    </a:lnTo>
                    <a:lnTo>
                      <a:pt x="1663" y="841"/>
                    </a:lnTo>
                    <a:lnTo>
                      <a:pt x="1565" y="578"/>
                    </a:lnTo>
                    <a:lnTo>
                      <a:pt x="1529" y="1430"/>
                    </a:lnTo>
                    <a:lnTo>
                      <a:pt x="1370" y="1030"/>
                    </a:lnTo>
                    <a:lnTo>
                      <a:pt x="1269" y="945"/>
                    </a:lnTo>
                    <a:lnTo>
                      <a:pt x="1180" y="687"/>
                    </a:lnTo>
                    <a:lnTo>
                      <a:pt x="1157" y="841"/>
                    </a:lnTo>
                    <a:lnTo>
                      <a:pt x="1151" y="1608"/>
                    </a:lnTo>
                    <a:lnTo>
                      <a:pt x="979" y="1190"/>
                    </a:lnTo>
                    <a:lnTo>
                      <a:pt x="902" y="1143"/>
                    </a:lnTo>
                    <a:lnTo>
                      <a:pt x="805" y="844"/>
                    </a:lnTo>
                    <a:lnTo>
                      <a:pt x="766" y="1869"/>
                    </a:lnTo>
                    <a:lnTo>
                      <a:pt x="600" y="1386"/>
                    </a:lnTo>
                    <a:lnTo>
                      <a:pt x="518" y="1354"/>
                    </a:lnTo>
                    <a:lnTo>
                      <a:pt x="421" y="1034"/>
                    </a:lnTo>
                    <a:lnTo>
                      <a:pt x="385" y="2200"/>
                    </a:lnTo>
                    <a:lnTo>
                      <a:pt x="210" y="1661"/>
                    </a:lnTo>
                    <a:lnTo>
                      <a:pt x="137" y="1756"/>
                    </a:lnTo>
                    <a:lnTo>
                      <a:pt x="36" y="1466"/>
                    </a:lnTo>
                    <a:lnTo>
                      <a:pt x="0" y="5575"/>
                    </a:lnTo>
                  </a:path>
                </a:pathLst>
              </a:custGeom>
              <a:noFill/>
              <a:ln w="14288">
                <a:solidFill>
                  <a:srgbClr val="00A8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fr-FR" sz="1400"/>
              </a:p>
            </p:txBody>
          </p:sp>
        </p:grpSp>
        <p:grpSp>
          <p:nvGrpSpPr>
            <p:cNvPr id="35" name="Groupe 34">
              <a:extLst>
                <a:ext uri="{FF2B5EF4-FFF2-40B4-BE49-F238E27FC236}">
                  <a16:creationId xmlns:a16="http://schemas.microsoft.com/office/drawing/2014/main" id="{16C4AC38-BF12-9016-0E54-E6F80FA1938B}"/>
                </a:ext>
              </a:extLst>
            </p:cNvPr>
            <p:cNvGrpSpPr/>
            <p:nvPr/>
          </p:nvGrpSpPr>
          <p:grpSpPr>
            <a:xfrm>
              <a:off x="6689667" y="2857130"/>
              <a:ext cx="5166973" cy="2722563"/>
              <a:chOff x="6503988" y="2208213"/>
              <a:chExt cx="5426075" cy="2859088"/>
            </a:xfrm>
          </p:grpSpPr>
          <p:sp>
            <p:nvSpPr>
              <p:cNvPr id="36" name="Freeform 8">
                <a:extLst>
                  <a:ext uri="{FF2B5EF4-FFF2-40B4-BE49-F238E27FC236}">
                    <a16:creationId xmlns:a16="http://schemas.microsoft.com/office/drawing/2014/main" id="{01EFE207-86E8-3B78-FA77-B9E37E561CAC}"/>
                  </a:ext>
                </a:extLst>
              </p:cNvPr>
              <p:cNvSpPr>
                <a:spLocks/>
              </p:cNvSpPr>
              <p:nvPr/>
            </p:nvSpPr>
            <p:spPr bwMode="auto">
              <a:xfrm>
                <a:off x="6580188" y="2208213"/>
                <a:ext cx="5343525" cy="2787650"/>
              </a:xfrm>
              <a:custGeom>
                <a:avLst/>
                <a:gdLst>
                  <a:gd name="T0" fmla="*/ 0 w 16830"/>
                  <a:gd name="T1" fmla="*/ 0 h 8779"/>
                  <a:gd name="T2" fmla="*/ 0 w 16830"/>
                  <a:gd name="T3" fmla="*/ 8779 h 8779"/>
                  <a:gd name="T4" fmla="*/ 16830 w 16830"/>
                  <a:gd name="T5" fmla="*/ 8779 h 8779"/>
                </a:gdLst>
                <a:ahLst/>
                <a:cxnLst>
                  <a:cxn ang="0">
                    <a:pos x="T0" y="T1"/>
                  </a:cxn>
                  <a:cxn ang="0">
                    <a:pos x="T2" y="T3"/>
                  </a:cxn>
                  <a:cxn ang="0">
                    <a:pos x="T4" y="T5"/>
                  </a:cxn>
                </a:cxnLst>
                <a:rect l="0" t="0" r="r" b="b"/>
                <a:pathLst>
                  <a:path w="16830" h="8779">
                    <a:moveTo>
                      <a:pt x="0" y="0"/>
                    </a:moveTo>
                    <a:lnTo>
                      <a:pt x="0" y="8779"/>
                    </a:lnTo>
                    <a:lnTo>
                      <a:pt x="16830" y="877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37" name="Line 9">
                <a:extLst>
                  <a:ext uri="{FF2B5EF4-FFF2-40B4-BE49-F238E27FC236}">
                    <a16:creationId xmlns:a16="http://schemas.microsoft.com/office/drawing/2014/main" id="{1EFD71AF-5113-8AF4-640A-284DD69E3DA5}"/>
                  </a:ext>
                </a:extLst>
              </p:cNvPr>
              <p:cNvSpPr>
                <a:spLocks noChangeShapeType="1"/>
              </p:cNvSpPr>
              <p:nvPr/>
            </p:nvSpPr>
            <p:spPr bwMode="auto">
              <a:xfrm flipV="1">
                <a:off x="7188200" y="4995863"/>
                <a:ext cx="0" cy="7143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38" name="Line 10">
                <a:extLst>
                  <a:ext uri="{FF2B5EF4-FFF2-40B4-BE49-F238E27FC236}">
                    <a16:creationId xmlns:a16="http://schemas.microsoft.com/office/drawing/2014/main" id="{1810A1D4-77DF-DE43-70F2-DEC071B4F8E4}"/>
                  </a:ext>
                </a:extLst>
              </p:cNvPr>
              <p:cNvSpPr>
                <a:spLocks noChangeShapeType="1"/>
              </p:cNvSpPr>
              <p:nvPr/>
            </p:nvSpPr>
            <p:spPr bwMode="auto">
              <a:xfrm flipV="1">
                <a:off x="6824663" y="4995863"/>
                <a:ext cx="0" cy="7143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39" name="Line 11">
                <a:extLst>
                  <a:ext uri="{FF2B5EF4-FFF2-40B4-BE49-F238E27FC236}">
                    <a16:creationId xmlns:a16="http://schemas.microsoft.com/office/drawing/2014/main" id="{8915AA51-F33B-8AB5-B667-C086B711B6DA}"/>
                  </a:ext>
                </a:extLst>
              </p:cNvPr>
              <p:cNvSpPr>
                <a:spLocks noChangeShapeType="1"/>
              </p:cNvSpPr>
              <p:nvPr/>
            </p:nvSpPr>
            <p:spPr bwMode="auto">
              <a:xfrm flipV="1">
                <a:off x="6943725" y="4995863"/>
                <a:ext cx="0" cy="7143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40" name="Line 12">
                <a:extLst>
                  <a:ext uri="{FF2B5EF4-FFF2-40B4-BE49-F238E27FC236}">
                    <a16:creationId xmlns:a16="http://schemas.microsoft.com/office/drawing/2014/main" id="{07C2F1D7-221C-4796-DB5D-3140825C3DBE}"/>
                  </a:ext>
                </a:extLst>
              </p:cNvPr>
              <p:cNvSpPr>
                <a:spLocks noChangeShapeType="1"/>
              </p:cNvSpPr>
              <p:nvPr/>
            </p:nvSpPr>
            <p:spPr bwMode="auto">
              <a:xfrm flipV="1">
                <a:off x="7673975" y="4995863"/>
                <a:ext cx="0" cy="7143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41" name="Line 13">
                <a:extLst>
                  <a:ext uri="{FF2B5EF4-FFF2-40B4-BE49-F238E27FC236}">
                    <a16:creationId xmlns:a16="http://schemas.microsoft.com/office/drawing/2014/main" id="{6AC56819-01D4-0A80-57BA-C8CF15E03CF4}"/>
                  </a:ext>
                </a:extLst>
              </p:cNvPr>
              <p:cNvSpPr>
                <a:spLocks noChangeShapeType="1"/>
              </p:cNvSpPr>
              <p:nvPr/>
            </p:nvSpPr>
            <p:spPr bwMode="auto">
              <a:xfrm flipV="1">
                <a:off x="8161338" y="4995863"/>
                <a:ext cx="0" cy="7143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42" name="Line 14">
                <a:extLst>
                  <a:ext uri="{FF2B5EF4-FFF2-40B4-BE49-F238E27FC236}">
                    <a16:creationId xmlns:a16="http://schemas.microsoft.com/office/drawing/2014/main" id="{41DFFA3C-E76B-5D73-22A6-F1732CD95B22}"/>
                  </a:ext>
                </a:extLst>
              </p:cNvPr>
              <p:cNvSpPr>
                <a:spLocks noChangeShapeType="1"/>
              </p:cNvSpPr>
              <p:nvPr/>
            </p:nvSpPr>
            <p:spPr bwMode="auto">
              <a:xfrm flipV="1">
                <a:off x="8647113" y="4995863"/>
                <a:ext cx="0" cy="7143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43" name="Line 27">
                <a:extLst>
                  <a:ext uri="{FF2B5EF4-FFF2-40B4-BE49-F238E27FC236}">
                    <a16:creationId xmlns:a16="http://schemas.microsoft.com/office/drawing/2014/main" id="{DDB416E1-EA37-4833-D567-5A914F2FF4B4}"/>
                  </a:ext>
                </a:extLst>
              </p:cNvPr>
              <p:cNvSpPr>
                <a:spLocks noChangeShapeType="1"/>
              </p:cNvSpPr>
              <p:nvPr/>
            </p:nvSpPr>
            <p:spPr bwMode="auto">
              <a:xfrm flipV="1">
                <a:off x="11564938" y="4995863"/>
                <a:ext cx="0" cy="7143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44" name="Line 28">
                <a:extLst>
                  <a:ext uri="{FF2B5EF4-FFF2-40B4-BE49-F238E27FC236}">
                    <a16:creationId xmlns:a16="http://schemas.microsoft.com/office/drawing/2014/main" id="{237A959E-FA11-9E00-1D17-E035489389E0}"/>
                  </a:ext>
                </a:extLst>
              </p:cNvPr>
              <p:cNvSpPr>
                <a:spLocks noChangeShapeType="1"/>
              </p:cNvSpPr>
              <p:nvPr/>
            </p:nvSpPr>
            <p:spPr bwMode="auto">
              <a:xfrm flipV="1">
                <a:off x="9618663" y="4995863"/>
                <a:ext cx="0" cy="7143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45" name="Line 29">
                <a:extLst>
                  <a:ext uri="{FF2B5EF4-FFF2-40B4-BE49-F238E27FC236}">
                    <a16:creationId xmlns:a16="http://schemas.microsoft.com/office/drawing/2014/main" id="{46A59088-74F0-B8D4-E5DC-F71F78843019}"/>
                  </a:ext>
                </a:extLst>
              </p:cNvPr>
              <p:cNvSpPr>
                <a:spLocks noChangeShapeType="1"/>
              </p:cNvSpPr>
              <p:nvPr/>
            </p:nvSpPr>
            <p:spPr bwMode="auto">
              <a:xfrm flipV="1">
                <a:off x="9132888" y="4995863"/>
                <a:ext cx="0" cy="7143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46" name="Line 30">
                <a:extLst>
                  <a:ext uri="{FF2B5EF4-FFF2-40B4-BE49-F238E27FC236}">
                    <a16:creationId xmlns:a16="http://schemas.microsoft.com/office/drawing/2014/main" id="{898C1596-0B23-8F92-DD0C-CAF8B14C0E75}"/>
                  </a:ext>
                </a:extLst>
              </p:cNvPr>
              <p:cNvSpPr>
                <a:spLocks noChangeShapeType="1"/>
              </p:cNvSpPr>
              <p:nvPr/>
            </p:nvSpPr>
            <p:spPr bwMode="auto">
              <a:xfrm flipV="1">
                <a:off x="10106025" y="4995863"/>
                <a:ext cx="0" cy="7143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47" name="Line 31">
                <a:extLst>
                  <a:ext uri="{FF2B5EF4-FFF2-40B4-BE49-F238E27FC236}">
                    <a16:creationId xmlns:a16="http://schemas.microsoft.com/office/drawing/2014/main" id="{99A8307E-24ED-6D77-D3FF-0CC8FDB0C21A}"/>
                  </a:ext>
                </a:extLst>
              </p:cNvPr>
              <p:cNvSpPr>
                <a:spLocks noChangeShapeType="1"/>
              </p:cNvSpPr>
              <p:nvPr/>
            </p:nvSpPr>
            <p:spPr bwMode="auto">
              <a:xfrm flipV="1">
                <a:off x="10591800" y="4995863"/>
                <a:ext cx="0" cy="7143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48" name="Line 32">
                <a:extLst>
                  <a:ext uri="{FF2B5EF4-FFF2-40B4-BE49-F238E27FC236}">
                    <a16:creationId xmlns:a16="http://schemas.microsoft.com/office/drawing/2014/main" id="{BDC3C8B2-5D10-8345-BE97-DAFC46FE3243}"/>
                  </a:ext>
                </a:extLst>
              </p:cNvPr>
              <p:cNvSpPr>
                <a:spLocks noChangeShapeType="1"/>
              </p:cNvSpPr>
              <p:nvPr/>
            </p:nvSpPr>
            <p:spPr bwMode="auto">
              <a:xfrm flipV="1">
                <a:off x="11077575" y="4995863"/>
                <a:ext cx="0" cy="7143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49" name="Line 34">
                <a:extLst>
                  <a:ext uri="{FF2B5EF4-FFF2-40B4-BE49-F238E27FC236}">
                    <a16:creationId xmlns:a16="http://schemas.microsoft.com/office/drawing/2014/main" id="{B1920B66-FF14-D1F9-28EA-45CD0904524F}"/>
                  </a:ext>
                </a:extLst>
              </p:cNvPr>
              <p:cNvSpPr>
                <a:spLocks noChangeShapeType="1"/>
              </p:cNvSpPr>
              <p:nvPr/>
            </p:nvSpPr>
            <p:spPr bwMode="auto">
              <a:xfrm>
                <a:off x="6503988" y="2333626"/>
                <a:ext cx="76200"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50" name="Line 35">
                <a:extLst>
                  <a:ext uri="{FF2B5EF4-FFF2-40B4-BE49-F238E27FC236}">
                    <a16:creationId xmlns:a16="http://schemas.microsoft.com/office/drawing/2014/main" id="{37CACCAA-90F6-BAC9-C5E4-CEB075733CCF}"/>
                  </a:ext>
                </a:extLst>
              </p:cNvPr>
              <p:cNvSpPr>
                <a:spLocks noChangeShapeType="1"/>
              </p:cNvSpPr>
              <p:nvPr/>
            </p:nvSpPr>
            <p:spPr bwMode="auto">
              <a:xfrm>
                <a:off x="6503988" y="2838451"/>
                <a:ext cx="76200"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51" name="Line 36">
                <a:extLst>
                  <a:ext uri="{FF2B5EF4-FFF2-40B4-BE49-F238E27FC236}">
                    <a16:creationId xmlns:a16="http://schemas.microsoft.com/office/drawing/2014/main" id="{EFF47A7B-700A-B95C-BA6C-51619B6188FD}"/>
                  </a:ext>
                </a:extLst>
              </p:cNvPr>
              <p:cNvSpPr>
                <a:spLocks noChangeShapeType="1"/>
              </p:cNvSpPr>
              <p:nvPr/>
            </p:nvSpPr>
            <p:spPr bwMode="auto">
              <a:xfrm>
                <a:off x="6503988" y="3219451"/>
                <a:ext cx="76200"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52" name="Line 37">
                <a:extLst>
                  <a:ext uri="{FF2B5EF4-FFF2-40B4-BE49-F238E27FC236}">
                    <a16:creationId xmlns:a16="http://schemas.microsoft.com/office/drawing/2014/main" id="{1A0CF76A-9548-FA41-53AD-F108D961573F}"/>
                  </a:ext>
                </a:extLst>
              </p:cNvPr>
              <p:cNvSpPr>
                <a:spLocks noChangeShapeType="1"/>
              </p:cNvSpPr>
              <p:nvPr/>
            </p:nvSpPr>
            <p:spPr bwMode="auto">
              <a:xfrm>
                <a:off x="6503988" y="3600451"/>
                <a:ext cx="76200"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53" name="Line 38">
                <a:extLst>
                  <a:ext uri="{FF2B5EF4-FFF2-40B4-BE49-F238E27FC236}">
                    <a16:creationId xmlns:a16="http://schemas.microsoft.com/office/drawing/2014/main" id="{D3203F8D-D08E-9E43-38C7-7EB58DC355A7}"/>
                  </a:ext>
                </a:extLst>
              </p:cNvPr>
              <p:cNvSpPr>
                <a:spLocks noChangeShapeType="1"/>
              </p:cNvSpPr>
              <p:nvPr/>
            </p:nvSpPr>
            <p:spPr bwMode="auto">
              <a:xfrm>
                <a:off x="6503988" y="4186238"/>
                <a:ext cx="76200"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54" name="Line 39">
                <a:extLst>
                  <a:ext uri="{FF2B5EF4-FFF2-40B4-BE49-F238E27FC236}">
                    <a16:creationId xmlns:a16="http://schemas.microsoft.com/office/drawing/2014/main" id="{473D1B7E-3C83-737C-C0EC-98CF4B03E348}"/>
                  </a:ext>
                </a:extLst>
              </p:cNvPr>
              <p:cNvSpPr>
                <a:spLocks noChangeShapeType="1"/>
              </p:cNvSpPr>
              <p:nvPr/>
            </p:nvSpPr>
            <p:spPr bwMode="auto">
              <a:xfrm>
                <a:off x="6503988" y="4387851"/>
                <a:ext cx="76200"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55" name="Line 40">
                <a:extLst>
                  <a:ext uri="{FF2B5EF4-FFF2-40B4-BE49-F238E27FC236}">
                    <a16:creationId xmlns:a16="http://schemas.microsoft.com/office/drawing/2014/main" id="{61F04F53-464D-EDB0-E397-6BE1067700C9}"/>
                  </a:ext>
                </a:extLst>
              </p:cNvPr>
              <p:cNvSpPr>
                <a:spLocks noChangeShapeType="1"/>
              </p:cNvSpPr>
              <p:nvPr/>
            </p:nvSpPr>
            <p:spPr bwMode="auto">
              <a:xfrm>
                <a:off x="6503988" y="4865688"/>
                <a:ext cx="76200"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56" name="Line 48">
                <a:extLst>
                  <a:ext uri="{FF2B5EF4-FFF2-40B4-BE49-F238E27FC236}">
                    <a16:creationId xmlns:a16="http://schemas.microsoft.com/office/drawing/2014/main" id="{7EADD7FE-A161-6430-BC4E-55DC6ED0882F}"/>
                  </a:ext>
                </a:extLst>
              </p:cNvPr>
              <p:cNvSpPr>
                <a:spLocks noChangeShapeType="1"/>
              </p:cNvSpPr>
              <p:nvPr/>
            </p:nvSpPr>
            <p:spPr bwMode="auto">
              <a:xfrm flipH="1">
                <a:off x="6580188" y="4186238"/>
                <a:ext cx="5332413" cy="0"/>
              </a:xfrm>
              <a:prstGeom prst="line">
                <a:avLst/>
              </a:prstGeom>
              <a:noFill/>
              <a:ln w="7938">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57" name="Line 49">
                <a:extLst>
                  <a:ext uri="{FF2B5EF4-FFF2-40B4-BE49-F238E27FC236}">
                    <a16:creationId xmlns:a16="http://schemas.microsoft.com/office/drawing/2014/main" id="{BBFF2575-8636-C3A6-44EC-0503A7341AA0}"/>
                  </a:ext>
                </a:extLst>
              </p:cNvPr>
              <p:cNvSpPr>
                <a:spLocks noChangeShapeType="1"/>
              </p:cNvSpPr>
              <p:nvPr/>
            </p:nvSpPr>
            <p:spPr bwMode="auto">
              <a:xfrm flipH="1">
                <a:off x="6580188" y="4387851"/>
                <a:ext cx="5349875" cy="0"/>
              </a:xfrm>
              <a:prstGeom prst="line">
                <a:avLst/>
              </a:prstGeom>
              <a:noFill/>
              <a:ln w="7938">
                <a:solidFill>
                  <a:srgbClr val="000000"/>
                </a:solid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58" name="Freeform 52">
                <a:extLst>
                  <a:ext uri="{FF2B5EF4-FFF2-40B4-BE49-F238E27FC236}">
                    <a16:creationId xmlns:a16="http://schemas.microsoft.com/office/drawing/2014/main" id="{A8579C26-7E45-27DF-C9D8-936D84FD0825}"/>
                  </a:ext>
                </a:extLst>
              </p:cNvPr>
              <p:cNvSpPr>
                <a:spLocks/>
              </p:cNvSpPr>
              <p:nvPr/>
            </p:nvSpPr>
            <p:spPr bwMode="auto">
              <a:xfrm>
                <a:off x="6827838" y="2620963"/>
                <a:ext cx="4976813" cy="1682750"/>
              </a:xfrm>
              <a:custGeom>
                <a:avLst/>
                <a:gdLst>
                  <a:gd name="T0" fmla="*/ 6365 w 15672"/>
                  <a:gd name="T1" fmla="*/ 1146 h 5302"/>
                  <a:gd name="T2" fmla="*/ 5992 w 15672"/>
                  <a:gd name="T3" fmla="*/ 740 h 5302"/>
                  <a:gd name="T4" fmla="*/ 5619 w 15672"/>
                  <a:gd name="T5" fmla="*/ 1225 h 5302"/>
                  <a:gd name="T6" fmla="*/ 5006 w 15672"/>
                  <a:gd name="T7" fmla="*/ 240 h 5302"/>
                  <a:gd name="T8" fmla="*/ 4466 w 15672"/>
                  <a:gd name="T9" fmla="*/ 822 h 5302"/>
                  <a:gd name="T10" fmla="*/ 4101 w 15672"/>
                  <a:gd name="T11" fmla="*/ 1412 h 5302"/>
                  <a:gd name="T12" fmla="*/ 3477 w 15672"/>
                  <a:gd name="T13" fmla="*/ 337 h 5302"/>
                  <a:gd name="T14" fmla="*/ 2971 w 15672"/>
                  <a:gd name="T15" fmla="*/ 1024 h 5302"/>
                  <a:gd name="T16" fmla="*/ 2428 w 15672"/>
                  <a:gd name="T17" fmla="*/ 1471 h 5302"/>
                  <a:gd name="T18" fmla="*/ 1949 w 15672"/>
                  <a:gd name="T19" fmla="*/ 465 h 5302"/>
                  <a:gd name="T20" fmla="*/ 1410 w 15672"/>
                  <a:gd name="T21" fmla="*/ 1267 h 5302"/>
                  <a:gd name="T22" fmla="*/ 984 w 15672"/>
                  <a:gd name="T23" fmla="*/ 1995 h 5302"/>
                  <a:gd name="T24" fmla="*/ 420 w 15672"/>
                  <a:gd name="T25" fmla="*/ 459 h 5302"/>
                  <a:gd name="T26" fmla="*/ 37 w 15672"/>
                  <a:gd name="T27" fmla="*/ 1030 h 5302"/>
                  <a:gd name="T28" fmla="*/ 0 w 15672"/>
                  <a:gd name="T29" fmla="*/ 4925 h 5302"/>
                  <a:gd name="T30" fmla="*/ 16 w 15672"/>
                  <a:gd name="T31" fmla="*/ 4737 h 5302"/>
                  <a:gd name="T32" fmla="*/ 177 w 15672"/>
                  <a:gd name="T33" fmla="*/ 5055 h 5302"/>
                  <a:gd name="T34" fmla="*/ 564 w 15672"/>
                  <a:gd name="T35" fmla="*/ 3954 h 5302"/>
                  <a:gd name="T36" fmla="*/ 1315 w 15672"/>
                  <a:gd name="T37" fmla="*/ 3774 h 5302"/>
                  <a:gd name="T38" fmla="*/ 2108 w 15672"/>
                  <a:gd name="T39" fmla="*/ 3644 h 5302"/>
                  <a:gd name="T40" fmla="*/ 2872 w 15672"/>
                  <a:gd name="T41" fmla="*/ 3510 h 5302"/>
                  <a:gd name="T42" fmla="*/ 3428 w 15672"/>
                  <a:gd name="T43" fmla="*/ 4511 h 5302"/>
                  <a:gd name="T44" fmla="*/ 4191 w 15672"/>
                  <a:gd name="T45" fmla="*/ 4321 h 5302"/>
                  <a:gd name="T46" fmla="*/ 5002 w 15672"/>
                  <a:gd name="T47" fmla="*/ 2874 h 5302"/>
                  <a:gd name="T48" fmla="*/ 5764 w 15672"/>
                  <a:gd name="T49" fmla="*/ 2818 h 5302"/>
                  <a:gd name="T50" fmla="*/ 6530 w 15672"/>
                  <a:gd name="T51" fmla="*/ 2768 h 5302"/>
                  <a:gd name="T52" fmla="*/ 7294 w 15672"/>
                  <a:gd name="T53" fmla="*/ 2723 h 5302"/>
                  <a:gd name="T54" fmla="*/ 8059 w 15672"/>
                  <a:gd name="T55" fmla="*/ 2693 h 5302"/>
                  <a:gd name="T56" fmla="*/ 8826 w 15672"/>
                  <a:gd name="T57" fmla="*/ 2649 h 5302"/>
                  <a:gd name="T58" fmla="*/ 8847 w 15672"/>
                  <a:gd name="T59" fmla="*/ 2702 h 5302"/>
                  <a:gd name="T60" fmla="*/ 8901 w 15672"/>
                  <a:gd name="T61" fmla="*/ 2809 h 5302"/>
                  <a:gd name="T62" fmla="*/ 9560 w 15672"/>
                  <a:gd name="T63" fmla="*/ 3703 h 5302"/>
                  <a:gd name="T64" fmla="*/ 10317 w 15672"/>
                  <a:gd name="T65" fmla="*/ 3650 h 5302"/>
                  <a:gd name="T66" fmla="*/ 11080 w 15672"/>
                  <a:gd name="T67" fmla="*/ 3611 h 5302"/>
                  <a:gd name="T68" fmla="*/ 11850 w 15672"/>
                  <a:gd name="T69" fmla="*/ 3575 h 5302"/>
                  <a:gd name="T70" fmla="*/ 12607 w 15672"/>
                  <a:gd name="T71" fmla="*/ 3543 h 5302"/>
                  <a:gd name="T72" fmla="*/ 13386 w 15672"/>
                  <a:gd name="T73" fmla="*/ 3516 h 5302"/>
                  <a:gd name="T74" fmla="*/ 14145 w 15672"/>
                  <a:gd name="T75" fmla="*/ 3487 h 5302"/>
                  <a:gd name="T76" fmla="*/ 14906 w 15672"/>
                  <a:gd name="T77" fmla="*/ 3469 h 5302"/>
                  <a:gd name="T78" fmla="*/ 15672 w 15672"/>
                  <a:gd name="T79" fmla="*/ 3439 h 5302"/>
                  <a:gd name="T80" fmla="*/ 15149 w 15672"/>
                  <a:gd name="T81" fmla="*/ 418 h 5302"/>
                  <a:gd name="T82" fmla="*/ 14338 w 15672"/>
                  <a:gd name="T83" fmla="*/ 378 h 5302"/>
                  <a:gd name="T84" fmla="*/ 13761 w 15672"/>
                  <a:gd name="T85" fmla="*/ 554 h 5302"/>
                  <a:gd name="T86" fmla="*/ 13380 w 15672"/>
                  <a:gd name="T87" fmla="*/ 1015 h 5302"/>
                  <a:gd name="T88" fmla="*/ 12790 w 15672"/>
                  <a:gd name="T89" fmla="*/ 364 h 5302"/>
                  <a:gd name="T90" fmla="*/ 12255 w 15672"/>
                  <a:gd name="T91" fmla="*/ 595 h 5302"/>
                  <a:gd name="T92" fmla="*/ 11847 w 15672"/>
                  <a:gd name="T93" fmla="*/ 1053 h 5302"/>
                  <a:gd name="T94" fmla="*/ 11400 w 15672"/>
                  <a:gd name="T95" fmla="*/ 556 h 5302"/>
                  <a:gd name="T96" fmla="*/ 10820 w 15672"/>
                  <a:gd name="T97" fmla="*/ 773 h 5302"/>
                  <a:gd name="T98" fmla="*/ 10367 w 15672"/>
                  <a:gd name="T99" fmla="*/ 71 h 5302"/>
                  <a:gd name="T100" fmla="*/ 9844 w 15672"/>
                  <a:gd name="T101" fmla="*/ 592 h 5302"/>
                  <a:gd name="T102" fmla="*/ 9412 w 15672"/>
                  <a:gd name="T103" fmla="*/ 976 h 5302"/>
                  <a:gd name="T104" fmla="*/ 8834 w 15672"/>
                  <a:gd name="T105" fmla="*/ 100 h 5302"/>
                  <a:gd name="T106" fmla="*/ 8408 w 15672"/>
                  <a:gd name="T107" fmla="*/ 669 h 5302"/>
                  <a:gd name="T108" fmla="*/ 7829 w 15672"/>
                  <a:gd name="T109" fmla="*/ 965 h 5302"/>
                  <a:gd name="T110" fmla="*/ 7306 w 15672"/>
                  <a:gd name="T111" fmla="*/ 145 h 5302"/>
                  <a:gd name="T112" fmla="*/ 6787 w 15672"/>
                  <a:gd name="T113" fmla="*/ 710 h 5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672" h="5302">
                    <a:moveTo>
                      <a:pt x="6693" y="589"/>
                    </a:moveTo>
                    <a:lnTo>
                      <a:pt x="6536" y="169"/>
                    </a:lnTo>
                    <a:lnTo>
                      <a:pt x="6495" y="1261"/>
                    </a:lnTo>
                    <a:lnTo>
                      <a:pt x="6365" y="1146"/>
                    </a:lnTo>
                    <a:lnTo>
                      <a:pt x="6243" y="986"/>
                    </a:lnTo>
                    <a:lnTo>
                      <a:pt x="6142" y="817"/>
                    </a:lnTo>
                    <a:lnTo>
                      <a:pt x="6095" y="761"/>
                    </a:lnTo>
                    <a:lnTo>
                      <a:pt x="5992" y="740"/>
                    </a:lnTo>
                    <a:lnTo>
                      <a:pt x="5912" y="589"/>
                    </a:lnTo>
                    <a:lnTo>
                      <a:pt x="5779" y="204"/>
                    </a:lnTo>
                    <a:lnTo>
                      <a:pt x="5734" y="1314"/>
                    </a:lnTo>
                    <a:lnTo>
                      <a:pt x="5619" y="1225"/>
                    </a:lnTo>
                    <a:lnTo>
                      <a:pt x="5341" y="814"/>
                    </a:lnTo>
                    <a:lnTo>
                      <a:pt x="5249" y="781"/>
                    </a:lnTo>
                    <a:lnTo>
                      <a:pt x="5160" y="654"/>
                    </a:lnTo>
                    <a:lnTo>
                      <a:pt x="5006" y="240"/>
                    </a:lnTo>
                    <a:lnTo>
                      <a:pt x="4965" y="1406"/>
                    </a:lnTo>
                    <a:lnTo>
                      <a:pt x="4835" y="1267"/>
                    </a:lnTo>
                    <a:lnTo>
                      <a:pt x="4574" y="876"/>
                    </a:lnTo>
                    <a:lnTo>
                      <a:pt x="4466" y="822"/>
                    </a:lnTo>
                    <a:lnTo>
                      <a:pt x="4385" y="698"/>
                    </a:lnTo>
                    <a:lnTo>
                      <a:pt x="4253" y="281"/>
                    </a:lnTo>
                    <a:lnTo>
                      <a:pt x="4202" y="1489"/>
                    </a:lnTo>
                    <a:lnTo>
                      <a:pt x="4101" y="1412"/>
                    </a:lnTo>
                    <a:lnTo>
                      <a:pt x="3827" y="962"/>
                    </a:lnTo>
                    <a:lnTo>
                      <a:pt x="3714" y="905"/>
                    </a:lnTo>
                    <a:lnTo>
                      <a:pt x="3631" y="781"/>
                    </a:lnTo>
                    <a:lnTo>
                      <a:pt x="3477" y="337"/>
                    </a:lnTo>
                    <a:lnTo>
                      <a:pt x="3448" y="1634"/>
                    </a:lnTo>
                    <a:lnTo>
                      <a:pt x="3243" y="1388"/>
                    </a:lnTo>
                    <a:lnTo>
                      <a:pt x="3060" y="1063"/>
                    </a:lnTo>
                    <a:lnTo>
                      <a:pt x="2971" y="1024"/>
                    </a:lnTo>
                    <a:lnTo>
                      <a:pt x="2870" y="909"/>
                    </a:lnTo>
                    <a:lnTo>
                      <a:pt x="2715" y="388"/>
                    </a:lnTo>
                    <a:lnTo>
                      <a:pt x="2670" y="1773"/>
                    </a:lnTo>
                    <a:lnTo>
                      <a:pt x="2428" y="1471"/>
                    </a:lnTo>
                    <a:lnTo>
                      <a:pt x="2268" y="1160"/>
                    </a:lnTo>
                    <a:lnTo>
                      <a:pt x="2203" y="1136"/>
                    </a:lnTo>
                    <a:lnTo>
                      <a:pt x="2108" y="1010"/>
                    </a:lnTo>
                    <a:lnTo>
                      <a:pt x="1949" y="465"/>
                    </a:lnTo>
                    <a:lnTo>
                      <a:pt x="1919" y="2010"/>
                    </a:lnTo>
                    <a:lnTo>
                      <a:pt x="1730" y="1750"/>
                    </a:lnTo>
                    <a:lnTo>
                      <a:pt x="1523" y="1329"/>
                    </a:lnTo>
                    <a:lnTo>
                      <a:pt x="1410" y="1267"/>
                    </a:lnTo>
                    <a:lnTo>
                      <a:pt x="1325" y="1077"/>
                    </a:lnTo>
                    <a:lnTo>
                      <a:pt x="1185" y="542"/>
                    </a:lnTo>
                    <a:lnTo>
                      <a:pt x="1150" y="2259"/>
                    </a:lnTo>
                    <a:lnTo>
                      <a:pt x="984" y="1995"/>
                    </a:lnTo>
                    <a:lnTo>
                      <a:pt x="757" y="1448"/>
                    </a:lnTo>
                    <a:lnTo>
                      <a:pt x="659" y="1367"/>
                    </a:lnTo>
                    <a:lnTo>
                      <a:pt x="558" y="1092"/>
                    </a:lnTo>
                    <a:lnTo>
                      <a:pt x="420" y="459"/>
                    </a:lnTo>
                    <a:lnTo>
                      <a:pt x="387" y="2196"/>
                    </a:lnTo>
                    <a:lnTo>
                      <a:pt x="310" y="2176"/>
                    </a:lnTo>
                    <a:lnTo>
                      <a:pt x="242" y="2042"/>
                    </a:lnTo>
                    <a:lnTo>
                      <a:pt x="37" y="1030"/>
                    </a:lnTo>
                    <a:lnTo>
                      <a:pt x="35" y="1999"/>
                    </a:lnTo>
                    <a:lnTo>
                      <a:pt x="28" y="2971"/>
                    </a:lnTo>
                    <a:lnTo>
                      <a:pt x="16" y="3946"/>
                    </a:lnTo>
                    <a:lnTo>
                      <a:pt x="0" y="4925"/>
                    </a:lnTo>
                    <a:lnTo>
                      <a:pt x="3" y="4901"/>
                    </a:lnTo>
                    <a:lnTo>
                      <a:pt x="3" y="4871"/>
                    </a:lnTo>
                    <a:lnTo>
                      <a:pt x="16" y="4739"/>
                    </a:lnTo>
                    <a:lnTo>
                      <a:pt x="16" y="4737"/>
                    </a:lnTo>
                    <a:lnTo>
                      <a:pt x="17" y="4630"/>
                    </a:lnTo>
                    <a:lnTo>
                      <a:pt x="20" y="4630"/>
                    </a:lnTo>
                    <a:lnTo>
                      <a:pt x="43" y="4627"/>
                    </a:lnTo>
                    <a:lnTo>
                      <a:pt x="177" y="5055"/>
                    </a:lnTo>
                    <a:lnTo>
                      <a:pt x="301" y="4970"/>
                    </a:lnTo>
                    <a:lnTo>
                      <a:pt x="357" y="4955"/>
                    </a:lnTo>
                    <a:lnTo>
                      <a:pt x="416" y="3528"/>
                    </a:lnTo>
                    <a:lnTo>
                      <a:pt x="564" y="3954"/>
                    </a:lnTo>
                    <a:lnTo>
                      <a:pt x="747" y="4203"/>
                    </a:lnTo>
                    <a:lnTo>
                      <a:pt x="1126" y="5302"/>
                    </a:lnTo>
                    <a:lnTo>
                      <a:pt x="1168" y="3407"/>
                    </a:lnTo>
                    <a:lnTo>
                      <a:pt x="1315" y="3774"/>
                    </a:lnTo>
                    <a:lnTo>
                      <a:pt x="1481" y="4023"/>
                    </a:lnTo>
                    <a:lnTo>
                      <a:pt x="1901" y="4994"/>
                    </a:lnTo>
                    <a:lnTo>
                      <a:pt x="1937" y="3250"/>
                    </a:lnTo>
                    <a:lnTo>
                      <a:pt x="2108" y="3644"/>
                    </a:lnTo>
                    <a:lnTo>
                      <a:pt x="2286" y="3913"/>
                    </a:lnTo>
                    <a:lnTo>
                      <a:pt x="2659" y="4718"/>
                    </a:lnTo>
                    <a:lnTo>
                      <a:pt x="2706" y="3131"/>
                    </a:lnTo>
                    <a:lnTo>
                      <a:pt x="2872" y="3510"/>
                    </a:lnTo>
                    <a:lnTo>
                      <a:pt x="2954" y="3608"/>
                    </a:lnTo>
                    <a:lnTo>
                      <a:pt x="3049" y="3762"/>
                    </a:lnTo>
                    <a:lnTo>
                      <a:pt x="3144" y="3978"/>
                    </a:lnTo>
                    <a:lnTo>
                      <a:pt x="3428" y="4511"/>
                    </a:lnTo>
                    <a:lnTo>
                      <a:pt x="3472" y="3019"/>
                    </a:lnTo>
                    <a:lnTo>
                      <a:pt x="3629" y="3378"/>
                    </a:lnTo>
                    <a:lnTo>
                      <a:pt x="3753" y="3549"/>
                    </a:lnTo>
                    <a:lnTo>
                      <a:pt x="4191" y="4321"/>
                    </a:lnTo>
                    <a:lnTo>
                      <a:pt x="4238" y="2951"/>
                    </a:lnTo>
                    <a:lnTo>
                      <a:pt x="4395" y="3285"/>
                    </a:lnTo>
                    <a:lnTo>
                      <a:pt x="4963" y="4185"/>
                    </a:lnTo>
                    <a:lnTo>
                      <a:pt x="5002" y="2874"/>
                    </a:lnTo>
                    <a:lnTo>
                      <a:pt x="5170" y="3220"/>
                    </a:lnTo>
                    <a:lnTo>
                      <a:pt x="5463" y="3694"/>
                    </a:lnTo>
                    <a:lnTo>
                      <a:pt x="5732" y="4064"/>
                    </a:lnTo>
                    <a:lnTo>
                      <a:pt x="5764" y="2818"/>
                    </a:lnTo>
                    <a:lnTo>
                      <a:pt x="5923" y="3155"/>
                    </a:lnTo>
                    <a:lnTo>
                      <a:pt x="6136" y="3443"/>
                    </a:lnTo>
                    <a:lnTo>
                      <a:pt x="6491" y="3960"/>
                    </a:lnTo>
                    <a:lnTo>
                      <a:pt x="6530" y="2768"/>
                    </a:lnTo>
                    <a:lnTo>
                      <a:pt x="6696" y="3099"/>
                    </a:lnTo>
                    <a:lnTo>
                      <a:pt x="6891" y="3342"/>
                    </a:lnTo>
                    <a:lnTo>
                      <a:pt x="7255" y="3881"/>
                    </a:lnTo>
                    <a:lnTo>
                      <a:pt x="7294" y="2723"/>
                    </a:lnTo>
                    <a:lnTo>
                      <a:pt x="7465" y="3046"/>
                    </a:lnTo>
                    <a:lnTo>
                      <a:pt x="7645" y="3279"/>
                    </a:lnTo>
                    <a:lnTo>
                      <a:pt x="8018" y="3818"/>
                    </a:lnTo>
                    <a:lnTo>
                      <a:pt x="8059" y="2693"/>
                    </a:lnTo>
                    <a:lnTo>
                      <a:pt x="8234" y="3028"/>
                    </a:lnTo>
                    <a:lnTo>
                      <a:pt x="8438" y="3273"/>
                    </a:lnTo>
                    <a:lnTo>
                      <a:pt x="8793" y="3747"/>
                    </a:lnTo>
                    <a:lnTo>
                      <a:pt x="8826" y="2649"/>
                    </a:lnTo>
                    <a:lnTo>
                      <a:pt x="8827" y="2654"/>
                    </a:lnTo>
                    <a:lnTo>
                      <a:pt x="8831" y="2666"/>
                    </a:lnTo>
                    <a:lnTo>
                      <a:pt x="8837" y="2680"/>
                    </a:lnTo>
                    <a:lnTo>
                      <a:pt x="8847" y="2702"/>
                    </a:lnTo>
                    <a:lnTo>
                      <a:pt x="8858" y="2725"/>
                    </a:lnTo>
                    <a:lnTo>
                      <a:pt x="8873" y="2756"/>
                    </a:lnTo>
                    <a:lnTo>
                      <a:pt x="8891" y="2790"/>
                    </a:lnTo>
                    <a:lnTo>
                      <a:pt x="8901" y="2809"/>
                    </a:lnTo>
                    <a:lnTo>
                      <a:pt x="8913" y="2831"/>
                    </a:lnTo>
                    <a:lnTo>
                      <a:pt x="8955" y="2912"/>
                    </a:lnTo>
                    <a:lnTo>
                      <a:pt x="8998" y="2993"/>
                    </a:lnTo>
                    <a:lnTo>
                      <a:pt x="9560" y="3703"/>
                    </a:lnTo>
                    <a:lnTo>
                      <a:pt x="9592" y="2616"/>
                    </a:lnTo>
                    <a:lnTo>
                      <a:pt x="9752" y="2951"/>
                    </a:lnTo>
                    <a:lnTo>
                      <a:pt x="10009" y="3247"/>
                    </a:lnTo>
                    <a:lnTo>
                      <a:pt x="10317" y="3650"/>
                    </a:lnTo>
                    <a:lnTo>
                      <a:pt x="10359" y="2602"/>
                    </a:lnTo>
                    <a:lnTo>
                      <a:pt x="10512" y="2916"/>
                    </a:lnTo>
                    <a:lnTo>
                      <a:pt x="10698" y="3102"/>
                    </a:lnTo>
                    <a:lnTo>
                      <a:pt x="11080" y="3611"/>
                    </a:lnTo>
                    <a:lnTo>
                      <a:pt x="11122" y="2581"/>
                    </a:lnTo>
                    <a:lnTo>
                      <a:pt x="11296" y="2918"/>
                    </a:lnTo>
                    <a:lnTo>
                      <a:pt x="11530" y="3167"/>
                    </a:lnTo>
                    <a:lnTo>
                      <a:pt x="11850" y="3575"/>
                    </a:lnTo>
                    <a:lnTo>
                      <a:pt x="11891" y="2569"/>
                    </a:lnTo>
                    <a:lnTo>
                      <a:pt x="12063" y="2892"/>
                    </a:lnTo>
                    <a:lnTo>
                      <a:pt x="12250" y="3054"/>
                    </a:lnTo>
                    <a:lnTo>
                      <a:pt x="12607" y="3543"/>
                    </a:lnTo>
                    <a:lnTo>
                      <a:pt x="12648" y="2555"/>
                    </a:lnTo>
                    <a:lnTo>
                      <a:pt x="12841" y="2895"/>
                    </a:lnTo>
                    <a:lnTo>
                      <a:pt x="13009" y="3034"/>
                    </a:lnTo>
                    <a:lnTo>
                      <a:pt x="13386" y="3516"/>
                    </a:lnTo>
                    <a:lnTo>
                      <a:pt x="13421" y="2531"/>
                    </a:lnTo>
                    <a:lnTo>
                      <a:pt x="13587" y="2851"/>
                    </a:lnTo>
                    <a:lnTo>
                      <a:pt x="13776" y="3025"/>
                    </a:lnTo>
                    <a:lnTo>
                      <a:pt x="14145" y="3487"/>
                    </a:lnTo>
                    <a:lnTo>
                      <a:pt x="14187" y="2513"/>
                    </a:lnTo>
                    <a:lnTo>
                      <a:pt x="14400" y="2883"/>
                    </a:lnTo>
                    <a:lnTo>
                      <a:pt x="14565" y="3022"/>
                    </a:lnTo>
                    <a:lnTo>
                      <a:pt x="14906" y="3469"/>
                    </a:lnTo>
                    <a:lnTo>
                      <a:pt x="14953" y="2513"/>
                    </a:lnTo>
                    <a:lnTo>
                      <a:pt x="15133" y="2829"/>
                    </a:lnTo>
                    <a:lnTo>
                      <a:pt x="15264" y="2945"/>
                    </a:lnTo>
                    <a:lnTo>
                      <a:pt x="15672" y="3439"/>
                    </a:lnTo>
                    <a:lnTo>
                      <a:pt x="15669" y="956"/>
                    </a:lnTo>
                    <a:lnTo>
                      <a:pt x="15465" y="767"/>
                    </a:lnTo>
                    <a:lnTo>
                      <a:pt x="15303" y="548"/>
                    </a:lnTo>
                    <a:lnTo>
                      <a:pt x="15149" y="418"/>
                    </a:lnTo>
                    <a:lnTo>
                      <a:pt x="14971" y="0"/>
                    </a:lnTo>
                    <a:lnTo>
                      <a:pt x="14914" y="980"/>
                    </a:lnTo>
                    <a:lnTo>
                      <a:pt x="14522" y="538"/>
                    </a:lnTo>
                    <a:lnTo>
                      <a:pt x="14338" y="378"/>
                    </a:lnTo>
                    <a:lnTo>
                      <a:pt x="14187" y="3"/>
                    </a:lnTo>
                    <a:lnTo>
                      <a:pt x="14145" y="992"/>
                    </a:lnTo>
                    <a:lnTo>
                      <a:pt x="13944" y="805"/>
                    </a:lnTo>
                    <a:lnTo>
                      <a:pt x="13761" y="554"/>
                    </a:lnTo>
                    <a:lnTo>
                      <a:pt x="13675" y="506"/>
                    </a:lnTo>
                    <a:lnTo>
                      <a:pt x="13593" y="418"/>
                    </a:lnTo>
                    <a:lnTo>
                      <a:pt x="13423" y="3"/>
                    </a:lnTo>
                    <a:lnTo>
                      <a:pt x="13380" y="1015"/>
                    </a:lnTo>
                    <a:lnTo>
                      <a:pt x="13228" y="899"/>
                    </a:lnTo>
                    <a:lnTo>
                      <a:pt x="12997" y="562"/>
                    </a:lnTo>
                    <a:lnTo>
                      <a:pt x="12853" y="467"/>
                    </a:lnTo>
                    <a:lnTo>
                      <a:pt x="12790" y="364"/>
                    </a:lnTo>
                    <a:lnTo>
                      <a:pt x="12666" y="39"/>
                    </a:lnTo>
                    <a:lnTo>
                      <a:pt x="12616" y="1045"/>
                    </a:lnTo>
                    <a:lnTo>
                      <a:pt x="12403" y="838"/>
                    </a:lnTo>
                    <a:lnTo>
                      <a:pt x="12255" y="595"/>
                    </a:lnTo>
                    <a:lnTo>
                      <a:pt x="12119" y="512"/>
                    </a:lnTo>
                    <a:lnTo>
                      <a:pt x="12031" y="390"/>
                    </a:lnTo>
                    <a:lnTo>
                      <a:pt x="11895" y="51"/>
                    </a:lnTo>
                    <a:lnTo>
                      <a:pt x="11847" y="1053"/>
                    </a:lnTo>
                    <a:lnTo>
                      <a:pt x="11741" y="953"/>
                    </a:lnTo>
                    <a:lnTo>
                      <a:pt x="11577" y="749"/>
                    </a:lnTo>
                    <a:lnTo>
                      <a:pt x="11471" y="583"/>
                    </a:lnTo>
                    <a:lnTo>
                      <a:pt x="11400" y="556"/>
                    </a:lnTo>
                    <a:lnTo>
                      <a:pt x="11270" y="408"/>
                    </a:lnTo>
                    <a:lnTo>
                      <a:pt x="11128" y="53"/>
                    </a:lnTo>
                    <a:lnTo>
                      <a:pt x="11083" y="1069"/>
                    </a:lnTo>
                    <a:lnTo>
                      <a:pt x="10820" y="773"/>
                    </a:lnTo>
                    <a:lnTo>
                      <a:pt x="10702" y="603"/>
                    </a:lnTo>
                    <a:lnTo>
                      <a:pt x="10595" y="560"/>
                    </a:lnTo>
                    <a:lnTo>
                      <a:pt x="10489" y="396"/>
                    </a:lnTo>
                    <a:lnTo>
                      <a:pt x="10367" y="71"/>
                    </a:lnTo>
                    <a:lnTo>
                      <a:pt x="10317" y="1089"/>
                    </a:lnTo>
                    <a:lnTo>
                      <a:pt x="10089" y="838"/>
                    </a:lnTo>
                    <a:lnTo>
                      <a:pt x="9941" y="631"/>
                    </a:lnTo>
                    <a:lnTo>
                      <a:pt x="9844" y="592"/>
                    </a:lnTo>
                    <a:lnTo>
                      <a:pt x="9755" y="489"/>
                    </a:lnTo>
                    <a:lnTo>
                      <a:pt x="9595" y="80"/>
                    </a:lnTo>
                    <a:lnTo>
                      <a:pt x="9560" y="1122"/>
                    </a:lnTo>
                    <a:lnTo>
                      <a:pt x="9412" y="976"/>
                    </a:lnTo>
                    <a:lnTo>
                      <a:pt x="9154" y="637"/>
                    </a:lnTo>
                    <a:lnTo>
                      <a:pt x="9113" y="619"/>
                    </a:lnTo>
                    <a:lnTo>
                      <a:pt x="9006" y="526"/>
                    </a:lnTo>
                    <a:lnTo>
                      <a:pt x="8834" y="100"/>
                    </a:lnTo>
                    <a:lnTo>
                      <a:pt x="8785" y="1128"/>
                    </a:lnTo>
                    <a:lnTo>
                      <a:pt x="8578" y="903"/>
                    </a:lnTo>
                    <a:lnTo>
                      <a:pt x="8462" y="755"/>
                    </a:lnTo>
                    <a:lnTo>
                      <a:pt x="8408" y="669"/>
                    </a:lnTo>
                    <a:lnTo>
                      <a:pt x="8261" y="580"/>
                    </a:lnTo>
                    <a:lnTo>
                      <a:pt x="8071" y="116"/>
                    </a:lnTo>
                    <a:lnTo>
                      <a:pt x="8024" y="1166"/>
                    </a:lnTo>
                    <a:lnTo>
                      <a:pt x="7829" y="965"/>
                    </a:lnTo>
                    <a:lnTo>
                      <a:pt x="7661" y="731"/>
                    </a:lnTo>
                    <a:lnTo>
                      <a:pt x="7548" y="660"/>
                    </a:lnTo>
                    <a:lnTo>
                      <a:pt x="7453" y="538"/>
                    </a:lnTo>
                    <a:lnTo>
                      <a:pt x="7306" y="145"/>
                    </a:lnTo>
                    <a:lnTo>
                      <a:pt x="7255" y="1217"/>
                    </a:lnTo>
                    <a:lnTo>
                      <a:pt x="7022" y="962"/>
                    </a:lnTo>
                    <a:lnTo>
                      <a:pt x="6874" y="740"/>
                    </a:lnTo>
                    <a:lnTo>
                      <a:pt x="6787" y="710"/>
                    </a:lnTo>
                    <a:lnTo>
                      <a:pt x="6693" y="589"/>
                    </a:lnTo>
                    <a:close/>
                  </a:path>
                </a:pathLst>
              </a:custGeom>
              <a:solidFill>
                <a:srgbClr val="FF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59" name="Freeform 53">
                <a:extLst>
                  <a:ext uri="{FF2B5EF4-FFF2-40B4-BE49-F238E27FC236}">
                    <a16:creationId xmlns:a16="http://schemas.microsoft.com/office/drawing/2014/main" id="{A86B7823-A6E9-99F4-416D-D501BA39CA78}"/>
                  </a:ext>
                </a:extLst>
              </p:cNvPr>
              <p:cNvSpPr>
                <a:spLocks/>
              </p:cNvSpPr>
              <p:nvPr/>
            </p:nvSpPr>
            <p:spPr bwMode="auto">
              <a:xfrm>
                <a:off x="6829425" y="4125913"/>
                <a:ext cx="3175" cy="50800"/>
              </a:xfrm>
              <a:custGeom>
                <a:avLst/>
                <a:gdLst>
                  <a:gd name="T0" fmla="*/ 13 w 13"/>
                  <a:gd name="T1" fmla="*/ 0 h 162"/>
                  <a:gd name="T2" fmla="*/ 0 w 13"/>
                  <a:gd name="T3" fmla="*/ 132 h 162"/>
                  <a:gd name="T4" fmla="*/ 0 w 13"/>
                  <a:gd name="T5" fmla="*/ 162 h 162"/>
                  <a:gd name="T6" fmla="*/ 13 w 13"/>
                  <a:gd name="T7" fmla="*/ 0 h 162"/>
                </a:gdLst>
                <a:ahLst/>
                <a:cxnLst>
                  <a:cxn ang="0">
                    <a:pos x="T0" y="T1"/>
                  </a:cxn>
                  <a:cxn ang="0">
                    <a:pos x="T2" y="T3"/>
                  </a:cxn>
                  <a:cxn ang="0">
                    <a:pos x="T4" y="T5"/>
                  </a:cxn>
                  <a:cxn ang="0">
                    <a:pos x="T6" y="T7"/>
                  </a:cxn>
                </a:cxnLst>
                <a:rect l="0" t="0" r="r" b="b"/>
                <a:pathLst>
                  <a:path w="13" h="162">
                    <a:moveTo>
                      <a:pt x="13" y="0"/>
                    </a:moveTo>
                    <a:lnTo>
                      <a:pt x="0" y="132"/>
                    </a:lnTo>
                    <a:lnTo>
                      <a:pt x="0" y="162"/>
                    </a:lnTo>
                    <a:lnTo>
                      <a:pt x="13" y="0"/>
                    </a:lnTo>
                    <a:close/>
                  </a:path>
                </a:pathLst>
              </a:custGeom>
              <a:solidFill>
                <a:srgbClr val="FF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60" name="Freeform 54">
                <a:extLst>
                  <a:ext uri="{FF2B5EF4-FFF2-40B4-BE49-F238E27FC236}">
                    <a16:creationId xmlns:a16="http://schemas.microsoft.com/office/drawing/2014/main" id="{ACCB2CB1-299F-9319-2BA0-CD8933A44DB9}"/>
                  </a:ext>
                </a:extLst>
              </p:cNvPr>
              <p:cNvSpPr>
                <a:spLocks/>
              </p:cNvSpPr>
              <p:nvPr/>
            </p:nvSpPr>
            <p:spPr bwMode="auto">
              <a:xfrm>
                <a:off x="6829425" y="4125913"/>
                <a:ext cx="3175" cy="50800"/>
              </a:xfrm>
              <a:custGeom>
                <a:avLst/>
                <a:gdLst>
                  <a:gd name="T0" fmla="*/ 13 w 13"/>
                  <a:gd name="T1" fmla="*/ 0 h 162"/>
                  <a:gd name="T2" fmla="*/ 0 w 13"/>
                  <a:gd name="T3" fmla="*/ 132 h 162"/>
                  <a:gd name="T4" fmla="*/ 0 w 13"/>
                  <a:gd name="T5" fmla="*/ 162 h 162"/>
                </a:gdLst>
                <a:ahLst/>
                <a:cxnLst>
                  <a:cxn ang="0">
                    <a:pos x="T0" y="T1"/>
                  </a:cxn>
                  <a:cxn ang="0">
                    <a:pos x="T2" y="T3"/>
                  </a:cxn>
                  <a:cxn ang="0">
                    <a:pos x="T4" y="T5"/>
                  </a:cxn>
                </a:cxnLst>
                <a:rect l="0" t="0" r="r" b="b"/>
                <a:pathLst>
                  <a:path w="13" h="162">
                    <a:moveTo>
                      <a:pt x="13" y="0"/>
                    </a:moveTo>
                    <a:lnTo>
                      <a:pt x="0" y="132"/>
                    </a:lnTo>
                    <a:lnTo>
                      <a:pt x="0" y="162"/>
                    </a:lnTo>
                  </a:path>
                </a:pathLst>
              </a:custGeom>
              <a:noFill/>
              <a:ln w="14288">
                <a:solidFill>
                  <a:srgbClr val="FFE6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61" name="Line 56">
                <a:extLst>
                  <a:ext uri="{FF2B5EF4-FFF2-40B4-BE49-F238E27FC236}">
                    <a16:creationId xmlns:a16="http://schemas.microsoft.com/office/drawing/2014/main" id="{3178C94F-4902-55DC-C67B-0F5133CED1D9}"/>
                  </a:ext>
                </a:extLst>
              </p:cNvPr>
              <p:cNvSpPr>
                <a:spLocks noChangeShapeType="1"/>
              </p:cNvSpPr>
              <p:nvPr/>
            </p:nvSpPr>
            <p:spPr bwMode="auto">
              <a:xfrm flipV="1">
                <a:off x="6832600" y="4090988"/>
                <a:ext cx="1588" cy="33338"/>
              </a:xfrm>
              <a:prstGeom prst="line">
                <a:avLst/>
              </a:prstGeom>
              <a:noFill/>
              <a:ln w="14288">
                <a:solidFill>
                  <a:srgbClr val="FFE6E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62" name="Freeform 58">
                <a:extLst>
                  <a:ext uri="{FF2B5EF4-FFF2-40B4-BE49-F238E27FC236}">
                    <a16:creationId xmlns:a16="http://schemas.microsoft.com/office/drawing/2014/main" id="{F56C8F36-D8B4-988C-E977-8D7D64F1A53B}"/>
                  </a:ext>
                </a:extLst>
              </p:cNvPr>
              <p:cNvSpPr>
                <a:spLocks/>
              </p:cNvSpPr>
              <p:nvPr/>
            </p:nvSpPr>
            <p:spPr bwMode="auto">
              <a:xfrm>
                <a:off x="6824663" y="2617788"/>
                <a:ext cx="4979988" cy="1487488"/>
              </a:xfrm>
              <a:custGeom>
                <a:avLst/>
                <a:gdLst>
                  <a:gd name="T0" fmla="*/ 6391 w 15684"/>
                  <a:gd name="T1" fmla="*/ 1139 h 4683"/>
                  <a:gd name="T2" fmla="*/ 5872 w 15684"/>
                  <a:gd name="T3" fmla="*/ 273 h 4683"/>
                  <a:gd name="T4" fmla="*/ 5195 w 15684"/>
                  <a:gd name="T5" fmla="*/ 314 h 4683"/>
                  <a:gd name="T6" fmla="*/ 4846 w 15684"/>
                  <a:gd name="T7" fmla="*/ 1181 h 4683"/>
                  <a:gd name="T8" fmla="*/ 4256 w 15684"/>
                  <a:gd name="T9" fmla="*/ 103 h 4683"/>
                  <a:gd name="T10" fmla="*/ 3676 w 15684"/>
                  <a:gd name="T11" fmla="*/ 382 h 4683"/>
                  <a:gd name="T12" fmla="*/ 3298 w 15684"/>
                  <a:gd name="T13" fmla="*/ 1293 h 4683"/>
                  <a:gd name="T14" fmla="*/ 2724 w 15684"/>
                  <a:gd name="T15" fmla="*/ 202 h 4683"/>
                  <a:gd name="T16" fmla="*/ 2130 w 15684"/>
                  <a:gd name="T17" fmla="*/ 539 h 4683"/>
                  <a:gd name="T18" fmla="*/ 1710 w 15684"/>
                  <a:gd name="T19" fmla="*/ 1500 h 4683"/>
                  <a:gd name="T20" fmla="*/ 1197 w 15684"/>
                  <a:gd name="T21" fmla="*/ 356 h 4683"/>
                  <a:gd name="T22" fmla="*/ 612 w 15684"/>
                  <a:gd name="T23" fmla="*/ 681 h 4683"/>
                  <a:gd name="T24" fmla="*/ 310 w 15684"/>
                  <a:gd name="T25" fmla="*/ 1676 h 4683"/>
                  <a:gd name="T26" fmla="*/ 0 w 15684"/>
                  <a:gd name="T27" fmla="*/ 4311 h 4683"/>
                  <a:gd name="T28" fmla="*/ 377 w 15684"/>
                  <a:gd name="T29" fmla="*/ 4532 h 4683"/>
                  <a:gd name="T30" fmla="*/ 851 w 15684"/>
                  <a:gd name="T31" fmla="*/ 4016 h 4683"/>
                  <a:gd name="T32" fmla="*/ 1369 w 15684"/>
                  <a:gd name="T33" fmla="*/ 3223 h 4683"/>
                  <a:gd name="T34" fmla="*/ 2037 w 15684"/>
                  <a:gd name="T35" fmla="*/ 3128 h 4683"/>
                  <a:gd name="T36" fmla="*/ 2712 w 15684"/>
                  <a:gd name="T37" fmla="*/ 2795 h 4683"/>
                  <a:gd name="T38" fmla="*/ 3446 w 15684"/>
                  <a:gd name="T39" fmla="*/ 4044 h 4683"/>
                  <a:gd name="T40" fmla="*/ 3915 w 15684"/>
                  <a:gd name="T41" fmla="*/ 3446 h 4683"/>
                  <a:gd name="T42" fmla="*/ 4448 w 15684"/>
                  <a:gd name="T43" fmla="*/ 2860 h 4683"/>
                  <a:gd name="T44" fmla="*/ 5107 w 15684"/>
                  <a:gd name="T45" fmla="*/ 2827 h 4683"/>
                  <a:gd name="T46" fmla="*/ 5776 w 15684"/>
                  <a:gd name="T47" fmla="*/ 2602 h 4683"/>
                  <a:gd name="T48" fmla="*/ 6509 w 15684"/>
                  <a:gd name="T49" fmla="*/ 3783 h 4683"/>
                  <a:gd name="T50" fmla="*/ 7022 w 15684"/>
                  <a:gd name="T51" fmla="*/ 3359 h 4683"/>
                  <a:gd name="T52" fmla="*/ 7507 w 15684"/>
                  <a:gd name="T53" fmla="*/ 2750 h 4683"/>
                  <a:gd name="T54" fmla="*/ 8170 w 15684"/>
                  <a:gd name="T55" fmla="*/ 2750 h 4683"/>
                  <a:gd name="T56" fmla="*/ 8842 w 15684"/>
                  <a:gd name="T57" fmla="*/ 2536 h 4683"/>
                  <a:gd name="T58" fmla="*/ 9566 w 15684"/>
                  <a:gd name="T59" fmla="*/ 3709 h 4683"/>
                  <a:gd name="T60" fmla="*/ 10019 w 15684"/>
                  <a:gd name="T61" fmla="*/ 3188 h 4683"/>
                  <a:gd name="T62" fmla="*/ 10558 w 15684"/>
                  <a:gd name="T63" fmla="*/ 2720 h 4683"/>
                  <a:gd name="T64" fmla="*/ 11232 w 15684"/>
                  <a:gd name="T65" fmla="*/ 2735 h 4683"/>
                  <a:gd name="T66" fmla="*/ 11903 w 15684"/>
                  <a:gd name="T67" fmla="*/ 2528 h 4683"/>
                  <a:gd name="T68" fmla="*/ 12631 w 15684"/>
                  <a:gd name="T69" fmla="*/ 3688 h 4683"/>
                  <a:gd name="T70" fmla="*/ 13021 w 15684"/>
                  <a:gd name="T71" fmla="*/ 3061 h 4683"/>
                  <a:gd name="T72" fmla="*/ 13619 w 15684"/>
                  <a:gd name="T73" fmla="*/ 2688 h 4683"/>
                  <a:gd name="T74" fmla="*/ 14202 w 15684"/>
                  <a:gd name="T75" fmla="*/ 2519 h 4683"/>
                  <a:gd name="T76" fmla="*/ 14802 w 15684"/>
                  <a:gd name="T77" fmla="*/ 3517 h 4683"/>
                  <a:gd name="T78" fmla="*/ 15155 w 15684"/>
                  <a:gd name="T79" fmla="*/ 2696 h 4683"/>
                  <a:gd name="T80" fmla="*/ 15429 w 15684"/>
                  <a:gd name="T81" fmla="*/ 790 h 4683"/>
                  <a:gd name="T82" fmla="*/ 14968 w 15684"/>
                  <a:gd name="T83" fmla="*/ 9 h 4683"/>
                  <a:gd name="T84" fmla="*/ 14392 w 15684"/>
                  <a:gd name="T85" fmla="*/ 237 h 4683"/>
                  <a:gd name="T86" fmla="*/ 14051 w 15684"/>
                  <a:gd name="T87" fmla="*/ 1039 h 4683"/>
                  <a:gd name="T88" fmla="*/ 13506 w 15684"/>
                  <a:gd name="T89" fmla="*/ 180 h 4683"/>
                  <a:gd name="T90" fmla="*/ 13122 w 15684"/>
                  <a:gd name="T91" fmla="*/ 782 h 4683"/>
                  <a:gd name="T92" fmla="*/ 12682 w 15684"/>
                  <a:gd name="T93" fmla="*/ 0 h 4683"/>
                  <a:gd name="T94" fmla="*/ 12090 w 15684"/>
                  <a:gd name="T95" fmla="*/ 245 h 4683"/>
                  <a:gd name="T96" fmla="*/ 11865 w 15684"/>
                  <a:gd name="T97" fmla="*/ 1169 h 4683"/>
                  <a:gd name="T98" fmla="*/ 11244 w 15684"/>
                  <a:gd name="T99" fmla="*/ 216 h 4683"/>
                  <a:gd name="T100" fmla="*/ 10746 w 15684"/>
                  <a:gd name="T101" fmla="*/ 648 h 4683"/>
                  <a:gd name="T102" fmla="*/ 10379 w 15684"/>
                  <a:gd name="T103" fmla="*/ 12 h 4683"/>
                  <a:gd name="T104" fmla="*/ 9791 w 15684"/>
                  <a:gd name="T105" fmla="*/ 239 h 4683"/>
                  <a:gd name="T106" fmla="*/ 9412 w 15684"/>
                  <a:gd name="T107" fmla="*/ 997 h 4683"/>
                  <a:gd name="T108" fmla="*/ 8844 w 15684"/>
                  <a:gd name="T109" fmla="*/ 20 h 4683"/>
                  <a:gd name="T110" fmla="*/ 8264 w 15684"/>
                  <a:gd name="T111" fmla="*/ 263 h 4683"/>
                  <a:gd name="T112" fmla="*/ 7886 w 15684"/>
                  <a:gd name="T113" fmla="*/ 1013 h 4683"/>
                  <a:gd name="T114" fmla="*/ 7318 w 15684"/>
                  <a:gd name="T115" fmla="*/ 38 h 4683"/>
                  <a:gd name="T116" fmla="*/ 6732 w 15684"/>
                  <a:gd name="T117" fmla="*/ 293 h 4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84" h="4683">
                    <a:moveTo>
                      <a:pt x="6657" y="267"/>
                    </a:moveTo>
                    <a:lnTo>
                      <a:pt x="6551" y="44"/>
                    </a:lnTo>
                    <a:lnTo>
                      <a:pt x="6515" y="1240"/>
                    </a:lnTo>
                    <a:lnTo>
                      <a:pt x="6391" y="1139"/>
                    </a:lnTo>
                    <a:lnTo>
                      <a:pt x="6199" y="800"/>
                    </a:lnTo>
                    <a:lnTo>
                      <a:pt x="5987" y="328"/>
                    </a:lnTo>
                    <a:lnTo>
                      <a:pt x="5931" y="293"/>
                    </a:lnTo>
                    <a:lnTo>
                      <a:pt x="5872" y="273"/>
                    </a:lnTo>
                    <a:lnTo>
                      <a:pt x="5789" y="60"/>
                    </a:lnTo>
                    <a:lnTo>
                      <a:pt x="5745" y="1297"/>
                    </a:lnTo>
                    <a:lnTo>
                      <a:pt x="5526" y="1003"/>
                    </a:lnTo>
                    <a:lnTo>
                      <a:pt x="5195" y="314"/>
                    </a:lnTo>
                    <a:lnTo>
                      <a:pt x="5108" y="293"/>
                    </a:lnTo>
                    <a:lnTo>
                      <a:pt x="5023" y="68"/>
                    </a:lnTo>
                    <a:lnTo>
                      <a:pt x="4978" y="1338"/>
                    </a:lnTo>
                    <a:lnTo>
                      <a:pt x="4846" y="1181"/>
                    </a:lnTo>
                    <a:lnTo>
                      <a:pt x="4617" y="760"/>
                    </a:lnTo>
                    <a:lnTo>
                      <a:pt x="4440" y="356"/>
                    </a:lnTo>
                    <a:lnTo>
                      <a:pt x="4337" y="326"/>
                    </a:lnTo>
                    <a:lnTo>
                      <a:pt x="4256" y="103"/>
                    </a:lnTo>
                    <a:lnTo>
                      <a:pt x="4215" y="1409"/>
                    </a:lnTo>
                    <a:lnTo>
                      <a:pt x="4112" y="1287"/>
                    </a:lnTo>
                    <a:lnTo>
                      <a:pt x="3883" y="888"/>
                    </a:lnTo>
                    <a:lnTo>
                      <a:pt x="3676" y="382"/>
                    </a:lnTo>
                    <a:lnTo>
                      <a:pt x="3585" y="356"/>
                    </a:lnTo>
                    <a:lnTo>
                      <a:pt x="3497" y="136"/>
                    </a:lnTo>
                    <a:lnTo>
                      <a:pt x="3455" y="1500"/>
                    </a:lnTo>
                    <a:lnTo>
                      <a:pt x="3298" y="1293"/>
                    </a:lnTo>
                    <a:lnTo>
                      <a:pt x="3165" y="1048"/>
                    </a:lnTo>
                    <a:lnTo>
                      <a:pt x="2901" y="444"/>
                    </a:lnTo>
                    <a:lnTo>
                      <a:pt x="2801" y="427"/>
                    </a:lnTo>
                    <a:lnTo>
                      <a:pt x="2724" y="202"/>
                    </a:lnTo>
                    <a:lnTo>
                      <a:pt x="2682" y="1625"/>
                    </a:lnTo>
                    <a:lnTo>
                      <a:pt x="2544" y="1451"/>
                    </a:lnTo>
                    <a:lnTo>
                      <a:pt x="2384" y="1145"/>
                    </a:lnTo>
                    <a:lnTo>
                      <a:pt x="2130" y="539"/>
                    </a:lnTo>
                    <a:lnTo>
                      <a:pt x="2055" y="515"/>
                    </a:lnTo>
                    <a:lnTo>
                      <a:pt x="1961" y="267"/>
                    </a:lnTo>
                    <a:lnTo>
                      <a:pt x="1919" y="1830"/>
                    </a:lnTo>
                    <a:lnTo>
                      <a:pt x="1710" y="1500"/>
                    </a:lnTo>
                    <a:lnTo>
                      <a:pt x="1505" y="991"/>
                    </a:lnTo>
                    <a:lnTo>
                      <a:pt x="1378" y="646"/>
                    </a:lnTo>
                    <a:lnTo>
                      <a:pt x="1298" y="628"/>
                    </a:lnTo>
                    <a:lnTo>
                      <a:pt x="1197" y="356"/>
                    </a:lnTo>
                    <a:lnTo>
                      <a:pt x="1156" y="2120"/>
                    </a:lnTo>
                    <a:lnTo>
                      <a:pt x="961" y="1735"/>
                    </a:lnTo>
                    <a:lnTo>
                      <a:pt x="736" y="1090"/>
                    </a:lnTo>
                    <a:lnTo>
                      <a:pt x="612" y="681"/>
                    </a:lnTo>
                    <a:lnTo>
                      <a:pt x="546" y="646"/>
                    </a:lnTo>
                    <a:lnTo>
                      <a:pt x="428" y="257"/>
                    </a:lnTo>
                    <a:lnTo>
                      <a:pt x="395" y="1921"/>
                    </a:lnTo>
                    <a:lnTo>
                      <a:pt x="310" y="1676"/>
                    </a:lnTo>
                    <a:lnTo>
                      <a:pt x="229" y="1358"/>
                    </a:lnTo>
                    <a:lnTo>
                      <a:pt x="147" y="1297"/>
                    </a:lnTo>
                    <a:lnTo>
                      <a:pt x="44" y="926"/>
                    </a:lnTo>
                    <a:lnTo>
                      <a:pt x="0" y="4311"/>
                    </a:lnTo>
                    <a:lnTo>
                      <a:pt x="55" y="4162"/>
                    </a:lnTo>
                    <a:lnTo>
                      <a:pt x="126" y="4428"/>
                    </a:lnTo>
                    <a:lnTo>
                      <a:pt x="229" y="4093"/>
                    </a:lnTo>
                    <a:lnTo>
                      <a:pt x="377" y="4532"/>
                    </a:lnTo>
                    <a:lnTo>
                      <a:pt x="413" y="3128"/>
                    </a:lnTo>
                    <a:lnTo>
                      <a:pt x="511" y="3416"/>
                    </a:lnTo>
                    <a:lnTo>
                      <a:pt x="608" y="3336"/>
                    </a:lnTo>
                    <a:lnTo>
                      <a:pt x="851" y="4016"/>
                    </a:lnTo>
                    <a:lnTo>
                      <a:pt x="1144" y="4683"/>
                    </a:lnTo>
                    <a:lnTo>
                      <a:pt x="1182" y="3081"/>
                    </a:lnTo>
                    <a:lnTo>
                      <a:pt x="1271" y="3300"/>
                    </a:lnTo>
                    <a:lnTo>
                      <a:pt x="1369" y="3223"/>
                    </a:lnTo>
                    <a:lnTo>
                      <a:pt x="1635" y="3874"/>
                    </a:lnTo>
                    <a:lnTo>
                      <a:pt x="1919" y="4389"/>
                    </a:lnTo>
                    <a:lnTo>
                      <a:pt x="1943" y="2931"/>
                    </a:lnTo>
                    <a:lnTo>
                      <a:pt x="2037" y="3128"/>
                    </a:lnTo>
                    <a:lnTo>
                      <a:pt x="2138" y="3075"/>
                    </a:lnTo>
                    <a:lnTo>
                      <a:pt x="2430" y="3742"/>
                    </a:lnTo>
                    <a:lnTo>
                      <a:pt x="2676" y="4168"/>
                    </a:lnTo>
                    <a:lnTo>
                      <a:pt x="2712" y="2795"/>
                    </a:lnTo>
                    <a:lnTo>
                      <a:pt x="2807" y="3008"/>
                    </a:lnTo>
                    <a:lnTo>
                      <a:pt x="2907" y="2969"/>
                    </a:lnTo>
                    <a:lnTo>
                      <a:pt x="3158" y="3537"/>
                    </a:lnTo>
                    <a:lnTo>
                      <a:pt x="3446" y="4044"/>
                    </a:lnTo>
                    <a:lnTo>
                      <a:pt x="3475" y="2720"/>
                    </a:lnTo>
                    <a:lnTo>
                      <a:pt x="3572" y="2925"/>
                    </a:lnTo>
                    <a:lnTo>
                      <a:pt x="3679" y="2898"/>
                    </a:lnTo>
                    <a:lnTo>
                      <a:pt x="3915" y="3446"/>
                    </a:lnTo>
                    <a:lnTo>
                      <a:pt x="4203" y="3934"/>
                    </a:lnTo>
                    <a:lnTo>
                      <a:pt x="4250" y="2670"/>
                    </a:lnTo>
                    <a:lnTo>
                      <a:pt x="4336" y="2866"/>
                    </a:lnTo>
                    <a:lnTo>
                      <a:pt x="4448" y="2860"/>
                    </a:lnTo>
                    <a:lnTo>
                      <a:pt x="4667" y="3348"/>
                    </a:lnTo>
                    <a:lnTo>
                      <a:pt x="4977" y="3872"/>
                    </a:lnTo>
                    <a:lnTo>
                      <a:pt x="5016" y="2629"/>
                    </a:lnTo>
                    <a:lnTo>
                      <a:pt x="5107" y="2827"/>
                    </a:lnTo>
                    <a:lnTo>
                      <a:pt x="5208" y="2812"/>
                    </a:lnTo>
                    <a:lnTo>
                      <a:pt x="5430" y="3312"/>
                    </a:lnTo>
                    <a:lnTo>
                      <a:pt x="5746" y="3815"/>
                    </a:lnTo>
                    <a:lnTo>
                      <a:pt x="5776" y="2602"/>
                    </a:lnTo>
                    <a:lnTo>
                      <a:pt x="5864" y="2795"/>
                    </a:lnTo>
                    <a:lnTo>
                      <a:pt x="5971" y="2785"/>
                    </a:lnTo>
                    <a:lnTo>
                      <a:pt x="6247" y="3359"/>
                    </a:lnTo>
                    <a:lnTo>
                      <a:pt x="6509" y="3783"/>
                    </a:lnTo>
                    <a:lnTo>
                      <a:pt x="6542" y="2572"/>
                    </a:lnTo>
                    <a:lnTo>
                      <a:pt x="6631" y="2777"/>
                    </a:lnTo>
                    <a:lnTo>
                      <a:pt x="6738" y="2761"/>
                    </a:lnTo>
                    <a:lnTo>
                      <a:pt x="7022" y="3359"/>
                    </a:lnTo>
                    <a:lnTo>
                      <a:pt x="7270" y="3756"/>
                    </a:lnTo>
                    <a:lnTo>
                      <a:pt x="7314" y="2566"/>
                    </a:lnTo>
                    <a:lnTo>
                      <a:pt x="7409" y="2765"/>
                    </a:lnTo>
                    <a:lnTo>
                      <a:pt x="7507" y="2750"/>
                    </a:lnTo>
                    <a:lnTo>
                      <a:pt x="7773" y="3316"/>
                    </a:lnTo>
                    <a:lnTo>
                      <a:pt x="8036" y="3726"/>
                    </a:lnTo>
                    <a:lnTo>
                      <a:pt x="8078" y="2558"/>
                    </a:lnTo>
                    <a:lnTo>
                      <a:pt x="8170" y="2750"/>
                    </a:lnTo>
                    <a:lnTo>
                      <a:pt x="8270" y="2729"/>
                    </a:lnTo>
                    <a:lnTo>
                      <a:pt x="8501" y="3233"/>
                    </a:lnTo>
                    <a:lnTo>
                      <a:pt x="8803" y="3706"/>
                    </a:lnTo>
                    <a:lnTo>
                      <a:pt x="8842" y="2536"/>
                    </a:lnTo>
                    <a:lnTo>
                      <a:pt x="8939" y="2744"/>
                    </a:lnTo>
                    <a:lnTo>
                      <a:pt x="9037" y="2720"/>
                    </a:lnTo>
                    <a:lnTo>
                      <a:pt x="9229" y="3156"/>
                    </a:lnTo>
                    <a:lnTo>
                      <a:pt x="9566" y="3709"/>
                    </a:lnTo>
                    <a:lnTo>
                      <a:pt x="9607" y="2525"/>
                    </a:lnTo>
                    <a:lnTo>
                      <a:pt x="9708" y="2744"/>
                    </a:lnTo>
                    <a:lnTo>
                      <a:pt x="9797" y="2724"/>
                    </a:lnTo>
                    <a:lnTo>
                      <a:pt x="10019" y="3188"/>
                    </a:lnTo>
                    <a:lnTo>
                      <a:pt x="10329" y="3709"/>
                    </a:lnTo>
                    <a:lnTo>
                      <a:pt x="10374" y="2525"/>
                    </a:lnTo>
                    <a:lnTo>
                      <a:pt x="10451" y="2738"/>
                    </a:lnTo>
                    <a:lnTo>
                      <a:pt x="10558" y="2720"/>
                    </a:lnTo>
                    <a:lnTo>
                      <a:pt x="10915" y="3422"/>
                    </a:lnTo>
                    <a:lnTo>
                      <a:pt x="11096" y="3697"/>
                    </a:lnTo>
                    <a:lnTo>
                      <a:pt x="11143" y="2528"/>
                    </a:lnTo>
                    <a:lnTo>
                      <a:pt x="11232" y="2735"/>
                    </a:lnTo>
                    <a:lnTo>
                      <a:pt x="11327" y="2708"/>
                    </a:lnTo>
                    <a:lnTo>
                      <a:pt x="11690" y="3424"/>
                    </a:lnTo>
                    <a:lnTo>
                      <a:pt x="11867" y="3697"/>
                    </a:lnTo>
                    <a:lnTo>
                      <a:pt x="11903" y="2528"/>
                    </a:lnTo>
                    <a:lnTo>
                      <a:pt x="11992" y="2735"/>
                    </a:lnTo>
                    <a:lnTo>
                      <a:pt x="12090" y="2712"/>
                    </a:lnTo>
                    <a:lnTo>
                      <a:pt x="12282" y="3120"/>
                    </a:lnTo>
                    <a:lnTo>
                      <a:pt x="12631" y="3688"/>
                    </a:lnTo>
                    <a:lnTo>
                      <a:pt x="12678" y="2525"/>
                    </a:lnTo>
                    <a:lnTo>
                      <a:pt x="12761" y="2729"/>
                    </a:lnTo>
                    <a:lnTo>
                      <a:pt x="12856" y="2706"/>
                    </a:lnTo>
                    <a:lnTo>
                      <a:pt x="13021" y="3061"/>
                    </a:lnTo>
                    <a:lnTo>
                      <a:pt x="13400" y="3683"/>
                    </a:lnTo>
                    <a:lnTo>
                      <a:pt x="13433" y="2536"/>
                    </a:lnTo>
                    <a:lnTo>
                      <a:pt x="13534" y="2735"/>
                    </a:lnTo>
                    <a:lnTo>
                      <a:pt x="13619" y="2688"/>
                    </a:lnTo>
                    <a:lnTo>
                      <a:pt x="13773" y="3020"/>
                    </a:lnTo>
                    <a:lnTo>
                      <a:pt x="13936" y="3342"/>
                    </a:lnTo>
                    <a:lnTo>
                      <a:pt x="14157" y="3688"/>
                    </a:lnTo>
                    <a:lnTo>
                      <a:pt x="14202" y="2519"/>
                    </a:lnTo>
                    <a:lnTo>
                      <a:pt x="14297" y="2738"/>
                    </a:lnTo>
                    <a:lnTo>
                      <a:pt x="14382" y="2696"/>
                    </a:lnTo>
                    <a:lnTo>
                      <a:pt x="14512" y="2980"/>
                    </a:lnTo>
                    <a:lnTo>
                      <a:pt x="14802" y="3517"/>
                    </a:lnTo>
                    <a:lnTo>
                      <a:pt x="14930" y="3679"/>
                    </a:lnTo>
                    <a:lnTo>
                      <a:pt x="14968" y="2525"/>
                    </a:lnTo>
                    <a:lnTo>
                      <a:pt x="15057" y="2732"/>
                    </a:lnTo>
                    <a:lnTo>
                      <a:pt x="15155" y="2696"/>
                    </a:lnTo>
                    <a:lnTo>
                      <a:pt x="15522" y="3428"/>
                    </a:lnTo>
                    <a:lnTo>
                      <a:pt x="15684" y="3671"/>
                    </a:lnTo>
                    <a:lnTo>
                      <a:pt x="15675" y="1143"/>
                    </a:lnTo>
                    <a:lnTo>
                      <a:pt x="15429" y="790"/>
                    </a:lnTo>
                    <a:lnTo>
                      <a:pt x="15291" y="541"/>
                    </a:lnTo>
                    <a:lnTo>
                      <a:pt x="15149" y="228"/>
                    </a:lnTo>
                    <a:lnTo>
                      <a:pt x="15039" y="180"/>
                    </a:lnTo>
                    <a:lnTo>
                      <a:pt x="14968" y="9"/>
                    </a:lnTo>
                    <a:lnTo>
                      <a:pt x="14924" y="1163"/>
                    </a:lnTo>
                    <a:lnTo>
                      <a:pt x="14699" y="849"/>
                    </a:lnTo>
                    <a:lnTo>
                      <a:pt x="14536" y="553"/>
                    </a:lnTo>
                    <a:lnTo>
                      <a:pt x="14392" y="237"/>
                    </a:lnTo>
                    <a:lnTo>
                      <a:pt x="14291" y="196"/>
                    </a:lnTo>
                    <a:lnTo>
                      <a:pt x="14211" y="3"/>
                    </a:lnTo>
                    <a:lnTo>
                      <a:pt x="14157" y="1155"/>
                    </a:lnTo>
                    <a:lnTo>
                      <a:pt x="14051" y="1039"/>
                    </a:lnTo>
                    <a:lnTo>
                      <a:pt x="13883" y="788"/>
                    </a:lnTo>
                    <a:lnTo>
                      <a:pt x="13735" y="488"/>
                    </a:lnTo>
                    <a:lnTo>
                      <a:pt x="13631" y="239"/>
                    </a:lnTo>
                    <a:lnTo>
                      <a:pt x="13506" y="180"/>
                    </a:lnTo>
                    <a:lnTo>
                      <a:pt x="13441" y="0"/>
                    </a:lnTo>
                    <a:lnTo>
                      <a:pt x="13394" y="1157"/>
                    </a:lnTo>
                    <a:lnTo>
                      <a:pt x="13285" y="1048"/>
                    </a:lnTo>
                    <a:lnTo>
                      <a:pt x="13122" y="782"/>
                    </a:lnTo>
                    <a:lnTo>
                      <a:pt x="13007" y="575"/>
                    </a:lnTo>
                    <a:lnTo>
                      <a:pt x="12853" y="237"/>
                    </a:lnTo>
                    <a:lnTo>
                      <a:pt x="12743" y="186"/>
                    </a:lnTo>
                    <a:lnTo>
                      <a:pt x="12682" y="0"/>
                    </a:lnTo>
                    <a:lnTo>
                      <a:pt x="12637" y="1169"/>
                    </a:lnTo>
                    <a:lnTo>
                      <a:pt x="12471" y="985"/>
                    </a:lnTo>
                    <a:lnTo>
                      <a:pt x="12282" y="640"/>
                    </a:lnTo>
                    <a:lnTo>
                      <a:pt x="12090" y="245"/>
                    </a:lnTo>
                    <a:lnTo>
                      <a:pt x="12007" y="216"/>
                    </a:lnTo>
                    <a:lnTo>
                      <a:pt x="11960" y="136"/>
                    </a:lnTo>
                    <a:lnTo>
                      <a:pt x="11909" y="6"/>
                    </a:lnTo>
                    <a:lnTo>
                      <a:pt x="11865" y="1169"/>
                    </a:lnTo>
                    <a:lnTo>
                      <a:pt x="11694" y="959"/>
                    </a:lnTo>
                    <a:lnTo>
                      <a:pt x="11498" y="612"/>
                    </a:lnTo>
                    <a:lnTo>
                      <a:pt x="11323" y="237"/>
                    </a:lnTo>
                    <a:lnTo>
                      <a:pt x="11244" y="216"/>
                    </a:lnTo>
                    <a:lnTo>
                      <a:pt x="11143" y="6"/>
                    </a:lnTo>
                    <a:lnTo>
                      <a:pt x="11092" y="1167"/>
                    </a:lnTo>
                    <a:lnTo>
                      <a:pt x="10953" y="1007"/>
                    </a:lnTo>
                    <a:lnTo>
                      <a:pt x="10746" y="648"/>
                    </a:lnTo>
                    <a:lnTo>
                      <a:pt x="10562" y="245"/>
                    </a:lnTo>
                    <a:lnTo>
                      <a:pt x="10518" y="243"/>
                    </a:lnTo>
                    <a:lnTo>
                      <a:pt x="10450" y="180"/>
                    </a:lnTo>
                    <a:lnTo>
                      <a:pt x="10379" y="12"/>
                    </a:lnTo>
                    <a:lnTo>
                      <a:pt x="10329" y="1169"/>
                    </a:lnTo>
                    <a:lnTo>
                      <a:pt x="10217" y="1045"/>
                    </a:lnTo>
                    <a:lnTo>
                      <a:pt x="10057" y="796"/>
                    </a:lnTo>
                    <a:lnTo>
                      <a:pt x="9791" y="239"/>
                    </a:lnTo>
                    <a:lnTo>
                      <a:pt x="9696" y="213"/>
                    </a:lnTo>
                    <a:lnTo>
                      <a:pt x="9613" y="15"/>
                    </a:lnTo>
                    <a:lnTo>
                      <a:pt x="9568" y="1187"/>
                    </a:lnTo>
                    <a:lnTo>
                      <a:pt x="9412" y="997"/>
                    </a:lnTo>
                    <a:lnTo>
                      <a:pt x="9231" y="672"/>
                    </a:lnTo>
                    <a:lnTo>
                      <a:pt x="9030" y="251"/>
                    </a:lnTo>
                    <a:lnTo>
                      <a:pt x="8927" y="213"/>
                    </a:lnTo>
                    <a:lnTo>
                      <a:pt x="8844" y="20"/>
                    </a:lnTo>
                    <a:lnTo>
                      <a:pt x="8797" y="1184"/>
                    </a:lnTo>
                    <a:lnTo>
                      <a:pt x="8645" y="1015"/>
                    </a:lnTo>
                    <a:lnTo>
                      <a:pt x="8503" y="760"/>
                    </a:lnTo>
                    <a:lnTo>
                      <a:pt x="8264" y="263"/>
                    </a:lnTo>
                    <a:lnTo>
                      <a:pt x="8175" y="231"/>
                    </a:lnTo>
                    <a:lnTo>
                      <a:pt x="8083" y="30"/>
                    </a:lnTo>
                    <a:lnTo>
                      <a:pt x="8030" y="1187"/>
                    </a:lnTo>
                    <a:lnTo>
                      <a:pt x="7886" y="1013"/>
                    </a:lnTo>
                    <a:lnTo>
                      <a:pt x="7728" y="746"/>
                    </a:lnTo>
                    <a:lnTo>
                      <a:pt x="7495" y="267"/>
                    </a:lnTo>
                    <a:lnTo>
                      <a:pt x="7403" y="239"/>
                    </a:lnTo>
                    <a:lnTo>
                      <a:pt x="7318" y="38"/>
                    </a:lnTo>
                    <a:lnTo>
                      <a:pt x="7267" y="1228"/>
                    </a:lnTo>
                    <a:lnTo>
                      <a:pt x="7140" y="1066"/>
                    </a:lnTo>
                    <a:lnTo>
                      <a:pt x="7016" y="865"/>
                    </a:lnTo>
                    <a:lnTo>
                      <a:pt x="6732" y="293"/>
                    </a:lnTo>
                    <a:lnTo>
                      <a:pt x="6657" y="267"/>
                    </a:lnTo>
                    <a:close/>
                  </a:path>
                </a:pathLst>
              </a:custGeom>
              <a:solidFill>
                <a:srgbClr val="BFFFFF">
                  <a:alpha val="50000"/>
                </a:srgbClr>
              </a:solidFill>
              <a:ln>
                <a:noFill/>
              </a:ln>
            </p:spPr>
            <p:txBody>
              <a:bodyPr vert="horz" wrap="square" lIns="91440" tIns="45720" rIns="91440" bIns="45720" numCol="1" anchor="t" anchorCtr="0" compatLnSpc="1">
                <a:prstTxWarp prst="textNoShape">
                  <a:avLst/>
                </a:prstTxWarp>
              </a:bodyPr>
              <a:lstStyle/>
              <a:p>
                <a:endParaRPr lang="fr-FR" sz="1400"/>
              </a:p>
            </p:txBody>
          </p:sp>
          <p:sp>
            <p:nvSpPr>
              <p:cNvPr id="63" name="Freeform 60">
                <a:extLst>
                  <a:ext uri="{FF2B5EF4-FFF2-40B4-BE49-F238E27FC236}">
                    <a16:creationId xmlns:a16="http://schemas.microsoft.com/office/drawing/2014/main" id="{27679A6F-EF02-9486-A10E-1B62D5A119D3}"/>
                  </a:ext>
                </a:extLst>
              </p:cNvPr>
              <p:cNvSpPr>
                <a:spLocks/>
              </p:cNvSpPr>
              <p:nvPr/>
            </p:nvSpPr>
            <p:spPr bwMode="auto">
              <a:xfrm>
                <a:off x="6829425" y="3016251"/>
                <a:ext cx="4972050" cy="1806575"/>
              </a:xfrm>
              <a:custGeom>
                <a:avLst/>
                <a:gdLst>
                  <a:gd name="T0" fmla="*/ 15497 w 15663"/>
                  <a:gd name="T1" fmla="*/ 788 h 5687"/>
                  <a:gd name="T2" fmla="*/ 15142 w 15663"/>
                  <a:gd name="T3" fmla="*/ 379 h 5687"/>
                  <a:gd name="T4" fmla="*/ 14911 w 15663"/>
                  <a:gd name="T5" fmla="*/ 995 h 5687"/>
                  <a:gd name="T6" fmla="*/ 14551 w 15663"/>
                  <a:gd name="T7" fmla="*/ 527 h 5687"/>
                  <a:gd name="T8" fmla="*/ 14196 w 15663"/>
                  <a:gd name="T9" fmla="*/ 0 h 5687"/>
                  <a:gd name="T10" fmla="*/ 13959 w 15663"/>
                  <a:gd name="T11" fmla="*/ 811 h 5687"/>
                  <a:gd name="T12" fmla="*/ 13556 w 15663"/>
                  <a:gd name="T13" fmla="*/ 332 h 5687"/>
                  <a:gd name="T14" fmla="*/ 13391 w 15663"/>
                  <a:gd name="T15" fmla="*/ 1013 h 5687"/>
                  <a:gd name="T16" fmla="*/ 12894 w 15663"/>
                  <a:gd name="T17" fmla="*/ 486 h 5687"/>
                  <a:gd name="T18" fmla="*/ 12657 w 15663"/>
                  <a:gd name="T19" fmla="*/ 30 h 5687"/>
                  <a:gd name="T20" fmla="*/ 12497 w 15663"/>
                  <a:gd name="T21" fmla="*/ 918 h 5687"/>
                  <a:gd name="T22" fmla="*/ 12083 w 15663"/>
                  <a:gd name="T23" fmla="*/ 444 h 5687"/>
                  <a:gd name="T24" fmla="*/ 11900 w 15663"/>
                  <a:gd name="T25" fmla="*/ 42 h 5687"/>
                  <a:gd name="T26" fmla="*/ 11492 w 15663"/>
                  <a:gd name="T27" fmla="*/ 598 h 5687"/>
                  <a:gd name="T28" fmla="*/ 11131 w 15663"/>
                  <a:gd name="T29" fmla="*/ 77 h 5687"/>
                  <a:gd name="T30" fmla="*/ 10752 w 15663"/>
                  <a:gd name="T31" fmla="*/ 663 h 5687"/>
                  <a:gd name="T32" fmla="*/ 10361 w 15663"/>
                  <a:gd name="T33" fmla="*/ 95 h 5687"/>
                  <a:gd name="T34" fmla="*/ 10166 w 15663"/>
                  <a:gd name="T35" fmla="*/ 930 h 5687"/>
                  <a:gd name="T36" fmla="*/ 9795 w 15663"/>
                  <a:gd name="T37" fmla="*/ 521 h 5687"/>
                  <a:gd name="T38" fmla="*/ 9540 w 15663"/>
                  <a:gd name="T39" fmla="*/ 1137 h 5687"/>
                  <a:gd name="T40" fmla="*/ 9173 w 15663"/>
                  <a:gd name="T41" fmla="*/ 657 h 5687"/>
                  <a:gd name="T42" fmla="*/ 8836 w 15663"/>
                  <a:gd name="T43" fmla="*/ 113 h 5687"/>
                  <a:gd name="T44" fmla="*/ 8605 w 15663"/>
                  <a:gd name="T45" fmla="*/ 983 h 5687"/>
                  <a:gd name="T46" fmla="*/ 8304 w 15663"/>
                  <a:gd name="T47" fmla="*/ 610 h 5687"/>
                  <a:gd name="T48" fmla="*/ 8067 w 15663"/>
                  <a:gd name="T49" fmla="*/ 142 h 5687"/>
                  <a:gd name="T50" fmla="*/ 7830 w 15663"/>
                  <a:gd name="T51" fmla="*/ 1019 h 5687"/>
                  <a:gd name="T52" fmla="*/ 7552 w 15663"/>
                  <a:gd name="T53" fmla="*/ 640 h 5687"/>
                  <a:gd name="T54" fmla="*/ 7304 w 15663"/>
                  <a:gd name="T55" fmla="*/ 172 h 5687"/>
                  <a:gd name="T56" fmla="*/ 7144 w 15663"/>
                  <a:gd name="T57" fmla="*/ 1167 h 5687"/>
                  <a:gd name="T58" fmla="*/ 6718 w 15663"/>
                  <a:gd name="T59" fmla="*/ 622 h 5687"/>
                  <a:gd name="T60" fmla="*/ 6529 w 15663"/>
                  <a:gd name="T61" fmla="*/ 202 h 5687"/>
                  <a:gd name="T62" fmla="*/ 6322 w 15663"/>
                  <a:gd name="T63" fmla="*/ 1167 h 5687"/>
                  <a:gd name="T64" fmla="*/ 5955 w 15663"/>
                  <a:gd name="T65" fmla="*/ 681 h 5687"/>
                  <a:gd name="T66" fmla="*/ 5771 w 15663"/>
                  <a:gd name="T67" fmla="*/ 243 h 5687"/>
                  <a:gd name="T68" fmla="*/ 5741 w 15663"/>
                  <a:gd name="T69" fmla="*/ 1445 h 5687"/>
                  <a:gd name="T70" fmla="*/ 5363 w 15663"/>
                  <a:gd name="T71" fmla="*/ 888 h 5687"/>
                  <a:gd name="T72" fmla="*/ 5085 w 15663"/>
                  <a:gd name="T73" fmla="*/ 462 h 5687"/>
                  <a:gd name="T74" fmla="*/ 4967 w 15663"/>
                  <a:gd name="T75" fmla="*/ 1516 h 5687"/>
                  <a:gd name="T76" fmla="*/ 4576 w 15663"/>
                  <a:gd name="T77" fmla="*/ 948 h 5687"/>
                  <a:gd name="T78" fmla="*/ 4239 w 15663"/>
                  <a:gd name="T79" fmla="*/ 338 h 5687"/>
                  <a:gd name="T80" fmla="*/ 3813 w 15663"/>
                  <a:gd name="T81" fmla="*/ 1048 h 5687"/>
                  <a:gd name="T82" fmla="*/ 3564 w 15663"/>
                  <a:gd name="T83" fmla="*/ 646 h 5687"/>
                  <a:gd name="T84" fmla="*/ 3440 w 15663"/>
                  <a:gd name="T85" fmla="*/ 1800 h 5687"/>
                  <a:gd name="T86" fmla="*/ 3050 w 15663"/>
                  <a:gd name="T87" fmla="*/ 1161 h 5687"/>
                  <a:gd name="T88" fmla="*/ 2801 w 15663"/>
                  <a:gd name="T89" fmla="*/ 723 h 5687"/>
                  <a:gd name="T90" fmla="*/ 2659 w 15663"/>
                  <a:gd name="T91" fmla="*/ 1984 h 5687"/>
                  <a:gd name="T92" fmla="*/ 2138 w 15663"/>
                  <a:gd name="T93" fmla="*/ 1131 h 5687"/>
                  <a:gd name="T94" fmla="*/ 1902 w 15663"/>
                  <a:gd name="T95" fmla="*/ 2214 h 5687"/>
                  <a:gd name="T96" fmla="*/ 1523 w 15663"/>
                  <a:gd name="T97" fmla="*/ 1457 h 5687"/>
                  <a:gd name="T98" fmla="*/ 1328 w 15663"/>
                  <a:gd name="T99" fmla="*/ 1178 h 5687"/>
                  <a:gd name="T100" fmla="*/ 1133 w 15663"/>
                  <a:gd name="T101" fmla="*/ 2510 h 5687"/>
                  <a:gd name="T102" fmla="*/ 760 w 15663"/>
                  <a:gd name="T103" fmla="*/ 1581 h 5687"/>
                  <a:gd name="T104" fmla="*/ 559 w 15663"/>
                  <a:gd name="T105" fmla="*/ 1226 h 5687"/>
                  <a:gd name="T106" fmla="*/ 375 w 15663"/>
                  <a:gd name="T107" fmla="*/ 2315 h 5687"/>
                  <a:gd name="T108" fmla="*/ 168 w 15663"/>
                  <a:gd name="T109" fmla="*/ 2078 h 5687"/>
                  <a:gd name="T110" fmla="*/ 0 w 15663"/>
                  <a:gd name="T111" fmla="*/ 3655 h 5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663" h="5687">
                    <a:moveTo>
                      <a:pt x="15663" y="953"/>
                    </a:moveTo>
                    <a:lnTo>
                      <a:pt x="15497" y="788"/>
                    </a:lnTo>
                    <a:lnTo>
                      <a:pt x="15302" y="527"/>
                    </a:lnTo>
                    <a:lnTo>
                      <a:pt x="15142" y="379"/>
                    </a:lnTo>
                    <a:lnTo>
                      <a:pt x="14959" y="0"/>
                    </a:lnTo>
                    <a:lnTo>
                      <a:pt x="14911" y="995"/>
                    </a:lnTo>
                    <a:lnTo>
                      <a:pt x="14716" y="788"/>
                    </a:lnTo>
                    <a:lnTo>
                      <a:pt x="14551" y="527"/>
                    </a:lnTo>
                    <a:lnTo>
                      <a:pt x="14379" y="397"/>
                    </a:lnTo>
                    <a:lnTo>
                      <a:pt x="14196" y="0"/>
                    </a:lnTo>
                    <a:lnTo>
                      <a:pt x="14142" y="995"/>
                    </a:lnTo>
                    <a:lnTo>
                      <a:pt x="13959" y="811"/>
                    </a:lnTo>
                    <a:lnTo>
                      <a:pt x="13752" y="533"/>
                    </a:lnTo>
                    <a:lnTo>
                      <a:pt x="13556" y="332"/>
                    </a:lnTo>
                    <a:lnTo>
                      <a:pt x="13414" y="12"/>
                    </a:lnTo>
                    <a:lnTo>
                      <a:pt x="13391" y="1013"/>
                    </a:lnTo>
                    <a:lnTo>
                      <a:pt x="13030" y="563"/>
                    </a:lnTo>
                    <a:lnTo>
                      <a:pt x="12894" y="486"/>
                    </a:lnTo>
                    <a:lnTo>
                      <a:pt x="12787" y="326"/>
                    </a:lnTo>
                    <a:lnTo>
                      <a:pt x="12657" y="30"/>
                    </a:lnTo>
                    <a:lnTo>
                      <a:pt x="12616" y="1030"/>
                    </a:lnTo>
                    <a:lnTo>
                      <a:pt x="12497" y="918"/>
                    </a:lnTo>
                    <a:lnTo>
                      <a:pt x="12249" y="592"/>
                    </a:lnTo>
                    <a:lnTo>
                      <a:pt x="12083" y="444"/>
                    </a:lnTo>
                    <a:lnTo>
                      <a:pt x="12012" y="320"/>
                    </a:lnTo>
                    <a:lnTo>
                      <a:pt x="11900" y="42"/>
                    </a:lnTo>
                    <a:lnTo>
                      <a:pt x="11841" y="1042"/>
                    </a:lnTo>
                    <a:lnTo>
                      <a:pt x="11492" y="598"/>
                    </a:lnTo>
                    <a:lnTo>
                      <a:pt x="11314" y="433"/>
                    </a:lnTo>
                    <a:lnTo>
                      <a:pt x="11131" y="77"/>
                    </a:lnTo>
                    <a:lnTo>
                      <a:pt x="11077" y="1078"/>
                    </a:lnTo>
                    <a:lnTo>
                      <a:pt x="10752" y="663"/>
                    </a:lnTo>
                    <a:lnTo>
                      <a:pt x="10539" y="462"/>
                    </a:lnTo>
                    <a:lnTo>
                      <a:pt x="10361" y="95"/>
                    </a:lnTo>
                    <a:lnTo>
                      <a:pt x="10326" y="1096"/>
                    </a:lnTo>
                    <a:lnTo>
                      <a:pt x="10166" y="930"/>
                    </a:lnTo>
                    <a:lnTo>
                      <a:pt x="9954" y="646"/>
                    </a:lnTo>
                    <a:lnTo>
                      <a:pt x="9795" y="521"/>
                    </a:lnTo>
                    <a:lnTo>
                      <a:pt x="9599" y="95"/>
                    </a:lnTo>
                    <a:lnTo>
                      <a:pt x="9540" y="1137"/>
                    </a:lnTo>
                    <a:lnTo>
                      <a:pt x="9339" y="906"/>
                    </a:lnTo>
                    <a:lnTo>
                      <a:pt x="9173" y="657"/>
                    </a:lnTo>
                    <a:lnTo>
                      <a:pt x="9008" y="509"/>
                    </a:lnTo>
                    <a:lnTo>
                      <a:pt x="8836" y="113"/>
                    </a:lnTo>
                    <a:lnTo>
                      <a:pt x="8795" y="1196"/>
                    </a:lnTo>
                    <a:lnTo>
                      <a:pt x="8605" y="983"/>
                    </a:lnTo>
                    <a:lnTo>
                      <a:pt x="8410" y="693"/>
                    </a:lnTo>
                    <a:lnTo>
                      <a:pt x="8304" y="610"/>
                    </a:lnTo>
                    <a:lnTo>
                      <a:pt x="8191" y="409"/>
                    </a:lnTo>
                    <a:lnTo>
                      <a:pt x="8067" y="142"/>
                    </a:lnTo>
                    <a:lnTo>
                      <a:pt x="8020" y="1232"/>
                    </a:lnTo>
                    <a:lnTo>
                      <a:pt x="7830" y="1019"/>
                    </a:lnTo>
                    <a:lnTo>
                      <a:pt x="7665" y="734"/>
                    </a:lnTo>
                    <a:lnTo>
                      <a:pt x="7552" y="640"/>
                    </a:lnTo>
                    <a:lnTo>
                      <a:pt x="7440" y="480"/>
                    </a:lnTo>
                    <a:lnTo>
                      <a:pt x="7304" y="172"/>
                    </a:lnTo>
                    <a:lnTo>
                      <a:pt x="7262" y="1303"/>
                    </a:lnTo>
                    <a:lnTo>
                      <a:pt x="7144" y="1167"/>
                    </a:lnTo>
                    <a:lnTo>
                      <a:pt x="6866" y="764"/>
                    </a:lnTo>
                    <a:lnTo>
                      <a:pt x="6718" y="622"/>
                    </a:lnTo>
                    <a:lnTo>
                      <a:pt x="6617" y="379"/>
                    </a:lnTo>
                    <a:lnTo>
                      <a:pt x="6529" y="202"/>
                    </a:lnTo>
                    <a:lnTo>
                      <a:pt x="6493" y="1356"/>
                    </a:lnTo>
                    <a:lnTo>
                      <a:pt x="6322" y="1167"/>
                    </a:lnTo>
                    <a:lnTo>
                      <a:pt x="6109" y="805"/>
                    </a:lnTo>
                    <a:lnTo>
                      <a:pt x="5955" y="681"/>
                    </a:lnTo>
                    <a:lnTo>
                      <a:pt x="5860" y="438"/>
                    </a:lnTo>
                    <a:lnTo>
                      <a:pt x="5771" y="243"/>
                    </a:lnTo>
                    <a:lnTo>
                      <a:pt x="5730" y="882"/>
                    </a:lnTo>
                    <a:lnTo>
                      <a:pt x="5741" y="1445"/>
                    </a:lnTo>
                    <a:lnTo>
                      <a:pt x="5575" y="1255"/>
                    </a:lnTo>
                    <a:lnTo>
                      <a:pt x="5363" y="888"/>
                    </a:lnTo>
                    <a:lnTo>
                      <a:pt x="5203" y="752"/>
                    </a:lnTo>
                    <a:lnTo>
                      <a:pt x="5085" y="462"/>
                    </a:lnTo>
                    <a:lnTo>
                      <a:pt x="4996" y="285"/>
                    </a:lnTo>
                    <a:lnTo>
                      <a:pt x="4967" y="1516"/>
                    </a:lnTo>
                    <a:lnTo>
                      <a:pt x="4771" y="1285"/>
                    </a:lnTo>
                    <a:lnTo>
                      <a:pt x="4576" y="948"/>
                    </a:lnTo>
                    <a:lnTo>
                      <a:pt x="4422" y="794"/>
                    </a:lnTo>
                    <a:lnTo>
                      <a:pt x="4239" y="338"/>
                    </a:lnTo>
                    <a:lnTo>
                      <a:pt x="4197" y="1640"/>
                    </a:lnTo>
                    <a:lnTo>
                      <a:pt x="3813" y="1048"/>
                    </a:lnTo>
                    <a:lnTo>
                      <a:pt x="3683" y="894"/>
                    </a:lnTo>
                    <a:lnTo>
                      <a:pt x="3564" y="646"/>
                    </a:lnTo>
                    <a:lnTo>
                      <a:pt x="3482" y="421"/>
                    </a:lnTo>
                    <a:lnTo>
                      <a:pt x="3440" y="1800"/>
                    </a:lnTo>
                    <a:lnTo>
                      <a:pt x="3304" y="1622"/>
                    </a:lnTo>
                    <a:lnTo>
                      <a:pt x="3050" y="1161"/>
                    </a:lnTo>
                    <a:lnTo>
                      <a:pt x="2902" y="1013"/>
                    </a:lnTo>
                    <a:lnTo>
                      <a:pt x="2801" y="723"/>
                    </a:lnTo>
                    <a:lnTo>
                      <a:pt x="2706" y="498"/>
                    </a:lnTo>
                    <a:lnTo>
                      <a:pt x="2659" y="1984"/>
                    </a:lnTo>
                    <a:lnTo>
                      <a:pt x="2280" y="1285"/>
                    </a:lnTo>
                    <a:lnTo>
                      <a:pt x="2138" y="1131"/>
                    </a:lnTo>
                    <a:lnTo>
                      <a:pt x="1943" y="604"/>
                    </a:lnTo>
                    <a:lnTo>
                      <a:pt x="1902" y="2214"/>
                    </a:lnTo>
                    <a:lnTo>
                      <a:pt x="1736" y="1924"/>
                    </a:lnTo>
                    <a:lnTo>
                      <a:pt x="1523" y="1457"/>
                    </a:lnTo>
                    <a:lnTo>
                      <a:pt x="1405" y="1321"/>
                    </a:lnTo>
                    <a:lnTo>
                      <a:pt x="1328" y="1178"/>
                    </a:lnTo>
                    <a:lnTo>
                      <a:pt x="1186" y="699"/>
                    </a:lnTo>
                    <a:lnTo>
                      <a:pt x="1133" y="2510"/>
                    </a:lnTo>
                    <a:lnTo>
                      <a:pt x="1002" y="2220"/>
                    </a:lnTo>
                    <a:lnTo>
                      <a:pt x="760" y="1581"/>
                    </a:lnTo>
                    <a:lnTo>
                      <a:pt x="659" y="1439"/>
                    </a:lnTo>
                    <a:lnTo>
                      <a:pt x="559" y="1226"/>
                    </a:lnTo>
                    <a:lnTo>
                      <a:pt x="417" y="717"/>
                    </a:lnTo>
                    <a:lnTo>
                      <a:pt x="375" y="2315"/>
                    </a:lnTo>
                    <a:lnTo>
                      <a:pt x="245" y="2238"/>
                    </a:lnTo>
                    <a:lnTo>
                      <a:pt x="168" y="2078"/>
                    </a:lnTo>
                    <a:lnTo>
                      <a:pt x="26" y="1557"/>
                    </a:lnTo>
                    <a:lnTo>
                      <a:pt x="0" y="3655"/>
                    </a:lnTo>
                    <a:lnTo>
                      <a:pt x="3" y="5687"/>
                    </a:lnTo>
                  </a:path>
                </a:pathLst>
              </a:custGeom>
              <a:noFill/>
              <a:ln w="14288">
                <a:solidFill>
                  <a:srgbClr val="FF59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dirty="0"/>
              </a:p>
            </p:txBody>
          </p:sp>
          <p:sp>
            <p:nvSpPr>
              <p:cNvPr id="64" name="Freeform 62">
                <a:extLst>
                  <a:ext uri="{FF2B5EF4-FFF2-40B4-BE49-F238E27FC236}">
                    <a16:creationId xmlns:a16="http://schemas.microsoft.com/office/drawing/2014/main" id="{6288607B-DFCF-1C27-67BF-4B69CB45897B}"/>
                  </a:ext>
                </a:extLst>
              </p:cNvPr>
              <p:cNvSpPr>
                <a:spLocks/>
              </p:cNvSpPr>
              <p:nvPr/>
            </p:nvSpPr>
            <p:spPr bwMode="auto">
              <a:xfrm>
                <a:off x="6826250" y="3011488"/>
                <a:ext cx="4976813" cy="1706563"/>
              </a:xfrm>
              <a:custGeom>
                <a:avLst/>
                <a:gdLst>
                  <a:gd name="T0" fmla="*/ 15349 w 15674"/>
                  <a:gd name="T1" fmla="*/ 677 h 5375"/>
                  <a:gd name="T2" fmla="*/ 15066 w 15674"/>
                  <a:gd name="T3" fmla="*/ 227 h 5375"/>
                  <a:gd name="T4" fmla="*/ 14971 w 15674"/>
                  <a:gd name="T5" fmla="*/ 2 h 5375"/>
                  <a:gd name="T6" fmla="*/ 14926 w 15674"/>
                  <a:gd name="T7" fmla="*/ 1190 h 5375"/>
                  <a:gd name="T8" fmla="*/ 14380 w 15674"/>
                  <a:gd name="T9" fmla="*/ 221 h 5375"/>
                  <a:gd name="T10" fmla="*/ 14199 w 15674"/>
                  <a:gd name="T11" fmla="*/ 0 h 5375"/>
                  <a:gd name="T12" fmla="*/ 14149 w 15674"/>
                  <a:gd name="T13" fmla="*/ 1192 h 5375"/>
                  <a:gd name="T14" fmla="*/ 13622 w 15674"/>
                  <a:gd name="T15" fmla="*/ 225 h 5375"/>
                  <a:gd name="T16" fmla="*/ 13477 w 15674"/>
                  <a:gd name="T17" fmla="*/ 144 h 5375"/>
                  <a:gd name="T18" fmla="*/ 13392 w 15674"/>
                  <a:gd name="T19" fmla="*/ 1201 h 5375"/>
                  <a:gd name="T20" fmla="*/ 12906 w 15674"/>
                  <a:gd name="T21" fmla="*/ 334 h 5375"/>
                  <a:gd name="T22" fmla="*/ 12749 w 15674"/>
                  <a:gd name="T23" fmla="*/ 215 h 5375"/>
                  <a:gd name="T24" fmla="*/ 12642 w 15674"/>
                  <a:gd name="T25" fmla="*/ 126 h 5375"/>
                  <a:gd name="T26" fmla="*/ 12374 w 15674"/>
                  <a:gd name="T27" fmla="*/ 831 h 5375"/>
                  <a:gd name="T28" fmla="*/ 11992 w 15674"/>
                  <a:gd name="T29" fmla="*/ 221 h 5375"/>
                  <a:gd name="T30" fmla="*/ 11853 w 15674"/>
                  <a:gd name="T31" fmla="*/ 1195 h 5375"/>
                  <a:gd name="T32" fmla="*/ 11329 w 15674"/>
                  <a:gd name="T33" fmla="*/ 236 h 5375"/>
                  <a:gd name="T34" fmla="*/ 11140 w 15674"/>
                  <a:gd name="T35" fmla="*/ 17 h 5375"/>
                  <a:gd name="T36" fmla="*/ 11092 w 15674"/>
                  <a:gd name="T37" fmla="*/ 1201 h 5375"/>
                  <a:gd name="T38" fmla="*/ 10554 w 15674"/>
                  <a:gd name="T39" fmla="*/ 233 h 5375"/>
                  <a:gd name="T40" fmla="*/ 10373 w 15674"/>
                  <a:gd name="T41" fmla="*/ 20 h 5375"/>
                  <a:gd name="T42" fmla="*/ 10323 w 15674"/>
                  <a:gd name="T43" fmla="*/ 1210 h 5375"/>
                  <a:gd name="T44" fmla="*/ 9793 w 15674"/>
                  <a:gd name="T45" fmla="*/ 242 h 5375"/>
                  <a:gd name="T46" fmla="*/ 9607 w 15674"/>
                  <a:gd name="T47" fmla="*/ 17 h 5375"/>
                  <a:gd name="T48" fmla="*/ 9432 w 15674"/>
                  <a:gd name="T49" fmla="*/ 1047 h 5375"/>
                  <a:gd name="T50" fmla="*/ 9030 w 15674"/>
                  <a:gd name="T51" fmla="*/ 254 h 5375"/>
                  <a:gd name="T52" fmla="*/ 8840 w 15674"/>
                  <a:gd name="T53" fmla="*/ 20 h 5375"/>
                  <a:gd name="T54" fmla="*/ 8598 w 15674"/>
                  <a:gd name="T55" fmla="*/ 941 h 5375"/>
                  <a:gd name="T56" fmla="*/ 8270 w 15674"/>
                  <a:gd name="T57" fmla="*/ 262 h 5375"/>
                  <a:gd name="T58" fmla="*/ 8071 w 15674"/>
                  <a:gd name="T59" fmla="*/ 32 h 5375"/>
                  <a:gd name="T60" fmla="*/ 8027 w 15674"/>
                  <a:gd name="T61" fmla="*/ 1237 h 5375"/>
                  <a:gd name="T62" fmla="*/ 7491 w 15674"/>
                  <a:gd name="T63" fmla="*/ 280 h 5375"/>
                  <a:gd name="T64" fmla="*/ 7361 w 15674"/>
                  <a:gd name="T65" fmla="*/ 150 h 5375"/>
                  <a:gd name="T66" fmla="*/ 7267 w 15674"/>
                  <a:gd name="T67" fmla="*/ 1261 h 5375"/>
                  <a:gd name="T68" fmla="*/ 6832 w 15674"/>
                  <a:gd name="T69" fmla="*/ 526 h 5375"/>
                  <a:gd name="T70" fmla="*/ 6641 w 15674"/>
                  <a:gd name="T71" fmla="*/ 284 h 5375"/>
                  <a:gd name="T72" fmla="*/ 6495 w 15674"/>
                  <a:gd name="T73" fmla="*/ 1278 h 5375"/>
                  <a:gd name="T74" fmla="*/ 6093 w 15674"/>
                  <a:gd name="T75" fmla="*/ 586 h 5375"/>
                  <a:gd name="T76" fmla="*/ 5868 w 15674"/>
                  <a:gd name="T77" fmla="*/ 290 h 5375"/>
                  <a:gd name="T78" fmla="*/ 5779 w 15674"/>
                  <a:gd name="T79" fmla="*/ 77 h 5375"/>
                  <a:gd name="T80" fmla="*/ 5507 w 15674"/>
                  <a:gd name="T81" fmla="*/ 976 h 5375"/>
                  <a:gd name="T82" fmla="*/ 5199 w 15674"/>
                  <a:gd name="T83" fmla="*/ 325 h 5375"/>
                  <a:gd name="T84" fmla="*/ 5069 w 15674"/>
                  <a:gd name="T85" fmla="*/ 239 h 5375"/>
                  <a:gd name="T86" fmla="*/ 4969 w 15674"/>
                  <a:gd name="T87" fmla="*/ 1367 h 5375"/>
                  <a:gd name="T88" fmla="*/ 4428 w 15674"/>
                  <a:gd name="T89" fmla="*/ 361 h 5375"/>
                  <a:gd name="T90" fmla="*/ 4244 w 15674"/>
                  <a:gd name="T91" fmla="*/ 124 h 5375"/>
                  <a:gd name="T92" fmla="*/ 3883 w 15674"/>
                  <a:gd name="T93" fmla="*/ 890 h 5375"/>
                  <a:gd name="T94" fmla="*/ 3593 w 15674"/>
                  <a:gd name="T95" fmla="*/ 416 h 5375"/>
                  <a:gd name="T96" fmla="*/ 3481 w 15674"/>
                  <a:gd name="T97" fmla="*/ 168 h 5375"/>
                  <a:gd name="T98" fmla="*/ 3446 w 15674"/>
                  <a:gd name="T99" fmla="*/ 1533 h 5375"/>
                  <a:gd name="T100" fmla="*/ 2901 w 15674"/>
                  <a:gd name="T101" fmla="*/ 476 h 5375"/>
                  <a:gd name="T102" fmla="*/ 2789 w 15674"/>
                  <a:gd name="T103" fmla="*/ 444 h 5375"/>
                  <a:gd name="T104" fmla="*/ 2682 w 15674"/>
                  <a:gd name="T105" fmla="*/ 1677 h 5375"/>
                  <a:gd name="T106" fmla="*/ 2138 w 15674"/>
                  <a:gd name="T107" fmla="*/ 570 h 5375"/>
                  <a:gd name="T108" fmla="*/ 1955 w 15674"/>
                  <a:gd name="T109" fmla="*/ 325 h 5375"/>
                  <a:gd name="T110" fmla="*/ 1623 w 15674"/>
                  <a:gd name="T111" fmla="*/ 1322 h 5375"/>
                  <a:gd name="T112" fmla="*/ 1274 w 15674"/>
                  <a:gd name="T113" fmla="*/ 698 h 5375"/>
                  <a:gd name="T114" fmla="*/ 1142 w 15674"/>
                  <a:gd name="T115" fmla="*/ 2137 h 5375"/>
                  <a:gd name="T116" fmla="*/ 509 w 15674"/>
                  <a:gd name="T117" fmla="*/ 740 h 5375"/>
                  <a:gd name="T118" fmla="*/ 381 w 15674"/>
                  <a:gd name="T119" fmla="*/ 1977 h 5375"/>
                  <a:gd name="T120" fmla="*/ 120 w 15674"/>
                  <a:gd name="T121" fmla="*/ 1568 h 5375"/>
                  <a:gd name="T122" fmla="*/ 0 w 15674"/>
                  <a:gd name="T123" fmla="*/ 5375 h 5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674" h="5375">
                    <a:moveTo>
                      <a:pt x="15674" y="1178"/>
                    </a:moveTo>
                    <a:lnTo>
                      <a:pt x="15349" y="677"/>
                    </a:lnTo>
                    <a:lnTo>
                      <a:pt x="15161" y="236"/>
                    </a:lnTo>
                    <a:lnTo>
                      <a:pt x="15066" y="227"/>
                    </a:lnTo>
                    <a:lnTo>
                      <a:pt x="15019" y="130"/>
                    </a:lnTo>
                    <a:lnTo>
                      <a:pt x="14971" y="2"/>
                    </a:lnTo>
                    <a:lnTo>
                      <a:pt x="14932" y="410"/>
                    </a:lnTo>
                    <a:lnTo>
                      <a:pt x="14926" y="1190"/>
                    </a:lnTo>
                    <a:lnTo>
                      <a:pt x="14723" y="911"/>
                    </a:lnTo>
                    <a:lnTo>
                      <a:pt x="14380" y="221"/>
                    </a:lnTo>
                    <a:lnTo>
                      <a:pt x="14285" y="213"/>
                    </a:lnTo>
                    <a:lnTo>
                      <a:pt x="14199" y="0"/>
                    </a:lnTo>
                    <a:lnTo>
                      <a:pt x="14167" y="367"/>
                    </a:lnTo>
                    <a:lnTo>
                      <a:pt x="14149" y="1192"/>
                    </a:lnTo>
                    <a:lnTo>
                      <a:pt x="13794" y="630"/>
                    </a:lnTo>
                    <a:lnTo>
                      <a:pt x="13622" y="225"/>
                    </a:lnTo>
                    <a:lnTo>
                      <a:pt x="13522" y="233"/>
                    </a:lnTo>
                    <a:lnTo>
                      <a:pt x="13477" y="144"/>
                    </a:lnTo>
                    <a:lnTo>
                      <a:pt x="13433" y="14"/>
                    </a:lnTo>
                    <a:lnTo>
                      <a:pt x="13392" y="1201"/>
                    </a:lnTo>
                    <a:lnTo>
                      <a:pt x="13090" y="746"/>
                    </a:lnTo>
                    <a:lnTo>
                      <a:pt x="12906" y="334"/>
                    </a:lnTo>
                    <a:lnTo>
                      <a:pt x="12844" y="230"/>
                    </a:lnTo>
                    <a:lnTo>
                      <a:pt x="12749" y="215"/>
                    </a:lnTo>
                    <a:lnTo>
                      <a:pt x="12666" y="11"/>
                    </a:lnTo>
                    <a:lnTo>
                      <a:pt x="12642" y="126"/>
                    </a:lnTo>
                    <a:lnTo>
                      <a:pt x="12628" y="1210"/>
                    </a:lnTo>
                    <a:lnTo>
                      <a:pt x="12374" y="831"/>
                    </a:lnTo>
                    <a:lnTo>
                      <a:pt x="12090" y="233"/>
                    </a:lnTo>
                    <a:lnTo>
                      <a:pt x="11992" y="221"/>
                    </a:lnTo>
                    <a:lnTo>
                      <a:pt x="11895" y="11"/>
                    </a:lnTo>
                    <a:lnTo>
                      <a:pt x="11853" y="1195"/>
                    </a:lnTo>
                    <a:lnTo>
                      <a:pt x="11646" y="896"/>
                    </a:lnTo>
                    <a:lnTo>
                      <a:pt x="11329" y="236"/>
                    </a:lnTo>
                    <a:lnTo>
                      <a:pt x="11217" y="227"/>
                    </a:lnTo>
                    <a:lnTo>
                      <a:pt x="11140" y="17"/>
                    </a:lnTo>
                    <a:lnTo>
                      <a:pt x="11104" y="529"/>
                    </a:lnTo>
                    <a:lnTo>
                      <a:pt x="11092" y="1201"/>
                    </a:lnTo>
                    <a:lnTo>
                      <a:pt x="10817" y="783"/>
                    </a:lnTo>
                    <a:lnTo>
                      <a:pt x="10554" y="233"/>
                    </a:lnTo>
                    <a:lnTo>
                      <a:pt x="10450" y="230"/>
                    </a:lnTo>
                    <a:lnTo>
                      <a:pt x="10373" y="20"/>
                    </a:lnTo>
                    <a:lnTo>
                      <a:pt x="10343" y="245"/>
                    </a:lnTo>
                    <a:lnTo>
                      <a:pt x="10323" y="1210"/>
                    </a:lnTo>
                    <a:lnTo>
                      <a:pt x="10118" y="914"/>
                    </a:lnTo>
                    <a:lnTo>
                      <a:pt x="9793" y="242"/>
                    </a:lnTo>
                    <a:lnTo>
                      <a:pt x="9704" y="239"/>
                    </a:lnTo>
                    <a:lnTo>
                      <a:pt x="9607" y="17"/>
                    </a:lnTo>
                    <a:lnTo>
                      <a:pt x="9556" y="1219"/>
                    </a:lnTo>
                    <a:lnTo>
                      <a:pt x="9432" y="1047"/>
                    </a:lnTo>
                    <a:lnTo>
                      <a:pt x="9178" y="570"/>
                    </a:lnTo>
                    <a:lnTo>
                      <a:pt x="9030" y="254"/>
                    </a:lnTo>
                    <a:lnTo>
                      <a:pt x="8929" y="242"/>
                    </a:lnTo>
                    <a:lnTo>
                      <a:pt x="8840" y="20"/>
                    </a:lnTo>
                    <a:lnTo>
                      <a:pt x="8799" y="1227"/>
                    </a:lnTo>
                    <a:lnTo>
                      <a:pt x="8598" y="941"/>
                    </a:lnTo>
                    <a:lnTo>
                      <a:pt x="8385" y="538"/>
                    </a:lnTo>
                    <a:lnTo>
                      <a:pt x="8270" y="262"/>
                    </a:lnTo>
                    <a:lnTo>
                      <a:pt x="8166" y="257"/>
                    </a:lnTo>
                    <a:lnTo>
                      <a:pt x="8071" y="32"/>
                    </a:lnTo>
                    <a:lnTo>
                      <a:pt x="8045" y="328"/>
                    </a:lnTo>
                    <a:lnTo>
                      <a:pt x="8027" y="1237"/>
                    </a:lnTo>
                    <a:lnTo>
                      <a:pt x="7755" y="822"/>
                    </a:lnTo>
                    <a:lnTo>
                      <a:pt x="7491" y="280"/>
                    </a:lnTo>
                    <a:lnTo>
                      <a:pt x="7403" y="268"/>
                    </a:lnTo>
                    <a:lnTo>
                      <a:pt x="7361" y="150"/>
                    </a:lnTo>
                    <a:lnTo>
                      <a:pt x="7306" y="41"/>
                    </a:lnTo>
                    <a:lnTo>
                      <a:pt x="7267" y="1261"/>
                    </a:lnTo>
                    <a:lnTo>
                      <a:pt x="7012" y="882"/>
                    </a:lnTo>
                    <a:lnTo>
                      <a:pt x="6832" y="526"/>
                    </a:lnTo>
                    <a:lnTo>
                      <a:pt x="6728" y="278"/>
                    </a:lnTo>
                    <a:lnTo>
                      <a:pt x="6641" y="284"/>
                    </a:lnTo>
                    <a:lnTo>
                      <a:pt x="6546" y="53"/>
                    </a:lnTo>
                    <a:lnTo>
                      <a:pt x="6495" y="1278"/>
                    </a:lnTo>
                    <a:lnTo>
                      <a:pt x="6386" y="1127"/>
                    </a:lnTo>
                    <a:lnTo>
                      <a:pt x="6093" y="586"/>
                    </a:lnTo>
                    <a:lnTo>
                      <a:pt x="5957" y="307"/>
                    </a:lnTo>
                    <a:lnTo>
                      <a:pt x="5868" y="290"/>
                    </a:lnTo>
                    <a:lnTo>
                      <a:pt x="5836" y="189"/>
                    </a:lnTo>
                    <a:lnTo>
                      <a:pt x="5779" y="77"/>
                    </a:lnTo>
                    <a:lnTo>
                      <a:pt x="5744" y="1316"/>
                    </a:lnTo>
                    <a:lnTo>
                      <a:pt x="5507" y="976"/>
                    </a:lnTo>
                    <a:lnTo>
                      <a:pt x="5324" y="609"/>
                    </a:lnTo>
                    <a:lnTo>
                      <a:pt x="5199" y="325"/>
                    </a:lnTo>
                    <a:lnTo>
                      <a:pt x="5120" y="331"/>
                    </a:lnTo>
                    <a:lnTo>
                      <a:pt x="5069" y="239"/>
                    </a:lnTo>
                    <a:lnTo>
                      <a:pt x="5008" y="97"/>
                    </a:lnTo>
                    <a:lnTo>
                      <a:pt x="4969" y="1367"/>
                    </a:lnTo>
                    <a:lnTo>
                      <a:pt x="4767" y="1074"/>
                    </a:lnTo>
                    <a:lnTo>
                      <a:pt x="4428" y="361"/>
                    </a:lnTo>
                    <a:lnTo>
                      <a:pt x="4345" y="363"/>
                    </a:lnTo>
                    <a:lnTo>
                      <a:pt x="4244" y="124"/>
                    </a:lnTo>
                    <a:lnTo>
                      <a:pt x="4205" y="1441"/>
                    </a:lnTo>
                    <a:lnTo>
                      <a:pt x="3883" y="890"/>
                    </a:lnTo>
                    <a:lnTo>
                      <a:pt x="3667" y="416"/>
                    </a:lnTo>
                    <a:lnTo>
                      <a:pt x="3593" y="416"/>
                    </a:lnTo>
                    <a:lnTo>
                      <a:pt x="3549" y="375"/>
                    </a:lnTo>
                    <a:lnTo>
                      <a:pt x="3481" y="168"/>
                    </a:lnTo>
                    <a:lnTo>
                      <a:pt x="3451" y="422"/>
                    </a:lnTo>
                    <a:lnTo>
                      <a:pt x="3446" y="1533"/>
                    </a:lnTo>
                    <a:lnTo>
                      <a:pt x="3254" y="1227"/>
                    </a:lnTo>
                    <a:lnTo>
                      <a:pt x="2901" y="476"/>
                    </a:lnTo>
                    <a:lnTo>
                      <a:pt x="2836" y="485"/>
                    </a:lnTo>
                    <a:lnTo>
                      <a:pt x="2789" y="444"/>
                    </a:lnTo>
                    <a:lnTo>
                      <a:pt x="2718" y="245"/>
                    </a:lnTo>
                    <a:lnTo>
                      <a:pt x="2682" y="1677"/>
                    </a:lnTo>
                    <a:lnTo>
                      <a:pt x="2349" y="1074"/>
                    </a:lnTo>
                    <a:lnTo>
                      <a:pt x="2138" y="570"/>
                    </a:lnTo>
                    <a:lnTo>
                      <a:pt x="2043" y="558"/>
                    </a:lnTo>
                    <a:lnTo>
                      <a:pt x="1955" y="325"/>
                    </a:lnTo>
                    <a:lnTo>
                      <a:pt x="1911" y="1870"/>
                    </a:lnTo>
                    <a:lnTo>
                      <a:pt x="1623" y="1322"/>
                    </a:lnTo>
                    <a:lnTo>
                      <a:pt x="1369" y="698"/>
                    </a:lnTo>
                    <a:lnTo>
                      <a:pt x="1274" y="698"/>
                    </a:lnTo>
                    <a:lnTo>
                      <a:pt x="1191" y="444"/>
                    </a:lnTo>
                    <a:lnTo>
                      <a:pt x="1142" y="2137"/>
                    </a:lnTo>
                    <a:lnTo>
                      <a:pt x="603" y="760"/>
                    </a:lnTo>
                    <a:lnTo>
                      <a:pt x="509" y="740"/>
                    </a:lnTo>
                    <a:lnTo>
                      <a:pt x="426" y="405"/>
                    </a:lnTo>
                    <a:lnTo>
                      <a:pt x="381" y="1977"/>
                    </a:lnTo>
                    <a:lnTo>
                      <a:pt x="219" y="1458"/>
                    </a:lnTo>
                    <a:lnTo>
                      <a:pt x="120" y="1568"/>
                    </a:lnTo>
                    <a:lnTo>
                      <a:pt x="32" y="1249"/>
                    </a:lnTo>
                    <a:lnTo>
                      <a:pt x="0" y="5375"/>
                    </a:lnTo>
                  </a:path>
                </a:pathLst>
              </a:custGeom>
              <a:noFill/>
              <a:ln w="14288">
                <a:solidFill>
                  <a:srgbClr val="00A8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grpSp>
        <p:sp>
          <p:nvSpPr>
            <p:cNvPr id="65" name="ZoneTexte 64">
              <a:extLst>
                <a:ext uri="{FF2B5EF4-FFF2-40B4-BE49-F238E27FC236}">
                  <a16:creationId xmlns:a16="http://schemas.microsoft.com/office/drawing/2014/main" id="{6607D21E-3FD7-9041-0A26-16B3AD511ECA}"/>
                </a:ext>
              </a:extLst>
            </p:cNvPr>
            <p:cNvSpPr txBox="1"/>
            <p:nvPr/>
          </p:nvSpPr>
          <p:spPr>
            <a:xfrm>
              <a:off x="813492" y="5595154"/>
              <a:ext cx="276038" cy="307777"/>
            </a:xfrm>
            <a:prstGeom prst="rect">
              <a:avLst/>
            </a:prstGeom>
            <a:noFill/>
          </p:spPr>
          <p:txBody>
            <a:bodyPr wrap="none" rtlCol="0">
              <a:spAutoFit/>
            </a:bodyPr>
            <a:lstStyle/>
            <a:p>
              <a:pPr algn="ctr"/>
              <a:r>
                <a:rPr lang="fr-FR" sz="1400" dirty="0"/>
                <a:t>0</a:t>
              </a:r>
            </a:p>
          </p:txBody>
        </p:sp>
        <p:sp>
          <p:nvSpPr>
            <p:cNvPr id="66" name="ZoneTexte 65">
              <a:extLst>
                <a:ext uri="{FF2B5EF4-FFF2-40B4-BE49-F238E27FC236}">
                  <a16:creationId xmlns:a16="http://schemas.microsoft.com/office/drawing/2014/main" id="{555B4F0B-1385-2802-F179-041FB0748AA0}"/>
                </a:ext>
              </a:extLst>
            </p:cNvPr>
            <p:cNvSpPr txBox="1"/>
            <p:nvPr/>
          </p:nvSpPr>
          <p:spPr>
            <a:xfrm>
              <a:off x="414892" y="5285753"/>
              <a:ext cx="276038" cy="307777"/>
            </a:xfrm>
            <a:prstGeom prst="rect">
              <a:avLst/>
            </a:prstGeom>
            <a:noFill/>
          </p:spPr>
          <p:txBody>
            <a:bodyPr wrap="none" rtlCol="0">
              <a:spAutoFit/>
            </a:bodyPr>
            <a:lstStyle/>
            <a:p>
              <a:pPr algn="r"/>
              <a:r>
                <a:rPr lang="fr-FR" sz="1400" dirty="0"/>
                <a:t>0</a:t>
              </a:r>
            </a:p>
          </p:txBody>
        </p:sp>
        <p:sp>
          <p:nvSpPr>
            <p:cNvPr id="67" name="ZoneTexte 66">
              <a:extLst>
                <a:ext uri="{FF2B5EF4-FFF2-40B4-BE49-F238E27FC236}">
                  <a16:creationId xmlns:a16="http://schemas.microsoft.com/office/drawing/2014/main" id="{9571AF29-EAB1-FE50-5D2D-42C3153608D3}"/>
                </a:ext>
              </a:extLst>
            </p:cNvPr>
            <p:cNvSpPr txBox="1"/>
            <p:nvPr/>
          </p:nvSpPr>
          <p:spPr>
            <a:xfrm>
              <a:off x="935044" y="5595154"/>
              <a:ext cx="276038" cy="307777"/>
            </a:xfrm>
            <a:prstGeom prst="rect">
              <a:avLst/>
            </a:prstGeom>
            <a:noFill/>
          </p:spPr>
          <p:txBody>
            <a:bodyPr wrap="none" rtlCol="0">
              <a:spAutoFit/>
            </a:bodyPr>
            <a:lstStyle/>
            <a:p>
              <a:pPr algn="ctr"/>
              <a:r>
                <a:rPr lang="fr-FR" sz="1400" dirty="0"/>
                <a:t>1</a:t>
              </a:r>
            </a:p>
          </p:txBody>
        </p:sp>
        <p:sp>
          <p:nvSpPr>
            <p:cNvPr id="68" name="ZoneTexte 67">
              <a:extLst>
                <a:ext uri="{FF2B5EF4-FFF2-40B4-BE49-F238E27FC236}">
                  <a16:creationId xmlns:a16="http://schemas.microsoft.com/office/drawing/2014/main" id="{A41BE36E-8F43-7929-F47E-4B2840913CD7}"/>
                </a:ext>
              </a:extLst>
            </p:cNvPr>
            <p:cNvSpPr txBox="1"/>
            <p:nvPr/>
          </p:nvSpPr>
          <p:spPr>
            <a:xfrm>
              <a:off x="1169356" y="5595154"/>
              <a:ext cx="276038" cy="307777"/>
            </a:xfrm>
            <a:prstGeom prst="rect">
              <a:avLst/>
            </a:prstGeom>
            <a:noFill/>
          </p:spPr>
          <p:txBody>
            <a:bodyPr wrap="none" rtlCol="0">
              <a:spAutoFit/>
            </a:bodyPr>
            <a:lstStyle/>
            <a:p>
              <a:pPr algn="ctr"/>
              <a:r>
                <a:rPr lang="fr-FR" sz="1400" dirty="0"/>
                <a:t>3</a:t>
              </a:r>
            </a:p>
          </p:txBody>
        </p:sp>
        <p:sp>
          <p:nvSpPr>
            <p:cNvPr id="69" name="ZoneTexte 68">
              <a:extLst>
                <a:ext uri="{FF2B5EF4-FFF2-40B4-BE49-F238E27FC236}">
                  <a16:creationId xmlns:a16="http://schemas.microsoft.com/office/drawing/2014/main" id="{A00C3156-370E-FCE8-C4E9-F7FFFF70B5CE}"/>
                </a:ext>
              </a:extLst>
            </p:cNvPr>
            <p:cNvSpPr txBox="1"/>
            <p:nvPr/>
          </p:nvSpPr>
          <p:spPr>
            <a:xfrm>
              <a:off x="1632164" y="5595154"/>
              <a:ext cx="276038" cy="307777"/>
            </a:xfrm>
            <a:prstGeom prst="rect">
              <a:avLst/>
            </a:prstGeom>
            <a:noFill/>
          </p:spPr>
          <p:txBody>
            <a:bodyPr wrap="none" rtlCol="0">
              <a:spAutoFit/>
            </a:bodyPr>
            <a:lstStyle/>
            <a:p>
              <a:pPr algn="ctr"/>
              <a:r>
                <a:rPr lang="fr-FR" sz="1400" dirty="0"/>
                <a:t>7</a:t>
              </a:r>
            </a:p>
          </p:txBody>
        </p:sp>
        <p:sp>
          <p:nvSpPr>
            <p:cNvPr id="70" name="ZoneTexte 69">
              <a:extLst>
                <a:ext uri="{FF2B5EF4-FFF2-40B4-BE49-F238E27FC236}">
                  <a16:creationId xmlns:a16="http://schemas.microsoft.com/office/drawing/2014/main" id="{F126FC76-8AEA-2D75-26AC-2917A425123F}"/>
                </a:ext>
              </a:extLst>
            </p:cNvPr>
            <p:cNvSpPr txBox="1"/>
            <p:nvPr/>
          </p:nvSpPr>
          <p:spPr>
            <a:xfrm>
              <a:off x="2049287" y="5595154"/>
              <a:ext cx="367409" cy="307777"/>
            </a:xfrm>
            <a:prstGeom prst="rect">
              <a:avLst/>
            </a:prstGeom>
            <a:noFill/>
          </p:spPr>
          <p:txBody>
            <a:bodyPr wrap="none" rtlCol="0">
              <a:spAutoFit/>
            </a:bodyPr>
            <a:lstStyle/>
            <a:p>
              <a:pPr algn="ctr"/>
              <a:r>
                <a:rPr lang="fr-FR" sz="1400" dirty="0"/>
                <a:t>11</a:t>
              </a:r>
            </a:p>
          </p:txBody>
        </p:sp>
        <p:sp>
          <p:nvSpPr>
            <p:cNvPr id="71" name="ZoneTexte 70">
              <a:extLst>
                <a:ext uri="{FF2B5EF4-FFF2-40B4-BE49-F238E27FC236}">
                  <a16:creationId xmlns:a16="http://schemas.microsoft.com/office/drawing/2014/main" id="{F1BE2D61-7F2C-D4DF-D518-20C43A0C1B27}"/>
                </a:ext>
              </a:extLst>
            </p:cNvPr>
            <p:cNvSpPr txBox="1"/>
            <p:nvPr/>
          </p:nvSpPr>
          <p:spPr>
            <a:xfrm>
              <a:off x="2512095" y="5595154"/>
              <a:ext cx="367409" cy="307777"/>
            </a:xfrm>
            <a:prstGeom prst="rect">
              <a:avLst/>
            </a:prstGeom>
            <a:noFill/>
          </p:spPr>
          <p:txBody>
            <a:bodyPr wrap="none" rtlCol="0">
              <a:spAutoFit/>
            </a:bodyPr>
            <a:lstStyle/>
            <a:p>
              <a:pPr algn="ctr"/>
              <a:r>
                <a:rPr lang="fr-FR" sz="1400" dirty="0"/>
                <a:t>15</a:t>
              </a:r>
            </a:p>
          </p:txBody>
        </p:sp>
        <p:sp>
          <p:nvSpPr>
            <p:cNvPr id="72" name="ZoneTexte 71">
              <a:extLst>
                <a:ext uri="{FF2B5EF4-FFF2-40B4-BE49-F238E27FC236}">
                  <a16:creationId xmlns:a16="http://schemas.microsoft.com/office/drawing/2014/main" id="{BF706DB3-5013-66F7-01F0-34AA495306F2}"/>
                </a:ext>
              </a:extLst>
            </p:cNvPr>
            <p:cNvSpPr txBox="1"/>
            <p:nvPr/>
          </p:nvSpPr>
          <p:spPr>
            <a:xfrm>
              <a:off x="2974903" y="5595154"/>
              <a:ext cx="367409" cy="307777"/>
            </a:xfrm>
            <a:prstGeom prst="rect">
              <a:avLst/>
            </a:prstGeom>
            <a:noFill/>
          </p:spPr>
          <p:txBody>
            <a:bodyPr wrap="none" rtlCol="0">
              <a:spAutoFit/>
            </a:bodyPr>
            <a:lstStyle/>
            <a:p>
              <a:pPr algn="ctr"/>
              <a:r>
                <a:rPr lang="fr-FR" sz="1400" dirty="0"/>
                <a:t>19</a:t>
              </a:r>
            </a:p>
          </p:txBody>
        </p:sp>
        <p:sp>
          <p:nvSpPr>
            <p:cNvPr id="73" name="ZoneTexte 72">
              <a:extLst>
                <a:ext uri="{FF2B5EF4-FFF2-40B4-BE49-F238E27FC236}">
                  <a16:creationId xmlns:a16="http://schemas.microsoft.com/office/drawing/2014/main" id="{CA95C477-BBD1-1118-1853-6B8807BA9E20}"/>
                </a:ext>
              </a:extLst>
            </p:cNvPr>
            <p:cNvSpPr txBox="1"/>
            <p:nvPr/>
          </p:nvSpPr>
          <p:spPr>
            <a:xfrm>
              <a:off x="3437711" y="5595154"/>
              <a:ext cx="367409" cy="307777"/>
            </a:xfrm>
            <a:prstGeom prst="rect">
              <a:avLst/>
            </a:prstGeom>
            <a:noFill/>
          </p:spPr>
          <p:txBody>
            <a:bodyPr wrap="none" rtlCol="0">
              <a:spAutoFit/>
            </a:bodyPr>
            <a:lstStyle/>
            <a:p>
              <a:pPr algn="ctr"/>
              <a:r>
                <a:rPr lang="fr-FR" sz="1400" dirty="0"/>
                <a:t>23</a:t>
              </a:r>
            </a:p>
          </p:txBody>
        </p:sp>
        <p:sp>
          <p:nvSpPr>
            <p:cNvPr id="74" name="ZoneTexte 73">
              <a:extLst>
                <a:ext uri="{FF2B5EF4-FFF2-40B4-BE49-F238E27FC236}">
                  <a16:creationId xmlns:a16="http://schemas.microsoft.com/office/drawing/2014/main" id="{AC0F87C2-7490-23E1-F192-B875B46D1508}"/>
                </a:ext>
              </a:extLst>
            </p:cNvPr>
            <p:cNvSpPr txBox="1"/>
            <p:nvPr/>
          </p:nvSpPr>
          <p:spPr>
            <a:xfrm>
              <a:off x="3900519" y="5595154"/>
              <a:ext cx="367409" cy="307777"/>
            </a:xfrm>
            <a:prstGeom prst="rect">
              <a:avLst/>
            </a:prstGeom>
            <a:noFill/>
          </p:spPr>
          <p:txBody>
            <a:bodyPr wrap="none" rtlCol="0">
              <a:spAutoFit/>
            </a:bodyPr>
            <a:lstStyle/>
            <a:p>
              <a:pPr algn="ctr"/>
              <a:r>
                <a:rPr lang="fr-FR" sz="1400" dirty="0"/>
                <a:t>27</a:t>
              </a:r>
            </a:p>
          </p:txBody>
        </p:sp>
        <p:sp>
          <p:nvSpPr>
            <p:cNvPr id="75" name="ZoneTexte 74">
              <a:extLst>
                <a:ext uri="{FF2B5EF4-FFF2-40B4-BE49-F238E27FC236}">
                  <a16:creationId xmlns:a16="http://schemas.microsoft.com/office/drawing/2014/main" id="{301DFB63-7F3C-E940-1545-461D3D2E74BF}"/>
                </a:ext>
              </a:extLst>
            </p:cNvPr>
            <p:cNvSpPr txBox="1"/>
            <p:nvPr/>
          </p:nvSpPr>
          <p:spPr>
            <a:xfrm>
              <a:off x="4363327" y="5595154"/>
              <a:ext cx="367409" cy="307777"/>
            </a:xfrm>
            <a:prstGeom prst="rect">
              <a:avLst/>
            </a:prstGeom>
            <a:noFill/>
          </p:spPr>
          <p:txBody>
            <a:bodyPr wrap="none" rtlCol="0">
              <a:spAutoFit/>
            </a:bodyPr>
            <a:lstStyle/>
            <a:p>
              <a:pPr algn="ctr"/>
              <a:r>
                <a:rPr lang="fr-FR" sz="1400" dirty="0"/>
                <a:t>31</a:t>
              </a:r>
            </a:p>
          </p:txBody>
        </p:sp>
        <p:sp>
          <p:nvSpPr>
            <p:cNvPr id="76" name="ZoneTexte 75">
              <a:extLst>
                <a:ext uri="{FF2B5EF4-FFF2-40B4-BE49-F238E27FC236}">
                  <a16:creationId xmlns:a16="http://schemas.microsoft.com/office/drawing/2014/main" id="{11C489B9-0A09-8771-CC38-F7E2AD3529A8}"/>
                </a:ext>
              </a:extLst>
            </p:cNvPr>
            <p:cNvSpPr txBox="1"/>
            <p:nvPr/>
          </p:nvSpPr>
          <p:spPr>
            <a:xfrm>
              <a:off x="4826135" y="5595154"/>
              <a:ext cx="367409" cy="307777"/>
            </a:xfrm>
            <a:prstGeom prst="rect">
              <a:avLst/>
            </a:prstGeom>
            <a:noFill/>
          </p:spPr>
          <p:txBody>
            <a:bodyPr wrap="none" rtlCol="0">
              <a:spAutoFit/>
            </a:bodyPr>
            <a:lstStyle/>
            <a:p>
              <a:pPr algn="ctr"/>
              <a:r>
                <a:rPr lang="fr-FR" sz="1400" dirty="0"/>
                <a:t>35</a:t>
              </a:r>
            </a:p>
          </p:txBody>
        </p:sp>
        <p:sp>
          <p:nvSpPr>
            <p:cNvPr id="77" name="ZoneTexte 76">
              <a:extLst>
                <a:ext uri="{FF2B5EF4-FFF2-40B4-BE49-F238E27FC236}">
                  <a16:creationId xmlns:a16="http://schemas.microsoft.com/office/drawing/2014/main" id="{2B777D77-EBEA-79C0-10F9-DBADC806B590}"/>
                </a:ext>
              </a:extLst>
            </p:cNvPr>
            <p:cNvSpPr txBox="1"/>
            <p:nvPr/>
          </p:nvSpPr>
          <p:spPr>
            <a:xfrm>
              <a:off x="5288943" y="5595154"/>
              <a:ext cx="367409" cy="307777"/>
            </a:xfrm>
            <a:prstGeom prst="rect">
              <a:avLst/>
            </a:prstGeom>
            <a:noFill/>
          </p:spPr>
          <p:txBody>
            <a:bodyPr wrap="none" rtlCol="0">
              <a:spAutoFit/>
            </a:bodyPr>
            <a:lstStyle/>
            <a:p>
              <a:pPr algn="ctr"/>
              <a:r>
                <a:rPr lang="fr-FR" sz="1400" dirty="0"/>
                <a:t>36</a:t>
              </a:r>
            </a:p>
          </p:txBody>
        </p:sp>
        <p:sp>
          <p:nvSpPr>
            <p:cNvPr id="78" name="Rectangle 77">
              <a:extLst>
                <a:ext uri="{FF2B5EF4-FFF2-40B4-BE49-F238E27FC236}">
                  <a16:creationId xmlns:a16="http://schemas.microsoft.com/office/drawing/2014/main" id="{22A330A0-7387-A4E2-67C7-3030C40324F1}"/>
                </a:ext>
              </a:extLst>
            </p:cNvPr>
            <p:cNvSpPr/>
            <p:nvPr/>
          </p:nvSpPr>
          <p:spPr>
            <a:xfrm>
              <a:off x="4502757" y="2549964"/>
              <a:ext cx="170790" cy="170790"/>
            </a:xfrm>
            <a:prstGeom prst="rect">
              <a:avLst/>
            </a:prstGeom>
            <a:solidFill>
              <a:srgbClr val="FF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b="1"/>
            </a:p>
          </p:txBody>
        </p:sp>
        <p:sp>
          <p:nvSpPr>
            <p:cNvPr id="79" name="Rectangle 78">
              <a:extLst>
                <a:ext uri="{FF2B5EF4-FFF2-40B4-BE49-F238E27FC236}">
                  <a16:creationId xmlns:a16="http://schemas.microsoft.com/office/drawing/2014/main" id="{5F67624C-B472-B1CE-D2D4-67935AAD4E49}"/>
                </a:ext>
              </a:extLst>
            </p:cNvPr>
            <p:cNvSpPr/>
            <p:nvPr/>
          </p:nvSpPr>
          <p:spPr>
            <a:xfrm>
              <a:off x="7824089" y="2549964"/>
              <a:ext cx="170790" cy="170790"/>
            </a:xfrm>
            <a:prstGeom prst="rect">
              <a:avLst/>
            </a:prstGeom>
            <a:solidFill>
              <a:srgbClr val="DFF3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b="1"/>
            </a:p>
          </p:txBody>
        </p:sp>
        <p:sp>
          <p:nvSpPr>
            <p:cNvPr id="80" name="ZoneTexte 79">
              <a:extLst>
                <a:ext uri="{FF2B5EF4-FFF2-40B4-BE49-F238E27FC236}">
                  <a16:creationId xmlns:a16="http://schemas.microsoft.com/office/drawing/2014/main" id="{AB1245C7-59AE-6730-63C6-F764624EB86D}"/>
                </a:ext>
              </a:extLst>
            </p:cNvPr>
            <p:cNvSpPr txBox="1"/>
            <p:nvPr/>
          </p:nvSpPr>
          <p:spPr>
            <a:xfrm>
              <a:off x="1485295" y="5929535"/>
              <a:ext cx="3384902" cy="307777"/>
            </a:xfrm>
            <a:prstGeom prst="rect">
              <a:avLst/>
            </a:prstGeom>
            <a:noFill/>
          </p:spPr>
          <p:txBody>
            <a:bodyPr wrap="none" rtlCol="0">
              <a:spAutoFit/>
            </a:bodyPr>
            <a:lstStyle/>
            <a:p>
              <a:pPr algn="ctr"/>
              <a:r>
                <a:rPr lang="en-US" sz="1400" b="1" dirty="0"/>
                <a:t>Time after the first LA IM injection (month)</a:t>
              </a:r>
            </a:p>
          </p:txBody>
        </p:sp>
        <p:sp>
          <p:nvSpPr>
            <p:cNvPr id="81" name="ZoneTexte 80">
              <a:extLst>
                <a:ext uri="{FF2B5EF4-FFF2-40B4-BE49-F238E27FC236}">
                  <a16:creationId xmlns:a16="http://schemas.microsoft.com/office/drawing/2014/main" id="{4270CD5B-E357-0201-50E5-4C289E0720B3}"/>
                </a:ext>
              </a:extLst>
            </p:cNvPr>
            <p:cNvSpPr txBox="1"/>
            <p:nvPr/>
          </p:nvSpPr>
          <p:spPr>
            <a:xfrm>
              <a:off x="187266" y="4837407"/>
              <a:ext cx="503664" cy="307777"/>
            </a:xfrm>
            <a:prstGeom prst="rect">
              <a:avLst/>
            </a:prstGeom>
            <a:noFill/>
          </p:spPr>
          <p:txBody>
            <a:bodyPr wrap="none" rtlCol="0">
              <a:spAutoFit/>
            </a:bodyPr>
            <a:lstStyle/>
            <a:p>
              <a:pPr algn="r"/>
              <a:r>
                <a:rPr lang="fr-FR" sz="1400" dirty="0"/>
                <a:t>12.0</a:t>
              </a:r>
            </a:p>
          </p:txBody>
        </p:sp>
        <p:sp>
          <p:nvSpPr>
            <p:cNvPr id="82" name="ZoneTexte 81">
              <a:extLst>
                <a:ext uri="{FF2B5EF4-FFF2-40B4-BE49-F238E27FC236}">
                  <a16:creationId xmlns:a16="http://schemas.microsoft.com/office/drawing/2014/main" id="{A6575C48-071A-6240-36A4-DF1839B23776}"/>
                </a:ext>
              </a:extLst>
            </p:cNvPr>
            <p:cNvSpPr txBox="1"/>
            <p:nvPr/>
          </p:nvSpPr>
          <p:spPr>
            <a:xfrm>
              <a:off x="187266" y="4647432"/>
              <a:ext cx="503664" cy="307777"/>
            </a:xfrm>
            <a:prstGeom prst="rect">
              <a:avLst/>
            </a:prstGeom>
            <a:noFill/>
          </p:spPr>
          <p:txBody>
            <a:bodyPr wrap="none" rtlCol="0">
              <a:spAutoFit/>
            </a:bodyPr>
            <a:lstStyle/>
            <a:p>
              <a:pPr algn="r"/>
              <a:r>
                <a:rPr lang="fr-FR" sz="1400" dirty="0"/>
                <a:t>17.3</a:t>
              </a:r>
            </a:p>
          </p:txBody>
        </p:sp>
        <p:sp>
          <p:nvSpPr>
            <p:cNvPr id="83" name="ZoneTexte 82">
              <a:extLst>
                <a:ext uri="{FF2B5EF4-FFF2-40B4-BE49-F238E27FC236}">
                  <a16:creationId xmlns:a16="http://schemas.microsoft.com/office/drawing/2014/main" id="{9FD45DAF-DEEF-F64E-5A64-68C2DCBB54A3}"/>
                </a:ext>
              </a:extLst>
            </p:cNvPr>
            <p:cNvSpPr txBox="1"/>
            <p:nvPr/>
          </p:nvSpPr>
          <p:spPr>
            <a:xfrm>
              <a:off x="323521" y="4069301"/>
              <a:ext cx="367409" cy="307777"/>
            </a:xfrm>
            <a:prstGeom prst="rect">
              <a:avLst/>
            </a:prstGeom>
            <a:noFill/>
          </p:spPr>
          <p:txBody>
            <a:bodyPr wrap="none" rtlCol="0">
              <a:spAutoFit/>
            </a:bodyPr>
            <a:lstStyle/>
            <a:p>
              <a:pPr algn="r"/>
              <a:r>
                <a:rPr lang="fr-FR" sz="1400" dirty="0"/>
                <a:t>50</a:t>
              </a:r>
            </a:p>
          </p:txBody>
        </p:sp>
        <p:sp>
          <p:nvSpPr>
            <p:cNvPr id="84" name="ZoneTexte 83">
              <a:extLst>
                <a:ext uri="{FF2B5EF4-FFF2-40B4-BE49-F238E27FC236}">
                  <a16:creationId xmlns:a16="http://schemas.microsoft.com/office/drawing/2014/main" id="{A3456DEA-DE65-8183-B741-7160AD4499F4}"/>
                </a:ext>
              </a:extLst>
            </p:cNvPr>
            <p:cNvSpPr txBox="1"/>
            <p:nvPr/>
          </p:nvSpPr>
          <p:spPr>
            <a:xfrm>
              <a:off x="232150" y="3716640"/>
              <a:ext cx="458780" cy="307777"/>
            </a:xfrm>
            <a:prstGeom prst="rect">
              <a:avLst/>
            </a:prstGeom>
            <a:noFill/>
          </p:spPr>
          <p:txBody>
            <a:bodyPr wrap="none" rtlCol="0">
              <a:spAutoFit/>
            </a:bodyPr>
            <a:lstStyle/>
            <a:p>
              <a:pPr algn="r"/>
              <a:r>
                <a:rPr lang="fr-FR" sz="1400" dirty="0"/>
                <a:t>100</a:t>
              </a:r>
            </a:p>
          </p:txBody>
        </p:sp>
        <p:sp>
          <p:nvSpPr>
            <p:cNvPr id="85" name="ZoneTexte 84">
              <a:extLst>
                <a:ext uri="{FF2B5EF4-FFF2-40B4-BE49-F238E27FC236}">
                  <a16:creationId xmlns:a16="http://schemas.microsoft.com/office/drawing/2014/main" id="{A6431E03-A7F9-3C97-005F-99EC9CF73AB4}"/>
                </a:ext>
              </a:extLst>
            </p:cNvPr>
            <p:cNvSpPr txBox="1"/>
            <p:nvPr/>
          </p:nvSpPr>
          <p:spPr>
            <a:xfrm>
              <a:off x="232150" y="3355344"/>
              <a:ext cx="458780" cy="307777"/>
            </a:xfrm>
            <a:prstGeom prst="rect">
              <a:avLst/>
            </a:prstGeom>
            <a:noFill/>
          </p:spPr>
          <p:txBody>
            <a:bodyPr wrap="none" rtlCol="0">
              <a:spAutoFit/>
            </a:bodyPr>
            <a:lstStyle/>
            <a:p>
              <a:pPr algn="r"/>
              <a:r>
                <a:rPr lang="fr-FR" sz="1400" dirty="0"/>
                <a:t>200</a:t>
              </a:r>
            </a:p>
          </p:txBody>
        </p:sp>
        <p:sp>
          <p:nvSpPr>
            <p:cNvPr id="86" name="ZoneTexte 85">
              <a:extLst>
                <a:ext uri="{FF2B5EF4-FFF2-40B4-BE49-F238E27FC236}">
                  <a16:creationId xmlns:a16="http://schemas.microsoft.com/office/drawing/2014/main" id="{F798E262-8609-1206-34AD-6F4F12A3552A}"/>
                </a:ext>
              </a:extLst>
            </p:cNvPr>
            <p:cNvSpPr txBox="1"/>
            <p:nvPr/>
          </p:nvSpPr>
          <p:spPr>
            <a:xfrm>
              <a:off x="232150" y="2868416"/>
              <a:ext cx="458780" cy="307777"/>
            </a:xfrm>
            <a:prstGeom prst="rect">
              <a:avLst/>
            </a:prstGeom>
            <a:noFill/>
          </p:spPr>
          <p:txBody>
            <a:bodyPr wrap="none" rtlCol="0">
              <a:spAutoFit/>
            </a:bodyPr>
            <a:lstStyle/>
            <a:p>
              <a:pPr algn="r"/>
              <a:r>
                <a:rPr lang="fr-FR" sz="1400" dirty="0"/>
                <a:t>500</a:t>
              </a:r>
            </a:p>
          </p:txBody>
        </p:sp>
        <p:sp>
          <p:nvSpPr>
            <p:cNvPr id="88" name="ZoneTexte 87">
              <a:extLst>
                <a:ext uri="{FF2B5EF4-FFF2-40B4-BE49-F238E27FC236}">
                  <a16:creationId xmlns:a16="http://schemas.microsoft.com/office/drawing/2014/main" id="{EE2FEB08-FF72-AD67-F55C-D68541A601E8}"/>
                </a:ext>
              </a:extLst>
            </p:cNvPr>
            <p:cNvSpPr txBox="1"/>
            <p:nvPr/>
          </p:nvSpPr>
          <p:spPr>
            <a:xfrm>
              <a:off x="6851614" y="5595154"/>
              <a:ext cx="276038" cy="307777"/>
            </a:xfrm>
            <a:prstGeom prst="rect">
              <a:avLst/>
            </a:prstGeom>
            <a:noFill/>
          </p:spPr>
          <p:txBody>
            <a:bodyPr wrap="none" rtlCol="0">
              <a:spAutoFit/>
            </a:bodyPr>
            <a:lstStyle/>
            <a:p>
              <a:pPr algn="ctr"/>
              <a:r>
                <a:rPr lang="fr-FR" sz="1400" dirty="0"/>
                <a:t>0</a:t>
              </a:r>
            </a:p>
          </p:txBody>
        </p:sp>
        <p:sp>
          <p:nvSpPr>
            <p:cNvPr id="89" name="ZoneTexte 88">
              <a:extLst>
                <a:ext uri="{FF2B5EF4-FFF2-40B4-BE49-F238E27FC236}">
                  <a16:creationId xmlns:a16="http://schemas.microsoft.com/office/drawing/2014/main" id="{BCBBB82E-8B78-CF15-1859-3F0717364F72}"/>
                </a:ext>
              </a:extLst>
            </p:cNvPr>
            <p:cNvSpPr txBox="1"/>
            <p:nvPr/>
          </p:nvSpPr>
          <p:spPr>
            <a:xfrm>
              <a:off x="6453014" y="5285753"/>
              <a:ext cx="276038" cy="307777"/>
            </a:xfrm>
            <a:prstGeom prst="rect">
              <a:avLst/>
            </a:prstGeom>
            <a:noFill/>
          </p:spPr>
          <p:txBody>
            <a:bodyPr wrap="none" rtlCol="0">
              <a:spAutoFit/>
            </a:bodyPr>
            <a:lstStyle/>
            <a:p>
              <a:pPr algn="r"/>
              <a:r>
                <a:rPr lang="fr-FR" sz="1400" dirty="0"/>
                <a:t>0</a:t>
              </a:r>
            </a:p>
          </p:txBody>
        </p:sp>
        <p:sp>
          <p:nvSpPr>
            <p:cNvPr id="90" name="ZoneTexte 89">
              <a:extLst>
                <a:ext uri="{FF2B5EF4-FFF2-40B4-BE49-F238E27FC236}">
                  <a16:creationId xmlns:a16="http://schemas.microsoft.com/office/drawing/2014/main" id="{A9D6DE6E-D954-6389-CEB5-5BBD2ED66D0B}"/>
                </a:ext>
              </a:extLst>
            </p:cNvPr>
            <p:cNvSpPr txBox="1"/>
            <p:nvPr/>
          </p:nvSpPr>
          <p:spPr>
            <a:xfrm>
              <a:off x="6973166" y="5595154"/>
              <a:ext cx="276038" cy="307777"/>
            </a:xfrm>
            <a:prstGeom prst="rect">
              <a:avLst/>
            </a:prstGeom>
            <a:noFill/>
          </p:spPr>
          <p:txBody>
            <a:bodyPr wrap="none" rtlCol="0">
              <a:spAutoFit/>
            </a:bodyPr>
            <a:lstStyle/>
            <a:p>
              <a:pPr algn="ctr"/>
              <a:r>
                <a:rPr lang="fr-FR" sz="1400" dirty="0"/>
                <a:t>1</a:t>
              </a:r>
            </a:p>
          </p:txBody>
        </p:sp>
        <p:sp>
          <p:nvSpPr>
            <p:cNvPr id="91" name="ZoneTexte 90">
              <a:extLst>
                <a:ext uri="{FF2B5EF4-FFF2-40B4-BE49-F238E27FC236}">
                  <a16:creationId xmlns:a16="http://schemas.microsoft.com/office/drawing/2014/main" id="{4BAABB7C-D829-DAB2-6800-C9AC242B49C5}"/>
                </a:ext>
              </a:extLst>
            </p:cNvPr>
            <p:cNvSpPr txBox="1"/>
            <p:nvPr/>
          </p:nvSpPr>
          <p:spPr>
            <a:xfrm>
              <a:off x="7207478" y="5595154"/>
              <a:ext cx="276038" cy="307777"/>
            </a:xfrm>
            <a:prstGeom prst="rect">
              <a:avLst/>
            </a:prstGeom>
            <a:noFill/>
          </p:spPr>
          <p:txBody>
            <a:bodyPr wrap="none" rtlCol="0">
              <a:spAutoFit/>
            </a:bodyPr>
            <a:lstStyle/>
            <a:p>
              <a:pPr algn="ctr"/>
              <a:r>
                <a:rPr lang="fr-FR" sz="1400" dirty="0"/>
                <a:t>3</a:t>
              </a:r>
            </a:p>
          </p:txBody>
        </p:sp>
        <p:sp>
          <p:nvSpPr>
            <p:cNvPr id="92" name="ZoneTexte 91">
              <a:extLst>
                <a:ext uri="{FF2B5EF4-FFF2-40B4-BE49-F238E27FC236}">
                  <a16:creationId xmlns:a16="http://schemas.microsoft.com/office/drawing/2014/main" id="{416339E5-4FD0-05D1-D088-72FA0C531F21}"/>
                </a:ext>
              </a:extLst>
            </p:cNvPr>
            <p:cNvSpPr txBox="1"/>
            <p:nvPr/>
          </p:nvSpPr>
          <p:spPr>
            <a:xfrm>
              <a:off x="7670286" y="5595154"/>
              <a:ext cx="276038" cy="307777"/>
            </a:xfrm>
            <a:prstGeom prst="rect">
              <a:avLst/>
            </a:prstGeom>
            <a:noFill/>
          </p:spPr>
          <p:txBody>
            <a:bodyPr wrap="none" rtlCol="0">
              <a:spAutoFit/>
            </a:bodyPr>
            <a:lstStyle/>
            <a:p>
              <a:pPr algn="ctr"/>
              <a:r>
                <a:rPr lang="fr-FR" sz="1400" dirty="0"/>
                <a:t>7</a:t>
              </a:r>
            </a:p>
          </p:txBody>
        </p:sp>
        <p:sp>
          <p:nvSpPr>
            <p:cNvPr id="93" name="ZoneTexte 92">
              <a:extLst>
                <a:ext uri="{FF2B5EF4-FFF2-40B4-BE49-F238E27FC236}">
                  <a16:creationId xmlns:a16="http://schemas.microsoft.com/office/drawing/2014/main" id="{210E26F9-0ED5-5952-EC88-B644739BA6AC}"/>
                </a:ext>
              </a:extLst>
            </p:cNvPr>
            <p:cNvSpPr txBox="1"/>
            <p:nvPr/>
          </p:nvSpPr>
          <p:spPr>
            <a:xfrm>
              <a:off x="8087409" y="5595154"/>
              <a:ext cx="367409" cy="307777"/>
            </a:xfrm>
            <a:prstGeom prst="rect">
              <a:avLst/>
            </a:prstGeom>
            <a:noFill/>
          </p:spPr>
          <p:txBody>
            <a:bodyPr wrap="none" rtlCol="0">
              <a:spAutoFit/>
            </a:bodyPr>
            <a:lstStyle/>
            <a:p>
              <a:pPr algn="ctr"/>
              <a:r>
                <a:rPr lang="fr-FR" sz="1400" dirty="0"/>
                <a:t>11</a:t>
              </a:r>
            </a:p>
          </p:txBody>
        </p:sp>
        <p:sp>
          <p:nvSpPr>
            <p:cNvPr id="94" name="ZoneTexte 93">
              <a:extLst>
                <a:ext uri="{FF2B5EF4-FFF2-40B4-BE49-F238E27FC236}">
                  <a16:creationId xmlns:a16="http://schemas.microsoft.com/office/drawing/2014/main" id="{7D9771FD-53B1-50E0-1BDE-7224193A576F}"/>
                </a:ext>
              </a:extLst>
            </p:cNvPr>
            <p:cNvSpPr txBox="1"/>
            <p:nvPr/>
          </p:nvSpPr>
          <p:spPr>
            <a:xfrm>
              <a:off x="8550217" y="5595154"/>
              <a:ext cx="367409" cy="307777"/>
            </a:xfrm>
            <a:prstGeom prst="rect">
              <a:avLst/>
            </a:prstGeom>
            <a:noFill/>
          </p:spPr>
          <p:txBody>
            <a:bodyPr wrap="none" rtlCol="0">
              <a:spAutoFit/>
            </a:bodyPr>
            <a:lstStyle/>
            <a:p>
              <a:pPr algn="ctr"/>
              <a:r>
                <a:rPr lang="fr-FR" sz="1400" dirty="0"/>
                <a:t>15</a:t>
              </a:r>
            </a:p>
          </p:txBody>
        </p:sp>
        <p:sp>
          <p:nvSpPr>
            <p:cNvPr id="95" name="ZoneTexte 94">
              <a:extLst>
                <a:ext uri="{FF2B5EF4-FFF2-40B4-BE49-F238E27FC236}">
                  <a16:creationId xmlns:a16="http://schemas.microsoft.com/office/drawing/2014/main" id="{9150B638-AC44-A014-2798-F67522702C11}"/>
                </a:ext>
              </a:extLst>
            </p:cNvPr>
            <p:cNvSpPr txBox="1"/>
            <p:nvPr/>
          </p:nvSpPr>
          <p:spPr>
            <a:xfrm>
              <a:off x="9013025" y="5595154"/>
              <a:ext cx="367409" cy="307777"/>
            </a:xfrm>
            <a:prstGeom prst="rect">
              <a:avLst/>
            </a:prstGeom>
            <a:noFill/>
          </p:spPr>
          <p:txBody>
            <a:bodyPr wrap="none" rtlCol="0">
              <a:spAutoFit/>
            </a:bodyPr>
            <a:lstStyle/>
            <a:p>
              <a:pPr algn="ctr"/>
              <a:r>
                <a:rPr lang="fr-FR" sz="1400" dirty="0"/>
                <a:t>19</a:t>
              </a:r>
            </a:p>
          </p:txBody>
        </p:sp>
        <p:sp>
          <p:nvSpPr>
            <p:cNvPr id="96" name="ZoneTexte 95">
              <a:extLst>
                <a:ext uri="{FF2B5EF4-FFF2-40B4-BE49-F238E27FC236}">
                  <a16:creationId xmlns:a16="http://schemas.microsoft.com/office/drawing/2014/main" id="{D19EBD87-8185-9FA3-9CDE-70AB926E61BB}"/>
                </a:ext>
              </a:extLst>
            </p:cNvPr>
            <p:cNvSpPr txBox="1"/>
            <p:nvPr/>
          </p:nvSpPr>
          <p:spPr>
            <a:xfrm>
              <a:off x="9475833" y="5595154"/>
              <a:ext cx="367409" cy="307777"/>
            </a:xfrm>
            <a:prstGeom prst="rect">
              <a:avLst/>
            </a:prstGeom>
            <a:noFill/>
          </p:spPr>
          <p:txBody>
            <a:bodyPr wrap="none" rtlCol="0">
              <a:spAutoFit/>
            </a:bodyPr>
            <a:lstStyle/>
            <a:p>
              <a:pPr algn="ctr"/>
              <a:r>
                <a:rPr lang="fr-FR" sz="1400" dirty="0"/>
                <a:t>23</a:t>
              </a:r>
            </a:p>
          </p:txBody>
        </p:sp>
        <p:sp>
          <p:nvSpPr>
            <p:cNvPr id="97" name="ZoneTexte 96">
              <a:extLst>
                <a:ext uri="{FF2B5EF4-FFF2-40B4-BE49-F238E27FC236}">
                  <a16:creationId xmlns:a16="http://schemas.microsoft.com/office/drawing/2014/main" id="{B8D4EBC8-9D2B-7A95-4689-305416AEEEB8}"/>
                </a:ext>
              </a:extLst>
            </p:cNvPr>
            <p:cNvSpPr txBox="1"/>
            <p:nvPr/>
          </p:nvSpPr>
          <p:spPr>
            <a:xfrm>
              <a:off x="9938641" y="5595154"/>
              <a:ext cx="367409" cy="307777"/>
            </a:xfrm>
            <a:prstGeom prst="rect">
              <a:avLst/>
            </a:prstGeom>
            <a:noFill/>
          </p:spPr>
          <p:txBody>
            <a:bodyPr wrap="none" rtlCol="0">
              <a:spAutoFit/>
            </a:bodyPr>
            <a:lstStyle/>
            <a:p>
              <a:pPr algn="ctr"/>
              <a:r>
                <a:rPr lang="fr-FR" sz="1400" dirty="0"/>
                <a:t>27</a:t>
              </a:r>
            </a:p>
          </p:txBody>
        </p:sp>
        <p:sp>
          <p:nvSpPr>
            <p:cNvPr id="98" name="ZoneTexte 97">
              <a:extLst>
                <a:ext uri="{FF2B5EF4-FFF2-40B4-BE49-F238E27FC236}">
                  <a16:creationId xmlns:a16="http://schemas.microsoft.com/office/drawing/2014/main" id="{BC75423F-A946-4D9A-0235-B69C22FFB9DE}"/>
                </a:ext>
              </a:extLst>
            </p:cNvPr>
            <p:cNvSpPr txBox="1"/>
            <p:nvPr/>
          </p:nvSpPr>
          <p:spPr>
            <a:xfrm>
              <a:off x="10401449" y="5595154"/>
              <a:ext cx="367409" cy="307777"/>
            </a:xfrm>
            <a:prstGeom prst="rect">
              <a:avLst/>
            </a:prstGeom>
            <a:noFill/>
          </p:spPr>
          <p:txBody>
            <a:bodyPr wrap="none" rtlCol="0">
              <a:spAutoFit/>
            </a:bodyPr>
            <a:lstStyle/>
            <a:p>
              <a:pPr algn="ctr"/>
              <a:r>
                <a:rPr lang="fr-FR" sz="1400" dirty="0"/>
                <a:t>31</a:t>
              </a:r>
            </a:p>
          </p:txBody>
        </p:sp>
        <p:sp>
          <p:nvSpPr>
            <p:cNvPr id="99" name="ZoneTexte 98">
              <a:extLst>
                <a:ext uri="{FF2B5EF4-FFF2-40B4-BE49-F238E27FC236}">
                  <a16:creationId xmlns:a16="http://schemas.microsoft.com/office/drawing/2014/main" id="{F93BD39A-7006-111C-F40F-FF9711DF9F67}"/>
                </a:ext>
              </a:extLst>
            </p:cNvPr>
            <p:cNvSpPr txBox="1"/>
            <p:nvPr/>
          </p:nvSpPr>
          <p:spPr>
            <a:xfrm>
              <a:off x="10864257" y="5595154"/>
              <a:ext cx="367409" cy="307777"/>
            </a:xfrm>
            <a:prstGeom prst="rect">
              <a:avLst/>
            </a:prstGeom>
            <a:noFill/>
          </p:spPr>
          <p:txBody>
            <a:bodyPr wrap="none" rtlCol="0">
              <a:spAutoFit/>
            </a:bodyPr>
            <a:lstStyle/>
            <a:p>
              <a:pPr algn="ctr"/>
              <a:r>
                <a:rPr lang="fr-FR" sz="1400" dirty="0"/>
                <a:t>35</a:t>
              </a:r>
            </a:p>
          </p:txBody>
        </p:sp>
        <p:sp>
          <p:nvSpPr>
            <p:cNvPr id="100" name="ZoneTexte 99">
              <a:extLst>
                <a:ext uri="{FF2B5EF4-FFF2-40B4-BE49-F238E27FC236}">
                  <a16:creationId xmlns:a16="http://schemas.microsoft.com/office/drawing/2014/main" id="{6EE82486-52B1-3144-269E-A6D091BBF159}"/>
                </a:ext>
              </a:extLst>
            </p:cNvPr>
            <p:cNvSpPr txBox="1"/>
            <p:nvPr/>
          </p:nvSpPr>
          <p:spPr>
            <a:xfrm>
              <a:off x="11327065" y="5595154"/>
              <a:ext cx="367409" cy="307777"/>
            </a:xfrm>
            <a:prstGeom prst="rect">
              <a:avLst/>
            </a:prstGeom>
            <a:noFill/>
          </p:spPr>
          <p:txBody>
            <a:bodyPr wrap="none" rtlCol="0">
              <a:spAutoFit/>
            </a:bodyPr>
            <a:lstStyle/>
            <a:p>
              <a:pPr algn="ctr"/>
              <a:r>
                <a:rPr lang="fr-FR" sz="1400" dirty="0"/>
                <a:t>36</a:t>
              </a:r>
            </a:p>
          </p:txBody>
        </p:sp>
        <p:sp>
          <p:nvSpPr>
            <p:cNvPr id="101" name="ZoneTexte 100">
              <a:extLst>
                <a:ext uri="{FF2B5EF4-FFF2-40B4-BE49-F238E27FC236}">
                  <a16:creationId xmlns:a16="http://schemas.microsoft.com/office/drawing/2014/main" id="{3C71B107-98DC-493B-DBDE-040C33DD2C20}"/>
                </a:ext>
              </a:extLst>
            </p:cNvPr>
            <p:cNvSpPr txBox="1"/>
            <p:nvPr/>
          </p:nvSpPr>
          <p:spPr>
            <a:xfrm>
              <a:off x="7523417" y="5929535"/>
              <a:ext cx="3384902" cy="307777"/>
            </a:xfrm>
            <a:prstGeom prst="rect">
              <a:avLst/>
            </a:prstGeom>
            <a:noFill/>
          </p:spPr>
          <p:txBody>
            <a:bodyPr wrap="none" rtlCol="0">
              <a:spAutoFit/>
            </a:bodyPr>
            <a:lstStyle/>
            <a:p>
              <a:pPr algn="ctr"/>
              <a:r>
                <a:rPr lang="en-US" sz="1400" b="1" dirty="0"/>
                <a:t>Time after the first LA IM injection (month)</a:t>
              </a:r>
            </a:p>
          </p:txBody>
        </p:sp>
        <p:sp>
          <p:nvSpPr>
            <p:cNvPr id="102" name="ZoneTexte 101">
              <a:extLst>
                <a:ext uri="{FF2B5EF4-FFF2-40B4-BE49-F238E27FC236}">
                  <a16:creationId xmlns:a16="http://schemas.microsoft.com/office/drawing/2014/main" id="{CBAB5605-CBD0-C725-3EE7-0AA5382C33E5}"/>
                </a:ext>
              </a:extLst>
            </p:cNvPr>
            <p:cNvSpPr txBox="1"/>
            <p:nvPr/>
          </p:nvSpPr>
          <p:spPr>
            <a:xfrm>
              <a:off x="6225388" y="4837407"/>
              <a:ext cx="503664" cy="307777"/>
            </a:xfrm>
            <a:prstGeom prst="rect">
              <a:avLst/>
            </a:prstGeom>
            <a:noFill/>
          </p:spPr>
          <p:txBody>
            <a:bodyPr wrap="none" rtlCol="0">
              <a:spAutoFit/>
            </a:bodyPr>
            <a:lstStyle/>
            <a:p>
              <a:pPr algn="r"/>
              <a:r>
                <a:rPr lang="fr-FR" sz="1400" dirty="0"/>
                <a:t>12.0</a:t>
              </a:r>
            </a:p>
          </p:txBody>
        </p:sp>
        <p:sp>
          <p:nvSpPr>
            <p:cNvPr id="103" name="ZoneTexte 102">
              <a:extLst>
                <a:ext uri="{FF2B5EF4-FFF2-40B4-BE49-F238E27FC236}">
                  <a16:creationId xmlns:a16="http://schemas.microsoft.com/office/drawing/2014/main" id="{0E5465DD-3300-5DD0-F6D3-893DB2B8AED5}"/>
                </a:ext>
              </a:extLst>
            </p:cNvPr>
            <p:cNvSpPr txBox="1"/>
            <p:nvPr/>
          </p:nvSpPr>
          <p:spPr>
            <a:xfrm>
              <a:off x="6225388" y="4647432"/>
              <a:ext cx="503664" cy="307777"/>
            </a:xfrm>
            <a:prstGeom prst="rect">
              <a:avLst/>
            </a:prstGeom>
            <a:noFill/>
          </p:spPr>
          <p:txBody>
            <a:bodyPr wrap="none" rtlCol="0">
              <a:spAutoFit/>
            </a:bodyPr>
            <a:lstStyle/>
            <a:p>
              <a:pPr algn="r"/>
              <a:r>
                <a:rPr lang="fr-FR" sz="1400" dirty="0"/>
                <a:t>17.3</a:t>
              </a:r>
            </a:p>
          </p:txBody>
        </p:sp>
        <p:sp>
          <p:nvSpPr>
            <p:cNvPr id="104" name="ZoneTexte 103">
              <a:extLst>
                <a:ext uri="{FF2B5EF4-FFF2-40B4-BE49-F238E27FC236}">
                  <a16:creationId xmlns:a16="http://schemas.microsoft.com/office/drawing/2014/main" id="{B439BEF9-7DA3-ACB5-750C-B5E828574040}"/>
                </a:ext>
              </a:extLst>
            </p:cNvPr>
            <p:cNvSpPr txBox="1"/>
            <p:nvPr/>
          </p:nvSpPr>
          <p:spPr>
            <a:xfrm>
              <a:off x="6361643" y="4069301"/>
              <a:ext cx="367409" cy="307777"/>
            </a:xfrm>
            <a:prstGeom prst="rect">
              <a:avLst/>
            </a:prstGeom>
            <a:noFill/>
          </p:spPr>
          <p:txBody>
            <a:bodyPr wrap="none" rtlCol="0">
              <a:spAutoFit/>
            </a:bodyPr>
            <a:lstStyle/>
            <a:p>
              <a:pPr algn="r"/>
              <a:r>
                <a:rPr lang="fr-FR" sz="1400" dirty="0"/>
                <a:t>50</a:t>
              </a:r>
            </a:p>
          </p:txBody>
        </p:sp>
        <p:sp>
          <p:nvSpPr>
            <p:cNvPr id="105" name="ZoneTexte 104">
              <a:extLst>
                <a:ext uri="{FF2B5EF4-FFF2-40B4-BE49-F238E27FC236}">
                  <a16:creationId xmlns:a16="http://schemas.microsoft.com/office/drawing/2014/main" id="{47258EA5-3274-EC60-327A-39EA51475D16}"/>
                </a:ext>
              </a:extLst>
            </p:cNvPr>
            <p:cNvSpPr txBox="1"/>
            <p:nvPr/>
          </p:nvSpPr>
          <p:spPr>
            <a:xfrm>
              <a:off x="6270272" y="3716640"/>
              <a:ext cx="458780" cy="307777"/>
            </a:xfrm>
            <a:prstGeom prst="rect">
              <a:avLst/>
            </a:prstGeom>
            <a:noFill/>
          </p:spPr>
          <p:txBody>
            <a:bodyPr wrap="none" rtlCol="0">
              <a:spAutoFit/>
            </a:bodyPr>
            <a:lstStyle/>
            <a:p>
              <a:pPr algn="r"/>
              <a:r>
                <a:rPr lang="fr-FR" sz="1400" dirty="0"/>
                <a:t>100</a:t>
              </a:r>
            </a:p>
          </p:txBody>
        </p:sp>
        <p:sp>
          <p:nvSpPr>
            <p:cNvPr id="106" name="ZoneTexte 105">
              <a:extLst>
                <a:ext uri="{FF2B5EF4-FFF2-40B4-BE49-F238E27FC236}">
                  <a16:creationId xmlns:a16="http://schemas.microsoft.com/office/drawing/2014/main" id="{4AC223CD-3C24-3F62-1C77-8A601C7B00E9}"/>
                </a:ext>
              </a:extLst>
            </p:cNvPr>
            <p:cNvSpPr txBox="1"/>
            <p:nvPr/>
          </p:nvSpPr>
          <p:spPr>
            <a:xfrm>
              <a:off x="6270272" y="3355344"/>
              <a:ext cx="458780" cy="307777"/>
            </a:xfrm>
            <a:prstGeom prst="rect">
              <a:avLst/>
            </a:prstGeom>
            <a:noFill/>
          </p:spPr>
          <p:txBody>
            <a:bodyPr wrap="none" rtlCol="0">
              <a:spAutoFit/>
            </a:bodyPr>
            <a:lstStyle/>
            <a:p>
              <a:pPr algn="r"/>
              <a:r>
                <a:rPr lang="fr-FR" sz="1400" dirty="0"/>
                <a:t>200</a:t>
              </a:r>
            </a:p>
          </p:txBody>
        </p:sp>
        <p:sp>
          <p:nvSpPr>
            <p:cNvPr id="107" name="ZoneTexte 106">
              <a:extLst>
                <a:ext uri="{FF2B5EF4-FFF2-40B4-BE49-F238E27FC236}">
                  <a16:creationId xmlns:a16="http://schemas.microsoft.com/office/drawing/2014/main" id="{96E9A282-6D7B-BE59-8FB3-BF04EC80CCFD}"/>
                </a:ext>
              </a:extLst>
            </p:cNvPr>
            <p:cNvSpPr txBox="1"/>
            <p:nvPr/>
          </p:nvSpPr>
          <p:spPr>
            <a:xfrm>
              <a:off x="6270272" y="2868416"/>
              <a:ext cx="458780" cy="307777"/>
            </a:xfrm>
            <a:prstGeom prst="rect">
              <a:avLst/>
            </a:prstGeom>
            <a:noFill/>
          </p:spPr>
          <p:txBody>
            <a:bodyPr wrap="none" rtlCol="0">
              <a:spAutoFit/>
            </a:bodyPr>
            <a:lstStyle/>
            <a:p>
              <a:pPr algn="r"/>
              <a:r>
                <a:rPr lang="fr-FR" sz="1400" dirty="0"/>
                <a:t>500</a:t>
              </a:r>
            </a:p>
          </p:txBody>
        </p:sp>
        <p:sp>
          <p:nvSpPr>
            <p:cNvPr id="109" name="ZoneTexte 108">
              <a:extLst>
                <a:ext uri="{FF2B5EF4-FFF2-40B4-BE49-F238E27FC236}">
                  <a16:creationId xmlns:a16="http://schemas.microsoft.com/office/drawing/2014/main" id="{068B8E87-5259-05FD-6A37-6A40345BB1D5}"/>
                </a:ext>
              </a:extLst>
            </p:cNvPr>
            <p:cNvSpPr txBox="1"/>
            <p:nvPr/>
          </p:nvSpPr>
          <p:spPr>
            <a:xfrm>
              <a:off x="4656755" y="2481471"/>
              <a:ext cx="1272528" cy="307777"/>
            </a:xfrm>
            <a:prstGeom prst="rect">
              <a:avLst/>
            </a:prstGeom>
            <a:noFill/>
          </p:spPr>
          <p:txBody>
            <a:bodyPr wrap="none" rtlCol="0">
              <a:spAutoFit/>
            </a:bodyPr>
            <a:lstStyle/>
            <a:p>
              <a:r>
                <a:rPr lang="en-US" sz="1400" b="1" dirty="0"/>
                <a:t>90% PI gluteal</a:t>
              </a:r>
            </a:p>
          </p:txBody>
        </p:sp>
        <p:sp>
          <p:nvSpPr>
            <p:cNvPr id="110" name="ZoneTexte 109">
              <a:extLst>
                <a:ext uri="{FF2B5EF4-FFF2-40B4-BE49-F238E27FC236}">
                  <a16:creationId xmlns:a16="http://schemas.microsoft.com/office/drawing/2014/main" id="{52962A9B-2859-58BD-5AD2-3C2A0A37E915}"/>
                </a:ext>
              </a:extLst>
            </p:cNvPr>
            <p:cNvSpPr txBox="1"/>
            <p:nvPr/>
          </p:nvSpPr>
          <p:spPr>
            <a:xfrm>
              <a:off x="8001419" y="2481471"/>
              <a:ext cx="1148071" cy="307777"/>
            </a:xfrm>
            <a:prstGeom prst="rect">
              <a:avLst/>
            </a:prstGeom>
            <a:noFill/>
          </p:spPr>
          <p:txBody>
            <a:bodyPr wrap="none" rtlCol="0">
              <a:spAutoFit/>
            </a:bodyPr>
            <a:lstStyle/>
            <a:p>
              <a:r>
                <a:rPr lang="en-US" sz="1400" b="1" dirty="0"/>
                <a:t>90% PI thigh</a:t>
              </a:r>
            </a:p>
          </p:txBody>
        </p:sp>
        <p:cxnSp>
          <p:nvCxnSpPr>
            <p:cNvPr id="111" name="Connecteur droit 110">
              <a:extLst>
                <a:ext uri="{FF2B5EF4-FFF2-40B4-BE49-F238E27FC236}">
                  <a16:creationId xmlns:a16="http://schemas.microsoft.com/office/drawing/2014/main" id="{7B4602B8-6853-44B7-C197-B5159D9685CC}"/>
                </a:ext>
              </a:extLst>
            </p:cNvPr>
            <p:cNvCxnSpPr>
              <a:cxnSpLocks/>
            </p:cNvCxnSpPr>
            <p:nvPr/>
          </p:nvCxnSpPr>
          <p:spPr>
            <a:xfrm>
              <a:off x="2740349" y="2635359"/>
              <a:ext cx="297805" cy="0"/>
            </a:xfrm>
            <a:prstGeom prst="line">
              <a:avLst/>
            </a:prstGeom>
            <a:ln>
              <a:solidFill>
                <a:srgbClr val="FF5959"/>
              </a:solidFill>
            </a:ln>
            <a:effectLst/>
          </p:spPr>
          <p:style>
            <a:lnRef idx="2">
              <a:schemeClr val="accent1"/>
            </a:lnRef>
            <a:fillRef idx="0">
              <a:schemeClr val="accent1"/>
            </a:fillRef>
            <a:effectRef idx="1">
              <a:schemeClr val="accent1"/>
            </a:effectRef>
            <a:fontRef idx="minor">
              <a:schemeClr val="tx1"/>
            </a:fontRef>
          </p:style>
        </p:cxnSp>
        <p:cxnSp>
          <p:nvCxnSpPr>
            <p:cNvPr id="112" name="Connecteur droit 111">
              <a:extLst>
                <a:ext uri="{FF2B5EF4-FFF2-40B4-BE49-F238E27FC236}">
                  <a16:creationId xmlns:a16="http://schemas.microsoft.com/office/drawing/2014/main" id="{B8F93654-4FC3-1437-9BE0-22FDE6CAA43B}"/>
                </a:ext>
              </a:extLst>
            </p:cNvPr>
            <p:cNvCxnSpPr>
              <a:cxnSpLocks/>
            </p:cNvCxnSpPr>
            <p:nvPr/>
          </p:nvCxnSpPr>
          <p:spPr>
            <a:xfrm>
              <a:off x="6221775" y="2635359"/>
              <a:ext cx="297805" cy="0"/>
            </a:xfrm>
            <a:prstGeom prst="line">
              <a:avLst/>
            </a:prstGeom>
            <a:ln>
              <a:solidFill>
                <a:srgbClr val="00A8A8"/>
              </a:solidFill>
            </a:ln>
            <a:effectLst/>
          </p:spPr>
          <p:style>
            <a:lnRef idx="2">
              <a:schemeClr val="accent1"/>
            </a:lnRef>
            <a:fillRef idx="0">
              <a:schemeClr val="accent1"/>
            </a:fillRef>
            <a:effectRef idx="1">
              <a:schemeClr val="accent1"/>
            </a:effectRef>
            <a:fontRef idx="minor">
              <a:schemeClr val="tx1"/>
            </a:fontRef>
          </p:style>
        </p:cxnSp>
        <p:sp>
          <p:nvSpPr>
            <p:cNvPr id="113" name="ZoneTexte 112">
              <a:extLst>
                <a:ext uri="{FF2B5EF4-FFF2-40B4-BE49-F238E27FC236}">
                  <a16:creationId xmlns:a16="http://schemas.microsoft.com/office/drawing/2014/main" id="{915A51F7-EE0C-9C1A-67E3-E85D69D6EB39}"/>
                </a:ext>
              </a:extLst>
            </p:cNvPr>
            <p:cNvSpPr txBox="1"/>
            <p:nvPr/>
          </p:nvSpPr>
          <p:spPr>
            <a:xfrm>
              <a:off x="3049164" y="2481471"/>
              <a:ext cx="1306191" cy="307777"/>
            </a:xfrm>
            <a:prstGeom prst="rect">
              <a:avLst/>
            </a:prstGeom>
            <a:noFill/>
          </p:spPr>
          <p:txBody>
            <a:bodyPr wrap="none" rtlCol="0">
              <a:spAutoFit/>
            </a:bodyPr>
            <a:lstStyle/>
            <a:p>
              <a:r>
                <a:rPr lang="en-US" sz="1400" b="1"/>
                <a:t>Median gluteal</a:t>
              </a:r>
            </a:p>
          </p:txBody>
        </p:sp>
        <p:sp>
          <p:nvSpPr>
            <p:cNvPr id="114" name="ZoneTexte 113">
              <a:extLst>
                <a:ext uri="{FF2B5EF4-FFF2-40B4-BE49-F238E27FC236}">
                  <a16:creationId xmlns:a16="http://schemas.microsoft.com/office/drawing/2014/main" id="{B1634149-B6FF-8039-C77C-398AD56997A2}"/>
                </a:ext>
              </a:extLst>
            </p:cNvPr>
            <p:cNvSpPr txBox="1"/>
            <p:nvPr/>
          </p:nvSpPr>
          <p:spPr>
            <a:xfrm>
              <a:off x="6546403" y="2481471"/>
              <a:ext cx="1181734" cy="307777"/>
            </a:xfrm>
            <a:prstGeom prst="rect">
              <a:avLst/>
            </a:prstGeom>
            <a:noFill/>
          </p:spPr>
          <p:txBody>
            <a:bodyPr wrap="none" rtlCol="0">
              <a:spAutoFit/>
            </a:bodyPr>
            <a:lstStyle/>
            <a:p>
              <a:r>
                <a:rPr lang="en-US" sz="1400" b="1"/>
                <a:t>Median thigh</a:t>
              </a:r>
            </a:p>
          </p:txBody>
        </p:sp>
      </p:grpSp>
      <p:sp>
        <p:nvSpPr>
          <p:cNvPr id="116" name="ZoneTexte 115">
            <a:extLst>
              <a:ext uri="{FF2B5EF4-FFF2-40B4-BE49-F238E27FC236}">
                <a16:creationId xmlns:a16="http://schemas.microsoft.com/office/drawing/2014/main" id="{974EAE41-13F6-9B29-31DC-5C1CF03A47C3}"/>
              </a:ext>
            </a:extLst>
          </p:cNvPr>
          <p:cNvSpPr txBox="1"/>
          <p:nvPr/>
        </p:nvSpPr>
        <p:spPr>
          <a:xfrm>
            <a:off x="2311400" y="2051556"/>
            <a:ext cx="1999137" cy="369332"/>
          </a:xfrm>
          <a:prstGeom prst="rect">
            <a:avLst/>
          </a:prstGeom>
          <a:noFill/>
        </p:spPr>
        <p:txBody>
          <a:bodyPr wrap="none" rtlCol="0">
            <a:spAutoFit/>
          </a:bodyPr>
          <a:lstStyle/>
          <a:p>
            <a:r>
              <a:rPr lang="fr-FR" b="1" dirty="0">
                <a:solidFill>
                  <a:srgbClr val="0070C0"/>
                </a:solidFill>
              </a:rPr>
              <a:t>QM administration</a:t>
            </a:r>
          </a:p>
        </p:txBody>
      </p:sp>
      <p:sp>
        <p:nvSpPr>
          <p:cNvPr id="117" name="ZoneTexte 116">
            <a:extLst>
              <a:ext uri="{FF2B5EF4-FFF2-40B4-BE49-F238E27FC236}">
                <a16:creationId xmlns:a16="http://schemas.microsoft.com/office/drawing/2014/main" id="{74165575-214A-8200-EF9A-F1DACB2C0E65}"/>
              </a:ext>
            </a:extLst>
          </p:cNvPr>
          <p:cNvSpPr txBox="1"/>
          <p:nvPr/>
        </p:nvSpPr>
        <p:spPr>
          <a:xfrm>
            <a:off x="8584026" y="2051556"/>
            <a:ext cx="2116157" cy="369332"/>
          </a:xfrm>
          <a:prstGeom prst="rect">
            <a:avLst/>
          </a:prstGeom>
          <a:noFill/>
        </p:spPr>
        <p:txBody>
          <a:bodyPr wrap="none" rtlCol="0">
            <a:spAutoFit/>
          </a:bodyPr>
          <a:lstStyle/>
          <a:p>
            <a:r>
              <a:rPr lang="en-US" b="1">
                <a:solidFill>
                  <a:srgbClr val="0070C0"/>
                </a:solidFill>
              </a:rPr>
              <a:t>Q2M administration</a:t>
            </a:r>
          </a:p>
        </p:txBody>
      </p:sp>
      <p:sp>
        <p:nvSpPr>
          <p:cNvPr id="118" name="ZoneTexte 117">
            <a:extLst>
              <a:ext uri="{FF2B5EF4-FFF2-40B4-BE49-F238E27FC236}">
                <a16:creationId xmlns:a16="http://schemas.microsoft.com/office/drawing/2014/main" id="{860D9960-0971-A538-2E1E-2A3C97AFBA7C}"/>
              </a:ext>
            </a:extLst>
          </p:cNvPr>
          <p:cNvSpPr txBox="1"/>
          <p:nvPr/>
        </p:nvSpPr>
        <p:spPr>
          <a:xfrm>
            <a:off x="563205" y="1196752"/>
            <a:ext cx="3938322" cy="400110"/>
          </a:xfrm>
          <a:prstGeom prst="rect">
            <a:avLst/>
          </a:prstGeom>
          <a:noFill/>
        </p:spPr>
        <p:txBody>
          <a:bodyPr wrap="none" rtlCol="0">
            <a:spAutoFit/>
          </a:bodyPr>
          <a:lstStyle/>
          <a:p>
            <a:pPr marL="285750" indent="-285750">
              <a:buClr>
                <a:srgbClr val="0070C0"/>
              </a:buClr>
              <a:buFont typeface="Arial" panose="020B0604020202020204" pitchFamily="34" charset="0"/>
              <a:buChar char="•"/>
            </a:pPr>
            <a:r>
              <a:rPr lang="en-US" sz="2000" dirty="0"/>
              <a:t>118 PWH + 14 healthy volunteers</a:t>
            </a:r>
          </a:p>
        </p:txBody>
      </p:sp>
      <p:sp>
        <p:nvSpPr>
          <p:cNvPr id="120" name="Espace réservé du contenu 119">
            <a:extLst>
              <a:ext uri="{FF2B5EF4-FFF2-40B4-BE49-F238E27FC236}">
                <a16:creationId xmlns:a16="http://schemas.microsoft.com/office/drawing/2014/main" id="{ADB22358-D9FA-BB5B-336B-ACC9BF7925A9}"/>
              </a:ext>
            </a:extLst>
          </p:cNvPr>
          <p:cNvSpPr>
            <a:spLocks noGrp="1"/>
          </p:cNvSpPr>
          <p:nvPr>
            <p:ph idx="1"/>
          </p:nvPr>
        </p:nvSpPr>
        <p:spPr>
          <a:xfrm>
            <a:off x="563205" y="6273232"/>
            <a:ext cx="8167250" cy="496240"/>
          </a:xfrm>
        </p:spPr>
        <p:txBody>
          <a:bodyPr>
            <a:normAutofit/>
          </a:bodyPr>
          <a:lstStyle/>
          <a:p>
            <a:r>
              <a:rPr lang="en-US" sz="2000" b="1" dirty="0"/>
              <a:t>Conclusion:</a:t>
            </a:r>
            <a:r>
              <a:rPr lang="en-US" sz="2000" dirty="0"/>
              <a:t> comparable PK profile after gluteal and thigh IM injections</a:t>
            </a:r>
          </a:p>
        </p:txBody>
      </p:sp>
      <p:sp>
        <p:nvSpPr>
          <p:cNvPr id="121" name="Text Placeholder 22">
            <a:extLst>
              <a:ext uri="{FF2B5EF4-FFF2-40B4-BE49-F238E27FC236}">
                <a16:creationId xmlns:a16="http://schemas.microsoft.com/office/drawing/2014/main" id="{9FD3053E-FD71-AB73-DC87-B83139743E79}"/>
              </a:ext>
            </a:extLst>
          </p:cNvPr>
          <p:cNvSpPr txBox="1">
            <a:spLocks/>
          </p:cNvSpPr>
          <p:nvPr/>
        </p:nvSpPr>
        <p:spPr bwMode="auto">
          <a:xfrm>
            <a:off x="9610658" y="6566310"/>
            <a:ext cx="24697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a:solidFill>
                  <a:schemeClr val="tx1"/>
                </a:solidFill>
                <a:latin typeface="+mn-lt"/>
              </a:rPr>
              <a:t>Dari A, et al.</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AIDS2024 ; # WEPEB113</a:t>
            </a:r>
          </a:p>
        </p:txBody>
      </p:sp>
    </p:spTree>
    <p:extLst>
      <p:ext uri="{BB962C8B-B14F-4D97-AF65-F5344CB8AC3E}">
        <p14:creationId xmlns:p14="http://schemas.microsoft.com/office/powerpoint/2010/main" val="100319392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9FC3A6-38F5-8D74-3EF5-49EE85144CCB}"/>
              </a:ext>
            </a:extLst>
          </p:cNvPr>
          <p:cNvSpPr>
            <a:spLocks noGrp="1"/>
          </p:cNvSpPr>
          <p:nvPr>
            <p:ph type="title"/>
          </p:nvPr>
        </p:nvSpPr>
        <p:spPr/>
        <p:txBody>
          <a:bodyPr/>
          <a:lstStyle/>
          <a:p>
            <a:r>
              <a:rPr lang="en-US" dirty="0"/>
              <a:t>CAB LA IM in thigh: population PK simulation</a:t>
            </a:r>
          </a:p>
        </p:txBody>
      </p:sp>
      <p:sp>
        <p:nvSpPr>
          <p:cNvPr id="3" name="Espace réservé du contenu 2">
            <a:extLst>
              <a:ext uri="{FF2B5EF4-FFF2-40B4-BE49-F238E27FC236}">
                <a16:creationId xmlns:a16="http://schemas.microsoft.com/office/drawing/2014/main" id="{8F522784-60D6-101A-D3D8-D2BD9DDB81D0}"/>
              </a:ext>
            </a:extLst>
          </p:cNvPr>
          <p:cNvSpPr>
            <a:spLocks noGrp="1"/>
          </p:cNvSpPr>
          <p:nvPr>
            <p:ph sz="quarter" idx="13"/>
          </p:nvPr>
        </p:nvSpPr>
        <p:spPr>
          <a:xfrm>
            <a:off x="609599" y="1974254"/>
            <a:ext cx="11225349" cy="4572000"/>
          </a:xfrm>
        </p:spPr>
        <p:txBody>
          <a:bodyPr/>
          <a:lstStyle/>
          <a:p>
            <a:pPr>
              <a:spcAft>
                <a:spcPts val="600"/>
              </a:spcAft>
            </a:pPr>
            <a:r>
              <a:rPr lang="en-US" dirty="0">
                <a:effectLst/>
                <a:latin typeface="+mj-lt"/>
              </a:rPr>
              <a:t>Simulations demonstrate the potential for chronic thigh injections QM and intermittent thigh injections both QM and Q2M of up to two consecutive thigh injections, but not for chronic Q2M thigh injections</a:t>
            </a:r>
          </a:p>
          <a:p>
            <a:pPr>
              <a:spcAft>
                <a:spcPts val="600"/>
              </a:spcAft>
            </a:pPr>
            <a:endParaRPr lang="en-US" dirty="0">
              <a:latin typeface="+mj-lt"/>
            </a:endParaRPr>
          </a:p>
        </p:txBody>
      </p:sp>
      <p:sp>
        <p:nvSpPr>
          <p:cNvPr id="4" name="Text Placeholder 22">
            <a:extLst>
              <a:ext uri="{FF2B5EF4-FFF2-40B4-BE49-F238E27FC236}">
                <a16:creationId xmlns:a16="http://schemas.microsoft.com/office/drawing/2014/main" id="{7D7C7270-56BB-3B7E-641D-3A7E011FA9D9}"/>
              </a:ext>
            </a:extLst>
          </p:cNvPr>
          <p:cNvSpPr txBox="1">
            <a:spLocks/>
          </p:cNvSpPr>
          <p:nvPr/>
        </p:nvSpPr>
        <p:spPr bwMode="auto">
          <a:xfrm>
            <a:off x="10025220" y="6565304"/>
            <a:ext cx="204817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a:solidFill>
                  <a:schemeClr val="tx1"/>
                </a:solidFill>
                <a:latin typeface="+mn-lt"/>
              </a:rPr>
              <a:t>Han K, et al.</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a:t>
            </a:r>
            <a:r>
              <a:rPr lang="en-US" sz="1200" i="1" kern="0" dirty="0">
                <a:solidFill>
                  <a:schemeClr val="tx1"/>
                </a:solidFill>
                <a:latin typeface="+mn-lt"/>
              </a:rPr>
              <a:t>CROI </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2024 ; # </a:t>
            </a:r>
            <a:r>
              <a:rPr lang="en-US" sz="1200" i="1" kern="0" dirty="0">
                <a:solidFill>
                  <a:schemeClr val="tx1"/>
                </a:solidFill>
                <a:latin typeface="+mn-lt"/>
              </a:rPr>
              <a:t>617</a:t>
            </a:r>
            <a:endPar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1951198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684529-98E6-3CAE-FBF1-2075A3F7B111}"/>
              </a:ext>
            </a:extLst>
          </p:cNvPr>
          <p:cNvSpPr>
            <a:spLocks noGrp="1"/>
          </p:cNvSpPr>
          <p:nvPr>
            <p:ph type="title"/>
          </p:nvPr>
        </p:nvSpPr>
        <p:spPr/>
        <p:txBody>
          <a:bodyPr/>
          <a:lstStyle/>
          <a:p>
            <a:r>
              <a:rPr lang="fr-FR" dirty="0"/>
              <a:t>LA CAB + RPV SC</a:t>
            </a:r>
          </a:p>
        </p:txBody>
      </p:sp>
      <p:sp>
        <p:nvSpPr>
          <p:cNvPr id="6" name="Espace réservé du contenu 5">
            <a:extLst>
              <a:ext uri="{FF2B5EF4-FFF2-40B4-BE49-F238E27FC236}">
                <a16:creationId xmlns:a16="http://schemas.microsoft.com/office/drawing/2014/main" id="{59AC738F-E45E-8C0F-3C60-5A9DE9011B10}"/>
              </a:ext>
            </a:extLst>
          </p:cNvPr>
          <p:cNvSpPr>
            <a:spLocks noGrp="1"/>
          </p:cNvSpPr>
          <p:nvPr>
            <p:ph sz="quarter" idx="13"/>
          </p:nvPr>
        </p:nvSpPr>
        <p:spPr>
          <a:xfrm>
            <a:off x="516156" y="1401820"/>
            <a:ext cx="4655938" cy="4320480"/>
          </a:xfrm>
        </p:spPr>
        <p:txBody>
          <a:bodyPr>
            <a:normAutofit/>
          </a:bodyPr>
          <a:lstStyle/>
          <a:p>
            <a:r>
              <a:rPr lang="en-US" sz="1800"/>
              <a:t>Sub-study of FLAIR (CAB + RPV LA Q4M) </a:t>
            </a:r>
          </a:p>
          <a:p>
            <a:r>
              <a:rPr lang="en-US" sz="1800" dirty="0"/>
              <a:t>94 patients on CAB + RPV IM for &gt; 12 months</a:t>
            </a:r>
          </a:p>
          <a:p>
            <a:r>
              <a:rPr lang="en-US" sz="1800" dirty="0"/>
              <a:t>Switch to SC injections (D1, W4, W8),</a:t>
            </a:r>
          </a:p>
          <a:p>
            <a:r>
              <a:rPr lang="en-US" sz="1800" dirty="0"/>
              <a:t>then back to Q4W IM</a:t>
            </a:r>
          </a:p>
          <a:p>
            <a:endParaRPr lang="en-US" sz="1800" dirty="0"/>
          </a:p>
          <a:p>
            <a:r>
              <a:rPr lang="en-US" sz="1800" dirty="0"/>
              <a:t>ISR = 816 events for 542 SC injections</a:t>
            </a:r>
          </a:p>
          <a:p>
            <a:pPr lvl="1"/>
            <a:r>
              <a:rPr lang="en-US" sz="1500" dirty="0"/>
              <a:t>Pain 48%</a:t>
            </a:r>
          </a:p>
          <a:p>
            <a:pPr lvl="1"/>
            <a:r>
              <a:rPr lang="en-US" sz="1500" dirty="0"/>
              <a:t>Nodules 34%</a:t>
            </a:r>
          </a:p>
          <a:p>
            <a:pPr lvl="1"/>
            <a:r>
              <a:rPr lang="en-US" sz="1500" dirty="0"/>
              <a:t>Erythema 26%</a:t>
            </a:r>
          </a:p>
          <a:p>
            <a:pPr lvl="1"/>
            <a:endParaRPr lang="en-US" sz="1500" dirty="0"/>
          </a:p>
          <a:p>
            <a:r>
              <a:rPr lang="en-US" sz="1800" dirty="0"/>
              <a:t>Higher incidence and longer duration of ISRs, lower acceptability and satisfaction vs IM</a:t>
            </a:r>
          </a:p>
          <a:p>
            <a:pPr lvl="1"/>
            <a:endParaRPr lang="en-US" sz="1500" dirty="0"/>
          </a:p>
          <a:p>
            <a:r>
              <a:rPr lang="en-US" sz="1800" dirty="0"/>
              <a:t>Discontinuation for ISR = 5 patients (5%)</a:t>
            </a:r>
          </a:p>
        </p:txBody>
      </p:sp>
      <p:sp>
        <p:nvSpPr>
          <p:cNvPr id="4" name="Text Placeholder 22">
            <a:extLst>
              <a:ext uri="{FF2B5EF4-FFF2-40B4-BE49-F238E27FC236}">
                <a16:creationId xmlns:a16="http://schemas.microsoft.com/office/drawing/2014/main" id="{F879B37B-7B2E-8C2A-2D72-F44B725D5C62}"/>
              </a:ext>
            </a:extLst>
          </p:cNvPr>
          <p:cNvSpPr txBox="1">
            <a:spLocks/>
          </p:cNvSpPr>
          <p:nvPr/>
        </p:nvSpPr>
        <p:spPr bwMode="auto">
          <a:xfrm>
            <a:off x="9455346" y="6565039"/>
            <a:ext cx="26268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a:solidFill>
                  <a:schemeClr val="tx1"/>
                </a:solidFill>
                <a:latin typeface="+mn-lt"/>
              </a:rPr>
              <a:t>D’Amico R, et al.</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AIDS2024 ; # </a:t>
            </a:r>
            <a:r>
              <a:rPr lang="en-US" sz="1200" i="1" kern="0" dirty="0">
                <a:solidFill>
                  <a:schemeClr val="tx1"/>
                </a:solidFill>
                <a:latin typeface="+mn-lt"/>
              </a:rPr>
              <a:t>OAB2604</a:t>
            </a:r>
            <a:endPar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7" name="ZoneTexte 6">
            <a:extLst>
              <a:ext uri="{FF2B5EF4-FFF2-40B4-BE49-F238E27FC236}">
                <a16:creationId xmlns:a16="http://schemas.microsoft.com/office/drawing/2014/main" id="{F89B6A0F-0CBA-4BA5-3AEB-706D5B5A85C0}"/>
              </a:ext>
            </a:extLst>
          </p:cNvPr>
          <p:cNvSpPr txBox="1"/>
          <p:nvPr/>
        </p:nvSpPr>
        <p:spPr>
          <a:xfrm>
            <a:off x="6133276" y="2311857"/>
            <a:ext cx="5745419" cy="369332"/>
          </a:xfrm>
          <a:prstGeom prst="rect">
            <a:avLst/>
          </a:prstGeom>
          <a:noFill/>
        </p:spPr>
        <p:txBody>
          <a:bodyPr wrap="none" rtlCol="0">
            <a:spAutoFit/>
          </a:bodyPr>
          <a:lstStyle/>
          <a:p>
            <a:r>
              <a:rPr lang="en-US" b="1" dirty="0">
                <a:solidFill>
                  <a:srgbClr val="0070C0"/>
                </a:solidFill>
              </a:rPr>
              <a:t>CAB and RPV plasma concentrations (ng/mL) – Time Plots</a:t>
            </a:r>
          </a:p>
        </p:txBody>
      </p:sp>
      <p:sp>
        <p:nvSpPr>
          <p:cNvPr id="8" name="ZoneTexte 7">
            <a:extLst>
              <a:ext uri="{FF2B5EF4-FFF2-40B4-BE49-F238E27FC236}">
                <a16:creationId xmlns:a16="http://schemas.microsoft.com/office/drawing/2014/main" id="{1668842F-890B-35A5-CEA9-DBB48EB3F4D2}"/>
              </a:ext>
            </a:extLst>
          </p:cNvPr>
          <p:cNvSpPr txBox="1"/>
          <p:nvPr/>
        </p:nvSpPr>
        <p:spPr>
          <a:xfrm>
            <a:off x="6645565" y="5905038"/>
            <a:ext cx="4158511" cy="369332"/>
          </a:xfrm>
          <a:prstGeom prst="rect">
            <a:avLst/>
          </a:prstGeom>
          <a:noFill/>
        </p:spPr>
        <p:txBody>
          <a:bodyPr wrap="none" rtlCol="0">
            <a:spAutoFit/>
          </a:bodyPr>
          <a:lstStyle/>
          <a:p>
            <a:r>
              <a:rPr lang="en-US" b="1" dirty="0">
                <a:solidFill>
                  <a:srgbClr val="0070C0"/>
                </a:solidFill>
              </a:rPr>
              <a:t>Comparable PK exposures with SC and IM</a:t>
            </a:r>
          </a:p>
        </p:txBody>
      </p:sp>
      <p:sp>
        <p:nvSpPr>
          <p:cNvPr id="10" name="ZoneTexte 9">
            <a:extLst>
              <a:ext uri="{FF2B5EF4-FFF2-40B4-BE49-F238E27FC236}">
                <a16:creationId xmlns:a16="http://schemas.microsoft.com/office/drawing/2014/main" id="{CC9EE3E2-E25F-6C88-923D-4295D112D254}"/>
              </a:ext>
            </a:extLst>
          </p:cNvPr>
          <p:cNvSpPr txBox="1"/>
          <p:nvPr/>
        </p:nvSpPr>
        <p:spPr>
          <a:xfrm>
            <a:off x="609600" y="6132693"/>
            <a:ext cx="6105698" cy="353943"/>
          </a:xfrm>
          <a:prstGeom prst="rect">
            <a:avLst/>
          </a:prstGeom>
          <a:noFill/>
        </p:spPr>
        <p:txBody>
          <a:bodyPr wrap="square">
            <a:spAutoFit/>
          </a:bodyPr>
          <a:lstStyle/>
          <a:p>
            <a:pPr marL="257175" marR="0" lvl="0" indent="-257175" algn="l" defTabSz="342900" rtl="0" eaLnBrk="1" fontAlgn="auto" latinLnBrk="0" hangingPunct="1">
              <a:lnSpc>
                <a:spcPct val="100000"/>
              </a:lnSpc>
              <a:spcBef>
                <a:spcPct val="20000"/>
              </a:spcBef>
              <a:spcAft>
                <a:spcPts val="0"/>
              </a:spcAft>
              <a:buClr>
                <a:srgbClr val="0070C0"/>
              </a:buClr>
              <a:buSzTx/>
              <a:buFont typeface="Arial"/>
              <a:buChar char="•"/>
              <a:tabLst/>
              <a:defRPr/>
            </a:pPr>
            <a:r>
              <a:rPr kumimoji="0" lang="fr-FR" sz="1700" b="0" i="0" u="none" strike="noStrike" kern="1200" cap="none" spc="0" normalizeH="0" baseline="0" noProof="0" dirty="0">
                <a:ln>
                  <a:noFill/>
                </a:ln>
                <a:solidFill>
                  <a:prstClr val="black"/>
                </a:solidFill>
                <a:effectLst/>
                <a:uLnTx/>
                <a:uFillTx/>
                <a:latin typeface="Calibri"/>
                <a:ea typeface="+mn-ea"/>
                <a:cs typeface="+mn-cs"/>
              </a:rPr>
              <a:t>Conclusion: mode of administration not </a:t>
            </a:r>
            <a:r>
              <a:rPr kumimoji="0" lang="en-US" sz="1700" b="0" i="0" u="none" strike="noStrike" kern="1200" cap="none" spc="0" normalizeH="0" baseline="0" dirty="0">
                <a:ln>
                  <a:noFill/>
                </a:ln>
                <a:solidFill>
                  <a:prstClr val="black"/>
                </a:solidFill>
                <a:effectLst/>
                <a:uLnTx/>
                <a:uFillTx/>
                <a:latin typeface="Calibri"/>
                <a:ea typeface="+mn-ea"/>
                <a:cs typeface="+mn-cs"/>
              </a:rPr>
              <a:t>pursued</a:t>
            </a:r>
          </a:p>
        </p:txBody>
      </p:sp>
      <p:sp>
        <p:nvSpPr>
          <p:cNvPr id="200" name="Rectangle 5">
            <a:extLst>
              <a:ext uri="{FF2B5EF4-FFF2-40B4-BE49-F238E27FC236}">
                <a16:creationId xmlns:a16="http://schemas.microsoft.com/office/drawing/2014/main" id="{CBBF6D07-F9BD-882E-E8F3-0A0D00872834}"/>
              </a:ext>
            </a:extLst>
          </p:cNvPr>
          <p:cNvSpPr>
            <a:spLocks noChangeArrowheads="1"/>
          </p:cNvSpPr>
          <p:nvPr/>
        </p:nvSpPr>
        <p:spPr bwMode="auto">
          <a:xfrm>
            <a:off x="9609244" y="3140075"/>
            <a:ext cx="1555750" cy="1782763"/>
          </a:xfrm>
          <a:prstGeom prst="rect">
            <a:avLst/>
          </a:prstGeom>
          <a:solidFill>
            <a:schemeClr val="accent6">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1" name="Rectangle 6">
            <a:extLst>
              <a:ext uri="{FF2B5EF4-FFF2-40B4-BE49-F238E27FC236}">
                <a16:creationId xmlns:a16="http://schemas.microsoft.com/office/drawing/2014/main" id="{C024533D-669C-F5B9-52EA-3547B6F9F27D}"/>
              </a:ext>
            </a:extLst>
          </p:cNvPr>
          <p:cNvSpPr>
            <a:spLocks noChangeArrowheads="1"/>
          </p:cNvSpPr>
          <p:nvPr/>
        </p:nvSpPr>
        <p:spPr bwMode="auto">
          <a:xfrm>
            <a:off x="6100410" y="3140075"/>
            <a:ext cx="1555750" cy="1782763"/>
          </a:xfrm>
          <a:prstGeom prst="rect">
            <a:avLst/>
          </a:prstGeom>
          <a:solidFill>
            <a:schemeClr val="accent6">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2" name="Freeform 7">
            <a:extLst>
              <a:ext uri="{FF2B5EF4-FFF2-40B4-BE49-F238E27FC236}">
                <a16:creationId xmlns:a16="http://schemas.microsoft.com/office/drawing/2014/main" id="{B4A2D26A-F32A-9608-4E46-5D6FFC4F331D}"/>
              </a:ext>
            </a:extLst>
          </p:cNvPr>
          <p:cNvSpPr>
            <a:spLocks/>
          </p:cNvSpPr>
          <p:nvPr/>
        </p:nvSpPr>
        <p:spPr bwMode="auto">
          <a:xfrm>
            <a:off x="10771294" y="4922838"/>
            <a:ext cx="904875" cy="0"/>
          </a:xfrm>
          <a:custGeom>
            <a:avLst/>
            <a:gdLst>
              <a:gd name="T0" fmla="*/ 0 w 570"/>
              <a:gd name="T1" fmla="*/ 248 w 570"/>
              <a:gd name="T2" fmla="*/ 331 w 570"/>
              <a:gd name="T3" fmla="*/ 570 w 570"/>
            </a:gdLst>
            <a:ahLst/>
            <a:cxnLst>
              <a:cxn ang="0">
                <a:pos x="T0" y="0"/>
              </a:cxn>
              <a:cxn ang="0">
                <a:pos x="T1" y="0"/>
              </a:cxn>
              <a:cxn ang="0">
                <a:pos x="T2" y="0"/>
              </a:cxn>
              <a:cxn ang="0">
                <a:pos x="T3" y="0"/>
              </a:cxn>
            </a:cxnLst>
            <a:rect l="0" t="0" r="r" b="b"/>
            <a:pathLst>
              <a:path w="570">
                <a:moveTo>
                  <a:pt x="0" y="0"/>
                </a:moveTo>
                <a:lnTo>
                  <a:pt x="248" y="0"/>
                </a:lnTo>
                <a:lnTo>
                  <a:pt x="331" y="0"/>
                </a:lnTo>
                <a:lnTo>
                  <a:pt x="57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3" name="Line 8">
            <a:extLst>
              <a:ext uri="{FF2B5EF4-FFF2-40B4-BE49-F238E27FC236}">
                <a16:creationId xmlns:a16="http://schemas.microsoft.com/office/drawing/2014/main" id="{FCC24BBE-EC75-90E1-A80E-4A4176DE5D61}"/>
              </a:ext>
            </a:extLst>
          </p:cNvPr>
          <p:cNvSpPr>
            <a:spLocks noChangeShapeType="1"/>
          </p:cNvSpPr>
          <p:nvPr/>
        </p:nvSpPr>
        <p:spPr bwMode="auto">
          <a:xfrm>
            <a:off x="10771294" y="4922838"/>
            <a:ext cx="0" cy="2698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4" name="Line 9">
            <a:extLst>
              <a:ext uri="{FF2B5EF4-FFF2-40B4-BE49-F238E27FC236}">
                <a16:creationId xmlns:a16="http://schemas.microsoft.com/office/drawing/2014/main" id="{5F480E0F-A532-A5C6-5EFD-81EDE0A15774}"/>
              </a:ext>
            </a:extLst>
          </p:cNvPr>
          <p:cNvSpPr>
            <a:spLocks noChangeShapeType="1"/>
          </p:cNvSpPr>
          <p:nvPr/>
        </p:nvSpPr>
        <p:spPr bwMode="auto">
          <a:xfrm flipV="1">
            <a:off x="11164994" y="4922838"/>
            <a:ext cx="0" cy="2698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 name="Line 10">
            <a:extLst>
              <a:ext uri="{FF2B5EF4-FFF2-40B4-BE49-F238E27FC236}">
                <a16:creationId xmlns:a16="http://schemas.microsoft.com/office/drawing/2014/main" id="{5DC4D736-72DE-F04F-B453-45FC769AD76D}"/>
              </a:ext>
            </a:extLst>
          </p:cNvPr>
          <p:cNvSpPr>
            <a:spLocks noChangeShapeType="1"/>
          </p:cNvSpPr>
          <p:nvPr/>
        </p:nvSpPr>
        <p:spPr bwMode="auto">
          <a:xfrm>
            <a:off x="10244244" y="4922838"/>
            <a:ext cx="395288"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6" name="Line 11">
            <a:extLst>
              <a:ext uri="{FF2B5EF4-FFF2-40B4-BE49-F238E27FC236}">
                <a16:creationId xmlns:a16="http://schemas.microsoft.com/office/drawing/2014/main" id="{90F269B4-8016-561E-9BD6-784446283246}"/>
              </a:ext>
            </a:extLst>
          </p:cNvPr>
          <p:cNvSpPr>
            <a:spLocks noChangeShapeType="1"/>
          </p:cNvSpPr>
          <p:nvPr/>
        </p:nvSpPr>
        <p:spPr bwMode="auto">
          <a:xfrm>
            <a:off x="10639532" y="4922838"/>
            <a:ext cx="0" cy="2698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7" name="Line 12">
            <a:extLst>
              <a:ext uri="{FF2B5EF4-FFF2-40B4-BE49-F238E27FC236}">
                <a16:creationId xmlns:a16="http://schemas.microsoft.com/office/drawing/2014/main" id="{CEF9C0B8-8589-FB8B-7E85-FD56282CBA3B}"/>
              </a:ext>
            </a:extLst>
          </p:cNvPr>
          <p:cNvSpPr>
            <a:spLocks noChangeShapeType="1"/>
          </p:cNvSpPr>
          <p:nvPr/>
        </p:nvSpPr>
        <p:spPr bwMode="auto">
          <a:xfrm>
            <a:off x="10244244" y="4922838"/>
            <a:ext cx="0" cy="2698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8" name="Line 13">
            <a:extLst>
              <a:ext uri="{FF2B5EF4-FFF2-40B4-BE49-F238E27FC236}">
                <a16:creationId xmlns:a16="http://schemas.microsoft.com/office/drawing/2014/main" id="{00E375F8-FF00-9EEA-DFB5-6DD12887B89D}"/>
              </a:ext>
            </a:extLst>
          </p:cNvPr>
          <p:cNvSpPr>
            <a:spLocks noChangeShapeType="1"/>
          </p:cNvSpPr>
          <p:nvPr/>
        </p:nvSpPr>
        <p:spPr bwMode="auto">
          <a:xfrm>
            <a:off x="10639532" y="4922838"/>
            <a:ext cx="13176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9" name="Line 14">
            <a:extLst>
              <a:ext uri="{FF2B5EF4-FFF2-40B4-BE49-F238E27FC236}">
                <a16:creationId xmlns:a16="http://schemas.microsoft.com/office/drawing/2014/main" id="{E4B5C3D9-61CD-497C-AA51-64CA4E071DBB}"/>
              </a:ext>
            </a:extLst>
          </p:cNvPr>
          <p:cNvSpPr>
            <a:spLocks noChangeShapeType="1"/>
          </p:cNvSpPr>
          <p:nvPr/>
        </p:nvSpPr>
        <p:spPr bwMode="auto">
          <a:xfrm>
            <a:off x="9741007" y="4922838"/>
            <a:ext cx="37147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0" name="Line 15">
            <a:extLst>
              <a:ext uri="{FF2B5EF4-FFF2-40B4-BE49-F238E27FC236}">
                <a16:creationId xmlns:a16="http://schemas.microsoft.com/office/drawing/2014/main" id="{FE66C8A1-5DA8-3B0A-41C8-39F57542F3DD}"/>
              </a:ext>
            </a:extLst>
          </p:cNvPr>
          <p:cNvSpPr>
            <a:spLocks noChangeShapeType="1"/>
          </p:cNvSpPr>
          <p:nvPr/>
        </p:nvSpPr>
        <p:spPr bwMode="auto">
          <a:xfrm>
            <a:off x="9741007" y="4922838"/>
            <a:ext cx="0" cy="2698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1" name="Line 16">
            <a:extLst>
              <a:ext uri="{FF2B5EF4-FFF2-40B4-BE49-F238E27FC236}">
                <a16:creationId xmlns:a16="http://schemas.microsoft.com/office/drawing/2014/main" id="{ED4C07E7-530D-8DE3-4EF7-E08FB8898E45}"/>
              </a:ext>
            </a:extLst>
          </p:cNvPr>
          <p:cNvSpPr>
            <a:spLocks noChangeShapeType="1"/>
          </p:cNvSpPr>
          <p:nvPr/>
        </p:nvSpPr>
        <p:spPr bwMode="auto">
          <a:xfrm flipV="1">
            <a:off x="10112482" y="4922838"/>
            <a:ext cx="0" cy="2698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2" name="Line 17">
            <a:extLst>
              <a:ext uri="{FF2B5EF4-FFF2-40B4-BE49-F238E27FC236}">
                <a16:creationId xmlns:a16="http://schemas.microsoft.com/office/drawing/2014/main" id="{E5B1704D-1E33-3C2C-CAE3-1B7982105FBE}"/>
              </a:ext>
            </a:extLst>
          </p:cNvPr>
          <p:cNvSpPr>
            <a:spLocks noChangeShapeType="1"/>
          </p:cNvSpPr>
          <p:nvPr/>
        </p:nvSpPr>
        <p:spPr bwMode="auto">
          <a:xfrm>
            <a:off x="9206019" y="4922838"/>
            <a:ext cx="40322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3" name="Line 18">
            <a:extLst>
              <a:ext uri="{FF2B5EF4-FFF2-40B4-BE49-F238E27FC236}">
                <a16:creationId xmlns:a16="http://schemas.microsoft.com/office/drawing/2014/main" id="{EFEFB142-C6A8-7827-2E74-3CEEFC46B52B}"/>
              </a:ext>
            </a:extLst>
          </p:cNvPr>
          <p:cNvSpPr>
            <a:spLocks noChangeShapeType="1"/>
          </p:cNvSpPr>
          <p:nvPr/>
        </p:nvSpPr>
        <p:spPr bwMode="auto">
          <a:xfrm flipV="1">
            <a:off x="9206019" y="4922838"/>
            <a:ext cx="0" cy="2698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4" name="Line 19">
            <a:extLst>
              <a:ext uri="{FF2B5EF4-FFF2-40B4-BE49-F238E27FC236}">
                <a16:creationId xmlns:a16="http://schemas.microsoft.com/office/drawing/2014/main" id="{7D83D903-D96C-634D-6EB0-C0052D846083}"/>
              </a:ext>
            </a:extLst>
          </p:cNvPr>
          <p:cNvSpPr>
            <a:spLocks noChangeShapeType="1"/>
          </p:cNvSpPr>
          <p:nvPr/>
        </p:nvSpPr>
        <p:spPr bwMode="auto">
          <a:xfrm>
            <a:off x="9609244" y="4922838"/>
            <a:ext cx="0" cy="2698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5" name="Line 20">
            <a:extLst>
              <a:ext uri="{FF2B5EF4-FFF2-40B4-BE49-F238E27FC236}">
                <a16:creationId xmlns:a16="http://schemas.microsoft.com/office/drawing/2014/main" id="{DB06AE25-E003-CC32-1E2C-543AFC1B299E}"/>
              </a:ext>
            </a:extLst>
          </p:cNvPr>
          <p:cNvSpPr>
            <a:spLocks noChangeShapeType="1"/>
          </p:cNvSpPr>
          <p:nvPr/>
        </p:nvSpPr>
        <p:spPr bwMode="auto">
          <a:xfrm>
            <a:off x="9609244" y="4922838"/>
            <a:ext cx="13176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6" name="Line 21">
            <a:extLst>
              <a:ext uri="{FF2B5EF4-FFF2-40B4-BE49-F238E27FC236}">
                <a16:creationId xmlns:a16="http://schemas.microsoft.com/office/drawing/2014/main" id="{20AB0C67-4D6B-9E4F-B0F7-EE596193C3AC}"/>
              </a:ext>
            </a:extLst>
          </p:cNvPr>
          <p:cNvSpPr>
            <a:spLocks noChangeShapeType="1"/>
          </p:cNvSpPr>
          <p:nvPr/>
        </p:nvSpPr>
        <p:spPr bwMode="auto">
          <a:xfrm>
            <a:off x="10112482" y="4922838"/>
            <a:ext cx="13176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7" name="Line 22">
            <a:extLst>
              <a:ext uri="{FF2B5EF4-FFF2-40B4-BE49-F238E27FC236}">
                <a16:creationId xmlns:a16="http://schemas.microsoft.com/office/drawing/2014/main" id="{8E5C0548-BD37-C7CF-0EA8-6C2F5140A81E}"/>
              </a:ext>
            </a:extLst>
          </p:cNvPr>
          <p:cNvSpPr>
            <a:spLocks noChangeShapeType="1"/>
          </p:cNvSpPr>
          <p:nvPr/>
        </p:nvSpPr>
        <p:spPr bwMode="auto">
          <a:xfrm>
            <a:off x="11807932" y="4922838"/>
            <a:ext cx="4286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8" name="Line 23">
            <a:extLst>
              <a:ext uri="{FF2B5EF4-FFF2-40B4-BE49-F238E27FC236}">
                <a16:creationId xmlns:a16="http://schemas.microsoft.com/office/drawing/2014/main" id="{950647DB-BAAA-BDB6-B46D-408C4F46E434}"/>
              </a:ext>
            </a:extLst>
          </p:cNvPr>
          <p:cNvSpPr>
            <a:spLocks noChangeShapeType="1"/>
          </p:cNvSpPr>
          <p:nvPr/>
        </p:nvSpPr>
        <p:spPr bwMode="auto">
          <a:xfrm flipV="1">
            <a:off x="11807932" y="4922838"/>
            <a:ext cx="0" cy="2698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9" name="Line 24">
            <a:extLst>
              <a:ext uri="{FF2B5EF4-FFF2-40B4-BE49-F238E27FC236}">
                <a16:creationId xmlns:a16="http://schemas.microsoft.com/office/drawing/2014/main" id="{0643D33A-8A14-40B4-F919-16CE0121783C}"/>
              </a:ext>
            </a:extLst>
          </p:cNvPr>
          <p:cNvSpPr>
            <a:spLocks noChangeShapeType="1"/>
          </p:cNvSpPr>
          <p:nvPr/>
        </p:nvSpPr>
        <p:spPr bwMode="auto">
          <a:xfrm>
            <a:off x="11296757" y="4922838"/>
            <a:ext cx="0" cy="2698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0" name="Line 25">
            <a:extLst>
              <a:ext uri="{FF2B5EF4-FFF2-40B4-BE49-F238E27FC236}">
                <a16:creationId xmlns:a16="http://schemas.microsoft.com/office/drawing/2014/main" id="{1C56E956-48B7-7B2D-457D-70D51ECF628E}"/>
              </a:ext>
            </a:extLst>
          </p:cNvPr>
          <p:cNvSpPr>
            <a:spLocks noChangeShapeType="1"/>
          </p:cNvSpPr>
          <p:nvPr/>
        </p:nvSpPr>
        <p:spPr bwMode="auto">
          <a:xfrm flipV="1">
            <a:off x="11676169" y="4922838"/>
            <a:ext cx="0" cy="2698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1" name="Line 26">
            <a:extLst>
              <a:ext uri="{FF2B5EF4-FFF2-40B4-BE49-F238E27FC236}">
                <a16:creationId xmlns:a16="http://schemas.microsoft.com/office/drawing/2014/main" id="{3A0378B2-C6AB-8C88-349D-2B3D507D5B7C}"/>
              </a:ext>
            </a:extLst>
          </p:cNvPr>
          <p:cNvSpPr>
            <a:spLocks noChangeShapeType="1"/>
          </p:cNvSpPr>
          <p:nvPr/>
        </p:nvSpPr>
        <p:spPr bwMode="auto">
          <a:xfrm>
            <a:off x="11676169" y="4922838"/>
            <a:ext cx="13176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2" name="Freeform 27">
            <a:extLst>
              <a:ext uri="{FF2B5EF4-FFF2-40B4-BE49-F238E27FC236}">
                <a16:creationId xmlns:a16="http://schemas.microsoft.com/office/drawing/2014/main" id="{0B8D1711-B08D-3F04-445A-4B9BA995E2EA}"/>
              </a:ext>
            </a:extLst>
          </p:cNvPr>
          <p:cNvSpPr>
            <a:spLocks/>
          </p:cNvSpPr>
          <p:nvPr/>
        </p:nvSpPr>
        <p:spPr bwMode="auto">
          <a:xfrm>
            <a:off x="9004407" y="3152775"/>
            <a:ext cx="47625" cy="460375"/>
          </a:xfrm>
          <a:custGeom>
            <a:avLst/>
            <a:gdLst>
              <a:gd name="T0" fmla="*/ 30 w 30"/>
              <a:gd name="T1" fmla="*/ 290 h 290"/>
              <a:gd name="T2" fmla="*/ 30 w 30"/>
              <a:gd name="T3" fmla="*/ 0 h 290"/>
              <a:gd name="T4" fmla="*/ 0 w 30"/>
              <a:gd name="T5" fmla="*/ 0 h 290"/>
            </a:gdLst>
            <a:ahLst/>
            <a:cxnLst>
              <a:cxn ang="0">
                <a:pos x="T0" y="T1"/>
              </a:cxn>
              <a:cxn ang="0">
                <a:pos x="T2" y="T3"/>
              </a:cxn>
              <a:cxn ang="0">
                <a:pos x="T4" y="T5"/>
              </a:cxn>
            </a:cxnLst>
            <a:rect l="0" t="0" r="r" b="b"/>
            <a:pathLst>
              <a:path w="30" h="290">
                <a:moveTo>
                  <a:pt x="30" y="290"/>
                </a:moveTo>
                <a:lnTo>
                  <a:pt x="30" y="0"/>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3" name="Line 28">
            <a:extLst>
              <a:ext uri="{FF2B5EF4-FFF2-40B4-BE49-F238E27FC236}">
                <a16:creationId xmlns:a16="http://schemas.microsoft.com/office/drawing/2014/main" id="{7603B365-569F-35D1-AB3F-A99B1770D2CC}"/>
              </a:ext>
            </a:extLst>
          </p:cNvPr>
          <p:cNvSpPr>
            <a:spLocks noChangeShapeType="1"/>
          </p:cNvSpPr>
          <p:nvPr/>
        </p:nvSpPr>
        <p:spPr bwMode="auto">
          <a:xfrm flipH="1">
            <a:off x="9004407" y="4038600"/>
            <a:ext cx="4762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4" name="Freeform 29">
            <a:extLst>
              <a:ext uri="{FF2B5EF4-FFF2-40B4-BE49-F238E27FC236}">
                <a16:creationId xmlns:a16="http://schemas.microsoft.com/office/drawing/2014/main" id="{35EB7B34-17D1-FA42-F98B-77DE80D57334}"/>
              </a:ext>
            </a:extLst>
          </p:cNvPr>
          <p:cNvSpPr>
            <a:spLocks/>
          </p:cNvSpPr>
          <p:nvPr/>
        </p:nvSpPr>
        <p:spPr bwMode="auto">
          <a:xfrm>
            <a:off x="9052032" y="3613150"/>
            <a:ext cx="0" cy="1309688"/>
          </a:xfrm>
          <a:custGeom>
            <a:avLst/>
            <a:gdLst>
              <a:gd name="T0" fmla="*/ 0 h 825"/>
              <a:gd name="T1" fmla="*/ 268 h 825"/>
              <a:gd name="T2" fmla="*/ 825 h 825"/>
            </a:gdLst>
            <a:ahLst/>
            <a:cxnLst>
              <a:cxn ang="0">
                <a:pos x="0" y="T0"/>
              </a:cxn>
              <a:cxn ang="0">
                <a:pos x="0" y="T1"/>
              </a:cxn>
              <a:cxn ang="0">
                <a:pos x="0" y="T2"/>
              </a:cxn>
            </a:cxnLst>
            <a:rect l="0" t="0" r="r" b="b"/>
            <a:pathLst>
              <a:path h="825">
                <a:moveTo>
                  <a:pt x="0" y="0"/>
                </a:moveTo>
                <a:lnTo>
                  <a:pt x="0" y="268"/>
                </a:lnTo>
                <a:lnTo>
                  <a:pt x="0" y="82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5" name="Freeform 47">
            <a:extLst>
              <a:ext uri="{FF2B5EF4-FFF2-40B4-BE49-F238E27FC236}">
                <a16:creationId xmlns:a16="http://schemas.microsoft.com/office/drawing/2014/main" id="{122D4E67-9E7A-6EBC-FC43-4857CDE1D702}"/>
              </a:ext>
            </a:extLst>
          </p:cNvPr>
          <p:cNvSpPr>
            <a:spLocks/>
          </p:cNvSpPr>
          <p:nvPr/>
        </p:nvSpPr>
        <p:spPr bwMode="auto">
          <a:xfrm>
            <a:off x="9004407" y="4922838"/>
            <a:ext cx="69850" cy="0"/>
          </a:xfrm>
          <a:custGeom>
            <a:avLst/>
            <a:gdLst>
              <a:gd name="T0" fmla="*/ 0 w 44"/>
              <a:gd name="T1" fmla="*/ 30 w 44"/>
              <a:gd name="T2" fmla="*/ 44 w 44"/>
            </a:gdLst>
            <a:ahLst/>
            <a:cxnLst>
              <a:cxn ang="0">
                <a:pos x="T0" y="0"/>
              </a:cxn>
              <a:cxn ang="0">
                <a:pos x="T1" y="0"/>
              </a:cxn>
              <a:cxn ang="0">
                <a:pos x="T2" y="0"/>
              </a:cxn>
            </a:cxnLst>
            <a:rect l="0" t="0" r="r" b="b"/>
            <a:pathLst>
              <a:path w="44">
                <a:moveTo>
                  <a:pt x="0" y="0"/>
                </a:moveTo>
                <a:lnTo>
                  <a:pt x="30" y="0"/>
                </a:lnTo>
                <a:lnTo>
                  <a:pt x="44"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6" name="Line 48">
            <a:extLst>
              <a:ext uri="{FF2B5EF4-FFF2-40B4-BE49-F238E27FC236}">
                <a16:creationId xmlns:a16="http://schemas.microsoft.com/office/drawing/2014/main" id="{A2A4CDD0-02AB-E49C-6F1F-6ACA091B214E}"/>
              </a:ext>
            </a:extLst>
          </p:cNvPr>
          <p:cNvSpPr>
            <a:spLocks noChangeShapeType="1"/>
          </p:cNvSpPr>
          <p:nvPr/>
        </p:nvSpPr>
        <p:spPr bwMode="auto">
          <a:xfrm flipV="1">
            <a:off x="9074257" y="4922838"/>
            <a:ext cx="0" cy="2698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227" name="Groupe 226">
            <a:extLst>
              <a:ext uri="{FF2B5EF4-FFF2-40B4-BE49-F238E27FC236}">
                <a16:creationId xmlns:a16="http://schemas.microsoft.com/office/drawing/2014/main" id="{FEDC4AE5-1360-4587-3301-35600B844C89}"/>
              </a:ext>
            </a:extLst>
          </p:cNvPr>
          <p:cNvGrpSpPr/>
          <p:nvPr/>
        </p:nvGrpSpPr>
        <p:grpSpPr>
          <a:xfrm>
            <a:off x="5495572" y="3175000"/>
            <a:ext cx="2847975" cy="1774826"/>
            <a:chOff x="5819775" y="3175000"/>
            <a:chExt cx="2847975" cy="1774826"/>
          </a:xfrm>
        </p:grpSpPr>
        <p:sp>
          <p:nvSpPr>
            <p:cNvPr id="228" name="Line 30">
              <a:extLst>
                <a:ext uri="{FF2B5EF4-FFF2-40B4-BE49-F238E27FC236}">
                  <a16:creationId xmlns:a16="http://schemas.microsoft.com/office/drawing/2014/main" id="{2CCAFD6F-6194-8E57-9A83-E2F2B9F107CE}"/>
                </a:ext>
              </a:extLst>
            </p:cNvPr>
            <p:cNvSpPr>
              <a:spLocks noChangeShapeType="1"/>
            </p:cNvSpPr>
            <p:nvPr/>
          </p:nvSpPr>
          <p:spPr bwMode="auto">
            <a:xfrm flipH="1">
              <a:off x="5819776" y="3609975"/>
              <a:ext cx="4762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9" name="Line 31">
              <a:extLst>
                <a:ext uri="{FF2B5EF4-FFF2-40B4-BE49-F238E27FC236}">
                  <a16:creationId xmlns:a16="http://schemas.microsoft.com/office/drawing/2014/main" id="{72376AB0-CDFA-3A5E-BE13-D901922C80EB}"/>
                </a:ext>
              </a:extLst>
            </p:cNvPr>
            <p:cNvSpPr>
              <a:spLocks noChangeShapeType="1"/>
            </p:cNvSpPr>
            <p:nvPr/>
          </p:nvSpPr>
          <p:spPr bwMode="auto">
            <a:xfrm flipH="1">
              <a:off x="5819776" y="4267200"/>
              <a:ext cx="4762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0" name="Line 34">
              <a:extLst>
                <a:ext uri="{FF2B5EF4-FFF2-40B4-BE49-F238E27FC236}">
                  <a16:creationId xmlns:a16="http://schemas.microsoft.com/office/drawing/2014/main" id="{97490B6B-66FC-8744-C4E8-099C96B2FF0F}"/>
                </a:ext>
              </a:extLst>
            </p:cNvPr>
            <p:cNvSpPr>
              <a:spLocks noChangeShapeType="1"/>
            </p:cNvSpPr>
            <p:nvPr/>
          </p:nvSpPr>
          <p:spPr bwMode="auto">
            <a:xfrm>
              <a:off x="6929438" y="4922838"/>
              <a:ext cx="0" cy="2698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1" name="Line 36">
              <a:extLst>
                <a:ext uri="{FF2B5EF4-FFF2-40B4-BE49-F238E27FC236}">
                  <a16:creationId xmlns:a16="http://schemas.microsoft.com/office/drawing/2014/main" id="{2FD5EA35-0FD9-0AF1-A707-4FECB61BC536}"/>
                </a:ext>
              </a:extLst>
            </p:cNvPr>
            <p:cNvSpPr>
              <a:spLocks noChangeShapeType="1"/>
            </p:cNvSpPr>
            <p:nvPr/>
          </p:nvSpPr>
          <p:spPr bwMode="auto">
            <a:xfrm>
              <a:off x="7061201" y="4922838"/>
              <a:ext cx="0" cy="2698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2" name="Line 37">
              <a:extLst>
                <a:ext uri="{FF2B5EF4-FFF2-40B4-BE49-F238E27FC236}">
                  <a16:creationId xmlns:a16="http://schemas.microsoft.com/office/drawing/2014/main" id="{39E2B407-4702-6193-DB3B-9178598EB369}"/>
                </a:ext>
              </a:extLst>
            </p:cNvPr>
            <p:cNvSpPr>
              <a:spLocks noChangeShapeType="1"/>
            </p:cNvSpPr>
            <p:nvPr/>
          </p:nvSpPr>
          <p:spPr bwMode="auto">
            <a:xfrm>
              <a:off x="6556376" y="4922838"/>
              <a:ext cx="0" cy="2698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3" name="Line 39">
              <a:extLst>
                <a:ext uri="{FF2B5EF4-FFF2-40B4-BE49-F238E27FC236}">
                  <a16:creationId xmlns:a16="http://schemas.microsoft.com/office/drawing/2014/main" id="{4E5959CF-CC3D-50D4-7912-A865E8D9FE1D}"/>
                </a:ext>
              </a:extLst>
            </p:cNvPr>
            <p:cNvSpPr>
              <a:spLocks noChangeShapeType="1"/>
            </p:cNvSpPr>
            <p:nvPr/>
          </p:nvSpPr>
          <p:spPr bwMode="auto">
            <a:xfrm>
              <a:off x="6424613" y="4922838"/>
              <a:ext cx="0" cy="2698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4" name="Line 41">
              <a:extLst>
                <a:ext uri="{FF2B5EF4-FFF2-40B4-BE49-F238E27FC236}">
                  <a16:creationId xmlns:a16="http://schemas.microsoft.com/office/drawing/2014/main" id="{114A523D-1C8B-9723-9ABB-ED50C7D29863}"/>
                </a:ext>
              </a:extLst>
            </p:cNvPr>
            <p:cNvSpPr>
              <a:spLocks noChangeShapeType="1"/>
            </p:cNvSpPr>
            <p:nvPr/>
          </p:nvSpPr>
          <p:spPr bwMode="auto">
            <a:xfrm flipH="1">
              <a:off x="5819775" y="4922838"/>
              <a:ext cx="28479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5" name="Line 43">
              <a:extLst>
                <a:ext uri="{FF2B5EF4-FFF2-40B4-BE49-F238E27FC236}">
                  <a16:creationId xmlns:a16="http://schemas.microsoft.com/office/drawing/2014/main" id="{DE026ECF-C773-DC05-6D38-7EDAC82D7469}"/>
                </a:ext>
              </a:extLst>
            </p:cNvPr>
            <p:cNvSpPr>
              <a:spLocks noChangeShapeType="1"/>
            </p:cNvSpPr>
            <p:nvPr/>
          </p:nvSpPr>
          <p:spPr bwMode="auto">
            <a:xfrm>
              <a:off x="5889626" y="4922838"/>
              <a:ext cx="0" cy="2698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6" name="Line 45">
              <a:extLst>
                <a:ext uri="{FF2B5EF4-FFF2-40B4-BE49-F238E27FC236}">
                  <a16:creationId xmlns:a16="http://schemas.microsoft.com/office/drawing/2014/main" id="{9B1CC758-7528-3A30-976F-EFB8E9017895}"/>
                </a:ext>
              </a:extLst>
            </p:cNvPr>
            <p:cNvSpPr>
              <a:spLocks noChangeShapeType="1"/>
            </p:cNvSpPr>
            <p:nvPr/>
          </p:nvSpPr>
          <p:spPr bwMode="auto">
            <a:xfrm>
              <a:off x="6022976" y="4922838"/>
              <a:ext cx="0" cy="2698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7" name="Line 49">
              <a:extLst>
                <a:ext uri="{FF2B5EF4-FFF2-40B4-BE49-F238E27FC236}">
                  <a16:creationId xmlns:a16="http://schemas.microsoft.com/office/drawing/2014/main" id="{44BB8CA0-E4F2-1430-D4B7-36ACD23E4387}"/>
                </a:ext>
              </a:extLst>
            </p:cNvPr>
            <p:cNvSpPr>
              <a:spLocks noChangeShapeType="1"/>
            </p:cNvSpPr>
            <p:nvPr/>
          </p:nvSpPr>
          <p:spPr bwMode="auto">
            <a:xfrm>
              <a:off x="8493126" y="4922838"/>
              <a:ext cx="0" cy="2698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8" name="Line 50">
              <a:extLst>
                <a:ext uri="{FF2B5EF4-FFF2-40B4-BE49-F238E27FC236}">
                  <a16:creationId xmlns:a16="http://schemas.microsoft.com/office/drawing/2014/main" id="{E1F47BC3-5BBC-8A3C-FBA9-272953945944}"/>
                </a:ext>
              </a:extLst>
            </p:cNvPr>
            <p:cNvSpPr>
              <a:spLocks noChangeShapeType="1"/>
            </p:cNvSpPr>
            <p:nvPr/>
          </p:nvSpPr>
          <p:spPr bwMode="auto">
            <a:xfrm>
              <a:off x="8624888" y="4922838"/>
              <a:ext cx="0" cy="2698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9" name="Line 53">
              <a:extLst>
                <a:ext uri="{FF2B5EF4-FFF2-40B4-BE49-F238E27FC236}">
                  <a16:creationId xmlns:a16="http://schemas.microsoft.com/office/drawing/2014/main" id="{BA80E7EB-27BB-CFFD-D967-08872AA6EDC4}"/>
                </a:ext>
              </a:extLst>
            </p:cNvPr>
            <p:cNvSpPr>
              <a:spLocks noChangeShapeType="1"/>
            </p:cNvSpPr>
            <p:nvPr/>
          </p:nvSpPr>
          <p:spPr bwMode="auto">
            <a:xfrm>
              <a:off x="7980363" y="4922838"/>
              <a:ext cx="0" cy="2698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0" name="Line 55">
              <a:extLst>
                <a:ext uri="{FF2B5EF4-FFF2-40B4-BE49-F238E27FC236}">
                  <a16:creationId xmlns:a16="http://schemas.microsoft.com/office/drawing/2014/main" id="{02A3E14D-4458-6287-CC0A-AF1CEC6613CA}"/>
                </a:ext>
              </a:extLst>
            </p:cNvPr>
            <p:cNvSpPr>
              <a:spLocks noChangeShapeType="1"/>
            </p:cNvSpPr>
            <p:nvPr/>
          </p:nvSpPr>
          <p:spPr bwMode="auto">
            <a:xfrm>
              <a:off x="8112126" y="4922838"/>
              <a:ext cx="0" cy="2698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1" name="Line 56">
              <a:extLst>
                <a:ext uri="{FF2B5EF4-FFF2-40B4-BE49-F238E27FC236}">
                  <a16:creationId xmlns:a16="http://schemas.microsoft.com/office/drawing/2014/main" id="{F8367C78-CA61-39C4-5DE1-D8E199B0112A}"/>
                </a:ext>
              </a:extLst>
            </p:cNvPr>
            <p:cNvSpPr>
              <a:spLocks noChangeShapeType="1"/>
            </p:cNvSpPr>
            <p:nvPr/>
          </p:nvSpPr>
          <p:spPr bwMode="auto">
            <a:xfrm>
              <a:off x="7586663" y="4922838"/>
              <a:ext cx="0" cy="2698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2" name="Line 58">
              <a:extLst>
                <a:ext uri="{FF2B5EF4-FFF2-40B4-BE49-F238E27FC236}">
                  <a16:creationId xmlns:a16="http://schemas.microsoft.com/office/drawing/2014/main" id="{1E74DDB3-358C-941D-D1E0-8FBDC63881E4}"/>
                </a:ext>
              </a:extLst>
            </p:cNvPr>
            <p:cNvSpPr>
              <a:spLocks noChangeShapeType="1"/>
            </p:cNvSpPr>
            <p:nvPr/>
          </p:nvSpPr>
          <p:spPr bwMode="auto">
            <a:xfrm>
              <a:off x="7454901" y="4922838"/>
              <a:ext cx="0" cy="2698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3" name="Line 61">
              <a:extLst>
                <a:ext uri="{FF2B5EF4-FFF2-40B4-BE49-F238E27FC236}">
                  <a16:creationId xmlns:a16="http://schemas.microsoft.com/office/drawing/2014/main" id="{0E98CAD9-CD87-754F-5AD4-1A21877B3A5C}"/>
                </a:ext>
              </a:extLst>
            </p:cNvPr>
            <p:cNvSpPr>
              <a:spLocks noChangeShapeType="1"/>
            </p:cNvSpPr>
            <p:nvPr/>
          </p:nvSpPr>
          <p:spPr bwMode="auto">
            <a:xfrm flipV="1">
              <a:off x="5867401" y="3175000"/>
              <a:ext cx="0" cy="17478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244" name="Line 63">
            <a:extLst>
              <a:ext uri="{FF2B5EF4-FFF2-40B4-BE49-F238E27FC236}">
                <a16:creationId xmlns:a16="http://schemas.microsoft.com/office/drawing/2014/main" id="{C968F251-7DA9-F0F9-9180-934ACEA811A7}"/>
              </a:ext>
            </a:extLst>
          </p:cNvPr>
          <p:cNvSpPr>
            <a:spLocks noChangeShapeType="1"/>
          </p:cNvSpPr>
          <p:nvPr/>
        </p:nvSpPr>
        <p:spPr bwMode="auto">
          <a:xfrm>
            <a:off x="9074257" y="4922838"/>
            <a:ext cx="13176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5" name="Rectangle 64">
            <a:extLst>
              <a:ext uri="{FF2B5EF4-FFF2-40B4-BE49-F238E27FC236}">
                <a16:creationId xmlns:a16="http://schemas.microsoft.com/office/drawing/2014/main" id="{FE9951BF-FB44-6F35-E47D-4EACBC0E34C1}"/>
              </a:ext>
            </a:extLst>
          </p:cNvPr>
          <p:cNvSpPr>
            <a:spLocks noChangeArrowheads="1"/>
          </p:cNvSpPr>
          <p:nvPr/>
        </p:nvSpPr>
        <p:spPr bwMode="auto">
          <a:xfrm>
            <a:off x="5304351" y="3516315"/>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effectLst/>
                <a:latin typeface="+mj-lt"/>
              </a:rPr>
              <a:t>10</a:t>
            </a:r>
            <a:endParaRPr kumimoji="0" lang="en-US" altLang="fr-FR" sz="2800" b="0" i="0" u="none" strike="noStrike" cap="none" normalizeH="0" baseline="0" dirty="0">
              <a:ln>
                <a:noFill/>
              </a:ln>
              <a:effectLst/>
              <a:latin typeface="+mj-lt"/>
            </a:endParaRPr>
          </a:p>
        </p:txBody>
      </p:sp>
      <p:sp>
        <p:nvSpPr>
          <p:cNvPr id="246" name="Rectangle 65">
            <a:extLst>
              <a:ext uri="{FF2B5EF4-FFF2-40B4-BE49-F238E27FC236}">
                <a16:creationId xmlns:a16="http://schemas.microsoft.com/office/drawing/2014/main" id="{88018F9B-3A30-7AAF-2AC4-834923D85B04}"/>
              </a:ext>
            </a:extLst>
          </p:cNvPr>
          <p:cNvSpPr>
            <a:spLocks noChangeArrowheads="1"/>
          </p:cNvSpPr>
          <p:nvPr/>
        </p:nvSpPr>
        <p:spPr bwMode="auto">
          <a:xfrm>
            <a:off x="5382897" y="4171953"/>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effectLst/>
                <a:latin typeface="+mj-lt"/>
              </a:rPr>
              <a:t>1</a:t>
            </a:r>
            <a:endParaRPr kumimoji="0" lang="en-US" altLang="fr-FR" sz="2800" b="0" i="0" u="none" strike="noStrike" cap="none" normalizeH="0" baseline="0" dirty="0">
              <a:ln>
                <a:noFill/>
              </a:ln>
              <a:effectLst/>
              <a:latin typeface="+mj-lt"/>
            </a:endParaRPr>
          </a:p>
        </p:txBody>
      </p:sp>
      <p:sp>
        <p:nvSpPr>
          <p:cNvPr id="247" name="Rectangle 66">
            <a:extLst>
              <a:ext uri="{FF2B5EF4-FFF2-40B4-BE49-F238E27FC236}">
                <a16:creationId xmlns:a16="http://schemas.microsoft.com/office/drawing/2014/main" id="{C83C96A2-13D4-8D8F-C989-82B79287D00F}"/>
              </a:ext>
            </a:extLst>
          </p:cNvPr>
          <p:cNvSpPr>
            <a:spLocks noChangeArrowheads="1"/>
          </p:cNvSpPr>
          <p:nvPr/>
        </p:nvSpPr>
        <p:spPr bwMode="auto">
          <a:xfrm>
            <a:off x="5265878" y="4827590"/>
            <a:ext cx="19556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effectLst/>
                <a:latin typeface="+mj-lt"/>
              </a:rPr>
              <a:t>0.1</a:t>
            </a:r>
            <a:endParaRPr kumimoji="0" lang="en-US" altLang="fr-FR" sz="2800" b="0" i="0" u="none" strike="noStrike" cap="none" normalizeH="0" baseline="0" dirty="0">
              <a:ln>
                <a:noFill/>
              </a:ln>
              <a:effectLst/>
              <a:latin typeface="+mj-lt"/>
            </a:endParaRPr>
          </a:p>
        </p:txBody>
      </p:sp>
      <p:sp>
        <p:nvSpPr>
          <p:cNvPr id="248" name="Rectangle 67">
            <a:extLst>
              <a:ext uri="{FF2B5EF4-FFF2-40B4-BE49-F238E27FC236}">
                <a16:creationId xmlns:a16="http://schemas.microsoft.com/office/drawing/2014/main" id="{E2D5B78C-F89A-FA27-4396-701A13C25EDD}"/>
              </a:ext>
            </a:extLst>
          </p:cNvPr>
          <p:cNvSpPr>
            <a:spLocks noChangeArrowheads="1"/>
          </p:cNvSpPr>
          <p:nvPr/>
        </p:nvSpPr>
        <p:spPr bwMode="auto">
          <a:xfrm rot="16200000">
            <a:off x="5453331" y="5014085"/>
            <a:ext cx="21800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effectLst/>
                <a:latin typeface="+mj-lt"/>
              </a:rPr>
              <a:t>W-4</a:t>
            </a:r>
            <a:endParaRPr kumimoji="0" lang="en-US" altLang="fr-FR" sz="3200" b="0" i="0" u="none" strike="noStrike" cap="none" normalizeH="0" baseline="0" dirty="0">
              <a:ln>
                <a:noFill/>
              </a:ln>
              <a:effectLst/>
              <a:latin typeface="+mj-lt"/>
            </a:endParaRPr>
          </a:p>
        </p:txBody>
      </p:sp>
      <p:sp>
        <p:nvSpPr>
          <p:cNvPr id="249" name="Rectangle 68">
            <a:extLst>
              <a:ext uri="{FF2B5EF4-FFF2-40B4-BE49-F238E27FC236}">
                <a16:creationId xmlns:a16="http://schemas.microsoft.com/office/drawing/2014/main" id="{4CC00CB6-A172-7C59-AD18-5BE14B343BCE}"/>
              </a:ext>
            </a:extLst>
          </p:cNvPr>
          <p:cNvSpPr>
            <a:spLocks noChangeArrowheads="1"/>
          </p:cNvSpPr>
          <p:nvPr/>
        </p:nvSpPr>
        <p:spPr bwMode="auto">
          <a:xfrm rot="16200000">
            <a:off x="5585093" y="5014085"/>
            <a:ext cx="21800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effectLst/>
                <a:latin typeface="+mj-lt"/>
              </a:rPr>
              <a:t>W-3</a:t>
            </a:r>
            <a:endParaRPr kumimoji="0" lang="en-US" altLang="fr-FR" sz="3200" b="0" i="0" u="none" strike="noStrike" cap="none" normalizeH="0" baseline="0" dirty="0">
              <a:ln>
                <a:noFill/>
              </a:ln>
              <a:effectLst/>
              <a:latin typeface="+mj-lt"/>
            </a:endParaRPr>
          </a:p>
        </p:txBody>
      </p:sp>
      <p:sp>
        <p:nvSpPr>
          <p:cNvPr id="250" name="Rectangle 69">
            <a:extLst>
              <a:ext uri="{FF2B5EF4-FFF2-40B4-BE49-F238E27FC236}">
                <a16:creationId xmlns:a16="http://schemas.microsoft.com/office/drawing/2014/main" id="{DCD25A4C-C6D3-F0D3-04A5-322BFB2E1705}"/>
              </a:ext>
            </a:extLst>
          </p:cNvPr>
          <p:cNvSpPr>
            <a:spLocks noChangeArrowheads="1"/>
          </p:cNvSpPr>
          <p:nvPr/>
        </p:nvSpPr>
        <p:spPr bwMode="auto">
          <a:xfrm rot="16200000">
            <a:off x="6020628" y="4993246"/>
            <a:ext cx="1442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effectLst/>
                <a:latin typeface="+mj-lt"/>
              </a:rPr>
              <a:t>D1</a:t>
            </a:r>
            <a:endParaRPr kumimoji="0" lang="en-US" altLang="fr-FR" sz="3200" b="0" i="0" u="none" strike="noStrike" cap="none" normalizeH="0" baseline="0" dirty="0">
              <a:ln>
                <a:noFill/>
              </a:ln>
              <a:effectLst/>
              <a:latin typeface="+mj-lt"/>
            </a:endParaRPr>
          </a:p>
        </p:txBody>
      </p:sp>
      <p:sp>
        <p:nvSpPr>
          <p:cNvPr id="251" name="Rectangle 70">
            <a:extLst>
              <a:ext uri="{FF2B5EF4-FFF2-40B4-BE49-F238E27FC236}">
                <a16:creationId xmlns:a16="http://schemas.microsoft.com/office/drawing/2014/main" id="{B0D1F845-6330-7EB8-031D-F986F9C83B73}"/>
              </a:ext>
            </a:extLst>
          </p:cNvPr>
          <p:cNvSpPr>
            <a:spLocks noChangeArrowheads="1"/>
          </p:cNvSpPr>
          <p:nvPr/>
        </p:nvSpPr>
        <p:spPr bwMode="auto">
          <a:xfrm rot="16200000">
            <a:off x="6137854" y="5001261"/>
            <a:ext cx="17953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effectLst/>
                <a:latin typeface="+mj-lt"/>
              </a:rPr>
              <a:t>W1</a:t>
            </a:r>
            <a:endParaRPr kumimoji="0" lang="en-US" altLang="fr-FR" sz="3200" b="0" i="0" u="none" strike="noStrike" cap="none" normalizeH="0" baseline="0" dirty="0">
              <a:ln>
                <a:noFill/>
              </a:ln>
              <a:effectLst/>
              <a:latin typeface="+mj-lt"/>
            </a:endParaRPr>
          </a:p>
        </p:txBody>
      </p:sp>
      <p:sp>
        <p:nvSpPr>
          <p:cNvPr id="252" name="Rectangle 71">
            <a:extLst>
              <a:ext uri="{FF2B5EF4-FFF2-40B4-BE49-F238E27FC236}">
                <a16:creationId xmlns:a16="http://schemas.microsoft.com/office/drawing/2014/main" id="{BD566D73-C33B-A028-044E-6DD4EC374456}"/>
              </a:ext>
            </a:extLst>
          </p:cNvPr>
          <p:cNvSpPr>
            <a:spLocks noChangeArrowheads="1"/>
          </p:cNvSpPr>
          <p:nvPr/>
        </p:nvSpPr>
        <p:spPr bwMode="auto">
          <a:xfrm rot="16200000">
            <a:off x="6510917" y="5001261"/>
            <a:ext cx="17953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effectLst/>
                <a:latin typeface="+mj-lt"/>
              </a:rPr>
              <a:t>W4</a:t>
            </a:r>
            <a:endParaRPr kumimoji="0" lang="en-US" altLang="fr-FR" sz="3200" b="0" i="0" u="none" strike="noStrike" cap="none" normalizeH="0" baseline="0" dirty="0">
              <a:ln>
                <a:noFill/>
              </a:ln>
              <a:effectLst/>
              <a:latin typeface="+mj-lt"/>
            </a:endParaRPr>
          </a:p>
        </p:txBody>
      </p:sp>
      <p:sp>
        <p:nvSpPr>
          <p:cNvPr id="253" name="Rectangle 72">
            <a:extLst>
              <a:ext uri="{FF2B5EF4-FFF2-40B4-BE49-F238E27FC236}">
                <a16:creationId xmlns:a16="http://schemas.microsoft.com/office/drawing/2014/main" id="{6E6DE4F2-51B7-CF93-619A-7898A052F1A4}"/>
              </a:ext>
            </a:extLst>
          </p:cNvPr>
          <p:cNvSpPr>
            <a:spLocks noChangeArrowheads="1"/>
          </p:cNvSpPr>
          <p:nvPr/>
        </p:nvSpPr>
        <p:spPr bwMode="auto">
          <a:xfrm rot="16200000">
            <a:off x="6642679" y="5001261"/>
            <a:ext cx="17953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effectLst/>
                <a:latin typeface="+mj-lt"/>
              </a:rPr>
              <a:t>W5</a:t>
            </a:r>
            <a:endParaRPr kumimoji="0" lang="en-US" altLang="fr-FR" sz="3200" b="0" i="0" u="none" strike="noStrike" cap="none" normalizeH="0" baseline="0" dirty="0">
              <a:ln>
                <a:noFill/>
              </a:ln>
              <a:effectLst/>
              <a:latin typeface="+mj-lt"/>
            </a:endParaRPr>
          </a:p>
        </p:txBody>
      </p:sp>
      <p:sp>
        <p:nvSpPr>
          <p:cNvPr id="254" name="Rectangle 73">
            <a:extLst>
              <a:ext uri="{FF2B5EF4-FFF2-40B4-BE49-F238E27FC236}">
                <a16:creationId xmlns:a16="http://schemas.microsoft.com/office/drawing/2014/main" id="{006C0B65-3B63-D640-21D4-57B9FE07E620}"/>
              </a:ext>
            </a:extLst>
          </p:cNvPr>
          <p:cNvSpPr>
            <a:spLocks noChangeArrowheads="1"/>
          </p:cNvSpPr>
          <p:nvPr/>
        </p:nvSpPr>
        <p:spPr bwMode="auto">
          <a:xfrm rot="16200000">
            <a:off x="7037967" y="5001261"/>
            <a:ext cx="17953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effectLst/>
                <a:latin typeface="+mj-lt"/>
              </a:rPr>
              <a:t>W8</a:t>
            </a:r>
            <a:endParaRPr kumimoji="0" lang="en-US" altLang="fr-FR" sz="3200" b="0" i="0" u="none" strike="noStrike" cap="none" normalizeH="0" baseline="0" dirty="0">
              <a:ln>
                <a:noFill/>
              </a:ln>
              <a:effectLst/>
              <a:latin typeface="+mj-lt"/>
            </a:endParaRPr>
          </a:p>
        </p:txBody>
      </p:sp>
      <p:sp>
        <p:nvSpPr>
          <p:cNvPr id="255" name="Rectangle 74">
            <a:extLst>
              <a:ext uri="{FF2B5EF4-FFF2-40B4-BE49-F238E27FC236}">
                <a16:creationId xmlns:a16="http://schemas.microsoft.com/office/drawing/2014/main" id="{C9074D20-B111-993F-93D1-BBF8008EEEB5}"/>
              </a:ext>
            </a:extLst>
          </p:cNvPr>
          <p:cNvSpPr>
            <a:spLocks noChangeArrowheads="1"/>
          </p:cNvSpPr>
          <p:nvPr/>
        </p:nvSpPr>
        <p:spPr bwMode="auto">
          <a:xfrm rot="16200000">
            <a:off x="7169729" y="5001261"/>
            <a:ext cx="17953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effectLst/>
                <a:latin typeface="+mj-lt"/>
              </a:rPr>
              <a:t>W9</a:t>
            </a:r>
            <a:endParaRPr kumimoji="0" lang="en-US" altLang="fr-FR" sz="3200" b="0" i="0" u="none" strike="noStrike" cap="none" normalizeH="0" baseline="0" dirty="0">
              <a:ln>
                <a:noFill/>
              </a:ln>
              <a:effectLst/>
              <a:latin typeface="+mj-lt"/>
            </a:endParaRPr>
          </a:p>
        </p:txBody>
      </p:sp>
      <p:sp>
        <p:nvSpPr>
          <p:cNvPr id="256" name="Rectangle 75">
            <a:extLst>
              <a:ext uri="{FF2B5EF4-FFF2-40B4-BE49-F238E27FC236}">
                <a16:creationId xmlns:a16="http://schemas.microsoft.com/office/drawing/2014/main" id="{DFCCE9DD-4758-1BD4-F019-8B85092C0E0C}"/>
              </a:ext>
            </a:extLst>
          </p:cNvPr>
          <p:cNvSpPr>
            <a:spLocks noChangeArrowheads="1"/>
          </p:cNvSpPr>
          <p:nvPr/>
        </p:nvSpPr>
        <p:spPr bwMode="auto">
          <a:xfrm rot="16200000">
            <a:off x="7529564" y="5022902"/>
            <a:ext cx="24526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effectLst/>
                <a:latin typeface="+mj-lt"/>
              </a:rPr>
              <a:t>W12</a:t>
            </a:r>
            <a:endParaRPr kumimoji="0" lang="en-US" altLang="fr-FR" sz="3200" b="0" i="0" u="none" strike="noStrike" cap="none" normalizeH="0" baseline="0" dirty="0">
              <a:ln>
                <a:noFill/>
              </a:ln>
              <a:effectLst/>
              <a:latin typeface="+mj-lt"/>
            </a:endParaRPr>
          </a:p>
        </p:txBody>
      </p:sp>
      <p:sp>
        <p:nvSpPr>
          <p:cNvPr id="257" name="Rectangle 76">
            <a:extLst>
              <a:ext uri="{FF2B5EF4-FFF2-40B4-BE49-F238E27FC236}">
                <a16:creationId xmlns:a16="http://schemas.microsoft.com/office/drawing/2014/main" id="{684D6B8B-F1F2-B21D-FF88-FCFCA0305554}"/>
              </a:ext>
            </a:extLst>
          </p:cNvPr>
          <p:cNvSpPr>
            <a:spLocks noChangeArrowheads="1"/>
          </p:cNvSpPr>
          <p:nvPr/>
        </p:nvSpPr>
        <p:spPr bwMode="auto">
          <a:xfrm rot="16200000">
            <a:off x="7661327" y="5022902"/>
            <a:ext cx="24526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effectLst/>
                <a:latin typeface="+mj-lt"/>
              </a:rPr>
              <a:t>W13</a:t>
            </a:r>
            <a:endParaRPr kumimoji="0" lang="en-US" altLang="fr-FR" sz="3200" b="0" i="0" u="none" strike="noStrike" cap="none" normalizeH="0" baseline="0" dirty="0">
              <a:ln>
                <a:noFill/>
              </a:ln>
              <a:effectLst/>
              <a:latin typeface="+mj-lt"/>
            </a:endParaRPr>
          </a:p>
        </p:txBody>
      </p:sp>
      <p:sp>
        <p:nvSpPr>
          <p:cNvPr id="258" name="Rectangle 77">
            <a:extLst>
              <a:ext uri="{FF2B5EF4-FFF2-40B4-BE49-F238E27FC236}">
                <a16:creationId xmlns:a16="http://schemas.microsoft.com/office/drawing/2014/main" id="{75BB475F-B7F3-8CCA-5AF4-DD93DE2F039D}"/>
              </a:ext>
            </a:extLst>
          </p:cNvPr>
          <p:cNvSpPr>
            <a:spLocks noChangeArrowheads="1"/>
          </p:cNvSpPr>
          <p:nvPr/>
        </p:nvSpPr>
        <p:spPr bwMode="auto">
          <a:xfrm rot="16200000">
            <a:off x="8042327" y="5022902"/>
            <a:ext cx="24526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effectLst/>
                <a:latin typeface="+mj-lt"/>
              </a:rPr>
              <a:t>W16</a:t>
            </a:r>
            <a:endParaRPr kumimoji="0" lang="en-US" altLang="fr-FR" sz="3200" b="0" i="0" u="none" strike="noStrike" cap="none" normalizeH="0" baseline="0" dirty="0">
              <a:ln>
                <a:noFill/>
              </a:ln>
              <a:effectLst/>
              <a:latin typeface="+mj-lt"/>
            </a:endParaRPr>
          </a:p>
        </p:txBody>
      </p:sp>
      <p:sp>
        <p:nvSpPr>
          <p:cNvPr id="259" name="Rectangle 78">
            <a:extLst>
              <a:ext uri="{FF2B5EF4-FFF2-40B4-BE49-F238E27FC236}">
                <a16:creationId xmlns:a16="http://schemas.microsoft.com/office/drawing/2014/main" id="{98287BBC-6F2D-0170-EDD4-F3E04BD8AE32}"/>
              </a:ext>
            </a:extLst>
          </p:cNvPr>
          <p:cNvSpPr>
            <a:spLocks noChangeArrowheads="1"/>
          </p:cNvSpPr>
          <p:nvPr/>
        </p:nvSpPr>
        <p:spPr bwMode="auto">
          <a:xfrm rot="16200000">
            <a:off x="8174089" y="5022902"/>
            <a:ext cx="24526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effectLst/>
                <a:latin typeface="+mj-lt"/>
              </a:rPr>
              <a:t>W17</a:t>
            </a:r>
            <a:endParaRPr kumimoji="0" lang="en-US" altLang="fr-FR" sz="3200" b="0" i="0" u="none" strike="noStrike" cap="none" normalizeH="0" baseline="0" dirty="0">
              <a:ln>
                <a:noFill/>
              </a:ln>
              <a:effectLst/>
              <a:latin typeface="+mj-lt"/>
            </a:endParaRPr>
          </a:p>
        </p:txBody>
      </p:sp>
      <p:sp>
        <p:nvSpPr>
          <p:cNvPr id="260" name="Rectangle 79">
            <a:extLst>
              <a:ext uri="{FF2B5EF4-FFF2-40B4-BE49-F238E27FC236}">
                <a16:creationId xmlns:a16="http://schemas.microsoft.com/office/drawing/2014/main" id="{3DDA8B75-9FA7-63BC-5617-2EDA8E845C4B}"/>
              </a:ext>
            </a:extLst>
          </p:cNvPr>
          <p:cNvSpPr>
            <a:spLocks noChangeArrowheads="1"/>
          </p:cNvSpPr>
          <p:nvPr/>
        </p:nvSpPr>
        <p:spPr bwMode="auto">
          <a:xfrm>
            <a:off x="6314005" y="5266830"/>
            <a:ext cx="107683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400" b="1" i="0" u="none" strike="noStrike" cap="none" normalizeH="0" baseline="0" dirty="0">
                <a:ln>
                  <a:noFill/>
                </a:ln>
                <a:effectLst/>
                <a:latin typeface="+mj-lt"/>
              </a:rPr>
              <a:t>Sub study visit</a:t>
            </a:r>
            <a:endParaRPr kumimoji="0" lang="en-US" altLang="fr-FR" sz="3200" b="0" i="0" u="none" strike="noStrike" cap="none" normalizeH="0" baseline="0" dirty="0">
              <a:ln>
                <a:noFill/>
              </a:ln>
              <a:effectLst/>
              <a:latin typeface="+mj-lt"/>
            </a:endParaRPr>
          </a:p>
        </p:txBody>
      </p:sp>
      <p:sp>
        <p:nvSpPr>
          <p:cNvPr id="261" name="Rectangle 80">
            <a:extLst>
              <a:ext uri="{FF2B5EF4-FFF2-40B4-BE49-F238E27FC236}">
                <a16:creationId xmlns:a16="http://schemas.microsoft.com/office/drawing/2014/main" id="{73AC855A-705F-F69B-5896-EAB6A2F06DD2}"/>
              </a:ext>
            </a:extLst>
          </p:cNvPr>
          <p:cNvSpPr>
            <a:spLocks noChangeArrowheads="1"/>
          </p:cNvSpPr>
          <p:nvPr/>
        </p:nvSpPr>
        <p:spPr bwMode="auto">
          <a:xfrm>
            <a:off x="8654502" y="3059115"/>
            <a:ext cx="31419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effectLst/>
                <a:latin typeface="+mj-lt"/>
              </a:rPr>
              <a:t>1000</a:t>
            </a:r>
            <a:endParaRPr kumimoji="0" lang="en-US" altLang="fr-FR" sz="2800" b="0" i="0" u="none" strike="noStrike" cap="none" normalizeH="0" baseline="0" dirty="0">
              <a:ln>
                <a:noFill/>
              </a:ln>
              <a:effectLst/>
              <a:latin typeface="+mj-lt"/>
            </a:endParaRPr>
          </a:p>
        </p:txBody>
      </p:sp>
      <p:sp>
        <p:nvSpPr>
          <p:cNvPr id="262" name="Rectangle 81">
            <a:extLst>
              <a:ext uri="{FF2B5EF4-FFF2-40B4-BE49-F238E27FC236}">
                <a16:creationId xmlns:a16="http://schemas.microsoft.com/office/drawing/2014/main" id="{44F8AB36-5A02-0B91-988E-3E0FCBF60889}"/>
              </a:ext>
            </a:extLst>
          </p:cNvPr>
          <p:cNvSpPr>
            <a:spLocks noChangeArrowheads="1"/>
          </p:cNvSpPr>
          <p:nvPr/>
        </p:nvSpPr>
        <p:spPr bwMode="auto">
          <a:xfrm>
            <a:off x="8733050" y="3943353"/>
            <a:ext cx="2356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effectLst/>
                <a:latin typeface="+mj-lt"/>
              </a:rPr>
              <a:t>100</a:t>
            </a:r>
            <a:endParaRPr kumimoji="0" lang="en-US" altLang="fr-FR" sz="2800" b="0" i="0" u="none" strike="noStrike" cap="none" normalizeH="0" baseline="0" dirty="0">
              <a:ln>
                <a:noFill/>
              </a:ln>
              <a:effectLst/>
              <a:latin typeface="+mj-lt"/>
            </a:endParaRPr>
          </a:p>
        </p:txBody>
      </p:sp>
      <p:sp>
        <p:nvSpPr>
          <p:cNvPr id="263" name="Rectangle 82">
            <a:extLst>
              <a:ext uri="{FF2B5EF4-FFF2-40B4-BE49-F238E27FC236}">
                <a16:creationId xmlns:a16="http://schemas.microsoft.com/office/drawing/2014/main" id="{BD069BE1-C530-0482-0A08-9CF580994FB3}"/>
              </a:ext>
            </a:extLst>
          </p:cNvPr>
          <p:cNvSpPr>
            <a:spLocks noChangeArrowheads="1"/>
          </p:cNvSpPr>
          <p:nvPr/>
        </p:nvSpPr>
        <p:spPr bwMode="auto">
          <a:xfrm>
            <a:off x="8813185" y="4827590"/>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effectLst/>
                <a:latin typeface="+mj-lt"/>
              </a:rPr>
              <a:t>10</a:t>
            </a:r>
            <a:endParaRPr kumimoji="0" lang="en-US" altLang="fr-FR" sz="2800" b="0" i="0" u="none" strike="noStrike" cap="none" normalizeH="0" baseline="0" dirty="0">
              <a:ln>
                <a:noFill/>
              </a:ln>
              <a:effectLst/>
              <a:latin typeface="+mj-lt"/>
            </a:endParaRPr>
          </a:p>
        </p:txBody>
      </p:sp>
      <p:sp>
        <p:nvSpPr>
          <p:cNvPr id="264" name="Rectangle 83">
            <a:extLst>
              <a:ext uri="{FF2B5EF4-FFF2-40B4-BE49-F238E27FC236}">
                <a16:creationId xmlns:a16="http://schemas.microsoft.com/office/drawing/2014/main" id="{FB80BAA0-5D57-5BDD-F169-73FAE926D513}"/>
              </a:ext>
            </a:extLst>
          </p:cNvPr>
          <p:cNvSpPr>
            <a:spLocks noChangeArrowheads="1"/>
          </p:cNvSpPr>
          <p:nvPr/>
        </p:nvSpPr>
        <p:spPr bwMode="auto">
          <a:xfrm rot="16200000">
            <a:off x="8962165" y="5014085"/>
            <a:ext cx="21800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effectLst/>
                <a:latin typeface="+mj-lt"/>
              </a:rPr>
              <a:t>W-4</a:t>
            </a:r>
            <a:endParaRPr kumimoji="0" lang="en-US" altLang="fr-FR" sz="3200" b="0" i="0" u="none" strike="noStrike" cap="none" normalizeH="0" baseline="0" dirty="0">
              <a:ln>
                <a:noFill/>
              </a:ln>
              <a:effectLst/>
              <a:latin typeface="+mj-lt"/>
            </a:endParaRPr>
          </a:p>
        </p:txBody>
      </p:sp>
      <p:sp>
        <p:nvSpPr>
          <p:cNvPr id="265" name="Rectangle 84">
            <a:extLst>
              <a:ext uri="{FF2B5EF4-FFF2-40B4-BE49-F238E27FC236}">
                <a16:creationId xmlns:a16="http://schemas.microsoft.com/office/drawing/2014/main" id="{7E34D5D7-A051-2265-A807-2A2ED8E76027}"/>
              </a:ext>
            </a:extLst>
          </p:cNvPr>
          <p:cNvSpPr>
            <a:spLocks noChangeArrowheads="1"/>
          </p:cNvSpPr>
          <p:nvPr/>
        </p:nvSpPr>
        <p:spPr bwMode="auto">
          <a:xfrm rot="16200000">
            <a:off x="9093927" y="5014085"/>
            <a:ext cx="21800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effectLst/>
                <a:latin typeface="+mj-lt"/>
              </a:rPr>
              <a:t>W-3</a:t>
            </a:r>
            <a:endParaRPr kumimoji="0" lang="en-US" altLang="fr-FR" sz="3200" b="0" i="0" u="none" strike="noStrike" cap="none" normalizeH="0" baseline="0" dirty="0">
              <a:ln>
                <a:noFill/>
              </a:ln>
              <a:effectLst/>
              <a:latin typeface="+mj-lt"/>
            </a:endParaRPr>
          </a:p>
        </p:txBody>
      </p:sp>
      <p:sp>
        <p:nvSpPr>
          <p:cNvPr id="266" name="Rectangle 85">
            <a:extLst>
              <a:ext uri="{FF2B5EF4-FFF2-40B4-BE49-F238E27FC236}">
                <a16:creationId xmlns:a16="http://schemas.microsoft.com/office/drawing/2014/main" id="{898799CB-25AA-5DF5-AFFD-541556B4138F}"/>
              </a:ext>
            </a:extLst>
          </p:cNvPr>
          <p:cNvSpPr>
            <a:spLocks noChangeArrowheads="1"/>
          </p:cNvSpPr>
          <p:nvPr/>
        </p:nvSpPr>
        <p:spPr bwMode="auto">
          <a:xfrm rot="16200000">
            <a:off x="9529462" y="4993246"/>
            <a:ext cx="1442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effectLst/>
                <a:latin typeface="+mj-lt"/>
              </a:rPr>
              <a:t>D1</a:t>
            </a:r>
            <a:endParaRPr kumimoji="0" lang="en-US" altLang="fr-FR" sz="3200" b="0" i="0" u="none" strike="noStrike" cap="none" normalizeH="0" baseline="0" dirty="0">
              <a:ln>
                <a:noFill/>
              </a:ln>
              <a:effectLst/>
              <a:latin typeface="+mj-lt"/>
            </a:endParaRPr>
          </a:p>
        </p:txBody>
      </p:sp>
      <p:sp>
        <p:nvSpPr>
          <p:cNvPr id="267" name="Rectangle 86">
            <a:extLst>
              <a:ext uri="{FF2B5EF4-FFF2-40B4-BE49-F238E27FC236}">
                <a16:creationId xmlns:a16="http://schemas.microsoft.com/office/drawing/2014/main" id="{F0F97AE3-88BE-4A1C-DC53-9A35522371D3}"/>
              </a:ext>
            </a:extLst>
          </p:cNvPr>
          <p:cNvSpPr>
            <a:spLocks noChangeArrowheads="1"/>
          </p:cNvSpPr>
          <p:nvPr/>
        </p:nvSpPr>
        <p:spPr bwMode="auto">
          <a:xfrm rot="16200000">
            <a:off x="9646688" y="5001261"/>
            <a:ext cx="17953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effectLst/>
                <a:latin typeface="+mj-lt"/>
              </a:rPr>
              <a:t>W1</a:t>
            </a:r>
            <a:endParaRPr kumimoji="0" lang="en-US" altLang="fr-FR" sz="3200" b="0" i="0" u="none" strike="noStrike" cap="none" normalizeH="0" baseline="0" dirty="0">
              <a:ln>
                <a:noFill/>
              </a:ln>
              <a:effectLst/>
              <a:latin typeface="+mj-lt"/>
            </a:endParaRPr>
          </a:p>
        </p:txBody>
      </p:sp>
      <p:sp>
        <p:nvSpPr>
          <p:cNvPr id="268" name="Rectangle 87">
            <a:extLst>
              <a:ext uri="{FF2B5EF4-FFF2-40B4-BE49-F238E27FC236}">
                <a16:creationId xmlns:a16="http://schemas.microsoft.com/office/drawing/2014/main" id="{5CC4F2DB-3A80-2A66-5DD8-A07FD13170F1}"/>
              </a:ext>
            </a:extLst>
          </p:cNvPr>
          <p:cNvSpPr>
            <a:spLocks noChangeArrowheads="1"/>
          </p:cNvSpPr>
          <p:nvPr/>
        </p:nvSpPr>
        <p:spPr bwMode="auto">
          <a:xfrm rot="16200000">
            <a:off x="10019751" y="5001261"/>
            <a:ext cx="17953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effectLst/>
                <a:latin typeface="+mj-lt"/>
              </a:rPr>
              <a:t>W4</a:t>
            </a:r>
            <a:endParaRPr kumimoji="0" lang="en-US" altLang="fr-FR" sz="3200" b="0" i="0" u="none" strike="noStrike" cap="none" normalizeH="0" baseline="0" dirty="0">
              <a:ln>
                <a:noFill/>
              </a:ln>
              <a:effectLst/>
              <a:latin typeface="+mj-lt"/>
            </a:endParaRPr>
          </a:p>
        </p:txBody>
      </p:sp>
      <p:sp>
        <p:nvSpPr>
          <p:cNvPr id="269" name="Rectangle 88">
            <a:extLst>
              <a:ext uri="{FF2B5EF4-FFF2-40B4-BE49-F238E27FC236}">
                <a16:creationId xmlns:a16="http://schemas.microsoft.com/office/drawing/2014/main" id="{273F16F2-F02D-34CE-30A8-B2C69B8C4717}"/>
              </a:ext>
            </a:extLst>
          </p:cNvPr>
          <p:cNvSpPr>
            <a:spLocks noChangeArrowheads="1"/>
          </p:cNvSpPr>
          <p:nvPr/>
        </p:nvSpPr>
        <p:spPr bwMode="auto">
          <a:xfrm rot="16200000">
            <a:off x="10151513" y="5001261"/>
            <a:ext cx="17953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effectLst/>
                <a:latin typeface="+mj-lt"/>
              </a:rPr>
              <a:t>W5</a:t>
            </a:r>
            <a:endParaRPr kumimoji="0" lang="en-US" altLang="fr-FR" sz="3200" b="0" i="0" u="none" strike="noStrike" cap="none" normalizeH="0" baseline="0" dirty="0">
              <a:ln>
                <a:noFill/>
              </a:ln>
              <a:effectLst/>
              <a:latin typeface="+mj-lt"/>
            </a:endParaRPr>
          </a:p>
        </p:txBody>
      </p:sp>
      <p:sp>
        <p:nvSpPr>
          <p:cNvPr id="270" name="Rectangle 89">
            <a:extLst>
              <a:ext uri="{FF2B5EF4-FFF2-40B4-BE49-F238E27FC236}">
                <a16:creationId xmlns:a16="http://schemas.microsoft.com/office/drawing/2014/main" id="{40E73D85-DCA0-FFEE-D83F-7925EA0EBF3B}"/>
              </a:ext>
            </a:extLst>
          </p:cNvPr>
          <p:cNvSpPr>
            <a:spLocks noChangeArrowheads="1"/>
          </p:cNvSpPr>
          <p:nvPr/>
        </p:nvSpPr>
        <p:spPr bwMode="auto">
          <a:xfrm rot="16200000">
            <a:off x="10545213" y="5001261"/>
            <a:ext cx="17953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effectLst/>
                <a:latin typeface="+mj-lt"/>
              </a:rPr>
              <a:t>W8</a:t>
            </a:r>
            <a:endParaRPr kumimoji="0" lang="en-US" altLang="fr-FR" sz="3200" b="0" i="0" u="none" strike="noStrike" cap="none" normalizeH="0" baseline="0" dirty="0">
              <a:ln>
                <a:noFill/>
              </a:ln>
              <a:effectLst/>
              <a:latin typeface="+mj-lt"/>
            </a:endParaRPr>
          </a:p>
        </p:txBody>
      </p:sp>
      <p:sp>
        <p:nvSpPr>
          <p:cNvPr id="271" name="Rectangle 90">
            <a:extLst>
              <a:ext uri="{FF2B5EF4-FFF2-40B4-BE49-F238E27FC236}">
                <a16:creationId xmlns:a16="http://schemas.microsoft.com/office/drawing/2014/main" id="{EB821D74-A907-6DD1-F8CE-AD368F3976ED}"/>
              </a:ext>
            </a:extLst>
          </p:cNvPr>
          <p:cNvSpPr>
            <a:spLocks noChangeArrowheads="1"/>
          </p:cNvSpPr>
          <p:nvPr/>
        </p:nvSpPr>
        <p:spPr bwMode="auto">
          <a:xfrm rot="16200000">
            <a:off x="10676976" y="5001261"/>
            <a:ext cx="17953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effectLst/>
                <a:latin typeface="+mj-lt"/>
              </a:rPr>
              <a:t>W9</a:t>
            </a:r>
            <a:endParaRPr kumimoji="0" lang="en-US" altLang="fr-FR" sz="3200" b="0" i="0" u="none" strike="noStrike" cap="none" normalizeH="0" baseline="0" dirty="0">
              <a:ln>
                <a:noFill/>
              </a:ln>
              <a:effectLst/>
              <a:latin typeface="+mj-lt"/>
            </a:endParaRPr>
          </a:p>
        </p:txBody>
      </p:sp>
      <p:sp>
        <p:nvSpPr>
          <p:cNvPr id="272" name="Rectangle 91">
            <a:extLst>
              <a:ext uri="{FF2B5EF4-FFF2-40B4-BE49-F238E27FC236}">
                <a16:creationId xmlns:a16="http://schemas.microsoft.com/office/drawing/2014/main" id="{D5D27CD0-0DFD-317D-1F98-19F0CB9FD67F}"/>
              </a:ext>
            </a:extLst>
          </p:cNvPr>
          <p:cNvSpPr>
            <a:spLocks noChangeArrowheads="1"/>
          </p:cNvSpPr>
          <p:nvPr/>
        </p:nvSpPr>
        <p:spPr bwMode="auto">
          <a:xfrm rot="16200000">
            <a:off x="11038398" y="5022902"/>
            <a:ext cx="24526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effectLst/>
                <a:latin typeface="+mj-lt"/>
              </a:rPr>
              <a:t>W12</a:t>
            </a:r>
            <a:endParaRPr kumimoji="0" lang="en-US" altLang="fr-FR" sz="3200" b="0" i="0" u="none" strike="noStrike" cap="none" normalizeH="0" baseline="0" dirty="0">
              <a:ln>
                <a:noFill/>
              </a:ln>
              <a:effectLst/>
              <a:latin typeface="+mj-lt"/>
            </a:endParaRPr>
          </a:p>
        </p:txBody>
      </p:sp>
      <p:sp>
        <p:nvSpPr>
          <p:cNvPr id="273" name="Rectangle 92">
            <a:extLst>
              <a:ext uri="{FF2B5EF4-FFF2-40B4-BE49-F238E27FC236}">
                <a16:creationId xmlns:a16="http://schemas.microsoft.com/office/drawing/2014/main" id="{905681E0-717F-5A78-45C8-29AF3AC38825}"/>
              </a:ext>
            </a:extLst>
          </p:cNvPr>
          <p:cNvSpPr>
            <a:spLocks noChangeArrowheads="1"/>
          </p:cNvSpPr>
          <p:nvPr/>
        </p:nvSpPr>
        <p:spPr bwMode="auto">
          <a:xfrm rot="16200000">
            <a:off x="11170161" y="5022902"/>
            <a:ext cx="24526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effectLst/>
                <a:latin typeface="+mj-lt"/>
              </a:rPr>
              <a:t>W13</a:t>
            </a:r>
            <a:endParaRPr kumimoji="0" lang="en-US" altLang="fr-FR" sz="3200" b="0" i="0" u="none" strike="noStrike" cap="none" normalizeH="0" baseline="0" dirty="0">
              <a:ln>
                <a:noFill/>
              </a:ln>
              <a:effectLst/>
              <a:latin typeface="+mj-lt"/>
            </a:endParaRPr>
          </a:p>
        </p:txBody>
      </p:sp>
      <p:sp>
        <p:nvSpPr>
          <p:cNvPr id="274" name="Rectangle 93">
            <a:extLst>
              <a:ext uri="{FF2B5EF4-FFF2-40B4-BE49-F238E27FC236}">
                <a16:creationId xmlns:a16="http://schemas.microsoft.com/office/drawing/2014/main" id="{B49A08B0-307D-925B-4814-25DF3F831755}"/>
              </a:ext>
            </a:extLst>
          </p:cNvPr>
          <p:cNvSpPr>
            <a:spLocks noChangeArrowheads="1"/>
          </p:cNvSpPr>
          <p:nvPr/>
        </p:nvSpPr>
        <p:spPr bwMode="auto">
          <a:xfrm rot="16200000">
            <a:off x="11549573" y="5022902"/>
            <a:ext cx="24526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effectLst/>
                <a:latin typeface="+mj-lt"/>
              </a:rPr>
              <a:t>W16</a:t>
            </a:r>
            <a:endParaRPr kumimoji="0" lang="en-US" altLang="fr-FR" sz="3200" b="0" i="0" u="none" strike="noStrike" cap="none" normalizeH="0" baseline="0" dirty="0">
              <a:ln>
                <a:noFill/>
              </a:ln>
              <a:effectLst/>
              <a:latin typeface="+mj-lt"/>
            </a:endParaRPr>
          </a:p>
        </p:txBody>
      </p:sp>
      <p:sp>
        <p:nvSpPr>
          <p:cNvPr id="275" name="Rectangle 94">
            <a:extLst>
              <a:ext uri="{FF2B5EF4-FFF2-40B4-BE49-F238E27FC236}">
                <a16:creationId xmlns:a16="http://schemas.microsoft.com/office/drawing/2014/main" id="{C6367D1F-0DA9-BD5B-58DC-8D078ACA8E1B}"/>
              </a:ext>
            </a:extLst>
          </p:cNvPr>
          <p:cNvSpPr>
            <a:spLocks noChangeArrowheads="1"/>
          </p:cNvSpPr>
          <p:nvPr/>
        </p:nvSpPr>
        <p:spPr bwMode="auto">
          <a:xfrm rot="16200000">
            <a:off x="11681336" y="5022902"/>
            <a:ext cx="24526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effectLst/>
                <a:latin typeface="+mj-lt"/>
              </a:rPr>
              <a:t>W17</a:t>
            </a:r>
            <a:endParaRPr kumimoji="0" lang="en-US" altLang="fr-FR" sz="3200" b="0" i="0" u="none" strike="noStrike" cap="none" normalizeH="0" baseline="0" dirty="0">
              <a:ln>
                <a:noFill/>
              </a:ln>
              <a:effectLst/>
              <a:latin typeface="+mj-lt"/>
            </a:endParaRPr>
          </a:p>
        </p:txBody>
      </p:sp>
      <p:sp>
        <p:nvSpPr>
          <p:cNvPr id="276" name="Rectangle 95">
            <a:extLst>
              <a:ext uri="{FF2B5EF4-FFF2-40B4-BE49-F238E27FC236}">
                <a16:creationId xmlns:a16="http://schemas.microsoft.com/office/drawing/2014/main" id="{26AEC5B9-0B72-2A9A-0B9F-309FA38C39E6}"/>
              </a:ext>
            </a:extLst>
          </p:cNvPr>
          <p:cNvSpPr>
            <a:spLocks noChangeArrowheads="1"/>
          </p:cNvSpPr>
          <p:nvPr/>
        </p:nvSpPr>
        <p:spPr bwMode="auto">
          <a:xfrm>
            <a:off x="9821252" y="5266830"/>
            <a:ext cx="107683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400" b="1" i="0" u="none" strike="noStrike" cap="none" normalizeH="0" baseline="0" dirty="0">
                <a:ln>
                  <a:noFill/>
                </a:ln>
                <a:effectLst/>
                <a:latin typeface="+mj-lt"/>
              </a:rPr>
              <a:t>Sub study visit</a:t>
            </a:r>
            <a:endParaRPr kumimoji="0" lang="en-US" altLang="fr-FR" sz="3200" b="0" i="0" u="none" strike="noStrike" cap="none" normalizeH="0" baseline="0" dirty="0">
              <a:ln>
                <a:noFill/>
              </a:ln>
              <a:effectLst/>
              <a:latin typeface="+mj-lt"/>
            </a:endParaRPr>
          </a:p>
        </p:txBody>
      </p:sp>
      <p:sp>
        <p:nvSpPr>
          <p:cNvPr id="277" name="Line 155">
            <a:extLst>
              <a:ext uri="{FF2B5EF4-FFF2-40B4-BE49-F238E27FC236}">
                <a16:creationId xmlns:a16="http://schemas.microsoft.com/office/drawing/2014/main" id="{92B36015-33B6-48E5-DA37-8996610545A3}"/>
              </a:ext>
            </a:extLst>
          </p:cNvPr>
          <p:cNvSpPr>
            <a:spLocks noChangeShapeType="1"/>
          </p:cNvSpPr>
          <p:nvPr/>
        </p:nvSpPr>
        <p:spPr bwMode="auto">
          <a:xfrm flipH="1">
            <a:off x="11811107" y="3595688"/>
            <a:ext cx="19050"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8" name="Line 156">
            <a:extLst>
              <a:ext uri="{FF2B5EF4-FFF2-40B4-BE49-F238E27FC236}">
                <a16:creationId xmlns:a16="http://schemas.microsoft.com/office/drawing/2014/main" id="{35813D74-2ADA-C5DE-883F-8391907D04DC}"/>
              </a:ext>
            </a:extLst>
          </p:cNvPr>
          <p:cNvSpPr>
            <a:spLocks noChangeShapeType="1"/>
          </p:cNvSpPr>
          <p:nvPr/>
        </p:nvSpPr>
        <p:spPr bwMode="auto">
          <a:xfrm flipH="1">
            <a:off x="11792057" y="3595688"/>
            <a:ext cx="19050"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9" name="Freeform 157">
            <a:extLst>
              <a:ext uri="{FF2B5EF4-FFF2-40B4-BE49-F238E27FC236}">
                <a16:creationId xmlns:a16="http://schemas.microsoft.com/office/drawing/2014/main" id="{1BE3AE42-C49C-B133-7B00-3144DCEDC17F}"/>
              </a:ext>
            </a:extLst>
          </p:cNvPr>
          <p:cNvSpPr>
            <a:spLocks/>
          </p:cNvSpPr>
          <p:nvPr/>
        </p:nvSpPr>
        <p:spPr bwMode="auto">
          <a:xfrm>
            <a:off x="11811107" y="3595688"/>
            <a:ext cx="0" cy="488950"/>
          </a:xfrm>
          <a:custGeom>
            <a:avLst/>
            <a:gdLst>
              <a:gd name="T0" fmla="*/ 0 h 308"/>
              <a:gd name="T1" fmla="*/ 187 h 308"/>
              <a:gd name="T2" fmla="*/ 308 h 308"/>
            </a:gdLst>
            <a:ahLst/>
            <a:cxnLst>
              <a:cxn ang="0">
                <a:pos x="0" y="T0"/>
              </a:cxn>
              <a:cxn ang="0">
                <a:pos x="0" y="T1"/>
              </a:cxn>
              <a:cxn ang="0">
                <a:pos x="0" y="T2"/>
              </a:cxn>
            </a:cxnLst>
            <a:rect l="0" t="0" r="r" b="b"/>
            <a:pathLst>
              <a:path h="308">
                <a:moveTo>
                  <a:pt x="0" y="0"/>
                </a:moveTo>
                <a:lnTo>
                  <a:pt x="0" y="187"/>
                </a:lnTo>
                <a:lnTo>
                  <a:pt x="0" y="308"/>
                </a:lnTo>
              </a:path>
            </a:pathLst>
          </a:custGeom>
          <a:noFill/>
          <a:ln w="12700">
            <a:solidFill>
              <a:srgbClr val="0099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0" name="Line 158">
            <a:extLst>
              <a:ext uri="{FF2B5EF4-FFF2-40B4-BE49-F238E27FC236}">
                <a16:creationId xmlns:a16="http://schemas.microsoft.com/office/drawing/2014/main" id="{A7535357-65EF-A923-237B-965246A60C30}"/>
              </a:ext>
            </a:extLst>
          </p:cNvPr>
          <p:cNvSpPr>
            <a:spLocks noChangeShapeType="1"/>
          </p:cNvSpPr>
          <p:nvPr/>
        </p:nvSpPr>
        <p:spPr bwMode="auto">
          <a:xfrm flipH="1">
            <a:off x="11676169" y="3640138"/>
            <a:ext cx="19050"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1" name="Line 159">
            <a:extLst>
              <a:ext uri="{FF2B5EF4-FFF2-40B4-BE49-F238E27FC236}">
                <a16:creationId xmlns:a16="http://schemas.microsoft.com/office/drawing/2014/main" id="{175495BF-32A2-86D6-74B5-597DD3CF45C2}"/>
              </a:ext>
            </a:extLst>
          </p:cNvPr>
          <p:cNvSpPr>
            <a:spLocks noChangeShapeType="1"/>
          </p:cNvSpPr>
          <p:nvPr/>
        </p:nvSpPr>
        <p:spPr bwMode="auto">
          <a:xfrm flipH="1">
            <a:off x="11657119" y="3640138"/>
            <a:ext cx="19050"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2" name="Line 160">
            <a:extLst>
              <a:ext uri="{FF2B5EF4-FFF2-40B4-BE49-F238E27FC236}">
                <a16:creationId xmlns:a16="http://schemas.microsoft.com/office/drawing/2014/main" id="{AD6C7A7B-B2CB-3ABB-B1C6-6A7E81C9AE66}"/>
              </a:ext>
            </a:extLst>
          </p:cNvPr>
          <p:cNvSpPr>
            <a:spLocks noChangeShapeType="1"/>
          </p:cNvSpPr>
          <p:nvPr/>
        </p:nvSpPr>
        <p:spPr bwMode="auto">
          <a:xfrm flipH="1">
            <a:off x="11284057" y="3660775"/>
            <a:ext cx="19050"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3" name="Line 161">
            <a:extLst>
              <a:ext uri="{FF2B5EF4-FFF2-40B4-BE49-F238E27FC236}">
                <a16:creationId xmlns:a16="http://schemas.microsoft.com/office/drawing/2014/main" id="{F09F3FF2-7D20-32DA-BA8B-717B309FF7AB}"/>
              </a:ext>
            </a:extLst>
          </p:cNvPr>
          <p:cNvSpPr>
            <a:spLocks noChangeShapeType="1"/>
          </p:cNvSpPr>
          <p:nvPr/>
        </p:nvSpPr>
        <p:spPr bwMode="auto">
          <a:xfrm flipH="1">
            <a:off x="11265007" y="3660775"/>
            <a:ext cx="19050"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4" name="Freeform 162">
            <a:extLst>
              <a:ext uri="{FF2B5EF4-FFF2-40B4-BE49-F238E27FC236}">
                <a16:creationId xmlns:a16="http://schemas.microsoft.com/office/drawing/2014/main" id="{721D3BFC-CE1B-7259-96CA-A60690A778E5}"/>
              </a:ext>
            </a:extLst>
          </p:cNvPr>
          <p:cNvSpPr>
            <a:spLocks/>
          </p:cNvSpPr>
          <p:nvPr/>
        </p:nvSpPr>
        <p:spPr bwMode="auto">
          <a:xfrm>
            <a:off x="11284057" y="3660775"/>
            <a:ext cx="0" cy="428625"/>
          </a:xfrm>
          <a:custGeom>
            <a:avLst/>
            <a:gdLst>
              <a:gd name="T0" fmla="*/ 0 h 270"/>
              <a:gd name="T1" fmla="*/ 135 h 270"/>
              <a:gd name="T2" fmla="*/ 270 h 270"/>
            </a:gdLst>
            <a:ahLst/>
            <a:cxnLst>
              <a:cxn ang="0">
                <a:pos x="0" y="T0"/>
              </a:cxn>
              <a:cxn ang="0">
                <a:pos x="0" y="T1"/>
              </a:cxn>
              <a:cxn ang="0">
                <a:pos x="0" y="T2"/>
              </a:cxn>
            </a:cxnLst>
            <a:rect l="0" t="0" r="r" b="b"/>
            <a:pathLst>
              <a:path h="270">
                <a:moveTo>
                  <a:pt x="0" y="0"/>
                </a:moveTo>
                <a:lnTo>
                  <a:pt x="0" y="135"/>
                </a:lnTo>
                <a:lnTo>
                  <a:pt x="0" y="270"/>
                </a:lnTo>
              </a:path>
            </a:pathLst>
          </a:custGeom>
          <a:noFill/>
          <a:ln w="12700">
            <a:solidFill>
              <a:srgbClr val="0099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5" name="Line 163">
            <a:extLst>
              <a:ext uri="{FF2B5EF4-FFF2-40B4-BE49-F238E27FC236}">
                <a16:creationId xmlns:a16="http://schemas.microsoft.com/office/drawing/2014/main" id="{76512603-8C45-FB04-4B1E-074D42F9DEDE}"/>
              </a:ext>
            </a:extLst>
          </p:cNvPr>
          <p:cNvSpPr>
            <a:spLocks noChangeShapeType="1"/>
          </p:cNvSpPr>
          <p:nvPr/>
        </p:nvSpPr>
        <p:spPr bwMode="auto">
          <a:xfrm flipH="1">
            <a:off x="9186969" y="4067175"/>
            <a:ext cx="19050"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6" name="Freeform 164">
            <a:extLst>
              <a:ext uri="{FF2B5EF4-FFF2-40B4-BE49-F238E27FC236}">
                <a16:creationId xmlns:a16="http://schemas.microsoft.com/office/drawing/2014/main" id="{DCB09A07-9A3E-93ED-EFDA-3E5F171E0A70}"/>
              </a:ext>
            </a:extLst>
          </p:cNvPr>
          <p:cNvSpPr>
            <a:spLocks/>
          </p:cNvSpPr>
          <p:nvPr/>
        </p:nvSpPr>
        <p:spPr bwMode="auto">
          <a:xfrm>
            <a:off x="11676169" y="3640138"/>
            <a:ext cx="0" cy="498475"/>
          </a:xfrm>
          <a:custGeom>
            <a:avLst/>
            <a:gdLst>
              <a:gd name="T0" fmla="*/ 0 h 314"/>
              <a:gd name="T1" fmla="*/ 176 h 314"/>
              <a:gd name="T2" fmla="*/ 314 h 314"/>
            </a:gdLst>
            <a:ahLst/>
            <a:cxnLst>
              <a:cxn ang="0">
                <a:pos x="0" y="T0"/>
              </a:cxn>
              <a:cxn ang="0">
                <a:pos x="0" y="T1"/>
              </a:cxn>
              <a:cxn ang="0">
                <a:pos x="0" y="T2"/>
              </a:cxn>
            </a:cxnLst>
            <a:rect l="0" t="0" r="r" b="b"/>
            <a:pathLst>
              <a:path h="314">
                <a:moveTo>
                  <a:pt x="0" y="0"/>
                </a:moveTo>
                <a:lnTo>
                  <a:pt x="0" y="176"/>
                </a:lnTo>
                <a:lnTo>
                  <a:pt x="0" y="314"/>
                </a:lnTo>
              </a:path>
            </a:pathLst>
          </a:custGeom>
          <a:noFill/>
          <a:ln w="12700">
            <a:solidFill>
              <a:srgbClr val="0099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7" name="Line 165">
            <a:extLst>
              <a:ext uri="{FF2B5EF4-FFF2-40B4-BE49-F238E27FC236}">
                <a16:creationId xmlns:a16="http://schemas.microsoft.com/office/drawing/2014/main" id="{1BB39CC4-5CA3-6DCA-8FFC-9B87283D046E}"/>
              </a:ext>
            </a:extLst>
          </p:cNvPr>
          <p:cNvSpPr>
            <a:spLocks noChangeShapeType="1"/>
          </p:cNvSpPr>
          <p:nvPr/>
        </p:nvSpPr>
        <p:spPr bwMode="auto">
          <a:xfrm flipH="1">
            <a:off x="11676169" y="4138613"/>
            <a:ext cx="19050"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8" name="Line 166">
            <a:extLst>
              <a:ext uri="{FF2B5EF4-FFF2-40B4-BE49-F238E27FC236}">
                <a16:creationId xmlns:a16="http://schemas.microsoft.com/office/drawing/2014/main" id="{75DE28BA-0A85-EBD0-5552-04E3D252759E}"/>
              </a:ext>
            </a:extLst>
          </p:cNvPr>
          <p:cNvSpPr>
            <a:spLocks noChangeShapeType="1"/>
          </p:cNvSpPr>
          <p:nvPr/>
        </p:nvSpPr>
        <p:spPr bwMode="auto">
          <a:xfrm flipH="1">
            <a:off x="11657119" y="4138613"/>
            <a:ext cx="19050"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9" name="Line 167">
            <a:extLst>
              <a:ext uri="{FF2B5EF4-FFF2-40B4-BE49-F238E27FC236}">
                <a16:creationId xmlns:a16="http://schemas.microsoft.com/office/drawing/2014/main" id="{9893D145-FFF5-DB20-5069-F8DF5566E5A5}"/>
              </a:ext>
            </a:extLst>
          </p:cNvPr>
          <p:cNvSpPr>
            <a:spLocks noChangeShapeType="1"/>
          </p:cNvSpPr>
          <p:nvPr/>
        </p:nvSpPr>
        <p:spPr bwMode="auto">
          <a:xfrm flipH="1">
            <a:off x="11284057" y="4089400"/>
            <a:ext cx="19050"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0" name="Line 168">
            <a:extLst>
              <a:ext uri="{FF2B5EF4-FFF2-40B4-BE49-F238E27FC236}">
                <a16:creationId xmlns:a16="http://schemas.microsoft.com/office/drawing/2014/main" id="{A584E8A2-A7EF-8BCB-F008-1E7DB9C398A7}"/>
              </a:ext>
            </a:extLst>
          </p:cNvPr>
          <p:cNvSpPr>
            <a:spLocks noChangeShapeType="1"/>
          </p:cNvSpPr>
          <p:nvPr/>
        </p:nvSpPr>
        <p:spPr bwMode="auto">
          <a:xfrm flipH="1">
            <a:off x="11265007" y="4089400"/>
            <a:ext cx="19050"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1" name="Line 169">
            <a:extLst>
              <a:ext uri="{FF2B5EF4-FFF2-40B4-BE49-F238E27FC236}">
                <a16:creationId xmlns:a16="http://schemas.microsoft.com/office/drawing/2014/main" id="{14F54427-A192-C5B3-5D78-CA31967A7D07}"/>
              </a:ext>
            </a:extLst>
          </p:cNvPr>
          <p:cNvSpPr>
            <a:spLocks noChangeShapeType="1"/>
          </p:cNvSpPr>
          <p:nvPr/>
        </p:nvSpPr>
        <p:spPr bwMode="auto">
          <a:xfrm flipH="1">
            <a:off x="11811107" y="4084638"/>
            <a:ext cx="19050"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2" name="Line 170">
            <a:extLst>
              <a:ext uri="{FF2B5EF4-FFF2-40B4-BE49-F238E27FC236}">
                <a16:creationId xmlns:a16="http://schemas.microsoft.com/office/drawing/2014/main" id="{4FB31E75-5743-2E8B-A229-03EEF95E93C8}"/>
              </a:ext>
            </a:extLst>
          </p:cNvPr>
          <p:cNvSpPr>
            <a:spLocks noChangeShapeType="1"/>
          </p:cNvSpPr>
          <p:nvPr/>
        </p:nvSpPr>
        <p:spPr bwMode="auto">
          <a:xfrm flipH="1">
            <a:off x="11792057" y="4084638"/>
            <a:ext cx="19050"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3" name="Line 171">
            <a:extLst>
              <a:ext uri="{FF2B5EF4-FFF2-40B4-BE49-F238E27FC236}">
                <a16:creationId xmlns:a16="http://schemas.microsoft.com/office/drawing/2014/main" id="{0359D72A-2D7E-065A-8E3C-6ED3E8409033}"/>
              </a:ext>
            </a:extLst>
          </p:cNvPr>
          <p:cNvSpPr>
            <a:spLocks noChangeShapeType="1"/>
          </p:cNvSpPr>
          <p:nvPr/>
        </p:nvSpPr>
        <p:spPr bwMode="auto">
          <a:xfrm flipH="1">
            <a:off x="10115657" y="3695700"/>
            <a:ext cx="19050"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4" name="Line 172">
            <a:extLst>
              <a:ext uri="{FF2B5EF4-FFF2-40B4-BE49-F238E27FC236}">
                <a16:creationId xmlns:a16="http://schemas.microsoft.com/office/drawing/2014/main" id="{BEB18459-CF1F-86F6-70B3-73516DA27163}"/>
              </a:ext>
            </a:extLst>
          </p:cNvPr>
          <p:cNvSpPr>
            <a:spLocks noChangeShapeType="1"/>
          </p:cNvSpPr>
          <p:nvPr/>
        </p:nvSpPr>
        <p:spPr bwMode="auto">
          <a:xfrm flipH="1">
            <a:off x="10096607" y="3695700"/>
            <a:ext cx="19050"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5" name="Line 173">
            <a:extLst>
              <a:ext uri="{FF2B5EF4-FFF2-40B4-BE49-F238E27FC236}">
                <a16:creationId xmlns:a16="http://schemas.microsoft.com/office/drawing/2014/main" id="{555DBAC2-DC32-2AA1-F1DE-EFC1304CB24F}"/>
              </a:ext>
            </a:extLst>
          </p:cNvPr>
          <p:cNvSpPr>
            <a:spLocks noChangeShapeType="1"/>
          </p:cNvSpPr>
          <p:nvPr/>
        </p:nvSpPr>
        <p:spPr bwMode="auto">
          <a:xfrm flipH="1">
            <a:off x="9731482" y="3598863"/>
            <a:ext cx="19050"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6" name="Line 174">
            <a:extLst>
              <a:ext uri="{FF2B5EF4-FFF2-40B4-BE49-F238E27FC236}">
                <a16:creationId xmlns:a16="http://schemas.microsoft.com/office/drawing/2014/main" id="{15FE6A56-34DB-7807-145A-EFF1A6A888CF}"/>
              </a:ext>
            </a:extLst>
          </p:cNvPr>
          <p:cNvSpPr>
            <a:spLocks noChangeShapeType="1"/>
          </p:cNvSpPr>
          <p:nvPr/>
        </p:nvSpPr>
        <p:spPr bwMode="auto">
          <a:xfrm flipH="1">
            <a:off x="9712432" y="3598863"/>
            <a:ext cx="19050"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7" name="Freeform 175">
            <a:extLst>
              <a:ext uri="{FF2B5EF4-FFF2-40B4-BE49-F238E27FC236}">
                <a16:creationId xmlns:a16="http://schemas.microsoft.com/office/drawing/2014/main" id="{C81DF4B5-1F9F-4AE8-472F-BCDC9DCEDDCE}"/>
              </a:ext>
            </a:extLst>
          </p:cNvPr>
          <p:cNvSpPr>
            <a:spLocks/>
          </p:cNvSpPr>
          <p:nvPr/>
        </p:nvSpPr>
        <p:spPr bwMode="auto">
          <a:xfrm>
            <a:off x="9731482" y="3598863"/>
            <a:ext cx="0" cy="501650"/>
          </a:xfrm>
          <a:custGeom>
            <a:avLst/>
            <a:gdLst>
              <a:gd name="T0" fmla="*/ 0 h 316"/>
              <a:gd name="T1" fmla="*/ 168 h 316"/>
              <a:gd name="T2" fmla="*/ 316 h 316"/>
            </a:gdLst>
            <a:ahLst/>
            <a:cxnLst>
              <a:cxn ang="0">
                <a:pos x="0" y="T0"/>
              </a:cxn>
              <a:cxn ang="0">
                <a:pos x="0" y="T1"/>
              </a:cxn>
              <a:cxn ang="0">
                <a:pos x="0" y="T2"/>
              </a:cxn>
            </a:cxnLst>
            <a:rect l="0" t="0" r="r" b="b"/>
            <a:pathLst>
              <a:path h="316">
                <a:moveTo>
                  <a:pt x="0" y="0"/>
                </a:moveTo>
                <a:lnTo>
                  <a:pt x="0" y="168"/>
                </a:lnTo>
                <a:lnTo>
                  <a:pt x="0" y="316"/>
                </a:lnTo>
              </a:path>
            </a:pathLst>
          </a:custGeom>
          <a:noFill/>
          <a:ln w="12700">
            <a:solidFill>
              <a:srgbClr val="0099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8" name="Freeform 176">
            <a:extLst>
              <a:ext uri="{FF2B5EF4-FFF2-40B4-BE49-F238E27FC236}">
                <a16:creationId xmlns:a16="http://schemas.microsoft.com/office/drawing/2014/main" id="{02ED8C09-E15B-A080-3079-D20D9AD5A5A5}"/>
              </a:ext>
            </a:extLst>
          </p:cNvPr>
          <p:cNvSpPr>
            <a:spLocks/>
          </p:cNvSpPr>
          <p:nvPr/>
        </p:nvSpPr>
        <p:spPr bwMode="auto">
          <a:xfrm>
            <a:off x="10115657" y="3695700"/>
            <a:ext cx="0" cy="425450"/>
          </a:xfrm>
          <a:custGeom>
            <a:avLst/>
            <a:gdLst>
              <a:gd name="T0" fmla="*/ 0 h 268"/>
              <a:gd name="T1" fmla="*/ 124 h 268"/>
              <a:gd name="T2" fmla="*/ 268 h 268"/>
            </a:gdLst>
            <a:ahLst/>
            <a:cxnLst>
              <a:cxn ang="0">
                <a:pos x="0" y="T0"/>
              </a:cxn>
              <a:cxn ang="0">
                <a:pos x="0" y="T1"/>
              </a:cxn>
              <a:cxn ang="0">
                <a:pos x="0" y="T2"/>
              </a:cxn>
            </a:cxnLst>
            <a:rect l="0" t="0" r="r" b="b"/>
            <a:pathLst>
              <a:path h="268">
                <a:moveTo>
                  <a:pt x="0" y="0"/>
                </a:moveTo>
                <a:lnTo>
                  <a:pt x="0" y="124"/>
                </a:lnTo>
                <a:lnTo>
                  <a:pt x="0" y="268"/>
                </a:lnTo>
              </a:path>
            </a:pathLst>
          </a:custGeom>
          <a:noFill/>
          <a:ln w="12700">
            <a:solidFill>
              <a:srgbClr val="0099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9" name="Line 177">
            <a:extLst>
              <a:ext uri="{FF2B5EF4-FFF2-40B4-BE49-F238E27FC236}">
                <a16:creationId xmlns:a16="http://schemas.microsoft.com/office/drawing/2014/main" id="{98C828BB-1E73-0094-AAA6-FE54FECD0317}"/>
              </a:ext>
            </a:extLst>
          </p:cNvPr>
          <p:cNvSpPr>
            <a:spLocks noChangeShapeType="1"/>
          </p:cNvSpPr>
          <p:nvPr/>
        </p:nvSpPr>
        <p:spPr bwMode="auto">
          <a:xfrm flipH="1">
            <a:off x="9596544" y="3643313"/>
            <a:ext cx="19050"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0" name="Line 178">
            <a:extLst>
              <a:ext uri="{FF2B5EF4-FFF2-40B4-BE49-F238E27FC236}">
                <a16:creationId xmlns:a16="http://schemas.microsoft.com/office/drawing/2014/main" id="{B52E2949-B636-2733-E8C6-81CE9507C1B4}"/>
              </a:ext>
            </a:extLst>
          </p:cNvPr>
          <p:cNvSpPr>
            <a:spLocks noChangeShapeType="1"/>
          </p:cNvSpPr>
          <p:nvPr/>
        </p:nvSpPr>
        <p:spPr bwMode="auto">
          <a:xfrm flipH="1">
            <a:off x="9577494" y="3643313"/>
            <a:ext cx="19050"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1" name="Line 179">
            <a:extLst>
              <a:ext uri="{FF2B5EF4-FFF2-40B4-BE49-F238E27FC236}">
                <a16:creationId xmlns:a16="http://schemas.microsoft.com/office/drawing/2014/main" id="{3E025712-079C-6B6C-E452-16E9B757B2FF}"/>
              </a:ext>
            </a:extLst>
          </p:cNvPr>
          <p:cNvSpPr>
            <a:spLocks noChangeShapeType="1"/>
          </p:cNvSpPr>
          <p:nvPr/>
        </p:nvSpPr>
        <p:spPr bwMode="auto">
          <a:xfrm flipH="1">
            <a:off x="9206019" y="3611563"/>
            <a:ext cx="19050"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2" name="Freeform 180">
            <a:extLst>
              <a:ext uri="{FF2B5EF4-FFF2-40B4-BE49-F238E27FC236}">
                <a16:creationId xmlns:a16="http://schemas.microsoft.com/office/drawing/2014/main" id="{30C6F01E-F71B-C9BB-B21E-B5C71B32B56A}"/>
              </a:ext>
            </a:extLst>
          </p:cNvPr>
          <p:cNvSpPr>
            <a:spLocks/>
          </p:cNvSpPr>
          <p:nvPr/>
        </p:nvSpPr>
        <p:spPr bwMode="auto">
          <a:xfrm>
            <a:off x="9206019" y="3611563"/>
            <a:ext cx="0" cy="455613"/>
          </a:xfrm>
          <a:custGeom>
            <a:avLst/>
            <a:gdLst>
              <a:gd name="T0" fmla="*/ 0 h 287"/>
              <a:gd name="T1" fmla="*/ 149 h 287"/>
              <a:gd name="T2" fmla="*/ 287 h 287"/>
            </a:gdLst>
            <a:ahLst/>
            <a:cxnLst>
              <a:cxn ang="0">
                <a:pos x="0" y="T0"/>
              </a:cxn>
              <a:cxn ang="0">
                <a:pos x="0" y="T1"/>
              </a:cxn>
              <a:cxn ang="0">
                <a:pos x="0" y="T2"/>
              </a:cxn>
            </a:cxnLst>
            <a:rect l="0" t="0" r="r" b="b"/>
            <a:pathLst>
              <a:path h="287">
                <a:moveTo>
                  <a:pt x="0" y="0"/>
                </a:moveTo>
                <a:lnTo>
                  <a:pt x="0" y="149"/>
                </a:lnTo>
                <a:lnTo>
                  <a:pt x="0" y="287"/>
                </a:lnTo>
              </a:path>
            </a:pathLst>
          </a:custGeom>
          <a:noFill/>
          <a:ln w="12700">
            <a:solidFill>
              <a:srgbClr val="0099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3" name="Freeform 181">
            <a:extLst>
              <a:ext uri="{FF2B5EF4-FFF2-40B4-BE49-F238E27FC236}">
                <a16:creationId xmlns:a16="http://schemas.microsoft.com/office/drawing/2014/main" id="{C0C084D0-0E89-CCDE-5914-0F5A0457E4A0}"/>
              </a:ext>
            </a:extLst>
          </p:cNvPr>
          <p:cNvSpPr>
            <a:spLocks/>
          </p:cNvSpPr>
          <p:nvPr/>
        </p:nvSpPr>
        <p:spPr bwMode="auto">
          <a:xfrm>
            <a:off x="9596544" y="3643313"/>
            <a:ext cx="0" cy="458788"/>
          </a:xfrm>
          <a:custGeom>
            <a:avLst/>
            <a:gdLst>
              <a:gd name="T0" fmla="*/ 0 h 289"/>
              <a:gd name="T1" fmla="*/ 171 h 289"/>
              <a:gd name="T2" fmla="*/ 289 h 289"/>
            </a:gdLst>
            <a:ahLst/>
            <a:cxnLst>
              <a:cxn ang="0">
                <a:pos x="0" y="T0"/>
              </a:cxn>
              <a:cxn ang="0">
                <a:pos x="0" y="T1"/>
              </a:cxn>
              <a:cxn ang="0">
                <a:pos x="0" y="T2"/>
              </a:cxn>
            </a:cxnLst>
            <a:rect l="0" t="0" r="r" b="b"/>
            <a:pathLst>
              <a:path h="289">
                <a:moveTo>
                  <a:pt x="0" y="0"/>
                </a:moveTo>
                <a:lnTo>
                  <a:pt x="0" y="171"/>
                </a:lnTo>
                <a:lnTo>
                  <a:pt x="0" y="289"/>
                </a:lnTo>
              </a:path>
            </a:pathLst>
          </a:custGeom>
          <a:noFill/>
          <a:ln w="12700">
            <a:solidFill>
              <a:srgbClr val="0099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4" name="Line 182">
            <a:extLst>
              <a:ext uri="{FF2B5EF4-FFF2-40B4-BE49-F238E27FC236}">
                <a16:creationId xmlns:a16="http://schemas.microsoft.com/office/drawing/2014/main" id="{3B05E3F6-3F53-665D-17F7-9974CE6EB884}"/>
              </a:ext>
            </a:extLst>
          </p:cNvPr>
          <p:cNvSpPr>
            <a:spLocks noChangeShapeType="1"/>
          </p:cNvSpPr>
          <p:nvPr/>
        </p:nvSpPr>
        <p:spPr bwMode="auto">
          <a:xfrm flipH="1">
            <a:off x="9596544" y="4102100"/>
            <a:ext cx="19050"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5" name="Line 183">
            <a:extLst>
              <a:ext uri="{FF2B5EF4-FFF2-40B4-BE49-F238E27FC236}">
                <a16:creationId xmlns:a16="http://schemas.microsoft.com/office/drawing/2014/main" id="{71D7C743-5C2E-F093-7BC9-7108771973B0}"/>
              </a:ext>
            </a:extLst>
          </p:cNvPr>
          <p:cNvSpPr>
            <a:spLocks noChangeShapeType="1"/>
          </p:cNvSpPr>
          <p:nvPr/>
        </p:nvSpPr>
        <p:spPr bwMode="auto">
          <a:xfrm flipH="1">
            <a:off x="9577494" y="4102100"/>
            <a:ext cx="19050"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6" name="Line 184">
            <a:extLst>
              <a:ext uri="{FF2B5EF4-FFF2-40B4-BE49-F238E27FC236}">
                <a16:creationId xmlns:a16="http://schemas.microsoft.com/office/drawing/2014/main" id="{E55A54BD-D0C2-0493-4B3C-B6E7F48FBFB8}"/>
              </a:ext>
            </a:extLst>
          </p:cNvPr>
          <p:cNvSpPr>
            <a:spLocks noChangeShapeType="1"/>
          </p:cNvSpPr>
          <p:nvPr/>
        </p:nvSpPr>
        <p:spPr bwMode="auto">
          <a:xfrm flipH="1">
            <a:off x="9206019" y="4067175"/>
            <a:ext cx="19050"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7" name="Line 185">
            <a:extLst>
              <a:ext uri="{FF2B5EF4-FFF2-40B4-BE49-F238E27FC236}">
                <a16:creationId xmlns:a16="http://schemas.microsoft.com/office/drawing/2014/main" id="{155268DC-F69C-0682-38B2-5D3398198D74}"/>
              </a:ext>
            </a:extLst>
          </p:cNvPr>
          <p:cNvSpPr>
            <a:spLocks noChangeShapeType="1"/>
          </p:cNvSpPr>
          <p:nvPr/>
        </p:nvSpPr>
        <p:spPr bwMode="auto">
          <a:xfrm flipH="1">
            <a:off x="10115657" y="4121150"/>
            <a:ext cx="19050"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8" name="Line 186">
            <a:extLst>
              <a:ext uri="{FF2B5EF4-FFF2-40B4-BE49-F238E27FC236}">
                <a16:creationId xmlns:a16="http://schemas.microsoft.com/office/drawing/2014/main" id="{CF4EB330-1483-9F41-840D-564F43252DFF}"/>
              </a:ext>
            </a:extLst>
          </p:cNvPr>
          <p:cNvSpPr>
            <a:spLocks noChangeShapeType="1"/>
          </p:cNvSpPr>
          <p:nvPr/>
        </p:nvSpPr>
        <p:spPr bwMode="auto">
          <a:xfrm flipH="1">
            <a:off x="10096607" y="4121150"/>
            <a:ext cx="19050"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9" name="Line 187">
            <a:extLst>
              <a:ext uri="{FF2B5EF4-FFF2-40B4-BE49-F238E27FC236}">
                <a16:creationId xmlns:a16="http://schemas.microsoft.com/office/drawing/2014/main" id="{F9E74EB9-42DB-D91B-A2F6-DAB92A845D92}"/>
              </a:ext>
            </a:extLst>
          </p:cNvPr>
          <p:cNvSpPr>
            <a:spLocks noChangeShapeType="1"/>
          </p:cNvSpPr>
          <p:nvPr/>
        </p:nvSpPr>
        <p:spPr bwMode="auto">
          <a:xfrm flipH="1">
            <a:off x="9731482" y="4100513"/>
            <a:ext cx="19050"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0" name="Line 188">
            <a:extLst>
              <a:ext uri="{FF2B5EF4-FFF2-40B4-BE49-F238E27FC236}">
                <a16:creationId xmlns:a16="http://schemas.microsoft.com/office/drawing/2014/main" id="{06C3CCEA-F842-F33A-291D-6AF1624EC815}"/>
              </a:ext>
            </a:extLst>
          </p:cNvPr>
          <p:cNvSpPr>
            <a:spLocks noChangeShapeType="1"/>
          </p:cNvSpPr>
          <p:nvPr/>
        </p:nvSpPr>
        <p:spPr bwMode="auto">
          <a:xfrm flipH="1">
            <a:off x="9712432" y="4100513"/>
            <a:ext cx="19050"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1" name="Line 189">
            <a:extLst>
              <a:ext uri="{FF2B5EF4-FFF2-40B4-BE49-F238E27FC236}">
                <a16:creationId xmlns:a16="http://schemas.microsoft.com/office/drawing/2014/main" id="{8CCAA573-9FFD-05D1-D6B5-F1D6A97ED155}"/>
              </a:ext>
            </a:extLst>
          </p:cNvPr>
          <p:cNvSpPr>
            <a:spLocks noChangeShapeType="1"/>
          </p:cNvSpPr>
          <p:nvPr/>
        </p:nvSpPr>
        <p:spPr bwMode="auto">
          <a:xfrm flipH="1">
            <a:off x="11157057" y="3721100"/>
            <a:ext cx="19050"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2" name="Line 190">
            <a:extLst>
              <a:ext uri="{FF2B5EF4-FFF2-40B4-BE49-F238E27FC236}">
                <a16:creationId xmlns:a16="http://schemas.microsoft.com/office/drawing/2014/main" id="{810A081D-4C41-C731-C362-F59A536FB2B5}"/>
              </a:ext>
            </a:extLst>
          </p:cNvPr>
          <p:cNvSpPr>
            <a:spLocks noChangeShapeType="1"/>
          </p:cNvSpPr>
          <p:nvPr/>
        </p:nvSpPr>
        <p:spPr bwMode="auto">
          <a:xfrm flipH="1">
            <a:off x="11139594" y="3721100"/>
            <a:ext cx="17463"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3" name="Line 191">
            <a:extLst>
              <a:ext uri="{FF2B5EF4-FFF2-40B4-BE49-F238E27FC236}">
                <a16:creationId xmlns:a16="http://schemas.microsoft.com/office/drawing/2014/main" id="{B70A1F27-8969-A466-81C6-347468985717}"/>
              </a:ext>
            </a:extLst>
          </p:cNvPr>
          <p:cNvSpPr>
            <a:spLocks noChangeShapeType="1"/>
          </p:cNvSpPr>
          <p:nvPr/>
        </p:nvSpPr>
        <p:spPr bwMode="auto">
          <a:xfrm flipH="1">
            <a:off x="10766532" y="3644900"/>
            <a:ext cx="19050"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4" name="Line 192">
            <a:extLst>
              <a:ext uri="{FF2B5EF4-FFF2-40B4-BE49-F238E27FC236}">
                <a16:creationId xmlns:a16="http://schemas.microsoft.com/office/drawing/2014/main" id="{4512B6CA-9954-08FD-2B2A-F670FFE345A1}"/>
              </a:ext>
            </a:extLst>
          </p:cNvPr>
          <p:cNvSpPr>
            <a:spLocks noChangeShapeType="1"/>
          </p:cNvSpPr>
          <p:nvPr/>
        </p:nvSpPr>
        <p:spPr bwMode="auto">
          <a:xfrm flipH="1">
            <a:off x="10747482" y="3644900"/>
            <a:ext cx="19050"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5" name="Freeform 193">
            <a:extLst>
              <a:ext uri="{FF2B5EF4-FFF2-40B4-BE49-F238E27FC236}">
                <a16:creationId xmlns:a16="http://schemas.microsoft.com/office/drawing/2014/main" id="{71FCE867-2A55-F59C-7B13-5516E6AA89BE}"/>
              </a:ext>
            </a:extLst>
          </p:cNvPr>
          <p:cNvSpPr>
            <a:spLocks/>
          </p:cNvSpPr>
          <p:nvPr/>
        </p:nvSpPr>
        <p:spPr bwMode="auto">
          <a:xfrm>
            <a:off x="10766532" y="3644900"/>
            <a:ext cx="0" cy="447675"/>
          </a:xfrm>
          <a:custGeom>
            <a:avLst/>
            <a:gdLst>
              <a:gd name="T0" fmla="*/ 0 h 282"/>
              <a:gd name="T1" fmla="*/ 150 h 282"/>
              <a:gd name="T2" fmla="*/ 282 h 282"/>
            </a:gdLst>
            <a:ahLst/>
            <a:cxnLst>
              <a:cxn ang="0">
                <a:pos x="0" y="T0"/>
              </a:cxn>
              <a:cxn ang="0">
                <a:pos x="0" y="T1"/>
              </a:cxn>
              <a:cxn ang="0">
                <a:pos x="0" y="T2"/>
              </a:cxn>
            </a:cxnLst>
            <a:rect l="0" t="0" r="r" b="b"/>
            <a:pathLst>
              <a:path h="282">
                <a:moveTo>
                  <a:pt x="0" y="0"/>
                </a:moveTo>
                <a:lnTo>
                  <a:pt x="0" y="150"/>
                </a:lnTo>
                <a:lnTo>
                  <a:pt x="0" y="282"/>
                </a:lnTo>
              </a:path>
            </a:pathLst>
          </a:custGeom>
          <a:noFill/>
          <a:ln w="12700">
            <a:solidFill>
              <a:srgbClr val="0099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6" name="Freeform 194">
            <a:extLst>
              <a:ext uri="{FF2B5EF4-FFF2-40B4-BE49-F238E27FC236}">
                <a16:creationId xmlns:a16="http://schemas.microsoft.com/office/drawing/2014/main" id="{5CB7B6C9-6ACB-4CB1-732A-25EA6E7B1BFC}"/>
              </a:ext>
            </a:extLst>
          </p:cNvPr>
          <p:cNvSpPr>
            <a:spLocks/>
          </p:cNvSpPr>
          <p:nvPr/>
        </p:nvSpPr>
        <p:spPr bwMode="auto">
          <a:xfrm>
            <a:off x="11157057" y="3721100"/>
            <a:ext cx="0" cy="449263"/>
          </a:xfrm>
          <a:custGeom>
            <a:avLst/>
            <a:gdLst>
              <a:gd name="T0" fmla="*/ 0 h 283"/>
              <a:gd name="T1" fmla="*/ 140 h 283"/>
              <a:gd name="T2" fmla="*/ 283 h 283"/>
            </a:gdLst>
            <a:ahLst/>
            <a:cxnLst>
              <a:cxn ang="0">
                <a:pos x="0" y="T0"/>
              </a:cxn>
              <a:cxn ang="0">
                <a:pos x="0" y="T1"/>
              </a:cxn>
              <a:cxn ang="0">
                <a:pos x="0" y="T2"/>
              </a:cxn>
            </a:cxnLst>
            <a:rect l="0" t="0" r="r" b="b"/>
            <a:pathLst>
              <a:path h="283">
                <a:moveTo>
                  <a:pt x="0" y="0"/>
                </a:moveTo>
                <a:lnTo>
                  <a:pt x="0" y="140"/>
                </a:lnTo>
                <a:lnTo>
                  <a:pt x="0" y="283"/>
                </a:lnTo>
              </a:path>
            </a:pathLst>
          </a:custGeom>
          <a:noFill/>
          <a:ln w="12700">
            <a:solidFill>
              <a:srgbClr val="0099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7" name="Line 195">
            <a:extLst>
              <a:ext uri="{FF2B5EF4-FFF2-40B4-BE49-F238E27FC236}">
                <a16:creationId xmlns:a16="http://schemas.microsoft.com/office/drawing/2014/main" id="{0BFA42D8-3D0C-62F2-742D-F8D4646FCAB6}"/>
              </a:ext>
            </a:extLst>
          </p:cNvPr>
          <p:cNvSpPr>
            <a:spLocks noChangeShapeType="1"/>
          </p:cNvSpPr>
          <p:nvPr/>
        </p:nvSpPr>
        <p:spPr bwMode="auto">
          <a:xfrm flipH="1">
            <a:off x="10641119" y="3727450"/>
            <a:ext cx="19050"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8" name="Line 196">
            <a:extLst>
              <a:ext uri="{FF2B5EF4-FFF2-40B4-BE49-F238E27FC236}">
                <a16:creationId xmlns:a16="http://schemas.microsoft.com/office/drawing/2014/main" id="{F1B179CA-9654-B242-14E7-D63805DFE338}"/>
              </a:ext>
            </a:extLst>
          </p:cNvPr>
          <p:cNvSpPr>
            <a:spLocks noChangeShapeType="1"/>
          </p:cNvSpPr>
          <p:nvPr/>
        </p:nvSpPr>
        <p:spPr bwMode="auto">
          <a:xfrm flipH="1">
            <a:off x="10622069" y="3727450"/>
            <a:ext cx="19050"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9" name="Line 197">
            <a:extLst>
              <a:ext uri="{FF2B5EF4-FFF2-40B4-BE49-F238E27FC236}">
                <a16:creationId xmlns:a16="http://schemas.microsoft.com/office/drawing/2014/main" id="{77C7505F-E768-0B5C-3B91-9152CB2BB25B}"/>
              </a:ext>
            </a:extLst>
          </p:cNvPr>
          <p:cNvSpPr>
            <a:spLocks noChangeShapeType="1"/>
          </p:cNvSpPr>
          <p:nvPr/>
        </p:nvSpPr>
        <p:spPr bwMode="auto">
          <a:xfrm flipH="1">
            <a:off x="10252182" y="3670300"/>
            <a:ext cx="19050"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0" name="Line 198">
            <a:extLst>
              <a:ext uri="{FF2B5EF4-FFF2-40B4-BE49-F238E27FC236}">
                <a16:creationId xmlns:a16="http://schemas.microsoft.com/office/drawing/2014/main" id="{0E0490FA-E659-0743-0B22-C0DC8F93902E}"/>
              </a:ext>
            </a:extLst>
          </p:cNvPr>
          <p:cNvSpPr>
            <a:spLocks noChangeShapeType="1"/>
          </p:cNvSpPr>
          <p:nvPr/>
        </p:nvSpPr>
        <p:spPr bwMode="auto">
          <a:xfrm flipH="1">
            <a:off x="10233132" y="3670300"/>
            <a:ext cx="19050"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1" name="Freeform 199">
            <a:extLst>
              <a:ext uri="{FF2B5EF4-FFF2-40B4-BE49-F238E27FC236}">
                <a16:creationId xmlns:a16="http://schemas.microsoft.com/office/drawing/2014/main" id="{222A0F0F-8626-FCC4-E27D-0A16D1C63135}"/>
              </a:ext>
            </a:extLst>
          </p:cNvPr>
          <p:cNvSpPr>
            <a:spLocks/>
          </p:cNvSpPr>
          <p:nvPr/>
        </p:nvSpPr>
        <p:spPr bwMode="auto">
          <a:xfrm>
            <a:off x="10252182" y="3670300"/>
            <a:ext cx="0" cy="434975"/>
          </a:xfrm>
          <a:custGeom>
            <a:avLst/>
            <a:gdLst>
              <a:gd name="T0" fmla="*/ 0 h 274"/>
              <a:gd name="T1" fmla="*/ 140 h 274"/>
              <a:gd name="T2" fmla="*/ 274 h 274"/>
            </a:gdLst>
            <a:ahLst/>
            <a:cxnLst>
              <a:cxn ang="0">
                <a:pos x="0" y="T0"/>
              </a:cxn>
              <a:cxn ang="0">
                <a:pos x="0" y="T1"/>
              </a:cxn>
              <a:cxn ang="0">
                <a:pos x="0" y="T2"/>
              </a:cxn>
            </a:cxnLst>
            <a:rect l="0" t="0" r="r" b="b"/>
            <a:pathLst>
              <a:path h="274">
                <a:moveTo>
                  <a:pt x="0" y="0"/>
                </a:moveTo>
                <a:lnTo>
                  <a:pt x="0" y="140"/>
                </a:lnTo>
                <a:lnTo>
                  <a:pt x="0" y="274"/>
                </a:lnTo>
              </a:path>
            </a:pathLst>
          </a:custGeom>
          <a:noFill/>
          <a:ln w="12700">
            <a:solidFill>
              <a:srgbClr val="0099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2" name="Freeform 200">
            <a:extLst>
              <a:ext uri="{FF2B5EF4-FFF2-40B4-BE49-F238E27FC236}">
                <a16:creationId xmlns:a16="http://schemas.microsoft.com/office/drawing/2014/main" id="{98AA2158-640E-A36C-6DE9-809AAD4AA395}"/>
              </a:ext>
            </a:extLst>
          </p:cNvPr>
          <p:cNvSpPr>
            <a:spLocks/>
          </p:cNvSpPr>
          <p:nvPr/>
        </p:nvSpPr>
        <p:spPr bwMode="auto">
          <a:xfrm>
            <a:off x="10641119" y="3727450"/>
            <a:ext cx="0" cy="431800"/>
          </a:xfrm>
          <a:custGeom>
            <a:avLst/>
            <a:gdLst>
              <a:gd name="T0" fmla="*/ 0 h 272"/>
              <a:gd name="T1" fmla="*/ 117 h 272"/>
              <a:gd name="T2" fmla="*/ 272 h 272"/>
            </a:gdLst>
            <a:ahLst/>
            <a:cxnLst>
              <a:cxn ang="0">
                <a:pos x="0" y="T0"/>
              </a:cxn>
              <a:cxn ang="0">
                <a:pos x="0" y="T1"/>
              </a:cxn>
              <a:cxn ang="0">
                <a:pos x="0" y="T2"/>
              </a:cxn>
            </a:cxnLst>
            <a:rect l="0" t="0" r="r" b="b"/>
            <a:pathLst>
              <a:path h="272">
                <a:moveTo>
                  <a:pt x="0" y="0"/>
                </a:moveTo>
                <a:lnTo>
                  <a:pt x="0" y="117"/>
                </a:lnTo>
                <a:lnTo>
                  <a:pt x="0" y="272"/>
                </a:lnTo>
              </a:path>
            </a:pathLst>
          </a:custGeom>
          <a:noFill/>
          <a:ln w="12700">
            <a:solidFill>
              <a:srgbClr val="0099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3" name="Line 201">
            <a:extLst>
              <a:ext uri="{FF2B5EF4-FFF2-40B4-BE49-F238E27FC236}">
                <a16:creationId xmlns:a16="http://schemas.microsoft.com/office/drawing/2014/main" id="{13EF9041-247F-8013-53D5-A60304B60ED2}"/>
              </a:ext>
            </a:extLst>
          </p:cNvPr>
          <p:cNvSpPr>
            <a:spLocks noChangeShapeType="1"/>
          </p:cNvSpPr>
          <p:nvPr/>
        </p:nvSpPr>
        <p:spPr bwMode="auto">
          <a:xfrm flipH="1">
            <a:off x="10641119" y="4159250"/>
            <a:ext cx="19050"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4" name="Line 202">
            <a:extLst>
              <a:ext uri="{FF2B5EF4-FFF2-40B4-BE49-F238E27FC236}">
                <a16:creationId xmlns:a16="http://schemas.microsoft.com/office/drawing/2014/main" id="{ECFAA5CA-A8B3-5855-2C49-32492FE65977}"/>
              </a:ext>
            </a:extLst>
          </p:cNvPr>
          <p:cNvSpPr>
            <a:spLocks noChangeShapeType="1"/>
          </p:cNvSpPr>
          <p:nvPr/>
        </p:nvSpPr>
        <p:spPr bwMode="auto">
          <a:xfrm flipH="1">
            <a:off x="10622069" y="4159250"/>
            <a:ext cx="19050"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5" name="Line 203">
            <a:extLst>
              <a:ext uri="{FF2B5EF4-FFF2-40B4-BE49-F238E27FC236}">
                <a16:creationId xmlns:a16="http://schemas.microsoft.com/office/drawing/2014/main" id="{0FE3AD8B-B576-5311-4293-13D2A4D541E1}"/>
              </a:ext>
            </a:extLst>
          </p:cNvPr>
          <p:cNvSpPr>
            <a:spLocks noChangeShapeType="1"/>
          </p:cNvSpPr>
          <p:nvPr/>
        </p:nvSpPr>
        <p:spPr bwMode="auto">
          <a:xfrm flipH="1">
            <a:off x="10252182" y="4105275"/>
            <a:ext cx="19050"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6" name="Line 204">
            <a:extLst>
              <a:ext uri="{FF2B5EF4-FFF2-40B4-BE49-F238E27FC236}">
                <a16:creationId xmlns:a16="http://schemas.microsoft.com/office/drawing/2014/main" id="{227A3820-450A-454A-35E1-C5203ADD78F2}"/>
              </a:ext>
            </a:extLst>
          </p:cNvPr>
          <p:cNvSpPr>
            <a:spLocks noChangeShapeType="1"/>
          </p:cNvSpPr>
          <p:nvPr/>
        </p:nvSpPr>
        <p:spPr bwMode="auto">
          <a:xfrm flipH="1">
            <a:off x="10233132" y="4105275"/>
            <a:ext cx="19050"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7" name="Line 206">
            <a:extLst>
              <a:ext uri="{FF2B5EF4-FFF2-40B4-BE49-F238E27FC236}">
                <a16:creationId xmlns:a16="http://schemas.microsoft.com/office/drawing/2014/main" id="{493FD81A-E0F3-0915-79FE-298124B36303}"/>
              </a:ext>
            </a:extLst>
          </p:cNvPr>
          <p:cNvSpPr>
            <a:spLocks noChangeShapeType="1"/>
          </p:cNvSpPr>
          <p:nvPr/>
        </p:nvSpPr>
        <p:spPr bwMode="auto">
          <a:xfrm flipH="1">
            <a:off x="11157057" y="4170363"/>
            <a:ext cx="19050"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8" name="Line 207">
            <a:extLst>
              <a:ext uri="{FF2B5EF4-FFF2-40B4-BE49-F238E27FC236}">
                <a16:creationId xmlns:a16="http://schemas.microsoft.com/office/drawing/2014/main" id="{B5B9E461-0FCD-3ED8-7C46-C2F08435AA02}"/>
              </a:ext>
            </a:extLst>
          </p:cNvPr>
          <p:cNvSpPr>
            <a:spLocks noChangeShapeType="1"/>
          </p:cNvSpPr>
          <p:nvPr/>
        </p:nvSpPr>
        <p:spPr bwMode="auto">
          <a:xfrm flipH="1">
            <a:off x="11139594" y="4170363"/>
            <a:ext cx="17463"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9" name="Line 208">
            <a:extLst>
              <a:ext uri="{FF2B5EF4-FFF2-40B4-BE49-F238E27FC236}">
                <a16:creationId xmlns:a16="http://schemas.microsoft.com/office/drawing/2014/main" id="{FE549A8F-503C-E4E8-F841-B92E3073037B}"/>
              </a:ext>
            </a:extLst>
          </p:cNvPr>
          <p:cNvSpPr>
            <a:spLocks noChangeShapeType="1"/>
          </p:cNvSpPr>
          <p:nvPr/>
        </p:nvSpPr>
        <p:spPr bwMode="auto">
          <a:xfrm flipH="1">
            <a:off x="10766532" y="4092575"/>
            <a:ext cx="19050"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0" name="Line 209">
            <a:extLst>
              <a:ext uri="{FF2B5EF4-FFF2-40B4-BE49-F238E27FC236}">
                <a16:creationId xmlns:a16="http://schemas.microsoft.com/office/drawing/2014/main" id="{1364F30F-C9FD-FB11-2D04-5367C1355ECA}"/>
              </a:ext>
            </a:extLst>
          </p:cNvPr>
          <p:cNvSpPr>
            <a:spLocks noChangeShapeType="1"/>
          </p:cNvSpPr>
          <p:nvPr/>
        </p:nvSpPr>
        <p:spPr bwMode="auto">
          <a:xfrm flipH="1">
            <a:off x="10747482" y="4092575"/>
            <a:ext cx="19050"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1" name="Freeform 210">
            <a:extLst>
              <a:ext uri="{FF2B5EF4-FFF2-40B4-BE49-F238E27FC236}">
                <a16:creationId xmlns:a16="http://schemas.microsoft.com/office/drawing/2014/main" id="{92107590-2593-AEB6-BCB2-D80A750E5009}"/>
              </a:ext>
            </a:extLst>
          </p:cNvPr>
          <p:cNvSpPr>
            <a:spLocks/>
          </p:cNvSpPr>
          <p:nvPr/>
        </p:nvSpPr>
        <p:spPr bwMode="auto">
          <a:xfrm>
            <a:off x="9058382" y="3687763"/>
            <a:ext cx="38100" cy="0"/>
          </a:xfrm>
          <a:custGeom>
            <a:avLst/>
            <a:gdLst>
              <a:gd name="T0" fmla="*/ 24 w 24"/>
              <a:gd name="T1" fmla="*/ 12 w 24"/>
              <a:gd name="T2" fmla="*/ 0 w 24"/>
            </a:gdLst>
            <a:ahLst/>
            <a:cxnLst>
              <a:cxn ang="0">
                <a:pos x="T0" y="0"/>
              </a:cxn>
              <a:cxn ang="0">
                <a:pos x="T1" y="0"/>
              </a:cxn>
              <a:cxn ang="0">
                <a:pos x="T2" y="0"/>
              </a:cxn>
            </a:cxnLst>
            <a:rect l="0" t="0" r="r" b="b"/>
            <a:pathLst>
              <a:path w="24">
                <a:moveTo>
                  <a:pt x="24" y="0"/>
                </a:moveTo>
                <a:lnTo>
                  <a:pt x="12" y="0"/>
                </a:lnTo>
                <a:lnTo>
                  <a:pt x="0" y="0"/>
                </a:lnTo>
              </a:path>
            </a:pathLst>
          </a:custGeom>
          <a:noFill/>
          <a:ln w="12700">
            <a:solidFill>
              <a:srgbClr val="0099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2" name="Freeform 211">
            <a:extLst>
              <a:ext uri="{FF2B5EF4-FFF2-40B4-BE49-F238E27FC236}">
                <a16:creationId xmlns:a16="http://schemas.microsoft.com/office/drawing/2014/main" id="{733B6944-E1A7-CCCD-CBAD-2A5DBF9CE820}"/>
              </a:ext>
            </a:extLst>
          </p:cNvPr>
          <p:cNvSpPr>
            <a:spLocks/>
          </p:cNvSpPr>
          <p:nvPr/>
        </p:nvSpPr>
        <p:spPr bwMode="auto">
          <a:xfrm>
            <a:off x="9077432" y="3687763"/>
            <a:ext cx="0" cy="511175"/>
          </a:xfrm>
          <a:custGeom>
            <a:avLst/>
            <a:gdLst>
              <a:gd name="T0" fmla="*/ 0 h 322"/>
              <a:gd name="T1" fmla="*/ 142 h 322"/>
              <a:gd name="T2" fmla="*/ 322 h 322"/>
            </a:gdLst>
            <a:ahLst/>
            <a:cxnLst>
              <a:cxn ang="0">
                <a:pos x="0" y="T0"/>
              </a:cxn>
              <a:cxn ang="0">
                <a:pos x="0" y="T1"/>
              </a:cxn>
              <a:cxn ang="0">
                <a:pos x="0" y="T2"/>
              </a:cxn>
            </a:cxnLst>
            <a:rect l="0" t="0" r="r" b="b"/>
            <a:pathLst>
              <a:path h="322">
                <a:moveTo>
                  <a:pt x="0" y="0"/>
                </a:moveTo>
                <a:lnTo>
                  <a:pt x="0" y="142"/>
                </a:lnTo>
                <a:lnTo>
                  <a:pt x="0" y="322"/>
                </a:lnTo>
              </a:path>
            </a:pathLst>
          </a:custGeom>
          <a:noFill/>
          <a:ln w="12700">
            <a:solidFill>
              <a:srgbClr val="0099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3" name="Line 212">
            <a:extLst>
              <a:ext uri="{FF2B5EF4-FFF2-40B4-BE49-F238E27FC236}">
                <a16:creationId xmlns:a16="http://schemas.microsoft.com/office/drawing/2014/main" id="{17BB9B19-BBF8-C5D6-D1CC-AB8431262525}"/>
              </a:ext>
            </a:extLst>
          </p:cNvPr>
          <p:cNvSpPr>
            <a:spLocks noChangeShapeType="1"/>
          </p:cNvSpPr>
          <p:nvPr/>
        </p:nvSpPr>
        <p:spPr bwMode="auto">
          <a:xfrm flipH="1">
            <a:off x="9077432" y="4198938"/>
            <a:ext cx="19050"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4" name="Line 213">
            <a:extLst>
              <a:ext uri="{FF2B5EF4-FFF2-40B4-BE49-F238E27FC236}">
                <a16:creationId xmlns:a16="http://schemas.microsoft.com/office/drawing/2014/main" id="{D345599A-639E-4AB4-799E-27F048DFDC53}"/>
              </a:ext>
            </a:extLst>
          </p:cNvPr>
          <p:cNvSpPr>
            <a:spLocks noChangeShapeType="1"/>
          </p:cNvSpPr>
          <p:nvPr/>
        </p:nvSpPr>
        <p:spPr bwMode="auto">
          <a:xfrm flipH="1">
            <a:off x="9058382" y="4198938"/>
            <a:ext cx="19050"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5" name="Line 214">
            <a:extLst>
              <a:ext uri="{FF2B5EF4-FFF2-40B4-BE49-F238E27FC236}">
                <a16:creationId xmlns:a16="http://schemas.microsoft.com/office/drawing/2014/main" id="{0DF3FC37-5E60-69EF-B0EB-817370B0C3AB}"/>
              </a:ext>
            </a:extLst>
          </p:cNvPr>
          <p:cNvSpPr>
            <a:spLocks noChangeShapeType="1"/>
          </p:cNvSpPr>
          <p:nvPr/>
        </p:nvSpPr>
        <p:spPr bwMode="auto">
          <a:xfrm flipH="1">
            <a:off x="9186969" y="3611563"/>
            <a:ext cx="19050"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6" name="Freeform 215">
            <a:extLst>
              <a:ext uri="{FF2B5EF4-FFF2-40B4-BE49-F238E27FC236}">
                <a16:creationId xmlns:a16="http://schemas.microsoft.com/office/drawing/2014/main" id="{59D0263A-5B57-7793-0822-B4FF959BAAB7}"/>
              </a:ext>
            </a:extLst>
          </p:cNvPr>
          <p:cNvSpPr>
            <a:spLocks/>
          </p:cNvSpPr>
          <p:nvPr/>
        </p:nvSpPr>
        <p:spPr bwMode="auto">
          <a:xfrm>
            <a:off x="9077432" y="3848100"/>
            <a:ext cx="2733675" cy="95250"/>
          </a:xfrm>
          <a:custGeom>
            <a:avLst/>
            <a:gdLst>
              <a:gd name="T0" fmla="*/ 1722 w 1722"/>
              <a:gd name="T1" fmla="*/ 28 h 60"/>
              <a:gd name="T2" fmla="*/ 1637 w 1722"/>
              <a:gd name="T3" fmla="*/ 45 h 60"/>
              <a:gd name="T4" fmla="*/ 1390 w 1722"/>
              <a:gd name="T5" fmla="*/ 17 h 60"/>
              <a:gd name="T6" fmla="*/ 1310 w 1722"/>
              <a:gd name="T7" fmla="*/ 60 h 60"/>
              <a:gd name="T8" fmla="*/ 1064 w 1722"/>
              <a:gd name="T9" fmla="*/ 22 h 60"/>
              <a:gd name="T10" fmla="*/ 985 w 1722"/>
              <a:gd name="T11" fmla="*/ 41 h 60"/>
              <a:gd name="T12" fmla="*/ 740 w 1722"/>
              <a:gd name="T13" fmla="*/ 28 h 60"/>
              <a:gd name="T14" fmla="*/ 654 w 1722"/>
              <a:gd name="T15" fmla="*/ 28 h 60"/>
              <a:gd name="T16" fmla="*/ 412 w 1722"/>
              <a:gd name="T17" fmla="*/ 11 h 60"/>
              <a:gd name="T18" fmla="*/ 327 w 1722"/>
              <a:gd name="T19" fmla="*/ 42 h 60"/>
              <a:gd name="T20" fmla="*/ 81 w 1722"/>
              <a:gd name="T21" fmla="*/ 0 h 60"/>
              <a:gd name="T22" fmla="*/ 0 w 1722"/>
              <a:gd name="T23" fmla="*/ 4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22" h="60">
                <a:moveTo>
                  <a:pt x="1722" y="28"/>
                </a:moveTo>
                <a:lnTo>
                  <a:pt x="1637" y="45"/>
                </a:lnTo>
                <a:lnTo>
                  <a:pt x="1390" y="17"/>
                </a:lnTo>
                <a:lnTo>
                  <a:pt x="1310" y="60"/>
                </a:lnTo>
                <a:lnTo>
                  <a:pt x="1064" y="22"/>
                </a:lnTo>
                <a:lnTo>
                  <a:pt x="985" y="41"/>
                </a:lnTo>
                <a:lnTo>
                  <a:pt x="740" y="28"/>
                </a:lnTo>
                <a:lnTo>
                  <a:pt x="654" y="28"/>
                </a:lnTo>
                <a:lnTo>
                  <a:pt x="412" y="11"/>
                </a:lnTo>
                <a:lnTo>
                  <a:pt x="327" y="42"/>
                </a:lnTo>
                <a:lnTo>
                  <a:pt x="81" y="0"/>
                </a:lnTo>
                <a:lnTo>
                  <a:pt x="0" y="41"/>
                </a:lnTo>
              </a:path>
            </a:pathLst>
          </a:custGeom>
          <a:noFill/>
          <a:ln w="25400">
            <a:solidFill>
              <a:srgbClr val="0099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7" name="Rectangle 216">
            <a:extLst>
              <a:ext uri="{FF2B5EF4-FFF2-40B4-BE49-F238E27FC236}">
                <a16:creationId xmlns:a16="http://schemas.microsoft.com/office/drawing/2014/main" id="{FD6440C9-7764-545D-82A7-DD8FE2EBEEF8}"/>
              </a:ext>
            </a:extLst>
          </p:cNvPr>
          <p:cNvSpPr>
            <a:spLocks noChangeArrowheads="1"/>
          </p:cNvSpPr>
          <p:nvPr/>
        </p:nvSpPr>
        <p:spPr bwMode="auto">
          <a:xfrm>
            <a:off x="6824236" y="4302056"/>
            <a:ext cx="17953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400" b="1" i="0" u="none" strike="noStrike" cap="none" normalizeH="0" baseline="0" dirty="0">
                <a:ln>
                  <a:noFill/>
                </a:ln>
                <a:effectLst/>
                <a:latin typeface="+mj-lt"/>
              </a:rPr>
              <a:t>SC</a:t>
            </a:r>
            <a:endParaRPr kumimoji="0" lang="en-US" altLang="fr-FR" sz="2000" b="0" i="0" u="none" strike="noStrike" cap="none" normalizeH="0" baseline="0" dirty="0">
              <a:ln>
                <a:noFill/>
              </a:ln>
              <a:effectLst/>
              <a:latin typeface="+mj-lt"/>
            </a:endParaRPr>
          </a:p>
        </p:txBody>
      </p:sp>
      <p:sp>
        <p:nvSpPr>
          <p:cNvPr id="338" name="Rectangle 217">
            <a:extLst>
              <a:ext uri="{FF2B5EF4-FFF2-40B4-BE49-F238E27FC236}">
                <a16:creationId xmlns:a16="http://schemas.microsoft.com/office/drawing/2014/main" id="{7DE7AC76-B99A-A335-C3A5-4C1CCBBD85EA}"/>
              </a:ext>
            </a:extLst>
          </p:cNvPr>
          <p:cNvSpPr>
            <a:spLocks noChangeArrowheads="1"/>
          </p:cNvSpPr>
          <p:nvPr/>
        </p:nvSpPr>
        <p:spPr bwMode="auto">
          <a:xfrm>
            <a:off x="10333070" y="4302056"/>
            <a:ext cx="17953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400" b="1" i="0" u="none" strike="noStrike" cap="none" normalizeH="0" baseline="0" dirty="0">
                <a:ln>
                  <a:noFill/>
                </a:ln>
                <a:effectLst/>
                <a:latin typeface="+mj-lt"/>
              </a:rPr>
              <a:t>SC</a:t>
            </a:r>
            <a:endParaRPr kumimoji="0" lang="en-US" altLang="fr-FR" sz="2000" b="0" i="0" u="none" strike="noStrike" cap="none" normalizeH="0" baseline="0" dirty="0">
              <a:ln>
                <a:noFill/>
              </a:ln>
              <a:effectLst/>
              <a:latin typeface="+mj-lt"/>
            </a:endParaRPr>
          </a:p>
        </p:txBody>
      </p:sp>
      <p:sp>
        <p:nvSpPr>
          <p:cNvPr id="339" name="Rectangle 218">
            <a:extLst>
              <a:ext uri="{FF2B5EF4-FFF2-40B4-BE49-F238E27FC236}">
                <a16:creationId xmlns:a16="http://schemas.microsoft.com/office/drawing/2014/main" id="{B872EED7-8237-2FDE-617C-9B1AA9577D03}"/>
              </a:ext>
            </a:extLst>
          </p:cNvPr>
          <p:cNvSpPr>
            <a:spLocks noChangeArrowheads="1"/>
          </p:cNvSpPr>
          <p:nvPr/>
        </p:nvSpPr>
        <p:spPr bwMode="auto">
          <a:xfrm>
            <a:off x="5732707" y="4302056"/>
            <a:ext cx="2051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400" b="1" i="0" u="none" strike="noStrike" cap="none" normalizeH="0" baseline="0" dirty="0">
                <a:ln>
                  <a:noFill/>
                </a:ln>
                <a:effectLst/>
                <a:latin typeface="+mj-lt"/>
              </a:rPr>
              <a:t>IM</a:t>
            </a:r>
            <a:endParaRPr kumimoji="0" lang="en-US" altLang="fr-FR" sz="2000" b="0" i="0" u="none" strike="noStrike" cap="none" normalizeH="0" baseline="0" dirty="0">
              <a:ln>
                <a:noFill/>
              </a:ln>
              <a:effectLst/>
              <a:latin typeface="+mj-lt"/>
            </a:endParaRPr>
          </a:p>
        </p:txBody>
      </p:sp>
      <p:sp>
        <p:nvSpPr>
          <p:cNvPr id="340" name="Rectangle 219">
            <a:extLst>
              <a:ext uri="{FF2B5EF4-FFF2-40B4-BE49-F238E27FC236}">
                <a16:creationId xmlns:a16="http://schemas.microsoft.com/office/drawing/2014/main" id="{85F25DC5-2CD7-A3F3-7495-816776C3E809}"/>
              </a:ext>
            </a:extLst>
          </p:cNvPr>
          <p:cNvSpPr>
            <a:spLocks noChangeArrowheads="1"/>
          </p:cNvSpPr>
          <p:nvPr/>
        </p:nvSpPr>
        <p:spPr bwMode="auto">
          <a:xfrm>
            <a:off x="9241541" y="4302056"/>
            <a:ext cx="2051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400" b="1" i="0" u="none" strike="noStrike" cap="none" normalizeH="0" baseline="0" dirty="0">
                <a:ln>
                  <a:noFill/>
                </a:ln>
                <a:effectLst/>
                <a:latin typeface="+mj-lt"/>
              </a:rPr>
              <a:t>IM</a:t>
            </a:r>
            <a:endParaRPr kumimoji="0" lang="en-US" altLang="fr-FR" sz="2000" b="0" i="0" u="none" strike="noStrike" cap="none" normalizeH="0" baseline="0" dirty="0">
              <a:ln>
                <a:noFill/>
              </a:ln>
              <a:effectLst/>
              <a:latin typeface="+mj-lt"/>
            </a:endParaRPr>
          </a:p>
        </p:txBody>
      </p:sp>
      <p:sp>
        <p:nvSpPr>
          <p:cNvPr id="341" name="Rectangle 220">
            <a:extLst>
              <a:ext uri="{FF2B5EF4-FFF2-40B4-BE49-F238E27FC236}">
                <a16:creationId xmlns:a16="http://schemas.microsoft.com/office/drawing/2014/main" id="{094C4176-0593-F1DB-D8B7-0FEFF434C001}"/>
              </a:ext>
            </a:extLst>
          </p:cNvPr>
          <p:cNvSpPr>
            <a:spLocks noChangeArrowheads="1"/>
          </p:cNvSpPr>
          <p:nvPr/>
        </p:nvSpPr>
        <p:spPr bwMode="auto">
          <a:xfrm>
            <a:off x="7826619" y="4302056"/>
            <a:ext cx="2051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400" b="1" i="0" u="none" strike="noStrike" cap="none" normalizeH="0" baseline="0" dirty="0">
                <a:ln>
                  <a:noFill/>
                </a:ln>
                <a:effectLst/>
                <a:latin typeface="+mj-lt"/>
              </a:rPr>
              <a:t>IM</a:t>
            </a:r>
            <a:endParaRPr kumimoji="0" lang="en-US" altLang="fr-FR" sz="2000" b="0" i="0" u="none" strike="noStrike" cap="none" normalizeH="0" baseline="0" dirty="0">
              <a:ln>
                <a:noFill/>
              </a:ln>
              <a:effectLst/>
              <a:latin typeface="+mj-lt"/>
            </a:endParaRPr>
          </a:p>
        </p:txBody>
      </p:sp>
      <p:sp>
        <p:nvSpPr>
          <p:cNvPr id="342" name="Rectangle 221">
            <a:extLst>
              <a:ext uri="{FF2B5EF4-FFF2-40B4-BE49-F238E27FC236}">
                <a16:creationId xmlns:a16="http://schemas.microsoft.com/office/drawing/2014/main" id="{F1DB33B6-924D-7EDF-BBD4-33B3DFEFB04D}"/>
              </a:ext>
            </a:extLst>
          </p:cNvPr>
          <p:cNvSpPr>
            <a:spLocks noChangeArrowheads="1"/>
          </p:cNvSpPr>
          <p:nvPr/>
        </p:nvSpPr>
        <p:spPr bwMode="auto">
          <a:xfrm>
            <a:off x="11335453" y="4302056"/>
            <a:ext cx="2051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400" b="1" i="0" u="none" strike="noStrike" cap="none" normalizeH="0" baseline="0" dirty="0">
                <a:ln>
                  <a:noFill/>
                </a:ln>
                <a:effectLst/>
                <a:latin typeface="+mj-lt"/>
              </a:rPr>
              <a:t>IM</a:t>
            </a:r>
            <a:endParaRPr kumimoji="0" lang="en-US" altLang="fr-FR" sz="2000" b="0" i="0" u="none" strike="noStrike" cap="none" normalizeH="0" baseline="0" dirty="0">
              <a:ln>
                <a:noFill/>
              </a:ln>
              <a:effectLst/>
              <a:latin typeface="+mj-lt"/>
            </a:endParaRPr>
          </a:p>
        </p:txBody>
      </p:sp>
      <p:grpSp>
        <p:nvGrpSpPr>
          <p:cNvPr id="343" name="Groupe 342">
            <a:extLst>
              <a:ext uri="{FF2B5EF4-FFF2-40B4-BE49-F238E27FC236}">
                <a16:creationId xmlns:a16="http://schemas.microsoft.com/office/drawing/2014/main" id="{63C63FED-43D9-2357-9F36-F47CC4C7FC6F}"/>
              </a:ext>
            </a:extLst>
          </p:cNvPr>
          <p:cNvGrpSpPr/>
          <p:nvPr/>
        </p:nvGrpSpPr>
        <p:grpSpPr>
          <a:xfrm>
            <a:off x="5555898" y="3713163"/>
            <a:ext cx="2767012" cy="466725"/>
            <a:chOff x="5880101" y="3713163"/>
            <a:chExt cx="2767012" cy="466725"/>
          </a:xfrm>
        </p:grpSpPr>
        <p:sp>
          <p:nvSpPr>
            <p:cNvPr id="344" name="Line 96">
              <a:extLst>
                <a:ext uri="{FF2B5EF4-FFF2-40B4-BE49-F238E27FC236}">
                  <a16:creationId xmlns:a16="http://schemas.microsoft.com/office/drawing/2014/main" id="{C0957D58-F721-1859-D16B-0924813C9242}"/>
                </a:ext>
              </a:extLst>
            </p:cNvPr>
            <p:cNvSpPr>
              <a:spLocks noChangeShapeType="1"/>
            </p:cNvSpPr>
            <p:nvPr/>
          </p:nvSpPr>
          <p:spPr bwMode="auto">
            <a:xfrm flipH="1">
              <a:off x="8107363" y="3713163"/>
              <a:ext cx="19050" cy="0"/>
            </a:xfrm>
            <a:prstGeom prst="line">
              <a:avLst/>
            </a:prstGeom>
            <a:noFill/>
            <a:ln w="952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5" name="Line 97">
              <a:extLst>
                <a:ext uri="{FF2B5EF4-FFF2-40B4-BE49-F238E27FC236}">
                  <a16:creationId xmlns:a16="http://schemas.microsoft.com/office/drawing/2014/main" id="{E2321AF4-7E18-D46B-992C-BB0577BBE90E}"/>
                </a:ext>
              </a:extLst>
            </p:cNvPr>
            <p:cNvSpPr>
              <a:spLocks noChangeShapeType="1"/>
            </p:cNvSpPr>
            <p:nvPr/>
          </p:nvSpPr>
          <p:spPr bwMode="auto">
            <a:xfrm flipH="1">
              <a:off x="8088313" y="3713163"/>
              <a:ext cx="19050" cy="0"/>
            </a:xfrm>
            <a:prstGeom prst="line">
              <a:avLst/>
            </a:prstGeom>
            <a:noFill/>
            <a:ln w="952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6" name="Line 98">
              <a:extLst>
                <a:ext uri="{FF2B5EF4-FFF2-40B4-BE49-F238E27FC236}">
                  <a16:creationId xmlns:a16="http://schemas.microsoft.com/office/drawing/2014/main" id="{01B98817-CF14-5CE2-C199-B2E586378B06}"/>
                </a:ext>
              </a:extLst>
            </p:cNvPr>
            <p:cNvSpPr>
              <a:spLocks noChangeShapeType="1"/>
            </p:cNvSpPr>
            <p:nvPr/>
          </p:nvSpPr>
          <p:spPr bwMode="auto">
            <a:xfrm flipH="1">
              <a:off x="7978776" y="3803650"/>
              <a:ext cx="19050" cy="0"/>
            </a:xfrm>
            <a:prstGeom prst="line">
              <a:avLst/>
            </a:prstGeom>
            <a:noFill/>
            <a:ln w="952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7" name="Line 99">
              <a:extLst>
                <a:ext uri="{FF2B5EF4-FFF2-40B4-BE49-F238E27FC236}">
                  <a16:creationId xmlns:a16="http://schemas.microsoft.com/office/drawing/2014/main" id="{CC7A5B10-A01F-E382-B840-ABFE2C80FADD}"/>
                </a:ext>
              </a:extLst>
            </p:cNvPr>
            <p:cNvSpPr>
              <a:spLocks noChangeShapeType="1"/>
            </p:cNvSpPr>
            <p:nvPr/>
          </p:nvSpPr>
          <p:spPr bwMode="auto">
            <a:xfrm flipH="1">
              <a:off x="7959726" y="3803650"/>
              <a:ext cx="19050" cy="0"/>
            </a:xfrm>
            <a:prstGeom prst="line">
              <a:avLst/>
            </a:prstGeom>
            <a:noFill/>
            <a:ln w="952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8" name="Freeform 100">
              <a:extLst>
                <a:ext uri="{FF2B5EF4-FFF2-40B4-BE49-F238E27FC236}">
                  <a16:creationId xmlns:a16="http://schemas.microsoft.com/office/drawing/2014/main" id="{17B79741-5A35-7D30-F550-302E3BDFF723}"/>
                </a:ext>
              </a:extLst>
            </p:cNvPr>
            <p:cNvSpPr>
              <a:spLocks/>
            </p:cNvSpPr>
            <p:nvPr/>
          </p:nvSpPr>
          <p:spPr bwMode="auto">
            <a:xfrm>
              <a:off x="7978776" y="3803650"/>
              <a:ext cx="0" cy="334963"/>
            </a:xfrm>
            <a:custGeom>
              <a:avLst/>
              <a:gdLst>
                <a:gd name="T0" fmla="*/ 0 h 211"/>
                <a:gd name="T1" fmla="*/ 117 h 211"/>
                <a:gd name="T2" fmla="*/ 211 h 211"/>
              </a:gdLst>
              <a:ahLst/>
              <a:cxnLst>
                <a:cxn ang="0">
                  <a:pos x="0" y="T0"/>
                </a:cxn>
                <a:cxn ang="0">
                  <a:pos x="0" y="T1"/>
                </a:cxn>
                <a:cxn ang="0">
                  <a:pos x="0" y="T2"/>
                </a:cxn>
              </a:cxnLst>
              <a:rect l="0" t="0" r="r" b="b"/>
              <a:pathLst>
                <a:path h="211">
                  <a:moveTo>
                    <a:pt x="0" y="0"/>
                  </a:moveTo>
                  <a:lnTo>
                    <a:pt x="0" y="117"/>
                  </a:lnTo>
                  <a:lnTo>
                    <a:pt x="0" y="211"/>
                  </a:lnTo>
                </a:path>
              </a:pathLst>
            </a:custGeom>
            <a:noFill/>
            <a:ln w="9525">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9" name="Freeform 101">
              <a:extLst>
                <a:ext uri="{FF2B5EF4-FFF2-40B4-BE49-F238E27FC236}">
                  <a16:creationId xmlns:a16="http://schemas.microsoft.com/office/drawing/2014/main" id="{6DE280AA-2D2B-4947-1809-DBEB95C2702A}"/>
                </a:ext>
              </a:extLst>
            </p:cNvPr>
            <p:cNvSpPr>
              <a:spLocks/>
            </p:cNvSpPr>
            <p:nvPr/>
          </p:nvSpPr>
          <p:spPr bwMode="auto">
            <a:xfrm>
              <a:off x="8107363" y="3713163"/>
              <a:ext cx="0" cy="347663"/>
            </a:xfrm>
            <a:custGeom>
              <a:avLst/>
              <a:gdLst>
                <a:gd name="T0" fmla="*/ 0 h 219"/>
                <a:gd name="T1" fmla="*/ 127 h 219"/>
                <a:gd name="T2" fmla="*/ 219 h 219"/>
              </a:gdLst>
              <a:ahLst/>
              <a:cxnLst>
                <a:cxn ang="0">
                  <a:pos x="0" y="T0"/>
                </a:cxn>
                <a:cxn ang="0">
                  <a:pos x="0" y="T1"/>
                </a:cxn>
                <a:cxn ang="0">
                  <a:pos x="0" y="T2"/>
                </a:cxn>
              </a:cxnLst>
              <a:rect l="0" t="0" r="r" b="b"/>
              <a:pathLst>
                <a:path h="219">
                  <a:moveTo>
                    <a:pt x="0" y="0"/>
                  </a:moveTo>
                  <a:lnTo>
                    <a:pt x="0" y="127"/>
                  </a:lnTo>
                  <a:lnTo>
                    <a:pt x="0" y="219"/>
                  </a:lnTo>
                </a:path>
              </a:pathLst>
            </a:custGeom>
            <a:noFill/>
            <a:ln w="9525">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0" name="Line 102">
              <a:extLst>
                <a:ext uri="{FF2B5EF4-FFF2-40B4-BE49-F238E27FC236}">
                  <a16:creationId xmlns:a16="http://schemas.microsoft.com/office/drawing/2014/main" id="{8711E7D3-AE18-C3AE-5D85-E5C1CFD44BAC}"/>
                </a:ext>
              </a:extLst>
            </p:cNvPr>
            <p:cNvSpPr>
              <a:spLocks noChangeShapeType="1"/>
            </p:cNvSpPr>
            <p:nvPr/>
          </p:nvSpPr>
          <p:spPr bwMode="auto">
            <a:xfrm flipH="1">
              <a:off x="6931026" y="4157663"/>
              <a:ext cx="19050" cy="0"/>
            </a:xfrm>
            <a:prstGeom prst="line">
              <a:avLst/>
            </a:prstGeom>
            <a:noFill/>
            <a:ln w="952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1" name="Line 103">
              <a:extLst>
                <a:ext uri="{FF2B5EF4-FFF2-40B4-BE49-F238E27FC236}">
                  <a16:creationId xmlns:a16="http://schemas.microsoft.com/office/drawing/2014/main" id="{9383294D-106E-FC8E-C555-614A2188DC9F}"/>
                </a:ext>
              </a:extLst>
            </p:cNvPr>
            <p:cNvSpPr>
              <a:spLocks noChangeShapeType="1"/>
            </p:cNvSpPr>
            <p:nvPr/>
          </p:nvSpPr>
          <p:spPr bwMode="auto">
            <a:xfrm flipH="1">
              <a:off x="7589838" y="3787775"/>
              <a:ext cx="19050" cy="0"/>
            </a:xfrm>
            <a:prstGeom prst="line">
              <a:avLst/>
            </a:prstGeom>
            <a:noFill/>
            <a:ln w="952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2" name="Line 104">
              <a:extLst>
                <a:ext uri="{FF2B5EF4-FFF2-40B4-BE49-F238E27FC236}">
                  <a16:creationId xmlns:a16="http://schemas.microsoft.com/office/drawing/2014/main" id="{02780423-7415-09A6-678B-EB4E6257EA85}"/>
                </a:ext>
              </a:extLst>
            </p:cNvPr>
            <p:cNvSpPr>
              <a:spLocks noChangeShapeType="1"/>
            </p:cNvSpPr>
            <p:nvPr/>
          </p:nvSpPr>
          <p:spPr bwMode="auto">
            <a:xfrm flipH="1">
              <a:off x="7570788" y="3787775"/>
              <a:ext cx="19050" cy="0"/>
            </a:xfrm>
            <a:prstGeom prst="line">
              <a:avLst/>
            </a:prstGeom>
            <a:noFill/>
            <a:ln w="952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3" name="Line 105">
              <a:extLst>
                <a:ext uri="{FF2B5EF4-FFF2-40B4-BE49-F238E27FC236}">
                  <a16:creationId xmlns:a16="http://schemas.microsoft.com/office/drawing/2014/main" id="{AAD654B8-4F4A-C112-99DD-A870569BAEE0}"/>
                </a:ext>
              </a:extLst>
            </p:cNvPr>
            <p:cNvSpPr>
              <a:spLocks noChangeShapeType="1"/>
            </p:cNvSpPr>
            <p:nvPr/>
          </p:nvSpPr>
          <p:spPr bwMode="auto">
            <a:xfrm flipH="1">
              <a:off x="7453313" y="3830638"/>
              <a:ext cx="19050" cy="0"/>
            </a:xfrm>
            <a:prstGeom prst="line">
              <a:avLst/>
            </a:prstGeom>
            <a:noFill/>
            <a:ln w="952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4" name="Line 106">
              <a:extLst>
                <a:ext uri="{FF2B5EF4-FFF2-40B4-BE49-F238E27FC236}">
                  <a16:creationId xmlns:a16="http://schemas.microsoft.com/office/drawing/2014/main" id="{9E4B4293-BFAC-CF5D-6BD9-5988A2BECA53}"/>
                </a:ext>
              </a:extLst>
            </p:cNvPr>
            <p:cNvSpPr>
              <a:spLocks noChangeShapeType="1"/>
            </p:cNvSpPr>
            <p:nvPr/>
          </p:nvSpPr>
          <p:spPr bwMode="auto">
            <a:xfrm flipH="1">
              <a:off x="7434263" y="3830638"/>
              <a:ext cx="19050" cy="0"/>
            </a:xfrm>
            <a:prstGeom prst="line">
              <a:avLst/>
            </a:prstGeom>
            <a:noFill/>
            <a:ln w="952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5" name="Freeform 107">
              <a:extLst>
                <a:ext uri="{FF2B5EF4-FFF2-40B4-BE49-F238E27FC236}">
                  <a16:creationId xmlns:a16="http://schemas.microsoft.com/office/drawing/2014/main" id="{98296A16-4A58-C914-BF4E-4BA203A0DD2E}"/>
                </a:ext>
              </a:extLst>
            </p:cNvPr>
            <p:cNvSpPr>
              <a:spLocks/>
            </p:cNvSpPr>
            <p:nvPr/>
          </p:nvSpPr>
          <p:spPr bwMode="auto">
            <a:xfrm>
              <a:off x="7453313" y="3830638"/>
              <a:ext cx="0" cy="349250"/>
            </a:xfrm>
            <a:custGeom>
              <a:avLst/>
              <a:gdLst>
                <a:gd name="T0" fmla="*/ 0 h 220"/>
                <a:gd name="T1" fmla="*/ 100 h 220"/>
                <a:gd name="T2" fmla="*/ 220 h 220"/>
              </a:gdLst>
              <a:ahLst/>
              <a:cxnLst>
                <a:cxn ang="0">
                  <a:pos x="0" y="T0"/>
                </a:cxn>
                <a:cxn ang="0">
                  <a:pos x="0" y="T1"/>
                </a:cxn>
                <a:cxn ang="0">
                  <a:pos x="0" y="T2"/>
                </a:cxn>
              </a:cxnLst>
              <a:rect l="0" t="0" r="r" b="b"/>
              <a:pathLst>
                <a:path h="220">
                  <a:moveTo>
                    <a:pt x="0" y="0"/>
                  </a:moveTo>
                  <a:lnTo>
                    <a:pt x="0" y="100"/>
                  </a:lnTo>
                  <a:lnTo>
                    <a:pt x="0" y="220"/>
                  </a:lnTo>
                </a:path>
              </a:pathLst>
            </a:custGeom>
            <a:noFill/>
            <a:ln w="9525">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6" name="Freeform 108">
              <a:extLst>
                <a:ext uri="{FF2B5EF4-FFF2-40B4-BE49-F238E27FC236}">
                  <a16:creationId xmlns:a16="http://schemas.microsoft.com/office/drawing/2014/main" id="{F49780B1-ECE4-0B1C-636D-CAE1406CF601}"/>
                </a:ext>
              </a:extLst>
            </p:cNvPr>
            <p:cNvSpPr>
              <a:spLocks/>
            </p:cNvSpPr>
            <p:nvPr/>
          </p:nvSpPr>
          <p:spPr bwMode="auto">
            <a:xfrm>
              <a:off x="7589838" y="3787775"/>
              <a:ext cx="0" cy="290513"/>
            </a:xfrm>
            <a:custGeom>
              <a:avLst/>
              <a:gdLst>
                <a:gd name="T0" fmla="*/ 0 h 183"/>
                <a:gd name="T1" fmla="*/ 91 h 183"/>
                <a:gd name="T2" fmla="*/ 183 h 183"/>
              </a:gdLst>
              <a:ahLst/>
              <a:cxnLst>
                <a:cxn ang="0">
                  <a:pos x="0" y="T0"/>
                </a:cxn>
                <a:cxn ang="0">
                  <a:pos x="0" y="T1"/>
                </a:cxn>
                <a:cxn ang="0">
                  <a:pos x="0" y="T2"/>
                </a:cxn>
              </a:cxnLst>
              <a:rect l="0" t="0" r="r" b="b"/>
              <a:pathLst>
                <a:path h="183">
                  <a:moveTo>
                    <a:pt x="0" y="0"/>
                  </a:moveTo>
                  <a:lnTo>
                    <a:pt x="0" y="91"/>
                  </a:lnTo>
                  <a:lnTo>
                    <a:pt x="0" y="183"/>
                  </a:lnTo>
                </a:path>
              </a:pathLst>
            </a:custGeom>
            <a:noFill/>
            <a:ln w="9525">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7" name="Line 109">
              <a:extLst>
                <a:ext uri="{FF2B5EF4-FFF2-40B4-BE49-F238E27FC236}">
                  <a16:creationId xmlns:a16="http://schemas.microsoft.com/office/drawing/2014/main" id="{E9A3A8D5-F409-237E-80A1-6262A224D13F}"/>
                </a:ext>
              </a:extLst>
            </p:cNvPr>
            <p:cNvSpPr>
              <a:spLocks noChangeShapeType="1"/>
            </p:cNvSpPr>
            <p:nvPr/>
          </p:nvSpPr>
          <p:spPr bwMode="auto">
            <a:xfrm flipH="1">
              <a:off x="7589838" y="4078288"/>
              <a:ext cx="19050" cy="0"/>
            </a:xfrm>
            <a:prstGeom prst="line">
              <a:avLst/>
            </a:prstGeom>
            <a:noFill/>
            <a:ln w="952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8" name="Line 110">
              <a:extLst>
                <a:ext uri="{FF2B5EF4-FFF2-40B4-BE49-F238E27FC236}">
                  <a16:creationId xmlns:a16="http://schemas.microsoft.com/office/drawing/2014/main" id="{879DE613-48EC-93AA-7A75-7D0046E8F5EE}"/>
                </a:ext>
              </a:extLst>
            </p:cNvPr>
            <p:cNvSpPr>
              <a:spLocks noChangeShapeType="1"/>
            </p:cNvSpPr>
            <p:nvPr/>
          </p:nvSpPr>
          <p:spPr bwMode="auto">
            <a:xfrm flipH="1">
              <a:off x="7570788" y="4078288"/>
              <a:ext cx="19050" cy="0"/>
            </a:xfrm>
            <a:prstGeom prst="line">
              <a:avLst/>
            </a:prstGeom>
            <a:noFill/>
            <a:ln w="952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9" name="Freeform 111">
              <a:extLst>
                <a:ext uri="{FF2B5EF4-FFF2-40B4-BE49-F238E27FC236}">
                  <a16:creationId xmlns:a16="http://schemas.microsoft.com/office/drawing/2014/main" id="{769BFE60-9FFC-0A52-232C-696F3235272B}"/>
                </a:ext>
              </a:extLst>
            </p:cNvPr>
            <p:cNvSpPr>
              <a:spLocks/>
            </p:cNvSpPr>
            <p:nvPr/>
          </p:nvSpPr>
          <p:spPr bwMode="auto">
            <a:xfrm>
              <a:off x="7434263" y="4179888"/>
              <a:ext cx="38100" cy="0"/>
            </a:xfrm>
            <a:custGeom>
              <a:avLst/>
              <a:gdLst>
                <a:gd name="T0" fmla="*/ 24 w 24"/>
                <a:gd name="T1" fmla="*/ 12 w 24"/>
                <a:gd name="T2" fmla="*/ 0 w 24"/>
              </a:gdLst>
              <a:ahLst/>
              <a:cxnLst>
                <a:cxn ang="0">
                  <a:pos x="T0" y="0"/>
                </a:cxn>
                <a:cxn ang="0">
                  <a:pos x="T1" y="0"/>
                </a:cxn>
                <a:cxn ang="0">
                  <a:pos x="T2" y="0"/>
                </a:cxn>
              </a:cxnLst>
              <a:rect l="0" t="0" r="r" b="b"/>
              <a:pathLst>
                <a:path w="24">
                  <a:moveTo>
                    <a:pt x="24" y="0"/>
                  </a:moveTo>
                  <a:lnTo>
                    <a:pt x="12" y="0"/>
                  </a:lnTo>
                  <a:lnTo>
                    <a:pt x="0" y="0"/>
                  </a:lnTo>
                </a:path>
              </a:pathLst>
            </a:custGeom>
            <a:noFill/>
            <a:ln w="9525">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0" name="Line 112">
              <a:extLst>
                <a:ext uri="{FF2B5EF4-FFF2-40B4-BE49-F238E27FC236}">
                  <a16:creationId xmlns:a16="http://schemas.microsoft.com/office/drawing/2014/main" id="{4B6822E6-09EA-68DE-227B-29C288DABC97}"/>
                </a:ext>
              </a:extLst>
            </p:cNvPr>
            <p:cNvSpPr>
              <a:spLocks noChangeShapeType="1"/>
            </p:cNvSpPr>
            <p:nvPr/>
          </p:nvSpPr>
          <p:spPr bwMode="auto">
            <a:xfrm flipH="1">
              <a:off x="8107363" y="4060825"/>
              <a:ext cx="19050" cy="0"/>
            </a:xfrm>
            <a:prstGeom prst="line">
              <a:avLst/>
            </a:prstGeom>
            <a:noFill/>
            <a:ln w="952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1" name="Line 113">
              <a:extLst>
                <a:ext uri="{FF2B5EF4-FFF2-40B4-BE49-F238E27FC236}">
                  <a16:creationId xmlns:a16="http://schemas.microsoft.com/office/drawing/2014/main" id="{76BBCCAB-86DB-D518-4D4F-7209273BB2BF}"/>
                </a:ext>
              </a:extLst>
            </p:cNvPr>
            <p:cNvSpPr>
              <a:spLocks noChangeShapeType="1"/>
            </p:cNvSpPr>
            <p:nvPr/>
          </p:nvSpPr>
          <p:spPr bwMode="auto">
            <a:xfrm flipH="1">
              <a:off x="8088313" y="4060825"/>
              <a:ext cx="19050" cy="0"/>
            </a:xfrm>
            <a:prstGeom prst="line">
              <a:avLst/>
            </a:prstGeom>
            <a:noFill/>
            <a:ln w="952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2" name="Line 114">
              <a:extLst>
                <a:ext uri="{FF2B5EF4-FFF2-40B4-BE49-F238E27FC236}">
                  <a16:creationId xmlns:a16="http://schemas.microsoft.com/office/drawing/2014/main" id="{245988FF-EDB1-78A0-4A41-73D0DF6A8197}"/>
                </a:ext>
              </a:extLst>
            </p:cNvPr>
            <p:cNvSpPr>
              <a:spLocks noChangeShapeType="1"/>
            </p:cNvSpPr>
            <p:nvPr/>
          </p:nvSpPr>
          <p:spPr bwMode="auto">
            <a:xfrm flipH="1">
              <a:off x="7978776" y="4138613"/>
              <a:ext cx="19050" cy="0"/>
            </a:xfrm>
            <a:prstGeom prst="line">
              <a:avLst/>
            </a:prstGeom>
            <a:noFill/>
            <a:ln w="952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3" name="Line 115">
              <a:extLst>
                <a:ext uri="{FF2B5EF4-FFF2-40B4-BE49-F238E27FC236}">
                  <a16:creationId xmlns:a16="http://schemas.microsoft.com/office/drawing/2014/main" id="{271F3277-A7ED-434B-9D51-408AAEBC7BB0}"/>
                </a:ext>
              </a:extLst>
            </p:cNvPr>
            <p:cNvSpPr>
              <a:spLocks noChangeShapeType="1"/>
            </p:cNvSpPr>
            <p:nvPr/>
          </p:nvSpPr>
          <p:spPr bwMode="auto">
            <a:xfrm flipH="1">
              <a:off x="7959726" y="4138613"/>
              <a:ext cx="19050" cy="0"/>
            </a:xfrm>
            <a:prstGeom prst="line">
              <a:avLst/>
            </a:prstGeom>
            <a:noFill/>
            <a:ln w="952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4" name="Line 116">
              <a:extLst>
                <a:ext uri="{FF2B5EF4-FFF2-40B4-BE49-F238E27FC236}">
                  <a16:creationId xmlns:a16="http://schemas.microsoft.com/office/drawing/2014/main" id="{A16A2D7A-5CF7-1EE7-339F-551B83E84E3F}"/>
                </a:ext>
              </a:extLst>
            </p:cNvPr>
            <p:cNvSpPr>
              <a:spLocks noChangeShapeType="1"/>
            </p:cNvSpPr>
            <p:nvPr/>
          </p:nvSpPr>
          <p:spPr bwMode="auto">
            <a:xfrm flipH="1">
              <a:off x="8628063" y="3724275"/>
              <a:ext cx="19050" cy="0"/>
            </a:xfrm>
            <a:prstGeom prst="line">
              <a:avLst/>
            </a:prstGeom>
            <a:noFill/>
            <a:ln w="952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5" name="Freeform 117">
              <a:extLst>
                <a:ext uri="{FF2B5EF4-FFF2-40B4-BE49-F238E27FC236}">
                  <a16:creationId xmlns:a16="http://schemas.microsoft.com/office/drawing/2014/main" id="{6D27B56E-B7FD-7D51-3920-FDFD85DC99A9}"/>
                </a:ext>
              </a:extLst>
            </p:cNvPr>
            <p:cNvSpPr>
              <a:spLocks/>
            </p:cNvSpPr>
            <p:nvPr/>
          </p:nvSpPr>
          <p:spPr bwMode="auto">
            <a:xfrm>
              <a:off x="8501063" y="3805238"/>
              <a:ext cx="0" cy="312738"/>
            </a:xfrm>
            <a:custGeom>
              <a:avLst/>
              <a:gdLst>
                <a:gd name="T0" fmla="*/ 0 h 197"/>
                <a:gd name="T1" fmla="*/ 110 h 197"/>
                <a:gd name="T2" fmla="*/ 197 h 197"/>
              </a:gdLst>
              <a:ahLst/>
              <a:cxnLst>
                <a:cxn ang="0">
                  <a:pos x="0" y="T0"/>
                </a:cxn>
                <a:cxn ang="0">
                  <a:pos x="0" y="T1"/>
                </a:cxn>
                <a:cxn ang="0">
                  <a:pos x="0" y="T2"/>
                </a:cxn>
              </a:cxnLst>
              <a:rect l="0" t="0" r="r" b="b"/>
              <a:pathLst>
                <a:path h="197">
                  <a:moveTo>
                    <a:pt x="0" y="0"/>
                  </a:moveTo>
                  <a:lnTo>
                    <a:pt x="0" y="110"/>
                  </a:lnTo>
                  <a:lnTo>
                    <a:pt x="0" y="197"/>
                  </a:lnTo>
                </a:path>
              </a:pathLst>
            </a:custGeom>
            <a:noFill/>
            <a:ln w="9525">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6" name="Line 118">
              <a:extLst>
                <a:ext uri="{FF2B5EF4-FFF2-40B4-BE49-F238E27FC236}">
                  <a16:creationId xmlns:a16="http://schemas.microsoft.com/office/drawing/2014/main" id="{FDE428DC-6D60-453F-9C28-B7D4C52BBE2D}"/>
                </a:ext>
              </a:extLst>
            </p:cNvPr>
            <p:cNvSpPr>
              <a:spLocks noChangeShapeType="1"/>
            </p:cNvSpPr>
            <p:nvPr/>
          </p:nvSpPr>
          <p:spPr bwMode="auto">
            <a:xfrm flipH="1">
              <a:off x="8482013" y="3805238"/>
              <a:ext cx="19050" cy="0"/>
            </a:xfrm>
            <a:prstGeom prst="line">
              <a:avLst/>
            </a:prstGeom>
            <a:noFill/>
            <a:ln w="952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7" name="Line 119">
              <a:extLst>
                <a:ext uri="{FF2B5EF4-FFF2-40B4-BE49-F238E27FC236}">
                  <a16:creationId xmlns:a16="http://schemas.microsoft.com/office/drawing/2014/main" id="{3A92F310-2944-1598-AA19-E584A5A0AC36}"/>
                </a:ext>
              </a:extLst>
            </p:cNvPr>
            <p:cNvSpPr>
              <a:spLocks noChangeShapeType="1"/>
            </p:cNvSpPr>
            <p:nvPr/>
          </p:nvSpPr>
          <p:spPr bwMode="auto">
            <a:xfrm flipH="1">
              <a:off x="8501063" y="3805238"/>
              <a:ext cx="19050" cy="0"/>
            </a:xfrm>
            <a:prstGeom prst="line">
              <a:avLst/>
            </a:prstGeom>
            <a:noFill/>
            <a:ln w="952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8" name="Freeform 120">
              <a:extLst>
                <a:ext uri="{FF2B5EF4-FFF2-40B4-BE49-F238E27FC236}">
                  <a16:creationId xmlns:a16="http://schemas.microsoft.com/office/drawing/2014/main" id="{FEF15BF0-5203-E75D-7EF6-FDA14B639424}"/>
                </a:ext>
              </a:extLst>
            </p:cNvPr>
            <p:cNvSpPr>
              <a:spLocks/>
            </p:cNvSpPr>
            <p:nvPr/>
          </p:nvSpPr>
          <p:spPr bwMode="auto">
            <a:xfrm>
              <a:off x="8628063" y="3724275"/>
              <a:ext cx="0" cy="317500"/>
            </a:xfrm>
            <a:custGeom>
              <a:avLst/>
              <a:gdLst>
                <a:gd name="T0" fmla="*/ 200 h 200"/>
                <a:gd name="T1" fmla="*/ 101 h 200"/>
                <a:gd name="T2" fmla="*/ 0 h 200"/>
              </a:gdLst>
              <a:ahLst/>
              <a:cxnLst>
                <a:cxn ang="0">
                  <a:pos x="0" y="T0"/>
                </a:cxn>
                <a:cxn ang="0">
                  <a:pos x="0" y="T1"/>
                </a:cxn>
                <a:cxn ang="0">
                  <a:pos x="0" y="T2"/>
                </a:cxn>
              </a:cxnLst>
              <a:rect l="0" t="0" r="r" b="b"/>
              <a:pathLst>
                <a:path h="200">
                  <a:moveTo>
                    <a:pt x="0" y="200"/>
                  </a:moveTo>
                  <a:lnTo>
                    <a:pt x="0" y="101"/>
                  </a:lnTo>
                  <a:lnTo>
                    <a:pt x="0" y="0"/>
                  </a:lnTo>
                </a:path>
              </a:pathLst>
            </a:custGeom>
            <a:noFill/>
            <a:ln w="9525">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9" name="Line 121">
              <a:extLst>
                <a:ext uri="{FF2B5EF4-FFF2-40B4-BE49-F238E27FC236}">
                  <a16:creationId xmlns:a16="http://schemas.microsoft.com/office/drawing/2014/main" id="{5BAE4339-6124-97CC-AB7A-2B77FE81F09F}"/>
                </a:ext>
              </a:extLst>
            </p:cNvPr>
            <p:cNvSpPr>
              <a:spLocks noChangeShapeType="1"/>
            </p:cNvSpPr>
            <p:nvPr/>
          </p:nvSpPr>
          <p:spPr bwMode="auto">
            <a:xfrm flipH="1">
              <a:off x="8628063" y="4041775"/>
              <a:ext cx="19050" cy="0"/>
            </a:xfrm>
            <a:prstGeom prst="line">
              <a:avLst/>
            </a:prstGeom>
            <a:noFill/>
            <a:ln w="952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0" name="Line 122">
              <a:extLst>
                <a:ext uri="{FF2B5EF4-FFF2-40B4-BE49-F238E27FC236}">
                  <a16:creationId xmlns:a16="http://schemas.microsoft.com/office/drawing/2014/main" id="{4709C6F8-1B21-066E-D91D-D51A5C05F824}"/>
                </a:ext>
              </a:extLst>
            </p:cNvPr>
            <p:cNvSpPr>
              <a:spLocks noChangeShapeType="1"/>
            </p:cNvSpPr>
            <p:nvPr/>
          </p:nvSpPr>
          <p:spPr bwMode="auto">
            <a:xfrm flipH="1">
              <a:off x="8609013" y="4041775"/>
              <a:ext cx="19050" cy="0"/>
            </a:xfrm>
            <a:prstGeom prst="line">
              <a:avLst/>
            </a:prstGeom>
            <a:noFill/>
            <a:ln w="952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1" name="Line 123">
              <a:extLst>
                <a:ext uri="{FF2B5EF4-FFF2-40B4-BE49-F238E27FC236}">
                  <a16:creationId xmlns:a16="http://schemas.microsoft.com/office/drawing/2014/main" id="{95A131F4-9BB8-B9A5-B384-0F63272A1FF5}"/>
                </a:ext>
              </a:extLst>
            </p:cNvPr>
            <p:cNvSpPr>
              <a:spLocks noChangeShapeType="1"/>
            </p:cNvSpPr>
            <p:nvPr/>
          </p:nvSpPr>
          <p:spPr bwMode="auto">
            <a:xfrm flipH="1">
              <a:off x="8609013" y="3724275"/>
              <a:ext cx="19050" cy="0"/>
            </a:xfrm>
            <a:prstGeom prst="line">
              <a:avLst/>
            </a:prstGeom>
            <a:noFill/>
            <a:ln w="952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2" name="Line 124">
              <a:extLst>
                <a:ext uri="{FF2B5EF4-FFF2-40B4-BE49-F238E27FC236}">
                  <a16:creationId xmlns:a16="http://schemas.microsoft.com/office/drawing/2014/main" id="{2BAE688C-C860-1061-93C9-53993A0CA16F}"/>
                </a:ext>
              </a:extLst>
            </p:cNvPr>
            <p:cNvSpPr>
              <a:spLocks noChangeShapeType="1"/>
            </p:cNvSpPr>
            <p:nvPr/>
          </p:nvSpPr>
          <p:spPr bwMode="auto">
            <a:xfrm flipH="1">
              <a:off x="8501063" y="4117975"/>
              <a:ext cx="19050" cy="0"/>
            </a:xfrm>
            <a:prstGeom prst="line">
              <a:avLst/>
            </a:prstGeom>
            <a:noFill/>
            <a:ln w="952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3" name="Line 125">
              <a:extLst>
                <a:ext uri="{FF2B5EF4-FFF2-40B4-BE49-F238E27FC236}">
                  <a16:creationId xmlns:a16="http://schemas.microsoft.com/office/drawing/2014/main" id="{5EDAC7D5-1A48-DE98-4231-4F3C9259C9A4}"/>
                </a:ext>
              </a:extLst>
            </p:cNvPr>
            <p:cNvSpPr>
              <a:spLocks noChangeShapeType="1"/>
            </p:cNvSpPr>
            <p:nvPr/>
          </p:nvSpPr>
          <p:spPr bwMode="auto">
            <a:xfrm flipH="1">
              <a:off x="8482013" y="4117975"/>
              <a:ext cx="19050" cy="0"/>
            </a:xfrm>
            <a:prstGeom prst="line">
              <a:avLst/>
            </a:prstGeom>
            <a:noFill/>
            <a:ln w="952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4" name="Line 126">
              <a:extLst>
                <a:ext uri="{FF2B5EF4-FFF2-40B4-BE49-F238E27FC236}">
                  <a16:creationId xmlns:a16="http://schemas.microsoft.com/office/drawing/2014/main" id="{2334F73A-0CBF-0D62-9266-A37A5D6771A2}"/>
                </a:ext>
              </a:extLst>
            </p:cNvPr>
            <p:cNvSpPr>
              <a:spLocks noChangeShapeType="1"/>
            </p:cNvSpPr>
            <p:nvPr/>
          </p:nvSpPr>
          <p:spPr bwMode="auto">
            <a:xfrm flipH="1">
              <a:off x="6027738" y="3754438"/>
              <a:ext cx="19050" cy="0"/>
            </a:xfrm>
            <a:prstGeom prst="line">
              <a:avLst/>
            </a:prstGeom>
            <a:noFill/>
            <a:ln w="952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5" name="Line 127">
              <a:extLst>
                <a:ext uri="{FF2B5EF4-FFF2-40B4-BE49-F238E27FC236}">
                  <a16:creationId xmlns:a16="http://schemas.microsoft.com/office/drawing/2014/main" id="{4F9F80F1-2330-5EA0-5EE8-2F23176CFE90}"/>
                </a:ext>
              </a:extLst>
            </p:cNvPr>
            <p:cNvSpPr>
              <a:spLocks noChangeShapeType="1"/>
            </p:cNvSpPr>
            <p:nvPr/>
          </p:nvSpPr>
          <p:spPr bwMode="auto">
            <a:xfrm flipH="1">
              <a:off x="6008688" y="3754438"/>
              <a:ext cx="19050" cy="0"/>
            </a:xfrm>
            <a:prstGeom prst="line">
              <a:avLst/>
            </a:prstGeom>
            <a:noFill/>
            <a:ln w="952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6" name="Line 128">
              <a:extLst>
                <a:ext uri="{FF2B5EF4-FFF2-40B4-BE49-F238E27FC236}">
                  <a16:creationId xmlns:a16="http://schemas.microsoft.com/office/drawing/2014/main" id="{3C3A11CC-03F2-0EE5-5621-10159B7E1C8A}"/>
                </a:ext>
              </a:extLst>
            </p:cNvPr>
            <p:cNvSpPr>
              <a:spLocks noChangeShapeType="1"/>
            </p:cNvSpPr>
            <p:nvPr/>
          </p:nvSpPr>
          <p:spPr bwMode="auto">
            <a:xfrm flipH="1">
              <a:off x="5899151" y="3852863"/>
              <a:ext cx="19050" cy="0"/>
            </a:xfrm>
            <a:prstGeom prst="line">
              <a:avLst/>
            </a:prstGeom>
            <a:noFill/>
            <a:ln w="952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7" name="Line 129">
              <a:extLst>
                <a:ext uri="{FF2B5EF4-FFF2-40B4-BE49-F238E27FC236}">
                  <a16:creationId xmlns:a16="http://schemas.microsoft.com/office/drawing/2014/main" id="{6AE4C20C-2248-774D-CAD0-432FB166BC07}"/>
                </a:ext>
              </a:extLst>
            </p:cNvPr>
            <p:cNvSpPr>
              <a:spLocks noChangeShapeType="1"/>
            </p:cNvSpPr>
            <p:nvPr/>
          </p:nvSpPr>
          <p:spPr bwMode="auto">
            <a:xfrm flipH="1">
              <a:off x="5880101" y="3852863"/>
              <a:ext cx="19050" cy="0"/>
            </a:xfrm>
            <a:prstGeom prst="line">
              <a:avLst/>
            </a:prstGeom>
            <a:noFill/>
            <a:ln w="952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8" name="Freeform 130">
              <a:extLst>
                <a:ext uri="{FF2B5EF4-FFF2-40B4-BE49-F238E27FC236}">
                  <a16:creationId xmlns:a16="http://schemas.microsoft.com/office/drawing/2014/main" id="{7E89904D-28EA-8E7D-8900-325078E08919}"/>
                </a:ext>
              </a:extLst>
            </p:cNvPr>
            <p:cNvSpPr>
              <a:spLocks/>
            </p:cNvSpPr>
            <p:nvPr/>
          </p:nvSpPr>
          <p:spPr bwMode="auto">
            <a:xfrm>
              <a:off x="5899151" y="3852863"/>
              <a:ext cx="0" cy="315913"/>
            </a:xfrm>
            <a:custGeom>
              <a:avLst/>
              <a:gdLst>
                <a:gd name="T0" fmla="*/ 0 h 199"/>
                <a:gd name="T1" fmla="*/ 77 h 199"/>
                <a:gd name="T2" fmla="*/ 199 h 199"/>
              </a:gdLst>
              <a:ahLst/>
              <a:cxnLst>
                <a:cxn ang="0">
                  <a:pos x="0" y="T0"/>
                </a:cxn>
                <a:cxn ang="0">
                  <a:pos x="0" y="T1"/>
                </a:cxn>
                <a:cxn ang="0">
                  <a:pos x="0" y="T2"/>
                </a:cxn>
              </a:cxnLst>
              <a:rect l="0" t="0" r="r" b="b"/>
              <a:pathLst>
                <a:path h="199">
                  <a:moveTo>
                    <a:pt x="0" y="0"/>
                  </a:moveTo>
                  <a:lnTo>
                    <a:pt x="0" y="77"/>
                  </a:lnTo>
                  <a:lnTo>
                    <a:pt x="0" y="199"/>
                  </a:lnTo>
                </a:path>
              </a:pathLst>
            </a:custGeom>
            <a:noFill/>
            <a:ln w="9525">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9" name="Freeform 131">
              <a:extLst>
                <a:ext uri="{FF2B5EF4-FFF2-40B4-BE49-F238E27FC236}">
                  <a16:creationId xmlns:a16="http://schemas.microsoft.com/office/drawing/2014/main" id="{3C2BAB9B-C342-2BE0-1386-280B4271C379}"/>
                </a:ext>
              </a:extLst>
            </p:cNvPr>
            <p:cNvSpPr>
              <a:spLocks/>
            </p:cNvSpPr>
            <p:nvPr/>
          </p:nvSpPr>
          <p:spPr bwMode="auto">
            <a:xfrm>
              <a:off x="6027738" y="3754438"/>
              <a:ext cx="0" cy="341313"/>
            </a:xfrm>
            <a:custGeom>
              <a:avLst/>
              <a:gdLst>
                <a:gd name="T0" fmla="*/ 0 h 215"/>
                <a:gd name="T1" fmla="*/ 89 h 215"/>
                <a:gd name="T2" fmla="*/ 215 h 215"/>
              </a:gdLst>
              <a:ahLst/>
              <a:cxnLst>
                <a:cxn ang="0">
                  <a:pos x="0" y="T0"/>
                </a:cxn>
                <a:cxn ang="0">
                  <a:pos x="0" y="T1"/>
                </a:cxn>
                <a:cxn ang="0">
                  <a:pos x="0" y="T2"/>
                </a:cxn>
              </a:cxnLst>
              <a:rect l="0" t="0" r="r" b="b"/>
              <a:pathLst>
                <a:path h="215">
                  <a:moveTo>
                    <a:pt x="0" y="0"/>
                  </a:moveTo>
                  <a:lnTo>
                    <a:pt x="0" y="89"/>
                  </a:lnTo>
                  <a:lnTo>
                    <a:pt x="0" y="215"/>
                  </a:lnTo>
                </a:path>
              </a:pathLst>
            </a:custGeom>
            <a:noFill/>
            <a:ln w="9525">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0" name="Line 132">
              <a:extLst>
                <a:ext uri="{FF2B5EF4-FFF2-40B4-BE49-F238E27FC236}">
                  <a16:creationId xmlns:a16="http://schemas.microsoft.com/office/drawing/2014/main" id="{29CE7F62-2EDA-694E-D2AE-8250EFC26595}"/>
                </a:ext>
              </a:extLst>
            </p:cNvPr>
            <p:cNvSpPr>
              <a:spLocks noChangeShapeType="1"/>
            </p:cNvSpPr>
            <p:nvPr/>
          </p:nvSpPr>
          <p:spPr bwMode="auto">
            <a:xfrm flipH="1">
              <a:off x="6027738" y="4095750"/>
              <a:ext cx="19050" cy="0"/>
            </a:xfrm>
            <a:prstGeom prst="line">
              <a:avLst/>
            </a:prstGeom>
            <a:noFill/>
            <a:ln w="952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1" name="Line 133">
              <a:extLst>
                <a:ext uri="{FF2B5EF4-FFF2-40B4-BE49-F238E27FC236}">
                  <a16:creationId xmlns:a16="http://schemas.microsoft.com/office/drawing/2014/main" id="{E9BF9C53-04CC-C45A-EEAF-05D7DBED1F68}"/>
                </a:ext>
              </a:extLst>
            </p:cNvPr>
            <p:cNvSpPr>
              <a:spLocks noChangeShapeType="1"/>
            </p:cNvSpPr>
            <p:nvPr/>
          </p:nvSpPr>
          <p:spPr bwMode="auto">
            <a:xfrm flipH="1">
              <a:off x="6008688" y="4095750"/>
              <a:ext cx="19050" cy="0"/>
            </a:xfrm>
            <a:prstGeom prst="line">
              <a:avLst/>
            </a:prstGeom>
            <a:noFill/>
            <a:ln w="952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2" name="Freeform 134">
              <a:extLst>
                <a:ext uri="{FF2B5EF4-FFF2-40B4-BE49-F238E27FC236}">
                  <a16:creationId xmlns:a16="http://schemas.microsoft.com/office/drawing/2014/main" id="{BCC251C0-A5C5-80F5-4C4A-288CA2C31DDD}"/>
                </a:ext>
              </a:extLst>
            </p:cNvPr>
            <p:cNvSpPr>
              <a:spLocks/>
            </p:cNvSpPr>
            <p:nvPr/>
          </p:nvSpPr>
          <p:spPr bwMode="auto">
            <a:xfrm>
              <a:off x="5880101" y="4168775"/>
              <a:ext cx="38100" cy="0"/>
            </a:xfrm>
            <a:custGeom>
              <a:avLst/>
              <a:gdLst>
                <a:gd name="T0" fmla="*/ 24 w 24"/>
                <a:gd name="T1" fmla="*/ 12 w 24"/>
                <a:gd name="T2" fmla="*/ 0 w 24"/>
              </a:gdLst>
              <a:ahLst/>
              <a:cxnLst>
                <a:cxn ang="0">
                  <a:pos x="T0" y="0"/>
                </a:cxn>
                <a:cxn ang="0">
                  <a:pos x="T1" y="0"/>
                </a:cxn>
                <a:cxn ang="0">
                  <a:pos x="T2" y="0"/>
                </a:cxn>
              </a:cxnLst>
              <a:rect l="0" t="0" r="r" b="b"/>
              <a:pathLst>
                <a:path w="24">
                  <a:moveTo>
                    <a:pt x="24" y="0"/>
                  </a:moveTo>
                  <a:lnTo>
                    <a:pt x="12" y="0"/>
                  </a:lnTo>
                  <a:lnTo>
                    <a:pt x="0" y="0"/>
                  </a:lnTo>
                </a:path>
              </a:pathLst>
            </a:custGeom>
            <a:noFill/>
            <a:ln w="9525">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3" name="Line 135">
              <a:extLst>
                <a:ext uri="{FF2B5EF4-FFF2-40B4-BE49-F238E27FC236}">
                  <a16:creationId xmlns:a16="http://schemas.microsoft.com/office/drawing/2014/main" id="{A24D4101-1E20-BE8E-770D-C9CFB27B255D}"/>
                </a:ext>
              </a:extLst>
            </p:cNvPr>
            <p:cNvSpPr>
              <a:spLocks noChangeShapeType="1"/>
            </p:cNvSpPr>
            <p:nvPr/>
          </p:nvSpPr>
          <p:spPr bwMode="auto">
            <a:xfrm flipH="1">
              <a:off x="7072313" y="3789363"/>
              <a:ext cx="17463" cy="0"/>
            </a:xfrm>
            <a:prstGeom prst="line">
              <a:avLst/>
            </a:prstGeom>
            <a:noFill/>
            <a:ln w="952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4" name="Line 136">
              <a:extLst>
                <a:ext uri="{FF2B5EF4-FFF2-40B4-BE49-F238E27FC236}">
                  <a16:creationId xmlns:a16="http://schemas.microsoft.com/office/drawing/2014/main" id="{12AD5871-F7C3-D925-2CEB-A7936A5F467A}"/>
                </a:ext>
              </a:extLst>
            </p:cNvPr>
            <p:cNvSpPr>
              <a:spLocks noChangeShapeType="1"/>
            </p:cNvSpPr>
            <p:nvPr/>
          </p:nvSpPr>
          <p:spPr bwMode="auto">
            <a:xfrm flipH="1">
              <a:off x="7053263" y="3789363"/>
              <a:ext cx="19050" cy="0"/>
            </a:xfrm>
            <a:prstGeom prst="line">
              <a:avLst/>
            </a:prstGeom>
            <a:noFill/>
            <a:ln w="952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5" name="Line 137">
              <a:extLst>
                <a:ext uri="{FF2B5EF4-FFF2-40B4-BE49-F238E27FC236}">
                  <a16:creationId xmlns:a16="http://schemas.microsoft.com/office/drawing/2014/main" id="{9FA609ED-40AE-58A8-0528-812A10298687}"/>
                </a:ext>
              </a:extLst>
            </p:cNvPr>
            <p:cNvSpPr>
              <a:spLocks noChangeShapeType="1"/>
            </p:cNvSpPr>
            <p:nvPr/>
          </p:nvSpPr>
          <p:spPr bwMode="auto">
            <a:xfrm flipH="1">
              <a:off x="6931026" y="3840163"/>
              <a:ext cx="19050" cy="0"/>
            </a:xfrm>
            <a:prstGeom prst="line">
              <a:avLst/>
            </a:prstGeom>
            <a:noFill/>
            <a:ln w="952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6" name="Line 138">
              <a:extLst>
                <a:ext uri="{FF2B5EF4-FFF2-40B4-BE49-F238E27FC236}">
                  <a16:creationId xmlns:a16="http://schemas.microsoft.com/office/drawing/2014/main" id="{32AA4514-DD54-54FD-73C3-649ACCB1CCC7}"/>
                </a:ext>
              </a:extLst>
            </p:cNvPr>
            <p:cNvSpPr>
              <a:spLocks noChangeShapeType="1"/>
            </p:cNvSpPr>
            <p:nvPr/>
          </p:nvSpPr>
          <p:spPr bwMode="auto">
            <a:xfrm flipH="1">
              <a:off x="6913563" y="3840163"/>
              <a:ext cx="17463" cy="0"/>
            </a:xfrm>
            <a:prstGeom prst="line">
              <a:avLst/>
            </a:prstGeom>
            <a:noFill/>
            <a:ln w="952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7" name="Freeform 139">
              <a:extLst>
                <a:ext uri="{FF2B5EF4-FFF2-40B4-BE49-F238E27FC236}">
                  <a16:creationId xmlns:a16="http://schemas.microsoft.com/office/drawing/2014/main" id="{89B4DCBC-F92D-F4D9-03B2-A5E9D6A88B6D}"/>
                </a:ext>
              </a:extLst>
            </p:cNvPr>
            <p:cNvSpPr>
              <a:spLocks/>
            </p:cNvSpPr>
            <p:nvPr/>
          </p:nvSpPr>
          <p:spPr bwMode="auto">
            <a:xfrm>
              <a:off x="6931026" y="3840163"/>
              <a:ext cx="0" cy="317500"/>
            </a:xfrm>
            <a:custGeom>
              <a:avLst/>
              <a:gdLst>
                <a:gd name="T0" fmla="*/ 0 h 200"/>
                <a:gd name="T1" fmla="*/ 84 h 200"/>
                <a:gd name="T2" fmla="*/ 200 h 200"/>
              </a:gdLst>
              <a:ahLst/>
              <a:cxnLst>
                <a:cxn ang="0">
                  <a:pos x="0" y="T0"/>
                </a:cxn>
                <a:cxn ang="0">
                  <a:pos x="0" y="T1"/>
                </a:cxn>
                <a:cxn ang="0">
                  <a:pos x="0" y="T2"/>
                </a:cxn>
              </a:cxnLst>
              <a:rect l="0" t="0" r="r" b="b"/>
              <a:pathLst>
                <a:path h="200">
                  <a:moveTo>
                    <a:pt x="0" y="0"/>
                  </a:moveTo>
                  <a:lnTo>
                    <a:pt x="0" y="84"/>
                  </a:lnTo>
                  <a:lnTo>
                    <a:pt x="0" y="200"/>
                  </a:lnTo>
                </a:path>
              </a:pathLst>
            </a:custGeom>
            <a:noFill/>
            <a:ln w="9525">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8" name="Freeform 140">
              <a:extLst>
                <a:ext uri="{FF2B5EF4-FFF2-40B4-BE49-F238E27FC236}">
                  <a16:creationId xmlns:a16="http://schemas.microsoft.com/office/drawing/2014/main" id="{2F98A1B6-EB35-EFB2-D6E1-435D370AAC1E}"/>
                </a:ext>
              </a:extLst>
            </p:cNvPr>
            <p:cNvSpPr>
              <a:spLocks/>
            </p:cNvSpPr>
            <p:nvPr/>
          </p:nvSpPr>
          <p:spPr bwMode="auto">
            <a:xfrm>
              <a:off x="7072313" y="3789363"/>
              <a:ext cx="0" cy="323850"/>
            </a:xfrm>
            <a:custGeom>
              <a:avLst/>
              <a:gdLst>
                <a:gd name="T0" fmla="*/ 0 h 204"/>
                <a:gd name="T1" fmla="*/ 90 h 204"/>
                <a:gd name="T2" fmla="*/ 204 h 204"/>
              </a:gdLst>
              <a:ahLst/>
              <a:cxnLst>
                <a:cxn ang="0">
                  <a:pos x="0" y="T0"/>
                </a:cxn>
                <a:cxn ang="0">
                  <a:pos x="0" y="T1"/>
                </a:cxn>
                <a:cxn ang="0">
                  <a:pos x="0" y="T2"/>
                </a:cxn>
              </a:cxnLst>
              <a:rect l="0" t="0" r="r" b="b"/>
              <a:pathLst>
                <a:path h="204">
                  <a:moveTo>
                    <a:pt x="0" y="0"/>
                  </a:moveTo>
                  <a:lnTo>
                    <a:pt x="0" y="90"/>
                  </a:lnTo>
                  <a:lnTo>
                    <a:pt x="0" y="204"/>
                  </a:lnTo>
                </a:path>
              </a:pathLst>
            </a:custGeom>
            <a:noFill/>
            <a:ln w="9525">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9" name="Line 141">
              <a:extLst>
                <a:ext uri="{FF2B5EF4-FFF2-40B4-BE49-F238E27FC236}">
                  <a16:creationId xmlns:a16="http://schemas.microsoft.com/office/drawing/2014/main" id="{A0025FE5-2F86-B6F1-B240-E776AC968114}"/>
                </a:ext>
              </a:extLst>
            </p:cNvPr>
            <p:cNvSpPr>
              <a:spLocks noChangeShapeType="1"/>
            </p:cNvSpPr>
            <p:nvPr/>
          </p:nvSpPr>
          <p:spPr bwMode="auto">
            <a:xfrm flipH="1">
              <a:off x="6543676" y="3802063"/>
              <a:ext cx="19050" cy="0"/>
            </a:xfrm>
            <a:prstGeom prst="line">
              <a:avLst/>
            </a:prstGeom>
            <a:noFill/>
            <a:ln w="952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0" name="Line 142">
              <a:extLst>
                <a:ext uri="{FF2B5EF4-FFF2-40B4-BE49-F238E27FC236}">
                  <a16:creationId xmlns:a16="http://schemas.microsoft.com/office/drawing/2014/main" id="{6237B459-FC71-2A4C-5787-DE2A6E72F01E}"/>
                </a:ext>
              </a:extLst>
            </p:cNvPr>
            <p:cNvSpPr>
              <a:spLocks noChangeShapeType="1"/>
            </p:cNvSpPr>
            <p:nvPr/>
          </p:nvSpPr>
          <p:spPr bwMode="auto">
            <a:xfrm flipH="1">
              <a:off x="6524626" y="3802063"/>
              <a:ext cx="19050" cy="0"/>
            </a:xfrm>
            <a:prstGeom prst="line">
              <a:avLst/>
            </a:prstGeom>
            <a:noFill/>
            <a:ln w="952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1" name="Line 143">
              <a:extLst>
                <a:ext uri="{FF2B5EF4-FFF2-40B4-BE49-F238E27FC236}">
                  <a16:creationId xmlns:a16="http://schemas.microsoft.com/office/drawing/2014/main" id="{883AE233-9289-BE19-439A-937971708CD9}"/>
                </a:ext>
              </a:extLst>
            </p:cNvPr>
            <p:cNvSpPr>
              <a:spLocks noChangeShapeType="1"/>
            </p:cNvSpPr>
            <p:nvPr/>
          </p:nvSpPr>
          <p:spPr bwMode="auto">
            <a:xfrm flipH="1">
              <a:off x="6416676" y="3832225"/>
              <a:ext cx="19050" cy="0"/>
            </a:xfrm>
            <a:prstGeom prst="line">
              <a:avLst/>
            </a:prstGeom>
            <a:noFill/>
            <a:ln w="952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2" name="Line 144">
              <a:extLst>
                <a:ext uri="{FF2B5EF4-FFF2-40B4-BE49-F238E27FC236}">
                  <a16:creationId xmlns:a16="http://schemas.microsoft.com/office/drawing/2014/main" id="{7F7118E3-CFDF-82BF-38B2-D0B8A1CEE492}"/>
                </a:ext>
              </a:extLst>
            </p:cNvPr>
            <p:cNvSpPr>
              <a:spLocks noChangeShapeType="1"/>
            </p:cNvSpPr>
            <p:nvPr/>
          </p:nvSpPr>
          <p:spPr bwMode="auto">
            <a:xfrm flipH="1">
              <a:off x="6397626" y="3832225"/>
              <a:ext cx="19050" cy="0"/>
            </a:xfrm>
            <a:prstGeom prst="line">
              <a:avLst/>
            </a:prstGeom>
            <a:noFill/>
            <a:ln w="952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3" name="Freeform 145">
              <a:extLst>
                <a:ext uri="{FF2B5EF4-FFF2-40B4-BE49-F238E27FC236}">
                  <a16:creationId xmlns:a16="http://schemas.microsoft.com/office/drawing/2014/main" id="{950BBF07-1A7E-E5F0-B2A2-7491B0D78450}"/>
                </a:ext>
              </a:extLst>
            </p:cNvPr>
            <p:cNvSpPr>
              <a:spLocks/>
            </p:cNvSpPr>
            <p:nvPr/>
          </p:nvSpPr>
          <p:spPr bwMode="auto">
            <a:xfrm>
              <a:off x="6416676" y="3832225"/>
              <a:ext cx="0" cy="296863"/>
            </a:xfrm>
            <a:custGeom>
              <a:avLst/>
              <a:gdLst>
                <a:gd name="T0" fmla="*/ 0 h 187"/>
                <a:gd name="T1" fmla="*/ 83 h 187"/>
                <a:gd name="T2" fmla="*/ 187 h 187"/>
              </a:gdLst>
              <a:ahLst/>
              <a:cxnLst>
                <a:cxn ang="0">
                  <a:pos x="0" y="T0"/>
                </a:cxn>
                <a:cxn ang="0">
                  <a:pos x="0" y="T1"/>
                </a:cxn>
                <a:cxn ang="0">
                  <a:pos x="0" y="T2"/>
                </a:cxn>
              </a:cxnLst>
              <a:rect l="0" t="0" r="r" b="b"/>
              <a:pathLst>
                <a:path h="187">
                  <a:moveTo>
                    <a:pt x="0" y="0"/>
                  </a:moveTo>
                  <a:lnTo>
                    <a:pt x="0" y="83"/>
                  </a:lnTo>
                  <a:lnTo>
                    <a:pt x="0" y="187"/>
                  </a:lnTo>
                </a:path>
              </a:pathLst>
            </a:custGeom>
            <a:noFill/>
            <a:ln w="9525">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4" name="Freeform 146">
              <a:extLst>
                <a:ext uri="{FF2B5EF4-FFF2-40B4-BE49-F238E27FC236}">
                  <a16:creationId xmlns:a16="http://schemas.microsoft.com/office/drawing/2014/main" id="{B702A332-4C24-EA55-3D1E-3BB163FFF3DC}"/>
                </a:ext>
              </a:extLst>
            </p:cNvPr>
            <p:cNvSpPr>
              <a:spLocks/>
            </p:cNvSpPr>
            <p:nvPr/>
          </p:nvSpPr>
          <p:spPr bwMode="auto">
            <a:xfrm>
              <a:off x="6543676" y="3802063"/>
              <a:ext cx="0" cy="288925"/>
            </a:xfrm>
            <a:custGeom>
              <a:avLst/>
              <a:gdLst>
                <a:gd name="T0" fmla="*/ 0 h 182"/>
                <a:gd name="T1" fmla="*/ 72 h 182"/>
                <a:gd name="T2" fmla="*/ 182 h 182"/>
              </a:gdLst>
              <a:ahLst/>
              <a:cxnLst>
                <a:cxn ang="0">
                  <a:pos x="0" y="T0"/>
                </a:cxn>
                <a:cxn ang="0">
                  <a:pos x="0" y="T1"/>
                </a:cxn>
                <a:cxn ang="0">
                  <a:pos x="0" y="T2"/>
                </a:cxn>
              </a:cxnLst>
              <a:rect l="0" t="0" r="r" b="b"/>
              <a:pathLst>
                <a:path h="182">
                  <a:moveTo>
                    <a:pt x="0" y="0"/>
                  </a:moveTo>
                  <a:lnTo>
                    <a:pt x="0" y="72"/>
                  </a:lnTo>
                  <a:lnTo>
                    <a:pt x="0" y="182"/>
                  </a:lnTo>
                </a:path>
              </a:pathLst>
            </a:custGeom>
            <a:noFill/>
            <a:ln w="9525">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5" name="Line 147">
              <a:extLst>
                <a:ext uri="{FF2B5EF4-FFF2-40B4-BE49-F238E27FC236}">
                  <a16:creationId xmlns:a16="http://schemas.microsoft.com/office/drawing/2014/main" id="{0B04E30C-1B21-3A33-06AB-901E3B10E69B}"/>
                </a:ext>
              </a:extLst>
            </p:cNvPr>
            <p:cNvSpPr>
              <a:spLocks noChangeShapeType="1"/>
            </p:cNvSpPr>
            <p:nvPr/>
          </p:nvSpPr>
          <p:spPr bwMode="auto">
            <a:xfrm flipH="1">
              <a:off x="6543676" y="4090988"/>
              <a:ext cx="19050" cy="0"/>
            </a:xfrm>
            <a:prstGeom prst="line">
              <a:avLst/>
            </a:prstGeom>
            <a:noFill/>
            <a:ln w="952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6" name="Line 148">
              <a:extLst>
                <a:ext uri="{FF2B5EF4-FFF2-40B4-BE49-F238E27FC236}">
                  <a16:creationId xmlns:a16="http://schemas.microsoft.com/office/drawing/2014/main" id="{28674296-769B-1051-4642-4C32D841991E}"/>
                </a:ext>
              </a:extLst>
            </p:cNvPr>
            <p:cNvSpPr>
              <a:spLocks noChangeShapeType="1"/>
            </p:cNvSpPr>
            <p:nvPr/>
          </p:nvSpPr>
          <p:spPr bwMode="auto">
            <a:xfrm flipH="1">
              <a:off x="6524626" y="4090988"/>
              <a:ext cx="19050" cy="0"/>
            </a:xfrm>
            <a:prstGeom prst="line">
              <a:avLst/>
            </a:prstGeom>
            <a:noFill/>
            <a:ln w="952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7" name="Line 149">
              <a:extLst>
                <a:ext uri="{FF2B5EF4-FFF2-40B4-BE49-F238E27FC236}">
                  <a16:creationId xmlns:a16="http://schemas.microsoft.com/office/drawing/2014/main" id="{63AD8C2C-7F6C-79E8-D782-37C3564BADA8}"/>
                </a:ext>
              </a:extLst>
            </p:cNvPr>
            <p:cNvSpPr>
              <a:spLocks noChangeShapeType="1"/>
            </p:cNvSpPr>
            <p:nvPr/>
          </p:nvSpPr>
          <p:spPr bwMode="auto">
            <a:xfrm flipH="1">
              <a:off x="6416676" y="4129088"/>
              <a:ext cx="19050" cy="0"/>
            </a:xfrm>
            <a:prstGeom prst="line">
              <a:avLst/>
            </a:prstGeom>
            <a:noFill/>
            <a:ln w="952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8" name="Line 150">
              <a:extLst>
                <a:ext uri="{FF2B5EF4-FFF2-40B4-BE49-F238E27FC236}">
                  <a16:creationId xmlns:a16="http://schemas.microsoft.com/office/drawing/2014/main" id="{21FE004A-4727-CAE3-B1DC-54F68AAE1389}"/>
                </a:ext>
              </a:extLst>
            </p:cNvPr>
            <p:cNvSpPr>
              <a:spLocks noChangeShapeType="1"/>
            </p:cNvSpPr>
            <p:nvPr/>
          </p:nvSpPr>
          <p:spPr bwMode="auto">
            <a:xfrm flipH="1">
              <a:off x="6397626" y="4129088"/>
              <a:ext cx="19050" cy="0"/>
            </a:xfrm>
            <a:prstGeom prst="line">
              <a:avLst/>
            </a:prstGeom>
            <a:noFill/>
            <a:ln w="952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9" name="Line 151">
              <a:extLst>
                <a:ext uri="{FF2B5EF4-FFF2-40B4-BE49-F238E27FC236}">
                  <a16:creationId xmlns:a16="http://schemas.microsoft.com/office/drawing/2014/main" id="{7965995B-47E6-6FF8-DDE2-FD124F640602}"/>
                </a:ext>
              </a:extLst>
            </p:cNvPr>
            <p:cNvSpPr>
              <a:spLocks noChangeShapeType="1"/>
            </p:cNvSpPr>
            <p:nvPr/>
          </p:nvSpPr>
          <p:spPr bwMode="auto">
            <a:xfrm flipH="1">
              <a:off x="7072313" y="4113213"/>
              <a:ext cx="17463" cy="0"/>
            </a:xfrm>
            <a:prstGeom prst="line">
              <a:avLst/>
            </a:prstGeom>
            <a:noFill/>
            <a:ln w="952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0" name="Line 152">
              <a:extLst>
                <a:ext uri="{FF2B5EF4-FFF2-40B4-BE49-F238E27FC236}">
                  <a16:creationId xmlns:a16="http://schemas.microsoft.com/office/drawing/2014/main" id="{9E0D892A-0967-1C8C-FBE3-5221EA2F1BCA}"/>
                </a:ext>
              </a:extLst>
            </p:cNvPr>
            <p:cNvSpPr>
              <a:spLocks noChangeShapeType="1"/>
            </p:cNvSpPr>
            <p:nvPr/>
          </p:nvSpPr>
          <p:spPr bwMode="auto">
            <a:xfrm flipH="1">
              <a:off x="7053263" y="4113213"/>
              <a:ext cx="19050" cy="0"/>
            </a:xfrm>
            <a:prstGeom prst="line">
              <a:avLst/>
            </a:prstGeom>
            <a:noFill/>
            <a:ln w="952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1" name="Line 153">
              <a:extLst>
                <a:ext uri="{FF2B5EF4-FFF2-40B4-BE49-F238E27FC236}">
                  <a16:creationId xmlns:a16="http://schemas.microsoft.com/office/drawing/2014/main" id="{52B43C13-0CB6-ACEF-5F0D-1B4256EBAAEF}"/>
                </a:ext>
              </a:extLst>
            </p:cNvPr>
            <p:cNvSpPr>
              <a:spLocks noChangeShapeType="1"/>
            </p:cNvSpPr>
            <p:nvPr/>
          </p:nvSpPr>
          <p:spPr bwMode="auto">
            <a:xfrm flipH="1">
              <a:off x="6913563" y="4157663"/>
              <a:ext cx="17463" cy="0"/>
            </a:xfrm>
            <a:prstGeom prst="line">
              <a:avLst/>
            </a:prstGeom>
            <a:noFill/>
            <a:ln w="952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2" name="Freeform 154">
              <a:extLst>
                <a:ext uri="{FF2B5EF4-FFF2-40B4-BE49-F238E27FC236}">
                  <a16:creationId xmlns:a16="http://schemas.microsoft.com/office/drawing/2014/main" id="{1BB6B1F6-2662-648D-DB7C-2E9F3EF621C5}"/>
                </a:ext>
              </a:extLst>
            </p:cNvPr>
            <p:cNvSpPr>
              <a:spLocks/>
            </p:cNvSpPr>
            <p:nvPr/>
          </p:nvSpPr>
          <p:spPr bwMode="auto">
            <a:xfrm>
              <a:off x="5899151" y="3884613"/>
              <a:ext cx="2728913" cy="104775"/>
            </a:xfrm>
            <a:custGeom>
              <a:avLst/>
              <a:gdLst>
                <a:gd name="T0" fmla="*/ 1719 w 1719"/>
                <a:gd name="T1" fmla="*/ 0 h 66"/>
                <a:gd name="T2" fmla="*/ 1639 w 1719"/>
                <a:gd name="T3" fmla="*/ 60 h 66"/>
                <a:gd name="T4" fmla="*/ 1391 w 1719"/>
                <a:gd name="T5" fmla="*/ 19 h 66"/>
                <a:gd name="T6" fmla="*/ 1310 w 1719"/>
                <a:gd name="T7" fmla="*/ 66 h 66"/>
                <a:gd name="T8" fmla="*/ 1065 w 1719"/>
                <a:gd name="T9" fmla="*/ 30 h 66"/>
                <a:gd name="T10" fmla="*/ 979 w 1719"/>
                <a:gd name="T11" fmla="*/ 66 h 66"/>
                <a:gd name="T12" fmla="*/ 739 w 1719"/>
                <a:gd name="T13" fmla="*/ 30 h 66"/>
                <a:gd name="T14" fmla="*/ 650 w 1719"/>
                <a:gd name="T15" fmla="*/ 56 h 66"/>
                <a:gd name="T16" fmla="*/ 406 w 1719"/>
                <a:gd name="T17" fmla="*/ 20 h 66"/>
                <a:gd name="T18" fmla="*/ 326 w 1719"/>
                <a:gd name="T19" fmla="*/ 50 h 66"/>
                <a:gd name="T20" fmla="*/ 81 w 1719"/>
                <a:gd name="T21" fmla="*/ 7 h 66"/>
                <a:gd name="T22" fmla="*/ 0 w 1719"/>
                <a:gd name="T23"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19" h="66">
                  <a:moveTo>
                    <a:pt x="1719" y="0"/>
                  </a:moveTo>
                  <a:lnTo>
                    <a:pt x="1639" y="60"/>
                  </a:lnTo>
                  <a:lnTo>
                    <a:pt x="1391" y="19"/>
                  </a:lnTo>
                  <a:lnTo>
                    <a:pt x="1310" y="66"/>
                  </a:lnTo>
                  <a:lnTo>
                    <a:pt x="1065" y="30"/>
                  </a:lnTo>
                  <a:lnTo>
                    <a:pt x="979" y="66"/>
                  </a:lnTo>
                  <a:lnTo>
                    <a:pt x="739" y="30"/>
                  </a:lnTo>
                  <a:lnTo>
                    <a:pt x="650" y="56"/>
                  </a:lnTo>
                  <a:lnTo>
                    <a:pt x="406" y="20"/>
                  </a:lnTo>
                  <a:lnTo>
                    <a:pt x="326" y="50"/>
                  </a:lnTo>
                  <a:lnTo>
                    <a:pt x="81" y="7"/>
                  </a:lnTo>
                  <a:lnTo>
                    <a:pt x="0" y="57"/>
                  </a:lnTo>
                </a:path>
              </a:pathLst>
            </a:cu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403" name="ZoneTexte 402">
            <a:extLst>
              <a:ext uri="{FF2B5EF4-FFF2-40B4-BE49-F238E27FC236}">
                <a16:creationId xmlns:a16="http://schemas.microsoft.com/office/drawing/2014/main" id="{A6AC07AF-4EF6-23B2-A350-206415D52B70}"/>
              </a:ext>
            </a:extLst>
          </p:cNvPr>
          <p:cNvSpPr txBox="1"/>
          <p:nvPr/>
        </p:nvSpPr>
        <p:spPr>
          <a:xfrm>
            <a:off x="6568133" y="2773204"/>
            <a:ext cx="684803" cy="369332"/>
          </a:xfrm>
          <a:prstGeom prst="rect">
            <a:avLst/>
          </a:prstGeom>
          <a:noFill/>
        </p:spPr>
        <p:txBody>
          <a:bodyPr wrap="none">
            <a:spAutoFit/>
          </a:bodyPr>
          <a:lstStyle/>
          <a:p>
            <a:pPr algn="ctr"/>
            <a:r>
              <a:rPr kumimoji="0" lang="en-US" sz="1800" b="1" i="0" u="none" strike="noStrike" kern="1200" cap="none" spc="0" normalizeH="0" baseline="0" dirty="0">
                <a:ln>
                  <a:noFill/>
                </a:ln>
                <a:solidFill>
                  <a:srgbClr val="FF6600"/>
                </a:solidFill>
                <a:effectLst/>
                <a:uLnTx/>
                <a:uFillTx/>
                <a:latin typeface="Arial" charset="0"/>
                <a:cs typeface="Arial" charset="0"/>
              </a:rPr>
              <a:t>CAB</a:t>
            </a:r>
            <a:endParaRPr lang="en-US" dirty="0">
              <a:solidFill>
                <a:srgbClr val="FF6600"/>
              </a:solidFill>
            </a:endParaRPr>
          </a:p>
        </p:txBody>
      </p:sp>
      <p:sp>
        <p:nvSpPr>
          <p:cNvPr id="404" name="ZoneTexte 403">
            <a:extLst>
              <a:ext uri="{FF2B5EF4-FFF2-40B4-BE49-F238E27FC236}">
                <a16:creationId xmlns:a16="http://schemas.microsoft.com/office/drawing/2014/main" id="{84664059-68EA-34C5-B51E-B6939353BD9B}"/>
              </a:ext>
            </a:extLst>
          </p:cNvPr>
          <p:cNvSpPr txBox="1"/>
          <p:nvPr/>
        </p:nvSpPr>
        <p:spPr>
          <a:xfrm>
            <a:off x="10098189" y="2773204"/>
            <a:ext cx="659155" cy="369332"/>
          </a:xfrm>
          <a:prstGeom prst="rect">
            <a:avLst/>
          </a:prstGeom>
          <a:noFill/>
        </p:spPr>
        <p:txBody>
          <a:bodyPr wrap="none">
            <a:spAutoFit/>
          </a:bodyPr>
          <a:lstStyle/>
          <a:p>
            <a:pPr algn="ctr"/>
            <a:r>
              <a:rPr kumimoji="0" lang="en-US" sz="1800" b="1" i="0" u="none" strike="noStrike" kern="1200" cap="none" spc="0" normalizeH="0" baseline="0" dirty="0">
                <a:ln>
                  <a:noFill/>
                </a:ln>
                <a:solidFill>
                  <a:srgbClr val="0099CC"/>
                </a:solidFill>
                <a:effectLst/>
                <a:uLnTx/>
                <a:uFillTx/>
                <a:latin typeface="Arial" charset="0"/>
                <a:cs typeface="Arial" charset="0"/>
              </a:rPr>
              <a:t>RPV</a:t>
            </a:r>
            <a:endParaRPr lang="en-US" dirty="0">
              <a:solidFill>
                <a:srgbClr val="0099CC"/>
              </a:solidFill>
            </a:endParaRPr>
          </a:p>
        </p:txBody>
      </p:sp>
      <p:cxnSp>
        <p:nvCxnSpPr>
          <p:cNvPr id="407" name="Connecteur droit 406">
            <a:extLst>
              <a:ext uri="{FF2B5EF4-FFF2-40B4-BE49-F238E27FC236}">
                <a16:creationId xmlns:a16="http://schemas.microsoft.com/office/drawing/2014/main" id="{6815FDCC-397D-E4DF-1D6F-8CD2AAB33351}"/>
              </a:ext>
            </a:extLst>
          </p:cNvPr>
          <p:cNvCxnSpPr/>
          <p:nvPr/>
        </p:nvCxnSpPr>
        <p:spPr bwMode="auto">
          <a:xfrm>
            <a:off x="5543198" y="4794801"/>
            <a:ext cx="2784934" cy="0"/>
          </a:xfrm>
          <a:prstGeom prst="line">
            <a:avLst/>
          </a:prstGeom>
          <a:solidFill>
            <a:schemeClr val="accent1"/>
          </a:solidFill>
          <a:ln w="9525" cap="flat" cmpd="sng" algn="ctr">
            <a:solidFill>
              <a:srgbClr val="C00000"/>
            </a:solidFill>
            <a:prstDash val="dash"/>
            <a:round/>
            <a:headEnd type="none" w="med" len="med"/>
            <a:tailEnd type="none" w="med" len="med"/>
          </a:ln>
          <a:effectLst/>
        </p:spPr>
      </p:cxnSp>
      <p:cxnSp>
        <p:nvCxnSpPr>
          <p:cNvPr id="408" name="Connecteur droit 407">
            <a:extLst>
              <a:ext uri="{FF2B5EF4-FFF2-40B4-BE49-F238E27FC236}">
                <a16:creationId xmlns:a16="http://schemas.microsoft.com/office/drawing/2014/main" id="{FECE341D-4F69-9978-7D4F-A0DF4CE31F9B}"/>
              </a:ext>
            </a:extLst>
          </p:cNvPr>
          <p:cNvCxnSpPr/>
          <p:nvPr/>
        </p:nvCxnSpPr>
        <p:spPr bwMode="auto">
          <a:xfrm>
            <a:off x="9058382" y="4863858"/>
            <a:ext cx="2784934" cy="0"/>
          </a:xfrm>
          <a:prstGeom prst="line">
            <a:avLst/>
          </a:prstGeom>
          <a:solidFill>
            <a:schemeClr val="accent1"/>
          </a:solidFill>
          <a:ln w="9525" cap="flat" cmpd="sng" algn="ctr">
            <a:solidFill>
              <a:srgbClr val="C00000"/>
            </a:solidFill>
            <a:prstDash val="dash"/>
            <a:round/>
            <a:headEnd type="none" w="med" len="med"/>
            <a:tailEnd type="none" w="med" len="med"/>
          </a:ln>
          <a:effectLst/>
        </p:spPr>
      </p:cxnSp>
      <p:sp>
        <p:nvSpPr>
          <p:cNvPr id="409" name="Rectangle 79">
            <a:extLst>
              <a:ext uri="{FF2B5EF4-FFF2-40B4-BE49-F238E27FC236}">
                <a16:creationId xmlns:a16="http://schemas.microsoft.com/office/drawing/2014/main" id="{4D3AB796-082A-AB79-0C15-5722B4BB8719}"/>
              </a:ext>
            </a:extLst>
          </p:cNvPr>
          <p:cNvSpPr>
            <a:spLocks noChangeArrowheads="1"/>
          </p:cNvSpPr>
          <p:nvPr/>
        </p:nvSpPr>
        <p:spPr bwMode="auto">
          <a:xfrm>
            <a:off x="6974620" y="4608290"/>
            <a:ext cx="13535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200" i="0" u="none" strike="noStrike" cap="none" normalizeH="0" baseline="0" dirty="0">
                <a:ln>
                  <a:noFill/>
                </a:ln>
                <a:solidFill>
                  <a:srgbClr val="C00000"/>
                </a:solidFill>
                <a:effectLst/>
                <a:latin typeface="+mj-lt"/>
              </a:rPr>
              <a:t>PA-IC</a:t>
            </a:r>
            <a:r>
              <a:rPr kumimoji="0" lang="en-US" altLang="fr-FR" sz="1200" i="0" u="none" strike="noStrike" cap="none" normalizeH="0" baseline="-25000" dirty="0">
                <a:ln>
                  <a:noFill/>
                </a:ln>
                <a:solidFill>
                  <a:srgbClr val="C00000"/>
                </a:solidFill>
                <a:effectLst/>
                <a:latin typeface="+mj-lt"/>
              </a:rPr>
              <a:t>90</a:t>
            </a:r>
            <a:r>
              <a:rPr kumimoji="0" lang="en-US" altLang="fr-FR" sz="1200" i="0" u="none" strike="noStrike" cap="none" normalizeH="0" baseline="0" dirty="0">
                <a:ln>
                  <a:noFill/>
                </a:ln>
                <a:solidFill>
                  <a:srgbClr val="C00000"/>
                </a:solidFill>
                <a:effectLst/>
                <a:latin typeface="+mj-lt"/>
              </a:rPr>
              <a:t> (0.166 µg/mL)</a:t>
            </a:r>
            <a:endParaRPr kumimoji="0" lang="en-US" altLang="fr-FR" sz="2800" i="0" u="none" strike="noStrike" cap="none" normalizeH="0" baseline="0" dirty="0">
              <a:ln>
                <a:noFill/>
              </a:ln>
              <a:solidFill>
                <a:srgbClr val="C00000"/>
              </a:solidFill>
              <a:effectLst/>
              <a:latin typeface="+mj-lt"/>
            </a:endParaRPr>
          </a:p>
        </p:txBody>
      </p:sp>
      <p:sp>
        <p:nvSpPr>
          <p:cNvPr id="410" name="Rectangle 95">
            <a:extLst>
              <a:ext uri="{FF2B5EF4-FFF2-40B4-BE49-F238E27FC236}">
                <a16:creationId xmlns:a16="http://schemas.microsoft.com/office/drawing/2014/main" id="{CD4044BD-12E2-180A-3A37-063D7BF67342}"/>
              </a:ext>
            </a:extLst>
          </p:cNvPr>
          <p:cNvSpPr>
            <a:spLocks noChangeArrowheads="1"/>
          </p:cNvSpPr>
          <p:nvPr/>
        </p:nvSpPr>
        <p:spPr bwMode="auto">
          <a:xfrm>
            <a:off x="10677433" y="4677298"/>
            <a:ext cx="11579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200" i="0" u="none" strike="noStrike" cap="none" normalizeH="0" baseline="0" dirty="0">
                <a:ln>
                  <a:noFill/>
                </a:ln>
                <a:solidFill>
                  <a:srgbClr val="C00000"/>
                </a:solidFill>
                <a:effectLst/>
                <a:latin typeface="+mj-lt"/>
              </a:rPr>
              <a:t>PA-IC</a:t>
            </a:r>
            <a:r>
              <a:rPr kumimoji="0" lang="en-US" altLang="fr-FR" sz="1200" i="0" u="none" strike="noStrike" cap="none" normalizeH="0" baseline="-25000" dirty="0">
                <a:ln>
                  <a:noFill/>
                </a:ln>
                <a:solidFill>
                  <a:srgbClr val="C00000"/>
                </a:solidFill>
                <a:effectLst/>
                <a:latin typeface="+mj-lt"/>
              </a:rPr>
              <a:t>90</a:t>
            </a:r>
            <a:r>
              <a:rPr kumimoji="0" lang="en-US" altLang="fr-FR" sz="1200" i="0" u="none" strike="noStrike" cap="none" normalizeH="0" baseline="0" dirty="0">
                <a:ln>
                  <a:noFill/>
                </a:ln>
                <a:solidFill>
                  <a:srgbClr val="C00000"/>
                </a:solidFill>
                <a:effectLst/>
                <a:latin typeface="+mj-lt"/>
              </a:rPr>
              <a:t> (12 µg/mL)</a:t>
            </a:r>
          </a:p>
        </p:txBody>
      </p:sp>
    </p:spTree>
    <p:extLst>
      <p:ext uri="{BB962C8B-B14F-4D97-AF65-F5344CB8AC3E}">
        <p14:creationId xmlns:p14="http://schemas.microsoft.com/office/powerpoint/2010/main" val="1800081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9AC413F8-56AA-636C-F738-C75DA59D91BB}"/>
              </a:ext>
            </a:extLst>
          </p:cNvPr>
          <p:cNvGrpSpPr/>
          <p:nvPr/>
        </p:nvGrpSpPr>
        <p:grpSpPr>
          <a:xfrm>
            <a:off x="3095903" y="245005"/>
            <a:ext cx="6114778" cy="5542401"/>
            <a:chOff x="3052360" y="330382"/>
            <a:chExt cx="6114778" cy="5542401"/>
          </a:xfrm>
        </p:grpSpPr>
        <p:sp>
          <p:nvSpPr>
            <p:cNvPr id="7" name="Freeform 5">
              <a:extLst>
                <a:ext uri="{FF2B5EF4-FFF2-40B4-BE49-F238E27FC236}">
                  <a16:creationId xmlns:a16="http://schemas.microsoft.com/office/drawing/2014/main" id="{8B00FAEF-C1C1-31AA-AF53-F6A561AB160E}"/>
                </a:ext>
              </a:extLst>
            </p:cNvPr>
            <p:cNvSpPr>
              <a:spLocks/>
            </p:cNvSpPr>
            <p:nvPr/>
          </p:nvSpPr>
          <p:spPr bwMode="auto">
            <a:xfrm rot="10166195">
              <a:off x="3107065" y="2351906"/>
              <a:ext cx="2414710" cy="1893658"/>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Freeform 5">
              <a:extLst>
                <a:ext uri="{FF2B5EF4-FFF2-40B4-BE49-F238E27FC236}">
                  <a16:creationId xmlns:a16="http://schemas.microsoft.com/office/drawing/2014/main" id="{0EC25D41-CF5B-262A-6228-56507B315C5F}"/>
                </a:ext>
              </a:extLst>
            </p:cNvPr>
            <p:cNvSpPr>
              <a:spLocks/>
            </p:cNvSpPr>
            <p:nvPr/>
          </p:nvSpPr>
          <p:spPr bwMode="auto">
            <a:xfrm rot="16521082">
              <a:off x="4361035" y="942707"/>
              <a:ext cx="3205308" cy="1980657"/>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Freeform 5">
              <a:extLst>
                <a:ext uri="{FF2B5EF4-FFF2-40B4-BE49-F238E27FC236}">
                  <a16:creationId xmlns:a16="http://schemas.microsoft.com/office/drawing/2014/main" id="{C9792F2C-767C-B2AE-9CB8-6D135A7CD156}"/>
                </a:ext>
              </a:extLst>
            </p:cNvPr>
            <p:cNvSpPr>
              <a:spLocks/>
            </p:cNvSpPr>
            <p:nvPr/>
          </p:nvSpPr>
          <p:spPr bwMode="auto">
            <a:xfrm rot="516047">
              <a:off x="5716193" y="2204808"/>
              <a:ext cx="3450945" cy="1903905"/>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Freeform 5">
              <a:extLst>
                <a:ext uri="{FF2B5EF4-FFF2-40B4-BE49-F238E27FC236}">
                  <a16:creationId xmlns:a16="http://schemas.microsoft.com/office/drawing/2014/main" id="{488CE906-A803-521E-4B62-9617E4BAEBBD}"/>
                </a:ext>
              </a:extLst>
            </p:cNvPr>
            <p:cNvSpPr>
              <a:spLocks/>
            </p:cNvSpPr>
            <p:nvPr/>
          </p:nvSpPr>
          <p:spPr bwMode="auto">
            <a:xfrm rot="5570780">
              <a:off x="4328942" y="3119091"/>
              <a:ext cx="3456718" cy="2050665"/>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 name="Ellipse 16">
              <a:extLst>
                <a:ext uri="{FF2B5EF4-FFF2-40B4-BE49-F238E27FC236}">
                  <a16:creationId xmlns:a16="http://schemas.microsoft.com/office/drawing/2014/main" id="{5A2BB479-E0FA-28B2-2F3F-5762DC727234}"/>
                </a:ext>
              </a:extLst>
            </p:cNvPr>
            <p:cNvSpPr/>
            <p:nvPr/>
          </p:nvSpPr>
          <p:spPr>
            <a:xfrm>
              <a:off x="5039329" y="2165761"/>
              <a:ext cx="2021856" cy="2039058"/>
            </a:xfrm>
            <a:prstGeom prst="ellipse">
              <a:avLst/>
            </a:prstGeom>
            <a:solidFill>
              <a:schemeClr val="accent1"/>
            </a:solidFill>
            <a:ln>
              <a:no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endParaRPr>
            </a:p>
          </p:txBody>
        </p:sp>
        <p:sp>
          <p:nvSpPr>
            <p:cNvPr id="18" name="Rectangle 17">
              <a:extLst>
                <a:ext uri="{FF2B5EF4-FFF2-40B4-BE49-F238E27FC236}">
                  <a16:creationId xmlns:a16="http://schemas.microsoft.com/office/drawing/2014/main" id="{3AD14EB6-8EA7-D363-0E2E-2E0A4B11589D}"/>
                </a:ext>
              </a:extLst>
            </p:cNvPr>
            <p:cNvSpPr/>
            <p:nvPr/>
          </p:nvSpPr>
          <p:spPr>
            <a:xfrm>
              <a:off x="5383932" y="2999297"/>
              <a:ext cx="1334020" cy="456407"/>
            </a:xfrm>
            <a:prstGeom prst="rect">
              <a:avLst/>
            </a:prstGeom>
          </p:spPr>
          <p:txBody>
            <a:bodyPr wrap="none">
              <a:spAutoFit/>
            </a:bodyPr>
            <a:lstStyle/>
            <a:p>
              <a:pPr algn="ctr">
                <a:lnSpc>
                  <a:spcPts val="2800"/>
                </a:lnSpc>
              </a:pPr>
              <a:r>
                <a:rPr lang="en-US" sz="2800" b="1" dirty="0" err="1">
                  <a:solidFill>
                    <a:schemeClr val="bg1"/>
                  </a:solidFill>
                </a:rPr>
                <a:t>Miscell</a:t>
              </a:r>
              <a:r>
                <a:rPr lang="en-US" sz="2800" b="1" dirty="0">
                  <a:solidFill>
                    <a:schemeClr val="bg1"/>
                  </a:solidFill>
                </a:rPr>
                <a:t>.</a:t>
              </a:r>
            </a:p>
          </p:txBody>
        </p:sp>
        <p:sp>
          <p:nvSpPr>
            <p:cNvPr id="23" name="Rectangle 22">
              <a:extLst>
                <a:ext uri="{FF2B5EF4-FFF2-40B4-BE49-F238E27FC236}">
                  <a16:creationId xmlns:a16="http://schemas.microsoft.com/office/drawing/2014/main" id="{22C6587B-DF97-CEE9-6583-FFBC3ADB5099}"/>
                </a:ext>
              </a:extLst>
            </p:cNvPr>
            <p:cNvSpPr/>
            <p:nvPr/>
          </p:nvSpPr>
          <p:spPr>
            <a:xfrm>
              <a:off x="4993349" y="1165512"/>
              <a:ext cx="1887813" cy="810478"/>
            </a:xfrm>
            <a:prstGeom prst="rect">
              <a:avLst/>
            </a:prstGeom>
          </p:spPr>
          <p:txBody>
            <a:bodyPr wrap="square">
              <a:spAutoFit/>
            </a:bodyPr>
            <a:lstStyle/>
            <a:p>
              <a:pPr algn="ctr">
                <a:lnSpc>
                  <a:spcPts val="2800"/>
                </a:lnSpc>
              </a:pPr>
              <a:r>
                <a:rPr lang="en-US" sz="2400" b="1" dirty="0"/>
                <a:t>Low level </a:t>
              </a:r>
            </a:p>
            <a:p>
              <a:pPr algn="ctr">
                <a:lnSpc>
                  <a:spcPts val="2800"/>
                </a:lnSpc>
              </a:pPr>
              <a:r>
                <a:rPr lang="en-US" sz="2400" b="1" dirty="0"/>
                <a:t>viremia</a:t>
              </a:r>
            </a:p>
          </p:txBody>
        </p:sp>
        <p:sp>
          <p:nvSpPr>
            <p:cNvPr id="24" name="Rectangle 23">
              <a:extLst>
                <a:ext uri="{FF2B5EF4-FFF2-40B4-BE49-F238E27FC236}">
                  <a16:creationId xmlns:a16="http://schemas.microsoft.com/office/drawing/2014/main" id="{0BD64206-8A60-BEB1-AC7E-AC22C89702FC}"/>
                </a:ext>
              </a:extLst>
            </p:cNvPr>
            <p:cNvSpPr/>
            <p:nvPr/>
          </p:nvSpPr>
          <p:spPr>
            <a:xfrm>
              <a:off x="7036635" y="2613932"/>
              <a:ext cx="2021856" cy="1169551"/>
            </a:xfrm>
            <a:prstGeom prst="rect">
              <a:avLst/>
            </a:prstGeom>
          </p:spPr>
          <p:txBody>
            <a:bodyPr wrap="square">
              <a:spAutoFit/>
            </a:bodyPr>
            <a:lstStyle/>
            <a:p>
              <a:pPr algn="ctr">
                <a:lnSpc>
                  <a:spcPts val="2800"/>
                </a:lnSpc>
              </a:pPr>
              <a:r>
                <a:rPr lang="fr-FR" sz="2400" b="1" dirty="0"/>
                <a:t>DTG</a:t>
              </a:r>
            </a:p>
            <a:p>
              <a:pPr algn="ctr">
                <a:lnSpc>
                  <a:spcPts val="2800"/>
                </a:lnSpc>
              </a:pPr>
              <a:r>
                <a:rPr lang="fr-FR" sz="2400" b="1" dirty="0"/>
                <a:t>and Hypertension</a:t>
              </a:r>
              <a:endParaRPr lang="en-US" sz="2400" b="1" dirty="0"/>
            </a:p>
          </p:txBody>
        </p:sp>
        <p:sp>
          <p:nvSpPr>
            <p:cNvPr id="25" name="Rectangle 24">
              <a:extLst>
                <a:ext uri="{FF2B5EF4-FFF2-40B4-BE49-F238E27FC236}">
                  <a16:creationId xmlns:a16="http://schemas.microsoft.com/office/drawing/2014/main" id="{CE635A13-C48D-EA1C-B068-271DA6EF6D3A}"/>
                </a:ext>
              </a:extLst>
            </p:cNvPr>
            <p:cNvSpPr/>
            <p:nvPr/>
          </p:nvSpPr>
          <p:spPr>
            <a:xfrm>
              <a:off x="5106350" y="4418722"/>
              <a:ext cx="1887813" cy="810478"/>
            </a:xfrm>
            <a:prstGeom prst="rect">
              <a:avLst/>
            </a:prstGeom>
          </p:spPr>
          <p:txBody>
            <a:bodyPr wrap="square">
              <a:spAutoFit/>
            </a:bodyPr>
            <a:lstStyle/>
            <a:p>
              <a:pPr algn="ctr">
                <a:lnSpc>
                  <a:spcPts val="2800"/>
                </a:lnSpc>
              </a:pPr>
              <a:r>
                <a:rPr lang="en-US" sz="2400" b="1" dirty="0"/>
                <a:t>CAB vs DTG R</a:t>
              </a:r>
            </a:p>
            <a:p>
              <a:pPr algn="ctr">
                <a:lnSpc>
                  <a:spcPts val="2800"/>
                </a:lnSpc>
              </a:pPr>
              <a:r>
                <a:rPr lang="fr-FR" sz="2400" b="1" dirty="0">
                  <a:solidFill>
                    <a:srgbClr val="FF6600"/>
                  </a:solidFill>
                </a:rPr>
                <a:t>RCT </a:t>
              </a:r>
              <a:r>
                <a:rPr lang="fr-FR" sz="2400" b="1" dirty="0" err="1">
                  <a:solidFill>
                    <a:srgbClr val="FF6600"/>
                  </a:solidFill>
                </a:rPr>
                <a:t>review</a:t>
              </a:r>
              <a:endParaRPr lang="en-US" sz="2400" b="1" dirty="0">
                <a:solidFill>
                  <a:srgbClr val="FF6600"/>
                </a:solidFill>
              </a:endParaRPr>
            </a:p>
          </p:txBody>
        </p:sp>
        <p:sp>
          <p:nvSpPr>
            <p:cNvPr id="26" name="Rectangle 25">
              <a:extLst>
                <a:ext uri="{FF2B5EF4-FFF2-40B4-BE49-F238E27FC236}">
                  <a16:creationId xmlns:a16="http://schemas.microsoft.com/office/drawing/2014/main" id="{FCA5C8F1-6175-C8A3-66C6-3F1F81219847}"/>
                </a:ext>
              </a:extLst>
            </p:cNvPr>
            <p:cNvSpPr/>
            <p:nvPr/>
          </p:nvSpPr>
          <p:spPr>
            <a:xfrm>
              <a:off x="3052360" y="2891797"/>
              <a:ext cx="1887813" cy="810478"/>
            </a:xfrm>
            <a:prstGeom prst="rect">
              <a:avLst/>
            </a:prstGeom>
          </p:spPr>
          <p:txBody>
            <a:bodyPr wrap="square">
              <a:spAutoFit/>
            </a:bodyPr>
            <a:lstStyle/>
            <a:p>
              <a:pPr algn="ctr">
                <a:lnSpc>
                  <a:spcPts val="2800"/>
                </a:lnSpc>
              </a:pPr>
              <a:r>
                <a:rPr lang="en-US" sz="2400" b="1" dirty="0"/>
                <a:t>DTG R</a:t>
              </a:r>
            </a:p>
            <a:p>
              <a:pPr algn="ctr">
                <a:lnSpc>
                  <a:spcPts val="2800"/>
                </a:lnSpc>
              </a:pPr>
              <a:r>
                <a:rPr lang="fr-FR" sz="2400" b="1" dirty="0" err="1">
                  <a:solidFill>
                    <a:srgbClr val="FF6600"/>
                  </a:solidFill>
                </a:rPr>
                <a:t>Africa</a:t>
              </a:r>
              <a:endParaRPr lang="en-US" sz="2400" b="1" dirty="0">
                <a:solidFill>
                  <a:srgbClr val="FF6600"/>
                </a:solidFill>
              </a:endParaRPr>
            </a:p>
          </p:txBody>
        </p:sp>
        <p:sp>
          <p:nvSpPr>
            <p:cNvPr id="3" name="Flèche courbée vers la gauche 2">
              <a:extLst>
                <a:ext uri="{FF2B5EF4-FFF2-40B4-BE49-F238E27FC236}">
                  <a16:creationId xmlns:a16="http://schemas.microsoft.com/office/drawing/2014/main" id="{23E760DC-A7A8-D4C4-5A09-7F53A8402F68}"/>
                </a:ext>
              </a:extLst>
            </p:cNvPr>
            <p:cNvSpPr/>
            <p:nvPr/>
          </p:nvSpPr>
          <p:spPr>
            <a:xfrm rot="19735836">
              <a:off x="5811556" y="1955039"/>
              <a:ext cx="1169743" cy="2088517"/>
            </a:xfrm>
            <a:prstGeom prst="curvedLeft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0000"/>
                </a:solidFill>
              </a:endParaRPr>
            </a:p>
          </p:txBody>
        </p:sp>
      </p:grpSp>
    </p:spTree>
    <p:extLst>
      <p:ext uri="{BB962C8B-B14F-4D97-AF65-F5344CB8AC3E}">
        <p14:creationId xmlns:p14="http://schemas.microsoft.com/office/powerpoint/2010/main" val="41983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Espace réservé du contenu 60">
            <a:extLst>
              <a:ext uri="{FF2B5EF4-FFF2-40B4-BE49-F238E27FC236}">
                <a16:creationId xmlns:a16="http://schemas.microsoft.com/office/drawing/2014/main" id="{D392FAE8-2E70-F880-A15A-8D845459E17B}"/>
              </a:ext>
            </a:extLst>
          </p:cNvPr>
          <p:cNvSpPr>
            <a:spLocks noGrp="1"/>
          </p:cNvSpPr>
          <p:nvPr>
            <p:ph sz="quarter" idx="13"/>
          </p:nvPr>
        </p:nvSpPr>
        <p:spPr>
          <a:xfrm>
            <a:off x="7033261" y="1881336"/>
            <a:ext cx="5081765" cy="4139952"/>
          </a:xfrm>
        </p:spPr>
        <p:txBody>
          <a:bodyPr>
            <a:normAutofit/>
          </a:bodyPr>
          <a:lstStyle/>
          <a:p>
            <a:r>
              <a:rPr lang="en-US" sz="1800" dirty="0"/>
              <a:t>Longitudinally sequenced plasma virus:</a:t>
            </a:r>
          </a:p>
          <a:p>
            <a:pPr lvl="1"/>
            <a:r>
              <a:rPr lang="en-US" sz="1600" dirty="0"/>
              <a:t>Ruled out DRM</a:t>
            </a:r>
          </a:p>
          <a:p>
            <a:pPr lvl="1"/>
            <a:r>
              <a:rPr lang="en-US" sz="1600" dirty="0"/>
              <a:t>Ruled out ongoing replication and viral evolution</a:t>
            </a:r>
          </a:p>
          <a:p>
            <a:r>
              <a:rPr lang="en-US" sz="1800" dirty="0"/>
              <a:t>Frequency of infected cells (reservoir) is very high</a:t>
            </a:r>
          </a:p>
          <a:p>
            <a:r>
              <a:rPr lang="en-US" sz="1800" dirty="0"/>
              <a:t>Proviral near-full length sequencing: most sequences have identical deletions in key HIV proteins</a:t>
            </a:r>
          </a:p>
          <a:p>
            <a:r>
              <a:rPr lang="en-US" sz="1800" dirty="0"/>
              <a:t>Propagation of cells harboring defective proviruses and intact provirus, leading to non suppressible viremia</a:t>
            </a:r>
          </a:p>
          <a:p>
            <a:endParaRPr lang="en-US" sz="1800" dirty="0"/>
          </a:p>
          <a:p>
            <a:pPr marL="0" indent="0">
              <a:buNone/>
            </a:pPr>
            <a:r>
              <a:rPr lang="en-US" sz="1800" dirty="0"/>
              <a:t>     ➜ Unnecessary ART change or intensification</a:t>
            </a:r>
          </a:p>
        </p:txBody>
      </p:sp>
      <p:sp>
        <p:nvSpPr>
          <p:cNvPr id="1252" name="ZoneTexte 1251">
            <a:extLst>
              <a:ext uri="{FF2B5EF4-FFF2-40B4-BE49-F238E27FC236}">
                <a16:creationId xmlns:a16="http://schemas.microsoft.com/office/drawing/2014/main" id="{C8F99608-DBDB-5E22-87EA-0832056D82B7}"/>
              </a:ext>
            </a:extLst>
          </p:cNvPr>
          <p:cNvSpPr txBox="1"/>
          <p:nvPr/>
        </p:nvSpPr>
        <p:spPr>
          <a:xfrm>
            <a:off x="1404271" y="1438049"/>
            <a:ext cx="5081777" cy="646331"/>
          </a:xfrm>
          <a:prstGeom prst="rect">
            <a:avLst/>
          </a:prstGeom>
          <a:noFill/>
        </p:spPr>
        <p:txBody>
          <a:bodyPr wrap="none" rtlCol="0">
            <a:spAutoFit/>
          </a:bodyPr>
          <a:lstStyle/>
          <a:p>
            <a:pPr algn="ctr"/>
            <a:r>
              <a:rPr lang="en-US" b="1" dirty="0">
                <a:solidFill>
                  <a:srgbClr val="0070C0"/>
                </a:solidFill>
              </a:rPr>
              <a:t>In some PLWH, non-suppressible viremia can occur </a:t>
            </a:r>
            <a:br>
              <a:rPr lang="en-US" b="1" dirty="0">
                <a:solidFill>
                  <a:srgbClr val="0070C0"/>
                </a:solidFill>
              </a:rPr>
            </a:br>
            <a:r>
              <a:rPr lang="en-US" b="1" dirty="0">
                <a:solidFill>
                  <a:srgbClr val="0070C0"/>
                </a:solidFill>
              </a:rPr>
              <a:t>after years of viral suppression</a:t>
            </a:r>
          </a:p>
        </p:txBody>
      </p:sp>
      <p:sp>
        <p:nvSpPr>
          <p:cNvPr id="1282" name="Espace réservé du contenu 60">
            <a:extLst>
              <a:ext uri="{FF2B5EF4-FFF2-40B4-BE49-F238E27FC236}">
                <a16:creationId xmlns:a16="http://schemas.microsoft.com/office/drawing/2014/main" id="{9FA3FE5E-73F2-E3E9-8877-BB03513A3DEC}"/>
              </a:ext>
            </a:extLst>
          </p:cNvPr>
          <p:cNvSpPr txBox="1">
            <a:spLocks/>
          </p:cNvSpPr>
          <p:nvPr/>
        </p:nvSpPr>
        <p:spPr>
          <a:xfrm>
            <a:off x="1011125" y="5222870"/>
            <a:ext cx="6218079" cy="1305535"/>
          </a:xfrm>
          <a:prstGeom prst="rect">
            <a:avLst/>
          </a:prstGeom>
        </p:spPr>
        <p:txBody>
          <a:bodyPr vert="horz" lIns="91440" tIns="45720" rIns="91440" bIns="45720" rtlCol="0">
            <a:normAutofit lnSpcReduction="10000"/>
          </a:bodyPr>
          <a:lstStyle>
            <a:lvl1pPr marL="257175" indent="-257175" algn="l" defTabSz="342900" rtl="0" eaLnBrk="1" latinLnBrk="0" hangingPunct="1">
              <a:spcBef>
                <a:spcPct val="20000"/>
              </a:spcBef>
              <a:buClr>
                <a:srgbClr val="0070C0"/>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0070C0"/>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0070C0"/>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0070C0"/>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0070C0"/>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84138" indent="-84138"/>
            <a:r>
              <a:rPr lang="en-US" sz="1400" dirty="0"/>
              <a:t>Plasma RNA &gt; 20 c/ml, detectable for &gt; 6 months</a:t>
            </a:r>
          </a:p>
          <a:p>
            <a:pPr marL="84138" indent="-84138"/>
            <a:r>
              <a:rPr lang="en-US" sz="1400" b="1" dirty="0"/>
              <a:t>No drug resistance and full adherence to ART</a:t>
            </a:r>
          </a:p>
          <a:p>
            <a:pPr marL="84138" indent="-84138"/>
            <a:r>
              <a:rPr lang="en-US" sz="1400" dirty="0"/>
              <a:t>Individuals typically on long-term ART before exhibiting non-suppressible viremia</a:t>
            </a:r>
          </a:p>
          <a:p>
            <a:endParaRPr lang="en-US" sz="1400" dirty="0"/>
          </a:p>
          <a:p>
            <a:pPr marL="0" indent="0">
              <a:buNone/>
            </a:pPr>
            <a:r>
              <a:rPr lang="en-US" sz="1400" b="1" dirty="0"/>
              <a:t>NSV reflects infected cells producing virus above the limit of detection</a:t>
            </a:r>
          </a:p>
        </p:txBody>
      </p:sp>
      <p:sp>
        <p:nvSpPr>
          <p:cNvPr id="2" name="Titre 1">
            <a:extLst>
              <a:ext uri="{FF2B5EF4-FFF2-40B4-BE49-F238E27FC236}">
                <a16:creationId xmlns:a16="http://schemas.microsoft.com/office/drawing/2014/main" id="{76FCB871-2767-E691-6367-B8AC81DBA3CC}"/>
              </a:ext>
            </a:extLst>
          </p:cNvPr>
          <p:cNvSpPr>
            <a:spLocks noGrp="1"/>
          </p:cNvSpPr>
          <p:nvPr>
            <p:ph type="title"/>
          </p:nvPr>
        </p:nvSpPr>
        <p:spPr>
          <a:xfrm>
            <a:off x="609599" y="0"/>
            <a:ext cx="11390313" cy="1491539"/>
          </a:xfrm>
        </p:spPr>
        <p:txBody>
          <a:bodyPr/>
          <a:lstStyle/>
          <a:p>
            <a:r>
              <a:rPr lang="en-US" dirty="0"/>
              <a:t>Low level viremia due to HIV expression from defective viruses and large reservoir size</a:t>
            </a:r>
          </a:p>
        </p:txBody>
      </p:sp>
      <p:sp>
        <p:nvSpPr>
          <p:cNvPr id="3" name="Text Placeholder 22">
            <a:extLst>
              <a:ext uri="{FF2B5EF4-FFF2-40B4-BE49-F238E27FC236}">
                <a16:creationId xmlns:a16="http://schemas.microsoft.com/office/drawing/2014/main" id="{41B002AA-0E5A-E066-09C2-FAEBAAE352ED}"/>
              </a:ext>
            </a:extLst>
          </p:cNvPr>
          <p:cNvSpPr txBox="1">
            <a:spLocks/>
          </p:cNvSpPr>
          <p:nvPr/>
        </p:nvSpPr>
        <p:spPr bwMode="auto">
          <a:xfrm>
            <a:off x="9335386" y="6566250"/>
            <a:ext cx="274387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a:solidFill>
                  <a:schemeClr val="tx1"/>
                </a:solidFill>
                <a:latin typeface="+mn-lt"/>
              </a:rPr>
              <a:t>Hariharan V, et al.</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AIDS2024 ; # </a:t>
            </a:r>
            <a:r>
              <a:rPr lang="en-US" sz="1200" i="1" kern="0" dirty="0">
                <a:solidFill>
                  <a:schemeClr val="tx1"/>
                </a:solidFill>
                <a:latin typeface="+mn-lt"/>
              </a:rPr>
              <a:t>OAA3503</a:t>
            </a:r>
            <a:endPar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endParaRPr>
          </a:p>
        </p:txBody>
      </p:sp>
      <p:grpSp>
        <p:nvGrpSpPr>
          <p:cNvPr id="6" name="Groupe 5">
            <a:extLst>
              <a:ext uri="{FF2B5EF4-FFF2-40B4-BE49-F238E27FC236}">
                <a16:creationId xmlns:a16="http://schemas.microsoft.com/office/drawing/2014/main" id="{26D8B5F9-5C2B-0A2E-7638-911096F6B7BC}"/>
              </a:ext>
            </a:extLst>
          </p:cNvPr>
          <p:cNvGrpSpPr/>
          <p:nvPr/>
        </p:nvGrpSpPr>
        <p:grpSpPr>
          <a:xfrm>
            <a:off x="83481" y="2060848"/>
            <a:ext cx="6848903" cy="3021300"/>
            <a:chOff x="83481" y="2060848"/>
            <a:chExt cx="6848903" cy="3021300"/>
          </a:xfrm>
        </p:grpSpPr>
        <p:grpSp>
          <p:nvGrpSpPr>
            <p:cNvPr id="1251" name="Groupe 1250">
              <a:extLst>
                <a:ext uri="{FF2B5EF4-FFF2-40B4-BE49-F238E27FC236}">
                  <a16:creationId xmlns:a16="http://schemas.microsoft.com/office/drawing/2014/main" id="{177E1355-0E82-F4B9-B8C0-1129729BFDEF}"/>
                </a:ext>
              </a:extLst>
            </p:cNvPr>
            <p:cNvGrpSpPr/>
            <p:nvPr/>
          </p:nvGrpSpPr>
          <p:grpSpPr>
            <a:xfrm>
              <a:off x="1100665" y="2105519"/>
              <a:ext cx="5340505" cy="2976629"/>
              <a:chOff x="1389063" y="2906713"/>
              <a:chExt cx="4856162" cy="2706671"/>
            </a:xfrm>
          </p:grpSpPr>
          <p:sp>
            <p:nvSpPr>
              <p:cNvPr id="1101" name="Freeform 136">
                <a:extLst>
                  <a:ext uri="{FF2B5EF4-FFF2-40B4-BE49-F238E27FC236}">
                    <a16:creationId xmlns:a16="http://schemas.microsoft.com/office/drawing/2014/main" id="{14E4D191-935A-67B5-5A79-42E2F3054DEB}"/>
                  </a:ext>
                </a:extLst>
              </p:cNvPr>
              <p:cNvSpPr>
                <a:spLocks/>
              </p:cNvSpPr>
              <p:nvPr/>
            </p:nvSpPr>
            <p:spPr bwMode="auto">
              <a:xfrm>
                <a:off x="1450975" y="2906713"/>
                <a:ext cx="4794250" cy="2636838"/>
              </a:xfrm>
              <a:custGeom>
                <a:avLst/>
                <a:gdLst>
                  <a:gd name="T0" fmla="*/ 18115 w 18115"/>
                  <a:gd name="T1" fmla="*/ 9967 h 9967"/>
                  <a:gd name="T2" fmla="*/ 0 w 18115"/>
                  <a:gd name="T3" fmla="*/ 9967 h 9967"/>
                  <a:gd name="T4" fmla="*/ 0 w 18115"/>
                  <a:gd name="T5" fmla="*/ 0 h 9967"/>
                </a:gdLst>
                <a:ahLst/>
                <a:cxnLst>
                  <a:cxn ang="0">
                    <a:pos x="T0" y="T1"/>
                  </a:cxn>
                  <a:cxn ang="0">
                    <a:pos x="T2" y="T3"/>
                  </a:cxn>
                  <a:cxn ang="0">
                    <a:pos x="T4" y="T5"/>
                  </a:cxn>
                </a:cxnLst>
                <a:rect l="0" t="0" r="r" b="b"/>
                <a:pathLst>
                  <a:path w="18115" h="9967">
                    <a:moveTo>
                      <a:pt x="18115" y="9967"/>
                    </a:moveTo>
                    <a:lnTo>
                      <a:pt x="0" y="9967"/>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02" name="Line 137">
                <a:extLst>
                  <a:ext uri="{FF2B5EF4-FFF2-40B4-BE49-F238E27FC236}">
                    <a16:creationId xmlns:a16="http://schemas.microsoft.com/office/drawing/2014/main" id="{1F8617A3-DB1F-F444-2D86-5BE868897033}"/>
                  </a:ext>
                </a:extLst>
              </p:cNvPr>
              <p:cNvSpPr>
                <a:spLocks noChangeShapeType="1"/>
              </p:cNvSpPr>
              <p:nvPr/>
            </p:nvSpPr>
            <p:spPr bwMode="auto">
              <a:xfrm flipV="1">
                <a:off x="4257675" y="5543551"/>
                <a:ext cx="0" cy="682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03" name="Line 138">
                <a:extLst>
                  <a:ext uri="{FF2B5EF4-FFF2-40B4-BE49-F238E27FC236}">
                    <a16:creationId xmlns:a16="http://schemas.microsoft.com/office/drawing/2014/main" id="{30D9F0F8-7EC9-5F9C-AB82-FFAD92765C5F}"/>
                  </a:ext>
                </a:extLst>
              </p:cNvPr>
              <p:cNvSpPr>
                <a:spLocks noChangeShapeType="1"/>
              </p:cNvSpPr>
              <p:nvPr/>
            </p:nvSpPr>
            <p:spPr bwMode="auto">
              <a:xfrm flipV="1">
                <a:off x="3598863" y="5543551"/>
                <a:ext cx="0" cy="682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04" name="Line 139">
                <a:extLst>
                  <a:ext uri="{FF2B5EF4-FFF2-40B4-BE49-F238E27FC236}">
                    <a16:creationId xmlns:a16="http://schemas.microsoft.com/office/drawing/2014/main" id="{900941C1-DBDE-ABFF-625D-89ECF8966EE4}"/>
                  </a:ext>
                </a:extLst>
              </p:cNvPr>
              <p:cNvSpPr>
                <a:spLocks noChangeShapeType="1"/>
              </p:cNvSpPr>
              <p:nvPr/>
            </p:nvSpPr>
            <p:spPr bwMode="auto">
              <a:xfrm flipV="1">
                <a:off x="3878263" y="5543551"/>
                <a:ext cx="0" cy="682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05" name="Line 140">
                <a:extLst>
                  <a:ext uri="{FF2B5EF4-FFF2-40B4-BE49-F238E27FC236}">
                    <a16:creationId xmlns:a16="http://schemas.microsoft.com/office/drawing/2014/main" id="{42C5B339-9AF7-0F9E-71A3-47B64F5195BD}"/>
                  </a:ext>
                </a:extLst>
              </p:cNvPr>
              <p:cNvSpPr>
                <a:spLocks noChangeShapeType="1"/>
              </p:cNvSpPr>
              <p:nvPr/>
            </p:nvSpPr>
            <p:spPr bwMode="auto">
              <a:xfrm flipV="1">
                <a:off x="3100388" y="5543551"/>
                <a:ext cx="0" cy="682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06" name="Line 141">
                <a:extLst>
                  <a:ext uri="{FF2B5EF4-FFF2-40B4-BE49-F238E27FC236}">
                    <a16:creationId xmlns:a16="http://schemas.microsoft.com/office/drawing/2014/main" id="{7439D9E2-7F47-175E-0131-482ABB3CC45C}"/>
                  </a:ext>
                </a:extLst>
              </p:cNvPr>
              <p:cNvSpPr>
                <a:spLocks noChangeShapeType="1"/>
              </p:cNvSpPr>
              <p:nvPr/>
            </p:nvSpPr>
            <p:spPr bwMode="auto">
              <a:xfrm flipV="1">
                <a:off x="3225800" y="5543551"/>
                <a:ext cx="0" cy="682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07" name="Line 142">
                <a:extLst>
                  <a:ext uri="{FF2B5EF4-FFF2-40B4-BE49-F238E27FC236}">
                    <a16:creationId xmlns:a16="http://schemas.microsoft.com/office/drawing/2014/main" id="{1B68A09D-0C25-186E-511F-5AC5DF059887}"/>
                  </a:ext>
                </a:extLst>
              </p:cNvPr>
              <p:cNvSpPr>
                <a:spLocks noChangeShapeType="1"/>
              </p:cNvSpPr>
              <p:nvPr/>
            </p:nvSpPr>
            <p:spPr bwMode="auto">
              <a:xfrm flipV="1">
                <a:off x="3478213" y="5543551"/>
                <a:ext cx="0" cy="682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08" name="Line 143">
                <a:extLst>
                  <a:ext uri="{FF2B5EF4-FFF2-40B4-BE49-F238E27FC236}">
                    <a16:creationId xmlns:a16="http://schemas.microsoft.com/office/drawing/2014/main" id="{2C5CD579-337D-9A7B-4ABB-7F8C556BE726}"/>
                  </a:ext>
                </a:extLst>
              </p:cNvPr>
              <p:cNvSpPr>
                <a:spLocks noChangeShapeType="1"/>
              </p:cNvSpPr>
              <p:nvPr/>
            </p:nvSpPr>
            <p:spPr bwMode="auto">
              <a:xfrm flipV="1">
                <a:off x="3351213" y="5543551"/>
                <a:ext cx="0" cy="682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09" name="Line 144">
                <a:extLst>
                  <a:ext uri="{FF2B5EF4-FFF2-40B4-BE49-F238E27FC236}">
                    <a16:creationId xmlns:a16="http://schemas.microsoft.com/office/drawing/2014/main" id="{4B369618-E213-A5F6-4AB3-D443C5C9C7AB}"/>
                  </a:ext>
                </a:extLst>
              </p:cNvPr>
              <p:cNvSpPr>
                <a:spLocks noChangeShapeType="1"/>
              </p:cNvSpPr>
              <p:nvPr/>
            </p:nvSpPr>
            <p:spPr bwMode="auto">
              <a:xfrm flipV="1">
                <a:off x="2722563" y="5543551"/>
                <a:ext cx="0" cy="682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10" name="Line 145">
                <a:extLst>
                  <a:ext uri="{FF2B5EF4-FFF2-40B4-BE49-F238E27FC236}">
                    <a16:creationId xmlns:a16="http://schemas.microsoft.com/office/drawing/2014/main" id="{DE796D7A-19BD-4469-4AD6-F743A18E0525}"/>
                  </a:ext>
                </a:extLst>
              </p:cNvPr>
              <p:cNvSpPr>
                <a:spLocks noChangeShapeType="1"/>
              </p:cNvSpPr>
              <p:nvPr/>
            </p:nvSpPr>
            <p:spPr bwMode="auto">
              <a:xfrm flipV="1">
                <a:off x="2597150" y="5543551"/>
                <a:ext cx="0" cy="682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11" name="Line 146">
                <a:extLst>
                  <a:ext uri="{FF2B5EF4-FFF2-40B4-BE49-F238E27FC236}">
                    <a16:creationId xmlns:a16="http://schemas.microsoft.com/office/drawing/2014/main" id="{E19AE34E-B29F-D012-75DF-FBD0AED494B4}"/>
                  </a:ext>
                </a:extLst>
              </p:cNvPr>
              <p:cNvSpPr>
                <a:spLocks noChangeShapeType="1"/>
              </p:cNvSpPr>
              <p:nvPr/>
            </p:nvSpPr>
            <p:spPr bwMode="auto">
              <a:xfrm flipV="1">
                <a:off x="2849563" y="5543551"/>
                <a:ext cx="0" cy="682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12" name="Line 147">
                <a:extLst>
                  <a:ext uri="{FF2B5EF4-FFF2-40B4-BE49-F238E27FC236}">
                    <a16:creationId xmlns:a16="http://schemas.microsoft.com/office/drawing/2014/main" id="{C747F2B2-57D8-4CD9-3051-64ADA4A2FA29}"/>
                  </a:ext>
                </a:extLst>
              </p:cNvPr>
              <p:cNvSpPr>
                <a:spLocks noChangeShapeType="1"/>
              </p:cNvSpPr>
              <p:nvPr/>
            </p:nvSpPr>
            <p:spPr bwMode="auto">
              <a:xfrm flipV="1">
                <a:off x="2974975" y="5543551"/>
                <a:ext cx="0" cy="682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13" name="Line 148">
                <a:extLst>
                  <a:ext uri="{FF2B5EF4-FFF2-40B4-BE49-F238E27FC236}">
                    <a16:creationId xmlns:a16="http://schemas.microsoft.com/office/drawing/2014/main" id="{BE36E6A6-C083-D7B1-382A-F845FBB5DDEC}"/>
                  </a:ext>
                </a:extLst>
              </p:cNvPr>
              <p:cNvSpPr>
                <a:spLocks noChangeShapeType="1"/>
              </p:cNvSpPr>
              <p:nvPr/>
            </p:nvSpPr>
            <p:spPr bwMode="auto">
              <a:xfrm flipV="1">
                <a:off x="6151563" y="5543551"/>
                <a:ext cx="0" cy="682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14" name="Line 149">
                <a:extLst>
                  <a:ext uri="{FF2B5EF4-FFF2-40B4-BE49-F238E27FC236}">
                    <a16:creationId xmlns:a16="http://schemas.microsoft.com/office/drawing/2014/main" id="{4931C501-6F30-46A6-2BC5-C20ED2E6C749}"/>
                  </a:ext>
                </a:extLst>
              </p:cNvPr>
              <p:cNvSpPr>
                <a:spLocks noChangeShapeType="1"/>
              </p:cNvSpPr>
              <p:nvPr/>
            </p:nvSpPr>
            <p:spPr bwMode="auto">
              <a:xfrm flipV="1">
                <a:off x="5770563" y="5543551"/>
                <a:ext cx="0" cy="682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15" name="Line 150">
                <a:extLst>
                  <a:ext uri="{FF2B5EF4-FFF2-40B4-BE49-F238E27FC236}">
                    <a16:creationId xmlns:a16="http://schemas.microsoft.com/office/drawing/2014/main" id="{B762C225-A130-D014-9DE4-7ECFC9BF184A}"/>
                  </a:ext>
                </a:extLst>
              </p:cNvPr>
              <p:cNvSpPr>
                <a:spLocks noChangeShapeType="1"/>
              </p:cNvSpPr>
              <p:nvPr/>
            </p:nvSpPr>
            <p:spPr bwMode="auto">
              <a:xfrm flipV="1">
                <a:off x="5392738" y="5543551"/>
                <a:ext cx="0" cy="682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16" name="Line 151">
                <a:extLst>
                  <a:ext uri="{FF2B5EF4-FFF2-40B4-BE49-F238E27FC236}">
                    <a16:creationId xmlns:a16="http://schemas.microsoft.com/office/drawing/2014/main" id="{070BA5AE-E6FC-C122-8103-99928D03E917}"/>
                  </a:ext>
                </a:extLst>
              </p:cNvPr>
              <p:cNvSpPr>
                <a:spLocks noChangeShapeType="1"/>
              </p:cNvSpPr>
              <p:nvPr/>
            </p:nvSpPr>
            <p:spPr bwMode="auto">
              <a:xfrm flipV="1">
                <a:off x="4635500" y="5543551"/>
                <a:ext cx="0" cy="682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17" name="Line 152">
                <a:extLst>
                  <a:ext uri="{FF2B5EF4-FFF2-40B4-BE49-F238E27FC236}">
                    <a16:creationId xmlns:a16="http://schemas.microsoft.com/office/drawing/2014/main" id="{7D140712-AE7C-18BF-8396-1E041D880EF0}"/>
                  </a:ext>
                </a:extLst>
              </p:cNvPr>
              <p:cNvSpPr>
                <a:spLocks noChangeShapeType="1"/>
              </p:cNvSpPr>
              <p:nvPr/>
            </p:nvSpPr>
            <p:spPr bwMode="auto">
              <a:xfrm flipV="1">
                <a:off x="5014913" y="5543551"/>
                <a:ext cx="0" cy="682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18" name="Line 153">
                <a:extLst>
                  <a:ext uri="{FF2B5EF4-FFF2-40B4-BE49-F238E27FC236}">
                    <a16:creationId xmlns:a16="http://schemas.microsoft.com/office/drawing/2014/main" id="{E9C19B10-4EFB-BA8D-E4DA-C2F4F1031E09}"/>
                  </a:ext>
                </a:extLst>
              </p:cNvPr>
              <p:cNvSpPr>
                <a:spLocks noChangeShapeType="1"/>
              </p:cNvSpPr>
              <p:nvPr/>
            </p:nvSpPr>
            <p:spPr bwMode="auto">
              <a:xfrm flipV="1">
                <a:off x="2087563" y="5543551"/>
                <a:ext cx="0" cy="682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19" name="Line 154">
                <a:extLst>
                  <a:ext uri="{FF2B5EF4-FFF2-40B4-BE49-F238E27FC236}">
                    <a16:creationId xmlns:a16="http://schemas.microsoft.com/office/drawing/2014/main" id="{98136257-F048-CA3E-F36F-85A2CB35ED4B}"/>
                  </a:ext>
                </a:extLst>
              </p:cNvPr>
              <p:cNvSpPr>
                <a:spLocks noChangeShapeType="1"/>
              </p:cNvSpPr>
              <p:nvPr/>
            </p:nvSpPr>
            <p:spPr bwMode="auto">
              <a:xfrm flipV="1">
                <a:off x="2214563" y="5543551"/>
                <a:ext cx="0" cy="682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0" name="Line 155">
                <a:extLst>
                  <a:ext uri="{FF2B5EF4-FFF2-40B4-BE49-F238E27FC236}">
                    <a16:creationId xmlns:a16="http://schemas.microsoft.com/office/drawing/2014/main" id="{D670FC17-F31A-15A8-B29A-2933D01EFF99}"/>
                  </a:ext>
                </a:extLst>
              </p:cNvPr>
              <p:cNvSpPr>
                <a:spLocks noChangeShapeType="1"/>
              </p:cNvSpPr>
              <p:nvPr/>
            </p:nvSpPr>
            <p:spPr bwMode="auto">
              <a:xfrm flipV="1">
                <a:off x="2466975" y="5543551"/>
                <a:ext cx="0" cy="682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1" name="Line 156">
                <a:extLst>
                  <a:ext uri="{FF2B5EF4-FFF2-40B4-BE49-F238E27FC236}">
                    <a16:creationId xmlns:a16="http://schemas.microsoft.com/office/drawing/2014/main" id="{FEB19716-BA61-4D23-A8E0-45CE9FF570AA}"/>
                  </a:ext>
                </a:extLst>
              </p:cNvPr>
              <p:cNvSpPr>
                <a:spLocks noChangeShapeType="1"/>
              </p:cNvSpPr>
              <p:nvPr/>
            </p:nvSpPr>
            <p:spPr bwMode="auto">
              <a:xfrm flipV="1">
                <a:off x="2339975" y="5543551"/>
                <a:ext cx="0" cy="682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2" name="Line 157">
                <a:extLst>
                  <a:ext uri="{FF2B5EF4-FFF2-40B4-BE49-F238E27FC236}">
                    <a16:creationId xmlns:a16="http://schemas.microsoft.com/office/drawing/2014/main" id="{6BDF6635-7CD5-7E49-CF6D-5AC32C764389}"/>
                  </a:ext>
                </a:extLst>
              </p:cNvPr>
              <p:cNvSpPr>
                <a:spLocks noChangeShapeType="1"/>
              </p:cNvSpPr>
              <p:nvPr/>
            </p:nvSpPr>
            <p:spPr bwMode="auto">
              <a:xfrm flipV="1">
                <a:off x="1830388" y="5543551"/>
                <a:ext cx="0" cy="682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3" name="Line 158">
                <a:extLst>
                  <a:ext uri="{FF2B5EF4-FFF2-40B4-BE49-F238E27FC236}">
                    <a16:creationId xmlns:a16="http://schemas.microsoft.com/office/drawing/2014/main" id="{4280963F-EEC1-3743-DD5B-124AE2B88746}"/>
                  </a:ext>
                </a:extLst>
              </p:cNvPr>
              <p:cNvSpPr>
                <a:spLocks noChangeShapeType="1"/>
              </p:cNvSpPr>
              <p:nvPr/>
            </p:nvSpPr>
            <p:spPr bwMode="auto">
              <a:xfrm flipV="1">
                <a:off x="1703388" y="5543551"/>
                <a:ext cx="0" cy="682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4" name="Line 159">
                <a:extLst>
                  <a:ext uri="{FF2B5EF4-FFF2-40B4-BE49-F238E27FC236}">
                    <a16:creationId xmlns:a16="http://schemas.microsoft.com/office/drawing/2014/main" id="{1D921F5D-2776-214F-0354-31E4CC9B8027}"/>
                  </a:ext>
                </a:extLst>
              </p:cNvPr>
              <p:cNvSpPr>
                <a:spLocks noChangeShapeType="1"/>
              </p:cNvSpPr>
              <p:nvPr/>
            </p:nvSpPr>
            <p:spPr bwMode="auto">
              <a:xfrm flipV="1">
                <a:off x="1450975" y="5543551"/>
                <a:ext cx="0" cy="682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5" name="Line 160">
                <a:extLst>
                  <a:ext uri="{FF2B5EF4-FFF2-40B4-BE49-F238E27FC236}">
                    <a16:creationId xmlns:a16="http://schemas.microsoft.com/office/drawing/2014/main" id="{52ADEE60-187E-25C4-5F1D-13CE66173E7A}"/>
                  </a:ext>
                </a:extLst>
              </p:cNvPr>
              <p:cNvSpPr>
                <a:spLocks noChangeShapeType="1"/>
              </p:cNvSpPr>
              <p:nvPr/>
            </p:nvSpPr>
            <p:spPr bwMode="auto">
              <a:xfrm flipV="1">
                <a:off x="1577975" y="5543551"/>
                <a:ext cx="0" cy="682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6" name="Line 161">
                <a:extLst>
                  <a:ext uri="{FF2B5EF4-FFF2-40B4-BE49-F238E27FC236}">
                    <a16:creationId xmlns:a16="http://schemas.microsoft.com/office/drawing/2014/main" id="{3563BD41-43E7-7D14-65B3-739BCA6A5F54}"/>
                  </a:ext>
                </a:extLst>
              </p:cNvPr>
              <p:cNvSpPr>
                <a:spLocks noChangeShapeType="1"/>
              </p:cNvSpPr>
              <p:nvPr/>
            </p:nvSpPr>
            <p:spPr bwMode="auto">
              <a:xfrm>
                <a:off x="1389063" y="3351213"/>
                <a:ext cx="6191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7" name="Line 162">
                <a:extLst>
                  <a:ext uri="{FF2B5EF4-FFF2-40B4-BE49-F238E27FC236}">
                    <a16:creationId xmlns:a16="http://schemas.microsoft.com/office/drawing/2014/main" id="{E05E9620-539C-CEBD-160D-99BF845B44E9}"/>
                  </a:ext>
                </a:extLst>
              </p:cNvPr>
              <p:cNvSpPr>
                <a:spLocks noChangeShapeType="1"/>
              </p:cNvSpPr>
              <p:nvPr/>
            </p:nvSpPr>
            <p:spPr bwMode="auto">
              <a:xfrm>
                <a:off x="1389063" y="3709988"/>
                <a:ext cx="6191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8" name="Line 163">
                <a:extLst>
                  <a:ext uri="{FF2B5EF4-FFF2-40B4-BE49-F238E27FC236}">
                    <a16:creationId xmlns:a16="http://schemas.microsoft.com/office/drawing/2014/main" id="{BA7BCDA1-48EA-9490-AD8A-2D0F340BE887}"/>
                  </a:ext>
                </a:extLst>
              </p:cNvPr>
              <p:cNvSpPr>
                <a:spLocks noChangeShapeType="1"/>
              </p:cNvSpPr>
              <p:nvPr/>
            </p:nvSpPr>
            <p:spPr bwMode="auto">
              <a:xfrm>
                <a:off x="1389063" y="4067176"/>
                <a:ext cx="6191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9" name="Line 164">
                <a:extLst>
                  <a:ext uri="{FF2B5EF4-FFF2-40B4-BE49-F238E27FC236}">
                    <a16:creationId xmlns:a16="http://schemas.microsoft.com/office/drawing/2014/main" id="{55CB8E86-6A35-BCFD-6B12-778DE8B8D166}"/>
                  </a:ext>
                </a:extLst>
              </p:cNvPr>
              <p:cNvSpPr>
                <a:spLocks noChangeShapeType="1"/>
              </p:cNvSpPr>
              <p:nvPr/>
            </p:nvSpPr>
            <p:spPr bwMode="auto">
              <a:xfrm>
                <a:off x="1389063" y="4425951"/>
                <a:ext cx="6191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0" name="Line 165">
                <a:extLst>
                  <a:ext uri="{FF2B5EF4-FFF2-40B4-BE49-F238E27FC236}">
                    <a16:creationId xmlns:a16="http://schemas.microsoft.com/office/drawing/2014/main" id="{7F2FFFDB-4997-DDDC-1A91-EB288923E365}"/>
                  </a:ext>
                </a:extLst>
              </p:cNvPr>
              <p:cNvSpPr>
                <a:spLocks noChangeShapeType="1"/>
              </p:cNvSpPr>
              <p:nvPr/>
            </p:nvSpPr>
            <p:spPr bwMode="auto">
              <a:xfrm>
                <a:off x="1389063" y="4783138"/>
                <a:ext cx="6191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1" name="Line 166">
                <a:extLst>
                  <a:ext uri="{FF2B5EF4-FFF2-40B4-BE49-F238E27FC236}">
                    <a16:creationId xmlns:a16="http://schemas.microsoft.com/office/drawing/2014/main" id="{B4C2EAAC-BC72-9584-F194-2BFA07FEC3FB}"/>
                  </a:ext>
                </a:extLst>
              </p:cNvPr>
              <p:cNvSpPr>
                <a:spLocks noChangeShapeType="1"/>
              </p:cNvSpPr>
              <p:nvPr/>
            </p:nvSpPr>
            <p:spPr bwMode="auto">
              <a:xfrm>
                <a:off x="1389063" y="5141913"/>
                <a:ext cx="6191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2" name="Line 167">
                <a:extLst>
                  <a:ext uri="{FF2B5EF4-FFF2-40B4-BE49-F238E27FC236}">
                    <a16:creationId xmlns:a16="http://schemas.microsoft.com/office/drawing/2014/main" id="{25484997-C8CB-1EC1-08CF-EA41E08A8797}"/>
                  </a:ext>
                </a:extLst>
              </p:cNvPr>
              <p:cNvSpPr>
                <a:spLocks noChangeShapeType="1"/>
              </p:cNvSpPr>
              <p:nvPr/>
            </p:nvSpPr>
            <p:spPr bwMode="auto">
              <a:xfrm>
                <a:off x="1389063" y="5500688"/>
                <a:ext cx="6191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3" name="Line 168">
                <a:extLst>
                  <a:ext uri="{FF2B5EF4-FFF2-40B4-BE49-F238E27FC236}">
                    <a16:creationId xmlns:a16="http://schemas.microsoft.com/office/drawing/2014/main" id="{24BCD50E-36EA-3FCD-2389-5056AC25AB3A}"/>
                  </a:ext>
                </a:extLst>
              </p:cNvPr>
              <p:cNvSpPr>
                <a:spLocks noChangeShapeType="1"/>
              </p:cNvSpPr>
              <p:nvPr/>
            </p:nvSpPr>
            <p:spPr bwMode="auto">
              <a:xfrm>
                <a:off x="1389063" y="2992438"/>
                <a:ext cx="6191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4" name="Freeform 169">
                <a:extLst>
                  <a:ext uri="{FF2B5EF4-FFF2-40B4-BE49-F238E27FC236}">
                    <a16:creationId xmlns:a16="http://schemas.microsoft.com/office/drawing/2014/main" id="{5C69D2BC-9109-13E9-7238-7384A7DEC9D0}"/>
                  </a:ext>
                </a:extLst>
              </p:cNvPr>
              <p:cNvSpPr>
                <a:spLocks/>
              </p:cNvSpPr>
              <p:nvPr/>
            </p:nvSpPr>
            <p:spPr bwMode="auto">
              <a:xfrm>
                <a:off x="3775075" y="3822701"/>
                <a:ext cx="2468563" cy="50800"/>
              </a:xfrm>
              <a:custGeom>
                <a:avLst/>
                <a:gdLst>
                  <a:gd name="T0" fmla="*/ 9330 w 9330"/>
                  <a:gd name="T1" fmla="*/ 193 h 193"/>
                  <a:gd name="T2" fmla="*/ 9330 w 9330"/>
                  <a:gd name="T3" fmla="*/ 0 h 193"/>
                  <a:gd name="T4" fmla="*/ 79 w 9330"/>
                  <a:gd name="T5" fmla="*/ 0 h 193"/>
                  <a:gd name="T6" fmla="*/ 0 w 9330"/>
                  <a:gd name="T7" fmla="*/ 193 h 193"/>
                  <a:gd name="T8" fmla="*/ 9330 w 9330"/>
                  <a:gd name="T9" fmla="*/ 193 h 193"/>
                </a:gdLst>
                <a:ahLst/>
                <a:cxnLst>
                  <a:cxn ang="0">
                    <a:pos x="T0" y="T1"/>
                  </a:cxn>
                  <a:cxn ang="0">
                    <a:pos x="T2" y="T3"/>
                  </a:cxn>
                  <a:cxn ang="0">
                    <a:pos x="T4" y="T5"/>
                  </a:cxn>
                  <a:cxn ang="0">
                    <a:pos x="T6" y="T7"/>
                  </a:cxn>
                  <a:cxn ang="0">
                    <a:pos x="T8" y="T9"/>
                  </a:cxn>
                </a:cxnLst>
                <a:rect l="0" t="0" r="r" b="b"/>
                <a:pathLst>
                  <a:path w="9330" h="193">
                    <a:moveTo>
                      <a:pt x="9330" y="193"/>
                    </a:moveTo>
                    <a:lnTo>
                      <a:pt x="9330" y="0"/>
                    </a:lnTo>
                    <a:lnTo>
                      <a:pt x="79" y="0"/>
                    </a:lnTo>
                    <a:lnTo>
                      <a:pt x="0" y="193"/>
                    </a:lnTo>
                    <a:lnTo>
                      <a:pt x="9330" y="193"/>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5" name="Freeform 170">
                <a:extLst>
                  <a:ext uri="{FF2B5EF4-FFF2-40B4-BE49-F238E27FC236}">
                    <a16:creationId xmlns:a16="http://schemas.microsoft.com/office/drawing/2014/main" id="{75A9DC2E-DFD7-338C-9778-29D0D06BFA20}"/>
                  </a:ext>
                </a:extLst>
              </p:cNvPr>
              <p:cNvSpPr>
                <a:spLocks/>
              </p:cNvSpPr>
              <p:nvPr/>
            </p:nvSpPr>
            <p:spPr bwMode="auto">
              <a:xfrm>
                <a:off x="3795713" y="3773488"/>
                <a:ext cx="2447925" cy="49213"/>
              </a:xfrm>
              <a:custGeom>
                <a:avLst/>
                <a:gdLst>
                  <a:gd name="T0" fmla="*/ 9251 w 9251"/>
                  <a:gd name="T1" fmla="*/ 184 h 184"/>
                  <a:gd name="T2" fmla="*/ 9251 w 9251"/>
                  <a:gd name="T3" fmla="*/ 0 h 184"/>
                  <a:gd name="T4" fmla="*/ 74 w 9251"/>
                  <a:gd name="T5" fmla="*/ 0 h 184"/>
                  <a:gd name="T6" fmla="*/ 0 w 9251"/>
                  <a:gd name="T7" fmla="*/ 184 h 184"/>
                  <a:gd name="T8" fmla="*/ 9251 w 9251"/>
                  <a:gd name="T9" fmla="*/ 184 h 184"/>
                </a:gdLst>
                <a:ahLst/>
                <a:cxnLst>
                  <a:cxn ang="0">
                    <a:pos x="T0" y="T1"/>
                  </a:cxn>
                  <a:cxn ang="0">
                    <a:pos x="T2" y="T3"/>
                  </a:cxn>
                  <a:cxn ang="0">
                    <a:pos x="T4" y="T5"/>
                  </a:cxn>
                  <a:cxn ang="0">
                    <a:pos x="T6" y="T7"/>
                  </a:cxn>
                  <a:cxn ang="0">
                    <a:pos x="T8" y="T9"/>
                  </a:cxn>
                </a:cxnLst>
                <a:rect l="0" t="0" r="r" b="b"/>
                <a:pathLst>
                  <a:path w="9251" h="184">
                    <a:moveTo>
                      <a:pt x="9251" y="184"/>
                    </a:moveTo>
                    <a:lnTo>
                      <a:pt x="9251" y="0"/>
                    </a:lnTo>
                    <a:lnTo>
                      <a:pt x="74" y="0"/>
                    </a:lnTo>
                    <a:lnTo>
                      <a:pt x="0" y="184"/>
                    </a:lnTo>
                    <a:lnTo>
                      <a:pt x="9251" y="184"/>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6" name="Freeform 171">
                <a:extLst>
                  <a:ext uri="{FF2B5EF4-FFF2-40B4-BE49-F238E27FC236}">
                    <a16:creationId xmlns:a16="http://schemas.microsoft.com/office/drawing/2014/main" id="{07CFECF4-7B22-6811-0FDC-5DEBB0BB6E4F}"/>
                  </a:ext>
                </a:extLst>
              </p:cNvPr>
              <p:cNvSpPr>
                <a:spLocks/>
              </p:cNvSpPr>
              <p:nvPr/>
            </p:nvSpPr>
            <p:spPr bwMode="auto">
              <a:xfrm>
                <a:off x="3814763" y="3717926"/>
                <a:ext cx="2428875" cy="55563"/>
              </a:xfrm>
              <a:custGeom>
                <a:avLst/>
                <a:gdLst>
                  <a:gd name="T0" fmla="*/ 9177 w 9177"/>
                  <a:gd name="T1" fmla="*/ 209 h 209"/>
                  <a:gd name="T2" fmla="*/ 9177 w 9177"/>
                  <a:gd name="T3" fmla="*/ 0 h 209"/>
                  <a:gd name="T4" fmla="*/ 84 w 9177"/>
                  <a:gd name="T5" fmla="*/ 0 h 209"/>
                  <a:gd name="T6" fmla="*/ 0 w 9177"/>
                  <a:gd name="T7" fmla="*/ 209 h 209"/>
                  <a:gd name="T8" fmla="*/ 9177 w 9177"/>
                  <a:gd name="T9" fmla="*/ 209 h 209"/>
                </a:gdLst>
                <a:ahLst/>
                <a:cxnLst>
                  <a:cxn ang="0">
                    <a:pos x="T0" y="T1"/>
                  </a:cxn>
                  <a:cxn ang="0">
                    <a:pos x="T2" y="T3"/>
                  </a:cxn>
                  <a:cxn ang="0">
                    <a:pos x="T4" y="T5"/>
                  </a:cxn>
                  <a:cxn ang="0">
                    <a:pos x="T6" y="T7"/>
                  </a:cxn>
                  <a:cxn ang="0">
                    <a:pos x="T8" y="T9"/>
                  </a:cxn>
                </a:cxnLst>
                <a:rect l="0" t="0" r="r" b="b"/>
                <a:pathLst>
                  <a:path w="9177" h="209">
                    <a:moveTo>
                      <a:pt x="9177" y="209"/>
                    </a:moveTo>
                    <a:lnTo>
                      <a:pt x="9177" y="0"/>
                    </a:lnTo>
                    <a:lnTo>
                      <a:pt x="84" y="0"/>
                    </a:lnTo>
                    <a:lnTo>
                      <a:pt x="0" y="209"/>
                    </a:lnTo>
                    <a:lnTo>
                      <a:pt x="9177" y="209"/>
                    </a:lnTo>
                    <a:close/>
                  </a:path>
                </a:pathLst>
              </a:custGeom>
              <a:solidFill>
                <a:srgbClr val="6633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7" name="Freeform 172">
                <a:extLst>
                  <a:ext uri="{FF2B5EF4-FFF2-40B4-BE49-F238E27FC236}">
                    <a16:creationId xmlns:a16="http://schemas.microsoft.com/office/drawing/2014/main" id="{B03B28EE-60ED-B501-245C-EED5B289637C}"/>
                  </a:ext>
                </a:extLst>
              </p:cNvPr>
              <p:cNvSpPr>
                <a:spLocks/>
              </p:cNvSpPr>
              <p:nvPr/>
            </p:nvSpPr>
            <p:spPr bwMode="auto">
              <a:xfrm>
                <a:off x="2306638" y="3822701"/>
                <a:ext cx="1417638" cy="50800"/>
              </a:xfrm>
              <a:custGeom>
                <a:avLst/>
                <a:gdLst>
                  <a:gd name="T0" fmla="*/ 5282 w 5361"/>
                  <a:gd name="T1" fmla="*/ 193 h 193"/>
                  <a:gd name="T2" fmla="*/ 5361 w 5361"/>
                  <a:gd name="T3" fmla="*/ 0 h 193"/>
                  <a:gd name="T4" fmla="*/ 0 w 5361"/>
                  <a:gd name="T5" fmla="*/ 0 h 193"/>
                  <a:gd name="T6" fmla="*/ 0 w 5361"/>
                  <a:gd name="T7" fmla="*/ 193 h 193"/>
                  <a:gd name="T8" fmla="*/ 5282 w 5361"/>
                  <a:gd name="T9" fmla="*/ 193 h 193"/>
                </a:gdLst>
                <a:ahLst/>
                <a:cxnLst>
                  <a:cxn ang="0">
                    <a:pos x="T0" y="T1"/>
                  </a:cxn>
                  <a:cxn ang="0">
                    <a:pos x="T2" y="T3"/>
                  </a:cxn>
                  <a:cxn ang="0">
                    <a:pos x="T4" y="T5"/>
                  </a:cxn>
                  <a:cxn ang="0">
                    <a:pos x="T6" y="T7"/>
                  </a:cxn>
                  <a:cxn ang="0">
                    <a:pos x="T8" y="T9"/>
                  </a:cxn>
                </a:cxnLst>
                <a:rect l="0" t="0" r="r" b="b"/>
                <a:pathLst>
                  <a:path w="5361" h="193">
                    <a:moveTo>
                      <a:pt x="5282" y="193"/>
                    </a:moveTo>
                    <a:lnTo>
                      <a:pt x="5361" y="0"/>
                    </a:lnTo>
                    <a:lnTo>
                      <a:pt x="0" y="0"/>
                    </a:lnTo>
                    <a:lnTo>
                      <a:pt x="0" y="193"/>
                    </a:lnTo>
                    <a:lnTo>
                      <a:pt x="5282" y="193"/>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8" name="Freeform 173">
                <a:extLst>
                  <a:ext uri="{FF2B5EF4-FFF2-40B4-BE49-F238E27FC236}">
                    <a16:creationId xmlns:a16="http://schemas.microsoft.com/office/drawing/2014/main" id="{061730A2-0973-9A1C-A1D9-E69EB3331930}"/>
                  </a:ext>
                </a:extLst>
              </p:cNvPr>
              <p:cNvSpPr>
                <a:spLocks/>
              </p:cNvSpPr>
              <p:nvPr/>
            </p:nvSpPr>
            <p:spPr bwMode="auto">
              <a:xfrm>
                <a:off x="2306638" y="3773488"/>
                <a:ext cx="1438275" cy="49213"/>
              </a:xfrm>
              <a:custGeom>
                <a:avLst/>
                <a:gdLst>
                  <a:gd name="T0" fmla="*/ 5361 w 5434"/>
                  <a:gd name="T1" fmla="*/ 184 h 184"/>
                  <a:gd name="T2" fmla="*/ 5434 w 5434"/>
                  <a:gd name="T3" fmla="*/ 0 h 184"/>
                  <a:gd name="T4" fmla="*/ 0 w 5434"/>
                  <a:gd name="T5" fmla="*/ 0 h 184"/>
                  <a:gd name="T6" fmla="*/ 0 w 5434"/>
                  <a:gd name="T7" fmla="*/ 184 h 184"/>
                  <a:gd name="T8" fmla="*/ 5361 w 5434"/>
                  <a:gd name="T9" fmla="*/ 184 h 184"/>
                </a:gdLst>
                <a:ahLst/>
                <a:cxnLst>
                  <a:cxn ang="0">
                    <a:pos x="T0" y="T1"/>
                  </a:cxn>
                  <a:cxn ang="0">
                    <a:pos x="T2" y="T3"/>
                  </a:cxn>
                  <a:cxn ang="0">
                    <a:pos x="T4" y="T5"/>
                  </a:cxn>
                  <a:cxn ang="0">
                    <a:pos x="T6" y="T7"/>
                  </a:cxn>
                  <a:cxn ang="0">
                    <a:pos x="T8" y="T9"/>
                  </a:cxn>
                </a:cxnLst>
                <a:rect l="0" t="0" r="r" b="b"/>
                <a:pathLst>
                  <a:path w="5434" h="184">
                    <a:moveTo>
                      <a:pt x="5361" y="184"/>
                    </a:moveTo>
                    <a:lnTo>
                      <a:pt x="5434" y="0"/>
                    </a:lnTo>
                    <a:lnTo>
                      <a:pt x="0" y="0"/>
                    </a:lnTo>
                    <a:lnTo>
                      <a:pt x="0" y="184"/>
                    </a:lnTo>
                    <a:lnTo>
                      <a:pt x="5361" y="184"/>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9" name="Freeform 174">
                <a:extLst>
                  <a:ext uri="{FF2B5EF4-FFF2-40B4-BE49-F238E27FC236}">
                    <a16:creationId xmlns:a16="http://schemas.microsoft.com/office/drawing/2014/main" id="{A7F33596-2031-BD21-BDC7-F20923B33B67}"/>
                  </a:ext>
                </a:extLst>
              </p:cNvPr>
              <p:cNvSpPr>
                <a:spLocks/>
              </p:cNvSpPr>
              <p:nvPr/>
            </p:nvSpPr>
            <p:spPr bwMode="auto">
              <a:xfrm>
                <a:off x="2306638" y="3717926"/>
                <a:ext cx="1460500" cy="55563"/>
              </a:xfrm>
              <a:custGeom>
                <a:avLst/>
                <a:gdLst>
                  <a:gd name="T0" fmla="*/ 5434 w 5519"/>
                  <a:gd name="T1" fmla="*/ 209 h 209"/>
                  <a:gd name="T2" fmla="*/ 5519 w 5519"/>
                  <a:gd name="T3" fmla="*/ 0 h 209"/>
                  <a:gd name="T4" fmla="*/ 0 w 5519"/>
                  <a:gd name="T5" fmla="*/ 0 h 209"/>
                  <a:gd name="T6" fmla="*/ 0 w 5519"/>
                  <a:gd name="T7" fmla="*/ 209 h 209"/>
                  <a:gd name="T8" fmla="*/ 5434 w 5519"/>
                  <a:gd name="T9" fmla="*/ 209 h 209"/>
                </a:gdLst>
                <a:ahLst/>
                <a:cxnLst>
                  <a:cxn ang="0">
                    <a:pos x="T0" y="T1"/>
                  </a:cxn>
                  <a:cxn ang="0">
                    <a:pos x="T2" y="T3"/>
                  </a:cxn>
                  <a:cxn ang="0">
                    <a:pos x="T4" y="T5"/>
                  </a:cxn>
                  <a:cxn ang="0">
                    <a:pos x="T6" y="T7"/>
                  </a:cxn>
                  <a:cxn ang="0">
                    <a:pos x="T8" y="T9"/>
                  </a:cxn>
                </a:cxnLst>
                <a:rect l="0" t="0" r="r" b="b"/>
                <a:pathLst>
                  <a:path w="5519" h="209">
                    <a:moveTo>
                      <a:pt x="5434" y="209"/>
                    </a:moveTo>
                    <a:lnTo>
                      <a:pt x="5519" y="0"/>
                    </a:lnTo>
                    <a:lnTo>
                      <a:pt x="0" y="0"/>
                    </a:lnTo>
                    <a:lnTo>
                      <a:pt x="0" y="209"/>
                    </a:lnTo>
                    <a:lnTo>
                      <a:pt x="5434" y="209"/>
                    </a:lnTo>
                    <a:close/>
                  </a:path>
                </a:pathLst>
              </a:custGeom>
              <a:solidFill>
                <a:srgbClr val="6633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0" name="Freeform 175">
                <a:extLst>
                  <a:ext uri="{FF2B5EF4-FFF2-40B4-BE49-F238E27FC236}">
                    <a16:creationId xmlns:a16="http://schemas.microsoft.com/office/drawing/2014/main" id="{CF000AE5-6E53-24D1-87DE-D850C6516CB2}"/>
                  </a:ext>
                </a:extLst>
              </p:cNvPr>
              <p:cNvSpPr>
                <a:spLocks/>
              </p:cNvSpPr>
              <p:nvPr/>
            </p:nvSpPr>
            <p:spPr bwMode="auto">
              <a:xfrm>
                <a:off x="3775075" y="3822701"/>
                <a:ext cx="2468563" cy="50800"/>
              </a:xfrm>
              <a:custGeom>
                <a:avLst/>
                <a:gdLst>
                  <a:gd name="T0" fmla="*/ 0 w 9330"/>
                  <a:gd name="T1" fmla="*/ 193 h 193"/>
                  <a:gd name="T2" fmla="*/ 9330 w 9330"/>
                  <a:gd name="T3" fmla="*/ 193 h 193"/>
                  <a:gd name="T4" fmla="*/ 9330 w 9330"/>
                  <a:gd name="T5" fmla="*/ 0 h 193"/>
                </a:gdLst>
                <a:ahLst/>
                <a:cxnLst>
                  <a:cxn ang="0">
                    <a:pos x="T0" y="T1"/>
                  </a:cxn>
                  <a:cxn ang="0">
                    <a:pos x="T2" y="T3"/>
                  </a:cxn>
                  <a:cxn ang="0">
                    <a:pos x="T4" y="T5"/>
                  </a:cxn>
                </a:cxnLst>
                <a:rect l="0" t="0" r="r" b="b"/>
                <a:pathLst>
                  <a:path w="9330" h="193">
                    <a:moveTo>
                      <a:pt x="0" y="193"/>
                    </a:moveTo>
                    <a:lnTo>
                      <a:pt x="9330" y="193"/>
                    </a:lnTo>
                    <a:lnTo>
                      <a:pt x="933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 name="Line 176">
                <a:extLst>
                  <a:ext uri="{FF2B5EF4-FFF2-40B4-BE49-F238E27FC236}">
                    <a16:creationId xmlns:a16="http://schemas.microsoft.com/office/drawing/2014/main" id="{A5095CA1-1BAC-EC0F-D05D-7069693D8AFA}"/>
                  </a:ext>
                </a:extLst>
              </p:cNvPr>
              <p:cNvSpPr>
                <a:spLocks noChangeShapeType="1"/>
              </p:cNvSpPr>
              <p:nvPr/>
            </p:nvSpPr>
            <p:spPr bwMode="auto">
              <a:xfrm flipV="1">
                <a:off x="6243638" y="3773488"/>
                <a:ext cx="0" cy="492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 name="Freeform 177">
                <a:extLst>
                  <a:ext uri="{FF2B5EF4-FFF2-40B4-BE49-F238E27FC236}">
                    <a16:creationId xmlns:a16="http://schemas.microsoft.com/office/drawing/2014/main" id="{CF4EAEC3-3617-63A4-466E-DDCA0D5D0075}"/>
                  </a:ext>
                </a:extLst>
              </p:cNvPr>
              <p:cNvSpPr>
                <a:spLocks/>
              </p:cNvSpPr>
              <p:nvPr/>
            </p:nvSpPr>
            <p:spPr bwMode="auto">
              <a:xfrm>
                <a:off x="3836988" y="3717926"/>
                <a:ext cx="2406650" cy="55563"/>
              </a:xfrm>
              <a:custGeom>
                <a:avLst/>
                <a:gdLst>
                  <a:gd name="T0" fmla="*/ 9093 w 9093"/>
                  <a:gd name="T1" fmla="*/ 209 h 209"/>
                  <a:gd name="T2" fmla="*/ 9093 w 9093"/>
                  <a:gd name="T3" fmla="*/ 0 h 209"/>
                  <a:gd name="T4" fmla="*/ 0 w 9093"/>
                  <a:gd name="T5" fmla="*/ 0 h 209"/>
                </a:gdLst>
                <a:ahLst/>
                <a:cxnLst>
                  <a:cxn ang="0">
                    <a:pos x="T0" y="T1"/>
                  </a:cxn>
                  <a:cxn ang="0">
                    <a:pos x="T2" y="T3"/>
                  </a:cxn>
                  <a:cxn ang="0">
                    <a:pos x="T4" y="T5"/>
                  </a:cxn>
                </a:cxnLst>
                <a:rect l="0" t="0" r="r" b="b"/>
                <a:pathLst>
                  <a:path w="9093" h="209">
                    <a:moveTo>
                      <a:pt x="9093" y="209"/>
                    </a:moveTo>
                    <a:lnTo>
                      <a:pt x="9093"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 name="Line 178">
                <a:extLst>
                  <a:ext uri="{FF2B5EF4-FFF2-40B4-BE49-F238E27FC236}">
                    <a16:creationId xmlns:a16="http://schemas.microsoft.com/office/drawing/2014/main" id="{3F7C8AA5-E76D-16A1-DCB4-9919C26A3441}"/>
                  </a:ext>
                </a:extLst>
              </p:cNvPr>
              <p:cNvSpPr>
                <a:spLocks noChangeShapeType="1"/>
              </p:cNvSpPr>
              <p:nvPr/>
            </p:nvSpPr>
            <p:spPr bwMode="auto">
              <a:xfrm flipH="1">
                <a:off x="2306638" y="3822701"/>
                <a:ext cx="14176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 name="Line 179">
                <a:extLst>
                  <a:ext uri="{FF2B5EF4-FFF2-40B4-BE49-F238E27FC236}">
                    <a16:creationId xmlns:a16="http://schemas.microsoft.com/office/drawing/2014/main" id="{59868C11-D500-ACC4-DEA6-D8E1B2DAE911}"/>
                  </a:ext>
                </a:extLst>
              </p:cNvPr>
              <p:cNvSpPr>
                <a:spLocks noChangeShapeType="1"/>
              </p:cNvSpPr>
              <p:nvPr/>
            </p:nvSpPr>
            <p:spPr bwMode="auto">
              <a:xfrm flipH="1">
                <a:off x="2306638" y="3773488"/>
                <a:ext cx="143827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 name="Freeform 180">
                <a:extLst>
                  <a:ext uri="{FF2B5EF4-FFF2-40B4-BE49-F238E27FC236}">
                    <a16:creationId xmlns:a16="http://schemas.microsoft.com/office/drawing/2014/main" id="{6DDEEFC2-1047-7BF7-2E18-0951677F192F}"/>
                  </a:ext>
                </a:extLst>
              </p:cNvPr>
              <p:cNvSpPr>
                <a:spLocks/>
              </p:cNvSpPr>
              <p:nvPr/>
            </p:nvSpPr>
            <p:spPr bwMode="auto">
              <a:xfrm>
                <a:off x="2306638" y="3717926"/>
                <a:ext cx="1460500" cy="55563"/>
              </a:xfrm>
              <a:custGeom>
                <a:avLst/>
                <a:gdLst>
                  <a:gd name="T0" fmla="*/ 5519 w 5519"/>
                  <a:gd name="T1" fmla="*/ 0 h 209"/>
                  <a:gd name="T2" fmla="*/ 0 w 5519"/>
                  <a:gd name="T3" fmla="*/ 0 h 209"/>
                  <a:gd name="T4" fmla="*/ 0 w 5519"/>
                  <a:gd name="T5" fmla="*/ 209 h 209"/>
                </a:gdLst>
                <a:ahLst/>
                <a:cxnLst>
                  <a:cxn ang="0">
                    <a:pos x="T0" y="T1"/>
                  </a:cxn>
                  <a:cxn ang="0">
                    <a:pos x="T2" y="T3"/>
                  </a:cxn>
                  <a:cxn ang="0">
                    <a:pos x="T4" y="T5"/>
                  </a:cxn>
                </a:cxnLst>
                <a:rect l="0" t="0" r="r" b="b"/>
                <a:pathLst>
                  <a:path w="5519" h="209">
                    <a:moveTo>
                      <a:pt x="5519" y="0"/>
                    </a:moveTo>
                    <a:lnTo>
                      <a:pt x="0" y="0"/>
                    </a:lnTo>
                    <a:lnTo>
                      <a:pt x="0" y="209"/>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 name="Freeform 181">
                <a:extLst>
                  <a:ext uri="{FF2B5EF4-FFF2-40B4-BE49-F238E27FC236}">
                    <a16:creationId xmlns:a16="http://schemas.microsoft.com/office/drawing/2014/main" id="{87CD84E6-1535-74F8-3918-568D0FBDC950}"/>
                  </a:ext>
                </a:extLst>
              </p:cNvPr>
              <p:cNvSpPr>
                <a:spLocks/>
              </p:cNvSpPr>
              <p:nvPr/>
            </p:nvSpPr>
            <p:spPr bwMode="auto">
              <a:xfrm>
                <a:off x="2306638" y="3822701"/>
                <a:ext cx="1397000" cy="50800"/>
              </a:xfrm>
              <a:custGeom>
                <a:avLst/>
                <a:gdLst>
                  <a:gd name="T0" fmla="*/ 0 w 5282"/>
                  <a:gd name="T1" fmla="*/ 0 h 193"/>
                  <a:gd name="T2" fmla="*/ 0 w 5282"/>
                  <a:gd name="T3" fmla="*/ 193 h 193"/>
                  <a:gd name="T4" fmla="*/ 5282 w 5282"/>
                  <a:gd name="T5" fmla="*/ 193 h 193"/>
                </a:gdLst>
                <a:ahLst/>
                <a:cxnLst>
                  <a:cxn ang="0">
                    <a:pos x="T0" y="T1"/>
                  </a:cxn>
                  <a:cxn ang="0">
                    <a:pos x="T2" y="T3"/>
                  </a:cxn>
                  <a:cxn ang="0">
                    <a:pos x="T4" y="T5"/>
                  </a:cxn>
                </a:cxnLst>
                <a:rect l="0" t="0" r="r" b="b"/>
                <a:pathLst>
                  <a:path w="5282" h="193">
                    <a:moveTo>
                      <a:pt x="0" y="0"/>
                    </a:moveTo>
                    <a:lnTo>
                      <a:pt x="0" y="193"/>
                    </a:lnTo>
                    <a:lnTo>
                      <a:pt x="5282" y="19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 name="Line 182">
                <a:extLst>
                  <a:ext uri="{FF2B5EF4-FFF2-40B4-BE49-F238E27FC236}">
                    <a16:creationId xmlns:a16="http://schemas.microsoft.com/office/drawing/2014/main" id="{BD74577B-7C75-535B-EAB2-F193F7DFB389}"/>
                  </a:ext>
                </a:extLst>
              </p:cNvPr>
              <p:cNvSpPr>
                <a:spLocks noChangeShapeType="1"/>
              </p:cNvSpPr>
              <p:nvPr/>
            </p:nvSpPr>
            <p:spPr bwMode="auto">
              <a:xfrm>
                <a:off x="2306638" y="3773488"/>
                <a:ext cx="0" cy="492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 name="Line 183">
                <a:extLst>
                  <a:ext uri="{FF2B5EF4-FFF2-40B4-BE49-F238E27FC236}">
                    <a16:creationId xmlns:a16="http://schemas.microsoft.com/office/drawing/2014/main" id="{F2AF5CFC-9D17-F3AF-2718-AD13260C06B5}"/>
                  </a:ext>
                </a:extLst>
              </p:cNvPr>
              <p:cNvSpPr>
                <a:spLocks noChangeShapeType="1"/>
              </p:cNvSpPr>
              <p:nvPr/>
            </p:nvSpPr>
            <p:spPr bwMode="auto">
              <a:xfrm flipH="1">
                <a:off x="3792538" y="4892676"/>
                <a:ext cx="2427288" cy="0"/>
              </a:xfrm>
              <a:prstGeom prst="line">
                <a:avLst/>
              </a:prstGeom>
              <a:noFill/>
              <a:ln w="635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 name="Line 184">
                <a:extLst>
                  <a:ext uri="{FF2B5EF4-FFF2-40B4-BE49-F238E27FC236}">
                    <a16:creationId xmlns:a16="http://schemas.microsoft.com/office/drawing/2014/main" id="{8BA77F44-E809-13AD-283D-229C424059CB}"/>
                  </a:ext>
                </a:extLst>
              </p:cNvPr>
              <p:cNvSpPr>
                <a:spLocks noChangeShapeType="1"/>
              </p:cNvSpPr>
              <p:nvPr/>
            </p:nvSpPr>
            <p:spPr bwMode="auto">
              <a:xfrm flipH="1">
                <a:off x="3795713" y="3822701"/>
                <a:ext cx="24479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 name="Line 185">
                <a:extLst>
                  <a:ext uri="{FF2B5EF4-FFF2-40B4-BE49-F238E27FC236}">
                    <a16:creationId xmlns:a16="http://schemas.microsoft.com/office/drawing/2014/main" id="{618DDC71-9F11-7AA5-B4C1-4EA335C95B99}"/>
                  </a:ext>
                </a:extLst>
              </p:cNvPr>
              <p:cNvSpPr>
                <a:spLocks noChangeShapeType="1"/>
              </p:cNvSpPr>
              <p:nvPr/>
            </p:nvSpPr>
            <p:spPr bwMode="auto">
              <a:xfrm flipH="1">
                <a:off x="3814763" y="3773488"/>
                <a:ext cx="242887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 name="Line 186">
                <a:extLst>
                  <a:ext uri="{FF2B5EF4-FFF2-40B4-BE49-F238E27FC236}">
                    <a16:creationId xmlns:a16="http://schemas.microsoft.com/office/drawing/2014/main" id="{2375EB09-C710-71D2-9F16-97D0E8F97603}"/>
                  </a:ext>
                </a:extLst>
              </p:cNvPr>
              <p:cNvSpPr>
                <a:spLocks noChangeShapeType="1"/>
              </p:cNvSpPr>
              <p:nvPr/>
            </p:nvSpPr>
            <p:spPr bwMode="auto">
              <a:xfrm flipH="1">
                <a:off x="1450975" y="4892676"/>
                <a:ext cx="2279650" cy="0"/>
              </a:xfrm>
              <a:prstGeom prst="line">
                <a:avLst/>
              </a:prstGeom>
              <a:noFill/>
              <a:ln w="635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 name="Freeform 187">
                <a:extLst>
                  <a:ext uri="{FF2B5EF4-FFF2-40B4-BE49-F238E27FC236}">
                    <a16:creationId xmlns:a16="http://schemas.microsoft.com/office/drawing/2014/main" id="{906D7C8B-D39E-7DFC-14BE-78038A8AA430}"/>
                  </a:ext>
                </a:extLst>
              </p:cNvPr>
              <p:cNvSpPr>
                <a:spLocks/>
              </p:cNvSpPr>
              <p:nvPr/>
            </p:nvSpPr>
            <p:spPr bwMode="auto">
              <a:xfrm>
                <a:off x="3762375" y="3695701"/>
                <a:ext cx="84138" cy="207963"/>
              </a:xfrm>
              <a:custGeom>
                <a:avLst/>
                <a:gdLst>
                  <a:gd name="T0" fmla="*/ 318 w 318"/>
                  <a:gd name="T1" fmla="*/ 0 h 786"/>
                  <a:gd name="T2" fmla="*/ 284 w 318"/>
                  <a:gd name="T3" fmla="*/ 84 h 786"/>
                  <a:gd name="T4" fmla="*/ 200 w 318"/>
                  <a:gd name="T5" fmla="*/ 293 h 786"/>
                  <a:gd name="T6" fmla="*/ 126 w 318"/>
                  <a:gd name="T7" fmla="*/ 477 h 786"/>
                  <a:gd name="T8" fmla="*/ 47 w 318"/>
                  <a:gd name="T9" fmla="*/ 670 h 786"/>
                  <a:gd name="T10" fmla="*/ 0 w 318"/>
                  <a:gd name="T11" fmla="*/ 786 h 786"/>
                </a:gdLst>
                <a:ahLst/>
                <a:cxnLst>
                  <a:cxn ang="0">
                    <a:pos x="T0" y="T1"/>
                  </a:cxn>
                  <a:cxn ang="0">
                    <a:pos x="T2" y="T3"/>
                  </a:cxn>
                  <a:cxn ang="0">
                    <a:pos x="T4" y="T5"/>
                  </a:cxn>
                  <a:cxn ang="0">
                    <a:pos x="T6" y="T7"/>
                  </a:cxn>
                  <a:cxn ang="0">
                    <a:pos x="T8" y="T9"/>
                  </a:cxn>
                  <a:cxn ang="0">
                    <a:pos x="T10" y="T11"/>
                  </a:cxn>
                </a:cxnLst>
                <a:rect l="0" t="0" r="r" b="b"/>
                <a:pathLst>
                  <a:path w="318" h="786">
                    <a:moveTo>
                      <a:pt x="318" y="0"/>
                    </a:moveTo>
                    <a:lnTo>
                      <a:pt x="284" y="84"/>
                    </a:lnTo>
                    <a:lnTo>
                      <a:pt x="200" y="293"/>
                    </a:lnTo>
                    <a:lnTo>
                      <a:pt x="126" y="477"/>
                    </a:lnTo>
                    <a:lnTo>
                      <a:pt x="47" y="670"/>
                    </a:lnTo>
                    <a:lnTo>
                      <a:pt x="0" y="78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 name="Freeform 188">
                <a:extLst>
                  <a:ext uri="{FF2B5EF4-FFF2-40B4-BE49-F238E27FC236}">
                    <a16:creationId xmlns:a16="http://schemas.microsoft.com/office/drawing/2014/main" id="{90F40F2D-DDA3-9371-314F-70EACDDEB185}"/>
                  </a:ext>
                </a:extLst>
              </p:cNvPr>
              <p:cNvSpPr>
                <a:spLocks/>
              </p:cNvSpPr>
              <p:nvPr/>
            </p:nvSpPr>
            <p:spPr bwMode="auto">
              <a:xfrm>
                <a:off x="3765550" y="4833938"/>
                <a:ext cx="50800" cy="127000"/>
              </a:xfrm>
              <a:custGeom>
                <a:avLst/>
                <a:gdLst>
                  <a:gd name="T0" fmla="*/ 0 w 188"/>
                  <a:gd name="T1" fmla="*/ 475 h 475"/>
                  <a:gd name="T2" fmla="*/ 103 w 188"/>
                  <a:gd name="T3" fmla="*/ 217 h 475"/>
                  <a:gd name="T4" fmla="*/ 188 w 188"/>
                  <a:gd name="T5" fmla="*/ 0 h 475"/>
                </a:gdLst>
                <a:ahLst/>
                <a:cxnLst>
                  <a:cxn ang="0">
                    <a:pos x="T0" y="T1"/>
                  </a:cxn>
                  <a:cxn ang="0">
                    <a:pos x="T2" y="T3"/>
                  </a:cxn>
                  <a:cxn ang="0">
                    <a:pos x="T4" y="T5"/>
                  </a:cxn>
                </a:cxnLst>
                <a:rect l="0" t="0" r="r" b="b"/>
                <a:pathLst>
                  <a:path w="188" h="475">
                    <a:moveTo>
                      <a:pt x="0" y="475"/>
                    </a:moveTo>
                    <a:lnTo>
                      <a:pt x="103" y="217"/>
                    </a:lnTo>
                    <a:lnTo>
                      <a:pt x="188"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 name="Freeform 189">
                <a:extLst>
                  <a:ext uri="{FF2B5EF4-FFF2-40B4-BE49-F238E27FC236}">
                    <a16:creationId xmlns:a16="http://schemas.microsoft.com/office/drawing/2014/main" id="{5691C1D7-74A9-285D-F870-C0CFA16D72DC}"/>
                  </a:ext>
                </a:extLst>
              </p:cNvPr>
              <p:cNvSpPr>
                <a:spLocks/>
              </p:cNvSpPr>
              <p:nvPr/>
            </p:nvSpPr>
            <p:spPr bwMode="auto">
              <a:xfrm>
                <a:off x="3706813" y="4835526"/>
                <a:ext cx="46038" cy="117475"/>
              </a:xfrm>
              <a:custGeom>
                <a:avLst/>
                <a:gdLst>
                  <a:gd name="T0" fmla="*/ 0 w 176"/>
                  <a:gd name="T1" fmla="*/ 439 h 439"/>
                  <a:gd name="T2" fmla="*/ 91 w 176"/>
                  <a:gd name="T3" fmla="*/ 211 h 439"/>
                  <a:gd name="T4" fmla="*/ 176 w 176"/>
                  <a:gd name="T5" fmla="*/ 0 h 439"/>
                </a:gdLst>
                <a:ahLst/>
                <a:cxnLst>
                  <a:cxn ang="0">
                    <a:pos x="T0" y="T1"/>
                  </a:cxn>
                  <a:cxn ang="0">
                    <a:pos x="T2" y="T3"/>
                  </a:cxn>
                  <a:cxn ang="0">
                    <a:pos x="T4" y="T5"/>
                  </a:cxn>
                </a:cxnLst>
                <a:rect l="0" t="0" r="r" b="b"/>
                <a:pathLst>
                  <a:path w="176" h="439">
                    <a:moveTo>
                      <a:pt x="0" y="439"/>
                    </a:moveTo>
                    <a:lnTo>
                      <a:pt x="91" y="211"/>
                    </a:lnTo>
                    <a:lnTo>
                      <a:pt x="17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 name="Line 190">
                <a:extLst>
                  <a:ext uri="{FF2B5EF4-FFF2-40B4-BE49-F238E27FC236}">
                    <a16:creationId xmlns:a16="http://schemas.microsoft.com/office/drawing/2014/main" id="{6EF3EA29-D19C-4774-3536-C03A34AF9B49}"/>
                  </a:ext>
                </a:extLst>
              </p:cNvPr>
              <p:cNvSpPr>
                <a:spLocks noChangeShapeType="1"/>
              </p:cNvSpPr>
              <p:nvPr/>
            </p:nvSpPr>
            <p:spPr bwMode="auto">
              <a:xfrm flipV="1">
                <a:off x="1916113" y="3913188"/>
                <a:ext cx="46038" cy="11588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 name="Line 191">
                <a:extLst>
                  <a:ext uri="{FF2B5EF4-FFF2-40B4-BE49-F238E27FC236}">
                    <a16:creationId xmlns:a16="http://schemas.microsoft.com/office/drawing/2014/main" id="{B47D9736-B234-C078-AEE3-36245C5393A4}"/>
                  </a:ext>
                </a:extLst>
              </p:cNvPr>
              <p:cNvSpPr>
                <a:spLocks noChangeShapeType="1"/>
              </p:cNvSpPr>
              <p:nvPr/>
            </p:nvSpPr>
            <p:spPr bwMode="auto">
              <a:xfrm flipV="1">
                <a:off x="1974850" y="3911601"/>
                <a:ext cx="49213" cy="12541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 name="Freeform 192">
                <a:extLst>
                  <a:ext uri="{FF2B5EF4-FFF2-40B4-BE49-F238E27FC236}">
                    <a16:creationId xmlns:a16="http://schemas.microsoft.com/office/drawing/2014/main" id="{74C0F533-F558-900D-4A21-467804C355D1}"/>
                  </a:ext>
                </a:extLst>
              </p:cNvPr>
              <p:cNvSpPr>
                <a:spLocks/>
              </p:cNvSpPr>
              <p:nvPr/>
            </p:nvSpPr>
            <p:spPr bwMode="auto">
              <a:xfrm>
                <a:off x="3692525" y="3695701"/>
                <a:ext cx="82550" cy="207963"/>
              </a:xfrm>
              <a:custGeom>
                <a:avLst/>
                <a:gdLst>
                  <a:gd name="T0" fmla="*/ 318 w 318"/>
                  <a:gd name="T1" fmla="*/ 0 h 786"/>
                  <a:gd name="T2" fmla="*/ 284 w 318"/>
                  <a:gd name="T3" fmla="*/ 84 h 786"/>
                  <a:gd name="T4" fmla="*/ 199 w 318"/>
                  <a:gd name="T5" fmla="*/ 293 h 786"/>
                  <a:gd name="T6" fmla="*/ 126 w 318"/>
                  <a:gd name="T7" fmla="*/ 477 h 786"/>
                  <a:gd name="T8" fmla="*/ 47 w 318"/>
                  <a:gd name="T9" fmla="*/ 670 h 786"/>
                  <a:gd name="T10" fmla="*/ 0 w 318"/>
                  <a:gd name="T11" fmla="*/ 786 h 786"/>
                </a:gdLst>
                <a:ahLst/>
                <a:cxnLst>
                  <a:cxn ang="0">
                    <a:pos x="T0" y="T1"/>
                  </a:cxn>
                  <a:cxn ang="0">
                    <a:pos x="T2" y="T3"/>
                  </a:cxn>
                  <a:cxn ang="0">
                    <a:pos x="T4" y="T5"/>
                  </a:cxn>
                  <a:cxn ang="0">
                    <a:pos x="T6" y="T7"/>
                  </a:cxn>
                  <a:cxn ang="0">
                    <a:pos x="T8" y="T9"/>
                  </a:cxn>
                  <a:cxn ang="0">
                    <a:pos x="T10" y="T11"/>
                  </a:cxn>
                </a:cxnLst>
                <a:rect l="0" t="0" r="r" b="b"/>
                <a:pathLst>
                  <a:path w="318" h="786">
                    <a:moveTo>
                      <a:pt x="318" y="0"/>
                    </a:moveTo>
                    <a:lnTo>
                      <a:pt x="284" y="84"/>
                    </a:lnTo>
                    <a:lnTo>
                      <a:pt x="199" y="293"/>
                    </a:lnTo>
                    <a:lnTo>
                      <a:pt x="126" y="477"/>
                    </a:lnTo>
                    <a:lnTo>
                      <a:pt x="47" y="670"/>
                    </a:lnTo>
                    <a:lnTo>
                      <a:pt x="0" y="78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 name="Line 193">
                <a:extLst>
                  <a:ext uri="{FF2B5EF4-FFF2-40B4-BE49-F238E27FC236}">
                    <a16:creationId xmlns:a16="http://schemas.microsoft.com/office/drawing/2014/main" id="{7F2F650B-90CA-1F5E-807B-2F38F7F405F7}"/>
                  </a:ext>
                </a:extLst>
              </p:cNvPr>
              <p:cNvSpPr>
                <a:spLocks noChangeShapeType="1"/>
              </p:cNvSpPr>
              <p:nvPr/>
            </p:nvSpPr>
            <p:spPr bwMode="auto">
              <a:xfrm flipV="1">
                <a:off x="3706813" y="5485866"/>
                <a:ext cx="46038" cy="11747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 name="Line 194">
                <a:extLst>
                  <a:ext uri="{FF2B5EF4-FFF2-40B4-BE49-F238E27FC236}">
                    <a16:creationId xmlns:a16="http://schemas.microsoft.com/office/drawing/2014/main" id="{6C9A8240-EB30-A825-5688-2881083663E0}"/>
                  </a:ext>
                </a:extLst>
              </p:cNvPr>
              <p:cNvSpPr>
                <a:spLocks noChangeShapeType="1"/>
              </p:cNvSpPr>
              <p:nvPr/>
            </p:nvSpPr>
            <p:spPr bwMode="auto">
              <a:xfrm flipV="1">
                <a:off x="3765550" y="5484279"/>
                <a:ext cx="50800" cy="12541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 name="Line 195">
                <a:extLst>
                  <a:ext uri="{FF2B5EF4-FFF2-40B4-BE49-F238E27FC236}">
                    <a16:creationId xmlns:a16="http://schemas.microsoft.com/office/drawing/2014/main" id="{F4365BB0-782E-6CA1-444B-47F5C8D1F249}"/>
                  </a:ext>
                </a:extLst>
              </p:cNvPr>
              <p:cNvSpPr>
                <a:spLocks noChangeShapeType="1"/>
              </p:cNvSpPr>
              <p:nvPr/>
            </p:nvSpPr>
            <p:spPr bwMode="auto">
              <a:xfrm>
                <a:off x="1492250" y="4960938"/>
                <a:ext cx="0" cy="582613"/>
              </a:xfrm>
              <a:prstGeom prst="line">
                <a:avLst/>
              </a:prstGeom>
              <a:noFill/>
              <a:ln w="19050">
                <a:solidFill>
                  <a:srgbClr val="FF0000"/>
                </a:solid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 name="Freeform 196">
                <a:extLst>
                  <a:ext uri="{FF2B5EF4-FFF2-40B4-BE49-F238E27FC236}">
                    <a16:creationId xmlns:a16="http://schemas.microsoft.com/office/drawing/2014/main" id="{6AA76710-3A94-A525-F267-CCDCDB421CF1}"/>
                  </a:ext>
                </a:extLst>
              </p:cNvPr>
              <p:cNvSpPr>
                <a:spLocks/>
              </p:cNvSpPr>
              <p:nvPr/>
            </p:nvSpPr>
            <p:spPr bwMode="auto">
              <a:xfrm>
                <a:off x="2439988" y="4897438"/>
                <a:ext cx="2400300" cy="501650"/>
              </a:xfrm>
              <a:custGeom>
                <a:avLst/>
                <a:gdLst>
                  <a:gd name="T0" fmla="*/ 9053 w 9070"/>
                  <a:gd name="T1" fmla="*/ 23 h 1898"/>
                  <a:gd name="T2" fmla="*/ 8967 w 9070"/>
                  <a:gd name="T3" fmla="*/ 138 h 1898"/>
                  <a:gd name="T4" fmla="*/ 8771 w 9070"/>
                  <a:gd name="T5" fmla="*/ 363 h 1898"/>
                  <a:gd name="T6" fmla="*/ 8636 w 9070"/>
                  <a:gd name="T7" fmla="*/ 491 h 1898"/>
                  <a:gd name="T8" fmla="*/ 8491 w 9070"/>
                  <a:gd name="T9" fmla="*/ 616 h 1898"/>
                  <a:gd name="T10" fmla="*/ 8335 w 9070"/>
                  <a:gd name="T11" fmla="*/ 744 h 1898"/>
                  <a:gd name="T12" fmla="*/ 8279 w 9070"/>
                  <a:gd name="T13" fmla="*/ 788 h 1898"/>
                  <a:gd name="T14" fmla="*/ 8194 w 9070"/>
                  <a:gd name="T15" fmla="*/ 849 h 1898"/>
                  <a:gd name="T16" fmla="*/ 8127 w 9070"/>
                  <a:gd name="T17" fmla="*/ 890 h 1898"/>
                  <a:gd name="T18" fmla="*/ 8075 w 9070"/>
                  <a:gd name="T19" fmla="*/ 921 h 1898"/>
                  <a:gd name="T20" fmla="*/ 8046 w 9070"/>
                  <a:gd name="T21" fmla="*/ 939 h 1898"/>
                  <a:gd name="T22" fmla="*/ 7952 w 9070"/>
                  <a:gd name="T23" fmla="*/ 982 h 1898"/>
                  <a:gd name="T24" fmla="*/ 7790 w 9070"/>
                  <a:gd name="T25" fmla="*/ 1044 h 1898"/>
                  <a:gd name="T26" fmla="*/ 7635 w 9070"/>
                  <a:gd name="T27" fmla="*/ 1083 h 1898"/>
                  <a:gd name="T28" fmla="*/ 7582 w 9070"/>
                  <a:gd name="T29" fmla="*/ 1093 h 1898"/>
                  <a:gd name="T30" fmla="*/ 7546 w 9070"/>
                  <a:gd name="T31" fmla="*/ 1099 h 1898"/>
                  <a:gd name="T32" fmla="*/ 7437 w 9070"/>
                  <a:gd name="T33" fmla="*/ 1113 h 1898"/>
                  <a:gd name="T34" fmla="*/ 7363 w 9070"/>
                  <a:gd name="T35" fmla="*/ 1120 h 1898"/>
                  <a:gd name="T36" fmla="*/ 5889 w 9070"/>
                  <a:gd name="T37" fmla="*/ 1462 h 1898"/>
                  <a:gd name="T38" fmla="*/ 5650 w 9070"/>
                  <a:gd name="T39" fmla="*/ 1471 h 1898"/>
                  <a:gd name="T40" fmla="*/ 5441 w 9070"/>
                  <a:gd name="T41" fmla="*/ 1503 h 1898"/>
                  <a:gd name="T42" fmla="*/ 5260 w 9070"/>
                  <a:gd name="T43" fmla="*/ 1552 h 1898"/>
                  <a:gd name="T44" fmla="*/ 5110 w 9070"/>
                  <a:gd name="T45" fmla="*/ 1623 h 1898"/>
                  <a:gd name="T46" fmla="*/ 4974 w 9070"/>
                  <a:gd name="T47" fmla="*/ 1704 h 1898"/>
                  <a:gd name="T48" fmla="*/ 4840 w 9070"/>
                  <a:gd name="T49" fmla="*/ 1755 h 1898"/>
                  <a:gd name="T50" fmla="*/ 4599 w 9070"/>
                  <a:gd name="T51" fmla="*/ 1829 h 1898"/>
                  <a:gd name="T52" fmla="*/ 4378 w 9070"/>
                  <a:gd name="T53" fmla="*/ 1872 h 1898"/>
                  <a:gd name="T54" fmla="*/ 4156 w 9070"/>
                  <a:gd name="T55" fmla="*/ 1895 h 1898"/>
                  <a:gd name="T56" fmla="*/ 4042 w 9070"/>
                  <a:gd name="T57" fmla="*/ 1898 h 1898"/>
                  <a:gd name="T58" fmla="*/ 3757 w 9070"/>
                  <a:gd name="T59" fmla="*/ 1886 h 1898"/>
                  <a:gd name="T60" fmla="*/ 3525 w 9070"/>
                  <a:gd name="T61" fmla="*/ 1856 h 1898"/>
                  <a:gd name="T62" fmla="*/ 3467 w 9070"/>
                  <a:gd name="T63" fmla="*/ 1845 h 1898"/>
                  <a:gd name="T64" fmla="*/ 3013 w 9070"/>
                  <a:gd name="T65" fmla="*/ 1750 h 1898"/>
                  <a:gd name="T66" fmla="*/ 2685 w 9070"/>
                  <a:gd name="T67" fmla="*/ 1707 h 1898"/>
                  <a:gd name="T68" fmla="*/ 2361 w 9070"/>
                  <a:gd name="T69" fmla="*/ 1682 h 1898"/>
                  <a:gd name="T70" fmla="*/ 1930 w 9070"/>
                  <a:gd name="T71" fmla="*/ 1676 h 1898"/>
                  <a:gd name="T72" fmla="*/ 1502 w 9070"/>
                  <a:gd name="T73" fmla="*/ 1701 h 1898"/>
                  <a:gd name="T74" fmla="*/ 1317 w 9070"/>
                  <a:gd name="T75" fmla="*/ 1748 h 1898"/>
                  <a:gd name="T76" fmla="*/ 1154 w 9070"/>
                  <a:gd name="T77" fmla="*/ 1776 h 1898"/>
                  <a:gd name="T78" fmla="*/ 1012 w 9070"/>
                  <a:gd name="T79" fmla="*/ 1779 h 1898"/>
                  <a:gd name="T80" fmla="*/ 888 w 9070"/>
                  <a:gd name="T81" fmla="*/ 1761 h 1898"/>
                  <a:gd name="T82" fmla="*/ 786 w 9070"/>
                  <a:gd name="T83" fmla="*/ 1718 h 1898"/>
                  <a:gd name="T84" fmla="*/ 0 w 9070"/>
                  <a:gd name="T85" fmla="*/ 36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070" h="1898">
                    <a:moveTo>
                      <a:pt x="9070" y="0"/>
                    </a:moveTo>
                    <a:lnTo>
                      <a:pt x="9061" y="11"/>
                    </a:lnTo>
                    <a:lnTo>
                      <a:pt x="9053" y="23"/>
                    </a:lnTo>
                    <a:lnTo>
                      <a:pt x="9036" y="46"/>
                    </a:lnTo>
                    <a:lnTo>
                      <a:pt x="9002" y="93"/>
                    </a:lnTo>
                    <a:lnTo>
                      <a:pt x="8967" y="138"/>
                    </a:lnTo>
                    <a:lnTo>
                      <a:pt x="8931" y="184"/>
                    </a:lnTo>
                    <a:lnTo>
                      <a:pt x="8853" y="274"/>
                    </a:lnTo>
                    <a:lnTo>
                      <a:pt x="8771" y="363"/>
                    </a:lnTo>
                    <a:lnTo>
                      <a:pt x="8726" y="405"/>
                    </a:lnTo>
                    <a:lnTo>
                      <a:pt x="8682" y="448"/>
                    </a:lnTo>
                    <a:lnTo>
                      <a:pt x="8636" y="491"/>
                    </a:lnTo>
                    <a:lnTo>
                      <a:pt x="8589" y="533"/>
                    </a:lnTo>
                    <a:lnTo>
                      <a:pt x="8540" y="574"/>
                    </a:lnTo>
                    <a:lnTo>
                      <a:pt x="8491" y="616"/>
                    </a:lnTo>
                    <a:lnTo>
                      <a:pt x="8440" y="656"/>
                    </a:lnTo>
                    <a:lnTo>
                      <a:pt x="8389" y="698"/>
                    </a:lnTo>
                    <a:lnTo>
                      <a:pt x="8335" y="744"/>
                    </a:lnTo>
                    <a:lnTo>
                      <a:pt x="8306" y="766"/>
                    </a:lnTo>
                    <a:lnTo>
                      <a:pt x="8292" y="777"/>
                    </a:lnTo>
                    <a:lnTo>
                      <a:pt x="8279" y="788"/>
                    </a:lnTo>
                    <a:lnTo>
                      <a:pt x="8223" y="829"/>
                    </a:lnTo>
                    <a:lnTo>
                      <a:pt x="8208" y="839"/>
                    </a:lnTo>
                    <a:lnTo>
                      <a:pt x="8194" y="849"/>
                    </a:lnTo>
                    <a:lnTo>
                      <a:pt x="8166" y="869"/>
                    </a:lnTo>
                    <a:lnTo>
                      <a:pt x="8135" y="887"/>
                    </a:lnTo>
                    <a:lnTo>
                      <a:pt x="8127" y="890"/>
                    </a:lnTo>
                    <a:lnTo>
                      <a:pt x="8120" y="895"/>
                    </a:lnTo>
                    <a:lnTo>
                      <a:pt x="8106" y="904"/>
                    </a:lnTo>
                    <a:lnTo>
                      <a:pt x="8075" y="921"/>
                    </a:lnTo>
                    <a:lnTo>
                      <a:pt x="8067" y="924"/>
                    </a:lnTo>
                    <a:lnTo>
                      <a:pt x="8060" y="929"/>
                    </a:lnTo>
                    <a:lnTo>
                      <a:pt x="8046" y="939"/>
                    </a:lnTo>
                    <a:lnTo>
                      <a:pt x="8014" y="953"/>
                    </a:lnTo>
                    <a:lnTo>
                      <a:pt x="7984" y="968"/>
                    </a:lnTo>
                    <a:lnTo>
                      <a:pt x="7952" y="982"/>
                    </a:lnTo>
                    <a:lnTo>
                      <a:pt x="7922" y="997"/>
                    </a:lnTo>
                    <a:lnTo>
                      <a:pt x="7856" y="1022"/>
                    </a:lnTo>
                    <a:lnTo>
                      <a:pt x="7790" y="1044"/>
                    </a:lnTo>
                    <a:lnTo>
                      <a:pt x="7722" y="1063"/>
                    </a:lnTo>
                    <a:lnTo>
                      <a:pt x="7654" y="1080"/>
                    </a:lnTo>
                    <a:lnTo>
                      <a:pt x="7635" y="1083"/>
                    </a:lnTo>
                    <a:lnTo>
                      <a:pt x="7626" y="1084"/>
                    </a:lnTo>
                    <a:lnTo>
                      <a:pt x="7618" y="1086"/>
                    </a:lnTo>
                    <a:lnTo>
                      <a:pt x="7582" y="1093"/>
                    </a:lnTo>
                    <a:lnTo>
                      <a:pt x="7564" y="1096"/>
                    </a:lnTo>
                    <a:lnTo>
                      <a:pt x="7554" y="1097"/>
                    </a:lnTo>
                    <a:lnTo>
                      <a:pt x="7546" y="1099"/>
                    </a:lnTo>
                    <a:lnTo>
                      <a:pt x="7511" y="1105"/>
                    </a:lnTo>
                    <a:lnTo>
                      <a:pt x="7473" y="1109"/>
                    </a:lnTo>
                    <a:lnTo>
                      <a:pt x="7437" y="1113"/>
                    </a:lnTo>
                    <a:lnTo>
                      <a:pt x="7399" y="1117"/>
                    </a:lnTo>
                    <a:lnTo>
                      <a:pt x="7381" y="1118"/>
                    </a:lnTo>
                    <a:lnTo>
                      <a:pt x="7363" y="1120"/>
                    </a:lnTo>
                    <a:lnTo>
                      <a:pt x="6066" y="1466"/>
                    </a:lnTo>
                    <a:lnTo>
                      <a:pt x="5976" y="1463"/>
                    </a:lnTo>
                    <a:lnTo>
                      <a:pt x="5889" y="1462"/>
                    </a:lnTo>
                    <a:lnTo>
                      <a:pt x="5806" y="1463"/>
                    </a:lnTo>
                    <a:lnTo>
                      <a:pt x="5727" y="1466"/>
                    </a:lnTo>
                    <a:lnTo>
                      <a:pt x="5650" y="1471"/>
                    </a:lnTo>
                    <a:lnTo>
                      <a:pt x="5577" y="1479"/>
                    </a:lnTo>
                    <a:lnTo>
                      <a:pt x="5507" y="1490"/>
                    </a:lnTo>
                    <a:lnTo>
                      <a:pt x="5441" y="1503"/>
                    </a:lnTo>
                    <a:lnTo>
                      <a:pt x="5377" y="1515"/>
                    </a:lnTo>
                    <a:lnTo>
                      <a:pt x="5317" y="1533"/>
                    </a:lnTo>
                    <a:lnTo>
                      <a:pt x="5260" y="1552"/>
                    </a:lnTo>
                    <a:lnTo>
                      <a:pt x="5208" y="1574"/>
                    </a:lnTo>
                    <a:lnTo>
                      <a:pt x="5157" y="1596"/>
                    </a:lnTo>
                    <a:lnTo>
                      <a:pt x="5110" y="1623"/>
                    </a:lnTo>
                    <a:lnTo>
                      <a:pt x="5067" y="1652"/>
                    </a:lnTo>
                    <a:lnTo>
                      <a:pt x="5028" y="1683"/>
                    </a:lnTo>
                    <a:lnTo>
                      <a:pt x="4974" y="1704"/>
                    </a:lnTo>
                    <a:lnTo>
                      <a:pt x="4921" y="1725"/>
                    </a:lnTo>
                    <a:lnTo>
                      <a:pt x="4867" y="1745"/>
                    </a:lnTo>
                    <a:lnTo>
                      <a:pt x="4840" y="1755"/>
                    </a:lnTo>
                    <a:lnTo>
                      <a:pt x="4814" y="1765"/>
                    </a:lnTo>
                    <a:lnTo>
                      <a:pt x="4707" y="1798"/>
                    </a:lnTo>
                    <a:lnTo>
                      <a:pt x="4599" y="1829"/>
                    </a:lnTo>
                    <a:lnTo>
                      <a:pt x="4488" y="1852"/>
                    </a:lnTo>
                    <a:lnTo>
                      <a:pt x="4432" y="1863"/>
                    </a:lnTo>
                    <a:lnTo>
                      <a:pt x="4378" y="1872"/>
                    </a:lnTo>
                    <a:lnTo>
                      <a:pt x="4322" y="1879"/>
                    </a:lnTo>
                    <a:lnTo>
                      <a:pt x="4267" y="1886"/>
                    </a:lnTo>
                    <a:lnTo>
                      <a:pt x="4156" y="1895"/>
                    </a:lnTo>
                    <a:lnTo>
                      <a:pt x="4127" y="1895"/>
                    </a:lnTo>
                    <a:lnTo>
                      <a:pt x="4099" y="1897"/>
                    </a:lnTo>
                    <a:lnTo>
                      <a:pt x="4042" y="1898"/>
                    </a:lnTo>
                    <a:lnTo>
                      <a:pt x="3930" y="1898"/>
                    </a:lnTo>
                    <a:lnTo>
                      <a:pt x="3815" y="1891"/>
                    </a:lnTo>
                    <a:lnTo>
                      <a:pt x="3757" y="1886"/>
                    </a:lnTo>
                    <a:lnTo>
                      <a:pt x="3701" y="1881"/>
                    </a:lnTo>
                    <a:lnTo>
                      <a:pt x="3584" y="1865"/>
                    </a:lnTo>
                    <a:lnTo>
                      <a:pt x="3525" y="1856"/>
                    </a:lnTo>
                    <a:lnTo>
                      <a:pt x="3510" y="1852"/>
                    </a:lnTo>
                    <a:lnTo>
                      <a:pt x="3496" y="1850"/>
                    </a:lnTo>
                    <a:lnTo>
                      <a:pt x="3467" y="1845"/>
                    </a:lnTo>
                    <a:lnTo>
                      <a:pt x="3350" y="1819"/>
                    </a:lnTo>
                    <a:lnTo>
                      <a:pt x="3233" y="1789"/>
                    </a:lnTo>
                    <a:lnTo>
                      <a:pt x="3013" y="1750"/>
                    </a:lnTo>
                    <a:lnTo>
                      <a:pt x="2903" y="1732"/>
                    </a:lnTo>
                    <a:lnTo>
                      <a:pt x="2795" y="1720"/>
                    </a:lnTo>
                    <a:lnTo>
                      <a:pt x="2685" y="1707"/>
                    </a:lnTo>
                    <a:lnTo>
                      <a:pt x="2577" y="1696"/>
                    </a:lnTo>
                    <a:lnTo>
                      <a:pt x="2469" y="1688"/>
                    </a:lnTo>
                    <a:lnTo>
                      <a:pt x="2361" y="1682"/>
                    </a:lnTo>
                    <a:lnTo>
                      <a:pt x="2253" y="1676"/>
                    </a:lnTo>
                    <a:lnTo>
                      <a:pt x="2145" y="1675"/>
                    </a:lnTo>
                    <a:lnTo>
                      <a:pt x="1930" y="1676"/>
                    </a:lnTo>
                    <a:lnTo>
                      <a:pt x="1716" y="1684"/>
                    </a:lnTo>
                    <a:lnTo>
                      <a:pt x="1608" y="1690"/>
                    </a:lnTo>
                    <a:lnTo>
                      <a:pt x="1502" y="1701"/>
                    </a:lnTo>
                    <a:lnTo>
                      <a:pt x="1438" y="1718"/>
                    </a:lnTo>
                    <a:lnTo>
                      <a:pt x="1377" y="1735"/>
                    </a:lnTo>
                    <a:lnTo>
                      <a:pt x="1317" y="1748"/>
                    </a:lnTo>
                    <a:lnTo>
                      <a:pt x="1262" y="1761"/>
                    </a:lnTo>
                    <a:lnTo>
                      <a:pt x="1206" y="1769"/>
                    </a:lnTo>
                    <a:lnTo>
                      <a:pt x="1154" y="1776"/>
                    </a:lnTo>
                    <a:lnTo>
                      <a:pt x="1103" y="1779"/>
                    </a:lnTo>
                    <a:lnTo>
                      <a:pt x="1057" y="1782"/>
                    </a:lnTo>
                    <a:lnTo>
                      <a:pt x="1012" y="1779"/>
                    </a:lnTo>
                    <a:lnTo>
                      <a:pt x="968" y="1776"/>
                    </a:lnTo>
                    <a:lnTo>
                      <a:pt x="927" y="1769"/>
                    </a:lnTo>
                    <a:lnTo>
                      <a:pt x="888" y="1761"/>
                    </a:lnTo>
                    <a:lnTo>
                      <a:pt x="852" y="1748"/>
                    </a:lnTo>
                    <a:lnTo>
                      <a:pt x="818" y="1735"/>
                    </a:lnTo>
                    <a:lnTo>
                      <a:pt x="786" y="1718"/>
                    </a:lnTo>
                    <a:lnTo>
                      <a:pt x="757" y="1701"/>
                    </a:lnTo>
                    <a:lnTo>
                      <a:pt x="458" y="1349"/>
                    </a:lnTo>
                    <a:lnTo>
                      <a:pt x="0" y="36"/>
                    </a:lnTo>
                  </a:path>
                </a:pathLst>
              </a:custGeom>
              <a:noFill/>
              <a:ln w="19050">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 name="Freeform 197">
                <a:extLst>
                  <a:ext uri="{FF2B5EF4-FFF2-40B4-BE49-F238E27FC236}">
                    <a16:creationId xmlns:a16="http://schemas.microsoft.com/office/drawing/2014/main" id="{A0B9CACB-C483-FA69-AE0C-487ED73098AB}"/>
                  </a:ext>
                </a:extLst>
              </p:cNvPr>
              <p:cNvSpPr>
                <a:spLocks/>
              </p:cNvSpPr>
              <p:nvPr/>
            </p:nvSpPr>
            <p:spPr bwMode="auto">
              <a:xfrm>
                <a:off x="1495425" y="3017838"/>
                <a:ext cx="433388" cy="1930032"/>
              </a:xfrm>
              <a:custGeom>
                <a:avLst/>
                <a:gdLst>
                  <a:gd name="T0" fmla="*/ 1635 w 1635"/>
                  <a:gd name="T1" fmla="*/ 3588 h 6790"/>
                  <a:gd name="T2" fmla="*/ 739 w 1635"/>
                  <a:gd name="T3" fmla="*/ 3588 h 6790"/>
                  <a:gd name="T4" fmla="*/ 469 w 1635"/>
                  <a:gd name="T5" fmla="*/ 3189 h 6790"/>
                  <a:gd name="T6" fmla="*/ 234 w 1635"/>
                  <a:gd name="T7" fmla="*/ 0 h 6790"/>
                  <a:gd name="T8" fmla="*/ 117 w 1635"/>
                  <a:gd name="T9" fmla="*/ 3834 h 6790"/>
                  <a:gd name="T10" fmla="*/ 0 w 1635"/>
                  <a:gd name="T11" fmla="*/ 6790 h 6790"/>
                  <a:gd name="connsiteX0" fmla="*/ 10000 w 10000"/>
                  <a:gd name="connsiteY0" fmla="*/ 5284 h 10740"/>
                  <a:gd name="connsiteX1" fmla="*/ 4520 w 10000"/>
                  <a:gd name="connsiteY1" fmla="*/ 5284 h 10740"/>
                  <a:gd name="connsiteX2" fmla="*/ 2869 w 10000"/>
                  <a:gd name="connsiteY2" fmla="*/ 4697 h 10740"/>
                  <a:gd name="connsiteX3" fmla="*/ 1431 w 10000"/>
                  <a:gd name="connsiteY3" fmla="*/ 0 h 10740"/>
                  <a:gd name="connsiteX4" fmla="*/ 716 w 10000"/>
                  <a:gd name="connsiteY4" fmla="*/ 5647 h 10740"/>
                  <a:gd name="connsiteX5" fmla="*/ 0 w 10000"/>
                  <a:gd name="connsiteY5" fmla="*/ 10740 h 1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740">
                    <a:moveTo>
                      <a:pt x="10000" y="5284"/>
                    </a:moveTo>
                    <a:lnTo>
                      <a:pt x="4520" y="5284"/>
                    </a:lnTo>
                    <a:lnTo>
                      <a:pt x="2869" y="4697"/>
                    </a:lnTo>
                    <a:lnTo>
                      <a:pt x="1431" y="0"/>
                    </a:lnTo>
                    <a:lnTo>
                      <a:pt x="716" y="5647"/>
                    </a:lnTo>
                    <a:cubicBezTo>
                      <a:pt x="477" y="7098"/>
                      <a:pt x="239" y="9289"/>
                      <a:pt x="0" y="10740"/>
                    </a:cubicBezTo>
                  </a:path>
                </a:pathLst>
              </a:custGeom>
              <a:noFill/>
              <a:ln w="190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 name="Freeform 198">
                <a:extLst>
                  <a:ext uri="{FF2B5EF4-FFF2-40B4-BE49-F238E27FC236}">
                    <a16:creationId xmlns:a16="http://schemas.microsoft.com/office/drawing/2014/main" id="{D1F30985-C247-966C-B7D8-AD4C9E8AA1EB}"/>
                  </a:ext>
                </a:extLst>
              </p:cNvPr>
              <p:cNvSpPr>
                <a:spLocks/>
              </p:cNvSpPr>
              <p:nvPr/>
            </p:nvSpPr>
            <p:spPr bwMode="auto">
              <a:xfrm>
                <a:off x="2012950" y="3965576"/>
                <a:ext cx="427038" cy="939800"/>
              </a:xfrm>
              <a:custGeom>
                <a:avLst/>
                <a:gdLst>
                  <a:gd name="T0" fmla="*/ 1613 w 1613"/>
                  <a:gd name="T1" fmla="*/ 3554 h 3554"/>
                  <a:gd name="T2" fmla="*/ 1414 w 1613"/>
                  <a:gd name="T3" fmla="*/ 2703 h 3554"/>
                  <a:gd name="T4" fmla="*/ 1220 w 1613"/>
                  <a:gd name="T5" fmla="*/ 1794 h 3554"/>
                  <a:gd name="T6" fmla="*/ 1161 w 1613"/>
                  <a:gd name="T7" fmla="*/ 891 h 3554"/>
                  <a:gd name="T8" fmla="*/ 1085 w 1613"/>
                  <a:gd name="T9" fmla="*/ 59 h 3554"/>
                  <a:gd name="T10" fmla="*/ 240 w 1613"/>
                  <a:gd name="T11" fmla="*/ 0 h 3554"/>
                  <a:gd name="T12" fmla="*/ 0 w 1613"/>
                  <a:gd name="T13" fmla="*/ 0 h 3554"/>
                </a:gdLst>
                <a:ahLst/>
                <a:cxnLst>
                  <a:cxn ang="0">
                    <a:pos x="T0" y="T1"/>
                  </a:cxn>
                  <a:cxn ang="0">
                    <a:pos x="T2" y="T3"/>
                  </a:cxn>
                  <a:cxn ang="0">
                    <a:pos x="T4" y="T5"/>
                  </a:cxn>
                  <a:cxn ang="0">
                    <a:pos x="T6" y="T7"/>
                  </a:cxn>
                  <a:cxn ang="0">
                    <a:pos x="T8" y="T9"/>
                  </a:cxn>
                  <a:cxn ang="0">
                    <a:pos x="T10" y="T11"/>
                  </a:cxn>
                  <a:cxn ang="0">
                    <a:pos x="T12" y="T13"/>
                  </a:cxn>
                </a:cxnLst>
                <a:rect l="0" t="0" r="r" b="b"/>
                <a:pathLst>
                  <a:path w="1613" h="3554">
                    <a:moveTo>
                      <a:pt x="1613" y="3554"/>
                    </a:moveTo>
                    <a:lnTo>
                      <a:pt x="1414" y="2703"/>
                    </a:lnTo>
                    <a:lnTo>
                      <a:pt x="1220" y="1794"/>
                    </a:lnTo>
                    <a:lnTo>
                      <a:pt x="1161" y="891"/>
                    </a:lnTo>
                    <a:lnTo>
                      <a:pt x="1085" y="59"/>
                    </a:lnTo>
                    <a:lnTo>
                      <a:pt x="240" y="0"/>
                    </a:lnTo>
                    <a:lnTo>
                      <a:pt x="0" y="0"/>
                    </a:lnTo>
                  </a:path>
                </a:pathLst>
              </a:custGeom>
              <a:noFill/>
              <a:ln w="190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 name="Freeform 199">
                <a:extLst>
                  <a:ext uri="{FF2B5EF4-FFF2-40B4-BE49-F238E27FC236}">
                    <a16:creationId xmlns:a16="http://schemas.microsoft.com/office/drawing/2014/main" id="{72216B33-45C8-F2AC-B9A0-DDE1C96F6649}"/>
                  </a:ext>
                </a:extLst>
              </p:cNvPr>
              <p:cNvSpPr>
                <a:spLocks/>
              </p:cNvSpPr>
              <p:nvPr/>
            </p:nvSpPr>
            <p:spPr bwMode="auto">
              <a:xfrm>
                <a:off x="4840288" y="4748213"/>
                <a:ext cx="1381125" cy="149225"/>
              </a:xfrm>
              <a:custGeom>
                <a:avLst/>
                <a:gdLst>
                  <a:gd name="T0" fmla="*/ 5209 w 5222"/>
                  <a:gd name="T1" fmla="*/ 32 h 564"/>
                  <a:gd name="T2" fmla="*/ 5176 w 5222"/>
                  <a:gd name="T3" fmla="*/ 15 h 564"/>
                  <a:gd name="T4" fmla="*/ 5135 w 5222"/>
                  <a:gd name="T5" fmla="*/ 5 h 564"/>
                  <a:gd name="T6" fmla="*/ 5083 w 5222"/>
                  <a:gd name="T7" fmla="*/ 0 h 564"/>
                  <a:gd name="T8" fmla="*/ 5022 w 5222"/>
                  <a:gd name="T9" fmla="*/ 0 h 564"/>
                  <a:gd name="T10" fmla="*/ 4952 w 5222"/>
                  <a:gd name="T11" fmla="*/ 5 h 564"/>
                  <a:gd name="T12" fmla="*/ 4870 w 5222"/>
                  <a:gd name="T13" fmla="*/ 15 h 564"/>
                  <a:gd name="T14" fmla="*/ 4779 w 5222"/>
                  <a:gd name="T15" fmla="*/ 32 h 564"/>
                  <a:gd name="T16" fmla="*/ 4678 w 5222"/>
                  <a:gd name="T17" fmla="*/ 52 h 564"/>
                  <a:gd name="T18" fmla="*/ 4566 w 5222"/>
                  <a:gd name="T19" fmla="*/ 78 h 564"/>
                  <a:gd name="T20" fmla="*/ 4445 w 5222"/>
                  <a:gd name="T21" fmla="*/ 108 h 564"/>
                  <a:gd name="T22" fmla="*/ 4313 w 5222"/>
                  <a:gd name="T23" fmla="*/ 146 h 564"/>
                  <a:gd name="T24" fmla="*/ 4173 w 5222"/>
                  <a:gd name="T25" fmla="*/ 188 h 564"/>
                  <a:gd name="T26" fmla="*/ 4021 w 5222"/>
                  <a:gd name="T27" fmla="*/ 235 h 564"/>
                  <a:gd name="T28" fmla="*/ 3859 w 5222"/>
                  <a:gd name="T29" fmla="*/ 286 h 564"/>
                  <a:gd name="T30" fmla="*/ 3689 w 5222"/>
                  <a:gd name="T31" fmla="*/ 345 h 564"/>
                  <a:gd name="T32" fmla="*/ 3533 w 5222"/>
                  <a:gd name="T33" fmla="*/ 393 h 564"/>
                  <a:gd name="T34" fmla="*/ 3489 w 5222"/>
                  <a:gd name="T35" fmla="*/ 401 h 564"/>
                  <a:gd name="T36" fmla="*/ 3464 w 5222"/>
                  <a:gd name="T37" fmla="*/ 408 h 564"/>
                  <a:gd name="T38" fmla="*/ 3436 w 5222"/>
                  <a:gd name="T39" fmla="*/ 412 h 564"/>
                  <a:gd name="T40" fmla="*/ 3392 w 5222"/>
                  <a:gd name="T41" fmla="*/ 420 h 564"/>
                  <a:gd name="T42" fmla="*/ 3321 w 5222"/>
                  <a:gd name="T43" fmla="*/ 431 h 564"/>
                  <a:gd name="T44" fmla="*/ 3247 w 5222"/>
                  <a:gd name="T45" fmla="*/ 435 h 564"/>
                  <a:gd name="T46" fmla="*/ 3133 w 5222"/>
                  <a:gd name="T47" fmla="*/ 439 h 564"/>
                  <a:gd name="T48" fmla="*/ 3018 w 5222"/>
                  <a:gd name="T49" fmla="*/ 438 h 564"/>
                  <a:gd name="T50" fmla="*/ 2897 w 5222"/>
                  <a:gd name="T51" fmla="*/ 426 h 564"/>
                  <a:gd name="T52" fmla="*/ 2815 w 5222"/>
                  <a:gd name="T53" fmla="*/ 415 h 564"/>
                  <a:gd name="T54" fmla="*/ 2774 w 5222"/>
                  <a:gd name="T55" fmla="*/ 410 h 564"/>
                  <a:gd name="T56" fmla="*/ 2691 w 5222"/>
                  <a:gd name="T57" fmla="*/ 395 h 564"/>
                  <a:gd name="T58" fmla="*/ 2605 w 5222"/>
                  <a:gd name="T59" fmla="*/ 377 h 564"/>
                  <a:gd name="T60" fmla="*/ 2474 w 5222"/>
                  <a:gd name="T61" fmla="*/ 344 h 564"/>
                  <a:gd name="T62" fmla="*/ 2341 w 5222"/>
                  <a:gd name="T63" fmla="*/ 306 h 564"/>
                  <a:gd name="T64" fmla="*/ 2208 w 5222"/>
                  <a:gd name="T65" fmla="*/ 256 h 564"/>
                  <a:gd name="T66" fmla="*/ 2076 w 5222"/>
                  <a:gd name="T67" fmla="*/ 214 h 564"/>
                  <a:gd name="T68" fmla="*/ 1875 w 5222"/>
                  <a:gd name="T69" fmla="*/ 160 h 564"/>
                  <a:gd name="T70" fmla="*/ 1673 w 5222"/>
                  <a:gd name="T71" fmla="*/ 120 h 564"/>
                  <a:gd name="T72" fmla="*/ 1538 w 5222"/>
                  <a:gd name="T73" fmla="*/ 102 h 564"/>
                  <a:gd name="T74" fmla="*/ 1334 w 5222"/>
                  <a:gd name="T75" fmla="*/ 85 h 564"/>
                  <a:gd name="T76" fmla="*/ 1203 w 5222"/>
                  <a:gd name="T77" fmla="*/ 81 h 564"/>
                  <a:gd name="T78" fmla="*/ 1081 w 5222"/>
                  <a:gd name="T79" fmla="*/ 81 h 564"/>
                  <a:gd name="T80" fmla="*/ 910 w 5222"/>
                  <a:gd name="T81" fmla="*/ 89 h 564"/>
                  <a:gd name="T82" fmla="*/ 804 w 5222"/>
                  <a:gd name="T83" fmla="*/ 101 h 564"/>
                  <a:gd name="T84" fmla="*/ 703 w 5222"/>
                  <a:gd name="T85" fmla="*/ 115 h 564"/>
                  <a:gd name="T86" fmla="*/ 563 w 5222"/>
                  <a:gd name="T87" fmla="*/ 146 h 564"/>
                  <a:gd name="T88" fmla="*/ 478 w 5222"/>
                  <a:gd name="T89" fmla="*/ 171 h 564"/>
                  <a:gd name="T90" fmla="*/ 399 w 5222"/>
                  <a:gd name="T91" fmla="*/ 201 h 564"/>
                  <a:gd name="T92" fmla="*/ 325 w 5222"/>
                  <a:gd name="T93" fmla="*/ 235 h 564"/>
                  <a:gd name="T94" fmla="*/ 258 w 5222"/>
                  <a:gd name="T95" fmla="*/ 273 h 564"/>
                  <a:gd name="T96" fmla="*/ 170 w 5222"/>
                  <a:gd name="T97" fmla="*/ 340 h 564"/>
                  <a:gd name="T98" fmla="*/ 118 w 5222"/>
                  <a:gd name="T99" fmla="*/ 390 h 564"/>
                  <a:gd name="T100" fmla="*/ 73 w 5222"/>
                  <a:gd name="T101" fmla="*/ 444 h 564"/>
                  <a:gd name="T102" fmla="*/ 15 w 5222"/>
                  <a:gd name="T103" fmla="*/ 53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22" h="564">
                    <a:moveTo>
                      <a:pt x="5222" y="42"/>
                    </a:moveTo>
                    <a:lnTo>
                      <a:pt x="5209" y="32"/>
                    </a:lnTo>
                    <a:lnTo>
                      <a:pt x="5193" y="24"/>
                    </a:lnTo>
                    <a:lnTo>
                      <a:pt x="5176" y="15"/>
                    </a:lnTo>
                    <a:lnTo>
                      <a:pt x="5157" y="11"/>
                    </a:lnTo>
                    <a:lnTo>
                      <a:pt x="5135" y="5"/>
                    </a:lnTo>
                    <a:lnTo>
                      <a:pt x="5110" y="3"/>
                    </a:lnTo>
                    <a:lnTo>
                      <a:pt x="5083" y="0"/>
                    </a:lnTo>
                    <a:lnTo>
                      <a:pt x="5055" y="0"/>
                    </a:lnTo>
                    <a:lnTo>
                      <a:pt x="5022" y="0"/>
                    </a:lnTo>
                    <a:lnTo>
                      <a:pt x="4988" y="3"/>
                    </a:lnTo>
                    <a:lnTo>
                      <a:pt x="4952" y="5"/>
                    </a:lnTo>
                    <a:lnTo>
                      <a:pt x="4913" y="11"/>
                    </a:lnTo>
                    <a:lnTo>
                      <a:pt x="4870" y="15"/>
                    </a:lnTo>
                    <a:lnTo>
                      <a:pt x="4826" y="24"/>
                    </a:lnTo>
                    <a:lnTo>
                      <a:pt x="4779" y="32"/>
                    </a:lnTo>
                    <a:lnTo>
                      <a:pt x="4731" y="42"/>
                    </a:lnTo>
                    <a:lnTo>
                      <a:pt x="4678" y="52"/>
                    </a:lnTo>
                    <a:lnTo>
                      <a:pt x="4623" y="65"/>
                    </a:lnTo>
                    <a:lnTo>
                      <a:pt x="4566" y="78"/>
                    </a:lnTo>
                    <a:lnTo>
                      <a:pt x="4507" y="93"/>
                    </a:lnTo>
                    <a:lnTo>
                      <a:pt x="4445" y="108"/>
                    </a:lnTo>
                    <a:lnTo>
                      <a:pt x="4380" y="127"/>
                    </a:lnTo>
                    <a:lnTo>
                      <a:pt x="4313" y="146"/>
                    </a:lnTo>
                    <a:lnTo>
                      <a:pt x="4245" y="167"/>
                    </a:lnTo>
                    <a:lnTo>
                      <a:pt x="4173" y="188"/>
                    </a:lnTo>
                    <a:lnTo>
                      <a:pt x="4099" y="211"/>
                    </a:lnTo>
                    <a:lnTo>
                      <a:pt x="4021" y="235"/>
                    </a:lnTo>
                    <a:lnTo>
                      <a:pt x="3943" y="261"/>
                    </a:lnTo>
                    <a:lnTo>
                      <a:pt x="3859" y="286"/>
                    </a:lnTo>
                    <a:lnTo>
                      <a:pt x="3776" y="316"/>
                    </a:lnTo>
                    <a:lnTo>
                      <a:pt x="3689" y="345"/>
                    </a:lnTo>
                    <a:lnTo>
                      <a:pt x="3601" y="377"/>
                    </a:lnTo>
                    <a:lnTo>
                      <a:pt x="3533" y="393"/>
                    </a:lnTo>
                    <a:lnTo>
                      <a:pt x="3498" y="400"/>
                    </a:lnTo>
                    <a:lnTo>
                      <a:pt x="3489" y="401"/>
                    </a:lnTo>
                    <a:lnTo>
                      <a:pt x="3480" y="404"/>
                    </a:lnTo>
                    <a:lnTo>
                      <a:pt x="3464" y="408"/>
                    </a:lnTo>
                    <a:lnTo>
                      <a:pt x="3445" y="411"/>
                    </a:lnTo>
                    <a:lnTo>
                      <a:pt x="3436" y="412"/>
                    </a:lnTo>
                    <a:lnTo>
                      <a:pt x="3428" y="414"/>
                    </a:lnTo>
                    <a:lnTo>
                      <a:pt x="3392" y="420"/>
                    </a:lnTo>
                    <a:lnTo>
                      <a:pt x="3356" y="425"/>
                    </a:lnTo>
                    <a:lnTo>
                      <a:pt x="3321" y="431"/>
                    </a:lnTo>
                    <a:lnTo>
                      <a:pt x="3283" y="433"/>
                    </a:lnTo>
                    <a:lnTo>
                      <a:pt x="3247" y="435"/>
                    </a:lnTo>
                    <a:lnTo>
                      <a:pt x="3172" y="439"/>
                    </a:lnTo>
                    <a:lnTo>
                      <a:pt x="3133" y="439"/>
                    </a:lnTo>
                    <a:lnTo>
                      <a:pt x="3096" y="439"/>
                    </a:lnTo>
                    <a:lnTo>
                      <a:pt x="3018" y="438"/>
                    </a:lnTo>
                    <a:lnTo>
                      <a:pt x="2938" y="431"/>
                    </a:lnTo>
                    <a:lnTo>
                      <a:pt x="2897" y="426"/>
                    </a:lnTo>
                    <a:lnTo>
                      <a:pt x="2857" y="422"/>
                    </a:lnTo>
                    <a:lnTo>
                      <a:pt x="2815" y="415"/>
                    </a:lnTo>
                    <a:lnTo>
                      <a:pt x="2794" y="412"/>
                    </a:lnTo>
                    <a:lnTo>
                      <a:pt x="2774" y="410"/>
                    </a:lnTo>
                    <a:lnTo>
                      <a:pt x="2732" y="402"/>
                    </a:lnTo>
                    <a:lnTo>
                      <a:pt x="2691" y="395"/>
                    </a:lnTo>
                    <a:lnTo>
                      <a:pt x="2647" y="386"/>
                    </a:lnTo>
                    <a:lnTo>
                      <a:pt x="2605" y="377"/>
                    </a:lnTo>
                    <a:lnTo>
                      <a:pt x="2518" y="357"/>
                    </a:lnTo>
                    <a:lnTo>
                      <a:pt x="2474" y="344"/>
                    </a:lnTo>
                    <a:lnTo>
                      <a:pt x="2430" y="332"/>
                    </a:lnTo>
                    <a:lnTo>
                      <a:pt x="2341" y="306"/>
                    </a:lnTo>
                    <a:lnTo>
                      <a:pt x="2274" y="279"/>
                    </a:lnTo>
                    <a:lnTo>
                      <a:pt x="2208" y="256"/>
                    </a:lnTo>
                    <a:lnTo>
                      <a:pt x="2142" y="234"/>
                    </a:lnTo>
                    <a:lnTo>
                      <a:pt x="2076" y="214"/>
                    </a:lnTo>
                    <a:lnTo>
                      <a:pt x="1942" y="176"/>
                    </a:lnTo>
                    <a:lnTo>
                      <a:pt x="1875" y="160"/>
                    </a:lnTo>
                    <a:lnTo>
                      <a:pt x="1810" y="146"/>
                    </a:lnTo>
                    <a:lnTo>
                      <a:pt x="1673" y="120"/>
                    </a:lnTo>
                    <a:lnTo>
                      <a:pt x="1605" y="109"/>
                    </a:lnTo>
                    <a:lnTo>
                      <a:pt x="1538" y="102"/>
                    </a:lnTo>
                    <a:lnTo>
                      <a:pt x="1402" y="89"/>
                    </a:lnTo>
                    <a:lnTo>
                      <a:pt x="1334" y="85"/>
                    </a:lnTo>
                    <a:lnTo>
                      <a:pt x="1267" y="84"/>
                    </a:lnTo>
                    <a:lnTo>
                      <a:pt x="1203" y="81"/>
                    </a:lnTo>
                    <a:lnTo>
                      <a:pt x="1142" y="81"/>
                    </a:lnTo>
                    <a:lnTo>
                      <a:pt x="1081" y="81"/>
                    </a:lnTo>
                    <a:lnTo>
                      <a:pt x="1023" y="84"/>
                    </a:lnTo>
                    <a:lnTo>
                      <a:pt x="910" y="89"/>
                    </a:lnTo>
                    <a:lnTo>
                      <a:pt x="856" y="94"/>
                    </a:lnTo>
                    <a:lnTo>
                      <a:pt x="804" y="101"/>
                    </a:lnTo>
                    <a:lnTo>
                      <a:pt x="752" y="107"/>
                    </a:lnTo>
                    <a:lnTo>
                      <a:pt x="703" y="115"/>
                    </a:lnTo>
                    <a:lnTo>
                      <a:pt x="609" y="135"/>
                    </a:lnTo>
                    <a:lnTo>
                      <a:pt x="563" y="146"/>
                    </a:lnTo>
                    <a:lnTo>
                      <a:pt x="520" y="159"/>
                    </a:lnTo>
                    <a:lnTo>
                      <a:pt x="478" y="171"/>
                    </a:lnTo>
                    <a:lnTo>
                      <a:pt x="439" y="187"/>
                    </a:lnTo>
                    <a:lnTo>
                      <a:pt x="399" y="201"/>
                    </a:lnTo>
                    <a:lnTo>
                      <a:pt x="362" y="217"/>
                    </a:lnTo>
                    <a:lnTo>
                      <a:pt x="325" y="235"/>
                    </a:lnTo>
                    <a:lnTo>
                      <a:pt x="292" y="255"/>
                    </a:lnTo>
                    <a:lnTo>
                      <a:pt x="258" y="273"/>
                    </a:lnTo>
                    <a:lnTo>
                      <a:pt x="228" y="295"/>
                    </a:lnTo>
                    <a:lnTo>
                      <a:pt x="170" y="340"/>
                    </a:lnTo>
                    <a:lnTo>
                      <a:pt x="142" y="364"/>
                    </a:lnTo>
                    <a:lnTo>
                      <a:pt x="118" y="390"/>
                    </a:lnTo>
                    <a:lnTo>
                      <a:pt x="94" y="415"/>
                    </a:lnTo>
                    <a:lnTo>
                      <a:pt x="73" y="444"/>
                    </a:lnTo>
                    <a:lnTo>
                      <a:pt x="33" y="501"/>
                    </a:lnTo>
                    <a:lnTo>
                      <a:pt x="15" y="531"/>
                    </a:lnTo>
                    <a:lnTo>
                      <a:pt x="0" y="564"/>
                    </a:lnTo>
                  </a:path>
                </a:pathLst>
              </a:custGeom>
              <a:noFill/>
              <a:ln w="190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 name="Freeform 200">
                <a:extLst>
                  <a:ext uri="{FF2B5EF4-FFF2-40B4-BE49-F238E27FC236}">
                    <a16:creationId xmlns:a16="http://schemas.microsoft.com/office/drawing/2014/main" id="{1082B19A-CCEF-9DB0-255B-A9F15372CF75}"/>
                  </a:ext>
                </a:extLst>
              </p:cNvPr>
              <p:cNvSpPr>
                <a:spLocks noEditPoints="1"/>
              </p:cNvSpPr>
              <p:nvPr/>
            </p:nvSpPr>
            <p:spPr bwMode="auto">
              <a:xfrm>
                <a:off x="3205163" y="4140201"/>
                <a:ext cx="331788" cy="331788"/>
              </a:xfrm>
              <a:custGeom>
                <a:avLst/>
                <a:gdLst>
                  <a:gd name="T0" fmla="*/ 1243 w 1250"/>
                  <a:gd name="T1" fmla="*/ 528 h 1250"/>
                  <a:gd name="T2" fmla="*/ 1205 w 1250"/>
                  <a:gd name="T3" fmla="*/ 384 h 1250"/>
                  <a:gd name="T4" fmla="*/ 1110 w 1250"/>
                  <a:gd name="T5" fmla="*/ 228 h 1250"/>
                  <a:gd name="T6" fmla="*/ 995 w 1250"/>
                  <a:gd name="T7" fmla="*/ 119 h 1250"/>
                  <a:gd name="T8" fmla="*/ 890 w 1250"/>
                  <a:gd name="T9" fmla="*/ 56 h 1250"/>
                  <a:gd name="T10" fmla="*/ 777 w 1250"/>
                  <a:gd name="T11" fmla="*/ 16 h 1250"/>
                  <a:gd name="T12" fmla="*/ 655 w 1250"/>
                  <a:gd name="T13" fmla="*/ 0 h 1250"/>
                  <a:gd name="T14" fmla="*/ 499 w 1250"/>
                  <a:gd name="T15" fmla="*/ 10 h 1250"/>
                  <a:gd name="T16" fmla="*/ 279 w 1250"/>
                  <a:gd name="T17" fmla="*/ 102 h 1250"/>
                  <a:gd name="T18" fmla="*/ 102 w 1250"/>
                  <a:gd name="T19" fmla="*/ 279 h 1250"/>
                  <a:gd name="T20" fmla="*/ 10 w 1250"/>
                  <a:gd name="T21" fmla="*/ 499 h 1250"/>
                  <a:gd name="T22" fmla="*/ 0 w 1250"/>
                  <a:gd name="T23" fmla="*/ 655 h 1250"/>
                  <a:gd name="T24" fmla="*/ 16 w 1250"/>
                  <a:gd name="T25" fmla="*/ 777 h 1250"/>
                  <a:gd name="T26" fmla="*/ 56 w 1250"/>
                  <a:gd name="T27" fmla="*/ 890 h 1250"/>
                  <a:gd name="T28" fmla="*/ 119 w 1250"/>
                  <a:gd name="T29" fmla="*/ 994 h 1250"/>
                  <a:gd name="T30" fmla="*/ 228 w 1250"/>
                  <a:gd name="T31" fmla="*/ 1109 h 1250"/>
                  <a:gd name="T32" fmla="*/ 384 w 1250"/>
                  <a:gd name="T33" fmla="*/ 1204 h 1250"/>
                  <a:gd name="T34" fmla="*/ 529 w 1250"/>
                  <a:gd name="T35" fmla="*/ 1243 h 1250"/>
                  <a:gd name="T36" fmla="*/ 626 w 1250"/>
                  <a:gd name="T37" fmla="*/ 1249 h 1250"/>
                  <a:gd name="T38" fmla="*/ 661 w 1250"/>
                  <a:gd name="T39" fmla="*/ 1249 h 1250"/>
                  <a:gd name="T40" fmla="*/ 752 w 1250"/>
                  <a:gd name="T41" fmla="*/ 1236 h 1250"/>
                  <a:gd name="T42" fmla="*/ 837 w 1250"/>
                  <a:gd name="T43" fmla="*/ 1213 h 1250"/>
                  <a:gd name="T44" fmla="*/ 916 w 1250"/>
                  <a:gd name="T45" fmla="*/ 1179 h 1250"/>
                  <a:gd name="T46" fmla="*/ 964 w 1250"/>
                  <a:gd name="T47" fmla="*/ 1150 h 1250"/>
                  <a:gd name="T48" fmla="*/ 1040 w 1250"/>
                  <a:gd name="T49" fmla="*/ 1091 h 1250"/>
                  <a:gd name="T50" fmla="*/ 1088 w 1250"/>
                  <a:gd name="T51" fmla="*/ 1042 h 1250"/>
                  <a:gd name="T52" fmla="*/ 1154 w 1250"/>
                  <a:gd name="T53" fmla="*/ 955 h 1250"/>
                  <a:gd name="T54" fmla="*/ 1192 w 1250"/>
                  <a:gd name="T55" fmla="*/ 890 h 1250"/>
                  <a:gd name="T56" fmla="*/ 1223 w 1250"/>
                  <a:gd name="T57" fmla="*/ 802 h 1250"/>
                  <a:gd name="T58" fmla="*/ 1239 w 1250"/>
                  <a:gd name="T59" fmla="*/ 749 h 1250"/>
                  <a:gd name="T60" fmla="*/ 1250 w 1250"/>
                  <a:gd name="T61" fmla="*/ 625 h 1250"/>
                  <a:gd name="T62" fmla="*/ 911 w 1250"/>
                  <a:gd name="T63" fmla="*/ 466 h 1250"/>
                  <a:gd name="T64" fmla="*/ 948 w 1250"/>
                  <a:gd name="T65" fmla="*/ 588 h 1250"/>
                  <a:gd name="T66" fmla="*/ 943 w 1250"/>
                  <a:gd name="T67" fmla="*/ 687 h 1250"/>
                  <a:gd name="T68" fmla="*/ 907 w 1250"/>
                  <a:gd name="T69" fmla="*/ 782 h 1250"/>
                  <a:gd name="T70" fmla="*/ 854 w 1250"/>
                  <a:gd name="T71" fmla="*/ 854 h 1250"/>
                  <a:gd name="T72" fmla="*/ 781 w 1250"/>
                  <a:gd name="T73" fmla="*/ 907 h 1250"/>
                  <a:gd name="T74" fmla="*/ 686 w 1250"/>
                  <a:gd name="T75" fmla="*/ 944 h 1250"/>
                  <a:gd name="T76" fmla="*/ 587 w 1250"/>
                  <a:gd name="T77" fmla="*/ 948 h 1250"/>
                  <a:gd name="T78" fmla="*/ 465 w 1250"/>
                  <a:gd name="T79" fmla="*/ 912 h 1250"/>
                  <a:gd name="T80" fmla="*/ 366 w 1250"/>
                  <a:gd name="T81" fmla="*/ 829 h 1250"/>
                  <a:gd name="T82" fmla="*/ 316 w 1250"/>
                  <a:gd name="T83" fmla="*/ 748 h 1250"/>
                  <a:gd name="T84" fmla="*/ 294 w 1250"/>
                  <a:gd name="T85" fmla="*/ 655 h 1250"/>
                  <a:gd name="T86" fmla="*/ 306 w 1250"/>
                  <a:gd name="T87" fmla="*/ 525 h 1250"/>
                  <a:gd name="T88" fmla="*/ 366 w 1250"/>
                  <a:gd name="T89" fmla="*/ 414 h 1250"/>
                  <a:gd name="T90" fmla="*/ 465 w 1250"/>
                  <a:gd name="T91" fmla="*/ 330 h 1250"/>
                  <a:gd name="T92" fmla="*/ 587 w 1250"/>
                  <a:gd name="T93" fmla="*/ 295 h 1250"/>
                  <a:gd name="T94" fmla="*/ 686 w 1250"/>
                  <a:gd name="T95" fmla="*/ 300 h 1250"/>
                  <a:gd name="T96" fmla="*/ 788 w 1250"/>
                  <a:gd name="T97" fmla="*/ 337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0" h="1250">
                    <a:moveTo>
                      <a:pt x="1250" y="625"/>
                    </a:moveTo>
                    <a:lnTo>
                      <a:pt x="1249" y="592"/>
                    </a:lnTo>
                    <a:lnTo>
                      <a:pt x="1247" y="560"/>
                    </a:lnTo>
                    <a:lnTo>
                      <a:pt x="1243" y="528"/>
                    </a:lnTo>
                    <a:lnTo>
                      <a:pt x="1239" y="499"/>
                    </a:lnTo>
                    <a:lnTo>
                      <a:pt x="1232" y="469"/>
                    </a:lnTo>
                    <a:lnTo>
                      <a:pt x="1223" y="439"/>
                    </a:lnTo>
                    <a:lnTo>
                      <a:pt x="1205" y="384"/>
                    </a:lnTo>
                    <a:lnTo>
                      <a:pt x="1192" y="356"/>
                    </a:lnTo>
                    <a:lnTo>
                      <a:pt x="1178" y="329"/>
                    </a:lnTo>
                    <a:lnTo>
                      <a:pt x="1147" y="279"/>
                    </a:lnTo>
                    <a:lnTo>
                      <a:pt x="1110" y="228"/>
                    </a:lnTo>
                    <a:lnTo>
                      <a:pt x="1067" y="183"/>
                    </a:lnTo>
                    <a:lnTo>
                      <a:pt x="1043" y="159"/>
                    </a:lnTo>
                    <a:lnTo>
                      <a:pt x="1019" y="139"/>
                    </a:lnTo>
                    <a:lnTo>
                      <a:pt x="995" y="119"/>
                    </a:lnTo>
                    <a:lnTo>
                      <a:pt x="970" y="102"/>
                    </a:lnTo>
                    <a:lnTo>
                      <a:pt x="943" y="84"/>
                    </a:lnTo>
                    <a:lnTo>
                      <a:pt x="917" y="70"/>
                    </a:lnTo>
                    <a:lnTo>
                      <a:pt x="890" y="56"/>
                    </a:lnTo>
                    <a:lnTo>
                      <a:pt x="864" y="45"/>
                    </a:lnTo>
                    <a:lnTo>
                      <a:pt x="835" y="34"/>
                    </a:lnTo>
                    <a:lnTo>
                      <a:pt x="807" y="24"/>
                    </a:lnTo>
                    <a:lnTo>
                      <a:pt x="777" y="16"/>
                    </a:lnTo>
                    <a:lnTo>
                      <a:pt x="749" y="10"/>
                    </a:lnTo>
                    <a:lnTo>
                      <a:pt x="718" y="4"/>
                    </a:lnTo>
                    <a:lnTo>
                      <a:pt x="687" y="2"/>
                    </a:lnTo>
                    <a:lnTo>
                      <a:pt x="655" y="0"/>
                    </a:lnTo>
                    <a:lnTo>
                      <a:pt x="625" y="0"/>
                    </a:lnTo>
                    <a:lnTo>
                      <a:pt x="560" y="2"/>
                    </a:lnTo>
                    <a:lnTo>
                      <a:pt x="529" y="4"/>
                    </a:lnTo>
                    <a:lnTo>
                      <a:pt x="499" y="10"/>
                    </a:lnTo>
                    <a:lnTo>
                      <a:pt x="440" y="24"/>
                    </a:lnTo>
                    <a:lnTo>
                      <a:pt x="384" y="45"/>
                    </a:lnTo>
                    <a:lnTo>
                      <a:pt x="329" y="70"/>
                    </a:lnTo>
                    <a:lnTo>
                      <a:pt x="279" y="102"/>
                    </a:lnTo>
                    <a:lnTo>
                      <a:pt x="228" y="139"/>
                    </a:lnTo>
                    <a:lnTo>
                      <a:pt x="183" y="183"/>
                    </a:lnTo>
                    <a:lnTo>
                      <a:pt x="139" y="228"/>
                    </a:lnTo>
                    <a:lnTo>
                      <a:pt x="102" y="279"/>
                    </a:lnTo>
                    <a:lnTo>
                      <a:pt x="70" y="329"/>
                    </a:lnTo>
                    <a:lnTo>
                      <a:pt x="45" y="384"/>
                    </a:lnTo>
                    <a:lnTo>
                      <a:pt x="24" y="439"/>
                    </a:lnTo>
                    <a:lnTo>
                      <a:pt x="10" y="499"/>
                    </a:lnTo>
                    <a:lnTo>
                      <a:pt x="4" y="528"/>
                    </a:lnTo>
                    <a:lnTo>
                      <a:pt x="2" y="560"/>
                    </a:lnTo>
                    <a:lnTo>
                      <a:pt x="0" y="625"/>
                    </a:lnTo>
                    <a:lnTo>
                      <a:pt x="0" y="655"/>
                    </a:lnTo>
                    <a:lnTo>
                      <a:pt x="2" y="687"/>
                    </a:lnTo>
                    <a:lnTo>
                      <a:pt x="4" y="717"/>
                    </a:lnTo>
                    <a:lnTo>
                      <a:pt x="10" y="749"/>
                    </a:lnTo>
                    <a:lnTo>
                      <a:pt x="16" y="777"/>
                    </a:lnTo>
                    <a:lnTo>
                      <a:pt x="24" y="806"/>
                    </a:lnTo>
                    <a:lnTo>
                      <a:pt x="34" y="835"/>
                    </a:lnTo>
                    <a:lnTo>
                      <a:pt x="45" y="864"/>
                    </a:lnTo>
                    <a:lnTo>
                      <a:pt x="56" y="890"/>
                    </a:lnTo>
                    <a:lnTo>
                      <a:pt x="70" y="917"/>
                    </a:lnTo>
                    <a:lnTo>
                      <a:pt x="84" y="942"/>
                    </a:lnTo>
                    <a:lnTo>
                      <a:pt x="102" y="969"/>
                    </a:lnTo>
                    <a:lnTo>
                      <a:pt x="119" y="994"/>
                    </a:lnTo>
                    <a:lnTo>
                      <a:pt x="139" y="1019"/>
                    </a:lnTo>
                    <a:lnTo>
                      <a:pt x="159" y="1042"/>
                    </a:lnTo>
                    <a:lnTo>
                      <a:pt x="183" y="1067"/>
                    </a:lnTo>
                    <a:lnTo>
                      <a:pt x="228" y="1109"/>
                    </a:lnTo>
                    <a:lnTo>
                      <a:pt x="279" y="1147"/>
                    </a:lnTo>
                    <a:lnTo>
                      <a:pt x="329" y="1177"/>
                    </a:lnTo>
                    <a:lnTo>
                      <a:pt x="356" y="1191"/>
                    </a:lnTo>
                    <a:lnTo>
                      <a:pt x="384" y="1204"/>
                    </a:lnTo>
                    <a:lnTo>
                      <a:pt x="440" y="1223"/>
                    </a:lnTo>
                    <a:lnTo>
                      <a:pt x="469" y="1231"/>
                    </a:lnTo>
                    <a:lnTo>
                      <a:pt x="499" y="1238"/>
                    </a:lnTo>
                    <a:lnTo>
                      <a:pt x="529" y="1243"/>
                    </a:lnTo>
                    <a:lnTo>
                      <a:pt x="560" y="1246"/>
                    </a:lnTo>
                    <a:lnTo>
                      <a:pt x="592" y="1249"/>
                    </a:lnTo>
                    <a:lnTo>
                      <a:pt x="625" y="1250"/>
                    </a:lnTo>
                    <a:lnTo>
                      <a:pt x="626" y="1249"/>
                    </a:lnTo>
                    <a:lnTo>
                      <a:pt x="628" y="1249"/>
                    </a:lnTo>
                    <a:lnTo>
                      <a:pt x="633" y="1249"/>
                    </a:lnTo>
                    <a:lnTo>
                      <a:pt x="643" y="1249"/>
                    </a:lnTo>
                    <a:lnTo>
                      <a:pt x="661" y="1249"/>
                    </a:lnTo>
                    <a:lnTo>
                      <a:pt x="699" y="1245"/>
                    </a:lnTo>
                    <a:lnTo>
                      <a:pt x="734" y="1239"/>
                    </a:lnTo>
                    <a:lnTo>
                      <a:pt x="742" y="1237"/>
                    </a:lnTo>
                    <a:lnTo>
                      <a:pt x="752" y="1236"/>
                    </a:lnTo>
                    <a:lnTo>
                      <a:pt x="770" y="1233"/>
                    </a:lnTo>
                    <a:lnTo>
                      <a:pt x="803" y="1224"/>
                    </a:lnTo>
                    <a:lnTo>
                      <a:pt x="820" y="1218"/>
                    </a:lnTo>
                    <a:lnTo>
                      <a:pt x="837" y="1213"/>
                    </a:lnTo>
                    <a:lnTo>
                      <a:pt x="870" y="1200"/>
                    </a:lnTo>
                    <a:lnTo>
                      <a:pt x="903" y="1188"/>
                    </a:lnTo>
                    <a:lnTo>
                      <a:pt x="909" y="1183"/>
                    </a:lnTo>
                    <a:lnTo>
                      <a:pt x="916" y="1179"/>
                    </a:lnTo>
                    <a:lnTo>
                      <a:pt x="930" y="1172"/>
                    </a:lnTo>
                    <a:lnTo>
                      <a:pt x="958" y="1156"/>
                    </a:lnTo>
                    <a:lnTo>
                      <a:pt x="961" y="1152"/>
                    </a:lnTo>
                    <a:lnTo>
                      <a:pt x="964" y="1150"/>
                    </a:lnTo>
                    <a:lnTo>
                      <a:pt x="971" y="1145"/>
                    </a:lnTo>
                    <a:lnTo>
                      <a:pt x="985" y="1136"/>
                    </a:lnTo>
                    <a:lnTo>
                      <a:pt x="1013" y="1115"/>
                    </a:lnTo>
                    <a:lnTo>
                      <a:pt x="1040" y="1091"/>
                    </a:lnTo>
                    <a:lnTo>
                      <a:pt x="1046" y="1084"/>
                    </a:lnTo>
                    <a:lnTo>
                      <a:pt x="1053" y="1078"/>
                    </a:lnTo>
                    <a:lnTo>
                      <a:pt x="1067" y="1067"/>
                    </a:lnTo>
                    <a:lnTo>
                      <a:pt x="1088" y="1042"/>
                    </a:lnTo>
                    <a:lnTo>
                      <a:pt x="1110" y="1019"/>
                    </a:lnTo>
                    <a:lnTo>
                      <a:pt x="1128" y="994"/>
                    </a:lnTo>
                    <a:lnTo>
                      <a:pt x="1147" y="969"/>
                    </a:lnTo>
                    <a:lnTo>
                      <a:pt x="1154" y="955"/>
                    </a:lnTo>
                    <a:lnTo>
                      <a:pt x="1158" y="948"/>
                    </a:lnTo>
                    <a:lnTo>
                      <a:pt x="1162" y="942"/>
                    </a:lnTo>
                    <a:lnTo>
                      <a:pt x="1178" y="917"/>
                    </a:lnTo>
                    <a:lnTo>
                      <a:pt x="1192" y="890"/>
                    </a:lnTo>
                    <a:lnTo>
                      <a:pt x="1205" y="864"/>
                    </a:lnTo>
                    <a:lnTo>
                      <a:pt x="1214" y="835"/>
                    </a:lnTo>
                    <a:lnTo>
                      <a:pt x="1223" y="806"/>
                    </a:lnTo>
                    <a:lnTo>
                      <a:pt x="1223" y="802"/>
                    </a:lnTo>
                    <a:lnTo>
                      <a:pt x="1225" y="798"/>
                    </a:lnTo>
                    <a:lnTo>
                      <a:pt x="1227" y="791"/>
                    </a:lnTo>
                    <a:lnTo>
                      <a:pt x="1232" y="777"/>
                    </a:lnTo>
                    <a:lnTo>
                      <a:pt x="1239" y="749"/>
                    </a:lnTo>
                    <a:lnTo>
                      <a:pt x="1243" y="717"/>
                    </a:lnTo>
                    <a:lnTo>
                      <a:pt x="1247" y="687"/>
                    </a:lnTo>
                    <a:lnTo>
                      <a:pt x="1249" y="655"/>
                    </a:lnTo>
                    <a:lnTo>
                      <a:pt x="1250" y="625"/>
                    </a:lnTo>
                    <a:close/>
                    <a:moveTo>
                      <a:pt x="854" y="390"/>
                    </a:moveTo>
                    <a:lnTo>
                      <a:pt x="875" y="414"/>
                    </a:lnTo>
                    <a:lnTo>
                      <a:pt x="895" y="439"/>
                    </a:lnTo>
                    <a:lnTo>
                      <a:pt x="911" y="466"/>
                    </a:lnTo>
                    <a:lnTo>
                      <a:pt x="925" y="496"/>
                    </a:lnTo>
                    <a:lnTo>
                      <a:pt x="935" y="525"/>
                    </a:lnTo>
                    <a:lnTo>
                      <a:pt x="943" y="557"/>
                    </a:lnTo>
                    <a:lnTo>
                      <a:pt x="948" y="588"/>
                    </a:lnTo>
                    <a:lnTo>
                      <a:pt x="950" y="622"/>
                    </a:lnTo>
                    <a:lnTo>
                      <a:pt x="948" y="655"/>
                    </a:lnTo>
                    <a:lnTo>
                      <a:pt x="945" y="670"/>
                    </a:lnTo>
                    <a:lnTo>
                      <a:pt x="943" y="687"/>
                    </a:lnTo>
                    <a:lnTo>
                      <a:pt x="935" y="717"/>
                    </a:lnTo>
                    <a:lnTo>
                      <a:pt x="925" y="748"/>
                    </a:lnTo>
                    <a:lnTo>
                      <a:pt x="911" y="776"/>
                    </a:lnTo>
                    <a:lnTo>
                      <a:pt x="907" y="782"/>
                    </a:lnTo>
                    <a:lnTo>
                      <a:pt x="903" y="789"/>
                    </a:lnTo>
                    <a:lnTo>
                      <a:pt x="895" y="803"/>
                    </a:lnTo>
                    <a:lnTo>
                      <a:pt x="875" y="829"/>
                    </a:lnTo>
                    <a:lnTo>
                      <a:pt x="854" y="854"/>
                    </a:lnTo>
                    <a:lnTo>
                      <a:pt x="828" y="876"/>
                    </a:lnTo>
                    <a:lnTo>
                      <a:pt x="802" y="896"/>
                    </a:lnTo>
                    <a:lnTo>
                      <a:pt x="788" y="904"/>
                    </a:lnTo>
                    <a:lnTo>
                      <a:pt x="781" y="907"/>
                    </a:lnTo>
                    <a:lnTo>
                      <a:pt x="775" y="912"/>
                    </a:lnTo>
                    <a:lnTo>
                      <a:pt x="747" y="926"/>
                    </a:lnTo>
                    <a:lnTo>
                      <a:pt x="716" y="935"/>
                    </a:lnTo>
                    <a:lnTo>
                      <a:pt x="686" y="944"/>
                    </a:lnTo>
                    <a:lnTo>
                      <a:pt x="670" y="946"/>
                    </a:lnTo>
                    <a:lnTo>
                      <a:pt x="654" y="948"/>
                    </a:lnTo>
                    <a:lnTo>
                      <a:pt x="621" y="951"/>
                    </a:lnTo>
                    <a:lnTo>
                      <a:pt x="587" y="948"/>
                    </a:lnTo>
                    <a:lnTo>
                      <a:pt x="556" y="944"/>
                    </a:lnTo>
                    <a:lnTo>
                      <a:pt x="524" y="935"/>
                    </a:lnTo>
                    <a:lnTo>
                      <a:pt x="495" y="926"/>
                    </a:lnTo>
                    <a:lnTo>
                      <a:pt x="465" y="912"/>
                    </a:lnTo>
                    <a:lnTo>
                      <a:pt x="438" y="896"/>
                    </a:lnTo>
                    <a:lnTo>
                      <a:pt x="413" y="876"/>
                    </a:lnTo>
                    <a:lnTo>
                      <a:pt x="389" y="854"/>
                    </a:lnTo>
                    <a:lnTo>
                      <a:pt x="366" y="829"/>
                    </a:lnTo>
                    <a:lnTo>
                      <a:pt x="346" y="803"/>
                    </a:lnTo>
                    <a:lnTo>
                      <a:pt x="336" y="789"/>
                    </a:lnTo>
                    <a:lnTo>
                      <a:pt x="329" y="776"/>
                    </a:lnTo>
                    <a:lnTo>
                      <a:pt x="316" y="748"/>
                    </a:lnTo>
                    <a:lnTo>
                      <a:pt x="306" y="717"/>
                    </a:lnTo>
                    <a:lnTo>
                      <a:pt x="299" y="687"/>
                    </a:lnTo>
                    <a:lnTo>
                      <a:pt x="295" y="670"/>
                    </a:lnTo>
                    <a:lnTo>
                      <a:pt x="294" y="655"/>
                    </a:lnTo>
                    <a:lnTo>
                      <a:pt x="293" y="622"/>
                    </a:lnTo>
                    <a:lnTo>
                      <a:pt x="294" y="588"/>
                    </a:lnTo>
                    <a:lnTo>
                      <a:pt x="299" y="557"/>
                    </a:lnTo>
                    <a:lnTo>
                      <a:pt x="306" y="525"/>
                    </a:lnTo>
                    <a:lnTo>
                      <a:pt x="316" y="496"/>
                    </a:lnTo>
                    <a:lnTo>
                      <a:pt x="329" y="466"/>
                    </a:lnTo>
                    <a:lnTo>
                      <a:pt x="346" y="439"/>
                    </a:lnTo>
                    <a:lnTo>
                      <a:pt x="366" y="414"/>
                    </a:lnTo>
                    <a:lnTo>
                      <a:pt x="389" y="390"/>
                    </a:lnTo>
                    <a:lnTo>
                      <a:pt x="413" y="367"/>
                    </a:lnTo>
                    <a:lnTo>
                      <a:pt x="438" y="347"/>
                    </a:lnTo>
                    <a:lnTo>
                      <a:pt x="465" y="330"/>
                    </a:lnTo>
                    <a:lnTo>
                      <a:pt x="495" y="317"/>
                    </a:lnTo>
                    <a:lnTo>
                      <a:pt x="524" y="307"/>
                    </a:lnTo>
                    <a:lnTo>
                      <a:pt x="556" y="300"/>
                    </a:lnTo>
                    <a:lnTo>
                      <a:pt x="587" y="295"/>
                    </a:lnTo>
                    <a:lnTo>
                      <a:pt x="621" y="294"/>
                    </a:lnTo>
                    <a:lnTo>
                      <a:pt x="654" y="295"/>
                    </a:lnTo>
                    <a:lnTo>
                      <a:pt x="670" y="296"/>
                    </a:lnTo>
                    <a:lnTo>
                      <a:pt x="686" y="300"/>
                    </a:lnTo>
                    <a:lnTo>
                      <a:pt x="716" y="307"/>
                    </a:lnTo>
                    <a:lnTo>
                      <a:pt x="747" y="317"/>
                    </a:lnTo>
                    <a:lnTo>
                      <a:pt x="775" y="330"/>
                    </a:lnTo>
                    <a:lnTo>
                      <a:pt x="788" y="337"/>
                    </a:lnTo>
                    <a:lnTo>
                      <a:pt x="802" y="347"/>
                    </a:lnTo>
                    <a:lnTo>
                      <a:pt x="828" y="367"/>
                    </a:lnTo>
                    <a:lnTo>
                      <a:pt x="854" y="390"/>
                    </a:lnTo>
                    <a:close/>
                  </a:path>
                </a:pathLst>
              </a:custGeom>
              <a:solidFill>
                <a:srgbClr val="E955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7" name="Freeform 201">
                <a:extLst>
                  <a:ext uri="{FF2B5EF4-FFF2-40B4-BE49-F238E27FC236}">
                    <a16:creationId xmlns:a16="http://schemas.microsoft.com/office/drawing/2014/main" id="{0F15469C-01E6-16F0-29A7-BE9754E15E8D}"/>
                  </a:ext>
                </a:extLst>
              </p:cNvPr>
              <p:cNvSpPr>
                <a:spLocks/>
              </p:cNvSpPr>
              <p:nvPr/>
            </p:nvSpPr>
            <p:spPr bwMode="auto">
              <a:xfrm>
                <a:off x="3282950" y="4217988"/>
                <a:ext cx="174625" cy="174625"/>
              </a:xfrm>
              <a:custGeom>
                <a:avLst/>
                <a:gdLst>
                  <a:gd name="T0" fmla="*/ 655 w 657"/>
                  <a:gd name="T1" fmla="*/ 294 h 657"/>
                  <a:gd name="T2" fmla="*/ 642 w 657"/>
                  <a:gd name="T3" fmla="*/ 231 h 657"/>
                  <a:gd name="T4" fmla="*/ 618 w 657"/>
                  <a:gd name="T5" fmla="*/ 172 h 657"/>
                  <a:gd name="T6" fmla="*/ 582 w 657"/>
                  <a:gd name="T7" fmla="*/ 120 h 657"/>
                  <a:gd name="T8" fmla="*/ 535 w 657"/>
                  <a:gd name="T9" fmla="*/ 73 h 657"/>
                  <a:gd name="T10" fmla="*/ 495 w 657"/>
                  <a:gd name="T11" fmla="*/ 43 h 657"/>
                  <a:gd name="T12" fmla="*/ 454 w 657"/>
                  <a:gd name="T13" fmla="*/ 23 h 657"/>
                  <a:gd name="T14" fmla="*/ 393 w 657"/>
                  <a:gd name="T15" fmla="*/ 6 h 657"/>
                  <a:gd name="T16" fmla="*/ 361 w 657"/>
                  <a:gd name="T17" fmla="*/ 1 h 657"/>
                  <a:gd name="T18" fmla="*/ 294 w 657"/>
                  <a:gd name="T19" fmla="*/ 1 h 657"/>
                  <a:gd name="T20" fmla="*/ 231 w 657"/>
                  <a:gd name="T21" fmla="*/ 13 h 657"/>
                  <a:gd name="T22" fmla="*/ 172 w 657"/>
                  <a:gd name="T23" fmla="*/ 36 h 657"/>
                  <a:gd name="T24" fmla="*/ 120 w 657"/>
                  <a:gd name="T25" fmla="*/ 73 h 657"/>
                  <a:gd name="T26" fmla="*/ 73 w 657"/>
                  <a:gd name="T27" fmla="*/ 120 h 657"/>
                  <a:gd name="T28" fmla="*/ 36 w 657"/>
                  <a:gd name="T29" fmla="*/ 172 h 657"/>
                  <a:gd name="T30" fmla="*/ 13 w 657"/>
                  <a:gd name="T31" fmla="*/ 231 h 657"/>
                  <a:gd name="T32" fmla="*/ 1 w 657"/>
                  <a:gd name="T33" fmla="*/ 294 h 657"/>
                  <a:gd name="T34" fmla="*/ 1 w 657"/>
                  <a:gd name="T35" fmla="*/ 361 h 657"/>
                  <a:gd name="T36" fmla="*/ 6 w 657"/>
                  <a:gd name="T37" fmla="*/ 393 h 657"/>
                  <a:gd name="T38" fmla="*/ 23 w 657"/>
                  <a:gd name="T39" fmla="*/ 454 h 657"/>
                  <a:gd name="T40" fmla="*/ 43 w 657"/>
                  <a:gd name="T41" fmla="*/ 495 h 657"/>
                  <a:gd name="T42" fmla="*/ 73 w 657"/>
                  <a:gd name="T43" fmla="*/ 535 h 657"/>
                  <a:gd name="T44" fmla="*/ 120 w 657"/>
                  <a:gd name="T45" fmla="*/ 582 h 657"/>
                  <a:gd name="T46" fmla="*/ 172 w 657"/>
                  <a:gd name="T47" fmla="*/ 618 h 657"/>
                  <a:gd name="T48" fmla="*/ 231 w 657"/>
                  <a:gd name="T49" fmla="*/ 641 h 657"/>
                  <a:gd name="T50" fmla="*/ 294 w 657"/>
                  <a:gd name="T51" fmla="*/ 654 h 657"/>
                  <a:gd name="T52" fmla="*/ 361 w 657"/>
                  <a:gd name="T53" fmla="*/ 654 h 657"/>
                  <a:gd name="T54" fmla="*/ 393 w 657"/>
                  <a:gd name="T55" fmla="*/ 650 h 657"/>
                  <a:gd name="T56" fmla="*/ 454 w 657"/>
                  <a:gd name="T57" fmla="*/ 632 h 657"/>
                  <a:gd name="T58" fmla="*/ 488 w 657"/>
                  <a:gd name="T59" fmla="*/ 613 h 657"/>
                  <a:gd name="T60" fmla="*/ 509 w 657"/>
                  <a:gd name="T61" fmla="*/ 602 h 657"/>
                  <a:gd name="T62" fmla="*/ 561 w 657"/>
                  <a:gd name="T63" fmla="*/ 560 h 657"/>
                  <a:gd name="T64" fmla="*/ 602 w 657"/>
                  <a:gd name="T65" fmla="*/ 509 h 657"/>
                  <a:gd name="T66" fmla="*/ 614 w 657"/>
                  <a:gd name="T67" fmla="*/ 488 h 657"/>
                  <a:gd name="T68" fmla="*/ 632 w 657"/>
                  <a:gd name="T69" fmla="*/ 454 h 657"/>
                  <a:gd name="T70" fmla="*/ 650 w 657"/>
                  <a:gd name="T71" fmla="*/ 393 h 657"/>
                  <a:gd name="T72" fmla="*/ 655 w 657"/>
                  <a:gd name="T73" fmla="*/ 361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7" h="657">
                    <a:moveTo>
                      <a:pt x="657" y="328"/>
                    </a:moveTo>
                    <a:lnTo>
                      <a:pt x="655" y="294"/>
                    </a:lnTo>
                    <a:lnTo>
                      <a:pt x="650" y="263"/>
                    </a:lnTo>
                    <a:lnTo>
                      <a:pt x="642" y="231"/>
                    </a:lnTo>
                    <a:lnTo>
                      <a:pt x="632" y="202"/>
                    </a:lnTo>
                    <a:lnTo>
                      <a:pt x="618" y="172"/>
                    </a:lnTo>
                    <a:lnTo>
                      <a:pt x="602" y="145"/>
                    </a:lnTo>
                    <a:lnTo>
                      <a:pt x="582" y="120"/>
                    </a:lnTo>
                    <a:lnTo>
                      <a:pt x="561" y="96"/>
                    </a:lnTo>
                    <a:lnTo>
                      <a:pt x="535" y="73"/>
                    </a:lnTo>
                    <a:lnTo>
                      <a:pt x="509" y="53"/>
                    </a:lnTo>
                    <a:lnTo>
                      <a:pt x="495" y="43"/>
                    </a:lnTo>
                    <a:lnTo>
                      <a:pt x="482" y="36"/>
                    </a:lnTo>
                    <a:lnTo>
                      <a:pt x="454" y="23"/>
                    </a:lnTo>
                    <a:lnTo>
                      <a:pt x="423" y="13"/>
                    </a:lnTo>
                    <a:lnTo>
                      <a:pt x="393" y="6"/>
                    </a:lnTo>
                    <a:lnTo>
                      <a:pt x="377" y="2"/>
                    </a:lnTo>
                    <a:lnTo>
                      <a:pt x="361" y="1"/>
                    </a:lnTo>
                    <a:lnTo>
                      <a:pt x="328" y="0"/>
                    </a:lnTo>
                    <a:lnTo>
                      <a:pt x="294" y="1"/>
                    </a:lnTo>
                    <a:lnTo>
                      <a:pt x="263" y="6"/>
                    </a:lnTo>
                    <a:lnTo>
                      <a:pt x="231" y="13"/>
                    </a:lnTo>
                    <a:lnTo>
                      <a:pt x="202" y="23"/>
                    </a:lnTo>
                    <a:lnTo>
                      <a:pt x="172" y="36"/>
                    </a:lnTo>
                    <a:lnTo>
                      <a:pt x="145" y="53"/>
                    </a:lnTo>
                    <a:lnTo>
                      <a:pt x="120" y="73"/>
                    </a:lnTo>
                    <a:lnTo>
                      <a:pt x="96" y="96"/>
                    </a:lnTo>
                    <a:lnTo>
                      <a:pt x="73" y="120"/>
                    </a:lnTo>
                    <a:lnTo>
                      <a:pt x="53" y="145"/>
                    </a:lnTo>
                    <a:lnTo>
                      <a:pt x="36" y="172"/>
                    </a:lnTo>
                    <a:lnTo>
                      <a:pt x="23" y="202"/>
                    </a:lnTo>
                    <a:lnTo>
                      <a:pt x="13" y="231"/>
                    </a:lnTo>
                    <a:lnTo>
                      <a:pt x="6" y="263"/>
                    </a:lnTo>
                    <a:lnTo>
                      <a:pt x="1" y="294"/>
                    </a:lnTo>
                    <a:lnTo>
                      <a:pt x="0" y="328"/>
                    </a:lnTo>
                    <a:lnTo>
                      <a:pt x="1" y="361"/>
                    </a:lnTo>
                    <a:lnTo>
                      <a:pt x="2" y="376"/>
                    </a:lnTo>
                    <a:lnTo>
                      <a:pt x="6" y="393"/>
                    </a:lnTo>
                    <a:lnTo>
                      <a:pt x="13" y="423"/>
                    </a:lnTo>
                    <a:lnTo>
                      <a:pt x="23" y="454"/>
                    </a:lnTo>
                    <a:lnTo>
                      <a:pt x="36" y="482"/>
                    </a:lnTo>
                    <a:lnTo>
                      <a:pt x="43" y="495"/>
                    </a:lnTo>
                    <a:lnTo>
                      <a:pt x="53" y="509"/>
                    </a:lnTo>
                    <a:lnTo>
                      <a:pt x="73" y="535"/>
                    </a:lnTo>
                    <a:lnTo>
                      <a:pt x="96" y="560"/>
                    </a:lnTo>
                    <a:lnTo>
                      <a:pt x="120" y="582"/>
                    </a:lnTo>
                    <a:lnTo>
                      <a:pt x="145" y="602"/>
                    </a:lnTo>
                    <a:lnTo>
                      <a:pt x="172" y="618"/>
                    </a:lnTo>
                    <a:lnTo>
                      <a:pt x="202" y="632"/>
                    </a:lnTo>
                    <a:lnTo>
                      <a:pt x="231" y="641"/>
                    </a:lnTo>
                    <a:lnTo>
                      <a:pt x="263" y="650"/>
                    </a:lnTo>
                    <a:lnTo>
                      <a:pt x="294" y="654"/>
                    </a:lnTo>
                    <a:lnTo>
                      <a:pt x="328" y="657"/>
                    </a:lnTo>
                    <a:lnTo>
                      <a:pt x="361" y="654"/>
                    </a:lnTo>
                    <a:lnTo>
                      <a:pt x="377" y="652"/>
                    </a:lnTo>
                    <a:lnTo>
                      <a:pt x="393" y="650"/>
                    </a:lnTo>
                    <a:lnTo>
                      <a:pt x="423" y="641"/>
                    </a:lnTo>
                    <a:lnTo>
                      <a:pt x="454" y="632"/>
                    </a:lnTo>
                    <a:lnTo>
                      <a:pt x="482" y="618"/>
                    </a:lnTo>
                    <a:lnTo>
                      <a:pt x="488" y="613"/>
                    </a:lnTo>
                    <a:lnTo>
                      <a:pt x="495" y="610"/>
                    </a:lnTo>
                    <a:lnTo>
                      <a:pt x="509" y="602"/>
                    </a:lnTo>
                    <a:lnTo>
                      <a:pt x="535" y="582"/>
                    </a:lnTo>
                    <a:lnTo>
                      <a:pt x="561" y="560"/>
                    </a:lnTo>
                    <a:lnTo>
                      <a:pt x="582" y="535"/>
                    </a:lnTo>
                    <a:lnTo>
                      <a:pt x="602" y="509"/>
                    </a:lnTo>
                    <a:lnTo>
                      <a:pt x="610" y="495"/>
                    </a:lnTo>
                    <a:lnTo>
                      <a:pt x="614" y="488"/>
                    </a:lnTo>
                    <a:lnTo>
                      <a:pt x="618" y="482"/>
                    </a:lnTo>
                    <a:lnTo>
                      <a:pt x="632" y="454"/>
                    </a:lnTo>
                    <a:lnTo>
                      <a:pt x="642" y="423"/>
                    </a:lnTo>
                    <a:lnTo>
                      <a:pt x="650" y="393"/>
                    </a:lnTo>
                    <a:lnTo>
                      <a:pt x="652" y="376"/>
                    </a:lnTo>
                    <a:lnTo>
                      <a:pt x="655" y="361"/>
                    </a:lnTo>
                    <a:lnTo>
                      <a:pt x="657" y="328"/>
                    </a:lnTo>
                    <a:close/>
                  </a:path>
                </a:pathLst>
              </a:custGeom>
              <a:solidFill>
                <a:srgbClr val="E99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8" name="Freeform 202">
                <a:extLst>
                  <a:ext uri="{FF2B5EF4-FFF2-40B4-BE49-F238E27FC236}">
                    <a16:creationId xmlns:a16="http://schemas.microsoft.com/office/drawing/2014/main" id="{EB373245-11B3-B20D-695B-45A1F24C9921}"/>
                  </a:ext>
                </a:extLst>
              </p:cNvPr>
              <p:cNvSpPr>
                <a:spLocks noEditPoints="1"/>
              </p:cNvSpPr>
              <p:nvPr/>
            </p:nvSpPr>
            <p:spPr bwMode="auto">
              <a:xfrm>
                <a:off x="3973513" y="4187826"/>
                <a:ext cx="331788" cy="330200"/>
              </a:xfrm>
              <a:custGeom>
                <a:avLst/>
                <a:gdLst>
                  <a:gd name="T0" fmla="*/ 995 w 1250"/>
                  <a:gd name="T1" fmla="*/ 120 h 1251"/>
                  <a:gd name="T2" fmla="*/ 890 w 1250"/>
                  <a:gd name="T3" fmla="*/ 57 h 1251"/>
                  <a:gd name="T4" fmla="*/ 778 w 1250"/>
                  <a:gd name="T5" fmla="*/ 17 h 1251"/>
                  <a:gd name="T6" fmla="*/ 655 w 1250"/>
                  <a:gd name="T7" fmla="*/ 0 h 1251"/>
                  <a:gd name="T8" fmla="*/ 499 w 1250"/>
                  <a:gd name="T9" fmla="*/ 11 h 1251"/>
                  <a:gd name="T10" fmla="*/ 279 w 1250"/>
                  <a:gd name="T11" fmla="*/ 103 h 1251"/>
                  <a:gd name="T12" fmla="*/ 102 w 1250"/>
                  <a:gd name="T13" fmla="*/ 280 h 1251"/>
                  <a:gd name="T14" fmla="*/ 10 w 1250"/>
                  <a:gd name="T15" fmla="*/ 500 h 1251"/>
                  <a:gd name="T16" fmla="*/ 0 w 1250"/>
                  <a:gd name="T17" fmla="*/ 656 h 1251"/>
                  <a:gd name="T18" fmla="*/ 16 w 1250"/>
                  <a:gd name="T19" fmla="*/ 778 h 1251"/>
                  <a:gd name="T20" fmla="*/ 56 w 1250"/>
                  <a:gd name="T21" fmla="*/ 891 h 1251"/>
                  <a:gd name="T22" fmla="*/ 119 w 1250"/>
                  <a:gd name="T23" fmla="*/ 995 h 1251"/>
                  <a:gd name="T24" fmla="*/ 228 w 1250"/>
                  <a:gd name="T25" fmla="*/ 1110 h 1251"/>
                  <a:gd name="T26" fmla="*/ 384 w 1250"/>
                  <a:gd name="T27" fmla="*/ 1205 h 1251"/>
                  <a:gd name="T28" fmla="*/ 529 w 1250"/>
                  <a:gd name="T29" fmla="*/ 1244 h 1251"/>
                  <a:gd name="T30" fmla="*/ 626 w 1250"/>
                  <a:gd name="T31" fmla="*/ 1249 h 1251"/>
                  <a:gd name="T32" fmla="*/ 661 w 1250"/>
                  <a:gd name="T33" fmla="*/ 1249 h 1251"/>
                  <a:gd name="T34" fmla="*/ 752 w 1250"/>
                  <a:gd name="T35" fmla="*/ 1237 h 1251"/>
                  <a:gd name="T36" fmla="*/ 837 w 1250"/>
                  <a:gd name="T37" fmla="*/ 1214 h 1251"/>
                  <a:gd name="T38" fmla="*/ 916 w 1250"/>
                  <a:gd name="T39" fmla="*/ 1180 h 1251"/>
                  <a:gd name="T40" fmla="*/ 964 w 1250"/>
                  <a:gd name="T41" fmla="*/ 1151 h 1251"/>
                  <a:gd name="T42" fmla="*/ 1040 w 1250"/>
                  <a:gd name="T43" fmla="*/ 1092 h 1251"/>
                  <a:gd name="T44" fmla="*/ 1088 w 1250"/>
                  <a:gd name="T45" fmla="*/ 1043 h 1251"/>
                  <a:gd name="T46" fmla="*/ 1154 w 1250"/>
                  <a:gd name="T47" fmla="*/ 956 h 1251"/>
                  <a:gd name="T48" fmla="*/ 1192 w 1250"/>
                  <a:gd name="T49" fmla="*/ 891 h 1251"/>
                  <a:gd name="T50" fmla="*/ 1223 w 1250"/>
                  <a:gd name="T51" fmla="*/ 803 h 1251"/>
                  <a:gd name="T52" fmla="*/ 1239 w 1250"/>
                  <a:gd name="T53" fmla="*/ 750 h 1251"/>
                  <a:gd name="T54" fmla="*/ 1250 w 1250"/>
                  <a:gd name="T55" fmla="*/ 626 h 1251"/>
                  <a:gd name="T56" fmla="*/ 1239 w 1250"/>
                  <a:gd name="T57" fmla="*/ 500 h 1251"/>
                  <a:gd name="T58" fmla="*/ 1192 w 1250"/>
                  <a:gd name="T59" fmla="*/ 357 h 1251"/>
                  <a:gd name="T60" fmla="*/ 1067 w 1250"/>
                  <a:gd name="T61" fmla="*/ 183 h 1251"/>
                  <a:gd name="T62" fmla="*/ 726 w 1250"/>
                  <a:gd name="T63" fmla="*/ 317 h 1251"/>
                  <a:gd name="T64" fmla="*/ 816 w 1250"/>
                  <a:gd name="T65" fmla="*/ 355 h 1251"/>
                  <a:gd name="T66" fmla="*/ 895 w 1250"/>
                  <a:gd name="T67" fmla="*/ 414 h 1251"/>
                  <a:gd name="T68" fmla="*/ 959 w 1250"/>
                  <a:gd name="T69" fmla="*/ 516 h 1251"/>
                  <a:gd name="T70" fmla="*/ 973 w 1250"/>
                  <a:gd name="T71" fmla="*/ 620 h 1251"/>
                  <a:gd name="T72" fmla="*/ 968 w 1250"/>
                  <a:gd name="T73" fmla="*/ 664 h 1251"/>
                  <a:gd name="T74" fmla="*/ 934 w 1250"/>
                  <a:gd name="T75" fmla="*/ 745 h 1251"/>
                  <a:gd name="T76" fmla="*/ 895 w 1250"/>
                  <a:gd name="T77" fmla="*/ 793 h 1251"/>
                  <a:gd name="T78" fmla="*/ 847 w 1250"/>
                  <a:gd name="T79" fmla="*/ 833 h 1251"/>
                  <a:gd name="T80" fmla="*/ 787 w 1250"/>
                  <a:gd name="T81" fmla="*/ 869 h 1251"/>
                  <a:gd name="T82" fmla="*/ 741 w 1250"/>
                  <a:gd name="T83" fmla="*/ 886 h 1251"/>
                  <a:gd name="T84" fmla="*/ 679 w 1250"/>
                  <a:gd name="T85" fmla="*/ 899 h 1251"/>
                  <a:gd name="T86" fmla="*/ 650 w 1250"/>
                  <a:gd name="T87" fmla="*/ 902 h 1251"/>
                  <a:gd name="T88" fmla="*/ 625 w 1250"/>
                  <a:gd name="T89" fmla="*/ 905 h 1251"/>
                  <a:gd name="T90" fmla="*/ 490 w 1250"/>
                  <a:gd name="T91" fmla="*/ 882 h 1251"/>
                  <a:gd name="T92" fmla="*/ 377 w 1250"/>
                  <a:gd name="T93" fmla="*/ 817 h 1251"/>
                  <a:gd name="T94" fmla="*/ 306 w 1250"/>
                  <a:gd name="T95" fmla="*/ 732 h 1251"/>
                  <a:gd name="T96" fmla="*/ 278 w 1250"/>
                  <a:gd name="T97" fmla="*/ 649 h 1251"/>
                  <a:gd name="T98" fmla="*/ 281 w 1250"/>
                  <a:gd name="T99" fmla="*/ 545 h 1251"/>
                  <a:gd name="T100" fmla="*/ 332 w 1250"/>
                  <a:gd name="T101" fmla="*/ 438 h 1251"/>
                  <a:gd name="T102" fmla="*/ 431 w 1250"/>
                  <a:gd name="T103" fmla="*/ 355 h 1251"/>
                  <a:gd name="T104" fmla="*/ 555 w 1250"/>
                  <a:gd name="T105" fmla="*/ 311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50" h="1251">
                    <a:moveTo>
                      <a:pt x="1067" y="183"/>
                    </a:moveTo>
                    <a:lnTo>
                      <a:pt x="1043" y="160"/>
                    </a:lnTo>
                    <a:lnTo>
                      <a:pt x="1019" y="140"/>
                    </a:lnTo>
                    <a:lnTo>
                      <a:pt x="995" y="120"/>
                    </a:lnTo>
                    <a:lnTo>
                      <a:pt x="970" y="103"/>
                    </a:lnTo>
                    <a:lnTo>
                      <a:pt x="943" y="85"/>
                    </a:lnTo>
                    <a:lnTo>
                      <a:pt x="917" y="71"/>
                    </a:lnTo>
                    <a:lnTo>
                      <a:pt x="890" y="57"/>
                    </a:lnTo>
                    <a:lnTo>
                      <a:pt x="864" y="46"/>
                    </a:lnTo>
                    <a:lnTo>
                      <a:pt x="835" y="35"/>
                    </a:lnTo>
                    <a:lnTo>
                      <a:pt x="807" y="25"/>
                    </a:lnTo>
                    <a:lnTo>
                      <a:pt x="778" y="17"/>
                    </a:lnTo>
                    <a:lnTo>
                      <a:pt x="749" y="11"/>
                    </a:lnTo>
                    <a:lnTo>
                      <a:pt x="718" y="5"/>
                    </a:lnTo>
                    <a:lnTo>
                      <a:pt x="687" y="3"/>
                    </a:lnTo>
                    <a:lnTo>
                      <a:pt x="655" y="0"/>
                    </a:lnTo>
                    <a:lnTo>
                      <a:pt x="625" y="0"/>
                    </a:lnTo>
                    <a:lnTo>
                      <a:pt x="560" y="3"/>
                    </a:lnTo>
                    <a:lnTo>
                      <a:pt x="529" y="5"/>
                    </a:lnTo>
                    <a:lnTo>
                      <a:pt x="499" y="11"/>
                    </a:lnTo>
                    <a:lnTo>
                      <a:pt x="440" y="25"/>
                    </a:lnTo>
                    <a:lnTo>
                      <a:pt x="384" y="46"/>
                    </a:lnTo>
                    <a:lnTo>
                      <a:pt x="329" y="71"/>
                    </a:lnTo>
                    <a:lnTo>
                      <a:pt x="279" y="103"/>
                    </a:lnTo>
                    <a:lnTo>
                      <a:pt x="228" y="140"/>
                    </a:lnTo>
                    <a:lnTo>
                      <a:pt x="183" y="183"/>
                    </a:lnTo>
                    <a:lnTo>
                      <a:pt x="139" y="229"/>
                    </a:lnTo>
                    <a:lnTo>
                      <a:pt x="102" y="280"/>
                    </a:lnTo>
                    <a:lnTo>
                      <a:pt x="70" y="330"/>
                    </a:lnTo>
                    <a:lnTo>
                      <a:pt x="45" y="385"/>
                    </a:lnTo>
                    <a:lnTo>
                      <a:pt x="24" y="440"/>
                    </a:lnTo>
                    <a:lnTo>
                      <a:pt x="10" y="500"/>
                    </a:lnTo>
                    <a:lnTo>
                      <a:pt x="4" y="529"/>
                    </a:lnTo>
                    <a:lnTo>
                      <a:pt x="2" y="561"/>
                    </a:lnTo>
                    <a:lnTo>
                      <a:pt x="0" y="626"/>
                    </a:lnTo>
                    <a:lnTo>
                      <a:pt x="0" y="656"/>
                    </a:lnTo>
                    <a:lnTo>
                      <a:pt x="2" y="688"/>
                    </a:lnTo>
                    <a:lnTo>
                      <a:pt x="4" y="718"/>
                    </a:lnTo>
                    <a:lnTo>
                      <a:pt x="10" y="750"/>
                    </a:lnTo>
                    <a:lnTo>
                      <a:pt x="16" y="778"/>
                    </a:lnTo>
                    <a:lnTo>
                      <a:pt x="24" y="807"/>
                    </a:lnTo>
                    <a:lnTo>
                      <a:pt x="34" y="835"/>
                    </a:lnTo>
                    <a:lnTo>
                      <a:pt x="45" y="865"/>
                    </a:lnTo>
                    <a:lnTo>
                      <a:pt x="56" y="891"/>
                    </a:lnTo>
                    <a:lnTo>
                      <a:pt x="70" y="918"/>
                    </a:lnTo>
                    <a:lnTo>
                      <a:pt x="84" y="943"/>
                    </a:lnTo>
                    <a:lnTo>
                      <a:pt x="102" y="970"/>
                    </a:lnTo>
                    <a:lnTo>
                      <a:pt x="119" y="995"/>
                    </a:lnTo>
                    <a:lnTo>
                      <a:pt x="139" y="1020"/>
                    </a:lnTo>
                    <a:lnTo>
                      <a:pt x="159" y="1043"/>
                    </a:lnTo>
                    <a:lnTo>
                      <a:pt x="183" y="1068"/>
                    </a:lnTo>
                    <a:lnTo>
                      <a:pt x="228" y="1110"/>
                    </a:lnTo>
                    <a:lnTo>
                      <a:pt x="279" y="1147"/>
                    </a:lnTo>
                    <a:lnTo>
                      <a:pt x="329" y="1178"/>
                    </a:lnTo>
                    <a:lnTo>
                      <a:pt x="356" y="1192"/>
                    </a:lnTo>
                    <a:lnTo>
                      <a:pt x="384" y="1205"/>
                    </a:lnTo>
                    <a:lnTo>
                      <a:pt x="440" y="1224"/>
                    </a:lnTo>
                    <a:lnTo>
                      <a:pt x="469" y="1232"/>
                    </a:lnTo>
                    <a:lnTo>
                      <a:pt x="499" y="1239"/>
                    </a:lnTo>
                    <a:lnTo>
                      <a:pt x="529" y="1244"/>
                    </a:lnTo>
                    <a:lnTo>
                      <a:pt x="560" y="1247"/>
                    </a:lnTo>
                    <a:lnTo>
                      <a:pt x="592" y="1249"/>
                    </a:lnTo>
                    <a:lnTo>
                      <a:pt x="625" y="1251"/>
                    </a:lnTo>
                    <a:lnTo>
                      <a:pt x="626" y="1249"/>
                    </a:lnTo>
                    <a:lnTo>
                      <a:pt x="628" y="1249"/>
                    </a:lnTo>
                    <a:lnTo>
                      <a:pt x="633" y="1249"/>
                    </a:lnTo>
                    <a:lnTo>
                      <a:pt x="643" y="1249"/>
                    </a:lnTo>
                    <a:lnTo>
                      <a:pt x="661" y="1249"/>
                    </a:lnTo>
                    <a:lnTo>
                      <a:pt x="699" y="1246"/>
                    </a:lnTo>
                    <a:lnTo>
                      <a:pt x="734" y="1240"/>
                    </a:lnTo>
                    <a:lnTo>
                      <a:pt x="742" y="1238"/>
                    </a:lnTo>
                    <a:lnTo>
                      <a:pt x="752" y="1237"/>
                    </a:lnTo>
                    <a:lnTo>
                      <a:pt x="770" y="1234"/>
                    </a:lnTo>
                    <a:lnTo>
                      <a:pt x="803" y="1225"/>
                    </a:lnTo>
                    <a:lnTo>
                      <a:pt x="820" y="1219"/>
                    </a:lnTo>
                    <a:lnTo>
                      <a:pt x="837" y="1214"/>
                    </a:lnTo>
                    <a:lnTo>
                      <a:pt x="870" y="1201"/>
                    </a:lnTo>
                    <a:lnTo>
                      <a:pt x="903" y="1188"/>
                    </a:lnTo>
                    <a:lnTo>
                      <a:pt x="909" y="1184"/>
                    </a:lnTo>
                    <a:lnTo>
                      <a:pt x="916" y="1180"/>
                    </a:lnTo>
                    <a:lnTo>
                      <a:pt x="930" y="1173"/>
                    </a:lnTo>
                    <a:lnTo>
                      <a:pt x="958" y="1157"/>
                    </a:lnTo>
                    <a:lnTo>
                      <a:pt x="961" y="1153"/>
                    </a:lnTo>
                    <a:lnTo>
                      <a:pt x="964" y="1151"/>
                    </a:lnTo>
                    <a:lnTo>
                      <a:pt x="971" y="1146"/>
                    </a:lnTo>
                    <a:lnTo>
                      <a:pt x="985" y="1137"/>
                    </a:lnTo>
                    <a:lnTo>
                      <a:pt x="1013" y="1116"/>
                    </a:lnTo>
                    <a:lnTo>
                      <a:pt x="1040" y="1092"/>
                    </a:lnTo>
                    <a:lnTo>
                      <a:pt x="1046" y="1085"/>
                    </a:lnTo>
                    <a:lnTo>
                      <a:pt x="1053" y="1079"/>
                    </a:lnTo>
                    <a:lnTo>
                      <a:pt x="1067" y="1068"/>
                    </a:lnTo>
                    <a:lnTo>
                      <a:pt x="1088" y="1043"/>
                    </a:lnTo>
                    <a:lnTo>
                      <a:pt x="1110" y="1020"/>
                    </a:lnTo>
                    <a:lnTo>
                      <a:pt x="1128" y="995"/>
                    </a:lnTo>
                    <a:lnTo>
                      <a:pt x="1147" y="970"/>
                    </a:lnTo>
                    <a:lnTo>
                      <a:pt x="1154" y="956"/>
                    </a:lnTo>
                    <a:lnTo>
                      <a:pt x="1158" y="949"/>
                    </a:lnTo>
                    <a:lnTo>
                      <a:pt x="1162" y="943"/>
                    </a:lnTo>
                    <a:lnTo>
                      <a:pt x="1178" y="918"/>
                    </a:lnTo>
                    <a:lnTo>
                      <a:pt x="1192" y="891"/>
                    </a:lnTo>
                    <a:lnTo>
                      <a:pt x="1205" y="865"/>
                    </a:lnTo>
                    <a:lnTo>
                      <a:pt x="1214" y="835"/>
                    </a:lnTo>
                    <a:lnTo>
                      <a:pt x="1223" y="807"/>
                    </a:lnTo>
                    <a:lnTo>
                      <a:pt x="1223" y="803"/>
                    </a:lnTo>
                    <a:lnTo>
                      <a:pt x="1225" y="799"/>
                    </a:lnTo>
                    <a:lnTo>
                      <a:pt x="1227" y="792"/>
                    </a:lnTo>
                    <a:lnTo>
                      <a:pt x="1232" y="778"/>
                    </a:lnTo>
                    <a:lnTo>
                      <a:pt x="1239" y="750"/>
                    </a:lnTo>
                    <a:lnTo>
                      <a:pt x="1243" y="718"/>
                    </a:lnTo>
                    <a:lnTo>
                      <a:pt x="1247" y="688"/>
                    </a:lnTo>
                    <a:lnTo>
                      <a:pt x="1249" y="656"/>
                    </a:lnTo>
                    <a:lnTo>
                      <a:pt x="1250" y="626"/>
                    </a:lnTo>
                    <a:lnTo>
                      <a:pt x="1249" y="593"/>
                    </a:lnTo>
                    <a:lnTo>
                      <a:pt x="1247" y="561"/>
                    </a:lnTo>
                    <a:lnTo>
                      <a:pt x="1243" y="529"/>
                    </a:lnTo>
                    <a:lnTo>
                      <a:pt x="1239" y="500"/>
                    </a:lnTo>
                    <a:lnTo>
                      <a:pt x="1232" y="470"/>
                    </a:lnTo>
                    <a:lnTo>
                      <a:pt x="1223" y="440"/>
                    </a:lnTo>
                    <a:lnTo>
                      <a:pt x="1205" y="385"/>
                    </a:lnTo>
                    <a:lnTo>
                      <a:pt x="1192" y="357"/>
                    </a:lnTo>
                    <a:lnTo>
                      <a:pt x="1178" y="330"/>
                    </a:lnTo>
                    <a:lnTo>
                      <a:pt x="1147" y="280"/>
                    </a:lnTo>
                    <a:lnTo>
                      <a:pt x="1110" y="229"/>
                    </a:lnTo>
                    <a:lnTo>
                      <a:pt x="1067" y="183"/>
                    </a:lnTo>
                    <a:close/>
                    <a:moveTo>
                      <a:pt x="625" y="307"/>
                    </a:moveTo>
                    <a:lnTo>
                      <a:pt x="659" y="308"/>
                    </a:lnTo>
                    <a:lnTo>
                      <a:pt x="693" y="311"/>
                    </a:lnTo>
                    <a:lnTo>
                      <a:pt x="726" y="317"/>
                    </a:lnTo>
                    <a:lnTo>
                      <a:pt x="758" y="328"/>
                    </a:lnTo>
                    <a:lnTo>
                      <a:pt x="772" y="332"/>
                    </a:lnTo>
                    <a:lnTo>
                      <a:pt x="787" y="339"/>
                    </a:lnTo>
                    <a:lnTo>
                      <a:pt x="816" y="355"/>
                    </a:lnTo>
                    <a:lnTo>
                      <a:pt x="844" y="372"/>
                    </a:lnTo>
                    <a:lnTo>
                      <a:pt x="857" y="382"/>
                    </a:lnTo>
                    <a:lnTo>
                      <a:pt x="871" y="393"/>
                    </a:lnTo>
                    <a:lnTo>
                      <a:pt x="895" y="414"/>
                    </a:lnTo>
                    <a:lnTo>
                      <a:pt x="916" y="438"/>
                    </a:lnTo>
                    <a:lnTo>
                      <a:pt x="934" y="463"/>
                    </a:lnTo>
                    <a:lnTo>
                      <a:pt x="949" y="490"/>
                    </a:lnTo>
                    <a:lnTo>
                      <a:pt x="959" y="516"/>
                    </a:lnTo>
                    <a:lnTo>
                      <a:pt x="968" y="545"/>
                    </a:lnTo>
                    <a:lnTo>
                      <a:pt x="972" y="574"/>
                    </a:lnTo>
                    <a:lnTo>
                      <a:pt x="975" y="606"/>
                    </a:lnTo>
                    <a:lnTo>
                      <a:pt x="973" y="620"/>
                    </a:lnTo>
                    <a:lnTo>
                      <a:pt x="972" y="627"/>
                    </a:lnTo>
                    <a:lnTo>
                      <a:pt x="972" y="635"/>
                    </a:lnTo>
                    <a:lnTo>
                      <a:pt x="970" y="649"/>
                    </a:lnTo>
                    <a:lnTo>
                      <a:pt x="968" y="664"/>
                    </a:lnTo>
                    <a:lnTo>
                      <a:pt x="959" y="692"/>
                    </a:lnTo>
                    <a:lnTo>
                      <a:pt x="949" y="721"/>
                    </a:lnTo>
                    <a:lnTo>
                      <a:pt x="941" y="732"/>
                    </a:lnTo>
                    <a:lnTo>
                      <a:pt x="934" y="745"/>
                    </a:lnTo>
                    <a:lnTo>
                      <a:pt x="924" y="757"/>
                    </a:lnTo>
                    <a:lnTo>
                      <a:pt x="919" y="763"/>
                    </a:lnTo>
                    <a:lnTo>
                      <a:pt x="916" y="770"/>
                    </a:lnTo>
                    <a:lnTo>
                      <a:pt x="895" y="793"/>
                    </a:lnTo>
                    <a:lnTo>
                      <a:pt x="871" y="817"/>
                    </a:lnTo>
                    <a:lnTo>
                      <a:pt x="857" y="826"/>
                    </a:lnTo>
                    <a:lnTo>
                      <a:pt x="850" y="831"/>
                    </a:lnTo>
                    <a:lnTo>
                      <a:pt x="847" y="833"/>
                    </a:lnTo>
                    <a:lnTo>
                      <a:pt x="844" y="837"/>
                    </a:lnTo>
                    <a:lnTo>
                      <a:pt x="816" y="854"/>
                    </a:lnTo>
                    <a:lnTo>
                      <a:pt x="801" y="861"/>
                    </a:lnTo>
                    <a:lnTo>
                      <a:pt x="787" y="869"/>
                    </a:lnTo>
                    <a:lnTo>
                      <a:pt x="779" y="872"/>
                    </a:lnTo>
                    <a:lnTo>
                      <a:pt x="772" y="875"/>
                    </a:lnTo>
                    <a:lnTo>
                      <a:pt x="758" y="882"/>
                    </a:lnTo>
                    <a:lnTo>
                      <a:pt x="741" y="886"/>
                    </a:lnTo>
                    <a:lnTo>
                      <a:pt x="726" y="891"/>
                    </a:lnTo>
                    <a:lnTo>
                      <a:pt x="693" y="899"/>
                    </a:lnTo>
                    <a:lnTo>
                      <a:pt x="684" y="899"/>
                    </a:lnTo>
                    <a:lnTo>
                      <a:pt x="679" y="899"/>
                    </a:lnTo>
                    <a:lnTo>
                      <a:pt x="677" y="899"/>
                    </a:lnTo>
                    <a:lnTo>
                      <a:pt x="675" y="900"/>
                    </a:lnTo>
                    <a:lnTo>
                      <a:pt x="659" y="902"/>
                    </a:lnTo>
                    <a:lnTo>
                      <a:pt x="650" y="902"/>
                    </a:lnTo>
                    <a:lnTo>
                      <a:pt x="645" y="902"/>
                    </a:lnTo>
                    <a:lnTo>
                      <a:pt x="643" y="902"/>
                    </a:lnTo>
                    <a:lnTo>
                      <a:pt x="641" y="903"/>
                    </a:lnTo>
                    <a:lnTo>
                      <a:pt x="625" y="905"/>
                    </a:lnTo>
                    <a:lnTo>
                      <a:pt x="589" y="902"/>
                    </a:lnTo>
                    <a:lnTo>
                      <a:pt x="555" y="899"/>
                    </a:lnTo>
                    <a:lnTo>
                      <a:pt x="521" y="891"/>
                    </a:lnTo>
                    <a:lnTo>
                      <a:pt x="490" y="882"/>
                    </a:lnTo>
                    <a:lnTo>
                      <a:pt x="460" y="869"/>
                    </a:lnTo>
                    <a:lnTo>
                      <a:pt x="431" y="854"/>
                    </a:lnTo>
                    <a:lnTo>
                      <a:pt x="403" y="837"/>
                    </a:lnTo>
                    <a:lnTo>
                      <a:pt x="377" y="817"/>
                    </a:lnTo>
                    <a:lnTo>
                      <a:pt x="353" y="793"/>
                    </a:lnTo>
                    <a:lnTo>
                      <a:pt x="332" y="770"/>
                    </a:lnTo>
                    <a:lnTo>
                      <a:pt x="314" y="745"/>
                    </a:lnTo>
                    <a:lnTo>
                      <a:pt x="306" y="732"/>
                    </a:lnTo>
                    <a:lnTo>
                      <a:pt x="300" y="721"/>
                    </a:lnTo>
                    <a:lnTo>
                      <a:pt x="288" y="692"/>
                    </a:lnTo>
                    <a:lnTo>
                      <a:pt x="281" y="664"/>
                    </a:lnTo>
                    <a:lnTo>
                      <a:pt x="278" y="649"/>
                    </a:lnTo>
                    <a:lnTo>
                      <a:pt x="276" y="635"/>
                    </a:lnTo>
                    <a:lnTo>
                      <a:pt x="275" y="606"/>
                    </a:lnTo>
                    <a:lnTo>
                      <a:pt x="276" y="574"/>
                    </a:lnTo>
                    <a:lnTo>
                      <a:pt x="281" y="545"/>
                    </a:lnTo>
                    <a:lnTo>
                      <a:pt x="288" y="516"/>
                    </a:lnTo>
                    <a:lnTo>
                      <a:pt x="300" y="490"/>
                    </a:lnTo>
                    <a:lnTo>
                      <a:pt x="314" y="463"/>
                    </a:lnTo>
                    <a:lnTo>
                      <a:pt x="332" y="438"/>
                    </a:lnTo>
                    <a:lnTo>
                      <a:pt x="353" y="414"/>
                    </a:lnTo>
                    <a:lnTo>
                      <a:pt x="377" y="393"/>
                    </a:lnTo>
                    <a:lnTo>
                      <a:pt x="403" y="372"/>
                    </a:lnTo>
                    <a:lnTo>
                      <a:pt x="431" y="355"/>
                    </a:lnTo>
                    <a:lnTo>
                      <a:pt x="460" y="339"/>
                    </a:lnTo>
                    <a:lnTo>
                      <a:pt x="490" y="328"/>
                    </a:lnTo>
                    <a:lnTo>
                      <a:pt x="521" y="317"/>
                    </a:lnTo>
                    <a:lnTo>
                      <a:pt x="555" y="311"/>
                    </a:lnTo>
                    <a:lnTo>
                      <a:pt x="589" y="308"/>
                    </a:lnTo>
                    <a:lnTo>
                      <a:pt x="625" y="307"/>
                    </a:lnTo>
                    <a:close/>
                  </a:path>
                </a:pathLst>
              </a:custGeom>
              <a:solidFill>
                <a:srgbClr val="E955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9" name="Freeform 203">
                <a:extLst>
                  <a:ext uri="{FF2B5EF4-FFF2-40B4-BE49-F238E27FC236}">
                    <a16:creationId xmlns:a16="http://schemas.microsoft.com/office/drawing/2014/main" id="{E335CDB1-7C8C-4294-93AB-FAC403BFFA8E}"/>
                  </a:ext>
                </a:extLst>
              </p:cNvPr>
              <p:cNvSpPr>
                <a:spLocks/>
              </p:cNvSpPr>
              <p:nvPr/>
            </p:nvSpPr>
            <p:spPr bwMode="auto">
              <a:xfrm>
                <a:off x="4046538" y="4268788"/>
                <a:ext cx="185738" cy="157163"/>
              </a:xfrm>
              <a:custGeom>
                <a:avLst/>
                <a:gdLst>
                  <a:gd name="T0" fmla="*/ 582 w 700"/>
                  <a:gd name="T1" fmla="*/ 75 h 598"/>
                  <a:gd name="T2" fmla="*/ 541 w 700"/>
                  <a:gd name="T3" fmla="*/ 48 h 598"/>
                  <a:gd name="T4" fmla="*/ 497 w 700"/>
                  <a:gd name="T5" fmla="*/ 25 h 598"/>
                  <a:gd name="T6" fmla="*/ 451 w 700"/>
                  <a:gd name="T7" fmla="*/ 10 h 598"/>
                  <a:gd name="T8" fmla="*/ 384 w 700"/>
                  <a:gd name="T9" fmla="*/ 1 h 598"/>
                  <a:gd name="T10" fmla="*/ 314 w 700"/>
                  <a:gd name="T11" fmla="*/ 1 h 598"/>
                  <a:gd name="T12" fmla="*/ 246 w 700"/>
                  <a:gd name="T13" fmla="*/ 10 h 598"/>
                  <a:gd name="T14" fmla="*/ 185 w 700"/>
                  <a:gd name="T15" fmla="*/ 32 h 598"/>
                  <a:gd name="T16" fmla="*/ 128 w 700"/>
                  <a:gd name="T17" fmla="*/ 65 h 598"/>
                  <a:gd name="T18" fmla="*/ 78 w 700"/>
                  <a:gd name="T19" fmla="*/ 107 h 598"/>
                  <a:gd name="T20" fmla="*/ 39 w 700"/>
                  <a:gd name="T21" fmla="*/ 156 h 598"/>
                  <a:gd name="T22" fmla="*/ 13 w 700"/>
                  <a:gd name="T23" fmla="*/ 209 h 598"/>
                  <a:gd name="T24" fmla="*/ 1 w 700"/>
                  <a:gd name="T25" fmla="*/ 267 h 598"/>
                  <a:gd name="T26" fmla="*/ 1 w 700"/>
                  <a:gd name="T27" fmla="*/ 328 h 598"/>
                  <a:gd name="T28" fmla="*/ 6 w 700"/>
                  <a:gd name="T29" fmla="*/ 357 h 598"/>
                  <a:gd name="T30" fmla="*/ 25 w 700"/>
                  <a:gd name="T31" fmla="*/ 414 h 598"/>
                  <a:gd name="T32" fmla="*/ 39 w 700"/>
                  <a:gd name="T33" fmla="*/ 438 h 598"/>
                  <a:gd name="T34" fmla="*/ 78 w 700"/>
                  <a:gd name="T35" fmla="*/ 486 h 598"/>
                  <a:gd name="T36" fmla="*/ 128 w 700"/>
                  <a:gd name="T37" fmla="*/ 530 h 598"/>
                  <a:gd name="T38" fmla="*/ 185 w 700"/>
                  <a:gd name="T39" fmla="*/ 562 h 598"/>
                  <a:gd name="T40" fmla="*/ 246 w 700"/>
                  <a:gd name="T41" fmla="*/ 584 h 598"/>
                  <a:gd name="T42" fmla="*/ 314 w 700"/>
                  <a:gd name="T43" fmla="*/ 595 h 598"/>
                  <a:gd name="T44" fmla="*/ 366 w 700"/>
                  <a:gd name="T45" fmla="*/ 596 h 598"/>
                  <a:gd name="T46" fmla="*/ 370 w 700"/>
                  <a:gd name="T47" fmla="*/ 595 h 598"/>
                  <a:gd name="T48" fmla="*/ 384 w 700"/>
                  <a:gd name="T49" fmla="*/ 595 h 598"/>
                  <a:gd name="T50" fmla="*/ 402 w 700"/>
                  <a:gd name="T51" fmla="*/ 592 h 598"/>
                  <a:gd name="T52" fmla="*/ 409 w 700"/>
                  <a:gd name="T53" fmla="*/ 592 h 598"/>
                  <a:gd name="T54" fmla="*/ 451 w 700"/>
                  <a:gd name="T55" fmla="*/ 584 h 598"/>
                  <a:gd name="T56" fmla="*/ 483 w 700"/>
                  <a:gd name="T57" fmla="*/ 575 h 598"/>
                  <a:gd name="T58" fmla="*/ 504 w 700"/>
                  <a:gd name="T59" fmla="*/ 565 h 598"/>
                  <a:gd name="T60" fmla="*/ 526 w 700"/>
                  <a:gd name="T61" fmla="*/ 554 h 598"/>
                  <a:gd name="T62" fmla="*/ 569 w 700"/>
                  <a:gd name="T63" fmla="*/ 530 h 598"/>
                  <a:gd name="T64" fmla="*/ 575 w 700"/>
                  <a:gd name="T65" fmla="*/ 524 h 598"/>
                  <a:gd name="T66" fmla="*/ 596 w 700"/>
                  <a:gd name="T67" fmla="*/ 510 h 598"/>
                  <a:gd name="T68" fmla="*/ 641 w 700"/>
                  <a:gd name="T69" fmla="*/ 463 h 598"/>
                  <a:gd name="T70" fmla="*/ 649 w 700"/>
                  <a:gd name="T71" fmla="*/ 450 h 598"/>
                  <a:gd name="T72" fmla="*/ 666 w 700"/>
                  <a:gd name="T73" fmla="*/ 425 h 598"/>
                  <a:gd name="T74" fmla="*/ 684 w 700"/>
                  <a:gd name="T75" fmla="*/ 385 h 598"/>
                  <a:gd name="T76" fmla="*/ 695 w 700"/>
                  <a:gd name="T77" fmla="*/ 342 h 598"/>
                  <a:gd name="T78" fmla="*/ 697 w 700"/>
                  <a:gd name="T79" fmla="*/ 320 h 598"/>
                  <a:gd name="T80" fmla="*/ 700 w 700"/>
                  <a:gd name="T81" fmla="*/ 299 h 598"/>
                  <a:gd name="T82" fmla="*/ 693 w 700"/>
                  <a:gd name="T83" fmla="*/ 238 h 598"/>
                  <a:gd name="T84" fmla="*/ 674 w 700"/>
                  <a:gd name="T85" fmla="*/ 183 h 598"/>
                  <a:gd name="T86" fmla="*/ 641 w 700"/>
                  <a:gd name="T87" fmla="*/ 131 h 598"/>
                  <a:gd name="T88" fmla="*/ 596 w 700"/>
                  <a:gd name="T89" fmla="*/ 86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0" h="598">
                    <a:moveTo>
                      <a:pt x="596" y="86"/>
                    </a:moveTo>
                    <a:lnTo>
                      <a:pt x="582" y="75"/>
                    </a:lnTo>
                    <a:lnTo>
                      <a:pt x="569" y="65"/>
                    </a:lnTo>
                    <a:lnTo>
                      <a:pt x="541" y="48"/>
                    </a:lnTo>
                    <a:lnTo>
                      <a:pt x="512" y="32"/>
                    </a:lnTo>
                    <a:lnTo>
                      <a:pt x="497" y="25"/>
                    </a:lnTo>
                    <a:lnTo>
                      <a:pt x="483" y="21"/>
                    </a:lnTo>
                    <a:lnTo>
                      <a:pt x="451" y="10"/>
                    </a:lnTo>
                    <a:lnTo>
                      <a:pt x="418" y="4"/>
                    </a:lnTo>
                    <a:lnTo>
                      <a:pt x="384" y="1"/>
                    </a:lnTo>
                    <a:lnTo>
                      <a:pt x="350" y="0"/>
                    </a:lnTo>
                    <a:lnTo>
                      <a:pt x="314" y="1"/>
                    </a:lnTo>
                    <a:lnTo>
                      <a:pt x="280" y="4"/>
                    </a:lnTo>
                    <a:lnTo>
                      <a:pt x="246" y="10"/>
                    </a:lnTo>
                    <a:lnTo>
                      <a:pt x="215" y="21"/>
                    </a:lnTo>
                    <a:lnTo>
                      <a:pt x="185" y="32"/>
                    </a:lnTo>
                    <a:lnTo>
                      <a:pt x="156" y="48"/>
                    </a:lnTo>
                    <a:lnTo>
                      <a:pt x="128" y="65"/>
                    </a:lnTo>
                    <a:lnTo>
                      <a:pt x="102" y="86"/>
                    </a:lnTo>
                    <a:lnTo>
                      <a:pt x="78" y="107"/>
                    </a:lnTo>
                    <a:lnTo>
                      <a:pt x="57" y="131"/>
                    </a:lnTo>
                    <a:lnTo>
                      <a:pt x="39" y="156"/>
                    </a:lnTo>
                    <a:lnTo>
                      <a:pt x="25" y="183"/>
                    </a:lnTo>
                    <a:lnTo>
                      <a:pt x="13" y="209"/>
                    </a:lnTo>
                    <a:lnTo>
                      <a:pt x="6" y="238"/>
                    </a:lnTo>
                    <a:lnTo>
                      <a:pt x="1" y="267"/>
                    </a:lnTo>
                    <a:lnTo>
                      <a:pt x="0" y="299"/>
                    </a:lnTo>
                    <a:lnTo>
                      <a:pt x="1" y="328"/>
                    </a:lnTo>
                    <a:lnTo>
                      <a:pt x="3" y="342"/>
                    </a:lnTo>
                    <a:lnTo>
                      <a:pt x="6" y="357"/>
                    </a:lnTo>
                    <a:lnTo>
                      <a:pt x="13" y="385"/>
                    </a:lnTo>
                    <a:lnTo>
                      <a:pt x="25" y="414"/>
                    </a:lnTo>
                    <a:lnTo>
                      <a:pt x="31" y="425"/>
                    </a:lnTo>
                    <a:lnTo>
                      <a:pt x="39" y="438"/>
                    </a:lnTo>
                    <a:lnTo>
                      <a:pt x="57" y="463"/>
                    </a:lnTo>
                    <a:lnTo>
                      <a:pt x="78" y="486"/>
                    </a:lnTo>
                    <a:lnTo>
                      <a:pt x="102" y="510"/>
                    </a:lnTo>
                    <a:lnTo>
                      <a:pt x="128" y="530"/>
                    </a:lnTo>
                    <a:lnTo>
                      <a:pt x="156" y="547"/>
                    </a:lnTo>
                    <a:lnTo>
                      <a:pt x="185" y="562"/>
                    </a:lnTo>
                    <a:lnTo>
                      <a:pt x="215" y="575"/>
                    </a:lnTo>
                    <a:lnTo>
                      <a:pt x="246" y="584"/>
                    </a:lnTo>
                    <a:lnTo>
                      <a:pt x="280" y="592"/>
                    </a:lnTo>
                    <a:lnTo>
                      <a:pt x="314" y="595"/>
                    </a:lnTo>
                    <a:lnTo>
                      <a:pt x="350" y="598"/>
                    </a:lnTo>
                    <a:lnTo>
                      <a:pt x="366" y="596"/>
                    </a:lnTo>
                    <a:lnTo>
                      <a:pt x="368" y="595"/>
                    </a:lnTo>
                    <a:lnTo>
                      <a:pt x="370" y="595"/>
                    </a:lnTo>
                    <a:lnTo>
                      <a:pt x="375" y="595"/>
                    </a:lnTo>
                    <a:lnTo>
                      <a:pt x="384" y="595"/>
                    </a:lnTo>
                    <a:lnTo>
                      <a:pt x="400" y="593"/>
                    </a:lnTo>
                    <a:lnTo>
                      <a:pt x="402" y="592"/>
                    </a:lnTo>
                    <a:lnTo>
                      <a:pt x="404" y="592"/>
                    </a:lnTo>
                    <a:lnTo>
                      <a:pt x="409" y="592"/>
                    </a:lnTo>
                    <a:lnTo>
                      <a:pt x="418" y="592"/>
                    </a:lnTo>
                    <a:lnTo>
                      <a:pt x="451" y="584"/>
                    </a:lnTo>
                    <a:lnTo>
                      <a:pt x="466" y="579"/>
                    </a:lnTo>
                    <a:lnTo>
                      <a:pt x="483" y="575"/>
                    </a:lnTo>
                    <a:lnTo>
                      <a:pt x="497" y="568"/>
                    </a:lnTo>
                    <a:lnTo>
                      <a:pt x="504" y="565"/>
                    </a:lnTo>
                    <a:lnTo>
                      <a:pt x="512" y="562"/>
                    </a:lnTo>
                    <a:lnTo>
                      <a:pt x="526" y="554"/>
                    </a:lnTo>
                    <a:lnTo>
                      <a:pt x="541" y="547"/>
                    </a:lnTo>
                    <a:lnTo>
                      <a:pt x="569" y="530"/>
                    </a:lnTo>
                    <a:lnTo>
                      <a:pt x="572" y="526"/>
                    </a:lnTo>
                    <a:lnTo>
                      <a:pt x="575" y="524"/>
                    </a:lnTo>
                    <a:lnTo>
                      <a:pt x="582" y="519"/>
                    </a:lnTo>
                    <a:lnTo>
                      <a:pt x="596" y="510"/>
                    </a:lnTo>
                    <a:lnTo>
                      <a:pt x="620" y="486"/>
                    </a:lnTo>
                    <a:lnTo>
                      <a:pt x="641" y="463"/>
                    </a:lnTo>
                    <a:lnTo>
                      <a:pt x="644" y="456"/>
                    </a:lnTo>
                    <a:lnTo>
                      <a:pt x="649" y="450"/>
                    </a:lnTo>
                    <a:lnTo>
                      <a:pt x="659" y="438"/>
                    </a:lnTo>
                    <a:lnTo>
                      <a:pt x="666" y="425"/>
                    </a:lnTo>
                    <a:lnTo>
                      <a:pt x="674" y="414"/>
                    </a:lnTo>
                    <a:lnTo>
                      <a:pt x="684" y="385"/>
                    </a:lnTo>
                    <a:lnTo>
                      <a:pt x="693" y="357"/>
                    </a:lnTo>
                    <a:lnTo>
                      <a:pt x="695" y="342"/>
                    </a:lnTo>
                    <a:lnTo>
                      <a:pt x="697" y="328"/>
                    </a:lnTo>
                    <a:lnTo>
                      <a:pt x="697" y="320"/>
                    </a:lnTo>
                    <a:lnTo>
                      <a:pt x="698" y="313"/>
                    </a:lnTo>
                    <a:lnTo>
                      <a:pt x="700" y="299"/>
                    </a:lnTo>
                    <a:lnTo>
                      <a:pt x="697" y="267"/>
                    </a:lnTo>
                    <a:lnTo>
                      <a:pt x="693" y="238"/>
                    </a:lnTo>
                    <a:lnTo>
                      <a:pt x="684" y="209"/>
                    </a:lnTo>
                    <a:lnTo>
                      <a:pt x="674" y="183"/>
                    </a:lnTo>
                    <a:lnTo>
                      <a:pt x="659" y="156"/>
                    </a:lnTo>
                    <a:lnTo>
                      <a:pt x="641" y="131"/>
                    </a:lnTo>
                    <a:lnTo>
                      <a:pt x="620" y="107"/>
                    </a:lnTo>
                    <a:lnTo>
                      <a:pt x="596" y="86"/>
                    </a:lnTo>
                    <a:close/>
                  </a:path>
                </a:pathLst>
              </a:custGeom>
              <a:solidFill>
                <a:srgbClr val="E99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0" name="Freeform 204">
                <a:extLst>
                  <a:ext uri="{FF2B5EF4-FFF2-40B4-BE49-F238E27FC236}">
                    <a16:creationId xmlns:a16="http://schemas.microsoft.com/office/drawing/2014/main" id="{48371768-B0D6-FCF3-FC3E-6A5E5855B120}"/>
                  </a:ext>
                </a:extLst>
              </p:cNvPr>
              <p:cNvSpPr>
                <a:spLocks/>
              </p:cNvSpPr>
              <p:nvPr/>
            </p:nvSpPr>
            <p:spPr bwMode="auto">
              <a:xfrm>
                <a:off x="3205163" y="4140201"/>
                <a:ext cx="331788" cy="331788"/>
              </a:xfrm>
              <a:custGeom>
                <a:avLst/>
                <a:gdLst>
                  <a:gd name="T0" fmla="*/ 1043 w 1250"/>
                  <a:gd name="T1" fmla="*/ 159 h 1250"/>
                  <a:gd name="T2" fmla="*/ 995 w 1250"/>
                  <a:gd name="T3" fmla="*/ 119 h 1250"/>
                  <a:gd name="T4" fmla="*/ 943 w 1250"/>
                  <a:gd name="T5" fmla="*/ 84 h 1250"/>
                  <a:gd name="T6" fmla="*/ 890 w 1250"/>
                  <a:gd name="T7" fmla="*/ 56 h 1250"/>
                  <a:gd name="T8" fmla="*/ 835 w 1250"/>
                  <a:gd name="T9" fmla="*/ 34 h 1250"/>
                  <a:gd name="T10" fmla="*/ 777 w 1250"/>
                  <a:gd name="T11" fmla="*/ 16 h 1250"/>
                  <a:gd name="T12" fmla="*/ 718 w 1250"/>
                  <a:gd name="T13" fmla="*/ 4 h 1250"/>
                  <a:gd name="T14" fmla="*/ 655 w 1250"/>
                  <a:gd name="T15" fmla="*/ 0 h 1250"/>
                  <a:gd name="T16" fmla="*/ 560 w 1250"/>
                  <a:gd name="T17" fmla="*/ 2 h 1250"/>
                  <a:gd name="T18" fmla="*/ 499 w 1250"/>
                  <a:gd name="T19" fmla="*/ 10 h 1250"/>
                  <a:gd name="T20" fmla="*/ 384 w 1250"/>
                  <a:gd name="T21" fmla="*/ 45 h 1250"/>
                  <a:gd name="T22" fmla="*/ 279 w 1250"/>
                  <a:gd name="T23" fmla="*/ 102 h 1250"/>
                  <a:gd name="T24" fmla="*/ 183 w 1250"/>
                  <a:gd name="T25" fmla="*/ 183 h 1250"/>
                  <a:gd name="T26" fmla="*/ 102 w 1250"/>
                  <a:gd name="T27" fmla="*/ 279 h 1250"/>
                  <a:gd name="T28" fmla="*/ 45 w 1250"/>
                  <a:gd name="T29" fmla="*/ 384 h 1250"/>
                  <a:gd name="T30" fmla="*/ 10 w 1250"/>
                  <a:gd name="T31" fmla="*/ 499 h 1250"/>
                  <a:gd name="T32" fmla="*/ 2 w 1250"/>
                  <a:gd name="T33" fmla="*/ 560 h 1250"/>
                  <a:gd name="T34" fmla="*/ 0 w 1250"/>
                  <a:gd name="T35" fmla="*/ 655 h 1250"/>
                  <a:gd name="T36" fmla="*/ 4 w 1250"/>
                  <a:gd name="T37" fmla="*/ 717 h 1250"/>
                  <a:gd name="T38" fmla="*/ 16 w 1250"/>
                  <a:gd name="T39" fmla="*/ 777 h 1250"/>
                  <a:gd name="T40" fmla="*/ 34 w 1250"/>
                  <a:gd name="T41" fmla="*/ 835 h 1250"/>
                  <a:gd name="T42" fmla="*/ 56 w 1250"/>
                  <a:gd name="T43" fmla="*/ 890 h 1250"/>
                  <a:gd name="T44" fmla="*/ 84 w 1250"/>
                  <a:gd name="T45" fmla="*/ 942 h 1250"/>
                  <a:gd name="T46" fmla="*/ 119 w 1250"/>
                  <a:gd name="T47" fmla="*/ 994 h 1250"/>
                  <a:gd name="T48" fmla="*/ 159 w 1250"/>
                  <a:gd name="T49" fmla="*/ 1042 h 1250"/>
                  <a:gd name="T50" fmla="*/ 228 w 1250"/>
                  <a:gd name="T51" fmla="*/ 1109 h 1250"/>
                  <a:gd name="T52" fmla="*/ 329 w 1250"/>
                  <a:gd name="T53" fmla="*/ 1177 h 1250"/>
                  <a:gd name="T54" fmla="*/ 384 w 1250"/>
                  <a:gd name="T55" fmla="*/ 1204 h 1250"/>
                  <a:gd name="T56" fmla="*/ 469 w 1250"/>
                  <a:gd name="T57" fmla="*/ 1231 h 1250"/>
                  <a:gd name="T58" fmla="*/ 529 w 1250"/>
                  <a:gd name="T59" fmla="*/ 1243 h 1250"/>
                  <a:gd name="T60" fmla="*/ 592 w 1250"/>
                  <a:gd name="T61" fmla="*/ 1249 h 1250"/>
                  <a:gd name="T62" fmla="*/ 626 w 1250"/>
                  <a:gd name="T63" fmla="*/ 1249 h 1250"/>
                  <a:gd name="T64" fmla="*/ 633 w 1250"/>
                  <a:gd name="T65" fmla="*/ 1249 h 1250"/>
                  <a:gd name="T66" fmla="*/ 661 w 1250"/>
                  <a:gd name="T67" fmla="*/ 1249 h 1250"/>
                  <a:gd name="T68" fmla="*/ 734 w 1250"/>
                  <a:gd name="T69" fmla="*/ 1239 h 1250"/>
                  <a:gd name="T70" fmla="*/ 752 w 1250"/>
                  <a:gd name="T71" fmla="*/ 1236 h 1250"/>
                  <a:gd name="T72" fmla="*/ 803 w 1250"/>
                  <a:gd name="T73" fmla="*/ 1224 h 1250"/>
                  <a:gd name="T74" fmla="*/ 837 w 1250"/>
                  <a:gd name="T75" fmla="*/ 1213 h 1250"/>
                  <a:gd name="T76" fmla="*/ 903 w 1250"/>
                  <a:gd name="T77" fmla="*/ 1188 h 1250"/>
                  <a:gd name="T78" fmla="*/ 916 w 1250"/>
                  <a:gd name="T79" fmla="*/ 1179 h 1250"/>
                  <a:gd name="T80" fmla="*/ 958 w 1250"/>
                  <a:gd name="T81" fmla="*/ 1156 h 1250"/>
                  <a:gd name="T82" fmla="*/ 964 w 1250"/>
                  <a:gd name="T83" fmla="*/ 1150 h 1250"/>
                  <a:gd name="T84" fmla="*/ 985 w 1250"/>
                  <a:gd name="T85" fmla="*/ 1136 h 1250"/>
                  <a:gd name="T86" fmla="*/ 1040 w 1250"/>
                  <a:gd name="T87" fmla="*/ 1091 h 1250"/>
                  <a:gd name="T88" fmla="*/ 1053 w 1250"/>
                  <a:gd name="T89" fmla="*/ 1078 h 1250"/>
                  <a:gd name="T90" fmla="*/ 1088 w 1250"/>
                  <a:gd name="T91" fmla="*/ 1042 h 1250"/>
                  <a:gd name="T92" fmla="*/ 1128 w 1250"/>
                  <a:gd name="T93" fmla="*/ 994 h 1250"/>
                  <a:gd name="T94" fmla="*/ 1154 w 1250"/>
                  <a:gd name="T95" fmla="*/ 955 h 1250"/>
                  <a:gd name="T96" fmla="*/ 1162 w 1250"/>
                  <a:gd name="T97" fmla="*/ 942 h 1250"/>
                  <a:gd name="T98" fmla="*/ 1192 w 1250"/>
                  <a:gd name="T99" fmla="*/ 890 h 1250"/>
                  <a:gd name="T100" fmla="*/ 1214 w 1250"/>
                  <a:gd name="T101" fmla="*/ 835 h 1250"/>
                  <a:gd name="T102" fmla="*/ 1223 w 1250"/>
                  <a:gd name="T103" fmla="*/ 802 h 1250"/>
                  <a:gd name="T104" fmla="*/ 1227 w 1250"/>
                  <a:gd name="T105" fmla="*/ 791 h 1250"/>
                  <a:gd name="T106" fmla="*/ 1239 w 1250"/>
                  <a:gd name="T107" fmla="*/ 749 h 1250"/>
                  <a:gd name="T108" fmla="*/ 1247 w 1250"/>
                  <a:gd name="T109" fmla="*/ 687 h 1250"/>
                  <a:gd name="T110" fmla="*/ 1250 w 1250"/>
                  <a:gd name="T111" fmla="*/ 625 h 1250"/>
                  <a:gd name="T112" fmla="*/ 1247 w 1250"/>
                  <a:gd name="T113" fmla="*/ 560 h 1250"/>
                  <a:gd name="T114" fmla="*/ 1239 w 1250"/>
                  <a:gd name="T115" fmla="*/ 499 h 1250"/>
                  <a:gd name="T116" fmla="*/ 1223 w 1250"/>
                  <a:gd name="T117" fmla="*/ 439 h 1250"/>
                  <a:gd name="T118" fmla="*/ 1192 w 1250"/>
                  <a:gd name="T119" fmla="*/ 356 h 1250"/>
                  <a:gd name="T120" fmla="*/ 1147 w 1250"/>
                  <a:gd name="T121" fmla="*/ 279 h 1250"/>
                  <a:gd name="T122" fmla="*/ 1067 w 1250"/>
                  <a:gd name="T123" fmla="*/ 183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50" h="1250">
                    <a:moveTo>
                      <a:pt x="1067" y="183"/>
                    </a:moveTo>
                    <a:lnTo>
                      <a:pt x="1043" y="159"/>
                    </a:lnTo>
                    <a:lnTo>
                      <a:pt x="1019" y="139"/>
                    </a:lnTo>
                    <a:lnTo>
                      <a:pt x="995" y="119"/>
                    </a:lnTo>
                    <a:lnTo>
                      <a:pt x="970" y="102"/>
                    </a:lnTo>
                    <a:lnTo>
                      <a:pt x="943" y="84"/>
                    </a:lnTo>
                    <a:lnTo>
                      <a:pt x="917" y="70"/>
                    </a:lnTo>
                    <a:lnTo>
                      <a:pt x="890" y="56"/>
                    </a:lnTo>
                    <a:lnTo>
                      <a:pt x="864" y="45"/>
                    </a:lnTo>
                    <a:lnTo>
                      <a:pt x="835" y="34"/>
                    </a:lnTo>
                    <a:lnTo>
                      <a:pt x="807" y="24"/>
                    </a:lnTo>
                    <a:lnTo>
                      <a:pt x="777" y="16"/>
                    </a:lnTo>
                    <a:lnTo>
                      <a:pt x="749" y="10"/>
                    </a:lnTo>
                    <a:lnTo>
                      <a:pt x="718" y="4"/>
                    </a:lnTo>
                    <a:lnTo>
                      <a:pt x="687" y="2"/>
                    </a:lnTo>
                    <a:lnTo>
                      <a:pt x="655" y="0"/>
                    </a:lnTo>
                    <a:lnTo>
                      <a:pt x="625" y="0"/>
                    </a:lnTo>
                    <a:lnTo>
                      <a:pt x="560" y="2"/>
                    </a:lnTo>
                    <a:lnTo>
                      <a:pt x="529" y="4"/>
                    </a:lnTo>
                    <a:lnTo>
                      <a:pt x="499" y="10"/>
                    </a:lnTo>
                    <a:lnTo>
                      <a:pt x="440" y="24"/>
                    </a:lnTo>
                    <a:lnTo>
                      <a:pt x="384" y="45"/>
                    </a:lnTo>
                    <a:lnTo>
                      <a:pt x="329" y="70"/>
                    </a:lnTo>
                    <a:lnTo>
                      <a:pt x="279" y="102"/>
                    </a:lnTo>
                    <a:lnTo>
                      <a:pt x="228" y="139"/>
                    </a:lnTo>
                    <a:lnTo>
                      <a:pt x="183" y="183"/>
                    </a:lnTo>
                    <a:lnTo>
                      <a:pt x="139" y="228"/>
                    </a:lnTo>
                    <a:lnTo>
                      <a:pt x="102" y="279"/>
                    </a:lnTo>
                    <a:lnTo>
                      <a:pt x="70" y="329"/>
                    </a:lnTo>
                    <a:lnTo>
                      <a:pt x="45" y="384"/>
                    </a:lnTo>
                    <a:lnTo>
                      <a:pt x="24" y="439"/>
                    </a:lnTo>
                    <a:lnTo>
                      <a:pt x="10" y="499"/>
                    </a:lnTo>
                    <a:lnTo>
                      <a:pt x="4" y="528"/>
                    </a:lnTo>
                    <a:lnTo>
                      <a:pt x="2" y="560"/>
                    </a:lnTo>
                    <a:lnTo>
                      <a:pt x="0" y="625"/>
                    </a:lnTo>
                    <a:lnTo>
                      <a:pt x="0" y="655"/>
                    </a:lnTo>
                    <a:lnTo>
                      <a:pt x="2" y="687"/>
                    </a:lnTo>
                    <a:lnTo>
                      <a:pt x="4" y="717"/>
                    </a:lnTo>
                    <a:lnTo>
                      <a:pt x="10" y="749"/>
                    </a:lnTo>
                    <a:lnTo>
                      <a:pt x="16" y="777"/>
                    </a:lnTo>
                    <a:lnTo>
                      <a:pt x="24" y="806"/>
                    </a:lnTo>
                    <a:lnTo>
                      <a:pt x="34" y="835"/>
                    </a:lnTo>
                    <a:lnTo>
                      <a:pt x="45" y="864"/>
                    </a:lnTo>
                    <a:lnTo>
                      <a:pt x="56" y="890"/>
                    </a:lnTo>
                    <a:lnTo>
                      <a:pt x="70" y="917"/>
                    </a:lnTo>
                    <a:lnTo>
                      <a:pt x="84" y="942"/>
                    </a:lnTo>
                    <a:lnTo>
                      <a:pt x="102" y="969"/>
                    </a:lnTo>
                    <a:lnTo>
                      <a:pt x="119" y="994"/>
                    </a:lnTo>
                    <a:lnTo>
                      <a:pt x="139" y="1019"/>
                    </a:lnTo>
                    <a:lnTo>
                      <a:pt x="159" y="1042"/>
                    </a:lnTo>
                    <a:lnTo>
                      <a:pt x="183" y="1067"/>
                    </a:lnTo>
                    <a:lnTo>
                      <a:pt x="228" y="1109"/>
                    </a:lnTo>
                    <a:lnTo>
                      <a:pt x="279" y="1147"/>
                    </a:lnTo>
                    <a:lnTo>
                      <a:pt x="329" y="1177"/>
                    </a:lnTo>
                    <a:lnTo>
                      <a:pt x="356" y="1191"/>
                    </a:lnTo>
                    <a:lnTo>
                      <a:pt x="384" y="1204"/>
                    </a:lnTo>
                    <a:lnTo>
                      <a:pt x="440" y="1223"/>
                    </a:lnTo>
                    <a:lnTo>
                      <a:pt x="469" y="1231"/>
                    </a:lnTo>
                    <a:lnTo>
                      <a:pt x="499" y="1238"/>
                    </a:lnTo>
                    <a:lnTo>
                      <a:pt x="529" y="1243"/>
                    </a:lnTo>
                    <a:lnTo>
                      <a:pt x="560" y="1246"/>
                    </a:lnTo>
                    <a:lnTo>
                      <a:pt x="592" y="1249"/>
                    </a:lnTo>
                    <a:lnTo>
                      <a:pt x="625" y="1250"/>
                    </a:lnTo>
                    <a:lnTo>
                      <a:pt x="626" y="1249"/>
                    </a:lnTo>
                    <a:lnTo>
                      <a:pt x="628" y="1249"/>
                    </a:lnTo>
                    <a:lnTo>
                      <a:pt x="633" y="1249"/>
                    </a:lnTo>
                    <a:lnTo>
                      <a:pt x="643" y="1249"/>
                    </a:lnTo>
                    <a:lnTo>
                      <a:pt x="661" y="1249"/>
                    </a:lnTo>
                    <a:lnTo>
                      <a:pt x="699" y="1245"/>
                    </a:lnTo>
                    <a:lnTo>
                      <a:pt x="734" y="1239"/>
                    </a:lnTo>
                    <a:lnTo>
                      <a:pt x="742" y="1237"/>
                    </a:lnTo>
                    <a:lnTo>
                      <a:pt x="752" y="1236"/>
                    </a:lnTo>
                    <a:lnTo>
                      <a:pt x="770" y="1233"/>
                    </a:lnTo>
                    <a:lnTo>
                      <a:pt x="803" y="1224"/>
                    </a:lnTo>
                    <a:lnTo>
                      <a:pt x="820" y="1218"/>
                    </a:lnTo>
                    <a:lnTo>
                      <a:pt x="837" y="1213"/>
                    </a:lnTo>
                    <a:lnTo>
                      <a:pt x="870" y="1200"/>
                    </a:lnTo>
                    <a:lnTo>
                      <a:pt x="903" y="1188"/>
                    </a:lnTo>
                    <a:lnTo>
                      <a:pt x="909" y="1183"/>
                    </a:lnTo>
                    <a:lnTo>
                      <a:pt x="916" y="1179"/>
                    </a:lnTo>
                    <a:lnTo>
                      <a:pt x="930" y="1172"/>
                    </a:lnTo>
                    <a:lnTo>
                      <a:pt x="958" y="1156"/>
                    </a:lnTo>
                    <a:lnTo>
                      <a:pt x="961" y="1152"/>
                    </a:lnTo>
                    <a:lnTo>
                      <a:pt x="964" y="1150"/>
                    </a:lnTo>
                    <a:lnTo>
                      <a:pt x="971" y="1145"/>
                    </a:lnTo>
                    <a:lnTo>
                      <a:pt x="985" y="1136"/>
                    </a:lnTo>
                    <a:lnTo>
                      <a:pt x="1013" y="1115"/>
                    </a:lnTo>
                    <a:lnTo>
                      <a:pt x="1040" y="1091"/>
                    </a:lnTo>
                    <a:lnTo>
                      <a:pt x="1046" y="1084"/>
                    </a:lnTo>
                    <a:lnTo>
                      <a:pt x="1053" y="1078"/>
                    </a:lnTo>
                    <a:lnTo>
                      <a:pt x="1067" y="1067"/>
                    </a:lnTo>
                    <a:lnTo>
                      <a:pt x="1088" y="1042"/>
                    </a:lnTo>
                    <a:lnTo>
                      <a:pt x="1110" y="1019"/>
                    </a:lnTo>
                    <a:lnTo>
                      <a:pt x="1128" y="994"/>
                    </a:lnTo>
                    <a:lnTo>
                      <a:pt x="1147" y="969"/>
                    </a:lnTo>
                    <a:lnTo>
                      <a:pt x="1154" y="955"/>
                    </a:lnTo>
                    <a:lnTo>
                      <a:pt x="1158" y="948"/>
                    </a:lnTo>
                    <a:lnTo>
                      <a:pt x="1162" y="942"/>
                    </a:lnTo>
                    <a:lnTo>
                      <a:pt x="1178" y="917"/>
                    </a:lnTo>
                    <a:lnTo>
                      <a:pt x="1192" y="890"/>
                    </a:lnTo>
                    <a:lnTo>
                      <a:pt x="1205" y="864"/>
                    </a:lnTo>
                    <a:lnTo>
                      <a:pt x="1214" y="835"/>
                    </a:lnTo>
                    <a:lnTo>
                      <a:pt x="1223" y="806"/>
                    </a:lnTo>
                    <a:lnTo>
                      <a:pt x="1223" y="802"/>
                    </a:lnTo>
                    <a:lnTo>
                      <a:pt x="1225" y="798"/>
                    </a:lnTo>
                    <a:lnTo>
                      <a:pt x="1227" y="791"/>
                    </a:lnTo>
                    <a:lnTo>
                      <a:pt x="1232" y="777"/>
                    </a:lnTo>
                    <a:lnTo>
                      <a:pt x="1239" y="749"/>
                    </a:lnTo>
                    <a:lnTo>
                      <a:pt x="1243" y="717"/>
                    </a:lnTo>
                    <a:lnTo>
                      <a:pt x="1247" y="687"/>
                    </a:lnTo>
                    <a:lnTo>
                      <a:pt x="1249" y="655"/>
                    </a:lnTo>
                    <a:lnTo>
                      <a:pt x="1250" y="625"/>
                    </a:lnTo>
                    <a:lnTo>
                      <a:pt x="1249" y="592"/>
                    </a:lnTo>
                    <a:lnTo>
                      <a:pt x="1247" y="560"/>
                    </a:lnTo>
                    <a:lnTo>
                      <a:pt x="1243" y="528"/>
                    </a:lnTo>
                    <a:lnTo>
                      <a:pt x="1239" y="499"/>
                    </a:lnTo>
                    <a:lnTo>
                      <a:pt x="1232" y="469"/>
                    </a:lnTo>
                    <a:lnTo>
                      <a:pt x="1223" y="439"/>
                    </a:lnTo>
                    <a:lnTo>
                      <a:pt x="1205" y="384"/>
                    </a:lnTo>
                    <a:lnTo>
                      <a:pt x="1192" y="356"/>
                    </a:lnTo>
                    <a:lnTo>
                      <a:pt x="1178" y="329"/>
                    </a:lnTo>
                    <a:lnTo>
                      <a:pt x="1147" y="279"/>
                    </a:lnTo>
                    <a:lnTo>
                      <a:pt x="1110" y="228"/>
                    </a:lnTo>
                    <a:lnTo>
                      <a:pt x="1067" y="18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 name="Freeform 205">
                <a:extLst>
                  <a:ext uri="{FF2B5EF4-FFF2-40B4-BE49-F238E27FC236}">
                    <a16:creationId xmlns:a16="http://schemas.microsoft.com/office/drawing/2014/main" id="{B539863B-CAEE-6451-01F4-01183624535C}"/>
                  </a:ext>
                </a:extLst>
              </p:cNvPr>
              <p:cNvSpPr>
                <a:spLocks/>
              </p:cNvSpPr>
              <p:nvPr/>
            </p:nvSpPr>
            <p:spPr bwMode="auto">
              <a:xfrm>
                <a:off x="4046538" y="4268788"/>
                <a:ext cx="185738" cy="157163"/>
              </a:xfrm>
              <a:custGeom>
                <a:avLst/>
                <a:gdLst>
                  <a:gd name="T0" fmla="*/ 314 w 700"/>
                  <a:gd name="T1" fmla="*/ 1 h 598"/>
                  <a:gd name="T2" fmla="*/ 246 w 700"/>
                  <a:gd name="T3" fmla="*/ 10 h 598"/>
                  <a:gd name="T4" fmla="*/ 185 w 700"/>
                  <a:gd name="T5" fmla="*/ 32 h 598"/>
                  <a:gd name="T6" fmla="*/ 128 w 700"/>
                  <a:gd name="T7" fmla="*/ 65 h 598"/>
                  <a:gd name="T8" fmla="*/ 78 w 700"/>
                  <a:gd name="T9" fmla="*/ 107 h 598"/>
                  <a:gd name="T10" fmla="*/ 39 w 700"/>
                  <a:gd name="T11" fmla="*/ 156 h 598"/>
                  <a:gd name="T12" fmla="*/ 13 w 700"/>
                  <a:gd name="T13" fmla="*/ 209 h 598"/>
                  <a:gd name="T14" fmla="*/ 1 w 700"/>
                  <a:gd name="T15" fmla="*/ 267 h 598"/>
                  <a:gd name="T16" fmla="*/ 1 w 700"/>
                  <a:gd name="T17" fmla="*/ 328 h 598"/>
                  <a:gd name="T18" fmla="*/ 6 w 700"/>
                  <a:gd name="T19" fmla="*/ 357 h 598"/>
                  <a:gd name="T20" fmla="*/ 25 w 700"/>
                  <a:gd name="T21" fmla="*/ 414 h 598"/>
                  <a:gd name="T22" fmla="*/ 39 w 700"/>
                  <a:gd name="T23" fmla="*/ 438 h 598"/>
                  <a:gd name="T24" fmla="*/ 78 w 700"/>
                  <a:gd name="T25" fmla="*/ 486 h 598"/>
                  <a:gd name="T26" fmla="*/ 128 w 700"/>
                  <a:gd name="T27" fmla="*/ 530 h 598"/>
                  <a:gd name="T28" fmla="*/ 185 w 700"/>
                  <a:gd name="T29" fmla="*/ 562 h 598"/>
                  <a:gd name="T30" fmla="*/ 246 w 700"/>
                  <a:gd name="T31" fmla="*/ 584 h 598"/>
                  <a:gd name="T32" fmla="*/ 314 w 700"/>
                  <a:gd name="T33" fmla="*/ 595 h 598"/>
                  <a:gd name="T34" fmla="*/ 366 w 700"/>
                  <a:gd name="T35" fmla="*/ 596 h 598"/>
                  <a:gd name="T36" fmla="*/ 370 w 700"/>
                  <a:gd name="T37" fmla="*/ 595 h 598"/>
                  <a:gd name="T38" fmla="*/ 384 w 700"/>
                  <a:gd name="T39" fmla="*/ 595 h 598"/>
                  <a:gd name="T40" fmla="*/ 402 w 700"/>
                  <a:gd name="T41" fmla="*/ 592 h 598"/>
                  <a:gd name="T42" fmla="*/ 409 w 700"/>
                  <a:gd name="T43" fmla="*/ 592 h 598"/>
                  <a:gd name="T44" fmla="*/ 451 w 700"/>
                  <a:gd name="T45" fmla="*/ 584 h 598"/>
                  <a:gd name="T46" fmla="*/ 483 w 700"/>
                  <a:gd name="T47" fmla="*/ 575 h 598"/>
                  <a:gd name="T48" fmla="*/ 504 w 700"/>
                  <a:gd name="T49" fmla="*/ 565 h 598"/>
                  <a:gd name="T50" fmla="*/ 526 w 700"/>
                  <a:gd name="T51" fmla="*/ 554 h 598"/>
                  <a:gd name="T52" fmla="*/ 569 w 700"/>
                  <a:gd name="T53" fmla="*/ 530 h 598"/>
                  <a:gd name="T54" fmla="*/ 575 w 700"/>
                  <a:gd name="T55" fmla="*/ 524 h 598"/>
                  <a:gd name="T56" fmla="*/ 596 w 700"/>
                  <a:gd name="T57" fmla="*/ 510 h 598"/>
                  <a:gd name="T58" fmla="*/ 641 w 700"/>
                  <a:gd name="T59" fmla="*/ 463 h 598"/>
                  <a:gd name="T60" fmla="*/ 649 w 700"/>
                  <a:gd name="T61" fmla="*/ 450 h 598"/>
                  <a:gd name="T62" fmla="*/ 666 w 700"/>
                  <a:gd name="T63" fmla="*/ 425 h 598"/>
                  <a:gd name="T64" fmla="*/ 684 w 700"/>
                  <a:gd name="T65" fmla="*/ 385 h 598"/>
                  <a:gd name="T66" fmla="*/ 695 w 700"/>
                  <a:gd name="T67" fmla="*/ 342 h 598"/>
                  <a:gd name="T68" fmla="*/ 697 w 700"/>
                  <a:gd name="T69" fmla="*/ 320 h 598"/>
                  <a:gd name="T70" fmla="*/ 700 w 700"/>
                  <a:gd name="T71" fmla="*/ 299 h 598"/>
                  <a:gd name="T72" fmla="*/ 693 w 700"/>
                  <a:gd name="T73" fmla="*/ 238 h 598"/>
                  <a:gd name="T74" fmla="*/ 674 w 700"/>
                  <a:gd name="T75" fmla="*/ 183 h 598"/>
                  <a:gd name="T76" fmla="*/ 641 w 700"/>
                  <a:gd name="T77" fmla="*/ 131 h 598"/>
                  <a:gd name="T78" fmla="*/ 596 w 700"/>
                  <a:gd name="T79" fmla="*/ 86 h 598"/>
                  <a:gd name="T80" fmla="*/ 569 w 700"/>
                  <a:gd name="T81" fmla="*/ 65 h 598"/>
                  <a:gd name="T82" fmla="*/ 512 w 700"/>
                  <a:gd name="T83" fmla="*/ 32 h 598"/>
                  <a:gd name="T84" fmla="*/ 483 w 700"/>
                  <a:gd name="T85" fmla="*/ 21 h 598"/>
                  <a:gd name="T86" fmla="*/ 418 w 700"/>
                  <a:gd name="T87" fmla="*/ 4 h 598"/>
                  <a:gd name="T88" fmla="*/ 350 w 700"/>
                  <a:gd name="T89" fmla="*/ 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0" h="598">
                    <a:moveTo>
                      <a:pt x="350" y="0"/>
                    </a:moveTo>
                    <a:lnTo>
                      <a:pt x="314" y="1"/>
                    </a:lnTo>
                    <a:lnTo>
                      <a:pt x="280" y="4"/>
                    </a:lnTo>
                    <a:lnTo>
                      <a:pt x="246" y="10"/>
                    </a:lnTo>
                    <a:lnTo>
                      <a:pt x="215" y="21"/>
                    </a:lnTo>
                    <a:lnTo>
                      <a:pt x="185" y="32"/>
                    </a:lnTo>
                    <a:lnTo>
                      <a:pt x="156" y="48"/>
                    </a:lnTo>
                    <a:lnTo>
                      <a:pt x="128" y="65"/>
                    </a:lnTo>
                    <a:lnTo>
                      <a:pt x="102" y="86"/>
                    </a:lnTo>
                    <a:lnTo>
                      <a:pt x="78" y="107"/>
                    </a:lnTo>
                    <a:lnTo>
                      <a:pt x="57" y="131"/>
                    </a:lnTo>
                    <a:lnTo>
                      <a:pt x="39" y="156"/>
                    </a:lnTo>
                    <a:lnTo>
                      <a:pt x="25" y="183"/>
                    </a:lnTo>
                    <a:lnTo>
                      <a:pt x="13" y="209"/>
                    </a:lnTo>
                    <a:lnTo>
                      <a:pt x="6" y="238"/>
                    </a:lnTo>
                    <a:lnTo>
                      <a:pt x="1" y="267"/>
                    </a:lnTo>
                    <a:lnTo>
                      <a:pt x="0" y="299"/>
                    </a:lnTo>
                    <a:lnTo>
                      <a:pt x="1" y="328"/>
                    </a:lnTo>
                    <a:lnTo>
                      <a:pt x="3" y="342"/>
                    </a:lnTo>
                    <a:lnTo>
                      <a:pt x="6" y="357"/>
                    </a:lnTo>
                    <a:lnTo>
                      <a:pt x="13" y="385"/>
                    </a:lnTo>
                    <a:lnTo>
                      <a:pt x="25" y="414"/>
                    </a:lnTo>
                    <a:lnTo>
                      <a:pt x="31" y="425"/>
                    </a:lnTo>
                    <a:lnTo>
                      <a:pt x="39" y="438"/>
                    </a:lnTo>
                    <a:lnTo>
                      <a:pt x="57" y="463"/>
                    </a:lnTo>
                    <a:lnTo>
                      <a:pt x="78" y="486"/>
                    </a:lnTo>
                    <a:lnTo>
                      <a:pt x="102" y="510"/>
                    </a:lnTo>
                    <a:lnTo>
                      <a:pt x="128" y="530"/>
                    </a:lnTo>
                    <a:lnTo>
                      <a:pt x="156" y="547"/>
                    </a:lnTo>
                    <a:lnTo>
                      <a:pt x="185" y="562"/>
                    </a:lnTo>
                    <a:lnTo>
                      <a:pt x="215" y="575"/>
                    </a:lnTo>
                    <a:lnTo>
                      <a:pt x="246" y="584"/>
                    </a:lnTo>
                    <a:lnTo>
                      <a:pt x="280" y="592"/>
                    </a:lnTo>
                    <a:lnTo>
                      <a:pt x="314" y="595"/>
                    </a:lnTo>
                    <a:lnTo>
                      <a:pt x="350" y="598"/>
                    </a:lnTo>
                    <a:lnTo>
                      <a:pt x="366" y="596"/>
                    </a:lnTo>
                    <a:lnTo>
                      <a:pt x="368" y="595"/>
                    </a:lnTo>
                    <a:lnTo>
                      <a:pt x="370" y="595"/>
                    </a:lnTo>
                    <a:lnTo>
                      <a:pt x="375" y="595"/>
                    </a:lnTo>
                    <a:lnTo>
                      <a:pt x="384" y="595"/>
                    </a:lnTo>
                    <a:lnTo>
                      <a:pt x="400" y="593"/>
                    </a:lnTo>
                    <a:lnTo>
                      <a:pt x="402" y="592"/>
                    </a:lnTo>
                    <a:lnTo>
                      <a:pt x="404" y="592"/>
                    </a:lnTo>
                    <a:lnTo>
                      <a:pt x="409" y="592"/>
                    </a:lnTo>
                    <a:lnTo>
                      <a:pt x="418" y="592"/>
                    </a:lnTo>
                    <a:lnTo>
                      <a:pt x="451" y="584"/>
                    </a:lnTo>
                    <a:lnTo>
                      <a:pt x="466" y="579"/>
                    </a:lnTo>
                    <a:lnTo>
                      <a:pt x="483" y="575"/>
                    </a:lnTo>
                    <a:lnTo>
                      <a:pt x="497" y="568"/>
                    </a:lnTo>
                    <a:lnTo>
                      <a:pt x="504" y="565"/>
                    </a:lnTo>
                    <a:lnTo>
                      <a:pt x="512" y="562"/>
                    </a:lnTo>
                    <a:lnTo>
                      <a:pt x="526" y="554"/>
                    </a:lnTo>
                    <a:lnTo>
                      <a:pt x="541" y="547"/>
                    </a:lnTo>
                    <a:lnTo>
                      <a:pt x="569" y="530"/>
                    </a:lnTo>
                    <a:lnTo>
                      <a:pt x="572" y="526"/>
                    </a:lnTo>
                    <a:lnTo>
                      <a:pt x="575" y="524"/>
                    </a:lnTo>
                    <a:lnTo>
                      <a:pt x="582" y="519"/>
                    </a:lnTo>
                    <a:lnTo>
                      <a:pt x="596" y="510"/>
                    </a:lnTo>
                    <a:lnTo>
                      <a:pt x="620" y="486"/>
                    </a:lnTo>
                    <a:lnTo>
                      <a:pt x="641" y="463"/>
                    </a:lnTo>
                    <a:lnTo>
                      <a:pt x="644" y="456"/>
                    </a:lnTo>
                    <a:lnTo>
                      <a:pt x="649" y="450"/>
                    </a:lnTo>
                    <a:lnTo>
                      <a:pt x="659" y="438"/>
                    </a:lnTo>
                    <a:lnTo>
                      <a:pt x="666" y="425"/>
                    </a:lnTo>
                    <a:lnTo>
                      <a:pt x="674" y="414"/>
                    </a:lnTo>
                    <a:lnTo>
                      <a:pt x="684" y="385"/>
                    </a:lnTo>
                    <a:lnTo>
                      <a:pt x="693" y="357"/>
                    </a:lnTo>
                    <a:lnTo>
                      <a:pt x="695" y="342"/>
                    </a:lnTo>
                    <a:lnTo>
                      <a:pt x="697" y="328"/>
                    </a:lnTo>
                    <a:lnTo>
                      <a:pt x="697" y="320"/>
                    </a:lnTo>
                    <a:lnTo>
                      <a:pt x="698" y="313"/>
                    </a:lnTo>
                    <a:lnTo>
                      <a:pt x="700" y="299"/>
                    </a:lnTo>
                    <a:lnTo>
                      <a:pt x="697" y="267"/>
                    </a:lnTo>
                    <a:lnTo>
                      <a:pt x="693" y="238"/>
                    </a:lnTo>
                    <a:lnTo>
                      <a:pt x="684" y="209"/>
                    </a:lnTo>
                    <a:lnTo>
                      <a:pt x="674" y="183"/>
                    </a:lnTo>
                    <a:lnTo>
                      <a:pt x="659" y="156"/>
                    </a:lnTo>
                    <a:lnTo>
                      <a:pt x="641" y="131"/>
                    </a:lnTo>
                    <a:lnTo>
                      <a:pt x="620" y="107"/>
                    </a:lnTo>
                    <a:lnTo>
                      <a:pt x="596" y="86"/>
                    </a:lnTo>
                    <a:lnTo>
                      <a:pt x="582" y="75"/>
                    </a:lnTo>
                    <a:lnTo>
                      <a:pt x="569" y="65"/>
                    </a:lnTo>
                    <a:lnTo>
                      <a:pt x="541" y="48"/>
                    </a:lnTo>
                    <a:lnTo>
                      <a:pt x="512" y="32"/>
                    </a:lnTo>
                    <a:lnTo>
                      <a:pt x="497" y="25"/>
                    </a:lnTo>
                    <a:lnTo>
                      <a:pt x="483" y="21"/>
                    </a:lnTo>
                    <a:lnTo>
                      <a:pt x="451" y="10"/>
                    </a:lnTo>
                    <a:lnTo>
                      <a:pt x="418" y="4"/>
                    </a:lnTo>
                    <a:lnTo>
                      <a:pt x="384" y="1"/>
                    </a:lnTo>
                    <a:lnTo>
                      <a:pt x="35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 name="Freeform 206">
                <a:extLst>
                  <a:ext uri="{FF2B5EF4-FFF2-40B4-BE49-F238E27FC236}">
                    <a16:creationId xmlns:a16="http://schemas.microsoft.com/office/drawing/2014/main" id="{15250623-4CA4-5AA2-D2C8-03675BC86F87}"/>
                  </a:ext>
                </a:extLst>
              </p:cNvPr>
              <p:cNvSpPr>
                <a:spLocks/>
              </p:cNvSpPr>
              <p:nvPr/>
            </p:nvSpPr>
            <p:spPr bwMode="auto">
              <a:xfrm>
                <a:off x="3973513" y="4187826"/>
                <a:ext cx="331788" cy="330200"/>
              </a:xfrm>
              <a:custGeom>
                <a:avLst/>
                <a:gdLst>
                  <a:gd name="T0" fmla="*/ 560 w 1250"/>
                  <a:gd name="T1" fmla="*/ 3 h 1251"/>
                  <a:gd name="T2" fmla="*/ 499 w 1250"/>
                  <a:gd name="T3" fmla="*/ 11 h 1251"/>
                  <a:gd name="T4" fmla="*/ 384 w 1250"/>
                  <a:gd name="T5" fmla="*/ 46 h 1251"/>
                  <a:gd name="T6" fmla="*/ 279 w 1250"/>
                  <a:gd name="T7" fmla="*/ 103 h 1251"/>
                  <a:gd name="T8" fmla="*/ 183 w 1250"/>
                  <a:gd name="T9" fmla="*/ 183 h 1251"/>
                  <a:gd name="T10" fmla="*/ 102 w 1250"/>
                  <a:gd name="T11" fmla="*/ 280 h 1251"/>
                  <a:gd name="T12" fmla="*/ 45 w 1250"/>
                  <a:gd name="T13" fmla="*/ 385 h 1251"/>
                  <a:gd name="T14" fmla="*/ 10 w 1250"/>
                  <a:gd name="T15" fmla="*/ 500 h 1251"/>
                  <a:gd name="T16" fmla="*/ 2 w 1250"/>
                  <a:gd name="T17" fmla="*/ 561 h 1251"/>
                  <a:gd name="T18" fmla="*/ 0 w 1250"/>
                  <a:gd name="T19" fmla="*/ 656 h 1251"/>
                  <a:gd name="T20" fmla="*/ 4 w 1250"/>
                  <a:gd name="T21" fmla="*/ 718 h 1251"/>
                  <a:gd name="T22" fmla="*/ 16 w 1250"/>
                  <a:gd name="T23" fmla="*/ 778 h 1251"/>
                  <a:gd name="T24" fmla="*/ 34 w 1250"/>
                  <a:gd name="T25" fmla="*/ 835 h 1251"/>
                  <a:gd name="T26" fmla="*/ 56 w 1250"/>
                  <a:gd name="T27" fmla="*/ 891 h 1251"/>
                  <a:gd name="T28" fmla="*/ 84 w 1250"/>
                  <a:gd name="T29" fmla="*/ 943 h 1251"/>
                  <a:gd name="T30" fmla="*/ 119 w 1250"/>
                  <a:gd name="T31" fmla="*/ 995 h 1251"/>
                  <a:gd name="T32" fmla="*/ 159 w 1250"/>
                  <a:gd name="T33" fmla="*/ 1043 h 1251"/>
                  <a:gd name="T34" fmla="*/ 228 w 1250"/>
                  <a:gd name="T35" fmla="*/ 1110 h 1251"/>
                  <a:gd name="T36" fmla="*/ 329 w 1250"/>
                  <a:gd name="T37" fmla="*/ 1178 h 1251"/>
                  <a:gd name="T38" fmla="*/ 384 w 1250"/>
                  <a:gd name="T39" fmla="*/ 1205 h 1251"/>
                  <a:gd name="T40" fmla="*/ 469 w 1250"/>
                  <a:gd name="T41" fmla="*/ 1232 h 1251"/>
                  <a:gd name="T42" fmla="*/ 529 w 1250"/>
                  <a:gd name="T43" fmla="*/ 1244 h 1251"/>
                  <a:gd name="T44" fmla="*/ 592 w 1250"/>
                  <a:gd name="T45" fmla="*/ 1249 h 1251"/>
                  <a:gd name="T46" fmla="*/ 626 w 1250"/>
                  <a:gd name="T47" fmla="*/ 1249 h 1251"/>
                  <a:gd name="T48" fmla="*/ 633 w 1250"/>
                  <a:gd name="T49" fmla="*/ 1249 h 1251"/>
                  <a:gd name="T50" fmla="*/ 661 w 1250"/>
                  <a:gd name="T51" fmla="*/ 1249 h 1251"/>
                  <a:gd name="T52" fmla="*/ 734 w 1250"/>
                  <a:gd name="T53" fmla="*/ 1240 h 1251"/>
                  <a:gd name="T54" fmla="*/ 752 w 1250"/>
                  <a:gd name="T55" fmla="*/ 1237 h 1251"/>
                  <a:gd name="T56" fmla="*/ 803 w 1250"/>
                  <a:gd name="T57" fmla="*/ 1225 h 1251"/>
                  <a:gd name="T58" fmla="*/ 837 w 1250"/>
                  <a:gd name="T59" fmla="*/ 1214 h 1251"/>
                  <a:gd name="T60" fmla="*/ 903 w 1250"/>
                  <a:gd name="T61" fmla="*/ 1188 h 1251"/>
                  <a:gd name="T62" fmla="*/ 916 w 1250"/>
                  <a:gd name="T63" fmla="*/ 1180 h 1251"/>
                  <a:gd name="T64" fmla="*/ 958 w 1250"/>
                  <a:gd name="T65" fmla="*/ 1157 h 1251"/>
                  <a:gd name="T66" fmla="*/ 964 w 1250"/>
                  <a:gd name="T67" fmla="*/ 1151 h 1251"/>
                  <a:gd name="T68" fmla="*/ 985 w 1250"/>
                  <a:gd name="T69" fmla="*/ 1137 h 1251"/>
                  <a:gd name="T70" fmla="*/ 1040 w 1250"/>
                  <a:gd name="T71" fmla="*/ 1092 h 1251"/>
                  <a:gd name="T72" fmla="*/ 1053 w 1250"/>
                  <a:gd name="T73" fmla="*/ 1079 h 1251"/>
                  <a:gd name="T74" fmla="*/ 1088 w 1250"/>
                  <a:gd name="T75" fmla="*/ 1043 h 1251"/>
                  <a:gd name="T76" fmla="*/ 1128 w 1250"/>
                  <a:gd name="T77" fmla="*/ 995 h 1251"/>
                  <a:gd name="T78" fmla="*/ 1154 w 1250"/>
                  <a:gd name="T79" fmla="*/ 956 h 1251"/>
                  <a:gd name="T80" fmla="*/ 1162 w 1250"/>
                  <a:gd name="T81" fmla="*/ 943 h 1251"/>
                  <a:gd name="T82" fmla="*/ 1192 w 1250"/>
                  <a:gd name="T83" fmla="*/ 891 h 1251"/>
                  <a:gd name="T84" fmla="*/ 1214 w 1250"/>
                  <a:gd name="T85" fmla="*/ 835 h 1251"/>
                  <a:gd name="T86" fmla="*/ 1223 w 1250"/>
                  <a:gd name="T87" fmla="*/ 803 h 1251"/>
                  <a:gd name="T88" fmla="*/ 1227 w 1250"/>
                  <a:gd name="T89" fmla="*/ 792 h 1251"/>
                  <a:gd name="T90" fmla="*/ 1239 w 1250"/>
                  <a:gd name="T91" fmla="*/ 750 h 1251"/>
                  <a:gd name="T92" fmla="*/ 1247 w 1250"/>
                  <a:gd name="T93" fmla="*/ 688 h 1251"/>
                  <a:gd name="T94" fmla="*/ 1250 w 1250"/>
                  <a:gd name="T95" fmla="*/ 626 h 1251"/>
                  <a:gd name="T96" fmla="*/ 1247 w 1250"/>
                  <a:gd name="T97" fmla="*/ 561 h 1251"/>
                  <a:gd name="T98" fmla="*/ 1239 w 1250"/>
                  <a:gd name="T99" fmla="*/ 500 h 1251"/>
                  <a:gd name="T100" fmla="*/ 1223 w 1250"/>
                  <a:gd name="T101" fmla="*/ 440 h 1251"/>
                  <a:gd name="T102" fmla="*/ 1192 w 1250"/>
                  <a:gd name="T103" fmla="*/ 357 h 1251"/>
                  <a:gd name="T104" fmla="*/ 1147 w 1250"/>
                  <a:gd name="T105" fmla="*/ 280 h 1251"/>
                  <a:gd name="T106" fmla="*/ 1067 w 1250"/>
                  <a:gd name="T107" fmla="*/ 183 h 1251"/>
                  <a:gd name="T108" fmla="*/ 1019 w 1250"/>
                  <a:gd name="T109" fmla="*/ 140 h 1251"/>
                  <a:gd name="T110" fmla="*/ 970 w 1250"/>
                  <a:gd name="T111" fmla="*/ 103 h 1251"/>
                  <a:gd name="T112" fmla="*/ 917 w 1250"/>
                  <a:gd name="T113" fmla="*/ 71 h 1251"/>
                  <a:gd name="T114" fmla="*/ 864 w 1250"/>
                  <a:gd name="T115" fmla="*/ 46 h 1251"/>
                  <a:gd name="T116" fmla="*/ 807 w 1250"/>
                  <a:gd name="T117" fmla="*/ 25 h 1251"/>
                  <a:gd name="T118" fmla="*/ 749 w 1250"/>
                  <a:gd name="T119" fmla="*/ 11 h 1251"/>
                  <a:gd name="T120" fmla="*/ 687 w 1250"/>
                  <a:gd name="T121" fmla="*/ 3 h 1251"/>
                  <a:gd name="T122" fmla="*/ 625 w 1250"/>
                  <a:gd name="T123" fmla="*/ 0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50" h="1251">
                    <a:moveTo>
                      <a:pt x="625" y="0"/>
                    </a:moveTo>
                    <a:lnTo>
                      <a:pt x="560" y="3"/>
                    </a:lnTo>
                    <a:lnTo>
                      <a:pt x="529" y="5"/>
                    </a:lnTo>
                    <a:lnTo>
                      <a:pt x="499" y="11"/>
                    </a:lnTo>
                    <a:lnTo>
                      <a:pt x="440" y="25"/>
                    </a:lnTo>
                    <a:lnTo>
                      <a:pt x="384" y="46"/>
                    </a:lnTo>
                    <a:lnTo>
                      <a:pt x="329" y="71"/>
                    </a:lnTo>
                    <a:lnTo>
                      <a:pt x="279" y="103"/>
                    </a:lnTo>
                    <a:lnTo>
                      <a:pt x="228" y="140"/>
                    </a:lnTo>
                    <a:lnTo>
                      <a:pt x="183" y="183"/>
                    </a:lnTo>
                    <a:lnTo>
                      <a:pt x="139" y="229"/>
                    </a:lnTo>
                    <a:lnTo>
                      <a:pt x="102" y="280"/>
                    </a:lnTo>
                    <a:lnTo>
                      <a:pt x="70" y="330"/>
                    </a:lnTo>
                    <a:lnTo>
                      <a:pt x="45" y="385"/>
                    </a:lnTo>
                    <a:lnTo>
                      <a:pt x="24" y="440"/>
                    </a:lnTo>
                    <a:lnTo>
                      <a:pt x="10" y="500"/>
                    </a:lnTo>
                    <a:lnTo>
                      <a:pt x="4" y="529"/>
                    </a:lnTo>
                    <a:lnTo>
                      <a:pt x="2" y="561"/>
                    </a:lnTo>
                    <a:lnTo>
                      <a:pt x="0" y="626"/>
                    </a:lnTo>
                    <a:lnTo>
                      <a:pt x="0" y="656"/>
                    </a:lnTo>
                    <a:lnTo>
                      <a:pt x="2" y="688"/>
                    </a:lnTo>
                    <a:lnTo>
                      <a:pt x="4" y="718"/>
                    </a:lnTo>
                    <a:lnTo>
                      <a:pt x="10" y="750"/>
                    </a:lnTo>
                    <a:lnTo>
                      <a:pt x="16" y="778"/>
                    </a:lnTo>
                    <a:lnTo>
                      <a:pt x="24" y="807"/>
                    </a:lnTo>
                    <a:lnTo>
                      <a:pt x="34" y="835"/>
                    </a:lnTo>
                    <a:lnTo>
                      <a:pt x="45" y="865"/>
                    </a:lnTo>
                    <a:lnTo>
                      <a:pt x="56" y="891"/>
                    </a:lnTo>
                    <a:lnTo>
                      <a:pt x="70" y="918"/>
                    </a:lnTo>
                    <a:lnTo>
                      <a:pt x="84" y="943"/>
                    </a:lnTo>
                    <a:lnTo>
                      <a:pt x="102" y="970"/>
                    </a:lnTo>
                    <a:lnTo>
                      <a:pt x="119" y="995"/>
                    </a:lnTo>
                    <a:lnTo>
                      <a:pt x="139" y="1020"/>
                    </a:lnTo>
                    <a:lnTo>
                      <a:pt x="159" y="1043"/>
                    </a:lnTo>
                    <a:lnTo>
                      <a:pt x="183" y="1068"/>
                    </a:lnTo>
                    <a:lnTo>
                      <a:pt x="228" y="1110"/>
                    </a:lnTo>
                    <a:lnTo>
                      <a:pt x="279" y="1147"/>
                    </a:lnTo>
                    <a:lnTo>
                      <a:pt x="329" y="1178"/>
                    </a:lnTo>
                    <a:lnTo>
                      <a:pt x="356" y="1192"/>
                    </a:lnTo>
                    <a:lnTo>
                      <a:pt x="384" y="1205"/>
                    </a:lnTo>
                    <a:lnTo>
                      <a:pt x="440" y="1224"/>
                    </a:lnTo>
                    <a:lnTo>
                      <a:pt x="469" y="1232"/>
                    </a:lnTo>
                    <a:lnTo>
                      <a:pt x="499" y="1239"/>
                    </a:lnTo>
                    <a:lnTo>
                      <a:pt x="529" y="1244"/>
                    </a:lnTo>
                    <a:lnTo>
                      <a:pt x="560" y="1247"/>
                    </a:lnTo>
                    <a:lnTo>
                      <a:pt x="592" y="1249"/>
                    </a:lnTo>
                    <a:lnTo>
                      <a:pt x="625" y="1251"/>
                    </a:lnTo>
                    <a:lnTo>
                      <a:pt x="626" y="1249"/>
                    </a:lnTo>
                    <a:lnTo>
                      <a:pt x="628" y="1249"/>
                    </a:lnTo>
                    <a:lnTo>
                      <a:pt x="633" y="1249"/>
                    </a:lnTo>
                    <a:lnTo>
                      <a:pt x="643" y="1249"/>
                    </a:lnTo>
                    <a:lnTo>
                      <a:pt x="661" y="1249"/>
                    </a:lnTo>
                    <a:lnTo>
                      <a:pt x="699" y="1246"/>
                    </a:lnTo>
                    <a:lnTo>
                      <a:pt x="734" y="1240"/>
                    </a:lnTo>
                    <a:lnTo>
                      <a:pt x="742" y="1238"/>
                    </a:lnTo>
                    <a:lnTo>
                      <a:pt x="752" y="1237"/>
                    </a:lnTo>
                    <a:lnTo>
                      <a:pt x="770" y="1234"/>
                    </a:lnTo>
                    <a:lnTo>
                      <a:pt x="803" y="1225"/>
                    </a:lnTo>
                    <a:lnTo>
                      <a:pt x="820" y="1219"/>
                    </a:lnTo>
                    <a:lnTo>
                      <a:pt x="837" y="1214"/>
                    </a:lnTo>
                    <a:lnTo>
                      <a:pt x="870" y="1201"/>
                    </a:lnTo>
                    <a:lnTo>
                      <a:pt x="903" y="1188"/>
                    </a:lnTo>
                    <a:lnTo>
                      <a:pt x="909" y="1184"/>
                    </a:lnTo>
                    <a:lnTo>
                      <a:pt x="916" y="1180"/>
                    </a:lnTo>
                    <a:lnTo>
                      <a:pt x="930" y="1173"/>
                    </a:lnTo>
                    <a:lnTo>
                      <a:pt x="958" y="1157"/>
                    </a:lnTo>
                    <a:lnTo>
                      <a:pt x="961" y="1153"/>
                    </a:lnTo>
                    <a:lnTo>
                      <a:pt x="964" y="1151"/>
                    </a:lnTo>
                    <a:lnTo>
                      <a:pt x="971" y="1146"/>
                    </a:lnTo>
                    <a:lnTo>
                      <a:pt x="985" y="1137"/>
                    </a:lnTo>
                    <a:lnTo>
                      <a:pt x="1013" y="1116"/>
                    </a:lnTo>
                    <a:lnTo>
                      <a:pt x="1040" y="1092"/>
                    </a:lnTo>
                    <a:lnTo>
                      <a:pt x="1046" y="1085"/>
                    </a:lnTo>
                    <a:lnTo>
                      <a:pt x="1053" y="1079"/>
                    </a:lnTo>
                    <a:lnTo>
                      <a:pt x="1067" y="1068"/>
                    </a:lnTo>
                    <a:lnTo>
                      <a:pt x="1088" y="1043"/>
                    </a:lnTo>
                    <a:lnTo>
                      <a:pt x="1110" y="1020"/>
                    </a:lnTo>
                    <a:lnTo>
                      <a:pt x="1128" y="995"/>
                    </a:lnTo>
                    <a:lnTo>
                      <a:pt x="1147" y="970"/>
                    </a:lnTo>
                    <a:lnTo>
                      <a:pt x="1154" y="956"/>
                    </a:lnTo>
                    <a:lnTo>
                      <a:pt x="1158" y="949"/>
                    </a:lnTo>
                    <a:lnTo>
                      <a:pt x="1162" y="943"/>
                    </a:lnTo>
                    <a:lnTo>
                      <a:pt x="1178" y="918"/>
                    </a:lnTo>
                    <a:lnTo>
                      <a:pt x="1192" y="891"/>
                    </a:lnTo>
                    <a:lnTo>
                      <a:pt x="1205" y="865"/>
                    </a:lnTo>
                    <a:lnTo>
                      <a:pt x="1214" y="835"/>
                    </a:lnTo>
                    <a:lnTo>
                      <a:pt x="1223" y="807"/>
                    </a:lnTo>
                    <a:lnTo>
                      <a:pt x="1223" y="803"/>
                    </a:lnTo>
                    <a:lnTo>
                      <a:pt x="1225" y="799"/>
                    </a:lnTo>
                    <a:lnTo>
                      <a:pt x="1227" y="792"/>
                    </a:lnTo>
                    <a:lnTo>
                      <a:pt x="1232" y="778"/>
                    </a:lnTo>
                    <a:lnTo>
                      <a:pt x="1239" y="750"/>
                    </a:lnTo>
                    <a:lnTo>
                      <a:pt x="1243" y="718"/>
                    </a:lnTo>
                    <a:lnTo>
                      <a:pt x="1247" y="688"/>
                    </a:lnTo>
                    <a:lnTo>
                      <a:pt x="1249" y="656"/>
                    </a:lnTo>
                    <a:lnTo>
                      <a:pt x="1250" y="626"/>
                    </a:lnTo>
                    <a:lnTo>
                      <a:pt x="1249" y="593"/>
                    </a:lnTo>
                    <a:lnTo>
                      <a:pt x="1247" y="561"/>
                    </a:lnTo>
                    <a:lnTo>
                      <a:pt x="1243" y="529"/>
                    </a:lnTo>
                    <a:lnTo>
                      <a:pt x="1239" y="500"/>
                    </a:lnTo>
                    <a:lnTo>
                      <a:pt x="1232" y="470"/>
                    </a:lnTo>
                    <a:lnTo>
                      <a:pt x="1223" y="440"/>
                    </a:lnTo>
                    <a:lnTo>
                      <a:pt x="1205" y="385"/>
                    </a:lnTo>
                    <a:lnTo>
                      <a:pt x="1192" y="357"/>
                    </a:lnTo>
                    <a:lnTo>
                      <a:pt x="1178" y="330"/>
                    </a:lnTo>
                    <a:lnTo>
                      <a:pt x="1147" y="280"/>
                    </a:lnTo>
                    <a:lnTo>
                      <a:pt x="1110" y="229"/>
                    </a:lnTo>
                    <a:lnTo>
                      <a:pt x="1067" y="183"/>
                    </a:lnTo>
                    <a:lnTo>
                      <a:pt x="1043" y="160"/>
                    </a:lnTo>
                    <a:lnTo>
                      <a:pt x="1019" y="140"/>
                    </a:lnTo>
                    <a:lnTo>
                      <a:pt x="995" y="120"/>
                    </a:lnTo>
                    <a:lnTo>
                      <a:pt x="970" y="103"/>
                    </a:lnTo>
                    <a:lnTo>
                      <a:pt x="943" y="85"/>
                    </a:lnTo>
                    <a:lnTo>
                      <a:pt x="917" y="71"/>
                    </a:lnTo>
                    <a:lnTo>
                      <a:pt x="890" y="57"/>
                    </a:lnTo>
                    <a:lnTo>
                      <a:pt x="864" y="46"/>
                    </a:lnTo>
                    <a:lnTo>
                      <a:pt x="835" y="35"/>
                    </a:lnTo>
                    <a:lnTo>
                      <a:pt x="807" y="25"/>
                    </a:lnTo>
                    <a:lnTo>
                      <a:pt x="778" y="17"/>
                    </a:lnTo>
                    <a:lnTo>
                      <a:pt x="749" y="11"/>
                    </a:lnTo>
                    <a:lnTo>
                      <a:pt x="718" y="5"/>
                    </a:lnTo>
                    <a:lnTo>
                      <a:pt x="687" y="3"/>
                    </a:lnTo>
                    <a:lnTo>
                      <a:pt x="655" y="0"/>
                    </a:lnTo>
                    <a:lnTo>
                      <a:pt x="625"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 name="Freeform 207">
                <a:extLst>
                  <a:ext uri="{FF2B5EF4-FFF2-40B4-BE49-F238E27FC236}">
                    <a16:creationId xmlns:a16="http://schemas.microsoft.com/office/drawing/2014/main" id="{79956016-FC15-7F0C-FEB0-196BAC7735FB}"/>
                  </a:ext>
                </a:extLst>
              </p:cNvPr>
              <p:cNvSpPr>
                <a:spLocks/>
              </p:cNvSpPr>
              <p:nvPr/>
            </p:nvSpPr>
            <p:spPr bwMode="auto">
              <a:xfrm>
                <a:off x="3282950" y="4217988"/>
                <a:ext cx="174625" cy="174625"/>
              </a:xfrm>
              <a:custGeom>
                <a:avLst/>
                <a:gdLst>
                  <a:gd name="T0" fmla="*/ 535 w 657"/>
                  <a:gd name="T1" fmla="*/ 73 h 657"/>
                  <a:gd name="T2" fmla="*/ 495 w 657"/>
                  <a:gd name="T3" fmla="*/ 43 h 657"/>
                  <a:gd name="T4" fmla="*/ 454 w 657"/>
                  <a:gd name="T5" fmla="*/ 23 h 657"/>
                  <a:gd name="T6" fmla="*/ 393 w 657"/>
                  <a:gd name="T7" fmla="*/ 6 h 657"/>
                  <a:gd name="T8" fmla="*/ 361 w 657"/>
                  <a:gd name="T9" fmla="*/ 1 h 657"/>
                  <a:gd name="T10" fmla="*/ 294 w 657"/>
                  <a:gd name="T11" fmla="*/ 1 h 657"/>
                  <a:gd name="T12" fmla="*/ 231 w 657"/>
                  <a:gd name="T13" fmla="*/ 13 h 657"/>
                  <a:gd name="T14" fmla="*/ 172 w 657"/>
                  <a:gd name="T15" fmla="*/ 36 h 657"/>
                  <a:gd name="T16" fmla="*/ 120 w 657"/>
                  <a:gd name="T17" fmla="*/ 73 h 657"/>
                  <a:gd name="T18" fmla="*/ 73 w 657"/>
                  <a:gd name="T19" fmla="*/ 120 h 657"/>
                  <a:gd name="T20" fmla="*/ 36 w 657"/>
                  <a:gd name="T21" fmla="*/ 172 h 657"/>
                  <a:gd name="T22" fmla="*/ 13 w 657"/>
                  <a:gd name="T23" fmla="*/ 231 h 657"/>
                  <a:gd name="T24" fmla="*/ 1 w 657"/>
                  <a:gd name="T25" fmla="*/ 294 h 657"/>
                  <a:gd name="T26" fmla="*/ 1 w 657"/>
                  <a:gd name="T27" fmla="*/ 361 h 657"/>
                  <a:gd name="T28" fmla="*/ 6 w 657"/>
                  <a:gd name="T29" fmla="*/ 393 h 657"/>
                  <a:gd name="T30" fmla="*/ 23 w 657"/>
                  <a:gd name="T31" fmla="*/ 454 h 657"/>
                  <a:gd name="T32" fmla="*/ 43 w 657"/>
                  <a:gd name="T33" fmla="*/ 495 h 657"/>
                  <a:gd name="T34" fmla="*/ 73 w 657"/>
                  <a:gd name="T35" fmla="*/ 535 h 657"/>
                  <a:gd name="T36" fmla="*/ 120 w 657"/>
                  <a:gd name="T37" fmla="*/ 582 h 657"/>
                  <a:gd name="T38" fmla="*/ 172 w 657"/>
                  <a:gd name="T39" fmla="*/ 618 h 657"/>
                  <a:gd name="T40" fmla="*/ 231 w 657"/>
                  <a:gd name="T41" fmla="*/ 641 h 657"/>
                  <a:gd name="T42" fmla="*/ 294 w 657"/>
                  <a:gd name="T43" fmla="*/ 654 h 657"/>
                  <a:gd name="T44" fmla="*/ 361 w 657"/>
                  <a:gd name="T45" fmla="*/ 654 h 657"/>
                  <a:gd name="T46" fmla="*/ 393 w 657"/>
                  <a:gd name="T47" fmla="*/ 650 h 657"/>
                  <a:gd name="T48" fmla="*/ 454 w 657"/>
                  <a:gd name="T49" fmla="*/ 632 h 657"/>
                  <a:gd name="T50" fmla="*/ 488 w 657"/>
                  <a:gd name="T51" fmla="*/ 613 h 657"/>
                  <a:gd name="T52" fmla="*/ 509 w 657"/>
                  <a:gd name="T53" fmla="*/ 602 h 657"/>
                  <a:gd name="T54" fmla="*/ 561 w 657"/>
                  <a:gd name="T55" fmla="*/ 560 h 657"/>
                  <a:gd name="T56" fmla="*/ 602 w 657"/>
                  <a:gd name="T57" fmla="*/ 509 h 657"/>
                  <a:gd name="T58" fmla="*/ 614 w 657"/>
                  <a:gd name="T59" fmla="*/ 488 h 657"/>
                  <a:gd name="T60" fmla="*/ 632 w 657"/>
                  <a:gd name="T61" fmla="*/ 454 h 657"/>
                  <a:gd name="T62" fmla="*/ 650 w 657"/>
                  <a:gd name="T63" fmla="*/ 393 h 657"/>
                  <a:gd name="T64" fmla="*/ 655 w 657"/>
                  <a:gd name="T65" fmla="*/ 361 h 657"/>
                  <a:gd name="T66" fmla="*/ 655 w 657"/>
                  <a:gd name="T67" fmla="*/ 294 h 657"/>
                  <a:gd name="T68" fmla="*/ 642 w 657"/>
                  <a:gd name="T69" fmla="*/ 231 h 657"/>
                  <a:gd name="T70" fmla="*/ 618 w 657"/>
                  <a:gd name="T71" fmla="*/ 172 h 657"/>
                  <a:gd name="T72" fmla="*/ 582 w 657"/>
                  <a:gd name="T73" fmla="*/ 12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7" h="657">
                    <a:moveTo>
                      <a:pt x="561" y="96"/>
                    </a:moveTo>
                    <a:lnTo>
                      <a:pt x="535" y="73"/>
                    </a:lnTo>
                    <a:lnTo>
                      <a:pt x="509" y="53"/>
                    </a:lnTo>
                    <a:lnTo>
                      <a:pt x="495" y="43"/>
                    </a:lnTo>
                    <a:lnTo>
                      <a:pt x="482" y="36"/>
                    </a:lnTo>
                    <a:lnTo>
                      <a:pt x="454" y="23"/>
                    </a:lnTo>
                    <a:lnTo>
                      <a:pt x="423" y="13"/>
                    </a:lnTo>
                    <a:lnTo>
                      <a:pt x="393" y="6"/>
                    </a:lnTo>
                    <a:lnTo>
                      <a:pt x="377" y="2"/>
                    </a:lnTo>
                    <a:lnTo>
                      <a:pt x="361" y="1"/>
                    </a:lnTo>
                    <a:lnTo>
                      <a:pt x="328" y="0"/>
                    </a:lnTo>
                    <a:lnTo>
                      <a:pt x="294" y="1"/>
                    </a:lnTo>
                    <a:lnTo>
                      <a:pt x="263" y="6"/>
                    </a:lnTo>
                    <a:lnTo>
                      <a:pt x="231" y="13"/>
                    </a:lnTo>
                    <a:lnTo>
                      <a:pt x="202" y="23"/>
                    </a:lnTo>
                    <a:lnTo>
                      <a:pt x="172" y="36"/>
                    </a:lnTo>
                    <a:lnTo>
                      <a:pt x="145" y="53"/>
                    </a:lnTo>
                    <a:lnTo>
                      <a:pt x="120" y="73"/>
                    </a:lnTo>
                    <a:lnTo>
                      <a:pt x="96" y="96"/>
                    </a:lnTo>
                    <a:lnTo>
                      <a:pt x="73" y="120"/>
                    </a:lnTo>
                    <a:lnTo>
                      <a:pt x="53" y="145"/>
                    </a:lnTo>
                    <a:lnTo>
                      <a:pt x="36" y="172"/>
                    </a:lnTo>
                    <a:lnTo>
                      <a:pt x="23" y="202"/>
                    </a:lnTo>
                    <a:lnTo>
                      <a:pt x="13" y="231"/>
                    </a:lnTo>
                    <a:lnTo>
                      <a:pt x="6" y="263"/>
                    </a:lnTo>
                    <a:lnTo>
                      <a:pt x="1" y="294"/>
                    </a:lnTo>
                    <a:lnTo>
                      <a:pt x="0" y="328"/>
                    </a:lnTo>
                    <a:lnTo>
                      <a:pt x="1" y="361"/>
                    </a:lnTo>
                    <a:lnTo>
                      <a:pt x="2" y="376"/>
                    </a:lnTo>
                    <a:lnTo>
                      <a:pt x="6" y="393"/>
                    </a:lnTo>
                    <a:lnTo>
                      <a:pt x="13" y="423"/>
                    </a:lnTo>
                    <a:lnTo>
                      <a:pt x="23" y="454"/>
                    </a:lnTo>
                    <a:lnTo>
                      <a:pt x="36" y="482"/>
                    </a:lnTo>
                    <a:lnTo>
                      <a:pt x="43" y="495"/>
                    </a:lnTo>
                    <a:lnTo>
                      <a:pt x="53" y="509"/>
                    </a:lnTo>
                    <a:lnTo>
                      <a:pt x="73" y="535"/>
                    </a:lnTo>
                    <a:lnTo>
                      <a:pt x="96" y="560"/>
                    </a:lnTo>
                    <a:lnTo>
                      <a:pt x="120" y="582"/>
                    </a:lnTo>
                    <a:lnTo>
                      <a:pt x="145" y="602"/>
                    </a:lnTo>
                    <a:lnTo>
                      <a:pt x="172" y="618"/>
                    </a:lnTo>
                    <a:lnTo>
                      <a:pt x="202" y="632"/>
                    </a:lnTo>
                    <a:lnTo>
                      <a:pt x="231" y="641"/>
                    </a:lnTo>
                    <a:lnTo>
                      <a:pt x="263" y="650"/>
                    </a:lnTo>
                    <a:lnTo>
                      <a:pt x="294" y="654"/>
                    </a:lnTo>
                    <a:lnTo>
                      <a:pt x="328" y="657"/>
                    </a:lnTo>
                    <a:lnTo>
                      <a:pt x="361" y="654"/>
                    </a:lnTo>
                    <a:lnTo>
                      <a:pt x="377" y="652"/>
                    </a:lnTo>
                    <a:lnTo>
                      <a:pt x="393" y="650"/>
                    </a:lnTo>
                    <a:lnTo>
                      <a:pt x="423" y="641"/>
                    </a:lnTo>
                    <a:lnTo>
                      <a:pt x="454" y="632"/>
                    </a:lnTo>
                    <a:lnTo>
                      <a:pt x="482" y="618"/>
                    </a:lnTo>
                    <a:lnTo>
                      <a:pt x="488" y="613"/>
                    </a:lnTo>
                    <a:lnTo>
                      <a:pt x="495" y="610"/>
                    </a:lnTo>
                    <a:lnTo>
                      <a:pt x="509" y="602"/>
                    </a:lnTo>
                    <a:lnTo>
                      <a:pt x="535" y="582"/>
                    </a:lnTo>
                    <a:lnTo>
                      <a:pt x="561" y="560"/>
                    </a:lnTo>
                    <a:lnTo>
                      <a:pt x="582" y="535"/>
                    </a:lnTo>
                    <a:lnTo>
                      <a:pt x="602" y="509"/>
                    </a:lnTo>
                    <a:lnTo>
                      <a:pt x="610" y="495"/>
                    </a:lnTo>
                    <a:lnTo>
                      <a:pt x="614" y="488"/>
                    </a:lnTo>
                    <a:lnTo>
                      <a:pt x="618" y="482"/>
                    </a:lnTo>
                    <a:lnTo>
                      <a:pt x="632" y="454"/>
                    </a:lnTo>
                    <a:lnTo>
                      <a:pt x="642" y="423"/>
                    </a:lnTo>
                    <a:lnTo>
                      <a:pt x="650" y="393"/>
                    </a:lnTo>
                    <a:lnTo>
                      <a:pt x="652" y="376"/>
                    </a:lnTo>
                    <a:lnTo>
                      <a:pt x="655" y="361"/>
                    </a:lnTo>
                    <a:lnTo>
                      <a:pt x="657" y="328"/>
                    </a:lnTo>
                    <a:lnTo>
                      <a:pt x="655" y="294"/>
                    </a:lnTo>
                    <a:lnTo>
                      <a:pt x="650" y="263"/>
                    </a:lnTo>
                    <a:lnTo>
                      <a:pt x="642" y="231"/>
                    </a:lnTo>
                    <a:lnTo>
                      <a:pt x="632" y="202"/>
                    </a:lnTo>
                    <a:lnTo>
                      <a:pt x="618" y="172"/>
                    </a:lnTo>
                    <a:lnTo>
                      <a:pt x="602" y="145"/>
                    </a:lnTo>
                    <a:lnTo>
                      <a:pt x="582" y="120"/>
                    </a:lnTo>
                    <a:lnTo>
                      <a:pt x="561" y="96"/>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 name="Freeform 208">
                <a:extLst>
                  <a:ext uri="{FF2B5EF4-FFF2-40B4-BE49-F238E27FC236}">
                    <a16:creationId xmlns:a16="http://schemas.microsoft.com/office/drawing/2014/main" id="{A86D27F5-4737-C052-57C9-DE95B32B42CC}"/>
                  </a:ext>
                </a:extLst>
              </p:cNvPr>
              <p:cNvSpPr>
                <a:spLocks noEditPoints="1"/>
              </p:cNvSpPr>
              <p:nvPr/>
            </p:nvSpPr>
            <p:spPr bwMode="auto">
              <a:xfrm>
                <a:off x="2792413" y="4194176"/>
                <a:ext cx="228600" cy="228600"/>
              </a:xfrm>
              <a:custGeom>
                <a:avLst/>
                <a:gdLst>
                  <a:gd name="T0" fmla="*/ 345 w 866"/>
                  <a:gd name="T1" fmla="*/ 8 h 866"/>
                  <a:gd name="T2" fmla="*/ 228 w 866"/>
                  <a:gd name="T3" fmla="*/ 49 h 866"/>
                  <a:gd name="T4" fmla="*/ 127 w 866"/>
                  <a:gd name="T5" fmla="*/ 127 h 866"/>
                  <a:gd name="T6" fmla="*/ 48 w 866"/>
                  <a:gd name="T7" fmla="*/ 228 h 866"/>
                  <a:gd name="T8" fmla="*/ 7 w 866"/>
                  <a:gd name="T9" fmla="*/ 345 h 866"/>
                  <a:gd name="T10" fmla="*/ 1 w 866"/>
                  <a:gd name="T11" fmla="*/ 477 h 866"/>
                  <a:gd name="T12" fmla="*/ 32 w 866"/>
                  <a:gd name="T13" fmla="*/ 599 h 866"/>
                  <a:gd name="T14" fmla="*/ 82 w 866"/>
                  <a:gd name="T15" fmla="*/ 689 h 866"/>
                  <a:gd name="T16" fmla="*/ 158 w 866"/>
                  <a:gd name="T17" fmla="*/ 769 h 866"/>
                  <a:gd name="T18" fmla="*/ 266 w 866"/>
                  <a:gd name="T19" fmla="*/ 834 h 866"/>
                  <a:gd name="T20" fmla="*/ 387 w 866"/>
                  <a:gd name="T21" fmla="*/ 864 h 866"/>
                  <a:gd name="T22" fmla="*/ 459 w 866"/>
                  <a:gd name="T23" fmla="*/ 864 h 866"/>
                  <a:gd name="T24" fmla="*/ 519 w 866"/>
                  <a:gd name="T25" fmla="*/ 858 h 866"/>
                  <a:gd name="T26" fmla="*/ 636 w 866"/>
                  <a:gd name="T27" fmla="*/ 816 h 866"/>
                  <a:gd name="T28" fmla="*/ 644 w 866"/>
                  <a:gd name="T29" fmla="*/ 810 h 866"/>
                  <a:gd name="T30" fmla="*/ 689 w 866"/>
                  <a:gd name="T31" fmla="*/ 781 h 866"/>
                  <a:gd name="T32" fmla="*/ 739 w 866"/>
                  <a:gd name="T33" fmla="*/ 739 h 866"/>
                  <a:gd name="T34" fmla="*/ 781 w 866"/>
                  <a:gd name="T35" fmla="*/ 689 h 866"/>
                  <a:gd name="T36" fmla="*/ 810 w 866"/>
                  <a:gd name="T37" fmla="*/ 644 h 866"/>
                  <a:gd name="T38" fmla="*/ 815 w 866"/>
                  <a:gd name="T39" fmla="*/ 636 h 866"/>
                  <a:gd name="T40" fmla="*/ 858 w 866"/>
                  <a:gd name="T41" fmla="*/ 519 h 866"/>
                  <a:gd name="T42" fmla="*/ 864 w 866"/>
                  <a:gd name="T43" fmla="*/ 459 h 866"/>
                  <a:gd name="T44" fmla="*/ 864 w 866"/>
                  <a:gd name="T45" fmla="*/ 387 h 866"/>
                  <a:gd name="T46" fmla="*/ 834 w 866"/>
                  <a:gd name="T47" fmla="*/ 267 h 866"/>
                  <a:gd name="T48" fmla="*/ 769 w 866"/>
                  <a:gd name="T49" fmla="*/ 159 h 866"/>
                  <a:gd name="T50" fmla="*/ 689 w 866"/>
                  <a:gd name="T51" fmla="*/ 83 h 866"/>
                  <a:gd name="T52" fmla="*/ 598 w 866"/>
                  <a:gd name="T53" fmla="*/ 32 h 866"/>
                  <a:gd name="T54" fmla="*/ 476 w 866"/>
                  <a:gd name="T55" fmla="*/ 2 h 866"/>
                  <a:gd name="T56" fmla="*/ 123 w 866"/>
                  <a:gd name="T57" fmla="*/ 402 h 866"/>
                  <a:gd name="T58" fmla="*/ 148 w 866"/>
                  <a:gd name="T59" fmla="*/ 317 h 866"/>
                  <a:gd name="T60" fmla="*/ 202 w 866"/>
                  <a:gd name="T61" fmla="*/ 242 h 866"/>
                  <a:gd name="T62" fmla="*/ 283 w 866"/>
                  <a:gd name="T63" fmla="*/ 180 h 866"/>
                  <a:gd name="T64" fmla="*/ 375 w 866"/>
                  <a:gd name="T65" fmla="*/ 142 h 866"/>
                  <a:gd name="T66" fmla="*/ 483 w 866"/>
                  <a:gd name="T67" fmla="*/ 132 h 866"/>
                  <a:gd name="T68" fmla="*/ 589 w 866"/>
                  <a:gd name="T69" fmla="*/ 142 h 866"/>
                  <a:gd name="T70" fmla="*/ 683 w 866"/>
                  <a:gd name="T71" fmla="*/ 180 h 866"/>
                  <a:gd name="T72" fmla="*/ 763 w 866"/>
                  <a:gd name="T73" fmla="*/ 242 h 866"/>
                  <a:gd name="T74" fmla="*/ 818 w 866"/>
                  <a:gd name="T75" fmla="*/ 317 h 866"/>
                  <a:gd name="T76" fmla="*/ 842 w 866"/>
                  <a:gd name="T77" fmla="*/ 402 h 866"/>
                  <a:gd name="T78" fmla="*/ 842 w 866"/>
                  <a:gd name="T79" fmla="*/ 454 h 866"/>
                  <a:gd name="T80" fmla="*/ 838 w 866"/>
                  <a:gd name="T81" fmla="*/ 492 h 866"/>
                  <a:gd name="T82" fmla="*/ 810 w 866"/>
                  <a:gd name="T83" fmla="*/ 560 h 866"/>
                  <a:gd name="T84" fmla="*/ 763 w 866"/>
                  <a:gd name="T85" fmla="*/ 622 h 866"/>
                  <a:gd name="T86" fmla="*/ 683 w 866"/>
                  <a:gd name="T87" fmla="*/ 684 h 866"/>
                  <a:gd name="T88" fmla="*/ 589 w 866"/>
                  <a:gd name="T89" fmla="*/ 721 h 866"/>
                  <a:gd name="T90" fmla="*/ 555 w 866"/>
                  <a:gd name="T91" fmla="*/ 729 h 866"/>
                  <a:gd name="T92" fmla="*/ 492 w 866"/>
                  <a:gd name="T93" fmla="*/ 733 h 866"/>
                  <a:gd name="T94" fmla="*/ 483 w 866"/>
                  <a:gd name="T95" fmla="*/ 735 h 866"/>
                  <a:gd name="T96" fmla="*/ 375 w 866"/>
                  <a:gd name="T97" fmla="*/ 721 h 866"/>
                  <a:gd name="T98" fmla="*/ 283 w 866"/>
                  <a:gd name="T99" fmla="*/ 684 h 866"/>
                  <a:gd name="T100" fmla="*/ 202 w 866"/>
                  <a:gd name="T101" fmla="*/ 622 h 866"/>
                  <a:gd name="T102" fmla="*/ 154 w 866"/>
                  <a:gd name="T103" fmla="*/ 560 h 866"/>
                  <a:gd name="T104" fmla="*/ 128 w 866"/>
                  <a:gd name="T105" fmla="*/ 492 h 866"/>
                  <a:gd name="T106" fmla="*/ 122 w 866"/>
                  <a:gd name="T107" fmla="*/ 433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6" h="866">
                    <a:moveTo>
                      <a:pt x="433" y="0"/>
                    </a:moveTo>
                    <a:lnTo>
                      <a:pt x="387" y="2"/>
                    </a:lnTo>
                    <a:lnTo>
                      <a:pt x="345" y="8"/>
                    </a:lnTo>
                    <a:lnTo>
                      <a:pt x="304" y="17"/>
                    </a:lnTo>
                    <a:lnTo>
                      <a:pt x="266" y="32"/>
                    </a:lnTo>
                    <a:lnTo>
                      <a:pt x="228" y="49"/>
                    </a:lnTo>
                    <a:lnTo>
                      <a:pt x="192" y="71"/>
                    </a:lnTo>
                    <a:lnTo>
                      <a:pt x="158" y="97"/>
                    </a:lnTo>
                    <a:lnTo>
                      <a:pt x="127" y="127"/>
                    </a:lnTo>
                    <a:lnTo>
                      <a:pt x="96" y="159"/>
                    </a:lnTo>
                    <a:lnTo>
                      <a:pt x="70" y="193"/>
                    </a:lnTo>
                    <a:lnTo>
                      <a:pt x="48" y="228"/>
                    </a:lnTo>
                    <a:lnTo>
                      <a:pt x="32" y="267"/>
                    </a:lnTo>
                    <a:lnTo>
                      <a:pt x="16" y="304"/>
                    </a:lnTo>
                    <a:lnTo>
                      <a:pt x="7" y="345"/>
                    </a:lnTo>
                    <a:lnTo>
                      <a:pt x="1" y="387"/>
                    </a:lnTo>
                    <a:lnTo>
                      <a:pt x="0" y="433"/>
                    </a:lnTo>
                    <a:lnTo>
                      <a:pt x="1" y="477"/>
                    </a:lnTo>
                    <a:lnTo>
                      <a:pt x="7" y="519"/>
                    </a:lnTo>
                    <a:lnTo>
                      <a:pt x="16" y="559"/>
                    </a:lnTo>
                    <a:lnTo>
                      <a:pt x="32" y="599"/>
                    </a:lnTo>
                    <a:lnTo>
                      <a:pt x="48" y="636"/>
                    </a:lnTo>
                    <a:lnTo>
                      <a:pt x="70" y="672"/>
                    </a:lnTo>
                    <a:lnTo>
                      <a:pt x="82" y="689"/>
                    </a:lnTo>
                    <a:lnTo>
                      <a:pt x="96" y="706"/>
                    </a:lnTo>
                    <a:lnTo>
                      <a:pt x="127" y="739"/>
                    </a:lnTo>
                    <a:lnTo>
                      <a:pt x="158" y="769"/>
                    </a:lnTo>
                    <a:lnTo>
                      <a:pt x="192" y="794"/>
                    </a:lnTo>
                    <a:lnTo>
                      <a:pt x="228" y="816"/>
                    </a:lnTo>
                    <a:lnTo>
                      <a:pt x="266" y="834"/>
                    </a:lnTo>
                    <a:lnTo>
                      <a:pt x="304" y="847"/>
                    </a:lnTo>
                    <a:lnTo>
                      <a:pt x="345" y="858"/>
                    </a:lnTo>
                    <a:lnTo>
                      <a:pt x="387" y="864"/>
                    </a:lnTo>
                    <a:lnTo>
                      <a:pt x="433" y="866"/>
                    </a:lnTo>
                    <a:lnTo>
                      <a:pt x="454" y="865"/>
                    </a:lnTo>
                    <a:lnTo>
                      <a:pt x="459" y="864"/>
                    </a:lnTo>
                    <a:lnTo>
                      <a:pt x="465" y="864"/>
                    </a:lnTo>
                    <a:lnTo>
                      <a:pt x="476" y="864"/>
                    </a:lnTo>
                    <a:lnTo>
                      <a:pt x="519" y="858"/>
                    </a:lnTo>
                    <a:lnTo>
                      <a:pt x="559" y="847"/>
                    </a:lnTo>
                    <a:lnTo>
                      <a:pt x="598" y="834"/>
                    </a:lnTo>
                    <a:lnTo>
                      <a:pt x="636" y="816"/>
                    </a:lnTo>
                    <a:lnTo>
                      <a:pt x="637" y="813"/>
                    </a:lnTo>
                    <a:lnTo>
                      <a:pt x="639" y="812"/>
                    </a:lnTo>
                    <a:lnTo>
                      <a:pt x="644" y="810"/>
                    </a:lnTo>
                    <a:lnTo>
                      <a:pt x="654" y="805"/>
                    </a:lnTo>
                    <a:lnTo>
                      <a:pt x="672" y="794"/>
                    </a:lnTo>
                    <a:lnTo>
                      <a:pt x="689" y="781"/>
                    </a:lnTo>
                    <a:lnTo>
                      <a:pt x="697" y="774"/>
                    </a:lnTo>
                    <a:lnTo>
                      <a:pt x="706" y="769"/>
                    </a:lnTo>
                    <a:lnTo>
                      <a:pt x="739" y="739"/>
                    </a:lnTo>
                    <a:lnTo>
                      <a:pt x="769" y="706"/>
                    </a:lnTo>
                    <a:lnTo>
                      <a:pt x="774" y="697"/>
                    </a:lnTo>
                    <a:lnTo>
                      <a:pt x="781" y="689"/>
                    </a:lnTo>
                    <a:lnTo>
                      <a:pt x="794" y="672"/>
                    </a:lnTo>
                    <a:lnTo>
                      <a:pt x="805" y="654"/>
                    </a:lnTo>
                    <a:lnTo>
                      <a:pt x="810" y="644"/>
                    </a:lnTo>
                    <a:lnTo>
                      <a:pt x="812" y="640"/>
                    </a:lnTo>
                    <a:lnTo>
                      <a:pt x="813" y="637"/>
                    </a:lnTo>
                    <a:lnTo>
                      <a:pt x="815" y="636"/>
                    </a:lnTo>
                    <a:lnTo>
                      <a:pt x="834" y="599"/>
                    </a:lnTo>
                    <a:lnTo>
                      <a:pt x="847" y="559"/>
                    </a:lnTo>
                    <a:lnTo>
                      <a:pt x="858" y="519"/>
                    </a:lnTo>
                    <a:lnTo>
                      <a:pt x="864" y="477"/>
                    </a:lnTo>
                    <a:lnTo>
                      <a:pt x="864" y="465"/>
                    </a:lnTo>
                    <a:lnTo>
                      <a:pt x="864" y="459"/>
                    </a:lnTo>
                    <a:lnTo>
                      <a:pt x="865" y="454"/>
                    </a:lnTo>
                    <a:lnTo>
                      <a:pt x="866" y="433"/>
                    </a:lnTo>
                    <a:lnTo>
                      <a:pt x="864" y="387"/>
                    </a:lnTo>
                    <a:lnTo>
                      <a:pt x="858" y="345"/>
                    </a:lnTo>
                    <a:lnTo>
                      <a:pt x="847" y="304"/>
                    </a:lnTo>
                    <a:lnTo>
                      <a:pt x="834" y="267"/>
                    </a:lnTo>
                    <a:lnTo>
                      <a:pt x="815" y="228"/>
                    </a:lnTo>
                    <a:lnTo>
                      <a:pt x="794" y="193"/>
                    </a:lnTo>
                    <a:lnTo>
                      <a:pt x="769" y="159"/>
                    </a:lnTo>
                    <a:lnTo>
                      <a:pt x="739" y="127"/>
                    </a:lnTo>
                    <a:lnTo>
                      <a:pt x="706" y="97"/>
                    </a:lnTo>
                    <a:lnTo>
                      <a:pt x="689" y="83"/>
                    </a:lnTo>
                    <a:lnTo>
                      <a:pt x="672" y="71"/>
                    </a:lnTo>
                    <a:lnTo>
                      <a:pt x="636" y="49"/>
                    </a:lnTo>
                    <a:lnTo>
                      <a:pt x="598" y="32"/>
                    </a:lnTo>
                    <a:lnTo>
                      <a:pt x="559" y="17"/>
                    </a:lnTo>
                    <a:lnTo>
                      <a:pt x="519" y="8"/>
                    </a:lnTo>
                    <a:lnTo>
                      <a:pt x="476" y="2"/>
                    </a:lnTo>
                    <a:lnTo>
                      <a:pt x="433" y="0"/>
                    </a:lnTo>
                    <a:close/>
                    <a:moveTo>
                      <a:pt x="122" y="433"/>
                    </a:moveTo>
                    <a:lnTo>
                      <a:pt x="123" y="402"/>
                    </a:lnTo>
                    <a:lnTo>
                      <a:pt x="128" y="372"/>
                    </a:lnTo>
                    <a:lnTo>
                      <a:pt x="136" y="344"/>
                    </a:lnTo>
                    <a:lnTo>
                      <a:pt x="148" y="317"/>
                    </a:lnTo>
                    <a:lnTo>
                      <a:pt x="162" y="290"/>
                    </a:lnTo>
                    <a:lnTo>
                      <a:pt x="181" y="266"/>
                    </a:lnTo>
                    <a:lnTo>
                      <a:pt x="202" y="242"/>
                    </a:lnTo>
                    <a:lnTo>
                      <a:pt x="228" y="220"/>
                    </a:lnTo>
                    <a:lnTo>
                      <a:pt x="253" y="197"/>
                    </a:lnTo>
                    <a:lnTo>
                      <a:pt x="283" y="180"/>
                    </a:lnTo>
                    <a:lnTo>
                      <a:pt x="312" y="165"/>
                    </a:lnTo>
                    <a:lnTo>
                      <a:pt x="344" y="153"/>
                    </a:lnTo>
                    <a:lnTo>
                      <a:pt x="375" y="142"/>
                    </a:lnTo>
                    <a:lnTo>
                      <a:pt x="411" y="137"/>
                    </a:lnTo>
                    <a:lnTo>
                      <a:pt x="446" y="133"/>
                    </a:lnTo>
                    <a:lnTo>
                      <a:pt x="483" y="132"/>
                    </a:lnTo>
                    <a:lnTo>
                      <a:pt x="520" y="133"/>
                    </a:lnTo>
                    <a:lnTo>
                      <a:pt x="555" y="137"/>
                    </a:lnTo>
                    <a:lnTo>
                      <a:pt x="589" y="142"/>
                    </a:lnTo>
                    <a:lnTo>
                      <a:pt x="622" y="153"/>
                    </a:lnTo>
                    <a:lnTo>
                      <a:pt x="652" y="165"/>
                    </a:lnTo>
                    <a:lnTo>
                      <a:pt x="683" y="180"/>
                    </a:lnTo>
                    <a:lnTo>
                      <a:pt x="711" y="197"/>
                    </a:lnTo>
                    <a:lnTo>
                      <a:pt x="739" y="220"/>
                    </a:lnTo>
                    <a:lnTo>
                      <a:pt x="763" y="242"/>
                    </a:lnTo>
                    <a:lnTo>
                      <a:pt x="785" y="266"/>
                    </a:lnTo>
                    <a:lnTo>
                      <a:pt x="803" y="290"/>
                    </a:lnTo>
                    <a:lnTo>
                      <a:pt x="818" y="317"/>
                    </a:lnTo>
                    <a:lnTo>
                      <a:pt x="828" y="344"/>
                    </a:lnTo>
                    <a:lnTo>
                      <a:pt x="838" y="372"/>
                    </a:lnTo>
                    <a:lnTo>
                      <a:pt x="842" y="402"/>
                    </a:lnTo>
                    <a:lnTo>
                      <a:pt x="845" y="433"/>
                    </a:lnTo>
                    <a:lnTo>
                      <a:pt x="844" y="447"/>
                    </a:lnTo>
                    <a:lnTo>
                      <a:pt x="842" y="454"/>
                    </a:lnTo>
                    <a:lnTo>
                      <a:pt x="842" y="463"/>
                    </a:lnTo>
                    <a:lnTo>
                      <a:pt x="840" y="477"/>
                    </a:lnTo>
                    <a:lnTo>
                      <a:pt x="838" y="492"/>
                    </a:lnTo>
                    <a:lnTo>
                      <a:pt x="828" y="520"/>
                    </a:lnTo>
                    <a:lnTo>
                      <a:pt x="818" y="548"/>
                    </a:lnTo>
                    <a:lnTo>
                      <a:pt x="810" y="560"/>
                    </a:lnTo>
                    <a:lnTo>
                      <a:pt x="803" y="573"/>
                    </a:lnTo>
                    <a:lnTo>
                      <a:pt x="785" y="599"/>
                    </a:lnTo>
                    <a:lnTo>
                      <a:pt x="763" y="622"/>
                    </a:lnTo>
                    <a:lnTo>
                      <a:pt x="739" y="645"/>
                    </a:lnTo>
                    <a:lnTo>
                      <a:pt x="711" y="665"/>
                    </a:lnTo>
                    <a:lnTo>
                      <a:pt x="683" y="684"/>
                    </a:lnTo>
                    <a:lnTo>
                      <a:pt x="652" y="699"/>
                    </a:lnTo>
                    <a:lnTo>
                      <a:pt x="622" y="712"/>
                    </a:lnTo>
                    <a:lnTo>
                      <a:pt x="589" y="721"/>
                    </a:lnTo>
                    <a:lnTo>
                      <a:pt x="580" y="722"/>
                    </a:lnTo>
                    <a:lnTo>
                      <a:pt x="571" y="724"/>
                    </a:lnTo>
                    <a:lnTo>
                      <a:pt x="555" y="729"/>
                    </a:lnTo>
                    <a:lnTo>
                      <a:pt x="520" y="732"/>
                    </a:lnTo>
                    <a:lnTo>
                      <a:pt x="501" y="733"/>
                    </a:lnTo>
                    <a:lnTo>
                      <a:pt x="492" y="733"/>
                    </a:lnTo>
                    <a:lnTo>
                      <a:pt x="487" y="733"/>
                    </a:lnTo>
                    <a:lnTo>
                      <a:pt x="485" y="733"/>
                    </a:lnTo>
                    <a:lnTo>
                      <a:pt x="483" y="735"/>
                    </a:lnTo>
                    <a:lnTo>
                      <a:pt x="446" y="732"/>
                    </a:lnTo>
                    <a:lnTo>
                      <a:pt x="411" y="729"/>
                    </a:lnTo>
                    <a:lnTo>
                      <a:pt x="375" y="721"/>
                    </a:lnTo>
                    <a:lnTo>
                      <a:pt x="344" y="712"/>
                    </a:lnTo>
                    <a:lnTo>
                      <a:pt x="312" y="699"/>
                    </a:lnTo>
                    <a:lnTo>
                      <a:pt x="283" y="684"/>
                    </a:lnTo>
                    <a:lnTo>
                      <a:pt x="253" y="665"/>
                    </a:lnTo>
                    <a:lnTo>
                      <a:pt x="228" y="645"/>
                    </a:lnTo>
                    <a:lnTo>
                      <a:pt x="202" y="622"/>
                    </a:lnTo>
                    <a:lnTo>
                      <a:pt x="181" y="599"/>
                    </a:lnTo>
                    <a:lnTo>
                      <a:pt x="162" y="573"/>
                    </a:lnTo>
                    <a:lnTo>
                      <a:pt x="154" y="560"/>
                    </a:lnTo>
                    <a:lnTo>
                      <a:pt x="148" y="548"/>
                    </a:lnTo>
                    <a:lnTo>
                      <a:pt x="136" y="520"/>
                    </a:lnTo>
                    <a:lnTo>
                      <a:pt x="128" y="492"/>
                    </a:lnTo>
                    <a:lnTo>
                      <a:pt x="124" y="477"/>
                    </a:lnTo>
                    <a:lnTo>
                      <a:pt x="123" y="463"/>
                    </a:lnTo>
                    <a:lnTo>
                      <a:pt x="122" y="433"/>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5" name="Freeform 209">
                <a:extLst>
                  <a:ext uri="{FF2B5EF4-FFF2-40B4-BE49-F238E27FC236}">
                    <a16:creationId xmlns:a16="http://schemas.microsoft.com/office/drawing/2014/main" id="{136A1652-3AED-27A6-0A78-0D0F6F20CD28}"/>
                  </a:ext>
                </a:extLst>
              </p:cNvPr>
              <p:cNvSpPr>
                <a:spLocks/>
              </p:cNvSpPr>
              <p:nvPr/>
            </p:nvSpPr>
            <p:spPr bwMode="auto">
              <a:xfrm>
                <a:off x="2825750" y="4229101"/>
                <a:ext cx="190500" cy="160338"/>
              </a:xfrm>
              <a:custGeom>
                <a:avLst/>
                <a:gdLst>
                  <a:gd name="T0" fmla="*/ 80 w 723"/>
                  <a:gd name="T1" fmla="*/ 110 h 603"/>
                  <a:gd name="T2" fmla="*/ 40 w 723"/>
                  <a:gd name="T3" fmla="*/ 158 h 603"/>
                  <a:gd name="T4" fmla="*/ 14 w 723"/>
                  <a:gd name="T5" fmla="*/ 212 h 603"/>
                  <a:gd name="T6" fmla="*/ 1 w 723"/>
                  <a:gd name="T7" fmla="*/ 270 h 603"/>
                  <a:gd name="T8" fmla="*/ 1 w 723"/>
                  <a:gd name="T9" fmla="*/ 331 h 603"/>
                  <a:gd name="T10" fmla="*/ 6 w 723"/>
                  <a:gd name="T11" fmla="*/ 360 h 603"/>
                  <a:gd name="T12" fmla="*/ 26 w 723"/>
                  <a:gd name="T13" fmla="*/ 416 h 603"/>
                  <a:gd name="T14" fmla="*/ 40 w 723"/>
                  <a:gd name="T15" fmla="*/ 441 h 603"/>
                  <a:gd name="T16" fmla="*/ 80 w 723"/>
                  <a:gd name="T17" fmla="*/ 490 h 603"/>
                  <a:gd name="T18" fmla="*/ 131 w 723"/>
                  <a:gd name="T19" fmla="*/ 533 h 603"/>
                  <a:gd name="T20" fmla="*/ 190 w 723"/>
                  <a:gd name="T21" fmla="*/ 567 h 603"/>
                  <a:gd name="T22" fmla="*/ 253 w 723"/>
                  <a:gd name="T23" fmla="*/ 589 h 603"/>
                  <a:gd name="T24" fmla="*/ 324 w 723"/>
                  <a:gd name="T25" fmla="*/ 600 h 603"/>
                  <a:gd name="T26" fmla="*/ 363 w 723"/>
                  <a:gd name="T27" fmla="*/ 601 h 603"/>
                  <a:gd name="T28" fmla="*/ 370 w 723"/>
                  <a:gd name="T29" fmla="*/ 601 h 603"/>
                  <a:gd name="T30" fmla="*/ 398 w 723"/>
                  <a:gd name="T31" fmla="*/ 600 h 603"/>
                  <a:gd name="T32" fmla="*/ 449 w 723"/>
                  <a:gd name="T33" fmla="*/ 592 h 603"/>
                  <a:gd name="T34" fmla="*/ 467 w 723"/>
                  <a:gd name="T35" fmla="*/ 589 h 603"/>
                  <a:gd name="T36" fmla="*/ 530 w 723"/>
                  <a:gd name="T37" fmla="*/ 567 h 603"/>
                  <a:gd name="T38" fmla="*/ 589 w 723"/>
                  <a:gd name="T39" fmla="*/ 533 h 603"/>
                  <a:gd name="T40" fmla="*/ 641 w 723"/>
                  <a:gd name="T41" fmla="*/ 490 h 603"/>
                  <a:gd name="T42" fmla="*/ 681 w 723"/>
                  <a:gd name="T43" fmla="*/ 441 h 603"/>
                  <a:gd name="T44" fmla="*/ 696 w 723"/>
                  <a:gd name="T45" fmla="*/ 416 h 603"/>
                  <a:gd name="T46" fmla="*/ 716 w 723"/>
                  <a:gd name="T47" fmla="*/ 360 h 603"/>
                  <a:gd name="T48" fmla="*/ 720 w 723"/>
                  <a:gd name="T49" fmla="*/ 331 h 603"/>
                  <a:gd name="T50" fmla="*/ 722 w 723"/>
                  <a:gd name="T51" fmla="*/ 315 h 603"/>
                  <a:gd name="T52" fmla="*/ 720 w 723"/>
                  <a:gd name="T53" fmla="*/ 270 h 603"/>
                  <a:gd name="T54" fmla="*/ 706 w 723"/>
                  <a:gd name="T55" fmla="*/ 212 h 603"/>
                  <a:gd name="T56" fmla="*/ 681 w 723"/>
                  <a:gd name="T57" fmla="*/ 158 h 603"/>
                  <a:gd name="T58" fmla="*/ 641 w 723"/>
                  <a:gd name="T59" fmla="*/ 110 h 603"/>
                  <a:gd name="T60" fmla="*/ 589 w 723"/>
                  <a:gd name="T61" fmla="*/ 65 h 603"/>
                  <a:gd name="T62" fmla="*/ 530 w 723"/>
                  <a:gd name="T63" fmla="*/ 33 h 603"/>
                  <a:gd name="T64" fmla="*/ 467 w 723"/>
                  <a:gd name="T65" fmla="*/ 10 h 603"/>
                  <a:gd name="T66" fmla="*/ 398 w 723"/>
                  <a:gd name="T67" fmla="*/ 1 h 603"/>
                  <a:gd name="T68" fmla="*/ 324 w 723"/>
                  <a:gd name="T69" fmla="*/ 1 h 603"/>
                  <a:gd name="T70" fmla="*/ 253 w 723"/>
                  <a:gd name="T71" fmla="*/ 10 h 603"/>
                  <a:gd name="T72" fmla="*/ 190 w 723"/>
                  <a:gd name="T73" fmla="*/ 33 h 603"/>
                  <a:gd name="T74" fmla="*/ 131 w 723"/>
                  <a:gd name="T75" fmla="*/ 65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3" h="603">
                    <a:moveTo>
                      <a:pt x="106" y="88"/>
                    </a:moveTo>
                    <a:lnTo>
                      <a:pt x="80" y="110"/>
                    </a:lnTo>
                    <a:lnTo>
                      <a:pt x="59" y="134"/>
                    </a:lnTo>
                    <a:lnTo>
                      <a:pt x="40" y="158"/>
                    </a:lnTo>
                    <a:lnTo>
                      <a:pt x="26" y="185"/>
                    </a:lnTo>
                    <a:lnTo>
                      <a:pt x="14" y="212"/>
                    </a:lnTo>
                    <a:lnTo>
                      <a:pt x="6" y="240"/>
                    </a:lnTo>
                    <a:lnTo>
                      <a:pt x="1" y="270"/>
                    </a:lnTo>
                    <a:lnTo>
                      <a:pt x="0" y="301"/>
                    </a:lnTo>
                    <a:lnTo>
                      <a:pt x="1" y="331"/>
                    </a:lnTo>
                    <a:lnTo>
                      <a:pt x="2" y="345"/>
                    </a:lnTo>
                    <a:lnTo>
                      <a:pt x="6" y="360"/>
                    </a:lnTo>
                    <a:lnTo>
                      <a:pt x="14" y="388"/>
                    </a:lnTo>
                    <a:lnTo>
                      <a:pt x="26" y="416"/>
                    </a:lnTo>
                    <a:lnTo>
                      <a:pt x="32" y="428"/>
                    </a:lnTo>
                    <a:lnTo>
                      <a:pt x="40" y="441"/>
                    </a:lnTo>
                    <a:lnTo>
                      <a:pt x="59" y="467"/>
                    </a:lnTo>
                    <a:lnTo>
                      <a:pt x="80" y="490"/>
                    </a:lnTo>
                    <a:lnTo>
                      <a:pt x="106" y="513"/>
                    </a:lnTo>
                    <a:lnTo>
                      <a:pt x="131" y="533"/>
                    </a:lnTo>
                    <a:lnTo>
                      <a:pt x="161" y="552"/>
                    </a:lnTo>
                    <a:lnTo>
                      <a:pt x="190" y="567"/>
                    </a:lnTo>
                    <a:lnTo>
                      <a:pt x="222" y="580"/>
                    </a:lnTo>
                    <a:lnTo>
                      <a:pt x="253" y="589"/>
                    </a:lnTo>
                    <a:lnTo>
                      <a:pt x="289" y="597"/>
                    </a:lnTo>
                    <a:lnTo>
                      <a:pt x="324" y="600"/>
                    </a:lnTo>
                    <a:lnTo>
                      <a:pt x="361" y="603"/>
                    </a:lnTo>
                    <a:lnTo>
                      <a:pt x="363" y="601"/>
                    </a:lnTo>
                    <a:lnTo>
                      <a:pt x="365" y="601"/>
                    </a:lnTo>
                    <a:lnTo>
                      <a:pt x="370" y="601"/>
                    </a:lnTo>
                    <a:lnTo>
                      <a:pt x="379" y="601"/>
                    </a:lnTo>
                    <a:lnTo>
                      <a:pt x="398" y="600"/>
                    </a:lnTo>
                    <a:lnTo>
                      <a:pt x="433" y="597"/>
                    </a:lnTo>
                    <a:lnTo>
                      <a:pt x="449" y="592"/>
                    </a:lnTo>
                    <a:lnTo>
                      <a:pt x="458" y="590"/>
                    </a:lnTo>
                    <a:lnTo>
                      <a:pt x="467" y="589"/>
                    </a:lnTo>
                    <a:lnTo>
                      <a:pt x="500" y="580"/>
                    </a:lnTo>
                    <a:lnTo>
                      <a:pt x="530" y="567"/>
                    </a:lnTo>
                    <a:lnTo>
                      <a:pt x="561" y="552"/>
                    </a:lnTo>
                    <a:lnTo>
                      <a:pt x="589" y="533"/>
                    </a:lnTo>
                    <a:lnTo>
                      <a:pt x="617" y="513"/>
                    </a:lnTo>
                    <a:lnTo>
                      <a:pt x="641" y="490"/>
                    </a:lnTo>
                    <a:lnTo>
                      <a:pt x="663" y="467"/>
                    </a:lnTo>
                    <a:lnTo>
                      <a:pt x="681" y="441"/>
                    </a:lnTo>
                    <a:lnTo>
                      <a:pt x="688" y="428"/>
                    </a:lnTo>
                    <a:lnTo>
                      <a:pt x="696" y="416"/>
                    </a:lnTo>
                    <a:lnTo>
                      <a:pt x="706" y="388"/>
                    </a:lnTo>
                    <a:lnTo>
                      <a:pt x="716" y="360"/>
                    </a:lnTo>
                    <a:lnTo>
                      <a:pt x="718" y="345"/>
                    </a:lnTo>
                    <a:lnTo>
                      <a:pt x="720" y="331"/>
                    </a:lnTo>
                    <a:lnTo>
                      <a:pt x="720" y="322"/>
                    </a:lnTo>
                    <a:lnTo>
                      <a:pt x="722" y="315"/>
                    </a:lnTo>
                    <a:lnTo>
                      <a:pt x="723" y="301"/>
                    </a:lnTo>
                    <a:lnTo>
                      <a:pt x="720" y="270"/>
                    </a:lnTo>
                    <a:lnTo>
                      <a:pt x="716" y="240"/>
                    </a:lnTo>
                    <a:lnTo>
                      <a:pt x="706" y="212"/>
                    </a:lnTo>
                    <a:lnTo>
                      <a:pt x="696" y="185"/>
                    </a:lnTo>
                    <a:lnTo>
                      <a:pt x="681" y="158"/>
                    </a:lnTo>
                    <a:lnTo>
                      <a:pt x="663" y="134"/>
                    </a:lnTo>
                    <a:lnTo>
                      <a:pt x="641" y="110"/>
                    </a:lnTo>
                    <a:lnTo>
                      <a:pt x="617" y="88"/>
                    </a:lnTo>
                    <a:lnTo>
                      <a:pt x="589" y="65"/>
                    </a:lnTo>
                    <a:lnTo>
                      <a:pt x="561" y="48"/>
                    </a:lnTo>
                    <a:lnTo>
                      <a:pt x="530" y="33"/>
                    </a:lnTo>
                    <a:lnTo>
                      <a:pt x="500" y="21"/>
                    </a:lnTo>
                    <a:lnTo>
                      <a:pt x="467" y="10"/>
                    </a:lnTo>
                    <a:lnTo>
                      <a:pt x="433" y="5"/>
                    </a:lnTo>
                    <a:lnTo>
                      <a:pt x="398" y="1"/>
                    </a:lnTo>
                    <a:lnTo>
                      <a:pt x="361" y="0"/>
                    </a:lnTo>
                    <a:lnTo>
                      <a:pt x="324" y="1"/>
                    </a:lnTo>
                    <a:lnTo>
                      <a:pt x="289" y="5"/>
                    </a:lnTo>
                    <a:lnTo>
                      <a:pt x="253" y="10"/>
                    </a:lnTo>
                    <a:lnTo>
                      <a:pt x="222" y="21"/>
                    </a:lnTo>
                    <a:lnTo>
                      <a:pt x="190" y="33"/>
                    </a:lnTo>
                    <a:lnTo>
                      <a:pt x="161" y="48"/>
                    </a:lnTo>
                    <a:lnTo>
                      <a:pt x="131" y="65"/>
                    </a:lnTo>
                    <a:lnTo>
                      <a:pt x="106" y="88"/>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6" name="Freeform 210">
                <a:extLst>
                  <a:ext uri="{FF2B5EF4-FFF2-40B4-BE49-F238E27FC236}">
                    <a16:creationId xmlns:a16="http://schemas.microsoft.com/office/drawing/2014/main" id="{DE3AAD51-C3E3-C60E-B929-9AC00B497A25}"/>
                  </a:ext>
                </a:extLst>
              </p:cNvPr>
              <p:cNvSpPr>
                <a:spLocks/>
              </p:cNvSpPr>
              <p:nvPr/>
            </p:nvSpPr>
            <p:spPr bwMode="auto">
              <a:xfrm>
                <a:off x="2825750" y="4229101"/>
                <a:ext cx="190500" cy="160338"/>
              </a:xfrm>
              <a:custGeom>
                <a:avLst/>
                <a:gdLst>
                  <a:gd name="T0" fmla="*/ 1 w 723"/>
                  <a:gd name="T1" fmla="*/ 331 h 603"/>
                  <a:gd name="T2" fmla="*/ 6 w 723"/>
                  <a:gd name="T3" fmla="*/ 360 h 603"/>
                  <a:gd name="T4" fmla="*/ 26 w 723"/>
                  <a:gd name="T5" fmla="*/ 416 h 603"/>
                  <a:gd name="T6" fmla="*/ 40 w 723"/>
                  <a:gd name="T7" fmla="*/ 441 h 603"/>
                  <a:gd name="T8" fmla="*/ 80 w 723"/>
                  <a:gd name="T9" fmla="*/ 490 h 603"/>
                  <a:gd name="T10" fmla="*/ 131 w 723"/>
                  <a:gd name="T11" fmla="*/ 533 h 603"/>
                  <a:gd name="T12" fmla="*/ 190 w 723"/>
                  <a:gd name="T13" fmla="*/ 567 h 603"/>
                  <a:gd name="T14" fmla="*/ 253 w 723"/>
                  <a:gd name="T15" fmla="*/ 589 h 603"/>
                  <a:gd name="T16" fmla="*/ 324 w 723"/>
                  <a:gd name="T17" fmla="*/ 600 h 603"/>
                  <a:gd name="T18" fmla="*/ 363 w 723"/>
                  <a:gd name="T19" fmla="*/ 601 h 603"/>
                  <a:gd name="T20" fmla="*/ 370 w 723"/>
                  <a:gd name="T21" fmla="*/ 601 h 603"/>
                  <a:gd name="T22" fmla="*/ 398 w 723"/>
                  <a:gd name="T23" fmla="*/ 600 h 603"/>
                  <a:gd name="T24" fmla="*/ 449 w 723"/>
                  <a:gd name="T25" fmla="*/ 592 h 603"/>
                  <a:gd name="T26" fmla="*/ 467 w 723"/>
                  <a:gd name="T27" fmla="*/ 589 h 603"/>
                  <a:gd name="T28" fmla="*/ 530 w 723"/>
                  <a:gd name="T29" fmla="*/ 567 h 603"/>
                  <a:gd name="T30" fmla="*/ 589 w 723"/>
                  <a:gd name="T31" fmla="*/ 533 h 603"/>
                  <a:gd name="T32" fmla="*/ 641 w 723"/>
                  <a:gd name="T33" fmla="*/ 490 h 603"/>
                  <a:gd name="T34" fmla="*/ 681 w 723"/>
                  <a:gd name="T35" fmla="*/ 441 h 603"/>
                  <a:gd name="T36" fmla="*/ 696 w 723"/>
                  <a:gd name="T37" fmla="*/ 416 h 603"/>
                  <a:gd name="T38" fmla="*/ 716 w 723"/>
                  <a:gd name="T39" fmla="*/ 360 h 603"/>
                  <a:gd name="T40" fmla="*/ 720 w 723"/>
                  <a:gd name="T41" fmla="*/ 331 h 603"/>
                  <a:gd name="T42" fmla="*/ 722 w 723"/>
                  <a:gd name="T43" fmla="*/ 315 h 603"/>
                  <a:gd name="T44" fmla="*/ 720 w 723"/>
                  <a:gd name="T45" fmla="*/ 270 h 603"/>
                  <a:gd name="T46" fmla="*/ 706 w 723"/>
                  <a:gd name="T47" fmla="*/ 212 h 603"/>
                  <a:gd name="T48" fmla="*/ 681 w 723"/>
                  <a:gd name="T49" fmla="*/ 158 h 603"/>
                  <a:gd name="T50" fmla="*/ 641 w 723"/>
                  <a:gd name="T51" fmla="*/ 110 h 603"/>
                  <a:gd name="T52" fmla="*/ 589 w 723"/>
                  <a:gd name="T53" fmla="*/ 65 h 603"/>
                  <a:gd name="T54" fmla="*/ 530 w 723"/>
                  <a:gd name="T55" fmla="*/ 33 h 603"/>
                  <a:gd name="T56" fmla="*/ 467 w 723"/>
                  <a:gd name="T57" fmla="*/ 10 h 603"/>
                  <a:gd name="T58" fmla="*/ 398 w 723"/>
                  <a:gd name="T59" fmla="*/ 1 h 603"/>
                  <a:gd name="T60" fmla="*/ 324 w 723"/>
                  <a:gd name="T61" fmla="*/ 1 h 603"/>
                  <a:gd name="T62" fmla="*/ 253 w 723"/>
                  <a:gd name="T63" fmla="*/ 10 h 603"/>
                  <a:gd name="T64" fmla="*/ 190 w 723"/>
                  <a:gd name="T65" fmla="*/ 33 h 603"/>
                  <a:gd name="T66" fmla="*/ 131 w 723"/>
                  <a:gd name="T67" fmla="*/ 65 h 603"/>
                  <a:gd name="T68" fmla="*/ 80 w 723"/>
                  <a:gd name="T69" fmla="*/ 110 h 603"/>
                  <a:gd name="T70" fmla="*/ 40 w 723"/>
                  <a:gd name="T71" fmla="*/ 158 h 603"/>
                  <a:gd name="T72" fmla="*/ 14 w 723"/>
                  <a:gd name="T73" fmla="*/ 212 h 603"/>
                  <a:gd name="T74" fmla="*/ 1 w 723"/>
                  <a:gd name="T75" fmla="*/ 27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3" h="603">
                    <a:moveTo>
                      <a:pt x="0" y="301"/>
                    </a:moveTo>
                    <a:lnTo>
                      <a:pt x="1" y="331"/>
                    </a:lnTo>
                    <a:lnTo>
                      <a:pt x="2" y="345"/>
                    </a:lnTo>
                    <a:lnTo>
                      <a:pt x="6" y="360"/>
                    </a:lnTo>
                    <a:lnTo>
                      <a:pt x="14" y="388"/>
                    </a:lnTo>
                    <a:lnTo>
                      <a:pt x="26" y="416"/>
                    </a:lnTo>
                    <a:lnTo>
                      <a:pt x="32" y="428"/>
                    </a:lnTo>
                    <a:lnTo>
                      <a:pt x="40" y="441"/>
                    </a:lnTo>
                    <a:lnTo>
                      <a:pt x="59" y="467"/>
                    </a:lnTo>
                    <a:lnTo>
                      <a:pt x="80" y="490"/>
                    </a:lnTo>
                    <a:lnTo>
                      <a:pt x="106" y="513"/>
                    </a:lnTo>
                    <a:lnTo>
                      <a:pt x="131" y="533"/>
                    </a:lnTo>
                    <a:lnTo>
                      <a:pt x="161" y="552"/>
                    </a:lnTo>
                    <a:lnTo>
                      <a:pt x="190" y="567"/>
                    </a:lnTo>
                    <a:lnTo>
                      <a:pt x="222" y="580"/>
                    </a:lnTo>
                    <a:lnTo>
                      <a:pt x="253" y="589"/>
                    </a:lnTo>
                    <a:lnTo>
                      <a:pt x="289" y="597"/>
                    </a:lnTo>
                    <a:lnTo>
                      <a:pt x="324" y="600"/>
                    </a:lnTo>
                    <a:lnTo>
                      <a:pt x="361" y="603"/>
                    </a:lnTo>
                    <a:lnTo>
                      <a:pt x="363" y="601"/>
                    </a:lnTo>
                    <a:lnTo>
                      <a:pt x="365" y="601"/>
                    </a:lnTo>
                    <a:lnTo>
                      <a:pt x="370" y="601"/>
                    </a:lnTo>
                    <a:lnTo>
                      <a:pt x="379" y="601"/>
                    </a:lnTo>
                    <a:lnTo>
                      <a:pt x="398" y="600"/>
                    </a:lnTo>
                    <a:lnTo>
                      <a:pt x="433" y="597"/>
                    </a:lnTo>
                    <a:lnTo>
                      <a:pt x="449" y="592"/>
                    </a:lnTo>
                    <a:lnTo>
                      <a:pt x="458" y="590"/>
                    </a:lnTo>
                    <a:lnTo>
                      <a:pt x="467" y="589"/>
                    </a:lnTo>
                    <a:lnTo>
                      <a:pt x="500" y="580"/>
                    </a:lnTo>
                    <a:lnTo>
                      <a:pt x="530" y="567"/>
                    </a:lnTo>
                    <a:lnTo>
                      <a:pt x="561" y="552"/>
                    </a:lnTo>
                    <a:lnTo>
                      <a:pt x="589" y="533"/>
                    </a:lnTo>
                    <a:lnTo>
                      <a:pt x="617" y="513"/>
                    </a:lnTo>
                    <a:lnTo>
                      <a:pt x="641" y="490"/>
                    </a:lnTo>
                    <a:lnTo>
                      <a:pt x="663" y="467"/>
                    </a:lnTo>
                    <a:lnTo>
                      <a:pt x="681" y="441"/>
                    </a:lnTo>
                    <a:lnTo>
                      <a:pt x="688" y="428"/>
                    </a:lnTo>
                    <a:lnTo>
                      <a:pt x="696" y="416"/>
                    </a:lnTo>
                    <a:lnTo>
                      <a:pt x="706" y="388"/>
                    </a:lnTo>
                    <a:lnTo>
                      <a:pt x="716" y="360"/>
                    </a:lnTo>
                    <a:lnTo>
                      <a:pt x="718" y="345"/>
                    </a:lnTo>
                    <a:lnTo>
                      <a:pt x="720" y="331"/>
                    </a:lnTo>
                    <a:lnTo>
                      <a:pt x="720" y="322"/>
                    </a:lnTo>
                    <a:lnTo>
                      <a:pt x="722" y="315"/>
                    </a:lnTo>
                    <a:lnTo>
                      <a:pt x="723" y="301"/>
                    </a:lnTo>
                    <a:lnTo>
                      <a:pt x="720" y="270"/>
                    </a:lnTo>
                    <a:lnTo>
                      <a:pt x="716" y="240"/>
                    </a:lnTo>
                    <a:lnTo>
                      <a:pt x="706" y="212"/>
                    </a:lnTo>
                    <a:lnTo>
                      <a:pt x="696" y="185"/>
                    </a:lnTo>
                    <a:lnTo>
                      <a:pt x="681" y="158"/>
                    </a:lnTo>
                    <a:lnTo>
                      <a:pt x="663" y="134"/>
                    </a:lnTo>
                    <a:lnTo>
                      <a:pt x="641" y="110"/>
                    </a:lnTo>
                    <a:lnTo>
                      <a:pt x="617" y="88"/>
                    </a:lnTo>
                    <a:lnTo>
                      <a:pt x="589" y="65"/>
                    </a:lnTo>
                    <a:lnTo>
                      <a:pt x="561" y="48"/>
                    </a:lnTo>
                    <a:lnTo>
                      <a:pt x="530" y="33"/>
                    </a:lnTo>
                    <a:lnTo>
                      <a:pt x="500" y="21"/>
                    </a:lnTo>
                    <a:lnTo>
                      <a:pt x="467" y="10"/>
                    </a:lnTo>
                    <a:lnTo>
                      <a:pt x="433" y="5"/>
                    </a:lnTo>
                    <a:lnTo>
                      <a:pt x="398" y="1"/>
                    </a:lnTo>
                    <a:lnTo>
                      <a:pt x="361" y="0"/>
                    </a:lnTo>
                    <a:lnTo>
                      <a:pt x="324" y="1"/>
                    </a:lnTo>
                    <a:lnTo>
                      <a:pt x="289" y="5"/>
                    </a:lnTo>
                    <a:lnTo>
                      <a:pt x="253" y="10"/>
                    </a:lnTo>
                    <a:lnTo>
                      <a:pt x="222" y="21"/>
                    </a:lnTo>
                    <a:lnTo>
                      <a:pt x="190" y="33"/>
                    </a:lnTo>
                    <a:lnTo>
                      <a:pt x="161" y="48"/>
                    </a:lnTo>
                    <a:lnTo>
                      <a:pt x="131" y="65"/>
                    </a:lnTo>
                    <a:lnTo>
                      <a:pt x="106" y="88"/>
                    </a:lnTo>
                    <a:lnTo>
                      <a:pt x="80" y="110"/>
                    </a:lnTo>
                    <a:lnTo>
                      <a:pt x="59" y="134"/>
                    </a:lnTo>
                    <a:lnTo>
                      <a:pt x="40" y="158"/>
                    </a:lnTo>
                    <a:lnTo>
                      <a:pt x="26" y="185"/>
                    </a:lnTo>
                    <a:lnTo>
                      <a:pt x="14" y="212"/>
                    </a:lnTo>
                    <a:lnTo>
                      <a:pt x="6" y="240"/>
                    </a:lnTo>
                    <a:lnTo>
                      <a:pt x="1" y="270"/>
                    </a:lnTo>
                    <a:lnTo>
                      <a:pt x="0" y="30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 name="Freeform 211">
                <a:extLst>
                  <a:ext uri="{FF2B5EF4-FFF2-40B4-BE49-F238E27FC236}">
                    <a16:creationId xmlns:a16="http://schemas.microsoft.com/office/drawing/2014/main" id="{376BC1B7-4633-C5E6-857B-F027DF0F8E10}"/>
                  </a:ext>
                </a:extLst>
              </p:cNvPr>
              <p:cNvSpPr>
                <a:spLocks/>
              </p:cNvSpPr>
              <p:nvPr/>
            </p:nvSpPr>
            <p:spPr bwMode="auto">
              <a:xfrm>
                <a:off x="2792413" y="4194176"/>
                <a:ext cx="228600" cy="228600"/>
              </a:xfrm>
              <a:custGeom>
                <a:avLst/>
                <a:gdLst>
                  <a:gd name="T0" fmla="*/ 96 w 866"/>
                  <a:gd name="T1" fmla="*/ 159 h 866"/>
                  <a:gd name="T2" fmla="*/ 48 w 866"/>
                  <a:gd name="T3" fmla="*/ 228 h 866"/>
                  <a:gd name="T4" fmla="*/ 16 w 866"/>
                  <a:gd name="T5" fmla="*/ 304 h 866"/>
                  <a:gd name="T6" fmla="*/ 1 w 866"/>
                  <a:gd name="T7" fmla="*/ 387 h 866"/>
                  <a:gd name="T8" fmla="*/ 1 w 866"/>
                  <a:gd name="T9" fmla="*/ 477 h 866"/>
                  <a:gd name="T10" fmla="*/ 16 w 866"/>
                  <a:gd name="T11" fmla="*/ 559 h 866"/>
                  <a:gd name="T12" fmla="*/ 48 w 866"/>
                  <a:gd name="T13" fmla="*/ 636 h 866"/>
                  <a:gd name="T14" fmla="*/ 82 w 866"/>
                  <a:gd name="T15" fmla="*/ 689 h 866"/>
                  <a:gd name="T16" fmla="*/ 127 w 866"/>
                  <a:gd name="T17" fmla="*/ 739 h 866"/>
                  <a:gd name="T18" fmla="*/ 192 w 866"/>
                  <a:gd name="T19" fmla="*/ 794 h 866"/>
                  <a:gd name="T20" fmla="*/ 266 w 866"/>
                  <a:gd name="T21" fmla="*/ 834 h 866"/>
                  <a:gd name="T22" fmla="*/ 345 w 866"/>
                  <a:gd name="T23" fmla="*/ 858 h 866"/>
                  <a:gd name="T24" fmla="*/ 433 w 866"/>
                  <a:gd name="T25" fmla="*/ 866 h 866"/>
                  <a:gd name="T26" fmla="*/ 459 w 866"/>
                  <a:gd name="T27" fmla="*/ 864 h 866"/>
                  <a:gd name="T28" fmla="*/ 476 w 866"/>
                  <a:gd name="T29" fmla="*/ 864 h 866"/>
                  <a:gd name="T30" fmla="*/ 559 w 866"/>
                  <a:gd name="T31" fmla="*/ 847 h 866"/>
                  <a:gd name="T32" fmla="*/ 636 w 866"/>
                  <a:gd name="T33" fmla="*/ 816 h 866"/>
                  <a:gd name="T34" fmla="*/ 639 w 866"/>
                  <a:gd name="T35" fmla="*/ 812 h 866"/>
                  <a:gd name="T36" fmla="*/ 654 w 866"/>
                  <a:gd name="T37" fmla="*/ 805 h 866"/>
                  <a:gd name="T38" fmla="*/ 689 w 866"/>
                  <a:gd name="T39" fmla="*/ 781 h 866"/>
                  <a:gd name="T40" fmla="*/ 706 w 866"/>
                  <a:gd name="T41" fmla="*/ 769 h 866"/>
                  <a:gd name="T42" fmla="*/ 769 w 866"/>
                  <a:gd name="T43" fmla="*/ 706 h 866"/>
                  <a:gd name="T44" fmla="*/ 781 w 866"/>
                  <a:gd name="T45" fmla="*/ 689 h 866"/>
                  <a:gd name="T46" fmla="*/ 805 w 866"/>
                  <a:gd name="T47" fmla="*/ 654 h 866"/>
                  <a:gd name="T48" fmla="*/ 812 w 866"/>
                  <a:gd name="T49" fmla="*/ 640 h 866"/>
                  <a:gd name="T50" fmla="*/ 815 w 866"/>
                  <a:gd name="T51" fmla="*/ 636 h 866"/>
                  <a:gd name="T52" fmla="*/ 847 w 866"/>
                  <a:gd name="T53" fmla="*/ 559 h 866"/>
                  <a:gd name="T54" fmla="*/ 864 w 866"/>
                  <a:gd name="T55" fmla="*/ 477 h 866"/>
                  <a:gd name="T56" fmla="*/ 864 w 866"/>
                  <a:gd name="T57" fmla="*/ 459 h 866"/>
                  <a:gd name="T58" fmla="*/ 866 w 866"/>
                  <a:gd name="T59" fmla="*/ 433 h 866"/>
                  <a:gd name="T60" fmla="*/ 858 w 866"/>
                  <a:gd name="T61" fmla="*/ 345 h 866"/>
                  <a:gd name="T62" fmla="*/ 834 w 866"/>
                  <a:gd name="T63" fmla="*/ 267 h 866"/>
                  <a:gd name="T64" fmla="*/ 794 w 866"/>
                  <a:gd name="T65" fmla="*/ 193 h 866"/>
                  <a:gd name="T66" fmla="*/ 739 w 866"/>
                  <a:gd name="T67" fmla="*/ 127 h 866"/>
                  <a:gd name="T68" fmla="*/ 689 w 866"/>
                  <a:gd name="T69" fmla="*/ 83 h 866"/>
                  <a:gd name="T70" fmla="*/ 636 w 866"/>
                  <a:gd name="T71" fmla="*/ 49 h 866"/>
                  <a:gd name="T72" fmla="*/ 559 w 866"/>
                  <a:gd name="T73" fmla="*/ 17 h 866"/>
                  <a:gd name="T74" fmla="*/ 476 w 866"/>
                  <a:gd name="T75" fmla="*/ 2 h 866"/>
                  <a:gd name="T76" fmla="*/ 387 w 866"/>
                  <a:gd name="T77" fmla="*/ 2 h 866"/>
                  <a:gd name="T78" fmla="*/ 304 w 866"/>
                  <a:gd name="T79" fmla="*/ 17 h 866"/>
                  <a:gd name="T80" fmla="*/ 228 w 866"/>
                  <a:gd name="T81" fmla="*/ 49 h 866"/>
                  <a:gd name="T82" fmla="*/ 158 w 866"/>
                  <a:gd name="T83" fmla="*/ 97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6" h="866">
                    <a:moveTo>
                      <a:pt x="127" y="127"/>
                    </a:moveTo>
                    <a:lnTo>
                      <a:pt x="96" y="159"/>
                    </a:lnTo>
                    <a:lnTo>
                      <a:pt x="70" y="193"/>
                    </a:lnTo>
                    <a:lnTo>
                      <a:pt x="48" y="228"/>
                    </a:lnTo>
                    <a:lnTo>
                      <a:pt x="32" y="267"/>
                    </a:lnTo>
                    <a:lnTo>
                      <a:pt x="16" y="304"/>
                    </a:lnTo>
                    <a:lnTo>
                      <a:pt x="7" y="345"/>
                    </a:lnTo>
                    <a:lnTo>
                      <a:pt x="1" y="387"/>
                    </a:lnTo>
                    <a:lnTo>
                      <a:pt x="0" y="433"/>
                    </a:lnTo>
                    <a:lnTo>
                      <a:pt x="1" y="477"/>
                    </a:lnTo>
                    <a:lnTo>
                      <a:pt x="7" y="519"/>
                    </a:lnTo>
                    <a:lnTo>
                      <a:pt x="16" y="559"/>
                    </a:lnTo>
                    <a:lnTo>
                      <a:pt x="32" y="599"/>
                    </a:lnTo>
                    <a:lnTo>
                      <a:pt x="48" y="636"/>
                    </a:lnTo>
                    <a:lnTo>
                      <a:pt x="70" y="672"/>
                    </a:lnTo>
                    <a:lnTo>
                      <a:pt x="82" y="689"/>
                    </a:lnTo>
                    <a:lnTo>
                      <a:pt x="96" y="706"/>
                    </a:lnTo>
                    <a:lnTo>
                      <a:pt x="127" y="739"/>
                    </a:lnTo>
                    <a:lnTo>
                      <a:pt x="158" y="769"/>
                    </a:lnTo>
                    <a:lnTo>
                      <a:pt x="192" y="794"/>
                    </a:lnTo>
                    <a:lnTo>
                      <a:pt x="228" y="816"/>
                    </a:lnTo>
                    <a:lnTo>
                      <a:pt x="266" y="834"/>
                    </a:lnTo>
                    <a:lnTo>
                      <a:pt x="304" y="847"/>
                    </a:lnTo>
                    <a:lnTo>
                      <a:pt x="345" y="858"/>
                    </a:lnTo>
                    <a:lnTo>
                      <a:pt x="387" y="864"/>
                    </a:lnTo>
                    <a:lnTo>
                      <a:pt x="433" y="866"/>
                    </a:lnTo>
                    <a:lnTo>
                      <a:pt x="454" y="865"/>
                    </a:lnTo>
                    <a:lnTo>
                      <a:pt x="459" y="864"/>
                    </a:lnTo>
                    <a:lnTo>
                      <a:pt x="465" y="864"/>
                    </a:lnTo>
                    <a:lnTo>
                      <a:pt x="476" y="864"/>
                    </a:lnTo>
                    <a:lnTo>
                      <a:pt x="519" y="858"/>
                    </a:lnTo>
                    <a:lnTo>
                      <a:pt x="559" y="847"/>
                    </a:lnTo>
                    <a:lnTo>
                      <a:pt x="598" y="834"/>
                    </a:lnTo>
                    <a:lnTo>
                      <a:pt x="636" y="816"/>
                    </a:lnTo>
                    <a:lnTo>
                      <a:pt x="637" y="813"/>
                    </a:lnTo>
                    <a:lnTo>
                      <a:pt x="639" y="812"/>
                    </a:lnTo>
                    <a:lnTo>
                      <a:pt x="644" y="810"/>
                    </a:lnTo>
                    <a:lnTo>
                      <a:pt x="654" y="805"/>
                    </a:lnTo>
                    <a:lnTo>
                      <a:pt x="672" y="794"/>
                    </a:lnTo>
                    <a:lnTo>
                      <a:pt x="689" y="781"/>
                    </a:lnTo>
                    <a:lnTo>
                      <a:pt x="697" y="774"/>
                    </a:lnTo>
                    <a:lnTo>
                      <a:pt x="706" y="769"/>
                    </a:lnTo>
                    <a:lnTo>
                      <a:pt x="739" y="739"/>
                    </a:lnTo>
                    <a:lnTo>
                      <a:pt x="769" y="706"/>
                    </a:lnTo>
                    <a:lnTo>
                      <a:pt x="774" y="697"/>
                    </a:lnTo>
                    <a:lnTo>
                      <a:pt x="781" y="689"/>
                    </a:lnTo>
                    <a:lnTo>
                      <a:pt x="794" y="672"/>
                    </a:lnTo>
                    <a:lnTo>
                      <a:pt x="805" y="654"/>
                    </a:lnTo>
                    <a:lnTo>
                      <a:pt x="810" y="644"/>
                    </a:lnTo>
                    <a:lnTo>
                      <a:pt x="812" y="640"/>
                    </a:lnTo>
                    <a:lnTo>
                      <a:pt x="813" y="637"/>
                    </a:lnTo>
                    <a:lnTo>
                      <a:pt x="815" y="636"/>
                    </a:lnTo>
                    <a:lnTo>
                      <a:pt x="834" y="599"/>
                    </a:lnTo>
                    <a:lnTo>
                      <a:pt x="847" y="559"/>
                    </a:lnTo>
                    <a:lnTo>
                      <a:pt x="858" y="519"/>
                    </a:lnTo>
                    <a:lnTo>
                      <a:pt x="864" y="477"/>
                    </a:lnTo>
                    <a:lnTo>
                      <a:pt x="864" y="465"/>
                    </a:lnTo>
                    <a:lnTo>
                      <a:pt x="864" y="459"/>
                    </a:lnTo>
                    <a:lnTo>
                      <a:pt x="865" y="454"/>
                    </a:lnTo>
                    <a:lnTo>
                      <a:pt x="866" y="433"/>
                    </a:lnTo>
                    <a:lnTo>
                      <a:pt x="864" y="387"/>
                    </a:lnTo>
                    <a:lnTo>
                      <a:pt x="858" y="345"/>
                    </a:lnTo>
                    <a:lnTo>
                      <a:pt x="847" y="304"/>
                    </a:lnTo>
                    <a:lnTo>
                      <a:pt x="834" y="267"/>
                    </a:lnTo>
                    <a:lnTo>
                      <a:pt x="815" y="228"/>
                    </a:lnTo>
                    <a:lnTo>
                      <a:pt x="794" y="193"/>
                    </a:lnTo>
                    <a:lnTo>
                      <a:pt x="769" y="159"/>
                    </a:lnTo>
                    <a:lnTo>
                      <a:pt x="739" y="127"/>
                    </a:lnTo>
                    <a:lnTo>
                      <a:pt x="706" y="97"/>
                    </a:lnTo>
                    <a:lnTo>
                      <a:pt x="689" y="83"/>
                    </a:lnTo>
                    <a:lnTo>
                      <a:pt x="672" y="71"/>
                    </a:lnTo>
                    <a:lnTo>
                      <a:pt x="636" y="49"/>
                    </a:lnTo>
                    <a:lnTo>
                      <a:pt x="598" y="32"/>
                    </a:lnTo>
                    <a:lnTo>
                      <a:pt x="559" y="17"/>
                    </a:lnTo>
                    <a:lnTo>
                      <a:pt x="519" y="8"/>
                    </a:lnTo>
                    <a:lnTo>
                      <a:pt x="476" y="2"/>
                    </a:lnTo>
                    <a:lnTo>
                      <a:pt x="433" y="0"/>
                    </a:lnTo>
                    <a:lnTo>
                      <a:pt x="387" y="2"/>
                    </a:lnTo>
                    <a:lnTo>
                      <a:pt x="345" y="8"/>
                    </a:lnTo>
                    <a:lnTo>
                      <a:pt x="304" y="17"/>
                    </a:lnTo>
                    <a:lnTo>
                      <a:pt x="266" y="32"/>
                    </a:lnTo>
                    <a:lnTo>
                      <a:pt x="228" y="49"/>
                    </a:lnTo>
                    <a:lnTo>
                      <a:pt x="192" y="71"/>
                    </a:lnTo>
                    <a:lnTo>
                      <a:pt x="158" y="97"/>
                    </a:lnTo>
                    <a:lnTo>
                      <a:pt x="127" y="12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 name="Freeform 212">
                <a:extLst>
                  <a:ext uri="{FF2B5EF4-FFF2-40B4-BE49-F238E27FC236}">
                    <a16:creationId xmlns:a16="http://schemas.microsoft.com/office/drawing/2014/main" id="{FA399880-22EB-AC4F-F1E9-C171F8D5BA2C}"/>
                  </a:ext>
                </a:extLst>
              </p:cNvPr>
              <p:cNvSpPr>
                <a:spLocks/>
              </p:cNvSpPr>
              <p:nvPr/>
            </p:nvSpPr>
            <p:spPr bwMode="auto">
              <a:xfrm>
                <a:off x="2882900" y="4292601"/>
                <a:ext cx="85725" cy="39688"/>
              </a:xfrm>
              <a:custGeom>
                <a:avLst/>
                <a:gdLst>
                  <a:gd name="T0" fmla="*/ 325 w 325"/>
                  <a:gd name="T1" fmla="*/ 0 h 148"/>
                  <a:gd name="T2" fmla="*/ 0 w 325"/>
                  <a:gd name="T3" fmla="*/ 0 h 148"/>
                  <a:gd name="T4" fmla="*/ 0 w 325"/>
                  <a:gd name="T5" fmla="*/ 74 h 148"/>
                  <a:gd name="T6" fmla="*/ 0 w 325"/>
                  <a:gd name="T7" fmla="*/ 148 h 148"/>
                  <a:gd name="T8" fmla="*/ 325 w 325"/>
                  <a:gd name="T9" fmla="*/ 148 h 148"/>
                  <a:gd name="T10" fmla="*/ 325 w 325"/>
                  <a:gd name="T11" fmla="*/ 74 h 148"/>
                  <a:gd name="T12" fmla="*/ 325 w 325"/>
                  <a:gd name="T13" fmla="*/ 0 h 148"/>
                </a:gdLst>
                <a:ahLst/>
                <a:cxnLst>
                  <a:cxn ang="0">
                    <a:pos x="T0" y="T1"/>
                  </a:cxn>
                  <a:cxn ang="0">
                    <a:pos x="T2" y="T3"/>
                  </a:cxn>
                  <a:cxn ang="0">
                    <a:pos x="T4" y="T5"/>
                  </a:cxn>
                  <a:cxn ang="0">
                    <a:pos x="T6" y="T7"/>
                  </a:cxn>
                  <a:cxn ang="0">
                    <a:pos x="T8" y="T9"/>
                  </a:cxn>
                  <a:cxn ang="0">
                    <a:pos x="T10" y="T11"/>
                  </a:cxn>
                  <a:cxn ang="0">
                    <a:pos x="T12" y="T13"/>
                  </a:cxn>
                </a:cxnLst>
                <a:rect l="0" t="0" r="r" b="b"/>
                <a:pathLst>
                  <a:path w="325" h="148">
                    <a:moveTo>
                      <a:pt x="325" y="0"/>
                    </a:moveTo>
                    <a:lnTo>
                      <a:pt x="0" y="0"/>
                    </a:lnTo>
                    <a:lnTo>
                      <a:pt x="0" y="74"/>
                    </a:lnTo>
                    <a:lnTo>
                      <a:pt x="0" y="148"/>
                    </a:lnTo>
                    <a:lnTo>
                      <a:pt x="325" y="148"/>
                    </a:lnTo>
                    <a:lnTo>
                      <a:pt x="325" y="74"/>
                    </a:lnTo>
                    <a:lnTo>
                      <a:pt x="3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9" name="Freeform 213">
                <a:extLst>
                  <a:ext uri="{FF2B5EF4-FFF2-40B4-BE49-F238E27FC236}">
                    <a16:creationId xmlns:a16="http://schemas.microsoft.com/office/drawing/2014/main" id="{ECEDA21A-56E3-971C-FBEE-5B86D21020B5}"/>
                  </a:ext>
                </a:extLst>
              </p:cNvPr>
              <p:cNvSpPr>
                <a:spLocks/>
              </p:cNvSpPr>
              <p:nvPr/>
            </p:nvSpPr>
            <p:spPr bwMode="auto">
              <a:xfrm>
                <a:off x="2968625" y="4294188"/>
                <a:ext cx="28575" cy="19050"/>
              </a:xfrm>
              <a:custGeom>
                <a:avLst/>
                <a:gdLst>
                  <a:gd name="T0" fmla="*/ 109 w 109"/>
                  <a:gd name="T1" fmla="*/ 0 h 74"/>
                  <a:gd name="T2" fmla="*/ 100 w 109"/>
                  <a:gd name="T3" fmla="*/ 22 h 74"/>
                  <a:gd name="T4" fmla="*/ 90 w 109"/>
                  <a:gd name="T5" fmla="*/ 41 h 74"/>
                  <a:gd name="T6" fmla="*/ 79 w 109"/>
                  <a:gd name="T7" fmla="*/ 55 h 74"/>
                  <a:gd name="T8" fmla="*/ 72 w 109"/>
                  <a:gd name="T9" fmla="*/ 60 h 74"/>
                  <a:gd name="T10" fmla="*/ 68 w 109"/>
                  <a:gd name="T11" fmla="*/ 62 h 74"/>
                  <a:gd name="T12" fmla="*/ 66 w 109"/>
                  <a:gd name="T13" fmla="*/ 66 h 74"/>
                  <a:gd name="T14" fmla="*/ 58 w 109"/>
                  <a:gd name="T15" fmla="*/ 68 h 74"/>
                  <a:gd name="T16" fmla="*/ 51 w 109"/>
                  <a:gd name="T17" fmla="*/ 71 h 74"/>
                  <a:gd name="T18" fmla="*/ 46 w 109"/>
                  <a:gd name="T19" fmla="*/ 71 h 74"/>
                  <a:gd name="T20" fmla="*/ 44 w 109"/>
                  <a:gd name="T21" fmla="*/ 71 h 74"/>
                  <a:gd name="T22" fmla="*/ 42 w 109"/>
                  <a:gd name="T23" fmla="*/ 71 h 74"/>
                  <a:gd name="T24" fmla="*/ 42 w 109"/>
                  <a:gd name="T25" fmla="*/ 73 h 74"/>
                  <a:gd name="T26" fmla="*/ 35 w 109"/>
                  <a:gd name="T27" fmla="*/ 74 h 74"/>
                  <a:gd name="T28" fmla="*/ 26 w 109"/>
                  <a:gd name="T29" fmla="*/ 73 h 74"/>
                  <a:gd name="T30" fmla="*/ 18 w 109"/>
                  <a:gd name="T31" fmla="*/ 73 h 74"/>
                  <a:gd name="T32" fmla="*/ 8 w 109"/>
                  <a:gd name="T33" fmla="*/ 70 h 74"/>
                  <a:gd name="T34" fmla="*/ 0 w 109"/>
                  <a:gd name="T35" fmla="*/ 6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74">
                    <a:moveTo>
                      <a:pt x="109" y="0"/>
                    </a:moveTo>
                    <a:lnTo>
                      <a:pt x="100" y="22"/>
                    </a:lnTo>
                    <a:lnTo>
                      <a:pt x="90" y="41"/>
                    </a:lnTo>
                    <a:lnTo>
                      <a:pt x="79" y="55"/>
                    </a:lnTo>
                    <a:lnTo>
                      <a:pt x="72" y="60"/>
                    </a:lnTo>
                    <a:lnTo>
                      <a:pt x="68" y="62"/>
                    </a:lnTo>
                    <a:lnTo>
                      <a:pt x="66" y="66"/>
                    </a:lnTo>
                    <a:lnTo>
                      <a:pt x="58" y="68"/>
                    </a:lnTo>
                    <a:lnTo>
                      <a:pt x="51" y="71"/>
                    </a:lnTo>
                    <a:lnTo>
                      <a:pt x="46" y="71"/>
                    </a:lnTo>
                    <a:lnTo>
                      <a:pt x="44" y="71"/>
                    </a:lnTo>
                    <a:lnTo>
                      <a:pt x="42" y="71"/>
                    </a:lnTo>
                    <a:lnTo>
                      <a:pt x="42" y="73"/>
                    </a:lnTo>
                    <a:lnTo>
                      <a:pt x="35" y="74"/>
                    </a:lnTo>
                    <a:lnTo>
                      <a:pt x="26" y="73"/>
                    </a:lnTo>
                    <a:lnTo>
                      <a:pt x="18" y="73"/>
                    </a:lnTo>
                    <a:lnTo>
                      <a:pt x="8" y="70"/>
                    </a:lnTo>
                    <a:lnTo>
                      <a:pt x="0" y="68"/>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 name="Freeform 214">
                <a:extLst>
                  <a:ext uri="{FF2B5EF4-FFF2-40B4-BE49-F238E27FC236}">
                    <a16:creationId xmlns:a16="http://schemas.microsoft.com/office/drawing/2014/main" id="{0131469A-2D1F-FA77-D553-737701DA06D8}"/>
                  </a:ext>
                </a:extLst>
              </p:cNvPr>
              <p:cNvSpPr>
                <a:spLocks/>
              </p:cNvSpPr>
              <p:nvPr/>
            </p:nvSpPr>
            <p:spPr bwMode="auto">
              <a:xfrm>
                <a:off x="2846388" y="4311651"/>
                <a:ext cx="36513" cy="28575"/>
              </a:xfrm>
              <a:custGeom>
                <a:avLst/>
                <a:gdLst>
                  <a:gd name="T0" fmla="*/ 11 w 134"/>
                  <a:gd name="T1" fmla="*/ 109 h 109"/>
                  <a:gd name="T2" fmla="*/ 5 w 134"/>
                  <a:gd name="T3" fmla="*/ 93 h 109"/>
                  <a:gd name="T4" fmla="*/ 3 w 134"/>
                  <a:gd name="T5" fmla="*/ 79 h 109"/>
                  <a:gd name="T6" fmla="*/ 0 w 134"/>
                  <a:gd name="T7" fmla="*/ 66 h 109"/>
                  <a:gd name="T8" fmla="*/ 1 w 134"/>
                  <a:gd name="T9" fmla="*/ 56 h 109"/>
                  <a:gd name="T10" fmla="*/ 3 w 134"/>
                  <a:gd name="T11" fmla="*/ 44 h 109"/>
                  <a:gd name="T12" fmla="*/ 6 w 134"/>
                  <a:gd name="T13" fmla="*/ 34 h 109"/>
                  <a:gd name="T14" fmla="*/ 11 w 134"/>
                  <a:gd name="T15" fmla="*/ 26 h 109"/>
                  <a:gd name="T16" fmla="*/ 19 w 134"/>
                  <a:gd name="T17" fmla="*/ 20 h 109"/>
                  <a:gd name="T18" fmla="*/ 26 w 134"/>
                  <a:gd name="T19" fmla="*/ 13 h 109"/>
                  <a:gd name="T20" fmla="*/ 37 w 134"/>
                  <a:gd name="T21" fmla="*/ 9 h 109"/>
                  <a:gd name="T22" fmla="*/ 63 w 134"/>
                  <a:gd name="T23" fmla="*/ 3 h 109"/>
                  <a:gd name="T24" fmla="*/ 77 w 134"/>
                  <a:gd name="T25" fmla="*/ 0 h 109"/>
                  <a:gd name="T26" fmla="*/ 94 w 134"/>
                  <a:gd name="T27" fmla="*/ 0 h 109"/>
                  <a:gd name="T28" fmla="*/ 134 w 134"/>
                  <a:gd name="T29" fmla="*/ 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109">
                    <a:moveTo>
                      <a:pt x="11" y="109"/>
                    </a:moveTo>
                    <a:lnTo>
                      <a:pt x="5" y="93"/>
                    </a:lnTo>
                    <a:lnTo>
                      <a:pt x="3" y="79"/>
                    </a:lnTo>
                    <a:lnTo>
                      <a:pt x="0" y="66"/>
                    </a:lnTo>
                    <a:lnTo>
                      <a:pt x="1" y="56"/>
                    </a:lnTo>
                    <a:lnTo>
                      <a:pt x="3" y="44"/>
                    </a:lnTo>
                    <a:lnTo>
                      <a:pt x="6" y="34"/>
                    </a:lnTo>
                    <a:lnTo>
                      <a:pt x="11" y="26"/>
                    </a:lnTo>
                    <a:lnTo>
                      <a:pt x="19" y="20"/>
                    </a:lnTo>
                    <a:lnTo>
                      <a:pt x="26" y="13"/>
                    </a:lnTo>
                    <a:lnTo>
                      <a:pt x="37" y="9"/>
                    </a:lnTo>
                    <a:lnTo>
                      <a:pt x="63" y="3"/>
                    </a:lnTo>
                    <a:lnTo>
                      <a:pt x="77" y="0"/>
                    </a:lnTo>
                    <a:lnTo>
                      <a:pt x="94" y="0"/>
                    </a:lnTo>
                    <a:lnTo>
                      <a:pt x="134" y="4"/>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 name="Freeform 215">
                <a:extLst>
                  <a:ext uri="{FF2B5EF4-FFF2-40B4-BE49-F238E27FC236}">
                    <a16:creationId xmlns:a16="http://schemas.microsoft.com/office/drawing/2014/main" id="{E4883AF0-0E9A-7016-A4B6-266379E34913}"/>
                  </a:ext>
                </a:extLst>
              </p:cNvPr>
              <p:cNvSpPr>
                <a:spLocks/>
              </p:cNvSpPr>
              <p:nvPr/>
            </p:nvSpPr>
            <p:spPr bwMode="auto">
              <a:xfrm>
                <a:off x="3332163" y="4292601"/>
                <a:ext cx="85725" cy="39688"/>
              </a:xfrm>
              <a:custGeom>
                <a:avLst/>
                <a:gdLst>
                  <a:gd name="T0" fmla="*/ 325 w 325"/>
                  <a:gd name="T1" fmla="*/ 0 h 148"/>
                  <a:gd name="T2" fmla="*/ 0 w 325"/>
                  <a:gd name="T3" fmla="*/ 0 h 148"/>
                  <a:gd name="T4" fmla="*/ 0 w 325"/>
                  <a:gd name="T5" fmla="*/ 74 h 148"/>
                  <a:gd name="T6" fmla="*/ 0 w 325"/>
                  <a:gd name="T7" fmla="*/ 148 h 148"/>
                  <a:gd name="T8" fmla="*/ 325 w 325"/>
                  <a:gd name="T9" fmla="*/ 148 h 148"/>
                  <a:gd name="T10" fmla="*/ 325 w 325"/>
                  <a:gd name="T11" fmla="*/ 74 h 148"/>
                  <a:gd name="T12" fmla="*/ 325 w 325"/>
                  <a:gd name="T13" fmla="*/ 0 h 148"/>
                </a:gdLst>
                <a:ahLst/>
                <a:cxnLst>
                  <a:cxn ang="0">
                    <a:pos x="T0" y="T1"/>
                  </a:cxn>
                  <a:cxn ang="0">
                    <a:pos x="T2" y="T3"/>
                  </a:cxn>
                  <a:cxn ang="0">
                    <a:pos x="T4" y="T5"/>
                  </a:cxn>
                  <a:cxn ang="0">
                    <a:pos x="T6" y="T7"/>
                  </a:cxn>
                  <a:cxn ang="0">
                    <a:pos x="T8" y="T9"/>
                  </a:cxn>
                  <a:cxn ang="0">
                    <a:pos x="T10" y="T11"/>
                  </a:cxn>
                  <a:cxn ang="0">
                    <a:pos x="T12" y="T13"/>
                  </a:cxn>
                </a:cxnLst>
                <a:rect l="0" t="0" r="r" b="b"/>
                <a:pathLst>
                  <a:path w="325" h="148">
                    <a:moveTo>
                      <a:pt x="325" y="0"/>
                    </a:moveTo>
                    <a:lnTo>
                      <a:pt x="0" y="0"/>
                    </a:lnTo>
                    <a:lnTo>
                      <a:pt x="0" y="74"/>
                    </a:lnTo>
                    <a:lnTo>
                      <a:pt x="0" y="148"/>
                    </a:lnTo>
                    <a:lnTo>
                      <a:pt x="325" y="148"/>
                    </a:lnTo>
                    <a:lnTo>
                      <a:pt x="325" y="74"/>
                    </a:lnTo>
                    <a:lnTo>
                      <a:pt x="3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2" name="Freeform 216">
                <a:extLst>
                  <a:ext uri="{FF2B5EF4-FFF2-40B4-BE49-F238E27FC236}">
                    <a16:creationId xmlns:a16="http://schemas.microsoft.com/office/drawing/2014/main" id="{06EFCEE9-6FFA-EBB9-FAD5-F150D3E09466}"/>
                  </a:ext>
                </a:extLst>
              </p:cNvPr>
              <p:cNvSpPr>
                <a:spLocks/>
              </p:cNvSpPr>
              <p:nvPr/>
            </p:nvSpPr>
            <p:spPr bwMode="auto">
              <a:xfrm>
                <a:off x="3417888" y="4294188"/>
                <a:ext cx="30163" cy="19050"/>
              </a:xfrm>
              <a:custGeom>
                <a:avLst/>
                <a:gdLst>
                  <a:gd name="T0" fmla="*/ 110 w 110"/>
                  <a:gd name="T1" fmla="*/ 0 h 74"/>
                  <a:gd name="T2" fmla="*/ 100 w 110"/>
                  <a:gd name="T3" fmla="*/ 22 h 74"/>
                  <a:gd name="T4" fmla="*/ 91 w 110"/>
                  <a:gd name="T5" fmla="*/ 41 h 74"/>
                  <a:gd name="T6" fmla="*/ 79 w 110"/>
                  <a:gd name="T7" fmla="*/ 55 h 74"/>
                  <a:gd name="T8" fmla="*/ 72 w 110"/>
                  <a:gd name="T9" fmla="*/ 60 h 74"/>
                  <a:gd name="T10" fmla="*/ 69 w 110"/>
                  <a:gd name="T11" fmla="*/ 62 h 74"/>
                  <a:gd name="T12" fmla="*/ 66 w 110"/>
                  <a:gd name="T13" fmla="*/ 66 h 74"/>
                  <a:gd name="T14" fmla="*/ 58 w 110"/>
                  <a:gd name="T15" fmla="*/ 68 h 74"/>
                  <a:gd name="T16" fmla="*/ 51 w 110"/>
                  <a:gd name="T17" fmla="*/ 71 h 74"/>
                  <a:gd name="T18" fmla="*/ 46 w 110"/>
                  <a:gd name="T19" fmla="*/ 71 h 74"/>
                  <a:gd name="T20" fmla="*/ 44 w 110"/>
                  <a:gd name="T21" fmla="*/ 71 h 74"/>
                  <a:gd name="T22" fmla="*/ 43 w 110"/>
                  <a:gd name="T23" fmla="*/ 71 h 74"/>
                  <a:gd name="T24" fmla="*/ 43 w 110"/>
                  <a:gd name="T25" fmla="*/ 73 h 74"/>
                  <a:gd name="T26" fmla="*/ 36 w 110"/>
                  <a:gd name="T27" fmla="*/ 74 h 74"/>
                  <a:gd name="T28" fmla="*/ 26 w 110"/>
                  <a:gd name="T29" fmla="*/ 73 h 74"/>
                  <a:gd name="T30" fmla="*/ 18 w 110"/>
                  <a:gd name="T31" fmla="*/ 73 h 74"/>
                  <a:gd name="T32" fmla="*/ 9 w 110"/>
                  <a:gd name="T33" fmla="*/ 70 h 74"/>
                  <a:gd name="T34" fmla="*/ 0 w 110"/>
                  <a:gd name="T35" fmla="*/ 6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 h="74">
                    <a:moveTo>
                      <a:pt x="110" y="0"/>
                    </a:moveTo>
                    <a:lnTo>
                      <a:pt x="100" y="22"/>
                    </a:lnTo>
                    <a:lnTo>
                      <a:pt x="91" y="41"/>
                    </a:lnTo>
                    <a:lnTo>
                      <a:pt x="79" y="55"/>
                    </a:lnTo>
                    <a:lnTo>
                      <a:pt x="72" y="60"/>
                    </a:lnTo>
                    <a:lnTo>
                      <a:pt x="69" y="62"/>
                    </a:lnTo>
                    <a:lnTo>
                      <a:pt x="66" y="66"/>
                    </a:lnTo>
                    <a:lnTo>
                      <a:pt x="58" y="68"/>
                    </a:lnTo>
                    <a:lnTo>
                      <a:pt x="51" y="71"/>
                    </a:lnTo>
                    <a:lnTo>
                      <a:pt x="46" y="71"/>
                    </a:lnTo>
                    <a:lnTo>
                      <a:pt x="44" y="71"/>
                    </a:lnTo>
                    <a:lnTo>
                      <a:pt x="43" y="71"/>
                    </a:lnTo>
                    <a:lnTo>
                      <a:pt x="43" y="73"/>
                    </a:lnTo>
                    <a:lnTo>
                      <a:pt x="36" y="74"/>
                    </a:lnTo>
                    <a:lnTo>
                      <a:pt x="26" y="73"/>
                    </a:lnTo>
                    <a:lnTo>
                      <a:pt x="18" y="73"/>
                    </a:lnTo>
                    <a:lnTo>
                      <a:pt x="9" y="70"/>
                    </a:lnTo>
                    <a:lnTo>
                      <a:pt x="0" y="68"/>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 name="Freeform 217">
                <a:extLst>
                  <a:ext uri="{FF2B5EF4-FFF2-40B4-BE49-F238E27FC236}">
                    <a16:creationId xmlns:a16="http://schemas.microsoft.com/office/drawing/2014/main" id="{125308C7-B298-9145-9BD8-27B88D7D670E}"/>
                  </a:ext>
                </a:extLst>
              </p:cNvPr>
              <p:cNvSpPr>
                <a:spLocks/>
              </p:cNvSpPr>
              <p:nvPr/>
            </p:nvSpPr>
            <p:spPr bwMode="auto">
              <a:xfrm>
                <a:off x="3297238" y="4311651"/>
                <a:ext cx="34925" cy="28575"/>
              </a:xfrm>
              <a:custGeom>
                <a:avLst/>
                <a:gdLst>
                  <a:gd name="T0" fmla="*/ 10 w 133"/>
                  <a:gd name="T1" fmla="*/ 109 h 109"/>
                  <a:gd name="T2" fmla="*/ 4 w 133"/>
                  <a:gd name="T3" fmla="*/ 93 h 109"/>
                  <a:gd name="T4" fmla="*/ 2 w 133"/>
                  <a:gd name="T5" fmla="*/ 79 h 109"/>
                  <a:gd name="T6" fmla="*/ 0 w 133"/>
                  <a:gd name="T7" fmla="*/ 66 h 109"/>
                  <a:gd name="T8" fmla="*/ 1 w 133"/>
                  <a:gd name="T9" fmla="*/ 56 h 109"/>
                  <a:gd name="T10" fmla="*/ 2 w 133"/>
                  <a:gd name="T11" fmla="*/ 44 h 109"/>
                  <a:gd name="T12" fmla="*/ 6 w 133"/>
                  <a:gd name="T13" fmla="*/ 34 h 109"/>
                  <a:gd name="T14" fmla="*/ 10 w 133"/>
                  <a:gd name="T15" fmla="*/ 26 h 109"/>
                  <a:gd name="T16" fmla="*/ 18 w 133"/>
                  <a:gd name="T17" fmla="*/ 20 h 109"/>
                  <a:gd name="T18" fmla="*/ 25 w 133"/>
                  <a:gd name="T19" fmla="*/ 13 h 109"/>
                  <a:gd name="T20" fmla="*/ 36 w 133"/>
                  <a:gd name="T21" fmla="*/ 9 h 109"/>
                  <a:gd name="T22" fmla="*/ 62 w 133"/>
                  <a:gd name="T23" fmla="*/ 3 h 109"/>
                  <a:gd name="T24" fmla="*/ 76 w 133"/>
                  <a:gd name="T25" fmla="*/ 0 h 109"/>
                  <a:gd name="T26" fmla="*/ 94 w 133"/>
                  <a:gd name="T27" fmla="*/ 0 h 109"/>
                  <a:gd name="T28" fmla="*/ 133 w 133"/>
                  <a:gd name="T29" fmla="*/ 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09">
                    <a:moveTo>
                      <a:pt x="10" y="109"/>
                    </a:moveTo>
                    <a:lnTo>
                      <a:pt x="4" y="93"/>
                    </a:lnTo>
                    <a:lnTo>
                      <a:pt x="2" y="79"/>
                    </a:lnTo>
                    <a:lnTo>
                      <a:pt x="0" y="66"/>
                    </a:lnTo>
                    <a:lnTo>
                      <a:pt x="1" y="56"/>
                    </a:lnTo>
                    <a:lnTo>
                      <a:pt x="2" y="44"/>
                    </a:lnTo>
                    <a:lnTo>
                      <a:pt x="6" y="34"/>
                    </a:lnTo>
                    <a:lnTo>
                      <a:pt x="10" y="26"/>
                    </a:lnTo>
                    <a:lnTo>
                      <a:pt x="18" y="20"/>
                    </a:lnTo>
                    <a:lnTo>
                      <a:pt x="25" y="13"/>
                    </a:lnTo>
                    <a:lnTo>
                      <a:pt x="36" y="9"/>
                    </a:lnTo>
                    <a:lnTo>
                      <a:pt x="62" y="3"/>
                    </a:lnTo>
                    <a:lnTo>
                      <a:pt x="76" y="0"/>
                    </a:lnTo>
                    <a:lnTo>
                      <a:pt x="94" y="0"/>
                    </a:lnTo>
                    <a:lnTo>
                      <a:pt x="133" y="4"/>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 name="Freeform 218">
                <a:extLst>
                  <a:ext uri="{FF2B5EF4-FFF2-40B4-BE49-F238E27FC236}">
                    <a16:creationId xmlns:a16="http://schemas.microsoft.com/office/drawing/2014/main" id="{E1CEF14B-A022-718D-667C-ADA1081D310A}"/>
                  </a:ext>
                </a:extLst>
              </p:cNvPr>
              <p:cNvSpPr>
                <a:spLocks/>
              </p:cNvSpPr>
              <p:nvPr/>
            </p:nvSpPr>
            <p:spPr bwMode="auto">
              <a:xfrm>
                <a:off x="3632200" y="4105276"/>
                <a:ext cx="44450" cy="44450"/>
              </a:xfrm>
              <a:custGeom>
                <a:avLst/>
                <a:gdLst>
                  <a:gd name="T0" fmla="*/ 142 w 167"/>
                  <a:gd name="T1" fmla="*/ 142 h 166"/>
                  <a:gd name="T2" fmla="*/ 151 w 167"/>
                  <a:gd name="T3" fmla="*/ 128 h 166"/>
                  <a:gd name="T4" fmla="*/ 159 w 167"/>
                  <a:gd name="T5" fmla="*/ 114 h 166"/>
                  <a:gd name="T6" fmla="*/ 162 w 167"/>
                  <a:gd name="T7" fmla="*/ 105 h 166"/>
                  <a:gd name="T8" fmla="*/ 164 w 167"/>
                  <a:gd name="T9" fmla="*/ 98 h 166"/>
                  <a:gd name="T10" fmla="*/ 164 w 167"/>
                  <a:gd name="T11" fmla="*/ 94 h 166"/>
                  <a:gd name="T12" fmla="*/ 164 w 167"/>
                  <a:gd name="T13" fmla="*/ 91 h 166"/>
                  <a:gd name="T14" fmla="*/ 164 w 167"/>
                  <a:gd name="T15" fmla="*/ 90 h 166"/>
                  <a:gd name="T16" fmla="*/ 165 w 167"/>
                  <a:gd name="T17" fmla="*/ 90 h 166"/>
                  <a:gd name="T18" fmla="*/ 167 w 167"/>
                  <a:gd name="T19" fmla="*/ 83 h 166"/>
                  <a:gd name="T20" fmla="*/ 164 w 167"/>
                  <a:gd name="T21" fmla="*/ 66 h 166"/>
                  <a:gd name="T22" fmla="*/ 159 w 167"/>
                  <a:gd name="T23" fmla="*/ 50 h 166"/>
                  <a:gd name="T24" fmla="*/ 151 w 167"/>
                  <a:gd name="T25" fmla="*/ 36 h 166"/>
                  <a:gd name="T26" fmla="*/ 142 w 167"/>
                  <a:gd name="T27" fmla="*/ 25 h 166"/>
                  <a:gd name="T28" fmla="*/ 128 w 167"/>
                  <a:gd name="T29" fmla="*/ 13 h 166"/>
                  <a:gd name="T30" fmla="*/ 114 w 167"/>
                  <a:gd name="T31" fmla="*/ 6 h 166"/>
                  <a:gd name="T32" fmla="*/ 105 w 167"/>
                  <a:gd name="T33" fmla="*/ 2 h 166"/>
                  <a:gd name="T34" fmla="*/ 98 w 167"/>
                  <a:gd name="T35" fmla="*/ 1 h 166"/>
                  <a:gd name="T36" fmla="*/ 83 w 167"/>
                  <a:gd name="T37" fmla="*/ 0 h 166"/>
                  <a:gd name="T38" fmla="*/ 66 w 167"/>
                  <a:gd name="T39" fmla="*/ 1 h 166"/>
                  <a:gd name="T40" fmla="*/ 50 w 167"/>
                  <a:gd name="T41" fmla="*/ 6 h 166"/>
                  <a:gd name="T42" fmla="*/ 36 w 167"/>
                  <a:gd name="T43" fmla="*/ 13 h 166"/>
                  <a:gd name="T44" fmla="*/ 25 w 167"/>
                  <a:gd name="T45" fmla="*/ 25 h 166"/>
                  <a:gd name="T46" fmla="*/ 13 w 167"/>
                  <a:gd name="T47" fmla="*/ 36 h 166"/>
                  <a:gd name="T48" fmla="*/ 6 w 167"/>
                  <a:gd name="T49" fmla="*/ 50 h 166"/>
                  <a:gd name="T50" fmla="*/ 1 w 167"/>
                  <a:gd name="T51" fmla="*/ 66 h 166"/>
                  <a:gd name="T52" fmla="*/ 0 w 167"/>
                  <a:gd name="T53" fmla="*/ 83 h 166"/>
                  <a:gd name="T54" fmla="*/ 1 w 167"/>
                  <a:gd name="T55" fmla="*/ 98 h 166"/>
                  <a:gd name="T56" fmla="*/ 2 w 167"/>
                  <a:gd name="T57" fmla="*/ 105 h 166"/>
                  <a:gd name="T58" fmla="*/ 6 w 167"/>
                  <a:gd name="T59" fmla="*/ 114 h 166"/>
                  <a:gd name="T60" fmla="*/ 13 w 167"/>
                  <a:gd name="T61" fmla="*/ 128 h 166"/>
                  <a:gd name="T62" fmla="*/ 25 w 167"/>
                  <a:gd name="T63" fmla="*/ 142 h 166"/>
                  <a:gd name="T64" fmla="*/ 36 w 167"/>
                  <a:gd name="T65" fmla="*/ 151 h 166"/>
                  <a:gd name="T66" fmla="*/ 50 w 167"/>
                  <a:gd name="T67" fmla="*/ 159 h 166"/>
                  <a:gd name="T68" fmla="*/ 66 w 167"/>
                  <a:gd name="T69" fmla="*/ 164 h 166"/>
                  <a:gd name="T70" fmla="*/ 83 w 167"/>
                  <a:gd name="T71" fmla="*/ 166 h 166"/>
                  <a:gd name="T72" fmla="*/ 90 w 167"/>
                  <a:gd name="T73" fmla="*/ 165 h 166"/>
                  <a:gd name="T74" fmla="*/ 90 w 167"/>
                  <a:gd name="T75" fmla="*/ 164 h 166"/>
                  <a:gd name="T76" fmla="*/ 91 w 167"/>
                  <a:gd name="T77" fmla="*/ 164 h 166"/>
                  <a:gd name="T78" fmla="*/ 94 w 167"/>
                  <a:gd name="T79" fmla="*/ 164 h 166"/>
                  <a:gd name="T80" fmla="*/ 98 w 167"/>
                  <a:gd name="T81" fmla="*/ 164 h 166"/>
                  <a:gd name="T82" fmla="*/ 105 w 167"/>
                  <a:gd name="T83" fmla="*/ 162 h 166"/>
                  <a:gd name="T84" fmla="*/ 114 w 167"/>
                  <a:gd name="T85" fmla="*/ 159 h 166"/>
                  <a:gd name="T86" fmla="*/ 128 w 167"/>
                  <a:gd name="T87" fmla="*/ 151 h 166"/>
                  <a:gd name="T88" fmla="*/ 142 w 167"/>
                  <a:gd name="T89"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7" h="166">
                    <a:moveTo>
                      <a:pt x="142" y="142"/>
                    </a:moveTo>
                    <a:lnTo>
                      <a:pt x="151" y="128"/>
                    </a:lnTo>
                    <a:lnTo>
                      <a:pt x="159" y="114"/>
                    </a:lnTo>
                    <a:lnTo>
                      <a:pt x="162" y="105"/>
                    </a:lnTo>
                    <a:lnTo>
                      <a:pt x="164" y="98"/>
                    </a:lnTo>
                    <a:lnTo>
                      <a:pt x="164" y="94"/>
                    </a:lnTo>
                    <a:lnTo>
                      <a:pt x="164" y="91"/>
                    </a:lnTo>
                    <a:lnTo>
                      <a:pt x="164" y="90"/>
                    </a:lnTo>
                    <a:lnTo>
                      <a:pt x="165" y="90"/>
                    </a:lnTo>
                    <a:lnTo>
                      <a:pt x="167" y="83"/>
                    </a:lnTo>
                    <a:lnTo>
                      <a:pt x="164" y="66"/>
                    </a:lnTo>
                    <a:lnTo>
                      <a:pt x="159" y="50"/>
                    </a:lnTo>
                    <a:lnTo>
                      <a:pt x="151" y="36"/>
                    </a:lnTo>
                    <a:lnTo>
                      <a:pt x="142" y="25"/>
                    </a:lnTo>
                    <a:lnTo>
                      <a:pt x="128" y="13"/>
                    </a:lnTo>
                    <a:lnTo>
                      <a:pt x="114" y="6"/>
                    </a:lnTo>
                    <a:lnTo>
                      <a:pt x="105" y="2"/>
                    </a:lnTo>
                    <a:lnTo>
                      <a:pt x="98" y="1"/>
                    </a:lnTo>
                    <a:lnTo>
                      <a:pt x="83" y="0"/>
                    </a:lnTo>
                    <a:lnTo>
                      <a:pt x="66" y="1"/>
                    </a:lnTo>
                    <a:lnTo>
                      <a:pt x="50" y="6"/>
                    </a:lnTo>
                    <a:lnTo>
                      <a:pt x="36" y="13"/>
                    </a:lnTo>
                    <a:lnTo>
                      <a:pt x="25" y="25"/>
                    </a:lnTo>
                    <a:lnTo>
                      <a:pt x="13" y="36"/>
                    </a:lnTo>
                    <a:lnTo>
                      <a:pt x="6" y="50"/>
                    </a:lnTo>
                    <a:lnTo>
                      <a:pt x="1" y="66"/>
                    </a:lnTo>
                    <a:lnTo>
                      <a:pt x="0" y="83"/>
                    </a:lnTo>
                    <a:lnTo>
                      <a:pt x="1" y="98"/>
                    </a:lnTo>
                    <a:lnTo>
                      <a:pt x="2" y="105"/>
                    </a:lnTo>
                    <a:lnTo>
                      <a:pt x="6" y="114"/>
                    </a:lnTo>
                    <a:lnTo>
                      <a:pt x="13" y="128"/>
                    </a:lnTo>
                    <a:lnTo>
                      <a:pt x="25" y="142"/>
                    </a:lnTo>
                    <a:lnTo>
                      <a:pt x="36" y="151"/>
                    </a:lnTo>
                    <a:lnTo>
                      <a:pt x="50" y="159"/>
                    </a:lnTo>
                    <a:lnTo>
                      <a:pt x="66" y="164"/>
                    </a:lnTo>
                    <a:lnTo>
                      <a:pt x="83" y="166"/>
                    </a:lnTo>
                    <a:lnTo>
                      <a:pt x="90" y="165"/>
                    </a:lnTo>
                    <a:lnTo>
                      <a:pt x="90" y="164"/>
                    </a:lnTo>
                    <a:lnTo>
                      <a:pt x="91" y="164"/>
                    </a:lnTo>
                    <a:lnTo>
                      <a:pt x="94" y="164"/>
                    </a:lnTo>
                    <a:lnTo>
                      <a:pt x="98" y="164"/>
                    </a:lnTo>
                    <a:lnTo>
                      <a:pt x="105" y="162"/>
                    </a:lnTo>
                    <a:lnTo>
                      <a:pt x="114" y="159"/>
                    </a:lnTo>
                    <a:lnTo>
                      <a:pt x="128" y="151"/>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5" name="Freeform 219">
                <a:extLst>
                  <a:ext uri="{FF2B5EF4-FFF2-40B4-BE49-F238E27FC236}">
                    <a16:creationId xmlns:a16="http://schemas.microsoft.com/office/drawing/2014/main" id="{FDC65239-43CE-2550-83E4-ECB3A7A45163}"/>
                  </a:ext>
                </a:extLst>
              </p:cNvPr>
              <p:cNvSpPr>
                <a:spLocks/>
              </p:cNvSpPr>
              <p:nvPr/>
            </p:nvSpPr>
            <p:spPr bwMode="auto">
              <a:xfrm>
                <a:off x="3489325" y="4081463"/>
                <a:ext cx="44450" cy="44450"/>
              </a:xfrm>
              <a:custGeom>
                <a:avLst/>
                <a:gdLst>
                  <a:gd name="T0" fmla="*/ 142 w 167"/>
                  <a:gd name="T1" fmla="*/ 142 h 166"/>
                  <a:gd name="T2" fmla="*/ 152 w 167"/>
                  <a:gd name="T3" fmla="*/ 128 h 166"/>
                  <a:gd name="T4" fmla="*/ 160 w 167"/>
                  <a:gd name="T5" fmla="*/ 114 h 166"/>
                  <a:gd name="T6" fmla="*/ 162 w 167"/>
                  <a:gd name="T7" fmla="*/ 105 h 166"/>
                  <a:gd name="T8" fmla="*/ 164 w 167"/>
                  <a:gd name="T9" fmla="*/ 98 h 166"/>
                  <a:gd name="T10" fmla="*/ 164 w 167"/>
                  <a:gd name="T11" fmla="*/ 94 h 166"/>
                  <a:gd name="T12" fmla="*/ 164 w 167"/>
                  <a:gd name="T13" fmla="*/ 91 h 166"/>
                  <a:gd name="T14" fmla="*/ 164 w 167"/>
                  <a:gd name="T15" fmla="*/ 90 h 166"/>
                  <a:gd name="T16" fmla="*/ 166 w 167"/>
                  <a:gd name="T17" fmla="*/ 90 h 166"/>
                  <a:gd name="T18" fmla="*/ 167 w 167"/>
                  <a:gd name="T19" fmla="*/ 83 h 166"/>
                  <a:gd name="T20" fmla="*/ 164 w 167"/>
                  <a:gd name="T21" fmla="*/ 66 h 166"/>
                  <a:gd name="T22" fmla="*/ 160 w 167"/>
                  <a:gd name="T23" fmla="*/ 50 h 166"/>
                  <a:gd name="T24" fmla="*/ 152 w 167"/>
                  <a:gd name="T25" fmla="*/ 36 h 166"/>
                  <a:gd name="T26" fmla="*/ 142 w 167"/>
                  <a:gd name="T27" fmla="*/ 25 h 166"/>
                  <a:gd name="T28" fmla="*/ 128 w 167"/>
                  <a:gd name="T29" fmla="*/ 13 h 166"/>
                  <a:gd name="T30" fmla="*/ 114 w 167"/>
                  <a:gd name="T31" fmla="*/ 6 h 166"/>
                  <a:gd name="T32" fmla="*/ 106 w 167"/>
                  <a:gd name="T33" fmla="*/ 2 h 166"/>
                  <a:gd name="T34" fmla="*/ 99 w 167"/>
                  <a:gd name="T35" fmla="*/ 1 h 166"/>
                  <a:gd name="T36" fmla="*/ 83 w 167"/>
                  <a:gd name="T37" fmla="*/ 0 h 166"/>
                  <a:gd name="T38" fmla="*/ 66 w 167"/>
                  <a:gd name="T39" fmla="*/ 1 h 166"/>
                  <a:gd name="T40" fmla="*/ 51 w 167"/>
                  <a:gd name="T41" fmla="*/ 6 h 166"/>
                  <a:gd name="T42" fmla="*/ 37 w 167"/>
                  <a:gd name="T43" fmla="*/ 13 h 166"/>
                  <a:gd name="T44" fmla="*/ 25 w 167"/>
                  <a:gd name="T45" fmla="*/ 25 h 166"/>
                  <a:gd name="T46" fmla="*/ 13 w 167"/>
                  <a:gd name="T47" fmla="*/ 36 h 166"/>
                  <a:gd name="T48" fmla="*/ 6 w 167"/>
                  <a:gd name="T49" fmla="*/ 50 h 166"/>
                  <a:gd name="T50" fmla="*/ 1 w 167"/>
                  <a:gd name="T51" fmla="*/ 66 h 166"/>
                  <a:gd name="T52" fmla="*/ 0 w 167"/>
                  <a:gd name="T53" fmla="*/ 83 h 166"/>
                  <a:gd name="T54" fmla="*/ 1 w 167"/>
                  <a:gd name="T55" fmla="*/ 98 h 166"/>
                  <a:gd name="T56" fmla="*/ 3 w 167"/>
                  <a:gd name="T57" fmla="*/ 105 h 166"/>
                  <a:gd name="T58" fmla="*/ 6 w 167"/>
                  <a:gd name="T59" fmla="*/ 114 h 166"/>
                  <a:gd name="T60" fmla="*/ 13 w 167"/>
                  <a:gd name="T61" fmla="*/ 128 h 166"/>
                  <a:gd name="T62" fmla="*/ 25 w 167"/>
                  <a:gd name="T63" fmla="*/ 142 h 166"/>
                  <a:gd name="T64" fmla="*/ 37 w 167"/>
                  <a:gd name="T65" fmla="*/ 151 h 166"/>
                  <a:gd name="T66" fmla="*/ 51 w 167"/>
                  <a:gd name="T67" fmla="*/ 159 h 166"/>
                  <a:gd name="T68" fmla="*/ 66 w 167"/>
                  <a:gd name="T69" fmla="*/ 164 h 166"/>
                  <a:gd name="T70" fmla="*/ 83 w 167"/>
                  <a:gd name="T71" fmla="*/ 166 h 166"/>
                  <a:gd name="T72" fmla="*/ 91 w 167"/>
                  <a:gd name="T73" fmla="*/ 165 h 166"/>
                  <a:gd name="T74" fmla="*/ 91 w 167"/>
                  <a:gd name="T75" fmla="*/ 164 h 166"/>
                  <a:gd name="T76" fmla="*/ 92 w 167"/>
                  <a:gd name="T77" fmla="*/ 164 h 166"/>
                  <a:gd name="T78" fmla="*/ 94 w 167"/>
                  <a:gd name="T79" fmla="*/ 164 h 166"/>
                  <a:gd name="T80" fmla="*/ 99 w 167"/>
                  <a:gd name="T81" fmla="*/ 164 h 166"/>
                  <a:gd name="T82" fmla="*/ 106 w 167"/>
                  <a:gd name="T83" fmla="*/ 162 h 166"/>
                  <a:gd name="T84" fmla="*/ 114 w 167"/>
                  <a:gd name="T85" fmla="*/ 159 h 166"/>
                  <a:gd name="T86" fmla="*/ 128 w 167"/>
                  <a:gd name="T87" fmla="*/ 151 h 166"/>
                  <a:gd name="T88" fmla="*/ 142 w 167"/>
                  <a:gd name="T89"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7" h="166">
                    <a:moveTo>
                      <a:pt x="142" y="142"/>
                    </a:moveTo>
                    <a:lnTo>
                      <a:pt x="152" y="128"/>
                    </a:lnTo>
                    <a:lnTo>
                      <a:pt x="160" y="114"/>
                    </a:lnTo>
                    <a:lnTo>
                      <a:pt x="162" y="105"/>
                    </a:lnTo>
                    <a:lnTo>
                      <a:pt x="164" y="98"/>
                    </a:lnTo>
                    <a:lnTo>
                      <a:pt x="164" y="94"/>
                    </a:lnTo>
                    <a:lnTo>
                      <a:pt x="164" y="91"/>
                    </a:lnTo>
                    <a:lnTo>
                      <a:pt x="164" y="90"/>
                    </a:lnTo>
                    <a:lnTo>
                      <a:pt x="166" y="90"/>
                    </a:lnTo>
                    <a:lnTo>
                      <a:pt x="167" y="83"/>
                    </a:lnTo>
                    <a:lnTo>
                      <a:pt x="164" y="66"/>
                    </a:lnTo>
                    <a:lnTo>
                      <a:pt x="160" y="50"/>
                    </a:lnTo>
                    <a:lnTo>
                      <a:pt x="152" y="36"/>
                    </a:lnTo>
                    <a:lnTo>
                      <a:pt x="142" y="25"/>
                    </a:lnTo>
                    <a:lnTo>
                      <a:pt x="128" y="13"/>
                    </a:lnTo>
                    <a:lnTo>
                      <a:pt x="114" y="6"/>
                    </a:lnTo>
                    <a:lnTo>
                      <a:pt x="106" y="2"/>
                    </a:lnTo>
                    <a:lnTo>
                      <a:pt x="99" y="1"/>
                    </a:lnTo>
                    <a:lnTo>
                      <a:pt x="83" y="0"/>
                    </a:lnTo>
                    <a:lnTo>
                      <a:pt x="66" y="1"/>
                    </a:lnTo>
                    <a:lnTo>
                      <a:pt x="51" y="6"/>
                    </a:lnTo>
                    <a:lnTo>
                      <a:pt x="37" y="13"/>
                    </a:lnTo>
                    <a:lnTo>
                      <a:pt x="25" y="25"/>
                    </a:lnTo>
                    <a:lnTo>
                      <a:pt x="13" y="36"/>
                    </a:lnTo>
                    <a:lnTo>
                      <a:pt x="6" y="50"/>
                    </a:lnTo>
                    <a:lnTo>
                      <a:pt x="1" y="66"/>
                    </a:lnTo>
                    <a:lnTo>
                      <a:pt x="0" y="83"/>
                    </a:lnTo>
                    <a:lnTo>
                      <a:pt x="1" y="98"/>
                    </a:lnTo>
                    <a:lnTo>
                      <a:pt x="3" y="105"/>
                    </a:lnTo>
                    <a:lnTo>
                      <a:pt x="6" y="114"/>
                    </a:lnTo>
                    <a:lnTo>
                      <a:pt x="13" y="128"/>
                    </a:lnTo>
                    <a:lnTo>
                      <a:pt x="25" y="142"/>
                    </a:lnTo>
                    <a:lnTo>
                      <a:pt x="37" y="151"/>
                    </a:lnTo>
                    <a:lnTo>
                      <a:pt x="51" y="159"/>
                    </a:lnTo>
                    <a:lnTo>
                      <a:pt x="66" y="164"/>
                    </a:lnTo>
                    <a:lnTo>
                      <a:pt x="83" y="166"/>
                    </a:lnTo>
                    <a:lnTo>
                      <a:pt x="91" y="165"/>
                    </a:lnTo>
                    <a:lnTo>
                      <a:pt x="91" y="164"/>
                    </a:lnTo>
                    <a:lnTo>
                      <a:pt x="92" y="164"/>
                    </a:lnTo>
                    <a:lnTo>
                      <a:pt x="94" y="164"/>
                    </a:lnTo>
                    <a:lnTo>
                      <a:pt x="99" y="164"/>
                    </a:lnTo>
                    <a:lnTo>
                      <a:pt x="106" y="162"/>
                    </a:lnTo>
                    <a:lnTo>
                      <a:pt x="114" y="159"/>
                    </a:lnTo>
                    <a:lnTo>
                      <a:pt x="128" y="151"/>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6" name="Freeform 220">
                <a:extLst>
                  <a:ext uri="{FF2B5EF4-FFF2-40B4-BE49-F238E27FC236}">
                    <a16:creationId xmlns:a16="http://schemas.microsoft.com/office/drawing/2014/main" id="{CFD6DCC8-76BD-6D10-BE03-E93E810E6185}"/>
                  </a:ext>
                </a:extLst>
              </p:cNvPr>
              <p:cNvSpPr>
                <a:spLocks/>
              </p:cNvSpPr>
              <p:nvPr/>
            </p:nvSpPr>
            <p:spPr bwMode="auto">
              <a:xfrm>
                <a:off x="3400425" y="4105276"/>
                <a:ext cx="44450" cy="44450"/>
              </a:xfrm>
              <a:custGeom>
                <a:avLst/>
                <a:gdLst>
                  <a:gd name="T0" fmla="*/ 142 w 166"/>
                  <a:gd name="T1" fmla="*/ 142 h 166"/>
                  <a:gd name="T2" fmla="*/ 151 w 166"/>
                  <a:gd name="T3" fmla="*/ 128 h 166"/>
                  <a:gd name="T4" fmla="*/ 159 w 166"/>
                  <a:gd name="T5" fmla="*/ 114 h 166"/>
                  <a:gd name="T6" fmla="*/ 162 w 166"/>
                  <a:gd name="T7" fmla="*/ 105 h 166"/>
                  <a:gd name="T8" fmla="*/ 164 w 166"/>
                  <a:gd name="T9" fmla="*/ 98 h 166"/>
                  <a:gd name="T10" fmla="*/ 164 w 166"/>
                  <a:gd name="T11" fmla="*/ 94 h 166"/>
                  <a:gd name="T12" fmla="*/ 164 w 166"/>
                  <a:gd name="T13" fmla="*/ 91 h 166"/>
                  <a:gd name="T14" fmla="*/ 164 w 166"/>
                  <a:gd name="T15" fmla="*/ 90 h 166"/>
                  <a:gd name="T16" fmla="*/ 165 w 166"/>
                  <a:gd name="T17" fmla="*/ 90 h 166"/>
                  <a:gd name="T18" fmla="*/ 166 w 166"/>
                  <a:gd name="T19" fmla="*/ 83 h 166"/>
                  <a:gd name="T20" fmla="*/ 164 w 166"/>
                  <a:gd name="T21" fmla="*/ 66 h 166"/>
                  <a:gd name="T22" fmla="*/ 159 w 166"/>
                  <a:gd name="T23" fmla="*/ 50 h 166"/>
                  <a:gd name="T24" fmla="*/ 151 w 166"/>
                  <a:gd name="T25" fmla="*/ 36 h 166"/>
                  <a:gd name="T26" fmla="*/ 142 w 166"/>
                  <a:gd name="T27" fmla="*/ 25 h 166"/>
                  <a:gd name="T28" fmla="*/ 128 w 166"/>
                  <a:gd name="T29" fmla="*/ 13 h 166"/>
                  <a:gd name="T30" fmla="*/ 114 w 166"/>
                  <a:gd name="T31" fmla="*/ 6 h 166"/>
                  <a:gd name="T32" fmla="*/ 105 w 166"/>
                  <a:gd name="T33" fmla="*/ 2 h 166"/>
                  <a:gd name="T34" fmla="*/ 98 w 166"/>
                  <a:gd name="T35" fmla="*/ 1 h 166"/>
                  <a:gd name="T36" fmla="*/ 83 w 166"/>
                  <a:gd name="T37" fmla="*/ 0 h 166"/>
                  <a:gd name="T38" fmla="*/ 65 w 166"/>
                  <a:gd name="T39" fmla="*/ 1 h 166"/>
                  <a:gd name="T40" fmla="*/ 50 w 166"/>
                  <a:gd name="T41" fmla="*/ 6 h 166"/>
                  <a:gd name="T42" fmla="*/ 36 w 166"/>
                  <a:gd name="T43" fmla="*/ 13 h 166"/>
                  <a:gd name="T44" fmla="*/ 24 w 166"/>
                  <a:gd name="T45" fmla="*/ 25 h 166"/>
                  <a:gd name="T46" fmla="*/ 13 w 166"/>
                  <a:gd name="T47" fmla="*/ 36 h 166"/>
                  <a:gd name="T48" fmla="*/ 6 w 166"/>
                  <a:gd name="T49" fmla="*/ 50 h 166"/>
                  <a:gd name="T50" fmla="*/ 1 w 166"/>
                  <a:gd name="T51" fmla="*/ 66 h 166"/>
                  <a:gd name="T52" fmla="*/ 0 w 166"/>
                  <a:gd name="T53" fmla="*/ 83 h 166"/>
                  <a:gd name="T54" fmla="*/ 1 w 166"/>
                  <a:gd name="T55" fmla="*/ 98 h 166"/>
                  <a:gd name="T56" fmla="*/ 2 w 166"/>
                  <a:gd name="T57" fmla="*/ 105 h 166"/>
                  <a:gd name="T58" fmla="*/ 6 w 166"/>
                  <a:gd name="T59" fmla="*/ 114 h 166"/>
                  <a:gd name="T60" fmla="*/ 13 w 166"/>
                  <a:gd name="T61" fmla="*/ 128 h 166"/>
                  <a:gd name="T62" fmla="*/ 24 w 166"/>
                  <a:gd name="T63" fmla="*/ 142 h 166"/>
                  <a:gd name="T64" fmla="*/ 36 w 166"/>
                  <a:gd name="T65" fmla="*/ 151 h 166"/>
                  <a:gd name="T66" fmla="*/ 50 w 166"/>
                  <a:gd name="T67" fmla="*/ 159 h 166"/>
                  <a:gd name="T68" fmla="*/ 65 w 166"/>
                  <a:gd name="T69" fmla="*/ 164 h 166"/>
                  <a:gd name="T70" fmla="*/ 83 w 166"/>
                  <a:gd name="T71" fmla="*/ 166 h 166"/>
                  <a:gd name="T72" fmla="*/ 90 w 166"/>
                  <a:gd name="T73" fmla="*/ 165 h 166"/>
                  <a:gd name="T74" fmla="*/ 90 w 166"/>
                  <a:gd name="T75" fmla="*/ 164 h 166"/>
                  <a:gd name="T76" fmla="*/ 91 w 166"/>
                  <a:gd name="T77" fmla="*/ 164 h 166"/>
                  <a:gd name="T78" fmla="*/ 94 w 166"/>
                  <a:gd name="T79" fmla="*/ 164 h 166"/>
                  <a:gd name="T80" fmla="*/ 98 w 166"/>
                  <a:gd name="T81" fmla="*/ 164 h 166"/>
                  <a:gd name="T82" fmla="*/ 105 w 166"/>
                  <a:gd name="T83" fmla="*/ 162 h 166"/>
                  <a:gd name="T84" fmla="*/ 114 w 166"/>
                  <a:gd name="T85" fmla="*/ 159 h 166"/>
                  <a:gd name="T86" fmla="*/ 128 w 166"/>
                  <a:gd name="T87" fmla="*/ 151 h 166"/>
                  <a:gd name="T88" fmla="*/ 142 w 166"/>
                  <a:gd name="T89"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6" h="166">
                    <a:moveTo>
                      <a:pt x="142" y="142"/>
                    </a:moveTo>
                    <a:lnTo>
                      <a:pt x="151" y="128"/>
                    </a:lnTo>
                    <a:lnTo>
                      <a:pt x="159" y="114"/>
                    </a:lnTo>
                    <a:lnTo>
                      <a:pt x="162" y="105"/>
                    </a:lnTo>
                    <a:lnTo>
                      <a:pt x="164" y="98"/>
                    </a:lnTo>
                    <a:lnTo>
                      <a:pt x="164" y="94"/>
                    </a:lnTo>
                    <a:lnTo>
                      <a:pt x="164" y="91"/>
                    </a:lnTo>
                    <a:lnTo>
                      <a:pt x="164" y="90"/>
                    </a:lnTo>
                    <a:lnTo>
                      <a:pt x="165" y="90"/>
                    </a:lnTo>
                    <a:lnTo>
                      <a:pt x="166" y="83"/>
                    </a:lnTo>
                    <a:lnTo>
                      <a:pt x="164" y="66"/>
                    </a:lnTo>
                    <a:lnTo>
                      <a:pt x="159" y="50"/>
                    </a:lnTo>
                    <a:lnTo>
                      <a:pt x="151" y="36"/>
                    </a:lnTo>
                    <a:lnTo>
                      <a:pt x="142" y="25"/>
                    </a:lnTo>
                    <a:lnTo>
                      <a:pt x="128" y="13"/>
                    </a:lnTo>
                    <a:lnTo>
                      <a:pt x="114" y="6"/>
                    </a:lnTo>
                    <a:lnTo>
                      <a:pt x="105" y="2"/>
                    </a:lnTo>
                    <a:lnTo>
                      <a:pt x="98" y="1"/>
                    </a:lnTo>
                    <a:lnTo>
                      <a:pt x="83" y="0"/>
                    </a:lnTo>
                    <a:lnTo>
                      <a:pt x="65" y="1"/>
                    </a:lnTo>
                    <a:lnTo>
                      <a:pt x="50" y="6"/>
                    </a:lnTo>
                    <a:lnTo>
                      <a:pt x="36" y="13"/>
                    </a:lnTo>
                    <a:lnTo>
                      <a:pt x="24" y="25"/>
                    </a:lnTo>
                    <a:lnTo>
                      <a:pt x="13" y="36"/>
                    </a:lnTo>
                    <a:lnTo>
                      <a:pt x="6" y="50"/>
                    </a:lnTo>
                    <a:lnTo>
                      <a:pt x="1" y="66"/>
                    </a:lnTo>
                    <a:lnTo>
                      <a:pt x="0" y="83"/>
                    </a:lnTo>
                    <a:lnTo>
                      <a:pt x="1" y="98"/>
                    </a:lnTo>
                    <a:lnTo>
                      <a:pt x="2" y="105"/>
                    </a:lnTo>
                    <a:lnTo>
                      <a:pt x="6" y="114"/>
                    </a:lnTo>
                    <a:lnTo>
                      <a:pt x="13" y="128"/>
                    </a:lnTo>
                    <a:lnTo>
                      <a:pt x="24" y="142"/>
                    </a:lnTo>
                    <a:lnTo>
                      <a:pt x="36" y="151"/>
                    </a:lnTo>
                    <a:lnTo>
                      <a:pt x="50" y="159"/>
                    </a:lnTo>
                    <a:lnTo>
                      <a:pt x="65" y="164"/>
                    </a:lnTo>
                    <a:lnTo>
                      <a:pt x="83" y="166"/>
                    </a:lnTo>
                    <a:lnTo>
                      <a:pt x="90" y="165"/>
                    </a:lnTo>
                    <a:lnTo>
                      <a:pt x="90" y="164"/>
                    </a:lnTo>
                    <a:lnTo>
                      <a:pt x="91" y="164"/>
                    </a:lnTo>
                    <a:lnTo>
                      <a:pt x="94" y="164"/>
                    </a:lnTo>
                    <a:lnTo>
                      <a:pt x="98" y="164"/>
                    </a:lnTo>
                    <a:lnTo>
                      <a:pt x="105" y="162"/>
                    </a:lnTo>
                    <a:lnTo>
                      <a:pt x="114" y="159"/>
                    </a:lnTo>
                    <a:lnTo>
                      <a:pt x="128" y="151"/>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7" name="Freeform 221">
                <a:extLst>
                  <a:ext uri="{FF2B5EF4-FFF2-40B4-BE49-F238E27FC236}">
                    <a16:creationId xmlns:a16="http://schemas.microsoft.com/office/drawing/2014/main" id="{42423EE9-751F-C37D-C49C-8F6F765BFB84}"/>
                  </a:ext>
                </a:extLst>
              </p:cNvPr>
              <p:cNvSpPr>
                <a:spLocks/>
              </p:cNvSpPr>
              <p:nvPr/>
            </p:nvSpPr>
            <p:spPr bwMode="auto">
              <a:xfrm>
                <a:off x="3349625" y="4105276"/>
                <a:ext cx="44450" cy="44450"/>
              </a:xfrm>
              <a:custGeom>
                <a:avLst/>
                <a:gdLst>
                  <a:gd name="T0" fmla="*/ 142 w 167"/>
                  <a:gd name="T1" fmla="*/ 142 h 166"/>
                  <a:gd name="T2" fmla="*/ 152 w 167"/>
                  <a:gd name="T3" fmla="*/ 128 h 166"/>
                  <a:gd name="T4" fmla="*/ 160 w 167"/>
                  <a:gd name="T5" fmla="*/ 114 h 166"/>
                  <a:gd name="T6" fmla="*/ 162 w 167"/>
                  <a:gd name="T7" fmla="*/ 105 h 166"/>
                  <a:gd name="T8" fmla="*/ 164 w 167"/>
                  <a:gd name="T9" fmla="*/ 98 h 166"/>
                  <a:gd name="T10" fmla="*/ 164 w 167"/>
                  <a:gd name="T11" fmla="*/ 94 h 166"/>
                  <a:gd name="T12" fmla="*/ 164 w 167"/>
                  <a:gd name="T13" fmla="*/ 91 h 166"/>
                  <a:gd name="T14" fmla="*/ 164 w 167"/>
                  <a:gd name="T15" fmla="*/ 90 h 166"/>
                  <a:gd name="T16" fmla="*/ 166 w 167"/>
                  <a:gd name="T17" fmla="*/ 90 h 166"/>
                  <a:gd name="T18" fmla="*/ 167 w 167"/>
                  <a:gd name="T19" fmla="*/ 83 h 166"/>
                  <a:gd name="T20" fmla="*/ 164 w 167"/>
                  <a:gd name="T21" fmla="*/ 66 h 166"/>
                  <a:gd name="T22" fmla="*/ 160 w 167"/>
                  <a:gd name="T23" fmla="*/ 50 h 166"/>
                  <a:gd name="T24" fmla="*/ 152 w 167"/>
                  <a:gd name="T25" fmla="*/ 36 h 166"/>
                  <a:gd name="T26" fmla="*/ 142 w 167"/>
                  <a:gd name="T27" fmla="*/ 25 h 166"/>
                  <a:gd name="T28" fmla="*/ 128 w 167"/>
                  <a:gd name="T29" fmla="*/ 13 h 166"/>
                  <a:gd name="T30" fmla="*/ 114 w 167"/>
                  <a:gd name="T31" fmla="*/ 6 h 166"/>
                  <a:gd name="T32" fmla="*/ 106 w 167"/>
                  <a:gd name="T33" fmla="*/ 2 h 166"/>
                  <a:gd name="T34" fmla="*/ 99 w 167"/>
                  <a:gd name="T35" fmla="*/ 1 h 166"/>
                  <a:gd name="T36" fmla="*/ 83 w 167"/>
                  <a:gd name="T37" fmla="*/ 0 h 166"/>
                  <a:gd name="T38" fmla="*/ 66 w 167"/>
                  <a:gd name="T39" fmla="*/ 1 h 166"/>
                  <a:gd name="T40" fmla="*/ 51 w 167"/>
                  <a:gd name="T41" fmla="*/ 6 h 166"/>
                  <a:gd name="T42" fmla="*/ 37 w 167"/>
                  <a:gd name="T43" fmla="*/ 13 h 166"/>
                  <a:gd name="T44" fmla="*/ 25 w 167"/>
                  <a:gd name="T45" fmla="*/ 25 h 166"/>
                  <a:gd name="T46" fmla="*/ 13 w 167"/>
                  <a:gd name="T47" fmla="*/ 36 h 166"/>
                  <a:gd name="T48" fmla="*/ 6 w 167"/>
                  <a:gd name="T49" fmla="*/ 50 h 166"/>
                  <a:gd name="T50" fmla="*/ 1 w 167"/>
                  <a:gd name="T51" fmla="*/ 66 h 166"/>
                  <a:gd name="T52" fmla="*/ 0 w 167"/>
                  <a:gd name="T53" fmla="*/ 83 h 166"/>
                  <a:gd name="T54" fmla="*/ 1 w 167"/>
                  <a:gd name="T55" fmla="*/ 98 h 166"/>
                  <a:gd name="T56" fmla="*/ 2 w 167"/>
                  <a:gd name="T57" fmla="*/ 105 h 166"/>
                  <a:gd name="T58" fmla="*/ 6 w 167"/>
                  <a:gd name="T59" fmla="*/ 114 h 166"/>
                  <a:gd name="T60" fmla="*/ 13 w 167"/>
                  <a:gd name="T61" fmla="*/ 128 h 166"/>
                  <a:gd name="T62" fmla="*/ 25 w 167"/>
                  <a:gd name="T63" fmla="*/ 142 h 166"/>
                  <a:gd name="T64" fmla="*/ 37 w 167"/>
                  <a:gd name="T65" fmla="*/ 151 h 166"/>
                  <a:gd name="T66" fmla="*/ 51 w 167"/>
                  <a:gd name="T67" fmla="*/ 159 h 166"/>
                  <a:gd name="T68" fmla="*/ 66 w 167"/>
                  <a:gd name="T69" fmla="*/ 164 h 166"/>
                  <a:gd name="T70" fmla="*/ 83 w 167"/>
                  <a:gd name="T71" fmla="*/ 166 h 166"/>
                  <a:gd name="T72" fmla="*/ 90 w 167"/>
                  <a:gd name="T73" fmla="*/ 165 h 166"/>
                  <a:gd name="T74" fmla="*/ 90 w 167"/>
                  <a:gd name="T75" fmla="*/ 164 h 166"/>
                  <a:gd name="T76" fmla="*/ 92 w 167"/>
                  <a:gd name="T77" fmla="*/ 164 h 166"/>
                  <a:gd name="T78" fmla="*/ 94 w 167"/>
                  <a:gd name="T79" fmla="*/ 164 h 166"/>
                  <a:gd name="T80" fmla="*/ 99 w 167"/>
                  <a:gd name="T81" fmla="*/ 164 h 166"/>
                  <a:gd name="T82" fmla="*/ 106 w 167"/>
                  <a:gd name="T83" fmla="*/ 162 h 166"/>
                  <a:gd name="T84" fmla="*/ 114 w 167"/>
                  <a:gd name="T85" fmla="*/ 159 h 166"/>
                  <a:gd name="T86" fmla="*/ 128 w 167"/>
                  <a:gd name="T87" fmla="*/ 151 h 166"/>
                  <a:gd name="T88" fmla="*/ 142 w 167"/>
                  <a:gd name="T89"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7" h="166">
                    <a:moveTo>
                      <a:pt x="142" y="142"/>
                    </a:moveTo>
                    <a:lnTo>
                      <a:pt x="152" y="128"/>
                    </a:lnTo>
                    <a:lnTo>
                      <a:pt x="160" y="114"/>
                    </a:lnTo>
                    <a:lnTo>
                      <a:pt x="162" y="105"/>
                    </a:lnTo>
                    <a:lnTo>
                      <a:pt x="164" y="98"/>
                    </a:lnTo>
                    <a:lnTo>
                      <a:pt x="164" y="94"/>
                    </a:lnTo>
                    <a:lnTo>
                      <a:pt x="164" y="91"/>
                    </a:lnTo>
                    <a:lnTo>
                      <a:pt x="164" y="90"/>
                    </a:lnTo>
                    <a:lnTo>
                      <a:pt x="166" y="90"/>
                    </a:lnTo>
                    <a:lnTo>
                      <a:pt x="167" y="83"/>
                    </a:lnTo>
                    <a:lnTo>
                      <a:pt x="164" y="66"/>
                    </a:lnTo>
                    <a:lnTo>
                      <a:pt x="160" y="50"/>
                    </a:lnTo>
                    <a:lnTo>
                      <a:pt x="152" y="36"/>
                    </a:lnTo>
                    <a:lnTo>
                      <a:pt x="142" y="25"/>
                    </a:lnTo>
                    <a:lnTo>
                      <a:pt x="128" y="13"/>
                    </a:lnTo>
                    <a:lnTo>
                      <a:pt x="114" y="6"/>
                    </a:lnTo>
                    <a:lnTo>
                      <a:pt x="106" y="2"/>
                    </a:lnTo>
                    <a:lnTo>
                      <a:pt x="99" y="1"/>
                    </a:lnTo>
                    <a:lnTo>
                      <a:pt x="83" y="0"/>
                    </a:lnTo>
                    <a:lnTo>
                      <a:pt x="66" y="1"/>
                    </a:lnTo>
                    <a:lnTo>
                      <a:pt x="51" y="6"/>
                    </a:lnTo>
                    <a:lnTo>
                      <a:pt x="37" y="13"/>
                    </a:lnTo>
                    <a:lnTo>
                      <a:pt x="25" y="25"/>
                    </a:lnTo>
                    <a:lnTo>
                      <a:pt x="13" y="36"/>
                    </a:lnTo>
                    <a:lnTo>
                      <a:pt x="6" y="50"/>
                    </a:lnTo>
                    <a:lnTo>
                      <a:pt x="1" y="66"/>
                    </a:lnTo>
                    <a:lnTo>
                      <a:pt x="0" y="83"/>
                    </a:lnTo>
                    <a:lnTo>
                      <a:pt x="1" y="98"/>
                    </a:lnTo>
                    <a:lnTo>
                      <a:pt x="2" y="105"/>
                    </a:lnTo>
                    <a:lnTo>
                      <a:pt x="6" y="114"/>
                    </a:lnTo>
                    <a:lnTo>
                      <a:pt x="13" y="128"/>
                    </a:lnTo>
                    <a:lnTo>
                      <a:pt x="25" y="142"/>
                    </a:lnTo>
                    <a:lnTo>
                      <a:pt x="37" y="151"/>
                    </a:lnTo>
                    <a:lnTo>
                      <a:pt x="51" y="159"/>
                    </a:lnTo>
                    <a:lnTo>
                      <a:pt x="66" y="164"/>
                    </a:lnTo>
                    <a:lnTo>
                      <a:pt x="83" y="166"/>
                    </a:lnTo>
                    <a:lnTo>
                      <a:pt x="90" y="165"/>
                    </a:lnTo>
                    <a:lnTo>
                      <a:pt x="90" y="164"/>
                    </a:lnTo>
                    <a:lnTo>
                      <a:pt x="92" y="164"/>
                    </a:lnTo>
                    <a:lnTo>
                      <a:pt x="94" y="164"/>
                    </a:lnTo>
                    <a:lnTo>
                      <a:pt x="99" y="164"/>
                    </a:lnTo>
                    <a:lnTo>
                      <a:pt x="106" y="162"/>
                    </a:lnTo>
                    <a:lnTo>
                      <a:pt x="114" y="159"/>
                    </a:lnTo>
                    <a:lnTo>
                      <a:pt x="128" y="151"/>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8" name="Freeform 222">
                <a:extLst>
                  <a:ext uri="{FF2B5EF4-FFF2-40B4-BE49-F238E27FC236}">
                    <a16:creationId xmlns:a16="http://schemas.microsoft.com/office/drawing/2014/main" id="{92A3AEEC-D769-F129-E381-3F2CB7EE3D32}"/>
                  </a:ext>
                </a:extLst>
              </p:cNvPr>
              <p:cNvSpPr>
                <a:spLocks/>
              </p:cNvSpPr>
              <p:nvPr/>
            </p:nvSpPr>
            <p:spPr bwMode="auto">
              <a:xfrm>
                <a:off x="3227388" y="4138613"/>
                <a:ext cx="44450" cy="42863"/>
              </a:xfrm>
              <a:custGeom>
                <a:avLst/>
                <a:gdLst>
                  <a:gd name="T0" fmla="*/ 142 w 166"/>
                  <a:gd name="T1" fmla="*/ 142 h 167"/>
                  <a:gd name="T2" fmla="*/ 151 w 166"/>
                  <a:gd name="T3" fmla="*/ 128 h 167"/>
                  <a:gd name="T4" fmla="*/ 159 w 166"/>
                  <a:gd name="T5" fmla="*/ 114 h 167"/>
                  <a:gd name="T6" fmla="*/ 162 w 166"/>
                  <a:gd name="T7" fmla="*/ 106 h 167"/>
                  <a:gd name="T8" fmla="*/ 164 w 166"/>
                  <a:gd name="T9" fmla="*/ 99 h 167"/>
                  <a:gd name="T10" fmla="*/ 164 w 166"/>
                  <a:gd name="T11" fmla="*/ 94 h 167"/>
                  <a:gd name="T12" fmla="*/ 164 w 166"/>
                  <a:gd name="T13" fmla="*/ 92 h 167"/>
                  <a:gd name="T14" fmla="*/ 164 w 166"/>
                  <a:gd name="T15" fmla="*/ 90 h 167"/>
                  <a:gd name="T16" fmla="*/ 165 w 166"/>
                  <a:gd name="T17" fmla="*/ 90 h 167"/>
                  <a:gd name="T18" fmla="*/ 166 w 166"/>
                  <a:gd name="T19" fmla="*/ 83 h 167"/>
                  <a:gd name="T20" fmla="*/ 164 w 166"/>
                  <a:gd name="T21" fmla="*/ 66 h 167"/>
                  <a:gd name="T22" fmla="*/ 159 w 166"/>
                  <a:gd name="T23" fmla="*/ 50 h 167"/>
                  <a:gd name="T24" fmla="*/ 151 w 166"/>
                  <a:gd name="T25" fmla="*/ 36 h 167"/>
                  <a:gd name="T26" fmla="*/ 142 w 166"/>
                  <a:gd name="T27" fmla="*/ 25 h 167"/>
                  <a:gd name="T28" fmla="*/ 128 w 166"/>
                  <a:gd name="T29" fmla="*/ 13 h 167"/>
                  <a:gd name="T30" fmla="*/ 113 w 166"/>
                  <a:gd name="T31" fmla="*/ 6 h 167"/>
                  <a:gd name="T32" fmla="*/ 105 w 166"/>
                  <a:gd name="T33" fmla="*/ 2 h 167"/>
                  <a:gd name="T34" fmla="*/ 98 w 166"/>
                  <a:gd name="T35" fmla="*/ 1 h 167"/>
                  <a:gd name="T36" fmla="*/ 83 w 166"/>
                  <a:gd name="T37" fmla="*/ 0 h 167"/>
                  <a:gd name="T38" fmla="*/ 65 w 166"/>
                  <a:gd name="T39" fmla="*/ 1 h 167"/>
                  <a:gd name="T40" fmla="*/ 50 w 166"/>
                  <a:gd name="T41" fmla="*/ 6 h 167"/>
                  <a:gd name="T42" fmla="*/ 36 w 166"/>
                  <a:gd name="T43" fmla="*/ 13 h 167"/>
                  <a:gd name="T44" fmla="*/ 24 w 166"/>
                  <a:gd name="T45" fmla="*/ 25 h 167"/>
                  <a:gd name="T46" fmla="*/ 13 w 166"/>
                  <a:gd name="T47" fmla="*/ 36 h 167"/>
                  <a:gd name="T48" fmla="*/ 6 w 166"/>
                  <a:gd name="T49" fmla="*/ 50 h 167"/>
                  <a:gd name="T50" fmla="*/ 1 w 166"/>
                  <a:gd name="T51" fmla="*/ 66 h 167"/>
                  <a:gd name="T52" fmla="*/ 0 w 166"/>
                  <a:gd name="T53" fmla="*/ 83 h 167"/>
                  <a:gd name="T54" fmla="*/ 1 w 166"/>
                  <a:gd name="T55" fmla="*/ 99 h 167"/>
                  <a:gd name="T56" fmla="*/ 2 w 166"/>
                  <a:gd name="T57" fmla="*/ 106 h 167"/>
                  <a:gd name="T58" fmla="*/ 6 w 166"/>
                  <a:gd name="T59" fmla="*/ 114 h 167"/>
                  <a:gd name="T60" fmla="*/ 13 w 166"/>
                  <a:gd name="T61" fmla="*/ 128 h 167"/>
                  <a:gd name="T62" fmla="*/ 24 w 166"/>
                  <a:gd name="T63" fmla="*/ 142 h 167"/>
                  <a:gd name="T64" fmla="*/ 36 w 166"/>
                  <a:gd name="T65" fmla="*/ 151 h 167"/>
                  <a:gd name="T66" fmla="*/ 50 w 166"/>
                  <a:gd name="T67" fmla="*/ 160 h 167"/>
                  <a:gd name="T68" fmla="*/ 65 w 166"/>
                  <a:gd name="T69" fmla="*/ 164 h 167"/>
                  <a:gd name="T70" fmla="*/ 83 w 166"/>
                  <a:gd name="T71" fmla="*/ 167 h 167"/>
                  <a:gd name="T72" fmla="*/ 90 w 166"/>
                  <a:gd name="T73" fmla="*/ 165 h 167"/>
                  <a:gd name="T74" fmla="*/ 90 w 166"/>
                  <a:gd name="T75" fmla="*/ 164 h 167"/>
                  <a:gd name="T76" fmla="*/ 91 w 166"/>
                  <a:gd name="T77" fmla="*/ 164 h 167"/>
                  <a:gd name="T78" fmla="*/ 94 w 166"/>
                  <a:gd name="T79" fmla="*/ 164 h 167"/>
                  <a:gd name="T80" fmla="*/ 98 w 166"/>
                  <a:gd name="T81" fmla="*/ 164 h 167"/>
                  <a:gd name="T82" fmla="*/ 105 w 166"/>
                  <a:gd name="T83" fmla="*/ 162 h 167"/>
                  <a:gd name="T84" fmla="*/ 113 w 166"/>
                  <a:gd name="T85" fmla="*/ 160 h 167"/>
                  <a:gd name="T86" fmla="*/ 128 w 166"/>
                  <a:gd name="T87" fmla="*/ 151 h 167"/>
                  <a:gd name="T88" fmla="*/ 142 w 166"/>
                  <a:gd name="T89" fmla="*/ 14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6" h="167">
                    <a:moveTo>
                      <a:pt x="142" y="142"/>
                    </a:moveTo>
                    <a:lnTo>
                      <a:pt x="151" y="128"/>
                    </a:lnTo>
                    <a:lnTo>
                      <a:pt x="159" y="114"/>
                    </a:lnTo>
                    <a:lnTo>
                      <a:pt x="162" y="106"/>
                    </a:lnTo>
                    <a:lnTo>
                      <a:pt x="164" y="99"/>
                    </a:lnTo>
                    <a:lnTo>
                      <a:pt x="164" y="94"/>
                    </a:lnTo>
                    <a:lnTo>
                      <a:pt x="164" y="92"/>
                    </a:lnTo>
                    <a:lnTo>
                      <a:pt x="164" y="90"/>
                    </a:lnTo>
                    <a:lnTo>
                      <a:pt x="165" y="90"/>
                    </a:lnTo>
                    <a:lnTo>
                      <a:pt x="166" y="83"/>
                    </a:lnTo>
                    <a:lnTo>
                      <a:pt x="164" y="66"/>
                    </a:lnTo>
                    <a:lnTo>
                      <a:pt x="159" y="50"/>
                    </a:lnTo>
                    <a:lnTo>
                      <a:pt x="151" y="36"/>
                    </a:lnTo>
                    <a:lnTo>
                      <a:pt x="142" y="25"/>
                    </a:lnTo>
                    <a:lnTo>
                      <a:pt x="128" y="13"/>
                    </a:lnTo>
                    <a:lnTo>
                      <a:pt x="113" y="6"/>
                    </a:lnTo>
                    <a:lnTo>
                      <a:pt x="105" y="2"/>
                    </a:lnTo>
                    <a:lnTo>
                      <a:pt x="98" y="1"/>
                    </a:lnTo>
                    <a:lnTo>
                      <a:pt x="83" y="0"/>
                    </a:lnTo>
                    <a:lnTo>
                      <a:pt x="65" y="1"/>
                    </a:lnTo>
                    <a:lnTo>
                      <a:pt x="50" y="6"/>
                    </a:lnTo>
                    <a:lnTo>
                      <a:pt x="36" y="13"/>
                    </a:lnTo>
                    <a:lnTo>
                      <a:pt x="24" y="25"/>
                    </a:lnTo>
                    <a:lnTo>
                      <a:pt x="13" y="36"/>
                    </a:lnTo>
                    <a:lnTo>
                      <a:pt x="6" y="50"/>
                    </a:lnTo>
                    <a:lnTo>
                      <a:pt x="1" y="66"/>
                    </a:lnTo>
                    <a:lnTo>
                      <a:pt x="0" y="83"/>
                    </a:lnTo>
                    <a:lnTo>
                      <a:pt x="1" y="99"/>
                    </a:lnTo>
                    <a:lnTo>
                      <a:pt x="2" y="106"/>
                    </a:lnTo>
                    <a:lnTo>
                      <a:pt x="6" y="114"/>
                    </a:lnTo>
                    <a:lnTo>
                      <a:pt x="13" y="128"/>
                    </a:lnTo>
                    <a:lnTo>
                      <a:pt x="24" y="142"/>
                    </a:lnTo>
                    <a:lnTo>
                      <a:pt x="36" y="151"/>
                    </a:lnTo>
                    <a:lnTo>
                      <a:pt x="50" y="160"/>
                    </a:lnTo>
                    <a:lnTo>
                      <a:pt x="65" y="164"/>
                    </a:lnTo>
                    <a:lnTo>
                      <a:pt x="83" y="167"/>
                    </a:lnTo>
                    <a:lnTo>
                      <a:pt x="90" y="165"/>
                    </a:lnTo>
                    <a:lnTo>
                      <a:pt x="90" y="164"/>
                    </a:lnTo>
                    <a:lnTo>
                      <a:pt x="91" y="164"/>
                    </a:lnTo>
                    <a:lnTo>
                      <a:pt x="94" y="164"/>
                    </a:lnTo>
                    <a:lnTo>
                      <a:pt x="98" y="164"/>
                    </a:lnTo>
                    <a:lnTo>
                      <a:pt x="105" y="162"/>
                    </a:lnTo>
                    <a:lnTo>
                      <a:pt x="113" y="160"/>
                    </a:lnTo>
                    <a:lnTo>
                      <a:pt x="128" y="151"/>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9" name="Freeform 223">
                <a:extLst>
                  <a:ext uri="{FF2B5EF4-FFF2-40B4-BE49-F238E27FC236}">
                    <a16:creationId xmlns:a16="http://schemas.microsoft.com/office/drawing/2014/main" id="{2EF73AF3-DEE7-8EDB-52A9-66644EAA1280}"/>
                  </a:ext>
                </a:extLst>
              </p:cNvPr>
              <p:cNvSpPr>
                <a:spLocks/>
              </p:cNvSpPr>
              <p:nvPr/>
            </p:nvSpPr>
            <p:spPr bwMode="auto">
              <a:xfrm>
                <a:off x="3160713" y="4322763"/>
                <a:ext cx="44450" cy="44450"/>
              </a:xfrm>
              <a:custGeom>
                <a:avLst/>
                <a:gdLst>
                  <a:gd name="T0" fmla="*/ 142 w 167"/>
                  <a:gd name="T1" fmla="*/ 142 h 166"/>
                  <a:gd name="T2" fmla="*/ 152 w 167"/>
                  <a:gd name="T3" fmla="*/ 128 h 166"/>
                  <a:gd name="T4" fmla="*/ 160 w 167"/>
                  <a:gd name="T5" fmla="*/ 114 h 166"/>
                  <a:gd name="T6" fmla="*/ 162 w 167"/>
                  <a:gd name="T7" fmla="*/ 105 h 166"/>
                  <a:gd name="T8" fmla="*/ 165 w 167"/>
                  <a:gd name="T9" fmla="*/ 98 h 166"/>
                  <a:gd name="T10" fmla="*/ 165 w 167"/>
                  <a:gd name="T11" fmla="*/ 94 h 166"/>
                  <a:gd name="T12" fmla="*/ 165 w 167"/>
                  <a:gd name="T13" fmla="*/ 91 h 166"/>
                  <a:gd name="T14" fmla="*/ 165 w 167"/>
                  <a:gd name="T15" fmla="*/ 90 h 166"/>
                  <a:gd name="T16" fmla="*/ 166 w 167"/>
                  <a:gd name="T17" fmla="*/ 90 h 166"/>
                  <a:gd name="T18" fmla="*/ 167 w 167"/>
                  <a:gd name="T19" fmla="*/ 83 h 166"/>
                  <a:gd name="T20" fmla="*/ 165 w 167"/>
                  <a:gd name="T21" fmla="*/ 65 h 166"/>
                  <a:gd name="T22" fmla="*/ 160 w 167"/>
                  <a:gd name="T23" fmla="*/ 50 h 166"/>
                  <a:gd name="T24" fmla="*/ 152 w 167"/>
                  <a:gd name="T25" fmla="*/ 36 h 166"/>
                  <a:gd name="T26" fmla="*/ 142 w 167"/>
                  <a:gd name="T27" fmla="*/ 24 h 166"/>
                  <a:gd name="T28" fmla="*/ 128 w 167"/>
                  <a:gd name="T29" fmla="*/ 13 h 166"/>
                  <a:gd name="T30" fmla="*/ 114 w 167"/>
                  <a:gd name="T31" fmla="*/ 6 h 166"/>
                  <a:gd name="T32" fmla="*/ 106 w 167"/>
                  <a:gd name="T33" fmla="*/ 2 h 166"/>
                  <a:gd name="T34" fmla="*/ 99 w 167"/>
                  <a:gd name="T35" fmla="*/ 1 h 166"/>
                  <a:gd name="T36" fmla="*/ 84 w 167"/>
                  <a:gd name="T37" fmla="*/ 0 h 166"/>
                  <a:gd name="T38" fmla="*/ 66 w 167"/>
                  <a:gd name="T39" fmla="*/ 1 h 166"/>
                  <a:gd name="T40" fmla="*/ 51 w 167"/>
                  <a:gd name="T41" fmla="*/ 6 h 166"/>
                  <a:gd name="T42" fmla="*/ 37 w 167"/>
                  <a:gd name="T43" fmla="*/ 13 h 166"/>
                  <a:gd name="T44" fmla="*/ 25 w 167"/>
                  <a:gd name="T45" fmla="*/ 24 h 166"/>
                  <a:gd name="T46" fmla="*/ 13 w 167"/>
                  <a:gd name="T47" fmla="*/ 36 h 166"/>
                  <a:gd name="T48" fmla="*/ 6 w 167"/>
                  <a:gd name="T49" fmla="*/ 50 h 166"/>
                  <a:gd name="T50" fmla="*/ 2 w 167"/>
                  <a:gd name="T51" fmla="*/ 65 h 166"/>
                  <a:gd name="T52" fmla="*/ 0 w 167"/>
                  <a:gd name="T53" fmla="*/ 83 h 166"/>
                  <a:gd name="T54" fmla="*/ 2 w 167"/>
                  <a:gd name="T55" fmla="*/ 98 h 166"/>
                  <a:gd name="T56" fmla="*/ 3 w 167"/>
                  <a:gd name="T57" fmla="*/ 105 h 166"/>
                  <a:gd name="T58" fmla="*/ 6 w 167"/>
                  <a:gd name="T59" fmla="*/ 114 h 166"/>
                  <a:gd name="T60" fmla="*/ 13 w 167"/>
                  <a:gd name="T61" fmla="*/ 128 h 166"/>
                  <a:gd name="T62" fmla="*/ 25 w 167"/>
                  <a:gd name="T63" fmla="*/ 142 h 166"/>
                  <a:gd name="T64" fmla="*/ 37 w 167"/>
                  <a:gd name="T65" fmla="*/ 151 h 166"/>
                  <a:gd name="T66" fmla="*/ 51 w 167"/>
                  <a:gd name="T67" fmla="*/ 159 h 166"/>
                  <a:gd name="T68" fmla="*/ 66 w 167"/>
                  <a:gd name="T69" fmla="*/ 164 h 166"/>
                  <a:gd name="T70" fmla="*/ 84 w 167"/>
                  <a:gd name="T71" fmla="*/ 166 h 166"/>
                  <a:gd name="T72" fmla="*/ 91 w 167"/>
                  <a:gd name="T73" fmla="*/ 165 h 166"/>
                  <a:gd name="T74" fmla="*/ 91 w 167"/>
                  <a:gd name="T75" fmla="*/ 164 h 166"/>
                  <a:gd name="T76" fmla="*/ 92 w 167"/>
                  <a:gd name="T77" fmla="*/ 164 h 166"/>
                  <a:gd name="T78" fmla="*/ 94 w 167"/>
                  <a:gd name="T79" fmla="*/ 164 h 166"/>
                  <a:gd name="T80" fmla="*/ 99 w 167"/>
                  <a:gd name="T81" fmla="*/ 164 h 166"/>
                  <a:gd name="T82" fmla="*/ 106 w 167"/>
                  <a:gd name="T83" fmla="*/ 162 h 166"/>
                  <a:gd name="T84" fmla="*/ 114 w 167"/>
                  <a:gd name="T85" fmla="*/ 159 h 166"/>
                  <a:gd name="T86" fmla="*/ 128 w 167"/>
                  <a:gd name="T87" fmla="*/ 151 h 166"/>
                  <a:gd name="T88" fmla="*/ 142 w 167"/>
                  <a:gd name="T89"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7" h="166">
                    <a:moveTo>
                      <a:pt x="142" y="142"/>
                    </a:moveTo>
                    <a:lnTo>
                      <a:pt x="152" y="128"/>
                    </a:lnTo>
                    <a:lnTo>
                      <a:pt x="160" y="114"/>
                    </a:lnTo>
                    <a:lnTo>
                      <a:pt x="162" y="105"/>
                    </a:lnTo>
                    <a:lnTo>
                      <a:pt x="165" y="98"/>
                    </a:lnTo>
                    <a:lnTo>
                      <a:pt x="165" y="94"/>
                    </a:lnTo>
                    <a:lnTo>
                      <a:pt x="165" y="91"/>
                    </a:lnTo>
                    <a:lnTo>
                      <a:pt x="165" y="90"/>
                    </a:lnTo>
                    <a:lnTo>
                      <a:pt x="166" y="90"/>
                    </a:lnTo>
                    <a:lnTo>
                      <a:pt x="167" y="83"/>
                    </a:lnTo>
                    <a:lnTo>
                      <a:pt x="165" y="65"/>
                    </a:lnTo>
                    <a:lnTo>
                      <a:pt x="160" y="50"/>
                    </a:lnTo>
                    <a:lnTo>
                      <a:pt x="152" y="36"/>
                    </a:lnTo>
                    <a:lnTo>
                      <a:pt x="142" y="24"/>
                    </a:lnTo>
                    <a:lnTo>
                      <a:pt x="128" y="13"/>
                    </a:lnTo>
                    <a:lnTo>
                      <a:pt x="114" y="6"/>
                    </a:lnTo>
                    <a:lnTo>
                      <a:pt x="106" y="2"/>
                    </a:lnTo>
                    <a:lnTo>
                      <a:pt x="99" y="1"/>
                    </a:lnTo>
                    <a:lnTo>
                      <a:pt x="84" y="0"/>
                    </a:lnTo>
                    <a:lnTo>
                      <a:pt x="66" y="1"/>
                    </a:lnTo>
                    <a:lnTo>
                      <a:pt x="51" y="6"/>
                    </a:lnTo>
                    <a:lnTo>
                      <a:pt x="37" y="13"/>
                    </a:lnTo>
                    <a:lnTo>
                      <a:pt x="25" y="24"/>
                    </a:lnTo>
                    <a:lnTo>
                      <a:pt x="13" y="36"/>
                    </a:lnTo>
                    <a:lnTo>
                      <a:pt x="6" y="50"/>
                    </a:lnTo>
                    <a:lnTo>
                      <a:pt x="2" y="65"/>
                    </a:lnTo>
                    <a:lnTo>
                      <a:pt x="0" y="83"/>
                    </a:lnTo>
                    <a:lnTo>
                      <a:pt x="2" y="98"/>
                    </a:lnTo>
                    <a:lnTo>
                      <a:pt x="3" y="105"/>
                    </a:lnTo>
                    <a:lnTo>
                      <a:pt x="6" y="114"/>
                    </a:lnTo>
                    <a:lnTo>
                      <a:pt x="13" y="128"/>
                    </a:lnTo>
                    <a:lnTo>
                      <a:pt x="25" y="142"/>
                    </a:lnTo>
                    <a:lnTo>
                      <a:pt x="37" y="151"/>
                    </a:lnTo>
                    <a:lnTo>
                      <a:pt x="51" y="159"/>
                    </a:lnTo>
                    <a:lnTo>
                      <a:pt x="66" y="164"/>
                    </a:lnTo>
                    <a:lnTo>
                      <a:pt x="84" y="166"/>
                    </a:lnTo>
                    <a:lnTo>
                      <a:pt x="91" y="165"/>
                    </a:lnTo>
                    <a:lnTo>
                      <a:pt x="91" y="164"/>
                    </a:lnTo>
                    <a:lnTo>
                      <a:pt x="92" y="164"/>
                    </a:lnTo>
                    <a:lnTo>
                      <a:pt x="94" y="164"/>
                    </a:lnTo>
                    <a:lnTo>
                      <a:pt x="99" y="164"/>
                    </a:lnTo>
                    <a:lnTo>
                      <a:pt x="106" y="162"/>
                    </a:lnTo>
                    <a:lnTo>
                      <a:pt x="114" y="159"/>
                    </a:lnTo>
                    <a:lnTo>
                      <a:pt x="128" y="151"/>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0" name="Freeform 224">
                <a:extLst>
                  <a:ext uri="{FF2B5EF4-FFF2-40B4-BE49-F238E27FC236}">
                    <a16:creationId xmlns:a16="http://schemas.microsoft.com/office/drawing/2014/main" id="{325F56D4-F56C-F906-DF52-43A31DA233B9}"/>
                  </a:ext>
                </a:extLst>
              </p:cNvPr>
              <p:cNvSpPr>
                <a:spLocks/>
              </p:cNvSpPr>
              <p:nvPr/>
            </p:nvSpPr>
            <p:spPr bwMode="auto">
              <a:xfrm>
                <a:off x="3182938" y="4387851"/>
                <a:ext cx="44450" cy="44450"/>
              </a:xfrm>
              <a:custGeom>
                <a:avLst/>
                <a:gdLst>
                  <a:gd name="T0" fmla="*/ 142 w 167"/>
                  <a:gd name="T1" fmla="*/ 142 h 167"/>
                  <a:gd name="T2" fmla="*/ 151 w 167"/>
                  <a:gd name="T3" fmla="*/ 128 h 167"/>
                  <a:gd name="T4" fmla="*/ 160 w 167"/>
                  <a:gd name="T5" fmla="*/ 114 h 167"/>
                  <a:gd name="T6" fmla="*/ 162 w 167"/>
                  <a:gd name="T7" fmla="*/ 106 h 167"/>
                  <a:gd name="T8" fmla="*/ 164 w 167"/>
                  <a:gd name="T9" fmla="*/ 99 h 167"/>
                  <a:gd name="T10" fmla="*/ 164 w 167"/>
                  <a:gd name="T11" fmla="*/ 94 h 167"/>
                  <a:gd name="T12" fmla="*/ 164 w 167"/>
                  <a:gd name="T13" fmla="*/ 92 h 167"/>
                  <a:gd name="T14" fmla="*/ 164 w 167"/>
                  <a:gd name="T15" fmla="*/ 90 h 167"/>
                  <a:gd name="T16" fmla="*/ 166 w 167"/>
                  <a:gd name="T17" fmla="*/ 90 h 167"/>
                  <a:gd name="T18" fmla="*/ 167 w 167"/>
                  <a:gd name="T19" fmla="*/ 83 h 167"/>
                  <a:gd name="T20" fmla="*/ 164 w 167"/>
                  <a:gd name="T21" fmla="*/ 66 h 167"/>
                  <a:gd name="T22" fmla="*/ 160 w 167"/>
                  <a:gd name="T23" fmla="*/ 50 h 167"/>
                  <a:gd name="T24" fmla="*/ 151 w 167"/>
                  <a:gd name="T25" fmla="*/ 36 h 167"/>
                  <a:gd name="T26" fmla="*/ 142 w 167"/>
                  <a:gd name="T27" fmla="*/ 25 h 167"/>
                  <a:gd name="T28" fmla="*/ 128 w 167"/>
                  <a:gd name="T29" fmla="*/ 13 h 167"/>
                  <a:gd name="T30" fmla="*/ 114 w 167"/>
                  <a:gd name="T31" fmla="*/ 6 h 167"/>
                  <a:gd name="T32" fmla="*/ 106 w 167"/>
                  <a:gd name="T33" fmla="*/ 2 h 167"/>
                  <a:gd name="T34" fmla="*/ 99 w 167"/>
                  <a:gd name="T35" fmla="*/ 1 h 167"/>
                  <a:gd name="T36" fmla="*/ 83 w 167"/>
                  <a:gd name="T37" fmla="*/ 0 h 167"/>
                  <a:gd name="T38" fmla="*/ 66 w 167"/>
                  <a:gd name="T39" fmla="*/ 1 h 167"/>
                  <a:gd name="T40" fmla="*/ 51 w 167"/>
                  <a:gd name="T41" fmla="*/ 6 h 167"/>
                  <a:gd name="T42" fmla="*/ 36 w 167"/>
                  <a:gd name="T43" fmla="*/ 13 h 167"/>
                  <a:gd name="T44" fmla="*/ 25 w 167"/>
                  <a:gd name="T45" fmla="*/ 25 h 167"/>
                  <a:gd name="T46" fmla="*/ 13 w 167"/>
                  <a:gd name="T47" fmla="*/ 36 h 167"/>
                  <a:gd name="T48" fmla="*/ 6 w 167"/>
                  <a:gd name="T49" fmla="*/ 50 h 167"/>
                  <a:gd name="T50" fmla="*/ 1 w 167"/>
                  <a:gd name="T51" fmla="*/ 66 h 167"/>
                  <a:gd name="T52" fmla="*/ 0 w 167"/>
                  <a:gd name="T53" fmla="*/ 83 h 167"/>
                  <a:gd name="T54" fmla="*/ 1 w 167"/>
                  <a:gd name="T55" fmla="*/ 99 h 167"/>
                  <a:gd name="T56" fmla="*/ 2 w 167"/>
                  <a:gd name="T57" fmla="*/ 106 h 167"/>
                  <a:gd name="T58" fmla="*/ 6 w 167"/>
                  <a:gd name="T59" fmla="*/ 114 h 167"/>
                  <a:gd name="T60" fmla="*/ 13 w 167"/>
                  <a:gd name="T61" fmla="*/ 128 h 167"/>
                  <a:gd name="T62" fmla="*/ 25 w 167"/>
                  <a:gd name="T63" fmla="*/ 142 h 167"/>
                  <a:gd name="T64" fmla="*/ 36 w 167"/>
                  <a:gd name="T65" fmla="*/ 151 h 167"/>
                  <a:gd name="T66" fmla="*/ 51 w 167"/>
                  <a:gd name="T67" fmla="*/ 160 h 167"/>
                  <a:gd name="T68" fmla="*/ 66 w 167"/>
                  <a:gd name="T69" fmla="*/ 164 h 167"/>
                  <a:gd name="T70" fmla="*/ 83 w 167"/>
                  <a:gd name="T71" fmla="*/ 167 h 167"/>
                  <a:gd name="T72" fmla="*/ 90 w 167"/>
                  <a:gd name="T73" fmla="*/ 165 h 167"/>
                  <a:gd name="T74" fmla="*/ 90 w 167"/>
                  <a:gd name="T75" fmla="*/ 164 h 167"/>
                  <a:gd name="T76" fmla="*/ 92 w 167"/>
                  <a:gd name="T77" fmla="*/ 164 h 167"/>
                  <a:gd name="T78" fmla="*/ 94 w 167"/>
                  <a:gd name="T79" fmla="*/ 164 h 167"/>
                  <a:gd name="T80" fmla="*/ 99 w 167"/>
                  <a:gd name="T81" fmla="*/ 164 h 167"/>
                  <a:gd name="T82" fmla="*/ 106 w 167"/>
                  <a:gd name="T83" fmla="*/ 162 h 167"/>
                  <a:gd name="T84" fmla="*/ 114 w 167"/>
                  <a:gd name="T85" fmla="*/ 160 h 167"/>
                  <a:gd name="T86" fmla="*/ 128 w 167"/>
                  <a:gd name="T87" fmla="*/ 151 h 167"/>
                  <a:gd name="T88" fmla="*/ 142 w 167"/>
                  <a:gd name="T89" fmla="*/ 14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7" h="167">
                    <a:moveTo>
                      <a:pt x="142" y="142"/>
                    </a:moveTo>
                    <a:lnTo>
                      <a:pt x="151" y="128"/>
                    </a:lnTo>
                    <a:lnTo>
                      <a:pt x="160" y="114"/>
                    </a:lnTo>
                    <a:lnTo>
                      <a:pt x="162" y="106"/>
                    </a:lnTo>
                    <a:lnTo>
                      <a:pt x="164" y="99"/>
                    </a:lnTo>
                    <a:lnTo>
                      <a:pt x="164" y="94"/>
                    </a:lnTo>
                    <a:lnTo>
                      <a:pt x="164" y="92"/>
                    </a:lnTo>
                    <a:lnTo>
                      <a:pt x="164" y="90"/>
                    </a:lnTo>
                    <a:lnTo>
                      <a:pt x="166" y="90"/>
                    </a:lnTo>
                    <a:lnTo>
                      <a:pt x="167" y="83"/>
                    </a:lnTo>
                    <a:lnTo>
                      <a:pt x="164" y="66"/>
                    </a:lnTo>
                    <a:lnTo>
                      <a:pt x="160" y="50"/>
                    </a:lnTo>
                    <a:lnTo>
                      <a:pt x="151" y="36"/>
                    </a:lnTo>
                    <a:lnTo>
                      <a:pt x="142" y="25"/>
                    </a:lnTo>
                    <a:lnTo>
                      <a:pt x="128" y="13"/>
                    </a:lnTo>
                    <a:lnTo>
                      <a:pt x="114" y="6"/>
                    </a:lnTo>
                    <a:lnTo>
                      <a:pt x="106" y="2"/>
                    </a:lnTo>
                    <a:lnTo>
                      <a:pt x="99" y="1"/>
                    </a:lnTo>
                    <a:lnTo>
                      <a:pt x="83" y="0"/>
                    </a:lnTo>
                    <a:lnTo>
                      <a:pt x="66" y="1"/>
                    </a:lnTo>
                    <a:lnTo>
                      <a:pt x="51" y="6"/>
                    </a:lnTo>
                    <a:lnTo>
                      <a:pt x="36" y="13"/>
                    </a:lnTo>
                    <a:lnTo>
                      <a:pt x="25" y="25"/>
                    </a:lnTo>
                    <a:lnTo>
                      <a:pt x="13" y="36"/>
                    </a:lnTo>
                    <a:lnTo>
                      <a:pt x="6" y="50"/>
                    </a:lnTo>
                    <a:lnTo>
                      <a:pt x="1" y="66"/>
                    </a:lnTo>
                    <a:lnTo>
                      <a:pt x="0" y="83"/>
                    </a:lnTo>
                    <a:lnTo>
                      <a:pt x="1" y="99"/>
                    </a:lnTo>
                    <a:lnTo>
                      <a:pt x="2" y="106"/>
                    </a:lnTo>
                    <a:lnTo>
                      <a:pt x="6" y="114"/>
                    </a:lnTo>
                    <a:lnTo>
                      <a:pt x="13" y="128"/>
                    </a:lnTo>
                    <a:lnTo>
                      <a:pt x="25" y="142"/>
                    </a:lnTo>
                    <a:lnTo>
                      <a:pt x="36" y="151"/>
                    </a:lnTo>
                    <a:lnTo>
                      <a:pt x="51" y="160"/>
                    </a:lnTo>
                    <a:lnTo>
                      <a:pt x="66" y="164"/>
                    </a:lnTo>
                    <a:lnTo>
                      <a:pt x="83" y="167"/>
                    </a:lnTo>
                    <a:lnTo>
                      <a:pt x="90" y="165"/>
                    </a:lnTo>
                    <a:lnTo>
                      <a:pt x="90" y="164"/>
                    </a:lnTo>
                    <a:lnTo>
                      <a:pt x="92" y="164"/>
                    </a:lnTo>
                    <a:lnTo>
                      <a:pt x="94" y="164"/>
                    </a:lnTo>
                    <a:lnTo>
                      <a:pt x="99" y="164"/>
                    </a:lnTo>
                    <a:lnTo>
                      <a:pt x="106" y="162"/>
                    </a:lnTo>
                    <a:lnTo>
                      <a:pt x="114" y="160"/>
                    </a:lnTo>
                    <a:lnTo>
                      <a:pt x="128" y="151"/>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1" name="Freeform 225">
                <a:extLst>
                  <a:ext uri="{FF2B5EF4-FFF2-40B4-BE49-F238E27FC236}">
                    <a16:creationId xmlns:a16="http://schemas.microsoft.com/office/drawing/2014/main" id="{E7947D54-CC06-BB67-1F2C-5E9EA1B4963B}"/>
                  </a:ext>
                </a:extLst>
              </p:cNvPr>
              <p:cNvSpPr>
                <a:spLocks/>
              </p:cNvSpPr>
              <p:nvPr/>
            </p:nvSpPr>
            <p:spPr bwMode="auto">
              <a:xfrm>
                <a:off x="3216275" y="4424363"/>
                <a:ext cx="42863" cy="44450"/>
              </a:xfrm>
              <a:custGeom>
                <a:avLst/>
                <a:gdLst>
                  <a:gd name="T0" fmla="*/ 142 w 167"/>
                  <a:gd name="T1" fmla="*/ 142 h 167"/>
                  <a:gd name="T2" fmla="*/ 152 w 167"/>
                  <a:gd name="T3" fmla="*/ 128 h 167"/>
                  <a:gd name="T4" fmla="*/ 160 w 167"/>
                  <a:gd name="T5" fmla="*/ 114 h 167"/>
                  <a:gd name="T6" fmla="*/ 162 w 167"/>
                  <a:gd name="T7" fmla="*/ 106 h 167"/>
                  <a:gd name="T8" fmla="*/ 165 w 167"/>
                  <a:gd name="T9" fmla="*/ 99 h 167"/>
                  <a:gd name="T10" fmla="*/ 165 w 167"/>
                  <a:gd name="T11" fmla="*/ 94 h 167"/>
                  <a:gd name="T12" fmla="*/ 165 w 167"/>
                  <a:gd name="T13" fmla="*/ 92 h 167"/>
                  <a:gd name="T14" fmla="*/ 165 w 167"/>
                  <a:gd name="T15" fmla="*/ 91 h 167"/>
                  <a:gd name="T16" fmla="*/ 166 w 167"/>
                  <a:gd name="T17" fmla="*/ 91 h 167"/>
                  <a:gd name="T18" fmla="*/ 167 w 167"/>
                  <a:gd name="T19" fmla="*/ 84 h 167"/>
                  <a:gd name="T20" fmla="*/ 165 w 167"/>
                  <a:gd name="T21" fmla="*/ 66 h 167"/>
                  <a:gd name="T22" fmla="*/ 160 w 167"/>
                  <a:gd name="T23" fmla="*/ 51 h 167"/>
                  <a:gd name="T24" fmla="*/ 152 w 167"/>
                  <a:gd name="T25" fmla="*/ 37 h 167"/>
                  <a:gd name="T26" fmla="*/ 142 w 167"/>
                  <a:gd name="T27" fmla="*/ 25 h 167"/>
                  <a:gd name="T28" fmla="*/ 128 w 167"/>
                  <a:gd name="T29" fmla="*/ 13 h 167"/>
                  <a:gd name="T30" fmla="*/ 114 w 167"/>
                  <a:gd name="T31" fmla="*/ 6 h 167"/>
                  <a:gd name="T32" fmla="*/ 106 w 167"/>
                  <a:gd name="T33" fmla="*/ 3 h 167"/>
                  <a:gd name="T34" fmla="*/ 99 w 167"/>
                  <a:gd name="T35" fmla="*/ 2 h 167"/>
                  <a:gd name="T36" fmla="*/ 84 w 167"/>
                  <a:gd name="T37" fmla="*/ 0 h 167"/>
                  <a:gd name="T38" fmla="*/ 66 w 167"/>
                  <a:gd name="T39" fmla="*/ 2 h 167"/>
                  <a:gd name="T40" fmla="*/ 51 w 167"/>
                  <a:gd name="T41" fmla="*/ 6 h 167"/>
                  <a:gd name="T42" fmla="*/ 37 w 167"/>
                  <a:gd name="T43" fmla="*/ 13 h 167"/>
                  <a:gd name="T44" fmla="*/ 25 w 167"/>
                  <a:gd name="T45" fmla="*/ 25 h 167"/>
                  <a:gd name="T46" fmla="*/ 13 w 167"/>
                  <a:gd name="T47" fmla="*/ 37 h 167"/>
                  <a:gd name="T48" fmla="*/ 6 w 167"/>
                  <a:gd name="T49" fmla="*/ 51 h 167"/>
                  <a:gd name="T50" fmla="*/ 1 w 167"/>
                  <a:gd name="T51" fmla="*/ 66 h 167"/>
                  <a:gd name="T52" fmla="*/ 0 w 167"/>
                  <a:gd name="T53" fmla="*/ 84 h 167"/>
                  <a:gd name="T54" fmla="*/ 1 w 167"/>
                  <a:gd name="T55" fmla="*/ 99 h 167"/>
                  <a:gd name="T56" fmla="*/ 3 w 167"/>
                  <a:gd name="T57" fmla="*/ 106 h 167"/>
                  <a:gd name="T58" fmla="*/ 6 w 167"/>
                  <a:gd name="T59" fmla="*/ 114 h 167"/>
                  <a:gd name="T60" fmla="*/ 13 w 167"/>
                  <a:gd name="T61" fmla="*/ 128 h 167"/>
                  <a:gd name="T62" fmla="*/ 25 w 167"/>
                  <a:gd name="T63" fmla="*/ 142 h 167"/>
                  <a:gd name="T64" fmla="*/ 37 w 167"/>
                  <a:gd name="T65" fmla="*/ 152 h 167"/>
                  <a:gd name="T66" fmla="*/ 51 w 167"/>
                  <a:gd name="T67" fmla="*/ 160 h 167"/>
                  <a:gd name="T68" fmla="*/ 66 w 167"/>
                  <a:gd name="T69" fmla="*/ 165 h 167"/>
                  <a:gd name="T70" fmla="*/ 84 w 167"/>
                  <a:gd name="T71" fmla="*/ 167 h 167"/>
                  <a:gd name="T72" fmla="*/ 91 w 167"/>
                  <a:gd name="T73" fmla="*/ 166 h 167"/>
                  <a:gd name="T74" fmla="*/ 91 w 167"/>
                  <a:gd name="T75" fmla="*/ 165 h 167"/>
                  <a:gd name="T76" fmla="*/ 92 w 167"/>
                  <a:gd name="T77" fmla="*/ 165 h 167"/>
                  <a:gd name="T78" fmla="*/ 94 w 167"/>
                  <a:gd name="T79" fmla="*/ 165 h 167"/>
                  <a:gd name="T80" fmla="*/ 99 w 167"/>
                  <a:gd name="T81" fmla="*/ 165 h 167"/>
                  <a:gd name="T82" fmla="*/ 106 w 167"/>
                  <a:gd name="T83" fmla="*/ 162 h 167"/>
                  <a:gd name="T84" fmla="*/ 114 w 167"/>
                  <a:gd name="T85" fmla="*/ 160 h 167"/>
                  <a:gd name="T86" fmla="*/ 128 w 167"/>
                  <a:gd name="T87" fmla="*/ 152 h 167"/>
                  <a:gd name="T88" fmla="*/ 142 w 167"/>
                  <a:gd name="T89" fmla="*/ 14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7" h="167">
                    <a:moveTo>
                      <a:pt x="142" y="142"/>
                    </a:moveTo>
                    <a:lnTo>
                      <a:pt x="152" y="128"/>
                    </a:lnTo>
                    <a:lnTo>
                      <a:pt x="160" y="114"/>
                    </a:lnTo>
                    <a:lnTo>
                      <a:pt x="162" y="106"/>
                    </a:lnTo>
                    <a:lnTo>
                      <a:pt x="165" y="99"/>
                    </a:lnTo>
                    <a:lnTo>
                      <a:pt x="165" y="94"/>
                    </a:lnTo>
                    <a:lnTo>
                      <a:pt x="165" y="92"/>
                    </a:lnTo>
                    <a:lnTo>
                      <a:pt x="165" y="91"/>
                    </a:lnTo>
                    <a:lnTo>
                      <a:pt x="166" y="91"/>
                    </a:lnTo>
                    <a:lnTo>
                      <a:pt x="167" y="84"/>
                    </a:lnTo>
                    <a:lnTo>
                      <a:pt x="165" y="66"/>
                    </a:lnTo>
                    <a:lnTo>
                      <a:pt x="160" y="51"/>
                    </a:lnTo>
                    <a:lnTo>
                      <a:pt x="152" y="37"/>
                    </a:lnTo>
                    <a:lnTo>
                      <a:pt x="142" y="25"/>
                    </a:lnTo>
                    <a:lnTo>
                      <a:pt x="128" y="13"/>
                    </a:lnTo>
                    <a:lnTo>
                      <a:pt x="114" y="6"/>
                    </a:lnTo>
                    <a:lnTo>
                      <a:pt x="106" y="3"/>
                    </a:lnTo>
                    <a:lnTo>
                      <a:pt x="99" y="2"/>
                    </a:lnTo>
                    <a:lnTo>
                      <a:pt x="84" y="0"/>
                    </a:lnTo>
                    <a:lnTo>
                      <a:pt x="66" y="2"/>
                    </a:lnTo>
                    <a:lnTo>
                      <a:pt x="51" y="6"/>
                    </a:lnTo>
                    <a:lnTo>
                      <a:pt x="37" y="13"/>
                    </a:lnTo>
                    <a:lnTo>
                      <a:pt x="25" y="25"/>
                    </a:lnTo>
                    <a:lnTo>
                      <a:pt x="13" y="37"/>
                    </a:lnTo>
                    <a:lnTo>
                      <a:pt x="6" y="51"/>
                    </a:lnTo>
                    <a:lnTo>
                      <a:pt x="1" y="66"/>
                    </a:lnTo>
                    <a:lnTo>
                      <a:pt x="0" y="84"/>
                    </a:lnTo>
                    <a:lnTo>
                      <a:pt x="1" y="99"/>
                    </a:lnTo>
                    <a:lnTo>
                      <a:pt x="3" y="106"/>
                    </a:lnTo>
                    <a:lnTo>
                      <a:pt x="6" y="114"/>
                    </a:lnTo>
                    <a:lnTo>
                      <a:pt x="13" y="128"/>
                    </a:lnTo>
                    <a:lnTo>
                      <a:pt x="25" y="142"/>
                    </a:lnTo>
                    <a:lnTo>
                      <a:pt x="37" y="152"/>
                    </a:lnTo>
                    <a:lnTo>
                      <a:pt x="51" y="160"/>
                    </a:lnTo>
                    <a:lnTo>
                      <a:pt x="66" y="165"/>
                    </a:lnTo>
                    <a:lnTo>
                      <a:pt x="84" y="167"/>
                    </a:lnTo>
                    <a:lnTo>
                      <a:pt x="91" y="166"/>
                    </a:lnTo>
                    <a:lnTo>
                      <a:pt x="91" y="165"/>
                    </a:lnTo>
                    <a:lnTo>
                      <a:pt x="92" y="165"/>
                    </a:lnTo>
                    <a:lnTo>
                      <a:pt x="94" y="165"/>
                    </a:lnTo>
                    <a:lnTo>
                      <a:pt x="99" y="165"/>
                    </a:lnTo>
                    <a:lnTo>
                      <a:pt x="106" y="162"/>
                    </a:lnTo>
                    <a:lnTo>
                      <a:pt x="114" y="160"/>
                    </a:lnTo>
                    <a:lnTo>
                      <a:pt x="128" y="152"/>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2" name="Freeform 226">
                <a:extLst>
                  <a:ext uri="{FF2B5EF4-FFF2-40B4-BE49-F238E27FC236}">
                    <a16:creationId xmlns:a16="http://schemas.microsoft.com/office/drawing/2014/main" id="{E449DFBC-85DB-5610-7810-40F09567B241}"/>
                  </a:ext>
                </a:extLst>
              </p:cNvPr>
              <p:cNvSpPr>
                <a:spLocks/>
              </p:cNvSpPr>
              <p:nvPr/>
            </p:nvSpPr>
            <p:spPr bwMode="auto">
              <a:xfrm>
                <a:off x="3319463" y="4462463"/>
                <a:ext cx="44450" cy="42863"/>
              </a:xfrm>
              <a:custGeom>
                <a:avLst/>
                <a:gdLst>
                  <a:gd name="T0" fmla="*/ 142 w 167"/>
                  <a:gd name="T1" fmla="*/ 142 h 167"/>
                  <a:gd name="T2" fmla="*/ 152 w 167"/>
                  <a:gd name="T3" fmla="*/ 128 h 167"/>
                  <a:gd name="T4" fmla="*/ 160 w 167"/>
                  <a:gd name="T5" fmla="*/ 114 h 167"/>
                  <a:gd name="T6" fmla="*/ 162 w 167"/>
                  <a:gd name="T7" fmla="*/ 106 h 167"/>
                  <a:gd name="T8" fmla="*/ 165 w 167"/>
                  <a:gd name="T9" fmla="*/ 99 h 167"/>
                  <a:gd name="T10" fmla="*/ 165 w 167"/>
                  <a:gd name="T11" fmla="*/ 94 h 167"/>
                  <a:gd name="T12" fmla="*/ 165 w 167"/>
                  <a:gd name="T13" fmla="*/ 92 h 167"/>
                  <a:gd name="T14" fmla="*/ 165 w 167"/>
                  <a:gd name="T15" fmla="*/ 90 h 167"/>
                  <a:gd name="T16" fmla="*/ 166 w 167"/>
                  <a:gd name="T17" fmla="*/ 90 h 167"/>
                  <a:gd name="T18" fmla="*/ 167 w 167"/>
                  <a:gd name="T19" fmla="*/ 83 h 167"/>
                  <a:gd name="T20" fmla="*/ 165 w 167"/>
                  <a:gd name="T21" fmla="*/ 66 h 167"/>
                  <a:gd name="T22" fmla="*/ 160 w 167"/>
                  <a:gd name="T23" fmla="*/ 51 h 167"/>
                  <a:gd name="T24" fmla="*/ 152 w 167"/>
                  <a:gd name="T25" fmla="*/ 37 h 167"/>
                  <a:gd name="T26" fmla="*/ 142 w 167"/>
                  <a:gd name="T27" fmla="*/ 25 h 167"/>
                  <a:gd name="T28" fmla="*/ 128 w 167"/>
                  <a:gd name="T29" fmla="*/ 13 h 167"/>
                  <a:gd name="T30" fmla="*/ 114 w 167"/>
                  <a:gd name="T31" fmla="*/ 6 h 167"/>
                  <a:gd name="T32" fmla="*/ 106 w 167"/>
                  <a:gd name="T33" fmla="*/ 3 h 167"/>
                  <a:gd name="T34" fmla="*/ 99 w 167"/>
                  <a:gd name="T35" fmla="*/ 1 h 167"/>
                  <a:gd name="T36" fmla="*/ 84 w 167"/>
                  <a:gd name="T37" fmla="*/ 0 h 167"/>
                  <a:gd name="T38" fmla="*/ 66 w 167"/>
                  <a:gd name="T39" fmla="*/ 1 h 167"/>
                  <a:gd name="T40" fmla="*/ 51 w 167"/>
                  <a:gd name="T41" fmla="*/ 6 h 167"/>
                  <a:gd name="T42" fmla="*/ 37 w 167"/>
                  <a:gd name="T43" fmla="*/ 13 h 167"/>
                  <a:gd name="T44" fmla="*/ 25 w 167"/>
                  <a:gd name="T45" fmla="*/ 25 h 167"/>
                  <a:gd name="T46" fmla="*/ 13 w 167"/>
                  <a:gd name="T47" fmla="*/ 37 h 167"/>
                  <a:gd name="T48" fmla="*/ 6 w 167"/>
                  <a:gd name="T49" fmla="*/ 51 h 167"/>
                  <a:gd name="T50" fmla="*/ 2 w 167"/>
                  <a:gd name="T51" fmla="*/ 66 h 167"/>
                  <a:gd name="T52" fmla="*/ 0 w 167"/>
                  <a:gd name="T53" fmla="*/ 83 h 167"/>
                  <a:gd name="T54" fmla="*/ 2 w 167"/>
                  <a:gd name="T55" fmla="*/ 99 h 167"/>
                  <a:gd name="T56" fmla="*/ 3 w 167"/>
                  <a:gd name="T57" fmla="*/ 106 h 167"/>
                  <a:gd name="T58" fmla="*/ 6 w 167"/>
                  <a:gd name="T59" fmla="*/ 114 h 167"/>
                  <a:gd name="T60" fmla="*/ 13 w 167"/>
                  <a:gd name="T61" fmla="*/ 128 h 167"/>
                  <a:gd name="T62" fmla="*/ 25 w 167"/>
                  <a:gd name="T63" fmla="*/ 142 h 167"/>
                  <a:gd name="T64" fmla="*/ 37 w 167"/>
                  <a:gd name="T65" fmla="*/ 151 h 167"/>
                  <a:gd name="T66" fmla="*/ 51 w 167"/>
                  <a:gd name="T67" fmla="*/ 160 h 167"/>
                  <a:gd name="T68" fmla="*/ 66 w 167"/>
                  <a:gd name="T69" fmla="*/ 164 h 167"/>
                  <a:gd name="T70" fmla="*/ 84 w 167"/>
                  <a:gd name="T71" fmla="*/ 167 h 167"/>
                  <a:gd name="T72" fmla="*/ 91 w 167"/>
                  <a:gd name="T73" fmla="*/ 166 h 167"/>
                  <a:gd name="T74" fmla="*/ 91 w 167"/>
                  <a:gd name="T75" fmla="*/ 164 h 167"/>
                  <a:gd name="T76" fmla="*/ 92 w 167"/>
                  <a:gd name="T77" fmla="*/ 164 h 167"/>
                  <a:gd name="T78" fmla="*/ 94 w 167"/>
                  <a:gd name="T79" fmla="*/ 164 h 167"/>
                  <a:gd name="T80" fmla="*/ 99 w 167"/>
                  <a:gd name="T81" fmla="*/ 164 h 167"/>
                  <a:gd name="T82" fmla="*/ 106 w 167"/>
                  <a:gd name="T83" fmla="*/ 162 h 167"/>
                  <a:gd name="T84" fmla="*/ 114 w 167"/>
                  <a:gd name="T85" fmla="*/ 160 h 167"/>
                  <a:gd name="T86" fmla="*/ 128 w 167"/>
                  <a:gd name="T87" fmla="*/ 151 h 167"/>
                  <a:gd name="T88" fmla="*/ 142 w 167"/>
                  <a:gd name="T89" fmla="*/ 14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7" h="167">
                    <a:moveTo>
                      <a:pt x="142" y="142"/>
                    </a:moveTo>
                    <a:lnTo>
                      <a:pt x="152" y="128"/>
                    </a:lnTo>
                    <a:lnTo>
                      <a:pt x="160" y="114"/>
                    </a:lnTo>
                    <a:lnTo>
                      <a:pt x="162" y="106"/>
                    </a:lnTo>
                    <a:lnTo>
                      <a:pt x="165" y="99"/>
                    </a:lnTo>
                    <a:lnTo>
                      <a:pt x="165" y="94"/>
                    </a:lnTo>
                    <a:lnTo>
                      <a:pt x="165" y="92"/>
                    </a:lnTo>
                    <a:lnTo>
                      <a:pt x="165" y="90"/>
                    </a:lnTo>
                    <a:lnTo>
                      <a:pt x="166" y="90"/>
                    </a:lnTo>
                    <a:lnTo>
                      <a:pt x="167" y="83"/>
                    </a:lnTo>
                    <a:lnTo>
                      <a:pt x="165" y="66"/>
                    </a:lnTo>
                    <a:lnTo>
                      <a:pt x="160" y="51"/>
                    </a:lnTo>
                    <a:lnTo>
                      <a:pt x="152" y="37"/>
                    </a:lnTo>
                    <a:lnTo>
                      <a:pt x="142" y="25"/>
                    </a:lnTo>
                    <a:lnTo>
                      <a:pt x="128" y="13"/>
                    </a:lnTo>
                    <a:lnTo>
                      <a:pt x="114" y="6"/>
                    </a:lnTo>
                    <a:lnTo>
                      <a:pt x="106" y="3"/>
                    </a:lnTo>
                    <a:lnTo>
                      <a:pt x="99" y="1"/>
                    </a:lnTo>
                    <a:lnTo>
                      <a:pt x="84" y="0"/>
                    </a:lnTo>
                    <a:lnTo>
                      <a:pt x="66" y="1"/>
                    </a:lnTo>
                    <a:lnTo>
                      <a:pt x="51" y="6"/>
                    </a:lnTo>
                    <a:lnTo>
                      <a:pt x="37" y="13"/>
                    </a:lnTo>
                    <a:lnTo>
                      <a:pt x="25" y="25"/>
                    </a:lnTo>
                    <a:lnTo>
                      <a:pt x="13" y="37"/>
                    </a:lnTo>
                    <a:lnTo>
                      <a:pt x="6" y="51"/>
                    </a:lnTo>
                    <a:lnTo>
                      <a:pt x="2" y="66"/>
                    </a:lnTo>
                    <a:lnTo>
                      <a:pt x="0" y="83"/>
                    </a:lnTo>
                    <a:lnTo>
                      <a:pt x="2" y="99"/>
                    </a:lnTo>
                    <a:lnTo>
                      <a:pt x="3" y="106"/>
                    </a:lnTo>
                    <a:lnTo>
                      <a:pt x="6" y="114"/>
                    </a:lnTo>
                    <a:lnTo>
                      <a:pt x="13" y="128"/>
                    </a:lnTo>
                    <a:lnTo>
                      <a:pt x="25" y="142"/>
                    </a:lnTo>
                    <a:lnTo>
                      <a:pt x="37" y="151"/>
                    </a:lnTo>
                    <a:lnTo>
                      <a:pt x="51" y="160"/>
                    </a:lnTo>
                    <a:lnTo>
                      <a:pt x="66" y="164"/>
                    </a:lnTo>
                    <a:lnTo>
                      <a:pt x="84" y="167"/>
                    </a:lnTo>
                    <a:lnTo>
                      <a:pt x="91" y="166"/>
                    </a:lnTo>
                    <a:lnTo>
                      <a:pt x="91" y="164"/>
                    </a:lnTo>
                    <a:lnTo>
                      <a:pt x="92" y="164"/>
                    </a:lnTo>
                    <a:lnTo>
                      <a:pt x="94" y="164"/>
                    </a:lnTo>
                    <a:lnTo>
                      <a:pt x="99" y="164"/>
                    </a:lnTo>
                    <a:lnTo>
                      <a:pt x="106" y="162"/>
                    </a:lnTo>
                    <a:lnTo>
                      <a:pt x="114" y="160"/>
                    </a:lnTo>
                    <a:lnTo>
                      <a:pt x="128" y="151"/>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3" name="Freeform 227">
                <a:extLst>
                  <a:ext uri="{FF2B5EF4-FFF2-40B4-BE49-F238E27FC236}">
                    <a16:creationId xmlns:a16="http://schemas.microsoft.com/office/drawing/2014/main" id="{180152A4-98C3-8809-3AC3-8151A6233ACB}"/>
                  </a:ext>
                </a:extLst>
              </p:cNvPr>
              <p:cNvSpPr>
                <a:spLocks/>
              </p:cNvSpPr>
              <p:nvPr/>
            </p:nvSpPr>
            <p:spPr bwMode="auto">
              <a:xfrm>
                <a:off x="3394075" y="4476751"/>
                <a:ext cx="44450" cy="44450"/>
              </a:xfrm>
              <a:custGeom>
                <a:avLst/>
                <a:gdLst>
                  <a:gd name="T0" fmla="*/ 142 w 166"/>
                  <a:gd name="T1" fmla="*/ 142 h 166"/>
                  <a:gd name="T2" fmla="*/ 151 w 166"/>
                  <a:gd name="T3" fmla="*/ 128 h 166"/>
                  <a:gd name="T4" fmla="*/ 159 w 166"/>
                  <a:gd name="T5" fmla="*/ 114 h 166"/>
                  <a:gd name="T6" fmla="*/ 162 w 166"/>
                  <a:gd name="T7" fmla="*/ 105 h 166"/>
                  <a:gd name="T8" fmla="*/ 164 w 166"/>
                  <a:gd name="T9" fmla="*/ 98 h 166"/>
                  <a:gd name="T10" fmla="*/ 164 w 166"/>
                  <a:gd name="T11" fmla="*/ 94 h 166"/>
                  <a:gd name="T12" fmla="*/ 164 w 166"/>
                  <a:gd name="T13" fmla="*/ 91 h 166"/>
                  <a:gd name="T14" fmla="*/ 164 w 166"/>
                  <a:gd name="T15" fmla="*/ 90 h 166"/>
                  <a:gd name="T16" fmla="*/ 165 w 166"/>
                  <a:gd name="T17" fmla="*/ 90 h 166"/>
                  <a:gd name="T18" fmla="*/ 166 w 166"/>
                  <a:gd name="T19" fmla="*/ 83 h 166"/>
                  <a:gd name="T20" fmla="*/ 164 w 166"/>
                  <a:gd name="T21" fmla="*/ 65 h 166"/>
                  <a:gd name="T22" fmla="*/ 159 w 166"/>
                  <a:gd name="T23" fmla="*/ 50 h 166"/>
                  <a:gd name="T24" fmla="*/ 151 w 166"/>
                  <a:gd name="T25" fmla="*/ 36 h 166"/>
                  <a:gd name="T26" fmla="*/ 142 w 166"/>
                  <a:gd name="T27" fmla="*/ 24 h 166"/>
                  <a:gd name="T28" fmla="*/ 128 w 166"/>
                  <a:gd name="T29" fmla="*/ 13 h 166"/>
                  <a:gd name="T30" fmla="*/ 114 w 166"/>
                  <a:gd name="T31" fmla="*/ 6 h 166"/>
                  <a:gd name="T32" fmla="*/ 105 w 166"/>
                  <a:gd name="T33" fmla="*/ 2 h 166"/>
                  <a:gd name="T34" fmla="*/ 98 w 166"/>
                  <a:gd name="T35" fmla="*/ 1 h 166"/>
                  <a:gd name="T36" fmla="*/ 83 w 166"/>
                  <a:gd name="T37" fmla="*/ 0 h 166"/>
                  <a:gd name="T38" fmla="*/ 65 w 166"/>
                  <a:gd name="T39" fmla="*/ 1 h 166"/>
                  <a:gd name="T40" fmla="*/ 50 w 166"/>
                  <a:gd name="T41" fmla="*/ 6 h 166"/>
                  <a:gd name="T42" fmla="*/ 36 w 166"/>
                  <a:gd name="T43" fmla="*/ 13 h 166"/>
                  <a:gd name="T44" fmla="*/ 24 w 166"/>
                  <a:gd name="T45" fmla="*/ 24 h 166"/>
                  <a:gd name="T46" fmla="*/ 13 w 166"/>
                  <a:gd name="T47" fmla="*/ 36 h 166"/>
                  <a:gd name="T48" fmla="*/ 6 w 166"/>
                  <a:gd name="T49" fmla="*/ 50 h 166"/>
                  <a:gd name="T50" fmla="*/ 1 w 166"/>
                  <a:gd name="T51" fmla="*/ 65 h 166"/>
                  <a:gd name="T52" fmla="*/ 0 w 166"/>
                  <a:gd name="T53" fmla="*/ 83 h 166"/>
                  <a:gd name="T54" fmla="*/ 1 w 166"/>
                  <a:gd name="T55" fmla="*/ 98 h 166"/>
                  <a:gd name="T56" fmla="*/ 2 w 166"/>
                  <a:gd name="T57" fmla="*/ 105 h 166"/>
                  <a:gd name="T58" fmla="*/ 6 w 166"/>
                  <a:gd name="T59" fmla="*/ 114 h 166"/>
                  <a:gd name="T60" fmla="*/ 13 w 166"/>
                  <a:gd name="T61" fmla="*/ 128 h 166"/>
                  <a:gd name="T62" fmla="*/ 24 w 166"/>
                  <a:gd name="T63" fmla="*/ 142 h 166"/>
                  <a:gd name="T64" fmla="*/ 36 w 166"/>
                  <a:gd name="T65" fmla="*/ 151 h 166"/>
                  <a:gd name="T66" fmla="*/ 50 w 166"/>
                  <a:gd name="T67" fmla="*/ 159 h 166"/>
                  <a:gd name="T68" fmla="*/ 65 w 166"/>
                  <a:gd name="T69" fmla="*/ 164 h 166"/>
                  <a:gd name="T70" fmla="*/ 83 w 166"/>
                  <a:gd name="T71" fmla="*/ 166 h 166"/>
                  <a:gd name="T72" fmla="*/ 90 w 166"/>
                  <a:gd name="T73" fmla="*/ 165 h 166"/>
                  <a:gd name="T74" fmla="*/ 90 w 166"/>
                  <a:gd name="T75" fmla="*/ 164 h 166"/>
                  <a:gd name="T76" fmla="*/ 91 w 166"/>
                  <a:gd name="T77" fmla="*/ 164 h 166"/>
                  <a:gd name="T78" fmla="*/ 94 w 166"/>
                  <a:gd name="T79" fmla="*/ 164 h 166"/>
                  <a:gd name="T80" fmla="*/ 98 w 166"/>
                  <a:gd name="T81" fmla="*/ 164 h 166"/>
                  <a:gd name="T82" fmla="*/ 105 w 166"/>
                  <a:gd name="T83" fmla="*/ 162 h 166"/>
                  <a:gd name="T84" fmla="*/ 114 w 166"/>
                  <a:gd name="T85" fmla="*/ 159 h 166"/>
                  <a:gd name="T86" fmla="*/ 128 w 166"/>
                  <a:gd name="T87" fmla="*/ 151 h 166"/>
                  <a:gd name="T88" fmla="*/ 142 w 166"/>
                  <a:gd name="T89"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6" h="166">
                    <a:moveTo>
                      <a:pt x="142" y="142"/>
                    </a:moveTo>
                    <a:lnTo>
                      <a:pt x="151" y="128"/>
                    </a:lnTo>
                    <a:lnTo>
                      <a:pt x="159" y="114"/>
                    </a:lnTo>
                    <a:lnTo>
                      <a:pt x="162" y="105"/>
                    </a:lnTo>
                    <a:lnTo>
                      <a:pt x="164" y="98"/>
                    </a:lnTo>
                    <a:lnTo>
                      <a:pt x="164" y="94"/>
                    </a:lnTo>
                    <a:lnTo>
                      <a:pt x="164" y="91"/>
                    </a:lnTo>
                    <a:lnTo>
                      <a:pt x="164" y="90"/>
                    </a:lnTo>
                    <a:lnTo>
                      <a:pt x="165" y="90"/>
                    </a:lnTo>
                    <a:lnTo>
                      <a:pt x="166" y="83"/>
                    </a:lnTo>
                    <a:lnTo>
                      <a:pt x="164" y="65"/>
                    </a:lnTo>
                    <a:lnTo>
                      <a:pt x="159" y="50"/>
                    </a:lnTo>
                    <a:lnTo>
                      <a:pt x="151" y="36"/>
                    </a:lnTo>
                    <a:lnTo>
                      <a:pt x="142" y="24"/>
                    </a:lnTo>
                    <a:lnTo>
                      <a:pt x="128" y="13"/>
                    </a:lnTo>
                    <a:lnTo>
                      <a:pt x="114" y="6"/>
                    </a:lnTo>
                    <a:lnTo>
                      <a:pt x="105" y="2"/>
                    </a:lnTo>
                    <a:lnTo>
                      <a:pt x="98" y="1"/>
                    </a:lnTo>
                    <a:lnTo>
                      <a:pt x="83" y="0"/>
                    </a:lnTo>
                    <a:lnTo>
                      <a:pt x="65" y="1"/>
                    </a:lnTo>
                    <a:lnTo>
                      <a:pt x="50" y="6"/>
                    </a:lnTo>
                    <a:lnTo>
                      <a:pt x="36" y="13"/>
                    </a:lnTo>
                    <a:lnTo>
                      <a:pt x="24" y="24"/>
                    </a:lnTo>
                    <a:lnTo>
                      <a:pt x="13" y="36"/>
                    </a:lnTo>
                    <a:lnTo>
                      <a:pt x="6" y="50"/>
                    </a:lnTo>
                    <a:lnTo>
                      <a:pt x="1" y="65"/>
                    </a:lnTo>
                    <a:lnTo>
                      <a:pt x="0" y="83"/>
                    </a:lnTo>
                    <a:lnTo>
                      <a:pt x="1" y="98"/>
                    </a:lnTo>
                    <a:lnTo>
                      <a:pt x="2" y="105"/>
                    </a:lnTo>
                    <a:lnTo>
                      <a:pt x="6" y="114"/>
                    </a:lnTo>
                    <a:lnTo>
                      <a:pt x="13" y="128"/>
                    </a:lnTo>
                    <a:lnTo>
                      <a:pt x="24" y="142"/>
                    </a:lnTo>
                    <a:lnTo>
                      <a:pt x="36" y="151"/>
                    </a:lnTo>
                    <a:lnTo>
                      <a:pt x="50" y="159"/>
                    </a:lnTo>
                    <a:lnTo>
                      <a:pt x="65" y="164"/>
                    </a:lnTo>
                    <a:lnTo>
                      <a:pt x="83" y="166"/>
                    </a:lnTo>
                    <a:lnTo>
                      <a:pt x="90" y="165"/>
                    </a:lnTo>
                    <a:lnTo>
                      <a:pt x="90" y="164"/>
                    </a:lnTo>
                    <a:lnTo>
                      <a:pt x="91" y="164"/>
                    </a:lnTo>
                    <a:lnTo>
                      <a:pt x="94" y="164"/>
                    </a:lnTo>
                    <a:lnTo>
                      <a:pt x="98" y="164"/>
                    </a:lnTo>
                    <a:lnTo>
                      <a:pt x="105" y="162"/>
                    </a:lnTo>
                    <a:lnTo>
                      <a:pt x="114" y="159"/>
                    </a:lnTo>
                    <a:lnTo>
                      <a:pt x="128" y="151"/>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4" name="Freeform 228">
                <a:extLst>
                  <a:ext uri="{FF2B5EF4-FFF2-40B4-BE49-F238E27FC236}">
                    <a16:creationId xmlns:a16="http://schemas.microsoft.com/office/drawing/2014/main" id="{89119101-0DA6-921C-F28F-B0C20836D2BA}"/>
                  </a:ext>
                </a:extLst>
              </p:cNvPr>
              <p:cNvSpPr>
                <a:spLocks/>
              </p:cNvSpPr>
              <p:nvPr/>
            </p:nvSpPr>
            <p:spPr bwMode="auto">
              <a:xfrm>
                <a:off x="3444875" y="4440238"/>
                <a:ext cx="44450" cy="44450"/>
              </a:xfrm>
              <a:custGeom>
                <a:avLst/>
                <a:gdLst>
                  <a:gd name="T0" fmla="*/ 142 w 166"/>
                  <a:gd name="T1" fmla="*/ 142 h 167"/>
                  <a:gd name="T2" fmla="*/ 151 w 166"/>
                  <a:gd name="T3" fmla="*/ 128 h 167"/>
                  <a:gd name="T4" fmla="*/ 159 w 166"/>
                  <a:gd name="T5" fmla="*/ 114 h 167"/>
                  <a:gd name="T6" fmla="*/ 161 w 166"/>
                  <a:gd name="T7" fmla="*/ 106 h 167"/>
                  <a:gd name="T8" fmla="*/ 164 w 166"/>
                  <a:gd name="T9" fmla="*/ 99 h 167"/>
                  <a:gd name="T10" fmla="*/ 164 w 166"/>
                  <a:gd name="T11" fmla="*/ 94 h 167"/>
                  <a:gd name="T12" fmla="*/ 164 w 166"/>
                  <a:gd name="T13" fmla="*/ 92 h 167"/>
                  <a:gd name="T14" fmla="*/ 164 w 166"/>
                  <a:gd name="T15" fmla="*/ 90 h 167"/>
                  <a:gd name="T16" fmla="*/ 165 w 166"/>
                  <a:gd name="T17" fmla="*/ 90 h 167"/>
                  <a:gd name="T18" fmla="*/ 166 w 166"/>
                  <a:gd name="T19" fmla="*/ 83 h 167"/>
                  <a:gd name="T20" fmla="*/ 164 w 166"/>
                  <a:gd name="T21" fmla="*/ 66 h 167"/>
                  <a:gd name="T22" fmla="*/ 159 w 166"/>
                  <a:gd name="T23" fmla="*/ 51 h 167"/>
                  <a:gd name="T24" fmla="*/ 151 w 166"/>
                  <a:gd name="T25" fmla="*/ 36 h 167"/>
                  <a:gd name="T26" fmla="*/ 142 w 166"/>
                  <a:gd name="T27" fmla="*/ 25 h 167"/>
                  <a:gd name="T28" fmla="*/ 127 w 166"/>
                  <a:gd name="T29" fmla="*/ 13 h 167"/>
                  <a:gd name="T30" fmla="*/ 113 w 166"/>
                  <a:gd name="T31" fmla="*/ 6 h 167"/>
                  <a:gd name="T32" fmla="*/ 105 w 166"/>
                  <a:gd name="T33" fmla="*/ 2 h 167"/>
                  <a:gd name="T34" fmla="*/ 98 w 166"/>
                  <a:gd name="T35" fmla="*/ 1 h 167"/>
                  <a:gd name="T36" fmla="*/ 83 w 166"/>
                  <a:gd name="T37" fmla="*/ 0 h 167"/>
                  <a:gd name="T38" fmla="*/ 65 w 166"/>
                  <a:gd name="T39" fmla="*/ 1 h 167"/>
                  <a:gd name="T40" fmla="*/ 50 w 166"/>
                  <a:gd name="T41" fmla="*/ 6 h 167"/>
                  <a:gd name="T42" fmla="*/ 36 w 166"/>
                  <a:gd name="T43" fmla="*/ 13 h 167"/>
                  <a:gd name="T44" fmla="*/ 24 w 166"/>
                  <a:gd name="T45" fmla="*/ 25 h 167"/>
                  <a:gd name="T46" fmla="*/ 12 w 166"/>
                  <a:gd name="T47" fmla="*/ 36 h 167"/>
                  <a:gd name="T48" fmla="*/ 5 w 166"/>
                  <a:gd name="T49" fmla="*/ 51 h 167"/>
                  <a:gd name="T50" fmla="*/ 1 w 166"/>
                  <a:gd name="T51" fmla="*/ 66 h 167"/>
                  <a:gd name="T52" fmla="*/ 0 w 166"/>
                  <a:gd name="T53" fmla="*/ 83 h 167"/>
                  <a:gd name="T54" fmla="*/ 1 w 166"/>
                  <a:gd name="T55" fmla="*/ 99 h 167"/>
                  <a:gd name="T56" fmla="*/ 2 w 166"/>
                  <a:gd name="T57" fmla="*/ 106 h 167"/>
                  <a:gd name="T58" fmla="*/ 5 w 166"/>
                  <a:gd name="T59" fmla="*/ 114 h 167"/>
                  <a:gd name="T60" fmla="*/ 12 w 166"/>
                  <a:gd name="T61" fmla="*/ 128 h 167"/>
                  <a:gd name="T62" fmla="*/ 24 w 166"/>
                  <a:gd name="T63" fmla="*/ 142 h 167"/>
                  <a:gd name="T64" fmla="*/ 36 w 166"/>
                  <a:gd name="T65" fmla="*/ 151 h 167"/>
                  <a:gd name="T66" fmla="*/ 50 w 166"/>
                  <a:gd name="T67" fmla="*/ 160 h 167"/>
                  <a:gd name="T68" fmla="*/ 65 w 166"/>
                  <a:gd name="T69" fmla="*/ 164 h 167"/>
                  <a:gd name="T70" fmla="*/ 83 w 166"/>
                  <a:gd name="T71" fmla="*/ 167 h 167"/>
                  <a:gd name="T72" fmla="*/ 90 w 166"/>
                  <a:gd name="T73" fmla="*/ 165 h 167"/>
                  <a:gd name="T74" fmla="*/ 90 w 166"/>
                  <a:gd name="T75" fmla="*/ 164 h 167"/>
                  <a:gd name="T76" fmla="*/ 91 w 166"/>
                  <a:gd name="T77" fmla="*/ 164 h 167"/>
                  <a:gd name="T78" fmla="*/ 93 w 166"/>
                  <a:gd name="T79" fmla="*/ 164 h 167"/>
                  <a:gd name="T80" fmla="*/ 98 w 166"/>
                  <a:gd name="T81" fmla="*/ 164 h 167"/>
                  <a:gd name="T82" fmla="*/ 105 w 166"/>
                  <a:gd name="T83" fmla="*/ 162 h 167"/>
                  <a:gd name="T84" fmla="*/ 113 w 166"/>
                  <a:gd name="T85" fmla="*/ 160 h 167"/>
                  <a:gd name="T86" fmla="*/ 127 w 166"/>
                  <a:gd name="T87" fmla="*/ 151 h 167"/>
                  <a:gd name="T88" fmla="*/ 142 w 166"/>
                  <a:gd name="T89" fmla="*/ 14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6" h="167">
                    <a:moveTo>
                      <a:pt x="142" y="142"/>
                    </a:moveTo>
                    <a:lnTo>
                      <a:pt x="151" y="128"/>
                    </a:lnTo>
                    <a:lnTo>
                      <a:pt x="159" y="114"/>
                    </a:lnTo>
                    <a:lnTo>
                      <a:pt x="161" y="106"/>
                    </a:lnTo>
                    <a:lnTo>
                      <a:pt x="164" y="99"/>
                    </a:lnTo>
                    <a:lnTo>
                      <a:pt x="164" y="94"/>
                    </a:lnTo>
                    <a:lnTo>
                      <a:pt x="164" y="92"/>
                    </a:lnTo>
                    <a:lnTo>
                      <a:pt x="164" y="90"/>
                    </a:lnTo>
                    <a:lnTo>
                      <a:pt x="165" y="90"/>
                    </a:lnTo>
                    <a:lnTo>
                      <a:pt x="166" y="83"/>
                    </a:lnTo>
                    <a:lnTo>
                      <a:pt x="164" y="66"/>
                    </a:lnTo>
                    <a:lnTo>
                      <a:pt x="159" y="51"/>
                    </a:lnTo>
                    <a:lnTo>
                      <a:pt x="151" y="36"/>
                    </a:lnTo>
                    <a:lnTo>
                      <a:pt x="142" y="25"/>
                    </a:lnTo>
                    <a:lnTo>
                      <a:pt x="127" y="13"/>
                    </a:lnTo>
                    <a:lnTo>
                      <a:pt x="113" y="6"/>
                    </a:lnTo>
                    <a:lnTo>
                      <a:pt x="105" y="2"/>
                    </a:lnTo>
                    <a:lnTo>
                      <a:pt x="98" y="1"/>
                    </a:lnTo>
                    <a:lnTo>
                      <a:pt x="83" y="0"/>
                    </a:lnTo>
                    <a:lnTo>
                      <a:pt x="65" y="1"/>
                    </a:lnTo>
                    <a:lnTo>
                      <a:pt x="50" y="6"/>
                    </a:lnTo>
                    <a:lnTo>
                      <a:pt x="36" y="13"/>
                    </a:lnTo>
                    <a:lnTo>
                      <a:pt x="24" y="25"/>
                    </a:lnTo>
                    <a:lnTo>
                      <a:pt x="12" y="36"/>
                    </a:lnTo>
                    <a:lnTo>
                      <a:pt x="5" y="51"/>
                    </a:lnTo>
                    <a:lnTo>
                      <a:pt x="1" y="66"/>
                    </a:lnTo>
                    <a:lnTo>
                      <a:pt x="0" y="83"/>
                    </a:lnTo>
                    <a:lnTo>
                      <a:pt x="1" y="99"/>
                    </a:lnTo>
                    <a:lnTo>
                      <a:pt x="2" y="106"/>
                    </a:lnTo>
                    <a:lnTo>
                      <a:pt x="5" y="114"/>
                    </a:lnTo>
                    <a:lnTo>
                      <a:pt x="12" y="128"/>
                    </a:lnTo>
                    <a:lnTo>
                      <a:pt x="24" y="142"/>
                    </a:lnTo>
                    <a:lnTo>
                      <a:pt x="36" y="151"/>
                    </a:lnTo>
                    <a:lnTo>
                      <a:pt x="50" y="160"/>
                    </a:lnTo>
                    <a:lnTo>
                      <a:pt x="65" y="164"/>
                    </a:lnTo>
                    <a:lnTo>
                      <a:pt x="83" y="167"/>
                    </a:lnTo>
                    <a:lnTo>
                      <a:pt x="90" y="165"/>
                    </a:lnTo>
                    <a:lnTo>
                      <a:pt x="90" y="164"/>
                    </a:lnTo>
                    <a:lnTo>
                      <a:pt x="91" y="164"/>
                    </a:lnTo>
                    <a:lnTo>
                      <a:pt x="93" y="164"/>
                    </a:lnTo>
                    <a:lnTo>
                      <a:pt x="98" y="164"/>
                    </a:lnTo>
                    <a:lnTo>
                      <a:pt x="105" y="162"/>
                    </a:lnTo>
                    <a:lnTo>
                      <a:pt x="113" y="160"/>
                    </a:lnTo>
                    <a:lnTo>
                      <a:pt x="127" y="151"/>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5" name="Freeform 229">
                <a:extLst>
                  <a:ext uri="{FF2B5EF4-FFF2-40B4-BE49-F238E27FC236}">
                    <a16:creationId xmlns:a16="http://schemas.microsoft.com/office/drawing/2014/main" id="{73E376B2-9AC4-31B2-BC31-88D5B5F1F102}"/>
                  </a:ext>
                </a:extLst>
              </p:cNvPr>
              <p:cNvSpPr>
                <a:spLocks/>
              </p:cNvSpPr>
              <p:nvPr/>
            </p:nvSpPr>
            <p:spPr bwMode="auto">
              <a:xfrm>
                <a:off x="3500438" y="4387851"/>
                <a:ext cx="42863" cy="44450"/>
              </a:xfrm>
              <a:custGeom>
                <a:avLst/>
                <a:gdLst>
                  <a:gd name="T0" fmla="*/ 142 w 166"/>
                  <a:gd name="T1" fmla="*/ 142 h 167"/>
                  <a:gd name="T2" fmla="*/ 151 w 166"/>
                  <a:gd name="T3" fmla="*/ 128 h 167"/>
                  <a:gd name="T4" fmla="*/ 159 w 166"/>
                  <a:gd name="T5" fmla="*/ 114 h 167"/>
                  <a:gd name="T6" fmla="*/ 162 w 166"/>
                  <a:gd name="T7" fmla="*/ 106 h 167"/>
                  <a:gd name="T8" fmla="*/ 164 w 166"/>
                  <a:gd name="T9" fmla="*/ 99 h 167"/>
                  <a:gd name="T10" fmla="*/ 164 w 166"/>
                  <a:gd name="T11" fmla="*/ 94 h 167"/>
                  <a:gd name="T12" fmla="*/ 164 w 166"/>
                  <a:gd name="T13" fmla="*/ 92 h 167"/>
                  <a:gd name="T14" fmla="*/ 164 w 166"/>
                  <a:gd name="T15" fmla="*/ 90 h 167"/>
                  <a:gd name="T16" fmla="*/ 165 w 166"/>
                  <a:gd name="T17" fmla="*/ 90 h 167"/>
                  <a:gd name="T18" fmla="*/ 166 w 166"/>
                  <a:gd name="T19" fmla="*/ 83 h 167"/>
                  <a:gd name="T20" fmla="*/ 164 w 166"/>
                  <a:gd name="T21" fmla="*/ 66 h 167"/>
                  <a:gd name="T22" fmla="*/ 159 w 166"/>
                  <a:gd name="T23" fmla="*/ 50 h 167"/>
                  <a:gd name="T24" fmla="*/ 151 w 166"/>
                  <a:gd name="T25" fmla="*/ 36 h 167"/>
                  <a:gd name="T26" fmla="*/ 142 w 166"/>
                  <a:gd name="T27" fmla="*/ 25 h 167"/>
                  <a:gd name="T28" fmla="*/ 128 w 166"/>
                  <a:gd name="T29" fmla="*/ 13 h 167"/>
                  <a:gd name="T30" fmla="*/ 114 w 166"/>
                  <a:gd name="T31" fmla="*/ 6 h 167"/>
                  <a:gd name="T32" fmla="*/ 105 w 166"/>
                  <a:gd name="T33" fmla="*/ 2 h 167"/>
                  <a:gd name="T34" fmla="*/ 98 w 166"/>
                  <a:gd name="T35" fmla="*/ 1 h 167"/>
                  <a:gd name="T36" fmla="*/ 83 w 166"/>
                  <a:gd name="T37" fmla="*/ 0 h 167"/>
                  <a:gd name="T38" fmla="*/ 66 w 166"/>
                  <a:gd name="T39" fmla="*/ 1 h 167"/>
                  <a:gd name="T40" fmla="*/ 50 w 166"/>
                  <a:gd name="T41" fmla="*/ 6 h 167"/>
                  <a:gd name="T42" fmla="*/ 36 w 166"/>
                  <a:gd name="T43" fmla="*/ 13 h 167"/>
                  <a:gd name="T44" fmla="*/ 25 w 166"/>
                  <a:gd name="T45" fmla="*/ 25 h 167"/>
                  <a:gd name="T46" fmla="*/ 13 w 166"/>
                  <a:gd name="T47" fmla="*/ 36 h 167"/>
                  <a:gd name="T48" fmla="*/ 6 w 166"/>
                  <a:gd name="T49" fmla="*/ 50 h 167"/>
                  <a:gd name="T50" fmla="*/ 1 w 166"/>
                  <a:gd name="T51" fmla="*/ 66 h 167"/>
                  <a:gd name="T52" fmla="*/ 0 w 166"/>
                  <a:gd name="T53" fmla="*/ 83 h 167"/>
                  <a:gd name="T54" fmla="*/ 1 w 166"/>
                  <a:gd name="T55" fmla="*/ 99 h 167"/>
                  <a:gd name="T56" fmla="*/ 2 w 166"/>
                  <a:gd name="T57" fmla="*/ 106 h 167"/>
                  <a:gd name="T58" fmla="*/ 6 w 166"/>
                  <a:gd name="T59" fmla="*/ 114 h 167"/>
                  <a:gd name="T60" fmla="*/ 13 w 166"/>
                  <a:gd name="T61" fmla="*/ 128 h 167"/>
                  <a:gd name="T62" fmla="*/ 25 w 166"/>
                  <a:gd name="T63" fmla="*/ 142 h 167"/>
                  <a:gd name="T64" fmla="*/ 36 w 166"/>
                  <a:gd name="T65" fmla="*/ 151 h 167"/>
                  <a:gd name="T66" fmla="*/ 50 w 166"/>
                  <a:gd name="T67" fmla="*/ 160 h 167"/>
                  <a:gd name="T68" fmla="*/ 66 w 166"/>
                  <a:gd name="T69" fmla="*/ 164 h 167"/>
                  <a:gd name="T70" fmla="*/ 83 w 166"/>
                  <a:gd name="T71" fmla="*/ 167 h 167"/>
                  <a:gd name="T72" fmla="*/ 90 w 166"/>
                  <a:gd name="T73" fmla="*/ 165 h 167"/>
                  <a:gd name="T74" fmla="*/ 90 w 166"/>
                  <a:gd name="T75" fmla="*/ 164 h 167"/>
                  <a:gd name="T76" fmla="*/ 91 w 166"/>
                  <a:gd name="T77" fmla="*/ 164 h 167"/>
                  <a:gd name="T78" fmla="*/ 94 w 166"/>
                  <a:gd name="T79" fmla="*/ 164 h 167"/>
                  <a:gd name="T80" fmla="*/ 98 w 166"/>
                  <a:gd name="T81" fmla="*/ 164 h 167"/>
                  <a:gd name="T82" fmla="*/ 105 w 166"/>
                  <a:gd name="T83" fmla="*/ 162 h 167"/>
                  <a:gd name="T84" fmla="*/ 114 w 166"/>
                  <a:gd name="T85" fmla="*/ 160 h 167"/>
                  <a:gd name="T86" fmla="*/ 128 w 166"/>
                  <a:gd name="T87" fmla="*/ 151 h 167"/>
                  <a:gd name="T88" fmla="*/ 142 w 166"/>
                  <a:gd name="T89" fmla="*/ 14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6" h="167">
                    <a:moveTo>
                      <a:pt x="142" y="142"/>
                    </a:moveTo>
                    <a:lnTo>
                      <a:pt x="151" y="128"/>
                    </a:lnTo>
                    <a:lnTo>
                      <a:pt x="159" y="114"/>
                    </a:lnTo>
                    <a:lnTo>
                      <a:pt x="162" y="106"/>
                    </a:lnTo>
                    <a:lnTo>
                      <a:pt x="164" y="99"/>
                    </a:lnTo>
                    <a:lnTo>
                      <a:pt x="164" y="94"/>
                    </a:lnTo>
                    <a:lnTo>
                      <a:pt x="164" y="92"/>
                    </a:lnTo>
                    <a:lnTo>
                      <a:pt x="164" y="90"/>
                    </a:lnTo>
                    <a:lnTo>
                      <a:pt x="165" y="90"/>
                    </a:lnTo>
                    <a:lnTo>
                      <a:pt x="166" y="83"/>
                    </a:lnTo>
                    <a:lnTo>
                      <a:pt x="164" y="66"/>
                    </a:lnTo>
                    <a:lnTo>
                      <a:pt x="159" y="50"/>
                    </a:lnTo>
                    <a:lnTo>
                      <a:pt x="151" y="36"/>
                    </a:lnTo>
                    <a:lnTo>
                      <a:pt x="142" y="25"/>
                    </a:lnTo>
                    <a:lnTo>
                      <a:pt x="128" y="13"/>
                    </a:lnTo>
                    <a:lnTo>
                      <a:pt x="114" y="6"/>
                    </a:lnTo>
                    <a:lnTo>
                      <a:pt x="105" y="2"/>
                    </a:lnTo>
                    <a:lnTo>
                      <a:pt x="98" y="1"/>
                    </a:lnTo>
                    <a:lnTo>
                      <a:pt x="83" y="0"/>
                    </a:lnTo>
                    <a:lnTo>
                      <a:pt x="66" y="1"/>
                    </a:lnTo>
                    <a:lnTo>
                      <a:pt x="50" y="6"/>
                    </a:lnTo>
                    <a:lnTo>
                      <a:pt x="36" y="13"/>
                    </a:lnTo>
                    <a:lnTo>
                      <a:pt x="25" y="25"/>
                    </a:lnTo>
                    <a:lnTo>
                      <a:pt x="13" y="36"/>
                    </a:lnTo>
                    <a:lnTo>
                      <a:pt x="6" y="50"/>
                    </a:lnTo>
                    <a:lnTo>
                      <a:pt x="1" y="66"/>
                    </a:lnTo>
                    <a:lnTo>
                      <a:pt x="0" y="83"/>
                    </a:lnTo>
                    <a:lnTo>
                      <a:pt x="1" y="99"/>
                    </a:lnTo>
                    <a:lnTo>
                      <a:pt x="2" y="106"/>
                    </a:lnTo>
                    <a:lnTo>
                      <a:pt x="6" y="114"/>
                    </a:lnTo>
                    <a:lnTo>
                      <a:pt x="13" y="128"/>
                    </a:lnTo>
                    <a:lnTo>
                      <a:pt x="25" y="142"/>
                    </a:lnTo>
                    <a:lnTo>
                      <a:pt x="36" y="151"/>
                    </a:lnTo>
                    <a:lnTo>
                      <a:pt x="50" y="160"/>
                    </a:lnTo>
                    <a:lnTo>
                      <a:pt x="66" y="164"/>
                    </a:lnTo>
                    <a:lnTo>
                      <a:pt x="83" y="167"/>
                    </a:lnTo>
                    <a:lnTo>
                      <a:pt x="90" y="165"/>
                    </a:lnTo>
                    <a:lnTo>
                      <a:pt x="90" y="164"/>
                    </a:lnTo>
                    <a:lnTo>
                      <a:pt x="91" y="164"/>
                    </a:lnTo>
                    <a:lnTo>
                      <a:pt x="94" y="164"/>
                    </a:lnTo>
                    <a:lnTo>
                      <a:pt x="98" y="164"/>
                    </a:lnTo>
                    <a:lnTo>
                      <a:pt x="105" y="162"/>
                    </a:lnTo>
                    <a:lnTo>
                      <a:pt x="114" y="160"/>
                    </a:lnTo>
                    <a:lnTo>
                      <a:pt x="128" y="151"/>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6" name="Freeform 230">
                <a:extLst>
                  <a:ext uri="{FF2B5EF4-FFF2-40B4-BE49-F238E27FC236}">
                    <a16:creationId xmlns:a16="http://schemas.microsoft.com/office/drawing/2014/main" id="{2829E299-B452-6FC8-F26B-FD02791D469A}"/>
                  </a:ext>
                </a:extLst>
              </p:cNvPr>
              <p:cNvSpPr>
                <a:spLocks/>
              </p:cNvSpPr>
              <p:nvPr/>
            </p:nvSpPr>
            <p:spPr bwMode="auto">
              <a:xfrm>
                <a:off x="3533775" y="4322763"/>
                <a:ext cx="44450" cy="44450"/>
              </a:xfrm>
              <a:custGeom>
                <a:avLst/>
                <a:gdLst>
                  <a:gd name="T0" fmla="*/ 142 w 166"/>
                  <a:gd name="T1" fmla="*/ 142 h 166"/>
                  <a:gd name="T2" fmla="*/ 151 w 166"/>
                  <a:gd name="T3" fmla="*/ 128 h 166"/>
                  <a:gd name="T4" fmla="*/ 159 w 166"/>
                  <a:gd name="T5" fmla="*/ 114 h 166"/>
                  <a:gd name="T6" fmla="*/ 162 w 166"/>
                  <a:gd name="T7" fmla="*/ 105 h 166"/>
                  <a:gd name="T8" fmla="*/ 164 w 166"/>
                  <a:gd name="T9" fmla="*/ 98 h 166"/>
                  <a:gd name="T10" fmla="*/ 164 w 166"/>
                  <a:gd name="T11" fmla="*/ 94 h 166"/>
                  <a:gd name="T12" fmla="*/ 164 w 166"/>
                  <a:gd name="T13" fmla="*/ 91 h 166"/>
                  <a:gd name="T14" fmla="*/ 164 w 166"/>
                  <a:gd name="T15" fmla="*/ 90 h 166"/>
                  <a:gd name="T16" fmla="*/ 165 w 166"/>
                  <a:gd name="T17" fmla="*/ 90 h 166"/>
                  <a:gd name="T18" fmla="*/ 166 w 166"/>
                  <a:gd name="T19" fmla="*/ 83 h 166"/>
                  <a:gd name="T20" fmla="*/ 164 w 166"/>
                  <a:gd name="T21" fmla="*/ 65 h 166"/>
                  <a:gd name="T22" fmla="*/ 159 w 166"/>
                  <a:gd name="T23" fmla="*/ 50 h 166"/>
                  <a:gd name="T24" fmla="*/ 151 w 166"/>
                  <a:gd name="T25" fmla="*/ 36 h 166"/>
                  <a:gd name="T26" fmla="*/ 142 w 166"/>
                  <a:gd name="T27" fmla="*/ 24 h 166"/>
                  <a:gd name="T28" fmla="*/ 128 w 166"/>
                  <a:gd name="T29" fmla="*/ 13 h 166"/>
                  <a:gd name="T30" fmla="*/ 114 w 166"/>
                  <a:gd name="T31" fmla="*/ 6 h 166"/>
                  <a:gd name="T32" fmla="*/ 105 w 166"/>
                  <a:gd name="T33" fmla="*/ 2 h 166"/>
                  <a:gd name="T34" fmla="*/ 98 w 166"/>
                  <a:gd name="T35" fmla="*/ 1 h 166"/>
                  <a:gd name="T36" fmla="*/ 83 w 166"/>
                  <a:gd name="T37" fmla="*/ 0 h 166"/>
                  <a:gd name="T38" fmla="*/ 65 w 166"/>
                  <a:gd name="T39" fmla="*/ 1 h 166"/>
                  <a:gd name="T40" fmla="*/ 50 w 166"/>
                  <a:gd name="T41" fmla="*/ 6 h 166"/>
                  <a:gd name="T42" fmla="*/ 36 w 166"/>
                  <a:gd name="T43" fmla="*/ 13 h 166"/>
                  <a:gd name="T44" fmla="*/ 24 w 166"/>
                  <a:gd name="T45" fmla="*/ 24 h 166"/>
                  <a:gd name="T46" fmla="*/ 13 w 166"/>
                  <a:gd name="T47" fmla="*/ 36 h 166"/>
                  <a:gd name="T48" fmla="*/ 6 w 166"/>
                  <a:gd name="T49" fmla="*/ 50 h 166"/>
                  <a:gd name="T50" fmla="*/ 1 w 166"/>
                  <a:gd name="T51" fmla="*/ 65 h 166"/>
                  <a:gd name="T52" fmla="*/ 0 w 166"/>
                  <a:gd name="T53" fmla="*/ 83 h 166"/>
                  <a:gd name="T54" fmla="*/ 1 w 166"/>
                  <a:gd name="T55" fmla="*/ 98 h 166"/>
                  <a:gd name="T56" fmla="*/ 2 w 166"/>
                  <a:gd name="T57" fmla="*/ 105 h 166"/>
                  <a:gd name="T58" fmla="*/ 6 w 166"/>
                  <a:gd name="T59" fmla="*/ 114 h 166"/>
                  <a:gd name="T60" fmla="*/ 13 w 166"/>
                  <a:gd name="T61" fmla="*/ 128 h 166"/>
                  <a:gd name="T62" fmla="*/ 24 w 166"/>
                  <a:gd name="T63" fmla="*/ 142 h 166"/>
                  <a:gd name="T64" fmla="*/ 36 w 166"/>
                  <a:gd name="T65" fmla="*/ 151 h 166"/>
                  <a:gd name="T66" fmla="*/ 50 w 166"/>
                  <a:gd name="T67" fmla="*/ 159 h 166"/>
                  <a:gd name="T68" fmla="*/ 65 w 166"/>
                  <a:gd name="T69" fmla="*/ 164 h 166"/>
                  <a:gd name="T70" fmla="*/ 83 w 166"/>
                  <a:gd name="T71" fmla="*/ 166 h 166"/>
                  <a:gd name="T72" fmla="*/ 90 w 166"/>
                  <a:gd name="T73" fmla="*/ 165 h 166"/>
                  <a:gd name="T74" fmla="*/ 90 w 166"/>
                  <a:gd name="T75" fmla="*/ 164 h 166"/>
                  <a:gd name="T76" fmla="*/ 91 w 166"/>
                  <a:gd name="T77" fmla="*/ 164 h 166"/>
                  <a:gd name="T78" fmla="*/ 94 w 166"/>
                  <a:gd name="T79" fmla="*/ 164 h 166"/>
                  <a:gd name="T80" fmla="*/ 98 w 166"/>
                  <a:gd name="T81" fmla="*/ 164 h 166"/>
                  <a:gd name="T82" fmla="*/ 105 w 166"/>
                  <a:gd name="T83" fmla="*/ 162 h 166"/>
                  <a:gd name="T84" fmla="*/ 114 w 166"/>
                  <a:gd name="T85" fmla="*/ 159 h 166"/>
                  <a:gd name="T86" fmla="*/ 128 w 166"/>
                  <a:gd name="T87" fmla="*/ 151 h 166"/>
                  <a:gd name="T88" fmla="*/ 142 w 166"/>
                  <a:gd name="T89"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6" h="166">
                    <a:moveTo>
                      <a:pt x="142" y="142"/>
                    </a:moveTo>
                    <a:lnTo>
                      <a:pt x="151" y="128"/>
                    </a:lnTo>
                    <a:lnTo>
                      <a:pt x="159" y="114"/>
                    </a:lnTo>
                    <a:lnTo>
                      <a:pt x="162" y="105"/>
                    </a:lnTo>
                    <a:lnTo>
                      <a:pt x="164" y="98"/>
                    </a:lnTo>
                    <a:lnTo>
                      <a:pt x="164" y="94"/>
                    </a:lnTo>
                    <a:lnTo>
                      <a:pt x="164" y="91"/>
                    </a:lnTo>
                    <a:lnTo>
                      <a:pt x="164" y="90"/>
                    </a:lnTo>
                    <a:lnTo>
                      <a:pt x="165" y="90"/>
                    </a:lnTo>
                    <a:lnTo>
                      <a:pt x="166" y="83"/>
                    </a:lnTo>
                    <a:lnTo>
                      <a:pt x="164" y="65"/>
                    </a:lnTo>
                    <a:lnTo>
                      <a:pt x="159" y="50"/>
                    </a:lnTo>
                    <a:lnTo>
                      <a:pt x="151" y="36"/>
                    </a:lnTo>
                    <a:lnTo>
                      <a:pt x="142" y="24"/>
                    </a:lnTo>
                    <a:lnTo>
                      <a:pt x="128" y="13"/>
                    </a:lnTo>
                    <a:lnTo>
                      <a:pt x="114" y="6"/>
                    </a:lnTo>
                    <a:lnTo>
                      <a:pt x="105" y="2"/>
                    </a:lnTo>
                    <a:lnTo>
                      <a:pt x="98" y="1"/>
                    </a:lnTo>
                    <a:lnTo>
                      <a:pt x="83" y="0"/>
                    </a:lnTo>
                    <a:lnTo>
                      <a:pt x="65" y="1"/>
                    </a:lnTo>
                    <a:lnTo>
                      <a:pt x="50" y="6"/>
                    </a:lnTo>
                    <a:lnTo>
                      <a:pt x="36" y="13"/>
                    </a:lnTo>
                    <a:lnTo>
                      <a:pt x="24" y="24"/>
                    </a:lnTo>
                    <a:lnTo>
                      <a:pt x="13" y="36"/>
                    </a:lnTo>
                    <a:lnTo>
                      <a:pt x="6" y="50"/>
                    </a:lnTo>
                    <a:lnTo>
                      <a:pt x="1" y="65"/>
                    </a:lnTo>
                    <a:lnTo>
                      <a:pt x="0" y="83"/>
                    </a:lnTo>
                    <a:lnTo>
                      <a:pt x="1" y="98"/>
                    </a:lnTo>
                    <a:lnTo>
                      <a:pt x="2" y="105"/>
                    </a:lnTo>
                    <a:lnTo>
                      <a:pt x="6" y="114"/>
                    </a:lnTo>
                    <a:lnTo>
                      <a:pt x="13" y="128"/>
                    </a:lnTo>
                    <a:lnTo>
                      <a:pt x="24" y="142"/>
                    </a:lnTo>
                    <a:lnTo>
                      <a:pt x="36" y="151"/>
                    </a:lnTo>
                    <a:lnTo>
                      <a:pt x="50" y="159"/>
                    </a:lnTo>
                    <a:lnTo>
                      <a:pt x="65" y="164"/>
                    </a:lnTo>
                    <a:lnTo>
                      <a:pt x="83" y="166"/>
                    </a:lnTo>
                    <a:lnTo>
                      <a:pt x="90" y="165"/>
                    </a:lnTo>
                    <a:lnTo>
                      <a:pt x="90" y="164"/>
                    </a:lnTo>
                    <a:lnTo>
                      <a:pt x="91" y="164"/>
                    </a:lnTo>
                    <a:lnTo>
                      <a:pt x="94" y="164"/>
                    </a:lnTo>
                    <a:lnTo>
                      <a:pt x="98" y="164"/>
                    </a:lnTo>
                    <a:lnTo>
                      <a:pt x="105" y="162"/>
                    </a:lnTo>
                    <a:lnTo>
                      <a:pt x="114" y="159"/>
                    </a:lnTo>
                    <a:lnTo>
                      <a:pt x="128" y="151"/>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7" name="Freeform 231">
                <a:extLst>
                  <a:ext uri="{FF2B5EF4-FFF2-40B4-BE49-F238E27FC236}">
                    <a16:creationId xmlns:a16="http://schemas.microsoft.com/office/drawing/2014/main" id="{F75DC7A4-AC31-670C-C195-D03EAF71FA5D}"/>
                  </a:ext>
                </a:extLst>
              </p:cNvPr>
              <p:cNvSpPr>
                <a:spLocks/>
              </p:cNvSpPr>
              <p:nvPr/>
            </p:nvSpPr>
            <p:spPr bwMode="auto">
              <a:xfrm>
                <a:off x="3513138" y="4216401"/>
                <a:ext cx="44450" cy="42863"/>
              </a:xfrm>
              <a:custGeom>
                <a:avLst/>
                <a:gdLst>
                  <a:gd name="T0" fmla="*/ 141 w 166"/>
                  <a:gd name="T1" fmla="*/ 142 h 167"/>
                  <a:gd name="T2" fmla="*/ 151 w 166"/>
                  <a:gd name="T3" fmla="*/ 128 h 167"/>
                  <a:gd name="T4" fmla="*/ 159 w 166"/>
                  <a:gd name="T5" fmla="*/ 114 h 167"/>
                  <a:gd name="T6" fmla="*/ 161 w 166"/>
                  <a:gd name="T7" fmla="*/ 106 h 167"/>
                  <a:gd name="T8" fmla="*/ 164 w 166"/>
                  <a:gd name="T9" fmla="*/ 99 h 167"/>
                  <a:gd name="T10" fmla="*/ 164 w 166"/>
                  <a:gd name="T11" fmla="*/ 94 h 167"/>
                  <a:gd name="T12" fmla="*/ 164 w 166"/>
                  <a:gd name="T13" fmla="*/ 92 h 167"/>
                  <a:gd name="T14" fmla="*/ 164 w 166"/>
                  <a:gd name="T15" fmla="*/ 91 h 167"/>
                  <a:gd name="T16" fmla="*/ 165 w 166"/>
                  <a:gd name="T17" fmla="*/ 91 h 167"/>
                  <a:gd name="T18" fmla="*/ 166 w 166"/>
                  <a:gd name="T19" fmla="*/ 83 h 167"/>
                  <a:gd name="T20" fmla="*/ 164 w 166"/>
                  <a:gd name="T21" fmla="*/ 66 h 167"/>
                  <a:gd name="T22" fmla="*/ 159 w 166"/>
                  <a:gd name="T23" fmla="*/ 51 h 167"/>
                  <a:gd name="T24" fmla="*/ 151 w 166"/>
                  <a:gd name="T25" fmla="*/ 37 h 167"/>
                  <a:gd name="T26" fmla="*/ 141 w 166"/>
                  <a:gd name="T27" fmla="*/ 25 h 167"/>
                  <a:gd name="T28" fmla="*/ 127 w 166"/>
                  <a:gd name="T29" fmla="*/ 13 h 167"/>
                  <a:gd name="T30" fmla="*/ 113 w 166"/>
                  <a:gd name="T31" fmla="*/ 6 h 167"/>
                  <a:gd name="T32" fmla="*/ 105 w 166"/>
                  <a:gd name="T33" fmla="*/ 3 h 167"/>
                  <a:gd name="T34" fmla="*/ 98 w 166"/>
                  <a:gd name="T35" fmla="*/ 1 h 167"/>
                  <a:gd name="T36" fmla="*/ 83 w 166"/>
                  <a:gd name="T37" fmla="*/ 0 h 167"/>
                  <a:gd name="T38" fmla="*/ 65 w 166"/>
                  <a:gd name="T39" fmla="*/ 1 h 167"/>
                  <a:gd name="T40" fmla="*/ 50 w 166"/>
                  <a:gd name="T41" fmla="*/ 6 h 167"/>
                  <a:gd name="T42" fmla="*/ 36 w 166"/>
                  <a:gd name="T43" fmla="*/ 13 h 167"/>
                  <a:gd name="T44" fmla="*/ 24 w 166"/>
                  <a:gd name="T45" fmla="*/ 25 h 167"/>
                  <a:gd name="T46" fmla="*/ 12 w 166"/>
                  <a:gd name="T47" fmla="*/ 37 h 167"/>
                  <a:gd name="T48" fmla="*/ 5 w 166"/>
                  <a:gd name="T49" fmla="*/ 51 h 167"/>
                  <a:gd name="T50" fmla="*/ 1 w 166"/>
                  <a:gd name="T51" fmla="*/ 66 h 167"/>
                  <a:gd name="T52" fmla="*/ 0 w 166"/>
                  <a:gd name="T53" fmla="*/ 83 h 167"/>
                  <a:gd name="T54" fmla="*/ 1 w 166"/>
                  <a:gd name="T55" fmla="*/ 99 h 167"/>
                  <a:gd name="T56" fmla="*/ 2 w 166"/>
                  <a:gd name="T57" fmla="*/ 106 h 167"/>
                  <a:gd name="T58" fmla="*/ 5 w 166"/>
                  <a:gd name="T59" fmla="*/ 114 h 167"/>
                  <a:gd name="T60" fmla="*/ 12 w 166"/>
                  <a:gd name="T61" fmla="*/ 128 h 167"/>
                  <a:gd name="T62" fmla="*/ 24 w 166"/>
                  <a:gd name="T63" fmla="*/ 142 h 167"/>
                  <a:gd name="T64" fmla="*/ 36 w 166"/>
                  <a:gd name="T65" fmla="*/ 151 h 167"/>
                  <a:gd name="T66" fmla="*/ 50 w 166"/>
                  <a:gd name="T67" fmla="*/ 160 h 167"/>
                  <a:gd name="T68" fmla="*/ 65 w 166"/>
                  <a:gd name="T69" fmla="*/ 164 h 167"/>
                  <a:gd name="T70" fmla="*/ 83 w 166"/>
                  <a:gd name="T71" fmla="*/ 167 h 167"/>
                  <a:gd name="T72" fmla="*/ 90 w 166"/>
                  <a:gd name="T73" fmla="*/ 166 h 167"/>
                  <a:gd name="T74" fmla="*/ 90 w 166"/>
                  <a:gd name="T75" fmla="*/ 164 h 167"/>
                  <a:gd name="T76" fmla="*/ 91 w 166"/>
                  <a:gd name="T77" fmla="*/ 164 h 167"/>
                  <a:gd name="T78" fmla="*/ 93 w 166"/>
                  <a:gd name="T79" fmla="*/ 164 h 167"/>
                  <a:gd name="T80" fmla="*/ 98 w 166"/>
                  <a:gd name="T81" fmla="*/ 164 h 167"/>
                  <a:gd name="T82" fmla="*/ 105 w 166"/>
                  <a:gd name="T83" fmla="*/ 162 h 167"/>
                  <a:gd name="T84" fmla="*/ 113 w 166"/>
                  <a:gd name="T85" fmla="*/ 160 h 167"/>
                  <a:gd name="T86" fmla="*/ 127 w 166"/>
                  <a:gd name="T87" fmla="*/ 151 h 167"/>
                  <a:gd name="T88" fmla="*/ 141 w 166"/>
                  <a:gd name="T89" fmla="*/ 14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6" h="167">
                    <a:moveTo>
                      <a:pt x="141" y="142"/>
                    </a:moveTo>
                    <a:lnTo>
                      <a:pt x="151" y="128"/>
                    </a:lnTo>
                    <a:lnTo>
                      <a:pt x="159" y="114"/>
                    </a:lnTo>
                    <a:lnTo>
                      <a:pt x="161" y="106"/>
                    </a:lnTo>
                    <a:lnTo>
                      <a:pt x="164" y="99"/>
                    </a:lnTo>
                    <a:lnTo>
                      <a:pt x="164" y="94"/>
                    </a:lnTo>
                    <a:lnTo>
                      <a:pt x="164" y="92"/>
                    </a:lnTo>
                    <a:lnTo>
                      <a:pt x="164" y="91"/>
                    </a:lnTo>
                    <a:lnTo>
                      <a:pt x="165" y="91"/>
                    </a:lnTo>
                    <a:lnTo>
                      <a:pt x="166" y="83"/>
                    </a:lnTo>
                    <a:lnTo>
                      <a:pt x="164" y="66"/>
                    </a:lnTo>
                    <a:lnTo>
                      <a:pt x="159" y="51"/>
                    </a:lnTo>
                    <a:lnTo>
                      <a:pt x="151" y="37"/>
                    </a:lnTo>
                    <a:lnTo>
                      <a:pt x="141" y="25"/>
                    </a:lnTo>
                    <a:lnTo>
                      <a:pt x="127" y="13"/>
                    </a:lnTo>
                    <a:lnTo>
                      <a:pt x="113" y="6"/>
                    </a:lnTo>
                    <a:lnTo>
                      <a:pt x="105" y="3"/>
                    </a:lnTo>
                    <a:lnTo>
                      <a:pt x="98" y="1"/>
                    </a:lnTo>
                    <a:lnTo>
                      <a:pt x="83" y="0"/>
                    </a:lnTo>
                    <a:lnTo>
                      <a:pt x="65" y="1"/>
                    </a:lnTo>
                    <a:lnTo>
                      <a:pt x="50" y="6"/>
                    </a:lnTo>
                    <a:lnTo>
                      <a:pt x="36" y="13"/>
                    </a:lnTo>
                    <a:lnTo>
                      <a:pt x="24" y="25"/>
                    </a:lnTo>
                    <a:lnTo>
                      <a:pt x="12" y="37"/>
                    </a:lnTo>
                    <a:lnTo>
                      <a:pt x="5" y="51"/>
                    </a:lnTo>
                    <a:lnTo>
                      <a:pt x="1" y="66"/>
                    </a:lnTo>
                    <a:lnTo>
                      <a:pt x="0" y="83"/>
                    </a:lnTo>
                    <a:lnTo>
                      <a:pt x="1" y="99"/>
                    </a:lnTo>
                    <a:lnTo>
                      <a:pt x="2" y="106"/>
                    </a:lnTo>
                    <a:lnTo>
                      <a:pt x="5" y="114"/>
                    </a:lnTo>
                    <a:lnTo>
                      <a:pt x="12" y="128"/>
                    </a:lnTo>
                    <a:lnTo>
                      <a:pt x="24" y="142"/>
                    </a:lnTo>
                    <a:lnTo>
                      <a:pt x="36" y="151"/>
                    </a:lnTo>
                    <a:lnTo>
                      <a:pt x="50" y="160"/>
                    </a:lnTo>
                    <a:lnTo>
                      <a:pt x="65" y="164"/>
                    </a:lnTo>
                    <a:lnTo>
                      <a:pt x="83" y="167"/>
                    </a:lnTo>
                    <a:lnTo>
                      <a:pt x="90" y="166"/>
                    </a:lnTo>
                    <a:lnTo>
                      <a:pt x="90" y="164"/>
                    </a:lnTo>
                    <a:lnTo>
                      <a:pt x="91" y="164"/>
                    </a:lnTo>
                    <a:lnTo>
                      <a:pt x="93" y="164"/>
                    </a:lnTo>
                    <a:lnTo>
                      <a:pt x="98" y="164"/>
                    </a:lnTo>
                    <a:lnTo>
                      <a:pt x="105" y="162"/>
                    </a:lnTo>
                    <a:lnTo>
                      <a:pt x="113" y="160"/>
                    </a:lnTo>
                    <a:lnTo>
                      <a:pt x="127" y="151"/>
                    </a:lnTo>
                    <a:lnTo>
                      <a:pt x="141"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8" name="Freeform 232">
                <a:extLst>
                  <a:ext uri="{FF2B5EF4-FFF2-40B4-BE49-F238E27FC236}">
                    <a16:creationId xmlns:a16="http://schemas.microsoft.com/office/drawing/2014/main" id="{4427BEA4-C9C1-4DD4-3F1E-709A1EE5E205}"/>
                  </a:ext>
                </a:extLst>
              </p:cNvPr>
              <p:cNvSpPr>
                <a:spLocks/>
              </p:cNvSpPr>
              <p:nvPr/>
            </p:nvSpPr>
            <p:spPr bwMode="auto">
              <a:xfrm>
                <a:off x="3481388" y="4149726"/>
                <a:ext cx="42863" cy="44450"/>
              </a:xfrm>
              <a:custGeom>
                <a:avLst/>
                <a:gdLst>
                  <a:gd name="T0" fmla="*/ 142 w 167"/>
                  <a:gd name="T1" fmla="*/ 142 h 167"/>
                  <a:gd name="T2" fmla="*/ 152 w 167"/>
                  <a:gd name="T3" fmla="*/ 128 h 167"/>
                  <a:gd name="T4" fmla="*/ 160 w 167"/>
                  <a:gd name="T5" fmla="*/ 114 h 167"/>
                  <a:gd name="T6" fmla="*/ 162 w 167"/>
                  <a:gd name="T7" fmla="*/ 106 h 167"/>
                  <a:gd name="T8" fmla="*/ 165 w 167"/>
                  <a:gd name="T9" fmla="*/ 99 h 167"/>
                  <a:gd name="T10" fmla="*/ 165 w 167"/>
                  <a:gd name="T11" fmla="*/ 94 h 167"/>
                  <a:gd name="T12" fmla="*/ 165 w 167"/>
                  <a:gd name="T13" fmla="*/ 92 h 167"/>
                  <a:gd name="T14" fmla="*/ 165 w 167"/>
                  <a:gd name="T15" fmla="*/ 91 h 167"/>
                  <a:gd name="T16" fmla="*/ 166 w 167"/>
                  <a:gd name="T17" fmla="*/ 91 h 167"/>
                  <a:gd name="T18" fmla="*/ 167 w 167"/>
                  <a:gd name="T19" fmla="*/ 84 h 167"/>
                  <a:gd name="T20" fmla="*/ 165 w 167"/>
                  <a:gd name="T21" fmla="*/ 66 h 167"/>
                  <a:gd name="T22" fmla="*/ 160 w 167"/>
                  <a:gd name="T23" fmla="*/ 51 h 167"/>
                  <a:gd name="T24" fmla="*/ 152 w 167"/>
                  <a:gd name="T25" fmla="*/ 37 h 167"/>
                  <a:gd name="T26" fmla="*/ 142 w 167"/>
                  <a:gd name="T27" fmla="*/ 25 h 167"/>
                  <a:gd name="T28" fmla="*/ 128 w 167"/>
                  <a:gd name="T29" fmla="*/ 13 h 167"/>
                  <a:gd name="T30" fmla="*/ 114 w 167"/>
                  <a:gd name="T31" fmla="*/ 6 h 167"/>
                  <a:gd name="T32" fmla="*/ 106 w 167"/>
                  <a:gd name="T33" fmla="*/ 3 h 167"/>
                  <a:gd name="T34" fmla="*/ 99 w 167"/>
                  <a:gd name="T35" fmla="*/ 2 h 167"/>
                  <a:gd name="T36" fmla="*/ 84 w 167"/>
                  <a:gd name="T37" fmla="*/ 0 h 167"/>
                  <a:gd name="T38" fmla="*/ 66 w 167"/>
                  <a:gd name="T39" fmla="*/ 2 h 167"/>
                  <a:gd name="T40" fmla="*/ 51 w 167"/>
                  <a:gd name="T41" fmla="*/ 6 h 167"/>
                  <a:gd name="T42" fmla="*/ 37 w 167"/>
                  <a:gd name="T43" fmla="*/ 13 h 167"/>
                  <a:gd name="T44" fmla="*/ 25 w 167"/>
                  <a:gd name="T45" fmla="*/ 25 h 167"/>
                  <a:gd name="T46" fmla="*/ 13 w 167"/>
                  <a:gd name="T47" fmla="*/ 37 h 167"/>
                  <a:gd name="T48" fmla="*/ 6 w 167"/>
                  <a:gd name="T49" fmla="*/ 51 h 167"/>
                  <a:gd name="T50" fmla="*/ 1 w 167"/>
                  <a:gd name="T51" fmla="*/ 66 h 167"/>
                  <a:gd name="T52" fmla="*/ 0 w 167"/>
                  <a:gd name="T53" fmla="*/ 84 h 167"/>
                  <a:gd name="T54" fmla="*/ 1 w 167"/>
                  <a:gd name="T55" fmla="*/ 99 h 167"/>
                  <a:gd name="T56" fmla="*/ 3 w 167"/>
                  <a:gd name="T57" fmla="*/ 106 h 167"/>
                  <a:gd name="T58" fmla="*/ 6 w 167"/>
                  <a:gd name="T59" fmla="*/ 114 h 167"/>
                  <a:gd name="T60" fmla="*/ 13 w 167"/>
                  <a:gd name="T61" fmla="*/ 128 h 167"/>
                  <a:gd name="T62" fmla="*/ 25 w 167"/>
                  <a:gd name="T63" fmla="*/ 142 h 167"/>
                  <a:gd name="T64" fmla="*/ 37 w 167"/>
                  <a:gd name="T65" fmla="*/ 152 h 167"/>
                  <a:gd name="T66" fmla="*/ 51 w 167"/>
                  <a:gd name="T67" fmla="*/ 160 h 167"/>
                  <a:gd name="T68" fmla="*/ 66 w 167"/>
                  <a:gd name="T69" fmla="*/ 165 h 167"/>
                  <a:gd name="T70" fmla="*/ 84 w 167"/>
                  <a:gd name="T71" fmla="*/ 167 h 167"/>
                  <a:gd name="T72" fmla="*/ 91 w 167"/>
                  <a:gd name="T73" fmla="*/ 166 h 167"/>
                  <a:gd name="T74" fmla="*/ 91 w 167"/>
                  <a:gd name="T75" fmla="*/ 165 h 167"/>
                  <a:gd name="T76" fmla="*/ 92 w 167"/>
                  <a:gd name="T77" fmla="*/ 165 h 167"/>
                  <a:gd name="T78" fmla="*/ 94 w 167"/>
                  <a:gd name="T79" fmla="*/ 165 h 167"/>
                  <a:gd name="T80" fmla="*/ 99 w 167"/>
                  <a:gd name="T81" fmla="*/ 165 h 167"/>
                  <a:gd name="T82" fmla="*/ 106 w 167"/>
                  <a:gd name="T83" fmla="*/ 162 h 167"/>
                  <a:gd name="T84" fmla="*/ 114 w 167"/>
                  <a:gd name="T85" fmla="*/ 160 h 167"/>
                  <a:gd name="T86" fmla="*/ 128 w 167"/>
                  <a:gd name="T87" fmla="*/ 152 h 167"/>
                  <a:gd name="T88" fmla="*/ 142 w 167"/>
                  <a:gd name="T89" fmla="*/ 14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7" h="167">
                    <a:moveTo>
                      <a:pt x="142" y="142"/>
                    </a:moveTo>
                    <a:lnTo>
                      <a:pt x="152" y="128"/>
                    </a:lnTo>
                    <a:lnTo>
                      <a:pt x="160" y="114"/>
                    </a:lnTo>
                    <a:lnTo>
                      <a:pt x="162" y="106"/>
                    </a:lnTo>
                    <a:lnTo>
                      <a:pt x="165" y="99"/>
                    </a:lnTo>
                    <a:lnTo>
                      <a:pt x="165" y="94"/>
                    </a:lnTo>
                    <a:lnTo>
                      <a:pt x="165" y="92"/>
                    </a:lnTo>
                    <a:lnTo>
                      <a:pt x="165" y="91"/>
                    </a:lnTo>
                    <a:lnTo>
                      <a:pt x="166" y="91"/>
                    </a:lnTo>
                    <a:lnTo>
                      <a:pt x="167" y="84"/>
                    </a:lnTo>
                    <a:lnTo>
                      <a:pt x="165" y="66"/>
                    </a:lnTo>
                    <a:lnTo>
                      <a:pt x="160" y="51"/>
                    </a:lnTo>
                    <a:lnTo>
                      <a:pt x="152" y="37"/>
                    </a:lnTo>
                    <a:lnTo>
                      <a:pt x="142" y="25"/>
                    </a:lnTo>
                    <a:lnTo>
                      <a:pt x="128" y="13"/>
                    </a:lnTo>
                    <a:lnTo>
                      <a:pt x="114" y="6"/>
                    </a:lnTo>
                    <a:lnTo>
                      <a:pt x="106" y="3"/>
                    </a:lnTo>
                    <a:lnTo>
                      <a:pt x="99" y="2"/>
                    </a:lnTo>
                    <a:lnTo>
                      <a:pt x="84" y="0"/>
                    </a:lnTo>
                    <a:lnTo>
                      <a:pt x="66" y="2"/>
                    </a:lnTo>
                    <a:lnTo>
                      <a:pt x="51" y="6"/>
                    </a:lnTo>
                    <a:lnTo>
                      <a:pt x="37" y="13"/>
                    </a:lnTo>
                    <a:lnTo>
                      <a:pt x="25" y="25"/>
                    </a:lnTo>
                    <a:lnTo>
                      <a:pt x="13" y="37"/>
                    </a:lnTo>
                    <a:lnTo>
                      <a:pt x="6" y="51"/>
                    </a:lnTo>
                    <a:lnTo>
                      <a:pt x="1" y="66"/>
                    </a:lnTo>
                    <a:lnTo>
                      <a:pt x="0" y="84"/>
                    </a:lnTo>
                    <a:lnTo>
                      <a:pt x="1" y="99"/>
                    </a:lnTo>
                    <a:lnTo>
                      <a:pt x="3" y="106"/>
                    </a:lnTo>
                    <a:lnTo>
                      <a:pt x="6" y="114"/>
                    </a:lnTo>
                    <a:lnTo>
                      <a:pt x="13" y="128"/>
                    </a:lnTo>
                    <a:lnTo>
                      <a:pt x="25" y="142"/>
                    </a:lnTo>
                    <a:lnTo>
                      <a:pt x="37" y="152"/>
                    </a:lnTo>
                    <a:lnTo>
                      <a:pt x="51" y="160"/>
                    </a:lnTo>
                    <a:lnTo>
                      <a:pt x="66" y="165"/>
                    </a:lnTo>
                    <a:lnTo>
                      <a:pt x="84" y="167"/>
                    </a:lnTo>
                    <a:lnTo>
                      <a:pt x="91" y="166"/>
                    </a:lnTo>
                    <a:lnTo>
                      <a:pt x="91" y="165"/>
                    </a:lnTo>
                    <a:lnTo>
                      <a:pt x="92" y="165"/>
                    </a:lnTo>
                    <a:lnTo>
                      <a:pt x="94" y="165"/>
                    </a:lnTo>
                    <a:lnTo>
                      <a:pt x="99" y="165"/>
                    </a:lnTo>
                    <a:lnTo>
                      <a:pt x="106" y="162"/>
                    </a:lnTo>
                    <a:lnTo>
                      <a:pt x="114" y="160"/>
                    </a:lnTo>
                    <a:lnTo>
                      <a:pt x="128" y="152"/>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9" name="Freeform 233">
                <a:extLst>
                  <a:ext uri="{FF2B5EF4-FFF2-40B4-BE49-F238E27FC236}">
                    <a16:creationId xmlns:a16="http://schemas.microsoft.com/office/drawing/2014/main" id="{D3835AB4-F449-5E40-320E-AEE89053D173}"/>
                  </a:ext>
                </a:extLst>
              </p:cNvPr>
              <p:cNvSpPr>
                <a:spLocks/>
              </p:cNvSpPr>
              <p:nvPr/>
            </p:nvSpPr>
            <p:spPr bwMode="auto">
              <a:xfrm>
                <a:off x="3563938" y="4149726"/>
                <a:ext cx="42863" cy="44450"/>
              </a:xfrm>
              <a:custGeom>
                <a:avLst/>
                <a:gdLst>
                  <a:gd name="T0" fmla="*/ 142 w 167"/>
                  <a:gd name="T1" fmla="*/ 142 h 167"/>
                  <a:gd name="T2" fmla="*/ 152 w 167"/>
                  <a:gd name="T3" fmla="*/ 128 h 167"/>
                  <a:gd name="T4" fmla="*/ 160 w 167"/>
                  <a:gd name="T5" fmla="*/ 114 h 167"/>
                  <a:gd name="T6" fmla="*/ 162 w 167"/>
                  <a:gd name="T7" fmla="*/ 106 h 167"/>
                  <a:gd name="T8" fmla="*/ 165 w 167"/>
                  <a:gd name="T9" fmla="*/ 99 h 167"/>
                  <a:gd name="T10" fmla="*/ 165 w 167"/>
                  <a:gd name="T11" fmla="*/ 94 h 167"/>
                  <a:gd name="T12" fmla="*/ 165 w 167"/>
                  <a:gd name="T13" fmla="*/ 92 h 167"/>
                  <a:gd name="T14" fmla="*/ 165 w 167"/>
                  <a:gd name="T15" fmla="*/ 91 h 167"/>
                  <a:gd name="T16" fmla="*/ 166 w 167"/>
                  <a:gd name="T17" fmla="*/ 91 h 167"/>
                  <a:gd name="T18" fmla="*/ 167 w 167"/>
                  <a:gd name="T19" fmla="*/ 84 h 167"/>
                  <a:gd name="T20" fmla="*/ 165 w 167"/>
                  <a:gd name="T21" fmla="*/ 66 h 167"/>
                  <a:gd name="T22" fmla="*/ 160 w 167"/>
                  <a:gd name="T23" fmla="*/ 51 h 167"/>
                  <a:gd name="T24" fmla="*/ 152 w 167"/>
                  <a:gd name="T25" fmla="*/ 37 h 167"/>
                  <a:gd name="T26" fmla="*/ 142 w 167"/>
                  <a:gd name="T27" fmla="*/ 25 h 167"/>
                  <a:gd name="T28" fmla="*/ 128 w 167"/>
                  <a:gd name="T29" fmla="*/ 13 h 167"/>
                  <a:gd name="T30" fmla="*/ 114 w 167"/>
                  <a:gd name="T31" fmla="*/ 6 h 167"/>
                  <a:gd name="T32" fmla="*/ 106 w 167"/>
                  <a:gd name="T33" fmla="*/ 3 h 167"/>
                  <a:gd name="T34" fmla="*/ 99 w 167"/>
                  <a:gd name="T35" fmla="*/ 2 h 167"/>
                  <a:gd name="T36" fmla="*/ 84 w 167"/>
                  <a:gd name="T37" fmla="*/ 0 h 167"/>
                  <a:gd name="T38" fmla="*/ 66 w 167"/>
                  <a:gd name="T39" fmla="*/ 2 h 167"/>
                  <a:gd name="T40" fmla="*/ 51 w 167"/>
                  <a:gd name="T41" fmla="*/ 6 h 167"/>
                  <a:gd name="T42" fmla="*/ 37 w 167"/>
                  <a:gd name="T43" fmla="*/ 13 h 167"/>
                  <a:gd name="T44" fmla="*/ 25 w 167"/>
                  <a:gd name="T45" fmla="*/ 25 h 167"/>
                  <a:gd name="T46" fmla="*/ 13 w 167"/>
                  <a:gd name="T47" fmla="*/ 37 h 167"/>
                  <a:gd name="T48" fmla="*/ 6 w 167"/>
                  <a:gd name="T49" fmla="*/ 51 h 167"/>
                  <a:gd name="T50" fmla="*/ 1 w 167"/>
                  <a:gd name="T51" fmla="*/ 66 h 167"/>
                  <a:gd name="T52" fmla="*/ 0 w 167"/>
                  <a:gd name="T53" fmla="*/ 84 h 167"/>
                  <a:gd name="T54" fmla="*/ 1 w 167"/>
                  <a:gd name="T55" fmla="*/ 99 h 167"/>
                  <a:gd name="T56" fmla="*/ 3 w 167"/>
                  <a:gd name="T57" fmla="*/ 106 h 167"/>
                  <a:gd name="T58" fmla="*/ 6 w 167"/>
                  <a:gd name="T59" fmla="*/ 114 h 167"/>
                  <a:gd name="T60" fmla="*/ 13 w 167"/>
                  <a:gd name="T61" fmla="*/ 128 h 167"/>
                  <a:gd name="T62" fmla="*/ 25 w 167"/>
                  <a:gd name="T63" fmla="*/ 142 h 167"/>
                  <a:gd name="T64" fmla="*/ 37 w 167"/>
                  <a:gd name="T65" fmla="*/ 152 h 167"/>
                  <a:gd name="T66" fmla="*/ 51 w 167"/>
                  <a:gd name="T67" fmla="*/ 160 h 167"/>
                  <a:gd name="T68" fmla="*/ 66 w 167"/>
                  <a:gd name="T69" fmla="*/ 165 h 167"/>
                  <a:gd name="T70" fmla="*/ 84 w 167"/>
                  <a:gd name="T71" fmla="*/ 167 h 167"/>
                  <a:gd name="T72" fmla="*/ 91 w 167"/>
                  <a:gd name="T73" fmla="*/ 166 h 167"/>
                  <a:gd name="T74" fmla="*/ 91 w 167"/>
                  <a:gd name="T75" fmla="*/ 165 h 167"/>
                  <a:gd name="T76" fmla="*/ 92 w 167"/>
                  <a:gd name="T77" fmla="*/ 165 h 167"/>
                  <a:gd name="T78" fmla="*/ 94 w 167"/>
                  <a:gd name="T79" fmla="*/ 165 h 167"/>
                  <a:gd name="T80" fmla="*/ 99 w 167"/>
                  <a:gd name="T81" fmla="*/ 165 h 167"/>
                  <a:gd name="T82" fmla="*/ 106 w 167"/>
                  <a:gd name="T83" fmla="*/ 162 h 167"/>
                  <a:gd name="T84" fmla="*/ 114 w 167"/>
                  <a:gd name="T85" fmla="*/ 160 h 167"/>
                  <a:gd name="T86" fmla="*/ 128 w 167"/>
                  <a:gd name="T87" fmla="*/ 152 h 167"/>
                  <a:gd name="T88" fmla="*/ 142 w 167"/>
                  <a:gd name="T89" fmla="*/ 14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7" h="167">
                    <a:moveTo>
                      <a:pt x="142" y="142"/>
                    </a:moveTo>
                    <a:lnTo>
                      <a:pt x="152" y="128"/>
                    </a:lnTo>
                    <a:lnTo>
                      <a:pt x="160" y="114"/>
                    </a:lnTo>
                    <a:lnTo>
                      <a:pt x="162" y="106"/>
                    </a:lnTo>
                    <a:lnTo>
                      <a:pt x="165" y="99"/>
                    </a:lnTo>
                    <a:lnTo>
                      <a:pt x="165" y="94"/>
                    </a:lnTo>
                    <a:lnTo>
                      <a:pt x="165" y="92"/>
                    </a:lnTo>
                    <a:lnTo>
                      <a:pt x="165" y="91"/>
                    </a:lnTo>
                    <a:lnTo>
                      <a:pt x="166" y="91"/>
                    </a:lnTo>
                    <a:lnTo>
                      <a:pt x="167" y="84"/>
                    </a:lnTo>
                    <a:lnTo>
                      <a:pt x="165" y="66"/>
                    </a:lnTo>
                    <a:lnTo>
                      <a:pt x="160" y="51"/>
                    </a:lnTo>
                    <a:lnTo>
                      <a:pt x="152" y="37"/>
                    </a:lnTo>
                    <a:lnTo>
                      <a:pt x="142" y="25"/>
                    </a:lnTo>
                    <a:lnTo>
                      <a:pt x="128" y="13"/>
                    </a:lnTo>
                    <a:lnTo>
                      <a:pt x="114" y="6"/>
                    </a:lnTo>
                    <a:lnTo>
                      <a:pt x="106" y="3"/>
                    </a:lnTo>
                    <a:lnTo>
                      <a:pt x="99" y="2"/>
                    </a:lnTo>
                    <a:lnTo>
                      <a:pt x="84" y="0"/>
                    </a:lnTo>
                    <a:lnTo>
                      <a:pt x="66" y="2"/>
                    </a:lnTo>
                    <a:lnTo>
                      <a:pt x="51" y="6"/>
                    </a:lnTo>
                    <a:lnTo>
                      <a:pt x="37" y="13"/>
                    </a:lnTo>
                    <a:lnTo>
                      <a:pt x="25" y="25"/>
                    </a:lnTo>
                    <a:lnTo>
                      <a:pt x="13" y="37"/>
                    </a:lnTo>
                    <a:lnTo>
                      <a:pt x="6" y="51"/>
                    </a:lnTo>
                    <a:lnTo>
                      <a:pt x="1" y="66"/>
                    </a:lnTo>
                    <a:lnTo>
                      <a:pt x="0" y="84"/>
                    </a:lnTo>
                    <a:lnTo>
                      <a:pt x="1" y="99"/>
                    </a:lnTo>
                    <a:lnTo>
                      <a:pt x="3" y="106"/>
                    </a:lnTo>
                    <a:lnTo>
                      <a:pt x="6" y="114"/>
                    </a:lnTo>
                    <a:lnTo>
                      <a:pt x="13" y="128"/>
                    </a:lnTo>
                    <a:lnTo>
                      <a:pt x="25" y="142"/>
                    </a:lnTo>
                    <a:lnTo>
                      <a:pt x="37" y="152"/>
                    </a:lnTo>
                    <a:lnTo>
                      <a:pt x="51" y="160"/>
                    </a:lnTo>
                    <a:lnTo>
                      <a:pt x="66" y="165"/>
                    </a:lnTo>
                    <a:lnTo>
                      <a:pt x="84" y="167"/>
                    </a:lnTo>
                    <a:lnTo>
                      <a:pt x="91" y="166"/>
                    </a:lnTo>
                    <a:lnTo>
                      <a:pt x="91" y="165"/>
                    </a:lnTo>
                    <a:lnTo>
                      <a:pt x="92" y="165"/>
                    </a:lnTo>
                    <a:lnTo>
                      <a:pt x="94" y="165"/>
                    </a:lnTo>
                    <a:lnTo>
                      <a:pt x="99" y="165"/>
                    </a:lnTo>
                    <a:lnTo>
                      <a:pt x="106" y="162"/>
                    </a:lnTo>
                    <a:lnTo>
                      <a:pt x="114" y="160"/>
                    </a:lnTo>
                    <a:lnTo>
                      <a:pt x="128" y="152"/>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0" name="Freeform 234">
                <a:extLst>
                  <a:ext uri="{FF2B5EF4-FFF2-40B4-BE49-F238E27FC236}">
                    <a16:creationId xmlns:a16="http://schemas.microsoft.com/office/drawing/2014/main" id="{67EFFEA7-1C4E-C67E-7BF1-9A1B055F6AF1}"/>
                  </a:ext>
                </a:extLst>
              </p:cNvPr>
              <p:cNvSpPr>
                <a:spLocks/>
              </p:cNvSpPr>
              <p:nvPr/>
            </p:nvSpPr>
            <p:spPr bwMode="auto">
              <a:xfrm>
                <a:off x="3681413" y="4165601"/>
                <a:ext cx="42863" cy="44450"/>
              </a:xfrm>
              <a:custGeom>
                <a:avLst/>
                <a:gdLst>
                  <a:gd name="T0" fmla="*/ 142 w 167"/>
                  <a:gd name="T1" fmla="*/ 142 h 167"/>
                  <a:gd name="T2" fmla="*/ 151 w 167"/>
                  <a:gd name="T3" fmla="*/ 128 h 167"/>
                  <a:gd name="T4" fmla="*/ 160 w 167"/>
                  <a:gd name="T5" fmla="*/ 114 h 167"/>
                  <a:gd name="T6" fmla="*/ 162 w 167"/>
                  <a:gd name="T7" fmla="*/ 106 h 167"/>
                  <a:gd name="T8" fmla="*/ 164 w 167"/>
                  <a:gd name="T9" fmla="*/ 99 h 167"/>
                  <a:gd name="T10" fmla="*/ 164 w 167"/>
                  <a:gd name="T11" fmla="*/ 94 h 167"/>
                  <a:gd name="T12" fmla="*/ 164 w 167"/>
                  <a:gd name="T13" fmla="*/ 92 h 167"/>
                  <a:gd name="T14" fmla="*/ 164 w 167"/>
                  <a:gd name="T15" fmla="*/ 91 h 167"/>
                  <a:gd name="T16" fmla="*/ 165 w 167"/>
                  <a:gd name="T17" fmla="*/ 91 h 167"/>
                  <a:gd name="T18" fmla="*/ 167 w 167"/>
                  <a:gd name="T19" fmla="*/ 83 h 167"/>
                  <a:gd name="T20" fmla="*/ 164 w 167"/>
                  <a:gd name="T21" fmla="*/ 66 h 167"/>
                  <a:gd name="T22" fmla="*/ 160 w 167"/>
                  <a:gd name="T23" fmla="*/ 51 h 167"/>
                  <a:gd name="T24" fmla="*/ 151 w 167"/>
                  <a:gd name="T25" fmla="*/ 37 h 167"/>
                  <a:gd name="T26" fmla="*/ 142 w 167"/>
                  <a:gd name="T27" fmla="*/ 25 h 167"/>
                  <a:gd name="T28" fmla="*/ 128 w 167"/>
                  <a:gd name="T29" fmla="*/ 13 h 167"/>
                  <a:gd name="T30" fmla="*/ 114 w 167"/>
                  <a:gd name="T31" fmla="*/ 6 h 167"/>
                  <a:gd name="T32" fmla="*/ 106 w 167"/>
                  <a:gd name="T33" fmla="*/ 3 h 167"/>
                  <a:gd name="T34" fmla="*/ 99 w 167"/>
                  <a:gd name="T35" fmla="*/ 1 h 167"/>
                  <a:gd name="T36" fmla="*/ 83 w 167"/>
                  <a:gd name="T37" fmla="*/ 0 h 167"/>
                  <a:gd name="T38" fmla="*/ 66 w 167"/>
                  <a:gd name="T39" fmla="*/ 1 h 167"/>
                  <a:gd name="T40" fmla="*/ 50 w 167"/>
                  <a:gd name="T41" fmla="*/ 6 h 167"/>
                  <a:gd name="T42" fmla="*/ 36 w 167"/>
                  <a:gd name="T43" fmla="*/ 13 h 167"/>
                  <a:gd name="T44" fmla="*/ 25 w 167"/>
                  <a:gd name="T45" fmla="*/ 25 h 167"/>
                  <a:gd name="T46" fmla="*/ 13 w 167"/>
                  <a:gd name="T47" fmla="*/ 37 h 167"/>
                  <a:gd name="T48" fmla="*/ 6 w 167"/>
                  <a:gd name="T49" fmla="*/ 51 h 167"/>
                  <a:gd name="T50" fmla="*/ 1 w 167"/>
                  <a:gd name="T51" fmla="*/ 66 h 167"/>
                  <a:gd name="T52" fmla="*/ 0 w 167"/>
                  <a:gd name="T53" fmla="*/ 83 h 167"/>
                  <a:gd name="T54" fmla="*/ 1 w 167"/>
                  <a:gd name="T55" fmla="*/ 99 h 167"/>
                  <a:gd name="T56" fmla="*/ 2 w 167"/>
                  <a:gd name="T57" fmla="*/ 106 h 167"/>
                  <a:gd name="T58" fmla="*/ 6 w 167"/>
                  <a:gd name="T59" fmla="*/ 114 h 167"/>
                  <a:gd name="T60" fmla="*/ 13 w 167"/>
                  <a:gd name="T61" fmla="*/ 128 h 167"/>
                  <a:gd name="T62" fmla="*/ 25 w 167"/>
                  <a:gd name="T63" fmla="*/ 142 h 167"/>
                  <a:gd name="T64" fmla="*/ 36 w 167"/>
                  <a:gd name="T65" fmla="*/ 152 h 167"/>
                  <a:gd name="T66" fmla="*/ 50 w 167"/>
                  <a:gd name="T67" fmla="*/ 160 h 167"/>
                  <a:gd name="T68" fmla="*/ 66 w 167"/>
                  <a:gd name="T69" fmla="*/ 164 h 167"/>
                  <a:gd name="T70" fmla="*/ 83 w 167"/>
                  <a:gd name="T71" fmla="*/ 167 h 167"/>
                  <a:gd name="T72" fmla="*/ 90 w 167"/>
                  <a:gd name="T73" fmla="*/ 166 h 167"/>
                  <a:gd name="T74" fmla="*/ 90 w 167"/>
                  <a:gd name="T75" fmla="*/ 164 h 167"/>
                  <a:gd name="T76" fmla="*/ 91 w 167"/>
                  <a:gd name="T77" fmla="*/ 164 h 167"/>
                  <a:gd name="T78" fmla="*/ 94 w 167"/>
                  <a:gd name="T79" fmla="*/ 164 h 167"/>
                  <a:gd name="T80" fmla="*/ 99 w 167"/>
                  <a:gd name="T81" fmla="*/ 164 h 167"/>
                  <a:gd name="T82" fmla="*/ 106 w 167"/>
                  <a:gd name="T83" fmla="*/ 162 h 167"/>
                  <a:gd name="T84" fmla="*/ 114 w 167"/>
                  <a:gd name="T85" fmla="*/ 160 h 167"/>
                  <a:gd name="T86" fmla="*/ 128 w 167"/>
                  <a:gd name="T87" fmla="*/ 152 h 167"/>
                  <a:gd name="T88" fmla="*/ 142 w 167"/>
                  <a:gd name="T89" fmla="*/ 14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7" h="167">
                    <a:moveTo>
                      <a:pt x="142" y="142"/>
                    </a:moveTo>
                    <a:lnTo>
                      <a:pt x="151" y="128"/>
                    </a:lnTo>
                    <a:lnTo>
                      <a:pt x="160" y="114"/>
                    </a:lnTo>
                    <a:lnTo>
                      <a:pt x="162" y="106"/>
                    </a:lnTo>
                    <a:lnTo>
                      <a:pt x="164" y="99"/>
                    </a:lnTo>
                    <a:lnTo>
                      <a:pt x="164" y="94"/>
                    </a:lnTo>
                    <a:lnTo>
                      <a:pt x="164" y="92"/>
                    </a:lnTo>
                    <a:lnTo>
                      <a:pt x="164" y="91"/>
                    </a:lnTo>
                    <a:lnTo>
                      <a:pt x="165" y="91"/>
                    </a:lnTo>
                    <a:lnTo>
                      <a:pt x="167" y="83"/>
                    </a:lnTo>
                    <a:lnTo>
                      <a:pt x="164" y="66"/>
                    </a:lnTo>
                    <a:lnTo>
                      <a:pt x="160" y="51"/>
                    </a:lnTo>
                    <a:lnTo>
                      <a:pt x="151" y="37"/>
                    </a:lnTo>
                    <a:lnTo>
                      <a:pt x="142" y="25"/>
                    </a:lnTo>
                    <a:lnTo>
                      <a:pt x="128" y="13"/>
                    </a:lnTo>
                    <a:lnTo>
                      <a:pt x="114" y="6"/>
                    </a:lnTo>
                    <a:lnTo>
                      <a:pt x="106" y="3"/>
                    </a:lnTo>
                    <a:lnTo>
                      <a:pt x="99" y="1"/>
                    </a:lnTo>
                    <a:lnTo>
                      <a:pt x="83" y="0"/>
                    </a:lnTo>
                    <a:lnTo>
                      <a:pt x="66" y="1"/>
                    </a:lnTo>
                    <a:lnTo>
                      <a:pt x="50" y="6"/>
                    </a:lnTo>
                    <a:lnTo>
                      <a:pt x="36" y="13"/>
                    </a:lnTo>
                    <a:lnTo>
                      <a:pt x="25" y="25"/>
                    </a:lnTo>
                    <a:lnTo>
                      <a:pt x="13" y="37"/>
                    </a:lnTo>
                    <a:lnTo>
                      <a:pt x="6" y="51"/>
                    </a:lnTo>
                    <a:lnTo>
                      <a:pt x="1" y="66"/>
                    </a:lnTo>
                    <a:lnTo>
                      <a:pt x="0" y="83"/>
                    </a:lnTo>
                    <a:lnTo>
                      <a:pt x="1" y="99"/>
                    </a:lnTo>
                    <a:lnTo>
                      <a:pt x="2" y="106"/>
                    </a:lnTo>
                    <a:lnTo>
                      <a:pt x="6" y="114"/>
                    </a:lnTo>
                    <a:lnTo>
                      <a:pt x="13" y="128"/>
                    </a:lnTo>
                    <a:lnTo>
                      <a:pt x="25" y="142"/>
                    </a:lnTo>
                    <a:lnTo>
                      <a:pt x="36" y="152"/>
                    </a:lnTo>
                    <a:lnTo>
                      <a:pt x="50" y="160"/>
                    </a:lnTo>
                    <a:lnTo>
                      <a:pt x="66" y="164"/>
                    </a:lnTo>
                    <a:lnTo>
                      <a:pt x="83" y="167"/>
                    </a:lnTo>
                    <a:lnTo>
                      <a:pt x="90" y="166"/>
                    </a:lnTo>
                    <a:lnTo>
                      <a:pt x="90" y="164"/>
                    </a:lnTo>
                    <a:lnTo>
                      <a:pt x="91" y="164"/>
                    </a:lnTo>
                    <a:lnTo>
                      <a:pt x="94" y="164"/>
                    </a:lnTo>
                    <a:lnTo>
                      <a:pt x="99" y="164"/>
                    </a:lnTo>
                    <a:lnTo>
                      <a:pt x="106" y="162"/>
                    </a:lnTo>
                    <a:lnTo>
                      <a:pt x="114" y="160"/>
                    </a:lnTo>
                    <a:lnTo>
                      <a:pt x="128" y="152"/>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1" name="Freeform 235">
                <a:extLst>
                  <a:ext uri="{FF2B5EF4-FFF2-40B4-BE49-F238E27FC236}">
                    <a16:creationId xmlns:a16="http://schemas.microsoft.com/office/drawing/2014/main" id="{A9A29811-F094-FBC0-7414-A0CE2284E9F0}"/>
                  </a:ext>
                </a:extLst>
              </p:cNvPr>
              <p:cNvSpPr>
                <a:spLocks/>
              </p:cNvSpPr>
              <p:nvPr/>
            </p:nvSpPr>
            <p:spPr bwMode="auto">
              <a:xfrm>
                <a:off x="3730625" y="4194176"/>
                <a:ext cx="44450" cy="42863"/>
              </a:xfrm>
              <a:custGeom>
                <a:avLst/>
                <a:gdLst>
                  <a:gd name="T0" fmla="*/ 142 w 166"/>
                  <a:gd name="T1" fmla="*/ 142 h 166"/>
                  <a:gd name="T2" fmla="*/ 151 w 166"/>
                  <a:gd name="T3" fmla="*/ 128 h 166"/>
                  <a:gd name="T4" fmla="*/ 159 w 166"/>
                  <a:gd name="T5" fmla="*/ 114 h 166"/>
                  <a:gd name="T6" fmla="*/ 162 w 166"/>
                  <a:gd name="T7" fmla="*/ 105 h 166"/>
                  <a:gd name="T8" fmla="*/ 164 w 166"/>
                  <a:gd name="T9" fmla="*/ 98 h 166"/>
                  <a:gd name="T10" fmla="*/ 164 w 166"/>
                  <a:gd name="T11" fmla="*/ 94 h 166"/>
                  <a:gd name="T12" fmla="*/ 164 w 166"/>
                  <a:gd name="T13" fmla="*/ 91 h 166"/>
                  <a:gd name="T14" fmla="*/ 164 w 166"/>
                  <a:gd name="T15" fmla="*/ 90 h 166"/>
                  <a:gd name="T16" fmla="*/ 165 w 166"/>
                  <a:gd name="T17" fmla="*/ 90 h 166"/>
                  <a:gd name="T18" fmla="*/ 166 w 166"/>
                  <a:gd name="T19" fmla="*/ 83 h 166"/>
                  <a:gd name="T20" fmla="*/ 164 w 166"/>
                  <a:gd name="T21" fmla="*/ 66 h 166"/>
                  <a:gd name="T22" fmla="*/ 159 w 166"/>
                  <a:gd name="T23" fmla="*/ 50 h 166"/>
                  <a:gd name="T24" fmla="*/ 151 w 166"/>
                  <a:gd name="T25" fmla="*/ 36 h 166"/>
                  <a:gd name="T26" fmla="*/ 142 w 166"/>
                  <a:gd name="T27" fmla="*/ 25 h 166"/>
                  <a:gd name="T28" fmla="*/ 128 w 166"/>
                  <a:gd name="T29" fmla="*/ 13 h 166"/>
                  <a:gd name="T30" fmla="*/ 113 w 166"/>
                  <a:gd name="T31" fmla="*/ 6 h 166"/>
                  <a:gd name="T32" fmla="*/ 105 w 166"/>
                  <a:gd name="T33" fmla="*/ 2 h 166"/>
                  <a:gd name="T34" fmla="*/ 98 w 166"/>
                  <a:gd name="T35" fmla="*/ 1 h 166"/>
                  <a:gd name="T36" fmla="*/ 83 w 166"/>
                  <a:gd name="T37" fmla="*/ 0 h 166"/>
                  <a:gd name="T38" fmla="*/ 65 w 166"/>
                  <a:gd name="T39" fmla="*/ 1 h 166"/>
                  <a:gd name="T40" fmla="*/ 50 w 166"/>
                  <a:gd name="T41" fmla="*/ 6 h 166"/>
                  <a:gd name="T42" fmla="*/ 36 w 166"/>
                  <a:gd name="T43" fmla="*/ 13 h 166"/>
                  <a:gd name="T44" fmla="*/ 24 w 166"/>
                  <a:gd name="T45" fmla="*/ 25 h 166"/>
                  <a:gd name="T46" fmla="*/ 13 w 166"/>
                  <a:gd name="T47" fmla="*/ 36 h 166"/>
                  <a:gd name="T48" fmla="*/ 6 w 166"/>
                  <a:gd name="T49" fmla="*/ 50 h 166"/>
                  <a:gd name="T50" fmla="*/ 1 w 166"/>
                  <a:gd name="T51" fmla="*/ 66 h 166"/>
                  <a:gd name="T52" fmla="*/ 0 w 166"/>
                  <a:gd name="T53" fmla="*/ 83 h 166"/>
                  <a:gd name="T54" fmla="*/ 1 w 166"/>
                  <a:gd name="T55" fmla="*/ 98 h 166"/>
                  <a:gd name="T56" fmla="*/ 2 w 166"/>
                  <a:gd name="T57" fmla="*/ 105 h 166"/>
                  <a:gd name="T58" fmla="*/ 6 w 166"/>
                  <a:gd name="T59" fmla="*/ 114 h 166"/>
                  <a:gd name="T60" fmla="*/ 13 w 166"/>
                  <a:gd name="T61" fmla="*/ 128 h 166"/>
                  <a:gd name="T62" fmla="*/ 24 w 166"/>
                  <a:gd name="T63" fmla="*/ 142 h 166"/>
                  <a:gd name="T64" fmla="*/ 36 w 166"/>
                  <a:gd name="T65" fmla="*/ 151 h 166"/>
                  <a:gd name="T66" fmla="*/ 50 w 166"/>
                  <a:gd name="T67" fmla="*/ 159 h 166"/>
                  <a:gd name="T68" fmla="*/ 65 w 166"/>
                  <a:gd name="T69" fmla="*/ 164 h 166"/>
                  <a:gd name="T70" fmla="*/ 83 w 166"/>
                  <a:gd name="T71" fmla="*/ 166 h 166"/>
                  <a:gd name="T72" fmla="*/ 90 w 166"/>
                  <a:gd name="T73" fmla="*/ 165 h 166"/>
                  <a:gd name="T74" fmla="*/ 90 w 166"/>
                  <a:gd name="T75" fmla="*/ 164 h 166"/>
                  <a:gd name="T76" fmla="*/ 91 w 166"/>
                  <a:gd name="T77" fmla="*/ 164 h 166"/>
                  <a:gd name="T78" fmla="*/ 94 w 166"/>
                  <a:gd name="T79" fmla="*/ 164 h 166"/>
                  <a:gd name="T80" fmla="*/ 98 w 166"/>
                  <a:gd name="T81" fmla="*/ 164 h 166"/>
                  <a:gd name="T82" fmla="*/ 105 w 166"/>
                  <a:gd name="T83" fmla="*/ 162 h 166"/>
                  <a:gd name="T84" fmla="*/ 113 w 166"/>
                  <a:gd name="T85" fmla="*/ 159 h 166"/>
                  <a:gd name="T86" fmla="*/ 128 w 166"/>
                  <a:gd name="T87" fmla="*/ 151 h 166"/>
                  <a:gd name="T88" fmla="*/ 142 w 166"/>
                  <a:gd name="T89"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6" h="166">
                    <a:moveTo>
                      <a:pt x="142" y="142"/>
                    </a:moveTo>
                    <a:lnTo>
                      <a:pt x="151" y="128"/>
                    </a:lnTo>
                    <a:lnTo>
                      <a:pt x="159" y="114"/>
                    </a:lnTo>
                    <a:lnTo>
                      <a:pt x="162" y="105"/>
                    </a:lnTo>
                    <a:lnTo>
                      <a:pt x="164" y="98"/>
                    </a:lnTo>
                    <a:lnTo>
                      <a:pt x="164" y="94"/>
                    </a:lnTo>
                    <a:lnTo>
                      <a:pt x="164" y="91"/>
                    </a:lnTo>
                    <a:lnTo>
                      <a:pt x="164" y="90"/>
                    </a:lnTo>
                    <a:lnTo>
                      <a:pt x="165" y="90"/>
                    </a:lnTo>
                    <a:lnTo>
                      <a:pt x="166" y="83"/>
                    </a:lnTo>
                    <a:lnTo>
                      <a:pt x="164" y="66"/>
                    </a:lnTo>
                    <a:lnTo>
                      <a:pt x="159" y="50"/>
                    </a:lnTo>
                    <a:lnTo>
                      <a:pt x="151" y="36"/>
                    </a:lnTo>
                    <a:lnTo>
                      <a:pt x="142" y="25"/>
                    </a:lnTo>
                    <a:lnTo>
                      <a:pt x="128" y="13"/>
                    </a:lnTo>
                    <a:lnTo>
                      <a:pt x="113" y="6"/>
                    </a:lnTo>
                    <a:lnTo>
                      <a:pt x="105" y="2"/>
                    </a:lnTo>
                    <a:lnTo>
                      <a:pt x="98" y="1"/>
                    </a:lnTo>
                    <a:lnTo>
                      <a:pt x="83" y="0"/>
                    </a:lnTo>
                    <a:lnTo>
                      <a:pt x="65" y="1"/>
                    </a:lnTo>
                    <a:lnTo>
                      <a:pt x="50" y="6"/>
                    </a:lnTo>
                    <a:lnTo>
                      <a:pt x="36" y="13"/>
                    </a:lnTo>
                    <a:lnTo>
                      <a:pt x="24" y="25"/>
                    </a:lnTo>
                    <a:lnTo>
                      <a:pt x="13" y="36"/>
                    </a:lnTo>
                    <a:lnTo>
                      <a:pt x="6" y="50"/>
                    </a:lnTo>
                    <a:lnTo>
                      <a:pt x="1" y="66"/>
                    </a:lnTo>
                    <a:lnTo>
                      <a:pt x="0" y="83"/>
                    </a:lnTo>
                    <a:lnTo>
                      <a:pt x="1" y="98"/>
                    </a:lnTo>
                    <a:lnTo>
                      <a:pt x="2" y="105"/>
                    </a:lnTo>
                    <a:lnTo>
                      <a:pt x="6" y="114"/>
                    </a:lnTo>
                    <a:lnTo>
                      <a:pt x="13" y="128"/>
                    </a:lnTo>
                    <a:lnTo>
                      <a:pt x="24" y="142"/>
                    </a:lnTo>
                    <a:lnTo>
                      <a:pt x="36" y="151"/>
                    </a:lnTo>
                    <a:lnTo>
                      <a:pt x="50" y="159"/>
                    </a:lnTo>
                    <a:lnTo>
                      <a:pt x="65" y="164"/>
                    </a:lnTo>
                    <a:lnTo>
                      <a:pt x="83" y="166"/>
                    </a:lnTo>
                    <a:lnTo>
                      <a:pt x="90" y="165"/>
                    </a:lnTo>
                    <a:lnTo>
                      <a:pt x="90" y="164"/>
                    </a:lnTo>
                    <a:lnTo>
                      <a:pt x="91" y="164"/>
                    </a:lnTo>
                    <a:lnTo>
                      <a:pt x="94" y="164"/>
                    </a:lnTo>
                    <a:lnTo>
                      <a:pt x="98" y="164"/>
                    </a:lnTo>
                    <a:lnTo>
                      <a:pt x="105" y="162"/>
                    </a:lnTo>
                    <a:lnTo>
                      <a:pt x="113" y="159"/>
                    </a:lnTo>
                    <a:lnTo>
                      <a:pt x="128" y="151"/>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2" name="Freeform 236">
                <a:extLst>
                  <a:ext uri="{FF2B5EF4-FFF2-40B4-BE49-F238E27FC236}">
                    <a16:creationId xmlns:a16="http://schemas.microsoft.com/office/drawing/2014/main" id="{314928B2-C148-8688-C42B-67B9BAA4F538}"/>
                  </a:ext>
                </a:extLst>
              </p:cNvPr>
              <p:cNvSpPr>
                <a:spLocks/>
              </p:cNvSpPr>
              <p:nvPr/>
            </p:nvSpPr>
            <p:spPr bwMode="auto">
              <a:xfrm>
                <a:off x="3578225" y="4224338"/>
                <a:ext cx="44450" cy="44450"/>
              </a:xfrm>
              <a:custGeom>
                <a:avLst/>
                <a:gdLst>
                  <a:gd name="T0" fmla="*/ 142 w 167"/>
                  <a:gd name="T1" fmla="*/ 142 h 167"/>
                  <a:gd name="T2" fmla="*/ 152 w 167"/>
                  <a:gd name="T3" fmla="*/ 128 h 167"/>
                  <a:gd name="T4" fmla="*/ 160 w 167"/>
                  <a:gd name="T5" fmla="*/ 114 h 167"/>
                  <a:gd name="T6" fmla="*/ 162 w 167"/>
                  <a:gd name="T7" fmla="*/ 106 h 167"/>
                  <a:gd name="T8" fmla="*/ 165 w 167"/>
                  <a:gd name="T9" fmla="*/ 99 h 167"/>
                  <a:gd name="T10" fmla="*/ 165 w 167"/>
                  <a:gd name="T11" fmla="*/ 94 h 167"/>
                  <a:gd name="T12" fmla="*/ 165 w 167"/>
                  <a:gd name="T13" fmla="*/ 92 h 167"/>
                  <a:gd name="T14" fmla="*/ 165 w 167"/>
                  <a:gd name="T15" fmla="*/ 91 h 167"/>
                  <a:gd name="T16" fmla="*/ 166 w 167"/>
                  <a:gd name="T17" fmla="*/ 91 h 167"/>
                  <a:gd name="T18" fmla="*/ 167 w 167"/>
                  <a:gd name="T19" fmla="*/ 83 h 167"/>
                  <a:gd name="T20" fmla="*/ 165 w 167"/>
                  <a:gd name="T21" fmla="*/ 66 h 167"/>
                  <a:gd name="T22" fmla="*/ 160 w 167"/>
                  <a:gd name="T23" fmla="*/ 51 h 167"/>
                  <a:gd name="T24" fmla="*/ 152 w 167"/>
                  <a:gd name="T25" fmla="*/ 37 h 167"/>
                  <a:gd name="T26" fmla="*/ 142 w 167"/>
                  <a:gd name="T27" fmla="*/ 25 h 167"/>
                  <a:gd name="T28" fmla="*/ 128 w 167"/>
                  <a:gd name="T29" fmla="*/ 13 h 167"/>
                  <a:gd name="T30" fmla="*/ 114 w 167"/>
                  <a:gd name="T31" fmla="*/ 6 h 167"/>
                  <a:gd name="T32" fmla="*/ 106 w 167"/>
                  <a:gd name="T33" fmla="*/ 3 h 167"/>
                  <a:gd name="T34" fmla="*/ 99 w 167"/>
                  <a:gd name="T35" fmla="*/ 1 h 167"/>
                  <a:gd name="T36" fmla="*/ 84 w 167"/>
                  <a:gd name="T37" fmla="*/ 0 h 167"/>
                  <a:gd name="T38" fmla="*/ 66 w 167"/>
                  <a:gd name="T39" fmla="*/ 1 h 167"/>
                  <a:gd name="T40" fmla="*/ 51 w 167"/>
                  <a:gd name="T41" fmla="*/ 6 h 167"/>
                  <a:gd name="T42" fmla="*/ 37 w 167"/>
                  <a:gd name="T43" fmla="*/ 13 h 167"/>
                  <a:gd name="T44" fmla="*/ 25 w 167"/>
                  <a:gd name="T45" fmla="*/ 25 h 167"/>
                  <a:gd name="T46" fmla="*/ 13 w 167"/>
                  <a:gd name="T47" fmla="*/ 37 h 167"/>
                  <a:gd name="T48" fmla="*/ 6 w 167"/>
                  <a:gd name="T49" fmla="*/ 51 h 167"/>
                  <a:gd name="T50" fmla="*/ 2 w 167"/>
                  <a:gd name="T51" fmla="*/ 66 h 167"/>
                  <a:gd name="T52" fmla="*/ 0 w 167"/>
                  <a:gd name="T53" fmla="*/ 83 h 167"/>
                  <a:gd name="T54" fmla="*/ 2 w 167"/>
                  <a:gd name="T55" fmla="*/ 99 h 167"/>
                  <a:gd name="T56" fmla="*/ 3 w 167"/>
                  <a:gd name="T57" fmla="*/ 106 h 167"/>
                  <a:gd name="T58" fmla="*/ 6 w 167"/>
                  <a:gd name="T59" fmla="*/ 114 h 167"/>
                  <a:gd name="T60" fmla="*/ 13 w 167"/>
                  <a:gd name="T61" fmla="*/ 128 h 167"/>
                  <a:gd name="T62" fmla="*/ 25 w 167"/>
                  <a:gd name="T63" fmla="*/ 142 h 167"/>
                  <a:gd name="T64" fmla="*/ 37 w 167"/>
                  <a:gd name="T65" fmla="*/ 152 h 167"/>
                  <a:gd name="T66" fmla="*/ 51 w 167"/>
                  <a:gd name="T67" fmla="*/ 160 h 167"/>
                  <a:gd name="T68" fmla="*/ 66 w 167"/>
                  <a:gd name="T69" fmla="*/ 164 h 167"/>
                  <a:gd name="T70" fmla="*/ 84 w 167"/>
                  <a:gd name="T71" fmla="*/ 167 h 167"/>
                  <a:gd name="T72" fmla="*/ 91 w 167"/>
                  <a:gd name="T73" fmla="*/ 166 h 167"/>
                  <a:gd name="T74" fmla="*/ 91 w 167"/>
                  <a:gd name="T75" fmla="*/ 164 h 167"/>
                  <a:gd name="T76" fmla="*/ 92 w 167"/>
                  <a:gd name="T77" fmla="*/ 164 h 167"/>
                  <a:gd name="T78" fmla="*/ 94 w 167"/>
                  <a:gd name="T79" fmla="*/ 164 h 167"/>
                  <a:gd name="T80" fmla="*/ 99 w 167"/>
                  <a:gd name="T81" fmla="*/ 164 h 167"/>
                  <a:gd name="T82" fmla="*/ 106 w 167"/>
                  <a:gd name="T83" fmla="*/ 162 h 167"/>
                  <a:gd name="T84" fmla="*/ 114 w 167"/>
                  <a:gd name="T85" fmla="*/ 160 h 167"/>
                  <a:gd name="T86" fmla="*/ 128 w 167"/>
                  <a:gd name="T87" fmla="*/ 152 h 167"/>
                  <a:gd name="T88" fmla="*/ 142 w 167"/>
                  <a:gd name="T89" fmla="*/ 14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7" h="167">
                    <a:moveTo>
                      <a:pt x="142" y="142"/>
                    </a:moveTo>
                    <a:lnTo>
                      <a:pt x="152" y="128"/>
                    </a:lnTo>
                    <a:lnTo>
                      <a:pt x="160" y="114"/>
                    </a:lnTo>
                    <a:lnTo>
                      <a:pt x="162" y="106"/>
                    </a:lnTo>
                    <a:lnTo>
                      <a:pt x="165" y="99"/>
                    </a:lnTo>
                    <a:lnTo>
                      <a:pt x="165" y="94"/>
                    </a:lnTo>
                    <a:lnTo>
                      <a:pt x="165" y="92"/>
                    </a:lnTo>
                    <a:lnTo>
                      <a:pt x="165" y="91"/>
                    </a:lnTo>
                    <a:lnTo>
                      <a:pt x="166" y="91"/>
                    </a:lnTo>
                    <a:lnTo>
                      <a:pt x="167" y="83"/>
                    </a:lnTo>
                    <a:lnTo>
                      <a:pt x="165" y="66"/>
                    </a:lnTo>
                    <a:lnTo>
                      <a:pt x="160" y="51"/>
                    </a:lnTo>
                    <a:lnTo>
                      <a:pt x="152" y="37"/>
                    </a:lnTo>
                    <a:lnTo>
                      <a:pt x="142" y="25"/>
                    </a:lnTo>
                    <a:lnTo>
                      <a:pt x="128" y="13"/>
                    </a:lnTo>
                    <a:lnTo>
                      <a:pt x="114" y="6"/>
                    </a:lnTo>
                    <a:lnTo>
                      <a:pt x="106" y="3"/>
                    </a:lnTo>
                    <a:lnTo>
                      <a:pt x="99" y="1"/>
                    </a:lnTo>
                    <a:lnTo>
                      <a:pt x="84" y="0"/>
                    </a:lnTo>
                    <a:lnTo>
                      <a:pt x="66" y="1"/>
                    </a:lnTo>
                    <a:lnTo>
                      <a:pt x="51" y="6"/>
                    </a:lnTo>
                    <a:lnTo>
                      <a:pt x="37" y="13"/>
                    </a:lnTo>
                    <a:lnTo>
                      <a:pt x="25" y="25"/>
                    </a:lnTo>
                    <a:lnTo>
                      <a:pt x="13" y="37"/>
                    </a:lnTo>
                    <a:lnTo>
                      <a:pt x="6" y="51"/>
                    </a:lnTo>
                    <a:lnTo>
                      <a:pt x="2" y="66"/>
                    </a:lnTo>
                    <a:lnTo>
                      <a:pt x="0" y="83"/>
                    </a:lnTo>
                    <a:lnTo>
                      <a:pt x="2" y="99"/>
                    </a:lnTo>
                    <a:lnTo>
                      <a:pt x="3" y="106"/>
                    </a:lnTo>
                    <a:lnTo>
                      <a:pt x="6" y="114"/>
                    </a:lnTo>
                    <a:lnTo>
                      <a:pt x="13" y="128"/>
                    </a:lnTo>
                    <a:lnTo>
                      <a:pt x="25" y="142"/>
                    </a:lnTo>
                    <a:lnTo>
                      <a:pt x="37" y="152"/>
                    </a:lnTo>
                    <a:lnTo>
                      <a:pt x="51" y="160"/>
                    </a:lnTo>
                    <a:lnTo>
                      <a:pt x="66" y="164"/>
                    </a:lnTo>
                    <a:lnTo>
                      <a:pt x="84" y="167"/>
                    </a:lnTo>
                    <a:lnTo>
                      <a:pt x="91" y="166"/>
                    </a:lnTo>
                    <a:lnTo>
                      <a:pt x="91" y="164"/>
                    </a:lnTo>
                    <a:lnTo>
                      <a:pt x="92" y="164"/>
                    </a:lnTo>
                    <a:lnTo>
                      <a:pt x="94" y="164"/>
                    </a:lnTo>
                    <a:lnTo>
                      <a:pt x="99" y="164"/>
                    </a:lnTo>
                    <a:lnTo>
                      <a:pt x="106" y="162"/>
                    </a:lnTo>
                    <a:lnTo>
                      <a:pt x="114" y="160"/>
                    </a:lnTo>
                    <a:lnTo>
                      <a:pt x="128" y="152"/>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3" name="Freeform 237">
                <a:extLst>
                  <a:ext uri="{FF2B5EF4-FFF2-40B4-BE49-F238E27FC236}">
                    <a16:creationId xmlns:a16="http://schemas.microsoft.com/office/drawing/2014/main" id="{A7DF9E6F-F2B8-B8CD-634B-D8C30C5E5D00}"/>
                  </a:ext>
                </a:extLst>
              </p:cNvPr>
              <p:cNvSpPr>
                <a:spLocks/>
              </p:cNvSpPr>
              <p:nvPr/>
            </p:nvSpPr>
            <p:spPr bwMode="auto">
              <a:xfrm>
                <a:off x="3636963" y="4244976"/>
                <a:ext cx="44450" cy="44450"/>
              </a:xfrm>
              <a:custGeom>
                <a:avLst/>
                <a:gdLst>
                  <a:gd name="T0" fmla="*/ 142 w 167"/>
                  <a:gd name="T1" fmla="*/ 142 h 167"/>
                  <a:gd name="T2" fmla="*/ 152 w 167"/>
                  <a:gd name="T3" fmla="*/ 128 h 167"/>
                  <a:gd name="T4" fmla="*/ 160 w 167"/>
                  <a:gd name="T5" fmla="*/ 114 h 167"/>
                  <a:gd name="T6" fmla="*/ 162 w 167"/>
                  <a:gd name="T7" fmla="*/ 106 h 167"/>
                  <a:gd name="T8" fmla="*/ 165 w 167"/>
                  <a:gd name="T9" fmla="*/ 99 h 167"/>
                  <a:gd name="T10" fmla="*/ 165 w 167"/>
                  <a:gd name="T11" fmla="*/ 94 h 167"/>
                  <a:gd name="T12" fmla="*/ 165 w 167"/>
                  <a:gd name="T13" fmla="*/ 92 h 167"/>
                  <a:gd name="T14" fmla="*/ 165 w 167"/>
                  <a:gd name="T15" fmla="*/ 91 h 167"/>
                  <a:gd name="T16" fmla="*/ 166 w 167"/>
                  <a:gd name="T17" fmla="*/ 91 h 167"/>
                  <a:gd name="T18" fmla="*/ 167 w 167"/>
                  <a:gd name="T19" fmla="*/ 84 h 167"/>
                  <a:gd name="T20" fmla="*/ 165 w 167"/>
                  <a:gd name="T21" fmla="*/ 66 h 167"/>
                  <a:gd name="T22" fmla="*/ 160 w 167"/>
                  <a:gd name="T23" fmla="*/ 51 h 167"/>
                  <a:gd name="T24" fmla="*/ 152 w 167"/>
                  <a:gd name="T25" fmla="*/ 37 h 167"/>
                  <a:gd name="T26" fmla="*/ 142 w 167"/>
                  <a:gd name="T27" fmla="*/ 25 h 167"/>
                  <a:gd name="T28" fmla="*/ 128 w 167"/>
                  <a:gd name="T29" fmla="*/ 13 h 167"/>
                  <a:gd name="T30" fmla="*/ 114 w 167"/>
                  <a:gd name="T31" fmla="*/ 6 h 167"/>
                  <a:gd name="T32" fmla="*/ 106 w 167"/>
                  <a:gd name="T33" fmla="*/ 3 h 167"/>
                  <a:gd name="T34" fmla="*/ 99 w 167"/>
                  <a:gd name="T35" fmla="*/ 2 h 167"/>
                  <a:gd name="T36" fmla="*/ 84 w 167"/>
                  <a:gd name="T37" fmla="*/ 0 h 167"/>
                  <a:gd name="T38" fmla="*/ 66 w 167"/>
                  <a:gd name="T39" fmla="*/ 2 h 167"/>
                  <a:gd name="T40" fmla="*/ 51 w 167"/>
                  <a:gd name="T41" fmla="*/ 6 h 167"/>
                  <a:gd name="T42" fmla="*/ 37 w 167"/>
                  <a:gd name="T43" fmla="*/ 13 h 167"/>
                  <a:gd name="T44" fmla="*/ 25 w 167"/>
                  <a:gd name="T45" fmla="*/ 25 h 167"/>
                  <a:gd name="T46" fmla="*/ 13 w 167"/>
                  <a:gd name="T47" fmla="*/ 37 h 167"/>
                  <a:gd name="T48" fmla="*/ 6 w 167"/>
                  <a:gd name="T49" fmla="*/ 51 h 167"/>
                  <a:gd name="T50" fmla="*/ 1 w 167"/>
                  <a:gd name="T51" fmla="*/ 66 h 167"/>
                  <a:gd name="T52" fmla="*/ 0 w 167"/>
                  <a:gd name="T53" fmla="*/ 84 h 167"/>
                  <a:gd name="T54" fmla="*/ 1 w 167"/>
                  <a:gd name="T55" fmla="*/ 99 h 167"/>
                  <a:gd name="T56" fmla="*/ 3 w 167"/>
                  <a:gd name="T57" fmla="*/ 106 h 167"/>
                  <a:gd name="T58" fmla="*/ 6 w 167"/>
                  <a:gd name="T59" fmla="*/ 114 h 167"/>
                  <a:gd name="T60" fmla="*/ 13 w 167"/>
                  <a:gd name="T61" fmla="*/ 128 h 167"/>
                  <a:gd name="T62" fmla="*/ 25 w 167"/>
                  <a:gd name="T63" fmla="*/ 142 h 167"/>
                  <a:gd name="T64" fmla="*/ 37 w 167"/>
                  <a:gd name="T65" fmla="*/ 152 h 167"/>
                  <a:gd name="T66" fmla="*/ 51 w 167"/>
                  <a:gd name="T67" fmla="*/ 160 h 167"/>
                  <a:gd name="T68" fmla="*/ 66 w 167"/>
                  <a:gd name="T69" fmla="*/ 165 h 167"/>
                  <a:gd name="T70" fmla="*/ 84 w 167"/>
                  <a:gd name="T71" fmla="*/ 167 h 167"/>
                  <a:gd name="T72" fmla="*/ 91 w 167"/>
                  <a:gd name="T73" fmla="*/ 166 h 167"/>
                  <a:gd name="T74" fmla="*/ 91 w 167"/>
                  <a:gd name="T75" fmla="*/ 165 h 167"/>
                  <a:gd name="T76" fmla="*/ 92 w 167"/>
                  <a:gd name="T77" fmla="*/ 165 h 167"/>
                  <a:gd name="T78" fmla="*/ 94 w 167"/>
                  <a:gd name="T79" fmla="*/ 165 h 167"/>
                  <a:gd name="T80" fmla="*/ 99 w 167"/>
                  <a:gd name="T81" fmla="*/ 165 h 167"/>
                  <a:gd name="T82" fmla="*/ 106 w 167"/>
                  <a:gd name="T83" fmla="*/ 162 h 167"/>
                  <a:gd name="T84" fmla="*/ 114 w 167"/>
                  <a:gd name="T85" fmla="*/ 160 h 167"/>
                  <a:gd name="T86" fmla="*/ 128 w 167"/>
                  <a:gd name="T87" fmla="*/ 152 h 167"/>
                  <a:gd name="T88" fmla="*/ 142 w 167"/>
                  <a:gd name="T89" fmla="*/ 14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7" h="167">
                    <a:moveTo>
                      <a:pt x="142" y="142"/>
                    </a:moveTo>
                    <a:lnTo>
                      <a:pt x="152" y="128"/>
                    </a:lnTo>
                    <a:lnTo>
                      <a:pt x="160" y="114"/>
                    </a:lnTo>
                    <a:lnTo>
                      <a:pt x="162" y="106"/>
                    </a:lnTo>
                    <a:lnTo>
                      <a:pt x="165" y="99"/>
                    </a:lnTo>
                    <a:lnTo>
                      <a:pt x="165" y="94"/>
                    </a:lnTo>
                    <a:lnTo>
                      <a:pt x="165" y="92"/>
                    </a:lnTo>
                    <a:lnTo>
                      <a:pt x="165" y="91"/>
                    </a:lnTo>
                    <a:lnTo>
                      <a:pt x="166" y="91"/>
                    </a:lnTo>
                    <a:lnTo>
                      <a:pt x="167" y="84"/>
                    </a:lnTo>
                    <a:lnTo>
                      <a:pt x="165" y="66"/>
                    </a:lnTo>
                    <a:lnTo>
                      <a:pt x="160" y="51"/>
                    </a:lnTo>
                    <a:lnTo>
                      <a:pt x="152" y="37"/>
                    </a:lnTo>
                    <a:lnTo>
                      <a:pt x="142" y="25"/>
                    </a:lnTo>
                    <a:lnTo>
                      <a:pt x="128" y="13"/>
                    </a:lnTo>
                    <a:lnTo>
                      <a:pt x="114" y="6"/>
                    </a:lnTo>
                    <a:lnTo>
                      <a:pt x="106" y="3"/>
                    </a:lnTo>
                    <a:lnTo>
                      <a:pt x="99" y="2"/>
                    </a:lnTo>
                    <a:lnTo>
                      <a:pt x="84" y="0"/>
                    </a:lnTo>
                    <a:lnTo>
                      <a:pt x="66" y="2"/>
                    </a:lnTo>
                    <a:lnTo>
                      <a:pt x="51" y="6"/>
                    </a:lnTo>
                    <a:lnTo>
                      <a:pt x="37" y="13"/>
                    </a:lnTo>
                    <a:lnTo>
                      <a:pt x="25" y="25"/>
                    </a:lnTo>
                    <a:lnTo>
                      <a:pt x="13" y="37"/>
                    </a:lnTo>
                    <a:lnTo>
                      <a:pt x="6" y="51"/>
                    </a:lnTo>
                    <a:lnTo>
                      <a:pt x="1" y="66"/>
                    </a:lnTo>
                    <a:lnTo>
                      <a:pt x="0" y="84"/>
                    </a:lnTo>
                    <a:lnTo>
                      <a:pt x="1" y="99"/>
                    </a:lnTo>
                    <a:lnTo>
                      <a:pt x="3" y="106"/>
                    </a:lnTo>
                    <a:lnTo>
                      <a:pt x="6" y="114"/>
                    </a:lnTo>
                    <a:lnTo>
                      <a:pt x="13" y="128"/>
                    </a:lnTo>
                    <a:lnTo>
                      <a:pt x="25" y="142"/>
                    </a:lnTo>
                    <a:lnTo>
                      <a:pt x="37" y="152"/>
                    </a:lnTo>
                    <a:lnTo>
                      <a:pt x="51" y="160"/>
                    </a:lnTo>
                    <a:lnTo>
                      <a:pt x="66" y="165"/>
                    </a:lnTo>
                    <a:lnTo>
                      <a:pt x="84" y="167"/>
                    </a:lnTo>
                    <a:lnTo>
                      <a:pt x="91" y="166"/>
                    </a:lnTo>
                    <a:lnTo>
                      <a:pt x="91" y="165"/>
                    </a:lnTo>
                    <a:lnTo>
                      <a:pt x="92" y="165"/>
                    </a:lnTo>
                    <a:lnTo>
                      <a:pt x="94" y="165"/>
                    </a:lnTo>
                    <a:lnTo>
                      <a:pt x="99" y="165"/>
                    </a:lnTo>
                    <a:lnTo>
                      <a:pt x="106" y="162"/>
                    </a:lnTo>
                    <a:lnTo>
                      <a:pt x="114" y="160"/>
                    </a:lnTo>
                    <a:lnTo>
                      <a:pt x="128" y="152"/>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4" name="Freeform 238">
                <a:extLst>
                  <a:ext uri="{FF2B5EF4-FFF2-40B4-BE49-F238E27FC236}">
                    <a16:creationId xmlns:a16="http://schemas.microsoft.com/office/drawing/2014/main" id="{2473312F-E94D-4791-EDC3-E904F22555EE}"/>
                  </a:ext>
                </a:extLst>
              </p:cNvPr>
              <p:cNvSpPr>
                <a:spLocks/>
              </p:cNvSpPr>
              <p:nvPr/>
            </p:nvSpPr>
            <p:spPr bwMode="auto">
              <a:xfrm>
                <a:off x="3686175" y="4259263"/>
                <a:ext cx="44450" cy="44450"/>
              </a:xfrm>
              <a:custGeom>
                <a:avLst/>
                <a:gdLst>
                  <a:gd name="T0" fmla="*/ 142 w 167"/>
                  <a:gd name="T1" fmla="*/ 142 h 166"/>
                  <a:gd name="T2" fmla="*/ 151 w 167"/>
                  <a:gd name="T3" fmla="*/ 128 h 166"/>
                  <a:gd name="T4" fmla="*/ 160 w 167"/>
                  <a:gd name="T5" fmla="*/ 113 h 166"/>
                  <a:gd name="T6" fmla="*/ 162 w 167"/>
                  <a:gd name="T7" fmla="*/ 105 h 166"/>
                  <a:gd name="T8" fmla="*/ 164 w 167"/>
                  <a:gd name="T9" fmla="*/ 98 h 166"/>
                  <a:gd name="T10" fmla="*/ 164 w 167"/>
                  <a:gd name="T11" fmla="*/ 94 h 166"/>
                  <a:gd name="T12" fmla="*/ 164 w 167"/>
                  <a:gd name="T13" fmla="*/ 91 h 166"/>
                  <a:gd name="T14" fmla="*/ 164 w 167"/>
                  <a:gd name="T15" fmla="*/ 90 h 166"/>
                  <a:gd name="T16" fmla="*/ 166 w 167"/>
                  <a:gd name="T17" fmla="*/ 90 h 166"/>
                  <a:gd name="T18" fmla="*/ 167 w 167"/>
                  <a:gd name="T19" fmla="*/ 83 h 166"/>
                  <a:gd name="T20" fmla="*/ 164 w 167"/>
                  <a:gd name="T21" fmla="*/ 65 h 166"/>
                  <a:gd name="T22" fmla="*/ 160 w 167"/>
                  <a:gd name="T23" fmla="*/ 50 h 166"/>
                  <a:gd name="T24" fmla="*/ 151 w 167"/>
                  <a:gd name="T25" fmla="*/ 36 h 166"/>
                  <a:gd name="T26" fmla="*/ 142 w 167"/>
                  <a:gd name="T27" fmla="*/ 24 h 166"/>
                  <a:gd name="T28" fmla="*/ 128 w 167"/>
                  <a:gd name="T29" fmla="*/ 13 h 166"/>
                  <a:gd name="T30" fmla="*/ 114 w 167"/>
                  <a:gd name="T31" fmla="*/ 6 h 166"/>
                  <a:gd name="T32" fmla="*/ 106 w 167"/>
                  <a:gd name="T33" fmla="*/ 2 h 166"/>
                  <a:gd name="T34" fmla="*/ 99 w 167"/>
                  <a:gd name="T35" fmla="*/ 1 h 166"/>
                  <a:gd name="T36" fmla="*/ 83 w 167"/>
                  <a:gd name="T37" fmla="*/ 0 h 166"/>
                  <a:gd name="T38" fmla="*/ 66 w 167"/>
                  <a:gd name="T39" fmla="*/ 1 h 166"/>
                  <a:gd name="T40" fmla="*/ 51 w 167"/>
                  <a:gd name="T41" fmla="*/ 6 h 166"/>
                  <a:gd name="T42" fmla="*/ 36 w 167"/>
                  <a:gd name="T43" fmla="*/ 13 h 166"/>
                  <a:gd name="T44" fmla="*/ 25 w 167"/>
                  <a:gd name="T45" fmla="*/ 24 h 166"/>
                  <a:gd name="T46" fmla="*/ 13 w 167"/>
                  <a:gd name="T47" fmla="*/ 36 h 166"/>
                  <a:gd name="T48" fmla="*/ 6 w 167"/>
                  <a:gd name="T49" fmla="*/ 50 h 166"/>
                  <a:gd name="T50" fmla="*/ 1 w 167"/>
                  <a:gd name="T51" fmla="*/ 65 h 166"/>
                  <a:gd name="T52" fmla="*/ 0 w 167"/>
                  <a:gd name="T53" fmla="*/ 83 h 166"/>
                  <a:gd name="T54" fmla="*/ 1 w 167"/>
                  <a:gd name="T55" fmla="*/ 98 h 166"/>
                  <a:gd name="T56" fmla="*/ 2 w 167"/>
                  <a:gd name="T57" fmla="*/ 105 h 166"/>
                  <a:gd name="T58" fmla="*/ 6 w 167"/>
                  <a:gd name="T59" fmla="*/ 113 h 166"/>
                  <a:gd name="T60" fmla="*/ 13 w 167"/>
                  <a:gd name="T61" fmla="*/ 128 h 166"/>
                  <a:gd name="T62" fmla="*/ 25 w 167"/>
                  <a:gd name="T63" fmla="*/ 142 h 166"/>
                  <a:gd name="T64" fmla="*/ 36 w 167"/>
                  <a:gd name="T65" fmla="*/ 151 h 166"/>
                  <a:gd name="T66" fmla="*/ 51 w 167"/>
                  <a:gd name="T67" fmla="*/ 159 h 166"/>
                  <a:gd name="T68" fmla="*/ 66 w 167"/>
                  <a:gd name="T69" fmla="*/ 164 h 166"/>
                  <a:gd name="T70" fmla="*/ 83 w 167"/>
                  <a:gd name="T71" fmla="*/ 166 h 166"/>
                  <a:gd name="T72" fmla="*/ 90 w 167"/>
                  <a:gd name="T73" fmla="*/ 165 h 166"/>
                  <a:gd name="T74" fmla="*/ 90 w 167"/>
                  <a:gd name="T75" fmla="*/ 164 h 166"/>
                  <a:gd name="T76" fmla="*/ 92 w 167"/>
                  <a:gd name="T77" fmla="*/ 164 h 166"/>
                  <a:gd name="T78" fmla="*/ 94 w 167"/>
                  <a:gd name="T79" fmla="*/ 164 h 166"/>
                  <a:gd name="T80" fmla="*/ 99 w 167"/>
                  <a:gd name="T81" fmla="*/ 164 h 166"/>
                  <a:gd name="T82" fmla="*/ 106 w 167"/>
                  <a:gd name="T83" fmla="*/ 162 h 166"/>
                  <a:gd name="T84" fmla="*/ 114 w 167"/>
                  <a:gd name="T85" fmla="*/ 159 h 166"/>
                  <a:gd name="T86" fmla="*/ 128 w 167"/>
                  <a:gd name="T87" fmla="*/ 151 h 166"/>
                  <a:gd name="T88" fmla="*/ 142 w 167"/>
                  <a:gd name="T89"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7" h="166">
                    <a:moveTo>
                      <a:pt x="142" y="142"/>
                    </a:moveTo>
                    <a:lnTo>
                      <a:pt x="151" y="128"/>
                    </a:lnTo>
                    <a:lnTo>
                      <a:pt x="160" y="113"/>
                    </a:lnTo>
                    <a:lnTo>
                      <a:pt x="162" y="105"/>
                    </a:lnTo>
                    <a:lnTo>
                      <a:pt x="164" y="98"/>
                    </a:lnTo>
                    <a:lnTo>
                      <a:pt x="164" y="94"/>
                    </a:lnTo>
                    <a:lnTo>
                      <a:pt x="164" y="91"/>
                    </a:lnTo>
                    <a:lnTo>
                      <a:pt x="164" y="90"/>
                    </a:lnTo>
                    <a:lnTo>
                      <a:pt x="166" y="90"/>
                    </a:lnTo>
                    <a:lnTo>
                      <a:pt x="167" y="83"/>
                    </a:lnTo>
                    <a:lnTo>
                      <a:pt x="164" y="65"/>
                    </a:lnTo>
                    <a:lnTo>
                      <a:pt x="160" y="50"/>
                    </a:lnTo>
                    <a:lnTo>
                      <a:pt x="151" y="36"/>
                    </a:lnTo>
                    <a:lnTo>
                      <a:pt x="142" y="24"/>
                    </a:lnTo>
                    <a:lnTo>
                      <a:pt x="128" y="13"/>
                    </a:lnTo>
                    <a:lnTo>
                      <a:pt x="114" y="6"/>
                    </a:lnTo>
                    <a:lnTo>
                      <a:pt x="106" y="2"/>
                    </a:lnTo>
                    <a:lnTo>
                      <a:pt x="99" y="1"/>
                    </a:lnTo>
                    <a:lnTo>
                      <a:pt x="83" y="0"/>
                    </a:lnTo>
                    <a:lnTo>
                      <a:pt x="66" y="1"/>
                    </a:lnTo>
                    <a:lnTo>
                      <a:pt x="51" y="6"/>
                    </a:lnTo>
                    <a:lnTo>
                      <a:pt x="36" y="13"/>
                    </a:lnTo>
                    <a:lnTo>
                      <a:pt x="25" y="24"/>
                    </a:lnTo>
                    <a:lnTo>
                      <a:pt x="13" y="36"/>
                    </a:lnTo>
                    <a:lnTo>
                      <a:pt x="6" y="50"/>
                    </a:lnTo>
                    <a:lnTo>
                      <a:pt x="1" y="65"/>
                    </a:lnTo>
                    <a:lnTo>
                      <a:pt x="0" y="83"/>
                    </a:lnTo>
                    <a:lnTo>
                      <a:pt x="1" y="98"/>
                    </a:lnTo>
                    <a:lnTo>
                      <a:pt x="2" y="105"/>
                    </a:lnTo>
                    <a:lnTo>
                      <a:pt x="6" y="113"/>
                    </a:lnTo>
                    <a:lnTo>
                      <a:pt x="13" y="128"/>
                    </a:lnTo>
                    <a:lnTo>
                      <a:pt x="25" y="142"/>
                    </a:lnTo>
                    <a:lnTo>
                      <a:pt x="36" y="151"/>
                    </a:lnTo>
                    <a:lnTo>
                      <a:pt x="51" y="159"/>
                    </a:lnTo>
                    <a:lnTo>
                      <a:pt x="66" y="164"/>
                    </a:lnTo>
                    <a:lnTo>
                      <a:pt x="83" y="166"/>
                    </a:lnTo>
                    <a:lnTo>
                      <a:pt x="90" y="165"/>
                    </a:lnTo>
                    <a:lnTo>
                      <a:pt x="90" y="164"/>
                    </a:lnTo>
                    <a:lnTo>
                      <a:pt x="92" y="164"/>
                    </a:lnTo>
                    <a:lnTo>
                      <a:pt x="94" y="164"/>
                    </a:lnTo>
                    <a:lnTo>
                      <a:pt x="99" y="164"/>
                    </a:lnTo>
                    <a:lnTo>
                      <a:pt x="106" y="162"/>
                    </a:lnTo>
                    <a:lnTo>
                      <a:pt x="114" y="159"/>
                    </a:lnTo>
                    <a:lnTo>
                      <a:pt x="128" y="151"/>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5" name="Freeform 239">
                <a:extLst>
                  <a:ext uri="{FF2B5EF4-FFF2-40B4-BE49-F238E27FC236}">
                    <a16:creationId xmlns:a16="http://schemas.microsoft.com/office/drawing/2014/main" id="{FDE8DE5E-7BD6-DCC0-D499-0E563B97CBEA}"/>
                  </a:ext>
                </a:extLst>
              </p:cNvPr>
              <p:cNvSpPr>
                <a:spLocks/>
              </p:cNvSpPr>
              <p:nvPr/>
            </p:nvSpPr>
            <p:spPr bwMode="auto">
              <a:xfrm>
                <a:off x="3606800" y="4322763"/>
                <a:ext cx="44450" cy="44450"/>
              </a:xfrm>
              <a:custGeom>
                <a:avLst/>
                <a:gdLst>
                  <a:gd name="T0" fmla="*/ 142 w 166"/>
                  <a:gd name="T1" fmla="*/ 142 h 166"/>
                  <a:gd name="T2" fmla="*/ 151 w 166"/>
                  <a:gd name="T3" fmla="*/ 128 h 166"/>
                  <a:gd name="T4" fmla="*/ 159 w 166"/>
                  <a:gd name="T5" fmla="*/ 114 h 166"/>
                  <a:gd name="T6" fmla="*/ 162 w 166"/>
                  <a:gd name="T7" fmla="*/ 105 h 166"/>
                  <a:gd name="T8" fmla="*/ 164 w 166"/>
                  <a:gd name="T9" fmla="*/ 98 h 166"/>
                  <a:gd name="T10" fmla="*/ 164 w 166"/>
                  <a:gd name="T11" fmla="*/ 94 h 166"/>
                  <a:gd name="T12" fmla="*/ 164 w 166"/>
                  <a:gd name="T13" fmla="*/ 91 h 166"/>
                  <a:gd name="T14" fmla="*/ 164 w 166"/>
                  <a:gd name="T15" fmla="*/ 90 h 166"/>
                  <a:gd name="T16" fmla="*/ 165 w 166"/>
                  <a:gd name="T17" fmla="*/ 90 h 166"/>
                  <a:gd name="T18" fmla="*/ 166 w 166"/>
                  <a:gd name="T19" fmla="*/ 83 h 166"/>
                  <a:gd name="T20" fmla="*/ 164 w 166"/>
                  <a:gd name="T21" fmla="*/ 65 h 166"/>
                  <a:gd name="T22" fmla="*/ 159 w 166"/>
                  <a:gd name="T23" fmla="*/ 50 h 166"/>
                  <a:gd name="T24" fmla="*/ 151 w 166"/>
                  <a:gd name="T25" fmla="*/ 36 h 166"/>
                  <a:gd name="T26" fmla="*/ 142 w 166"/>
                  <a:gd name="T27" fmla="*/ 24 h 166"/>
                  <a:gd name="T28" fmla="*/ 128 w 166"/>
                  <a:gd name="T29" fmla="*/ 13 h 166"/>
                  <a:gd name="T30" fmla="*/ 114 w 166"/>
                  <a:gd name="T31" fmla="*/ 6 h 166"/>
                  <a:gd name="T32" fmla="*/ 105 w 166"/>
                  <a:gd name="T33" fmla="*/ 2 h 166"/>
                  <a:gd name="T34" fmla="*/ 98 w 166"/>
                  <a:gd name="T35" fmla="*/ 1 h 166"/>
                  <a:gd name="T36" fmla="*/ 83 w 166"/>
                  <a:gd name="T37" fmla="*/ 0 h 166"/>
                  <a:gd name="T38" fmla="*/ 66 w 166"/>
                  <a:gd name="T39" fmla="*/ 1 h 166"/>
                  <a:gd name="T40" fmla="*/ 50 w 166"/>
                  <a:gd name="T41" fmla="*/ 6 h 166"/>
                  <a:gd name="T42" fmla="*/ 36 w 166"/>
                  <a:gd name="T43" fmla="*/ 13 h 166"/>
                  <a:gd name="T44" fmla="*/ 24 w 166"/>
                  <a:gd name="T45" fmla="*/ 24 h 166"/>
                  <a:gd name="T46" fmla="*/ 13 w 166"/>
                  <a:gd name="T47" fmla="*/ 36 h 166"/>
                  <a:gd name="T48" fmla="*/ 6 w 166"/>
                  <a:gd name="T49" fmla="*/ 50 h 166"/>
                  <a:gd name="T50" fmla="*/ 1 w 166"/>
                  <a:gd name="T51" fmla="*/ 65 h 166"/>
                  <a:gd name="T52" fmla="*/ 0 w 166"/>
                  <a:gd name="T53" fmla="*/ 83 h 166"/>
                  <a:gd name="T54" fmla="*/ 1 w 166"/>
                  <a:gd name="T55" fmla="*/ 98 h 166"/>
                  <a:gd name="T56" fmla="*/ 2 w 166"/>
                  <a:gd name="T57" fmla="*/ 105 h 166"/>
                  <a:gd name="T58" fmla="*/ 6 w 166"/>
                  <a:gd name="T59" fmla="*/ 114 h 166"/>
                  <a:gd name="T60" fmla="*/ 13 w 166"/>
                  <a:gd name="T61" fmla="*/ 128 h 166"/>
                  <a:gd name="T62" fmla="*/ 24 w 166"/>
                  <a:gd name="T63" fmla="*/ 142 h 166"/>
                  <a:gd name="T64" fmla="*/ 36 w 166"/>
                  <a:gd name="T65" fmla="*/ 151 h 166"/>
                  <a:gd name="T66" fmla="*/ 50 w 166"/>
                  <a:gd name="T67" fmla="*/ 159 h 166"/>
                  <a:gd name="T68" fmla="*/ 66 w 166"/>
                  <a:gd name="T69" fmla="*/ 164 h 166"/>
                  <a:gd name="T70" fmla="*/ 83 w 166"/>
                  <a:gd name="T71" fmla="*/ 166 h 166"/>
                  <a:gd name="T72" fmla="*/ 90 w 166"/>
                  <a:gd name="T73" fmla="*/ 165 h 166"/>
                  <a:gd name="T74" fmla="*/ 90 w 166"/>
                  <a:gd name="T75" fmla="*/ 164 h 166"/>
                  <a:gd name="T76" fmla="*/ 91 w 166"/>
                  <a:gd name="T77" fmla="*/ 164 h 166"/>
                  <a:gd name="T78" fmla="*/ 94 w 166"/>
                  <a:gd name="T79" fmla="*/ 164 h 166"/>
                  <a:gd name="T80" fmla="*/ 98 w 166"/>
                  <a:gd name="T81" fmla="*/ 164 h 166"/>
                  <a:gd name="T82" fmla="*/ 105 w 166"/>
                  <a:gd name="T83" fmla="*/ 162 h 166"/>
                  <a:gd name="T84" fmla="*/ 114 w 166"/>
                  <a:gd name="T85" fmla="*/ 159 h 166"/>
                  <a:gd name="T86" fmla="*/ 128 w 166"/>
                  <a:gd name="T87" fmla="*/ 151 h 166"/>
                  <a:gd name="T88" fmla="*/ 142 w 166"/>
                  <a:gd name="T89"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6" h="166">
                    <a:moveTo>
                      <a:pt x="142" y="142"/>
                    </a:moveTo>
                    <a:lnTo>
                      <a:pt x="151" y="128"/>
                    </a:lnTo>
                    <a:lnTo>
                      <a:pt x="159" y="114"/>
                    </a:lnTo>
                    <a:lnTo>
                      <a:pt x="162" y="105"/>
                    </a:lnTo>
                    <a:lnTo>
                      <a:pt x="164" y="98"/>
                    </a:lnTo>
                    <a:lnTo>
                      <a:pt x="164" y="94"/>
                    </a:lnTo>
                    <a:lnTo>
                      <a:pt x="164" y="91"/>
                    </a:lnTo>
                    <a:lnTo>
                      <a:pt x="164" y="90"/>
                    </a:lnTo>
                    <a:lnTo>
                      <a:pt x="165" y="90"/>
                    </a:lnTo>
                    <a:lnTo>
                      <a:pt x="166" y="83"/>
                    </a:lnTo>
                    <a:lnTo>
                      <a:pt x="164" y="65"/>
                    </a:lnTo>
                    <a:lnTo>
                      <a:pt x="159" y="50"/>
                    </a:lnTo>
                    <a:lnTo>
                      <a:pt x="151" y="36"/>
                    </a:lnTo>
                    <a:lnTo>
                      <a:pt x="142" y="24"/>
                    </a:lnTo>
                    <a:lnTo>
                      <a:pt x="128" y="13"/>
                    </a:lnTo>
                    <a:lnTo>
                      <a:pt x="114" y="6"/>
                    </a:lnTo>
                    <a:lnTo>
                      <a:pt x="105" y="2"/>
                    </a:lnTo>
                    <a:lnTo>
                      <a:pt x="98" y="1"/>
                    </a:lnTo>
                    <a:lnTo>
                      <a:pt x="83" y="0"/>
                    </a:lnTo>
                    <a:lnTo>
                      <a:pt x="66" y="1"/>
                    </a:lnTo>
                    <a:lnTo>
                      <a:pt x="50" y="6"/>
                    </a:lnTo>
                    <a:lnTo>
                      <a:pt x="36" y="13"/>
                    </a:lnTo>
                    <a:lnTo>
                      <a:pt x="24" y="24"/>
                    </a:lnTo>
                    <a:lnTo>
                      <a:pt x="13" y="36"/>
                    </a:lnTo>
                    <a:lnTo>
                      <a:pt x="6" y="50"/>
                    </a:lnTo>
                    <a:lnTo>
                      <a:pt x="1" y="65"/>
                    </a:lnTo>
                    <a:lnTo>
                      <a:pt x="0" y="83"/>
                    </a:lnTo>
                    <a:lnTo>
                      <a:pt x="1" y="98"/>
                    </a:lnTo>
                    <a:lnTo>
                      <a:pt x="2" y="105"/>
                    </a:lnTo>
                    <a:lnTo>
                      <a:pt x="6" y="114"/>
                    </a:lnTo>
                    <a:lnTo>
                      <a:pt x="13" y="128"/>
                    </a:lnTo>
                    <a:lnTo>
                      <a:pt x="24" y="142"/>
                    </a:lnTo>
                    <a:lnTo>
                      <a:pt x="36" y="151"/>
                    </a:lnTo>
                    <a:lnTo>
                      <a:pt x="50" y="159"/>
                    </a:lnTo>
                    <a:lnTo>
                      <a:pt x="66" y="164"/>
                    </a:lnTo>
                    <a:lnTo>
                      <a:pt x="83" y="166"/>
                    </a:lnTo>
                    <a:lnTo>
                      <a:pt x="90" y="165"/>
                    </a:lnTo>
                    <a:lnTo>
                      <a:pt x="90" y="164"/>
                    </a:lnTo>
                    <a:lnTo>
                      <a:pt x="91" y="164"/>
                    </a:lnTo>
                    <a:lnTo>
                      <a:pt x="94" y="164"/>
                    </a:lnTo>
                    <a:lnTo>
                      <a:pt x="98" y="164"/>
                    </a:lnTo>
                    <a:lnTo>
                      <a:pt x="105" y="162"/>
                    </a:lnTo>
                    <a:lnTo>
                      <a:pt x="114" y="159"/>
                    </a:lnTo>
                    <a:lnTo>
                      <a:pt x="128" y="151"/>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6" name="Freeform 240">
                <a:extLst>
                  <a:ext uri="{FF2B5EF4-FFF2-40B4-BE49-F238E27FC236}">
                    <a16:creationId xmlns:a16="http://schemas.microsoft.com/office/drawing/2014/main" id="{84697E21-2330-0A7B-86FE-4985BEA59A68}"/>
                  </a:ext>
                </a:extLst>
              </p:cNvPr>
              <p:cNvSpPr>
                <a:spLocks/>
              </p:cNvSpPr>
              <p:nvPr/>
            </p:nvSpPr>
            <p:spPr bwMode="auto">
              <a:xfrm>
                <a:off x="3700463" y="4343401"/>
                <a:ext cx="44450" cy="44450"/>
              </a:xfrm>
              <a:custGeom>
                <a:avLst/>
                <a:gdLst>
                  <a:gd name="T0" fmla="*/ 142 w 166"/>
                  <a:gd name="T1" fmla="*/ 141 h 166"/>
                  <a:gd name="T2" fmla="*/ 151 w 166"/>
                  <a:gd name="T3" fmla="*/ 127 h 166"/>
                  <a:gd name="T4" fmla="*/ 159 w 166"/>
                  <a:gd name="T5" fmla="*/ 113 h 166"/>
                  <a:gd name="T6" fmla="*/ 162 w 166"/>
                  <a:gd name="T7" fmla="*/ 105 h 166"/>
                  <a:gd name="T8" fmla="*/ 164 w 166"/>
                  <a:gd name="T9" fmla="*/ 98 h 166"/>
                  <a:gd name="T10" fmla="*/ 164 w 166"/>
                  <a:gd name="T11" fmla="*/ 93 h 166"/>
                  <a:gd name="T12" fmla="*/ 164 w 166"/>
                  <a:gd name="T13" fmla="*/ 91 h 166"/>
                  <a:gd name="T14" fmla="*/ 164 w 166"/>
                  <a:gd name="T15" fmla="*/ 90 h 166"/>
                  <a:gd name="T16" fmla="*/ 165 w 166"/>
                  <a:gd name="T17" fmla="*/ 90 h 166"/>
                  <a:gd name="T18" fmla="*/ 166 w 166"/>
                  <a:gd name="T19" fmla="*/ 83 h 166"/>
                  <a:gd name="T20" fmla="*/ 164 w 166"/>
                  <a:gd name="T21" fmla="*/ 65 h 166"/>
                  <a:gd name="T22" fmla="*/ 159 w 166"/>
                  <a:gd name="T23" fmla="*/ 50 h 166"/>
                  <a:gd name="T24" fmla="*/ 151 w 166"/>
                  <a:gd name="T25" fmla="*/ 36 h 166"/>
                  <a:gd name="T26" fmla="*/ 142 w 166"/>
                  <a:gd name="T27" fmla="*/ 24 h 166"/>
                  <a:gd name="T28" fmla="*/ 128 w 166"/>
                  <a:gd name="T29" fmla="*/ 12 h 166"/>
                  <a:gd name="T30" fmla="*/ 114 w 166"/>
                  <a:gd name="T31" fmla="*/ 5 h 166"/>
                  <a:gd name="T32" fmla="*/ 105 w 166"/>
                  <a:gd name="T33" fmla="*/ 2 h 166"/>
                  <a:gd name="T34" fmla="*/ 98 w 166"/>
                  <a:gd name="T35" fmla="*/ 1 h 166"/>
                  <a:gd name="T36" fmla="*/ 83 w 166"/>
                  <a:gd name="T37" fmla="*/ 0 h 166"/>
                  <a:gd name="T38" fmla="*/ 66 w 166"/>
                  <a:gd name="T39" fmla="*/ 1 h 166"/>
                  <a:gd name="T40" fmla="*/ 50 w 166"/>
                  <a:gd name="T41" fmla="*/ 5 h 166"/>
                  <a:gd name="T42" fmla="*/ 36 w 166"/>
                  <a:gd name="T43" fmla="*/ 12 h 166"/>
                  <a:gd name="T44" fmla="*/ 25 w 166"/>
                  <a:gd name="T45" fmla="*/ 24 h 166"/>
                  <a:gd name="T46" fmla="*/ 13 w 166"/>
                  <a:gd name="T47" fmla="*/ 36 h 166"/>
                  <a:gd name="T48" fmla="*/ 6 w 166"/>
                  <a:gd name="T49" fmla="*/ 50 h 166"/>
                  <a:gd name="T50" fmla="*/ 1 w 166"/>
                  <a:gd name="T51" fmla="*/ 65 h 166"/>
                  <a:gd name="T52" fmla="*/ 0 w 166"/>
                  <a:gd name="T53" fmla="*/ 83 h 166"/>
                  <a:gd name="T54" fmla="*/ 1 w 166"/>
                  <a:gd name="T55" fmla="*/ 98 h 166"/>
                  <a:gd name="T56" fmla="*/ 2 w 166"/>
                  <a:gd name="T57" fmla="*/ 105 h 166"/>
                  <a:gd name="T58" fmla="*/ 6 w 166"/>
                  <a:gd name="T59" fmla="*/ 113 h 166"/>
                  <a:gd name="T60" fmla="*/ 13 w 166"/>
                  <a:gd name="T61" fmla="*/ 127 h 166"/>
                  <a:gd name="T62" fmla="*/ 25 w 166"/>
                  <a:gd name="T63" fmla="*/ 141 h 166"/>
                  <a:gd name="T64" fmla="*/ 36 w 166"/>
                  <a:gd name="T65" fmla="*/ 151 h 166"/>
                  <a:gd name="T66" fmla="*/ 50 w 166"/>
                  <a:gd name="T67" fmla="*/ 159 h 166"/>
                  <a:gd name="T68" fmla="*/ 66 w 166"/>
                  <a:gd name="T69" fmla="*/ 164 h 166"/>
                  <a:gd name="T70" fmla="*/ 83 w 166"/>
                  <a:gd name="T71" fmla="*/ 166 h 166"/>
                  <a:gd name="T72" fmla="*/ 90 w 166"/>
                  <a:gd name="T73" fmla="*/ 165 h 166"/>
                  <a:gd name="T74" fmla="*/ 90 w 166"/>
                  <a:gd name="T75" fmla="*/ 164 h 166"/>
                  <a:gd name="T76" fmla="*/ 91 w 166"/>
                  <a:gd name="T77" fmla="*/ 164 h 166"/>
                  <a:gd name="T78" fmla="*/ 94 w 166"/>
                  <a:gd name="T79" fmla="*/ 164 h 166"/>
                  <a:gd name="T80" fmla="*/ 98 w 166"/>
                  <a:gd name="T81" fmla="*/ 164 h 166"/>
                  <a:gd name="T82" fmla="*/ 105 w 166"/>
                  <a:gd name="T83" fmla="*/ 161 h 166"/>
                  <a:gd name="T84" fmla="*/ 114 w 166"/>
                  <a:gd name="T85" fmla="*/ 159 h 166"/>
                  <a:gd name="T86" fmla="*/ 128 w 166"/>
                  <a:gd name="T87" fmla="*/ 151 h 166"/>
                  <a:gd name="T88" fmla="*/ 142 w 166"/>
                  <a:gd name="T89" fmla="*/ 14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6" h="166">
                    <a:moveTo>
                      <a:pt x="142" y="141"/>
                    </a:moveTo>
                    <a:lnTo>
                      <a:pt x="151" y="127"/>
                    </a:lnTo>
                    <a:lnTo>
                      <a:pt x="159" y="113"/>
                    </a:lnTo>
                    <a:lnTo>
                      <a:pt x="162" y="105"/>
                    </a:lnTo>
                    <a:lnTo>
                      <a:pt x="164" y="98"/>
                    </a:lnTo>
                    <a:lnTo>
                      <a:pt x="164" y="93"/>
                    </a:lnTo>
                    <a:lnTo>
                      <a:pt x="164" y="91"/>
                    </a:lnTo>
                    <a:lnTo>
                      <a:pt x="164" y="90"/>
                    </a:lnTo>
                    <a:lnTo>
                      <a:pt x="165" y="90"/>
                    </a:lnTo>
                    <a:lnTo>
                      <a:pt x="166" y="83"/>
                    </a:lnTo>
                    <a:lnTo>
                      <a:pt x="164" y="65"/>
                    </a:lnTo>
                    <a:lnTo>
                      <a:pt x="159" y="50"/>
                    </a:lnTo>
                    <a:lnTo>
                      <a:pt x="151" y="36"/>
                    </a:lnTo>
                    <a:lnTo>
                      <a:pt x="142" y="24"/>
                    </a:lnTo>
                    <a:lnTo>
                      <a:pt x="128" y="12"/>
                    </a:lnTo>
                    <a:lnTo>
                      <a:pt x="114" y="5"/>
                    </a:lnTo>
                    <a:lnTo>
                      <a:pt x="105" y="2"/>
                    </a:lnTo>
                    <a:lnTo>
                      <a:pt x="98" y="1"/>
                    </a:lnTo>
                    <a:lnTo>
                      <a:pt x="83" y="0"/>
                    </a:lnTo>
                    <a:lnTo>
                      <a:pt x="66" y="1"/>
                    </a:lnTo>
                    <a:lnTo>
                      <a:pt x="50" y="5"/>
                    </a:lnTo>
                    <a:lnTo>
                      <a:pt x="36" y="12"/>
                    </a:lnTo>
                    <a:lnTo>
                      <a:pt x="25" y="24"/>
                    </a:lnTo>
                    <a:lnTo>
                      <a:pt x="13" y="36"/>
                    </a:lnTo>
                    <a:lnTo>
                      <a:pt x="6" y="50"/>
                    </a:lnTo>
                    <a:lnTo>
                      <a:pt x="1" y="65"/>
                    </a:lnTo>
                    <a:lnTo>
                      <a:pt x="0" y="83"/>
                    </a:lnTo>
                    <a:lnTo>
                      <a:pt x="1" y="98"/>
                    </a:lnTo>
                    <a:lnTo>
                      <a:pt x="2" y="105"/>
                    </a:lnTo>
                    <a:lnTo>
                      <a:pt x="6" y="113"/>
                    </a:lnTo>
                    <a:lnTo>
                      <a:pt x="13" y="127"/>
                    </a:lnTo>
                    <a:lnTo>
                      <a:pt x="25" y="141"/>
                    </a:lnTo>
                    <a:lnTo>
                      <a:pt x="36" y="151"/>
                    </a:lnTo>
                    <a:lnTo>
                      <a:pt x="50" y="159"/>
                    </a:lnTo>
                    <a:lnTo>
                      <a:pt x="66" y="164"/>
                    </a:lnTo>
                    <a:lnTo>
                      <a:pt x="83" y="166"/>
                    </a:lnTo>
                    <a:lnTo>
                      <a:pt x="90" y="165"/>
                    </a:lnTo>
                    <a:lnTo>
                      <a:pt x="90" y="164"/>
                    </a:lnTo>
                    <a:lnTo>
                      <a:pt x="91" y="164"/>
                    </a:lnTo>
                    <a:lnTo>
                      <a:pt x="94" y="164"/>
                    </a:lnTo>
                    <a:lnTo>
                      <a:pt x="98" y="164"/>
                    </a:lnTo>
                    <a:lnTo>
                      <a:pt x="105" y="161"/>
                    </a:lnTo>
                    <a:lnTo>
                      <a:pt x="114" y="159"/>
                    </a:lnTo>
                    <a:lnTo>
                      <a:pt x="128" y="151"/>
                    </a:lnTo>
                    <a:lnTo>
                      <a:pt x="142"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7" name="Freeform 241">
                <a:extLst>
                  <a:ext uri="{FF2B5EF4-FFF2-40B4-BE49-F238E27FC236}">
                    <a16:creationId xmlns:a16="http://schemas.microsoft.com/office/drawing/2014/main" id="{344F53F9-AEB1-DAC1-8A4A-51E87DF2A06B}"/>
                  </a:ext>
                </a:extLst>
              </p:cNvPr>
              <p:cNvSpPr>
                <a:spLocks/>
              </p:cNvSpPr>
              <p:nvPr/>
            </p:nvSpPr>
            <p:spPr bwMode="auto">
              <a:xfrm>
                <a:off x="3636963" y="4395788"/>
                <a:ext cx="44450" cy="44450"/>
              </a:xfrm>
              <a:custGeom>
                <a:avLst/>
                <a:gdLst>
                  <a:gd name="T0" fmla="*/ 142 w 167"/>
                  <a:gd name="T1" fmla="*/ 141 h 166"/>
                  <a:gd name="T2" fmla="*/ 152 w 167"/>
                  <a:gd name="T3" fmla="*/ 127 h 166"/>
                  <a:gd name="T4" fmla="*/ 160 w 167"/>
                  <a:gd name="T5" fmla="*/ 113 h 166"/>
                  <a:gd name="T6" fmla="*/ 162 w 167"/>
                  <a:gd name="T7" fmla="*/ 105 h 166"/>
                  <a:gd name="T8" fmla="*/ 165 w 167"/>
                  <a:gd name="T9" fmla="*/ 98 h 166"/>
                  <a:gd name="T10" fmla="*/ 165 w 167"/>
                  <a:gd name="T11" fmla="*/ 93 h 166"/>
                  <a:gd name="T12" fmla="*/ 165 w 167"/>
                  <a:gd name="T13" fmla="*/ 91 h 166"/>
                  <a:gd name="T14" fmla="*/ 165 w 167"/>
                  <a:gd name="T15" fmla="*/ 90 h 166"/>
                  <a:gd name="T16" fmla="*/ 166 w 167"/>
                  <a:gd name="T17" fmla="*/ 90 h 166"/>
                  <a:gd name="T18" fmla="*/ 167 w 167"/>
                  <a:gd name="T19" fmla="*/ 83 h 166"/>
                  <a:gd name="T20" fmla="*/ 165 w 167"/>
                  <a:gd name="T21" fmla="*/ 65 h 166"/>
                  <a:gd name="T22" fmla="*/ 160 w 167"/>
                  <a:gd name="T23" fmla="*/ 50 h 166"/>
                  <a:gd name="T24" fmla="*/ 152 w 167"/>
                  <a:gd name="T25" fmla="*/ 36 h 166"/>
                  <a:gd name="T26" fmla="*/ 142 w 167"/>
                  <a:gd name="T27" fmla="*/ 24 h 166"/>
                  <a:gd name="T28" fmla="*/ 128 w 167"/>
                  <a:gd name="T29" fmla="*/ 12 h 166"/>
                  <a:gd name="T30" fmla="*/ 114 w 167"/>
                  <a:gd name="T31" fmla="*/ 5 h 166"/>
                  <a:gd name="T32" fmla="*/ 106 w 167"/>
                  <a:gd name="T33" fmla="*/ 2 h 166"/>
                  <a:gd name="T34" fmla="*/ 99 w 167"/>
                  <a:gd name="T35" fmla="*/ 1 h 166"/>
                  <a:gd name="T36" fmla="*/ 84 w 167"/>
                  <a:gd name="T37" fmla="*/ 0 h 166"/>
                  <a:gd name="T38" fmla="*/ 66 w 167"/>
                  <a:gd name="T39" fmla="*/ 1 h 166"/>
                  <a:gd name="T40" fmla="*/ 51 w 167"/>
                  <a:gd name="T41" fmla="*/ 5 h 166"/>
                  <a:gd name="T42" fmla="*/ 37 w 167"/>
                  <a:gd name="T43" fmla="*/ 12 h 166"/>
                  <a:gd name="T44" fmla="*/ 25 w 167"/>
                  <a:gd name="T45" fmla="*/ 24 h 166"/>
                  <a:gd name="T46" fmla="*/ 13 w 167"/>
                  <a:gd name="T47" fmla="*/ 36 h 166"/>
                  <a:gd name="T48" fmla="*/ 6 w 167"/>
                  <a:gd name="T49" fmla="*/ 50 h 166"/>
                  <a:gd name="T50" fmla="*/ 1 w 167"/>
                  <a:gd name="T51" fmla="*/ 65 h 166"/>
                  <a:gd name="T52" fmla="*/ 0 w 167"/>
                  <a:gd name="T53" fmla="*/ 83 h 166"/>
                  <a:gd name="T54" fmla="*/ 1 w 167"/>
                  <a:gd name="T55" fmla="*/ 98 h 166"/>
                  <a:gd name="T56" fmla="*/ 3 w 167"/>
                  <a:gd name="T57" fmla="*/ 105 h 166"/>
                  <a:gd name="T58" fmla="*/ 6 w 167"/>
                  <a:gd name="T59" fmla="*/ 113 h 166"/>
                  <a:gd name="T60" fmla="*/ 13 w 167"/>
                  <a:gd name="T61" fmla="*/ 127 h 166"/>
                  <a:gd name="T62" fmla="*/ 25 w 167"/>
                  <a:gd name="T63" fmla="*/ 141 h 166"/>
                  <a:gd name="T64" fmla="*/ 37 w 167"/>
                  <a:gd name="T65" fmla="*/ 151 h 166"/>
                  <a:gd name="T66" fmla="*/ 51 w 167"/>
                  <a:gd name="T67" fmla="*/ 159 h 166"/>
                  <a:gd name="T68" fmla="*/ 66 w 167"/>
                  <a:gd name="T69" fmla="*/ 164 h 166"/>
                  <a:gd name="T70" fmla="*/ 84 w 167"/>
                  <a:gd name="T71" fmla="*/ 166 h 166"/>
                  <a:gd name="T72" fmla="*/ 91 w 167"/>
                  <a:gd name="T73" fmla="*/ 165 h 166"/>
                  <a:gd name="T74" fmla="*/ 91 w 167"/>
                  <a:gd name="T75" fmla="*/ 164 h 166"/>
                  <a:gd name="T76" fmla="*/ 92 w 167"/>
                  <a:gd name="T77" fmla="*/ 164 h 166"/>
                  <a:gd name="T78" fmla="*/ 94 w 167"/>
                  <a:gd name="T79" fmla="*/ 164 h 166"/>
                  <a:gd name="T80" fmla="*/ 99 w 167"/>
                  <a:gd name="T81" fmla="*/ 164 h 166"/>
                  <a:gd name="T82" fmla="*/ 106 w 167"/>
                  <a:gd name="T83" fmla="*/ 161 h 166"/>
                  <a:gd name="T84" fmla="*/ 114 w 167"/>
                  <a:gd name="T85" fmla="*/ 159 h 166"/>
                  <a:gd name="T86" fmla="*/ 128 w 167"/>
                  <a:gd name="T87" fmla="*/ 151 h 166"/>
                  <a:gd name="T88" fmla="*/ 142 w 167"/>
                  <a:gd name="T89" fmla="*/ 14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7" h="166">
                    <a:moveTo>
                      <a:pt x="142" y="141"/>
                    </a:moveTo>
                    <a:lnTo>
                      <a:pt x="152" y="127"/>
                    </a:lnTo>
                    <a:lnTo>
                      <a:pt x="160" y="113"/>
                    </a:lnTo>
                    <a:lnTo>
                      <a:pt x="162" y="105"/>
                    </a:lnTo>
                    <a:lnTo>
                      <a:pt x="165" y="98"/>
                    </a:lnTo>
                    <a:lnTo>
                      <a:pt x="165" y="93"/>
                    </a:lnTo>
                    <a:lnTo>
                      <a:pt x="165" y="91"/>
                    </a:lnTo>
                    <a:lnTo>
                      <a:pt x="165" y="90"/>
                    </a:lnTo>
                    <a:lnTo>
                      <a:pt x="166" y="90"/>
                    </a:lnTo>
                    <a:lnTo>
                      <a:pt x="167" y="83"/>
                    </a:lnTo>
                    <a:lnTo>
                      <a:pt x="165" y="65"/>
                    </a:lnTo>
                    <a:lnTo>
                      <a:pt x="160" y="50"/>
                    </a:lnTo>
                    <a:lnTo>
                      <a:pt x="152" y="36"/>
                    </a:lnTo>
                    <a:lnTo>
                      <a:pt x="142" y="24"/>
                    </a:lnTo>
                    <a:lnTo>
                      <a:pt x="128" y="12"/>
                    </a:lnTo>
                    <a:lnTo>
                      <a:pt x="114" y="5"/>
                    </a:lnTo>
                    <a:lnTo>
                      <a:pt x="106" y="2"/>
                    </a:lnTo>
                    <a:lnTo>
                      <a:pt x="99" y="1"/>
                    </a:lnTo>
                    <a:lnTo>
                      <a:pt x="84" y="0"/>
                    </a:lnTo>
                    <a:lnTo>
                      <a:pt x="66" y="1"/>
                    </a:lnTo>
                    <a:lnTo>
                      <a:pt x="51" y="5"/>
                    </a:lnTo>
                    <a:lnTo>
                      <a:pt x="37" y="12"/>
                    </a:lnTo>
                    <a:lnTo>
                      <a:pt x="25" y="24"/>
                    </a:lnTo>
                    <a:lnTo>
                      <a:pt x="13" y="36"/>
                    </a:lnTo>
                    <a:lnTo>
                      <a:pt x="6" y="50"/>
                    </a:lnTo>
                    <a:lnTo>
                      <a:pt x="1" y="65"/>
                    </a:lnTo>
                    <a:lnTo>
                      <a:pt x="0" y="83"/>
                    </a:lnTo>
                    <a:lnTo>
                      <a:pt x="1" y="98"/>
                    </a:lnTo>
                    <a:lnTo>
                      <a:pt x="3" y="105"/>
                    </a:lnTo>
                    <a:lnTo>
                      <a:pt x="6" y="113"/>
                    </a:lnTo>
                    <a:lnTo>
                      <a:pt x="13" y="127"/>
                    </a:lnTo>
                    <a:lnTo>
                      <a:pt x="25" y="141"/>
                    </a:lnTo>
                    <a:lnTo>
                      <a:pt x="37" y="151"/>
                    </a:lnTo>
                    <a:lnTo>
                      <a:pt x="51" y="159"/>
                    </a:lnTo>
                    <a:lnTo>
                      <a:pt x="66" y="164"/>
                    </a:lnTo>
                    <a:lnTo>
                      <a:pt x="84" y="166"/>
                    </a:lnTo>
                    <a:lnTo>
                      <a:pt x="91" y="165"/>
                    </a:lnTo>
                    <a:lnTo>
                      <a:pt x="91" y="164"/>
                    </a:lnTo>
                    <a:lnTo>
                      <a:pt x="92" y="164"/>
                    </a:lnTo>
                    <a:lnTo>
                      <a:pt x="94" y="164"/>
                    </a:lnTo>
                    <a:lnTo>
                      <a:pt x="99" y="164"/>
                    </a:lnTo>
                    <a:lnTo>
                      <a:pt x="106" y="161"/>
                    </a:lnTo>
                    <a:lnTo>
                      <a:pt x="114" y="159"/>
                    </a:lnTo>
                    <a:lnTo>
                      <a:pt x="128" y="151"/>
                    </a:lnTo>
                    <a:lnTo>
                      <a:pt x="142"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8" name="Freeform 242">
                <a:extLst>
                  <a:ext uri="{FF2B5EF4-FFF2-40B4-BE49-F238E27FC236}">
                    <a16:creationId xmlns:a16="http://schemas.microsoft.com/office/drawing/2014/main" id="{A8F401E9-DF54-09D2-F0A3-A149E6BEA464}"/>
                  </a:ext>
                </a:extLst>
              </p:cNvPr>
              <p:cNvSpPr>
                <a:spLocks/>
              </p:cNvSpPr>
              <p:nvPr/>
            </p:nvSpPr>
            <p:spPr bwMode="auto">
              <a:xfrm>
                <a:off x="3676650" y="4425951"/>
                <a:ext cx="44450" cy="42863"/>
              </a:xfrm>
              <a:custGeom>
                <a:avLst/>
                <a:gdLst>
                  <a:gd name="T0" fmla="*/ 141 w 166"/>
                  <a:gd name="T1" fmla="*/ 142 h 166"/>
                  <a:gd name="T2" fmla="*/ 151 w 166"/>
                  <a:gd name="T3" fmla="*/ 128 h 166"/>
                  <a:gd name="T4" fmla="*/ 159 w 166"/>
                  <a:gd name="T5" fmla="*/ 114 h 166"/>
                  <a:gd name="T6" fmla="*/ 161 w 166"/>
                  <a:gd name="T7" fmla="*/ 106 h 166"/>
                  <a:gd name="T8" fmla="*/ 164 w 166"/>
                  <a:gd name="T9" fmla="*/ 98 h 166"/>
                  <a:gd name="T10" fmla="*/ 164 w 166"/>
                  <a:gd name="T11" fmla="*/ 94 h 166"/>
                  <a:gd name="T12" fmla="*/ 164 w 166"/>
                  <a:gd name="T13" fmla="*/ 91 h 166"/>
                  <a:gd name="T14" fmla="*/ 164 w 166"/>
                  <a:gd name="T15" fmla="*/ 90 h 166"/>
                  <a:gd name="T16" fmla="*/ 165 w 166"/>
                  <a:gd name="T17" fmla="*/ 90 h 166"/>
                  <a:gd name="T18" fmla="*/ 166 w 166"/>
                  <a:gd name="T19" fmla="*/ 83 h 166"/>
                  <a:gd name="T20" fmla="*/ 164 w 166"/>
                  <a:gd name="T21" fmla="*/ 66 h 166"/>
                  <a:gd name="T22" fmla="*/ 159 w 166"/>
                  <a:gd name="T23" fmla="*/ 50 h 166"/>
                  <a:gd name="T24" fmla="*/ 151 w 166"/>
                  <a:gd name="T25" fmla="*/ 36 h 166"/>
                  <a:gd name="T26" fmla="*/ 141 w 166"/>
                  <a:gd name="T27" fmla="*/ 25 h 166"/>
                  <a:gd name="T28" fmla="*/ 127 w 166"/>
                  <a:gd name="T29" fmla="*/ 13 h 166"/>
                  <a:gd name="T30" fmla="*/ 113 w 166"/>
                  <a:gd name="T31" fmla="*/ 6 h 166"/>
                  <a:gd name="T32" fmla="*/ 105 w 166"/>
                  <a:gd name="T33" fmla="*/ 2 h 166"/>
                  <a:gd name="T34" fmla="*/ 98 w 166"/>
                  <a:gd name="T35" fmla="*/ 1 h 166"/>
                  <a:gd name="T36" fmla="*/ 83 w 166"/>
                  <a:gd name="T37" fmla="*/ 0 h 166"/>
                  <a:gd name="T38" fmla="*/ 65 w 166"/>
                  <a:gd name="T39" fmla="*/ 1 h 166"/>
                  <a:gd name="T40" fmla="*/ 50 w 166"/>
                  <a:gd name="T41" fmla="*/ 6 h 166"/>
                  <a:gd name="T42" fmla="*/ 36 w 166"/>
                  <a:gd name="T43" fmla="*/ 13 h 166"/>
                  <a:gd name="T44" fmla="*/ 24 w 166"/>
                  <a:gd name="T45" fmla="*/ 25 h 166"/>
                  <a:gd name="T46" fmla="*/ 12 w 166"/>
                  <a:gd name="T47" fmla="*/ 36 h 166"/>
                  <a:gd name="T48" fmla="*/ 5 w 166"/>
                  <a:gd name="T49" fmla="*/ 50 h 166"/>
                  <a:gd name="T50" fmla="*/ 1 w 166"/>
                  <a:gd name="T51" fmla="*/ 66 h 166"/>
                  <a:gd name="T52" fmla="*/ 0 w 166"/>
                  <a:gd name="T53" fmla="*/ 83 h 166"/>
                  <a:gd name="T54" fmla="*/ 1 w 166"/>
                  <a:gd name="T55" fmla="*/ 98 h 166"/>
                  <a:gd name="T56" fmla="*/ 2 w 166"/>
                  <a:gd name="T57" fmla="*/ 106 h 166"/>
                  <a:gd name="T58" fmla="*/ 5 w 166"/>
                  <a:gd name="T59" fmla="*/ 114 h 166"/>
                  <a:gd name="T60" fmla="*/ 12 w 166"/>
                  <a:gd name="T61" fmla="*/ 128 h 166"/>
                  <a:gd name="T62" fmla="*/ 24 w 166"/>
                  <a:gd name="T63" fmla="*/ 142 h 166"/>
                  <a:gd name="T64" fmla="*/ 36 w 166"/>
                  <a:gd name="T65" fmla="*/ 151 h 166"/>
                  <a:gd name="T66" fmla="*/ 50 w 166"/>
                  <a:gd name="T67" fmla="*/ 159 h 166"/>
                  <a:gd name="T68" fmla="*/ 65 w 166"/>
                  <a:gd name="T69" fmla="*/ 164 h 166"/>
                  <a:gd name="T70" fmla="*/ 83 w 166"/>
                  <a:gd name="T71" fmla="*/ 166 h 166"/>
                  <a:gd name="T72" fmla="*/ 90 w 166"/>
                  <a:gd name="T73" fmla="*/ 165 h 166"/>
                  <a:gd name="T74" fmla="*/ 90 w 166"/>
                  <a:gd name="T75" fmla="*/ 164 h 166"/>
                  <a:gd name="T76" fmla="*/ 91 w 166"/>
                  <a:gd name="T77" fmla="*/ 164 h 166"/>
                  <a:gd name="T78" fmla="*/ 93 w 166"/>
                  <a:gd name="T79" fmla="*/ 164 h 166"/>
                  <a:gd name="T80" fmla="*/ 98 w 166"/>
                  <a:gd name="T81" fmla="*/ 164 h 166"/>
                  <a:gd name="T82" fmla="*/ 105 w 166"/>
                  <a:gd name="T83" fmla="*/ 162 h 166"/>
                  <a:gd name="T84" fmla="*/ 113 w 166"/>
                  <a:gd name="T85" fmla="*/ 159 h 166"/>
                  <a:gd name="T86" fmla="*/ 127 w 166"/>
                  <a:gd name="T87" fmla="*/ 151 h 166"/>
                  <a:gd name="T88" fmla="*/ 141 w 166"/>
                  <a:gd name="T89"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6" h="166">
                    <a:moveTo>
                      <a:pt x="141" y="142"/>
                    </a:moveTo>
                    <a:lnTo>
                      <a:pt x="151" y="128"/>
                    </a:lnTo>
                    <a:lnTo>
                      <a:pt x="159" y="114"/>
                    </a:lnTo>
                    <a:lnTo>
                      <a:pt x="161" y="106"/>
                    </a:lnTo>
                    <a:lnTo>
                      <a:pt x="164" y="98"/>
                    </a:lnTo>
                    <a:lnTo>
                      <a:pt x="164" y="94"/>
                    </a:lnTo>
                    <a:lnTo>
                      <a:pt x="164" y="91"/>
                    </a:lnTo>
                    <a:lnTo>
                      <a:pt x="164" y="90"/>
                    </a:lnTo>
                    <a:lnTo>
                      <a:pt x="165" y="90"/>
                    </a:lnTo>
                    <a:lnTo>
                      <a:pt x="166" y="83"/>
                    </a:lnTo>
                    <a:lnTo>
                      <a:pt x="164" y="66"/>
                    </a:lnTo>
                    <a:lnTo>
                      <a:pt x="159" y="50"/>
                    </a:lnTo>
                    <a:lnTo>
                      <a:pt x="151" y="36"/>
                    </a:lnTo>
                    <a:lnTo>
                      <a:pt x="141" y="25"/>
                    </a:lnTo>
                    <a:lnTo>
                      <a:pt x="127" y="13"/>
                    </a:lnTo>
                    <a:lnTo>
                      <a:pt x="113" y="6"/>
                    </a:lnTo>
                    <a:lnTo>
                      <a:pt x="105" y="2"/>
                    </a:lnTo>
                    <a:lnTo>
                      <a:pt x="98" y="1"/>
                    </a:lnTo>
                    <a:lnTo>
                      <a:pt x="83" y="0"/>
                    </a:lnTo>
                    <a:lnTo>
                      <a:pt x="65" y="1"/>
                    </a:lnTo>
                    <a:lnTo>
                      <a:pt x="50" y="6"/>
                    </a:lnTo>
                    <a:lnTo>
                      <a:pt x="36" y="13"/>
                    </a:lnTo>
                    <a:lnTo>
                      <a:pt x="24" y="25"/>
                    </a:lnTo>
                    <a:lnTo>
                      <a:pt x="12" y="36"/>
                    </a:lnTo>
                    <a:lnTo>
                      <a:pt x="5" y="50"/>
                    </a:lnTo>
                    <a:lnTo>
                      <a:pt x="1" y="66"/>
                    </a:lnTo>
                    <a:lnTo>
                      <a:pt x="0" y="83"/>
                    </a:lnTo>
                    <a:lnTo>
                      <a:pt x="1" y="98"/>
                    </a:lnTo>
                    <a:lnTo>
                      <a:pt x="2" y="106"/>
                    </a:lnTo>
                    <a:lnTo>
                      <a:pt x="5" y="114"/>
                    </a:lnTo>
                    <a:lnTo>
                      <a:pt x="12" y="128"/>
                    </a:lnTo>
                    <a:lnTo>
                      <a:pt x="24" y="142"/>
                    </a:lnTo>
                    <a:lnTo>
                      <a:pt x="36" y="151"/>
                    </a:lnTo>
                    <a:lnTo>
                      <a:pt x="50" y="159"/>
                    </a:lnTo>
                    <a:lnTo>
                      <a:pt x="65" y="164"/>
                    </a:lnTo>
                    <a:lnTo>
                      <a:pt x="83" y="166"/>
                    </a:lnTo>
                    <a:lnTo>
                      <a:pt x="90" y="165"/>
                    </a:lnTo>
                    <a:lnTo>
                      <a:pt x="90" y="164"/>
                    </a:lnTo>
                    <a:lnTo>
                      <a:pt x="91" y="164"/>
                    </a:lnTo>
                    <a:lnTo>
                      <a:pt x="93" y="164"/>
                    </a:lnTo>
                    <a:lnTo>
                      <a:pt x="98" y="164"/>
                    </a:lnTo>
                    <a:lnTo>
                      <a:pt x="105" y="162"/>
                    </a:lnTo>
                    <a:lnTo>
                      <a:pt x="113" y="159"/>
                    </a:lnTo>
                    <a:lnTo>
                      <a:pt x="127" y="151"/>
                    </a:lnTo>
                    <a:lnTo>
                      <a:pt x="141"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9" name="Freeform 243">
                <a:extLst>
                  <a:ext uri="{FF2B5EF4-FFF2-40B4-BE49-F238E27FC236}">
                    <a16:creationId xmlns:a16="http://schemas.microsoft.com/office/drawing/2014/main" id="{B7A2C809-48BF-E50F-6635-69BEFD6B8445}"/>
                  </a:ext>
                </a:extLst>
              </p:cNvPr>
              <p:cNvSpPr>
                <a:spLocks/>
              </p:cNvSpPr>
              <p:nvPr/>
            </p:nvSpPr>
            <p:spPr bwMode="auto">
              <a:xfrm>
                <a:off x="3743325" y="4425951"/>
                <a:ext cx="44450" cy="42863"/>
              </a:xfrm>
              <a:custGeom>
                <a:avLst/>
                <a:gdLst>
                  <a:gd name="T0" fmla="*/ 142 w 166"/>
                  <a:gd name="T1" fmla="*/ 142 h 166"/>
                  <a:gd name="T2" fmla="*/ 151 w 166"/>
                  <a:gd name="T3" fmla="*/ 128 h 166"/>
                  <a:gd name="T4" fmla="*/ 159 w 166"/>
                  <a:gd name="T5" fmla="*/ 114 h 166"/>
                  <a:gd name="T6" fmla="*/ 162 w 166"/>
                  <a:gd name="T7" fmla="*/ 106 h 166"/>
                  <a:gd name="T8" fmla="*/ 164 w 166"/>
                  <a:gd name="T9" fmla="*/ 98 h 166"/>
                  <a:gd name="T10" fmla="*/ 164 w 166"/>
                  <a:gd name="T11" fmla="*/ 94 h 166"/>
                  <a:gd name="T12" fmla="*/ 164 w 166"/>
                  <a:gd name="T13" fmla="*/ 91 h 166"/>
                  <a:gd name="T14" fmla="*/ 164 w 166"/>
                  <a:gd name="T15" fmla="*/ 90 h 166"/>
                  <a:gd name="T16" fmla="*/ 165 w 166"/>
                  <a:gd name="T17" fmla="*/ 90 h 166"/>
                  <a:gd name="T18" fmla="*/ 166 w 166"/>
                  <a:gd name="T19" fmla="*/ 83 h 166"/>
                  <a:gd name="T20" fmla="*/ 164 w 166"/>
                  <a:gd name="T21" fmla="*/ 66 h 166"/>
                  <a:gd name="T22" fmla="*/ 159 w 166"/>
                  <a:gd name="T23" fmla="*/ 50 h 166"/>
                  <a:gd name="T24" fmla="*/ 151 w 166"/>
                  <a:gd name="T25" fmla="*/ 36 h 166"/>
                  <a:gd name="T26" fmla="*/ 142 w 166"/>
                  <a:gd name="T27" fmla="*/ 25 h 166"/>
                  <a:gd name="T28" fmla="*/ 128 w 166"/>
                  <a:gd name="T29" fmla="*/ 13 h 166"/>
                  <a:gd name="T30" fmla="*/ 114 w 166"/>
                  <a:gd name="T31" fmla="*/ 6 h 166"/>
                  <a:gd name="T32" fmla="*/ 105 w 166"/>
                  <a:gd name="T33" fmla="*/ 2 h 166"/>
                  <a:gd name="T34" fmla="*/ 98 w 166"/>
                  <a:gd name="T35" fmla="*/ 1 h 166"/>
                  <a:gd name="T36" fmla="*/ 83 w 166"/>
                  <a:gd name="T37" fmla="*/ 0 h 166"/>
                  <a:gd name="T38" fmla="*/ 65 w 166"/>
                  <a:gd name="T39" fmla="*/ 1 h 166"/>
                  <a:gd name="T40" fmla="*/ 50 w 166"/>
                  <a:gd name="T41" fmla="*/ 6 h 166"/>
                  <a:gd name="T42" fmla="*/ 36 w 166"/>
                  <a:gd name="T43" fmla="*/ 13 h 166"/>
                  <a:gd name="T44" fmla="*/ 24 w 166"/>
                  <a:gd name="T45" fmla="*/ 25 h 166"/>
                  <a:gd name="T46" fmla="*/ 13 w 166"/>
                  <a:gd name="T47" fmla="*/ 36 h 166"/>
                  <a:gd name="T48" fmla="*/ 6 w 166"/>
                  <a:gd name="T49" fmla="*/ 50 h 166"/>
                  <a:gd name="T50" fmla="*/ 1 w 166"/>
                  <a:gd name="T51" fmla="*/ 66 h 166"/>
                  <a:gd name="T52" fmla="*/ 0 w 166"/>
                  <a:gd name="T53" fmla="*/ 83 h 166"/>
                  <a:gd name="T54" fmla="*/ 1 w 166"/>
                  <a:gd name="T55" fmla="*/ 98 h 166"/>
                  <a:gd name="T56" fmla="*/ 2 w 166"/>
                  <a:gd name="T57" fmla="*/ 106 h 166"/>
                  <a:gd name="T58" fmla="*/ 6 w 166"/>
                  <a:gd name="T59" fmla="*/ 114 h 166"/>
                  <a:gd name="T60" fmla="*/ 13 w 166"/>
                  <a:gd name="T61" fmla="*/ 128 h 166"/>
                  <a:gd name="T62" fmla="*/ 24 w 166"/>
                  <a:gd name="T63" fmla="*/ 142 h 166"/>
                  <a:gd name="T64" fmla="*/ 36 w 166"/>
                  <a:gd name="T65" fmla="*/ 151 h 166"/>
                  <a:gd name="T66" fmla="*/ 50 w 166"/>
                  <a:gd name="T67" fmla="*/ 159 h 166"/>
                  <a:gd name="T68" fmla="*/ 65 w 166"/>
                  <a:gd name="T69" fmla="*/ 164 h 166"/>
                  <a:gd name="T70" fmla="*/ 83 w 166"/>
                  <a:gd name="T71" fmla="*/ 166 h 166"/>
                  <a:gd name="T72" fmla="*/ 90 w 166"/>
                  <a:gd name="T73" fmla="*/ 165 h 166"/>
                  <a:gd name="T74" fmla="*/ 90 w 166"/>
                  <a:gd name="T75" fmla="*/ 164 h 166"/>
                  <a:gd name="T76" fmla="*/ 91 w 166"/>
                  <a:gd name="T77" fmla="*/ 164 h 166"/>
                  <a:gd name="T78" fmla="*/ 94 w 166"/>
                  <a:gd name="T79" fmla="*/ 164 h 166"/>
                  <a:gd name="T80" fmla="*/ 98 w 166"/>
                  <a:gd name="T81" fmla="*/ 164 h 166"/>
                  <a:gd name="T82" fmla="*/ 105 w 166"/>
                  <a:gd name="T83" fmla="*/ 162 h 166"/>
                  <a:gd name="T84" fmla="*/ 114 w 166"/>
                  <a:gd name="T85" fmla="*/ 159 h 166"/>
                  <a:gd name="T86" fmla="*/ 128 w 166"/>
                  <a:gd name="T87" fmla="*/ 151 h 166"/>
                  <a:gd name="T88" fmla="*/ 142 w 166"/>
                  <a:gd name="T89"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6" h="166">
                    <a:moveTo>
                      <a:pt x="142" y="142"/>
                    </a:moveTo>
                    <a:lnTo>
                      <a:pt x="151" y="128"/>
                    </a:lnTo>
                    <a:lnTo>
                      <a:pt x="159" y="114"/>
                    </a:lnTo>
                    <a:lnTo>
                      <a:pt x="162" y="106"/>
                    </a:lnTo>
                    <a:lnTo>
                      <a:pt x="164" y="98"/>
                    </a:lnTo>
                    <a:lnTo>
                      <a:pt x="164" y="94"/>
                    </a:lnTo>
                    <a:lnTo>
                      <a:pt x="164" y="91"/>
                    </a:lnTo>
                    <a:lnTo>
                      <a:pt x="164" y="90"/>
                    </a:lnTo>
                    <a:lnTo>
                      <a:pt x="165" y="90"/>
                    </a:lnTo>
                    <a:lnTo>
                      <a:pt x="166" y="83"/>
                    </a:lnTo>
                    <a:lnTo>
                      <a:pt x="164" y="66"/>
                    </a:lnTo>
                    <a:lnTo>
                      <a:pt x="159" y="50"/>
                    </a:lnTo>
                    <a:lnTo>
                      <a:pt x="151" y="36"/>
                    </a:lnTo>
                    <a:lnTo>
                      <a:pt x="142" y="25"/>
                    </a:lnTo>
                    <a:lnTo>
                      <a:pt x="128" y="13"/>
                    </a:lnTo>
                    <a:lnTo>
                      <a:pt x="114" y="6"/>
                    </a:lnTo>
                    <a:lnTo>
                      <a:pt x="105" y="2"/>
                    </a:lnTo>
                    <a:lnTo>
                      <a:pt x="98" y="1"/>
                    </a:lnTo>
                    <a:lnTo>
                      <a:pt x="83" y="0"/>
                    </a:lnTo>
                    <a:lnTo>
                      <a:pt x="65" y="1"/>
                    </a:lnTo>
                    <a:lnTo>
                      <a:pt x="50" y="6"/>
                    </a:lnTo>
                    <a:lnTo>
                      <a:pt x="36" y="13"/>
                    </a:lnTo>
                    <a:lnTo>
                      <a:pt x="24" y="25"/>
                    </a:lnTo>
                    <a:lnTo>
                      <a:pt x="13" y="36"/>
                    </a:lnTo>
                    <a:lnTo>
                      <a:pt x="6" y="50"/>
                    </a:lnTo>
                    <a:lnTo>
                      <a:pt x="1" y="66"/>
                    </a:lnTo>
                    <a:lnTo>
                      <a:pt x="0" y="83"/>
                    </a:lnTo>
                    <a:lnTo>
                      <a:pt x="1" y="98"/>
                    </a:lnTo>
                    <a:lnTo>
                      <a:pt x="2" y="106"/>
                    </a:lnTo>
                    <a:lnTo>
                      <a:pt x="6" y="114"/>
                    </a:lnTo>
                    <a:lnTo>
                      <a:pt x="13" y="128"/>
                    </a:lnTo>
                    <a:lnTo>
                      <a:pt x="24" y="142"/>
                    </a:lnTo>
                    <a:lnTo>
                      <a:pt x="36" y="151"/>
                    </a:lnTo>
                    <a:lnTo>
                      <a:pt x="50" y="159"/>
                    </a:lnTo>
                    <a:lnTo>
                      <a:pt x="65" y="164"/>
                    </a:lnTo>
                    <a:lnTo>
                      <a:pt x="83" y="166"/>
                    </a:lnTo>
                    <a:lnTo>
                      <a:pt x="90" y="165"/>
                    </a:lnTo>
                    <a:lnTo>
                      <a:pt x="90" y="164"/>
                    </a:lnTo>
                    <a:lnTo>
                      <a:pt x="91" y="164"/>
                    </a:lnTo>
                    <a:lnTo>
                      <a:pt x="94" y="164"/>
                    </a:lnTo>
                    <a:lnTo>
                      <a:pt x="98" y="164"/>
                    </a:lnTo>
                    <a:lnTo>
                      <a:pt x="105" y="162"/>
                    </a:lnTo>
                    <a:lnTo>
                      <a:pt x="114" y="159"/>
                    </a:lnTo>
                    <a:lnTo>
                      <a:pt x="128" y="151"/>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0" name="Freeform 244">
                <a:extLst>
                  <a:ext uri="{FF2B5EF4-FFF2-40B4-BE49-F238E27FC236}">
                    <a16:creationId xmlns:a16="http://schemas.microsoft.com/office/drawing/2014/main" id="{4652915A-87F6-0FA3-786D-E6636A8E5001}"/>
                  </a:ext>
                </a:extLst>
              </p:cNvPr>
              <p:cNvSpPr>
                <a:spLocks/>
              </p:cNvSpPr>
              <p:nvPr/>
            </p:nvSpPr>
            <p:spPr bwMode="auto">
              <a:xfrm>
                <a:off x="3190875" y="4468813"/>
                <a:ext cx="44450" cy="44450"/>
              </a:xfrm>
              <a:custGeom>
                <a:avLst/>
                <a:gdLst>
                  <a:gd name="T0" fmla="*/ 142 w 167"/>
                  <a:gd name="T1" fmla="*/ 142 h 167"/>
                  <a:gd name="T2" fmla="*/ 152 w 167"/>
                  <a:gd name="T3" fmla="*/ 128 h 167"/>
                  <a:gd name="T4" fmla="*/ 160 w 167"/>
                  <a:gd name="T5" fmla="*/ 114 h 167"/>
                  <a:gd name="T6" fmla="*/ 162 w 167"/>
                  <a:gd name="T7" fmla="*/ 106 h 167"/>
                  <a:gd name="T8" fmla="*/ 164 w 167"/>
                  <a:gd name="T9" fmla="*/ 98 h 167"/>
                  <a:gd name="T10" fmla="*/ 164 w 167"/>
                  <a:gd name="T11" fmla="*/ 94 h 167"/>
                  <a:gd name="T12" fmla="*/ 164 w 167"/>
                  <a:gd name="T13" fmla="*/ 91 h 167"/>
                  <a:gd name="T14" fmla="*/ 164 w 167"/>
                  <a:gd name="T15" fmla="*/ 90 h 167"/>
                  <a:gd name="T16" fmla="*/ 166 w 167"/>
                  <a:gd name="T17" fmla="*/ 90 h 167"/>
                  <a:gd name="T18" fmla="*/ 167 w 167"/>
                  <a:gd name="T19" fmla="*/ 83 h 167"/>
                  <a:gd name="T20" fmla="*/ 164 w 167"/>
                  <a:gd name="T21" fmla="*/ 66 h 167"/>
                  <a:gd name="T22" fmla="*/ 160 w 167"/>
                  <a:gd name="T23" fmla="*/ 50 h 167"/>
                  <a:gd name="T24" fmla="*/ 152 w 167"/>
                  <a:gd name="T25" fmla="*/ 36 h 167"/>
                  <a:gd name="T26" fmla="*/ 142 w 167"/>
                  <a:gd name="T27" fmla="*/ 25 h 167"/>
                  <a:gd name="T28" fmla="*/ 128 w 167"/>
                  <a:gd name="T29" fmla="*/ 13 h 167"/>
                  <a:gd name="T30" fmla="*/ 114 w 167"/>
                  <a:gd name="T31" fmla="*/ 6 h 167"/>
                  <a:gd name="T32" fmla="*/ 106 w 167"/>
                  <a:gd name="T33" fmla="*/ 2 h 167"/>
                  <a:gd name="T34" fmla="*/ 99 w 167"/>
                  <a:gd name="T35" fmla="*/ 1 h 167"/>
                  <a:gd name="T36" fmla="*/ 84 w 167"/>
                  <a:gd name="T37" fmla="*/ 0 h 167"/>
                  <a:gd name="T38" fmla="*/ 66 w 167"/>
                  <a:gd name="T39" fmla="*/ 1 h 167"/>
                  <a:gd name="T40" fmla="*/ 51 w 167"/>
                  <a:gd name="T41" fmla="*/ 6 h 167"/>
                  <a:gd name="T42" fmla="*/ 37 w 167"/>
                  <a:gd name="T43" fmla="*/ 13 h 167"/>
                  <a:gd name="T44" fmla="*/ 25 w 167"/>
                  <a:gd name="T45" fmla="*/ 25 h 167"/>
                  <a:gd name="T46" fmla="*/ 13 w 167"/>
                  <a:gd name="T47" fmla="*/ 36 h 167"/>
                  <a:gd name="T48" fmla="*/ 6 w 167"/>
                  <a:gd name="T49" fmla="*/ 50 h 167"/>
                  <a:gd name="T50" fmla="*/ 1 w 167"/>
                  <a:gd name="T51" fmla="*/ 66 h 167"/>
                  <a:gd name="T52" fmla="*/ 0 w 167"/>
                  <a:gd name="T53" fmla="*/ 83 h 167"/>
                  <a:gd name="T54" fmla="*/ 1 w 167"/>
                  <a:gd name="T55" fmla="*/ 98 h 167"/>
                  <a:gd name="T56" fmla="*/ 3 w 167"/>
                  <a:gd name="T57" fmla="*/ 106 h 167"/>
                  <a:gd name="T58" fmla="*/ 6 w 167"/>
                  <a:gd name="T59" fmla="*/ 114 h 167"/>
                  <a:gd name="T60" fmla="*/ 13 w 167"/>
                  <a:gd name="T61" fmla="*/ 128 h 167"/>
                  <a:gd name="T62" fmla="*/ 25 w 167"/>
                  <a:gd name="T63" fmla="*/ 142 h 167"/>
                  <a:gd name="T64" fmla="*/ 37 w 167"/>
                  <a:gd name="T65" fmla="*/ 151 h 167"/>
                  <a:gd name="T66" fmla="*/ 51 w 167"/>
                  <a:gd name="T67" fmla="*/ 159 h 167"/>
                  <a:gd name="T68" fmla="*/ 66 w 167"/>
                  <a:gd name="T69" fmla="*/ 164 h 167"/>
                  <a:gd name="T70" fmla="*/ 84 w 167"/>
                  <a:gd name="T71" fmla="*/ 167 h 167"/>
                  <a:gd name="T72" fmla="*/ 91 w 167"/>
                  <a:gd name="T73" fmla="*/ 165 h 167"/>
                  <a:gd name="T74" fmla="*/ 91 w 167"/>
                  <a:gd name="T75" fmla="*/ 164 h 167"/>
                  <a:gd name="T76" fmla="*/ 92 w 167"/>
                  <a:gd name="T77" fmla="*/ 164 h 167"/>
                  <a:gd name="T78" fmla="*/ 94 w 167"/>
                  <a:gd name="T79" fmla="*/ 164 h 167"/>
                  <a:gd name="T80" fmla="*/ 99 w 167"/>
                  <a:gd name="T81" fmla="*/ 164 h 167"/>
                  <a:gd name="T82" fmla="*/ 106 w 167"/>
                  <a:gd name="T83" fmla="*/ 162 h 167"/>
                  <a:gd name="T84" fmla="*/ 114 w 167"/>
                  <a:gd name="T85" fmla="*/ 159 h 167"/>
                  <a:gd name="T86" fmla="*/ 128 w 167"/>
                  <a:gd name="T87" fmla="*/ 151 h 167"/>
                  <a:gd name="T88" fmla="*/ 142 w 167"/>
                  <a:gd name="T89" fmla="*/ 14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7" h="167">
                    <a:moveTo>
                      <a:pt x="142" y="142"/>
                    </a:moveTo>
                    <a:lnTo>
                      <a:pt x="152" y="128"/>
                    </a:lnTo>
                    <a:lnTo>
                      <a:pt x="160" y="114"/>
                    </a:lnTo>
                    <a:lnTo>
                      <a:pt x="162" y="106"/>
                    </a:lnTo>
                    <a:lnTo>
                      <a:pt x="164" y="98"/>
                    </a:lnTo>
                    <a:lnTo>
                      <a:pt x="164" y="94"/>
                    </a:lnTo>
                    <a:lnTo>
                      <a:pt x="164" y="91"/>
                    </a:lnTo>
                    <a:lnTo>
                      <a:pt x="164" y="90"/>
                    </a:lnTo>
                    <a:lnTo>
                      <a:pt x="166" y="90"/>
                    </a:lnTo>
                    <a:lnTo>
                      <a:pt x="167" y="83"/>
                    </a:lnTo>
                    <a:lnTo>
                      <a:pt x="164" y="66"/>
                    </a:lnTo>
                    <a:lnTo>
                      <a:pt x="160" y="50"/>
                    </a:lnTo>
                    <a:lnTo>
                      <a:pt x="152" y="36"/>
                    </a:lnTo>
                    <a:lnTo>
                      <a:pt x="142" y="25"/>
                    </a:lnTo>
                    <a:lnTo>
                      <a:pt x="128" y="13"/>
                    </a:lnTo>
                    <a:lnTo>
                      <a:pt x="114" y="6"/>
                    </a:lnTo>
                    <a:lnTo>
                      <a:pt x="106" y="2"/>
                    </a:lnTo>
                    <a:lnTo>
                      <a:pt x="99" y="1"/>
                    </a:lnTo>
                    <a:lnTo>
                      <a:pt x="84" y="0"/>
                    </a:lnTo>
                    <a:lnTo>
                      <a:pt x="66" y="1"/>
                    </a:lnTo>
                    <a:lnTo>
                      <a:pt x="51" y="6"/>
                    </a:lnTo>
                    <a:lnTo>
                      <a:pt x="37" y="13"/>
                    </a:lnTo>
                    <a:lnTo>
                      <a:pt x="25" y="25"/>
                    </a:lnTo>
                    <a:lnTo>
                      <a:pt x="13" y="36"/>
                    </a:lnTo>
                    <a:lnTo>
                      <a:pt x="6" y="50"/>
                    </a:lnTo>
                    <a:lnTo>
                      <a:pt x="1" y="66"/>
                    </a:lnTo>
                    <a:lnTo>
                      <a:pt x="0" y="83"/>
                    </a:lnTo>
                    <a:lnTo>
                      <a:pt x="1" y="98"/>
                    </a:lnTo>
                    <a:lnTo>
                      <a:pt x="3" y="106"/>
                    </a:lnTo>
                    <a:lnTo>
                      <a:pt x="6" y="114"/>
                    </a:lnTo>
                    <a:lnTo>
                      <a:pt x="13" y="128"/>
                    </a:lnTo>
                    <a:lnTo>
                      <a:pt x="25" y="142"/>
                    </a:lnTo>
                    <a:lnTo>
                      <a:pt x="37" y="151"/>
                    </a:lnTo>
                    <a:lnTo>
                      <a:pt x="51" y="159"/>
                    </a:lnTo>
                    <a:lnTo>
                      <a:pt x="66" y="164"/>
                    </a:lnTo>
                    <a:lnTo>
                      <a:pt x="84" y="167"/>
                    </a:lnTo>
                    <a:lnTo>
                      <a:pt x="91" y="165"/>
                    </a:lnTo>
                    <a:lnTo>
                      <a:pt x="91" y="164"/>
                    </a:lnTo>
                    <a:lnTo>
                      <a:pt x="92" y="164"/>
                    </a:lnTo>
                    <a:lnTo>
                      <a:pt x="94" y="164"/>
                    </a:lnTo>
                    <a:lnTo>
                      <a:pt x="99" y="164"/>
                    </a:lnTo>
                    <a:lnTo>
                      <a:pt x="106" y="162"/>
                    </a:lnTo>
                    <a:lnTo>
                      <a:pt x="114" y="159"/>
                    </a:lnTo>
                    <a:lnTo>
                      <a:pt x="128" y="151"/>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1" name="Freeform 245">
                <a:extLst>
                  <a:ext uri="{FF2B5EF4-FFF2-40B4-BE49-F238E27FC236}">
                    <a16:creationId xmlns:a16="http://schemas.microsoft.com/office/drawing/2014/main" id="{5D148478-DDAC-6F87-E7FA-50D1E9809452}"/>
                  </a:ext>
                </a:extLst>
              </p:cNvPr>
              <p:cNvSpPr>
                <a:spLocks/>
              </p:cNvSpPr>
              <p:nvPr/>
            </p:nvSpPr>
            <p:spPr bwMode="auto">
              <a:xfrm>
                <a:off x="3252788" y="4468813"/>
                <a:ext cx="44450" cy="44450"/>
              </a:xfrm>
              <a:custGeom>
                <a:avLst/>
                <a:gdLst>
                  <a:gd name="T0" fmla="*/ 142 w 167"/>
                  <a:gd name="T1" fmla="*/ 142 h 167"/>
                  <a:gd name="T2" fmla="*/ 151 w 167"/>
                  <a:gd name="T3" fmla="*/ 128 h 167"/>
                  <a:gd name="T4" fmla="*/ 159 w 167"/>
                  <a:gd name="T5" fmla="*/ 114 h 167"/>
                  <a:gd name="T6" fmla="*/ 162 w 167"/>
                  <a:gd name="T7" fmla="*/ 106 h 167"/>
                  <a:gd name="T8" fmla="*/ 164 w 167"/>
                  <a:gd name="T9" fmla="*/ 98 h 167"/>
                  <a:gd name="T10" fmla="*/ 164 w 167"/>
                  <a:gd name="T11" fmla="*/ 94 h 167"/>
                  <a:gd name="T12" fmla="*/ 164 w 167"/>
                  <a:gd name="T13" fmla="*/ 91 h 167"/>
                  <a:gd name="T14" fmla="*/ 164 w 167"/>
                  <a:gd name="T15" fmla="*/ 90 h 167"/>
                  <a:gd name="T16" fmla="*/ 165 w 167"/>
                  <a:gd name="T17" fmla="*/ 90 h 167"/>
                  <a:gd name="T18" fmla="*/ 167 w 167"/>
                  <a:gd name="T19" fmla="*/ 83 h 167"/>
                  <a:gd name="T20" fmla="*/ 164 w 167"/>
                  <a:gd name="T21" fmla="*/ 66 h 167"/>
                  <a:gd name="T22" fmla="*/ 159 w 167"/>
                  <a:gd name="T23" fmla="*/ 50 h 167"/>
                  <a:gd name="T24" fmla="*/ 151 w 167"/>
                  <a:gd name="T25" fmla="*/ 36 h 167"/>
                  <a:gd name="T26" fmla="*/ 142 w 167"/>
                  <a:gd name="T27" fmla="*/ 25 h 167"/>
                  <a:gd name="T28" fmla="*/ 128 w 167"/>
                  <a:gd name="T29" fmla="*/ 13 h 167"/>
                  <a:gd name="T30" fmla="*/ 114 w 167"/>
                  <a:gd name="T31" fmla="*/ 6 h 167"/>
                  <a:gd name="T32" fmla="*/ 105 w 167"/>
                  <a:gd name="T33" fmla="*/ 2 h 167"/>
                  <a:gd name="T34" fmla="*/ 98 w 167"/>
                  <a:gd name="T35" fmla="*/ 1 h 167"/>
                  <a:gd name="T36" fmla="*/ 83 w 167"/>
                  <a:gd name="T37" fmla="*/ 0 h 167"/>
                  <a:gd name="T38" fmla="*/ 66 w 167"/>
                  <a:gd name="T39" fmla="*/ 1 h 167"/>
                  <a:gd name="T40" fmla="*/ 50 w 167"/>
                  <a:gd name="T41" fmla="*/ 6 h 167"/>
                  <a:gd name="T42" fmla="*/ 36 w 167"/>
                  <a:gd name="T43" fmla="*/ 13 h 167"/>
                  <a:gd name="T44" fmla="*/ 25 w 167"/>
                  <a:gd name="T45" fmla="*/ 25 h 167"/>
                  <a:gd name="T46" fmla="*/ 13 w 167"/>
                  <a:gd name="T47" fmla="*/ 36 h 167"/>
                  <a:gd name="T48" fmla="*/ 6 w 167"/>
                  <a:gd name="T49" fmla="*/ 50 h 167"/>
                  <a:gd name="T50" fmla="*/ 1 w 167"/>
                  <a:gd name="T51" fmla="*/ 66 h 167"/>
                  <a:gd name="T52" fmla="*/ 0 w 167"/>
                  <a:gd name="T53" fmla="*/ 83 h 167"/>
                  <a:gd name="T54" fmla="*/ 1 w 167"/>
                  <a:gd name="T55" fmla="*/ 98 h 167"/>
                  <a:gd name="T56" fmla="*/ 2 w 167"/>
                  <a:gd name="T57" fmla="*/ 106 h 167"/>
                  <a:gd name="T58" fmla="*/ 6 w 167"/>
                  <a:gd name="T59" fmla="*/ 114 h 167"/>
                  <a:gd name="T60" fmla="*/ 13 w 167"/>
                  <a:gd name="T61" fmla="*/ 128 h 167"/>
                  <a:gd name="T62" fmla="*/ 25 w 167"/>
                  <a:gd name="T63" fmla="*/ 142 h 167"/>
                  <a:gd name="T64" fmla="*/ 36 w 167"/>
                  <a:gd name="T65" fmla="*/ 151 h 167"/>
                  <a:gd name="T66" fmla="*/ 50 w 167"/>
                  <a:gd name="T67" fmla="*/ 159 h 167"/>
                  <a:gd name="T68" fmla="*/ 66 w 167"/>
                  <a:gd name="T69" fmla="*/ 164 h 167"/>
                  <a:gd name="T70" fmla="*/ 83 w 167"/>
                  <a:gd name="T71" fmla="*/ 167 h 167"/>
                  <a:gd name="T72" fmla="*/ 90 w 167"/>
                  <a:gd name="T73" fmla="*/ 165 h 167"/>
                  <a:gd name="T74" fmla="*/ 90 w 167"/>
                  <a:gd name="T75" fmla="*/ 164 h 167"/>
                  <a:gd name="T76" fmla="*/ 91 w 167"/>
                  <a:gd name="T77" fmla="*/ 164 h 167"/>
                  <a:gd name="T78" fmla="*/ 94 w 167"/>
                  <a:gd name="T79" fmla="*/ 164 h 167"/>
                  <a:gd name="T80" fmla="*/ 98 w 167"/>
                  <a:gd name="T81" fmla="*/ 164 h 167"/>
                  <a:gd name="T82" fmla="*/ 105 w 167"/>
                  <a:gd name="T83" fmla="*/ 162 h 167"/>
                  <a:gd name="T84" fmla="*/ 114 w 167"/>
                  <a:gd name="T85" fmla="*/ 159 h 167"/>
                  <a:gd name="T86" fmla="*/ 128 w 167"/>
                  <a:gd name="T87" fmla="*/ 151 h 167"/>
                  <a:gd name="T88" fmla="*/ 142 w 167"/>
                  <a:gd name="T89" fmla="*/ 14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7" h="167">
                    <a:moveTo>
                      <a:pt x="142" y="142"/>
                    </a:moveTo>
                    <a:lnTo>
                      <a:pt x="151" y="128"/>
                    </a:lnTo>
                    <a:lnTo>
                      <a:pt x="159" y="114"/>
                    </a:lnTo>
                    <a:lnTo>
                      <a:pt x="162" y="106"/>
                    </a:lnTo>
                    <a:lnTo>
                      <a:pt x="164" y="98"/>
                    </a:lnTo>
                    <a:lnTo>
                      <a:pt x="164" y="94"/>
                    </a:lnTo>
                    <a:lnTo>
                      <a:pt x="164" y="91"/>
                    </a:lnTo>
                    <a:lnTo>
                      <a:pt x="164" y="90"/>
                    </a:lnTo>
                    <a:lnTo>
                      <a:pt x="165" y="90"/>
                    </a:lnTo>
                    <a:lnTo>
                      <a:pt x="167" y="83"/>
                    </a:lnTo>
                    <a:lnTo>
                      <a:pt x="164" y="66"/>
                    </a:lnTo>
                    <a:lnTo>
                      <a:pt x="159" y="50"/>
                    </a:lnTo>
                    <a:lnTo>
                      <a:pt x="151" y="36"/>
                    </a:lnTo>
                    <a:lnTo>
                      <a:pt x="142" y="25"/>
                    </a:lnTo>
                    <a:lnTo>
                      <a:pt x="128" y="13"/>
                    </a:lnTo>
                    <a:lnTo>
                      <a:pt x="114" y="6"/>
                    </a:lnTo>
                    <a:lnTo>
                      <a:pt x="105" y="2"/>
                    </a:lnTo>
                    <a:lnTo>
                      <a:pt x="98" y="1"/>
                    </a:lnTo>
                    <a:lnTo>
                      <a:pt x="83" y="0"/>
                    </a:lnTo>
                    <a:lnTo>
                      <a:pt x="66" y="1"/>
                    </a:lnTo>
                    <a:lnTo>
                      <a:pt x="50" y="6"/>
                    </a:lnTo>
                    <a:lnTo>
                      <a:pt x="36" y="13"/>
                    </a:lnTo>
                    <a:lnTo>
                      <a:pt x="25" y="25"/>
                    </a:lnTo>
                    <a:lnTo>
                      <a:pt x="13" y="36"/>
                    </a:lnTo>
                    <a:lnTo>
                      <a:pt x="6" y="50"/>
                    </a:lnTo>
                    <a:lnTo>
                      <a:pt x="1" y="66"/>
                    </a:lnTo>
                    <a:lnTo>
                      <a:pt x="0" y="83"/>
                    </a:lnTo>
                    <a:lnTo>
                      <a:pt x="1" y="98"/>
                    </a:lnTo>
                    <a:lnTo>
                      <a:pt x="2" y="106"/>
                    </a:lnTo>
                    <a:lnTo>
                      <a:pt x="6" y="114"/>
                    </a:lnTo>
                    <a:lnTo>
                      <a:pt x="13" y="128"/>
                    </a:lnTo>
                    <a:lnTo>
                      <a:pt x="25" y="142"/>
                    </a:lnTo>
                    <a:lnTo>
                      <a:pt x="36" y="151"/>
                    </a:lnTo>
                    <a:lnTo>
                      <a:pt x="50" y="159"/>
                    </a:lnTo>
                    <a:lnTo>
                      <a:pt x="66" y="164"/>
                    </a:lnTo>
                    <a:lnTo>
                      <a:pt x="83" y="167"/>
                    </a:lnTo>
                    <a:lnTo>
                      <a:pt x="90" y="165"/>
                    </a:lnTo>
                    <a:lnTo>
                      <a:pt x="90" y="164"/>
                    </a:lnTo>
                    <a:lnTo>
                      <a:pt x="91" y="164"/>
                    </a:lnTo>
                    <a:lnTo>
                      <a:pt x="94" y="164"/>
                    </a:lnTo>
                    <a:lnTo>
                      <a:pt x="98" y="164"/>
                    </a:lnTo>
                    <a:lnTo>
                      <a:pt x="105" y="162"/>
                    </a:lnTo>
                    <a:lnTo>
                      <a:pt x="114" y="159"/>
                    </a:lnTo>
                    <a:lnTo>
                      <a:pt x="128" y="151"/>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2" name="Freeform 246">
                <a:extLst>
                  <a:ext uri="{FF2B5EF4-FFF2-40B4-BE49-F238E27FC236}">
                    <a16:creationId xmlns:a16="http://schemas.microsoft.com/office/drawing/2014/main" id="{E513BB35-57DD-AF60-D8A8-E234CFAB6A44}"/>
                  </a:ext>
                </a:extLst>
              </p:cNvPr>
              <p:cNvSpPr>
                <a:spLocks/>
              </p:cNvSpPr>
              <p:nvPr/>
            </p:nvSpPr>
            <p:spPr bwMode="auto">
              <a:xfrm>
                <a:off x="3252788" y="4532313"/>
                <a:ext cx="44450" cy="44450"/>
              </a:xfrm>
              <a:custGeom>
                <a:avLst/>
                <a:gdLst>
                  <a:gd name="T0" fmla="*/ 142 w 167"/>
                  <a:gd name="T1" fmla="*/ 142 h 167"/>
                  <a:gd name="T2" fmla="*/ 151 w 167"/>
                  <a:gd name="T3" fmla="*/ 128 h 167"/>
                  <a:gd name="T4" fmla="*/ 159 w 167"/>
                  <a:gd name="T5" fmla="*/ 114 h 167"/>
                  <a:gd name="T6" fmla="*/ 162 w 167"/>
                  <a:gd name="T7" fmla="*/ 106 h 167"/>
                  <a:gd name="T8" fmla="*/ 164 w 167"/>
                  <a:gd name="T9" fmla="*/ 99 h 167"/>
                  <a:gd name="T10" fmla="*/ 164 w 167"/>
                  <a:gd name="T11" fmla="*/ 94 h 167"/>
                  <a:gd name="T12" fmla="*/ 164 w 167"/>
                  <a:gd name="T13" fmla="*/ 92 h 167"/>
                  <a:gd name="T14" fmla="*/ 164 w 167"/>
                  <a:gd name="T15" fmla="*/ 91 h 167"/>
                  <a:gd name="T16" fmla="*/ 165 w 167"/>
                  <a:gd name="T17" fmla="*/ 91 h 167"/>
                  <a:gd name="T18" fmla="*/ 167 w 167"/>
                  <a:gd name="T19" fmla="*/ 84 h 167"/>
                  <a:gd name="T20" fmla="*/ 164 w 167"/>
                  <a:gd name="T21" fmla="*/ 66 h 167"/>
                  <a:gd name="T22" fmla="*/ 159 w 167"/>
                  <a:gd name="T23" fmla="*/ 51 h 167"/>
                  <a:gd name="T24" fmla="*/ 151 w 167"/>
                  <a:gd name="T25" fmla="*/ 37 h 167"/>
                  <a:gd name="T26" fmla="*/ 142 w 167"/>
                  <a:gd name="T27" fmla="*/ 25 h 167"/>
                  <a:gd name="T28" fmla="*/ 128 w 167"/>
                  <a:gd name="T29" fmla="*/ 13 h 167"/>
                  <a:gd name="T30" fmla="*/ 114 w 167"/>
                  <a:gd name="T31" fmla="*/ 6 h 167"/>
                  <a:gd name="T32" fmla="*/ 105 w 167"/>
                  <a:gd name="T33" fmla="*/ 3 h 167"/>
                  <a:gd name="T34" fmla="*/ 98 w 167"/>
                  <a:gd name="T35" fmla="*/ 2 h 167"/>
                  <a:gd name="T36" fmla="*/ 83 w 167"/>
                  <a:gd name="T37" fmla="*/ 0 h 167"/>
                  <a:gd name="T38" fmla="*/ 66 w 167"/>
                  <a:gd name="T39" fmla="*/ 2 h 167"/>
                  <a:gd name="T40" fmla="*/ 50 w 167"/>
                  <a:gd name="T41" fmla="*/ 6 h 167"/>
                  <a:gd name="T42" fmla="*/ 36 w 167"/>
                  <a:gd name="T43" fmla="*/ 13 h 167"/>
                  <a:gd name="T44" fmla="*/ 25 w 167"/>
                  <a:gd name="T45" fmla="*/ 25 h 167"/>
                  <a:gd name="T46" fmla="*/ 13 w 167"/>
                  <a:gd name="T47" fmla="*/ 37 h 167"/>
                  <a:gd name="T48" fmla="*/ 6 w 167"/>
                  <a:gd name="T49" fmla="*/ 51 h 167"/>
                  <a:gd name="T50" fmla="*/ 1 w 167"/>
                  <a:gd name="T51" fmla="*/ 66 h 167"/>
                  <a:gd name="T52" fmla="*/ 0 w 167"/>
                  <a:gd name="T53" fmla="*/ 84 h 167"/>
                  <a:gd name="T54" fmla="*/ 1 w 167"/>
                  <a:gd name="T55" fmla="*/ 99 h 167"/>
                  <a:gd name="T56" fmla="*/ 2 w 167"/>
                  <a:gd name="T57" fmla="*/ 106 h 167"/>
                  <a:gd name="T58" fmla="*/ 6 w 167"/>
                  <a:gd name="T59" fmla="*/ 114 h 167"/>
                  <a:gd name="T60" fmla="*/ 13 w 167"/>
                  <a:gd name="T61" fmla="*/ 128 h 167"/>
                  <a:gd name="T62" fmla="*/ 25 w 167"/>
                  <a:gd name="T63" fmla="*/ 142 h 167"/>
                  <a:gd name="T64" fmla="*/ 36 w 167"/>
                  <a:gd name="T65" fmla="*/ 152 h 167"/>
                  <a:gd name="T66" fmla="*/ 50 w 167"/>
                  <a:gd name="T67" fmla="*/ 160 h 167"/>
                  <a:gd name="T68" fmla="*/ 66 w 167"/>
                  <a:gd name="T69" fmla="*/ 165 h 167"/>
                  <a:gd name="T70" fmla="*/ 83 w 167"/>
                  <a:gd name="T71" fmla="*/ 167 h 167"/>
                  <a:gd name="T72" fmla="*/ 90 w 167"/>
                  <a:gd name="T73" fmla="*/ 166 h 167"/>
                  <a:gd name="T74" fmla="*/ 90 w 167"/>
                  <a:gd name="T75" fmla="*/ 165 h 167"/>
                  <a:gd name="T76" fmla="*/ 91 w 167"/>
                  <a:gd name="T77" fmla="*/ 165 h 167"/>
                  <a:gd name="T78" fmla="*/ 94 w 167"/>
                  <a:gd name="T79" fmla="*/ 165 h 167"/>
                  <a:gd name="T80" fmla="*/ 98 w 167"/>
                  <a:gd name="T81" fmla="*/ 165 h 167"/>
                  <a:gd name="T82" fmla="*/ 105 w 167"/>
                  <a:gd name="T83" fmla="*/ 162 h 167"/>
                  <a:gd name="T84" fmla="*/ 114 w 167"/>
                  <a:gd name="T85" fmla="*/ 160 h 167"/>
                  <a:gd name="T86" fmla="*/ 128 w 167"/>
                  <a:gd name="T87" fmla="*/ 152 h 167"/>
                  <a:gd name="T88" fmla="*/ 142 w 167"/>
                  <a:gd name="T89" fmla="*/ 14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7" h="167">
                    <a:moveTo>
                      <a:pt x="142" y="142"/>
                    </a:moveTo>
                    <a:lnTo>
                      <a:pt x="151" y="128"/>
                    </a:lnTo>
                    <a:lnTo>
                      <a:pt x="159" y="114"/>
                    </a:lnTo>
                    <a:lnTo>
                      <a:pt x="162" y="106"/>
                    </a:lnTo>
                    <a:lnTo>
                      <a:pt x="164" y="99"/>
                    </a:lnTo>
                    <a:lnTo>
                      <a:pt x="164" y="94"/>
                    </a:lnTo>
                    <a:lnTo>
                      <a:pt x="164" y="92"/>
                    </a:lnTo>
                    <a:lnTo>
                      <a:pt x="164" y="91"/>
                    </a:lnTo>
                    <a:lnTo>
                      <a:pt x="165" y="91"/>
                    </a:lnTo>
                    <a:lnTo>
                      <a:pt x="167" y="84"/>
                    </a:lnTo>
                    <a:lnTo>
                      <a:pt x="164" y="66"/>
                    </a:lnTo>
                    <a:lnTo>
                      <a:pt x="159" y="51"/>
                    </a:lnTo>
                    <a:lnTo>
                      <a:pt x="151" y="37"/>
                    </a:lnTo>
                    <a:lnTo>
                      <a:pt x="142" y="25"/>
                    </a:lnTo>
                    <a:lnTo>
                      <a:pt x="128" y="13"/>
                    </a:lnTo>
                    <a:lnTo>
                      <a:pt x="114" y="6"/>
                    </a:lnTo>
                    <a:lnTo>
                      <a:pt x="105" y="3"/>
                    </a:lnTo>
                    <a:lnTo>
                      <a:pt x="98" y="2"/>
                    </a:lnTo>
                    <a:lnTo>
                      <a:pt x="83" y="0"/>
                    </a:lnTo>
                    <a:lnTo>
                      <a:pt x="66" y="2"/>
                    </a:lnTo>
                    <a:lnTo>
                      <a:pt x="50" y="6"/>
                    </a:lnTo>
                    <a:lnTo>
                      <a:pt x="36" y="13"/>
                    </a:lnTo>
                    <a:lnTo>
                      <a:pt x="25" y="25"/>
                    </a:lnTo>
                    <a:lnTo>
                      <a:pt x="13" y="37"/>
                    </a:lnTo>
                    <a:lnTo>
                      <a:pt x="6" y="51"/>
                    </a:lnTo>
                    <a:lnTo>
                      <a:pt x="1" y="66"/>
                    </a:lnTo>
                    <a:lnTo>
                      <a:pt x="0" y="84"/>
                    </a:lnTo>
                    <a:lnTo>
                      <a:pt x="1" y="99"/>
                    </a:lnTo>
                    <a:lnTo>
                      <a:pt x="2" y="106"/>
                    </a:lnTo>
                    <a:lnTo>
                      <a:pt x="6" y="114"/>
                    </a:lnTo>
                    <a:lnTo>
                      <a:pt x="13" y="128"/>
                    </a:lnTo>
                    <a:lnTo>
                      <a:pt x="25" y="142"/>
                    </a:lnTo>
                    <a:lnTo>
                      <a:pt x="36" y="152"/>
                    </a:lnTo>
                    <a:lnTo>
                      <a:pt x="50" y="160"/>
                    </a:lnTo>
                    <a:lnTo>
                      <a:pt x="66" y="165"/>
                    </a:lnTo>
                    <a:lnTo>
                      <a:pt x="83" y="167"/>
                    </a:lnTo>
                    <a:lnTo>
                      <a:pt x="90" y="166"/>
                    </a:lnTo>
                    <a:lnTo>
                      <a:pt x="90" y="165"/>
                    </a:lnTo>
                    <a:lnTo>
                      <a:pt x="91" y="165"/>
                    </a:lnTo>
                    <a:lnTo>
                      <a:pt x="94" y="165"/>
                    </a:lnTo>
                    <a:lnTo>
                      <a:pt x="98" y="165"/>
                    </a:lnTo>
                    <a:lnTo>
                      <a:pt x="105" y="162"/>
                    </a:lnTo>
                    <a:lnTo>
                      <a:pt x="114" y="160"/>
                    </a:lnTo>
                    <a:lnTo>
                      <a:pt x="128" y="152"/>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3" name="Freeform 247">
                <a:extLst>
                  <a:ext uri="{FF2B5EF4-FFF2-40B4-BE49-F238E27FC236}">
                    <a16:creationId xmlns:a16="http://schemas.microsoft.com/office/drawing/2014/main" id="{AA325D9B-A64B-97E8-8D59-B157F09632B0}"/>
                  </a:ext>
                </a:extLst>
              </p:cNvPr>
              <p:cNvSpPr>
                <a:spLocks/>
              </p:cNvSpPr>
              <p:nvPr/>
            </p:nvSpPr>
            <p:spPr bwMode="auto">
              <a:xfrm>
                <a:off x="3171825" y="4551363"/>
                <a:ext cx="44450" cy="42863"/>
              </a:xfrm>
              <a:custGeom>
                <a:avLst/>
                <a:gdLst>
                  <a:gd name="T0" fmla="*/ 142 w 166"/>
                  <a:gd name="T1" fmla="*/ 142 h 166"/>
                  <a:gd name="T2" fmla="*/ 151 w 166"/>
                  <a:gd name="T3" fmla="*/ 128 h 166"/>
                  <a:gd name="T4" fmla="*/ 159 w 166"/>
                  <a:gd name="T5" fmla="*/ 114 h 166"/>
                  <a:gd name="T6" fmla="*/ 162 w 166"/>
                  <a:gd name="T7" fmla="*/ 105 h 166"/>
                  <a:gd name="T8" fmla="*/ 164 w 166"/>
                  <a:gd name="T9" fmla="*/ 98 h 166"/>
                  <a:gd name="T10" fmla="*/ 164 w 166"/>
                  <a:gd name="T11" fmla="*/ 94 h 166"/>
                  <a:gd name="T12" fmla="*/ 164 w 166"/>
                  <a:gd name="T13" fmla="*/ 91 h 166"/>
                  <a:gd name="T14" fmla="*/ 164 w 166"/>
                  <a:gd name="T15" fmla="*/ 90 h 166"/>
                  <a:gd name="T16" fmla="*/ 165 w 166"/>
                  <a:gd name="T17" fmla="*/ 90 h 166"/>
                  <a:gd name="T18" fmla="*/ 166 w 166"/>
                  <a:gd name="T19" fmla="*/ 83 h 166"/>
                  <a:gd name="T20" fmla="*/ 164 w 166"/>
                  <a:gd name="T21" fmla="*/ 65 h 166"/>
                  <a:gd name="T22" fmla="*/ 159 w 166"/>
                  <a:gd name="T23" fmla="*/ 50 h 166"/>
                  <a:gd name="T24" fmla="*/ 151 w 166"/>
                  <a:gd name="T25" fmla="*/ 36 h 166"/>
                  <a:gd name="T26" fmla="*/ 142 w 166"/>
                  <a:gd name="T27" fmla="*/ 24 h 166"/>
                  <a:gd name="T28" fmla="*/ 128 w 166"/>
                  <a:gd name="T29" fmla="*/ 13 h 166"/>
                  <a:gd name="T30" fmla="*/ 113 w 166"/>
                  <a:gd name="T31" fmla="*/ 6 h 166"/>
                  <a:gd name="T32" fmla="*/ 105 w 166"/>
                  <a:gd name="T33" fmla="*/ 2 h 166"/>
                  <a:gd name="T34" fmla="*/ 98 w 166"/>
                  <a:gd name="T35" fmla="*/ 1 h 166"/>
                  <a:gd name="T36" fmla="*/ 83 w 166"/>
                  <a:gd name="T37" fmla="*/ 0 h 166"/>
                  <a:gd name="T38" fmla="*/ 65 w 166"/>
                  <a:gd name="T39" fmla="*/ 1 h 166"/>
                  <a:gd name="T40" fmla="*/ 50 w 166"/>
                  <a:gd name="T41" fmla="*/ 6 h 166"/>
                  <a:gd name="T42" fmla="*/ 36 w 166"/>
                  <a:gd name="T43" fmla="*/ 13 h 166"/>
                  <a:gd name="T44" fmla="*/ 24 w 166"/>
                  <a:gd name="T45" fmla="*/ 24 h 166"/>
                  <a:gd name="T46" fmla="*/ 13 w 166"/>
                  <a:gd name="T47" fmla="*/ 36 h 166"/>
                  <a:gd name="T48" fmla="*/ 6 w 166"/>
                  <a:gd name="T49" fmla="*/ 50 h 166"/>
                  <a:gd name="T50" fmla="*/ 1 w 166"/>
                  <a:gd name="T51" fmla="*/ 65 h 166"/>
                  <a:gd name="T52" fmla="*/ 0 w 166"/>
                  <a:gd name="T53" fmla="*/ 83 h 166"/>
                  <a:gd name="T54" fmla="*/ 1 w 166"/>
                  <a:gd name="T55" fmla="*/ 98 h 166"/>
                  <a:gd name="T56" fmla="*/ 2 w 166"/>
                  <a:gd name="T57" fmla="*/ 105 h 166"/>
                  <a:gd name="T58" fmla="*/ 6 w 166"/>
                  <a:gd name="T59" fmla="*/ 114 h 166"/>
                  <a:gd name="T60" fmla="*/ 13 w 166"/>
                  <a:gd name="T61" fmla="*/ 128 h 166"/>
                  <a:gd name="T62" fmla="*/ 24 w 166"/>
                  <a:gd name="T63" fmla="*/ 142 h 166"/>
                  <a:gd name="T64" fmla="*/ 36 w 166"/>
                  <a:gd name="T65" fmla="*/ 151 h 166"/>
                  <a:gd name="T66" fmla="*/ 50 w 166"/>
                  <a:gd name="T67" fmla="*/ 159 h 166"/>
                  <a:gd name="T68" fmla="*/ 65 w 166"/>
                  <a:gd name="T69" fmla="*/ 164 h 166"/>
                  <a:gd name="T70" fmla="*/ 83 w 166"/>
                  <a:gd name="T71" fmla="*/ 166 h 166"/>
                  <a:gd name="T72" fmla="*/ 90 w 166"/>
                  <a:gd name="T73" fmla="*/ 165 h 166"/>
                  <a:gd name="T74" fmla="*/ 90 w 166"/>
                  <a:gd name="T75" fmla="*/ 164 h 166"/>
                  <a:gd name="T76" fmla="*/ 91 w 166"/>
                  <a:gd name="T77" fmla="*/ 164 h 166"/>
                  <a:gd name="T78" fmla="*/ 94 w 166"/>
                  <a:gd name="T79" fmla="*/ 164 h 166"/>
                  <a:gd name="T80" fmla="*/ 98 w 166"/>
                  <a:gd name="T81" fmla="*/ 164 h 166"/>
                  <a:gd name="T82" fmla="*/ 105 w 166"/>
                  <a:gd name="T83" fmla="*/ 162 h 166"/>
                  <a:gd name="T84" fmla="*/ 113 w 166"/>
                  <a:gd name="T85" fmla="*/ 159 h 166"/>
                  <a:gd name="T86" fmla="*/ 128 w 166"/>
                  <a:gd name="T87" fmla="*/ 151 h 166"/>
                  <a:gd name="T88" fmla="*/ 142 w 166"/>
                  <a:gd name="T89"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6" h="166">
                    <a:moveTo>
                      <a:pt x="142" y="142"/>
                    </a:moveTo>
                    <a:lnTo>
                      <a:pt x="151" y="128"/>
                    </a:lnTo>
                    <a:lnTo>
                      <a:pt x="159" y="114"/>
                    </a:lnTo>
                    <a:lnTo>
                      <a:pt x="162" y="105"/>
                    </a:lnTo>
                    <a:lnTo>
                      <a:pt x="164" y="98"/>
                    </a:lnTo>
                    <a:lnTo>
                      <a:pt x="164" y="94"/>
                    </a:lnTo>
                    <a:lnTo>
                      <a:pt x="164" y="91"/>
                    </a:lnTo>
                    <a:lnTo>
                      <a:pt x="164" y="90"/>
                    </a:lnTo>
                    <a:lnTo>
                      <a:pt x="165" y="90"/>
                    </a:lnTo>
                    <a:lnTo>
                      <a:pt x="166" y="83"/>
                    </a:lnTo>
                    <a:lnTo>
                      <a:pt x="164" y="65"/>
                    </a:lnTo>
                    <a:lnTo>
                      <a:pt x="159" y="50"/>
                    </a:lnTo>
                    <a:lnTo>
                      <a:pt x="151" y="36"/>
                    </a:lnTo>
                    <a:lnTo>
                      <a:pt x="142" y="24"/>
                    </a:lnTo>
                    <a:lnTo>
                      <a:pt x="128" y="13"/>
                    </a:lnTo>
                    <a:lnTo>
                      <a:pt x="113" y="6"/>
                    </a:lnTo>
                    <a:lnTo>
                      <a:pt x="105" y="2"/>
                    </a:lnTo>
                    <a:lnTo>
                      <a:pt x="98" y="1"/>
                    </a:lnTo>
                    <a:lnTo>
                      <a:pt x="83" y="0"/>
                    </a:lnTo>
                    <a:lnTo>
                      <a:pt x="65" y="1"/>
                    </a:lnTo>
                    <a:lnTo>
                      <a:pt x="50" y="6"/>
                    </a:lnTo>
                    <a:lnTo>
                      <a:pt x="36" y="13"/>
                    </a:lnTo>
                    <a:lnTo>
                      <a:pt x="24" y="24"/>
                    </a:lnTo>
                    <a:lnTo>
                      <a:pt x="13" y="36"/>
                    </a:lnTo>
                    <a:lnTo>
                      <a:pt x="6" y="50"/>
                    </a:lnTo>
                    <a:lnTo>
                      <a:pt x="1" y="65"/>
                    </a:lnTo>
                    <a:lnTo>
                      <a:pt x="0" y="83"/>
                    </a:lnTo>
                    <a:lnTo>
                      <a:pt x="1" y="98"/>
                    </a:lnTo>
                    <a:lnTo>
                      <a:pt x="2" y="105"/>
                    </a:lnTo>
                    <a:lnTo>
                      <a:pt x="6" y="114"/>
                    </a:lnTo>
                    <a:lnTo>
                      <a:pt x="13" y="128"/>
                    </a:lnTo>
                    <a:lnTo>
                      <a:pt x="24" y="142"/>
                    </a:lnTo>
                    <a:lnTo>
                      <a:pt x="36" y="151"/>
                    </a:lnTo>
                    <a:lnTo>
                      <a:pt x="50" y="159"/>
                    </a:lnTo>
                    <a:lnTo>
                      <a:pt x="65" y="164"/>
                    </a:lnTo>
                    <a:lnTo>
                      <a:pt x="83" y="166"/>
                    </a:lnTo>
                    <a:lnTo>
                      <a:pt x="90" y="165"/>
                    </a:lnTo>
                    <a:lnTo>
                      <a:pt x="90" y="164"/>
                    </a:lnTo>
                    <a:lnTo>
                      <a:pt x="91" y="164"/>
                    </a:lnTo>
                    <a:lnTo>
                      <a:pt x="94" y="164"/>
                    </a:lnTo>
                    <a:lnTo>
                      <a:pt x="98" y="164"/>
                    </a:lnTo>
                    <a:lnTo>
                      <a:pt x="105" y="162"/>
                    </a:lnTo>
                    <a:lnTo>
                      <a:pt x="113" y="159"/>
                    </a:lnTo>
                    <a:lnTo>
                      <a:pt x="128" y="151"/>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4" name="Freeform 248">
                <a:extLst>
                  <a:ext uri="{FF2B5EF4-FFF2-40B4-BE49-F238E27FC236}">
                    <a16:creationId xmlns:a16="http://schemas.microsoft.com/office/drawing/2014/main" id="{2F566F50-FB66-72A8-B8AA-457A8774D0D8}"/>
                  </a:ext>
                </a:extLst>
              </p:cNvPr>
              <p:cNvSpPr>
                <a:spLocks/>
              </p:cNvSpPr>
              <p:nvPr/>
            </p:nvSpPr>
            <p:spPr bwMode="auto">
              <a:xfrm>
                <a:off x="3078163" y="4624388"/>
                <a:ext cx="44450" cy="42863"/>
              </a:xfrm>
              <a:custGeom>
                <a:avLst/>
                <a:gdLst>
                  <a:gd name="T0" fmla="*/ 142 w 166"/>
                  <a:gd name="T1" fmla="*/ 142 h 167"/>
                  <a:gd name="T2" fmla="*/ 151 w 166"/>
                  <a:gd name="T3" fmla="*/ 128 h 167"/>
                  <a:gd name="T4" fmla="*/ 159 w 166"/>
                  <a:gd name="T5" fmla="*/ 114 h 167"/>
                  <a:gd name="T6" fmla="*/ 162 w 166"/>
                  <a:gd name="T7" fmla="*/ 106 h 167"/>
                  <a:gd name="T8" fmla="*/ 164 w 166"/>
                  <a:gd name="T9" fmla="*/ 99 h 167"/>
                  <a:gd name="T10" fmla="*/ 164 w 166"/>
                  <a:gd name="T11" fmla="*/ 94 h 167"/>
                  <a:gd name="T12" fmla="*/ 164 w 166"/>
                  <a:gd name="T13" fmla="*/ 92 h 167"/>
                  <a:gd name="T14" fmla="*/ 164 w 166"/>
                  <a:gd name="T15" fmla="*/ 91 h 167"/>
                  <a:gd name="T16" fmla="*/ 165 w 166"/>
                  <a:gd name="T17" fmla="*/ 91 h 167"/>
                  <a:gd name="T18" fmla="*/ 166 w 166"/>
                  <a:gd name="T19" fmla="*/ 84 h 167"/>
                  <a:gd name="T20" fmla="*/ 164 w 166"/>
                  <a:gd name="T21" fmla="*/ 66 h 167"/>
                  <a:gd name="T22" fmla="*/ 159 w 166"/>
                  <a:gd name="T23" fmla="*/ 51 h 167"/>
                  <a:gd name="T24" fmla="*/ 151 w 166"/>
                  <a:gd name="T25" fmla="*/ 37 h 167"/>
                  <a:gd name="T26" fmla="*/ 142 w 166"/>
                  <a:gd name="T27" fmla="*/ 25 h 167"/>
                  <a:gd name="T28" fmla="*/ 128 w 166"/>
                  <a:gd name="T29" fmla="*/ 13 h 167"/>
                  <a:gd name="T30" fmla="*/ 113 w 166"/>
                  <a:gd name="T31" fmla="*/ 6 h 167"/>
                  <a:gd name="T32" fmla="*/ 105 w 166"/>
                  <a:gd name="T33" fmla="*/ 3 h 167"/>
                  <a:gd name="T34" fmla="*/ 98 w 166"/>
                  <a:gd name="T35" fmla="*/ 2 h 167"/>
                  <a:gd name="T36" fmla="*/ 83 w 166"/>
                  <a:gd name="T37" fmla="*/ 0 h 167"/>
                  <a:gd name="T38" fmla="*/ 65 w 166"/>
                  <a:gd name="T39" fmla="*/ 2 h 167"/>
                  <a:gd name="T40" fmla="*/ 50 w 166"/>
                  <a:gd name="T41" fmla="*/ 6 h 167"/>
                  <a:gd name="T42" fmla="*/ 36 w 166"/>
                  <a:gd name="T43" fmla="*/ 13 h 167"/>
                  <a:gd name="T44" fmla="*/ 24 w 166"/>
                  <a:gd name="T45" fmla="*/ 25 h 167"/>
                  <a:gd name="T46" fmla="*/ 13 w 166"/>
                  <a:gd name="T47" fmla="*/ 37 h 167"/>
                  <a:gd name="T48" fmla="*/ 6 w 166"/>
                  <a:gd name="T49" fmla="*/ 51 h 167"/>
                  <a:gd name="T50" fmla="*/ 1 w 166"/>
                  <a:gd name="T51" fmla="*/ 66 h 167"/>
                  <a:gd name="T52" fmla="*/ 0 w 166"/>
                  <a:gd name="T53" fmla="*/ 84 h 167"/>
                  <a:gd name="T54" fmla="*/ 1 w 166"/>
                  <a:gd name="T55" fmla="*/ 99 h 167"/>
                  <a:gd name="T56" fmla="*/ 2 w 166"/>
                  <a:gd name="T57" fmla="*/ 106 h 167"/>
                  <a:gd name="T58" fmla="*/ 6 w 166"/>
                  <a:gd name="T59" fmla="*/ 114 h 167"/>
                  <a:gd name="T60" fmla="*/ 13 w 166"/>
                  <a:gd name="T61" fmla="*/ 128 h 167"/>
                  <a:gd name="T62" fmla="*/ 24 w 166"/>
                  <a:gd name="T63" fmla="*/ 142 h 167"/>
                  <a:gd name="T64" fmla="*/ 36 w 166"/>
                  <a:gd name="T65" fmla="*/ 152 h 167"/>
                  <a:gd name="T66" fmla="*/ 50 w 166"/>
                  <a:gd name="T67" fmla="*/ 160 h 167"/>
                  <a:gd name="T68" fmla="*/ 65 w 166"/>
                  <a:gd name="T69" fmla="*/ 165 h 167"/>
                  <a:gd name="T70" fmla="*/ 83 w 166"/>
                  <a:gd name="T71" fmla="*/ 167 h 167"/>
                  <a:gd name="T72" fmla="*/ 90 w 166"/>
                  <a:gd name="T73" fmla="*/ 166 h 167"/>
                  <a:gd name="T74" fmla="*/ 90 w 166"/>
                  <a:gd name="T75" fmla="*/ 165 h 167"/>
                  <a:gd name="T76" fmla="*/ 91 w 166"/>
                  <a:gd name="T77" fmla="*/ 165 h 167"/>
                  <a:gd name="T78" fmla="*/ 94 w 166"/>
                  <a:gd name="T79" fmla="*/ 165 h 167"/>
                  <a:gd name="T80" fmla="*/ 98 w 166"/>
                  <a:gd name="T81" fmla="*/ 165 h 167"/>
                  <a:gd name="T82" fmla="*/ 105 w 166"/>
                  <a:gd name="T83" fmla="*/ 162 h 167"/>
                  <a:gd name="T84" fmla="*/ 113 w 166"/>
                  <a:gd name="T85" fmla="*/ 160 h 167"/>
                  <a:gd name="T86" fmla="*/ 128 w 166"/>
                  <a:gd name="T87" fmla="*/ 152 h 167"/>
                  <a:gd name="T88" fmla="*/ 142 w 166"/>
                  <a:gd name="T89" fmla="*/ 14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6" h="167">
                    <a:moveTo>
                      <a:pt x="142" y="142"/>
                    </a:moveTo>
                    <a:lnTo>
                      <a:pt x="151" y="128"/>
                    </a:lnTo>
                    <a:lnTo>
                      <a:pt x="159" y="114"/>
                    </a:lnTo>
                    <a:lnTo>
                      <a:pt x="162" y="106"/>
                    </a:lnTo>
                    <a:lnTo>
                      <a:pt x="164" y="99"/>
                    </a:lnTo>
                    <a:lnTo>
                      <a:pt x="164" y="94"/>
                    </a:lnTo>
                    <a:lnTo>
                      <a:pt x="164" y="92"/>
                    </a:lnTo>
                    <a:lnTo>
                      <a:pt x="164" y="91"/>
                    </a:lnTo>
                    <a:lnTo>
                      <a:pt x="165" y="91"/>
                    </a:lnTo>
                    <a:lnTo>
                      <a:pt x="166" y="84"/>
                    </a:lnTo>
                    <a:lnTo>
                      <a:pt x="164" y="66"/>
                    </a:lnTo>
                    <a:lnTo>
                      <a:pt x="159" y="51"/>
                    </a:lnTo>
                    <a:lnTo>
                      <a:pt x="151" y="37"/>
                    </a:lnTo>
                    <a:lnTo>
                      <a:pt x="142" y="25"/>
                    </a:lnTo>
                    <a:lnTo>
                      <a:pt x="128" y="13"/>
                    </a:lnTo>
                    <a:lnTo>
                      <a:pt x="113" y="6"/>
                    </a:lnTo>
                    <a:lnTo>
                      <a:pt x="105" y="3"/>
                    </a:lnTo>
                    <a:lnTo>
                      <a:pt x="98" y="2"/>
                    </a:lnTo>
                    <a:lnTo>
                      <a:pt x="83" y="0"/>
                    </a:lnTo>
                    <a:lnTo>
                      <a:pt x="65" y="2"/>
                    </a:lnTo>
                    <a:lnTo>
                      <a:pt x="50" y="6"/>
                    </a:lnTo>
                    <a:lnTo>
                      <a:pt x="36" y="13"/>
                    </a:lnTo>
                    <a:lnTo>
                      <a:pt x="24" y="25"/>
                    </a:lnTo>
                    <a:lnTo>
                      <a:pt x="13" y="37"/>
                    </a:lnTo>
                    <a:lnTo>
                      <a:pt x="6" y="51"/>
                    </a:lnTo>
                    <a:lnTo>
                      <a:pt x="1" y="66"/>
                    </a:lnTo>
                    <a:lnTo>
                      <a:pt x="0" y="84"/>
                    </a:lnTo>
                    <a:lnTo>
                      <a:pt x="1" y="99"/>
                    </a:lnTo>
                    <a:lnTo>
                      <a:pt x="2" y="106"/>
                    </a:lnTo>
                    <a:lnTo>
                      <a:pt x="6" y="114"/>
                    </a:lnTo>
                    <a:lnTo>
                      <a:pt x="13" y="128"/>
                    </a:lnTo>
                    <a:lnTo>
                      <a:pt x="24" y="142"/>
                    </a:lnTo>
                    <a:lnTo>
                      <a:pt x="36" y="152"/>
                    </a:lnTo>
                    <a:lnTo>
                      <a:pt x="50" y="160"/>
                    </a:lnTo>
                    <a:lnTo>
                      <a:pt x="65" y="165"/>
                    </a:lnTo>
                    <a:lnTo>
                      <a:pt x="83" y="167"/>
                    </a:lnTo>
                    <a:lnTo>
                      <a:pt x="90" y="166"/>
                    </a:lnTo>
                    <a:lnTo>
                      <a:pt x="90" y="165"/>
                    </a:lnTo>
                    <a:lnTo>
                      <a:pt x="91" y="165"/>
                    </a:lnTo>
                    <a:lnTo>
                      <a:pt x="94" y="165"/>
                    </a:lnTo>
                    <a:lnTo>
                      <a:pt x="98" y="165"/>
                    </a:lnTo>
                    <a:lnTo>
                      <a:pt x="105" y="162"/>
                    </a:lnTo>
                    <a:lnTo>
                      <a:pt x="113" y="160"/>
                    </a:lnTo>
                    <a:lnTo>
                      <a:pt x="128" y="152"/>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5" name="Freeform 249">
                <a:extLst>
                  <a:ext uri="{FF2B5EF4-FFF2-40B4-BE49-F238E27FC236}">
                    <a16:creationId xmlns:a16="http://schemas.microsoft.com/office/drawing/2014/main" id="{B36137C7-0B81-1CEA-A3B8-8AC5D8A8BBD3}"/>
                  </a:ext>
                </a:extLst>
              </p:cNvPr>
              <p:cNvSpPr>
                <a:spLocks/>
              </p:cNvSpPr>
              <p:nvPr/>
            </p:nvSpPr>
            <p:spPr bwMode="auto">
              <a:xfrm>
                <a:off x="3055938" y="4714876"/>
                <a:ext cx="42863" cy="44450"/>
              </a:xfrm>
              <a:custGeom>
                <a:avLst/>
                <a:gdLst>
                  <a:gd name="T0" fmla="*/ 142 w 166"/>
                  <a:gd name="T1" fmla="*/ 142 h 166"/>
                  <a:gd name="T2" fmla="*/ 151 w 166"/>
                  <a:gd name="T3" fmla="*/ 128 h 166"/>
                  <a:gd name="T4" fmla="*/ 159 w 166"/>
                  <a:gd name="T5" fmla="*/ 114 h 166"/>
                  <a:gd name="T6" fmla="*/ 162 w 166"/>
                  <a:gd name="T7" fmla="*/ 105 h 166"/>
                  <a:gd name="T8" fmla="*/ 164 w 166"/>
                  <a:gd name="T9" fmla="*/ 98 h 166"/>
                  <a:gd name="T10" fmla="*/ 164 w 166"/>
                  <a:gd name="T11" fmla="*/ 94 h 166"/>
                  <a:gd name="T12" fmla="*/ 164 w 166"/>
                  <a:gd name="T13" fmla="*/ 91 h 166"/>
                  <a:gd name="T14" fmla="*/ 164 w 166"/>
                  <a:gd name="T15" fmla="*/ 90 h 166"/>
                  <a:gd name="T16" fmla="*/ 165 w 166"/>
                  <a:gd name="T17" fmla="*/ 90 h 166"/>
                  <a:gd name="T18" fmla="*/ 166 w 166"/>
                  <a:gd name="T19" fmla="*/ 83 h 166"/>
                  <a:gd name="T20" fmla="*/ 164 w 166"/>
                  <a:gd name="T21" fmla="*/ 66 h 166"/>
                  <a:gd name="T22" fmla="*/ 159 w 166"/>
                  <a:gd name="T23" fmla="*/ 50 h 166"/>
                  <a:gd name="T24" fmla="*/ 151 w 166"/>
                  <a:gd name="T25" fmla="*/ 36 h 166"/>
                  <a:gd name="T26" fmla="*/ 142 w 166"/>
                  <a:gd name="T27" fmla="*/ 25 h 166"/>
                  <a:gd name="T28" fmla="*/ 128 w 166"/>
                  <a:gd name="T29" fmla="*/ 13 h 166"/>
                  <a:gd name="T30" fmla="*/ 113 w 166"/>
                  <a:gd name="T31" fmla="*/ 6 h 166"/>
                  <a:gd name="T32" fmla="*/ 105 w 166"/>
                  <a:gd name="T33" fmla="*/ 2 h 166"/>
                  <a:gd name="T34" fmla="*/ 98 w 166"/>
                  <a:gd name="T35" fmla="*/ 1 h 166"/>
                  <a:gd name="T36" fmla="*/ 83 w 166"/>
                  <a:gd name="T37" fmla="*/ 0 h 166"/>
                  <a:gd name="T38" fmla="*/ 65 w 166"/>
                  <a:gd name="T39" fmla="*/ 1 h 166"/>
                  <a:gd name="T40" fmla="*/ 50 w 166"/>
                  <a:gd name="T41" fmla="*/ 6 h 166"/>
                  <a:gd name="T42" fmla="*/ 36 w 166"/>
                  <a:gd name="T43" fmla="*/ 13 h 166"/>
                  <a:gd name="T44" fmla="*/ 24 w 166"/>
                  <a:gd name="T45" fmla="*/ 25 h 166"/>
                  <a:gd name="T46" fmla="*/ 13 w 166"/>
                  <a:gd name="T47" fmla="*/ 36 h 166"/>
                  <a:gd name="T48" fmla="*/ 6 w 166"/>
                  <a:gd name="T49" fmla="*/ 50 h 166"/>
                  <a:gd name="T50" fmla="*/ 1 w 166"/>
                  <a:gd name="T51" fmla="*/ 66 h 166"/>
                  <a:gd name="T52" fmla="*/ 0 w 166"/>
                  <a:gd name="T53" fmla="*/ 83 h 166"/>
                  <a:gd name="T54" fmla="*/ 1 w 166"/>
                  <a:gd name="T55" fmla="*/ 98 h 166"/>
                  <a:gd name="T56" fmla="*/ 2 w 166"/>
                  <a:gd name="T57" fmla="*/ 105 h 166"/>
                  <a:gd name="T58" fmla="*/ 6 w 166"/>
                  <a:gd name="T59" fmla="*/ 114 h 166"/>
                  <a:gd name="T60" fmla="*/ 13 w 166"/>
                  <a:gd name="T61" fmla="*/ 128 h 166"/>
                  <a:gd name="T62" fmla="*/ 24 w 166"/>
                  <a:gd name="T63" fmla="*/ 142 h 166"/>
                  <a:gd name="T64" fmla="*/ 36 w 166"/>
                  <a:gd name="T65" fmla="*/ 151 h 166"/>
                  <a:gd name="T66" fmla="*/ 50 w 166"/>
                  <a:gd name="T67" fmla="*/ 159 h 166"/>
                  <a:gd name="T68" fmla="*/ 65 w 166"/>
                  <a:gd name="T69" fmla="*/ 164 h 166"/>
                  <a:gd name="T70" fmla="*/ 83 w 166"/>
                  <a:gd name="T71" fmla="*/ 166 h 166"/>
                  <a:gd name="T72" fmla="*/ 90 w 166"/>
                  <a:gd name="T73" fmla="*/ 165 h 166"/>
                  <a:gd name="T74" fmla="*/ 90 w 166"/>
                  <a:gd name="T75" fmla="*/ 164 h 166"/>
                  <a:gd name="T76" fmla="*/ 91 w 166"/>
                  <a:gd name="T77" fmla="*/ 164 h 166"/>
                  <a:gd name="T78" fmla="*/ 94 w 166"/>
                  <a:gd name="T79" fmla="*/ 164 h 166"/>
                  <a:gd name="T80" fmla="*/ 98 w 166"/>
                  <a:gd name="T81" fmla="*/ 164 h 166"/>
                  <a:gd name="T82" fmla="*/ 105 w 166"/>
                  <a:gd name="T83" fmla="*/ 162 h 166"/>
                  <a:gd name="T84" fmla="*/ 113 w 166"/>
                  <a:gd name="T85" fmla="*/ 159 h 166"/>
                  <a:gd name="T86" fmla="*/ 128 w 166"/>
                  <a:gd name="T87" fmla="*/ 151 h 166"/>
                  <a:gd name="T88" fmla="*/ 142 w 166"/>
                  <a:gd name="T89"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6" h="166">
                    <a:moveTo>
                      <a:pt x="142" y="142"/>
                    </a:moveTo>
                    <a:lnTo>
                      <a:pt x="151" y="128"/>
                    </a:lnTo>
                    <a:lnTo>
                      <a:pt x="159" y="114"/>
                    </a:lnTo>
                    <a:lnTo>
                      <a:pt x="162" y="105"/>
                    </a:lnTo>
                    <a:lnTo>
                      <a:pt x="164" y="98"/>
                    </a:lnTo>
                    <a:lnTo>
                      <a:pt x="164" y="94"/>
                    </a:lnTo>
                    <a:lnTo>
                      <a:pt x="164" y="91"/>
                    </a:lnTo>
                    <a:lnTo>
                      <a:pt x="164" y="90"/>
                    </a:lnTo>
                    <a:lnTo>
                      <a:pt x="165" y="90"/>
                    </a:lnTo>
                    <a:lnTo>
                      <a:pt x="166" y="83"/>
                    </a:lnTo>
                    <a:lnTo>
                      <a:pt x="164" y="66"/>
                    </a:lnTo>
                    <a:lnTo>
                      <a:pt x="159" y="50"/>
                    </a:lnTo>
                    <a:lnTo>
                      <a:pt x="151" y="36"/>
                    </a:lnTo>
                    <a:lnTo>
                      <a:pt x="142" y="25"/>
                    </a:lnTo>
                    <a:lnTo>
                      <a:pt x="128" y="13"/>
                    </a:lnTo>
                    <a:lnTo>
                      <a:pt x="113" y="6"/>
                    </a:lnTo>
                    <a:lnTo>
                      <a:pt x="105" y="2"/>
                    </a:lnTo>
                    <a:lnTo>
                      <a:pt x="98" y="1"/>
                    </a:lnTo>
                    <a:lnTo>
                      <a:pt x="83" y="0"/>
                    </a:lnTo>
                    <a:lnTo>
                      <a:pt x="65" y="1"/>
                    </a:lnTo>
                    <a:lnTo>
                      <a:pt x="50" y="6"/>
                    </a:lnTo>
                    <a:lnTo>
                      <a:pt x="36" y="13"/>
                    </a:lnTo>
                    <a:lnTo>
                      <a:pt x="24" y="25"/>
                    </a:lnTo>
                    <a:lnTo>
                      <a:pt x="13" y="36"/>
                    </a:lnTo>
                    <a:lnTo>
                      <a:pt x="6" y="50"/>
                    </a:lnTo>
                    <a:lnTo>
                      <a:pt x="1" y="66"/>
                    </a:lnTo>
                    <a:lnTo>
                      <a:pt x="0" y="83"/>
                    </a:lnTo>
                    <a:lnTo>
                      <a:pt x="1" y="98"/>
                    </a:lnTo>
                    <a:lnTo>
                      <a:pt x="2" y="105"/>
                    </a:lnTo>
                    <a:lnTo>
                      <a:pt x="6" y="114"/>
                    </a:lnTo>
                    <a:lnTo>
                      <a:pt x="13" y="128"/>
                    </a:lnTo>
                    <a:lnTo>
                      <a:pt x="24" y="142"/>
                    </a:lnTo>
                    <a:lnTo>
                      <a:pt x="36" y="151"/>
                    </a:lnTo>
                    <a:lnTo>
                      <a:pt x="50" y="159"/>
                    </a:lnTo>
                    <a:lnTo>
                      <a:pt x="65" y="164"/>
                    </a:lnTo>
                    <a:lnTo>
                      <a:pt x="83" y="166"/>
                    </a:lnTo>
                    <a:lnTo>
                      <a:pt x="90" y="165"/>
                    </a:lnTo>
                    <a:lnTo>
                      <a:pt x="90" y="164"/>
                    </a:lnTo>
                    <a:lnTo>
                      <a:pt x="91" y="164"/>
                    </a:lnTo>
                    <a:lnTo>
                      <a:pt x="94" y="164"/>
                    </a:lnTo>
                    <a:lnTo>
                      <a:pt x="98" y="164"/>
                    </a:lnTo>
                    <a:lnTo>
                      <a:pt x="105" y="162"/>
                    </a:lnTo>
                    <a:lnTo>
                      <a:pt x="113" y="159"/>
                    </a:lnTo>
                    <a:lnTo>
                      <a:pt x="128" y="151"/>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6" name="Freeform 250">
                <a:extLst>
                  <a:ext uri="{FF2B5EF4-FFF2-40B4-BE49-F238E27FC236}">
                    <a16:creationId xmlns:a16="http://schemas.microsoft.com/office/drawing/2014/main" id="{AA303CD5-C3C0-B1CF-457B-857AF9191C26}"/>
                  </a:ext>
                </a:extLst>
              </p:cNvPr>
              <p:cNvSpPr>
                <a:spLocks/>
              </p:cNvSpPr>
              <p:nvPr/>
            </p:nvSpPr>
            <p:spPr bwMode="auto">
              <a:xfrm>
                <a:off x="3160713" y="4616451"/>
                <a:ext cx="44450" cy="44450"/>
              </a:xfrm>
              <a:custGeom>
                <a:avLst/>
                <a:gdLst>
                  <a:gd name="T0" fmla="*/ 142 w 167"/>
                  <a:gd name="T1" fmla="*/ 141 h 166"/>
                  <a:gd name="T2" fmla="*/ 152 w 167"/>
                  <a:gd name="T3" fmla="*/ 127 h 166"/>
                  <a:gd name="T4" fmla="*/ 160 w 167"/>
                  <a:gd name="T5" fmla="*/ 113 h 166"/>
                  <a:gd name="T6" fmla="*/ 162 w 167"/>
                  <a:gd name="T7" fmla="*/ 105 h 166"/>
                  <a:gd name="T8" fmla="*/ 165 w 167"/>
                  <a:gd name="T9" fmla="*/ 98 h 166"/>
                  <a:gd name="T10" fmla="*/ 165 w 167"/>
                  <a:gd name="T11" fmla="*/ 93 h 166"/>
                  <a:gd name="T12" fmla="*/ 165 w 167"/>
                  <a:gd name="T13" fmla="*/ 91 h 166"/>
                  <a:gd name="T14" fmla="*/ 165 w 167"/>
                  <a:gd name="T15" fmla="*/ 90 h 166"/>
                  <a:gd name="T16" fmla="*/ 166 w 167"/>
                  <a:gd name="T17" fmla="*/ 90 h 166"/>
                  <a:gd name="T18" fmla="*/ 167 w 167"/>
                  <a:gd name="T19" fmla="*/ 83 h 166"/>
                  <a:gd name="T20" fmla="*/ 165 w 167"/>
                  <a:gd name="T21" fmla="*/ 65 h 166"/>
                  <a:gd name="T22" fmla="*/ 160 w 167"/>
                  <a:gd name="T23" fmla="*/ 50 h 166"/>
                  <a:gd name="T24" fmla="*/ 152 w 167"/>
                  <a:gd name="T25" fmla="*/ 36 h 166"/>
                  <a:gd name="T26" fmla="*/ 142 w 167"/>
                  <a:gd name="T27" fmla="*/ 24 h 166"/>
                  <a:gd name="T28" fmla="*/ 128 w 167"/>
                  <a:gd name="T29" fmla="*/ 12 h 166"/>
                  <a:gd name="T30" fmla="*/ 114 w 167"/>
                  <a:gd name="T31" fmla="*/ 5 h 166"/>
                  <a:gd name="T32" fmla="*/ 106 w 167"/>
                  <a:gd name="T33" fmla="*/ 2 h 166"/>
                  <a:gd name="T34" fmla="*/ 99 w 167"/>
                  <a:gd name="T35" fmla="*/ 1 h 166"/>
                  <a:gd name="T36" fmla="*/ 84 w 167"/>
                  <a:gd name="T37" fmla="*/ 0 h 166"/>
                  <a:gd name="T38" fmla="*/ 66 w 167"/>
                  <a:gd name="T39" fmla="*/ 1 h 166"/>
                  <a:gd name="T40" fmla="*/ 51 w 167"/>
                  <a:gd name="T41" fmla="*/ 5 h 166"/>
                  <a:gd name="T42" fmla="*/ 37 w 167"/>
                  <a:gd name="T43" fmla="*/ 12 h 166"/>
                  <a:gd name="T44" fmla="*/ 25 w 167"/>
                  <a:gd name="T45" fmla="*/ 24 h 166"/>
                  <a:gd name="T46" fmla="*/ 13 w 167"/>
                  <a:gd name="T47" fmla="*/ 36 h 166"/>
                  <a:gd name="T48" fmla="*/ 6 w 167"/>
                  <a:gd name="T49" fmla="*/ 50 h 166"/>
                  <a:gd name="T50" fmla="*/ 2 w 167"/>
                  <a:gd name="T51" fmla="*/ 65 h 166"/>
                  <a:gd name="T52" fmla="*/ 0 w 167"/>
                  <a:gd name="T53" fmla="*/ 83 h 166"/>
                  <a:gd name="T54" fmla="*/ 2 w 167"/>
                  <a:gd name="T55" fmla="*/ 98 h 166"/>
                  <a:gd name="T56" fmla="*/ 3 w 167"/>
                  <a:gd name="T57" fmla="*/ 105 h 166"/>
                  <a:gd name="T58" fmla="*/ 6 w 167"/>
                  <a:gd name="T59" fmla="*/ 113 h 166"/>
                  <a:gd name="T60" fmla="*/ 13 w 167"/>
                  <a:gd name="T61" fmla="*/ 127 h 166"/>
                  <a:gd name="T62" fmla="*/ 25 w 167"/>
                  <a:gd name="T63" fmla="*/ 141 h 166"/>
                  <a:gd name="T64" fmla="*/ 37 w 167"/>
                  <a:gd name="T65" fmla="*/ 151 h 166"/>
                  <a:gd name="T66" fmla="*/ 51 w 167"/>
                  <a:gd name="T67" fmla="*/ 159 h 166"/>
                  <a:gd name="T68" fmla="*/ 66 w 167"/>
                  <a:gd name="T69" fmla="*/ 164 h 166"/>
                  <a:gd name="T70" fmla="*/ 84 w 167"/>
                  <a:gd name="T71" fmla="*/ 166 h 166"/>
                  <a:gd name="T72" fmla="*/ 91 w 167"/>
                  <a:gd name="T73" fmla="*/ 165 h 166"/>
                  <a:gd name="T74" fmla="*/ 91 w 167"/>
                  <a:gd name="T75" fmla="*/ 164 h 166"/>
                  <a:gd name="T76" fmla="*/ 92 w 167"/>
                  <a:gd name="T77" fmla="*/ 164 h 166"/>
                  <a:gd name="T78" fmla="*/ 94 w 167"/>
                  <a:gd name="T79" fmla="*/ 164 h 166"/>
                  <a:gd name="T80" fmla="*/ 99 w 167"/>
                  <a:gd name="T81" fmla="*/ 164 h 166"/>
                  <a:gd name="T82" fmla="*/ 106 w 167"/>
                  <a:gd name="T83" fmla="*/ 161 h 166"/>
                  <a:gd name="T84" fmla="*/ 114 w 167"/>
                  <a:gd name="T85" fmla="*/ 159 h 166"/>
                  <a:gd name="T86" fmla="*/ 128 w 167"/>
                  <a:gd name="T87" fmla="*/ 151 h 166"/>
                  <a:gd name="T88" fmla="*/ 142 w 167"/>
                  <a:gd name="T89" fmla="*/ 14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7" h="166">
                    <a:moveTo>
                      <a:pt x="142" y="141"/>
                    </a:moveTo>
                    <a:lnTo>
                      <a:pt x="152" y="127"/>
                    </a:lnTo>
                    <a:lnTo>
                      <a:pt x="160" y="113"/>
                    </a:lnTo>
                    <a:lnTo>
                      <a:pt x="162" y="105"/>
                    </a:lnTo>
                    <a:lnTo>
                      <a:pt x="165" y="98"/>
                    </a:lnTo>
                    <a:lnTo>
                      <a:pt x="165" y="93"/>
                    </a:lnTo>
                    <a:lnTo>
                      <a:pt x="165" y="91"/>
                    </a:lnTo>
                    <a:lnTo>
                      <a:pt x="165" y="90"/>
                    </a:lnTo>
                    <a:lnTo>
                      <a:pt x="166" y="90"/>
                    </a:lnTo>
                    <a:lnTo>
                      <a:pt x="167" y="83"/>
                    </a:lnTo>
                    <a:lnTo>
                      <a:pt x="165" y="65"/>
                    </a:lnTo>
                    <a:lnTo>
                      <a:pt x="160" y="50"/>
                    </a:lnTo>
                    <a:lnTo>
                      <a:pt x="152" y="36"/>
                    </a:lnTo>
                    <a:lnTo>
                      <a:pt x="142" y="24"/>
                    </a:lnTo>
                    <a:lnTo>
                      <a:pt x="128" y="12"/>
                    </a:lnTo>
                    <a:lnTo>
                      <a:pt x="114" y="5"/>
                    </a:lnTo>
                    <a:lnTo>
                      <a:pt x="106" y="2"/>
                    </a:lnTo>
                    <a:lnTo>
                      <a:pt x="99" y="1"/>
                    </a:lnTo>
                    <a:lnTo>
                      <a:pt x="84" y="0"/>
                    </a:lnTo>
                    <a:lnTo>
                      <a:pt x="66" y="1"/>
                    </a:lnTo>
                    <a:lnTo>
                      <a:pt x="51" y="5"/>
                    </a:lnTo>
                    <a:lnTo>
                      <a:pt x="37" y="12"/>
                    </a:lnTo>
                    <a:lnTo>
                      <a:pt x="25" y="24"/>
                    </a:lnTo>
                    <a:lnTo>
                      <a:pt x="13" y="36"/>
                    </a:lnTo>
                    <a:lnTo>
                      <a:pt x="6" y="50"/>
                    </a:lnTo>
                    <a:lnTo>
                      <a:pt x="2" y="65"/>
                    </a:lnTo>
                    <a:lnTo>
                      <a:pt x="0" y="83"/>
                    </a:lnTo>
                    <a:lnTo>
                      <a:pt x="2" y="98"/>
                    </a:lnTo>
                    <a:lnTo>
                      <a:pt x="3" y="105"/>
                    </a:lnTo>
                    <a:lnTo>
                      <a:pt x="6" y="113"/>
                    </a:lnTo>
                    <a:lnTo>
                      <a:pt x="13" y="127"/>
                    </a:lnTo>
                    <a:lnTo>
                      <a:pt x="25" y="141"/>
                    </a:lnTo>
                    <a:lnTo>
                      <a:pt x="37" y="151"/>
                    </a:lnTo>
                    <a:lnTo>
                      <a:pt x="51" y="159"/>
                    </a:lnTo>
                    <a:lnTo>
                      <a:pt x="66" y="164"/>
                    </a:lnTo>
                    <a:lnTo>
                      <a:pt x="84" y="166"/>
                    </a:lnTo>
                    <a:lnTo>
                      <a:pt x="91" y="165"/>
                    </a:lnTo>
                    <a:lnTo>
                      <a:pt x="91" y="164"/>
                    </a:lnTo>
                    <a:lnTo>
                      <a:pt x="92" y="164"/>
                    </a:lnTo>
                    <a:lnTo>
                      <a:pt x="94" y="164"/>
                    </a:lnTo>
                    <a:lnTo>
                      <a:pt x="99" y="164"/>
                    </a:lnTo>
                    <a:lnTo>
                      <a:pt x="106" y="161"/>
                    </a:lnTo>
                    <a:lnTo>
                      <a:pt x="114" y="159"/>
                    </a:lnTo>
                    <a:lnTo>
                      <a:pt x="128" y="151"/>
                    </a:lnTo>
                    <a:lnTo>
                      <a:pt x="142"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7" name="Freeform 251">
                <a:extLst>
                  <a:ext uri="{FF2B5EF4-FFF2-40B4-BE49-F238E27FC236}">
                    <a16:creationId xmlns:a16="http://schemas.microsoft.com/office/drawing/2014/main" id="{5BA37643-00FE-5662-B935-103F9DAA5F1C}"/>
                  </a:ext>
                </a:extLst>
              </p:cNvPr>
              <p:cNvSpPr>
                <a:spLocks/>
              </p:cNvSpPr>
              <p:nvPr/>
            </p:nvSpPr>
            <p:spPr bwMode="auto">
              <a:xfrm>
                <a:off x="3222625" y="4616451"/>
                <a:ext cx="44450" cy="44450"/>
              </a:xfrm>
              <a:custGeom>
                <a:avLst/>
                <a:gdLst>
                  <a:gd name="T0" fmla="*/ 142 w 167"/>
                  <a:gd name="T1" fmla="*/ 141 h 166"/>
                  <a:gd name="T2" fmla="*/ 151 w 167"/>
                  <a:gd name="T3" fmla="*/ 127 h 166"/>
                  <a:gd name="T4" fmla="*/ 160 w 167"/>
                  <a:gd name="T5" fmla="*/ 113 h 166"/>
                  <a:gd name="T6" fmla="*/ 162 w 167"/>
                  <a:gd name="T7" fmla="*/ 105 h 166"/>
                  <a:gd name="T8" fmla="*/ 164 w 167"/>
                  <a:gd name="T9" fmla="*/ 98 h 166"/>
                  <a:gd name="T10" fmla="*/ 164 w 167"/>
                  <a:gd name="T11" fmla="*/ 93 h 166"/>
                  <a:gd name="T12" fmla="*/ 164 w 167"/>
                  <a:gd name="T13" fmla="*/ 91 h 166"/>
                  <a:gd name="T14" fmla="*/ 164 w 167"/>
                  <a:gd name="T15" fmla="*/ 90 h 166"/>
                  <a:gd name="T16" fmla="*/ 166 w 167"/>
                  <a:gd name="T17" fmla="*/ 90 h 166"/>
                  <a:gd name="T18" fmla="*/ 167 w 167"/>
                  <a:gd name="T19" fmla="*/ 83 h 166"/>
                  <a:gd name="T20" fmla="*/ 164 w 167"/>
                  <a:gd name="T21" fmla="*/ 65 h 166"/>
                  <a:gd name="T22" fmla="*/ 160 w 167"/>
                  <a:gd name="T23" fmla="*/ 50 h 166"/>
                  <a:gd name="T24" fmla="*/ 151 w 167"/>
                  <a:gd name="T25" fmla="*/ 36 h 166"/>
                  <a:gd name="T26" fmla="*/ 142 w 167"/>
                  <a:gd name="T27" fmla="*/ 24 h 166"/>
                  <a:gd name="T28" fmla="*/ 128 w 167"/>
                  <a:gd name="T29" fmla="*/ 12 h 166"/>
                  <a:gd name="T30" fmla="*/ 114 w 167"/>
                  <a:gd name="T31" fmla="*/ 5 h 166"/>
                  <a:gd name="T32" fmla="*/ 106 w 167"/>
                  <a:gd name="T33" fmla="*/ 2 h 166"/>
                  <a:gd name="T34" fmla="*/ 99 w 167"/>
                  <a:gd name="T35" fmla="*/ 1 h 166"/>
                  <a:gd name="T36" fmla="*/ 83 w 167"/>
                  <a:gd name="T37" fmla="*/ 0 h 166"/>
                  <a:gd name="T38" fmla="*/ 66 w 167"/>
                  <a:gd name="T39" fmla="*/ 1 h 166"/>
                  <a:gd name="T40" fmla="*/ 51 w 167"/>
                  <a:gd name="T41" fmla="*/ 5 h 166"/>
                  <a:gd name="T42" fmla="*/ 36 w 167"/>
                  <a:gd name="T43" fmla="*/ 12 h 166"/>
                  <a:gd name="T44" fmla="*/ 25 w 167"/>
                  <a:gd name="T45" fmla="*/ 24 h 166"/>
                  <a:gd name="T46" fmla="*/ 13 w 167"/>
                  <a:gd name="T47" fmla="*/ 36 h 166"/>
                  <a:gd name="T48" fmla="*/ 6 w 167"/>
                  <a:gd name="T49" fmla="*/ 50 h 166"/>
                  <a:gd name="T50" fmla="*/ 1 w 167"/>
                  <a:gd name="T51" fmla="*/ 65 h 166"/>
                  <a:gd name="T52" fmla="*/ 0 w 167"/>
                  <a:gd name="T53" fmla="*/ 83 h 166"/>
                  <a:gd name="T54" fmla="*/ 1 w 167"/>
                  <a:gd name="T55" fmla="*/ 98 h 166"/>
                  <a:gd name="T56" fmla="*/ 2 w 167"/>
                  <a:gd name="T57" fmla="*/ 105 h 166"/>
                  <a:gd name="T58" fmla="*/ 6 w 167"/>
                  <a:gd name="T59" fmla="*/ 113 h 166"/>
                  <a:gd name="T60" fmla="*/ 13 w 167"/>
                  <a:gd name="T61" fmla="*/ 127 h 166"/>
                  <a:gd name="T62" fmla="*/ 25 w 167"/>
                  <a:gd name="T63" fmla="*/ 141 h 166"/>
                  <a:gd name="T64" fmla="*/ 36 w 167"/>
                  <a:gd name="T65" fmla="*/ 151 h 166"/>
                  <a:gd name="T66" fmla="*/ 51 w 167"/>
                  <a:gd name="T67" fmla="*/ 159 h 166"/>
                  <a:gd name="T68" fmla="*/ 66 w 167"/>
                  <a:gd name="T69" fmla="*/ 164 h 166"/>
                  <a:gd name="T70" fmla="*/ 83 w 167"/>
                  <a:gd name="T71" fmla="*/ 166 h 166"/>
                  <a:gd name="T72" fmla="*/ 90 w 167"/>
                  <a:gd name="T73" fmla="*/ 165 h 166"/>
                  <a:gd name="T74" fmla="*/ 90 w 167"/>
                  <a:gd name="T75" fmla="*/ 164 h 166"/>
                  <a:gd name="T76" fmla="*/ 92 w 167"/>
                  <a:gd name="T77" fmla="*/ 164 h 166"/>
                  <a:gd name="T78" fmla="*/ 94 w 167"/>
                  <a:gd name="T79" fmla="*/ 164 h 166"/>
                  <a:gd name="T80" fmla="*/ 99 w 167"/>
                  <a:gd name="T81" fmla="*/ 164 h 166"/>
                  <a:gd name="T82" fmla="*/ 106 w 167"/>
                  <a:gd name="T83" fmla="*/ 161 h 166"/>
                  <a:gd name="T84" fmla="*/ 114 w 167"/>
                  <a:gd name="T85" fmla="*/ 159 h 166"/>
                  <a:gd name="T86" fmla="*/ 128 w 167"/>
                  <a:gd name="T87" fmla="*/ 151 h 166"/>
                  <a:gd name="T88" fmla="*/ 142 w 167"/>
                  <a:gd name="T89" fmla="*/ 14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7" h="166">
                    <a:moveTo>
                      <a:pt x="142" y="141"/>
                    </a:moveTo>
                    <a:lnTo>
                      <a:pt x="151" y="127"/>
                    </a:lnTo>
                    <a:lnTo>
                      <a:pt x="160" y="113"/>
                    </a:lnTo>
                    <a:lnTo>
                      <a:pt x="162" y="105"/>
                    </a:lnTo>
                    <a:lnTo>
                      <a:pt x="164" y="98"/>
                    </a:lnTo>
                    <a:lnTo>
                      <a:pt x="164" y="93"/>
                    </a:lnTo>
                    <a:lnTo>
                      <a:pt x="164" y="91"/>
                    </a:lnTo>
                    <a:lnTo>
                      <a:pt x="164" y="90"/>
                    </a:lnTo>
                    <a:lnTo>
                      <a:pt x="166" y="90"/>
                    </a:lnTo>
                    <a:lnTo>
                      <a:pt x="167" y="83"/>
                    </a:lnTo>
                    <a:lnTo>
                      <a:pt x="164" y="65"/>
                    </a:lnTo>
                    <a:lnTo>
                      <a:pt x="160" y="50"/>
                    </a:lnTo>
                    <a:lnTo>
                      <a:pt x="151" y="36"/>
                    </a:lnTo>
                    <a:lnTo>
                      <a:pt x="142" y="24"/>
                    </a:lnTo>
                    <a:lnTo>
                      <a:pt x="128" y="12"/>
                    </a:lnTo>
                    <a:lnTo>
                      <a:pt x="114" y="5"/>
                    </a:lnTo>
                    <a:lnTo>
                      <a:pt x="106" y="2"/>
                    </a:lnTo>
                    <a:lnTo>
                      <a:pt x="99" y="1"/>
                    </a:lnTo>
                    <a:lnTo>
                      <a:pt x="83" y="0"/>
                    </a:lnTo>
                    <a:lnTo>
                      <a:pt x="66" y="1"/>
                    </a:lnTo>
                    <a:lnTo>
                      <a:pt x="51" y="5"/>
                    </a:lnTo>
                    <a:lnTo>
                      <a:pt x="36" y="12"/>
                    </a:lnTo>
                    <a:lnTo>
                      <a:pt x="25" y="24"/>
                    </a:lnTo>
                    <a:lnTo>
                      <a:pt x="13" y="36"/>
                    </a:lnTo>
                    <a:lnTo>
                      <a:pt x="6" y="50"/>
                    </a:lnTo>
                    <a:lnTo>
                      <a:pt x="1" y="65"/>
                    </a:lnTo>
                    <a:lnTo>
                      <a:pt x="0" y="83"/>
                    </a:lnTo>
                    <a:lnTo>
                      <a:pt x="1" y="98"/>
                    </a:lnTo>
                    <a:lnTo>
                      <a:pt x="2" y="105"/>
                    </a:lnTo>
                    <a:lnTo>
                      <a:pt x="6" y="113"/>
                    </a:lnTo>
                    <a:lnTo>
                      <a:pt x="13" y="127"/>
                    </a:lnTo>
                    <a:lnTo>
                      <a:pt x="25" y="141"/>
                    </a:lnTo>
                    <a:lnTo>
                      <a:pt x="36" y="151"/>
                    </a:lnTo>
                    <a:lnTo>
                      <a:pt x="51" y="159"/>
                    </a:lnTo>
                    <a:lnTo>
                      <a:pt x="66" y="164"/>
                    </a:lnTo>
                    <a:lnTo>
                      <a:pt x="83" y="166"/>
                    </a:lnTo>
                    <a:lnTo>
                      <a:pt x="90" y="165"/>
                    </a:lnTo>
                    <a:lnTo>
                      <a:pt x="90" y="164"/>
                    </a:lnTo>
                    <a:lnTo>
                      <a:pt x="92" y="164"/>
                    </a:lnTo>
                    <a:lnTo>
                      <a:pt x="94" y="164"/>
                    </a:lnTo>
                    <a:lnTo>
                      <a:pt x="99" y="164"/>
                    </a:lnTo>
                    <a:lnTo>
                      <a:pt x="106" y="161"/>
                    </a:lnTo>
                    <a:lnTo>
                      <a:pt x="114" y="159"/>
                    </a:lnTo>
                    <a:lnTo>
                      <a:pt x="128" y="151"/>
                    </a:lnTo>
                    <a:lnTo>
                      <a:pt x="142"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8" name="Freeform 252">
                <a:extLst>
                  <a:ext uri="{FF2B5EF4-FFF2-40B4-BE49-F238E27FC236}">
                    <a16:creationId xmlns:a16="http://schemas.microsoft.com/office/drawing/2014/main" id="{87C433D2-6AD6-06D6-DBB9-335D3CEE353D}"/>
                  </a:ext>
                </a:extLst>
              </p:cNvPr>
              <p:cNvSpPr>
                <a:spLocks/>
              </p:cNvSpPr>
              <p:nvPr/>
            </p:nvSpPr>
            <p:spPr bwMode="auto">
              <a:xfrm>
                <a:off x="3190875" y="4667251"/>
                <a:ext cx="44450" cy="44450"/>
              </a:xfrm>
              <a:custGeom>
                <a:avLst/>
                <a:gdLst>
                  <a:gd name="T0" fmla="*/ 142 w 167"/>
                  <a:gd name="T1" fmla="*/ 142 h 166"/>
                  <a:gd name="T2" fmla="*/ 152 w 167"/>
                  <a:gd name="T3" fmla="*/ 128 h 166"/>
                  <a:gd name="T4" fmla="*/ 160 w 167"/>
                  <a:gd name="T5" fmla="*/ 114 h 166"/>
                  <a:gd name="T6" fmla="*/ 162 w 167"/>
                  <a:gd name="T7" fmla="*/ 105 h 166"/>
                  <a:gd name="T8" fmla="*/ 164 w 167"/>
                  <a:gd name="T9" fmla="*/ 98 h 166"/>
                  <a:gd name="T10" fmla="*/ 164 w 167"/>
                  <a:gd name="T11" fmla="*/ 94 h 166"/>
                  <a:gd name="T12" fmla="*/ 164 w 167"/>
                  <a:gd name="T13" fmla="*/ 91 h 166"/>
                  <a:gd name="T14" fmla="*/ 164 w 167"/>
                  <a:gd name="T15" fmla="*/ 90 h 166"/>
                  <a:gd name="T16" fmla="*/ 166 w 167"/>
                  <a:gd name="T17" fmla="*/ 90 h 166"/>
                  <a:gd name="T18" fmla="*/ 167 w 167"/>
                  <a:gd name="T19" fmla="*/ 83 h 166"/>
                  <a:gd name="T20" fmla="*/ 164 w 167"/>
                  <a:gd name="T21" fmla="*/ 66 h 166"/>
                  <a:gd name="T22" fmla="*/ 160 w 167"/>
                  <a:gd name="T23" fmla="*/ 50 h 166"/>
                  <a:gd name="T24" fmla="*/ 152 w 167"/>
                  <a:gd name="T25" fmla="*/ 36 h 166"/>
                  <a:gd name="T26" fmla="*/ 142 w 167"/>
                  <a:gd name="T27" fmla="*/ 24 h 166"/>
                  <a:gd name="T28" fmla="*/ 128 w 167"/>
                  <a:gd name="T29" fmla="*/ 13 h 166"/>
                  <a:gd name="T30" fmla="*/ 114 w 167"/>
                  <a:gd name="T31" fmla="*/ 6 h 166"/>
                  <a:gd name="T32" fmla="*/ 106 w 167"/>
                  <a:gd name="T33" fmla="*/ 2 h 166"/>
                  <a:gd name="T34" fmla="*/ 99 w 167"/>
                  <a:gd name="T35" fmla="*/ 1 h 166"/>
                  <a:gd name="T36" fmla="*/ 84 w 167"/>
                  <a:gd name="T37" fmla="*/ 0 h 166"/>
                  <a:gd name="T38" fmla="*/ 66 w 167"/>
                  <a:gd name="T39" fmla="*/ 1 h 166"/>
                  <a:gd name="T40" fmla="*/ 51 w 167"/>
                  <a:gd name="T41" fmla="*/ 6 h 166"/>
                  <a:gd name="T42" fmla="*/ 37 w 167"/>
                  <a:gd name="T43" fmla="*/ 13 h 166"/>
                  <a:gd name="T44" fmla="*/ 25 w 167"/>
                  <a:gd name="T45" fmla="*/ 24 h 166"/>
                  <a:gd name="T46" fmla="*/ 13 w 167"/>
                  <a:gd name="T47" fmla="*/ 36 h 166"/>
                  <a:gd name="T48" fmla="*/ 6 w 167"/>
                  <a:gd name="T49" fmla="*/ 50 h 166"/>
                  <a:gd name="T50" fmla="*/ 1 w 167"/>
                  <a:gd name="T51" fmla="*/ 66 h 166"/>
                  <a:gd name="T52" fmla="*/ 0 w 167"/>
                  <a:gd name="T53" fmla="*/ 83 h 166"/>
                  <a:gd name="T54" fmla="*/ 1 w 167"/>
                  <a:gd name="T55" fmla="*/ 98 h 166"/>
                  <a:gd name="T56" fmla="*/ 3 w 167"/>
                  <a:gd name="T57" fmla="*/ 105 h 166"/>
                  <a:gd name="T58" fmla="*/ 6 w 167"/>
                  <a:gd name="T59" fmla="*/ 114 h 166"/>
                  <a:gd name="T60" fmla="*/ 13 w 167"/>
                  <a:gd name="T61" fmla="*/ 128 h 166"/>
                  <a:gd name="T62" fmla="*/ 25 w 167"/>
                  <a:gd name="T63" fmla="*/ 142 h 166"/>
                  <a:gd name="T64" fmla="*/ 37 w 167"/>
                  <a:gd name="T65" fmla="*/ 151 h 166"/>
                  <a:gd name="T66" fmla="*/ 51 w 167"/>
                  <a:gd name="T67" fmla="*/ 159 h 166"/>
                  <a:gd name="T68" fmla="*/ 66 w 167"/>
                  <a:gd name="T69" fmla="*/ 164 h 166"/>
                  <a:gd name="T70" fmla="*/ 84 w 167"/>
                  <a:gd name="T71" fmla="*/ 166 h 166"/>
                  <a:gd name="T72" fmla="*/ 91 w 167"/>
                  <a:gd name="T73" fmla="*/ 165 h 166"/>
                  <a:gd name="T74" fmla="*/ 91 w 167"/>
                  <a:gd name="T75" fmla="*/ 164 h 166"/>
                  <a:gd name="T76" fmla="*/ 92 w 167"/>
                  <a:gd name="T77" fmla="*/ 164 h 166"/>
                  <a:gd name="T78" fmla="*/ 94 w 167"/>
                  <a:gd name="T79" fmla="*/ 164 h 166"/>
                  <a:gd name="T80" fmla="*/ 99 w 167"/>
                  <a:gd name="T81" fmla="*/ 164 h 166"/>
                  <a:gd name="T82" fmla="*/ 106 w 167"/>
                  <a:gd name="T83" fmla="*/ 162 h 166"/>
                  <a:gd name="T84" fmla="*/ 114 w 167"/>
                  <a:gd name="T85" fmla="*/ 159 h 166"/>
                  <a:gd name="T86" fmla="*/ 128 w 167"/>
                  <a:gd name="T87" fmla="*/ 151 h 166"/>
                  <a:gd name="T88" fmla="*/ 142 w 167"/>
                  <a:gd name="T89"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7" h="166">
                    <a:moveTo>
                      <a:pt x="142" y="142"/>
                    </a:moveTo>
                    <a:lnTo>
                      <a:pt x="152" y="128"/>
                    </a:lnTo>
                    <a:lnTo>
                      <a:pt x="160" y="114"/>
                    </a:lnTo>
                    <a:lnTo>
                      <a:pt x="162" y="105"/>
                    </a:lnTo>
                    <a:lnTo>
                      <a:pt x="164" y="98"/>
                    </a:lnTo>
                    <a:lnTo>
                      <a:pt x="164" y="94"/>
                    </a:lnTo>
                    <a:lnTo>
                      <a:pt x="164" y="91"/>
                    </a:lnTo>
                    <a:lnTo>
                      <a:pt x="164" y="90"/>
                    </a:lnTo>
                    <a:lnTo>
                      <a:pt x="166" y="90"/>
                    </a:lnTo>
                    <a:lnTo>
                      <a:pt x="167" y="83"/>
                    </a:lnTo>
                    <a:lnTo>
                      <a:pt x="164" y="66"/>
                    </a:lnTo>
                    <a:lnTo>
                      <a:pt x="160" y="50"/>
                    </a:lnTo>
                    <a:lnTo>
                      <a:pt x="152" y="36"/>
                    </a:lnTo>
                    <a:lnTo>
                      <a:pt x="142" y="24"/>
                    </a:lnTo>
                    <a:lnTo>
                      <a:pt x="128" y="13"/>
                    </a:lnTo>
                    <a:lnTo>
                      <a:pt x="114" y="6"/>
                    </a:lnTo>
                    <a:lnTo>
                      <a:pt x="106" y="2"/>
                    </a:lnTo>
                    <a:lnTo>
                      <a:pt x="99" y="1"/>
                    </a:lnTo>
                    <a:lnTo>
                      <a:pt x="84" y="0"/>
                    </a:lnTo>
                    <a:lnTo>
                      <a:pt x="66" y="1"/>
                    </a:lnTo>
                    <a:lnTo>
                      <a:pt x="51" y="6"/>
                    </a:lnTo>
                    <a:lnTo>
                      <a:pt x="37" y="13"/>
                    </a:lnTo>
                    <a:lnTo>
                      <a:pt x="25" y="24"/>
                    </a:lnTo>
                    <a:lnTo>
                      <a:pt x="13" y="36"/>
                    </a:lnTo>
                    <a:lnTo>
                      <a:pt x="6" y="50"/>
                    </a:lnTo>
                    <a:lnTo>
                      <a:pt x="1" y="66"/>
                    </a:lnTo>
                    <a:lnTo>
                      <a:pt x="0" y="83"/>
                    </a:lnTo>
                    <a:lnTo>
                      <a:pt x="1" y="98"/>
                    </a:lnTo>
                    <a:lnTo>
                      <a:pt x="3" y="105"/>
                    </a:lnTo>
                    <a:lnTo>
                      <a:pt x="6" y="114"/>
                    </a:lnTo>
                    <a:lnTo>
                      <a:pt x="13" y="128"/>
                    </a:lnTo>
                    <a:lnTo>
                      <a:pt x="25" y="142"/>
                    </a:lnTo>
                    <a:lnTo>
                      <a:pt x="37" y="151"/>
                    </a:lnTo>
                    <a:lnTo>
                      <a:pt x="51" y="159"/>
                    </a:lnTo>
                    <a:lnTo>
                      <a:pt x="66" y="164"/>
                    </a:lnTo>
                    <a:lnTo>
                      <a:pt x="84" y="166"/>
                    </a:lnTo>
                    <a:lnTo>
                      <a:pt x="91" y="165"/>
                    </a:lnTo>
                    <a:lnTo>
                      <a:pt x="91" y="164"/>
                    </a:lnTo>
                    <a:lnTo>
                      <a:pt x="92" y="164"/>
                    </a:lnTo>
                    <a:lnTo>
                      <a:pt x="94" y="164"/>
                    </a:lnTo>
                    <a:lnTo>
                      <a:pt x="99" y="164"/>
                    </a:lnTo>
                    <a:lnTo>
                      <a:pt x="106" y="162"/>
                    </a:lnTo>
                    <a:lnTo>
                      <a:pt x="114" y="159"/>
                    </a:lnTo>
                    <a:lnTo>
                      <a:pt x="128" y="151"/>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9" name="Freeform 253">
                <a:extLst>
                  <a:ext uri="{FF2B5EF4-FFF2-40B4-BE49-F238E27FC236}">
                    <a16:creationId xmlns:a16="http://schemas.microsoft.com/office/drawing/2014/main" id="{645281E5-6888-E795-3AEC-B4A3F84DB61F}"/>
                  </a:ext>
                </a:extLst>
              </p:cNvPr>
              <p:cNvSpPr>
                <a:spLocks/>
              </p:cNvSpPr>
              <p:nvPr/>
            </p:nvSpPr>
            <p:spPr bwMode="auto">
              <a:xfrm>
                <a:off x="3138488" y="4700588"/>
                <a:ext cx="44450" cy="44450"/>
              </a:xfrm>
              <a:custGeom>
                <a:avLst/>
                <a:gdLst>
                  <a:gd name="T0" fmla="*/ 142 w 167"/>
                  <a:gd name="T1" fmla="*/ 142 h 167"/>
                  <a:gd name="T2" fmla="*/ 152 w 167"/>
                  <a:gd name="T3" fmla="*/ 128 h 167"/>
                  <a:gd name="T4" fmla="*/ 160 w 167"/>
                  <a:gd name="T5" fmla="*/ 114 h 167"/>
                  <a:gd name="T6" fmla="*/ 162 w 167"/>
                  <a:gd name="T7" fmla="*/ 106 h 167"/>
                  <a:gd name="T8" fmla="*/ 165 w 167"/>
                  <a:gd name="T9" fmla="*/ 99 h 167"/>
                  <a:gd name="T10" fmla="*/ 165 w 167"/>
                  <a:gd name="T11" fmla="*/ 94 h 167"/>
                  <a:gd name="T12" fmla="*/ 165 w 167"/>
                  <a:gd name="T13" fmla="*/ 91 h 167"/>
                  <a:gd name="T14" fmla="*/ 165 w 167"/>
                  <a:gd name="T15" fmla="*/ 90 h 167"/>
                  <a:gd name="T16" fmla="*/ 166 w 167"/>
                  <a:gd name="T17" fmla="*/ 90 h 167"/>
                  <a:gd name="T18" fmla="*/ 167 w 167"/>
                  <a:gd name="T19" fmla="*/ 83 h 167"/>
                  <a:gd name="T20" fmla="*/ 165 w 167"/>
                  <a:gd name="T21" fmla="*/ 66 h 167"/>
                  <a:gd name="T22" fmla="*/ 160 w 167"/>
                  <a:gd name="T23" fmla="*/ 50 h 167"/>
                  <a:gd name="T24" fmla="*/ 152 w 167"/>
                  <a:gd name="T25" fmla="*/ 36 h 167"/>
                  <a:gd name="T26" fmla="*/ 142 w 167"/>
                  <a:gd name="T27" fmla="*/ 25 h 167"/>
                  <a:gd name="T28" fmla="*/ 128 w 167"/>
                  <a:gd name="T29" fmla="*/ 13 h 167"/>
                  <a:gd name="T30" fmla="*/ 114 w 167"/>
                  <a:gd name="T31" fmla="*/ 6 h 167"/>
                  <a:gd name="T32" fmla="*/ 106 w 167"/>
                  <a:gd name="T33" fmla="*/ 2 h 167"/>
                  <a:gd name="T34" fmla="*/ 99 w 167"/>
                  <a:gd name="T35" fmla="*/ 1 h 167"/>
                  <a:gd name="T36" fmla="*/ 84 w 167"/>
                  <a:gd name="T37" fmla="*/ 0 h 167"/>
                  <a:gd name="T38" fmla="*/ 66 w 167"/>
                  <a:gd name="T39" fmla="*/ 1 h 167"/>
                  <a:gd name="T40" fmla="*/ 51 w 167"/>
                  <a:gd name="T41" fmla="*/ 6 h 167"/>
                  <a:gd name="T42" fmla="*/ 37 w 167"/>
                  <a:gd name="T43" fmla="*/ 13 h 167"/>
                  <a:gd name="T44" fmla="*/ 25 w 167"/>
                  <a:gd name="T45" fmla="*/ 25 h 167"/>
                  <a:gd name="T46" fmla="*/ 13 w 167"/>
                  <a:gd name="T47" fmla="*/ 36 h 167"/>
                  <a:gd name="T48" fmla="*/ 6 w 167"/>
                  <a:gd name="T49" fmla="*/ 50 h 167"/>
                  <a:gd name="T50" fmla="*/ 2 w 167"/>
                  <a:gd name="T51" fmla="*/ 66 h 167"/>
                  <a:gd name="T52" fmla="*/ 0 w 167"/>
                  <a:gd name="T53" fmla="*/ 83 h 167"/>
                  <a:gd name="T54" fmla="*/ 2 w 167"/>
                  <a:gd name="T55" fmla="*/ 99 h 167"/>
                  <a:gd name="T56" fmla="*/ 3 w 167"/>
                  <a:gd name="T57" fmla="*/ 106 h 167"/>
                  <a:gd name="T58" fmla="*/ 6 w 167"/>
                  <a:gd name="T59" fmla="*/ 114 h 167"/>
                  <a:gd name="T60" fmla="*/ 13 w 167"/>
                  <a:gd name="T61" fmla="*/ 128 h 167"/>
                  <a:gd name="T62" fmla="*/ 25 w 167"/>
                  <a:gd name="T63" fmla="*/ 142 h 167"/>
                  <a:gd name="T64" fmla="*/ 37 w 167"/>
                  <a:gd name="T65" fmla="*/ 151 h 167"/>
                  <a:gd name="T66" fmla="*/ 51 w 167"/>
                  <a:gd name="T67" fmla="*/ 159 h 167"/>
                  <a:gd name="T68" fmla="*/ 66 w 167"/>
                  <a:gd name="T69" fmla="*/ 164 h 167"/>
                  <a:gd name="T70" fmla="*/ 84 w 167"/>
                  <a:gd name="T71" fmla="*/ 167 h 167"/>
                  <a:gd name="T72" fmla="*/ 91 w 167"/>
                  <a:gd name="T73" fmla="*/ 165 h 167"/>
                  <a:gd name="T74" fmla="*/ 91 w 167"/>
                  <a:gd name="T75" fmla="*/ 164 h 167"/>
                  <a:gd name="T76" fmla="*/ 92 w 167"/>
                  <a:gd name="T77" fmla="*/ 164 h 167"/>
                  <a:gd name="T78" fmla="*/ 94 w 167"/>
                  <a:gd name="T79" fmla="*/ 164 h 167"/>
                  <a:gd name="T80" fmla="*/ 99 w 167"/>
                  <a:gd name="T81" fmla="*/ 164 h 167"/>
                  <a:gd name="T82" fmla="*/ 106 w 167"/>
                  <a:gd name="T83" fmla="*/ 162 h 167"/>
                  <a:gd name="T84" fmla="*/ 114 w 167"/>
                  <a:gd name="T85" fmla="*/ 159 h 167"/>
                  <a:gd name="T86" fmla="*/ 128 w 167"/>
                  <a:gd name="T87" fmla="*/ 151 h 167"/>
                  <a:gd name="T88" fmla="*/ 142 w 167"/>
                  <a:gd name="T89" fmla="*/ 14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7" h="167">
                    <a:moveTo>
                      <a:pt x="142" y="142"/>
                    </a:moveTo>
                    <a:lnTo>
                      <a:pt x="152" y="128"/>
                    </a:lnTo>
                    <a:lnTo>
                      <a:pt x="160" y="114"/>
                    </a:lnTo>
                    <a:lnTo>
                      <a:pt x="162" y="106"/>
                    </a:lnTo>
                    <a:lnTo>
                      <a:pt x="165" y="99"/>
                    </a:lnTo>
                    <a:lnTo>
                      <a:pt x="165" y="94"/>
                    </a:lnTo>
                    <a:lnTo>
                      <a:pt x="165" y="91"/>
                    </a:lnTo>
                    <a:lnTo>
                      <a:pt x="165" y="90"/>
                    </a:lnTo>
                    <a:lnTo>
                      <a:pt x="166" y="90"/>
                    </a:lnTo>
                    <a:lnTo>
                      <a:pt x="167" y="83"/>
                    </a:lnTo>
                    <a:lnTo>
                      <a:pt x="165" y="66"/>
                    </a:lnTo>
                    <a:lnTo>
                      <a:pt x="160" y="50"/>
                    </a:lnTo>
                    <a:lnTo>
                      <a:pt x="152" y="36"/>
                    </a:lnTo>
                    <a:lnTo>
                      <a:pt x="142" y="25"/>
                    </a:lnTo>
                    <a:lnTo>
                      <a:pt x="128" y="13"/>
                    </a:lnTo>
                    <a:lnTo>
                      <a:pt x="114" y="6"/>
                    </a:lnTo>
                    <a:lnTo>
                      <a:pt x="106" y="2"/>
                    </a:lnTo>
                    <a:lnTo>
                      <a:pt x="99" y="1"/>
                    </a:lnTo>
                    <a:lnTo>
                      <a:pt x="84" y="0"/>
                    </a:lnTo>
                    <a:lnTo>
                      <a:pt x="66" y="1"/>
                    </a:lnTo>
                    <a:lnTo>
                      <a:pt x="51" y="6"/>
                    </a:lnTo>
                    <a:lnTo>
                      <a:pt x="37" y="13"/>
                    </a:lnTo>
                    <a:lnTo>
                      <a:pt x="25" y="25"/>
                    </a:lnTo>
                    <a:lnTo>
                      <a:pt x="13" y="36"/>
                    </a:lnTo>
                    <a:lnTo>
                      <a:pt x="6" y="50"/>
                    </a:lnTo>
                    <a:lnTo>
                      <a:pt x="2" y="66"/>
                    </a:lnTo>
                    <a:lnTo>
                      <a:pt x="0" y="83"/>
                    </a:lnTo>
                    <a:lnTo>
                      <a:pt x="2" y="99"/>
                    </a:lnTo>
                    <a:lnTo>
                      <a:pt x="3" y="106"/>
                    </a:lnTo>
                    <a:lnTo>
                      <a:pt x="6" y="114"/>
                    </a:lnTo>
                    <a:lnTo>
                      <a:pt x="13" y="128"/>
                    </a:lnTo>
                    <a:lnTo>
                      <a:pt x="25" y="142"/>
                    </a:lnTo>
                    <a:lnTo>
                      <a:pt x="37" y="151"/>
                    </a:lnTo>
                    <a:lnTo>
                      <a:pt x="51" y="159"/>
                    </a:lnTo>
                    <a:lnTo>
                      <a:pt x="66" y="164"/>
                    </a:lnTo>
                    <a:lnTo>
                      <a:pt x="84" y="167"/>
                    </a:lnTo>
                    <a:lnTo>
                      <a:pt x="91" y="165"/>
                    </a:lnTo>
                    <a:lnTo>
                      <a:pt x="91" y="164"/>
                    </a:lnTo>
                    <a:lnTo>
                      <a:pt x="92" y="164"/>
                    </a:lnTo>
                    <a:lnTo>
                      <a:pt x="94" y="164"/>
                    </a:lnTo>
                    <a:lnTo>
                      <a:pt x="99" y="164"/>
                    </a:lnTo>
                    <a:lnTo>
                      <a:pt x="106" y="162"/>
                    </a:lnTo>
                    <a:lnTo>
                      <a:pt x="114" y="159"/>
                    </a:lnTo>
                    <a:lnTo>
                      <a:pt x="128" y="151"/>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0" name="Freeform 254">
                <a:extLst>
                  <a:ext uri="{FF2B5EF4-FFF2-40B4-BE49-F238E27FC236}">
                    <a16:creationId xmlns:a16="http://schemas.microsoft.com/office/drawing/2014/main" id="{8C5858E7-DB56-6B21-B9D2-B024581734C0}"/>
                  </a:ext>
                </a:extLst>
              </p:cNvPr>
              <p:cNvSpPr>
                <a:spLocks/>
              </p:cNvSpPr>
              <p:nvPr/>
            </p:nvSpPr>
            <p:spPr bwMode="auto">
              <a:xfrm>
                <a:off x="3160713" y="4759326"/>
                <a:ext cx="44450" cy="42863"/>
              </a:xfrm>
              <a:custGeom>
                <a:avLst/>
                <a:gdLst>
                  <a:gd name="T0" fmla="*/ 142 w 167"/>
                  <a:gd name="T1" fmla="*/ 142 h 167"/>
                  <a:gd name="T2" fmla="*/ 152 w 167"/>
                  <a:gd name="T3" fmla="*/ 128 h 167"/>
                  <a:gd name="T4" fmla="*/ 160 w 167"/>
                  <a:gd name="T5" fmla="*/ 114 h 167"/>
                  <a:gd name="T6" fmla="*/ 162 w 167"/>
                  <a:gd name="T7" fmla="*/ 106 h 167"/>
                  <a:gd name="T8" fmla="*/ 165 w 167"/>
                  <a:gd name="T9" fmla="*/ 99 h 167"/>
                  <a:gd name="T10" fmla="*/ 165 w 167"/>
                  <a:gd name="T11" fmla="*/ 94 h 167"/>
                  <a:gd name="T12" fmla="*/ 165 w 167"/>
                  <a:gd name="T13" fmla="*/ 92 h 167"/>
                  <a:gd name="T14" fmla="*/ 165 w 167"/>
                  <a:gd name="T15" fmla="*/ 91 h 167"/>
                  <a:gd name="T16" fmla="*/ 166 w 167"/>
                  <a:gd name="T17" fmla="*/ 91 h 167"/>
                  <a:gd name="T18" fmla="*/ 167 w 167"/>
                  <a:gd name="T19" fmla="*/ 84 h 167"/>
                  <a:gd name="T20" fmla="*/ 165 w 167"/>
                  <a:gd name="T21" fmla="*/ 66 h 167"/>
                  <a:gd name="T22" fmla="*/ 160 w 167"/>
                  <a:gd name="T23" fmla="*/ 51 h 167"/>
                  <a:gd name="T24" fmla="*/ 152 w 167"/>
                  <a:gd name="T25" fmla="*/ 37 h 167"/>
                  <a:gd name="T26" fmla="*/ 142 w 167"/>
                  <a:gd name="T27" fmla="*/ 25 h 167"/>
                  <a:gd name="T28" fmla="*/ 128 w 167"/>
                  <a:gd name="T29" fmla="*/ 13 h 167"/>
                  <a:gd name="T30" fmla="*/ 114 w 167"/>
                  <a:gd name="T31" fmla="*/ 6 h 167"/>
                  <a:gd name="T32" fmla="*/ 106 w 167"/>
                  <a:gd name="T33" fmla="*/ 3 h 167"/>
                  <a:gd name="T34" fmla="*/ 99 w 167"/>
                  <a:gd name="T35" fmla="*/ 2 h 167"/>
                  <a:gd name="T36" fmla="*/ 84 w 167"/>
                  <a:gd name="T37" fmla="*/ 0 h 167"/>
                  <a:gd name="T38" fmla="*/ 66 w 167"/>
                  <a:gd name="T39" fmla="*/ 2 h 167"/>
                  <a:gd name="T40" fmla="*/ 51 w 167"/>
                  <a:gd name="T41" fmla="*/ 6 h 167"/>
                  <a:gd name="T42" fmla="*/ 37 w 167"/>
                  <a:gd name="T43" fmla="*/ 13 h 167"/>
                  <a:gd name="T44" fmla="*/ 25 w 167"/>
                  <a:gd name="T45" fmla="*/ 25 h 167"/>
                  <a:gd name="T46" fmla="*/ 13 w 167"/>
                  <a:gd name="T47" fmla="*/ 37 h 167"/>
                  <a:gd name="T48" fmla="*/ 6 w 167"/>
                  <a:gd name="T49" fmla="*/ 51 h 167"/>
                  <a:gd name="T50" fmla="*/ 2 w 167"/>
                  <a:gd name="T51" fmla="*/ 66 h 167"/>
                  <a:gd name="T52" fmla="*/ 0 w 167"/>
                  <a:gd name="T53" fmla="*/ 84 h 167"/>
                  <a:gd name="T54" fmla="*/ 2 w 167"/>
                  <a:gd name="T55" fmla="*/ 99 h 167"/>
                  <a:gd name="T56" fmla="*/ 3 w 167"/>
                  <a:gd name="T57" fmla="*/ 106 h 167"/>
                  <a:gd name="T58" fmla="*/ 6 w 167"/>
                  <a:gd name="T59" fmla="*/ 114 h 167"/>
                  <a:gd name="T60" fmla="*/ 13 w 167"/>
                  <a:gd name="T61" fmla="*/ 128 h 167"/>
                  <a:gd name="T62" fmla="*/ 25 w 167"/>
                  <a:gd name="T63" fmla="*/ 142 h 167"/>
                  <a:gd name="T64" fmla="*/ 37 w 167"/>
                  <a:gd name="T65" fmla="*/ 152 h 167"/>
                  <a:gd name="T66" fmla="*/ 51 w 167"/>
                  <a:gd name="T67" fmla="*/ 160 h 167"/>
                  <a:gd name="T68" fmla="*/ 66 w 167"/>
                  <a:gd name="T69" fmla="*/ 165 h 167"/>
                  <a:gd name="T70" fmla="*/ 84 w 167"/>
                  <a:gd name="T71" fmla="*/ 167 h 167"/>
                  <a:gd name="T72" fmla="*/ 91 w 167"/>
                  <a:gd name="T73" fmla="*/ 166 h 167"/>
                  <a:gd name="T74" fmla="*/ 91 w 167"/>
                  <a:gd name="T75" fmla="*/ 165 h 167"/>
                  <a:gd name="T76" fmla="*/ 92 w 167"/>
                  <a:gd name="T77" fmla="*/ 165 h 167"/>
                  <a:gd name="T78" fmla="*/ 94 w 167"/>
                  <a:gd name="T79" fmla="*/ 165 h 167"/>
                  <a:gd name="T80" fmla="*/ 99 w 167"/>
                  <a:gd name="T81" fmla="*/ 165 h 167"/>
                  <a:gd name="T82" fmla="*/ 106 w 167"/>
                  <a:gd name="T83" fmla="*/ 162 h 167"/>
                  <a:gd name="T84" fmla="*/ 114 w 167"/>
                  <a:gd name="T85" fmla="*/ 160 h 167"/>
                  <a:gd name="T86" fmla="*/ 128 w 167"/>
                  <a:gd name="T87" fmla="*/ 152 h 167"/>
                  <a:gd name="T88" fmla="*/ 142 w 167"/>
                  <a:gd name="T89" fmla="*/ 14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7" h="167">
                    <a:moveTo>
                      <a:pt x="142" y="142"/>
                    </a:moveTo>
                    <a:lnTo>
                      <a:pt x="152" y="128"/>
                    </a:lnTo>
                    <a:lnTo>
                      <a:pt x="160" y="114"/>
                    </a:lnTo>
                    <a:lnTo>
                      <a:pt x="162" y="106"/>
                    </a:lnTo>
                    <a:lnTo>
                      <a:pt x="165" y="99"/>
                    </a:lnTo>
                    <a:lnTo>
                      <a:pt x="165" y="94"/>
                    </a:lnTo>
                    <a:lnTo>
                      <a:pt x="165" y="92"/>
                    </a:lnTo>
                    <a:lnTo>
                      <a:pt x="165" y="91"/>
                    </a:lnTo>
                    <a:lnTo>
                      <a:pt x="166" y="91"/>
                    </a:lnTo>
                    <a:lnTo>
                      <a:pt x="167" y="84"/>
                    </a:lnTo>
                    <a:lnTo>
                      <a:pt x="165" y="66"/>
                    </a:lnTo>
                    <a:lnTo>
                      <a:pt x="160" y="51"/>
                    </a:lnTo>
                    <a:lnTo>
                      <a:pt x="152" y="37"/>
                    </a:lnTo>
                    <a:lnTo>
                      <a:pt x="142" y="25"/>
                    </a:lnTo>
                    <a:lnTo>
                      <a:pt x="128" y="13"/>
                    </a:lnTo>
                    <a:lnTo>
                      <a:pt x="114" y="6"/>
                    </a:lnTo>
                    <a:lnTo>
                      <a:pt x="106" y="3"/>
                    </a:lnTo>
                    <a:lnTo>
                      <a:pt x="99" y="2"/>
                    </a:lnTo>
                    <a:lnTo>
                      <a:pt x="84" y="0"/>
                    </a:lnTo>
                    <a:lnTo>
                      <a:pt x="66" y="2"/>
                    </a:lnTo>
                    <a:lnTo>
                      <a:pt x="51" y="6"/>
                    </a:lnTo>
                    <a:lnTo>
                      <a:pt x="37" y="13"/>
                    </a:lnTo>
                    <a:lnTo>
                      <a:pt x="25" y="25"/>
                    </a:lnTo>
                    <a:lnTo>
                      <a:pt x="13" y="37"/>
                    </a:lnTo>
                    <a:lnTo>
                      <a:pt x="6" y="51"/>
                    </a:lnTo>
                    <a:lnTo>
                      <a:pt x="2" y="66"/>
                    </a:lnTo>
                    <a:lnTo>
                      <a:pt x="0" y="84"/>
                    </a:lnTo>
                    <a:lnTo>
                      <a:pt x="2" y="99"/>
                    </a:lnTo>
                    <a:lnTo>
                      <a:pt x="3" y="106"/>
                    </a:lnTo>
                    <a:lnTo>
                      <a:pt x="6" y="114"/>
                    </a:lnTo>
                    <a:lnTo>
                      <a:pt x="13" y="128"/>
                    </a:lnTo>
                    <a:lnTo>
                      <a:pt x="25" y="142"/>
                    </a:lnTo>
                    <a:lnTo>
                      <a:pt x="37" y="152"/>
                    </a:lnTo>
                    <a:lnTo>
                      <a:pt x="51" y="160"/>
                    </a:lnTo>
                    <a:lnTo>
                      <a:pt x="66" y="165"/>
                    </a:lnTo>
                    <a:lnTo>
                      <a:pt x="84" y="167"/>
                    </a:lnTo>
                    <a:lnTo>
                      <a:pt x="91" y="166"/>
                    </a:lnTo>
                    <a:lnTo>
                      <a:pt x="91" y="165"/>
                    </a:lnTo>
                    <a:lnTo>
                      <a:pt x="92" y="165"/>
                    </a:lnTo>
                    <a:lnTo>
                      <a:pt x="94" y="165"/>
                    </a:lnTo>
                    <a:lnTo>
                      <a:pt x="99" y="165"/>
                    </a:lnTo>
                    <a:lnTo>
                      <a:pt x="106" y="162"/>
                    </a:lnTo>
                    <a:lnTo>
                      <a:pt x="114" y="160"/>
                    </a:lnTo>
                    <a:lnTo>
                      <a:pt x="128" y="152"/>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1" name="Freeform 255">
                <a:extLst>
                  <a:ext uri="{FF2B5EF4-FFF2-40B4-BE49-F238E27FC236}">
                    <a16:creationId xmlns:a16="http://schemas.microsoft.com/office/drawing/2014/main" id="{A5043F9A-57BA-4805-BAE4-08AA73CEA5AE}"/>
                  </a:ext>
                </a:extLst>
              </p:cNvPr>
              <p:cNvSpPr>
                <a:spLocks/>
              </p:cNvSpPr>
              <p:nvPr/>
            </p:nvSpPr>
            <p:spPr bwMode="auto">
              <a:xfrm>
                <a:off x="3222625" y="4792663"/>
                <a:ext cx="44450" cy="42863"/>
              </a:xfrm>
              <a:custGeom>
                <a:avLst/>
                <a:gdLst>
                  <a:gd name="T0" fmla="*/ 142 w 167"/>
                  <a:gd name="T1" fmla="*/ 142 h 167"/>
                  <a:gd name="T2" fmla="*/ 151 w 167"/>
                  <a:gd name="T3" fmla="*/ 128 h 167"/>
                  <a:gd name="T4" fmla="*/ 160 w 167"/>
                  <a:gd name="T5" fmla="*/ 114 h 167"/>
                  <a:gd name="T6" fmla="*/ 162 w 167"/>
                  <a:gd name="T7" fmla="*/ 106 h 167"/>
                  <a:gd name="T8" fmla="*/ 164 w 167"/>
                  <a:gd name="T9" fmla="*/ 99 h 167"/>
                  <a:gd name="T10" fmla="*/ 164 w 167"/>
                  <a:gd name="T11" fmla="*/ 94 h 167"/>
                  <a:gd name="T12" fmla="*/ 164 w 167"/>
                  <a:gd name="T13" fmla="*/ 92 h 167"/>
                  <a:gd name="T14" fmla="*/ 164 w 167"/>
                  <a:gd name="T15" fmla="*/ 90 h 167"/>
                  <a:gd name="T16" fmla="*/ 166 w 167"/>
                  <a:gd name="T17" fmla="*/ 90 h 167"/>
                  <a:gd name="T18" fmla="*/ 167 w 167"/>
                  <a:gd name="T19" fmla="*/ 83 h 167"/>
                  <a:gd name="T20" fmla="*/ 164 w 167"/>
                  <a:gd name="T21" fmla="*/ 66 h 167"/>
                  <a:gd name="T22" fmla="*/ 160 w 167"/>
                  <a:gd name="T23" fmla="*/ 51 h 167"/>
                  <a:gd name="T24" fmla="*/ 151 w 167"/>
                  <a:gd name="T25" fmla="*/ 36 h 167"/>
                  <a:gd name="T26" fmla="*/ 142 w 167"/>
                  <a:gd name="T27" fmla="*/ 25 h 167"/>
                  <a:gd name="T28" fmla="*/ 128 w 167"/>
                  <a:gd name="T29" fmla="*/ 13 h 167"/>
                  <a:gd name="T30" fmla="*/ 114 w 167"/>
                  <a:gd name="T31" fmla="*/ 6 h 167"/>
                  <a:gd name="T32" fmla="*/ 106 w 167"/>
                  <a:gd name="T33" fmla="*/ 2 h 167"/>
                  <a:gd name="T34" fmla="*/ 99 w 167"/>
                  <a:gd name="T35" fmla="*/ 1 h 167"/>
                  <a:gd name="T36" fmla="*/ 83 w 167"/>
                  <a:gd name="T37" fmla="*/ 0 h 167"/>
                  <a:gd name="T38" fmla="*/ 66 w 167"/>
                  <a:gd name="T39" fmla="*/ 1 h 167"/>
                  <a:gd name="T40" fmla="*/ 51 w 167"/>
                  <a:gd name="T41" fmla="*/ 6 h 167"/>
                  <a:gd name="T42" fmla="*/ 36 w 167"/>
                  <a:gd name="T43" fmla="*/ 13 h 167"/>
                  <a:gd name="T44" fmla="*/ 25 w 167"/>
                  <a:gd name="T45" fmla="*/ 25 h 167"/>
                  <a:gd name="T46" fmla="*/ 13 w 167"/>
                  <a:gd name="T47" fmla="*/ 36 h 167"/>
                  <a:gd name="T48" fmla="*/ 6 w 167"/>
                  <a:gd name="T49" fmla="*/ 51 h 167"/>
                  <a:gd name="T50" fmla="*/ 1 w 167"/>
                  <a:gd name="T51" fmla="*/ 66 h 167"/>
                  <a:gd name="T52" fmla="*/ 0 w 167"/>
                  <a:gd name="T53" fmla="*/ 83 h 167"/>
                  <a:gd name="T54" fmla="*/ 1 w 167"/>
                  <a:gd name="T55" fmla="*/ 99 h 167"/>
                  <a:gd name="T56" fmla="*/ 2 w 167"/>
                  <a:gd name="T57" fmla="*/ 106 h 167"/>
                  <a:gd name="T58" fmla="*/ 6 w 167"/>
                  <a:gd name="T59" fmla="*/ 114 h 167"/>
                  <a:gd name="T60" fmla="*/ 13 w 167"/>
                  <a:gd name="T61" fmla="*/ 128 h 167"/>
                  <a:gd name="T62" fmla="*/ 25 w 167"/>
                  <a:gd name="T63" fmla="*/ 142 h 167"/>
                  <a:gd name="T64" fmla="*/ 36 w 167"/>
                  <a:gd name="T65" fmla="*/ 151 h 167"/>
                  <a:gd name="T66" fmla="*/ 51 w 167"/>
                  <a:gd name="T67" fmla="*/ 160 h 167"/>
                  <a:gd name="T68" fmla="*/ 66 w 167"/>
                  <a:gd name="T69" fmla="*/ 164 h 167"/>
                  <a:gd name="T70" fmla="*/ 83 w 167"/>
                  <a:gd name="T71" fmla="*/ 167 h 167"/>
                  <a:gd name="T72" fmla="*/ 90 w 167"/>
                  <a:gd name="T73" fmla="*/ 165 h 167"/>
                  <a:gd name="T74" fmla="*/ 90 w 167"/>
                  <a:gd name="T75" fmla="*/ 164 h 167"/>
                  <a:gd name="T76" fmla="*/ 92 w 167"/>
                  <a:gd name="T77" fmla="*/ 164 h 167"/>
                  <a:gd name="T78" fmla="*/ 94 w 167"/>
                  <a:gd name="T79" fmla="*/ 164 h 167"/>
                  <a:gd name="T80" fmla="*/ 99 w 167"/>
                  <a:gd name="T81" fmla="*/ 164 h 167"/>
                  <a:gd name="T82" fmla="*/ 106 w 167"/>
                  <a:gd name="T83" fmla="*/ 162 h 167"/>
                  <a:gd name="T84" fmla="*/ 114 w 167"/>
                  <a:gd name="T85" fmla="*/ 160 h 167"/>
                  <a:gd name="T86" fmla="*/ 128 w 167"/>
                  <a:gd name="T87" fmla="*/ 151 h 167"/>
                  <a:gd name="T88" fmla="*/ 142 w 167"/>
                  <a:gd name="T89" fmla="*/ 14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7" h="167">
                    <a:moveTo>
                      <a:pt x="142" y="142"/>
                    </a:moveTo>
                    <a:lnTo>
                      <a:pt x="151" y="128"/>
                    </a:lnTo>
                    <a:lnTo>
                      <a:pt x="160" y="114"/>
                    </a:lnTo>
                    <a:lnTo>
                      <a:pt x="162" y="106"/>
                    </a:lnTo>
                    <a:lnTo>
                      <a:pt x="164" y="99"/>
                    </a:lnTo>
                    <a:lnTo>
                      <a:pt x="164" y="94"/>
                    </a:lnTo>
                    <a:lnTo>
                      <a:pt x="164" y="92"/>
                    </a:lnTo>
                    <a:lnTo>
                      <a:pt x="164" y="90"/>
                    </a:lnTo>
                    <a:lnTo>
                      <a:pt x="166" y="90"/>
                    </a:lnTo>
                    <a:lnTo>
                      <a:pt x="167" y="83"/>
                    </a:lnTo>
                    <a:lnTo>
                      <a:pt x="164" y="66"/>
                    </a:lnTo>
                    <a:lnTo>
                      <a:pt x="160" y="51"/>
                    </a:lnTo>
                    <a:lnTo>
                      <a:pt x="151" y="36"/>
                    </a:lnTo>
                    <a:lnTo>
                      <a:pt x="142" y="25"/>
                    </a:lnTo>
                    <a:lnTo>
                      <a:pt x="128" y="13"/>
                    </a:lnTo>
                    <a:lnTo>
                      <a:pt x="114" y="6"/>
                    </a:lnTo>
                    <a:lnTo>
                      <a:pt x="106" y="2"/>
                    </a:lnTo>
                    <a:lnTo>
                      <a:pt x="99" y="1"/>
                    </a:lnTo>
                    <a:lnTo>
                      <a:pt x="83" y="0"/>
                    </a:lnTo>
                    <a:lnTo>
                      <a:pt x="66" y="1"/>
                    </a:lnTo>
                    <a:lnTo>
                      <a:pt x="51" y="6"/>
                    </a:lnTo>
                    <a:lnTo>
                      <a:pt x="36" y="13"/>
                    </a:lnTo>
                    <a:lnTo>
                      <a:pt x="25" y="25"/>
                    </a:lnTo>
                    <a:lnTo>
                      <a:pt x="13" y="36"/>
                    </a:lnTo>
                    <a:lnTo>
                      <a:pt x="6" y="51"/>
                    </a:lnTo>
                    <a:lnTo>
                      <a:pt x="1" y="66"/>
                    </a:lnTo>
                    <a:lnTo>
                      <a:pt x="0" y="83"/>
                    </a:lnTo>
                    <a:lnTo>
                      <a:pt x="1" y="99"/>
                    </a:lnTo>
                    <a:lnTo>
                      <a:pt x="2" y="106"/>
                    </a:lnTo>
                    <a:lnTo>
                      <a:pt x="6" y="114"/>
                    </a:lnTo>
                    <a:lnTo>
                      <a:pt x="13" y="128"/>
                    </a:lnTo>
                    <a:lnTo>
                      <a:pt x="25" y="142"/>
                    </a:lnTo>
                    <a:lnTo>
                      <a:pt x="36" y="151"/>
                    </a:lnTo>
                    <a:lnTo>
                      <a:pt x="51" y="160"/>
                    </a:lnTo>
                    <a:lnTo>
                      <a:pt x="66" y="164"/>
                    </a:lnTo>
                    <a:lnTo>
                      <a:pt x="83" y="167"/>
                    </a:lnTo>
                    <a:lnTo>
                      <a:pt x="90" y="165"/>
                    </a:lnTo>
                    <a:lnTo>
                      <a:pt x="90" y="164"/>
                    </a:lnTo>
                    <a:lnTo>
                      <a:pt x="92" y="164"/>
                    </a:lnTo>
                    <a:lnTo>
                      <a:pt x="94" y="164"/>
                    </a:lnTo>
                    <a:lnTo>
                      <a:pt x="99" y="164"/>
                    </a:lnTo>
                    <a:lnTo>
                      <a:pt x="106" y="162"/>
                    </a:lnTo>
                    <a:lnTo>
                      <a:pt x="114" y="160"/>
                    </a:lnTo>
                    <a:lnTo>
                      <a:pt x="128" y="151"/>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2" name="Freeform 256">
                <a:extLst>
                  <a:ext uri="{FF2B5EF4-FFF2-40B4-BE49-F238E27FC236}">
                    <a16:creationId xmlns:a16="http://schemas.microsoft.com/office/drawing/2014/main" id="{60988BEA-9F68-BD39-0986-134AEB722EC6}"/>
                  </a:ext>
                </a:extLst>
              </p:cNvPr>
              <p:cNvSpPr>
                <a:spLocks/>
              </p:cNvSpPr>
              <p:nvPr/>
            </p:nvSpPr>
            <p:spPr bwMode="auto">
              <a:xfrm>
                <a:off x="3252788" y="4719638"/>
                <a:ext cx="44450" cy="42863"/>
              </a:xfrm>
              <a:custGeom>
                <a:avLst/>
                <a:gdLst>
                  <a:gd name="T0" fmla="*/ 142 w 167"/>
                  <a:gd name="T1" fmla="*/ 142 h 167"/>
                  <a:gd name="T2" fmla="*/ 151 w 167"/>
                  <a:gd name="T3" fmla="*/ 128 h 167"/>
                  <a:gd name="T4" fmla="*/ 159 w 167"/>
                  <a:gd name="T5" fmla="*/ 114 h 167"/>
                  <a:gd name="T6" fmla="*/ 162 w 167"/>
                  <a:gd name="T7" fmla="*/ 106 h 167"/>
                  <a:gd name="T8" fmla="*/ 164 w 167"/>
                  <a:gd name="T9" fmla="*/ 99 h 167"/>
                  <a:gd name="T10" fmla="*/ 164 w 167"/>
                  <a:gd name="T11" fmla="*/ 94 h 167"/>
                  <a:gd name="T12" fmla="*/ 164 w 167"/>
                  <a:gd name="T13" fmla="*/ 92 h 167"/>
                  <a:gd name="T14" fmla="*/ 164 w 167"/>
                  <a:gd name="T15" fmla="*/ 91 h 167"/>
                  <a:gd name="T16" fmla="*/ 165 w 167"/>
                  <a:gd name="T17" fmla="*/ 91 h 167"/>
                  <a:gd name="T18" fmla="*/ 167 w 167"/>
                  <a:gd name="T19" fmla="*/ 84 h 167"/>
                  <a:gd name="T20" fmla="*/ 164 w 167"/>
                  <a:gd name="T21" fmla="*/ 66 h 167"/>
                  <a:gd name="T22" fmla="*/ 159 w 167"/>
                  <a:gd name="T23" fmla="*/ 51 h 167"/>
                  <a:gd name="T24" fmla="*/ 151 w 167"/>
                  <a:gd name="T25" fmla="*/ 37 h 167"/>
                  <a:gd name="T26" fmla="*/ 142 w 167"/>
                  <a:gd name="T27" fmla="*/ 25 h 167"/>
                  <a:gd name="T28" fmla="*/ 128 w 167"/>
                  <a:gd name="T29" fmla="*/ 13 h 167"/>
                  <a:gd name="T30" fmla="*/ 114 w 167"/>
                  <a:gd name="T31" fmla="*/ 6 h 167"/>
                  <a:gd name="T32" fmla="*/ 105 w 167"/>
                  <a:gd name="T33" fmla="*/ 3 h 167"/>
                  <a:gd name="T34" fmla="*/ 98 w 167"/>
                  <a:gd name="T35" fmla="*/ 2 h 167"/>
                  <a:gd name="T36" fmla="*/ 83 w 167"/>
                  <a:gd name="T37" fmla="*/ 0 h 167"/>
                  <a:gd name="T38" fmla="*/ 66 w 167"/>
                  <a:gd name="T39" fmla="*/ 2 h 167"/>
                  <a:gd name="T40" fmla="*/ 50 w 167"/>
                  <a:gd name="T41" fmla="*/ 6 h 167"/>
                  <a:gd name="T42" fmla="*/ 36 w 167"/>
                  <a:gd name="T43" fmla="*/ 13 h 167"/>
                  <a:gd name="T44" fmla="*/ 25 w 167"/>
                  <a:gd name="T45" fmla="*/ 25 h 167"/>
                  <a:gd name="T46" fmla="*/ 13 w 167"/>
                  <a:gd name="T47" fmla="*/ 37 h 167"/>
                  <a:gd name="T48" fmla="*/ 6 w 167"/>
                  <a:gd name="T49" fmla="*/ 51 h 167"/>
                  <a:gd name="T50" fmla="*/ 1 w 167"/>
                  <a:gd name="T51" fmla="*/ 66 h 167"/>
                  <a:gd name="T52" fmla="*/ 0 w 167"/>
                  <a:gd name="T53" fmla="*/ 84 h 167"/>
                  <a:gd name="T54" fmla="*/ 1 w 167"/>
                  <a:gd name="T55" fmla="*/ 99 h 167"/>
                  <a:gd name="T56" fmla="*/ 2 w 167"/>
                  <a:gd name="T57" fmla="*/ 106 h 167"/>
                  <a:gd name="T58" fmla="*/ 6 w 167"/>
                  <a:gd name="T59" fmla="*/ 114 h 167"/>
                  <a:gd name="T60" fmla="*/ 13 w 167"/>
                  <a:gd name="T61" fmla="*/ 128 h 167"/>
                  <a:gd name="T62" fmla="*/ 25 w 167"/>
                  <a:gd name="T63" fmla="*/ 142 h 167"/>
                  <a:gd name="T64" fmla="*/ 36 w 167"/>
                  <a:gd name="T65" fmla="*/ 152 h 167"/>
                  <a:gd name="T66" fmla="*/ 50 w 167"/>
                  <a:gd name="T67" fmla="*/ 160 h 167"/>
                  <a:gd name="T68" fmla="*/ 66 w 167"/>
                  <a:gd name="T69" fmla="*/ 165 h 167"/>
                  <a:gd name="T70" fmla="*/ 83 w 167"/>
                  <a:gd name="T71" fmla="*/ 167 h 167"/>
                  <a:gd name="T72" fmla="*/ 90 w 167"/>
                  <a:gd name="T73" fmla="*/ 166 h 167"/>
                  <a:gd name="T74" fmla="*/ 90 w 167"/>
                  <a:gd name="T75" fmla="*/ 165 h 167"/>
                  <a:gd name="T76" fmla="*/ 91 w 167"/>
                  <a:gd name="T77" fmla="*/ 165 h 167"/>
                  <a:gd name="T78" fmla="*/ 94 w 167"/>
                  <a:gd name="T79" fmla="*/ 165 h 167"/>
                  <a:gd name="T80" fmla="*/ 98 w 167"/>
                  <a:gd name="T81" fmla="*/ 165 h 167"/>
                  <a:gd name="T82" fmla="*/ 105 w 167"/>
                  <a:gd name="T83" fmla="*/ 162 h 167"/>
                  <a:gd name="T84" fmla="*/ 114 w 167"/>
                  <a:gd name="T85" fmla="*/ 160 h 167"/>
                  <a:gd name="T86" fmla="*/ 128 w 167"/>
                  <a:gd name="T87" fmla="*/ 152 h 167"/>
                  <a:gd name="T88" fmla="*/ 142 w 167"/>
                  <a:gd name="T89" fmla="*/ 14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7" h="167">
                    <a:moveTo>
                      <a:pt x="142" y="142"/>
                    </a:moveTo>
                    <a:lnTo>
                      <a:pt x="151" y="128"/>
                    </a:lnTo>
                    <a:lnTo>
                      <a:pt x="159" y="114"/>
                    </a:lnTo>
                    <a:lnTo>
                      <a:pt x="162" y="106"/>
                    </a:lnTo>
                    <a:lnTo>
                      <a:pt x="164" y="99"/>
                    </a:lnTo>
                    <a:lnTo>
                      <a:pt x="164" y="94"/>
                    </a:lnTo>
                    <a:lnTo>
                      <a:pt x="164" y="92"/>
                    </a:lnTo>
                    <a:lnTo>
                      <a:pt x="164" y="91"/>
                    </a:lnTo>
                    <a:lnTo>
                      <a:pt x="165" y="91"/>
                    </a:lnTo>
                    <a:lnTo>
                      <a:pt x="167" y="84"/>
                    </a:lnTo>
                    <a:lnTo>
                      <a:pt x="164" y="66"/>
                    </a:lnTo>
                    <a:lnTo>
                      <a:pt x="159" y="51"/>
                    </a:lnTo>
                    <a:lnTo>
                      <a:pt x="151" y="37"/>
                    </a:lnTo>
                    <a:lnTo>
                      <a:pt x="142" y="25"/>
                    </a:lnTo>
                    <a:lnTo>
                      <a:pt x="128" y="13"/>
                    </a:lnTo>
                    <a:lnTo>
                      <a:pt x="114" y="6"/>
                    </a:lnTo>
                    <a:lnTo>
                      <a:pt x="105" y="3"/>
                    </a:lnTo>
                    <a:lnTo>
                      <a:pt x="98" y="2"/>
                    </a:lnTo>
                    <a:lnTo>
                      <a:pt x="83" y="0"/>
                    </a:lnTo>
                    <a:lnTo>
                      <a:pt x="66" y="2"/>
                    </a:lnTo>
                    <a:lnTo>
                      <a:pt x="50" y="6"/>
                    </a:lnTo>
                    <a:lnTo>
                      <a:pt x="36" y="13"/>
                    </a:lnTo>
                    <a:lnTo>
                      <a:pt x="25" y="25"/>
                    </a:lnTo>
                    <a:lnTo>
                      <a:pt x="13" y="37"/>
                    </a:lnTo>
                    <a:lnTo>
                      <a:pt x="6" y="51"/>
                    </a:lnTo>
                    <a:lnTo>
                      <a:pt x="1" y="66"/>
                    </a:lnTo>
                    <a:lnTo>
                      <a:pt x="0" y="84"/>
                    </a:lnTo>
                    <a:lnTo>
                      <a:pt x="1" y="99"/>
                    </a:lnTo>
                    <a:lnTo>
                      <a:pt x="2" y="106"/>
                    </a:lnTo>
                    <a:lnTo>
                      <a:pt x="6" y="114"/>
                    </a:lnTo>
                    <a:lnTo>
                      <a:pt x="13" y="128"/>
                    </a:lnTo>
                    <a:lnTo>
                      <a:pt x="25" y="142"/>
                    </a:lnTo>
                    <a:lnTo>
                      <a:pt x="36" y="152"/>
                    </a:lnTo>
                    <a:lnTo>
                      <a:pt x="50" y="160"/>
                    </a:lnTo>
                    <a:lnTo>
                      <a:pt x="66" y="165"/>
                    </a:lnTo>
                    <a:lnTo>
                      <a:pt x="83" y="167"/>
                    </a:lnTo>
                    <a:lnTo>
                      <a:pt x="90" y="166"/>
                    </a:lnTo>
                    <a:lnTo>
                      <a:pt x="90" y="165"/>
                    </a:lnTo>
                    <a:lnTo>
                      <a:pt x="91" y="165"/>
                    </a:lnTo>
                    <a:lnTo>
                      <a:pt x="94" y="165"/>
                    </a:lnTo>
                    <a:lnTo>
                      <a:pt x="98" y="165"/>
                    </a:lnTo>
                    <a:lnTo>
                      <a:pt x="105" y="162"/>
                    </a:lnTo>
                    <a:lnTo>
                      <a:pt x="114" y="160"/>
                    </a:lnTo>
                    <a:lnTo>
                      <a:pt x="128" y="152"/>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3" name="Freeform 257">
                <a:extLst>
                  <a:ext uri="{FF2B5EF4-FFF2-40B4-BE49-F238E27FC236}">
                    <a16:creationId xmlns:a16="http://schemas.microsoft.com/office/drawing/2014/main" id="{237EC7B0-7259-D836-1B0D-03B2499EA192}"/>
                  </a:ext>
                </a:extLst>
              </p:cNvPr>
              <p:cNvSpPr>
                <a:spLocks/>
              </p:cNvSpPr>
              <p:nvPr/>
            </p:nvSpPr>
            <p:spPr bwMode="auto">
              <a:xfrm>
                <a:off x="3305175" y="4759326"/>
                <a:ext cx="44450" cy="42863"/>
              </a:xfrm>
              <a:custGeom>
                <a:avLst/>
                <a:gdLst>
                  <a:gd name="T0" fmla="*/ 142 w 166"/>
                  <a:gd name="T1" fmla="*/ 142 h 167"/>
                  <a:gd name="T2" fmla="*/ 151 w 166"/>
                  <a:gd name="T3" fmla="*/ 128 h 167"/>
                  <a:gd name="T4" fmla="*/ 159 w 166"/>
                  <a:gd name="T5" fmla="*/ 114 h 167"/>
                  <a:gd name="T6" fmla="*/ 161 w 166"/>
                  <a:gd name="T7" fmla="*/ 106 h 167"/>
                  <a:gd name="T8" fmla="*/ 164 w 166"/>
                  <a:gd name="T9" fmla="*/ 99 h 167"/>
                  <a:gd name="T10" fmla="*/ 164 w 166"/>
                  <a:gd name="T11" fmla="*/ 94 h 167"/>
                  <a:gd name="T12" fmla="*/ 164 w 166"/>
                  <a:gd name="T13" fmla="*/ 92 h 167"/>
                  <a:gd name="T14" fmla="*/ 164 w 166"/>
                  <a:gd name="T15" fmla="*/ 91 h 167"/>
                  <a:gd name="T16" fmla="*/ 165 w 166"/>
                  <a:gd name="T17" fmla="*/ 91 h 167"/>
                  <a:gd name="T18" fmla="*/ 166 w 166"/>
                  <a:gd name="T19" fmla="*/ 84 h 167"/>
                  <a:gd name="T20" fmla="*/ 164 w 166"/>
                  <a:gd name="T21" fmla="*/ 66 h 167"/>
                  <a:gd name="T22" fmla="*/ 159 w 166"/>
                  <a:gd name="T23" fmla="*/ 51 h 167"/>
                  <a:gd name="T24" fmla="*/ 151 w 166"/>
                  <a:gd name="T25" fmla="*/ 37 h 167"/>
                  <a:gd name="T26" fmla="*/ 142 w 166"/>
                  <a:gd name="T27" fmla="*/ 25 h 167"/>
                  <a:gd name="T28" fmla="*/ 127 w 166"/>
                  <a:gd name="T29" fmla="*/ 13 h 167"/>
                  <a:gd name="T30" fmla="*/ 113 w 166"/>
                  <a:gd name="T31" fmla="*/ 6 h 167"/>
                  <a:gd name="T32" fmla="*/ 105 w 166"/>
                  <a:gd name="T33" fmla="*/ 3 h 167"/>
                  <a:gd name="T34" fmla="*/ 98 w 166"/>
                  <a:gd name="T35" fmla="*/ 2 h 167"/>
                  <a:gd name="T36" fmla="*/ 83 w 166"/>
                  <a:gd name="T37" fmla="*/ 0 h 167"/>
                  <a:gd name="T38" fmla="*/ 65 w 166"/>
                  <a:gd name="T39" fmla="*/ 2 h 167"/>
                  <a:gd name="T40" fmla="*/ 50 w 166"/>
                  <a:gd name="T41" fmla="*/ 6 h 167"/>
                  <a:gd name="T42" fmla="*/ 36 w 166"/>
                  <a:gd name="T43" fmla="*/ 13 h 167"/>
                  <a:gd name="T44" fmla="*/ 24 w 166"/>
                  <a:gd name="T45" fmla="*/ 25 h 167"/>
                  <a:gd name="T46" fmla="*/ 12 w 166"/>
                  <a:gd name="T47" fmla="*/ 37 h 167"/>
                  <a:gd name="T48" fmla="*/ 5 w 166"/>
                  <a:gd name="T49" fmla="*/ 51 h 167"/>
                  <a:gd name="T50" fmla="*/ 1 w 166"/>
                  <a:gd name="T51" fmla="*/ 66 h 167"/>
                  <a:gd name="T52" fmla="*/ 0 w 166"/>
                  <a:gd name="T53" fmla="*/ 84 h 167"/>
                  <a:gd name="T54" fmla="*/ 1 w 166"/>
                  <a:gd name="T55" fmla="*/ 99 h 167"/>
                  <a:gd name="T56" fmla="*/ 2 w 166"/>
                  <a:gd name="T57" fmla="*/ 106 h 167"/>
                  <a:gd name="T58" fmla="*/ 5 w 166"/>
                  <a:gd name="T59" fmla="*/ 114 h 167"/>
                  <a:gd name="T60" fmla="*/ 12 w 166"/>
                  <a:gd name="T61" fmla="*/ 128 h 167"/>
                  <a:gd name="T62" fmla="*/ 24 w 166"/>
                  <a:gd name="T63" fmla="*/ 142 h 167"/>
                  <a:gd name="T64" fmla="*/ 36 w 166"/>
                  <a:gd name="T65" fmla="*/ 152 h 167"/>
                  <a:gd name="T66" fmla="*/ 50 w 166"/>
                  <a:gd name="T67" fmla="*/ 160 h 167"/>
                  <a:gd name="T68" fmla="*/ 65 w 166"/>
                  <a:gd name="T69" fmla="*/ 165 h 167"/>
                  <a:gd name="T70" fmla="*/ 83 w 166"/>
                  <a:gd name="T71" fmla="*/ 167 h 167"/>
                  <a:gd name="T72" fmla="*/ 90 w 166"/>
                  <a:gd name="T73" fmla="*/ 166 h 167"/>
                  <a:gd name="T74" fmla="*/ 90 w 166"/>
                  <a:gd name="T75" fmla="*/ 165 h 167"/>
                  <a:gd name="T76" fmla="*/ 91 w 166"/>
                  <a:gd name="T77" fmla="*/ 165 h 167"/>
                  <a:gd name="T78" fmla="*/ 93 w 166"/>
                  <a:gd name="T79" fmla="*/ 165 h 167"/>
                  <a:gd name="T80" fmla="*/ 98 w 166"/>
                  <a:gd name="T81" fmla="*/ 165 h 167"/>
                  <a:gd name="T82" fmla="*/ 105 w 166"/>
                  <a:gd name="T83" fmla="*/ 162 h 167"/>
                  <a:gd name="T84" fmla="*/ 113 w 166"/>
                  <a:gd name="T85" fmla="*/ 160 h 167"/>
                  <a:gd name="T86" fmla="*/ 127 w 166"/>
                  <a:gd name="T87" fmla="*/ 152 h 167"/>
                  <a:gd name="T88" fmla="*/ 142 w 166"/>
                  <a:gd name="T89" fmla="*/ 14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6" h="167">
                    <a:moveTo>
                      <a:pt x="142" y="142"/>
                    </a:moveTo>
                    <a:lnTo>
                      <a:pt x="151" y="128"/>
                    </a:lnTo>
                    <a:lnTo>
                      <a:pt x="159" y="114"/>
                    </a:lnTo>
                    <a:lnTo>
                      <a:pt x="161" y="106"/>
                    </a:lnTo>
                    <a:lnTo>
                      <a:pt x="164" y="99"/>
                    </a:lnTo>
                    <a:lnTo>
                      <a:pt x="164" y="94"/>
                    </a:lnTo>
                    <a:lnTo>
                      <a:pt x="164" y="92"/>
                    </a:lnTo>
                    <a:lnTo>
                      <a:pt x="164" y="91"/>
                    </a:lnTo>
                    <a:lnTo>
                      <a:pt x="165" y="91"/>
                    </a:lnTo>
                    <a:lnTo>
                      <a:pt x="166" y="84"/>
                    </a:lnTo>
                    <a:lnTo>
                      <a:pt x="164" y="66"/>
                    </a:lnTo>
                    <a:lnTo>
                      <a:pt x="159" y="51"/>
                    </a:lnTo>
                    <a:lnTo>
                      <a:pt x="151" y="37"/>
                    </a:lnTo>
                    <a:lnTo>
                      <a:pt x="142" y="25"/>
                    </a:lnTo>
                    <a:lnTo>
                      <a:pt x="127" y="13"/>
                    </a:lnTo>
                    <a:lnTo>
                      <a:pt x="113" y="6"/>
                    </a:lnTo>
                    <a:lnTo>
                      <a:pt x="105" y="3"/>
                    </a:lnTo>
                    <a:lnTo>
                      <a:pt x="98" y="2"/>
                    </a:lnTo>
                    <a:lnTo>
                      <a:pt x="83" y="0"/>
                    </a:lnTo>
                    <a:lnTo>
                      <a:pt x="65" y="2"/>
                    </a:lnTo>
                    <a:lnTo>
                      <a:pt x="50" y="6"/>
                    </a:lnTo>
                    <a:lnTo>
                      <a:pt x="36" y="13"/>
                    </a:lnTo>
                    <a:lnTo>
                      <a:pt x="24" y="25"/>
                    </a:lnTo>
                    <a:lnTo>
                      <a:pt x="12" y="37"/>
                    </a:lnTo>
                    <a:lnTo>
                      <a:pt x="5" y="51"/>
                    </a:lnTo>
                    <a:lnTo>
                      <a:pt x="1" y="66"/>
                    </a:lnTo>
                    <a:lnTo>
                      <a:pt x="0" y="84"/>
                    </a:lnTo>
                    <a:lnTo>
                      <a:pt x="1" y="99"/>
                    </a:lnTo>
                    <a:lnTo>
                      <a:pt x="2" y="106"/>
                    </a:lnTo>
                    <a:lnTo>
                      <a:pt x="5" y="114"/>
                    </a:lnTo>
                    <a:lnTo>
                      <a:pt x="12" y="128"/>
                    </a:lnTo>
                    <a:lnTo>
                      <a:pt x="24" y="142"/>
                    </a:lnTo>
                    <a:lnTo>
                      <a:pt x="36" y="152"/>
                    </a:lnTo>
                    <a:lnTo>
                      <a:pt x="50" y="160"/>
                    </a:lnTo>
                    <a:lnTo>
                      <a:pt x="65" y="165"/>
                    </a:lnTo>
                    <a:lnTo>
                      <a:pt x="83" y="167"/>
                    </a:lnTo>
                    <a:lnTo>
                      <a:pt x="90" y="166"/>
                    </a:lnTo>
                    <a:lnTo>
                      <a:pt x="90" y="165"/>
                    </a:lnTo>
                    <a:lnTo>
                      <a:pt x="91" y="165"/>
                    </a:lnTo>
                    <a:lnTo>
                      <a:pt x="93" y="165"/>
                    </a:lnTo>
                    <a:lnTo>
                      <a:pt x="98" y="165"/>
                    </a:lnTo>
                    <a:lnTo>
                      <a:pt x="105" y="162"/>
                    </a:lnTo>
                    <a:lnTo>
                      <a:pt x="113" y="160"/>
                    </a:lnTo>
                    <a:lnTo>
                      <a:pt x="127" y="152"/>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4" name="Freeform 258">
                <a:extLst>
                  <a:ext uri="{FF2B5EF4-FFF2-40B4-BE49-F238E27FC236}">
                    <a16:creationId xmlns:a16="http://schemas.microsoft.com/office/drawing/2014/main" id="{FD02C574-4544-E28C-6B26-0C97D928DDDE}"/>
                  </a:ext>
                </a:extLst>
              </p:cNvPr>
              <p:cNvSpPr>
                <a:spLocks/>
              </p:cNvSpPr>
              <p:nvPr/>
            </p:nvSpPr>
            <p:spPr bwMode="auto">
              <a:xfrm>
                <a:off x="3271838" y="4667251"/>
                <a:ext cx="42863" cy="44450"/>
              </a:xfrm>
              <a:custGeom>
                <a:avLst/>
                <a:gdLst>
                  <a:gd name="T0" fmla="*/ 142 w 167"/>
                  <a:gd name="T1" fmla="*/ 142 h 166"/>
                  <a:gd name="T2" fmla="*/ 152 w 167"/>
                  <a:gd name="T3" fmla="*/ 128 h 166"/>
                  <a:gd name="T4" fmla="*/ 160 w 167"/>
                  <a:gd name="T5" fmla="*/ 114 h 166"/>
                  <a:gd name="T6" fmla="*/ 162 w 167"/>
                  <a:gd name="T7" fmla="*/ 105 h 166"/>
                  <a:gd name="T8" fmla="*/ 165 w 167"/>
                  <a:gd name="T9" fmla="*/ 98 h 166"/>
                  <a:gd name="T10" fmla="*/ 165 w 167"/>
                  <a:gd name="T11" fmla="*/ 94 h 166"/>
                  <a:gd name="T12" fmla="*/ 165 w 167"/>
                  <a:gd name="T13" fmla="*/ 91 h 166"/>
                  <a:gd name="T14" fmla="*/ 165 w 167"/>
                  <a:gd name="T15" fmla="*/ 90 h 166"/>
                  <a:gd name="T16" fmla="*/ 166 w 167"/>
                  <a:gd name="T17" fmla="*/ 90 h 166"/>
                  <a:gd name="T18" fmla="*/ 167 w 167"/>
                  <a:gd name="T19" fmla="*/ 83 h 166"/>
                  <a:gd name="T20" fmla="*/ 165 w 167"/>
                  <a:gd name="T21" fmla="*/ 66 h 166"/>
                  <a:gd name="T22" fmla="*/ 160 w 167"/>
                  <a:gd name="T23" fmla="*/ 50 h 166"/>
                  <a:gd name="T24" fmla="*/ 152 w 167"/>
                  <a:gd name="T25" fmla="*/ 36 h 166"/>
                  <a:gd name="T26" fmla="*/ 142 w 167"/>
                  <a:gd name="T27" fmla="*/ 24 h 166"/>
                  <a:gd name="T28" fmla="*/ 128 w 167"/>
                  <a:gd name="T29" fmla="*/ 13 h 166"/>
                  <a:gd name="T30" fmla="*/ 114 w 167"/>
                  <a:gd name="T31" fmla="*/ 6 h 166"/>
                  <a:gd name="T32" fmla="*/ 106 w 167"/>
                  <a:gd name="T33" fmla="*/ 2 h 166"/>
                  <a:gd name="T34" fmla="*/ 99 w 167"/>
                  <a:gd name="T35" fmla="*/ 1 h 166"/>
                  <a:gd name="T36" fmla="*/ 84 w 167"/>
                  <a:gd name="T37" fmla="*/ 0 h 166"/>
                  <a:gd name="T38" fmla="*/ 66 w 167"/>
                  <a:gd name="T39" fmla="*/ 1 h 166"/>
                  <a:gd name="T40" fmla="*/ 51 w 167"/>
                  <a:gd name="T41" fmla="*/ 6 h 166"/>
                  <a:gd name="T42" fmla="*/ 37 w 167"/>
                  <a:gd name="T43" fmla="*/ 13 h 166"/>
                  <a:gd name="T44" fmla="*/ 25 w 167"/>
                  <a:gd name="T45" fmla="*/ 24 h 166"/>
                  <a:gd name="T46" fmla="*/ 13 w 167"/>
                  <a:gd name="T47" fmla="*/ 36 h 166"/>
                  <a:gd name="T48" fmla="*/ 6 w 167"/>
                  <a:gd name="T49" fmla="*/ 50 h 166"/>
                  <a:gd name="T50" fmla="*/ 1 w 167"/>
                  <a:gd name="T51" fmla="*/ 66 h 166"/>
                  <a:gd name="T52" fmla="*/ 0 w 167"/>
                  <a:gd name="T53" fmla="*/ 83 h 166"/>
                  <a:gd name="T54" fmla="*/ 1 w 167"/>
                  <a:gd name="T55" fmla="*/ 98 h 166"/>
                  <a:gd name="T56" fmla="*/ 3 w 167"/>
                  <a:gd name="T57" fmla="*/ 105 h 166"/>
                  <a:gd name="T58" fmla="*/ 6 w 167"/>
                  <a:gd name="T59" fmla="*/ 114 h 166"/>
                  <a:gd name="T60" fmla="*/ 13 w 167"/>
                  <a:gd name="T61" fmla="*/ 128 h 166"/>
                  <a:gd name="T62" fmla="*/ 25 w 167"/>
                  <a:gd name="T63" fmla="*/ 142 h 166"/>
                  <a:gd name="T64" fmla="*/ 37 w 167"/>
                  <a:gd name="T65" fmla="*/ 151 h 166"/>
                  <a:gd name="T66" fmla="*/ 51 w 167"/>
                  <a:gd name="T67" fmla="*/ 159 h 166"/>
                  <a:gd name="T68" fmla="*/ 66 w 167"/>
                  <a:gd name="T69" fmla="*/ 164 h 166"/>
                  <a:gd name="T70" fmla="*/ 84 w 167"/>
                  <a:gd name="T71" fmla="*/ 166 h 166"/>
                  <a:gd name="T72" fmla="*/ 91 w 167"/>
                  <a:gd name="T73" fmla="*/ 165 h 166"/>
                  <a:gd name="T74" fmla="*/ 91 w 167"/>
                  <a:gd name="T75" fmla="*/ 164 h 166"/>
                  <a:gd name="T76" fmla="*/ 92 w 167"/>
                  <a:gd name="T77" fmla="*/ 164 h 166"/>
                  <a:gd name="T78" fmla="*/ 94 w 167"/>
                  <a:gd name="T79" fmla="*/ 164 h 166"/>
                  <a:gd name="T80" fmla="*/ 99 w 167"/>
                  <a:gd name="T81" fmla="*/ 164 h 166"/>
                  <a:gd name="T82" fmla="*/ 106 w 167"/>
                  <a:gd name="T83" fmla="*/ 162 h 166"/>
                  <a:gd name="T84" fmla="*/ 114 w 167"/>
                  <a:gd name="T85" fmla="*/ 159 h 166"/>
                  <a:gd name="T86" fmla="*/ 128 w 167"/>
                  <a:gd name="T87" fmla="*/ 151 h 166"/>
                  <a:gd name="T88" fmla="*/ 142 w 167"/>
                  <a:gd name="T89"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7" h="166">
                    <a:moveTo>
                      <a:pt x="142" y="142"/>
                    </a:moveTo>
                    <a:lnTo>
                      <a:pt x="152" y="128"/>
                    </a:lnTo>
                    <a:lnTo>
                      <a:pt x="160" y="114"/>
                    </a:lnTo>
                    <a:lnTo>
                      <a:pt x="162" y="105"/>
                    </a:lnTo>
                    <a:lnTo>
                      <a:pt x="165" y="98"/>
                    </a:lnTo>
                    <a:lnTo>
                      <a:pt x="165" y="94"/>
                    </a:lnTo>
                    <a:lnTo>
                      <a:pt x="165" y="91"/>
                    </a:lnTo>
                    <a:lnTo>
                      <a:pt x="165" y="90"/>
                    </a:lnTo>
                    <a:lnTo>
                      <a:pt x="166" y="90"/>
                    </a:lnTo>
                    <a:lnTo>
                      <a:pt x="167" y="83"/>
                    </a:lnTo>
                    <a:lnTo>
                      <a:pt x="165" y="66"/>
                    </a:lnTo>
                    <a:lnTo>
                      <a:pt x="160" y="50"/>
                    </a:lnTo>
                    <a:lnTo>
                      <a:pt x="152" y="36"/>
                    </a:lnTo>
                    <a:lnTo>
                      <a:pt x="142" y="24"/>
                    </a:lnTo>
                    <a:lnTo>
                      <a:pt x="128" y="13"/>
                    </a:lnTo>
                    <a:lnTo>
                      <a:pt x="114" y="6"/>
                    </a:lnTo>
                    <a:lnTo>
                      <a:pt x="106" y="2"/>
                    </a:lnTo>
                    <a:lnTo>
                      <a:pt x="99" y="1"/>
                    </a:lnTo>
                    <a:lnTo>
                      <a:pt x="84" y="0"/>
                    </a:lnTo>
                    <a:lnTo>
                      <a:pt x="66" y="1"/>
                    </a:lnTo>
                    <a:lnTo>
                      <a:pt x="51" y="6"/>
                    </a:lnTo>
                    <a:lnTo>
                      <a:pt x="37" y="13"/>
                    </a:lnTo>
                    <a:lnTo>
                      <a:pt x="25" y="24"/>
                    </a:lnTo>
                    <a:lnTo>
                      <a:pt x="13" y="36"/>
                    </a:lnTo>
                    <a:lnTo>
                      <a:pt x="6" y="50"/>
                    </a:lnTo>
                    <a:lnTo>
                      <a:pt x="1" y="66"/>
                    </a:lnTo>
                    <a:lnTo>
                      <a:pt x="0" y="83"/>
                    </a:lnTo>
                    <a:lnTo>
                      <a:pt x="1" y="98"/>
                    </a:lnTo>
                    <a:lnTo>
                      <a:pt x="3" y="105"/>
                    </a:lnTo>
                    <a:lnTo>
                      <a:pt x="6" y="114"/>
                    </a:lnTo>
                    <a:lnTo>
                      <a:pt x="13" y="128"/>
                    </a:lnTo>
                    <a:lnTo>
                      <a:pt x="25" y="142"/>
                    </a:lnTo>
                    <a:lnTo>
                      <a:pt x="37" y="151"/>
                    </a:lnTo>
                    <a:lnTo>
                      <a:pt x="51" y="159"/>
                    </a:lnTo>
                    <a:lnTo>
                      <a:pt x="66" y="164"/>
                    </a:lnTo>
                    <a:lnTo>
                      <a:pt x="84" y="166"/>
                    </a:lnTo>
                    <a:lnTo>
                      <a:pt x="91" y="165"/>
                    </a:lnTo>
                    <a:lnTo>
                      <a:pt x="91" y="164"/>
                    </a:lnTo>
                    <a:lnTo>
                      <a:pt x="92" y="164"/>
                    </a:lnTo>
                    <a:lnTo>
                      <a:pt x="94" y="164"/>
                    </a:lnTo>
                    <a:lnTo>
                      <a:pt x="99" y="164"/>
                    </a:lnTo>
                    <a:lnTo>
                      <a:pt x="106" y="162"/>
                    </a:lnTo>
                    <a:lnTo>
                      <a:pt x="114" y="159"/>
                    </a:lnTo>
                    <a:lnTo>
                      <a:pt x="128" y="151"/>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5" name="Freeform 259">
                <a:extLst>
                  <a:ext uri="{FF2B5EF4-FFF2-40B4-BE49-F238E27FC236}">
                    <a16:creationId xmlns:a16="http://schemas.microsoft.com/office/drawing/2014/main" id="{8ED1E8D2-9263-7FA0-37C7-C936C6A18869}"/>
                  </a:ext>
                </a:extLst>
              </p:cNvPr>
              <p:cNvSpPr>
                <a:spLocks/>
              </p:cNvSpPr>
              <p:nvPr/>
            </p:nvSpPr>
            <p:spPr bwMode="auto">
              <a:xfrm>
                <a:off x="3297238" y="4579938"/>
                <a:ext cx="44450" cy="44450"/>
              </a:xfrm>
              <a:custGeom>
                <a:avLst/>
                <a:gdLst>
                  <a:gd name="T0" fmla="*/ 141 w 166"/>
                  <a:gd name="T1" fmla="*/ 142 h 166"/>
                  <a:gd name="T2" fmla="*/ 151 w 166"/>
                  <a:gd name="T3" fmla="*/ 128 h 166"/>
                  <a:gd name="T4" fmla="*/ 159 w 166"/>
                  <a:gd name="T5" fmla="*/ 114 h 166"/>
                  <a:gd name="T6" fmla="*/ 161 w 166"/>
                  <a:gd name="T7" fmla="*/ 105 h 166"/>
                  <a:gd name="T8" fmla="*/ 164 w 166"/>
                  <a:gd name="T9" fmla="*/ 98 h 166"/>
                  <a:gd name="T10" fmla="*/ 164 w 166"/>
                  <a:gd name="T11" fmla="*/ 94 h 166"/>
                  <a:gd name="T12" fmla="*/ 164 w 166"/>
                  <a:gd name="T13" fmla="*/ 91 h 166"/>
                  <a:gd name="T14" fmla="*/ 164 w 166"/>
                  <a:gd name="T15" fmla="*/ 90 h 166"/>
                  <a:gd name="T16" fmla="*/ 165 w 166"/>
                  <a:gd name="T17" fmla="*/ 90 h 166"/>
                  <a:gd name="T18" fmla="*/ 166 w 166"/>
                  <a:gd name="T19" fmla="*/ 83 h 166"/>
                  <a:gd name="T20" fmla="*/ 164 w 166"/>
                  <a:gd name="T21" fmla="*/ 65 h 166"/>
                  <a:gd name="T22" fmla="*/ 159 w 166"/>
                  <a:gd name="T23" fmla="*/ 50 h 166"/>
                  <a:gd name="T24" fmla="*/ 151 w 166"/>
                  <a:gd name="T25" fmla="*/ 36 h 166"/>
                  <a:gd name="T26" fmla="*/ 141 w 166"/>
                  <a:gd name="T27" fmla="*/ 24 h 166"/>
                  <a:gd name="T28" fmla="*/ 127 w 166"/>
                  <a:gd name="T29" fmla="*/ 13 h 166"/>
                  <a:gd name="T30" fmla="*/ 113 w 166"/>
                  <a:gd name="T31" fmla="*/ 6 h 166"/>
                  <a:gd name="T32" fmla="*/ 105 w 166"/>
                  <a:gd name="T33" fmla="*/ 2 h 166"/>
                  <a:gd name="T34" fmla="*/ 98 w 166"/>
                  <a:gd name="T35" fmla="*/ 1 h 166"/>
                  <a:gd name="T36" fmla="*/ 83 w 166"/>
                  <a:gd name="T37" fmla="*/ 0 h 166"/>
                  <a:gd name="T38" fmla="*/ 65 w 166"/>
                  <a:gd name="T39" fmla="*/ 1 h 166"/>
                  <a:gd name="T40" fmla="*/ 50 w 166"/>
                  <a:gd name="T41" fmla="*/ 6 h 166"/>
                  <a:gd name="T42" fmla="*/ 36 w 166"/>
                  <a:gd name="T43" fmla="*/ 13 h 166"/>
                  <a:gd name="T44" fmla="*/ 24 w 166"/>
                  <a:gd name="T45" fmla="*/ 24 h 166"/>
                  <a:gd name="T46" fmla="*/ 12 w 166"/>
                  <a:gd name="T47" fmla="*/ 36 h 166"/>
                  <a:gd name="T48" fmla="*/ 5 w 166"/>
                  <a:gd name="T49" fmla="*/ 50 h 166"/>
                  <a:gd name="T50" fmla="*/ 1 w 166"/>
                  <a:gd name="T51" fmla="*/ 65 h 166"/>
                  <a:gd name="T52" fmla="*/ 0 w 166"/>
                  <a:gd name="T53" fmla="*/ 83 h 166"/>
                  <a:gd name="T54" fmla="*/ 1 w 166"/>
                  <a:gd name="T55" fmla="*/ 98 h 166"/>
                  <a:gd name="T56" fmla="*/ 2 w 166"/>
                  <a:gd name="T57" fmla="*/ 105 h 166"/>
                  <a:gd name="T58" fmla="*/ 5 w 166"/>
                  <a:gd name="T59" fmla="*/ 114 h 166"/>
                  <a:gd name="T60" fmla="*/ 12 w 166"/>
                  <a:gd name="T61" fmla="*/ 128 h 166"/>
                  <a:gd name="T62" fmla="*/ 24 w 166"/>
                  <a:gd name="T63" fmla="*/ 142 h 166"/>
                  <a:gd name="T64" fmla="*/ 36 w 166"/>
                  <a:gd name="T65" fmla="*/ 151 h 166"/>
                  <a:gd name="T66" fmla="*/ 50 w 166"/>
                  <a:gd name="T67" fmla="*/ 159 h 166"/>
                  <a:gd name="T68" fmla="*/ 65 w 166"/>
                  <a:gd name="T69" fmla="*/ 164 h 166"/>
                  <a:gd name="T70" fmla="*/ 83 w 166"/>
                  <a:gd name="T71" fmla="*/ 166 h 166"/>
                  <a:gd name="T72" fmla="*/ 90 w 166"/>
                  <a:gd name="T73" fmla="*/ 165 h 166"/>
                  <a:gd name="T74" fmla="*/ 90 w 166"/>
                  <a:gd name="T75" fmla="*/ 164 h 166"/>
                  <a:gd name="T76" fmla="*/ 91 w 166"/>
                  <a:gd name="T77" fmla="*/ 164 h 166"/>
                  <a:gd name="T78" fmla="*/ 93 w 166"/>
                  <a:gd name="T79" fmla="*/ 164 h 166"/>
                  <a:gd name="T80" fmla="*/ 98 w 166"/>
                  <a:gd name="T81" fmla="*/ 164 h 166"/>
                  <a:gd name="T82" fmla="*/ 105 w 166"/>
                  <a:gd name="T83" fmla="*/ 162 h 166"/>
                  <a:gd name="T84" fmla="*/ 113 w 166"/>
                  <a:gd name="T85" fmla="*/ 159 h 166"/>
                  <a:gd name="T86" fmla="*/ 127 w 166"/>
                  <a:gd name="T87" fmla="*/ 151 h 166"/>
                  <a:gd name="T88" fmla="*/ 141 w 166"/>
                  <a:gd name="T89"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6" h="166">
                    <a:moveTo>
                      <a:pt x="141" y="142"/>
                    </a:moveTo>
                    <a:lnTo>
                      <a:pt x="151" y="128"/>
                    </a:lnTo>
                    <a:lnTo>
                      <a:pt x="159" y="114"/>
                    </a:lnTo>
                    <a:lnTo>
                      <a:pt x="161" y="105"/>
                    </a:lnTo>
                    <a:lnTo>
                      <a:pt x="164" y="98"/>
                    </a:lnTo>
                    <a:lnTo>
                      <a:pt x="164" y="94"/>
                    </a:lnTo>
                    <a:lnTo>
                      <a:pt x="164" y="91"/>
                    </a:lnTo>
                    <a:lnTo>
                      <a:pt x="164" y="90"/>
                    </a:lnTo>
                    <a:lnTo>
                      <a:pt x="165" y="90"/>
                    </a:lnTo>
                    <a:lnTo>
                      <a:pt x="166" y="83"/>
                    </a:lnTo>
                    <a:lnTo>
                      <a:pt x="164" y="65"/>
                    </a:lnTo>
                    <a:lnTo>
                      <a:pt x="159" y="50"/>
                    </a:lnTo>
                    <a:lnTo>
                      <a:pt x="151" y="36"/>
                    </a:lnTo>
                    <a:lnTo>
                      <a:pt x="141" y="24"/>
                    </a:lnTo>
                    <a:lnTo>
                      <a:pt x="127" y="13"/>
                    </a:lnTo>
                    <a:lnTo>
                      <a:pt x="113" y="6"/>
                    </a:lnTo>
                    <a:lnTo>
                      <a:pt x="105" y="2"/>
                    </a:lnTo>
                    <a:lnTo>
                      <a:pt x="98" y="1"/>
                    </a:lnTo>
                    <a:lnTo>
                      <a:pt x="83" y="0"/>
                    </a:lnTo>
                    <a:lnTo>
                      <a:pt x="65" y="1"/>
                    </a:lnTo>
                    <a:lnTo>
                      <a:pt x="50" y="6"/>
                    </a:lnTo>
                    <a:lnTo>
                      <a:pt x="36" y="13"/>
                    </a:lnTo>
                    <a:lnTo>
                      <a:pt x="24" y="24"/>
                    </a:lnTo>
                    <a:lnTo>
                      <a:pt x="12" y="36"/>
                    </a:lnTo>
                    <a:lnTo>
                      <a:pt x="5" y="50"/>
                    </a:lnTo>
                    <a:lnTo>
                      <a:pt x="1" y="65"/>
                    </a:lnTo>
                    <a:lnTo>
                      <a:pt x="0" y="83"/>
                    </a:lnTo>
                    <a:lnTo>
                      <a:pt x="1" y="98"/>
                    </a:lnTo>
                    <a:lnTo>
                      <a:pt x="2" y="105"/>
                    </a:lnTo>
                    <a:lnTo>
                      <a:pt x="5" y="114"/>
                    </a:lnTo>
                    <a:lnTo>
                      <a:pt x="12" y="128"/>
                    </a:lnTo>
                    <a:lnTo>
                      <a:pt x="24" y="142"/>
                    </a:lnTo>
                    <a:lnTo>
                      <a:pt x="36" y="151"/>
                    </a:lnTo>
                    <a:lnTo>
                      <a:pt x="50" y="159"/>
                    </a:lnTo>
                    <a:lnTo>
                      <a:pt x="65" y="164"/>
                    </a:lnTo>
                    <a:lnTo>
                      <a:pt x="83" y="166"/>
                    </a:lnTo>
                    <a:lnTo>
                      <a:pt x="90" y="165"/>
                    </a:lnTo>
                    <a:lnTo>
                      <a:pt x="90" y="164"/>
                    </a:lnTo>
                    <a:lnTo>
                      <a:pt x="91" y="164"/>
                    </a:lnTo>
                    <a:lnTo>
                      <a:pt x="93" y="164"/>
                    </a:lnTo>
                    <a:lnTo>
                      <a:pt x="98" y="164"/>
                    </a:lnTo>
                    <a:lnTo>
                      <a:pt x="105" y="162"/>
                    </a:lnTo>
                    <a:lnTo>
                      <a:pt x="113" y="159"/>
                    </a:lnTo>
                    <a:lnTo>
                      <a:pt x="127" y="151"/>
                    </a:lnTo>
                    <a:lnTo>
                      <a:pt x="141"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6" name="Freeform 260">
                <a:extLst>
                  <a:ext uri="{FF2B5EF4-FFF2-40B4-BE49-F238E27FC236}">
                    <a16:creationId xmlns:a16="http://schemas.microsoft.com/office/drawing/2014/main" id="{4BB42B9A-1DAF-1A67-C04C-57D2C7997ADD}"/>
                  </a:ext>
                </a:extLst>
              </p:cNvPr>
              <p:cNvSpPr>
                <a:spLocks/>
              </p:cNvSpPr>
              <p:nvPr/>
            </p:nvSpPr>
            <p:spPr bwMode="auto">
              <a:xfrm>
                <a:off x="3319463" y="4521201"/>
                <a:ext cx="44450" cy="44450"/>
              </a:xfrm>
              <a:custGeom>
                <a:avLst/>
                <a:gdLst>
                  <a:gd name="T0" fmla="*/ 142 w 167"/>
                  <a:gd name="T1" fmla="*/ 142 h 167"/>
                  <a:gd name="T2" fmla="*/ 152 w 167"/>
                  <a:gd name="T3" fmla="*/ 128 h 167"/>
                  <a:gd name="T4" fmla="*/ 160 w 167"/>
                  <a:gd name="T5" fmla="*/ 114 h 167"/>
                  <a:gd name="T6" fmla="*/ 162 w 167"/>
                  <a:gd name="T7" fmla="*/ 106 h 167"/>
                  <a:gd name="T8" fmla="*/ 165 w 167"/>
                  <a:gd name="T9" fmla="*/ 99 h 167"/>
                  <a:gd name="T10" fmla="*/ 165 w 167"/>
                  <a:gd name="T11" fmla="*/ 94 h 167"/>
                  <a:gd name="T12" fmla="*/ 165 w 167"/>
                  <a:gd name="T13" fmla="*/ 92 h 167"/>
                  <a:gd name="T14" fmla="*/ 165 w 167"/>
                  <a:gd name="T15" fmla="*/ 91 h 167"/>
                  <a:gd name="T16" fmla="*/ 166 w 167"/>
                  <a:gd name="T17" fmla="*/ 91 h 167"/>
                  <a:gd name="T18" fmla="*/ 167 w 167"/>
                  <a:gd name="T19" fmla="*/ 84 h 167"/>
                  <a:gd name="T20" fmla="*/ 165 w 167"/>
                  <a:gd name="T21" fmla="*/ 66 h 167"/>
                  <a:gd name="T22" fmla="*/ 160 w 167"/>
                  <a:gd name="T23" fmla="*/ 51 h 167"/>
                  <a:gd name="T24" fmla="*/ 152 w 167"/>
                  <a:gd name="T25" fmla="*/ 37 h 167"/>
                  <a:gd name="T26" fmla="*/ 142 w 167"/>
                  <a:gd name="T27" fmla="*/ 25 h 167"/>
                  <a:gd name="T28" fmla="*/ 128 w 167"/>
                  <a:gd name="T29" fmla="*/ 13 h 167"/>
                  <a:gd name="T30" fmla="*/ 114 w 167"/>
                  <a:gd name="T31" fmla="*/ 6 h 167"/>
                  <a:gd name="T32" fmla="*/ 106 w 167"/>
                  <a:gd name="T33" fmla="*/ 3 h 167"/>
                  <a:gd name="T34" fmla="*/ 99 w 167"/>
                  <a:gd name="T35" fmla="*/ 2 h 167"/>
                  <a:gd name="T36" fmla="*/ 84 w 167"/>
                  <a:gd name="T37" fmla="*/ 0 h 167"/>
                  <a:gd name="T38" fmla="*/ 66 w 167"/>
                  <a:gd name="T39" fmla="*/ 2 h 167"/>
                  <a:gd name="T40" fmla="*/ 51 w 167"/>
                  <a:gd name="T41" fmla="*/ 6 h 167"/>
                  <a:gd name="T42" fmla="*/ 37 w 167"/>
                  <a:gd name="T43" fmla="*/ 13 h 167"/>
                  <a:gd name="T44" fmla="*/ 25 w 167"/>
                  <a:gd name="T45" fmla="*/ 25 h 167"/>
                  <a:gd name="T46" fmla="*/ 13 w 167"/>
                  <a:gd name="T47" fmla="*/ 37 h 167"/>
                  <a:gd name="T48" fmla="*/ 6 w 167"/>
                  <a:gd name="T49" fmla="*/ 51 h 167"/>
                  <a:gd name="T50" fmla="*/ 2 w 167"/>
                  <a:gd name="T51" fmla="*/ 66 h 167"/>
                  <a:gd name="T52" fmla="*/ 0 w 167"/>
                  <a:gd name="T53" fmla="*/ 84 h 167"/>
                  <a:gd name="T54" fmla="*/ 2 w 167"/>
                  <a:gd name="T55" fmla="*/ 99 h 167"/>
                  <a:gd name="T56" fmla="*/ 3 w 167"/>
                  <a:gd name="T57" fmla="*/ 106 h 167"/>
                  <a:gd name="T58" fmla="*/ 6 w 167"/>
                  <a:gd name="T59" fmla="*/ 114 h 167"/>
                  <a:gd name="T60" fmla="*/ 13 w 167"/>
                  <a:gd name="T61" fmla="*/ 128 h 167"/>
                  <a:gd name="T62" fmla="*/ 25 w 167"/>
                  <a:gd name="T63" fmla="*/ 142 h 167"/>
                  <a:gd name="T64" fmla="*/ 37 w 167"/>
                  <a:gd name="T65" fmla="*/ 152 h 167"/>
                  <a:gd name="T66" fmla="*/ 51 w 167"/>
                  <a:gd name="T67" fmla="*/ 160 h 167"/>
                  <a:gd name="T68" fmla="*/ 66 w 167"/>
                  <a:gd name="T69" fmla="*/ 165 h 167"/>
                  <a:gd name="T70" fmla="*/ 84 w 167"/>
                  <a:gd name="T71" fmla="*/ 167 h 167"/>
                  <a:gd name="T72" fmla="*/ 91 w 167"/>
                  <a:gd name="T73" fmla="*/ 166 h 167"/>
                  <a:gd name="T74" fmla="*/ 91 w 167"/>
                  <a:gd name="T75" fmla="*/ 165 h 167"/>
                  <a:gd name="T76" fmla="*/ 92 w 167"/>
                  <a:gd name="T77" fmla="*/ 165 h 167"/>
                  <a:gd name="T78" fmla="*/ 94 w 167"/>
                  <a:gd name="T79" fmla="*/ 165 h 167"/>
                  <a:gd name="T80" fmla="*/ 99 w 167"/>
                  <a:gd name="T81" fmla="*/ 165 h 167"/>
                  <a:gd name="T82" fmla="*/ 106 w 167"/>
                  <a:gd name="T83" fmla="*/ 162 h 167"/>
                  <a:gd name="T84" fmla="*/ 114 w 167"/>
                  <a:gd name="T85" fmla="*/ 160 h 167"/>
                  <a:gd name="T86" fmla="*/ 128 w 167"/>
                  <a:gd name="T87" fmla="*/ 152 h 167"/>
                  <a:gd name="T88" fmla="*/ 142 w 167"/>
                  <a:gd name="T89" fmla="*/ 14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7" h="167">
                    <a:moveTo>
                      <a:pt x="142" y="142"/>
                    </a:moveTo>
                    <a:lnTo>
                      <a:pt x="152" y="128"/>
                    </a:lnTo>
                    <a:lnTo>
                      <a:pt x="160" y="114"/>
                    </a:lnTo>
                    <a:lnTo>
                      <a:pt x="162" y="106"/>
                    </a:lnTo>
                    <a:lnTo>
                      <a:pt x="165" y="99"/>
                    </a:lnTo>
                    <a:lnTo>
                      <a:pt x="165" y="94"/>
                    </a:lnTo>
                    <a:lnTo>
                      <a:pt x="165" y="92"/>
                    </a:lnTo>
                    <a:lnTo>
                      <a:pt x="165" y="91"/>
                    </a:lnTo>
                    <a:lnTo>
                      <a:pt x="166" y="91"/>
                    </a:lnTo>
                    <a:lnTo>
                      <a:pt x="167" y="84"/>
                    </a:lnTo>
                    <a:lnTo>
                      <a:pt x="165" y="66"/>
                    </a:lnTo>
                    <a:lnTo>
                      <a:pt x="160" y="51"/>
                    </a:lnTo>
                    <a:lnTo>
                      <a:pt x="152" y="37"/>
                    </a:lnTo>
                    <a:lnTo>
                      <a:pt x="142" y="25"/>
                    </a:lnTo>
                    <a:lnTo>
                      <a:pt x="128" y="13"/>
                    </a:lnTo>
                    <a:lnTo>
                      <a:pt x="114" y="6"/>
                    </a:lnTo>
                    <a:lnTo>
                      <a:pt x="106" y="3"/>
                    </a:lnTo>
                    <a:lnTo>
                      <a:pt x="99" y="2"/>
                    </a:lnTo>
                    <a:lnTo>
                      <a:pt x="84" y="0"/>
                    </a:lnTo>
                    <a:lnTo>
                      <a:pt x="66" y="2"/>
                    </a:lnTo>
                    <a:lnTo>
                      <a:pt x="51" y="6"/>
                    </a:lnTo>
                    <a:lnTo>
                      <a:pt x="37" y="13"/>
                    </a:lnTo>
                    <a:lnTo>
                      <a:pt x="25" y="25"/>
                    </a:lnTo>
                    <a:lnTo>
                      <a:pt x="13" y="37"/>
                    </a:lnTo>
                    <a:lnTo>
                      <a:pt x="6" y="51"/>
                    </a:lnTo>
                    <a:lnTo>
                      <a:pt x="2" y="66"/>
                    </a:lnTo>
                    <a:lnTo>
                      <a:pt x="0" y="84"/>
                    </a:lnTo>
                    <a:lnTo>
                      <a:pt x="2" y="99"/>
                    </a:lnTo>
                    <a:lnTo>
                      <a:pt x="3" y="106"/>
                    </a:lnTo>
                    <a:lnTo>
                      <a:pt x="6" y="114"/>
                    </a:lnTo>
                    <a:lnTo>
                      <a:pt x="13" y="128"/>
                    </a:lnTo>
                    <a:lnTo>
                      <a:pt x="25" y="142"/>
                    </a:lnTo>
                    <a:lnTo>
                      <a:pt x="37" y="152"/>
                    </a:lnTo>
                    <a:lnTo>
                      <a:pt x="51" y="160"/>
                    </a:lnTo>
                    <a:lnTo>
                      <a:pt x="66" y="165"/>
                    </a:lnTo>
                    <a:lnTo>
                      <a:pt x="84" y="167"/>
                    </a:lnTo>
                    <a:lnTo>
                      <a:pt x="91" y="166"/>
                    </a:lnTo>
                    <a:lnTo>
                      <a:pt x="91" y="165"/>
                    </a:lnTo>
                    <a:lnTo>
                      <a:pt x="92" y="165"/>
                    </a:lnTo>
                    <a:lnTo>
                      <a:pt x="94" y="165"/>
                    </a:lnTo>
                    <a:lnTo>
                      <a:pt x="99" y="165"/>
                    </a:lnTo>
                    <a:lnTo>
                      <a:pt x="106" y="162"/>
                    </a:lnTo>
                    <a:lnTo>
                      <a:pt x="114" y="160"/>
                    </a:lnTo>
                    <a:lnTo>
                      <a:pt x="128" y="152"/>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7" name="Freeform 261">
                <a:extLst>
                  <a:ext uri="{FF2B5EF4-FFF2-40B4-BE49-F238E27FC236}">
                    <a16:creationId xmlns:a16="http://schemas.microsoft.com/office/drawing/2014/main" id="{0A7BF4DC-DDB2-02E3-6368-6AD0B9B3A790}"/>
                  </a:ext>
                </a:extLst>
              </p:cNvPr>
              <p:cNvSpPr>
                <a:spLocks/>
              </p:cNvSpPr>
              <p:nvPr/>
            </p:nvSpPr>
            <p:spPr bwMode="auto">
              <a:xfrm>
                <a:off x="3371850" y="4535488"/>
                <a:ext cx="44450" cy="44450"/>
              </a:xfrm>
              <a:custGeom>
                <a:avLst/>
                <a:gdLst>
                  <a:gd name="T0" fmla="*/ 142 w 166"/>
                  <a:gd name="T1" fmla="*/ 142 h 167"/>
                  <a:gd name="T2" fmla="*/ 151 w 166"/>
                  <a:gd name="T3" fmla="*/ 128 h 167"/>
                  <a:gd name="T4" fmla="*/ 159 w 166"/>
                  <a:gd name="T5" fmla="*/ 114 h 167"/>
                  <a:gd name="T6" fmla="*/ 162 w 166"/>
                  <a:gd name="T7" fmla="*/ 106 h 167"/>
                  <a:gd name="T8" fmla="*/ 164 w 166"/>
                  <a:gd name="T9" fmla="*/ 99 h 167"/>
                  <a:gd name="T10" fmla="*/ 164 w 166"/>
                  <a:gd name="T11" fmla="*/ 94 h 167"/>
                  <a:gd name="T12" fmla="*/ 164 w 166"/>
                  <a:gd name="T13" fmla="*/ 92 h 167"/>
                  <a:gd name="T14" fmla="*/ 164 w 166"/>
                  <a:gd name="T15" fmla="*/ 91 h 167"/>
                  <a:gd name="T16" fmla="*/ 165 w 166"/>
                  <a:gd name="T17" fmla="*/ 91 h 167"/>
                  <a:gd name="T18" fmla="*/ 166 w 166"/>
                  <a:gd name="T19" fmla="*/ 84 h 167"/>
                  <a:gd name="T20" fmla="*/ 164 w 166"/>
                  <a:gd name="T21" fmla="*/ 66 h 167"/>
                  <a:gd name="T22" fmla="*/ 159 w 166"/>
                  <a:gd name="T23" fmla="*/ 51 h 167"/>
                  <a:gd name="T24" fmla="*/ 151 w 166"/>
                  <a:gd name="T25" fmla="*/ 37 h 167"/>
                  <a:gd name="T26" fmla="*/ 142 w 166"/>
                  <a:gd name="T27" fmla="*/ 25 h 167"/>
                  <a:gd name="T28" fmla="*/ 128 w 166"/>
                  <a:gd name="T29" fmla="*/ 13 h 167"/>
                  <a:gd name="T30" fmla="*/ 114 w 166"/>
                  <a:gd name="T31" fmla="*/ 6 h 167"/>
                  <a:gd name="T32" fmla="*/ 105 w 166"/>
                  <a:gd name="T33" fmla="*/ 3 h 167"/>
                  <a:gd name="T34" fmla="*/ 98 w 166"/>
                  <a:gd name="T35" fmla="*/ 1 h 167"/>
                  <a:gd name="T36" fmla="*/ 83 w 166"/>
                  <a:gd name="T37" fmla="*/ 0 h 167"/>
                  <a:gd name="T38" fmla="*/ 66 w 166"/>
                  <a:gd name="T39" fmla="*/ 1 h 167"/>
                  <a:gd name="T40" fmla="*/ 50 w 166"/>
                  <a:gd name="T41" fmla="*/ 6 h 167"/>
                  <a:gd name="T42" fmla="*/ 36 w 166"/>
                  <a:gd name="T43" fmla="*/ 13 h 167"/>
                  <a:gd name="T44" fmla="*/ 24 w 166"/>
                  <a:gd name="T45" fmla="*/ 25 h 167"/>
                  <a:gd name="T46" fmla="*/ 13 w 166"/>
                  <a:gd name="T47" fmla="*/ 37 h 167"/>
                  <a:gd name="T48" fmla="*/ 6 w 166"/>
                  <a:gd name="T49" fmla="*/ 51 h 167"/>
                  <a:gd name="T50" fmla="*/ 1 w 166"/>
                  <a:gd name="T51" fmla="*/ 66 h 167"/>
                  <a:gd name="T52" fmla="*/ 0 w 166"/>
                  <a:gd name="T53" fmla="*/ 84 h 167"/>
                  <a:gd name="T54" fmla="*/ 1 w 166"/>
                  <a:gd name="T55" fmla="*/ 99 h 167"/>
                  <a:gd name="T56" fmla="*/ 2 w 166"/>
                  <a:gd name="T57" fmla="*/ 106 h 167"/>
                  <a:gd name="T58" fmla="*/ 6 w 166"/>
                  <a:gd name="T59" fmla="*/ 114 h 167"/>
                  <a:gd name="T60" fmla="*/ 13 w 166"/>
                  <a:gd name="T61" fmla="*/ 128 h 167"/>
                  <a:gd name="T62" fmla="*/ 24 w 166"/>
                  <a:gd name="T63" fmla="*/ 142 h 167"/>
                  <a:gd name="T64" fmla="*/ 36 w 166"/>
                  <a:gd name="T65" fmla="*/ 152 h 167"/>
                  <a:gd name="T66" fmla="*/ 50 w 166"/>
                  <a:gd name="T67" fmla="*/ 160 h 167"/>
                  <a:gd name="T68" fmla="*/ 66 w 166"/>
                  <a:gd name="T69" fmla="*/ 164 h 167"/>
                  <a:gd name="T70" fmla="*/ 83 w 166"/>
                  <a:gd name="T71" fmla="*/ 167 h 167"/>
                  <a:gd name="T72" fmla="*/ 90 w 166"/>
                  <a:gd name="T73" fmla="*/ 166 h 167"/>
                  <a:gd name="T74" fmla="*/ 90 w 166"/>
                  <a:gd name="T75" fmla="*/ 164 h 167"/>
                  <a:gd name="T76" fmla="*/ 91 w 166"/>
                  <a:gd name="T77" fmla="*/ 164 h 167"/>
                  <a:gd name="T78" fmla="*/ 94 w 166"/>
                  <a:gd name="T79" fmla="*/ 164 h 167"/>
                  <a:gd name="T80" fmla="*/ 98 w 166"/>
                  <a:gd name="T81" fmla="*/ 164 h 167"/>
                  <a:gd name="T82" fmla="*/ 105 w 166"/>
                  <a:gd name="T83" fmla="*/ 162 h 167"/>
                  <a:gd name="T84" fmla="*/ 114 w 166"/>
                  <a:gd name="T85" fmla="*/ 160 h 167"/>
                  <a:gd name="T86" fmla="*/ 128 w 166"/>
                  <a:gd name="T87" fmla="*/ 152 h 167"/>
                  <a:gd name="T88" fmla="*/ 142 w 166"/>
                  <a:gd name="T89" fmla="*/ 14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6" h="167">
                    <a:moveTo>
                      <a:pt x="142" y="142"/>
                    </a:moveTo>
                    <a:lnTo>
                      <a:pt x="151" y="128"/>
                    </a:lnTo>
                    <a:lnTo>
                      <a:pt x="159" y="114"/>
                    </a:lnTo>
                    <a:lnTo>
                      <a:pt x="162" y="106"/>
                    </a:lnTo>
                    <a:lnTo>
                      <a:pt x="164" y="99"/>
                    </a:lnTo>
                    <a:lnTo>
                      <a:pt x="164" y="94"/>
                    </a:lnTo>
                    <a:lnTo>
                      <a:pt x="164" y="92"/>
                    </a:lnTo>
                    <a:lnTo>
                      <a:pt x="164" y="91"/>
                    </a:lnTo>
                    <a:lnTo>
                      <a:pt x="165" y="91"/>
                    </a:lnTo>
                    <a:lnTo>
                      <a:pt x="166" y="84"/>
                    </a:lnTo>
                    <a:lnTo>
                      <a:pt x="164" y="66"/>
                    </a:lnTo>
                    <a:lnTo>
                      <a:pt x="159" y="51"/>
                    </a:lnTo>
                    <a:lnTo>
                      <a:pt x="151" y="37"/>
                    </a:lnTo>
                    <a:lnTo>
                      <a:pt x="142" y="25"/>
                    </a:lnTo>
                    <a:lnTo>
                      <a:pt x="128" y="13"/>
                    </a:lnTo>
                    <a:lnTo>
                      <a:pt x="114" y="6"/>
                    </a:lnTo>
                    <a:lnTo>
                      <a:pt x="105" y="3"/>
                    </a:lnTo>
                    <a:lnTo>
                      <a:pt x="98" y="1"/>
                    </a:lnTo>
                    <a:lnTo>
                      <a:pt x="83" y="0"/>
                    </a:lnTo>
                    <a:lnTo>
                      <a:pt x="66" y="1"/>
                    </a:lnTo>
                    <a:lnTo>
                      <a:pt x="50" y="6"/>
                    </a:lnTo>
                    <a:lnTo>
                      <a:pt x="36" y="13"/>
                    </a:lnTo>
                    <a:lnTo>
                      <a:pt x="24" y="25"/>
                    </a:lnTo>
                    <a:lnTo>
                      <a:pt x="13" y="37"/>
                    </a:lnTo>
                    <a:lnTo>
                      <a:pt x="6" y="51"/>
                    </a:lnTo>
                    <a:lnTo>
                      <a:pt x="1" y="66"/>
                    </a:lnTo>
                    <a:lnTo>
                      <a:pt x="0" y="84"/>
                    </a:lnTo>
                    <a:lnTo>
                      <a:pt x="1" y="99"/>
                    </a:lnTo>
                    <a:lnTo>
                      <a:pt x="2" y="106"/>
                    </a:lnTo>
                    <a:lnTo>
                      <a:pt x="6" y="114"/>
                    </a:lnTo>
                    <a:lnTo>
                      <a:pt x="13" y="128"/>
                    </a:lnTo>
                    <a:lnTo>
                      <a:pt x="24" y="142"/>
                    </a:lnTo>
                    <a:lnTo>
                      <a:pt x="36" y="152"/>
                    </a:lnTo>
                    <a:lnTo>
                      <a:pt x="50" y="160"/>
                    </a:lnTo>
                    <a:lnTo>
                      <a:pt x="66" y="164"/>
                    </a:lnTo>
                    <a:lnTo>
                      <a:pt x="83" y="167"/>
                    </a:lnTo>
                    <a:lnTo>
                      <a:pt x="90" y="166"/>
                    </a:lnTo>
                    <a:lnTo>
                      <a:pt x="90" y="164"/>
                    </a:lnTo>
                    <a:lnTo>
                      <a:pt x="91" y="164"/>
                    </a:lnTo>
                    <a:lnTo>
                      <a:pt x="94" y="164"/>
                    </a:lnTo>
                    <a:lnTo>
                      <a:pt x="98" y="164"/>
                    </a:lnTo>
                    <a:lnTo>
                      <a:pt x="105" y="162"/>
                    </a:lnTo>
                    <a:lnTo>
                      <a:pt x="114" y="160"/>
                    </a:lnTo>
                    <a:lnTo>
                      <a:pt x="128" y="152"/>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8" name="Freeform 262">
                <a:extLst>
                  <a:ext uri="{FF2B5EF4-FFF2-40B4-BE49-F238E27FC236}">
                    <a16:creationId xmlns:a16="http://schemas.microsoft.com/office/drawing/2014/main" id="{5C1CA7DC-BEB0-F1C8-8D26-2F558CAC2CBB}"/>
                  </a:ext>
                </a:extLst>
              </p:cNvPr>
              <p:cNvSpPr>
                <a:spLocks/>
              </p:cNvSpPr>
              <p:nvPr/>
            </p:nvSpPr>
            <p:spPr bwMode="auto">
              <a:xfrm>
                <a:off x="3455988" y="4498976"/>
                <a:ext cx="44450" cy="42863"/>
              </a:xfrm>
              <a:custGeom>
                <a:avLst/>
                <a:gdLst>
                  <a:gd name="T0" fmla="*/ 142 w 167"/>
                  <a:gd name="T1" fmla="*/ 141 h 166"/>
                  <a:gd name="T2" fmla="*/ 152 w 167"/>
                  <a:gd name="T3" fmla="*/ 127 h 166"/>
                  <a:gd name="T4" fmla="*/ 160 w 167"/>
                  <a:gd name="T5" fmla="*/ 113 h 166"/>
                  <a:gd name="T6" fmla="*/ 162 w 167"/>
                  <a:gd name="T7" fmla="*/ 105 h 166"/>
                  <a:gd name="T8" fmla="*/ 165 w 167"/>
                  <a:gd name="T9" fmla="*/ 98 h 166"/>
                  <a:gd name="T10" fmla="*/ 165 w 167"/>
                  <a:gd name="T11" fmla="*/ 93 h 166"/>
                  <a:gd name="T12" fmla="*/ 165 w 167"/>
                  <a:gd name="T13" fmla="*/ 91 h 166"/>
                  <a:gd name="T14" fmla="*/ 165 w 167"/>
                  <a:gd name="T15" fmla="*/ 90 h 166"/>
                  <a:gd name="T16" fmla="*/ 166 w 167"/>
                  <a:gd name="T17" fmla="*/ 90 h 166"/>
                  <a:gd name="T18" fmla="*/ 167 w 167"/>
                  <a:gd name="T19" fmla="*/ 83 h 166"/>
                  <a:gd name="T20" fmla="*/ 165 w 167"/>
                  <a:gd name="T21" fmla="*/ 65 h 166"/>
                  <a:gd name="T22" fmla="*/ 160 w 167"/>
                  <a:gd name="T23" fmla="*/ 50 h 166"/>
                  <a:gd name="T24" fmla="*/ 152 w 167"/>
                  <a:gd name="T25" fmla="*/ 36 h 166"/>
                  <a:gd name="T26" fmla="*/ 142 w 167"/>
                  <a:gd name="T27" fmla="*/ 24 h 166"/>
                  <a:gd name="T28" fmla="*/ 128 w 167"/>
                  <a:gd name="T29" fmla="*/ 12 h 166"/>
                  <a:gd name="T30" fmla="*/ 114 w 167"/>
                  <a:gd name="T31" fmla="*/ 5 h 166"/>
                  <a:gd name="T32" fmla="*/ 106 w 167"/>
                  <a:gd name="T33" fmla="*/ 2 h 166"/>
                  <a:gd name="T34" fmla="*/ 99 w 167"/>
                  <a:gd name="T35" fmla="*/ 1 h 166"/>
                  <a:gd name="T36" fmla="*/ 84 w 167"/>
                  <a:gd name="T37" fmla="*/ 0 h 166"/>
                  <a:gd name="T38" fmla="*/ 66 w 167"/>
                  <a:gd name="T39" fmla="*/ 1 h 166"/>
                  <a:gd name="T40" fmla="*/ 51 w 167"/>
                  <a:gd name="T41" fmla="*/ 5 h 166"/>
                  <a:gd name="T42" fmla="*/ 37 w 167"/>
                  <a:gd name="T43" fmla="*/ 12 h 166"/>
                  <a:gd name="T44" fmla="*/ 25 w 167"/>
                  <a:gd name="T45" fmla="*/ 24 h 166"/>
                  <a:gd name="T46" fmla="*/ 13 w 167"/>
                  <a:gd name="T47" fmla="*/ 36 h 166"/>
                  <a:gd name="T48" fmla="*/ 6 w 167"/>
                  <a:gd name="T49" fmla="*/ 50 h 166"/>
                  <a:gd name="T50" fmla="*/ 1 w 167"/>
                  <a:gd name="T51" fmla="*/ 65 h 166"/>
                  <a:gd name="T52" fmla="*/ 0 w 167"/>
                  <a:gd name="T53" fmla="*/ 83 h 166"/>
                  <a:gd name="T54" fmla="*/ 1 w 167"/>
                  <a:gd name="T55" fmla="*/ 98 h 166"/>
                  <a:gd name="T56" fmla="*/ 3 w 167"/>
                  <a:gd name="T57" fmla="*/ 105 h 166"/>
                  <a:gd name="T58" fmla="*/ 6 w 167"/>
                  <a:gd name="T59" fmla="*/ 113 h 166"/>
                  <a:gd name="T60" fmla="*/ 13 w 167"/>
                  <a:gd name="T61" fmla="*/ 127 h 166"/>
                  <a:gd name="T62" fmla="*/ 25 w 167"/>
                  <a:gd name="T63" fmla="*/ 141 h 166"/>
                  <a:gd name="T64" fmla="*/ 37 w 167"/>
                  <a:gd name="T65" fmla="*/ 151 h 166"/>
                  <a:gd name="T66" fmla="*/ 51 w 167"/>
                  <a:gd name="T67" fmla="*/ 159 h 166"/>
                  <a:gd name="T68" fmla="*/ 66 w 167"/>
                  <a:gd name="T69" fmla="*/ 164 h 166"/>
                  <a:gd name="T70" fmla="*/ 84 w 167"/>
                  <a:gd name="T71" fmla="*/ 166 h 166"/>
                  <a:gd name="T72" fmla="*/ 91 w 167"/>
                  <a:gd name="T73" fmla="*/ 165 h 166"/>
                  <a:gd name="T74" fmla="*/ 91 w 167"/>
                  <a:gd name="T75" fmla="*/ 164 h 166"/>
                  <a:gd name="T76" fmla="*/ 92 w 167"/>
                  <a:gd name="T77" fmla="*/ 164 h 166"/>
                  <a:gd name="T78" fmla="*/ 94 w 167"/>
                  <a:gd name="T79" fmla="*/ 164 h 166"/>
                  <a:gd name="T80" fmla="*/ 99 w 167"/>
                  <a:gd name="T81" fmla="*/ 164 h 166"/>
                  <a:gd name="T82" fmla="*/ 106 w 167"/>
                  <a:gd name="T83" fmla="*/ 161 h 166"/>
                  <a:gd name="T84" fmla="*/ 114 w 167"/>
                  <a:gd name="T85" fmla="*/ 159 h 166"/>
                  <a:gd name="T86" fmla="*/ 128 w 167"/>
                  <a:gd name="T87" fmla="*/ 151 h 166"/>
                  <a:gd name="T88" fmla="*/ 142 w 167"/>
                  <a:gd name="T89" fmla="*/ 14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7" h="166">
                    <a:moveTo>
                      <a:pt x="142" y="141"/>
                    </a:moveTo>
                    <a:lnTo>
                      <a:pt x="152" y="127"/>
                    </a:lnTo>
                    <a:lnTo>
                      <a:pt x="160" y="113"/>
                    </a:lnTo>
                    <a:lnTo>
                      <a:pt x="162" y="105"/>
                    </a:lnTo>
                    <a:lnTo>
                      <a:pt x="165" y="98"/>
                    </a:lnTo>
                    <a:lnTo>
                      <a:pt x="165" y="93"/>
                    </a:lnTo>
                    <a:lnTo>
                      <a:pt x="165" y="91"/>
                    </a:lnTo>
                    <a:lnTo>
                      <a:pt x="165" y="90"/>
                    </a:lnTo>
                    <a:lnTo>
                      <a:pt x="166" y="90"/>
                    </a:lnTo>
                    <a:lnTo>
                      <a:pt x="167" y="83"/>
                    </a:lnTo>
                    <a:lnTo>
                      <a:pt x="165" y="65"/>
                    </a:lnTo>
                    <a:lnTo>
                      <a:pt x="160" y="50"/>
                    </a:lnTo>
                    <a:lnTo>
                      <a:pt x="152" y="36"/>
                    </a:lnTo>
                    <a:lnTo>
                      <a:pt x="142" y="24"/>
                    </a:lnTo>
                    <a:lnTo>
                      <a:pt x="128" y="12"/>
                    </a:lnTo>
                    <a:lnTo>
                      <a:pt x="114" y="5"/>
                    </a:lnTo>
                    <a:lnTo>
                      <a:pt x="106" y="2"/>
                    </a:lnTo>
                    <a:lnTo>
                      <a:pt x="99" y="1"/>
                    </a:lnTo>
                    <a:lnTo>
                      <a:pt x="84" y="0"/>
                    </a:lnTo>
                    <a:lnTo>
                      <a:pt x="66" y="1"/>
                    </a:lnTo>
                    <a:lnTo>
                      <a:pt x="51" y="5"/>
                    </a:lnTo>
                    <a:lnTo>
                      <a:pt x="37" y="12"/>
                    </a:lnTo>
                    <a:lnTo>
                      <a:pt x="25" y="24"/>
                    </a:lnTo>
                    <a:lnTo>
                      <a:pt x="13" y="36"/>
                    </a:lnTo>
                    <a:lnTo>
                      <a:pt x="6" y="50"/>
                    </a:lnTo>
                    <a:lnTo>
                      <a:pt x="1" y="65"/>
                    </a:lnTo>
                    <a:lnTo>
                      <a:pt x="0" y="83"/>
                    </a:lnTo>
                    <a:lnTo>
                      <a:pt x="1" y="98"/>
                    </a:lnTo>
                    <a:lnTo>
                      <a:pt x="3" y="105"/>
                    </a:lnTo>
                    <a:lnTo>
                      <a:pt x="6" y="113"/>
                    </a:lnTo>
                    <a:lnTo>
                      <a:pt x="13" y="127"/>
                    </a:lnTo>
                    <a:lnTo>
                      <a:pt x="25" y="141"/>
                    </a:lnTo>
                    <a:lnTo>
                      <a:pt x="37" y="151"/>
                    </a:lnTo>
                    <a:lnTo>
                      <a:pt x="51" y="159"/>
                    </a:lnTo>
                    <a:lnTo>
                      <a:pt x="66" y="164"/>
                    </a:lnTo>
                    <a:lnTo>
                      <a:pt x="84" y="166"/>
                    </a:lnTo>
                    <a:lnTo>
                      <a:pt x="91" y="165"/>
                    </a:lnTo>
                    <a:lnTo>
                      <a:pt x="91" y="164"/>
                    </a:lnTo>
                    <a:lnTo>
                      <a:pt x="92" y="164"/>
                    </a:lnTo>
                    <a:lnTo>
                      <a:pt x="94" y="164"/>
                    </a:lnTo>
                    <a:lnTo>
                      <a:pt x="99" y="164"/>
                    </a:lnTo>
                    <a:lnTo>
                      <a:pt x="106" y="161"/>
                    </a:lnTo>
                    <a:lnTo>
                      <a:pt x="114" y="159"/>
                    </a:lnTo>
                    <a:lnTo>
                      <a:pt x="128" y="151"/>
                    </a:lnTo>
                    <a:lnTo>
                      <a:pt x="142"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9" name="Freeform 263">
                <a:extLst>
                  <a:ext uri="{FF2B5EF4-FFF2-40B4-BE49-F238E27FC236}">
                    <a16:creationId xmlns:a16="http://schemas.microsoft.com/office/drawing/2014/main" id="{28C894F4-37E3-8543-A1E7-18A12D4F7F2F}"/>
                  </a:ext>
                </a:extLst>
              </p:cNvPr>
              <p:cNvSpPr>
                <a:spLocks/>
              </p:cNvSpPr>
              <p:nvPr/>
            </p:nvSpPr>
            <p:spPr bwMode="auto">
              <a:xfrm>
                <a:off x="3524250" y="4451351"/>
                <a:ext cx="44450" cy="44450"/>
              </a:xfrm>
              <a:custGeom>
                <a:avLst/>
                <a:gdLst>
                  <a:gd name="T0" fmla="*/ 142 w 167"/>
                  <a:gd name="T1" fmla="*/ 142 h 166"/>
                  <a:gd name="T2" fmla="*/ 151 w 167"/>
                  <a:gd name="T3" fmla="*/ 127 h 166"/>
                  <a:gd name="T4" fmla="*/ 159 w 167"/>
                  <a:gd name="T5" fmla="*/ 113 h 166"/>
                  <a:gd name="T6" fmla="*/ 162 w 167"/>
                  <a:gd name="T7" fmla="*/ 105 h 166"/>
                  <a:gd name="T8" fmla="*/ 164 w 167"/>
                  <a:gd name="T9" fmla="*/ 98 h 166"/>
                  <a:gd name="T10" fmla="*/ 164 w 167"/>
                  <a:gd name="T11" fmla="*/ 93 h 166"/>
                  <a:gd name="T12" fmla="*/ 164 w 167"/>
                  <a:gd name="T13" fmla="*/ 91 h 166"/>
                  <a:gd name="T14" fmla="*/ 164 w 167"/>
                  <a:gd name="T15" fmla="*/ 90 h 166"/>
                  <a:gd name="T16" fmla="*/ 165 w 167"/>
                  <a:gd name="T17" fmla="*/ 90 h 166"/>
                  <a:gd name="T18" fmla="*/ 167 w 167"/>
                  <a:gd name="T19" fmla="*/ 83 h 166"/>
                  <a:gd name="T20" fmla="*/ 164 w 167"/>
                  <a:gd name="T21" fmla="*/ 65 h 166"/>
                  <a:gd name="T22" fmla="*/ 159 w 167"/>
                  <a:gd name="T23" fmla="*/ 50 h 166"/>
                  <a:gd name="T24" fmla="*/ 151 w 167"/>
                  <a:gd name="T25" fmla="*/ 36 h 166"/>
                  <a:gd name="T26" fmla="*/ 142 w 167"/>
                  <a:gd name="T27" fmla="*/ 24 h 166"/>
                  <a:gd name="T28" fmla="*/ 128 w 167"/>
                  <a:gd name="T29" fmla="*/ 13 h 166"/>
                  <a:gd name="T30" fmla="*/ 114 w 167"/>
                  <a:gd name="T31" fmla="*/ 6 h 166"/>
                  <a:gd name="T32" fmla="*/ 106 w 167"/>
                  <a:gd name="T33" fmla="*/ 2 h 166"/>
                  <a:gd name="T34" fmla="*/ 98 w 167"/>
                  <a:gd name="T35" fmla="*/ 1 h 166"/>
                  <a:gd name="T36" fmla="*/ 83 w 167"/>
                  <a:gd name="T37" fmla="*/ 0 h 166"/>
                  <a:gd name="T38" fmla="*/ 66 w 167"/>
                  <a:gd name="T39" fmla="*/ 1 h 166"/>
                  <a:gd name="T40" fmla="*/ 50 w 167"/>
                  <a:gd name="T41" fmla="*/ 6 h 166"/>
                  <a:gd name="T42" fmla="*/ 36 w 167"/>
                  <a:gd name="T43" fmla="*/ 13 h 166"/>
                  <a:gd name="T44" fmla="*/ 25 w 167"/>
                  <a:gd name="T45" fmla="*/ 24 h 166"/>
                  <a:gd name="T46" fmla="*/ 13 w 167"/>
                  <a:gd name="T47" fmla="*/ 36 h 166"/>
                  <a:gd name="T48" fmla="*/ 6 w 167"/>
                  <a:gd name="T49" fmla="*/ 50 h 166"/>
                  <a:gd name="T50" fmla="*/ 1 w 167"/>
                  <a:gd name="T51" fmla="*/ 65 h 166"/>
                  <a:gd name="T52" fmla="*/ 0 w 167"/>
                  <a:gd name="T53" fmla="*/ 83 h 166"/>
                  <a:gd name="T54" fmla="*/ 1 w 167"/>
                  <a:gd name="T55" fmla="*/ 98 h 166"/>
                  <a:gd name="T56" fmla="*/ 2 w 167"/>
                  <a:gd name="T57" fmla="*/ 105 h 166"/>
                  <a:gd name="T58" fmla="*/ 6 w 167"/>
                  <a:gd name="T59" fmla="*/ 113 h 166"/>
                  <a:gd name="T60" fmla="*/ 13 w 167"/>
                  <a:gd name="T61" fmla="*/ 127 h 166"/>
                  <a:gd name="T62" fmla="*/ 25 w 167"/>
                  <a:gd name="T63" fmla="*/ 142 h 166"/>
                  <a:gd name="T64" fmla="*/ 36 w 167"/>
                  <a:gd name="T65" fmla="*/ 151 h 166"/>
                  <a:gd name="T66" fmla="*/ 50 w 167"/>
                  <a:gd name="T67" fmla="*/ 159 h 166"/>
                  <a:gd name="T68" fmla="*/ 66 w 167"/>
                  <a:gd name="T69" fmla="*/ 164 h 166"/>
                  <a:gd name="T70" fmla="*/ 83 w 167"/>
                  <a:gd name="T71" fmla="*/ 166 h 166"/>
                  <a:gd name="T72" fmla="*/ 90 w 167"/>
                  <a:gd name="T73" fmla="*/ 165 h 166"/>
                  <a:gd name="T74" fmla="*/ 90 w 167"/>
                  <a:gd name="T75" fmla="*/ 164 h 166"/>
                  <a:gd name="T76" fmla="*/ 91 w 167"/>
                  <a:gd name="T77" fmla="*/ 164 h 166"/>
                  <a:gd name="T78" fmla="*/ 94 w 167"/>
                  <a:gd name="T79" fmla="*/ 164 h 166"/>
                  <a:gd name="T80" fmla="*/ 98 w 167"/>
                  <a:gd name="T81" fmla="*/ 164 h 166"/>
                  <a:gd name="T82" fmla="*/ 106 w 167"/>
                  <a:gd name="T83" fmla="*/ 161 h 166"/>
                  <a:gd name="T84" fmla="*/ 114 w 167"/>
                  <a:gd name="T85" fmla="*/ 159 h 166"/>
                  <a:gd name="T86" fmla="*/ 128 w 167"/>
                  <a:gd name="T87" fmla="*/ 151 h 166"/>
                  <a:gd name="T88" fmla="*/ 142 w 167"/>
                  <a:gd name="T89"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7" h="166">
                    <a:moveTo>
                      <a:pt x="142" y="142"/>
                    </a:moveTo>
                    <a:lnTo>
                      <a:pt x="151" y="127"/>
                    </a:lnTo>
                    <a:lnTo>
                      <a:pt x="159" y="113"/>
                    </a:lnTo>
                    <a:lnTo>
                      <a:pt x="162" y="105"/>
                    </a:lnTo>
                    <a:lnTo>
                      <a:pt x="164" y="98"/>
                    </a:lnTo>
                    <a:lnTo>
                      <a:pt x="164" y="93"/>
                    </a:lnTo>
                    <a:lnTo>
                      <a:pt x="164" y="91"/>
                    </a:lnTo>
                    <a:lnTo>
                      <a:pt x="164" y="90"/>
                    </a:lnTo>
                    <a:lnTo>
                      <a:pt x="165" y="90"/>
                    </a:lnTo>
                    <a:lnTo>
                      <a:pt x="167" y="83"/>
                    </a:lnTo>
                    <a:lnTo>
                      <a:pt x="164" y="65"/>
                    </a:lnTo>
                    <a:lnTo>
                      <a:pt x="159" y="50"/>
                    </a:lnTo>
                    <a:lnTo>
                      <a:pt x="151" y="36"/>
                    </a:lnTo>
                    <a:lnTo>
                      <a:pt x="142" y="24"/>
                    </a:lnTo>
                    <a:lnTo>
                      <a:pt x="128" y="13"/>
                    </a:lnTo>
                    <a:lnTo>
                      <a:pt x="114" y="6"/>
                    </a:lnTo>
                    <a:lnTo>
                      <a:pt x="106" y="2"/>
                    </a:lnTo>
                    <a:lnTo>
                      <a:pt x="98" y="1"/>
                    </a:lnTo>
                    <a:lnTo>
                      <a:pt x="83" y="0"/>
                    </a:lnTo>
                    <a:lnTo>
                      <a:pt x="66" y="1"/>
                    </a:lnTo>
                    <a:lnTo>
                      <a:pt x="50" y="6"/>
                    </a:lnTo>
                    <a:lnTo>
                      <a:pt x="36" y="13"/>
                    </a:lnTo>
                    <a:lnTo>
                      <a:pt x="25" y="24"/>
                    </a:lnTo>
                    <a:lnTo>
                      <a:pt x="13" y="36"/>
                    </a:lnTo>
                    <a:lnTo>
                      <a:pt x="6" y="50"/>
                    </a:lnTo>
                    <a:lnTo>
                      <a:pt x="1" y="65"/>
                    </a:lnTo>
                    <a:lnTo>
                      <a:pt x="0" y="83"/>
                    </a:lnTo>
                    <a:lnTo>
                      <a:pt x="1" y="98"/>
                    </a:lnTo>
                    <a:lnTo>
                      <a:pt x="2" y="105"/>
                    </a:lnTo>
                    <a:lnTo>
                      <a:pt x="6" y="113"/>
                    </a:lnTo>
                    <a:lnTo>
                      <a:pt x="13" y="127"/>
                    </a:lnTo>
                    <a:lnTo>
                      <a:pt x="25" y="142"/>
                    </a:lnTo>
                    <a:lnTo>
                      <a:pt x="36" y="151"/>
                    </a:lnTo>
                    <a:lnTo>
                      <a:pt x="50" y="159"/>
                    </a:lnTo>
                    <a:lnTo>
                      <a:pt x="66" y="164"/>
                    </a:lnTo>
                    <a:lnTo>
                      <a:pt x="83" y="166"/>
                    </a:lnTo>
                    <a:lnTo>
                      <a:pt x="90" y="165"/>
                    </a:lnTo>
                    <a:lnTo>
                      <a:pt x="90" y="164"/>
                    </a:lnTo>
                    <a:lnTo>
                      <a:pt x="91" y="164"/>
                    </a:lnTo>
                    <a:lnTo>
                      <a:pt x="94" y="164"/>
                    </a:lnTo>
                    <a:lnTo>
                      <a:pt x="98" y="164"/>
                    </a:lnTo>
                    <a:lnTo>
                      <a:pt x="106" y="161"/>
                    </a:lnTo>
                    <a:lnTo>
                      <a:pt x="114" y="159"/>
                    </a:lnTo>
                    <a:lnTo>
                      <a:pt x="128" y="151"/>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0" name="Freeform 264">
                <a:extLst>
                  <a:ext uri="{FF2B5EF4-FFF2-40B4-BE49-F238E27FC236}">
                    <a16:creationId xmlns:a16="http://schemas.microsoft.com/office/drawing/2014/main" id="{834D0C17-57AA-6B1E-7891-471B7DA3CDD7}"/>
                  </a:ext>
                </a:extLst>
              </p:cNvPr>
              <p:cNvSpPr>
                <a:spLocks/>
              </p:cNvSpPr>
              <p:nvPr/>
            </p:nvSpPr>
            <p:spPr bwMode="auto">
              <a:xfrm>
                <a:off x="3563938" y="4403726"/>
                <a:ext cx="42863" cy="44450"/>
              </a:xfrm>
              <a:custGeom>
                <a:avLst/>
                <a:gdLst>
                  <a:gd name="T0" fmla="*/ 142 w 167"/>
                  <a:gd name="T1" fmla="*/ 142 h 166"/>
                  <a:gd name="T2" fmla="*/ 152 w 167"/>
                  <a:gd name="T3" fmla="*/ 128 h 166"/>
                  <a:gd name="T4" fmla="*/ 160 w 167"/>
                  <a:gd name="T5" fmla="*/ 114 h 166"/>
                  <a:gd name="T6" fmla="*/ 162 w 167"/>
                  <a:gd name="T7" fmla="*/ 105 h 166"/>
                  <a:gd name="T8" fmla="*/ 165 w 167"/>
                  <a:gd name="T9" fmla="*/ 98 h 166"/>
                  <a:gd name="T10" fmla="*/ 165 w 167"/>
                  <a:gd name="T11" fmla="*/ 94 h 166"/>
                  <a:gd name="T12" fmla="*/ 165 w 167"/>
                  <a:gd name="T13" fmla="*/ 91 h 166"/>
                  <a:gd name="T14" fmla="*/ 165 w 167"/>
                  <a:gd name="T15" fmla="*/ 90 h 166"/>
                  <a:gd name="T16" fmla="*/ 166 w 167"/>
                  <a:gd name="T17" fmla="*/ 90 h 166"/>
                  <a:gd name="T18" fmla="*/ 167 w 167"/>
                  <a:gd name="T19" fmla="*/ 83 h 166"/>
                  <a:gd name="T20" fmla="*/ 165 w 167"/>
                  <a:gd name="T21" fmla="*/ 66 h 166"/>
                  <a:gd name="T22" fmla="*/ 160 w 167"/>
                  <a:gd name="T23" fmla="*/ 50 h 166"/>
                  <a:gd name="T24" fmla="*/ 152 w 167"/>
                  <a:gd name="T25" fmla="*/ 36 h 166"/>
                  <a:gd name="T26" fmla="*/ 142 w 167"/>
                  <a:gd name="T27" fmla="*/ 25 h 166"/>
                  <a:gd name="T28" fmla="*/ 128 w 167"/>
                  <a:gd name="T29" fmla="*/ 13 h 166"/>
                  <a:gd name="T30" fmla="*/ 114 w 167"/>
                  <a:gd name="T31" fmla="*/ 6 h 166"/>
                  <a:gd name="T32" fmla="*/ 106 w 167"/>
                  <a:gd name="T33" fmla="*/ 2 h 166"/>
                  <a:gd name="T34" fmla="*/ 99 w 167"/>
                  <a:gd name="T35" fmla="*/ 1 h 166"/>
                  <a:gd name="T36" fmla="*/ 84 w 167"/>
                  <a:gd name="T37" fmla="*/ 0 h 166"/>
                  <a:gd name="T38" fmla="*/ 66 w 167"/>
                  <a:gd name="T39" fmla="*/ 1 h 166"/>
                  <a:gd name="T40" fmla="*/ 51 w 167"/>
                  <a:gd name="T41" fmla="*/ 6 h 166"/>
                  <a:gd name="T42" fmla="*/ 37 w 167"/>
                  <a:gd name="T43" fmla="*/ 13 h 166"/>
                  <a:gd name="T44" fmla="*/ 25 w 167"/>
                  <a:gd name="T45" fmla="*/ 25 h 166"/>
                  <a:gd name="T46" fmla="*/ 13 w 167"/>
                  <a:gd name="T47" fmla="*/ 36 h 166"/>
                  <a:gd name="T48" fmla="*/ 6 w 167"/>
                  <a:gd name="T49" fmla="*/ 50 h 166"/>
                  <a:gd name="T50" fmla="*/ 1 w 167"/>
                  <a:gd name="T51" fmla="*/ 66 h 166"/>
                  <a:gd name="T52" fmla="*/ 0 w 167"/>
                  <a:gd name="T53" fmla="*/ 83 h 166"/>
                  <a:gd name="T54" fmla="*/ 1 w 167"/>
                  <a:gd name="T55" fmla="*/ 98 h 166"/>
                  <a:gd name="T56" fmla="*/ 3 w 167"/>
                  <a:gd name="T57" fmla="*/ 105 h 166"/>
                  <a:gd name="T58" fmla="*/ 6 w 167"/>
                  <a:gd name="T59" fmla="*/ 114 h 166"/>
                  <a:gd name="T60" fmla="*/ 13 w 167"/>
                  <a:gd name="T61" fmla="*/ 128 h 166"/>
                  <a:gd name="T62" fmla="*/ 25 w 167"/>
                  <a:gd name="T63" fmla="*/ 142 h 166"/>
                  <a:gd name="T64" fmla="*/ 37 w 167"/>
                  <a:gd name="T65" fmla="*/ 151 h 166"/>
                  <a:gd name="T66" fmla="*/ 51 w 167"/>
                  <a:gd name="T67" fmla="*/ 159 h 166"/>
                  <a:gd name="T68" fmla="*/ 66 w 167"/>
                  <a:gd name="T69" fmla="*/ 164 h 166"/>
                  <a:gd name="T70" fmla="*/ 84 w 167"/>
                  <a:gd name="T71" fmla="*/ 166 h 166"/>
                  <a:gd name="T72" fmla="*/ 91 w 167"/>
                  <a:gd name="T73" fmla="*/ 165 h 166"/>
                  <a:gd name="T74" fmla="*/ 91 w 167"/>
                  <a:gd name="T75" fmla="*/ 164 h 166"/>
                  <a:gd name="T76" fmla="*/ 92 w 167"/>
                  <a:gd name="T77" fmla="*/ 164 h 166"/>
                  <a:gd name="T78" fmla="*/ 94 w 167"/>
                  <a:gd name="T79" fmla="*/ 164 h 166"/>
                  <a:gd name="T80" fmla="*/ 99 w 167"/>
                  <a:gd name="T81" fmla="*/ 164 h 166"/>
                  <a:gd name="T82" fmla="*/ 106 w 167"/>
                  <a:gd name="T83" fmla="*/ 162 h 166"/>
                  <a:gd name="T84" fmla="*/ 114 w 167"/>
                  <a:gd name="T85" fmla="*/ 159 h 166"/>
                  <a:gd name="T86" fmla="*/ 128 w 167"/>
                  <a:gd name="T87" fmla="*/ 151 h 166"/>
                  <a:gd name="T88" fmla="*/ 142 w 167"/>
                  <a:gd name="T89"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7" h="166">
                    <a:moveTo>
                      <a:pt x="142" y="142"/>
                    </a:moveTo>
                    <a:lnTo>
                      <a:pt x="152" y="128"/>
                    </a:lnTo>
                    <a:lnTo>
                      <a:pt x="160" y="114"/>
                    </a:lnTo>
                    <a:lnTo>
                      <a:pt x="162" y="105"/>
                    </a:lnTo>
                    <a:lnTo>
                      <a:pt x="165" y="98"/>
                    </a:lnTo>
                    <a:lnTo>
                      <a:pt x="165" y="94"/>
                    </a:lnTo>
                    <a:lnTo>
                      <a:pt x="165" y="91"/>
                    </a:lnTo>
                    <a:lnTo>
                      <a:pt x="165" y="90"/>
                    </a:lnTo>
                    <a:lnTo>
                      <a:pt x="166" y="90"/>
                    </a:lnTo>
                    <a:lnTo>
                      <a:pt x="167" y="83"/>
                    </a:lnTo>
                    <a:lnTo>
                      <a:pt x="165" y="66"/>
                    </a:lnTo>
                    <a:lnTo>
                      <a:pt x="160" y="50"/>
                    </a:lnTo>
                    <a:lnTo>
                      <a:pt x="152" y="36"/>
                    </a:lnTo>
                    <a:lnTo>
                      <a:pt x="142" y="25"/>
                    </a:lnTo>
                    <a:lnTo>
                      <a:pt x="128" y="13"/>
                    </a:lnTo>
                    <a:lnTo>
                      <a:pt x="114" y="6"/>
                    </a:lnTo>
                    <a:lnTo>
                      <a:pt x="106" y="2"/>
                    </a:lnTo>
                    <a:lnTo>
                      <a:pt x="99" y="1"/>
                    </a:lnTo>
                    <a:lnTo>
                      <a:pt x="84" y="0"/>
                    </a:lnTo>
                    <a:lnTo>
                      <a:pt x="66" y="1"/>
                    </a:lnTo>
                    <a:lnTo>
                      <a:pt x="51" y="6"/>
                    </a:lnTo>
                    <a:lnTo>
                      <a:pt x="37" y="13"/>
                    </a:lnTo>
                    <a:lnTo>
                      <a:pt x="25" y="25"/>
                    </a:lnTo>
                    <a:lnTo>
                      <a:pt x="13" y="36"/>
                    </a:lnTo>
                    <a:lnTo>
                      <a:pt x="6" y="50"/>
                    </a:lnTo>
                    <a:lnTo>
                      <a:pt x="1" y="66"/>
                    </a:lnTo>
                    <a:lnTo>
                      <a:pt x="0" y="83"/>
                    </a:lnTo>
                    <a:lnTo>
                      <a:pt x="1" y="98"/>
                    </a:lnTo>
                    <a:lnTo>
                      <a:pt x="3" y="105"/>
                    </a:lnTo>
                    <a:lnTo>
                      <a:pt x="6" y="114"/>
                    </a:lnTo>
                    <a:lnTo>
                      <a:pt x="13" y="128"/>
                    </a:lnTo>
                    <a:lnTo>
                      <a:pt x="25" y="142"/>
                    </a:lnTo>
                    <a:lnTo>
                      <a:pt x="37" y="151"/>
                    </a:lnTo>
                    <a:lnTo>
                      <a:pt x="51" y="159"/>
                    </a:lnTo>
                    <a:lnTo>
                      <a:pt x="66" y="164"/>
                    </a:lnTo>
                    <a:lnTo>
                      <a:pt x="84" y="166"/>
                    </a:lnTo>
                    <a:lnTo>
                      <a:pt x="91" y="165"/>
                    </a:lnTo>
                    <a:lnTo>
                      <a:pt x="91" y="164"/>
                    </a:lnTo>
                    <a:lnTo>
                      <a:pt x="92" y="164"/>
                    </a:lnTo>
                    <a:lnTo>
                      <a:pt x="94" y="164"/>
                    </a:lnTo>
                    <a:lnTo>
                      <a:pt x="99" y="164"/>
                    </a:lnTo>
                    <a:lnTo>
                      <a:pt x="106" y="162"/>
                    </a:lnTo>
                    <a:lnTo>
                      <a:pt x="114" y="159"/>
                    </a:lnTo>
                    <a:lnTo>
                      <a:pt x="128" y="151"/>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1" name="Freeform 265">
                <a:extLst>
                  <a:ext uri="{FF2B5EF4-FFF2-40B4-BE49-F238E27FC236}">
                    <a16:creationId xmlns:a16="http://schemas.microsoft.com/office/drawing/2014/main" id="{53A58BE4-3AAF-EAD2-6766-1A10893702C9}"/>
                  </a:ext>
                </a:extLst>
              </p:cNvPr>
              <p:cNvSpPr>
                <a:spLocks/>
              </p:cNvSpPr>
              <p:nvPr/>
            </p:nvSpPr>
            <p:spPr bwMode="auto">
              <a:xfrm>
                <a:off x="3600450" y="4451351"/>
                <a:ext cx="44450" cy="44450"/>
              </a:xfrm>
              <a:custGeom>
                <a:avLst/>
                <a:gdLst>
                  <a:gd name="T0" fmla="*/ 142 w 167"/>
                  <a:gd name="T1" fmla="*/ 142 h 166"/>
                  <a:gd name="T2" fmla="*/ 151 w 167"/>
                  <a:gd name="T3" fmla="*/ 127 h 166"/>
                  <a:gd name="T4" fmla="*/ 160 w 167"/>
                  <a:gd name="T5" fmla="*/ 113 h 166"/>
                  <a:gd name="T6" fmla="*/ 162 w 167"/>
                  <a:gd name="T7" fmla="*/ 105 h 166"/>
                  <a:gd name="T8" fmla="*/ 164 w 167"/>
                  <a:gd name="T9" fmla="*/ 98 h 166"/>
                  <a:gd name="T10" fmla="*/ 164 w 167"/>
                  <a:gd name="T11" fmla="*/ 93 h 166"/>
                  <a:gd name="T12" fmla="*/ 164 w 167"/>
                  <a:gd name="T13" fmla="*/ 91 h 166"/>
                  <a:gd name="T14" fmla="*/ 164 w 167"/>
                  <a:gd name="T15" fmla="*/ 90 h 166"/>
                  <a:gd name="T16" fmla="*/ 165 w 167"/>
                  <a:gd name="T17" fmla="*/ 90 h 166"/>
                  <a:gd name="T18" fmla="*/ 167 w 167"/>
                  <a:gd name="T19" fmla="*/ 83 h 166"/>
                  <a:gd name="T20" fmla="*/ 164 w 167"/>
                  <a:gd name="T21" fmla="*/ 65 h 166"/>
                  <a:gd name="T22" fmla="*/ 160 w 167"/>
                  <a:gd name="T23" fmla="*/ 50 h 166"/>
                  <a:gd name="T24" fmla="*/ 151 w 167"/>
                  <a:gd name="T25" fmla="*/ 36 h 166"/>
                  <a:gd name="T26" fmla="*/ 142 w 167"/>
                  <a:gd name="T27" fmla="*/ 24 h 166"/>
                  <a:gd name="T28" fmla="*/ 128 w 167"/>
                  <a:gd name="T29" fmla="*/ 13 h 166"/>
                  <a:gd name="T30" fmla="*/ 114 w 167"/>
                  <a:gd name="T31" fmla="*/ 6 h 166"/>
                  <a:gd name="T32" fmla="*/ 106 w 167"/>
                  <a:gd name="T33" fmla="*/ 2 h 166"/>
                  <a:gd name="T34" fmla="*/ 99 w 167"/>
                  <a:gd name="T35" fmla="*/ 1 h 166"/>
                  <a:gd name="T36" fmla="*/ 83 w 167"/>
                  <a:gd name="T37" fmla="*/ 0 h 166"/>
                  <a:gd name="T38" fmla="*/ 66 w 167"/>
                  <a:gd name="T39" fmla="*/ 1 h 166"/>
                  <a:gd name="T40" fmla="*/ 50 w 167"/>
                  <a:gd name="T41" fmla="*/ 6 h 166"/>
                  <a:gd name="T42" fmla="*/ 36 w 167"/>
                  <a:gd name="T43" fmla="*/ 13 h 166"/>
                  <a:gd name="T44" fmla="*/ 25 w 167"/>
                  <a:gd name="T45" fmla="*/ 24 h 166"/>
                  <a:gd name="T46" fmla="*/ 13 w 167"/>
                  <a:gd name="T47" fmla="*/ 36 h 166"/>
                  <a:gd name="T48" fmla="*/ 6 w 167"/>
                  <a:gd name="T49" fmla="*/ 50 h 166"/>
                  <a:gd name="T50" fmla="*/ 1 w 167"/>
                  <a:gd name="T51" fmla="*/ 65 h 166"/>
                  <a:gd name="T52" fmla="*/ 0 w 167"/>
                  <a:gd name="T53" fmla="*/ 83 h 166"/>
                  <a:gd name="T54" fmla="*/ 1 w 167"/>
                  <a:gd name="T55" fmla="*/ 98 h 166"/>
                  <a:gd name="T56" fmla="*/ 2 w 167"/>
                  <a:gd name="T57" fmla="*/ 105 h 166"/>
                  <a:gd name="T58" fmla="*/ 6 w 167"/>
                  <a:gd name="T59" fmla="*/ 113 h 166"/>
                  <a:gd name="T60" fmla="*/ 13 w 167"/>
                  <a:gd name="T61" fmla="*/ 127 h 166"/>
                  <a:gd name="T62" fmla="*/ 25 w 167"/>
                  <a:gd name="T63" fmla="*/ 142 h 166"/>
                  <a:gd name="T64" fmla="*/ 36 w 167"/>
                  <a:gd name="T65" fmla="*/ 151 h 166"/>
                  <a:gd name="T66" fmla="*/ 50 w 167"/>
                  <a:gd name="T67" fmla="*/ 159 h 166"/>
                  <a:gd name="T68" fmla="*/ 66 w 167"/>
                  <a:gd name="T69" fmla="*/ 164 h 166"/>
                  <a:gd name="T70" fmla="*/ 83 w 167"/>
                  <a:gd name="T71" fmla="*/ 166 h 166"/>
                  <a:gd name="T72" fmla="*/ 90 w 167"/>
                  <a:gd name="T73" fmla="*/ 165 h 166"/>
                  <a:gd name="T74" fmla="*/ 90 w 167"/>
                  <a:gd name="T75" fmla="*/ 164 h 166"/>
                  <a:gd name="T76" fmla="*/ 92 w 167"/>
                  <a:gd name="T77" fmla="*/ 164 h 166"/>
                  <a:gd name="T78" fmla="*/ 94 w 167"/>
                  <a:gd name="T79" fmla="*/ 164 h 166"/>
                  <a:gd name="T80" fmla="*/ 99 w 167"/>
                  <a:gd name="T81" fmla="*/ 164 h 166"/>
                  <a:gd name="T82" fmla="*/ 106 w 167"/>
                  <a:gd name="T83" fmla="*/ 161 h 166"/>
                  <a:gd name="T84" fmla="*/ 114 w 167"/>
                  <a:gd name="T85" fmla="*/ 159 h 166"/>
                  <a:gd name="T86" fmla="*/ 128 w 167"/>
                  <a:gd name="T87" fmla="*/ 151 h 166"/>
                  <a:gd name="T88" fmla="*/ 142 w 167"/>
                  <a:gd name="T89"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7" h="166">
                    <a:moveTo>
                      <a:pt x="142" y="142"/>
                    </a:moveTo>
                    <a:lnTo>
                      <a:pt x="151" y="127"/>
                    </a:lnTo>
                    <a:lnTo>
                      <a:pt x="160" y="113"/>
                    </a:lnTo>
                    <a:lnTo>
                      <a:pt x="162" y="105"/>
                    </a:lnTo>
                    <a:lnTo>
                      <a:pt x="164" y="98"/>
                    </a:lnTo>
                    <a:lnTo>
                      <a:pt x="164" y="93"/>
                    </a:lnTo>
                    <a:lnTo>
                      <a:pt x="164" y="91"/>
                    </a:lnTo>
                    <a:lnTo>
                      <a:pt x="164" y="90"/>
                    </a:lnTo>
                    <a:lnTo>
                      <a:pt x="165" y="90"/>
                    </a:lnTo>
                    <a:lnTo>
                      <a:pt x="167" y="83"/>
                    </a:lnTo>
                    <a:lnTo>
                      <a:pt x="164" y="65"/>
                    </a:lnTo>
                    <a:lnTo>
                      <a:pt x="160" y="50"/>
                    </a:lnTo>
                    <a:lnTo>
                      <a:pt x="151" y="36"/>
                    </a:lnTo>
                    <a:lnTo>
                      <a:pt x="142" y="24"/>
                    </a:lnTo>
                    <a:lnTo>
                      <a:pt x="128" y="13"/>
                    </a:lnTo>
                    <a:lnTo>
                      <a:pt x="114" y="6"/>
                    </a:lnTo>
                    <a:lnTo>
                      <a:pt x="106" y="2"/>
                    </a:lnTo>
                    <a:lnTo>
                      <a:pt x="99" y="1"/>
                    </a:lnTo>
                    <a:lnTo>
                      <a:pt x="83" y="0"/>
                    </a:lnTo>
                    <a:lnTo>
                      <a:pt x="66" y="1"/>
                    </a:lnTo>
                    <a:lnTo>
                      <a:pt x="50" y="6"/>
                    </a:lnTo>
                    <a:lnTo>
                      <a:pt x="36" y="13"/>
                    </a:lnTo>
                    <a:lnTo>
                      <a:pt x="25" y="24"/>
                    </a:lnTo>
                    <a:lnTo>
                      <a:pt x="13" y="36"/>
                    </a:lnTo>
                    <a:lnTo>
                      <a:pt x="6" y="50"/>
                    </a:lnTo>
                    <a:lnTo>
                      <a:pt x="1" y="65"/>
                    </a:lnTo>
                    <a:lnTo>
                      <a:pt x="0" y="83"/>
                    </a:lnTo>
                    <a:lnTo>
                      <a:pt x="1" y="98"/>
                    </a:lnTo>
                    <a:lnTo>
                      <a:pt x="2" y="105"/>
                    </a:lnTo>
                    <a:lnTo>
                      <a:pt x="6" y="113"/>
                    </a:lnTo>
                    <a:lnTo>
                      <a:pt x="13" y="127"/>
                    </a:lnTo>
                    <a:lnTo>
                      <a:pt x="25" y="142"/>
                    </a:lnTo>
                    <a:lnTo>
                      <a:pt x="36" y="151"/>
                    </a:lnTo>
                    <a:lnTo>
                      <a:pt x="50" y="159"/>
                    </a:lnTo>
                    <a:lnTo>
                      <a:pt x="66" y="164"/>
                    </a:lnTo>
                    <a:lnTo>
                      <a:pt x="83" y="166"/>
                    </a:lnTo>
                    <a:lnTo>
                      <a:pt x="90" y="165"/>
                    </a:lnTo>
                    <a:lnTo>
                      <a:pt x="90" y="164"/>
                    </a:lnTo>
                    <a:lnTo>
                      <a:pt x="92" y="164"/>
                    </a:lnTo>
                    <a:lnTo>
                      <a:pt x="94" y="164"/>
                    </a:lnTo>
                    <a:lnTo>
                      <a:pt x="99" y="164"/>
                    </a:lnTo>
                    <a:lnTo>
                      <a:pt x="106" y="161"/>
                    </a:lnTo>
                    <a:lnTo>
                      <a:pt x="114" y="159"/>
                    </a:lnTo>
                    <a:lnTo>
                      <a:pt x="128" y="151"/>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2" name="Freeform 266">
                <a:extLst>
                  <a:ext uri="{FF2B5EF4-FFF2-40B4-BE49-F238E27FC236}">
                    <a16:creationId xmlns:a16="http://schemas.microsoft.com/office/drawing/2014/main" id="{29847763-B7F7-CC8E-FF26-DA9196D94CD4}"/>
                  </a:ext>
                </a:extLst>
              </p:cNvPr>
              <p:cNvSpPr>
                <a:spLocks/>
              </p:cNvSpPr>
              <p:nvPr/>
            </p:nvSpPr>
            <p:spPr bwMode="auto">
              <a:xfrm>
                <a:off x="3651250" y="4505326"/>
                <a:ext cx="44450" cy="44450"/>
              </a:xfrm>
              <a:custGeom>
                <a:avLst/>
                <a:gdLst>
                  <a:gd name="T0" fmla="*/ 142 w 167"/>
                  <a:gd name="T1" fmla="*/ 142 h 166"/>
                  <a:gd name="T2" fmla="*/ 152 w 167"/>
                  <a:gd name="T3" fmla="*/ 128 h 166"/>
                  <a:gd name="T4" fmla="*/ 160 w 167"/>
                  <a:gd name="T5" fmla="*/ 113 h 166"/>
                  <a:gd name="T6" fmla="*/ 162 w 167"/>
                  <a:gd name="T7" fmla="*/ 105 h 166"/>
                  <a:gd name="T8" fmla="*/ 165 w 167"/>
                  <a:gd name="T9" fmla="*/ 98 h 166"/>
                  <a:gd name="T10" fmla="*/ 165 w 167"/>
                  <a:gd name="T11" fmla="*/ 94 h 166"/>
                  <a:gd name="T12" fmla="*/ 165 w 167"/>
                  <a:gd name="T13" fmla="*/ 91 h 166"/>
                  <a:gd name="T14" fmla="*/ 165 w 167"/>
                  <a:gd name="T15" fmla="*/ 90 h 166"/>
                  <a:gd name="T16" fmla="*/ 166 w 167"/>
                  <a:gd name="T17" fmla="*/ 90 h 166"/>
                  <a:gd name="T18" fmla="*/ 167 w 167"/>
                  <a:gd name="T19" fmla="*/ 83 h 166"/>
                  <a:gd name="T20" fmla="*/ 165 w 167"/>
                  <a:gd name="T21" fmla="*/ 65 h 166"/>
                  <a:gd name="T22" fmla="*/ 160 w 167"/>
                  <a:gd name="T23" fmla="*/ 50 h 166"/>
                  <a:gd name="T24" fmla="*/ 152 w 167"/>
                  <a:gd name="T25" fmla="*/ 36 h 166"/>
                  <a:gd name="T26" fmla="*/ 142 w 167"/>
                  <a:gd name="T27" fmla="*/ 24 h 166"/>
                  <a:gd name="T28" fmla="*/ 128 w 167"/>
                  <a:gd name="T29" fmla="*/ 13 h 166"/>
                  <a:gd name="T30" fmla="*/ 114 w 167"/>
                  <a:gd name="T31" fmla="*/ 6 h 166"/>
                  <a:gd name="T32" fmla="*/ 106 w 167"/>
                  <a:gd name="T33" fmla="*/ 2 h 166"/>
                  <a:gd name="T34" fmla="*/ 99 w 167"/>
                  <a:gd name="T35" fmla="*/ 1 h 166"/>
                  <a:gd name="T36" fmla="*/ 84 w 167"/>
                  <a:gd name="T37" fmla="*/ 0 h 166"/>
                  <a:gd name="T38" fmla="*/ 66 w 167"/>
                  <a:gd name="T39" fmla="*/ 1 h 166"/>
                  <a:gd name="T40" fmla="*/ 51 w 167"/>
                  <a:gd name="T41" fmla="*/ 6 h 166"/>
                  <a:gd name="T42" fmla="*/ 37 w 167"/>
                  <a:gd name="T43" fmla="*/ 13 h 166"/>
                  <a:gd name="T44" fmla="*/ 25 w 167"/>
                  <a:gd name="T45" fmla="*/ 24 h 166"/>
                  <a:gd name="T46" fmla="*/ 13 w 167"/>
                  <a:gd name="T47" fmla="*/ 36 h 166"/>
                  <a:gd name="T48" fmla="*/ 6 w 167"/>
                  <a:gd name="T49" fmla="*/ 50 h 166"/>
                  <a:gd name="T50" fmla="*/ 2 w 167"/>
                  <a:gd name="T51" fmla="*/ 65 h 166"/>
                  <a:gd name="T52" fmla="*/ 0 w 167"/>
                  <a:gd name="T53" fmla="*/ 83 h 166"/>
                  <a:gd name="T54" fmla="*/ 2 w 167"/>
                  <a:gd name="T55" fmla="*/ 98 h 166"/>
                  <a:gd name="T56" fmla="*/ 3 w 167"/>
                  <a:gd name="T57" fmla="*/ 105 h 166"/>
                  <a:gd name="T58" fmla="*/ 6 w 167"/>
                  <a:gd name="T59" fmla="*/ 113 h 166"/>
                  <a:gd name="T60" fmla="*/ 13 w 167"/>
                  <a:gd name="T61" fmla="*/ 128 h 166"/>
                  <a:gd name="T62" fmla="*/ 25 w 167"/>
                  <a:gd name="T63" fmla="*/ 142 h 166"/>
                  <a:gd name="T64" fmla="*/ 37 w 167"/>
                  <a:gd name="T65" fmla="*/ 151 h 166"/>
                  <a:gd name="T66" fmla="*/ 51 w 167"/>
                  <a:gd name="T67" fmla="*/ 159 h 166"/>
                  <a:gd name="T68" fmla="*/ 66 w 167"/>
                  <a:gd name="T69" fmla="*/ 164 h 166"/>
                  <a:gd name="T70" fmla="*/ 84 w 167"/>
                  <a:gd name="T71" fmla="*/ 166 h 166"/>
                  <a:gd name="T72" fmla="*/ 91 w 167"/>
                  <a:gd name="T73" fmla="*/ 165 h 166"/>
                  <a:gd name="T74" fmla="*/ 91 w 167"/>
                  <a:gd name="T75" fmla="*/ 164 h 166"/>
                  <a:gd name="T76" fmla="*/ 92 w 167"/>
                  <a:gd name="T77" fmla="*/ 164 h 166"/>
                  <a:gd name="T78" fmla="*/ 94 w 167"/>
                  <a:gd name="T79" fmla="*/ 164 h 166"/>
                  <a:gd name="T80" fmla="*/ 99 w 167"/>
                  <a:gd name="T81" fmla="*/ 164 h 166"/>
                  <a:gd name="T82" fmla="*/ 106 w 167"/>
                  <a:gd name="T83" fmla="*/ 162 h 166"/>
                  <a:gd name="T84" fmla="*/ 114 w 167"/>
                  <a:gd name="T85" fmla="*/ 159 h 166"/>
                  <a:gd name="T86" fmla="*/ 128 w 167"/>
                  <a:gd name="T87" fmla="*/ 151 h 166"/>
                  <a:gd name="T88" fmla="*/ 142 w 167"/>
                  <a:gd name="T89"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7" h="166">
                    <a:moveTo>
                      <a:pt x="142" y="142"/>
                    </a:moveTo>
                    <a:lnTo>
                      <a:pt x="152" y="128"/>
                    </a:lnTo>
                    <a:lnTo>
                      <a:pt x="160" y="113"/>
                    </a:lnTo>
                    <a:lnTo>
                      <a:pt x="162" y="105"/>
                    </a:lnTo>
                    <a:lnTo>
                      <a:pt x="165" y="98"/>
                    </a:lnTo>
                    <a:lnTo>
                      <a:pt x="165" y="94"/>
                    </a:lnTo>
                    <a:lnTo>
                      <a:pt x="165" y="91"/>
                    </a:lnTo>
                    <a:lnTo>
                      <a:pt x="165" y="90"/>
                    </a:lnTo>
                    <a:lnTo>
                      <a:pt x="166" y="90"/>
                    </a:lnTo>
                    <a:lnTo>
                      <a:pt x="167" y="83"/>
                    </a:lnTo>
                    <a:lnTo>
                      <a:pt x="165" y="65"/>
                    </a:lnTo>
                    <a:lnTo>
                      <a:pt x="160" y="50"/>
                    </a:lnTo>
                    <a:lnTo>
                      <a:pt x="152" y="36"/>
                    </a:lnTo>
                    <a:lnTo>
                      <a:pt x="142" y="24"/>
                    </a:lnTo>
                    <a:lnTo>
                      <a:pt x="128" y="13"/>
                    </a:lnTo>
                    <a:lnTo>
                      <a:pt x="114" y="6"/>
                    </a:lnTo>
                    <a:lnTo>
                      <a:pt x="106" y="2"/>
                    </a:lnTo>
                    <a:lnTo>
                      <a:pt x="99" y="1"/>
                    </a:lnTo>
                    <a:lnTo>
                      <a:pt x="84" y="0"/>
                    </a:lnTo>
                    <a:lnTo>
                      <a:pt x="66" y="1"/>
                    </a:lnTo>
                    <a:lnTo>
                      <a:pt x="51" y="6"/>
                    </a:lnTo>
                    <a:lnTo>
                      <a:pt x="37" y="13"/>
                    </a:lnTo>
                    <a:lnTo>
                      <a:pt x="25" y="24"/>
                    </a:lnTo>
                    <a:lnTo>
                      <a:pt x="13" y="36"/>
                    </a:lnTo>
                    <a:lnTo>
                      <a:pt x="6" y="50"/>
                    </a:lnTo>
                    <a:lnTo>
                      <a:pt x="2" y="65"/>
                    </a:lnTo>
                    <a:lnTo>
                      <a:pt x="0" y="83"/>
                    </a:lnTo>
                    <a:lnTo>
                      <a:pt x="2" y="98"/>
                    </a:lnTo>
                    <a:lnTo>
                      <a:pt x="3" y="105"/>
                    </a:lnTo>
                    <a:lnTo>
                      <a:pt x="6" y="113"/>
                    </a:lnTo>
                    <a:lnTo>
                      <a:pt x="13" y="128"/>
                    </a:lnTo>
                    <a:lnTo>
                      <a:pt x="25" y="142"/>
                    </a:lnTo>
                    <a:lnTo>
                      <a:pt x="37" y="151"/>
                    </a:lnTo>
                    <a:lnTo>
                      <a:pt x="51" y="159"/>
                    </a:lnTo>
                    <a:lnTo>
                      <a:pt x="66" y="164"/>
                    </a:lnTo>
                    <a:lnTo>
                      <a:pt x="84" y="166"/>
                    </a:lnTo>
                    <a:lnTo>
                      <a:pt x="91" y="165"/>
                    </a:lnTo>
                    <a:lnTo>
                      <a:pt x="91" y="164"/>
                    </a:lnTo>
                    <a:lnTo>
                      <a:pt x="92" y="164"/>
                    </a:lnTo>
                    <a:lnTo>
                      <a:pt x="94" y="164"/>
                    </a:lnTo>
                    <a:lnTo>
                      <a:pt x="99" y="164"/>
                    </a:lnTo>
                    <a:lnTo>
                      <a:pt x="106" y="162"/>
                    </a:lnTo>
                    <a:lnTo>
                      <a:pt x="114" y="159"/>
                    </a:lnTo>
                    <a:lnTo>
                      <a:pt x="128" y="151"/>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3" name="Freeform 267">
                <a:extLst>
                  <a:ext uri="{FF2B5EF4-FFF2-40B4-BE49-F238E27FC236}">
                    <a16:creationId xmlns:a16="http://schemas.microsoft.com/office/drawing/2014/main" id="{4310612A-DB86-0A03-98D3-389696120CF8}"/>
                  </a:ext>
                </a:extLst>
              </p:cNvPr>
              <p:cNvSpPr>
                <a:spLocks/>
              </p:cNvSpPr>
              <p:nvPr/>
            </p:nvSpPr>
            <p:spPr bwMode="auto">
              <a:xfrm>
                <a:off x="3709988" y="4505326"/>
                <a:ext cx="44450" cy="44450"/>
              </a:xfrm>
              <a:custGeom>
                <a:avLst/>
                <a:gdLst>
                  <a:gd name="T0" fmla="*/ 142 w 167"/>
                  <a:gd name="T1" fmla="*/ 142 h 166"/>
                  <a:gd name="T2" fmla="*/ 152 w 167"/>
                  <a:gd name="T3" fmla="*/ 128 h 166"/>
                  <a:gd name="T4" fmla="*/ 160 w 167"/>
                  <a:gd name="T5" fmla="*/ 113 h 166"/>
                  <a:gd name="T6" fmla="*/ 162 w 167"/>
                  <a:gd name="T7" fmla="*/ 105 h 166"/>
                  <a:gd name="T8" fmla="*/ 165 w 167"/>
                  <a:gd name="T9" fmla="*/ 98 h 166"/>
                  <a:gd name="T10" fmla="*/ 165 w 167"/>
                  <a:gd name="T11" fmla="*/ 94 h 166"/>
                  <a:gd name="T12" fmla="*/ 165 w 167"/>
                  <a:gd name="T13" fmla="*/ 91 h 166"/>
                  <a:gd name="T14" fmla="*/ 165 w 167"/>
                  <a:gd name="T15" fmla="*/ 90 h 166"/>
                  <a:gd name="T16" fmla="*/ 166 w 167"/>
                  <a:gd name="T17" fmla="*/ 90 h 166"/>
                  <a:gd name="T18" fmla="*/ 167 w 167"/>
                  <a:gd name="T19" fmla="*/ 83 h 166"/>
                  <a:gd name="T20" fmla="*/ 165 w 167"/>
                  <a:gd name="T21" fmla="*/ 65 h 166"/>
                  <a:gd name="T22" fmla="*/ 160 w 167"/>
                  <a:gd name="T23" fmla="*/ 50 h 166"/>
                  <a:gd name="T24" fmla="*/ 152 w 167"/>
                  <a:gd name="T25" fmla="*/ 36 h 166"/>
                  <a:gd name="T26" fmla="*/ 142 w 167"/>
                  <a:gd name="T27" fmla="*/ 24 h 166"/>
                  <a:gd name="T28" fmla="*/ 128 w 167"/>
                  <a:gd name="T29" fmla="*/ 13 h 166"/>
                  <a:gd name="T30" fmla="*/ 114 w 167"/>
                  <a:gd name="T31" fmla="*/ 6 h 166"/>
                  <a:gd name="T32" fmla="*/ 106 w 167"/>
                  <a:gd name="T33" fmla="*/ 2 h 166"/>
                  <a:gd name="T34" fmla="*/ 99 w 167"/>
                  <a:gd name="T35" fmla="*/ 1 h 166"/>
                  <a:gd name="T36" fmla="*/ 84 w 167"/>
                  <a:gd name="T37" fmla="*/ 0 h 166"/>
                  <a:gd name="T38" fmla="*/ 66 w 167"/>
                  <a:gd name="T39" fmla="*/ 1 h 166"/>
                  <a:gd name="T40" fmla="*/ 51 w 167"/>
                  <a:gd name="T41" fmla="*/ 6 h 166"/>
                  <a:gd name="T42" fmla="*/ 37 w 167"/>
                  <a:gd name="T43" fmla="*/ 13 h 166"/>
                  <a:gd name="T44" fmla="*/ 25 w 167"/>
                  <a:gd name="T45" fmla="*/ 24 h 166"/>
                  <a:gd name="T46" fmla="*/ 13 w 167"/>
                  <a:gd name="T47" fmla="*/ 36 h 166"/>
                  <a:gd name="T48" fmla="*/ 6 w 167"/>
                  <a:gd name="T49" fmla="*/ 50 h 166"/>
                  <a:gd name="T50" fmla="*/ 2 w 167"/>
                  <a:gd name="T51" fmla="*/ 65 h 166"/>
                  <a:gd name="T52" fmla="*/ 0 w 167"/>
                  <a:gd name="T53" fmla="*/ 83 h 166"/>
                  <a:gd name="T54" fmla="*/ 2 w 167"/>
                  <a:gd name="T55" fmla="*/ 98 h 166"/>
                  <a:gd name="T56" fmla="*/ 3 w 167"/>
                  <a:gd name="T57" fmla="*/ 105 h 166"/>
                  <a:gd name="T58" fmla="*/ 6 w 167"/>
                  <a:gd name="T59" fmla="*/ 113 h 166"/>
                  <a:gd name="T60" fmla="*/ 13 w 167"/>
                  <a:gd name="T61" fmla="*/ 128 h 166"/>
                  <a:gd name="T62" fmla="*/ 25 w 167"/>
                  <a:gd name="T63" fmla="*/ 142 h 166"/>
                  <a:gd name="T64" fmla="*/ 37 w 167"/>
                  <a:gd name="T65" fmla="*/ 151 h 166"/>
                  <a:gd name="T66" fmla="*/ 51 w 167"/>
                  <a:gd name="T67" fmla="*/ 159 h 166"/>
                  <a:gd name="T68" fmla="*/ 66 w 167"/>
                  <a:gd name="T69" fmla="*/ 164 h 166"/>
                  <a:gd name="T70" fmla="*/ 84 w 167"/>
                  <a:gd name="T71" fmla="*/ 166 h 166"/>
                  <a:gd name="T72" fmla="*/ 91 w 167"/>
                  <a:gd name="T73" fmla="*/ 165 h 166"/>
                  <a:gd name="T74" fmla="*/ 91 w 167"/>
                  <a:gd name="T75" fmla="*/ 164 h 166"/>
                  <a:gd name="T76" fmla="*/ 92 w 167"/>
                  <a:gd name="T77" fmla="*/ 164 h 166"/>
                  <a:gd name="T78" fmla="*/ 94 w 167"/>
                  <a:gd name="T79" fmla="*/ 164 h 166"/>
                  <a:gd name="T80" fmla="*/ 99 w 167"/>
                  <a:gd name="T81" fmla="*/ 164 h 166"/>
                  <a:gd name="T82" fmla="*/ 106 w 167"/>
                  <a:gd name="T83" fmla="*/ 162 h 166"/>
                  <a:gd name="T84" fmla="*/ 114 w 167"/>
                  <a:gd name="T85" fmla="*/ 159 h 166"/>
                  <a:gd name="T86" fmla="*/ 128 w 167"/>
                  <a:gd name="T87" fmla="*/ 151 h 166"/>
                  <a:gd name="T88" fmla="*/ 142 w 167"/>
                  <a:gd name="T89"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7" h="166">
                    <a:moveTo>
                      <a:pt x="142" y="142"/>
                    </a:moveTo>
                    <a:lnTo>
                      <a:pt x="152" y="128"/>
                    </a:lnTo>
                    <a:lnTo>
                      <a:pt x="160" y="113"/>
                    </a:lnTo>
                    <a:lnTo>
                      <a:pt x="162" y="105"/>
                    </a:lnTo>
                    <a:lnTo>
                      <a:pt x="165" y="98"/>
                    </a:lnTo>
                    <a:lnTo>
                      <a:pt x="165" y="94"/>
                    </a:lnTo>
                    <a:lnTo>
                      <a:pt x="165" y="91"/>
                    </a:lnTo>
                    <a:lnTo>
                      <a:pt x="165" y="90"/>
                    </a:lnTo>
                    <a:lnTo>
                      <a:pt x="166" y="90"/>
                    </a:lnTo>
                    <a:lnTo>
                      <a:pt x="167" y="83"/>
                    </a:lnTo>
                    <a:lnTo>
                      <a:pt x="165" y="65"/>
                    </a:lnTo>
                    <a:lnTo>
                      <a:pt x="160" y="50"/>
                    </a:lnTo>
                    <a:lnTo>
                      <a:pt x="152" y="36"/>
                    </a:lnTo>
                    <a:lnTo>
                      <a:pt x="142" y="24"/>
                    </a:lnTo>
                    <a:lnTo>
                      <a:pt x="128" y="13"/>
                    </a:lnTo>
                    <a:lnTo>
                      <a:pt x="114" y="6"/>
                    </a:lnTo>
                    <a:lnTo>
                      <a:pt x="106" y="2"/>
                    </a:lnTo>
                    <a:lnTo>
                      <a:pt x="99" y="1"/>
                    </a:lnTo>
                    <a:lnTo>
                      <a:pt x="84" y="0"/>
                    </a:lnTo>
                    <a:lnTo>
                      <a:pt x="66" y="1"/>
                    </a:lnTo>
                    <a:lnTo>
                      <a:pt x="51" y="6"/>
                    </a:lnTo>
                    <a:lnTo>
                      <a:pt x="37" y="13"/>
                    </a:lnTo>
                    <a:lnTo>
                      <a:pt x="25" y="24"/>
                    </a:lnTo>
                    <a:lnTo>
                      <a:pt x="13" y="36"/>
                    </a:lnTo>
                    <a:lnTo>
                      <a:pt x="6" y="50"/>
                    </a:lnTo>
                    <a:lnTo>
                      <a:pt x="2" y="65"/>
                    </a:lnTo>
                    <a:lnTo>
                      <a:pt x="0" y="83"/>
                    </a:lnTo>
                    <a:lnTo>
                      <a:pt x="2" y="98"/>
                    </a:lnTo>
                    <a:lnTo>
                      <a:pt x="3" y="105"/>
                    </a:lnTo>
                    <a:lnTo>
                      <a:pt x="6" y="113"/>
                    </a:lnTo>
                    <a:lnTo>
                      <a:pt x="13" y="128"/>
                    </a:lnTo>
                    <a:lnTo>
                      <a:pt x="25" y="142"/>
                    </a:lnTo>
                    <a:lnTo>
                      <a:pt x="37" y="151"/>
                    </a:lnTo>
                    <a:lnTo>
                      <a:pt x="51" y="159"/>
                    </a:lnTo>
                    <a:lnTo>
                      <a:pt x="66" y="164"/>
                    </a:lnTo>
                    <a:lnTo>
                      <a:pt x="84" y="166"/>
                    </a:lnTo>
                    <a:lnTo>
                      <a:pt x="91" y="165"/>
                    </a:lnTo>
                    <a:lnTo>
                      <a:pt x="91" y="164"/>
                    </a:lnTo>
                    <a:lnTo>
                      <a:pt x="92" y="164"/>
                    </a:lnTo>
                    <a:lnTo>
                      <a:pt x="94" y="164"/>
                    </a:lnTo>
                    <a:lnTo>
                      <a:pt x="99" y="164"/>
                    </a:lnTo>
                    <a:lnTo>
                      <a:pt x="106" y="162"/>
                    </a:lnTo>
                    <a:lnTo>
                      <a:pt x="114" y="159"/>
                    </a:lnTo>
                    <a:lnTo>
                      <a:pt x="128" y="151"/>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4" name="Freeform 268">
                <a:extLst>
                  <a:ext uri="{FF2B5EF4-FFF2-40B4-BE49-F238E27FC236}">
                    <a16:creationId xmlns:a16="http://schemas.microsoft.com/office/drawing/2014/main" id="{E4F50473-6659-9DA0-667A-CA349A88E6DD}"/>
                  </a:ext>
                </a:extLst>
              </p:cNvPr>
              <p:cNvSpPr>
                <a:spLocks/>
              </p:cNvSpPr>
              <p:nvPr/>
            </p:nvSpPr>
            <p:spPr bwMode="auto">
              <a:xfrm>
                <a:off x="3686175" y="4573588"/>
                <a:ext cx="44450" cy="42863"/>
              </a:xfrm>
              <a:custGeom>
                <a:avLst/>
                <a:gdLst>
                  <a:gd name="T0" fmla="*/ 142 w 167"/>
                  <a:gd name="T1" fmla="*/ 142 h 167"/>
                  <a:gd name="T2" fmla="*/ 151 w 167"/>
                  <a:gd name="T3" fmla="*/ 128 h 167"/>
                  <a:gd name="T4" fmla="*/ 160 w 167"/>
                  <a:gd name="T5" fmla="*/ 114 h 167"/>
                  <a:gd name="T6" fmla="*/ 162 w 167"/>
                  <a:gd name="T7" fmla="*/ 106 h 167"/>
                  <a:gd name="T8" fmla="*/ 164 w 167"/>
                  <a:gd name="T9" fmla="*/ 99 h 167"/>
                  <a:gd name="T10" fmla="*/ 164 w 167"/>
                  <a:gd name="T11" fmla="*/ 94 h 167"/>
                  <a:gd name="T12" fmla="*/ 164 w 167"/>
                  <a:gd name="T13" fmla="*/ 91 h 167"/>
                  <a:gd name="T14" fmla="*/ 164 w 167"/>
                  <a:gd name="T15" fmla="*/ 90 h 167"/>
                  <a:gd name="T16" fmla="*/ 166 w 167"/>
                  <a:gd name="T17" fmla="*/ 90 h 167"/>
                  <a:gd name="T18" fmla="*/ 167 w 167"/>
                  <a:gd name="T19" fmla="*/ 83 h 167"/>
                  <a:gd name="T20" fmla="*/ 164 w 167"/>
                  <a:gd name="T21" fmla="*/ 66 h 167"/>
                  <a:gd name="T22" fmla="*/ 160 w 167"/>
                  <a:gd name="T23" fmla="*/ 50 h 167"/>
                  <a:gd name="T24" fmla="*/ 151 w 167"/>
                  <a:gd name="T25" fmla="*/ 36 h 167"/>
                  <a:gd name="T26" fmla="*/ 142 w 167"/>
                  <a:gd name="T27" fmla="*/ 25 h 167"/>
                  <a:gd name="T28" fmla="*/ 128 w 167"/>
                  <a:gd name="T29" fmla="*/ 13 h 167"/>
                  <a:gd name="T30" fmla="*/ 114 w 167"/>
                  <a:gd name="T31" fmla="*/ 6 h 167"/>
                  <a:gd name="T32" fmla="*/ 106 w 167"/>
                  <a:gd name="T33" fmla="*/ 2 h 167"/>
                  <a:gd name="T34" fmla="*/ 99 w 167"/>
                  <a:gd name="T35" fmla="*/ 1 h 167"/>
                  <a:gd name="T36" fmla="*/ 83 w 167"/>
                  <a:gd name="T37" fmla="*/ 0 h 167"/>
                  <a:gd name="T38" fmla="*/ 66 w 167"/>
                  <a:gd name="T39" fmla="*/ 1 h 167"/>
                  <a:gd name="T40" fmla="*/ 51 w 167"/>
                  <a:gd name="T41" fmla="*/ 6 h 167"/>
                  <a:gd name="T42" fmla="*/ 36 w 167"/>
                  <a:gd name="T43" fmla="*/ 13 h 167"/>
                  <a:gd name="T44" fmla="*/ 25 w 167"/>
                  <a:gd name="T45" fmla="*/ 25 h 167"/>
                  <a:gd name="T46" fmla="*/ 13 w 167"/>
                  <a:gd name="T47" fmla="*/ 36 h 167"/>
                  <a:gd name="T48" fmla="*/ 6 w 167"/>
                  <a:gd name="T49" fmla="*/ 50 h 167"/>
                  <a:gd name="T50" fmla="*/ 1 w 167"/>
                  <a:gd name="T51" fmla="*/ 66 h 167"/>
                  <a:gd name="T52" fmla="*/ 0 w 167"/>
                  <a:gd name="T53" fmla="*/ 83 h 167"/>
                  <a:gd name="T54" fmla="*/ 1 w 167"/>
                  <a:gd name="T55" fmla="*/ 99 h 167"/>
                  <a:gd name="T56" fmla="*/ 2 w 167"/>
                  <a:gd name="T57" fmla="*/ 106 h 167"/>
                  <a:gd name="T58" fmla="*/ 6 w 167"/>
                  <a:gd name="T59" fmla="*/ 114 h 167"/>
                  <a:gd name="T60" fmla="*/ 13 w 167"/>
                  <a:gd name="T61" fmla="*/ 128 h 167"/>
                  <a:gd name="T62" fmla="*/ 25 w 167"/>
                  <a:gd name="T63" fmla="*/ 142 h 167"/>
                  <a:gd name="T64" fmla="*/ 36 w 167"/>
                  <a:gd name="T65" fmla="*/ 151 h 167"/>
                  <a:gd name="T66" fmla="*/ 51 w 167"/>
                  <a:gd name="T67" fmla="*/ 160 h 167"/>
                  <a:gd name="T68" fmla="*/ 66 w 167"/>
                  <a:gd name="T69" fmla="*/ 164 h 167"/>
                  <a:gd name="T70" fmla="*/ 83 w 167"/>
                  <a:gd name="T71" fmla="*/ 167 h 167"/>
                  <a:gd name="T72" fmla="*/ 90 w 167"/>
                  <a:gd name="T73" fmla="*/ 165 h 167"/>
                  <a:gd name="T74" fmla="*/ 90 w 167"/>
                  <a:gd name="T75" fmla="*/ 164 h 167"/>
                  <a:gd name="T76" fmla="*/ 92 w 167"/>
                  <a:gd name="T77" fmla="*/ 164 h 167"/>
                  <a:gd name="T78" fmla="*/ 94 w 167"/>
                  <a:gd name="T79" fmla="*/ 164 h 167"/>
                  <a:gd name="T80" fmla="*/ 99 w 167"/>
                  <a:gd name="T81" fmla="*/ 164 h 167"/>
                  <a:gd name="T82" fmla="*/ 106 w 167"/>
                  <a:gd name="T83" fmla="*/ 162 h 167"/>
                  <a:gd name="T84" fmla="*/ 114 w 167"/>
                  <a:gd name="T85" fmla="*/ 160 h 167"/>
                  <a:gd name="T86" fmla="*/ 128 w 167"/>
                  <a:gd name="T87" fmla="*/ 151 h 167"/>
                  <a:gd name="T88" fmla="*/ 142 w 167"/>
                  <a:gd name="T89" fmla="*/ 14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7" h="167">
                    <a:moveTo>
                      <a:pt x="142" y="142"/>
                    </a:moveTo>
                    <a:lnTo>
                      <a:pt x="151" y="128"/>
                    </a:lnTo>
                    <a:lnTo>
                      <a:pt x="160" y="114"/>
                    </a:lnTo>
                    <a:lnTo>
                      <a:pt x="162" y="106"/>
                    </a:lnTo>
                    <a:lnTo>
                      <a:pt x="164" y="99"/>
                    </a:lnTo>
                    <a:lnTo>
                      <a:pt x="164" y="94"/>
                    </a:lnTo>
                    <a:lnTo>
                      <a:pt x="164" y="91"/>
                    </a:lnTo>
                    <a:lnTo>
                      <a:pt x="164" y="90"/>
                    </a:lnTo>
                    <a:lnTo>
                      <a:pt x="166" y="90"/>
                    </a:lnTo>
                    <a:lnTo>
                      <a:pt x="167" y="83"/>
                    </a:lnTo>
                    <a:lnTo>
                      <a:pt x="164" y="66"/>
                    </a:lnTo>
                    <a:lnTo>
                      <a:pt x="160" y="50"/>
                    </a:lnTo>
                    <a:lnTo>
                      <a:pt x="151" y="36"/>
                    </a:lnTo>
                    <a:lnTo>
                      <a:pt x="142" y="25"/>
                    </a:lnTo>
                    <a:lnTo>
                      <a:pt x="128" y="13"/>
                    </a:lnTo>
                    <a:lnTo>
                      <a:pt x="114" y="6"/>
                    </a:lnTo>
                    <a:lnTo>
                      <a:pt x="106" y="2"/>
                    </a:lnTo>
                    <a:lnTo>
                      <a:pt x="99" y="1"/>
                    </a:lnTo>
                    <a:lnTo>
                      <a:pt x="83" y="0"/>
                    </a:lnTo>
                    <a:lnTo>
                      <a:pt x="66" y="1"/>
                    </a:lnTo>
                    <a:lnTo>
                      <a:pt x="51" y="6"/>
                    </a:lnTo>
                    <a:lnTo>
                      <a:pt x="36" y="13"/>
                    </a:lnTo>
                    <a:lnTo>
                      <a:pt x="25" y="25"/>
                    </a:lnTo>
                    <a:lnTo>
                      <a:pt x="13" y="36"/>
                    </a:lnTo>
                    <a:lnTo>
                      <a:pt x="6" y="50"/>
                    </a:lnTo>
                    <a:lnTo>
                      <a:pt x="1" y="66"/>
                    </a:lnTo>
                    <a:lnTo>
                      <a:pt x="0" y="83"/>
                    </a:lnTo>
                    <a:lnTo>
                      <a:pt x="1" y="99"/>
                    </a:lnTo>
                    <a:lnTo>
                      <a:pt x="2" y="106"/>
                    </a:lnTo>
                    <a:lnTo>
                      <a:pt x="6" y="114"/>
                    </a:lnTo>
                    <a:lnTo>
                      <a:pt x="13" y="128"/>
                    </a:lnTo>
                    <a:lnTo>
                      <a:pt x="25" y="142"/>
                    </a:lnTo>
                    <a:lnTo>
                      <a:pt x="36" y="151"/>
                    </a:lnTo>
                    <a:lnTo>
                      <a:pt x="51" y="160"/>
                    </a:lnTo>
                    <a:lnTo>
                      <a:pt x="66" y="164"/>
                    </a:lnTo>
                    <a:lnTo>
                      <a:pt x="83" y="167"/>
                    </a:lnTo>
                    <a:lnTo>
                      <a:pt x="90" y="165"/>
                    </a:lnTo>
                    <a:lnTo>
                      <a:pt x="90" y="164"/>
                    </a:lnTo>
                    <a:lnTo>
                      <a:pt x="92" y="164"/>
                    </a:lnTo>
                    <a:lnTo>
                      <a:pt x="94" y="164"/>
                    </a:lnTo>
                    <a:lnTo>
                      <a:pt x="99" y="164"/>
                    </a:lnTo>
                    <a:lnTo>
                      <a:pt x="106" y="162"/>
                    </a:lnTo>
                    <a:lnTo>
                      <a:pt x="114" y="160"/>
                    </a:lnTo>
                    <a:lnTo>
                      <a:pt x="128" y="151"/>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5" name="Freeform 269">
                <a:extLst>
                  <a:ext uri="{FF2B5EF4-FFF2-40B4-BE49-F238E27FC236}">
                    <a16:creationId xmlns:a16="http://schemas.microsoft.com/office/drawing/2014/main" id="{00003AED-86E3-2D62-D7DF-16A193E87C61}"/>
                  </a:ext>
                </a:extLst>
              </p:cNvPr>
              <p:cNvSpPr>
                <a:spLocks/>
              </p:cNvSpPr>
              <p:nvPr/>
            </p:nvSpPr>
            <p:spPr bwMode="auto">
              <a:xfrm>
                <a:off x="3622675" y="4594226"/>
                <a:ext cx="42863" cy="44450"/>
              </a:xfrm>
              <a:custGeom>
                <a:avLst/>
                <a:gdLst>
                  <a:gd name="T0" fmla="*/ 142 w 167"/>
                  <a:gd name="T1" fmla="*/ 142 h 167"/>
                  <a:gd name="T2" fmla="*/ 151 w 167"/>
                  <a:gd name="T3" fmla="*/ 128 h 167"/>
                  <a:gd name="T4" fmla="*/ 160 w 167"/>
                  <a:gd name="T5" fmla="*/ 114 h 167"/>
                  <a:gd name="T6" fmla="*/ 162 w 167"/>
                  <a:gd name="T7" fmla="*/ 106 h 167"/>
                  <a:gd name="T8" fmla="*/ 164 w 167"/>
                  <a:gd name="T9" fmla="*/ 99 h 167"/>
                  <a:gd name="T10" fmla="*/ 164 w 167"/>
                  <a:gd name="T11" fmla="*/ 94 h 167"/>
                  <a:gd name="T12" fmla="*/ 164 w 167"/>
                  <a:gd name="T13" fmla="*/ 92 h 167"/>
                  <a:gd name="T14" fmla="*/ 164 w 167"/>
                  <a:gd name="T15" fmla="*/ 91 h 167"/>
                  <a:gd name="T16" fmla="*/ 165 w 167"/>
                  <a:gd name="T17" fmla="*/ 91 h 167"/>
                  <a:gd name="T18" fmla="*/ 167 w 167"/>
                  <a:gd name="T19" fmla="*/ 84 h 167"/>
                  <a:gd name="T20" fmla="*/ 164 w 167"/>
                  <a:gd name="T21" fmla="*/ 66 h 167"/>
                  <a:gd name="T22" fmla="*/ 160 w 167"/>
                  <a:gd name="T23" fmla="*/ 51 h 167"/>
                  <a:gd name="T24" fmla="*/ 151 w 167"/>
                  <a:gd name="T25" fmla="*/ 37 h 167"/>
                  <a:gd name="T26" fmla="*/ 142 w 167"/>
                  <a:gd name="T27" fmla="*/ 25 h 167"/>
                  <a:gd name="T28" fmla="*/ 128 w 167"/>
                  <a:gd name="T29" fmla="*/ 13 h 167"/>
                  <a:gd name="T30" fmla="*/ 114 w 167"/>
                  <a:gd name="T31" fmla="*/ 6 h 167"/>
                  <a:gd name="T32" fmla="*/ 106 w 167"/>
                  <a:gd name="T33" fmla="*/ 3 h 167"/>
                  <a:gd name="T34" fmla="*/ 99 w 167"/>
                  <a:gd name="T35" fmla="*/ 1 h 167"/>
                  <a:gd name="T36" fmla="*/ 83 w 167"/>
                  <a:gd name="T37" fmla="*/ 0 h 167"/>
                  <a:gd name="T38" fmla="*/ 66 w 167"/>
                  <a:gd name="T39" fmla="*/ 1 h 167"/>
                  <a:gd name="T40" fmla="*/ 50 w 167"/>
                  <a:gd name="T41" fmla="*/ 6 h 167"/>
                  <a:gd name="T42" fmla="*/ 36 w 167"/>
                  <a:gd name="T43" fmla="*/ 13 h 167"/>
                  <a:gd name="T44" fmla="*/ 25 w 167"/>
                  <a:gd name="T45" fmla="*/ 25 h 167"/>
                  <a:gd name="T46" fmla="*/ 13 w 167"/>
                  <a:gd name="T47" fmla="*/ 37 h 167"/>
                  <a:gd name="T48" fmla="*/ 6 w 167"/>
                  <a:gd name="T49" fmla="*/ 51 h 167"/>
                  <a:gd name="T50" fmla="*/ 1 w 167"/>
                  <a:gd name="T51" fmla="*/ 66 h 167"/>
                  <a:gd name="T52" fmla="*/ 0 w 167"/>
                  <a:gd name="T53" fmla="*/ 84 h 167"/>
                  <a:gd name="T54" fmla="*/ 1 w 167"/>
                  <a:gd name="T55" fmla="*/ 99 h 167"/>
                  <a:gd name="T56" fmla="*/ 2 w 167"/>
                  <a:gd name="T57" fmla="*/ 106 h 167"/>
                  <a:gd name="T58" fmla="*/ 6 w 167"/>
                  <a:gd name="T59" fmla="*/ 114 h 167"/>
                  <a:gd name="T60" fmla="*/ 13 w 167"/>
                  <a:gd name="T61" fmla="*/ 128 h 167"/>
                  <a:gd name="T62" fmla="*/ 25 w 167"/>
                  <a:gd name="T63" fmla="*/ 142 h 167"/>
                  <a:gd name="T64" fmla="*/ 36 w 167"/>
                  <a:gd name="T65" fmla="*/ 152 h 167"/>
                  <a:gd name="T66" fmla="*/ 50 w 167"/>
                  <a:gd name="T67" fmla="*/ 160 h 167"/>
                  <a:gd name="T68" fmla="*/ 66 w 167"/>
                  <a:gd name="T69" fmla="*/ 164 h 167"/>
                  <a:gd name="T70" fmla="*/ 83 w 167"/>
                  <a:gd name="T71" fmla="*/ 167 h 167"/>
                  <a:gd name="T72" fmla="*/ 90 w 167"/>
                  <a:gd name="T73" fmla="*/ 166 h 167"/>
                  <a:gd name="T74" fmla="*/ 90 w 167"/>
                  <a:gd name="T75" fmla="*/ 164 h 167"/>
                  <a:gd name="T76" fmla="*/ 92 w 167"/>
                  <a:gd name="T77" fmla="*/ 164 h 167"/>
                  <a:gd name="T78" fmla="*/ 94 w 167"/>
                  <a:gd name="T79" fmla="*/ 164 h 167"/>
                  <a:gd name="T80" fmla="*/ 99 w 167"/>
                  <a:gd name="T81" fmla="*/ 164 h 167"/>
                  <a:gd name="T82" fmla="*/ 106 w 167"/>
                  <a:gd name="T83" fmla="*/ 162 h 167"/>
                  <a:gd name="T84" fmla="*/ 114 w 167"/>
                  <a:gd name="T85" fmla="*/ 160 h 167"/>
                  <a:gd name="T86" fmla="*/ 128 w 167"/>
                  <a:gd name="T87" fmla="*/ 152 h 167"/>
                  <a:gd name="T88" fmla="*/ 142 w 167"/>
                  <a:gd name="T89" fmla="*/ 14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7" h="167">
                    <a:moveTo>
                      <a:pt x="142" y="142"/>
                    </a:moveTo>
                    <a:lnTo>
                      <a:pt x="151" y="128"/>
                    </a:lnTo>
                    <a:lnTo>
                      <a:pt x="160" y="114"/>
                    </a:lnTo>
                    <a:lnTo>
                      <a:pt x="162" y="106"/>
                    </a:lnTo>
                    <a:lnTo>
                      <a:pt x="164" y="99"/>
                    </a:lnTo>
                    <a:lnTo>
                      <a:pt x="164" y="94"/>
                    </a:lnTo>
                    <a:lnTo>
                      <a:pt x="164" y="92"/>
                    </a:lnTo>
                    <a:lnTo>
                      <a:pt x="164" y="91"/>
                    </a:lnTo>
                    <a:lnTo>
                      <a:pt x="165" y="91"/>
                    </a:lnTo>
                    <a:lnTo>
                      <a:pt x="167" y="84"/>
                    </a:lnTo>
                    <a:lnTo>
                      <a:pt x="164" y="66"/>
                    </a:lnTo>
                    <a:lnTo>
                      <a:pt x="160" y="51"/>
                    </a:lnTo>
                    <a:lnTo>
                      <a:pt x="151" y="37"/>
                    </a:lnTo>
                    <a:lnTo>
                      <a:pt x="142" y="25"/>
                    </a:lnTo>
                    <a:lnTo>
                      <a:pt x="128" y="13"/>
                    </a:lnTo>
                    <a:lnTo>
                      <a:pt x="114" y="6"/>
                    </a:lnTo>
                    <a:lnTo>
                      <a:pt x="106" y="3"/>
                    </a:lnTo>
                    <a:lnTo>
                      <a:pt x="99" y="1"/>
                    </a:lnTo>
                    <a:lnTo>
                      <a:pt x="83" y="0"/>
                    </a:lnTo>
                    <a:lnTo>
                      <a:pt x="66" y="1"/>
                    </a:lnTo>
                    <a:lnTo>
                      <a:pt x="50" y="6"/>
                    </a:lnTo>
                    <a:lnTo>
                      <a:pt x="36" y="13"/>
                    </a:lnTo>
                    <a:lnTo>
                      <a:pt x="25" y="25"/>
                    </a:lnTo>
                    <a:lnTo>
                      <a:pt x="13" y="37"/>
                    </a:lnTo>
                    <a:lnTo>
                      <a:pt x="6" y="51"/>
                    </a:lnTo>
                    <a:lnTo>
                      <a:pt x="1" y="66"/>
                    </a:lnTo>
                    <a:lnTo>
                      <a:pt x="0" y="84"/>
                    </a:lnTo>
                    <a:lnTo>
                      <a:pt x="1" y="99"/>
                    </a:lnTo>
                    <a:lnTo>
                      <a:pt x="2" y="106"/>
                    </a:lnTo>
                    <a:lnTo>
                      <a:pt x="6" y="114"/>
                    </a:lnTo>
                    <a:lnTo>
                      <a:pt x="13" y="128"/>
                    </a:lnTo>
                    <a:lnTo>
                      <a:pt x="25" y="142"/>
                    </a:lnTo>
                    <a:lnTo>
                      <a:pt x="36" y="152"/>
                    </a:lnTo>
                    <a:lnTo>
                      <a:pt x="50" y="160"/>
                    </a:lnTo>
                    <a:lnTo>
                      <a:pt x="66" y="164"/>
                    </a:lnTo>
                    <a:lnTo>
                      <a:pt x="83" y="167"/>
                    </a:lnTo>
                    <a:lnTo>
                      <a:pt x="90" y="166"/>
                    </a:lnTo>
                    <a:lnTo>
                      <a:pt x="90" y="164"/>
                    </a:lnTo>
                    <a:lnTo>
                      <a:pt x="92" y="164"/>
                    </a:lnTo>
                    <a:lnTo>
                      <a:pt x="94" y="164"/>
                    </a:lnTo>
                    <a:lnTo>
                      <a:pt x="99" y="164"/>
                    </a:lnTo>
                    <a:lnTo>
                      <a:pt x="106" y="162"/>
                    </a:lnTo>
                    <a:lnTo>
                      <a:pt x="114" y="160"/>
                    </a:lnTo>
                    <a:lnTo>
                      <a:pt x="128" y="152"/>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6" name="Freeform 270">
                <a:extLst>
                  <a:ext uri="{FF2B5EF4-FFF2-40B4-BE49-F238E27FC236}">
                    <a16:creationId xmlns:a16="http://schemas.microsoft.com/office/drawing/2014/main" id="{AD35FDEE-5F32-C7BD-6383-D3FAF550D39F}"/>
                  </a:ext>
                </a:extLst>
              </p:cNvPr>
              <p:cNvSpPr>
                <a:spLocks/>
              </p:cNvSpPr>
              <p:nvPr/>
            </p:nvSpPr>
            <p:spPr bwMode="auto">
              <a:xfrm>
                <a:off x="3656013" y="4645026"/>
                <a:ext cx="44450" cy="42863"/>
              </a:xfrm>
              <a:custGeom>
                <a:avLst/>
                <a:gdLst>
                  <a:gd name="T0" fmla="*/ 142 w 167"/>
                  <a:gd name="T1" fmla="*/ 142 h 166"/>
                  <a:gd name="T2" fmla="*/ 152 w 167"/>
                  <a:gd name="T3" fmla="*/ 128 h 166"/>
                  <a:gd name="T4" fmla="*/ 160 w 167"/>
                  <a:gd name="T5" fmla="*/ 114 h 166"/>
                  <a:gd name="T6" fmla="*/ 162 w 167"/>
                  <a:gd name="T7" fmla="*/ 105 h 166"/>
                  <a:gd name="T8" fmla="*/ 165 w 167"/>
                  <a:gd name="T9" fmla="*/ 98 h 166"/>
                  <a:gd name="T10" fmla="*/ 165 w 167"/>
                  <a:gd name="T11" fmla="*/ 94 h 166"/>
                  <a:gd name="T12" fmla="*/ 165 w 167"/>
                  <a:gd name="T13" fmla="*/ 91 h 166"/>
                  <a:gd name="T14" fmla="*/ 165 w 167"/>
                  <a:gd name="T15" fmla="*/ 90 h 166"/>
                  <a:gd name="T16" fmla="*/ 166 w 167"/>
                  <a:gd name="T17" fmla="*/ 90 h 166"/>
                  <a:gd name="T18" fmla="*/ 167 w 167"/>
                  <a:gd name="T19" fmla="*/ 83 h 166"/>
                  <a:gd name="T20" fmla="*/ 165 w 167"/>
                  <a:gd name="T21" fmla="*/ 66 h 166"/>
                  <a:gd name="T22" fmla="*/ 160 w 167"/>
                  <a:gd name="T23" fmla="*/ 50 h 166"/>
                  <a:gd name="T24" fmla="*/ 152 w 167"/>
                  <a:gd name="T25" fmla="*/ 36 h 166"/>
                  <a:gd name="T26" fmla="*/ 142 w 167"/>
                  <a:gd name="T27" fmla="*/ 25 h 166"/>
                  <a:gd name="T28" fmla="*/ 128 w 167"/>
                  <a:gd name="T29" fmla="*/ 13 h 166"/>
                  <a:gd name="T30" fmla="*/ 114 w 167"/>
                  <a:gd name="T31" fmla="*/ 6 h 166"/>
                  <a:gd name="T32" fmla="*/ 106 w 167"/>
                  <a:gd name="T33" fmla="*/ 2 h 166"/>
                  <a:gd name="T34" fmla="*/ 99 w 167"/>
                  <a:gd name="T35" fmla="*/ 1 h 166"/>
                  <a:gd name="T36" fmla="*/ 84 w 167"/>
                  <a:gd name="T37" fmla="*/ 0 h 166"/>
                  <a:gd name="T38" fmla="*/ 66 w 167"/>
                  <a:gd name="T39" fmla="*/ 1 h 166"/>
                  <a:gd name="T40" fmla="*/ 51 w 167"/>
                  <a:gd name="T41" fmla="*/ 6 h 166"/>
                  <a:gd name="T42" fmla="*/ 37 w 167"/>
                  <a:gd name="T43" fmla="*/ 13 h 166"/>
                  <a:gd name="T44" fmla="*/ 25 w 167"/>
                  <a:gd name="T45" fmla="*/ 25 h 166"/>
                  <a:gd name="T46" fmla="*/ 13 w 167"/>
                  <a:gd name="T47" fmla="*/ 36 h 166"/>
                  <a:gd name="T48" fmla="*/ 6 w 167"/>
                  <a:gd name="T49" fmla="*/ 50 h 166"/>
                  <a:gd name="T50" fmla="*/ 1 w 167"/>
                  <a:gd name="T51" fmla="*/ 66 h 166"/>
                  <a:gd name="T52" fmla="*/ 0 w 167"/>
                  <a:gd name="T53" fmla="*/ 83 h 166"/>
                  <a:gd name="T54" fmla="*/ 1 w 167"/>
                  <a:gd name="T55" fmla="*/ 98 h 166"/>
                  <a:gd name="T56" fmla="*/ 3 w 167"/>
                  <a:gd name="T57" fmla="*/ 105 h 166"/>
                  <a:gd name="T58" fmla="*/ 6 w 167"/>
                  <a:gd name="T59" fmla="*/ 114 h 166"/>
                  <a:gd name="T60" fmla="*/ 13 w 167"/>
                  <a:gd name="T61" fmla="*/ 128 h 166"/>
                  <a:gd name="T62" fmla="*/ 25 w 167"/>
                  <a:gd name="T63" fmla="*/ 142 h 166"/>
                  <a:gd name="T64" fmla="*/ 37 w 167"/>
                  <a:gd name="T65" fmla="*/ 151 h 166"/>
                  <a:gd name="T66" fmla="*/ 51 w 167"/>
                  <a:gd name="T67" fmla="*/ 159 h 166"/>
                  <a:gd name="T68" fmla="*/ 66 w 167"/>
                  <a:gd name="T69" fmla="*/ 164 h 166"/>
                  <a:gd name="T70" fmla="*/ 84 w 167"/>
                  <a:gd name="T71" fmla="*/ 166 h 166"/>
                  <a:gd name="T72" fmla="*/ 91 w 167"/>
                  <a:gd name="T73" fmla="*/ 165 h 166"/>
                  <a:gd name="T74" fmla="*/ 91 w 167"/>
                  <a:gd name="T75" fmla="*/ 164 h 166"/>
                  <a:gd name="T76" fmla="*/ 92 w 167"/>
                  <a:gd name="T77" fmla="*/ 164 h 166"/>
                  <a:gd name="T78" fmla="*/ 94 w 167"/>
                  <a:gd name="T79" fmla="*/ 164 h 166"/>
                  <a:gd name="T80" fmla="*/ 99 w 167"/>
                  <a:gd name="T81" fmla="*/ 164 h 166"/>
                  <a:gd name="T82" fmla="*/ 106 w 167"/>
                  <a:gd name="T83" fmla="*/ 162 h 166"/>
                  <a:gd name="T84" fmla="*/ 114 w 167"/>
                  <a:gd name="T85" fmla="*/ 159 h 166"/>
                  <a:gd name="T86" fmla="*/ 128 w 167"/>
                  <a:gd name="T87" fmla="*/ 151 h 166"/>
                  <a:gd name="T88" fmla="*/ 142 w 167"/>
                  <a:gd name="T89"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7" h="166">
                    <a:moveTo>
                      <a:pt x="142" y="142"/>
                    </a:moveTo>
                    <a:lnTo>
                      <a:pt x="152" y="128"/>
                    </a:lnTo>
                    <a:lnTo>
                      <a:pt x="160" y="114"/>
                    </a:lnTo>
                    <a:lnTo>
                      <a:pt x="162" y="105"/>
                    </a:lnTo>
                    <a:lnTo>
                      <a:pt x="165" y="98"/>
                    </a:lnTo>
                    <a:lnTo>
                      <a:pt x="165" y="94"/>
                    </a:lnTo>
                    <a:lnTo>
                      <a:pt x="165" y="91"/>
                    </a:lnTo>
                    <a:lnTo>
                      <a:pt x="165" y="90"/>
                    </a:lnTo>
                    <a:lnTo>
                      <a:pt x="166" y="90"/>
                    </a:lnTo>
                    <a:lnTo>
                      <a:pt x="167" y="83"/>
                    </a:lnTo>
                    <a:lnTo>
                      <a:pt x="165" y="66"/>
                    </a:lnTo>
                    <a:lnTo>
                      <a:pt x="160" y="50"/>
                    </a:lnTo>
                    <a:lnTo>
                      <a:pt x="152" y="36"/>
                    </a:lnTo>
                    <a:lnTo>
                      <a:pt x="142" y="25"/>
                    </a:lnTo>
                    <a:lnTo>
                      <a:pt x="128" y="13"/>
                    </a:lnTo>
                    <a:lnTo>
                      <a:pt x="114" y="6"/>
                    </a:lnTo>
                    <a:lnTo>
                      <a:pt x="106" y="2"/>
                    </a:lnTo>
                    <a:lnTo>
                      <a:pt x="99" y="1"/>
                    </a:lnTo>
                    <a:lnTo>
                      <a:pt x="84" y="0"/>
                    </a:lnTo>
                    <a:lnTo>
                      <a:pt x="66" y="1"/>
                    </a:lnTo>
                    <a:lnTo>
                      <a:pt x="51" y="6"/>
                    </a:lnTo>
                    <a:lnTo>
                      <a:pt x="37" y="13"/>
                    </a:lnTo>
                    <a:lnTo>
                      <a:pt x="25" y="25"/>
                    </a:lnTo>
                    <a:lnTo>
                      <a:pt x="13" y="36"/>
                    </a:lnTo>
                    <a:lnTo>
                      <a:pt x="6" y="50"/>
                    </a:lnTo>
                    <a:lnTo>
                      <a:pt x="1" y="66"/>
                    </a:lnTo>
                    <a:lnTo>
                      <a:pt x="0" y="83"/>
                    </a:lnTo>
                    <a:lnTo>
                      <a:pt x="1" y="98"/>
                    </a:lnTo>
                    <a:lnTo>
                      <a:pt x="3" y="105"/>
                    </a:lnTo>
                    <a:lnTo>
                      <a:pt x="6" y="114"/>
                    </a:lnTo>
                    <a:lnTo>
                      <a:pt x="13" y="128"/>
                    </a:lnTo>
                    <a:lnTo>
                      <a:pt x="25" y="142"/>
                    </a:lnTo>
                    <a:lnTo>
                      <a:pt x="37" y="151"/>
                    </a:lnTo>
                    <a:lnTo>
                      <a:pt x="51" y="159"/>
                    </a:lnTo>
                    <a:lnTo>
                      <a:pt x="66" y="164"/>
                    </a:lnTo>
                    <a:lnTo>
                      <a:pt x="84" y="166"/>
                    </a:lnTo>
                    <a:lnTo>
                      <a:pt x="91" y="165"/>
                    </a:lnTo>
                    <a:lnTo>
                      <a:pt x="91" y="164"/>
                    </a:lnTo>
                    <a:lnTo>
                      <a:pt x="92" y="164"/>
                    </a:lnTo>
                    <a:lnTo>
                      <a:pt x="94" y="164"/>
                    </a:lnTo>
                    <a:lnTo>
                      <a:pt x="99" y="164"/>
                    </a:lnTo>
                    <a:lnTo>
                      <a:pt x="106" y="162"/>
                    </a:lnTo>
                    <a:lnTo>
                      <a:pt x="114" y="159"/>
                    </a:lnTo>
                    <a:lnTo>
                      <a:pt x="128" y="151"/>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7" name="Freeform 271">
                <a:extLst>
                  <a:ext uri="{FF2B5EF4-FFF2-40B4-BE49-F238E27FC236}">
                    <a16:creationId xmlns:a16="http://schemas.microsoft.com/office/drawing/2014/main" id="{5BC5D021-75BF-28E6-1198-00B3ADEEF737}"/>
                  </a:ext>
                </a:extLst>
              </p:cNvPr>
              <p:cNvSpPr>
                <a:spLocks/>
              </p:cNvSpPr>
              <p:nvPr/>
            </p:nvSpPr>
            <p:spPr bwMode="auto">
              <a:xfrm>
                <a:off x="3568700" y="4529138"/>
                <a:ext cx="44450" cy="44450"/>
              </a:xfrm>
              <a:custGeom>
                <a:avLst/>
                <a:gdLst>
                  <a:gd name="T0" fmla="*/ 142 w 166"/>
                  <a:gd name="T1" fmla="*/ 142 h 167"/>
                  <a:gd name="T2" fmla="*/ 151 w 166"/>
                  <a:gd name="T3" fmla="*/ 128 h 167"/>
                  <a:gd name="T4" fmla="*/ 159 w 166"/>
                  <a:gd name="T5" fmla="*/ 114 h 167"/>
                  <a:gd name="T6" fmla="*/ 161 w 166"/>
                  <a:gd name="T7" fmla="*/ 106 h 167"/>
                  <a:gd name="T8" fmla="*/ 164 w 166"/>
                  <a:gd name="T9" fmla="*/ 99 h 167"/>
                  <a:gd name="T10" fmla="*/ 164 w 166"/>
                  <a:gd name="T11" fmla="*/ 94 h 167"/>
                  <a:gd name="T12" fmla="*/ 164 w 166"/>
                  <a:gd name="T13" fmla="*/ 92 h 167"/>
                  <a:gd name="T14" fmla="*/ 164 w 166"/>
                  <a:gd name="T15" fmla="*/ 91 h 167"/>
                  <a:gd name="T16" fmla="*/ 165 w 166"/>
                  <a:gd name="T17" fmla="*/ 91 h 167"/>
                  <a:gd name="T18" fmla="*/ 166 w 166"/>
                  <a:gd name="T19" fmla="*/ 84 h 167"/>
                  <a:gd name="T20" fmla="*/ 164 w 166"/>
                  <a:gd name="T21" fmla="*/ 66 h 167"/>
                  <a:gd name="T22" fmla="*/ 159 w 166"/>
                  <a:gd name="T23" fmla="*/ 51 h 167"/>
                  <a:gd name="T24" fmla="*/ 151 w 166"/>
                  <a:gd name="T25" fmla="*/ 37 h 167"/>
                  <a:gd name="T26" fmla="*/ 142 w 166"/>
                  <a:gd name="T27" fmla="*/ 25 h 167"/>
                  <a:gd name="T28" fmla="*/ 127 w 166"/>
                  <a:gd name="T29" fmla="*/ 13 h 167"/>
                  <a:gd name="T30" fmla="*/ 113 w 166"/>
                  <a:gd name="T31" fmla="*/ 6 h 167"/>
                  <a:gd name="T32" fmla="*/ 105 w 166"/>
                  <a:gd name="T33" fmla="*/ 3 h 167"/>
                  <a:gd name="T34" fmla="*/ 98 w 166"/>
                  <a:gd name="T35" fmla="*/ 2 h 167"/>
                  <a:gd name="T36" fmla="*/ 83 w 166"/>
                  <a:gd name="T37" fmla="*/ 0 h 167"/>
                  <a:gd name="T38" fmla="*/ 65 w 166"/>
                  <a:gd name="T39" fmla="*/ 2 h 167"/>
                  <a:gd name="T40" fmla="*/ 50 w 166"/>
                  <a:gd name="T41" fmla="*/ 6 h 167"/>
                  <a:gd name="T42" fmla="*/ 36 w 166"/>
                  <a:gd name="T43" fmla="*/ 13 h 167"/>
                  <a:gd name="T44" fmla="*/ 24 w 166"/>
                  <a:gd name="T45" fmla="*/ 25 h 167"/>
                  <a:gd name="T46" fmla="*/ 12 w 166"/>
                  <a:gd name="T47" fmla="*/ 37 h 167"/>
                  <a:gd name="T48" fmla="*/ 5 w 166"/>
                  <a:gd name="T49" fmla="*/ 51 h 167"/>
                  <a:gd name="T50" fmla="*/ 1 w 166"/>
                  <a:gd name="T51" fmla="*/ 66 h 167"/>
                  <a:gd name="T52" fmla="*/ 0 w 166"/>
                  <a:gd name="T53" fmla="*/ 84 h 167"/>
                  <a:gd name="T54" fmla="*/ 1 w 166"/>
                  <a:gd name="T55" fmla="*/ 99 h 167"/>
                  <a:gd name="T56" fmla="*/ 2 w 166"/>
                  <a:gd name="T57" fmla="*/ 106 h 167"/>
                  <a:gd name="T58" fmla="*/ 5 w 166"/>
                  <a:gd name="T59" fmla="*/ 114 h 167"/>
                  <a:gd name="T60" fmla="*/ 12 w 166"/>
                  <a:gd name="T61" fmla="*/ 128 h 167"/>
                  <a:gd name="T62" fmla="*/ 24 w 166"/>
                  <a:gd name="T63" fmla="*/ 142 h 167"/>
                  <a:gd name="T64" fmla="*/ 36 w 166"/>
                  <a:gd name="T65" fmla="*/ 152 h 167"/>
                  <a:gd name="T66" fmla="*/ 50 w 166"/>
                  <a:gd name="T67" fmla="*/ 160 h 167"/>
                  <a:gd name="T68" fmla="*/ 65 w 166"/>
                  <a:gd name="T69" fmla="*/ 165 h 167"/>
                  <a:gd name="T70" fmla="*/ 83 w 166"/>
                  <a:gd name="T71" fmla="*/ 167 h 167"/>
                  <a:gd name="T72" fmla="*/ 90 w 166"/>
                  <a:gd name="T73" fmla="*/ 166 h 167"/>
                  <a:gd name="T74" fmla="*/ 90 w 166"/>
                  <a:gd name="T75" fmla="*/ 165 h 167"/>
                  <a:gd name="T76" fmla="*/ 91 w 166"/>
                  <a:gd name="T77" fmla="*/ 165 h 167"/>
                  <a:gd name="T78" fmla="*/ 93 w 166"/>
                  <a:gd name="T79" fmla="*/ 165 h 167"/>
                  <a:gd name="T80" fmla="*/ 98 w 166"/>
                  <a:gd name="T81" fmla="*/ 165 h 167"/>
                  <a:gd name="T82" fmla="*/ 105 w 166"/>
                  <a:gd name="T83" fmla="*/ 162 h 167"/>
                  <a:gd name="T84" fmla="*/ 113 w 166"/>
                  <a:gd name="T85" fmla="*/ 160 h 167"/>
                  <a:gd name="T86" fmla="*/ 127 w 166"/>
                  <a:gd name="T87" fmla="*/ 152 h 167"/>
                  <a:gd name="T88" fmla="*/ 142 w 166"/>
                  <a:gd name="T89" fmla="*/ 14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6" h="167">
                    <a:moveTo>
                      <a:pt x="142" y="142"/>
                    </a:moveTo>
                    <a:lnTo>
                      <a:pt x="151" y="128"/>
                    </a:lnTo>
                    <a:lnTo>
                      <a:pt x="159" y="114"/>
                    </a:lnTo>
                    <a:lnTo>
                      <a:pt x="161" y="106"/>
                    </a:lnTo>
                    <a:lnTo>
                      <a:pt x="164" y="99"/>
                    </a:lnTo>
                    <a:lnTo>
                      <a:pt x="164" y="94"/>
                    </a:lnTo>
                    <a:lnTo>
                      <a:pt x="164" y="92"/>
                    </a:lnTo>
                    <a:lnTo>
                      <a:pt x="164" y="91"/>
                    </a:lnTo>
                    <a:lnTo>
                      <a:pt x="165" y="91"/>
                    </a:lnTo>
                    <a:lnTo>
                      <a:pt x="166" y="84"/>
                    </a:lnTo>
                    <a:lnTo>
                      <a:pt x="164" y="66"/>
                    </a:lnTo>
                    <a:lnTo>
                      <a:pt x="159" y="51"/>
                    </a:lnTo>
                    <a:lnTo>
                      <a:pt x="151" y="37"/>
                    </a:lnTo>
                    <a:lnTo>
                      <a:pt x="142" y="25"/>
                    </a:lnTo>
                    <a:lnTo>
                      <a:pt x="127" y="13"/>
                    </a:lnTo>
                    <a:lnTo>
                      <a:pt x="113" y="6"/>
                    </a:lnTo>
                    <a:lnTo>
                      <a:pt x="105" y="3"/>
                    </a:lnTo>
                    <a:lnTo>
                      <a:pt x="98" y="2"/>
                    </a:lnTo>
                    <a:lnTo>
                      <a:pt x="83" y="0"/>
                    </a:lnTo>
                    <a:lnTo>
                      <a:pt x="65" y="2"/>
                    </a:lnTo>
                    <a:lnTo>
                      <a:pt x="50" y="6"/>
                    </a:lnTo>
                    <a:lnTo>
                      <a:pt x="36" y="13"/>
                    </a:lnTo>
                    <a:lnTo>
                      <a:pt x="24" y="25"/>
                    </a:lnTo>
                    <a:lnTo>
                      <a:pt x="12" y="37"/>
                    </a:lnTo>
                    <a:lnTo>
                      <a:pt x="5" y="51"/>
                    </a:lnTo>
                    <a:lnTo>
                      <a:pt x="1" y="66"/>
                    </a:lnTo>
                    <a:lnTo>
                      <a:pt x="0" y="84"/>
                    </a:lnTo>
                    <a:lnTo>
                      <a:pt x="1" y="99"/>
                    </a:lnTo>
                    <a:lnTo>
                      <a:pt x="2" y="106"/>
                    </a:lnTo>
                    <a:lnTo>
                      <a:pt x="5" y="114"/>
                    </a:lnTo>
                    <a:lnTo>
                      <a:pt x="12" y="128"/>
                    </a:lnTo>
                    <a:lnTo>
                      <a:pt x="24" y="142"/>
                    </a:lnTo>
                    <a:lnTo>
                      <a:pt x="36" y="152"/>
                    </a:lnTo>
                    <a:lnTo>
                      <a:pt x="50" y="160"/>
                    </a:lnTo>
                    <a:lnTo>
                      <a:pt x="65" y="165"/>
                    </a:lnTo>
                    <a:lnTo>
                      <a:pt x="83" y="167"/>
                    </a:lnTo>
                    <a:lnTo>
                      <a:pt x="90" y="166"/>
                    </a:lnTo>
                    <a:lnTo>
                      <a:pt x="90" y="165"/>
                    </a:lnTo>
                    <a:lnTo>
                      <a:pt x="91" y="165"/>
                    </a:lnTo>
                    <a:lnTo>
                      <a:pt x="93" y="165"/>
                    </a:lnTo>
                    <a:lnTo>
                      <a:pt x="98" y="165"/>
                    </a:lnTo>
                    <a:lnTo>
                      <a:pt x="105" y="162"/>
                    </a:lnTo>
                    <a:lnTo>
                      <a:pt x="113" y="160"/>
                    </a:lnTo>
                    <a:lnTo>
                      <a:pt x="127" y="152"/>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8" name="Freeform 272">
                <a:extLst>
                  <a:ext uri="{FF2B5EF4-FFF2-40B4-BE49-F238E27FC236}">
                    <a16:creationId xmlns:a16="http://schemas.microsoft.com/office/drawing/2014/main" id="{B7084696-40AE-0EC2-7CBD-D0A785339F91}"/>
                  </a:ext>
                </a:extLst>
              </p:cNvPr>
              <p:cNvSpPr>
                <a:spLocks/>
              </p:cNvSpPr>
              <p:nvPr/>
            </p:nvSpPr>
            <p:spPr bwMode="auto">
              <a:xfrm>
                <a:off x="3489325" y="4549776"/>
                <a:ext cx="44450" cy="44450"/>
              </a:xfrm>
              <a:custGeom>
                <a:avLst/>
                <a:gdLst>
                  <a:gd name="T0" fmla="*/ 142 w 167"/>
                  <a:gd name="T1" fmla="*/ 142 h 167"/>
                  <a:gd name="T2" fmla="*/ 152 w 167"/>
                  <a:gd name="T3" fmla="*/ 128 h 167"/>
                  <a:gd name="T4" fmla="*/ 160 w 167"/>
                  <a:gd name="T5" fmla="*/ 114 h 167"/>
                  <a:gd name="T6" fmla="*/ 162 w 167"/>
                  <a:gd name="T7" fmla="*/ 106 h 167"/>
                  <a:gd name="T8" fmla="*/ 164 w 167"/>
                  <a:gd name="T9" fmla="*/ 99 h 167"/>
                  <a:gd name="T10" fmla="*/ 164 w 167"/>
                  <a:gd name="T11" fmla="*/ 94 h 167"/>
                  <a:gd name="T12" fmla="*/ 164 w 167"/>
                  <a:gd name="T13" fmla="*/ 92 h 167"/>
                  <a:gd name="T14" fmla="*/ 164 w 167"/>
                  <a:gd name="T15" fmla="*/ 91 h 167"/>
                  <a:gd name="T16" fmla="*/ 166 w 167"/>
                  <a:gd name="T17" fmla="*/ 91 h 167"/>
                  <a:gd name="T18" fmla="*/ 167 w 167"/>
                  <a:gd name="T19" fmla="*/ 83 h 167"/>
                  <a:gd name="T20" fmla="*/ 164 w 167"/>
                  <a:gd name="T21" fmla="*/ 66 h 167"/>
                  <a:gd name="T22" fmla="*/ 160 w 167"/>
                  <a:gd name="T23" fmla="*/ 51 h 167"/>
                  <a:gd name="T24" fmla="*/ 152 w 167"/>
                  <a:gd name="T25" fmla="*/ 37 h 167"/>
                  <a:gd name="T26" fmla="*/ 142 w 167"/>
                  <a:gd name="T27" fmla="*/ 25 h 167"/>
                  <a:gd name="T28" fmla="*/ 128 w 167"/>
                  <a:gd name="T29" fmla="*/ 13 h 167"/>
                  <a:gd name="T30" fmla="*/ 114 w 167"/>
                  <a:gd name="T31" fmla="*/ 6 h 167"/>
                  <a:gd name="T32" fmla="*/ 106 w 167"/>
                  <a:gd name="T33" fmla="*/ 3 h 167"/>
                  <a:gd name="T34" fmla="*/ 99 w 167"/>
                  <a:gd name="T35" fmla="*/ 1 h 167"/>
                  <a:gd name="T36" fmla="*/ 83 w 167"/>
                  <a:gd name="T37" fmla="*/ 0 h 167"/>
                  <a:gd name="T38" fmla="*/ 66 w 167"/>
                  <a:gd name="T39" fmla="*/ 1 h 167"/>
                  <a:gd name="T40" fmla="*/ 51 w 167"/>
                  <a:gd name="T41" fmla="*/ 6 h 167"/>
                  <a:gd name="T42" fmla="*/ 37 w 167"/>
                  <a:gd name="T43" fmla="*/ 13 h 167"/>
                  <a:gd name="T44" fmla="*/ 25 w 167"/>
                  <a:gd name="T45" fmla="*/ 25 h 167"/>
                  <a:gd name="T46" fmla="*/ 13 w 167"/>
                  <a:gd name="T47" fmla="*/ 37 h 167"/>
                  <a:gd name="T48" fmla="*/ 6 w 167"/>
                  <a:gd name="T49" fmla="*/ 51 h 167"/>
                  <a:gd name="T50" fmla="*/ 1 w 167"/>
                  <a:gd name="T51" fmla="*/ 66 h 167"/>
                  <a:gd name="T52" fmla="*/ 0 w 167"/>
                  <a:gd name="T53" fmla="*/ 83 h 167"/>
                  <a:gd name="T54" fmla="*/ 1 w 167"/>
                  <a:gd name="T55" fmla="*/ 99 h 167"/>
                  <a:gd name="T56" fmla="*/ 3 w 167"/>
                  <a:gd name="T57" fmla="*/ 106 h 167"/>
                  <a:gd name="T58" fmla="*/ 6 w 167"/>
                  <a:gd name="T59" fmla="*/ 114 h 167"/>
                  <a:gd name="T60" fmla="*/ 13 w 167"/>
                  <a:gd name="T61" fmla="*/ 128 h 167"/>
                  <a:gd name="T62" fmla="*/ 25 w 167"/>
                  <a:gd name="T63" fmla="*/ 142 h 167"/>
                  <a:gd name="T64" fmla="*/ 37 w 167"/>
                  <a:gd name="T65" fmla="*/ 152 h 167"/>
                  <a:gd name="T66" fmla="*/ 51 w 167"/>
                  <a:gd name="T67" fmla="*/ 160 h 167"/>
                  <a:gd name="T68" fmla="*/ 66 w 167"/>
                  <a:gd name="T69" fmla="*/ 164 h 167"/>
                  <a:gd name="T70" fmla="*/ 83 w 167"/>
                  <a:gd name="T71" fmla="*/ 167 h 167"/>
                  <a:gd name="T72" fmla="*/ 91 w 167"/>
                  <a:gd name="T73" fmla="*/ 166 h 167"/>
                  <a:gd name="T74" fmla="*/ 91 w 167"/>
                  <a:gd name="T75" fmla="*/ 164 h 167"/>
                  <a:gd name="T76" fmla="*/ 92 w 167"/>
                  <a:gd name="T77" fmla="*/ 164 h 167"/>
                  <a:gd name="T78" fmla="*/ 94 w 167"/>
                  <a:gd name="T79" fmla="*/ 164 h 167"/>
                  <a:gd name="T80" fmla="*/ 99 w 167"/>
                  <a:gd name="T81" fmla="*/ 164 h 167"/>
                  <a:gd name="T82" fmla="*/ 106 w 167"/>
                  <a:gd name="T83" fmla="*/ 162 h 167"/>
                  <a:gd name="T84" fmla="*/ 114 w 167"/>
                  <a:gd name="T85" fmla="*/ 160 h 167"/>
                  <a:gd name="T86" fmla="*/ 128 w 167"/>
                  <a:gd name="T87" fmla="*/ 152 h 167"/>
                  <a:gd name="T88" fmla="*/ 142 w 167"/>
                  <a:gd name="T89" fmla="*/ 14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7" h="167">
                    <a:moveTo>
                      <a:pt x="142" y="142"/>
                    </a:moveTo>
                    <a:lnTo>
                      <a:pt x="152" y="128"/>
                    </a:lnTo>
                    <a:lnTo>
                      <a:pt x="160" y="114"/>
                    </a:lnTo>
                    <a:lnTo>
                      <a:pt x="162" y="106"/>
                    </a:lnTo>
                    <a:lnTo>
                      <a:pt x="164" y="99"/>
                    </a:lnTo>
                    <a:lnTo>
                      <a:pt x="164" y="94"/>
                    </a:lnTo>
                    <a:lnTo>
                      <a:pt x="164" y="92"/>
                    </a:lnTo>
                    <a:lnTo>
                      <a:pt x="164" y="91"/>
                    </a:lnTo>
                    <a:lnTo>
                      <a:pt x="166" y="91"/>
                    </a:lnTo>
                    <a:lnTo>
                      <a:pt x="167" y="83"/>
                    </a:lnTo>
                    <a:lnTo>
                      <a:pt x="164" y="66"/>
                    </a:lnTo>
                    <a:lnTo>
                      <a:pt x="160" y="51"/>
                    </a:lnTo>
                    <a:lnTo>
                      <a:pt x="152" y="37"/>
                    </a:lnTo>
                    <a:lnTo>
                      <a:pt x="142" y="25"/>
                    </a:lnTo>
                    <a:lnTo>
                      <a:pt x="128" y="13"/>
                    </a:lnTo>
                    <a:lnTo>
                      <a:pt x="114" y="6"/>
                    </a:lnTo>
                    <a:lnTo>
                      <a:pt x="106" y="3"/>
                    </a:lnTo>
                    <a:lnTo>
                      <a:pt x="99" y="1"/>
                    </a:lnTo>
                    <a:lnTo>
                      <a:pt x="83" y="0"/>
                    </a:lnTo>
                    <a:lnTo>
                      <a:pt x="66" y="1"/>
                    </a:lnTo>
                    <a:lnTo>
                      <a:pt x="51" y="6"/>
                    </a:lnTo>
                    <a:lnTo>
                      <a:pt x="37" y="13"/>
                    </a:lnTo>
                    <a:lnTo>
                      <a:pt x="25" y="25"/>
                    </a:lnTo>
                    <a:lnTo>
                      <a:pt x="13" y="37"/>
                    </a:lnTo>
                    <a:lnTo>
                      <a:pt x="6" y="51"/>
                    </a:lnTo>
                    <a:lnTo>
                      <a:pt x="1" y="66"/>
                    </a:lnTo>
                    <a:lnTo>
                      <a:pt x="0" y="83"/>
                    </a:lnTo>
                    <a:lnTo>
                      <a:pt x="1" y="99"/>
                    </a:lnTo>
                    <a:lnTo>
                      <a:pt x="3" y="106"/>
                    </a:lnTo>
                    <a:lnTo>
                      <a:pt x="6" y="114"/>
                    </a:lnTo>
                    <a:lnTo>
                      <a:pt x="13" y="128"/>
                    </a:lnTo>
                    <a:lnTo>
                      <a:pt x="25" y="142"/>
                    </a:lnTo>
                    <a:lnTo>
                      <a:pt x="37" y="152"/>
                    </a:lnTo>
                    <a:lnTo>
                      <a:pt x="51" y="160"/>
                    </a:lnTo>
                    <a:lnTo>
                      <a:pt x="66" y="164"/>
                    </a:lnTo>
                    <a:lnTo>
                      <a:pt x="83" y="167"/>
                    </a:lnTo>
                    <a:lnTo>
                      <a:pt x="91" y="166"/>
                    </a:lnTo>
                    <a:lnTo>
                      <a:pt x="91" y="164"/>
                    </a:lnTo>
                    <a:lnTo>
                      <a:pt x="92" y="164"/>
                    </a:lnTo>
                    <a:lnTo>
                      <a:pt x="94" y="164"/>
                    </a:lnTo>
                    <a:lnTo>
                      <a:pt x="99" y="164"/>
                    </a:lnTo>
                    <a:lnTo>
                      <a:pt x="106" y="162"/>
                    </a:lnTo>
                    <a:lnTo>
                      <a:pt x="114" y="160"/>
                    </a:lnTo>
                    <a:lnTo>
                      <a:pt x="128" y="152"/>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9" name="Freeform 273">
                <a:extLst>
                  <a:ext uri="{FF2B5EF4-FFF2-40B4-BE49-F238E27FC236}">
                    <a16:creationId xmlns:a16="http://schemas.microsoft.com/office/drawing/2014/main" id="{2126A84E-1B41-2B4A-33DB-24EA02350399}"/>
                  </a:ext>
                </a:extLst>
              </p:cNvPr>
              <p:cNvSpPr>
                <a:spLocks/>
              </p:cNvSpPr>
              <p:nvPr/>
            </p:nvSpPr>
            <p:spPr bwMode="auto">
              <a:xfrm>
                <a:off x="3422650" y="4586288"/>
                <a:ext cx="44450" cy="44450"/>
              </a:xfrm>
              <a:custGeom>
                <a:avLst/>
                <a:gdLst>
                  <a:gd name="T0" fmla="*/ 142 w 167"/>
                  <a:gd name="T1" fmla="*/ 142 h 166"/>
                  <a:gd name="T2" fmla="*/ 151 w 167"/>
                  <a:gd name="T3" fmla="*/ 128 h 166"/>
                  <a:gd name="T4" fmla="*/ 159 w 167"/>
                  <a:gd name="T5" fmla="*/ 114 h 166"/>
                  <a:gd name="T6" fmla="*/ 162 w 167"/>
                  <a:gd name="T7" fmla="*/ 106 h 166"/>
                  <a:gd name="T8" fmla="*/ 164 w 167"/>
                  <a:gd name="T9" fmla="*/ 98 h 166"/>
                  <a:gd name="T10" fmla="*/ 164 w 167"/>
                  <a:gd name="T11" fmla="*/ 94 h 166"/>
                  <a:gd name="T12" fmla="*/ 164 w 167"/>
                  <a:gd name="T13" fmla="*/ 91 h 166"/>
                  <a:gd name="T14" fmla="*/ 164 w 167"/>
                  <a:gd name="T15" fmla="*/ 90 h 166"/>
                  <a:gd name="T16" fmla="*/ 165 w 167"/>
                  <a:gd name="T17" fmla="*/ 90 h 166"/>
                  <a:gd name="T18" fmla="*/ 167 w 167"/>
                  <a:gd name="T19" fmla="*/ 83 h 166"/>
                  <a:gd name="T20" fmla="*/ 164 w 167"/>
                  <a:gd name="T21" fmla="*/ 66 h 166"/>
                  <a:gd name="T22" fmla="*/ 159 w 167"/>
                  <a:gd name="T23" fmla="*/ 50 h 166"/>
                  <a:gd name="T24" fmla="*/ 151 w 167"/>
                  <a:gd name="T25" fmla="*/ 36 h 166"/>
                  <a:gd name="T26" fmla="*/ 142 w 167"/>
                  <a:gd name="T27" fmla="*/ 25 h 166"/>
                  <a:gd name="T28" fmla="*/ 128 w 167"/>
                  <a:gd name="T29" fmla="*/ 13 h 166"/>
                  <a:gd name="T30" fmla="*/ 114 w 167"/>
                  <a:gd name="T31" fmla="*/ 6 h 166"/>
                  <a:gd name="T32" fmla="*/ 105 w 167"/>
                  <a:gd name="T33" fmla="*/ 2 h 166"/>
                  <a:gd name="T34" fmla="*/ 98 w 167"/>
                  <a:gd name="T35" fmla="*/ 1 h 166"/>
                  <a:gd name="T36" fmla="*/ 83 w 167"/>
                  <a:gd name="T37" fmla="*/ 0 h 166"/>
                  <a:gd name="T38" fmla="*/ 66 w 167"/>
                  <a:gd name="T39" fmla="*/ 1 h 166"/>
                  <a:gd name="T40" fmla="*/ 50 w 167"/>
                  <a:gd name="T41" fmla="*/ 6 h 166"/>
                  <a:gd name="T42" fmla="*/ 36 w 167"/>
                  <a:gd name="T43" fmla="*/ 13 h 166"/>
                  <a:gd name="T44" fmla="*/ 25 w 167"/>
                  <a:gd name="T45" fmla="*/ 25 h 166"/>
                  <a:gd name="T46" fmla="*/ 13 w 167"/>
                  <a:gd name="T47" fmla="*/ 36 h 166"/>
                  <a:gd name="T48" fmla="*/ 6 w 167"/>
                  <a:gd name="T49" fmla="*/ 50 h 166"/>
                  <a:gd name="T50" fmla="*/ 1 w 167"/>
                  <a:gd name="T51" fmla="*/ 66 h 166"/>
                  <a:gd name="T52" fmla="*/ 0 w 167"/>
                  <a:gd name="T53" fmla="*/ 83 h 166"/>
                  <a:gd name="T54" fmla="*/ 1 w 167"/>
                  <a:gd name="T55" fmla="*/ 98 h 166"/>
                  <a:gd name="T56" fmla="*/ 2 w 167"/>
                  <a:gd name="T57" fmla="*/ 106 h 166"/>
                  <a:gd name="T58" fmla="*/ 6 w 167"/>
                  <a:gd name="T59" fmla="*/ 114 h 166"/>
                  <a:gd name="T60" fmla="*/ 13 w 167"/>
                  <a:gd name="T61" fmla="*/ 128 h 166"/>
                  <a:gd name="T62" fmla="*/ 25 w 167"/>
                  <a:gd name="T63" fmla="*/ 142 h 166"/>
                  <a:gd name="T64" fmla="*/ 36 w 167"/>
                  <a:gd name="T65" fmla="*/ 151 h 166"/>
                  <a:gd name="T66" fmla="*/ 50 w 167"/>
                  <a:gd name="T67" fmla="*/ 159 h 166"/>
                  <a:gd name="T68" fmla="*/ 66 w 167"/>
                  <a:gd name="T69" fmla="*/ 164 h 166"/>
                  <a:gd name="T70" fmla="*/ 83 w 167"/>
                  <a:gd name="T71" fmla="*/ 166 h 166"/>
                  <a:gd name="T72" fmla="*/ 90 w 167"/>
                  <a:gd name="T73" fmla="*/ 165 h 166"/>
                  <a:gd name="T74" fmla="*/ 90 w 167"/>
                  <a:gd name="T75" fmla="*/ 164 h 166"/>
                  <a:gd name="T76" fmla="*/ 91 w 167"/>
                  <a:gd name="T77" fmla="*/ 164 h 166"/>
                  <a:gd name="T78" fmla="*/ 94 w 167"/>
                  <a:gd name="T79" fmla="*/ 164 h 166"/>
                  <a:gd name="T80" fmla="*/ 98 w 167"/>
                  <a:gd name="T81" fmla="*/ 164 h 166"/>
                  <a:gd name="T82" fmla="*/ 105 w 167"/>
                  <a:gd name="T83" fmla="*/ 162 h 166"/>
                  <a:gd name="T84" fmla="*/ 114 w 167"/>
                  <a:gd name="T85" fmla="*/ 159 h 166"/>
                  <a:gd name="T86" fmla="*/ 128 w 167"/>
                  <a:gd name="T87" fmla="*/ 151 h 166"/>
                  <a:gd name="T88" fmla="*/ 142 w 167"/>
                  <a:gd name="T89"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7" h="166">
                    <a:moveTo>
                      <a:pt x="142" y="142"/>
                    </a:moveTo>
                    <a:lnTo>
                      <a:pt x="151" y="128"/>
                    </a:lnTo>
                    <a:lnTo>
                      <a:pt x="159" y="114"/>
                    </a:lnTo>
                    <a:lnTo>
                      <a:pt x="162" y="106"/>
                    </a:lnTo>
                    <a:lnTo>
                      <a:pt x="164" y="98"/>
                    </a:lnTo>
                    <a:lnTo>
                      <a:pt x="164" y="94"/>
                    </a:lnTo>
                    <a:lnTo>
                      <a:pt x="164" y="91"/>
                    </a:lnTo>
                    <a:lnTo>
                      <a:pt x="164" y="90"/>
                    </a:lnTo>
                    <a:lnTo>
                      <a:pt x="165" y="90"/>
                    </a:lnTo>
                    <a:lnTo>
                      <a:pt x="167" y="83"/>
                    </a:lnTo>
                    <a:lnTo>
                      <a:pt x="164" y="66"/>
                    </a:lnTo>
                    <a:lnTo>
                      <a:pt x="159" y="50"/>
                    </a:lnTo>
                    <a:lnTo>
                      <a:pt x="151" y="36"/>
                    </a:lnTo>
                    <a:lnTo>
                      <a:pt x="142" y="25"/>
                    </a:lnTo>
                    <a:lnTo>
                      <a:pt x="128" y="13"/>
                    </a:lnTo>
                    <a:lnTo>
                      <a:pt x="114" y="6"/>
                    </a:lnTo>
                    <a:lnTo>
                      <a:pt x="105" y="2"/>
                    </a:lnTo>
                    <a:lnTo>
                      <a:pt x="98" y="1"/>
                    </a:lnTo>
                    <a:lnTo>
                      <a:pt x="83" y="0"/>
                    </a:lnTo>
                    <a:lnTo>
                      <a:pt x="66" y="1"/>
                    </a:lnTo>
                    <a:lnTo>
                      <a:pt x="50" y="6"/>
                    </a:lnTo>
                    <a:lnTo>
                      <a:pt x="36" y="13"/>
                    </a:lnTo>
                    <a:lnTo>
                      <a:pt x="25" y="25"/>
                    </a:lnTo>
                    <a:lnTo>
                      <a:pt x="13" y="36"/>
                    </a:lnTo>
                    <a:lnTo>
                      <a:pt x="6" y="50"/>
                    </a:lnTo>
                    <a:lnTo>
                      <a:pt x="1" y="66"/>
                    </a:lnTo>
                    <a:lnTo>
                      <a:pt x="0" y="83"/>
                    </a:lnTo>
                    <a:lnTo>
                      <a:pt x="1" y="98"/>
                    </a:lnTo>
                    <a:lnTo>
                      <a:pt x="2" y="106"/>
                    </a:lnTo>
                    <a:lnTo>
                      <a:pt x="6" y="114"/>
                    </a:lnTo>
                    <a:lnTo>
                      <a:pt x="13" y="128"/>
                    </a:lnTo>
                    <a:lnTo>
                      <a:pt x="25" y="142"/>
                    </a:lnTo>
                    <a:lnTo>
                      <a:pt x="36" y="151"/>
                    </a:lnTo>
                    <a:lnTo>
                      <a:pt x="50" y="159"/>
                    </a:lnTo>
                    <a:lnTo>
                      <a:pt x="66" y="164"/>
                    </a:lnTo>
                    <a:lnTo>
                      <a:pt x="83" y="166"/>
                    </a:lnTo>
                    <a:lnTo>
                      <a:pt x="90" y="165"/>
                    </a:lnTo>
                    <a:lnTo>
                      <a:pt x="90" y="164"/>
                    </a:lnTo>
                    <a:lnTo>
                      <a:pt x="91" y="164"/>
                    </a:lnTo>
                    <a:lnTo>
                      <a:pt x="94" y="164"/>
                    </a:lnTo>
                    <a:lnTo>
                      <a:pt x="98" y="164"/>
                    </a:lnTo>
                    <a:lnTo>
                      <a:pt x="105" y="162"/>
                    </a:lnTo>
                    <a:lnTo>
                      <a:pt x="114" y="159"/>
                    </a:lnTo>
                    <a:lnTo>
                      <a:pt x="128" y="151"/>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0" name="Freeform 274">
                <a:extLst>
                  <a:ext uri="{FF2B5EF4-FFF2-40B4-BE49-F238E27FC236}">
                    <a16:creationId xmlns:a16="http://schemas.microsoft.com/office/drawing/2014/main" id="{EFBEEE26-4360-DE89-8061-76BADE209929}"/>
                  </a:ext>
                </a:extLst>
              </p:cNvPr>
              <p:cNvSpPr>
                <a:spLocks/>
              </p:cNvSpPr>
              <p:nvPr/>
            </p:nvSpPr>
            <p:spPr bwMode="auto">
              <a:xfrm>
                <a:off x="3341688" y="4616451"/>
                <a:ext cx="42863" cy="44450"/>
              </a:xfrm>
              <a:custGeom>
                <a:avLst/>
                <a:gdLst>
                  <a:gd name="T0" fmla="*/ 142 w 167"/>
                  <a:gd name="T1" fmla="*/ 141 h 166"/>
                  <a:gd name="T2" fmla="*/ 151 w 167"/>
                  <a:gd name="T3" fmla="*/ 127 h 166"/>
                  <a:gd name="T4" fmla="*/ 160 w 167"/>
                  <a:gd name="T5" fmla="*/ 113 h 166"/>
                  <a:gd name="T6" fmla="*/ 162 w 167"/>
                  <a:gd name="T7" fmla="*/ 105 h 166"/>
                  <a:gd name="T8" fmla="*/ 164 w 167"/>
                  <a:gd name="T9" fmla="*/ 98 h 166"/>
                  <a:gd name="T10" fmla="*/ 164 w 167"/>
                  <a:gd name="T11" fmla="*/ 93 h 166"/>
                  <a:gd name="T12" fmla="*/ 164 w 167"/>
                  <a:gd name="T13" fmla="*/ 91 h 166"/>
                  <a:gd name="T14" fmla="*/ 164 w 167"/>
                  <a:gd name="T15" fmla="*/ 90 h 166"/>
                  <a:gd name="T16" fmla="*/ 166 w 167"/>
                  <a:gd name="T17" fmla="*/ 90 h 166"/>
                  <a:gd name="T18" fmla="*/ 167 w 167"/>
                  <a:gd name="T19" fmla="*/ 83 h 166"/>
                  <a:gd name="T20" fmla="*/ 164 w 167"/>
                  <a:gd name="T21" fmla="*/ 65 h 166"/>
                  <a:gd name="T22" fmla="*/ 160 w 167"/>
                  <a:gd name="T23" fmla="*/ 50 h 166"/>
                  <a:gd name="T24" fmla="*/ 151 w 167"/>
                  <a:gd name="T25" fmla="*/ 36 h 166"/>
                  <a:gd name="T26" fmla="*/ 142 w 167"/>
                  <a:gd name="T27" fmla="*/ 24 h 166"/>
                  <a:gd name="T28" fmla="*/ 128 w 167"/>
                  <a:gd name="T29" fmla="*/ 12 h 166"/>
                  <a:gd name="T30" fmla="*/ 114 w 167"/>
                  <a:gd name="T31" fmla="*/ 5 h 166"/>
                  <a:gd name="T32" fmla="*/ 106 w 167"/>
                  <a:gd name="T33" fmla="*/ 2 h 166"/>
                  <a:gd name="T34" fmla="*/ 99 w 167"/>
                  <a:gd name="T35" fmla="*/ 1 h 166"/>
                  <a:gd name="T36" fmla="*/ 83 w 167"/>
                  <a:gd name="T37" fmla="*/ 0 h 166"/>
                  <a:gd name="T38" fmla="*/ 66 w 167"/>
                  <a:gd name="T39" fmla="*/ 1 h 166"/>
                  <a:gd name="T40" fmla="*/ 51 w 167"/>
                  <a:gd name="T41" fmla="*/ 5 h 166"/>
                  <a:gd name="T42" fmla="*/ 36 w 167"/>
                  <a:gd name="T43" fmla="*/ 12 h 166"/>
                  <a:gd name="T44" fmla="*/ 25 w 167"/>
                  <a:gd name="T45" fmla="*/ 24 h 166"/>
                  <a:gd name="T46" fmla="*/ 13 w 167"/>
                  <a:gd name="T47" fmla="*/ 36 h 166"/>
                  <a:gd name="T48" fmla="*/ 6 w 167"/>
                  <a:gd name="T49" fmla="*/ 50 h 166"/>
                  <a:gd name="T50" fmla="*/ 1 w 167"/>
                  <a:gd name="T51" fmla="*/ 65 h 166"/>
                  <a:gd name="T52" fmla="*/ 0 w 167"/>
                  <a:gd name="T53" fmla="*/ 83 h 166"/>
                  <a:gd name="T54" fmla="*/ 1 w 167"/>
                  <a:gd name="T55" fmla="*/ 98 h 166"/>
                  <a:gd name="T56" fmla="*/ 2 w 167"/>
                  <a:gd name="T57" fmla="*/ 105 h 166"/>
                  <a:gd name="T58" fmla="*/ 6 w 167"/>
                  <a:gd name="T59" fmla="*/ 113 h 166"/>
                  <a:gd name="T60" fmla="*/ 13 w 167"/>
                  <a:gd name="T61" fmla="*/ 127 h 166"/>
                  <a:gd name="T62" fmla="*/ 25 w 167"/>
                  <a:gd name="T63" fmla="*/ 141 h 166"/>
                  <a:gd name="T64" fmla="*/ 36 w 167"/>
                  <a:gd name="T65" fmla="*/ 151 h 166"/>
                  <a:gd name="T66" fmla="*/ 51 w 167"/>
                  <a:gd name="T67" fmla="*/ 159 h 166"/>
                  <a:gd name="T68" fmla="*/ 66 w 167"/>
                  <a:gd name="T69" fmla="*/ 164 h 166"/>
                  <a:gd name="T70" fmla="*/ 83 w 167"/>
                  <a:gd name="T71" fmla="*/ 166 h 166"/>
                  <a:gd name="T72" fmla="*/ 90 w 167"/>
                  <a:gd name="T73" fmla="*/ 165 h 166"/>
                  <a:gd name="T74" fmla="*/ 90 w 167"/>
                  <a:gd name="T75" fmla="*/ 164 h 166"/>
                  <a:gd name="T76" fmla="*/ 92 w 167"/>
                  <a:gd name="T77" fmla="*/ 164 h 166"/>
                  <a:gd name="T78" fmla="*/ 94 w 167"/>
                  <a:gd name="T79" fmla="*/ 164 h 166"/>
                  <a:gd name="T80" fmla="*/ 99 w 167"/>
                  <a:gd name="T81" fmla="*/ 164 h 166"/>
                  <a:gd name="T82" fmla="*/ 106 w 167"/>
                  <a:gd name="T83" fmla="*/ 161 h 166"/>
                  <a:gd name="T84" fmla="*/ 114 w 167"/>
                  <a:gd name="T85" fmla="*/ 159 h 166"/>
                  <a:gd name="T86" fmla="*/ 128 w 167"/>
                  <a:gd name="T87" fmla="*/ 151 h 166"/>
                  <a:gd name="T88" fmla="*/ 142 w 167"/>
                  <a:gd name="T89" fmla="*/ 14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7" h="166">
                    <a:moveTo>
                      <a:pt x="142" y="141"/>
                    </a:moveTo>
                    <a:lnTo>
                      <a:pt x="151" y="127"/>
                    </a:lnTo>
                    <a:lnTo>
                      <a:pt x="160" y="113"/>
                    </a:lnTo>
                    <a:lnTo>
                      <a:pt x="162" y="105"/>
                    </a:lnTo>
                    <a:lnTo>
                      <a:pt x="164" y="98"/>
                    </a:lnTo>
                    <a:lnTo>
                      <a:pt x="164" y="93"/>
                    </a:lnTo>
                    <a:lnTo>
                      <a:pt x="164" y="91"/>
                    </a:lnTo>
                    <a:lnTo>
                      <a:pt x="164" y="90"/>
                    </a:lnTo>
                    <a:lnTo>
                      <a:pt x="166" y="90"/>
                    </a:lnTo>
                    <a:lnTo>
                      <a:pt x="167" y="83"/>
                    </a:lnTo>
                    <a:lnTo>
                      <a:pt x="164" y="65"/>
                    </a:lnTo>
                    <a:lnTo>
                      <a:pt x="160" y="50"/>
                    </a:lnTo>
                    <a:lnTo>
                      <a:pt x="151" y="36"/>
                    </a:lnTo>
                    <a:lnTo>
                      <a:pt x="142" y="24"/>
                    </a:lnTo>
                    <a:lnTo>
                      <a:pt x="128" y="12"/>
                    </a:lnTo>
                    <a:lnTo>
                      <a:pt x="114" y="5"/>
                    </a:lnTo>
                    <a:lnTo>
                      <a:pt x="106" y="2"/>
                    </a:lnTo>
                    <a:lnTo>
                      <a:pt x="99" y="1"/>
                    </a:lnTo>
                    <a:lnTo>
                      <a:pt x="83" y="0"/>
                    </a:lnTo>
                    <a:lnTo>
                      <a:pt x="66" y="1"/>
                    </a:lnTo>
                    <a:lnTo>
                      <a:pt x="51" y="5"/>
                    </a:lnTo>
                    <a:lnTo>
                      <a:pt x="36" y="12"/>
                    </a:lnTo>
                    <a:lnTo>
                      <a:pt x="25" y="24"/>
                    </a:lnTo>
                    <a:lnTo>
                      <a:pt x="13" y="36"/>
                    </a:lnTo>
                    <a:lnTo>
                      <a:pt x="6" y="50"/>
                    </a:lnTo>
                    <a:lnTo>
                      <a:pt x="1" y="65"/>
                    </a:lnTo>
                    <a:lnTo>
                      <a:pt x="0" y="83"/>
                    </a:lnTo>
                    <a:lnTo>
                      <a:pt x="1" y="98"/>
                    </a:lnTo>
                    <a:lnTo>
                      <a:pt x="2" y="105"/>
                    </a:lnTo>
                    <a:lnTo>
                      <a:pt x="6" y="113"/>
                    </a:lnTo>
                    <a:lnTo>
                      <a:pt x="13" y="127"/>
                    </a:lnTo>
                    <a:lnTo>
                      <a:pt x="25" y="141"/>
                    </a:lnTo>
                    <a:lnTo>
                      <a:pt x="36" y="151"/>
                    </a:lnTo>
                    <a:lnTo>
                      <a:pt x="51" y="159"/>
                    </a:lnTo>
                    <a:lnTo>
                      <a:pt x="66" y="164"/>
                    </a:lnTo>
                    <a:lnTo>
                      <a:pt x="83" y="166"/>
                    </a:lnTo>
                    <a:lnTo>
                      <a:pt x="90" y="165"/>
                    </a:lnTo>
                    <a:lnTo>
                      <a:pt x="90" y="164"/>
                    </a:lnTo>
                    <a:lnTo>
                      <a:pt x="92" y="164"/>
                    </a:lnTo>
                    <a:lnTo>
                      <a:pt x="94" y="164"/>
                    </a:lnTo>
                    <a:lnTo>
                      <a:pt x="99" y="164"/>
                    </a:lnTo>
                    <a:lnTo>
                      <a:pt x="106" y="161"/>
                    </a:lnTo>
                    <a:lnTo>
                      <a:pt x="114" y="159"/>
                    </a:lnTo>
                    <a:lnTo>
                      <a:pt x="128" y="151"/>
                    </a:lnTo>
                    <a:lnTo>
                      <a:pt x="142"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1" name="Freeform 275">
                <a:extLst>
                  <a:ext uri="{FF2B5EF4-FFF2-40B4-BE49-F238E27FC236}">
                    <a16:creationId xmlns:a16="http://schemas.microsoft.com/office/drawing/2014/main" id="{8DC0BFF6-A295-DBE1-CE35-FCDCF91C09D5}"/>
                  </a:ext>
                </a:extLst>
              </p:cNvPr>
              <p:cNvSpPr>
                <a:spLocks/>
              </p:cNvSpPr>
              <p:nvPr/>
            </p:nvSpPr>
            <p:spPr bwMode="auto">
              <a:xfrm>
                <a:off x="3341688" y="4689476"/>
                <a:ext cx="42863" cy="44450"/>
              </a:xfrm>
              <a:custGeom>
                <a:avLst/>
                <a:gdLst>
                  <a:gd name="T0" fmla="*/ 142 w 167"/>
                  <a:gd name="T1" fmla="*/ 142 h 167"/>
                  <a:gd name="T2" fmla="*/ 151 w 167"/>
                  <a:gd name="T3" fmla="*/ 128 h 167"/>
                  <a:gd name="T4" fmla="*/ 160 w 167"/>
                  <a:gd name="T5" fmla="*/ 114 h 167"/>
                  <a:gd name="T6" fmla="*/ 162 w 167"/>
                  <a:gd name="T7" fmla="*/ 106 h 167"/>
                  <a:gd name="T8" fmla="*/ 164 w 167"/>
                  <a:gd name="T9" fmla="*/ 99 h 167"/>
                  <a:gd name="T10" fmla="*/ 164 w 167"/>
                  <a:gd name="T11" fmla="*/ 94 h 167"/>
                  <a:gd name="T12" fmla="*/ 164 w 167"/>
                  <a:gd name="T13" fmla="*/ 92 h 167"/>
                  <a:gd name="T14" fmla="*/ 164 w 167"/>
                  <a:gd name="T15" fmla="*/ 90 h 167"/>
                  <a:gd name="T16" fmla="*/ 166 w 167"/>
                  <a:gd name="T17" fmla="*/ 90 h 167"/>
                  <a:gd name="T18" fmla="*/ 167 w 167"/>
                  <a:gd name="T19" fmla="*/ 83 h 167"/>
                  <a:gd name="T20" fmla="*/ 164 w 167"/>
                  <a:gd name="T21" fmla="*/ 66 h 167"/>
                  <a:gd name="T22" fmla="*/ 160 w 167"/>
                  <a:gd name="T23" fmla="*/ 51 h 167"/>
                  <a:gd name="T24" fmla="*/ 151 w 167"/>
                  <a:gd name="T25" fmla="*/ 36 h 167"/>
                  <a:gd name="T26" fmla="*/ 142 w 167"/>
                  <a:gd name="T27" fmla="*/ 25 h 167"/>
                  <a:gd name="T28" fmla="*/ 128 w 167"/>
                  <a:gd name="T29" fmla="*/ 13 h 167"/>
                  <a:gd name="T30" fmla="*/ 114 w 167"/>
                  <a:gd name="T31" fmla="*/ 6 h 167"/>
                  <a:gd name="T32" fmla="*/ 106 w 167"/>
                  <a:gd name="T33" fmla="*/ 2 h 167"/>
                  <a:gd name="T34" fmla="*/ 99 w 167"/>
                  <a:gd name="T35" fmla="*/ 1 h 167"/>
                  <a:gd name="T36" fmla="*/ 83 w 167"/>
                  <a:gd name="T37" fmla="*/ 0 h 167"/>
                  <a:gd name="T38" fmla="*/ 66 w 167"/>
                  <a:gd name="T39" fmla="*/ 1 h 167"/>
                  <a:gd name="T40" fmla="*/ 51 w 167"/>
                  <a:gd name="T41" fmla="*/ 6 h 167"/>
                  <a:gd name="T42" fmla="*/ 36 w 167"/>
                  <a:gd name="T43" fmla="*/ 13 h 167"/>
                  <a:gd name="T44" fmla="*/ 25 w 167"/>
                  <a:gd name="T45" fmla="*/ 25 h 167"/>
                  <a:gd name="T46" fmla="*/ 13 w 167"/>
                  <a:gd name="T47" fmla="*/ 36 h 167"/>
                  <a:gd name="T48" fmla="*/ 6 w 167"/>
                  <a:gd name="T49" fmla="*/ 51 h 167"/>
                  <a:gd name="T50" fmla="*/ 1 w 167"/>
                  <a:gd name="T51" fmla="*/ 66 h 167"/>
                  <a:gd name="T52" fmla="*/ 0 w 167"/>
                  <a:gd name="T53" fmla="*/ 83 h 167"/>
                  <a:gd name="T54" fmla="*/ 1 w 167"/>
                  <a:gd name="T55" fmla="*/ 99 h 167"/>
                  <a:gd name="T56" fmla="*/ 2 w 167"/>
                  <a:gd name="T57" fmla="*/ 106 h 167"/>
                  <a:gd name="T58" fmla="*/ 6 w 167"/>
                  <a:gd name="T59" fmla="*/ 114 h 167"/>
                  <a:gd name="T60" fmla="*/ 13 w 167"/>
                  <a:gd name="T61" fmla="*/ 128 h 167"/>
                  <a:gd name="T62" fmla="*/ 25 w 167"/>
                  <a:gd name="T63" fmla="*/ 142 h 167"/>
                  <a:gd name="T64" fmla="*/ 36 w 167"/>
                  <a:gd name="T65" fmla="*/ 151 h 167"/>
                  <a:gd name="T66" fmla="*/ 51 w 167"/>
                  <a:gd name="T67" fmla="*/ 160 h 167"/>
                  <a:gd name="T68" fmla="*/ 66 w 167"/>
                  <a:gd name="T69" fmla="*/ 164 h 167"/>
                  <a:gd name="T70" fmla="*/ 83 w 167"/>
                  <a:gd name="T71" fmla="*/ 167 h 167"/>
                  <a:gd name="T72" fmla="*/ 90 w 167"/>
                  <a:gd name="T73" fmla="*/ 165 h 167"/>
                  <a:gd name="T74" fmla="*/ 90 w 167"/>
                  <a:gd name="T75" fmla="*/ 164 h 167"/>
                  <a:gd name="T76" fmla="*/ 92 w 167"/>
                  <a:gd name="T77" fmla="*/ 164 h 167"/>
                  <a:gd name="T78" fmla="*/ 94 w 167"/>
                  <a:gd name="T79" fmla="*/ 164 h 167"/>
                  <a:gd name="T80" fmla="*/ 99 w 167"/>
                  <a:gd name="T81" fmla="*/ 164 h 167"/>
                  <a:gd name="T82" fmla="*/ 106 w 167"/>
                  <a:gd name="T83" fmla="*/ 162 h 167"/>
                  <a:gd name="T84" fmla="*/ 114 w 167"/>
                  <a:gd name="T85" fmla="*/ 160 h 167"/>
                  <a:gd name="T86" fmla="*/ 128 w 167"/>
                  <a:gd name="T87" fmla="*/ 151 h 167"/>
                  <a:gd name="T88" fmla="*/ 142 w 167"/>
                  <a:gd name="T89" fmla="*/ 14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7" h="167">
                    <a:moveTo>
                      <a:pt x="142" y="142"/>
                    </a:moveTo>
                    <a:lnTo>
                      <a:pt x="151" y="128"/>
                    </a:lnTo>
                    <a:lnTo>
                      <a:pt x="160" y="114"/>
                    </a:lnTo>
                    <a:lnTo>
                      <a:pt x="162" y="106"/>
                    </a:lnTo>
                    <a:lnTo>
                      <a:pt x="164" y="99"/>
                    </a:lnTo>
                    <a:lnTo>
                      <a:pt x="164" y="94"/>
                    </a:lnTo>
                    <a:lnTo>
                      <a:pt x="164" y="92"/>
                    </a:lnTo>
                    <a:lnTo>
                      <a:pt x="164" y="90"/>
                    </a:lnTo>
                    <a:lnTo>
                      <a:pt x="166" y="90"/>
                    </a:lnTo>
                    <a:lnTo>
                      <a:pt x="167" y="83"/>
                    </a:lnTo>
                    <a:lnTo>
                      <a:pt x="164" y="66"/>
                    </a:lnTo>
                    <a:lnTo>
                      <a:pt x="160" y="51"/>
                    </a:lnTo>
                    <a:lnTo>
                      <a:pt x="151" y="36"/>
                    </a:lnTo>
                    <a:lnTo>
                      <a:pt x="142" y="25"/>
                    </a:lnTo>
                    <a:lnTo>
                      <a:pt x="128" y="13"/>
                    </a:lnTo>
                    <a:lnTo>
                      <a:pt x="114" y="6"/>
                    </a:lnTo>
                    <a:lnTo>
                      <a:pt x="106" y="2"/>
                    </a:lnTo>
                    <a:lnTo>
                      <a:pt x="99" y="1"/>
                    </a:lnTo>
                    <a:lnTo>
                      <a:pt x="83" y="0"/>
                    </a:lnTo>
                    <a:lnTo>
                      <a:pt x="66" y="1"/>
                    </a:lnTo>
                    <a:lnTo>
                      <a:pt x="51" y="6"/>
                    </a:lnTo>
                    <a:lnTo>
                      <a:pt x="36" y="13"/>
                    </a:lnTo>
                    <a:lnTo>
                      <a:pt x="25" y="25"/>
                    </a:lnTo>
                    <a:lnTo>
                      <a:pt x="13" y="36"/>
                    </a:lnTo>
                    <a:lnTo>
                      <a:pt x="6" y="51"/>
                    </a:lnTo>
                    <a:lnTo>
                      <a:pt x="1" y="66"/>
                    </a:lnTo>
                    <a:lnTo>
                      <a:pt x="0" y="83"/>
                    </a:lnTo>
                    <a:lnTo>
                      <a:pt x="1" y="99"/>
                    </a:lnTo>
                    <a:lnTo>
                      <a:pt x="2" y="106"/>
                    </a:lnTo>
                    <a:lnTo>
                      <a:pt x="6" y="114"/>
                    </a:lnTo>
                    <a:lnTo>
                      <a:pt x="13" y="128"/>
                    </a:lnTo>
                    <a:lnTo>
                      <a:pt x="25" y="142"/>
                    </a:lnTo>
                    <a:lnTo>
                      <a:pt x="36" y="151"/>
                    </a:lnTo>
                    <a:lnTo>
                      <a:pt x="51" y="160"/>
                    </a:lnTo>
                    <a:lnTo>
                      <a:pt x="66" y="164"/>
                    </a:lnTo>
                    <a:lnTo>
                      <a:pt x="83" y="167"/>
                    </a:lnTo>
                    <a:lnTo>
                      <a:pt x="90" y="165"/>
                    </a:lnTo>
                    <a:lnTo>
                      <a:pt x="90" y="164"/>
                    </a:lnTo>
                    <a:lnTo>
                      <a:pt x="92" y="164"/>
                    </a:lnTo>
                    <a:lnTo>
                      <a:pt x="94" y="164"/>
                    </a:lnTo>
                    <a:lnTo>
                      <a:pt x="99" y="164"/>
                    </a:lnTo>
                    <a:lnTo>
                      <a:pt x="106" y="162"/>
                    </a:lnTo>
                    <a:lnTo>
                      <a:pt x="114" y="160"/>
                    </a:lnTo>
                    <a:lnTo>
                      <a:pt x="128" y="151"/>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2" name="Freeform 276">
                <a:extLst>
                  <a:ext uri="{FF2B5EF4-FFF2-40B4-BE49-F238E27FC236}">
                    <a16:creationId xmlns:a16="http://schemas.microsoft.com/office/drawing/2014/main" id="{A9954F4D-85A4-1246-0BCC-318B690A25CB}"/>
                  </a:ext>
                </a:extLst>
              </p:cNvPr>
              <p:cNvSpPr>
                <a:spLocks/>
              </p:cNvSpPr>
              <p:nvPr/>
            </p:nvSpPr>
            <p:spPr bwMode="auto">
              <a:xfrm>
                <a:off x="3384550" y="4725988"/>
                <a:ext cx="44450" cy="42863"/>
              </a:xfrm>
              <a:custGeom>
                <a:avLst/>
                <a:gdLst>
                  <a:gd name="T0" fmla="*/ 142 w 166"/>
                  <a:gd name="T1" fmla="*/ 142 h 167"/>
                  <a:gd name="T2" fmla="*/ 151 w 166"/>
                  <a:gd name="T3" fmla="*/ 128 h 167"/>
                  <a:gd name="T4" fmla="*/ 159 w 166"/>
                  <a:gd name="T5" fmla="*/ 114 h 167"/>
                  <a:gd name="T6" fmla="*/ 162 w 166"/>
                  <a:gd name="T7" fmla="*/ 106 h 167"/>
                  <a:gd name="T8" fmla="*/ 164 w 166"/>
                  <a:gd name="T9" fmla="*/ 98 h 167"/>
                  <a:gd name="T10" fmla="*/ 164 w 166"/>
                  <a:gd name="T11" fmla="*/ 94 h 167"/>
                  <a:gd name="T12" fmla="*/ 164 w 166"/>
                  <a:gd name="T13" fmla="*/ 91 h 167"/>
                  <a:gd name="T14" fmla="*/ 164 w 166"/>
                  <a:gd name="T15" fmla="*/ 90 h 167"/>
                  <a:gd name="T16" fmla="*/ 165 w 166"/>
                  <a:gd name="T17" fmla="*/ 90 h 167"/>
                  <a:gd name="T18" fmla="*/ 166 w 166"/>
                  <a:gd name="T19" fmla="*/ 83 h 167"/>
                  <a:gd name="T20" fmla="*/ 164 w 166"/>
                  <a:gd name="T21" fmla="*/ 66 h 167"/>
                  <a:gd name="T22" fmla="*/ 159 w 166"/>
                  <a:gd name="T23" fmla="*/ 50 h 167"/>
                  <a:gd name="T24" fmla="*/ 151 w 166"/>
                  <a:gd name="T25" fmla="*/ 36 h 167"/>
                  <a:gd name="T26" fmla="*/ 142 w 166"/>
                  <a:gd name="T27" fmla="*/ 25 h 167"/>
                  <a:gd name="T28" fmla="*/ 128 w 166"/>
                  <a:gd name="T29" fmla="*/ 13 h 167"/>
                  <a:gd name="T30" fmla="*/ 114 w 166"/>
                  <a:gd name="T31" fmla="*/ 6 h 167"/>
                  <a:gd name="T32" fmla="*/ 105 w 166"/>
                  <a:gd name="T33" fmla="*/ 2 h 167"/>
                  <a:gd name="T34" fmla="*/ 98 w 166"/>
                  <a:gd name="T35" fmla="*/ 1 h 167"/>
                  <a:gd name="T36" fmla="*/ 83 w 166"/>
                  <a:gd name="T37" fmla="*/ 0 h 167"/>
                  <a:gd name="T38" fmla="*/ 65 w 166"/>
                  <a:gd name="T39" fmla="*/ 1 h 167"/>
                  <a:gd name="T40" fmla="*/ 50 w 166"/>
                  <a:gd name="T41" fmla="*/ 6 h 167"/>
                  <a:gd name="T42" fmla="*/ 36 w 166"/>
                  <a:gd name="T43" fmla="*/ 13 h 167"/>
                  <a:gd name="T44" fmla="*/ 24 w 166"/>
                  <a:gd name="T45" fmla="*/ 25 h 167"/>
                  <a:gd name="T46" fmla="*/ 13 w 166"/>
                  <a:gd name="T47" fmla="*/ 36 h 167"/>
                  <a:gd name="T48" fmla="*/ 6 w 166"/>
                  <a:gd name="T49" fmla="*/ 50 h 167"/>
                  <a:gd name="T50" fmla="*/ 1 w 166"/>
                  <a:gd name="T51" fmla="*/ 66 h 167"/>
                  <a:gd name="T52" fmla="*/ 0 w 166"/>
                  <a:gd name="T53" fmla="*/ 83 h 167"/>
                  <a:gd name="T54" fmla="*/ 1 w 166"/>
                  <a:gd name="T55" fmla="*/ 98 h 167"/>
                  <a:gd name="T56" fmla="*/ 2 w 166"/>
                  <a:gd name="T57" fmla="*/ 106 h 167"/>
                  <a:gd name="T58" fmla="*/ 6 w 166"/>
                  <a:gd name="T59" fmla="*/ 114 h 167"/>
                  <a:gd name="T60" fmla="*/ 13 w 166"/>
                  <a:gd name="T61" fmla="*/ 128 h 167"/>
                  <a:gd name="T62" fmla="*/ 24 w 166"/>
                  <a:gd name="T63" fmla="*/ 142 h 167"/>
                  <a:gd name="T64" fmla="*/ 36 w 166"/>
                  <a:gd name="T65" fmla="*/ 151 h 167"/>
                  <a:gd name="T66" fmla="*/ 50 w 166"/>
                  <a:gd name="T67" fmla="*/ 159 h 167"/>
                  <a:gd name="T68" fmla="*/ 65 w 166"/>
                  <a:gd name="T69" fmla="*/ 164 h 167"/>
                  <a:gd name="T70" fmla="*/ 83 w 166"/>
                  <a:gd name="T71" fmla="*/ 167 h 167"/>
                  <a:gd name="T72" fmla="*/ 90 w 166"/>
                  <a:gd name="T73" fmla="*/ 165 h 167"/>
                  <a:gd name="T74" fmla="*/ 90 w 166"/>
                  <a:gd name="T75" fmla="*/ 164 h 167"/>
                  <a:gd name="T76" fmla="*/ 91 w 166"/>
                  <a:gd name="T77" fmla="*/ 164 h 167"/>
                  <a:gd name="T78" fmla="*/ 94 w 166"/>
                  <a:gd name="T79" fmla="*/ 164 h 167"/>
                  <a:gd name="T80" fmla="*/ 98 w 166"/>
                  <a:gd name="T81" fmla="*/ 164 h 167"/>
                  <a:gd name="T82" fmla="*/ 105 w 166"/>
                  <a:gd name="T83" fmla="*/ 162 h 167"/>
                  <a:gd name="T84" fmla="*/ 114 w 166"/>
                  <a:gd name="T85" fmla="*/ 159 h 167"/>
                  <a:gd name="T86" fmla="*/ 128 w 166"/>
                  <a:gd name="T87" fmla="*/ 151 h 167"/>
                  <a:gd name="T88" fmla="*/ 142 w 166"/>
                  <a:gd name="T89" fmla="*/ 14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6" h="167">
                    <a:moveTo>
                      <a:pt x="142" y="142"/>
                    </a:moveTo>
                    <a:lnTo>
                      <a:pt x="151" y="128"/>
                    </a:lnTo>
                    <a:lnTo>
                      <a:pt x="159" y="114"/>
                    </a:lnTo>
                    <a:lnTo>
                      <a:pt x="162" y="106"/>
                    </a:lnTo>
                    <a:lnTo>
                      <a:pt x="164" y="98"/>
                    </a:lnTo>
                    <a:lnTo>
                      <a:pt x="164" y="94"/>
                    </a:lnTo>
                    <a:lnTo>
                      <a:pt x="164" y="91"/>
                    </a:lnTo>
                    <a:lnTo>
                      <a:pt x="164" y="90"/>
                    </a:lnTo>
                    <a:lnTo>
                      <a:pt x="165" y="90"/>
                    </a:lnTo>
                    <a:lnTo>
                      <a:pt x="166" y="83"/>
                    </a:lnTo>
                    <a:lnTo>
                      <a:pt x="164" y="66"/>
                    </a:lnTo>
                    <a:lnTo>
                      <a:pt x="159" y="50"/>
                    </a:lnTo>
                    <a:lnTo>
                      <a:pt x="151" y="36"/>
                    </a:lnTo>
                    <a:lnTo>
                      <a:pt x="142" y="25"/>
                    </a:lnTo>
                    <a:lnTo>
                      <a:pt x="128" y="13"/>
                    </a:lnTo>
                    <a:lnTo>
                      <a:pt x="114" y="6"/>
                    </a:lnTo>
                    <a:lnTo>
                      <a:pt x="105" y="2"/>
                    </a:lnTo>
                    <a:lnTo>
                      <a:pt x="98" y="1"/>
                    </a:lnTo>
                    <a:lnTo>
                      <a:pt x="83" y="0"/>
                    </a:lnTo>
                    <a:lnTo>
                      <a:pt x="65" y="1"/>
                    </a:lnTo>
                    <a:lnTo>
                      <a:pt x="50" y="6"/>
                    </a:lnTo>
                    <a:lnTo>
                      <a:pt x="36" y="13"/>
                    </a:lnTo>
                    <a:lnTo>
                      <a:pt x="24" y="25"/>
                    </a:lnTo>
                    <a:lnTo>
                      <a:pt x="13" y="36"/>
                    </a:lnTo>
                    <a:lnTo>
                      <a:pt x="6" y="50"/>
                    </a:lnTo>
                    <a:lnTo>
                      <a:pt x="1" y="66"/>
                    </a:lnTo>
                    <a:lnTo>
                      <a:pt x="0" y="83"/>
                    </a:lnTo>
                    <a:lnTo>
                      <a:pt x="1" y="98"/>
                    </a:lnTo>
                    <a:lnTo>
                      <a:pt x="2" y="106"/>
                    </a:lnTo>
                    <a:lnTo>
                      <a:pt x="6" y="114"/>
                    </a:lnTo>
                    <a:lnTo>
                      <a:pt x="13" y="128"/>
                    </a:lnTo>
                    <a:lnTo>
                      <a:pt x="24" y="142"/>
                    </a:lnTo>
                    <a:lnTo>
                      <a:pt x="36" y="151"/>
                    </a:lnTo>
                    <a:lnTo>
                      <a:pt x="50" y="159"/>
                    </a:lnTo>
                    <a:lnTo>
                      <a:pt x="65" y="164"/>
                    </a:lnTo>
                    <a:lnTo>
                      <a:pt x="83" y="167"/>
                    </a:lnTo>
                    <a:lnTo>
                      <a:pt x="90" y="165"/>
                    </a:lnTo>
                    <a:lnTo>
                      <a:pt x="90" y="164"/>
                    </a:lnTo>
                    <a:lnTo>
                      <a:pt x="91" y="164"/>
                    </a:lnTo>
                    <a:lnTo>
                      <a:pt x="94" y="164"/>
                    </a:lnTo>
                    <a:lnTo>
                      <a:pt x="98" y="164"/>
                    </a:lnTo>
                    <a:lnTo>
                      <a:pt x="105" y="162"/>
                    </a:lnTo>
                    <a:lnTo>
                      <a:pt x="114" y="159"/>
                    </a:lnTo>
                    <a:lnTo>
                      <a:pt x="128" y="151"/>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3" name="Freeform 277">
                <a:extLst>
                  <a:ext uri="{FF2B5EF4-FFF2-40B4-BE49-F238E27FC236}">
                    <a16:creationId xmlns:a16="http://schemas.microsoft.com/office/drawing/2014/main" id="{C84DFEDF-BD49-0116-B9F7-8FD256E5097C}"/>
                  </a:ext>
                </a:extLst>
              </p:cNvPr>
              <p:cNvSpPr>
                <a:spLocks/>
              </p:cNvSpPr>
              <p:nvPr/>
            </p:nvSpPr>
            <p:spPr bwMode="auto">
              <a:xfrm>
                <a:off x="3422650" y="4645026"/>
                <a:ext cx="44450" cy="42863"/>
              </a:xfrm>
              <a:custGeom>
                <a:avLst/>
                <a:gdLst>
                  <a:gd name="T0" fmla="*/ 142 w 167"/>
                  <a:gd name="T1" fmla="*/ 142 h 166"/>
                  <a:gd name="T2" fmla="*/ 151 w 167"/>
                  <a:gd name="T3" fmla="*/ 128 h 166"/>
                  <a:gd name="T4" fmla="*/ 159 w 167"/>
                  <a:gd name="T5" fmla="*/ 114 h 166"/>
                  <a:gd name="T6" fmla="*/ 162 w 167"/>
                  <a:gd name="T7" fmla="*/ 105 h 166"/>
                  <a:gd name="T8" fmla="*/ 164 w 167"/>
                  <a:gd name="T9" fmla="*/ 98 h 166"/>
                  <a:gd name="T10" fmla="*/ 164 w 167"/>
                  <a:gd name="T11" fmla="*/ 94 h 166"/>
                  <a:gd name="T12" fmla="*/ 164 w 167"/>
                  <a:gd name="T13" fmla="*/ 91 h 166"/>
                  <a:gd name="T14" fmla="*/ 164 w 167"/>
                  <a:gd name="T15" fmla="*/ 90 h 166"/>
                  <a:gd name="T16" fmla="*/ 165 w 167"/>
                  <a:gd name="T17" fmla="*/ 90 h 166"/>
                  <a:gd name="T18" fmla="*/ 167 w 167"/>
                  <a:gd name="T19" fmla="*/ 83 h 166"/>
                  <a:gd name="T20" fmla="*/ 164 w 167"/>
                  <a:gd name="T21" fmla="*/ 66 h 166"/>
                  <a:gd name="T22" fmla="*/ 159 w 167"/>
                  <a:gd name="T23" fmla="*/ 50 h 166"/>
                  <a:gd name="T24" fmla="*/ 151 w 167"/>
                  <a:gd name="T25" fmla="*/ 36 h 166"/>
                  <a:gd name="T26" fmla="*/ 142 w 167"/>
                  <a:gd name="T27" fmla="*/ 25 h 166"/>
                  <a:gd name="T28" fmla="*/ 128 w 167"/>
                  <a:gd name="T29" fmla="*/ 13 h 166"/>
                  <a:gd name="T30" fmla="*/ 114 w 167"/>
                  <a:gd name="T31" fmla="*/ 6 h 166"/>
                  <a:gd name="T32" fmla="*/ 105 w 167"/>
                  <a:gd name="T33" fmla="*/ 2 h 166"/>
                  <a:gd name="T34" fmla="*/ 98 w 167"/>
                  <a:gd name="T35" fmla="*/ 1 h 166"/>
                  <a:gd name="T36" fmla="*/ 83 w 167"/>
                  <a:gd name="T37" fmla="*/ 0 h 166"/>
                  <a:gd name="T38" fmla="*/ 66 w 167"/>
                  <a:gd name="T39" fmla="*/ 1 h 166"/>
                  <a:gd name="T40" fmla="*/ 50 w 167"/>
                  <a:gd name="T41" fmla="*/ 6 h 166"/>
                  <a:gd name="T42" fmla="*/ 36 w 167"/>
                  <a:gd name="T43" fmla="*/ 13 h 166"/>
                  <a:gd name="T44" fmla="*/ 25 w 167"/>
                  <a:gd name="T45" fmla="*/ 25 h 166"/>
                  <a:gd name="T46" fmla="*/ 13 w 167"/>
                  <a:gd name="T47" fmla="*/ 36 h 166"/>
                  <a:gd name="T48" fmla="*/ 6 w 167"/>
                  <a:gd name="T49" fmla="*/ 50 h 166"/>
                  <a:gd name="T50" fmla="*/ 1 w 167"/>
                  <a:gd name="T51" fmla="*/ 66 h 166"/>
                  <a:gd name="T52" fmla="*/ 0 w 167"/>
                  <a:gd name="T53" fmla="*/ 83 h 166"/>
                  <a:gd name="T54" fmla="*/ 1 w 167"/>
                  <a:gd name="T55" fmla="*/ 98 h 166"/>
                  <a:gd name="T56" fmla="*/ 2 w 167"/>
                  <a:gd name="T57" fmla="*/ 105 h 166"/>
                  <a:gd name="T58" fmla="*/ 6 w 167"/>
                  <a:gd name="T59" fmla="*/ 114 h 166"/>
                  <a:gd name="T60" fmla="*/ 13 w 167"/>
                  <a:gd name="T61" fmla="*/ 128 h 166"/>
                  <a:gd name="T62" fmla="*/ 25 w 167"/>
                  <a:gd name="T63" fmla="*/ 142 h 166"/>
                  <a:gd name="T64" fmla="*/ 36 w 167"/>
                  <a:gd name="T65" fmla="*/ 151 h 166"/>
                  <a:gd name="T66" fmla="*/ 50 w 167"/>
                  <a:gd name="T67" fmla="*/ 159 h 166"/>
                  <a:gd name="T68" fmla="*/ 66 w 167"/>
                  <a:gd name="T69" fmla="*/ 164 h 166"/>
                  <a:gd name="T70" fmla="*/ 83 w 167"/>
                  <a:gd name="T71" fmla="*/ 166 h 166"/>
                  <a:gd name="T72" fmla="*/ 90 w 167"/>
                  <a:gd name="T73" fmla="*/ 165 h 166"/>
                  <a:gd name="T74" fmla="*/ 90 w 167"/>
                  <a:gd name="T75" fmla="*/ 164 h 166"/>
                  <a:gd name="T76" fmla="*/ 91 w 167"/>
                  <a:gd name="T77" fmla="*/ 164 h 166"/>
                  <a:gd name="T78" fmla="*/ 94 w 167"/>
                  <a:gd name="T79" fmla="*/ 164 h 166"/>
                  <a:gd name="T80" fmla="*/ 98 w 167"/>
                  <a:gd name="T81" fmla="*/ 164 h 166"/>
                  <a:gd name="T82" fmla="*/ 105 w 167"/>
                  <a:gd name="T83" fmla="*/ 162 h 166"/>
                  <a:gd name="T84" fmla="*/ 114 w 167"/>
                  <a:gd name="T85" fmla="*/ 159 h 166"/>
                  <a:gd name="T86" fmla="*/ 128 w 167"/>
                  <a:gd name="T87" fmla="*/ 151 h 166"/>
                  <a:gd name="T88" fmla="*/ 142 w 167"/>
                  <a:gd name="T89"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7" h="166">
                    <a:moveTo>
                      <a:pt x="142" y="142"/>
                    </a:moveTo>
                    <a:lnTo>
                      <a:pt x="151" y="128"/>
                    </a:lnTo>
                    <a:lnTo>
                      <a:pt x="159" y="114"/>
                    </a:lnTo>
                    <a:lnTo>
                      <a:pt x="162" y="105"/>
                    </a:lnTo>
                    <a:lnTo>
                      <a:pt x="164" y="98"/>
                    </a:lnTo>
                    <a:lnTo>
                      <a:pt x="164" y="94"/>
                    </a:lnTo>
                    <a:lnTo>
                      <a:pt x="164" y="91"/>
                    </a:lnTo>
                    <a:lnTo>
                      <a:pt x="164" y="90"/>
                    </a:lnTo>
                    <a:lnTo>
                      <a:pt x="165" y="90"/>
                    </a:lnTo>
                    <a:lnTo>
                      <a:pt x="167" y="83"/>
                    </a:lnTo>
                    <a:lnTo>
                      <a:pt x="164" y="66"/>
                    </a:lnTo>
                    <a:lnTo>
                      <a:pt x="159" y="50"/>
                    </a:lnTo>
                    <a:lnTo>
                      <a:pt x="151" y="36"/>
                    </a:lnTo>
                    <a:lnTo>
                      <a:pt x="142" y="25"/>
                    </a:lnTo>
                    <a:lnTo>
                      <a:pt x="128" y="13"/>
                    </a:lnTo>
                    <a:lnTo>
                      <a:pt x="114" y="6"/>
                    </a:lnTo>
                    <a:lnTo>
                      <a:pt x="105" y="2"/>
                    </a:lnTo>
                    <a:lnTo>
                      <a:pt x="98" y="1"/>
                    </a:lnTo>
                    <a:lnTo>
                      <a:pt x="83" y="0"/>
                    </a:lnTo>
                    <a:lnTo>
                      <a:pt x="66" y="1"/>
                    </a:lnTo>
                    <a:lnTo>
                      <a:pt x="50" y="6"/>
                    </a:lnTo>
                    <a:lnTo>
                      <a:pt x="36" y="13"/>
                    </a:lnTo>
                    <a:lnTo>
                      <a:pt x="25" y="25"/>
                    </a:lnTo>
                    <a:lnTo>
                      <a:pt x="13" y="36"/>
                    </a:lnTo>
                    <a:lnTo>
                      <a:pt x="6" y="50"/>
                    </a:lnTo>
                    <a:lnTo>
                      <a:pt x="1" y="66"/>
                    </a:lnTo>
                    <a:lnTo>
                      <a:pt x="0" y="83"/>
                    </a:lnTo>
                    <a:lnTo>
                      <a:pt x="1" y="98"/>
                    </a:lnTo>
                    <a:lnTo>
                      <a:pt x="2" y="105"/>
                    </a:lnTo>
                    <a:lnTo>
                      <a:pt x="6" y="114"/>
                    </a:lnTo>
                    <a:lnTo>
                      <a:pt x="13" y="128"/>
                    </a:lnTo>
                    <a:lnTo>
                      <a:pt x="25" y="142"/>
                    </a:lnTo>
                    <a:lnTo>
                      <a:pt x="36" y="151"/>
                    </a:lnTo>
                    <a:lnTo>
                      <a:pt x="50" y="159"/>
                    </a:lnTo>
                    <a:lnTo>
                      <a:pt x="66" y="164"/>
                    </a:lnTo>
                    <a:lnTo>
                      <a:pt x="83" y="166"/>
                    </a:lnTo>
                    <a:lnTo>
                      <a:pt x="90" y="165"/>
                    </a:lnTo>
                    <a:lnTo>
                      <a:pt x="90" y="164"/>
                    </a:lnTo>
                    <a:lnTo>
                      <a:pt x="91" y="164"/>
                    </a:lnTo>
                    <a:lnTo>
                      <a:pt x="94" y="164"/>
                    </a:lnTo>
                    <a:lnTo>
                      <a:pt x="98" y="164"/>
                    </a:lnTo>
                    <a:lnTo>
                      <a:pt x="105" y="162"/>
                    </a:lnTo>
                    <a:lnTo>
                      <a:pt x="114" y="159"/>
                    </a:lnTo>
                    <a:lnTo>
                      <a:pt x="128" y="151"/>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4" name="Freeform 278">
                <a:extLst>
                  <a:ext uri="{FF2B5EF4-FFF2-40B4-BE49-F238E27FC236}">
                    <a16:creationId xmlns:a16="http://schemas.microsoft.com/office/drawing/2014/main" id="{87671DE5-2692-3FD5-0BC3-3BD1A395E90C}"/>
                  </a:ext>
                </a:extLst>
              </p:cNvPr>
              <p:cNvSpPr>
                <a:spLocks/>
              </p:cNvSpPr>
              <p:nvPr/>
            </p:nvSpPr>
            <p:spPr bwMode="auto">
              <a:xfrm>
                <a:off x="3467100" y="4687888"/>
                <a:ext cx="44450" cy="44450"/>
              </a:xfrm>
              <a:custGeom>
                <a:avLst/>
                <a:gdLst>
                  <a:gd name="T0" fmla="*/ 141 w 166"/>
                  <a:gd name="T1" fmla="*/ 142 h 167"/>
                  <a:gd name="T2" fmla="*/ 151 w 166"/>
                  <a:gd name="T3" fmla="*/ 128 h 167"/>
                  <a:gd name="T4" fmla="*/ 159 w 166"/>
                  <a:gd name="T5" fmla="*/ 114 h 167"/>
                  <a:gd name="T6" fmla="*/ 161 w 166"/>
                  <a:gd name="T7" fmla="*/ 106 h 167"/>
                  <a:gd name="T8" fmla="*/ 164 w 166"/>
                  <a:gd name="T9" fmla="*/ 99 h 167"/>
                  <a:gd name="T10" fmla="*/ 164 w 166"/>
                  <a:gd name="T11" fmla="*/ 94 h 167"/>
                  <a:gd name="T12" fmla="*/ 164 w 166"/>
                  <a:gd name="T13" fmla="*/ 92 h 167"/>
                  <a:gd name="T14" fmla="*/ 164 w 166"/>
                  <a:gd name="T15" fmla="*/ 91 h 167"/>
                  <a:gd name="T16" fmla="*/ 165 w 166"/>
                  <a:gd name="T17" fmla="*/ 91 h 167"/>
                  <a:gd name="T18" fmla="*/ 166 w 166"/>
                  <a:gd name="T19" fmla="*/ 84 h 167"/>
                  <a:gd name="T20" fmla="*/ 164 w 166"/>
                  <a:gd name="T21" fmla="*/ 66 h 167"/>
                  <a:gd name="T22" fmla="*/ 159 w 166"/>
                  <a:gd name="T23" fmla="*/ 51 h 167"/>
                  <a:gd name="T24" fmla="*/ 151 w 166"/>
                  <a:gd name="T25" fmla="*/ 37 h 167"/>
                  <a:gd name="T26" fmla="*/ 141 w 166"/>
                  <a:gd name="T27" fmla="*/ 25 h 167"/>
                  <a:gd name="T28" fmla="*/ 127 w 166"/>
                  <a:gd name="T29" fmla="*/ 13 h 167"/>
                  <a:gd name="T30" fmla="*/ 113 w 166"/>
                  <a:gd name="T31" fmla="*/ 6 h 167"/>
                  <a:gd name="T32" fmla="*/ 105 w 166"/>
                  <a:gd name="T33" fmla="*/ 3 h 167"/>
                  <a:gd name="T34" fmla="*/ 98 w 166"/>
                  <a:gd name="T35" fmla="*/ 2 h 167"/>
                  <a:gd name="T36" fmla="*/ 83 w 166"/>
                  <a:gd name="T37" fmla="*/ 0 h 167"/>
                  <a:gd name="T38" fmla="*/ 65 w 166"/>
                  <a:gd name="T39" fmla="*/ 2 h 167"/>
                  <a:gd name="T40" fmla="*/ 50 w 166"/>
                  <a:gd name="T41" fmla="*/ 6 h 167"/>
                  <a:gd name="T42" fmla="*/ 36 w 166"/>
                  <a:gd name="T43" fmla="*/ 13 h 167"/>
                  <a:gd name="T44" fmla="*/ 24 w 166"/>
                  <a:gd name="T45" fmla="*/ 25 h 167"/>
                  <a:gd name="T46" fmla="*/ 12 w 166"/>
                  <a:gd name="T47" fmla="*/ 37 h 167"/>
                  <a:gd name="T48" fmla="*/ 5 w 166"/>
                  <a:gd name="T49" fmla="*/ 51 h 167"/>
                  <a:gd name="T50" fmla="*/ 1 w 166"/>
                  <a:gd name="T51" fmla="*/ 66 h 167"/>
                  <a:gd name="T52" fmla="*/ 0 w 166"/>
                  <a:gd name="T53" fmla="*/ 84 h 167"/>
                  <a:gd name="T54" fmla="*/ 1 w 166"/>
                  <a:gd name="T55" fmla="*/ 99 h 167"/>
                  <a:gd name="T56" fmla="*/ 2 w 166"/>
                  <a:gd name="T57" fmla="*/ 106 h 167"/>
                  <a:gd name="T58" fmla="*/ 5 w 166"/>
                  <a:gd name="T59" fmla="*/ 114 h 167"/>
                  <a:gd name="T60" fmla="*/ 12 w 166"/>
                  <a:gd name="T61" fmla="*/ 128 h 167"/>
                  <a:gd name="T62" fmla="*/ 24 w 166"/>
                  <a:gd name="T63" fmla="*/ 142 h 167"/>
                  <a:gd name="T64" fmla="*/ 36 w 166"/>
                  <a:gd name="T65" fmla="*/ 152 h 167"/>
                  <a:gd name="T66" fmla="*/ 50 w 166"/>
                  <a:gd name="T67" fmla="*/ 160 h 167"/>
                  <a:gd name="T68" fmla="*/ 65 w 166"/>
                  <a:gd name="T69" fmla="*/ 165 h 167"/>
                  <a:gd name="T70" fmla="*/ 83 w 166"/>
                  <a:gd name="T71" fmla="*/ 167 h 167"/>
                  <a:gd name="T72" fmla="*/ 90 w 166"/>
                  <a:gd name="T73" fmla="*/ 166 h 167"/>
                  <a:gd name="T74" fmla="*/ 90 w 166"/>
                  <a:gd name="T75" fmla="*/ 165 h 167"/>
                  <a:gd name="T76" fmla="*/ 91 w 166"/>
                  <a:gd name="T77" fmla="*/ 165 h 167"/>
                  <a:gd name="T78" fmla="*/ 93 w 166"/>
                  <a:gd name="T79" fmla="*/ 165 h 167"/>
                  <a:gd name="T80" fmla="*/ 98 w 166"/>
                  <a:gd name="T81" fmla="*/ 165 h 167"/>
                  <a:gd name="T82" fmla="*/ 105 w 166"/>
                  <a:gd name="T83" fmla="*/ 162 h 167"/>
                  <a:gd name="T84" fmla="*/ 113 w 166"/>
                  <a:gd name="T85" fmla="*/ 160 h 167"/>
                  <a:gd name="T86" fmla="*/ 127 w 166"/>
                  <a:gd name="T87" fmla="*/ 152 h 167"/>
                  <a:gd name="T88" fmla="*/ 141 w 166"/>
                  <a:gd name="T89" fmla="*/ 14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6" h="167">
                    <a:moveTo>
                      <a:pt x="141" y="142"/>
                    </a:moveTo>
                    <a:lnTo>
                      <a:pt x="151" y="128"/>
                    </a:lnTo>
                    <a:lnTo>
                      <a:pt x="159" y="114"/>
                    </a:lnTo>
                    <a:lnTo>
                      <a:pt x="161" y="106"/>
                    </a:lnTo>
                    <a:lnTo>
                      <a:pt x="164" y="99"/>
                    </a:lnTo>
                    <a:lnTo>
                      <a:pt x="164" y="94"/>
                    </a:lnTo>
                    <a:lnTo>
                      <a:pt x="164" y="92"/>
                    </a:lnTo>
                    <a:lnTo>
                      <a:pt x="164" y="91"/>
                    </a:lnTo>
                    <a:lnTo>
                      <a:pt x="165" y="91"/>
                    </a:lnTo>
                    <a:lnTo>
                      <a:pt x="166" y="84"/>
                    </a:lnTo>
                    <a:lnTo>
                      <a:pt x="164" y="66"/>
                    </a:lnTo>
                    <a:lnTo>
                      <a:pt x="159" y="51"/>
                    </a:lnTo>
                    <a:lnTo>
                      <a:pt x="151" y="37"/>
                    </a:lnTo>
                    <a:lnTo>
                      <a:pt x="141" y="25"/>
                    </a:lnTo>
                    <a:lnTo>
                      <a:pt x="127" y="13"/>
                    </a:lnTo>
                    <a:lnTo>
                      <a:pt x="113" y="6"/>
                    </a:lnTo>
                    <a:lnTo>
                      <a:pt x="105" y="3"/>
                    </a:lnTo>
                    <a:lnTo>
                      <a:pt x="98" y="2"/>
                    </a:lnTo>
                    <a:lnTo>
                      <a:pt x="83" y="0"/>
                    </a:lnTo>
                    <a:lnTo>
                      <a:pt x="65" y="2"/>
                    </a:lnTo>
                    <a:lnTo>
                      <a:pt x="50" y="6"/>
                    </a:lnTo>
                    <a:lnTo>
                      <a:pt x="36" y="13"/>
                    </a:lnTo>
                    <a:lnTo>
                      <a:pt x="24" y="25"/>
                    </a:lnTo>
                    <a:lnTo>
                      <a:pt x="12" y="37"/>
                    </a:lnTo>
                    <a:lnTo>
                      <a:pt x="5" y="51"/>
                    </a:lnTo>
                    <a:lnTo>
                      <a:pt x="1" y="66"/>
                    </a:lnTo>
                    <a:lnTo>
                      <a:pt x="0" y="84"/>
                    </a:lnTo>
                    <a:lnTo>
                      <a:pt x="1" y="99"/>
                    </a:lnTo>
                    <a:lnTo>
                      <a:pt x="2" y="106"/>
                    </a:lnTo>
                    <a:lnTo>
                      <a:pt x="5" y="114"/>
                    </a:lnTo>
                    <a:lnTo>
                      <a:pt x="12" y="128"/>
                    </a:lnTo>
                    <a:lnTo>
                      <a:pt x="24" y="142"/>
                    </a:lnTo>
                    <a:lnTo>
                      <a:pt x="36" y="152"/>
                    </a:lnTo>
                    <a:lnTo>
                      <a:pt x="50" y="160"/>
                    </a:lnTo>
                    <a:lnTo>
                      <a:pt x="65" y="165"/>
                    </a:lnTo>
                    <a:lnTo>
                      <a:pt x="83" y="167"/>
                    </a:lnTo>
                    <a:lnTo>
                      <a:pt x="90" y="166"/>
                    </a:lnTo>
                    <a:lnTo>
                      <a:pt x="90" y="165"/>
                    </a:lnTo>
                    <a:lnTo>
                      <a:pt x="91" y="165"/>
                    </a:lnTo>
                    <a:lnTo>
                      <a:pt x="93" y="165"/>
                    </a:lnTo>
                    <a:lnTo>
                      <a:pt x="98" y="165"/>
                    </a:lnTo>
                    <a:lnTo>
                      <a:pt x="105" y="162"/>
                    </a:lnTo>
                    <a:lnTo>
                      <a:pt x="113" y="160"/>
                    </a:lnTo>
                    <a:lnTo>
                      <a:pt x="127" y="152"/>
                    </a:lnTo>
                    <a:lnTo>
                      <a:pt x="141"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5" name="Freeform 279">
                <a:extLst>
                  <a:ext uri="{FF2B5EF4-FFF2-40B4-BE49-F238E27FC236}">
                    <a16:creationId xmlns:a16="http://schemas.microsoft.com/office/drawing/2014/main" id="{3B3CA2CF-B971-7E3A-7C49-357D64F90D55}"/>
                  </a:ext>
                </a:extLst>
              </p:cNvPr>
              <p:cNvSpPr>
                <a:spLocks/>
              </p:cNvSpPr>
              <p:nvPr/>
            </p:nvSpPr>
            <p:spPr bwMode="auto">
              <a:xfrm>
                <a:off x="3500438" y="4616451"/>
                <a:ext cx="42863" cy="44450"/>
              </a:xfrm>
              <a:custGeom>
                <a:avLst/>
                <a:gdLst>
                  <a:gd name="T0" fmla="*/ 142 w 166"/>
                  <a:gd name="T1" fmla="*/ 141 h 166"/>
                  <a:gd name="T2" fmla="*/ 151 w 166"/>
                  <a:gd name="T3" fmla="*/ 127 h 166"/>
                  <a:gd name="T4" fmla="*/ 159 w 166"/>
                  <a:gd name="T5" fmla="*/ 113 h 166"/>
                  <a:gd name="T6" fmla="*/ 162 w 166"/>
                  <a:gd name="T7" fmla="*/ 105 h 166"/>
                  <a:gd name="T8" fmla="*/ 164 w 166"/>
                  <a:gd name="T9" fmla="*/ 98 h 166"/>
                  <a:gd name="T10" fmla="*/ 164 w 166"/>
                  <a:gd name="T11" fmla="*/ 93 h 166"/>
                  <a:gd name="T12" fmla="*/ 164 w 166"/>
                  <a:gd name="T13" fmla="*/ 91 h 166"/>
                  <a:gd name="T14" fmla="*/ 164 w 166"/>
                  <a:gd name="T15" fmla="*/ 90 h 166"/>
                  <a:gd name="T16" fmla="*/ 165 w 166"/>
                  <a:gd name="T17" fmla="*/ 90 h 166"/>
                  <a:gd name="T18" fmla="*/ 166 w 166"/>
                  <a:gd name="T19" fmla="*/ 83 h 166"/>
                  <a:gd name="T20" fmla="*/ 164 w 166"/>
                  <a:gd name="T21" fmla="*/ 65 h 166"/>
                  <a:gd name="T22" fmla="*/ 159 w 166"/>
                  <a:gd name="T23" fmla="*/ 50 h 166"/>
                  <a:gd name="T24" fmla="*/ 151 w 166"/>
                  <a:gd name="T25" fmla="*/ 36 h 166"/>
                  <a:gd name="T26" fmla="*/ 142 w 166"/>
                  <a:gd name="T27" fmla="*/ 24 h 166"/>
                  <a:gd name="T28" fmla="*/ 128 w 166"/>
                  <a:gd name="T29" fmla="*/ 12 h 166"/>
                  <a:gd name="T30" fmla="*/ 114 w 166"/>
                  <a:gd name="T31" fmla="*/ 5 h 166"/>
                  <a:gd name="T32" fmla="*/ 105 w 166"/>
                  <a:gd name="T33" fmla="*/ 2 h 166"/>
                  <a:gd name="T34" fmla="*/ 98 w 166"/>
                  <a:gd name="T35" fmla="*/ 1 h 166"/>
                  <a:gd name="T36" fmla="*/ 83 w 166"/>
                  <a:gd name="T37" fmla="*/ 0 h 166"/>
                  <a:gd name="T38" fmla="*/ 66 w 166"/>
                  <a:gd name="T39" fmla="*/ 1 h 166"/>
                  <a:gd name="T40" fmla="*/ 50 w 166"/>
                  <a:gd name="T41" fmla="*/ 5 h 166"/>
                  <a:gd name="T42" fmla="*/ 36 w 166"/>
                  <a:gd name="T43" fmla="*/ 12 h 166"/>
                  <a:gd name="T44" fmla="*/ 25 w 166"/>
                  <a:gd name="T45" fmla="*/ 24 h 166"/>
                  <a:gd name="T46" fmla="*/ 13 w 166"/>
                  <a:gd name="T47" fmla="*/ 36 h 166"/>
                  <a:gd name="T48" fmla="*/ 6 w 166"/>
                  <a:gd name="T49" fmla="*/ 50 h 166"/>
                  <a:gd name="T50" fmla="*/ 1 w 166"/>
                  <a:gd name="T51" fmla="*/ 65 h 166"/>
                  <a:gd name="T52" fmla="*/ 0 w 166"/>
                  <a:gd name="T53" fmla="*/ 83 h 166"/>
                  <a:gd name="T54" fmla="*/ 1 w 166"/>
                  <a:gd name="T55" fmla="*/ 98 h 166"/>
                  <a:gd name="T56" fmla="*/ 2 w 166"/>
                  <a:gd name="T57" fmla="*/ 105 h 166"/>
                  <a:gd name="T58" fmla="*/ 6 w 166"/>
                  <a:gd name="T59" fmla="*/ 113 h 166"/>
                  <a:gd name="T60" fmla="*/ 13 w 166"/>
                  <a:gd name="T61" fmla="*/ 127 h 166"/>
                  <a:gd name="T62" fmla="*/ 25 w 166"/>
                  <a:gd name="T63" fmla="*/ 141 h 166"/>
                  <a:gd name="T64" fmla="*/ 36 w 166"/>
                  <a:gd name="T65" fmla="*/ 151 h 166"/>
                  <a:gd name="T66" fmla="*/ 50 w 166"/>
                  <a:gd name="T67" fmla="*/ 159 h 166"/>
                  <a:gd name="T68" fmla="*/ 66 w 166"/>
                  <a:gd name="T69" fmla="*/ 164 h 166"/>
                  <a:gd name="T70" fmla="*/ 83 w 166"/>
                  <a:gd name="T71" fmla="*/ 166 h 166"/>
                  <a:gd name="T72" fmla="*/ 90 w 166"/>
                  <a:gd name="T73" fmla="*/ 165 h 166"/>
                  <a:gd name="T74" fmla="*/ 90 w 166"/>
                  <a:gd name="T75" fmla="*/ 164 h 166"/>
                  <a:gd name="T76" fmla="*/ 91 w 166"/>
                  <a:gd name="T77" fmla="*/ 164 h 166"/>
                  <a:gd name="T78" fmla="*/ 94 w 166"/>
                  <a:gd name="T79" fmla="*/ 164 h 166"/>
                  <a:gd name="T80" fmla="*/ 98 w 166"/>
                  <a:gd name="T81" fmla="*/ 164 h 166"/>
                  <a:gd name="T82" fmla="*/ 105 w 166"/>
                  <a:gd name="T83" fmla="*/ 161 h 166"/>
                  <a:gd name="T84" fmla="*/ 114 w 166"/>
                  <a:gd name="T85" fmla="*/ 159 h 166"/>
                  <a:gd name="T86" fmla="*/ 128 w 166"/>
                  <a:gd name="T87" fmla="*/ 151 h 166"/>
                  <a:gd name="T88" fmla="*/ 142 w 166"/>
                  <a:gd name="T89" fmla="*/ 14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6" h="166">
                    <a:moveTo>
                      <a:pt x="142" y="141"/>
                    </a:moveTo>
                    <a:lnTo>
                      <a:pt x="151" y="127"/>
                    </a:lnTo>
                    <a:lnTo>
                      <a:pt x="159" y="113"/>
                    </a:lnTo>
                    <a:lnTo>
                      <a:pt x="162" y="105"/>
                    </a:lnTo>
                    <a:lnTo>
                      <a:pt x="164" y="98"/>
                    </a:lnTo>
                    <a:lnTo>
                      <a:pt x="164" y="93"/>
                    </a:lnTo>
                    <a:lnTo>
                      <a:pt x="164" y="91"/>
                    </a:lnTo>
                    <a:lnTo>
                      <a:pt x="164" y="90"/>
                    </a:lnTo>
                    <a:lnTo>
                      <a:pt x="165" y="90"/>
                    </a:lnTo>
                    <a:lnTo>
                      <a:pt x="166" y="83"/>
                    </a:lnTo>
                    <a:lnTo>
                      <a:pt x="164" y="65"/>
                    </a:lnTo>
                    <a:lnTo>
                      <a:pt x="159" y="50"/>
                    </a:lnTo>
                    <a:lnTo>
                      <a:pt x="151" y="36"/>
                    </a:lnTo>
                    <a:lnTo>
                      <a:pt x="142" y="24"/>
                    </a:lnTo>
                    <a:lnTo>
                      <a:pt x="128" y="12"/>
                    </a:lnTo>
                    <a:lnTo>
                      <a:pt x="114" y="5"/>
                    </a:lnTo>
                    <a:lnTo>
                      <a:pt x="105" y="2"/>
                    </a:lnTo>
                    <a:lnTo>
                      <a:pt x="98" y="1"/>
                    </a:lnTo>
                    <a:lnTo>
                      <a:pt x="83" y="0"/>
                    </a:lnTo>
                    <a:lnTo>
                      <a:pt x="66" y="1"/>
                    </a:lnTo>
                    <a:lnTo>
                      <a:pt x="50" y="5"/>
                    </a:lnTo>
                    <a:lnTo>
                      <a:pt x="36" y="12"/>
                    </a:lnTo>
                    <a:lnTo>
                      <a:pt x="25" y="24"/>
                    </a:lnTo>
                    <a:lnTo>
                      <a:pt x="13" y="36"/>
                    </a:lnTo>
                    <a:lnTo>
                      <a:pt x="6" y="50"/>
                    </a:lnTo>
                    <a:lnTo>
                      <a:pt x="1" y="65"/>
                    </a:lnTo>
                    <a:lnTo>
                      <a:pt x="0" y="83"/>
                    </a:lnTo>
                    <a:lnTo>
                      <a:pt x="1" y="98"/>
                    </a:lnTo>
                    <a:lnTo>
                      <a:pt x="2" y="105"/>
                    </a:lnTo>
                    <a:lnTo>
                      <a:pt x="6" y="113"/>
                    </a:lnTo>
                    <a:lnTo>
                      <a:pt x="13" y="127"/>
                    </a:lnTo>
                    <a:lnTo>
                      <a:pt x="25" y="141"/>
                    </a:lnTo>
                    <a:lnTo>
                      <a:pt x="36" y="151"/>
                    </a:lnTo>
                    <a:lnTo>
                      <a:pt x="50" y="159"/>
                    </a:lnTo>
                    <a:lnTo>
                      <a:pt x="66" y="164"/>
                    </a:lnTo>
                    <a:lnTo>
                      <a:pt x="83" y="166"/>
                    </a:lnTo>
                    <a:lnTo>
                      <a:pt x="90" y="165"/>
                    </a:lnTo>
                    <a:lnTo>
                      <a:pt x="90" y="164"/>
                    </a:lnTo>
                    <a:lnTo>
                      <a:pt x="91" y="164"/>
                    </a:lnTo>
                    <a:lnTo>
                      <a:pt x="94" y="164"/>
                    </a:lnTo>
                    <a:lnTo>
                      <a:pt x="98" y="164"/>
                    </a:lnTo>
                    <a:lnTo>
                      <a:pt x="105" y="161"/>
                    </a:lnTo>
                    <a:lnTo>
                      <a:pt x="114" y="159"/>
                    </a:lnTo>
                    <a:lnTo>
                      <a:pt x="128" y="151"/>
                    </a:lnTo>
                    <a:lnTo>
                      <a:pt x="142"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6" name="Freeform 280">
                <a:extLst>
                  <a:ext uri="{FF2B5EF4-FFF2-40B4-BE49-F238E27FC236}">
                    <a16:creationId xmlns:a16="http://schemas.microsoft.com/office/drawing/2014/main" id="{8ED72B01-9456-3B94-445C-06D8967D50F5}"/>
                  </a:ext>
                </a:extLst>
              </p:cNvPr>
              <p:cNvSpPr>
                <a:spLocks/>
              </p:cNvSpPr>
              <p:nvPr/>
            </p:nvSpPr>
            <p:spPr bwMode="auto">
              <a:xfrm>
                <a:off x="3556000" y="4586288"/>
                <a:ext cx="44450" cy="44450"/>
              </a:xfrm>
              <a:custGeom>
                <a:avLst/>
                <a:gdLst>
                  <a:gd name="T0" fmla="*/ 142 w 167"/>
                  <a:gd name="T1" fmla="*/ 142 h 166"/>
                  <a:gd name="T2" fmla="*/ 152 w 167"/>
                  <a:gd name="T3" fmla="*/ 128 h 166"/>
                  <a:gd name="T4" fmla="*/ 160 w 167"/>
                  <a:gd name="T5" fmla="*/ 114 h 166"/>
                  <a:gd name="T6" fmla="*/ 162 w 167"/>
                  <a:gd name="T7" fmla="*/ 106 h 166"/>
                  <a:gd name="T8" fmla="*/ 165 w 167"/>
                  <a:gd name="T9" fmla="*/ 98 h 166"/>
                  <a:gd name="T10" fmla="*/ 165 w 167"/>
                  <a:gd name="T11" fmla="*/ 94 h 166"/>
                  <a:gd name="T12" fmla="*/ 165 w 167"/>
                  <a:gd name="T13" fmla="*/ 91 h 166"/>
                  <a:gd name="T14" fmla="*/ 165 w 167"/>
                  <a:gd name="T15" fmla="*/ 90 h 166"/>
                  <a:gd name="T16" fmla="*/ 166 w 167"/>
                  <a:gd name="T17" fmla="*/ 90 h 166"/>
                  <a:gd name="T18" fmla="*/ 167 w 167"/>
                  <a:gd name="T19" fmla="*/ 83 h 166"/>
                  <a:gd name="T20" fmla="*/ 165 w 167"/>
                  <a:gd name="T21" fmla="*/ 66 h 166"/>
                  <a:gd name="T22" fmla="*/ 160 w 167"/>
                  <a:gd name="T23" fmla="*/ 50 h 166"/>
                  <a:gd name="T24" fmla="*/ 152 w 167"/>
                  <a:gd name="T25" fmla="*/ 36 h 166"/>
                  <a:gd name="T26" fmla="*/ 142 w 167"/>
                  <a:gd name="T27" fmla="*/ 25 h 166"/>
                  <a:gd name="T28" fmla="*/ 128 w 167"/>
                  <a:gd name="T29" fmla="*/ 13 h 166"/>
                  <a:gd name="T30" fmla="*/ 114 w 167"/>
                  <a:gd name="T31" fmla="*/ 6 h 166"/>
                  <a:gd name="T32" fmla="*/ 106 w 167"/>
                  <a:gd name="T33" fmla="*/ 2 h 166"/>
                  <a:gd name="T34" fmla="*/ 99 w 167"/>
                  <a:gd name="T35" fmla="*/ 1 h 166"/>
                  <a:gd name="T36" fmla="*/ 84 w 167"/>
                  <a:gd name="T37" fmla="*/ 0 h 166"/>
                  <a:gd name="T38" fmla="*/ 66 w 167"/>
                  <a:gd name="T39" fmla="*/ 1 h 166"/>
                  <a:gd name="T40" fmla="*/ 51 w 167"/>
                  <a:gd name="T41" fmla="*/ 6 h 166"/>
                  <a:gd name="T42" fmla="*/ 37 w 167"/>
                  <a:gd name="T43" fmla="*/ 13 h 166"/>
                  <a:gd name="T44" fmla="*/ 25 w 167"/>
                  <a:gd name="T45" fmla="*/ 25 h 166"/>
                  <a:gd name="T46" fmla="*/ 13 w 167"/>
                  <a:gd name="T47" fmla="*/ 36 h 166"/>
                  <a:gd name="T48" fmla="*/ 6 w 167"/>
                  <a:gd name="T49" fmla="*/ 50 h 166"/>
                  <a:gd name="T50" fmla="*/ 2 w 167"/>
                  <a:gd name="T51" fmla="*/ 66 h 166"/>
                  <a:gd name="T52" fmla="*/ 0 w 167"/>
                  <a:gd name="T53" fmla="*/ 83 h 166"/>
                  <a:gd name="T54" fmla="*/ 2 w 167"/>
                  <a:gd name="T55" fmla="*/ 98 h 166"/>
                  <a:gd name="T56" fmla="*/ 3 w 167"/>
                  <a:gd name="T57" fmla="*/ 106 h 166"/>
                  <a:gd name="T58" fmla="*/ 6 w 167"/>
                  <a:gd name="T59" fmla="*/ 114 h 166"/>
                  <a:gd name="T60" fmla="*/ 13 w 167"/>
                  <a:gd name="T61" fmla="*/ 128 h 166"/>
                  <a:gd name="T62" fmla="*/ 25 w 167"/>
                  <a:gd name="T63" fmla="*/ 142 h 166"/>
                  <a:gd name="T64" fmla="*/ 37 w 167"/>
                  <a:gd name="T65" fmla="*/ 151 h 166"/>
                  <a:gd name="T66" fmla="*/ 51 w 167"/>
                  <a:gd name="T67" fmla="*/ 159 h 166"/>
                  <a:gd name="T68" fmla="*/ 66 w 167"/>
                  <a:gd name="T69" fmla="*/ 164 h 166"/>
                  <a:gd name="T70" fmla="*/ 84 w 167"/>
                  <a:gd name="T71" fmla="*/ 166 h 166"/>
                  <a:gd name="T72" fmla="*/ 91 w 167"/>
                  <a:gd name="T73" fmla="*/ 165 h 166"/>
                  <a:gd name="T74" fmla="*/ 91 w 167"/>
                  <a:gd name="T75" fmla="*/ 164 h 166"/>
                  <a:gd name="T76" fmla="*/ 92 w 167"/>
                  <a:gd name="T77" fmla="*/ 164 h 166"/>
                  <a:gd name="T78" fmla="*/ 94 w 167"/>
                  <a:gd name="T79" fmla="*/ 164 h 166"/>
                  <a:gd name="T80" fmla="*/ 99 w 167"/>
                  <a:gd name="T81" fmla="*/ 164 h 166"/>
                  <a:gd name="T82" fmla="*/ 106 w 167"/>
                  <a:gd name="T83" fmla="*/ 162 h 166"/>
                  <a:gd name="T84" fmla="*/ 114 w 167"/>
                  <a:gd name="T85" fmla="*/ 159 h 166"/>
                  <a:gd name="T86" fmla="*/ 128 w 167"/>
                  <a:gd name="T87" fmla="*/ 151 h 166"/>
                  <a:gd name="T88" fmla="*/ 142 w 167"/>
                  <a:gd name="T89"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7" h="166">
                    <a:moveTo>
                      <a:pt x="142" y="142"/>
                    </a:moveTo>
                    <a:lnTo>
                      <a:pt x="152" y="128"/>
                    </a:lnTo>
                    <a:lnTo>
                      <a:pt x="160" y="114"/>
                    </a:lnTo>
                    <a:lnTo>
                      <a:pt x="162" y="106"/>
                    </a:lnTo>
                    <a:lnTo>
                      <a:pt x="165" y="98"/>
                    </a:lnTo>
                    <a:lnTo>
                      <a:pt x="165" y="94"/>
                    </a:lnTo>
                    <a:lnTo>
                      <a:pt x="165" y="91"/>
                    </a:lnTo>
                    <a:lnTo>
                      <a:pt x="165" y="90"/>
                    </a:lnTo>
                    <a:lnTo>
                      <a:pt x="166" y="90"/>
                    </a:lnTo>
                    <a:lnTo>
                      <a:pt x="167" y="83"/>
                    </a:lnTo>
                    <a:lnTo>
                      <a:pt x="165" y="66"/>
                    </a:lnTo>
                    <a:lnTo>
                      <a:pt x="160" y="50"/>
                    </a:lnTo>
                    <a:lnTo>
                      <a:pt x="152" y="36"/>
                    </a:lnTo>
                    <a:lnTo>
                      <a:pt x="142" y="25"/>
                    </a:lnTo>
                    <a:lnTo>
                      <a:pt x="128" y="13"/>
                    </a:lnTo>
                    <a:lnTo>
                      <a:pt x="114" y="6"/>
                    </a:lnTo>
                    <a:lnTo>
                      <a:pt x="106" y="2"/>
                    </a:lnTo>
                    <a:lnTo>
                      <a:pt x="99" y="1"/>
                    </a:lnTo>
                    <a:lnTo>
                      <a:pt x="84" y="0"/>
                    </a:lnTo>
                    <a:lnTo>
                      <a:pt x="66" y="1"/>
                    </a:lnTo>
                    <a:lnTo>
                      <a:pt x="51" y="6"/>
                    </a:lnTo>
                    <a:lnTo>
                      <a:pt x="37" y="13"/>
                    </a:lnTo>
                    <a:lnTo>
                      <a:pt x="25" y="25"/>
                    </a:lnTo>
                    <a:lnTo>
                      <a:pt x="13" y="36"/>
                    </a:lnTo>
                    <a:lnTo>
                      <a:pt x="6" y="50"/>
                    </a:lnTo>
                    <a:lnTo>
                      <a:pt x="2" y="66"/>
                    </a:lnTo>
                    <a:lnTo>
                      <a:pt x="0" y="83"/>
                    </a:lnTo>
                    <a:lnTo>
                      <a:pt x="2" y="98"/>
                    </a:lnTo>
                    <a:lnTo>
                      <a:pt x="3" y="106"/>
                    </a:lnTo>
                    <a:lnTo>
                      <a:pt x="6" y="114"/>
                    </a:lnTo>
                    <a:lnTo>
                      <a:pt x="13" y="128"/>
                    </a:lnTo>
                    <a:lnTo>
                      <a:pt x="25" y="142"/>
                    </a:lnTo>
                    <a:lnTo>
                      <a:pt x="37" y="151"/>
                    </a:lnTo>
                    <a:lnTo>
                      <a:pt x="51" y="159"/>
                    </a:lnTo>
                    <a:lnTo>
                      <a:pt x="66" y="164"/>
                    </a:lnTo>
                    <a:lnTo>
                      <a:pt x="84" y="166"/>
                    </a:lnTo>
                    <a:lnTo>
                      <a:pt x="91" y="165"/>
                    </a:lnTo>
                    <a:lnTo>
                      <a:pt x="91" y="164"/>
                    </a:lnTo>
                    <a:lnTo>
                      <a:pt x="92" y="164"/>
                    </a:lnTo>
                    <a:lnTo>
                      <a:pt x="94" y="164"/>
                    </a:lnTo>
                    <a:lnTo>
                      <a:pt x="99" y="164"/>
                    </a:lnTo>
                    <a:lnTo>
                      <a:pt x="106" y="162"/>
                    </a:lnTo>
                    <a:lnTo>
                      <a:pt x="114" y="159"/>
                    </a:lnTo>
                    <a:lnTo>
                      <a:pt x="128" y="151"/>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7" name="Freeform 281">
                <a:extLst>
                  <a:ext uri="{FF2B5EF4-FFF2-40B4-BE49-F238E27FC236}">
                    <a16:creationId xmlns:a16="http://schemas.microsoft.com/office/drawing/2014/main" id="{279F050B-72A9-D9ED-8563-1F6AA696F140}"/>
                  </a:ext>
                </a:extLst>
              </p:cNvPr>
              <p:cNvSpPr>
                <a:spLocks/>
              </p:cNvSpPr>
              <p:nvPr/>
            </p:nvSpPr>
            <p:spPr bwMode="auto">
              <a:xfrm>
                <a:off x="3600450" y="4656138"/>
                <a:ext cx="44450" cy="44450"/>
              </a:xfrm>
              <a:custGeom>
                <a:avLst/>
                <a:gdLst>
                  <a:gd name="T0" fmla="*/ 142 w 167"/>
                  <a:gd name="T1" fmla="*/ 142 h 167"/>
                  <a:gd name="T2" fmla="*/ 151 w 167"/>
                  <a:gd name="T3" fmla="*/ 128 h 167"/>
                  <a:gd name="T4" fmla="*/ 160 w 167"/>
                  <a:gd name="T5" fmla="*/ 114 h 167"/>
                  <a:gd name="T6" fmla="*/ 162 w 167"/>
                  <a:gd name="T7" fmla="*/ 106 h 167"/>
                  <a:gd name="T8" fmla="*/ 164 w 167"/>
                  <a:gd name="T9" fmla="*/ 99 h 167"/>
                  <a:gd name="T10" fmla="*/ 164 w 167"/>
                  <a:gd name="T11" fmla="*/ 94 h 167"/>
                  <a:gd name="T12" fmla="*/ 164 w 167"/>
                  <a:gd name="T13" fmla="*/ 92 h 167"/>
                  <a:gd name="T14" fmla="*/ 164 w 167"/>
                  <a:gd name="T15" fmla="*/ 91 h 167"/>
                  <a:gd name="T16" fmla="*/ 165 w 167"/>
                  <a:gd name="T17" fmla="*/ 91 h 167"/>
                  <a:gd name="T18" fmla="*/ 167 w 167"/>
                  <a:gd name="T19" fmla="*/ 84 h 167"/>
                  <a:gd name="T20" fmla="*/ 164 w 167"/>
                  <a:gd name="T21" fmla="*/ 66 h 167"/>
                  <a:gd name="T22" fmla="*/ 160 w 167"/>
                  <a:gd name="T23" fmla="*/ 51 h 167"/>
                  <a:gd name="T24" fmla="*/ 151 w 167"/>
                  <a:gd name="T25" fmla="*/ 37 h 167"/>
                  <a:gd name="T26" fmla="*/ 142 w 167"/>
                  <a:gd name="T27" fmla="*/ 25 h 167"/>
                  <a:gd name="T28" fmla="*/ 128 w 167"/>
                  <a:gd name="T29" fmla="*/ 13 h 167"/>
                  <a:gd name="T30" fmla="*/ 114 w 167"/>
                  <a:gd name="T31" fmla="*/ 6 h 167"/>
                  <a:gd name="T32" fmla="*/ 106 w 167"/>
                  <a:gd name="T33" fmla="*/ 3 h 167"/>
                  <a:gd name="T34" fmla="*/ 99 w 167"/>
                  <a:gd name="T35" fmla="*/ 2 h 167"/>
                  <a:gd name="T36" fmla="*/ 83 w 167"/>
                  <a:gd name="T37" fmla="*/ 0 h 167"/>
                  <a:gd name="T38" fmla="*/ 66 w 167"/>
                  <a:gd name="T39" fmla="*/ 2 h 167"/>
                  <a:gd name="T40" fmla="*/ 50 w 167"/>
                  <a:gd name="T41" fmla="*/ 6 h 167"/>
                  <a:gd name="T42" fmla="*/ 36 w 167"/>
                  <a:gd name="T43" fmla="*/ 13 h 167"/>
                  <a:gd name="T44" fmla="*/ 25 w 167"/>
                  <a:gd name="T45" fmla="*/ 25 h 167"/>
                  <a:gd name="T46" fmla="*/ 13 w 167"/>
                  <a:gd name="T47" fmla="*/ 37 h 167"/>
                  <a:gd name="T48" fmla="*/ 6 w 167"/>
                  <a:gd name="T49" fmla="*/ 51 h 167"/>
                  <a:gd name="T50" fmla="*/ 1 w 167"/>
                  <a:gd name="T51" fmla="*/ 66 h 167"/>
                  <a:gd name="T52" fmla="*/ 0 w 167"/>
                  <a:gd name="T53" fmla="*/ 84 h 167"/>
                  <a:gd name="T54" fmla="*/ 1 w 167"/>
                  <a:gd name="T55" fmla="*/ 99 h 167"/>
                  <a:gd name="T56" fmla="*/ 2 w 167"/>
                  <a:gd name="T57" fmla="*/ 106 h 167"/>
                  <a:gd name="T58" fmla="*/ 6 w 167"/>
                  <a:gd name="T59" fmla="*/ 114 h 167"/>
                  <a:gd name="T60" fmla="*/ 13 w 167"/>
                  <a:gd name="T61" fmla="*/ 128 h 167"/>
                  <a:gd name="T62" fmla="*/ 25 w 167"/>
                  <a:gd name="T63" fmla="*/ 142 h 167"/>
                  <a:gd name="T64" fmla="*/ 36 w 167"/>
                  <a:gd name="T65" fmla="*/ 152 h 167"/>
                  <a:gd name="T66" fmla="*/ 50 w 167"/>
                  <a:gd name="T67" fmla="*/ 160 h 167"/>
                  <a:gd name="T68" fmla="*/ 66 w 167"/>
                  <a:gd name="T69" fmla="*/ 165 h 167"/>
                  <a:gd name="T70" fmla="*/ 83 w 167"/>
                  <a:gd name="T71" fmla="*/ 167 h 167"/>
                  <a:gd name="T72" fmla="*/ 90 w 167"/>
                  <a:gd name="T73" fmla="*/ 166 h 167"/>
                  <a:gd name="T74" fmla="*/ 90 w 167"/>
                  <a:gd name="T75" fmla="*/ 165 h 167"/>
                  <a:gd name="T76" fmla="*/ 92 w 167"/>
                  <a:gd name="T77" fmla="*/ 165 h 167"/>
                  <a:gd name="T78" fmla="*/ 94 w 167"/>
                  <a:gd name="T79" fmla="*/ 165 h 167"/>
                  <a:gd name="T80" fmla="*/ 99 w 167"/>
                  <a:gd name="T81" fmla="*/ 165 h 167"/>
                  <a:gd name="T82" fmla="*/ 106 w 167"/>
                  <a:gd name="T83" fmla="*/ 162 h 167"/>
                  <a:gd name="T84" fmla="*/ 114 w 167"/>
                  <a:gd name="T85" fmla="*/ 160 h 167"/>
                  <a:gd name="T86" fmla="*/ 128 w 167"/>
                  <a:gd name="T87" fmla="*/ 152 h 167"/>
                  <a:gd name="T88" fmla="*/ 142 w 167"/>
                  <a:gd name="T89" fmla="*/ 14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7" h="167">
                    <a:moveTo>
                      <a:pt x="142" y="142"/>
                    </a:moveTo>
                    <a:lnTo>
                      <a:pt x="151" y="128"/>
                    </a:lnTo>
                    <a:lnTo>
                      <a:pt x="160" y="114"/>
                    </a:lnTo>
                    <a:lnTo>
                      <a:pt x="162" y="106"/>
                    </a:lnTo>
                    <a:lnTo>
                      <a:pt x="164" y="99"/>
                    </a:lnTo>
                    <a:lnTo>
                      <a:pt x="164" y="94"/>
                    </a:lnTo>
                    <a:lnTo>
                      <a:pt x="164" y="92"/>
                    </a:lnTo>
                    <a:lnTo>
                      <a:pt x="164" y="91"/>
                    </a:lnTo>
                    <a:lnTo>
                      <a:pt x="165" y="91"/>
                    </a:lnTo>
                    <a:lnTo>
                      <a:pt x="167" y="84"/>
                    </a:lnTo>
                    <a:lnTo>
                      <a:pt x="164" y="66"/>
                    </a:lnTo>
                    <a:lnTo>
                      <a:pt x="160" y="51"/>
                    </a:lnTo>
                    <a:lnTo>
                      <a:pt x="151" y="37"/>
                    </a:lnTo>
                    <a:lnTo>
                      <a:pt x="142" y="25"/>
                    </a:lnTo>
                    <a:lnTo>
                      <a:pt x="128" y="13"/>
                    </a:lnTo>
                    <a:lnTo>
                      <a:pt x="114" y="6"/>
                    </a:lnTo>
                    <a:lnTo>
                      <a:pt x="106" y="3"/>
                    </a:lnTo>
                    <a:lnTo>
                      <a:pt x="99" y="2"/>
                    </a:lnTo>
                    <a:lnTo>
                      <a:pt x="83" y="0"/>
                    </a:lnTo>
                    <a:lnTo>
                      <a:pt x="66" y="2"/>
                    </a:lnTo>
                    <a:lnTo>
                      <a:pt x="50" y="6"/>
                    </a:lnTo>
                    <a:lnTo>
                      <a:pt x="36" y="13"/>
                    </a:lnTo>
                    <a:lnTo>
                      <a:pt x="25" y="25"/>
                    </a:lnTo>
                    <a:lnTo>
                      <a:pt x="13" y="37"/>
                    </a:lnTo>
                    <a:lnTo>
                      <a:pt x="6" y="51"/>
                    </a:lnTo>
                    <a:lnTo>
                      <a:pt x="1" y="66"/>
                    </a:lnTo>
                    <a:lnTo>
                      <a:pt x="0" y="84"/>
                    </a:lnTo>
                    <a:lnTo>
                      <a:pt x="1" y="99"/>
                    </a:lnTo>
                    <a:lnTo>
                      <a:pt x="2" y="106"/>
                    </a:lnTo>
                    <a:lnTo>
                      <a:pt x="6" y="114"/>
                    </a:lnTo>
                    <a:lnTo>
                      <a:pt x="13" y="128"/>
                    </a:lnTo>
                    <a:lnTo>
                      <a:pt x="25" y="142"/>
                    </a:lnTo>
                    <a:lnTo>
                      <a:pt x="36" y="152"/>
                    </a:lnTo>
                    <a:lnTo>
                      <a:pt x="50" y="160"/>
                    </a:lnTo>
                    <a:lnTo>
                      <a:pt x="66" y="165"/>
                    </a:lnTo>
                    <a:lnTo>
                      <a:pt x="83" y="167"/>
                    </a:lnTo>
                    <a:lnTo>
                      <a:pt x="90" y="166"/>
                    </a:lnTo>
                    <a:lnTo>
                      <a:pt x="90" y="165"/>
                    </a:lnTo>
                    <a:lnTo>
                      <a:pt x="92" y="165"/>
                    </a:lnTo>
                    <a:lnTo>
                      <a:pt x="94" y="165"/>
                    </a:lnTo>
                    <a:lnTo>
                      <a:pt x="99" y="165"/>
                    </a:lnTo>
                    <a:lnTo>
                      <a:pt x="106" y="162"/>
                    </a:lnTo>
                    <a:lnTo>
                      <a:pt x="114" y="160"/>
                    </a:lnTo>
                    <a:lnTo>
                      <a:pt x="128" y="152"/>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8" name="Freeform 282">
                <a:extLst>
                  <a:ext uri="{FF2B5EF4-FFF2-40B4-BE49-F238E27FC236}">
                    <a16:creationId xmlns:a16="http://schemas.microsoft.com/office/drawing/2014/main" id="{88A05606-8CBC-DF60-6C9A-60B9224EB11C}"/>
                  </a:ext>
                </a:extLst>
              </p:cNvPr>
              <p:cNvSpPr>
                <a:spLocks/>
              </p:cNvSpPr>
              <p:nvPr/>
            </p:nvSpPr>
            <p:spPr bwMode="auto">
              <a:xfrm>
                <a:off x="3532188" y="4656138"/>
                <a:ext cx="44450" cy="44450"/>
              </a:xfrm>
              <a:custGeom>
                <a:avLst/>
                <a:gdLst>
                  <a:gd name="T0" fmla="*/ 142 w 167"/>
                  <a:gd name="T1" fmla="*/ 142 h 167"/>
                  <a:gd name="T2" fmla="*/ 151 w 167"/>
                  <a:gd name="T3" fmla="*/ 128 h 167"/>
                  <a:gd name="T4" fmla="*/ 159 w 167"/>
                  <a:gd name="T5" fmla="*/ 114 h 167"/>
                  <a:gd name="T6" fmla="*/ 162 w 167"/>
                  <a:gd name="T7" fmla="*/ 106 h 167"/>
                  <a:gd name="T8" fmla="*/ 164 w 167"/>
                  <a:gd name="T9" fmla="*/ 99 h 167"/>
                  <a:gd name="T10" fmla="*/ 164 w 167"/>
                  <a:gd name="T11" fmla="*/ 94 h 167"/>
                  <a:gd name="T12" fmla="*/ 164 w 167"/>
                  <a:gd name="T13" fmla="*/ 92 h 167"/>
                  <a:gd name="T14" fmla="*/ 164 w 167"/>
                  <a:gd name="T15" fmla="*/ 91 h 167"/>
                  <a:gd name="T16" fmla="*/ 165 w 167"/>
                  <a:gd name="T17" fmla="*/ 91 h 167"/>
                  <a:gd name="T18" fmla="*/ 167 w 167"/>
                  <a:gd name="T19" fmla="*/ 84 h 167"/>
                  <a:gd name="T20" fmla="*/ 164 w 167"/>
                  <a:gd name="T21" fmla="*/ 66 h 167"/>
                  <a:gd name="T22" fmla="*/ 159 w 167"/>
                  <a:gd name="T23" fmla="*/ 51 h 167"/>
                  <a:gd name="T24" fmla="*/ 151 w 167"/>
                  <a:gd name="T25" fmla="*/ 37 h 167"/>
                  <a:gd name="T26" fmla="*/ 142 w 167"/>
                  <a:gd name="T27" fmla="*/ 25 h 167"/>
                  <a:gd name="T28" fmla="*/ 128 w 167"/>
                  <a:gd name="T29" fmla="*/ 13 h 167"/>
                  <a:gd name="T30" fmla="*/ 114 w 167"/>
                  <a:gd name="T31" fmla="*/ 6 h 167"/>
                  <a:gd name="T32" fmla="*/ 106 w 167"/>
                  <a:gd name="T33" fmla="*/ 3 h 167"/>
                  <a:gd name="T34" fmla="*/ 98 w 167"/>
                  <a:gd name="T35" fmla="*/ 2 h 167"/>
                  <a:gd name="T36" fmla="*/ 83 w 167"/>
                  <a:gd name="T37" fmla="*/ 0 h 167"/>
                  <a:gd name="T38" fmla="*/ 66 w 167"/>
                  <a:gd name="T39" fmla="*/ 2 h 167"/>
                  <a:gd name="T40" fmla="*/ 50 w 167"/>
                  <a:gd name="T41" fmla="*/ 6 h 167"/>
                  <a:gd name="T42" fmla="*/ 36 w 167"/>
                  <a:gd name="T43" fmla="*/ 13 h 167"/>
                  <a:gd name="T44" fmla="*/ 25 w 167"/>
                  <a:gd name="T45" fmla="*/ 25 h 167"/>
                  <a:gd name="T46" fmla="*/ 13 w 167"/>
                  <a:gd name="T47" fmla="*/ 37 h 167"/>
                  <a:gd name="T48" fmla="*/ 6 w 167"/>
                  <a:gd name="T49" fmla="*/ 51 h 167"/>
                  <a:gd name="T50" fmla="*/ 1 w 167"/>
                  <a:gd name="T51" fmla="*/ 66 h 167"/>
                  <a:gd name="T52" fmla="*/ 0 w 167"/>
                  <a:gd name="T53" fmla="*/ 84 h 167"/>
                  <a:gd name="T54" fmla="*/ 1 w 167"/>
                  <a:gd name="T55" fmla="*/ 99 h 167"/>
                  <a:gd name="T56" fmla="*/ 2 w 167"/>
                  <a:gd name="T57" fmla="*/ 106 h 167"/>
                  <a:gd name="T58" fmla="*/ 6 w 167"/>
                  <a:gd name="T59" fmla="*/ 114 h 167"/>
                  <a:gd name="T60" fmla="*/ 13 w 167"/>
                  <a:gd name="T61" fmla="*/ 128 h 167"/>
                  <a:gd name="T62" fmla="*/ 25 w 167"/>
                  <a:gd name="T63" fmla="*/ 142 h 167"/>
                  <a:gd name="T64" fmla="*/ 36 w 167"/>
                  <a:gd name="T65" fmla="*/ 152 h 167"/>
                  <a:gd name="T66" fmla="*/ 50 w 167"/>
                  <a:gd name="T67" fmla="*/ 160 h 167"/>
                  <a:gd name="T68" fmla="*/ 66 w 167"/>
                  <a:gd name="T69" fmla="*/ 165 h 167"/>
                  <a:gd name="T70" fmla="*/ 83 w 167"/>
                  <a:gd name="T71" fmla="*/ 167 h 167"/>
                  <a:gd name="T72" fmla="*/ 90 w 167"/>
                  <a:gd name="T73" fmla="*/ 166 h 167"/>
                  <a:gd name="T74" fmla="*/ 90 w 167"/>
                  <a:gd name="T75" fmla="*/ 165 h 167"/>
                  <a:gd name="T76" fmla="*/ 91 w 167"/>
                  <a:gd name="T77" fmla="*/ 165 h 167"/>
                  <a:gd name="T78" fmla="*/ 94 w 167"/>
                  <a:gd name="T79" fmla="*/ 165 h 167"/>
                  <a:gd name="T80" fmla="*/ 98 w 167"/>
                  <a:gd name="T81" fmla="*/ 165 h 167"/>
                  <a:gd name="T82" fmla="*/ 106 w 167"/>
                  <a:gd name="T83" fmla="*/ 162 h 167"/>
                  <a:gd name="T84" fmla="*/ 114 w 167"/>
                  <a:gd name="T85" fmla="*/ 160 h 167"/>
                  <a:gd name="T86" fmla="*/ 128 w 167"/>
                  <a:gd name="T87" fmla="*/ 152 h 167"/>
                  <a:gd name="T88" fmla="*/ 142 w 167"/>
                  <a:gd name="T89" fmla="*/ 14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7" h="167">
                    <a:moveTo>
                      <a:pt x="142" y="142"/>
                    </a:moveTo>
                    <a:lnTo>
                      <a:pt x="151" y="128"/>
                    </a:lnTo>
                    <a:lnTo>
                      <a:pt x="159" y="114"/>
                    </a:lnTo>
                    <a:lnTo>
                      <a:pt x="162" y="106"/>
                    </a:lnTo>
                    <a:lnTo>
                      <a:pt x="164" y="99"/>
                    </a:lnTo>
                    <a:lnTo>
                      <a:pt x="164" y="94"/>
                    </a:lnTo>
                    <a:lnTo>
                      <a:pt x="164" y="92"/>
                    </a:lnTo>
                    <a:lnTo>
                      <a:pt x="164" y="91"/>
                    </a:lnTo>
                    <a:lnTo>
                      <a:pt x="165" y="91"/>
                    </a:lnTo>
                    <a:lnTo>
                      <a:pt x="167" y="84"/>
                    </a:lnTo>
                    <a:lnTo>
                      <a:pt x="164" y="66"/>
                    </a:lnTo>
                    <a:lnTo>
                      <a:pt x="159" y="51"/>
                    </a:lnTo>
                    <a:lnTo>
                      <a:pt x="151" y="37"/>
                    </a:lnTo>
                    <a:lnTo>
                      <a:pt x="142" y="25"/>
                    </a:lnTo>
                    <a:lnTo>
                      <a:pt x="128" y="13"/>
                    </a:lnTo>
                    <a:lnTo>
                      <a:pt x="114" y="6"/>
                    </a:lnTo>
                    <a:lnTo>
                      <a:pt x="106" y="3"/>
                    </a:lnTo>
                    <a:lnTo>
                      <a:pt x="98" y="2"/>
                    </a:lnTo>
                    <a:lnTo>
                      <a:pt x="83" y="0"/>
                    </a:lnTo>
                    <a:lnTo>
                      <a:pt x="66" y="2"/>
                    </a:lnTo>
                    <a:lnTo>
                      <a:pt x="50" y="6"/>
                    </a:lnTo>
                    <a:lnTo>
                      <a:pt x="36" y="13"/>
                    </a:lnTo>
                    <a:lnTo>
                      <a:pt x="25" y="25"/>
                    </a:lnTo>
                    <a:lnTo>
                      <a:pt x="13" y="37"/>
                    </a:lnTo>
                    <a:lnTo>
                      <a:pt x="6" y="51"/>
                    </a:lnTo>
                    <a:lnTo>
                      <a:pt x="1" y="66"/>
                    </a:lnTo>
                    <a:lnTo>
                      <a:pt x="0" y="84"/>
                    </a:lnTo>
                    <a:lnTo>
                      <a:pt x="1" y="99"/>
                    </a:lnTo>
                    <a:lnTo>
                      <a:pt x="2" y="106"/>
                    </a:lnTo>
                    <a:lnTo>
                      <a:pt x="6" y="114"/>
                    </a:lnTo>
                    <a:lnTo>
                      <a:pt x="13" y="128"/>
                    </a:lnTo>
                    <a:lnTo>
                      <a:pt x="25" y="142"/>
                    </a:lnTo>
                    <a:lnTo>
                      <a:pt x="36" y="152"/>
                    </a:lnTo>
                    <a:lnTo>
                      <a:pt x="50" y="160"/>
                    </a:lnTo>
                    <a:lnTo>
                      <a:pt x="66" y="165"/>
                    </a:lnTo>
                    <a:lnTo>
                      <a:pt x="83" y="167"/>
                    </a:lnTo>
                    <a:lnTo>
                      <a:pt x="90" y="166"/>
                    </a:lnTo>
                    <a:lnTo>
                      <a:pt x="90" y="165"/>
                    </a:lnTo>
                    <a:lnTo>
                      <a:pt x="91" y="165"/>
                    </a:lnTo>
                    <a:lnTo>
                      <a:pt x="94" y="165"/>
                    </a:lnTo>
                    <a:lnTo>
                      <a:pt x="98" y="165"/>
                    </a:lnTo>
                    <a:lnTo>
                      <a:pt x="106" y="162"/>
                    </a:lnTo>
                    <a:lnTo>
                      <a:pt x="114" y="160"/>
                    </a:lnTo>
                    <a:lnTo>
                      <a:pt x="128" y="152"/>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9" name="Freeform 283">
                <a:extLst>
                  <a:ext uri="{FF2B5EF4-FFF2-40B4-BE49-F238E27FC236}">
                    <a16:creationId xmlns:a16="http://schemas.microsoft.com/office/drawing/2014/main" id="{AB9FB96B-966D-8657-601D-6502506762B9}"/>
                  </a:ext>
                </a:extLst>
              </p:cNvPr>
              <p:cNvSpPr>
                <a:spLocks/>
              </p:cNvSpPr>
              <p:nvPr/>
            </p:nvSpPr>
            <p:spPr bwMode="auto">
              <a:xfrm>
                <a:off x="3568700" y="4733926"/>
                <a:ext cx="44450" cy="44450"/>
              </a:xfrm>
              <a:custGeom>
                <a:avLst/>
                <a:gdLst>
                  <a:gd name="T0" fmla="*/ 142 w 166"/>
                  <a:gd name="T1" fmla="*/ 142 h 166"/>
                  <a:gd name="T2" fmla="*/ 151 w 166"/>
                  <a:gd name="T3" fmla="*/ 127 h 166"/>
                  <a:gd name="T4" fmla="*/ 159 w 166"/>
                  <a:gd name="T5" fmla="*/ 113 h 166"/>
                  <a:gd name="T6" fmla="*/ 161 w 166"/>
                  <a:gd name="T7" fmla="*/ 105 h 166"/>
                  <a:gd name="T8" fmla="*/ 164 w 166"/>
                  <a:gd name="T9" fmla="*/ 98 h 166"/>
                  <a:gd name="T10" fmla="*/ 164 w 166"/>
                  <a:gd name="T11" fmla="*/ 93 h 166"/>
                  <a:gd name="T12" fmla="*/ 164 w 166"/>
                  <a:gd name="T13" fmla="*/ 91 h 166"/>
                  <a:gd name="T14" fmla="*/ 164 w 166"/>
                  <a:gd name="T15" fmla="*/ 90 h 166"/>
                  <a:gd name="T16" fmla="*/ 165 w 166"/>
                  <a:gd name="T17" fmla="*/ 90 h 166"/>
                  <a:gd name="T18" fmla="*/ 166 w 166"/>
                  <a:gd name="T19" fmla="*/ 83 h 166"/>
                  <a:gd name="T20" fmla="*/ 164 w 166"/>
                  <a:gd name="T21" fmla="*/ 65 h 166"/>
                  <a:gd name="T22" fmla="*/ 159 w 166"/>
                  <a:gd name="T23" fmla="*/ 50 h 166"/>
                  <a:gd name="T24" fmla="*/ 151 w 166"/>
                  <a:gd name="T25" fmla="*/ 36 h 166"/>
                  <a:gd name="T26" fmla="*/ 142 w 166"/>
                  <a:gd name="T27" fmla="*/ 24 h 166"/>
                  <a:gd name="T28" fmla="*/ 127 w 166"/>
                  <a:gd name="T29" fmla="*/ 13 h 166"/>
                  <a:gd name="T30" fmla="*/ 113 w 166"/>
                  <a:gd name="T31" fmla="*/ 6 h 166"/>
                  <a:gd name="T32" fmla="*/ 105 w 166"/>
                  <a:gd name="T33" fmla="*/ 2 h 166"/>
                  <a:gd name="T34" fmla="*/ 98 w 166"/>
                  <a:gd name="T35" fmla="*/ 1 h 166"/>
                  <a:gd name="T36" fmla="*/ 83 w 166"/>
                  <a:gd name="T37" fmla="*/ 0 h 166"/>
                  <a:gd name="T38" fmla="*/ 65 w 166"/>
                  <a:gd name="T39" fmla="*/ 1 h 166"/>
                  <a:gd name="T40" fmla="*/ 50 w 166"/>
                  <a:gd name="T41" fmla="*/ 6 h 166"/>
                  <a:gd name="T42" fmla="*/ 36 w 166"/>
                  <a:gd name="T43" fmla="*/ 13 h 166"/>
                  <a:gd name="T44" fmla="*/ 24 w 166"/>
                  <a:gd name="T45" fmla="*/ 24 h 166"/>
                  <a:gd name="T46" fmla="*/ 12 w 166"/>
                  <a:gd name="T47" fmla="*/ 36 h 166"/>
                  <a:gd name="T48" fmla="*/ 5 w 166"/>
                  <a:gd name="T49" fmla="*/ 50 h 166"/>
                  <a:gd name="T50" fmla="*/ 1 w 166"/>
                  <a:gd name="T51" fmla="*/ 65 h 166"/>
                  <a:gd name="T52" fmla="*/ 0 w 166"/>
                  <a:gd name="T53" fmla="*/ 83 h 166"/>
                  <a:gd name="T54" fmla="*/ 1 w 166"/>
                  <a:gd name="T55" fmla="*/ 98 h 166"/>
                  <a:gd name="T56" fmla="*/ 2 w 166"/>
                  <a:gd name="T57" fmla="*/ 105 h 166"/>
                  <a:gd name="T58" fmla="*/ 5 w 166"/>
                  <a:gd name="T59" fmla="*/ 113 h 166"/>
                  <a:gd name="T60" fmla="*/ 12 w 166"/>
                  <a:gd name="T61" fmla="*/ 127 h 166"/>
                  <a:gd name="T62" fmla="*/ 24 w 166"/>
                  <a:gd name="T63" fmla="*/ 142 h 166"/>
                  <a:gd name="T64" fmla="*/ 36 w 166"/>
                  <a:gd name="T65" fmla="*/ 151 h 166"/>
                  <a:gd name="T66" fmla="*/ 50 w 166"/>
                  <a:gd name="T67" fmla="*/ 159 h 166"/>
                  <a:gd name="T68" fmla="*/ 65 w 166"/>
                  <a:gd name="T69" fmla="*/ 164 h 166"/>
                  <a:gd name="T70" fmla="*/ 83 w 166"/>
                  <a:gd name="T71" fmla="*/ 166 h 166"/>
                  <a:gd name="T72" fmla="*/ 90 w 166"/>
                  <a:gd name="T73" fmla="*/ 165 h 166"/>
                  <a:gd name="T74" fmla="*/ 90 w 166"/>
                  <a:gd name="T75" fmla="*/ 164 h 166"/>
                  <a:gd name="T76" fmla="*/ 91 w 166"/>
                  <a:gd name="T77" fmla="*/ 164 h 166"/>
                  <a:gd name="T78" fmla="*/ 93 w 166"/>
                  <a:gd name="T79" fmla="*/ 164 h 166"/>
                  <a:gd name="T80" fmla="*/ 98 w 166"/>
                  <a:gd name="T81" fmla="*/ 164 h 166"/>
                  <a:gd name="T82" fmla="*/ 105 w 166"/>
                  <a:gd name="T83" fmla="*/ 161 h 166"/>
                  <a:gd name="T84" fmla="*/ 113 w 166"/>
                  <a:gd name="T85" fmla="*/ 159 h 166"/>
                  <a:gd name="T86" fmla="*/ 127 w 166"/>
                  <a:gd name="T87" fmla="*/ 151 h 166"/>
                  <a:gd name="T88" fmla="*/ 142 w 166"/>
                  <a:gd name="T89"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6" h="166">
                    <a:moveTo>
                      <a:pt x="142" y="142"/>
                    </a:moveTo>
                    <a:lnTo>
                      <a:pt x="151" y="127"/>
                    </a:lnTo>
                    <a:lnTo>
                      <a:pt x="159" y="113"/>
                    </a:lnTo>
                    <a:lnTo>
                      <a:pt x="161" y="105"/>
                    </a:lnTo>
                    <a:lnTo>
                      <a:pt x="164" y="98"/>
                    </a:lnTo>
                    <a:lnTo>
                      <a:pt x="164" y="93"/>
                    </a:lnTo>
                    <a:lnTo>
                      <a:pt x="164" y="91"/>
                    </a:lnTo>
                    <a:lnTo>
                      <a:pt x="164" y="90"/>
                    </a:lnTo>
                    <a:lnTo>
                      <a:pt x="165" y="90"/>
                    </a:lnTo>
                    <a:lnTo>
                      <a:pt x="166" y="83"/>
                    </a:lnTo>
                    <a:lnTo>
                      <a:pt x="164" y="65"/>
                    </a:lnTo>
                    <a:lnTo>
                      <a:pt x="159" y="50"/>
                    </a:lnTo>
                    <a:lnTo>
                      <a:pt x="151" y="36"/>
                    </a:lnTo>
                    <a:lnTo>
                      <a:pt x="142" y="24"/>
                    </a:lnTo>
                    <a:lnTo>
                      <a:pt x="127" y="13"/>
                    </a:lnTo>
                    <a:lnTo>
                      <a:pt x="113" y="6"/>
                    </a:lnTo>
                    <a:lnTo>
                      <a:pt x="105" y="2"/>
                    </a:lnTo>
                    <a:lnTo>
                      <a:pt x="98" y="1"/>
                    </a:lnTo>
                    <a:lnTo>
                      <a:pt x="83" y="0"/>
                    </a:lnTo>
                    <a:lnTo>
                      <a:pt x="65" y="1"/>
                    </a:lnTo>
                    <a:lnTo>
                      <a:pt x="50" y="6"/>
                    </a:lnTo>
                    <a:lnTo>
                      <a:pt x="36" y="13"/>
                    </a:lnTo>
                    <a:lnTo>
                      <a:pt x="24" y="24"/>
                    </a:lnTo>
                    <a:lnTo>
                      <a:pt x="12" y="36"/>
                    </a:lnTo>
                    <a:lnTo>
                      <a:pt x="5" y="50"/>
                    </a:lnTo>
                    <a:lnTo>
                      <a:pt x="1" y="65"/>
                    </a:lnTo>
                    <a:lnTo>
                      <a:pt x="0" y="83"/>
                    </a:lnTo>
                    <a:lnTo>
                      <a:pt x="1" y="98"/>
                    </a:lnTo>
                    <a:lnTo>
                      <a:pt x="2" y="105"/>
                    </a:lnTo>
                    <a:lnTo>
                      <a:pt x="5" y="113"/>
                    </a:lnTo>
                    <a:lnTo>
                      <a:pt x="12" y="127"/>
                    </a:lnTo>
                    <a:lnTo>
                      <a:pt x="24" y="142"/>
                    </a:lnTo>
                    <a:lnTo>
                      <a:pt x="36" y="151"/>
                    </a:lnTo>
                    <a:lnTo>
                      <a:pt x="50" y="159"/>
                    </a:lnTo>
                    <a:lnTo>
                      <a:pt x="65" y="164"/>
                    </a:lnTo>
                    <a:lnTo>
                      <a:pt x="83" y="166"/>
                    </a:lnTo>
                    <a:lnTo>
                      <a:pt x="90" y="165"/>
                    </a:lnTo>
                    <a:lnTo>
                      <a:pt x="90" y="164"/>
                    </a:lnTo>
                    <a:lnTo>
                      <a:pt x="91" y="164"/>
                    </a:lnTo>
                    <a:lnTo>
                      <a:pt x="93" y="164"/>
                    </a:lnTo>
                    <a:lnTo>
                      <a:pt x="98" y="164"/>
                    </a:lnTo>
                    <a:lnTo>
                      <a:pt x="105" y="161"/>
                    </a:lnTo>
                    <a:lnTo>
                      <a:pt x="113" y="159"/>
                    </a:lnTo>
                    <a:lnTo>
                      <a:pt x="127" y="151"/>
                    </a:lnTo>
                    <a:lnTo>
                      <a:pt x="14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0" name="Rectangle 284">
                <a:extLst>
                  <a:ext uri="{FF2B5EF4-FFF2-40B4-BE49-F238E27FC236}">
                    <a16:creationId xmlns:a16="http://schemas.microsoft.com/office/drawing/2014/main" id="{A4A29456-4678-0569-FEFD-DABFF4AFD8B7}"/>
                  </a:ext>
                </a:extLst>
              </p:cNvPr>
              <p:cNvSpPr>
                <a:spLocks noChangeArrowheads="1"/>
              </p:cNvSpPr>
              <p:nvPr/>
            </p:nvSpPr>
            <p:spPr bwMode="auto">
              <a:xfrm>
                <a:off x="3859213" y="4210051"/>
                <a:ext cx="73025" cy="258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3" name="Line 193">
                <a:extLst>
                  <a:ext uri="{FF2B5EF4-FFF2-40B4-BE49-F238E27FC236}">
                    <a16:creationId xmlns:a16="http://schemas.microsoft.com/office/drawing/2014/main" id="{9546D844-EA70-D942-C1DE-0060644AB597}"/>
                  </a:ext>
                </a:extLst>
              </p:cNvPr>
              <p:cNvSpPr>
                <a:spLocks noChangeShapeType="1"/>
              </p:cNvSpPr>
              <p:nvPr/>
            </p:nvSpPr>
            <p:spPr bwMode="auto">
              <a:xfrm flipV="1">
                <a:off x="1920875" y="5489559"/>
                <a:ext cx="46038" cy="11747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4" name="Line 194">
                <a:extLst>
                  <a:ext uri="{FF2B5EF4-FFF2-40B4-BE49-F238E27FC236}">
                    <a16:creationId xmlns:a16="http://schemas.microsoft.com/office/drawing/2014/main" id="{ADF8C6D0-C6B8-D0BA-5AF3-131702FEC29F}"/>
                  </a:ext>
                </a:extLst>
              </p:cNvPr>
              <p:cNvSpPr>
                <a:spLocks noChangeShapeType="1"/>
              </p:cNvSpPr>
              <p:nvPr/>
            </p:nvSpPr>
            <p:spPr bwMode="auto">
              <a:xfrm flipV="1">
                <a:off x="1979613" y="5487971"/>
                <a:ext cx="50800" cy="12541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253" name="ZoneTexte 1252">
              <a:extLst>
                <a:ext uri="{FF2B5EF4-FFF2-40B4-BE49-F238E27FC236}">
                  <a16:creationId xmlns:a16="http://schemas.microsoft.com/office/drawing/2014/main" id="{D0C9C57B-0F85-50AC-4032-E381F48DABDF}"/>
                </a:ext>
              </a:extLst>
            </p:cNvPr>
            <p:cNvSpPr txBox="1"/>
            <p:nvPr/>
          </p:nvSpPr>
          <p:spPr>
            <a:xfrm>
              <a:off x="233984" y="2060848"/>
              <a:ext cx="883575" cy="276999"/>
            </a:xfrm>
            <a:prstGeom prst="rect">
              <a:avLst/>
            </a:prstGeom>
            <a:noFill/>
          </p:spPr>
          <p:txBody>
            <a:bodyPr wrap="none" rtlCol="0">
              <a:spAutoFit/>
            </a:bodyPr>
            <a:lstStyle/>
            <a:p>
              <a:pPr algn="r"/>
              <a:r>
                <a:rPr lang="en-US" sz="1200" dirty="0"/>
                <a:t>10 000 000</a:t>
              </a:r>
            </a:p>
          </p:txBody>
        </p:sp>
        <p:sp>
          <p:nvSpPr>
            <p:cNvPr id="1254" name="ZoneTexte 1253">
              <a:extLst>
                <a:ext uri="{FF2B5EF4-FFF2-40B4-BE49-F238E27FC236}">
                  <a16:creationId xmlns:a16="http://schemas.microsoft.com/office/drawing/2014/main" id="{57E45F59-CDD9-FBA7-3117-3243DED8440B}"/>
                </a:ext>
              </a:extLst>
            </p:cNvPr>
            <p:cNvSpPr txBox="1"/>
            <p:nvPr/>
          </p:nvSpPr>
          <p:spPr>
            <a:xfrm>
              <a:off x="312530" y="2463354"/>
              <a:ext cx="805029" cy="276999"/>
            </a:xfrm>
            <a:prstGeom prst="rect">
              <a:avLst/>
            </a:prstGeom>
            <a:noFill/>
          </p:spPr>
          <p:txBody>
            <a:bodyPr wrap="none" rtlCol="0">
              <a:spAutoFit/>
            </a:bodyPr>
            <a:lstStyle/>
            <a:p>
              <a:pPr algn="r"/>
              <a:r>
                <a:rPr lang="en-US" sz="1200" dirty="0"/>
                <a:t>1 000 000</a:t>
              </a:r>
            </a:p>
          </p:txBody>
        </p:sp>
        <p:sp>
          <p:nvSpPr>
            <p:cNvPr id="1255" name="ZoneTexte 1254">
              <a:extLst>
                <a:ext uri="{FF2B5EF4-FFF2-40B4-BE49-F238E27FC236}">
                  <a16:creationId xmlns:a16="http://schemas.microsoft.com/office/drawing/2014/main" id="{2C0B8AFD-9134-DF5C-0FAC-3211135FA8E2}"/>
                </a:ext>
              </a:extLst>
            </p:cNvPr>
            <p:cNvSpPr txBox="1"/>
            <p:nvPr/>
          </p:nvSpPr>
          <p:spPr>
            <a:xfrm>
              <a:off x="426344" y="2853030"/>
              <a:ext cx="691215" cy="276999"/>
            </a:xfrm>
            <a:prstGeom prst="rect">
              <a:avLst/>
            </a:prstGeom>
            <a:noFill/>
          </p:spPr>
          <p:txBody>
            <a:bodyPr wrap="none" rtlCol="0">
              <a:spAutoFit/>
            </a:bodyPr>
            <a:lstStyle/>
            <a:p>
              <a:pPr algn="r"/>
              <a:r>
                <a:rPr lang="en-US" sz="1200" dirty="0"/>
                <a:t>100 000</a:t>
              </a:r>
            </a:p>
          </p:txBody>
        </p:sp>
        <p:sp>
          <p:nvSpPr>
            <p:cNvPr id="1256" name="ZoneTexte 1255">
              <a:extLst>
                <a:ext uri="{FF2B5EF4-FFF2-40B4-BE49-F238E27FC236}">
                  <a16:creationId xmlns:a16="http://schemas.microsoft.com/office/drawing/2014/main" id="{C27EFFDF-7DAC-1653-017C-879C548E6109}"/>
                </a:ext>
              </a:extLst>
            </p:cNvPr>
            <p:cNvSpPr txBox="1"/>
            <p:nvPr/>
          </p:nvSpPr>
          <p:spPr>
            <a:xfrm>
              <a:off x="504892" y="3266790"/>
              <a:ext cx="612667" cy="276999"/>
            </a:xfrm>
            <a:prstGeom prst="rect">
              <a:avLst/>
            </a:prstGeom>
            <a:noFill/>
          </p:spPr>
          <p:txBody>
            <a:bodyPr wrap="none" rtlCol="0">
              <a:spAutoFit/>
            </a:bodyPr>
            <a:lstStyle/>
            <a:p>
              <a:pPr algn="r"/>
              <a:r>
                <a:rPr lang="en-US" sz="1200" dirty="0"/>
                <a:t>10 000</a:t>
              </a:r>
            </a:p>
          </p:txBody>
        </p:sp>
        <p:sp>
          <p:nvSpPr>
            <p:cNvPr id="1257" name="ZoneTexte 1256">
              <a:extLst>
                <a:ext uri="{FF2B5EF4-FFF2-40B4-BE49-F238E27FC236}">
                  <a16:creationId xmlns:a16="http://schemas.microsoft.com/office/drawing/2014/main" id="{34C7FBBB-1897-B4AF-6813-6516A1A14434}"/>
                </a:ext>
              </a:extLst>
            </p:cNvPr>
            <p:cNvSpPr txBox="1"/>
            <p:nvPr/>
          </p:nvSpPr>
          <p:spPr>
            <a:xfrm>
              <a:off x="583438" y="3662262"/>
              <a:ext cx="534121" cy="276999"/>
            </a:xfrm>
            <a:prstGeom prst="rect">
              <a:avLst/>
            </a:prstGeom>
            <a:noFill/>
          </p:spPr>
          <p:txBody>
            <a:bodyPr wrap="none" rtlCol="0">
              <a:spAutoFit/>
            </a:bodyPr>
            <a:lstStyle/>
            <a:p>
              <a:pPr algn="r"/>
              <a:r>
                <a:rPr lang="en-US" sz="1200" dirty="0"/>
                <a:t>1 000</a:t>
              </a:r>
            </a:p>
          </p:txBody>
        </p:sp>
        <p:sp>
          <p:nvSpPr>
            <p:cNvPr id="1258" name="ZoneTexte 1257">
              <a:extLst>
                <a:ext uri="{FF2B5EF4-FFF2-40B4-BE49-F238E27FC236}">
                  <a16:creationId xmlns:a16="http://schemas.microsoft.com/office/drawing/2014/main" id="{8FB31124-B6B4-3943-9A1E-DF16ED9101B7}"/>
                </a:ext>
              </a:extLst>
            </p:cNvPr>
            <p:cNvSpPr txBox="1"/>
            <p:nvPr/>
          </p:nvSpPr>
          <p:spPr>
            <a:xfrm>
              <a:off x="697251" y="4022302"/>
              <a:ext cx="420308" cy="276999"/>
            </a:xfrm>
            <a:prstGeom prst="rect">
              <a:avLst/>
            </a:prstGeom>
            <a:noFill/>
          </p:spPr>
          <p:txBody>
            <a:bodyPr wrap="none" rtlCol="0">
              <a:spAutoFit/>
            </a:bodyPr>
            <a:lstStyle/>
            <a:p>
              <a:pPr algn="r"/>
              <a:r>
                <a:rPr lang="en-US" sz="1200" dirty="0"/>
                <a:t>100</a:t>
              </a:r>
            </a:p>
          </p:txBody>
        </p:sp>
        <p:sp>
          <p:nvSpPr>
            <p:cNvPr id="1259" name="ZoneTexte 1258">
              <a:extLst>
                <a:ext uri="{FF2B5EF4-FFF2-40B4-BE49-F238E27FC236}">
                  <a16:creationId xmlns:a16="http://schemas.microsoft.com/office/drawing/2014/main" id="{D2240150-BE96-6B47-4D7E-74FA03824261}"/>
                </a:ext>
              </a:extLst>
            </p:cNvPr>
            <p:cNvSpPr txBox="1"/>
            <p:nvPr/>
          </p:nvSpPr>
          <p:spPr>
            <a:xfrm>
              <a:off x="846004" y="4805066"/>
              <a:ext cx="263213" cy="276999"/>
            </a:xfrm>
            <a:prstGeom prst="rect">
              <a:avLst/>
            </a:prstGeom>
            <a:noFill/>
          </p:spPr>
          <p:txBody>
            <a:bodyPr wrap="none" rtlCol="0">
              <a:spAutoFit/>
            </a:bodyPr>
            <a:lstStyle/>
            <a:p>
              <a:pPr algn="r"/>
              <a:r>
                <a:rPr lang="en-US" sz="1200" dirty="0"/>
                <a:t>1</a:t>
              </a:r>
            </a:p>
          </p:txBody>
        </p:sp>
        <p:sp>
          <p:nvSpPr>
            <p:cNvPr id="1260" name="ZoneTexte 1259">
              <a:extLst>
                <a:ext uri="{FF2B5EF4-FFF2-40B4-BE49-F238E27FC236}">
                  <a16:creationId xmlns:a16="http://schemas.microsoft.com/office/drawing/2014/main" id="{81BCF83E-10AA-758C-4029-9F7E68DDE9B3}"/>
                </a:ext>
              </a:extLst>
            </p:cNvPr>
            <p:cNvSpPr txBox="1"/>
            <p:nvPr/>
          </p:nvSpPr>
          <p:spPr>
            <a:xfrm>
              <a:off x="767457" y="4442350"/>
              <a:ext cx="341760" cy="276999"/>
            </a:xfrm>
            <a:prstGeom prst="rect">
              <a:avLst/>
            </a:prstGeom>
            <a:noFill/>
          </p:spPr>
          <p:txBody>
            <a:bodyPr wrap="none" rtlCol="0">
              <a:spAutoFit/>
            </a:bodyPr>
            <a:lstStyle/>
            <a:p>
              <a:pPr algn="r"/>
              <a:r>
                <a:rPr lang="en-US" sz="1200" dirty="0"/>
                <a:t>10</a:t>
              </a:r>
            </a:p>
          </p:txBody>
        </p:sp>
        <p:sp>
          <p:nvSpPr>
            <p:cNvPr id="1261" name="ZoneTexte 1260">
              <a:extLst>
                <a:ext uri="{FF2B5EF4-FFF2-40B4-BE49-F238E27FC236}">
                  <a16:creationId xmlns:a16="http://schemas.microsoft.com/office/drawing/2014/main" id="{393C621C-2AC8-AA10-EE6A-C5C2137C5D64}"/>
                </a:ext>
              </a:extLst>
            </p:cNvPr>
            <p:cNvSpPr txBox="1"/>
            <p:nvPr/>
          </p:nvSpPr>
          <p:spPr>
            <a:xfrm>
              <a:off x="5583128" y="4681885"/>
              <a:ext cx="963789" cy="276999"/>
            </a:xfrm>
            <a:prstGeom prst="rect">
              <a:avLst/>
            </a:prstGeom>
            <a:noFill/>
          </p:spPr>
          <p:txBody>
            <a:bodyPr wrap="none" rtlCol="0">
              <a:spAutoFit/>
            </a:bodyPr>
            <a:lstStyle/>
            <a:p>
              <a:pPr algn="ctr"/>
              <a:r>
                <a:rPr lang="en-US" sz="1200" b="1" dirty="0"/>
                <a:t>Month/year</a:t>
              </a:r>
            </a:p>
          </p:txBody>
        </p:sp>
        <p:sp>
          <p:nvSpPr>
            <p:cNvPr id="1262" name="ZoneTexte 1261">
              <a:extLst>
                <a:ext uri="{FF2B5EF4-FFF2-40B4-BE49-F238E27FC236}">
                  <a16:creationId xmlns:a16="http://schemas.microsoft.com/office/drawing/2014/main" id="{029FCE21-C72D-4430-80ED-7E107B402D05}"/>
                </a:ext>
              </a:extLst>
            </p:cNvPr>
            <p:cNvSpPr txBox="1"/>
            <p:nvPr/>
          </p:nvSpPr>
          <p:spPr>
            <a:xfrm rot="16200000">
              <a:off x="-678266" y="3595883"/>
              <a:ext cx="1800493" cy="276999"/>
            </a:xfrm>
            <a:prstGeom prst="rect">
              <a:avLst/>
            </a:prstGeom>
            <a:noFill/>
          </p:spPr>
          <p:txBody>
            <a:bodyPr wrap="none" rtlCol="0">
              <a:spAutoFit/>
            </a:bodyPr>
            <a:lstStyle/>
            <a:p>
              <a:pPr algn="ctr"/>
              <a:r>
                <a:rPr lang="en-US" sz="1200" b="1" dirty="0"/>
                <a:t>Plasma HIV-1 RNA (c/mL)</a:t>
              </a:r>
            </a:p>
          </p:txBody>
        </p:sp>
        <p:sp>
          <p:nvSpPr>
            <p:cNvPr id="1263" name="ZoneTexte 1262">
              <a:extLst>
                <a:ext uri="{FF2B5EF4-FFF2-40B4-BE49-F238E27FC236}">
                  <a16:creationId xmlns:a16="http://schemas.microsoft.com/office/drawing/2014/main" id="{53673698-A5E9-9203-A1F1-D9B48470DB3D}"/>
                </a:ext>
              </a:extLst>
            </p:cNvPr>
            <p:cNvSpPr txBox="1"/>
            <p:nvPr/>
          </p:nvSpPr>
          <p:spPr>
            <a:xfrm>
              <a:off x="2890777" y="2653652"/>
              <a:ext cx="1903085" cy="276999"/>
            </a:xfrm>
            <a:prstGeom prst="rect">
              <a:avLst/>
            </a:prstGeom>
            <a:noFill/>
          </p:spPr>
          <p:txBody>
            <a:bodyPr wrap="none" rtlCol="0">
              <a:spAutoFit/>
            </a:bodyPr>
            <a:lstStyle/>
            <a:p>
              <a:pPr algn="ctr"/>
              <a:r>
                <a:rPr lang="en-US" sz="1200" dirty="0"/>
                <a:t>Antiretroviral therapy (ART)</a:t>
              </a:r>
            </a:p>
          </p:txBody>
        </p:sp>
        <p:sp>
          <p:nvSpPr>
            <p:cNvPr id="1264" name="ZoneTexte 1263">
              <a:extLst>
                <a:ext uri="{FF2B5EF4-FFF2-40B4-BE49-F238E27FC236}">
                  <a16:creationId xmlns:a16="http://schemas.microsoft.com/office/drawing/2014/main" id="{3F8F6818-C9A2-47A4-CD69-97620471E581}"/>
                </a:ext>
              </a:extLst>
            </p:cNvPr>
            <p:cNvSpPr txBox="1"/>
            <p:nvPr/>
          </p:nvSpPr>
          <p:spPr>
            <a:xfrm>
              <a:off x="4922976" y="3751644"/>
              <a:ext cx="2009408" cy="276999"/>
            </a:xfrm>
            <a:prstGeom prst="rect">
              <a:avLst/>
            </a:prstGeom>
            <a:noFill/>
          </p:spPr>
          <p:txBody>
            <a:bodyPr wrap="square" rtlCol="0">
              <a:spAutoFit/>
            </a:bodyPr>
            <a:lstStyle/>
            <a:p>
              <a:pPr algn="ctr"/>
              <a:r>
                <a:rPr lang="en-US" sz="1200" dirty="0"/>
                <a:t>Non-suppressible viremia</a:t>
              </a:r>
            </a:p>
          </p:txBody>
        </p:sp>
        <p:sp>
          <p:nvSpPr>
            <p:cNvPr id="1265" name="Ellipse 1264">
              <a:extLst>
                <a:ext uri="{FF2B5EF4-FFF2-40B4-BE49-F238E27FC236}">
                  <a16:creationId xmlns:a16="http://schemas.microsoft.com/office/drawing/2014/main" id="{1A98E9EA-F610-600D-991F-5418E87F9F87}"/>
                </a:ext>
              </a:extLst>
            </p:cNvPr>
            <p:cNvSpPr/>
            <p:nvPr/>
          </p:nvSpPr>
          <p:spPr>
            <a:xfrm>
              <a:off x="1188505" y="4118567"/>
              <a:ext cx="102678" cy="102678"/>
            </a:xfrm>
            <a:prstGeom prst="ellipse">
              <a:avLst/>
            </a:prstGeom>
            <a:solidFill>
              <a:srgbClr val="FF3E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66" name="Ellipse 1265">
              <a:extLst>
                <a:ext uri="{FF2B5EF4-FFF2-40B4-BE49-F238E27FC236}">
                  <a16:creationId xmlns:a16="http://schemas.microsoft.com/office/drawing/2014/main" id="{F31D46D0-3E41-D858-F607-C1E5E376A3AC}"/>
                </a:ext>
              </a:extLst>
            </p:cNvPr>
            <p:cNvSpPr/>
            <p:nvPr/>
          </p:nvSpPr>
          <p:spPr>
            <a:xfrm>
              <a:off x="1208977" y="3284589"/>
              <a:ext cx="102678" cy="102678"/>
            </a:xfrm>
            <a:prstGeom prst="ellipse">
              <a:avLst/>
            </a:prstGeom>
            <a:solidFill>
              <a:srgbClr val="FF3E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67" name="Ellipse 1266">
              <a:extLst>
                <a:ext uri="{FF2B5EF4-FFF2-40B4-BE49-F238E27FC236}">
                  <a16:creationId xmlns:a16="http://schemas.microsoft.com/office/drawing/2014/main" id="{D746C16A-FE03-11F5-1417-4BE6C305D8D4}"/>
                </a:ext>
              </a:extLst>
            </p:cNvPr>
            <p:cNvSpPr/>
            <p:nvPr/>
          </p:nvSpPr>
          <p:spPr>
            <a:xfrm>
              <a:off x="1244621" y="2171072"/>
              <a:ext cx="102678" cy="102678"/>
            </a:xfrm>
            <a:prstGeom prst="ellipse">
              <a:avLst/>
            </a:prstGeom>
            <a:solidFill>
              <a:srgbClr val="FF3E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68" name="Ellipse 1267">
              <a:extLst>
                <a:ext uri="{FF2B5EF4-FFF2-40B4-BE49-F238E27FC236}">
                  <a16:creationId xmlns:a16="http://schemas.microsoft.com/office/drawing/2014/main" id="{0507A2F7-6EAD-919C-261E-AA38D2F5AD44}"/>
                </a:ext>
              </a:extLst>
            </p:cNvPr>
            <p:cNvSpPr/>
            <p:nvPr/>
          </p:nvSpPr>
          <p:spPr>
            <a:xfrm>
              <a:off x="1312693" y="3099147"/>
              <a:ext cx="102678" cy="102678"/>
            </a:xfrm>
            <a:prstGeom prst="ellipse">
              <a:avLst/>
            </a:prstGeom>
            <a:solidFill>
              <a:srgbClr val="FF3E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69" name="Ellipse 1268">
              <a:extLst>
                <a:ext uri="{FF2B5EF4-FFF2-40B4-BE49-F238E27FC236}">
                  <a16:creationId xmlns:a16="http://schemas.microsoft.com/office/drawing/2014/main" id="{DAB600D7-D55B-D151-CFFE-9B2DE844B733}"/>
                </a:ext>
              </a:extLst>
            </p:cNvPr>
            <p:cNvSpPr/>
            <p:nvPr/>
          </p:nvSpPr>
          <p:spPr>
            <a:xfrm>
              <a:off x="1385856" y="3207141"/>
              <a:ext cx="102678" cy="102678"/>
            </a:xfrm>
            <a:prstGeom prst="ellipse">
              <a:avLst/>
            </a:prstGeom>
            <a:solidFill>
              <a:srgbClr val="FF3E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70" name="Ellipse 1269">
              <a:extLst>
                <a:ext uri="{FF2B5EF4-FFF2-40B4-BE49-F238E27FC236}">
                  <a16:creationId xmlns:a16="http://schemas.microsoft.com/office/drawing/2014/main" id="{199F53A0-81F6-7AD6-36A9-FB68BE42ACEF}"/>
                </a:ext>
              </a:extLst>
            </p:cNvPr>
            <p:cNvSpPr/>
            <p:nvPr/>
          </p:nvSpPr>
          <p:spPr>
            <a:xfrm>
              <a:off x="1597467" y="3219304"/>
              <a:ext cx="102678" cy="102678"/>
            </a:xfrm>
            <a:prstGeom prst="ellipse">
              <a:avLst/>
            </a:prstGeom>
            <a:solidFill>
              <a:srgbClr val="FF3E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71" name="Ellipse 1270">
              <a:extLst>
                <a:ext uri="{FF2B5EF4-FFF2-40B4-BE49-F238E27FC236}">
                  <a16:creationId xmlns:a16="http://schemas.microsoft.com/office/drawing/2014/main" id="{20968EEB-4331-F9DC-ADE8-499590398805}"/>
                </a:ext>
              </a:extLst>
            </p:cNvPr>
            <p:cNvSpPr/>
            <p:nvPr/>
          </p:nvSpPr>
          <p:spPr>
            <a:xfrm>
              <a:off x="1768114" y="3219304"/>
              <a:ext cx="102678" cy="102678"/>
            </a:xfrm>
            <a:prstGeom prst="ellipse">
              <a:avLst/>
            </a:prstGeom>
            <a:solidFill>
              <a:srgbClr val="FF3E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72" name="Ellipse 1271">
              <a:extLst>
                <a:ext uri="{FF2B5EF4-FFF2-40B4-BE49-F238E27FC236}">
                  <a16:creationId xmlns:a16="http://schemas.microsoft.com/office/drawing/2014/main" id="{50D1D1FC-7654-2C97-94FD-3B6F5585D36D}"/>
                </a:ext>
              </a:extLst>
            </p:cNvPr>
            <p:cNvSpPr/>
            <p:nvPr/>
          </p:nvSpPr>
          <p:spPr>
            <a:xfrm>
              <a:off x="2060727" y="3253569"/>
              <a:ext cx="102678" cy="102678"/>
            </a:xfrm>
            <a:prstGeom prst="ellipse">
              <a:avLst/>
            </a:prstGeom>
            <a:solidFill>
              <a:srgbClr val="FF3E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73" name="Ellipse 1272">
              <a:extLst>
                <a:ext uri="{FF2B5EF4-FFF2-40B4-BE49-F238E27FC236}">
                  <a16:creationId xmlns:a16="http://schemas.microsoft.com/office/drawing/2014/main" id="{B72D0F14-C338-8DFD-460D-BC7341215D04}"/>
                </a:ext>
              </a:extLst>
            </p:cNvPr>
            <p:cNvSpPr/>
            <p:nvPr/>
          </p:nvSpPr>
          <p:spPr>
            <a:xfrm>
              <a:off x="2081585" y="3505971"/>
              <a:ext cx="102678" cy="102678"/>
            </a:xfrm>
            <a:prstGeom prst="ellipse">
              <a:avLst/>
            </a:prstGeom>
            <a:solidFill>
              <a:srgbClr val="FF3E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74" name="Ellipse 1273">
              <a:extLst>
                <a:ext uri="{FF2B5EF4-FFF2-40B4-BE49-F238E27FC236}">
                  <a16:creationId xmlns:a16="http://schemas.microsoft.com/office/drawing/2014/main" id="{7B5F50C7-B06C-7366-6CE2-8DA5F091B431}"/>
                </a:ext>
              </a:extLst>
            </p:cNvPr>
            <p:cNvSpPr/>
            <p:nvPr/>
          </p:nvSpPr>
          <p:spPr>
            <a:xfrm>
              <a:off x="2095080" y="3765097"/>
              <a:ext cx="102678" cy="102678"/>
            </a:xfrm>
            <a:prstGeom prst="ellipse">
              <a:avLst/>
            </a:prstGeom>
            <a:solidFill>
              <a:srgbClr val="FF3E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75" name="Ellipse 1274">
              <a:extLst>
                <a:ext uri="{FF2B5EF4-FFF2-40B4-BE49-F238E27FC236}">
                  <a16:creationId xmlns:a16="http://schemas.microsoft.com/office/drawing/2014/main" id="{E578A241-EE75-7760-7BE5-CC06A2D76DFA}"/>
                </a:ext>
              </a:extLst>
            </p:cNvPr>
            <p:cNvSpPr/>
            <p:nvPr/>
          </p:nvSpPr>
          <p:spPr>
            <a:xfrm>
              <a:off x="2156380" y="4017208"/>
              <a:ext cx="102678" cy="102678"/>
            </a:xfrm>
            <a:prstGeom prst="ellipse">
              <a:avLst/>
            </a:prstGeom>
            <a:solidFill>
              <a:srgbClr val="FF3E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76" name="Ellipse 1275">
              <a:extLst>
                <a:ext uri="{FF2B5EF4-FFF2-40B4-BE49-F238E27FC236}">
                  <a16:creationId xmlns:a16="http://schemas.microsoft.com/office/drawing/2014/main" id="{8ECDB941-91AC-543D-A7E5-98681743CB4C}"/>
                </a:ext>
              </a:extLst>
            </p:cNvPr>
            <p:cNvSpPr/>
            <p:nvPr/>
          </p:nvSpPr>
          <p:spPr>
            <a:xfrm>
              <a:off x="2210967" y="4235764"/>
              <a:ext cx="102678" cy="102678"/>
            </a:xfrm>
            <a:prstGeom prst="ellipse">
              <a:avLst/>
            </a:prstGeom>
            <a:solidFill>
              <a:schemeClr val="bg1"/>
            </a:solid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77" name="ZoneTexte 1276">
              <a:extLst>
                <a:ext uri="{FF2B5EF4-FFF2-40B4-BE49-F238E27FC236}">
                  <a16:creationId xmlns:a16="http://schemas.microsoft.com/office/drawing/2014/main" id="{9E9F32A4-281B-FA0B-7E15-49B1D63AC1EA}"/>
                </a:ext>
              </a:extLst>
            </p:cNvPr>
            <p:cNvSpPr txBox="1"/>
            <p:nvPr/>
          </p:nvSpPr>
          <p:spPr>
            <a:xfrm>
              <a:off x="1347299" y="4087936"/>
              <a:ext cx="684804" cy="400110"/>
            </a:xfrm>
            <a:prstGeom prst="rect">
              <a:avLst/>
            </a:prstGeom>
            <a:noFill/>
          </p:spPr>
          <p:txBody>
            <a:bodyPr wrap="none" rtlCol="0">
              <a:spAutoFit/>
            </a:bodyPr>
            <a:lstStyle/>
            <a:p>
              <a:pPr algn="ctr"/>
              <a:r>
                <a:rPr lang="en-US" sz="1000" dirty="0"/>
                <a:t>Limit of</a:t>
              </a:r>
              <a:br>
                <a:rPr lang="en-US" sz="1000" dirty="0"/>
              </a:br>
              <a:r>
                <a:rPr lang="en-US" sz="1000" dirty="0"/>
                <a:t>detection</a:t>
              </a:r>
            </a:p>
          </p:txBody>
        </p:sp>
        <p:sp>
          <p:nvSpPr>
            <p:cNvPr id="1278" name="ZoneTexte 1277">
              <a:extLst>
                <a:ext uri="{FF2B5EF4-FFF2-40B4-BE49-F238E27FC236}">
                  <a16:creationId xmlns:a16="http://schemas.microsoft.com/office/drawing/2014/main" id="{893523CB-B563-6D6A-B873-DECD5C495241}"/>
                </a:ext>
              </a:extLst>
            </p:cNvPr>
            <p:cNvSpPr txBox="1"/>
            <p:nvPr/>
          </p:nvSpPr>
          <p:spPr>
            <a:xfrm>
              <a:off x="2804194" y="3269059"/>
              <a:ext cx="319318" cy="246221"/>
            </a:xfrm>
            <a:prstGeom prst="rect">
              <a:avLst/>
            </a:prstGeom>
            <a:noFill/>
          </p:spPr>
          <p:txBody>
            <a:bodyPr wrap="none" rtlCol="0">
              <a:spAutoFit/>
            </a:bodyPr>
            <a:lstStyle/>
            <a:p>
              <a:pPr algn="ctr"/>
              <a:r>
                <a:rPr lang="en-US" sz="1000" dirty="0"/>
                <a:t>Ag</a:t>
              </a:r>
            </a:p>
          </p:txBody>
        </p:sp>
        <p:cxnSp>
          <p:nvCxnSpPr>
            <p:cNvPr id="1280" name="Connecteur droit avec flèche 1279">
              <a:extLst>
                <a:ext uri="{FF2B5EF4-FFF2-40B4-BE49-F238E27FC236}">
                  <a16:creationId xmlns:a16="http://schemas.microsoft.com/office/drawing/2014/main" id="{50E68698-0D84-3914-470B-A72606927256}"/>
                </a:ext>
              </a:extLst>
            </p:cNvPr>
            <p:cNvCxnSpPr/>
            <p:nvPr/>
          </p:nvCxnSpPr>
          <p:spPr>
            <a:xfrm>
              <a:off x="2904710" y="3635197"/>
              <a:ext cx="200564"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81" name="Connecteur droit avec flèche 1280">
              <a:extLst>
                <a:ext uri="{FF2B5EF4-FFF2-40B4-BE49-F238E27FC236}">
                  <a16:creationId xmlns:a16="http://schemas.microsoft.com/office/drawing/2014/main" id="{1102848D-C604-C3E4-AB45-782BAF9CA363}"/>
                </a:ext>
              </a:extLst>
            </p:cNvPr>
            <p:cNvCxnSpPr/>
            <p:nvPr/>
          </p:nvCxnSpPr>
          <p:spPr>
            <a:xfrm>
              <a:off x="3638337" y="3673279"/>
              <a:ext cx="200564"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 name="ZoneTexte 3">
              <a:extLst>
                <a:ext uri="{FF2B5EF4-FFF2-40B4-BE49-F238E27FC236}">
                  <a16:creationId xmlns:a16="http://schemas.microsoft.com/office/drawing/2014/main" id="{ECCA28FD-FC80-5E19-6CD4-263259F931AA}"/>
                </a:ext>
              </a:extLst>
            </p:cNvPr>
            <p:cNvSpPr txBox="1"/>
            <p:nvPr/>
          </p:nvSpPr>
          <p:spPr>
            <a:xfrm>
              <a:off x="3178187" y="3152001"/>
              <a:ext cx="1745606" cy="276999"/>
            </a:xfrm>
            <a:prstGeom prst="rect">
              <a:avLst/>
            </a:prstGeom>
            <a:noFill/>
          </p:spPr>
          <p:txBody>
            <a:bodyPr wrap="none" rtlCol="0">
              <a:spAutoFit/>
            </a:bodyPr>
            <a:lstStyle/>
            <a:p>
              <a:r>
                <a:rPr lang="en-US" sz="1200" dirty="0"/>
                <a:t>ART blocks new infection</a:t>
              </a:r>
            </a:p>
          </p:txBody>
        </p:sp>
      </p:grpSp>
    </p:spTree>
    <p:extLst>
      <p:ext uri="{BB962C8B-B14F-4D97-AF65-F5344CB8AC3E}">
        <p14:creationId xmlns:p14="http://schemas.microsoft.com/office/powerpoint/2010/main" val="2041509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684529-98E6-3CAE-FBF1-2075A3F7B111}"/>
              </a:ext>
            </a:extLst>
          </p:cNvPr>
          <p:cNvSpPr>
            <a:spLocks noGrp="1"/>
          </p:cNvSpPr>
          <p:nvPr>
            <p:ph type="title"/>
          </p:nvPr>
        </p:nvSpPr>
        <p:spPr/>
        <p:txBody>
          <a:bodyPr/>
          <a:lstStyle/>
          <a:p>
            <a:r>
              <a:rPr lang="fr-FR" dirty="0"/>
              <a:t>DTG and incident hypertension</a:t>
            </a:r>
          </a:p>
        </p:txBody>
      </p:sp>
      <p:sp>
        <p:nvSpPr>
          <p:cNvPr id="3" name="Espace réservé du contenu 2">
            <a:extLst>
              <a:ext uri="{FF2B5EF4-FFF2-40B4-BE49-F238E27FC236}">
                <a16:creationId xmlns:a16="http://schemas.microsoft.com/office/drawing/2014/main" id="{C1849D83-6138-8DED-29BE-606DFA85AE9C}"/>
              </a:ext>
            </a:extLst>
          </p:cNvPr>
          <p:cNvSpPr>
            <a:spLocks noGrp="1"/>
          </p:cNvSpPr>
          <p:nvPr>
            <p:ph idx="1"/>
          </p:nvPr>
        </p:nvSpPr>
        <p:spPr>
          <a:xfrm>
            <a:off x="609600" y="1412694"/>
            <a:ext cx="10972800" cy="1368152"/>
          </a:xfrm>
        </p:spPr>
        <p:txBody>
          <a:bodyPr>
            <a:normAutofit/>
          </a:bodyPr>
          <a:lstStyle/>
          <a:p>
            <a:r>
              <a:rPr lang="en-US" sz="2000" dirty="0"/>
              <a:t>Prospective cohort Kenya, Nigeria, Tanzania and Uganda</a:t>
            </a:r>
          </a:p>
          <a:p>
            <a:r>
              <a:rPr lang="en-US" sz="2000" dirty="0"/>
              <a:t>2477 PWH and 455 without HIV followed for a median of 5.4 years (incidence of hypertension: 14%)</a:t>
            </a:r>
          </a:p>
          <a:p>
            <a:r>
              <a:rPr lang="en-US" sz="2000" dirty="0"/>
              <a:t>Hypertension </a:t>
            </a:r>
            <a:r>
              <a:rPr lang="en-US" sz="2000" u="sng" dirty="0"/>
              <a:t>&gt;</a:t>
            </a:r>
            <a:r>
              <a:rPr lang="en-US" sz="2000" dirty="0"/>
              <a:t> 140/90 mm Hg at 2 consecutive 6-monthly visits or receipt of anti-hypertensive drug</a:t>
            </a:r>
          </a:p>
        </p:txBody>
      </p:sp>
      <p:sp>
        <p:nvSpPr>
          <p:cNvPr id="4" name="Text Placeholder 22">
            <a:extLst>
              <a:ext uri="{FF2B5EF4-FFF2-40B4-BE49-F238E27FC236}">
                <a16:creationId xmlns:a16="http://schemas.microsoft.com/office/drawing/2014/main" id="{A6C59339-447B-9774-4A9B-D20B5CBAECE4}"/>
              </a:ext>
            </a:extLst>
          </p:cNvPr>
          <p:cNvSpPr txBox="1">
            <a:spLocks/>
          </p:cNvSpPr>
          <p:nvPr/>
        </p:nvSpPr>
        <p:spPr bwMode="auto">
          <a:xfrm>
            <a:off x="9565277" y="6562844"/>
            <a:ext cx="25146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a:solidFill>
                  <a:schemeClr val="tx1"/>
                </a:solidFill>
                <a:latin typeface="+mn-lt"/>
              </a:rPr>
              <a:t>Romo M, et al.</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AIDS2024 ; # </a:t>
            </a:r>
            <a:r>
              <a:rPr lang="en-US" sz="1200" i="1" kern="0" dirty="0">
                <a:solidFill>
                  <a:schemeClr val="tx1"/>
                </a:solidFill>
                <a:latin typeface="+mn-lt"/>
              </a:rPr>
              <a:t>OAB3404</a:t>
            </a:r>
            <a:endPar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5" name="ZoneTexte 4">
            <a:extLst>
              <a:ext uri="{FF2B5EF4-FFF2-40B4-BE49-F238E27FC236}">
                <a16:creationId xmlns:a16="http://schemas.microsoft.com/office/drawing/2014/main" id="{D8783A7F-44A1-56FD-BB35-93BE9F21FD01}"/>
              </a:ext>
            </a:extLst>
          </p:cNvPr>
          <p:cNvSpPr txBox="1"/>
          <p:nvPr/>
        </p:nvSpPr>
        <p:spPr>
          <a:xfrm>
            <a:off x="2421817" y="2712052"/>
            <a:ext cx="7235507" cy="707886"/>
          </a:xfrm>
          <a:prstGeom prst="rect">
            <a:avLst/>
          </a:prstGeom>
          <a:noFill/>
        </p:spPr>
        <p:txBody>
          <a:bodyPr wrap="none" rtlCol="0">
            <a:spAutoFit/>
          </a:bodyPr>
          <a:lstStyle/>
          <a:p>
            <a:pPr algn="ctr"/>
            <a:r>
              <a:rPr lang="en-US" sz="2000" b="1">
                <a:solidFill>
                  <a:srgbClr val="0070C0"/>
                </a:solidFill>
              </a:rPr>
              <a:t>Unadjusted and adjusted models examining</a:t>
            </a:r>
          </a:p>
          <a:p>
            <a:pPr algn="ctr"/>
            <a:r>
              <a:rPr lang="en-US" sz="2000" b="1">
                <a:solidFill>
                  <a:srgbClr val="0070C0"/>
                </a:solidFill>
              </a:rPr>
              <a:t>associations between time-varying ART and incident hypertension</a:t>
            </a:r>
          </a:p>
        </p:txBody>
      </p:sp>
      <p:sp>
        <p:nvSpPr>
          <p:cNvPr id="7" name="ZoneTexte 6">
            <a:extLst>
              <a:ext uri="{FF2B5EF4-FFF2-40B4-BE49-F238E27FC236}">
                <a16:creationId xmlns:a16="http://schemas.microsoft.com/office/drawing/2014/main" id="{8ADA03C0-A48D-F474-EC4D-40A6DC33385D}"/>
              </a:ext>
            </a:extLst>
          </p:cNvPr>
          <p:cNvSpPr txBox="1"/>
          <p:nvPr/>
        </p:nvSpPr>
        <p:spPr>
          <a:xfrm>
            <a:off x="609600" y="6258583"/>
            <a:ext cx="8138125" cy="400110"/>
          </a:xfrm>
          <a:prstGeom prst="rect">
            <a:avLst/>
          </a:prstGeom>
          <a:noFill/>
        </p:spPr>
        <p:txBody>
          <a:bodyPr wrap="none" rtlCol="0">
            <a:spAutoFit/>
          </a:bodyPr>
          <a:lstStyle/>
          <a:p>
            <a:pPr marL="285750" indent="-285750">
              <a:buClr>
                <a:srgbClr val="0070C0"/>
              </a:buClr>
              <a:buFont typeface="Arial" panose="020B0604020202020204" pitchFamily="34" charset="0"/>
              <a:buChar char="•"/>
            </a:pPr>
            <a:r>
              <a:rPr lang="en-US" sz="2000" dirty="0"/>
              <a:t>Conclusion: DTG not associated with increased incidence of hypertension</a:t>
            </a:r>
          </a:p>
        </p:txBody>
      </p:sp>
      <p:grpSp>
        <p:nvGrpSpPr>
          <p:cNvPr id="13" name="Groupe 12">
            <a:extLst>
              <a:ext uri="{FF2B5EF4-FFF2-40B4-BE49-F238E27FC236}">
                <a16:creationId xmlns:a16="http://schemas.microsoft.com/office/drawing/2014/main" id="{DC667E3D-EB13-E556-2EBE-815D872BE86C}"/>
              </a:ext>
            </a:extLst>
          </p:cNvPr>
          <p:cNvGrpSpPr/>
          <p:nvPr/>
        </p:nvGrpSpPr>
        <p:grpSpPr>
          <a:xfrm>
            <a:off x="896659" y="3501008"/>
            <a:ext cx="9242664" cy="2494360"/>
            <a:chOff x="-374985" y="2778810"/>
            <a:chExt cx="12519657" cy="3871200"/>
          </a:xfrm>
        </p:grpSpPr>
        <p:sp>
          <p:nvSpPr>
            <p:cNvPr id="14" name="Freeform 7">
              <a:extLst>
                <a:ext uri="{FF2B5EF4-FFF2-40B4-BE49-F238E27FC236}">
                  <a16:creationId xmlns:a16="http://schemas.microsoft.com/office/drawing/2014/main" id="{7B7A8D7E-711B-BD38-7D09-1F20E94B73C6}"/>
                </a:ext>
              </a:extLst>
            </p:cNvPr>
            <p:cNvSpPr>
              <a:spLocks/>
            </p:cNvSpPr>
            <p:nvPr/>
          </p:nvSpPr>
          <p:spPr bwMode="auto">
            <a:xfrm>
              <a:off x="1666214" y="3855615"/>
              <a:ext cx="3223068" cy="2000249"/>
            </a:xfrm>
            <a:custGeom>
              <a:avLst/>
              <a:gdLst>
                <a:gd name="T0" fmla="*/ 13081 w 13081"/>
                <a:gd name="T1" fmla="*/ 5565 h 5565"/>
                <a:gd name="T2" fmla="*/ 0 w 13081"/>
                <a:gd name="T3" fmla="*/ 5565 h 5565"/>
                <a:gd name="T4" fmla="*/ 0 w 13081"/>
                <a:gd name="T5" fmla="*/ 0 h 5565"/>
              </a:gdLst>
              <a:ahLst/>
              <a:cxnLst>
                <a:cxn ang="0">
                  <a:pos x="T0" y="T1"/>
                </a:cxn>
                <a:cxn ang="0">
                  <a:pos x="T2" y="T3"/>
                </a:cxn>
                <a:cxn ang="0">
                  <a:pos x="T4" y="T5"/>
                </a:cxn>
              </a:cxnLst>
              <a:rect l="0" t="0" r="r" b="b"/>
              <a:pathLst>
                <a:path w="13081" h="5565">
                  <a:moveTo>
                    <a:pt x="13081" y="5565"/>
                  </a:moveTo>
                  <a:lnTo>
                    <a:pt x="0" y="5565"/>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5" name="Line 15">
              <a:extLst>
                <a:ext uri="{FF2B5EF4-FFF2-40B4-BE49-F238E27FC236}">
                  <a16:creationId xmlns:a16="http://schemas.microsoft.com/office/drawing/2014/main" id="{B34EC5A8-387D-7AA6-A5EC-99B3F3148904}"/>
                </a:ext>
              </a:extLst>
            </p:cNvPr>
            <p:cNvSpPr>
              <a:spLocks noChangeShapeType="1"/>
            </p:cNvSpPr>
            <p:nvPr/>
          </p:nvSpPr>
          <p:spPr bwMode="auto">
            <a:xfrm>
              <a:off x="1575621" y="4004501"/>
              <a:ext cx="90594"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6" name="Line 16">
              <a:extLst>
                <a:ext uri="{FF2B5EF4-FFF2-40B4-BE49-F238E27FC236}">
                  <a16:creationId xmlns:a16="http://schemas.microsoft.com/office/drawing/2014/main" id="{6A4E12EC-863A-3A18-68EF-F35ACE2FE591}"/>
                </a:ext>
              </a:extLst>
            </p:cNvPr>
            <p:cNvSpPr>
              <a:spLocks noChangeShapeType="1"/>
            </p:cNvSpPr>
            <p:nvPr/>
          </p:nvSpPr>
          <p:spPr bwMode="auto">
            <a:xfrm>
              <a:off x="1575621" y="4501577"/>
              <a:ext cx="90594"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7" name="Line 18">
              <a:extLst>
                <a:ext uri="{FF2B5EF4-FFF2-40B4-BE49-F238E27FC236}">
                  <a16:creationId xmlns:a16="http://schemas.microsoft.com/office/drawing/2014/main" id="{CB3792A6-4DF6-DC30-A3A2-CE6BC1738DBC}"/>
                </a:ext>
              </a:extLst>
            </p:cNvPr>
            <p:cNvSpPr>
              <a:spLocks noChangeShapeType="1"/>
            </p:cNvSpPr>
            <p:nvPr/>
          </p:nvSpPr>
          <p:spPr bwMode="auto">
            <a:xfrm>
              <a:off x="1575621" y="5018185"/>
              <a:ext cx="90594"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8" name="Line 19">
              <a:extLst>
                <a:ext uri="{FF2B5EF4-FFF2-40B4-BE49-F238E27FC236}">
                  <a16:creationId xmlns:a16="http://schemas.microsoft.com/office/drawing/2014/main" id="{51F5310D-C2F5-E76F-F281-6801FB53BA19}"/>
                </a:ext>
              </a:extLst>
            </p:cNvPr>
            <p:cNvSpPr>
              <a:spLocks noChangeShapeType="1"/>
            </p:cNvSpPr>
            <p:nvPr/>
          </p:nvSpPr>
          <p:spPr bwMode="auto">
            <a:xfrm>
              <a:off x="1575621" y="5481868"/>
              <a:ext cx="90594"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9" name="Line 20">
              <a:extLst>
                <a:ext uri="{FF2B5EF4-FFF2-40B4-BE49-F238E27FC236}">
                  <a16:creationId xmlns:a16="http://schemas.microsoft.com/office/drawing/2014/main" id="{22725379-A12A-AE94-E2F6-6EFCBE3347D6}"/>
                </a:ext>
              </a:extLst>
            </p:cNvPr>
            <p:cNvSpPr>
              <a:spLocks noChangeShapeType="1"/>
            </p:cNvSpPr>
            <p:nvPr/>
          </p:nvSpPr>
          <p:spPr bwMode="auto">
            <a:xfrm rot="16200000">
              <a:off x="1619166" y="5893296"/>
              <a:ext cx="90594"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0" name="ZoneTexte 19">
              <a:extLst>
                <a:ext uri="{FF2B5EF4-FFF2-40B4-BE49-F238E27FC236}">
                  <a16:creationId xmlns:a16="http://schemas.microsoft.com/office/drawing/2014/main" id="{A5B85D1E-07CC-896A-9C17-14ECD488F4C6}"/>
                </a:ext>
              </a:extLst>
            </p:cNvPr>
            <p:cNvSpPr txBox="1"/>
            <p:nvPr/>
          </p:nvSpPr>
          <p:spPr>
            <a:xfrm>
              <a:off x="1303256" y="5923230"/>
              <a:ext cx="558470" cy="477664"/>
            </a:xfrm>
            <a:prstGeom prst="rect">
              <a:avLst/>
            </a:prstGeom>
            <a:noFill/>
          </p:spPr>
          <p:txBody>
            <a:bodyPr wrap="none" rtlCol="0">
              <a:spAutoFit/>
            </a:bodyPr>
            <a:lstStyle/>
            <a:p>
              <a:pPr algn="r"/>
              <a:r>
                <a:rPr lang="en-US" sz="1400" dirty="0"/>
                <a:t>0.1</a:t>
              </a:r>
            </a:p>
          </p:txBody>
        </p:sp>
        <p:sp>
          <p:nvSpPr>
            <p:cNvPr id="21" name="ZoneTexte 20">
              <a:extLst>
                <a:ext uri="{FF2B5EF4-FFF2-40B4-BE49-F238E27FC236}">
                  <a16:creationId xmlns:a16="http://schemas.microsoft.com/office/drawing/2014/main" id="{B6D4CEA5-5830-B911-3C84-5926ED46C434}"/>
                </a:ext>
              </a:extLst>
            </p:cNvPr>
            <p:cNvSpPr txBox="1"/>
            <p:nvPr/>
          </p:nvSpPr>
          <p:spPr>
            <a:xfrm>
              <a:off x="1855201" y="6172346"/>
              <a:ext cx="2580866" cy="477664"/>
            </a:xfrm>
            <a:prstGeom prst="rect">
              <a:avLst/>
            </a:prstGeom>
            <a:noFill/>
          </p:spPr>
          <p:txBody>
            <a:bodyPr wrap="none" rtlCol="0">
              <a:spAutoFit/>
            </a:bodyPr>
            <a:lstStyle/>
            <a:p>
              <a:pPr algn="ctr"/>
              <a:r>
                <a:rPr lang="en-US" sz="1400" b="1" dirty="0"/>
                <a:t>Unadjusted HR (95%CI)</a:t>
              </a:r>
            </a:p>
          </p:txBody>
        </p:sp>
        <p:sp>
          <p:nvSpPr>
            <p:cNvPr id="22" name="ZoneTexte 21">
              <a:extLst>
                <a:ext uri="{FF2B5EF4-FFF2-40B4-BE49-F238E27FC236}">
                  <a16:creationId xmlns:a16="http://schemas.microsoft.com/office/drawing/2014/main" id="{BFB866BD-E01F-7DCE-9771-F1759ABE1E39}"/>
                </a:ext>
              </a:extLst>
            </p:cNvPr>
            <p:cNvSpPr txBox="1"/>
            <p:nvPr/>
          </p:nvSpPr>
          <p:spPr>
            <a:xfrm>
              <a:off x="3501537" y="3812094"/>
              <a:ext cx="1605061" cy="429897"/>
            </a:xfrm>
            <a:prstGeom prst="rect">
              <a:avLst/>
            </a:prstGeom>
            <a:noFill/>
          </p:spPr>
          <p:txBody>
            <a:bodyPr wrap="none" rtlCol="0">
              <a:spAutoFit/>
            </a:bodyPr>
            <a:lstStyle/>
            <a:p>
              <a:pPr algn="ctr"/>
              <a:r>
                <a:rPr lang="en-US" sz="1200" b="1" dirty="0"/>
                <a:t>0.98 </a:t>
              </a:r>
              <a:r>
                <a:rPr lang="en-US" sz="1200" dirty="0"/>
                <a:t>(0.73-1.32)</a:t>
              </a:r>
            </a:p>
          </p:txBody>
        </p:sp>
        <p:sp>
          <p:nvSpPr>
            <p:cNvPr id="23" name="ZoneTexte 22">
              <a:extLst>
                <a:ext uri="{FF2B5EF4-FFF2-40B4-BE49-F238E27FC236}">
                  <a16:creationId xmlns:a16="http://schemas.microsoft.com/office/drawing/2014/main" id="{8B4D883F-607C-FFAE-C012-03D158C36A43}"/>
                </a:ext>
              </a:extLst>
            </p:cNvPr>
            <p:cNvSpPr txBox="1"/>
            <p:nvPr/>
          </p:nvSpPr>
          <p:spPr>
            <a:xfrm>
              <a:off x="2281665" y="2778810"/>
              <a:ext cx="2373720" cy="525430"/>
            </a:xfrm>
            <a:prstGeom prst="rect">
              <a:avLst/>
            </a:prstGeom>
            <a:noFill/>
          </p:spPr>
          <p:txBody>
            <a:bodyPr wrap="none" rtlCol="0">
              <a:spAutoFit/>
            </a:bodyPr>
            <a:lstStyle/>
            <a:p>
              <a:pPr algn="ctr"/>
              <a:r>
                <a:rPr lang="en-US" sz="1600" b="1" dirty="0">
                  <a:solidFill>
                    <a:srgbClr val="0070C0"/>
                  </a:solidFill>
                </a:rPr>
                <a:t>Unadjusted model</a:t>
              </a:r>
            </a:p>
          </p:txBody>
        </p:sp>
        <p:sp>
          <p:nvSpPr>
            <p:cNvPr id="24" name="Line 20">
              <a:extLst>
                <a:ext uri="{FF2B5EF4-FFF2-40B4-BE49-F238E27FC236}">
                  <a16:creationId xmlns:a16="http://schemas.microsoft.com/office/drawing/2014/main" id="{A8A45CD0-CC1D-D5A1-14E1-5D9B54D7DFE7}"/>
                </a:ext>
              </a:extLst>
            </p:cNvPr>
            <p:cNvSpPr>
              <a:spLocks noChangeShapeType="1"/>
            </p:cNvSpPr>
            <p:nvPr/>
          </p:nvSpPr>
          <p:spPr bwMode="auto">
            <a:xfrm rot="16200000">
              <a:off x="2161907" y="4834104"/>
              <a:ext cx="2234144" cy="0"/>
            </a:xfrm>
            <a:prstGeom prst="line">
              <a:avLst/>
            </a:prstGeom>
            <a:noFill/>
            <a:ln w="9525">
              <a:solidFill>
                <a:srgbClr val="000000"/>
              </a:solid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5" name="Line 20">
              <a:extLst>
                <a:ext uri="{FF2B5EF4-FFF2-40B4-BE49-F238E27FC236}">
                  <a16:creationId xmlns:a16="http://schemas.microsoft.com/office/drawing/2014/main" id="{83844F57-9EEF-9A10-6A1F-DE5435957BA4}"/>
                </a:ext>
              </a:extLst>
            </p:cNvPr>
            <p:cNvSpPr>
              <a:spLocks noChangeShapeType="1"/>
            </p:cNvSpPr>
            <p:nvPr/>
          </p:nvSpPr>
          <p:spPr bwMode="auto">
            <a:xfrm rot="16200000">
              <a:off x="4843985" y="5908711"/>
              <a:ext cx="90594"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6" name="ZoneTexte 25">
              <a:extLst>
                <a:ext uri="{FF2B5EF4-FFF2-40B4-BE49-F238E27FC236}">
                  <a16:creationId xmlns:a16="http://schemas.microsoft.com/office/drawing/2014/main" id="{903D8DF1-61A4-ECF4-0474-588BB4B9EC5C}"/>
                </a:ext>
              </a:extLst>
            </p:cNvPr>
            <p:cNvSpPr txBox="1"/>
            <p:nvPr/>
          </p:nvSpPr>
          <p:spPr>
            <a:xfrm>
              <a:off x="3047764" y="5923230"/>
              <a:ext cx="373907" cy="477664"/>
            </a:xfrm>
            <a:prstGeom prst="rect">
              <a:avLst/>
            </a:prstGeom>
            <a:noFill/>
          </p:spPr>
          <p:txBody>
            <a:bodyPr wrap="none" rtlCol="0">
              <a:spAutoFit/>
            </a:bodyPr>
            <a:lstStyle/>
            <a:p>
              <a:pPr algn="r"/>
              <a:r>
                <a:rPr lang="en-US" sz="1400" dirty="0"/>
                <a:t>1</a:t>
              </a:r>
            </a:p>
          </p:txBody>
        </p:sp>
        <p:sp>
          <p:nvSpPr>
            <p:cNvPr id="27" name="ZoneTexte 26">
              <a:extLst>
                <a:ext uri="{FF2B5EF4-FFF2-40B4-BE49-F238E27FC236}">
                  <a16:creationId xmlns:a16="http://schemas.microsoft.com/office/drawing/2014/main" id="{D678197D-D6CF-8620-F992-AB7546162191}"/>
                </a:ext>
              </a:extLst>
            </p:cNvPr>
            <p:cNvSpPr txBox="1"/>
            <p:nvPr/>
          </p:nvSpPr>
          <p:spPr>
            <a:xfrm>
              <a:off x="4575313" y="5923230"/>
              <a:ext cx="497674" cy="477664"/>
            </a:xfrm>
            <a:prstGeom prst="rect">
              <a:avLst/>
            </a:prstGeom>
            <a:noFill/>
          </p:spPr>
          <p:txBody>
            <a:bodyPr wrap="none" rtlCol="0">
              <a:spAutoFit/>
            </a:bodyPr>
            <a:lstStyle/>
            <a:p>
              <a:pPr algn="r"/>
              <a:r>
                <a:rPr lang="en-US" sz="1400" dirty="0"/>
                <a:t>10</a:t>
              </a:r>
            </a:p>
          </p:txBody>
        </p:sp>
        <p:sp>
          <p:nvSpPr>
            <p:cNvPr id="28" name="ZoneTexte 27">
              <a:extLst>
                <a:ext uri="{FF2B5EF4-FFF2-40B4-BE49-F238E27FC236}">
                  <a16:creationId xmlns:a16="http://schemas.microsoft.com/office/drawing/2014/main" id="{2D6A65C0-60A3-3D1B-FB01-F0C16496868A}"/>
                </a:ext>
              </a:extLst>
            </p:cNvPr>
            <p:cNvSpPr txBox="1"/>
            <p:nvPr/>
          </p:nvSpPr>
          <p:spPr>
            <a:xfrm>
              <a:off x="-314189" y="3852786"/>
              <a:ext cx="1935107" cy="477664"/>
            </a:xfrm>
            <a:prstGeom prst="rect">
              <a:avLst/>
            </a:prstGeom>
            <a:noFill/>
          </p:spPr>
          <p:txBody>
            <a:bodyPr wrap="none" rtlCol="0">
              <a:spAutoFit/>
            </a:bodyPr>
            <a:lstStyle/>
            <a:p>
              <a:pPr algn="r"/>
              <a:r>
                <a:rPr lang="en-US" sz="1400" b="1" dirty="0"/>
                <a:t>DTG vs EFV (REF)</a:t>
              </a:r>
            </a:p>
          </p:txBody>
        </p:sp>
        <p:sp>
          <p:nvSpPr>
            <p:cNvPr id="29" name="ZoneTexte 28">
              <a:extLst>
                <a:ext uri="{FF2B5EF4-FFF2-40B4-BE49-F238E27FC236}">
                  <a16:creationId xmlns:a16="http://schemas.microsoft.com/office/drawing/2014/main" id="{0D88430C-BAB6-9959-5102-8AFBB500B764}"/>
                </a:ext>
              </a:extLst>
            </p:cNvPr>
            <p:cNvSpPr txBox="1"/>
            <p:nvPr/>
          </p:nvSpPr>
          <p:spPr>
            <a:xfrm>
              <a:off x="-374985" y="4351236"/>
              <a:ext cx="1995903" cy="477664"/>
            </a:xfrm>
            <a:prstGeom prst="rect">
              <a:avLst/>
            </a:prstGeom>
            <a:noFill/>
          </p:spPr>
          <p:txBody>
            <a:bodyPr wrap="none" rtlCol="0">
              <a:spAutoFit/>
            </a:bodyPr>
            <a:lstStyle/>
            <a:p>
              <a:pPr algn="r"/>
              <a:r>
                <a:rPr lang="en-US" sz="1400" b="1" dirty="0"/>
                <a:t>DTG vs NVP (REF)</a:t>
              </a:r>
            </a:p>
          </p:txBody>
        </p:sp>
        <p:sp>
          <p:nvSpPr>
            <p:cNvPr id="30" name="ZoneTexte 29">
              <a:extLst>
                <a:ext uri="{FF2B5EF4-FFF2-40B4-BE49-F238E27FC236}">
                  <a16:creationId xmlns:a16="http://schemas.microsoft.com/office/drawing/2014/main" id="{D932AF64-5F7B-5D01-C082-0D8C44A171F7}"/>
                </a:ext>
              </a:extLst>
            </p:cNvPr>
            <p:cNvSpPr txBox="1"/>
            <p:nvPr/>
          </p:nvSpPr>
          <p:spPr>
            <a:xfrm>
              <a:off x="-327217" y="4838598"/>
              <a:ext cx="1948135" cy="477664"/>
            </a:xfrm>
            <a:prstGeom prst="rect">
              <a:avLst/>
            </a:prstGeom>
            <a:noFill/>
          </p:spPr>
          <p:txBody>
            <a:bodyPr wrap="none" rtlCol="0">
              <a:spAutoFit/>
            </a:bodyPr>
            <a:lstStyle/>
            <a:p>
              <a:pPr algn="r"/>
              <a:r>
                <a:rPr lang="en-US" sz="1400" b="1" dirty="0"/>
                <a:t>DTG vs PI/r (REF)</a:t>
              </a:r>
            </a:p>
          </p:txBody>
        </p:sp>
        <p:sp>
          <p:nvSpPr>
            <p:cNvPr id="31" name="ZoneTexte 30">
              <a:extLst>
                <a:ext uri="{FF2B5EF4-FFF2-40B4-BE49-F238E27FC236}">
                  <a16:creationId xmlns:a16="http://schemas.microsoft.com/office/drawing/2014/main" id="{D32BEE75-1543-1C69-EDB3-00F6C9EB38DB}"/>
                </a:ext>
              </a:extLst>
            </p:cNvPr>
            <p:cNvSpPr txBox="1"/>
            <p:nvPr/>
          </p:nvSpPr>
          <p:spPr>
            <a:xfrm>
              <a:off x="3501537" y="4295170"/>
              <a:ext cx="1605061" cy="429897"/>
            </a:xfrm>
            <a:prstGeom prst="rect">
              <a:avLst/>
            </a:prstGeom>
            <a:noFill/>
          </p:spPr>
          <p:txBody>
            <a:bodyPr wrap="none" rtlCol="0">
              <a:spAutoFit/>
            </a:bodyPr>
            <a:lstStyle/>
            <a:p>
              <a:pPr algn="ctr"/>
              <a:r>
                <a:rPr lang="en-US" sz="1200" b="1" dirty="0"/>
                <a:t>0.50 </a:t>
              </a:r>
              <a:r>
                <a:rPr lang="en-US" sz="1200" dirty="0"/>
                <a:t>(0.36-0.69)</a:t>
              </a:r>
            </a:p>
          </p:txBody>
        </p:sp>
        <p:sp>
          <p:nvSpPr>
            <p:cNvPr id="32" name="ZoneTexte 31">
              <a:extLst>
                <a:ext uri="{FF2B5EF4-FFF2-40B4-BE49-F238E27FC236}">
                  <a16:creationId xmlns:a16="http://schemas.microsoft.com/office/drawing/2014/main" id="{565707CB-806B-C081-FF02-E5912599DB6D}"/>
                </a:ext>
              </a:extLst>
            </p:cNvPr>
            <p:cNvSpPr txBox="1"/>
            <p:nvPr/>
          </p:nvSpPr>
          <p:spPr>
            <a:xfrm>
              <a:off x="3501537" y="4778246"/>
              <a:ext cx="1605061" cy="429897"/>
            </a:xfrm>
            <a:prstGeom prst="rect">
              <a:avLst/>
            </a:prstGeom>
            <a:noFill/>
          </p:spPr>
          <p:txBody>
            <a:bodyPr wrap="none" rtlCol="0">
              <a:spAutoFit/>
            </a:bodyPr>
            <a:lstStyle/>
            <a:p>
              <a:pPr algn="ctr"/>
              <a:r>
                <a:rPr lang="en-US" sz="1200" b="1" dirty="0"/>
                <a:t>0.97 </a:t>
              </a:r>
              <a:r>
                <a:rPr lang="en-US" sz="1200" dirty="0"/>
                <a:t>(0.67-1.41)</a:t>
              </a:r>
            </a:p>
          </p:txBody>
        </p:sp>
        <p:sp>
          <p:nvSpPr>
            <p:cNvPr id="33" name="ZoneTexte 32">
              <a:extLst>
                <a:ext uri="{FF2B5EF4-FFF2-40B4-BE49-F238E27FC236}">
                  <a16:creationId xmlns:a16="http://schemas.microsoft.com/office/drawing/2014/main" id="{1C8E6370-3084-1C94-19A7-8EF9B7E11973}"/>
                </a:ext>
              </a:extLst>
            </p:cNvPr>
            <p:cNvSpPr txBox="1"/>
            <p:nvPr/>
          </p:nvSpPr>
          <p:spPr>
            <a:xfrm>
              <a:off x="3501537" y="5261321"/>
              <a:ext cx="1605061" cy="429897"/>
            </a:xfrm>
            <a:prstGeom prst="rect">
              <a:avLst/>
            </a:prstGeom>
            <a:noFill/>
          </p:spPr>
          <p:txBody>
            <a:bodyPr wrap="none" rtlCol="0">
              <a:spAutoFit/>
            </a:bodyPr>
            <a:lstStyle/>
            <a:p>
              <a:pPr algn="ctr"/>
              <a:r>
                <a:rPr lang="en-US" sz="1200" b="1" dirty="0"/>
                <a:t>0.97 </a:t>
              </a:r>
              <a:r>
                <a:rPr lang="en-US" sz="1200" dirty="0"/>
                <a:t>(0.69-1.36)</a:t>
              </a:r>
            </a:p>
          </p:txBody>
        </p:sp>
        <p:cxnSp>
          <p:nvCxnSpPr>
            <p:cNvPr id="34" name="Connecteur droit 33">
              <a:extLst>
                <a:ext uri="{FF2B5EF4-FFF2-40B4-BE49-F238E27FC236}">
                  <a16:creationId xmlns:a16="http://schemas.microsoft.com/office/drawing/2014/main" id="{9B5E4B1B-76D2-8B0C-9989-7296820E8E45}"/>
                </a:ext>
              </a:extLst>
            </p:cNvPr>
            <p:cNvCxnSpPr>
              <a:cxnSpLocks/>
            </p:cNvCxnSpPr>
            <p:nvPr/>
          </p:nvCxnSpPr>
          <p:spPr>
            <a:xfrm>
              <a:off x="3071664" y="4018873"/>
              <a:ext cx="360040" cy="0"/>
            </a:xfrm>
            <a:prstGeom prst="line">
              <a:avLst/>
            </a:prstGeom>
            <a:ln w="28575">
              <a:solidFill>
                <a:srgbClr val="7030A0"/>
              </a:solidFill>
            </a:ln>
          </p:spPr>
          <p:style>
            <a:lnRef idx="1">
              <a:schemeClr val="accent6"/>
            </a:lnRef>
            <a:fillRef idx="0">
              <a:schemeClr val="accent6"/>
            </a:fillRef>
            <a:effectRef idx="0">
              <a:schemeClr val="accent6"/>
            </a:effectRef>
            <a:fontRef idx="minor">
              <a:schemeClr val="tx1"/>
            </a:fontRef>
          </p:style>
        </p:cxnSp>
        <p:sp>
          <p:nvSpPr>
            <p:cNvPr id="35" name="Ellipse 34">
              <a:extLst>
                <a:ext uri="{FF2B5EF4-FFF2-40B4-BE49-F238E27FC236}">
                  <a16:creationId xmlns:a16="http://schemas.microsoft.com/office/drawing/2014/main" id="{8977F9DA-08C9-B4B5-5C02-182F83E4866A}"/>
                </a:ext>
              </a:extLst>
            </p:cNvPr>
            <p:cNvSpPr/>
            <p:nvPr/>
          </p:nvSpPr>
          <p:spPr>
            <a:xfrm>
              <a:off x="3217465" y="3964873"/>
              <a:ext cx="108000" cy="108000"/>
            </a:xfrm>
            <a:prstGeom prst="ellipse">
              <a:avLst/>
            </a:prstGeom>
            <a:solidFill>
              <a:srgbClr val="7030A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36" name="Connecteur droit 35">
              <a:extLst>
                <a:ext uri="{FF2B5EF4-FFF2-40B4-BE49-F238E27FC236}">
                  <a16:creationId xmlns:a16="http://schemas.microsoft.com/office/drawing/2014/main" id="{2C7FE750-59DA-8177-5861-A53B71D810EE}"/>
                </a:ext>
              </a:extLst>
            </p:cNvPr>
            <p:cNvCxnSpPr>
              <a:cxnSpLocks/>
            </p:cNvCxnSpPr>
            <p:nvPr/>
          </p:nvCxnSpPr>
          <p:spPr>
            <a:xfrm>
              <a:off x="2567608" y="4501577"/>
              <a:ext cx="432048" cy="0"/>
            </a:xfrm>
            <a:prstGeom prst="line">
              <a:avLst/>
            </a:prstGeom>
            <a:ln w="28575">
              <a:solidFill>
                <a:srgbClr val="00B050"/>
              </a:solidFill>
            </a:ln>
          </p:spPr>
          <p:style>
            <a:lnRef idx="1">
              <a:schemeClr val="accent6"/>
            </a:lnRef>
            <a:fillRef idx="0">
              <a:schemeClr val="accent6"/>
            </a:fillRef>
            <a:effectRef idx="0">
              <a:schemeClr val="accent6"/>
            </a:effectRef>
            <a:fontRef idx="minor">
              <a:schemeClr val="tx1"/>
            </a:fontRef>
          </p:style>
        </p:cxnSp>
        <p:sp>
          <p:nvSpPr>
            <p:cNvPr id="37" name="Ellipse 36">
              <a:extLst>
                <a:ext uri="{FF2B5EF4-FFF2-40B4-BE49-F238E27FC236}">
                  <a16:creationId xmlns:a16="http://schemas.microsoft.com/office/drawing/2014/main" id="{EDBD4C86-FA7D-5D96-43A8-C7851DBAE5DA}"/>
                </a:ext>
              </a:extLst>
            </p:cNvPr>
            <p:cNvSpPr/>
            <p:nvPr/>
          </p:nvSpPr>
          <p:spPr>
            <a:xfrm>
              <a:off x="2770177" y="4447577"/>
              <a:ext cx="108000" cy="108000"/>
            </a:xfrm>
            <a:prstGeom prst="ellipse">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38" name="Connecteur droit 37">
              <a:extLst>
                <a:ext uri="{FF2B5EF4-FFF2-40B4-BE49-F238E27FC236}">
                  <a16:creationId xmlns:a16="http://schemas.microsoft.com/office/drawing/2014/main" id="{54AF0748-2533-E312-20B6-D903117FCBE6}"/>
                </a:ext>
              </a:extLst>
            </p:cNvPr>
            <p:cNvCxnSpPr>
              <a:cxnSpLocks/>
            </p:cNvCxnSpPr>
            <p:nvPr/>
          </p:nvCxnSpPr>
          <p:spPr>
            <a:xfrm>
              <a:off x="2999656" y="5020391"/>
              <a:ext cx="518167" cy="0"/>
            </a:xfrm>
            <a:prstGeom prst="line">
              <a:avLst/>
            </a:prstGeom>
            <a:ln w="28575">
              <a:solidFill>
                <a:srgbClr val="C00000"/>
              </a:solidFill>
            </a:ln>
          </p:spPr>
          <p:style>
            <a:lnRef idx="1">
              <a:schemeClr val="accent6"/>
            </a:lnRef>
            <a:fillRef idx="0">
              <a:schemeClr val="accent6"/>
            </a:fillRef>
            <a:effectRef idx="0">
              <a:schemeClr val="accent6"/>
            </a:effectRef>
            <a:fontRef idx="minor">
              <a:schemeClr val="tx1"/>
            </a:fontRef>
          </p:style>
        </p:cxnSp>
        <p:sp>
          <p:nvSpPr>
            <p:cNvPr id="39" name="Ellipse 38">
              <a:extLst>
                <a:ext uri="{FF2B5EF4-FFF2-40B4-BE49-F238E27FC236}">
                  <a16:creationId xmlns:a16="http://schemas.microsoft.com/office/drawing/2014/main" id="{CA0521D1-1AAF-4599-14B4-CE5F9C419943}"/>
                </a:ext>
              </a:extLst>
            </p:cNvPr>
            <p:cNvSpPr/>
            <p:nvPr/>
          </p:nvSpPr>
          <p:spPr>
            <a:xfrm>
              <a:off x="3233818" y="4966391"/>
              <a:ext cx="108000" cy="108000"/>
            </a:xfrm>
            <a:prstGeom prst="ellipse">
              <a:avLst/>
            </a:prstGeom>
            <a:solidFill>
              <a:srgbClr val="C000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0" name="Ellipse 39">
              <a:extLst>
                <a:ext uri="{FF2B5EF4-FFF2-40B4-BE49-F238E27FC236}">
                  <a16:creationId xmlns:a16="http://schemas.microsoft.com/office/drawing/2014/main" id="{68570560-F84C-AD55-2219-B665C48C27FF}"/>
                </a:ext>
              </a:extLst>
            </p:cNvPr>
            <p:cNvSpPr/>
            <p:nvPr/>
          </p:nvSpPr>
          <p:spPr>
            <a:xfrm>
              <a:off x="3227637" y="5443799"/>
              <a:ext cx="108000" cy="108000"/>
            </a:xfrm>
            <a:prstGeom prst="ellipse">
              <a:avLst/>
            </a:prstGeom>
            <a:solidFill>
              <a:srgbClr val="00B0F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41" name="Connecteur droit 40">
              <a:extLst>
                <a:ext uri="{FF2B5EF4-FFF2-40B4-BE49-F238E27FC236}">
                  <a16:creationId xmlns:a16="http://schemas.microsoft.com/office/drawing/2014/main" id="{3AE883DF-523A-49F0-F2BE-EC5E6353641D}"/>
                </a:ext>
              </a:extLst>
            </p:cNvPr>
            <p:cNvCxnSpPr>
              <a:cxnSpLocks/>
            </p:cNvCxnSpPr>
            <p:nvPr/>
          </p:nvCxnSpPr>
          <p:spPr>
            <a:xfrm>
              <a:off x="3012381" y="5497799"/>
              <a:ext cx="491331" cy="0"/>
            </a:xfrm>
            <a:prstGeom prst="line">
              <a:avLst/>
            </a:prstGeom>
            <a:ln w="28575">
              <a:solidFill>
                <a:srgbClr val="00B0F0"/>
              </a:solidFill>
            </a:ln>
          </p:spPr>
          <p:style>
            <a:lnRef idx="1">
              <a:schemeClr val="accent6"/>
            </a:lnRef>
            <a:fillRef idx="0">
              <a:schemeClr val="accent6"/>
            </a:fillRef>
            <a:effectRef idx="0">
              <a:schemeClr val="accent6"/>
            </a:effectRef>
            <a:fontRef idx="minor">
              <a:schemeClr val="tx1"/>
            </a:fontRef>
          </p:style>
        </p:cxnSp>
        <p:sp>
          <p:nvSpPr>
            <p:cNvPr id="42" name="Freeform 7">
              <a:extLst>
                <a:ext uri="{FF2B5EF4-FFF2-40B4-BE49-F238E27FC236}">
                  <a16:creationId xmlns:a16="http://schemas.microsoft.com/office/drawing/2014/main" id="{A1E6ED03-A662-282B-A75A-9EA3C01DD95C}"/>
                </a:ext>
              </a:extLst>
            </p:cNvPr>
            <p:cNvSpPr>
              <a:spLocks/>
            </p:cNvSpPr>
            <p:nvPr/>
          </p:nvSpPr>
          <p:spPr bwMode="auto">
            <a:xfrm>
              <a:off x="5217801" y="3855615"/>
              <a:ext cx="3223068" cy="2000249"/>
            </a:xfrm>
            <a:custGeom>
              <a:avLst/>
              <a:gdLst>
                <a:gd name="T0" fmla="*/ 13081 w 13081"/>
                <a:gd name="T1" fmla="*/ 5565 h 5565"/>
                <a:gd name="T2" fmla="*/ 0 w 13081"/>
                <a:gd name="T3" fmla="*/ 5565 h 5565"/>
                <a:gd name="T4" fmla="*/ 0 w 13081"/>
                <a:gd name="T5" fmla="*/ 0 h 5565"/>
              </a:gdLst>
              <a:ahLst/>
              <a:cxnLst>
                <a:cxn ang="0">
                  <a:pos x="T0" y="T1"/>
                </a:cxn>
                <a:cxn ang="0">
                  <a:pos x="T2" y="T3"/>
                </a:cxn>
                <a:cxn ang="0">
                  <a:pos x="T4" y="T5"/>
                </a:cxn>
              </a:cxnLst>
              <a:rect l="0" t="0" r="r" b="b"/>
              <a:pathLst>
                <a:path w="13081" h="5565">
                  <a:moveTo>
                    <a:pt x="13081" y="5565"/>
                  </a:moveTo>
                  <a:lnTo>
                    <a:pt x="0" y="5565"/>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3" name="Line 15">
              <a:extLst>
                <a:ext uri="{FF2B5EF4-FFF2-40B4-BE49-F238E27FC236}">
                  <a16:creationId xmlns:a16="http://schemas.microsoft.com/office/drawing/2014/main" id="{F900E099-CA1F-ABE2-3757-D9A7E8CCA2A4}"/>
                </a:ext>
              </a:extLst>
            </p:cNvPr>
            <p:cNvSpPr>
              <a:spLocks noChangeShapeType="1"/>
            </p:cNvSpPr>
            <p:nvPr/>
          </p:nvSpPr>
          <p:spPr bwMode="auto">
            <a:xfrm>
              <a:off x="5127208" y="4019324"/>
              <a:ext cx="90594"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4" name="Line 16">
              <a:extLst>
                <a:ext uri="{FF2B5EF4-FFF2-40B4-BE49-F238E27FC236}">
                  <a16:creationId xmlns:a16="http://schemas.microsoft.com/office/drawing/2014/main" id="{E5194811-6EFC-1EB0-1ED0-DBC6B7743481}"/>
                </a:ext>
              </a:extLst>
            </p:cNvPr>
            <p:cNvSpPr>
              <a:spLocks noChangeShapeType="1"/>
            </p:cNvSpPr>
            <p:nvPr/>
          </p:nvSpPr>
          <p:spPr bwMode="auto">
            <a:xfrm>
              <a:off x="5127208" y="4516400"/>
              <a:ext cx="90594"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5" name="Line 18">
              <a:extLst>
                <a:ext uri="{FF2B5EF4-FFF2-40B4-BE49-F238E27FC236}">
                  <a16:creationId xmlns:a16="http://schemas.microsoft.com/office/drawing/2014/main" id="{E7E37475-7A2C-5A1F-045E-B4AB3D1C1324}"/>
                </a:ext>
              </a:extLst>
            </p:cNvPr>
            <p:cNvSpPr>
              <a:spLocks noChangeShapeType="1"/>
            </p:cNvSpPr>
            <p:nvPr/>
          </p:nvSpPr>
          <p:spPr bwMode="auto">
            <a:xfrm>
              <a:off x="5127208" y="5015080"/>
              <a:ext cx="90594"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6" name="Line 19">
              <a:extLst>
                <a:ext uri="{FF2B5EF4-FFF2-40B4-BE49-F238E27FC236}">
                  <a16:creationId xmlns:a16="http://schemas.microsoft.com/office/drawing/2014/main" id="{981CA029-D562-F4D8-9DE6-947350F27519}"/>
                </a:ext>
              </a:extLst>
            </p:cNvPr>
            <p:cNvSpPr>
              <a:spLocks noChangeShapeType="1"/>
            </p:cNvSpPr>
            <p:nvPr/>
          </p:nvSpPr>
          <p:spPr bwMode="auto">
            <a:xfrm>
              <a:off x="5127208" y="5496691"/>
              <a:ext cx="90594"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7" name="Line 20">
              <a:extLst>
                <a:ext uri="{FF2B5EF4-FFF2-40B4-BE49-F238E27FC236}">
                  <a16:creationId xmlns:a16="http://schemas.microsoft.com/office/drawing/2014/main" id="{D9FBF5F7-AEF3-0394-8B10-EC635BED6A9B}"/>
                </a:ext>
              </a:extLst>
            </p:cNvPr>
            <p:cNvSpPr>
              <a:spLocks noChangeShapeType="1"/>
            </p:cNvSpPr>
            <p:nvPr/>
          </p:nvSpPr>
          <p:spPr bwMode="auto">
            <a:xfrm rot="16200000">
              <a:off x="5177103" y="5908119"/>
              <a:ext cx="90594"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8" name="ZoneTexte 47">
              <a:extLst>
                <a:ext uri="{FF2B5EF4-FFF2-40B4-BE49-F238E27FC236}">
                  <a16:creationId xmlns:a16="http://schemas.microsoft.com/office/drawing/2014/main" id="{1E70DCF8-B25D-F7A2-BEC7-F3E1BCD81636}"/>
                </a:ext>
              </a:extLst>
            </p:cNvPr>
            <p:cNvSpPr txBox="1"/>
            <p:nvPr/>
          </p:nvSpPr>
          <p:spPr>
            <a:xfrm>
              <a:off x="4854843" y="5923230"/>
              <a:ext cx="558470" cy="477664"/>
            </a:xfrm>
            <a:prstGeom prst="rect">
              <a:avLst/>
            </a:prstGeom>
            <a:noFill/>
          </p:spPr>
          <p:txBody>
            <a:bodyPr wrap="none" rtlCol="0">
              <a:spAutoFit/>
            </a:bodyPr>
            <a:lstStyle/>
            <a:p>
              <a:pPr algn="r"/>
              <a:r>
                <a:rPr lang="en-US" sz="1400" dirty="0"/>
                <a:t>0.1</a:t>
              </a:r>
            </a:p>
          </p:txBody>
        </p:sp>
        <p:sp>
          <p:nvSpPr>
            <p:cNvPr id="49" name="ZoneTexte 48">
              <a:extLst>
                <a:ext uri="{FF2B5EF4-FFF2-40B4-BE49-F238E27FC236}">
                  <a16:creationId xmlns:a16="http://schemas.microsoft.com/office/drawing/2014/main" id="{E4A1E010-B780-A638-6303-046F9CB30214}"/>
                </a:ext>
              </a:extLst>
            </p:cNvPr>
            <p:cNvSpPr txBox="1"/>
            <p:nvPr/>
          </p:nvSpPr>
          <p:spPr>
            <a:xfrm>
              <a:off x="5537069" y="6172346"/>
              <a:ext cx="2320303" cy="477664"/>
            </a:xfrm>
            <a:prstGeom prst="rect">
              <a:avLst/>
            </a:prstGeom>
            <a:noFill/>
          </p:spPr>
          <p:txBody>
            <a:bodyPr wrap="none" rtlCol="0">
              <a:spAutoFit/>
            </a:bodyPr>
            <a:lstStyle/>
            <a:p>
              <a:pPr algn="ctr"/>
              <a:r>
                <a:rPr lang="en-US" sz="1400" b="1" dirty="0"/>
                <a:t>Adjusted HR (95%CI)</a:t>
              </a:r>
            </a:p>
          </p:txBody>
        </p:sp>
        <p:sp>
          <p:nvSpPr>
            <p:cNvPr id="50" name="ZoneTexte 49">
              <a:extLst>
                <a:ext uri="{FF2B5EF4-FFF2-40B4-BE49-F238E27FC236}">
                  <a16:creationId xmlns:a16="http://schemas.microsoft.com/office/drawing/2014/main" id="{06DA7609-EFEF-5C28-261B-B72CD3261A9A}"/>
                </a:ext>
              </a:extLst>
            </p:cNvPr>
            <p:cNvSpPr txBox="1"/>
            <p:nvPr/>
          </p:nvSpPr>
          <p:spPr>
            <a:xfrm>
              <a:off x="6933195" y="3762482"/>
              <a:ext cx="1605061" cy="429897"/>
            </a:xfrm>
            <a:prstGeom prst="rect">
              <a:avLst/>
            </a:prstGeom>
            <a:noFill/>
          </p:spPr>
          <p:txBody>
            <a:bodyPr wrap="none" rtlCol="0">
              <a:spAutoFit/>
            </a:bodyPr>
            <a:lstStyle/>
            <a:p>
              <a:pPr algn="ctr"/>
              <a:r>
                <a:rPr lang="en-US" sz="1200" b="1" dirty="0"/>
                <a:t>0.85 </a:t>
              </a:r>
              <a:r>
                <a:rPr lang="en-US" sz="1200" dirty="0"/>
                <a:t>(0.62-1.16)</a:t>
              </a:r>
            </a:p>
          </p:txBody>
        </p:sp>
        <p:sp>
          <p:nvSpPr>
            <p:cNvPr id="51" name="ZoneTexte 50">
              <a:extLst>
                <a:ext uri="{FF2B5EF4-FFF2-40B4-BE49-F238E27FC236}">
                  <a16:creationId xmlns:a16="http://schemas.microsoft.com/office/drawing/2014/main" id="{5BF2F6FC-A461-2D4F-C440-032CC489241C}"/>
                </a:ext>
              </a:extLst>
            </p:cNvPr>
            <p:cNvSpPr txBox="1"/>
            <p:nvPr/>
          </p:nvSpPr>
          <p:spPr>
            <a:xfrm>
              <a:off x="4954646" y="2778810"/>
              <a:ext cx="3649169" cy="812028"/>
            </a:xfrm>
            <a:prstGeom prst="rect">
              <a:avLst/>
            </a:prstGeom>
            <a:noFill/>
          </p:spPr>
          <p:txBody>
            <a:bodyPr wrap="none" rtlCol="0">
              <a:spAutoFit/>
            </a:bodyPr>
            <a:lstStyle/>
            <a:p>
              <a:pPr algn="ctr"/>
              <a:r>
                <a:rPr lang="en-US" sz="1600" b="1" dirty="0">
                  <a:solidFill>
                    <a:srgbClr val="0070C0"/>
                  </a:solidFill>
                </a:rPr>
                <a:t>Adjusted model 1</a:t>
              </a:r>
            </a:p>
            <a:p>
              <a:pPr algn="ctr"/>
              <a:r>
                <a:rPr lang="en-US" sz="1200" b="1" dirty="0">
                  <a:solidFill>
                    <a:srgbClr val="0070C0"/>
                  </a:solidFill>
                </a:rPr>
                <a:t>(sex, age, site, education, employment)</a:t>
              </a:r>
            </a:p>
          </p:txBody>
        </p:sp>
        <p:sp>
          <p:nvSpPr>
            <p:cNvPr id="52" name="Line 20">
              <a:extLst>
                <a:ext uri="{FF2B5EF4-FFF2-40B4-BE49-F238E27FC236}">
                  <a16:creationId xmlns:a16="http://schemas.microsoft.com/office/drawing/2014/main" id="{88E04279-311D-E138-84BF-6741629D7012}"/>
                </a:ext>
              </a:extLst>
            </p:cNvPr>
            <p:cNvSpPr>
              <a:spLocks noChangeShapeType="1"/>
            </p:cNvSpPr>
            <p:nvPr/>
          </p:nvSpPr>
          <p:spPr bwMode="auto">
            <a:xfrm rot="16200000">
              <a:off x="5709257" y="4838341"/>
              <a:ext cx="2242617" cy="0"/>
            </a:xfrm>
            <a:prstGeom prst="line">
              <a:avLst/>
            </a:prstGeom>
            <a:noFill/>
            <a:ln w="9525">
              <a:solidFill>
                <a:srgbClr val="000000"/>
              </a:solid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3" name="Line 20">
              <a:extLst>
                <a:ext uri="{FF2B5EF4-FFF2-40B4-BE49-F238E27FC236}">
                  <a16:creationId xmlns:a16="http://schemas.microsoft.com/office/drawing/2014/main" id="{D4FBC172-C021-3D52-433A-89B1CBAE9FF7}"/>
                </a:ext>
              </a:extLst>
            </p:cNvPr>
            <p:cNvSpPr>
              <a:spLocks noChangeShapeType="1"/>
            </p:cNvSpPr>
            <p:nvPr/>
          </p:nvSpPr>
          <p:spPr bwMode="auto">
            <a:xfrm rot="16200000">
              <a:off x="8395572" y="5904484"/>
              <a:ext cx="90594"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4" name="ZoneTexte 53">
              <a:extLst>
                <a:ext uri="{FF2B5EF4-FFF2-40B4-BE49-F238E27FC236}">
                  <a16:creationId xmlns:a16="http://schemas.microsoft.com/office/drawing/2014/main" id="{7EDBE2F6-7592-E7B2-1A4C-0A976C8D902A}"/>
                </a:ext>
              </a:extLst>
            </p:cNvPr>
            <p:cNvSpPr txBox="1"/>
            <p:nvPr/>
          </p:nvSpPr>
          <p:spPr>
            <a:xfrm>
              <a:off x="6599350" y="5923230"/>
              <a:ext cx="373907" cy="477664"/>
            </a:xfrm>
            <a:prstGeom prst="rect">
              <a:avLst/>
            </a:prstGeom>
            <a:noFill/>
          </p:spPr>
          <p:txBody>
            <a:bodyPr wrap="none" rtlCol="0">
              <a:spAutoFit/>
            </a:bodyPr>
            <a:lstStyle/>
            <a:p>
              <a:pPr algn="r"/>
              <a:r>
                <a:rPr lang="en-US" sz="1400" dirty="0"/>
                <a:t>1</a:t>
              </a:r>
            </a:p>
          </p:txBody>
        </p:sp>
        <p:sp>
          <p:nvSpPr>
            <p:cNvPr id="55" name="ZoneTexte 54">
              <a:extLst>
                <a:ext uri="{FF2B5EF4-FFF2-40B4-BE49-F238E27FC236}">
                  <a16:creationId xmlns:a16="http://schemas.microsoft.com/office/drawing/2014/main" id="{AF206557-BE68-3A55-593A-075A32EA7CA3}"/>
                </a:ext>
              </a:extLst>
            </p:cNvPr>
            <p:cNvSpPr txBox="1"/>
            <p:nvPr/>
          </p:nvSpPr>
          <p:spPr>
            <a:xfrm>
              <a:off x="8126900" y="5923230"/>
              <a:ext cx="497674" cy="477664"/>
            </a:xfrm>
            <a:prstGeom prst="rect">
              <a:avLst/>
            </a:prstGeom>
            <a:noFill/>
          </p:spPr>
          <p:txBody>
            <a:bodyPr wrap="none" rtlCol="0">
              <a:spAutoFit/>
            </a:bodyPr>
            <a:lstStyle/>
            <a:p>
              <a:pPr algn="r"/>
              <a:r>
                <a:rPr lang="en-US" sz="1400" dirty="0"/>
                <a:t>10</a:t>
              </a:r>
            </a:p>
          </p:txBody>
        </p:sp>
        <p:sp>
          <p:nvSpPr>
            <p:cNvPr id="56" name="ZoneTexte 55">
              <a:extLst>
                <a:ext uri="{FF2B5EF4-FFF2-40B4-BE49-F238E27FC236}">
                  <a16:creationId xmlns:a16="http://schemas.microsoft.com/office/drawing/2014/main" id="{22AB274F-5DC3-2C81-4F72-3909C524B5D9}"/>
                </a:ext>
              </a:extLst>
            </p:cNvPr>
            <p:cNvSpPr txBox="1"/>
            <p:nvPr/>
          </p:nvSpPr>
          <p:spPr>
            <a:xfrm>
              <a:off x="6933195" y="4241992"/>
              <a:ext cx="1605061" cy="429897"/>
            </a:xfrm>
            <a:prstGeom prst="rect">
              <a:avLst/>
            </a:prstGeom>
            <a:noFill/>
          </p:spPr>
          <p:txBody>
            <a:bodyPr wrap="none" rtlCol="0">
              <a:spAutoFit/>
            </a:bodyPr>
            <a:lstStyle/>
            <a:p>
              <a:pPr algn="ctr"/>
              <a:r>
                <a:rPr lang="en-US" sz="1200" b="1" dirty="0"/>
                <a:t>0.45 </a:t>
              </a:r>
              <a:r>
                <a:rPr lang="en-US" sz="1200" dirty="0"/>
                <a:t>(0.32-0.63)</a:t>
              </a:r>
            </a:p>
          </p:txBody>
        </p:sp>
        <p:sp>
          <p:nvSpPr>
            <p:cNvPr id="57" name="ZoneTexte 56">
              <a:extLst>
                <a:ext uri="{FF2B5EF4-FFF2-40B4-BE49-F238E27FC236}">
                  <a16:creationId xmlns:a16="http://schemas.microsoft.com/office/drawing/2014/main" id="{B93079A1-C84C-2E01-08C4-A68CB4B84272}"/>
                </a:ext>
              </a:extLst>
            </p:cNvPr>
            <p:cNvSpPr txBox="1"/>
            <p:nvPr/>
          </p:nvSpPr>
          <p:spPr>
            <a:xfrm>
              <a:off x="6933195" y="4782696"/>
              <a:ext cx="1605061" cy="429897"/>
            </a:xfrm>
            <a:prstGeom prst="rect">
              <a:avLst/>
            </a:prstGeom>
            <a:noFill/>
          </p:spPr>
          <p:txBody>
            <a:bodyPr wrap="none" rtlCol="0">
              <a:spAutoFit/>
            </a:bodyPr>
            <a:lstStyle/>
            <a:p>
              <a:pPr algn="ctr"/>
              <a:r>
                <a:rPr lang="en-US" sz="1200" b="1" dirty="0"/>
                <a:t>0.94 </a:t>
              </a:r>
              <a:r>
                <a:rPr lang="en-US" sz="1200" dirty="0"/>
                <a:t>(0.65-1.37)</a:t>
              </a:r>
            </a:p>
          </p:txBody>
        </p:sp>
        <p:sp>
          <p:nvSpPr>
            <p:cNvPr id="58" name="ZoneTexte 57">
              <a:extLst>
                <a:ext uri="{FF2B5EF4-FFF2-40B4-BE49-F238E27FC236}">
                  <a16:creationId xmlns:a16="http://schemas.microsoft.com/office/drawing/2014/main" id="{9CD3B037-3031-945C-E1D4-21C08B0A96EB}"/>
                </a:ext>
              </a:extLst>
            </p:cNvPr>
            <p:cNvSpPr txBox="1"/>
            <p:nvPr/>
          </p:nvSpPr>
          <p:spPr>
            <a:xfrm>
              <a:off x="6933195" y="5261321"/>
              <a:ext cx="1605061" cy="429897"/>
            </a:xfrm>
            <a:prstGeom prst="rect">
              <a:avLst/>
            </a:prstGeom>
            <a:noFill/>
          </p:spPr>
          <p:txBody>
            <a:bodyPr wrap="none" rtlCol="0">
              <a:spAutoFit/>
            </a:bodyPr>
            <a:lstStyle/>
            <a:p>
              <a:pPr algn="ctr"/>
              <a:r>
                <a:rPr lang="en-US" sz="1200" b="1" dirty="0"/>
                <a:t>0.72 </a:t>
              </a:r>
              <a:r>
                <a:rPr lang="en-US" sz="1200" dirty="0"/>
                <a:t>(0.51-1.01)</a:t>
              </a:r>
            </a:p>
          </p:txBody>
        </p:sp>
        <p:cxnSp>
          <p:nvCxnSpPr>
            <p:cNvPr id="59" name="Connecteur droit 58">
              <a:extLst>
                <a:ext uri="{FF2B5EF4-FFF2-40B4-BE49-F238E27FC236}">
                  <a16:creationId xmlns:a16="http://schemas.microsoft.com/office/drawing/2014/main" id="{BDB942DF-98D0-2E96-9575-18D8A5D05F96}"/>
                </a:ext>
              </a:extLst>
            </p:cNvPr>
            <p:cNvCxnSpPr>
              <a:cxnSpLocks/>
            </p:cNvCxnSpPr>
            <p:nvPr/>
          </p:nvCxnSpPr>
          <p:spPr>
            <a:xfrm>
              <a:off x="6487099" y="4006674"/>
              <a:ext cx="472997" cy="0"/>
            </a:xfrm>
            <a:prstGeom prst="line">
              <a:avLst/>
            </a:prstGeom>
            <a:ln w="28575">
              <a:solidFill>
                <a:srgbClr val="7030A0"/>
              </a:solidFill>
            </a:ln>
          </p:spPr>
          <p:style>
            <a:lnRef idx="1">
              <a:schemeClr val="accent6"/>
            </a:lnRef>
            <a:fillRef idx="0">
              <a:schemeClr val="accent6"/>
            </a:fillRef>
            <a:effectRef idx="0">
              <a:schemeClr val="accent6"/>
            </a:effectRef>
            <a:fontRef idx="minor">
              <a:schemeClr val="tx1"/>
            </a:fontRef>
          </p:style>
        </p:cxnSp>
        <p:sp>
          <p:nvSpPr>
            <p:cNvPr id="60" name="Ellipse 59">
              <a:extLst>
                <a:ext uri="{FF2B5EF4-FFF2-40B4-BE49-F238E27FC236}">
                  <a16:creationId xmlns:a16="http://schemas.microsoft.com/office/drawing/2014/main" id="{BA17AEED-F513-6E10-725B-4E104430A9CB}"/>
                </a:ext>
              </a:extLst>
            </p:cNvPr>
            <p:cNvSpPr/>
            <p:nvPr/>
          </p:nvSpPr>
          <p:spPr>
            <a:xfrm>
              <a:off x="6684848" y="3965324"/>
              <a:ext cx="108000" cy="108000"/>
            </a:xfrm>
            <a:prstGeom prst="ellipse">
              <a:avLst/>
            </a:prstGeom>
            <a:solidFill>
              <a:srgbClr val="7030A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61" name="Connecteur droit 60">
              <a:extLst>
                <a:ext uri="{FF2B5EF4-FFF2-40B4-BE49-F238E27FC236}">
                  <a16:creationId xmlns:a16="http://schemas.microsoft.com/office/drawing/2014/main" id="{34121E9B-0723-1294-64B1-B5E9F3B2EE89}"/>
                </a:ext>
              </a:extLst>
            </p:cNvPr>
            <p:cNvCxnSpPr>
              <a:cxnSpLocks/>
            </p:cNvCxnSpPr>
            <p:nvPr/>
          </p:nvCxnSpPr>
          <p:spPr>
            <a:xfrm>
              <a:off x="6032216" y="4513212"/>
              <a:ext cx="454883" cy="0"/>
            </a:xfrm>
            <a:prstGeom prst="line">
              <a:avLst/>
            </a:prstGeom>
            <a:ln w="28575">
              <a:solidFill>
                <a:srgbClr val="00B050"/>
              </a:solidFill>
            </a:ln>
          </p:spPr>
          <p:style>
            <a:lnRef idx="1">
              <a:schemeClr val="accent6"/>
            </a:lnRef>
            <a:fillRef idx="0">
              <a:schemeClr val="accent6"/>
            </a:fillRef>
            <a:effectRef idx="0">
              <a:schemeClr val="accent6"/>
            </a:effectRef>
            <a:fontRef idx="minor">
              <a:schemeClr val="tx1"/>
            </a:fontRef>
          </p:style>
        </p:cxnSp>
        <p:sp>
          <p:nvSpPr>
            <p:cNvPr id="62" name="Ellipse 61">
              <a:extLst>
                <a:ext uri="{FF2B5EF4-FFF2-40B4-BE49-F238E27FC236}">
                  <a16:creationId xmlns:a16="http://schemas.microsoft.com/office/drawing/2014/main" id="{5B728A8D-8AEC-D9E4-558A-E39FDD87F13D}"/>
                </a:ext>
              </a:extLst>
            </p:cNvPr>
            <p:cNvSpPr/>
            <p:nvPr/>
          </p:nvSpPr>
          <p:spPr>
            <a:xfrm>
              <a:off x="6194240" y="4451960"/>
              <a:ext cx="108000" cy="108000"/>
            </a:xfrm>
            <a:prstGeom prst="ellipse">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63" name="Connecteur droit 62">
              <a:extLst>
                <a:ext uri="{FF2B5EF4-FFF2-40B4-BE49-F238E27FC236}">
                  <a16:creationId xmlns:a16="http://schemas.microsoft.com/office/drawing/2014/main" id="{1C3EF411-94F3-097F-6142-FA46910C798C}"/>
                </a:ext>
              </a:extLst>
            </p:cNvPr>
            <p:cNvCxnSpPr>
              <a:cxnSpLocks/>
            </p:cNvCxnSpPr>
            <p:nvPr/>
          </p:nvCxnSpPr>
          <p:spPr>
            <a:xfrm>
              <a:off x="6524800" y="5010598"/>
              <a:ext cx="518167" cy="0"/>
            </a:xfrm>
            <a:prstGeom prst="line">
              <a:avLst/>
            </a:prstGeom>
            <a:ln w="28575">
              <a:solidFill>
                <a:srgbClr val="C00000"/>
              </a:solidFill>
            </a:ln>
          </p:spPr>
          <p:style>
            <a:lnRef idx="1">
              <a:schemeClr val="accent6"/>
            </a:lnRef>
            <a:fillRef idx="0">
              <a:schemeClr val="accent6"/>
            </a:fillRef>
            <a:effectRef idx="0">
              <a:schemeClr val="accent6"/>
            </a:effectRef>
            <a:fontRef idx="minor">
              <a:schemeClr val="tx1"/>
            </a:fontRef>
          </p:style>
        </p:cxnSp>
        <p:sp>
          <p:nvSpPr>
            <p:cNvPr id="64" name="Ellipse 63">
              <a:extLst>
                <a:ext uri="{FF2B5EF4-FFF2-40B4-BE49-F238E27FC236}">
                  <a16:creationId xmlns:a16="http://schemas.microsoft.com/office/drawing/2014/main" id="{1094DB9A-C96E-D903-6F2B-036D5310B24E}"/>
                </a:ext>
              </a:extLst>
            </p:cNvPr>
            <p:cNvSpPr/>
            <p:nvPr/>
          </p:nvSpPr>
          <p:spPr>
            <a:xfrm>
              <a:off x="6755633" y="4972405"/>
              <a:ext cx="108000" cy="108000"/>
            </a:xfrm>
            <a:prstGeom prst="ellipse">
              <a:avLst/>
            </a:prstGeom>
            <a:solidFill>
              <a:srgbClr val="C000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5" name="Ellipse 64">
              <a:extLst>
                <a:ext uri="{FF2B5EF4-FFF2-40B4-BE49-F238E27FC236}">
                  <a16:creationId xmlns:a16="http://schemas.microsoft.com/office/drawing/2014/main" id="{E9D32667-E1AA-BB20-83E5-32150BDCCFC2}"/>
                </a:ext>
              </a:extLst>
            </p:cNvPr>
            <p:cNvSpPr/>
            <p:nvPr/>
          </p:nvSpPr>
          <p:spPr>
            <a:xfrm>
              <a:off x="6563969" y="5436664"/>
              <a:ext cx="108000" cy="108000"/>
            </a:xfrm>
            <a:prstGeom prst="ellipse">
              <a:avLst/>
            </a:prstGeom>
            <a:solidFill>
              <a:srgbClr val="00B0F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66" name="Connecteur droit 65">
              <a:extLst>
                <a:ext uri="{FF2B5EF4-FFF2-40B4-BE49-F238E27FC236}">
                  <a16:creationId xmlns:a16="http://schemas.microsoft.com/office/drawing/2014/main" id="{0D92D4BB-69FF-1CBE-BB97-AF91B6F8A7E8}"/>
                </a:ext>
              </a:extLst>
            </p:cNvPr>
            <p:cNvCxnSpPr>
              <a:cxnSpLocks/>
            </p:cNvCxnSpPr>
            <p:nvPr/>
          </p:nvCxnSpPr>
          <p:spPr>
            <a:xfrm>
              <a:off x="6339348" y="5493952"/>
              <a:ext cx="491331" cy="0"/>
            </a:xfrm>
            <a:prstGeom prst="line">
              <a:avLst/>
            </a:prstGeom>
            <a:ln w="28575">
              <a:solidFill>
                <a:srgbClr val="00B0F0"/>
              </a:solidFill>
            </a:ln>
          </p:spPr>
          <p:style>
            <a:lnRef idx="1">
              <a:schemeClr val="accent6"/>
            </a:lnRef>
            <a:fillRef idx="0">
              <a:schemeClr val="accent6"/>
            </a:fillRef>
            <a:effectRef idx="0">
              <a:schemeClr val="accent6"/>
            </a:effectRef>
            <a:fontRef idx="minor">
              <a:schemeClr val="tx1"/>
            </a:fontRef>
          </p:style>
        </p:cxnSp>
        <p:sp>
          <p:nvSpPr>
            <p:cNvPr id="67" name="Freeform 7">
              <a:extLst>
                <a:ext uri="{FF2B5EF4-FFF2-40B4-BE49-F238E27FC236}">
                  <a16:creationId xmlns:a16="http://schemas.microsoft.com/office/drawing/2014/main" id="{70238FB5-DF10-E8B9-676E-E84754D18D4B}"/>
                </a:ext>
              </a:extLst>
            </p:cNvPr>
            <p:cNvSpPr>
              <a:spLocks/>
            </p:cNvSpPr>
            <p:nvPr/>
          </p:nvSpPr>
          <p:spPr bwMode="auto">
            <a:xfrm>
              <a:off x="8737900" y="3855615"/>
              <a:ext cx="3223068" cy="2000249"/>
            </a:xfrm>
            <a:custGeom>
              <a:avLst/>
              <a:gdLst>
                <a:gd name="T0" fmla="*/ 13081 w 13081"/>
                <a:gd name="T1" fmla="*/ 5565 h 5565"/>
                <a:gd name="T2" fmla="*/ 0 w 13081"/>
                <a:gd name="T3" fmla="*/ 5565 h 5565"/>
                <a:gd name="T4" fmla="*/ 0 w 13081"/>
                <a:gd name="T5" fmla="*/ 0 h 5565"/>
              </a:gdLst>
              <a:ahLst/>
              <a:cxnLst>
                <a:cxn ang="0">
                  <a:pos x="T0" y="T1"/>
                </a:cxn>
                <a:cxn ang="0">
                  <a:pos x="T2" y="T3"/>
                </a:cxn>
                <a:cxn ang="0">
                  <a:pos x="T4" y="T5"/>
                </a:cxn>
              </a:cxnLst>
              <a:rect l="0" t="0" r="r" b="b"/>
              <a:pathLst>
                <a:path w="13081" h="5565">
                  <a:moveTo>
                    <a:pt x="13081" y="5565"/>
                  </a:moveTo>
                  <a:lnTo>
                    <a:pt x="0" y="5565"/>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8" name="Line 15">
              <a:extLst>
                <a:ext uri="{FF2B5EF4-FFF2-40B4-BE49-F238E27FC236}">
                  <a16:creationId xmlns:a16="http://schemas.microsoft.com/office/drawing/2014/main" id="{35ED35B6-47C4-AEBF-E434-EAB155FF6046}"/>
                </a:ext>
              </a:extLst>
            </p:cNvPr>
            <p:cNvSpPr>
              <a:spLocks noChangeShapeType="1"/>
            </p:cNvSpPr>
            <p:nvPr/>
          </p:nvSpPr>
          <p:spPr bwMode="auto">
            <a:xfrm>
              <a:off x="8647307" y="4008327"/>
              <a:ext cx="90594"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9" name="Line 16">
              <a:extLst>
                <a:ext uri="{FF2B5EF4-FFF2-40B4-BE49-F238E27FC236}">
                  <a16:creationId xmlns:a16="http://schemas.microsoft.com/office/drawing/2014/main" id="{938E8403-9368-F8C5-6F9F-986664FD5341}"/>
                </a:ext>
              </a:extLst>
            </p:cNvPr>
            <p:cNvSpPr>
              <a:spLocks noChangeShapeType="1"/>
            </p:cNvSpPr>
            <p:nvPr/>
          </p:nvSpPr>
          <p:spPr bwMode="auto">
            <a:xfrm>
              <a:off x="8647307" y="4500921"/>
              <a:ext cx="90594"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0" name="Line 18">
              <a:extLst>
                <a:ext uri="{FF2B5EF4-FFF2-40B4-BE49-F238E27FC236}">
                  <a16:creationId xmlns:a16="http://schemas.microsoft.com/office/drawing/2014/main" id="{47EDE1CF-9C68-8AAF-E4D0-AAC2137FA9F2}"/>
                </a:ext>
              </a:extLst>
            </p:cNvPr>
            <p:cNvSpPr>
              <a:spLocks noChangeShapeType="1"/>
            </p:cNvSpPr>
            <p:nvPr/>
          </p:nvSpPr>
          <p:spPr bwMode="auto">
            <a:xfrm>
              <a:off x="8647307" y="4999601"/>
              <a:ext cx="90594"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1" name="Line 19">
              <a:extLst>
                <a:ext uri="{FF2B5EF4-FFF2-40B4-BE49-F238E27FC236}">
                  <a16:creationId xmlns:a16="http://schemas.microsoft.com/office/drawing/2014/main" id="{2D0C7475-F91B-09E3-F831-8A3F76737F09}"/>
                </a:ext>
              </a:extLst>
            </p:cNvPr>
            <p:cNvSpPr>
              <a:spLocks noChangeShapeType="1"/>
            </p:cNvSpPr>
            <p:nvPr/>
          </p:nvSpPr>
          <p:spPr bwMode="auto">
            <a:xfrm>
              <a:off x="8647307" y="5490176"/>
              <a:ext cx="90594"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2" name="Line 20">
              <a:extLst>
                <a:ext uri="{FF2B5EF4-FFF2-40B4-BE49-F238E27FC236}">
                  <a16:creationId xmlns:a16="http://schemas.microsoft.com/office/drawing/2014/main" id="{AD554DCB-A23A-BBE3-170F-A661064B70BE}"/>
                </a:ext>
              </a:extLst>
            </p:cNvPr>
            <p:cNvSpPr>
              <a:spLocks noChangeShapeType="1"/>
            </p:cNvSpPr>
            <p:nvPr/>
          </p:nvSpPr>
          <p:spPr bwMode="auto">
            <a:xfrm rot="16200000">
              <a:off x="8690852" y="5874712"/>
              <a:ext cx="90594"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3" name="ZoneTexte 72">
              <a:extLst>
                <a:ext uri="{FF2B5EF4-FFF2-40B4-BE49-F238E27FC236}">
                  <a16:creationId xmlns:a16="http://schemas.microsoft.com/office/drawing/2014/main" id="{A77E22B0-070E-85D5-C187-FB504BC1D06D}"/>
                </a:ext>
              </a:extLst>
            </p:cNvPr>
            <p:cNvSpPr txBox="1"/>
            <p:nvPr/>
          </p:nvSpPr>
          <p:spPr>
            <a:xfrm>
              <a:off x="8374942" y="5923230"/>
              <a:ext cx="558470" cy="477664"/>
            </a:xfrm>
            <a:prstGeom prst="rect">
              <a:avLst/>
            </a:prstGeom>
            <a:noFill/>
          </p:spPr>
          <p:txBody>
            <a:bodyPr wrap="none" rtlCol="0">
              <a:spAutoFit/>
            </a:bodyPr>
            <a:lstStyle/>
            <a:p>
              <a:pPr algn="r"/>
              <a:r>
                <a:rPr lang="en-US" sz="1400" dirty="0"/>
                <a:t>0.1</a:t>
              </a:r>
            </a:p>
          </p:txBody>
        </p:sp>
        <p:sp>
          <p:nvSpPr>
            <p:cNvPr id="74" name="ZoneTexte 73">
              <a:extLst>
                <a:ext uri="{FF2B5EF4-FFF2-40B4-BE49-F238E27FC236}">
                  <a16:creationId xmlns:a16="http://schemas.microsoft.com/office/drawing/2014/main" id="{D6A8D83B-6E12-DF88-1CFE-2E3E4A607C02}"/>
                </a:ext>
              </a:extLst>
            </p:cNvPr>
            <p:cNvSpPr txBox="1"/>
            <p:nvPr/>
          </p:nvSpPr>
          <p:spPr>
            <a:xfrm>
              <a:off x="9173512" y="6172346"/>
              <a:ext cx="2231278" cy="477664"/>
            </a:xfrm>
            <a:prstGeom prst="rect">
              <a:avLst/>
            </a:prstGeom>
            <a:noFill/>
          </p:spPr>
          <p:txBody>
            <a:bodyPr wrap="none" rtlCol="0">
              <a:spAutoFit/>
            </a:bodyPr>
            <a:lstStyle/>
            <a:p>
              <a:pPr algn="ctr"/>
              <a:r>
                <a:rPr lang="en-US" sz="1400" b="1" dirty="0"/>
                <a:t>Adjusted IR (95%CI)</a:t>
              </a:r>
            </a:p>
          </p:txBody>
        </p:sp>
        <p:sp>
          <p:nvSpPr>
            <p:cNvPr id="75" name="ZoneTexte 74">
              <a:extLst>
                <a:ext uri="{FF2B5EF4-FFF2-40B4-BE49-F238E27FC236}">
                  <a16:creationId xmlns:a16="http://schemas.microsoft.com/office/drawing/2014/main" id="{1EC9E2DA-C888-316F-AFCE-3B16906F805A}"/>
                </a:ext>
              </a:extLst>
            </p:cNvPr>
            <p:cNvSpPr txBox="1"/>
            <p:nvPr/>
          </p:nvSpPr>
          <p:spPr>
            <a:xfrm>
              <a:off x="10411031" y="3793378"/>
              <a:ext cx="1605061" cy="429897"/>
            </a:xfrm>
            <a:prstGeom prst="rect">
              <a:avLst/>
            </a:prstGeom>
            <a:noFill/>
          </p:spPr>
          <p:txBody>
            <a:bodyPr wrap="none" rtlCol="0">
              <a:spAutoFit/>
            </a:bodyPr>
            <a:lstStyle/>
            <a:p>
              <a:pPr algn="ctr"/>
              <a:r>
                <a:rPr lang="en-US" sz="1200" b="1" dirty="0"/>
                <a:t>0.83 </a:t>
              </a:r>
              <a:r>
                <a:rPr lang="en-US" sz="1200" dirty="0"/>
                <a:t>(0.61-1.14)</a:t>
              </a:r>
            </a:p>
          </p:txBody>
        </p:sp>
        <p:sp>
          <p:nvSpPr>
            <p:cNvPr id="76" name="ZoneTexte 75">
              <a:extLst>
                <a:ext uri="{FF2B5EF4-FFF2-40B4-BE49-F238E27FC236}">
                  <a16:creationId xmlns:a16="http://schemas.microsoft.com/office/drawing/2014/main" id="{203B7105-FF73-516F-CB2F-9EF86C3A8D58}"/>
                </a:ext>
              </a:extLst>
            </p:cNvPr>
            <p:cNvSpPr txBox="1"/>
            <p:nvPr/>
          </p:nvSpPr>
          <p:spPr>
            <a:xfrm>
              <a:off x="9275814" y="2778810"/>
              <a:ext cx="2278180" cy="812028"/>
            </a:xfrm>
            <a:prstGeom prst="rect">
              <a:avLst/>
            </a:prstGeom>
            <a:noFill/>
          </p:spPr>
          <p:txBody>
            <a:bodyPr wrap="none" rtlCol="0">
              <a:spAutoFit/>
            </a:bodyPr>
            <a:lstStyle/>
            <a:p>
              <a:pPr algn="ctr"/>
              <a:r>
                <a:rPr lang="en-US" sz="1600" b="1" dirty="0">
                  <a:solidFill>
                    <a:srgbClr val="0070C0"/>
                  </a:solidFill>
                </a:rPr>
                <a:t>Adjusted model 2</a:t>
              </a:r>
            </a:p>
            <a:p>
              <a:pPr algn="ctr"/>
              <a:r>
                <a:rPr lang="en-US" sz="1200" b="1" dirty="0">
                  <a:solidFill>
                    <a:srgbClr val="0070C0"/>
                  </a:solidFill>
                </a:rPr>
                <a:t>( same + BMI)</a:t>
              </a:r>
            </a:p>
          </p:txBody>
        </p:sp>
        <p:sp>
          <p:nvSpPr>
            <p:cNvPr id="77" name="Line 20">
              <a:extLst>
                <a:ext uri="{FF2B5EF4-FFF2-40B4-BE49-F238E27FC236}">
                  <a16:creationId xmlns:a16="http://schemas.microsoft.com/office/drawing/2014/main" id="{6FB73C50-6E1D-E7D1-7AD1-B5163B16510B}"/>
                </a:ext>
              </a:extLst>
            </p:cNvPr>
            <p:cNvSpPr>
              <a:spLocks noChangeShapeType="1"/>
            </p:cNvSpPr>
            <p:nvPr/>
          </p:nvSpPr>
          <p:spPr bwMode="auto">
            <a:xfrm rot="16200000">
              <a:off x="9194181" y="4801508"/>
              <a:ext cx="2312968" cy="0"/>
            </a:xfrm>
            <a:prstGeom prst="line">
              <a:avLst/>
            </a:prstGeom>
            <a:noFill/>
            <a:ln w="9525">
              <a:solidFill>
                <a:srgbClr val="000000"/>
              </a:solid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8" name="Line 20">
              <a:extLst>
                <a:ext uri="{FF2B5EF4-FFF2-40B4-BE49-F238E27FC236}">
                  <a16:creationId xmlns:a16="http://schemas.microsoft.com/office/drawing/2014/main" id="{8D0BC0D8-F966-FDE2-8919-F8F4D299DB51}"/>
                </a:ext>
              </a:extLst>
            </p:cNvPr>
            <p:cNvSpPr>
              <a:spLocks noChangeShapeType="1"/>
            </p:cNvSpPr>
            <p:nvPr/>
          </p:nvSpPr>
          <p:spPr bwMode="auto">
            <a:xfrm rot="16200000">
              <a:off x="11915671" y="5896477"/>
              <a:ext cx="90594"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9" name="ZoneTexte 78">
              <a:extLst>
                <a:ext uri="{FF2B5EF4-FFF2-40B4-BE49-F238E27FC236}">
                  <a16:creationId xmlns:a16="http://schemas.microsoft.com/office/drawing/2014/main" id="{4FA1FE1A-DA13-2661-64C7-5AF2C11AD59B}"/>
                </a:ext>
              </a:extLst>
            </p:cNvPr>
            <p:cNvSpPr txBox="1"/>
            <p:nvPr/>
          </p:nvSpPr>
          <p:spPr>
            <a:xfrm>
              <a:off x="10119449" y="5923230"/>
              <a:ext cx="373907" cy="477664"/>
            </a:xfrm>
            <a:prstGeom prst="rect">
              <a:avLst/>
            </a:prstGeom>
            <a:noFill/>
          </p:spPr>
          <p:txBody>
            <a:bodyPr wrap="none" rtlCol="0">
              <a:spAutoFit/>
            </a:bodyPr>
            <a:lstStyle/>
            <a:p>
              <a:pPr algn="r"/>
              <a:r>
                <a:rPr lang="en-US" sz="1400" dirty="0"/>
                <a:t>1</a:t>
              </a:r>
            </a:p>
          </p:txBody>
        </p:sp>
        <p:sp>
          <p:nvSpPr>
            <p:cNvPr id="80" name="ZoneTexte 79">
              <a:extLst>
                <a:ext uri="{FF2B5EF4-FFF2-40B4-BE49-F238E27FC236}">
                  <a16:creationId xmlns:a16="http://schemas.microsoft.com/office/drawing/2014/main" id="{7469FFC7-D284-2481-AD7B-E8C92B0CFA62}"/>
                </a:ext>
              </a:extLst>
            </p:cNvPr>
            <p:cNvSpPr txBox="1"/>
            <p:nvPr/>
          </p:nvSpPr>
          <p:spPr>
            <a:xfrm>
              <a:off x="11646998" y="5923230"/>
              <a:ext cx="497674" cy="477664"/>
            </a:xfrm>
            <a:prstGeom prst="rect">
              <a:avLst/>
            </a:prstGeom>
            <a:noFill/>
          </p:spPr>
          <p:txBody>
            <a:bodyPr wrap="none" rtlCol="0">
              <a:spAutoFit/>
            </a:bodyPr>
            <a:lstStyle/>
            <a:p>
              <a:pPr algn="r"/>
              <a:r>
                <a:rPr lang="en-US" sz="1400" dirty="0"/>
                <a:t>10</a:t>
              </a:r>
            </a:p>
          </p:txBody>
        </p:sp>
        <p:sp>
          <p:nvSpPr>
            <p:cNvPr id="81" name="ZoneTexte 80">
              <a:extLst>
                <a:ext uri="{FF2B5EF4-FFF2-40B4-BE49-F238E27FC236}">
                  <a16:creationId xmlns:a16="http://schemas.microsoft.com/office/drawing/2014/main" id="{68A1916C-3709-AB2B-6932-FBDE236C6123}"/>
                </a:ext>
              </a:extLst>
            </p:cNvPr>
            <p:cNvSpPr txBox="1"/>
            <p:nvPr/>
          </p:nvSpPr>
          <p:spPr>
            <a:xfrm>
              <a:off x="10411031" y="4271841"/>
              <a:ext cx="1605061" cy="429897"/>
            </a:xfrm>
            <a:prstGeom prst="rect">
              <a:avLst/>
            </a:prstGeom>
            <a:noFill/>
          </p:spPr>
          <p:txBody>
            <a:bodyPr wrap="none" rtlCol="0">
              <a:spAutoFit/>
            </a:bodyPr>
            <a:lstStyle/>
            <a:p>
              <a:pPr algn="ctr"/>
              <a:r>
                <a:rPr lang="en-US" sz="1200" b="1" dirty="0"/>
                <a:t>0.45 </a:t>
              </a:r>
              <a:r>
                <a:rPr lang="en-US" sz="1200" dirty="0"/>
                <a:t>(0.32-0.63)</a:t>
              </a:r>
            </a:p>
          </p:txBody>
        </p:sp>
        <p:sp>
          <p:nvSpPr>
            <p:cNvPr id="82" name="ZoneTexte 81">
              <a:extLst>
                <a:ext uri="{FF2B5EF4-FFF2-40B4-BE49-F238E27FC236}">
                  <a16:creationId xmlns:a16="http://schemas.microsoft.com/office/drawing/2014/main" id="{8AA4D496-5E81-4D6F-A51E-96B35EFC7FD7}"/>
                </a:ext>
              </a:extLst>
            </p:cNvPr>
            <p:cNvSpPr txBox="1"/>
            <p:nvPr/>
          </p:nvSpPr>
          <p:spPr>
            <a:xfrm>
              <a:off x="10411031" y="4768360"/>
              <a:ext cx="1605061" cy="429897"/>
            </a:xfrm>
            <a:prstGeom prst="rect">
              <a:avLst/>
            </a:prstGeom>
            <a:noFill/>
          </p:spPr>
          <p:txBody>
            <a:bodyPr wrap="none" rtlCol="0">
              <a:spAutoFit/>
            </a:bodyPr>
            <a:lstStyle/>
            <a:p>
              <a:pPr algn="ctr"/>
              <a:r>
                <a:rPr lang="en-US" sz="1200" b="1" dirty="0"/>
                <a:t>0.87 </a:t>
              </a:r>
              <a:r>
                <a:rPr lang="en-US" sz="1200" dirty="0"/>
                <a:t>(0.60-1.27)</a:t>
              </a:r>
            </a:p>
          </p:txBody>
        </p:sp>
        <p:sp>
          <p:nvSpPr>
            <p:cNvPr id="83" name="ZoneTexte 82">
              <a:extLst>
                <a:ext uri="{FF2B5EF4-FFF2-40B4-BE49-F238E27FC236}">
                  <a16:creationId xmlns:a16="http://schemas.microsoft.com/office/drawing/2014/main" id="{2820C8A0-778B-448D-416E-AE4586EC0576}"/>
                </a:ext>
              </a:extLst>
            </p:cNvPr>
            <p:cNvSpPr txBox="1"/>
            <p:nvPr/>
          </p:nvSpPr>
          <p:spPr>
            <a:xfrm>
              <a:off x="10411031" y="5261321"/>
              <a:ext cx="1605061" cy="429897"/>
            </a:xfrm>
            <a:prstGeom prst="rect">
              <a:avLst/>
            </a:prstGeom>
            <a:noFill/>
          </p:spPr>
          <p:txBody>
            <a:bodyPr wrap="none" rtlCol="0">
              <a:spAutoFit/>
            </a:bodyPr>
            <a:lstStyle/>
            <a:p>
              <a:pPr algn="ctr"/>
              <a:r>
                <a:rPr lang="en-US" sz="1200" b="1" dirty="0"/>
                <a:t>0.83 </a:t>
              </a:r>
              <a:r>
                <a:rPr lang="en-US" sz="1200" dirty="0"/>
                <a:t>(0.59-1.17)</a:t>
              </a:r>
            </a:p>
          </p:txBody>
        </p:sp>
        <p:cxnSp>
          <p:nvCxnSpPr>
            <p:cNvPr id="84" name="Connecteur droit 83">
              <a:extLst>
                <a:ext uri="{FF2B5EF4-FFF2-40B4-BE49-F238E27FC236}">
                  <a16:creationId xmlns:a16="http://schemas.microsoft.com/office/drawing/2014/main" id="{F527E030-83D4-073B-699B-BFA0F3F624BF}"/>
                </a:ext>
              </a:extLst>
            </p:cNvPr>
            <p:cNvCxnSpPr>
              <a:cxnSpLocks/>
            </p:cNvCxnSpPr>
            <p:nvPr/>
          </p:nvCxnSpPr>
          <p:spPr>
            <a:xfrm>
              <a:off x="9999464" y="4021354"/>
              <a:ext cx="417016" cy="0"/>
            </a:xfrm>
            <a:prstGeom prst="line">
              <a:avLst/>
            </a:prstGeom>
            <a:ln w="28575">
              <a:solidFill>
                <a:srgbClr val="7030A0"/>
              </a:solidFill>
            </a:ln>
          </p:spPr>
          <p:style>
            <a:lnRef idx="1">
              <a:schemeClr val="accent6"/>
            </a:lnRef>
            <a:fillRef idx="0">
              <a:schemeClr val="accent6"/>
            </a:fillRef>
            <a:effectRef idx="0">
              <a:schemeClr val="accent6"/>
            </a:effectRef>
            <a:fontRef idx="minor">
              <a:schemeClr val="tx1"/>
            </a:fontRef>
          </p:style>
        </p:cxnSp>
        <p:sp>
          <p:nvSpPr>
            <p:cNvPr id="85" name="Ellipse 84">
              <a:extLst>
                <a:ext uri="{FF2B5EF4-FFF2-40B4-BE49-F238E27FC236}">
                  <a16:creationId xmlns:a16="http://schemas.microsoft.com/office/drawing/2014/main" id="{52DA22CC-911E-9FD3-5D21-ED5CD59F3F36}"/>
                </a:ext>
              </a:extLst>
            </p:cNvPr>
            <p:cNvSpPr/>
            <p:nvPr/>
          </p:nvSpPr>
          <p:spPr>
            <a:xfrm>
              <a:off x="10183061" y="3977072"/>
              <a:ext cx="108000" cy="108000"/>
            </a:xfrm>
            <a:prstGeom prst="ellipse">
              <a:avLst/>
            </a:prstGeom>
            <a:solidFill>
              <a:srgbClr val="7030A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86" name="Connecteur droit 85">
              <a:extLst>
                <a:ext uri="{FF2B5EF4-FFF2-40B4-BE49-F238E27FC236}">
                  <a16:creationId xmlns:a16="http://schemas.microsoft.com/office/drawing/2014/main" id="{50C00E5A-4EDD-767B-7B2E-846FAF0A461D}"/>
                </a:ext>
              </a:extLst>
            </p:cNvPr>
            <p:cNvCxnSpPr>
              <a:cxnSpLocks/>
            </p:cNvCxnSpPr>
            <p:nvPr/>
          </p:nvCxnSpPr>
          <p:spPr>
            <a:xfrm>
              <a:off x="9552880" y="4502217"/>
              <a:ext cx="446584" cy="0"/>
            </a:xfrm>
            <a:prstGeom prst="line">
              <a:avLst/>
            </a:prstGeom>
            <a:ln>
              <a:solidFill>
                <a:srgbClr val="00B050"/>
              </a:solidFill>
            </a:ln>
          </p:spPr>
          <p:style>
            <a:lnRef idx="2">
              <a:schemeClr val="dk1"/>
            </a:lnRef>
            <a:fillRef idx="1">
              <a:schemeClr val="lt1"/>
            </a:fillRef>
            <a:effectRef idx="0">
              <a:schemeClr val="dk1"/>
            </a:effectRef>
            <a:fontRef idx="minor">
              <a:schemeClr val="dk1"/>
            </a:fontRef>
          </p:style>
        </p:cxnSp>
        <p:sp>
          <p:nvSpPr>
            <p:cNvPr id="87" name="Ellipse 86">
              <a:extLst>
                <a:ext uri="{FF2B5EF4-FFF2-40B4-BE49-F238E27FC236}">
                  <a16:creationId xmlns:a16="http://schemas.microsoft.com/office/drawing/2014/main" id="{94A455A7-6DCF-4382-CA71-E9D33E18EBBE}"/>
                </a:ext>
              </a:extLst>
            </p:cNvPr>
            <p:cNvSpPr/>
            <p:nvPr/>
          </p:nvSpPr>
          <p:spPr>
            <a:xfrm>
              <a:off x="9766934" y="4459212"/>
              <a:ext cx="108000" cy="108000"/>
            </a:xfrm>
            <a:prstGeom prst="ellipse">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88" name="Connecteur droit 87">
              <a:extLst>
                <a:ext uri="{FF2B5EF4-FFF2-40B4-BE49-F238E27FC236}">
                  <a16:creationId xmlns:a16="http://schemas.microsoft.com/office/drawing/2014/main" id="{4ABE7D30-C3EF-57F0-7D34-F9CE748E4334}"/>
                </a:ext>
              </a:extLst>
            </p:cNvPr>
            <p:cNvCxnSpPr>
              <a:cxnSpLocks/>
            </p:cNvCxnSpPr>
            <p:nvPr/>
          </p:nvCxnSpPr>
          <p:spPr>
            <a:xfrm>
              <a:off x="9999464" y="4999601"/>
              <a:ext cx="518167" cy="0"/>
            </a:xfrm>
            <a:prstGeom prst="line">
              <a:avLst/>
            </a:prstGeom>
            <a:ln w="28575">
              <a:solidFill>
                <a:srgbClr val="C00000"/>
              </a:solidFill>
            </a:ln>
          </p:spPr>
          <p:style>
            <a:lnRef idx="1">
              <a:schemeClr val="accent6"/>
            </a:lnRef>
            <a:fillRef idx="0">
              <a:schemeClr val="accent6"/>
            </a:fillRef>
            <a:effectRef idx="0">
              <a:schemeClr val="accent6"/>
            </a:effectRef>
            <a:fontRef idx="minor">
              <a:schemeClr val="tx1"/>
            </a:fontRef>
          </p:style>
        </p:cxnSp>
        <p:sp>
          <p:nvSpPr>
            <p:cNvPr id="89" name="Ellipse 88">
              <a:extLst>
                <a:ext uri="{FF2B5EF4-FFF2-40B4-BE49-F238E27FC236}">
                  <a16:creationId xmlns:a16="http://schemas.microsoft.com/office/drawing/2014/main" id="{6A366D06-992C-C9F7-1706-F8E4C51205A4}"/>
                </a:ext>
              </a:extLst>
            </p:cNvPr>
            <p:cNvSpPr/>
            <p:nvPr/>
          </p:nvSpPr>
          <p:spPr>
            <a:xfrm>
              <a:off x="10238726" y="4956598"/>
              <a:ext cx="108000" cy="108000"/>
            </a:xfrm>
            <a:prstGeom prst="ellipse">
              <a:avLst/>
            </a:prstGeom>
            <a:solidFill>
              <a:srgbClr val="C000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0" name="Ellipse 89">
              <a:extLst>
                <a:ext uri="{FF2B5EF4-FFF2-40B4-BE49-F238E27FC236}">
                  <a16:creationId xmlns:a16="http://schemas.microsoft.com/office/drawing/2014/main" id="{9704DE5F-1DB2-D9B1-5148-EEBC4D2A51CE}"/>
                </a:ext>
              </a:extLst>
            </p:cNvPr>
            <p:cNvSpPr/>
            <p:nvPr/>
          </p:nvSpPr>
          <p:spPr>
            <a:xfrm>
              <a:off x="10191323" y="5447142"/>
              <a:ext cx="108000" cy="108000"/>
            </a:xfrm>
            <a:prstGeom prst="ellipse">
              <a:avLst/>
            </a:prstGeom>
            <a:solidFill>
              <a:srgbClr val="00B0F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91" name="Connecteur droit 90">
              <a:extLst>
                <a:ext uri="{FF2B5EF4-FFF2-40B4-BE49-F238E27FC236}">
                  <a16:creationId xmlns:a16="http://schemas.microsoft.com/office/drawing/2014/main" id="{8DBF91E4-04AA-3060-9067-D50A3AFE549C}"/>
                </a:ext>
              </a:extLst>
            </p:cNvPr>
            <p:cNvCxnSpPr>
              <a:cxnSpLocks/>
            </p:cNvCxnSpPr>
            <p:nvPr/>
          </p:nvCxnSpPr>
          <p:spPr>
            <a:xfrm>
              <a:off x="9962307" y="5493376"/>
              <a:ext cx="491331" cy="0"/>
            </a:xfrm>
            <a:prstGeom prst="line">
              <a:avLst/>
            </a:prstGeom>
            <a:ln w="28575">
              <a:solidFill>
                <a:srgbClr val="00B0F0"/>
              </a:solidFill>
            </a:ln>
          </p:spPr>
          <p:style>
            <a:lnRef idx="1">
              <a:schemeClr val="accent6"/>
            </a:lnRef>
            <a:fillRef idx="0">
              <a:schemeClr val="accent6"/>
            </a:fillRef>
            <a:effectRef idx="0">
              <a:schemeClr val="accent6"/>
            </a:effectRef>
            <a:fontRef idx="minor">
              <a:schemeClr val="tx1"/>
            </a:fontRef>
          </p:style>
        </p:cxnSp>
      </p:grpSp>
      <p:sp>
        <p:nvSpPr>
          <p:cNvPr id="6" name="ZoneTexte 5">
            <a:extLst>
              <a:ext uri="{FF2B5EF4-FFF2-40B4-BE49-F238E27FC236}">
                <a16:creationId xmlns:a16="http://schemas.microsoft.com/office/drawing/2014/main" id="{3D8BA4C6-922D-53CA-DEBC-A46F0DAE06B8}"/>
              </a:ext>
            </a:extLst>
          </p:cNvPr>
          <p:cNvSpPr txBox="1"/>
          <p:nvPr/>
        </p:nvSpPr>
        <p:spPr>
          <a:xfrm>
            <a:off x="714065" y="5100583"/>
            <a:ext cx="1679691" cy="307777"/>
          </a:xfrm>
          <a:prstGeom prst="rect">
            <a:avLst/>
          </a:prstGeom>
          <a:noFill/>
        </p:spPr>
        <p:txBody>
          <a:bodyPr wrap="none" rtlCol="0">
            <a:spAutoFit/>
          </a:bodyPr>
          <a:lstStyle/>
          <a:p>
            <a:pPr algn="r"/>
            <a:r>
              <a:rPr lang="en-US" sz="1400" b="1" dirty="0"/>
              <a:t>DTG vs </a:t>
            </a:r>
            <a:r>
              <a:rPr lang="en-US" sz="1400" b="1" dirty="0" err="1"/>
              <a:t>PWoH</a:t>
            </a:r>
            <a:r>
              <a:rPr lang="en-US" sz="1400" b="1" dirty="0"/>
              <a:t> (REF)</a:t>
            </a:r>
          </a:p>
        </p:txBody>
      </p:sp>
    </p:spTree>
    <p:extLst>
      <p:ext uri="{BB962C8B-B14F-4D97-AF65-F5344CB8AC3E}">
        <p14:creationId xmlns:p14="http://schemas.microsoft.com/office/powerpoint/2010/main" val="111570645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253EF6-041E-02BA-62B6-6E858335B645}"/>
              </a:ext>
            </a:extLst>
          </p:cNvPr>
          <p:cNvSpPr>
            <a:spLocks noGrp="1"/>
          </p:cNvSpPr>
          <p:nvPr>
            <p:ph type="title"/>
          </p:nvPr>
        </p:nvSpPr>
        <p:spPr/>
        <p:txBody>
          <a:bodyPr/>
          <a:lstStyle/>
          <a:p>
            <a:r>
              <a:rPr lang="en-US"/>
              <a:t>CAB vs DTG R in randomized clinical trials</a:t>
            </a:r>
          </a:p>
        </p:txBody>
      </p:sp>
      <p:sp>
        <p:nvSpPr>
          <p:cNvPr id="55" name="Espace réservé du contenu 54">
            <a:extLst>
              <a:ext uri="{FF2B5EF4-FFF2-40B4-BE49-F238E27FC236}">
                <a16:creationId xmlns:a16="http://schemas.microsoft.com/office/drawing/2014/main" id="{2B86FEAB-4CD6-E809-65BD-1900582DA6C0}"/>
              </a:ext>
            </a:extLst>
          </p:cNvPr>
          <p:cNvSpPr>
            <a:spLocks noGrp="1"/>
          </p:cNvSpPr>
          <p:nvPr>
            <p:ph sz="quarter" idx="13"/>
          </p:nvPr>
        </p:nvSpPr>
        <p:spPr/>
        <p:txBody>
          <a:bodyPr>
            <a:normAutofit/>
          </a:bodyPr>
          <a:lstStyle/>
          <a:p>
            <a:r>
              <a:rPr lang="en-US" sz="2000" dirty="0"/>
              <a:t>Systematic review of clinical registries, PubMed and EMBASE</a:t>
            </a:r>
          </a:p>
          <a:p>
            <a:r>
              <a:rPr lang="en-US" sz="2000" dirty="0"/>
              <a:t>Identification of 8 RCTs for CAB/RPV (total, N = 2678) and 10 RCTS for DTG (total, N = 2733)</a:t>
            </a:r>
          </a:p>
        </p:txBody>
      </p:sp>
      <p:sp>
        <p:nvSpPr>
          <p:cNvPr id="8" name="Text Placeholder 22">
            <a:extLst>
              <a:ext uri="{FF2B5EF4-FFF2-40B4-BE49-F238E27FC236}">
                <a16:creationId xmlns:a16="http://schemas.microsoft.com/office/drawing/2014/main" id="{4CCD7755-4B17-39D9-FB63-CB36D6BCC569}"/>
              </a:ext>
            </a:extLst>
          </p:cNvPr>
          <p:cNvSpPr txBox="1">
            <a:spLocks/>
          </p:cNvSpPr>
          <p:nvPr/>
        </p:nvSpPr>
        <p:spPr bwMode="auto">
          <a:xfrm>
            <a:off x="9355432" y="6563762"/>
            <a:ext cx="271341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a:solidFill>
                  <a:schemeClr val="tx1"/>
                </a:solidFill>
                <a:latin typeface="+mn-lt"/>
              </a:rPr>
              <a:t>Perez Navarro A, et al.</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AIDS2024 ; # </a:t>
            </a:r>
            <a:r>
              <a:rPr lang="en-US" sz="1200" i="1" kern="0" dirty="0">
                <a:solidFill>
                  <a:schemeClr val="tx1"/>
                </a:solidFill>
                <a:latin typeface="+mn-lt"/>
              </a:rPr>
              <a:t>LB17</a:t>
            </a:r>
            <a:endPar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endParaRPr>
          </a:p>
        </p:txBody>
      </p:sp>
      <p:grpSp>
        <p:nvGrpSpPr>
          <p:cNvPr id="3" name="Groupe 2">
            <a:extLst>
              <a:ext uri="{FF2B5EF4-FFF2-40B4-BE49-F238E27FC236}">
                <a16:creationId xmlns:a16="http://schemas.microsoft.com/office/drawing/2014/main" id="{1DE4E8AA-63A2-AF65-E36E-74E0AB48B121}"/>
              </a:ext>
            </a:extLst>
          </p:cNvPr>
          <p:cNvGrpSpPr/>
          <p:nvPr/>
        </p:nvGrpSpPr>
        <p:grpSpPr>
          <a:xfrm>
            <a:off x="397577" y="3747122"/>
            <a:ext cx="5106781" cy="2490190"/>
            <a:chOff x="397577" y="3747122"/>
            <a:chExt cx="5106781" cy="2490190"/>
          </a:xfrm>
        </p:grpSpPr>
        <p:grpSp>
          <p:nvGrpSpPr>
            <p:cNvPr id="4" name="Groupe 3">
              <a:extLst>
                <a:ext uri="{FF2B5EF4-FFF2-40B4-BE49-F238E27FC236}">
                  <a16:creationId xmlns:a16="http://schemas.microsoft.com/office/drawing/2014/main" id="{68518F7F-02D3-5BD8-0348-D16F6249AB13}"/>
                </a:ext>
              </a:extLst>
            </p:cNvPr>
            <p:cNvGrpSpPr/>
            <p:nvPr/>
          </p:nvGrpSpPr>
          <p:grpSpPr>
            <a:xfrm>
              <a:off x="711525" y="3840792"/>
              <a:ext cx="4792833" cy="2000250"/>
              <a:chOff x="639763" y="3311525"/>
              <a:chExt cx="5291137" cy="2208213"/>
            </a:xfrm>
          </p:grpSpPr>
          <p:sp>
            <p:nvSpPr>
              <p:cNvPr id="5" name="Freeform 7">
                <a:extLst>
                  <a:ext uri="{FF2B5EF4-FFF2-40B4-BE49-F238E27FC236}">
                    <a16:creationId xmlns:a16="http://schemas.microsoft.com/office/drawing/2014/main" id="{25E26F32-8829-09C2-DCE1-1B3AB8B193B4}"/>
                  </a:ext>
                </a:extLst>
              </p:cNvPr>
              <p:cNvSpPr>
                <a:spLocks/>
              </p:cNvSpPr>
              <p:nvPr/>
            </p:nvSpPr>
            <p:spPr bwMode="auto">
              <a:xfrm>
                <a:off x="739775" y="3311525"/>
                <a:ext cx="5191125" cy="2208212"/>
              </a:xfrm>
              <a:custGeom>
                <a:avLst/>
                <a:gdLst>
                  <a:gd name="T0" fmla="*/ 13081 w 13081"/>
                  <a:gd name="T1" fmla="*/ 5565 h 5565"/>
                  <a:gd name="T2" fmla="*/ 0 w 13081"/>
                  <a:gd name="T3" fmla="*/ 5565 h 5565"/>
                  <a:gd name="T4" fmla="*/ 0 w 13081"/>
                  <a:gd name="T5" fmla="*/ 0 h 5565"/>
                </a:gdLst>
                <a:ahLst/>
                <a:cxnLst>
                  <a:cxn ang="0">
                    <a:pos x="T0" y="T1"/>
                  </a:cxn>
                  <a:cxn ang="0">
                    <a:pos x="T2" y="T3"/>
                  </a:cxn>
                  <a:cxn ang="0">
                    <a:pos x="T4" y="T5"/>
                  </a:cxn>
                </a:cxnLst>
                <a:rect l="0" t="0" r="r" b="b"/>
                <a:pathLst>
                  <a:path w="13081" h="5565">
                    <a:moveTo>
                      <a:pt x="13081" y="5565"/>
                    </a:moveTo>
                    <a:lnTo>
                      <a:pt x="0" y="5565"/>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0" name="Line 15">
                <a:extLst>
                  <a:ext uri="{FF2B5EF4-FFF2-40B4-BE49-F238E27FC236}">
                    <a16:creationId xmlns:a16="http://schemas.microsoft.com/office/drawing/2014/main" id="{D5DF1F32-A597-02A5-AACD-3ACD40BB495A}"/>
                  </a:ext>
                </a:extLst>
              </p:cNvPr>
              <p:cNvSpPr>
                <a:spLocks noChangeShapeType="1"/>
              </p:cNvSpPr>
              <p:nvPr/>
            </p:nvSpPr>
            <p:spPr bwMode="auto">
              <a:xfrm>
                <a:off x="639763" y="3348038"/>
                <a:ext cx="1000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1" name="Line 16">
                <a:extLst>
                  <a:ext uri="{FF2B5EF4-FFF2-40B4-BE49-F238E27FC236}">
                    <a16:creationId xmlns:a16="http://schemas.microsoft.com/office/drawing/2014/main" id="{EE2BC120-6969-49EF-31DA-B7564E35656C}"/>
                  </a:ext>
                </a:extLst>
              </p:cNvPr>
              <p:cNvSpPr>
                <a:spLocks noChangeShapeType="1"/>
              </p:cNvSpPr>
              <p:nvPr/>
            </p:nvSpPr>
            <p:spPr bwMode="auto">
              <a:xfrm>
                <a:off x="639763" y="3781425"/>
                <a:ext cx="1000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2" name="Line 17">
                <a:extLst>
                  <a:ext uri="{FF2B5EF4-FFF2-40B4-BE49-F238E27FC236}">
                    <a16:creationId xmlns:a16="http://schemas.microsoft.com/office/drawing/2014/main" id="{69083163-C720-9B3E-1BBE-7EB8E19AA36A}"/>
                  </a:ext>
                </a:extLst>
              </p:cNvPr>
              <p:cNvSpPr>
                <a:spLocks noChangeShapeType="1"/>
              </p:cNvSpPr>
              <p:nvPr/>
            </p:nvSpPr>
            <p:spPr bwMode="auto">
              <a:xfrm>
                <a:off x="639763" y="4216400"/>
                <a:ext cx="1000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3" name="Line 18">
                <a:extLst>
                  <a:ext uri="{FF2B5EF4-FFF2-40B4-BE49-F238E27FC236}">
                    <a16:creationId xmlns:a16="http://schemas.microsoft.com/office/drawing/2014/main" id="{95F08DA7-F852-55F4-7982-04F4736EDD23}"/>
                  </a:ext>
                </a:extLst>
              </p:cNvPr>
              <p:cNvSpPr>
                <a:spLocks noChangeShapeType="1"/>
              </p:cNvSpPr>
              <p:nvPr/>
            </p:nvSpPr>
            <p:spPr bwMode="auto">
              <a:xfrm>
                <a:off x="639763" y="4649788"/>
                <a:ext cx="1000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4" name="Line 19">
                <a:extLst>
                  <a:ext uri="{FF2B5EF4-FFF2-40B4-BE49-F238E27FC236}">
                    <a16:creationId xmlns:a16="http://schemas.microsoft.com/office/drawing/2014/main" id="{86E5C051-C9BA-B965-3E4E-91F2A3A5394B}"/>
                  </a:ext>
                </a:extLst>
              </p:cNvPr>
              <p:cNvSpPr>
                <a:spLocks noChangeShapeType="1"/>
              </p:cNvSpPr>
              <p:nvPr/>
            </p:nvSpPr>
            <p:spPr bwMode="auto">
              <a:xfrm>
                <a:off x="639763" y="5084763"/>
                <a:ext cx="1000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5" name="Line 20">
                <a:extLst>
                  <a:ext uri="{FF2B5EF4-FFF2-40B4-BE49-F238E27FC236}">
                    <a16:creationId xmlns:a16="http://schemas.microsoft.com/office/drawing/2014/main" id="{06963065-DBD9-A4D9-0D53-219F6C408BAD}"/>
                  </a:ext>
                </a:extLst>
              </p:cNvPr>
              <p:cNvSpPr>
                <a:spLocks noChangeShapeType="1"/>
              </p:cNvSpPr>
              <p:nvPr/>
            </p:nvSpPr>
            <p:spPr bwMode="auto">
              <a:xfrm>
                <a:off x="639763" y="5519738"/>
                <a:ext cx="1000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6" name="Rectangle 21">
                <a:extLst>
                  <a:ext uri="{FF2B5EF4-FFF2-40B4-BE49-F238E27FC236}">
                    <a16:creationId xmlns:a16="http://schemas.microsoft.com/office/drawing/2014/main" id="{60A6A84B-5232-B6B6-4A80-1AAE8E6FF19C}"/>
                  </a:ext>
                </a:extLst>
              </p:cNvPr>
              <p:cNvSpPr>
                <a:spLocks noChangeArrowheads="1"/>
              </p:cNvSpPr>
              <p:nvPr/>
            </p:nvSpPr>
            <p:spPr bwMode="auto">
              <a:xfrm>
                <a:off x="3484563" y="5311775"/>
                <a:ext cx="1163638" cy="207962"/>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7" name="Rectangle 22">
                <a:extLst>
                  <a:ext uri="{FF2B5EF4-FFF2-40B4-BE49-F238E27FC236}">
                    <a16:creationId xmlns:a16="http://schemas.microsoft.com/office/drawing/2014/main" id="{F735F2BC-6C90-5D04-E9FB-22085AB64631}"/>
                  </a:ext>
                </a:extLst>
              </p:cNvPr>
              <p:cNvSpPr>
                <a:spLocks noChangeArrowheads="1"/>
              </p:cNvSpPr>
              <p:nvPr/>
            </p:nvSpPr>
            <p:spPr bwMode="auto">
              <a:xfrm>
                <a:off x="2011363" y="5311775"/>
                <a:ext cx="1165225" cy="207962"/>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grpSp>
        <p:sp>
          <p:nvSpPr>
            <p:cNvPr id="27" name="ZoneTexte 26">
              <a:extLst>
                <a:ext uri="{FF2B5EF4-FFF2-40B4-BE49-F238E27FC236}">
                  <a16:creationId xmlns:a16="http://schemas.microsoft.com/office/drawing/2014/main" id="{3000DF8A-0CCD-AA0E-4956-70D6791A5E3F}"/>
                </a:ext>
              </a:extLst>
            </p:cNvPr>
            <p:cNvSpPr txBox="1"/>
            <p:nvPr/>
          </p:nvSpPr>
          <p:spPr>
            <a:xfrm>
              <a:off x="488947" y="5716334"/>
              <a:ext cx="276038" cy="307777"/>
            </a:xfrm>
            <a:prstGeom prst="rect">
              <a:avLst/>
            </a:prstGeom>
            <a:noFill/>
          </p:spPr>
          <p:txBody>
            <a:bodyPr wrap="none" rtlCol="0">
              <a:spAutoFit/>
            </a:bodyPr>
            <a:lstStyle/>
            <a:p>
              <a:pPr algn="r"/>
              <a:r>
                <a:rPr lang="fr-FR" sz="1400" dirty="0"/>
                <a:t>0</a:t>
              </a:r>
            </a:p>
          </p:txBody>
        </p:sp>
        <p:sp>
          <p:nvSpPr>
            <p:cNvPr id="28" name="ZoneTexte 27">
              <a:extLst>
                <a:ext uri="{FF2B5EF4-FFF2-40B4-BE49-F238E27FC236}">
                  <a16:creationId xmlns:a16="http://schemas.microsoft.com/office/drawing/2014/main" id="{7E3697EF-86AB-73B6-2236-4DF927FA8999}"/>
                </a:ext>
              </a:extLst>
            </p:cNvPr>
            <p:cNvSpPr txBox="1"/>
            <p:nvPr/>
          </p:nvSpPr>
          <p:spPr>
            <a:xfrm>
              <a:off x="488947" y="5322490"/>
              <a:ext cx="276038" cy="307777"/>
            </a:xfrm>
            <a:prstGeom prst="rect">
              <a:avLst/>
            </a:prstGeom>
            <a:noFill/>
          </p:spPr>
          <p:txBody>
            <a:bodyPr wrap="none" rtlCol="0">
              <a:spAutoFit/>
            </a:bodyPr>
            <a:lstStyle/>
            <a:p>
              <a:pPr algn="r"/>
              <a:r>
                <a:rPr lang="fr-FR" sz="1400" dirty="0"/>
                <a:t>2</a:t>
              </a:r>
            </a:p>
          </p:txBody>
        </p:sp>
        <p:sp>
          <p:nvSpPr>
            <p:cNvPr id="29" name="ZoneTexte 28">
              <a:extLst>
                <a:ext uri="{FF2B5EF4-FFF2-40B4-BE49-F238E27FC236}">
                  <a16:creationId xmlns:a16="http://schemas.microsoft.com/office/drawing/2014/main" id="{4B05144D-356A-E6D6-FAA7-2459E22B4453}"/>
                </a:ext>
              </a:extLst>
            </p:cNvPr>
            <p:cNvSpPr txBox="1"/>
            <p:nvPr/>
          </p:nvSpPr>
          <p:spPr>
            <a:xfrm>
              <a:off x="488947" y="4928648"/>
              <a:ext cx="276038" cy="307777"/>
            </a:xfrm>
            <a:prstGeom prst="rect">
              <a:avLst/>
            </a:prstGeom>
            <a:noFill/>
          </p:spPr>
          <p:txBody>
            <a:bodyPr wrap="none" rtlCol="0">
              <a:spAutoFit/>
            </a:bodyPr>
            <a:lstStyle/>
            <a:p>
              <a:pPr algn="r"/>
              <a:r>
                <a:rPr lang="fr-FR" sz="1400" dirty="0"/>
                <a:t>4</a:t>
              </a:r>
            </a:p>
          </p:txBody>
        </p:sp>
        <p:sp>
          <p:nvSpPr>
            <p:cNvPr id="30" name="ZoneTexte 29">
              <a:extLst>
                <a:ext uri="{FF2B5EF4-FFF2-40B4-BE49-F238E27FC236}">
                  <a16:creationId xmlns:a16="http://schemas.microsoft.com/office/drawing/2014/main" id="{909D2CD7-EC6D-A628-4942-33510BDDA2D6}"/>
                </a:ext>
              </a:extLst>
            </p:cNvPr>
            <p:cNvSpPr txBox="1"/>
            <p:nvPr/>
          </p:nvSpPr>
          <p:spPr>
            <a:xfrm>
              <a:off x="488947" y="4534806"/>
              <a:ext cx="276038" cy="307777"/>
            </a:xfrm>
            <a:prstGeom prst="rect">
              <a:avLst/>
            </a:prstGeom>
            <a:noFill/>
          </p:spPr>
          <p:txBody>
            <a:bodyPr wrap="none" rtlCol="0">
              <a:spAutoFit/>
            </a:bodyPr>
            <a:lstStyle/>
            <a:p>
              <a:pPr algn="r"/>
              <a:r>
                <a:rPr lang="fr-FR" sz="1400" dirty="0"/>
                <a:t>6</a:t>
              </a:r>
            </a:p>
          </p:txBody>
        </p:sp>
        <p:sp>
          <p:nvSpPr>
            <p:cNvPr id="31" name="ZoneTexte 30">
              <a:extLst>
                <a:ext uri="{FF2B5EF4-FFF2-40B4-BE49-F238E27FC236}">
                  <a16:creationId xmlns:a16="http://schemas.microsoft.com/office/drawing/2014/main" id="{4B4040EC-1ED3-F2BA-393F-309BD2CB5C01}"/>
                </a:ext>
              </a:extLst>
            </p:cNvPr>
            <p:cNvSpPr txBox="1"/>
            <p:nvPr/>
          </p:nvSpPr>
          <p:spPr>
            <a:xfrm>
              <a:off x="488947" y="4140964"/>
              <a:ext cx="276038" cy="307777"/>
            </a:xfrm>
            <a:prstGeom prst="rect">
              <a:avLst/>
            </a:prstGeom>
            <a:noFill/>
          </p:spPr>
          <p:txBody>
            <a:bodyPr wrap="none" rtlCol="0">
              <a:spAutoFit/>
            </a:bodyPr>
            <a:lstStyle/>
            <a:p>
              <a:pPr algn="r"/>
              <a:r>
                <a:rPr lang="fr-FR" sz="1400" dirty="0"/>
                <a:t>8</a:t>
              </a:r>
            </a:p>
          </p:txBody>
        </p:sp>
        <p:sp>
          <p:nvSpPr>
            <p:cNvPr id="32" name="ZoneTexte 31">
              <a:extLst>
                <a:ext uri="{FF2B5EF4-FFF2-40B4-BE49-F238E27FC236}">
                  <a16:creationId xmlns:a16="http://schemas.microsoft.com/office/drawing/2014/main" id="{0C1BA8DC-387D-6C5E-105A-3DF1785AE63B}"/>
                </a:ext>
              </a:extLst>
            </p:cNvPr>
            <p:cNvSpPr txBox="1"/>
            <p:nvPr/>
          </p:nvSpPr>
          <p:spPr>
            <a:xfrm>
              <a:off x="397577" y="3747122"/>
              <a:ext cx="367408" cy="307777"/>
            </a:xfrm>
            <a:prstGeom prst="rect">
              <a:avLst/>
            </a:prstGeom>
            <a:noFill/>
          </p:spPr>
          <p:txBody>
            <a:bodyPr wrap="none" rtlCol="0">
              <a:spAutoFit/>
            </a:bodyPr>
            <a:lstStyle/>
            <a:p>
              <a:pPr algn="r"/>
              <a:r>
                <a:rPr lang="fr-FR" sz="1400" dirty="0"/>
                <a:t>10</a:t>
              </a:r>
            </a:p>
          </p:txBody>
        </p:sp>
        <p:sp>
          <p:nvSpPr>
            <p:cNvPr id="39" name="ZoneTexte 38">
              <a:extLst>
                <a:ext uri="{FF2B5EF4-FFF2-40B4-BE49-F238E27FC236}">
                  <a16:creationId xmlns:a16="http://schemas.microsoft.com/office/drawing/2014/main" id="{0D270B14-859D-BC31-132C-E2B42DF3228C}"/>
                </a:ext>
              </a:extLst>
            </p:cNvPr>
            <p:cNvSpPr txBox="1"/>
            <p:nvPr/>
          </p:nvSpPr>
          <p:spPr>
            <a:xfrm>
              <a:off x="2046036" y="5929535"/>
              <a:ext cx="868251" cy="307777"/>
            </a:xfrm>
            <a:prstGeom prst="rect">
              <a:avLst/>
            </a:prstGeom>
            <a:noFill/>
          </p:spPr>
          <p:txBody>
            <a:bodyPr wrap="none" rtlCol="0">
              <a:spAutoFit/>
            </a:bodyPr>
            <a:lstStyle/>
            <a:p>
              <a:pPr algn="ctr"/>
              <a:r>
                <a:rPr lang="fr-FR" sz="1400" b="1" dirty="0"/>
                <a:t>CAB/RPV</a:t>
              </a:r>
            </a:p>
          </p:txBody>
        </p:sp>
        <p:sp>
          <p:nvSpPr>
            <p:cNvPr id="40" name="ZoneTexte 39">
              <a:extLst>
                <a:ext uri="{FF2B5EF4-FFF2-40B4-BE49-F238E27FC236}">
                  <a16:creationId xmlns:a16="http://schemas.microsoft.com/office/drawing/2014/main" id="{F3022F46-06DC-9731-442B-130339FDCA9B}"/>
                </a:ext>
              </a:extLst>
            </p:cNvPr>
            <p:cNvSpPr txBox="1"/>
            <p:nvPr/>
          </p:nvSpPr>
          <p:spPr>
            <a:xfrm>
              <a:off x="3570400" y="5929535"/>
              <a:ext cx="490071" cy="307777"/>
            </a:xfrm>
            <a:prstGeom prst="rect">
              <a:avLst/>
            </a:prstGeom>
            <a:noFill/>
          </p:spPr>
          <p:txBody>
            <a:bodyPr wrap="none" rtlCol="0">
              <a:spAutoFit/>
            </a:bodyPr>
            <a:lstStyle/>
            <a:p>
              <a:pPr algn="ctr"/>
              <a:r>
                <a:rPr lang="fr-FR" sz="1400" b="1" dirty="0"/>
                <a:t>DTG</a:t>
              </a:r>
            </a:p>
          </p:txBody>
        </p:sp>
        <p:sp>
          <p:nvSpPr>
            <p:cNvPr id="41" name="ZoneTexte 40">
              <a:extLst>
                <a:ext uri="{FF2B5EF4-FFF2-40B4-BE49-F238E27FC236}">
                  <a16:creationId xmlns:a16="http://schemas.microsoft.com/office/drawing/2014/main" id="{2F47BEE4-568E-931E-BFDA-9EF308E75A5B}"/>
                </a:ext>
              </a:extLst>
            </p:cNvPr>
            <p:cNvSpPr txBox="1"/>
            <p:nvPr/>
          </p:nvSpPr>
          <p:spPr>
            <a:xfrm>
              <a:off x="1862043" y="5152785"/>
              <a:ext cx="1236237" cy="523220"/>
            </a:xfrm>
            <a:prstGeom prst="rect">
              <a:avLst/>
            </a:prstGeom>
            <a:noFill/>
          </p:spPr>
          <p:txBody>
            <a:bodyPr wrap="none" rtlCol="0">
              <a:spAutoFit/>
            </a:bodyPr>
            <a:lstStyle/>
            <a:p>
              <a:pPr algn="ctr"/>
              <a:r>
                <a:rPr lang="fr-FR" sz="1400" b="1" dirty="0"/>
                <a:t>1%</a:t>
              </a:r>
              <a:br>
                <a:rPr lang="fr-FR" sz="1400" dirty="0"/>
              </a:br>
              <a:r>
                <a:rPr lang="fr-FR" sz="1400" dirty="0"/>
                <a:t>(N = 26/2 678)</a:t>
              </a:r>
            </a:p>
          </p:txBody>
        </p:sp>
        <p:sp>
          <p:nvSpPr>
            <p:cNvPr id="42" name="ZoneTexte 41">
              <a:extLst>
                <a:ext uri="{FF2B5EF4-FFF2-40B4-BE49-F238E27FC236}">
                  <a16:creationId xmlns:a16="http://schemas.microsoft.com/office/drawing/2014/main" id="{76A42D89-485C-1114-2A16-F6A8CA37ABC7}"/>
                </a:ext>
              </a:extLst>
            </p:cNvPr>
            <p:cNvSpPr txBox="1"/>
            <p:nvPr/>
          </p:nvSpPr>
          <p:spPr>
            <a:xfrm>
              <a:off x="3181565" y="5152785"/>
              <a:ext cx="1250663" cy="523220"/>
            </a:xfrm>
            <a:prstGeom prst="rect">
              <a:avLst/>
            </a:prstGeom>
            <a:noFill/>
          </p:spPr>
          <p:txBody>
            <a:bodyPr wrap="none" rtlCol="0">
              <a:spAutoFit/>
            </a:bodyPr>
            <a:lstStyle/>
            <a:p>
              <a:pPr algn="ctr"/>
              <a:r>
                <a:rPr lang="fr-FR" sz="1400" b="1" dirty="0"/>
                <a:t>1%</a:t>
              </a:r>
              <a:br>
                <a:rPr lang="fr-FR" sz="1400" b="1" dirty="0"/>
              </a:br>
              <a:r>
                <a:rPr lang="fr-FR" sz="1400" dirty="0"/>
                <a:t>(N = 28/2 733)</a:t>
              </a:r>
            </a:p>
          </p:txBody>
        </p:sp>
        <p:cxnSp>
          <p:nvCxnSpPr>
            <p:cNvPr id="43" name="Connecteur droit 42">
              <a:extLst>
                <a:ext uri="{FF2B5EF4-FFF2-40B4-BE49-F238E27FC236}">
                  <a16:creationId xmlns:a16="http://schemas.microsoft.com/office/drawing/2014/main" id="{A6BEEECD-9096-8860-164C-09C79425A727}"/>
                </a:ext>
              </a:extLst>
            </p:cNvPr>
            <p:cNvCxnSpPr/>
            <p:nvPr/>
          </p:nvCxnSpPr>
          <p:spPr>
            <a:xfrm>
              <a:off x="2569958" y="4811805"/>
              <a:ext cx="1245477" cy="0"/>
            </a:xfrm>
            <a:prstGeom prst="line">
              <a:avLst/>
            </a:prstGeom>
            <a:ln/>
          </p:spPr>
          <p:style>
            <a:lnRef idx="1">
              <a:schemeClr val="dk1"/>
            </a:lnRef>
            <a:fillRef idx="0">
              <a:schemeClr val="dk1"/>
            </a:fillRef>
            <a:effectRef idx="0">
              <a:schemeClr val="dk1"/>
            </a:effectRef>
            <a:fontRef idx="minor">
              <a:schemeClr val="tx1"/>
            </a:fontRef>
          </p:style>
        </p:cxnSp>
        <p:sp>
          <p:nvSpPr>
            <p:cNvPr id="44" name="ZoneTexte 43">
              <a:extLst>
                <a:ext uri="{FF2B5EF4-FFF2-40B4-BE49-F238E27FC236}">
                  <a16:creationId xmlns:a16="http://schemas.microsoft.com/office/drawing/2014/main" id="{61F01182-9EC0-4616-43B4-0D8BB72850FD}"/>
                </a:ext>
              </a:extLst>
            </p:cNvPr>
            <p:cNvSpPr txBox="1"/>
            <p:nvPr/>
          </p:nvSpPr>
          <p:spPr>
            <a:xfrm>
              <a:off x="2769159" y="4473355"/>
              <a:ext cx="768160" cy="307777"/>
            </a:xfrm>
            <a:prstGeom prst="rect">
              <a:avLst/>
            </a:prstGeom>
            <a:noFill/>
          </p:spPr>
          <p:txBody>
            <a:bodyPr wrap="none" rtlCol="0">
              <a:spAutoFit/>
            </a:bodyPr>
            <a:lstStyle/>
            <a:p>
              <a:pPr algn="ctr"/>
              <a:r>
                <a:rPr lang="fr-FR" sz="1400" dirty="0"/>
                <a:t>p = 0.89</a:t>
              </a:r>
            </a:p>
          </p:txBody>
        </p:sp>
      </p:grpSp>
      <p:sp>
        <p:nvSpPr>
          <p:cNvPr id="45" name="ZoneTexte 44">
            <a:extLst>
              <a:ext uri="{FF2B5EF4-FFF2-40B4-BE49-F238E27FC236}">
                <a16:creationId xmlns:a16="http://schemas.microsoft.com/office/drawing/2014/main" id="{F7BCCB11-CECF-C4E3-EAC6-8B437B579EF4}"/>
              </a:ext>
            </a:extLst>
          </p:cNvPr>
          <p:cNvSpPr txBox="1"/>
          <p:nvPr/>
        </p:nvSpPr>
        <p:spPr>
          <a:xfrm>
            <a:off x="1746062" y="3094170"/>
            <a:ext cx="2814360" cy="369332"/>
          </a:xfrm>
          <a:prstGeom prst="rect">
            <a:avLst/>
          </a:prstGeom>
          <a:noFill/>
        </p:spPr>
        <p:txBody>
          <a:bodyPr wrap="none" rtlCol="0">
            <a:spAutoFit/>
          </a:bodyPr>
          <a:lstStyle/>
          <a:p>
            <a:pPr algn="ctr"/>
            <a:r>
              <a:rPr lang="en-US" b="1" dirty="0">
                <a:solidFill>
                  <a:srgbClr val="0070C0"/>
                </a:solidFill>
              </a:rPr>
              <a:t>Virological failure incidence</a:t>
            </a:r>
          </a:p>
        </p:txBody>
      </p:sp>
      <p:grpSp>
        <p:nvGrpSpPr>
          <p:cNvPr id="6" name="Groupe 5">
            <a:extLst>
              <a:ext uri="{FF2B5EF4-FFF2-40B4-BE49-F238E27FC236}">
                <a16:creationId xmlns:a16="http://schemas.microsoft.com/office/drawing/2014/main" id="{0C2145BF-60D4-1720-DDCB-1F3CD9580A75}"/>
              </a:ext>
            </a:extLst>
          </p:cNvPr>
          <p:cNvGrpSpPr/>
          <p:nvPr/>
        </p:nvGrpSpPr>
        <p:grpSpPr>
          <a:xfrm>
            <a:off x="6327132" y="3619816"/>
            <a:ext cx="5241476" cy="2617496"/>
            <a:chOff x="6327132" y="3619816"/>
            <a:chExt cx="5241476" cy="2617496"/>
          </a:xfrm>
        </p:grpSpPr>
        <p:grpSp>
          <p:nvGrpSpPr>
            <p:cNvPr id="18" name="Groupe 17">
              <a:extLst>
                <a:ext uri="{FF2B5EF4-FFF2-40B4-BE49-F238E27FC236}">
                  <a16:creationId xmlns:a16="http://schemas.microsoft.com/office/drawing/2014/main" id="{7D3B0D9B-0EC3-0506-CD48-D1EF3315FD0E}"/>
                </a:ext>
              </a:extLst>
            </p:cNvPr>
            <p:cNvGrpSpPr/>
            <p:nvPr/>
          </p:nvGrpSpPr>
          <p:grpSpPr>
            <a:xfrm>
              <a:off x="6775775" y="3840792"/>
              <a:ext cx="4792833" cy="2000250"/>
              <a:chOff x="6704013" y="3311525"/>
              <a:chExt cx="5291137" cy="2208213"/>
            </a:xfrm>
          </p:grpSpPr>
          <p:sp>
            <p:nvSpPr>
              <p:cNvPr id="19" name="Freeform 8">
                <a:extLst>
                  <a:ext uri="{FF2B5EF4-FFF2-40B4-BE49-F238E27FC236}">
                    <a16:creationId xmlns:a16="http://schemas.microsoft.com/office/drawing/2014/main" id="{36424DFF-5EBB-6520-52A6-1C3BC17429B4}"/>
                  </a:ext>
                </a:extLst>
              </p:cNvPr>
              <p:cNvSpPr>
                <a:spLocks/>
              </p:cNvSpPr>
              <p:nvPr/>
            </p:nvSpPr>
            <p:spPr bwMode="auto">
              <a:xfrm>
                <a:off x="6804025" y="3311525"/>
                <a:ext cx="5191125" cy="2208212"/>
              </a:xfrm>
              <a:custGeom>
                <a:avLst/>
                <a:gdLst>
                  <a:gd name="T0" fmla="*/ 13081 w 13081"/>
                  <a:gd name="T1" fmla="*/ 5565 h 5565"/>
                  <a:gd name="T2" fmla="*/ 0 w 13081"/>
                  <a:gd name="T3" fmla="*/ 5565 h 5565"/>
                  <a:gd name="T4" fmla="*/ 0 w 13081"/>
                  <a:gd name="T5" fmla="*/ 0 h 5565"/>
                </a:gdLst>
                <a:ahLst/>
                <a:cxnLst>
                  <a:cxn ang="0">
                    <a:pos x="T0" y="T1"/>
                  </a:cxn>
                  <a:cxn ang="0">
                    <a:pos x="T2" y="T3"/>
                  </a:cxn>
                  <a:cxn ang="0">
                    <a:pos x="T4" y="T5"/>
                  </a:cxn>
                </a:cxnLst>
                <a:rect l="0" t="0" r="r" b="b"/>
                <a:pathLst>
                  <a:path w="13081" h="5565">
                    <a:moveTo>
                      <a:pt x="13081" y="5565"/>
                    </a:moveTo>
                    <a:lnTo>
                      <a:pt x="0" y="5565"/>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20" name="Line 9">
                <a:extLst>
                  <a:ext uri="{FF2B5EF4-FFF2-40B4-BE49-F238E27FC236}">
                    <a16:creationId xmlns:a16="http://schemas.microsoft.com/office/drawing/2014/main" id="{8F644C27-4FC6-938C-33BC-953506040760}"/>
                  </a:ext>
                </a:extLst>
              </p:cNvPr>
              <p:cNvSpPr>
                <a:spLocks noChangeShapeType="1"/>
              </p:cNvSpPr>
              <p:nvPr/>
            </p:nvSpPr>
            <p:spPr bwMode="auto">
              <a:xfrm>
                <a:off x="6704013" y="3348038"/>
                <a:ext cx="1000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21" name="Line 10">
                <a:extLst>
                  <a:ext uri="{FF2B5EF4-FFF2-40B4-BE49-F238E27FC236}">
                    <a16:creationId xmlns:a16="http://schemas.microsoft.com/office/drawing/2014/main" id="{B51A7101-D3F8-6EE6-B1CB-CD5C569368AC}"/>
                  </a:ext>
                </a:extLst>
              </p:cNvPr>
              <p:cNvSpPr>
                <a:spLocks noChangeShapeType="1"/>
              </p:cNvSpPr>
              <p:nvPr/>
            </p:nvSpPr>
            <p:spPr bwMode="auto">
              <a:xfrm>
                <a:off x="6704013" y="4216400"/>
                <a:ext cx="1000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22" name="Line 11">
                <a:extLst>
                  <a:ext uri="{FF2B5EF4-FFF2-40B4-BE49-F238E27FC236}">
                    <a16:creationId xmlns:a16="http://schemas.microsoft.com/office/drawing/2014/main" id="{2867A283-B8D2-2F2B-3067-871DAE8707C2}"/>
                  </a:ext>
                </a:extLst>
              </p:cNvPr>
              <p:cNvSpPr>
                <a:spLocks noChangeShapeType="1"/>
              </p:cNvSpPr>
              <p:nvPr/>
            </p:nvSpPr>
            <p:spPr bwMode="auto">
              <a:xfrm>
                <a:off x="6704013" y="3781425"/>
                <a:ext cx="1000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23" name="Line 12">
                <a:extLst>
                  <a:ext uri="{FF2B5EF4-FFF2-40B4-BE49-F238E27FC236}">
                    <a16:creationId xmlns:a16="http://schemas.microsoft.com/office/drawing/2014/main" id="{2EDF05BE-643D-0859-11A1-5BA7B61C2943}"/>
                  </a:ext>
                </a:extLst>
              </p:cNvPr>
              <p:cNvSpPr>
                <a:spLocks noChangeShapeType="1"/>
              </p:cNvSpPr>
              <p:nvPr/>
            </p:nvSpPr>
            <p:spPr bwMode="auto">
              <a:xfrm>
                <a:off x="6704013" y="4649788"/>
                <a:ext cx="1000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24" name="Line 13">
                <a:extLst>
                  <a:ext uri="{FF2B5EF4-FFF2-40B4-BE49-F238E27FC236}">
                    <a16:creationId xmlns:a16="http://schemas.microsoft.com/office/drawing/2014/main" id="{5C3EDB56-08DF-ED75-0DE4-C1F9D23DA408}"/>
                  </a:ext>
                </a:extLst>
              </p:cNvPr>
              <p:cNvSpPr>
                <a:spLocks noChangeShapeType="1"/>
              </p:cNvSpPr>
              <p:nvPr/>
            </p:nvSpPr>
            <p:spPr bwMode="auto">
              <a:xfrm>
                <a:off x="6704013" y="5084763"/>
                <a:ext cx="1000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25" name="Line 14">
                <a:extLst>
                  <a:ext uri="{FF2B5EF4-FFF2-40B4-BE49-F238E27FC236}">
                    <a16:creationId xmlns:a16="http://schemas.microsoft.com/office/drawing/2014/main" id="{DFBD3F95-AB0B-C48F-22BA-F2C41ECEFF83}"/>
                  </a:ext>
                </a:extLst>
              </p:cNvPr>
              <p:cNvSpPr>
                <a:spLocks noChangeShapeType="1"/>
              </p:cNvSpPr>
              <p:nvPr/>
            </p:nvSpPr>
            <p:spPr bwMode="auto">
              <a:xfrm>
                <a:off x="6704013" y="5519738"/>
                <a:ext cx="1000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26" name="Rectangle 23">
                <a:extLst>
                  <a:ext uri="{FF2B5EF4-FFF2-40B4-BE49-F238E27FC236}">
                    <a16:creationId xmlns:a16="http://schemas.microsoft.com/office/drawing/2014/main" id="{9AF88591-6077-2831-23EE-879D09AEE1DF}"/>
                  </a:ext>
                </a:extLst>
              </p:cNvPr>
              <p:cNvSpPr>
                <a:spLocks noChangeArrowheads="1"/>
              </p:cNvSpPr>
              <p:nvPr/>
            </p:nvSpPr>
            <p:spPr bwMode="auto">
              <a:xfrm>
                <a:off x="8012113" y="4102100"/>
                <a:ext cx="1165225" cy="14176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grpSp>
        <p:sp>
          <p:nvSpPr>
            <p:cNvPr id="33" name="ZoneTexte 32">
              <a:extLst>
                <a:ext uri="{FF2B5EF4-FFF2-40B4-BE49-F238E27FC236}">
                  <a16:creationId xmlns:a16="http://schemas.microsoft.com/office/drawing/2014/main" id="{6C40AF43-70B2-EDBA-9DA4-AE7D7479584C}"/>
                </a:ext>
              </a:extLst>
            </p:cNvPr>
            <p:cNvSpPr txBox="1"/>
            <p:nvPr/>
          </p:nvSpPr>
          <p:spPr>
            <a:xfrm>
              <a:off x="6509874" y="5716334"/>
              <a:ext cx="276038" cy="307777"/>
            </a:xfrm>
            <a:prstGeom prst="rect">
              <a:avLst/>
            </a:prstGeom>
            <a:noFill/>
          </p:spPr>
          <p:txBody>
            <a:bodyPr wrap="none" rtlCol="0">
              <a:spAutoFit/>
            </a:bodyPr>
            <a:lstStyle/>
            <a:p>
              <a:pPr algn="r"/>
              <a:r>
                <a:rPr lang="fr-FR" sz="1400" dirty="0"/>
                <a:t>0</a:t>
              </a:r>
            </a:p>
          </p:txBody>
        </p:sp>
        <p:sp>
          <p:nvSpPr>
            <p:cNvPr id="34" name="ZoneTexte 33">
              <a:extLst>
                <a:ext uri="{FF2B5EF4-FFF2-40B4-BE49-F238E27FC236}">
                  <a16:creationId xmlns:a16="http://schemas.microsoft.com/office/drawing/2014/main" id="{4B5C8A69-063D-321A-52C1-39536EE54382}"/>
                </a:ext>
              </a:extLst>
            </p:cNvPr>
            <p:cNvSpPr txBox="1"/>
            <p:nvPr/>
          </p:nvSpPr>
          <p:spPr>
            <a:xfrm>
              <a:off x="6418504" y="5322490"/>
              <a:ext cx="367408" cy="307777"/>
            </a:xfrm>
            <a:prstGeom prst="rect">
              <a:avLst/>
            </a:prstGeom>
            <a:noFill/>
          </p:spPr>
          <p:txBody>
            <a:bodyPr wrap="none" rtlCol="0">
              <a:spAutoFit/>
            </a:bodyPr>
            <a:lstStyle/>
            <a:p>
              <a:pPr algn="r"/>
              <a:r>
                <a:rPr lang="fr-FR" sz="1400" dirty="0"/>
                <a:t>20</a:t>
              </a:r>
            </a:p>
          </p:txBody>
        </p:sp>
        <p:sp>
          <p:nvSpPr>
            <p:cNvPr id="35" name="ZoneTexte 34">
              <a:extLst>
                <a:ext uri="{FF2B5EF4-FFF2-40B4-BE49-F238E27FC236}">
                  <a16:creationId xmlns:a16="http://schemas.microsoft.com/office/drawing/2014/main" id="{E0AA1107-360D-74F1-597A-A491E84122FA}"/>
                </a:ext>
              </a:extLst>
            </p:cNvPr>
            <p:cNvSpPr txBox="1"/>
            <p:nvPr/>
          </p:nvSpPr>
          <p:spPr>
            <a:xfrm>
              <a:off x="6418504" y="4928648"/>
              <a:ext cx="367408" cy="307777"/>
            </a:xfrm>
            <a:prstGeom prst="rect">
              <a:avLst/>
            </a:prstGeom>
            <a:noFill/>
          </p:spPr>
          <p:txBody>
            <a:bodyPr wrap="none" rtlCol="0">
              <a:spAutoFit/>
            </a:bodyPr>
            <a:lstStyle/>
            <a:p>
              <a:pPr algn="r"/>
              <a:r>
                <a:rPr lang="fr-FR" sz="1400" dirty="0"/>
                <a:t>40</a:t>
              </a:r>
            </a:p>
          </p:txBody>
        </p:sp>
        <p:sp>
          <p:nvSpPr>
            <p:cNvPr id="36" name="ZoneTexte 35">
              <a:extLst>
                <a:ext uri="{FF2B5EF4-FFF2-40B4-BE49-F238E27FC236}">
                  <a16:creationId xmlns:a16="http://schemas.microsoft.com/office/drawing/2014/main" id="{1DBF4589-2403-D59A-8318-32A8D5EC65D2}"/>
                </a:ext>
              </a:extLst>
            </p:cNvPr>
            <p:cNvSpPr txBox="1"/>
            <p:nvPr/>
          </p:nvSpPr>
          <p:spPr>
            <a:xfrm>
              <a:off x="6418504" y="4534806"/>
              <a:ext cx="367408" cy="307777"/>
            </a:xfrm>
            <a:prstGeom prst="rect">
              <a:avLst/>
            </a:prstGeom>
            <a:noFill/>
          </p:spPr>
          <p:txBody>
            <a:bodyPr wrap="none" rtlCol="0">
              <a:spAutoFit/>
            </a:bodyPr>
            <a:lstStyle/>
            <a:p>
              <a:pPr algn="r"/>
              <a:r>
                <a:rPr lang="fr-FR" sz="1400" dirty="0"/>
                <a:t>60</a:t>
              </a:r>
            </a:p>
          </p:txBody>
        </p:sp>
        <p:sp>
          <p:nvSpPr>
            <p:cNvPr id="37" name="ZoneTexte 36">
              <a:extLst>
                <a:ext uri="{FF2B5EF4-FFF2-40B4-BE49-F238E27FC236}">
                  <a16:creationId xmlns:a16="http://schemas.microsoft.com/office/drawing/2014/main" id="{AC3A12BB-DB33-3920-B4C1-CF49D272F5CF}"/>
                </a:ext>
              </a:extLst>
            </p:cNvPr>
            <p:cNvSpPr txBox="1"/>
            <p:nvPr/>
          </p:nvSpPr>
          <p:spPr>
            <a:xfrm>
              <a:off x="6418504" y="4140964"/>
              <a:ext cx="367408" cy="307777"/>
            </a:xfrm>
            <a:prstGeom prst="rect">
              <a:avLst/>
            </a:prstGeom>
            <a:noFill/>
          </p:spPr>
          <p:txBody>
            <a:bodyPr wrap="none" rtlCol="0">
              <a:spAutoFit/>
            </a:bodyPr>
            <a:lstStyle/>
            <a:p>
              <a:pPr algn="r"/>
              <a:r>
                <a:rPr lang="fr-FR" sz="1400" dirty="0"/>
                <a:t>80</a:t>
              </a:r>
            </a:p>
          </p:txBody>
        </p:sp>
        <p:sp>
          <p:nvSpPr>
            <p:cNvPr id="38" name="ZoneTexte 37">
              <a:extLst>
                <a:ext uri="{FF2B5EF4-FFF2-40B4-BE49-F238E27FC236}">
                  <a16:creationId xmlns:a16="http://schemas.microsoft.com/office/drawing/2014/main" id="{0B523588-9D79-2ED0-97B9-C4171D19CF17}"/>
                </a:ext>
              </a:extLst>
            </p:cNvPr>
            <p:cNvSpPr txBox="1"/>
            <p:nvPr/>
          </p:nvSpPr>
          <p:spPr>
            <a:xfrm>
              <a:off x="6327132" y="3747122"/>
              <a:ext cx="458780" cy="307777"/>
            </a:xfrm>
            <a:prstGeom prst="rect">
              <a:avLst/>
            </a:prstGeom>
            <a:noFill/>
          </p:spPr>
          <p:txBody>
            <a:bodyPr wrap="none" rtlCol="0">
              <a:spAutoFit/>
            </a:bodyPr>
            <a:lstStyle/>
            <a:p>
              <a:pPr algn="r"/>
              <a:r>
                <a:rPr lang="fr-FR" sz="1400" dirty="0"/>
                <a:t>100</a:t>
              </a:r>
            </a:p>
          </p:txBody>
        </p:sp>
        <p:sp>
          <p:nvSpPr>
            <p:cNvPr id="48" name="ZoneTexte 47">
              <a:extLst>
                <a:ext uri="{FF2B5EF4-FFF2-40B4-BE49-F238E27FC236}">
                  <a16:creationId xmlns:a16="http://schemas.microsoft.com/office/drawing/2014/main" id="{8A213D1E-8450-C03C-6ACF-4D4C4F3B3F3B}"/>
                </a:ext>
              </a:extLst>
            </p:cNvPr>
            <p:cNvSpPr txBox="1"/>
            <p:nvPr/>
          </p:nvSpPr>
          <p:spPr>
            <a:xfrm>
              <a:off x="8040355" y="5929535"/>
              <a:ext cx="868251" cy="307777"/>
            </a:xfrm>
            <a:prstGeom prst="rect">
              <a:avLst/>
            </a:prstGeom>
            <a:noFill/>
          </p:spPr>
          <p:txBody>
            <a:bodyPr wrap="none" rtlCol="0">
              <a:spAutoFit/>
            </a:bodyPr>
            <a:lstStyle/>
            <a:p>
              <a:pPr algn="ctr"/>
              <a:r>
                <a:rPr lang="fr-FR" sz="1400" b="1" dirty="0"/>
                <a:t>CAB/RPV</a:t>
              </a:r>
            </a:p>
          </p:txBody>
        </p:sp>
        <p:sp>
          <p:nvSpPr>
            <p:cNvPr id="49" name="ZoneTexte 48">
              <a:extLst>
                <a:ext uri="{FF2B5EF4-FFF2-40B4-BE49-F238E27FC236}">
                  <a16:creationId xmlns:a16="http://schemas.microsoft.com/office/drawing/2014/main" id="{C8D4D713-5E15-18D4-21C1-996994679670}"/>
                </a:ext>
              </a:extLst>
            </p:cNvPr>
            <p:cNvSpPr txBox="1"/>
            <p:nvPr/>
          </p:nvSpPr>
          <p:spPr>
            <a:xfrm>
              <a:off x="9564719" y="5929535"/>
              <a:ext cx="490071" cy="307777"/>
            </a:xfrm>
            <a:prstGeom prst="rect">
              <a:avLst/>
            </a:prstGeom>
            <a:noFill/>
          </p:spPr>
          <p:txBody>
            <a:bodyPr wrap="none" rtlCol="0">
              <a:spAutoFit/>
            </a:bodyPr>
            <a:lstStyle/>
            <a:p>
              <a:pPr algn="ctr"/>
              <a:r>
                <a:rPr lang="fr-FR" sz="1400" b="1" dirty="0"/>
                <a:t>DTG</a:t>
              </a:r>
            </a:p>
          </p:txBody>
        </p:sp>
        <p:sp>
          <p:nvSpPr>
            <p:cNvPr id="50" name="ZoneTexte 49">
              <a:extLst>
                <a:ext uri="{FF2B5EF4-FFF2-40B4-BE49-F238E27FC236}">
                  <a16:creationId xmlns:a16="http://schemas.microsoft.com/office/drawing/2014/main" id="{36A76C91-CE7A-0F02-B2D6-A727D96C0E44}"/>
                </a:ext>
              </a:extLst>
            </p:cNvPr>
            <p:cNvSpPr txBox="1"/>
            <p:nvPr/>
          </p:nvSpPr>
          <p:spPr>
            <a:xfrm>
              <a:off x="7967771" y="4000657"/>
              <a:ext cx="1013419" cy="523220"/>
            </a:xfrm>
            <a:prstGeom prst="rect">
              <a:avLst/>
            </a:prstGeom>
            <a:noFill/>
          </p:spPr>
          <p:txBody>
            <a:bodyPr wrap="none" rtlCol="0">
              <a:spAutoFit/>
            </a:bodyPr>
            <a:lstStyle/>
            <a:p>
              <a:pPr algn="ctr"/>
              <a:r>
                <a:rPr lang="fr-FR" sz="1400" b="1" dirty="0"/>
                <a:t>65%</a:t>
              </a:r>
              <a:br>
                <a:rPr lang="fr-FR" sz="1400" dirty="0"/>
              </a:br>
              <a:r>
                <a:rPr lang="fr-FR" sz="1400" dirty="0"/>
                <a:t>(N = 17/26)</a:t>
              </a:r>
            </a:p>
          </p:txBody>
        </p:sp>
        <p:sp>
          <p:nvSpPr>
            <p:cNvPr id="51" name="ZoneTexte 50">
              <a:extLst>
                <a:ext uri="{FF2B5EF4-FFF2-40B4-BE49-F238E27FC236}">
                  <a16:creationId xmlns:a16="http://schemas.microsoft.com/office/drawing/2014/main" id="{14B2AE2E-BBE1-7962-9198-0596F326C7AF}"/>
                </a:ext>
              </a:extLst>
            </p:cNvPr>
            <p:cNvSpPr txBox="1"/>
            <p:nvPr/>
          </p:nvSpPr>
          <p:spPr>
            <a:xfrm>
              <a:off x="9340192" y="5368809"/>
              <a:ext cx="922047" cy="523220"/>
            </a:xfrm>
            <a:prstGeom prst="rect">
              <a:avLst/>
            </a:prstGeom>
            <a:noFill/>
          </p:spPr>
          <p:txBody>
            <a:bodyPr wrap="none" rtlCol="0">
              <a:spAutoFit/>
            </a:bodyPr>
            <a:lstStyle/>
            <a:p>
              <a:pPr algn="ctr"/>
              <a:r>
                <a:rPr lang="fr-FR" sz="1400" b="1" dirty="0"/>
                <a:t>0%</a:t>
              </a:r>
              <a:br>
                <a:rPr lang="fr-FR" sz="1400" dirty="0"/>
              </a:br>
              <a:r>
                <a:rPr lang="fr-FR" sz="1400" dirty="0"/>
                <a:t>(N = 0/28)</a:t>
              </a:r>
            </a:p>
          </p:txBody>
        </p:sp>
        <p:cxnSp>
          <p:nvCxnSpPr>
            <p:cNvPr id="52" name="Connecteur droit 51">
              <a:extLst>
                <a:ext uri="{FF2B5EF4-FFF2-40B4-BE49-F238E27FC236}">
                  <a16:creationId xmlns:a16="http://schemas.microsoft.com/office/drawing/2014/main" id="{B8785821-DE8D-59B7-C1B5-EEB7872D17A2}"/>
                </a:ext>
              </a:extLst>
            </p:cNvPr>
            <p:cNvCxnSpPr/>
            <p:nvPr/>
          </p:nvCxnSpPr>
          <p:spPr>
            <a:xfrm>
              <a:off x="8564277" y="3958266"/>
              <a:ext cx="1245477" cy="0"/>
            </a:xfrm>
            <a:prstGeom prst="line">
              <a:avLst/>
            </a:prstGeom>
            <a:ln/>
          </p:spPr>
          <p:style>
            <a:lnRef idx="1">
              <a:schemeClr val="dk1"/>
            </a:lnRef>
            <a:fillRef idx="0">
              <a:schemeClr val="dk1"/>
            </a:fillRef>
            <a:effectRef idx="0">
              <a:schemeClr val="dk1"/>
            </a:effectRef>
            <a:fontRef idx="minor">
              <a:schemeClr val="tx1"/>
            </a:fontRef>
          </p:style>
        </p:cxnSp>
        <p:sp>
          <p:nvSpPr>
            <p:cNvPr id="53" name="ZoneTexte 52">
              <a:extLst>
                <a:ext uri="{FF2B5EF4-FFF2-40B4-BE49-F238E27FC236}">
                  <a16:creationId xmlns:a16="http://schemas.microsoft.com/office/drawing/2014/main" id="{CA446183-DC53-03A3-A78A-23F3CF00EAE4}"/>
                </a:ext>
              </a:extLst>
            </p:cNvPr>
            <p:cNvSpPr txBox="1"/>
            <p:nvPr/>
          </p:nvSpPr>
          <p:spPr>
            <a:xfrm>
              <a:off x="8672108" y="3619816"/>
              <a:ext cx="950902" cy="307777"/>
            </a:xfrm>
            <a:prstGeom prst="rect">
              <a:avLst/>
            </a:prstGeom>
            <a:noFill/>
          </p:spPr>
          <p:txBody>
            <a:bodyPr wrap="none" rtlCol="0">
              <a:spAutoFit/>
            </a:bodyPr>
            <a:lstStyle/>
            <a:p>
              <a:pPr algn="ctr"/>
              <a:r>
                <a:rPr lang="fr-FR" sz="1400" dirty="0"/>
                <a:t>p &lt; 0.0001</a:t>
              </a:r>
            </a:p>
          </p:txBody>
        </p:sp>
      </p:grpSp>
      <p:sp>
        <p:nvSpPr>
          <p:cNvPr id="54" name="ZoneTexte 53">
            <a:extLst>
              <a:ext uri="{FF2B5EF4-FFF2-40B4-BE49-F238E27FC236}">
                <a16:creationId xmlns:a16="http://schemas.microsoft.com/office/drawing/2014/main" id="{355F0D9E-21A1-A553-2F56-25ADF264B068}"/>
              </a:ext>
            </a:extLst>
          </p:cNvPr>
          <p:cNvSpPr txBox="1"/>
          <p:nvPr/>
        </p:nvSpPr>
        <p:spPr>
          <a:xfrm>
            <a:off x="7216062" y="3094170"/>
            <a:ext cx="3719160" cy="369332"/>
          </a:xfrm>
          <a:prstGeom prst="rect">
            <a:avLst/>
          </a:prstGeom>
          <a:noFill/>
        </p:spPr>
        <p:txBody>
          <a:bodyPr wrap="none" rtlCol="0">
            <a:spAutoFit/>
          </a:bodyPr>
          <a:lstStyle/>
          <a:p>
            <a:pPr algn="ctr"/>
            <a:r>
              <a:rPr lang="en-US" b="1">
                <a:solidFill>
                  <a:srgbClr val="0070C0"/>
                </a:solidFill>
              </a:rPr>
              <a:t>INSTI-associated resistance incidence</a:t>
            </a:r>
          </a:p>
        </p:txBody>
      </p:sp>
    </p:spTree>
    <p:extLst>
      <p:ext uri="{BB962C8B-B14F-4D97-AF65-F5344CB8AC3E}">
        <p14:creationId xmlns:p14="http://schemas.microsoft.com/office/powerpoint/2010/main" val="4083445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FCA260A0-FB91-28F5-7C6F-BE57B6C4041B}"/>
              </a:ext>
            </a:extLst>
          </p:cNvPr>
          <p:cNvGrpSpPr/>
          <p:nvPr/>
        </p:nvGrpSpPr>
        <p:grpSpPr>
          <a:xfrm>
            <a:off x="6110673" y="2771398"/>
            <a:ext cx="5358397" cy="3668606"/>
            <a:chOff x="6600962" y="2564904"/>
            <a:chExt cx="5358397" cy="3668606"/>
          </a:xfrm>
        </p:grpSpPr>
        <p:grpSp>
          <p:nvGrpSpPr>
            <p:cNvPr id="89" name="Groupe 88">
              <a:extLst>
                <a:ext uri="{FF2B5EF4-FFF2-40B4-BE49-F238E27FC236}">
                  <a16:creationId xmlns:a16="http://schemas.microsoft.com/office/drawing/2014/main" id="{332EAFDC-414C-AA0F-9A37-1F6233EE76D9}"/>
                </a:ext>
              </a:extLst>
            </p:cNvPr>
            <p:cNvGrpSpPr/>
            <p:nvPr/>
          </p:nvGrpSpPr>
          <p:grpSpPr>
            <a:xfrm>
              <a:off x="7762943" y="2834779"/>
              <a:ext cx="2882900" cy="2886075"/>
              <a:chOff x="7473951" y="2647950"/>
              <a:chExt cx="2882900" cy="2886075"/>
            </a:xfrm>
          </p:grpSpPr>
          <p:sp>
            <p:nvSpPr>
              <p:cNvPr id="90" name="Freeform 42">
                <a:extLst>
                  <a:ext uri="{FF2B5EF4-FFF2-40B4-BE49-F238E27FC236}">
                    <a16:creationId xmlns:a16="http://schemas.microsoft.com/office/drawing/2014/main" id="{8973BFE6-3E97-3F3D-5491-15FD8399EAC9}"/>
                  </a:ext>
                </a:extLst>
              </p:cNvPr>
              <p:cNvSpPr>
                <a:spLocks/>
              </p:cNvSpPr>
              <p:nvPr/>
            </p:nvSpPr>
            <p:spPr bwMode="auto">
              <a:xfrm>
                <a:off x="7473951" y="2647950"/>
                <a:ext cx="1447800" cy="1912938"/>
              </a:xfrm>
              <a:custGeom>
                <a:avLst/>
                <a:gdLst>
                  <a:gd name="T0" fmla="*/ 5450 w 5472"/>
                  <a:gd name="T1" fmla="*/ 0 h 7231"/>
                  <a:gd name="T2" fmla="*/ 5169 w 5472"/>
                  <a:gd name="T3" fmla="*/ 6 h 7231"/>
                  <a:gd name="T4" fmla="*/ 4894 w 5472"/>
                  <a:gd name="T5" fmla="*/ 24 h 7231"/>
                  <a:gd name="T6" fmla="*/ 4625 w 5472"/>
                  <a:gd name="T7" fmla="*/ 55 h 7231"/>
                  <a:gd name="T8" fmla="*/ 4362 w 5472"/>
                  <a:gd name="T9" fmla="*/ 99 h 7231"/>
                  <a:gd name="T10" fmla="*/ 4102 w 5472"/>
                  <a:gd name="T11" fmla="*/ 155 h 7231"/>
                  <a:gd name="T12" fmla="*/ 3849 w 5472"/>
                  <a:gd name="T13" fmla="*/ 223 h 7231"/>
                  <a:gd name="T14" fmla="*/ 3600 w 5472"/>
                  <a:gd name="T15" fmla="*/ 304 h 7231"/>
                  <a:gd name="T16" fmla="*/ 3358 w 5472"/>
                  <a:gd name="T17" fmla="*/ 399 h 7231"/>
                  <a:gd name="T18" fmla="*/ 3118 w 5472"/>
                  <a:gd name="T19" fmla="*/ 504 h 7231"/>
                  <a:gd name="T20" fmla="*/ 2886 w 5472"/>
                  <a:gd name="T21" fmla="*/ 623 h 7231"/>
                  <a:gd name="T22" fmla="*/ 2658 w 5472"/>
                  <a:gd name="T23" fmla="*/ 754 h 7231"/>
                  <a:gd name="T24" fmla="*/ 2435 w 5472"/>
                  <a:gd name="T25" fmla="*/ 898 h 7231"/>
                  <a:gd name="T26" fmla="*/ 2218 w 5472"/>
                  <a:gd name="T27" fmla="*/ 1053 h 7231"/>
                  <a:gd name="T28" fmla="*/ 2006 w 5472"/>
                  <a:gd name="T29" fmla="*/ 1222 h 7231"/>
                  <a:gd name="T30" fmla="*/ 1798 w 5472"/>
                  <a:gd name="T31" fmla="*/ 1403 h 7231"/>
                  <a:gd name="T32" fmla="*/ 1596 w 5472"/>
                  <a:gd name="T33" fmla="*/ 1597 h 7231"/>
                  <a:gd name="T34" fmla="*/ 1403 w 5472"/>
                  <a:gd name="T35" fmla="*/ 1799 h 7231"/>
                  <a:gd name="T36" fmla="*/ 1221 w 5472"/>
                  <a:gd name="T37" fmla="*/ 2007 h 7231"/>
                  <a:gd name="T38" fmla="*/ 1053 w 5472"/>
                  <a:gd name="T39" fmla="*/ 2219 h 7231"/>
                  <a:gd name="T40" fmla="*/ 897 w 5472"/>
                  <a:gd name="T41" fmla="*/ 2437 h 7231"/>
                  <a:gd name="T42" fmla="*/ 754 w 5472"/>
                  <a:gd name="T43" fmla="*/ 2659 h 7231"/>
                  <a:gd name="T44" fmla="*/ 623 w 5472"/>
                  <a:gd name="T45" fmla="*/ 2887 h 7231"/>
                  <a:gd name="T46" fmla="*/ 504 w 5472"/>
                  <a:gd name="T47" fmla="*/ 3120 h 7231"/>
                  <a:gd name="T48" fmla="*/ 399 w 5472"/>
                  <a:gd name="T49" fmla="*/ 3360 h 7231"/>
                  <a:gd name="T50" fmla="*/ 305 w 5472"/>
                  <a:gd name="T51" fmla="*/ 3603 h 7231"/>
                  <a:gd name="T52" fmla="*/ 224 w 5472"/>
                  <a:gd name="T53" fmla="*/ 3851 h 7231"/>
                  <a:gd name="T54" fmla="*/ 155 w 5472"/>
                  <a:gd name="T55" fmla="*/ 4105 h 7231"/>
                  <a:gd name="T56" fmla="*/ 99 w 5472"/>
                  <a:gd name="T57" fmla="*/ 4365 h 7231"/>
                  <a:gd name="T58" fmla="*/ 55 w 5472"/>
                  <a:gd name="T59" fmla="*/ 4628 h 7231"/>
                  <a:gd name="T60" fmla="*/ 24 w 5472"/>
                  <a:gd name="T61" fmla="*/ 4897 h 7231"/>
                  <a:gd name="T62" fmla="*/ 6 w 5472"/>
                  <a:gd name="T63" fmla="*/ 5172 h 7231"/>
                  <a:gd name="T64" fmla="*/ 0 w 5472"/>
                  <a:gd name="T65" fmla="*/ 5453 h 7231"/>
                  <a:gd name="T66" fmla="*/ 4 w 5472"/>
                  <a:gd name="T67" fmla="*/ 5687 h 7231"/>
                  <a:gd name="T68" fmla="*/ 17 w 5472"/>
                  <a:gd name="T69" fmla="*/ 5919 h 7231"/>
                  <a:gd name="T70" fmla="*/ 38 w 5472"/>
                  <a:gd name="T71" fmla="*/ 6146 h 7231"/>
                  <a:gd name="T72" fmla="*/ 70 w 5472"/>
                  <a:gd name="T73" fmla="*/ 6370 h 7231"/>
                  <a:gd name="T74" fmla="*/ 109 w 5472"/>
                  <a:gd name="T75" fmla="*/ 6590 h 7231"/>
                  <a:gd name="T76" fmla="*/ 158 w 5472"/>
                  <a:gd name="T77" fmla="*/ 6807 h 7231"/>
                  <a:gd name="T78" fmla="*/ 215 w 5472"/>
                  <a:gd name="T79" fmla="*/ 7021 h 7231"/>
                  <a:gd name="T80" fmla="*/ 281 w 5472"/>
                  <a:gd name="T81" fmla="*/ 7231 h 7231"/>
                  <a:gd name="T82" fmla="*/ 5472 w 5472"/>
                  <a:gd name="T83" fmla="*/ 0 h 7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72" h="7231">
                    <a:moveTo>
                      <a:pt x="5472" y="0"/>
                    </a:moveTo>
                    <a:lnTo>
                      <a:pt x="5450" y="0"/>
                    </a:lnTo>
                    <a:lnTo>
                      <a:pt x="5308" y="1"/>
                    </a:lnTo>
                    <a:lnTo>
                      <a:pt x="5169" y="6"/>
                    </a:lnTo>
                    <a:lnTo>
                      <a:pt x="5030" y="12"/>
                    </a:lnTo>
                    <a:lnTo>
                      <a:pt x="4894" y="24"/>
                    </a:lnTo>
                    <a:lnTo>
                      <a:pt x="4759" y="37"/>
                    </a:lnTo>
                    <a:lnTo>
                      <a:pt x="4625" y="55"/>
                    </a:lnTo>
                    <a:lnTo>
                      <a:pt x="4492" y="75"/>
                    </a:lnTo>
                    <a:lnTo>
                      <a:pt x="4362" y="99"/>
                    </a:lnTo>
                    <a:lnTo>
                      <a:pt x="4231" y="125"/>
                    </a:lnTo>
                    <a:lnTo>
                      <a:pt x="4102" y="155"/>
                    </a:lnTo>
                    <a:lnTo>
                      <a:pt x="3974" y="187"/>
                    </a:lnTo>
                    <a:lnTo>
                      <a:pt x="3849" y="223"/>
                    </a:lnTo>
                    <a:lnTo>
                      <a:pt x="3724" y="262"/>
                    </a:lnTo>
                    <a:lnTo>
                      <a:pt x="3600" y="304"/>
                    </a:lnTo>
                    <a:lnTo>
                      <a:pt x="3477" y="350"/>
                    </a:lnTo>
                    <a:lnTo>
                      <a:pt x="3358" y="399"/>
                    </a:lnTo>
                    <a:lnTo>
                      <a:pt x="3237" y="449"/>
                    </a:lnTo>
                    <a:lnTo>
                      <a:pt x="3118" y="504"/>
                    </a:lnTo>
                    <a:lnTo>
                      <a:pt x="3001" y="561"/>
                    </a:lnTo>
                    <a:lnTo>
                      <a:pt x="2886" y="623"/>
                    </a:lnTo>
                    <a:lnTo>
                      <a:pt x="2771" y="687"/>
                    </a:lnTo>
                    <a:lnTo>
                      <a:pt x="2658" y="754"/>
                    </a:lnTo>
                    <a:lnTo>
                      <a:pt x="2545" y="824"/>
                    </a:lnTo>
                    <a:lnTo>
                      <a:pt x="2435" y="898"/>
                    </a:lnTo>
                    <a:lnTo>
                      <a:pt x="2325" y="973"/>
                    </a:lnTo>
                    <a:lnTo>
                      <a:pt x="2218" y="1053"/>
                    </a:lnTo>
                    <a:lnTo>
                      <a:pt x="2110" y="1135"/>
                    </a:lnTo>
                    <a:lnTo>
                      <a:pt x="2006" y="1222"/>
                    </a:lnTo>
                    <a:lnTo>
                      <a:pt x="1901" y="1311"/>
                    </a:lnTo>
                    <a:lnTo>
                      <a:pt x="1798" y="1403"/>
                    </a:lnTo>
                    <a:lnTo>
                      <a:pt x="1696" y="1498"/>
                    </a:lnTo>
                    <a:lnTo>
                      <a:pt x="1596" y="1597"/>
                    </a:lnTo>
                    <a:lnTo>
                      <a:pt x="1497" y="1696"/>
                    </a:lnTo>
                    <a:lnTo>
                      <a:pt x="1403" y="1799"/>
                    </a:lnTo>
                    <a:lnTo>
                      <a:pt x="1310" y="1902"/>
                    </a:lnTo>
                    <a:lnTo>
                      <a:pt x="1221" y="2007"/>
                    </a:lnTo>
                    <a:lnTo>
                      <a:pt x="1135" y="2112"/>
                    </a:lnTo>
                    <a:lnTo>
                      <a:pt x="1053" y="2219"/>
                    </a:lnTo>
                    <a:lnTo>
                      <a:pt x="973" y="2326"/>
                    </a:lnTo>
                    <a:lnTo>
                      <a:pt x="897" y="2437"/>
                    </a:lnTo>
                    <a:lnTo>
                      <a:pt x="823" y="2546"/>
                    </a:lnTo>
                    <a:lnTo>
                      <a:pt x="754" y="2659"/>
                    </a:lnTo>
                    <a:lnTo>
                      <a:pt x="687" y="2772"/>
                    </a:lnTo>
                    <a:lnTo>
                      <a:pt x="623" y="2887"/>
                    </a:lnTo>
                    <a:lnTo>
                      <a:pt x="561" y="3003"/>
                    </a:lnTo>
                    <a:lnTo>
                      <a:pt x="504" y="3120"/>
                    </a:lnTo>
                    <a:lnTo>
                      <a:pt x="449" y="3239"/>
                    </a:lnTo>
                    <a:lnTo>
                      <a:pt x="399" y="3360"/>
                    </a:lnTo>
                    <a:lnTo>
                      <a:pt x="350" y="3479"/>
                    </a:lnTo>
                    <a:lnTo>
                      <a:pt x="305" y="3603"/>
                    </a:lnTo>
                    <a:lnTo>
                      <a:pt x="263" y="3726"/>
                    </a:lnTo>
                    <a:lnTo>
                      <a:pt x="224" y="3851"/>
                    </a:lnTo>
                    <a:lnTo>
                      <a:pt x="187" y="3977"/>
                    </a:lnTo>
                    <a:lnTo>
                      <a:pt x="155" y="4105"/>
                    </a:lnTo>
                    <a:lnTo>
                      <a:pt x="126" y="4234"/>
                    </a:lnTo>
                    <a:lnTo>
                      <a:pt x="99" y="4365"/>
                    </a:lnTo>
                    <a:lnTo>
                      <a:pt x="76" y="4495"/>
                    </a:lnTo>
                    <a:lnTo>
                      <a:pt x="55" y="4628"/>
                    </a:lnTo>
                    <a:lnTo>
                      <a:pt x="38" y="4762"/>
                    </a:lnTo>
                    <a:lnTo>
                      <a:pt x="24" y="4897"/>
                    </a:lnTo>
                    <a:lnTo>
                      <a:pt x="13" y="5033"/>
                    </a:lnTo>
                    <a:lnTo>
                      <a:pt x="6" y="5172"/>
                    </a:lnTo>
                    <a:lnTo>
                      <a:pt x="1" y="5312"/>
                    </a:lnTo>
                    <a:lnTo>
                      <a:pt x="0" y="5453"/>
                    </a:lnTo>
                    <a:lnTo>
                      <a:pt x="0" y="5569"/>
                    </a:lnTo>
                    <a:lnTo>
                      <a:pt x="4" y="5687"/>
                    </a:lnTo>
                    <a:lnTo>
                      <a:pt x="9" y="5802"/>
                    </a:lnTo>
                    <a:lnTo>
                      <a:pt x="17" y="5919"/>
                    </a:lnTo>
                    <a:lnTo>
                      <a:pt x="25" y="6031"/>
                    </a:lnTo>
                    <a:lnTo>
                      <a:pt x="38" y="6146"/>
                    </a:lnTo>
                    <a:lnTo>
                      <a:pt x="53" y="6257"/>
                    </a:lnTo>
                    <a:lnTo>
                      <a:pt x="70" y="6370"/>
                    </a:lnTo>
                    <a:lnTo>
                      <a:pt x="87" y="6480"/>
                    </a:lnTo>
                    <a:lnTo>
                      <a:pt x="109" y="6590"/>
                    </a:lnTo>
                    <a:lnTo>
                      <a:pt x="131" y="6699"/>
                    </a:lnTo>
                    <a:lnTo>
                      <a:pt x="158" y="6807"/>
                    </a:lnTo>
                    <a:lnTo>
                      <a:pt x="184" y="6913"/>
                    </a:lnTo>
                    <a:lnTo>
                      <a:pt x="215" y="7021"/>
                    </a:lnTo>
                    <a:lnTo>
                      <a:pt x="245" y="7126"/>
                    </a:lnTo>
                    <a:lnTo>
                      <a:pt x="281" y="7231"/>
                    </a:lnTo>
                    <a:lnTo>
                      <a:pt x="5448" y="5412"/>
                    </a:lnTo>
                    <a:lnTo>
                      <a:pt x="5472" y="0"/>
                    </a:lnTo>
                    <a:close/>
                  </a:path>
                </a:pathLst>
              </a:custGeom>
              <a:solidFill>
                <a:srgbClr val="0033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1" name="Freeform 43">
                <a:extLst>
                  <a:ext uri="{FF2B5EF4-FFF2-40B4-BE49-F238E27FC236}">
                    <a16:creationId xmlns:a16="http://schemas.microsoft.com/office/drawing/2014/main" id="{21679038-5C02-41AF-1F0B-0A758A666253}"/>
                  </a:ext>
                </a:extLst>
              </p:cNvPr>
              <p:cNvSpPr>
                <a:spLocks/>
              </p:cNvSpPr>
              <p:nvPr/>
            </p:nvSpPr>
            <p:spPr bwMode="auto">
              <a:xfrm>
                <a:off x="8915401" y="4079875"/>
                <a:ext cx="1306513" cy="1446213"/>
              </a:xfrm>
              <a:custGeom>
                <a:avLst/>
                <a:gdLst>
                  <a:gd name="T0" fmla="*/ 3896 w 4939"/>
                  <a:gd name="T1" fmla="*/ 3853 h 5465"/>
                  <a:gd name="T2" fmla="*/ 3979 w 4939"/>
                  <a:gd name="T3" fmla="*/ 3765 h 5465"/>
                  <a:gd name="T4" fmla="*/ 4061 w 4939"/>
                  <a:gd name="T5" fmla="*/ 3676 h 5465"/>
                  <a:gd name="T6" fmla="*/ 4181 w 4939"/>
                  <a:gd name="T7" fmla="*/ 3542 h 5465"/>
                  <a:gd name="T8" fmla="*/ 4218 w 4939"/>
                  <a:gd name="T9" fmla="*/ 3496 h 5465"/>
                  <a:gd name="T10" fmla="*/ 4330 w 4939"/>
                  <a:gd name="T11" fmla="*/ 3359 h 5465"/>
                  <a:gd name="T12" fmla="*/ 4436 w 4939"/>
                  <a:gd name="T13" fmla="*/ 3218 h 5465"/>
                  <a:gd name="T14" fmla="*/ 4537 w 4939"/>
                  <a:gd name="T15" fmla="*/ 3077 h 5465"/>
                  <a:gd name="T16" fmla="*/ 4616 w 4939"/>
                  <a:gd name="T17" fmla="*/ 2956 h 5465"/>
                  <a:gd name="T18" fmla="*/ 4663 w 4939"/>
                  <a:gd name="T19" fmla="*/ 2884 h 5465"/>
                  <a:gd name="T20" fmla="*/ 4724 w 4939"/>
                  <a:gd name="T21" fmla="*/ 2787 h 5465"/>
                  <a:gd name="T22" fmla="*/ 4765 w 4939"/>
                  <a:gd name="T23" fmla="*/ 2712 h 5465"/>
                  <a:gd name="T24" fmla="*/ 4779 w 4939"/>
                  <a:gd name="T25" fmla="*/ 2688 h 5465"/>
                  <a:gd name="T26" fmla="*/ 4820 w 4939"/>
                  <a:gd name="T27" fmla="*/ 2613 h 5465"/>
                  <a:gd name="T28" fmla="*/ 4835 w 4939"/>
                  <a:gd name="T29" fmla="*/ 2589 h 5465"/>
                  <a:gd name="T30" fmla="*/ 4848 w 4939"/>
                  <a:gd name="T31" fmla="*/ 2562 h 5465"/>
                  <a:gd name="T32" fmla="*/ 4888 w 4939"/>
                  <a:gd name="T33" fmla="*/ 2487 h 5465"/>
                  <a:gd name="T34" fmla="*/ 0 w 4939"/>
                  <a:gd name="T35" fmla="*/ 0 h 5465"/>
                  <a:gd name="T36" fmla="*/ 659 w 4939"/>
                  <a:gd name="T37" fmla="*/ 5457 h 5465"/>
                  <a:gd name="T38" fmla="*/ 834 w 4939"/>
                  <a:gd name="T39" fmla="*/ 5435 h 5465"/>
                  <a:gd name="T40" fmla="*/ 1062 w 4939"/>
                  <a:gd name="T41" fmla="*/ 5398 h 5465"/>
                  <a:gd name="T42" fmla="*/ 1285 w 4939"/>
                  <a:gd name="T43" fmla="*/ 5351 h 5465"/>
                  <a:gd name="T44" fmla="*/ 1367 w 4939"/>
                  <a:gd name="T45" fmla="*/ 5330 h 5465"/>
                  <a:gd name="T46" fmla="*/ 1451 w 4939"/>
                  <a:gd name="T47" fmla="*/ 5309 h 5465"/>
                  <a:gd name="T48" fmla="*/ 1533 w 4939"/>
                  <a:gd name="T49" fmla="*/ 5287 h 5465"/>
                  <a:gd name="T50" fmla="*/ 1615 w 4939"/>
                  <a:gd name="T51" fmla="*/ 5263 h 5465"/>
                  <a:gd name="T52" fmla="*/ 1668 w 4939"/>
                  <a:gd name="T53" fmla="*/ 5246 h 5465"/>
                  <a:gd name="T54" fmla="*/ 1775 w 4939"/>
                  <a:gd name="T55" fmla="*/ 5211 h 5465"/>
                  <a:gd name="T56" fmla="*/ 1936 w 4939"/>
                  <a:gd name="T57" fmla="*/ 5155 h 5465"/>
                  <a:gd name="T58" fmla="*/ 1987 w 4939"/>
                  <a:gd name="T59" fmla="*/ 5134 h 5465"/>
                  <a:gd name="T60" fmla="*/ 2145 w 4939"/>
                  <a:gd name="T61" fmla="*/ 5071 h 5465"/>
                  <a:gd name="T62" fmla="*/ 2272 w 4939"/>
                  <a:gd name="T63" fmla="*/ 5013 h 5465"/>
                  <a:gd name="T64" fmla="*/ 2351 w 4939"/>
                  <a:gd name="T65" fmla="*/ 4979 h 5465"/>
                  <a:gd name="T66" fmla="*/ 2552 w 4939"/>
                  <a:gd name="T67" fmla="*/ 4875 h 5465"/>
                  <a:gd name="T68" fmla="*/ 2674 w 4939"/>
                  <a:gd name="T69" fmla="*/ 4804 h 5465"/>
                  <a:gd name="T70" fmla="*/ 2749 w 4939"/>
                  <a:gd name="T71" fmla="*/ 4763 h 5465"/>
                  <a:gd name="T72" fmla="*/ 2846 w 4939"/>
                  <a:gd name="T73" fmla="*/ 4703 h 5465"/>
                  <a:gd name="T74" fmla="*/ 2943 w 4939"/>
                  <a:gd name="T75" fmla="*/ 4642 h 5465"/>
                  <a:gd name="T76" fmla="*/ 2990 w 4939"/>
                  <a:gd name="T77" fmla="*/ 4609 h 5465"/>
                  <a:gd name="T78" fmla="*/ 3133 w 4939"/>
                  <a:gd name="T79" fmla="*/ 4512 h 5465"/>
                  <a:gd name="T80" fmla="*/ 3226 w 4939"/>
                  <a:gd name="T81" fmla="*/ 4442 h 5465"/>
                  <a:gd name="T82" fmla="*/ 3410 w 4939"/>
                  <a:gd name="T83" fmla="*/ 4296 h 5465"/>
                  <a:gd name="T84" fmla="*/ 3590 w 4939"/>
                  <a:gd name="T85" fmla="*/ 4144 h 5465"/>
                  <a:gd name="T86" fmla="*/ 3723 w 4939"/>
                  <a:gd name="T87" fmla="*/ 4021 h 5465"/>
                  <a:gd name="T88" fmla="*/ 3810 w 4939"/>
                  <a:gd name="T89" fmla="*/ 3938 h 5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39" h="5465">
                    <a:moveTo>
                      <a:pt x="3855" y="3897"/>
                    </a:moveTo>
                    <a:lnTo>
                      <a:pt x="3896" y="3853"/>
                    </a:lnTo>
                    <a:lnTo>
                      <a:pt x="3938" y="3809"/>
                    </a:lnTo>
                    <a:lnTo>
                      <a:pt x="3979" y="3765"/>
                    </a:lnTo>
                    <a:lnTo>
                      <a:pt x="4021" y="3721"/>
                    </a:lnTo>
                    <a:lnTo>
                      <a:pt x="4061" y="3676"/>
                    </a:lnTo>
                    <a:lnTo>
                      <a:pt x="4102" y="3631"/>
                    </a:lnTo>
                    <a:lnTo>
                      <a:pt x="4181" y="3542"/>
                    </a:lnTo>
                    <a:lnTo>
                      <a:pt x="4199" y="3518"/>
                    </a:lnTo>
                    <a:lnTo>
                      <a:pt x="4218" y="3496"/>
                    </a:lnTo>
                    <a:lnTo>
                      <a:pt x="4256" y="3450"/>
                    </a:lnTo>
                    <a:lnTo>
                      <a:pt x="4330" y="3359"/>
                    </a:lnTo>
                    <a:lnTo>
                      <a:pt x="4402" y="3265"/>
                    </a:lnTo>
                    <a:lnTo>
                      <a:pt x="4436" y="3218"/>
                    </a:lnTo>
                    <a:lnTo>
                      <a:pt x="4472" y="3173"/>
                    </a:lnTo>
                    <a:lnTo>
                      <a:pt x="4537" y="3077"/>
                    </a:lnTo>
                    <a:lnTo>
                      <a:pt x="4602" y="2981"/>
                    </a:lnTo>
                    <a:lnTo>
                      <a:pt x="4616" y="2956"/>
                    </a:lnTo>
                    <a:lnTo>
                      <a:pt x="4632" y="2932"/>
                    </a:lnTo>
                    <a:lnTo>
                      <a:pt x="4663" y="2884"/>
                    </a:lnTo>
                    <a:lnTo>
                      <a:pt x="4693" y="2835"/>
                    </a:lnTo>
                    <a:lnTo>
                      <a:pt x="4724" y="2787"/>
                    </a:lnTo>
                    <a:lnTo>
                      <a:pt x="4751" y="2737"/>
                    </a:lnTo>
                    <a:lnTo>
                      <a:pt x="4765" y="2712"/>
                    </a:lnTo>
                    <a:lnTo>
                      <a:pt x="4771" y="2699"/>
                    </a:lnTo>
                    <a:lnTo>
                      <a:pt x="4779" y="2688"/>
                    </a:lnTo>
                    <a:lnTo>
                      <a:pt x="4807" y="2638"/>
                    </a:lnTo>
                    <a:lnTo>
                      <a:pt x="4820" y="2613"/>
                    </a:lnTo>
                    <a:lnTo>
                      <a:pt x="4827" y="2600"/>
                    </a:lnTo>
                    <a:lnTo>
                      <a:pt x="4835" y="2589"/>
                    </a:lnTo>
                    <a:lnTo>
                      <a:pt x="4841" y="2575"/>
                    </a:lnTo>
                    <a:lnTo>
                      <a:pt x="4848" y="2562"/>
                    </a:lnTo>
                    <a:lnTo>
                      <a:pt x="4861" y="2537"/>
                    </a:lnTo>
                    <a:lnTo>
                      <a:pt x="4888" y="2487"/>
                    </a:lnTo>
                    <a:lnTo>
                      <a:pt x="4939" y="2387"/>
                    </a:lnTo>
                    <a:lnTo>
                      <a:pt x="0" y="0"/>
                    </a:lnTo>
                    <a:lnTo>
                      <a:pt x="602" y="5465"/>
                    </a:lnTo>
                    <a:lnTo>
                      <a:pt x="659" y="5457"/>
                    </a:lnTo>
                    <a:lnTo>
                      <a:pt x="717" y="5450"/>
                    </a:lnTo>
                    <a:lnTo>
                      <a:pt x="834" y="5435"/>
                    </a:lnTo>
                    <a:lnTo>
                      <a:pt x="948" y="5418"/>
                    </a:lnTo>
                    <a:lnTo>
                      <a:pt x="1062" y="5398"/>
                    </a:lnTo>
                    <a:lnTo>
                      <a:pt x="1174" y="5375"/>
                    </a:lnTo>
                    <a:lnTo>
                      <a:pt x="1285" y="5351"/>
                    </a:lnTo>
                    <a:lnTo>
                      <a:pt x="1340" y="5337"/>
                    </a:lnTo>
                    <a:lnTo>
                      <a:pt x="1367" y="5330"/>
                    </a:lnTo>
                    <a:lnTo>
                      <a:pt x="1396" y="5324"/>
                    </a:lnTo>
                    <a:lnTo>
                      <a:pt x="1451" y="5309"/>
                    </a:lnTo>
                    <a:lnTo>
                      <a:pt x="1506" y="5296"/>
                    </a:lnTo>
                    <a:lnTo>
                      <a:pt x="1533" y="5287"/>
                    </a:lnTo>
                    <a:lnTo>
                      <a:pt x="1560" y="5279"/>
                    </a:lnTo>
                    <a:lnTo>
                      <a:pt x="1615" y="5263"/>
                    </a:lnTo>
                    <a:lnTo>
                      <a:pt x="1641" y="5254"/>
                    </a:lnTo>
                    <a:lnTo>
                      <a:pt x="1668" y="5246"/>
                    </a:lnTo>
                    <a:lnTo>
                      <a:pt x="1723" y="5230"/>
                    </a:lnTo>
                    <a:lnTo>
                      <a:pt x="1775" y="5211"/>
                    </a:lnTo>
                    <a:lnTo>
                      <a:pt x="1829" y="5193"/>
                    </a:lnTo>
                    <a:lnTo>
                      <a:pt x="1936" y="5155"/>
                    </a:lnTo>
                    <a:lnTo>
                      <a:pt x="1961" y="5144"/>
                    </a:lnTo>
                    <a:lnTo>
                      <a:pt x="1987" y="5134"/>
                    </a:lnTo>
                    <a:lnTo>
                      <a:pt x="2040" y="5113"/>
                    </a:lnTo>
                    <a:lnTo>
                      <a:pt x="2145" y="5071"/>
                    </a:lnTo>
                    <a:lnTo>
                      <a:pt x="2247" y="5025"/>
                    </a:lnTo>
                    <a:lnTo>
                      <a:pt x="2272" y="5013"/>
                    </a:lnTo>
                    <a:lnTo>
                      <a:pt x="2299" y="5001"/>
                    </a:lnTo>
                    <a:lnTo>
                      <a:pt x="2351" y="4979"/>
                    </a:lnTo>
                    <a:lnTo>
                      <a:pt x="2451" y="4927"/>
                    </a:lnTo>
                    <a:lnTo>
                      <a:pt x="2552" y="4875"/>
                    </a:lnTo>
                    <a:lnTo>
                      <a:pt x="2650" y="4819"/>
                    </a:lnTo>
                    <a:lnTo>
                      <a:pt x="2674" y="4804"/>
                    </a:lnTo>
                    <a:lnTo>
                      <a:pt x="2699" y="4790"/>
                    </a:lnTo>
                    <a:lnTo>
                      <a:pt x="2749" y="4763"/>
                    </a:lnTo>
                    <a:lnTo>
                      <a:pt x="2797" y="4732"/>
                    </a:lnTo>
                    <a:lnTo>
                      <a:pt x="2846" y="4703"/>
                    </a:lnTo>
                    <a:lnTo>
                      <a:pt x="2894" y="4672"/>
                    </a:lnTo>
                    <a:lnTo>
                      <a:pt x="2943" y="4642"/>
                    </a:lnTo>
                    <a:lnTo>
                      <a:pt x="2966" y="4625"/>
                    </a:lnTo>
                    <a:lnTo>
                      <a:pt x="2990" y="4609"/>
                    </a:lnTo>
                    <a:lnTo>
                      <a:pt x="3037" y="4577"/>
                    </a:lnTo>
                    <a:lnTo>
                      <a:pt x="3133" y="4512"/>
                    </a:lnTo>
                    <a:lnTo>
                      <a:pt x="3179" y="4477"/>
                    </a:lnTo>
                    <a:lnTo>
                      <a:pt x="3226" y="4442"/>
                    </a:lnTo>
                    <a:lnTo>
                      <a:pt x="3319" y="4371"/>
                    </a:lnTo>
                    <a:lnTo>
                      <a:pt x="3410" y="4296"/>
                    </a:lnTo>
                    <a:lnTo>
                      <a:pt x="3501" y="4222"/>
                    </a:lnTo>
                    <a:lnTo>
                      <a:pt x="3590" y="4144"/>
                    </a:lnTo>
                    <a:lnTo>
                      <a:pt x="3679" y="4064"/>
                    </a:lnTo>
                    <a:lnTo>
                      <a:pt x="3723" y="4021"/>
                    </a:lnTo>
                    <a:lnTo>
                      <a:pt x="3767" y="3980"/>
                    </a:lnTo>
                    <a:lnTo>
                      <a:pt x="3810" y="3938"/>
                    </a:lnTo>
                    <a:lnTo>
                      <a:pt x="3855" y="3897"/>
                    </a:lnTo>
                    <a:close/>
                  </a:path>
                </a:pathLst>
              </a:custGeom>
              <a:solidFill>
                <a:srgbClr val="6633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2" name="Freeform 44">
                <a:extLst>
                  <a:ext uri="{FF2B5EF4-FFF2-40B4-BE49-F238E27FC236}">
                    <a16:creationId xmlns:a16="http://schemas.microsoft.com/office/drawing/2014/main" id="{EE60B79A-DEA9-E17C-8E40-2E61EF2B638E}"/>
                  </a:ext>
                </a:extLst>
              </p:cNvPr>
              <p:cNvSpPr>
                <a:spLocks/>
              </p:cNvSpPr>
              <p:nvPr/>
            </p:nvSpPr>
            <p:spPr bwMode="auto">
              <a:xfrm>
                <a:off x="7702551" y="4079875"/>
                <a:ext cx="1212850" cy="1231900"/>
              </a:xfrm>
              <a:custGeom>
                <a:avLst/>
                <a:gdLst>
                  <a:gd name="T0" fmla="*/ 0 w 4581"/>
                  <a:gd name="T1" fmla="*/ 3010 h 4658"/>
                  <a:gd name="T2" fmla="*/ 37 w 4581"/>
                  <a:gd name="T3" fmla="*/ 3067 h 4658"/>
                  <a:gd name="T4" fmla="*/ 77 w 4581"/>
                  <a:gd name="T5" fmla="*/ 3125 h 4658"/>
                  <a:gd name="T6" fmla="*/ 160 w 4581"/>
                  <a:gd name="T7" fmla="*/ 3239 h 4658"/>
                  <a:gd name="T8" fmla="*/ 246 w 4581"/>
                  <a:gd name="T9" fmla="*/ 3352 h 4658"/>
                  <a:gd name="T10" fmla="*/ 336 w 4581"/>
                  <a:gd name="T11" fmla="*/ 3464 h 4658"/>
                  <a:gd name="T12" fmla="*/ 428 w 4581"/>
                  <a:gd name="T13" fmla="*/ 3573 h 4658"/>
                  <a:gd name="T14" fmla="*/ 525 w 4581"/>
                  <a:gd name="T15" fmla="*/ 3683 h 4658"/>
                  <a:gd name="T16" fmla="*/ 624 w 4581"/>
                  <a:gd name="T17" fmla="*/ 3790 h 4658"/>
                  <a:gd name="T18" fmla="*/ 729 w 4581"/>
                  <a:gd name="T19" fmla="*/ 3897 h 4658"/>
                  <a:gd name="T20" fmla="*/ 839 w 4581"/>
                  <a:gd name="T21" fmla="*/ 4004 h 4658"/>
                  <a:gd name="T22" fmla="*/ 952 w 4581"/>
                  <a:gd name="T23" fmla="*/ 4109 h 4658"/>
                  <a:gd name="T24" fmla="*/ 1066 w 4581"/>
                  <a:gd name="T25" fmla="*/ 4210 h 4658"/>
                  <a:gd name="T26" fmla="*/ 1182 w 4581"/>
                  <a:gd name="T27" fmla="*/ 4308 h 4658"/>
                  <a:gd name="T28" fmla="*/ 1298 w 4581"/>
                  <a:gd name="T29" fmla="*/ 4400 h 4658"/>
                  <a:gd name="T30" fmla="*/ 1418 w 4581"/>
                  <a:gd name="T31" fmla="*/ 4490 h 4658"/>
                  <a:gd name="T32" fmla="*/ 1539 w 4581"/>
                  <a:gd name="T33" fmla="*/ 4576 h 4658"/>
                  <a:gd name="T34" fmla="*/ 1662 w 4581"/>
                  <a:gd name="T35" fmla="*/ 4658 h 4658"/>
                  <a:gd name="T36" fmla="*/ 4581 w 4581"/>
                  <a:gd name="T37" fmla="*/ 0 h 4658"/>
                  <a:gd name="T38" fmla="*/ 0 w 4581"/>
                  <a:gd name="T39" fmla="*/ 3010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81" h="4658">
                    <a:moveTo>
                      <a:pt x="0" y="3010"/>
                    </a:moveTo>
                    <a:lnTo>
                      <a:pt x="37" y="3067"/>
                    </a:lnTo>
                    <a:lnTo>
                      <a:pt x="77" y="3125"/>
                    </a:lnTo>
                    <a:lnTo>
                      <a:pt x="160" y="3239"/>
                    </a:lnTo>
                    <a:lnTo>
                      <a:pt x="246" y="3352"/>
                    </a:lnTo>
                    <a:lnTo>
                      <a:pt x="336" y="3464"/>
                    </a:lnTo>
                    <a:lnTo>
                      <a:pt x="428" y="3573"/>
                    </a:lnTo>
                    <a:lnTo>
                      <a:pt x="525" y="3683"/>
                    </a:lnTo>
                    <a:lnTo>
                      <a:pt x="624" y="3790"/>
                    </a:lnTo>
                    <a:lnTo>
                      <a:pt x="729" y="3897"/>
                    </a:lnTo>
                    <a:lnTo>
                      <a:pt x="839" y="4004"/>
                    </a:lnTo>
                    <a:lnTo>
                      <a:pt x="952" y="4109"/>
                    </a:lnTo>
                    <a:lnTo>
                      <a:pt x="1066" y="4210"/>
                    </a:lnTo>
                    <a:lnTo>
                      <a:pt x="1182" y="4308"/>
                    </a:lnTo>
                    <a:lnTo>
                      <a:pt x="1298" y="4400"/>
                    </a:lnTo>
                    <a:lnTo>
                      <a:pt x="1418" y="4490"/>
                    </a:lnTo>
                    <a:lnTo>
                      <a:pt x="1539" y="4576"/>
                    </a:lnTo>
                    <a:lnTo>
                      <a:pt x="1662" y="4658"/>
                    </a:lnTo>
                    <a:lnTo>
                      <a:pt x="4581" y="0"/>
                    </a:lnTo>
                    <a:lnTo>
                      <a:pt x="0" y="301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3" name="Freeform 45">
                <a:extLst>
                  <a:ext uri="{FF2B5EF4-FFF2-40B4-BE49-F238E27FC236}">
                    <a16:creationId xmlns:a16="http://schemas.microsoft.com/office/drawing/2014/main" id="{9591F90C-DAA8-DB29-FE36-6EDDE5F4DF49}"/>
                  </a:ext>
                </a:extLst>
              </p:cNvPr>
              <p:cNvSpPr>
                <a:spLocks/>
              </p:cNvSpPr>
              <p:nvPr/>
            </p:nvSpPr>
            <p:spPr bwMode="auto">
              <a:xfrm>
                <a:off x="7548563" y="4079875"/>
                <a:ext cx="1366838" cy="796925"/>
              </a:xfrm>
              <a:custGeom>
                <a:avLst/>
                <a:gdLst>
                  <a:gd name="T0" fmla="*/ 0 w 5167"/>
                  <a:gd name="T1" fmla="*/ 1819 h 3010"/>
                  <a:gd name="T2" fmla="*/ 54 w 5167"/>
                  <a:gd name="T3" fmla="*/ 1974 h 3010"/>
                  <a:gd name="T4" fmla="*/ 83 w 5167"/>
                  <a:gd name="T5" fmla="*/ 2050 h 3010"/>
                  <a:gd name="T6" fmla="*/ 115 w 5167"/>
                  <a:gd name="T7" fmla="*/ 2128 h 3010"/>
                  <a:gd name="T8" fmla="*/ 147 w 5167"/>
                  <a:gd name="T9" fmla="*/ 2203 h 3010"/>
                  <a:gd name="T10" fmla="*/ 181 w 5167"/>
                  <a:gd name="T11" fmla="*/ 2279 h 3010"/>
                  <a:gd name="T12" fmla="*/ 252 w 5167"/>
                  <a:gd name="T13" fmla="*/ 2430 h 3010"/>
                  <a:gd name="T14" fmla="*/ 288 w 5167"/>
                  <a:gd name="T15" fmla="*/ 2503 h 3010"/>
                  <a:gd name="T16" fmla="*/ 327 w 5167"/>
                  <a:gd name="T17" fmla="*/ 2577 h 3010"/>
                  <a:gd name="T18" fmla="*/ 408 w 5167"/>
                  <a:gd name="T19" fmla="*/ 2723 h 3010"/>
                  <a:gd name="T20" fmla="*/ 495 w 5167"/>
                  <a:gd name="T21" fmla="*/ 2867 h 3010"/>
                  <a:gd name="T22" fmla="*/ 539 w 5167"/>
                  <a:gd name="T23" fmla="*/ 2938 h 3010"/>
                  <a:gd name="T24" fmla="*/ 586 w 5167"/>
                  <a:gd name="T25" fmla="*/ 3010 h 3010"/>
                  <a:gd name="T26" fmla="*/ 5167 w 5167"/>
                  <a:gd name="T27" fmla="*/ 0 h 3010"/>
                  <a:gd name="T28" fmla="*/ 0 w 5167"/>
                  <a:gd name="T29" fmla="*/ 1819 h 3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67" h="3010">
                    <a:moveTo>
                      <a:pt x="0" y="1819"/>
                    </a:moveTo>
                    <a:lnTo>
                      <a:pt x="54" y="1974"/>
                    </a:lnTo>
                    <a:lnTo>
                      <a:pt x="83" y="2050"/>
                    </a:lnTo>
                    <a:lnTo>
                      <a:pt x="115" y="2128"/>
                    </a:lnTo>
                    <a:lnTo>
                      <a:pt x="147" y="2203"/>
                    </a:lnTo>
                    <a:lnTo>
                      <a:pt x="181" y="2279"/>
                    </a:lnTo>
                    <a:lnTo>
                      <a:pt x="252" y="2430"/>
                    </a:lnTo>
                    <a:lnTo>
                      <a:pt x="288" y="2503"/>
                    </a:lnTo>
                    <a:lnTo>
                      <a:pt x="327" y="2577"/>
                    </a:lnTo>
                    <a:lnTo>
                      <a:pt x="408" y="2723"/>
                    </a:lnTo>
                    <a:lnTo>
                      <a:pt x="495" y="2867"/>
                    </a:lnTo>
                    <a:lnTo>
                      <a:pt x="539" y="2938"/>
                    </a:lnTo>
                    <a:lnTo>
                      <a:pt x="586" y="3010"/>
                    </a:lnTo>
                    <a:lnTo>
                      <a:pt x="5167" y="0"/>
                    </a:lnTo>
                    <a:lnTo>
                      <a:pt x="0" y="1819"/>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4" name="Freeform 46">
                <a:extLst>
                  <a:ext uri="{FF2B5EF4-FFF2-40B4-BE49-F238E27FC236}">
                    <a16:creationId xmlns:a16="http://schemas.microsoft.com/office/drawing/2014/main" id="{4872A773-2B62-FBEE-693C-0CDF0A7F4CB2}"/>
                  </a:ext>
                </a:extLst>
              </p:cNvPr>
              <p:cNvSpPr>
                <a:spLocks/>
              </p:cNvSpPr>
              <p:nvPr/>
            </p:nvSpPr>
            <p:spPr bwMode="auto">
              <a:xfrm>
                <a:off x="8142288" y="4079875"/>
                <a:ext cx="931863" cy="1454150"/>
              </a:xfrm>
              <a:custGeom>
                <a:avLst/>
                <a:gdLst>
                  <a:gd name="T0" fmla="*/ 2921 w 3521"/>
                  <a:gd name="T1" fmla="*/ 5494 h 5494"/>
                  <a:gd name="T2" fmla="*/ 2996 w 3521"/>
                  <a:gd name="T3" fmla="*/ 5493 h 5494"/>
                  <a:gd name="T4" fmla="*/ 3014 w 3521"/>
                  <a:gd name="T5" fmla="*/ 5492 h 5494"/>
                  <a:gd name="T6" fmla="*/ 3033 w 3521"/>
                  <a:gd name="T7" fmla="*/ 5492 h 5494"/>
                  <a:gd name="T8" fmla="*/ 3072 w 3521"/>
                  <a:gd name="T9" fmla="*/ 5492 h 5494"/>
                  <a:gd name="T10" fmla="*/ 3147 w 3521"/>
                  <a:gd name="T11" fmla="*/ 5489 h 5494"/>
                  <a:gd name="T12" fmla="*/ 3224 w 3521"/>
                  <a:gd name="T13" fmla="*/ 5486 h 5494"/>
                  <a:gd name="T14" fmla="*/ 3298 w 3521"/>
                  <a:gd name="T15" fmla="*/ 5482 h 5494"/>
                  <a:gd name="T16" fmla="*/ 3373 w 3521"/>
                  <a:gd name="T17" fmla="*/ 5477 h 5494"/>
                  <a:gd name="T18" fmla="*/ 3521 w 3521"/>
                  <a:gd name="T19" fmla="*/ 5465 h 5494"/>
                  <a:gd name="T20" fmla="*/ 2919 w 3521"/>
                  <a:gd name="T21" fmla="*/ 0 h 5494"/>
                  <a:gd name="T22" fmla="*/ 0 w 3521"/>
                  <a:gd name="T23" fmla="*/ 4658 h 5494"/>
                  <a:gd name="T24" fmla="*/ 161 w 3521"/>
                  <a:gd name="T25" fmla="*/ 4758 h 5494"/>
                  <a:gd name="T26" fmla="*/ 243 w 3521"/>
                  <a:gd name="T27" fmla="*/ 4806 h 5494"/>
                  <a:gd name="T28" fmla="*/ 326 w 3521"/>
                  <a:gd name="T29" fmla="*/ 4853 h 5494"/>
                  <a:gd name="T30" fmla="*/ 409 w 3521"/>
                  <a:gd name="T31" fmla="*/ 4898 h 5494"/>
                  <a:gd name="T32" fmla="*/ 493 w 3521"/>
                  <a:gd name="T33" fmla="*/ 4941 h 5494"/>
                  <a:gd name="T34" fmla="*/ 578 w 3521"/>
                  <a:gd name="T35" fmla="*/ 4982 h 5494"/>
                  <a:gd name="T36" fmla="*/ 664 w 3521"/>
                  <a:gd name="T37" fmla="*/ 5023 h 5494"/>
                  <a:gd name="T38" fmla="*/ 750 w 3521"/>
                  <a:gd name="T39" fmla="*/ 5061 h 5494"/>
                  <a:gd name="T40" fmla="*/ 837 w 3521"/>
                  <a:gd name="T41" fmla="*/ 5097 h 5494"/>
                  <a:gd name="T42" fmla="*/ 923 w 3521"/>
                  <a:gd name="T43" fmla="*/ 5132 h 5494"/>
                  <a:gd name="T44" fmla="*/ 1012 w 3521"/>
                  <a:gd name="T45" fmla="*/ 5166 h 5494"/>
                  <a:gd name="T46" fmla="*/ 1101 w 3521"/>
                  <a:gd name="T47" fmla="*/ 5198 h 5494"/>
                  <a:gd name="T48" fmla="*/ 1191 w 3521"/>
                  <a:gd name="T49" fmla="*/ 5228 h 5494"/>
                  <a:gd name="T50" fmla="*/ 1281 w 3521"/>
                  <a:gd name="T51" fmla="*/ 5257 h 5494"/>
                  <a:gd name="T52" fmla="*/ 1372 w 3521"/>
                  <a:gd name="T53" fmla="*/ 5284 h 5494"/>
                  <a:gd name="T54" fmla="*/ 1464 w 3521"/>
                  <a:gd name="T55" fmla="*/ 5309 h 5494"/>
                  <a:gd name="T56" fmla="*/ 1556 w 3521"/>
                  <a:gd name="T57" fmla="*/ 5333 h 5494"/>
                  <a:gd name="T58" fmla="*/ 1648 w 3521"/>
                  <a:gd name="T59" fmla="*/ 5355 h 5494"/>
                  <a:gd name="T60" fmla="*/ 1742 w 3521"/>
                  <a:gd name="T61" fmla="*/ 5376 h 5494"/>
                  <a:gd name="T62" fmla="*/ 1835 w 3521"/>
                  <a:gd name="T63" fmla="*/ 5394 h 5494"/>
                  <a:gd name="T64" fmla="*/ 1931 w 3521"/>
                  <a:gd name="T65" fmla="*/ 5411 h 5494"/>
                  <a:gd name="T66" fmla="*/ 2027 w 3521"/>
                  <a:gd name="T67" fmla="*/ 5427 h 5494"/>
                  <a:gd name="T68" fmla="*/ 2124 w 3521"/>
                  <a:gd name="T69" fmla="*/ 5442 h 5494"/>
                  <a:gd name="T70" fmla="*/ 2221 w 3521"/>
                  <a:gd name="T71" fmla="*/ 5453 h 5494"/>
                  <a:gd name="T72" fmla="*/ 2319 w 3521"/>
                  <a:gd name="T73" fmla="*/ 5464 h 5494"/>
                  <a:gd name="T74" fmla="*/ 2417 w 3521"/>
                  <a:gd name="T75" fmla="*/ 5473 h 5494"/>
                  <a:gd name="T76" fmla="*/ 2516 w 3521"/>
                  <a:gd name="T77" fmla="*/ 5481 h 5494"/>
                  <a:gd name="T78" fmla="*/ 2615 w 3521"/>
                  <a:gd name="T79" fmla="*/ 5486 h 5494"/>
                  <a:gd name="T80" fmla="*/ 2717 w 3521"/>
                  <a:gd name="T81" fmla="*/ 5491 h 5494"/>
                  <a:gd name="T82" fmla="*/ 2818 w 3521"/>
                  <a:gd name="T83" fmla="*/ 5493 h 5494"/>
                  <a:gd name="T84" fmla="*/ 2921 w 3521"/>
                  <a:gd name="T85" fmla="*/ 5494 h 5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21" h="5494">
                    <a:moveTo>
                      <a:pt x="2921" y="5494"/>
                    </a:moveTo>
                    <a:lnTo>
                      <a:pt x="2996" y="5493"/>
                    </a:lnTo>
                    <a:lnTo>
                      <a:pt x="3014" y="5492"/>
                    </a:lnTo>
                    <a:lnTo>
                      <a:pt x="3033" y="5492"/>
                    </a:lnTo>
                    <a:lnTo>
                      <a:pt x="3072" y="5492"/>
                    </a:lnTo>
                    <a:lnTo>
                      <a:pt x="3147" y="5489"/>
                    </a:lnTo>
                    <a:lnTo>
                      <a:pt x="3224" y="5486"/>
                    </a:lnTo>
                    <a:lnTo>
                      <a:pt x="3298" y="5482"/>
                    </a:lnTo>
                    <a:lnTo>
                      <a:pt x="3373" y="5477"/>
                    </a:lnTo>
                    <a:lnTo>
                      <a:pt x="3521" y="5465"/>
                    </a:lnTo>
                    <a:lnTo>
                      <a:pt x="2919" y="0"/>
                    </a:lnTo>
                    <a:lnTo>
                      <a:pt x="0" y="4658"/>
                    </a:lnTo>
                    <a:lnTo>
                      <a:pt x="161" y="4758"/>
                    </a:lnTo>
                    <a:lnTo>
                      <a:pt x="243" y="4806"/>
                    </a:lnTo>
                    <a:lnTo>
                      <a:pt x="326" y="4853"/>
                    </a:lnTo>
                    <a:lnTo>
                      <a:pt x="409" y="4898"/>
                    </a:lnTo>
                    <a:lnTo>
                      <a:pt x="493" y="4941"/>
                    </a:lnTo>
                    <a:lnTo>
                      <a:pt x="578" y="4982"/>
                    </a:lnTo>
                    <a:lnTo>
                      <a:pt x="664" y="5023"/>
                    </a:lnTo>
                    <a:lnTo>
                      <a:pt x="750" y="5061"/>
                    </a:lnTo>
                    <a:lnTo>
                      <a:pt x="837" y="5097"/>
                    </a:lnTo>
                    <a:lnTo>
                      <a:pt x="923" y="5132"/>
                    </a:lnTo>
                    <a:lnTo>
                      <a:pt x="1012" y="5166"/>
                    </a:lnTo>
                    <a:lnTo>
                      <a:pt x="1101" y="5198"/>
                    </a:lnTo>
                    <a:lnTo>
                      <a:pt x="1191" y="5228"/>
                    </a:lnTo>
                    <a:lnTo>
                      <a:pt x="1281" y="5257"/>
                    </a:lnTo>
                    <a:lnTo>
                      <a:pt x="1372" y="5284"/>
                    </a:lnTo>
                    <a:lnTo>
                      <a:pt x="1464" y="5309"/>
                    </a:lnTo>
                    <a:lnTo>
                      <a:pt x="1556" y="5333"/>
                    </a:lnTo>
                    <a:lnTo>
                      <a:pt x="1648" y="5355"/>
                    </a:lnTo>
                    <a:lnTo>
                      <a:pt x="1742" y="5376"/>
                    </a:lnTo>
                    <a:lnTo>
                      <a:pt x="1835" y="5394"/>
                    </a:lnTo>
                    <a:lnTo>
                      <a:pt x="1931" y="5411"/>
                    </a:lnTo>
                    <a:lnTo>
                      <a:pt x="2027" y="5427"/>
                    </a:lnTo>
                    <a:lnTo>
                      <a:pt x="2124" y="5442"/>
                    </a:lnTo>
                    <a:lnTo>
                      <a:pt x="2221" y="5453"/>
                    </a:lnTo>
                    <a:lnTo>
                      <a:pt x="2319" y="5464"/>
                    </a:lnTo>
                    <a:lnTo>
                      <a:pt x="2417" y="5473"/>
                    </a:lnTo>
                    <a:lnTo>
                      <a:pt x="2516" y="5481"/>
                    </a:lnTo>
                    <a:lnTo>
                      <a:pt x="2615" y="5486"/>
                    </a:lnTo>
                    <a:lnTo>
                      <a:pt x="2717" y="5491"/>
                    </a:lnTo>
                    <a:lnTo>
                      <a:pt x="2818" y="5493"/>
                    </a:lnTo>
                    <a:lnTo>
                      <a:pt x="2921" y="5494"/>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5" name="Freeform 47">
                <a:extLst>
                  <a:ext uri="{FF2B5EF4-FFF2-40B4-BE49-F238E27FC236}">
                    <a16:creationId xmlns:a16="http://schemas.microsoft.com/office/drawing/2014/main" id="{EB0C3F13-4CCA-56F3-809F-763134E8AA4C}"/>
                  </a:ext>
                </a:extLst>
              </p:cNvPr>
              <p:cNvSpPr>
                <a:spLocks/>
              </p:cNvSpPr>
              <p:nvPr/>
            </p:nvSpPr>
            <p:spPr bwMode="auto">
              <a:xfrm>
                <a:off x="8915401" y="2647950"/>
                <a:ext cx="1020763" cy="1431925"/>
              </a:xfrm>
              <a:custGeom>
                <a:avLst/>
                <a:gdLst>
                  <a:gd name="T0" fmla="*/ 3857 w 3857"/>
                  <a:gd name="T1" fmla="*/ 1599 h 5412"/>
                  <a:gd name="T2" fmla="*/ 3855 w 3857"/>
                  <a:gd name="T3" fmla="*/ 1597 h 5412"/>
                  <a:gd name="T4" fmla="*/ 3753 w 3857"/>
                  <a:gd name="T5" fmla="*/ 1498 h 5412"/>
                  <a:gd name="T6" fmla="*/ 3652 w 3857"/>
                  <a:gd name="T7" fmla="*/ 1403 h 5412"/>
                  <a:gd name="T8" fmla="*/ 3549 w 3857"/>
                  <a:gd name="T9" fmla="*/ 1311 h 5412"/>
                  <a:gd name="T10" fmla="*/ 3447 w 3857"/>
                  <a:gd name="T11" fmla="*/ 1223 h 5412"/>
                  <a:gd name="T12" fmla="*/ 3341 w 3857"/>
                  <a:gd name="T13" fmla="*/ 1137 h 5412"/>
                  <a:gd name="T14" fmla="*/ 3287 w 3857"/>
                  <a:gd name="T15" fmla="*/ 1095 h 5412"/>
                  <a:gd name="T16" fmla="*/ 3235 w 3857"/>
                  <a:gd name="T17" fmla="*/ 1055 h 5412"/>
                  <a:gd name="T18" fmla="*/ 3127 w 3857"/>
                  <a:gd name="T19" fmla="*/ 975 h 5412"/>
                  <a:gd name="T20" fmla="*/ 3073 w 3857"/>
                  <a:gd name="T21" fmla="*/ 936 h 5412"/>
                  <a:gd name="T22" fmla="*/ 3019 w 3857"/>
                  <a:gd name="T23" fmla="*/ 900 h 5412"/>
                  <a:gd name="T24" fmla="*/ 2909 w 3857"/>
                  <a:gd name="T25" fmla="*/ 826 h 5412"/>
                  <a:gd name="T26" fmla="*/ 2797 w 3857"/>
                  <a:gd name="T27" fmla="*/ 756 h 5412"/>
                  <a:gd name="T28" fmla="*/ 2684 w 3857"/>
                  <a:gd name="T29" fmla="*/ 689 h 5412"/>
                  <a:gd name="T30" fmla="*/ 2571 w 3857"/>
                  <a:gd name="T31" fmla="*/ 626 h 5412"/>
                  <a:gd name="T32" fmla="*/ 2455 w 3857"/>
                  <a:gd name="T33" fmla="*/ 565 h 5412"/>
                  <a:gd name="T34" fmla="*/ 2339 w 3857"/>
                  <a:gd name="T35" fmla="*/ 508 h 5412"/>
                  <a:gd name="T36" fmla="*/ 2279 w 3857"/>
                  <a:gd name="T37" fmla="*/ 479 h 5412"/>
                  <a:gd name="T38" fmla="*/ 2221 w 3857"/>
                  <a:gd name="T39" fmla="*/ 453 h 5412"/>
                  <a:gd name="T40" fmla="*/ 2103 w 3857"/>
                  <a:gd name="T41" fmla="*/ 403 h 5412"/>
                  <a:gd name="T42" fmla="*/ 1982 w 3857"/>
                  <a:gd name="T43" fmla="*/ 353 h 5412"/>
                  <a:gd name="T44" fmla="*/ 1920 w 3857"/>
                  <a:gd name="T45" fmla="*/ 330 h 5412"/>
                  <a:gd name="T46" fmla="*/ 1860 w 3857"/>
                  <a:gd name="T47" fmla="*/ 308 h 5412"/>
                  <a:gd name="T48" fmla="*/ 1737 w 3857"/>
                  <a:gd name="T49" fmla="*/ 266 h 5412"/>
                  <a:gd name="T50" fmla="*/ 1614 w 3857"/>
                  <a:gd name="T51" fmla="*/ 227 h 5412"/>
                  <a:gd name="T52" fmla="*/ 1550 w 3857"/>
                  <a:gd name="T53" fmla="*/ 207 h 5412"/>
                  <a:gd name="T54" fmla="*/ 1487 w 3857"/>
                  <a:gd name="T55" fmla="*/ 190 h 5412"/>
                  <a:gd name="T56" fmla="*/ 1360 w 3857"/>
                  <a:gd name="T57" fmla="*/ 157 h 5412"/>
                  <a:gd name="T58" fmla="*/ 1233 w 3857"/>
                  <a:gd name="T59" fmla="*/ 128 h 5412"/>
                  <a:gd name="T60" fmla="*/ 1104 w 3857"/>
                  <a:gd name="T61" fmla="*/ 101 h 5412"/>
                  <a:gd name="T62" fmla="*/ 973 w 3857"/>
                  <a:gd name="T63" fmla="*/ 77 h 5412"/>
                  <a:gd name="T64" fmla="*/ 841 w 3857"/>
                  <a:gd name="T65" fmla="*/ 57 h 5412"/>
                  <a:gd name="T66" fmla="*/ 773 w 3857"/>
                  <a:gd name="T67" fmla="*/ 47 h 5412"/>
                  <a:gd name="T68" fmla="*/ 707 w 3857"/>
                  <a:gd name="T69" fmla="*/ 39 h 5412"/>
                  <a:gd name="T70" fmla="*/ 640 w 3857"/>
                  <a:gd name="T71" fmla="*/ 31 h 5412"/>
                  <a:gd name="T72" fmla="*/ 574 w 3857"/>
                  <a:gd name="T73" fmla="*/ 25 h 5412"/>
                  <a:gd name="T74" fmla="*/ 437 w 3857"/>
                  <a:gd name="T75" fmla="*/ 14 h 5412"/>
                  <a:gd name="T76" fmla="*/ 300 w 3857"/>
                  <a:gd name="T77" fmla="*/ 6 h 5412"/>
                  <a:gd name="T78" fmla="*/ 231 w 3857"/>
                  <a:gd name="T79" fmla="*/ 2 h 5412"/>
                  <a:gd name="T80" fmla="*/ 162 w 3857"/>
                  <a:gd name="T81" fmla="*/ 1 h 5412"/>
                  <a:gd name="T82" fmla="*/ 24 w 3857"/>
                  <a:gd name="T83" fmla="*/ 0 h 5412"/>
                  <a:gd name="T84" fmla="*/ 0 w 3857"/>
                  <a:gd name="T85" fmla="*/ 5412 h 5412"/>
                  <a:gd name="T86" fmla="*/ 3857 w 3857"/>
                  <a:gd name="T87" fmla="*/ 1599 h 5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57" h="5412">
                    <a:moveTo>
                      <a:pt x="3857" y="1599"/>
                    </a:moveTo>
                    <a:lnTo>
                      <a:pt x="3855" y="1597"/>
                    </a:lnTo>
                    <a:lnTo>
                      <a:pt x="3753" y="1498"/>
                    </a:lnTo>
                    <a:lnTo>
                      <a:pt x="3652" y="1403"/>
                    </a:lnTo>
                    <a:lnTo>
                      <a:pt x="3549" y="1311"/>
                    </a:lnTo>
                    <a:lnTo>
                      <a:pt x="3447" y="1223"/>
                    </a:lnTo>
                    <a:lnTo>
                      <a:pt x="3341" y="1137"/>
                    </a:lnTo>
                    <a:lnTo>
                      <a:pt x="3287" y="1095"/>
                    </a:lnTo>
                    <a:lnTo>
                      <a:pt x="3235" y="1055"/>
                    </a:lnTo>
                    <a:lnTo>
                      <a:pt x="3127" y="975"/>
                    </a:lnTo>
                    <a:lnTo>
                      <a:pt x="3073" y="936"/>
                    </a:lnTo>
                    <a:lnTo>
                      <a:pt x="3019" y="900"/>
                    </a:lnTo>
                    <a:lnTo>
                      <a:pt x="2909" y="826"/>
                    </a:lnTo>
                    <a:lnTo>
                      <a:pt x="2797" y="756"/>
                    </a:lnTo>
                    <a:lnTo>
                      <a:pt x="2684" y="689"/>
                    </a:lnTo>
                    <a:lnTo>
                      <a:pt x="2571" y="626"/>
                    </a:lnTo>
                    <a:lnTo>
                      <a:pt x="2455" y="565"/>
                    </a:lnTo>
                    <a:lnTo>
                      <a:pt x="2339" y="508"/>
                    </a:lnTo>
                    <a:lnTo>
                      <a:pt x="2279" y="479"/>
                    </a:lnTo>
                    <a:lnTo>
                      <a:pt x="2221" y="453"/>
                    </a:lnTo>
                    <a:lnTo>
                      <a:pt x="2103" y="403"/>
                    </a:lnTo>
                    <a:lnTo>
                      <a:pt x="1982" y="353"/>
                    </a:lnTo>
                    <a:lnTo>
                      <a:pt x="1920" y="330"/>
                    </a:lnTo>
                    <a:lnTo>
                      <a:pt x="1860" y="308"/>
                    </a:lnTo>
                    <a:lnTo>
                      <a:pt x="1737" y="266"/>
                    </a:lnTo>
                    <a:lnTo>
                      <a:pt x="1614" y="227"/>
                    </a:lnTo>
                    <a:lnTo>
                      <a:pt x="1550" y="207"/>
                    </a:lnTo>
                    <a:lnTo>
                      <a:pt x="1487" y="190"/>
                    </a:lnTo>
                    <a:lnTo>
                      <a:pt x="1360" y="157"/>
                    </a:lnTo>
                    <a:lnTo>
                      <a:pt x="1233" y="128"/>
                    </a:lnTo>
                    <a:lnTo>
                      <a:pt x="1104" y="101"/>
                    </a:lnTo>
                    <a:lnTo>
                      <a:pt x="973" y="77"/>
                    </a:lnTo>
                    <a:lnTo>
                      <a:pt x="841" y="57"/>
                    </a:lnTo>
                    <a:lnTo>
                      <a:pt x="773" y="47"/>
                    </a:lnTo>
                    <a:lnTo>
                      <a:pt x="707" y="39"/>
                    </a:lnTo>
                    <a:lnTo>
                      <a:pt x="640" y="31"/>
                    </a:lnTo>
                    <a:lnTo>
                      <a:pt x="574" y="25"/>
                    </a:lnTo>
                    <a:lnTo>
                      <a:pt x="437" y="14"/>
                    </a:lnTo>
                    <a:lnTo>
                      <a:pt x="300" y="6"/>
                    </a:lnTo>
                    <a:lnTo>
                      <a:pt x="231" y="2"/>
                    </a:lnTo>
                    <a:lnTo>
                      <a:pt x="162" y="1"/>
                    </a:lnTo>
                    <a:lnTo>
                      <a:pt x="24" y="0"/>
                    </a:lnTo>
                    <a:lnTo>
                      <a:pt x="0" y="5412"/>
                    </a:lnTo>
                    <a:lnTo>
                      <a:pt x="3857" y="1599"/>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6" name="Freeform 48">
                <a:extLst>
                  <a:ext uri="{FF2B5EF4-FFF2-40B4-BE49-F238E27FC236}">
                    <a16:creationId xmlns:a16="http://schemas.microsoft.com/office/drawing/2014/main" id="{D85B4523-A515-F3A5-7663-E4034A46B043}"/>
                  </a:ext>
                </a:extLst>
              </p:cNvPr>
              <p:cNvSpPr>
                <a:spLocks/>
              </p:cNvSpPr>
              <p:nvPr/>
            </p:nvSpPr>
            <p:spPr bwMode="auto">
              <a:xfrm>
                <a:off x="8915401" y="3071813"/>
                <a:ext cx="1441450" cy="1639888"/>
              </a:xfrm>
              <a:custGeom>
                <a:avLst/>
                <a:gdLst>
                  <a:gd name="T0" fmla="*/ 4939 w 5451"/>
                  <a:gd name="T1" fmla="*/ 6200 h 6200"/>
                  <a:gd name="T2" fmla="*/ 5001 w 5451"/>
                  <a:gd name="T3" fmla="*/ 6065 h 6200"/>
                  <a:gd name="T4" fmla="*/ 5029 w 5451"/>
                  <a:gd name="T5" fmla="*/ 5997 h 6200"/>
                  <a:gd name="T6" fmla="*/ 5059 w 5451"/>
                  <a:gd name="T7" fmla="*/ 5929 h 6200"/>
                  <a:gd name="T8" fmla="*/ 5064 w 5451"/>
                  <a:gd name="T9" fmla="*/ 5911 h 6200"/>
                  <a:gd name="T10" fmla="*/ 5071 w 5451"/>
                  <a:gd name="T11" fmla="*/ 5894 h 6200"/>
                  <a:gd name="T12" fmla="*/ 5085 w 5451"/>
                  <a:gd name="T13" fmla="*/ 5860 h 6200"/>
                  <a:gd name="T14" fmla="*/ 5112 w 5451"/>
                  <a:gd name="T15" fmla="*/ 5791 h 6200"/>
                  <a:gd name="T16" fmla="*/ 5162 w 5451"/>
                  <a:gd name="T17" fmla="*/ 5652 h 6200"/>
                  <a:gd name="T18" fmla="*/ 5208 w 5451"/>
                  <a:gd name="T19" fmla="*/ 5511 h 6200"/>
                  <a:gd name="T20" fmla="*/ 5229 w 5451"/>
                  <a:gd name="T21" fmla="*/ 5439 h 6200"/>
                  <a:gd name="T22" fmla="*/ 5250 w 5451"/>
                  <a:gd name="T23" fmla="*/ 5368 h 6200"/>
                  <a:gd name="T24" fmla="*/ 5288 w 5451"/>
                  <a:gd name="T25" fmla="*/ 5224 h 6200"/>
                  <a:gd name="T26" fmla="*/ 5305 w 5451"/>
                  <a:gd name="T27" fmla="*/ 5151 h 6200"/>
                  <a:gd name="T28" fmla="*/ 5313 w 5451"/>
                  <a:gd name="T29" fmla="*/ 5115 h 6200"/>
                  <a:gd name="T30" fmla="*/ 5322 w 5451"/>
                  <a:gd name="T31" fmla="*/ 5079 h 6200"/>
                  <a:gd name="T32" fmla="*/ 5352 w 5451"/>
                  <a:gd name="T33" fmla="*/ 4931 h 6200"/>
                  <a:gd name="T34" fmla="*/ 5364 w 5451"/>
                  <a:gd name="T35" fmla="*/ 4856 h 6200"/>
                  <a:gd name="T36" fmla="*/ 5378 w 5451"/>
                  <a:gd name="T37" fmla="*/ 4782 h 6200"/>
                  <a:gd name="T38" fmla="*/ 5400 w 5451"/>
                  <a:gd name="T39" fmla="*/ 4631 h 6200"/>
                  <a:gd name="T40" fmla="*/ 5409 w 5451"/>
                  <a:gd name="T41" fmla="*/ 4555 h 6200"/>
                  <a:gd name="T42" fmla="*/ 5418 w 5451"/>
                  <a:gd name="T43" fmla="*/ 4479 h 6200"/>
                  <a:gd name="T44" fmla="*/ 5425 w 5451"/>
                  <a:gd name="T45" fmla="*/ 4402 h 6200"/>
                  <a:gd name="T46" fmla="*/ 5431 w 5451"/>
                  <a:gd name="T47" fmla="*/ 4325 h 6200"/>
                  <a:gd name="T48" fmla="*/ 5442 w 5451"/>
                  <a:gd name="T49" fmla="*/ 4170 h 6200"/>
                  <a:gd name="T50" fmla="*/ 5449 w 5451"/>
                  <a:gd name="T51" fmla="*/ 4013 h 6200"/>
                  <a:gd name="T52" fmla="*/ 5450 w 5451"/>
                  <a:gd name="T53" fmla="*/ 3933 h 6200"/>
                  <a:gd name="T54" fmla="*/ 5450 w 5451"/>
                  <a:gd name="T55" fmla="*/ 3893 h 6200"/>
                  <a:gd name="T56" fmla="*/ 5451 w 5451"/>
                  <a:gd name="T57" fmla="*/ 3854 h 6200"/>
                  <a:gd name="T58" fmla="*/ 5449 w 5451"/>
                  <a:gd name="T59" fmla="*/ 3713 h 6200"/>
                  <a:gd name="T60" fmla="*/ 5444 w 5451"/>
                  <a:gd name="T61" fmla="*/ 3573 h 6200"/>
                  <a:gd name="T62" fmla="*/ 5436 w 5451"/>
                  <a:gd name="T63" fmla="*/ 3434 h 6200"/>
                  <a:gd name="T64" fmla="*/ 5426 w 5451"/>
                  <a:gd name="T65" fmla="*/ 3298 h 6200"/>
                  <a:gd name="T66" fmla="*/ 5411 w 5451"/>
                  <a:gd name="T67" fmla="*/ 3163 h 6200"/>
                  <a:gd name="T68" fmla="*/ 5394 w 5451"/>
                  <a:gd name="T69" fmla="*/ 3029 h 6200"/>
                  <a:gd name="T70" fmla="*/ 5373 w 5451"/>
                  <a:gd name="T71" fmla="*/ 2896 h 6200"/>
                  <a:gd name="T72" fmla="*/ 5351 w 5451"/>
                  <a:gd name="T73" fmla="*/ 2766 h 6200"/>
                  <a:gd name="T74" fmla="*/ 5323 w 5451"/>
                  <a:gd name="T75" fmla="*/ 2635 h 6200"/>
                  <a:gd name="T76" fmla="*/ 5294 w 5451"/>
                  <a:gd name="T77" fmla="*/ 2506 h 6200"/>
                  <a:gd name="T78" fmla="*/ 5260 w 5451"/>
                  <a:gd name="T79" fmla="*/ 2378 h 6200"/>
                  <a:gd name="T80" fmla="*/ 5225 w 5451"/>
                  <a:gd name="T81" fmla="*/ 2252 h 6200"/>
                  <a:gd name="T82" fmla="*/ 5185 w 5451"/>
                  <a:gd name="T83" fmla="*/ 2127 h 6200"/>
                  <a:gd name="T84" fmla="*/ 5144 w 5451"/>
                  <a:gd name="T85" fmla="*/ 2004 h 6200"/>
                  <a:gd name="T86" fmla="*/ 5099 w 5451"/>
                  <a:gd name="T87" fmla="*/ 1880 h 6200"/>
                  <a:gd name="T88" fmla="*/ 5052 w 5451"/>
                  <a:gd name="T89" fmla="*/ 1761 h 6200"/>
                  <a:gd name="T90" fmla="*/ 4999 w 5451"/>
                  <a:gd name="T91" fmla="*/ 1640 h 6200"/>
                  <a:gd name="T92" fmla="*/ 4945 w 5451"/>
                  <a:gd name="T93" fmla="*/ 1522 h 6200"/>
                  <a:gd name="T94" fmla="*/ 4887 w 5451"/>
                  <a:gd name="T95" fmla="*/ 1405 h 6200"/>
                  <a:gd name="T96" fmla="*/ 4827 w 5451"/>
                  <a:gd name="T97" fmla="*/ 1289 h 6200"/>
                  <a:gd name="T98" fmla="*/ 4762 w 5451"/>
                  <a:gd name="T99" fmla="*/ 1174 h 6200"/>
                  <a:gd name="T100" fmla="*/ 4696 w 5451"/>
                  <a:gd name="T101" fmla="*/ 1061 h 6200"/>
                  <a:gd name="T102" fmla="*/ 4625 w 5451"/>
                  <a:gd name="T103" fmla="*/ 948 h 6200"/>
                  <a:gd name="T104" fmla="*/ 4554 w 5451"/>
                  <a:gd name="T105" fmla="*/ 839 h 6200"/>
                  <a:gd name="T106" fmla="*/ 4476 w 5451"/>
                  <a:gd name="T107" fmla="*/ 728 h 6200"/>
                  <a:gd name="T108" fmla="*/ 4397 w 5451"/>
                  <a:gd name="T109" fmla="*/ 621 h 6200"/>
                  <a:gd name="T110" fmla="*/ 4314 w 5451"/>
                  <a:gd name="T111" fmla="*/ 514 h 6200"/>
                  <a:gd name="T112" fmla="*/ 4230 w 5451"/>
                  <a:gd name="T113" fmla="*/ 409 h 6200"/>
                  <a:gd name="T114" fmla="*/ 4140 w 5451"/>
                  <a:gd name="T115" fmla="*/ 304 h 6200"/>
                  <a:gd name="T116" fmla="*/ 4049 w 5451"/>
                  <a:gd name="T117" fmla="*/ 201 h 6200"/>
                  <a:gd name="T118" fmla="*/ 3954 w 5451"/>
                  <a:gd name="T119" fmla="*/ 100 h 6200"/>
                  <a:gd name="T120" fmla="*/ 3857 w 5451"/>
                  <a:gd name="T121" fmla="*/ 0 h 6200"/>
                  <a:gd name="T122" fmla="*/ 0 w 5451"/>
                  <a:gd name="T123" fmla="*/ 3813 h 6200"/>
                  <a:gd name="T124" fmla="*/ 4939 w 5451"/>
                  <a:gd name="T125" fmla="*/ 6200 h 6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51" h="6200">
                    <a:moveTo>
                      <a:pt x="4939" y="6200"/>
                    </a:moveTo>
                    <a:lnTo>
                      <a:pt x="5001" y="6065"/>
                    </a:lnTo>
                    <a:lnTo>
                      <a:pt x="5029" y="5997"/>
                    </a:lnTo>
                    <a:lnTo>
                      <a:pt x="5059" y="5929"/>
                    </a:lnTo>
                    <a:lnTo>
                      <a:pt x="5064" y="5911"/>
                    </a:lnTo>
                    <a:lnTo>
                      <a:pt x="5071" y="5894"/>
                    </a:lnTo>
                    <a:lnTo>
                      <a:pt x="5085" y="5860"/>
                    </a:lnTo>
                    <a:lnTo>
                      <a:pt x="5112" y="5791"/>
                    </a:lnTo>
                    <a:lnTo>
                      <a:pt x="5162" y="5652"/>
                    </a:lnTo>
                    <a:lnTo>
                      <a:pt x="5208" y="5511"/>
                    </a:lnTo>
                    <a:lnTo>
                      <a:pt x="5229" y="5439"/>
                    </a:lnTo>
                    <a:lnTo>
                      <a:pt x="5250" y="5368"/>
                    </a:lnTo>
                    <a:lnTo>
                      <a:pt x="5288" y="5224"/>
                    </a:lnTo>
                    <a:lnTo>
                      <a:pt x="5305" y="5151"/>
                    </a:lnTo>
                    <a:lnTo>
                      <a:pt x="5313" y="5115"/>
                    </a:lnTo>
                    <a:lnTo>
                      <a:pt x="5322" y="5079"/>
                    </a:lnTo>
                    <a:lnTo>
                      <a:pt x="5352" y="4931"/>
                    </a:lnTo>
                    <a:lnTo>
                      <a:pt x="5364" y="4856"/>
                    </a:lnTo>
                    <a:lnTo>
                      <a:pt x="5378" y="4782"/>
                    </a:lnTo>
                    <a:lnTo>
                      <a:pt x="5400" y="4631"/>
                    </a:lnTo>
                    <a:lnTo>
                      <a:pt x="5409" y="4555"/>
                    </a:lnTo>
                    <a:lnTo>
                      <a:pt x="5418" y="4479"/>
                    </a:lnTo>
                    <a:lnTo>
                      <a:pt x="5425" y="4402"/>
                    </a:lnTo>
                    <a:lnTo>
                      <a:pt x="5431" y="4325"/>
                    </a:lnTo>
                    <a:lnTo>
                      <a:pt x="5442" y="4170"/>
                    </a:lnTo>
                    <a:lnTo>
                      <a:pt x="5449" y="4013"/>
                    </a:lnTo>
                    <a:lnTo>
                      <a:pt x="5450" y="3933"/>
                    </a:lnTo>
                    <a:lnTo>
                      <a:pt x="5450" y="3893"/>
                    </a:lnTo>
                    <a:lnTo>
                      <a:pt x="5451" y="3854"/>
                    </a:lnTo>
                    <a:lnTo>
                      <a:pt x="5449" y="3713"/>
                    </a:lnTo>
                    <a:lnTo>
                      <a:pt x="5444" y="3573"/>
                    </a:lnTo>
                    <a:lnTo>
                      <a:pt x="5436" y="3434"/>
                    </a:lnTo>
                    <a:lnTo>
                      <a:pt x="5426" y="3298"/>
                    </a:lnTo>
                    <a:lnTo>
                      <a:pt x="5411" y="3163"/>
                    </a:lnTo>
                    <a:lnTo>
                      <a:pt x="5394" y="3029"/>
                    </a:lnTo>
                    <a:lnTo>
                      <a:pt x="5373" y="2896"/>
                    </a:lnTo>
                    <a:lnTo>
                      <a:pt x="5351" y="2766"/>
                    </a:lnTo>
                    <a:lnTo>
                      <a:pt x="5323" y="2635"/>
                    </a:lnTo>
                    <a:lnTo>
                      <a:pt x="5294" y="2506"/>
                    </a:lnTo>
                    <a:lnTo>
                      <a:pt x="5260" y="2378"/>
                    </a:lnTo>
                    <a:lnTo>
                      <a:pt x="5225" y="2252"/>
                    </a:lnTo>
                    <a:lnTo>
                      <a:pt x="5185" y="2127"/>
                    </a:lnTo>
                    <a:lnTo>
                      <a:pt x="5144" y="2004"/>
                    </a:lnTo>
                    <a:lnTo>
                      <a:pt x="5099" y="1880"/>
                    </a:lnTo>
                    <a:lnTo>
                      <a:pt x="5052" y="1761"/>
                    </a:lnTo>
                    <a:lnTo>
                      <a:pt x="4999" y="1640"/>
                    </a:lnTo>
                    <a:lnTo>
                      <a:pt x="4945" y="1522"/>
                    </a:lnTo>
                    <a:lnTo>
                      <a:pt x="4887" y="1405"/>
                    </a:lnTo>
                    <a:lnTo>
                      <a:pt x="4827" y="1289"/>
                    </a:lnTo>
                    <a:lnTo>
                      <a:pt x="4762" y="1174"/>
                    </a:lnTo>
                    <a:lnTo>
                      <a:pt x="4696" y="1061"/>
                    </a:lnTo>
                    <a:lnTo>
                      <a:pt x="4625" y="948"/>
                    </a:lnTo>
                    <a:lnTo>
                      <a:pt x="4554" y="839"/>
                    </a:lnTo>
                    <a:lnTo>
                      <a:pt x="4476" y="728"/>
                    </a:lnTo>
                    <a:lnTo>
                      <a:pt x="4397" y="621"/>
                    </a:lnTo>
                    <a:lnTo>
                      <a:pt x="4314" y="514"/>
                    </a:lnTo>
                    <a:lnTo>
                      <a:pt x="4230" y="409"/>
                    </a:lnTo>
                    <a:lnTo>
                      <a:pt x="4140" y="304"/>
                    </a:lnTo>
                    <a:lnTo>
                      <a:pt x="4049" y="201"/>
                    </a:lnTo>
                    <a:lnTo>
                      <a:pt x="3954" y="100"/>
                    </a:lnTo>
                    <a:lnTo>
                      <a:pt x="3857" y="0"/>
                    </a:lnTo>
                    <a:lnTo>
                      <a:pt x="0" y="3813"/>
                    </a:lnTo>
                    <a:lnTo>
                      <a:pt x="4939" y="620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7" name="Freeform 49">
                <a:extLst>
                  <a:ext uri="{FF2B5EF4-FFF2-40B4-BE49-F238E27FC236}">
                    <a16:creationId xmlns:a16="http://schemas.microsoft.com/office/drawing/2014/main" id="{32B637D2-22FF-3206-BBD3-259CBE604029}"/>
                  </a:ext>
                </a:extLst>
              </p:cNvPr>
              <p:cNvSpPr>
                <a:spLocks/>
              </p:cNvSpPr>
              <p:nvPr/>
            </p:nvSpPr>
            <p:spPr bwMode="auto">
              <a:xfrm>
                <a:off x="7473951" y="2647950"/>
                <a:ext cx="1447800" cy="1912938"/>
              </a:xfrm>
              <a:custGeom>
                <a:avLst/>
                <a:gdLst>
                  <a:gd name="T0" fmla="*/ 5450 w 5472"/>
                  <a:gd name="T1" fmla="*/ 0 h 7231"/>
                  <a:gd name="T2" fmla="*/ 5169 w 5472"/>
                  <a:gd name="T3" fmla="*/ 6 h 7231"/>
                  <a:gd name="T4" fmla="*/ 4894 w 5472"/>
                  <a:gd name="T5" fmla="*/ 24 h 7231"/>
                  <a:gd name="T6" fmla="*/ 4625 w 5472"/>
                  <a:gd name="T7" fmla="*/ 55 h 7231"/>
                  <a:gd name="T8" fmla="*/ 4362 w 5472"/>
                  <a:gd name="T9" fmla="*/ 99 h 7231"/>
                  <a:gd name="T10" fmla="*/ 4102 w 5472"/>
                  <a:gd name="T11" fmla="*/ 155 h 7231"/>
                  <a:gd name="T12" fmla="*/ 3849 w 5472"/>
                  <a:gd name="T13" fmla="*/ 223 h 7231"/>
                  <a:gd name="T14" fmla="*/ 3600 w 5472"/>
                  <a:gd name="T15" fmla="*/ 304 h 7231"/>
                  <a:gd name="T16" fmla="*/ 3358 w 5472"/>
                  <a:gd name="T17" fmla="*/ 399 h 7231"/>
                  <a:gd name="T18" fmla="*/ 3118 w 5472"/>
                  <a:gd name="T19" fmla="*/ 504 h 7231"/>
                  <a:gd name="T20" fmla="*/ 2886 w 5472"/>
                  <a:gd name="T21" fmla="*/ 623 h 7231"/>
                  <a:gd name="T22" fmla="*/ 2658 w 5472"/>
                  <a:gd name="T23" fmla="*/ 754 h 7231"/>
                  <a:gd name="T24" fmla="*/ 2435 w 5472"/>
                  <a:gd name="T25" fmla="*/ 898 h 7231"/>
                  <a:gd name="T26" fmla="*/ 2218 w 5472"/>
                  <a:gd name="T27" fmla="*/ 1053 h 7231"/>
                  <a:gd name="T28" fmla="*/ 2006 w 5472"/>
                  <a:gd name="T29" fmla="*/ 1222 h 7231"/>
                  <a:gd name="T30" fmla="*/ 1798 w 5472"/>
                  <a:gd name="T31" fmla="*/ 1403 h 7231"/>
                  <a:gd name="T32" fmla="*/ 1596 w 5472"/>
                  <a:gd name="T33" fmla="*/ 1597 h 7231"/>
                  <a:gd name="T34" fmla="*/ 1403 w 5472"/>
                  <a:gd name="T35" fmla="*/ 1799 h 7231"/>
                  <a:gd name="T36" fmla="*/ 1221 w 5472"/>
                  <a:gd name="T37" fmla="*/ 2007 h 7231"/>
                  <a:gd name="T38" fmla="*/ 1053 w 5472"/>
                  <a:gd name="T39" fmla="*/ 2219 h 7231"/>
                  <a:gd name="T40" fmla="*/ 897 w 5472"/>
                  <a:gd name="T41" fmla="*/ 2437 h 7231"/>
                  <a:gd name="T42" fmla="*/ 754 w 5472"/>
                  <a:gd name="T43" fmla="*/ 2659 h 7231"/>
                  <a:gd name="T44" fmla="*/ 623 w 5472"/>
                  <a:gd name="T45" fmla="*/ 2887 h 7231"/>
                  <a:gd name="T46" fmla="*/ 504 w 5472"/>
                  <a:gd name="T47" fmla="*/ 3120 h 7231"/>
                  <a:gd name="T48" fmla="*/ 399 w 5472"/>
                  <a:gd name="T49" fmla="*/ 3360 h 7231"/>
                  <a:gd name="T50" fmla="*/ 305 w 5472"/>
                  <a:gd name="T51" fmla="*/ 3603 h 7231"/>
                  <a:gd name="T52" fmla="*/ 224 w 5472"/>
                  <a:gd name="T53" fmla="*/ 3851 h 7231"/>
                  <a:gd name="T54" fmla="*/ 155 w 5472"/>
                  <a:gd name="T55" fmla="*/ 4105 h 7231"/>
                  <a:gd name="T56" fmla="*/ 99 w 5472"/>
                  <a:gd name="T57" fmla="*/ 4365 h 7231"/>
                  <a:gd name="T58" fmla="*/ 55 w 5472"/>
                  <a:gd name="T59" fmla="*/ 4628 h 7231"/>
                  <a:gd name="T60" fmla="*/ 24 w 5472"/>
                  <a:gd name="T61" fmla="*/ 4897 h 7231"/>
                  <a:gd name="T62" fmla="*/ 6 w 5472"/>
                  <a:gd name="T63" fmla="*/ 5172 h 7231"/>
                  <a:gd name="T64" fmla="*/ 0 w 5472"/>
                  <a:gd name="T65" fmla="*/ 5453 h 7231"/>
                  <a:gd name="T66" fmla="*/ 4 w 5472"/>
                  <a:gd name="T67" fmla="*/ 5687 h 7231"/>
                  <a:gd name="T68" fmla="*/ 17 w 5472"/>
                  <a:gd name="T69" fmla="*/ 5919 h 7231"/>
                  <a:gd name="T70" fmla="*/ 38 w 5472"/>
                  <a:gd name="T71" fmla="*/ 6146 h 7231"/>
                  <a:gd name="T72" fmla="*/ 70 w 5472"/>
                  <a:gd name="T73" fmla="*/ 6370 h 7231"/>
                  <a:gd name="T74" fmla="*/ 109 w 5472"/>
                  <a:gd name="T75" fmla="*/ 6590 h 7231"/>
                  <a:gd name="T76" fmla="*/ 158 w 5472"/>
                  <a:gd name="T77" fmla="*/ 6807 h 7231"/>
                  <a:gd name="T78" fmla="*/ 215 w 5472"/>
                  <a:gd name="T79" fmla="*/ 7021 h 7231"/>
                  <a:gd name="T80" fmla="*/ 281 w 5472"/>
                  <a:gd name="T81" fmla="*/ 7231 h 7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72" h="7231">
                    <a:moveTo>
                      <a:pt x="5472" y="0"/>
                    </a:moveTo>
                    <a:lnTo>
                      <a:pt x="5450" y="0"/>
                    </a:lnTo>
                    <a:lnTo>
                      <a:pt x="5308" y="1"/>
                    </a:lnTo>
                    <a:lnTo>
                      <a:pt x="5169" y="6"/>
                    </a:lnTo>
                    <a:lnTo>
                      <a:pt x="5030" y="12"/>
                    </a:lnTo>
                    <a:lnTo>
                      <a:pt x="4894" y="24"/>
                    </a:lnTo>
                    <a:lnTo>
                      <a:pt x="4759" y="37"/>
                    </a:lnTo>
                    <a:lnTo>
                      <a:pt x="4625" y="55"/>
                    </a:lnTo>
                    <a:lnTo>
                      <a:pt x="4492" y="75"/>
                    </a:lnTo>
                    <a:lnTo>
                      <a:pt x="4362" y="99"/>
                    </a:lnTo>
                    <a:lnTo>
                      <a:pt x="4231" y="125"/>
                    </a:lnTo>
                    <a:lnTo>
                      <a:pt x="4102" y="155"/>
                    </a:lnTo>
                    <a:lnTo>
                      <a:pt x="3974" y="187"/>
                    </a:lnTo>
                    <a:lnTo>
                      <a:pt x="3849" y="223"/>
                    </a:lnTo>
                    <a:lnTo>
                      <a:pt x="3724" y="262"/>
                    </a:lnTo>
                    <a:lnTo>
                      <a:pt x="3600" y="304"/>
                    </a:lnTo>
                    <a:lnTo>
                      <a:pt x="3477" y="350"/>
                    </a:lnTo>
                    <a:lnTo>
                      <a:pt x="3358" y="399"/>
                    </a:lnTo>
                    <a:lnTo>
                      <a:pt x="3237" y="449"/>
                    </a:lnTo>
                    <a:lnTo>
                      <a:pt x="3118" y="504"/>
                    </a:lnTo>
                    <a:lnTo>
                      <a:pt x="3001" y="561"/>
                    </a:lnTo>
                    <a:lnTo>
                      <a:pt x="2886" y="623"/>
                    </a:lnTo>
                    <a:lnTo>
                      <a:pt x="2771" y="687"/>
                    </a:lnTo>
                    <a:lnTo>
                      <a:pt x="2658" y="754"/>
                    </a:lnTo>
                    <a:lnTo>
                      <a:pt x="2545" y="824"/>
                    </a:lnTo>
                    <a:lnTo>
                      <a:pt x="2435" y="898"/>
                    </a:lnTo>
                    <a:lnTo>
                      <a:pt x="2325" y="973"/>
                    </a:lnTo>
                    <a:lnTo>
                      <a:pt x="2218" y="1053"/>
                    </a:lnTo>
                    <a:lnTo>
                      <a:pt x="2110" y="1135"/>
                    </a:lnTo>
                    <a:lnTo>
                      <a:pt x="2006" y="1222"/>
                    </a:lnTo>
                    <a:lnTo>
                      <a:pt x="1901" y="1311"/>
                    </a:lnTo>
                    <a:lnTo>
                      <a:pt x="1798" y="1403"/>
                    </a:lnTo>
                    <a:lnTo>
                      <a:pt x="1696" y="1498"/>
                    </a:lnTo>
                    <a:lnTo>
                      <a:pt x="1596" y="1597"/>
                    </a:lnTo>
                    <a:lnTo>
                      <a:pt x="1497" y="1696"/>
                    </a:lnTo>
                    <a:lnTo>
                      <a:pt x="1403" y="1799"/>
                    </a:lnTo>
                    <a:lnTo>
                      <a:pt x="1310" y="1902"/>
                    </a:lnTo>
                    <a:lnTo>
                      <a:pt x="1221" y="2007"/>
                    </a:lnTo>
                    <a:lnTo>
                      <a:pt x="1135" y="2112"/>
                    </a:lnTo>
                    <a:lnTo>
                      <a:pt x="1053" y="2219"/>
                    </a:lnTo>
                    <a:lnTo>
                      <a:pt x="973" y="2326"/>
                    </a:lnTo>
                    <a:lnTo>
                      <a:pt x="897" y="2437"/>
                    </a:lnTo>
                    <a:lnTo>
                      <a:pt x="823" y="2546"/>
                    </a:lnTo>
                    <a:lnTo>
                      <a:pt x="754" y="2659"/>
                    </a:lnTo>
                    <a:lnTo>
                      <a:pt x="687" y="2772"/>
                    </a:lnTo>
                    <a:lnTo>
                      <a:pt x="623" y="2887"/>
                    </a:lnTo>
                    <a:lnTo>
                      <a:pt x="561" y="3003"/>
                    </a:lnTo>
                    <a:lnTo>
                      <a:pt x="504" y="3120"/>
                    </a:lnTo>
                    <a:lnTo>
                      <a:pt x="449" y="3239"/>
                    </a:lnTo>
                    <a:lnTo>
                      <a:pt x="399" y="3360"/>
                    </a:lnTo>
                    <a:lnTo>
                      <a:pt x="350" y="3479"/>
                    </a:lnTo>
                    <a:lnTo>
                      <a:pt x="305" y="3603"/>
                    </a:lnTo>
                    <a:lnTo>
                      <a:pt x="263" y="3726"/>
                    </a:lnTo>
                    <a:lnTo>
                      <a:pt x="224" y="3851"/>
                    </a:lnTo>
                    <a:lnTo>
                      <a:pt x="187" y="3977"/>
                    </a:lnTo>
                    <a:lnTo>
                      <a:pt x="155" y="4105"/>
                    </a:lnTo>
                    <a:lnTo>
                      <a:pt x="126" y="4234"/>
                    </a:lnTo>
                    <a:lnTo>
                      <a:pt x="99" y="4365"/>
                    </a:lnTo>
                    <a:lnTo>
                      <a:pt x="76" y="4495"/>
                    </a:lnTo>
                    <a:lnTo>
                      <a:pt x="55" y="4628"/>
                    </a:lnTo>
                    <a:lnTo>
                      <a:pt x="38" y="4762"/>
                    </a:lnTo>
                    <a:lnTo>
                      <a:pt x="24" y="4897"/>
                    </a:lnTo>
                    <a:lnTo>
                      <a:pt x="13" y="5033"/>
                    </a:lnTo>
                    <a:lnTo>
                      <a:pt x="6" y="5172"/>
                    </a:lnTo>
                    <a:lnTo>
                      <a:pt x="1" y="5312"/>
                    </a:lnTo>
                    <a:lnTo>
                      <a:pt x="0" y="5453"/>
                    </a:lnTo>
                    <a:lnTo>
                      <a:pt x="0" y="5569"/>
                    </a:lnTo>
                    <a:lnTo>
                      <a:pt x="4" y="5687"/>
                    </a:lnTo>
                    <a:lnTo>
                      <a:pt x="9" y="5802"/>
                    </a:lnTo>
                    <a:lnTo>
                      <a:pt x="17" y="5919"/>
                    </a:lnTo>
                    <a:lnTo>
                      <a:pt x="25" y="6031"/>
                    </a:lnTo>
                    <a:lnTo>
                      <a:pt x="38" y="6146"/>
                    </a:lnTo>
                    <a:lnTo>
                      <a:pt x="53" y="6257"/>
                    </a:lnTo>
                    <a:lnTo>
                      <a:pt x="70" y="6370"/>
                    </a:lnTo>
                    <a:lnTo>
                      <a:pt x="87" y="6480"/>
                    </a:lnTo>
                    <a:lnTo>
                      <a:pt x="109" y="6590"/>
                    </a:lnTo>
                    <a:lnTo>
                      <a:pt x="131" y="6699"/>
                    </a:lnTo>
                    <a:lnTo>
                      <a:pt x="158" y="6807"/>
                    </a:lnTo>
                    <a:lnTo>
                      <a:pt x="184" y="6913"/>
                    </a:lnTo>
                    <a:lnTo>
                      <a:pt x="215" y="7021"/>
                    </a:lnTo>
                    <a:lnTo>
                      <a:pt x="245" y="7126"/>
                    </a:lnTo>
                    <a:lnTo>
                      <a:pt x="281" y="723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8" name="Freeform 50">
                <a:extLst>
                  <a:ext uri="{FF2B5EF4-FFF2-40B4-BE49-F238E27FC236}">
                    <a16:creationId xmlns:a16="http://schemas.microsoft.com/office/drawing/2014/main" id="{4A42CCCD-8402-A1DE-6536-DA58FD51BEEB}"/>
                  </a:ext>
                </a:extLst>
              </p:cNvPr>
              <p:cNvSpPr>
                <a:spLocks/>
              </p:cNvSpPr>
              <p:nvPr/>
            </p:nvSpPr>
            <p:spPr bwMode="auto">
              <a:xfrm>
                <a:off x="8921751" y="2647950"/>
                <a:ext cx="1014413" cy="423863"/>
              </a:xfrm>
              <a:custGeom>
                <a:avLst/>
                <a:gdLst>
                  <a:gd name="T0" fmla="*/ 3833 w 3833"/>
                  <a:gd name="T1" fmla="*/ 1599 h 1599"/>
                  <a:gd name="T2" fmla="*/ 3831 w 3833"/>
                  <a:gd name="T3" fmla="*/ 1597 h 1599"/>
                  <a:gd name="T4" fmla="*/ 3729 w 3833"/>
                  <a:gd name="T5" fmla="*/ 1498 h 1599"/>
                  <a:gd name="T6" fmla="*/ 3628 w 3833"/>
                  <a:gd name="T7" fmla="*/ 1403 h 1599"/>
                  <a:gd name="T8" fmla="*/ 3525 w 3833"/>
                  <a:gd name="T9" fmla="*/ 1311 h 1599"/>
                  <a:gd name="T10" fmla="*/ 3423 w 3833"/>
                  <a:gd name="T11" fmla="*/ 1223 h 1599"/>
                  <a:gd name="T12" fmla="*/ 3317 w 3833"/>
                  <a:gd name="T13" fmla="*/ 1137 h 1599"/>
                  <a:gd name="T14" fmla="*/ 3263 w 3833"/>
                  <a:gd name="T15" fmla="*/ 1095 h 1599"/>
                  <a:gd name="T16" fmla="*/ 3211 w 3833"/>
                  <a:gd name="T17" fmla="*/ 1055 h 1599"/>
                  <a:gd name="T18" fmla="*/ 3103 w 3833"/>
                  <a:gd name="T19" fmla="*/ 975 h 1599"/>
                  <a:gd name="T20" fmla="*/ 3049 w 3833"/>
                  <a:gd name="T21" fmla="*/ 936 h 1599"/>
                  <a:gd name="T22" fmla="*/ 2995 w 3833"/>
                  <a:gd name="T23" fmla="*/ 900 h 1599"/>
                  <a:gd name="T24" fmla="*/ 2885 w 3833"/>
                  <a:gd name="T25" fmla="*/ 826 h 1599"/>
                  <a:gd name="T26" fmla="*/ 2773 w 3833"/>
                  <a:gd name="T27" fmla="*/ 756 h 1599"/>
                  <a:gd name="T28" fmla="*/ 2660 w 3833"/>
                  <a:gd name="T29" fmla="*/ 689 h 1599"/>
                  <a:gd name="T30" fmla="*/ 2547 w 3833"/>
                  <a:gd name="T31" fmla="*/ 626 h 1599"/>
                  <a:gd name="T32" fmla="*/ 2431 w 3833"/>
                  <a:gd name="T33" fmla="*/ 565 h 1599"/>
                  <a:gd name="T34" fmla="*/ 2315 w 3833"/>
                  <a:gd name="T35" fmla="*/ 508 h 1599"/>
                  <a:gd name="T36" fmla="*/ 2255 w 3833"/>
                  <a:gd name="T37" fmla="*/ 479 h 1599"/>
                  <a:gd name="T38" fmla="*/ 2197 w 3833"/>
                  <a:gd name="T39" fmla="*/ 453 h 1599"/>
                  <a:gd name="T40" fmla="*/ 2079 w 3833"/>
                  <a:gd name="T41" fmla="*/ 403 h 1599"/>
                  <a:gd name="T42" fmla="*/ 1958 w 3833"/>
                  <a:gd name="T43" fmla="*/ 353 h 1599"/>
                  <a:gd name="T44" fmla="*/ 1896 w 3833"/>
                  <a:gd name="T45" fmla="*/ 330 h 1599"/>
                  <a:gd name="T46" fmla="*/ 1836 w 3833"/>
                  <a:gd name="T47" fmla="*/ 308 h 1599"/>
                  <a:gd name="T48" fmla="*/ 1713 w 3833"/>
                  <a:gd name="T49" fmla="*/ 266 h 1599"/>
                  <a:gd name="T50" fmla="*/ 1590 w 3833"/>
                  <a:gd name="T51" fmla="*/ 227 h 1599"/>
                  <a:gd name="T52" fmla="*/ 1526 w 3833"/>
                  <a:gd name="T53" fmla="*/ 207 h 1599"/>
                  <a:gd name="T54" fmla="*/ 1463 w 3833"/>
                  <a:gd name="T55" fmla="*/ 190 h 1599"/>
                  <a:gd name="T56" fmla="*/ 1336 w 3833"/>
                  <a:gd name="T57" fmla="*/ 157 h 1599"/>
                  <a:gd name="T58" fmla="*/ 1209 w 3833"/>
                  <a:gd name="T59" fmla="*/ 128 h 1599"/>
                  <a:gd name="T60" fmla="*/ 1080 w 3833"/>
                  <a:gd name="T61" fmla="*/ 101 h 1599"/>
                  <a:gd name="T62" fmla="*/ 949 w 3833"/>
                  <a:gd name="T63" fmla="*/ 77 h 1599"/>
                  <a:gd name="T64" fmla="*/ 817 w 3833"/>
                  <a:gd name="T65" fmla="*/ 57 h 1599"/>
                  <a:gd name="T66" fmla="*/ 749 w 3833"/>
                  <a:gd name="T67" fmla="*/ 47 h 1599"/>
                  <a:gd name="T68" fmla="*/ 683 w 3833"/>
                  <a:gd name="T69" fmla="*/ 39 h 1599"/>
                  <a:gd name="T70" fmla="*/ 616 w 3833"/>
                  <a:gd name="T71" fmla="*/ 31 h 1599"/>
                  <a:gd name="T72" fmla="*/ 550 w 3833"/>
                  <a:gd name="T73" fmla="*/ 25 h 1599"/>
                  <a:gd name="T74" fmla="*/ 413 w 3833"/>
                  <a:gd name="T75" fmla="*/ 14 h 1599"/>
                  <a:gd name="T76" fmla="*/ 276 w 3833"/>
                  <a:gd name="T77" fmla="*/ 6 h 1599"/>
                  <a:gd name="T78" fmla="*/ 207 w 3833"/>
                  <a:gd name="T79" fmla="*/ 2 h 1599"/>
                  <a:gd name="T80" fmla="*/ 138 w 3833"/>
                  <a:gd name="T81" fmla="*/ 1 h 1599"/>
                  <a:gd name="T82" fmla="*/ 0 w 3833"/>
                  <a:gd name="T83" fmla="*/ 0 h 1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3" h="1599">
                    <a:moveTo>
                      <a:pt x="3833" y="1599"/>
                    </a:moveTo>
                    <a:lnTo>
                      <a:pt x="3831" y="1597"/>
                    </a:lnTo>
                    <a:lnTo>
                      <a:pt x="3729" y="1498"/>
                    </a:lnTo>
                    <a:lnTo>
                      <a:pt x="3628" y="1403"/>
                    </a:lnTo>
                    <a:lnTo>
                      <a:pt x="3525" y="1311"/>
                    </a:lnTo>
                    <a:lnTo>
                      <a:pt x="3423" y="1223"/>
                    </a:lnTo>
                    <a:lnTo>
                      <a:pt x="3317" y="1137"/>
                    </a:lnTo>
                    <a:lnTo>
                      <a:pt x="3263" y="1095"/>
                    </a:lnTo>
                    <a:lnTo>
                      <a:pt x="3211" y="1055"/>
                    </a:lnTo>
                    <a:lnTo>
                      <a:pt x="3103" y="975"/>
                    </a:lnTo>
                    <a:lnTo>
                      <a:pt x="3049" y="936"/>
                    </a:lnTo>
                    <a:lnTo>
                      <a:pt x="2995" y="900"/>
                    </a:lnTo>
                    <a:lnTo>
                      <a:pt x="2885" y="826"/>
                    </a:lnTo>
                    <a:lnTo>
                      <a:pt x="2773" y="756"/>
                    </a:lnTo>
                    <a:lnTo>
                      <a:pt x="2660" y="689"/>
                    </a:lnTo>
                    <a:lnTo>
                      <a:pt x="2547" y="626"/>
                    </a:lnTo>
                    <a:lnTo>
                      <a:pt x="2431" y="565"/>
                    </a:lnTo>
                    <a:lnTo>
                      <a:pt x="2315" y="508"/>
                    </a:lnTo>
                    <a:lnTo>
                      <a:pt x="2255" y="479"/>
                    </a:lnTo>
                    <a:lnTo>
                      <a:pt x="2197" y="453"/>
                    </a:lnTo>
                    <a:lnTo>
                      <a:pt x="2079" y="403"/>
                    </a:lnTo>
                    <a:lnTo>
                      <a:pt x="1958" y="353"/>
                    </a:lnTo>
                    <a:lnTo>
                      <a:pt x="1896" y="330"/>
                    </a:lnTo>
                    <a:lnTo>
                      <a:pt x="1836" y="308"/>
                    </a:lnTo>
                    <a:lnTo>
                      <a:pt x="1713" y="266"/>
                    </a:lnTo>
                    <a:lnTo>
                      <a:pt x="1590" y="227"/>
                    </a:lnTo>
                    <a:lnTo>
                      <a:pt x="1526" y="207"/>
                    </a:lnTo>
                    <a:lnTo>
                      <a:pt x="1463" y="190"/>
                    </a:lnTo>
                    <a:lnTo>
                      <a:pt x="1336" y="157"/>
                    </a:lnTo>
                    <a:lnTo>
                      <a:pt x="1209" y="128"/>
                    </a:lnTo>
                    <a:lnTo>
                      <a:pt x="1080" y="101"/>
                    </a:lnTo>
                    <a:lnTo>
                      <a:pt x="949" y="77"/>
                    </a:lnTo>
                    <a:lnTo>
                      <a:pt x="817" y="57"/>
                    </a:lnTo>
                    <a:lnTo>
                      <a:pt x="749" y="47"/>
                    </a:lnTo>
                    <a:lnTo>
                      <a:pt x="683" y="39"/>
                    </a:lnTo>
                    <a:lnTo>
                      <a:pt x="616" y="31"/>
                    </a:lnTo>
                    <a:lnTo>
                      <a:pt x="550" y="25"/>
                    </a:lnTo>
                    <a:lnTo>
                      <a:pt x="413" y="14"/>
                    </a:lnTo>
                    <a:lnTo>
                      <a:pt x="276" y="6"/>
                    </a:lnTo>
                    <a:lnTo>
                      <a:pt x="207" y="2"/>
                    </a:lnTo>
                    <a:lnTo>
                      <a:pt x="138" y="1"/>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9" name="Freeform 51">
                <a:extLst>
                  <a:ext uri="{FF2B5EF4-FFF2-40B4-BE49-F238E27FC236}">
                    <a16:creationId xmlns:a16="http://schemas.microsoft.com/office/drawing/2014/main" id="{9C696957-BB1D-7AA9-8359-2B2F54D7941C}"/>
                  </a:ext>
                </a:extLst>
              </p:cNvPr>
              <p:cNvSpPr>
                <a:spLocks/>
              </p:cNvSpPr>
              <p:nvPr/>
            </p:nvSpPr>
            <p:spPr bwMode="auto">
              <a:xfrm>
                <a:off x="9074151" y="4711700"/>
                <a:ext cx="1147763" cy="814388"/>
              </a:xfrm>
              <a:custGeom>
                <a:avLst/>
                <a:gdLst>
                  <a:gd name="T0" fmla="*/ 57 w 4337"/>
                  <a:gd name="T1" fmla="*/ 3070 h 3078"/>
                  <a:gd name="T2" fmla="*/ 232 w 4337"/>
                  <a:gd name="T3" fmla="*/ 3048 h 3078"/>
                  <a:gd name="T4" fmla="*/ 460 w 4337"/>
                  <a:gd name="T5" fmla="*/ 3011 h 3078"/>
                  <a:gd name="T6" fmla="*/ 683 w 4337"/>
                  <a:gd name="T7" fmla="*/ 2964 h 3078"/>
                  <a:gd name="T8" fmla="*/ 765 w 4337"/>
                  <a:gd name="T9" fmla="*/ 2943 h 3078"/>
                  <a:gd name="T10" fmla="*/ 849 w 4337"/>
                  <a:gd name="T11" fmla="*/ 2922 h 3078"/>
                  <a:gd name="T12" fmla="*/ 931 w 4337"/>
                  <a:gd name="T13" fmla="*/ 2900 h 3078"/>
                  <a:gd name="T14" fmla="*/ 1013 w 4337"/>
                  <a:gd name="T15" fmla="*/ 2876 h 3078"/>
                  <a:gd name="T16" fmla="*/ 1066 w 4337"/>
                  <a:gd name="T17" fmla="*/ 2859 h 3078"/>
                  <a:gd name="T18" fmla="*/ 1173 w 4337"/>
                  <a:gd name="T19" fmla="*/ 2824 h 3078"/>
                  <a:gd name="T20" fmla="*/ 1334 w 4337"/>
                  <a:gd name="T21" fmla="*/ 2768 h 3078"/>
                  <a:gd name="T22" fmla="*/ 1385 w 4337"/>
                  <a:gd name="T23" fmla="*/ 2747 h 3078"/>
                  <a:gd name="T24" fmla="*/ 1543 w 4337"/>
                  <a:gd name="T25" fmla="*/ 2684 h 3078"/>
                  <a:gd name="T26" fmla="*/ 1670 w 4337"/>
                  <a:gd name="T27" fmla="*/ 2626 h 3078"/>
                  <a:gd name="T28" fmla="*/ 1749 w 4337"/>
                  <a:gd name="T29" fmla="*/ 2592 h 3078"/>
                  <a:gd name="T30" fmla="*/ 1950 w 4337"/>
                  <a:gd name="T31" fmla="*/ 2488 h 3078"/>
                  <a:gd name="T32" fmla="*/ 2072 w 4337"/>
                  <a:gd name="T33" fmla="*/ 2417 h 3078"/>
                  <a:gd name="T34" fmla="*/ 2147 w 4337"/>
                  <a:gd name="T35" fmla="*/ 2376 h 3078"/>
                  <a:gd name="T36" fmla="*/ 2244 w 4337"/>
                  <a:gd name="T37" fmla="*/ 2316 h 3078"/>
                  <a:gd name="T38" fmla="*/ 2341 w 4337"/>
                  <a:gd name="T39" fmla="*/ 2255 h 3078"/>
                  <a:gd name="T40" fmla="*/ 2388 w 4337"/>
                  <a:gd name="T41" fmla="*/ 2222 h 3078"/>
                  <a:gd name="T42" fmla="*/ 2531 w 4337"/>
                  <a:gd name="T43" fmla="*/ 2125 h 3078"/>
                  <a:gd name="T44" fmla="*/ 2624 w 4337"/>
                  <a:gd name="T45" fmla="*/ 2055 h 3078"/>
                  <a:gd name="T46" fmla="*/ 2808 w 4337"/>
                  <a:gd name="T47" fmla="*/ 1909 h 3078"/>
                  <a:gd name="T48" fmla="*/ 2988 w 4337"/>
                  <a:gd name="T49" fmla="*/ 1757 h 3078"/>
                  <a:gd name="T50" fmla="*/ 3121 w 4337"/>
                  <a:gd name="T51" fmla="*/ 1634 h 3078"/>
                  <a:gd name="T52" fmla="*/ 3208 w 4337"/>
                  <a:gd name="T53" fmla="*/ 1551 h 3078"/>
                  <a:gd name="T54" fmla="*/ 3294 w 4337"/>
                  <a:gd name="T55" fmla="*/ 1466 h 3078"/>
                  <a:gd name="T56" fmla="*/ 3377 w 4337"/>
                  <a:gd name="T57" fmla="*/ 1378 h 3078"/>
                  <a:gd name="T58" fmla="*/ 3459 w 4337"/>
                  <a:gd name="T59" fmla="*/ 1289 h 3078"/>
                  <a:gd name="T60" fmla="*/ 3579 w 4337"/>
                  <a:gd name="T61" fmla="*/ 1155 h 3078"/>
                  <a:gd name="T62" fmla="*/ 3616 w 4337"/>
                  <a:gd name="T63" fmla="*/ 1109 h 3078"/>
                  <a:gd name="T64" fmla="*/ 3728 w 4337"/>
                  <a:gd name="T65" fmla="*/ 972 h 3078"/>
                  <a:gd name="T66" fmla="*/ 3834 w 4337"/>
                  <a:gd name="T67" fmla="*/ 831 h 3078"/>
                  <a:gd name="T68" fmla="*/ 3935 w 4337"/>
                  <a:gd name="T69" fmla="*/ 690 h 3078"/>
                  <a:gd name="T70" fmla="*/ 4014 w 4337"/>
                  <a:gd name="T71" fmla="*/ 569 h 3078"/>
                  <a:gd name="T72" fmla="*/ 4061 w 4337"/>
                  <a:gd name="T73" fmla="*/ 497 h 3078"/>
                  <a:gd name="T74" fmla="*/ 4122 w 4337"/>
                  <a:gd name="T75" fmla="*/ 400 h 3078"/>
                  <a:gd name="T76" fmla="*/ 4163 w 4337"/>
                  <a:gd name="T77" fmla="*/ 325 h 3078"/>
                  <a:gd name="T78" fmla="*/ 4177 w 4337"/>
                  <a:gd name="T79" fmla="*/ 301 h 3078"/>
                  <a:gd name="T80" fmla="*/ 4218 w 4337"/>
                  <a:gd name="T81" fmla="*/ 226 h 3078"/>
                  <a:gd name="T82" fmla="*/ 4233 w 4337"/>
                  <a:gd name="T83" fmla="*/ 202 h 3078"/>
                  <a:gd name="T84" fmla="*/ 4246 w 4337"/>
                  <a:gd name="T85" fmla="*/ 175 h 3078"/>
                  <a:gd name="T86" fmla="*/ 4286 w 4337"/>
                  <a:gd name="T87" fmla="*/ 100 h 3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37" h="3078">
                    <a:moveTo>
                      <a:pt x="0" y="3078"/>
                    </a:moveTo>
                    <a:lnTo>
                      <a:pt x="57" y="3070"/>
                    </a:lnTo>
                    <a:lnTo>
                      <a:pt x="115" y="3063"/>
                    </a:lnTo>
                    <a:lnTo>
                      <a:pt x="232" y="3048"/>
                    </a:lnTo>
                    <a:lnTo>
                      <a:pt x="346" y="3031"/>
                    </a:lnTo>
                    <a:lnTo>
                      <a:pt x="460" y="3011"/>
                    </a:lnTo>
                    <a:lnTo>
                      <a:pt x="572" y="2988"/>
                    </a:lnTo>
                    <a:lnTo>
                      <a:pt x="683" y="2964"/>
                    </a:lnTo>
                    <a:lnTo>
                      <a:pt x="738" y="2950"/>
                    </a:lnTo>
                    <a:lnTo>
                      <a:pt x="765" y="2943"/>
                    </a:lnTo>
                    <a:lnTo>
                      <a:pt x="794" y="2937"/>
                    </a:lnTo>
                    <a:lnTo>
                      <a:pt x="849" y="2922"/>
                    </a:lnTo>
                    <a:lnTo>
                      <a:pt x="904" y="2909"/>
                    </a:lnTo>
                    <a:lnTo>
                      <a:pt x="931" y="2900"/>
                    </a:lnTo>
                    <a:lnTo>
                      <a:pt x="958" y="2892"/>
                    </a:lnTo>
                    <a:lnTo>
                      <a:pt x="1013" y="2876"/>
                    </a:lnTo>
                    <a:lnTo>
                      <a:pt x="1039" y="2867"/>
                    </a:lnTo>
                    <a:lnTo>
                      <a:pt x="1066" y="2859"/>
                    </a:lnTo>
                    <a:lnTo>
                      <a:pt x="1121" y="2843"/>
                    </a:lnTo>
                    <a:lnTo>
                      <a:pt x="1173" y="2824"/>
                    </a:lnTo>
                    <a:lnTo>
                      <a:pt x="1227" y="2806"/>
                    </a:lnTo>
                    <a:lnTo>
                      <a:pt x="1334" y="2768"/>
                    </a:lnTo>
                    <a:lnTo>
                      <a:pt x="1359" y="2757"/>
                    </a:lnTo>
                    <a:lnTo>
                      <a:pt x="1385" y="2747"/>
                    </a:lnTo>
                    <a:lnTo>
                      <a:pt x="1438" y="2726"/>
                    </a:lnTo>
                    <a:lnTo>
                      <a:pt x="1543" y="2684"/>
                    </a:lnTo>
                    <a:lnTo>
                      <a:pt x="1645" y="2638"/>
                    </a:lnTo>
                    <a:lnTo>
                      <a:pt x="1670" y="2626"/>
                    </a:lnTo>
                    <a:lnTo>
                      <a:pt x="1697" y="2614"/>
                    </a:lnTo>
                    <a:lnTo>
                      <a:pt x="1749" y="2592"/>
                    </a:lnTo>
                    <a:lnTo>
                      <a:pt x="1849" y="2540"/>
                    </a:lnTo>
                    <a:lnTo>
                      <a:pt x="1950" y="2488"/>
                    </a:lnTo>
                    <a:lnTo>
                      <a:pt x="2048" y="2432"/>
                    </a:lnTo>
                    <a:lnTo>
                      <a:pt x="2072" y="2417"/>
                    </a:lnTo>
                    <a:lnTo>
                      <a:pt x="2097" y="2403"/>
                    </a:lnTo>
                    <a:lnTo>
                      <a:pt x="2147" y="2376"/>
                    </a:lnTo>
                    <a:lnTo>
                      <a:pt x="2195" y="2345"/>
                    </a:lnTo>
                    <a:lnTo>
                      <a:pt x="2244" y="2316"/>
                    </a:lnTo>
                    <a:lnTo>
                      <a:pt x="2292" y="2285"/>
                    </a:lnTo>
                    <a:lnTo>
                      <a:pt x="2341" y="2255"/>
                    </a:lnTo>
                    <a:lnTo>
                      <a:pt x="2364" y="2238"/>
                    </a:lnTo>
                    <a:lnTo>
                      <a:pt x="2388" y="2222"/>
                    </a:lnTo>
                    <a:lnTo>
                      <a:pt x="2435" y="2190"/>
                    </a:lnTo>
                    <a:lnTo>
                      <a:pt x="2531" y="2125"/>
                    </a:lnTo>
                    <a:lnTo>
                      <a:pt x="2577" y="2090"/>
                    </a:lnTo>
                    <a:lnTo>
                      <a:pt x="2624" y="2055"/>
                    </a:lnTo>
                    <a:lnTo>
                      <a:pt x="2717" y="1984"/>
                    </a:lnTo>
                    <a:lnTo>
                      <a:pt x="2808" y="1909"/>
                    </a:lnTo>
                    <a:lnTo>
                      <a:pt x="2899" y="1835"/>
                    </a:lnTo>
                    <a:lnTo>
                      <a:pt x="2988" y="1757"/>
                    </a:lnTo>
                    <a:lnTo>
                      <a:pt x="3077" y="1677"/>
                    </a:lnTo>
                    <a:lnTo>
                      <a:pt x="3121" y="1634"/>
                    </a:lnTo>
                    <a:lnTo>
                      <a:pt x="3165" y="1593"/>
                    </a:lnTo>
                    <a:lnTo>
                      <a:pt x="3208" y="1551"/>
                    </a:lnTo>
                    <a:lnTo>
                      <a:pt x="3253" y="1510"/>
                    </a:lnTo>
                    <a:lnTo>
                      <a:pt x="3294" y="1466"/>
                    </a:lnTo>
                    <a:lnTo>
                      <a:pt x="3336" y="1422"/>
                    </a:lnTo>
                    <a:lnTo>
                      <a:pt x="3377" y="1378"/>
                    </a:lnTo>
                    <a:lnTo>
                      <a:pt x="3419" y="1334"/>
                    </a:lnTo>
                    <a:lnTo>
                      <a:pt x="3459" y="1289"/>
                    </a:lnTo>
                    <a:lnTo>
                      <a:pt x="3500" y="1244"/>
                    </a:lnTo>
                    <a:lnTo>
                      <a:pt x="3579" y="1155"/>
                    </a:lnTo>
                    <a:lnTo>
                      <a:pt x="3597" y="1131"/>
                    </a:lnTo>
                    <a:lnTo>
                      <a:pt x="3616" y="1109"/>
                    </a:lnTo>
                    <a:lnTo>
                      <a:pt x="3654" y="1063"/>
                    </a:lnTo>
                    <a:lnTo>
                      <a:pt x="3728" y="972"/>
                    </a:lnTo>
                    <a:lnTo>
                      <a:pt x="3800" y="878"/>
                    </a:lnTo>
                    <a:lnTo>
                      <a:pt x="3834" y="831"/>
                    </a:lnTo>
                    <a:lnTo>
                      <a:pt x="3870" y="786"/>
                    </a:lnTo>
                    <a:lnTo>
                      <a:pt x="3935" y="690"/>
                    </a:lnTo>
                    <a:lnTo>
                      <a:pt x="4000" y="594"/>
                    </a:lnTo>
                    <a:lnTo>
                      <a:pt x="4014" y="569"/>
                    </a:lnTo>
                    <a:lnTo>
                      <a:pt x="4030" y="545"/>
                    </a:lnTo>
                    <a:lnTo>
                      <a:pt x="4061" y="497"/>
                    </a:lnTo>
                    <a:lnTo>
                      <a:pt x="4091" y="448"/>
                    </a:lnTo>
                    <a:lnTo>
                      <a:pt x="4122" y="400"/>
                    </a:lnTo>
                    <a:lnTo>
                      <a:pt x="4149" y="350"/>
                    </a:lnTo>
                    <a:lnTo>
                      <a:pt x="4163" y="325"/>
                    </a:lnTo>
                    <a:lnTo>
                      <a:pt x="4169" y="312"/>
                    </a:lnTo>
                    <a:lnTo>
                      <a:pt x="4177" y="301"/>
                    </a:lnTo>
                    <a:lnTo>
                      <a:pt x="4205" y="251"/>
                    </a:lnTo>
                    <a:lnTo>
                      <a:pt x="4218" y="226"/>
                    </a:lnTo>
                    <a:lnTo>
                      <a:pt x="4225" y="213"/>
                    </a:lnTo>
                    <a:lnTo>
                      <a:pt x="4233" y="202"/>
                    </a:lnTo>
                    <a:lnTo>
                      <a:pt x="4239" y="188"/>
                    </a:lnTo>
                    <a:lnTo>
                      <a:pt x="4246" y="175"/>
                    </a:lnTo>
                    <a:lnTo>
                      <a:pt x="4259" y="150"/>
                    </a:lnTo>
                    <a:lnTo>
                      <a:pt x="4286" y="100"/>
                    </a:lnTo>
                    <a:lnTo>
                      <a:pt x="4337"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0" name="Freeform 52">
                <a:extLst>
                  <a:ext uri="{FF2B5EF4-FFF2-40B4-BE49-F238E27FC236}">
                    <a16:creationId xmlns:a16="http://schemas.microsoft.com/office/drawing/2014/main" id="{F6BACB26-961F-2801-16B2-472C9661EBD8}"/>
                  </a:ext>
                </a:extLst>
              </p:cNvPr>
              <p:cNvSpPr>
                <a:spLocks/>
              </p:cNvSpPr>
              <p:nvPr/>
            </p:nvSpPr>
            <p:spPr bwMode="auto">
              <a:xfrm>
                <a:off x="9936163" y="3071813"/>
                <a:ext cx="420688" cy="1639888"/>
              </a:xfrm>
              <a:custGeom>
                <a:avLst/>
                <a:gdLst>
                  <a:gd name="T0" fmla="*/ 1082 w 1594"/>
                  <a:gd name="T1" fmla="*/ 6200 h 6200"/>
                  <a:gd name="T2" fmla="*/ 1144 w 1594"/>
                  <a:gd name="T3" fmla="*/ 6065 h 6200"/>
                  <a:gd name="T4" fmla="*/ 1172 w 1594"/>
                  <a:gd name="T5" fmla="*/ 5997 h 6200"/>
                  <a:gd name="T6" fmla="*/ 1202 w 1594"/>
                  <a:gd name="T7" fmla="*/ 5929 h 6200"/>
                  <a:gd name="T8" fmla="*/ 1207 w 1594"/>
                  <a:gd name="T9" fmla="*/ 5911 h 6200"/>
                  <a:gd name="T10" fmla="*/ 1214 w 1594"/>
                  <a:gd name="T11" fmla="*/ 5894 h 6200"/>
                  <a:gd name="T12" fmla="*/ 1228 w 1594"/>
                  <a:gd name="T13" fmla="*/ 5860 h 6200"/>
                  <a:gd name="T14" fmla="*/ 1255 w 1594"/>
                  <a:gd name="T15" fmla="*/ 5791 h 6200"/>
                  <a:gd name="T16" fmla="*/ 1305 w 1594"/>
                  <a:gd name="T17" fmla="*/ 5652 h 6200"/>
                  <a:gd name="T18" fmla="*/ 1351 w 1594"/>
                  <a:gd name="T19" fmla="*/ 5511 h 6200"/>
                  <a:gd name="T20" fmla="*/ 1372 w 1594"/>
                  <a:gd name="T21" fmla="*/ 5439 h 6200"/>
                  <a:gd name="T22" fmla="*/ 1393 w 1594"/>
                  <a:gd name="T23" fmla="*/ 5368 h 6200"/>
                  <a:gd name="T24" fmla="*/ 1431 w 1594"/>
                  <a:gd name="T25" fmla="*/ 5224 h 6200"/>
                  <a:gd name="T26" fmla="*/ 1448 w 1594"/>
                  <a:gd name="T27" fmla="*/ 5151 h 6200"/>
                  <a:gd name="T28" fmla="*/ 1456 w 1594"/>
                  <a:gd name="T29" fmla="*/ 5115 h 6200"/>
                  <a:gd name="T30" fmla="*/ 1465 w 1594"/>
                  <a:gd name="T31" fmla="*/ 5079 h 6200"/>
                  <a:gd name="T32" fmla="*/ 1495 w 1594"/>
                  <a:gd name="T33" fmla="*/ 4931 h 6200"/>
                  <a:gd name="T34" fmla="*/ 1507 w 1594"/>
                  <a:gd name="T35" fmla="*/ 4856 h 6200"/>
                  <a:gd name="T36" fmla="*/ 1521 w 1594"/>
                  <a:gd name="T37" fmla="*/ 4782 h 6200"/>
                  <a:gd name="T38" fmla="*/ 1543 w 1594"/>
                  <a:gd name="T39" fmla="*/ 4631 h 6200"/>
                  <a:gd name="T40" fmla="*/ 1552 w 1594"/>
                  <a:gd name="T41" fmla="*/ 4555 h 6200"/>
                  <a:gd name="T42" fmla="*/ 1561 w 1594"/>
                  <a:gd name="T43" fmla="*/ 4479 h 6200"/>
                  <a:gd name="T44" fmla="*/ 1568 w 1594"/>
                  <a:gd name="T45" fmla="*/ 4402 h 6200"/>
                  <a:gd name="T46" fmla="*/ 1574 w 1594"/>
                  <a:gd name="T47" fmla="*/ 4325 h 6200"/>
                  <a:gd name="T48" fmla="*/ 1585 w 1594"/>
                  <a:gd name="T49" fmla="*/ 4170 h 6200"/>
                  <a:gd name="T50" fmla="*/ 1592 w 1594"/>
                  <a:gd name="T51" fmla="*/ 4013 h 6200"/>
                  <a:gd name="T52" fmla="*/ 1593 w 1594"/>
                  <a:gd name="T53" fmla="*/ 3933 h 6200"/>
                  <a:gd name="T54" fmla="*/ 1593 w 1594"/>
                  <a:gd name="T55" fmla="*/ 3893 h 6200"/>
                  <a:gd name="T56" fmla="*/ 1594 w 1594"/>
                  <a:gd name="T57" fmla="*/ 3854 h 6200"/>
                  <a:gd name="T58" fmla="*/ 1592 w 1594"/>
                  <a:gd name="T59" fmla="*/ 3713 h 6200"/>
                  <a:gd name="T60" fmla="*/ 1587 w 1594"/>
                  <a:gd name="T61" fmla="*/ 3573 h 6200"/>
                  <a:gd name="T62" fmla="*/ 1579 w 1594"/>
                  <a:gd name="T63" fmla="*/ 3434 h 6200"/>
                  <a:gd name="T64" fmla="*/ 1569 w 1594"/>
                  <a:gd name="T65" fmla="*/ 3298 h 6200"/>
                  <a:gd name="T66" fmla="*/ 1554 w 1594"/>
                  <a:gd name="T67" fmla="*/ 3163 h 6200"/>
                  <a:gd name="T68" fmla="*/ 1537 w 1594"/>
                  <a:gd name="T69" fmla="*/ 3029 h 6200"/>
                  <a:gd name="T70" fmla="*/ 1516 w 1594"/>
                  <a:gd name="T71" fmla="*/ 2896 h 6200"/>
                  <a:gd name="T72" fmla="*/ 1494 w 1594"/>
                  <a:gd name="T73" fmla="*/ 2766 h 6200"/>
                  <a:gd name="T74" fmla="*/ 1466 w 1594"/>
                  <a:gd name="T75" fmla="*/ 2635 h 6200"/>
                  <a:gd name="T76" fmla="*/ 1437 w 1594"/>
                  <a:gd name="T77" fmla="*/ 2506 h 6200"/>
                  <a:gd name="T78" fmla="*/ 1403 w 1594"/>
                  <a:gd name="T79" fmla="*/ 2378 h 6200"/>
                  <a:gd name="T80" fmla="*/ 1368 w 1594"/>
                  <a:gd name="T81" fmla="*/ 2252 h 6200"/>
                  <a:gd name="T82" fmla="*/ 1328 w 1594"/>
                  <a:gd name="T83" fmla="*/ 2127 h 6200"/>
                  <a:gd name="T84" fmla="*/ 1287 w 1594"/>
                  <a:gd name="T85" fmla="*/ 2004 h 6200"/>
                  <a:gd name="T86" fmla="*/ 1242 w 1594"/>
                  <a:gd name="T87" fmla="*/ 1880 h 6200"/>
                  <a:gd name="T88" fmla="*/ 1195 w 1594"/>
                  <a:gd name="T89" fmla="*/ 1761 h 6200"/>
                  <a:gd name="T90" fmla="*/ 1142 w 1594"/>
                  <a:gd name="T91" fmla="*/ 1640 h 6200"/>
                  <a:gd name="T92" fmla="*/ 1088 w 1594"/>
                  <a:gd name="T93" fmla="*/ 1522 h 6200"/>
                  <a:gd name="T94" fmla="*/ 1030 w 1594"/>
                  <a:gd name="T95" fmla="*/ 1405 h 6200"/>
                  <a:gd name="T96" fmla="*/ 970 w 1594"/>
                  <a:gd name="T97" fmla="*/ 1289 h 6200"/>
                  <a:gd name="T98" fmla="*/ 905 w 1594"/>
                  <a:gd name="T99" fmla="*/ 1174 h 6200"/>
                  <a:gd name="T100" fmla="*/ 839 w 1594"/>
                  <a:gd name="T101" fmla="*/ 1061 h 6200"/>
                  <a:gd name="T102" fmla="*/ 768 w 1594"/>
                  <a:gd name="T103" fmla="*/ 948 h 6200"/>
                  <a:gd name="T104" fmla="*/ 697 w 1594"/>
                  <a:gd name="T105" fmla="*/ 839 h 6200"/>
                  <a:gd name="T106" fmla="*/ 619 w 1594"/>
                  <a:gd name="T107" fmla="*/ 728 h 6200"/>
                  <a:gd name="T108" fmla="*/ 540 w 1594"/>
                  <a:gd name="T109" fmla="*/ 621 h 6200"/>
                  <a:gd name="T110" fmla="*/ 457 w 1594"/>
                  <a:gd name="T111" fmla="*/ 514 h 6200"/>
                  <a:gd name="T112" fmla="*/ 373 w 1594"/>
                  <a:gd name="T113" fmla="*/ 409 h 6200"/>
                  <a:gd name="T114" fmla="*/ 283 w 1594"/>
                  <a:gd name="T115" fmla="*/ 304 h 6200"/>
                  <a:gd name="T116" fmla="*/ 192 w 1594"/>
                  <a:gd name="T117" fmla="*/ 201 h 6200"/>
                  <a:gd name="T118" fmla="*/ 97 w 1594"/>
                  <a:gd name="T119" fmla="*/ 100 h 6200"/>
                  <a:gd name="T120" fmla="*/ 0 w 1594"/>
                  <a:gd name="T121" fmla="*/ 0 h 6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94" h="6200">
                    <a:moveTo>
                      <a:pt x="1082" y="6200"/>
                    </a:moveTo>
                    <a:lnTo>
                      <a:pt x="1144" y="6065"/>
                    </a:lnTo>
                    <a:lnTo>
                      <a:pt x="1172" y="5997"/>
                    </a:lnTo>
                    <a:lnTo>
                      <a:pt x="1202" y="5929"/>
                    </a:lnTo>
                    <a:lnTo>
                      <a:pt x="1207" y="5911"/>
                    </a:lnTo>
                    <a:lnTo>
                      <a:pt x="1214" y="5894"/>
                    </a:lnTo>
                    <a:lnTo>
                      <a:pt x="1228" y="5860"/>
                    </a:lnTo>
                    <a:lnTo>
                      <a:pt x="1255" y="5791"/>
                    </a:lnTo>
                    <a:lnTo>
                      <a:pt x="1305" y="5652"/>
                    </a:lnTo>
                    <a:lnTo>
                      <a:pt x="1351" y="5511"/>
                    </a:lnTo>
                    <a:lnTo>
                      <a:pt x="1372" y="5439"/>
                    </a:lnTo>
                    <a:lnTo>
                      <a:pt x="1393" y="5368"/>
                    </a:lnTo>
                    <a:lnTo>
                      <a:pt x="1431" y="5224"/>
                    </a:lnTo>
                    <a:lnTo>
                      <a:pt x="1448" y="5151"/>
                    </a:lnTo>
                    <a:lnTo>
                      <a:pt x="1456" y="5115"/>
                    </a:lnTo>
                    <a:lnTo>
                      <a:pt x="1465" y="5079"/>
                    </a:lnTo>
                    <a:lnTo>
                      <a:pt x="1495" y="4931"/>
                    </a:lnTo>
                    <a:lnTo>
                      <a:pt x="1507" y="4856"/>
                    </a:lnTo>
                    <a:lnTo>
                      <a:pt x="1521" y="4782"/>
                    </a:lnTo>
                    <a:lnTo>
                      <a:pt x="1543" y="4631"/>
                    </a:lnTo>
                    <a:lnTo>
                      <a:pt x="1552" y="4555"/>
                    </a:lnTo>
                    <a:lnTo>
                      <a:pt x="1561" y="4479"/>
                    </a:lnTo>
                    <a:lnTo>
                      <a:pt x="1568" y="4402"/>
                    </a:lnTo>
                    <a:lnTo>
                      <a:pt x="1574" y="4325"/>
                    </a:lnTo>
                    <a:lnTo>
                      <a:pt x="1585" y="4170"/>
                    </a:lnTo>
                    <a:lnTo>
                      <a:pt x="1592" y="4013"/>
                    </a:lnTo>
                    <a:lnTo>
                      <a:pt x="1593" y="3933"/>
                    </a:lnTo>
                    <a:lnTo>
                      <a:pt x="1593" y="3893"/>
                    </a:lnTo>
                    <a:lnTo>
                      <a:pt x="1594" y="3854"/>
                    </a:lnTo>
                    <a:lnTo>
                      <a:pt x="1592" y="3713"/>
                    </a:lnTo>
                    <a:lnTo>
                      <a:pt x="1587" y="3573"/>
                    </a:lnTo>
                    <a:lnTo>
                      <a:pt x="1579" y="3434"/>
                    </a:lnTo>
                    <a:lnTo>
                      <a:pt x="1569" y="3298"/>
                    </a:lnTo>
                    <a:lnTo>
                      <a:pt x="1554" y="3163"/>
                    </a:lnTo>
                    <a:lnTo>
                      <a:pt x="1537" y="3029"/>
                    </a:lnTo>
                    <a:lnTo>
                      <a:pt x="1516" y="2896"/>
                    </a:lnTo>
                    <a:lnTo>
                      <a:pt x="1494" y="2766"/>
                    </a:lnTo>
                    <a:lnTo>
                      <a:pt x="1466" y="2635"/>
                    </a:lnTo>
                    <a:lnTo>
                      <a:pt x="1437" y="2506"/>
                    </a:lnTo>
                    <a:lnTo>
                      <a:pt x="1403" y="2378"/>
                    </a:lnTo>
                    <a:lnTo>
                      <a:pt x="1368" y="2252"/>
                    </a:lnTo>
                    <a:lnTo>
                      <a:pt x="1328" y="2127"/>
                    </a:lnTo>
                    <a:lnTo>
                      <a:pt x="1287" y="2004"/>
                    </a:lnTo>
                    <a:lnTo>
                      <a:pt x="1242" y="1880"/>
                    </a:lnTo>
                    <a:lnTo>
                      <a:pt x="1195" y="1761"/>
                    </a:lnTo>
                    <a:lnTo>
                      <a:pt x="1142" y="1640"/>
                    </a:lnTo>
                    <a:lnTo>
                      <a:pt x="1088" y="1522"/>
                    </a:lnTo>
                    <a:lnTo>
                      <a:pt x="1030" y="1405"/>
                    </a:lnTo>
                    <a:lnTo>
                      <a:pt x="970" y="1289"/>
                    </a:lnTo>
                    <a:lnTo>
                      <a:pt x="905" y="1174"/>
                    </a:lnTo>
                    <a:lnTo>
                      <a:pt x="839" y="1061"/>
                    </a:lnTo>
                    <a:lnTo>
                      <a:pt x="768" y="948"/>
                    </a:lnTo>
                    <a:lnTo>
                      <a:pt x="697" y="839"/>
                    </a:lnTo>
                    <a:lnTo>
                      <a:pt x="619" y="728"/>
                    </a:lnTo>
                    <a:lnTo>
                      <a:pt x="540" y="621"/>
                    </a:lnTo>
                    <a:lnTo>
                      <a:pt x="457" y="514"/>
                    </a:lnTo>
                    <a:lnTo>
                      <a:pt x="373" y="409"/>
                    </a:lnTo>
                    <a:lnTo>
                      <a:pt x="283" y="304"/>
                    </a:lnTo>
                    <a:lnTo>
                      <a:pt x="192" y="201"/>
                    </a:lnTo>
                    <a:lnTo>
                      <a:pt x="97" y="10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1" name="Freeform 53">
                <a:extLst>
                  <a:ext uri="{FF2B5EF4-FFF2-40B4-BE49-F238E27FC236}">
                    <a16:creationId xmlns:a16="http://schemas.microsoft.com/office/drawing/2014/main" id="{2687BBD1-20EE-0350-4E49-7688635B5270}"/>
                  </a:ext>
                </a:extLst>
              </p:cNvPr>
              <p:cNvSpPr>
                <a:spLocks/>
              </p:cNvSpPr>
              <p:nvPr/>
            </p:nvSpPr>
            <p:spPr bwMode="auto">
              <a:xfrm>
                <a:off x="7702551" y="4876800"/>
                <a:ext cx="439738" cy="434975"/>
              </a:xfrm>
              <a:custGeom>
                <a:avLst/>
                <a:gdLst>
                  <a:gd name="T0" fmla="*/ 0 w 1662"/>
                  <a:gd name="T1" fmla="*/ 0 h 1648"/>
                  <a:gd name="T2" fmla="*/ 37 w 1662"/>
                  <a:gd name="T3" fmla="*/ 57 h 1648"/>
                  <a:gd name="T4" fmla="*/ 77 w 1662"/>
                  <a:gd name="T5" fmla="*/ 115 h 1648"/>
                  <a:gd name="T6" fmla="*/ 160 w 1662"/>
                  <a:gd name="T7" fmla="*/ 229 h 1648"/>
                  <a:gd name="T8" fmla="*/ 246 w 1662"/>
                  <a:gd name="T9" fmla="*/ 342 h 1648"/>
                  <a:gd name="T10" fmla="*/ 336 w 1662"/>
                  <a:gd name="T11" fmla="*/ 454 h 1648"/>
                  <a:gd name="T12" fmla="*/ 428 w 1662"/>
                  <a:gd name="T13" fmla="*/ 563 h 1648"/>
                  <a:gd name="T14" fmla="*/ 525 w 1662"/>
                  <a:gd name="T15" fmla="*/ 673 h 1648"/>
                  <a:gd name="T16" fmla="*/ 624 w 1662"/>
                  <a:gd name="T17" fmla="*/ 780 h 1648"/>
                  <a:gd name="T18" fmla="*/ 729 w 1662"/>
                  <a:gd name="T19" fmla="*/ 887 h 1648"/>
                  <a:gd name="T20" fmla="*/ 839 w 1662"/>
                  <a:gd name="T21" fmla="*/ 994 h 1648"/>
                  <a:gd name="T22" fmla="*/ 952 w 1662"/>
                  <a:gd name="T23" fmla="*/ 1099 h 1648"/>
                  <a:gd name="T24" fmla="*/ 1066 w 1662"/>
                  <a:gd name="T25" fmla="*/ 1200 h 1648"/>
                  <a:gd name="T26" fmla="*/ 1182 w 1662"/>
                  <a:gd name="T27" fmla="*/ 1298 h 1648"/>
                  <a:gd name="T28" fmla="*/ 1298 w 1662"/>
                  <a:gd name="T29" fmla="*/ 1390 h 1648"/>
                  <a:gd name="T30" fmla="*/ 1418 w 1662"/>
                  <a:gd name="T31" fmla="*/ 1480 h 1648"/>
                  <a:gd name="T32" fmla="*/ 1539 w 1662"/>
                  <a:gd name="T33" fmla="*/ 1566 h 1648"/>
                  <a:gd name="T34" fmla="*/ 1662 w 1662"/>
                  <a:gd name="T35" fmla="*/ 1648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62" h="1648">
                    <a:moveTo>
                      <a:pt x="0" y="0"/>
                    </a:moveTo>
                    <a:lnTo>
                      <a:pt x="37" y="57"/>
                    </a:lnTo>
                    <a:lnTo>
                      <a:pt x="77" y="115"/>
                    </a:lnTo>
                    <a:lnTo>
                      <a:pt x="160" y="229"/>
                    </a:lnTo>
                    <a:lnTo>
                      <a:pt x="246" y="342"/>
                    </a:lnTo>
                    <a:lnTo>
                      <a:pt x="336" y="454"/>
                    </a:lnTo>
                    <a:lnTo>
                      <a:pt x="428" y="563"/>
                    </a:lnTo>
                    <a:lnTo>
                      <a:pt x="525" y="673"/>
                    </a:lnTo>
                    <a:lnTo>
                      <a:pt x="624" y="780"/>
                    </a:lnTo>
                    <a:lnTo>
                      <a:pt x="729" y="887"/>
                    </a:lnTo>
                    <a:lnTo>
                      <a:pt x="839" y="994"/>
                    </a:lnTo>
                    <a:lnTo>
                      <a:pt x="952" y="1099"/>
                    </a:lnTo>
                    <a:lnTo>
                      <a:pt x="1066" y="1200"/>
                    </a:lnTo>
                    <a:lnTo>
                      <a:pt x="1182" y="1298"/>
                    </a:lnTo>
                    <a:lnTo>
                      <a:pt x="1298" y="1390"/>
                    </a:lnTo>
                    <a:lnTo>
                      <a:pt x="1418" y="1480"/>
                    </a:lnTo>
                    <a:lnTo>
                      <a:pt x="1539" y="1566"/>
                    </a:lnTo>
                    <a:lnTo>
                      <a:pt x="1662" y="1648"/>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2" name="Freeform 54">
                <a:extLst>
                  <a:ext uri="{FF2B5EF4-FFF2-40B4-BE49-F238E27FC236}">
                    <a16:creationId xmlns:a16="http://schemas.microsoft.com/office/drawing/2014/main" id="{06155EBD-CDB9-7349-51F5-5E727D881ED9}"/>
                  </a:ext>
                </a:extLst>
              </p:cNvPr>
              <p:cNvSpPr>
                <a:spLocks/>
              </p:cNvSpPr>
              <p:nvPr/>
            </p:nvSpPr>
            <p:spPr bwMode="auto">
              <a:xfrm>
                <a:off x="7548563" y="4560888"/>
                <a:ext cx="153988" cy="315913"/>
              </a:xfrm>
              <a:custGeom>
                <a:avLst/>
                <a:gdLst>
                  <a:gd name="T0" fmla="*/ 0 w 586"/>
                  <a:gd name="T1" fmla="*/ 0 h 1191"/>
                  <a:gd name="T2" fmla="*/ 54 w 586"/>
                  <a:gd name="T3" fmla="*/ 155 h 1191"/>
                  <a:gd name="T4" fmla="*/ 83 w 586"/>
                  <a:gd name="T5" fmla="*/ 231 h 1191"/>
                  <a:gd name="T6" fmla="*/ 115 w 586"/>
                  <a:gd name="T7" fmla="*/ 309 h 1191"/>
                  <a:gd name="T8" fmla="*/ 147 w 586"/>
                  <a:gd name="T9" fmla="*/ 384 h 1191"/>
                  <a:gd name="T10" fmla="*/ 181 w 586"/>
                  <a:gd name="T11" fmla="*/ 460 h 1191"/>
                  <a:gd name="T12" fmla="*/ 252 w 586"/>
                  <a:gd name="T13" fmla="*/ 611 h 1191"/>
                  <a:gd name="T14" fmla="*/ 288 w 586"/>
                  <a:gd name="T15" fmla="*/ 684 h 1191"/>
                  <a:gd name="T16" fmla="*/ 327 w 586"/>
                  <a:gd name="T17" fmla="*/ 758 h 1191"/>
                  <a:gd name="T18" fmla="*/ 408 w 586"/>
                  <a:gd name="T19" fmla="*/ 904 h 1191"/>
                  <a:gd name="T20" fmla="*/ 495 w 586"/>
                  <a:gd name="T21" fmla="*/ 1048 h 1191"/>
                  <a:gd name="T22" fmla="*/ 539 w 586"/>
                  <a:gd name="T23" fmla="*/ 1119 h 1191"/>
                  <a:gd name="T24" fmla="*/ 586 w 586"/>
                  <a:gd name="T25" fmla="*/ 119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6" h="1191">
                    <a:moveTo>
                      <a:pt x="0" y="0"/>
                    </a:moveTo>
                    <a:lnTo>
                      <a:pt x="54" y="155"/>
                    </a:lnTo>
                    <a:lnTo>
                      <a:pt x="83" y="231"/>
                    </a:lnTo>
                    <a:lnTo>
                      <a:pt x="115" y="309"/>
                    </a:lnTo>
                    <a:lnTo>
                      <a:pt x="147" y="384"/>
                    </a:lnTo>
                    <a:lnTo>
                      <a:pt x="181" y="460"/>
                    </a:lnTo>
                    <a:lnTo>
                      <a:pt x="252" y="611"/>
                    </a:lnTo>
                    <a:lnTo>
                      <a:pt x="288" y="684"/>
                    </a:lnTo>
                    <a:lnTo>
                      <a:pt x="327" y="758"/>
                    </a:lnTo>
                    <a:lnTo>
                      <a:pt x="408" y="904"/>
                    </a:lnTo>
                    <a:lnTo>
                      <a:pt x="495" y="1048"/>
                    </a:lnTo>
                    <a:lnTo>
                      <a:pt x="539" y="1119"/>
                    </a:lnTo>
                    <a:lnTo>
                      <a:pt x="586" y="119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3" name="Line 55">
                <a:extLst>
                  <a:ext uri="{FF2B5EF4-FFF2-40B4-BE49-F238E27FC236}">
                    <a16:creationId xmlns:a16="http://schemas.microsoft.com/office/drawing/2014/main" id="{FB390605-5690-D1C1-2B85-3D8F04E6B97D}"/>
                  </a:ext>
                </a:extLst>
              </p:cNvPr>
              <p:cNvSpPr>
                <a:spLocks noChangeShapeType="1"/>
              </p:cNvSpPr>
              <p:nvPr/>
            </p:nvSpPr>
            <p:spPr bwMode="auto">
              <a:xfrm flipV="1">
                <a:off x="7702551" y="4079875"/>
                <a:ext cx="1212850" cy="79692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4" name="Line 56">
                <a:extLst>
                  <a:ext uri="{FF2B5EF4-FFF2-40B4-BE49-F238E27FC236}">
                    <a16:creationId xmlns:a16="http://schemas.microsoft.com/office/drawing/2014/main" id="{571346E6-0774-45D9-A3BC-998565A326C5}"/>
                  </a:ext>
                </a:extLst>
              </p:cNvPr>
              <p:cNvSpPr>
                <a:spLocks noChangeShapeType="1"/>
              </p:cNvSpPr>
              <p:nvPr/>
            </p:nvSpPr>
            <p:spPr bwMode="auto">
              <a:xfrm flipV="1">
                <a:off x="7548563" y="4079875"/>
                <a:ext cx="1366838" cy="4810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5" name="Freeform 57">
                <a:extLst>
                  <a:ext uri="{FF2B5EF4-FFF2-40B4-BE49-F238E27FC236}">
                    <a16:creationId xmlns:a16="http://schemas.microsoft.com/office/drawing/2014/main" id="{F7D63BC7-4A07-EC99-53ED-3213EDF7248B}"/>
                  </a:ext>
                </a:extLst>
              </p:cNvPr>
              <p:cNvSpPr>
                <a:spLocks/>
              </p:cNvSpPr>
              <p:nvPr/>
            </p:nvSpPr>
            <p:spPr bwMode="auto">
              <a:xfrm>
                <a:off x="8142288" y="5311775"/>
                <a:ext cx="931863" cy="222250"/>
              </a:xfrm>
              <a:custGeom>
                <a:avLst/>
                <a:gdLst>
                  <a:gd name="T0" fmla="*/ 0 w 3521"/>
                  <a:gd name="T1" fmla="*/ 0 h 836"/>
                  <a:gd name="T2" fmla="*/ 161 w 3521"/>
                  <a:gd name="T3" fmla="*/ 100 h 836"/>
                  <a:gd name="T4" fmla="*/ 243 w 3521"/>
                  <a:gd name="T5" fmla="*/ 148 h 836"/>
                  <a:gd name="T6" fmla="*/ 326 w 3521"/>
                  <a:gd name="T7" fmla="*/ 195 h 836"/>
                  <a:gd name="T8" fmla="*/ 409 w 3521"/>
                  <a:gd name="T9" fmla="*/ 240 h 836"/>
                  <a:gd name="T10" fmla="*/ 493 w 3521"/>
                  <a:gd name="T11" fmla="*/ 283 h 836"/>
                  <a:gd name="T12" fmla="*/ 578 w 3521"/>
                  <a:gd name="T13" fmla="*/ 324 h 836"/>
                  <a:gd name="T14" fmla="*/ 664 w 3521"/>
                  <a:gd name="T15" fmla="*/ 365 h 836"/>
                  <a:gd name="T16" fmla="*/ 750 w 3521"/>
                  <a:gd name="T17" fmla="*/ 403 h 836"/>
                  <a:gd name="T18" fmla="*/ 837 w 3521"/>
                  <a:gd name="T19" fmla="*/ 439 h 836"/>
                  <a:gd name="T20" fmla="*/ 923 w 3521"/>
                  <a:gd name="T21" fmla="*/ 474 h 836"/>
                  <a:gd name="T22" fmla="*/ 1012 w 3521"/>
                  <a:gd name="T23" fmla="*/ 508 h 836"/>
                  <a:gd name="T24" fmla="*/ 1101 w 3521"/>
                  <a:gd name="T25" fmla="*/ 540 h 836"/>
                  <a:gd name="T26" fmla="*/ 1191 w 3521"/>
                  <a:gd name="T27" fmla="*/ 570 h 836"/>
                  <a:gd name="T28" fmla="*/ 1281 w 3521"/>
                  <a:gd name="T29" fmla="*/ 599 h 836"/>
                  <a:gd name="T30" fmla="*/ 1372 w 3521"/>
                  <a:gd name="T31" fmla="*/ 626 h 836"/>
                  <a:gd name="T32" fmla="*/ 1464 w 3521"/>
                  <a:gd name="T33" fmla="*/ 651 h 836"/>
                  <a:gd name="T34" fmla="*/ 1556 w 3521"/>
                  <a:gd name="T35" fmla="*/ 675 h 836"/>
                  <a:gd name="T36" fmla="*/ 1648 w 3521"/>
                  <a:gd name="T37" fmla="*/ 697 h 836"/>
                  <a:gd name="T38" fmla="*/ 1742 w 3521"/>
                  <a:gd name="T39" fmla="*/ 718 h 836"/>
                  <a:gd name="T40" fmla="*/ 1835 w 3521"/>
                  <a:gd name="T41" fmla="*/ 736 h 836"/>
                  <a:gd name="T42" fmla="*/ 1931 w 3521"/>
                  <a:gd name="T43" fmla="*/ 753 h 836"/>
                  <a:gd name="T44" fmla="*/ 2027 w 3521"/>
                  <a:gd name="T45" fmla="*/ 769 h 836"/>
                  <a:gd name="T46" fmla="*/ 2124 w 3521"/>
                  <a:gd name="T47" fmla="*/ 784 h 836"/>
                  <a:gd name="T48" fmla="*/ 2221 w 3521"/>
                  <a:gd name="T49" fmla="*/ 795 h 836"/>
                  <a:gd name="T50" fmla="*/ 2319 w 3521"/>
                  <a:gd name="T51" fmla="*/ 806 h 836"/>
                  <a:gd name="T52" fmla="*/ 2417 w 3521"/>
                  <a:gd name="T53" fmla="*/ 815 h 836"/>
                  <a:gd name="T54" fmla="*/ 2516 w 3521"/>
                  <a:gd name="T55" fmla="*/ 823 h 836"/>
                  <a:gd name="T56" fmla="*/ 2615 w 3521"/>
                  <a:gd name="T57" fmla="*/ 828 h 836"/>
                  <a:gd name="T58" fmla="*/ 2717 w 3521"/>
                  <a:gd name="T59" fmla="*/ 833 h 836"/>
                  <a:gd name="T60" fmla="*/ 2818 w 3521"/>
                  <a:gd name="T61" fmla="*/ 835 h 836"/>
                  <a:gd name="T62" fmla="*/ 2921 w 3521"/>
                  <a:gd name="T63" fmla="*/ 836 h 836"/>
                  <a:gd name="T64" fmla="*/ 2996 w 3521"/>
                  <a:gd name="T65" fmla="*/ 835 h 836"/>
                  <a:gd name="T66" fmla="*/ 3014 w 3521"/>
                  <a:gd name="T67" fmla="*/ 834 h 836"/>
                  <a:gd name="T68" fmla="*/ 3033 w 3521"/>
                  <a:gd name="T69" fmla="*/ 834 h 836"/>
                  <a:gd name="T70" fmla="*/ 3072 w 3521"/>
                  <a:gd name="T71" fmla="*/ 834 h 836"/>
                  <a:gd name="T72" fmla="*/ 3147 w 3521"/>
                  <a:gd name="T73" fmla="*/ 831 h 836"/>
                  <a:gd name="T74" fmla="*/ 3224 w 3521"/>
                  <a:gd name="T75" fmla="*/ 828 h 836"/>
                  <a:gd name="T76" fmla="*/ 3298 w 3521"/>
                  <a:gd name="T77" fmla="*/ 824 h 836"/>
                  <a:gd name="T78" fmla="*/ 3373 w 3521"/>
                  <a:gd name="T79" fmla="*/ 819 h 836"/>
                  <a:gd name="T80" fmla="*/ 3521 w 3521"/>
                  <a:gd name="T81" fmla="*/ 807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21" h="836">
                    <a:moveTo>
                      <a:pt x="0" y="0"/>
                    </a:moveTo>
                    <a:lnTo>
                      <a:pt x="161" y="100"/>
                    </a:lnTo>
                    <a:lnTo>
                      <a:pt x="243" y="148"/>
                    </a:lnTo>
                    <a:lnTo>
                      <a:pt x="326" y="195"/>
                    </a:lnTo>
                    <a:lnTo>
                      <a:pt x="409" y="240"/>
                    </a:lnTo>
                    <a:lnTo>
                      <a:pt x="493" y="283"/>
                    </a:lnTo>
                    <a:lnTo>
                      <a:pt x="578" y="324"/>
                    </a:lnTo>
                    <a:lnTo>
                      <a:pt x="664" y="365"/>
                    </a:lnTo>
                    <a:lnTo>
                      <a:pt x="750" y="403"/>
                    </a:lnTo>
                    <a:lnTo>
                      <a:pt x="837" y="439"/>
                    </a:lnTo>
                    <a:lnTo>
                      <a:pt x="923" y="474"/>
                    </a:lnTo>
                    <a:lnTo>
                      <a:pt x="1012" y="508"/>
                    </a:lnTo>
                    <a:lnTo>
                      <a:pt x="1101" y="540"/>
                    </a:lnTo>
                    <a:lnTo>
                      <a:pt x="1191" y="570"/>
                    </a:lnTo>
                    <a:lnTo>
                      <a:pt x="1281" y="599"/>
                    </a:lnTo>
                    <a:lnTo>
                      <a:pt x="1372" y="626"/>
                    </a:lnTo>
                    <a:lnTo>
                      <a:pt x="1464" y="651"/>
                    </a:lnTo>
                    <a:lnTo>
                      <a:pt x="1556" y="675"/>
                    </a:lnTo>
                    <a:lnTo>
                      <a:pt x="1648" y="697"/>
                    </a:lnTo>
                    <a:lnTo>
                      <a:pt x="1742" y="718"/>
                    </a:lnTo>
                    <a:lnTo>
                      <a:pt x="1835" y="736"/>
                    </a:lnTo>
                    <a:lnTo>
                      <a:pt x="1931" y="753"/>
                    </a:lnTo>
                    <a:lnTo>
                      <a:pt x="2027" y="769"/>
                    </a:lnTo>
                    <a:lnTo>
                      <a:pt x="2124" y="784"/>
                    </a:lnTo>
                    <a:lnTo>
                      <a:pt x="2221" y="795"/>
                    </a:lnTo>
                    <a:lnTo>
                      <a:pt x="2319" y="806"/>
                    </a:lnTo>
                    <a:lnTo>
                      <a:pt x="2417" y="815"/>
                    </a:lnTo>
                    <a:lnTo>
                      <a:pt x="2516" y="823"/>
                    </a:lnTo>
                    <a:lnTo>
                      <a:pt x="2615" y="828"/>
                    </a:lnTo>
                    <a:lnTo>
                      <a:pt x="2717" y="833"/>
                    </a:lnTo>
                    <a:lnTo>
                      <a:pt x="2818" y="835"/>
                    </a:lnTo>
                    <a:lnTo>
                      <a:pt x="2921" y="836"/>
                    </a:lnTo>
                    <a:lnTo>
                      <a:pt x="2996" y="835"/>
                    </a:lnTo>
                    <a:lnTo>
                      <a:pt x="3014" y="834"/>
                    </a:lnTo>
                    <a:lnTo>
                      <a:pt x="3033" y="834"/>
                    </a:lnTo>
                    <a:lnTo>
                      <a:pt x="3072" y="834"/>
                    </a:lnTo>
                    <a:lnTo>
                      <a:pt x="3147" y="831"/>
                    </a:lnTo>
                    <a:lnTo>
                      <a:pt x="3224" y="828"/>
                    </a:lnTo>
                    <a:lnTo>
                      <a:pt x="3298" y="824"/>
                    </a:lnTo>
                    <a:lnTo>
                      <a:pt x="3373" y="819"/>
                    </a:lnTo>
                    <a:lnTo>
                      <a:pt x="3521" y="80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6" name="Line 58">
                <a:extLst>
                  <a:ext uri="{FF2B5EF4-FFF2-40B4-BE49-F238E27FC236}">
                    <a16:creationId xmlns:a16="http://schemas.microsoft.com/office/drawing/2014/main" id="{A6BD7211-F2E5-B779-CB62-1C6A7A4E04E2}"/>
                  </a:ext>
                </a:extLst>
              </p:cNvPr>
              <p:cNvSpPr>
                <a:spLocks noChangeShapeType="1"/>
              </p:cNvSpPr>
              <p:nvPr/>
            </p:nvSpPr>
            <p:spPr bwMode="auto">
              <a:xfrm flipH="1" flipV="1">
                <a:off x="8915401" y="4079875"/>
                <a:ext cx="1306513" cy="63182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7" name="Line 59">
                <a:extLst>
                  <a:ext uri="{FF2B5EF4-FFF2-40B4-BE49-F238E27FC236}">
                    <a16:creationId xmlns:a16="http://schemas.microsoft.com/office/drawing/2014/main" id="{7A6C3DE8-10DB-103E-C98C-0F255FF7C569}"/>
                  </a:ext>
                </a:extLst>
              </p:cNvPr>
              <p:cNvSpPr>
                <a:spLocks noChangeShapeType="1"/>
              </p:cNvSpPr>
              <p:nvPr/>
            </p:nvSpPr>
            <p:spPr bwMode="auto">
              <a:xfrm flipH="1" flipV="1">
                <a:off x="8915401" y="4079875"/>
                <a:ext cx="158750" cy="14462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8" name="Line 60">
                <a:extLst>
                  <a:ext uri="{FF2B5EF4-FFF2-40B4-BE49-F238E27FC236}">
                    <a16:creationId xmlns:a16="http://schemas.microsoft.com/office/drawing/2014/main" id="{101E9DFD-2351-5C09-B410-E331906DC19B}"/>
                  </a:ext>
                </a:extLst>
              </p:cNvPr>
              <p:cNvSpPr>
                <a:spLocks noChangeShapeType="1"/>
              </p:cNvSpPr>
              <p:nvPr/>
            </p:nvSpPr>
            <p:spPr bwMode="auto">
              <a:xfrm flipV="1">
                <a:off x="8142288" y="4079875"/>
                <a:ext cx="773113" cy="123190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9" name="Line 61">
                <a:extLst>
                  <a:ext uri="{FF2B5EF4-FFF2-40B4-BE49-F238E27FC236}">
                    <a16:creationId xmlns:a16="http://schemas.microsoft.com/office/drawing/2014/main" id="{5F67332E-7F21-F169-3E79-1C439C3F6FE3}"/>
                  </a:ext>
                </a:extLst>
              </p:cNvPr>
              <p:cNvSpPr>
                <a:spLocks noChangeShapeType="1"/>
              </p:cNvSpPr>
              <p:nvPr/>
            </p:nvSpPr>
            <p:spPr bwMode="auto">
              <a:xfrm flipH="1">
                <a:off x="8915401" y="3071813"/>
                <a:ext cx="1020763" cy="10080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0" name="Line 62">
                <a:extLst>
                  <a:ext uri="{FF2B5EF4-FFF2-40B4-BE49-F238E27FC236}">
                    <a16:creationId xmlns:a16="http://schemas.microsoft.com/office/drawing/2014/main" id="{15558B4C-7390-5861-33E0-00266ADACF61}"/>
                  </a:ext>
                </a:extLst>
              </p:cNvPr>
              <p:cNvSpPr>
                <a:spLocks noChangeShapeType="1"/>
              </p:cNvSpPr>
              <p:nvPr/>
            </p:nvSpPr>
            <p:spPr bwMode="auto">
              <a:xfrm flipH="1">
                <a:off x="8915401" y="2647950"/>
                <a:ext cx="6350" cy="143192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111" name="ZoneTexte 110">
              <a:extLst>
                <a:ext uri="{FF2B5EF4-FFF2-40B4-BE49-F238E27FC236}">
                  <a16:creationId xmlns:a16="http://schemas.microsoft.com/office/drawing/2014/main" id="{115FA24B-FEED-F400-8809-441BA46BAE39}"/>
                </a:ext>
              </a:extLst>
            </p:cNvPr>
            <p:cNvSpPr txBox="1"/>
            <p:nvPr/>
          </p:nvSpPr>
          <p:spPr>
            <a:xfrm>
              <a:off x="9857649" y="2564904"/>
              <a:ext cx="1268296" cy="523220"/>
            </a:xfrm>
            <a:prstGeom prst="rect">
              <a:avLst/>
            </a:prstGeom>
            <a:noFill/>
          </p:spPr>
          <p:txBody>
            <a:bodyPr wrap="none" rtlCol="0">
              <a:spAutoFit/>
            </a:bodyPr>
            <a:lstStyle/>
            <a:p>
              <a:r>
                <a:rPr lang="fr-FR" sz="1400" b="1" dirty="0"/>
                <a:t>T66A/I (N = 7),</a:t>
              </a:r>
              <a:br>
                <a:rPr lang="fr-FR" sz="1400" b="1" dirty="0"/>
              </a:br>
              <a:r>
                <a:rPr lang="fr-FR" sz="1400" b="1" dirty="0"/>
                <a:t>21%</a:t>
              </a:r>
            </a:p>
          </p:txBody>
        </p:sp>
        <p:sp>
          <p:nvSpPr>
            <p:cNvPr id="112" name="ZoneTexte 111">
              <a:extLst>
                <a:ext uri="{FF2B5EF4-FFF2-40B4-BE49-F238E27FC236}">
                  <a16:creationId xmlns:a16="http://schemas.microsoft.com/office/drawing/2014/main" id="{BA243536-69A0-63FC-7C1B-3804378C3B0A}"/>
                </a:ext>
              </a:extLst>
            </p:cNvPr>
            <p:cNvSpPr txBox="1"/>
            <p:nvPr/>
          </p:nvSpPr>
          <p:spPr>
            <a:xfrm>
              <a:off x="10735947" y="3854171"/>
              <a:ext cx="1223412" cy="523220"/>
            </a:xfrm>
            <a:prstGeom prst="rect">
              <a:avLst/>
            </a:prstGeom>
            <a:solidFill>
              <a:schemeClr val="accent6">
                <a:lumMod val="60000"/>
                <a:lumOff val="40000"/>
              </a:schemeClr>
            </a:solidFill>
          </p:spPr>
          <p:txBody>
            <a:bodyPr wrap="none" rtlCol="0">
              <a:spAutoFit/>
            </a:bodyPr>
            <a:lstStyle/>
            <a:p>
              <a:r>
                <a:rPr lang="fr-FR" sz="1400" b="1" dirty="0"/>
                <a:t>E138K (N = 1),</a:t>
              </a:r>
              <a:br>
                <a:rPr lang="fr-FR" sz="1400" b="1" dirty="0"/>
              </a:br>
              <a:r>
                <a:rPr lang="fr-FR" sz="1400" b="1" dirty="0"/>
                <a:t>33%</a:t>
              </a:r>
            </a:p>
          </p:txBody>
        </p:sp>
        <p:sp>
          <p:nvSpPr>
            <p:cNvPr id="113" name="ZoneTexte 112">
              <a:extLst>
                <a:ext uri="{FF2B5EF4-FFF2-40B4-BE49-F238E27FC236}">
                  <a16:creationId xmlns:a16="http://schemas.microsoft.com/office/drawing/2014/main" id="{DCC378C8-EBA4-20F1-FF66-ECA3460C98E1}"/>
                </a:ext>
              </a:extLst>
            </p:cNvPr>
            <p:cNvSpPr txBox="1"/>
            <p:nvPr/>
          </p:nvSpPr>
          <p:spPr>
            <a:xfrm>
              <a:off x="10161273" y="5471229"/>
              <a:ext cx="1252266" cy="523220"/>
            </a:xfrm>
            <a:prstGeom prst="rect">
              <a:avLst/>
            </a:prstGeom>
            <a:solidFill>
              <a:schemeClr val="accent6">
                <a:lumMod val="60000"/>
                <a:lumOff val="40000"/>
              </a:schemeClr>
            </a:solidFill>
          </p:spPr>
          <p:txBody>
            <a:bodyPr wrap="none" rtlCol="0">
              <a:spAutoFit/>
            </a:bodyPr>
            <a:lstStyle/>
            <a:p>
              <a:r>
                <a:rPr lang="fr-FR" sz="1400" b="1" dirty="0"/>
                <a:t>G118R (N = 9),</a:t>
              </a:r>
              <a:br>
                <a:rPr lang="fr-FR" sz="1400" b="1" dirty="0"/>
              </a:br>
              <a:r>
                <a:rPr lang="fr-FR" sz="1400" b="1" dirty="0"/>
                <a:t>27%</a:t>
              </a:r>
            </a:p>
          </p:txBody>
        </p:sp>
        <p:sp>
          <p:nvSpPr>
            <p:cNvPr id="114" name="ZoneTexte 113">
              <a:extLst>
                <a:ext uri="{FF2B5EF4-FFF2-40B4-BE49-F238E27FC236}">
                  <a16:creationId xmlns:a16="http://schemas.microsoft.com/office/drawing/2014/main" id="{B6FE6AEB-1CDE-AFC2-21B1-170A0E033470}"/>
                </a:ext>
              </a:extLst>
            </p:cNvPr>
            <p:cNvSpPr txBox="1"/>
            <p:nvPr/>
          </p:nvSpPr>
          <p:spPr>
            <a:xfrm>
              <a:off x="7984826" y="5710290"/>
              <a:ext cx="1236236" cy="523220"/>
            </a:xfrm>
            <a:prstGeom prst="rect">
              <a:avLst/>
            </a:prstGeom>
            <a:noFill/>
          </p:spPr>
          <p:txBody>
            <a:bodyPr wrap="none" rtlCol="0">
              <a:spAutoFit/>
            </a:bodyPr>
            <a:lstStyle/>
            <a:p>
              <a:pPr algn="r"/>
              <a:r>
                <a:rPr lang="fr-FR" sz="1400" b="1" dirty="0"/>
                <a:t>S147G (N = 6),</a:t>
              </a:r>
              <a:br>
                <a:rPr lang="fr-FR" sz="1400" b="1" dirty="0"/>
              </a:br>
              <a:r>
                <a:rPr lang="fr-FR" sz="1400" b="1" dirty="0"/>
                <a:t>18%</a:t>
              </a:r>
            </a:p>
          </p:txBody>
        </p:sp>
        <p:sp>
          <p:nvSpPr>
            <p:cNvPr id="115" name="ZoneTexte 114">
              <a:extLst>
                <a:ext uri="{FF2B5EF4-FFF2-40B4-BE49-F238E27FC236}">
                  <a16:creationId xmlns:a16="http://schemas.microsoft.com/office/drawing/2014/main" id="{39AA08C5-1AD5-CB8D-9BC9-668B14E0E8BD}"/>
                </a:ext>
              </a:extLst>
            </p:cNvPr>
            <p:cNvSpPr txBox="1"/>
            <p:nvPr/>
          </p:nvSpPr>
          <p:spPr>
            <a:xfrm>
              <a:off x="6989772" y="5197634"/>
              <a:ext cx="1261884" cy="523220"/>
            </a:xfrm>
            <a:prstGeom prst="rect">
              <a:avLst/>
            </a:prstGeom>
            <a:noFill/>
          </p:spPr>
          <p:txBody>
            <a:bodyPr wrap="none" rtlCol="0">
              <a:spAutoFit/>
            </a:bodyPr>
            <a:lstStyle/>
            <a:p>
              <a:pPr algn="r"/>
              <a:r>
                <a:rPr lang="fr-FR" sz="1400" b="1" dirty="0"/>
                <a:t>Q148R (N = 4),</a:t>
              </a:r>
              <a:br>
                <a:rPr lang="fr-FR" sz="1400" b="1" dirty="0"/>
              </a:br>
              <a:r>
                <a:rPr lang="fr-FR" sz="1400" b="1" dirty="0"/>
                <a:t>12%</a:t>
              </a:r>
            </a:p>
          </p:txBody>
        </p:sp>
        <p:sp>
          <p:nvSpPr>
            <p:cNvPr id="116" name="ZoneTexte 115">
              <a:extLst>
                <a:ext uri="{FF2B5EF4-FFF2-40B4-BE49-F238E27FC236}">
                  <a16:creationId xmlns:a16="http://schemas.microsoft.com/office/drawing/2014/main" id="{091CA555-5AA1-034D-D6DE-CF8F9EF18D59}"/>
                </a:ext>
              </a:extLst>
            </p:cNvPr>
            <p:cNvSpPr txBox="1"/>
            <p:nvPr/>
          </p:nvSpPr>
          <p:spPr>
            <a:xfrm>
              <a:off x="6600962" y="4723421"/>
              <a:ext cx="1269899" cy="523220"/>
            </a:xfrm>
            <a:prstGeom prst="rect">
              <a:avLst/>
            </a:prstGeom>
            <a:noFill/>
          </p:spPr>
          <p:txBody>
            <a:bodyPr wrap="none" rtlCol="0">
              <a:spAutoFit/>
            </a:bodyPr>
            <a:lstStyle/>
            <a:p>
              <a:pPr algn="r"/>
              <a:r>
                <a:rPr lang="fr-FR" sz="1400" b="1" dirty="0"/>
                <a:t>N155H (N = 2),</a:t>
              </a:r>
              <a:br>
                <a:rPr lang="fr-FR" sz="1400" b="1" dirty="0"/>
              </a:br>
              <a:r>
                <a:rPr lang="fr-FR" sz="1400" b="1" dirty="0"/>
                <a:t>6%</a:t>
              </a:r>
            </a:p>
          </p:txBody>
        </p:sp>
        <p:sp>
          <p:nvSpPr>
            <p:cNvPr id="117" name="ZoneTexte 116">
              <a:extLst>
                <a:ext uri="{FF2B5EF4-FFF2-40B4-BE49-F238E27FC236}">
                  <a16:creationId xmlns:a16="http://schemas.microsoft.com/office/drawing/2014/main" id="{BC8B1A8F-9F6C-952D-355E-CE67842F0288}"/>
                </a:ext>
              </a:extLst>
            </p:cNvPr>
            <p:cNvSpPr txBox="1"/>
            <p:nvPr/>
          </p:nvSpPr>
          <p:spPr>
            <a:xfrm>
              <a:off x="6606556" y="3191903"/>
              <a:ext cx="1327608" cy="523220"/>
            </a:xfrm>
            <a:prstGeom prst="rect">
              <a:avLst/>
            </a:prstGeom>
            <a:noFill/>
          </p:spPr>
          <p:txBody>
            <a:bodyPr wrap="none" rtlCol="0">
              <a:spAutoFit/>
            </a:bodyPr>
            <a:lstStyle/>
            <a:p>
              <a:pPr algn="r"/>
              <a:r>
                <a:rPr lang="fr-FR" sz="1400" b="1" dirty="0"/>
                <a:t>R236K (N = 17),</a:t>
              </a:r>
              <a:br>
                <a:rPr lang="fr-FR" sz="1400" b="1" dirty="0"/>
              </a:br>
              <a:r>
                <a:rPr lang="fr-FR" sz="1400" b="1" dirty="0"/>
                <a:t>17%</a:t>
              </a:r>
            </a:p>
          </p:txBody>
        </p:sp>
      </p:grpSp>
      <p:sp>
        <p:nvSpPr>
          <p:cNvPr id="118" name="Titre 1">
            <a:extLst>
              <a:ext uri="{FF2B5EF4-FFF2-40B4-BE49-F238E27FC236}">
                <a16:creationId xmlns:a16="http://schemas.microsoft.com/office/drawing/2014/main" id="{64912E90-C8D7-E2E7-446C-4F6963473209}"/>
              </a:ext>
            </a:extLst>
          </p:cNvPr>
          <p:cNvSpPr>
            <a:spLocks noGrp="1"/>
          </p:cNvSpPr>
          <p:nvPr>
            <p:ph type="title"/>
          </p:nvPr>
        </p:nvSpPr>
        <p:spPr>
          <a:xfrm>
            <a:off x="609600" y="0"/>
            <a:ext cx="8466034" cy="1076307"/>
          </a:xfrm>
        </p:spPr>
        <p:txBody>
          <a:bodyPr/>
          <a:lstStyle/>
          <a:p>
            <a:r>
              <a:rPr lang="en-US" dirty="0"/>
              <a:t>DTG resistance in Africa</a:t>
            </a:r>
          </a:p>
        </p:txBody>
      </p:sp>
      <p:sp>
        <p:nvSpPr>
          <p:cNvPr id="119" name="Espace réservé du contenu 2">
            <a:extLst>
              <a:ext uri="{FF2B5EF4-FFF2-40B4-BE49-F238E27FC236}">
                <a16:creationId xmlns:a16="http://schemas.microsoft.com/office/drawing/2014/main" id="{7161357E-6330-0BFC-BB34-6BB38E8B2FC8}"/>
              </a:ext>
            </a:extLst>
          </p:cNvPr>
          <p:cNvSpPr>
            <a:spLocks noGrp="1"/>
          </p:cNvSpPr>
          <p:nvPr>
            <p:ph idx="1"/>
          </p:nvPr>
        </p:nvSpPr>
        <p:spPr>
          <a:xfrm>
            <a:off x="817600" y="760987"/>
            <a:ext cx="10886720" cy="1019060"/>
          </a:xfrm>
        </p:spPr>
        <p:txBody>
          <a:bodyPr>
            <a:normAutofit/>
          </a:bodyPr>
          <a:lstStyle/>
          <a:p>
            <a:r>
              <a:rPr lang="en-US" sz="1800" dirty="0" err="1"/>
              <a:t>IeDEA</a:t>
            </a:r>
            <a:r>
              <a:rPr lang="en-US" sz="1800" dirty="0"/>
              <a:t> study </a:t>
            </a:r>
            <a:r>
              <a:rPr lang="en-US" sz="1800" baseline="30000" dirty="0"/>
              <a:t>1</a:t>
            </a:r>
            <a:r>
              <a:rPr lang="en-US" sz="1800" dirty="0"/>
              <a:t>: 152 persons from 7 countries with VL ≥ 1000 c/mL on DTG between June 2022 and June 2024</a:t>
            </a:r>
          </a:p>
          <a:p>
            <a:r>
              <a:rPr lang="en-US" sz="1800" dirty="0"/>
              <a:t>Major INSTI RAM in 33 genotypic tests (22%)</a:t>
            </a:r>
          </a:p>
        </p:txBody>
      </p:sp>
      <p:grpSp>
        <p:nvGrpSpPr>
          <p:cNvPr id="2" name="Groupe 1">
            <a:extLst>
              <a:ext uri="{FF2B5EF4-FFF2-40B4-BE49-F238E27FC236}">
                <a16:creationId xmlns:a16="http://schemas.microsoft.com/office/drawing/2014/main" id="{42B0D5B5-1DD4-0B3A-D6E7-AD5BB1AFE2C9}"/>
              </a:ext>
            </a:extLst>
          </p:cNvPr>
          <p:cNvGrpSpPr/>
          <p:nvPr/>
        </p:nvGrpSpPr>
        <p:grpSpPr>
          <a:xfrm>
            <a:off x="219174" y="1720097"/>
            <a:ext cx="5583053" cy="4939285"/>
            <a:chOff x="198182" y="1730075"/>
            <a:chExt cx="5583053" cy="4939285"/>
          </a:xfrm>
        </p:grpSpPr>
        <p:grpSp>
          <p:nvGrpSpPr>
            <p:cNvPr id="7" name="Groupe 6">
              <a:extLst>
                <a:ext uri="{FF2B5EF4-FFF2-40B4-BE49-F238E27FC236}">
                  <a16:creationId xmlns:a16="http://schemas.microsoft.com/office/drawing/2014/main" id="{C566AFFF-E87C-975D-2363-E420C9AD1D7B}"/>
                </a:ext>
              </a:extLst>
            </p:cNvPr>
            <p:cNvGrpSpPr/>
            <p:nvPr/>
          </p:nvGrpSpPr>
          <p:grpSpPr>
            <a:xfrm>
              <a:off x="1206500" y="2139343"/>
              <a:ext cx="4505325" cy="4281488"/>
              <a:chOff x="1206500" y="1931988"/>
              <a:chExt cx="4505325" cy="4281488"/>
            </a:xfrm>
          </p:grpSpPr>
          <p:sp>
            <p:nvSpPr>
              <p:cNvPr id="10" name="Freeform 6">
                <a:extLst>
                  <a:ext uri="{FF2B5EF4-FFF2-40B4-BE49-F238E27FC236}">
                    <a16:creationId xmlns:a16="http://schemas.microsoft.com/office/drawing/2014/main" id="{1040CD70-426B-845E-B76A-D220FD002638}"/>
                  </a:ext>
                </a:extLst>
              </p:cNvPr>
              <p:cNvSpPr>
                <a:spLocks/>
              </p:cNvSpPr>
              <p:nvPr/>
            </p:nvSpPr>
            <p:spPr bwMode="auto">
              <a:xfrm>
                <a:off x="1206500" y="1931988"/>
                <a:ext cx="4505325" cy="4187825"/>
              </a:xfrm>
              <a:custGeom>
                <a:avLst/>
                <a:gdLst>
                  <a:gd name="T0" fmla="*/ 14187 w 14187"/>
                  <a:gd name="T1" fmla="*/ 13188 h 13188"/>
                  <a:gd name="T2" fmla="*/ 0 w 14187"/>
                  <a:gd name="T3" fmla="*/ 13188 h 13188"/>
                  <a:gd name="T4" fmla="*/ 0 w 14187"/>
                  <a:gd name="T5" fmla="*/ 0 h 13188"/>
                </a:gdLst>
                <a:ahLst/>
                <a:cxnLst>
                  <a:cxn ang="0">
                    <a:pos x="T0" y="T1"/>
                  </a:cxn>
                  <a:cxn ang="0">
                    <a:pos x="T2" y="T3"/>
                  </a:cxn>
                  <a:cxn ang="0">
                    <a:pos x="T4" y="T5"/>
                  </a:cxn>
                </a:cxnLst>
                <a:rect l="0" t="0" r="r" b="b"/>
                <a:pathLst>
                  <a:path w="14187" h="13188">
                    <a:moveTo>
                      <a:pt x="14187" y="13188"/>
                    </a:moveTo>
                    <a:lnTo>
                      <a:pt x="0" y="13188"/>
                    </a:lnTo>
                    <a:lnTo>
                      <a:pt x="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Line 7">
                <a:extLst>
                  <a:ext uri="{FF2B5EF4-FFF2-40B4-BE49-F238E27FC236}">
                    <a16:creationId xmlns:a16="http://schemas.microsoft.com/office/drawing/2014/main" id="{98748928-8F33-E50E-EDFC-94976DB29174}"/>
                  </a:ext>
                </a:extLst>
              </p:cNvPr>
              <p:cNvSpPr>
                <a:spLocks noChangeShapeType="1"/>
              </p:cNvSpPr>
              <p:nvPr/>
            </p:nvSpPr>
            <p:spPr bwMode="auto">
              <a:xfrm>
                <a:off x="2222500" y="6119813"/>
                <a:ext cx="0" cy="93663"/>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Line 8">
                <a:extLst>
                  <a:ext uri="{FF2B5EF4-FFF2-40B4-BE49-F238E27FC236}">
                    <a16:creationId xmlns:a16="http://schemas.microsoft.com/office/drawing/2014/main" id="{FFCAB7E9-4D02-CB1D-8DA4-67806A75FA8C}"/>
                  </a:ext>
                </a:extLst>
              </p:cNvPr>
              <p:cNvSpPr>
                <a:spLocks noChangeShapeType="1"/>
              </p:cNvSpPr>
              <p:nvPr/>
            </p:nvSpPr>
            <p:spPr bwMode="auto">
              <a:xfrm>
                <a:off x="1401763" y="6119813"/>
                <a:ext cx="0" cy="93663"/>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Line 9">
                <a:extLst>
                  <a:ext uri="{FF2B5EF4-FFF2-40B4-BE49-F238E27FC236}">
                    <a16:creationId xmlns:a16="http://schemas.microsoft.com/office/drawing/2014/main" id="{67D2B93F-DA17-4D9B-C19C-4D19E7E194CC}"/>
                  </a:ext>
                </a:extLst>
              </p:cNvPr>
              <p:cNvSpPr>
                <a:spLocks noChangeShapeType="1"/>
              </p:cNvSpPr>
              <p:nvPr/>
            </p:nvSpPr>
            <p:spPr bwMode="auto">
              <a:xfrm>
                <a:off x="5508625" y="6119813"/>
                <a:ext cx="0" cy="93663"/>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 name="Line 10">
                <a:extLst>
                  <a:ext uri="{FF2B5EF4-FFF2-40B4-BE49-F238E27FC236}">
                    <a16:creationId xmlns:a16="http://schemas.microsoft.com/office/drawing/2014/main" id="{95462AFF-D192-BB3E-637F-4038143B65D8}"/>
                  </a:ext>
                </a:extLst>
              </p:cNvPr>
              <p:cNvSpPr>
                <a:spLocks noChangeShapeType="1"/>
              </p:cNvSpPr>
              <p:nvPr/>
            </p:nvSpPr>
            <p:spPr bwMode="auto">
              <a:xfrm>
                <a:off x="4684713" y="6119813"/>
                <a:ext cx="0" cy="93663"/>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Line 11">
                <a:extLst>
                  <a:ext uri="{FF2B5EF4-FFF2-40B4-BE49-F238E27FC236}">
                    <a16:creationId xmlns:a16="http://schemas.microsoft.com/office/drawing/2014/main" id="{15D32FA5-DC94-7DDA-E358-1C4398CE7AE5}"/>
                  </a:ext>
                </a:extLst>
              </p:cNvPr>
              <p:cNvSpPr>
                <a:spLocks noChangeShapeType="1"/>
              </p:cNvSpPr>
              <p:nvPr/>
            </p:nvSpPr>
            <p:spPr bwMode="auto">
              <a:xfrm>
                <a:off x="3863975" y="6119813"/>
                <a:ext cx="0" cy="93663"/>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 name="Line 12">
                <a:extLst>
                  <a:ext uri="{FF2B5EF4-FFF2-40B4-BE49-F238E27FC236}">
                    <a16:creationId xmlns:a16="http://schemas.microsoft.com/office/drawing/2014/main" id="{3E413F08-CBBA-2971-3AD3-F506C558959C}"/>
                  </a:ext>
                </a:extLst>
              </p:cNvPr>
              <p:cNvSpPr>
                <a:spLocks noChangeShapeType="1"/>
              </p:cNvSpPr>
              <p:nvPr/>
            </p:nvSpPr>
            <p:spPr bwMode="auto">
              <a:xfrm>
                <a:off x="3043238" y="6119813"/>
                <a:ext cx="0" cy="93663"/>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 name="Rectangle 13">
                <a:extLst>
                  <a:ext uri="{FF2B5EF4-FFF2-40B4-BE49-F238E27FC236}">
                    <a16:creationId xmlns:a16="http://schemas.microsoft.com/office/drawing/2014/main" id="{F7EA72DC-8503-0EDA-3B29-DF0202EE2D11}"/>
                  </a:ext>
                </a:extLst>
              </p:cNvPr>
              <p:cNvSpPr>
                <a:spLocks noChangeArrowheads="1"/>
              </p:cNvSpPr>
              <p:nvPr/>
            </p:nvSpPr>
            <p:spPr bwMode="auto">
              <a:xfrm>
                <a:off x="1417638" y="2182813"/>
                <a:ext cx="993775" cy="141288"/>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Rectangle 14">
                <a:extLst>
                  <a:ext uri="{FF2B5EF4-FFF2-40B4-BE49-F238E27FC236}">
                    <a16:creationId xmlns:a16="http://schemas.microsoft.com/office/drawing/2014/main" id="{B3AFB78F-A9F1-AEA1-017C-E38035F41722}"/>
                  </a:ext>
                </a:extLst>
              </p:cNvPr>
              <p:cNvSpPr>
                <a:spLocks noChangeArrowheads="1"/>
              </p:cNvSpPr>
              <p:nvPr/>
            </p:nvSpPr>
            <p:spPr bwMode="auto">
              <a:xfrm>
                <a:off x="1417638" y="1995488"/>
                <a:ext cx="1993900" cy="1397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Rectangle 15">
                <a:extLst>
                  <a:ext uri="{FF2B5EF4-FFF2-40B4-BE49-F238E27FC236}">
                    <a16:creationId xmlns:a16="http://schemas.microsoft.com/office/drawing/2014/main" id="{2C267130-E0D5-A21D-8974-AE9B9B39D9CC}"/>
                  </a:ext>
                </a:extLst>
              </p:cNvPr>
              <p:cNvSpPr>
                <a:spLocks noChangeArrowheads="1"/>
              </p:cNvSpPr>
              <p:nvPr/>
            </p:nvSpPr>
            <p:spPr bwMode="auto">
              <a:xfrm>
                <a:off x="1417638" y="2378075"/>
                <a:ext cx="125412" cy="141288"/>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16">
                <a:extLst>
                  <a:ext uri="{FF2B5EF4-FFF2-40B4-BE49-F238E27FC236}">
                    <a16:creationId xmlns:a16="http://schemas.microsoft.com/office/drawing/2014/main" id="{A7AFFC31-C07B-AEA0-95E0-4A0B23FB484B}"/>
                  </a:ext>
                </a:extLst>
              </p:cNvPr>
              <p:cNvSpPr>
                <a:spLocks noChangeArrowheads="1"/>
              </p:cNvSpPr>
              <p:nvPr/>
            </p:nvSpPr>
            <p:spPr bwMode="auto">
              <a:xfrm>
                <a:off x="1417638" y="2566988"/>
                <a:ext cx="255587" cy="139700"/>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17">
                <a:extLst>
                  <a:ext uri="{FF2B5EF4-FFF2-40B4-BE49-F238E27FC236}">
                    <a16:creationId xmlns:a16="http://schemas.microsoft.com/office/drawing/2014/main" id="{7CB1C4A0-D65F-DFD8-B5E2-D541438E7145}"/>
                  </a:ext>
                </a:extLst>
              </p:cNvPr>
              <p:cNvSpPr>
                <a:spLocks noChangeArrowheads="1"/>
              </p:cNvSpPr>
              <p:nvPr/>
            </p:nvSpPr>
            <p:spPr bwMode="auto">
              <a:xfrm>
                <a:off x="1417638" y="2754313"/>
                <a:ext cx="2979737" cy="141288"/>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Rectangle 18">
                <a:extLst>
                  <a:ext uri="{FF2B5EF4-FFF2-40B4-BE49-F238E27FC236}">
                    <a16:creationId xmlns:a16="http://schemas.microsoft.com/office/drawing/2014/main" id="{E2888661-13B8-B5D1-65A3-62EEABDAFA98}"/>
                  </a:ext>
                </a:extLst>
              </p:cNvPr>
              <p:cNvSpPr>
                <a:spLocks noChangeArrowheads="1"/>
              </p:cNvSpPr>
              <p:nvPr/>
            </p:nvSpPr>
            <p:spPr bwMode="auto">
              <a:xfrm>
                <a:off x="1417638" y="2941638"/>
                <a:ext cx="125412" cy="141288"/>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Rectangle 19">
                <a:extLst>
                  <a:ext uri="{FF2B5EF4-FFF2-40B4-BE49-F238E27FC236}">
                    <a16:creationId xmlns:a16="http://schemas.microsoft.com/office/drawing/2014/main" id="{6BA97025-3F89-E449-44E9-8181BABA2CC6}"/>
                  </a:ext>
                </a:extLst>
              </p:cNvPr>
              <p:cNvSpPr>
                <a:spLocks noChangeArrowheads="1"/>
              </p:cNvSpPr>
              <p:nvPr/>
            </p:nvSpPr>
            <p:spPr bwMode="auto">
              <a:xfrm>
                <a:off x="1417638" y="3138488"/>
                <a:ext cx="3476625" cy="1397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Rectangle 20">
                <a:extLst>
                  <a:ext uri="{FF2B5EF4-FFF2-40B4-BE49-F238E27FC236}">
                    <a16:creationId xmlns:a16="http://schemas.microsoft.com/office/drawing/2014/main" id="{5349C72D-FFE2-8F65-2799-1A2FA01E7281}"/>
                  </a:ext>
                </a:extLst>
              </p:cNvPr>
              <p:cNvSpPr>
                <a:spLocks noChangeArrowheads="1"/>
              </p:cNvSpPr>
              <p:nvPr/>
            </p:nvSpPr>
            <p:spPr bwMode="auto">
              <a:xfrm>
                <a:off x="1417638" y="3325813"/>
                <a:ext cx="493712" cy="141288"/>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Rectangle 21">
                <a:extLst>
                  <a:ext uri="{FF2B5EF4-FFF2-40B4-BE49-F238E27FC236}">
                    <a16:creationId xmlns:a16="http://schemas.microsoft.com/office/drawing/2014/main" id="{FCBF7256-06A2-E24D-1E26-88D08422C440}"/>
                  </a:ext>
                </a:extLst>
              </p:cNvPr>
              <p:cNvSpPr>
                <a:spLocks noChangeArrowheads="1"/>
              </p:cNvSpPr>
              <p:nvPr/>
            </p:nvSpPr>
            <p:spPr bwMode="auto">
              <a:xfrm>
                <a:off x="1417638" y="3513138"/>
                <a:ext cx="247650" cy="141288"/>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Rectangle 22">
                <a:extLst>
                  <a:ext uri="{FF2B5EF4-FFF2-40B4-BE49-F238E27FC236}">
                    <a16:creationId xmlns:a16="http://schemas.microsoft.com/office/drawing/2014/main" id="{D37C30AE-89B3-BD78-FE5C-D27CBA89D334}"/>
                  </a:ext>
                </a:extLst>
              </p:cNvPr>
              <p:cNvSpPr>
                <a:spLocks noChangeArrowheads="1"/>
              </p:cNvSpPr>
              <p:nvPr/>
            </p:nvSpPr>
            <p:spPr bwMode="auto">
              <a:xfrm>
                <a:off x="1417638" y="3702050"/>
                <a:ext cx="493712" cy="1397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Rectangle 23">
                <a:extLst>
                  <a:ext uri="{FF2B5EF4-FFF2-40B4-BE49-F238E27FC236}">
                    <a16:creationId xmlns:a16="http://schemas.microsoft.com/office/drawing/2014/main" id="{3193ACBE-A0C4-3AF6-9DF6-FC74B9B53DBA}"/>
                  </a:ext>
                </a:extLst>
              </p:cNvPr>
              <p:cNvSpPr>
                <a:spLocks noChangeArrowheads="1"/>
              </p:cNvSpPr>
              <p:nvPr/>
            </p:nvSpPr>
            <p:spPr bwMode="auto">
              <a:xfrm>
                <a:off x="1417638" y="3897313"/>
                <a:ext cx="625475" cy="141288"/>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Rectangle 24">
                <a:extLst>
                  <a:ext uri="{FF2B5EF4-FFF2-40B4-BE49-F238E27FC236}">
                    <a16:creationId xmlns:a16="http://schemas.microsoft.com/office/drawing/2014/main" id="{E2605145-C21B-CAE8-1277-A822992809E9}"/>
                  </a:ext>
                </a:extLst>
              </p:cNvPr>
              <p:cNvSpPr>
                <a:spLocks noChangeArrowheads="1"/>
              </p:cNvSpPr>
              <p:nvPr/>
            </p:nvSpPr>
            <p:spPr bwMode="auto">
              <a:xfrm>
                <a:off x="1417638" y="4084638"/>
                <a:ext cx="125412" cy="141288"/>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Rectangle 25">
                <a:extLst>
                  <a:ext uri="{FF2B5EF4-FFF2-40B4-BE49-F238E27FC236}">
                    <a16:creationId xmlns:a16="http://schemas.microsoft.com/office/drawing/2014/main" id="{1E182E45-5875-5CA4-4A10-617D15A6C8E2}"/>
                  </a:ext>
                </a:extLst>
              </p:cNvPr>
              <p:cNvSpPr>
                <a:spLocks noChangeArrowheads="1"/>
              </p:cNvSpPr>
              <p:nvPr/>
            </p:nvSpPr>
            <p:spPr bwMode="auto">
              <a:xfrm>
                <a:off x="1417638" y="4265613"/>
                <a:ext cx="622300" cy="1397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Rectangle 26">
                <a:extLst>
                  <a:ext uri="{FF2B5EF4-FFF2-40B4-BE49-F238E27FC236}">
                    <a16:creationId xmlns:a16="http://schemas.microsoft.com/office/drawing/2014/main" id="{3A22E816-12DB-1CF5-4D13-B984593BBF7B}"/>
                  </a:ext>
                </a:extLst>
              </p:cNvPr>
              <p:cNvSpPr>
                <a:spLocks noChangeArrowheads="1"/>
              </p:cNvSpPr>
              <p:nvPr/>
            </p:nvSpPr>
            <p:spPr bwMode="auto">
              <a:xfrm>
                <a:off x="1417638" y="4452938"/>
                <a:ext cx="1111250" cy="141288"/>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Rectangle 27">
                <a:extLst>
                  <a:ext uri="{FF2B5EF4-FFF2-40B4-BE49-F238E27FC236}">
                    <a16:creationId xmlns:a16="http://schemas.microsoft.com/office/drawing/2014/main" id="{6A297DE7-6236-422B-5673-9BA000BE4CE7}"/>
                  </a:ext>
                </a:extLst>
              </p:cNvPr>
              <p:cNvSpPr>
                <a:spLocks noChangeArrowheads="1"/>
              </p:cNvSpPr>
              <p:nvPr/>
            </p:nvSpPr>
            <p:spPr bwMode="auto">
              <a:xfrm>
                <a:off x="1417638" y="4648200"/>
                <a:ext cx="117475" cy="141288"/>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Rectangle 28">
                <a:extLst>
                  <a:ext uri="{FF2B5EF4-FFF2-40B4-BE49-F238E27FC236}">
                    <a16:creationId xmlns:a16="http://schemas.microsoft.com/office/drawing/2014/main" id="{844D6AAF-91AC-D6A4-2A87-3E38A90F33E7}"/>
                  </a:ext>
                </a:extLst>
              </p:cNvPr>
              <p:cNvSpPr>
                <a:spLocks noChangeArrowheads="1"/>
              </p:cNvSpPr>
              <p:nvPr/>
            </p:nvSpPr>
            <p:spPr bwMode="auto">
              <a:xfrm>
                <a:off x="1417638" y="4827588"/>
                <a:ext cx="371475" cy="141288"/>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Rectangle 29">
                <a:extLst>
                  <a:ext uri="{FF2B5EF4-FFF2-40B4-BE49-F238E27FC236}">
                    <a16:creationId xmlns:a16="http://schemas.microsoft.com/office/drawing/2014/main" id="{433EADAB-47C8-E7DE-D51D-8AC31DCFAC1E}"/>
                  </a:ext>
                </a:extLst>
              </p:cNvPr>
              <p:cNvSpPr>
                <a:spLocks noChangeArrowheads="1"/>
              </p:cNvSpPr>
              <p:nvPr/>
            </p:nvSpPr>
            <p:spPr bwMode="auto">
              <a:xfrm>
                <a:off x="1417638" y="5133975"/>
                <a:ext cx="2490787" cy="1397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Rectangle 30">
                <a:extLst>
                  <a:ext uri="{FF2B5EF4-FFF2-40B4-BE49-F238E27FC236}">
                    <a16:creationId xmlns:a16="http://schemas.microsoft.com/office/drawing/2014/main" id="{2AA737C2-9C08-50E1-0CD9-02404EC3347C}"/>
                  </a:ext>
                </a:extLst>
              </p:cNvPr>
              <p:cNvSpPr>
                <a:spLocks noChangeArrowheads="1"/>
              </p:cNvSpPr>
              <p:nvPr/>
            </p:nvSpPr>
            <p:spPr bwMode="auto">
              <a:xfrm>
                <a:off x="1417638" y="5321300"/>
                <a:ext cx="493712" cy="141288"/>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Rectangle 31">
                <a:extLst>
                  <a:ext uri="{FF2B5EF4-FFF2-40B4-BE49-F238E27FC236}">
                    <a16:creationId xmlns:a16="http://schemas.microsoft.com/office/drawing/2014/main" id="{4B8E2BEA-0DF0-D0AE-E0EB-B6BB54D4A481}"/>
                  </a:ext>
                </a:extLst>
              </p:cNvPr>
              <p:cNvSpPr>
                <a:spLocks noChangeArrowheads="1"/>
              </p:cNvSpPr>
              <p:nvPr/>
            </p:nvSpPr>
            <p:spPr bwMode="auto">
              <a:xfrm>
                <a:off x="1417638" y="5759450"/>
                <a:ext cx="2933700" cy="141288"/>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Rectangle 32">
                <a:extLst>
                  <a:ext uri="{FF2B5EF4-FFF2-40B4-BE49-F238E27FC236}">
                    <a16:creationId xmlns:a16="http://schemas.microsoft.com/office/drawing/2014/main" id="{E070B0A8-4DDD-331C-4DB7-73C4DCAF4AA0}"/>
                  </a:ext>
                </a:extLst>
              </p:cNvPr>
              <p:cNvSpPr>
                <a:spLocks noChangeArrowheads="1"/>
              </p:cNvSpPr>
              <p:nvPr/>
            </p:nvSpPr>
            <p:spPr bwMode="auto">
              <a:xfrm>
                <a:off x="1417638" y="5946775"/>
                <a:ext cx="1654175" cy="141288"/>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Rectangle 34">
                <a:extLst>
                  <a:ext uri="{FF2B5EF4-FFF2-40B4-BE49-F238E27FC236}">
                    <a16:creationId xmlns:a16="http://schemas.microsoft.com/office/drawing/2014/main" id="{EEAD7FD9-BAD9-D24A-E9FD-F92D6A514F92}"/>
                  </a:ext>
                </a:extLst>
              </p:cNvPr>
              <p:cNvSpPr>
                <a:spLocks noChangeArrowheads="1"/>
              </p:cNvSpPr>
              <p:nvPr/>
            </p:nvSpPr>
            <p:spPr bwMode="auto">
              <a:xfrm>
                <a:off x="1417638" y="5595938"/>
                <a:ext cx="3479800" cy="1397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40" name="ZoneTexte 39">
              <a:extLst>
                <a:ext uri="{FF2B5EF4-FFF2-40B4-BE49-F238E27FC236}">
                  <a16:creationId xmlns:a16="http://schemas.microsoft.com/office/drawing/2014/main" id="{CB93FE2F-8C66-954E-AA97-17CE4FF3FC6B}"/>
                </a:ext>
              </a:extLst>
            </p:cNvPr>
            <p:cNvSpPr txBox="1"/>
            <p:nvPr/>
          </p:nvSpPr>
          <p:spPr>
            <a:xfrm>
              <a:off x="786483" y="2127338"/>
              <a:ext cx="417102" cy="276999"/>
            </a:xfrm>
            <a:prstGeom prst="rect">
              <a:avLst/>
            </a:prstGeom>
            <a:noFill/>
          </p:spPr>
          <p:txBody>
            <a:bodyPr wrap="none" rtlCol="0">
              <a:spAutoFit/>
            </a:bodyPr>
            <a:lstStyle/>
            <a:p>
              <a:pPr algn="r"/>
              <a:r>
                <a:rPr lang="fr-FR" sz="1200" dirty="0"/>
                <a:t>T66</a:t>
              </a:r>
            </a:p>
          </p:txBody>
        </p:sp>
        <p:sp>
          <p:nvSpPr>
            <p:cNvPr id="41" name="ZoneTexte 40">
              <a:extLst>
                <a:ext uri="{FF2B5EF4-FFF2-40B4-BE49-F238E27FC236}">
                  <a16:creationId xmlns:a16="http://schemas.microsoft.com/office/drawing/2014/main" id="{4A96BAF1-162A-139E-AEE5-E8B4E436FA1C}"/>
                </a:ext>
              </a:extLst>
            </p:cNvPr>
            <p:cNvSpPr txBox="1"/>
            <p:nvPr/>
          </p:nvSpPr>
          <p:spPr>
            <a:xfrm>
              <a:off x="797705" y="2317761"/>
              <a:ext cx="405880" cy="276999"/>
            </a:xfrm>
            <a:prstGeom prst="rect">
              <a:avLst/>
            </a:prstGeom>
            <a:noFill/>
          </p:spPr>
          <p:txBody>
            <a:bodyPr wrap="none" rtlCol="0">
              <a:spAutoFit/>
            </a:bodyPr>
            <a:lstStyle/>
            <a:p>
              <a:pPr algn="r"/>
              <a:r>
                <a:rPr lang="fr-FR" sz="1200" dirty="0"/>
                <a:t>L74</a:t>
              </a:r>
            </a:p>
          </p:txBody>
        </p:sp>
        <p:sp>
          <p:nvSpPr>
            <p:cNvPr id="42" name="ZoneTexte 41">
              <a:extLst>
                <a:ext uri="{FF2B5EF4-FFF2-40B4-BE49-F238E27FC236}">
                  <a16:creationId xmlns:a16="http://schemas.microsoft.com/office/drawing/2014/main" id="{F716629A-3D1C-D162-488C-473FC2C46D1C}"/>
                </a:ext>
              </a:extLst>
            </p:cNvPr>
            <p:cNvSpPr txBox="1"/>
            <p:nvPr/>
          </p:nvSpPr>
          <p:spPr>
            <a:xfrm>
              <a:off x="786483" y="2508184"/>
              <a:ext cx="417102" cy="276999"/>
            </a:xfrm>
            <a:prstGeom prst="rect">
              <a:avLst/>
            </a:prstGeom>
            <a:noFill/>
          </p:spPr>
          <p:txBody>
            <a:bodyPr wrap="none" rtlCol="0">
              <a:spAutoFit/>
            </a:bodyPr>
            <a:lstStyle/>
            <a:p>
              <a:pPr algn="r"/>
              <a:r>
                <a:rPr lang="fr-FR" sz="1200" dirty="0"/>
                <a:t>E92</a:t>
              </a:r>
            </a:p>
          </p:txBody>
        </p:sp>
        <p:sp>
          <p:nvSpPr>
            <p:cNvPr id="43" name="ZoneTexte 42">
              <a:extLst>
                <a:ext uri="{FF2B5EF4-FFF2-40B4-BE49-F238E27FC236}">
                  <a16:creationId xmlns:a16="http://schemas.microsoft.com/office/drawing/2014/main" id="{943DAC6C-A937-C585-7D17-B98F0AB9B2C5}"/>
                </a:ext>
              </a:extLst>
            </p:cNvPr>
            <p:cNvSpPr txBox="1"/>
            <p:nvPr/>
          </p:nvSpPr>
          <p:spPr>
            <a:xfrm>
              <a:off x="786483" y="2698607"/>
              <a:ext cx="417102" cy="276999"/>
            </a:xfrm>
            <a:prstGeom prst="rect">
              <a:avLst/>
            </a:prstGeom>
            <a:noFill/>
          </p:spPr>
          <p:txBody>
            <a:bodyPr wrap="none" rtlCol="0">
              <a:spAutoFit/>
            </a:bodyPr>
            <a:lstStyle/>
            <a:p>
              <a:pPr algn="r"/>
              <a:r>
                <a:rPr lang="fr-FR" sz="1200" dirty="0"/>
                <a:t>T97</a:t>
              </a:r>
            </a:p>
          </p:txBody>
        </p:sp>
        <p:sp>
          <p:nvSpPr>
            <p:cNvPr id="44" name="ZoneTexte 43">
              <a:extLst>
                <a:ext uri="{FF2B5EF4-FFF2-40B4-BE49-F238E27FC236}">
                  <a16:creationId xmlns:a16="http://schemas.microsoft.com/office/drawing/2014/main" id="{AE9DED17-33A1-2EAC-9B17-231492083199}"/>
                </a:ext>
              </a:extLst>
            </p:cNvPr>
            <p:cNvSpPr txBox="1"/>
            <p:nvPr/>
          </p:nvSpPr>
          <p:spPr>
            <a:xfrm>
              <a:off x="685493" y="2889030"/>
              <a:ext cx="518092" cy="276999"/>
            </a:xfrm>
            <a:prstGeom prst="rect">
              <a:avLst/>
            </a:prstGeom>
            <a:solidFill>
              <a:schemeClr val="accent6">
                <a:lumMod val="60000"/>
                <a:lumOff val="40000"/>
              </a:schemeClr>
            </a:solidFill>
          </p:spPr>
          <p:txBody>
            <a:bodyPr wrap="square" rtlCol="0">
              <a:spAutoFit/>
            </a:bodyPr>
            <a:lstStyle/>
            <a:p>
              <a:pPr algn="r"/>
              <a:r>
                <a:rPr lang="fr-FR" sz="1200" b="1" dirty="0"/>
                <a:t>G118</a:t>
              </a:r>
            </a:p>
          </p:txBody>
        </p:sp>
        <p:sp>
          <p:nvSpPr>
            <p:cNvPr id="45" name="ZoneTexte 44">
              <a:extLst>
                <a:ext uri="{FF2B5EF4-FFF2-40B4-BE49-F238E27FC236}">
                  <a16:creationId xmlns:a16="http://schemas.microsoft.com/office/drawing/2014/main" id="{33B08D07-6133-4D8E-9F0C-BAC06E8FB18B}"/>
                </a:ext>
              </a:extLst>
            </p:cNvPr>
            <p:cNvSpPr txBox="1"/>
            <p:nvPr/>
          </p:nvSpPr>
          <p:spPr>
            <a:xfrm>
              <a:off x="707935" y="3079453"/>
              <a:ext cx="495650" cy="276999"/>
            </a:xfrm>
            <a:prstGeom prst="rect">
              <a:avLst/>
            </a:prstGeom>
            <a:noFill/>
          </p:spPr>
          <p:txBody>
            <a:bodyPr wrap="none" rtlCol="0">
              <a:spAutoFit/>
            </a:bodyPr>
            <a:lstStyle/>
            <a:p>
              <a:pPr algn="r"/>
              <a:r>
                <a:rPr lang="fr-FR" sz="1200" dirty="0"/>
                <a:t>T122</a:t>
              </a:r>
            </a:p>
          </p:txBody>
        </p:sp>
        <p:sp>
          <p:nvSpPr>
            <p:cNvPr id="46" name="ZoneTexte 45">
              <a:extLst>
                <a:ext uri="{FF2B5EF4-FFF2-40B4-BE49-F238E27FC236}">
                  <a16:creationId xmlns:a16="http://schemas.microsoft.com/office/drawing/2014/main" id="{6C4AA7F8-99B3-E08A-C30B-BA85A6846D1D}"/>
                </a:ext>
              </a:extLst>
            </p:cNvPr>
            <p:cNvSpPr txBox="1"/>
            <p:nvPr/>
          </p:nvSpPr>
          <p:spPr>
            <a:xfrm>
              <a:off x="707935" y="3269876"/>
              <a:ext cx="495650" cy="276999"/>
            </a:xfrm>
            <a:prstGeom prst="rect">
              <a:avLst/>
            </a:prstGeom>
            <a:solidFill>
              <a:schemeClr val="accent6">
                <a:lumMod val="60000"/>
                <a:lumOff val="40000"/>
              </a:schemeClr>
            </a:solidFill>
          </p:spPr>
          <p:txBody>
            <a:bodyPr wrap="none" rtlCol="0">
              <a:spAutoFit/>
            </a:bodyPr>
            <a:lstStyle/>
            <a:p>
              <a:pPr algn="r"/>
              <a:r>
                <a:rPr lang="fr-FR" sz="1200" b="1" dirty="0"/>
                <a:t>E138</a:t>
              </a:r>
            </a:p>
          </p:txBody>
        </p:sp>
        <p:sp>
          <p:nvSpPr>
            <p:cNvPr id="47" name="ZoneTexte 46">
              <a:extLst>
                <a:ext uri="{FF2B5EF4-FFF2-40B4-BE49-F238E27FC236}">
                  <a16:creationId xmlns:a16="http://schemas.microsoft.com/office/drawing/2014/main" id="{1E750B18-18C2-983C-B203-1BC3B7CA2254}"/>
                </a:ext>
              </a:extLst>
            </p:cNvPr>
            <p:cNvSpPr txBox="1"/>
            <p:nvPr/>
          </p:nvSpPr>
          <p:spPr>
            <a:xfrm>
              <a:off x="685493" y="3460299"/>
              <a:ext cx="518092" cy="276999"/>
            </a:xfrm>
            <a:prstGeom prst="rect">
              <a:avLst/>
            </a:prstGeom>
            <a:noFill/>
          </p:spPr>
          <p:txBody>
            <a:bodyPr wrap="none" rtlCol="0">
              <a:spAutoFit/>
            </a:bodyPr>
            <a:lstStyle/>
            <a:p>
              <a:pPr algn="r"/>
              <a:r>
                <a:rPr lang="fr-FR" sz="1200" dirty="0"/>
                <a:t>G140</a:t>
              </a:r>
            </a:p>
          </p:txBody>
        </p:sp>
        <p:sp>
          <p:nvSpPr>
            <p:cNvPr id="48" name="ZoneTexte 47">
              <a:extLst>
                <a:ext uri="{FF2B5EF4-FFF2-40B4-BE49-F238E27FC236}">
                  <a16:creationId xmlns:a16="http://schemas.microsoft.com/office/drawing/2014/main" id="{CCE0934F-5D4F-2E71-92E6-1A3B7DF850E4}"/>
                </a:ext>
              </a:extLst>
            </p:cNvPr>
            <p:cNvSpPr txBox="1"/>
            <p:nvPr/>
          </p:nvSpPr>
          <p:spPr>
            <a:xfrm>
              <a:off x="703127" y="3650722"/>
              <a:ext cx="500458" cy="276999"/>
            </a:xfrm>
            <a:prstGeom prst="rect">
              <a:avLst/>
            </a:prstGeom>
            <a:noFill/>
          </p:spPr>
          <p:txBody>
            <a:bodyPr wrap="none" rtlCol="0">
              <a:spAutoFit/>
            </a:bodyPr>
            <a:lstStyle/>
            <a:p>
              <a:pPr algn="r"/>
              <a:r>
                <a:rPr lang="fr-FR" sz="1200" dirty="0"/>
                <a:t>P142</a:t>
              </a:r>
            </a:p>
          </p:txBody>
        </p:sp>
        <p:sp>
          <p:nvSpPr>
            <p:cNvPr id="49" name="ZoneTexte 48">
              <a:extLst>
                <a:ext uri="{FF2B5EF4-FFF2-40B4-BE49-F238E27FC236}">
                  <a16:creationId xmlns:a16="http://schemas.microsoft.com/office/drawing/2014/main" id="{E03CDAF7-AD2E-820D-549B-7B5F3885AD14}"/>
                </a:ext>
              </a:extLst>
            </p:cNvPr>
            <p:cNvSpPr txBox="1"/>
            <p:nvPr/>
          </p:nvSpPr>
          <p:spPr>
            <a:xfrm>
              <a:off x="712745" y="3841145"/>
              <a:ext cx="490840" cy="276999"/>
            </a:xfrm>
            <a:prstGeom prst="rect">
              <a:avLst/>
            </a:prstGeom>
            <a:noFill/>
          </p:spPr>
          <p:txBody>
            <a:bodyPr wrap="none" rtlCol="0">
              <a:spAutoFit/>
            </a:bodyPr>
            <a:lstStyle/>
            <a:p>
              <a:pPr algn="r"/>
              <a:r>
                <a:rPr lang="fr-FR" sz="1200" dirty="0"/>
                <a:t>S147</a:t>
              </a:r>
            </a:p>
          </p:txBody>
        </p:sp>
        <p:sp>
          <p:nvSpPr>
            <p:cNvPr id="50" name="ZoneTexte 49">
              <a:extLst>
                <a:ext uri="{FF2B5EF4-FFF2-40B4-BE49-F238E27FC236}">
                  <a16:creationId xmlns:a16="http://schemas.microsoft.com/office/drawing/2014/main" id="{ED9535D1-C23D-461A-ED01-92860EE4CBA4}"/>
                </a:ext>
              </a:extLst>
            </p:cNvPr>
            <p:cNvSpPr txBox="1"/>
            <p:nvPr/>
          </p:nvSpPr>
          <p:spPr>
            <a:xfrm>
              <a:off x="679081" y="4031568"/>
              <a:ext cx="524504" cy="276999"/>
            </a:xfrm>
            <a:prstGeom prst="rect">
              <a:avLst/>
            </a:prstGeom>
            <a:noFill/>
          </p:spPr>
          <p:txBody>
            <a:bodyPr wrap="none" rtlCol="0">
              <a:spAutoFit/>
            </a:bodyPr>
            <a:lstStyle/>
            <a:p>
              <a:pPr algn="r"/>
              <a:r>
                <a:rPr lang="fr-FR" sz="1200" dirty="0"/>
                <a:t>Q148</a:t>
              </a:r>
            </a:p>
          </p:txBody>
        </p:sp>
        <p:sp>
          <p:nvSpPr>
            <p:cNvPr id="51" name="ZoneTexte 50">
              <a:extLst>
                <a:ext uri="{FF2B5EF4-FFF2-40B4-BE49-F238E27FC236}">
                  <a16:creationId xmlns:a16="http://schemas.microsoft.com/office/drawing/2014/main" id="{B1F89FB7-B0DE-7F78-A992-FA0C5ABCB688}"/>
                </a:ext>
              </a:extLst>
            </p:cNvPr>
            <p:cNvSpPr txBox="1"/>
            <p:nvPr/>
          </p:nvSpPr>
          <p:spPr>
            <a:xfrm>
              <a:off x="685493" y="4221991"/>
              <a:ext cx="518092" cy="276999"/>
            </a:xfrm>
            <a:prstGeom prst="rect">
              <a:avLst/>
            </a:prstGeom>
            <a:noFill/>
          </p:spPr>
          <p:txBody>
            <a:bodyPr wrap="none" rtlCol="0">
              <a:spAutoFit/>
            </a:bodyPr>
            <a:lstStyle/>
            <a:p>
              <a:pPr algn="r"/>
              <a:r>
                <a:rPr lang="fr-FR" sz="1200" dirty="0"/>
                <a:t>G149</a:t>
              </a:r>
            </a:p>
          </p:txBody>
        </p:sp>
        <p:sp>
          <p:nvSpPr>
            <p:cNvPr id="52" name="ZoneTexte 51">
              <a:extLst>
                <a:ext uri="{FF2B5EF4-FFF2-40B4-BE49-F238E27FC236}">
                  <a16:creationId xmlns:a16="http://schemas.microsoft.com/office/drawing/2014/main" id="{A8667F2D-9AD6-3544-6280-E663A135FC20}"/>
                </a:ext>
              </a:extLst>
            </p:cNvPr>
            <p:cNvSpPr txBox="1"/>
            <p:nvPr/>
          </p:nvSpPr>
          <p:spPr>
            <a:xfrm>
              <a:off x="683891" y="4412414"/>
              <a:ext cx="519694" cy="276999"/>
            </a:xfrm>
            <a:prstGeom prst="rect">
              <a:avLst/>
            </a:prstGeom>
            <a:noFill/>
          </p:spPr>
          <p:txBody>
            <a:bodyPr wrap="none" rtlCol="0">
              <a:spAutoFit/>
            </a:bodyPr>
            <a:lstStyle/>
            <a:p>
              <a:pPr algn="r"/>
              <a:r>
                <a:rPr lang="fr-FR" sz="1200" dirty="0"/>
                <a:t>N155</a:t>
              </a:r>
            </a:p>
          </p:txBody>
        </p:sp>
        <p:sp>
          <p:nvSpPr>
            <p:cNvPr id="53" name="ZoneTexte 52">
              <a:extLst>
                <a:ext uri="{FF2B5EF4-FFF2-40B4-BE49-F238E27FC236}">
                  <a16:creationId xmlns:a16="http://schemas.microsoft.com/office/drawing/2014/main" id="{E37027A9-2EDE-1FE0-761E-F5B6EB5B5E9F}"/>
                </a:ext>
              </a:extLst>
            </p:cNvPr>
            <p:cNvSpPr txBox="1"/>
            <p:nvPr/>
          </p:nvSpPr>
          <p:spPr>
            <a:xfrm>
              <a:off x="707935" y="4602837"/>
              <a:ext cx="495650" cy="276999"/>
            </a:xfrm>
            <a:prstGeom prst="rect">
              <a:avLst/>
            </a:prstGeom>
            <a:noFill/>
          </p:spPr>
          <p:txBody>
            <a:bodyPr wrap="none" rtlCol="0">
              <a:spAutoFit/>
            </a:bodyPr>
            <a:lstStyle/>
            <a:p>
              <a:pPr algn="r"/>
              <a:r>
                <a:rPr lang="fr-FR" sz="1200" dirty="0"/>
                <a:t>E157</a:t>
              </a:r>
            </a:p>
          </p:txBody>
        </p:sp>
        <p:sp>
          <p:nvSpPr>
            <p:cNvPr id="54" name="ZoneTexte 53">
              <a:extLst>
                <a:ext uri="{FF2B5EF4-FFF2-40B4-BE49-F238E27FC236}">
                  <a16:creationId xmlns:a16="http://schemas.microsoft.com/office/drawing/2014/main" id="{DFD676A7-683E-38D1-3BF1-7630E76619C9}"/>
                </a:ext>
              </a:extLst>
            </p:cNvPr>
            <p:cNvSpPr txBox="1"/>
            <p:nvPr/>
          </p:nvSpPr>
          <p:spPr>
            <a:xfrm>
              <a:off x="685493" y="4793260"/>
              <a:ext cx="518092" cy="276999"/>
            </a:xfrm>
            <a:prstGeom prst="rect">
              <a:avLst/>
            </a:prstGeom>
            <a:noFill/>
          </p:spPr>
          <p:txBody>
            <a:bodyPr wrap="none" rtlCol="0">
              <a:spAutoFit/>
            </a:bodyPr>
            <a:lstStyle/>
            <a:p>
              <a:pPr algn="r"/>
              <a:r>
                <a:rPr lang="fr-FR" sz="1200" dirty="0"/>
                <a:t>G163</a:t>
              </a:r>
            </a:p>
          </p:txBody>
        </p:sp>
        <p:sp>
          <p:nvSpPr>
            <p:cNvPr id="55" name="ZoneTexte 54">
              <a:extLst>
                <a:ext uri="{FF2B5EF4-FFF2-40B4-BE49-F238E27FC236}">
                  <a16:creationId xmlns:a16="http://schemas.microsoft.com/office/drawing/2014/main" id="{08001C94-EDC9-46BA-AD87-18EEC6CF23FB}"/>
                </a:ext>
              </a:extLst>
            </p:cNvPr>
            <p:cNvSpPr txBox="1"/>
            <p:nvPr/>
          </p:nvSpPr>
          <p:spPr>
            <a:xfrm>
              <a:off x="699921" y="4983687"/>
              <a:ext cx="503664" cy="276999"/>
            </a:xfrm>
            <a:prstGeom prst="rect">
              <a:avLst/>
            </a:prstGeom>
            <a:noFill/>
          </p:spPr>
          <p:txBody>
            <a:bodyPr wrap="none" rtlCol="0">
              <a:spAutoFit/>
            </a:bodyPr>
            <a:lstStyle/>
            <a:p>
              <a:pPr algn="r"/>
              <a:r>
                <a:rPr lang="fr-FR" sz="1200" dirty="0"/>
                <a:t>R263</a:t>
              </a:r>
            </a:p>
          </p:txBody>
        </p:sp>
        <p:sp>
          <p:nvSpPr>
            <p:cNvPr id="56" name="ZoneTexte 55">
              <a:extLst>
                <a:ext uri="{FF2B5EF4-FFF2-40B4-BE49-F238E27FC236}">
                  <a16:creationId xmlns:a16="http://schemas.microsoft.com/office/drawing/2014/main" id="{7AF588A2-FBD7-1F38-0EDB-E67D4E087FC5}"/>
                </a:ext>
              </a:extLst>
            </p:cNvPr>
            <p:cNvSpPr txBox="1"/>
            <p:nvPr/>
          </p:nvSpPr>
          <p:spPr>
            <a:xfrm>
              <a:off x="227036" y="5276332"/>
              <a:ext cx="976549" cy="276999"/>
            </a:xfrm>
            <a:prstGeom prst="rect">
              <a:avLst/>
            </a:prstGeom>
            <a:solidFill>
              <a:schemeClr val="accent6">
                <a:lumMod val="60000"/>
                <a:lumOff val="40000"/>
              </a:schemeClr>
            </a:solidFill>
          </p:spPr>
          <p:txBody>
            <a:bodyPr wrap="none" rtlCol="0">
              <a:spAutoFit/>
            </a:bodyPr>
            <a:lstStyle/>
            <a:p>
              <a:pPr algn="r"/>
              <a:r>
                <a:rPr lang="fr-FR" sz="1200" b="1" dirty="0"/>
                <a:t>G118 + E138</a:t>
              </a:r>
            </a:p>
          </p:txBody>
        </p:sp>
        <p:sp>
          <p:nvSpPr>
            <p:cNvPr id="57" name="ZoneTexte 56">
              <a:extLst>
                <a:ext uri="{FF2B5EF4-FFF2-40B4-BE49-F238E27FC236}">
                  <a16:creationId xmlns:a16="http://schemas.microsoft.com/office/drawing/2014/main" id="{070FC05C-7E36-2CD5-C273-5C38733CA79D}"/>
                </a:ext>
              </a:extLst>
            </p:cNvPr>
            <p:cNvSpPr txBox="1"/>
            <p:nvPr/>
          </p:nvSpPr>
          <p:spPr>
            <a:xfrm>
              <a:off x="198182" y="5465363"/>
              <a:ext cx="1005403" cy="276999"/>
            </a:xfrm>
            <a:prstGeom prst="rect">
              <a:avLst/>
            </a:prstGeom>
            <a:noFill/>
          </p:spPr>
          <p:txBody>
            <a:bodyPr wrap="none" rtlCol="0">
              <a:spAutoFit/>
            </a:bodyPr>
            <a:lstStyle/>
            <a:p>
              <a:pPr algn="r"/>
              <a:r>
                <a:rPr lang="fr-FR" sz="1200" dirty="0"/>
                <a:t>G140 + Q148</a:t>
              </a:r>
            </a:p>
          </p:txBody>
        </p:sp>
        <p:sp>
          <p:nvSpPr>
            <p:cNvPr id="58" name="ZoneTexte 57">
              <a:extLst>
                <a:ext uri="{FF2B5EF4-FFF2-40B4-BE49-F238E27FC236}">
                  <a16:creationId xmlns:a16="http://schemas.microsoft.com/office/drawing/2014/main" id="{20C537A1-FE77-F66A-0B64-6D3B19F294D7}"/>
                </a:ext>
              </a:extLst>
            </p:cNvPr>
            <p:cNvSpPr txBox="1"/>
            <p:nvPr/>
          </p:nvSpPr>
          <p:spPr>
            <a:xfrm>
              <a:off x="651831" y="5743344"/>
              <a:ext cx="551754" cy="276999"/>
            </a:xfrm>
            <a:prstGeom prst="rect">
              <a:avLst/>
            </a:prstGeom>
            <a:noFill/>
          </p:spPr>
          <p:txBody>
            <a:bodyPr wrap="none" rtlCol="0">
              <a:spAutoFit/>
            </a:bodyPr>
            <a:lstStyle/>
            <a:p>
              <a:pPr algn="r"/>
              <a:r>
                <a:rPr lang="fr-FR" sz="1200" dirty="0"/>
                <a:t>M184</a:t>
              </a:r>
            </a:p>
          </p:txBody>
        </p:sp>
        <p:sp>
          <p:nvSpPr>
            <p:cNvPr id="59" name="ZoneTexte 58">
              <a:extLst>
                <a:ext uri="{FF2B5EF4-FFF2-40B4-BE49-F238E27FC236}">
                  <a16:creationId xmlns:a16="http://schemas.microsoft.com/office/drawing/2014/main" id="{F452F260-D504-A72B-D023-2F6721F60420}"/>
                </a:ext>
              </a:extLst>
            </p:cNvPr>
            <p:cNvSpPr txBox="1"/>
            <p:nvPr/>
          </p:nvSpPr>
          <p:spPr>
            <a:xfrm>
              <a:off x="463190" y="5915409"/>
              <a:ext cx="740395" cy="276999"/>
            </a:xfrm>
            <a:prstGeom prst="rect">
              <a:avLst/>
            </a:prstGeom>
            <a:noFill/>
          </p:spPr>
          <p:txBody>
            <a:bodyPr wrap="none" rtlCol="0">
              <a:spAutoFit/>
            </a:bodyPr>
            <a:lstStyle/>
            <a:p>
              <a:pPr algn="r"/>
              <a:r>
                <a:rPr lang="en-US" sz="1200"/>
                <a:t>Any TAM</a:t>
              </a:r>
            </a:p>
          </p:txBody>
        </p:sp>
        <p:sp>
          <p:nvSpPr>
            <p:cNvPr id="60" name="ZoneTexte 59">
              <a:extLst>
                <a:ext uri="{FF2B5EF4-FFF2-40B4-BE49-F238E27FC236}">
                  <a16:creationId xmlns:a16="http://schemas.microsoft.com/office/drawing/2014/main" id="{2C6CC047-0791-FC1A-E723-1DFD3766EBAA}"/>
                </a:ext>
              </a:extLst>
            </p:cNvPr>
            <p:cNvSpPr txBox="1"/>
            <p:nvPr/>
          </p:nvSpPr>
          <p:spPr>
            <a:xfrm>
              <a:off x="447481" y="6087475"/>
              <a:ext cx="756104" cy="276999"/>
            </a:xfrm>
            <a:prstGeom prst="rect">
              <a:avLst/>
            </a:prstGeom>
            <a:noFill/>
          </p:spPr>
          <p:txBody>
            <a:bodyPr wrap="none" rtlCol="0">
              <a:spAutoFit/>
            </a:bodyPr>
            <a:lstStyle/>
            <a:p>
              <a:pPr algn="r"/>
              <a:r>
                <a:rPr lang="en-US" sz="1200" u="sng"/>
                <a:t>&gt;</a:t>
              </a:r>
              <a:r>
                <a:rPr lang="en-US" sz="1200"/>
                <a:t> 3 TAMs</a:t>
              </a:r>
            </a:p>
          </p:txBody>
        </p:sp>
        <p:sp>
          <p:nvSpPr>
            <p:cNvPr id="61" name="ZoneTexte 60">
              <a:extLst>
                <a:ext uri="{FF2B5EF4-FFF2-40B4-BE49-F238E27FC236}">
                  <a16:creationId xmlns:a16="http://schemas.microsoft.com/office/drawing/2014/main" id="{8B6E26A9-777C-2FCF-5646-08D1756E36A7}"/>
                </a:ext>
              </a:extLst>
            </p:cNvPr>
            <p:cNvSpPr txBox="1"/>
            <p:nvPr/>
          </p:nvSpPr>
          <p:spPr>
            <a:xfrm rot="16200000">
              <a:off x="-630886" y="3888748"/>
              <a:ext cx="2161554" cy="307777"/>
            </a:xfrm>
            <a:prstGeom prst="rect">
              <a:avLst/>
            </a:prstGeom>
            <a:noFill/>
          </p:spPr>
          <p:txBody>
            <a:bodyPr wrap="none" rtlCol="0">
              <a:spAutoFit/>
            </a:bodyPr>
            <a:lstStyle/>
            <a:p>
              <a:pPr algn="ctr"/>
              <a:r>
                <a:rPr lang="en-US" sz="1400" b="1" dirty="0"/>
                <a:t>INSTI resistance mutations</a:t>
              </a:r>
            </a:p>
          </p:txBody>
        </p:sp>
        <p:sp>
          <p:nvSpPr>
            <p:cNvPr id="62" name="ZoneTexte 61">
              <a:extLst>
                <a:ext uri="{FF2B5EF4-FFF2-40B4-BE49-F238E27FC236}">
                  <a16:creationId xmlns:a16="http://schemas.microsoft.com/office/drawing/2014/main" id="{E8D82F35-0B8C-F854-8EBF-A0AE335E18DD}"/>
                </a:ext>
              </a:extLst>
            </p:cNvPr>
            <p:cNvSpPr txBox="1"/>
            <p:nvPr/>
          </p:nvSpPr>
          <p:spPr>
            <a:xfrm>
              <a:off x="1213806" y="6392361"/>
              <a:ext cx="375423" cy="276999"/>
            </a:xfrm>
            <a:prstGeom prst="rect">
              <a:avLst/>
            </a:prstGeom>
            <a:noFill/>
          </p:spPr>
          <p:txBody>
            <a:bodyPr wrap="none" rtlCol="0">
              <a:spAutoFit/>
            </a:bodyPr>
            <a:lstStyle/>
            <a:p>
              <a:pPr algn="ctr"/>
              <a:r>
                <a:rPr lang="fr-FR" sz="1200" b="1" dirty="0"/>
                <a:t>0%</a:t>
              </a:r>
            </a:p>
          </p:txBody>
        </p:sp>
        <p:sp>
          <p:nvSpPr>
            <p:cNvPr id="63" name="ZoneTexte 62">
              <a:extLst>
                <a:ext uri="{FF2B5EF4-FFF2-40B4-BE49-F238E27FC236}">
                  <a16:creationId xmlns:a16="http://schemas.microsoft.com/office/drawing/2014/main" id="{9E3857B3-4310-C3CD-2244-35652EB82699}"/>
                </a:ext>
              </a:extLst>
            </p:cNvPr>
            <p:cNvSpPr txBox="1"/>
            <p:nvPr/>
          </p:nvSpPr>
          <p:spPr>
            <a:xfrm>
              <a:off x="1997225" y="6392361"/>
              <a:ext cx="453970" cy="276999"/>
            </a:xfrm>
            <a:prstGeom prst="rect">
              <a:avLst/>
            </a:prstGeom>
            <a:noFill/>
          </p:spPr>
          <p:txBody>
            <a:bodyPr wrap="none" rtlCol="0">
              <a:spAutoFit/>
            </a:bodyPr>
            <a:lstStyle/>
            <a:p>
              <a:pPr algn="ctr"/>
              <a:r>
                <a:rPr lang="fr-FR" sz="1200" b="1" dirty="0"/>
                <a:t>20%</a:t>
              </a:r>
            </a:p>
          </p:txBody>
        </p:sp>
        <p:sp>
          <p:nvSpPr>
            <p:cNvPr id="64" name="ZoneTexte 63">
              <a:extLst>
                <a:ext uri="{FF2B5EF4-FFF2-40B4-BE49-F238E27FC236}">
                  <a16:creationId xmlns:a16="http://schemas.microsoft.com/office/drawing/2014/main" id="{943AC819-B142-21FA-A1C6-38008A75E19F}"/>
                </a:ext>
              </a:extLst>
            </p:cNvPr>
            <p:cNvSpPr txBox="1"/>
            <p:nvPr/>
          </p:nvSpPr>
          <p:spPr>
            <a:xfrm>
              <a:off x="2819917" y="6392361"/>
              <a:ext cx="453970" cy="276999"/>
            </a:xfrm>
            <a:prstGeom prst="rect">
              <a:avLst/>
            </a:prstGeom>
            <a:noFill/>
          </p:spPr>
          <p:txBody>
            <a:bodyPr wrap="none" rtlCol="0">
              <a:spAutoFit/>
            </a:bodyPr>
            <a:lstStyle/>
            <a:p>
              <a:pPr algn="ctr"/>
              <a:r>
                <a:rPr lang="fr-FR" sz="1200" b="1" dirty="0"/>
                <a:t>40%</a:t>
              </a:r>
            </a:p>
          </p:txBody>
        </p:sp>
        <p:sp>
          <p:nvSpPr>
            <p:cNvPr id="65" name="ZoneTexte 64">
              <a:extLst>
                <a:ext uri="{FF2B5EF4-FFF2-40B4-BE49-F238E27FC236}">
                  <a16:creationId xmlns:a16="http://schemas.microsoft.com/office/drawing/2014/main" id="{214C16D9-E6D3-C548-032D-C080FE6C4CE6}"/>
                </a:ext>
              </a:extLst>
            </p:cNvPr>
            <p:cNvSpPr txBox="1"/>
            <p:nvPr/>
          </p:nvSpPr>
          <p:spPr>
            <a:xfrm>
              <a:off x="3642609" y="6392361"/>
              <a:ext cx="453970" cy="276999"/>
            </a:xfrm>
            <a:prstGeom prst="rect">
              <a:avLst/>
            </a:prstGeom>
            <a:noFill/>
          </p:spPr>
          <p:txBody>
            <a:bodyPr wrap="none" rtlCol="0">
              <a:spAutoFit/>
            </a:bodyPr>
            <a:lstStyle/>
            <a:p>
              <a:pPr algn="ctr"/>
              <a:r>
                <a:rPr lang="fr-FR" sz="1200" b="1" dirty="0"/>
                <a:t>60%</a:t>
              </a:r>
            </a:p>
          </p:txBody>
        </p:sp>
        <p:sp>
          <p:nvSpPr>
            <p:cNvPr id="66" name="ZoneTexte 65">
              <a:extLst>
                <a:ext uri="{FF2B5EF4-FFF2-40B4-BE49-F238E27FC236}">
                  <a16:creationId xmlns:a16="http://schemas.microsoft.com/office/drawing/2014/main" id="{B010F51B-D5EC-7C1B-037F-F3C38927CE5F}"/>
                </a:ext>
              </a:extLst>
            </p:cNvPr>
            <p:cNvSpPr txBox="1"/>
            <p:nvPr/>
          </p:nvSpPr>
          <p:spPr>
            <a:xfrm>
              <a:off x="4465301" y="6392361"/>
              <a:ext cx="453970" cy="276999"/>
            </a:xfrm>
            <a:prstGeom prst="rect">
              <a:avLst/>
            </a:prstGeom>
            <a:noFill/>
          </p:spPr>
          <p:txBody>
            <a:bodyPr wrap="none" rtlCol="0">
              <a:spAutoFit/>
            </a:bodyPr>
            <a:lstStyle/>
            <a:p>
              <a:pPr algn="ctr"/>
              <a:r>
                <a:rPr lang="fr-FR" sz="1200" b="1" dirty="0"/>
                <a:t>80%</a:t>
              </a:r>
            </a:p>
          </p:txBody>
        </p:sp>
        <p:sp>
          <p:nvSpPr>
            <p:cNvPr id="67" name="ZoneTexte 66">
              <a:extLst>
                <a:ext uri="{FF2B5EF4-FFF2-40B4-BE49-F238E27FC236}">
                  <a16:creationId xmlns:a16="http://schemas.microsoft.com/office/drawing/2014/main" id="{79541E16-860C-33CF-C371-8F0ACB092180}"/>
                </a:ext>
              </a:extLst>
            </p:cNvPr>
            <p:cNvSpPr txBox="1"/>
            <p:nvPr/>
          </p:nvSpPr>
          <p:spPr>
            <a:xfrm>
              <a:off x="5248717" y="6392361"/>
              <a:ext cx="532518" cy="276999"/>
            </a:xfrm>
            <a:prstGeom prst="rect">
              <a:avLst/>
            </a:prstGeom>
            <a:noFill/>
          </p:spPr>
          <p:txBody>
            <a:bodyPr wrap="none" rtlCol="0">
              <a:spAutoFit/>
            </a:bodyPr>
            <a:lstStyle/>
            <a:p>
              <a:pPr algn="ctr"/>
              <a:r>
                <a:rPr lang="fr-FR" sz="1200" b="1" dirty="0"/>
                <a:t>100%</a:t>
              </a:r>
            </a:p>
          </p:txBody>
        </p:sp>
        <p:sp>
          <p:nvSpPr>
            <p:cNvPr id="68" name="ZoneTexte 67">
              <a:extLst>
                <a:ext uri="{FF2B5EF4-FFF2-40B4-BE49-F238E27FC236}">
                  <a16:creationId xmlns:a16="http://schemas.microsoft.com/office/drawing/2014/main" id="{55989007-29D5-71E9-1EEB-CC8585511F29}"/>
                </a:ext>
              </a:extLst>
            </p:cNvPr>
            <p:cNvSpPr txBox="1"/>
            <p:nvPr/>
          </p:nvSpPr>
          <p:spPr>
            <a:xfrm>
              <a:off x="3432208" y="2146697"/>
              <a:ext cx="341760" cy="276999"/>
            </a:xfrm>
            <a:prstGeom prst="rect">
              <a:avLst/>
            </a:prstGeom>
            <a:noFill/>
          </p:spPr>
          <p:txBody>
            <a:bodyPr wrap="none" rtlCol="0">
              <a:spAutoFit/>
            </a:bodyPr>
            <a:lstStyle/>
            <a:p>
              <a:r>
                <a:rPr lang="fr-FR" sz="1200" b="1" dirty="0"/>
                <a:t>16</a:t>
              </a:r>
            </a:p>
          </p:txBody>
        </p:sp>
        <p:sp>
          <p:nvSpPr>
            <p:cNvPr id="69" name="ZoneTexte 68">
              <a:extLst>
                <a:ext uri="{FF2B5EF4-FFF2-40B4-BE49-F238E27FC236}">
                  <a16:creationId xmlns:a16="http://schemas.microsoft.com/office/drawing/2014/main" id="{4E87AF53-7903-7D2A-0893-5B8CD8450493}"/>
                </a:ext>
              </a:extLst>
            </p:cNvPr>
            <p:cNvSpPr txBox="1"/>
            <p:nvPr/>
          </p:nvSpPr>
          <p:spPr>
            <a:xfrm>
              <a:off x="2412346" y="2337414"/>
              <a:ext cx="263214" cy="276999"/>
            </a:xfrm>
            <a:prstGeom prst="rect">
              <a:avLst/>
            </a:prstGeom>
            <a:noFill/>
          </p:spPr>
          <p:txBody>
            <a:bodyPr wrap="none" rtlCol="0">
              <a:spAutoFit/>
            </a:bodyPr>
            <a:lstStyle/>
            <a:p>
              <a:r>
                <a:rPr lang="fr-FR" sz="1200" b="1" dirty="0"/>
                <a:t>8</a:t>
              </a:r>
            </a:p>
          </p:txBody>
        </p:sp>
        <p:sp>
          <p:nvSpPr>
            <p:cNvPr id="70" name="ZoneTexte 69">
              <a:extLst>
                <a:ext uri="{FF2B5EF4-FFF2-40B4-BE49-F238E27FC236}">
                  <a16:creationId xmlns:a16="http://schemas.microsoft.com/office/drawing/2014/main" id="{30C67959-0377-E765-D542-6BDCCBC81541}"/>
                </a:ext>
              </a:extLst>
            </p:cNvPr>
            <p:cNvSpPr txBox="1"/>
            <p:nvPr/>
          </p:nvSpPr>
          <p:spPr>
            <a:xfrm>
              <a:off x="1502812" y="2508184"/>
              <a:ext cx="263214" cy="276999"/>
            </a:xfrm>
            <a:prstGeom prst="rect">
              <a:avLst/>
            </a:prstGeom>
            <a:noFill/>
          </p:spPr>
          <p:txBody>
            <a:bodyPr wrap="none" rtlCol="0">
              <a:spAutoFit/>
            </a:bodyPr>
            <a:lstStyle/>
            <a:p>
              <a:r>
                <a:rPr lang="fr-FR" sz="1200" b="1" dirty="0"/>
                <a:t>1</a:t>
              </a:r>
            </a:p>
          </p:txBody>
        </p:sp>
        <p:sp>
          <p:nvSpPr>
            <p:cNvPr id="71" name="ZoneTexte 70">
              <a:extLst>
                <a:ext uri="{FF2B5EF4-FFF2-40B4-BE49-F238E27FC236}">
                  <a16:creationId xmlns:a16="http://schemas.microsoft.com/office/drawing/2014/main" id="{DB29EEB0-2AAA-9B90-2D20-2C32CCA80ED3}"/>
                </a:ext>
              </a:extLst>
            </p:cNvPr>
            <p:cNvSpPr txBox="1"/>
            <p:nvPr/>
          </p:nvSpPr>
          <p:spPr>
            <a:xfrm>
              <a:off x="1651501" y="2706622"/>
              <a:ext cx="263214" cy="276999"/>
            </a:xfrm>
            <a:prstGeom prst="rect">
              <a:avLst/>
            </a:prstGeom>
            <a:noFill/>
          </p:spPr>
          <p:txBody>
            <a:bodyPr wrap="none" rtlCol="0">
              <a:spAutoFit/>
            </a:bodyPr>
            <a:lstStyle/>
            <a:p>
              <a:r>
                <a:rPr lang="fr-FR" sz="1200" b="1" dirty="0"/>
                <a:t>2</a:t>
              </a:r>
            </a:p>
          </p:txBody>
        </p:sp>
        <p:sp>
          <p:nvSpPr>
            <p:cNvPr id="72" name="ZoneTexte 71">
              <a:extLst>
                <a:ext uri="{FF2B5EF4-FFF2-40B4-BE49-F238E27FC236}">
                  <a16:creationId xmlns:a16="http://schemas.microsoft.com/office/drawing/2014/main" id="{1FEE0AB7-D62A-7A94-92AF-C8FFC690B73F}"/>
                </a:ext>
              </a:extLst>
            </p:cNvPr>
            <p:cNvSpPr txBox="1"/>
            <p:nvPr/>
          </p:nvSpPr>
          <p:spPr>
            <a:xfrm>
              <a:off x="4350163" y="2897748"/>
              <a:ext cx="341760" cy="276999"/>
            </a:xfrm>
            <a:prstGeom prst="rect">
              <a:avLst/>
            </a:prstGeom>
            <a:noFill/>
          </p:spPr>
          <p:txBody>
            <a:bodyPr wrap="none" rtlCol="0">
              <a:spAutoFit/>
            </a:bodyPr>
            <a:lstStyle/>
            <a:p>
              <a:r>
                <a:rPr lang="fr-FR" sz="1200" b="1" dirty="0"/>
                <a:t>24</a:t>
              </a:r>
            </a:p>
          </p:txBody>
        </p:sp>
        <p:sp>
          <p:nvSpPr>
            <p:cNvPr id="73" name="ZoneTexte 72">
              <a:extLst>
                <a:ext uri="{FF2B5EF4-FFF2-40B4-BE49-F238E27FC236}">
                  <a16:creationId xmlns:a16="http://schemas.microsoft.com/office/drawing/2014/main" id="{FDA27D31-60B7-A090-2E36-152933312701}"/>
                </a:ext>
              </a:extLst>
            </p:cNvPr>
            <p:cNvSpPr txBox="1"/>
            <p:nvPr/>
          </p:nvSpPr>
          <p:spPr>
            <a:xfrm>
              <a:off x="1505451" y="3078737"/>
              <a:ext cx="341760" cy="276999"/>
            </a:xfrm>
            <a:prstGeom prst="rect">
              <a:avLst/>
            </a:prstGeom>
            <a:noFill/>
          </p:spPr>
          <p:txBody>
            <a:bodyPr wrap="none" rtlCol="0">
              <a:spAutoFit/>
            </a:bodyPr>
            <a:lstStyle/>
            <a:p>
              <a:r>
                <a:rPr lang="fr-FR" sz="1200" b="1" dirty="0"/>
                <a:t>16</a:t>
              </a:r>
            </a:p>
          </p:txBody>
        </p:sp>
        <p:sp>
          <p:nvSpPr>
            <p:cNvPr id="74" name="ZoneTexte 73">
              <a:extLst>
                <a:ext uri="{FF2B5EF4-FFF2-40B4-BE49-F238E27FC236}">
                  <a16:creationId xmlns:a16="http://schemas.microsoft.com/office/drawing/2014/main" id="{BD42E66B-7388-FB57-A097-927AE07C1C88}"/>
                </a:ext>
              </a:extLst>
            </p:cNvPr>
            <p:cNvSpPr txBox="1"/>
            <p:nvPr/>
          </p:nvSpPr>
          <p:spPr>
            <a:xfrm>
              <a:off x="4849366" y="3277193"/>
              <a:ext cx="341760" cy="276999"/>
            </a:xfrm>
            <a:prstGeom prst="rect">
              <a:avLst/>
            </a:prstGeom>
            <a:noFill/>
          </p:spPr>
          <p:txBody>
            <a:bodyPr wrap="none" rtlCol="0">
              <a:spAutoFit/>
            </a:bodyPr>
            <a:lstStyle/>
            <a:p>
              <a:r>
                <a:rPr lang="fr-FR" sz="1200" b="1" dirty="0"/>
                <a:t>28</a:t>
              </a:r>
            </a:p>
          </p:txBody>
        </p:sp>
        <p:sp>
          <p:nvSpPr>
            <p:cNvPr id="75" name="ZoneTexte 74">
              <a:extLst>
                <a:ext uri="{FF2B5EF4-FFF2-40B4-BE49-F238E27FC236}">
                  <a16:creationId xmlns:a16="http://schemas.microsoft.com/office/drawing/2014/main" id="{FF0911F2-1B27-6B29-CCDD-4CDA2A865E13}"/>
                </a:ext>
              </a:extLst>
            </p:cNvPr>
            <p:cNvSpPr txBox="1"/>
            <p:nvPr/>
          </p:nvSpPr>
          <p:spPr>
            <a:xfrm>
              <a:off x="1886519" y="3456581"/>
              <a:ext cx="263214" cy="276999"/>
            </a:xfrm>
            <a:prstGeom prst="rect">
              <a:avLst/>
            </a:prstGeom>
            <a:noFill/>
          </p:spPr>
          <p:txBody>
            <a:bodyPr wrap="none" rtlCol="0">
              <a:spAutoFit/>
            </a:bodyPr>
            <a:lstStyle/>
            <a:p>
              <a:r>
                <a:rPr lang="fr-FR" sz="1200" b="1" dirty="0"/>
                <a:t>4</a:t>
              </a:r>
            </a:p>
          </p:txBody>
        </p:sp>
        <p:sp>
          <p:nvSpPr>
            <p:cNvPr id="76" name="ZoneTexte 75">
              <a:extLst>
                <a:ext uri="{FF2B5EF4-FFF2-40B4-BE49-F238E27FC236}">
                  <a16:creationId xmlns:a16="http://schemas.microsoft.com/office/drawing/2014/main" id="{4A3A1742-F9CC-9764-45F7-E4612634B24B}"/>
                </a:ext>
              </a:extLst>
            </p:cNvPr>
            <p:cNvSpPr txBox="1"/>
            <p:nvPr/>
          </p:nvSpPr>
          <p:spPr>
            <a:xfrm>
              <a:off x="1638633" y="3637267"/>
              <a:ext cx="263214" cy="276999"/>
            </a:xfrm>
            <a:prstGeom prst="rect">
              <a:avLst/>
            </a:prstGeom>
            <a:noFill/>
          </p:spPr>
          <p:txBody>
            <a:bodyPr wrap="none" rtlCol="0">
              <a:spAutoFit/>
            </a:bodyPr>
            <a:lstStyle/>
            <a:p>
              <a:r>
                <a:rPr lang="fr-FR" sz="1200" b="1" dirty="0"/>
                <a:t>2</a:t>
              </a:r>
            </a:p>
          </p:txBody>
        </p:sp>
        <p:sp>
          <p:nvSpPr>
            <p:cNvPr id="77" name="ZoneTexte 76">
              <a:extLst>
                <a:ext uri="{FF2B5EF4-FFF2-40B4-BE49-F238E27FC236}">
                  <a16:creationId xmlns:a16="http://schemas.microsoft.com/office/drawing/2014/main" id="{6C4F954A-42F4-C280-7D9B-44E48FBE07BE}"/>
                </a:ext>
              </a:extLst>
            </p:cNvPr>
            <p:cNvSpPr txBox="1"/>
            <p:nvPr/>
          </p:nvSpPr>
          <p:spPr>
            <a:xfrm>
              <a:off x="1876426" y="3827669"/>
              <a:ext cx="263214" cy="276999"/>
            </a:xfrm>
            <a:prstGeom prst="rect">
              <a:avLst/>
            </a:prstGeom>
            <a:noFill/>
          </p:spPr>
          <p:txBody>
            <a:bodyPr wrap="none" rtlCol="0">
              <a:spAutoFit/>
            </a:bodyPr>
            <a:lstStyle/>
            <a:p>
              <a:r>
                <a:rPr lang="fr-FR" sz="1200" dirty="0"/>
                <a:t>4</a:t>
              </a:r>
            </a:p>
          </p:txBody>
        </p:sp>
        <p:sp>
          <p:nvSpPr>
            <p:cNvPr id="78" name="ZoneTexte 77">
              <a:extLst>
                <a:ext uri="{FF2B5EF4-FFF2-40B4-BE49-F238E27FC236}">
                  <a16:creationId xmlns:a16="http://schemas.microsoft.com/office/drawing/2014/main" id="{70265B45-1D5C-8086-C2E2-894330450BD5}"/>
                </a:ext>
              </a:extLst>
            </p:cNvPr>
            <p:cNvSpPr txBox="1"/>
            <p:nvPr/>
          </p:nvSpPr>
          <p:spPr>
            <a:xfrm>
              <a:off x="1993261" y="4016644"/>
              <a:ext cx="263214" cy="276999"/>
            </a:xfrm>
            <a:prstGeom prst="rect">
              <a:avLst/>
            </a:prstGeom>
            <a:noFill/>
          </p:spPr>
          <p:txBody>
            <a:bodyPr wrap="none" rtlCol="0">
              <a:spAutoFit/>
            </a:bodyPr>
            <a:lstStyle/>
            <a:p>
              <a:r>
                <a:rPr lang="fr-FR" sz="1200" b="1" dirty="0"/>
                <a:t>5</a:t>
              </a:r>
            </a:p>
          </p:txBody>
        </p:sp>
        <p:sp>
          <p:nvSpPr>
            <p:cNvPr id="79" name="ZoneTexte 78">
              <a:extLst>
                <a:ext uri="{FF2B5EF4-FFF2-40B4-BE49-F238E27FC236}">
                  <a16:creationId xmlns:a16="http://schemas.microsoft.com/office/drawing/2014/main" id="{D04FE079-BF1D-E836-F882-13DB2EE02A2A}"/>
                </a:ext>
              </a:extLst>
            </p:cNvPr>
            <p:cNvSpPr txBox="1"/>
            <p:nvPr/>
          </p:nvSpPr>
          <p:spPr>
            <a:xfrm>
              <a:off x="1505451" y="4216215"/>
              <a:ext cx="263214" cy="276999"/>
            </a:xfrm>
            <a:prstGeom prst="rect">
              <a:avLst/>
            </a:prstGeom>
            <a:noFill/>
          </p:spPr>
          <p:txBody>
            <a:bodyPr wrap="none" rtlCol="0">
              <a:spAutoFit/>
            </a:bodyPr>
            <a:lstStyle/>
            <a:p>
              <a:r>
                <a:rPr lang="fr-FR" sz="1200" b="1" dirty="0"/>
                <a:t>1</a:t>
              </a:r>
            </a:p>
          </p:txBody>
        </p:sp>
        <p:sp>
          <p:nvSpPr>
            <p:cNvPr id="80" name="ZoneTexte 79">
              <a:extLst>
                <a:ext uri="{FF2B5EF4-FFF2-40B4-BE49-F238E27FC236}">
                  <a16:creationId xmlns:a16="http://schemas.microsoft.com/office/drawing/2014/main" id="{3AC91542-8686-7CF2-A9E7-8C65BB86273A}"/>
                </a:ext>
              </a:extLst>
            </p:cNvPr>
            <p:cNvSpPr txBox="1"/>
            <p:nvPr/>
          </p:nvSpPr>
          <p:spPr>
            <a:xfrm>
              <a:off x="1982193" y="4387243"/>
              <a:ext cx="263214" cy="276999"/>
            </a:xfrm>
            <a:prstGeom prst="rect">
              <a:avLst/>
            </a:prstGeom>
            <a:noFill/>
          </p:spPr>
          <p:txBody>
            <a:bodyPr wrap="none" rtlCol="0">
              <a:spAutoFit/>
            </a:bodyPr>
            <a:lstStyle/>
            <a:p>
              <a:r>
                <a:rPr lang="fr-FR" sz="1200" b="1" dirty="0"/>
                <a:t>5</a:t>
              </a:r>
            </a:p>
          </p:txBody>
        </p:sp>
        <p:sp>
          <p:nvSpPr>
            <p:cNvPr id="81" name="ZoneTexte 80">
              <a:extLst>
                <a:ext uri="{FF2B5EF4-FFF2-40B4-BE49-F238E27FC236}">
                  <a16:creationId xmlns:a16="http://schemas.microsoft.com/office/drawing/2014/main" id="{2BEF53D1-D8BF-21FB-6E49-949F5B0F4468}"/>
                </a:ext>
              </a:extLst>
            </p:cNvPr>
            <p:cNvSpPr txBox="1"/>
            <p:nvPr/>
          </p:nvSpPr>
          <p:spPr>
            <a:xfrm>
              <a:off x="2487227" y="4602837"/>
              <a:ext cx="263214" cy="276999"/>
            </a:xfrm>
            <a:prstGeom prst="rect">
              <a:avLst/>
            </a:prstGeom>
            <a:noFill/>
          </p:spPr>
          <p:txBody>
            <a:bodyPr wrap="none" rtlCol="0">
              <a:spAutoFit/>
            </a:bodyPr>
            <a:lstStyle/>
            <a:p>
              <a:r>
                <a:rPr lang="fr-FR" sz="1200" b="1" dirty="0"/>
                <a:t>9</a:t>
              </a:r>
            </a:p>
          </p:txBody>
        </p:sp>
        <p:sp>
          <p:nvSpPr>
            <p:cNvPr id="82" name="ZoneTexte 81">
              <a:extLst>
                <a:ext uri="{FF2B5EF4-FFF2-40B4-BE49-F238E27FC236}">
                  <a16:creationId xmlns:a16="http://schemas.microsoft.com/office/drawing/2014/main" id="{FB01B29E-18B2-0F78-0449-D6A38D5AE945}"/>
                </a:ext>
              </a:extLst>
            </p:cNvPr>
            <p:cNvSpPr txBox="1"/>
            <p:nvPr/>
          </p:nvSpPr>
          <p:spPr>
            <a:xfrm>
              <a:off x="1496558" y="4782735"/>
              <a:ext cx="263214" cy="276999"/>
            </a:xfrm>
            <a:prstGeom prst="rect">
              <a:avLst/>
            </a:prstGeom>
            <a:noFill/>
          </p:spPr>
          <p:txBody>
            <a:bodyPr wrap="none" rtlCol="0">
              <a:spAutoFit/>
            </a:bodyPr>
            <a:lstStyle/>
            <a:p>
              <a:r>
                <a:rPr lang="fr-FR" sz="1200" b="1" dirty="0"/>
                <a:t>1</a:t>
              </a:r>
            </a:p>
          </p:txBody>
        </p:sp>
        <p:sp>
          <p:nvSpPr>
            <p:cNvPr id="83" name="ZoneTexte 82">
              <a:extLst>
                <a:ext uri="{FF2B5EF4-FFF2-40B4-BE49-F238E27FC236}">
                  <a16:creationId xmlns:a16="http://schemas.microsoft.com/office/drawing/2014/main" id="{2169F2EF-0C29-7637-845B-AFCEDB6BAAA5}"/>
                </a:ext>
              </a:extLst>
            </p:cNvPr>
            <p:cNvSpPr txBox="1"/>
            <p:nvPr/>
          </p:nvSpPr>
          <p:spPr>
            <a:xfrm>
              <a:off x="1749013" y="4963639"/>
              <a:ext cx="263214" cy="276999"/>
            </a:xfrm>
            <a:prstGeom prst="rect">
              <a:avLst/>
            </a:prstGeom>
            <a:noFill/>
          </p:spPr>
          <p:txBody>
            <a:bodyPr wrap="none" rtlCol="0">
              <a:spAutoFit/>
            </a:bodyPr>
            <a:lstStyle/>
            <a:p>
              <a:r>
                <a:rPr lang="fr-FR" sz="1200" b="1" dirty="0"/>
                <a:t>3</a:t>
              </a:r>
            </a:p>
          </p:txBody>
        </p:sp>
        <p:sp>
          <p:nvSpPr>
            <p:cNvPr id="84" name="ZoneTexte 83">
              <a:extLst>
                <a:ext uri="{FF2B5EF4-FFF2-40B4-BE49-F238E27FC236}">
                  <a16:creationId xmlns:a16="http://schemas.microsoft.com/office/drawing/2014/main" id="{CF8308BB-FEB5-4C1E-95BE-9A33E9DA895D}"/>
                </a:ext>
              </a:extLst>
            </p:cNvPr>
            <p:cNvSpPr txBox="1"/>
            <p:nvPr/>
          </p:nvSpPr>
          <p:spPr>
            <a:xfrm>
              <a:off x="3863562" y="5280618"/>
              <a:ext cx="341760" cy="276999"/>
            </a:xfrm>
            <a:prstGeom prst="rect">
              <a:avLst/>
            </a:prstGeom>
            <a:noFill/>
          </p:spPr>
          <p:txBody>
            <a:bodyPr wrap="none" rtlCol="0">
              <a:spAutoFit/>
            </a:bodyPr>
            <a:lstStyle/>
            <a:p>
              <a:r>
                <a:rPr lang="fr-FR" sz="1200" b="1" dirty="0"/>
                <a:t>20</a:t>
              </a:r>
            </a:p>
          </p:txBody>
        </p:sp>
        <p:sp>
          <p:nvSpPr>
            <p:cNvPr id="85" name="ZoneTexte 84">
              <a:extLst>
                <a:ext uri="{FF2B5EF4-FFF2-40B4-BE49-F238E27FC236}">
                  <a16:creationId xmlns:a16="http://schemas.microsoft.com/office/drawing/2014/main" id="{0DF8D335-0BFA-2A50-A02B-106BE96E837D}"/>
                </a:ext>
              </a:extLst>
            </p:cNvPr>
            <p:cNvSpPr txBox="1"/>
            <p:nvPr/>
          </p:nvSpPr>
          <p:spPr>
            <a:xfrm>
              <a:off x="1872836" y="5452068"/>
              <a:ext cx="263214" cy="276999"/>
            </a:xfrm>
            <a:prstGeom prst="rect">
              <a:avLst/>
            </a:prstGeom>
            <a:noFill/>
          </p:spPr>
          <p:txBody>
            <a:bodyPr wrap="none" rtlCol="0">
              <a:spAutoFit/>
            </a:bodyPr>
            <a:lstStyle/>
            <a:p>
              <a:r>
                <a:rPr lang="fr-FR" sz="1200" b="1" dirty="0"/>
                <a:t>4</a:t>
              </a:r>
            </a:p>
          </p:txBody>
        </p:sp>
        <p:sp>
          <p:nvSpPr>
            <p:cNvPr id="86" name="ZoneTexte 85">
              <a:extLst>
                <a:ext uri="{FF2B5EF4-FFF2-40B4-BE49-F238E27FC236}">
                  <a16:creationId xmlns:a16="http://schemas.microsoft.com/office/drawing/2014/main" id="{65FB9C9F-CA7C-259B-8A8D-6C78F6E7B939}"/>
                </a:ext>
              </a:extLst>
            </p:cNvPr>
            <p:cNvSpPr txBox="1"/>
            <p:nvPr/>
          </p:nvSpPr>
          <p:spPr>
            <a:xfrm>
              <a:off x="4860701" y="5725098"/>
              <a:ext cx="341760" cy="276999"/>
            </a:xfrm>
            <a:prstGeom prst="rect">
              <a:avLst/>
            </a:prstGeom>
            <a:noFill/>
          </p:spPr>
          <p:txBody>
            <a:bodyPr wrap="none" rtlCol="0">
              <a:spAutoFit/>
            </a:bodyPr>
            <a:lstStyle/>
            <a:p>
              <a:r>
                <a:rPr lang="fr-FR" sz="1200" b="1" dirty="0"/>
                <a:t>31</a:t>
              </a:r>
            </a:p>
          </p:txBody>
        </p:sp>
        <p:sp>
          <p:nvSpPr>
            <p:cNvPr id="87" name="ZoneTexte 86">
              <a:extLst>
                <a:ext uri="{FF2B5EF4-FFF2-40B4-BE49-F238E27FC236}">
                  <a16:creationId xmlns:a16="http://schemas.microsoft.com/office/drawing/2014/main" id="{998D744B-6974-191A-E95A-7C9E2CBBFAF6}"/>
                </a:ext>
              </a:extLst>
            </p:cNvPr>
            <p:cNvSpPr txBox="1"/>
            <p:nvPr/>
          </p:nvSpPr>
          <p:spPr>
            <a:xfrm>
              <a:off x="4332970" y="5894262"/>
              <a:ext cx="341760" cy="276999"/>
            </a:xfrm>
            <a:prstGeom prst="rect">
              <a:avLst/>
            </a:prstGeom>
            <a:noFill/>
          </p:spPr>
          <p:txBody>
            <a:bodyPr wrap="none" rtlCol="0">
              <a:spAutoFit/>
            </a:bodyPr>
            <a:lstStyle/>
            <a:p>
              <a:r>
                <a:rPr lang="fr-FR" sz="1200" b="1" dirty="0"/>
                <a:t>23</a:t>
              </a:r>
            </a:p>
          </p:txBody>
        </p:sp>
        <p:sp>
          <p:nvSpPr>
            <p:cNvPr id="88" name="ZoneTexte 87">
              <a:extLst>
                <a:ext uri="{FF2B5EF4-FFF2-40B4-BE49-F238E27FC236}">
                  <a16:creationId xmlns:a16="http://schemas.microsoft.com/office/drawing/2014/main" id="{0452FA95-C6E1-642F-A6EF-B11A7AFC15EF}"/>
                </a:ext>
              </a:extLst>
            </p:cNvPr>
            <p:cNvSpPr txBox="1"/>
            <p:nvPr/>
          </p:nvSpPr>
          <p:spPr>
            <a:xfrm>
              <a:off x="3066446" y="6086274"/>
              <a:ext cx="341760" cy="276999"/>
            </a:xfrm>
            <a:prstGeom prst="rect">
              <a:avLst/>
            </a:prstGeom>
            <a:noFill/>
          </p:spPr>
          <p:txBody>
            <a:bodyPr wrap="none" rtlCol="0">
              <a:spAutoFit/>
            </a:bodyPr>
            <a:lstStyle/>
            <a:p>
              <a:r>
                <a:rPr lang="fr-FR" sz="1200" b="1" dirty="0"/>
                <a:t>13</a:t>
              </a:r>
            </a:p>
          </p:txBody>
        </p:sp>
        <p:sp>
          <p:nvSpPr>
            <p:cNvPr id="120" name="Rectangle 16">
              <a:extLst>
                <a:ext uri="{FF2B5EF4-FFF2-40B4-BE49-F238E27FC236}">
                  <a16:creationId xmlns:a16="http://schemas.microsoft.com/office/drawing/2014/main" id="{15FC2712-9E1A-DB10-B62A-9B02650792DD}"/>
                </a:ext>
              </a:extLst>
            </p:cNvPr>
            <p:cNvSpPr>
              <a:spLocks noChangeArrowheads="1"/>
            </p:cNvSpPr>
            <p:nvPr/>
          </p:nvSpPr>
          <p:spPr bwMode="auto">
            <a:xfrm>
              <a:off x="3646174" y="1824225"/>
              <a:ext cx="255587" cy="139700"/>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1" name="Rectangle 16">
              <a:extLst>
                <a:ext uri="{FF2B5EF4-FFF2-40B4-BE49-F238E27FC236}">
                  <a16:creationId xmlns:a16="http://schemas.microsoft.com/office/drawing/2014/main" id="{ABB0580A-A6C6-5F93-DCD8-FB3FD16DDE41}"/>
                </a:ext>
              </a:extLst>
            </p:cNvPr>
            <p:cNvSpPr>
              <a:spLocks noChangeArrowheads="1"/>
            </p:cNvSpPr>
            <p:nvPr/>
          </p:nvSpPr>
          <p:spPr bwMode="auto">
            <a:xfrm>
              <a:off x="1625033" y="1850012"/>
              <a:ext cx="255587" cy="139700"/>
            </a:xfrm>
            <a:prstGeom prst="rect">
              <a:avLst/>
            </a:prstGeom>
            <a:solidFill>
              <a:srgbClr val="000099"/>
            </a:solidFill>
            <a:ln>
              <a:noFill/>
            </a:ln>
          </p:spPr>
          <p:txBody>
            <a:bodyPr vert="horz" wrap="square" lIns="91440" tIns="45720" rIns="91440" bIns="45720" numCol="1" anchor="t" anchorCtr="0" compatLnSpc="1">
              <a:prstTxWarp prst="textNoShape">
                <a:avLst/>
              </a:prstTxWarp>
            </a:bodyPr>
            <a:lstStyle/>
            <a:p>
              <a:endParaRPr lang="fr-FR"/>
            </a:p>
          </p:txBody>
        </p:sp>
        <p:sp>
          <p:nvSpPr>
            <p:cNvPr id="123" name="ZoneTexte 122">
              <a:extLst>
                <a:ext uri="{FF2B5EF4-FFF2-40B4-BE49-F238E27FC236}">
                  <a16:creationId xmlns:a16="http://schemas.microsoft.com/office/drawing/2014/main" id="{A706C7B2-FF58-D606-A638-A29111DCE291}"/>
                </a:ext>
              </a:extLst>
            </p:cNvPr>
            <p:cNvSpPr txBox="1"/>
            <p:nvPr/>
          </p:nvSpPr>
          <p:spPr>
            <a:xfrm>
              <a:off x="1880620" y="1757340"/>
              <a:ext cx="1527586" cy="307777"/>
            </a:xfrm>
            <a:prstGeom prst="rect">
              <a:avLst/>
            </a:prstGeom>
            <a:noFill/>
          </p:spPr>
          <p:txBody>
            <a:bodyPr wrap="square">
              <a:spAutoFit/>
            </a:bodyPr>
            <a:lstStyle/>
            <a:p>
              <a:r>
                <a:rPr lang="fr-FR" sz="1400" b="1" dirty="0"/>
                <a:t>Major INSTI RAM </a:t>
              </a:r>
            </a:p>
          </p:txBody>
        </p:sp>
        <p:sp>
          <p:nvSpPr>
            <p:cNvPr id="124" name="ZoneTexte 123">
              <a:extLst>
                <a:ext uri="{FF2B5EF4-FFF2-40B4-BE49-F238E27FC236}">
                  <a16:creationId xmlns:a16="http://schemas.microsoft.com/office/drawing/2014/main" id="{7E27DD84-4E88-8016-B093-61628FE5F407}"/>
                </a:ext>
              </a:extLst>
            </p:cNvPr>
            <p:cNvSpPr txBox="1"/>
            <p:nvPr/>
          </p:nvSpPr>
          <p:spPr>
            <a:xfrm>
              <a:off x="3887348" y="1730075"/>
              <a:ext cx="1746566" cy="307777"/>
            </a:xfrm>
            <a:prstGeom prst="rect">
              <a:avLst/>
            </a:prstGeom>
            <a:noFill/>
          </p:spPr>
          <p:txBody>
            <a:bodyPr wrap="square">
              <a:spAutoFit/>
            </a:bodyPr>
            <a:lstStyle/>
            <a:p>
              <a:r>
                <a:rPr lang="en-US" sz="1400" b="1"/>
                <a:t>Accessory INSTI RAM </a:t>
              </a:r>
            </a:p>
          </p:txBody>
        </p:sp>
      </p:grpSp>
      <p:sp>
        <p:nvSpPr>
          <p:cNvPr id="125" name="Text Placeholder 22">
            <a:extLst>
              <a:ext uri="{FF2B5EF4-FFF2-40B4-BE49-F238E27FC236}">
                <a16:creationId xmlns:a16="http://schemas.microsoft.com/office/drawing/2014/main" id="{4A930297-5453-0B36-9234-8BAFA124449E}"/>
              </a:ext>
            </a:extLst>
          </p:cNvPr>
          <p:cNvSpPr txBox="1">
            <a:spLocks/>
          </p:cNvSpPr>
          <p:nvPr/>
        </p:nvSpPr>
        <p:spPr bwMode="auto">
          <a:xfrm>
            <a:off x="6894566" y="6564228"/>
            <a:ext cx="522211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a:solidFill>
                  <a:schemeClr val="tx1"/>
                </a:solidFill>
                <a:latin typeface="+mn-lt"/>
              </a:rPr>
              <a:t>1. Egger M, et al.</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AIDS 2024 ; # </a:t>
            </a:r>
            <a:r>
              <a:rPr lang="en-US" sz="1200" i="1" kern="0" dirty="0">
                <a:solidFill>
                  <a:schemeClr val="tx1"/>
                </a:solidFill>
                <a:latin typeface="+mn-lt"/>
              </a:rPr>
              <a:t>LB16 ;  2. Simon K, et al.</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AIDS 2024 ; # WEPEB133</a:t>
            </a:r>
            <a:r>
              <a:rPr lang="en-US" sz="1200" i="1" kern="0" dirty="0">
                <a:solidFill>
                  <a:schemeClr val="tx1"/>
                </a:solidFill>
                <a:latin typeface="+mn-lt"/>
              </a:rPr>
              <a:t> </a:t>
            </a:r>
            <a:endPar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126" name="Espace réservé du contenu 2">
            <a:extLst>
              <a:ext uri="{FF2B5EF4-FFF2-40B4-BE49-F238E27FC236}">
                <a16:creationId xmlns:a16="http://schemas.microsoft.com/office/drawing/2014/main" id="{738A5C4B-3750-4055-4E62-5EC6BDF47D1E}"/>
              </a:ext>
            </a:extLst>
          </p:cNvPr>
          <p:cNvSpPr txBox="1">
            <a:spLocks/>
          </p:cNvSpPr>
          <p:nvPr/>
        </p:nvSpPr>
        <p:spPr>
          <a:xfrm>
            <a:off x="6008137" y="1861322"/>
            <a:ext cx="6020915" cy="913021"/>
          </a:xfrm>
          <a:prstGeom prst="rect">
            <a:avLst/>
          </a:prstGeom>
        </p:spPr>
        <p:txBody>
          <a:bodyPr vert="horz" lIns="91440" tIns="45720" rIns="91440" bIns="45720" rtlCol="0">
            <a:normAutofit/>
          </a:bodyPr>
          <a:lstStyle>
            <a:lvl1pPr marL="257175" indent="-257175" algn="l" defTabSz="342900" rtl="0" eaLnBrk="1" latinLnBrk="0" hangingPunct="1">
              <a:spcBef>
                <a:spcPct val="20000"/>
              </a:spcBef>
              <a:buClr>
                <a:srgbClr val="0070C0"/>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0070C0"/>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0070C0"/>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0070C0"/>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0070C0"/>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1600" dirty="0"/>
              <a:t>Malawi </a:t>
            </a:r>
            <a:r>
              <a:rPr lang="en-US" sz="1600" baseline="30000" dirty="0"/>
              <a:t>2</a:t>
            </a:r>
            <a:r>
              <a:rPr lang="en-US" sz="1600" dirty="0"/>
              <a:t>: 124 genotypic tests in children and adolescents on DTG with VL ≥ 1000 c/mL between Dec 2019 and Nov 2023</a:t>
            </a:r>
          </a:p>
          <a:p>
            <a:r>
              <a:rPr lang="en-US" sz="1600" dirty="0"/>
              <a:t>DTG resistance in 33 genotypic tests (27%)</a:t>
            </a:r>
          </a:p>
        </p:txBody>
      </p:sp>
    </p:spTree>
    <p:extLst>
      <p:ext uri="{BB962C8B-B14F-4D97-AF65-F5344CB8AC3E}">
        <p14:creationId xmlns:p14="http://schemas.microsoft.com/office/powerpoint/2010/main" val="390009357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1ABD601E-36CE-3044-B924-D30B7872B3C1}"/>
              </a:ext>
            </a:extLst>
          </p:cNvPr>
          <p:cNvGrpSpPr/>
          <p:nvPr/>
        </p:nvGrpSpPr>
        <p:grpSpPr>
          <a:xfrm>
            <a:off x="2823342" y="324557"/>
            <a:ext cx="6595501" cy="6204491"/>
            <a:chOff x="2780615" y="299554"/>
            <a:chExt cx="6595501" cy="6204491"/>
          </a:xfrm>
        </p:grpSpPr>
        <p:sp>
          <p:nvSpPr>
            <p:cNvPr id="4" name="Freeform 5">
              <a:extLst>
                <a:ext uri="{FF2B5EF4-FFF2-40B4-BE49-F238E27FC236}">
                  <a16:creationId xmlns:a16="http://schemas.microsoft.com/office/drawing/2014/main" id="{64F7320A-EC1F-F58C-AA6C-D358752C77D4}"/>
                </a:ext>
              </a:extLst>
            </p:cNvPr>
            <p:cNvSpPr>
              <a:spLocks/>
            </p:cNvSpPr>
            <p:nvPr/>
          </p:nvSpPr>
          <p:spPr bwMode="auto">
            <a:xfrm rot="7841006">
              <a:off x="3699529" y="4040418"/>
              <a:ext cx="3059985" cy="1867269"/>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5" name="Freeform 5">
              <a:extLst>
                <a:ext uri="{FF2B5EF4-FFF2-40B4-BE49-F238E27FC236}">
                  <a16:creationId xmlns:a16="http://schemas.microsoft.com/office/drawing/2014/main" id="{382F5148-1C39-8736-4071-00B1A56F3672}"/>
                </a:ext>
              </a:extLst>
            </p:cNvPr>
            <p:cNvSpPr>
              <a:spLocks/>
            </p:cNvSpPr>
            <p:nvPr/>
          </p:nvSpPr>
          <p:spPr bwMode="auto">
            <a:xfrm rot="11954501">
              <a:off x="2780615" y="1614979"/>
              <a:ext cx="2944749" cy="2174237"/>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25"/>
            </a:p>
          </p:txBody>
        </p:sp>
        <p:sp>
          <p:nvSpPr>
            <p:cNvPr id="6" name="Freeform 5">
              <a:extLst>
                <a:ext uri="{FF2B5EF4-FFF2-40B4-BE49-F238E27FC236}">
                  <a16:creationId xmlns:a16="http://schemas.microsoft.com/office/drawing/2014/main" id="{AB917C8E-5C2C-7231-C4B5-432F798C8F2D}"/>
                </a:ext>
              </a:extLst>
            </p:cNvPr>
            <p:cNvSpPr>
              <a:spLocks/>
            </p:cNvSpPr>
            <p:nvPr/>
          </p:nvSpPr>
          <p:spPr bwMode="auto">
            <a:xfrm rot="4585277">
              <a:off x="5349146" y="3840395"/>
              <a:ext cx="3007203" cy="2062546"/>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7" name="Freeform 5">
              <a:extLst>
                <a:ext uri="{FF2B5EF4-FFF2-40B4-BE49-F238E27FC236}">
                  <a16:creationId xmlns:a16="http://schemas.microsoft.com/office/drawing/2014/main" id="{8B00FAEF-C1C1-31AA-AF53-F6A561AB160E}"/>
                </a:ext>
              </a:extLst>
            </p:cNvPr>
            <p:cNvSpPr>
              <a:spLocks/>
            </p:cNvSpPr>
            <p:nvPr/>
          </p:nvSpPr>
          <p:spPr bwMode="auto">
            <a:xfrm rot="10166195">
              <a:off x="2797782" y="3109385"/>
              <a:ext cx="3161733" cy="1592807"/>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Freeform 5">
              <a:extLst>
                <a:ext uri="{FF2B5EF4-FFF2-40B4-BE49-F238E27FC236}">
                  <a16:creationId xmlns:a16="http://schemas.microsoft.com/office/drawing/2014/main" id="{59C7746A-536B-F5CA-8F30-90688C4D6DC6}"/>
                </a:ext>
              </a:extLst>
            </p:cNvPr>
            <p:cNvSpPr>
              <a:spLocks/>
            </p:cNvSpPr>
            <p:nvPr/>
          </p:nvSpPr>
          <p:spPr bwMode="auto">
            <a:xfrm rot="15213057">
              <a:off x="3838919" y="795247"/>
              <a:ext cx="2944749" cy="1953363"/>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25"/>
            </a:p>
          </p:txBody>
        </p:sp>
        <p:sp>
          <p:nvSpPr>
            <p:cNvPr id="9" name="Freeform 5">
              <a:extLst>
                <a:ext uri="{FF2B5EF4-FFF2-40B4-BE49-F238E27FC236}">
                  <a16:creationId xmlns:a16="http://schemas.microsoft.com/office/drawing/2014/main" id="{0EC25D41-CF5B-262A-6228-56507B315C5F}"/>
                </a:ext>
              </a:extLst>
            </p:cNvPr>
            <p:cNvSpPr>
              <a:spLocks/>
            </p:cNvSpPr>
            <p:nvPr/>
          </p:nvSpPr>
          <p:spPr bwMode="auto">
            <a:xfrm rot="19201002">
              <a:off x="5184497" y="856288"/>
              <a:ext cx="3205308" cy="1849974"/>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Freeform 5">
              <a:extLst>
                <a:ext uri="{FF2B5EF4-FFF2-40B4-BE49-F238E27FC236}">
                  <a16:creationId xmlns:a16="http://schemas.microsoft.com/office/drawing/2014/main" id="{C9792F2C-767C-B2AE-9CB8-6D135A7CD156}"/>
                </a:ext>
              </a:extLst>
            </p:cNvPr>
            <p:cNvSpPr>
              <a:spLocks/>
            </p:cNvSpPr>
            <p:nvPr/>
          </p:nvSpPr>
          <p:spPr bwMode="auto">
            <a:xfrm rot="20990587">
              <a:off x="5904141" y="1878763"/>
              <a:ext cx="3450945" cy="1430457"/>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0D7C87D8-9FDB-D049-BAEE-4AE2A6A410E8}"/>
                </a:ext>
              </a:extLst>
            </p:cNvPr>
            <p:cNvSpPr/>
            <p:nvPr/>
          </p:nvSpPr>
          <p:spPr>
            <a:xfrm>
              <a:off x="5969109" y="4480566"/>
              <a:ext cx="1939442" cy="1528624"/>
            </a:xfrm>
            <a:prstGeom prst="rect">
              <a:avLst/>
            </a:prstGeom>
          </p:spPr>
          <p:txBody>
            <a:bodyPr wrap="none">
              <a:spAutoFit/>
            </a:bodyPr>
            <a:lstStyle/>
            <a:p>
              <a:pPr algn="ctr">
                <a:lnSpc>
                  <a:spcPts val="2800"/>
                </a:lnSpc>
              </a:pPr>
              <a:r>
                <a:rPr lang="en-US" sz="2400" b="1" dirty="0" err="1"/>
                <a:t>bNABs</a:t>
              </a:r>
              <a:endParaRPr lang="en-US" sz="2400" b="1" dirty="0"/>
            </a:p>
            <a:p>
              <a:pPr algn="ctr">
                <a:lnSpc>
                  <a:spcPts val="2800"/>
                </a:lnSpc>
              </a:pPr>
              <a:r>
                <a:rPr lang="en-US" sz="2400" b="1" dirty="0">
                  <a:solidFill>
                    <a:srgbClr val="FF6600"/>
                  </a:solidFill>
                </a:rPr>
                <a:t>Prevention </a:t>
              </a:r>
            </a:p>
            <a:p>
              <a:pPr algn="ctr">
                <a:lnSpc>
                  <a:spcPts val="2800"/>
                </a:lnSpc>
              </a:pPr>
              <a:r>
                <a:rPr lang="en-US" sz="2400" b="1" dirty="0">
                  <a:solidFill>
                    <a:srgbClr val="FF6600"/>
                  </a:solidFill>
                </a:rPr>
                <a:t>of breastmilk </a:t>
              </a:r>
            </a:p>
            <a:p>
              <a:pPr algn="ctr">
                <a:lnSpc>
                  <a:spcPts val="2800"/>
                </a:lnSpc>
              </a:pPr>
              <a:r>
                <a:rPr lang="en-US" sz="2400" b="1" dirty="0">
                  <a:solidFill>
                    <a:srgbClr val="FF6600"/>
                  </a:solidFill>
                </a:rPr>
                <a:t>transmission</a:t>
              </a:r>
            </a:p>
          </p:txBody>
        </p:sp>
        <p:sp>
          <p:nvSpPr>
            <p:cNvPr id="13" name="Freeform 5">
              <a:extLst>
                <a:ext uri="{FF2B5EF4-FFF2-40B4-BE49-F238E27FC236}">
                  <a16:creationId xmlns:a16="http://schemas.microsoft.com/office/drawing/2014/main" id="{488CE906-A803-521E-4B62-9617E4BAEBBD}"/>
                </a:ext>
              </a:extLst>
            </p:cNvPr>
            <p:cNvSpPr>
              <a:spLocks/>
            </p:cNvSpPr>
            <p:nvPr/>
          </p:nvSpPr>
          <p:spPr bwMode="auto">
            <a:xfrm rot="749648">
              <a:off x="5919398" y="3035315"/>
              <a:ext cx="3456718" cy="1352975"/>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 name="Ellipse 16">
              <a:extLst>
                <a:ext uri="{FF2B5EF4-FFF2-40B4-BE49-F238E27FC236}">
                  <a16:creationId xmlns:a16="http://schemas.microsoft.com/office/drawing/2014/main" id="{5A2BB479-E0FA-28B2-2F3F-5762DC727234}"/>
                </a:ext>
              </a:extLst>
            </p:cNvPr>
            <p:cNvSpPr/>
            <p:nvPr/>
          </p:nvSpPr>
          <p:spPr>
            <a:xfrm>
              <a:off x="5039329" y="2165761"/>
              <a:ext cx="2021856" cy="2039058"/>
            </a:xfrm>
            <a:prstGeom prst="ellipse">
              <a:avLst/>
            </a:prstGeom>
            <a:solidFill>
              <a:schemeClr val="accent1"/>
            </a:solidFill>
            <a:ln>
              <a:no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endParaRPr>
            </a:p>
          </p:txBody>
        </p:sp>
        <p:sp>
          <p:nvSpPr>
            <p:cNvPr id="18" name="Rectangle 17">
              <a:extLst>
                <a:ext uri="{FF2B5EF4-FFF2-40B4-BE49-F238E27FC236}">
                  <a16:creationId xmlns:a16="http://schemas.microsoft.com/office/drawing/2014/main" id="{3AD14EB6-8EA7-D363-0E2E-2E0A4B11589D}"/>
                </a:ext>
              </a:extLst>
            </p:cNvPr>
            <p:cNvSpPr/>
            <p:nvPr/>
          </p:nvSpPr>
          <p:spPr>
            <a:xfrm>
              <a:off x="5616805" y="2742589"/>
              <a:ext cx="869149" cy="815480"/>
            </a:xfrm>
            <a:prstGeom prst="rect">
              <a:avLst/>
            </a:prstGeom>
          </p:spPr>
          <p:txBody>
            <a:bodyPr wrap="none">
              <a:spAutoFit/>
            </a:bodyPr>
            <a:lstStyle/>
            <a:p>
              <a:pPr algn="ctr">
                <a:lnSpc>
                  <a:spcPts val="2800"/>
                </a:lnSpc>
              </a:pPr>
              <a:r>
                <a:rPr lang="en-US" sz="2800" b="1" dirty="0" err="1">
                  <a:solidFill>
                    <a:schemeClr val="bg1"/>
                  </a:solidFill>
                </a:rPr>
                <a:t>PrEP</a:t>
              </a:r>
              <a:endParaRPr lang="en-US" sz="2800" b="1" dirty="0">
                <a:solidFill>
                  <a:schemeClr val="bg1"/>
                </a:solidFill>
              </a:endParaRPr>
            </a:p>
            <a:p>
              <a:pPr algn="ctr">
                <a:lnSpc>
                  <a:spcPts val="2800"/>
                </a:lnSpc>
              </a:pPr>
              <a:r>
                <a:rPr lang="en-US" sz="2800" b="1" dirty="0">
                  <a:solidFill>
                    <a:schemeClr val="bg1"/>
                  </a:solidFill>
                </a:rPr>
                <a:t>PEP</a:t>
              </a:r>
            </a:p>
          </p:txBody>
        </p:sp>
        <p:sp>
          <p:nvSpPr>
            <p:cNvPr id="20" name="Rectangle 19">
              <a:extLst>
                <a:ext uri="{FF2B5EF4-FFF2-40B4-BE49-F238E27FC236}">
                  <a16:creationId xmlns:a16="http://schemas.microsoft.com/office/drawing/2014/main" id="{9359F304-B4BC-6991-7908-FD8AF2DBD1F2}"/>
                </a:ext>
              </a:extLst>
            </p:cNvPr>
            <p:cNvSpPr/>
            <p:nvPr/>
          </p:nvSpPr>
          <p:spPr>
            <a:xfrm>
              <a:off x="2999020" y="2156633"/>
              <a:ext cx="1302216" cy="810478"/>
            </a:xfrm>
            <a:prstGeom prst="rect">
              <a:avLst/>
            </a:prstGeom>
          </p:spPr>
          <p:txBody>
            <a:bodyPr wrap="none">
              <a:spAutoFit/>
            </a:bodyPr>
            <a:lstStyle/>
            <a:p>
              <a:pPr algn="ctr">
                <a:lnSpc>
                  <a:spcPts val="2800"/>
                </a:lnSpc>
              </a:pPr>
              <a:r>
                <a:rPr lang="en-US" sz="2400" b="1" dirty="0" err="1"/>
                <a:t>DoxyPEP</a:t>
              </a:r>
              <a:endParaRPr lang="en-US" sz="2400" b="1" dirty="0"/>
            </a:p>
            <a:p>
              <a:pPr algn="ctr">
                <a:lnSpc>
                  <a:spcPts val="2800"/>
                </a:lnSpc>
              </a:pPr>
              <a:r>
                <a:rPr lang="en-US" sz="2400" b="1" dirty="0"/>
                <a:t>R in NG</a:t>
              </a:r>
            </a:p>
          </p:txBody>
        </p:sp>
        <p:sp>
          <p:nvSpPr>
            <p:cNvPr id="22" name="Rectangle 21">
              <a:extLst>
                <a:ext uri="{FF2B5EF4-FFF2-40B4-BE49-F238E27FC236}">
                  <a16:creationId xmlns:a16="http://schemas.microsoft.com/office/drawing/2014/main" id="{61F223D3-DFC7-DCD9-E385-D99FA46F8975}"/>
                </a:ext>
              </a:extLst>
            </p:cNvPr>
            <p:cNvSpPr/>
            <p:nvPr/>
          </p:nvSpPr>
          <p:spPr>
            <a:xfrm>
              <a:off x="4250872" y="853261"/>
              <a:ext cx="1887813" cy="1169551"/>
            </a:xfrm>
            <a:prstGeom prst="rect">
              <a:avLst/>
            </a:prstGeom>
          </p:spPr>
          <p:txBody>
            <a:bodyPr wrap="square">
              <a:spAutoFit/>
            </a:bodyPr>
            <a:lstStyle/>
            <a:p>
              <a:pPr algn="ctr">
                <a:lnSpc>
                  <a:spcPts val="2800"/>
                </a:lnSpc>
              </a:pPr>
              <a:r>
                <a:rPr lang="fr-FR" sz="2400" b="1" dirty="0" err="1"/>
                <a:t>Chemsex</a:t>
              </a:r>
              <a:r>
                <a:rPr lang="fr-FR" sz="2400" b="1" dirty="0"/>
                <a:t> </a:t>
              </a:r>
              <a:br>
                <a:rPr lang="fr-FR" sz="2400" b="1" dirty="0"/>
              </a:br>
              <a:r>
                <a:rPr lang="fr-FR" sz="2400" b="1" dirty="0"/>
                <a:t>and</a:t>
              </a:r>
            </a:p>
            <a:p>
              <a:pPr algn="ctr">
                <a:lnSpc>
                  <a:spcPts val="2800"/>
                </a:lnSpc>
              </a:pPr>
              <a:r>
                <a:rPr lang="fr-FR" sz="2400" b="1" dirty="0"/>
                <a:t>STI </a:t>
              </a:r>
              <a:r>
                <a:rPr lang="fr-FR" sz="2400" b="1" dirty="0" err="1"/>
                <a:t>risk</a:t>
              </a:r>
              <a:endParaRPr lang="en-US" sz="2400" b="1" dirty="0"/>
            </a:p>
          </p:txBody>
        </p:sp>
        <p:sp>
          <p:nvSpPr>
            <p:cNvPr id="23" name="Rectangle 22">
              <a:extLst>
                <a:ext uri="{FF2B5EF4-FFF2-40B4-BE49-F238E27FC236}">
                  <a16:creationId xmlns:a16="http://schemas.microsoft.com/office/drawing/2014/main" id="{22C6587B-DF97-CEE9-6583-FFBC3ADB5099}"/>
                </a:ext>
              </a:extLst>
            </p:cNvPr>
            <p:cNvSpPr/>
            <p:nvPr/>
          </p:nvSpPr>
          <p:spPr>
            <a:xfrm>
              <a:off x="6200127" y="798604"/>
              <a:ext cx="1887813" cy="1169551"/>
            </a:xfrm>
            <a:prstGeom prst="rect">
              <a:avLst/>
            </a:prstGeom>
          </p:spPr>
          <p:txBody>
            <a:bodyPr wrap="square">
              <a:spAutoFit/>
            </a:bodyPr>
            <a:lstStyle/>
            <a:p>
              <a:pPr algn="ctr">
                <a:lnSpc>
                  <a:spcPts val="2800"/>
                </a:lnSpc>
              </a:pPr>
              <a:r>
                <a:rPr lang="en-US" sz="2400" b="1" dirty="0"/>
                <a:t>CB-LA </a:t>
              </a:r>
              <a:r>
                <a:rPr lang="en-US" sz="2400" b="1" dirty="0" err="1"/>
                <a:t>PrEP</a:t>
              </a:r>
              <a:endParaRPr lang="en-US" sz="2400" b="1" dirty="0"/>
            </a:p>
            <a:p>
              <a:pPr algn="ctr">
                <a:lnSpc>
                  <a:spcPts val="2800"/>
                </a:lnSpc>
              </a:pPr>
              <a:r>
                <a:rPr lang="en-US" sz="2400" b="1" dirty="0"/>
                <a:t>pregnancy </a:t>
              </a:r>
            </a:p>
            <a:p>
              <a:pPr algn="ctr">
                <a:lnSpc>
                  <a:spcPts val="2800"/>
                </a:lnSpc>
              </a:pPr>
              <a:r>
                <a:rPr lang="fr-FR" sz="2400" b="1" dirty="0">
                  <a:solidFill>
                    <a:srgbClr val="FF6600"/>
                  </a:solidFill>
                </a:rPr>
                <a:t>HPTN084</a:t>
              </a:r>
              <a:endParaRPr lang="en-US" sz="2400" b="1" dirty="0">
                <a:solidFill>
                  <a:srgbClr val="FF6600"/>
                </a:solidFill>
              </a:endParaRPr>
            </a:p>
          </p:txBody>
        </p:sp>
        <p:sp>
          <p:nvSpPr>
            <p:cNvPr id="24" name="Rectangle 23">
              <a:extLst>
                <a:ext uri="{FF2B5EF4-FFF2-40B4-BE49-F238E27FC236}">
                  <a16:creationId xmlns:a16="http://schemas.microsoft.com/office/drawing/2014/main" id="{0BD64206-8A60-BEB1-AC7E-AC22C89702FC}"/>
                </a:ext>
              </a:extLst>
            </p:cNvPr>
            <p:cNvSpPr/>
            <p:nvPr/>
          </p:nvSpPr>
          <p:spPr>
            <a:xfrm>
              <a:off x="6983337" y="1928473"/>
              <a:ext cx="2253937" cy="1169551"/>
            </a:xfrm>
            <a:prstGeom prst="rect">
              <a:avLst/>
            </a:prstGeom>
          </p:spPr>
          <p:txBody>
            <a:bodyPr wrap="square">
              <a:spAutoFit/>
            </a:bodyPr>
            <a:lstStyle/>
            <a:p>
              <a:pPr algn="ctr">
                <a:lnSpc>
                  <a:spcPts val="2800"/>
                </a:lnSpc>
              </a:pPr>
              <a:r>
                <a:rPr lang="en-US" sz="2400" b="1" dirty="0"/>
                <a:t>CAB-LA </a:t>
              </a:r>
              <a:r>
                <a:rPr lang="en-US" sz="2400" b="1" dirty="0" err="1"/>
                <a:t>PrEP</a:t>
              </a:r>
              <a:endParaRPr lang="en-US" sz="2400" b="1" dirty="0"/>
            </a:p>
            <a:p>
              <a:pPr algn="ctr">
                <a:lnSpc>
                  <a:spcPts val="2800"/>
                </a:lnSpc>
              </a:pPr>
              <a:r>
                <a:rPr lang="en-US" sz="2400" b="1" dirty="0"/>
                <a:t>HIV screening </a:t>
              </a:r>
            </a:p>
            <a:p>
              <a:pPr algn="ctr">
                <a:lnSpc>
                  <a:spcPts val="2800"/>
                </a:lnSpc>
              </a:pPr>
              <a:r>
                <a:rPr lang="fr-FR" sz="2400" b="1" dirty="0">
                  <a:solidFill>
                    <a:srgbClr val="FF6600"/>
                  </a:solidFill>
                </a:rPr>
                <a:t>HPTN083</a:t>
              </a:r>
              <a:endParaRPr lang="en-US" sz="2400" b="1" dirty="0">
                <a:solidFill>
                  <a:srgbClr val="FF6600"/>
                </a:solidFill>
              </a:endParaRPr>
            </a:p>
          </p:txBody>
        </p:sp>
        <p:sp>
          <p:nvSpPr>
            <p:cNvPr id="25" name="Rectangle 24">
              <a:extLst>
                <a:ext uri="{FF2B5EF4-FFF2-40B4-BE49-F238E27FC236}">
                  <a16:creationId xmlns:a16="http://schemas.microsoft.com/office/drawing/2014/main" id="{CE635A13-C48D-EA1C-B068-271DA6EF6D3A}"/>
                </a:ext>
              </a:extLst>
            </p:cNvPr>
            <p:cNvSpPr/>
            <p:nvPr/>
          </p:nvSpPr>
          <p:spPr>
            <a:xfrm>
              <a:off x="6942771" y="3403997"/>
              <a:ext cx="1887813" cy="810478"/>
            </a:xfrm>
            <a:prstGeom prst="rect">
              <a:avLst/>
            </a:prstGeom>
          </p:spPr>
          <p:txBody>
            <a:bodyPr wrap="square">
              <a:spAutoFit/>
            </a:bodyPr>
            <a:lstStyle/>
            <a:p>
              <a:pPr algn="ctr">
                <a:lnSpc>
                  <a:spcPts val="2800"/>
                </a:lnSpc>
              </a:pPr>
              <a:r>
                <a:rPr lang="en-US" sz="2400" b="1" dirty="0"/>
                <a:t>LEN for </a:t>
              </a:r>
              <a:r>
                <a:rPr lang="en-US" sz="2400" b="1" dirty="0" err="1"/>
                <a:t>PrEP</a:t>
              </a:r>
              <a:endParaRPr lang="en-US" sz="2400" b="1" dirty="0"/>
            </a:p>
            <a:p>
              <a:pPr algn="ctr">
                <a:lnSpc>
                  <a:spcPts val="2800"/>
                </a:lnSpc>
              </a:pPr>
              <a:r>
                <a:rPr lang="fr-FR" sz="2400" b="1" dirty="0">
                  <a:solidFill>
                    <a:srgbClr val="FF6600"/>
                  </a:solidFill>
                </a:rPr>
                <a:t>PURPOSE-1</a:t>
              </a:r>
              <a:endParaRPr lang="en-US" sz="2400" b="1" dirty="0">
                <a:solidFill>
                  <a:srgbClr val="FF6600"/>
                </a:solidFill>
              </a:endParaRPr>
            </a:p>
          </p:txBody>
        </p:sp>
        <p:sp>
          <p:nvSpPr>
            <p:cNvPr id="15" name="Rectangle 14">
              <a:extLst>
                <a:ext uri="{FF2B5EF4-FFF2-40B4-BE49-F238E27FC236}">
                  <a16:creationId xmlns:a16="http://schemas.microsoft.com/office/drawing/2014/main" id="{3EABB645-C95F-06EA-EBD0-6AD1CA0F3CE8}"/>
                </a:ext>
              </a:extLst>
            </p:cNvPr>
            <p:cNvSpPr/>
            <p:nvPr/>
          </p:nvSpPr>
          <p:spPr>
            <a:xfrm>
              <a:off x="4020875" y="4764985"/>
              <a:ext cx="1887813" cy="1169551"/>
            </a:xfrm>
            <a:prstGeom prst="rect">
              <a:avLst/>
            </a:prstGeom>
          </p:spPr>
          <p:txBody>
            <a:bodyPr wrap="square">
              <a:spAutoFit/>
            </a:bodyPr>
            <a:lstStyle/>
            <a:p>
              <a:pPr algn="ctr">
                <a:lnSpc>
                  <a:spcPts val="2800"/>
                </a:lnSpc>
              </a:pPr>
              <a:r>
                <a:rPr lang="fr-FR" sz="2400" b="1" dirty="0" err="1"/>
                <a:t>DoxyPrEP</a:t>
              </a:r>
              <a:endParaRPr lang="fr-FR" sz="2400" b="1" dirty="0"/>
            </a:p>
            <a:p>
              <a:pPr algn="ctr">
                <a:lnSpc>
                  <a:spcPts val="2800"/>
                </a:lnSpc>
              </a:pPr>
              <a:r>
                <a:rPr lang="fr-FR" sz="2400" b="1" dirty="0" err="1"/>
                <a:t>Female</a:t>
              </a:r>
              <a:r>
                <a:rPr lang="fr-FR" sz="2400" b="1" dirty="0"/>
                <a:t> </a:t>
              </a:r>
              <a:r>
                <a:rPr lang="fr-FR" sz="2400" b="1" dirty="0" err="1"/>
                <a:t>sex</a:t>
              </a:r>
              <a:r>
                <a:rPr lang="fr-FR" sz="2400" b="1" dirty="0"/>
                <a:t> </a:t>
              </a:r>
            </a:p>
            <a:p>
              <a:pPr algn="ctr">
                <a:lnSpc>
                  <a:spcPts val="2800"/>
                </a:lnSpc>
              </a:pPr>
              <a:r>
                <a:rPr lang="fr-FR" sz="2400" b="1" dirty="0" err="1"/>
                <a:t>workers</a:t>
              </a:r>
              <a:endParaRPr lang="en-US" sz="2400" b="1" dirty="0"/>
            </a:p>
          </p:txBody>
        </p:sp>
        <p:sp>
          <p:nvSpPr>
            <p:cNvPr id="26" name="Rectangle 25">
              <a:extLst>
                <a:ext uri="{FF2B5EF4-FFF2-40B4-BE49-F238E27FC236}">
                  <a16:creationId xmlns:a16="http://schemas.microsoft.com/office/drawing/2014/main" id="{FCA5C8F1-6175-C8A3-66C6-3F1F81219847}"/>
                </a:ext>
              </a:extLst>
            </p:cNvPr>
            <p:cNvSpPr/>
            <p:nvPr/>
          </p:nvSpPr>
          <p:spPr>
            <a:xfrm>
              <a:off x="3047111" y="3546961"/>
              <a:ext cx="1887813" cy="810478"/>
            </a:xfrm>
            <a:prstGeom prst="rect">
              <a:avLst/>
            </a:prstGeom>
          </p:spPr>
          <p:txBody>
            <a:bodyPr wrap="square">
              <a:spAutoFit/>
            </a:bodyPr>
            <a:lstStyle/>
            <a:p>
              <a:pPr algn="ctr">
                <a:lnSpc>
                  <a:spcPts val="2800"/>
                </a:lnSpc>
              </a:pPr>
              <a:r>
                <a:rPr lang="fr-FR" sz="2400" b="1" dirty="0" err="1"/>
                <a:t>DoxyPrEP</a:t>
              </a:r>
              <a:endParaRPr lang="fr-FR" sz="2400" b="1" dirty="0"/>
            </a:p>
            <a:p>
              <a:pPr algn="ctr">
                <a:lnSpc>
                  <a:spcPts val="2800"/>
                </a:lnSpc>
              </a:pPr>
              <a:r>
                <a:rPr lang="fr-FR" sz="2400" b="1" dirty="0"/>
                <a:t>MSM</a:t>
              </a:r>
              <a:endParaRPr lang="en-US" sz="2400" b="1" dirty="0"/>
            </a:p>
          </p:txBody>
        </p:sp>
      </p:grpSp>
      <p:sp>
        <p:nvSpPr>
          <p:cNvPr id="27" name="Flèche courbée vers la gauche 26">
            <a:extLst>
              <a:ext uri="{FF2B5EF4-FFF2-40B4-BE49-F238E27FC236}">
                <a16:creationId xmlns:a16="http://schemas.microsoft.com/office/drawing/2014/main" id="{BAADE46E-DC79-6EB9-0AC7-C7ACB32DE780}"/>
              </a:ext>
            </a:extLst>
          </p:cNvPr>
          <p:cNvSpPr/>
          <p:nvPr/>
        </p:nvSpPr>
        <p:spPr>
          <a:xfrm rot="21324383">
            <a:off x="5347863" y="2202061"/>
            <a:ext cx="1169743" cy="2088517"/>
          </a:xfrm>
          <a:prstGeom prst="curvedLeft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0000"/>
              </a:solidFill>
            </a:endParaRPr>
          </a:p>
        </p:txBody>
      </p:sp>
    </p:spTree>
    <p:extLst>
      <p:ext uri="{BB962C8B-B14F-4D97-AF65-F5344CB8AC3E}">
        <p14:creationId xmlns:p14="http://schemas.microsoft.com/office/powerpoint/2010/main" val="3123589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33C7D086-549C-6BB4-8542-08CC2B6C9352}"/>
              </a:ext>
            </a:extLst>
          </p:cNvPr>
          <p:cNvGrpSpPr/>
          <p:nvPr/>
        </p:nvGrpSpPr>
        <p:grpSpPr>
          <a:xfrm>
            <a:off x="2695442" y="492163"/>
            <a:ext cx="6835610" cy="6178889"/>
            <a:chOff x="2703389" y="346831"/>
            <a:chExt cx="6835610" cy="6178889"/>
          </a:xfrm>
        </p:grpSpPr>
        <p:sp>
          <p:nvSpPr>
            <p:cNvPr id="4" name="Freeform 5">
              <a:extLst>
                <a:ext uri="{FF2B5EF4-FFF2-40B4-BE49-F238E27FC236}">
                  <a16:creationId xmlns:a16="http://schemas.microsoft.com/office/drawing/2014/main" id="{64F7320A-EC1F-F58C-AA6C-D358752C77D4}"/>
                </a:ext>
              </a:extLst>
            </p:cNvPr>
            <p:cNvSpPr>
              <a:spLocks/>
            </p:cNvSpPr>
            <p:nvPr/>
          </p:nvSpPr>
          <p:spPr bwMode="auto">
            <a:xfrm rot="7841006">
              <a:off x="3740463" y="4062093"/>
              <a:ext cx="3059985" cy="1867269"/>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5" name="Freeform 5">
              <a:extLst>
                <a:ext uri="{FF2B5EF4-FFF2-40B4-BE49-F238E27FC236}">
                  <a16:creationId xmlns:a16="http://schemas.microsoft.com/office/drawing/2014/main" id="{382F5148-1C39-8736-4071-00B1A56F3672}"/>
                </a:ext>
              </a:extLst>
            </p:cNvPr>
            <p:cNvSpPr>
              <a:spLocks/>
            </p:cNvSpPr>
            <p:nvPr/>
          </p:nvSpPr>
          <p:spPr bwMode="auto">
            <a:xfrm rot="11954501">
              <a:off x="2703389" y="1247554"/>
              <a:ext cx="3307794" cy="2208896"/>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25"/>
            </a:p>
          </p:txBody>
        </p:sp>
        <p:sp>
          <p:nvSpPr>
            <p:cNvPr id="6" name="Freeform 5">
              <a:extLst>
                <a:ext uri="{FF2B5EF4-FFF2-40B4-BE49-F238E27FC236}">
                  <a16:creationId xmlns:a16="http://schemas.microsoft.com/office/drawing/2014/main" id="{AB917C8E-5C2C-7231-C4B5-432F798C8F2D}"/>
                </a:ext>
              </a:extLst>
            </p:cNvPr>
            <p:cNvSpPr>
              <a:spLocks/>
            </p:cNvSpPr>
            <p:nvPr/>
          </p:nvSpPr>
          <p:spPr bwMode="auto">
            <a:xfrm rot="4543147">
              <a:off x="5334597" y="3984700"/>
              <a:ext cx="2873715" cy="1968369"/>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7" name="Freeform 5">
              <a:extLst>
                <a:ext uri="{FF2B5EF4-FFF2-40B4-BE49-F238E27FC236}">
                  <a16:creationId xmlns:a16="http://schemas.microsoft.com/office/drawing/2014/main" id="{8B00FAEF-C1C1-31AA-AF53-F6A561AB160E}"/>
                </a:ext>
              </a:extLst>
            </p:cNvPr>
            <p:cNvSpPr>
              <a:spLocks/>
            </p:cNvSpPr>
            <p:nvPr/>
          </p:nvSpPr>
          <p:spPr bwMode="auto">
            <a:xfrm rot="10166195">
              <a:off x="2838716" y="3020689"/>
              <a:ext cx="3161733" cy="1592807"/>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Freeform 5">
              <a:extLst>
                <a:ext uri="{FF2B5EF4-FFF2-40B4-BE49-F238E27FC236}">
                  <a16:creationId xmlns:a16="http://schemas.microsoft.com/office/drawing/2014/main" id="{59C7746A-536B-F5CA-8F30-90688C4D6DC6}"/>
                </a:ext>
              </a:extLst>
            </p:cNvPr>
            <p:cNvSpPr>
              <a:spLocks/>
            </p:cNvSpPr>
            <p:nvPr/>
          </p:nvSpPr>
          <p:spPr bwMode="auto">
            <a:xfrm rot="16553129">
              <a:off x="4759732" y="798152"/>
              <a:ext cx="3005064" cy="2102421"/>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25"/>
            </a:p>
          </p:txBody>
        </p:sp>
        <p:sp>
          <p:nvSpPr>
            <p:cNvPr id="10" name="Freeform 5">
              <a:extLst>
                <a:ext uri="{FF2B5EF4-FFF2-40B4-BE49-F238E27FC236}">
                  <a16:creationId xmlns:a16="http://schemas.microsoft.com/office/drawing/2014/main" id="{C9792F2C-767C-B2AE-9CB8-6D135A7CD156}"/>
                </a:ext>
              </a:extLst>
            </p:cNvPr>
            <p:cNvSpPr>
              <a:spLocks/>
            </p:cNvSpPr>
            <p:nvPr/>
          </p:nvSpPr>
          <p:spPr bwMode="auto">
            <a:xfrm rot="19828539">
              <a:off x="5876482" y="1811317"/>
              <a:ext cx="3450945" cy="1430457"/>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0D7C87D8-9FDB-D049-BAEE-4AE2A6A410E8}"/>
                </a:ext>
              </a:extLst>
            </p:cNvPr>
            <p:cNvSpPr/>
            <p:nvPr/>
          </p:nvSpPr>
          <p:spPr>
            <a:xfrm>
              <a:off x="4419582" y="4529591"/>
              <a:ext cx="1303178" cy="1528624"/>
            </a:xfrm>
            <a:prstGeom prst="rect">
              <a:avLst/>
            </a:prstGeom>
          </p:spPr>
          <p:txBody>
            <a:bodyPr wrap="none">
              <a:spAutoFit/>
            </a:bodyPr>
            <a:lstStyle/>
            <a:p>
              <a:pPr algn="ctr">
                <a:lnSpc>
                  <a:spcPts val="2800"/>
                </a:lnSpc>
              </a:pPr>
              <a:r>
                <a:rPr lang="en-US" sz="2400" b="1" dirty="0"/>
                <a:t>DTG +</a:t>
              </a:r>
            </a:p>
            <a:p>
              <a:pPr algn="ctr">
                <a:lnSpc>
                  <a:spcPts val="2800"/>
                </a:lnSpc>
              </a:pPr>
              <a:r>
                <a:rPr lang="en-US" sz="2400" b="1" dirty="0"/>
                <a:t>Recycled</a:t>
              </a:r>
            </a:p>
            <a:p>
              <a:pPr algn="ctr">
                <a:lnSpc>
                  <a:spcPts val="2800"/>
                </a:lnSpc>
              </a:pPr>
              <a:r>
                <a:rPr lang="en-US" sz="2400" b="1" dirty="0"/>
                <a:t>NRTI</a:t>
              </a:r>
            </a:p>
            <a:p>
              <a:pPr algn="ctr">
                <a:lnSpc>
                  <a:spcPts val="2800"/>
                </a:lnSpc>
              </a:pPr>
              <a:r>
                <a:rPr lang="en-US" sz="2400" b="1" dirty="0">
                  <a:solidFill>
                    <a:srgbClr val="FF6600"/>
                  </a:solidFill>
                </a:rPr>
                <a:t>VISEND</a:t>
              </a:r>
            </a:p>
          </p:txBody>
        </p:sp>
        <p:sp>
          <p:nvSpPr>
            <p:cNvPr id="13" name="Freeform 5">
              <a:extLst>
                <a:ext uri="{FF2B5EF4-FFF2-40B4-BE49-F238E27FC236}">
                  <a16:creationId xmlns:a16="http://schemas.microsoft.com/office/drawing/2014/main" id="{488CE906-A803-521E-4B62-9617E4BAEBBD}"/>
                </a:ext>
              </a:extLst>
            </p:cNvPr>
            <p:cNvSpPr>
              <a:spLocks/>
            </p:cNvSpPr>
            <p:nvPr/>
          </p:nvSpPr>
          <p:spPr bwMode="auto">
            <a:xfrm rot="1685263">
              <a:off x="6082281" y="2763918"/>
              <a:ext cx="3456718" cy="2153288"/>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 name="Ellipse 16">
              <a:extLst>
                <a:ext uri="{FF2B5EF4-FFF2-40B4-BE49-F238E27FC236}">
                  <a16:creationId xmlns:a16="http://schemas.microsoft.com/office/drawing/2014/main" id="{5A2BB479-E0FA-28B2-2F3F-5762DC727234}"/>
                </a:ext>
              </a:extLst>
            </p:cNvPr>
            <p:cNvSpPr/>
            <p:nvPr/>
          </p:nvSpPr>
          <p:spPr>
            <a:xfrm>
              <a:off x="5080263" y="2187436"/>
              <a:ext cx="2021856" cy="2039058"/>
            </a:xfrm>
            <a:prstGeom prst="ellipse">
              <a:avLst/>
            </a:prstGeom>
            <a:solidFill>
              <a:schemeClr val="accent1"/>
            </a:solidFill>
            <a:ln>
              <a:no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endParaRPr>
            </a:p>
          </p:txBody>
        </p:sp>
        <p:sp>
          <p:nvSpPr>
            <p:cNvPr id="18" name="Rectangle 17">
              <a:extLst>
                <a:ext uri="{FF2B5EF4-FFF2-40B4-BE49-F238E27FC236}">
                  <a16:creationId xmlns:a16="http://schemas.microsoft.com/office/drawing/2014/main" id="{3AD14EB6-8EA7-D363-0E2E-2E0A4B11589D}"/>
                </a:ext>
              </a:extLst>
            </p:cNvPr>
            <p:cNvSpPr/>
            <p:nvPr/>
          </p:nvSpPr>
          <p:spPr>
            <a:xfrm>
              <a:off x="5394462" y="2507071"/>
              <a:ext cx="1393458" cy="1174552"/>
            </a:xfrm>
            <a:prstGeom prst="rect">
              <a:avLst/>
            </a:prstGeom>
          </p:spPr>
          <p:txBody>
            <a:bodyPr wrap="none">
              <a:spAutoFit/>
            </a:bodyPr>
            <a:lstStyle/>
            <a:p>
              <a:pPr algn="ctr">
                <a:lnSpc>
                  <a:spcPts val="2800"/>
                </a:lnSpc>
              </a:pPr>
              <a:r>
                <a:rPr lang="en-US" sz="2800" b="1" dirty="0">
                  <a:solidFill>
                    <a:schemeClr val="bg1"/>
                  </a:solidFill>
                </a:rPr>
                <a:t>Studies </a:t>
              </a:r>
            </a:p>
            <a:p>
              <a:pPr algn="ctr">
                <a:lnSpc>
                  <a:spcPts val="2800"/>
                </a:lnSpc>
              </a:pPr>
              <a:r>
                <a:rPr lang="en-US" sz="2800" b="1" dirty="0">
                  <a:solidFill>
                    <a:schemeClr val="bg1"/>
                  </a:solidFill>
                </a:rPr>
                <a:t>on oral </a:t>
              </a:r>
            </a:p>
            <a:p>
              <a:pPr algn="ctr">
                <a:lnSpc>
                  <a:spcPts val="2800"/>
                </a:lnSpc>
              </a:pPr>
              <a:r>
                <a:rPr lang="en-US" sz="2800" b="1" dirty="0">
                  <a:solidFill>
                    <a:schemeClr val="bg1"/>
                  </a:solidFill>
                </a:rPr>
                <a:t>ARVs</a:t>
              </a:r>
            </a:p>
          </p:txBody>
        </p:sp>
        <p:sp>
          <p:nvSpPr>
            <p:cNvPr id="20" name="Rectangle 19">
              <a:extLst>
                <a:ext uri="{FF2B5EF4-FFF2-40B4-BE49-F238E27FC236}">
                  <a16:creationId xmlns:a16="http://schemas.microsoft.com/office/drawing/2014/main" id="{9359F304-B4BC-6991-7908-FD8AF2DBD1F2}"/>
                </a:ext>
              </a:extLst>
            </p:cNvPr>
            <p:cNvSpPr/>
            <p:nvPr/>
          </p:nvSpPr>
          <p:spPr>
            <a:xfrm>
              <a:off x="2935930" y="1740151"/>
              <a:ext cx="2293448" cy="1169551"/>
            </a:xfrm>
            <a:prstGeom prst="rect">
              <a:avLst/>
            </a:prstGeom>
          </p:spPr>
          <p:txBody>
            <a:bodyPr wrap="none">
              <a:spAutoFit/>
            </a:bodyPr>
            <a:lstStyle/>
            <a:p>
              <a:pPr algn="ctr">
                <a:lnSpc>
                  <a:spcPts val="2800"/>
                </a:lnSpc>
              </a:pPr>
              <a:r>
                <a:rPr lang="en-US" sz="2400" b="1" dirty="0"/>
                <a:t>Switch DTG/3TC </a:t>
              </a:r>
            </a:p>
            <a:p>
              <a:pPr algn="ctr">
                <a:lnSpc>
                  <a:spcPts val="2800"/>
                </a:lnSpc>
              </a:pPr>
              <a:r>
                <a:rPr lang="en-US" sz="2400" b="1" dirty="0"/>
                <a:t>vs B/F/TAF</a:t>
              </a:r>
            </a:p>
            <a:p>
              <a:pPr algn="ctr">
                <a:lnSpc>
                  <a:spcPts val="2800"/>
                </a:lnSpc>
              </a:pPr>
              <a:r>
                <a:rPr lang="en-US" sz="2400" b="1" dirty="0">
                  <a:solidFill>
                    <a:srgbClr val="FF6600"/>
                  </a:solidFill>
                </a:rPr>
                <a:t>PASO-DOBLE</a:t>
              </a:r>
            </a:p>
          </p:txBody>
        </p:sp>
        <p:sp>
          <p:nvSpPr>
            <p:cNvPr id="22" name="Rectangle 21">
              <a:extLst>
                <a:ext uri="{FF2B5EF4-FFF2-40B4-BE49-F238E27FC236}">
                  <a16:creationId xmlns:a16="http://schemas.microsoft.com/office/drawing/2014/main" id="{61F223D3-DFC7-DCD9-E385-D99FA46F8975}"/>
                </a:ext>
              </a:extLst>
            </p:cNvPr>
            <p:cNvSpPr/>
            <p:nvPr/>
          </p:nvSpPr>
          <p:spPr>
            <a:xfrm>
              <a:off x="5361554" y="750985"/>
              <a:ext cx="1887813" cy="1169551"/>
            </a:xfrm>
            <a:prstGeom prst="rect">
              <a:avLst/>
            </a:prstGeom>
          </p:spPr>
          <p:txBody>
            <a:bodyPr wrap="square">
              <a:spAutoFit/>
            </a:bodyPr>
            <a:lstStyle/>
            <a:p>
              <a:pPr algn="ctr">
                <a:lnSpc>
                  <a:spcPts val="2800"/>
                </a:lnSpc>
              </a:pPr>
              <a:r>
                <a:rPr lang="fr-FR" sz="2400" b="1" dirty="0"/>
                <a:t>BIC/LEN</a:t>
              </a:r>
            </a:p>
            <a:p>
              <a:pPr algn="ctr">
                <a:lnSpc>
                  <a:spcPts val="2800"/>
                </a:lnSpc>
              </a:pPr>
              <a:r>
                <a:rPr lang="fr-FR" sz="2400" b="1" dirty="0"/>
                <a:t>switch HTE</a:t>
              </a:r>
            </a:p>
            <a:p>
              <a:pPr algn="ctr">
                <a:lnSpc>
                  <a:spcPts val="2800"/>
                </a:lnSpc>
              </a:pPr>
              <a:r>
                <a:rPr lang="fr-FR" sz="2400" b="1" dirty="0">
                  <a:solidFill>
                    <a:srgbClr val="FF6600"/>
                  </a:solidFill>
                </a:rPr>
                <a:t>ARTISTRY-1</a:t>
              </a:r>
              <a:endParaRPr lang="en-US" sz="2400" b="1" dirty="0">
                <a:solidFill>
                  <a:srgbClr val="FF6600"/>
                </a:solidFill>
              </a:endParaRPr>
            </a:p>
          </p:txBody>
        </p:sp>
        <p:sp>
          <p:nvSpPr>
            <p:cNvPr id="24" name="Rectangle 23">
              <a:extLst>
                <a:ext uri="{FF2B5EF4-FFF2-40B4-BE49-F238E27FC236}">
                  <a16:creationId xmlns:a16="http://schemas.microsoft.com/office/drawing/2014/main" id="{0BD64206-8A60-BEB1-AC7E-AC22C89702FC}"/>
                </a:ext>
              </a:extLst>
            </p:cNvPr>
            <p:cNvSpPr/>
            <p:nvPr/>
          </p:nvSpPr>
          <p:spPr>
            <a:xfrm>
              <a:off x="7264087" y="2169181"/>
              <a:ext cx="1887813" cy="451406"/>
            </a:xfrm>
            <a:prstGeom prst="rect">
              <a:avLst/>
            </a:prstGeom>
          </p:spPr>
          <p:txBody>
            <a:bodyPr wrap="square">
              <a:spAutoFit/>
            </a:bodyPr>
            <a:lstStyle/>
            <a:p>
              <a:pPr algn="ctr">
                <a:lnSpc>
                  <a:spcPts val="2800"/>
                </a:lnSpc>
              </a:pPr>
              <a:endParaRPr lang="en-US" sz="2400" b="1" dirty="0">
                <a:solidFill>
                  <a:srgbClr val="FF6600"/>
                </a:solidFill>
              </a:endParaRPr>
            </a:p>
          </p:txBody>
        </p:sp>
        <p:sp>
          <p:nvSpPr>
            <p:cNvPr id="25" name="Rectangle 24">
              <a:extLst>
                <a:ext uri="{FF2B5EF4-FFF2-40B4-BE49-F238E27FC236}">
                  <a16:creationId xmlns:a16="http://schemas.microsoft.com/office/drawing/2014/main" id="{CE635A13-C48D-EA1C-B068-271DA6EF6D3A}"/>
                </a:ext>
              </a:extLst>
            </p:cNvPr>
            <p:cNvSpPr/>
            <p:nvPr/>
          </p:nvSpPr>
          <p:spPr>
            <a:xfrm>
              <a:off x="7186829" y="3248443"/>
              <a:ext cx="1887813" cy="1528624"/>
            </a:xfrm>
            <a:prstGeom prst="rect">
              <a:avLst/>
            </a:prstGeom>
          </p:spPr>
          <p:txBody>
            <a:bodyPr wrap="square">
              <a:spAutoFit/>
            </a:bodyPr>
            <a:lstStyle/>
            <a:p>
              <a:pPr algn="ctr">
                <a:lnSpc>
                  <a:spcPts val="2800"/>
                </a:lnSpc>
              </a:pPr>
              <a:r>
                <a:rPr lang="fr-FR" sz="2400" b="1" dirty="0"/>
                <a:t>DTG/3TC switch M184V/I</a:t>
              </a:r>
              <a:endParaRPr lang="en-US" sz="2400" b="1" dirty="0"/>
            </a:p>
            <a:p>
              <a:pPr algn="ctr">
                <a:lnSpc>
                  <a:spcPts val="2800"/>
                </a:lnSpc>
              </a:pPr>
              <a:r>
                <a:rPr lang="fr-FR" sz="2400" b="1" dirty="0">
                  <a:solidFill>
                    <a:srgbClr val="FF6600"/>
                  </a:solidFill>
                </a:rPr>
                <a:t>SOLAR-3D</a:t>
              </a:r>
              <a:endParaRPr lang="en-US" sz="2400" b="1" dirty="0">
                <a:solidFill>
                  <a:srgbClr val="FF6600"/>
                </a:solidFill>
              </a:endParaRPr>
            </a:p>
          </p:txBody>
        </p:sp>
        <p:sp>
          <p:nvSpPr>
            <p:cNvPr id="15" name="Rectangle 14">
              <a:extLst>
                <a:ext uri="{FF2B5EF4-FFF2-40B4-BE49-F238E27FC236}">
                  <a16:creationId xmlns:a16="http://schemas.microsoft.com/office/drawing/2014/main" id="{3EABB645-C95F-06EA-EBD0-6AD1CA0F3CE8}"/>
                </a:ext>
              </a:extLst>
            </p:cNvPr>
            <p:cNvSpPr/>
            <p:nvPr/>
          </p:nvSpPr>
          <p:spPr>
            <a:xfrm>
              <a:off x="3120906" y="3541752"/>
              <a:ext cx="1887813" cy="810478"/>
            </a:xfrm>
            <a:prstGeom prst="rect">
              <a:avLst/>
            </a:prstGeom>
          </p:spPr>
          <p:txBody>
            <a:bodyPr wrap="square">
              <a:spAutoFit/>
            </a:bodyPr>
            <a:lstStyle/>
            <a:p>
              <a:pPr algn="ctr">
                <a:lnSpc>
                  <a:spcPts val="2800"/>
                </a:lnSpc>
              </a:pPr>
              <a:r>
                <a:rPr lang="en-US" sz="2400" b="1" dirty="0"/>
                <a:t>DTG + DOR </a:t>
              </a:r>
            </a:p>
            <a:p>
              <a:pPr algn="ctr">
                <a:lnSpc>
                  <a:spcPts val="2800"/>
                </a:lnSpc>
              </a:pPr>
              <a:r>
                <a:rPr lang="fr-FR" sz="2400" b="1" dirty="0" err="1">
                  <a:solidFill>
                    <a:srgbClr val="FF6600"/>
                  </a:solidFill>
                </a:rPr>
                <a:t>DoDo</a:t>
              </a:r>
              <a:endParaRPr lang="en-US" sz="2400" b="1" dirty="0">
                <a:solidFill>
                  <a:srgbClr val="FF6600"/>
                </a:solidFill>
              </a:endParaRPr>
            </a:p>
          </p:txBody>
        </p:sp>
        <p:sp>
          <p:nvSpPr>
            <p:cNvPr id="26" name="Rectangle 25">
              <a:extLst>
                <a:ext uri="{FF2B5EF4-FFF2-40B4-BE49-F238E27FC236}">
                  <a16:creationId xmlns:a16="http://schemas.microsoft.com/office/drawing/2014/main" id="{FCA5C8F1-6175-C8A3-66C6-3F1F81219847}"/>
                </a:ext>
              </a:extLst>
            </p:cNvPr>
            <p:cNvSpPr/>
            <p:nvPr/>
          </p:nvSpPr>
          <p:spPr>
            <a:xfrm>
              <a:off x="5750394" y="4651506"/>
              <a:ext cx="1887813" cy="1528624"/>
            </a:xfrm>
            <a:prstGeom prst="rect">
              <a:avLst/>
            </a:prstGeom>
          </p:spPr>
          <p:txBody>
            <a:bodyPr wrap="square">
              <a:spAutoFit/>
            </a:bodyPr>
            <a:lstStyle/>
            <a:p>
              <a:pPr algn="ctr">
                <a:lnSpc>
                  <a:spcPts val="2800"/>
                </a:lnSpc>
              </a:pPr>
              <a:r>
                <a:rPr lang="en-US" sz="2400" b="1" dirty="0"/>
                <a:t>DTG/RPV switch K103N</a:t>
              </a:r>
            </a:p>
            <a:p>
              <a:pPr algn="ctr">
                <a:lnSpc>
                  <a:spcPts val="2800"/>
                </a:lnSpc>
              </a:pPr>
              <a:r>
                <a:rPr lang="fr-FR" sz="2400" b="1" dirty="0">
                  <a:solidFill>
                    <a:srgbClr val="FF6600"/>
                  </a:solidFill>
                </a:rPr>
                <a:t>WISARD</a:t>
              </a:r>
              <a:endParaRPr lang="en-US" sz="2400" b="1" dirty="0">
                <a:solidFill>
                  <a:srgbClr val="FF6600"/>
                </a:solidFill>
              </a:endParaRPr>
            </a:p>
          </p:txBody>
        </p:sp>
        <p:sp>
          <p:nvSpPr>
            <p:cNvPr id="14" name="ZoneTexte 13">
              <a:extLst>
                <a:ext uri="{FF2B5EF4-FFF2-40B4-BE49-F238E27FC236}">
                  <a16:creationId xmlns:a16="http://schemas.microsoft.com/office/drawing/2014/main" id="{DF8A790E-DCA8-F970-4F26-D73D8B9C912E}"/>
                </a:ext>
              </a:extLst>
            </p:cNvPr>
            <p:cNvSpPr txBox="1"/>
            <p:nvPr/>
          </p:nvSpPr>
          <p:spPr>
            <a:xfrm>
              <a:off x="7173376" y="1923516"/>
              <a:ext cx="1565266" cy="810478"/>
            </a:xfrm>
            <a:prstGeom prst="rect">
              <a:avLst/>
            </a:prstGeom>
            <a:noFill/>
          </p:spPr>
          <p:txBody>
            <a:bodyPr wrap="square">
              <a:spAutoFit/>
            </a:bodyPr>
            <a:lstStyle/>
            <a:p>
              <a:pPr algn="ctr">
                <a:lnSpc>
                  <a:spcPts val="2800"/>
                </a:lnSpc>
              </a:pPr>
              <a:r>
                <a:rPr lang="fr-FR" sz="2400" b="1" dirty="0"/>
                <a:t>B/F/TAF</a:t>
              </a:r>
            </a:p>
            <a:p>
              <a:pPr algn="ctr">
                <a:lnSpc>
                  <a:spcPts val="2800"/>
                </a:lnSpc>
              </a:pPr>
              <a:r>
                <a:rPr lang="fr-FR" sz="2400" b="1" dirty="0"/>
                <a:t>FOTO</a:t>
              </a:r>
              <a:endParaRPr lang="en-US" sz="2400" b="1" dirty="0"/>
            </a:p>
          </p:txBody>
        </p:sp>
        <p:sp>
          <p:nvSpPr>
            <p:cNvPr id="16" name="Flèche courbée vers la gauche 15">
              <a:extLst>
                <a:ext uri="{FF2B5EF4-FFF2-40B4-BE49-F238E27FC236}">
                  <a16:creationId xmlns:a16="http://schemas.microsoft.com/office/drawing/2014/main" id="{8F3A7C5E-4A23-EAF0-FD5A-2D40355218FA}"/>
                </a:ext>
              </a:extLst>
            </p:cNvPr>
            <p:cNvSpPr/>
            <p:nvPr/>
          </p:nvSpPr>
          <p:spPr>
            <a:xfrm rot="2936455">
              <a:off x="5705316" y="2434960"/>
              <a:ext cx="1248290" cy="2228270"/>
            </a:xfrm>
            <a:prstGeom prst="curvedLeft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0000"/>
                </a:solidFill>
              </a:endParaRPr>
            </a:p>
          </p:txBody>
        </p:sp>
      </p:grpSp>
    </p:spTree>
    <p:extLst>
      <p:ext uri="{BB962C8B-B14F-4D97-AF65-F5344CB8AC3E}">
        <p14:creationId xmlns:p14="http://schemas.microsoft.com/office/powerpoint/2010/main" val="400551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684529-98E6-3CAE-FBF1-2075A3F7B111}"/>
              </a:ext>
            </a:extLst>
          </p:cNvPr>
          <p:cNvSpPr>
            <a:spLocks noGrp="1"/>
          </p:cNvSpPr>
          <p:nvPr>
            <p:ph type="title"/>
          </p:nvPr>
        </p:nvSpPr>
        <p:spPr/>
        <p:txBody>
          <a:bodyPr/>
          <a:lstStyle/>
          <a:p>
            <a:r>
              <a:rPr lang="en-US" dirty="0"/>
              <a:t>Injectable CAB LA during pregnancy</a:t>
            </a:r>
          </a:p>
        </p:txBody>
      </p:sp>
      <p:sp>
        <p:nvSpPr>
          <p:cNvPr id="3" name="Espace réservé du contenu 2">
            <a:extLst>
              <a:ext uri="{FF2B5EF4-FFF2-40B4-BE49-F238E27FC236}">
                <a16:creationId xmlns:a16="http://schemas.microsoft.com/office/drawing/2014/main" id="{C1849D83-6138-8DED-29BE-606DFA85AE9C}"/>
              </a:ext>
            </a:extLst>
          </p:cNvPr>
          <p:cNvSpPr>
            <a:spLocks noGrp="1"/>
          </p:cNvSpPr>
          <p:nvPr>
            <p:ph sz="quarter" idx="13"/>
          </p:nvPr>
        </p:nvSpPr>
        <p:spPr/>
        <p:txBody>
          <a:bodyPr>
            <a:normAutofit/>
          </a:bodyPr>
          <a:lstStyle/>
          <a:p>
            <a:r>
              <a:rPr lang="en-US" dirty="0"/>
              <a:t>HPTN084 open label extension: Pregnant women could consent to continue receiving CAB-LA injections during pregnancy</a:t>
            </a:r>
          </a:p>
          <a:p>
            <a:endParaRPr lang="en-US" dirty="0"/>
          </a:p>
          <a:p>
            <a:r>
              <a:rPr lang="en-US" dirty="0"/>
              <a:t>367 pregnancies during follow-up (12/100 PY)</a:t>
            </a:r>
          </a:p>
          <a:p>
            <a:pPr lvl="1"/>
            <a:r>
              <a:rPr lang="en-US" dirty="0"/>
              <a:t>Maternal, pregnancy and infant outcomes: similar compared to women with CAB only prior </a:t>
            </a:r>
            <a:br>
              <a:rPr lang="en-US" dirty="0"/>
            </a:br>
            <a:r>
              <a:rPr lang="en-US" dirty="0"/>
              <a:t>to pregnancy and with no CAB (TDF/FTC)</a:t>
            </a:r>
          </a:p>
          <a:p>
            <a:endParaRPr lang="en-US" dirty="0"/>
          </a:p>
          <a:p>
            <a:r>
              <a:rPr lang="en-US" dirty="0"/>
              <a:t>PK sub-study in 75 pregnant women (data for the first 50)</a:t>
            </a:r>
          </a:p>
          <a:p>
            <a:pPr lvl="1"/>
            <a:r>
              <a:rPr lang="en-US" dirty="0"/>
              <a:t>CAB-LA </a:t>
            </a:r>
            <a:r>
              <a:rPr lang="en-US" dirty="0" err="1"/>
              <a:t>C</a:t>
            </a:r>
            <a:r>
              <a:rPr lang="en-US" baseline="-25000" dirty="0" err="1"/>
              <a:t>through</a:t>
            </a:r>
            <a:r>
              <a:rPr lang="en-US" baseline="-25000" dirty="0"/>
              <a:t> </a:t>
            </a:r>
            <a:r>
              <a:rPr lang="en-US" dirty="0"/>
              <a:t>decline from the 1</a:t>
            </a:r>
            <a:r>
              <a:rPr lang="en-US" baseline="30000" dirty="0"/>
              <a:t>st</a:t>
            </a:r>
            <a:r>
              <a:rPr lang="en-US" dirty="0"/>
              <a:t> to 3</a:t>
            </a:r>
            <a:r>
              <a:rPr lang="en-US" baseline="30000" dirty="0"/>
              <a:t>rd</a:t>
            </a:r>
            <a:r>
              <a:rPr lang="en-US" dirty="0"/>
              <a:t> trimester and are lowest in 3</a:t>
            </a:r>
            <a:r>
              <a:rPr lang="en-US" baseline="30000" dirty="0"/>
              <a:t>rd</a:t>
            </a:r>
            <a:r>
              <a:rPr lang="en-US" dirty="0"/>
              <a:t> trimester</a:t>
            </a:r>
          </a:p>
          <a:p>
            <a:pPr lvl="1"/>
            <a:r>
              <a:rPr lang="en-US" dirty="0"/>
              <a:t>CAB-LA </a:t>
            </a:r>
            <a:r>
              <a:rPr lang="en-US" dirty="0" err="1"/>
              <a:t>C</a:t>
            </a:r>
            <a:r>
              <a:rPr lang="en-US" baseline="-25000" dirty="0" err="1"/>
              <a:t>through</a:t>
            </a:r>
            <a:r>
              <a:rPr lang="en-US" baseline="-25000" dirty="0"/>
              <a:t> </a:t>
            </a:r>
            <a:r>
              <a:rPr lang="en-US" dirty="0"/>
              <a:t>&gt; 4 x PA-IC</a:t>
            </a:r>
            <a:r>
              <a:rPr lang="en-US" baseline="-25000" dirty="0"/>
              <a:t>90</a:t>
            </a:r>
            <a:r>
              <a:rPr lang="en-US" dirty="0"/>
              <a:t> in 100% at 1</a:t>
            </a:r>
            <a:r>
              <a:rPr lang="en-US" baseline="30000" dirty="0"/>
              <a:t>st</a:t>
            </a:r>
            <a:r>
              <a:rPr lang="en-US" dirty="0"/>
              <a:t> and 2</a:t>
            </a:r>
            <a:r>
              <a:rPr lang="en-US" baseline="30000" dirty="0"/>
              <a:t>nd</a:t>
            </a:r>
            <a:r>
              <a:rPr lang="en-US" dirty="0"/>
              <a:t> trimester, 98% at 3</a:t>
            </a:r>
            <a:r>
              <a:rPr lang="en-US" baseline="30000" dirty="0"/>
              <a:t>rd</a:t>
            </a:r>
            <a:r>
              <a:rPr lang="en-US" dirty="0"/>
              <a:t> trimester</a:t>
            </a:r>
          </a:p>
          <a:p>
            <a:pPr lvl="1"/>
            <a:r>
              <a:rPr lang="en-US" dirty="0"/>
              <a:t>Conclusion: dose modifications not recommended if CAB-LA continued during pregnancy</a:t>
            </a:r>
          </a:p>
          <a:p>
            <a:pPr lvl="1"/>
            <a:endParaRPr lang="en-US" dirty="0"/>
          </a:p>
        </p:txBody>
      </p:sp>
      <p:sp>
        <p:nvSpPr>
          <p:cNvPr id="4" name="Text Placeholder 22">
            <a:extLst>
              <a:ext uri="{FF2B5EF4-FFF2-40B4-BE49-F238E27FC236}">
                <a16:creationId xmlns:a16="http://schemas.microsoft.com/office/drawing/2014/main" id="{EF1ADE0B-F23A-4F6F-D042-EAFC123DEAC1}"/>
              </a:ext>
            </a:extLst>
          </p:cNvPr>
          <p:cNvSpPr txBox="1">
            <a:spLocks/>
          </p:cNvSpPr>
          <p:nvPr/>
        </p:nvSpPr>
        <p:spPr bwMode="auto">
          <a:xfrm>
            <a:off x="6395143" y="6564900"/>
            <a:ext cx="568859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a:solidFill>
                  <a:schemeClr val="tx1"/>
                </a:solidFill>
                <a:latin typeface="+mn-lt"/>
              </a:rPr>
              <a:t>Delany-</a:t>
            </a:r>
            <a:r>
              <a:rPr lang="en-US" sz="1200" i="1" kern="0" dirty="0" err="1">
                <a:solidFill>
                  <a:schemeClr val="tx1"/>
                </a:solidFill>
                <a:latin typeface="+mn-lt"/>
              </a:rPr>
              <a:t>Moretlwe</a:t>
            </a:r>
            <a:r>
              <a:rPr lang="en-US" sz="1200" i="1" kern="0" dirty="0">
                <a:solidFill>
                  <a:schemeClr val="tx1"/>
                </a:solidFill>
                <a:latin typeface="+mn-lt"/>
              </a:rPr>
              <a:t> S, et al.</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AIDS2024 ; # SY2503 ; </a:t>
            </a:r>
            <a:r>
              <a:rPr kumimoji="0" lang="en-US" sz="1200" b="0" i="1" u="none" strike="noStrike" kern="0" cap="none" spc="0" normalizeH="0" baseline="0" noProof="0" dirty="0" err="1">
                <a:ln>
                  <a:noFill/>
                </a:ln>
                <a:solidFill>
                  <a:schemeClr val="tx1"/>
                </a:solidFill>
                <a:effectLst/>
                <a:uLnTx/>
                <a:uFillTx/>
                <a:latin typeface="+mn-lt"/>
                <a:ea typeface="+mn-ea"/>
                <a:cs typeface="Arial" panose="020B0604020202020204" pitchFamily="34" charset="0"/>
              </a:rPr>
              <a:t>Marzinke</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M, et al. AIDS 2024 ; # SY2504</a:t>
            </a:r>
          </a:p>
        </p:txBody>
      </p:sp>
    </p:spTree>
    <p:extLst>
      <p:ext uri="{BB962C8B-B14F-4D97-AF65-F5344CB8AC3E}">
        <p14:creationId xmlns:p14="http://schemas.microsoft.com/office/powerpoint/2010/main" val="2217680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E3D7DD-665D-4050-3AA0-314F6A407264}"/>
              </a:ext>
            </a:extLst>
          </p:cNvPr>
          <p:cNvSpPr>
            <a:spLocks noGrp="1"/>
          </p:cNvSpPr>
          <p:nvPr>
            <p:ph type="title"/>
          </p:nvPr>
        </p:nvSpPr>
        <p:spPr/>
        <p:txBody>
          <a:bodyPr>
            <a:normAutofit/>
          </a:bodyPr>
          <a:lstStyle/>
          <a:p>
            <a:r>
              <a:rPr lang="en-US" sz="3000" dirty="0"/>
              <a:t>HIV RNA screening in persons on CAB-LA </a:t>
            </a:r>
            <a:r>
              <a:rPr lang="en-US" sz="3000" dirty="0" err="1"/>
              <a:t>PrEP</a:t>
            </a:r>
            <a:r>
              <a:rPr lang="en-US" sz="3000" dirty="0"/>
              <a:t>: </a:t>
            </a:r>
            <a:br>
              <a:rPr lang="en-US" sz="3000" dirty="0"/>
            </a:br>
            <a:r>
              <a:rPr lang="en-US" sz="3000" dirty="0"/>
              <a:t>risk of false positive</a:t>
            </a:r>
          </a:p>
        </p:txBody>
      </p:sp>
      <p:sp>
        <p:nvSpPr>
          <p:cNvPr id="3" name="Espace réservé du contenu 2">
            <a:extLst>
              <a:ext uri="{FF2B5EF4-FFF2-40B4-BE49-F238E27FC236}">
                <a16:creationId xmlns:a16="http://schemas.microsoft.com/office/drawing/2014/main" id="{BFE087ED-BE13-C477-9C4D-49D19950CDAB}"/>
              </a:ext>
            </a:extLst>
          </p:cNvPr>
          <p:cNvSpPr>
            <a:spLocks noGrp="1"/>
          </p:cNvSpPr>
          <p:nvPr>
            <p:ph sz="quarter" idx="13"/>
          </p:nvPr>
        </p:nvSpPr>
        <p:spPr>
          <a:xfrm>
            <a:off x="609600" y="1449288"/>
            <a:ext cx="11463064" cy="4572000"/>
          </a:xfrm>
        </p:spPr>
        <p:txBody>
          <a:bodyPr>
            <a:normAutofit/>
          </a:bodyPr>
          <a:lstStyle/>
          <a:p>
            <a:pPr>
              <a:spcBef>
                <a:spcPts val="0"/>
              </a:spcBef>
            </a:pPr>
            <a:r>
              <a:rPr lang="en-US" sz="2000" dirty="0"/>
              <a:t>HPT083 open label extension study </a:t>
            </a:r>
          </a:p>
          <a:p>
            <a:pPr lvl="1">
              <a:spcBef>
                <a:spcPts val="0"/>
              </a:spcBef>
            </a:pPr>
            <a:r>
              <a:rPr lang="en-US" sz="1800" dirty="0"/>
              <a:t>27 335 visits in 2 620 participants, with HIV RNA testing at each visit at local lab</a:t>
            </a:r>
          </a:p>
          <a:p>
            <a:pPr lvl="1">
              <a:spcBef>
                <a:spcPts val="0"/>
              </a:spcBef>
            </a:pPr>
            <a:r>
              <a:rPr lang="en-US" sz="1800" dirty="0"/>
              <a:t>29 acquired HIV infection during follow-up </a:t>
            </a:r>
          </a:p>
          <a:p>
            <a:pPr lvl="2">
              <a:spcBef>
                <a:spcPts val="0"/>
              </a:spcBef>
            </a:pPr>
            <a:r>
              <a:rPr lang="en-US" dirty="0"/>
              <a:t>in 5/29, HIV infection first identified by an isolated positive RNA test (median VL 1597 c/mL, range: 124 to 4120)</a:t>
            </a:r>
          </a:p>
          <a:p>
            <a:pPr lvl="2">
              <a:spcBef>
                <a:spcPts val="0"/>
              </a:spcBef>
            </a:pPr>
            <a:r>
              <a:rPr lang="en-US" dirty="0"/>
              <a:t>the 24 others had Ag/Ab rapid testing positive in addition to positive PCR</a:t>
            </a:r>
          </a:p>
          <a:p>
            <a:pPr lvl="1">
              <a:spcBef>
                <a:spcPts val="0"/>
              </a:spcBef>
            </a:pPr>
            <a:r>
              <a:rPr lang="en-US" sz="1800" dirty="0"/>
              <a:t>22 participants had a single isolated positive RNA test = False positive (median VL BLQ, range : BLQ to 149)</a:t>
            </a:r>
          </a:p>
        </p:txBody>
      </p:sp>
      <p:graphicFrame>
        <p:nvGraphicFramePr>
          <p:cNvPr id="4" name="Tableau 4">
            <a:extLst>
              <a:ext uri="{FF2B5EF4-FFF2-40B4-BE49-F238E27FC236}">
                <a16:creationId xmlns:a16="http://schemas.microsoft.com/office/drawing/2014/main" id="{78355DFF-891A-1CE2-0E2A-ACA25AD360C7}"/>
              </a:ext>
            </a:extLst>
          </p:cNvPr>
          <p:cNvGraphicFramePr>
            <a:graphicFrameLocks noGrp="1"/>
          </p:cNvGraphicFramePr>
          <p:nvPr>
            <p:extLst>
              <p:ext uri="{D42A27DB-BD31-4B8C-83A1-F6EECF244321}">
                <p14:modId xmlns:p14="http://schemas.microsoft.com/office/powerpoint/2010/main" val="2475608987"/>
              </p:ext>
            </p:extLst>
          </p:nvPr>
        </p:nvGraphicFramePr>
        <p:xfrm>
          <a:off x="1722772" y="3751608"/>
          <a:ext cx="8228417" cy="1422946"/>
        </p:xfrm>
        <a:graphic>
          <a:graphicData uri="http://schemas.openxmlformats.org/drawingml/2006/table">
            <a:tbl>
              <a:tblPr firstRow="1" bandRow="1">
                <a:tableStyleId>{5C22544A-7EE6-4342-B048-85BDC9FD1C3A}</a:tableStyleId>
              </a:tblPr>
              <a:tblGrid>
                <a:gridCol w="3298084">
                  <a:extLst>
                    <a:ext uri="{9D8B030D-6E8A-4147-A177-3AD203B41FA5}">
                      <a16:colId xmlns:a16="http://schemas.microsoft.com/office/drawing/2014/main" val="2888518506"/>
                    </a:ext>
                  </a:extLst>
                </a:gridCol>
                <a:gridCol w="1392524">
                  <a:extLst>
                    <a:ext uri="{9D8B030D-6E8A-4147-A177-3AD203B41FA5}">
                      <a16:colId xmlns:a16="http://schemas.microsoft.com/office/drawing/2014/main" val="2598936671"/>
                    </a:ext>
                  </a:extLst>
                </a:gridCol>
                <a:gridCol w="1905560">
                  <a:extLst>
                    <a:ext uri="{9D8B030D-6E8A-4147-A177-3AD203B41FA5}">
                      <a16:colId xmlns:a16="http://schemas.microsoft.com/office/drawing/2014/main" val="3359089278"/>
                    </a:ext>
                  </a:extLst>
                </a:gridCol>
                <a:gridCol w="1632249">
                  <a:extLst>
                    <a:ext uri="{9D8B030D-6E8A-4147-A177-3AD203B41FA5}">
                      <a16:colId xmlns:a16="http://schemas.microsoft.com/office/drawing/2014/main" val="3537764997"/>
                    </a:ext>
                  </a:extLst>
                </a:gridCol>
              </a:tblGrid>
              <a:tr h="341391">
                <a:tc>
                  <a:txBody>
                    <a:bodyPr/>
                    <a:lstStyle/>
                    <a:p>
                      <a:endParaRPr lang="en-US" sz="1400" noProof="0"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B9DCF1"/>
                    </a:solidFill>
                  </a:tcPr>
                </a:tc>
                <a:tc>
                  <a:txBody>
                    <a:bodyPr/>
                    <a:lstStyle/>
                    <a:p>
                      <a:pPr algn="ctr"/>
                      <a:r>
                        <a:rPr lang="en-US" sz="1400" noProof="0" dirty="0">
                          <a:solidFill>
                            <a:schemeClr val="tx1"/>
                          </a:solidFill>
                        </a:rPr>
                        <a:t>PPV</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B9DCF1"/>
                    </a:solidFill>
                  </a:tcPr>
                </a:tc>
                <a:tc>
                  <a:txBody>
                    <a:bodyPr/>
                    <a:lstStyle/>
                    <a:p>
                      <a:pPr algn="ctr"/>
                      <a:r>
                        <a:rPr lang="en-US" sz="1400" noProof="0" dirty="0">
                          <a:solidFill>
                            <a:schemeClr val="tx1"/>
                          </a:solidFill>
                        </a:rPr>
                        <a:t>False positive rate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B9DCF1"/>
                    </a:solidFill>
                  </a:tcPr>
                </a:tc>
                <a:tc>
                  <a:txBody>
                    <a:bodyPr/>
                    <a:lstStyle/>
                    <a:p>
                      <a:pPr algn="ctr"/>
                      <a:r>
                        <a:rPr lang="en-US" sz="1400" noProof="0" dirty="0">
                          <a:solidFill>
                            <a:schemeClr val="tx1"/>
                          </a:solidFill>
                        </a:rPr>
                        <a:t>Sensitivity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B9DCF1"/>
                    </a:solidFill>
                  </a:tcPr>
                </a:tc>
                <a:extLst>
                  <a:ext uri="{0D108BD9-81ED-4DB2-BD59-A6C34878D82A}">
                    <a16:rowId xmlns:a16="http://schemas.microsoft.com/office/drawing/2014/main" val="36786953"/>
                  </a:ext>
                </a:extLst>
              </a:tr>
              <a:tr h="341391">
                <a:tc>
                  <a:txBody>
                    <a:bodyPr/>
                    <a:lstStyle/>
                    <a:p>
                      <a:r>
                        <a:rPr lang="en-US" sz="1400" b="1" noProof="0" dirty="0"/>
                        <a:t>Overall</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a:t>18.5%</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a:t>0.08%</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a:t>96.4%</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6779242"/>
                  </a:ext>
                </a:extLst>
              </a:tr>
              <a:tr h="370082">
                <a:tc>
                  <a:txBody>
                    <a:bodyPr/>
                    <a:lstStyle/>
                    <a:p>
                      <a:r>
                        <a:rPr lang="en-US" sz="1400" b="1" noProof="0" dirty="0"/>
                        <a:t>CAB-LA visits within last 6 months</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a:t>9.1%</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a:t>0.09%</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a:t>87.5%</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3463188"/>
                  </a:ext>
                </a:extLst>
              </a:tr>
              <a:tr h="370082">
                <a:tc>
                  <a:txBody>
                    <a:bodyPr/>
                    <a:lstStyle/>
                    <a:p>
                      <a:r>
                        <a:rPr lang="en-US" sz="1400" b="1" noProof="0" dirty="0"/>
                        <a:t>No CAB-LA visits within the last 6 months</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a:t>60%</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a:t>0.06%</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a:t>100%</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59013709"/>
                  </a:ext>
                </a:extLst>
              </a:tr>
            </a:tbl>
          </a:graphicData>
        </a:graphic>
      </p:graphicFrame>
      <p:sp>
        <p:nvSpPr>
          <p:cNvPr id="5" name="Espace réservé du contenu 2">
            <a:extLst>
              <a:ext uri="{FF2B5EF4-FFF2-40B4-BE49-F238E27FC236}">
                <a16:creationId xmlns:a16="http://schemas.microsoft.com/office/drawing/2014/main" id="{E72F39E3-732C-DB39-762B-E2AF2F287F11}"/>
              </a:ext>
            </a:extLst>
          </p:cNvPr>
          <p:cNvSpPr txBox="1">
            <a:spLocks/>
          </p:cNvSpPr>
          <p:nvPr/>
        </p:nvSpPr>
        <p:spPr>
          <a:xfrm>
            <a:off x="609600" y="5202732"/>
            <a:ext cx="11582400" cy="1422946"/>
          </a:xfrm>
          <a:prstGeom prst="rect">
            <a:avLst/>
          </a:prstGeom>
        </p:spPr>
        <p:txBody>
          <a:bodyPr vert="horz" lIns="91440" tIns="45720" rIns="91440" bIns="45720" rtlCol="0">
            <a:normAutofit lnSpcReduction="10000"/>
          </a:bodyPr>
          <a:lstStyle>
            <a:lvl1pPr marL="257175" indent="-257175" algn="l" defTabSz="342900" rtl="0" eaLnBrk="1" latinLnBrk="0" hangingPunct="1">
              <a:spcBef>
                <a:spcPct val="20000"/>
              </a:spcBef>
              <a:buClr>
                <a:srgbClr val="0070C0"/>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0070C0"/>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0070C0"/>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0070C0"/>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0070C0"/>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2200" dirty="0"/>
              <a:t>Conclusion </a:t>
            </a:r>
          </a:p>
          <a:p>
            <a:pPr lvl="1"/>
            <a:r>
              <a:rPr lang="en-US" sz="1900" dirty="0"/>
              <a:t>Poor performance for detecting HIV infection with CAB LA </a:t>
            </a:r>
            <a:r>
              <a:rPr lang="en-US" sz="1900" dirty="0" err="1"/>
              <a:t>PrEP</a:t>
            </a:r>
            <a:r>
              <a:rPr lang="en-US" sz="1900" dirty="0"/>
              <a:t> of isolated positive RNA result</a:t>
            </a:r>
          </a:p>
          <a:p>
            <a:pPr lvl="1"/>
            <a:r>
              <a:rPr lang="en-US" sz="1900" dirty="0"/>
              <a:t>Most single isolated positive RNA results are false positive</a:t>
            </a:r>
          </a:p>
          <a:p>
            <a:pPr lvl="1"/>
            <a:r>
              <a:rPr lang="en-US" sz="1900" dirty="0"/>
              <a:t>Although infrequent, might complicate clinical management</a:t>
            </a:r>
            <a:endParaRPr lang="en-US" sz="1600" dirty="0"/>
          </a:p>
        </p:txBody>
      </p:sp>
      <p:sp>
        <p:nvSpPr>
          <p:cNvPr id="6" name="ZoneTexte 5">
            <a:extLst>
              <a:ext uri="{FF2B5EF4-FFF2-40B4-BE49-F238E27FC236}">
                <a16:creationId xmlns:a16="http://schemas.microsoft.com/office/drawing/2014/main" id="{37400B60-FE2C-1A07-91AE-9A6686328B5A}"/>
              </a:ext>
            </a:extLst>
          </p:cNvPr>
          <p:cNvSpPr txBox="1"/>
          <p:nvPr/>
        </p:nvSpPr>
        <p:spPr>
          <a:xfrm>
            <a:off x="4079776" y="3382276"/>
            <a:ext cx="4226670" cy="369332"/>
          </a:xfrm>
          <a:prstGeom prst="rect">
            <a:avLst/>
          </a:prstGeom>
          <a:noFill/>
        </p:spPr>
        <p:txBody>
          <a:bodyPr wrap="none" rtlCol="0">
            <a:spAutoFit/>
          </a:bodyPr>
          <a:lstStyle/>
          <a:p>
            <a:r>
              <a:rPr lang="en-US" b="1" dirty="0">
                <a:solidFill>
                  <a:srgbClr val="0070C0"/>
                </a:solidFill>
              </a:rPr>
              <a:t>Performance of isolate positive RNA result</a:t>
            </a:r>
          </a:p>
        </p:txBody>
      </p:sp>
      <p:sp>
        <p:nvSpPr>
          <p:cNvPr id="7" name="Text Placeholder 22">
            <a:extLst>
              <a:ext uri="{FF2B5EF4-FFF2-40B4-BE49-F238E27FC236}">
                <a16:creationId xmlns:a16="http://schemas.microsoft.com/office/drawing/2014/main" id="{D56E6DCD-D5EB-EEC9-1291-28B28EAA7B01}"/>
              </a:ext>
            </a:extLst>
          </p:cNvPr>
          <p:cNvSpPr txBox="1">
            <a:spLocks/>
          </p:cNvSpPr>
          <p:nvPr/>
        </p:nvSpPr>
        <p:spPr bwMode="auto">
          <a:xfrm>
            <a:off x="9238023" y="6563825"/>
            <a:ext cx="283845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err="1">
                <a:solidFill>
                  <a:schemeClr val="tx1"/>
                </a:solidFill>
                <a:latin typeface="+mn-lt"/>
              </a:rPr>
              <a:t>Landovitz</a:t>
            </a:r>
            <a:r>
              <a:rPr lang="en-US" sz="1200" i="1" kern="0" dirty="0">
                <a:solidFill>
                  <a:schemeClr val="tx1"/>
                </a:solidFill>
                <a:latin typeface="+mn-lt"/>
              </a:rPr>
              <a:t> R, et al.</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AIDS2024 ; # OAE0406LB</a:t>
            </a:r>
          </a:p>
        </p:txBody>
      </p:sp>
    </p:spTree>
    <p:extLst>
      <p:ext uri="{BB962C8B-B14F-4D97-AF65-F5344CB8AC3E}">
        <p14:creationId xmlns:p14="http://schemas.microsoft.com/office/powerpoint/2010/main" val="2417806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2F7E2B-3650-1E70-FEC5-6C4CEDD4FF84}"/>
              </a:ext>
            </a:extLst>
          </p:cNvPr>
          <p:cNvSpPr>
            <a:spLocks noGrp="1"/>
          </p:cNvSpPr>
          <p:nvPr>
            <p:ph type="title"/>
          </p:nvPr>
        </p:nvSpPr>
        <p:spPr/>
        <p:txBody>
          <a:bodyPr/>
          <a:lstStyle/>
          <a:p>
            <a:r>
              <a:rPr lang="en-US" dirty="0"/>
              <a:t>Q6M LEN SC for </a:t>
            </a:r>
            <a:r>
              <a:rPr lang="en-US" dirty="0" err="1"/>
              <a:t>PrEP</a:t>
            </a:r>
            <a:r>
              <a:rPr lang="en-US" dirty="0"/>
              <a:t> in Women: PURPOSE-1 </a:t>
            </a:r>
            <a:r>
              <a:rPr lang="en-US" i="1" dirty="0"/>
              <a:t>(1)</a:t>
            </a:r>
          </a:p>
        </p:txBody>
      </p:sp>
      <p:sp>
        <p:nvSpPr>
          <p:cNvPr id="6" name="Espace réservé du contenu 5">
            <a:extLst>
              <a:ext uri="{FF2B5EF4-FFF2-40B4-BE49-F238E27FC236}">
                <a16:creationId xmlns:a16="http://schemas.microsoft.com/office/drawing/2014/main" id="{CD60B71B-A119-01A5-D378-2F735C05C08A}"/>
              </a:ext>
            </a:extLst>
          </p:cNvPr>
          <p:cNvSpPr>
            <a:spLocks noGrp="1"/>
          </p:cNvSpPr>
          <p:nvPr>
            <p:ph sz="quarter" idx="13"/>
          </p:nvPr>
        </p:nvSpPr>
        <p:spPr>
          <a:xfrm>
            <a:off x="451688" y="1412776"/>
            <a:ext cx="6199483" cy="4138938"/>
          </a:xfrm>
        </p:spPr>
        <p:txBody>
          <a:bodyPr>
            <a:normAutofit/>
          </a:bodyPr>
          <a:lstStyle/>
          <a:p>
            <a:r>
              <a:rPr lang="en-US" sz="2000" dirty="0"/>
              <a:t>Randomized blinded trial, South Africa &amp; Uganda</a:t>
            </a:r>
          </a:p>
          <a:p>
            <a:r>
              <a:rPr lang="en-US" sz="2000" dirty="0"/>
              <a:t>&gt; 5000 women 16-25 years, HIV negative, randomized 2:2:1</a:t>
            </a:r>
          </a:p>
          <a:p>
            <a:pPr lvl="1"/>
            <a:r>
              <a:rPr lang="en-US" sz="1800" dirty="0"/>
              <a:t>LEN SC Q26W + oral F/TAF or F/TDF placebo (N = 2134)</a:t>
            </a:r>
          </a:p>
          <a:p>
            <a:pPr lvl="1"/>
            <a:r>
              <a:rPr lang="en-US" sz="1800" dirty="0"/>
              <a:t>F/TAF </a:t>
            </a:r>
            <a:r>
              <a:rPr lang="en-US" sz="1800" dirty="0" err="1"/>
              <a:t>qd</a:t>
            </a:r>
            <a:r>
              <a:rPr lang="en-US" sz="1800" dirty="0"/>
              <a:t> + SC LEN placebo (N = 2136)</a:t>
            </a:r>
          </a:p>
          <a:p>
            <a:pPr lvl="1"/>
            <a:r>
              <a:rPr lang="en-US" sz="1800" dirty="0"/>
              <a:t>F/TDF </a:t>
            </a:r>
            <a:r>
              <a:rPr lang="en-US" sz="1800" dirty="0" err="1"/>
              <a:t>qd</a:t>
            </a:r>
            <a:r>
              <a:rPr lang="en-US" sz="1800" dirty="0"/>
              <a:t> + SC LEN placebo (N = 1068)</a:t>
            </a:r>
          </a:p>
          <a:p>
            <a:pPr lvl="1"/>
            <a:endParaRPr lang="en-US" sz="2000" dirty="0"/>
          </a:p>
          <a:p>
            <a:r>
              <a:rPr lang="en-US" sz="2000" dirty="0"/>
              <a:t>Prespecified interim analysis when 50% of participants completed ≥ 52 weeks</a:t>
            </a:r>
          </a:p>
          <a:p>
            <a:pPr lvl="1"/>
            <a:r>
              <a:rPr lang="en-US" sz="2000" dirty="0"/>
              <a:t>IDMC June 18</a:t>
            </a:r>
            <a:r>
              <a:rPr lang="en-US" sz="2000" baseline="30000" dirty="0"/>
              <a:t>th</a:t>
            </a:r>
            <a:r>
              <a:rPr lang="en-US" sz="2000" dirty="0"/>
              <a:t> 2024: efficacy criteria met, discontinuation of study, switch from oral F/TXF </a:t>
            </a:r>
            <a:br>
              <a:rPr lang="en-US" sz="2000" dirty="0"/>
            </a:br>
            <a:r>
              <a:rPr lang="en-US" sz="2000" dirty="0"/>
              <a:t>to SC LEN</a:t>
            </a:r>
          </a:p>
        </p:txBody>
      </p:sp>
      <p:sp>
        <p:nvSpPr>
          <p:cNvPr id="7" name="ZoneTexte 6">
            <a:extLst>
              <a:ext uri="{FF2B5EF4-FFF2-40B4-BE49-F238E27FC236}">
                <a16:creationId xmlns:a16="http://schemas.microsoft.com/office/drawing/2014/main" id="{CC83B3C6-5C3A-2117-A1C1-1309B70B9931}"/>
              </a:ext>
            </a:extLst>
          </p:cNvPr>
          <p:cNvSpPr txBox="1"/>
          <p:nvPr/>
        </p:nvSpPr>
        <p:spPr>
          <a:xfrm>
            <a:off x="8727873" y="2049315"/>
            <a:ext cx="1851789" cy="369332"/>
          </a:xfrm>
          <a:prstGeom prst="rect">
            <a:avLst/>
          </a:prstGeom>
          <a:noFill/>
        </p:spPr>
        <p:txBody>
          <a:bodyPr wrap="none" rtlCol="0">
            <a:spAutoFit/>
          </a:bodyPr>
          <a:lstStyle/>
          <a:p>
            <a:r>
              <a:rPr lang="fr-FR" b="1" dirty="0">
                <a:solidFill>
                  <a:srgbClr val="0070C0"/>
                </a:solidFill>
              </a:rPr>
              <a:t>HIV incidence (%)</a:t>
            </a:r>
          </a:p>
        </p:txBody>
      </p:sp>
      <p:sp>
        <p:nvSpPr>
          <p:cNvPr id="8" name="ZoneTexte 7">
            <a:extLst>
              <a:ext uri="{FF2B5EF4-FFF2-40B4-BE49-F238E27FC236}">
                <a16:creationId xmlns:a16="http://schemas.microsoft.com/office/drawing/2014/main" id="{A26B29CC-384B-A616-7859-A5024CAAE62B}"/>
              </a:ext>
            </a:extLst>
          </p:cNvPr>
          <p:cNvSpPr txBox="1"/>
          <p:nvPr/>
        </p:nvSpPr>
        <p:spPr>
          <a:xfrm>
            <a:off x="7351192" y="5138028"/>
            <a:ext cx="2445670" cy="523220"/>
          </a:xfrm>
          <a:prstGeom prst="rect">
            <a:avLst/>
          </a:prstGeom>
          <a:noFill/>
        </p:spPr>
        <p:txBody>
          <a:bodyPr wrap="none" rtlCol="0">
            <a:spAutoFit/>
          </a:bodyPr>
          <a:lstStyle/>
          <a:p>
            <a:r>
              <a:rPr lang="en-US" sz="1400" dirty="0"/>
              <a:t>* % in the screened population</a:t>
            </a:r>
          </a:p>
          <a:p>
            <a:r>
              <a:rPr lang="en-US" sz="1400" dirty="0"/>
              <a:t>(N = 8094)</a:t>
            </a:r>
          </a:p>
        </p:txBody>
      </p:sp>
      <p:grpSp>
        <p:nvGrpSpPr>
          <p:cNvPr id="42" name="Groupe 41">
            <a:extLst>
              <a:ext uri="{FF2B5EF4-FFF2-40B4-BE49-F238E27FC236}">
                <a16:creationId xmlns:a16="http://schemas.microsoft.com/office/drawing/2014/main" id="{B511F0A2-A591-90F5-D14F-0F184612924C}"/>
              </a:ext>
            </a:extLst>
          </p:cNvPr>
          <p:cNvGrpSpPr/>
          <p:nvPr/>
        </p:nvGrpSpPr>
        <p:grpSpPr>
          <a:xfrm>
            <a:off x="7106484" y="2313128"/>
            <a:ext cx="4796484" cy="2828217"/>
            <a:chOff x="2319701" y="2151122"/>
            <a:chExt cx="7718999" cy="4061690"/>
          </a:xfrm>
        </p:grpSpPr>
        <p:grpSp>
          <p:nvGrpSpPr>
            <p:cNvPr id="12" name="Groupe 11">
              <a:extLst>
                <a:ext uri="{FF2B5EF4-FFF2-40B4-BE49-F238E27FC236}">
                  <a16:creationId xmlns:a16="http://schemas.microsoft.com/office/drawing/2014/main" id="{FA681463-3DB4-DCF7-FE4B-5D997D024ACF}"/>
                </a:ext>
              </a:extLst>
            </p:cNvPr>
            <p:cNvGrpSpPr/>
            <p:nvPr/>
          </p:nvGrpSpPr>
          <p:grpSpPr>
            <a:xfrm>
              <a:off x="2744788" y="2393950"/>
              <a:ext cx="7242174" cy="2706688"/>
              <a:chOff x="2744788" y="2393950"/>
              <a:chExt cx="7242174" cy="2706688"/>
            </a:xfrm>
          </p:grpSpPr>
          <p:sp>
            <p:nvSpPr>
              <p:cNvPr id="13" name="Freeform 6">
                <a:extLst>
                  <a:ext uri="{FF2B5EF4-FFF2-40B4-BE49-F238E27FC236}">
                    <a16:creationId xmlns:a16="http://schemas.microsoft.com/office/drawing/2014/main" id="{02310311-C5DE-C5A4-937B-7553093D5955}"/>
                  </a:ext>
                </a:extLst>
              </p:cNvPr>
              <p:cNvSpPr>
                <a:spLocks/>
              </p:cNvSpPr>
              <p:nvPr/>
            </p:nvSpPr>
            <p:spPr bwMode="auto">
              <a:xfrm>
                <a:off x="2851150" y="2393950"/>
                <a:ext cx="7135812" cy="2706688"/>
              </a:xfrm>
              <a:custGeom>
                <a:avLst/>
                <a:gdLst>
                  <a:gd name="T0" fmla="*/ 17982 w 17982"/>
                  <a:gd name="T1" fmla="*/ 6820 h 6820"/>
                  <a:gd name="T2" fmla="*/ 0 w 17982"/>
                  <a:gd name="T3" fmla="*/ 6820 h 6820"/>
                  <a:gd name="T4" fmla="*/ 0 w 17982"/>
                  <a:gd name="T5" fmla="*/ 0 h 6820"/>
                </a:gdLst>
                <a:ahLst/>
                <a:cxnLst>
                  <a:cxn ang="0">
                    <a:pos x="T0" y="T1"/>
                  </a:cxn>
                  <a:cxn ang="0">
                    <a:pos x="T2" y="T3"/>
                  </a:cxn>
                  <a:cxn ang="0">
                    <a:pos x="T4" y="T5"/>
                  </a:cxn>
                </a:cxnLst>
                <a:rect l="0" t="0" r="r" b="b"/>
                <a:pathLst>
                  <a:path w="17982" h="6820">
                    <a:moveTo>
                      <a:pt x="17982" y="6820"/>
                    </a:moveTo>
                    <a:lnTo>
                      <a:pt x="0" y="6820"/>
                    </a:lnTo>
                    <a:lnTo>
                      <a:pt x="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2000"/>
              </a:p>
            </p:txBody>
          </p:sp>
          <p:sp>
            <p:nvSpPr>
              <p:cNvPr id="14" name="Line 7">
                <a:extLst>
                  <a:ext uri="{FF2B5EF4-FFF2-40B4-BE49-F238E27FC236}">
                    <a16:creationId xmlns:a16="http://schemas.microsoft.com/office/drawing/2014/main" id="{A809DB3E-1ED6-DE6D-B7D3-AD511A546C17}"/>
                  </a:ext>
                </a:extLst>
              </p:cNvPr>
              <p:cNvSpPr>
                <a:spLocks noChangeShapeType="1"/>
              </p:cNvSpPr>
              <p:nvPr/>
            </p:nvSpPr>
            <p:spPr bwMode="auto">
              <a:xfrm>
                <a:off x="2744788" y="3094038"/>
                <a:ext cx="106362"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2000"/>
              </a:p>
            </p:txBody>
          </p:sp>
          <p:sp>
            <p:nvSpPr>
              <p:cNvPr id="15" name="Line 8">
                <a:extLst>
                  <a:ext uri="{FF2B5EF4-FFF2-40B4-BE49-F238E27FC236}">
                    <a16:creationId xmlns:a16="http://schemas.microsoft.com/office/drawing/2014/main" id="{82B79C52-8052-C53C-5FBF-64FFB1E9CA95}"/>
                  </a:ext>
                </a:extLst>
              </p:cNvPr>
              <p:cNvSpPr>
                <a:spLocks noChangeShapeType="1"/>
              </p:cNvSpPr>
              <p:nvPr/>
            </p:nvSpPr>
            <p:spPr bwMode="auto">
              <a:xfrm>
                <a:off x="2744788" y="3762375"/>
                <a:ext cx="106362"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2000"/>
              </a:p>
            </p:txBody>
          </p:sp>
          <p:sp>
            <p:nvSpPr>
              <p:cNvPr id="16" name="Line 9">
                <a:extLst>
                  <a:ext uri="{FF2B5EF4-FFF2-40B4-BE49-F238E27FC236}">
                    <a16:creationId xmlns:a16="http://schemas.microsoft.com/office/drawing/2014/main" id="{553363D4-B25E-12A7-1243-958DFF534A72}"/>
                  </a:ext>
                </a:extLst>
              </p:cNvPr>
              <p:cNvSpPr>
                <a:spLocks noChangeShapeType="1"/>
              </p:cNvSpPr>
              <p:nvPr/>
            </p:nvSpPr>
            <p:spPr bwMode="auto">
              <a:xfrm>
                <a:off x="2744788" y="4430713"/>
                <a:ext cx="106362"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2000"/>
              </a:p>
            </p:txBody>
          </p:sp>
          <p:sp>
            <p:nvSpPr>
              <p:cNvPr id="17" name="Line 10">
                <a:extLst>
                  <a:ext uri="{FF2B5EF4-FFF2-40B4-BE49-F238E27FC236}">
                    <a16:creationId xmlns:a16="http://schemas.microsoft.com/office/drawing/2014/main" id="{2851BFB7-3788-9A42-6AD8-907FC98710A5}"/>
                  </a:ext>
                </a:extLst>
              </p:cNvPr>
              <p:cNvSpPr>
                <a:spLocks noChangeShapeType="1"/>
              </p:cNvSpPr>
              <p:nvPr/>
            </p:nvSpPr>
            <p:spPr bwMode="auto">
              <a:xfrm>
                <a:off x="2744788" y="5100638"/>
                <a:ext cx="106362"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2000"/>
              </a:p>
            </p:txBody>
          </p:sp>
          <p:sp>
            <p:nvSpPr>
              <p:cNvPr id="18" name="Line 11">
                <a:extLst>
                  <a:ext uri="{FF2B5EF4-FFF2-40B4-BE49-F238E27FC236}">
                    <a16:creationId xmlns:a16="http://schemas.microsoft.com/office/drawing/2014/main" id="{815BBCD2-1C04-EEBD-F4E7-15CE1410A32E}"/>
                  </a:ext>
                </a:extLst>
              </p:cNvPr>
              <p:cNvSpPr>
                <a:spLocks noChangeShapeType="1"/>
              </p:cNvSpPr>
              <p:nvPr/>
            </p:nvSpPr>
            <p:spPr bwMode="auto">
              <a:xfrm>
                <a:off x="2744788" y="2425700"/>
                <a:ext cx="106362"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2000"/>
              </a:p>
            </p:txBody>
          </p:sp>
          <p:sp>
            <p:nvSpPr>
              <p:cNvPr id="19" name="Rectangle 12">
                <a:extLst>
                  <a:ext uri="{FF2B5EF4-FFF2-40B4-BE49-F238E27FC236}">
                    <a16:creationId xmlns:a16="http://schemas.microsoft.com/office/drawing/2014/main" id="{895C8500-C19D-2717-2C7A-A1EB7932059D}"/>
                  </a:ext>
                </a:extLst>
              </p:cNvPr>
              <p:cNvSpPr>
                <a:spLocks noChangeArrowheads="1"/>
              </p:cNvSpPr>
              <p:nvPr/>
            </p:nvSpPr>
            <p:spPr bwMode="auto">
              <a:xfrm>
                <a:off x="3355975" y="3502025"/>
                <a:ext cx="792162" cy="1598613"/>
              </a:xfrm>
              <a:prstGeom prst="rect">
                <a:avLst/>
              </a:prstGeom>
              <a:solidFill>
                <a:srgbClr val="79A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000"/>
              </a:p>
            </p:txBody>
          </p:sp>
          <p:sp>
            <p:nvSpPr>
              <p:cNvPr id="20" name="Rectangle 13">
                <a:extLst>
                  <a:ext uri="{FF2B5EF4-FFF2-40B4-BE49-F238E27FC236}">
                    <a16:creationId xmlns:a16="http://schemas.microsoft.com/office/drawing/2014/main" id="{C8C6EDC7-5563-6F57-8F2E-C5B5ABEEF1A2}"/>
                  </a:ext>
                </a:extLst>
              </p:cNvPr>
              <p:cNvSpPr>
                <a:spLocks noChangeArrowheads="1"/>
              </p:cNvSpPr>
              <p:nvPr/>
            </p:nvSpPr>
            <p:spPr bwMode="auto">
              <a:xfrm>
                <a:off x="6937375" y="3746500"/>
                <a:ext cx="790575" cy="1354138"/>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000"/>
              </a:p>
            </p:txBody>
          </p:sp>
          <p:sp>
            <p:nvSpPr>
              <p:cNvPr id="21" name="Rectangle 14">
                <a:extLst>
                  <a:ext uri="{FF2B5EF4-FFF2-40B4-BE49-F238E27FC236}">
                    <a16:creationId xmlns:a16="http://schemas.microsoft.com/office/drawing/2014/main" id="{8B0B7068-7CCD-C23D-2780-2FE45C896BDD}"/>
                  </a:ext>
                </a:extLst>
              </p:cNvPr>
              <p:cNvSpPr>
                <a:spLocks noChangeArrowheads="1"/>
              </p:cNvSpPr>
              <p:nvPr/>
            </p:nvSpPr>
            <p:spPr bwMode="auto">
              <a:xfrm>
                <a:off x="8731250" y="3975100"/>
                <a:ext cx="790575" cy="1125538"/>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000"/>
              </a:p>
            </p:txBody>
          </p:sp>
          <p:sp>
            <p:nvSpPr>
              <p:cNvPr id="22" name="Line 15">
                <a:extLst>
                  <a:ext uri="{FF2B5EF4-FFF2-40B4-BE49-F238E27FC236}">
                    <a16:creationId xmlns:a16="http://schemas.microsoft.com/office/drawing/2014/main" id="{4820FB41-151A-C071-4EB2-8AB7EFAA695E}"/>
                  </a:ext>
                </a:extLst>
              </p:cNvPr>
              <p:cNvSpPr>
                <a:spLocks noChangeShapeType="1"/>
              </p:cNvSpPr>
              <p:nvPr/>
            </p:nvSpPr>
            <p:spPr bwMode="auto">
              <a:xfrm flipV="1">
                <a:off x="7332663" y="3249613"/>
                <a:ext cx="0" cy="88423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2000"/>
              </a:p>
            </p:txBody>
          </p:sp>
          <p:sp>
            <p:nvSpPr>
              <p:cNvPr id="23" name="Line 16">
                <a:extLst>
                  <a:ext uri="{FF2B5EF4-FFF2-40B4-BE49-F238E27FC236}">
                    <a16:creationId xmlns:a16="http://schemas.microsoft.com/office/drawing/2014/main" id="{30B5B6F4-5D7D-F7C0-F696-AEFCDCF25D47}"/>
                  </a:ext>
                </a:extLst>
              </p:cNvPr>
              <p:cNvSpPr>
                <a:spLocks noChangeShapeType="1"/>
              </p:cNvSpPr>
              <p:nvPr/>
            </p:nvSpPr>
            <p:spPr bwMode="auto">
              <a:xfrm>
                <a:off x="5541963" y="4978400"/>
                <a:ext cx="0" cy="12223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2000"/>
              </a:p>
            </p:txBody>
          </p:sp>
          <p:sp>
            <p:nvSpPr>
              <p:cNvPr id="24" name="Line 17">
                <a:extLst>
                  <a:ext uri="{FF2B5EF4-FFF2-40B4-BE49-F238E27FC236}">
                    <a16:creationId xmlns:a16="http://schemas.microsoft.com/office/drawing/2014/main" id="{C9C00379-8833-F425-284F-4BB73E0C45FD}"/>
                  </a:ext>
                </a:extLst>
              </p:cNvPr>
              <p:cNvSpPr>
                <a:spLocks noChangeShapeType="1"/>
              </p:cNvSpPr>
              <p:nvPr/>
            </p:nvSpPr>
            <p:spPr bwMode="auto">
              <a:xfrm flipV="1">
                <a:off x="3748088" y="2955925"/>
                <a:ext cx="0" cy="912813"/>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2000"/>
              </a:p>
            </p:txBody>
          </p:sp>
          <p:sp>
            <p:nvSpPr>
              <p:cNvPr id="25" name="Line 18">
                <a:extLst>
                  <a:ext uri="{FF2B5EF4-FFF2-40B4-BE49-F238E27FC236}">
                    <a16:creationId xmlns:a16="http://schemas.microsoft.com/office/drawing/2014/main" id="{381E9A9A-67DF-497E-61FD-242FA7DC1213}"/>
                  </a:ext>
                </a:extLst>
              </p:cNvPr>
              <p:cNvSpPr>
                <a:spLocks noChangeShapeType="1"/>
              </p:cNvSpPr>
              <p:nvPr/>
            </p:nvSpPr>
            <p:spPr bwMode="auto">
              <a:xfrm flipV="1">
                <a:off x="9123363" y="3262313"/>
                <a:ext cx="0" cy="11779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2000"/>
              </a:p>
            </p:txBody>
          </p:sp>
        </p:grpSp>
        <p:sp>
          <p:nvSpPr>
            <p:cNvPr id="26" name="ZoneTexte 25">
              <a:extLst>
                <a:ext uri="{FF2B5EF4-FFF2-40B4-BE49-F238E27FC236}">
                  <a16:creationId xmlns:a16="http://schemas.microsoft.com/office/drawing/2014/main" id="{08DF07B1-E657-C970-C8DF-98666F0B8C52}"/>
                </a:ext>
              </a:extLst>
            </p:cNvPr>
            <p:cNvSpPr txBox="1"/>
            <p:nvPr/>
          </p:nvSpPr>
          <p:spPr>
            <a:xfrm>
              <a:off x="2319701" y="4820183"/>
              <a:ext cx="444229" cy="442008"/>
            </a:xfrm>
            <a:prstGeom prst="rect">
              <a:avLst/>
            </a:prstGeom>
            <a:noFill/>
          </p:spPr>
          <p:txBody>
            <a:bodyPr wrap="none" rtlCol="0">
              <a:spAutoFit/>
            </a:bodyPr>
            <a:lstStyle/>
            <a:p>
              <a:pPr algn="r"/>
              <a:r>
                <a:rPr lang="fr-FR" sz="1400" dirty="0">
                  <a:latin typeface="Calibri" panose="020F0502020204030204" pitchFamily="34" charset="0"/>
                  <a:ea typeface="Calibri" panose="020F0502020204030204" pitchFamily="34" charset="0"/>
                  <a:cs typeface="Calibri" panose="020F0502020204030204" pitchFamily="34" charset="0"/>
                </a:rPr>
                <a:t>0</a:t>
              </a:r>
            </a:p>
          </p:txBody>
        </p:sp>
        <p:sp>
          <p:nvSpPr>
            <p:cNvPr id="27" name="ZoneTexte 26">
              <a:extLst>
                <a:ext uri="{FF2B5EF4-FFF2-40B4-BE49-F238E27FC236}">
                  <a16:creationId xmlns:a16="http://schemas.microsoft.com/office/drawing/2014/main" id="{747B2401-2383-8AE7-219B-716881CA82D1}"/>
                </a:ext>
              </a:extLst>
            </p:cNvPr>
            <p:cNvSpPr txBox="1"/>
            <p:nvPr/>
          </p:nvSpPr>
          <p:spPr>
            <a:xfrm>
              <a:off x="2692726" y="5136934"/>
              <a:ext cx="2110727" cy="751413"/>
            </a:xfrm>
            <a:prstGeom prst="rect">
              <a:avLst/>
            </a:prstGeom>
            <a:noFill/>
          </p:spPr>
          <p:txBody>
            <a:bodyPr wrap="none" rtlCol="0">
              <a:spAutoFit/>
            </a:bodyPr>
            <a:lstStyle/>
            <a:p>
              <a:pPr algn="ctr"/>
              <a:r>
                <a:rPr lang="fr-FR" sz="1400" dirty="0">
                  <a:latin typeface="Calibri" panose="020F0502020204030204" pitchFamily="34" charset="0"/>
                  <a:ea typeface="Calibri" panose="020F0502020204030204" pitchFamily="34" charset="0"/>
                  <a:cs typeface="Calibri" panose="020F0502020204030204" pitchFamily="34" charset="0"/>
                </a:rPr>
                <a:t>Background</a:t>
              </a:r>
              <a:br>
                <a:rPr lang="fr-FR" sz="1400" dirty="0">
                  <a:latin typeface="Calibri" panose="020F0502020204030204" pitchFamily="34" charset="0"/>
                  <a:ea typeface="Calibri" panose="020F0502020204030204" pitchFamily="34" charset="0"/>
                  <a:cs typeface="Calibri" panose="020F0502020204030204" pitchFamily="34" charset="0"/>
                </a:rPr>
              </a:br>
              <a:r>
                <a:rPr lang="fr-FR" sz="1400" dirty="0">
                  <a:latin typeface="Calibri" panose="020F0502020204030204" pitchFamily="34" charset="0"/>
                  <a:ea typeface="Calibri" panose="020F0502020204030204" pitchFamily="34" charset="0"/>
                  <a:cs typeface="Calibri" panose="020F0502020204030204" pitchFamily="34" charset="0"/>
                </a:rPr>
                <a:t>HIV incidence *</a:t>
              </a:r>
            </a:p>
          </p:txBody>
        </p:sp>
        <p:sp>
          <p:nvSpPr>
            <p:cNvPr id="28" name="ZoneTexte 27">
              <a:extLst>
                <a:ext uri="{FF2B5EF4-FFF2-40B4-BE49-F238E27FC236}">
                  <a16:creationId xmlns:a16="http://schemas.microsoft.com/office/drawing/2014/main" id="{67714BD5-A686-CA03-2306-C7B8E5A06497}"/>
                </a:ext>
              </a:extLst>
            </p:cNvPr>
            <p:cNvSpPr txBox="1"/>
            <p:nvPr/>
          </p:nvSpPr>
          <p:spPr>
            <a:xfrm>
              <a:off x="4784138" y="5461399"/>
              <a:ext cx="1567540" cy="751413"/>
            </a:xfrm>
            <a:prstGeom prst="rect">
              <a:avLst/>
            </a:prstGeom>
            <a:noFill/>
          </p:spPr>
          <p:txBody>
            <a:bodyPr wrap="none" rtlCol="0">
              <a:spAutoFit/>
            </a:bodyPr>
            <a:lstStyle/>
            <a:p>
              <a:pPr algn="ctr"/>
              <a:r>
                <a:rPr lang="fr-FR" sz="1400" b="1" dirty="0">
                  <a:latin typeface="Calibri" panose="020F0502020204030204" pitchFamily="34" charset="0"/>
                  <a:ea typeface="Calibri" panose="020F0502020204030204" pitchFamily="34" charset="0"/>
                  <a:cs typeface="Calibri" panose="020F0502020204030204" pitchFamily="34" charset="0"/>
                </a:rPr>
                <a:t>0 infection</a:t>
              </a:r>
              <a:br>
                <a:rPr lang="fr-FR" sz="1400" b="1" dirty="0">
                  <a:latin typeface="Calibri" panose="020F0502020204030204" pitchFamily="34" charset="0"/>
                  <a:ea typeface="Calibri" panose="020F0502020204030204" pitchFamily="34" charset="0"/>
                  <a:cs typeface="Calibri" panose="020F0502020204030204" pitchFamily="34" charset="0"/>
                </a:rPr>
              </a:br>
              <a:r>
                <a:rPr lang="fr-FR" sz="1400" b="1" dirty="0">
                  <a:latin typeface="Calibri" panose="020F0502020204030204" pitchFamily="34" charset="0"/>
                  <a:ea typeface="Calibri" panose="020F0502020204030204" pitchFamily="34" charset="0"/>
                  <a:cs typeface="Calibri" panose="020F0502020204030204" pitchFamily="34" charset="0"/>
                </a:rPr>
                <a:t>1393 PY</a:t>
              </a:r>
            </a:p>
          </p:txBody>
        </p:sp>
        <p:sp>
          <p:nvSpPr>
            <p:cNvPr id="29" name="ZoneTexte 28">
              <a:extLst>
                <a:ext uri="{FF2B5EF4-FFF2-40B4-BE49-F238E27FC236}">
                  <a16:creationId xmlns:a16="http://schemas.microsoft.com/office/drawing/2014/main" id="{DC6E0644-9B2E-8451-0727-2080356F2CC7}"/>
                </a:ext>
              </a:extLst>
            </p:cNvPr>
            <p:cNvSpPr txBox="1"/>
            <p:nvPr/>
          </p:nvSpPr>
          <p:spPr>
            <a:xfrm>
              <a:off x="6395103" y="5461399"/>
              <a:ext cx="1830673" cy="751413"/>
            </a:xfrm>
            <a:prstGeom prst="rect">
              <a:avLst/>
            </a:prstGeom>
            <a:noFill/>
          </p:spPr>
          <p:txBody>
            <a:bodyPr wrap="none" rtlCol="0">
              <a:spAutoFit/>
            </a:bodyPr>
            <a:lstStyle/>
            <a:p>
              <a:pPr algn="ctr"/>
              <a:r>
                <a:rPr lang="fr-FR" sz="1400" b="1" dirty="0">
                  <a:latin typeface="Calibri" panose="020F0502020204030204" pitchFamily="34" charset="0"/>
                  <a:ea typeface="Calibri" panose="020F0502020204030204" pitchFamily="34" charset="0"/>
                  <a:cs typeface="Calibri" panose="020F0502020204030204" pitchFamily="34" charset="0"/>
                </a:rPr>
                <a:t>39 infections</a:t>
              </a:r>
              <a:br>
                <a:rPr lang="fr-FR" sz="1400" b="1" dirty="0">
                  <a:latin typeface="Calibri" panose="020F0502020204030204" pitchFamily="34" charset="0"/>
                  <a:ea typeface="Calibri" panose="020F0502020204030204" pitchFamily="34" charset="0"/>
                  <a:cs typeface="Calibri" panose="020F0502020204030204" pitchFamily="34" charset="0"/>
                </a:rPr>
              </a:br>
              <a:r>
                <a:rPr lang="fr-FR" sz="1400" b="1" dirty="0">
                  <a:latin typeface="Calibri" panose="020F0502020204030204" pitchFamily="34" charset="0"/>
                  <a:ea typeface="Calibri" panose="020F0502020204030204" pitchFamily="34" charset="0"/>
                  <a:cs typeface="Calibri" panose="020F0502020204030204" pitchFamily="34" charset="0"/>
                </a:rPr>
                <a:t>1932 PY</a:t>
              </a:r>
            </a:p>
          </p:txBody>
        </p:sp>
        <p:sp>
          <p:nvSpPr>
            <p:cNvPr id="30" name="ZoneTexte 29">
              <a:extLst>
                <a:ext uri="{FF2B5EF4-FFF2-40B4-BE49-F238E27FC236}">
                  <a16:creationId xmlns:a16="http://schemas.microsoft.com/office/drawing/2014/main" id="{D1C25351-D622-3A29-3051-B638F32A5768}"/>
                </a:ext>
              </a:extLst>
            </p:cNvPr>
            <p:cNvSpPr txBox="1"/>
            <p:nvPr/>
          </p:nvSpPr>
          <p:spPr>
            <a:xfrm>
              <a:off x="8208027" y="5461399"/>
              <a:ext cx="1830673" cy="751413"/>
            </a:xfrm>
            <a:prstGeom prst="rect">
              <a:avLst/>
            </a:prstGeom>
            <a:noFill/>
          </p:spPr>
          <p:txBody>
            <a:bodyPr wrap="none" rtlCol="0">
              <a:spAutoFit/>
            </a:bodyPr>
            <a:lstStyle/>
            <a:p>
              <a:pPr algn="ctr"/>
              <a:r>
                <a:rPr lang="fr-FR" sz="1400" b="1" dirty="0">
                  <a:latin typeface="Calibri" panose="020F0502020204030204" pitchFamily="34" charset="0"/>
                  <a:ea typeface="Calibri" panose="020F0502020204030204" pitchFamily="34" charset="0"/>
                  <a:cs typeface="Calibri" panose="020F0502020204030204" pitchFamily="34" charset="0"/>
                </a:rPr>
                <a:t>16 infections</a:t>
              </a:r>
              <a:br>
                <a:rPr lang="fr-FR" sz="1400" b="1" dirty="0">
                  <a:latin typeface="Calibri" panose="020F0502020204030204" pitchFamily="34" charset="0"/>
                  <a:ea typeface="Calibri" panose="020F0502020204030204" pitchFamily="34" charset="0"/>
                  <a:cs typeface="Calibri" panose="020F0502020204030204" pitchFamily="34" charset="0"/>
                </a:rPr>
              </a:br>
              <a:r>
                <a:rPr lang="fr-FR" sz="1400" b="1" dirty="0">
                  <a:latin typeface="Calibri" panose="020F0502020204030204" pitchFamily="34" charset="0"/>
                  <a:ea typeface="Calibri" panose="020F0502020204030204" pitchFamily="34" charset="0"/>
                  <a:cs typeface="Calibri" panose="020F0502020204030204" pitchFamily="34" charset="0"/>
                </a:rPr>
                <a:t>949 PY</a:t>
              </a:r>
            </a:p>
          </p:txBody>
        </p:sp>
        <p:sp>
          <p:nvSpPr>
            <p:cNvPr id="31" name="ZoneTexte 30">
              <a:extLst>
                <a:ext uri="{FF2B5EF4-FFF2-40B4-BE49-F238E27FC236}">
                  <a16:creationId xmlns:a16="http://schemas.microsoft.com/office/drawing/2014/main" id="{442F02B8-A9D8-D230-1521-D633265B5760}"/>
                </a:ext>
              </a:extLst>
            </p:cNvPr>
            <p:cNvSpPr txBox="1"/>
            <p:nvPr/>
          </p:nvSpPr>
          <p:spPr>
            <a:xfrm>
              <a:off x="5166173" y="5136936"/>
              <a:ext cx="746054" cy="442008"/>
            </a:xfrm>
            <a:prstGeom prst="rect">
              <a:avLst/>
            </a:prstGeom>
            <a:noFill/>
          </p:spPr>
          <p:txBody>
            <a:bodyPr wrap="none" rtlCol="0">
              <a:spAutoFit/>
            </a:bodyPr>
            <a:lstStyle/>
            <a:p>
              <a:pPr algn="ctr"/>
              <a:r>
                <a:rPr lang="fr-FR" sz="1400" dirty="0">
                  <a:latin typeface="Calibri" panose="020F0502020204030204" pitchFamily="34" charset="0"/>
                  <a:ea typeface="Calibri" panose="020F0502020204030204" pitchFamily="34" charset="0"/>
                  <a:cs typeface="Calibri" panose="020F0502020204030204" pitchFamily="34" charset="0"/>
                </a:rPr>
                <a:t>LEN</a:t>
              </a:r>
            </a:p>
          </p:txBody>
        </p:sp>
        <p:sp>
          <p:nvSpPr>
            <p:cNvPr id="32" name="ZoneTexte 31">
              <a:extLst>
                <a:ext uri="{FF2B5EF4-FFF2-40B4-BE49-F238E27FC236}">
                  <a16:creationId xmlns:a16="http://schemas.microsoft.com/office/drawing/2014/main" id="{AC7408B0-840C-B5C7-FB52-FB342B9D6DCE}"/>
                </a:ext>
              </a:extLst>
            </p:cNvPr>
            <p:cNvSpPr txBox="1"/>
            <p:nvPr/>
          </p:nvSpPr>
          <p:spPr>
            <a:xfrm>
              <a:off x="6858150" y="5136936"/>
              <a:ext cx="949027" cy="442008"/>
            </a:xfrm>
            <a:prstGeom prst="rect">
              <a:avLst/>
            </a:prstGeom>
            <a:noFill/>
          </p:spPr>
          <p:txBody>
            <a:bodyPr wrap="none" rtlCol="0">
              <a:spAutoFit/>
            </a:bodyPr>
            <a:lstStyle/>
            <a:p>
              <a:pPr algn="ctr"/>
              <a:r>
                <a:rPr lang="fr-FR" sz="1400" dirty="0">
                  <a:latin typeface="Calibri" panose="020F0502020204030204" pitchFamily="34" charset="0"/>
                  <a:ea typeface="Calibri" panose="020F0502020204030204" pitchFamily="34" charset="0"/>
                  <a:cs typeface="Calibri" panose="020F0502020204030204" pitchFamily="34" charset="0"/>
                </a:rPr>
                <a:t>F/TAF</a:t>
              </a:r>
            </a:p>
          </p:txBody>
        </p:sp>
        <p:sp>
          <p:nvSpPr>
            <p:cNvPr id="33" name="ZoneTexte 32">
              <a:extLst>
                <a:ext uri="{FF2B5EF4-FFF2-40B4-BE49-F238E27FC236}">
                  <a16:creationId xmlns:a16="http://schemas.microsoft.com/office/drawing/2014/main" id="{9E02E9FD-F592-DBF3-3107-3318A50F0ABF}"/>
                </a:ext>
              </a:extLst>
            </p:cNvPr>
            <p:cNvSpPr txBox="1"/>
            <p:nvPr/>
          </p:nvSpPr>
          <p:spPr>
            <a:xfrm>
              <a:off x="8614064" y="5136936"/>
              <a:ext cx="981944" cy="442008"/>
            </a:xfrm>
            <a:prstGeom prst="rect">
              <a:avLst/>
            </a:prstGeom>
            <a:noFill/>
          </p:spPr>
          <p:txBody>
            <a:bodyPr wrap="none" rtlCol="0">
              <a:spAutoFit/>
            </a:bodyPr>
            <a:lstStyle/>
            <a:p>
              <a:pPr algn="ctr"/>
              <a:r>
                <a:rPr lang="fr-FR" sz="1400" dirty="0">
                  <a:latin typeface="Calibri" panose="020F0502020204030204" pitchFamily="34" charset="0"/>
                  <a:ea typeface="Calibri" panose="020F0502020204030204" pitchFamily="34" charset="0"/>
                  <a:cs typeface="Calibri" panose="020F0502020204030204" pitchFamily="34" charset="0"/>
                </a:rPr>
                <a:t>F/TDF</a:t>
              </a:r>
            </a:p>
          </p:txBody>
        </p:sp>
        <p:sp>
          <p:nvSpPr>
            <p:cNvPr id="34" name="ZoneTexte 33">
              <a:extLst>
                <a:ext uri="{FF2B5EF4-FFF2-40B4-BE49-F238E27FC236}">
                  <a16:creationId xmlns:a16="http://schemas.microsoft.com/office/drawing/2014/main" id="{5675DB06-AFFF-C74A-8732-6465D6EAA854}"/>
                </a:ext>
              </a:extLst>
            </p:cNvPr>
            <p:cNvSpPr txBox="1"/>
            <p:nvPr/>
          </p:nvSpPr>
          <p:spPr>
            <a:xfrm>
              <a:off x="2319701" y="4152916"/>
              <a:ext cx="444229" cy="442008"/>
            </a:xfrm>
            <a:prstGeom prst="rect">
              <a:avLst/>
            </a:prstGeom>
            <a:noFill/>
          </p:spPr>
          <p:txBody>
            <a:bodyPr wrap="none" rtlCol="0">
              <a:spAutoFit/>
            </a:bodyPr>
            <a:lstStyle/>
            <a:p>
              <a:pPr algn="r"/>
              <a:r>
                <a:rPr lang="fr-FR" sz="1400" dirty="0">
                  <a:latin typeface="Calibri" panose="020F0502020204030204" pitchFamily="34" charset="0"/>
                  <a:ea typeface="Calibri" panose="020F0502020204030204" pitchFamily="34" charset="0"/>
                  <a:cs typeface="Calibri" panose="020F0502020204030204" pitchFamily="34" charset="0"/>
                </a:rPr>
                <a:t>1</a:t>
              </a:r>
            </a:p>
          </p:txBody>
        </p:sp>
        <p:sp>
          <p:nvSpPr>
            <p:cNvPr id="35" name="ZoneTexte 34">
              <a:extLst>
                <a:ext uri="{FF2B5EF4-FFF2-40B4-BE49-F238E27FC236}">
                  <a16:creationId xmlns:a16="http://schemas.microsoft.com/office/drawing/2014/main" id="{0ED1558A-980A-A7CC-9AD0-0F83EF3E60F8}"/>
                </a:ext>
              </a:extLst>
            </p:cNvPr>
            <p:cNvSpPr txBox="1"/>
            <p:nvPr/>
          </p:nvSpPr>
          <p:spPr>
            <a:xfrm>
              <a:off x="2319701" y="3485651"/>
              <a:ext cx="444229" cy="442008"/>
            </a:xfrm>
            <a:prstGeom prst="rect">
              <a:avLst/>
            </a:prstGeom>
            <a:noFill/>
          </p:spPr>
          <p:txBody>
            <a:bodyPr wrap="none" rtlCol="0">
              <a:spAutoFit/>
            </a:bodyPr>
            <a:lstStyle/>
            <a:p>
              <a:pPr algn="r"/>
              <a:r>
                <a:rPr lang="fr-FR" sz="1400" dirty="0">
                  <a:latin typeface="Calibri" panose="020F0502020204030204" pitchFamily="34" charset="0"/>
                  <a:ea typeface="Calibri" panose="020F0502020204030204" pitchFamily="34" charset="0"/>
                  <a:cs typeface="Calibri" panose="020F0502020204030204" pitchFamily="34" charset="0"/>
                </a:rPr>
                <a:t>2</a:t>
              </a:r>
            </a:p>
          </p:txBody>
        </p:sp>
        <p:sp>
          <p:nvSpPr>
            <p:cNvPr id="36" name="ZoneTexte 35">
              <a:extLst>
                <a:ext uri="{FF2B5EF4-FFF2-40B4-BE49-F238E27FC236}">
                  <a16:creationId xmlns:a16="http://schemas.microsoft.com/office/drawing/2014/main" id="{E2C2AC13-7BE2-412C-FBC0-40DF5ACB6EC2}"/>
                </a:ext>
              </a:extLst>
            </p:cNvPr>
            <p:cNvSpPr txBox="1"/>
            <p:nvPr/>
          </p:nvSpPr>
          <p:spPr>
            <a:xfrm>
              <a:off x="2319701" y="2818387"/>
              <a:ext cx="444229" cy="442008"/>
            </a:xfrm>
            <a:prstGeom prst="rect">
              <a:avLst/>
            </a:prstGeom>
            <a:noFill/>
          </p:spPr>
          <p:txBody>
            <a:bodyPr wrap="none" rtlCol="0">
              <a:spAutoFit/>
            </a:bodyPr>
            <a:lstStyle/>
            <a:p>
              <a:pPr algn="r"/>
              <a:r>
                <a:rPr lang="fr-FR" sz="1400" dirty="0">
                  <a:latin typeface="Calibri" panose="020F0502020204030204" pitchFamily="34" charset="0"/>
                  <a:ea typeface="Calibri" panose="020F0502020204030204" pitchFamily="34" charset="0"/>
                  <a:cs typeface="Calibri" panose="020F0502020204030204" pitchFamily="34" charset="0"/>
                </a:rPr>
                <a:t>3</a:t>
              </a:r>
            </a:p>
          </p:txBody>
        </p:sp>
        <p:sp>
          <p:nvSpPr>
            <p:cNvPr id="37" name="ZoneTexte 36">
              <a:extLst>
                <a:ext uri="{FF2B5EF4-FFF2-40B4-BE49-F238E27FC236}">
                  <a16:creationId xmlns:a16="http://schemas.microsoft.com/office/drawing/2014/main" id="{E8F00175-9E7F-32FD-5D98-99A0B58BE9A0}"/>
                </a:ext>
              </a:extLst>
            </p:cNvPr>
            <p:cNvSpPr txBox="1"/>
            <p:nvPr/>
          </p:nvSpPr>
          <p:spPr>
            <a:xfrm>
              <a:off x="2319701" y="2151122"/>
              <a:ext cx="444229" cy="442008"/>
            </a:xfrm>
            <a:prstGeom prst="rect">
              <a:avLst/>
            </a:prstGeom>
            <a:noFill/>
          </p:spPr>
          <p:txBody>
            <a:bodyPr wrap="none" rtlCol="0">
              <a:spAutoFit/>
            </a:bodyPr>
            <a:lstStyle/>
            <a:p>
              <a:pPr algn="r"/>
              <a:r>
                <a:rPr lang="fr-FR" sz="1400" dirty="0">
                  <a:latin typeface="Calibri" panose="020F0502020204030204" pitchFamily="34" charset="0"/>
                  <a:ea typeface="Calibri" panose="020F0502020204030204" pitchFamily="34" charset="0"/>
                  <a:cs typeface="Calibri" panose="020F0502020204030204" pitchFamily="34" charset="0"/>
                </a:rPr>
                <a:t>4</a:t>
              </a:r>
            </a:p>
          </p:txBody>
        </p:sp>
        <p:sp>
          <p:nvSpPr>
            <p:cNvPr id="38" name="ZoneTexte 37">
              <a:extLst>
                <a:ext uri="{FF2B5EF4-FFF2-40B4-BE49-F238E27FC236}">
                  <a16:creationId xmlns:a16="http://schemas.microsoft.com/office/drawing/2014/main" id="{25E5739B-3EBF-C594-2434-E0BB4607AECC}"/>
                </a:ext>
              </a:extLst>
            </p:cNvPr>
            <p:cNvSpPr txBox="1"/>
            <p:nvPr/>
          </p:nvSpPr>
          <p:spPr>
            <a:xfrm>
              <a:off x="3340233" y="2503857"/>
              <a:ext cx="815708" cy="442008"/>
            </a:xfrm>
            <a:prstGeom prst="rect">
              <a:avLst/>
            </a:prstGeom>
            <a:noFill/>
          </p:spPr>
          <p:txBody>
            <a:bodyPr wrap="none" rtlCol="0">
              <a:spAutoFit/>
            </a:bodyPr>
            <a:lstStyle/>
            <a:p>
              <a:pPr algn="ctr"/>
              <a:r>
                <a:rPr lang="fr-FR" sz="1400" b="1" dirty="0">
                  <a:latin typeface="Calibri" panose="020F0502020204030204" pitchFamily="34" charset="0"/>
                  <a:ea typeface="Calibri" panose="020F0502020204030204" pitchFamily="34" charset="0"/>
                  <a:cs typeface="Calibri" panose="020F0502020204030204" pitchFamily="34" charset="0"/>
                </a:rPr>
                <a:t>2.41</a:t>
              </a:r>
            </a:p>
          </p:txBody>
        </p:sp>
        <p:sp>
          <p:nvSpPr>
            <p:cNvPr id="39" name="ZoneTexte 38">
              <a:extLst>
                <a:ext uri="{FF2B5EF4-FFF2-40B4-BE49-F238E27FC236}">
                  <a16:creationId xmlns:a16="http://schemas.microsoft.com/office/drawing/2014/main" id="{B3DF6919-117D-7FC7-C105-3F29D3348B39}"/>
                </a:ext>
              </a:extLst>
            </p:cNvPr>
            <p:cNvSpPr txBox="1"/>
            <p:nvPr/>
          </p:nvSpPr>
          <p:spPr>
            <a:xfrm>
              <a:off x="5320642" y="4543761"/>
              <a:ext cx="444229" cy="442008"/>
            </a:xfrm>
            <a:prstGeom prst="rect">
              <a:avLst/>
            </a:prstGeom>
            <a:noFill/>
          </p:spPr>
          <p:txBody>
            <a:bodyPr wrap="none" rtlCol="0">
              <a:spAutoFit/>
            </a:bodyPr>
            <a:lstStyle/>
            <a:p>
              <a:pPr algn="ctr"/>
              <a:r>
                <a:rPr lang="fr-FR" sz="1400" b="1" dirty="0">
                  <a:latin typeface="Calibri" panose="020F0502020204030204" pitchFamily="34" charset="0"/>
                  <a:ea typeface="Calibri" panose="020F0502020204030204" pitchFamily="34" charset="0"/>
                  <a:cs typeface="Calibri" panose="020F0502020204030204" pitchFamily="34" charset="0"/>
                </a:rPr>
                <a:t>0</a:t>
              </a:r>
            </a:p>
          </p:txBody>
        </p:sp>
        <p:sp>
          <p:nvSpPr>
            <p:cNvPr id="40" name="ZoneTexte 39">
              <a:extLst>
                <a:ext uri="{FF2B5EF4-FFF2-40B4-BE49-F238E27FC236}">
                  <a16:creationId xmlns:a16="http://schemas.microsoft.com/office/drawing/2014/main" id="{438CC4FF-C30D-DECF-EDAB-7E53278560B7}"/>
                </a:ext>
              </a:extLst>
            </p:cNvPr>
            <p:cNvSpPr txBox="1"/>
            <p:nvPr/>
          </p:nvSpPr>
          <p:spPr>
            <a:xfrm>
              <a:off x="6926915" y="2835045"/>
              <a:ext cx="815708" cy="442008"/>
            </a:xfrm>
            <a:prstGeom prst="rect">
              <a:avLst/>
            </a:prstGeom>
            <a:noFill/>
          </p:spPr>
          <p:txBody>
            <a:bodyPr wrap="none" rtlCol="0">
              <a:spAutoFit/>
            </a:bodyPr>
            <a:lstStyle/>
            <a:p>
              <a:pPr algn="ctr"/>
              <a:r>
                <a:rPr lang="fr-FR" sz="1400" b="1" dirty="0">
                  <a:latin typeface="Calibri" panose="020F0502020204030204" pitchFamily="34" charset="0"/>
                  <a:ea typeface="Calibri" panose="020F0502020204030204" pitchFamily="34" charset="0"/>
                  <a:cs typeface="Calibri" panose="020F0502020204030204" pitchFamily="34" charset="0"/>
                </a:rPr>
                <a:t>2.02</a:t>
              </a:r>
            </a:p>
          </p:txBody>
        </p:sp>
        <p:sp>
          <p:nvSpPr>
            <p:cNvPr id="41" name="ZoneTexte 40">
              <a:extLst>
                <a:ext uri="{FF2B5EF4-FFF2-40B4-BE49-F238E27FC236}">
                  <a16:creationId xmlns:a16="http://schemas.microsoft.com/office/drawing/2014/main" id="{DB90FD99-0C70-75CF-FBFF-D63116A6509E}"/>
                </a:ext>
              </a:extLst>
            </p:cNvPr>
            <p:cNvSpPr txBox="1"/>
            <p:nvPr/>
          </p:nvSpPr>
          <p:spPr>
            <a:xfrm>
              <a:off x="8713340" y="2798042"/>
              <a:ext cx="815708" cy="442008"/>
            </a:xfrm>
            <a:prstGeom prst="rect">
              <a:avLst/>
            </a:prstGeom>
            <a:noFill/>
          </p:spPr>
          <p:txBody>
            <a:bodyPr wrap="none" rtlCol="0">
              <a:spAutoFit/>
            </a:bodyPr>
            <a:lstStyle/>
            <a:p>
              <a:pPr algn="ctr"/>
              <a:r>
                <a:rPr lang="fr-FR" sz="1400" b="1" dirty="0">
                  <a:latin typeface="Calibri" panose="020F0502020204030204" pitchFamily="34" charset="0"/>
                  <a:ea typeface="Calibri" panose="020F0502020204030204" pitchFamily="34" charset="0"/>
                  <a:cs typeface="Calibri" panose="020F0502020204030204" pitchFamily="34" charset="0"/>
                </a:rPr>
                <a:t>1.69</a:t>
              </a:r>
            </a:p>
          </p:txBody>
        </p:sp>
      </p:grpSp>
      <p:sp>
        <p:nvSpPr>
          <p:cNvPr id="3" name="Text Placeholder 22">
            <a:extLst>
              <a:ext uri="{FF2B5EF4-FFF2-40B4-BE49-F238E27FC236}">
                <a16:creationId xmlns:a16="http://schemas.microsoft.com/office/drawing/2014/main" id="{0B5E3CC2-586B-0B77-DD03-2FD29BEF9F7D}"/>
              </a:ext>
            </a:extLst>
          </p:cNvPr>
          <p:cNvSpPr txBox="1">
            <a:spLocks/>
          </p:cNvSpPr>
          <p:nvPr/>
        </p:nvSpPr>
        <p:spPr bwMode="auto">
          <a:xfrm>
            <a:off x="7875343" y="6564479"/>
            <a:ext cx="42010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a:solidFill>
                  <a:schemeClr val="tx1"/>
                </a:solidFill>
                <a:latin typeface="+mn-lt"/>
              </a:rPr>
              <a:t>Gail-</a:t>
            </a:r>
            <a:r>
              <a:rPr lang="en-US" sz="1200" i="1" kern="0" dirty="0" err="1">
                <a:solidFill>
                  <a:schemeClr val="tx1"/>
                </a:solidFill>
                <a:latin typeface="+mn-lt"/>
              </a:rPr>
              <a:t>Bekker</a:t>
            </a:r>
            <a:r>
              <a:rPr lang="en-US" sz="1200" i="1" kern="0" dirty="0">
                <a:solidFill>
                  <a:schemeClr val="tx1"/>
                </a:solidFill>
                <a:latin typeface="+mn-lt"/>
              </a:rPr>
              <a:t> L, et al</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AIDS2024 ; # SS0407</a:t>
            </a:r>
            <a:r>
              <a:rPr lang="en-US" sz="1200" i="1" kern="0" dirty="0">
                <a:solidFill>
                  <a:schemeClr val="tx1"/>
                </a:solidFill>
                <a:latin typeface="+mn-lt"/>
              </a:rPr>
              <a:t>LB &amp;NEJM July 24</a:t>
            </a:r>
            <a:r>
              <a:rPr lang="en-US" sz="1200" i="1" kern="0" baseline="30000" dirty="0">
                <a:solidFill>
                  <a:schemeClr val="tx1"/>
                </a:solidFill>
                <a:latin typeface="+mn-lt"/>
              </a:rPr>
              <a:t>th</a:t>
            </a:r>
            <a:r>
              <a:rPr lang="en-US" sz="1200" i="1" kern="0" dirty="0">
                <a:solidFill>
                  <a:schemeClr val="tx1"/>
                </a:solidFill>
                <a:latin typeface="+mn-lt"/>
              </a:rPr>
              <a:t>2024</a:t>
            </a:r>
            <a:endPar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2831802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2C381690-9CD2-0C72-79C8-63B70EC5D0DA}"/>
              </a:ext>
            </a:extLst>
          </p:cNvPr>
          <p:cNvSpPr txBox="1"/>
          <p:nvPr/>
        </p:nvSpPr>
        <p:spPr>
          <a:xfrm>
            <a:off x="7464152" y="1941585"/>
            <a:ext cx="4275209" cy="400110"/>
          </a:xfrm>
          <a:prstGeom prst="rect">
            <a:avLst/>
          </a:prstGeom>
          <a:noFill/>
        </p:spPr>
        <p:txBody>
          <a:bodyPr wrap="none" rtlCol="0">
            <a:spAutoFit/>
          </a:bodyPr>
          <a:lstStyle/>
          <a:p>
            <a:r>
              <a:rPr lang="en-US" sz="2000" b="1" dirty="0">
                <a:solidFill>
                  <a:srgbClr val="0070C0"/>
                </a:solidFill>
                <a:latin typeface="+mj-lt"/>
              </a:rPr>
              <a:t>F/TAF adherence – efficacy association</a:t>
            </a:r>
          </a:p>
        </p:txBody>
      </p:sp>
      <p:sp>
        <p:nvSpPr>
          <p:cNvPr id="9" name="Titre 1">
            <a:extLst>
              <a:ext uri="{FF2B5EF4-FFF2-40B4-BE49-F238E27FC236}">
                <a16:creationId xmlns:a16="http://schemas.microsoft.com/office/drawing/2014/main" id="{DF707B42-DCBD-1B69-9A81-AE3D06478D8A}"/>
              </a:ext>
            </a:extLst>
          </p:cNvPr>
          <p:cNvSpPr>
            <a:spLocks noGrp="1"/>
          </p:cNvSpPr>
          <p:nvPr>
            <p:ph type="title"/>
          </p:nvPr>
        </p:nvSpPr>
        <p:spPr>
          <a:xfrm>
            <a:off x="609600" y="258820"/>
            <a:ext cx="8490167" cy="1143000"/>
          </a:xfrm>
        </p:spPr>
        <p:txBody>
          <a:bodyPr/>
          <a:lstStyle/>
          <a:p>
            <a:r>
              <a:rPr lang="en-US" dirty="0"/>
              <a:t>Q6M LEN SC for </a:t>
            </a:r>
            <a:r>
              <a:rPr lang="en-US" dirty="0" err="1"/>
              <a:t>PrEP</a:t>
            </a:r>
            <a:r>
              <a:rPr lang="en-US" dirty="0"/>
              <a:t> in Women: PURPOSE-1 </a:t>
            </a:r>
            <a:r>
              <a:rPr lang="en-US" i="1" dirty="0"/>
              <a:t>(2)</a:t>
            </a:r>
          </a:p>
        </p:txBody>
      </p:sp>
      <p:sp>
        <p:nvSpPr>
          <p:cNvPr id="157" name="ZoneTexte 156">
            <a:extLst>
              <a:ext uri="{FF2B5EF4-FFF2-40B4-BE49-F238E27FC236}">
                <a16:creationId xmlns:a16="http://schemas.microsoft.com/office/drawing/2014/main" id="{03A94FEE-F4F4-5065-49AF-EFE262051657}"/>
              </a:ext>
            </a:extLst>
          </p:cNvPr>
          <p:cNvSpPr txBox="1"/>
          <p:nvPr/>
        </p:nvSpPr>
        <p:spPr>
          <a:xfrm>
            <a:off x="353979" y="1941585"/>
            <a:ext cx="5542351" cy="400110"/>
          </a:xfrm>
          <a:prstGeom prst="rect">
            <a:avLst/>
          </a:prstGeom>
          <a:noFill/>
        </p:spPr>
        <p:txBody>
          <a:bodyPr wrap="none" rtlCol="0">
            <a:spAutoFit/>
          </a:bodyPr>
          <a:lstStyle/>
          <a:p>
            <a:pPr algn="ctr"/>
            <a:r>
              <a:rPr lang="en-US" sz="2000" b="1" dirty="0">
                <a:solidFill>
                  <a:srgbClr val="0070C0"/>
                </a:solidFill>
                <a:latin typeface="+mj-lt"/>
                <a:ea typeface="Calibri" panose="020F0502020204030204" pitchFamily="34" charset="0"/>
                <a:cs typeface="Calibri" panose="020F0502020204030204" pitchFamily="34" charset="0"/>
              </a:rPr>
              <a:t>Adherence by TFV-DP concentration in 10% cohort</a:t>
            </a:r>
          </a:p>
        </p:txBody>
      </p:sp>
      <p:grpSp>
        <p:nvGrpSpPr>
          <p:cNvPr id="2" name="Groupe 1">
            <a:extLst>
              <a:ext uri="{FF2B5EF4-FFF2-40B4-BE49-F238E27FC236}">
                <a16:creationId xmlns:a16="http://schemas.microsoft.com/office/drawing/2014/main" id="{23F8B443-EB9C-4C16-6791-EAAB6D7B07B1}"/>
              </a:ext>
            </a:extLst>
          </p:cNvPr>
          <p:cNvGrpSpPr/>
          <p:nvPr/>
        </p:nvGrpSpPr>
        <p:grpSpPr>
          <a:xfrm>
            <a:off x="259339" y="2507673"/>
            <a:ext cx="5239762" cy="3255475"/>
            <a:chOff x="259339" y="2507673"/>
            <a:chExt cx="5239762" cy="3255475"/>
          </a:xfrm>
        </p:grpSpPr>
        <p:grpSp>
          <p:nvGrpSpPr>
            <p:cNvPr id="11" name="Groupe 10">
              <a:extLst>
                <a:ext uri="{FF2B5EF4-FFF2-40B4-BE49-F238E27FC236}">
                  <a16:creationId xmlns:a16="http://schemas.microsoft.com/office/drawing/2014/main" id="{3664EB93-6557-48B6-5DD6-92BD35EF6A1C}"/>
                </a:ext>
              </a:extLst>
            </p:cNvPr>
            <p:cNvGrpSpPr/>
            <p:nvPr/>
          </p:nvGrpSpPr>
          <p:grpSpPr>
            <a:xfrm>
              <a:off x="639002" y="2921000"/>
              <a:ext cx="4860099" cy="2319594"/>
              <a:chOff x="1028701" y="2921000"/>
              <a:chExt cx="4470400" cy="2133601"/>
            </a:xfrm>
          </p:grpSpPr>
          <p:sp>
            <p:nvSpPr>
              <p:cNvPr id="12" name="Freeform 7">
                <a:extLst>
                  <a:ext uri="{FF2B5EF4-FFF2-40B4-BE49-F238E27FC236}">
                    <a16:creationId xmlns:a16="http://schemas.microsoft.com/office/drawing/2014/main" id="{C363A601-0C9A-F5DE-1EE8-F1EE53EE3CD3}"/>
                  </a:ext>
                </a:extLst>
              </p:cNvPr>
              <p:cNvSpPr>
                <a:spLocks/>
              </p:cNvSpPr>
              <p:nvPr/>
            </p:nvSpPr>
            <p:spPr bwMode="auto">
              <a:xfrm>
                <a:off x="1131888" y="2921000"/>
                <a:ext cx="4367213" cy="2133600"/>
              </a:xfrm>
              <a:custGeom>
                <a:avLst/>
                <a:gdLst>
                  <a:gd name="T0" fmla="*/ 13756 w 13756"/>
                  <a:gd name="T1" fmla="*/ 6716 h 6716"/>
                  <a:gd name="T2" fmla="*/ 0 w 13756"/>
                  <a:gd name="T3" fmla="*/ 6716 h 6716"/>
                  <a:gd name="T4" fmla="*/ 0 w 13756"/>
                  <a:gd name="T5" fmla="*/ 0 h 6716"/>
                </a:gdLst>
                <a:ahLst/>
                <a:cxnLst>
                  <a:cxn ang="0">
                    <a:pos x="T0" y="T1"/>
                  </a:cxn>
                  <a:cxn ang="0">
                    <a:pos x="T2" y="T3"/>
                  </a:cxn>
                  <a:cxn ang="0">
                    <a:pos x="T4" y="T5"/>
                  </a:cxn>
                </a:cxnLst>
                <a:rect l="0" t="0" r="r" b="b"/>
                <a:pathLst>
                  <a:path w="13756" h="6716">
                    <a:moveTo>
                      <a:pt x="13756" y="6716"/>
                    </a:moveTo>
                    <a:lnTo>
                      <a:pt x="0" y="6716"/>
                    </a:lnTo>
                    <a:lnTo>
                      <a:pt x="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Line 15">
                <a:extLst>
                  <a:ext uri="{FF2B5EF4-FFF2-40B4-BE49-F238E27FC236}">
                    <a16:creationId xmlns:a16="http://schemas.microsoft.com/office/drawing/2014/main" id="{85E53DCA-375B-1654-F4CE-5D7FFAB430F3}"/>
                  </a:ext>
                </a:extLst>
              </p:cNvPr>
              <p:cNvSpPr>
                <a:spLocks noChangeShapeType="1"/>
              </p:cNvSpPr>
              <p:nvPr/>
            </p:nvSpPr>
            <p:spPr bwMode="auto">
              <a:xfrm>
                <a:off x="1028701" y="2952750"/>
                <a:ext cx="103188"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Line 16">
                <a:extLst>
                  <a:ext uri="{FF2B5EF4-FFF2-40B4-BE49-F238E27FC236}">
                    <a16:creationId xmlns:a16="http://schemas.microsoft.com/office/drawing/2014/main" id="{EEB4E759-6785-D998-4E65-21B96BE33D42}"/>
                  </a:ext>
                </a:extLst>
              </p:cNvPr>
              <p:cNvSpPr>
                <a:spLocks noChangeShapeType="1"/>
              </p:cNvSpPr>
              <p:nvPr/>
            </p:nvSpPr>
            <p:spPr bwMode="auto">
              <a:xfrm>
                <a:off x="1028701" y="3373438"/>
                <a:ext cx="103188"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Line 17">
                <a:extLst>
                  <a:ext uri="{FF2B5EF4-FFF2-40B4-BE49-F238E27FC236}">
                    <a16:creationId xmlns:a16="http://schemas.microsoft.com/office/drawing/2014/main" id="{CE5A25CC-1B0C-D68C-16B8-BE26458D6B93}"/>
                  </a:ext>
                </a:extLst>
              </p:cNvPr>
              <p:cNvSpPr>
                <a:spLocks noChangeShapeType="1"/>
              </p:cNvSpPr>
              <p:nvPr/>
            </p:nvSpPr>
            <p:spPr bwMode="auto">
              <a:xfrm>
                <a:off x="1028701" y="3792538"/>
                <a:ext cx="103188"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 name="Line 18">
                <a:extLst>
                  <a:ext uri="{FF2B5EF4-FFF2-40B4-BE49-F238E27FC236}">
                    <a16:creationId xmlns:a16="http://schemas.microsoft.com/office/drawing/2014/main" id="{4AB68500-E368-5110-7CAA-93C9FC082ECB}"/>
                  </a:ext>
                </a:extLst>
              </p:cNvPr>
              <p:cNvSpPr>
                <a:spLocks noChangeShapeType="1"/>
              </p:cNvSpPr>
              <p:nvPr/>
            </p:nvSpPr>
            <p:spPr bwMode="auto">
              <a:xfrm>
                <a:off x="1028701" y="4213225"/>
                <a:ext cx="103188"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Line 19">
                <a:extLst>
                  <a:ext uri="{FF2B5EF4-FFF2-40B4-BE49-F238E27FC236}">
                    <a16:creationId xmlns:a16="http://schemas.microsoft.com/office/drawing/2014/main" id="{C43ACB6E-2105-8BEC-345C-68A9F87A65CB}"/>
                  </a:ext>
                </a:extLst>
              </p:cNvPr>
              <p:cNvSpPr>
                <a:spLocks noChangeShapeType="1"/>
              </p:cNvSpPr>
              <p:nvPr/>
            </p:nvSpPr>
            <p:spPr bwMode="auto">
              <a:xfrm>
                <a:off x="1028701" y="4632325"/>
                <a:ext cx="103188"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 name="Line 20">
                <a:extLst>
                  <a:ext uri="{FF2B5EF4-FFF2-40B4-BE49-F238E27FC236}">
                    <a16:creationId xmlns:a16="http://schemas.microsoft.com/office/drawing/2014/main" id="{497ABD7B-8C8C-71DA-4DAC-32521A6B496D}"/>
                  </a:ext>
                </a:extLst>
              </p:cNvPr>
              <p:cNvSpPr>
                <a:spLocks noChangeShapeType="1"/>
              </p:cNvSpPr>
              <p:nvPr/>
            </p:nvSpPr>
            <p:spPr bwMode="auto">
              <a:xfrm>
                <a:off x="1028701" y="5054600"/>
                <a:ext cx="103188"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 name="Rectangle 21">
                <a:extLst>
                  <a:ext uri="{FF2B5EF4-FFF2-40B4-BE49-F238E27FC236}">
                    <a16:creationId xmlns:a16="http://schemas.microsoft.com/office/drawing/2014/main" id="{8B765559-5334-9CC1-3AB8-14E99804BA9D}"/>
                  </a:ext>
                </a:extLst>
              </p:cNvPr>
              <p:cNvSpPr>
                <a:spLocks noChangeArrowheads="1"/>
              </p:cNvSpPr>
              <p:nvPr/>
            </p:nvSpPr>
            <p:spPr bwMode="auto">
              <a:xfrm>
                <a:off x="5213351" y="2952750"/>
                <a:ext cx="150813" cy="142875"/>
              </a:xfrm>
              <a:prstGeom prst="rect">
                <a:avLst/>
              </a:prstGeom>
              <a:solidFill>
                <a:srgbClr val="00CC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Rectangle 22">
                <a:extLst>
                  <a:ext uri="{FF2B5EF4-FFF2-40B4-BE49-F238E27FC236}">
                    <a16:creationId xmlns:a16="http://schemas.microsoft.com/office/drawing/2014/main" id="{C1F73E1F-E659-3D64-E573-51774B07D002}"/>
                  </a:ext>
                </a:extLst>
              </p:cNvPr>
              <p:cNvSpPr>
                <a:spLocks noChangeArrowheads="1"/>
              </p:cNvSpPr>
              <p:nvPr/>
            </p:nvSpPr>
            <p:spPr bwMode="auto">
              <a:xfrm>
                <a:off x="5213351" y="3095625"/>
                <a:ext cx="150813" cy="1958975"/>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Rectangle 23">
                <a:extLst>
                  <a:ext uri="{FF2B5EF4-FFF2-40B4-BE49-F238E27FC236}">
                    <a16:creationId xmlns:a16="http://schemas.microsoft.com/office/drawing/2014/main" id="{5F570BF9-A02B-EBFF-DB5A-4F8AF586EBED}"/>
                  </a:ext>
                </a:extLst>
              </p:cNvPr>
              <p:cNvSpPr>
                <a:spLocks noChangeArrowheads="1"/>
              </p:cNvSpPr>
              <p:nvPr/>
            </p:nvSpPr>
            <p:spPr bwMode="auto">
              <a:xfrm>
                <a:off x="4818063" y="2952750"/>
                <a:ext cx="150813" cy="92075"/>
              </a:xfrm>
              <a:prstGeom prst="rect">
                <a:avLst/>
              </a:prstGeom>
              <a:solidFill>
                <a:srgbClr val="00CC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24">
                <a:extLst>
                  <a:ext uri="{FF2B5EF4-FFF2-40B4-BE49-F238E27FC236}">
                    <a16:creationId xmlns:a16="http://schemas.microsoft.com/office/drawing/2014/main" id="{0DE3CF92-0522-934A-B1B5-CC63CBBB4573}"/>
                  </a:ext>
                </a:extLst>
              </p:cNvPr>
              <p:cNvSpPr>
                <a:spLocks noChangeArrowheads="1"/>
              </p:cNvSpPr>
              <p:nvPr/>
            </p:nvSpPr>
            <p:spPr bwMode="auto">
              <a:xfrm>
                <a:off x="4818063" y="3044825"/>
                <a:ext cx="150813" cy="79375"/>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25">
                <a:extLst>
                  <a:ext uri="{FF2B5EF4-FFF2-40B4-BE49-F238E27FC236}">
                    <a16:creationId xmlns:a16="http://schemas.microsoft.com/office/drawing/2014/main" id="{3D34B7DF-E240-D7D1-0C84-0B323044E80E}"/>
                  </a:ext>
                </a:extLst>
              </p:cNvPr>
              <p:cNvSpPr>
                <a:spLocks noChangeArrowheads="1"/>
              </p:cNvSpPr>
              <p:nvPr/>
            </p:nvSpPr>
            <p:spPr bwMode="auto">
              <a:xfrm>
                <a:off x="4818063" y="3124200"/>
                <a:ext cx="150813" cy="1930400"/>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Rectangle 26">
                <a:extLst>
                  <a:ext uri="{FF2B5EF4-FFF2-40B4-BE49-F238E27FC236}">
                    <a16:creationId xmlns:a16="http://schemas.microsoft.com/office/drawing/2014/main" id="{A9D5E673-4806-8809-38CA-73F1FAAA1F87}"/>
                  </a:ext>
                </a:extLst>
              </p:cNvPr>
              <p:cNvSpPr>
                <a:spLocks noChangeArrowheads="1"/>
              </p:cNvSpPr>
              <p:nvPr/>
            </p:nvSpPr>
            <p:spPr bwMode="auto">
              <a:xfrm>
                <a:off x="4424363" y="2952750"/>
                <a:ext cx="150813" cy="85725"/>
              </a:xfrm>
              <a:prstGeom prst="rect">
                <a:avLst/>
              </a:prstGeom>
              <a:solidFill>
                <a:srgbClr val="00CC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Rectangle 27">
                <a:extLst>
                  <a:ext uri="{FF2B5EF4-FFF2-40B4-BE49-F238E27FC236}">
                    <a16:creationId xmlns:a16="http://schemas.microsoft.com/office/drawing/2014/main" id="{FCB9DA56-88F1-158E-7C08-56F323E47EE4}"/>
                  </a:ext>
                </a:extLst>
              </p:cNvPr>
              <p:cNvSpPr>
                <a:spLocks noChangeArrowheads="1"/>
              </p:cNvSpPr>
              <p:nvPr/>
            </p:nvSpPr>
            <p:spPr bwMode="auto">
              <a:xfrm>
                <a:off x="4424363" y="3038475"/>
                <a:ext cx="150813" cy="14763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Rectangle 28">
                <a:extLst>
                  <a:ext uri="{FF2B5EF4-FFF2-40B4-BE49-F238E27FC236}">
                    <a16:creationId xmlns:a16="http://schemas.microsoft.com/office/drawing/2014/main" id="{0FA9A971-989B-E708-D751-12CD79BCC780}"/>
                  </a:ext>
                </a:extLst>
              </p:cNvPr>
              <p:cNvSpPr>
                <a:spLocks noChangeArrowheads="1"/>
              </p:cNvSpPr>
              <p:nvPr/>
            </p:nvSpPr>
            <p:spPr bwMode="auto">
              <a:xfrm>
                <a:off x="4424363" y="3186113"/>
                <a:ext cx="150813" cy="1868488"/>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Rectangle 29">
                <a:extLst>
                  <a:ext uri="{FF2B5EF4-FFF2-40B4-BE49-F238E27FC236}">
                    <a16:creationId xmlns:a16="http://schemas.microsoft.com/office/drawing/2014/main" id="{2CB961A9-2A49-780C-832E-B7EF83EF6DA2}"/>
                  </a:ext>
                </a:extLst>
              </p:cNvPr>
              <p:cNvSpPr>
                <a:spLocks noChangeArrowheads="1"/>
              </p:cNvSpPr>
              <p:nvPr/>
            </p:nvSpPr>
            <p:spPr bwMode="auto">
              <a:xfrm>
                <a:off x="4030663" y="2952750"/>
                <a:ext cx="150813" cy="220663"/>
              </a:xfrm>
              <a:prstGeom prst="rect">
                <a:avLst/>
              </a:prstGeom>
              <a:solidFill>
                <a:srgbClr val="00CC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Rectangle 30">
                <a:extLst>
                  <a:ext uri="{FF2B5EF4-FFF2-40B4-BE49-F238E27FC236}">
                    <a16:creationId xmlns:a16="http://schemas.microsoft.com/office/drawing/2014/main" id="{4614107F-B903-0299-1EE0-ABE0324F7065}"/>
                  </a:ext>
                </a:extLst>
              </p:cNvPr>
              <p:cNvSpPr>
                <a:spLocks noChangeArrowheads="1"/>
              </p:cNvSpPr>
              <p:nvPr/>
            </p:nvSpPr>
            <p:spPr bwMode="auto">
              <a:xfrm>
                <a:off x="4030663" y="3173413"/>
                <a:ext cx="150813" cy="43180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Rectangle 31">
                <a:extLst>
                  <a:ext uri="{FF2B5EF4-FFF2-40B4-BE49-F238E27FC236}">
                    <a16:creationId xmlns:a16="http://schemas.microsoft.com/office/drawing/2014/main" id="{841837C4-F39C-0B7D-0A14-C9FF20E2ACD6}"/>
                  </a:ext>
                </a:extLst>
              </p:cNvPr>
              <p:cNvSpPr>
                <a:spLocks noChangeArrowheads="1"/>
              </p:cNvSpPr>
              <p:nvPr/>
            </p:nvSpPr>
            <p:spPr bwMode="auto">
              <a:xfrm>
                <a:off x="4030663" y="3605213"/>
                <a:ext cx="150813" cy="1449388"/>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Rectangle 32">
                <a:extLst>
                  <a:ext uri="{FF2B5EF4-FFF2-40B4-BE49-F238E27FC236}">
                    <a16:creationId xmlns:a16="http://schemas.microsoft.com/office/drawing/2014/main" id="{34388CC4-30BB-B219-7B61-1285E2B6106B}"/>
                  </a:ext>
                </a:extLst>
              </p:cNvPr>
              <p:cNvSpPr>
                <a:spLocks noChangeArrowheads="1"/>
              </p:cNvSpPr>
              <p:nvPr/>
            </p:nvSpPr>
            <p:spPr bwMode="auto">
              <a:xfrm>
                <a:off x="3636963" y="2952750"/>
                <a:ext cx="150813" cy="460375"/>
              </a:xfrm>
              <a:prstGeom prst="rect">
                <a:avLst/>
              </a:prstGeom>
              <a:solidFill>
                <a:srgbClr val="00CC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Rectangle 33">
                <a:extLst>
                  <a:ext uri="{FF2B5EF4-FFF2-40B4-BE49-F238E27FC236}">
                    <a16:creationId xmlns:a16="http://schemas.microsoft.com/office/drawing/2014/main" id="{77CDBAB7-8197-A9F7-A7D2-31D860A7012D}"/>
                  </a:ext>
                </a:extLst>
              </p:cNvPr>
              <p:cNvSpPr>
                <a:spLocks noChangeArrowheads="1"/>
              </p:cNvSpPr>
              <p:nvPr/>
            </p:nvSpPr>
            <p:spPr bwMode="auto">
              <a:xfrm>
                <a:off x="3636963" y="3413125"/>
                <a:ext cx="150813" cy="59690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Rectangle 34">
                <a:extLst>
                  <a:ext uri="{FF2B5EF4-FFF2-40B4-BE49-F238E27FC236}">
                    <a16:creationId xmlns:a16="http://schemas.microsoft.com/office/drawing/2014/main" id="{FCCC8C86-06FB-6ACD-6117-243BCBB8BB24}"/>
                  </a:ext>
                </a:extLst>
              </p:cNvPr>
              <p:cNvSpPr>
                <a:spLocks noChangeArrowheads="1"/>
              </p:cNvSpPr>
              <p:nvPr/>
            </p:nvSpPr>
            <p:spPr bwMode="auto">
              <a:xfrm>
                <a:off x="3636963" y="4010025"/>
                <a:ext cx="150813" cy="1044575"/>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Rectangle 35">
                <a:extLst>
                  <a:ext uri="{FF2B5EF4-FFF2-40B4-BE49-F238E27FC236}">
                    <a16:creationId xmlns:a16="http://schemas.microsoft.com/office/drawing/2014/main" id="{7156B73F-B76A-7486-8D33-D2AE490BFF21}"/>
                  </a:ext>
                </a:extLst>
              </p:cNvPr>
              <p:cNvSpPr>
                <a:spLocks noChangeArrowheads="1"/>
              </p:cNvSpPr>
              <p:nvPr/>
            </p:nvSpPr>
            <p:spPr bwMode="auto">
              <a:xfrm>
                <a:off x="2835276" y="2952750"/>
                <a:ext cx="150813" cy="228600"/>
              </a:xfrm>
              <a:prstGeom prst="rect">
                <a:avLst/>
              </a:prstGeom>
              <a:solidFill>
                <a:srgbClr val="00CC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Rectangle 36">
                <a:extLst>
                  <a:ext uri="{FF2B5EF4-FFF2-40B4-BE49-F238E27FC236}">
                    <a16:creationId xmlns:a16="http://schemas.microsoft.com/office/drawing/2014/main" id="{A07EC8DB-2E7B-DEAD-0CA6-892F4F2AC59C}"/>
                  </a:ext>
                </a:extLst>
              </p:cNvPr>
              <p:cNvSpPr>
                <a:spLocks noChangeArrowheads="1"/>
              </p:cNvSpPr>
              <p:nvPr/>
            </p:nvSpPr>
            <p:spPr bwMode="auto">
              <a:xfrm>
                <a:off x="2835276" y="3181350"/>
                <a:ext cx="150813" cy="10160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Rectangle 37">
                <a:extLst>
                  <a:ext uri="{FF2B5EF4-FFF2-40B4-BE49-F238E27FC236}">
                    <a16:creationId xmlns:a16="http://schemas.microsoft.com/office/drawing/2014/main" id="{9F127B3C-FEE1-8F9E-EFBD-6260E1149B1B}"/>
                  </a:ext>
                </a:extLst>
              </p:cNvPr>
              <p:cNvSpPr>
                <a:spLocks noChangeArrowheads="1"/>
              </p:cNvSpPr>
              <p:nvPr/>
            </p:nvSpPr>
            <p:spPr bwMode="auto">
              <a:xfrm>
                <a:off x="2835276" y="3282950"/>
                <a:ext cx="150813" cy="1771650"/>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Rectangle 38">
                <a:extLst>
                  <a:ext uri="{FF2B5EF4-FFF2-40B4-BE49-F238E27FC236}">
                    <a16:creationId xmlns:a16="http://schemas.microsoft.com/office/drawing/2014/main" id="{E2133E6F-307D-6492-9295-8E577FA542E4}"/>
                  </a:ext>
                </a:extLst>
              </p:cNvPr>
              <p:cNvSpPr>
                <a:spLocks noChangeArrowheads="1"/>
              </p:cNvSpPr>
              <p:nvPr/>
            </p:nvSpPr>
            <p:spPr bwMode="auto">
              <a:xfrm>
                <a:off x="2439988" y="2952750"/>
                <a:ext cx="150813" cy="347663"/>
              </a:xfrm>
              <a:prstGeom prst="rect">
                <a:avLst/>
              </a:prstGeom>
              <a:solidFill>
                <a:srgbClr val="00CC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Rectangle 39">
                <a:extLst>
                  <a:ext uri="{FF2B5EF4-FFF2-40B4-BE49-F238E27FC236}">
                    <a16:creationId xmlns:a16="http://schemas.microsoft.com/office/drawing/2014/main" id="{EC2E2AFF-45A8-E1C6-9976-95954C1634C2}"/>
                  </a:ext>
                </a:extLst>
              </p:cNvPr>
              <p:cNvSpPr>
                <a:spLocks noChangeArrowheads="1"/>
              </p:cNvSpPr>
              <p:nvPr/>
            </p:nvSpPr>
            <p:spPr bwMode="auto">
              <a:xfrm>
                <a:off x="2439988" y="3300413"/>
                <a:ext cx="150813" cy="168275"/>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Rectangle 40">
                <a:extLst>
                  <a:ext uri="{FF2B5EF4-FFF2-40B4-BE49-F238E27FC236}">
                    <a16:creationId xmlns:a16="http://schemas.microsoft.com/office/drawing/2014/main" id="{AA10AFFC-26DB-7A5D-7D6E-C42B697B8BFD}"/>
                  </a:ext>
                </a:extLst>
              </p:cNvPr>
              <p:cNvSpPr>
                <a:spLocks noChangeArrowheads="1"/>
              </p:cNvSpPr>
              <p:nvPr/>
            </p:nvSpPr>
            <p:spPr bwMode="auto">
              <a:xfrm>
                <a:off x="2439988" y="3468688"/>
                <a:ext cx="150813" cy="1585913"/>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Rectangle 41">
                <a:extLst>
                  <a:ext uri="{FF2B5EF4-FFF2-40B4-BE49-F238E27FC236}">
                    <a16:creationId xmlns:a16="http://schemas.microsoft.com/office/drawing/2014/main" id="{4D5887E3-4E02-2DFC-D90F-CB6FB50123D3}"/>
                  </a:ext>
                </a:extLst>
              </p:cNvPr>
              <p:cNvSpPr>
                <a:spLocks noChangeArrowheads="1"/>
              </p:cNvSpPr>
              <p:nvPr/>
            </p:nvSpPr>
            <p:spPr bwMode="auto">
              <a:xfrm>
                <a:off x="1652588" y="2952750"/>
                <a:ext cx="150813" cy="747713"/>
              </a:xfrm>
              <a:prstGeom prst="rect">
                <a:avLst/>
              </a:prstGeom>
              <a:solidFill>
                <a:srgbClr val="00CC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Rectangle 42">
                <a:extLst>
                  <a:ext uri="{FF2B5EF4-FFF2-40B4-BE49-F238E27FC236}">
                    <a16:creationId xmlns:a16="http://schemas.microsoft.com/office/drawing/2014/main" id="{F73F2F19-7216-0CFC-6F13-E860D3D91B7C}"/>
                  </a:ext>
                </a:extLst>
              </p:cNvPr>
              <p:cNvSpPr>
                <a:spLocks noChangeArrowheads="1"/>
              </p:cNvSpPr>
              <p:nvPr/>
            </p:nvSpPr>
            <p:spPr bwMode="auto">
              <a:xfrm>
                <a:off x="1652588" y="3700463"/>
                <a:ext cx="150813" cy="42703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Rectangle 43">
                <a:extLst>
                  <a:ext uri="{FF2B5EF4-FFF2-40B4-BE49-F238E27FC236}">
                    <a16:creationId xmlns:a16="http://schemas.microsoft.com/office/drawing/2014/main" id="{AD747BEC-18C7-5DBC-D5E2-5CB1627EDD3C}"/>
                  </a:ext>
                </a:extLst>
              </p:cNvPr>
              <p:cNvSpPr>
                <a:spLocks noChangeArrowheads="1"/>
              </p:cNvSpPr>
              <p:nvPr/>
            </p:nvSpPr>
            <p:spPr bwMode="auto">
              <a:xfrm>
                <a:off x="1652588" y="4127500"/>
                <a:ext cx="150813" cy="927100"/>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Rectangle 44">
                <a:extLst>
                  <a:ext uri="{FF2B5EF4-FFF2-40B4-BE49-F238E27FC236}">
                    <a16:creationId xmlns:a16="http://schemas.microsoft.com/office/drawing/2014/main" id="{AA4EA2FB-BEEC-BFAD-B67B-30F197C70730}"/>
                  </a:ext>
                </a:extLst>
              </p:cNvPr>
              <p:cNvSpPr>
                <a:spLocks noChangeArrowheads="1"/>
              </p:cNvSpPr>
              <p:nvPr/>
            </p:nvSpPr>
            <p:spPr bwMode="auto">
              <a:xfrm>
                <a:off x="2046288" y="2952750"/>
                <a:ext cx="150813" cy="457200"/>
              </a:xfrm>
              <a:prstGeom prst="rect">
                <a:avLst/>
              </a:prstGeom>
              <a:solidFill>
                <a:srgbClr val="00CC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Rectangle 45">
                <a:extLst>
                  <a:ext uri="{FF2B5EF4-FFF2-40B4-BE49-F238E27FC236}">
                    <a16:creationId xmlns:a16="http://schemas.microsoft.com/office/drawing/2014/main" id="{2357A8F5-E36D-D91E-ED48-DD5DBC74E591}"/>
                  </a:ext>
                </a:extLst>
              </p:cNvPr>
              <p:cNvSpPr>
                <a:spLocks noChangeArrowheads="1"/>
              </p:cNvSpPr>
              <p:nvPr/>
            </p:nvSpPr>
            <p:spPr bwMode="auto">
              <a:xfrm>
                <a:off x="2046288" y="3409950"/>
                <a:ext cx="150813" cy="176213"/>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 name="Rectangle 46">
                <a:extLst>
                  <a:ext uri="{FF2B5EF4-FFF2-40B4-BE49-F238E27FC236}">
                    <a16:creationId xmlns:a16="http://schemas.microsoft.com/office/drawing/2014/main" id="{E7514460-7823-1625-2C66-128143C1EE9F}"/>
                  </a:ext>
                </a:extLst>
              </p:cNvPr>
              <p:cNvSpPr>
                <a:spLocks noChangeArrowheads="1"/>
              </p:cNvSpPr>
              <p:nvPr/>
            </p:nvSpPr>
            <p:spPr bwMode="auto">
              <a:xfrm>
                <a:off x="2046288" y="3586163"/>
                <a:ext cx="150813" cy="1468438"/>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 name="Rectangle 47">
                <a:extLst>
                  <a:ext uri="{FF2B5EF4-FFF2-40B4-BE49-F238E27FC236}">
                    <a16:creationId xmlns:a16="http://schemas.microsoft.com/office/drawing/2014/main" id="{1FD82F1D-3B2D-E7F7-7ADD-76ADEBB1C724}"/>
                  </a:ext>
                </a:extLst>
              </p:cNvPr>
              <p:cNvSpPr>
                <a:spLocks noChangeArrowheads="1"/>
              </p:cNvSpPr>
              <p:nvPr/>
            </p:nvSpPr>
            <p:spPr bwMode="auto">
              <a:xfrm>
                <a:off x="1258888" y="2952750"/>
                <a:ext cx="149225" cy="1001713"/>
              </a:xfrm>
              <a:prstGeom prst="rect">
                <a:avLst/>
              </a:prstGeom>
              <a:solidFill>
                <a:srgbClr val="00CC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 name="Rectangle 48">
                <a:extLst>
                  <a:ext uri="{FF2B5EF4-FFF2-40B4-BE49-F238E27FC236}">
                    <a16:creationId xmlns:a16="http://schemas.microsoft.com/office/drawing/2014/main" id="{65139941-279F-CB6F-E97F-48772DB0378E}"/>
                  </a:ext>
                </a:extLst>
              </p:cNvPr>
              <p:cNvSpPr>
                <a:spLocks noChangeArrowheads="1"/>
              </p:cNvSpPr>
              <p:nvPr/>
            </p:nvSpPr>
            <p:spPr bwMode="auto">
              <a:xfrm>
                <a:off x="1258888" y="3954463"/>
                <a:ext cx="149225" cy="40005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 name="Rectangle 49">
                <a:extLst>
                  <a:ext uri="{FF2B5EF4-FFF2-40B4-BE49-F238E27FC236}">
                    <a16:creationId xmlns:a16="http://schemas.microsoft.com/office/drawing/2014/main" id="{37A1E6E3-D7E3-4D9E-1A53-AC2F2749740A}"/>
                  </a:ext>
                </a:extLst>
              </p:cNvPr>
              <p:cNvSpPr>
                <a:spLocks noChangeArrowheads="1"/>
              </p:cNvSpPr>
              <p:nvPr/>
            </p:nvSpPr>
            <p:spPr bwMode="auto">
              <a:xfrm>
                <a:off x="1258888" y="4354513"/>
                <a:ext cx="149225" cy="700088"/>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 name="Freeform 50">
                <a:extLst>
                  <a:ext uri="{FF2B5EF4-FFF2-40B4-BE49-F238E27FC236}">
                    <a16:creationId xmlns:a16="http://schemas.microsoft.com/office/drawing/2014/main" id="{01C39CF7-7347-4A02-F0D6-75B0D9F20986}"/>
                  </a:ext>
                </a:extLst>
              </p:cNvPr>
              <p:cNvSpPr>
                <a:spLocks/>
              </p:cNvSpPr>
              <p:nvPr/>
            </p:nvSpPr>
            <p:spPr bwMode="auto">
              <a:xfrm>
                <a:off x="5213351" y="2952750"/>
                <a:ext cx="150813" cy="142875"/>
              </a:xfrm>
              <a:custGeom>
                <a:avLst/>
                <a:gdLst>
                  <a:gd name="T0" fmla="*/ 475 w 475"/>
                  <a:gd name="T1" fmla="*/ 450 h 450"/>
                  <a:gd name="T2" fmla="*/ 475 w 475"/>
                  <a:gd name="T3" fmla="*/ 0 h 450"/>
                  <a:gd name="T4" fmla="*/ 0 w 475"/>
                  <a:gd name="T5" fmla="*/ 0 h 450"/>
                  <a:gd name="T6" fmla="*/ 0 w 475"/>
                  <a:gd name="T7" fmla="*/ 450 h 450"/>
                </a:gdLst>
                <a:ahLst/>
                <a:cxnLst>
                  <a:cxn ang="0">
                    <a:pos x="T0" y="T1"/>
                  </a:cxn>
                  <a:cxn ang="0">
                    <a:pos x="T2" y="T3"/>
                  </a:cxn>
                  <a:cxn ang="0">
                    <a:pos x="T4" y="T5"/>
                  </a:cxn>
                  <a:cxn ang="0">
                    <a:pos x="T6" y="T7"/>
                  </a:cxn>
                </a:cxnLst>
                <a:rect l="0" t="0" r="r" b="b"/>
                <a:pathLst>
                  <a:path w="475" h="450">
                    <a:moveTo>
                      <a:pt x="475" y="450"/>
                    </a:moveTo>
                    <a:lnTo>
                      <a:pt x="475" y="0"/>
                    </a:lnTo>
                    <a:lnTo>
                      <a:pt x="0" y="0"/>
                    </a:lnTo>
                    <a:lnTo>
                      <a:pt x="0" y="45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 name="Freeform 51">
                <a:extLst>
                  <a:ext uri="{FF2B5EF4-FFF2-40B4-BE49-F238E27FC236}">
                    <a16:creationId xmlns:a16="http://schemas.microsoft.com/office/drawing/2014/main" id="{EDCA0E3B-5BCE-EC25-1F30-E1724F4ED8F8}"/>
                  </a:ext>
                </a:extLst>
              </p:cNvPr>
              <p:cNvSpPr>
                <a:spLocks/>
              </p:cNvSpPr>
              <p:nvPr/>
            </p:nvSpPr>
            <p:spPr bwMode="auto">
              <a:xfrm>
                <a:off x="4818063" y="2952750"/>
                <a:ext cx="150813" cy="92075"/>
              </a:xfrm>
              <a:custGeom>
                <a:avLst/>
                <a:gdLst>
                  <a:gd name="T0" fmla="*/ 474 w 474"/>
                  <a:gd name="T1" fmla="*/ 287 h 287"/>
                  <a:gd name="T2" fmla="*/ 474 w 474"/>
                  <a:gd name="T3" fmla="*/ 0 h 287"/>
                  <a:gd name="T4" fmla="*/ 0 w 474"/>
                  <a:gd name="T5" fmla="*/ 0 h 287"/>
                  <a:gd name="T6" fmla="*/ 0 w 474"/>
                  <a:gd name="T7" fmla="*/ 287 h 287"/>
                </a:gdLst>
                <a:ahLst/>
                <a:cxnLst>
                  <a:cxn ang="0">
                    <a:pos x="T0" y="T1"/>
                  </a:cxn>
                  <a:cxn ang="0">
                    <a:pos x="T2" y="T3"/>
                  </a:cxn>
                  <a:cxn ang="0">
                    <a:pos x="T4" y="T5"/>
                  </a:cxn>
                  <a:cxn ang="0">
                    <a:pos x="T6" y="T7"/>
                  </a:cxn>
                </a:cxnLst>
                <a:rect l="0" t="0" r="r" b="b"/>
                <a:pathLst>
                  <a:path w="474" h="287">
                    <a:moveTo>
                      <a:pt x="474" y="287"/>
                    </a:moveTo>
                    <a:lnTo>
                      <a:pt x="474" y="0"/>
                    </a:lnTo>
                    <a:lnTo>
                      <a:pt x="0" y="0"/>
                    </a:lnTo>
                    <a:lnTo>
                      <a:pt x="0" y="28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 name="Freeform 52">
                <a:extLst>
                  <a:ext uri="{FF2B5EF4-FFF2-40B4-BE49-F238E27FC236}">
                    <a16:creationId xmlns:a16="http://schemas.microsoft.com/office/drawing/2014/main" id="{6861D045-11DB-4955-8CFF-77B9D9E1F370}"/>
                  </a:ext>
                </a:extLst>
              </p:cNvPr>
              <p:cNvSpPr>
                <a:spLocks/>
              </p:cNvSpPr>
              <p:nvPr/>
            </p:nvSpPr>
            <p:spPr bwMode="auto">
              <a:xfrm>
                <a:off x="4424363" y="2952750"/>
                <a:ext cx="150813" cy="85725"/>
              </a:xfrm>
              <a:custGeom>
                <a:avLst/>
                <a:gdLst>
                  <a:gd name="T0" fmla="*/ 474 w 474"/>
                  <a:gd name="T1" fmla="*/ 269 h 269"/>
                  <a:gd name="T2" fmla="*/ 474 w 474"/>
                  <a:gd name="T3" fmla="*/ 0 h 269"/>
                  <a:gd name="T4" fmla="*/ 0 w 474"/>
                  <a:gd name="T5" fmla="*/ 0 h 269"/>
                  <a:gd name="T6" fmla="*/ 0 w 474"/>
                  <a:gd name="T7" fmla="*/ 269 h 269"/>
                </a:gdLst>
                <a:ahLst/>
                <a:cxnLst>
                  <a:cxn ang="0">
                    <a:pos x="T0" y="T1"/>
                  </a:cxn>
                  <a:cxn ang="0">
                    <a:pos x="T2" y="T3"/>
                  </a:cxn>
                  <a:cxn ang="0">
                    <a:pos x="T4" y="T5"/>
                  </a:cxn>
                  <a:cxn ang="0">
                    <a:pos x="T6" y="T7"/>
                  </a:cxn>
                </a:cxnLst>
                <a:rect l="0" t="0" r="r" b="b"/>
                <a:pathLst>
                  <a:path w="474" h="269">
                    <a:moveTo>
                      <a:pt x="474" y="269"/>
                    </a:moveTo>
                    <a:lnTo>
                      <a:pt x="474" y="0"/>
                    </a:lnTo>
                    <a:lnTo>
                      <a:pt x="0" y="0"/>
                    </a:lnTo>
                    <a:lnTo>
                      <a:pt x="0" y="26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 name="Line 53">
                <a:extLst>
                  <a:ext uri="{FF2B5EF4-FFF2-40B4-BE49-F238E27FC236}">
                    <a16:creationId xmlns:a16="http://schemas.microsoft.com/office/drawing/2014/main" id="{17747BC4-7129-1DAE-F111-3B8AAE7E5517}"/>
                  </a:ext>
                </a:extLst>
              </p:cNvPr>
              <p:cNvSpPr>
                <a:spLocks noChangeShapeType="1"/>
              </p:cNvSpPr>
              <p:nvPr/>
            </p:nvSpPr>
            <p:spPr bwMode="auto">
              <a:xfrm flipH="1">
                <a:off x="4424363" y="3186113"/>
                <a:ext cx="1508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 name="Line 54">
                <a:extLst>
                  <a:ext uri="{FF2B5EF4-FFF2-40B4-BE49-F238E27FC236}">
                    <a16:creationId xmlns:a16="http://schemas.microsoft.com/office/drawing/2014/main" id="{45B7D5B0-C1D1-626F-18DE-42F7F3204F8D}"/>
                  </a:ext>
                </a:extLst>
              </p:cNvPr>
              <p:cNvSpPr>
                <a:spLocks noChangeShapeType="1"/>
              </p:cNvSpPr>
              <p:nvPr/>
            </p:nvSpPr>
            <p:spPr bwMode="auto">
              <a:xfrm flipV="1">
                <a:off x="4575176" y="3038475"/>
                <a:ext cx="0" cy="14763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 name="Line 55">
                <a:extLst>
                  <a:ext uri="{FF2B5EF4-FFF2-40B4-BE49-F238E27FC236}">
                    <a16:creationId xmlns:a16="http://schemas.microsoft.com/office/drawing/2014/main" id="{06A3011F-FF57-B002-2C34-CA992C1A491E}"/>
                  </a:ext>
                </a:extLst>
              </p:cNvPr>
              <p:cNvSpPr>
                <a:spLocks noChangeShapeType="1"/>
              </p:cNvSpPr>
              <p:nvPr/>
            </p:nvSpPr>
            <p:spPr bwMode="auto">
              <a:xfrm>
                <a:off x="4424363" y="3038475"/>
                <a:ext cx="0" cy="14763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 name="Line 56">
                <a:extLst>
                  <a:ext uri="{FF2B5EF4-FFF2-40B4-BE49-F238E27FC236}">
                    <a16:creationId xmlns:a16="http://schemas.microsoft.com/office/drawing/2014/main" id="{F487AAD6-9305-5216-5576-0664A58EAF52}"/>
                  </a:ext>
                </a:extLst>
              </p:cNvPr>
              <p:cNvSpPr>
                <a:spLocks noChangeShapeType="1"/>
              </p:cNvSpPr>
              <p:nvPr/>
            </p:nvSpPr>
            <p:spPr bwMode="auto">
              <a:xfrm flipH="1">
                <a:off x="4424363" y="3038475"/>
                <a:ext cx="1508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 name="Line 57">
                <a:extLst>
                  <a:ext uri="{FF2B5EF4-FFF2-40B4-BE49-F238E27FC236}">
                    <a16:creationId xmlns:a16="http://schemas.microsoft.com/office/drawing/2014/main" id="{169200BA-AE67-EA13-DAFA-336372A912B3}"/>
                  </a:ext>
                </a:extLst>
              </p:cNvPr>
              <p:cNvSpPr>
                <a:spLocks noChangeShapeType="1"/>
              </p:cNvSpPr>
              <p:nvPr/>
            </p:nvSpPr>
            <p:spPr bwMode="auto">
              <a:xfrm flipV="1">
                <a:off x="4181476" y="3173413"/>
                <a:ext cx="0" cy="43180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 name="Line 58">
                <a:extLst>
                  <a:ext uri="{FF2B5EF4-FFF2-40B4-BE49-F238E27FC236}">
                    <a16:creationId xmlns:a16="http://schemas.microsoft.com/office/drawing/2014/main" id="{BED5DA70-3A08-0C57-9219-02F8CE18E41D}"/>
                  </a:ext>
                </a:extLst>
              </p:cNvPr>
              <p:cNvSpPr>
                <a:spLocks noChangeShapeType="1"/>
              </p:cNvSpPr>
              <p:nvPr/>
            </p:nvSpPr>
            <p:spPr bwMode="auto">
              <a:xfrm flipH="1">
                <a:off x="4818063" y="3124200"/>
                <a:ext cx="1508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 name="Line 59">
                <a:extLst>
                  <a:ext uri="{FF2B5EF4-FFF2-40B4-BE49-F238E27FC236}">
                    <a16:creationId xmlns:a16="http://schemas.microsoft.com/office/drawing/2014/main" id="{17B5C470-F1FC-C493-DD60-5B7914E1ED8C}"/>
                  </a:ext>
                </a:extLst>
              </p:cNvPr>
              <p:cNvSpPr>
                <a:spLocks noChangeShapeType="1"/>
              </p:cNvSpPr>
              <p:nvPr/>
            </p:nvSpPr>
            <p:spPr bwMode="auto">
              <a:xfrm flipV="1">
                <a:off x="4968876" y="3044825"/>
                <a:ext cx="0" cy="7937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 name="Line 60">
                <a:extLst>
                  <a:ext uri="{FF2B5EF4-FFF2-40B4-BE49-F238E27FC236}">
                    <a16:creationId xmlns:a16="http://schemas.microsoft.com/office/drawing/2014/main" id="{108F5020-BB15-F58B-B993-FCC091742CDA}"/>
                  </a:ext>
                </a:extLst>
              </p:cNvPr>
              <p:cNvSpPr>
                <a:spLocks noChangeShapeType="1"/>
              </p:cNvSpPr>
              <p:nvPr/>
            </p:nvSpPr>
            <p:spPr bwMode="auto">
              <a:xfrm>
                <a:off x="4818063" y="3044825"/>
                <a:ext cx="0" cy="7937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 name="Line 61">
                <a:extLst>
                  <a:ext uri="{FF2B5EF4-FFF2-40B4-BE49-F238E27FC236}">
                    <a16:creationId xmlns:a16="http://schemas.microsoft.com/office/drawing/2014/main" id="{F24DE5A3-7A25-B87E-89E2-5BDBBAA19F88}"/>
                  </a:ext>
                </a:extLst>
              </p:cNvPr>
              <p:cNvSpPr>
                <a:spLocks noChangeShapeType="1"/>
              </p:cNvSpPr>
              <p:nvPr/>
            </p:nvSpPr>
            <p:spPr bwMode="auto">
              <a:xfrm flipH="1">
                <a:off x="4818063" y="3044825"/>
                <a:ext cx="1508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 name="Freeform 62">
                <a:extLst>
                  <a:ext uri="{FF2B5EF4-FFF2-40B4-BE49-F238E27FC236}">
                    <a16:creationId xmlns:a16="http://schemas.microsoft.com/office/drawing/2014/main" id="{E9FC4245-C14C-E5C3-5C63-BDD896BA54F9}"/>
                  </a:ext>
                </a:extLst>
              </p:cNvPr>
              <p:cNvSpPr>
                <a:spLocks/>
              </p:cNvSpPr>
              <p:nvPr/>
            </p:nvSpPr>
            <p:spPr bwMode="auto">
              <a:xfrm>
                <a:off x="4030663" y="2952750"/>
                <a:ext cx="150813" cy="220663"/>
              </a:xfrm>
              <a:custGeom>
                <a:avLst/>
                <a:gdLst>
                  <a:gd name="T0" fmla="*/ 474 w 474"/>
                  <a:gd name="T1" fmla="*/ 693 h 693"/>
                  <a:gd name="T2" fmla="*/ 474 w 474"/>
                  <a:gd name="T3" fmla="*/ 0 h 693"/>
                  <a:gd name="T4" fmla="*/ 0 w 474"/>
                  <a:gd name="T5" fmla="*/ 0 h 693"/>
                  <a:gd name="T6" fmla="*/ 0 w 474"/>
                  <a:gd name="T7" fmla="*/ 693 h 693"/>
                </a:gdLst>
                <a:ahLst/>
                <a:cxnLst>
                  <a:cxn ang="0">
                    <a:pos x="T0" y="T1"/>
                  </a:cxn>
                  <a:cxn ang="0">
                    <a:pos x="T2" y="T3"/>
                  </a:cxn>
                  <a:cxn ang="0">
                    <a:pos x="T4" y="T5"/>
                  </a:cxn>
                  <a:cxn ang="0">
                    <a:pos x="T6" y="T7"/>
                  </a:cxn>
                </a:cxnLst>
                <a:rect l="0" t="0" r="r" b="b"/>
                <a:pathLst>
                  <a:path w="474" h="693">
                    <a:moveTo>
                      <a:pt x="474" y="693"/>
                    </a:moveTo>
                    <a:lnTo>
                      <a:pt x="474" y="0"/>
                    </a:lnTo>
                    <a:lnTo>
                      <a:pt x="0" y="0"/>
                    </a:lnTo>
                    <a:lnTo>
                      <a:pt x="0" y="69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 name="Freeform 63">
                <a:extLst>
                  <a:ext uri="{FF2B5EF4-FFF2-40B4-BE49-F238E27FC236}">
                    <a16:creationId xmlns:a16="http://schemas.microsoft.com/office/drawing/2014/main" id="{B60F171F-06E5-37BC-672A-F4029268C73C}"/>
                  </a:ext>
                </a:extLst>
              </p:cNvPr>
              <p:cNvSpPr>
                <a:spLocks/>
              </p:cNvSpPr>
              <p:nvPr/>
            </p:nvSpPr>
            <p:spPr bwMode="auto">
              <a:xfrm>
                <a:off x="4424363" y="3186113"/>
                <a:ext cx="150813" cy="1868488"/>
              </a:xfrm>
              <a:custGeom>
                <a:avLst/>
                <a:gdLst>
                  <a:gd name="T0" fmla="*/ 0 w 474"/>
                  <a:gd name="T1" fmla="*/ 0 h 5885"/>
                  <a:gd name="T2" fmla="*/ 0 w 474"/>
                  <a:gd name="T3" fmla="*/ 5885 h 5885"/>
                  <a:gd name="T4" fmla="*/ 474 w 474"/>
                  <a:gd name="T5" fmla="*/ 5885 h 5885"/>
                  <a:gd name="T6" fmla="*/ 474 w 474"/>
                  <a:gd name="T7" fmla="*/ 0 h 5885"/>
                </a:gdLst>
                <a:ahLst/>
                <a:cxnLst>
                  <a:cxn ang="0">
                    <a:pos x="T0" y="T1"/>
                  </a:cxn>
                  <a:cxn ang="0">
                    <a:pos x="T2" y="T3"/>
                  </a:cxn>
                  <a:cxn ang="0">
                    <a:pos x="T4" y="T5"/>
                  </a:cxn>
                  <a:cxn ang="0">
                    <a:pos x="T6" y="T7"/>
                  </a:cxn>
                </a:cxnLst>
                <a:rect l="0" t="0" r="r" b="b"/>
                <a:pathLst>
                  <a:path w="474" h="5885">
                    <a:moveTo>
                      <a:pt x="0" y="0"/>
                    </a:moveTo>
                    <a:lnTo>
                      <a:pt x="0" y="5885"/>
                    </a:lnTo>
                    <a:lnTo>
                      <a:pt x="474" y="5885"/>
                    </a:lnTo>
                    <a:lnTo>
                      <a:pt x="474"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 name="Freeform 64">
                <a:extLst>
                  <a:ext uri="{FF2B5EF4-FFF2-40B4-BE49-F238E27FC236}">
                    <a16:creationId xmlns:a16="http://schemas.microsoft.com/office/drawing/2014/main" id="{47E60484-D6D7-E191-8075-740F55E681D0}"/>
                  </a:ext>
                </a:extLst>
              </p:cNvPr>
              <p:cNvSpPr>
                <a:spLocks/>
              </p:cNvSpPr>
              <p:nvPr/>
            </p:nvSpPr>
            <p:spPr bwMode="auto">
              <a:xfrm>
                <a:off x="4818063" y="3124200"/>
                <a:ext cx="150813" cy="1930400"/>
              </a:xfrm>
              <a:custGeom>
                <a:avLst/>
                <a:gdLst>
                  <a:gd name="T0" fmla="*/ 0 w 474"/>
                  <a:gd name="T1" fmla="*/ 0 h 6079"/>
                  <a:gd name="T2" fmla="*/ 0 w 474"/>
                  <a:gd name="T3" fmla="*/ 6079 h 6079"/>
                  <a:gd name="T4" fmla="*/ 474 w 474"/>
                  <a:gd name="T5" fmla="*/ 6079 h 6079"/>
                  <a:gd name="T6" fmla="*/ 474 w 474"/>
                  <a:gd name="T7" fmla="*/ 0 h 6079"/>
                </a:gdLst>
                <a:ahLst/>
                <a:cxnLst>
                  <a:cxn ang="0">
                    <a:pos x="T0" y="T1"/>
                  </a:cxn>
                  <a:cxn ang="0">
                    <a:pos x="T2" y="T3"/>
                  </a:cxn>
                  <a:cxn ang="0">
                    <a:pos x="T4" y="T5"/>
                  </a:cxn>
                  <a:cxn ang="0">
                    <a:pos x="T6" y="T7"/>
                  </a:cxn>
                </a:cxnLst>
                <a:rect l="0" t="0" r="r" b="b"/>
                <a:pathLst>
                  <a:path w="474" h="6079">
                    <a:moveTo>
                      <a:pt x="0" y="0"/>
                    </a:moveTo>
                    <a:lnTo>
                      <a:pt x="0" y="6079"/>
                    </a:lnTo>
                    <a:lnTo>
                      <a:pt x="474" y="6079"/>
                    </a:lnTo>
                    <a:lnTo>
                      <a:pt x="474"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 name="Freeform 65">
                <a:extLst>
                  <a:ext uri="{FF2B5EF4-FFF2-40B4-BE49-F238E27FC236}">
                    <a16:creationId xmlns:a16="http://schemas.microsoft.com/office/drawing/2014/main" id="{B1058AF4-D555-BC1D-3A9C-173AB983C3A3}"/>
                  </a:ext>
                </a:extLst>
              </p:cNvPr>
              <p:cNvSpPr>
                <a:spLocks/>
              </p:cNvSpPr>
              <p:nvPr/>
            </p:nvSpPr>
            <p:spPr bwMode="auto">
              <a:xfrm>
                <a:off x="4030663" y="3605213"/>
                <a:ext cx="150813" cy="1449388"/>
              </a:xfrm>
              <a:custGeom>
                <a:avLst/>
                <a:gdLst>
                  <a:gd name="T0" fmla="*/ 0 w 474"/>
                  <a:gd name="T1" fmla="*/ 0 h 4562"/>
                  <a:gd name="T2" fmla="*/ 0 w 474"/>
                  <a:gd name="T3" fmla="*/ 4562 h 4562"/>
                  <a:gd name="T4" fmla="*/ 474 w 474"/>
                  <a:gd name="T5" fmla="*/ 4562 h 4562"/>
                  <a:gd name="T6" fmla="*/ 474 w 474"/>
                  <a:gd name="T7" fmla="*/ 0 h 4562"/>
                </a:gdLst>
                <a:ahLst/>
                <a:cxnLst>
                  <a:cxn ang="0">
                    <a:pos x="T0" y="T1"/>
                  </a:cxn>
                  <a:cxn ang="0">
                    <a:pos x="T2" y="T3"/>
                  </a:cxn>
                  <a:cxn ang="0">
                    <a:pos x="T4" y="T5"/>
                  </a:cxn>
                  <a:cxn ang="0">
                    <a:pos x="T6" y="T7"/>
                  </a:cxn>
                </a:cxnLst>
                <a:rect l="0" t="0" r="r" b="b"/>
                <a:pathLst>
                  <a:path w="474" h="4562">
                    <a:moveTo>
                      <a:pt x="0" y="0"/>
                    </a:moveTo>
                    <a:lnTo>
                      <a:pt x="0" y="4562"/>
                    </a:lnTo>
                    <a:lnTo>
                      <a:pt x="474" y="4562"/>
                    </a:lnTo>
                    <a:lnTo>
                      <a:pt x="474"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4" name="Freeform 66">
                <a:extLst>
                  <a:ext uri="{FF2B5EF4-FFF2-40B4-BE49-F238E27FC236}">
                    <a16:creationId xmlns:a16="http://schemas.microsoft.com/office/drawing/2014/main" id="{094E9BA8-E387-C722-B63C-F065E9AAB14E}"/>
                  </a:ext>
                </a:extLst>
              </p:cNvPr>
              <p:cNvSpPr>
                <a:spLocks/>
              </p:cNvSpPr>
              <p:nvPr/>
            </p:nvSpPr>
            <p:spPr bwMode="auto">
              <a:xfrm>
                <a:off x="5213351" y="3095625"/>
                <a:ext cx="150813" cy="1958975"/>
              </a:xfrm>
              <a:custGeom>
                <a:avLst/>
                <a:gdLst>
                  <a:gd name="T0" fmla="*/ 0 w 475"/>
                  <a:gd name="T1" fmla="*/ 0 h 6166"/>
                  <a:gd name="T2" fmla="*/ 0 w 475"/>
                  <a:gd name="T3" fmla="*/ 6166 h 6166"/>
                  <a:gd name="T4" fmla="*/ 475 w 475"/>
                  <a:gd name="T5" fmla="*/ 6166 h 6166"/>
                  <a:gd name="T6" fmla="*/ 475 w 475"/>
                  <a:gd name="T7" fmla="*/ 0 h 6166"/>
                </a:gdLst>
                <a:ahLst/>
                <a:cxnLst>
                  <a:cxn ang="0">
                    <a:pos x="T0" y="T1"/>
                  </a:cxn>
                  <a:cxn ang="0">
                    <a:pos x="T2" y="T3"/>
                  </a:cxn>
                  <a:cxn ang="0">
                    <a:pos x="T4" y="T5"/>
                  </a:cxn>
                  <a:cxn ang="0">
                    <a:pos x="T6" y="T7"/>
                  </a:cxn>
                </a:cxnLst>
                <a:rect l="0" t="0" r="r" b="b"/>
                <a:pathLst>
                  <a:path w="475" h="6166">
                    <a:moveTo>
                      <a:pt x="0" y="0"/>
                    </a:moveTo>
                    <a:lnTo>
                      <a:pt x="0" y="6166"/>
                    </a:lnTo>
                    <a:lnTo>
                      <a:pt x="475" y="6166"/>
                    </a:lnTo>
                    <a:lnTo>
                      <a:pt x="475"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5" name="Line 67">
                <a:extLst>
                  <a:ext uri="{FF2B5EF4-FFF2-40B4-BE49-F238E27FC236}">
                    <a16:creationId xmlns:a16="http://schemas.microsoft.com/office/drawing/2014/main" id="{5C059265-04B9-F4CB-723E-51D32F90B508}"/>
                  </a:ext>
                </a:extLst>
              </p:cNvPr>
              <p:cNvSpPr>
                <a:spLocks noChangeShapeType="1"/>
              </p:cNvSpPr>
              <p:nvPr/>
            </p:nvSpPr>
            <p:spPr bwMode="auto">
              <a:xfrm flipH="1">
                <a:off x="5213351" y="3095625"/>
                <a:ext cx="1508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6" name="Freeform 68">
                <a:extLst>
                  <a:ext uri="{FF2B5EF4-FFF2-40B4-BE49-F238E27FC236}">
                    <a16:creationId xmlns:a16="http://schemas.microsoft.com/office/drawing/2014/main" id="{CC66E5EE-3B2D-ABEA-DF0F-FCE0A06CE8FB}"/>
                  </a:ext>
                </a:extLst>
              </p:cNvPr>
              <p:cNvSpPr>
                <a:spLocks/>
              </p:cNvSpPr>
              <p:nvPr/>
            </p:nvSpPr>
            <p:spPr bwMode="auto">
              <a:xfrm>
                <a:off x="3636963" y="2952750"/>
                <a:ext cx="150813" cy="460375"/>
              </a:xfrm>
              <a:custGeom>
                <a:avLst/>
                <a:gdLst>
                  <a:gd name="T0" fmla="*/ 474 w 474"/>
                  <a:gd name="T1" fmla="*/ 1448 h 1448"/>
                  <a:gd name="T2" fmla="*/ 474 w 474"/>
                  <a:gd name="T3" fmla="*/ 0 h 1448"/>
                  <a:gd name="T4" fmla="*/ 0 w 474"/>
                  <a:gd name="T5" fmla="*/ 0 h 1448"/>
                  <a:gd name="T6" fmla="*/ 0 w 474"/>
                  <a:gd name="T7" fmla="*/ 1448 h 1448"/>
                </a:gdLst>
                <a:ahLst/>
                <a:cxnLst>
                  <a:cxn ang="0">
                    <a:pos x="T0" y="T1"/>
                  </a:cxn>
                  <a:cxn ang="0">
                    <a:pos x="T2" y="T3"/>
                  </a:cxn>
                  <a:cxn ang="0">
                    <a:pos x="T4" y="T5"/>
                  </a:cxn>
                  <a:cxn ang="0">
                    <a:pos x="T6" y="T7"/>
                  </a:cxn>
                </a:cxnLst>
                <a:rect l="0" t="0" r="r" b="b"/>
                <a:pathLst>
                  <a:path w="474" h="1448">
                    <a:moveTo>
                      <a:pt x="474" y="1448"/>
                    </a:moveTo>
                    <a:lnTo>
                      <a:pt x="474" y="0"/>
                    </a:lnTo>
                    <a:lnTo>
                      <a:pt x="0" y="0"/>
                    </a:lnTo>
                    <a:lnTo>
                      <a:pt x="0" y="144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 name="Freeform 69">
                <a:extLst>
                  <a:ext uri="{FF2B5EF4-FFF2-40B4-BE49-F238E27FC236}">
                    <a16:creationId xmlns:a16="http://schemas.microsoft.com/office/drawing/2014/main" id="{C9385D72-00A3-DCDB-3FA8-ECE9F2CF2408}"/>
                  </a:ext>
                </a:extLst>
              </p:cNvPr>
              <p:cNvSpPr>
                <a:spLocks/>
              </p:cNvSpPr>
              <p:nvPr/>
            </p:nvSpPr>
            <p:spPr bwMode="auto">
              <a:xfrm>
                <a:off x="2835276" y="2952750"/>
                <a:ext cx="150813" cy="228600"/>
              </a:xfrm>
              <a:custGeom>
                <a:avLst/>
                <a:gdLst>
                  <a:gd name="T0" fmla="*/ 474 w 474"/>
                  <a:gd name="T1" fmla="*/ 718 h 718"/>
                  <a:gd name="T2" fmla="*/ 474 w 474"/>
                  <a:gd name="T3" fmla="*/ 0 h 718"/>
                  <a:gd name="T4" fmla="*/ 0 w 474"/>
                  <a:gd name="T5" fmla="*/ 0 h 718"/>
                  <a:gd name="T6" fmla="*/ 0 w 474"/>
                  <a:gd name="T7" fmla="*/ 718 h 718"/>
                </a:gdLst>
                <a:ahLst/>
                <a:cxnLst>
                  <a:cxn ang="0">
                    <a:pos x="T0" y="T1"/>
                  </a:cxn>
                  <a:cxn ang="0">
                    <a:pos x="T2" y="T3"/>
                  </a:cxn>
                  <a:cxn ang="0">
                    <a:pos x="T4" y="T5"/>
                  </a:cxn>
                  <a:cxn ang="0">
                    <a:pos x="T6" y="T7"/>
                  </a:cxn>
                </a:cxnLst>
                <a:rect l="0" t="0" r="r" b="b"/>
                <a:pathLst>
                  <a:path w="474" h="718">
                    <a:moveTo>
                      <a:pt x="474" y="718"/>
                    </a:moveTo>
                    <a:lnTo>
                      <a:pt x="474" y="0"/>
                    </a:lnTo>
                    <a:lnTo>
                      <a:pt x="0" y="0"/>
                    </a:lnTo>
                    <a:lnTo>
                      <a:pt x="0" y="71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 name="Line 70">
                <a:extLst>
                  <a:ext uri="{FF2B5EF4-FFF2-40B4-BE49-F238E27FC236}">
                    <a16:creationId xmlns:a16="http://schemas.microsoft.com/office/drawing/2014/main" id="{3C7EA811-03F4-7495-FE9A-29D9CA921623}"/>
                  </a:ext>
                </a:extLst>
              </p:cNvPr>
              <p:cNvSpPr>
                <a:spLocks noChangeShapeType="1"/>
              </p:cNvSpPr>
              <p:nvPr/>
            </p:nvSpPr>
            <p:spPr bwMode="auto">
              <a:xfrm flipH="1">
                <a:off x="2835276" y="3282950"/>
                <a:ext cx="1508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9" name="Line 71">
                <a:extLst>
                  <a:ext uri="{FF2B5EF4-FFF2-40B4-BE49-F238E27FC236}">
                    <a16:creationId xmlns:a16="http://schemas.microsoft.com/office/drawing/2014/main" id="{1DC15FC8-8BEE-D084-3D5C-0DC9FC2EC6F8}"/>
                  </a:ext>
                </a:extLst>
              </p:cNvPr>
              <p:cNvSpPr>
                <a:spLocks noChangeShapeType="1"/>
              </p:cNvSpPr>
              <p:nvPr/>
            </p:nvSpPr>
            <p:spPr bwMode="auto">
              <a:xfrm flipV="1">
                <a:off x="2986088" y="3181350"/>
                <a:ext cx="0" cy="10160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0" name="Line 72">
                <a:extLst>
                  <a:ext uri="{FF2B5EF4-FFF2-40B4-BE49-F238E27FC236}">
                    <a16:creationId xmlns:a16="http://schemas.microsoft.com/office/drawing/2014/main" id="{FAFD8B13-3F55-45EA-1FE7-655A2F57D930}"/>
                  </a:ext>
                </a:extLst>
              </p:cNvPr>
              <p:cNvSpPr>
                <a:spLocks noChangeShapeType="1"/>
              </p:cNvSpPr>
              <p:nvPr/>
            </p:nvSpPr>
            <p:spPr bwMode="auto">
              <a:xfrm>
                <a:off x="2835276" y="3181350"/>
                <a:ext cx="0" cy="10160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1" name="Line 73">
                <a:extLst>
                  <a:ext uri="{FF2B5EF4-FFF2-40B4-BE49-F238E27FC236}">
                    <a16:creationId xmlns:a16="http://schemas.microsoft.com/office/drawing/2014/main" id="{BCB0A9DF-56C9-837F-62A7-3F4F38C6717E}"/>
                  </a:ext>
                </a:extLst>
              </p:cNvPr>
              <p:cNvSpPr>
                <a:spLocks noChangeShapeType="1"/>
              </p:cNvSpPr>
              <p:nvPr/>
            </p:nvSpPr>
            <p:spPr bwMode="auto">
              <a:xfrm flipH="1">
                <a:off x="2835276" y="3181350"/>
                <a:ext cx="1508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2" name="Line 74">
                <a:extLst>
                  <a:ext uri="{FF2B5EF4-FFF2-40B4-BE49-F238E27FC236}">
                    <a16:creationId xmlns:a16="http://schemas.microsoft.com/office/drawing/2014/main" id="{AA71ED82-6E2D-AD26-0502-BB448880D5B5}"/>
                  </a:ext>
                </a:extLst>
              </p:cNvPr>
              <p:cNvSpPr>
                <a:spLocks noChangeShapeType="1"/>
              </p:cNvSpPr>
              <p:nvPr/>
            </p:nvSpPr>
            <p:spPr bwMode="auto">
              <a:xfrm>
                <a:off x="4030663" y="3173413"/>
                <a:ext cx="0" cy="43180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3" name="Line 75">
                <a:extLst>
                  <a:ext uri="{FF2B5EF4-FFF2-40B4-BE49-F238E27FC236}">
                    <a16:creationId xmlns:a16="http://schemas.microsoft.com/office/drawing/2014/main" id="{19B0B5AF-4D65-B031-06C8-5FB2BCC7A185}"/>
                  </a:ext>
                </a:extLst>
              </p:cNvPr>
              <p:cNvSpPr>
                <a:spLocks noChangeShapeType="1"/>
              </p:cNvSpPr>
              <p:nvPr/>
            </p:nvSpPr>
            <p:spPr bwMode="auto">
              <a:xfrm flipH="1">
                <a:off x="3636963" y="3413125"/>
                <a:ext cx="1508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4" name="Freeform 76">
                <a:extLst>
                  <a:ext uri="{FF2B5EF4-FFF2-40B4-BE49-F238E27FC236}">
                    <a16:creationId xmlns:a16="http://schemas.microsoft.com/office/drawing/2014/main" id="{89B95425-D395-95D0-D2C8-ED8640F7DB11}"/>
                  </a:ext>
                </a:extLst>
              </p:cNvPr>
              <p:cNvSpPr>
                <a:spLocks/>
              </p:cNvSpPr>
              <p:nvPr/>
            </p:nvSpPr>
            <p:spPr bwMode="auto">
              <a:xfrm>
                <a:off x="2439988" y="2952750"/>
                <a:ext cx="150813" cy="347663"/>
              </a:xfrm>
              <a:custGeom>
                <a:avLst/>
                <a:gdLst>
                  <a:gd name="T0" fmla="*/ 474 w 474"/>
                  <a:gd name="T1" fmla="*/ 1093 h 1093"/>
                  <a:gd name="T2" fmla="*/ 474 w 474"/>
                  <a:gd name="T3" fmla="*/ 0 h 1093"/>
                  <a:gd name="T4" fmla="*/ 0 w 474"/>
                  <a:gd name="T5" fmla="*/ 0 h 1093"/>
                  <a:gd name="T6" fmla="*/ 0 w 474"/>
                  <a:gd name="T7" fmla="*/ 1093 h 1093"/>
                </a:gdLst>
                <a:ahLst/>
                <a:cxnLst>
                  <a:cxn ang="0">
                    <a:pos x="T0" y="T1"/>
                  </a:cxn>
                  <a:cxn ang="0">
                    <a:pos x="T2" y="T3"/>
                  </a:cxn>
                  <a:cxn ang="0">
                    <a:pos x="T4" y="T5"/>
                  </a:cxn>
                  <a:cxn ang="0">
                    <a:pos x="T6" y="T7"/>
                  </a:cxn>
                </a:cxnLst>
                <a:rect l="0" t="0" r="r" b="b"/>
                <a:pathLst>
                  <a:path w="474" h="1093">
                    <a:moveTo>
                      <a:pt x="474" y="1093"/>
                    </a:moveTo>
                    <a:lnTo>
                      <a:pt x="474" y="0"/>
                    </a:lnTo>
                    <a:lnTo>
                      <a:pt x="0" y="0"/>
                    </a:lnTo>
                    <a:lnTo>
                      <a:pt x="0" y="109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5" name="Freeform 77">
                <a:extLst>
                  <a:ext uri="{FF2B5EF4-FFF2-40B4-BE49-F238E27FC236}">
                    <a16:creationId xmlns:a16="http://schemas.microsoft.com/office/drawing/2014/main" id="{08B33210-0B50-74E9-AD0A-11AC55D388C1}"/>
                  </a:ext>
                </a:extLst>
              </p:cNvPr>
              <p:cNvSpPr>
                <a:spLocks/>
              </p:cNvSpPr>
              <p:nvPr/>
            </p:nvSpPr>
            <p:spPr bwMode="auto">
              <a:xfrm>
                <a:off x="1652588" y="2952750"/>
                <a:ext cx="150813" cy="747713"/>
              </a:xfrm>
              <a:custGeom>
                <a:avLst/>
                <a:gdLst>
                  <a:gd name="T0" fmla="*/ 474 w 474"/>
                  <a:gd name="T1" fmla="*/ 2354 h 2354"/>
                  <a:gd name="T2" fmla="*/ 474 w 474"/>
                  <a:gd name="T3" fmla="*/ 0 h 2354"/>
                  <a:gd name="T4" fmla="*/ 0 w 474"/>
                  <a:gd name="T5" fmla="*/ 0 h 2354"/>
                  <a:gd name="T6" fmla="*/ 0 w 474"/>
                  <a:gd name="T7" fmla="*/ 2354 h 2354"/>
                </a:gdLst>
                <a:ahLst/>
                <a:cxnLst>
                  <a:cxn ang="0">
                    <a:pos x="T0" y="T1"/>
                  </a:cxn>
                  <a:cxn ang="0">
                    <a:pos x="T2" y="T3"/>
                  </a:cxn>
                  <a:cxn ang="0">
                    <a:pos x="T4" y="T5"/>
                  </a:cxn>
                  <a:cxn ang="0">
                    <a:pos x="T6" y="T7"/>
                  </a:cxn>
                </a:cxnLst>
                <a:rect l="0" t="0" r="r" b="b"/>
                <a:pathLst>
                  <a:path w="474" h="2354">
                    <a:moveTo>
                      <a:pt x="474" y="2354"/>
                    </a:moveTo>
                    <a:lnTo>
                      <a:pt x="474" y="0"/>
                    </a:lnTo>
                    <a:lnTo>
                      <a:pt x="0" y="0"/>
                    </a:lnTo>
                    <a:lnTo>
                      <a:pt x="0" y="235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6" name="Line 78">
                <a:extLst>
                  <a:ext uri="{FF2B5EF4-FFF2-40B4-BE49-F238E27FC236}">
                    <a16:creationId xmlns:a16="http://schemas.microsoft.com/office/drawing/2014/main" id="{7234D06B-1F3C-0665-510F-8153096F5E03}"/>
                  </a:ext>
                </a:extLst>
              </p:cNvPr>
              <p:cNvSpPr>
                <a:spLocks noChangeShapeType="1"/>
              </p:cNvSpPr>
              <p:nvPr/>
            </p:nvSpPr>
            <p:spPr bwMode="auto">
              <a:xfrm flipH="1">
                <a:off x="1652588" y="3700463"/>
                <a:ext cx="1508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7" name="Line 79">
                <a:extLst>
                  <a:ext uri="{FF2B5EF4-FFF2-40B4-BE49-F238E27FC236}">
                    <a16:creationId xmlns:a16="http://schemas.microsoft.com/office/drawing/2014/main" id="{1BE8B718-12A3-A942-FE04-E5B50513BF4E}"/>
                  </a:ext>
                </a:extLst>
              </p:cNvPr>
              <p:cNvSpPr>
                <a:spLocks noChangeShapeType="1"/>
              </p:cNvSpPr>
              <p:nvPr/>
            </p:nvSpPr>
            <p:spPr bwMode="auto">
              <a:xfrm>
                <a:off x="2046288" y="3409950"/>
                <a:ext cx="0" cy="176213"/>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8" name="Line 80">
                <a:extLst>
                  <a:ext uri="{FF2B5EF4-FFF2-40B4-BE49-F238E27FC236}">
                    <a16:creationId xmlns:a16="http://schemas.microsoft.com/office/drawing/2014/main" id="{F1DE1493-AB1A-A79D-67FF-F53FCC4DFA08}"/>
                  </a:ext>
                </a:extLst>
              </p:cNvPr>
              <p:cNvSpPr>
                <a:spLocks noChangeShapeType="1"/>
              </p:cNvSpPr>
              <p:nvPr/>
            </p:nvSpPr>
            <p:spPr bwMode="auto">
              <a:xfrm flipV="1">
                <a:off x="2197101" y="3409950"/>
                <a:ext cx="0" cy="176213"/>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9" name="Line 81">
                <a:extLst>
                  <a:ext uri="{FF2B5EF4-FFF2-40B4-BE49-F238E27FC236}">
                    <a16:creationId xmlns:a16="http://schemas.microsoft.com/office/drawing/2014/main" id="{20068463-4A4E-79EE-D24C-AE2FA9DB4F51}"/>
                  </a:ext>
                </a:extLst>
              </p:cNvPr>
              <p:cNvSpPr>
                <a:spLocks noChangeShapeType="1"/>
              </p:cNvSpPr>
              <p:nvPr/>
            </p:nvSpPr>
            <p:spPr bwMode="auto">
              <a:xfrm flipH="1">
                <a:off x="2439988" y="3468688"/>
                <a:ext cx="1508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0" name="Line 82">
                <a:extLst>
                  <a:ext uri="{FF2B5EF4-FFF2-40B4-BE49-F238E27FC236}">
                    <a16:creationId xmlns:a16="http://schemas.microsoft.com/office/drawing/2014/main" id="{AB2F7577-0675-1040-C35B-831697B8B5DD}"/>
                  </a:ext>
                </a:extLst>
              </p:cNvPr>
              <p:cNvSpPr>
                <a:spLocks noChangeShapeType="1"/>
              </p:cNvSpPr>
              <p:nvPr/>
            </p:nvSpPr>
            <p:spPr bwMode="auto">
              <a:xfrm flipV="1">
                <a:off x="2590801" y="3300413"/>
                <a:ext cx="0" cy="16827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1" name="Line 83">
                <a:extLst>
                  <a:ext uri="{FF2B5EF4-FFF2-40B4-BE49-F238E27FC236}">
                    <a16:creationId xmlns:a16="http://schemas.microsoft.com/office/drawing/2014/main" id="{9494F930-A35C-0E2A-C40D-F32414605661}"/>
                  </a:ext>
                </a:extLst>
              </p:cNvPr>
              <p:cNvSpPr>
                <a:spLocks noChangeShapeType="1"/>
              </p:cNvSpPr>
              <p:nvPr/>
            </p:nvSpPr>
            <p:spPr bwMode="auto">
              <a:xfrm>
                <a:off x="2439988" y="3300413"/>
                <a:ext cx="0" cy="16827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2" name="Line 84">
                <a:extLst>
                  <a:ext uri="{FF2B5EF4-FFF2-40B4-BE49-F238E27FC236}">
                    <a16:creationId xmlns:a16="http://schemas.microsoft.com/office/drawing/2014/main" id="{827A6A3A-2149-AB43-6AC1-50B9755CEEFC}"/>
                  </a:ext>
                </a:extLst>
              </p:cNvPr>
              <p:cNvSpPr>
                <a:spLocks noChangeShapeType="1"/>
              </p:cNvSpPr>
              <p:nvPr/>
            </p:nvSpPr>
            <p:spPr bwMode="auto">
              <a:xfrm flipH="1">
                <a:off x="2439988" y="3300413"/>
                <a:ext cx="1508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3" name="Line 85">
                <a:extLst>
                  <a:ext uri="{FF2B5EF4-FFF2-40B4-BE49-F238E27FC236}">
                    <a16:creationId xmlns:a16="http://schemas.microsoft.com/office/drawing/2014/main" id="{32C67FFB-21D8-F430-51D8-4CE0ADE53D2B}"/>
                  </a:ext>
                </a:extLst>
              </p:cNvPr>
              <p:cNvSpPr>
                <a:spLocks noChangeShapeType="1"/>
              </p:cNvSpPr>
              <p:nvPr/>
            </p:nvSpPr>
            <p:spPr bwMode="auto">
              <a:xfrm flipH="1">
                <a:off x="2046288" y="3586163"/>
                <a:ext cx="1508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4" name="Line 86">
                <a:extLst>
                  <a:ext uri="{FF2B5EF4-FFF2-40B4-BE49-F238E27FC236}">
                    <a16:creationId xmlns:a16="http://schemas.microsoft.com/office/drawing/2014/main" id="{C7B748A5-4F78-3CC9-107D-3F8135C1A6CC}"/>
                  </a:ext>
                </a:extLst>
              </p:cNvPr>
              <p:cNvSpPr>
                <a:spLocks noChangeShapeType="1"/>
              </p:cNvSpPr>
              <p:nvPr/>
            </p:nvSpPr>
            <p:spPr bwMode="auto">
              <a:xfrm flipH="1">
                <a:off x="2046288" y="3409950"/>
                <a:ext cx="1508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5" name="Freeform 87">
                <a:extLst>
                  <a:ext uri="{FF2B5EF4-FFF2-40B4-BE49-F238E27FC236}">
                    <a16:creationId xmlns:a16="http://schemas.microsoft.com/office/drawing/2014/main" id="{DB03A9D3-9CAE-6810-32D3-8A9668184B17}"/>
                  </a:ext>
                </a:extLst>
              </p:cNvPr>
              <p:cNvSpPr>
                <a:spLocks/>
              </p:cNvSpPr>
              <p:nvPr/>
            </p:nvSpPr>
            <p:spPr bwMode="auto">
              <a:xfrm>
                <a:off x="2046288" y="2952750"/>
                <a:ext cx="150813" cy="457200"/>
              </a:xfrm>
              <a:custGeom>
                <a:avLst/>
                <a:gdLst>
                  <a:gd name="T0" fmla="*/ 474 w 474"/>
                  <a:gd name="T1" fmla="*/ 1436 h 1436"/>
                  <a:gd name="T2" fmla="*/ 474 w 474"/>
                  <a:gd name="T3" fmla="*/ 0 h 1436"/>
                  <a:gd name="T4" fmla="*/ 0 w 474"/>
                  <a:gd name="T5" fmla="*/ 0 h 1436"/>
                  <a:gd name="T6" fmla="*/ 0 w 474"/>
                  <a:gd name="T7" fmla="*/ 1436 h 1436"/>
                </a:gdLst>
                <a:ahLst/>
                <a:cxnLst>
                  <a:cxn ang="0">
                    <a:pos x="T0" y="T1"/>
                  </a:cxn>
                  <a:cxn ang="0">
                    <a:pos x="T2" y="T3"/>
                  </a:cxn>
                  <a:cxn ang="0">
                    <a:pos x="T4" y="T5"/>
                  </a:cxn>
                  <a:cxn ang="0">
                    <a:pos x="T6" y="T7"/>
                  </a:cxn>
                </a:cxnLst>
                <a:rect l="0" t="0" r="r" b="b"/>
                <a:pathLst>
                  <a:path w="474" h="1436">
                    <a:moveTo>
                      <a:pt x="474" y="1436"/>
                    </a:moveTo>
                    <a:lnTo>
                      <a:pt x="474" y="0"/>
                    </a:lnTo>
                    <a:lnTo>
                      <a:pt x="0" y="0"/>
                    </a:lnTo>
                    <a:lnTo>
                      <a:pt x="0" y="143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6" name="Line 88">
                <a:extLst>
                  <a:ext uri="{FF2B5EF4-FFF2-40B4-BE49-F238E27FC236}">
                    <a16:creationId xmlns:a16="http://schemas.microsoft.com/office/drawing/2014/main" id="{B6D33075-A436-543C-7A8D-7291544B6CCD}"/>
                  </a:ext>
                </a:extLst>
              </p:cNvPr>
              <p:cNvSpPr>
                <a:spLocks noChangeShapeType="1"/>
              </p:cNvSpPr>
              <p:nvPr/>
            </p:nvSpPr>
            <p:spPr bwMode="auto">
              <a:xfrm flipH="1">
                <a:off x="1652588" y="4127500"/>
                <a:ext cx="1508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7" name="Freeform 89">
                <a:extLst>
                  <a:ext uri="{FF2B5EF4-FFF2-40B4-BE49-F238E27FC236}">
                    <a16:creationId xmlns:a16="http://schemas.microsoft.com/office/drawing/2014/main" id="{EE0D0593-A241-ED55-6943-8612E27B40B3}"/>
                  </a:ext>
                </a:extLst>
              </p:cNvPr>
              <p:cNvSpPr>
                <a:spLocks/>
              </p:cNvSpPr>
              <p:nvPr/>
            </p:nvSpPr>
            <p:spPr bwMode="auto">
              <a:xfrm>
                <a:off x="1652588" y="4127500"/>
                <a:ext cx="150813" cy="927100"/>
              </a:xfrm>
              <a:custGeom>
                <a:avLst/>
                <a:gdLst>
                  <a:gd name="T0" fmla="*/ 0 w 474"/>
                  <a:gd name="T1" fmla="*/ 0 h 2920"/>
                  <a:gd name="T2" fmla="*/ 0 w 474"/>
                  <a:gd name="T3" fmla="*/ 2920 h 2920"/>
                  <a:gd name="T4" fmla="*/ 474 w 474"/>
                  <a:gd name="T5" fmla="*/ 2920 h 2920"/>
                  <a:gd name="T6" fmla="*/ 474 w 474"/>
                  <a:gd name="T7" fmla="*/ 0 h 2920"/>
                </a:gdLst>
                <a:ahLst/>
                <a:cxnLst>
                  <a:cxn ang="0">
                    <a:pos x="T0" y="T1"/>
                  </a:cxn>
                  <a:cxn ang="0">
                    <a:pos x="T2" y="T3"/>
                  </a:cxn>
                  <a:cxn ang="0">
                    <a:pos x="T4" y="T5"/>
                  </a:cxn>
                  <a:cxn ang="0">
                    <a:pos x="T6" y="T7"/>
                  </a:cxn>
                </a:cxnLst>
                <a:rect l="0" t="0" r="r" b="b"/>
                <a:pathLst>
                  <a:path w="474" h="2920">
                    <a:moveTo>
                      <a:pt x="0" y="0"/>
                    </a:moveTo>
                    <a:lnTo>
                      <a:pt x="0" y="2920"/>
                    </a:lnTo>
                    <a:lnTo>
                      <a:pt x="474" y="2920"/>
                    </a:lnTo>
                    <a:lnTo>
                      <a:pt x="474"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8" name="Freeform 90">
                <a:extLst>
                  <a:ext uri="{FF2B5EF4-FFF2-40B4-BE49-F238E27FC236}">
                    <a16:creationId xmlns:a16="http://schemas.microsoft.com/office/drawing/2014/main" id="{6607F828-A48E-2118-A707-0021D3AF54FE}"/>
                  </a:ext>
                </a:extLst>
              </p:cNvPr>
              <p:cNvSpPr>
                <a:spLocks/>
              </p:cNvSpPr>
              <p:nvPr/>
            </p:nvSpPr>
            <p:spPr bwMode="auto">
              <a:xfrm>
                <a:off x="2439988" y="3468688"/>
                <a:ext cx="150813" cy="1585913"/>
              </a:xfrm>
              <a:custGeom>
                <a:avLst/>
                <a:gdLst>
                  <a:gd name="T0" fmla="*/ 0 w 474"/>
                  <a:gd name="T1" fmla="*/ 0 h 4993"/>
                  <a:gd name="T2" fmla="*/ 0 w 474"/>
                  <a:gd name="T3" fmla="*/ 4993 h 4993"/>
                  <a:gd name="T4" fmla="*/ 474 w 474"/>
                  <a:gd name="T5" fmla="*/ 4993 h 4993"/>
                  <a:gd name="T6" fmla="*/ 474 w 474"/>
                  <a:gd name="T7" fmla="*/ 0 h 4993"/>
                </a:gdLst>
                <a:ahLst/>
                <a:cxnLst>
                  <a:cxn ang="0">
                    <a:pos x="T0" y="T1"/>
                  </a:cxn>
                  <a:cxn ang="0">
                    <a:pos x="T2" y="T3"/>
                  </a:cxn>
                  <a:cxn ang="0">
                    <a:pos x="T4" y="T5"/>
                  </a:cxn>
                  <a:cxn ang="0">
                    <a:pos x="T6" y="T7"/>
                  </a:cxn>
                </a:cxnLst>
                <a:rect l="0" t="0" r="r" b="b"/>
                <a:pathLst>
                  <a:path w="474" h="4993">
                    <a:moveTo>
                      <a:pt x="0" y="0"/>
                    </a:moveTo>
                    <a:lnTo>
                      <a:pt x="0" y="4993"/>
                    </a:lnTo>
                    <a:lnTo>
                      <a:pt x="474" y="4993"/>
                    </a:lnTo>
                    <a:lnTo>
                      <a:pt x="474"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9" name="Freeform 91">
                <a:extLst>
                  <a:ext uri="{FF2B5EF4-FFF2-40B4-BE49-F238E27FC236}">
                    <a16:creationId xmlns:a16="http://schemas.microsoft.com/office/drawing/2014/main" id="{70DAAF83-CC1A-4750-9081-BBBED615319F}"/>
                  </a:ext>
                </a:extLst>
              </p:cNvPr>
              <p:cNvSpPr>
                <a:spLocks/>
              </p:cNvSpPr>
              <p:nvPr/>
            </p:nvSpPr>
            <p:spPr bwMode="auto">
              <a:xfrm>
                <a:off x="2046288" y="3586163"/>
                <a:ext cx="150813" cy="1468438"/>
              </a:xfrm>
              <a:custGeom>
                <a:avLst/>
                <a:gdLst>
                  <a:gd name="T0" fmla="*/ 0 w 474"/>
                  <a:gd name="T1" fmla="*/ 0 h 4624"/>
                  <a:gd name="T2" fmla="*/ 0 w 474"/>
                  <a:gd name="T3" fmla="*/ 4624 h 4624"/>
                  <a:gd name="T4" fmla="*/ 474 w 474"/>
                  <a:gd name="T5" fmla="*/ 4624 h 4624"/>
                  <a:gd name="T6" fmla="*/ 474 w 474"/>
                  <a:gd name="T7" fmla="*/ 0 h 4624"/>
                </a:gdLst>
                <a:ahLst/>
                <a:cxnLst>
                  <a:cxn ang="0">
                    <a:pos x="T0" y="T1"/>
                  </a:cxn>
                  <a:cxn ang="0">
                    <a:pos x="T2" y="T3"/>
                  </a:cxn>
                  <a:cxn ang="0">
                    <a:pos x="T4" y="T5"/>
                  </a:cxn>
                  <a:cxn ang="0">
                    <a:pos x="T6" y="T7"/>
                  </a:cxn>
                </a:cxnLst>
                <a:rect l="0" t="0" r="r" b="b"/>
                <a:pathLst>
                  <a:path w="474" h="4624">
                    <a:moveTo>
                      <a:pt x="0" y="0"/>
                    </a:moveTo>
                    <a:lnTo>
                      <a:pt x="0" y="4624"/>
                    </a:lnTo>
                    <a:lnTo>
                      <a:pt x="474" y="4624"/>
                    </a:lnTo>
                    <a:lnTo>
                      <a:pt x="474"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0" name="Line 92">
                <a:extLst>
                  <a:ext uri="{FF2B5EF4-FFF2-40B4-BE49-F238E27FC236}">
                    <a16:creationId xmlns:a16="http://schemas.microsoft.com/office/drawing/2014/main" id="{5C241A04-3D8E-51C8-FB66-4A6AB893E01B}"/>
                  </a:ext>
                </a:extLst>
              </p:cNvPr>
              <p:cNvSpPr>
                <a:spLocks noChangeShapeType="1"/>
              </p:cNvSpPr>
              <p:nvPr/>
            </p:nvSpPr>
            <p:spPr bwMode="auto">
              <a:xfrm flipH="1">
                <a:off x="3636963" y="4010025"/>
                <a:ext cx="1508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1" name="Freeform 93">
                <a:extLst>
                  <a:ext uri="{FF2B5EF4-FFF2-40B4-BE49-F238E27FC236}">
                    <a16:creationId xmlns:a16="http://schemas.microsoft.com/office/drawing/2014/main" id="{EA03A69E-FC68-BCD7-1EED-C0849E2E0858}"/>
                  </a:ext>
                </a:extLst>
              </p:cNvPr>
              <p:cNvSpPr>
                <a:spLocks/>
              </p:cNvSpPr>
              <p:nvPr/>
            </p:nvSpPr>
            <p:spPr bwMode="auto">
              <a:xfrm>
                <a:off x="2835276" y="3282950"/>
                <a:ext cx="150813" cy="1771650"/>
              </a:xfrm>
              <a:custGeom>
                <a:avLst/>
                <a:gdLst>
                  <a:gd name="T0" fmla="*/ 0 w 474"/>
                  <a:gd name="T1" fmla="*/ 0 h 5580"/>
                  <a:gd name="T2" fmla="*/ 0 w 474"/>
                  <a:gd name="T3" fmla="*/ 5580 h 5580"/>
                  <a:gd name="T4" fmla="*/ 474 w 474"/>
                  <a:gd name="T5" fmla="*/ 5580 h 5580"/>
                  <a:gd name="T6" fmla="*/ 474 w 474"/>
                  <a:gd name="T7" fmla="*/ 0 h 5580"/>
                </a:gdLst>
                <a:ahLst/>
                <a:cxnLst>
                  <a:cxn ang="0">
                    <a:pos x="T0" y="T1"/>
                  </a:cxn>
                  <a:cxn ang="0">
                    <a:pos x="T2" y="T3"/>
                  </a:cxn>
                  <a:cxn ang="0">
                    <a:pos x="T4" y="T5"/>
                  </a:cxn>
                  <a:cxn ang="0">
                    <a:pos x="T6" y="T7"/>
                  </a:cxn>
                </a:cxnLst>
                <a:rect l="0" t="0" r="r" b="b"/>
                <a:pathLst>
                  <a:path w="474" h="5580">
                    <a:moveTo>
                      <a:pt x="0" y="0"/>
                    </a:moveTo>
                    <a:lnTo>
                      <a:pt x="0" y="5580"/>
                    </a:lnTo>
                    <a:lnTo>
                      <a:pt x="474" y="5580"/>
                    </a:lnTo>
                    <a:lnTo>
                      <a:pt x="474"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2" name="Freeform 94">
                <a:extLst>
                  <a:ext uri="{FF2B5EF4-FFF2-40B4-BE49-F238E27FC236}">
                    <a16:creationId xmlns:a16="http://schemas.microsoft.com/office/drawing/2014/main" id="{9CAC7368-EB01-7E2B-73C8-191FB61E40F8}"/>
                  </a:ext>
                </a:extLst>
              </p:cNvPr>
              <p:cNvSpPr>
                <a:spLocks/>
              </p:cNvSpPr>
              <p:nvPr/>
            </p:nvSpPr>
            <p:spPr bwMode="auto">
              <a:xfrm>
                <a:off x="3636963" y="4010025"/>
                <a:ext cx="150813" cy="1044575"/>
              </a:xfrm>
              <a:custGeom>
                <a:avLst/>
                <a:gdLst>
                  <a:gd name="T0" fmla="*/ 0 w 474"/>
                  <a:gd name="T1" fmla="*/ 0 h 3289"/>
                  <a:gd name="T2" fmla="*/ 0 w 474"/>
                  <a:gd name="T3" fmla="*/ 3289 h 3289"/>
                  <a:gd name="T4" fmla="*/ 474 w 474"/>
                  <a:gd name="T5" fmla="*/ 3289 h 3289"/>
                  <a:gd name="T6" fmla="*/ 474 w 474"/>
                  <a:gd name="T7" fmla="*/ 0 h 3289"/>
                </a:gdLst>
                <a:ahLst/>
                <a:cxnLst>
                  <a:cxn ang="0">
                    <a:pos x="T0" y="T1"/>
                  </a:cxn>
                  <a:cxn ang="0">
                    <a:pos x="T2" y="T3"/>
                  </a:cxn>
                  <a:cxn ang="0">
                    <a:pos x="T4" y="T5"/>
                  </a:cxn>
                  <a:cxn ang="0">
                    <a:pos x="T6" y="T7"/>
                  </a:cxn>
                </a:cxnLst>
                <a:rect l="0" t="0" r="r" b="b"/>
                <a:pathLst>
                  <a:path w="474" h="3289">
                    <a:moveTo>
                      <a:pt x="0" y="0"/>
                    </a:moveTo>
                    <a:lnTo>
                      <a:pt x="0" y="3289"/>
                    </a:lnTo>
                    <a:lnTo>
                      <a:pt x="474" y="3289"/>
                    </a:lnTo>
                    <a:lnTo>
                      <a:pt x="474"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3" name="Line 95">
                <a:extLst>
                  <a:ext uri="{FF2B5EF4-FFF2-40B4-BE49-F238E27FC236}">
                    <a16:creationId xmlns:a16="http://schemas.microsoft.com/office/drawing/2014/main" id="{44065965-A571-9CD6-5529-D795F29C79C8}"/>
                  </a:ext>
                </a:extLst>
              </p:cNvPr>
              <p:cNvSpPr>
                <a:spLocks noChangeShapeType="1"/>
              </p:cNvSpPr>
              <p:nvPr/>
            </p:nvSpPr>
            <p:spPr bwMode="auto">
              <a:xfrm flipV="1">
                <a:off x="3787776" y="3413125"/>
                <a:ext cx="0" cy="59690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4" name="Line 96">
                <a:extLst>
                  <a:ext uri="{FF2B5EF4-FFF2-40B4-BE49-F238E27FC236}">
                    <a16:creationId xmlns:a16="http://schemas.microsoft.com/office/drawing/2014/main" id="{A789DD51-4516-D321-AFBC-04F6822C1C47}"/>
                  </a:ext>
                </a:extLst>
              </p:cNvPr>
              <p:cNvSpPr>
                <a:spLocks noChangeShapeType="1"/>
              </p:cNvSpPr>
              <p:nvPr/>
            </p:nvSpPr>
            <p:spPr bwMode="auto">
              <a:xfrm>
                <a:off x="3636963" y="3413125"/>
                <a:ext cx="0" cy="59690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5" name="Line 97">
                <a:extLst>
                  <a:ext uri="{FF2B5EF4-FFF2-40B4-BE49-F238E27FC236}">
                    <a16:creationId xmlns:a16="http://schemas.microsoft.com/office/drawing/2014/main" id="{A9B36D52-B11B-EBF0-56FC-69A6266236E6}"/>
                  </a:ext>
                </a:extLst>
              </p:cNvPr>
              <p:cNvSpPr>
                <a:spLocks noChangeShapeType="1"/>
              </p:cNvSpPr>
              <p:nvPr/>
            </p:nvSpPr>
            <p:spPr bwMode="auto">
              <a:xfrm flipV="1">
                <a:off x="1803401" y="3700463"/>
                <a:ext cx="0" cy="42703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6" name="Line 98">
                <a:extLst>
                  <a:ext uri="{FF2B5EF4-FFF2-40B4-BE49-F238E27FC236}">
                    <a16:creationId xmlns:a16="http://schemas.microsoft.com/office/drawing/2014/main" id="{A1BCFC98-47D6-2129-0104-9AB357B43A39}"/>
                  </a:ext>
                </a:extLst>
              </p:cNvPr>
              <p:cNvSpPr>
                <a:spLocks noChangeShapeType="1"/>
              </p:cNvSpPr>
              <p:nvPr/>
            </p:nvSpPr>
            <p:spPr bwMode="auto">
              <a:xfrm>
                <a:off x="1652588" y="3700463"/>
                <a:ext cx="0" cy="42703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7" name="Freeform 99">
                <a:extLst>
                  <a:ext uri="{FF2B5EF4-FFF2-40B4-BE49-F238E27FC236}">
                    <a16:creationId xmlns:a16="http://schemas.microsoft.com/office/drawing/2014/main" id="{D283CAEE-DBA8-814B-4685-98E91D29D385}"/>
                  </a:ext>
                </a:extLst>
              </p:cNvPr>
              <p:cNvSpPr>
                <a:spLocks/>
              </p:cNvSpPr>
              <p:nvPr/>
            </p:nvSpPr>
            <p:spPr bwMode="auto">
              <a:xfrm>
                <a:off x="1258888" y="2952750"/>
                <a:ext cx="149225" cy="1001713"/>
              </a:xfrm>
              <a:custGeom>
                <a:avLst/>
                <a:gdLst>
                  <a:gd name="T0" fmla="*/ 474 w 474"/>
                  <a:gd name="T1" fmla="*/ 3153 h 3153"/>
                  <a:gd name="T2" fmla="*/ 474 w 474"/>
                  <a:gd name="T3" fmla="*/ 0 h 3153"/>
                  <a:gd name="T4" fmla="*/ 0 w 474"/>
                  <a:gd name="T5" fmla="*/ 0 h 3153"/>
                  <a:gd name="T6" fmla="*/ 0 w 474"/>
                  <a:gd name="T7" fmla="*/ 3153 h 3153"/>
                </a:gdLst>
                <a:ahLst/>
                <a:cxnLst>
                  <a:cxn ang="0">
                    <a:pos x="T0" y="T1"/>
                  </a:cxn>
                  <a:cxn ang="0">
                    <a:pos x="T2" y="T3"/>
                  </a:cxn>
                  <a:cxn ang="0">
                    <a:pos x="T4" y="T5"/>
                  </a:cxn>
                  <a:cxn ang="0">
                    <a:pos x="T6" y="T7"/>
                  </a:cxn>
                </a:cxnLst>
                <a:rect l="0" t="0" r="r" b="b"/>
                <a:pathLst>
                  <a:path w="474" h="3153">
                    <a:moveTo>
                      <a:pt x="474" y="3153"/>
                    </a:moveTo>
                    <a:lnTo>
                      <a:pt x="474" y="0"/>
                    </a:lnTo>
                    <a:lnTo>
                      <a:pt x="0" y="0"/>
                    </a:lnTo>
                    <a:lnTo>
                      <a:pt x="0" y="315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8" name="Line 100">
                <a:extLst>
                  <a:ext uri="{FF2B5EF4-FFF2-40B4-BE49-F238E27FC236}">
                    <a16:creationId xmlns:a16="http://schemas.microsoft.com/office/drawing/2014/main" id="{27572439-5FA2-AFDE-9742-EF4EDE44F2FB}"/>
                  </a:ext>
                </a:extLst>
              </p:cNvPr>
              <p:cNvSpPr>
                <a:spLocks noChangeShapeType="1"/>
              </p:cNvSpPr>
              <p:nvPr/>
            </p:nvSpPr>
            <p:spPr bwMode="auto">
              <a:xfrm flipH="1">
                <a:off x="1258888" y="3954463"/>
                <a:ext cx="14922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9" name="Line 101">
                <a:extLst>
                  <a:ext uri="{FF2B5EF4-FFF2-40B4-BE49-F238E27FC236}">
                    <a16:creationId xmlns:a16="http://schemas.microsoft.com/office/drawing/2014/main" id="{DAE3F8DD-9C2D-F610-C34D-A710E0721625}"/>
                  </a:ext>
                </a:extLst>
              </p:cNvPr>
              <p:cNvSpPr>
                <a:spLocks noChangeShapeType="1"/>
              </p:cNvSpPr>
              <p:nvPr/>
            </p:nvSpPr>
            <p:spPr bwMode="auto">
              <a:xfrm flipH="1">
                <a:off x="1258888" y="4354513"/>
                <a:ext cx="14922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0" name="Line 102">
                <a:extLst>
                  <a:ext uri="{FF2B5EF4-FFF2-40B4-BE49-F238E27FC236}">
                    <a16:creationId xmlns:a16="http://schemas.microsoft.com/office/drawing/2014/main" id="{16B566CA-7C78-7A02-4100-AA4E92079B2E}"/>
                  </a:ext>
                </a:extLst>
              </p:cNvPr>
              <p:cNvSpPr>
                <a:spLocks noChangeShapeType="1"/>
              </p:cNvSpPr>
              <p:nvPr/>
            </p:nvSpPr>
            <p:spPr bwMode="auto">
              <a:xfrm flipV="1">
                <a:off x="1408113" y="3954463"/>
                <a:ext cx="0" cy="40005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1" name="Line 103">
                <a:extLst>
                  <a:ext uri="{FF2B5EF4-FFF2-40B4-BE49-F238E27FC236}">
                    <a16:creationId xmlns:a16="http://schemas.microsoft.com/office/drawing/2014/main" id="{71DB9134-A54B-43DC-C835-C7B73D664CFC}"/>
                  </a:ext>
                </a:extLst>
              </p:cNvPr>
              <p:cNvSpPr>
                <a:spLocks noChangeShapeType="1"/>
              </p:cNvSpPr>
              <p:nvPr/>
            </p:nvSpPr>
            <p:spPr bwMode="auto">
              <a:xfrm>
                <a:off x="1258888" y="3954463"/>
                <a:ext cx="0" cy="40005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2" name="Freeform 104">
                <a:extLst>
                  <a:ext uri="{FF2B5EF4-FFF2-40B4-BE49-F238E27FC236}">
                    <a16:creationId xmlns:a16="http://schemas.microsoft.com/office/drawing/2014/main" id="{46E90EBE-06D2-C157-1DC7-B4CA454D7EFA}"/>
                  </a:ext>
                </a:extLst>
              </p:cNvPr>
              <p:cNvSpPr>
                <a:spLocks/>
              </p:cNvSpPr>
              <p:nvPr/>
            </p:nvSpPr>
            <p:spPr bwMode="auto">
              <a:xfrm>
                <a:off x="1258888" y="4354513"/>
                <a:ext cx="149225" cy="700088"/>
              </a:xfrm>
              <a:custGeom>
                <a:avLst/>
                <a:gdLst>
                  <a:gd name="T0" fmla="*/ 0 w 474"/>
                  <a:gd name="T1" fmla="*/ 0 h 2202"/>
                  <a:gd name="T2" fmla="*/ 0 w 474"/>
                  <a:gd name="T3" fmla="*/ 2202 h 2202"/>
                  <a:gd name="T4" fmla="*/ 474 w 474"/>
                  <a:gd name="T5" fmla="*/ 2202 h 2202"/>
                  <a:gd name="T6" fmla="*/ 474 w 474"/>
                  <a:gd name="T7" fmla="*/ 0 h 2202"/>
                </a:gdLst>
                <a:ahLst/>
                <a:cxnLst>
                  <a:cxn ang="0">
                    <a:pos x="T0" y="T1"/>
                  </a:cxn>
                  <a:cxn ang="0">
                    <a:pos x="T2" y="T3"/>
                  </a:cxn>
                  <a:cxn ang="0">
                    <a:pos x="T4" y="T5"/>
                  </a:cxn>
                  <a:cxn ang="0">
                    <a:pos x="T6" y="T7"/>
                  </a:cxn>
                </a:cxnLst>
                <a:rect l="0" t="0" r="r" b="b"/>
                <a:pathLst>
                  <a:path w="474" h="2202">
                    <a:moveTo>
                      <a:pt x="0" y="0"/>
                    </a:moveTo>
                    <a:lnTo>
                      <a:pt x="0" y="2202"/>
                    </a:lnTo>
                    <a:lnTo>
                      <a:pt x="474" y="2202"/>
                    </a:lnTo>
                    <a:lnTo>
                      <a:pt x="474"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3" name="Line 105">
                <a:extLst>
                  <a:ext uri="{FF2B5EF4-FFF2-40B4-BE49-F238E27FC236}">
                    <a16:creationId xmlns:a16="http://schemas.microsoft.com/office/drawing/2014/main" id="{C031FAF9-F1D9-F9D0-83E0-96BA4F0EE588}"/>
                  </a:ext>
                </a:extLst>
              </p:cNvPr>
              <p:cNvSpPr>
                <a:spLocks noChangeShapeType="1"/>
              </p:cNvSpPr>
              <p:nvPr/>
            </p:nvSpPr>
            <p:spPr bwMode="auto">
              <a:xfrm flipH="1">
                <a:off x="4030663" y="3605213"/>
                <a:ext cx="1508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4" name="Line 106">
                <a:extLst>
                  <a:ext uri="{FF2B5EF4-FFF2-40B4-BE49-F238E27FC236}">
                    <a16:creationId xmlns:a16="http://schemas.microsoft.com/office/drawing/2014/main" id="{6FA00A37-6274-D0BF-6833-02E6D7E0F795}"/>
                  </a:ext>
                </a:extLst>
              </p:cNvPr>
              <p:cNvSpPr>
                <a:spLocks noChangeShapeType="1"/>
              </p:cNvSpPr>
              <p:nvPr/>
            </p:nvSpPr>
            <p:spPr bwMode="auto">
              <a:xfrm flipH="1">
                <a:off x="4030663" y="3173413"/>
                <a:ext cx="1508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134" name="ZoneTexte 133">
              <a:extLst>
                <a:ext uri="{FF2B5EF4-FFF2-40B4-BE49-F238E27FC236}">
                  <a16:creationId xmlns:a16="http://schemas.microsoft.com/office/drawing/2014/main" id="{2722EBB7-131F-76D5-836C-37D45FEF1504}"/>
                </a:ext>
              </a:extLst>
            </p:cNvPr>
            <p:cNvSpPr txBox="1"/>
            <p:nvPr/>
          </p:nvSpPr>
          <p:spPr>
            <a:xfrm>
              <a:off x="410021" y="5111677"/>
              <a:ext cx="269626" cy="276999"/>
            </a:xfrm>
            <a:prstGeom prst="rect">
              <a:avLst/>
            </a:prstGeom>
            <a:noFill/>
          </p:spPr>
          <p:txBody>
            <a:bodyPr wrap="none" rtlCol="0">
              <a:spAutoFit/>
            </a:bodyPr>
            <a:lstStyle/>
            <a:p>
              <a:pPr algn="r"/>
              <a:r>
                <a:rPr lang="fr-FR" sz="1200" dirty="0">
                  <a:latin typeface="Calibri" panose="020F0502020204030204" pitchFamily="34" charset="0"/>
                  <a:ea typeface="Calibri" panose="020F0502020204030204" pitchFamily="34" charset="0"/>
                  <a:cs typeface="Calibri" panose="020F0502020204030204" pitchFamily="34" charset="0"/>
                </a:rPr>
                <a:t>0</a:t>
              </a:r>
            </a:p>
          </p:txBody>
        </p:sp>
        <p:sp>
          <p:nvSpPr>
            <p:cNvPr id="135" name="ZoneTexte 134">
              <a:extLst>
                <a:ext uri="{FF2B5EF4-FFF2-40B4-BE49-F238E27FC236}">
                  <a16:creationId xmlns:a16="http://schemas.microsoft.com/office/drawing/2014/main" id="{273E6EC6-D853-573F-E02B-907ECCAA53A1}"/>
                </a:ext>
              </a:extLst>
            </p:cNvPr>
            <p:cNvSpPr txBox="1"/>
            <p:nvPr/>
          </p:nvSpPr>
          <p:spPr>
            <a:xfrm>
              <a:off x="770049" y="5301483"/>
              <a:ext cx="420308" cy="461665"/>
            </a:xfrm>
            <a:prstGeom prst="rect">
              <a:avLst/>
            </a:prstGeom>
            <a:noFill/>
          </p:spPr>
          <p:txBody>
            <a:bodyPr wrap="none" rtlCol="0">
              <a:spAutoFit/>
            </a:bodyPr>
            <a:lstStyle/>
            <a:p>
              <a:pPr algn="ctr"/>
              <a:r>
                <a:rPr lang="fr-FR" sz="1200" dirty="0">
                  <a:latin typeface="Calibri" panose="020F0502020204030204" pitchFamily="34" charset="0"/>
                  <a:ea typeface="Calibri" panose="020F0502020204030204" pitchFamily="34" charset="0"/>
                  <a:cs typeface="Calibri" panose="020F0502020204030204" pitchFamily="34" charset="0"/>
                </a:rPr>
                <a:t>8</a:t>
              </a:r>
            </a:p>
            <a:p>
              <a:pPr algn="ctr"/>
              <a:r>
                <a:rPr lang="fr-FR" sz="1200" dirty="0">
                  <a:latin typeface="Calibri" panose="020F0502020204030204" pitchFamily="34" charset="0"/>
                  <a:ea typeface="Calibri" panose="020F0502020204030204" pitchFamily="34" charset="0"/>
                  <a:cs typeface="Calibri" panose="020F0502020204030204" pitchFamily="34" charset="0"/>
                </a:rPr>
                <a:t>200</a:t>
              </a:r>
            </a:p>
          </p:txBody>
        </p:sp>
        <p:sp>
          <p:nvSpPr>
            <p:cNvPr id="136" name="ZoneTexte 135">
              <a:extLst>
                <a:ext uri="{FF2B5EF4-FFF2-40B4-BE49-F238E27FC236}">
                  <a16:creationId xmlns:a16="http://schemas.microsoft.com/office/drawing/2014/main" id="{7EBF8BF3-B7E8-2EE0-8DD4-60DF48058CAE}"/>
                </a:ext>
              </a:extLst>
            </p:cNvPr>
            <p:cNvSpPr txBox="1"/>
            <p:nvPr/>
          </p:nvSpPr>
          <p:spPr>
            <a:xfrm>
              <a:off x="1200666" y="5301483"/>
              <a:ext cx="420308" cy="461665"/>
            </a:xfrm>
            <a:prstGeom prst="rect">
              <a:avLst/>
            </a:prstGeom>
            <a:noFill/>
          </p:spPr>
          <p:txBody>
            <a:bodyPr wrap="none" rtlCol="0">
              <a:spAutoFit/>
            </a:bodyPr>
            <a:lstStyle/>
            <a:p>
              <a:pPr algn="ctr"/>
              <a:r>
                <a:rPr lang="fr-FR" sz="1200" dirty="0">
                  <a:latin typeface="Calibri" panose="020F0502020204030204" pitchFamily="34" charset="0"/>
                  <a:ea typeface="Calibri" panose="020F0502020204030204" pitchFamily="34" charset="0"/>
                  <a:cs typeface="Calibri" panose="020F0502020204030204" pitchFamily="34" charset="0"/>
                </a:rPr>
                <a:t>13</a:t>
              </a:r>
            </a:p>
            <a:p>
              <a:pPr algn="ctr"/>
              <a:r>
                <a:rPr lang="fr-FR" sz="1200" dirty="0">
                  <a:latin typeface="Calibri" panose="020F0502020204030204" pitchFamily="34" charset="0"/>
                  <a:ea typeface="Calibri" panose="020F0502020204030204" pitchFamily="34" charset="0"/>
                  <a:cs typeface="Calibri" panose="020F0502020204030204" pitchFamily="34" charset="0"/>
                </a:rPr>
                <a:t>204</a:t>
              </a:r>
            </a:p>
          </p:txBody>
        </p:sp>
        <p:sp>
          <p:nvSpPr>
            <p:cNvPr id="137" name="ZoneTexte 136">
              <a:extLst>
                <a:ext uri="{FF2B5EF4-FFF2-40B4-BE49-F238E27FC236}">
                  <a16:creationId xmlns:a16="http://schemas.microsoft.com/office/drawing/2014/main" id="{32F918EA-9770-CF61-1B94-A9C19D7B4D7F}"/>
                </a:ext>
              </a:extLst>
            </p:cNvPr>
            <p:cNvSpPr txBox="1"/>
            <p:nvPr/>
          </p:nvSpPr>
          <p:spPr>
            <a:xfrm>
              <a:off x="1631283" y="5301483"/>
              <a:ext cx="420308" cy="461665"/>
            </a:xfrm>
            <a:prstGeom prst="rect">
              <a:avLst/>
            </a:prstGeom>
            <a:noFill/>
          </p:spPr>
          <p:txBody>
            <a:bodyPr wrap="none" rtlCol="0">
              <a:spAutoFit/>
            </a:bodyPr>
            <a:lstStyle/>
            <a:p>
              <a:pPr algn="ctr"/>
              <a:r>
                <a:rPr lang="fr-FR" sz="1200" dirty="0">
                  <a:latin typeface="Calibri" panose="020F0502020204030204" pitchFamily="34" charset="0"/>
                  <a:ea typeface="Calibri" panose="020F0502020204030204" pitchFamily="34" charset="0"/>
                  <a:cs typeface="Calibri" panose="020F0502020204030204" pitchFamily="34" charset="0"/>
                </a:rPr>
                <a:t>26</a:t>
              </a:r>
            </a:p>
            <a:p>
              <a:pPr algn="ctr"/>
              <a:r>
                <a:rPr lang="fr-FR" sz="1200" dirty="0">
                  <a:latin typeface="Calibri" panose="020F0502020204030204" pitchFamily="34" charset="0"/>
                  <a:ea typeface="Calibri" panose="020F0502020204030204" pitchFamily="34" charset="0"/>
                  <a:cs typeface="Calibri" panose="020F0502020204030204" pitchFamily="34" charset="0"/>
                </a:rPr>
                <a:t>192</a:t>
              </a:r>
            </a:p>
          </p:txBody>
        </p:sp>
        <p:sp>
          <p:nvSpPr>
            <p:cNvPr id="138" name="ZoneTexte 137">
              <a:extLst>
                <a:ext uri="{FF2B5EF4-FFF2-40B4-BE49-F238E27FC236}">
                  <a16:creationId xmlns:a16="http://schemas.microsoft.com/office/drawing/2014/main" id="{88550EC1-96D2-5B81-A3CB-EB5AEAB77616}"/>
                </a:ext>
              </a:extLst>
            </p:cNvPr>
            <p:cNvSpPr txBox="1"/>
            <p:nvPr/>
          </p:nvSpPr>
          <p:spPr>
            <a:xfrm>
              <a:off x="2052068" y="5301483"/>
              <a:ext cx="420308" cy="461665"/>
            </a:xfrm>
            <a:prstGeom prst="rect">
              <a:avLst/>
            </a:prstGeom>
            <a:noFill/>
          </p:spPr>
          <p:txBody>
            <a:bodyPr wrap="none" rtlCol="0">
              <a:spAutoFit/>
            </a:bodyPr>
            <a:lstStyle/>
            <a:p>
              <a:pPr algn="ctr"/>
              <a:r>
                <a:rPr lang="fr-FR" sz="1200" dirty="0">
                  <a:latin typeface="Calibri" panose="020F0502020204030204" pitchFamily="34" charset="0"/>
                  <a:ea typeface="Calibri" panose="020F0502020204030204" pitchFamily="34" charset="0"/>
                  <a:cs typeface="Calibri" panose="020F0502020204030204" pitchFamily="34" charset="0"/>
                </a:rPr>
                <a:t>39</a:t>
              </a:r>
            </a:p>
            <a:p>
              <a:pPr algn="ctr"/>
              <a:r>
                <a:rPr lang="fr-FR" sz="1200" dirty="0">
                  <a:latin typeface="Calibri" panose="020F0502020204030204" pitchFamily="34" charset="0"/>
                  <a:ea typeface="Calibri" panose="020F0502020204030204" pitchFamily="34" charset="0"/>
                  <a:cs typeface="Calibri" panose="020F0502020204030204" pitchFamily="34" charset="0"/>
                </a:rPr>
                <a:t>171</a:t>
              </a:r>
            </a:p>
          </p:txBody>
        </p:sp>
        <p:sp>
          <p:nvSpPr>
            <p:cNvPr id="139" name="ZoneTexte 138">
              <a:extLst>
                <a:ext uri="{FF2B5EF4-FFF2-40B4-BE49-F238E27FC236}">
                  <a16:creationId xmlns:a16="http://schemas.microsoft.com/office/drawing/2014/main" id="{F7D75D9B-2D02-5C12-C019-32231986072E}"/>
                </a:ext>
              </a:extLst>
            </p:cNvPr>
            <p:cNvSpPr txBox="1"/>
            <p:nvPr/>
          </p:nvSpPr>
          <p:spPr>
            <a:xfrm>
              <a:off x="2531789" y="5301483"/>
              <a:ext cx="341760" cy="461665"/>
            </a:xfrm>
            <a:prstGeom prst="rect">
              <a:avLst/>
            </a:prstGeom>
            <a:noFill/>
          </p:spPr>
          <p:txBody>
            <a:bodyPr wrap="none" rtlCol="0">
              <a:spAutoFit/>
            </a:bodyPr>
            <a:lstStyle/>
            <a:p>
              <a:pPr algn="ctr"/>
              <a:r>
                <a:rPr lang="fr-FR" sz="1200" dirty="0">
                  <a:latin typeface="Calibri" panose="020F0502020204030204" pitchFamily="34" charset="0"/>
                  <a:ea typeface="Calibri" panose="020F0502020204030204" pitchFamily="34" charset="0"/>
                  <a:cs typeface="Calibri" panose="020F0502020204030204" pitchFamily="34" charset="0"/>
                </a:rPr>
                <a:t>52</a:t>
              </a:r>
            </a:p>
            <a:p>
              <a:pPr algn="ctr"/>
              <a:r>
                <a:rPr lang="fr-FR" sz="1200" dirty="0">
                  <a:latin typeface="Calibri" panose="020F0502020204030204" pitchFamily="34" charset="0"/>
                  <a:ea typeface="Calibri" panose="020F0502020204030204" pitchFamily="34" charset="0"/>
                  <a:cs typeface="Calibri" panose="020F0502020204030204" pitchFamily="34" charset="0"/>
                </a:rPr>
                <a:t>82</a:t>
              </a:r>
            </a:p>
          </p:txBody>
        </p:sp>
        <p:sp>
          <p:nvSpPr>
            <p:cNvPr id="140" name="ZoneTexte 139">
              <a:extLst>
                <a:ext uri="{FF2B5EF4-FFF2-40B4-BE49-F238E27FC236}">
                  <a16:creationId xmlns:a16="http://schemas.microsoft.com/office/drawing/2014/main" id="{CE89D249-5A2A-05FD-2A8A-269D91610C7F}"/>
                </a:ext>
              </a:extLst>
            </p:cNvPr>
            <p:cNvSpPr txBox="1"/>
            <p:nvPr/>
          </p:nvSpPr>
          <p:spPr>
            <a:xfrm>
              <a:off x="3355719" y="5301483"/>
              <a:ext cx="420308" cy="461665"/>
            </a:xfrm>
            <a:prstGeom prst="rect">
              <a:avLst/>
            </a:prstGeom>
            <a:noFill/>
          </p:spPr>
          <p:txBody>
            <a:bodyPr wrap="none" rtlCol="0">
              <a:spAutoFit/>
            </a:bodyPr>
            <a:lstStyle/>
            <a:p>
              <a:pPr algn="ctr"/>
              <a:r>
                <a:rPr lang="fr-FR" sz="1200" dirty="0">
                  <a:latin typeface="Calibri" panose="020F0502020204030204" pitchFamily="34" charset="0"/>
                  <a:ea typeface="Calibri" panose="020F0502020204030204" pitchFamily="34" charset="0"/>
                  <a:cs typeface="Calibri" panose="020F0502020204030204" pitchFamily="34" charset="0"/>
                </a:rPr>
                <a:t>8</a:t>
              </a:r>
            </a:p>
            <a:p>
              <a:pPr algn="ctr"/>
              <a:r>
                <a:rPr lang="fr-FR" sz="1200" dirty="0">
                  <a:latin typeface="Calibri" panose="020F0502020204030204" pitchFamily="34" charset="0"/>
                  <a:ea typeface="Calibri" panose="020F0502020204030204" pitchFamily="34" charset="0"/>
                  <a:cs typeface="Calibri" panose="020F0502020204030204" pitchFamily="34" charset="0"/>
                </a:rPr>
                <a:t>106</a:t>
              </a:r>
            </a:p>
          </p:txBody>
        </p:sp>
        <p:sp>
          <p:nvSpPr>
            <p:cNvPr id="141" name="ZoneTexte 140">
              <a:extLst>
                <a:ext uri="{FF2B5EF4-FFF2-40B4-BE49-F238E27FC236}">
                  <a16:creationId xmlns:a16="http://schemas.microsoft.com/office/drawing/2014/main" id="{E51534EA-6245-4B24-F812-907C82F92A9F}"/>
                </a:ext>
              </a:extLst>
            </p:cNvPr>
            <p:cNvSpPr txBox="1"/>
            <p:nvPr/>
          </p:nvSpPr>
          <p:spPr>
            <a:xfrm>
              <a:off x="3786336" y="5301483"/>
              <a:ext cx="420308" cy="461665"/>
            </a:xfrm>
            <a:prstGeom prst="rect">
              <a:avLst/>
            </a:prstGeom>
            <a:noFill/>
          </p:spPr>
          <p:txBody>
            <a:bodyPr wrap="none" rtlCol="0">
              <a:spAutoFit/>
            </a:bodyPr>
            <a:lstStyle/>
            <a:p>
              <a:pPr algn="ctr"/>
              <a:r>
                <a:rPr lang="fr-FR" sz="1200" dirty="0">
                  <a:latin typeface="Calibri" panose="020F0502020204030204" pitchFamily="34" charset="0"/>
                  <a:ea typeface="Calibri" panose="020F0502020204030204" pitchFamily="34" charset="0"/>
                  <a:cs typeface="Calibri" panose="020F0502020204030204" pitchFamily="34" charset="0"/>
                </a:rPr>
                <a:t>13</a:t>
              </a:r>
            </a:p>
            <a:p>
              <a:pPr algn="ctr"/>
              <a:r>
                <a:rPr lang="fr-FR" sz="1200" dirty="0">
                  <a:latin typeface="Calibri" panose="020F0502020204030204" pitchFamily="34" charset="0"/>
                  <a:ea typeface="Calibri" panose="020F0502020204030204" pitchFamily="34" charset="0"/>
                  <a:cs typeface="Calibri" panose="020F0502020204030204" pitchFamily="34" charset="0"/>
                </a:rPr>
                <a:t>103</a:t>
              </a:r>
            </a:p>
          </p:txBody>
        </p:sp>
        <p:sp>
          <p:nvSpPr>
            <p:cNvPr id="142" name="ZoneTexte 141">
              <a:extLst>
                <a:ext uri="{FF2B5EF4-FFF2-40B4-BE49-F238E27FC236}">
                  <a16:creationId xmlns:a16="http://schemas.microsoft.com/office/drawing/2014/main" id="{96C9EF39-3789-E832-FEF7-AF161B904873}"/>
                </a:ext>
              </a:extLst>
            </p:cNvPr>
            <p:cNvSpPr txBox="1"/>
            <p:nvPr/>
          </p:nvSpPr>
          <p:spPr>
            <a:xfrm>
              <a:off x="4216953" y="5301483"/>
              <a:ext cx="420308" cy="461665"/>
            </a:xfrm>
            <a:prstGeom prst="rect">
              <a:avLst/>
            </a:prstGeom>
            <a:noFill/>
          </p:spPr>
          <p:txBody>
            <a:bodyPr wrap="none" rtlCol="0">
              <a:spAutoFit/>
            </a:bodyPr>
            <a:lstStyle/>
            <a:p>
              <a:pPr algn="ctr"/>
              <a:r>
                <a:rPr lang="fr-FR" sz="1200" dirty="0">
                  <a:latin typeface="Calibri" panose="020F0502020204030204" pitchFamily="34" charset="0"/>
                  <a:ea typeface="Calibri" panose="020F0502020204030204" pitchFamily="34" charset="0"/>
                  <a:cs typeface="Calibri" panose="020F0502020204030204" pitchFamily="34" charset="0"/>
                </a:rPr>
                <a:t>26</a:t>
              </a:r>
            </a:p>
            <a:p>
              <a:pPr algn="ctr"/>
              <a:r>
                <a:rPr lang="fr-FR" sz="1200" dirty="0">
                  <a:latin typeface="Calibri" panose="020F0502020204030204" pitchFamily="34" charset="0"/>
                  <a:ea typeface="Calibri" panose="020F0502020204030204" pitchFamily="34" charset="0"/>
                  <a:cs typeface="Calibri" panose="020F0502020204030204" pitchFamily="34" charset="0"/>
                </a:rPr>
                <a:t>101</a:t>
              </a:r>
            </a:p>
          </p:txBody>
        </p:sp>
        <p:sp>
          <p:nvSpPr>
            <p:cNvPr id="143" name="ZoneTexte 142">
              <a:extLst>
                <a:ext uri="{FF2B5EF4-FFF2-40B4-BE49-F238E27FC236}">
                  <a16:creationId xmlns:a16="http://schemas.microsoft.com/office/drawing/2014/main" id="{54501C16-0AA3-A98A-3104-D898956F35A3}"/>
                </a:ext>
              </a:extLst>
            </p:cNvPr>
            <p:cNvSpPr txBox="1"/>
            <p:nvPr/>
          </p:nvSpPr>
          <p:spPr>
            <a:xfrm>
              <a:off x="4686844" y="5301483"/>
              <a:ext cx="341760" cy="461665"/>
            </a:xfrm>
            <a:prstGeom prst="rect">
              <a:avLst/>
            </a:prstGeom>
            <a:noFill/>
          </p:spPr>
          <p:txBody>
            <a:bodyPr wrap="none" rtlCol="0">
              <a:spAutoFit/>
            </a:bodyPr>
            <a:lstStyle/>
            <a:p>
              <a:pPr algn="ctr"/>
              <a:r>
                <a:rPr lang="fr-FR" sz="1200" dirty="0">
                  <a:latin typeface="Calibri" panose="020F0502020204030204" pitchFamily="34" charset="0"/>
                  <a:ea typeface="Calibri" panose="020F0502020204030204" pitchFamily="34" charset="0"/>
                  <a:cs typeface="Calibri" panose="020F0502020204030204" pitchFamily="34" charset="0"/>
                </a:rPr>
                <a:t>39</a:t>
              </a:r>
            </a:p>
            <a:p>
              <a:pPr algn="ctr"/>
              <a:r>
                <a:rPr lang="fr-FR" sz="1200" dirty="0">
                  <a:latin typeface="Calibri" panose="020F0502020204030204" pitchFamily="34" charset="0"/>
                  <a:ea typeface="Calibri" panose="020F0502020204030204" pitchFamily="34" charset="0"/>
                  <a:cs typeface="Calibri" panose="020F0502020204030204" pitchFamily="34" charset="0"/>
                </a:rPr>
                <a:t>86</a:t>
              </a:r>
            </a:p>
          </p:txBody>
        </p:sp>
        <p:sp>
          <p:nvSpPr>
            <p:cNvPr id="144" name="ZoneTexte 143">
              <a:extLst>
                <a:ext uri="{FF2B5EF4-FFF2-40B4-BE49-F238E27FC236}">
                  <a16:creationId xmlns:a16="http://schemas.microsoft.com/office/drawing/2014/main" id="{B05D3138-6A0A-FF33-3958-2DC65E24DF2E}"/>
                </a:ext>
              </a:extLst>
            </p:cNvPr>
            <p:cNvSpPr txBox="1"/>
            <p:nvPr/>
          </p:nvSpPr>
          <p:spPr>
            <a:xfrm>
              <a:off x="5117459" y="5301483"/>
              <a:ext cx="341760" cy="461665"/>
            </a:xfrm>
            <a:prstGeom prst="rect">
              <a:avLst/>
            </a:prstGeom>
            <a:noFill/>
          </p:spPr>
          <p:txBody>
            <a:bodyPr wrap="none" rtlCol="0">
              <a:spAutoFit/>
            </a:bodyPr>
            <a:lstStyle/>
            <a:p>
              <a:pPr algn="ctr"/>
              <a:r>
                <a:rPr lang="fr-FR" sz="1200" dirty="0">
                  <a:latin typeface="Calibri" panose="020F0502020204030204" pitchFamily="34" charset="0"/>
                  <a:ea typeface="Calibri" panose="020F0502020204030204" pitchFamily="34" charset="0"/>
                  <a:cs typeface="Calibri" panose="020F0502020204030204" pitchFamily="34" charset="0"/>
                </a:rPr>
                <a:t>52</a:t>
              </a:r>
            </a:p>
            <a:p>
              <a:pPr algn="ctr"/>
              <a:r>
                <a:rPr lang="fr-FR" sz="1200" dirty="0">
                  <a:latin typeface="Calibri" panose="020F0502020204030204" pitchFamily="34" charset="0"/>
                  <a:ea typeface="Calibri" panose="020F0502020204030204" pitchFamily="34" charset="0"/>
                  <a:cs typeface="Calibri" panose="020F0502020204030204" pitchFamily="34" charset="0"/>
                </a:rPr>
                <a:t>43</a:t>
              </a:r>
            </a:p>
          </p:txBody>
        </p:sp>
        <p:sp>
          <p:nvSpPr>
            <p:cNvPr id="145" name="ZoneTexte 144">
              <a:extLst>
                <a:ext uri="{FF2B5EF4-FFF2-40B4-BE49-F238E27FC236}">
                  <a16:creationId xmlns:a16="http://schemas.microsoft.com/office/drawing/2014/main" id="{E05EDCAA-FD27-59B2-98EE-AE1796A5C61E}"/>
                </a:ext>
              </a:extLst>
            </p:cNvPr>
            <p:cNvSpPr txBox="1"/>
            <p:nvPr/>
          </p:nvSpPr>
          <p:spPr>
            <a:xfrm>
              <a:off x="337887" y="4652309"/>
              <a:ext cx="341760" cy="276999"/>
            </a:xfrm>
            <a:prstGeom prst="rect">
              <a:avLst/>
            </a:prstGeom>
            <a:noFill/>
          </p:spPr>
          <p:txBody>
            <a:bodyPr wrap="none" rtlCol="0">
              <a:spAutoFit/>
            </a:bodyPr>
            <a:lstStyle/>
            <a:p>
              <a:pPr algn="r"/>
              <a:r>
                <a:rPr lang="fr-FR" sz="1200" dirty="0">
                  <a:latin typeface="Calibri" panose="020F0502020204030204" pitchFamily="34" charset="0"/>
                  <a:ea typeface="Calibri" panose="020F0502020204030204" pitchFamily="34" charset="0"/>
                  <a:cs typeface="Calibri" panose="020F0502020204030204" pitchFamily="34" charset="0"/>
                </a:rPr>
                <a:t>20</a:t>
              </a:r>
            </a:p>
          </p:txBody>
        </p:sp>
        <p:sp>
          <p:nvSpPr>
            <p:cNvPr id="146" name="ZoneTexte 145">
              <a:extLst>
                <a:ext uri="{FF2B5EF4-FFF2-40B4-BE49-F238E27FC236}">
                  <a16:creationId xmlns:a16="http://schemas.microsoft.com/office/drawing/2014/main" id="{70EB8465-134D-595E-C272-08169D38389F}"/>
                </a:ext>
              </a:extLst>
            </p:cNvPr>
            <p:cNvSpPr txBox="1"/>
            <p:nvPr/>
          </p:nvSpPr>
          <p:spPr>
            <a:xfrm>
              <a:off x="337887" y="4192941"/>
              <a:ext cx="341760" cy="276999"/>
            </a:xfrm>
            <a:prstGeom prst="rect">
              <a:avLst/>
            </a:prstGeom>
            <a:noFill/>
          </p:spPr>
          <p:txBody>
            <a:bodyPr wrap="none" rtlCol="0">
              <a:spAutoFit/>
            </a:bodyPr>
            <a:lstStyle/>
            <a:p>
              <a:pPr algn="r"/>
              <a:r>
                <a:rPr lang="fr-FR" sz="1200" dirty="0">
                  <a:latin typeface="Calibri" panose="020F0502020204030204" pitchFamily="34" charset="0"/>
                  <a:ea typeface="Calibri" panose="020F0502020204030204" pitchFamily="34" charset="0"/>
                  <a:cs typeface="Calibri" panose="020F0502020204030204" pitchFamily="34" charset="0"/>
                </a:rPr>
                <a:t>40</a:t>
              </a:r>
            </a:p>
          </p:txBody>
        </p:sp>
        <p:sp>
          <p:nvSpPr>
            <p:cNvPr id="147" name="ZoneTexte 146">
              <a:extLst>
                <a:ext uri="{FF2B5EF4-FFF2-40B4-BE49-F238E27FC236}">
                  <a16:creationId xmlns:a16="http://schemas.microsoft.com/office/drawing/2014/main" id="{0AA55A13-41F7-F266-019C-45F4D7ABCE75}"/>
                </a:ext>
              </a:extLst>
            </p:cNvPr>
            <p:cNvSpPr txBox="1"/>
            <p:nvPr/>
          </p:nvSpPr>
          <p:spPr>
            <a:xfrm>
              <a:off x="337887" y="3733573"/>
              <a:ext cx="341760" cy="276999"/>
            </a:xfrm>
            <a:prstGeom prst="rect">
              <a:avLst/>
            </a:prstGeom>
            <a:noFill/>
          </p:spPr>
          <p:txBody>
            <a:bodyPr wrap="none" rtlCol="0">
              <a:spAutoFit/>
            </a:bodyPr>
            <a:lstStyle/>
            <a:p>
              <a:pPr algn="r"/>
              <a:r>
                <a:rPr lang="fr-FR" sz="1200" dirty="0">
                  <a:latin typeface="Calibri" panose="020F0502020204030204" pitchFamily="34" charset="0"/>
                  <a:ea typeface="Calibri" panose="020F0502020204030204" pitchFamily="34" charset="0"/>
                  <a:cs typeface="Calibri" panose="020F0502020204030204" pitchFamily="34" charset="0"/>
                </a:rPr>
                <a:t>60</a:t>
              </a:r>
            </a:p>
          </p:txBody>
        </p:sp>
        <p:sp>
          <p:nvSpPr>
            <p:cNvPr id="148" name="ZoneTexte 147">
              <a:extLst>
                <a:ext uri="{FF2B5EF4-FFF2-40B4-BE49-F238E27FC236}">
                  <a16:creationId xmlns:a16="http://schemas.microsoft.com/office/drawing/2014/main" id="{3D2F6E65-D112-D804-6EBD-F5EBDD9E6D99}"/>
                </a:ext>
              </a:extLst>
            </p:cNvPr>
            <p:cNvSpPr txBox="1"/>
            <p:nvPr/>
          </p:nvSpPr>
          <p:spPr>
            <a:xfrm>
              <a:off x="337887" y="3274205"/>
              <a:ext cx="341760" cy="276999"/>
            </a:xfrm>
            <a:prstGeom prst="rect">
              <a:avLst/>
            </a:prstGeom>
            <a:noFill/>
          </p:spPr>
          <p:txBody>
            <a:bodyPr wrap="none" rtlCol="0">
              <a:spAutoFit/>
            </a:bodyPr>
            <a:lstStyle/>
            <a:p>
              <a:pPr algn="r"/>
              <a:r>
                <a:rPr lang="fr-FR" sz="1200" dirty="0">
                  <a:latin typeface="Calibri" panose="020F0502020204030204" pitchFamily="34" charset="0"/>
                  <a:ea typeface="Calibri" panose="020F0502020204030204" pitchFamily="34" charset="0"/>
                  <a:cs typeface="Calibri" panose="020F0502020204030204" pitchFamily="34" charset="0"/>
                </a:rPr>
                <a:t>80</a:t>
              </a:r>
            </a:p>
          </p:txBody>
        </p:sp>
        <p:sp>
          <p:nvSpPr>
            <p:cNvPr id="149" name="ZoneTexte 148">
              <a:extLst>
                <a:ext uri="{FF2B5EF4-FFF2-40B4-BE49-F238E27FC236}">
                  <a16:creationId xmlns:a16="http://schemas.microsoft.com/office/drawing/2014/main" id="{33F7020B-1B24-4BA4-0E20-194FEE6C29DC}"/>
                </a:ext>
              </a:extLst>
            </p:cNvPr>
            <p:cNvSpPr txBox="1"/>
            <p:nvPr/>
          </p:nvSpPr>
          <p:spPr>
            <a:xfrm>
              <a:off x="259339" y="2814837"/>
              <a:ext cx="420308" cy="276999"/>
            </a:xfrm>
            <a:prstGeom prst="rect">
              <a:avLst/>
            </a:prstGeom>
            <a:noFill/>
          </p:spPr>
          <p:txBody>
            <a:bodyPr wrap="none" rtlCol="0">
              <a:spAutoFit/>
            </a:bodyPr>
            <a:lstStyle/>
            <a:p>
              <a:pPr algn="r"/>
              <a:r>
                <a:rPr lang="fr-FR" sz="1200" dirty="0">
                  <a:latin typeface="Calibri" panose="020F0502020204030204" pitchFamily="34" charset="0"/>
                  <a:ea typeface="Calibri" panose="020F0502020204030204" pitchFamily="34" charset="0"/>
                  <a:cs typeface="Calibri" panose="020F0502020204030204" pitchFamily="34" charset="0"/>
                </a:rPr>
                <a:t>100</a:t>
              </a:r>
            </a:p>
          </p:txBody>
        </p:sp>
        <p:sp>
          <p:nvSpPr>
            <p:cNvPr id="150" name="ZoneTexte 149">
              <a:extLst>
                <a:ext uri="{FF2B5EF4-FFF2-40B4-BE49-F238E27FC236}">
                  <a16:creationId xmlns:a16="http://schemas.microsoft.com/office/drawing/2014/main" id="{5E8BF70B-4E30-AFAC-70C3-F9293C465FCC}"/>
                </a:ext>
              </a:extLst>
            </p:cNvPr>
            <p:cNvSpPr txBox="1"/>
            <p:nvPr/>
          </p:nvSpPr>
          <p:spPr>
            <a:xfrm>
              <a:off x="327844" y="5301483"/>
              <a:ext cx="429926" cy="461665"/>
            </a:xfrm>
            <a:prstGeom prst="rect">
              <a:avLst/>
            </a:prstGeom>
            <a:noFill/>
          </p:spPr>
          <p:txBody>
            <a:bodyPr wrap="none" rtlCol="0">
              <a:spAutoFit/>
            </a:bodyPr>
            <a:lstStyle/>
            <a:p>
              <a:pPr algn="r"/>
              <a:r>
                <a:rPr lang="fr-FR" sz="1200" dirty="0" err="1">
                  <a:latin typeface="Calibri" panose="020F0502020204030204" pitchFamily="34" charset="0"/>
                  <a:ea typeface="Calibri" panose="020F0502020204030204" pitchFamily="34" charset="0"/>
                  <a:cs typeface="Calibri" panose="020F0502020204030204" pitchFamily="34" charset="0"/>
                </a:rPr>
                <a:t>Wk</a:t>
              </a:r>
              <a:r>
                <a:rPr lang="fr-FR" sz="1200" dirty="0">
                  <a:latin typeface="Calibri" panose="020F0502020204030204" pitchFamily="34" charset="0"/>
                  <a:ea typeface="Calibri" panose="020F0502020204030204" pitchFamily="34" charset="0"/>
                  <a:cs typeface="Calibri" panose="020F0502020204030204" pitchFamily="34" charset="0"/>
                </a:rPr>
                <a:t>.</a:t>
              </a:r>
            </a:p>
            <a:p>
              <a:pPr algn="r"/>
              <a:r>
                <a:rPr lang="fr-FR" sz="1200" dirty="0">
                  <a:latin typeface="Calibri" panose="020F0502020204030204" pitchFamily="34" charset="0"/>
                  <a:ea typeface="Calibri" panose="020F0502020204030204" pitchFamily="34" charset="0"/>
                  <a:cs typeface="Calibri" panose="020F0502020204030204" pitchFamily="34" charset="0"/>
                </a:rPr>
                <a:t>N</a:t>
              </a:r>
            </a:p>
          </p:txBody>
        </p:sp>
        <p:sp>
          <p:nvSpPr>
            <p:cNvPr id="155" name="ZoneTexte 154">
              <a:extLst>
                <a:ext uri="{FF2B5EF4-FFF2-40B4-BE49-F238E27FC236}">
                  <a16:creationId xmlns:a16="http://schemas.microsoft.com/office/drawing/2014/main" id="{A43F99D1-42D3-0CCE-79E2-390624B58441}"/>
                </a:ext>
              </a:extLst>
            </p:cNvPr>
            <p:cNvSpPr txBox="1"/>
            <p:nvPr/>
          </p:nvSpPr>
          <p:spPr>
            <a:xfrm>
              <a:off x="1552480" y="2599557"/>
              <a:ext cx="666336" cy="338554"/>
            </a:xfrm>
            <a:prstGeom prst="rect">
              <a:avLst/>
            </a:prstGeom>
            <a:noFill/>
          </p:spPr>
          <p:txBody>
            <a:bodyPr wrap="none" rtlCol="0">
              <a:spAutoFit/>
            </a:bodyPr>
            <a:lstStyle/>
            <a:p>
              <a:pPr algn="ctr"/>
              <a:r>
                <a:rPr lang="fr-FR" sz="1600" b="1" dirty="0">
                  <a:latin typeface="Calibri" panose="020F0502020204030204" pitchFamily="34" charset="0"/>
                  <a:ea typeface="Calibri" panose="020F0502020204030204" pitchFamily="34" charset="0"/>
                  <a:cs typeface="Calibri" panose="020F0502020204030204" pitchFamily="34" charset="0"/>
                </a:rPr>
                <a:t>F/TAF</a:t>
              </a:r>
            </a:p>
          </p:txBody>
        </p:sp>
        <p:sp>
          <p:nvSpPr>
            <p:cNvPr id="156" name="ZoneTexte 155">
              <a:extLst>
                <a:ext uri="{FF2B5EF4-FFF2-40B4-BE49-F238E27FC236}">
                  <a16:creationId xmlns:a16="http://schemas.microsoft.com/office/drawing/2014/main" id="{86AB624B-F427-7A57-EE21-C2EE50DD1176}"/>
                </a:ext>
              </a:extLst>
            </p:cNvPr>
            <p:cNvSpPr txBox="1"/>
            <p:nvPr/>
          </p:nvSpPr>
          <p:spPr>
            <a:xfrm>
              <a:off x="4069003" y="2599557"/>
              <a:ext cx="687304" cy="338554"/>
            </a:xfrm>
            <a:prstGeom prst="rect">
              <a:avLst/>
            </a:prstGeom>
            <a:noFill/>
          </p:spPr>
          <p:txBody>
            <a:bodyPr wrap="none" rtlCol="0">
              <a:spAutoFit/>
            </a:bodyPr>
            <a:lstStyle/>
            <a:p>
              <a:pPr algn="ctr"/>
              <a:r>
                <a:rPr lang="fr-FR" sz="1600" b="1" dirty="0">
                  <a:latin typeface="Calibri" panose="020F0502020204030204" pitchFamily="34" charset="0"/>
                  <a:ea typeface="Calibri" panose="020F0502020204030204" pitchFamily="34" charset="0"/>
                  <a:cs typeface="Calibri" panose="020F0502020204030204" pitchFamily="34" charset="0"/>
                </a:rPr>
                <a:t>F/TDF</a:t>
              </a:r>
            </a:p>
          </p:txBody>
        </p:sp>
        <p:sp>
          <p:nvSpPr>
            <p:cNvPr id="175" name="ZoneTexte 174">
              <a:extLst>
                <a:ext uri="{FF2B5EF4-FFF2-40B4-BE49-F238E27FC236}">
                  <a16:creationId xmlns:a16="http://schemas.microsoft.com/office/drawing/2014/main" id="{F2F91FFC-3F9D-5299-02D6-BBC06F004434}"/>
                </a:ext>
              </a:extLst>
            </p:cNvPr>
            <p:cNvSpPr txBox="1"/>
            <p:nvPr/>
          </p:nvSpPr>
          <p:spPr>
            <a:xfrm>
              <a:off x="598518" y="2507673"/>
              <a:ext cx="312906" cy="307777"/>
            </a:xfrm>
            <a:prstGeom prst="rect">
              <a:avLst/>
            </a:prstGeom>
            <a:noFill/>
          </p:spPr>
          <p:txBody>
            <a:bodyPr wrap="none" rtlCol="0">
              <a:spAutoFit/>
            </a:bodyPr>
            <a:lstStyle/>
            <a:p>
              <a:r>
                <a:rPr lang="fr-FR" sz="1400" dirty="0"/>
                <a:t>%</a:t>
              </a:r>
            </a:p>
          </p:txBody>
        </p:sp>
      </p:grpSp>
      <p:grpSp>
        <p:nvGrpSpPr>
          <p:cNvPr id="3" name="Groupe 2">
            <a:extLst>
              <a:ext uri="{FF2B5EF4-FFF2-40B4-BE49-F238E27FC236}">
                <a16:creationId xmlns:a16="http://schemas.microsoft.com/office/drawing/2014/main" id="{CD5DCACC-006F-74B9-AD58-31A7E472E1C8}"/>
              </a:ext>
            </a:extLst>
          </p:cNvPr>
          <p:cNvGrpSpPr/>
          <p:nvPr/>
        </p:nvGrpSpPr>
        <p:grpSpPr>
          <a:xfrm>
            <a:off x="6953181" y="2577412"/>
            <a:ext cx="4945748" cy="3145481"/>
            <a:chOff x="6953181" y="2577412"/>
            <a:chExt cx="4945748" cy="3145481"/>
          </a:xfrm>
        </p:grpSpPr>
        <p:grpSp>
          <p:nvGrpSpPr>
            <p:cNvPr id="105" name="Groupe 104">
              <a:extLst>
                <a:ext uri="{FF2B5EF4-FFF2-40B4-BE49-F238E27FC236}">
                  <a16:creationId xmlns:a16="http://schemas.microsoft.com/office/drawing/2014/main" id="{CAE51F8C-1DEF-1BCD-5CFC-AD2DADE00684}"/>
                </a:ext>
              </a:extLst>
            </p:cNvPr>
            <p:cNvGrpSpPr/>
            <p:nvPr/>
          </p:nvGrpSpPr>
          <p:grpSpPr>
            <a:xfrm>
              <a:off x="7355169" y="2920999"/>
              <a:ext cx="3379900" cy="2321199"/>
              <a:chOff x="7061201" y="2921000"/>
              <a:chExt cx="3106737" cy="2133600"/>
            </a:xfrm>
          </p:grpSpPr>
          <p:sp>
            <p:nvSpPr>
              <p:cNvPr id="106" name="Freeform 8">
                <a:extLst>
                  <a:ext uri="{FF2B5EF4-FFF2-40B4-BE49-F238E27FC236}">
                    <a16:creationId xmlns:a16="http://schemas.microsoft.com/office/drawing/2014/main" id="{D54B0D6E-A100-116C-F3A0-00A4E6D3D918}"/>
                  </a:ext>
                </a:extLst>
              </p:cNvPr>
              <p:cNvSpPr>
                <a:spLocks/>
              </p:cNvSpPr>
              <p:nvPr/>
            </p:nvSpPr>
            <p:spPr bwMode="auto">
              <a:xfrm>
                <a:off x="7164388" y="2921000"/>
                <a:ext cx="3003550" cy="2133600"/>
              </a:xfrm>
              <a:custGeom>
                <a:avLst/>
                <a:gdLst>
                  <a:gd name="T0" fmla="*/ 9462 w 9462"/>
                  <a:gd name="T1" fmla="*/ 6716 h 6716"/>
                  <a:gd name="T2" fmla="*/ 0 w 9462"/>
                  <a:gd name="T3" fmla="*/ 6716 h 6716"/>
                  <a:gd name="T4" fmla="*/ 0 w 9462"/>
                  <a:gd name="T5" fmla="*/ 0 h 6716"/>
                </a:gdLst>
                <a:ahLst/>
                <a:cxnLst>
                  <a:cxn ang="0">
                    <a:pos x="T0" y="T1"/>
                  </a:cxn>
                  <a:cxn ang="0">
                    <a:pos x="T2" y="T3"/>
                  </a:cxn>
                  <a:cxn ang="0">
                    <a:pos x="T4" y="T5"/>
                  </a:cxn>
                </a:cxnLst>
                <a:rect l="0" t="0" r="r" b="b"/>
                <a:pathLst>
                  <a:path w="9462" h="6716">
                    <a:moveTo>
                      <a:pt x="9462" y="6716"/>
                    </a:moveTo>
                    <a:lnTo>
                      <a:pt x="0" y="6716"/>
                    </a:lnTo>
                    <a:lnTo>
                      <a:pt x="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7" name="Line 9">
                <a:extLst>
                  <a:ext uri="{FF2B5EF4-FFF2-40B4-BE49-F238E27FC236}">
                    <a16:creationId xmlns:a16="http://schemas.microsoft.com/office/drawing/2014/main" id="{9292E894-B9FC-4A2E-9769-123435573986}"/>
                  </a:ext>
                </a:extLst>
              </p:cNvPr>
              <p:cNvSpPr>
                <a:spLocks noChangeShapeType="1"/>
              </p:cNvSpPr>
              <p:nvPr/>
            </p:nvSpPr>
            <p:spPr bwMode="auto">
              <a:xfrm>
                <a:off x="7061201" y="2952750"/>
                <a:ext cx="103188"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8" name="Line 10">
                <a:extLst>
                  <a:ext uri="{FF2B5EF4-FFF2-40B4-BE49-F238E27FC236}">
                    <a16:creationId xmlns:a16="http://schemas.microsoft.com/office/drawing/2014/main" id="{46225823-8A82-DA4A-6306-FE6505D8D238}"/>
                  </a:ext>
                </a:extLst>
              </p:cNvPr>
              <p:cNvSpPr>
                <a:spLocks noChangeShapeType="1"/>
              </p:cNvSpPr>
              <p:nvPr/>
            </p:nvSpPr>
            <p:spPr bwMode="auto">
              <a:xfrm>
                <a:off x="7061201" y="3373438"/>
                <a:ext cx="103188"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9" name="Line 11">
                <a:extLst>
                  <a:ext uri="{FF2B5EF4-FFF2-40B4-BE49-F238E27FC236}">
                    <a16:creationId xmlns:a16="http://schemas.microsoft.com/office/drawing/2014/main" id="{E29D7EB6-7751-3CE1-F232-09258D6C4FE6}"/>
                  </a:ext>
                </a:extLst>
              </p:cNvPr>
              <p:cNvSpPr>
                <a:spLocks noChangeShapeType="1"/>
              </p:cNvSpPr>
              <p:nvPr/>
            </p:nvSpPr>
            <p:spPr bwMode="auto">
              <a:xfrm>
                <a:off x="7061201" y="3792538"/>
                <a:ext cx="103188"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0" name="Line 12">
                <a:extLst>
                  <a:ext uri="{FF2B5EF4-FFF2-40B4-BE49-F238E27FC236}">
                    <a16:creationId xmlns:a16="http://schemas.microsoft.com/office/drawing/2014/main" id="{0B9E62A9-6A00-82A0-C7C3-ED523A8335C6}"/>
                  </a:ext>
                </a:extLst>
              </p:cNvPr>
              <p:cNvSpPr>
                <a:spLocks noChangeShapeType="1"/>
              </p:cNvSpPr>
              <p:nvPr/>
            </p:nvSpPr>
            <p:spPr bwMode="auto">
              <a:xfrm>
                <a:off x="7061201" y="4213225"/>
                <a:ext cx="103188"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1" name="Line 13">
                <a:extLst>
                  <a:ext uri="{FF2B5EF4-FFF2-40B4-BE49-F238E27FC236}">
                    <a16:creationId xmlns:a16="http://schemas.microsoft.com/office/drawing/2014/main" id="{60F4E80B-38C0-A1C7-E166-47635F42180D}"/>
                  </a:ext>
                </a:extLst>
              </p:cNvPr>
              <p:cNvSpPr>
                <a:spLocks noChangeShapeType="1"/>
              </p:cNvSpPr>
              <p:nvPr/>
            </p:nvSpPr>
            <p:spPr bwMode="auto">
              <a:xfrm>
                <a:off x="7061201" y="4632325"/>
                <a:ext cx="103188"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2" name="Line 14">
                <a:extLst>
                  <a:ext uri="{FF2B5EF4-FFF2-40B4-BE49-F238E27FC236}">
                    <a16:creationId xmlns:a16="http://schemas.microsoft.com/office/drawing/2014/main" id="{64122C44-3864-BF37-CF3C-75016CFE40C6}"/>
                  </a:ext>
                </a:extLst>
              </p:cNvPr>
              <p:cNvSpPr>
                <a:spLocks noChangeShapeType="1"/>
              </p:cNvSpPr>
              <p:nvPr/>
            </p:nvSpPr>
            <p:spPr bwMode="auto">
              <a:xfrm>
                <a:off x="7061201" y="5054600"/>
                <a:ext cx="103188"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3" name="Rectangle 107">
                <a:extLst>
                  <a:ext uri="{FF2B5EF4-FFF2-40B4-BE49-F238E27FC236}">
                    <a16:creationId xmlns:a16="http://schemas.microsoft.com/office/drawing/2014/main" id="{9BFE78B3-3EB1-D1CE-9122-ACC9C66CFCA6}"/>
                  </a:ext>
                </a:extLst>
              </p:cNvPr>
              <p:cNvSpPr>
                <a:spLocks noChangeArrowheads="1"/>
              </p:cNvSpPr>
              <p:nvPr/>
            </p:nvSpPr>
            <p:spPr bwMode="auto">
              <a:xfrm>
                <a:off x="7496176" y="3059113"/>
                <a:ext cx="857250" cy="5238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4" name="Rectangle 108">
                <a:extLst>
                  <a:ext uri="{FF2B5EF4-FFF2-40B4-BE49-F238E27FC236}">
                    <a16:creationId xmlns:a16="http://schemas.microsoft.com/office/drawing/2014/main" id="{B6ADD982-A034-7F88-6769-221821EDDA34}"/>
                  </a:ext>
                </a:extLst>
              </p:cNvPr>
              <p:cNvSpPr>
                <a:spLocks noChangeArrowheads="1"/>
              </p:cNvSpPr>
              <p:nvPr/>
            </p:nvSpPr>
            <p:spPr bwMode="auto">
              <a:xfrm>
                <a:off x="7496176" y="2936875"/>
                <a:ext cx="857250" cy="122238"/>
              </a:xfrm>
              <a:prstGeom prst="rect">
                <a:avLst/>
              </a:prstGeom>
              <a:solidFill>
                <a:srgbClr val="00CC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5" name="Rectangle 109">
                <a:extLst>
                  <a:ext uri="{FF2B5EF4-FFF2-40B4-BE49-F238E27FC236}">
                    <a16:creationId xmlns:a16="http://schemas.microsoft.com/office/drawing/2014/main" id="{97E89744-5CCA-49D0-52E7-6B329DDBE085}"/>
                  </a:ext>
                </a:extLst>
              </p:cNvPr>
              <p:cNvSpPr>
                <a:spLocks noChangeArrowheads="1"/>
              </p:cNvSpPr>
              <p:nvPr/>
            </p:nvSpPr>
            <p:spPr bwMode="auto">
              <a:xfrm>
                <a:off x="7496176" y="3111500"/>
                <a:ext cx="857250" cy="1943100"/>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6" name="Rectangle 110">
                <a:extLst>
                  <a:ext uri="{FF2B5EF4-FFF2-40B4-BE49-F238E27FC236}">
                    <a16:creationId xmlns:a16="http://schemas.microsoft.com/office/drawing/2014/main" id="{93D0EDD2-76D7-9F16-835F-276A8BA43E87}"/>
                  </a:ext>
                </a:extLst>
              </p:cNvPr>
              <p:cNvSpPr>
                <a:spLocks noChangeArrowheads="1"/>
              </p:cNvSpPr>
              <p:nvPr/>
            </p:nvSpPr>
            <p:spPr bwMode="auto">
              <a:xfrm>
                <a:off x="8978901" y="3363913"/>
                <a:ext cx="855663" cy="28733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7" name="Rectangle 111">
                <a:extLst>
                  <a:ext uri="{FF2B5EF4-FFF2-40B4-BE49-F238E27FC236}">
                    <a16:creationId xmlns:a16="http://schemas.microsoft.com/office/drawing/2014/main" id="{FCB6E3D0-3C41-6A00-DC85-4CD499AF1807}"/>
                  </a:ext>
                </a:extLst>
              </p:cNvPr>
              <p:cNvSpPr>
                <a:spLocks noChangeArrowheads="1"/>
              </p:cNvSpPr>
              <p:nvPr/>
            </p:nvSpPr>
            <p:spPr bwMode="auto">
              <a:xfrm>
                <a:off x="8978901" y="2936875"/>
                <a:ext cx="855663" cy="427038"/>
              </a:xfrm>
              <a:prstGeom prst="rect">
                <a:avLst/>
              </a:prstGeom>
              <a:solidFill>
                <a:srgbClr val="00CC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8" name="Rectangle 112">
                <a:extLst>
                  <a:ext uri="{FF2B5EF4-FFF2-40B4-BE49-F238E27FC236}">
                    <a16:creationId xmlns:a16="http://schemas.microsoft.com/office/drawing/2014/main" id="{E8E52208-4821-C889-935F-1D453F388C3E}"/>
                  </a:ext>
                </a:extLst>
              </p:cNvPr>
              <p:cNvSpPr>
                <a:spLocks noChangeArrowheads="1"/>
              </p:cNvSpPr>
              <p:nvPr/>
            </p:nvSpPr>
            <p:spPr bwMode="auto">
              <a:xfrm>
                <a:off x="8978901" y="3651250"/>
                <a:ext cx="855663" cy="1403350"/>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9" name="Line 113">
                <a:extLst>
                  <a:ext uri="{FF2B5EF4-FFF2-40B4-BE49-F238E27FC236}">
                    <a16:creationId xmlns:a16="http://schemas.microsoft.com/office/drawing/2014/main" id="{E1E86596-8B74-6CDD-420E-1BB29E14C479}"/>
                  </a:ext>
                </a:extLst>
              </p:cNvPr>
              <p:cNvSpPr>
                <a:spLocks noChangeShapeType="1"/>
              </p:cNvSpPr>
              <p:nvPr/>
            </p:nvSpPr>
            <p:spPr bwMode="auto">
              <a:xfrm flipV="1">
                <a:off x="9834563" y="3363913"/>
                <a:ext cx="0" cy="28733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0" name="Freeform 114">
                <a:extLst>
                  <a:ext uri="{FF2B5EF4-FFF2-40B4-BE49-F238E27FC236}">
                    <a16:creationId xmlns:a16="http://schemas.microsoft.com/office/drawing/2014/main" id="{B66A5D40-5ACB-19C1-679B-5D063A6D745A}"/>
                  </a:ext>
                </a:extLst>
              </p:cNvPr>
              <p:cNvSpPr>
                <a:spLocks/>
              </p:cNvSpPr>
              <p:nvPr/>
            </p:nvSpPr>
            <p:spPr bwMode="auto">
              <a:xfrm>
                <a:off x="8978901" y="2936875"/>
                <a:ext cx="855663" cy="427038"/>
              </a:xfrm>
              <a:custGeom>
                <a:avLst/>
                <a:gdLst>
                  <a:gd name="T0" fmla="*/ 2697 w 2697"/>
                  <a:gd name="T1" fmla="*/ 1342 h 1342"/>
                  <a:gd name="T2" fmla="*/ 2697 w 2697"/>
                  <a:gd name="T3" fmla="*/ 0 h 1342"/>
                  <a:gd name="T4" fmla="*/ 0 w 2697"/>
                  <a:gd name="T5" fmla="*/ 0 h 1342"/>
                  <a:gd name="T6" fmla="*/ 0 w 2697"/>
                  <a:gd name="T7" fmla="*/ 1342 h 1342"/>
                </a:gdLst>
                <a:ahLst/>
                <a:cxnLst>
                  <a:cxn ang="0">
                    <a:pos x="T0" y="T1"/>
                  </a:cxn>
                  <a:cxn ang="0">
                    <a:pos x="T2" y="T3"/>
                  </a:cxn>
                  <a:cxn ang="0">
                    <a:pos x="T4" y="T5"/>
                  </a:cxn>
                  <a:cxn ang="0">
                    <a:pos x="T6" y="T7"/>
                  </a:cxn>
                </a:cxnLst>
                <a:rect l="0" t="0" r="r" b="b"/>
                <a:pathLst>
                  <a:path w="2697" h="1342">
                    <a:moveTo>
                      <a:pt x="2697" y="1342"/>
                    </a:moveTo>
                    <a:lnTo>
                      <a:pt x="2697" y="0"/>
                    </a:lnTo>
                    <a:lnTo>
                      <a:pt x="0" y="0"/>
                    </a:lnTo>
                    <a:lnTo>
                      <a:pt x="0" y="134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1" name="Freeform 115">
                <a:extLst>
                  <a:ext uri="{FF2B5EF4-FFF2-40B4-BE49-F238E27FC236}">
                    <a16:creationId xmlns:a16="http://schemas.microsoft.com/office/drawing/2014/main" id="{D2765AC1-E978-43DB-A10D-BA611C673A7F}"/>
                  </a:ext>
                </a:extLst>
              </p:cNvPr>
              <p:cNvSpPr>
                <a:spLocks/>
              </p:cNvSpPr>
              <p:nvPr/>
            </p:nvSpPr>
            <p:spPr bwMode="auto">
              <a:xfrm>
                <a:off x="8978901" y="3651250"/>
                <a:ext cx="855663" cy="1403350"/>
              </a:xfrm>
              <a:custGeom>
                <a:avLst/>
                <a:gdLst>
                  <a:gd name="T0" fmla="*/ 0 w 2697"/>
                  <a:gd name="T1" fmla="*/ 0 h 4418"/>
                  <a:gd name="T2" fmla="*/ 0 w 2697"/>
                  <a:gd name="T3" fmla="*/ 4418 h 4418"/>
                  <a:gd name="T4" fmla="*/ 2697 w 2697"/>
                  <a:gd name="T5" fmla="*/ 4418 h 4418"/>
                  <a:gd name="T6" fmla="*/ 2697 w 2697"/>
                  <a:gd name="T7" fmla="*/ 0 h 4418"/>
                </a:gdLst>
                <a:ahLst/>
                <a:cxnLst>
                  <a:cxn ang="0">
                    <a:pos x="T0" y="T1"/>
                  </a:cxn>
                  <a:cxn ang="0">
                    <a:pos x="T2" y="T3"/>
                  </a:cxn>
                  <a:cxn ang="0">
                    <a:pos x="T4" y="T5"/>
                  </a:cxn>
                  <a:cxn ang="0">
                    <a:pos x="T6" y="T7"/>
                  </a:cxn>
                </a:cxnLst>
                <a:rect l="0" t="0" r="r" b="b"/>
                <a:pathLst>
                  <a:path w="2697" h="4418">
                    <a:moveTo>
                      <a:pt x="0" y="0"/>
                    </a:moveTo>
                    <a:lnTo>
                      <a:pt x="0" y="4418"/>
                    </a:lnTo>
                    <a:lnTo>
                      <a:pt x="2697" y="4418"/>
                    </a:lnTo>
                    <a:lnTo>
                      <a:pt x="269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2" name="Line 116">
                <a:extLst>
                  <a:ext uri="{FF2B5EF4-FFF2-40B4-BE49-F238E27FC236}">
                    <a16:creationId xmlns:a16="http://schemas.microsoft.com/office/drawing/2014/main" id="{E77B810D-BA34-6934-39CE-F1250CF56F53}"/>
                  </a:ext>
                </a:extLst>
              </p:cNvPr>
              <p:cNvSpPr>
                <a:spLocks noChangeShapeType="1"/>
              </p:cNvSpPr>
              <p:nvPr/>
            </p:nvSpPr>
            <p:spPr bwMode="auto">
              <a:xfrm flipV="1">
                <a:off x="8353426" y="3059113"/>
                <a:ext cx="0" cy="523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3" name="Line 117">
                <a:extLst>
                  <a:ext uri="{FF2B5EF4-FFF2-40B4-BE49-F238E27FC236}">
                    <a16:creationId xmlns:a16="http://schemas.microsoft.com/office/drawing/2014/main" id="{9AEF8557-3E5C-691A-2D13-72764A2DEC1A}"/>
                  </a:ext>
                </a:extLst>
              </p:cNvPr>
              <p:cNvSpPr>
                <a:spLocks noChangeShapeType="1"/>
              </p:cNvSpPr>
              <p:nvPr/>
            </p:nvSpPr>
            <p:spPr bwMode="auto">
              <a:xfrm>
                <a:off x="8978901" y="3363913"/>
                <a:ext cx="0" cy="28733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4" name="Freeform 118">
                <a:extLst>
                  <a:ext uri="{FF2B5EF4-FFF2-40B4-BE49-F238E27FC236}">
                    <a16:creationId xmlns:a16="http://schemas.microsoft.com/office/drawing/2014/main" id="{56337295-4500-0A6B-8B76-C36FB4EA44DA}"/>
                  </a:ext>
                </a:extLst>
              </p:cNvPr>
              <p:cNvSpPr>
                <a:spLocks/>
              </p:cNvSpPr>
              <p:nvPr/>
            </p:nvSpPr>
            <p:spPr bwMode="auto">
              <a:xfrm>
                <a:off x="7496176" y="2936875"/>
                <a:ext cx="857250" cy="122238"/>
              </a:xfrm>
              <a:custGeom>
                <a:avLst/>
                <a:gdLst>
                  <a:gd name="T0" fmla="*/ 2697 w 2697"/>
                  <a:gd name="T1" fmla="*/ 381 h 381"/>
                  <a:gd name="T2" fmla="*/ 2697 w 2697"/>
                  <a:gd name="T3" fmla="*/ 0 h 381"/>
                  <a:gd name="T4" fmla="*/ 0 w 2697"/>
                  <a:gd name="T5" fmla="*/ 0 h 381"/>
                  <a:gd name="T6" fmla="*/ 0 w 2697"/>
                  <a:gd name="T7" fmla="*/ 381 h 381"/>
                </a:gdLst>
                <a:ahLst/>
                <a:cxnLst>
                  <a:cxn ang="0">
                    <a:pos x="T0" y="T1"/>
                  </a:cxn>
                  <a:cxn ang="0">
                    <a:pos x="T2" y="T3"/>
                  </a:cxn>
                  <a:cxn ang="0">
                    <a:pos x="T4" y="T5"/>
                  </a:cxn>
                  <a:cxn ang="0">
                    <a:pos x="T6" y="T7"/>
                  </a:cxn>
                </a:cxnLst>
                <a:rect l="0" t="0" r="r" b="b"/>
                <a:pathLst>
                  <a:path w="2697" h="381">
                    <a:moveTo>
                      <a:pt x="2697" y="381"/>
                    </a:moveTo>
                    <a:lnTo>
                      <a:pt x="2697" y="0"/>
                    </a:lnTo>
                    <a:lnTo>
                      <a:pt x="0" y="0"/>
                    </a:lnTo>
                    <a:lnTo>
                      <a:pt x="0" y="38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5" name="Line 119">
                <a:extLst>
                  <a:ext uri="{FF2B5EF4-FFF2-40B4-BE49-F238E27FC236}">
                    <a16:creationId xmlns:a16="http://schemas.microsoft.com/office/drawing/2014/main" id="{3C77BDB6-2861-F1F6-CE8E-4006596C30A6}"/>
                  </a:ext>
                </a:extLst>
              </p:cNvPr>
              <p:cNvSpPr>
                <a:spLocks noChangeShapeType="1"/>
              </p:cNvSpPr>
              <p:nvPr/>
            </p:nvSpPr>
            <p:spPr bwMode="auto">
              <a:xfrm>
                <a:off x="7496176" y="3059113"/>
                <a:ext cx="0" cy="523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6" name="Line 120">
                <a:extLst>
                  <a:ext uri="{FF2B5EF4-FFF2-40B4-BE49-F238E27FC236}">
                    <a16:creationId xmlns:a16="http://schemas.microsoft.com/office/drawing/2014/main" id="{8D042872-B26E-51BC-51F7-45906F680171}"/>
                  </a:ext>
                </a:extLst>
              </p:cNvPr>
              <p:cNvSpPr>
                <a:spLocks noChangeShapeType="1"/>
              </p:cNvSpPr>
              <p:nvPr/>
            </p:nvSpPr>
            <p:spPr bwMode="auto">
              <a:xfrm flipH="1">
                <a:off x="7496176" y="3111500"/>
                <a:ext cx="857250"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7" name="Freeform 121">
                <a:extLst>
                  <a:ext uri="{FF2B5EF4-FFF2-40B4-BE49-F238E27FC236}">
                    <a16:creationId xmlns:a16="http://schemas.microsoft.com/office/drawing/2014/main" id="{642586D6-3DC8-4ABE-6C21-E37A5F8D2E58}"/>
                  </a:ext>
                </a:extLst>
              </p:cNvPr>
              <p:cNvSpPr>
                <a:spLocks/>
              </p:cNvSpPr>
              <p:nvPr/>
            </p:nvSpPr>
            <p:spPr bwMode="auto">
              <a:xfrm>
                <a:off x="7496176" y="3111500"/>
                <a:ext cx="857250" cy="1943100"/>
              </a:xfrm>
              <a:custGeom>
                <a:avLst/>
                <a:gdLst>
                  <a:gd name="T0" fmla="*/ 0 w 2697"/>
                  <a:gd name="T1" fmla="*/ 0 h 6116"/>
                  <a:gd name="T2" fmla="*/ 0 w 2697"/>
                  <a:gd name="T3" fmla="*/ 6116 h 6116"/>
                  <a:gd name="T4" fmla="*/ 2697 w 2697"/>
                  <a:gd name="T5" fmla="*/ 6116 h 6116"/>
                  <a:gd name="T6" fmla="*/ 2697 w 2697"/>
                  <a:gd name="T7" fmla="*/ 0 h 6116"/>
                </a:gdLst>
                <a:ahLst/>
                <a:cxnLst>
                  <a:cxn ang="0">
                    <a:pos x="T0" y="T1"/>
                  </a:cxn>
                  <a:cxn ang="0">
                    <a:pos x="T2" y="T3"/>
                  </a:cxn>
                  <a:cxn ang="0">
                    <a:pos x="T4" y="T5"/>
                  </a:cxn>
                  <a:cxn ang="0">
                    <a:pos x="T6" y="T7"/>
                  </a:cxn>
                </a:cxnLst>
                <a:rect l="0" t="0" r="r" b="b"/>
                <a:pathLst>
                  <a:path w="2697" h="6116">
                    <a:moveTo>
                      <a:pt x="0" y="0"/>
                    </a:moveTo>
                    <a:lnTo>
                      <a:pt x="0" y="6116"/>
                    </a:lnTo>
                    <a:lnTo>
                      <a:pt x="2697" y="6116"/>
                    </a:lnTo>
                    <a:lnTo>
                      <a:pt x="269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8" name="Line 122">
                <a:extLst>
                  <a:ext uri="{FF2B5EF4-FFF2-40B4-BE49-F238E27FC236}">
                    <a16:creationId xmlns:a16="http://schemas.microsoft.com/office/drawing/2014/main" id="{2AF50E71-32E1-D72C-B034-7D4412DB7D72}"/>
                  </a:ext>
                </a:extLst>
              </p:cNvPr>
              <p:cNvSpPr>
                <a:spLocks noChangeShapeType="1"/>
              </p:cNvSpPr>
              <p:nvPr/>
            </p:nvSpPr>
            <p:spPr bwMode="auto">
              <a:xfrm flipH="1">
                <a:off x="7496176" y="3059113"/>
                <a:ext cx="857250"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9" name="Line 123">
                <a:extLst>
                  <a:ext uri="{FF2B5EF4-FFF2-40B4-BE49-F238E27FC236}">
                    <a16:creationId xmlns:a16="http://schemas.microsoft.com/office/drawing/2014/main" id="{846CBC06-18A5-6E08-AF92-BF0A20D3E605}"/>
                  </a:ext>
                </a:extLst>
              </p:cNvPr>
              <p:cNvSpPr>
                <a:spLocks noChangeShapeType="1"/>
              </p:cNvSpPr>
              <p:nvPr/>
            </p:nvSpPr>
            <p:spPr bwMode="auto">
              <a:xfrm flipH="1">
                <a:off x="8978901" y="3651250"/>
                <a:ext cx="85566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0" name="Line 124">
                <a:extLst>
                  <a:ext uri="{FF2B5EF4-FFF2-40B4-BE49-F238E27FC236}">
                    <a16:creationId xmlns:a16="http://schemas.microsoft.com/office/drawing/2014/main" id="{DBCADAF9-1C37-39A3-6426-46611E856C72}"/>
                  </a:ext>
                </a:extLst>
              </p:cNvPr>
              <p:cNvSpPr>
                <a:spLocks noChangeShapeType="1"/>
              </p:cNvSpPr>
              <p:nvPr/>
            </p:nvSpPr>
            <p:spPr bwMode="auto">
              <a:xfrm flipH="1">
                <a:off x="8978901" y="3363913"/>
                <a:ext cx="85566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158" name="Rectangle 125">
              <a:extLst>
                <a:ext uri="{FF2B5EF4-FFF2-40B4-BE49-F238E27FC236}">
                  <a16:creationId xmlns:a16="http://schemas.microsoft.com/office/drawing/2014/main" id="{5FD46E4B-68A5-5192-0A82-DB7DD0CD3D8D}"/>
                </a:ext>
              </a:extLst>
            </p:cNvPr>
            <p:cNvSpPr>
              <a:spLocks noChangeArrowheads="1"/>
            </p:cNvSpPr>
            <p:nvPr/>
          </p:nvSpPr>
          <p:spPr bwMode="auto">
            <a:xfrm>
              <a:off x="10638636" y="3738563"/>
              <a:ext cx="119063" cy="119063"/>
            </a:xfrm>
            <a:prstGeom prst="rect">
              <a:avLst/>
            </a:prstGeom>
            <a:solidFill>
              <a:srgbClr val="00CC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9" name="Rectangle 126">
              <a:extLst>
                <a:ext uri="{FF2B5EF4-FFF2-40B4-BE49-F238E27FC236}">
                  <a16:creationId xmlns:a16="http://schemas.microsoft.com/office/drawing/2014/main" id="{5FF1BF77-562F-9AB8-4F15-12C03F9AF149}"/>
                </a:ext>
              </a:extLst>
            </p:cNvPr>
            <p:cNvSpPr>
              <a:spLocks noChangeArrowheads="1"/>
            </p:cNvSpPr>
            <p:nvPr/>
          </p:nvSpPr>
          <p:spPr bwMode="auto">
            <a:xfrm>
              <a:off x="10638636" y="4189413"/>
              <a:ext cx="119063" cy="119063"/>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0" name="Rectangle 127">
              <a:extLst>
                <a:ext uri="{FF2B5EF4-FFF2-40B4-BE49-F238E27FC236}">
                  <a16:creationId xmlns:a16="http://schemas.microsoft.com/office/drawing/2014/main" id="{909CB712-45BF-17DA-69DE-A8449DDEF7EF}"/>
                </a:ext>
              </a:extLst>
            </p:cNvPr>
            <p:cNvSpPr>
              <a:spLocks noChangeArrowheads="1"/>
            </p:cNvSpPr>
            <p:nvPr/>
          </p:nvSpPr>
          <p:spPr bwMode="auto">
            <a:xfrm>
              <a:off x="10638636" y="4641850"/>
              <a:ext cx="119063" cy="119063"/>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1" name="ZoneTexte 160">
              <a:extLst>
                <a:ext uri="{FF2B5EF4-FFF2-40B4-BE49-F238E27FC236}">
                  <a16:creationId xmlns:a16="http://schemas.microsoft.com/office/drawing/2014/main" id="{D8325DC5-BB80-CAE9-6BC0-58368A38A60C}"/>
                </a:ext>
              </a:extLst>
            </p:cNvPr>
            <p:cNvSpPr txBox="1"/>
            <p:nvPr/>
          </p:nvSpPr>
          <p:spPr>
            <a:xfrm>
              <a:off x="10742843" y="3661888"/>
              <a:ext cx="1143262" cy="461665"/>
            </a:xfrm>
            <a:prstGeom prst="rect">
              <a:avLst/>
            </a:prstGeom>
            <a:noFill/>
          </p:spPr>
          <p:txBody>
            <a:bodyPr wrap="none" rtlCol="0">
              <a:sp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High</a:t>
              </a:r>
              <a:br>
                <a:rPr lang="en-US" sz="1200" dirty="0">
                  <a:latin typeface="Calibri" panose="020F0502020204030204" pitchFamily="34" charset="0"/>
                  <a:ea typeface="Calibri" panose="020F0502020204030204" pitchFamily="34" charset="0"/>
                  <a:cs typeface="Calibri" panose="020F0502020204030204" pitchFamily="34" charset="0"/>
                </a:rPr>
              </a:br>
              <a:r>
                <a:rPr lang="en-US" sz="1200" dirty="0">
                  <a:latin typeface="Calibri" panose="020F0502020204030204" pitchFamily="34" charset="0"/>
                  <a:ea typeface="Calibri" panose="020F0502020204030204" pitchFamily="34" charset="0"/>
                  <a:cs typeface="Calibri" panose="020F0502020204030204" pitchFamily="34" charset="0"/>
                </a:rPr>
                <a:t>(</a:t>
              </a:r>
              <a:r>
                <a:rPr lang="en-US" sz="1200" u="sng" dirty="0">
                  <a:latin typeface="Calibri" panose="020F0502020204030204" pitchFamily="34" charset="0"/>
                  <a:ea typeface="Calibri" panose="020F0502020204030204" pitchFamily="34" charset="0"/>
                  <a:cs typeface="Calibri" panose="020F0502020204030204" pitchFamily="34" charset="0"/>
                </a:rPr>
                <a:t>&gt;</a:t>
              </a:r>
              <a:r>
                <a:rPr lang="en-US" sz="1200" dirty="0">
                  <a:latin typeface="Calibri" panose="020F0502020204030204" pitchFamily="34" charset="0"/>
                  <a:ea typeface="Calibri" panose="020F0502020204030204" pitchFamily="34" charset="0"/>
                  <a:cs typeface="Calibri" panose="020F0502020204030204" pitchFamily="34" charset="0"/>
                </a:rPr>
                <a:t> 4 doses/wk.)</a:t>
              </a:r>
            </a:p>
          </p:txBody>
        </p:sp>
        <p:sp>
          <p:nvSpPr>
            <p:cNvPr id="162" name="ZoneTexte 161">
              <a:extLst>
                <a:ext uri="{FF2B5EF4-FFF2-40B4-BE49-F238E27FC236}">
                  <a16:creationId xmlns:a16="http://schemas.microsoft.com/office/drawing/2014/main" id="{49D499C7-F61F-F549-4FEC-C4C7CAE2021A}"/>
                </a:ext>
              </a:extLst>
            </p:cNvPr>
            <p:cNvSpPr txBox="1"/>
            <p:nvPr/>
          </p:nvSpPr>
          <p:spPr>
            <a:xfrm>
              <a:off x="10742843" y="4112112"/>
              <a:ext cx="1156086" cy="461665"/>
            </a:xfrm>
            <a:prstGeom prst="rect">
              <a:avLst/>
            </a:prstGeom>
            <a:noFill/>
          </p:spPr>
          <p:txBody>
            <a:bodyPr wrap="none" rtlCol="0">
              <a:sp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Medium</a:t>
              </a:r>
              <a:br>
                <a:rPr lang="en-US" sz="1200" dirty="0">
                  <a:latin typeface="Calibri" panose="020F0502020204030204" pitchFamily="34" charset="0"/>
                  <a:ea typeface="Calibri" panose="020F0502020204030204" pitchFamily="34" charset="0"/>
                  <a:cs typeface="Calibri" panose="020F0502020204030204" pitchFamily="34" charset="0"/>
                </a:rPr>
              </a:br>
              <a:r>
                <a:rPr lang="en-US" sz="1200" dirty="0">
                  <a:latin typeface="Calibri" panose="020F0502020204030204" pitchFamily="34" charset="0"/>
                  <a:ea typeface="Calibri" panose="020F0502020204030204" pitchFamily="34" charset="0"/>
                  <a:cs typeface="Calibri" panose="020F0502020204030204" pitchFamily="34" charset="0"/>
                </a:rPr>
                <a:t>(2-3 doses/wk.)</a:t>
              </a:r>
            </a:p>
          </p:txBody>
        </p:sp>
        <p:sp>
          <p:nvSpPr>
            <p:cNvPr id="163" name="ZoneTexte 162">
              <a:extLst>
                <a:ext uri="{FF2B5EF4-FFF2-40B4-BE49-F238E27FC236}">
                  <a16:creationId xmlns:a16="http://schemas.microsoft.com/office/drawing/2014/main" id="{C0600902-F3C4-C94D-FD93-CFB9213DBD19}"/>
                </a:ext>
              </a:extLst>
            </p:cNvPr>
            <p:cNvSpPr txBox="1"/>
            <p:nvPr/>
          </p:nvSpPr>
          <p:spPr>
            <a:xfrm>
              <a:off x="10742843" y="4570338"/>
              <a:ext cx="1143262" cy="461665"/>
            </a:xfrm>
            <a:prstGeom prst="rect">
              <a:avLst/>
            </a:prstGeom>
            <a:noFill/>
          </p:spPr>
          <p:txBody>
            <a:bodyPr wrap="none" rtlCol="0">
              <a:sp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Low</a:t>
              </a:r>
              <a:br>
                <a:rPr lang="en-US" sz="1200" dirty="0">
                  <a:latin typeface="Calibri" panose="020F0502020204030204" pitchFamily="34" charset="0"/>
                  <a:ea typeface="Calibri" panose="020F0502020204030204" pitchFamily="34" charset="0"/>
                  <a:cs typeface="Calibri" panose="020F0502020204030204" pitchFamily="34" charset="0"/>
                </a:rPr>
              </a:br>
              <a:r>
                <a:rPr lang="en-US" sz="1200" dirty="0">
                  <a:latin typeface="Calibri" panose="020F0502020204030204" pitchFamily="34" charset="0"/>
                  <a:ea typeface="Calibri" panose="020F0502020204030204" pitchFamily="34" charset="0"/>
                  <a:cs typeface="Calibri" panose="020F0502020204030204" pitchFamily="34" charset="0"/>
                </a:rPr>
                <a:t>(&lt; 2 doses/wk.)</a:t>
              </a:r>
            </a:p>
          </p:txBody>
        </p:sp>
        <p:sp>
          <p:nvSpPr>
            <p:cNvPr id="165" name="ZoneTexte 164">
              <a:extLst>
                <a:ext uri="{FF2B5EF4-FFF2-40B4-BE49-F238E27FC236}">
                  <a16:creationId xmlns:a16="http://schemas.microsoft.com/office/drawing/2014/main" id="{30504CEA-3396-1BD5-482D-3759BDCF99AF}"/>
                </a:ext>
              </a:extLst>
            </p:cNvPr>
            <p:cNvSpPr txBox="1"/>
            <p:nvPr/>
          </p:nvSpPr>
          <p:spPr>
            <a:xfrm>
              <a:off x="10566748" y="3387859"/>
              <a:ext cx="988989" cy="307777"/>
            </a:xfrm>
            <a:prstGeom prst="rect">
              <a:avLst/>
            </a:prstGeom>
            <a:noFill/>
          </p:spPr>
          <p:txBody>
            <a:bodyPr wrap="none" rtlCol="0">
              <a:spAutoFit/>
            </a:bodyPr>
            <a:lstStyle/>
            <a:p>
              <a:r>
                <a:rPr lang="en-US" sz="1400" b="1">
                  <a:latin typeface="Calibri" panose="020F0502020204030204" pitchFamily="34" charset="0"/>
                  <a:ea typeface="Calibri" panose="020F0502020204030204" pitchFamily="34" charset="0"/>
                  <a:cs typeface="Calibri" panose="020F0502020204030204" pitchFamily="34" charset="0"/>
                </a:rPr>
                <a:t>Adherence</a:t>
              </a:r>
            </a:p>
          </p:txBody>
        </p:sp>
        <p:sp>
          <p:nvSpPr>
            <p:cNvPr id="166" name="ZoneTexte 165">
              <a:extLst>
                <a:ext uri="{FF2B5EF4-FFF2-40B4-BE49-F238E27FC236}">
                  <a16:creationId xmlns:a16="http://schemas.microsoft.com/office/drawing/2014/main" id="{1CE1657D-72D5-AC7A-A5ED-936FF4AF6BB7}"/>
                </a:ext>
              </a:extLst>
            </p:cNvPr>
            <p:cNvSpPr txBox="1"/>
            <p:nvPr/>
          </p:nvSpPr>
          <p:spPr>
            <a:xfrm>
              <a:off x="7103863" y="5111677"/>
              <a:ext cx="269626" cy="276999"/>
            </a:xfrm>
            <a:prstGeom prst="rect">
              <a:avLst/>
            </a:prstGeom>
            <a:noFill/>
          </p:spPr>
          <p:txBody>
            <a:bodyPr wrap="none" rtlCol="0">
              <a:spAutoFit/>
            </a:bodyPr>
            <a:lstStyle/>
            <a:p>
              <a:pPr algn="r"/>
              <a:r>
                <a:rPr lang="fr-FR" sz="1200" dirty="0">
                  <a:latin typeface="Calibri" panose="020F0502020204030204" pitchFamily="34" charset="0"/>
                  <a:ea typeface="Calibri" panose="020F0502020204030204" pitchFamily="34" charset="0"/>
                  <a:cs typeface="Calibri" panose="020F0502020204030204" pitchFamily="34" charset="0"/>
                </a:rPr>
                <a:t>0</a:t>
              </a:r>
            </a:p>
          </p:txBody>
        </p:sp>
        <p:sp>
          <p:nvSpPr>
            <p:cNvPr id="167" name="ZoneTexte 166">
              <a:extLst>
                <a:ext uri="{FF2B5EF4-FFF2-40B4-BE49-F238E27FC236}">
                  <a16:creationId xmlns:a16="http://schemas.microsoft.com/office/drawing/2014/main" id="{DD05A01A-44A8-3EB7-E01B-6BB2D5E2553A}"/>
                </a:ext>
              </a:extLst>
            </p:cNvPr>
            <p:cNvSpPr txBox="1"/>
            <p:nvPr/>
          </p:nvSpPr>
          <p:spPr>
            <a:xfrm>
              <a:off x="7031729" y="4652309"/>
              <a:ext cx="341760" cy="276999"/>
            </a:xfrm>
            <a:prstGeom prst="rect">
              <a:avLst/>
            </a:prstGeom>
            <a:noFill/>
          </p:spPr>
          <p:txBody>
            <a:bodyPr wrap="none" rtlCol="0">
              <a:spAutoFit/>
            </a:bodyPr>
            <a:lstStyle/>
            <a:p>
              <a:pPr algn="r"/>
              <a:r>
                <a:rPr lang="fr-FR" sz="1200" dirty="0">
                  <a:latin typeface="Calibri" panose="020F0502020204030204" pitchFamily="34" charset="0"/>
                  <a:ea typeface="Calibri" panose="020F0502020204030204" pitchFamily="34" charset="0"/>
                  <a:cs typeface="Calibri" panose="020F0502020204030204" pitchFamily="34" charset="0"/>
                </a:rPr>
                <a:t>20</a:t>
              </a:r>
            </a:p>
          </p:txBody>
        </p:sp>
        <p:sp>
          <p:nvSpPr>
            <p:cNvPr id="168" name="ZoneTexte 167">
              <a:extLst>
                <a:ext uri="{FF2B5EF4-FFF2-40B4-BE49-F238E27FC236}">
                  <a16:creationId xmlns:a16="http://schemas.microsoft.com/office/drawing/2014/main" id="{E92351AB-6E8E-192B-F79B-92F83D6C7F78}"/>
                </a:ext>
              </a:extLst>
            </p:cNvPr>
            <p:cNvSpPr txBox="1"/>
            <p:nvPr/>
          </p:nvSpPr>
          <p:spPr>
            <a:xfrm>
              <a:off x="7031729" y="4192941"/>
              <a:ext cx="341760" cy="276999"/>
            </a:xfrm>
            <a:prstGeom prst="rect">
              <a:avLst/>
            </a:prstGeom>
            <a:noFill/>
          </p:spPr>
          <p:txBody>
            <a:bodyPr wrap="none" rtlCol="0">
              <a:spAutoFit/>
            </a:bodyPr>
            <a:lstStyle/>
            <a:p>
              <a:pPr algn="r"/>
              <a:r>
                <a:rPr lang="fr-FR" sz="1200" dirty="0">
                  <a:latin typeface="Calibri" panose="020F0502020204030204" pitchFamily="34" charset="0"/>
                  <a:ea typeface="Calibri" panose="020F0502020204030204" pitchFamily="34" charset="0"/>
                  <a:cs typeface="Calibri" panose="020F0502020204030204" pitchFamily="34" charset="0"/>
                </a:rPr>
                <a:t>40</a:t>
              </a:r>
            </a:p>
          </p:txBody>
        </p:sp>
        <p:sp>
          <p:nvSpPr>
            <p:cNvPr id="169" name="ZoneTexte 168">
              <a:extLst>
                <a:ext uri="{FF2B5EF4-FFF2-40B4-BE49-F238E27FC236}">
                  <a16:creationId xmlns:a16="http://schemas.microsoft.com/office/drawing/2014/main" id="{BF07E17C-C901-1F1E-4EA0-31A271239ADB}"/>
                </a:ext>
              </a:extLst>
            </p:cNvPr>
            <p:cNvSpPr txBox="1"/>
            <p:nvPr/>
          </p:nvSpPr>
          <p:spPr>
            <a:xfrm>
              <a:off x="7031729" y="3733573"/>
              <a:ext cx="341760" cy="276999"/>
            </a:xfrm>
            <a:prstGeom prst="rect">
              <a:avLst/>
            </a:prstGeom>
            <a:noFill/>
          </p:spPr>
          <p:txBody>
            <a:bodyPr wrap="none" rtlCol="0">
              <a:spAutoFit/>
            </a:bodyPr>
            <a:lstStyle/>
            <a:p>
              <a:pPr algn="r"/>
              <a:r>
                <a:rPr lang="fr-FR" sz="1200" dirty="0">
                  <a:latin typeface="Calibri" panose="020F0502020204030204" pitchFamily="34" charset="0"/>
                  <a:ea typeface="Calibri" panose="020F0502020204030204" pitchFamily="34" charset="0"/>
                  <a:cs typeface="Calibri" panose="020F0502020204030204" pitchFamily="34" charset="0"/>
                </a:rPr>
                <a:t>60</a:t>
              </a:r>
            </a:p>
          </p:txBody>
        </p:sp>
        <p:sp>
          <p:nvSpPr>
            <p:cNvPr id="170" name="ZoneTexte 169">
              <a:extLst>
                <a:ext uri="{FF2B5EF4-FFF2-40B4-BE49-F238E27FC236}">
                  <a16:creationId xmlns:a16="http://schemas.microsoft.com/office/drawing/2014/main" id="{F5DB7699-0DCB-6DEE-2034-A8D542652BCB}"/>
                </a:ext>
              </a:extLst>
            </p:cNvPr>
            <p:cNvSpPr txBox="1"/>
            <p:nvPr/>
          </p:nvSpPr>
          <p:spPr>
            <a:xfrm>
              <a:off x="7031729" y="3274205"/>
              <a:ext cx="341760" cy="276999"/>
            </a:xfrm>
            <a:prstGeom prst="rect">
              <a:avLst/>
            </a:prstGeom>
            <a:noFill/>
          </p:spPr>
          <p:txBody>
            <a:bodyPr wrap="none" rtlCol="0">
              <a:spAutoFit/>
            </a:bodyPr>
            <a:lstStyle/>
            <a:p>
              <a:pPr algn="r"/>
              <a:r>
                <a:rPr lang="fr-FR" sz="1200" dirty="0">
                  <a:latin typeface="Calibri" panose="020F0502020204030204" pitchFamily="34" charset="0"/>
                  <a:ea typeface="Calibri" panose="020F0502020204030204" pitchFamily="34" charset="0"/>
                  <a:cs typeface="Calibri" panose="020F0502020204030204" pitchFamily="34" charset="0"/>
                </a:rPr>
                <a:t>80</a:t>
              </a:r>
            </a:p>
          </p:txBody>
        </p:sp>
        <p:sp>
          <p:nvSpPr>
            <p:cNvPr id="171" name="ZoneTexte 170">
              <a:extLst>
                <a:ext uri="{FF2B5EF4-FFF2-40B4-BE49-F238E27FC236}">
                  <a16:creationId xmlns:a16="http://schemas.microsoft.com/office/drawing/2014/main" id="{8E95C67A-2B46-044D-0591-D55205EFF395}"/>
                </a:ext>
              </a:extLst>
            </p:cNvPr>
            <p:cNvSpPr txBox="1"/>
            <p:nvPr/>
          </p:nvSpPr>
          <p:spPr>
            <a:xfrm>
              <a:off x="6953181" y="2814837"/>
              <a:ext cx="420308" cy="276999"/>
            </a:xfrm>
            <a:prstGeom prst="rect">
              <a:avLst/>
            </a:prstGeom>
            <a:noFill/>
          </p:spPr>
          <p:txBody>
            <a:bodyPr wrap="none" rtlCol="0">
              <a:spAutoFit/>
            </a:bodyPr>
            <a:lstStyle/>
            <a:p>
              <a:pPr algn="r"/>
              <a:r>
                <a:rPr lang="fr-FR" sz="1200" dirty="0">
                  <a:latin typeface="Calibri" panose="020F0502020204030204" pitchFamily="34" charset="0"/>
                  <a:ea typeface="Calibri" panose="020F0502020204030204" pitchFamily="34" charset="0"/>
                  <a:cs typeface="Calibri" panose="020F0502020204030204" pitchFamily="34" charset="0"/>
                </a:rPr>
                <a:t>100</a:t>
              </a:r>
            </a:p>
          </p:txBody>
        </p:sp>
        <p:sp>
          <p:nvSpPr>
            <p:cNvPr id="173" name="ZoneTexte 172">
              <a:extLst>
                <a:ext uri="{FF2B5EF4-FFF2-40B4-BE49-F238E27FC236}">
                  <a16:creationId xmlns:a16="http://schemas.microsoft.com/office/drawing/2014/main" id="{06171761-3D25-90F5-C24D-E987051355D3}"/>
                </a:ext>
              </a:extLst>
            </p:cNvPr>
            <p:cNvSpPr txBox="1"/>
            <p:nvPr/>
          </p:nvSpPr>
          <p:spPr>
            <a:xfrm>
              <a:off x="7389184" y="5261228"/>
              <a:ext cx="1799468" cy="461665"/>
            </a:xfrm>
            <a:prstGeom prst="rect">
              <a:avLst/>
            </a:prstGeom>
            <a:noFill/>
          </p:spPr>
          <p:txBody>
            <a:bodyPr wrap="none" rtlCol="0">
              <a:spAutoFit/>
            </a:bodyPr>
            <a:lstStyle/>
            <a:p>
              <a:pPr algn="ctr"/>
              <a:r>
                <a:rPr lang="en-US" sz="1200" b="1" dirty="0">
                  <a:latin typeface="Calibri" panose="020F0502020204030204" pitchFamily="34" charset="0"/>
                  <a:ea typeface="Calibri" panose="020F0502020204030204" pitchFamily="34" charset="0"/>
                  <a:cs typeface="Calibri" panose="020F0502020204030204" pitchFamily="34" charset="0"/>
                </a:rPr>
                <a:t>People who acquired HIV</a:t>
              </a:r>
              <a:br>
                <a:rPr lang="en-US" sz="1200" b="1" dirty="0">
                  <a:latin typeface="Calibri" panose="020F0502020204030204" pitchFamily="34" charset="0"/>
                  <a:ea typeface="Calibri" panose="020F0502020204030204" pitchFamily="34" charset="0"/>
                  <a:cs typeface="Calibri" panose="020F0502020204030204" pitchFamily="34" charset="0"/>
                </a:rPr>
              </a:br>
              <a:r>
                <a:rPr lang="en-US" sz="1200" dirty="0">
                  <a:latin typeface="Calibri" panose="020F0502020204030204" pitchFamily="34" charset="0"/>
                  <a:ea typeface="Calibri" panose="020F0502020204030204" pitchFamily="34" charset="0"/>
                  <a:cs typeface="Calibri" panose="020F0502020204030204" pitchFamily="34" charset="0"/>
                </a:rPr>
                <a:t>(N = 37)</a:t>
              </a:r>
            </a:p>
          </p:txBody>
        </p:sp>
        <p:sp>
          <p:nvSpPr>
            <p:cNvPr id="174" name="ZoneTexte 173">
              <a:extLst>
                <a:ext uri="{FF2B5EF4-FFF2-40B4-BE49-F238E27FC236}">
                  <a16:creationId xmlns:a16="http://schemas.microsoft.com/office/drawing/2014/main" id="{337D0B1F-FA99-76C4-F4D0-464392244BC4}"/>
                </a:ext>
              </a:extLst>
            </p:cNvPr>
            <p:cNvSpPr txBox="1"/>
            <p:nvPr/>
          </p:nvSpPr>
          <p:spPr>
            <a:xfrm>
              <a:off x="9271466" y="5261228"/>
              <a:ext cx="1304076" cy="461665"/>
            </a:xfrm>
            <a:prstGeom prst="rect">
              <a:avLst/>
            </a:prstGeom>
            <a:noFill/>
          </p:spPr>
          <p:txBody>
            <a:bodyPr wrap="none" rtlCol="0">
              <a:spAutoFit/>
            </a:bodyPr>
            <a:lstStyle/>
            <a:p>
              <a:pPr algn="ctr"/>
              <a:r>
                <a:rPr lang="en-US" sz="1200" b="1" dirty="0">
                  <a:latin typeface="Calibri" panose="020F0502020204030204" pitchFamily="34" charset="0"/>
                  <a:ea typeface="Calibri" panose="020F0502020204030204" pitchFamily="34" charset="0"/>
                  <a:cs typeface="Calibri" panose="020F0502020204030204" pitchFamily="34" charset="0"/>
                </a:rPr>
                <a:t>Matched controls</a:t>
              </a:r>
              <a:br>
                <a:rPr lang="en-US" sz="1200" dirty="0">
                  <a:latin typeface="Calibri" panose="020F0502020204030204" pitchFamily="34" charset="0"/>
                  <a:ea typeface="Calibri" panose="020F0502020204030204" pitchFamily="34" charset="0"/>
                  <a:cs typeface="Calibri" panose="020F0502020204030204" pitchFamily="34" charset="0"/>
                </a:rPr>
              </a:br>
              <a:r>
                <a:rPr lang="en-US" sz="1200" dirty="0">
                  <a:latin typeface="Calibri" panose="020F0502020204030204" pitchFamily="34" charset="0"/>
                  <a:ea typeface="Calibri" panose="020F0502020204030204" pitchFamily="34" charset="0"/>
                  <a:cs typeface="Calibri" panose="020F0502020204030204" pitchFamily="34" charset="0"/>
                </a:rPr>
                <a:t>(N = 159)</a:t>
              </a:r>
            </a:p>
          </p:txBody>
        </p:sp>
        <p:sp>
          <p:nvSpPr>
            <p:cNvPr id="176" name="ZoneTexte 175">
              <a:extLst>
                <a:ext uri="{FF2B5EF4-FFF2-40B4-BE49-F238E27FC236}">
                  <a16:creationId xmlns:a16="http://schemas.microsoft.com/office/drawing/2014/main" id="{DB6EDAE0-9871-AF7D-BA41-C86A4C353C85}"/>
                </a:ext>
              </a:extLst>
            </p:cNvPr>
            <p:cNvSpPr txBox="1"/>
            <p:nvPr/>
          </p:nvSpPr>
          <p:spPr>
            <a:xfrm>
              <a:off x="7252721" y="2577412"/>
              <a:ext cx="312906" cy="307777"/>
            </a:xfrm>
            <a:prstGeom prst="rect">
              <a:avLst/>
            </a:prstGeom>
            <a:noFill/>
          </p:spPr>
          <p:txBody>
            <a:bodyPr wrap="none" rtlCol="0">
              <a:spAutoFit/>
            </a:bodyPr>
            <a:lstStyle/>
            <a:p>
              <a:r>
                <a:rPr lang="fr-FR" sz="1400" dirty="0"/>
                <a:t>%</a:t>
              </a:r>
            </a:p>
          </p:txBody>
        </p:sp>
      </p:grpSp>
      <p:sp>
        <p:nvSpPr>
          <p:cNvPr id="5" name="Text Placeholder 22">
            <a:extLst>
              <a:ext uri="{FF2B5EF4-FFF2-40B4-BE49-F238E27FC236}">
                <a16:creationId xmlns:a16="http://schemas.microsoft.com/office/drawing/2014/main" id="{5A4C368B-6134-3851-2D1C-30220D20BAC0}"/>
              </a:ext>
            </a:extLst>
          </p:cNvPr>
          <p:cNvSpPr txBox="1">
            <a:spLocks/>
          </p:cNvSpPr>
          <p:nvPr/>
        </p:nvSpPr>
        <p:spPr bwMode="auto">
          <a:xfrm>
            <a:off x="7875343" y="6564479"/>
            <a:ext cx="42010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a:solidFill>
                  <a:schemeClr val="tx1"/>
                </a:solidFill>
                <a:latin typeface="+mn-lt"/>
              </a:rPr>
              <a:t>Gail-</a:t>
            </a:r>
            <a:r>
              <a:rPr lang="en-US" sz="1200" i="1" kern="0" dirty="0" err="1">
                <a:solidFill>
                  <a:schemeClr val="tx1"/>
                </a:solidFill>
                <a:latin typeface="+mn-lt"/>
              </a:rPr>
              <a:t>Bekker</a:t>
            </a:r>
            <a:r>
              <a:rPr lang="en-US" sz="1200" i="1" kern="0" dirty="0">
                <a:solidFill>
                  <a:schemeClr val="tx1"/>
                </a:solidFill>
                <a:latin typeface="+mn-lt"/>
              </a:rPr>
              <a:t> L, et al</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AIDS2024 ; # SS0407</a:t>
            </a:r>
            <a:r>
              <a:rPr lang="en-US" sz="1200" i="1" kern="0" dirty="0">
                <a:solidFill>
                  <a:schemeClr val="tx1"/>
                </a:solidFill>
                <a:latin typeface="+mn-lt"/>
              </a:rPr>
              <a:t>LB &amp;NEJM July 24</a:t>
            </a:r>
            <a:r>
              <a:rPr lang="en-US" sz="1200" i="1" kern="0" baseline="30000" dirty="0">
                <a:solidFill>
                  <a:schemeClr val="tx1"/>
                </a:solidFill>
                <a:latin typeface="+mn-lt"/>
              </a:rPr>
              <a:t>th</a:t>
            </a:r>
            <a:r>
              <a:rPr lang="en-US" sz="1200" i="1" kern="0" dirty="0">
                <a:solidFill>
                  <a:schemeClr val="tx1"/>
                </a:solidFill>
                <a:latin typeface="+mn-lt"/>
              </a:rPr>
              <a:t>2024</a:t>
            </a:r>
            <a:endPar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148364728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2F7E2B-3650-1E70-FEC5-6C4CEDD4FF84}"/>
              </a:ext>
            </a:extLst>
          </p:cNvPr>
          <p:cNvSpPr>
            <a:spLocks noGrp="1"/>
          </p:cNvSpPr>
          <p:nvPr>
            <p:ph type="title"/>
          </p:nvPr>
        </p:nvSpPr>
        <p:spPr/>
        <p:txBody>
          <a:bodyPr/>
          <a:lstStyle/>
          <a:p>
            <a:r>
              <a:rPr lang="en-US"/>
              <a:t>bNABs (CAP256V2LS + VRC07-523LS) to prevent breastmilk HIV transmission</a:t>
            </a:r>
          </a:p>
        </p:txBody>
      </p:sp>
      <p:sp>
        <p:nvSpPr>
          <p:cNvPr id="3" name="Espace réservé du contenu 2">
            <a:extLst>
              <a:ext uri="{FF2B5EF4-FFF2-40B4-BE49-F238E27FC236}">
                <a16:creationId xmlns:a16="http://schemas.microsoft.com/office/drawing/2014/main" id="{959C59B2-83BF-2554-ED1F-659D4F4DAF37}"/>
              </a:ext>
            </a:extLst>
          </p:cNvPr>
          <p:cNvSpPr>
            <a:spLocks noGrp="1"/>
          </p:cNvSpPr>
          <p:nvPr>
            <p:ph idx="1"/>
          </p:nvPr>
        </p:nvSpPr>
        <p:spPr/>
        <p:txBody>
          <a:bodyPr>
            <a:normAutofit lnSpcReduction="10000"/>
          </a:bodyPr>
          <a:lstStyle/>
          <a:p>
            <a:r>
              <a:rPr lang="en-US" sz="2000" dirty="0"/>
              <a:t>CAP256V2LS = </a:t>
            </a:r>
            <a:r>
              <a:rPr lang="en-US" sz="2000" dirty="0" err="1"/>
              <a:t>bNAb</a:t>
            </a:r>
            <a:r>
              <a:rPr lang="en-US" sz="2000" dirty="0"/>
              <a:t> targeting the V1V2 Glycan Region of gp120</a:t>
            </a:r>
          </a:p>
          <a:p>
            <a:r>
              <a:rPr lang="en-US" sz="2000" dirty="0"/>
              <a:t>VRC07.523LS = </a:t>
            </a:r>
            <a:r>
              <a:rPr lang="en-US" sz="2000" dirty="0" err="1"/>
              <a:t>bNAb</a:t>
            </a:r>
            <a:r>
              <a:rPr lang="en-US" sz="2000" dirty="0"/>
              <a:t> targeting the CD4 binding site of gp120</a:t>
            </a:r>
          </a:p>
          <a:p>
            <a:endParaRPr lang="en-US" sz="2000" dirty="0"/>
          </a:p>
          <a:p>
            <a:r>
              <a:rPr lang="en-US" sz="2000" dirty="0"/>
              <a:t>Proof-of concept study of the 2 </a:t>
            </a:r>
            <a:r>
              <a:rPr lang="en-US" sz="2000" dirty="0" err="1"/>
              <a:t>bNAbs</a:t>
            </a:r>
            <a:r>
              <a:rPr lang="en-US" sz="2000" dirty="0"/>
              <a:t> administered SC in breastfeeding HIV exposed neonates, born without HIV and receiving standard of care HIV</a:t>
            </a:r>
          </a:p>
          <a:p>
            <a:r>
              <a:rPr lang="en-US" sz="2000" dirty="0"/>
              <a:t>Single escalating dose of each </a:t>
            </a:r>
            <a:r>
              <a:rPr lang="en-US" sz="2000" dirty="0" err="1"/>
              <a:t>bNAb</a:t>
            </a:r>
            <a:r>
              <a:rPr lang="en-US" sz="2000" dirty="0"/>
              <a:t> administered within 96 hours of life (8 infants per arm): </a:t>
            </a:r>
          </a:p>
          <a:p>
            <a:pPr lvl="1"/>
            <a:r>
              <a:rPr lang="en-US" sz="1700" dirty="0"/>
              <a:t>Good local tolerability</a:t>
            </a:r>
          </a:p>
          <a:p>
            <a:pPr lvl="1"/>
            <a:r>
              <a:rPr lang="en-US" sz="1700" dirty="0"/>
              <a:t>PK : </a:t>
            </a:r>
            <a:r>
              <a:rPr lang="en-US" sz="1700" dirty="0" err="1"/>
              <a:t>Cmax</a:t>
            </a:r>
            <a:r>
              <a:rPr lang="en-US" sz="1700" dirty="0"/>
              <a:t> levels lower than in adults : higher doses to be tested</a:t>
            </a:r>
          </a:p>
          <a:p>
            <a:pPr lvl="1"/>
            <a:r>
              <a:rPr lang="en-US" sz="1700" dirty="0"/>
              <a:t>Potential protective concentration achieved 10-15 weeks post injection</a:t>
            </a:r>
          </a:p>
          <a:p>
            <a:pPr lvl="1"/>
            <a:r>
              <a:rPr lang="en-US" sz="1700" dirty="0"/>
              <a:t>No children became HIV infected</a:t>
            </a:r>
          </a:p>
          <a:p>
            <a:pPr lvl="1"/>
            <a:endParaRPr lang="en-US" sz="1700" dirty="0"/>
          </a:p>
          <a:p>
            <a:r>
              <a:rPr lang="en-US" sz="2000" dirty="0"/>
              <a:t>Way forward </a:t>
            </a:r>
          </a:p>
          <a:p>
            <a:pPr lvl="1"/>
            <a:r>
              <a:rPr lang="en-US" sz="1700" dirty="0"/>
              <a:t>Combination of both </a:t>
            </a:r>
            <a:r>
              <a:rPr lang="en-US" sz="1700" dirty="0" err="1"/>
              <a:t>bNABs</a:t>
            </a:r>
            <a:r>
              <a:rPr lang="en-US" sz="1700" dirty="0"/>
              <a:t> (single dose) within 96 hours of life</a:t>
            </a:r>
          </a:p>
          <a:p>
            <a:pPr lvl="1"/>
            <a:r>
              <a:rPr lang="en-US" sz="1700" dirty="0"/>
              <a:t>Second administration of both </a:t>
            </a:r>
            <a:r>
              <a:rPr lang="en-US" sz="1700" dirty="0" err="1"/>
              <a:t>bNABs</a:t>
            </a:r>
            <a:r>
              <a:rPr lang="en-US" sz="1700" dirty="0"/>
              <a:t> at W12</a:t>
            </a:r>
          </a:p>
        </p:txBody>
      </p:sp>
      <p:sp>
        <p:nvSpPr>
          <p:cNvPr id="4" name="Text Placeholder 22">
            <a:extLst>
              <a:ext uri="{FF2B5EF4-FFF2-40B4-BE49-F238E27FC236}">
                <a16:creationId xmlns:a16="http://schemas.microsoft.com/office/drawing/2014/main" id="{6F8F168A-4BE2-431D-EB88-C7DBC9559A80}"/>
              </a:ext>
            </a:extLst>
          </p:cNvPr>
          <p:cNvSpPr txBox="1">
            <a:spLocks/>
          </p:cNvSpPr>
          <p:nvPr/>
        </p:nvSpPr>
        <p:spPr bwMode="auto">
          <a:xfrm>
            <a:off x="9445053" y="6562844"/>
            <a:ext cx="26348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a:solidFill>
                  <a:schemeClr val="tx1"/>
                </a:solidFill>
                <a:latin typeface="+mn-lt"/>
              </a:rPr>
              <a:t>Scarlatti G, et al.</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AIDS2024 ; # </a:t>
            </a:r>
            <a:r>
              <a:rPr lang="en-US" sz="1200" i="1" kern="0" dirty="0">
                <a:solidFill>
                  <a:schemeClr val="tx1"/>
                </a:solidFill>
                <a:latin typeface="+mn-lt"/>
              </a:rPr>
              <a:t>OAB2605</a:t>
            </a:r>
            <a:endPar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254726783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4FA8CA-C08C-C6B7-7B17-E88562A74EBF}"/>
              </a:ext>
            </a:extLst>
          </p:cNvPr>
          <p:cNvSpPr>
            <a:spLocks noGrp="1"/>
          </p:cNvSpPr>
          <p:nvPr>
            <p:ph type="title"/>
          </p:nvPr>
        </p:nvSpPr>
        <p:spPr/>
        <p:txBody>
          <a:bodyPr/>
          <a:lstStyle/>
          <a:p>
            <a:r>
              <a:rPr lang="en-US"/>
              <a:t>DoxyPrEP in female sex workers</a:t>
            </a:r>
          </a:p>
        </p:txBody>
      </p:sp>
      <p:sp>
        <p:nvSpPr>
          <p:cNvPr id="3" name="Espace réservé du contenu 2">
            <a:extLst>
              <a:ext uri="{FF2B5EF4-FFF2-40B4-BE49-F238E27FC236}">
                <a16:creationId xmlns:a16="http://schemas.microsoft.com/office/drawing/2014/main" id="{75D0750B-123C-84ED-3173-759F0B73548A}"/>
              </a:ext>
            </a:extLst>
          </p:cNvPr>
          <p:cNvSpPr>
            <a:spLocks noGrp="1"/>
          </p:cNvSpPr>
          <p:nvPr>
            <p:ph sz="quarter" idx="13"/>
          </p:nvPr>
        </p:nvSpPr>
        <p:spPr>
          <a:xfrm>
            <a:off x="609600" y="1340768"/>
            <a:ext cx="10972800" cy="1044849"/>
          </a:xfrm>
        </p:spPr>
        <p:txBody>
          <a:bodyPr>
            <a:normAutofit/>
          </a:bodyPr>
          <a:lstStyle/>
          <a:p>
            <a:pPr>
              <a:spcBef>
                <a:spcPts val="0"/>
              </a:spcBef>
            </a:pPr>
            <a:r>
              <a:rPr lang="en-US" sz="2000" dirty="0"/>
              <a:t>Retrospective, single-center study, Tokyo</a:t>
            </a:r>
          </a:p>
          <a:p>
            <a:pPr>
              <a:spcBef>
                <a:spcPts val="0"/>
              </a:spcBef>
            </a:pPr>
            <a:r>
              <a:rPr lang="en-US" sz="2000" dirty="0"/>
              <a:t>40 female sex workers who initiated doxycycline 100 mg/day for STI prevention</a:t>
            </a:r>
          </a:p>
          <a:p>
            <a:pPr>
              <a:spcBef>
                <a:spcPts val="0"/>
              </a:spcBef>
            </a:pPr>
            <a:r>
              <a:rPr lang="en-US" sz="2000" dirty="0"/>
              <a:t>Testing for STI, bacterial vaginosis and vulvovaginal candidiasis every 1-3 months</a:t>
            </a:r>
          </a:p>
        </p:txBody>
      </p:sp>
      <p:sp>
        <p:nvSpPr>
          <p:cNvPr id="4" name="Text Placeholder 22">
            <a:extLst>
              <a:ext uri="{FF2B5EF4-FFF2-40B4-BE49-F238E27FC236}">
                <a16:creationId xmlns:a16="http://schemas.microsoft.com/office/drawing/2014/main" id="{1BD85FD3-1407-9B1E-8D72-B90D6322B87F}"/>
              </a:ext>
            </a:extLst>
          </p:cNvPr>
          <p:cNvSpPr txBox="1">
            <a:spLocks/>
          </p:cNvSpPr>
          <p:nvPr/>
        </p:nvSpPr>
        <p:spPr bwMode="auto">
          <a:xfrm>
            <a:off x="9681365" y="6563824"/>
            <a:ext cx="24024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a:solidFill>
                  <a:schemeClr val="tx1"/>
                </a:solidFill>
                <a:latin typeface="+mn-lt"/>
              </a:rPr>
              <a:t>Abe S, et al.</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AIDS2024 ; # </a:t>
            </a:r>
            <a:r>
              <a:rPr lang="en-US" sz="1200" i="1" kern="0" dirty="0">
                <a:solidFill>
                  <a:schemeClr val="tx1"/>
                </a:solidFill>
                <a:latin typeface="+mn-lt"/>
              </a:rPr>
              <a:t>OAC0803</a:t>
            </a:r>
            <a:endPar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5" name="ZoneTexte 4">
            <a:extLst>
              <a:ext uri="{FF2B5EF4-FFF2-40B4-BE49-F238E27FC236}">
                <a16:creationId xmlns:a16="http://schemas.microsoft.com/office/drawing/2014/main" id="{CE718A2A-6D03-8712-3F6D-DA4419363A3D}"/>
              </a:ext>
            </a:extLst>
          </p:cNvPr>
          <p:cNvSpPr txBox="1"/>
          <p:nvPr/>
        </p:nvSpPr>
        <p:spPr>
          <a:xfrm>
            <a:off x="4430783" y="2415596"/>
            <a:ext cx="3351046" cy="400110"/>
          </a:xfrm>
          <a:prstGeom prst="rect">
            <a:avLst/>
          </a:prstGeom>
          <a:noFill/>
        </p:spPr>
        <p:txBody>
          <a:bodyPr wrap="none" rtlCol="0">
            <a:spAutoFit/>
          </a:bodyPr>
          <a:lstStyle/>
          <a:p>
            <a:r>
              <a:rPr lang="en-US" sz="2000" b="1" dirty="0">
                <a:solidFill>
                  <a:srgbClr val="0070C0"/>
                </a:solidFill>
              </a:rPr>
              <a:t>Incidence (test positivity rate)</a:t>
            </a:r>
          </a:p>
        </p:txBody>
      </p:sp>
      <p:sp>
        <p:nvSpPr>
          <p:cNvPr id="6" name="Espace réservé du contenu 2">
            <a:extLst>
              <a:ext uri="{FF2B5EF4-FFF2-40B4-BE49-F238E27FC236}">
                <a16:creationId xmlns:a16="http://schemas.microsoft.com/office/drawing/2014/main" id="{E15ECFB5-5DC2-0C51-6DD4-7B73A7AA28D9}"/>
              </a:ext>
            </a:extLst>
          </p:cNvPr>
          <p:cNvSpPr txBox="1">
            <a:spLocks/>
          </p:cNvSpPr>
          <p:nvPr/>
        </p:nvSpPr>
        <p:spPr>
          <a:xfrm>
            <a:off x="407368" y="6187175"/>
            <a:ext cx="10972800" cy="412005"/>
          </a:xfrm>
          <a:prstGeom prst="rect">
            <a:avLst/>
          </a:prstGeom>
        </p:spPr>
        <p:txBody>
          <a:bodyPr vert="horz" lIns="91440" tIns="45720" rIns="91440" bIns="45720" rtlCol="0">
            <a:normAutofit/>
          </a:bodyPr>
          <a:lstStyle>
            <a:lvl1pPr marL="257175" indent="-257175" algn="l" defTabSz="342900" rtl="0" eaLnBrk="1" latinLnBrk="0" hangingPunct="1">
              <a:spcBef>
                <a:spcPct val="20000"/>
              </a:spcBef>
              <a:buClr>
                <a:srgbClr val="0070C0"/>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0070C0"/>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0070C0"/>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0070C0"/>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0070C0"/>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spcBef>
                <a:spcPts val="0"/>
              </a:spcBef>
            </a:pPr>
            <a:r>
              <a:rPr lang="en-US" sz="2000" dirty="0"/>
              <a:t>Conclusion: significant decrease of STIs without increase of other vaginal infections</a:t>
            </a:r>
          </a:p>
        </p:txBody>
      </p:sp>
      <p:grpSp>
        <p:nvGrpSpPr>
          <p:cNvPr id="73" name="Groupe 72">
            <a:extLst>
              <a:ext uri="{FF2B5EF4-FFF2-40B4-BE49-F238E27FC236}">
                <a16:creationId xmlns:a16="http://schemas.microsoft.com/office/drawing/2014/main" id="{18F56868-6B8D-8DA7-9458-49D86518075B}"/>
              </a:ext>
            </a:extLst>
          </p:cNvPr>
          <p:cNvGrpSpPr/>
          <p:nvPr/>
        </p:nvGrpSpPr>
        <p:grpSpPr>
          <a:xfrm>
            <a:off x="214062" y="2844315"/>
            <a:ext cx="4951734" cy="2925306"/>
            <a:chOff x="214062" y="2844315"/>
            <a:chExt cx="4951734" cy="2925306"/>
          </a:xfrm>
        </p:grpSpPr>
        <p:grpSp>
          <p:nvGrpSpPr>
            <p:cNvPr id="9" name="Groupe 8">
              <a:extLst>
                <a:ext uri="{FF2B5EF4-FFF2-40B4-BE49-F238E27FC236}">
                  <a16:creationId xmlns:a16="http://schemas.microsoft.com/office/drawing/2014/main" id="{AEB0AFA9-E1E6-D127-242D-B8C29B5595FF}"/>
                </a:ext>
              </a:extLst>
            </p:cNvPr>
            <p:cNvGrpSpPr/>
            <p:nvPr/>
          </p:nvGrpSpPr>
          <p:grpSpPr>
            <a:xfrm>
              <a:off x="1254022" y="2844315"/>
              <a:ext cx="3698875" cy="2587550"/>
              <a:chOff x="2176463" y="2627313"/>
              <a:chExt cx="3698875" cy="2957513"/>
            </a:xfrm>
          </p:grpSpPr>
          <p:sp>
            <p:nvSpPr>
              <p:cNvPr id="10" name="Freeform 6">
                <a:extLst>
                  <a:ext uri="{FF2B5EF4-FFF2-40B4-BE49-F238E27FC236}">
                    <a16:creationId xmlns:a16="http://schemas.microsoft.com/office/drawing/2014/main" id="{9129B4B4-3D81-DB0C-C7F1-8DE36CFC45D4}"/>
                  </a:ext>
                </a:extLst>
              </p:cNvPr>
              <p:cNvSpPr>
                <a:spLocks/>
              </p:cNvSpPr>
              <p:nvPr/>
            </p:nvSpPr>
            <p:spPr bwMode="auto">
              <a:xfrm>
                <a:off x="2176463" y="2627313"/>
                <a:ext cx="3698875" cy="2851150"/>
              </a:xfrm>
              <a:custGeom>
                <a:avLst/>
                <a:gdLst>
                  <a:gd name="T0" fmla="*/ 11649 w 11649"/>
                  <a:gd name="T1" fmla="*/ 8979 h 8979"/>
                  <a:gd name="T2" fmla="*/ 0 w 11649"/>
                  <a:gd name="T3" fmla="*/ 8979 h 8979"/>
                  <a:gd name="T4" fmla="*/ 0 w 11649"/>
                  <a:gd name="T5" fmla="*/ 0 h 8979"/>
                </a:gdLst>
                <a:ahLst/>
                <a:cxnLst>
                  <a:cxn ang="0">
                    <a:pos x="T0" y="T1"/>
                  </a:cxn>
                  <a:cxn ang="0">
                    <a:pos x="T2" y="T3"/>
                  </a:cxn>
                  <a:cxn ang="0">
                    <a:pos x="T4" y="T5"/>
                  </a:cxn>
                </a:cxnLst>
                <a:rect l="0" t="0" r="r" b="b"/>
                <a:pathLst>
                  <a:path w="11649" h="8979">
                    <a:moveTo>
                      <a:pt x="11649" y="8979"/>
                    </a:moveTo>
                    <a:lnTo>
                      <a:pt x="0" y="8979"/>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1" name="Line 10">
                <a:extLst>
                  <a:ext uri="{FF2B5EF4-FFF2-40B4-BE49-F238E27FC236}">
                    <a16:creationId xmlns:a16="http://schemas.microsoft.com/office/drawing/2014/main" id="{ACCE8166-6C6C-581B-60A3-319092A2D6D1}"/>
                  </a:ext>
                </a:extLst>
              </p:cNvPr>
              <p:cNvSpPr>
                <a:spLocks noChangeShapeType="1"/>
              </p:cNvSpPr>
              <p:nvPr/>
            </p:nvSpPr>
            <p:spPr bwMode="auto">
              <a:xfrm flipV="1">
                <a:off x="5840413" y="5478463"/>
                <a:ext cx="0" cy="1063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2" name="Line 11">
                <a:extLst>
                  <a:ext uri="{FF2B5EF4-FFF2-40B4-BE49-F238E27FC236}">
                    <a16:creationId xmlns:a16="http://schemas.microsoft.com/office/drawing/2014/main" id="{C3E0B40F-B542-519A-8458-2F0E4E596BDC}"/>
                  </a:ext>
                </a:extLst>
              </p:cNvPr>
              <p:cNvSpPr>
                <a:spLocks noChangeShapeType="1"/>
              </p:cNvSpPr>
              <p:nvPr/>
            </p:nvSpPr>
            <p:spPr bwMode="auto">
              <a:xfrm flipV="1">
                <a:off x="5105400" y="5478463"/>
                <a:ext cx="0" cy="1063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3" name="Line 12">
                <a:extLst>
                  <a:ext uri="{FF2B5EF4-FFF2-40B4-BE49-F238E27FC236}">
                    <a16:creationId xmlns:a16="http://schemas.microsoft.com/office/drawing/2014/main" id="{F83A8805-7141-AAB0-32B6-4FC2047F948B}"/>
                  </a:ext>
                </a:extLst>
              </p:cNvPr>
              <p:cNvSpPr>
                <a:spLocks noChangeShapeType="1"/>
              </p:cNvSpPr>
              <p:nvPr/>
            </p:nvSpPr>
            <p:spPr bwMode="auto">
              <a:xfrm flipV="1">
                <a:off x="4373563" y="5478463"/>
                <a:ext cx="0" cy="1063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4" name="Line 13">
                <a:extLst>
                  <a:ext uri="{FF2B5EF4-FFF2-40B4-BE49-F238E27FC236}">
                    <a16:creationId xmlns:a16="http://schemas.microsoft.com/office/drawing/2014/main" id="{52BA8E6A-A6B4-EFB1-35D6-8B8086405489}"/>
                  </a:ext>
                </a:extLst>
              </p:cNvPr>
              <p:cNvSpPr>
                <a:spLocks noChangeShapeType="1"/>
              </p:cNvSpPr>
              <p:nvPr/>
            </p:nvSpPr>
            <p:spPr bwMode="auto">
              <a:xfrm flipV="1">
                <a:off x="3641725" y="5478463"/>
                <a:ext cx="0" cy="1063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5" name="Line 14">
                <a:extLst>
                  <a:ext uri="{FF2B5EF4-FFF2-40B4-BE49-F238E27FC236}">
                    <a16:creationId xmlns:a16="http://schemas.microsoft.com/office/drawing/2014/main" id="{BB438E7F-EB38-61C0-2DC7-53E422D7388A}"/>
                  </a:ext>
                </a:extLst>
              </p:cNvPr>
              <p:cNvSpPr>
                <a:spLocks noChangeShapeType="1"/>
              </p:cNvSpPr>
              <p:nvPr/>
            </p:nvSpPr>
            <p:spPr bwMode="auto">
              <a:xfrm flipV="1">
                <a:off x="2908300" y="5478463"/>
                <a:ext cx="0" cy="1063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6" name="Line 15">
                <a:extLst>
                  <a:ext uri="{FF2B5EF4-FFF2-40B4-BE49-F238E27FC236}">
                    <a16:creationId xmlns:a16="http://schemas.microsoft.com/office/drawing/2014/main" id="{C852B764-793C-3EF3-8EBC-FD8A18415440}"/>
                  </a:ext>
                </a:extLst>
              </p:cNvPr>
              <p:cNvSpPr>
                <a:spLocks noChangeShapeType="1"/>
              </p:cNvSpPr>
              <p:nvPr/>
            </p:nvSpPr>
            <p:spPr bwMode="auto">
              <a:xfrm flipV="1">
                <a:off x="2176463" y="5478463"/>
                <a:ext cx="0" cy="1063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7" name="Rectangle 19">
                <a:extLst>
                  <a:ext uri="{FF2B5EF4-FFF2-40B4-BE49-F238E27FC236}">
                    <a16:creationId xmlns:a16="http://schemas.microsoft.com/office/drawing/2014/main" id="{5FA4A07B-9AA4-22F2-3594-C64F0C26618F}"/>
                  </a:ext>
                </a:extLst>
              </p:cNvPr>
              <p:cNvSpPr>
                <a:spLocks noChangeArrowheads="1"/>
              </p:cNvSpPr>
              <p:nvPr/>
            </p:nvSpPr>
            <p:spPr bwMode="auto">
              <a:xfrm>
                <a:off x="2176463" y="2811463"/>
                <a:ext cx="1479550" cy="176213"/>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8" name="Rectangle 20">
                <a:extLst>
                  <a:ext uri="{FF2B5EF4-FFF2-40B4-BE49-F238E27FC236}">
                    <a16:creationId xmlns:a16="http://schemas.microsoft.com/office/drawing/2014/main" id="{DC580BF4-D155-C8E5-9C72-BA1BFC845E1F}"/>
                  </a:ext>
                </a:extLst>
              </p:cNvPr>
              <p:cNvSpPr>
                <a:spLocks noChangeArrowheads="1"/>
              </p:cNvSpPr>
              <p:nvPr/>
            </p:nvSpPr>
            <p:spPr bwMode="auto">
              <a:xfrm>
                <a:off x="2176463" y="3008313"/>
                <a:ext cx="381000" cy="176213"/>
              </a:xfrm>
              <a:prstGeom prst="rect">
                <a:avLst/>
              </a:prstGeom>
              <a:solidFill>
                <a:srgbClr val="00CC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9" name="Rectangle 21">
                <a:extLst>
                  <a:ext uri="{FF2B5EF4-FFF2-40B4-BE49-F238E27FC236}">
                    <a16:creationId xmlns:a16="http://schemas.microsoft.com/office/drawing/2014/main" id="{24A5EA6C-9A64-035E-4760-560EA2D863CE}"/>
                  </a:ext>
                </a:extLst>
              </p:cNvPr>
              <p:cNvSpPr>
                <a:spLocks noChangeArrowheads="1"/>
              </p:cNvSpPr>
              <p:nvPr/>
            </p:nvSpPr>
            <p:spPr bwMode="auto">
              <a:xfrm>
                <a:off x="2176463" y="3549650"/>
                <a:ext cx="3025775" cy="176213"/>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20" name="Rectangle 22">
                <a:extLst>
                  <a:ext uri="{FF2B5EF4-FFF2-40B4-BE49-F238E27FC236}">
                    <a16:creationId xmlns:a16="http://schemas.microsoft.com/office/drawing/2014/main" id="{E3F841C1-208C-F281-B933-4EDBB11EF38E}"/>
                  </a:ext>
                </a:extLst>
              </p:cNvPr>
              <p:cNvSpPr>
                <a:spLocks noChangeArrowheads="1"/>
              </p:cNvSpPr>
              <p:nvPr/>
            </p:nvSpPr>
            <p:spPr bwMode="auto">
              <a:xfrm>
                <a:off x="2176463" y="3748088"/>
                <a:ext cx="823913" cy="174625"/>
              </a:xfrm>
              <a:prstGeom prst="rect">
                <a:avLst/>
              </a:prstGeom>
              <a:solidFill>
                <a:srgbClr val="00CC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21" name="Rectangle 23">
                <a:extLst>
                  <a:ext uri="{FF2B5EF4-FFF2-40B4-BE49-F238E27FC236}">
                    <a16:creationId xmlns:a16="http://schemas.microsoft.com/office/drawing/2014/main" id="{7B478D6D-43D7-4E6D-AF2F-7DEEFFE2C63D}"/>
                  </a:ext>
                </a:extLst>
              </p:cNvPr>
              <p:cNvSpPr>
                <a:spLocks noChangeArrowheads="1"/>
              </p:cNvSpPr>
              <p:nvPr/>
            </p:nvSpPr>
            <p:spPr bwMode="auto">
              <a:xfrm>
                <a:off x="2176463" y="4283075"/>
                <a:ext cx="1089025" cy="174625"/>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22" name="Rectangle 24">
                <a:extLst>
                  <a:ext uri="{FF2B5EF4-FFF2-40B4-BE49-F238E27FC236}">
                    <a16:creationId xmlns:a16="http://schemas.microsoft.com/office/drawing/2014/main" id="{2F5BD510-1B1F-78DA-18F4-A83B68657345}"/>
                  </a:ext>
                </a:extLst>
              </p:cNvPr>
              <p:cNvSpPr>
                <a:spLocks noChangeArrowheads="1"/>
              </p:cNvSpPr>
              <p:nvPr/>
            </p:nvSpPr>
            <p:spPr bwMode="auto">
              <a:xfrm>
                <a:off x="2176463" y="4479925"/>
                <a:ext cx="317500" cy="176213"/>
              </a:xfrm>
              <a:prstGeom prst="rect">
                <a:avLst/>
              </a:prstGeom>
              <a:solidFill>
                <a:srgbClr val="00CC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23" name="Rectangle 25">
                <a:extLst>
                  <a:ext uri="{FF2B5EF4-FFF2-40B4-BE49-F238E27FC236}">
                    <a16:creationId xmlns:a16="http://schemas.microsoft.com/office/drawing/2014/main" id="{8C93C8CB-B255-FD85-24B1-2422AFEFD56B}"/>
                  </a:ext>
                </a:extLst>
              </p:cNvPr>
              <p:cNvSpPr>
                <a:spLocks noChangeArrowheads="1"/>
              </p:cNvSpPr>
              <p:nvPr/>
            </p:nvSpPr>
            <p:spPr bwMode="auto">
              <a:xfrm>
                <a:off x="2176463" y="5021263"/>
                <a:ext cx="331788" cy="176213"/>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grpSp>
        <p:sp>
          <p:nvSpPr>
            <p:cNvPr id="37" name="ZoneTexte 36">
              <a:extLst>
                <a:ext uri="{FF2B5EF4-FFF2-40B4-BE49-F238E27FC236}">
                  <a16:creationId xmlns:a16="http://schemas.microsoft.com/office/drawing/2014/main" id="{DCD1018D-433E-2B5D-26D3-C4E7573237FA}"/>
                </a:ext>
              </a:extLst>
            </p:cNvPr>
            <p:cNvSpPr txBox="1"/>
            <p:nvPr/>
          </p:nvSpPr>
          <p:spPr>
            <a:xfrm>
              <a:off x="452267" y="4987212"/>
              <a:ext cx="751168" cy="307777"/>
            </a:xfrm>
            <a:prstGeom prst="rect">
              <a:avLst/>
            </a:prstGeom>
            <a:noFill/>
          </p:spPr>
          <p:txBody>
            <a:bodyPr wrap="none" rtlCol="0">
              <a:spAutoFit/>
            </a:bodyPr>
            <a:lstStyle/>
            <a:p>
              <a:pPr algn="r"/>
              <a:r>
                <a:rPr lang="en-US" sz="1400" b="1">
                  <a:latin typeface="Calibri" panose="020F0502020204030204" pitchFamily="34" charset="0"/>
                  <a:ea typeface="Calibri" panose="020F0502020204030204" pitchFamily="34" charset="0"/>
                  <a:cs typeface="Calibri" panose="020F0502020204030204" pitchFamily="34" charset="0"/>
                </a:rPr>
                <a:t>Syphilis</a:t>
              </a:r>
            </a:p>
          </p:txBody>
        </p:sp>
        <p:sp>
          <p:nvSpPr>
            <p:cNvPr id="38" name="ZoneTexte 37">
              <a:extLst>
                <a:ext uri="{FF2B5EF4-FFF2-40B4-BE49-F238E27FC236}">
                  <a16:creationId xmlns:a16="http://schemas.microsoft.com/office/drawing/2014/main" id="{BC201DD4-BD2F-5218-A650-CC35EA2C7232}"/>
                </a:ext>
              </a:extLst>
            </p:cNvPr>
            <p:cNvSpPr txBox="1"/>
            <p:nvPr/>
          </p:nvSpPr>
          <p:spPr>
            <a:xfrm>
              <a:off x="1061408" y="5461844"/>
              <a:ext cx="404277" cy="307777"/>
            </a:xfrm>
            <a:prstGeom prst="rect">
              <a:avLst/>
            </a:prstGeom>
            <a:noFill/>
          </p:spPr>
          <p:txBody>
            <a:bodyPr wrap="none" rtlCol="0">
              <a:spAutoFit/>
            </a:bodyPr>
            <a:lstStyle/>
            <a:p>
              <a:pPr algn="ctr"/>
              <a:r>
                <a:rPr lang="fr-FR" sz="1400" dirty="0">
                  <a:latin typeface="Calibri" panose="020F0502020204030204" pitchFamily="34" charset="0"/>
                  <a:ea typeface="Calibri" panose="020F0502020204030204" pitchFamily="34" charset="0"/>
                  <a:cs typeface="Calibri" panose="020F0502020204030204" pitchFamily="34" charset="0"/>
                </a:rPr>
                <a:t>0%</a:t>
              </a:r>
            </a:p>
          </p:txBody>
        </p:sp>
        <p:sp>
          <p:nvSpPr>
            <p:cNvPr id="39" name="ZoneTexte 38">
              <a:extLst>
                <a:ext uri="{FF2B5EF4-FFF2-40B4-BE49-F238E27FC236}">
                  <a16:creationId xmlns:a16="http://schemas.microsoft.com/office/drawing/2014/main" id="{8F055197-34FF-88F2-3AF7-78ABA656AF0B}"/>
                </a:ext>
              </a:extLst>
            </p:cNvPr>
            <p:cNvSpPr txBox="1"/>
            <p:nvPr/>
          </p:nvSpPr>
          <p:spPr>
            <a:xfrm>
              <a:off x="1782133" y="5461844"/>
              <a:ext cx="404277" cy="307777"/>
            </a:xfrm>
            <a:prstGeom prst="rect">
              <a:avLst/>
            </a:prstGeom>
            <a:noFill/>
          </p:spPr>
          <p:txBody>
            <a:bodyPr wrap="none" rtlCol="0">
              <a:spAutoFit/>
            </a:bodyPr>
            <a:lstStyle/>
            <a:p>
              <a:pPr algn="ctr"/>
              <a:r>
                <a:rPr lang="fr-FR" sz="1400" dirty="0">
                  <a:latin typeface="Calibri" panose="020F0502020204030204" pitchFamily="34" charset="0"/>
                  <a:ea typeface="Calibri" panose="020F0502020204030204" pitchFamily="34" charset="0"/>
                  <a:cs typeface="Calibri" panose="020F0502020204030204" pitchFamily="34" charset="0"/>
                </a:rPr>
                <a:t>5%</a:t>
              </a:r>
            </a:p>
          </p:txBody>
        </p:sp>
        <p:sp>
          <p:nvSpPr>
            <p:cNvPr id="40" name="ZoneTexte 39">
              <a:extLst>
                <a:ext uri="{FF2B5EF4-FFF2-40B4-BE49-F238E27FC236}">
                  <a16:creationId xmlns:a16="http://schemas.microsoft.com/office/drawing/2014/main" id="{E97A22E7-7ECB-09D3-DAFD-DB69420980E0}"/>
                </a:ext>
              </a:extLst>
            </p:cNvPr>
            <p:cNvSpPr txBox="1"/>
            <p:nvPr/>
          </p:nvSpPr>
          <p:spPr>
            <a:xfrm>
              <a:off x="2471459" y="5461844"/>
              <a:ext cx="495649" cy="307777"/>
            </a:xfrm>
            <a:prstGeom prst="rect">
              <a:avLst/>
            </a:prstGeom>
            <a:noFill/>
          </p:spPr>
          <p:txBody>
            <a:bodyPr wrap="none" rtlCol="0">
              <a:spAutoFit/>
            </a:bodyPr>
            <a:lstStyle/>
            <a:p>
              <a:pPr algn="ctr"/>
              <a:r>
                <a:rPr lang="fr-FR" sz="1400" dirty="0">
                  <a:latin typeface="Calibri" panose="020F0502020204030204" pitchFamily="34" charset="0"/>
                  <a:ea typeface="Calibri" panose="020F0502020204030204" pitchFamily="34" charset="0"/>
                  <a:cs typeface="Calibri" panose="020F0502020204030204" pitchFamily="34" charset="0"/>
                </a:rPr>
                <a:t>10%</a:t>
              </a:r>
            </a:p>
          </p:txBody>
        </p:sp>
        <p:sp>
          <p:nvSpPr>
            <p:cNvPr id="41" name="ZoneTexte 40">
              <a:extLst>
                <a:ext uri="{FF2B5EF4-FFF2-40B4-BE49-F238E27FC236}">
                  <a16:creationId xmlns:a16="http://schemas.microsoft.com/office/drawing/2014/main" id="{F18CE059-2834-72C2-B31F-2D4C105EE09C}"/>
                </a:ext>
              </a:extLst>
            </p:cNvPr>
            <p:cNvSpPr txBox="1"/>
            <p:nvPr/>
          </p:nvSpPr>
          <p:spPr>
            <a:xfrm>
              <a:off x="3209646" y="5461844"/>
              <a:ext cx="495649" cy="307777"/>
            </a:xfrm>
            <a:prstGeom prst="rect">
              <a:avLst/>
            </a:prstGeom>
            <a:noFill/>
          </p:spPr>
          <p:txBody>
            <a:bodyPr wrap="none" rtlCol="0">
              <a:spAutoFit/>
            </a:bodyPr>
            <a:lstStyle/>
            <a:p>
              <a:pPr algn="ctr"/>
              <a:r>
                <a:rPr lang="fr-FR" sz="1400" dirty="0">
                  <a:latin typeface="Calibri" panose="020F0502020204030204" pitchFamily="34" charset="0"/>
                  <a:ea typeface="Calibri" panose="020F0502020204030204" pitchFamily="34" charset="0"/>
                  <a:cs typeface="Calibri" panose="020F0502020204030204" pitchFamily="34" charset="0"/>
                </a:rPr>
                <a:t>15%</a:t>
              </a:r>
            </a:p>
          </p:txBody>
        </p:sp>
        <p:sp>
          <p:nvSpPr>
            <p:cNvPr id="42" name="ZoneTexte 41">
              <a:extLst>
                <a:ext uri="{FF2B5EF4-FFF2-40B4-BE49-F238E27FC236}">
                  <a16:creationId xmlns:a16="http://schemas.microsoft.com/office/drawing/2014/main" id="{4C0B64CA-EC09-88AF-A015-854CC2223883}"/>
                </a:ext>
              </a:extLst>
            </p:cNvPr>
            <p:cNvSpPr txBox="1"/>
            <p:nvPr/>
          </p:nvSpPr>
          <p:spPr>
            <a:xfrm>
              <a:off x="3935134" y="5461844"/>
              <a:ext cx="495649" cy="307777"/>
            </a:xfrm>
            <a:prstGeom prst="rect">
              <a:avLst/>
            </a:prstGeom>
            <a:noFill/>
          </p:spPr>
          <p:txBody>
            <a:bodyPr wrap="none" rtlCol="0">
              <a:spAutoFit/>
            </a:bodyPr>
            <a:lstStyle/>
            <a:p>
              <a:pPr algn="ctr"/>
              <a:r>
                <a:rPr lang="fr-FR" sz="1400" dirty="0">
                  <a:latin typeface="Calibri" panose="020F0502020204030204" pitchFamily="34" charset="0"/>
                  <a:ea typeface="Calibri" panose="020F0502020204030204" pitchFamily="34" charset="0"/>
                  <a:cs typeface="Calibri" panose="020F0502020204030204" pitchFamily="34" charset="0"/>
                </a:rPr>
                <a:t>20%</a:t>
              </a:r>
            </a:p>
          </p:txBody>
        </p:sp>
        <p:sp>
          <p:nvSpPr>
            <p:cNvPr id="43" name="ZoneTexte 42">
              <a:extLst>
                <a:ext uri="{FF2B5EF4-FFF2-40B4-BE49-F238E27FC236}">
                  <a16:creationId xmlns:a16="http://schemas.microsoft.com/office/drawing/2014/main" id="{F319BBF2-C8F0-B933-F2F3-6F88B13ACEEC}"/>
                </a:ext>
              </a:extLst>
            </p:cNvPr>
            <p:cNvSpPr txBox="1"/>
            <p:nvPr/>
          </p:nvSpPr>
          <p:spPr>
            <a:xfrm>
              <a:off x="4670147" y="5461844"/>
              <a:ext cx="495649" cy="307777"/>
            </a:xfrm>
            <a:prstGeom prst="rect">
              <a:avLst/>
            </a:prstGeom>
            <a:noFill/>
          </p:spPr>
          <p:txBody>
            <a:bodyPr wrap="none" rtlCol="0">
              <a:spAutoFit/>
            </a:bodyPr>
            <a:lstStyle/>
            <a:p>
              <a:pPr algn="ctr"/>
              <a:r>
                <a:rPr lang="fr-FR" sz="1400" dirty="0">
                  <a:latin typeface="Calibri" panose="020F0502020204030204" pitchFamily="34" charset="0"/>
                  <a:ea typeface="Calibri" panose="020F0502020204030204" pitchFamily="34" charset="0"/>
                  <a:cs typeface="Calibri" panose="020F0502020204030204" pitchFamily="34" charset="0"/>
                </a:rPr>
                <a:t>25%</a:t>
              </a:r>
            </a:p>
          </p:txBody>
        </p:sp>
        <p:sp>
          <p:nvSpPr>
            <p:cNvPr id="44" name="ZoneTexte 43">
              <a:extLst>
                <a:ext uri="{FF2B5EF4-FFF2-40B4-BE49-F238E27FC236}">
                  <a16:creationId xmlns:a16="http://schemas.microsoft.com/office/drawing/2014/main" id="{DD866627-7151-71CD-CCA0-25966D6724CD}"/>
                </a:ext>
              </a:extLst>
            </p:cNvPr>
            <p:cNvSpPr txBox="1"/>
            <p:nvPr/>
          </p:nvSpPr>
          <p:spPr>
            <a:xfrm>
              <a:off x="214062" y="4345910"/>
              <a:ext cx="989373" cy="307777"/>
            </a:xfrm>
            <a:prstGeom prst="rect">
              <a:avLst/>
            </a:prstGeom>
            <a:noFill/>
          </p:spPr>
          <p:txBody>
            <a:bodyPr wrap="none" rtlCol="0">
              <a:spAutoFit/>
            </a:bodyPr>
            <a:lstStyle/>
            <a:p>
              <a:pPr algn="r"/>
              <a:r>
                <a:rPr lang="en-US" sz="1400" b="1">
                  <a:latin typeface="Calibri" panose="020F0502020204030204" pitchFamily="34" charset="0"/>
                  <a:ea typeface="Calibri" panose="020F0502020204030204" pitchFamily="34" charset="0"/>
                  <a:cs typeface="Calibri" panose="020F0502020204030204" pitchFamily="34" charset="0"/>
                </a:rPr>
                <a:t>Gonorrhea</a:t>
              </a:r>
            </a:p>
          </p:txBody>
        </p:sp>
        <p:sp>
          <p:nvSpPr>
            <p:cNvPr id="45" name="ZoneTexte 44">
              <a:extLst>
                <a:ext uri="{FF2B5EF4-FFF2-40B4-BE49-F238E27FC236}">
                  <a16:creationId xmlns:a16="http://schemas.microsoft.com/office/drawing/2014/main" id="{99D9CA2F-2D92-6AA9-B7FD-B94DE0682F50}"/>
                </a:ext>
              </a:extLst>
            </p:cNvPr>
            <p:cNvSpPr txBox="1"/>
            <p:nvPr/>
          </p:nvSpPr>
          <p:spPr>
            <a:xfrm>
              <a:off x="240158" y="3694331"/>
              <a:ext cx="963277" cy="307777"/>
            </a:xfrm>
            <a:prstGeom prst="rect">
              <a:avLst/>
            </a:prstGeom>
            <a:noFill/>
          </p:spPr>
          <p:txBody>
            <a:bodyPr wrap="none" rtlCol="0">
              <a:spAutoFit/>
            </a:bodyPr>
            <a:lstStyle/>
            <a:p>
              <a:pPr algn="r"/>
              <a:r>
                <a:rPr lang="en-US" sz="1400" b="1" dirty="0">
                  <a:latin typeface="Calibri" panose="020F0502020204030204" pitchFamily="34" charset="0"/>
                  <a:ea typeface="Calibri" panose="020F0502020204030204" pitchFamily="34" charset="0"/>
                  <a:cs typeface="Calibri" panose="020F0502020204030204" pitchFamily="34" charset="0"/>
                </a:rPr>
                <a:t>Chlamydia</a:t>
              </a:r>
            </a:p>
          </p:txBody>
        </p:sp>
        <p:sp>
          <p:nvSpPr>
            <p:cNvPr id="46" name="ZoneTexte 45">
              <a:extLst>
                <a:ext uri="{FF2B5EF4-FFF2-40B4-BE49-F238E27FC236}">
                  <a16:creationId xmlns:a16="http://schemas.microsoft.com/office/drawing/2014/main" id="{CBE8EC0B-2EE9-877D-B906-AA7B3CFCBC80}"/>
                </a:ext>
              </a:extLst>
            </p:cNvPr>
            <p:cNvSpPr txBox="1"/>
            <p:nvPr/>
          </p:nvSpPr>
          <p:spPr>
            <a:xfrm>
              <a:off x="226244" y="3051888"/>
              <a:ext cx="977191" cy="307777"/>
            </a:xfrm>
            <a:prstGeom prst="rect">
              <a:avLst/>
            </a:prstGeom>
            <a:noFill/>
          </p:spPr>
          <p:txBody>
            <a:bodyPr wrap="none" rtlCol="0">
              <a:spAutoFit/>
            </a:bodyPr>
            <a:lstStyle/>
            <a:p>
              <a:pPr algn="r"/>
              <a:r>
                <a:rPr lang="en-US" sz="1400" b="1" dirty="0">
                  <a:latin typeface="Calibri" panose="020F0502020204030204" pitchFamily="34" charset="0"/>
                  <a:ea typeface="Calibri" panose="020F0502020204030204" pitchFamily="34" charset="0"/>
                  <a:cs typeface="Calibri" panose="020F0502020204030204" pitchFamily="34" charset="0"/>
                </a:rPr>
                <a:t>Overall STI</a:t>
              </a:r>
            </a:p>
          </p:txBody>
        </p:sp>
        <p:sp>
          <p:nvSpPr>
            <p:cNvPr id="60" name="ZoneTexte 59">
              <a:extLst>
                <a:ext uri="{FF2B5EF4-FFF2-40B4-BE49-F238E27FC236}">
                  <a16:creationId xmlns:a16="http://schemas.microsoft.com/office/drawing/2014/main" id="{C802208B-A4EE-5A27-EB26-F1C0DB75F4F5}"/>
                </a:ext>
              </a:extLst>
            </p:cNvPr>
            <p:cNvSpPr txBox="1"/>
            <p:nvPr/>
          </p:nvSpPr>
          <p:spPr>
            <a:xfrm>
              <a:off x="2712881" y="2942290"/>
              <a:ext cx="638316" cy="307777"/>
            </a:xfrm>
            <a:prstGeom prst="rect">
              <a:avLst/>
            </a:prstGeom>
            <a:noFill/>
          </p:spPr>
          <p:txBody>
            <a:bodyPr wrap="none" rtlCol="0">
              <a:spAutoFit/>
            </a:bodyPr>
            <a:lstStyle/>
            <a:p>
              <a:r>
                <a:rPr lang="fr-FR" sz="1400" b="1" dirty="0">
                  <a:latin typeface="Calibri" panose="020F0502020204030204" pitchFamily="34" charset="0"/>
                  <a:ea typeface="Calibri" panose="020F0502020204030204" pitchFamily="34" charset="0"/>
                  <a:cs typeface="Calibri" panose="020F0502020204030204" pitchFamily="34" charset="0"/>
                </a:rPr>
                <a:t>10.2%</a:t>
              </a:r>
            </a:p>
          </p:txBody>
        </p:sp>
        <p:sp>
          <p:nvSpPr>
            <p:cNvPr id="61" name="ZoneTexte 60">
              <a:extLst>
                <a:ext uri="{FF2B5EF4-FFF2-40B4-BE49-F238E27FC236}">
                  <a16:creationId xmlns:a16="http://schemas.microsoft.com/office/drawing/2014/main" id="{29DB1513-C262-E540-5A6B-364F155CA3FB}"/>
                </a:ext>
              </a:extLst>
            </p:cNvPr>
            <p:cNvSpPr txBox="1"/>
            <p:nvPr/>
          </p:nvSpPr>
          <p:spPr>
            <a:xfrm>
              <a:off x="1635458" y="3123613"/>
              <a:ext cx="546945" cy="307777"/>
            </a:xfrm>
            <a:prstGeom prst="rect">
              <a:avLst/>
            </a:prstGeom>
            <a:noFill/>
          </p:spPr>
          <p:txBody>
            <a:bodyPr wrap="none" rtlCol="0">
              <a:spAutoFit/>
            </a:bodyPr>
            <a:lstStyle/>
            <a:p>
              <a:r>
                <a:rPr lang="fr-FR" sz="1400" b="1" dirty="0">
                  <a:latin typeface="Calibri" panose="020F0502020204030204" pitchFamily="34" charset="0"/>
                  <a:ea typeface="Calibri" panose="020F0502020204030204" pitchFamily="34" charset="0"/>
                  <a:cs typeface="Calibri" panose="020F0502020204030204" pitchFamily="34" charset="0"/>
                </a:rPr>
                <a:t>2.6%</a:t>
              </a:r>
            </a:p>
          </p:txBody>
        </p:sp>
        <p:sp>
          <p:nvSpPr>
            <p:cNvPr id="62" name="ZoneTexte 61">
              <a:extLst>
                <a:ext uri="{FF2B5EF4-FFF2-40B4-BE49-F238E27FC236}">
                  <a16:creationId xmlns:a16="http://schemas.microsoft.com/office/drawing/2014/main" id="{98F544BC-999C-CACC-181C-55B2527B9557}"/>
                </a:ext>
              </a:extLst>
            </p:cNvPr>
            <p:cNvSpPr txBox="1"/>
            <p:nvPr/>
          </p:nvSpPr>
          <p:spPr>
            <a:xfrm>
              <a:off x="4237873" y="3580008"/>
              <a:ext cx="638316" cy="307777"/>
            </a:xfrm>
            <a:prstGeom prst="rect">
              <a:avLst/>
            </a:prstGeom>
            <a:noFill/>
          </p:spPr>
          <p:txBody>
            <a:bodyPr wrap="none" rtlCol="0">
              <a:spAutoFit/>
            </a:bodyPr>
            <a:lstStyle/>
            <a:p>
              <a:r>
                <a:rPr lang="fr-FR" sz="1400" b="1" dirty="0">
                  <a:latin typeface="Calibri" panose="020F0502020204030204" pitchFamily="34" charset="0"/>
                  <a:ea typeface="Calibri" panose="020F0502020204030204" pitchFamily="34" charset="0"/>
                  <a:cs typeface="Calibri" panose="020F0502020204030204" pitchFamily="34" charset="0"/>
                </a:rPr>
                <a:t>20.7%</a:t>
              </a:r>
            </a:p>
          </p:txBody>
        </p:sp>
        <p:sp>
          <p:nvSpPr>
            <p:cNvPr id="63" name="ZoneTexte 62">
              <a:extLst>
                <a:ext uri="{FF2B5EF4-FFF2-40B4-BE49-F238E27FC236}">
                  <a16:creationId xmlns:a16="http://schemas.microsoft.com/office/drawing/2014/main" id="{9ED64A45-EAB4-1DB1-A63B-8A3F787FBE0D}"/>
                </a:ext>
              </a:extLst>
            </p:cNvPr>
            <p:cNvSpPr txBox="1"/>
            <p:nvPr/>
          </p:nvSpPr>
          <p:spPr>
            <a:xfrm>
              <a:off x="2064622" y="3763088"/>
              <a:ext cx="546945" cy="307777"/>
            </a:xfrm>
            <a:prstGeom prst="rect">
              <a:avLst/>
            </a:prstGeom>
            <a:noFill/>
          </p:spPr>
          <p:txBody>
            <a:bodyPr wrap="none" rtlCol="0">
              <a:spAutoFit/>
            </a:bodyPr>
            <a:lstStyle/>
            <a:p>
              <a:r>
                <a:rPr lang="fr-FR" sz="1400" b="1" dirty="0">
                  <a:latin typeface="Calibri" panose="020F0502020204030204" pitchFamily="34" charset="0"/>
                  <a:ea typeface="Calibri" panose="020F0502020204030204" pitchFamily="34" charset="0"/>
                  <a:cs typeface="Calibri" panose="020F0502020204030204" pitchFamily="34" charset="0"/>
                </a:rPr>
                <a:t>5.7%</a:t>
              </a:r>
            </a:p>
          </p:txBody>
        </p:sp>
        <p:sp>
          <p:nvSpPr>
            <p:cNvPr id="64" name="ZoneTexte 63">
              <a:extLst>
                <a:ext uri="{FF2B5EF4-FFF2-40B4-BE49-F238E27FC236}">
                  <a16:creationId xmlns:a16="http://schemas.microsoft.com/office/drawing/2014/main" id="{706124C7-DA5C-0F66-C2C1-F32E29DBDD8B}"/>
                </a:ext>
              </a:extLst>
            </p:cNvPr>
            <p:cNvSpPr txBox="1"/>
            <p:nvPr/>
          </p:nvSpPr>
          <p:spPr>
            <a:xfrm>
              <a:off x="2301286" y="4217728"/>
              <a:ext cx="546945" cy="307777"/>
            </a:xfrm>
            <a:prstGeom prst="rect">
              <a:avLst/>
            </a:prstGeom>
            <a:noFill/>
          </p:spPr>
          <p:txBody>
            <a:bodyPr wrap="none" rtlCol="0">
              <a:spAutoFit/>
            </a:bodyPr>
            <a:lstStyle/>
            <a:p>
              <a:r>
                <a:rPr lang="fr-FR" sz="1400" b="1" dirty="0">
                  <a:latin typeface="Calibri" panose="020F0502020204030204" pitchFamily="34" charset="0"/>
                  <a:ea typeface="Calibri" panose="020F0502020204030204" pitchFamily="34" charset="0"/>
                  <a:cs typeface="Calibri" panose="020F0502020204030204" pitchFamily="34" charset="0"/>
                </a:rPr>
                <a:t>7.5%</a:t>
              </a:r>
            </a:p>
          </p:txBody>
        </p:sp>
        <p:sp>
          <p:nvSpPr>
            <p:cNvPr id="65" name="ZoneTexte 64">
              <a:extLst>
                <a:ext uri="{FF2B5EF4-FFF2-40B4-BE49-F238E27FC236}">
                  <a16:creationId xmlns:a16="http://schemas.microsoft.com/office/drawing/2014/main" id="{3E8CC1C4-956A-BD1E-AD05-9C7361F442D2}"/>
                </a:ext>
              </a:extLst>
            </p:cNvPr>
            <p:cNvSpPr txBox="1"/>
            <p:nvPr/>
          </p:nvSpPr>
          <p:spPr>
            <a:xfrm>
              <a:off x="1531206" y="4393913"/>
              <a:ext cx="546945" cy="307777"/>
            </a:xfrm>
            <a:prstGeom prst="rect">
              <a:avLst/>
            </a:prstGeom>
            <a:noFill/>
          </p:spPr>
          <p:txBody>
            <a:bodyPr wrap="none" rtlCol="0">
              <a:spAutoFit/>
            </a:bodyPr>
            <a:lstStyle/>
            <a:p>
              <a:r>
                <a:rPr lang="fr-FR" sz="1400" b="1" dirty="0">
                  <a:latin typeface="Calibri" panose="020F0502020204030204" pitchFamily="34" charset="0"/>
                  <a:ea typeface="Calibri" panose="020F0502020204030204" pitchFamily="34" charset="0"/>
                  <a:cs typeface="Calibri" panose="020F0502020204030204" pitchFamily="34" charset="0"/>
                </a:rPr>
                <a:t>2.2%</a:t>
              </a:r>
            </a:p>
          </p:txBody>
        </p:sp>
        <p:sp>
          <p:nvSpPr>
            <p:cNvPr id="66" name="ZoneTexte 65">
              <a:extLst>
                <a:ext uri="{FF2B5EF4-FFF2-40B4-BE49-F238E27FC236}">
                  <a16:creationId xmlns:a16="http://schemas.microsoft.com/office/drawing/2014/main" id="{DF717169-4D61-3779-964F-EEC2CC0A39A3}"/>
                </a:ext>
              </a:extLst>
            </p:cNvPr>
            <p:cNvSpPr txBox="1"/>
            <p:nvPr/>
          </p:nvSpPr>
          <p:spPr>
            <a:xfrm>
              <a:off x="1543814" y="4867533"/>
              <a:ext cx="546945" cy="307777"/>
            </a:xfrm>
            <a:prstGeom prst="rect">
              <a:avLst/>
            </a:prstGeom>
            <a:noFill/>
          </p:spPr>
          <p:txBody>
            <a:bodyPr wrap="none" rtlCol="0">
              <a:spAutoFit/>
            </a:bodyPr>
            <a:lstStyle/>
            <a:p>
              <a:r>
                <a:rPr lang="fr-FR" sz="1400" b="1" dirty="0">
                  <a:latin typeface="Calibri" panose="020F0502020204030204" pitchFamily="34" charset="0"/>
                  <a:ea typeface="Calibri" panose="020F0502020204030204" pitchFamily="34" charset="0"/>
                  <a:cs typeface="Calibri" panose="020F0502020204030204" pitchFamily="34" charset="0"/>
                </a:rPr>
                <a:t>2.3%</a:t>
              </a:r>
            </a:p>
          </p:txBody>
        </p:sp>
        <p:sp>
          <p:nvSpPr>
            <p:cNvPr id="67" name="ZoneTexte 66">
              <a:extLst>
                <a:ext uri="{FF2B5EF4-FFF2-40B4-BE49-F238E27FC236}">
                  <a16:creationId xmlns:a16="http://schemas.microsoft.com/office/drawing/2014/main" id="{F9177CF4-658F-1A3E-3B17-956AAC0C30B8}"/>
                </a:ext>
              </a:extLst>
            </p:cNvPr>
            <p:cNvSpPr txBox="1"/>
            <p:nvPr/>
          </p:nvSpPr>
          <p:spPr>
            <a:xfrm>
              <a:off x="1251411" y="5101491"/>
              <a:ext cx="447558" cy="307777"/>
            </a:xfrm>
            <a:prstGeom prst="rect">
              <a:avLst/>
            </a:prstGeom>
            <a:noFill/>
          </p:spPr>
          <p:txBody>
            <a:bodyPr wrap="none" rtlCol="0">
              <a:spAutoFit/>
            </a:bodyPr>
            <a:lstStyle/>
            <a:p>
              <a:r>
                <a:rPr lang="fr-FR" sz="1400" b="1" dirty="0">
                  <a:latin typeface="Calibri" panose="020F0502020204030204" pitchFamily="34" charset="0"/>
                  <a:ea typeface="Calibri" panose="020F0502020204030204" pitchFamily="34" charset="0"/>
                  <a:cs typeface="Calibri" panose="020F0502020204030204" pitchFamily="34" charset="0"/>
                </a:rPr>
                <a:t>0 %</a:t>
              </a:r>
            </a:p>
          </p:txBody>
        </p:sp>
      </p:grpSp>
      <p:grpSp>
        <p:nvGrpSpPr>
          <p:cNvPr id="72" name="Groupe 71">
            <a:extLst>
              <a:ext uri="{FF2B5EF4-FFF2-40B4-BE49-F238E27FC236}">
                <a16:creationId xmlns:a16="http://schemas.microsoft.com/office/drawing/2014/main" id="{7AEE31D7-C4E7-A167-7A44-EC278B232438}"/>
              </a:ext>
            </a:extLst>
          </p:cNvPr>
          <p:cNvGrpSpPr/>
          <p:nvPr/>
        </p:nvGrpSpPr>
        <p:grpSpPr>
          <a:xfrm>
            <a:off x="6365219" y="3617498"/>
            <a:ext cx="4617347" cy="2066041"/>
            <a:chOff x="7163793" y="3444788"/>
            <a:chExt cx="4617347" cy="2066041"/>
          </a:xfrm>
        </p:grpSpPr>
        <p:grpSp>
          <p:nvGrpSpPr>
            <p:cNvPr id="24" name="Groupe 23">
              <a:extLst>
                <a:ext uri="{FF2B5EF4-FFF2-40B4-BE49-F238E27FC236}">
                  <a16:creationId xmlns:a16="http://schemas.microsoft.com/office/drawing/2014/main" id="{DD235F02-7F1C-B2B4-5579-F819E1BE1A36}"/>
                </a:ext>
              </a:extLst>
            </p:cNvPr>
            <p:cNvGrpSpPr/>
            <p:nvPr/>
          </p:nvGrpSpPr>
          <p:grpSpPr>
            <a:xfrm>
              <a:off x="8349473" y="3444788"/>
              <a:ext cx="3381375" cy="1738313"/>
              <a:chOff x="7354888" y="3184525"/>
              <a:chExt cx="3381375" cy="1738313"/>
            </a:xfrm>
          </p:grpSpPr>
          <p:sp>
            <p:nvSpPr>
              <p:cNvPr id="25" name="Freeform 7">
                <a:extLst>
                  <a:ext uri="{FF2B5EF4-FFF2-40B4-BE49-F238E27FC236}">
                    <a16:creationId xmlns:a16="http://schemas.microsoft.com/office/drawing/2014/main" id="{803DC31F-00DE-A6EB-94A7-0C8389E62CFC}"/>
                  </a:ext>
                </a:extLst>
              </p:cNvPr>
              <p:cNvSpPr>
                <a:spLocks/>
              </p:cNvSpPr>
              <p:nvPr/>
            </p:nvSpPr>
            <p:spPr bwMode="auto">
              <a:xfrm>
                <a:off x="7354888" y="3184525"/>
                <a:ext cx="3381375" cy="1631950"/>
              </a:xfrm>
              <a:custGeom>
                <a:avLst/>
                <a:gdLst>
                  <a:gd name="T0" fmla="*/ 10648 w 10648"/>
                  <a:gd name="T1" fmla="*/ 5143 h 5143"/>
                  <a:gd name="T2" fmla="*/ 0 w 10648"/>
                  <a:gd name="T3" fmla="*/ 5143 h 5143"/>
                  <a:gd name="T4" fmla="*/ 0 w 10648"/>
                  <a:gd name="T5" fmla="*/ 0 h 5143"/>
                </a:gdLst>
                <a:ahLst/>
                <a:cxnLst>
                  <a:cxn ang="0">
                    <a:pos x="T0" y="T1"/>
                  </a:cxn>
                  <a:cxn ang="0">
                    <a:pos x="T2" y="T3"/>
                  </a:cxn>
                  <a:cxn ang="0">
                    <a:pos x="T4" y="T5"/>
                  </a:cxn>
                </a:cxnLst>
                <a:rect l="0" t="0" r="r" b="b"/>
                <a:pathLst>
                  <a:path w="10648" h="5143">
                    <a:moveTo>
                      <a:pt x="10648" y="5143"/>
                    </a:moveTo>
                    <a:lnTo>
                      <a:pt x="0" y="5143"/>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26" name="Line 8">
                <a:extLst>
                  <a:ext uri="{FF2B5EF4-FFF2-40B4-BE49-F238E27FC236}">
                    <a16:creationId xmlns:a16="http://schemas.microsoft.com/office/drawing/2014/main" id="{54201752-1493-DE23-A80B-1DB22E5A4585}"/>
                  </a:ext>
                </a:extLst>
              </p:cNvPr>
              <p:cNvSpPr>
                <a:spLocks noChangeShapeType="1"/>
              </p:cNvSpPr>
              <p:nvPr/>
            </p:nvSpPr>
            <p:spPr bwMode="auto">
              <a:xfrm flipV="1">
                <a:off x="7354888" y="4816475"/>
                <a:ext cx="0" cy="1063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27" name="Line 9">
                <a:extLst>
                  <a:ext uri="{FF2B5EF4-FFF2-40B4-BE49-F238E27FC236}">
                    <a16:creationId xmlns:a16="http://schemas.microsoft.com/office/drawing/2014/main" id="{9A9D79C7-6181-93D9-076A-BA63DE578E9B}"/>
                  </a:ext>
                </a:extLst>
              </p:cNvPr>
              <p:cNvSpPr>
                <a:spLocks noChangeShapeType="1"/>
              </p:cNvSpPr>
              <p:nvPr/>
            </p:nvSpPr>
            <p:spPr bwMode="auto">
              <a:xfrm flipV="1">
                <a:off x="8150225" y="4816475"/>
                <a:ext cx="0" cy="1063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28" name="Line 16">
                <a:extLst>
                  <a:ext uri="{FF2B5EF4-FFF2-40B4-BE49-F238E27FC236}">
                    <a16:creationId xmlns:a16="http://schemas.microsoft.com/office/drawing/2014/main" id="{9E8036B3-FF37-4374-70C4-61354873E86C}"/>
                  </a:ext>
                </a:extLst>
              </p:cNvPr>
              <p:cNvSpPr>
                <a:spLocks noChangeShapeType="1"/>
              </p:cNvSpPr>
              <p:nvPr/>
            </p:nvSpPr>
            <p:spPr bwMode="auto">
              <a:xfrm flipV="1">
                <a:off x="8945563" y="4816475"/>
                <a:ext cx="0" cy="1063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29" name="Line 17">
                <a:extLst>
                  <a:ext uri="{FF2B5EF4-FFF2-40B4-BE49-F238E27FC236}">
                    <a16:creationId xmlns:a16="http://schemas.microsoft.com/office/drawing/2014/main" id="{9B36FF5C-8DD7-952D-A952-2A077E626866}"/>
                  </a:ext>
                </a:extLst>
              </p:cNvPr>
              <p:cNvSpPr>
                <a:spLocks noChangeShapeType="1"/>
              </p:cNvSpPr>
              <p:nvPr/>
            </p:nvSpPr>
            <p:spPr bwMode="auto">
              <a:xfrm flipV="1">
                <a:off x="9742488" y="4816475"/>
                <a:ext cx="0" cy="1063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30" name="Line 18">
                <a:extLst>
                  <a:ext uri="{FF2B5EF4-FFF2-40B4-BE49-F238E27FC236}">
                    <a16:creationId xmlns:a16="http://schemas.microsoft.com/office/drawing/2014/main" id="{87CD00CC-34E7-51AE-7365-DEDF9BE38B22}"/>
                  </a:ext>
                </a:extLst>
              </p:cNvPr>
              <p:cNvSpPr>
                <a:spLocks noChangeShapeType="1"/>
              </p:cNvSpPr>
              <p:nvPr/>
            </p:nvSpPr>
            <p:spPr bwMode="auto">
              <a:xfrm flipV="1">
                <a:off x="10537825" y="4816475"/>
                <a:ext cx="0" cy="1063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31" name="Rectangle 26">
                <a:extLst>
                  <a:ext uri="{FF2B5EF4-FFF2-40B4-BE49-F238E27FC236}">
                    <a16:creationId xmlns:a16="http://schemas.microsoft.com/office/drawing/2014/main" id="{DEFA3F6A-394F-CB35-D6F1-74A87B857397}"/>
                  </a:ext>
                </a:extLst>
              </p:cNvPr>
              <p:cNvSpPr>
                <a:spLocks noChangeArrowheads="1"/>
              </p:cNvSpPr>
              <p:nvPr/>
            </p:nvSpPr>
            <p:spPr bwMode="auto">
              <a:xfrm>
                <a:off x="7354888" y="4219575"/>
                <a:ext cx="1341438" cy="176213"/>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32" name="Rectangle 27">
                <a:extLst>
                  <a:ext uri="{FF2B5EF4-FFF2-40B4-BE49-F238E27FC236}">
                    <a16:creationId xmlns:a16="http://schemas.microsoft.com/office/drawing/2014/main" id="{168485E6-B61B-6EF5-79D1-CFD5CB404D7D}"/>
                  </a:ext>
                </a:extLst>
              </p:cNvPr>
              <p:cNvSpPr>
                <a:spLocks noChangeArrowheads="1"/>
              </p:cNvSpPr>
              <p:nvPr/>
            </p:nvSpPr>
            <p:spPr bwMode="auto">
              <a:xfrm>
                <a:off x="7354888" y="4416425"/>
                <a:ext cx="1411288" cy="176213"/>
              </a:xfrm>
              <a:prstGeom prst="rect">
                <a:avLst/>
              </a:prstGeom>
              <a:solidFill>
                <a:srgbClr val="00CC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33" name="Rectangle 28">
                <a:extLst>
                  <a:ext uri="{FF2B5EF4-FFF2-40B4-BE49-F238E27FC236}">
                    <a16:creationId xmlns:a16="http://schemas.microsoft.com/office/drawing/2014/main" id="{A31F4DB8-F6D9-7DBE-A327-D7273B1895C1}"/>
                  </a:ext>
                </a:extLst>
              </p:cNvPr>
              <p:cNvSpPr>
                <a:spLocks noChangeArrowheads="1"/>
              </p:cNvSpPr>
              <p:nvPr/>
            </p:nvSpPr>
            <p:spPr bwMode="auto">
              <a:xfrm>
                <a:off x="7354888" y="3621088"/>
                <a:ext cx="2701925" cy="176213"/>
              </a:xfrm>
              <a:prstGeom prst="rect">
                <a:avLst/>
              </a:prstGeom>
              <a:solidFill>
                <a:srgbClr val="00CC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34" name="Rectangle 29">
                <a:extLst>
                  <a:ext uri="{FF2B5EF4-FFF2-40B4-BE49-F238E27FC236}">
                    <a16:creationId xmlns:a16="http://schemas.microsoft.com/office/drawing/2014/main" id="{1F6CC002-41E6-CDD7-2148-49F68239F74A}"/>
                  </a:ext>
                </a:extLst>
              </p:cNvPr>
              <p:cNvSpPr>
                <a:spLocks noChangeArrowheads="1"/>
              </p:cNvSpPr>
              <p:nvPr/>
            </p:nvSpPr>
            <p:spPr bwMode="auto">
              <a:xfrm>
                <a:off x="7354888" y="3424238"/>
                <a:ext cx="2719388" cy="174625"/>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grpSp>
        <p:sp>
          <p:nvSpPr>
            <p:cNvPr id="53" name="ZoneTexte 52">
              <a:extLst>
                <a:ext uri="{FF2B5EF4-FFF2-40B4-BE49-F238E27FC236}">
                  <a16:creationId xmlns:a16="http://schemas.microsoft.com/office/drawing/2014/main" id="{7D23BC8E-AC62-D4BF-935E-21D4394ACF85}"/>
                </a:ext>
              </a:extLst>
            </p:cNvPr>
            <p:cNvSpPr txBox="1"/>
            <p:nvPr/>
          </p:nvSpPr>
          <p:spPr>
            <a:xfrm>
              <a:off x="8154590" y="5203052"/>
              <a:ext cx="404277" cy="307777"/>
            </a:xfrm>
            <a:prstGeom prst="rect">
              <a:avLst/>
            </a:prstGeom>
            <a:noFill/>
          </p:spPr>
          <p:txBody>
            <a:bodyPr wrap="none" rtlCol="0">
              <a:spAutoFit/>
            </a:bodyPr>
            <a:lstStyle/>
            <a:p>
              <a:pPr algn="ctr"/>
              <a:r>
                <a:rPr lang="fr-FR" sz="1400" dirty="0">
                  <a:latin typeface="Calibri" panose="020F0502020204030204" pitchFamily="34" charset="0"/>
                  <a:ea typeface="Calibri" panose="020F0502020204030204" pitchFamily="34" charset="0"/>
                  <a:cs typeface="Calibri" panose="020F0502020204030204" pitchFamily="34" charset="0"/>
                </a:rPr>
                <a:t>0%</a:t>
              </a:r>
            </a:p>
          </p:txBody>
        </p:sp>
        <p:sp>
          <p:nvSpPr>
            <p:cNvPr id="54" name="ZoneTexte 53">
              <a:extLst>
                <a:ext uri="{FF2B5EF4-FFF2-40B4-BE49-F238E27FC236}">
                  <a16:creationId xmlns:a16="http://schemas.microsoft.com/office/drawing/2014/main" id="{3F91DF5B-3A5B-5728-D743-8DE4BBEE8B7B}"/>
                </a:ext>
              </a:extLst>
            </p:cNvPr>
            <p:cNvSpPr txBox="1"/>
            <p:nvPr/>
          </p:nvSpPr>
          <p:spPr>
            <a:xfrm>
              <a:off x="8951515" y="5203052"/>
              <a:ext cx="404277" cy="307777"/>
            </a:xfrm>
            <a:prstGeom prst="rect">
              <a:avLst/>
            </a:prstGeom>
            <a:noFill/>
          </p:spPr>
          <p:txBody>
            <a:bodyPr wrap="none" rtlCol="0">
              <a:spAutoFit/>
            </a:bodyPr>
            <a:lstStyle/>
            <a:p>
              <a:pPr algn="ctr"/>
              <a:r>
                <a:rPr lang="fr-FR" sz="1400" dirty="0">
                  <a:latin typeface="Calibri" panose="020F0502020204030204" pitchFamily="34" charset="0"/>
                  <a:ea typeface="Calibri" panose="020F0502020204030204" pitchFamily="34" charset="0"/>
                  <a:cs typeface="Calibri" panose="020F0502020204030204" pitchFamily="34" charset="0"/>
                </a:rPr>
                <a:t>5%</a:t>
              </a:r>
            </a:p>
          </p:txBody>
        </p:sp>
        <p:sp>
          <p:nvSpPr>
            <p:cNvPr id="55" name="ZoneTexte 54">
              <a:extLst>
                <a:ext uri="{FF2B5EF4-FFF2-40B4-BE49-F238E27FC236}">
                  <a16:creationId xmlns:a16="http://schemas.microsoft.com/office/drawing/2014/main" id="{9B981281-ECD5-65DD-C5E0-5A6DE366B928}"/>
                </a:ext>
              </a:extLst>
            </p:cNvPr>
            <p:cNvSpPr txBox="1"/>
            <p:nvPr/>
          </p:nvSpPr>
          <p:spPr>
            <a:xfrm>
              <a:off x="9697991" y="5203052"/>
              <a:ext cx="495649" cy="307777"/>
            </a:xfrm>
            <a:prstGeom prst="rect">
              <a:avLst/>
            </a:prstGeom>
            <a:noFill/>
          </p:spPr>
          <p:txBody>
            <a:bodyPr wrap="none" rtlCol="0">
              <a:spAutoFit/>
            </a:bodyPr>
            <a:lstStyle/>
            <a:p>
              <a:pPr algn="ctr"/>
              <a:r>
                <a:rPr lang="fr-FR" sz="1400" dirty="0">
                  <a:latin typeface="Calibri" panose="020F0502020204030204" pitchFamily="34" charset="0"/>
                  <a:ea typeface="Calibri" panose="020F0502020204030204" pitchFamily="34" charset="0"/>
                  <a:cs typeface="Calibri" panose="020F0502020204030204" pitchFamily="34" charset="0"/>
                </a:rPr>
                <a:t>10%</a:t>
              </a:r>
            </a:p>
          </p:txBody>
        </p:sp>
        <p:sp>
          <p:nvSpPr>
            <p:cNvPr id="56" name="ZoneTexte 55">
              <a:extLst>
                <a:ext uri="{FF2B5EF4-FFF2-40B4-BE49-F238E27FC236}">
                  <a16:creationId xmlns:a16="http://schemas.microsoft.com/office/drawing/2014/main" id="{E46FF145-0EE4-9E5B-AC1C-BAD1543D5F9A}"/>
                </a:ext>
              </a:extLst>
            </p:cNvPr>
            <p:cNvSpPr txBox="1"/>
            <p:nvPr/>
          </p:nvSpPr>
          <p:spPr>
            <a:xfrm>
              <a:off x="10493328" y="5203052"/>
              <a:ext cx="495649" cy="307777"/>
            </a:xfrm>
            <a:prstGeom prst="rect">
              <a:avLst/>
            </a:prstGeom>
            <a:noFill/>
          </p:spPr>
          <p:txBody>
            <a:bodyPr wrap="none" rtlCol="0">
              <a:spAutoFit/>
            </a:bodyPr>
            <a:lstStyle/>
            <a:p>
              <a:pPr algn="ctr"/>
              <a:r>
                <a:rPr lang="fr-FR" sz="1400" dirty="0">
                  <a:latin typeface="Calibri" panose="020F0502020204030204" pitchFamily="34" charset="0"/>
                  <a:ea typeface="Calibri" panose="020F0502020204030204" pitchFamily="34" charset="0"/>
                  <a:cs typeface="Calibri" panose="020F0502020204030204" pitchFamily="34" charset="0"/>
                </a:rPr>
                <a:t>15%</a:t>
              </a:r>
            </a:p>
          </p:txBody>
        </p:sp>
        <p:sp>
          <p:nvSpPr>
            <p:cNvPr id="57" name="ZoneTexte 56">
              <a:extLst>
                <a:ext uri="{FF2B5EF4-FFF2-40B4-BE49-F238E27FC236}">
                  <a16:creationId xmlns:a16="http://schemas.microsoft.com/office/drawing/2014/main" id="{0991BC79-6257-5115-7E33-9B111C5A8DEA}"/>
                </a:ext>
              </a:extLst>
            </p:cNvPr>
            <p:cNvSpPr txBox="1"/>
            <p:nvPr/>
          </p:nvSpPr>
          <p:spPr>
            <a:xfrm>
              <a:off x="11285491" y="5203052"/>
              <a:ext cx="495649" cy="307777"/>
            </a:xfrm>
            <a:prstGeom prst="rect">
              <a:avLst/>
            </a:prstGeom>
            <a:noFill/>
          </p:spPr>
          <p:txBody>
            <a:bodyPr wrap="none" rtlCol="0">
              <a:spAutoFit/>
            </a:bodyPr>
            <a:lstStyle/>
            <a:p>
              <a:pPr algn="ctr"/>
              <a:r>
                <a:rPr lang="fr-FR" sz="1400" dirty="0">
                  <a:latin typeface="Calibri" panose="020F0502020204030204" pitchFamily="34" charset="0"/>
                  <a:ea typeface="Calibri" panose="020F0502020204030204" pitchFamily="34" charset="0"/>
                  <a:cs typeface="Calibri" panose="020F0502020204030204" pitchFamily="34" charset="0"/>
                </a:rPr>
                <a:t>20%</a:t>
              </a:r>
            </a:p>
          </p:txBody>
        </p:sp>
        <p:sp>
          <p:nvSpPr>
            <p:cNvPr id="58" name="ZoneTexte 57">
              <a:extLst>
                <a:ext uri="{FF2B5EF4-FFF2-40B4-BE49-F238E27FC236}">
                  <a16:creationId xmlns:a16="http://schemas.microsoft.com/office/drawing/2014/main" id="{6038CB56-521F-CEA0-5869-ED3491F43A32}"/>
                </a:ext>
              </a:extLst>
            </p:cNvPr>
            <p:cNvSpPr txBox="1"/>
            <p:nvPr/>
          </p:nvSpPr>
          <p:spPr>
            <a:xfrm>
              <a:off x="7163793" y="4476064"/>
              <a:ext cx="1134991" cy="523220"/>
            </a:xfrm>
            <a:prstGeom prst="rect">
              <a:avLst/>
            </a:prstGeom>
            <a:noFill/>
          </p:spPr>
          <p:txBody>
            <a:bodyPr wrap="none" rtlCol="0">
              <a:spAutoFit/>
            </a:bodyPr>
            <a:lstStyle/>
            <a:p>
              <a:pPr algn="r"/>
              <a:r>
                <a:rPr lang="en-US" sz="1400" b="1">
                  <a:latin typeface="Calibri" panose="020F0502020204030204" pitchFamily="34" charset="0"/>
                  <a:ea typeface="Calibri" panose="020F0502020204030204" pitchFamily="34" charset="0"/>
                  <a:cs typeface="Calibri" panose="020F0502020204030204" pitchFamily="34" charset="0"/>
                </a:rPr>
                <a:t>Vulvovaginal</a:t>
              </a:r>
              <a:br>
                <a:rPr lang="en-US" sz="1400" b="1">
                  <a:latin typeface="Calibri" panose="020F0502020204030204" pitchFamily="34" charset="0"/>
                  <a:ea typeface="Calibri" panose="020F0502020204030204" pitchFamily="34" charset="0"/>
                  <a:cs typeface="Calibri" panose="020F0502020204030204" pitchFamily="34" charset="0"/>
                </a:rPr>
              </a:br>
              <a:r>
                <a:rPr lang="en-US" sz="1400" b="1">
                  <a:latin typeface="Calibri" panose="020F0502020204030204" pitchFamily="34" charset="0"/>
                  <a:ea typeface="Calibri" panose="020F0502020204030204" pitchFamily="34" charset="0"/>
                  <a:cs typeface="Calibri" panose="020F0502020204030204" pitchFamily="34" charset="0"/>
                </a:rPr>
                <a:t>candidiasis</a:t>
              </a:r>
            </a:p>
          </p:txBody>
        </p:sp>
        <p:sp>
          <p:nvSpPr>
            <p:cNvPr id="59" name="ZoneTexte 58">
              <a:extLst>
                <a:ext uri="{FF2B5EF4-FFF2-40B4-BE49-F238E27FC236}">
                  <a16:creationId xmlns:a16="http://schemas.microsoft.com/office/drawing/2014/main" id="{F4C76034-3AD8-1738-1935-9E85CCE44593}"/>
                </a:ext>
              </a:extLst>
            </p:cNvPr>
            <p:cNvSpPr txBox="1"/>
            <p:nvPr/>
          </p:nvSpPr>
          <p:spPr>
            <a:xfrm>
              <a:off x="7432264" y="3665936"/>
              <a:ext cx="866520" cy="523220"/>
            </a:xfrm>
            <a:prstGeom prst="rect">
              <a:avLst/>
            </a:prstGeom>
            <a:noFill/>
          </p:spPr>
          <p:txBody>
            <a:bodyPr wrap="none" rtlCol="0">
              <a:spAutoFit/>
            </a:bodyPr>
            <a:lstStyle/>
            <a:p>
              <a:pPr algn="r"/>
              <a:r>
                <a:rPr lang="en-US" sz="1400" b="1" dirty="0">
                  <a:latin typeface="Calibri" panose="020F0502020204030204" pitchFamily="34" charset="0"/>
                  <a:ea typeface="Calibri" panose="020F0502020204030204" pitchFamily="34" charset="0"/>
                  <a:cs typeface="Calibri" panose="020F0502020204030204" pitchFamily="34" charset="0"/>
                </a:rPr>
                <a:t>Bacterial</a:t>
              </a:r>
              <a:br>
                <a:rPr lang="en-US" sz="1400" b="1" dirty="0">
                  <a:latin typeface="Calibri" panose="020F0502020204030204" pitchFamily="34" charset="0"/>
                  <a:ea typeface="Calibri" panose="020F0502020204030204" pitchFamily="34" charset="0"/>
                  <a:cs typeface="Calibri" panose="020F0502020204030204" pitchFamily="34" charset="0"/>
                </a:rPr>
              </a:br>
              <a:r>
                <a:rPr lang="en-US" sz="1400" b="1" dirty="0">
                  <a:latin typeface="Calibri" panose="020F0502020204030204" pitchFamily="34" charset="0"/>
                  <a:ea typeface="Calibri" panose="020F0502020204030204" pitchFamily="34" charset="0"/>
                  <a:cs typeface="Calibri" panose="020F0502020204030204" pitchFamily="34" charset="0"/>
                </a:rPr>
                <a:t>vaginosis</a:t>
              </a:r>
            </a:p>
          </p:txBody>
        </p:sp>
        <p:sp>
          <p:nvSpPr>
            <p:cNvPr id="68" name="ZoneTexte 67">
              <a:extLst>
                <a:ext uri="{FF2B5EF4-FFF2-40B4-BE49-F238E27FC236}">
                  <a16:creationId xmlns:a16="http://schemas.microsoft.com/office/drawing/2014/main" id="{099E4066-C681-E200-360A-792C7436E565}"/>
                </a:ext>
              </a:extLst>
            </p:cNvPr>
            <p:cNvSpPr txBox="1"/>
            <p:nvPr/>
          </p:nvSpPr>
          <p:spPr>
            <a:xfrm>
              <a:off x="11005378" y="3598917"/>
              <a:ext cx="638316" cy="307777"/>
            </a:xfrm>
            <a:prstGeom prst="rect">
              <a:avLst/>
            </a:prstGeom>
            <a:noFill/>
          </p:spPr>
          <p:txBody>
            <a:bodyPr wrap="none" rtlCol="0">
              <a:spAutoFit/>
            </a:bodyPr>
            <a:lstStyle/>
            <a:p>
              <a:r>
                <a:rPr lang="fr-FR" sz="1400" b="1" dirty="0">
                  <a:latin typeface="Calibri" panose="020F0502020204030204" pitchFamily="34" charset="0"/>
                  <a:ea typeface="Calibri" panose="020F0502020204030204" pitchFamily="34" charset="0"/>
                  <a:cs typeface="Calibri" panose="020F0502020204030204" pitchFamily="34" charset="0"/>
                </a:rPr>
                <a:t>17.1%</a:t>
              </a:r>
            </a:p>
          </p:txBody>
        </p:sp>
        <p:sp>
          <p:nvSpPr>
            <p:cNvPr id="69" name="ZoneTexte 68">
              <a:extLst>
                <a:ext uri="{FF2B5EF4-FFF2-40B4-BE49-F238E27FC236}">
                  <a16:creationId xmlns:a16="http://schemas.microsoft.com/office/drawing/2014/main" id="{F51D3D80-BB2C-FD38-0FDB-240935E0658D}"/>
                </a:ext>
              </a:extLst>
            </p:cNvPr>
            <p:cNvSpPr txBox="1"/>
            <p:nvPr/>
          </p:nvSpPr>
          <p:spPr>
            <a:xfrm>
              <a:off x="11005378" y="3798085"/>
              <a:ext cx="638316" cy="307777"/>
            </a:xfrm>
            <a:prstGeom prst="rect">
              <a:avLst/>
            </a:prstGeom>
            <a:noFill/>
          </p:spPr>
          <p:txBody>
            <a:bodyPr wrap="none" rtlCol="0">
              <a:spAutoFit/>
            </a:bodyPr>
            <a:lstStyle/>
            <a:p>
              <a:r>
                <a:rPr lang="fr-FR" sz="1400" b="1" dirty="0">
                  <a:latin typeface="Calibri" panose="020F0502020204030204" pitchFamily="34" charset="0"/>
                  <a:ea typeface="Calibri" panose="020F0502020204030204" pitchFamily="34" charset="0"/>
                  <a:cs typeface="Calibri" panose="020F0502020204030204" pitchFamily="34" charset="0"/>
                </a:rPr>
                <a:t>17.0%</a:t>
              </a:r>
            </a:p>
          </p:txBody>
        </p:sp>
        <p:sp>
          <p:nvSpPr>
            <p:cNvPr id="70" name="ZoneTexte 69">
              <a:extLst>
                <a:ext uri="{FF2B5EF4-FFF2-40B4-BE49-F238E27FC236}">
                  <a16:creationId xmlns:a16="http://schemas.microsoft.com/office/drawing/2014/main" id="{71B85B29-FC99-1549-7D05-3F55631D9AE1}"/>
                </a:ext>
              </a:extLst>
            </p:cNvPr>
            <p:cNvSpPr txBox="1"/>
            <p:nvPr/>
          </p:nvSpPr>
          <p:spPr>
            <a:xfrm>
              <a:off x="9686941" y="4404454"/>
              <a:ext cx="546945" cy="307777"/>
            </a:xfrm>
            <a:prstGeom prst="rect">
              <a:avLst/>
            </a:prstGeom>
            <a:noFill/>
          </p:spPr>
          <p:txBody>
            <a:bodyPr wrap="none" rtlCol="0">
              <a:spAutoFit/>
            </a:bodyPr>
            <a:lstStyle/>
            <a:p>
              <a:r>
                <a:rPr lang="fr-FR" sz="1400" b="1" dirty="0">
                  <a:latin typeface="Calibri" panose="020F0502020204030204" pitchFamily="34" charset="0"/>
                  <a:ea typeface="Calibri" panose="020F0502020204030204" pitchFamily="34" charset="0"/>
                  <a:cs typeface="Calibri" panose="020F0502020204030204" pitchFamily="34" charset="0"/>
                </a:rPr>
                <a:t>8.5%</a:t>
              </a:r>
            </a:p>
          </p:txBody>
        </p:sp>
        <p:sp>
          <p:nvSpPr>
            <p:cNvPr id="71" name="ZoneTexte 70">
              <a:extLst>
                <a:ext uri="{FF2B5EF4-FFF2-40B4-BE49-F238E27FC236}">
                  <a16:creationId xmlns:a16="http://schemas.microsoft.com/office/drawing/2014/main" id="{A06A2D82-D513-8B43-A712-283944492C55}"/>
                </a:ext>
              </a:extLst>
            </p:cNvPr>
            <p:cNvSpPr txBox="1"/>
            <p:nvPr/>
          </p:nvSpPr>
          <p:spPr>
            <a:xfrm>
              <a:off x="9686941" y="4607931"/>
              <a:ext cx="546945" cy="307777"/>
            </a:xfrm>
            <a:prstGeom prst="rect">
              <a:avLst/>
            </a:prstGeom>
            <a:noFill/>
          </p:spPr>
          <p:txBody>
            <a:bodyPr wrap="none" rtlCol="0">
              <a:spAutoFit/>
            </a:bodyPr>
            <a:lstStyle/>
            <a:p>
              <a:r>
                <a:rPr lang="fr-FR" sz="1400" b="1" dirty="0">
                  <a:latin typeface="Calibri" panose="020F0502020204030204" pitchFamily="34" charset="0"/>
                  <a:ea typeface="Calibri" panose="020F0502020204030204" pitchFamily="34" charset="0"/>
                  <a:cs typeface="Calibri" panose="020F0502020204030204" pitchFamily="34" charset="0"/>
                </a:rPr>
                <a:t>8.9%</a:t>
              </a:r>
            </a:p>
          </p:txBody>
        </p:sp>
      </p:grpSp>
      <p:grpSp>
        <p:nvGrpSpPr>
          <p:cNvPr id="75" name="Groupe 74">
            <a:extLst>
              <a:ext uri="{FF2B5EF4-FFF2-40B4-BE49-F238E27FC236}">
                <a16:creationId xmlns:a16="http://schemas.microsoft.com/office/drawing/2014/main" id="{299DB372-65C9-E6E4-9589-D98910CF3B92}"/>
              </a:ext>
            </a:extLst>
          </p:cNvPr>
          <p:cNvGrpSpPr/>
          <p:nvPr/>
        </p:nvGrpSpPr>
        <p:grpSpPr>
          <a:xfrm>
            <a:off x="8743719" y="2815706"/>
            <a:ext cx="2154614" cy="595809"/>
            <a:chOff x="8743719" y="2815706"/>
            <a:chExt cx="2154614" cy="595809"/>
          </a:xfrm>
        </p:grpSpPr>
        <p:sp>
          <p:nvSpPr>
            <p:cNvPr id="47" name="ZoneTexte 46">
              <a:extLst>
                <a:ext uri="{FF2B5EF4-FFF2-40B4-BE49-F238E27FC236}">
                  <a16:creationId xmlns:a16="http://schemas.microsoft.com/office/drawing/2014/main" id="{67EF1864-90FD-3C43-6AF8-2943CA092619}"/>
                </a:ext>
              </a:extLst>
            </p:cNvPr>
            <p:cNvSpPr txBox="1"/>
            <p:nvPr/>
          </p:nvSpPr>
          <p:spPr>
            <a:xfrm>
              <a:off x="8964662" y="2815706"/>
              <a:ext cx="1433406" cy="307777"/>
            </a:xfrm>
            <a:prstGeom prst="rect">
              <a:avLst/>
            </a:prstGeom>
            <a:noFill/>
          </p:spPr>
          <p:txBody>
            <a:bodyPr wrap="none" rtlCol="0">
              <a:spAutoFit/>
            </a:bodyPr>
            <a:lstStyle/>
            <a:p>
              <a:r>
                <a:rPr lang="en-US" sz="1400" b="1" dirty="0">
                  <a:latin typeface="Calibri" panose="020F0502020204030204" pitchFamily="34" charset="0"/>
                  <a:ea typeface="Calibri" panose="020F0502020204030204" pitchFamily="34" charset="0"/>
                  <a:cs typeface="Calibri" panose="020F0502020204030204" pitchFamily="34" charset="0"/>
                </a:rPr>
                <a:t>Before </a:t>
              </a:r>
              <a:r>
                <a:rPr lang="en-US" sz="1400" b="1" dirty="0" err="1">
                  <a:latin typeface="Calibri" panose="020F0502020204030204" pitchFamily="34" charset="0"/>
                  <a:ea typeface="Calibri" panose="020F0502020204030204" pitchFamily="34" charset="0"/>
                  <a:cs typeface="Calibri" panose="020F0502020204030204" pitchFamily="34" charset="0"/>
                </a:rPr>
                <a:t>DoxyPrEP</a:t>
              </a:r>
              <a:endParaRPr lang="en-US" sz="1400" b="1" dirty="0">
                <a:latin typeface="Calibri" panose="020F0502020204030204" pitchFamily="34" charset="0"/>
                <a:ea typeface="Calibri" panose="020F0502020204030204" pitchFamily="34" charset="0"/>
                <a:cs typeface="Calibri" panose="020F0502020204030204" pitchFamily="34" charset="0"/>
              </a:endParaRPr>
            </a:p>
          </p:txBody>
        </p:sp>
        <p:sp>
          <p:nvSpPr>
            <p:cNvPr id="48" name="ZoneTexte 47">
              <a:extLst>
                <a:ext uri="{FF2B5EF4-FFF2-40B4-BE49-F238E27FC236}">
                  <a16:creationId xmlns:a16="http://schemas.microsoft.com/office/drawing/2014/main" id="{DC954A9B-972C-3D02-6D88-B85BB56E6D72}"/>
                </a:ext>
              </a:extLst>
            </p:cNvPr>
            <p:cNvSpPr txBox="1"/>
            <p:nvPr/>
          </p:nvSpPr>
          <p:spPr>
            <a:xfrm>
              <a:off x="8964662" y="3103738"/>
              <a:ext cx="1933671" cy="307777"/>
            </a:xfrm>
            <a:prstGeom prst="rect">
              <a:avLst/>
            </a:prstGeom>
            <a:noFill/>
          </p:spPr>
          <p:txBody>
            <a:bodyPr wrap="none" rtlCol="0">
              <a:spAutoFit/>
            </a:bodyPr>
            <a:lstStyle/>
            <a:p>
              <a:r>
                <a:rPr lang="en-US" sz="1400" b="1" dirty="0">
                  <a:latin typeface="Calibri" panose="020F0502020204030204" pitchFamily="34" charset="0"/>
                  <a:ea typeface="Calibri" panose="020F0502020204030204" pitchFamily="34" charset="0"/>
                  <a:cs typeface="Calibri" panose="020F0502020204030204" pitchFamily="34" charset="0"/>
                </a:rPr>
                <a:t>After starting </a:t>
              </a:r>
              <a:r>
                <a:rPr lang="en-US" sz="1400" b="1" dirty="0" err="1">
                  <a:latin typeface="Calibri" panose="020F0502020204030204" pitchFamily="34" charset="0"/>
                  <a:ea typeface="Calibri" panose="020F0502020204030204" pitchFamily="34" charset="0"/>
                  <a:cs typeface="Calibri" panose="020F0502020204030204" pitchFamily="34" charset="0"/>
                </a:rPr>
                <a:t>DoxyPrEP</a:t>
              </a:r>
              <a:endParaRPr lang="en-US" sz="1400" b="1" dirty="0">
                <a:latin typeface="Calibri" panose="020F0502020204030204" pitchFamily="34" charset="0"/>
                <a:ea typeface="Calibri" panose="020F0502020204030204" pitchFamily="34" charset="0"/>
                <a:cs typeface="Calibri" panose="020F0502020204030204" pitchFamily="34" charset="0"/>
              </a:endParaRPr>
            </a:p>
          </p:txBody>
        </p:sp>
        <p:sp>
          <p:nvSpPr>
            <p:cNvPr id="36" name="Rectangle 33">
              <a:extLst>
                <a:ext uri="{FF2B5EF4-FFF2-40B4-BE49-F238E27FC236}">
                  <a16:creationId xmlns:a16="http://schemas.microsoft.com/office/drawing/2014/main" id="{A77DCFEB-6847-7AF9-108F-0DF9196D941E}"/>
                </a:ext>
              </a:extLst>
            </p:cNvPr>
            <p:cNvSpPr>
              <a:spLocks noChangeArrowheads="1"/>
            </p:cNvSpPr>
            <p:nvPr/>
          </p:nvSpPr>
          <p:spPr bwMode="auto">
            <a:xfrm>
              <a:off x="8743719" y="2897184"/>
              <a:ext cx="191508" cy="167551"/>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74" name="Rectangle 33">
              <a:extLst>
                <a:ext uri="{FF2B5EF4-FFF2-40B4-BE49-F238E27FC236}">
                  <a16:creationId xmlns:a16="http://schemas.microsoft.com/office/drawing/2014/main" id="{3F6C8EEB-0860-AE2A-5625-EB1557C213D0}"/>
                </a:ext>
              </a:extLst>
            </p:cNvPr>
            <p:cNvSpPr>
              <a:spLocks noChangeArrowheads="1"/>
            </p:cNvSpPr>
            <p:nvPr/>
          </p:nvSpPr>
          <p:spPr bwMode="auto">
            <a:xfrm>
              <a:off x="8743719" y="3162490"/>
              <a:ext cx="191508" cy="167551"/>
            </a:xfrm>
            <a:prstGeom prst="rect">
              <a:avLst/>
            </a:prstGeom>
            <a:solidFill>
              <a:srgbClr val="00CC33"/>
            </a:solidFill>
            <a:ln>
              <a:noFill/>
            </a:ln>
          </p:spPr>
          <p:txBody>
            <a:bodyPr vert="horz" wrap="square" lIns="91440" tIns="45720" rIns="91440" bIns="45720" numCol="1" anchor="t" anchorCtr="0" compatLnSpc="1">
              <a:prstTxWarp prst="textNoShape">
                <a:avLst/>
              </a:prstTxWarp>
            </a:bodyPr>
            <a:lstStyle/>
            <a:p>
              <a:endParaRPr lang="fr-FR" sz="1400"/>
            </a:p>
          </p:txBody>
        </p:sp>
      </p:grpSp>
    </p:spTree>
    <p:extLst>
      <p:ext uri="{BB962C8B-B14F-4D97-AF65-F5344CB8AC3E}">
        <p14:creationId xmlns:p14="http://schemas.microsoft.com/office/powerpoint/2010/main" val="3018606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96D77D-FF2E-238F-ED2F-98BAC9A4443C}"/>
              </a:ext>
            </a:extLst>
          </p:cNvPr>
          <p:cNvSpPr>
            <a:spLocks noGrp="1"/>
          </p:cNvSpPr>
          <p:nvPr>
            <p:ph type="title"/>
          </p:nvPr>
        </p:nvSpPr>
        <p:spPr/>
        <p:txBody>
          <a:bodyPr/>
          <a:lstStyle/>
          <a:p>
            <a:r>
              <a:rPr lang="en-US"/>
              <a:t>DoxyPrEP in MSM</a:t>
            </a:r>
          </a:p>
        </p:txBody>
      </p:sp>
      <p:sp>
        <p:nvSpPr>
          <p:cNvPr id="3" name="Espace réservé du contenu 2">
            <a:extLst>
              <a:ext uri="{FF2B5EF4-FFF2-40B4-BE49-F238E27FC236}">
                <a16:creationId xmlns:a16="http://schemas.microsoft.com/office/drawing/2014/main" id="{F2FD495D-1FF3-AAF0-A947-3F51143EA28D}"/>
              </a:ext>
            </a:extLst>
          </p:cNvPr>
          <p:cNvSpPr>
            <a:spLocks noGrp="1"/>
          </p:cNvSpPr>
          <p:nvPr>
            <p:ph sz="quarter" idx="13"/>
          </p:nvPr>
        </p:nvSpPr>
        <p:spPr>
          <a:xfrm>
            <a:off x="609600" y="1974254"/>
            <a:ext cx="10972800" cy="1454746"/>
          </a:xfrm>
        </p:spPr>
        <p:txBody>
          <a:bodyPr>
            <a:normAutofit/>
          </a:bodyPr>
          <a:lstStyle/>
          <a:p>
            <a:r>
              <a:rPr lang="en-US" sz="2000" dirty="0"/>
              <a:t>Randomized clinical trial double-blind placebo-controlled study, Toronto and Vancouver</a:t>
            </a:r>
          </a:p>
          <a:p>
            <a:r>
              <a:rPr lang="en-US" sz="2000" dirty="0"/>
              <a:t>52 MSM randomized 1:1 to doxycycline 100 mg daily or placebo, for 48 weeks</a:t>
            </a:r>
          </a:p>
          <a:p>
            <a:r>
              <a:rPr lang="en-US" sz="2000" dirty="0"/>
              <a:t>STI multi-site screen every 3 months</a:t>
            </a:r>
          </a:p>
        </p:txBody>
      </p:sp>
      <p:graphicFrame>
        <p:nvGraphicFramePr>
          <p:cNvPr id="4" name="Tableau 4">
            <a:extLst>
              <a:ext uri="{FF2B5EF4-FFF2-40B4-BE49-F238E27FC236}">
                <a16:creationId xmlns:a16="http://schemas.microsoft.com/office/drawing/2014/main" id="{BC3AAC5C-7235-5969-FBA7-8A2DCBCBE229}"/>
              </a:ext>
            </a:extLst>
          </p:cNvPr>
          <p:cNvGraphicFramePr>
            <a:graphicFrameLocks noGrp="1"/>
          </p:cNvGraphicFramePr>
          <p:nvPr/>
        </p:nvGraphicFramePr>
        <p:xfrm>
          <a:off x="911424" y="3582308"/>
          <a:ext cx="9937106" cy="2376262"/>
        </p:xfrm>
        <a:graphic>
          <a:graphicData uri="http://schemas.openxmlformats.org/drawingml/2006/table">
            <a:tbl>
              <a:tblPr firstRow="1" bandRow="1">
                <a:tableStyleId>{5C22544A-7EE6-4342-B048-85BDC9FD1C3A}</a:tableStyleId>
              </a:tblPr>
              <a:tblGrid>
                <a:gridCol w="1393053">
                  <a:extLst>
                    <a:ext uri="{9D8B030D-6E8A-4147-A177-3AD203B41FA5}">
                      <a16:colId xmlns:a16="http://schemas.microsoft.com/office/drawing/2014/main" val="2888518506"/>
                    </a:ext>
                  </a:extLst>
                </a:gridCol>
                <a:gridCol w="1393053">
                  <a:extLst>
                    <a:ext uri="{9D8B030D-6E8A-4147-A177-3AD203B41FA5}">
                      <a16:colId xmlns:a16="http://schemas.microsoft.com/office/drawing/2014/main" val="2598936671"/>
                    </a:ext>
                  </a:extLst>
                </a:gridCol>
                <a:gridCol w="1114442">
                  <a:extLst>
                    <a:ext uri="{9D8B030D-6E8A-4147-A177-3AD203B41FA5}">
                      <a16:colId xmlns:a16="http://schemas.microsoft.com/office/drawing/2014/main" val="3359089278"/>
                    </a:ext>
                  </a:extLst>
                </a:gridCol>
                <a:gridCol w="1485922">
                  <a:extLst>
                    <a:ext uri="{9D8B030D-6E8A-4147-A177-3AD203B41FA5}">
                      <a16:colId xmlns:a16="http://schemas.microsoft.com/office/drawing/2014/main" val="3537764997"/>
                    </a:ext>
                  </a:extLst>
                </a:gridCol>
                <a:gridCol w="1393053">
                  <a:extLst>
                    <a:ext uri="{9D8B030D-6E8A-4147-A177-3AD203B41FA5}">
                      <a16:colId xmlns:a16="http://schemas.microsoft.com/office/drawing/2014/main" val="3893904021"/>
                    </a:ext>
                  </a:extLst>
                </a:gridCol>
                <a:gridCol w="2136014">
                  <a:extLst>
                    <a:ext uri="{9D8B030D-6E8A-4147-A177-3AD203B41FA5}">
                      <a16:colId xmlns:a16="http://schemas.microsoft.com/office/drawing/2014/main" val="2186202649"/>
                    </a:ext>
                  </a:extLst>
                </a:gridCol>
                <a:gridCol w="1021569">
                  <a:extLst>
                    <a:ext uri="{9D8B030D-6E8A-4147-A177-3AD203B41FA5}">
                      <a16:colId xmlns:a16="http://schemas.microsoft.com/office/drawing/2014/main" val="3006829326"/>
                    </a:ext>
                  </a:extLst>
                </a:gridCol>
              </a:tblGrid>
              <a:tr h="390573">
                <a:tc>
                  <a:txBody>
                    <a:bodyPr/>
                    <a:lstStyle/>
                    <a:p>
                      <a:endParaRPr lang="en-US" sz="1600" noProof="0"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B9DCF1"/>
                    </a:solidFill>
                  </a:tcPr>
                </a:tc>
                <a:tc gridSpan="2">
                  <a:txBody>
                    <a:bodyPr/>
                    <a:lstStyle/>
                    <a:p>
                      <a:pPr algn="ctr"/>
                      <a:r>
                        <a:rPr lang="en-US" sz="1600" noProof="0" dirty="0">
                          <a:solidFill>
                            <a:schemeClr val="tx1"/>
                          </a:solidFill>
                        </a:rPr>
                        <a:t>Total STI</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B9DCF1"/>
                    </a:solidFill>
                  </a:tcPr>
                </a:tc>
                <a:tc hMerge="1">
                  <a:txBody>
                    <a:bodyPr/>
                    <a:lstStyle/>
                    <a:p>
                      <a:pPr algn="ctr"/>
                      <a:endParaRPr lang="en-US" sz="1400" noProof="0"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9DCF1"/>
                    </a:solidFill>
                  </a:tcPr>
                </a:tc>
                <a:tc gridSpan="2">
                  <a:txBody>
                    <a:bodyPr/>
                    <a:lstStyle/>
                    <a:p>
                      <a:pPr algn="ctr"/>
                      <a:r>
                        <a:rPr lang="en-US" sz="1600" noProof="0" dirty="0">
                          <a:solidFill>
                            <a:schemeClr val="tx1"/>
                          </a:solidFill>
                        </a:rPr>
                        <a:t>Incidence ratio, per 100 PY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B9DCF1"/>
                    </a:solidFill>
                  </a:tcPr>
                </a:tc>
                <a:tc hMerge="1">
                  <a:txBody>
                    <a:bodyPr/>
                    <a:lstStyle/>
                    <a:p>
                      <a:pPr algn="ctr"/>
                      <a:endParaRPr lang="en-US" sz="1400" noProof="0"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9DCF1"/>
                    </a:solidFill>
                  </a:tcPr>
                </a:tc>
                <a:tc rowSpan="2">
                  <a:txBody>
                    <a:bodyPr/>
                    <a:lstStyle/>
                    <a:p>
                      <a:pPr algn="ctr"/>
                      <a:r>
                        <a:rPr lang="en-US" sz="1600" noProof="0" dirty="0">
                          <a:solidFill>
                            <a:schemeClr val="tx1"/>
                          </a:solidFill>
                        </a:rPr>
                        <a:t>Rate ratio (95% CI)</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B9DCF1"/>
                    </a:solidFill>
                  </a:tcPr>
                </a:tc>
                <a:tc rowSpan="2">
                  <a:txBody>
                    <a:bodyPr/>
                    <a:lstStyle/>
                    <a:p>
                      <a:pPr algn="ctr"/>
                      <a:r>
                        <a:rPr lang="en-US" sz="1600" noProof="0" dirty="0">
                          <a:solidFill>
                            <a:schemeClr val="tx1"/>
                          </a:solidFill>
                        </a:rPr>
                        <a:t>p</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B9DCF1"/>
                    </a:solidFill>
                  </a:tcPr>
                </a:tc>
                <a:extLst>
                  <a:ext uri="{0D108BD9-81ED-4DB2-BD59-A6C34878D82A}">
                    <a16:rowId xmlns:a16="http://schemas.microsoft.com/office/drawing/2014/main" val="36786953"/>
                  </a:ext>
                </a:extLst>
              </a:tr>
              <a:tr h="390573">
                <a:tc>
                  <a:txBody>
                    <a:bodyPr/>
                    <a:lstStyle/>
                    <a:p>
                      <a:r>
                        <a:rPr lang="en-US" sz="1600" b="1" noProof="0" dirty="0"/>
                        <a:t>Overall</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600" noProof="0" dirty="0" err="1">
                          <a:solidFill>
                            <a:schemeClr val="tx1"/>
                          </a:solidFill>
                        </a:rPr>
                        <a:t>DoxyPrEP</a:t>
                      </a:r>
                      <a:endParaRPr lang="en-US" sz="1600" noProof="0" dirty="0">
                        <a:solidFill>
                          <a:schemeClr val="tx1"/>
                        </a:solidFill>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600" noProof="0" dirty="0">
                          <a:solidFill>
                            <a:schemeClr val="tx1"/>
                          </a:solidFill>
                        </a:rPr>
                        <a:t>Placebo</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600" noProof="0" dirty="0" err="1">
                          <a:solidFill>
                            <a:schemeClr val="tx1"/>
                          </a:solidFill>
                        </a:rPr>
                        <a:t>DoxyPrEP</a:t>
                      </a:r>
                      <a:endParaRPr lang="en-US" sz="1600" noProof="0" dirty="0">
                        <a:solidFill>
                          <a:schemeClr val="tx1"/>
                        </a:solidFill>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600" noProof="0" dirty="0">
                          <a:solidFill>
                            <a:schemeClr val="tx1"/>
                          </a:solidFill>
                        </a:rPr>
                        <a:t>Placebo</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pPr algn="ctr"/>
                      <a:r>
                        <a:rPr lang="en-US" sz="1400" noProof="0" dirty="0"/>
                        <a:t>Rate ratio (95% CI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pPr algn="ctr"/>
                      <a:r>
                        <a:rPr lang="en-US" sz="1400" noProof="0" dirty="0"/>
                        <a:t>p</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6779242"/>
                  </a:ext>
                </a:extLst>
              </a:tr>
              <a:tr h="390573">
                <a:tc>
                  <a:txBody>
                    <a:bodyPr/>
                    <a:lstStyle/>
                    <a:p>
                      <a:r>
                        <a:rPr lang="en-US" sz="1600" b="1" noProof="0" dirty="0"/>
                        <a:t>TOTAL</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600" noProof="0" dirty="0"/>
                        <a:t>6</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600" noProof="0" dirty="0"/>
                        <a:t>31</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600" noProof="0" dirty="0"/>
                        <a:t>23.71</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600" noProof="0" dirty="0"/>
                        <a:t>119.44</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600" noProof="0" dirty="0"/>
                        <a:t>0.20 (0.08-0.51)</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600" noProof="0" dirty="0"/>
                        <a:t>&lt; 0.001</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58952400"/>
                  </a:ext>
                </a:extLst>
              </a:tr>
              <a:tr h="390573">
                <a:tc>
                  <a:txBody>
                    <a:bodyPr/>
                    <a:lstStyle/>
                    <a:p>
                      <a:r>
                        <a:rPr lang="en-US" sz="1600" b="1" noProof="0" dirty="0"/>
                        <a:t>Syphilis</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600" noProof="0" dirty="0"/>
                        <a:t>1</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600" noProof="0" dirty="0"/>
                        <a:t>5</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600" noProof="0" dirty="0"/>
                        <a:t>3.95</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600" noProof="0" dirty="0"/>
                        <a:t>19.26</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600" noProof="0" dirty="0"/>
                        <a:t>0.21 (0.04-0.97)</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600" noProof="0" dirty="0"/>
                        <a:t>0.04</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42896392"/>
                  </a:ext>
                </a:extLst>
              </a:tr>
              <a:tr h="390573">
                <a:tc>
                  <a:txBody>
                    <a:bodyPr/>
                    <a:lstStyle/>
                    <a:p>
                      <a:r>
                        <a:rPr lang="en-US" sz="1600" b="1" noProof="0" dirty="0"/>
                        <a:t>Chlamydia</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600" noProof="0" dirty="0"/>
                        <a:t>1</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600" noProof="0" dirty="0"/>
                        <a:t>13</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600" noProof="0" dirty="0"/>
                        <a:t>3.97</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600" noProof="0" dirty="0"/>
                        <a:t>50.09</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600" noProof="0" dirty="0"/>
                        <a:t>0.08 (0.01-0.49)</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600" noProof="0" dirty="0"/>
                        <a:t>0.01</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24873514"/>
                  </a:ext>
                </a:extLst>
              </a:tr>
              <a:tr h="423397">
                <a:tc>
                  <a:txBody>
                    <a:bodyPr/>
                    <a:lstStyle/>
                    <a:p>
                      <a:r>
                        <a:rPr lang="en-US" sz="1600" b="1" noProof="0" dirty="0"/>
                        <a:t>Gonorrhea</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600" noProof="0" dirty="0"/>
                        <a:t>4</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600" noProof="0" dirty="0"/>
                        <a:t>13</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600" noProof="0" dirty="0"/>
                        <a:t>15.88</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600" noProof="0" dirty="0"/>
                        <a:t>50.09</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600" noProof="0" dirty="0"/>
                        <a:t>0.32 (0.12-0.86)</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600" noProof="0" dirty="0"/>
                        <a:t>0.02</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3463188"/>
                  </a:ext>
                </a:extLst>
              </a:tr>
            </a:tbl>
          </a:graphicData>
        </a:graphic>
      </p:graphicFrame>
      <p:sp>
        <p:nvSpPr>
          <p:cNvPr id="5" name="ZoneTexte 4">
            <a:extLst>
              <a:ext uri="{FF2B5EF4-FFF2-40B4-BE49-F238E27FC236}">
                <a16:creationId xmlns:a16="http://schemas.microsoft.com/office/drawing/2014/main" id="{1C0DE14D-F4CA-AA4B-8493-FE86F6FEFE8C}"/>
              </a:ext>
            </a:extLst>
          </p:cNvPr>
          <p:cNvSpPr txBox="1"/>
          <p:nvPr/>
        </p:nvSpPr>
        <p:spPr>
          <a:xfrm>
            <a:off x="4936488" y="3212976"/>
            <a:ext cx="3503203" cy="369332"/>
          </a:xfrm>
          <a:prstGeom prst="rect">
            <a:avLst/>
          </a:prstGeom>
          <a:noFill/>
        </p:spPr>
        <p:txBody>
          <a:bodyPr wrap="none" rtlCol="0">
            <a:spAutoFit/>
          </a:bodyPr>
          <a:lstStyle/>
          <a:p>
            <a:r>
              <a:rPr lang="en-US" b="1" dirty="0">
                <a:solidFill>
                  <a:srgbClr val="0070C0"/>
                </a:solidFill>
              </a:rPr>
              <a:t>Bacterial STI incidence at 48 weeks</a:t>
            </a:r>
          </a:p>
        </p:txBody>
      </p:sp>
      <p:sp>
        <p:nvSpPr>
          <p:cNvPr id="6" name="Text Placeholder 22">
            <a:extLst>
              <a:ext uri="{FF2B5EF4-FFF2-40B4-BE49-F238E27FC236}">
                <a16:creationId xmlns:a16="http://schemas.microsoft.com/office/drawing/2014/main" id="{B347B007-7E12-C84D-C3CA-AD0AFE114E8F}"/>
              </a:ext>
            </a:extLst>
          </p:cNvPr>
          <p:cNvSpPr txBox="1">
            <a:spLocks/>
          </p:cNvSpPr>
          <p:nvPr/>
        </p:nvSpPr>
        <p:spPr bwMode="auto">
          <a:xfrm>
            <a:off x="9709302" y="6562844"/>
            <a:ext cx="238640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err="1">
                <a:solidFill>
                  <a:schemeClr val="tx1"/>
                </a:solidFill>
                <a:latin typeface="+mn-lt"/>
              </a:rPr>
              <a:t>Grennan</a:t>
            </a:r>
            <a:r>
              <a:rPr lang="en-US" sz="1200" i="1" kern="0" dirty="0">
                <a:solidFill>
                  <a:schemeClr val="tx1"/>
                </a:solidFill>
                <a:latin typeface="+mn-lt"/>
              </a:rPr>
              <a:t> T, et al. AIDS 2024 ; </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a:t>
            </a:r>
            <a:r>
              <a:rPr lang="en-US" sz="1200" i="1" kern="0" dirty="0">
                <a:solidFill>
                  <a:schemeClr val="tx1"/>
                </a:solidFill>
                <a:latin typeface="+mn-lt"/>
              </a:rPr>
              <a:t> LB11</a:t>
            </a:r>
            <a:endPar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8037721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A29428-CA37-9421-D770-C5970D23B79B}"/>
              </a:ext>
            </a:extLst>
          </p:cNvPr>
          <p:cNvSpPr>
            <a:spLocks noGrp="1"/>
          </p:cNvSpPr>
          <p:nvPr>
            <p:ph type="title"/>
          </p:nvPr>
        </p:nvSpPr>
        <p:spPr>
          <a:xfrm>
            <a:off x="393002" y="258820"/>
            <a:ext cx="11177840" cy="1143000"/>
          </a:xfrm>
        </p:spPr>
        <p:txBody>
          <a:bodyPr>
            <a:normAutofit/>
          </a:bodyPr>
          <a:lstStyle/>
          <a:p>
            <a:r>
              <a:rPr lang="en-US" sz="3000" dirty="0"/>
              <a:t>Antimicrobial resistance of </a:t>
            </a:r>
            <a:r>
              <a:rPr lang="en-US" sz="3000" i="1" dirty="0"/>
              <a:t>Neisseria gonorrhoeae </a:t>
            </a:r>
            <a:r>
              <a:rPr lang="en-US" sz="3000" dirty="0"/>
              <a:t>on </a:t>
            </a:r>
            <a:r>
              <a:rPr lang="en-US" sz="3000" dirty="0" err="1"/>
              <a:t>doxyPEP</a:t>
            </a:r>
            <a:endParaRPr lang="en-US" sz="3000" dirty="0"/>
          </a:p>
        </p:txBody>
      </p:sp>
      <p:sp>
        <p:nvSpPr>
          <p:cNvPr id="77" name="Espace réservé du contenu 76">
            <a:extLst>
              <a:ext uri="{FF2B5EF4-FFF2-40B4-BE49-F238E27FC236}">
                <a16:creationId xmlns:a16="http://schemas.microsoft.com/office/drawing/2014/main" id="{071C35A4-4489-EAFC-6444-B46B7FDDB98F}"/>
              </a:ext>
            </a:extLst>
          </p:cNvPr>
          <p:cNvSpPr>
            <a:spLocks noGrp="1"/>
          </p:cNvSpPr>
          <p:nvPr>
            <p:ph sz="quarter" idx="13"/>
          </p:nvPr>
        </p:nvSpPr>
        <p:spPr>
          <a:xfrm>
            <a:off x="598042" y="1487557"/>
            <a:ext cx="10972800" cy="772066"/>
          </a:xfrm>
        </p:spPr>
        <p:txBody>
          <a:bodyPr>
            <a:normAutofit fontScale="92500"/>
          </a:bodyPr>
          <a:lstStyle/>
          <a:p>
            <a:r>
              <a:rPr lang="en-US" sz="2000" dirty="0"/>
              <a:t>DOXYVAC: prevention of STI in MSM on </a:t>
            </a:r>
            <a:r>
              <a:rPr lang="en-US" sz="2000" dirty="0" err="1"/>
              <a:t>PrEP</a:t>
            </a:r>
            <a:r>
              <a:rPr lang="en-US" sz="2000" dirty="0"/>
              <a:t> </a:t>
            </a:r>
            <a:r>
              <a:rPr lang="en-US" sz="2000" i="1" dirty="0"/>
              <a:t>(Molina JM, Lancet Infect Dis. 2024 May 23)</a:t>
            </a:r>
          </a:p>
          <a:p>
            <a:r>
              <a:rPr lang="en-US" sz="2000" dirty="0"/>
              <a:t>Doxycycline vs no doxycycline 200 mg within 72h post-sex: 80% risk reduction of chlamydia and syphilis</a:t>
            </a:r>
          </a:p>
        </p:txBody>
      </p:sp>
      <p:sp>
        <p:nvSpPr>
          <p:cNvPr id="7" name="Text Placeholder 22">
            <a:extLst>
              <a:ext uri="{FF2B5EF4-FFF2-40B4-BE49-F238E27FC236}">
                <a16:creationId xmlns:a16="http://schemas.microsoft.com/office/drawing/2014/main" id="{5414EF0E-224D-77C8-B00F-F1815A69E467}"/>
              </a:ext>
            </a:extLst>
          </p:cNvPr>
          <p:cNvSpPr txBox="1">
            <a:spLocks/>
          </p:cNvSpPr>
          <p:nvPr/>
        </p:nvSpPr>
        <p:spPr bwMode="auto">
          <a:xfrm>
            <a:off x="9526756" y="6563590"/>
            <a:ext cx="255471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err="1">
                <a:solidFill>
                  <a:schemeClr val="tx1"/>
                </a:solidFill>
                <a:latin typeface="+mn-lt"/>
              </a:rPr>
              <a:t>Berçot</a:t>
            </a:r>
            <a:r>
              <a:rPr lang="en-US" sz="1200" i="1" kern="0" dirty="0">
                <a:solidFill>
                  <a:schemeClr val="tx1"/>
                </a:solidFill>
                <a:latin typeface="+mn-lt"/>
              </a:rPr>
              <a:t> B, et al. AIDS 2024 ; </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a:t>
            </a:r>
            <a:r>
              <a:rPr lang="en-US" sz="1200" i="1" kern="0" dirty="0">
                <a:solidFill>
                  <a:schemeClr val="tx1"/>
                </a:solidFill>
                <a:latin typeface="+mn-lt"/>
              </a:rPr>
              <a:t> SS0404LB</a:t>
            </a:r>
            <a:endPar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endParaRPr>
          </a:p>
        </p:txBody>
      </p:sp>
      <p:grpSp>
        <p:nvGrpSpPr>
          <p:cNvPr id="76" name="Groupe 75">
            <a:extLst>
              <a:ext uri="{FF2B5EF4-FFF2-40B4-BE49-F238E27FC236}">
                <a16:creationId xmlns:a16="http://schemas.microsoft.com/office/drawing/2014/main" id="{C5879558-4F66-6EC4-82F0-47D4E100FA2E}"/>
              </a:ext>
            </a:extLst>
          </p:cNvPr>
          <p:cNvGrpSpPr/>
          <p:nvPr/>
        </p:nvGrpSpPr>
        <p:grpSpPr>
          <a:xfrm>
            <a:off x="3450595" y="2846457"/>
            <a:ext cx="5001311" cy="307777"/>
            <a:chOff x="8383754" y="2884038"/>
            <a:chExt cx="5001311" cy="307777"/>
          </a:xfrm>
        </p:grpSpPr>
        <p:sp>
          <p:nvSpPr>
            <p:cNvPr id="39" name="Rectangle 36">
              <a:extLst>
                <a:ext uri="{FF2B5EF4-FFF2-40B4-BE49-F238E27FC236}">
                  <a16:creationId xmlns:a16="http://schemas.microsoft.com/office/drawing/2014/main" id="{82E92F7D-C718-B40B-1F72-CCD5EA14B142}"/>
                </a:ext>
              </a:extLst>
            </p:cNvPr>
            <p:cNvSpPr>
              <a:spLocks noChangeArrowheads="1"/>
            </p:cNvSpPr>
            <p:nvPr/>
          </p:nvSpPr>
          <p:spPr bwMode="auto">
            <a:xfrm>
              <a:off x="8383754" y="2940040"/>
              <a:ext cx="384175" cy="157163"/>
            </a:xfrm>
            <a:prstGeom prst="rect">
              <a:avLst/>
            </a:prstGeom>
            <a:solidFill>
              <a:srgbClr val="00C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400" b="1">
                <a:latin typeface="+mj-lt"/>
              </a:endParaRPr>
            </a:p>
          </p:txBody>
        </p:sp>
        <p:sp>
          <p:nvSpPr>
            <p:cNvPr id="40" name="Rectangle 37">
              <a:extLst>
                <a:ext uri="{FF2B5EF4-FFF2-40B4-BE49-F238E27FC236}">
                  <a16:creationId xmlns:a16="http://schemas.microsoft.com/office/drawing/2014/main" id="{BD65C9A2-2C54-CAC4-D73D-57914A5A34B6}"/>
                </a:ext>
              </a:extLst>
            </p:cNvPr>
            <p:cNvSpPr>
              <a:spLocks noChangeArrowheads="1"/>
            </p:cNvSpPr>
            <p:nvPr/>
          </p:nvSpPr>
          <p:spPr bwMode="auto">
            <a:xfrm>
              <a:off x="9879179" y="2940040"/>
              <a:ext cx="385763" cy="157163"/>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400" b="1">
                <a:latin typeface="+mj-lt"/>
              </a:endParaRPr>
            </a:p>
          </p:txBody>
        </p:sp>
        <p:sp>
          <p:nvSpPr>
            <p:cNvPr id="41" name="Rectangle 38">
              <a:extLst>
                <a:ext uri="{FF2B5EF4-FFF2-40B4-BE49-F238E27FC236}">
                  <a16:creationId xmlns:a16="http://schemas.microsoft.com/office/drawing/2014/main" id="{E36D62D0-AF18-72D5-DAE4-7AB0EA14D129}"/>
                </a:ext>
              </a:extLst>
            </p:cNvPr>
            <p:cNvSpPr>
              <a:spLocks noChangeArrowheads="1"/>
            </p:cNvSpPr>
            <p:nvPr/>
          </p:nvSpPr>
          <p:spPr bwMode="auto">
            <a:xfrm>
              <a:off x="11293642" y="2940040"/>
              <a:ext cx="385763" cy="157163"/>
            </a:xfrm>
            <a:prstGeom prst="rect">
              <a:avLst/>
            </a:prstGeom>
            <a:solidFill>
              <a:srgbClr val="FF00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400" b="1">
                <a:latin typeface="+mj-lt"/>
              </a:endParaRPr>
            </a:p>
          </p:txBody>
        </p:sp>
        <p:sp>
          <p:nvSpPr>
            <p:cNvPr id="53" name="ZoneTexte 52">
              <a:extLst>
                <a:ext uri="{FF2B5EF4-FFF2-40B4-BE49-F238E27FC236}">
                  <a16:creationId xmlns:a16="http://schemas.microsoft.com/office/drawing/2014/main" id="{5A72D84E-52B7-99B1-1C44-3AD94673887D}"/>
                </a:ext>
              </a:extLst>
            </p:cNvPr>
            <p:cNvSpPr txBox="1"/>
            <p:nvPr/>
          </p:nvSpPr>
          <p:spPr>
            <a:xfrm>
              <a:off x="8767929" y="2884038"/>
              <a:ext cx="1036759" cy="307777"/>
            </a:xfrm>
            <a:prstGeom prst="rect">
              <a:avLst/>
            </a:prstGeom>
            <a:noFill/>
          </p:spPr>
          <p:txBody>
            <a:bodyPr wrap="none" rtlCol="0">
              <a:spAutoFit/>
            </a:bodyPr>
            <a:lstStyle/>
            <a:p>
              <a:r>
                <a:rPr lang="en-US" sz="1400" b="1">
                  <a:latin typeface="+mj-lt"/>
                  <a:ea typeface="Calibri" panose="020F0502020204030204" pitchFamily="34" charset="0"/>
                  <a:cs typeface="Calibri" panose="020F0502020204030204" pitchFamily="34" charset="0"/>
                </a:rPr>
                <a:t>Susceptible</a:t>
              </a:r>
            </a:p>
          </p:txBody>
        </p:sp>
        <p:sp>
          <p:nvSpPr>
            <p:cNvPr id="54" name="ZoneTexte 53">
              <a:extLst>
                <a:ext uri="{FF2B5EF4-FFF2-40B4-BE49-F238E27FC236}">
                  <a16:creationId xmlns:a16="http://schemas.microsoft.com/office/drawing/2014/main" id="{880CC38F-AC24-4BFE-3F5E-7E51422D5984}"/>
                </a:ext>
              </a:extLst>
            </p:cNvPr>
            <p:cNvSpPr txBox="1"/>
            <p:nvPr/>
          </p:nvSpPr>
          <p:spPr>
            <a:xfrm>
              <a:off x="10250740" y="2884038"/>
              <a:ext cx="970202" cy="307777"/>
            </a:xfrm>
            <a:prstGeom prst="rect">
              <a:avLst/>
            </a:prstGeom>
            <a:noFill/>
          </p:spPr>
          <p:txBody>
            <a:bodyPr wrap="none" rtlCol="0">
              <a:spAutoFit/>
            </a:bodyPr>
            <a:lstStyle/>
            <a:p>
              <a:r>
                <a:rPr lang="en-US" sz="1400" b="1">
                  <a:latin typeface="+mj-lt"/>
                  <a:ea typeface="Calibri" panose="020F0502020204030204" pitchFamily="34" charset="0"/>
                  <a:cs typeface="Calibri" panose="020F0502020204030204" pitchFamily="34" charset="0"/>
                </a:rPr>
                <a:t>Resistance</a:t>
              </a:r>
            </a:p>
          </p:txBody>
        </p:sp>
        <p:sp>
          <p:nvSpPr>
            <p:cNvPr id="55" name="ZoneTexte 54">
              <a:extLst>
                <a:ext uri="{FF2B5EF4-FFF2-40B4-BE49-F238E27FC236}">
                  <a16:creationId xmlns:a16="http://schemas.microsoft.com/office/drawing/2014/main" id="{78808992-DD47-4022-AD07-654C6C8E6CF3}"/>
                </a:ext>
              </a:extLst>
            </p:cNvPr>
            <p:cNvSpPr txBox="1"/>
            <p:nvPr/>
          </p:nvSpPr>
          <p:spPr>
            <a:xfrm>
              <a:off x="11679405" y="2884038"/>
              <a:ext cx="1705660" cy="307777"/>
            </a:xfrm>
            <a:prstGeom prst="rect">
              <a:avLst/>
            </a:prstGeom>
            <a:noFill/>
          </p:spPr>
          <p:txBody>
            <a:bodyPr wrap="none" rtlCol="0">
              <a:spAutoFit/>
            </a:bodyPr>
            <a:lstStyle/>
            <a:p>
              <a:r>
                <a:rPr lang="en-US" sz="1400" b="1" dirty="0">
                  <a:latin typeface="+mj-lt"/>
                  <a:ea typeface="Calibri" panose="020F0502020204030204" pitchFamily="34" charset="0"/>
                  <a:cs typeface="Calibri" panose="020F0502020204030204" pitchFamily="34" charset="0"/>
                </a:rPr>
                <a:t>High level resistance</a:t>
              </a:r>
            </a:p>
          </p:txBody>
        </p:sp>
      </p:grpSp>
      <p:sp>
        <p:nvSpPr>
          <p:cNvPr id="73" name="ZoneTexte 72">
            <a:extLst>
              <a:ext uri="{FF2B5EF4-FFF2-40B4-BE49-F238E27FC236}">
                <a16:creationId xmlns:a16="http://schemas.microsoft.com/office/drawing/2014/main" id="{B6C616C2-D0F4-1EF2-F457-4C292770A231}"/>
              </a:ext>
            </a:extLst>
          </p:cNvPr>
          <p:cNvSpPr txBox="1"/>
          <p:nvPr/>
        </p:nvSpPr>
        <p:spPr>
          <a:xfrm>
            <a:off x="1994396" y="2452256"/>
            <a:ext cx="2885918" cy="400110"/>
          </a:xfrm>
          <a:prstGeom prst="rect">
            <a:avLst/>
          </a:prstGeom>
          <a:noFill/>
        </p:spPr>
        <p:txBody>
          <a:bodyPr wrap="none" rtlCol="0">
            <a:spAutoFit/>
          </a:bodyPr>
          <a:lstStyle/>
          <a:p>
            <a:r>
              <a:rPr lang="fr-FR" sz="2000" b="1" dirty="0">
                <a:solidFill>
                  <a:srgbClr val="0070C0"/>
                </a:solidFill>
              </a:rPr>
              <a:t>Resistance to </a:t>
            </a:r>
            <a:r>
              <a:rPr lang="fr-FR" sz="2000" b="1" dirty="0" err="1">
                <a:solidFill>
                  <a:srgbClr val="0070C0"/>
                </a:solidFill>
              </a:rPr>
              <a:t>tetracycline</a:t>
            </a:r>
            <a:endParaRPr lang="fr-FR" sz="2000" b="1" dirty="0">
              <a:solidFill>
                <a:srgbClr val="0070C0"/>
              </a:solidFill>
            </a:endParaRPr>
          </a:p>
        </p:txBody>
      </p:sp>
      <p:sp>
        <p:nvSpPr>
          <p:cNvPr id="74" name="ZoneTexte 73">
            <a:extLst>
              <a:ext uri="{FF2B5EF4-FFF2-40B4-BE49-F238E27FC236}">
                <a16:creationId xmlns:a16="http://schemas.microsoft.com/office/drawing/2014/main" id="{596EF991-8AAE-380C-47E7-E10941FCE5F7}"/>
              </a:ext>
            </a:extLst>
          </p:cNvPr>
          <p:cNvSpPr txBox="1"/>
          <p:nvPr/>
        </p:nvSpPr>
        <p:spPr>
          <a:xfrm>
            <a:off x="7652817" y="2452256"/>
            <a:ext cx="2847896" cy="400110"/>
          </a:xfrm>
          <a:prstGeom prst="rect">
            <a:avLst/>
          </a:prstGeom>
          <a:noFill/>
        </p:spPr>
        <p:txBody>
          <a:bodyPr wrap="none" rtlCol="0">
            <a:spAutoFit/>
          </a:bodyPr>
          <a:lstStyle/>
          <a:p>
            <a:r>
              <a:rPr lang="fr-FR" sz="2000" b="1" dirty="0">
                <a:solidFill>
                  <a:srgbClr val="0070C0"/>
                </a:solidFill>
              </a:rPr>
              <a:t>Resistance to ceftriaxone</a:t>
            </a:r>
          </a:p>
        </p:txBody>
      </p:sp>
      <p:grpSp>
        <p:nvGrpSpPr>
          <p:cNvPr id="5" name="Groupe 4">
            <a:extLst>
              <a:ext uri="{FF2B5EF4-FFF2-40B4-BE49-F238E27FC236}">
                <a16:creationId xmlns:a16="http://schemas.microsoft.com/office/drawing/2014/main" id="{8666FFC9-78C9-D761-B2AE-034BBEDA6C55}"/>
              </a:ext>
            </a:extLst>
          </p:cNvPr>
          <p:cNvGrpSpPr/>
          <p:nvPr/>
        </p:nvGrpSpPr>
        <p:grpSpPr>
          <a:xfrm>
            <a:off x="393002" y="3061307"/>
            <a:ext cx="4919644" cy="3457101"/>
            <a:chOff x="393002" y="2949008"/>
            <a:chExt cx="4919644" cy="3457101"/>
          </a:xfrm>
        </p:grpSpPr>
        <p:sp>
          <p:nvSpPr>
            <p:cNvPr id="9" name="Freeform 7">
              <a:extLst>
                <a:ext uri="{FF2B5EF4-FFF2-40B4-BE49-F238E27FC236}">
                  <a16:creationId xmlns:a16="http://schemas.microsoft.com/office/drawing/2014/main" id="{F17D06DF-4F62-CA4E-6261-24A96AAFDCE2}"/>
                </a:ext>
              </a:extLst>
            </p:cNvPr>
            <p:cNvSpPr>
              <a:spLocks/>
            </p:cNvSpPr>
            <p:nvPr/>
          </p:nvSpPr>
          <p:spPr bwMode="auto">
            <a:xfrm>
              <a:off x="916873" y="3295060"/>
              <a:ext cx="4395773" cy="2579085"/>
            </a:xfrm>
            <a:custGeom>
              <a:avLst/>
              <a:gdLst>
                <a:gd name="T0" fmla="*/ 10573 w 10573"/>
                <a:gd name="T1" fmla="*/ 7089 h 7089"/>
                <a:gd name="T2" fmla="*/ 0 w 10573"/>
                <a:gd name="T3" fmla="*/ 7089 h 7089"/>
                <a:gd name="T4" fmla="*/ 0 w 10573"/>
                <a:gd name="T5" fmla="*/ 0 h 7089"/>
              </a:gdLst>
              <a:ahLst/>
              <a:cxnLst>
                <a:cxn ang="0">
                  <a:pos x="T0" y="T1"/>
                </a:cxn>
                <a:cxn ang="0">
                  <a:pos x="T2" y="T3"/>
                </a:cxn>
                <a:cxn ang="0">
                  <a:pos x="T4" y="T5"/>
                </a:cxn>
              </a:cxnLst>
              <a:rect l="0" t="0" r="r" b="b"/>
              <a:pathLst>
                <a:path w="10573" h="7089">
                  <a:moveTo>
                    <a:pt x="10573" y="7089"/>
                  </a:moveTo>
                  <a:lnTo>
                    <a:pt x="0" y="7089"/>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2000"/>
            </a:p>
          </p:txBody>
        </p:sp>
        <p:sp>
          <p:nvSpPr>
            <p:cNvPr id="10" name="Line 15">
              <a:extLst>
                <a:ext uri="{FF2B5EF4-FFF2-40B4-BE49-F238E27FC236}">
                  <a16:creationId xmlns:a16="http://schemas.microsoft.com/office/drawing/2014/main" id="{513F41D0-5594-CFB7-4B90-15D011B1CEBD}"/>
                </a:ext>
              </a:extLst>
            </p:cNvPr>
            <p:cNvSpPr>
              <a:spLocks noChangeShapeType="1"/>
            </p:cNvSpPr>
            <p:nvPr/>
          </p:nvSpPr>
          <p:spPr bwMode="auto">
            <a:xfrm>
              <a:off x="792182" y="3412953"/>
              <a:ext cx="124691"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2000"/>
            </a:p>
          </p:txBody>
        </p:sp>
        <p:sp>
          <p:nvSpPr>
            <p:cNvPr id="11" name="Line 16">
              <a:extLst>
                <a:ext uri="{FF2B5EF4-FFF2-40B4-BE49-F238E27FC236}">
                  <a16:creationId xmlns:a16="http://schemas.microsoft.com/office/drawing/2014/main" id="{5ABCB7DD-8BD5-8E3B-3F9B-42E94BA55854}"/>
                </a:ext>
              </a:extLst>
            </p:cNvPr>
            <p:cNvSpPr>
              <a:spLocks noChangeShapeType="1"/>
            </p:cNvSpPr>
            <p:nvPr/>
          </p:nvSpPr>
          <p:spPr bwMode="auto">
            <a:xfrm>
              <a:off x="792182" y="3904901"/>
              <a:ext cx="124691"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2000"/>
            </a:p>
          </p:txBody>
        </p:sp>
        <p:sp>
          <p:nvSpPr>
            <p:cNvPr id="12" name="Line 17">
              <a:extLst>
                <a:ext uri="{FF2B5EF4-FFF2-40B4-BE49-F238E27FC236}">
                  <a16:creationId xmlns:a16="http://schemas.microsoft.com/office/drawing/2014/main" id="{88B035C7-EBDB-FF0D-67FF-D2D29D249AF4}"/>
                </a:ext>
              </a:extLst>
            </p:cNvPr>
            <p:cNvSpPr>
              <a:spLocks noChangeShapeType="1"/>
            </p:cNvSpPr>
            <p:nvPr/>
          </p:nvSpPr>
          <p:spPr bwMode="auto">
            <a:xfrm>
              <a:off x="792182" y="4396848"/>
              <a:ext cx="124691"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2000"/>
            </a:p>
          </p:txBody>
        </p:sp>
        <p:sp>
          <p:nvSpPr>
            <p:cNvPr id="13" name="Line 18">
              <a:extLst>
                <a:ext uri="{FF2B5EF4-FFF2-40B4-BE49-F238E27FC236}">
                  <a16:creationId xmlns:a16="http://schemas.microsoft.com/office/drawing/2014/main" id="{745AC821-DC19-8D69-9B8F-76DDDC8C9707}"/>
                </a:ext>
              </a:extLst>
            </p:cNvPr>
            <p:cNvSpPr>
              <a:spLocks noChangeShapeType="1"/>
            </p:cNvSpPr>
            <p:nvPr/>
          </p:nvSpPr>
          <p:spPr bwMode="auto">
            <a:xfrm>
              <a:off x="792182" y="4888795"/>
              <a:ext cx="124691"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2000"/>
            </a:p>
          </p:txBody>
        </p:sp>
        <p:sp>
          <p:nvSpPr>
            <p:cNvPr id="14" name="Line 19">
              <a:extLst>
                <a:ext uri="{FF2B5EF4-FFF2-40B4-BE49-F238E27FC236}">
                  <a16:creationId xmlns:a16="http://schemas.microsoft.com/office/drawing/2014/main" id="{D3EA9C6E-995A-D5A5-123B-3F9C8A559B46}"/>
                </a:ext>
              </a:extLst>
            </p:cNvPr>
            <p:cNvSpPr>
              <a:spLocks noChangeShapeType="1"/>
            </p:cNvSpPr>
            <p:nvPr/>
          </p:nvSpPr>
          <p:spPr bwMode="auto">
            <a:xfrm>
              <a:off x="792182" y="5380743"/>
              <a:ext cx="124691"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2000"/>
            </a:p>
          </p:txBody>
        </p:sp>
        <p:sp>
          <p:nvSpPr>
            <p:cNvPr id="15" name="Line 20">
              <a:extLst>
                <a:ext uri="{FF2B5EF4-FFF2-40B4-BE49-F238E27FC236}">
                  <a16:creationId xmlns:a16="http://schemas.microsoft.com/office/drawing/2014/main" id="{4B256DA0-4315-1D74-3FB2-3581F6468F0D}"/>
                </a:ext>
              </a:extLst>
            </p:cNvPr>
            <p:cNvSpPr>
              <a:spLocks noChangeShapeType="1"/>
            </p:cNvSpPr>
            <p:nvPr/>
          </p:nvSpPr>
          <p:spPr bwMode="auto">
            <a:xfrm>
              <a:off x="792182" y="5874145"/>
              <a:ext cx="124691"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2000"/>
            </a:p>
          </p:txBody>
        </p:sp>
        <p:sp>
          <p:nvSpPr>
            <p:cNvPr id="16" name="Rectangle 21">
              <a:extLst>
                <a:ext uri="{FF2B5EF4-FFF2-40B4-BE49-F238E27FC236}">
                  <a16:creationId xmlns:a16="http://schemas.microsoft.com/office/drawing/2014/main" id="{1B38A5B8-E36A-0483-BF83-E6A656A8F53B}"/>
                </a:ext>
              </a:extLst>
            </p:cNvPr>
            <p:cNvSpPr>
              <a:spLocks noChangeArrowheads="1"/>
            </p:cNvSpPr>
            <p:nvPr/>
          </p:nvSpPr>
          <p:spPr bwMode="auto">
            <a:xfrm>
              <a:off x="1224444" y="3404220"/>
              <a:ext cx="874499" cy="2469926"/>
            </a:xfrm>
            <a:prstGeom prst="rect">
              <a:avLst/>
            </a:prstGeom>
            <a:solidFill>
              <a:srgbClr val="FF990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sz="2000"/>
            </a:p>
          </p:txBody>
        </p:sp>
        <p:sp>
          <p:nvSpPr>
            <p:cNvPr id="17" name="Rectangle 22">
              <a:extLst>
                <a:ext uri="{FF2B5EF4-FFF2-40B4-BE49-F238E27FC236}">
                  <a16:creationId xmlns:a16="http://schemas.microsoft.com/office/drawing/2014/main" id="{03DA46C2-8342-8FA8-7EA8-A2F653883B64}"/>
                </a:ext>
              </a:extLst>
            </p:cNvPr>
            <p:cNvSpPr>
              <a:spLocks noChangeArrowheads="1"/>
            </p:cNvSpPr>
            <p:nvPr/>
          </p:nvSpPr>
          <p:spPr bwMode="auto">
            <a:xfrm>
              <a:off x="2677510" y="3404220"/>
              <a:ext cx="874499" cy="320202"/>
            </a:xfrm>
            <a:prstGeom prst="rect">
              <a:avLst/>
            </a:prstGeom>
            <a:solidFill>
              <a:srgbClr val="FF0033"/>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sz="2000"/>
            </a:p>
          </p:txBody>
        </p:sp>
        <p:sp>
          <p:nvSpPr>
            <p:cNvPr id="18" name="Rectangle 23">
              <a:extLst>
                <a:ext uri="{FF2B5EF4-FFF2-40B4-BE49-F238E27FC236}">
                  <a16:creationId xmlns:a16="http://schemas.microsoft.com/office/drawing/2014/main" id="{11444908-BA79-BBF5-3F90-D0B2DA8B5D69}"/>
                </a:ext>
              </a:extLst>
            </p:cNvPr>
            <p:cNvSpPr>
              <a:spLocks noChangeArrowheads="1"/>
            </p:cNvSpPr>
            <p:nvPr/>
          </p:nvSpPr>
          <p:spPr bwMode="auto">
            <a:xfrm>
              <a:off x="2677510" y="3724423"/>
              <a:ext cx="874499" cy="2149723"/>
            </a:xfrm>
            <a:prstGeom prst="rect">
              <a:avLst/>
            </a:prstGeom>
            <a:solidFill>
              <a:srgbClr val="FF990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sz="2000"/>
            </a:p>
          </p:txBody>
        </p:sp>
        <p:sp>
          <p:nvSpPr>
            <p:cNvPr id="19" name="Rectangle 24">
              <a:extLst>
                <a:ext uri="{FF2B5EF4-FFF2-40B4-BE49-F238E27FC236}">
                  <a16:creationId xmlns:a16="http://schemas.microsoft.com/office/drawing/2014/main" id="{796ECEF5-6FA5-CB2B-569B-2AB2D20E95F5}"/>
                </a:ext>
              </a:extLst>
            </p:cNvPr>
            <p:cNvSpPr>
              <a:spLocks noChangeArrowheads="1"/>
            </p:cNvSpPr>
            <p:nvPr/>
          </p:nvSpPr>
          <p:spPr bwMode="auto">
            <a:xfrm>
              <a:off x="4148864" y="3404220"/>
              <a:ext cx="874499" cy="884923"/>
            </a:xfrm>
            <a:prstGeom prst="rect">
              <a:avLst/>
            </a:prstGeom>
            <a:solidFill>
              <a:srgbClr val="FF0033"/>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sz="2000"/>
            </a:p>
          </p:txBody>
        </p:sp>
        <p:sp>
          <p:nvSpPr>
            <p:cNvPr id="20" name="Rectangle 25">
              <a:extLst>
                <a:ext uri="{FF2B5EF4-FFF2-40B4-BE49-F238E27FC236}">
                  <a16:creationId xmlns:a16="http://schemas.microsoft.com/office/drawing/2014/main" id="{2129C76F-966A-6EA0-86EE-A7EB12A1760E}"/>
                </a:ext>
              </a:extLst>
            </p:cNvPr>
            <p:cNvSpPr>
              <a:spLocks noChangeArrowheads="1"/>
            </p:cNvSpPr>
            <p:nvPr/>
          </p:nvSpPr>
          <p:spPr bwMode="auto">
            <a:xfrm>
              <a:off x="4148864" y="4289143"/>
              <a:ext cx="874499" cy="1585003"/>
            </a:xfrm>
            <a:prstGeom prst="rect">
              <a:avLst/>
            </a:prstGeom>
            <a:solidFill>
              <a:srgbClr val="FF990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sz="2000"/>
            </a:p>
          </p:txBody>
        </p:sp>
        <p:sp>
          <p:nvSpPr>
            <p:cNvPr id="25" name="Freeform 30">
              <a:extLst>
                <a:ext uri="{FF2B5EF4-FFF2-40B4-BE49-F238E27FC236}">
                  <a16:creationId xmlns:a16="http://schemas.microsoft.com/office/drawing/2014/main" id="{E645C848-28E2-C305-9A8E-EFF9085558BA}"/>
                </a:ext>
              </a:extLst>
            </p:cNvPr>
            <p:cNvSpPr>
              <a:spLocks/>
            </p:cNvSpPr>
            <p:nvPr/>
          </p:nvSpPr>
          <p:spPr bwMode="auto">
            <a:xfrm>
              <a:off x="4148864" y="4289143"/>
              <a:ext cx="874499" cy="1585003"/>
            </a:xfrm>
            <a:custGeom>
              <a:avLst/>
              <a:gdLst>
                <a:gd name="T0" fmla="*/ 0 w 2106"/>
                <a:gd name="T1" fmla="*/ 0 h 4355"/>
                <a:gd name="T2" fmla="*/ 0 w 2106"/>
                <a:gd name="T3" fmla="*/ 4355 h 4355"/>
                <a:gd name="T4" fmla="*/ 2106 w 2106"/>
                <a:gd name="T5" fmla="*/ 4355 h 4355"/>
                <a:gd name="T6" fmla="*/ 2106 w 2106"/>
                <a:gd name="T7" fmla="*/ 0 h 4355"/>
              </a:gdLst>
              <a:ahLst/>
              <a:cxnLst>
                <a:cxn ang="0">
                  <a:pos x="T0" y="T1"/>
                </a:cxn>
                <a:cxn ang="0">
                  <a:pos x="T2" y="T3"/>
                </a:cxn>
                <a:cxn ang="0">
                  <a:pos x="T4" y="T5"/>
                </a:cxn>
                <a:cxn ang="0">
                  <a:pos x="T6" y="T7"/>
                </a:cxn>
              </a:cxnLst>
              <a:rect l="0" t="0" r="r" b="b"/>
              <a:pathLst>
                <a:path w="2106" h="4355">
                  <a:moveTo>
                    <a:pt x="0" y="0"/>
                  </a:moveTo>
                  <a:lnTo>
                    <a:pt x="0" y="4355"/>
                  </a:lnTo>
                  <a:lnTo>
                    <a:pt x="2106" y="4355"/>
                  </a:lnTo>
                  <a:lnTo>
                    <a:pt x="2106" y="0"/>
                  </a:lnTo>
                </a:path>
              </a:pathLst>
            </a:custGeom>
            <a:noFill/>
            <a:ln w="9525">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2000"/>
            </a:p>
          </p:txBody>
        </p:sp>
        <p:sp>
          <p:nvSpPr>
            <p:cNvPr id="42" name="ZoneTexte 41">
              <a:extLst>
                <a:ext uri="{FF2B5EF4-FFF2-40B4-BE49-F238E27FC236}">
                  <a16:creationId xmlns:a16="http://schemas.microsoft.com/office/drawing/2014/main" id="{07EC24BE-9AA1-4C02-08EE-D5BDB4924823}"/>
                </a:ext>
              </a:extLst>
            </p:cNvPr>
            <p:cNvSpPr txBox="1"/>
            <p:nvPr/>
          </p:nvSpPr>
          <p:spPr>
            <a:xfrm>
              <a:off x="575744" y="5721001"/>
              <a:ext cx="276038" cy="269441"/>
            </a:xfrm>
            <a:prstGeom prst="rect">
              <a:avLst/>
            </a:prstGeom>
            <a:noFill/>
          </p:spPr>
          <p:txBody>
            <a:bodyPr wrap="none" rtlCol="0">
              <a:spAutoFit/>
            </a:bodyPr>
            <a:lstStyle/>
            <a:p>
              <a:pPr algn="r"/>
              <a:r>
                <a:rPr lang="fr-FR" sz="1400" dirty="0">
                  <a:latin typeface="Calibri" panose="020F0502020204030204" pitchFamily="34" charset="0"/>
                  <a:ea typeface="Calibri" panose="020F0502020204030204" pitchFamily="34" charset="0"/>
                  <a:cs typeface="Calibri" panose="020F0502020204030204" pitchFamily="34" charset="0"/>
                </a:rPr>
                <a:t>0</a:t>
              </a:r>
            </a:p>
          </p:txBody>
        </p:sp>
        <p:sp>
          <p:nvSpPr>
            <p:cNvPr id="43" name="ZoneTexte 42">
              <a:extLst>
                <a:ext uri="{FF2B5EF4-FFF2-40B4-BE49-F238E27FC236}">
                  <a16:creationId xmlns:a16="http://schemas.microsoft.com/office/drawing/2014/main" id="{3508F851-05AD-1BD6-3444-47766D9BE169}"/>
                </a:ext>
              </a:extLst>
            </p:cNvPr>
            <p:cNvSpPr txBox="1"/>
            <p:nvPr/>
          </p:nvSpPr>
          <p:spPr>
            <a:xfrm>
              <a:off x="484374" y="5227846"/>
              <a:ext cx="367408" cy="269441"/>
            </a:xfrm>
            <a:prstGeom prst="rect">
              <a:avLst/>
            </a:prstGeom>
            <a:noFill/>
          </p:spPr>
          <p:txBody>
            <a:bodyPr wrap="none" rtlCol="0">
              <a:spAutoFit/>
            </a:bodyPr>
            <a:lstStyle/>
            <a:p>
              <a:pPr algn="r"/>
              <a:r>
                <a:rPr lang="fr-FR" sz="1400" dirty="0">
                  <a:latin typeface="Calibri" panose="020F0502020204030204" pitchFamily="34" charset="0"/>
                  <a:ea typeface="Calibri" panose="020F0502020204030204" pitchFamily="34" charset="0"/>
                  <a:cs typeface="Calibri" panose="020F0502020204030204" pitchFamily="34" charset="0"/>
                </a:rPr>
                <a:t>20</a:t>
              </a:r>
            </a:p>
          </p:txBody>
        </p:sp>
        <p:sp>
          <p:nvSpPr>
            <p:cNvPr id="44" name="ZoneTexte 43">
              <a:extLst>
                <a:ext uri="{FF2B5EF4-FFF2-40B4-BE49-F238E27FC236}">
                  <a16:creationId xmlns:a16="http://schemas.microsoft.com/office/drawing/2014/main" id="{DE8F346C-474A-F1F3-DF78-7FEACB88D262}"/>
                </a:ext>
              </a:extLst>
            </p:cNvPr>
            <p:cNvSpPr txBox="1"/>
            <p:nvPr/>
          </p:nvSpPr>
          <p:spPr>
            <a:xfrm>
              <a:off x="484374" y="4744851"/>
              <a:ext cx="367408" cy="269441"/>
            </a:xfrm>
            <a:prstGeom prst="rect">
              <a:avLst/>
            </a:prstGeom>
            <a:noFill/>
          </p:spPr>
          <p:txBody>
            <a:bodyPr wrap="none" rtlCol="0">
              <a:spAutoFit/>
            </a:bodyPr>
            <a:lstStyle/>
            <a:p>
              <a:pPr algn="r"/>
              <a:r>
                <a:rPr lang="fr-FR" sz="1400" dirty="0">
                  <a:latin typeface="Calibri" panose="020F0502020204030204" pitchFamily="34" charset="0"/>
                  <a:ea typeface="Calibri" panose="020F0502020204030204" pitchFamily="34" charset="0"/>
                  <a:cs typeface="Calibri" panose="020F0502020204030204" pitchFamily="34" charset="0"/>
                </a:rPr>
                <a:t>40</a:t>
              </a:r>
            </a:p>
          </p:txBody>
        </p:sp>
        <p:sp>
          <p:nvSpPr>
            <p:cNvPr id="45" name="ZoneTexte 44">
              <a:extLst>
                <a:ext uri="{FF2B5EF4-FFF2-40B4-BE49-F238E27FC236}">
                  <a16:creationId xmlns:a16="http://schemas.microsoft.com/office/drawing/2014/main" id="{6329C83E-5BC4-CDBA-A6F0-0CF79151EB01}"/>
                </a:ext>
              </a:extLst>
            </p:cNvPr>
            <p:cNvSpPr txBox="1"/>
            <p:nvPr/>
          </p:nvSpPr>
          <p:spPr>
            <a:xfrm>
              <a:off x="484374" y="4241535"/>
              <a:ext cx="367408" cy="269441"/>
            </a:xfrm>
            <a:prstGeom prst="rect">
              <a:avLst/>
            </a:prstGeom>
            <a:noFill/>
          </p:spPr>
          <p:txBody>
            <a:bodyPr wrap="none" rtlCol="0">
              <a:spAutoFit/>
            </a:bodyPr>
            <a:lstStyle/>
            <a:p>
              <a:pPr algn="r"/>
              <a:r>
                <a:rPr lang="fr-FR" sz="1400" dirty="0">
                  <a:latin typeface="Calibri" panose="020F0502020204030204" pitchFamily="34" charset="0"/>
                  <a:ea typeface="Calibri" panose="020F0502020204030204" pitchFamily="34" charset="0"/>
                  <a:cs typeface="Calibri" panose="020F0502020204030204" pitchFamily="34" charset="0"/>
                </a:rPr>
                <a:t>60</a:t>
              </a:r>
            </a:p>
          </p:txBody>
        </p:sp>
        <p:sp>
          <p:nvSpPr>
            <p:cNvPr id="46" name="ZoneTexte 45">
              <a:extLst>
                <a:ext uri="{FF2B5EF4-FFF2-40B4-BE49-F238E27FC236}">
                  <a16:creationId xmlns:a16="http://schemas.microsoft.com/office/drawing/2014/main" id="{8C778DC9-3127-7F9C-04AE-A16B6472BAD8}"/>
                </a:ext>
              </a:extLst>
            </p:cNvPr>
            <p:cNvSpPr txBox="1"/>
            <p:nvPr/>
          </p:nvSpPr>
          <p:spPr>
            <a:xfrm>
              <a:off x="484374" y="3748379"/>
              <a:ext cx="367408" cy="269441"/>
            </a:xfrm>
            <a:prstGeom prst="rect">
              <a:avLst/>
            </a:prstGeom>
            <a:noFill/>
          </p:spPr>
          <p:txBody>
            <a:bodyPr wrap="none" rtlCol="0">
              <a:spAutoFit/>
            </a:bodyPr>
            <a:lstStyle/>
            <a:p>
              <a:pPr algn="r"/>
              <a:r>
                <a:rPr lang="fr-FR" sz="1400" dirty="0">
                  <a:latin typeface="Calibri" panose="020F0502020204030204" pitchFamily="34" charset="0"/>
                  <a:ea typeface="Calibri" panose="020F0502020204030204" pitchFamily="34" charset="0"/>
                  <a:cs typeface="Calibri" panose="020F0502020204030204" pitchFamily="34" charset="0"/>
                </a:rPr>
                <a:t>80</a:t>
              </a:r>
            </a:p>
          </p:txBody>
        </p:sp>
        <p:sp>
          <p:nvSpPr>
            <p:cNvPr id="47" name="ZoneTexte 46">
              <a:extLst>
                <a:ext uri="{FF2B5EF4-FFF2-40B4-BE49-F238E27FC236}">
                  <a16:creationId xmlns:a16="http://schemas.microsoft.com/office/drawing/2014/main" id="{E71F3AD3-3926-469C-D2D5-B80B4D22761B}"/>
                </a:ext>
              </a:extLst>
            </p:cNvPr>
            <p:cNvSpPr txBox="1"/>
            <p:nvPr/>
          </p:nvSpPr>
          <p:spPr>
            <a:xfrm>
              <a:off x="393002" y="3255223"/>
              <a:ext cx="458780" cy="269441"/>
            </a:xfrm>
            <a:prstGeom prst="rect">
              <a:avLst/>
            </a:prstGeom>
            <a:noFill/>
          </p:spPr>
          <p:txBody>
            <a:bodyPr wrap="none" rtlCol="0">
              <a:spAutoFit/>
            </a:bodyPr>
            <a:lstStyle/>
            <a:p>
              <a:pPr algn="r"/>
              <a:r>
                <a:rPr lang="fr-FR" sz="1400" dirty="0">
                  <a:latin typeface="Calibri" panose="020F0502020204030204" pitchFamily="34" charset="0"/>
                  <a:ea typeface="Calibri" panose="020F0502020204030204" pitchFamily="34" charset="0"/>
                  <a:cs typeface="Calibri" panose="020F0502020204030204" pitchFamily="34" charset="0"/>
                </a:rPr>
                <a:t>100</a:t>
              </a:r>
            </a:p>
          </p:txBody>
        </p:sp>
        <p:cxnSp>
          <p:nvCxnSpPr>
            <p:cNvPr id="48" name="Connecteur droit 47">
              <a:extLst>
                <a:ext uri="{FF2B5EF4-FFF2-40B4-BE49-F238E27FC236}">
                  <a16:creationId xmlns:a16="http://schemas.microsoft.com/office/drawing/2014/main" id="{FA67FD04-3E63-E874-B0BB-8FEB3ACA1063}"/>
                </a:ext>
              </a:extLst>
            </p:cNvPr>
            <p:cNvCxnSpPr/>
            <p:nvPr/>
          </p:nvCxnSpPr>
          <p:spPr bwMode="auto">
            <a:xfrm>
              <a:off x="3114759" y="3210795"/>
              <a:ext cx="1471354"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49" name="ZoneTexte 48">
              <a:extLst>
                <a:ext uri="{FF2B5EF4-FFF2-40B4-BE49-F238E27FC236}">
                  <a16:creationId xmlns:a16="http://schemas.microsoft.com/office/drawing/2014/main" id="{7BBF2507-07E7-2E96-223C-5A6766E44006}"/>
                </a:ext>
              </a:extLst>
            </p:cNvPr>
            <p:cNvSpPr txBox="1"/>
            <p:nvPr/>
          </p:nvSpPr>
          <p:spPr>
            <a:xfrm>
              <a:off x="3401419" y="2949008"/>
              <a:ext cx="859531" cy="307777"/>
            </a:xfrm>
            <a:prstGeom prst="rect">
              <a:avLst/>
            </a:prstGeom>
            <a:noFill/>
          </p:spPr>
          <p:txBody>
            <a:bodyPr wrap="none" rtlCol="0">
              <a:spAutoFit/>
            </a:bodyPr>
            <a:lstStyle/>
            <a:p>
              <a:pPr algn="ctr"/>
              <a:r>
                <a:rPr lang="fr-FR" sz="1400" dirty="0">
                  <a:latin typeface="Calibri" panose="020F0502020204030204" pitchFamily="34" charset="0"/>
                  <a:ea typeface="Calibri" panose="020F0502020204030204" pitchFamily="34" charset="0"/>
                  <a:cs typeface="Calibri" panose="020F0502020204030204" pitchFamily="34" charset="0"/>
                </a:rPr>
                <a:t>P = 0.043</a:t>
              </a:r>
            </a:p>
          </p:txBody>
        </p:sp>
        <p:sp>
          <p:nvSpPr>
            <p:cNvPr id="50" name="ZoneTexte 49">
              <a:extLst>
                <a:ext uri="{FF2B5EF4-FFF2-40B4-BE49-F238E27FC236}">
                  <a16:creationId xmlns:a16="http://schemas.microsoft.com/office/drawing/2014/main" id="{E437D563-F8C8-4280-1A3B-1545B3FD77A2}"/>
                </a:ext>
              </a:extLst>
            </p:cNvPr>
            <p:cNvSpPr txBox="1"/>
            <p:nvPr/>
          </p:nvSpPr>
          <p:spPr>
            <a:xfrm>
              <a:off x="1261058" y="5882889"/>
              <a:ext cx="811441" cy="523220"/>
            </a:xfrm>
            <a:prstGeom prst="rect">
              <a:avLst/>
            </a:prstGeom>
            <a:noFill/>
          </p:spPr>
          <p:txBody>
            <a:bodyPr wrap="none" rtlCol="0">
              <a:spAutoFit/>
            </a:bodyPr>
            <a:lstStyle/>
            <a:p>
              <a:pPr algn="ctr"/>
              <a:r>
                <a:rPr lang="fr-FR" sz="1400" b="1" dirty="0">
                  <a:latin typeface="Calibri" panose="020F0502020204030204" pitchFamily="34" charset="0"/>
                  <a:ea typeface="Calibri" panose="020F0502020204030204" pitchFamily="34" charset="0"/>
                  <a:cs typeface="Calibri" panose="020F0502020204030204" pitchFamily="34" charset="0"/>
                </a:rPr>
                <a:t>Baseline</a:t>
              </a:r>
              <a:br>
                <a:rPr lang="fr-FR" sz="1400" dirty="0">
                  <a:latin typeface="Calibri" panose="020F0502020204030204" pitchFamily="34" charset="0"/>
                  <a:ea typeface="Calibri" panose="020F0502020204030204" pitchFamily="34" charset="0"/>
                  <a:cs typeface="Calibri" panose="020F0502020204030204" pitchFamily="34" charset="0"/>
                </a:rPr>
              </a:br>
              <a:r>
                <a:rPr lang="fr-FR" sz="1400" dirty="0">
                  <a:latin typeface="Calibri" panose="020F0502020204030204" pitchFamily="34" charset="0"/>
                  <a:ea typeface="Calibri" panose="020F0502020204030204" pitchFamily="34" charset="0"/>
                  <a:cs typeface="Calibri" panose="020F0502020204030204" pitchFamily="34" charset="0"/>
                </a:rPr>
                <a:t>(N = 7)</a:t>
              </a:r>
            </a:p>
          </p:txBody>
        </p:sp>
        <p:sp>
          <p:nvSpPr>
            <p:cNvPr id="51" name="ZoneTexte 50">
              <a:extLst>
                <a:ext uri="{FF2B5EF4-FFF2-40B4-BE49-F238E27FC236}">
                  <a16:creationId xmlns:a16="http://schemas.microsoft.com/office/drawing/2014/main" id="{17F4D1EA-7D36-CFA1-9CCA-FA4D91762089}"/>
                </a:ext>
              </a:extLst>
            </p:cNvPr>
            <p:cNvSpPr txBox="1"/>
            <p:nvPr/>
          </p:nvSpPr>
          <p:spPr>
            <a:xfrm>
              <a:off x="2733886" y="5882889"/>
              <a:ext cx="761747" cy="523220"/>
            </a:xfrm>
            <a:prstGeom prst="rect">
              <a:avLst/>
            </a:prstGeom>
            <a:noFill/>
          </p:spPr>
          <p:txBody>
            <a:bodyPr wrap="none" rtlCol="0">
              <a:spAutoFit/>
            </a:bodyPr>
            <a:lstStyle/>
            <a:p>
              <a:pPr algn="ctr"/>
              <a:r>
                <a:rPr lang="fr-FR" sz="1400" b="1" dirty="0">
                  <a:latin typeface="Calibri" panose="020F0502020204030204" pitchFamily="34" charset="0"/>
                  <a:ea typeface="Calibri" panose="020F0502020204030204" pitchFamily="34" charset="0"/>
                  <a:cs typeface="Calibri" panose="020F0502020204030204" pitchFamily="34" charset="0"/>
                </a:rPr>
                <a:t>No PEP</a:t>
              </a:r>
              <a:br>
                <a:rPr lang="fr-FR" sz="1400" dirty="0">
                  <a:latin typeface="Calibri" panose="020F0502020204030204" pitchFamily="34" charset="0"/>
                  <a:ea typeface="Calibri" panose="020F0502020204030204" pitchFamily="34" charset="0"/>
                  <a:cs typeface="Calibri" panose="020F0502020204030204" pitchFamily="34" charset="0"/>
                </a:rPr>
              </a:br>
              <a:r>
                <a:rPr lang="fr-FR" sz="1400" dirty="0">
                  <a:latin typeface="Calibri" panose="020F0502020204030204" pitchFamily="34" charset="0"/>
                  <a:ea typeface="Calibri" panose="020F0502020204030204" pitchFamily="34" charset="0"/>
                  <a:cs typeface="Calibri" panose="020F0502020204030204" pitchFamily="34" charset="0"/>
                </a:rPr>
                <a:t>(N = 40)</a:t>
              </a:r>
            </a:p>
          </p:txBody>
        </p:sp>
        <p:sp>
          <p:nvSpPr>
            <p:cNvPr id="52" name="ZoneTexte 51">
              <a:extLst>
                <a:ext uri="{FF2B5EF4-FFF2-40B4-BE49-F238E27FC236}">
                  <a16:creationId xmlns:a16="http://schemas.microsoft.com/office/drawing/2014/main" id="{F01F10B2-3BBE-A610-515C-8916A0631899}"/>
                </a:ext>
              </a:extLst>
            </p:cNvPr>
            <p:cNvSpPr txBox="1"/>
            <p:nvPr/>
          </p:nvSpPr>
          <p:spPr>
            <a:xfrm>
              <a:off x="4166962" y="5882889"/>
              <a:ext cx="838306" cy="523220"/>
            </a:xfrm>
            <a:prstGeom prst="rect">
              <a:avLst/>
            </a:prstGeom>
            <a:noFill/>
          </p:spPr>
          <p:txBody>
            <a:bodyPr wrap="none" rtlCol="0">
              <a:spAutoFit/>
            </a:bodyPr>
            <a:lstStyle/>
            <a:p>
              <a:pPr algn="ctr"/>
              <a:r>
                <a:rPr lang="fr-FR" sz="1400" b="1" dirty="0" err="1">
                  <a:latin typeface="Calibri" panose="020F0502020204030204" pitchFamily="34" charset="0"/>
                  <a:ea typeface="Calibri" panose="020F0502020204030204" pitchFamily="34" charset="0"/>
                  <a:cs typeface="Calibri" panose="020F0502020204030204" pitchFamily="34" charset="0"/>
                </a:rPr>
                <a:t>DoxyPEP</a:t>
              </a:r>
              <a:br>
                <a:rPr lang="fr-FR" sz="1400" b="1" dirty="0">
                  <a:latin typeface="Calibri" panose="020F0502020204030204" pitchFamily="34" charset="0"/>
                  <a:ea typeface="Calibri" panose="020F0502020204030204" pitchFamily="34" charset="0"/>
                  <a:cs typeface="Calibri" panose="020F0502020204030204" pitchFamily="34" charset="0"/>
                </a:rPr>
              </a:br>
              <a:r>
                <a:rPr lang="fr-FR" sz="1400" dirty="0">
                  <a:latin typeface="Calibri" panose="020F0502020204030204" pitchFamily="34" charset="0"/>
                  <a:ea typeface="Calibri" panose="020F0502020204030204" pitchFamily="34" charset="0"/>
                  <a:cs typeface="Calibri" panose="020F0502020204030204" pitchFamily="34" charset="0"/>
                </a:rPr>
                <a:t>(N = 31)</a:t>
              </a:r>
            </a:p>
          </p:txBody>
        </p:sp>
        <p:sp>
          <p:nvSpPr>
            <p:cNvPr id="65" name="ZoneTexte 64">
              <a:extLst>
                <a:ext uri="{FF2B5EF4-FFF2-40B4-BE49-F238E27FC236}">
                  <a16:creationId xmlns:a16="http://schemas.microsoft.com/office/drawing/2014/main" id="{E9934A6B-6E6A-852E-3745-87E38F989912}"/>
                </a:ext>
              </a:extLst>
            </p:cNvPr>
            <p:cNvSpPr txBox="1"/>
            <p:nvPr/>
          </p:nvSpPr>
          <p:spPr>
            <a:xfrm>
              <a:off x="1443702" y="4393185"/>
              <a:ext cx="458780" cy="269441"/>
            </a:xfrm>
            <a:prstGeom prst="rect">
              <a:avLst/>
            </a:prstGeom>
            <a:noFill/>
          </p:spPr>
          <p:txBody>
            <a:bodyPr wrap="none" rtlCol="0">
              <a:spAutoFit/>
            </a:bodyPr>
            <a:lstStyle/>
            <a:p>
              <a:pPr algn="ctr"/>
              <a:r>
                <a:rPr lang="fr-FR" sz="1400" b="1" dirty="0">
                  <a:solidFill>
                    <a:schemeClr val="bg1"/>
                  </a:solidFill>
                  <a:latin typeface="Calibri" panose="020F0502020204030204" pitchFamily="34" charset="0"/>
                  <a:ea typeface="Calibri" panose="020F0502020204030204" pitchFamily="34" charset="0"/>
                  <a:cs typeface="Calibri" panose="020F0502020204030204" pitchFamily="34" charset="0"/>
                </a:rPr>
                <a:t>100</a:t>
              </a:r>
            </a:p>
          </p:txBody>
        </p:sp>
        <p:sp>
          <p:nvSpPr>
            <p:cNvPr id="66" name="ZoneTexte 65">
              <a:extLst>
                <a:ext uri="{FF2B5EF4-FFF2-40B4-BE49-F238E27FC236}">
                  <a16:creationId xmlns:a16="http://schemas.microsoft.com/office/drawing/2014/main" id="{0FA8CFB7-ECBF-7120-BCA8-A5FD12C9B547}"/>
                </a:ext>
              </a:extLst>
            </p:cNvPr>
            <p:cNvSpPr txBox="1"/>
            <p:nvPr/>
          </p:nvSpPr>
          <p:spPr>
            <a:xfrm>
              <a:off x="2856718" y="3439794"/>
              <a:ext cx="506870" cy="269441"/>
            </a:xfrm>
            <a:prstGeom prst="rect">
              <a:avLst/>
            </a:prstGeom>
            <a:noFill/>
          </p:spPr>
          <p:txBody>
            <a:bodyPr wrap="none" rtlCol="0">
              <a:spAutoFit/>
            </a:bodyPr>
            <a:lstStyle/>
            <a:p>
              <a:pPr algn="ctr"/>
              <a:r>
                <a:rPr lang="fr-FR" sz="1400" b="1" dirty="0">
                  <a:solidFill>
                    <a:schemeClr val="bg1"/>
                  </a:solidFill>
                  <a:latin typeface="Calibri" panose="020F0502020204030204" pitchFamily="34" charset="0"/>
                  <a:ea typeface="Calibri" panose="020F0502020204030204" pitchFamily="34" charset="0"/>
                  <a:cs typeface="Calibri" panose="020F0502020204030204" pitchFamily="34" charset="0"/>
                </a:rPr>
                <a:t>12.5</a:t>
              </a:r>
            </a:p>
          </p:txBody>
        </p:sp>
        <p:sp>
          <p:nvSpPr>
            <p:cNvPr id="67" name="ZoneTexte 66">
              <a:extLst>
                <a:ext uri="{FF2B5EF4-FFF2-40B4-BE49-F238E27FC236}">
                  <a16:creationId xmlns:a16="http://schemas.microsoft.com/office/drawing/2014/main" id="{4A9828B5-BD8F-BA33-7342-29EBBDA34DAF}"/>
                </a:ext>
              </a:extLst>
            </p:cNvPr>
            <p:cNvSpPr txBox="1"/>
            <p:nvPr/>
          </p:nvSpPr>
          <p:spPr>
            <a:xfrm>
              <a:off x="2856717" y="4515181"/>
              <a:ext cx="506870" cy="269441"/>
            </a:xfrm>
            <a:prstGeom prst="rect">
              <a:avLst/>
            </a:prstGeom>
            <a:noFill/>
          </p:spPr>
          <p:txBody>
            <a:bodyPr wrap="none" rtlCol="0">
              <a:spAutoFit/>
            </a:bodyPr>
            <a:lstStyle/>
            <a:p>
              <a:pPr algn="ctr"/>
              <a:r>
                <a:rPr lang="fr-FR" sz="1400" b="1" dirty="0">
                  <a:solidFill>
                    <a:schemeClr val="bg1"/>
                  </a:solidFill>
                  <a:latin typeface="Calibri" panose="020F0502020204030204" pitchFamily="34" charset="0"/>
                  <a:ea typeface="Calibri" panose="020F0502020204030204" pitchFamily="34" charset="0"/>
                  <a:cs typeface="Calibri" panose="020F0502020204030204" pitchFamily="34" charset="0"/>
                </a:rPr>
                <a:t>87.5</a:t>
              </a:r>
            </a:p>
          </p:txBody>
        </p:sp>
        <p:sp>
          <p:nvSpPr>
            <p:cNvPr id="68" name="ZoneTexte 67">
              <a:extLst>
                <a:ext uri="{FF2B5EF4-FFF2-40B4-BE49-F238E27FC236}">
                  <a16:creationId xmlns:a16="http://schemas.microsoft.com/office/drawing/2014/main" id="{8A5B7221-8671-2308-61E9-0A2483CEA3E8}"/>
                </a:ext>
              </a:extLst>
            </p:cNvPr>
            <p:cNvSpPr txBox="1"/>
            <p:nvPr/>
          </p:nvSpPr>
          <p:spPr>
            <a:xfrm>
              <a:off x="4348198" y="4515181"/>
              <a:ext cx="506870" cy="269441"/>
            </a:xfrm>
            <a:prstGeom prst="rect">
              <a:avLst/>
            </a:prstGeom>
            <a:noFill/>
          </p:spPr>
          <p:txBody>
            <a:bodyPr wrap="none" rtlCol="0">
              <a:spAutoFit/>
            </a:bodyPr>
            <a:lstStyle/>
            <a:p>
              <a:pPr algn="ctr"/>
              <a:r>
                <a:rPr lang="fr-FR" sz="1400" b="1" dirty="0">
                  <a:solidFill>
                    <a:schemeClr val="bg1"/>
                  </a:solidFill>
                  <a:latin typeface="Calibri" panose="020F0502020204030204" pitchFamily="34" charset="0"/>
                  <a:ea typeface="Calibri" panose="020F0502020204030204" pitchFamily="34" charset="0"/>
                  <a:cs typeface="Calibri" panose="020F0502020204030204" pitchFamily="34" charset="0"/>
                </a:rPr>
                <a:t>64.5</a:t>
              </a:r>
            </a:p>
          </p:txBody>
        </p:sp>
        <p:sp>
          <p:nvSpPr>
            <p:cNvPr id="69" name="ZoneTexte 68">
              <a:extLst>
                <a:ext uri="{FF2B5EF4-FFF2-40B4-BE49-F238E27FC236}">
                  <a16:creationId xmlns:a16="http://schemas.microsoft.com/office/drawing/2014/main" id="{D74EE210-4FA9-608B-CC17-B3447A584108}"/>
                </a:ext>
              </a:extLst>
            </p:cNvPr>
            <p:cNvSpPr txBox="1"/>
            <p:nvPr/>
          </p:nvSpPr>
          <p:spPr>
            <a:xfrm>
              <a:off x="4348198" y="3741507"/>
              <a:ext cx="506870" cy="269441"/>
            </a:xfrm>
            <a:prstGeom prst="rect">
              <a:avLst/>
            </a:prstGeom>
            <a:noFill/>
          </p:spPr>
          <p:txBody>
            <a:bodyPr wrap="none" rtlCol="0">
              <a:spAutoFit/>
            </a:bodyPr>
            <a:lstStyle/>
            <a:p>
              <a:pPr algn="ctr"/>
              <a:r>
                <a:rPr lang="fr-FR" sz="1400" b="1" dirty="0">
                  <a:solidFill>
                    <a:schemeClr val="bg1"/>
                  </a:solidFill>
                  <a:latin typeface="Calibri" panose="020F0502020204030204" pitchFamily="34" charset="0"/>
                  <a:ea typeface="Calibri" panose="020F0502020204030204" pitchFamily="34" charset="0"/>
                  <a:cs typeface="Calibri" panose="020F0502020204030204" pitchFamily="34" charset="0"/>
                </a:rPr>
                <a:t>35.5</a:t>
              </a:r>
            </a:p>
          </p:txBody>
        </p:sp>
        <p:sp>
          <p:nvSpPr>
            <p:cNvPr id="3" name="ZoneTexte 2">
              <a:extLst>
                <a:ext uri="{FF2B5EF4-FFF2-40B4-BE49-F238E27FC236}">
                  <a16:creationId xmlns:a16="http://schemas.microsoft.com/office/drawing/2014/main" id="{810A8C79-841E-14C8-F3A6-1C8F9AE44BB3}"/>
                </a:ext>
              </a:extLst>
            </p:cNvPr>
            <p:cNvSpPr txBox="1"/>
            <p:nvPr/>
          </p:nvSpPr>
          <p:spPr>
            <a:xfrm>
              <a:off x="512595" y="2949008"/>
              <a:ext cx="349776" cy="369332"/>
            </a:xfrm>
            <a:prstGeom prst="rect">
              <a:avLst/>
            </a:prstGeom>
            <a:noFill/>
          </p:spPr>
          <p:txBody>
            <a:bodyPr wrap="none" rtlCol="0">
              <a:spAutoFit/>
            </a:bodyPr>
            <a:lstStyle/>
            <a:p>
              <a:r>
                <a:rPr lang="fr-FR" dirty="0"/>
                <a:t>%</a:t>
              </a:r>
              <a:endParaRPr lang="es-419" dirty="0"/>
            </a:p>
          </p:txBody>
        </p:sp>
      </p:grpSp>
      <p:grpSp>
        <p:nvGrpSpPr>
          <p:cNvPr id="6" name="Groupe 5">
            <a:extLst>
              <a:ext uri="{FF2B5EF4-FFF2-40B4-BE49-F238E27FC236}">
                <a16:creationId xmlns:a16="http://schemas.microsoft.com/office/drawing/2014/main" id="{9382C435-FCAC-1F42-F564-8036F6669EE1}"/>
              </a:ext>
            </a:extLst>
          </p:cNvPr>
          <p:cNvGrpSpPr/>
          <p:nvPr/>
        </p:nvGrpSpPr>
        <p:grpSpPr>
          <a:xfrm>
            <a:off x="6301978" y="3082760"/>
            <a:ext cx="4946983" cy="3435648"/>
            <a:chOff x="6301978" y="2970461"/>
            <a:chExt cx="4946983" cy="3435648"/>
          </a:xfrm>
        </p:grpSpPr>
        <p:grpSp>
          <p:nvGrpSpPr>
            <p:cNvPr id="28" name="Groupe 27">
              <a:extLst>
                <a:ext uri="{FF2B5EF4-FFF2-40B4-BE49-F238E27FC236}">
                  <a16:creationId xmlns:a16="http://schemas.microsoft.com/office/drawing/2014/main" id="{5EA14B7A-8CEF-0E4F-0185-1711B62BC475}"/>
                </a:ext>
              </a:extLst>
            </p:cNvPr>
            <p:cNvGrpSpPr/>
            <p:nvPr/>
          </p:nvGrpSpPr>
          <p:grpSpPr>
            <a:xfrm>
              <a:off x="6730160" y="3295060"/>
              <a:ext cx="4518801" cy="2579086"/>
              <a:chOff x="6635751" y="2606675"/>
              <a:chExt cx="4314825" cy="2813051"/>
            </a:xfrm>
          </p:grpSpPr>
          <p:sp>
            <p:nvSpPr>
              <p:cNvPr id="29" name="Freeform 8">
                <a:extLst>
                  <a:ext uri="{FF2B5EF4-FFF2-40B4-BE49-F238E27FC236}">
                    <a16:creationId xmlns:a16="http://schemas.microsoft.com/office/drawing/2014/main" id="{41861D1D-C05B-8E8A-9DCC-246F21EA004C}"/>
                  </a:ext>
                </a:extLst>
              </p:cNvPr>
              <p:cNvSpPr>
                <a:spLocks/>
              </p:cNvSpPr>
              <p:nvPr/>
            </p:nvSpPr>
            <p:spPr bwMode="auto">
              <a:xfrm>
                <a:off x="6754813" y="2606675"/>
                <a:ext cx="4195763" cy="2813050"/>
              </a:xfrm>
              <a:custGeom>
                <a:avLst/>
                <a:gdLst>
                  <a:gd name="T0" fmla="*/ 10573 w 10573"/>
                  <a:gd name="T1" fmla="*/ 7089 h 7089"/>
                  <a:gd name="T2" fmla="*/ 0 w 10573"/>
                  <a:gd name="T3" fmla="*/ 7089 h 7089"/>
                  <a:gd name="T4" fmla="*/ 0 w 10573"/>
                  <a:gd name="T5" fmla="*/ 0 h 7089"/>
                </a:gdLst>
                <a:ahLst/>
                <a:cxnLst>
                  <a:cxn ang="0">
                    <a:pos x="T0" y="T1"/>
                  </a:cxn>
                  <a:cxn ang="0">
                    <a:pos x="T2" y="T3"/>
                  </a:cxn>
                  <a:cxn ang="0">
                    <a:pos x="T4" y="T5"/>
                  </a:cxn>
                </a:cxnLst>
                <a:rect l="0" t="0" r="r" b="b"/>
                <a:pathLst>
                  <a:path w="10573" h="7089">
                    <a:moveTo>
                      <a:pt x="10573" y="7089"/>
                    </a:moveTo>
                    <a:lnTo>
                      <a:pt x="0" y="7089"/>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2000"/>
              </a:p>
            </p:txBody>
          </p:sp>
          <p:sp>
            <p:nvSpPr>
              <p:cNvPr id="30" name="Line 9">
                <a:extLst>
                  <a:ext uri="{FF2B5EF4-FFF2-40B4-BE49-F238E27FC236}">
                    <a16:creationId xmlns:a16="http://schemas.microsoft.com/office/drawing/2014/main" id="{5AF0BC92-805A-B066-635C-9D6ED3F4B4E9}"/>
                  </a:ext>
                </a:extLst>
              </p:cNvPr>
              <p:cNvSpPr>
                <a:spLocks noChangeShapeType="1"/>
              </p:cNvSpPr>
              <p:nvPr/>
            </p:nvSpPr>
            <p:spPr bwMode="auto">
              <a:xfrm>
                <a:off x="6635751" y="2735263"/>
                <a:ext cx="11906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2000"/>
              </a:p>
            </p:txBody>
          </p:sp>
          <p:sp>
            <p:nvSpPr>
              <p:cNvPr id="31" name="Line 10">
                <a:extLst>
                  <a:ext uri="{FF2B5EF4-FFF2-40B4-BE49-F238E27FC236}">
                    <a16:creationId xmlns:a16="http://schemas.microsoft.com/office/drawing/2014/main" id="{32AB28E1-DB87-93ED-456E-7217D7AF1D5A}"/>
                  </a:ext>
                </a:extLst>
              </p:cNvPr>
              <p:cNvSpPr>
                <a:spLocks noChangeShapeType="1"/>
              </p:cNvSpPr>
              <p:nvPr/>
            </p:nvSpPr>
            <p:spPr bwMode="auto">
              <a:xfrm>
                <a:off x="6635751" y="3271838"/>
                <a:ext cx="11906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2000"/>
              </a:p>
            </p:txBody>
          </p:sp>
          <p:sp>
            <p:nvSpPr>
              <p:cNvPr id="32" name="Line 11">
                <a:extLst>
                  <a:ext uri="{FF2B5EF4-FFF2-40B4-BE49-F238E27FC236}">
                    <a16:creationId xmlns:a16="http://schemas.microsoft.com/office/drawing/2014/main" id="{4DBCB7C7-709A-46CD-B5B6-0719AC5BE27A}"/>
                  </a:ext>
                </a:extLst>
              </p:cNvPr>
              <p:cNvSpPr>
                <a:spLocks noChangeShapeType="1"/>
              </p:cNvSpPr>
              <p:nvPr/>
            </p:nvSpPr>
            <p:spPr bwMode="auto">
              <a:xfrm>
                <a:off x="6635751" y="3808413"/>
                <a:ext cx="11906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2000"/>
              </a:p>
            </p:txBody>
          </p:sp>
          <p:sp>
            <p:nvSpPr>
              <p:cNvPr id="33" name="Line 12">
                <a:extLst>
                  <a:ext uri="{FF2B5EF4-FFF2-40B4-BE49-F238E27FC236}">
                    <a16:creationId xmlns:a16="http://schemas.microsoft.com/office/drawing/2014/main" id="{FA5C46A9-3FE2-2218-9253-FB8694AC2881}"/>
                  </a:ext>
                </a:extLst>
              </p:cNvPr>
              <p:cNvSpPr>
                <a:spLocks noChangeShapeType="1"/>
              </p:cNvSpPr>
              <p:nvPr/>
            </p:nvSpPr>
            <p:spPr bwMode="auto">
              <a:xfrm>
                <a:off x="6635751" y="4344988"/>
                <a:ext cx="11906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2000"/>
              </a:p>
            </p:txBody>
          </p:sp>
          <p:sp>
            <p:nvSpPr>
              <p:cNvPr id="34" name="Line 13">
                <a:extLst>
                  <a:ext uri="{FF2B5EF4-FFF2-40B4-BE49-F238E27FC236}">
                    <a16:creationId xmlns:a16="http://schemas.microsoft.com/office/drawing/2014/main" id="{DE77111F-DE9B-13A8-FDAB-D6F41CEFBAC0}"/>
                  </a:ext>
                </a:extLst>
              </p:cNvPr>
              <p:cNvSpPr>
                <a:spLocks noChangeShapeType="1"/>
              </p:cNvSpPr>
              <p:nvPr/>
            </p:nvSpPr>
            <p:spPr bwMode="auto">
              <a:xfrm>
                <a:off x="6635751" y="4881563"/>
                <a:ext cx="11906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2000"/>
              </a:p>
            </p:txBody>
          </p:sp>
          <p:sp>
            <p:nvSpPr>
              <p:cNvPr id="35" name="Line 14">
                <a:extLst>
                  <a:ext uri="{FF2B5EF4-FFF2-40B4-BE49-F238E27FC236}">
                    <a16:creationId xmlns:a16="http://schemas.microsoft.com/office/drawing/2014/main" id="{8E9023DB-C6C8-5AA3-1927-0BDC7C9AFB44}"/>
                  </a:ext>
                </a:extLst>
              </p:cNvPr>
              <p:cNvSpPr>
                <a:spLocks noChangeShapeType="1"/>
              </p:cNvSpPr>
              <p:nvPr/>
            </p:nvSpPr>
            <p:spPr bwMode="auto">
              <a:xfrm>
                <a:off x="6635751" y="5419725"/>
                <a:ext cx="11906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2000"/>
              </a:p>
            </p:txBody>
          </p:sp>
          <p:sp>
            <p:nvSpPr>
              <p:cNvPr id="36" name="Rectangle 33">
                <a:extLst>
                  <a:ext uri="{FF2B5EF4-FFF2-40B4-BE49-F238E27FC236}">
                    <a16:creationId xmlns:a16="http://schemas.microsoft.com/office/drawing/2014/main" id="{43F446C9-CC1A-E9A4-DF81-84D51A3D93E3}"/>
                  </a:ext>
                </a:extLst>
              </p:cNvPr>
              <p:cNvSpPr>
                <a:spLocks noChangeArrowheads="1"/>
              </p:cNvSpPr>
              <p:nvPr/>
            </p:nvSpPr>
            <p:spPr bwMode="auto">
              <a:xfrm>
                <a:off x="9701213" y="2735263"/>
                <a:ext cx="771525" cy="2684463"/>
              </a:xfrm>
              <a:prstGeom prst="rect">
                <a:avLst/>
              </a:prstGeom>
              <a:solidFill>
                <a:srgbClr val="00C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000"/>
              </a:p>
            </p:txBody>
          </p:sp>
          <p:sp>
            <p:nvSpPr>
              <p:cNvPr id="37" name="Rectangle 34">
                <a:extLst>
                  <a:ext uri="{FF2B5EF4-FFF2-40B4-BE49-F238E27FC236}">
                    <a16:creationId xmlns:a16="http://schemas.microsoft.com/office/drawing/2014/main" id="{A730A07B-E5A4-06EB-F99E-E3C7C03988BA}"/>
                  </a:ext>
                </a:extLst>
              </p:cNvPr>
              <p:cNvSpPr>
                <a:spLocks noChangeArrowheads="1"/>
              </p:cNvSpPr>
              <p:nvPr/>
            </p:nvSpPr>
            <p:spPr bwMode="auto">
              <a:xfrm>
                <a:off x="8366126" y="2735263"/>
                <a:ext cx="771525" cy="2684463"/>
              </a:xfrm>
              <a:prstGeom prst="rect">
                <a:avLst/>
              </a:prstGeom>
              <a:solidFill>
                <a:srgbClr val="00C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000"/>
              </a:p>
            </p:txBody>
          </p:sp>
          <p:sp>
            <p:nvSpPr>
              <p:cNvPr id="38" name="Rectangle 35">
                <a:extLst>
                  <a:ext uri="{FF2B5EF4-FFF2-40B4-BE49-F238E27FC236}">
                    <a16:creationId xmlns:a16="http://schemas.microsoft.com/office/drawing/2014/main" id="{DAF02ED9-C54C-FC3A-758F-CED069A5BA99}"/>
                  </a:ext>
                </a:extLst>
              </p:cNvPr>
              <p:cNvSpPr>
                <a:spLocks noChangeArrowheads="1"/>
              </p:cNvSpPr>
              <p:nvPr/>
            </p:nvSpPr>
            <p:spPr bwMode="auto">
              <a:xfrm>
                <a:off x="7029451" y="2735263"/>
                <a:ext cx="771525" cy="2684463"/>
              </a:xfrm>
              <a:prstGeom prst="rect">
                <a:avLst/>
              </a:prstGeom>
              <a:solidFill>
                <a:srgbClr val="00C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000"/>
              </a:p>
            </p:txBody>
          </p:sp>
        </p:grpSp>
        <p:sp>
          <p:nvSpPr>
            <p:cNvPr id="56" name="ZoneTexte 55">
              <a:extLst>
                <a:ext uri="{FF2B5EF4-FFF2-40B4-BE49-F238E27FC236}">
                  <a16:creationId xmlns:a16="http://schemas.microsoft.com/office/drawing/2014/main" id="{105B9DCD-057D-D8EA-48D4-CDD41C673884}"/>
                </a:ext>
              </a:extLst>
            </p:cNvPr>
            <p:cNvSpPr txBox="1"/>
            <p:nvPr/>
          </p:nvSpPr>
          <p:spPr>
            <a:xfrm>
              <a:off x="6484720" y="5700681"/>
              <a:ext cx="276038" cy="269441"/>
            </a:xfrm>
            <a:prstGeom prst="rect">
              <a:avLst/>
            </a:prstGeom>
            <a:noFill/>
          </p:spPr>
          <p:txBody>
            <a:bodyPr wrap="none" rtlCol="0">
              <a:spAutoFit/>
            </a:bodyPr>
            <a:lstStyle/>
            <a:p>
              <a:pPr algn="r"/>
              <a:r>
                <a:rPr lang="fr-FR" sz="1400" dirty="0">
                  <a:latin typeface="Calibri" panose="020F0502020204030204" pitchFamily="34" charset="0"/>
                  <a:ea typeface="Calibri" panose="020F0502020204030204" pitchFamily="34" charset="0"/>
                  <a:cs typeface="Calibri" panose="020F0502020204030204" pitchFamily="34" charset="0"/>
                </a:rPr>
                <a:t>0</a:t>
              </a:r>
            </a:p>
          </p:txBody>
        </p:sp>
        <p:sp>
          <p:nvSpPr>
            <p:cNvPr id="57" name="ZoneTexte 56">
              <a:extLst>
                <a:ext uri="{FF2B5EF4-FFF2-40B4-BE49-F238E27FC236}">
                  <a16:creationId xmlns:a16="http://schemas.microsoft.com/office/drawing/2014/main" id="{A66B3FD2-E367-EE8F-52A4-0DBCE7F07DF6}"/>
                </a:ext>
              </a:extLst>
            </p:cNvPr>
            <p:cNvSpPr txBox="1"/>
            <p:nvPr/>
          </p:nvSpPr>
          <p:spPr>
            <a:xfrm>
              <a:off x="6393350" y="5207526"/>
              <a:ext cx="367408" cy="269441"/>
            </a:xfrm>
            <a:prstGeom prst="rect">
              <a:avLst/>
            </a:prstGeom>
            <a:noFill/>
          </p:spPr>
          <p:txBody>
            <a:bodyPr wrap="none" rtlCol="0">
              <a:spAutoFit/>
            </a:bodyPr>
            <a:lstStyle/>
            <a:p>
              <a:pPr algn="r"/>
              <a:r>
                <a:rPr lang="fr-FR" sz="1400" dirty="0">
                  <a:latin typeface="Calibri" panose="020F0502020204030204" pitchFamily="34" charset="0"/>
                  <a:ea typeface="Calibri" panose="020F0502020204030204" pitchFamily="34" charset="0"/>
                  <a:cs typeface="Calibri" panose="020F0502020204030204" pitchFamily="34" charset="0"/>
                </a:rPr>
                <a:t>20</a:t>
              </a:r>
            </a:p>
          </p:txBody>
        </p:sp>
        <p:sp>
          <p:nvSpPr>
            <p:cNvPr id="58" name="ZoneTexte 57">
              <a:extLst>
                <a:ext uri="{FF2B5EF4-FFF2-40B4-BE49-F238E27FC236}">
                  <a16:creationId xmlns:a16="http://schemas.microsoft.com/office/drawing/2014/main" id="{DF875ACE-931A-2E45-C6A2-1E094A6BA978}"/>
                </a:ext>
              </a:extLst>
            </p:cNvPr>
            <p:cNvSpPr txBox="1"/>
            <p:nvPr/>
          </p:nvSpPr>
          <p:spPr>
            <a:xfrm>
              <a:off x="6393350" y="4714371"/>
              <a:ext cx="367408" cy="269441"/>
            </a:xfrm>
            <a:prstGeom prst="rect">
              <a:avLst/>
            </a:prstGeom>
            <a:noFill/>
          </p:spPr>
          <p:txBody>
            <a:bodyPr wrap="none" rtlCol="0">
              <a:spAutoFit/>
            </a:bodyPr>
            <a:lstStyle/>
            <a:p>
              <a:pPr algn="r"/>
              <a:r>
                <a:rPr lang="fr-FR" sz="1400" dirty="0">
                  <a:latin typeface="Calibri" panose="020F0502020204030204" pitchFamily="34" charset="0"/>
                  <a:ea typeface="Calibri" panose="020F0502020204030204" pitchFamily="34" charset="0"/>
                  <a:cs typeface="Calibri" panose="020F0502020204030204" pitchFamily="34" charset="0"/>
                </a:rPr>
                <a:t>40</a:t>
              </a:r>
            </a:p>
          </p:txBody>
        </p:sp>
        <p:sp>
          <p:nvSpPr>
            <p:cNvPr id="59" name="ZoneTexte 58">
              <a:extLst>
                <a:ext uri="{FF2B5EF4-FFF2-40B4-BE49-F238E27FC236}">
                  <a16:creationId xmlns:a16="http://schemas.microsoft.com/office/drawing/2014/main" id="{ED537988-6D00-3A6A-3DA0-6D83CA3E9C8B}"/>
                </a:ext>
              </a:extLst>
            </p:cNvPr>
            <p:cNvSpPr txBox="1"/>
            <p:nvPr/>
          </p:nvSpPr>
          <p:spPr>
            <a:xfrm>
              <a:off x="6393350" y="4221215"/>
              <a:ext cx="367408" cy="269441"/>
            </a:xfrm>
            <a:prstGeom prst="rect">
              <a:avLst/>
            </a:prstGeom>
            <a:noFill/>
          </p:spPr>
          <p:txBody>
            <a:bodyPr wrap="none" rtlCol="0">
              <a:spAutoFit/>
            </a:bodyPr>
            <a:lstStyle/>
            <a:p>
              <a:pPr algn="r"/>
              <a:r>
                <a:rPr lang="fr-FR" sz="1400" dirty="0">
                  <a:latin typeface="Calibri" panose="020F0502020204030204" pitchFamily="34" charset="0"/>
                  <a:ea typeface="Calibri" panose="020F0502020204030204" pitchFamily="34" charset="0"/>
                  <a:cs typeface="Calibri" panose="020F0502020204030204" pitchFamily="34" charset="0"/>
                </a:rPr>
                <a:t>60</a:t>
              </a:r>
            </a:p>
          </p:txBody>
        </p:sp>
        <p:sp>
          <p:nvSpPr>
            <p:cNvPr id="60" name="ZoneTexte 59">
              <a:extLst>
                <a:ext uri="{FF2B5EF4-FFF2-40B4-BE49-F238E27FC236}">
                  <a16:creationId xmlns:a16="http://schemas.microsoft.com/office/drawing/2014/main" id="{9CCBF0C9-FF63-9931-C57E-6975E3BD2271}"/>
                </a:ext>
              </a:extLst>
            </p:cNvPr>
            <p:cNvSpPr txBox="1"/>
            <p:nvPr/>
          </p:nvSpPr>
          <p:spPr>
            <a:xfrm>
              <a:off x="6393350" y="3728059"/>
              <a:ext cx="367408" cy="269441"/>
            </a:xfrm>
            <a:prstGeom prst="rect">
              <a:avLst/>
            </a:prstGeom>
            <a:noFill/>
          </p:spPr>
          <p:txBody>
            <a:bodyPr wrap="none" rtlCol="0">
              <a:spAutoFit/>
            </a:bodyPr>
            <a:lstStyle/>
            <a:p>
              <a:pPr algn="r"/>
              <a:r>
                <a:rPr lang="fr-FR" sz="1400" dirty="0">
                  <a:latin typeface="Calibri" panose="020F0502020204030204" pitchFamily="34" charset="0"/>
                  <a:ea typeface="Calibri" panose="020F0502020204030204" pitchFamily="34" charset="0"/>
                  <a:cs typeface="Calibri" panose="020F0502020204030204" pitchFamily="34" charset="0"/>
                </a:rPr>
                <a:t>80</a:t>
              </a:r>
            </a:p>
          </p:txBody>
        </p:sp>
        <p:sp>
          <p:nvSpPr>
            <p:cNvPr id="61" name="ZoneTexte 60">
              <a:extLst>
                <a:ext uri="{FF2B5EF4-FFF2-40B4-BE49-F238E27FC236}">
                  <a16:creationId xmlns:a16="http://schemas.microsoft.com/office/drawing/2014/main" id="{7CCC4F02-5FC1-19B0-1C1A-998DE16F05B1}"/>
                </a:ext>
              </a:extLst>
            </p:cNvPr>
            <p:cNvSpPr txBox="1"/>
            <p:nvPr/>
          </p:nvSpPr>
          <p:spPr>
            <a:xfrm>
              <a:off x="6301978" y="3234903"/>
              <a:ext cx="458780" cy="269441"/>
            </a:xfrm>
            <a:prstGeom prst="rect">
              <a:avLst/>
            </a:prstGeom>
            <a:noFill/>
          </p:spPr>
          <p:txBody>
            <a:bodyPr wrap="none" rtlCol="0">
              <a:spAutoFit/>
            </a:bodyPr>
            <a:lstStyle/>
            <a:p>
              <a:pPr algn="r"/>
              <a:r>
                <a:rPr lang="fr-FR" sz="1400" dirty="0">
                  <a:latin typeface="Calibri" panose="020F0502020204030204" pitchFamily="34" charset="0"/>
                  <a:ea typeface="Calibri" panose="020F0502020204030204" pitchFamily="34" charset="0"/>
                  <a:cs typeface="Calibri" panose="020F0502020204030204" pitchFamily="34" charset="0"/>
                </a:rPr>
                <a:t>100</a:t>
              </a:r>
            </a:p>
          </p:txBody>
        </p:sp>
        <p:sp>
          <p:nvSpPr>
            <p:cNvPr id="62" name="ZoneTexte 61">
              <a:extLst>
                <a:ext uri="{FF2B5EF4-FFF2-40B4-BE49-F238E27FC236}">
                  <a16:creationId xmlns:a16="http://schemas.microsoft.com/office/drawing/2014/main" id="{4998BCDD-E5AA-D9F9-AA9C-2D50849EFC17}"/>
                </a:ext>
              </a:extLst>
            </p:cNvPr>
            <p:cNvSpPr txBox="1"/>
            <p:nvPr/>
          </p:nvSpPr>
          <p:spPr>
            <a:xfrm>
              <a:off x="7167984" y="5882889"/>
              <a:ext cx="811441" cy="523220"/>
            </a:xfrm>
            <a:prstGeom prst="rect">
              <a:avLst/>
            </a:prstGeom>
            <a:noFill/>
          </p:spPr>
          <p:txBody>
            <a:bodyPr wrap="none" rtlCol="0">
              <a:spAutoFit/>
            </a:bodyPr>
            <a:lstStyle/>
            <a:p>
              <a:pPr algn="ctr"/>
              <a:r>
                <a:rPr lang="fr-FR" sz="1400" b="1" dirty="0">
                  <a:latin typeface="Calibri" panose="020F0502020204030204" pitchFamily="34" charset="0"/>
                  <a:ea typeface="Calibri" panose="020F0502020204030204" pitchFamily="34" charset="0"/>
                  <a:cs typeface="Calibri" panose="020F0502020204030204" pitchFamily="34" charset="0"/>
                </a:rPr>
                <a:t>Baseline</a:t>
              </a:r>
              <a:br>
                <a:rPr lang="fr-FR" sz="1400" b="1" dirty="0">
                  <a:latin typeface="Calibri" panose="020F0502020204030204" pitchFamily="34" charset="0"/>
                  <a:ea typeface="Calibri" panose="020F0502020204030204" pitchFamily="34" charset="0"/>
                  <a:cs typeface="Calibri" panose="020F0502020204030204" pitchFamily="34" charset="0"/>
                </a:rPr>
              </a:br>
              <a:r>
                <a:rPr lang="fr-FR" sz="1400" dirty="0">
                  <a:latin typeface="Calibri" panose="020F0502020204030204" pitchFamily="34" charset="0"/>
                  <a:ea typeface="Calibri" panose="020F0502020204030204" pitchFamily="34" charset="0"/>
                  <a:cs typeface="Calibri" panose="020F0502020204030204" pitchFamily="34" charset="0"/>
                </a:rPr>
                <a:t>(N = 7)</a:t>
              </a:r>
            </a:p>
          </p:txBody>
        </p:sp>
        <p:sp>
          <p:nvSpPr>
            <p:cNvPr id="63" name="ZoneTexte 62">
              <a:extLst>
                <a:ext uri="{FF2B5EF4-FFF2-40B4-BE49-F238E27FC236}">
                  <a16:creationId xmlns:a16="http://schemas.microsoft.com/office/drawing/2014/main" id="{265A13F7-0982-65BE-308A-3B4389786A90}"/>
                </a:ext>
              </a:extLst>
            </p:cNvPr>
            <p:cNvSpPr txBox="1"/>
            <p:nvPr/>
          </p:nvSpPr>
          <p:spPr>
            <a:xfrm>
              <a:off x="8554188" y="5882889"/>
              <a:ext cx="761747" cy="523220"/>
            </a:xfrm>
            <a:prstGeom prst="rect">
              <a:avLst/>
            </a:prstGeom>
            <a:noFill/>
          </p:spPr>
          <p:txBody>
            <a:bodyPr wrap="none" rtlCol="0">
              <a:spAutoFit/>
            </a:bodyPr>
            <a:lstStyle/>
            <a:p>
              <a:pPr algn="ctr"/>
              <a:r>
                <a:rPr lang="fr-FR" sz="1400" b="1" dirty="0">
                  <a:latin typeface="Calibri" panose="020F0502020204030204" pitchFamily="34" charset="0"/>
                  <a:ea typeface="Calibri" panose="020F0502020204030204" pitchFamily="34" charset="0"/>
                  <a:cs typeface="Calibri" panose="020F0502020204030204" pitchFamily="34" charset="0"/>
                </a:rPr>
                <a:t>No PEP</a:t>
              </a:r>
              <a:br>
                <a:rPr lang="fr-FR" sz="1400" dirty="0">
                  <a:latin typeface="Calibri" panose="020F0502020204030204" pitchFamily="34" charset="0"/>
                  <a:ea typeface="Calibri" panose="020F0502020204030204" pitchFamily="34" charset="0"/>
                  <a:cs typeface="Calibri" panose="020F0502020204030204" pitchFamily="34" charset="0"/>
                </a:rPr>
              </a:br>
              <a:r>
                <a:rPr lang="fr-FR" sz="1400" dirty="0">
                  <a:latin typeface="Calibri" panose="020F0502020204030204" pitchFamily="34" charset="0"/>
                  <a:ea typeface="Calibri" panose="020F0502020204030204" pitchFamily="34" charset="0"/>
                  <a:cs typeface="Calibri" panose="020F0502020204030204" pitchFamily="34" charset="0"/>
                </a:rPr>
                <a:t>(N = 40)</a:t>
              </a:r>
            </a:p>
          </p:txBody>
        </p:sp>
        <p:sp>
          <p:nvSpPr>
            <p:cNvPr id="64" name="ZoneTexte 63">
              <a:extLst>
                <a:ext uri="{FF2B5EF4-FFF2-40B4-BE49-F238E27FC236}">
                  <a16:creationId xmlns:a16="http://schemas.microsoft.com/office/drawing/2014/main" id="{B97E859E-8F64-6F8C-A7A7-054F7CD89842}"/>
                </a:ext>
              </a:extLst>
            </p:cNvPr>
            <p:cNvSpPr txBox="1"/>
            <p:nvPr/>
          </p:nvSpPr>
          <p:spPr>
            <a:xfrm>
              <a:off x="9939140" y="5882889"/>
              <a:ext cx="838306" cy="523220"/>
            </a:xfrm>
            <a:prstGeom prst="rect">
              <a:avLst/>
            </a:prstGeom>
            <a:noFill/>
          </p:spPr>
          <p:txBody>
            <a:bodyPr wrap="none" rtlCol="0">
              <a:spAutoFit/>
            </a:bodyPr>
            <a:lstStyle/>
            <a:p>
              <a:pPr algn="ctr"/>
              <a:r>
                <a:rPr lang="fr-FR" sz="1400" b="1" dirty="0" err="1">
                  <a:latin typeface="Calibri" panose="020F0502020204030204" pitchFamily="34" charset="0"/>
                  <a:ea typeface="Calibri" panose="020F0502020204030204" pitchFamily="34" charset="0"/>
                  <a:cs typeface="Calibri" panose="020F0502020204030204" pitchFamily="34" charset="0"/>
                </a:rPr>
                <a:t>DoxyPEP</a:t>
              </a:r>
              <a:br>
                <a:rPr lang="fr-FR" sz="1400" b="1" dirty="0">
                  <a:latin typeface="Calibri" panose="020F0502020204030204" pitchFamily="34" charset="0"/>
                  <a:ea typeface="Calibri" panose="020F0502020204030204" pitchFamily="34" charset="0"/>
                  <a:cs typeface="Calibri" panose="020F0502020204030204" pitchFamily="34" charset="0"/>
                </a:rPr>
              </a:br>
              <a:r>
                <a:rPr lang="fr-FR" sz="1400" dirty="0">
                  <a:latin typeface="Calibri" panose="020F0502020204030204" pitchFamily="34" charset="0"/>
                  <a:ea typeface="Calibri" panose="020F0502020204030204" pitchFamily="34" charset="0"/>
                  <a:cs typeface="Calibri" panose="020F0502020204030204" pitchFamily="34" charset="0"/>
                </a:rPr>
                <a:t>(N = 31)</a:t>
              </a:r>
            </a:p>
          </p:txBody>
        </p:sp>
        <p:sp>
          <p:nvSpPr>
            <p:cNvPr id="70" name="ZoneTexte 69">
              <a:extLst>
                <a:ext uri="{FF2B5EF4-FFF2-40B4-BE49-F238E27FC236}">
                  <a16:creationId xmlns:a16="http://schemas.microsoft.com/office/drawing/2014/main" id="{EB7BD5BE-E7D1-8648-546A-9868DD02A872}"/>
                </a:ext>
              </a:extLst>
            </p:cNvPr>
            <p:cNvSpPr txBox="1"/>
            <p:nvPr/>
          </p:nvSpPr>
          <p:spPr>
            <a:xfrm>
              <a:off x="7317080" y="3620258"/>
              <a:ext cx="458780" cy="269441"/>
            </a:xfrm>
            <a:prstGeom prst="rect">
              <a:avLst/>
            </a:prstGeom>
            <a:noFill/>
          </p:spPr>
          <p:txBody>
            <a:bodyPr wrap="none" rtlCol="0">
              <a:spAutoFit/>
            </a:bodyPr>
            <a:lstStyle/>
            <a:p>
              <a:pPr algn="ctr"/>
              <a:r>
                <a:rPr lang="fr-FR" sz="1400" b="1" dirty="0">
                  <a:solidFill>
                    <a:schemeClr val="bg1"/>
                  </a:solidFill>
                  <a:latin typeface="Calibri" panose="020F0502020204030204" pitchFamily="34" charset="0"/>
                  <a:ea typeface="Calibri" panose="020F0502020204030204" pitchFamily="34" charset="0"/>
                  <a:cs typeface="Calibri" panose="020F0502020204030204" pitchFamily="34" charset="0"/>
                </a:rPr>
                <a:t>100</a:t>
              </a:r>
            </a:p>
          </p:txBody>
        </p:sp>
        <p:sp>
          <p:nvSpPr>
            <p:cNvPr id="71" name="ZoneTexte 70">
              <a:extLst>
                <a:ext uri="{FF2B5EF4-FFF2-40B4-BE49-F238E27FC236}">
                  <a16:creationId xmlns:a16="http://schemas.microsoft.com/office/drawing/2014/main" id="{555C2261-FEB7-5DD7-7725-989AAE801965}"/>
                </a:ext>
              </a:extLst>
            </p:cNvPr>
            <p:cNvSpPr txBox="1"/>
            <p:nvPr/>
          </p:nvSpPr>
          <p:spPr>
            <a:xfrm>
              <a:off x="8716945" y="3620258"/>
              <a:ext cx="458780" cy="269441"/>
            </a:xfrm>
            <a:prstGeom prst="rect">
              <a:avLst/>
            </a:prstGeom>
            <a:noFill/>
          </p:spPr>
          <p:txBody>
            <a:bodyPr wrap="none" rtlCol="0">
              <a:spAutoFit/>
            </a:bodyPr>
            <a:lstStyle/>
            <a:p>
              <a:pPr algn="ctr"/>
              <a:r>
                <a:rPr lang="fr-FR" sz="1400" b="1" dirty="0">
                  <a:solidFill>
                    <a:schemeClr val="bg1"/>
                  </a:solidFill>
                  <a:latin typeface="Calibri" panose="020F0502020204030204" pitchFamily="34" charset="0"/>
                  <a:ea typeface="Calibri" panose="020F0502020204030204" pitchFamily="34" charset="0"/>
                  <a:cs typeface="Calibri" panose="020F0502020204030204" pitchFamily="34" charset="0"/>
                </a:rPr>
                <a:t>100</a:t>
              </a:r>
            </a:p>
          </p:txBody>
        </p:sp>
        <p:sp>
          <p:nvSpPr>
            <p:cNvPr id="72" name="ZoneTexte 71">
              <a:extLst>
                <a:ext uri="{FF2B5EF4-FFF2-40B4-BE49-F238E27FC236}">
                  <a16:creationId xmlns:a16="http://schemas.microsoft.com/office/drawing/2014/main" id="{751AB568-EFCB-D1E5-83B5-DF3824DBFB69}"/>
                </a:ext>
              </a:extLst>
            </p:cNvPr>
            <p:cNvSpPr txBox="1"/>
            <p:nvPr/>
          </p:nvSpPr>
          <p:spPr>
            <a:xfrm>
              <a:off x="10128903" y="3620258"/>
              <a:ext cx="458780" cy="269441"/>
            </a:xfrm>
            <a:prstGeom prst="rect">
              <a:avLst/>
            </a:prstGeom>
            <a:noFill/>
          </p:spPr>
          <p:txBody>
            <a:bodyPr wrap="none" rtlCol="0">
              <a:spAutoFit/>
            </a:bodyPr>
            <a:lstStyle/>
            <a:p>
              <a:pPr algn="ctr"/>
              <a:r>
                <a:rPr lang="fr-FR" sz="1400" b="1" dirty="0">
                  <a:solidFill>
                    <a:schemeClr val="bg1"/>
                  </a:solidFill>
                  <a:latin typeface="Calibri" panose="020F0502020204030204" pitchFamily="34" charset="0"/>
                  <a:ea typeface="Calibri" panose="020F0502020204030204" pitchFamily="34" charset="0"/>
                  <a:cs typeface="Calibri" panose="020F0502020204030204" pitchFamily="34" charset="0"/>
                </a:rPr>
                <a:t>100</a:t>
              </a:r>
            </a:p>
          </p:txBody>
        </p:sp>
        <p:sp>
          <p:nvSpPr>
            <p:cNvPr id="4" name="ZoneTexte 3">
              <a:extLst>
                <a:ext uri="{FF2B5EF4-FFF2-40B4-BE49-F238E27FC236}">
                  <a16:creationId xmlns:a16="http://schemas.microsoft.com/office/drawing/2014/main" id="{34A95FB6-EA79-071F-D0D2-A61458D8760C}"/>
                </a:ext>
              </a:extLst>
            </p:cNvPr>
            <p:cNvSpPr txBox="1"/>
            <p:nvPr/>
          </p:nvSpPr>
          <p:spPr>
            <a:xfrm>
              <a:off x="6410982" y="2970461"/>
              <a:ext cx="349776" cy="369332"/>
            </a:xfrm>
            <a:prstGeom prst="rect">
              <a:avLst/>
            </a:prstGeom>
            <a:noFill/>
          </p:spPr>
          <p:txBody>
            <a:bodyPr wrap="none" rtlCol="0">
              <a:spAutoFit/>
            </a:bodyPr>
            <a:lstStyle/>
            <a:p>
              <a:r>
                <a:rPr lang="fr-FR" dirty="0"/>
                <a:t>%</a:t>
              </a:r>
              <a:endParaRPr lang="es-419" dirty="0"/>
            </a:p>
          </p:txBody>
        </p:sp>
      </p:grpSp>
    </p:spTree>
    <p:extLst>
      <p:ext uri="{BB962C8B-B14F-4D97-AF65-F5344CB8AC3E}">
        <p14:creationId xmlns:p14="http://schemas.microsoft.com/office/powerpoint/2010/main" val="18610361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713CE5-8E22-0E6C-3172-0357371F6AC1}"/>
              </a:ext>
            </a:extLst>
          </p:cNvPr>
          <p:cNvSpPr>
            <a:spLocks noGrp="1"/>
          </p:cNvSpPr>
          <p:nvPr>
            <p:ph type="title"/>
          </p:nvPr>
        </p:nvSpPr>
        <p:spPr/>
        <p:txBody>
          <a:bodyPr/>
          <a:lstStyle/>
          <a:p>
            <a:r>
              <a:rPr lang="en-US"/>
              <a:t>Chemsex and high STI risk</a:t>
            </a:r>
          </a:p>
        </p:txBody>
      </p:sp>
      <p:sp>
        <p:nvSpPr>
          <p:cNvPr id="33" name="Espace réservé du contenu 32">
            <a:extLst>
              <a:ext uri="{FF2B5EF4-FFF2-40B4-BE49-F238E27FC236}">
                <a16:creationId xmlns:a16="http://schemas.microsoft.com/office/drawing/2014/main" id="{E35B3AD8-6612-A895-6C14-2E38B790A20E}"/>
              </a:ext>
            </a:extLst>
          </p:cNvPr>
          <p:cNvSpPr>
            <a:spLocks noGrp="1"/>
          </p:cNvSpPr>
          <p:nvPr>
            <p:ph sz="quarter" idx="13"/>
          </p:nvPr>
        </p:nvSpPr>
        <p:spPr>
          <a:xfrm>
            <a:off x="640243" y="1479602"/>
            <a:ext cx="10972800" cy="1027021"/>
          </a:xfrm>
        </p:spPr>
        <p:txBody>
          <a:bodyPr>
            <a:normAutofit fontScale="85000" lnSpcReduction="20000"/>
          </a:bodyPr>
          <a:lstStyle/>
          <a:p>
            <a:r>
              <a:rPr lang="en-US" dirty="0"/>
              <a:t>Checkpoint, STI clinic, Berlin</a:t>
            </a:r>
          </a:p>
          <a:p>
            <a:r>
              <a:rPr lang="en-US" dirty="0"/>
              <a:t>In 2022, among 5045 visits for STI testing, </a:t>
            </a:r>
            <a:r>
              <a:rPr lang="en-US" dirty="0" err="1"/>
              <a:t>chemsex</a:t>
            </a:r>
            <a:r>
              <a:rPr lang="en-US" dirty="0"/>
              <a:t> use = 13%</a:t>
            </a:r>
          </a:p>
          <a:p>
            <a:r>
              <a:rPr lang="en-US" dirty="0"/>
              <a:t>Positive association between STI positive results and </a:t>
            </a:r>
            <a:r>
              <a:rPr lang="en-US" dirty="0" err="1"/>
              <a:t>chemsex</a:t>
            </a:r>
            <a:r>
              <a:rPr lang="en-US" dirty="0"/>
              <a:t> use (OR = 2.10 (1.71-2.57))</a:t>
            </a:r>
          </a:p>
        </p:txBody>
      </p:sp>
      <p:sp>
        <p:nvSpPr>
          <p:cNvPr id="6" name="Text Placeholder 22">
            <a:extLst>
              <a:ext uri="{FF2B5EF4-FFF2-40B4-BE49-F238E27FC236}">
                <a16:creationId xmlns:a16="http://schemas.microsoft.com/office/drawing/2014/main" id="{882A13B2-630A-87BE-B70F-9229A8110C37}"/>
              </a:ext>
            </a:extLst>
          </p:cNvPr>
          <p:cNvSpPr txBox="1">
            <a:spLocks/>
          </p:cNvSpPr>
          <p:nvPr/>
        </p:nvSpPr>
        <p:spPr bwMode="auto">
          <a:xfrm>
            <a:off x="9500737" y="6565283"/>
            <a:ext cx="25771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a:solidFill>
                  <a:schemeClr val="tx1"/>
                </a:solidFill>
                <a:latin typeface="+mn-lt"/>
              </a:rPr>
              <a:t>Weber C, et al.</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AIDS2024 ; # </a:t>
            </a:r>
            <a:r>
              <a:rPr lang="en-US" sz="1200" i="1" kern="0" dirty="0">
                <a:solidFill>
                  <a:schemeClr val="tx1"/>
                </a:solidFill>
                <a:latin typeface="+mn-lt"/>
              </a:rPr>
              <a:t>TUPEB135</a:t>
            </a:r>
            <a:endPar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7" name="ZoneTexte 6">
            <a:extLst>
              <a:ext uri="{FF2B5EF4-FFF2-40B4-BE49-F238E27FC236}">
                <a16:creationId xmlns:a16="http://schemas.microsoft.com/office/drawing/2014/main" id="{D379EFFA-1F6C-3990-8C17-865290F46CCD}"/>
              </a:ext>
            </a:extLst>
          </p:cNvPr>
          <p:cNvSpPr txBox="1"/>
          <p:nvPr/>
        </p:nvSpPr>
        <p:spPr>
          <a:xfrm>
            <a:off x="3856221" y="2580045"/>
            <a:ext cx="2000035" cy="400110"/>
          </a:xfrm>
          <a:prstGeom prst="rect">
            <a:avLst/>
          </a:prstGeom>
          <a:noFill/>
        </p:spPr>
        <p:txBody>
          <a:bodyPr wrap="none" rtlCol="0">
            <a:spAutoFit/>
          </a:bodyPr>
          <a:lstStyle/>
          <a:p>
            <a:r>
              <a:rPr lang="en-US" sz="2000" b="1" dirty="0">
                <a:solidFill>
                  <a:srgbClr val="0070C0"/>
                </a:solidFill>
              </a:rPr>
              <a:t>Prevalence of STI</a:t>
            </a:r>
          </a:p>
        </p:txBody>
      </p:sp>
      <p:grpSp>
        <p:nvGrpSpPr>
          <p:cNvPr id="5" name="Groupe 4">
            <a:extLst>
              <a:ext uri="{FF2B5EF4-FFF2-40B4-BE49-F238E27FC236}">
                <a16:creationId xmlns:a16="http://schemas.microsoft.com/office/drawing/2014/main" id="{05D3F9FF-80A6-2D75-9699-E1A6544CD3C6}"/>
              </a:ext>
            </a:extLst>
          </p:cNvPr>
          <p:cNvGrpSpPr/>
          <p:nvPr/>
        </p:nvGrpSpPr>
        <p:grpSpPr>
          <a:xfrm>
            <a:off x="1468263" y="3116580"/>
            <a:ext cx="9290575" cy="3439952"/>
            <a:chOff x="1468263" y="3116580"/>
            <a:chExt cx="9290575" cy="3439952"/>
          </a:xfrm>
        </p:grpSpPr>
        <p:grpSp>
          <p:nvGrpSpPr>
            <p:cNvPr id="3" name="Groupe 2">
              <a:extLst>
                <a:ext uri="{FF2B5EF4-FFF2-40B4-BE49-F238E27FC236}">
                  <a16:creationId xmlns:a16="http://schemas.microsoft.com/office/drawing/2014/main" id="{857BF5B3-928E-9479-9148-0260576B4540}"/>
                </a:ext>
              </a:extLst>
            </p:cNvPr>
            <p:cNvGrpSpPr/>
            <p:nvPr/>
          </p:nvGrpSpPr>
          <p:grpSpPr>
            <a:xfrm>
              <a:off x="1919536" y="3116580"/>
              <a:ext cx="5846577" cy="3039839"/>
              <a:chOff x="1530350" y="2765425"/>
              <a:chExt cx="6808788" cy="3540126"/>
            </a:xfrm>
          </p:grpSpPr>
          <p:sp>
            <p:nvSpPr>
              <p:cNvPr id="4" name="Freeform 6">
                <a:extLst>
                  <a:ext uri="{FF2B5EF4-FFF2-40B4-BE49-F238E27FC236}">
                    <a16:creationId xmlns:a16="http://schemas.microsoft.com/office/drawing/2014/main" id="{3FD42594-1241-19B8-4ECD-C8E3F3E57603}"/>
                  </a:ext>
                </a:extLst>
              </p:cNvPr>
              <p:cNvSpPr>
                <a:spLocks/>
              </p:cNvSpPr>
              <p:nvPr/>
            </p:nvSpPr>
            <p:spPr bwMode="auto">
              <a:xfrm>
                <a:off x="1530350" y="2765425"/>
                <a:ext cx="6808788" cy="3427413"/>
              </a:xfrm>
              <a:custGeom>
                <a:avLst/>
                <a:gdLst>
                  <a:gd name="T0" fmla="*/ 17159 w 17159"/>
                  <a:gd name="T1" fmla="*/ 8637 h 8637"/>
                  <a:gd name="T2" fmla="*/ 0 w 17159"/>
                  <a:gd name="T3" fmla="*/ 8637 h 8637"/>
                  <a:gd name="T4" fmla="*/ 0 w 17159"/>
                  <a:gd name="T5" fmla="*/ 0 h 8637"/>
                </a:gdLst>
                <a:ahLst/>
                <a:cxnLst>
                  <a:cxn ang="0">
                    <a:pos x="T0" y="T1"/>
                  </a:cxn>
                  <a:cxn ang="0">
                    <a:pos x="T2" y="T3"/>
                  </a:cxn>
                  <a:cxn ang="0">
                    <a:pos x="T4" y="T5"/>
                  </a:cxn>
                </a:cxnLst>
                <a:rect l="0" t="0" r="r" b="b"/>
                <a:pathLst>
                  <a:path w="17159" h="8637">
                    <a:moveTo>
                      <a:pt x="17159" y="8637"/>
                    </a:moveTo>
                    <a:lnTo>
                      <a:pt x="0" y="8637"/>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8" name="Line 7">
                <a:extLst>
                  <a:ext uri="{FF2B5EF4-FFF2-40B4-BE49-F238E27FC236}">
                    <a16:creationId xmlns:a16="http://schemas.microsoft.com/office/drawing/2014/main" id="{1D8E7EBA-0A73-67B4-A422-6DADDA60CD62}"/>
                  </a:ext>
                </a:extLst>
              </p:cNvPr>
              <p:cNvSpPr>
                <a:spLocks noChangeShapeType="1"/>
              </p:cNvSpPr>
              <p:nvPr/>
            </p:nvSpPr>
            <p:spPr bwMode="auto">
              <a:xfrm flipV="1">
                <a:off x="6276975" y="6192838"/>
                <a:ext cx="0" cy="11271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9" name="Line 8">
                <a:extLst>
                  <a:ext uri="{FF2B5EF4-FFF2-40B4-BE49-F238E27FC236}">
                    <a16:creationId xmlns:a16="http://schemas.microsoft.com/office/drawing/2014/main" id="{03883239-81A0-A927-FC9B-1020EFB0047B}"/>
                  </a:ext>
                </a:extLst>
              </p:cNvPr>
              <p:cNvSpPr>
                <a:spLocks noChangeShapeType="1"/>
              </p:cNvSpPr>
              <p:nvPr/>
            </p:nvSpPr>
            <p:spPr bwMode="auto">
              <a:xfrm flipV="1">
                <a:off x="4694238" y="6192838"/>
                <a:ext cx="0" cy="11271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0" name="Line 9">
                <a:extLst>
                  <a:ext uri="{FF2B5EF4-FFF2-40B4-BE49-F238E27FC236}">
                    <a16:creationId xmlns:a16="http://schemas.microsoft.com/office/drawing/2014/main" id="{3675D8DF-B26E-2ECD-BCF4-082BDC2AAA06}"/>
                  </a:ext>
                </a:extLst>
              </p:cNvPr>
              <p:cNvSpPr>
                <a:spLocks noChangeShapeType="1"/>
              </p:cNvSpPr>
              <p:nvPr/>
            </p:nvSpPr>
            <p:spPr bwMode="auto">
              <a:xfrm flipV="1">
                <a:off x="3111500" y="6192838"/>
                <a:ext cx="0" cy="11271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1" name="Line 10">
                <a:extLst>
                  <a:ext uri="{FF2B5EF4-FFF2-40B4-BE49-F238E27FC236}">
                    <a16:creationId xmlns:a16="http://schemas.microsoft.com/office/drawing/2014/main" id="{ED8D6379-7E13-650C-C72F-A25CB9268977}"/>
                  </a:ext>
                </a:extLst>
              </p:cNvPr>
              <p:cNvSpPr>
                <a:spLocks noChangeShapeType="1"/>
              </p:cNvSpPr>
              <p:nvPr/>
            </p:nvSpPr>
            <p:spPr bwMode="auto">
              <a:xfrm flipV="1">
                <a:off x="1530350" y="6192838"/>
                <a:ext cx="0" cy="11271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2" name="Line 11">
                <a:extLst>
                  <a:ext uri="{FF2B5EF4-FFF2-40B4-BE49-F238E27FC236}">
                    <a16:creationId xmlns:a16="http://schemas.microsoft.com/office/drawing/2014/main" id="{64268A45-2013-76FE-36D9-A65F581C4BFA}"/>
                  </a:ext>
                </a:extLst>
              </p:cNvPr>
              <p:cNvSpPr>
                <a:spLocks noChangeShapeType="1"/>
              </p:cNvSpPr>
              <p:nvPr/>
            </p:nvSpPr>
            <p:spPr bwMode="auto">
              <a:xfrm flipV="1">
                <a:off x="7861300" y="6192838"/>
                <a:ext cx="0" cy="11271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3" name="Rectangle 12">
                <a:extLst>
                  <a:ext uri="{FF2B5EF4-FFF2-40B4-BE49-F238E27FC236}">
                    <a16:creationId xmlns:a16="http://schemas.microsoft.com/office/drawing/2014/main" id="{4977C098-D4F3-D0AE-32DD-E4E9E49D8BB1}"/>
                  </a:ext>
                </a:extLst>
              </p:cNvPr>
              <p:cNvSpPr>
                <a:spLocks noChangeArrowheads="1"/>
              </p:cNvSpPr>
              <p:nvPr/>
            </p:nvSpPr>
            <p:spPr bwMode="auto">
              <a:xfrm>
                <a:off x="1530350" y="2887663"/>
                <a:ext cx="3519488"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4" name="Rectangle 13">
                <a:extLst>
                  <a:ext uri="{FF2B5EF4-FFF2-40B4-BE49-F238E27FC236}">
                    <a16:creationId xmlns:a16="http://schemas.microsoft.com/office/drawing/2014/main" id="{AF865DE6-FE6D-9E65-43E9-5118000B6624}"/>
                  </a:ext>
                </a:extLst>
              </p:cNvPr>
              <p:cNvSpPr>
                <a:spLocks noChangeArrowheads="1"/>
              </p:cNvSpPr>
              <p:nvPr/>
            </p:nvSpPr>
            <p:spPr bwMode="auto">
              <a:xfrm>
                <a:off x="1530350" y="4006850"/>
                <a:ext cx="5859463"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5" name="Rectangle 14">
                <a:extLst>
                  <a:ext uri="{FF2B5EF4-FFF2-40B4-BE49-F238E27FC236}">
                    <a16:creationId xmlns:a16="http://schemas.microsoft.com/office/drawing/2014/main" id="{BDAFCECE-2C0F-A6EB-9BB9-FC0A9A8DB06F}"/>
                  </a:ext>
                </a:extLst>
              </p:cNvPr>
              <p:cNvSpPr>
                <a:spLocks noChangeArrowheads="1"/>
              </p:cNvSpPr>
              <p:nvPr/>
            </p:nvSpPr>
            <p:spPr bwMode="auto">
              <a:xfrm>
                <a:off x="1530350" y="4505325"/>
                <a:ext cx="2479675" cy="419100"/>
              </a:xfrm>
              <a:prstGeom prst="rect">
                <a:avLst/>
              </a:prstGeom>
              <a:solidFill>
                <a:srgbClr val="00C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6" name="Rectangle 15">
                <a:extLst>
                  <a:ext uri="{FF2B5EF4-FFF2-40B4-BE49-F238E27FC236}">
                    <a16:creationId xmlns:a16="http://schemas.microsoft.com/office/drawing/2014/main" id="{6D19456E-35EB-976D-1B41-F20673DB22A9}"/>
                  </a:ext>
                </a:extLst>
              </p:cNvPr>
              <p:cNvSpPr>
                <a:spLocks noChangeArrowheads="1"/>
              </p:cNvSpPr>
              <p:nvPr/>
            </p:nvSpPr>
            <p:spPr bwMode="auto">
              <a:xfrm>
                <a:off x="1530350" y="3386138"/>
                <a:ext cx="2322513" cy="419100"/>
              </a:xfrm>
              <a:prstGeom prst="rect">
                <a:avLst/>
              </a:prstGeom>
              <a:solidFill>
                <a:srgbClr val="00C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7" name="Rectangle 16">
                <a:extLst>
                  <a:ext uri="{FF2B5EF4-FFF2-40B4-BE49-F238E27FC236}">
                    <a16:creationId xmlns:a16="http://schemas.microsoft.com/office/drawing/2014/main" id="{203AADBC-5EEE-8E07-66E3-714FF2E196C5}"/>
                  </a:ext>
                </a:extLst>
              </p:cNvPr>
              <p:cNvSpPr>
                <a:spLocks noChangeArrowheads="1"/>
              </p:cNvSpPr>
              <p:nvPr/>
            </p:nvSpPr>
            <p:spPr bwMode="auto">
              <a:xfrm>
                <a:off x="1530350" y="5116513"/>
                <a:ext cx="1230313" cy="4206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8" name="Rectangle 17">
                <a:extLst>
                  <a:ext uri="{FF2B5EF4-FFF2-40B4-BE49-F238E27FC236}">
                    <a16:creationId xmlns:a16="http://schemas.microsoft.com/office/drawing/2014/main" id="{AFF42E4B-C4A2-8548-1700-A6C21EE0E07E}"/>
                  </a:ext>
                </a:extLst>
              </p:cNvPr>
              <p:cNvSpPr>
                <a:spLocks noChangeArrowheads="1"/>
              </p:cNvSpPr>
              <p:nvPr/>
            </p:nvSpPr>
            <p:spPr bwMode="auto">
              <a:xfrm>
                <a:off x="1530350" y="5614988"/>
                <a:ext cx="392113" cy="420688"/>
              </a:xfrm>
              <a:prstGeom prst="rect">
                <a:avLst/>
              </a:prstGeom>
              <a:solidFill>
                <a:srgbClr val="00C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grpSp>
        <p:sp>
          <p:nvSpPr>
            <p:cNvPr id="19" name="ZoneTexte 18">
              <a:extLst>
                <a:ext uri="{FF2B5EF4-FFF2-40B4-BE49-F238E27FC236}">
                  <a16:creationId xmlns:a16="http://schemas.microsoft.com/office/drawing/2014/main" id="{8B8E4748-B015-9EAF-56AA-8F607EA1AA35}"/>
                </a:ext>
              </a:extLst>
            </p:cNvPr>
            <p:cNvSpPr txBox="1"/>
            <p:nvPr/>
          </p:nvSpPr>
          <p:spPr>
            <a:xfrm>
              <a:off x="1516353" y="5385530"/>
              <a:ext cx="365806" cy="307777"/>
            </a:xfrm>
            <a:prstGeom prst="rect">
              <a:avLst/>
            </a:prstGeom>
            <a:noFill/>
          </p:spPr>
          <p:txBody>
            <a:bodyPr wrap="none" rtlCol="0">
              <a:spAutoFit/>
            </a:bodyPr>
            <a:lstStyle/>
            <a:p>
              <a:pPr algn="r"/>
              <a:r>
                <a:rPr lang="fr-FR" sz="1400" b="1" dirty="0"/>
                <a:t>TP</a:t>
              </a:r>
            </a:p>
          </p:txBody>
        </p:sp>
        <p:sp>
          <p:nvSpPr>
            <p:cNvPr id="20" name="ZoneTexte 19">
              <a:extLst>
                <a:ext uri="{FF2B5EF4-FFF2-40B4-BE49-F238E27FC236}">
                  <a16:creationId xmlns:a16="http://schemas.microsoft.com/office/drawing/2014/main" id="{47E772F0-9AEC-296A-A736-8D693609DD5B}"/>
                </a:ext>
              </a:extLst>
            </p:cNvPr>
            <p:cNvSpPr txBox="1"/>
            <p:nvPr/>
          </p:nvSpPr>
          <p:spPr>
            <a:xfrm>
              <a:off x="1723000" y="6248755"/>
              <a:ext cx="404277" cy="307777"/>
            </a:xfrm>
            <a:prstGeom prst="rect">
              <a:avLst/>
            </a:prstGeom>
            <a:noFill/>
          </p:spPr>
          <p:txBody>
            <a:bodyPr wrap="none" rtlCol="0">
              <a:spAutoFit/>
            </a:bodyPr>
            <a:lstStyle/>
            <a:p>
              <a:pPr algn="ctr"/>
              <a:r>
                <a:rPr lang="fr-FR" sz="1400" dirty="0"/>
                <a:t>0%</a:t>
              </a:r>
            </a:p>
          </p:txBody>
        </p:sp>
        <p:sp>
          <p:nvSpPr>
            <p:cNvPr id="21" name="ZoneTexte 20">
              <a:extLst>
                <a:ext uri="{FF2B5EF4-FFF2-40B4-BE49-F238E27FC236}">
                  <a16:creationId xmlns:a16="http://schemas.microsoft.com/office/drawing/2014/main" id="{AD6C4E48-B64A-4FAD-E231-8C622FD09901}"/>
                </a:ext>
              </a:extLst>
            </p:cNvPr>
            <p:cNvSpPr txBox="1"/>
            <p:nvPr/>
          </p:nvSpPr>
          <p:spPr>
            <a:xfrm>
              <a:off x="3075100" y="6248755"/>
              <a:ext cx="404277" cy="307777"/>
            </a:xfrm>
            <a:prstGeom prst="rect">
              <a:avLst/>
            </a:prstGeom>
            <a:noFill/>
          </p:spPr>
          <p:txBody>
            <a:bodyPr wrap="none" rtlCol="0">
              <a:spAutoFit/>
            </a:bodyPr>
            <a:lstStyle/>
            <a:p>
              <a:pPr algn="ctr"/>
              <a:r>
                <a:rPr lang="fr-FR" sz="1400" dirty="0"/>
                <a:t>4%</a:t>
              </a:r>
            </a:p>
          </p:txBody>
        </p:sp>
        <p:sp>
          <p:nvSpPr>
            <p:cNvPr id="22" name="ZoneTexte 21">
              <a:extLst>
                <a:ext uri="{FF2B5EF4-FFF2-40B4-BE49-F238E27FC236}">
                  <a16:creationId xmlns:a16="http://schemas.microsoft.com/office/drawing/2014/main" id="{9D6566E8-6DDC-724F-A47E-C216ED98022B}"/>
                </a:ext>
              </a:extLst>
            </p:cNvPr>
            <p:cNvSpPr txBox="1"/>
            <p:nvPr/>
          </p:nvSpPr>
          <p:spPr>
            <a:xfrm>
              <a:off x="4436142" y="6248755"/>
              <a:ext cx="404277" cy="307777"/>
            </a:xfrm>
            <a:prstGeom prst="rect">
              <a:avLst/>
            </a:prstGeom>
            <a:noFill/>
          </p:spPr>
          <p:txBody>
            <a:bodyPr wrap="none" rtlCol="0">
              <a:spAutoFit/>
            </a:bodyPr>
            <a:lstStyle/>
            <a:p>
              <a:pPr algn="ctr"/>
              <a:r>
                <a:rPr lang="fr-FR" sz="1400" dirty="0"/>
                <a:t>8%</a:t>
              </a:r>
            </a:p>
          </p:txBody>
        </p:sp>
        <p:sp>
          <p:nvSpPr>
            <p:cNvPr id="23" name="ZoneTexte 22">
              <a:extLst>
                <a:ext uri="{FF2B5EF4-FFF2-40B4-BE49-F238E27FC236}">
                  <a16:creationId xmlns:a16="http://schemas.microsoft.com/office/drawing/2014/main" id="{CA4A3C4D-128D-63FB-BD67-B10215CCF389}"/>
                </a:ext>
              </a:extLst>
            </p:cNvPr>
            <p:cNvSpPr txBox="1"/>
            <p:nvPr/>
          </p:nvSpPr>
          <p:spPr>
            <a:xfrm>
              <a:off x="5751499" y="6248755"/>
              <a:ext cx="495649" cy="307777"/>
            </a:xfrm>
            <a:prstGeom prst="rect">
              <a:avLst/>
            </a:prstGeom>
            <a:noFill/>
          </p:spPr>
          <p:txBody>
            <a:bodyPr wrap="none" rtlCol="0">
              <a:spAutoFit/>
            </a:bodyPr>
            <a:lstStyle/>
            <a:p>
              <a:pPr algn="ctr"/>
              <a:r>
                <a:rPr lang="fr-FR" sz="1400" dirty="0"/>
                <a:t>12%</a:t>
              </a:r>
            </a:p>
          </p:txBody>
        </p:sp>
        <p:sp>
          <p:nvSpPr>
            <p:cNvPr id="24" name="ZoneTexte 23">
              <a:extLst>
                <a:ext uri="{FF2B5EF4-FFF2-40B4-BE49-F238E27FC236}">
                  <a16:creationId xmlns:a16="http://schemas.microsoft.com/office/drawing/2014/main" id="{3F96B185-47C1-F493-FAEB-08BEBEE10544}"/>
                </a:ext>
              </a:extLst>
            </p:cNvPr>
            <p:cNvSpPr txBox="1"/>
            <p:nvPr/>
          </p:nvSpPr>
          <p:spPr>
            <a:xfrm>
              <a:off x="7112540" y="6248755"/>
              <a:ext cx="495649" cy="307777"/>
            </a:xfrm>
            <a:prstGeom prst="rect">
              <a:avLst/>
            </a:prstGeom>
            <a:noFill/>
          </p:spPr>
          <p:txBody>
            <a:bodyPr wrap="none" rtlCol="0">
              <a:spAutoFit/>
            </a:bodyPr>
            <a:lstStyle/>
            <a:p>
              <a:pPr algn="ctr"/>
              <a:r>
                <a:rPr lang="fr-FR" sz="1400" dirty="0"/>
                <a:t>16%</a:t>
              </a:r>
            </a:p>
          </p:txBody>
        </p:sp>
        <p:sp>
          <p:nvSpPr>
            <p:cNvPr id="25" name="ZoneTexte 24">
              <a:extLst>
                <a:ext uri="{FF2B5EF4-FFF2-40B4-BE49-F238E27FC236}">
                  <a16:creationId xmlns:a16="http://schemas.microsoft.com/office/drawing/2014/main" id="{3B67C94C-A27B-3AF2-C8E2-BAEF45DAB14F}"/>
                </a:ext>
              </a:extLst>
            </p:cNvPr>
            <p:cNvSpPr txBox="1"/>
            <p:nvPr/>
          </p:nvSpPr>
          <p:spPr>
            <a:xfrm>
              <a:off x="1468263" y="4430423"/>
              <a:ext cx="413896" cy="307777"/>
            </a:xfrm>
            <a:prstGeom prst="rect">
              <a:avLst/>
            </a:prstGeom>
            <a:noFill/>
          </p:spPr>
          <p:txBody>
            <a:bodyPr wrap="none" rtlCol="0">
              <a:spAutoFit/>
            </a:bodyPr>
            <a:lstStyle/>
            <a:p>
              <a:pPr algn="r"/>
              <a:r>
                <a:rPr lang="fr-FR" sz="1400" b="1" dirty="0"/>
                <a:t>NG</a:t>
              </a:r>
            </a:p>
          </p:txBody>
        </p:sp>
        <p:sp>
          <p:nvSpPr>
            <p:cNvPr id="26" name="ZoneTexte 25">
              <a:extLst>
                <a:ext uri="{FF2B5EF4-FFF2-40B4-BE49-F238E27FC236}">
                  <a16:creationId xmlns:a16="http://schemas.microsoft.com/office/drawing/2014/main" id="{CD679B5C-6556-E158-992E-F8BC3D76DE1E}"/>
                </a:ext>
              </a:extLst>
            </p:cNvPr>
            <p:cNvSpPr txBox="1"/>
            <p:nvPr/>
          </p:nvSpPr>
          <p:spPr>
            <a:xfrm>
              <a:off x="1512250" y="3469605"/>
              <a:ext cx="369909" cy="307777"/>
            </a:xfrm>
            <a:prstGeom prst="rect">
              <a:avLst/>
            </a:prstGeom>
            <a:noFill/>
          </p:spPr>
          <p:txBody>
            <a:bodyPr wrap="none" rtlCol="0">
              <a:spAutoFit/>
            </a:bodyPr>
            <a:lstStyle/>
            <a:p>
              <a:pPr algn="r"/>
              <a:r>
                <a:rPr lang="fr-FR" sz="1400" b="1" dirty="0"/>
                <a:t>CT</a:t>
              </a:r>
            </a:p>
          </p:txBody>
        </p:sp>
        <p:sp>
          <p:nvSpPr>
            <p:cNvPr id="27" name="ZoneTexte 26">
              <a:extLst>
                <a:ext uri="{FF2B5EF4-FFF2-40B4-BE49-F238E27FC236}">
                  <a16:creationId xmlns:a16="http://schemas.microsoft.com/office/drawing/2014/main" id="{3B9C643C-4AB6-4D9B-2C79-56685C78747D}"/>
                </a:ext>
              </a:extLst>
            </p:cNvPr>
            <p:cNvSpPr txBox="1"/>
            <p:nvPr/>
          </p:nvSpPr>
          <p:spPr>
            <a:xfrm>
              <a:off x="2293613" y="5583336"/>
              <a:ext cx="546945" cy="307777"/>
            </a:xfrm>
            <a:prstGeom prst="rect">
              <a:avLst/>
            </a:prstGeom>
            <a:noFill/>
          </p:spPr>
          <p:txBody>
            <a:bodyPr wrap="none" rtlCol="0">
              <a:spAutoFit/>
            </a:bodyPr>
            <a:lstStyle/>
            <a:p>
              <a:r>
                <a:rPr lang="fr-FR" sz="1400" b="1" dirty="0"/>
                <a:t>1.0%</a:t>
              </a:r>
            </a:p>
          </p:txBody>
        </p:sp>
        <p:sp>
          <p:nvSpPr>
            <p:cNvPr id="28" name="ZoneTexte 27">
              <a:extLst>
                <a:ext uri="{FF2B5EF4-FFF2-40B4-BE49-F238E27FC236}">
                  <a16:creationId xmlns:a16="http://schemas.microsoft.com/office/drawing/2014/main" id="{61BFEEC6-55EF-5B55-9D16-9FDCF43B8F1C}"/>
                </a:ext>
              </a:extLst>
            </p:cNvPr>
            <p:cNvSpPr txBox="1"/>
            <p:nvPr/>
          </p:nvSpPr>
          <p:spPr>
            <a:xfrm>
              <a:off x="2975982" y="5155305"/>
              <a:ext cx="546945" cy="307777"/>
            </a:xfrm>
            <a:prstGeom prst="rect">
              <a:avLst/>
            </a:prstGeom>
            <a:noFill/>
          </p:spPr>
          <p:txBody>
            <a:bodyPr wrap="none" rtlCol="0">
              <a:spAutoFit/>
            </a:bodyPr>
            <a:lstStyle/>
            <a:p>
              <a:r>
                <a:rPr lang="fr-FR" sz="1400" b="1" dirty="0"/>
                <a:t>3.1%</a:t>
              </a:r>
            </a:p>
          </p:txBody>
        </p:sp>
        <p:sp>
          <p:nvSpPr>
            <p:cNvPr id="29" name="ZoneTexte 28">
              <a:extLst>
                <a:ext uri="{FF2B5EF4-FFF2-40B4-BE49-F238E27FC236}">
                  <a16:creationId xmlns:a16="http://schemas.microsoft.com/office/drawing/2014/main" id="{424BDAE2-0DBA-AFFF-DFD6-5553670EAB43}"/>
                </a:ext>
              </a:extLst>
            </p:cNvPr>
            <p:cNvSpPr txBox="1"/>
            <p:nvPr/>
          </p:nvSpPr>
          <p:spPr>
            <a:xfrm>
              <a:off x="4048786" y="4634777"/>
              <a:ext cx="546945" cy="307777"/>
            </a:xfrm>
            <a:prstGeom prst="rect">
              <a:avLst/>
            </a:prstGeom>
            <a:noFill/>
          </p:spPr>
          <p:txBody>
            <a:bodyPr wrap="none" rtlCol="0">
              <a:spAutoFit/>
            </a:bodyPr>
            <a:lstStyle/>
            <a:p>
              <a:r>
                <a:rPr lang="fr-FR" sz="1400" b="1" dirty="0"/>
                <a:t>6.3%</a:t>
              </a:r>
            </a:p>
          </p:txBody>
        </p:sp>
        <p:sp>
          <p:nvSpPr>
            <p:cNvPr id="30" name="ZoneTexte 29">
              <a:extLst>
                <a:ext uri="{FF2B5EF4-FFF2-40B4-BE49-F238E27FC236}">
                  <a16:creationId xmlns:a16="http://schemas.microsoft.com/office/drawing/2014/main" id="{70650AAF-6400-4AEB-8804-DDC6C47848D9}"/>
                </a:ext>
              </a:extLst>
            </p:cNvPr>
            <p:cNvSpPr txBox="1"/>
            <p:nvPr/>
          </p:nvSpPr>
          <p:spPr>
            <a:xfrm>
              <a:off x="6935053" y="4221503"/>
              <a:ext cx="638316" cy="307777"/>
            </a:xfrm>
            <a:prstGeom prst="rect">
              <a:avLst/>
            </a:prstGeom>
            <a:noFill/>
          </p:spPr>
          <p:txBody>
            <a:bodyPr wrap="none" rtlCol="0">
              <a:spAutoFit/>
            </a:bodyPr>
            <a:lstStyle/>
            <a:p>
              <a:r>
                <a:rPr lang="fr-FR" sz="1400" b="1" dirty="0"/>
                <a:t>14.8%</a:t>
              </a:r>
            </a:p>
          </p:txBody>
        </p:sp>
        <p:sp>
          <p:nvSpPr>
            <p:cNvPr id="31" name="ZoneTexte 30">
              <a:extLst>
                <a:ext uri="{FF2B5EF4-FFF2-40B4-BE49-F238E27FC236}">
                  <a16:creationId xmlns:a16="http://schemas.microsoft.com/office/drawing/2014/main" id="{5C549AA9-E759-40C8-CC6B-698AB162CA2A}"/>
                </a:ext>
              </a:extLst>
            </p:cNvPr>
            <p:cNvSpPr txBox="1"/>
            <p:nvPr/>
          </p:nvSpPr>
          <p:spPr>
            <a:xfrm>
              <a:off x="3913834" y="3680509"/>
              <a:ext cx="546945" cy="307777"/>
            </a:xfrm>
            <a:prstGeom prst="rect">
              <a:avLst/>
            </a:prstGeom>
            <a:noFill/>
          </p:spPr>
          <p:txBody>
            <a:bodyPr wrap="none" rtlCol="0">
              <a:spAutoFit/>
            </a:bodyPr>
            <a:lstStyle/>
            <a:p>
              <a:r>
                <a:rPr lang="fr-FR" sz="1400" b="1" dirty="0"/>
                <a:t>5.9%</a:t>
              </a:r>
            </a:p>
          </p:txBody>
        </p:sp>
        <p:sp>
          <p:nvSpPr>
            <p:cNvPr id="32" name="ZoneTexte 31">
              <a:extLst>
                <a:ext uri="{FF2B5EF4-FFF2-40B4-BE49-F238E27FC236}">
                  <a16:creationId xmlns:a16="http://schemas.microsoft.com/office/drawing/2014/main" id="{72C93870-C5A0-368B-B78D-AF4C1B41FF15}"/>
                </a:ext>
              </a:extLst>
            </p:cNvPr>
            <p:cNvSpPr txBox="1"/>
            <p:nvPr/>
          </p:nvSpPr>
          <p:spPr>
            <a:xfrm>
              <a:off x="4966409" y="3253002"/>
              <a:ext cx="546945" cy="307777"/>
            </a:xfrm>
            <a:prstGeom prst="rect">
              <a:avLst/>
            </a:prstGeom>
            <a:noFill/>
          </p:spPr>
          <p:txBody>
            <a:bodyPr wrap="none" rtlCol="0">
              <a:spAutoFit/>
            </a:bodyPr>
            <a:lstStyle/>
            <a:p>
              <a:r>
                <a:rPr lang="fr-FR" sz="1400" b="1" dirty="0"/>
                <a:t>8.9%</a:t>
              </a:r>
            </a:p>
          </p:txBody>
        </p:sp>
        <p:sp>
          <p:nvSpPr>
            <p:cNvPr id="34" name="Rectangle 16">
              <a:extLst>
                <a:ext uri="{FF2B5EF4-FFF2-40B4-BE49-F238E27FC236}">
                  <a16:creationId xmlns:a16="http://schemas.microsoft.com/office/drawing/2014/main" id="{6943283F-CD4E-43DF-8E68-70DCAF3C1B53}"/>
                </a:ext>
              </a:extLst>
            </p:cNvPr>
            <p:cNvSpPr>
              <a:spLocks noChangeArrowheads="1"/>
            </p:cNvSpPr>
            <p:nvPr/>
          </p:nvSpPr>
          <p:spPr bwMode="auto">
            <a:xfrm>
              <a:off x="8741031" y="4377940"/>
              <a:ext cx="255587" cy="139700"/>
            </a:xfrm>
            <a:prstGeom prst="rect">
              <a:avLst/>
            </a:prstGeom>
            <a:solidFill>
              <a:srgbClr val="00CC66"/>
            </a:solidFill>
            <a:ln>
              <a:noFill/>
            </a:ln>
          </p:spPr>
          <p:txBody>
            <a:bodyPr vert="horz" wrap="square" lIns="91440" tIns="45720" rIns="91440" bIns="45720" numCol="1" anchor="t" anchorCtr="0" compatLnSpc="1">
              <a:prstTxWarp prst="textNoShape">
                <a:avLst/>
              </a:prstTxWarp>
            </a:bodyPr>
            <a:lstStyle/>
            <a:p>
              <a:endParaRPr lang="fr-FR"/>
            </a:p>
          </p:txBody>
        </p:sp>
        <p:sp>
          <p:nvSpPr>
            <p:cNvPr id="35" name="Rectangle 16">
              <a:extLst>
                <a:ext uri="{FF2B5EF4-FFF2-40B4-BE49-F238E27FC236}">
                  <a16:creationId xmlns:a16="http://schemas.microsoft.com/office/drawing/2014/main" id="{F0BC4A5E-0649-B4D7-9766-C41071974874}"/>
                </a:ext>
              </a:extLst>
            </p:cNvPr>
            <p:cNvSpPr>
              <a:spLocks noChangeArrowheads="1"/>
            </p:cNvSpPr>
            <p:nvPr/>
          </p:nvSpPr>
          <p:spPr bwMode="auto">
            <a:xfrm>
              <a:off x="8741031" y="3887152"/>
              <a:ext cx="255587" cy="139700"/>
            </a:xfrm>
            <a:prstGeom prst="rect">
              <a:avLst/>
            </a:prstGeom>
            <a:solidFill>
              <a:srgbClr val="FF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6" name="ZoneTexte 35">
              <a:extLst>
                <a:ext uri="{FF2B5EF4-FFF2-40B4-BE49-F238E27FC236}">
                  <a16:creationId xmlns:a16="http://schemas.microsoft.com/office/drawing/2014/main" id="{202EBA0D-1AFF-BE76-B092-E2E187793B51}"/>
                </a:ext>
              </a:extLst>
            </p:cNvPr>
            <p:cNvSpPr txBox="1"/>
            <p:nvPr/>
          </p:nvSpPr>
          <p:spPr>
            <a:xfrm>
              <a:off x="8996618" y="3794480"/>
              <a:ext cx="1527586" cy="338554"/>
            </a:xfrm>
            <a:prstGeom prst="rect">
              <a:avLst/>
            </a:prstGeom>
            <a:noFill/>
          </p:spPr>
          <p:txBody>
            <a:bodyPr wrap="square">
              <a:spAutoFit/>
            </a:bodyPr>
            <a:lstStyle/>
            <a:p>
              <a:r>
                <a:rPr lang="en-US" sz="1600" b="1" dirty="0" err="1"/>
                <a:t>Chemsex</a:t>
              </a:r>
              <a:r>
                <a:rPr lang="en-US" sz="1600" b="1" dirty="0"/>
                <a:t> use</a:t>
              </a:r>
            </a:p>
          </p:txBody>
        </p:sp>
        <p:sp>
          <p:nvSpPr>
            <p:cNvPr id="37" name="ZoneTexte 36">
              <a:extLst>
                <a:ext uri="{FF2B5EF4-FFF2-40B4-BE49-F238E27FC236}">
                  <a16:creationId xmlns:a16="http://schemas.microsoft.com/office/drawing/2014/main" id="{EA63D1EF-9534-061B-2C69-21C0156E2934}"/>
                </a:ext>
              </a:extLst>
            </p:cNvPr>
            <p:cNvSpPr txBox="1"/>
            <p:nvPr/>
          </p:nvSpPr>
          <p:spPr>
            <a:xfrm>
              <a:off x="9012272" y="4283790"/>
              <a:ext cx="1746566" cy="338554"/>
            </a:xfrm>
            <a:prstGeom prst="rect">
              <a:avLst/>
            </a:prstGeom>
            <a:noFill/>
          </p:spPr>
          <p:txBody>
            <a:bodyPr wrap="square">
              <a:spAutoFit/>
            </a:bodyPr>
            <a:lstStyle/>
            <a:p>
              <a:r>
                <a:rPr lang="en-US" sz="1600" b="1"/>
                <a:t>Nochemsex use</a:t>
              </a:r>
            </a:p>
          </p:txBody>
        </p:sp>
      </p:grpSp>
    </p:spTree>
    <p:extLst>
      <p:ext uri="{BB962C8B-B14F-4D97-AF65-F5344CB8AC3E}">
        <p14:creationId xmlns:p14="http://schemas.microsoft.com/office/powerpoint/2010/main" val="29226353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1ABD601E-36CE-3044-B924-D30B7872B3C1}"/>
              </a:ext>
            </a:extLst>
          </p:cNvPr>
          <p:cNvGrpSpPr/>
          <p:nvPr/>
        </p:nvGrpSpPr>
        <p:grpSpPr>
          <a:xfrm>
            <a:off x="2780475" y="189218"/>
            <a:ext cx="6656949" cy="6348949"/>
            <a:chOff x="2780615" y="155096"/>
            <a:chExt cx="6656949" cy="6348949"/>
          </a:xfrm>
        </p:grpSpPr>
        <p:sp>
          <p:nvSpPr>
            <p:cNvPr id="4" name="Freeform 5">
              <a:extLst>
                <a:ext uri="{FF2B5EF4-FFF2-40B4-BE49-F238E27FC236}">
                  <a16:creationId xmlns:a16="http://schemas.microsoft.com/office/drawing/2014/main" id="{64F7320A-EC1F-F58C-AA6C-D358752C77D4}"/>
                </a:ext>
              </a:extLst>
            </p:cNvPr>
            <p:cNvSpPr>
              <a:spLocks/>
            </p:cNvSpPr>
            <p:nvPr/>
          </p:nvSpPr>
          <p:spPr bwMode="auto">
            <a:xfrm rot="7841006">
              <a:off x="3699529" y="4040418"/>
              <a:ext cx="3059985" cy="1867269"/>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5" name="Freeform 5">
              <a:extLst>
                <a:ext uri="{FF2B5EF4-FFF2-40B4-BE49-F238E27FC236}">
                  <a16:creationId xmlns:a16="http://schemas.microsoft.com/office/drawing/2014/main" id="{382F5148-1C39-8736-4071-00B1A56F3672}"/>
                </a:ext>
              </a:extLst>
            </p:cNvPr>
            <p:cNvSpPr>
              <a:spLocks/>
            </p:cNvSpPr>
            <p:nvPr/>
          </p:nvSpPr>
          <p:spPr bwMode="auto">
            <a:xfrm rot="11954501">
              <a:off x="2780615" y="1614979"/>
              <a:ext cx="2944749" cy="2174237"/>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25"/>
            </a:p>
          </p:txBody>
        </p:sp>
        <p:sp>
          <p:nvSpPr>
            <p:cNvPr id="6" name="Freeform 5">
              <a:extLst>
                <a:ext uri="{FF2B5EF4-FFF2-40B4-BE49-F238E27FC236}">
                  <a16:creationId xmlns:a16="http://schemas.microsoft.com/office/drawing/2014/main" id="{AB917C8E-5C2C-7231-C4B5-432F798C8F2D}"/>
                </a:ext>
              </a:extLst>
            </p:cNvPr>
            <p:cNvSpPr>
              <a:spLocks/>
            </p:cNvSpPr>
            <p:nvPr/>
          </p:nvSpPr>
          <p:spPr bwMode="auto">
            <a:xfrm rot="4585277">
              <a:off x="5273670" y="4043416"/>
              <a:ext cx="3007203" cy="1731077"/>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7" name="Freeform 5">
              <a:extLst>
                <a:ext uri="{FF2B5EF4-FFF2-40B4-BE49-F238E27FC236}">
                  <a16:creationId xmlns:a16="http://schemas.microsoft.com/office/drawing/2014/main" id="{8B00FAEF-C1C1-31AA-AF53-F6A561AB160E}"/>
                </a:ext>
              </a:extLst>
            </p:cNvPr>
            <p:cNvSpPr>
              <a:spLocks/>
            </p:cNvSpPr>
            <p:nvPr/>
          </p:nvSpPr>
          <p:spPr bwMode="auto">
            <a:xfrm rot="10166195">
              <a:off x="2797782" y="3109385"/>
              <a:ext cx="3161733" cy="1592807"/>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Freeform 5">
              <a:extLst>
                <a:ext uri="{FF2B5EF4-FFF2-40B4-BE49-F238E27FC236}">
                  <a16:creationId xmlns:a16="http://schemas.microsoft.com/office/drawing/2014/main" id="{59C7746A-536B-F5CA-8F30-90688C4D6DC6}"/>
                </a:ext>
              </a:extLst>
            </p:cNvPr>
            <p:cNvSpPr>
              <a:spLocks/>
            </p:cNvSpPr>
            <p:nvPr/>
          </p:nvSpPr>
          <p:spPr bwMode="auto">
            <a:xfrm rot="15213057">
              <a:off x="3825902" y="384413"/>
              <a:ext cx="2944749" cy="2486115"/>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25"/>
            </a:p>
          </p:txBody>
        </p:sp>
        <p:sp>
          <p:nvSpPr>
            <p:cNvPr id="9" name="Freeform 5">
              <a:extLst>
                <a:ext uri="{FF2B5EF4-FFF2-40B4-BE49-F238E27FC236}">
                  <a16:creationId xmlns:a16="http://schemas.microsoft.com/office/drawing/2014/main" id="{0EC25D41-CF5B-262A-6228-56507B315C5F}"/>
                </a:ext>
              </a:extLst>
            </p:cNvPr>
            <p:cNvSpPr>
              <a:spLocks/>
            </p:cNvSpPr>
            <p:nvPr/>
          </p:nvSpPr>
          <p:spPr bwMode="auto">
            <a:xfrm rot="19201002">
              <a:off x="5184497" y="856288"/>
              <a:ext cx="3205308" cy="1849974"/>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Freeform 5">
              <a:extLst>
                <a:ext uri="{FF2B5EF4-FFF2-40B4-BE49-F238E27FC236}">
                  <a16:creationId xmlns:a16="http://schemas.microsoft.com/office/drawing/2014/main" id="{C9792F2C-767C-B2AE-9CB8-6D135A7CD156}"/>
                </a:ext>
              </a:extLst>
            </p:cNvPr>
            <p:cNvSpPr>
              <a:spLocks/>
            </p:cNvSpPr>
            <p:nvPr/>
          </p:nvSpPr>
          <p:spPr bwMode="auto">
            <a:xfrm rot="20990587">
              <a:off x="5904141" y="1878763"/>
              <a:ext cx="3450945" cy="1430457"/>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0D7C87D8-9FDB-D049-BAEE-4AE2A6A410E8}"/>
                </a:ext>
              </a:extLst>
            </p:cNvPr>
            <p:cNvSpPr/>
            <p:nvPr/>
          </p:nvSpPr>
          <p:spPr>
            <a:xfrm>
              <a:off x="6002792" y="4932603"/>
              <a:ext cx="1756635" cy="810478"/>
            </a:xfrm>
            <a:prstGeom prst="rect">
              <a:avLst/>
            </a:prstGeom>
          </p:spPr>
          <p:txBody>
            <a:bodyPr wrap="none">
              <a:spAutoFit/>
            </a:bodyPr>
            <a:lstStyle/>
            <a:p>
              <a:pPr algn="ctr">
                <a:lnSpc>
                  <a:spcPts val="2800"/>
                </a:lnSpc>
              </a:pPr>
              <a:r>
                <a:rPr lang="en-US" sz="2400" b="1" dirty="0"/>
                <a:t>GS-4182</a:t>
              </a:r>
            </a:p>
            <a:p>
              <a:pPr algn="ctr">
                <a:lnSpc>
                  <a:spcPts val="2800"/>
                </a:lnSpc>
              </a:pPr>
              <a:r>
                <a:rPr lang="en-US" sz="2400" b="1" dirty="0">
                  <a:solidFill>
                    <a:srgbClr val="FF6600"/>
                  </a:solidFill>
                </a:rPr>
                <a:t>LEN prodrug</a:t>
              </a:r>
            </a:p>
          </p:txBody>
        </p:sp>
        <p:sp>
          <p:nvSpPr>
            <p:cNvPr id="13" name="Freeform 5">
              <a:extLst>
                <a:ext uri="{FF2B5EF4-FFF2-40B4-BE49-F238E27FC236}">
                  <a16:creationId xmlns:a16="http://schemas.microsoft.com/office/drawing/2014/main" id="{488CE906-A803-521E-4B62-9617E4BAEBBD}"/>
                </a:ext>
              </a:extLst>
            </p:cNvPr>
            <p:cNvSpPr>
              <a:spLocks/>
            </p:cNvSpPr>
            <p:nvPr/>
          </p:nvSpPr>
          <p:spPr bwMode="auto">
            <a:xfrm rot="1685263">
              <a:off x="5980846" y="3166312"/>
              <a:ext cx="3456718" cy="1642651"/>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 name="Ellipse 16">
              <a:extLst>
                <a:ext uri="{FF2B5EF4-FFF2-40B4-BE49-F238E27FC236}">
                  <a16:creationId xmlns:a16="http://schemas.microsoft.com/office/drawing/2014/main" id="{5A2BB479-E0FA-28B2-2F3F-5762DC727234}"/>
                </a:ext>
              </a:extLst>
            </p:cNvPr>
            <p:cNvSpPr/>
            <p:nvPr/>
          </p:nvSpPr>
          <p:spPr>
            <a:xfrm>
              <a:off x="5039329" y="2165761"/>
              <a:ext cx="2021856" cy="2039058"/>
            </a:xfrm>
            <a:prstGeom prst="ellipse">
              <a:avLst/>
            </a:prstGeom>
            <a:solidFill>
              <a:schemeClr val="accent1"/>
            </a:solidFill>
            <a:ln>
              <a:no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endParaRPr>
            </a:p>
          </p:txBody>
        </p:sp>
        <p:sp>
          <p:nvSpPr>
            <p:cNvPr id="18" name="Rectangle 17">
              <a:extLst>
                <a:ext uri="{FF2B5EF4-FFF2-40B4-BE49-F238E27FC236}">
                  <a16:creationId xmlns:a16="http://schemas.microsoft.com/office/drawing/2014/main" id="{3AD14EB6-8EA7-D363-0E2E-2E0A4B11589D}"/>
                </a:ext>
              </a:extLst>
            </p:cNvPr>
            <p:cNvSpPr/>
            <p:nvPr/>
          </p:nvSpPr>
          <p:spPr>
            <a:xfrm>
              <a:off x="5198142" y="2780928"/>
              <a:ext cx="1705595" cy="815480"/>
            </a:xfrm>
            <a:prstGeom prst="rect">
              <a:avLst/>
            </a:prstGeom>
          </p:spPr>
          <p:txBody>
            <a:bodyPr wrap="none">
              <a:spAutoFit/>
            </a:bodyPr>
            <a:lstStyle/>
            <a:p>
              <a:pPr algn="ctr">
                <a:lnSpc>
                  <a:spcPts val="2800"/>
                </a:lnSpc>
              </a:pPr>
              <a:r>
                <a:rPr lang="en-US" sz="2800" b="1" dirty="0">
                  <a:solidFill>
                    <a:schemeClr val="bg1"/>
                  </a:solidFill>
                </a:rPr>
                <a:t>New ARVs</a:t>
              </a:r>
            </a:p>
            <a:p>
              <a:pPr algn="ctr">
                <a:lnSpc>
                  <a:spcPts val="2800"/>
                </a:lnSpc>
              </a:pPr>
              <a:r>
                <a:rPr lang="en-US" sz="2800" b="1" dirty="0">
                  <a:solidFill>
                    <a:schemeClr val="bg1"/>
                  </a:solidFill>
                </a:rPr>
                <a:t>Cure</a:t>
              </a:r>
            </a:p>
          </p:txBody>
        </p:sp>
        <p:sp>
          <p:nvSpPr>
            <p:cNvPr id="20" name="Rectangle 19">
              <a:extLst>
                <a:ext uri="{FF2B5EF4-FFF2-40B4-BE49-F238E27FC236}">
                  <a16:creationId xmlns:a16="http://schemas.microsoft.com/office/drawing/2014/main" id="{9359F304-B4BC-6991-7908-FD8AF2DBD1F2}"/>
                </a:ext>
              </a:extLst>
            </p:cNvPr>
            <p:cNvSpPr/>
            <p:nvPr/>
          </p:nvSpPr>
          <p:spPr>
            <a:xfrm>
              <a:off x="3007001" y="1988840"/>
              <a:ext cx="1451038" cy="1169551"/>
            </a:xfrm>
            <a:prstGeom prst="rect">
              <a:avLst/>
            </a:prstGeom>
          </p:spPr>
          <p:txBody>
            <a:bodyPr wrap="none">
              <a:spAutoFit/>
            </a:bodyPr>
            <a:lstStyle/>
            <a:p>
              <a:pPr algn="ctr">
                <a:lnSpc>
                  <a:spcPts val="2800"/>
                </a:lnSpc>
              </a:pPr>
              <a:r>
                <a:rPr lang="en-US" sz="2400" b="1" dirty="0"/>
                <a:t>GS-8588</a:t>
              </a:r>
            </a:p>
            <a:p>
              <a:pPr algn="ctr">
                <a:lnSpc>
                  <a:spcPts val="2800"/>
                </a:lnSpc>
              </a:pPr>
              <a:r>
                <a:rPr lang="en-US" sz="2400" b="1" dirty="0">
                  <a:solidFill>
                    <a:srgbClr val="FF6600"/>
                  </a:solidFill>
                </a:rPr>
                <a:t>Bispecific </a:t>
              </a:r>
            </a:p>
            <a:p>
              <a:pPr algn="ctr">
                <a:lnSpc>
                  <a:spcPts val="2800"/>
                </a:lnSpc>
              </a:pPr>
              <a:r>
                <a:rPr lang="en-US" sz="2400" b="1" dirty="0">
                  <a:solidFill>
                    <a:srgbClr val="FF6600"/>
                  </a:solidFill>
                </a:rPr>
                <a:t>Ab (cure)</a:t>
              </a:r>
            </a:p>
          </p:txBody>
        </p:sp>
        <p:sp>
          <p:nvSpPr>
            <p:cNvPr id="22" name="Rectangle 21">
              <a:extLst>
                <a:ext uri="{FF2B5EF4-FFF2-40B4-BE49-F238E27FC236}">
                  <a16:creationId xmlns:a16="http://schemas.microsoft.com/office/drawing/2014/main" id="{61F223D3-DFC7-DCD9-E385-D99FA46F8975}"/>
                </a:ext>
              </a:extLst>
            </p:cNvPr>
            <p:cNvSpPr/>
            <p:nvPr/>
          </p:nvSpPr>
          <p:spPr>
            <a:xfrm>
              <a:off x="4247264" y="371068"/>
              <a:ext cx="1887813" cy="1887696"/>
            </a:xfrm>
            <a:prstGeom prst="rect">
              <a:avLst/>
            </a:prstGeom>
          </p:spPr>
          <p:txBody>
            <a:bodyPr wrap="square">
              <a:spAutoFit/>
            </a:bodyPr>
            <a:lstStyle/>
            <a:p>
              <a:pPr algn="ctr">
                <a:lnSpc>
                  <a:spcPts val="2800"/>
                </a:lnSpc>
              </a:pPr>
              <a:r>
                <a:rPr lang="en-US" sz="2400" b="1" dirty="0" err="1"/>
                <a:t>aHSCT</a:t>
              </a:r>
              <a:r>
                <a:rPr lang="en-US" sz="2400" b="1" dirty="0"/>
                <a:t> in heterozygous CCR5 </a:t>
              </a:r>
            </a:p>
            <a:p>
              <a:pPr algn="ctr">
                <a:lnSpc>
                  <a:spcPts val="2800"/>
                </a:lnSpc>
              </a:pPr>
              <a:r>
                <a:rPr lang="fr-FR" sz="2400" b="1" dirty="0">
                  <a:solidFill>
                    <a:srgbClr val="FF6600"/>
                  </a:solidFill>
                </a:rPr>
                <a:t>New Berlin patient</a:t>
              </a:r>
              <a:endParaRPr lang="en-US" sz="2400" b="1" dirty="0">
                <a:solidFill>
                  <a:srgbClr val="FF6600"/>
                </a:solidFill>
              </a:endParaRPr>
            </a:p>
          </p:txBody>
        </p:sp>
        <p:sp>
          <p:nvSpPr>
            <p:cNvPr id="23" name="Rectangle 22">
              <a:extLst>
                <a:ext uri="{FF2B5EF4-FFF2-40B4-BE49-F238E27FC236}">
                  <a16:creationId xmlns:a16="http://schemas.microsoft.com/office/drawing/2014/main" id="{22C6587B-DF97-CEE9-6583-FFBC3ADB5099}"/>
                </a:ext>
              </a:extLst>
            </p:cNvPr>
            <p:cNvSpPr/>
            <p:nvPr/>
          </p:nvSpPr>
          <p:spPr>
            <a:xfrm>
              <a:off x="5977228" y="1174671"/>
              <a:ext cx="1887813" cy="810478"/>
            </a:xfrm>
            <a:prstGeom prst="rect">
              <a:avLst/>
            </a:prstGeom>
          </p:spPr>
          <p:txBody>
            <a:bodyPr wrap="square">
              <a:spAutoFit/>
            </a:bodyPr>
            <a:lstStyle/>
            <a:p>
              <a:pPr algn="ctr">
                <a:lnSpc>
                  <a:spcPts val="2800"/>
                </a:lnSpc>
              </a:pPr>
              <a:r>
                <a:rPr lang="en-US" sz="2400" b="1" dirty="0"/>
                <a:t>VH-184</a:t>
              </a:r>
            </a:p>
            <a:p>
              <a:pPr algn="ctr">
                <a:lnSpc>
                  <a:spcPts val="2800"/>
                </a:lnSpc>
              </a:pPr>
              <a:r>
                <a:rPr lang="fr-FR" sz="2400" b="1" dirty="0">
                  <a:solidFill>
                    <a:srgbClr val="FF6600"/>
                  </a:solidFill>
                </a:rPr>
                <a:t>INSTI</a:t>
              </a:r>
              <a:endParaRPr lang="en-US" sz="2400" b="1" dirty="0">
                <a:solidFill>
                  <a:srgbClr val="FF6600"/>
                </a:solidFill>
              </a:endParaRPr>
            </a:p>
          </p:txBody>
        </p:sp>
        <p:sp>
          <p:nvSpPr>
            <p:cNvPr id="24" name="Rectangle 23">
              <a:extLst>
                <a:ext uri="{FF2B5EF4-FFF2-40B4-BE49-F238E27FC236}">
                  <a16:creationId xmlns:a16="http://schemas.microsoft.com/office/drawing/2014/main" id="{0BD64206-8A60-BEB1-AC7E-AC22C89702FC}"/>
                </a:ext>
              </a:extLst>
            </p:cNvPr>
            <p:cNvSpPr/>
            <p:nvPr/>
          </p:nvSpPr>
          <p:spPr>
            <a:xfrm>
              <a:off x="6907380" y="2216595"/>
              <a:ext cx="1887813" cy="810478"/>
            </a:xfrm>
            <a:prstGeom prst="rect">
              <a:avLst/>
            </a:prstGeom>
          </p:spPr>
          <p:txBody>
            <a:bodyPr wrap="square">
              <a:spAutoFit/>
            </a:bodyPr>
            <a:lstStyle/>
            <a:p>
              <a:pPr algn="ctr">
                <a:lnSpc>
                  <a:spcPts val="2800"/>
                </a:lnSpc>
              </a:pPr>
              <a:r>
                <a:rPr lang="en-US" sz="2400" b="1" dirty="0"/>
                <a:t>GS-1720 </a:t>
              </a:r>
            </a:p>
            <a:p>
              <a:pPr algn="ctr">
                <a:lnSpc>
                  <a:spcPts val="2800"/>
                </a:lnSpc>
              </a:pPr>
              <a:r>
                <a:rPr lang="fr-FR" sz="2400" b="1" dirty="0">
                  <a:solidFill>
                    <a:srgbClr val="FF6600"/>
                  </a:solidFill>
                </a:rPr>
                <a:t>INSTI</a:t>
              </a:r>
              <a:endParaRPr lang="en-US" sz="2400" b="1" dirty="0">
                <a:solidFill>
                  <a:srgbClr val="FF6600"/>
                </a:solidFill>
              </a:endParaRPr>
            </a:p>
          </p:txBody>
        </p:sp>
        <p:sp>
          <p:nvSpPr>
            <p:cNvPr id="25" name="Rectangle 24">
              <a:extLst>
                <a:ext uri="{FF2B5EF4-FFF2-40B4-BE49-F238E27FC236}">
                  <a16:creationId xmlns:a16="http://schemas.microsoft.com/office/drawing/2014/main" id="{CE635A13-C48D-EA1C-B068-271DA6EF6D3A}"/>
                </a:ext>
              </a:extLst>
            </p:cNvPr>
            <p:cNvSpPr/>
            <p:nvPr/>
          </p:nvSpPr>
          <p:spPr>
            <a:xfrm>
              <a:off x="6913857" y="3628062"/>
              <a:ext cx="1887813" cy="810478"/>
            </a:xfrm>
            <a:prstGeom prst="rect">
              <a:avLst/>
            </a:prstGeom>
          </p:spPr>
          <p:txBody>
            <a:bodyPr wrap="square">
              <a:spAutoFit/>
            </a:bodyPr>
            <a:lstStyle/>
            <a:p>
              <a:pPr algn="ctr">
                <a:lnSpc>
                  <a:spcPts val="2800"/>
                </a:lnSpc>
              </a:pPr>
              <a:r>
                <a:rPr lang="en-US" sz="2400" b="1" dirty="0"/>
                <a:t>VH-310</a:t>
              </a:r>
            </a:p>
            <a:p>
              <a:pPr algn="ctr">
                <a:lnSpc>
                  <a:spcPts val="2800"/>
                </a:lnSpc>
              </a:pPr>
              <a:r>
                <a:rPr lang="fr-FR" sz="2400" b="1" dirty="0">
                  <a:solidFill>
                    <a:srgbClr val="FF6600"/>
                  </a:solidFill>
                </a:rPr>
                <a:t>CAB </a:t>
              </a:r>
              <a:r>
                <a:rPr lang="fr-FR" sz="2400" b="1" dirty="0" err="1">
                  <a:solidFill>
                    <a:srgbClr val="FF6600"/>
                  </a:solidFill>
                </a:rPr>
                <a:t>podrug</a:t>
              </a:r>
              <a:endParaRPr lang="en-US" sz="2400" b="1" dirty="0">
                <a:solidFill>
                  <a:srgbClr val="FF6600"/>
                </a:solidFill>
              </a:endParaRPr>
            </a:p>
          </p:txBody>
        </p:sp>
        <p:sp>
          <p:nvSpPr>
            <p:cNvPr id="15" name="Rectangle 14">
              <a:extLst>
                <a:ext uri="{FF2B5EF4-FFF2-40B4-BE49-F238E27FC236}">
                  <a16:creationId xmlns:a16="http://schemas.microsoft.com/office/drawing/2014/main" id="{3EABB645-C95F-06EA-EBD0-6AD1CA0F3CE8}"/>
                </a:ext>
              </a:extLst>
            </p:cNvPr>
            <p:cNvSpPr/>
            <p:nvPr/>
          </p:nvSpPr>
          <p:spPr>
            <a:xfrm>
              <a:off x="4001116" y="4806861"/>
              <a:ext cx="1887813" cy="1169551"/>
            </a:xfrm>
            <a:prstGeom prst="rect">
              <a:avLst/>
            </a:prstGeom>
          </p:spPr>
          <p:txBody>
            <a:bodyPr wrap="square">
              <a:spAutoFit/>
            </a:bodyPr>
            <a:lstStyle/>
            <a:p>
              <a:pPr algn="ctr">
                <a:lnSpc>
                  <a:spcPts val="2800"/>
                </a:lnSpc>
              </a:pPr>
              <a:r>
                <a:rPr lang="en-US" sz="2400" b="1" dirty="0"/>
                <a:t>VH-499</a:t>
              </a:r>
            </a:p>
            <a:p>
              <a:pPr algn="ctr">
                <a:lnSpc>
                  <a:spcPts val="2800"/>
                </a:lnSpc>
              </a:pPr>
              <a:r>
                <a:rPr lang="fr-FR" sz="2400" b="1" dirty="0" err="1">
                  <a:solidFill>
                    <a:srgbClr val="FF6600"/>
                  </a:solidFill>
                </a:rPr>
                <a:t>Capsid</a:t>
              </a:r>
              <a:endParaRPr lang="fr-FR" sz="2400" b="1" dirty="0">
                <a:solidFill>
                  <a:srgbClr val="FF6600"/>
                </a:solidFill>
              </a:endParaRPr>
            </a:p>
            <a:p>
              <a:pPr algn="ctr">
                <a:lnSpc>
                  <a:spcPts val="2800"/>
                </a:lnSpc>
              </a:pPr>
              <a:r>
                <a:rPr lang="fr-FR" sz="2400" b="1" dirty="0" err="1">
                  <a:solidFill>
                    <a:srgbClr val="FF6600"/>
                  </a:solidFill>
                </a:rPr>
                <a:t>inhibitor</a:t>
              </a:r>
              <a:endParaRPr lang="en-US" sz="2400" b="1" dirty="0">
                <a:solidFill>
                  <a:srgbClr val="FF6600"/>
                </a:solidFill>
              </a:endParaRPr>
            </a:p>
          </p:txBody>
        </p:sp>
        <p:sp>
          <p:nvSpPr>
            <p:cNvPr id="26" name="Rectangle 25">
              <a:extLst>
                <a:ext uri="{FF2B5EF4-FFF2-40B4-BE49-F238E27FC236}">
                  <a16:creationId xmlns:a16="http://schemas.microsoft.com/office/drawing/2014/main" id="{FCA5C8F1-6175-C8A3-66C6-3F1F81219847}"/>
                </a:ext>
              </a:extLst>
            </p:cNvPr>
            <p:cNvSpPr/>
            <p:nvPr/>
          </p:nvSpPr>
          <p:spPr>
            <a:xfrm>
              <a:off x="2989548" y="3363693"/>
              <a:ext cx="1887813" cy="1169551"/>
            </a:xfrm>
            <a:prstGeom prst="rect">
              <a:avLst/>
            </a:prstGeom>
          </p:spPr>
          <p:txBody>
            <a:bodyPr wrap="square">
              <a:spAutoFit/>
            </a:bodyPr>
            <a:lstStyle/>
            <a:p>
              <a:pPr algn="ctr">
                <a:lnSpc>
                  <a:spcPts val="2800"/>
                </a:lnSpc>
              </a:pPr>
              <a:r>
                <a:rPr lang="en-US" sz="2400" b="1" dirty="0"/>
                <a:t>VH-280</a:t>
              </a:r>
            </a:p>
            <a:p>
              <a:pPr algn="ctr">
                <a:lnSpc>
                  <a:spcPts val="2800"/>
                </a:lnSpc>
              </a:pPr>
              <a:r>
                <a:rPr lang="fr-FR" sz="2400" b="1" dirty="0" err="1">
                  <a:solidFill>
                    <a:srgbClr val="FF6600"/>
                  </a:solidFill>
                </a:rPr>
                <a:t>Capsid</a:t>
              </a:r>
              <a:r>
                <a:rPr lang="fr-FR" sz="2400" b="1" dirty="0">
                  <a:solidFill>
                    <a:srgbClr val="FF6600"/>
                  </a:solidFill>
                </a:rPr>
                <a:t> </a:t>
              </a:r>
            </a:p>
            <a:p>
              <a:pPr algn="ctr">
                <a:lnSpc>
                  <a:spcPts val="2800"/>
                </a:lnSpc>
              </a:pPr>
              <a:r>
                <a:rPr lang="fr-FR" sz="2400" b="1" dirty="0" err="1">
                  <a:solidFill>
                    <a:srgbClr val="FF6600"/>
                  </a:solidFill>
                </a:rPr>
                <a:t>inhibitor</a:t>
              </a:r>
              <a:endParaRPr lang="en-US" sz="2400" b="1" dirty="0">
                <a:solidFill>
                  <a:srgbClr val="FF6600"/>
                </a:solidFill>
              </a:endParaRPr>
            </a:p>
          </p:txBody>
        </p:sp>
      </p:grpSp>
      <p:sp>
        <p:nvSpPr>
          <p:cNvPr id="3" name="Flèche courbée vers la gauche 2">
            <a:extLst>
              <a:ext uri="{FF2B5EF4-FFF2-40B4-BE49-F238E27FC236}">
                <a16:creationId xmlns:a16="http://schemas.microsoft.com/office/drawing/2014/main" id="{7FCCE140-6F9C-9FDE-8842-829272591256}"/>
              </a:ext>
            </a:extLst>
          </p:cNvPr>
          <p:cNvSpPr/>
          <p:nvPr/>
        </p:nvSpPr>
        <p:spPr>
          <a:xfrm>
            <a:off x="5916378" y="2171663"/>
            <a:ext cx="1169743" cy="2218893"/>
          </a:xfrm>
          <a:prstGeom prst="curvedLeft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0000"/>
              </a:solidFill>
            </a:endParaRPr>
          </a:p>
        </p:txBody>
      </p:sp>
    </p:spTree>
    <p:extLst>
      <p:ext uri="{BB962C8B-B14F-4D97-AF65-F5344CB8AC3E}">
        <p14:creationId xmlns:p14="http://schemas.microsoft.com/office/powerpoint/2010/main" val="3535127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CC2A43-CC49-3357-713A-586D81540E94}"/>
              </a:ext>
            </a:extLst>
          </p:cNvPr>
          <p:cNvSpPr>
            <a:spLocks noGrp="1"/>
          </p:cNvSpPr>
          <p:nvPr>
            <p:ph type="title"/>
          </p:nvPr>
        </p:nvSpPr>
        <p:spPr/>
        <p:txBody>
          <a:bodyPr>
            <a:normAutofit/>
          </a:bodyPr>
          <a:lstStyle/>
          <a:p>
            <a:r>
              <a:rPr lang="fr-FR" sz="3000" dirty="0"/>
              <a:t>BIC/F/TAF 7/7 vs </a:t>
            </a:r>
            <a:r>
              <a:rPr lang="en-US" sz="3000" dirty="0"/>
              <a:t>5/7</a:t>
            </a:r>
            <a:r>
              <a:rPr lang="fr-FR" sz="3000" dirty="0"/>
              <a:t> </a:t>
            </a:r>
            <a:r>
              <a:rPr lang="en-US" sz="3000" dirty="0"/>
              <a:t>days</a:t>
            </a:r>
          </a:p>
        </p:txBody>
      </p:sp>
      <p:sp>
        <p:nvSpPr>
          <p:cNvPr id="7" name="Espace réservé du contenu 6">
            <a:extLst>
              <a:ext uri="{FF2B5EF4-FFF2-40B4-BE49-F238E27FC236}">
                <a16:creationId xmlns:a16="http://schemas.microsoft.com/office/drawing/2014/main" id="{5B2A4116-7666-FBBE-E0C3-BB4334C6CB8D}"/>
              </a:ext>
            </a:extLst>
          </p:cNvPr>
          <p:cNvSpPr>
            <a:spLocks noGrp="1"/>
          </p:cNvSpPr>
          <p:nvPr>
            <p:ph sz="quarter" idx="13"/>
          </p:nvPr>
        </p:nvSpPr>
        <p:spPr>
          <a:xfrm>
            <a:off x="609600" y="1412776"/>
            <a:ext cx="5486400" cy="1818012"/>
          </a:xfrm>
        </p:spPr>
        <p:txBody>
          <a:bodyPr>
            <a:normAutofit/>
          </a:bodyPr>
          <a:lstStyle/>
          <a:p>
            <a:r>
              <a:rPr lang="en-US" sz="2000" dirty="0" err="1"/>
              <a:t>Randomised</a:t>
            </a:r>
            <a:r>
              <a:rPr lang="en-US" sz="2000" dirty="0"/>
              <a:t> clinical trial, Taiwan</a:t>
            </a:r>
          </a:p>
          <a:p>
            <a:r>
              <a:rPr lang="en-US" sz="2000" dirty="0"/>
              <a:t>60 PWHIV with HIV-RNA &lt; 50 c/mL ≥ 6 months on BIC/F/TAF: BIC/F/TAF daily or 5 /7 days</a:t>
            </a:r>
          </a:p>
        </p:txBody>
      </p:sp>
      <p:sp>
        <p:nvSpPr>
          <p:cNvPr id="4" name="Text Placeholder 22">
            <a:extLst>
              <a:ext uri="{FF2B5EF4-FFF2-40B4-BE49-F238E27FC236}">
                <a16:creationId xmlns:a16="http://schemas.microsoft.com/office/drawing/2014/main" id="{CEE64A46-4ABE-F231-6443-7BC72DA6D184}"/>
              </a:ext>
            </a:extLst>
          </p:cNvPr>
          <p:cNvSpPr txBox="1">
            <a:spLocks/>
          </p:cNvSpPr>
          <p:nvPr/>
        </p:nvSpPr>
        <p:spPr bwMode="auto">
          <a:xfrm>
            <a:off x="9554457" y="6566415"/>
            <a:ext cx="25162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a:solidFill>
                  <a:schemeClr val="tx1"/>
                </a:solidFill>
                <a:latin typeface="+mn-lt"/>
              </a:rPr>
              <a:t>Sun HY, et al.</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AIDS2024 ; # WEPEB107</a:t>
            </a:r>
          </a:p>
        </p:txBody>
      </p:sp>
      <p:sp>
        <p:nvSpPr>
          <p:cNvPr id="3" name="ZoneTexte 2">
            <a:extLst>
              <a:ext uri="{FF2B5EF4-FFF2-40B4-BE49-F238E27FC236}">
                <a16:creationId xmlns:a16="http://schemas.microsoft.com/office/drawing/2014/main" id="{5A7040B9-4FEE-5C75-4E7E-0525FCFDBE28}"/>
              </a:ext>
            </a:extLst>
          </p:cNvPr>
          <p:cNvSpPr txBox="1"/>
          <p:nvPr/>
        </p:nvSpPr>
        <p:spPr>
          <a:xfrm>
            <a:off x="2116650" y="2588886"/>
            <a:ext cx="1991251" cy="369332"/>
          </a:xfrm>
          <a:prstGeom prst="rect">
            <a:avLst/>
          </a:prstGeom>
          <a:noFill/>
        </p:spPr>
        <p:txBody>
          <a:bodyPr wrap="none" rtlCol="0">
            <a:spAutoFit/>
          </a:bodyPr>
          <a:lstStyle/>
          <a:p>
            <a:r>
              <a:rPr lang="en-US" b="1" dirty="0">
                <a:solidFill>
                  <a:srgbClr val="0070C0"/>
                </a:solidFill>
              </a:rPr>
              <a:t>HIV RNA &lt; 50 c/mL</a:t>
            </a:r>
          </a:p>
        </p:txBody>
      </p:sp>
      <p:sp>
        <p:nvSpPr>
          <p:cNvPr id="8" name="ZoneTexte 7">
            <a:extLst>
              <a:ext uri="{FF2B5EF4-FFF2-40B4-BE49-F238E27FC236}">
                <a16:creationId xmlns:a16="http://schemas.microsoft.com/office/drawing/2014/main" id="{747F2EB5-D286-A1FE-9BBE-264107B4470C}"/>
              </a:ext>
            </a:extLst>
          </p:cNvPr>
          <p:cNvSpPr txBox="1"/>
          <p:nvPr/>
        </p:nvSpPr>
        <p:spPr>
          <a:xfrm>
            <a:off x="7461608" y="2252363"/>
            <a:ext cx="4185698" cy="369332"/>
          </a:xfrm>
          <a:prstGeom prst="rect">
            <a:avLst/>
          </a:prstGeom>
          <a:noFill/>
        </p:spPr>
        <p:txBody>
          <a:bodyPr wrap="none" rtlCol="0">
            <a:spAutoFit/>
          </a:bodyPr>
          <a:lstStyle/>
          <a:p>
            <a:r>
              <a:rPr lang="en-US" b="1" dirty="0" err="1">
                <a:solidFill>
                  <a:srgbClr val="0070C0"/>
                </a:solidFill>
              </a:rPr>
              <a:t>Bictegravir</a:t>
            </a:r>
            <a:r>
              <a:rPr lang="en-US" b="1" dirty="0">
                <a:solidFill>
                  <a:srgbClr val="0070C0"/>
                </a:solidFill>
              </a:rPr>
              <a:t> trough concentrations (ng/mL)</a:t>
            </a:r>
          </a:p>
        </p:txBody>
      </p:sp>
      <p:grpSp>
        <p:nvGrpSpPr>
          <p:cNvPr id="5" name="Groupe 4">
            <a:extLst>
              <a:ext uri="{FF2B5EF4-FFF2-40B4-BE49-F238E27FC236}">
                <a16:creationId xmlns:a16="http://schemas.microsoft.com/office/drawing/2014/main" id="{344A7288-B733-9D23-CB71-552B31889A86}"/>
              </a:ext>
            </a:extLst>
          </p:cNvPr>
          <p:cNvGrpSpPr/>
          <p:nvPr/>
        </p:nvGrpSpPr>
        <p:grpSpPr>
          <a:xfrm>
            <a:off x="382467" y="3093238"/>
            <a:ext cx="5637577" cy="3360098"/>
            <a:chOff x="159973" y="3093238"/>
            <a:chExt cx="5637577" cy="3360098"/>
          </a:xfrm>
        </p:grpSpPr>
        <p:grpSp>
          <p:nvGrpSpPr>
            <p:cNvPr id="10" name="Groupe 9">
              <a:extLst>
                <a:ext uri="{FF2B5EF4-FFF2-40B4-BE49-F238E27FC236}">
                  <a16:creationId xmlns:a16="http://schemas.microsoft.com/office/drawing/2014/main" id="{CB4DCD0C-FA8D-2BAA-CA40-C72E371520F4}"/>
                </a:ext>
              </a:extLst>
            </p:cNvPr>
            <p:cNvGrpSpPr/>
            <p:nvPr/>
          </p:nvGrpSpPr>
          <p:grpSpPr>
            <a:xfrm>
              <a:off x="674688" y="3673405"/>
              <a:ext cx="5122862" cy="2073275"/>
              <a:chOff x="674688" y="3094038"/>
              <a:chExt cx="5122862" cy="2073275"/>
            </a:xfrm>
          </p:grpSpPr>
          <p:sp>
            <p:nvSpPr>
              <p:cNvPr id="11" name="Freeform 7">
                <a:extLst>
                  <a:ext uri="{FF2B5EF4-FFF2-40B4-BE49-F238E27FC236}">
                    <a16:creationId xmlns:a16="http://schemas.microsoft.com/office/drawing/2014/main" id="{41D63D8D-255F-15D7-ED43-42596F699ACA}"/>
                  </a:ext>
                </a:extLst>
              </p:cNvPr>
              <p:cNvSpPr>
                <a:spLocks/>
              </p:cNvSpPr>
              <p:nvPr/>
            </p:nvSpPr>
            <p:spPr bwMode="auto">
              <a:xfrm>
                <a:off x="755650" y="3094038"/>
                <a:ext cx="5041900" cy="2073275"/>
              </a:xfrm>
              <a:custGeom>
                <a:avLst/>
                <a:gdLst>
                  <a:gd name="T0" fmla="*/ 12703 w 12703"/>
                  <a:gd name="T1" fmla="*/ 5225 h 5225"/>
                  <a:gd name="T2" fmla="*/ 0 w 12703"/>
                  <a:gd name="T3" fmla="*/ 5225 h 5225"/>
                  <a:gd name="T4" fmla="*/ 0 w 12703"/>
                  <a:gd name="T5" fmla="*/ 0 h 5225"/>
                </a:gdLst>
                <a:ahLst/>
                <a:cxnLst>
                  <a:cxn ang="0">
                    <a:pos x="T0" y="T1"/>
                  </a:cxn>
                  <a:cxn ang="0">
                    <a:pos x="T2" y="T3"/>
                  </a:cxn>
                  <a:cxn ang="0">
                    <a:pos x="T4" y="T5"/>
                  </a:cxn>
                </a:cxnLst>
                <a:rect l="0" t="0" r="r" b="b"/>
                <a:pathLst>
                  <a:path w="12703" h="5225">
                    <a:moveTo>
                      <a:pt x="12703" y="5225"/>
                    </a:moveTo>
                    <a:lnTo>
                      <a:pt x="0" y="5225"/>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12" name="Line 8">
                <a:extLst>
                  <a:ext uri="{FF2B5EF4-FFF2-40B4-BE49-F238E27FC236}">
                    <a16:creationId xmlns:a16="http://schemas.microsoft.com/office/drawing/2014/main" id="{5C0E9532-4DC1-8C54-C5F3-84D6F0B030B0}"/>
                  </a:ext>
                </a:extLst>
              </p:cNvPr>
              <p:cNvSpPr>
                <a:spLocks noChangeShapeType="1"/>
              </p:cNvSpPr>
              <p:nvPr/>
            </p:nvSpPr>
            <p:spPr bwMode="auto">
              <a:xfrm>
                <a:off x="674688" y="3557588"/>
                <a:ext cx="8096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13" name="Line 9">
                <a:extLst>
                  <a:ext uri="{FF2B5EF4-FFF2-40B4-BE49-F238E27FC236}">
                    <a16:creationId xmlns:a16="http://schemas.microsoft.com/office/drawing/2014/main" id="{17CD4382-B213-A323-DAA1-EE8AAC146E5C}"/>
                  </a:ext>
                </a:extLst>
              </p:cNvPr>
              <p:cNvSpPr>
                <a:spLocks noChangeShapeType="1"/>
              </p:cNvSpPr>
              <p:nvPr/>
            </p:nvSpPr>
            <p:spPr bwMode="auto">
              <a:xfrm>
                <a:off x="674688" y="3959225"/>
                <a:ext cx="8096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14" name="Line 10">
                <a:extLst>
                  <a:ext uri="{FF2B5EF4-FFF2-40B4-BE49-F238E27FC236}">
                    <a16:creationId xmlns:a16="http://schemas.microsoft.com/office/drawing/2014/main" id="{60469E91-7494-51F2-B9F2-79D5E5836F5B}"/>
                  </a:ext>
                </a:extLst>
              </p:cNvPr>
              <p:cNvSpPr>
                <a:spLocks noChangeShapeType="1"/>
              </p:cNvSpPr>
              <p:nvPr/>
            </p:nvSpPr>
            <p:spPr bwMode="auto">
              <a:xfrm>
                <a:off x="674688" y="4362450"/>
                <a:ext cx="8096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15" name="Line 11">
                <a:extLst>
                  <a:ext uri="{FF2B5EF4-FFF2-40B4-BE49-F238E27FC236}">
                    <a16:creationId xmlns:a16="http://schemas.microsoft.com/office/drawing/2014/main" id="{21CF4C9D-AE18-91E9-DFB1-629B7FFC86EC}"/>
                  </a:ext>
                </a:extLst>
              </p:cNvPr>
              <p:cNvSpPr>
                <a:spLocks noChangeShapeType="1"/>
              </p:cNvSpPr>
              <p:nvPr/>
            </p:nvSpPr>
            <p:spPr bwMode="auto">
              <a:xfrm>
                <a:off x="674688" y="4764088"/>
                <a:ext cx="8096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16" name="Line 12">
                <a:extLst>
                  <a:ext uri="{FF2B5EF4-FFF2-40B4-BE49-F238E27FC236}">
                    <a16:creationId xmlns:a16="http://schemas.microsoft.com/office/drawing/2014/main" id="{BA131CEC-091D-7FBE-D879-DE868ACB7E2D}"/>
                  </a:ext>
                </a:extLst>
              </p:cNvPr>
              <p:cNvSpPr>
                <a:spLocks noChangeShapeType="1"/>
              </p:cNvSpPr>
              <p:nvPr/>
            </p:nvSpPr>
            <p:spPr bwMode="auto">
              <a:xfrm>
                <a:off x="674688" y="5167313"/>
                <a:ext cx="8096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17" name="Line 13">
                <a:extLst>
                  <a:ext uri="{FF2B5EF4-FFF2-40B4-BE49-F238E27FC236}">
                    <a16:creationId xmlns:a16="http://schemas.microsoft.com/office/drawing/2014/main" id="{BB9B7CC3-0C0D-A7E2-96EA-49F207AD759E}"/>
                  </a:ext>
                </a:extLst>
              </p:cNvPr>
              <p:cNvSpPr>
                <a:spLocks noChangeShapeType="1"/>
              </p:cNvSpPr>
              <p:nvPr/>
            </p:nvSpPr>
            <p:spPr bwMode="auto">
              <a:xfrm>
                <a:off x="674688" y="3154363"/>
                <a:ext cx="8096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18" name="Rectangle 14">
                <a:extLst>
                  <a:ext uri="{FF2B5EF4-FFF2-40B4-BE49-F238E27FC236}">
                    <a16:creationId xmlns:a16="http://schemas.microsoft.com/office/drawing/2014/main" id="{E65F7D47-9186-6EA6-064F-C3798C093A28}"/>
                  </a:ext>
                </a:extLst>
              </p:cNvPr>
              <p:cNvSpPr>
                <a:spLocks noChangeArrowheads="1"/>
              </p:cNvSpPr>
              <p:nvPr/>
            </p:nvSpPr>
            <p:spPr bwMode="auto">
              <a:xfrm>
                <a:off x="971550" y="3171825"/>
                <a:ext cx="153988" cy="1995488"/>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19" name="Rectangle 15">
                <a:extLst>
                  <a:ext uri="{FF2B5EF4-FFF2-40B4-BE49-F238E27FC236}">
                    <a16:creationId xmlns:a16="http://schemas.microsoft.com/office/drawing/2014/main" id="{0B4A88FB-F170-D8F0-823C-0865544F94FE}"/>
                  </a:ext>
                </a:extLst>
              </p:cNvPr>
              <p:cNvSpPr>
                <a:spLocks noChangeArrowheads="1"/>
              </p:cNvSpPr>
              <p:nvPr/>
            </p:nvSpPr>
            <p:spPr bwMode="auto">
              <a:xfrm>
                <a:off x="1882775" y="3171825"/>
                <a:ext cx="153988" cy="1995488"/>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20" name="Rectangle 16">
                <a:extLst>
                  <a:ext uri="{FF2B5EF4-FFF2-40B4-BE49-F238E27FC236}">
                    <a16:creationId xmlns:a16="http://schemas.microsoft.com/office/drawing/2014/main" id="{93472DA6-AB05-3FDA-D1F5-F06A576614D5}"/>
                  </a:ext>
                </a:extLst>
              </p:cNvPr>
              <p:cNvSpPr>
                <a:spLocks noChangeArrowheads="1"/>
              </p:cNvSpPr>
              <p:nvPr/>
            </p:nvSpPr>
            <p:spPr bwMode="auto">
              <a:xfrm>
                <a:off x="3306763" y="3171825"/>
                <a:ext cx="153988" cy="1995488"/>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21" name="Rectangle 17">
                <a:extLst>
                  <a:ext uri="{FF2B5EF4-FFF2-40B4-BE49-F238E27FC236}">
                    <a16:creationId xmlns:a16="http://schemas.microsoft.com/office/drawing/2014/main" id="{C3887BC0-F5AE-6C04-FBA7-AC297D9C0080}"/>
                  </a:ext>
                </a:extLst>
              </p:cNvPr>
              <p:cNvSpPr>
                <a:spLocks noChangeArrowheads="1"/>
              </p:cNvSpPr>
              <p:nvPr/>
            </p:nvSpPr>
            <p:spPr bwMode="auto">
              <a:xfrm>
                <a:off x="3808413" y="3171825"/>
                <a:ext cx="153988" cy="1995488"/>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22" name="Rectangle 18">
                <a:extLst>
                  <a:ext uri="{FF2B5EF4-FFF2-40B4-BE49-F238E27FC236}">
                    <a16:creationId xmlns:a16="http://schemas.microsoft.com/office/drawing/2014/main" id="{B9F2E7E1-9342-D5F8-8ECE-907B43F28ED1}"/>
                  </a:ext>
                </a:extLst>
              </p:cNvPr>
              <p:cNvSpPr>
                <a:spLocks noChangeArrowheads="1"/>
              </p:cNvSpPr>
              <p:nvPr/>
            </p:nvSpPr>
            <p:spPr bwMode="auto">
              <a:xfrm>
                <a:off x="5432425" y="3171825"/>
                <a:ext cx="153988" cy="1995488"/>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23" name="Rectangle 19">
                <a:extLst>
                  <a:ext uri="{FF2B5EF4-FFF2-40B4-BE49-F238E27FC236}">
                    <a16:creationId xmlns:a16="http://schemas.microsoft.com/office/drawing/2014/main" id="{6A46CF60-1826-5133-59EE-7A674B4EB89F}"/>
                  </a:ext>
                </a:extLst>
              </p:cNvPr>
              <p:cNvSpPr>
                <a:spLocks noChangeArrowheads="1"/>
              </p:cNvSpPr>
              <p:nvPr/>
            </p:nvSpPr>
            <p:spPr bwMode="auto">
              <a:xfrm>
                <a:off x="4716463" y="3211513"/>
                <a:ext cx="153988" cy="19558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24" name="Rectangle 20">
                <a:extLst>
                  <a:ext uri="{FF2B5EF4-FFF2-40B4-BE49-F238E27FC236}">
                    <a16:creationId xmlns:a16="http://schemas.microsoft.com/office/drawing/2014/main" id="{F2B87336-5B77-2559-00DB-8722C8D8E647}"/>
                  </a:ext>
                </a:extLst>
              </p:cNvPr>
              <p:cNvSpPr>
                <a:spLocks noChangeArrowheads="1"/>
              </p:cNvSpPr>
              <p:nvPr/>
            </p:nvSpPr>
            <p:spPr bwMode="auto">
              <a:xfrm>
                <a:off x="3101975" y="3236913"/>
                <a:ext cx="153988" cy="1930400"/>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25" name="Rectangle 21">
                <a:extLst>
                  <a:ext uri="{FF2B5EF4-FFF2-40B4-BE49-F238E27FC236}">
                    <a16:creationId xmlns:a16="http://schemas.microsoft.com/office/drawing/2014/main" id="{179FA69F-6AA0-72BF-748F-64019FC9C30D}"/>
                  </a:ext>
                </a:extLst>
              </p:cNvPr>
              <p:cNvSpPr>
                <a:spLocks noChangeArrowheads="1"/>
              </p:cNvSpPr>
              <p:nvPr/>
            </p:nvSpPr>
            <p:spPr bwMode="auto">
              <a:xfrm>
                <a:off x="2589213" y="3294063"/>
                <a:ext cx="153988" cy="187325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26" name="Rectangle 22">
                <a:extLst>
                  <a:ext uri="{FF2B5EF4-FFF2-40B4-BE49-F238E27FC236}">
                    <a16:creationId xmlns:a16="http://schemas.microsoft.com/office/drawing/2014/main" id="{3544D0F5-DE3F-71BF-562C-8E6FBD456454}"/>
                  </a:ext>
                </a:extLst>
              </p:cNvPr>
              <p:cNvSpPr>
                <a:spLocks noChangeArrowheads="1"/>
              </p:cNvSpPr>
              <p:nvPr/>
            </p:nvSpPr>
            <p:spPr bwMode="auto">
              <a:xfrm>
                <a:off x="2384425" y="3294063"/>
                <a:ext cx="153988" cy="1873250"/>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27" name="Rectangle 23">
                <a:extLst>
                  <a:ext uri="{FF2B5EF4-FFF2-40B4-BE49-F238E27FC236}">
                    <a16:creationId xmlns:a16="http://schemas.microsoft.com/office/drawing/2014/main" id="{72715CD4-7289-26A2-981A-241E9B04FCF5}"/>
                  </a:ext>
                </a:extLst>
              </p:cNvPr>
              <p:cNvSpPr>
                <a:spLocks noChangeArrowheads="1"/>
              </p:cNvSpPr>
              <p:nvPr/>
            </p:nvSpPr>
            <p:spPr bwMode="auto">
              <a:xfrm>
                <a:off x="1677988" y="3236913"/>
                <a:ext cx="153988" cy="1930400"/>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28" name="Rectangle 24">
                <a:extLst>
                  <a:ext uri="{FF2B5EF4-FFF2-40B4-BE49-F238E27FC236}">
                    <a16:creationId xmlns:a16="http://schemas.microsoft.com/office/drawing/2014/main" id="{CE02582F-95DF-EF45-2B32-EFB2F153C2DE}"/>
                  </a:ext>
                </a:extLst>
              </p:cNvPr>
              <p:cNvSpPr>
                <a:spLocks noChangeArrowheads="1"/>
              </p:cNvSpPr>
              <p:nvPr/>
            </p:nvSpPr>
            <p:spPr bwMode="auto">
              <a:xfrm>
                <a:off x="1176338" y="3236913"/>
                <a:ext cx="153988" cy="19304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grpSp>
        <p:sp>
          <p:nvSpPr>
            <p:cNvPr id="107" name="Rectangle 106">
              <a:extLst>
                <a:ext uri="{FF2B5EF4-FFF2-40B4-BE49-F238E27FC236}">
                  <a16:creationId xmlns:a16="http://schemas.microsoft.com/office/drawing/2014/main" id="{F97AB03B-8274-F6ED-9466-E422B503A798}"/>
                </a:ext>
              </a:extLst>
            </p:cNvPr>
            <p:cNvSpPr/>
            <p:nvPr/>
          </p:nvSpPr>
          <p:spPr bwMode="auto">
            <a:xfrm>
              <a:off x="1938923" y="3176996"/>
              <a:ext cx="127820" cy="127820"/>
            </a:xfrm>
            <a:prstGeom prst="rect">
              <a:avLst/>
            </a:prstGeom>
            <a:solidFill>
              <a:srgbClr val="0066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3200" b="0" i="0" u="none" strike="noStrike" cap="none" normalizeH="0" baseline="0">
                <a:ln>
                  <a:noFill/>
                </a:ln>
                <a:solidFill>
                  <a:schemeClr val="bg1"/>
                </a:solidFill>
                <a:effectLst/>
                <a:latin typeface="Arial" charset="0"/>
              </a:endParaRPr>
            </a:p>
          </p:txBody>
        </p:sp>
        <p:sp>
          <p:nvSpPr>
            <p:cNvPr id="108" name="Rectangle 107">
              <a:extLst>
                <a:ext uri="{FF2B5EF4-FFF2-40B4-BE49-F238E27FC236}">
                  <a16:creationId xmlns:a16="http://schemas.microsoft.com/office/drawing/2014/main" id="{8917402E-9816-D2C0-F1F0-D9E8F1931D11}"/>
                </a:ext>
              </a:extLst>
            </p:cNvPr>
            <p:cNvSpPr/>
            <p:nvPr/>
          </p:nvSpPr>
          <p:spPr bwMode="auto">
            <a:xfrm>
              <a:off x="2865800" y="3176996"/>
              <a:ext cx="127820" cy="127820"/>
            </a:xfrm>
            <a:prstGeom prst="rect">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3200" b="0" i="0" u="none" strike="noStrike" cap="none" normalizeH="0" baseline="0">
                <a:ln>
                  <a:noFill/>
                </a:ln>
                <a:solidFill>
                  <a:schemeClr val="bg1"/>
                </a:solidFill>
                <a:effectLst/>
                <a:latin typeface="Arial" charset="0"/>
              </a:endParaRPr>
            </a:p>
          </p:txBody>
        </p:sp>
        <p:sp>
          <p:nvSpPr>
            <p:cNvPr id="109" name="ZoneTexte 108">
              <a:extLst>
                <a:ext uri="{FF2B5EF4-FFF2-40B4-BE49-F238E27FC236}">
                  <a16:creationId xmlns:a16="http://schemas.microsoft.com/office/drawing/2014/main" id="{9AC7AAFB-F1F8-F43D-83B1-BD53E35B6755}"/>
                </a:ext>
              </a:extLst>
            </p:cNvPr>
            <p:cNvSpPr txBox="1"/>
            <p:nvPr/>
          </p:nvSpPr>
          <p:spPr>
            <a:xfrm>
              <a:off x="462941" y="5609579"/>
              <a:ext cx="263214" cy="276999"/>
            </a:xfrm>
            <a:prstGeom prst="rect">
              <a:avLst/>
            </a:prstGeom>
            <a:noFill/>
          </p:spPr>
          <p:txBody>
            <a:bodyPr wrap="none" rtlCol="0">
              <a:spAutoFit/>
            </a:bodyPr>
            <a:lstStyle/>
            <a:p>
              <a:pPr algn="r"/>
              <a:r>
                <a:rPr lang="fr-FR" sz="1200" dirty="0">
                  <a:latin typeface="+mj-lt"/>
                  <a:ea typeface="Calibri" panose="020F0502020204030204" pitchFamily="34" charset="0"/>
                  <a:cs typeface="Calibri" panose="020F0502020204030204" pitchFamily="34" charset="0"/>
                </a:rPr>
                <a:t>0</a:t>
              </a:r>
            </a:p>
          </p:txBody>
        </p:sp>
        <p:sp>
          <p:nvSpPr>
            <p:cNvPr id="110" name="ZoneTexte 109">
              <a:extLst>
                <a:ext uri="{FF2B5EF4-FFF2-40B4-BE49-F238E27FC236}">
                  <a16:creationId xmlns:a16="http://schemas.microsoft.com/office/drawing/2014/main" id="{982FAA47-7445-E2F7-67B6-04FE53F31EA4}"/>
                </a:ext>
              </a:extLst>
            </p:cNvPr>
            <p:cNvSpPr txBox="1"/>
            <p:nvPr/>
          </p:nvSpPr>
          <p:spPr>
            <a:xfrm>
              <a:off x="238521" y="5208646"/>
              <a:ext cx="487634" cy="276999"/>
            </a:xfrm>
            <a:prstGeom prst="rect">
              <a:avLst/>
            </a:prstGeom>
            <a:noFill/>
          </p:spPr>
          <p:txBody>
            <a:bodyPr wrap="none" rtlCol="0">
              <a:spAutoFit/>
            </a:bodyPr>
            <a:lstStyle/>
            <a:p>
              <a:pPr algn="r"/>
              <a:r>
                <a:rPr lang="fr-FR" sz="1200" dirty="0">
                  <a:latin typeface="+mj-lt"/>
                  <a:ea typeface="Calibri" panose="020F0502020204030204" pitchFamily="34" charset="0"/>
                  <a:cs typeface="Calibri" panose="020F0502020204030204" pitchFamily="34" charset="0"/>
                </a:rPr>
                <a:t>20 %</a:t>
              </a:r>
            </a:p>
          </p:txBody>
        </p:sp>
        <p:sp>
          <p:nvSpPr>
            <p:cNvPr id="111" name="ZoneTexte 110">
              <a:extLst>
                <a:ext uri="{FF2B5EF4-FFF2-40B4-BE49-F238E27FC236}">
                  <a16:creationId xmlns:a16="http://schemas.microsoft.com/office/drawing/2014/main" id="{074560B4-356A-B881-E83C-1B539F3AF4D2}"/>
                </a:ext>
              </a:extLst>
            </p:cNvPr>
            <p:cNvSpPr txBox="1"/>
            <p:nvPr/>
          </p:nvSpPr>
          <p:spPr>
            <a:xfrm>
              <a:off x="238521" y="4807713"/>
              <a:ext cx="487634" cy="276999"/>
            </a:xfrm>
            <a:prstGeom prst="rect">
              <a:avLst/>
            </a:prstGeom>
            <a:noFill/>
          </p:spPr>
          <p:txBody>
            <a:bodyPr wrap="none" rtlCol="0">
              <a:spAutoFit/>
            </a:bodyPr>
            <a:lstStyle/>
            <a:p>
              <a:pPr algn="r"/>
              <a:r>
                <a:rPr lang="fr-FR" sz="1200" dirty="0">
                  <a:latin typeface="+mj-lt"/>
                  <a:ea typeface="Calibri" panose="020F0502020204030204" pitchFamily="34" charset="0"/>
                  <a:cs typeface="Calibri" panose="020F0502020204030204" pitchFamily="34" charset="0"/>
                </a:rPr>
                <a:t>40 %</a:t>
              </a:r>
            </a:p>
          </p:txBody>
        </p:sp>
        <p:sp>
          <p:nvSpPr>
            <p:cNvPr id="112" name="ZoneTexte 111">
              <a:extLst>
                <a:ext uri="{FF2B5EF4-FFF2-40B4-BE49-F238E27FC236}">
                  <a16:creationId xmlns:a16="http://schemas.microsoft.com/office/drawing/2014/main" id="{33C5214C-3CEF-4B2A-171B-2FA22722D9B2}"/>
                </a:ext>
              </a:extLst>
            </p:cNvPr>
            <p:cNvSpPr txBox="1"/>
            <p:nvPr/>
          </p:nvSpPr>
          <p:spPr>
            <a:xfrm>
              <a:off x="238521" y="4406780"/>
              <a:ext cx="487634" cy="276999"/>
            </a:xfrm>
            <a:prstGeom prst="rect">
              <a:avLst/>
            </a:prstGeom>
            <a:noFill/>
          </p:spPr>
          <p:txBody>
            <a:bodyPr wrap="none" rtlCol="0">
              <a:spAutoFit/>
            </a:bodyPr>
            <a:lstStyle/>
            <a:p>
              <a:pPr algn="r"/>
              <a:r>
                <a:rPr lang="fr-FR" sz="1200" dirty="0">
                  <a:latin typeface="+mj-lt"/>
                  <a:ea typeface="Calibri" panose="020F0502020204030204" pitchFamily="34" charset="0"/>
                  <a:cs typeface="Calibri" panose="020F0502020204030204" pitchFamily="34" charset="0"/>
                </a:rPr>
                <a:t>60 %</a:t>
              </a:r>
            </a:p>
          </p:txBody>
        </p:sp>
        <p:sp>
          <p:nvSpPr>
            <p:cNvPr id="113" name="ZoneTexte 112">
              <a:extLst>
                <a:ext uri="{FF2B5EF4-FFF2-40B4-BE49-F238E27FC236}">
                  <a16:creationId xmlns:a16="http://schemas.microsoft.com/office/drawing/2014/main" id="{DF22260A-EE7F-79AE-E8D8-7EF38A2C2B13}"/>
                </a:ext>
              </a:extLst>
            </p:cNvPr>
            <p:cNvSpPr txBox="1"/>
            <p:nvPr/>
          </p:nvSpPr>
          <p:spPr>
            <a:xfrm>
              <a:off x="238521" y="4005847"/>
              <a:ext cx="487634" cy="276999"/>
            </a:xfrm>
            <a:prstGeom prst="rect">
              <a:avLst/>
            </a:prstGeom>
            <a:noFill/>
          </p:spPr>
          <p:txBody>
            <a:bodyPr wrap="none" rtlCol="0">
              <a:spAutoFit/>
            </a:bodyPr>
            <a:lstStyle/>
            <a:p>
              <a:pPr algn="r"/>
              <a:r>
                <a:rPr lang="fr-FR" sz="1200" dirty="0">
                  <a:latin typeface="+mj-lt"/>
                  <a:ea typeface="Calibri" panose="020F0502020204030204" pitchFamily="34" charset="0"/>
                  <a:cs typeface="Calibri" panose="020F0502020204030204" pitchFamily="34" charset="0"/>
                </a:rPr>
                <a:t>80 %</a:t>
              </a:r>
            </a:p>
          </p:txBody>
        </p:sp>
        <p:sp>
          <p:nvSpPr>
            <p:cNvPr id="114" name="ZoneTexte 113">
              <a:extLst>
                <a:ext uri="{FF2B5EF4-FFF2-40B4-BE49-F238E27FC236}">
                  <a16:creationId xmlns:a16="http://schemas.microsoft.com/office/drawing/2014/main" id="{67358050-937D-B90D-7B0E-17D8F9A9C4AC}"/>
                </a:ext>
              </a:extLst>
            </p:cNvPr>
            <p:cNvSpPr txBox="1"/>
            <p:nvPr/>
          </p:nvSpPr>
          <p:spPr>
            <a:xfrm>
              <a:off x="159973" y="3604914"/>
              <a:ext cx="566182" cy="276999"/>
            </a:xfrm>
            <a:prstGeom prst="rect">
              <a:avLst/>
            </a:prstGeom>
            <a:noFill/>
          </p:spPr>
          <p:txBody>
            <a:bodyPr wrap="none" rtlCol="0">
              <a:spAutoFit/>
            </a:bodyPr>
            <a:lstStyle/>
            <a:p>
              <a:pPr algn="r"/>
              <a:r>
                <a:rPr lang="fr-FR" sz="1200" dirty="0">
                  <a:latin typeface="+mj-lt"/>
                  <a:ea typeface="Calibri" panose="020F0502020204030204" pitchFamily="34" charset="0"/>
                  <a:cs typeface="Calibri" panose="020F0502020204030204" pitchFamily="34" charset="0"/>
                </a:rPr>
                <a:t>100 %</a:t>
              </a:r>
            </a:p>
          </p:txBody>
        </p:sp>
        <p:sp>
          <p:nvSpPr>
            <p:cNvPr id="115" name="ZoneTexte 114">
              <a:extLst>
                <a:ext uri="{FF2B5EF4-FFF2-40B4-BE49-F238E27FC236}">
                  <a16:creationId xmlns:a16="http://schemas.microsoft.com/office/drawing/2014/main" id="{48D8742E-A7F6-62EA-549B-91B5D007D67F}"/>
                </a:ext>
              </a:extLst>
            </p:cNvPr>
            <p:cNvSpPr txBox="1"/>
            <p:nvPr/>
          </p:nvSpPr>
          <p:spPr>
            <a:xfrm>
              <a:off x="969535" y="5807005"/>
              <a:ext cx="357791" cy="646331"/>
            </a:xfrm>
            <a:prstGeom prst="rect">
              <a:avLst/>
            </a:prstGeom>
            <a:noFill/>
          </p:spPr>
          <p:txBody>
            <a:bodyPr wrap="none" rtlCol="0">
              <a:spAutoFit/>
            </a:bodyPr>
            <a:lstStyle/>
            <a:p>
              <a:pPr algn="ctr"/>
              <a:r>
                <a:rPr lang="fr-FR" sz="1200" b="1" dirty="0">
                  <a:latin typeface="+mj-lt"/>
                  <a:ea typeface="Calibri" panose="020F0502020204030204" pitchFamily="34" charset="0"/>
                  <a:cs typeface="Calibri" panose="020F0502020204030204" pitchFamily="34" charset="0"/>
                </a:rPr>
                <a:t>D1</a:t>
              </a:r>
            </a:p>
            <a:p>
              <a:pPr algn="ctr"/>
              <a:r>
                <a:rPr lang="fr-FR" sz="1200" dirty="0">
                  <a:latin typeface="+mj-lt"/>
                  <a:ea typeface="Calibri" panose="020F0502020204030204" pitchFamily="34" charset="0"/>
                  <a:cs typeface="Calibri" panose="020F0502020204030204" pitchFamily="34" charset="0"/>
                </a:rPr>
                <a:t>30</a:t>
              </a:r>
            </a:p>
            <a:p>
              <a:pPr algn="ctr"/>
              <a:r>
                <a:rPr lang="fr-FR" sz="1200" dirty="0">
                  <a:latin typeface="+mj-lt"/>
                  <a:ea typeface="Calibri" panose="020F0502020204030204" pitchFamily="34" charset="0"/>
                  <a:cs typeface="Calibri" panose="020F0502020204030204" pitchFamily="34" charset="0"/>
                </a:rPr>
                <a:t>30</a:t>
              </a:r>
            </a:p>
          </p:txBody>
        </p:sp>
        <p:sp>
          <p:nvSpPr>
            <p:cNvPr id="116" name="ZoneTexte 115">
              <a:extLst>
                <a:ext uri="{FF2B5EF4-FFF2-40B4-BE49-F238E27FC236}">
                  <a16:creationId xmlns:a16="http://schemas.microsoft.com/office/drawing/2014/main" id="{09DBB5E5-B19C-2FC1-6A29-3C63571E9C0A}"/>
                </a:ext>
              </a:extLst>
            </p:cNvPr>
            <p:cNvSpPr txBox="1"/>
            <p:nvPr/>
          </p:nvSpPr>
          <p:spPr>
            <a:xfrm>
              <a:off x="1653832" y="5807005"/>
              <a:ext cx="402674" cy="646331"/>
            </a:xfrm>
            <a:prstGeom prst="rect">
              <a:avLst/>
            </a:prstGeom>
            <a:noFill/>
          </p:spPr>
          <p:txBody>
            <a:bodyPr wrap="none" rtlCol="0">
              <a:spAutoFit/>
            </a:bodyPr>
            <a:lstStyle/>
            <a:p>
              <a:pPr algn="ctr"/>
              <a:r>
                <a:rPr lang="fr-FR" sz="1200" b="1" dirty="0">
                  <a:latin typeface="+mj-lt"/>
                  <a:ea typeface="Calibri" panose="020F0502020204030204" pitchFamily="34" charset="0"/>
                  <a:cs typeface="Calibri" panose="020F0502020204030204" pitchFamily="34" charset="0"/>
                </a:rPr>
                <a:t>W4</a:t>
              </a:r>
            </a:p>
            <a:p>
              <a:pPr algn="ctr"/>
              <a:r>
                <a:rPr lang="fr-FR" sz="1200" dirty="0">
                  <a:latin typeface="+mj-lt"/>
                  <a:ea typeface="Calibri" panose="020F0502020204030204" pitchFamily="34" charset="0"/>
                  <a:cs typeface="Calibri" panose="020F0502020204030204" pitchFamily="34" charset="0"/>
                </a:rPr>
                <a:t>30</a:t>
              </a:r>
            </a:p>
            <a:p>
              <a:pPr algn="ctr"/>
              <a:r>
                <a:rPr lang="fr-FR" sz="1200" dirty="0">
                  <a:latin typeface="+mj-lt"/>
                  <a:ea typeface="Calibri" panose="020F0502020204030204" pitchFamily="34" charset="0"/>
                  <a:cs typeface="Calibri" panose="020F0502020204030204" pitchFamily="34" charset="0"/>
                </a:rPr>
                <a:t>30</a:t>
              </a:r>
            </a:p>
          </p:txBody>
        </p:sp>
        <p:sp>
          <p:nvSpPr>
            <p:cNvPr id="117" name="ZoneTexte 116">
              <a:extLst>
                <a:ext uri="{FF2B5EF4-FFF2-40B4-BE49-F238E27FC236}">
                  <a16:creationId xmlns:a16="http://schemas.microsoft.com/office/drawing/2014/main" id="{3300F880-857C-B674-EA3A-E7FAE52AFAF5}"/>
                </a:ext>
              </a:extLst>
            </p:cNvPr>
            <p:cNvSpPr txBox="1"/>
            <p:nvPr/>
          </p:nvSpPr>
          <p:spPr>
            <a:xfrm>
              <a:off x="2321297" y="5807005"/>
              <a:ext cx="481222" cy="646331"/>
            </a:xfrm>
            <a:prstGeom prst="rect">
              <a:avLst/>
            </a:prstGeom>
            <a:noFill/>
          </p:spPr>
          <p:txBody>
            <a:bodyPr wrap="none" rtlCol="0">
              <a:spAutoFit/>
            </a:bodyPr>
            <a:lstStyle/>
            <a:p>
              <a:pPr algn="ctr"/>
              <a:r>
                <a:rPr lang="fr-FR" sz="1200" b="1" dirty="0">
                  <a:latin typeface="+mj-lt"/>
                  <a:ea typeface="Calibri" panose="020F0502020204030204" pitchFamily="34" charset="0"/>
                  <a:cs typeface="Calibri" panose="020F0502020204030204" pitchFamily="34" charset="0"/>
                </a:rPr>
                <a:t>W28</a:t>
              </a:r>
            </a:p>
            <a:p>
              <a:pPr algn="ctr"/>
              <a:r>
                <a:rPr lang="fr-FR" sz="1200" dirty="0">
                  <a:latin typeface="+mj-lt"/>
                  <a:ea typeface="Calibri" panose="020F0502020204030204" pitchFamily="34" charset="0"/>
                  <a:cs typeface="Calibri" panose="020F0502020204030204" pitchFamily="34" charset="0"/>
                </a:rPr>
                <a:t>30</a:t>
              </a:r>
            </a:p>
            <a:p>
              <a:pPr algn="ctr"/>
              <a:r>
                <a:rPr lang="fr-FR" sz="1200" dirty="0">
                  <a:latin typeface="+mj-lt"/>
                  <a:ea typeface="Calibri" panose="020F0502020204030204" pitchFamily="34" charset="0"/>
                  <a:cs typeface="Calibri" panose="020F0502020204030204" pitchFamily="34" charset="0"/>
                </a:rPr>
                <a:t>30</a:t>
              </a:r>
            </a:p>
          </p:txBody>
        </p:sp>
        <p:sp>
          <p:nvSpPr>
            <p:cNvPr id="118" name="ZoneTexte 117">
              <a:extLst>
                <a:ext uri="{FF2B5EF4-FFF2-40B4-BE49-F238E27FC236}">
                  <a16:creationId xmlns:a16="http://schemas.microsoft.com/office/drawing/2014/main" id="{5530414F-A658-30B7-6AF7-47FF27E54829}"/>
                </a:ext>
              </a:extLst>
            </p:cNvPr>
            <p:cNvSpPr txBox="1"/>
            <p:nvPr/>
          </p:nvSpPr>
          <p:spPr>
            <a:xfrm>
              <a:off x="3040805" y="5807005"/>
              <a:ext cx="481222" cy="646331"/>
            </a:xfrm>
            <a:prstGeom prst="rect">
              <a:avLst/>
            </a:prstGeom>
            <a:noFill/>
          </p:spPr>
          <p:txBody>
            <a:bodyPr wrap="none" rtlCol="0">
              <a:spAutoFit/>
            </a:bodyPr>
            <a:lstStyle/>
            <a:p>
              <a:pPr algn="ctr"/>
              <a:r>
                <a:rPr lang="fr-FR" sz="1200" b="1" dirty="0">
                  <a:latin typeface="+mj-lt"/>
                  <a:ea typeface="Calibri" panose="020F0502020204030204" pitchFamily="34" charset="0"/>
                  <a:cs typeface="Calibri" panose="020F0502020204030204" pitchFamily="34" charset="0"/>
                </a:rPr>
                <a:t>W52</a:t>
              </a:r>
            </a:p>
            <a:p>
              <a:pPr algn="ctr"/>
              <a:r>
                <a:rPr lang="fr-FR" sz="1200" dirty="0">
                  <a:latin typeface="+mj-lt"/>
                  <a:ea typeface="Calibri" panose="020F0502020204030204" pitchFamily="34" charset="0"/>
                  <a:cs typeface="Calibri" panose="020F0502020204030204" pitchFamily="34" charset="0"/>
                </a:rPr>
                <a:t>30</a:t>
              </a:r>
            </a:p>
            <a:p>
              <a:pPr algn="ctr"/>
              <a:r>
                <a:rPr lang="fr-FR" sz="1200" dirty="0">
                  <a:latin typeface="+mj-lt"/>
                  <a:ea typeface="Calibri" panose="020F0502020204030204" pitchFamily="34" charset="0"/>
                  <a:cs typeface="Calibri" panose="020F0502020204030204" pitchFamily="34" charset="0"/>
                </a:rPr>
                <a:t>30</a:t>
              </a:r>
            </a:p>
          </p:txBody>
        </p:sp>
        <p:sp>
          <p:nvSpPr>
            <p:cNvPr id="119" name="ZoneTexte 118">
              <a:extLst>
                <a:ext uri="{FF2B5EF4-FFF2-40B4-BE49-F238E27FC236}">
                  <a16:creationId xmlns:a16="http://schemas.microsoft.com/office/drawing/2014/main" id="{10815869-BF45-A18E-DC46-475F410F1D30}"/>
                </a:ext>
              </a:extLst>
            </p:cNvPr>
            <p:cNvSpPr txBox="1"/>
            <p:nvPr/>
          </p:nvSpPr>
          <p:spPr>
            <a:xfrm>
              <a:off x="3747544" y="5807005"/>
              <a:ext cx="481222" cy="646331"/>
            </a:xfrm>
            <a:prstGeom prst="rect">
              <a:avLst/>
            </a:prstGeom>
            <a:noFill/>
          </p:spPr>
          <p:txBody>
            <a:bodyPr wrap="none" rtlCol="0">
              <a:spAutoFit/>
            </a:bodyPr>
            <a:lstStyle/>
            <a:p>
              <a:pPr algn="ctr"/>
              <a:r>
                <a:rPr lang="fr-FR" sz="1200" b="1" dirty="0">
                  <a:latin typeface="+mj-lt"/>
                  <a:ea typeface="Calibri" panose="020F0502020204030204" pitchFamily="34" charset="0"/>
                  <a:cs typeface="Calibri" panose="020F0502020204030204" pitchFamily="34" charset="0"/>
                </a:rPr>
                <a:t>W56</a:t>
              </a:r>
            </a:p>
            <a:p>
              <a:pPr algn="ctr"/>
              <a:endParaRPr lang="fr-FR" sz="1200" dirty="0">
                <a:latin typeface="+mj-lt"/>
                <a:ea typeface="Calibri" panose="020F0502020204030204" pitchFamily="34" charset="0"/>
                <a:cs typeface="Calibri" panose="020F0502020204030204" pitchFamily="34" charset="0"/>
              </a:endParaRPr>
            </a:p>
            <a:p>
              <a:pPr algn="ctr"/>
              <a:r>
                <a:rPr lang="fr-FR" sz="1200" dirty="0">
                  <a:latin typeface="+mj-lt"/>
                  <a:ea typeface="Calibri" panose="020F0502020204030204" pitchFamily="34" charset="0"/>
                  <a:cs typeface="Calibri" panose="020F0502020204030204" pitchFamily="34" charset="0"/>
                </a:rPr>
                <a:t>27</a:t>
              </a:r>
            </a:p>
          </p:txBody>
        </p:sp>
        <p:sp>
          <p:nvSpPr>
            <p:cNvPr id="120" name="ZoneTexte 119">
              <a:extLst>
                <a:ext uri="{FF2B5EF4-FFF2-40B4-BE49-F238E27FC236}">
                  <a16:creationId xmlns:a16="http://schemas.microsoft.com/office/drawing/2014/main" id="{62F9B440-5617-2212-8CF0-33D0E192169A}"/>
                </a:ext>
              </a:extLst>
            </p:cNvPr>
            <p:cNvSpPr txBox="1"/>
            <p:nvPr/>
          </p:nvSpPr>
          <p:spPr>
            <a:xfrm>
              <a:off x="4457573" y="5807005"/>
              <a:ext cx="481222" cy="646331"/>
            </a:xfrm>
            <a:prstGeom prst="rect">
              <a:avLst/>
            </a:prstGeom>
            <a:noFill/>
          </p:spPr>
          <p:txBody>
            <a:bodyPr wrap="none" rtlCol="0">
              <a:spAutoFit/>
            </a:bodyPr>
            <a:lstStyle/>
            <a:p>
              <a:pPr algn="ctr"/>
              <a:r>
                <a:rPr lang="fr-FR" sz="1200" b="1" dirty="0">
                  <a:latin typeface="+mj-lt"/>
                  <a:ea typeface="Calibri" panose="020F0502020204030204" pitchFamily="34" charset="0"/>
                  <a:cs typeface="Calibri" panose="020F0502020204030204" pitchFamily="34" charset="0"/>
                </a:rPr>
                <a:t>W76</a:t>
              </a:r>
            </a:p>
            <a:p>
              <a:pPr algn="ctr"/>
              <a:endParaRPr lang="fr-FR" sz="1200" dirty="0">
                <a:latin typeface="+mj-lt"/>
                <a:ea typeface="Calibri" panose="020F0502020204030204" pitchFamily="34" charset="0"/>
                <a:cs typeface="Calibri" panose="020F0502020204030204" pitchFamily="34" charset="0"/>
              </a:endParaRPr>
            </a:p>
            <a:p>
              <a:pPr algn="ctr"/>
              <a:r>
                <a:rPr lang="fr-FR" sz="1200" dirty="0">
                  <a:latin typeface="+mj-lt"/>
                  <a:ea typeface="Calibri" panose="020F0502020204030204" pitchFamily="34" charset="0"/>
                  <a:cs typeface="Calibri" panose="020F0502020204030204" pitchFamily="34" charset="0"/>
                </a:rPr>
                <a:t>57</a:t>
              </a:r>
            </a:p>
          </p:txBody>
        </p:sp>
        <p:sp>
          <p:nvSpPr>
            <p:cNvPr id="121" name="ZoneTexte 120">
              <a:extLst>
                <a:ext uri="{FF2B5EF4-FFF2-40B4-BE49-F238E27FC236}">
                  <a16:creationId xmlns:a16="http://schemas.microsoft.com/office/drawing/2014/main" id="{DC661E02-D1C0-83C2-A372-600BA56F3363}"/>
                </a:ext>
              </a:extLst>
            </p:cNvPr>
            <p:cNvSpPr txBox="1"/>
            <p:nvPr/>
          </p:nvSpPr>
          <p:spPr>
            <a:xfrm>
              <a:off x="5125039" y="5807005"/>
              <a:ext cx="559769" cy="646331"/>
            </a:xfrm>
            <a:prstGeom prst="rect">
              <a:avLst/>
            </a:prstGeom>
            <a:noFill/>
          </p:spPr>
          <p:txBody>
            <a:bodyPr wrap="none" rtlCol="0">
              <a:spAutoFit/>
            </a:bodyPr>
            <a:lstStyle/>
            <a:p>
              <a:pPr algn="ctr"/>
              <a:r>
                <a:rPr lang="fr-FR" sz="1200" b="1" dirty="0">
                  <a:latin typeface="+mj-lt"/>
                  <a:ea typeface="Calibri" panose="020F0502020204030204" pitchFamily="34" charset="0"/>
                  <a:cs typeface="Calibri" panose="020F0502020204030204" pitchFamily="34" charset="0"/>
                </a:rPr>
                <a:t>W104</a:t>
              </a:r>
            </a:p>
            <a:p>
              <a:pPr algn="ctr"/>
              <a:endParaRPr lang="fr-FR" sz="1200" dirty="0">
                <a:latin typeface="+mj-lt"/>
                <a:ea typeface="Calibri" panose="020F0502020204030204" pitchFamily="34" charset="0"/>
                <a:cs typeface="Calibri" panose="020F0502020204030204" pitchFamily="34" charset="0"/>
              </a:endParaRPr>
            </a:p>
            <a:p>
              <a:pPr algn="ctr"/>
              <a:r>
                <a:rPr lang="fr-FR" sz="1200" dirty="0">
                  <a:latin typeface="+mj-lt"/>
                  <a:ea typeface="Calibri" panose="020F0502020204030204" pitchFamily="34" charset="0"/>
                  <a:cs typeface="Calibri" panose="020F0502020204030204" pitchFamily="34" charset="0"/>
                </a:rPr>
                <a:t>41</a:t>
              </a:r>
            </a:p>
          </p:txBody>
        </p:sp>
        <p:sp>
          <p:nvSpPr>
            <p:cNvPr id="122" name="ZoneTexte 121">
              <a:extLst>
                <a:ext uri="{FF2B5EF4-FFF2-40B4-BE49-F238E27FC236}">
                  <a16:creationId xmlns:a16="http://schemas.microsoft.com/office/drawing/2014/main" id="{FAEC3F39-E020-2326-CD7E-9B35F7C3FF2E}"/>
                </a:ext>
              </a:extLst>
            </p:cNvPr>
            <p:cNvSpPr txBox="1"/>
            <p:nvPr/>
          </p:nvSpPr>
          <p:spPr>
            <a:xfrm>
              <a:off x="252655" y="5982097"/>
              <a:ext cx="730777" cy="461665"/>
            </a:xfrm>
            <a:prstGeom prst="rect">
              <a:avLst/>
            </a:prstGeom>
            <a:noFill/>
          </p:spPr>
          <p:txBody>
            <a:bodyPr wrap="none" rtlCol="0">
              <a:spAutoFit/>
            </a:bodyPr>
            <a:lstStyle/>
            <a:p>
              <a:pPr algn="r"/>
              <a:r>
                <a:rPr lang="en-US" sz="1200" b="1" dirty="0">
                  <a:solidFill>
                    <a:srgbClr val="0066FF"/>
                  </a:solidFill>
                  <a:latin typeface="+mj-lt"/>
                  <a:ea typeface="Calibri" panose="020F0502020204030204" pitchFamily="34" charset="0"/>
                  <a:cs typeface="Calibri" panose="020F0502020204030204" pitchFamily="34" charset="0"/>
                </a:rPr>
                <a:t>Daily</a:t>
              </a:r>
            </a:p>
            <a:p>
              <a:pPr algn="r"/>
              <a:r>
                <a:rPr lang="en-US" sz="1200" b="1" dirty="0">
                  <a:solidFill>
                    <a:srgbClr val="FF6600"/>
                  </a:solidFill>
                  <a:latin typeface="+mj-lt"/>
                  <a:ea typeface="Calibri" panose="020F0502020204030204" pitchFamily="34" charset="0"/>
                  <a:cs typeface="Calibri" panose="020F0502020204030204" pitchFamily="34" charset="0"/>
                </a:rPr>
                <a:t>5/7 days</a:t>
              </a:r>
            </a:p>
          </p:txBody>
        </p:sp>
        <p:sp>
          <p:nvSpPr>
            <p:cNvPr id="123" name="ZoneTexte 122">
              <a:extLst>
                <a:ext uri="{FF2B5EF4-FFF2-40B4-BE49-F238E27FC236}">
                  <a16:creationId xmlns:a16="http://schemas.microsoft.com/office/drawing/2014/main" id="{030CA3AE-EB2E-5DE2-4871-C7E5FAA44C50}"/>
                </a:ext>
              </a:extLst>
            </p:cNvPr>
            <p:cNvSpPr txBox="1"/>
            <p:nvPr/>
          </p:nvSpPr>
          <p:spPr>
            <a:xfrm>
              <a:off x="2005783" y="3093238"/>
              <a:ext cx="561372" cy="307777"/>
            </a:xfrm>
            <a:prstGeom prst="rect">
              <a:avLst/>
            </a:prstGeom>
            <a:noFill/>
          </p:spPr>
          <p:txBody>
            <a:bodyPr wrap="none" rtlCol="0">
              <a:spAutoFit/>
            </a:bodyPr>
            <a:lstStyle/>
            <a:p>
              <a:r>
                <a:rPr lang="fr-FR" sz="1400" b="1" dirty="0">
                  <a:latin typeface="Calibri" panose="020F0502020204030204" pitchFamily="34" charset="0"/>
                  <a:ea typeface="Calibri" panose="020F0502020204030204" pitchFamily="34" charset="0"/>
                  <a:cs typeface="Calibri" panose="020F0502020204030204" pitchFamily="34" charset="0"/>
                </a:rPr>
                <a:t>Daily</a:t>
              </a:r>
            </a:p>
          </p:txBody>
        </p:sp>
        <p:sp>
          <p:nvSpPr>
            <p:cNvPr id="124" name="ZoneTexte 123">
              <a:extLst>
                <a:ext uri="{FF2B5EF4-FFF2-40B4-BE49-F238E27FC236}">
                  <a16:creationId xmlns:a16="http://schemas.microsoft.com/office/drawing/2014/main" id="{DC3CF7D7-E099-2071-0246-935BCA8103AC}"/>
                </a:ext>
              </a:extLst>
            </p:cNvPr>
            <p:cNvSpPr txBox="1"/>
            <p:nvPr/>
          </p:nvSpPr>
          <p:spPr>
            <a:xfrm>
              <a:off x="2932660" y="3093238"/>
              <a:ext cx="821443" cy="307777"/>
            </a:xfrm>
            <a:prstGeom prst="rect">
              <a:avLst/>
            </a:prstGeom>
            <a:noFill/>
          </p:spPr>
          <p:txBody>
            <a:bodyPr wrap="none" rtlCol="0">
              <a:spAutoFit/>
            </a:bodyPr>
            <a:lstStyle/>
            <a:p>
              <a:r>
                <a:rPr lang="fr-FR" sz="1400" b="1" dirty="0">
                  <a:latin typeface="Calibri" panose="020F0502020204030204" pitchFamily="34" charset="0"/>
                  <a:ea typeface="Calibri" panose="020F0502020204030204" pitchFamily="34" charset="0"/>
                  <a:cs typeface="Calibri" panose="020F0502020204030204" pitchFamily="34" charset="0"/>
                </a:rPr>
                <a:t>5/7 </a:t>
              </a:r>
              <a:r>
                <a:rPr lang="en-US" sz="1400" b="1" dirty="0">
                  <a:latin typeface="Calibri" panose="020F0502020204030204" pitchFamily="34" charset="0"/>
                  <a:ea typeface="Calibri" panose="020F0502020204030204" pitchFamily="34" charset="0"/>
                  <a:cs typeface="Calibri" panose="020F0502020204030204" pitchFamily="34" charset="0"/>
                </a:rPr>
                <a:t>days</a:t>
              </a:r>
            </a:p>
          </p:txBody>
        </p:sp>
        <p:sp>
          <p:nvSpPr>
            <p:cNvPr id="125" name="ZoneTexte 124">
              <a:extLst>
                <a:ext uri="{FF2B5EF4-FFF2-40B4-BE49-F238E27FC236}">
                  <a16:creationId xmlns:a16="http://schemas.microsoft.com/office/drawing/2014/main" id="{A1C5479B-1880-61DA-0B74-2C259660739C}"/>
                </a:ext>
              </a:extLst>
            </p:cNvPr>
            <p:cNvSpPr txBox="1"/>
            <p:nvPr/>
          </p:nvSpPr>
          <p:spPr>
            <a:xfrm>
              <a:off x="821515" y="3541143"/>
              <a:ext cx="433132" cy="261610"/>
            </a:xfrm>
            <a:prstGeom prst="rect">
              <a:avLst/>
            </a:prstGeom>
            <a:noFill/>
          </p:spPr>
          <p:txBody>
            <a:bodyPr wrap="none" rtlCol="0">
              <a:spAutoFit/>
            </a:bodyPr>
            <a:lstStyle/>
            <a:p>
              <a:pPr algn="r"/>
              <a:r>
                <a:rPr lang="fr-FR" sz="1100" b="1" dirty="0">
                  <a:latin typeface="+mj-lt"/>
                  <a:ea typeface="Calibri" panose="020F0502020204030204" pitchFamily="34" charset="0"/>
                  <a:cs typeface="Calibri" panose="020F0502020204030204" pitchFamily="34" charset="0"/>
                </a:rPr>
                <a:t>100 </a:t>
              </a:r>
            </a:p>
          </p:txBody>
        </p:sp>
        <p:sp>
          <p:nvSpPr>
            <p:cNvPr id="126" name="ZoneTexte 125">
              <a:extLst>
                <a:ext uri="{FF2B5EF4-FFF2-40B4-BE49-F238E27FC236}">
                  <a16:creationId xmlns:a16="http://schemas.microsoft.com/office/drawing/2014/main" id="{5305F545-1A96-909D-3589-27BE614F2F44}"/>
                </a:ext>
              </a:extLst>
            </p:cNvPr>
            <p:cNvSpPr txBox="1"/>
            <p:nvPr/>
          </p:nvSpPr>
          <p:spPr>
            <a:xfrm>
              <a:off x="1058096" y="3582637"/>
              <a:ext cx="439544" cy="261610"/>
            </a:xfrm>
            <a:prstGeom prst="rect">
              <a:avLst/>
            </a:prstGeom>
            <a:noFill/>
          </p:spPr>
          <p:txBody>
            <a:bodyPr wrap="none" rtlCol="0">
              <a:spAutoFit/>
            </a:bodyPr>
            <a:lstStyle/>
            <a:p>
              <a:pPr algn="r"/>
              <a:r>
                <a:rPr lang="fr-FR" sz="1100" b="1" dirty="0">
                  <a:latin typeface="+mj-lt"/>
                  <a:ea typeface="Calibri" panose="020F0502020204030204" pitchFamily="34" charset="0"/>
                  <a:cs typeface="Calibri" panose="020F0502020204030204" pitchFamily="34" charset="0"/>
                </a:rPr>
                <a:t>96.7</a:t>
              </a:r>
            </a:p>
          </p:txBody>
        </p:sp>
        <p:sp>
          <p:nvSpPr>
            <p:cNvPr id="127" name="ZoneTexte 126">
              <a:extLst>
                <a:ext uri="{FF2B5EF4-FFF2-40B4-BE49-F238E27FC236}">
                  <a16:creationId xmlns:a16="http://schemas.microsoft.com/office/drawing/2014/main" id="{A360FBFF-7B23-1583-CFB4-B54AC1CAA86D}"/>
                </a:ext>
              </a:extLst>
            </p:cNvPr>
            <p:cNvSpPr txBox="1"/>
            <p:nvPr/>
          </p:nvSpPr>
          <p:spPr>
            <a:xfrm>
              <a:off x="1763184" y="3541143"/>
              <a:ext cx="433132" cy="261610"/>
            </a:xfrm>
            <a:prstGeom prst="rect">
              <a:avLst/>
            </a:prstGeom>
            <a:noFill/>
          </p:spPr>
          <p:txBody>
            <a:bodyPr wrap="none" rtlCol="0">
              <a:spAutoFit/>
            </a:bodyPr>
            <a:lstStyle/>
            <a:p>
              <a:pPr algn="r"/>
              <a:r>
                <a:rPr lang="fr-FR" sz="1100" b="1" dirty="0">
                  <a:latin typeface="+mj-lt"/>
                  <a:ea typeface="Calibri" panose="020F0502020204030204" pitchFamily="34" charset="0"/>
                  <a:cs typeface="Calibri" panose="020F0502020204030204" pitchFamily="34" charset="0"/>
                </a:rPr>
                <a:t>100 </a:t>
              </a:r>
            </a:p>
          </p:txBody>
        </p:sp>
        <p:sp>
          <p:nvSpPr>
            <p:cNvPr id="128" name="ZoneTexte 127">
              <a:extLst>
                <a:ext uri="{FF2B5EF4-FFF2-40B4-BE49-F238E27FC236}">
                  <a16:creationId xmlns:a16="http://schemas.microsoft.com/office/drawing/2014/main" id="{CEF5A2E5-4F05-F0DE-3698-657D64B92DC7}"/>
                </a:ext>
              </a:extLst>
            </p:cNvPr>
            <p:cNvSpPr txBox="1"/>
            <p:nvPr/>
          </p:nvSpPr>
          <p:spPr>
            <a:xfrm>
              <a:off x="2492873" y="3582637"/>
              <a:ext cx="439544" cy="261610"/>
            </a:xfrm>
            <a:prstGeom prst="rect">
              <a:avLst/>
            </a:prstGeom>
            <a:noFill/>
          </p:spPr>
          <p:txBody>
            <a:bodyPr wrap="none" rtlCol="0">
              <a:spAutoFit/>
            </a:bodyPr>
            <a:lstStyle/>
            <a:p>
              <a:pPr algn="r"/>
              <a:r>
                <a:rPr lang="fr-FR" sz="1100" b="1" dirty="0">
                  <a:latin typeface="+mj-lt"/>
                  <a:ea typeface="Calibri" panose="020F0502020204030204" pitchFamily="34" charset="0"/>
                  <a:cs typeface="Calibri" panose="020F0502020204030204" pitchFamily="34" charset="0"/>
                </a:rPr>
                <a:t>93.3</a:t>
              </a:r>
            </a:p>
          </p:txBody>
        </p:sp>
        <p:sp>
          <p:nvSpPr>
            <p:cNvPr id="129" name="ZoneTexte 128">
              <a:extLst>
                <a:ext uri="{FF2B5EF4-FFF2-40B4-BE49-F238E27FC236}">
                  <a16:creationId xmlns:a16="http://schemas.microsoft.com/office/drawing/2014/main" id="{00360471-0AD0-CF20-AB9E-A15817917594}"/>
                </a:ext>
              </a:extLst>
            </p:cNvPr>
            <p:cNvSpPr txBox="1"/>
            <p:nvPr/>
          </p:nvSpPr>
          <p:spPr>
            <a:xfrm>
              <a:off x="3184789" y="3541143"/>
              <a:ext cx="401072" cy="261610"/>
            </a:xfrm>
            <a:prstGeom prst="rect">
              <a:avLst/>
            </a:prstGeom>
            <a:noFill/>
          </p:spPr>
          <p:txBody>
            <a:bodyPr wrap="none" rtlCol="0">
              <a:spAutoFit/>
            </a:bodyPr>
            <a:lstStyle/>
            <a:p>
              <a:pPr algn="r"/>
              <a:r>
                <a:rPr lang="fr-FR" sz="1100" b="1" dirty="0">
                  <a:latin typeface="+mj-lt"/>
                  <a:ea typeface="Calibri" panose="020F0502020204030204" pitchFamily="34" charset="0"/>
                  <a:cs typeface="Calibri" panose="020F0502020204030204" pitchFamily="34" charset="0"/>
                </a:rPr>
                <a:t>100</a:t>
              </a:r>
            </a:p>
          </p:txBody>
        </p:sp>
        <p:sp>
          <p:nvSpPr>
            <p:cNvPr id="130" name="ZoneTexte 129">
              <a:extLst>
                <a:ext uri="{FF2B5EF4-FFF2-40B4-BE49-F238E27FC236}">
                  <a16:creationId xmlns:a16="http://schemas.microsoft.com/office/drawing/2014/main" id="{6092F4E5-C597-CA7A-B683-FDA809D88F2C}"/>
                </a:ext>
              </a:extLst>
            </p:cNvPr>
            <p:cNvSpPr txBox="1"/>
            <p:nvPr/>
          </p:nvSpPr>
          <p:spPr>
            <a:xfrm>
              <a:off x="4632489" y="3582637"/>
              <a:ext cx="328937" cy="261610"/>
            </a:xfrm>
            <a:prstGeom prst="rect">
              <a:avLst/>
            </a:prstGeom>
            <a:noFill/>
          </p:spPr>
          <p:txBody>
            <a:bodyPr wrap="none" rtlCol="0">
              <a:spAutoFit/>
            </a:bodyPr>
            <a:lstStyle/>
            <a:p>
              <a:pPr algn="r"/>
              <a:r>
                <a:rPr lang="fr-FR" sz="1100" b="1" dirty="0">
                  <a:latin typeface="+mj-lt"/>
                  <a:ea typeface="Calibri" panose="020F0502020204030204" pitchFamily="34" charset="0"/>
                  <a:cs typeface="Calibri" panose="020F0502020204030204" pitchFamily="34" charset="0"/>
                </a:rPr>
                <a:t>98</a:t>
              </a:r>
            </a:p>
          </p:txBody>
        </p:sp>
        <p:sp>
          <p:nvSpPr>
            <p:cNvPr id="131" name="ZoneTexte 130">
              <a:extLst>
                <a:ext uri="{FF2B5EF4-FFF2-40B4-BE49-F238E27FC236}">
                  <a16:creationId xmlns:a16="http://schemas.microsoft.com/office/drawing/2014/main" id="{C620C4FC-BB04-255D-0BE9-CF4C2D227635}"/>
                </a:ext>
              </a:extLst>
            </p:cNvPr>
            <p:cNvSpPr txBox="1"/>
            <p:nvPr/>
          </p:nvSpPr>
          <p:spPr>
            <a:xfrm>
              <a:off x="5299930" y="3541143"/>
              <a:ext cx="401072" cy="261610"/>
            </a:xfrm>
            <a:prstGeom prst="rect">
              <a:avLst/>
            </a:prstGeom>
            <a:noFill/>
          </p:spPr>
          <p:txBody>
            <a:bodyPr wrap="none" rtlCol="0">
              <a:spAutoFit/>
            </a:bodyPr>
            <a:lstStyle/>
            <a:p>
              <a:pPr algn="r"/>
              <a:r>
                <a:rPr lang="fr-FR" sz="1100" b="1" dirty="0">
                  <a:latin typeface="+mj-lt"/>
                  <a:ea typeface="Calibri" panose="020F0502020204030204" pitchFamily="34" charset="0"/>
                  <a:cs typeface="Calibri" panose="020F0502020204030204" pitchFamily="34" charset="0"/>
                </a:rPr>
                <a:t>100</a:t>
              </a:r>
            </a:p>
          </p:txBody>
        </p:sp>
        <p:sp>
          <p:nvSpPr>
            <p:cNvPr id="132" name="ZoneTexte 131">
              <a:extLst>
                <a:ext uri="{FF2B5EF4-FFF2-40B4-BE49-F238E27FC236}">
                  <a16:creationId xmlns:a16="http://schemas.microsoft.com/office/drawing/2014/main" id="{68EFC8C0-769F-ECDA-0E2D-BA786E031F6E}"/>
                </a:ext>
              </a:extLst>
            </p:cNvPr>
            <p:cNvSpPr txBox="1"/>
            <p:nvPr/>
          </p:nvSpPr>
          <p:spPr>
            <a:xfrm>
              <a:off x="1506977" y="3582637"/>
              <a:ext cx="439544" cy="261610"/>
            </a:xfrm>
            <a:prstGeom prst="rect">
              <a:avLst/>
            </a:prstGeom>
            <a:noFill/>
          </p:spPr>
          <p:txBody>
            <a:bodyPr wrap="none" rtlCol="0">
              <a:spAutoFit/>
            </a:bodyPr>
            <a:lstStyle/>
            <a:p>
              <a:pPr algn="r"/>
              <a:r>
                <a:rPr lang="fr-FR" sz="1100" b="1" dirty="0">
                  <a:latin typeface="+mj-lt"/>
                  <a:ea typeface="Calibri" panose="020F0502020204030204" pitchFamily="34" charset="0"/>
                  <a:cs typeface="Calibri" panose="020F0502020204030204" pitchFamily="34" charset="0"/>
                </a:rPr>
                <a:t>96.7</a:t>
              </a:r>
            </a:p>
          </p:txBody>
        </p:sp>
        <p:sp>
          <p:nvSpPr>
            <p:cNvPr id="133" name="ZoneTexte 132">
              <a:extLst>
                <a:ext uri="{FF2B5EF4-FFF2-40B4-BE49-F238E27FC236}">
                  <a16:creationId xmlns:a16="http://schemas.microsoft.com/office/drawing/2014/main" id="{64CDCBD6-26D1-4883-42FE-C10BE0CA9420}"/>
                </a:ext>
              </a:extLst>
            </p:cNvPr>
            <p:cNvSpPr txBox="1"/>
            <p:nvPr/>
          </p:nvSpPr>
          <p:spPr>
            <a:xfrm>
              <a:off x="2226663" y="3582637"/>
              <a:ext cx="439544" cy="261610"/>
            </a:xfrm>
            <a:prstGeom prst="rect">
              <a:avLst/>
            </a:prstGeom>
            <a:noFill/>
          </p:spPr>
          <p:txBody>
            <a:bodyPr wrap="none" rtlCol="0">
              <a:spAutoFit/>
            </a:bodyPr>
            <a:lstStyle/>
            <a:p>
              <a:pPr algn="r"/>
              <a:r>
                <a:rPr lang="fr-FR" sz="1100" b="1" dirty="0">
                  <a:latin typeface="+mj-lt"/>
                  <a:ea typeface="Calibri" panose="020F0502020204030204" pitchFamily="34" charset="0"/>
                  <a:cs typeface="Calibri" panose="020F0502020204030204" pitchFamily="34" charset="0"/>
                </a:rPr>
                <a:t>93.3</a:t>
              </a:r>
            </a:p>
          </p:txBody>
        </p:sp>
        <p:sp>
          <p:nvSpPr>
            <p:cNvPr id="134" name="ZoneTexte 133">
              <a:extLst>
                <a:ext uri="{FF2B5EF4-FFF2-40B4-BE49-F238E27FC236}">
                  <a16:creationId xmlns:a16="http://schemas.microsoft.com/office/drawing/2014/main" id="{FB9DC41F-FC61-7127-1B97-31405F7C8E2F}"/>
                </a:ext>
              </a:extLst>
            </p:cNvPr>
            <p:cNvSpPr txBox="1"/>
            <p:nvPr/>
          </p:nvSpPr>
          <p:spPr>
            <a:xfrm>
              <a:off x="2923766" y="3582637"/>
              <a:ext cx="439544" cy="261610"/>
            </a:xfrm>
            <a:prstGeom prst="rect">
              <a:avLst/>
            </a:prstGeom>
            <a:noFill/>
          </p:spPr>
          <p:txBody>
            <a:bodyPr wrap="none" rtlCol="0">
              <a:spAutoFit/>
            </a:bodyPr>
            <a:lstStyle/>
            <a:p>
              <a:pPr algn="r"/>
              <a:r>
                <a:rPr lang="fr-FR" sz="1100" b="1" dirty="0">
                  <a:latin typeface="+mj-lt"/>
                  <a:ea typeface="Calibri" panose="020F0502020204030204" pitchFamily="34" charset="0"/>
                  <a:cs typeface="Calibri" panose="020F0502020204030204" pitchFamily="34" charset="0"/>
                </a:rPr>
                <a:t>96.6</a:t>
              </a:r>
            </a:p>
          </p:txBody>
        </p:sp>
        <p:sp>
          <p:nvSpPr>
            <p:cNvPr id="135" name="ZoneTexte 134">
              <a:extLst>
                <a:ext uri="{FF2B5EF4-FFF2-40B4-BE49-F238E27FC236}">
                  <a16:creationId xmlns:a16="http://schemas.microsoft.com/office/drawing/2014/main" id="{315D1348-F144-A6D6-D829-13E139976474}"/>
                </a:ext>
              </a:extLst>
            </p:cNvPr>
            <p:cNvSpPr txBox="1"/>
            <p:nvPr/>
          </p:nvSpPr>
          <p:spPr>
            <a:xfrm>
              <a:off x="3706829" y="3541143"/>
              <a:ext cx="401072" cy="261610"/>
            </a:xfrm>
            <a:prstGeom prst="rect">
              <a:avLst/>
            </a:prstGeom>
            <a:noFill/>
          </p:spPr>
          <p:txBody>
            <a:bodyPr wrap="none" rtlCol="0">
              <a:spAutoFit/>
            </a:bodyPr>
            <a:lstStyle/>
            <a:p>
              <a:pPr algn="r"/>
              <a:r>
                <a:rPr lang="fr-FR" sz="1100" b="1" dirty="0">
                  <a:latin typeface="+mj-lt"/>
                  <a:ea typeface="Calibri" panose="020F0502020204030204" pitchFamily="34" charset="0"/>
                  <a:cs typeface="Calibri" panose="020F0502020204030204" pitchFamily="34" charset="0"/>
                </a:rPr>
                <a:t>100</a:t>
              </a:r>
            </a:p>
          </p:txBody>
        </p:sp>
      </p:grpSp>
      <p:grpSp>
        <p:nvGrpSpPr>
          <p:cNvPr id="6" name="Groupe 5">
            <a:extLst>
              <a:ext uri="{FF2B5EF4-FFF2-40B4-BE49-F238E27FC236}">
                <a16:creationId xmlns:a16="http://schemas.microsoft.com/office/drawing/2014/main" id="{F78D88B4-4B5C-B891-BE08-BBCEEC6E5D87}"/>
              </a:ext>
            </a:extLst>
          </p:cNvPr>
          <p:cNvGrpSpPr/>
          <p:nvPr/>
        </p:nvGrpSpPr>
        <p:grpSpPr>
          <a:xfrm>
            <a:off x="6383634" y="2420888"/>
            <a:ext cx="5443414" cy="3863512"/>
            <a:chOff x="6383634" y="2420888"/>
            <a:chExt cx="5443414" cy="3863512"/>
          </a:xfrm>
        </p:grpSpPr>
        <p:sp>
          <p:nvSpPr>
            <p:cNvPr id="30" name="Line 25">
              <a:extLst>
                <a:ext uri="{FF2B5EF4-FFF2-40B4-BE49-F238E27FC236}">
                  <a16:creationId xmlns:a16="http://schemas.microsoft.com/office/drawing/2014/main" id="{C00E31D9-C806-D78A-6BDA-4C26AB36E500}"/>
                </a:ext>
              </a:extLst>
            </p:cNvPr>
            <p:cNvSpPr>
              <a:spLocks noChangeShapeType="1"/>
            </p:cNvSpPr>
            <p:nvPr/>
          </p:nvSpPr>
          <p:spPr bwMode="auto">
            <a:xfrm flipV="1">
              <a:off x="7039148" y="2420888"/>
              <a:ext cx="0" cy="16668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31" name="Line 26">
              <a:extLst>
                <a:ext uri="{FF2B5EF4-FFF2-40B4-BE49-F238E27FC236}">
                  <a16:creationId xmlns:a16="http://schemas.microsoft.com/office/drawing/2014/main" id="{06C006E1-C391-0FE8-2D11-706515EE0754}"/>
                </a:ext>
              </a:extLst>
            </p:cNvPr>
            <p:cNvSpPr>
              <a:spLocks noChangeShapeType="1"/>
            </p:cNvSpPr>
            <p:nvPr/>
          </p:nvSpPr>
          <p:spPr bwMode="auto">
            <a:xfrm>
              <a:off x="6956598" y="2587575"/>
              <a:ext cx="8255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32" name="Line 27">
              <a:extLst>
                <a:ext uri="{FF2B5EF4-FFF2-40B4-BE49-F238E27FC236}">
                  <a16:creationId xmlns:a16="http://schemas.microsoft.com/office/drawing/2014/main" id="{6E7DB604-8544-A347-A35F-27CC7B16AC72}"/>
                </a:ext>
              </a:extLst>
            </p:cNvPr>
            <p:cNvSpPr>
              <a:spLocks noChangeShapeType="1"/>
            </p:cNvSpPr>
            <p:nvPr/>
          </p:nvSpPr>
          <p:spPr bwMode="auto">
            <a:xfrm>
              <a:off x="6956598" y="3119388"/>
              <a:ext cx="8255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33" name="Line 28">
              <a:extLst>
                <a:ext uri="{FF2B5EF4-FFF2-40B4-BE49-F238E27FC236}">
                  <a16:creationId xmlns:a16="http://schemas.microsoft.com/office/drawing/2014/main" id="{DA675328-9993-E64A-1958-96509BF9FAA4}"/>
                </a:ext>
              </a:extLst>
            </p:cNvPr>
            <p:cNvSpPr>
              <a:spLocks noChangeShapeType="1"/>
            </p:cNvSpPr>
            <p:nvPr/>
          </p:nvSpPr>
          <p:spPr bwMode="auto">
            <a:xfrm flipV="1">
              <a:off x="7039148" y="2587575"/>
              <a:ext cx="0" cy="53181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34" name="Line 29">
              <a:extLst>
                <a:ext uri="{FF2B5EF4-FFF2-40B4-BE49-F238E27FC236}">
                  <a16:creationId xmlns:a16="http://schemas.microsoft.com/office/drawing/2014/main" id="{DD47DFBC-C335-7BBF-C327-E279BF30FED5}"/>
                </a:ext>
              </a:extLst>
            </p:cNvPr>
            <p:cNvSpPr>
              <a:spLocks noChangeShapeType="1"/>
            </p:cNvSpPr>
            <p:nvPr/>
          </p:nvSpPr>
          <p:spPr bwMode="auto">
            <a:xfrm>
              <a:off x="6956598" y="3644850"/>
              <a:ext cx="8255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35" name="Line 30">
              <a:extLst>
                <a:ext uri="{FF2B5EF4-FFF2-40B4-BE49-F238E27FC236}">
                  <a16:creationId xmlns:a16="http://schemas.microsoft.com/office/drawing/2014/main" id="{C3F00D71-DF75-A531-6780-8E009BF0AE91}"/>
                </a:ext>
              </a:extLst>
            </p:cNvPr>
            <p:cNvSpPr>
              <a:spLocks noChangeShapeType="1"/>
            </p:cNvSpPr>
            <p:nvPr/>
          </p:nvSpPr>
          <p:spPr bwMode="auto">
            <a:xfrm>
              <a:off x="6956598" y="4190950"/>
              <a:ext cx="8255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36" name="Line 31">
              <a:extLst>
                <a:ext uri="{FF2B5EF4-FFF2-40B4-BE49-F238E27FC236}">
                  <a16:creationId xmlns:a16="http://schemas.microsoft.com/office/drawing/2014/main" id="{C0D7EB42-F003-1A63-C094-6D820FE3663B}"/>
                </a:ext>
              </a:extLst>
            </p:cNvPr>
            <p:cNvSpPr>
              <a:spLocks noChangeShapeType="1"/>
            </p:cNvSpPr>
            <p:nvPr/>
          </p:nvSpPr>
          <p:spPr bwMode="auto">
            <a:xfrm flipV="1">
              <a:off x="7039148" y="3644850"/>
              <a:ext cx="0" cy="5461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37" name="Line 32">
              <a:extLst>
                <a:ext uri="{FF2B5EF4-FFF2-40B4-BE49-F238E27FC236}">
                  <a16:creationId xmlns:a16="http://schemas.microsoft.com/office/drawing/2014/main" id="{E7728109-177D-B144-F666-444C3D8B22C1}"/>
                </a:ext>
              </a:extLst>
            </p:cNvPr>
            <p:cNvSpPr>
              <a:spLocks noChangeShapeType="1"/>
            </p:cNvSpPr>
            <p:nvPr/>
          </p:nvSpPr>
          <p:spPr bwMode="auto">
            <a:xfrm flipV="1">
              <a:off x="7039148" y="3119388"/>
              <a:ext cx="0" cy="52546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38" name="Line 33">
              <a:extLst>
                <a:ext uri="{FF2B5EF4-FFF2-40B4-BE49-F238E27FC236}">
                  <a16:creationId xmlns:a16="http://schemas.microsoft.com/office/drawing/2014/main" id="{5E15954E-3C09-B6F6-FA95-E613C9388166}"/>
                </a:ext>
              </a:extLst>
            </p:cNvPr>
            <p:cNvSpPr>
              <a:spLocks noChangeShapeType="1"/>
            </p:cNvSpPr>
            <p:nvPr/>
          </p:nvSpPr>
          <p:spPr bwMode="auto">
            <a:xfrm>
              <a:off x="6956598" y="4716413"/>
              <a:ext cx="8255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39" name="Line 34">
              <a:extLst>
                <a:ext uri="{FF2B5EF4-FFF2-40B4-BE49-F238E27FC236}">
                  <a16:creationId xmlns:a16="http://schemas.microsoft.com/office/drawing/2014/main" id="{8EBD202A-8641-50E3-8B3B-175FD3FCBC33}"/>
                </a:ext>
              </a:extLst>
            </p:cNvPr>
            <p:cNvSpPr>
              <a:spLocks noChangeShapeType="1"/>
            </p:cNvSpPr>
            <p:nvPr/>
          </p:nvSpPr>
          <p:spPr bwMode="auto">
            <a:xfrm>
              <a:off x="6956598" y="5241875"/>
              <a:ext cx="8255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40" name="Freeform 35">
              <a:extLst>
                <a:ext uri="{FF2B5EF4-FFF2-40B4-BE49-F238E27FC236}">
                  <a16:creationId xmlns:a16="http://schemas.microsoft.com/office/drawing/2014/main" id="{CF05532E-917A-B048-B70B-D232A239CFCB}"/>
                </a:ext>
              </a:extLst>
            </p:cNvPr>
            <p:cNvSpPr>
              <a:spLocks/>
            </p:cNvSpPr>
            <p:nvPr/>
          </p:nvSpPr>
          <p:spPr bwMode="auto">
            <a:xfrm>
              <a:off x="7039148" y="5780038"/>
              <a:ext cx="4787900" cy="173038"/>
            </a:xfrm>
            <a:custGeom>
              <a:avLst/>
              <a:gdLst>
                <a:gd name="T0" fmla="*/ 12062 w 12062"/>
                <a:gd name="T1" fmla="*/ 437 h 437"/>
                <a:gd name="T2" fmla="*/ 0 w 12062"/>
                <a:gd name="T3" fmla="*/ 437 h 437"/>
                <a:gd name="T4" fmla="*/ 0 w 12062"/>
                <a:gd name="T5" fmla="*/ 0 h 437"/>
              </a:gdLst>
              <a:ahLst/>
              <a:cxnLst>
                <a:cxn ang="0">
                  <a:pos x="T0" y="T1"/>
                </a:cxn>
                <a:cxn ang="0">
                  <a:pos x="T2" y="T3"/>
                </a:cxn>
                <a:cxn ang="0">
                  <a:pos x="T4" y="T5"/>
                </a:cxn>
              </a:cxnLst>
              <a:rect l="0" t="0" r="r" b="b"/>
              <a:pathLst>
                <a:path w="12062" h="437">
                  <a:moveTo>
                    <a:pt x="12062" y="437"/>
                  </a:moveTo>
                  <a:lnTo>
                    <a:pt x="0" y="437"/>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41" name="Line 36">
              <a:extLst>
                <a:ext uri="{FF2B5EF4-FFF2-40B4-BE49-F238E27FC236}">
                  <a16:creationId xmlns:a16="http://schemas.microsoft.com/office/drawing/2014/main" id="{9F8A4510-CE47-069D-1205-A3426B638E7B}"/>
                </a:ext>
              </a:extLst>
            </p:cNvPr>
            <p:cNvSpPr>
              <a:spLocks noChangeShapeType="1"/>
            </p:cNvSpPr>
            <p:nvPr/>
          </p:nvSpPr>
          <p:spPr bwMode="auto">
            <a:xfrm>
              <a:off x="6956598" y="5769878"/>
              <a:ext cx="8255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42" name="Line 37">
              <a:extLst>
                <a:ext uri="{FF2B5EF4-FFF2-40B4-BE49-F238E27FC236}">
                  <a16:creationId xmlns:a16="http://schemas.microsoft.com/office/drawing/2014/main" id="{B912D966-4282-45A0-FB1F-53A63FDE9806}"/>
                </a:ext>
              </a:extLst>
            </p:cNvPr>
            <p:cNvSpPr>
              <a:spLocks noChangeShapeType="1"/>
            </p:cNvSpPr>
            <p:nvPr/>
          </p:nvSpPr>
          <p:spPr bwMode="auto">
            <a:xfrm flipV="1">
              <a:off x="7039148" y="5241875"/>
              <a:ext cx="0" cy="53816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43" name="Line 38">
              <a:extLst>
                <a:ext uri="{FF2B5EF4-FFF2-40B4-BE49-F238E27FC236}">
                  <a16:creationId xmlns:a16="http://schemas.microsoft.com/office/drawing/2014/main" id="{1C39C340-5DCC-8133-093F-AA7E972C8DF8}"/>
                </a:ext>
              </a:extLst>
            </p:cNvPr>
            <p:cNvSpPr>
              <a:spLocks noChangeShapeType="1"/>
            </p:cNvSpPr>
            <p:nvPr/>
          </p:nvSpPr>
          <p:spPr bwMode="auto">
            <a:xfrm flipV="1">
              <a:off x="7039148" y="4716413"/>
              <a:ext cx="0" cy="52546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44" name="Line 39">
              <a:extLst>
                <a:ext uri="{FF2B5EF4-FFF2-40B4-BE49-F238E27FC236}">
                  <a16:creationId xmlns:a16="http://schemas.microsoft.com/office/drawing/2014/main" id="{8C3C3DF9-AEC2-1BFB-D421-18611B31FFC4}"/>
                </a:ext>
              </a:extLst>
            </p:cNvPr>
            <p:cNvSpPr>
              <a:spLocks noChangeShapeType="1"/>
            </p:cNvSpPr>
            <p:nvPr/>
          </p:nvSpPr>
          <p:spPr bwMode="auto">
            <a:xfrm flipV="1">
              <a:off x="7039148" y="4190950"/>
              <a:ext cx="0" cy="52546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45" name="Line 40">
              <a:extLst>
                <a:ext uri="{FF2B5EF4-FFF2-40B4-BE49-F238E27FC236}">
                  <a16:creationId xmlns:a16="http://schemas.microsoft.com/office/drawing/2014/main" id="{EE881E93-8ACB-BF42-6149-AED651060B95}"/>
                </a:ext>
              </a:extLst>
            </p:cNvPr>
            <p:cNvSpPr>
              <a:spLocks noChangeShapeType="1"/>
            </p:cNvSpPr>
            <p:nvPr/>
          </p:nvSpPr>
          <p:spPr bwMode="auto">
            <a:xfrm flipH="1">
              <a:off x="7021944" y="5774784"/>
              <a:ext cx="47879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46" name="Freeform 41">
              <a:extLst>
                <a:ext uri="{FF2B5EF4-FFF2-40B4-BE49-F238E27FC236}">
                  <a16:creationId xmlns:a16="http://schemas.microsoft.com/office/drawing/2014/main" id="{6B5F2C4B-7F43-99FA-4BBF-A90DB2C8C526}"/>
                </a:ext>
              </a:extLst>
            </p:cNvPr>
            <p:cNvSpPr>
              <a:spLocks/>
            </p:cNvSpPr>
            <p:nvPr/>
          </p:nvSpPr>
          <p:spPr bwMode="auto">
            <a:xfrm>
              <a:off x="7513811" y="4492575"/>
              <a:ext cx="93663" cy="142875"/>
            </a:xfrm>
            <a:custGeom>
              <a:avLst/>
              <a:gdLst>
                <a:gd name="T0" fmla="*/ 239 w 239"/>
                <a:gd name="T1" fmla="*/ 0 h 359"/>
                <a:gd name="T2" fmla="*/ 119 w 239"/>
                <a:gd name="T3" fmla="*/ 0 h 359"/>
                <a:gd name="T4" fmla="*/ 0 w 239"/>
                <a:gd name="T5" fmla="*/ 0 h 359"/>
                <a:gd name="T6" fmla="*/ 0 w 239"/>
                <a:gd name="T7" fmla="*/ 359 h 359"/>
                <a:gd name="T8" fmla="*/ 239 w 239"/>
                <a:gd name="T9" fmla="*/ 359 h 359"/>
                <a:gd name="T10" fmla="*/ 239 w 239"/>
                <a:gd name="T11" fmla="*/ 0 h 359"/>
              </a:gdLst>
              <a:ahLst/>
              <a:cxnLst>
                <a:cxn ang="0">
                  <a:pos x="T0" y="T1"/>
                </a:cxn>
                <a:cxn ang="0">
                  <a:pos x="T2" y="T3"/>
                </a:cxn>
                <a:cxn ang="0">
                  <a:pos x="T4" y="T5"/>
                </a:cxn>
                <a:cxn ang="0">
                  <a:pos x="T6" y="T7"/>
                </a:cxn>
                <a:cxn ang="0">
                  <a:pos x="T8" y="T9"/>
                </a:cxn>
                <a:cxn ang="0">
                  <a:pos x="T10" y="T11"/>
                </a:cxn>
              </a:cxnLst>
              <a:rect l="0" t="0" r="r" b="b"/>
              <a:pathLst>
                <a:path w="239" h="359">
                  <a:moveTo>
                    <a:pt x="239" y="0"/>
                  </a:moveTo>
                  <a:lnTo>
                    <a:pt x="119" y="0"/>
                  </a:lnTo>
                  <a:lnTo>
                    <a:pt x="0" y="0"/>
                  </a:lnTo>
                  <a:lnTo>
                    <a:pt x="0" y="359"/>
                  </a:lnTo>
                  <a:lnTo>
                    <a:pt x="239" y="359"/>
                  </a:lnTo>
                  <a:lnTo>
                    <a:pt x="239" y="0"/>
                  </a:lnTo>
                  <a:close/>
                </a:path>
              </a:pathLst>
            </a:custGeom>
            <a:solidFill>
              <a:srgbClr val="FFD7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47" name="Freeform 42">
              <a:extLst>
                <a:ext uri="{FF2B5EF4-FFF2-40B4-BE49-F238E27FC236}">
                  <a16:creationId xmlns:a16="http://schemas.microsoft.com/office/drawing/2014/main" id="{CD32657F-C86A-E78C-9B20-B6A78C4F28B2}"/>
                </a:ext>
              </a:extLst>
            </p:cNvPr>
            <p:cNvSpPr>
              <a:spLocks/>
            </p:cNvSpPr>
            <p:nvPr/>
          </p:nvSpPr>
          <p:spPr bwMode="auto">
            <a:xfrm>
              <a:off x="7513811" y="4635450"/>
              <a:ext cx="93663" cy="338138"/>
            </a:xfrm>
            <a:custGeom>
              <a:avLst/>
              <a:gdLst>
                <a:gd name="T0" fmla="*/ 239 w 239"/>
                <a:gd name="T1" fmla="*/ 0 h 852"/>
                <a:gd name="T2" fmla="*/ 0 w 239"/>
                <a:gd name="T3" fmla="*/ 0 h 852"/>
                <a:gd name="T4" fmla="*/ 0 w 239"/>
                <a:gd name="T5" fmla="*/ 852 h 852"/>
                <a:gd name="T6" fmla="*/ 119 w 239"/>
                <a:gd name="T7" fmla="*/ 852 h 852"/>
                <a:gd name="T8" fmla="*/ 239 w 239"/>
                <a:gd name="T9" fmla="*/ 852 h 852"/>
                <a:gd name="T10" fmla="*/ 239 w 239"/>
                <a:gd name="T11" fmla="*/ 0 h 852"/>
              </a:gdLst>
              <a:ahLst/>
              <a:cxnLst>
                <a:cxn ang="0">
                  <a:pos x="T0" y="T1"/>
                </a:cxn>
                <a:cxn ang="0">
                  <a:pos x="T2" y="T3"/>
                </a:cxn>
                <a:cxn ang="0">
                  <a:pos x="T4" y="T5"/>
                </a:cxn>
                <a:cxn ang="0">
                  <a:pos x="T6" y="T7"/>
                </a:cxn>
                <a:cxn ang="0">
                  <a:pos x="T8" y="T9"/>
                </a:cxn>
                <a:cxn ang="0">
                  <a:pos x="T10" y="T11"/>
                </a:cxn>
              </a:cxnLst>
              <a:rect l="0" t="0" r="r" b="b"/>
              <a:pathLst>
                <a:path w="239" h="852">
                  <a:moveTo>
                    <a:pt x="239" y="0"/>
                  </a:moveTo>
                  <a:lnTo>
                    <a:pt x="0" y="0"/>
                  </a:lnTo>
                  <a:lnTo>
                    <a:pt x="0" y="852"/>
                  </a:lnTo>
                  <a:lnTo>
                    <a:pt x="119" y="852"/>
                  </a:lnTo>
                  <a:lnTo>
                    <a:pt x="239" y="852"/>
                  </a:lnTo>
                  <a:lnTo>
                    <a:pt x="239" y="0"/>
                  </a:lnTo>
                  <a:close/>
                </a:path>
              </a:pathLst>
            </a:custGeom>
            <a:solidFill>
              <a:srgbClr val="FFD7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48" name="Freeform 43">
              <a:extLst>
                <a:ext uri="{FF2B5EF4-FFF2-40B4-BE49-F238E27FC236}">
                  <a16:creationId xmlns:a16="http://schemas.microsoft.com/office/drawing/2014/main" id="{BEC0C356-53A1-81D7-FE3D-1F0AD47675B3}"/>
                </a:ext>
              </a:extLst>
            </p:cNvPr>
            <p:cNvSpPr>
              <a:spLocks/>
            </p:cNvSpPr>
            <p:nvPr/>
          </p:nvSpPr>
          <p:spPr bwMode="auto">
            <a:xfrm>
              <a:off x="7855441" y="4502100"/>
              <a:ext cx="103188" cy="363538"/>
            </a:xfrm>
            <a:custGeom>
              <a:avLst/>
              <a:gdLst>
                <a:gd name="T0" fmla="*/ 259 w 259"/>
                <a:gd name="T1" fmla="*/ 0 h 913"/>
                <a:gd name="T2" fmla="*/ 0 w 259"/>
                <a:gd name="T3" fmla="*/ 0 h 913"/>
                <a:gd name="T4" fmla="*/ 0 w 259"/>
                <a:gd name="T5" fmla="*/ 913 h 913"/>
                <a:gd name="T6" fmla="*/ 130 w 259"/>
                <a:gd name="T7" fmla="*/ 913 h 913"/>
                <a:gd name="T8" fmla="*/ 259 w 259"/>
                <a:gd name="T9" fmla="*/ 913 h 913"/>
                <a:gd name="T10" fmla="*/ 259 w 259"/>
                <a:gd name="T11" fmla="*/ 0 h 913"/>
              </a:gdLst>
              <a:ahLst/>
              <a:cxnLst>
                <a:cxn ang="0">
                  <a:pos x="T0" y="T1"/>
                </a:cxn>
                <a:cxn ang="0">
                  <a:pos x="T2" y="T3"/>
                </a:cxn>
                <a:cxn ang="0">
                  <a:pos x="T4" y="T5"/>
                </a:cxn>
                <a:cxn ang="0">
                  <a:pos x="T6" y="T7"/>
                </a:cxn>
                <a:cxn ang="0">
                  <a:pos x="T8" y="T9"/>
                </a:cxn>
                <a:cxn ang="0">
                  <a:pos x="T10" y="T11"/>
                </a:cxn>
              </a:cxnLst>
              <a:rect l="0" t="0" r="r" b="b"/>
              <a:pathLst>
                <a:path w="259" h="913">
                  <a:moveTo>
                    <a:pt x="259" y="0"/>
                  </a:moveTo>
                  <a:lnTo>
                    <a:pt x="0" y="0"/>
                  </a:lnTo>
                  <a:lnTo>
                    <a:pt x="0" y="913"/>
                  </a:lnTo>
                  <a:lnTo>
                    <a:pt x="130" y="913"/>
                  </a:lnTo>
                  <a:lnTo>
                    <a:pt x="259" y="913"/>
                  </a:lnTo>
                  <a:lnTo>
                    <a:pt x="259" y="0"/>
                  </a:lnTo>
                  <a:close/>
                </a:path>
              </a:pathLst>
            </a:custGeom>
            <a:solidFill>
              <a:srgbClr val="79A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49" name="Freeform 44">
              <a:extLst>
                <a:ext uri="{FF2B5EF4-FFF2-40B4-BE49-F238E27FC236}">
                  <a16:creationId xmlns:a16="http://schemas.microsoft.com/office/drawing/2014/main" id="{3180765B-F409-FBE7-36D4-D806B657A970}"/>
                </a:ext>
              </a:extLst>
            </p:cNvPr>
            <p:cNvSpPr>
              <a:spLocks/>
            </p:cNvSpPr>
            <p:nvPr/>
          </p:nvSpPr>
          <p:spPr bwMode="auto">
            <a:xfrm>
              <a:off x="7855441" y="4373513"/>
              <a:ext cx="103188" cy="128588"/>
            </a:xfrm>
            <a:custGeom>
              <a:avLst/>
              <a:gdLst>
                <a:gd name="T0" fmla="*/ 259 w 259"/>
                <a:gd name="T1" fmla="*/ 0 h 327"/>
                <a:gd name="T2" fmla="*/ 130 w 259"/>
                <a:gd name="T3" fmla="*/ 0 h 327"/>
                <a:gd name="T4" fmla="*/ 0 w 259"/>
                <a:gd name="T5" fmla="*/ 0 h 327"/>
                <a:gd name="T6" fmla="*/ 0 w 259"/>
                <a:gd name="T7" fmla="*/ 327 h 327"/>
                <a:gd name="T8" fmla="*/ 259 w 259"/>
                <a:gd name="T9" fmla="*/ 327 h 327"/>
                <a:gd name="T10" fmla="*/ 259 w 259"/>
                <a:gd name="T11" fmla="*/ 0 h 327"/>
              </a:gdLst>
              <a:ahLst/>
              <a:cxnLst>
                <a:cxn ang="0">
                  <a:pos x="T0" y="T1"/>
                </a:cxn>
                <a:cxn ang="0">
                  <a:pos x="T2" y="T3"/>
                </a:cxn>
                <a:cxn ang="0">
                  <a:pos x="T4" y="T5"/>
                </a:cxn>
                <a:cxn ang="0">
                  <a:pos x="T6" y="T7"/>
                </a:cxn>
                <a:cxn ang="0">
                  <a:pos x="T8" y="T9"/>
                </a:cxn>
                <a:cxn ang="0">
                  <a:pos x="T10" y="T11"/>
                </a:cxn>
              </a:cxnLst>
              <a:rect l="0" t="0" r="r" b="b"/>
              <a:pathLst>
                <a:path w="259" h="327">
                  <a:moveTo>
                    <a:pt x="259" y="0"/>
                  </a:moveTo>
                  <a:lnTo>
                    <a:pt x="130" y="0"/>
                  </a:lnTo>
                  <a:lnTo>
                    <a:pt x="0" y="0"/>
                  </a:lnTo>
                  <a:lnTo>
                    <a:pt x="0" y="327"/>
                  </a:lnTo>
                  <a:lnTo>
                    <a:pt x="259" y="327"/>
                  </a:lnTo>
                  <a:lnTo>
                    <a:pt x="259" y="0"/>
                  </a:lnTo>
                  <a:close/>
                </a:path>
              </a:pathLst>
            </a:custGeom>
            <a:solidFill>
              <a:srgbClr val="79A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50" name="Freeform 45">
              <a:extLst>
                <a:ext uri="{FF2B5EF4-FFF2-40B4-BE49-F238E27FC236}">
                  <a16:creationId xmlns:a16="http://schemas.microsoft.com/office/drawing/2014/main" id="{06BDB18C-A9DC-02F8-4ED8-8C45DE567E8B}"/>
                </a:ext>
              </a:extLst>
            </p:cNvPr>
            <p:cNvSpPr>
              <a:spLocks/>
            </p:cNvSpPr>
            <p:nvPr/>
          </p:nvSpPr>
          <p:spPr bwMode="auto">
            <a:xfrm>
              <a:off x="8429481" y="4644975"/>
              <a:ext cx="96838" cy="365125"/>
            </a:xfrm>
            <a:custGeom>
              <a:avLst/>
              <a:gdLst>
                <a:gd name="T0" fmla="*/ 248 w 248"/>
                <a:gd name="T1" fmla="*/ 0 h 917"/>
                <a:gd name="T2" fmla="*/ 0 w 248"/>
                <a:gd name="T3" fmla="*/ 0 h 917"/>
                <a:gd name="T4" fmla="*/ 0 w 248"/>
                <a:gd name="T5" fmla="*/ 917 h 917"/>
                <a:gd name="T6" fmla="*/ 124 w 248"/>
                <a:gd name="T7" fmla="*/ 917 h 917"/>
                <a:gd name="T8" fmla="*/ 248 w 248"/>
                <a:gd name="T9" fmla="*/ 917 h 917"/>
                <a:gd name="T10" fmla="*/ 248 w 248"/>
                <a:gd name="T11" fmla="*/ 0 h 917"/>
              </a:gdLst>
              <a:ahLst/>
              <a:cxnLst>
                <a:cxn ang="0">
                  <a:pos x="T0" y="T1"/>
                </a:cxn>
                <a:cxn ang="0">
                  <a:pos x="T2" y="T3"/>
                </a:cxn>
                <a:cxn ang="0">
                  <a:pos x="T4" y="T5"/>
                </a:cxn>
                <a:cxn ang="0">
                  <a:pos x="T6" y="T7"/>
                </a:cxn>
                <a:cxn ang="0">
                  <a:pos x="T8" y="T9"/>
                </a:cxn>
                <a:cxn ang="0">
                  <a:pos x="T10" y="T11"/>
                </a:cxn>
              </a:cxnLst>
              <a:rect l="0" t="0" r="r" b="b"/>
              <a:pathLst>
                <a:path w="248" h="917">
                  <a:moveTo>
                    <a:pt x="248" y="0"/>
                  </a:moveTo>
                  <a:lnTo>
                    <a:pt x="0" y="0"/>
                  </a:lnTo>
                  <a:lnTo>
                    <a:pt x="0" y="917"/>
                  </a:lnTo>
                  <a:lnTo>
                    <a:pt x="124" y="917"/>
                  </a:lnTo>
                  <a:lnTo>
                    <a:pt x="248" y="917"/>
                  </a:lnTo>
                  <a:lnTo>
                    <a:pt x="248" y="0"/>
                  </a:lnTo>
                  <a:close/>
                </a:path>
              </a:pathLst>
            </a:custGeom>
            <a:solidFill>
              <a:srgbClr val="FFD7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51" name="Freeform 46">
              <a:extLst>
                <a:ext uri="{FF2B5EF4-FFF2-40B4-BE49-F238E27FC236}">
                  <a16:creationId xmlns:a16="http://schemas.microsoft.com/office/drawing/2014/main" id="{B7D35C6B-9F02-8AF7-3DE0-BF7727091A4E}"/>
                </a:ext>
              </a:extLst>
            </p:cNvPr>
            <p:cNvSpPr>
              <a:spLocks/>
            </p:cNvSpPr>
            <p:nvPr/>
          </p:nvSpPr>
          <p:spPr bwMode="auto">
            <a:xfrm>
              <a:off x="8429481" y="4311600"/>
              <a:ext cx="96838" cy="333375"/>
            </a:xfrm>
            <a:custGeom>
              <a:avLst/>
              <a:gdLst>
                <a:gd name="T0" fmla="*/ 248 w 248"/>
                <a:gd name="T1" fmla="*/ 0 h 844"/>
                <a:gd name="T2" fmla="*/ 124 w 248"/>
                <a:gd name="T3" fmla="*/ 0 h 844"/>
                <a:gd name="T4" fmla="*/ 0 w 248"/>
                <a:gd name="T5" fmla="*/ 0 h 844"/>
                <a:gd name="T6" fmla="*/ 0 w 248"/>
                <a:gd name="T7" fmla="*/ 844 h 844"/>
                <a:gd name="T8" fmla="*/ 248 w 248"/>
                <a:gd name="T9" fmla="*/ 844 h 844"/>
                <a:gd name="T10" fmla="*/ 248 w 248"/>
                <a:gd name="T11" fmla="*/ 0 h 844"/>
              </a:gdLst>
              <a:ahLst/>
              <a:cxnLst>
                <a:cxn ang="0">
                  <a:pos x="T0" y="T1"/>
                </a:cxn>
                <a:cxn ang="0">
                  <a:pos x="T2" y="T3"/>
                </a:cxn>
                <a:cxn ang="0">
                  <a:pos x="T4" y="T5"/>
                </a:cxn>
                <a:cxn ang="0">
                  <a:pos x="T6" y="T7"/>
                </a:cxn>
                <a:cxn ang="0">
                  <a:pos x="T8" y="T9"/>
                </a:cxn>
                <a:cxn ang="0">
                  <a:pos x="T10" y="T11"/>
                </a:cxn>
              </a:cxnLst>
              <a:rect l="0" t="0" r="r" b="b"/>
              <a:pathLst>
                <a:path w="248" h="844">
                  <a:moveTo>
                    <a:pt x="248" y="0"/>
                  </a:moveTo>
                  <a:lnTo>
                    <a:pt x="124" y="0"/>
                  </a:lnTo>
                  <a:lnTo>
                    <a:pt x="0" y="0"/>
                  </a:lnTo>
                  <a:lnTo>
                    <a:pt x="0" y="844"/>
                  </a:lnTo>
                  <a:lnTo>
                    <a:pt x="248" y="844"/>
                  </a:lnTo>
                  <a:lnTo>
                    <a:pt x="248" y="0"/>
                  </a:lnTo>
                  <a:close/>
                </a:path>
              </a:pathLst>
            </a:custGeom>
            <a:solidFill>
              <a:srgbClr val="FFD7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52" name="Freeform 47">
              <a:extLst>
                <a:ext uri="{FF2B5EF4-FFF2-40B4-BE49-F238E27FC236}">
                  <a16:creationId xmlns:a16="http://schemas.microsoft.com/office/drawing/2014/main" id="{0E51B5F2-2A3E-4CB8-3C6D-DB4777EF76CE}"/>
                </a:ext>
              </a:extLst>
            </p:cNvPr>
            <p:cNvSpPr>
              <a:spLocks/>
            </p:cNvSpPr>
            <p:nvPr/>
          </p:nvSpPr>
          <p:spPr bwMode="auto">
            <a:xfrm>
              <a:off x="9301336" y="4421138"/>
              <a:ext cx="98425" cy="287338"/>
            </a:xfrm>
            <a:custGeom>
              <a:avLst/>
              <a:gdLst>
                <a:gd name="T0" fmla="*/ 250 w 250"/>
                <a:gd name="T1" fmla="*/ 0 h 724"/>
                <a:gd name="T2" fmla="*/ 124 w 250"/>
                <a:gd name="T3" fmla="*/ 0 h 724"/>
                <a:gd name="T4" fmla="*/ 0 w 250"/>
                <a:gd name="T5" fmla="*/ 0 h 724"/>
                <a:gd name="T6" fmla="*/ 0 w 250"/>
                <a:gd name="T7" fmla="*/ 724 h 724"/>
                <a:gd name="T8" fmla="*/ 250 w 250"/>
                <a:gd name="T9" fmla="*/ 724 h 724"/>
                <a:gd name="T10" fmla="*/ 250 w 250"/>
                <a:gd name="T11" fmla="*/ 0 h 724"/>
              </a:gdLst>
              <a:ahLst/>
              <a:cxnLst>
                <a:cxn ang="0">
                  <a:pos x="T0" y="T1"/>
                </a:cxn>
                <a:cxn ang="0">
                  <a:pos x="T2" y="T3"/>
                </a:cxn>
                <a:cxn ang="0">
                  <a:pos x="T4" y="T5"/>
                </a:cxn>
                <a:cxn ang="0">
                  <a:pos x="T6" y="T7"/>
                </a:cxn>
                <a:cxn ang="0">
                  <a:pos x="T8" y="T9"/>
                </a:cxn>
                <a:cxn ang="0">
                  <a:pos x="T10" y="T11"/>
                </a:cxn>
              </a:cxnLst>
              <a:rect l="0" t="0" r="r" b="b"/>
              <a:pathLst>
                <a:path w="250" h="724">
                  <a:moveTo>
                    <a:pt x="250" y="0"/>
                  </a:moveTo>
                  <a:lnTo>
                    <a:pt x="124" y="0"/>
                  </a:lnTo>
                  <a:lnTo>
                    <a:pt x="0" y="0"/>
                  </a:lnTo>
                  <a:lnTo>
                    <a:pt x="0" y="724"/>
                  </a:lnTo>
                  <a:lnTo>
                    <a:pt x="250" y="724"/>
                  </a:lnTo>
                  <a:lnTo>
                    <a:pt x="250" y="0"/>
                  </a:lnTo>
                  <a:close/>
                </a:path>
              </a:pathLst>
            </a:custGeom>
            <a:solidFill>
              <a:srgbClr val="FFD7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53" name="Freeform 48">
              <a:extLst>
                <a:ext uri="{FF2B5EF4-FFF2-40B4-BE49-F238E27FC236}">
                  <a16:creationId xmlns:a16="http://schemas.microsoft.com/office/drawing/2014/main" id="{E73781A5-C578-BDFB-3FBB-226D80F1995E}"/>
                </a:ext>
              </a:extLst>
            </p:cNvPr>
            <p:cNvSpPr>
              <a:spLocks/>
            </p:cNvSpPr>
            <p:nvPr/>
          </p:nvSpPr>
          <p:spPr bwMode="auto">
            <a:xfrm>
              <a:off x="9301336" y="4708475"/>
              <a:ext cx="98425" cy="320675"/>
            </a:xfrm>
            <a:custGeom>
              <a:avLst/>
              <a:gdLst>
                <a:gd name="T0" fmla="*/ 0 w 250"/>
                <a:gd name="T1" fmla="*/ 807 h 807"/>
                <a:gd name="T2" fmla="*/ 124 w 250"/>
                <a:gd name="T3" fmla="*/ 807 h 807"/>
                <a:gd name="T4" fmla="*/ 250 w 250"/>
                <a:gd name="T5" fmla="*/ 807 h 807"/>
                <a:gd name="T6" fmla="*/ 250 w 250"/>
                <a:gd name="T7" fmla="*/ 0 h 807"/>
                <a:gd name="T8" fmla="*/ 0 w 250"/>
                <a:gd name="T9" fmla="*/ 0 h 807"/>
                <a:gd name="T10" fmla="*/ 0 w 250"/>
                <a:gd name="T11" fmla="*/ 807 h 807"/>
              </a:gdLst>
              <a:ahLst/>
              <a:cxnLst>
                <a:cxn ang="0">
                  <a:pos x="T0" y="T1"/>
                </a:cxn>
                <a:cxn ang="0">
                  <a:pos x="T2" y="T3"/>
                </a:cxn>
                <a:cxn ang="0">
                  <a:pos x="T4" y="T5"/>
                </a:cxn>
                <a:cxn ang="0">
                  <a:pos x="T6" y="T7"/>
                </a:cxn>
                <a:cxn ang="0">
                  <a:pos x="T8" y="T9"/>
                </a:cxn>
                <a:cxn ang="0">
                  <a:pos x="T10" y="T11"/>
                </a:cxn>
              </a:cxnLst>
              <a:rect l="0" t="0" r="r" b="b"/>
              <a:pathLst>
                <a:path w="250" h="807">
                  <a:moveTo>
                    <a:pt x="0" y="807"/>
                  </a:moveTo>
                  <a:lnTo>
                    <a:pt x="124" y="807"/>
                  </a:lnTo>
                  <a:lnTo>
                    <a:pt x="250" y="807"/>
                  </a:lnTo>
                  <a:lnTo>
                    <a:pt x="250" y="0"/>
                  </a:lnTo>
                  <a:lnTo>
                    <a:pt x="0" y="0"/>
                  </a:lnTo>
                  <a:lnTo>
                    <a:pt x="0" y="807"/>
                  </a:lnTo>
                  <a:close/>
                </a:path>
              </a:pathLst>
            </a:custGeom>
            <a:solidFill>
              <a:srgbClr val="FFD7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54" name="Rectangle 49">
              <a:extLst>
                <a:ext uri="{FF2B5EF4-FFF2-40B4-BE49-F238E27FC236}">
                  <a16:creationId xmlns:a16="http://schemas.microsoft.com/office/drawing/2014/main" id="{CDE1B03F-7610-3EFB-5D46-B3D4D8880DD9}"/>
                </a:ext>
              </a:extLst>
            </p:cNvPr>
            <p:cNvSpPr>
              <a:spLocks noChangeArrowheads="1"/>
            </p:cNvSpPr>
            <p:nvPr/>
          </p:nvSpPr>
          <p:spPr bwMode="auto">
            <a:xfrm>
              <a:off x="10199861" y="4127450"/>
              <a:ext cx="96838" cy="407988"/>
            </a:xfrm>
            <a:prstGeom prst="rect">
              <a:avLst/>
            </a:prstGeom>
            <a:solidFill>
              <a:srgbClr val="FFD7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55" name="Freeform 50">
              <a:extLst>
                <a:ext uri="{FF2B5EF4-FFF2-40B4-BE49-F238E27FC236}">
                  <a16:creationId xmlns:a16="http://schemas.microsoft.com/office/drawing/2014/main" id="{B241CC24-A4EE-894B-C66D-ADC5E1BD803E}"/>
                </a:ext>
              </a:extLst>
            </p:cNvPr>
            <p:cNvSpPr>
              <a:spLocks/>
            </p:cNvSpPr>
            <p:nvPr/>
          </p:nvSpPr>
          <p:spPr bwMode="auto">
            <a:xfrm>
              <a:off x="10199861" y="4535438"/>
              <a:ext cx="96838" cy="498475"/>
            </a:xfrm>
            <a:custGeom>
              <a:avLst/>
              <a:gdLst>
                <a:gd name="T0" fmla="*/ 246 w 246"/>
                <a:gd name="T1" fmla="*/ 0 h 1255"/>
                <a:gd name="T2" fmla="*/ 0 w 246"/>
                <a:gd name="T3" fmla="*/ 0 h 1255"/>
                <a:gd name="T4" fmla="*/ 0 w 246"/>
                <a:gd name="T5" fmla="*/ 1255 h 1255"/>
                <a:gd name="T6" fmla="*/ 123 w 246"/>
                <a:gd name="T7" fmla="*/ 1255 h 1255"/>
                <a:gd name="T8" fmla="*/ 246 w 246"/>
                <a:gd name="T9" fmla="*/ 1255 h 1255"/>
                <a:gd name="T10" fmla="*/ 246 w 246"/>
                <a:gd name="T11" fmla="*/ 0 h 1255"/>
              </a:gdLst>
              <a:ahLst/>
              <a:cxnLst>
                <a:cxn ang="0">
                  <a:pos x="T0" y="T1"/>
                </a:cxn>
                <a:cxn ang="0">
                  <a:pos x="T2" y="T3"/>
                </a:cxn>
                <a:cxn ang="0">
                  <a:pos x="T4" y="T5"/>
                </a:cxn>
                <a:cxn ang="0">
                  <a:pos x="T6" y="T7"/>
                </a:cxn>
                <a:cxn ang="0">
                  <a:pos x="T8" y="T9"/>
                </a:cxn>
                <a:cxn ang="0">
                  <a:pos x="T10" y="T11"/>
                </a:cxn>
              </a:cxnLst>
              <a:rect l="0" t="0" r="r" b="b"/>
              <a:pathLst>
                <a:path w="246" h="1255">
                  <a:moveTo>
                    <a:pt x="246" y="0"/>
                  </a:moveTo>
                  <a:lnTo>
                    <a:pt x="0" y="0"/>
                  </a:lnTo>
                  <a:lnTo>
                    <a:pt x="0" y="1255"/>
                  </a:lnTo>
                  <a:lnTo>
                    <a:pt x="123" y="1255"/>
                  </a:lnTo>
                  <a:lnTo>
                    <a:pt x="246" y="1255"/>
                  </a:lnTo>
                  <a:lnTo>
                    <a:pt x="246" y="0"/>
                  </a:lnTo>
                  <a:close/>
                </a:path>
              </a:pathLst>
            </a:custGeom>
            <a:solidFill>
              <a:srgbClr val="FFD7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56" name="Freeform 51">
              <a:extLst>
                <a:ext uri="{FF2B5EF4-FFF2-40B4-BE49-F238E27FC236}">
                  <a16:creationId xmlns:a16="http://schemas.microsoft.com/office/drawing/2014/main" id="{AB0C67A0-A49A-52D8-DB7B-D2F6BF1A58CD}"/>
                </a:ext>
              </a:extLst>
            </p:cNvPr>
            <p:cNvSpPr>
              <a:spLocks/>
            </p:cNvSpPr>
            <p:nvPr/>
          </p:nvSpPr>
          <p:spPr bwMode="auto">
            <a:xfrm>
              <a:off x="8774286" y="5526038"/>
              <a:ext cx="93663" cy="79375"/>
            </a:xfrm>
            <a:custGeom>
              <a:avLst/>
              <a:gdLst>
                <a:gd name="T0" fmla="*/ 234 w 234"/>
                <a:gd name="T1" fmla="*/ 0 h 200"/>
                <a:gd name="T2" fmla="*/ 117 w 234"/>
                <a:gd name="T3" fmla="*/ 0 h 200"/>
                <a:gd name="T4" fmla="*/ 0 w 234"/>
                <a:gd name="T5" fmla="*/ 0 h 200"/>
                <a:gd name="T6" fmla="*/ 0 w 234"/>
                <a:gd name="T7" fmla="*/ 200 h 200"/>
                <a:gd name="T8" fmla="*/ 234 w 234"/>
                <a:gd name="T9" fmla="*/ 200 h 200"/>
                <a:gd name="T10" fmla="*/ 234 w 234"/>
                <a:gd name="T11" fmla="*/ 0 h 200"/>
              </a:gdLst>
              <a:ahLst/>
              <a:cxnLst>
                <a:cxn ang="0">
                  <a:pos x="T0" y="T1"/>
                </a:cxn>
                <a:cxn ang="0">
                  <a:pos x="T2" y="T3"/>
                </a:cxn>
                <a:cxn ang="0">
                  <a:pos x="T4" y="T5"/>
                </a:cxn>
                <a:cxn ang="0">
                  <a:pos x="T6" y="T7"/>
                </a:cxn>
                <a:cxn ang="0">
                  <a:pos x="T8" y="T9"/>
                </a:cxn>
                <a:cxn ang="0">
                  <a:pos x="T10" y="T11"/>
                </a:cxn>
              </a:cxnLst>
              <a:rect l="0" t="0" r="r" b="b"/>
              <a:pathLst>
                <a:path w="234" h="200">
                  <a:moveTo>
                    <a:pt x="234" y="0"/>
                  </a:moveTo>
                  <a:lnTo>
                    <a:pt x="117" y="0"/>
                  </a:lnTo>
                  <a:lnTo>
                    <a:pt x="0" y="0"/>
                  </a:lnTo>
                  <a:lnTo>
                    <a:pt x="0" y="200"/>
                  </a:lnTo>
                  <a:lnTo>
                    <a:pt x="234" y="200"/>
                  </a:lnTo>
                  <a:lnTo>
                    <a:pt x="234" y="0"/>
                  </a:lnTo>
                  <a:close/>
                </a:path>
              </a:pathLst>
            </a:custGeom>
            <a:solidFill>
              <a:srgbClr val="79A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57" name="Freeform 52">
              <a:extLst>
                <a:ext uri="{FF2B5EF4-FFF2-40B4-BE49-F238E27FC236}">
                  <a16:creationId xmlns:a16="http://schemas.microsoft.com/office/drawing/2014/main" id="{82138C11-A06A-7481-CFCC-E1F8FFC1FF78}"/>
                </a:ext>
              </a:extLst>
            </p:cNvPr>
            <p:cNvSpPr>
              <a:spLocks/>
            </p:cNvSpPr>
            <p:nvPr/>
          </p:nvSpPr>
          <p:spPr bwMode="auto">
            <a:xfrm>
              <a:off x="8774286" y="5605413"/>
              <a:ext cx="93663" cy="79375"/>
            </a:xfrm>
            <a:custGeom>
              <a:avLst/>
              <a:gdLst>
                <a:gd name="T0" fmla="*/ 234 w 234"/>
                <a:gd name="T1" fmla="*/ 0 h 200"/>
                <a:gd name="T2" fmla="*/ 0 w 234"/>
                <a:gd name="T3" fmla="*/ 0 h 200"/>
                <a:gd name="T4" fmla="*/ 0 w 234"/>
                <a:gd name="T5" fmla="*/ 200 h 200"/>
                <a:gd name="T6" fmla="*/ 117 w 234"/>
                <a:gd name="T7" fmla="*/ 200 h 200"/>
                <a:gd name="T8" fmla="*/ 234 w 234"/>
                <a:gd name="T9" fmla="*/ 200 h 200"/>
                <a:gd name="T10" fmla="*/ 234 w 234"/>
                <a:gd name="T11" fmla="*/ 0 h 200"/>
              </a:gdLst>
              <a:ahLst/>
              <a:cxnLst>
                <a:cxn ang="0">
                  <a:pos x="T0" y="T1"/>
                </a:cxn>
                <a:cxn ang="0">
                  <a:pos x="T2" y="T3"/>
                </a:cxn>
                <a:cxn ang="0">
                  <a:pos x="T4" y="T5"/>
                </a:cxn>
                <a:cxn ang="0">
                  <a:pos x="T6" y="T7"/>
                </a:cxn>
                <a:cxn ang="0">
                  <a:pos x="T8" y="T9"/>
                </a:cxn>
                <a:cxn ang="0">
                  <a:pos x="T10" y="T11"/>
                </a:cxn>
              </a:cxnLst>
              <a:rect l="0" t="0" r="r" b="b"/>
              <a:pathLst>
                <a:path w="234" h="200">
                  <a:moveTo>
                    <a:pt x="234" y="0"/>
                  </a:moveTo>
                  <a:lnTo>
                    <a:pt x="0" y="0"/>
                  </a:lnTo>
                  <a:lnTo>
                    <a:pt x="0" y="200"/>
                  </a:lnTo>
                  <a:lnTo>
                    <a:pt x="117" y="200"/>
                  </a:lnTo>
                  <a:lnTo>
                    <a:pt x="234" y="200"/>
                  </a:lnTo>
                  <a:lnTo>
                    <a:pt x="234" y="0"/>
                  </a:lnTo>
                  <a:close/>
                </a:path>
              </a:pathLst>
            </a:custGeom>
            <a:solidFill>
              <a:srgbClr val="79A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58" name="Freeform 53">
              <a:extLst>
                <a:ext uri="{FF2B5EF4-FFF2-40B4-BE49-F238E27FC236}">
                  <a16:creationId xmlns:a16="http://schemas.microsoft.com/office/drawing/2014/main" id="{204E3864-9572-4A63-1248-9E75286EE990}"/>
                </a:ext>
              </a:extLst>
            </p:cNvPr>
            <p:cNvSpPr>
              <a:spLocks/>
            </p:cNvSpPr>
            <p:nvPr/>
          </p:nvSpPr>
          <p:spPr bwMode="auto">
            <a:xfrm>
              <a:off x="9669636" y="5478413"/>
              <a:ext cx="92075" cy="69850"/>
            </a:xfrm>
            <a:custGeom>
              <a:avLst/>
              <a:gdLst>
                <a:gd name="T0" fmla="*/ 231 w 231"/>
                <a:gd name="T1" fmla="*/ 0 h 178"/>
                <a:gd name="T2" fmla="*/ 115 w 231"/>
                <a:gd name="T3" fmla="*/ 0 h 178"/>
                <a:gd name="T4" fmla="*/ 0 w 231"/>
                <a:gd name="T5" fmla="*/ 0 h 178"/>
                <a:gd name="T6" fmla="*/ 0 w 231"/>
                <a:gd name="T7" fmla="*/ 178 h 178"/>
                <a:gd name="T8" fmla="*/ 231 w 231"/>
                <a:gd name="T9" fmla="*/ 178 h 178"/>
                <a:gd name="T10" fmla="*/ 231 w 231"/>
                <a:gd name="T11" fmla="*/ 0 h 178"/>
              </a:gdLst>
              <a:ahLst/>
              <a:cxnLst>
                <a:cxn ang="0">
                  <a:pos x="T0" y="T1"/>
                </a:cxn>
                <a:cxn ang="0">
                  <a:pos x="T2" y="T3"/>
                </a:cxn>
                <a:cxn ang="0">
                  <a:pos x="T4" y="T5"/>
                </a:cxn>
                <a:cxn ang="0">
                  <a:pos x="T6" y="T7"/>
                </a:cxn>
                <a:cxn ang="0">
                  <a:pos x="T8" y="T9"/>
                </a:cxn>
                <a:cxn ang="0">
                  <a:pos x="T10" y="T11"/>
                </a:cxn>
              </a:cxnLst>
              <a:rect l="0" t="0" r="r" b="b"/>
              <a:pathLst>
                <a:path w="231" h="178">
                  <a:moveTo>
                    <a:pt x="231" y="0"/>
                  </a:moveTo>
                  <a:lnTo>
                    <a:pt x="115" y="0"/>
                  </a:lnTo>
                  <a:lnTo>
                    <a:pt x="0" y="0"/>
                  </a:lnTo>
                  <a:lnTo>
                    <a:pt x="0" y="178"/>
                  </a:lnTo>
                  <a:lnTo>
                    <a:pt x="231" y="178"/>
                  </a:lnTo>
                  <a:lnTo>
                    <a:pt x="231" y="0"/>
                  </a:lnTo>
                  <a:close/>
                </a:path>
              </a:pathLst>
            </a:custGeom>
            <a:solidFill>
              <a:srgbClr val="79A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59" name="Freeform 54">
              <a:extLst>
                <a:ext uri="{FF2B5EF4-FFF2-40B4-BE49-F238E27FC236}">
                  <a16:creationId xmlns:a16="http://schemas.microsoft.com/office/drawing/2014/main" id="{8D54E2CE-5B45-FE9E-0015-C5E5EF74AD7C}"/>
                </a:ext>
              </a:extLst>
            </p:cNvPr>
            <p:cNvSpPr>
              <a:spLocks/>
            </p:cNvSpPr>
            <p:nvPr/>
          </p:nvSpPr>
          <p:spPr bwMode="auto">
            <a:xfrm>
              <a:off x="9669636" y="5548263"/>
              <a:ext cx="92075" cy="114300"/>
            </a:xfrm>
            <a:custGeom>
              <a:avLst/>
              <a:gdLst>
                <a:gd name="T0" fmla="*/ 231 w 231"/>
                <a:gd name="T1" fmla="*/ 0 h 287"/>
                <a:gd name="T2" fmla="*/ 0 w 231"/>
                <a:gd name="T3" fmla="*/ 0 h 287"/>
                <a:gd name="T4" fmla="*/ 0 w 231"/>
                <a:gd name="T5" fmla="*/ 287 h 287"/>
                <a:gd name="T6" fmla="*/ 115 w 231"/>
                <a:gd name="T7" fmla="*/ 287 h 287"/>
                <a:gd name="T8" fmla="*/ 231 w 231"/>
                <a:gd name="T9" fmla="*/ 287 h 287"/>
                <a:gd name="T10" fmla="*/ 231 w 231"/>
                <a:gd name="T11" fmla="*/ 0 h 287"/>
              </a:gdLst>
              <a:ahLst/>
              <a:cxnLst>
                <a:cxn ang="0">
                  <a:pos x="T0" y="T1"/>
                </a:cxn>
                <a:cxn ang="0">
                  <a:pos x="T2" y="T3"/>
                </a:cxn>
                <a:cxn ang="0">
                  <a:pos x="T4" y="T5"/>
                </a:cxn>
                <a:cxn ang="0">
                  <a:pos x="T6" y="T7"/>
                </a:cxn>
                <a:cxn ang="0">
                  <a:pos x="T8" y="T9"/>
                </a:cxn>
                <a:cxn ang="0">
                  <a:pos x="T10" y="T11"/>
                </a:cxn>
              </a:cxnLst>
              <a:rect l="0" t="0" r="r" b="b"/>
              <a:pathLst>
                <a:path w="231" h="287">
                  <a:moveTo>
                    <a:pt x="231" y="0"/>
                  </a:moveTo>
                  <a:lnTo>
                    <a:pt x="0" y="0"/>
                  </a:lnTo>
                  <a:lnTo>
                    <a:pt x="0" y="287"/>
                  </a:lnTo>
                  <a:lnTo>
                    <a:pt x="115" y="287"/>
                  </a:lnTo>
                  <a:lnTo>
                    <a:pt x="231" y="287"/>
                  </a:lnTo>
                  <a:lnTo>
                    <a:pt x="231" y="0"/>
                  </a:lnTo>
                  <a:close/>
                </a:path>
              </a:pathLst>
            </a:custGeom>
            <a:solidFill>
              <a:srgbClr val="79A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60" name="Freeform 55">
              <a:extLst>
                <a:ext uri="{FF2B5EF4-FFF2-40B4-BE49-F238E27FC236}">
                  <a16:creationId xmlns:a16="http://schemas.microsoft.com/office/drawing/2014/main" id="{F3CBFB0F-9FCB-8626-1F61-E7677CEA2CD2}"/>
                </a:ext>
              </a:extLst>
            </p:cNvPr>
            <p:cNvSpPr>
              <a:spLocks/>
            </p:cNvSpPr>
            <p:nvPr/>
          </p:nvSpPr>
          <p:spPr bwMode="auto">
            <a:xfrm>
              <a:off x="10569748" y="5594300"/>
              <a:ext cx="95250" cy="79375"/>
            </a:xfrm>
            <a:custGeom>
              <a:avLst/>
              <a:gdLst>
                <a:gd name="T0" fmla="*/ 0 w 239"/>
                <a:gd name="T1" fmla="*/ 0 h 198"/>
                <a:gd name="T2" fmla="*/ 0 w 239"/>
                <a:gd name="T3" fmla="*/ 198 h 198"/>
                <a:gd name="T4" fmla="*/ 119 w 239"/>
                <a:gd name="T5" fmla="*/ 198 h 198"/>
                <a:gd name="T6" fmla="*/ 239 w 239"/>
                <a:gd name="T7" fmla="*/ 198 h 198"/>
                <a:gd name="T8" fmla="*/ 239 w 239"/>
                <a:gd name="T9" fmla="*/ 0 h 198"/>
                <a:gd name="T10" fmla="*/ 0 w 239"/>
                <a:gd name="T11" fmla="*/ 0 h 198"/>
              </a:gdLst>
              <a:ahLst/>
              <a:cxnLst>
                <a:cxn ang="0">
                  <a:pos x="T0" y="T1"/>
                </a:cxn>
                <a:cxn ang="0">
                  <a:pos x="T2" y="T3"/>
                </a:cxn>
                <a:cxn ang="0">
                  <a:pos x="T4" y="T5"/>
                </a:cxn>
                <a:cxn ang="0">
                  <a:pos x="T6" y="T7"/>
                </a:cxn>
                <a:cxn ang="0">
                  <a:pos x="T8" y="T9"/>
                </a:cxn>
                <a:cxn ang="0">
                  <a:pos x="T10" y="T11"/>
                </a:cxn>
              </a:cxnLst>
              <a:rect l="0" t="0" r="r" b="b"/>
              <a:pathLst>
                <a:path w="239" h="198">
                  <a:moveTo>
                    <a:pt x="0" y="0"/>
                  </a:moveTo>
                  <a:lnTo>
                    <a:pt x="0" y="198"/>
                  </a:lnTo>
                  <a:lnTo>
                    <a:pt x="119" y="198"/>
                  </a:lnTo>
                  <a:lnTo>
                    <a:pt x="239" y="198"/>
                  </a:lnTo>
                  <a:lnTo>
                    <a:pt x="239" y="0"/>
                  </a:lnTo>
                  <a:lnTo>
                    <a:pt x="0" y="0"/>
                  </a:lnTo>
                  <a:close/>
                </a:path>
              </a:pathLst>
            </a:custGeom>
            <a:solidFill>
              <a:srgbClr val="79A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61" name="Freeform 56">
              <a:extLst>
                <a:ext uri="{FF2B5EF4-FFF2-40B4-BE49-F238E27FC236}">
                  <a16:creationId xmlns:a16="http://schemas.microsoft.com/office/drawing/2014/main" id="{94F5BF52-3C87-02AF-7581-C8745CEB4F2B}"/>
                </a:ext>
              </a:extLst>
            </p:cNvPr>
            <p:cNvSpPr>
              <a:spLocks/>
            </p:cNvSpPr>
            <p:nvPr/>
          </p:nvSpPr>
          <p:spPr bwMode="auto">
            <a:xfrm>
              <a:off x="10569748" y="5489525"/>
              <a:ext cx="95250" cy="104775"/>
            </a:xfrm>
            <a:custGeom>
              <a:avLst/>
              <a:gdLst>
                <a:gd name="T0" fmla="*/ 0 w 239"/>
                <a:gd name="T1" fmla="*/ 0 h 267"/>
                <a:gd name="T2" fmla="*/ 0 w 239"/>
                <a:gd name="T3" fmla="*/ 267 h 267"/>
                <a:gd name="T4" fmla="*/ 239 w 239"/>
                <a:gd name="T5" fmla="*/ 267 h 267"/>
                <a:gd name="T6" fmla="*/ 239 w 239"/>
                <a:gd name="T7" fmla="*/ 0 h 267"/>
                <a:gd name="T8" fmla="*/ 119 w 239"/>
                <a:gd name="T9" fmla="*/ 0 h 267"/>
                <a:gd name="T10" fmla="*/ 0 w 239"/>
                <a:gd name="T11" fmla="*/ 0 h 267"/>
              </a:gdLst>
              <a:ahLst/>
              <a:cxnLst>
                <a:cxn ang="0">
                  <a:pos x="T0" y="T1"/>
                </a:cxn>
                <a:cxn ang="0">
                  <a:pos x="T2" y="T3"/>
                </a:cxn>
                <a:cxn ang="0">
                  <a:pos x="T4" y="T5"/>
                </a:cxn>
                <a:cxn ang="0">
                  <a:pos x="T6" y="T7"/>
                </a:cxn>
                <a:cxn ang="0">
                  <a:pos x="T8" y="T9"/>
                </a:cxn>
                <a:cxn ang="0">
                  <a:pos x="T10" y="T11"/>
                </a:cxn>
              </a:cxnLst>
              <a:rect l="0" t="0" r="r" b="b"/>
              <a:pathLst>
                <a:path w="239" h="267">
                  <a:moveTo>
                    <a:pt x="0" y="0"/>
                  </a:moveTo>
                  <a:lnTo>
                    <a:pt x="0" y="267"/>
                  </a:lnTo>
                  <a:lnTo>
                    <a:pt x="239" y="267"/>
                  </a:lnTo>
                  <a:lnTo>
                    <a:pt x="239" y="0"/>
                  </a:lnTo>
                  <a:lnTo>
                    <a:pt x="119" y="0"/>
                  </a:lnTo>
                  <a:lnTo>
                    <a:pt x="0" y="0"/>
                  </a:lnTo>
                  <a:close/>
                </a:path>
              </a:pathLst>
            </a:custGeom>
            <a:solidFill>
              <a:srgbClr val="79A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62" name="Freeform 57">
              <a:extLst>
                <a:ext uri="{FF2B5EF4-FFF2-40B4-BE49-F238E27FC236}">
                  <a16:creationId xmlns:a16="http://schemas.microsoft.com/office/drawing/2014/main" id="{1E510980-DC96-2542-9E2A-2DB79791D10D}"/>
                </a:ext>
              </a:extLst>
            </p:cNvPr>
            <p:cNvSpPr>
              <a:spLocks/>
            </p:cNvSpPr>
            <p:nvPr/>
          </p:nvSpPr>
          <p:spPr bwMode="auto">
            <a:xfrm>
              <a:off x="11090448" y="5564138"/>
              <a:ext cx="101600" cy="106363"/>
            </a:xfrm>
            <a:custGeom>
              <a:avLst/>
              <a:gdLst>
                <a:gd name="T0" fmla="*/ 259 w 259"/>
                <a:gd name="T1" fmla="*/ 0 h 268"/>
                <a:gd name="T2" fmla="*/ 0 w 259"/>
                <a:gd name="T3" fmla="*/ 0 h 268"/>
                <a:gd name="T4" fmla="*/ 0 w 259"/>
                <a:gd name="T5" fmla="*/ 268 h 268"/>
                <a:gd name="T6" fmla="*/ 129 w 259"/>
                <a:gd name="T7" fmla="*/ 268 h 268"/>
                <a:gd name="T8" fmla="*/ 259 w 259"/>
                <a:gd name="T9" fmla="*/ 268 h 268"/>
                <a:gd name="T10" fmla="*/ 259 w 259"/>
                <a:gd name="T11" fmla="*/ 0 h 268"/>
              </a:gdLst>
              <a:ahLst/>
              <a:cxnLst>
                <a:cxn ang="0">
                  <a:pos x="T0" y="T1"/>
                </a:cxn>
                <a:cxn ang="0">
                  <a:pos x="T2" y="T3"/>
                </a:cxn>
                <a:cxn ang="0">
                  <a:pos x="T4" y="T5"/>
                </a:cxn>
                <a:cxn ang="0">
                  <a:pos x="T6" y="T7"/>
                </a:cxn>
                <a:cxn ang="0">
                  <a:pos x="T8" y="T9"/>
                </a:cxn>
                <a:cxn ang="0">
                  <a:pos x="T10" y="T11"/>
                </a:cxn>
              </a:cxnLst>
              <a:rect l="0" t="0" r="r" b="b"/>
              <a:pathLst>
                <a:path w="259" h="268">
                  <a:moveTo>
                    <a:pt x="259" y="0"/>
                  </a:moveTo>
                  <a:lnTo>
                    <a:pt x="0" y="0"/>
                  </a:lnTo>
                  <a:lnTo>
                    <a:pt x="0" y="268"/>
                  </a:lnTo>
                  <a:lnTo>
                    <a:pt x="129" y="268"/>
                  </a:lnTo>
                  <a:lnTo>
                    <a:pt x="259" y="268"/>
                  </a:lnTo>
                  <a:lnTo>
                    <a:pt x="259" y="0"/>
                  </a:lnTo>
                  <a:close/>
                </a:path>
              </a:pathLst>
            </a:custGeom>
            <a:solidFill>
              <a:srgbClr val="FFD7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63" name="Freeform 58">
              <a:extLst>
                <a:ext uri="{FF2B5EF4-FFF2-40B4-BE49-F238E27FC236}">
                  <a16:creationId xmlns:a16="http://schemas.microsoft.com/office/drawing/2014/main" id="{F52160E5-B536-7E09-486B-6A62600A2E06}"/>
                </a:ext>
              </a:extLst>
            </p:cNvPr>
            <p:cNvSpPr>
              <a:spLocks/>
            </p:cNvSpPr>
            <p:nvPr/>
          </p:nvSpPr>
          <p:spPr bwMode="auto">
            <a:xfrm>
              <a:off x="11090448" y="5451425"/>
              <a:ext cx="101600" cy="112713"/>
            </a:xfrm>
            <a:custGeom>
              <a:avLst/>
              <a:gdLst>
                <a:gd name="T0" fmla="*/ 259 w 259"/>
                <a:gd name="T1" fmla="*/ 0 h 282"/>
                <a:gd name="T2" fmla="*/ 129 w 259"/>
                <a:gd name="T3" fmla="*/ 0 h 282"/>
                <a:gd name="T4" fmla="*/ 0 w 259"/>
                <a:gd name="T5" fmla="*/ 0 h 282"/>
                <a:gd name="T6" fmla="*/ 0 w 259"/>
                <a:gd name="T7" fmla="*/ 282 h 282"/>
                <a:gd name="T8" fmla="*/ 259 w 259"/>
                <a:gd name="T9" fmla="*/ 282 h 282"/>
                <a:gd name="T10" fmla="*/ 259 w 259"/>
                <a:gd name="T11" fmla="*/ 0 h 282"/>
              </a:gdLst>
              <a:ahLst/>
              <a:cxnLst>
                <a:cxn ang="0">
                  <a:pos x="T0" y="T1"/>
                </a:cxn>
                <a:cxn ang="0">
                  <a:pos x="T2" y="T3"/>
                </a:cxn>
                <a:cxn ang="0">
                  <a:pos x="T4" y="T5"/>
                </a:cxn>
                <a:cxn ang="0">
                  <a:pos x="T6" y="T7"/>
                </a:cxn>
                <a:cxn ang="0">
                  <a:pos x="T8" y="T9"/>
                </a:cxn>
                <a:cxn ang="0">
                  <a:pos x="T10" y="T11"/>
                </a:cxn>
              </a:cxnLst>
              <a:rect l="0" t="0" r="r" b="b"/>
              <a:pathLst>
                <a:path w="259" h="282">
                  <a:moveTo>
                    <a:pt x="259" y="0"/>
                  </a:moveTo>
                  <a:lnTo>
                    <a:pt x="129" y="0"/>
                  </a:lnTo>
                  <a:lnTo>
                    <a:pt x="0" y="0"/>
                  </a:lnTo>
                  <a:lnTo>
                    <a:pt x="0" y="282"/>
                  </a:lnTo>
                  <a:lnTo>
                    <a:pt x="259" y="282"/>
                  </a:lnTo>
                  <a:lnTo>
                    <a:pt x="259" y="0"/>
                  </a:lnTo>
                  <a:close/>
                </a:path>
              </a:pathLst>
            </a:custGeom>
            <a:solidFill>
              <a:srgbClr val="FFD7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64" name="Freeform 59">
              <a:extLst>
                <a:ext uri="{FF2B5EF4-FFF2-40B4-BE49-F238E27FC236}">
                  <a16:creationId xmlns:a16="http://schemas.microsoft.com/office/drawing/2014/main" id="{EE35FF32-DD84-2DBE-C14F-CCF22F8B1CE6}"/>
                </a:ext>
              </a:extLst>
            </p:cNvPr>
            <p:cNvSpPr>
              <a:spLocks/>
            </p:cNvSpPr>
            <p:nvPr/>
          </p:nvSpPr>
          <p:spPr bwMode="auto">
            <a:xfrm>
              <a:off x="10199861" y="4127450"/>
              <a:ext cx="96838" cy="906463"/>
            </a:xfrm>
            <a:custGeom>
              <a:avLst/>
              <a:gdLst>
                <a:gd name="T0" fmla="*/ 123 w 246"/>
                <a:gd name="T1" fmla="*/ 2282 h 2282"/>
                <a:gd name="T2" fmla="*/ 246 w 246"/>
                <a:gd name="T3" fmla="*/ 2282 h 2282"/>
                <a:gd name="T4" fmla="*/ 246 w 246"/>
                <a:gd name="T5" fmla="*/ 1027 h 2282"/>
                <a:gd name="T6" fmla="*/ 246 w 246"/>
                <a:gd name="T7" fmla="*/ 0 h 2282"/>
                <a:gd name="T8" fmla="*/ 0 w 246"/>
                <a:gd name="T9" fmla="*/ 0 h 2282"/>
                <a:gd name="T10" fmla="*/ 0 w 246"/>
                <a:gd name="T11" fmla="*/ 1027 h 2282"/>
                <a:gd name="T12" fmla="*/ 0 w 246"/>
                <a:gd name="T13" fmla="*/ 2282 h 2282"/>
                <a:gd name="T14" fmla="*/ 123 w 246"/>
                <a:gd name="T15" fmla="*/ 2282 h 22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282">
                  <a:moveTo>
                    <a:pt x="123" y="2282"/>
                  </a:moveTo>
                  <a:lnTo>
                    <a:pt x="246" y="2282"/>
                  </a:lnTo>
                  <a:lnTo>
                    <a:pt x="246" y="1027"/>
                  </a:lnTo>
                  <a:lnTo>
                    <a:pt x="246" y="0"/>
                  </a:lnTo>
                  <a:lnTo>
                    <a:pt x="0" y="0"/>
                  </a:lnTo>
                  <a:lnTo>
                    <a:pt x="0" y="1027"/>
                  </a:lnTo>
                  <a:lnTo>
                    <a:pt x="0" y="2282"/>
                  </a:lnTo>
                  <a:lnTo>
                    <a:pt x="123" y="228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65" name="Line 60">
              <a:extLst>
                <a:ext uri="{FF2B5EF4-FFF2-40B4-BE49-F238E27FC236}">
                  <a16:creationId xmlns:a16="http://schemas.microsoft.com/office/drawing/2014/main" id="{E1B33E65-6BF6-09BB-4DED-BCDAD9070ADA}"/>
                </a:ext>
              </a:extLst>
            </p:cNvPr>
            <p:cNvSpPr>
              <a:spLocks noChangeShapeType="1"/>
            </p:cNvSpPr>
            <p:nvPr/>
          </p:nvSpPr>
          <p:spPr bwMode="auto">
            <a:xfrm>
              <a:off x="7906241" y="3748038"/>
              <a:ext cx="0" cy="625475"/>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66" name="Freeform 61">
              <a:extLst>
                <a:ext uri="{FF2B5EF4-FFF2-40B4-BE49-F238E27FC236}">
                  <a16:creationId xmlns:a16="http://schemas.microsoft.com/office/drawing/2014/main" id="{FAEA312A-12BC-F4A9-DE3D-C35E69B2DB64}"/>
                </a:ext>
              </a:extLst>
            </p:cNvPr>
            <p:cNvSpPr>
              <a:spLocks/>
            </p:cNvSpPr>
            <p:nvPr/>
          </p:nvSpPr>
          <p:spPr bwMode="auto">
            <a:xfrm>
              <a:off x="10569748" y="5489525"/>
              <a:ext cx="47625" cy="184150"/>
            </a:xfrm>
            <a:custGeom>
              <a:avLst/>
              <a:gdLst>
                <a:gd name="T0" fmla="*/ 119 w 119"/>
                <a:gd name="T1" fmla="*/ 0 h 465"/>
                <a:gd name="T2" fmla="*/ 0 w 119"/>
                <a:gd name="T3" fmla="*/ 0 h 465"/>
                <a:gd name="T4" fmla="*/ 0 w 119"/>
                <a:gd name="T5" fmla="*/ 267 h 465"/>
                <a:gd name="T6" fmla="*/ 0 w 119"/>
                <a:gd name="T7" fmla="*/ 465 h 465"/>
                <a:gd name="T8" fmla="*/ 119 w 119"/>
                <a:gd name="T9" fmla="*/ 465 h 465"/>
              </a:gdLst>
              <a:ahLst/>
              <a:cxnLst>
                <a:cxn ang="0">
                  <a:pos x="T0" y="T1"/>
                </a:cxn>
                <a:cxn ang="0">
                  <a:pos x="T2" y="T3"/>
                </a:cxn>
                <a:cxn ang="0">
                  <a:pos x="T4" y="T5"/>
                </a:cxn>
                <a:cxn ang="0">
                  <a:pos x="T6" y="T7"/>
                </a:cxn>
                <a:cxn ang="0">
                  <a:pos x="T8" y="T9"/>
                </a:cxn>
              </a:cxnLst>
              <a:rect l="0" t="0" r="r" b="b"/>
              <a:pathLst>
                <a:path w="119" h="465">
                  <a:moveTo>
                    <a:pt x="119" y="0"/>
                  </a:moveTo>
                  <a:lnTo>
                    <a:pt x="0" y="0"/>
                  </a:lnTo>
                  <a:lnTo>
                    <a:pt x="0" y="267"/>
                  </a:lnTo>
                  <a:lnTo>
                    <a:pt x="0" y="465"/>
                  </a:lnTo>
                  <a:lnTo>
                    <a:pt x="119" y="465"/>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67" name="Freeform 62">
              <a:extLst>
                <a:ext uri="{FF2B5EF4-FFF2-40B4-BE49-F238E27FC236}">
                  <a16:creationId xmlns:a16="http://schemas.microsoft.com/office/drawing/2014/main" id="{04E16E37-83E4-AB47-C447-541E0999B5B6}"/>
                </a:ext>
              </a:extLst>
            </p:cNvPr>
            <p:cNvSpPr>
              <a:spLocks/>
            </p:cNvSpPr>
            <p:nvPr/>
          </p:nvSpPr>
          <p:spPr bwMode="auto">
            <a:xfrm>
              <a:off x="11141248" y="5451425"/>
              <a:ext cx="50800" cy="219075"/>
            </a:xfrm>
            <a:custGeom>
              <a:avLst/>
              <a:gdLst>
                <a:gd name="T0" fmla="*/ 0 w 130"/>
                <a:gd name="T1" fmla="*/ 550 h 550"/>
                <a:gd name="T2" fmla="*/ 130 w 130"/>
                <a:gd name="T3" fmla="*/ 550 h 550"/>
                <a:gd name="T4" fmla="*/ 130 w 130"/>
                <a:gd name="T5" fmla="*/ 282 h 550"/>
                <a:gd name="T6" fmla="*/ 130 w 130"/>
                <a:gd name="T7" fmla="*/ 0 h 550"/>
                <a:gd name="T8" fmla="*/ 0 w 130"/>
                <a:gd name="T9" fmla="*/ 0 h 550"/>
              </a:gdLst>
              <a:ahLst/>
              <a:cxnLst>
                <a:cxn ang="0">
                  <a:pos x="T0" y="T1"/>
                </a:cxn>
                <a:cxn ang="0">
                  <a:pos x="T2" y="T3"/>
                </a:cxn>
                <a:cxn ang="0">
                  <a:pos x="T4" y="T5"/>
                </a:cxn>
                <a:cxn ang="0">
                  <a:pos x="T6" y="T7"/>
                </a:cxn>
                <a:cxn ang="0">
                  <a:pos x="T8" y="T9"/>
                </a:cxn>
              </a:cxnLst>
              <a:rect l="0" t="0" r="r" b="b"/>
              <a:pathLst>
                <a:path w="130" h="550">
                  <a:moveTo>
                    <a:pt x="0" y="550"/>
                  </a:moveTo>
                  <a:lnTo>
                    <a:pt x="130" y="550"/>
                  </a:lnTo>
                  <a:lnTo>
                    <a:pt x="130" y="282"/>
                  </a:lnTo>
                  <a:lnTo>
                    <a:pt x="130"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68" name="Freeform 63">
              <a:extLst>
                <a:ext uri="{FF2B5EF4-FFF2-40B4-BE49-F238E27FC236}">
                  <a16:creationId xmlns:a16="http://schemas.microsoft.com/office/drawing/2014/main" id="{BBAA42FB-57AA-A2B8-20C5-D27B87EF599B}"/>
                </a:ext>
              </a:extLst>
            </p:cNvPr>
            <p:cNvSpPr>
              <a:spLocks/>
            </p:cNvSpPr>
            <p:nvPr/>
          </p:nvSpPr>
          <p:spPr bwMode="auto">
            <a:xfrm>
              <a:off x="11090448" y="5451425"/>
              <a:ext cx="50800" cy="219075"/>
            </a:xfrm>
            <a:custGeom>
              <a:avLst/>
              <a:gdLst>
                <a:gd name="T0" fmla="*/ 129 w 129"/>
                <a:gd name="T1" fmla="*/ 0 h 550"/>
                <a:gd name="T2" fmla="*/ 0 w 129"/>
                <a:gd name="T3" fmla="*/ 0 h 550"/>
                <a:gd name="T4" fmla="*/ 0 w 129"/>
                <a:gd name="T5" fmla="*/ 282 h 550"/>
                <a:gd name="T6" fmla="*/ 0 w 129"/>
                <a:gd name="T7" fmla="*/ 550 h 550"/>
                <a:gd name="T8" fmla="*/ 129 w 129"/>
                <a:gd name="T9" fmla="*/ 550 h 550"/>
              </a:gdLst>
              <a:ahLst/>
              <a:cxnLst>
                <a:cxn ang="0">
                  <a:pos x="T0" y="T1"/>
                </a:cxn>
                <a:cxn ang="0">
                  <a:pos x="T2" y="T3"/>
                </a:cxn>
                <a:cxn ang="0">
                  <a:pos x="T4" y="T5"/>
                </a:cxn>
                <a:cxn ang="0">
                  <a:pos x="T6" y="T7"/>
                </a:cxn>
                <a:cxn ang="0">
                  <a:pos x="T8" y="T9"/>
                </a:cxn>
              </a:cxnLst>
              <a:rect l="0" t="0" r="r" b="b"/>
              <a:pathLst>
                <a:path w="129" h="550">
                  <a:moveTo>
                    <a:pt x="129" y="0"/>
                  </a:moveTo>
                  <a:lnTo>
                    <a:pt x="0" y="0"/>
                  </a:lnTo>
                  <a:lnTo>
                    <a:pt x="0" y="282"/>
                  </a:lnTo>
                  <a:lnTo>
                    <a:pt x="0" y="550"/>
                  </a:lnTo>
                  <a:lnTo>
                    <a:pt x="129" y="55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69" name="Line 64">
              <a:extLst>
                <a:ext uri="{FF2B5EF4-FFF2-40B4-BE49-F238E27FC236}">
                  <a16:creationId xmlns:a16="http://schemas.microsoft.com/office/drawing/2014/main" id="{82E823F6-6380-729A-435B-330E02C4B14B}"/>
                </a:ext>
              </a:extLst>
            </p:cNvPr>
            <p:cNvSpPr>
              <a:spLocks noChangeShapeType="1"/>
            </p:cNvSpPr>
            <p:nvPr/>
          </p:nvSpPr>
          <p:spPr bwMode="auto">
            <a:xfrm>
              <a:off x="8477106" y="3524200"/>
              <a:ext cx="0" cy="7874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70" name="Line 65">
              <a:extLst>
                <a:ext uri="{FF2B5EF4-FFF2-40B4-BE49-F238E27FC236}">
                  <a16:creationId xmlns:a16="http://schemas.microsoft.com/office/drawing/2014/main" id="{53DD1C33-3062-C56B-FBBB-B9072ADBBF0D}"/>
                </a:ext>
              </a:extLst>
            </p:cNvPr>
            <p:cNvSpPr>
              <a:spLocks noChangeShapeType="1"/>
            </p:cNvSpPr>
            <p:nvPr/>
          </p:nvSpPr>
          <p:spPr bwMode="auto">
            <a:xfrm>
              <a:off x="10617373" y="5251400"/>
              <a:ext cx="0" cy="238125"/>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71" name="Freeform 66">
              <a:extLst>
                <a:ext uri="{FF2B5EF4-FFF2-40B4-BE49-F238E27FC236}">
                  <a16:creationId xmlns:a16="http://schemas.microsoft.com/office/drawing/2014/main" id="{4D214113-BFC4-0E29-041F-7A2484BE5FBF}"/>
                </a:ext>
              </a:extLst>
            </p:cNvPr>
            <p:cNvSpPr>
              <a:spLocks/>
            </p:cNvSpPr>
            <p:nvPr/>
          </p:nvSpPr>
          <p:spPr bwMode="auto">
            <a:xfrm>
              <a:off x="10617373" y="5489525"/>
              <a:ext cx="47625" cy="184150"/>
            </a:xfrm>
            <a:custGeom>
              <a:avLst/>
              <a:gdLst>
                <a:gd name="T0" fmla="*/ 0 w 120"/>
                <a:gd name="T1" fmla="*/ 465 h 465"/>
                <a:gd name="T2" fmla="*/ 120 w 120"/>
                <a:gd name="T3" fmla="*/ 465 h 465"/>
                <a:gd name="T4" fmla="*/ 120 w 120"/>
                <a:gd name="T5" fmla="*/ 267 h 465"/>
                <a:gd name="T6" fmla="*/ 120 w 120"/>
                <a:gd name="T7" fmla="*/ 0 h 465"/>
                <a:gd name="T8" fmla="*/ 0 w 120"/>
                <a:gd name="T9" fmla="*/ 0 h 465"/>
              </a:gdLst>
              <a:ahLst/>
              <a:cxnLst>
                <a:cxn ang="0">
                  <a:pos x="T0" y="T1"/>
                </a:cxn>
                <a:cxn ang="0">
                  <a:pos x="T2" y="T3"/>
                </a:cxn>
                <a:cxn ang="0">
                  <a:pos x="T4" y="T5"/>
                </a:cxn>
                <a:cxn ang="0">
                  <a:pos x="T6" y="T7"/>
                </a:cxn>
                <a:cxn ang="0">
                  <a:pos x="T8" y="T9"/>
                </a:cxn>
              </a:cxnLst>
              <a:rect l="0" t="0" r="r" b="b"/>
              <a:pathLst>
                <a:path w="120" h="465">
                  <a:moveTo>
                    <a:pt x="0" y="465"/>
                  </a:moveTo>
                  <a:lnTo>
                    <a:pt x="120" y="465"/>
                  </a:lnTo>
                  <a:lnTo>
                    <a:pt x="120" y="267"/>
                  </a:lnTo>
                  <a:lnTo>
                    <a:pt x="120"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72" name="Line 67">
              <a:extLst>
                <a:ext uri="{FF2B5EF4-FFF2-40B4-BE49-F238E27FC236}">
                  <a16:creationId xmlns:a16="http://schemas.microsoft.com/office/drawing/2014/main" id="{9FEF5CD1-57D0-0B09-2D46-2560AD16A067}"/>
                </a:ext>
              </a:extLst>
            </p:cNvPr>
            <p:cNvSpPr>
              <a:spLocks noChangeShapeType="1"/>
            </p:cNvSpPr>
            <p:nvPr/>
          </p:nvSpPr>
          <p:spPr bwMode="auto">
            <a:xfrm flipV="1">
              <a:off x="10617373" y="5673675"/>
              <a:ext cx="0" cy="4286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73" name="Line 68">
              <a:extLst>
                <a:ext uri="{FF2B5EF4-FFF2-40B4-BE49-F238E27FC236}">
                  <a16:creationId xmlns:a16="http://schemas.microsoft.com/office/drawing/2014/main" id="{F07BC88C-17B2-9042-0373-84E15D815068}"/>
                </a:ext>
              </a:extLst>
            </p:cNvPr>
            <p:cNvSpPr>
              <a:spLocks noChangeShapeType="1"/>
            </p:cNvSpPr>
            <p:nvPr/>
          </p:nvSpPr>
          <p:spPr bwMode="auto">
            <a:xfrm flipV="1">
              <a:off x="11141248" y="5670500"/>
              <a:ext cx="0" cy="85725"/>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74" name="Line 69">
              <a:extLst>
                <a:ext uri="{FF2B5EF4-FFF2-40B4-BE49-F238E27FC236}">
                  <a16:creationId xmlns:a16="http://schemas.microsoft.com/office/drawing/2014/main" id="{67F23C32-5FFB-87D6-1127-283943D27D70}"/>
                </a:ext>
              </a:extLst>
            </p:cNvPr>
            <p:cNvSpPr>
              <a:spLocks noChangeShapeType="1"/>
            </p:cNvSpPr>
            <p:nvPr/>
          </p:nvSpPr>
          <p:spPr bwMode="auto">
            <a:xfrm>
              <a:off x="11141248" y="5154563"/>
              <a:ext cx="0" cy="29686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75" name="Line 70">
              <a:extLst>
                <a:ext uri="{FF2B5EF4-FFF2-40B4-BE49-F238E27FC236}">
                  <a16:creationId xmlns:a16="http://schemas.microsoft.com/office/drawing/2014/main" id="{64FDE0E8-2F14-2252-436C-7B1906C488F6}"/>
                </a:ext>
              </a:extLst>
            </p:cNvPr>
            <p:cNvSpPr>
              <a:spLocks noChangeShapeType="1"/>
            </p:cNvSpPr>
            <p:nvPr/>
          </p:nvSpPr>
          <p:spPr bwMode="auto">
            <a:xfrm>
              <a:off x="9350548" y="3624213"/>
              <a:ext cx="0" cy="796925"/>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76" name="Line 71">
              <a:extLst>
                <a:ext uri="{FF2B5EF4-FFF2-40B4-BE49-F238E27FC236}">
                  <a16:creationId xmlns:a16="http://schemas.microsoft.com/office/drawing/2014/main" id="{939EB69D-31EB-68F8-4F53-FBE79F127522}"/>
                </a:ext>
              </a:extLst>
            </p:cNvPr>
            <p:cNvSpPr>
              <a:spLocks noChangeShapeType="1"/>
            </p:cNvSpPr>
            <p:nvPr/>
          </p:nvSpPr>
          <p:spPr bwMode="auto">
            <a:xfrm flipV="1">
              <a:off x="10247486" y="5033913"/>
              <a:ext cx="0" cy="41116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77" name="Freeform 72">
              <a:extLst>
                <a:ext uri="{FF2B5EF4-FFF2-40B4-BE49-F238E27FC236}">
                  <a16:creationId xmlns:a16="http://schemas.microsoft.com/office/drawing/2014/main" id="{BFD87D0F-0FB1-3EB5-B3B6-87108B28F5BC}"/>
                </a:ext>
              </a:extLst>
            </p:cNvPr>
            <p:cNvSpPr>
              <a:spLocks/>
            </p:cNvSpPr>
            <p:nvPr/>
          </p:nvSpPr>
          <p:spPr bwMode="auto">
            <a:xfrm>
              <a:off x="7906241" y="4373513"/>
              <a:ext cx="52388" cy="492125"/>
            </a:xfrm>
            <a:custGeom>
              <a:avLst/>
              <a:gdLst>
                <a:gd name="T0" fmla="*/ 0 w 129"/>
                <a:gd name="T1" fmla="*/ 1240 h 1240"/>
                <a:gd name="T2" fmla="*/ 129 w 129"/>
                <a:gd name="T3" fmla="*/ 1240 h 1240"/>
                <a:gd name="T4" fmla="*/ 129 w 129"/>
                <a:gd name="T5" fmla="*/ 327 h 1240"/>
                <a:gd name="T6" fmla="*/ 129 w 129"/>
                <a:gd name="T7" fmla="*/ 0 h 1240"/>
                <a:gd name="T8" fmla="*/ 0 w 129"/>
                <a:gd name="T9" fmla="*/ 0 h 1240"/>
              </a:gdLst>
              <a:ahLst/>
              <a:cxnLst>
                <a:cxn ang="0">
                  <a:pos x="T0" y="T1"/>
                </a:cxn>
                <a:cxn ang="0">
                  <a:pos x="T2" y="T3"/>
                </a:cxn>
                <a:cxn ang="0">
                  <a:pos x="T4" y="T5"/>
                </a:cxn>
                <a:cxn ang="0">
                  <a:pos x="T6" y="T7"/>
                </a:cxn>
                <a:cxn ang="0">
                  <a:pos x="T8" y="T9"/>
                </a:cxn>
              </a:cxnLst>
              <a:rect l="0" t="0" r="r" b="b"/>
              <a:pathLst>
                <a:path w="129" h="1240">
                  <a:moveTo>
                    <a:pt x="0" y="1240"/>
                  </a:moveTo>
                  <a:lnTo>
                    <a:pt x="129" y="1240"/>
                  </a:lnTo>
                  <a:lnTo>
                    <a:pt x="129" y="327"/>
                  </a:lnTo>
                  <a:lnTo>
                    <a:pt x="129"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78" name="Freeform 73">
              <a:extLst>
                <a:ext uri="{FF2B5EF4-FFF2-40B4-BE49-F238E27FC236}">
                  <a16:creationId xmlns:a16="http://schemas.microsoft.com/office/drawing/2014/main" id="{4FD84E62-C3EE-C40C-31AA-3B069A73294B}"/>
                </a:ext>
              </a:extLst>
            </p:cNvPr>
            <p:cNvSpPr>
              <a:spLocks/>
            </p:cNvSpPr>
            <p:nvPr/>
          </p:nvSpPr>
          <p:spPr bwMode="auto">
            <a:xfrm>
              <a:off x="7855441" y="4373513"/>
              <a:ext cx="50800" cy="492125"/>
            </a:xfrm>
            <a:custGeom>
              <a:avLst/>
              <a:gdLst>
                <a:gd name="T0" fmla="*/ 130 w 130"/>
                <a:gd name="T1" fmla="*/ 0 h 1240"/>
                <a:gd name="T2" fmla="*/ 0 w 130"/>
                <a:gd name="T3" fmla="*/ 0 h 1240"/>
                <a:gd name="T4" fmla="*/ 0 w 130"/>
                <a:gd name="T5" fmla="*/ 327 h 1240"/>
                <a:gd name="T6" fmla="*/ 0 w 130"/>
                <a:gd name="T7" fmla="*/ 1240 h 1240"/>
                <a:gd name="T8" fmla="*/ 130 w 130"/>
                <a:gd name="T9" fmla="*/ 1240 h 1240"/>
              </a:gdLst>
              <a:ahLst/>
              <a:cxnLst>
                <a:cxn ang="0">
                  <a:pos x="T0" y="T1"/>
                </a:cxn>
                <a:cxn ang="0">
                  <a:pos x="T2" y="T3"/>
                </a:cxn>
                <a:cxn ang="0">
                  <a:pos x="T4" y="T5"/>
                </a:cxn>
                <a:cxn ang="0">
                  <a:pos x="T6" y="T7"/>
                </a:cxn>
                <a:cxn ang="0">
                  <a:pos x="T8" y="T9"/>
                </a:cxn>
              </a:cxnLst>
              <a:rect l="0" t="0" r="r" b="b"/>
              <a:pathLst>
                <a:path w="130" h="1240">
                  <a:moveTo>
                    <a:pt x="130" y="0"/>
                  </a:moveTo>
                  <a:lnTo>
                    <a:pt x="0" y="0"/>
                  </a:lnTo>
                  <a:lnTo>
                    <a:pt x="0" y="327"/>
                  </a:lnTo>
                  <a:lnTo>
                    <a:pt x="0" y="1240"/>
                  </a:lnTo>
                  <a:lnTo>
                    <a:pt x="130" y="124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79" name="Line 74">
              <a:extLst>
                <a:ext uri="{FF2B5EF4-FFF2-40B4-BE49-F238E27FC236}">
                  <a16:creationId xmlns:a16="http://schemas.microsoft.com/office/drawing/2014/main" id="{45208B6C-D29F-5D75-B43B-C055BB28363D}"/>
                </a:ext>
              </a:extLst>
            </p:cNvPr>
            <p:cNvSpPr>
              <a:spLocks noChangeShapeType="1"/>
            </p:cNvSpPr>
            <p:nvPr/>
          </p:nvSpPr>
          <p:spPr bwMode="auto">
            <a:xfrm flipV="1">
              <a:off x="8477106" y="5010100"/>
              <a:ext cx="0" cy="4572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80" name="Freeform 75">
              <a:extLst>
                <a:ext uri="{FF2B5EF4-FFF2-40B4-BE49-F238E27FC236}">
                  <a16:creationId xmlns:a16="http://schemas.microsoft.com/office/drawing/2014/main" id="{7D312FB1-2DDD-EDCD-0985-9E913C40F635}"/>
                </a:ext>
              </a:extLst>
            </p:cNvPr>
            <p:cNvSpPr>
              <a:spLocks/>
            </p:cNvSpPr>
            <p:nvPr/>
          </p:nvSpPr>
          <p:spPr bwMode="auto">
            <a:xfrm>
              <a:off x="7561436" y="4492575"/>
              <a:ext cx="46038" cy="481013"/>
            </a:xfrm>
            <a:custGeom>
              <a:avLst/>
              <a:gdLst>
                <a:gd name="T0" fmla="*/ 0 w 120"/>
                <a:gd name="T1" fmla="*/ 1211 h 1211"/>
                <a:gd name="T2" fmla="*/ 120 w 120"/>
                <a:gd name="T3" fmla="*/ 1211 h 1211"/>
                <a:gd name="T4" fmla="*/ 120 w 120"/>
                <a:gd name="T5" fmla="*/ 359 h 1211"/>
                <a:gd name="T6" fmla="*/ 120 w 120"/>
                <a:gd name="T7" fmla="*/ 0 h 1211"/>
                <a:gd name="T8" fmla="*/ 0 w 120"/>
                <a:gd name="T9" fmla="*/ 0 h 1211"/>
              </a:gdLst>
              <a:ahLst/>
              <a:cxnLst>
                <a:cxn ang="0">
                  <a:pos x="T0" y="T1"/>
                </a:cxn>
                <a:cxn ang="0">
                  <a:pos x="T2" y="T3"/>
                </a:cxn>
                <a:cxn ang="0">
                  <a:pos x="T4" y="T5"/>
                </a:cxn>
                <a:cxn ang="0">
                  <a:pos x="T6" y="T7"/>
                </a:cxn>
                <a:cxn ang="0">
                  <a:pos x="T8" y="T9"/>
                </a:cxn>
              </a:cxnLst>
              <a:rect l="0" t="0" r="r" b="b"/>
              <a:pathLst>
                <a:path w="120" h="1211">
                  <a:moveTo>
                    <a:pt x="0" y="1211"/>
                  </a:moveTo>
                  <a:lnTo>
                    <a:pt x="120" y="1211"/>
                  </a:lnTo>
                  <a:lnTo>
                    <a:pt x="120" y="359"/>
                  </a:lnTo>
                  <a:lnTo>
                    <a:pt x="120"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81" name="Freeform 76">
              <a:extLst>
                <a:ext uri="{FF2B5EF4-FFF2-40B4-BE49-F238E27FC236}">
                  <a16:creationId xmlns:a16="http://schemas.microsoft.com/office/drawing/2014/main" id="{4D03A3F0-5156-6CE5-223E-7B08D472179E}"/>
                </a:ext>
              </a:extLst>
            </p:cNvPr>
            <p:cNvSpPr>
              <a:spLocks/>
            </p:cNvSpPr>
            <p:nvPr/>
          </p:nvSpPr>
          <p:spPr bwMode="auto">
            <a:xfrm>
              <a:off x="7513811" y="4492575"/>
              <a:ext cx="47625" cy="481013"/>
            </a:xfrm>
            <a:custGeom>
              <a:avLst/>
              <a:gdLst>
                <a:gd name="T0" fmla="*/ 119 w 119"/>
                <a:gd name="T1" fmla="*/ 0 h 1211"/>
                <a:gd name="T2" fmla="*/ 0 w 119"/>
                <a:gd name="T3" fmla="*/ 0 h 1211"/>
                <a:gd name="T4" fmla="*/ 0 w 119"/>
                <a:gd name="T5" fmla="*/ 359 h 1211"/>
                <a:gd name="T6" fmla="*/ 0 w 119"/>
                <a:gd name="T7" fmla="*/ 1211 h 1211"/>
                <a:gd name="T8" fmla="*/ 119 w 119"/>
                <a:gd name="T9" fmla="*/ 1211 h 1211"/>
              </a:gdLst>
              <a:ahLst/>
              <a:cxnLst>
                <a:cxn ang="0">
                  <a:pos x="T0" y="T1"/>
                </a:cxn>
                <a:cxn ang="0">
                  <a:pos x="T2" y="T3"/>
                </a:cxn>
                <a:cxn ang="0">
                  <a:pos x="T4" y="T5"/>
                </a:cxn>
                <a:cxn ang="0">
                  <a:pos x="T6" y="T7"/>
                </a:cxn>
                <a:cxn ang="0">
                  <a:pos x="T8" y="T9"/>
                </a:cxn>
              </a:cxnLst>
              <a:rect l="0" t="0" r="r" b="b"/>
              <a:pathLst>
                <a:path w="119" h="1211">
                  <a:moveTo>
                    <a:pt x="119" y="0"/>
                  </a:moveTo>
                  <a:lnTo>
                    <a:pt x="0" y="0"/>
                  </a:lnTo>
                  <a:lnTo>
                    <a:pt x="0" y="359"/>
                  </a:lnTo>
                  <a:lnTo>
                    <a:pt x="0" y="1211"/>
                  </a:lnTo>
                  <a:lnTo>
                    <a:pt x="119" y="1211"/>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82" name="Line 77">
              <a:extLst>
                <a:ext uri="{FF2B5EF4-FFF2-40B4-BE49-F238E27FC236}">
                  <a16:creationId xmlns:a16="http://schemas.microsoft.com/office/drawing/2014/main" id="{61EF74E5-287E-F1F8-604B-7C1E53DEEFDE}"/>
                </a:ext>
              </a:extLst>
            </p:cNvPr>
            <p:cNvSpPr>
              <a:spLocks noChangeShapeType="1"/>
            </p:cNvSpPr>
            <p:nvPr/>
          </p:nvSpPr>
          <p:spPr bwMode="auto">
            <a:xfrm flipV="1">
              <a:off x="9350548" y="5029150"/>
              <a:ext cx="0" cy="6429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83" name="Line 78">
              <a:extLst>
                <a:ext uri="{FF2B5EF4-FFF2-40B4-BE49-F238E27FC236}">
                  <a16:creationId xmlns:a16="http://schemas.microsoft.com/office/drawing/2014/main" id="{E8272909-1E83-1931-51C2-3FA9E7E30E5B}"/>
                </a:ext>
              </a:extLst>
            </p:cNvPr>
            <p:cNvSpPr>
              <a:spLocks noChangeShapeType="1"/>
            </p:cNvSpPr>
            <p:nvPr/>
          </p:nvSpPr>
          <p:spPr bwMode="auto">
            <a:xfrm flipV="1">
              <a:off x="7906241" y="4865638"/>
              <a:ext cx="0" cy="377825"/>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84" name="Line 79">
              <a:extLst>
                <a:ext uri="{FF2B5EF4-FFF2-40B4-BE49-F238E27FC236}">
                  <a16:creationId xmlns:a16="http://schemas.microsoft.com/office/drawing/2014/main" id="{86039DF3-3F8A-4346-6A7C-B100B425747B}"/>
                </a:ext>
              </a:extLst>
            </p:cNvPr>
            <p:cNvSpPr>
              <a:spLocks noChangeShapeType="1"/>
            </p:cNvSpPr>
            <p:nvPr/>
          </p:nvSpPr>
          <p:spPr bwMode="auto">
            <a:xfrm flipV="1">
              <a:off x="7561436" y="4973588"/>
              <a:ext cx="0" cy="612775"/>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85" name="Freeform 80">
              <a:extLst>
                <a:ext uri="{FF2B5EF4-FFF2-40B4-BE49-F238E27FC236}">
                  <a16:creationId xmlns:a16="http://schemas.microsoft.com/office/drawing/2014/main" id="{146950DF-4BE4-5ED4-9D46-43C6F1C42E0F}"/>
                </a:ext>
              </a:extLst>
            </p:cNvPr>
            <p:cNvSpPr>
              <a:spLocks/>
            </p:cNvSpPr>
            <p:nvPr/>
          </p:nvSpPr>
          <p:spPr bwMode="auto">
            <a:xfrm>
              <a:off x="9350548" y="4421138"/>
              <a:ext cx="49213" cy="608013"/>
            </a:xfrm>
            <a:custGeom>
              <a:avLst/>
              <a:gdLst>
                <a:gd name="T0" fmla="*/ 0 w 126"/>
                <a:gd name="T1" fmla="*/ 1531 h 1531"/>
                <a:gd name="T2" fmla="*/ 126 w 126"/>
                <a:gd name="T3" fmla="*/ 1531 h 1531"/>
                <a:gd name="T4" fmla="*/ 126 w 126"/>
                <a:gd name="T5" fmla="*/ 724 h 1531"/>
                <a:gd name="T6" fmla="*/ 126 w 126"/>
                <a:gd name="T7" fmla="*/ 0 h 1531"/>
                <a:gd name="T8" fmla="*/ 0 w 126"/>
                <a:gd name="T9" fmla="*/ 0 h 1531"/>
              </a:gdLst>
              <a:ahLst/>
              <a:cxnLst>
                <a:cxn ang="0">
                  <a:pos x="T0" y="T1"/>
                </a:cxn>
                <a:cxn ang="0">
                  <a:pos x="T2" y="T3"/>
                </a:cxn>
                <a:cxn ang="0">
                  <a:pos x="T4" y="T5"/>
                </a:cxn>
                <a:cxn ang="0">
                  <a:pos x="T6" y="T7"/>
                </a:cxn>
                <a:cxn ang="0">
                  <a:pos x="T8" y="T9"/>
                </a:cxn>
              </a:cxnLst>
              <a:rect l="0" t="0" r="r" b="b"/>
              <a:pathLst>
                <a:path w="126" h="1531">
                  <a:moveTo>
                    <a:pt x="0" y="1531"/>
                  </a:moveTo>
                  <a:lnTo>
                    <a:pt x="126" y="1531"/>
                  </a:lnTo>
                  <a:lnTo>
                    <a:pt x="126" y="724"/>
                  </a:lnTo>
                  <a:lnTo>
                    <a:pt x="12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86" name="Freeform 81">
              <a:extLst>
                <a:ext uri="{FF2B5EF4-FFF2-40B4-BE49-F238E27FC236}">
                  <a16:creationId xmlns:a16="http://schemas.microsoft.com/office/drawing/2014/main" id="{29275533-053D-D4A7-E30E-37D3A3340513}"/>
                </a:ext>
              </a:extLst>
            </p:cNvPr>
            <p:cNvSpPr>
              <a:spLocks/>
            </p:cNvSpPr>
            <p:nvPr/>
          </p:nvSpPr>
          <p:spPr bwMode="auto">
            <a:xfrm>
              <a:off x="9301336" y="4421138"/>
              <a:ext cx="49213" cy="608013"/>
            </a:xfrm>
            <a:custGeom>
              <a:avLst/>
              <a:gdLst>
                <a:gd name="T0" fmla="*/ 124 w 124"/>
                <a:gd name="T1" fmla="*/ 0 h 1531"/>
                <a:gd name="T2" fmla="*/ 0 w 124"/>
                <a:gd name="T3" fmla="*/ 0 h 1531"/>
                <a:gd name="T4" fmla="*/ 0 w 124"/>
                <a:gd name="T5" fmla="*/ 724 h 1531"/>
                <a:gd name="T6" fmla="*/ 0 w 124"/>
                <a:gd name="T7" fmla="*/ 1531 h 1531"/>
                <a:gd name="T8" fmla="*/ 124 w 124"/>
                <a:gd name="T9" fmla="*/ 1531 h 1531"/>
              </a:gdLst>
              <a:ahLst/>
              <a:cxnLst>
                <a:cxn ang="0">
                  <a:pos x="T0" y="T1"/>
                </a:cxn>
                <a:cxn ang="0">
                  <a:pos x="T2" y="T3"/>
                </a:cxn>
                <a:cxn ang="0">
                  <a:pos x="T4" y="T5"/>
                </a:cxn>
                <a:cxn ang="0">
                  <a:pos x="T6" y="T7"/>
                </a:cxn>
                <a:cxn ang="0">
                  <a:pos x="T8" y="T9"/>
                </a:cxn>
              </a:cxnLst>
              <a:rect l="0" t="0" r="r" b="b"/>
              <a:pathLst>
                <a:path w="124" h="1531">
                  <a:moveTo>
                    <a:pt x="124" y="0"/>
                  </a:moveTo>
                  <a:lnTo>
                    <a:pt x="0" y="0"/>
                  </a:lnTo>
                  <a:lnTo>
                    <a:pt x="0" y="724"/>
                  </a:lnTo>
                  <a:lnTo>
                    <a:pt x="0" y="1531"/>
                  </a:lnTo>
                  <a:lnTo>
                    <a:pt x="124" y="1531"/>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87" name="Line 82">
              <a:extLst>
                <a:ext uri="{FF2B5EF4-FFF2-40B4-BE49-F238E27FC236}">
                  <a16:creationId xmlns:a16="http://schemas.microsoft.com/office/drawing/2014/main" id="{0FAF9F9D-1E67-A5A9-E020-C69C756186BD}"/>
                </a:ext>
              </a:extLst>
            </p:cNvPr>
            <p:cNvSpPr>
              <a:spLocks noChangeShapeType="1"/>
            </p:cNvSpPr>
            <p:nvPr/>
          </p:nvSpPr>
          <p:spPr bwMode="auto">
            <a:xfrm flipV="1">
              <a:off x="9715673" y="5662563"/>
              <a:ext cx="0" cy="104775"/>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88" name="Freeform 83">
              <a:extLst>
                <a:ext uri="{FF2B5EF4-FFF2-40B4-BE49-F238E27FC236}">
                  <a16:creationId xmlns:a16="http://schemas.microsoft.com/office/drawing/2014/main" id="{CF66A194-0ABA-D7D1-1592-5B1B74033EBE}"/>
                </a:ext>
              </a:extLst>
            </p:cNvPr>
            <p:cNvSpPr>
              <a:spLocks/>
            </p:cNvSpPr>
            <p:nvPr/>
          </p:nvSpPr>
          <p:spPr bwMode="auto">
            <a:xfrm>
              <a:off x="8477106" y="4311600"/>
              <a:ext cx="49213" cy="698500"/>
            </a:xfrm>
            <a:custGeom>
              <a:avLst/>
              <a:gdLst>
                <a:gd name="T0" fmla="*/ 0 w 124"/>
                <a:gd name="T1" fmla="*/ 1761 h 1761"/>
                <a:gd name="T2" fmla="*/ 124 w 124"/>
                <a:gd name="T3" fmla="*/ 1761 h 1761"/>
                <a:gd name="T4" fmla="*/ 124 w 124"/>
                <a:gd name="T5" fmla="*/ 844 h 1761"/>
                <a:gd name="T6" fmla="*/ 124 w 124"/>
                <a:gd name="T7" fmla="*/ 0 h 1761"/>
                <a:gd name="T8" fmla="*/ 0 w 124"/>
                <a:gd name="T9" fmla="*/ 0 h 1761"/>
              </a:gdLst>
              <a:ahLst/>
              <a:cxnLst>
                <a:cxn ang="0">
                  <a:pos x="T0" y="T1"/>
                </a:cxn>
                <a:cxn ang="0">
                  <a:pos x="T2" y="T3"/>
                </a:cxn>
                <a:cxn ang="0">
                  <a:pos x="T4" y="T5"/>
                </a:cxn>
                <a:cxn ang="0">
                  <a:pos x="T6" y="T7"/>
                </a:cxn>
                <a:cxn ang="0">
                  <a:pos x="T8" y="T9"/>
                </a:cxn>
              </a:cxnLst>
              <a:rect l="0" t="0" r="r" b="b"/>
              <a:pathLst>
                <a:path w="124" h="1761">
                  <a:moveTo>
                    <a:pt x="0" y="1761"/>
                  </a:moveTo>
                  <a:lnTo>
                    <a:pt x="124" y="1761"/>
                  </a:lnTo>
                  <a:lnTo>
                    <a:pt x="124" y="844"/>
                  </a:lnTo>
                  <a:lnTo>
                    <a:pt x="124"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89" name="Freeform 84">
              <a:extLst>
                <a:ext uri="{FF2B5EF4-FFF2-40B4-BE49-F238E27FC236}">
                  <a16:creationId xmlns:a16="http://schemas.microsoft.com/office/drawing/2014/main" id="{410DBE7C-7359-3239-9F23-AFCF8752EBC9}"/>
                </a:ext>
              </a:extLst>
            </p:cNvPr>
            <p:cNvSpPr>
              <a:spLocks/>
            </p:cNvSpPr>
            <p:nvPr/>
          </p:nvSpPr>
          <p:spPr bwMode="auto">
            <a:xfrm>
              <a:off x="8429481" y="4311600"/>
              <a:ext cx="47625" cy="698500"/>
            </a:xfrm>
            <a:custGeom>
              <a:avLst/>
              <a:gdLst>
                <a:gd name="T0" fmla="*/ 124 w 124"/>
                <a:gd name="T1" fmla="*/ 0 h 1761"/>
                <a:gd name="T2" fmla="*/ 0 w 124"/>
                <a:gd name="T3" fmla="*/ 0 h 1761"/>
                <a:gd name="T4" fmla="*/ 0 w 124"/>
                <a:gd name="T5" fmla="*/ 844 h 1761"/>
                <a:gd name="T6" fmla="*/ 0 w 124"/>
                <a:gd name="T7" fmla="*/ 1761 h 1761"/>
                <a:gd name="T8" fmla="*/ 124 w 124"/>
                <a:gd name="T9" fmla="*/ 1761 h 1761"/>
              </a:gdLst>
              <a:ahLst/>
              <a:cxnLst>
                <a:cxn ang="0">
                  <a:pos x="T0" y="T1"/>
                </a:cxn>
                <a:cxn ang="0">
                  <a:pos x="T2" y="T3"/>
                </a:cxn>
                <a:cxn ang="0">
                  <a:pos x="T4" y="T5"/>
                </a:cxn>
                <a:cxn ang="0">
                  <a:pos x="T6" y="T7"/>
                </a:cxn>
                <a:cxn ang="0">
                  <a:pos x="T8" y="T9"/>
                </a:cxn>
              </a:cxnLst>
              <a:rect l="0" t="0" r="r" b="b"/>
              <a:pathLst>
                <a:path w="124" h="1761">
                  <a:moveTo>
                    <a:pt x="124" y="0"/>
                  </a:moveTo>
                  <a:lnTo>
                    <a:pt x="0" y="0"/>
                  </a:lnTo>
                  <a:lnTo>
                    <a:pt x="0" y="844"/>
                  </a:lnTo>
                  <a:lnTo>
                    <a:pt x="0" y="1761"/>
                  </a:lnTo>
                  <a:lnTo>
                    <a:pt x="124" y="1761"/>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90" name="Freeform 85">
              <a:extLst>
                <a:ext uri="{FF2B5EF4-FFF2-40B4-BE49-F238E27FC236}">
                  <a16:creationId xmlns:a16="http://schemas.microsoft.com/office/drawing/2014/main" id="{96FB640B-8136-6205-326E-080A542085E1}"/>
                </a:ext>
              </a:extLst>
            </p:cNvPr>
            <p:cNvSpPr>
              <a:spLocks/>
            </p:cNvSpPr>
            <p:nvPr/>
          </p:nvSpPr>
          <p:spPr bwMode="auto">
            <a:xfrm>
              <a:off x="9669636" y="5478413"/>
              <a:ext cx="46038" cy="184150"/>
            </a:xfrm>
            <a:custGeom>
              <a:avLst/>
              <a:gdLst>
                <a:gd name="T0" fmla="*/ 115 w 115"/>
                <a:gd name="T1" fmla="*/ 0 h 465"/>
                <a:gd name="T2" fmla="*/ 0 w 115"/>
                <a:gd name="T3" fmla="*/ 0 h 465"/>
                <a:gd name="T4" fmla="*/ 0 w 115"/>
                <a:gd name="T5" fmla="*/ 178 h 465"/>
                <a:gd name="T6" fmla="*/ 0 w 115"/>
                <a:gd name="T7" fmla="*/ 465 h 465"/>
                <a:gd name="T8" fmla="*/ 115 w 115"/>
                <a:gd name="T9" fmla="*/ 465 h 465"/>
              </a:gdLst>
              <a:ahLst/>
              <a:cxnLst>
                <a:cxn ang="0">
                  <a:pos x="T0" y="T1"/>
                </a:cxn>
                <a:cxn ang="0">
                  <a:pos x="T2" y="T3"/>
                </a:cxn>
                <a:cxn ang="0">
                  <a:pos x="T4" y="T5"/>
                </a:cxn>
                <a:cxn ang="0">
                  <a:pos x="T6" y="T7"/>
                </a:cxn>
                <a:cxn ang="0">
                  <a:pos x="T8" y="T9"/>
                </a:cxn>
              </a:cxnLst>
              <a:rect l="0" t="0" r="r" b="b"/>
              <a:pathLst>
                <a:path w="115" h="465">
                  <a:moveTo>
                    <a:pt x="115" y="0"/>
                  </a:moveTo>
                  <a:lnTo>
                    <a:pt x="0" y="0"/>
                  </a:lnTo>
                  <a:lnTo>
                    <a:pt x="0" y="178"/>
                  </a:lnTo>
                  <a:lnTo>
                    <a:pt x="0" y="465"/>
                  </a:lnTo>
                  <a:lnTo>
                    <a:pt x="115" y="465"/>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91" name="Line 86">
              <a:extLst>
                <a:ext uri="{FF2B5EF4-FFF2-40B4-BE49-F238E27FC236}">
                  <a16:creationId xmlns:a16="http://schemas.microsoft.com/office/drawing/2014/main" id="{F9B7189C-BA2B-EF75-4B8D-7DC0A861F496}"/>
                </a:ext>
              </a:extLst>
            </p:cNvPr>
            <p:cNvSpPr>
              <a:spLocks noChangeShapeType="1"/>
            </p:cNvSpPr>
            <p:nvPr/>
          </p:nvSpPr>
          <p:spPr bwMode="auto">
            <a:xfrm>
              <a:off x="8820323" y="5326013"/>
              <a:ext cx="0" cy="200025"/>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92" name="Freeform 87">
              <a:extLst>
                <a:ext uri="{FF2B5EF4-FFF2-40B4-BE49-F238E27FC236}">
                  <a16:creationId xmlns:a16="http://schemas.microsoft.com/office/drawing/2014/main" id="{2A101B91-42DE-0411-9A2E-E2DEAE76D54C}"/>
                </a:ext>
              </a:extLst>
            </p:cNvPr>
            <p:cNvSpPr>
              <a:spLocks/>
            </p:cNvSpPr>
            <p:nvPr/>
          </p:nvSpPr>
          <p:spPr bwMode="auto">
            <a:xfrm>
              <a:off x="8820323" y="5526038"/>
              <a:ext cx="47625" cy="158750"/>
            </a:xfrm>
            <a:custGeom>
              <a:avLst/>
              <a:gdLst>
                <a:gd name="T0" fmla="*/ 0 w 117"/>
                <a:gd name="T1" fmla="*/ 400 h 400"/>
                <a:gd name="T2" fmla="*/ 117 w 117"/>
                <a:gd name="T3" fmla="*/ 400 h 400"/>
                <a:gd name="T4" fmla="*/ 117 w 117"/>
                <a:gd name="T5" fmla="*/ 200 h 400"/>
                <a:gd name="T6" fmla="*/ 117 w 117"/>
                <a:gd name="T7" fmla="*/ 0 h 400"/>
                <a:gd name="T8" fmla="*/ 0 w 117"/>
                <a:gd name="T9" fmla="*/ 0 h 400"/>
              </a:gdLst>
              <a:ahLst/>
              <a:cxnLst>
                <a:cxn ang="0">
                  <a:pos x="T0" y="T1"/>
                </a:cxn>
                <a:cxn ang="0">
                  <a:pos x="T2" y="T3"/>
                </a:cxn>
                <a:cxn ang="0">
                  <a:pos x="T4" y="T5"/>
                </a:cxn>
                <a:cxn ang="0">
                  <a:pos x="T6" y="T7"/>
                </a:cxn>
                <a:cxn ang="0">
                  <a:pos x="T8" y="T9"/>
                </a:cxn>
              </a:cxnLst>
              <a:rect l="0" t="0" r="r" b="b"/>
              <a:pathLst>
                <a:path w="117" h="400">
                  <a:moveTo>
                    <a:pt x="0" y="400"/>
                  </a:moveTo>
                  <a:lnTo>
                    <a:pt x="117" y="400"/>
                  </a:lnTo>
                  <a:lnTo>
                    <a:pt x="117" y="200"/>
                  </a:lnTo>
                  <a:lnTo>
                    <a:pt x="117"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93" name="Freeform 88">
              <a:extLst>
                <a:ext uri="{FF2B5EF4-FFF2-40B4-BE49-F238E27FC236}">
                  <a16:creationId xmlns:a16="http://schemas.microsoft.com/office/drawing/2014/main" id="{223375D4-814F-DFA9-2670-4E795B52CB05}"/>
                </a:ext>
              </a:extLst>
            </p:cNvPr>
            <p:cNvSpPr>
              <a:spLocks/>
            </p:cNvSpPr>
            <p:nvPr/>
          </p:nvSpPr>
          <p:spPr bwMode="auto">
            <a:xfrm>
              <a:off x="8774286" y="5526038"/>
              <a:ext cx="46038" cy="158750"/>
            </a:xfrm>
            <a:custGeom>
              <a:avLst/>
              <a:gdLst>
                <a:gd name="T0" fmla="*/ 117 w 117"/>
                <a:gd name="T1" fmla="*/ 0 h 400"/>
                <a:gd name="T2" fmla="*/ 0 w 117"/>
                <a:gd name="T3" fmla="*/ 0 h 400"/>
                <a:gd name="T4" fmla="*/ 0 w 117"/>
                <a:gd name="T5" fmla="*/ 200 h 400"/>
                <a:gd name="T6" fmla="*/ 0 w 117"/>
                <a:gd name="T7" fmla="*/ 400 h 400"/>
                <a:gd name="T8" fmla="*/ 117 w 117"/>
                <a:gd name="T9" fmla="*/ 400 h 400"/>
              </a:gdLst>
              <a:ahLst/>
              <a:cxnLst>
                <a:cxn ang="0">
                  <a:pos x="T0" y="T1"/>
                </a:cxn>
                <a:cxn ang="0">
                  <a:pos x="T2" y="T3"/>
                </a:cxn>
                <a:cxn ang="0">
                  <a:pos x="T4" y="T5"/>
                </a:cxn>
                <a:cxn ang="0">
                  <a:pos x="T6" y="T7"/>
                </a:cxn>
                <a:cxn ang="0">
                  <a:pos x="T8" y="T9"/>
                </a:cxn>
              </a:cxnLst>
              <a:rect l="0" t="0" r="r" b="b"/>
              <a:pathLst>
                <a:path w="117" h="400">
                  <a:moveTo>
                    <a:pt x="117" y="0"/>
                  </a:moveTo>
                  <a:lnTo>
                    <a:pt x="0" y="0"/>
                  </a:lnTo>
                  <a:lnTo>
                    <a:pt x="0" y="200"/>
                  </a:lnTo>
                  <a:lnTo>
                    <a:pt x="0" y="400"/>
                  </a:lnTo>
                  <a:lnTo>
                    <a:pt x="117" y="40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94" name="Freeform 89">
              <a:extLst>
                <a:ext uri="{FF2B5EF4-FFF2-40B4-BE49-F238E27FC236}">
                  <a16:creationId xmlns:a16="http://schemas.microsoft.com/office/drawing/2014/main" id="{9BEB7CF5-CACE-05BD-7F7A-423E29FB55CE}"/>
                </a:ext>
              </a:extLst>
            </p:cNvPr>
            <p:cNvSpPr>
              <a:spLocks/>
            </p:cNvSpPr>
            <p:nvPr/>
          </p:nvSpPr>
          <p:spPr bwMode="auto">
            <a:xfrm>
              <a:off x="9715673" y="5478413"/>
              <a:ext cx="46038" cy="184150"/>
            </a:xfrm>
            <a:custGeom>
              <a:avLst/>
              <a:gdLst>
                <a:gd name="T0" fmla="*/ 0 w 116"/>
                <a:gd name="T1" fmla="*/ 465 h 465"/>
                <a:gd name="T2" fmla="*/ 116 w 116"/>
                <a:gd name="T3" fmla="*/ 465 h 465"/>
                <a:gd name="T4" fmla="*/ 116 w 116"/>
                <a:gd name="T5" fmla="*/ 178 h 465"/>
                <a:gd name="T6" fmla="*/ 116 w 116"/>
                <a:gd name="T7" fmla="*/ 0 h 465"/>
                <a:gd name="T8" fmla="*/ 0 w 116"/>
                <a:gd name="T9" fmla="*/ 0 h 465"/>
              </a:gdLst>
              <a:ahLst/>
              <a:cxnLst>
                <a:cxn ang="0">
                  <a:pos x="T0" y="T1"/>
                </a:cxn>
                <a:cxn ang="0">
                  <a:pos x="T2" y="T3"/>
                </a:cxn>
                <a:cxn ang="0">
                  <a:pos x="T4" y="T5"/>
                </a:cxn>
                <a:cxn ang="0">
                  <a:pos x="T6" y="T7"/>
                </a:cxn>
                <a:cxn ang="0">
                  <a:pos x="T8" y="T9"/>
                </a:cxn>
              </a:cxnLst>
              <a:rect l="0" t="0" r="r" b="b"/>
              <a:pathLst>
                <a:path w="116" h="465">
                  <a:moveTo>
                    <a:pt x="0" y="465"/>
                  </a:moveTo>
                  <a:lnTo>
                    <a:pt x="116" y="465"/>
                  </a:lnTo>
                  <a:lnTo>
                    <a:pt x="116" y="178"/>
                  </a:lnTo>
                  <a:lnTo>
                    <a:pt x="11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95" name="Line 90">
              <a:extLst>
                <a:ext uri="{FF2B5EF4-FFF2-40B4-BE49-F238E27FC236}">
                  <a16:creationId xmlns:a16="http://schemas.microsoft.com/office/drawing/2014/main" id="{68D62FEA-00BE-3473-4469-05F1CE7EE971}"/>
                </a:ext>
              </a:extLst>
            </p:cNvPr>
            <p:cNvSpPr>
              <a:spLocks noChangeShapeType="1"/>
            </p:cNvSpPr>
            <p:nvPr/>
          </p:nvSpPr>
          <p:spPr bwMode="auto">
            <a:xfrm flipV="1">
              <a:off x="8820323" y="5684788"/>
              <a:ext cx="0" cy="60325"/>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96" name="Line 91">
              <a:extLst>
                <a:ext uri="{FF2B5EF4-FFF2-40B4-BE49-F238E27FC236}">
                  <a16:creationId xmlns:a16="http://schemas.microsoft.com/office/drawing/2014/main" id="{04CBA74E-8B49-0F74-AEB1-999ABD2653BE}"/>
                </a:ext>
              </a:extLst>
            </p:cNvPr>
            <p:cNvSpPr>
              <a:spLocks noChangeShapeType="1"/>
            </p:cNvSpPr>
            <p:nvPr/>
          </p:nvSpPr>
          <p:spPr bwMode="auto">
            <a:xfrm>
              <a:off x="9715673" y="5226000"/>
              <a:ext cx="0" cy="25241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97" name="Line 92">
              <a:extLst>
                <a:ext uri="{FF2B5EF4-FFF2-40B4-BE49-F238E27FC236}">
                  <a16:creationId xmlns:a16="http://schemas.microsoft.com/office/drawing/2014/main" id="{7AA04462-1D71-8D8B-E374-2DF0FF2CEAF4}"/>
                </a:ext>
              </a:extLst>
            </p:cNvPr>
            <p:cNvSpPr>
              <a:spLocks noChangeShapeType="1"/>
            </p:cNvSpPr>
            <p:nvPr/>
          </p:nvSpPr>
          <p:spPr bwMode="auto">
            <a:xfrm>
              <a:off x="7561436" y="4024263"/>
              <a:ext cx="0" cy="46831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98" name="Line 93">
              <a:extLst>
                <a:ext uri="{FF2B5EF4-FFF2-40B4-BE49-F238E27FC236}">
                  <a16:creationId xmlns:a16="http://schemas.microsoft.com/office/drawing/2014/main" id="{C92D674A-ED38-CA40-F7E7-5C279F4F348B}"/>
                </a:ext>
              </a:extLst>
            </p:cNvPr>
            <p:cNvSpPr>
              <a:spLocks noChangeShapeType="1"/>
            </p:cNvSpPr>
            <p:nvPr/>
          </p:nvSpPr>
          <p:spPr bwMode="auto">
            <a:xfrm flipH="1">
              <a:off x="8429481" y="4644975"/>
              <a:ext cx="96838"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99" name="Line 94">
              <a:extLst>
                <a:ext uri="{FF2B5EF4-FFF2-40B4-BE49-F238E27FC236}">
                  <a16:creationId xmlns:a16="http://schemas.microsoft.com/office/drawing/2014/main" id="{5DCC15A2-E2EF-B3B1-09E5-1443BE440752}"/>
                </a:ext>
              </a:extLst>
            </p:cNvPr>
            <p:cNvSpPr>
              <a:spLocks noChangeShapeType="1"/>
            </p:cNvSpPr>
            <p:nvPr/>
          </p:nvSpPr>
          <p:spPr bwMode="auto">
            <a:xfrm flipH="1">
              <a:off x="9669636" y="5548263"/>
              <a:ext cx="92075"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100" name="Line 95">
              <a:extLst>
                <a:ext uri="{FF2B5EF4-FFF2-40B4-BE49-F238E27FC236}">
                  <a16:creationId xmlns:a16="http://schemas.microsoft.com/office/drawing/2014/main" id="{763BAC22-512C-7173-A2B5-AFE619D93425}"/>
                </a:ext>
              </a:extLst>
            </p:cNvPr>
            <p:cNvSpPr>
              <a:spLocks noChangeShapeType="1"/>
            </p:cNvSpPr>
            <p:nvPr/>
          </p:nvSpPr>
          <p:spPr bwMode="auto">
            <a:xfrm flipH="1">
              <a:off x="9301336" y="4708475"/>
              <a:ext cx="98425"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101" name="Line 96">
              <a:extLst>
                <a:ext uri="{FF2B5EF4-FFF2-40B4-BE49-F238E27FC236}">
                  <a16:creationId xmlns:a16="http://schemas.microsoft.com/office/drawing/2014/main" id="{0617E877-5475-1174-EE29-D3605D934856}"/>
                </a:ext>
              </a:extLst>
            </p:cNvPr>
            <p:cNvSpPr>
              <a:spLocks noChangeShapeType="1"/>
            </p:cNvSpPr>
            <p:nvPr/>
          </p:nvSpPr>
          <p:spPr bwMode="auto">
            <a:xfrm flipH="1">
              <a:off x="7513811" y="4635450"/>
              <a:ext cx="93663"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102" name="Line 97">
              <a:extLst>
                <a:ext uri="{FF2B5EF4-FFF2-40B4-BE49-F238E27FC236}">
                  <a16:creationId xmlns:a16="http://schemas.microsoft.com/office/drawing/2014/main" id="{9363107A-CD3D-588F-35B6-D942E27FB79A}"/>
                </a:ext>
              </a:extLst>
            </p:cNvPr>
            <p:cNvSpPr>
              <a:spLocks noChangeShapeType="1"/>
            </p:cNvSpPr>
            <p:nvPr/>
          </p:nvSpPr>
          <p:spPr bwMode="auto">
            <a:xfrm flipH="1">
              <a:off x="7855441" y="4502100"/>
              <a:ext cx="103188"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103" name="Line 98">
              <a:extLst>
                <a:ext uri="{FF2B5EF4-FFF2-40B4-BE49-F238E27FC236}">
                  <a16:creationId xmlns:a16="http://schemas.microsoft.com/office/drawing/2014/main" id="{83FC2574-F05B-5E24-BA47-94ED630BD887}"/>
                </a:ext>
              </a:extLst>
            </p:cNvPr>
            <p:cNvSpPr>
              <a:spLocks noChangeShapeType="1"/>
            </p:cNvSpPr>
            <p:nvPr/>
          </p:nvSpPr>
          <p:spPr bwMode="auto">
            <a:xfrm flipH="1">
              <a:off x="10569748" y="5594300"/>
              <a:ext cx="95250"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104" name="Line 99">
              <a:extLst>
                <a:ext uri="{FF2B5EF4-FFF2-40B4-BE49-F238E27FC236}">
                  <a16:creationId xmlns:a16="http://schemas.microsoft.com/office/drawing/2014/main" id="{CF6CA281-FD61-263C-6B1B-EC218C0F2078}"/>
                </a:ext>
              </a:extLst>
            </p:cNvPr>
            <p:cNvSpPr>
              <a:spLocks noChangeShapeType="1"/>
            </p:cNvSpPr>
            <p:nvPr/>
          </p:nvSpPr>
          <p:spPr bwMode="auto">
            <a:xfrm flipH="1">
              <a:off x="11090448" y="5564138"/>
              <a:ext cx="101600"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105" name="Line 100">
              <a:extLst>
                <a:ext uri="{FF2B5EF4-FFF2-40B4-BE49-F238E27FC236}">
                  <a16:creationId xmlns:a16="http://schemas.microsoft.com/office/drawing/2014/main" id="{B8BE5E2B-A362-1CF3-E903-3BCFEF17301F}"/>
                </a:ext>
              </a:extLst>
            </p:cNvPr>
            <p:cNvSpPr>
              <a:spLocks noChangeShapeType="1"/>
            </p:cNvSpPr>
            <p:nvPr/>
          </p:nvSpPr>
          <p:spPr bwMode="auto">
            <a:xfrm flipH="1">
              <a:off x="10199861" y="4535438"/>
              <a:ext cx="96838"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106" name="Line 101">
              <a:extLst>
                <a:ext uri="{FF2B5EF4-FFF2-40B4-BE49-F238E27FC236}">
                  <a16:creationId xmlns:a16="http://schemas.microsoft.com/office/drawing/2014/main" id="{00DFD21B-8C0F-9422-3142-17B4CCC65DFB}"/>
                </a:ext>
              </a:extLst>
            </p:cNvPr>
            <p:cNvSpPr>
              <a:spLocks noChangeShapeType="1"/>
            </p:cNvSpPr>
            <p:nvPr/>
          </p:nvSpPr>
          <p:spPr bwMode="auto">
            <a:xfrm flipH="1">
              <a:off x="8774286" y="5605413"/>
              <a:ext cx="93663"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latin typeface="+mj-lt"/>
              </a:endParaRPr>
            </a:p>
          </p:txBody>
        </p:sp>
        <p:sp>
          <p:nvSpPr>
            <p:cNvPr id="136" name="ZoneTexte 135">
              <a:extLst>
                <a:ext uri="{FF2B5EF4-FFF2-40B4-BE49-F238E27FC236}">
                  <a16:creationId xmlns:a16="http://schemas.microsoft.com/office/drawing/2014/main" id="{E5B5A940-2E32-910A-7901-7F26C40F6BAF}"/>
                </a:ext>
              </a:extLst>
            </p:cNvPr>
            <p:cNvSpPr txBox="1"/>
            <p:nvPr/>
          </p:nvSpPr>
          <p:spPr>
            <a:xfrm>
              <a:off x="6733088" y="5643819"/>
              <a:ext cx="263213" cy="276999"/>
            </a:xfrm>
            <a:prstGeom prst="rect">
              <a:avLst/>
            </a:prstGeom>
            <a:noFill/>
          </p:spPr>
          <p:txBody>
            <a:bodyPr wrap="none" rtlCol="0">
              <a:spAutoFit/>
            </a:bodyPr>
            <a:lstStyle/>
            <a:p>
              <a:pPr algn="r"/>
              <a:r>
                <a:rPr lang="fr-FR" sz="1200" dirty="0">
                  <a:latin typeface="+mj-lt"/>
                  <a:ea typeface="Calibri" panose="020F0502020204030204" pitchFamily="34" charset="0"/>
                  <a:cs typeface="Calibri" panose="020F0502020204030204" pitchFamily="34" charset="0"/>
                </a:rPr>
                <a:t>0</a:t>
              </a:r>
            </a:p>
          </p:txBody>
        </p:sp>
        <p:sp>
          <p:nvSpPr>
            <p:cNvPr id="137" name="ZoneTexte 136">
              <a:extLst>
                <a:ext uri="{FF2B5EF4-FFF2-40B4-BE49-F238E27FC236}">
                  <a16:creationId xmlns:a16="http://schemas.microsoft.com/office/drawing/2014/main" id="{8915E4C0-3FC9-8564-9E21-7224DA23D7EB}"/>
                </a:ext>
              </a:extLst>
            </p:cNvPr>
            <p:cNvSpPr txBox="1"/>
            <p:nvPr/>
          </p:nvSpPr>
          <p:spPr>
            <a:xfrm>
              <a:off x="6462180" y="5112289"/>
              <a:ext cx="534121" cy="276999"/>
            </a:xfrm>
            <a:prstGeom prst="rect">
              <a:avLst/>
            </a:prstGeom>
            <a:noFill/>
          </p:spPr>
          <p:txBody>
            <a:bodyPr wrap="none" rtlCol="0">
              <a:spAutoFit/>
            </a:bodyPr>
            <a:lstStyle/>
            <a:p>
              <a:pPr algn="r"/>
              <a:r>
                <a:rPr lang="fr-FR" sz="1200" dirty="0">
                  <a:latin typeface="+mj-lt"/>
                  <a:ea typeface="Calibri" panose="020F0502020204030204" pitchFamily="34" charset="0"/>
                  <a:cs typeface="Calibri" panose="020F0502020204030204" pitchFamily="34" charset="0"/>
                </a:rPr>
                <a:t>2 000</a:t>
              </a:r>
            </a:p>
          </p:txBody>
        </p:sp>
        <p:sp>
          <p:nvSpPr>
            <p:cNvPr id="138" name="ZoneTexte 137">
              <a:extLst>
                <a:ext uri="{FF2B5EF4-FFF2-40B4-BE49-F238E27FC236}">
                  <a16:creationId xmlns:a16="http://schemas.microsoft.com/office/drawing/2014/main" id="{5E5A0561-DF3D-1ACD-0E95-72B4B2DD2CD4}"/>
                </a:ext>
              </a:extLst>
            </p:cNvPr>
            <p:cNvSpPr txBox="1"/>
            <p:nvPr/>
          </p:nvSpPr>
          <p:spPr>
            <a:xfrm>
              <a:off x="6462180" y="4580758"/>
              <a:ext cx="534121" cy="276999"/>
            </a:xfrm>
            <a:prstGeom prst="rect">
              <a:avLst/>
            </a:prstGeom>
            <a:noFill/>
          </p:spPr>
          <p:txBody>
            <a:bodyPr wrap="none" rtlCol="0">
              <a:spAutoFit/>
            </a:bodyPr>
            <a:lstStyle/>
            <a:p>
              <a:pPr algn="r"/>
              <a:r>
                <a:rPr lang="fr-FR" sz="1200" dirty="0">
                  <a:latin typeface="+mj-lt"/>
                  <a:ea typeface="Calibri" panose="020F0502020204030204" pitchFamily="34" charset="0"/>
                  <a:cs typeface="Calibri" panose="020F0502020204030204" pitchFamily="34" charset="0"/>
                </a:rPr>
                <a:t>4 000</a:t>
              </a:r>
            </a:p>
          </p:txBody>
        </p:sp>
        <p:sp>
          <p:nvSpPr>
            <p:cNvPr id="139" name="ZoneTexte 138">
              <a:extLst>
                <a:ext uri="{FF2B5EF4-FFF2-40B4-BE49-F238E27FC236}">
                  <a16:creationId xmlns:a16="http://schemas.microsoft.com/office/drawing/2014/main" id="{8D4848B4-49EE-647E-6CE1-597846C812E9}"/>
                </a:ext>
              </a:extLst>
            </p:cNvPr>
            <p:cNvSpPr txBox="1"/>
            <p:nvPr/>
          </p:nvSpPr>
          <p:spPr>
            <a:xfrm>
              <a:off x="6462180" y="4049227"/>
              <a:ext cx="534121" cy="276999"/>
            </a:xfrm>
            <a:prstGeom prst="rect">
              <a:avLst/>
            </a:prstGeom>
            <a:noFill/>
          </p:spPr>
          <p:txBody>
            <a:bodyPr wrap="none" rtlCol="0">
              <a:spAutoFit/>
            </a:bodyPr>
            <a:lstStyle/>
            <a:p>
              <a:pPr algn="r"/>
              <a:r>
                <a:rPr lang="fr-FR" sz="1200" dirty="0">
                  <a:latin typeface="+mj-lt"/>
                  <a:ea typeface="Calibri" panose="020F0502020204030204" pitchFamily="34" charset="0"/>
                  <a:cs typeface="Calibri" panose="020F0502020204030204" pitchFamily="34" charset="0"/>
                </a:rPr>
                <a:t>6 000</a:t>
              </a:r>
            </a:p>
          </p:txBody>
        </p:sp>
        <p:sp>
          <p:nvSpPr>
            <p:cNvPr id="140" name="ZoneTexte 139">
              <a:extLst>
                <a:ext uri="{FF2B5EF4-FFF2-40B4-BE49-F238E27FC236}">
                  <a16:creationId xmlns:a16="http://schemas.microsoft.com/office/drawing/2014/main" id="{319D1730-C999-DFBA-AD34-8D71FEA612FA}"/>
                </a:ext>
              </a:extLst>
            </p:cNvPr>
            <p:cNvSpPr txBox="1"/>
            <p:nvPr/>
          </p:nvSpPr>
          <p:spPr>
            <a:xfrm>
              <a:off x="6462180" y="3517696"/>
              <a:ext cx="534121" cy="276999"/>
            </a:xfrm>
            <a:prstGeom prst="rect">
              <a:avLst/>
            </a:prstGeom>
            <a:noFill/>
          </p:spPr>
          <p:txBody>
            <a:bodyPr wrap="none" rtlCol="0">
              <a:spAutoFit/>
            </a:bodyPr>
            <a:lstStyle/>
            <a:p>
              <a:pPr algn="r"/>
              <a:r>
                <a:rPr lang="fr-FR" sz="1200" dirty="0">
                  <a:latin typeface="+mj-lt"/>
                  <a:ea typeface="Calibri" panose="020F0502020204030204" pitchFamily="34" charset="0"/>
                  <a:cs typeface="Calibri" panose="020F0502020204030204" pitchFamily="34" charset="0"/>
                </a:rPr>
                <a:t>8 000</a:t>
              </a:r>
            </a:p>
          </p:txBody>
        </p:sp>
        <p:sp>
          <p:nvSpPr>
            <p:cNvPr id="141" name="ZoneTexte 140">
              <a:extLst>
                <a:ext uri="{FF2B5EF4-FFF2-40B4-BE49-F238E27FC236}">
                  <a16:creationId xmlns:a16="http://schemas.microsoft.com/office/drawing/2014/main" id="{A80B138E-5CC2-1581-CFC9-48663D3467A3}"/>
                </a:ext>
              </a:extLst>
            </p:cNvPr>
            <p:cNvSpPr txBox="1"/>
            <p:nvPr/>
          </p:nvSpPr>
          <p:spPr>
            <a:xfrm>
              <a:off x="6383634" y="2986165"/>
              <a:ext cx="612667" cy="276999"/>
            </a:xfrm>
            <a:prstGeom prst="rect">
              <a:avLst/>
            </a:prstGeom>
            <a:noFill/>
          </p:spPr>
          <p:txBody>
            <a:bodyPr wrap="none" rtlCol="0">
              <a:spAutoFit/>
            </a:bodyPr>
            <a:lstStyle/>
            <a:p>
              <a:pPr algn="r"/>
              <a:r>
                <a:rPr lang="fr-FR" sz="1200" dirty="0">
                  <a:latin typeface="+mj-lt"/>
                  <a:ea typeface="Calibri" panose="020F0502020204030204" pitchFamily="34" charset="0"/>
                  <a:cs typeface="Calibri" panose="020F0502020204030204" pitchFamily="34" charset="0"/>
                </a:rPr>
                <a:t>10 000</a:t>
              </a:r>
            </a:p>
          </p:txBody>
        </p:sp>
        <p:sp>
          <p:nvSpPr>
            <p:cNvPr id="142" name="ZoneTexte 141">
              <a:extLst>
                <a:ext uri="{FF2B5EF4-FFF2-40B4-BE49-F238E27FC236}">
                  <a16:creationId xmlns:a16="http://schemas.microsoft.com/office/drawing/2014/main" id="{30450F62-C424-F315-D88B-4EECA67F0B11}"/>
                </a:ext>
              </a:extLst>
            </p:cNvPr>
            <p:cNvSpPr txBox="1"/>
            <p:nvPr/>
          </p:nvSpPr>
          <p:spPr>
            <a:xfrm>
              <a:off x="6383634" y="2454634"/>
              <a:ext cx="612667" cy="276999"/>
            </a:xfrm>
            <a:prstGeom prst="rect">
              <a:avLst/>
            </a:prstGeom>
            <a:noFill/>
          </p:spPr>
          <p:txBody>
            <a:bodyPr wrap="none" rtlCol="0">
              <a:spAutoFit/>
            </a:bodyPr>
            <a:lstStyle/>
            <a:p>
              <a:pPr algn="r"/>
              <a:r>
                <a:rPr lang="fr-FR" sz="1200" dirty="0">
                  <a:latin typeface="+mj-lt"/>
                  <a:ea typeface="Calibri" panose="020F0502020204030204" pitchFamily="34" charset="0"/>
                  <a:cs typeface="Calibri" panose="020F0502020204030204" pitchFamily="34" charset="0"/>
                </a:rPr>
                <a:t>12 000</a:t>
              </a:r>
            </a:p>
          </p:txBody>
        </p:sp>
        <p:sp>
          <p:nvSpPr>
            <p:cNvPr id="143" name="ZoneTexte 142">
              <a:extLst>
                <a:ext uri="{FF2B5EF4-FFF2-40B4-BE49-F238E27FC236}">
                  <a16:creationId xmlns:a16="http://schemas.microsoft.com/office/drawing/2014/main" id="{5F1D0A76-E7CB-DF59-FFB9-2E5ECFEA8002}"/>
                </a:ext>
              </a:extLst>
            </p:cNvPr>
            <p:cNvSpPr txBox="1"/>
            <p:nvPr/>
          </p:nvSpPr>
          <p:spPr>
            <a:xfrm>
              <a:off x="6971648" y="4502101"/>
              <a:ext cx="615874" cy="276999"/>
            </a:xfrm>
            <a:prstGeom prst="rect">
              <a:avLst/>
            </a:prstGeom>
            <a:noFill/>
          </p:spPr>
          <p:txBody>
            <a:bodyPr wrap="none" rtlCol="0">
              <a:spAutoFit/>
            </a:bodyPr>
            <a:lstStyle/>
            <a:p>
              <a:pPr algn="r"/>
              <a:r>
                <a:rPr lang="fr-FR" sz="1200" b="1" dirty="0">
                  <a:latin typeface="+mj-lt"/>
                  <a:ea typeface="Calibri" panose="020F0502020204030204" pitchFamily="34" charset="0"/>
                  <a:cs typeface="Calibri" panose="020F0502020204030204" pitchFamily="34" charset="0"/>
                </a:rPr>
                <a:t>4229.5</a:t>
              </a:r>
            </a:p>
          </p:txBody>
        </p:sp>
        <p:sp>
          <p:nvSpPr>
            <p:cNvPr id="144" name="ZoneTexte 143">
              <a:extLst>
                <a:ext uri="{FF2B5EF4-FFF2-40B4-BE49-F238E27FC236}">
                  <a16:creationId xmlns:a16="http://schemas.microsoft.com/office/drawing/2014/main" id="{878F898B-D10C-158E-7714-8B91DA2D4B33}"/>
                </a:ext>
              </a:extLst>
            </p:cNvPr>
            <p:cNvSpPr txBox="1"/>
            <p:nvPr/>
          </p:nvSpPr>
          <p:spPr>
            <a:xfrm>
              <a:off x="7885838" y="4384974"/>
              <a:ext cx="615874" cy="276999"/>
            </a:xfrm>
            <a:prstGeom prst="rect">
              <a:avLst/>
            </a:prstGeom>
            <a:noFill/>
          </p:spPr>
          <p:txBody>
            <a:bodyPr wrap="none" rtlCol="0">
              <a:spAutoFit/>
            </a:bodyPr>
            <a:lstStyle/>
            <a:p>
              <a:pPr algn="r"/>
              <a:r>
                <a:rPr lang="fr-FR" sz="1200" b="1" dirty="0">
                  <a:latin typeface="+mj-lt"/>
                  <a:ea typeface="Calibri" panose="020F0502020204030204" pitchFamily="34" charset="0"/>
                  <a:cs typeface="Calibri" panose="020F0502020204030204" pitchFamily="34" charset="0"/>
                </a:rPr>
                <a:t>4768.7</a:t>
              </a:r>
            </a:p>
          </p:txBody>
        </p:sp>
        <p:sp>
          <p:nvSpPr>
            <p:cNvPr id="145" name="ZoneTexte 144">
              <a:extLst>
                <a:ext uri="{FF2B5EF4-FFF2-40B4-BE49-F238E27FC236}">
                  <a16:creationId xmlns:a16="http://schemas.microsoft.com/office/drawing/2014/main" id="{EBC608D0-A610-1001-A42A-5DDCBE712351}"/>
                </a:ext>
              </a:extLst>
            </p:cNvPr>
            <p:cNvSpPr txBox="1"/>
            <p:nvPr/>
          </p:nvSpPr>
          <p:spPr>
            <a:xfrm>
              <a:off x="7876262" y="4541788"/>
              <a:ext cx="615874" cy="276999"/>
            </a:xfrm>
            <a:prstGeom prst="rect">
              <a:avLst/>
            </a:prstGeom>
            <a:noFill/>
          </p:spPr>
          <p:txBody>
            <a:bodyPr wrap="none" rtlCol="0">
              <a:spAutoFit/>
            </a:bodyPr>
            <a:lstStyle/>
            <a:p>
              <a:pPr algn="r"/>
              <a:r>
                <a:rPr lang="fr-FR" sz="1200" b="1" dirty="0">
                  <a:latin typeface="+mj-lt"/>
                  <a:ea typeface="Calibri" panose="020F0502020204030204" pitchFamily="34" charset="0"/>
                  <a:cs typeface="Calibri" panose="020F0502020204030204" pitchFamily="34" charset="0"/>
                </a:rPr>
                <a:t>4382.3</a:t>
              </a:r>
            </a:p>
          </p:txBody>
        </p:sp>
        <p:sp>
          <p:nvSpPr>
            <p:cNvPr id="146" name="ZoneTexte 145">
              <a:extLst>
                <a:ext uri="{FF2B5EF4-FFF2-40B4-BE49-F238E27FC236}">
                  <a16:creationId xmlns:a16="http://schemas.microsoft.com/office/drawing/2014/main" id="{E24DB785-DF81-C379-1F5F-B15B2659ADD6}"/>
                </a:ext>
              </a:extLst>
            </p:cNvPr>
            <p:cNvSpPr txBox="1"/>
            <p:nvPr/>
          </p:nvSpPr>
          <p:spPr>
            <a:xfrm>
              <a:off x="8298493" y="5478198"/>
              <a:ext cx="537327" cy="276999"/>
            </a:xfrm>
            <a:prstGeom prst="rect">
              <a:avLst/>
            </a:prstGeom>
            <a:noFill/>
          </p:spPr>
          <p:txBody>
            <a:bodyPr wrap="none" rtlCol="0">
              <a:spAutoFit/>
            </a:bodyPr>
            <a:lstStyle/>
            <a:p>
              <a:pPr algn="r"/>
              <a:r>
                <a:rPr lang="fr-FR" sz="1200" b="1" dirty="0">
                  <a:latin typeface="+mj-lt"/>
                  <a:ea typeface="Calibri" panose="020F0502020204030204" pitchFamily="34" charset="0"/>
                  <a:cs typeface="Calibri" panose="020F0502020204030204" pitchFamily="34" charset="0"/>
                </a:rPr>
                <a:t>649.9</a:t>
              </a:r>
            </a:p>
          </p:txBody>
        </p:sp>
        <p:sp>
          <p:nvSpPr>
            <p:cNvPr id="147" name="ZoneTexte 146">
              <a:extLst>
                <a:ext uri="{FF2B5EF4-FFF2-40B4-BE49-F238E27FC236}">
                  <a16:creationId xmlns:a16="http://schemas.microsoft.com/office/drawing/2014/main" id="{2DB05B6C-22D1-08BC-136C-9AC2EB7D8BDD}"/>
                </a:ext>
              </a:extLst>
            </p:cNvPr>
            <p:cNvSpPr txBox="1"/>
            <p:nvPr/>
          </p:nvSpPr>
          <p:spPr>
            <a:xfrm>
              <a:off x="8700578" y="4593302"/>
              <a:ext cx="615874" cy="276999"/>
            </a:xfrm>
            <a:prstGeom prst="rect">
              <a:avLst/>
            </a:prstGeom>
            <a:noFill/>
          </p:spPr>
          <p:txBody>
            <a:bodyPr wrap="none" rtlCol="0">
              <a:spAutoFit/>
            </a:bodyPr>
            <a:lstStyle/>
            <a:p>
              <a:pPr algn="r"/>
              <a:r>
                <a:rPr lang="fr-FR" sz="1200" b="1" dirty="0">
                  <a:latin typeface="+mj-lt"/>
                  <a:ea typeface="Calibri" panose="020F0502020204030204" pitchFamily="34" charset="0"/>
                  <a:cs typeface="Calibri" panose="020F0502020204030204" pitchFamily="34" charset="0"/>
                </a:rPr>
                <a:t>3978.6</a:t>
              </a:r>
            </a:p>
          </p:txBody>
        </p:sp>
        <p:sp>
          <p:nvSpPr>
            <p:cNvPr id="148" name="ZoneTexte 147">
              <a:extLst>
                <a:ext uri="{FF2B5EF4-FFF2-40B4-BE49-F238E27FC236}">
                  <a16:creationId xmlns:a16="http://schemas.microsoft.com/office/drawing/2014/main" id="{8182C308-4E4F-9B1B-9D5A-18E75737E70B}"/>
                </a:ext>
              </a:extLst>
            </p:cNvPr>
            <p:cNvSpPr txBox="1"/>
            <p:nvPr/>
          </p:nvSpPr>
          <p:spPr>
            <a:xfrm>
              <a:off x="9746667" y="5437961"/>
              <a:ext cx="537327" cy="276999"/>
            </a:xfrm>
            <a:prstGeom prst="rect">
              <a:avLst/>
            </a:prstGeom>
            <a:noFill/>
          </p:spPr>
          <p:txBody>
            <a:bodyPr wrap="none" rtlCol="0">
              <a:spAutoFit/>
            </a:bodyPr>
            <a:lstStyle/>
            <a:p>
              <a:pPr algn="r"/>
              <a:r>
                <a:rPr lang="fr-FR" sz="1200" b="1" dirty="0">
                  <a:latin typeface="+mj-lt"/>
                  <a:ea typeface="Calibri" panose="020F0502020204030204" pitchFamily="34" charset="0"/>
                  <a:cs typeface="Calibri" panose="020F0502020204030204" pitchFamily="34" charset="0"/>
                </a:rPr>
                <a:t>835.8</a:t>
              </a:r>
            </a:p>
          </p:txBody>
        </p:sp>
        <p:sp>
          <p:nvSpPr>
            <p:cNvPr id="149" name="ZoneTexte 148">
              <a:extLst>
                <a:ext uri="{FF2B5EF4-FFF2-40B4-BE49-F238E27FC236}">
                  <a16:creationId xmlns:a16="http://schemas.microsoft.com/office/drawing/2014/main" id="{58AB2022-196C-E464-4CFC-ED3985D8783C}"/>
                </a:ext>
              </a:extLst>
            </p:cNvPr>
            <p:cNvSpPr txBox="1"/>
            <p:nvPr/>
          </p:nvSpPr>
          <p:spPr>
            <a:xfrm>
              <a:off x="9656160" y="4436140"/>
              <a:ext cx="615874" cy="276999"/>
            </a:xfrm>
            <a:prstGeom prst="rect">
              <a:avLst/>
            </a:prstGeom>
            <a:noFill/>
          </p:spPr>
          <p:txBody>
            <a:bodyPr wrap="none" rtlCol="0">
              <a:spAutoFit/>
            </a:bodyPr>
            <a:lstStyle/>
            <a:p>
              <a:pPr algn="r"/>
              <a:r>
                <a:rPr lang="fr-FR" sz="1200" b="1" dirty="0">
                  <a:latin typeface="+mj-lt"/>
                  <a:ea typeface="Calibri" panose="020F0502020204030204" pitchFamily="34" charset="0"/>
                  <a:cs typeface="Calibri" panose="020F0502020204030204" pitchFamily="34" charset="0"/>
                </a:rPr>
                <a:t>4657.9</a:t>
              </a:r>
            </a:p>
          </p:txBody>
        </p:sp>
        <p:sp>
          <p:nvSpPr>
            <p:cNvPr id="150" name="ZoneTexte 149">
              <a:extLst>
                <a:ext uri="{FF2B5EF4-FFF2-40B4-BE49-F238E27FC236}">
                  <a16:creationId xmlns:a16="http://schemas.microsoft.com/office/drawing/2014/main" id="{665292D6-B65A-BDCD-433C-23D1D0F27D4B}"/>
                </a:ext>
              </a:extLst>
            </p:cNvPr>
            <p:cNvSpPr txBox="1"/>
            <p:nvPr/>
          </p:nvSpPr>
          <p:spPr>
            <a:xfrm>
              <a:off x="10603922" y="5242337"/>
              <a:ext cx="537327" cy="276999"/>
            </a:xfrm>
            <a:prstGeom prst="rect">
              <a:avLst/>
            </a:prstGeom>
            <a:noFill/>
          </p:spPr>
          <p:txBody>
            <a:bodyPr wrap="none" rtlCol="0">
              <a:spAutoFit/>
            </a:bodyPr>
            <a:lstStyle/>
            <a:p>
              <a:pPr algn="r"/>
              <a:r>
                <a:rPr lang="fr-FR" sz="1200" b="1" dirty="0">
                  <a:latin typeface="+mj-lt"/>
                  <a:ea typeface="Calibri" panose="020F0502020204030204" pitchFamily="34" charset="0"/>
                  <a:cs typeface="Calibri" panose="020F0502020204030204" pitchFamily="34" charset="0"/>
                </a:rPr>
                <a:t>657.8</a:t>
              </a:r>
            </a:p>
          </p:txBody>
        </p:sp>
        <p:sp>
          <p:nvSpPr>
            <p:cNvPr id="151" name="ZoneTexte 150">
              <a:extLst>
                <a:ext uri="{FF2B5EF4-FFF2-40B4-BE49-F238E27FC236}">
                  <a16:creationId xmlns:a16="http://schemas.microsoft.com/office/drawing/2014/main" id="{CC9DAABA-5C61-41AE-7D52-6352BBC755CD}"/>
                </a:ext>
              </a:extLst>
            </p:cNvPr>
            <p:cNvSpPr txBox="1"/>
            <p:nvPr/>
          </p:nvSpPr>
          <p:spPr>
            <a:xfrm>
              <a:off x="11239863" y="5448399"/>
              <a:ext cx="537327" cy="276999"/>
            </a:xfrm>
            <a:prstGeom prst="rect">
              <a:avLst/>
            </a:prstGeom>
            <a:noFill/>
          </p:spPr>
          <p:txBody>
            <a:bodyPr wrap="none" rtlCol="0">
              <a:spAutoFit/>
            </a:bodyPr>
            <a:lstStyle/>
            <a:p>
              <a:pPr algn="r"/>
              <a:r>
                <a:rPr lang="fr-FR" sz="1200" b="1" dirty="0">
                  <a:latin typeface="+mj-lt"/>
                  <a:ea typeface="Calibri" panose="020F0502020204030204" pitchFamily="34" charset="0"/>
                  <a:cs typeface="Calibri" panose="020F0502020204030204" pitchFamily="34" charset="0"/>
                </a:rPr>
                <a:t>782.0</a:t>
              </a:r>
            </a:p>
          </p:txBody>
        </p:sp>
        <p:sp>
          <p:nvSpPr>
            <p:cNvPr id="152" name="ZoneTexte 151">
              <a:extLst>
                <a:ext uri="{FF2B5EF4-FFF2-40B4-BE49-F238E27FC236}">
                  <a16:creationId xmlns:a16="http://schemas.microsoft.com/office/drawing/2014/main" id="{16D997D9-6E53-21E9-AA1C-142615ED659D}"/>
                </a:ext>
              </a:extLst>
            </p:cNvPr>
            <p:cNvSpPr txBox="1"/>
            <p:nvPr/>
          </p:nvSpPr>
          <p:spPr>
            <a:xfrm>
              <a:off x="7368439" y="6007401"/>
              <a:ext cx="721672" cy="276999"/>
            </a:xfrm>
            <a:prstGeom prst="rect">
              <a:avLst/>
            </a:prstGeom>
            <a:noFill/>
          </p:spPr>
          <p:txBody>
            <a:bodyPr wrap="none" rtlCol="0">
              <a:spAutoFit/>
            </a:bodyPr>
            <a:lstStyle/>
            <a:p>
              <a:pPr algn="ctr"/>
              <a:r>
                <a:rPr lang="fr-FR" sz="1200" b="1" dirty="0">
                  <a:latin typeface="+mj-lt"/>
                  <a:ea typeface="Calibri" panose="020F0502020204030204" pitchFamily="34" charset="0"/>
                  <a:cs typeface="Calibri" panose="020F0502020204030204" pitchFamily="34" charset="0"/>
                </a:rPr>
                <a:t>Baseline</a:t>
              </a:r>
            </a:p>
          </p:txBody>
        </p:sp>
        <p:sp>
          <p:nvSpPr>
            <p:cNvPr id="153" name="ZoneTexte 152">
              <a:extLst>
                <a:ext uri="{FF2B5EF4-FFF2-40B4-BE49-F238E27FC236}">
                  <a16:creationId xmlns:a16="http://schemas.microsoft.com/office/drawing/2014/main" id="{4958FE9A-5184-953C-C475-609972B020AD}"/>
                </a:ext>
              </a:extLst>
            </p:cNvPr>
            <p:cNvSpPr txBox="1"/>
            <p:nvPr/>
          </p:nvSpPr>
          <p:spPr>
            <a:xfrm>
              <a:off x="8440528" y="6007401"/>
              <a:ext cx="402675" cy="276999"/>
            </a:xfrm>
            <a:prstGeom prst="rect">
              <a:avLst/>
            </a:prstGeom>
            <a:noFill/>
          </p:spPr>
          <p:txBody>
            <a:bodyPr wrap="none" rtlCol="0">
              <a:spAutoFit/>
            </a:bodyPr>
            <a:lstStyle/>
            <a:p>
              <a:pPr algn="ctr"/>
              <a:r>
                <a:rPr lang="fr-FR" sz="1200" b="1" dirty="0">
                  <a:latin typeface="+mj-lt"/>
                  <a:ea typeface="Calibri" panose="020F0502020204030204" pitchFamily="34" charset="0"/>
                  <a:cs typeface="Calibri" panose="020F0502020204030204" pitchFamily="34" charset="0"/>
                </a:rPr>
                <a:t>W4</a:t>
              </a:r>
            </a:p>
          </p:txBody>
        </p:sp>
        <p:sp>
          <p:nvSpPr>
            <p:cNvPr id="154" name="ZoneTexte 153">
              <a:extLst>
                <a:ext uri="{FF2B5EF4-FFF2-40B4-BE49-F238E27FC236}">
                  <a16:creationId xmlns:a16="http://schemas.microsoft.com/office/drawing/2014/main" id="{651D016D-38BD-3737-CAC9-D8DE1A866D64}"/>
                </a:ext>
              </a:extLst>
            </p:cNvPr>
            <p:cNvSpPr txBox="1"/>
            <p:nvPr/>
          </p:nvSpPr>
          <p:spPr>
            <a:xfrm>
              <a:off x="9313846" y="6007401"/>
              <a:ext cx="481222" cy="276999"/>
            </a:xfrm>
            <a:prstGeom prst="rect">
              <a:avLst/>
            </a:prstGeom>
            <a:noFill/>
          </p:spPr>
          <p:txBody>
            <a:bodyPr wrap="none" rtlCol="0">
              <a:spAutoFit/>
            </a:bodyPr>
            <a:lstStyle/>
            <a:p>
              <a:pPr algn="ctr"/>
              <a:r>
                <a:rPr lang="fr-FR" sz="1200" b="1" dirty="0">
                  <a:latin typeface="+mj-lt"/>
                  <a:ea typeface="Calibri" panose="020F0502020204030204" pitchFamily="34" charset="0"/>
                  <a:cs typeface="Calibri" panose="020F0502020204030204" pitchFamily="34" charset="0"/>
                </a:rPr>
                <a:t>W28</a:t>
              </a:r>
            </a:p>
          </p:txBody>
        </p:sp>
        <p:sp>
          <p:nvSpPr>
            <p:cNvPr id="155" name="ZoneTexte 154">
              <a:extLst>
                <a:ext uri="{FF2B5EF4-FFF2-40B4-BE49-F238E27FC236}">
                  <a16:creationId xmlns:a16="http://schemas.microsoft.com/office/drawing/2014/main" id="{21CF7291-F5DE-F019-A4F8-B36B1B76A08A}"/>
                </a:ext>
              </a:extLst>
            </p:cNvPr>
            <p:cNvSpPr txBox="1"/>
            <p:nvPr/>
          </p:nvSpPr>
          <p:spPr>
            <a:xfrm>
              <a:off x="11139027" y="6007401"/>
              <a:ext cx="481222" cy="276999"/>
            </a:xfrm>
            <a:prstGeom prst="rect">
              <a:avLst/>
            </a:prstGeom>
            <a:noFill/>
          </p:spPr>
          <p:txBody>
            <a:bodyPr wrap="none" rtlCol="0">
              <a:spAutoFit/>
            </a:bodyPr>
            <a:lstStyle/>
            <a:p>
              <a:pPr algn="ctr"/>
              <a:r>
                <a:rPr lang="fr-FR" sz="1200" b="1" dirty="0">
                  <a:latin typeface="+mj-lt"/>
                  <a:ea typeface="Calibri" panose="020F0502020204030204" pitchFamily="34" charset="0"/>
                  <a:cs typeface="Calibri" panose="020F0502020204030204" pitchFamily="34" charset="0"/>
                </a:rPr>
                <a:t>W56</a:t>
              </a:r>
            </a:p>
          </p:txBody>
        </p:sp>
        <p:sp>
          <p:nvSpPr>
            <p:cNvPr id="156" name="ZoneTexte 155">
              <a:extLst>
                <a:ext uri="{FF2B5EF4-FFF2-40B4-BE49-F238E27FC236}">
                  <a16:creationId xmlns:a16="http://schemas.microsoft.com/office/drawing/2014/main" id="{A48BB103-F9B6-A609-E1B1-EF92FE4E57DE}"/>
                </a:ext>
              </a:extLst>
            </p:cNvPr>
            <p:cNvSpPr txBox="1"/>
            <p:nvPr/>
          </p:nvSpPr>
          <p:spPr>
            <a:xfrm>
              <a:off x="10226437" y="6007401"/>
              <a:ext cx="481222" cy="276999"/>
            </a:xfrm>
            <a:prstGeom prst="rect">
              <a:avLst/>
            </a:prstGeom>
            <a:noFill/>
          </p:spPr>
          <p:txBody>
            <a:bodyPr wrap="none" rtlCol="0">
              <a:spAutoFit/>
            </a:bodyPr>
            <a:lstStyle/>
            <a:p>
              <a:pPr algn="ctr"/>
              <a:r>
                <a:rPr lang="fr-FR" sz="1200" b="1" dirty="0">
                  <a:latin typeface="+mj-lt"/>
                  <a:ea typeface="Calibri" panose="020F0502020204030204" pitchFamily="34" charset="0"/>
                  <a:cs typeface="Calibri" panose="020F0502020204030204" pitchFamily="34" charset="0"/>
                </a:rPr>
                <a:t>W52</a:t>
              </a:r>
            </a:p>
          </p:txBody>
        </p:sp>
        <p:sp>
          <p:nvSpPr>
            <p:cNvPr id="157" name="ZoneTexte 156">
              <a:extLst>
                <a:ext uri="{FF2B5EF4-FFF2-40B4-BE49-F238E27FC236}">
                  <a16:creationId xmlns:a16="http://schemas.microsoft.com/office/drawing/2014/main" id="{8666EB8A-7ED8-39EA-0E23-7848D345A8C4}"/>
                </a:ext>
              </a:extLst>
            </p:cNvPr>
            <p:cNvSpPr txBox="1"/>
            <p:nvPr/>
          </p:nvSpPr>
          <p:spPr>
            <a:xfrm>
              <a:off x="7193378" y="5712383"/>
              <a:ext cx="1038426" cy="276999"/>
            </a:xfrm>
            <a:prstGeom prst="rect">
              <a:avLst/>
            </a:prstGeom>
            <a:noFill/>
          </p:spPr>
          <p:txBody>
            <a:bodyPr wrap="none" rtlCol="0">
              <a:spAutoFit/>
            </a:bodyPr>
            <a:lstStyle/>
            <a:p>
              <a:r>
                <a:rPr lang="fr-FR" sz="1200" b="1" dirty="0">
                  <a:latin typeface="+mj-lt"/>
                  <a:ea typeface="Calibri" panose="020F0502020204030204" pitchFamily="34" charset="0"/>
                  <a:cs typeface="Calibri" panose="020F0502020204030204" pitchFamily="34" charset="0"/>
                </a:rPr>
                <a:t>paEC95% 162</a:t>
              </a:r>
            </a:p>
          </p:txBody>
        </p:sp>
      </p:grpSp>
    </p:spTree>
    <p:extLst>
      <p:ext uri="{BB962C8B-B14F-4D97-AF65-F5344CB8AC3E}">
        <p14:creationId xmlns:p14="http://schemas.microsoft.com/office/powerpoint/2010/main" val="26326925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2F7E2B-3650-1E70-FEC5-6C4CEDD4FF84}"/>
              </a:ext>
            </a:extLst>
          </p:cNvPr>
          <p:cNvSpPr>
            <a:spLocks noGrp="1"/>
          </p:cNvSpPr>
          <p:nvPr>
            <p:ph type="title"/>
          </p:nvPr>
        </p:nvSpPr>
        <p:spPr/>
        <p:txBody>
          <a:bodyPr/>
          <a:lstStyle/>
          <a:p>
            <a:r>
              <a:rPr lang="fr-FR" dirty="0"/>
              <a:t>VH-184, new INSTI: phase 1</a:t>
            </a:r>
          </a:p>
        </p:txBody>
      </p:sp>
      <p:sp>
        <p:nvSpPr>
          <p:cNvPr id="7" name="Espace réservé du contenu 6">
            <a:extLst>
              <a:ext uri="{FF2B5EF4-FFF2-40B4-BE49-F238E27FC236}">
                <a16:creationId xmlns:a16="http://schemas.microsoft.com/office/drawing/2014/main" id="{DC82C43D-6AE0-09F3-7858-C637EBF2D20C}"/>
              </a:ext>
            </a:extLst>
          </p:cNvPr>
          <p:cNvSpPr>
            <a:spLocks noGrp="1"/>
          </p:cNvSpPr>
          <p:nvPr>
            <p:ph sz="quarter" idx="13"/>
          </p:nvPr>
        </p:nvSpPr>
        <p:spPr>
          <a:xfrm>
            <a:off x="335360" y="1368784"/>
            <a:ext cx="3672408" cy="3428368"/>
          </a:xfrm>
        </p:spPr>
        <p:txBody>
          <a:bodyPr>
            <a:normAutofit/>
          </a:bodyPr>
          <a:lstStyle/>
          <a:p>
            <a:r>
              <a:rPr lang="en-US" sz="1800" dirty="0"/>
              <a:t>Phase 1 (healthy volunteers)</a:t>
            </a:r>
          </a:p>
          <a:p>
            <a:pPr lvl="1"/>
            <a:r>
              <a:rPr lang="en-US" sz="1800" dirty="0"/>
              <a:t>Single doses</a:t>
            </a:r>
          </a:p>
          <a:p>
            <a:pPr lvl="1"/>
            <a:r>
              <a:rPr lang="en-US" sz="1800" dirty="0"/>
              <a:t>Multiple doses QD x 14 days</a:t>
            </a:r>
          </a:p>
          <a:p>
            <a:pPr lvl="1"/>
            <a:r>
              <a:rPr lang="en-US" sz="1800" dirty="0"/>
              <a:t>Food effect</a:t>
            </a:r>
          </a:p>
          <a:p>
            <a:pPr lvl="1"/>
            <a:endParaRPr lang="en-US" sz="1800" dirty="0"/>
          </a:p>
          <a:p>
            <a:r>
              <a:rPr lang="en-US" sz="1800" dirty="0"/>
              <a:t>No safety issues</a:t>
            </a:r>
          </a:p>
          <a:p>
            <a:r>
              <a:rPr lang="en-US" sz="1800" dirty="0"/>
              <a:t>T</a:t>
            </a:r>
            <a:r>
              <a:rPr lang="en-US" sz="1800" baseline="-25000" dirty="0"/>
              <a:t>1/2</a:t>
            </a:r>
            <a:r>
              <a:rPr lang="en-US" sz="1800" dirty="0"/>
              <a:t> : 22-28 hours</a:t>
            </a:r>
          </a:p>
          <a:p>
            <a:endParaRPr lang="en-US" sz="1800" dirty="0"/>
          </a:p>
          <a:p>
            <a:r>
              <a:rPr lang="en-US" sz="1800" dirty="0"/>
              <a:t>Exposure x 1.5-1.8 with food</a:t>
            </a:r>
          </a:p>
        </p:txBody>
      </p:sp>
      <p:sp>
        <p:nvSpPr>
          <p:cNvPr id="4" name="Text Placeholder 22">
            <a:extLst>
              <a:ext uri="{FF2B5EF4-FFF2-40B4-BE49-F238E27FC236}">
                <a16:creationId xmlns:a16="http://schemas.microsoft.com/office/drawing/2014/main" id="{73250086-E63A-F6B9-0EA6-FEA188ACE3F6}"/>
              </a:ext>
            </a:extLst>
          </p:cNvPr>
          <p:cNvSpPr txBox="1">
            <a:spLocks/>
          </p:cNvSpPr>
          <p:nvPr/>
        </p:nvSpPr>
        <p:spPr bwMode="auto">
          <a:xfrm>
            <a:off x="9677436" y="6566280"/>
            <a:ext cx="240403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err="1">
                <a:solidFill>
                  <a:schemeClr val="tx1"/>
                </a:solidFill>
                <a:latin typeface="+mn-lt"/>
              </a:rPr>
              <a:t>Rogg</a:t>
            </a:r>
            <a:r>
              <a:rPr lang="en-US" sz="1200" i="1" kern="0" dirty="0">
                <a:solidFill>
                  <a:schemeClr val="tx1"/>
                </a:solidFill>
                <a:latin typeface="+mn-lt"/>
              </a:rPr>
              <a:t> L, et al.</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AIDS2024 ; # </a:t>
            </a:r>
            <a:r>
              <a:rPr lang="en-US" sz="1200" i="1" kern="0" dirty="0">
                <a:solidFill>
                  <a:schemeClr val="tx1"/>
                </a:solidFill>
                <a:latin typeface="+mn-lt"/>
              </a:rPr>
              <a:t>OAB2603</a:t>
            </a:r>
            <a:endPar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8" name="Espace réservé du contenu 6">
            <a:extLst>
              <a:ext uri="{FF2B5EF4-FFF2-40B4-BE49-F238E27FC236}">
                <a16:creationId xmlns:a16="http://schemas.microsoft.com/office/drawing/2014/main" id="{99261E6D-24A5-4B50-E037-866CCD1655A0}"/>
              </a:ext>
            </a:extLst>
          </p:cNvPr>
          <p:cNvSpPr txBox="1">
            <a:spLocks/>
          </p:cNvSpPr>
          <p:nvPr/>
        </p:nvSpPr>
        <p:spPr>
          <a:xfrm>
            <a:off x="335360" y="5219246"/>
            <a:ext cx="12113815" cy="1032272"/>
          </a:xfrm>
          <a:prstGeom prst="rect">
            <a:avLst/>
          </a:prstGeom>
        </p:spPr>
        <p:txBody>
          <a:bodyPr vert="horz" lIns="91440" tIns="45720" rIns="91440" bIns="45720" rtlCol="0">
            <a:noAutofit/>
          </a:bodyPr>
          <a:lstStyle>
            <a:lvl1pPr marL="257175" indent="-257175" algn="l" defTabSz="342900" rtl="0" eaLnBrk="1" latinLnBrk="0" hangingPunct="1">
              <a:spcBef>
                <a:spcPct val="20000"/>
              </a:spcBef>
              <a:buClr>
                <a:srgbClr val="0070C0"/>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0070C0"/>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0070C0"/>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0070C0"/>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0070C0"/>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1800" dirty="0"/>
              <a:t>Conclusions </a:t>
            </a:r>
          </a:p>
          <a:p>
            <a:pPr lvl="1"/>
            <a:r>
              <a:rPr lang="en-US" sz="1800" dirty="0"/>
              <a:t>Activity against DTG-resistant variants</a:t>
            </a:r>
          </a:p>
          <a:p>
            <a:pPr lvl="1"/>
            <a:r>
              <a:rPr lang="en-US" sz="1800" dirty="0"/>
              <a:t>Good safety and tolerability profile</a:t>
            </a:r>
          </a:p>
          <a:p>
            <a:pPr lvl="1"/>
            <a:r>
              <a:rPr lang="en-US" sz="1800" dirty="0"/>
              <a:t>Phase 2a of oral VH-184 in PWH and Phase 1 with injectable long-acting injectable formulations in healthy volunteers</a:t>
            </a:r>
          </a:p>
        </p:txBody>
      </p:sp>
      <p:sp>
        <p:nvSpPr>
          <p:cNvPr id="3" name="Text Box 2">
            <a:extLst>
              <a:ext uri="{FF2B5EF4-FFF2-40B4-BE49-F238E27FC236}">
                <a16:creationId xmlns:a16="http://schemas.microsoft.com/office/drawing/2014/main" id="{B8821A5D-20E0-A910-7407-89E776B1020D}"/>
              </a:ext>
            </a:extLst>
          </p:cNvPr>
          <p:cNvSpPr txBox="1">
            <a:spLocks noChangeArrowheads="1"/>
          </p:cNvSpPr>
          <p:nvPr/>
        </p:nvSpPr>
        <p:spPr bwMode="auto">
          <a:xfrm>
            <a:off x="4268720" y="1934941"/>
            <a:ext cx="7734435" cy="646331"/>
          </a:xfrm>
          <a:prstGeom prst="rect">
            <a:avLst/>
          </a:prstGeom>
          <a:noFill/>
          <a:ln w="9525">
            <a:noFill/>
            <a:miter lim="800000"/>
            <a:headEnd/>
            <a:tailEnd/>
          </a:ln>
        </p:spPr>
        <p:txBody>
          <a:bodyPr wrap="square">
            <a:spAutoFit/>
          </a:bodyPr>
          <a:lstStyle/>
          <a:p>
            <a:pPr algn="ctr"/>
            <a:r>
              <a:rPr lang="en-US" b="1" dirty="0">
                <a:solidFill>
                  <a:srgbClr val="0070C0"/>
                </a:solidFill>
                <a:latin typeface="+mj-lt"/>
                <a:ea typeface="ＭＳ Ｐゴシック" pitchFamily="34" charset="-128"/>
                <a:cs typeface="Arial" panose="020B0604020202020204" pitchFamily="34" charset="0"/>
              </a:rPr>
              <a:t>Antiviral activity of VH-184 against a panel of HIV-1 clinical isolate populations and clonal variants from 7 participants in the phase 3 SAILING Study</a:t>
            </a:r>
          </a:p>
        </p:txBody>
      </p:sp>
      <p:grpSp>
        <p:nvGrpSpPr>
          <p:cNvPr id="6" name="Groupe 5">
            <a:extLst>
              <a:ext uri="{FF2B5EF4-FFF2-40B4-BE49-F238E27FC236}">
                <a16:creationId xmlns:a16="http://schemas.microsoft.com/office/drawing/2014/main" id="{CE54D2F2-1094-2B3F-3E2A-DF8E7FC94E16}"/>
              </a:ext>
            </a:extLst>
          </p:cNvPr>
          <p:cNvGrpSpPr/>
          <p:nvPr/>
        </p:nvGrpSpPr>
        <p:grpSpPr>
          <a:xfrm>
            <a:off x="4075264" y="2724944"/>
            <a:ext cx="7933855" cy="2363988"/>
            <a:chOff x="4075264" y="2724944"/>
            <a:chExt cx="7933855" cy="2363988"/>
          </a:xfrm>
        </p:grpSpPr>
        <p:sp>
          <p:nvSpPr>
            <p:cNvPr id="5" name="Rectangle 5">
              <a:extLst>
                <a:ext uri="{FF2B5EF4-FFF2-40B4-BE49-F238E27FC236}">
                  <a16:creationId xmlns:a16="http://schemas.microsoft.com/office/drawing/2014/main" id="{88FED45B-16C7-9A90-A51F-75E0EA525B58}"/>
                </a:ext>
              </a:extLst>
            </p:cNvPr>
            <p:cNvSpPr>
              <a:spLocks noChangeArrowheads="1"/>
            </p:cNvSpPr>
            <p:nvPr/>
          </p:nvSpPr>
          <p:spPr bwMode="auto">
            <a:xfrm>
              <a:off x="11431588" y="3509963"/>
              <a:ext cx="96838" cy="1292225"/>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reeform 6">
              <a:extLst>
                <a:ext uri="{FF2B5EF4-FFF2-40B4-BE49-F238E27FC236}">
                  <a16:creationId xmlns:a16="http://schemas.microsoft.com/office/drawing/2014/main" id="{713FFFDC-AD41-A728-879B-6E4E313190ED}"/>
                </a:ext>
              </a:extLst>
            </p:cNvPr>
            <p:cNvSpPr>
              <a:spLocks/>
            </p:cNvSpPr>
            <p:nvPr/>
          </p:nvSpPr>
          <p:spPr bwMode="auto">
            <a:xfrm>
              <a:off x="11334750" y="3116263"/>
              <a:ext cx="96838" cy="1685925"/>
            </a:xfrm>
            <a:custGeom>
              <a:avLst/>
              <a:gdLst>
                <a:gd name="T0" fmla="*/ 61 w 61"/>
                <a:gd name="T1" fmla="*/ 248 h 1062"/>
                <a:gd name="T2" fmla="*/ 61 w 61"/>
                <a:gd name="T3" fmla="*/ 0 h 1062"/>
                <a:gd name="T4" fmla="*/ 0 w 61"/>
                <a:gd name="T5" fmla="*/ 0 h 1062"/>
                <a:gd name="T6" fmla="*/ 0 w 61"/>
                <a:gd name="T7" fmla="*/ 558 h 1062"/>
                <a:gd name="T8" fmla="*/ 0 w 61"/>
                <a:gd name="T9" fmla="*/ 1062 h 1062"/>
                <a:gd name="T10" fmla="*/ 61 w 61"/>
                <a:gd name="T11" fmla="*/ 1062 h 1062"/>
                <a:gd name="T12" fmla="*/ 61 w 61"/>
                <a:gd name="T13" fmla="*/ 248 h 1062"/>
              </a:gdLst>
              <a:ahLst/>
              <a:cxnLst>
                <a:cxn ang="0">
                  <a:pos x="T0" y="T1"/>
                </a:cxn>
                <a:cxn ang="0">
                  <a:pos x="T2" y="T3"/>
                </a:cxn>
                <a:cxn ang="0">
                  <a:pos x="T4" y="T5"/>
                </a:cxn>
                <a:cxn ang="0">
                  <a:pos x="T6" y="T7"/>
                </a:cxn>
                <a:cxn ang="0">
                  <a:pos x="T8" y="T9"/>
                </a:cxn>
                <a:cxn ang="0">
                  <a:pos x="T10" y="T11"/>
                </a:cxn>
                <a:cxn ang="0">
                  <a:pos x="T12" y="T13"/>
                </a:cxn>
              </a:cxnLst>
              <a:rect l="0" t="0" r="r" b="b"/>
              <a:pathLst>
                <a:path w="61" h="1062">
                  <a:moveTo>
                    <a:pt x="61" y="248"/>
                  </a:moveTo>
                  <a:lnTo>
                    <a:pt x="61" y="0"/>
                  </a:lnTo>
                  <a:lnTo>
                    <a:pt x="0" y="0"/>
                  </a:lnTo>
                  <a:lnTo>
                    <a:pt x="0" y="558"/>
                  </a:lnTo>
                  <a:lnTo>
                    <a:pt x="0" y="1062"/>
                  </a:lnTo>
                  <a:lnTo>
                    <a:pt x="61" y="1062"/>
                  </a:lnTo>
                  <a:lnTo>
                    <a:pt x="61" y="248"/>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Rectangle 7">
              <a:extLst>
                <a:ext uri="{FF2B5EF4-FFF2-40B4-BE49-F238E27FC236}">
                  <a16:creationId xmlns:a16="http://schemas.microsoft.com/office/drawing/2014/main" id="{D6EB9ABA-7975-5CC7-D6E6-225AD0AF0020}"/>
                </a:ext>
              </a:extLst>
            </p:cNvPr>
            <p:cNvSpPr>
              <a:spLocks noChangeArrowheads="1"/>
            </p:cNvSpPr>
            <p:nvPr/>
          </p:nvSpPr>
          <p:spPr bwMode="auto">
            <a:xfrm>
              <a:off x="11236325" y="4002088"/>
              <a:ext cx="98425" cy="800100"/>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8">
              <a:extLst>
                <a:ext uri="{FF2B5EF4-FFF2-40B4-BE49-F238E27FC236}">
                  <a16:creationId xmlns:a16="http://schemas.microsoft.com/office/drawing/2014/main" id="{C55505D9-0D93-5C15-AC9F-409B50345611}"/>
                </a:ext>
              </a:extLst>
            </p:cNvPr>
            <p:cNvSpPr>
              <a:spLocks/>
            </p:cNvSpPr>
            <p:nvPr/>
          </p:nvSpPr>
          <p:spPr bwMode="auto">
            <a:xfrm>
              <a:off x="11625263" y="4445000"/>
              <a:ext cx="96838" cy="357187"/>
            </a:xfrm>
            <a:custGeom>
              <a:avLst/>
              <a:gdLst>
                <a:gd name="T0" fmla="*/ 61 w 61"/>
                <a:gd name="T1" fmla="*/ 0 h 225"/>
                <a:gd name="T2" fmla="*/ 0 w 61"/>
                <a:gd name="T3" fmla="*/ 0 h 225"/>
                <a:gd name="T4" fmla="*/ 0 w 61"/>
                <a:gd name="T5" fmla="*/ 225 h 225"/>
                <a:gd name="T6" fmla="*/ 61 w 61"/>
                <a:gd name="T7" fmla="*/ 225 h 225"/>
                <a:gd name="T8" fmla="*/ 61 w 61"/>
                <a:gd name="T9" fmla="*/ 20 h 225"/>
                <a:gd name="T10" fmla="*/ 61 w 61"/>
                <a:gd name="T11" fmla="*/ 0 h 225"/>
              </a:gdLst>
              <a:ahLst/>
              <a:cxnLst>
                <a:cxn ang="0">
                  <a:pos x="T0" y="T1"/>
                </a:cxn>
                <a:cxn ang="0">
                  <a:pos x="T2" y="T3"/>
                </a:cxn>
                <a:cxn ang="0">
                  <a:pos x="T4" y="T5"/>
                </a:cxn>
                <a:cxn ang="0">
                  <a:pos x="T6" y="T7"/>
                </a:cxn>
                <a:cxn ang="0">
                  <a:pos x="T8" y="T9"/>
                </a:cxn>
                <a:cxn ang="0">
                  <a:pos x="T10" y="T11"/>
                </a:cxn>
              </a:cxnLst>
              <a:rect l="0" t="0" r="r" b="b"/>
              <a:pathLst>
                <a:path w="61" h="225">
                  <a:moveTo>
                    <a:pt x="61" y="0"/>
                  </a:moveTo>
                  <a:lnTo>
                    <a:pt x="0" y="0"/>
                  </a:lnTo>
                  <a:lnTo>
                    <a:pt x="0" y="225"/>
                  </a:lnTo>
                  <a:lnTo>
                    <a:pt x="61" y="225"/>
                  </a:lnTo>
                  <a:lnTo>
                    <a:pt x="61" y="20"/>
                  </a:lnTo>
                  <a:lnTo>
                    <a:pt x="61" y="0"/>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Rectangle 9">
              <a:extLst>
                <a:ext uri="{FF2B5EF4-FFF2-40B4-BE49-F238E27FC236}">
                  <a16:creationId xmlns:a16="http://schemas.microsoft.com/office/drawing/2014/main" id="{6FA10B10-4B7C-8187-55C5-48EFE9F55C94}"/>
                </a:ext>
              </a:extLst>
            </p:cNvPr>
            <p:cNvSpPr>
              <a:spLocks noChangeArrowheads="1"/>
            </p:cNvSpPr>
            <p:nvPr/>
          </p:nvSpPr>
          <p:spPr bwMode="auto">
            <a:xfrm>
              <a:off x="11818938" y="4591050"/>
              <a:ext cx="96838" cy="211137"/>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10">
              <a:extLst>
                <a:ext uri="{FF2B5EF4-FFF2-40B4-BE49-F238E27FC236}">
                  <a16:creationId xmlns:a16="http://schemas.microsoft.com/office/drawing/2014/main" id="{FD228494-B628-2CFB-E1C2-35EFC64BA921}"/>
                </a:ext>
              </a:extLst>
            </p:cNvPr>
            <p:cNvSpPr>
              <a:spLocks/>
            </p:cNvSpPr>
            <p:nvPr/>
          </p:nvSpPr>
          <p:spPr bwMode="auto">
            <a:xfrm>
              <a:off x="11722100" y="4476750"/>
              <a:ext cx="96838" cy="325437"/>
            </a:xfrm>
            <a:custGeom>
              <a:avLst/>
              <a:gdLst>
                <a:gd name="T0" fmla="*/ 0 w 61"/>
                <a:gd name="T1" fmla="*/ 205 h 205"/>
                <a:gd name="T2" fmla="*/ 61 w 61"/>
                <a:gd name="T3" fmla="*/ 205 h 205"/>
                <a:gd name="T4" fmla="*/ 61 w 61"/>
                <a:gd name="T5" fmla="*/ 72 h 205"/>
                <a:gd name="T6" fmla="*/ 61 w 61"/>
                <a:gd name="T7" fmla="*/ 0 h 205"/>
                <a:gd name="T8" fmla="*/ 0 w 61"/>
                <a:gd name="T9" fmla="*/ 0 h 205"/>
                <a:gd name="T10" fmla="*/ 0 w 61"/>
                <a:gd name="T11" fmla="*/ 205 h 205"/>
              </a:gdLst>
              <a:ahLst/>
              <a:cxnLst>
                <a:cxn ang="0">
                  <a:pos x="T0" y="T1"/>
                </a:cxn>
                <a:cxn ang="0">
                  <a:pos x="T2" y="T3"/>
                </a:cxn>
                <a:cxn ang="0">
                  <a:pos x="T4" y="T5"/>
                </a:cxn>
                <a:cxn ang="0">
                  <a:pos x="T6" y="T7"/>
                </a:cxn>
                <a:cxn ang="0">
                  <a:pos x="T8" y="T9"/>
                </a:cxn>
                <a:cxn ang="0">
                  <a:pos x="T10" y="T11"/>
                </a:cxn>
              </a:cxnLst>
              <a:rect l="0" t="0" r="r" b="b"/>
              <a:pathLst>
                <a:path w="61" h="205">
                  <a:moveTo>
                    <a:pt x="0" y="205"/>
                  </a:moveTo>
                  <a:lnTo>
                    <a:pt x="61" y="205"/>
                  </a:lnTo>
                  <a:lnTo>
                    <a:pt x="61" y="72"/>
                  </a:lnTo>
                  <a:lnTo>
                    <a:pt x="61" y="0"/>
                  </a:lnTo>
                  <a:lnTo>
                    <a:pt x="0" y="0"/>
                  </a:lnTo>
                  <a:lnTo>
                    <a:pt x="0" y="205"/>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11">
              <a:extLst>
                <a:ext uri="{FF2B5EF4-FFF2-40B4-BE49-F238E27FC236}">
                  <a16:creationId xmlns:a16="http://schemas.microsoft.com/office/drawing/2014/main" id="{45169296-7B6F-BACC-0934-0ECE3208B1DB}"/>
                </a:ext>
              </a:extLst>
            </p:cNvPr>
            <p:cNvSpPr>
              <a:spLocks/>
            </p:cNvSpPr>
            <p:nvPr/>
          </p:nvSpPr>
          <p:spPr bwMode="auto">
            <a:xfrm>
              <a:off x="9783763" y="2911475"/>
              <a:ext cx="96838" cy="1890712"/>
            </a:xfrm>
            <a:custGeom>
              <a:avLst/>
              <a:gdLst>
                <a:gd name="T0" fmla="*/ 61 w 61"/>
                <a:gd name="T1" fmla="*/ 0 h 1191"/>
                <a:gd name="T2" fmla="*/ 0 w 61"/>
                <a:gd name="T3" fmla="*/ 0 h 1191"/>
                <a:gd name="T4" fmla="*/ 0 w 61"/>
                <a:gd name="T5" fmla="*/ 713 h 1191"/>
                <a:gd name="T6" fmla="*/ 0 w 61"/>
                <a:gd name="T7" fmla="*/ 1191 h 1191"/>
                <a:gd name="T8" fmla="*/ 61 w 61"/>
                <a:gd name="T9" fmla="*/ 1191 h 1191"/>
                <a:gd name="T10" fmla="*/ 61 w 61"/>
                <a:gd name="T11" fmla="*/ 684 h 1191"/>
                <a:gd name="T12" fmla="*/ 61 w 61"/>
                <a:gd name="T13" fmla="*/ 0 h 1191"/>
              </a:gdLst>
              <a:ahLst/>
              <a:cxnLst>
                <a:cxn ang="0">
                  <a:pos x="T0" y="T1"/>
                </a:cxn>
                <a:cxn ang="0">
                  <a:pos x="T2" y="T3"/>
                </a:cxn>
                <a:cxn ang="0">
                  <a:pos x="T4" y="T5"/>
                </a:cxn>
                <a:cxn ang="0">
                  <a:pos x="T6" y="T7"/>
                </a:cxn>
                <a:cxn ang="0">
                  <a:pos x="T8" y="T9"/>
                </a:cxn>
                <a:cxn ang="0">
                  <a:pos x="T10" y="T11"/>
                </a:cxn>
                <a:cxn ang="0">
                  <a:pos x="T12" y="T13"/>
                </a:cxn>
              </a:cxnLst>
              <a:rect l="0" t="0" r="r" b="b"/>
              <a:pathLst>
                <a:path w="61" h="1191">
                  <a:moveTo>
                    <a:pt x="61" y="0"/>
                  </a:moveTo>
                  <a:lnTo>
                    <a:pt x="0" y="0"/>
                  </a:lnTo>
                  <a:lnTo>
                    <a:pt x="0" y="713"/>
                  </a:lnTo>
                  <a:lnTo>
                    <a:pt x="0" y="1191"/>
                  </a:lnTo>
                  <a:lnTo>
                    <a:pt x="61" y="1191"/>
                  </a:lnTo>
                  <a:lnTo>
                    <a:pt x="61" y="684"/>
                  </a:lnTo>
                  <a:lnTo>
                    <a:pt x="61"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Rectangle 12">
              <a:extLst>
                <a:ext uri="{FF2B5EF4-FFF2-40B4-BE49-F238E27FC236}">
                  <a16:creationId xmlns:a16="http://schemas.microsoft.com/office/drawing/2014/main" id="{662572D0-286B-DEC3-2B1F-67A53C4CEBFD}"/>
                </a:ext>
              </a:extLst>
            </p:cNvPr>
            <p:cNvSpPr>
              <a:spLocks noChangeArrowheads="1"/>
            </p:cNvSpPr>
            <p:nvPr/>
          </p:nvSpPr>
          <p:spPr bwMode="auto">
            <a:xfrm>
              <a:off x="9685338" y="4043363"/>
              <a:ext cx="98425" cy="758825"/>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Rectangle 13">
              <a:extLst>
                <a:ext uri="{FF2B5EF4-FFF2-40B4-BE49-F238E27FC236}">
                  <a16:creationId xmlns:a16="http://schemas.microsoft.com/office/drawing/2014/main" id="{4CF276C1-77FE-43D0-EF6F-8B465C61A35B}"/>
                </a:ext>
              </a:extLst>
            </p:cNvPr>
            <p:cNvSpPr>
              <a:spLocks noChangeArrowheads="1"/>
            </p:cNvSpPr>
            <p:nvPr/>
          </p:nvSpPr>
          <p:spPr bwMode="auto">
            <a:xfrm>
              <a:off x="9880600" y="3997325"/>
              <a:ext cx="96838" cy="804862"/>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Rectangle 14">
              <a:extLst>
                <a:ext uri="{FF2B5EF4-FFF2-40B4-BE49-F238E27FC236}">
                  <a16:creationId xmlns:a16="http://schemas.microsoft.com/office/drawing/2014/main" id="{D854BB88-8303-1263-B1E6-ABE5C17C00DD}"/>
                </a:ext>
              </a:extLst>
            </p:cNvPr>
            <p:cNvSpPr>
              <a:spLocks noChangeArrowheads="1"/>
            </p:cNvSpPr>
            <p:nvPr/>
          </p:nvSpPr>
          <p:spPr bwMode="auto">
            <a:xfrm>
              <a:off x="9105900" y="3941763"/>
              <a:ext cx="96838" cy="860425"/>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15">
              <a:extLst>
                <a:ext uri="{FF2B5EF4-FFF2-40B4-BE49-F238E27FC236}">
                  <a16:creationId xmlns:a16="http://schemas.microsoft.com/office/drawing/2014/main" id="{E68EDE74-D3ED-F188-8BC1-E3A39DEA01F8}"/>
                </a:ext>
              </a:extLst>
            </p:cNvPr>
            <p:cNvSpPr>
              <a:spLocks/>
            </p:cNvSpPr>
            <p:nvPr/>
          </p:nvSpPr>
          <p:spPr bwMode="auto">
            <a:xfrm>
              <a:off x="9007475" y="3886200"/>
              <a:ext cx="98425" cy="915987"/>
            </a:xfrm>
            <a:custGeom>
              <a:avLst/>
              <a:gdLst>
                <a:gd name="T0" fmla="*/ 62 w 62"/>
                <a:gd name="T1" fmla="*/ 35 h 577"/>
                <a:gd name="T2" fmla="*/ 62 w 62"/>
                <a:gd name="T3" fmla="*/ 0 h 577"/>
                <a:gd name="T4" fmla="*/ 0 w 62"/>
                <a:gd name="T5" fmla="*/ 0 h 577"/>
                <a:gd name="T6" fmla="*/ 0 w 62"/>
                <a:gd name="T7" fmla="*/ 426 h 577"/>
                <a:gd name="T8" fmla="*/ 0 w 62"/>
                <a:gd name="T9" fmla="*/ 577 h 577"/>
                <a:gd name="T10" fmla="*/ 62 w 62"/>
                <a:gd name="T11" fmla="*/ 577 h 577"/>
                <a:gd name="T12" fmla="*/ 62 w 62"/>
                <a:gd name="T13" fmla="*/ 35 h 577"/>
              </a:gdLst>
              <a:ahLst/>
              <a:cxnLst>
                <a:cxn ang="0">
                  <a:pos x="T0" y="T1"/>
                </a:cxn>
                <a:cxn ang="0">
                  <a:pos x="T2" y="T3"/>
                </a:cxn>
                <a:cxn ang="0">
                  <a:pos x="T4" y="T5"/>
                </a:cxn>
                <a:cxn ang="0">
                  <a:pos x="T6" y="T7"/>
                </a:cxn>
                <a:cxn ang="0">
                  <a:pos x="T8" y="T9"/>
                </a:cxn>
                <a:cxn ang="0">
                  <a:pos x="T10" y="T11"/>
                </a:cxn>
                <a:cxn ang="0">
                  <a:pos x="T12" y="T13"/>
                </a:cxn>
              </a:cxnLst>
              <a:rect l="0" t="0" r="r" b="b"/>
              <a:pathLst>
                <a:path w="62" h="577">
                  <a:moveTo>
                    <a:pt x="62" y="35"/>
                  </a:moveTo>
                  <a:lnTo>
                    <a:pt x="62" y="0"/>
                  </a:lnTo>
                  <a:lnTo>
                    <a:pt x="0" y="0"/>
                  </a:lnTo>
                  <a:lnTo>
                    <a:pt x="0" y="426"/>
                  </a:lnTo>
                  <a:lnTo>
                    <a:pt x="0" y="577"/>
                  </a:lnTo>
                  <a:lnTo>
                    <a:pt x="62" y="577"/>
                  </a:lnTo>
                  <a:lnTo>
                    <a:pt x="62" y="35"/>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Rectangle 16">
              <a:extLst>
                <a:ext uri="{FF2B5EF4-FFF2-40B4-BE49-F238E27FC236}">
                  <a16:creationId xmlns:a16="http://schemas.microsoft.com/office/drawing/2014/main" id="{C165D9C9-86BC-BD77-FBC1-878BE3E17B85}"/>
                </a:ext>
              </a:extLst>
            </p:cNvPr>
            <p:cNvSpPr>
              <a:spLocks noChangeArrowheads="1"/>
            </p:cNvSpPr>
            <p:nvPr/>
          </p:nvSpPr>
          <p:spPr bwMode="auto">
            <a:xfrm>
              <a:off x="8910638" y="4562475"/>
              <a:ext cx="96838" cy="239712"/>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17">
              <a:extLst>
                <a:ext uri="{FF2B5EF4-FFF2-40B4-BE49-F238E27FC236}">
                  <a16:creationId xmlns:a16="http://schemas.microsoft.com/office/drawing/2014/main" id="{B207662F-29ED-95C7-2B69-F35EB83115F9}"/>
                </a:ext>
              </a:extLst>
            </p:cNvPr>
            <p:cNvSpPr>
              <a:spLocks/>
            </p:cNvSpPr>
            <p:nvPr/>
          </p:nvSpPr>
          <p:spPr bwMode="auto">
            <a:xfrm>
              <a:off x="9493250" y="4016375"/>
              <a:ext cx="96838" cy="785812"/>
            </a:xfrm>
            <a:custGeom>
              <a:avLst/>
              <a:gdLst>
                <a:gd name="T0" fmla="*/ 0 w 61"/>
                <a:gd name="T1" fmla="*/ 0 h 495"/>
                <a:gd name="T2" fmla="*/ 0 w 61"/>
                <a:gd name="T3" fmla="*/ 119 h 495"/>
                <a:gd name="T4" fmla="*/ 0 w 61"/>
                <a:gd name="T5" fmla="*/ 495 h 495"/>
                <a:gd name="T6" fmla="*/ 61 w 61"/>
                <a:gd name="T7" fmla="*/ 495 h 495"/>
                <a:gd name="T8" fmla="*/ 61 w 61"/>
                <a:gd name="T9" fmla="*/ 0 h 495"/>
                <a:gd name="T10" fmla="*/ 0 w 61"/>
                <a:gd name="T11" fmla="*/ 0 h 495"/>
              </a:gdLst>
              <a:ahLst/>
              <a:cxnLst>
                <a:cxn ang="0">
                  <a:pos x="T0" y="T1"/>
                </a:cxn>
                <a:cxn ang="0">
                  <a:pos x="T2" y="T3"/>
                </a:cxn>
                <a:cxn ang="0">
                  <a:pos x="T4" y="T5"/>
                </a:cxn>
                <a:cxn ang="0">
                  <a:pos x="T6" y="T7"/>
                </a:cxn>
                <a:cxn ang="0">
                  <a:pos x="T8" y="T9"/>
                </a:cxn>
                <a:cxn ang="0">
                  <a:pos x="T10" y="T11"/>
                </a:cxn>
              </a:cxnLst>
              <a:rect l="0" t="0" r="r" b="b"/>
              <a:pathLst>
                <a:path w="61" h="495">
                  <a:moveTo>
                    <a:pt x="0" y="0"/>
                  </a:moveTo>
                  <a:lnTo>
                    <a:pt x="0" y="119"/>
                  </a:lnTo>
                  <a:lnTo>
                    <a:pt x="0" y="495"/>
                  </a:lnTo>
                  <a:lnTo>
                    <a:pt x="61" y="495"/>
                  </a:lnTo>
                  <a:lnTo>
                    <a:pt x="61" y="0"/>
                  </a:lnTo>
                  <a:lnTo>
                    <a:pt x="0" y="0"/>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18">
              <a:extLst>
                <a:ext uri="{FF2B5EF4-FFF2-40B4-BE49-F238E27FC236}">
                  <a16:creationId xmlns:a16="http://schemas.microsoft.com/office/drawing/2014/main" id="{3237C5AA-8C92-09A6-FBE9-489B87F10B79}"/>
                </a:ext>
              </a:extLst>
            </p:cNvPr>
            <p:cNvSpPr>
              <a:spLocks/>
            </p:cNvSpPr>
            <p:nvPr/>
          </p:nvSpPr>
          <p:spPr bwMode="auto">
            <a:xfrm>
              <a:off x="9396413" y="4205288"/>
              <a:ext cx="96838" cy="596900"/>
            </a:xfrm>
            <a:custGeom>
              <a:avLst/>
              <a:gdLst>
                <a:gd name="T0" fmla="*/ 61 w 61"/>
                <a:gd name="T1" fmla="*/ 0 h 376"/>
                <a:gd name="T2" fmla="*/ 0 w 61"/>
                <a:gd name="T3" fmla="*/ 0 h 376"/>
                <a:gd name="T4" fmla="*/ 0 w 61"/>
                <a:gd name="T5" fmla="*/ 218 h 376"/>
                <a:gd name="T6" fmla="*/ 0 w 61"/>
                <a:gd name="T7" fmla="*/ 376 h 376"/>
                <a:gd name="T8" fmla="*/ 61 w 61"/>
                <a:gd name="T9" fmla="*/ 376 h 376"/>
                <a:gd name="T10" fmla="*/ 61 w 61"/>
                <a:gd name="T11" fmla="*/ 0 h 376"/>
              </a:gdLst>
              <a:ahLst/>
              <a:cxnLst>
                <a:cxn ang="0">
                  <a:pos x="T0" y="T1"/>
                </a:cxn>
                <a:cxn ang="0">
                  <a:pos x="T2" y="T3"/>
                </a:cxn>
                <a:cxn ang="0">
                  <a:pos x="T4" y="T5"/>
                </a:cxn>
                <a:cxn ang="0">
                  <a:pos x="T6" y="T7"/>
                </a:cxn>
                <a:cxn ang="0">
                  <a:pos x="T8" y="T9"/>
                </a:cxn>
                <a:cxn ang="0">
                  <a:pos x="T10" y="T11"/>
                </a:cxn>
              </a:cxnLst>
              <a:rect l="0" t="0" r="r" b="b"/>
              <a:pathLst>
                <a:path w="61" h="376">
                  <a:moveTo>
                    <a:pt x="61" y="0"/>
                  </a:moveTo>
                  <a:lnTo>
                    <a:pt x="0" y="0"/>
                  </a:lnTo>
                  <a:lnTo>
                    <a:pt x="0" y="218"/>
                  </a:lnTo>
                  <a:lnTo>
                    <a:pt x="0" y="376"/>
                  </a:lnTo>
                  <a:lnTo>
                    <a:pt x="61" y="376"/>
                  </a:lnTo>
                  <a:lnTo>
                    <a:pt x="61"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19">
              <a:extLst>
                <a:ext uri="{FF2B5EF4-FFF2-40B4-BE49-F238E27FC236}">
                  <a16:creationId xmlns:a16="http://schemas.microsoft.com/office/drawing/2014/main" id="{6BF47A94-683B-6AF2-7D9D-6BC19287C030}"/>
                </a:ext>
              </a:extLst>
            </p:cNvPr>
            <p:cNvSpPr>
              <a:spLocks noChangeArrowheads="1"/>
            </p:cNvSpPr>
            <p:nvPr/>
          </p:nvSpPr>
          <p:spPr bwMode="auto">
            <a:xfrm>
              <a:off x="9297988" y="4551363"/>
              <a:ext cx="98425" cy="250825"/>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20">
              <a:extLst>
                <a:ext uri="{FF2B5EF4-FFF2-40B4-BE49-F238E27FC236}">
                  <a16:creationId xmlns:a16="http://schemas.microsoft.com/office/drawing/2014/main" id="{8FCA40D6-2682-6888-BC9C-276671410454}"/>
                </a:ext>
              </a:extLst>
            </p:cNvPr>
            <p:cNvSpPr>
              <a:spLocks/>
            </p:cNvSpPr>
            <p:nvPr/>
          </p:nvSpPr>
          <p:spPr bwMode="auto">
            <a:xfrm>
              <a:off x="10558463" y="3560763"/>
              <a:ext cx="96838" cy="1241425"/>
            </a:xfrm>
            <a:custGeom>
              <a:avLst/>
              <a:gdLst>
                <a:gd name="T0" fmla="*/ 61 w 61"/>
                <a:gd name="T1" fmla="*/ 0 h 782"/>
                <a:gd name="T2" fmla="*/ 0 w 61"/>
                <a:gd name="T3" fmla="*/ 0 h 782"/>
                <a:gd name="T4" fmla="*/ 0 w 61"/>
                <a:gd name="T5" fmla="*/ 263 h 782"/>
                <a:gd name="T6" fmla="*/ 0 w 61"/>
                <a:gd name="T7" fmla="*/ 782 h 782"/>
                <a:gd name="T8" fmla="*/ 61 w 61"/>
                <a:gd name="T9" fmla="*/ 782 h 782"/>
                <a:gd name="T10" fmla="*/ 61 w 61"/>
                <a:gd name="T11" fmla="*/ 159 h 782"/>
                <a:gd name="T12" fmla="*/ 61 w 61"/>
                <a:gd name="T13" fmla="*/ 0 h 782"/>
              </a:gdLst>
              <a:ahLst/>
              <a:cxnLst>
                <a:cxn ang="0">
                  <a:pos x="T0" y="T1"/>
                </a:cxn>
                <a:cxn ang="0">
                  <a:pos x="T2" y="T3"/>
                </a:cxn>
                <a:cxn ang="0">
                  <a:pos x="T4" y="T5"/>
                </a:cxn>
                <a:cxn ang="0">
                  <a:pos x="T6" y="T7"/>
                </a:cxn>
                <a:cxn ang="0">
                  <a:pos x="T8" y="T9"/>
                </a:cxn>
                <a:cxn ang="0">
                  <a:pos x="T10" y="T11"/>
                </a:cxn>
                <a:cxn ang="0">
                  <a:pos x="T12" y="T13"/>
                </a:cxn>
              </a:cxnLst>
              <a:rect l="0" t="0" r="r" b="b"/>
              <a:pathLst>
                <a:path w="61" h="782">
                  <a:moveTo>
                    <a:pt x="61" y="0"/>
                  </a:moveTo>
                  <a:lnTo>
                    <a:pt x="0" y="0"/>
                  </a:lnTo>
                  <a:lnTo>
                    <a:pt x="0" y="263"/>
                  </a:lnTo>
                  <a:lnTo>
                    <a:pt x="0" y="782"/>
                  </a:lnTo>
                  <a:lnTo>
                    <a:pt x="61" y="782"/>
                  </a:lnTo>
                  <a:lnTo>
                    <a:pt x="61" y="159"/>
                  </a:lnTo>
                  <a:lnTo>
                    <a:pt x="61"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Rectangle 21">
              <a:extLst>
                <a:ext uri="{FF2B5EF4-FFF2-40B4-BE49-F238E27FC236}">
                  <a16:creationId xmlns:a16="http://schemas.microsoft.com/office/drawing/2014/main" id="{55E2CBAB-1FE8-12AF-6767-382A15202ED3}"/>
                </a:ext>
              </a:extLst>
            </p:cNvPr>
            <p:cNvSpPr>
              <a:spLocks noChangeArrowheads="1"/>
            </p:cNvSpPr>
            <p:nvPr/>
          </p:nvSpPr>
          <p:spPr bwMode="auto">
            <a:xfrm>
              <a:off x="10655300" y="3813175"/>
              <a:ext cx="98425" cy="989012"/>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Rectangle 22">
              <a:extLst>
                <a:ext uri="{FF2B5EF4-FFF2-40B4-BE49-F238E27FC236}">
                  <a16:creationId xmlns:a16="http://schemas.microsoft.com/office/drawing/2014/main" id="{18DEA6E5-6984-78ED-FDE9-C47EE7350930}"/>
                </a:ext>
              </a:extLst>
            </p:cNvPr>
            <p:cNvSpPr>
              <a:spLocks noChangeArrowheads="1"/>
            </p:cNvSpPr>
            <p:nvPr/>
          </p:nvSpPr>
          <p:spPr bwMode="auto">
            <a:xfrm>
              <a:off x="10461625" y="3978275"/>
              <a:ext cx="96838" cy="823912"/>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23">
              <a:extLst>
                <a:ext uri="{FF2B5EF4-FFF2-40B4-BE49-F238E27FC236}">
                  <a16:creationId xmlns:a16="http://schemas.microsoft.com/office/drawing/2014/main" id="{4289BD22-4DE2-A451-351A-44233CB1B812}"/>
                </a:ext>
              </a:extLst>
            </p:cNvPr>
            <p:cNvSpPr>
              <a:spLocks/>
            </p:cNvSpPr>
            <p:nvPr/>
          </p:nvSpPr>
          <p:spPr bwMode="auto">
            <a:xfrm>
              <a:off x="10171113" y="3671888"/>
              <a:ext cx="96838" cy="1130300"/>
            </a:xfrm>
            <a:custGeom>
              <a:avLst/>
              <a:gdLst>
                <a:gd name="T0" fmla="*/ 61 w 61"/>
                <a:gd name="T1" fmla="*/ 0 h 712"/>
                <a:gd name="T2" fmla="*/ 0 w 61"/>
                <a:gd name="T3" fmla="*/ 0 h 712"/>
                <a:gd name="T4" fmla="*/ 0 w 61"/>
                <a:gd name="T5" fmla="*/ 310 h 712"/>
                <a:gd name="T6" fmla="*/ 0 w 61"/>
                <a:gd name="T7" fmla="*/ 712 h 712"/>
                <a:gd name="T8" fmla="*/ 61 w 61"/>
                <a:gd name="T9" fmla="*/ 712 h 712"/>
                <a:gd name="T10" fmla="*/ 61 w 61"/>
                <a:gd name="T11" fmla="*/ 0 h 712"/>
              </a:gdLst>
              <a:ahLst/>
              <a:cxnLst>
                <a:cxn ang="0">
                  <a:pos x="T0" y="T1"/>
                </a:cxn>
                <a:cxn ang="0">
                  <a:pos x="T2" y="T3"/>
                </a:cxn>
                <a:cxn ang="0">
                  <a:pos x="T4" y="T5"/>
                </a:cxn>
                <a:cxn ang="0">
                  <a:pos x="T6" y="T7"/>
                </a:cxn>
                <a:cxn ang="0">
                  <a:pos x="T8" y="T9"/>
                </a:cxn>
                <a:cxn ang="0">
                  <a:pos x="T10" y="T11"/>
                </a:cxn>
              </a:cxnLst>
              <a:rect l="0" t="0" r="r" b="b"/>
              <a:pathLst>
                <a:path w="61" h="712">
                  <a:moveTo>
                    <a:pt x="61" y="0"/>
                  </a:moveTo>
                  <a:lnTo>
                    <a:pt x="0" y="0"/>
                  </a:lnTo>
                  <a:lnTo>
                    <a:pt x="0" y="310"/>
                  </a:lnTo>
                  <a:lnTo>
                    <a:pt x="0" y="712"/>
                  </a:lnTo>
                  <a:lnTo>
                    <a:pt x="61" y="712"/>
                  </a:lnTo>
                  <a:lnTo>
                    <a:pt x="61"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24">
              <a:extLst>
                <a:ext uri="{FF2B5EF4-FFF2-40B4-BE49-F238E27FC236}">
                  <a16:creationId xmlns:a16="http://schemas.microsoft.com/office/drawing/2014/main" id="{66AC5641-85B4-54F4-3EFD-534FBE85E3B7}"/>
                </a:ext>
              </a:extLst>
            </p:cNvPr>
            <p:cNvSpPr>
              <a:spLocks/>
            </p:cNvSpPr>
            <p:nvPr/>
          </p:nvSpPr>
          <p:spPr bwMode="auto">
            <a:xfrm>
              <a:off x="10267950" y="3327400"/>
              <a:ext cx="98425" cy="1474787"/>
            </a:xfrm>
            <a:custGeom>
              <a:avLst/>
              <a:gdLst>
                <a:gd name="T0" fmla="*/ 62 w 62"/>
                <a:gd name="T1" fmla="*/ 0 h 929"/>
                <a:gd name="T2" fmla="*/ 0 w 62"/>
                <a:gd name="T3" fmla="*/ 0 h 929"/>
                <a:gd name="T4" fmla="*/ 0 w 62"/>
                <a:gd name="T5" fmla="*/ 217 h 929"/>
                <a:gd name="T6" fmla="*/ 0 w 62"/>
                <a:gd name="T7" fmla="*/ 929 h 929"/>
                <a:gd name="T8" fmla="*/ 62 w 62"/>
                <a:gd name="T9" fmla="*/ 929 h 929"/>
                <a:gd name="T10" fmla="*/ 62 w 62"/>
                <a:gd name="T11" fmla="*/ 0 h 929"/>
              </a:gdLst>
              <a:ahLst/>
              <a:cxnLst>
                <a:cxn ang="0">
                  <a:pos x="T0" y="T1"/>
                </a:cxn>
                <a:cxn ang="0">
                  <a:pos x="T2" y="T3"/>
                </a:cxn>
                <a:cxn ang="0">
                  <a:pos x="T4" y="T5"/>
                </a:cxn>
                <a:cxn ang="0">
                  <a:pos x="T6" y="T7"/>
                </a:cxn>
                <a:cxn ang="0">
                  <a:pos x="T8" y="T9"/>
                </a:cxn>
                <a:cxn ang="0">
                  <a:pos x="T10" y="T11"/>
                </a:cxn>
              </a:cxnLst>
              <a:rect l="0" t="0" r="r" b="b"/>
              <a:pathLst>
                <a:path w="62" h="929">
                  <a:moveTo>
                    <a:pt x="62" y="0"/>
                  </a:moveTo>
                  <a:lnTo>
                    <a:pt x="0" y="0"/>
                  </a:lnTo>
                  <a:lnTo>
                    <a:pt x="0" y="217"/>
                  </a:lnTo>
                  <a:lnTo>
                    <a:pt x="0" y="929"/>
                  </a:lnTo>
                  <a:lnTo>
                    <a:pt x="62" y="929"/>
                  </a:lnTo>
                  <a:lnTo>
                    <a:pt x="62" y="0"/>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Rectangle 25">
              <a:extLst>
                <a:ext uri="{FF2B5EF4-FFF2-40B4-BE49-F238E27FC236}">
                  <a16:creationId xmlns:a16="http://schemas.microsoft.com/office/drawing/2014/main" id="{312549F0-F106-C1DD-08F4-D2919C432242}"/>
                </a:ext>
              </a:extLst>
            </p:cNvPr>
            <p:cNvSpPr>
              <a:spLocks noChangeArrowheads="1"/>
            </p:cNvSpPr>
            <p:nvPr/>
          </p:nvSpPr>
          <p:spPr bwMode="auto">
            <a:xfrm>
              <a:off x="10074275" y="4164013"/>
              <a:ext cx="96838" cy="638175"/>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26">
              <a:extLst>
                <a:ext uri="{FF2B5EF4-FFF2-40B4-BE49-F238E27FC236}">
                  <a16:creationId xmlns:a16="http://schemas.microsoft.com/office/drawing/2014/main" id="{13B48EDD-DEF3-1963-6563-8739251D5561}"/>
                </a:ext>
              </a:extLst>
            </p:cNvPr>
            <p:cNvSpPr>
              <a:spLocks/>
            </p:cNvSpPr>
            <p:nvPr/>
          </p:nvSpPr>
          <p:spPr bwMode="auto">
            <a:xfrm>
              <a:off x="10947400" y="3890963"/>
              <a:ext cx="96838" cy="911225"/>
            </a:xfrm>
            <a:custGeom>
              <a:avLst/>
              <a:gdLst>
                <a:gd name="T0" fmla="*/ 0 w 61"/>
                <a:gd name="T1" fmla="*/ 0 h 574"/>
                <a:gd name="T2" fmla="*/ 0 w 61"/>
                <a:gd name="T3" fmla="*/ 342 h 574"/>
                <a:gd name="T4" fmla="*/ 0 w 61"/>
                <a:gd name="T5" fmla="*/ 574 h 574"/>
                <a:gd name="T6" fmla="*/ 61 w 61"/>
                <a:gd name="T7" fmla="*/ 574 h 574"/>
                <a:gd name="T8" fmla="*/ 61 w 61"/>
                <a:gd name="T9" fmla="*/ 0 h 574"/>
                <a:gd name="T10" fmla="*/ 0 w 61"/>
                <a:gd name="T11" fmla="*/ 0 h 574"/>
              </a:gdLst>
              <a:ahLst/>
              <a:cxnLst>
                <a:cxn ang="0">
                  <a:pos x="T0" y="T1"/>
                </a:cxn>
                <a:cxn ang="0">
                  <a:pos x="T2" y="T3"/>
                </a:cxn>
                <a:cxn ang="0">
                  <a:pos x="T4" y="T5"/>
                </a:cxn>
                <a:cxn ang="0">
                  <a:pos x="T6" y="T7"/>
                </a:cxn>
                <a:cxn ang="0">
                  <a:pos x="T8" y="T9"/>
                </a:cxn>
                <a:cxn ang="0">
                  <a:pos x="T10" y="T11"/>
                </a:cxn>
              </a:cxnLst>
              <a:rect l="0" t="0" r="r" b="b"/>
              <a:pathLst>
                <a:path w="61" h="574">
                  <a:moveTo>
                    <a:pt x="0" y="0"/>
                  </a:moveTo>
                  <a:lnTo>
                    <a:pt x="0" y="342"/>
                  </a:lnTo>
                  <a:lnTo>
                    <a:pt x="0" y="574"/>
                  </a:lnTo>
                  <a:lnTo>
                    <a:pt x="61" y="574"/>
                  </a:lnTo>
                  <a:lnTo>
                    <a:pt x="61" y="0"/>
                  </a:lnTo>
                  <a:lnTo>
                    <a:pt x="0"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Rectangle 27">
              <a:extLst>
                <a:ext uri="{FF2B5EF4-FFF2-40B4-BE49-F238E27FC236}">
                  <a16:creationId xmlns:a16="http://schemas.microsoft.com/office/drawing/2014/main" id="{D487536F-4310-5150-28EF-4CF9FB17CE56}"/>
                </a:ext>
              </a:extLst>
            </p:cNvPr>
            <p:cNvSpPr>
              <a:spLocks noChangeArrowheads="1"/>
            </p:cNvSpPr>
            <p:nvPr/>
          </p:nvSpPr>
          <p:spPr bwMode="auto">
            <a:xfrm>
              <a:off x="10848975" y="4433888"/>
              <a:ext cx="98425" cy="368300"/>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28">
              <a:extLst>
                <a:ext uri="{FF2B5EF4-FFF2-40B4-BE49-F238E27FC236}">
                  <a16:creationId xmlns:a16="http://schemas.microsoft.com/office/drawing/2014/main" id="{7CEF1DD5-F706-A751-EA7B-5227DD988170}"/>
                </a:ext>
              </a:extLst>
            </p:cNvPr>
            <p:cNvSpPr>
              <a:spLocks/>
            </p:cNvSpPr>
            <p:nvPr/>
          </p:nvSpPr>
          <p:spPr bwMode="auto">
            <a:xfrm>
              <a:off x="11044238" y="3683000"/>
              <a:ext cx="96838" cy="1119187"/>
            </a:xfrm>
            <a:custGeom>
              <a:avLst/>
              <a:gdLst>
                <a:gd name="T0" fmla="*/ 0 w 61"/>
                <a:gd name="T1" fmla="*/ 0 h 705"/>
                <a:gd name="T2" fmla="*/ 0 w 61"/>
                <a:gd name="T3" fmla="*/ 131 h 705"/>
                <a:gd name="T4" fmla="*/ 0 w 61"/>
                <a:gd name="T5" fmla="*/ 705 h 705"/>
                <a:gd name="T6" fmla="*/ 61 w 61"/>
                <a:gd name="T7" fmla="*/ 705 h 705"/>
                <a:gd name="T8" fmla="*/ 61 w 61"/>
                <a:gd name="T9" fmla="*/ 0 h 705"/>
                <a:gd name="T10" fmla="*/ 0 w 61"/>
                <a:gd name="T11" fmla="*/ 0 h 705"/>
              </a:gdLst>
              <a:ahLst/>
              <a:cxnLst>
                <a:cxn ang="0">
                  <a:pos x="T0" y="T1"/>
                </a:cxn>
                <a:cxn ang="0">
                  <a:pos x="T2" y="T3"/>
                </a:cxn>
                <a:cxn ang="0">
                  <a:pos x="T4" y="T5"/>
                </a:cxn>
                <a:cxn ang="0">
                  <a:pos x="T6" y="T7"/>
                </a:cxn>
                <a:cxn ang="0">
                  <a:pos x="T8" y="T9"/>
                </a:cxn>
                <a:cxn ang="0">
                  <a:pos x="T10" y="T11"/>
                </a:cxn>
              </a:cxnLst>
              <a:rect l="0" t="0" r="r" b="b"/>
              <a:pathLst>
                <a:path w="61" h="705">
                  <a:moveTo>
                    <a:pt x="0" y="0"/>
                  </a:moveTo>
                  <a:lnTo>
                    <a:pt x="0" y="131"/>
                  </a:lnTo>
                  <a:lnTo>
                    <a:pt x="0" y="705"/>
                  </a:lnTo>
                  <a:lnTo>
                    <a:pt x="61" y="705"/>
                  </a:lnTo>
                  <a:lnTo>
                    <a:pt x="61" y="0"/>
                  </a:lnTo>
                  <a:lnTo>
                    <a:pt x="0" y="0"/>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Rectangle 29">
              <a:extLst>
                <a:ext uri="{FF2B5EF4-FFF2-40B4-BE49-F238E27FC236}">
                  <a16:creationId xmlns:a16="http://schemas.microsoft.com/office/drawing/2014/main" id="{B5682B63-17FB-4653-C8DE-EFC333B8A9AC}"/>
                </a:ext>
              </a:extLst>
            </p:cNvPr>
            <p:cNvSpPr>
              <a:spLocks noChangeArrowheads="1"/>
            </p:cNvSpPr>
            <p:nvPr/>
          </p:nvSpPr>
          <p:spPr bwMode="auto">
            <a:xfrm>
              <a:off x="8716963" y="4289425"/>
              <a:ext cx="98425" cy="512762"/>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30">
              <a:extLst>
                <a:ext uri="{FF2B5EF4-FFF2-40B4-BE49-F238E27FC236}">
                  <a16:creationId xmlns:a16="http://schemas.microsoft.com/office/drawing/2014/main" id="{187F8132-BF28-3EF4-CC74-B1E5FC27A1DC}"/>
                </a:ext>
              </a:extLst>
            </p:cNvPr>
            <p:cNvSpPr>
              <a:spLocks/>
            </p:cNvSpPr>
            <p:nvPr/>
          </p:nvSpPr>
          <p:spPr bwMode="auto">
            <a:xfrm>
              <a:off x="8620125" y="4276725"/>
              <a:ext cx="96838" cy="525462"/>
            </a:xfrm>
            <a:custGeom>
              <a:avLst/>
              <a:gdLst>
                <a:gd name="T0" fmla="*/ 61 w 61"/>
                <a:gd name="T1" fmla="*/ 8 h 331"/>
                <a:gd name="T2" fmla="*/ 61 w 61"/>
                <a:gd name="T3" fmla="*/ 0 h 331"/>
                <a:gd name="T4" fmla="*/ 0 w 61"/>
                <a:gd name="T5" fmla="*/ 0 h 331"/>
                <a:gd name="T6" fmla="*/ 0 w 61"/>
                <a:gd name="T7" fmla="*/ 74 h 331"/>
                <a:gd name="T8" fmla="*/ 0 w 61"/>
                <a:gd name="T9" fmla="*/ 331 h 331"/>
                <a:gd name="T10" fmla="*/ 61 w 61"/>
                <a:gd name="T11" fmla="*/ 331 h 331"/>
                <a:gd name="T12" fmla="*/ 61 w 61"/>
                <a:gd name="T13" fmla="*/ 8 h 331"/>
              </a:gdLst>
              <a:ahLst/>
              <a:cxnLst>
                <a:cxn ang="0">
                  <a:pos x="T0" y="T1"/>
                </a:cxn>
                <a:cxn ang="0">
                  <a:pos x="T2" y="T3"/>
                </a:cxn>
                <a:cxn ang="0">
                  <a:pos x="T4" y="T5"/>
                </a:cxn>
                <a:cxn ang="0">
                  <a:pos x="T6" y="T7"/>
                </a:cxn>
                <a:cxn ang="0">
                  <a:pos x="T8" y="T9"/>
                </a:cxn>
                <a:cxn ang="0">
                  <a:pos x="T10" y="T11"/>
                </a:cxn>
                <a:cxn ang="0">
                  <a:pos x="T12" y="T13"/>
                </a:cxn>
              </a:cxnLst>
              <a:rect l="0" t="0" r="r" b="b"/>
              <a:pathLst>
                <a:path w="61" h="331">
                  <a:moveTo>
                    <a:pt x="61" y="8"/>
                  </a:moveTo>
                  <a:lnTo>
                    <a:pt x="61" y="0"/>
                  </a:lnTo>
                  <a:lnTo>
                    <a:pt x="0" y="0"/>
                  </a:lnTo>
                  <a:lnTo>
                    <a:pt x="0" y="74"/>
                  </a:lnTo>
                  <a:lnTo>
                    <a:pt x="0" y="331"/>
                  </a:lnTo>
                  <a:lnTo>
                    <a:pt x="61" y="331"/>
                  </a:lnTo>
                  <a:lnTo>
                    <a:pt x="61" y="8"/>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Rectangle 31">
              <a:extLst>
                <a:ext uri="{FF2B5EF4-FFF2-40B4-BE49-F238E27FC236}">
                  <a16:creationId xmlns:a16="http://schemas.microsoft.com/office/drawing/2014/main" id="{992118F3-BBC9-8B5C-0C92-E474D810541F}"/>
                </a:ext>
              </a:extLst>
            </p:cNvPr>
            <p:cNvSpPr>
              <a:spLocks noChangeArrowheads="1"/>
            </p:cNvSpPr>
            <p:nvPr/>
          </p:nvSpPr>
          <p:spPr bwMode="auto">
            <a:xfrm>
              <a:off x="8523288" y="4394200"/>
              <a:ext cx="96838" cy="407987"/>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Rectangle 32">
              <a:extLst>
                <a:ext uri="{FF2B5EF4-FFF2-40B4-BE49-F238E27FC236}">
                  <a16:creationId xmlns:a16="http://schemas.microsoft.com/office/drawing/2014/main" id="{92FEAF8A-FB6A-EF66-29E0-D8FEF4290FAE}"/>
                </a:ext>
              </a:extLst>
            </p:cNvPr>
            <p:cNvSpPr>
              <a:spLocks noChangeArrowheads="1"/>
            </p:cNvSpPr>
            <p:nvPr/>
          </p:nvSpPr>
          <p:spPr bwMode="auto">
            <a:xfrm>
              <a:off x="6851650" y="2817813"/>
              <a:ext cx="174625" cy="176212"/>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33">
              <a:extLst>
                <a:ext uri="{FF2B5EF4-FFF2-40B4-BE49-F238E27FC236}">
                  <a16:creationId xmlns:a16="http://schemas.microsoft.com/office/drawing/2014/main" id="{581FED64-CFB5-25A6-EEBD-E9EDD08F402F}"/>
                </a:ext>
              </a:extLst>
            </p:cNvPr>
            <p:cNvSpPr>
              <a:spLocks/>
            </p:cNvSpPr>
            <p:nvPr/>
          </p:nvSpPr>
          <p:spPr bwMode="auto">
            <a:xfrm>
              <a:off x="6681788" y="4016375"/>
              <a:ext cx="96838" cy="785812"/>
            </a:xfrm>
            <a:custGeom>
              <a:avLst/>
              <a:gdLst>
                <a:gd name="T0" fmla="*/ 61 w 61"/>
                <a:gd name="T1" fmla="*/ 0 h 495"/>
                <a:gd name="T2" fmla="*/ 0 w 61"/>
                <a:gd name="T3" fmla="*/ 0 h 495"/>
                <a:gd name="T4" fmla="*/ 0 w 61"/>
                <a:gd name="T5" fmla="*/ 212 h 495"/>
                <a:gd name="T6" fmla="*/ 0 w 61"/>
                <a:gd name="T7" fmla="*/ 495 h 495"/>
                <a:gd name="T8" fmla="*/ 61 w 61"/>
                <a:gd name="T9" fmla="*/ 495 h 495"/>
                <a:gd name="T10" fmla="*/ 61 w 61"/>
                <a:gd name="T11" fmla="*/ 27 h 495"/>
                <a:gd name="T12" fmla="*/ 61 w 61"/>
                <a:gd name="T13" fmla="*/ 0 h 495"/>
              </a:gdLst>
              <a:ahLst/>
              <a:cxnLst>
                <a:cxn ang="0">
                  <a:pos x="T0" y="T1"/>
                </a:cxn>
                <a:cxn ang="0">
                  <a:pos x="T2" y="T3"/>
                </a:cxn>
                <a:cxn ang="0">
                  <a:pos x="T4" y="T5"/>
                </a:cxn>
                <a:cxn ang="0">
                  <a:pos x="T6" y="T7"/>
                </a:cxn>
                <a:cxn ang="0">
                  <a:pos x="T8" y="T9"/>
                </a:cxn>
                <a:cxn ang="0">
                  <a:pos x="T10" y="T11"/>
                </a:cxn>
                <a:cxn ang="0">
                  <a:pos x="T12" y="T13"/>
                </a:cxn>
              </a:cxnLst>
              <a:rect l="0" t="0" r="r" b="b"/>
              <a:pathLst>
                <a:path w="61" h="495">
                  <a:moveTo>
                    <a:pt x="61" y="0"/>
                  </a:moveTo>
                  <a:lnTo>
                    <a:pt x="0" y="0"/>
                  </a:lnTo>
                  <a:lnTo>
                    <a:pt x="0" y="212"/>
                  </a:lnTo>
                  <a:lnTo>
                    <a:pt x="0" y="495"/>
                  </a:lnTo>
                  <a:lnTo>
                    <a:pt x="61" y="495"/>
                  </a:lnTo>
                  <a:lnTo>
                    <a:pt x="61" y="27"/>
                  </a:lnTo>
                  <a:lnTo>
                    <a:pt x="61"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Rectangle 34">
              <a:extLst>
                <a:ext uri="{FF2B5EF4-FFF2-40B4-BE49-F238E27FC236}">
                  <a16:creationId xmlns:a16="http://schemas.microsoft.com/office/drawing/2014/main" id="{097F9791-4EF2-6A41-F4F0-D51FDBB946D3}"/>
                </a:ext>
              </a:extLst>
            </p:cNvPr>
            <p:cNvSpPr>
              <a:spLocks noChangeArrowheads="1"/>
            </p:cNvSpPr>
            <p:nvPr/>
          </p:nvSpPr>
          <p:spPr bwMode="auto">
            <a:xfrm>
              <a:off x="6583363" y="4352925"/>
              <a:ext cx="98425" cy="449262"/>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Rectangle 35">
              <a:extLst>
                <a:ext uri="{FF2B5EF4-FFF2-40B4-BE49-F238E27FC236}">
                  <a16:creationId xmlns:a16="http://schemas.microsoft.com/office/drawing/2014/main" id="{06F0B9C7-1BCA-C089-2874-9F164F5A9D1D}"/>
                </a:ext>
              </a:extLst>
            </p:cNvPr>
            <p:cNvSpPr>
              <a:spLocks noChangeArrowheads="1"/>
            </p:cNvSpPr>
            <p:nvPr/>
          </p:nvSpPr>
          <p:spPr bwMode="auto">
            <a:xfrm>
              <a:off x="6778625" y="4059238"/>
              <a:ext cx="96838" cy="742950"/>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36">
              <a:extLst>
                <a:ext uri="{FF2B5EF4-FFF2-40B4-BE49-F238E27FC236}">
                  <a16:creationId xmlns:a16="http://schemas.microsoft.com/office/drawing/2014/main" id="{7060A702-0D54-796C-6251-BB876F38D50E}"/>
                </a:ext>
              </a:extLst>
            </p:cNvPr>
            <p:cNvSpPr>
              <a:spLocks/>
            </p:cNvSpPr>
            <p:nvPr/>
          </p:nvSpPr>
          <p:spPr bwMode="auto">
            <a:xfrm>
              <a:off x="7456488" y="4330700"/>
              <a:ext cx="98425" cy="471487"/>
            </a:xfrm>
            <a:custGeom>
              <a:avLst/>
              <a:gdLst>
                <a:gd name="T0" fmla="*/ 62 w 62"/>
                <a:gd name="T1" fmla="*/ 0 h 297"/>
                <a:gd name="T2" fmla="*/ 0 w 62"/>
                <a:gd name="T3" fmla="*/ 0 h 297"/>
                <a:gd name="T4" fmla="*/ 0 w 62"/>
                <a:gd name="T5" fmla="*/ 31 h 297"/>
                <a:gd name="T6" fmla="*/ 0 w 62"/>
                <a:gd name="T7" fmla="*/ 297 h 297"/>
                <a:gd name="T8" fmla="*/ 62 w 62"/>
                <a:gd name="T9" fmla="*/ 297 h 297"/>
                <a:gd name="T10" fmla="*/ 62 w 62"/>
                <a:gd name="T11" fmla="*/ 93 h 297"/>
                <a:gd name="T12" fmla="*/ 62 w 62"/>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2" h="297">
                  <a:moveTo>
                    <a:pt x="62" y="0"/>
                  </a:moveTo>
                  <a:lnTo>
                    <a:pt x="0" y="0"/>
                  </a:lnTo>
                  <a:lnTo>
                    <a:pt x="0" y="31"/>
                  </a:lnTo>
                  <a:lnTo>
                    <a:pt x="0" y="297"/>
                  </a:lnTo>
                  <a:lnTo>
                    <a:pt x="62" y="297"/>
                  </a:lnTo>
                  <a:lnTo>
                    <a:pt x="62" y="93"/>
                  </a:lnTo>
                  <a:lnTo>
                    <a:pt x="62"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Rectangle 37">
              <a:extLst>
                <a:ext uri="{FF2B5EF4-FFF2-40B4-BE49-F238E27FC236}">
                  <a16:creationId xmlns:a16="http://schemas.microsoft.com/office/drawing/2014/main" id="{9EC9934F-26C3-9314-F4A9-9B838FC19B2A}"/>
                </a:ext>
              </a:extLst>
            </p:cNvPr>
            <p:cNvSpPr>
              <a:spLocks noChangeArrowheads="1"/>
            </p:cNvSpPr>
            <p:nvPr/>
          </p:nvSpPr>
          <p:spPr bwMode="auto">
            <a:xfrm>
              <a:off x="7359650" y="4379913"/>
              <a:ext cx="96838" cy="422275"/>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Rectangle 38">
              <a:extLst>
                <a:ext uri="{FF2B5EF4-FFF2-40B4-BE49-F238E27FC236}">
                  <a16:creationId xmlns:a16="http://schemas.microsoft.com/office/drawing/2014/main" id="{C232AB9B-63C1-07EE-09B3-15121745AE67}"/>
                </a:ext>
              </a:extLst>
            </p:cNvPr>
            <p:cNvSpPr>
              <a:spLocks noChangeArrowheads="1"/>
            </p:cNvSpPr>
            <p:nvPr/>
          </p:nvSpPr>
          <p:spPr bwMode="auto">
            <a:xfrm>
              <a:off x="7554913" y="4478338"/>
              <a:ext cx="96838" cy="323850"/>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Rectangle 39">
              <a:extLst>
                <a:ext uri="{FF2B5EF4-FFF2-40B4-BE49-F238E27FC236}">
                  <a16:creationId xmlns:a16="http://schemas.microsoft.com/office/drawing/2014/main" id="{6B448716-D189-66A8-9729-E5361AFF9F42}"/>
                </a:ext>
              </a:extLst>
            </p:cNvPr>
            <p:cNvSpPr>
              <a:spLocks noChangeArrowheads="1"/>
            </p:cNvSpPr>
            <p:nvPr/>
          </p:nvSpPr>
          <p:spPr bwMode="auto">
            <a:xfrm>
              <a:off x="7165975" y="4278313"/>
              <a:ext cx="98425" cy="523875"/>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Freeform 40">
              <a:extLst>
                <a:ext uri="{FF2B5EF4-FFF2-40B4-BE49-F238E27FC236}">
                  <a16:creationId xmlns:a16="http://schemas.microsoft.com/office/drawing/2014/main" id="{F967D7BF-9171-8554-0F4C-FC6362CBD961}"/>
                </a:ext>
              </a:extLst>
            </p:cNvPr>
            <p:cNvSpPr>
              <a:spLocks/>
            </p:cNvSpPr>
            <p:nvPr/>
          </p:nvSpPr>
          <p:spPr bwMode="auto">
            <a:xfrm>
              <a:off x="7069138" y="4168775"/>
              <a:ext cx="96838" cy="633412"/>
            </a:xfrm>
            <a:custGeom>
              <a:avLst/>
              <a:gdLst>
                <a:gd name="T0" fmla="*/ 0 w 61"/>
                <a:gd name="T1" fmla="*/ 0 h 399"/>
                <a:gd name="T2" fmla="*/ 0 w 61"/>
                <a:gd name="T3" fmla="*/ 118 h 399"/>
                <a:gd name="T4" fmla="*/ 0 w 61"/>
                <a:gd name="T5" fmla="*/ 399 h 399"/>
                <a:gd name="T6" fmla="*/ 61 w 61"/>
                <a:gd name="T7" fmla="*/ 399 h 399"/>
                <a:gd name="T8" fmla="*/ 61 w 61"/>
                <a:gd name="T9" fmla="*/ 69 h 399"/>
                <a:gd name="T10" fmla="*/ 61 w 61"/>
                <a:gd name="T11" fmla="*/ 0 h 399"/>
                <a:gd name="T12" fmla="*/ 0 w 61"/>
                <a:gd name="T13" fmla="*/ 0 h 399"/>
              </a:gdLst>
              <a:ahLst/>
              <a:cxnLst>
                <a:cxn ang="0">
                  <a:pos x="T0" y="T1"/>
                </a:cxn>
                <a:cxn ang="0">
                  <a:pos x="T2" y="T3"/>
                </a:cxn>
                <a:cxn ang="0">
                  <a:pos x="T4" y="T5"/>
                </a:cxn>
                <a:cxn ang="0">
                  <a:pos x="T6" y="T7"/>
                </a:cxn>
                <a:cxn ang="0">
                  <a:pos x="T8" y="T9"/>
                </a:cxn>
                <a:cxn ang="0">
                  <a:pos x="T10" y="T11"/>
                </a:cxn>
                <a:cxn ang="0">
                  <a:pos x="T12" y="T13"/>
                </a:cxn>
              </a:cxnLst>
              <a:rect l="0" t="0" r="r" b="b"/>
              <a:pathLst>
                <a:path w="61" h="399">
                  <a:moveTo>
                    <a:pt x="0" y="0"/>
                  </a:moveTo>
                  <a:lnTo>
                    <a:pt x="0" y="118"/>
                  </a:lnTo>
                  <a:lnTo>
                    <a:pt x="0" y="399"/>
                  </a:lnTo>
                  <a:lnTo>
                    <a:pt x="61" y="399"/>
                  </a:lnTo>
                  <a:lnTo>
                    <a:pt x="61" y="69"/>
                  </a:lnTo>
                  <a:lnTo>
                    <a:pt x="61" y="0"/>
                  </a:lnTo>
                  <a:lnTo>
                    <a:pt x="0"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 name="Rectangle 41">
              <a:extLst>
                <a:ext uri="{FF2B5EF4-FFF2-40B4-BE49-F238E27FC236}">
                  <a16:creationId xmlns:a16="http://schemas.microsoft.com/office/drawing/2014/main" id="{6549ECFB-75B6-D6CC-EC3F-AF6EF829C14B}"/>
                </a:ext>
              </a:extLst>
            </p:cNvPr>
            <p:cNvSpPr>
              <a:spLocks noChangeArrowheads="1"/>
            </p:cNvSpPr>
            <p:nvPr/>
          </p:nvSpPr>
          <p:spPr bwMode="auto">
            <a:xfrm>
              <a:off x="6972300" y="4356100"/>
              <a:ext cx="96838" cy="446087"/>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 name="Freeform 42">
              <a:extLst>
                <a:ext uri="{FF2B5EF4-FFF2-40B4-BE49-F238E27FC236}">
                  <a16:creationId xmlns:a16="http://schemas.microsoft.com/office/drawing/2014/main" id="{167E8C53-4253-34E4-4803-82A251990183}"/>
                </a:ext>
              </a:extLst>
            </p:cNvPr>
            <p:cNvSpPr>
              <a:spLocks/>
            </p:cNvSpPr>
            <p:nvPr/>
          </p:nvSpPr>
          <p:spPr bwMode="auto">
            <a:xfrm>
              <a:off x="7845425" y="4411663"/>
              <a:ext cx="96838" cy="390525"/>
            </a:xfrm>
            <a:custGeom>
              <a:avLst/>
              <a:gdLst>
                <a:gd name="T0" fmla="*/ 61 w 61"/>
                <a:gd name="T1" fmla="*/ 0 h 246"/>
                <a:gd name="T2" fmla="*/ 0 w 61"/>
                <a:gd name="T3" fmla="*/ 0 h 246"/>
                <a:gd name="T4" fmla="*/ 0 w 61"/>
                <a:gd name="T5" fmla="*/ 53 h 246"/>
                <a:gd name="T6" fmla="*/ 0 w 61"/>
                <a:gd name="T7" fmla="*/ 246 h 246"/>
                <a:gd name="T8" fmla="*/ 61 w 61"/>
                <a:gd name="T9" fmla="*/ 246 h 246"/>
                <a:gd name="T10" fmla="*/ 61 w 61"/>
                <a:gd name="T11" fmla="*/ 89 h 246"/>
                <a:gd name="T12" fmla="*/ 61 w 61"/>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61" h="246">
                  <a:moveTo>
                    <a:pt x="61" y="0"/>
                  </a:moveTo>
                  <a:lnTo>
                    <a:pt x="0" y="0"/>
                  </a:lnTo>
                  <a:lnTo>
                    <a:pt x="0" y="53"/>
                  </a:lnTo>
                  <a:lnTo>
                    <a:pt x="0" y="246"/>
                  </a:lnTo>
                  <a:lnTo>
                    <a:pt x="61" y="246"/>
                  </a:lnTo>
                  <a:lnTo>
                    <a:pt x="61" y="89"/>
                  </a:lnTo>
                  <a:lnTo>
                    <a:pt x="61"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 name="Rectangle 43">
              <a:extLst>
                <a:ext uri="{FF2B5EF4-FFF2-40B4-BE49-F238E27FC236}">
                  <a16:creationId xmlns:a16="http://schemas.microsoft.com/office/drawing/2014/main" id="{D54C9256-C7D0-5E30-5B95-8D2D9093F8C7}"/>
                </a:ext>
              </a:extLst>
            </p:cNvPr>
            <p:cNvSpPr>
              <a:spLocks noChangeArrowheads="1"/>
            </p:cNvSpPr>
            <p:nvPr/>
          </p:nvSpPr>
          <p:spPr bwMode="auto">
            <a:xfrm>
              <a:off x="7942263" y="4552950"/>
              <a:ext cx="96838" cy="249237"/>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 name="Rectangle 44">
              <a:extLst>
                <a:ext uri="{FF2B5EF4-FFF2-40B4-BE49-F238E27FC236}">
                  <a16:creationId xmlns:a16="http://schemas.microsoft.com/office/drawing/2014/main" id="{E595BD35-34DC-DD7B-CCD4-220B5126760F}"/>
                </a:ext>
              </a:extLst>
            </p:cNvPr>
            <p:cNvSpPr>
              <a:spLocks noChangeArrowheads="1"/>
            </p:cNvSpPr>
            <p:nvPr/>
          </p:nvSpPr>
          <p:spPr bwMode="auto">
            <a:xfrm>
              <a:off x="7747000" y="4495800"/>
              <a:ext cx="98425" cy="306387"/>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 name="Freeform 45">
              <a:extLst>
                <a:ext uri="{FF2B5EF4-FFF2-40B4-BE49-F238E27FC236}">
                  <a16:creationId xmlns:a16="http://schemas.microsoft.com/office/drawing/2014/main" id="{23FF4525-1028-35E1-B802-AC194942BB38}"/>
                </a:ext>
              </a:extLst>
            </p:cNvPr>
            <p:cNvSpPr>
              <a:spLocks/>
            </p:cNvSpPr>
            <p:nvPr/>
          </p:nvSpPr>
          <p:spPr bwMode="auto">
            <a:xfrm>
              <a:off x="8232775" y="4078288"/>
              <a:ext cx="96838" cy="723900"/>
            </a:xfrm>
            <a:custGeom>
              <a:avLst/>
              <a:gdLst>
                <a:gd name="T0" fmla="*/ 0 w 61"/>
                <a:gd name="T1" fmla="*/ 0 h 456"/>
                <a:gd name="T2" fmla="*/ 0 w 61"/>
                <a:gd name="T3" fmla="*/ 54 h 456"/>
                <a:gd name="T4" fmla="*/ 0 w 61"/>
                <a:gd name="T5" fmla="*/ 456 h 456"/>
                <a:gd name="T6" fmla="*/ 61 w 61"/>
                <a:gd name="T7" fmla="*/ 456 h 456"/>
                <a:gd name="T8" fmla="*/ 61 w 61"/>
                <a:gd name="T9" fmla="*/ 0 h 456"/>
                <a:gd name="T10" fmla="*/ 0 w 61"/>
                <a:gd name="T11" fmla="*/ 0 h 456"/>
              </a:gdLst>
              <a:ahLst/>
              <a:cxnLst>
                <a:cxn ang="0">
                  <a:pos x="T0" y="T1"/>
                </a:cxn>
                <a:cxn ang="0">
                  <a:pos x="T2" y="T3"/>
                </a:cxn>
                <a:cxn ang="0">
                  <a:pos x="T4" y="T5"/>
                </a:cxn>
                <a:cxn ang="0">
                  <a:pos x="T6" y="T7"/>
                </a:cxn>
                <a:cxn ang="0">
                  <a:pos x="T8" y="T9"/>
                </a:cxn>
                <a:cxn ang="0">
                  <a:pos x="T10" y="T11"/>
                </a:cxn>
              </a:cxnLst>
              <a:rect l="0" t="0" r="r" b="b"/>
              <a:pathLst>
                <a:path w="61" h="456">
                  <a:moveTo>
                    <a:pt x="0" y="0"/>
                  </a:moveTo>
                  <a:lnTo>
                    <a:pt x="0" y="54"/>
                  </a:lnTo>
                  <a:lnTo>
                    <a:pt x="0" y="456"/>
                  </a:lnTo>
                  <a:lnTo>
                    <a:pt x="61" y="456"/>
                  </a:lnTo>
                  <a:lnTo>
                    <a:pt x="61" y="0"/>
                  </a:lnTo>
                  <a:lnTo>
                    <a:pt x="0"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 name="Freeform 46">
              <a:extLst>
                <a:ext uri="{FF2B5EF4-FFF2-40B4-BE49-F238E27FC236}">
                  <a16:creationId xmlns:a16="http://schemas.microsoft.com/office/drawing/2014/main" id="{0103BC47-8C27-D9DA-412F-B443C83E2FAD}"/>
                </a:ext>
              </a:extLst>
            </p:cNvPr>
            <p:cNvSpPr>
              <a:spLocks/>
            </p:cNvSpPr>
            <p:nvPr/>
          </p:nvSpPr>
          <p:spPr bwMode="auto">
            <a:xfrm>
              <a:off x="8329613" y="4016375"/>
              <a:ext cx="96838" cy="785812"/>
            </a:xfrm>
            <a:custGeom>
              <a:avLst/>
              <a:gdLst>
                <a:gd name="T0" fmla="*/ 61 w 61"/>
                <a:gd name="T1" fmla="*/ 0 h 495"/>
                <a:gd name="T2" fmla="*/ 0 w 61"/>
                <a:gd name="T3" fmla="*/ 0 h 495"/>
                <a:gd name="T4" fmla="*/ 0 w 61"/>
                <a:gd name="T5" fmla="*/ 39 h 495"/>
                <a:gd name="T6" fmla="*/ 0 w 61"/>
                <a:gd name="T7" fmla="*/ 495 h 495"/>
                <a:gd name="T8" fmla="*/ 61 w 61"/>
                <a:gd name="T9" fmla="*/ 495 h 495"/>
                <a:gd name="T10" fmla="*/ 61 w 61"/>
                <a:gd name="T11" fmla="*/ 0 h 495"/>
              </a:gdLst>
              <a:ahLst/>
              <a:cxnLst>
                <a:cxn ang="0">
                  <a:pos x="T0" y="T1"/>
                </a:cxn>
                <a:cxn ang="0">
                  <a:pos x="T2" y="T3"/>
                </a:cxn>
                <a:cxn ang="0">
                  <a:pos x="T4" y="T5"/>
                </a:cxn>
                <a:cxn ang="0">
                  <a:pos x="T6" y="T7"/>
                </a:cxn>
                <a:cxn ang="0">
                  <a:pos x="T8" y="T9"/>
                </a:cxn>
                <a:cxn ang="0">
                  <a:pos x="T10" y="T11"/>
                </a:cxn>
              </a:cxnLst>
              <a:rect l="0" t="0" r="r" b="b"/>
              <a:pathLst>
                <a:path w="61" h="495">
                  <a:moveTo>
                    <a:pt x="61" y="0"/>
                  </a:moveTo>
                  <a:lnTo>
                    <a:pt x="0" y="0"/>
                  </a:lnTo>
                  <a:lnTo>
                    <a:pt x="0" y="39"/>
                  </a:lnTo>
                  <a:lnTo>
                    <a:pt x="0" y="495"/>
                  </a:lnTo>
                  <a:lnTo>
                    <a:pt x="61" y="495"/>
                  </a:lnTo>
                  <a:lnTo>
                    <a:pt x="61" y="0"/>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 name="Rectangle 47">
              <a:extLst>
                <a:ext uri="{FF2B5EF4-FFF2-40B4-BE49-F238E27FC236}">
                  <a16:creationId xmlns:a16="http://schemas.microsoft.com/office/drawing/2014/main" id="{D4662EB4-FCB6-919E-65C6-B5E0A1C26297}"/>
                </a:ext>
              </a:extLst>
            </p:cNvPr>
            <p:cNvSpPr>
              <a:spLocks noChangeArrowheads="1"/>
            </p:cNvSpPr>
            <p:nvPr/>
          </p:nvSpPr>
          <p:spPr bwMode="auto">
            <a:xfrm>
              <a:off x="8135938" y="4164013"/>
              <a:ext cx="96838" cy="638175"/>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 name="Rectangle 48">
              <a:extLst>
                <a:ext uri="{FF2B5EF4-FFF2-40B4-BE49-F238E27FC236}">
                  <a16:creationId xmlns:a16="http://schemas.microsoft.com/office/drawing/2014/main" id="{278198AC-DC5D-6C74-B301-D983448849F3}"/>
                </a:ext>
              </a:extLst>
            </p:cNvPr>
            <p:cNvSpPr>
              <a:spLocks noChangeArrowheads="1"/>
            </p:cNvSpPr>
            <p:nvPr/>
          </p:nvSpPr>
          <p:spPr bwMode="auto">
            <a:xfrm>
              <a:off x="5203825" y="2817813"/>
              <a:ext cx="174625" cy="176212"/>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2" name="Rectangle 49">
              <a:extLst>
                <a:ext uri="{FF2B5EF4-FFF2-40B4-BE49-F238E27FC236}">
                  <a16:creationId xmlns:a16="http://schemas.microsoft.com/office/drawing/2014/main" id="{42B795AC-16CF-C0A5-1251-B9E04DA32F4C}"/>
                </a:ext>
              </a:extLst>
            </p:cNvPr>
            <p:cNvSpPr>
              <a:spLocks noChangeArrowheads="1"/>
            </p:cNvSpPr>
            <p:nvPr/>
          </p:nvSpPr>
          <p:spPr bwMode="auto">
            <a:xfrm>
              <a:off x="6127750" y="2817813"/>
              <a:ext cx="173038" cy="176212"/>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 name="Rectangle 50">
              <a:extLst>
                <a:ext uri="{FF2B5EF4-FFF2-40B4-BE49-F238E27FC236}">
                  <a16:creationId xmlns:a16="http://schemas.microsoft.com/office/drawing/2014/main" id="{54B7A0BF-B2D8-5D14-3B71-D886967529C1}"/>
                </a:ext>
              </a:extLst>
            </p:cNvPr>
            <p:cNvSpPr>
              <a:spLocks noChangeArrowheads="1"/>
            </p:cNvSpPr>
            <p:nvPr/>
          </p:nvSpPr>
          <p:spPr bwMode="auto">
            <a:xfrm>
              <a:off x="4645025" y="4251325"/>
              <a:ext cx="98425" cy="550862"/>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 name="Freeform 51">
              <a:extLst>
                <a:ext uri="{FF2B5EF4-FFF2-40B4-BE49-F238E27FC236}">
                  <a16:creationId xmlns:a16="http://schemas.microsoft.com/office/drawing/2014/main" id="{C6AA0B2C-DF0F-B95D-B63D-37AF21044AC1}"/>
                </a:ext>
              </a:extLst>
            </p:cNvPr>
            <p:cNvSpPr>
              <a:spLocks/>
            </p:cNvSpPr>
            <p:nvPr/>
          </p:nvSpPr>
          <p:spPr bwMode="auto">
            <a:xfrm>
              <a:off x="4743450" y="4127500"/>
              <a:ext cx="96838" cy="674687"/>
            </a:xfrm>
            <a:custGeom>
              <a:avLst/>
              <a:gdLst>
                <a:gd name="T0" fmla="*/ 0 w 61"/>
                <a:gd name="T1" fmla="*/ 0 h 425"/>
                <a:gd name="T2" fmla="*/ 0 w 61"/>
                <a:gd name="T3" fmla="*/ 78 h 425"/>
                <a:gd name="T4" fmla="*/ 0 w 61"/>
                <a:gd name="T5" fmla="*/ 425 h 425"/>
                <a:gd name="T6" fmla="*/ 61 w 61"/>
                <a:gd name="T7" fmla="*/ 425 h 425"/>
                <a:gd name="T8" fmla="*/ 61 w 61"/>
                <a:gd name="T9" fmla="*/ 78 h 425"/>
                <a:gd name="T10" fmla="*/ 61 w 61"/>
                <a:gd name="T11" fmla="*/ 0 h 425"/>
                <a:gd name="T12" fmla="*/ 0 w 61"/>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61" h="425">
                  <a:moveTo>
                    <a:pt x="0" y="0"/>
                  </a:moveTo>
                  <a:lnTo>
                    <a:pt x="0" y="78"/>
                  </a:lnTo>
                  <a:lnTo>
                    <a:pt x="0" y="425"/>
                  </a:lnTo>
                  <a:lnTo>
                    <a:pt x="61" y="425"/>
                  </a:lnTo>
                  <a:lnTo>
                    <a:pt x="61" y="78"/>
                  </a:lnTo>
                  <a:lnTo>
                    <a:pt x="61" y="0"/>
                  </a:lnTo>
                  <a:lnTo>
                    <a:pt x="0"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 name="Rectangle 52">
              <a:extLst>
                <a:ext uri="{FF2B5EF4-FFF2-40B4-BE49-F238E27FC236}">
                  <a16:creationId xmlns:a16="http://schemas.microsoft.com/office/drawing/2014/main" id="{1E6BABA2-8584-953A-E95C-35F7C4A8B7AA}"/>
                </a:ext>
              </a:extLst>
            </p:cNvPr>
            <p:cNvSpPr>
              <a:spLocks noChangeArrowheads="1"/>
            </p:cNvSpPr>
            <p:nvPr/>
          </p:nvSpPr>
          <p:spPr bwMode="auto">
            <a:xfrm>
              <a:off x="4840288" y="4251325"/>
              <a:ext cx="96838" cy="550862"/>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Freeform 53">
              <a:extLst>
                <a:ext uri="{FF2B5EF4-FFF2-40B4-BE49-F238E27FC236}">
                  <a16:creationId xmlns:a16="http://schemas.microsoft.com/office/drawing/2014/main" id="{74120F78-C498-775C-A14D-6311378A6202}"/>
                </a:ext>
              </a:extLst>
            </p:cNvPr>
            <p:cNvSpPr>
              <a:spLocks/>
            </p:cNvSpPr>
            <p:nvPr/>
          </p:nvSpPr>
          <p:spPr bwMode="auto">
            <a:xfrm>
              <a:off x="5616575" y="4000500"/>
              <a:ext cx="96838" cy="801687"/>
            </a:xfrm>
            <a:custGeom>
              <a:avLst/>
              <a:gdLst>
                <a:gd name="T0" fmla="*/ 61 w 61"/>
                <a:gd name="T1" fmla="*/ 0 h 505"/>
                <a:gd name="T2" fmla="*/ 0 w 61"/>
                <a:gd name="T3" fmla="*/ 0 h 505"/>
                <a:gd name="T4" fmla="*/ 0 w 61"/>
                <a:gd name="T5" fmla="*/ 233 h 505"/>
                <a:gd name="T6" fmla="*/ 0 w 61"/>
                <a:gd name="T7" fmla="*/ 505 h 505"/>
                <a:gd name="T8" fmla="*/ 61 w 61"/>
                <a:gd name="T9" fmla="*/ 505 h 505"/>
                <a:gd name="T10" fmla="*/ 61 w 61"/>
                <a:gd name="T11" fmla="*/ 0 h 505"/>
              </a:gdLst>
              <a:ahLst/>
              <a:cxnLst>
                <a:cxn ang="0">
                  <a:pos x="T0" y="T1"/>
                </a:cxn>
                <a:cxn ang="0">
                  <a:pos x="T2" y="T3"/>
                </a:cxn>
                <a:cxn ang="0">
                  <a:pos x="T4" y="T5"/>
                </a:cxn>
                <a:cxn ang="0">
                  <a:pos x="T6" y="T7"/>
                </a:cxn>
                <a:cxn ang="0">
                  <a:pos x="T8" y="T9"/>
                </a:cxn>
                <a:cxn ang="0">
                  <a:pos x="T10" y="T11"/>
                </a:cxn>
              </a:cxnLst>
              <a:rect l="0" t="0" r="r" b="b"/>
              <a:pathLst>
                <a:path w="61" h="505">
                  <a:moveTo>
                    <a:pt x="61" y="0"/>
                  </a:moveTo>
                  <a:lnTo>
                    <a:pt x="0" y="0"/>
                  </a:lnTo>
                  <a:lnTo>
                    <a:pt x="0" y="233"/>
                  </a:lnTo>
                  <a:lnTo>
                    <a:pt x="0" y="505"/>
                  </a:lnTo>
                  <a:lnTo>
                    <a:pt x="61" y="505"/>
                  </a:lnTo>
                  <a:lnTo>
                    <a:pt x="61" y="0"/>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7" name="Freeform 54">
              <a:extLst>
                <a:ext uri="{FF2B5EF4-FFF2-40B4-BE49-F238E27FC236}">
                  <a16:creationId xmlns:a16="http://schemas.microsoft.com/office/drawing/2014/main" id="{5C755088-3796-4322-1554-8E64B7843043}"/>
                </a:ext>
              </a:extLst>
            </p:cNvPr>
            <p:cNvSpPr>
              <a:spLocks/>
            </p:cNvSpPr>
            <p:nvPr/>
          </p:nvSpPr>
          <p:spPr bwMode="auto">
            <a:xfrm>
              <a:off x="5421313" y="4237038"/>
              <a:ext cx="96838" cy="565150"/>
            </a:xfrm>
            <a:custGeom>
              <a:avLst/>
              <a:gdLst>
                <a:gd name="T0" fmla="*/ 61 w 61"/>
                <a:gd name="T1" fmla="*/ 0 h 356"/>
                <a:gd name="T2" fmla="*/ 0 w 61"/>
                <a:gd name="T3" fmla="*/ 0 h 356"/>
                <a:gd name="T4" fmla="*/ 0 w 61"/>
                <a:gd name="T5" fmla="*/ 356 h 356"/>
                <a:gd name="T6" fmla="*/ 61 w 61"/>
                <a:gd name="T7" fmla="*/ 356 h 356"/>
                <a:gd name="T8" fmla="*/ 61 w 61"/>
                <a:gd name="T9" fmla="*/ 84 h 356"/>
                <a:gd name="T10" fmla="*/ 61 w 61"/>
                <a:gd name="T11" fmla="*/ 0 h 356"/>
              </a:gdLst>
              <a:ahLst/>
              <a:cxnLst>
                <a:cxn ang="0">
                  <a:pos x="T0" y="T1"/>
                </a:cxn>
                <a:cxn ang="0">
                  <a:pos x="T2" y="T3"/>
                </a:cxn>
                <a:cxn ang="0">
                  <a:pos x="T4" y="T5"/>
                </a:cxn>
                <a:cxn ang="0">
                  <a:pos x="T6" y="T7"/>
                </a:cxn>
                <a:cxn ang="0">
                  <a:pos x="T8" y="T9"/>
                </a:cxn>
                <a:cxn ang="0">
                  <a:pos x="T10" y="T11"/>
                </a:cxn>
              </a:cxnLst>
              <a:rect l="0" t="0" r="r" b="b"/>
              <a:pathLst>
                <a:path w="61" h="356">
                  <a:moveTo>
                    <a:pt x="61" y="0"/>
                  </a:moveTo>
                  <a:lnTo>
                    <a:pt x="0" y="0"/>
                  </a:lnTo>
                  <a:lnTo>
                    <a:pt x="0" y="356"/>
                  </a:lnTo>
                  <a:lnTo>
                    <a:pt x="61" y="356"/>
                  </a:lnTo>
                  <a:lnTo>
                    <a:pt x="61" y="84"/>
                  </a:lnTo>
                  <a:lnTo>
                    <a:pt x="61" y="0"/>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8" name="Rectangle 55">
              <a:extLst>
                <a:ext uri="{FF2B5EF4-FFF2-40B4-BE49-F238E27FC236}">
                  <a16:creationId xmlns:a16="http://schemas.microsoft.com/office/drawing/2014/main" id="{A8E8527B-55B1-C836-4066-EC2870C2CE65}"/>
                </a:ext>
              </a:extLst>
            </p:cNvPr>
            <p:cNvSpPr>
              <a:spLocks noChangeArrowheads="1"/>
            </p:cNvSpPr>
            <p:nvPr/>
          </p:nvSpPr>
          <p:spPr bwMode="auto">
            <a:xfrm>
              <a:off x="5518150" y="4370388"/>
              <a:ext cx="98425" cy="4318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9" name="Rectangle 56">
              <a:extLst>
                <a:ext uri="{FF2B5EF4-FFF2-40B4-BE49-F238E27FC236}">
                  <a16:creationId xmlns:a16="http://schemas.microsoft.com/office/drawing/2014/main" id="{7C390750-1135-9DBA-3F9D-28D2D3E37394}"/>
                </a:ext>
              </a:extLst>
            </p:cNvPr>
            <p:cNvSpPr>
              <a:spLocks noChangeArrowheads="1"/>
            </p:cNvSpPr>
            <p:nvPr/>
          </p:nvSpPr>
          <p:spPr bwMode="auto">
            <a:xfrm>
              <a:off x="5808663" y="4367213"/>
              <a:ext cx="96838" cy="434975"/>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0" name="Freeform 57">
              <a:extLst>
                <a:ext uri="{FF2B5EF4-FFF2-40B4-BE49-F238E27FC236}">
                  <a16:creationId xmlns:a16="http://schemas.microsoft.com/office/drawing/2014/main" id="{726B8A6E-90A1-96AB-3F23-071ADF55FE08}"/>
                </a:ext>
              </a:extLst>
            </p:cNvPr>
            <p:cNvSpPr>
              <a:spLocks/>
            </p:cNvSpPr>
            <p:nvPr/>
          </p:nvSpPr>
          <p:spPr bwMode="auto">
            <a:xfrm>
              <a:off x="5905500" y="4116388"/>
              <a:ext cx="98425" cy="685800"/>
            </a:xfrm>
            <a:custGeom>
              <a:avLst/>
              <a:gdLst>
                <a:gd name="T0" fmla="*/ 0 w 62"/>
                <a:gd name="T1" fmla="*/ 0 h 432"/>
                <a:gd name="T2" fmla="*/ 0 w 62"/>
                <a:gd name="T3" fmla="*/ 158 h 432"/>
                <a:gd name="T4" fmla="*/ 0 w 62"/>
                <a:gd name="T5" fmla="*/ 432 h 432"/>
                <a:gd name="T6" fmla="*/ 62 w 62"/>
                <a:gd name="T7" fmla="*/ 432 h 432"/>
                <a:gd name="T8" fmla="*/ 62 w 62"/>
                <a:gd name="T9" fmla="*/ 41 h 432"/>
                <a:gd name="T10" fmla="*/ 62 w 62"/>
                <a:gd name="T11" fmla="*/ 0 h 432"/>
                <a:gd name="T12" fmla="*/ 0 w 62"/>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62" h="432">
                  <a:moveTo>
                    <a:pt x="0" y="0"/>
                  </a:moveTo>
                  <a:lnTo>
                    <a:pt x="0" y="158"/>
                  </a:lnTo>
                  <a:lnTo>
                    <a:pt x="0" y="432"/>
                  </a:lnTo>
                  <a:lnTo>
                    <a:pt x="62" y="432"/>
                  </a:lnTo>
                  <a:lnTo>
                    <a:pt x="62" y="41"/>
                  </a:lnTo>
                  <a:lnTo>
                    <a:pt x="62" y="0"/>
                  </a:lnTo>
                  <a:lnTo>
                    <a:pt x="0"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1" name="Rectangle 58">
              <a:extLst>
                <a:ext uri="{FF2B5EF4-FFF2-40B4-BE49-F238E27FC236}">
                  <a16:creationId xmlns:a16="http://schemas.microsoft.com/office/drawing/2014/main" id="{D85CC4BE-2A43-012A-2C14-AC3D684C318D}"/>
                </a:ext>
              </a:extLst>
            </p:cNvPr>
            <p:cNvSpPr>
              <a:spLocks noChangeArrowheads="1"/>
            </p:cNvSpPr>
            <p:nvPr/>
          </p:nvSpPr>
          <p:spPr bwMode="auto">
            <a:xfrm>
              <a:off x="6003925" y="4181475"/>
              <a:ext cx="96838" cy="620712"/>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2" name="Rectangle 59">
              <a:extLst>
                <a:ext uri="{FF2B5EF4-FFF2-40B4-BE49-F238E27FC236}">
                  <a16:creationId xmlns:a16="http://schemas.microsoft.com/office/drawing/2014/main" id="{4124EDC5-FD67-2028-7D0D-FE7AE1847938}"/>
                </a:ext>
              </a:extLst>
            </p:cNvPr>
            <p:cNvSpPr>
              <a:spLocks noChangeArrowheads="1"/>
            </p:cNvSpPr>
            <p:nvPr/>
          </p:nvSpPr>
          <p:spPr bwMode="auto">
            <a:xfrm>
              <a:off x="6196013" y="4359275"/>
              <a:ext cx="98425" cy="442912"/>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3" name="Freeform 60">
              <a:extLst>
                <a:ext uri="{FF2B5EF4-FFF2-40B4-BE49-F238E27FC236}">
                  <a16:creationId xmlns:a16="http://schemas.microsoft.com/office/drawing/2014/main" id="{81B26F6F-F530-6B2E-6BB5-168C7263E88E}"/>
                </a:ext>
              </a:extLst>
            </p:cNvPr>
            <p:cNvSpPr>
              <a:spLocks/>
            </p:cNvSpPr>
            <p:nvPr/>
          </p:nvSpPr>
          <p:spPr bwMode="auto">
            <a:xfrm>
              <a:off x="6294438" y="4238625"/>
              <a:ext cx="96838" cy="563562"/>
            </a:xfrm>
            <a:custGeom>
              <a:avLst/>
              <a:gdLst>
                <a:gd name="T0" fmla="*/ 61 w 61"/>
                <a:gd name="T1" fmla="*/ 0 h 355"/>
                <a:gd name="T2" fmla="*/ 0 w 61"/>
                <a:gd name="T3" fmla="*/ 0 h 355"/>
                <a:gd name="T4" fmla="*/ 0 w 61"/>
                <a:gd name="T5" fmla="*/ 76 h 355"/>
                <a:gd name="T6" fmla="*/ 0 w 61"/>
                <a:gd name="T7" fmla="*/ 355 h 355"/>
                <a:gd name="T8" fmla="*/ 61 w 61"/>
                <a:gd name="T9" fmla="*/ 355 h 355"/>
                <a:gd name="T10" fmla="*/ 61 w 61"/>
                <a:gd name="T11" fmla="*/ 139 h 355"/>
                <a:gd name="T12" fmla="*/ 61 w 61"/>
                <a:gd name="T13" fmla="*/ 0 h 355"/>
              </a:gdLst>
              <a:ahLst/>
              <a:cxnLst>
                <a:cxn ang="0">
                  <a:pos x="T0" y="T1"/>
                </a:cxn>
                <a:cxn ang="0">
                  <a:pos x="T2" y="T3"/>
                </a:cxn>
                <a:cxn ang="0">
                  <a:pos x="T4" y="T5"/>
                </a:cxn>
                <a:cxn ang="0">
                  <a:pos x="T6" y="T7"/>
                </a:cxn>
                <a:cxn ang="0">
                  <a:pos x="T8" y="T9"/>
                </a:cxn>
                <a:cxn ang="0">
                  <a:pos x="T10" y="T11"/>
                </a:cxn>
                <a:cxn ang="0">
                  <a:pos x="T12" y="T13"/>
                </a:cxn>
              </a:cxnLst>
              <a:rect l="0" t="0" r="r" b="b"/>
              <a:pathLst>
                <a:path w="61" h="355">
                  <a:moveTo>
                    <a:pt x="61" y="0"/>
                  </a:moveTo>
                  <a:lnTo>
                    <a:pt x="0" y="0"/>
                  </a:lnTo>
                  <a:lnTo>
                    <a:pt x="0" y="76"/>
                  </a:lnTo>
                  <a:lnTo>
                    <a:pt x="0" y="355"/>
                  </a:lnTo>
                  <a:lnTo>
                    <a:pt x="61" y="355"/>
                  </a:lnTo>
                  <a:lnTo>
                    <a:pt x="61" y="139"/>
                  </a:lnTo>
                  <a:lnTo>
                    <a:pt x="61"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4" name="Rectangle 61">
              <a:extLst>
                <a:ext uri="{FF2B5EF4-FFF2-40B4-BE49-F238E27FC236}">
                  <a16:creationId xmlns:a16="http://schemas.microsoft.com/office/drawing/2014/main" id="{0E3619E5-A52E-83D0-3B69-E64AD9C16404}"/>
                </a:ext>
              </a:extLst>
            </p:cNvPr>
            <p:cNvSpPr>
              <a:spLocks noChangeArrowheads="1"/>
            </p:cNvSpPr>
            <p:nvPr/>
          </p:nvSpPr>
          <p:spPr bwMode="auto">
            <a:xfrm>
              <a:off x="6391275" y="4459288"/>
              <a:ext cx="96838" cy="342900"/>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5" name="Rectangle 62">
              <a:extLst>
                <a:ext uri="{FF2B5EF4-FFF2-40B4-BE49-F238E27FC236}">
                  <a16:creationId xmlns:a16="http://schemas.microsoft.com/office/drawing/2014/main" id="{553B3438-3267-64D4-D3DD-D781D7BD6E89}"/>
                </a:ext>
              </a:extLst>
            </p:cNvPr>
            <p:cNvSpPr>
              <a:spLocks noChangeArrowheads="1"/>
            </p:cNvSpPr>
            <p:nvPr/>
          </p:nvSpPr>
          <p:spPr bwMode="auto">
            <a:xfrm>
              <a:off x="5227638" y="4556125"/>
              <a:ext cx="96838" cy="246062"/>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6" name="Freeform 63">
              <a:extLst>
                <a:ext uri="{FF2B5EF4-FFF2-40B4-BE49-F238E27FC236}">
                  <a16:creationId xmlns:a16="http://schemas.microsoft.com/office/drawing/2014/main" id="{B1885C4B-70E1-1B04-CB1E-399E24A0E15B}"/>
                </a:ext>
              </a:extLst>
            </p:cNvPr>
            <p:cNvSpPr>
              <a:spLocks/>
            </p:cNvSpPr>
            <p:nvPr/>
          </p:nvSpPr>
          <p:spPr bwMode="auto">
            <a:xfrm>
              <a:off x="5033963" y="4524375"/>
              <a:ext cx="96838" cy="277812"/>
            </a:xfrm>
            <a:custGeom>
              <a:avLst/>
              <a:gdLst>
                <a:gd name="T0" fmla="*/ 61 w 61"/>
                <a:gd name="T1" fmla="*/ 20 h 175"/>
                <a:gd name="T2" fmla="*/ 61 w 61"/>
                <a:gd name="T3" fmla="*/ 0 h 175"/>
                <a:gd name="T4" fmla="*/ 0 w 61"/>
                <a:gd name="T5" fmla="*/ 0 h 175"/>
                <a:gd name="T6" fmla="*/ 0 w 61"/>
                <a:gd name="T7" fmla="*/ 175 h 175"/>
                <a:gd name="T8" fmla="*/ 61 w 61"/>
                <a:gd name="T9" fmla="*/ 175 h 175"/>
                <a:gd name="T10" fmla="*/ 61 w 61"/>
                <a:gd name="T11" fmla="*/ 20 h 175"/>
              </a:gdLst>
              <a:ahLst/>
              <a:cxnLst>
                <a:cxn ang="0">
                  <a:pos x="T0" y="T1"/>
                </a:cxn>
                <a:cxn ang="0">
                  <a:pos x="T2" y="T3"/>
                </a:cxn>
                <a:cxn ang="0">
                  <a:pos x="T4" y="T5"/>
                </a:cxn>
                <a:cxn ang="0">
                  <a:pos x="T6" y="T7"/>
                </a:cxn>
                <a:cxn ang="0">
                  <a:pos x="T8" y="T9"/>
                </a:cxn>
                <a:cxn ang="0">
                  <a:pos x="T10" y="T11"/>
                </a:cxn>
              </a:cxnLst>
              <a:rect l="0" t="0" r="r" b="b"/>
              <a:pathLst>
                <a:path w="61" h="175">
                  <a:moveTo>
                    <a:pt x="61" y="20"/>
                  </a:moveTo>
                  <a:lnTo>
                    <a:pt x="61" y="0"/>
                  </a:lnTo>
                  <a:lnTo>
                    <a:pt x="0" y="0"/>
                  </a:lnTo>
                  <a:lnTo>
                    <a:pt x="0" y="175"/>
                  </a:lnTo>
                  <a:lnTo>
                    <a:pt x="61" y="175"/>
                  </a:lnTo>
                  <a:lnTo>
                    <a:pt x="61" y="20"/>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7" name="Rectangle 64">
              <a:extLst>
                <a:ext uri="{FF2B5EF4-FFF2-40B4-BE49-F238E27FC236}">
                  <a16:creationId xmlns:a16="http://schemas.microsoft.com/office/drawing/2014/main" id="{F5CFC754-A8A3-2DB2-D625-F341C03072DE}"/>
                </a:ext>
              </a:extLst>
            </p:cNvPr>
            <p:cNvSpPr>
              <a:spLocks noChangeArrowheads="1"/>
            </p:cNvSpPr>
            <p:nvPr/>
          </p:nvSpPr>
          <p:spPr bwMode="auto">
            <a:xfrm>
              <a:off x="5130800" y="4556125"/>
              <a:ext cx="96838" cy="246062"/>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nvGrpSpPr>
            <p:cNvPr id="68" name="Groupe 67">
              <a:extLst>
                <a:ext uri="{FF2B5EF4-FFF2-40B4-BE49-F238E27FC236}">
                  <a16:creationId xmlns:a16="http://schemas.microsoft.com/office/drawing/2014/main" id="{8ED0EA95-D682-C50E-5C3C-A8F37D928BCC}"/>
                </a:ext>
              </a:extLst>
            </p:cNvPr>
            <p:cNvGrpSpPr/>
            <p:nvPr/>
          </p:nvGrpSpPr>
          <p:grpSpPr>
            <a:xfrm>
              <a:off x="4552949" y="2814638"/>
              <a:ext cx="7456170" cy="1987550"/>
              <a:chOff x="4552949" y="2814638"/>
              <a:chExt cx="7456170" cy="1987550"/>
            </a:xfrm>
          </p:grpSpPr>
          <p:sp>
            <p:nvSpPr>
              <p:cNvPr id="69" name="Line 65">
                <a:extLst>
                  <a:ext uri="{FF2B5EF4-FFF2-40B4-BE49-F238E27FC236}">
                    <a16:creationId xmlns:a16="http://schemas.microsoft.com/office/drawing/2014/main" id="{7B54ABD9-70AA-DD9F-E743-5DC3AD04B5B1}"/>
                  </a:ext>
                </a:extLst>
              </p:cNvPr>
              <p:cNvSpPr>
                <a:spLocks noChangeShapeType="1"/>
              </p:cNvSpPr>
              <p:nvPr/>
            </p:nvSpPr>
            <p:spPr bwMode="auto">
              <a:xfrm flipH="1">
                <a:off x="4552950" y="3609975"/>
                <a:ext cx="4762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0" name="Freeform 66">
                <a:extLst>
                  <a:ext uri="{FF2B5EF4-FFF2-40B4-BE49-F238E27FC236}">
                    <a16:creationId xmlns:a16="http://schemas.microsoft.com/office/drawing/2014/main" id="{EA122C40-DCA9-8A4E-AB5C-91FA719EE47F}"/>
                  </a:ext>
                </a:extLst>
              </p:cNvPr>
              <p:cNvSpPr>
                <a:spLocks/>
              </p:cNvSpPr>
              <p:nvPr/>
            </p:nvSpPr>
            <p:spPr bwMode="auto">
              <a:xfrm>
                <a:off x="4600575" y="2814638"/>
                <a:ext cx="0" cy="1987550"/>
              </a:xfrm>
              <a:custGeom>
                <a:avLst/>
                <a:gdLst>
                  <a:gd name="T0" fmla="*/ 0 h 1252"/>
                  <a:gd name="T1" fmla="*/ 250 h 1252"/>
                  <a:gd name="T2" fmla="*/ 501 h 1252"/>
                  <a:gd name="T3" fmla="*/ 751 h 1252"/>
                  <a:gd name="T4" fmla="*/ 1001 h 1252"/>
                  <a:gd name="T5" fmla="*/ 1252 h 1252"/>
                </a:gdLst>
                <a:ahLst/>
                <a:cxnLst>
                  <a:cxn ang="0">
                    <a:pos x="0" y="T0"/>
                  </a:cxn>
                  <a:cxn ang="0">
                    <a:pos x="0" y="T1"/>
                  </a:cxn>
                  <a:cxn ang="0">
                    <a:pos x="0" y="T2"/>
                  </a:cxn>
                  <a:cxn ang="0">
                    <a:pos x="0" y="T3"/>
                  </a:cxn>
                  <a:cxn ang="0">
                    <a:pos x="0" y="T4"/>
                  </a:cxn>
                  <a:cxn ang="0">
                    <a:pos x="0" y="T5"/>
                  </a:cxn>
                </a:cxnLst>
                <a:rect l="0" t="0" r="r" b="b"/>
                <a:pathLst>
                  <a:path h="1252">
                    <a:moveTo>
                      <a:pt x="0" y="0"/>
                    </a:moveTo>
                    <a:lnTo>
                      <a:pt x="0" y="250"/>
                    </a:lnTo>
                    <a:lnTo>
                      <a:pt x="0" y="501"/>
                    </a:lnTo>
                    <a:lnTo>
                      <a:pt x="0" y="751"/>
                    </a:lnTo>
                    <a:lnTo>
                      <a:pt x="0" y="1001"/>
                    </a:lnTo>
                    <a:lnTo>
                      <a:pt x="0" y="125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1" name="Line 67">
                <a:extLst>
                  <a:ext uri="{FF2B5EF4-FFF2-40B4-BE49-F238E27FC236}">
                    <a16:creationId xmlns:a16="http://schemas.microsoft.com/office/drawing/2014/main" id="{2B05F18F-E1C4-3909-2B21-D012173CB972}"/>
                  </a:ext>
                </a:extLst>
              </p:cNvPr>
              <p:cNvSpPr>
                <a:spLocks noChangeShapeType="1"/>
              </p:cNvSpPr>
              <p:nvPr/>
            </p:nvSpPr>
            <p:spPr bwMode="auto">
              <a:xfrm flipH="1">
                <a:off x="4552950" y="3211513"/>
                <a:ext cx="4762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2" name="Line 68">
                <a:extLst>
                  <a:ext uri="{FF2B5EF4-FFF2-40B4-BE49-F238E27FC236}">
                    <a16:creationId xmlns:a16="http://schemas.microsoft.com/office/drawing/2014/main" id="{A07502F1-1B6C-B75C-0731-D6838153FC88}"/>
                  </a:ext>
                </a:extLst>
              </p:cNvPr>
              <p:cNvSpPr>
                <a:spLocks noChangeShapeType="1"/>
              </p:cNvSpPr>
              <p:nvPr/>
            </p:nvSpPr>
            <p:spPr bwMode="auto">
              <a:xfrm flipH="1">
                <a:off x="4552950" y="4403725"/>
                <a:ext cx="4762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3" name="Line 69">
                <a:extLst>
                  <a:ext uri="{FF2B5EF4-FFF2-40B4-BE49-F238E27FC236}">
                    <a16:creationId xmlns:a16="http://schemas.microsoft.com/office/drawing/2014/main" id="{F683900D-D421-2B3C-76D1-C1C0450E5525}"/>
                  </a:ext>
                </a:extLst>
              </p:cNvPr>
              <p:cNvSpPr>
                <a:spLocks noChangeShapeType="1"/>
              </p:cNvSpPr>
              <p:nvPr/>
            </p:nvSpPr>
            <p:spPr bwMode="auto">
              <a:xfrm flipH="1">
                <a:off x="4552950" y="4006850"/>
                <a:ext cx="4762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4" name="Line 70">
                <a:extLst>
                  <a:ext uri="{FF2B5EF4-FFF2-40B4-BE49-F238E27FC236}">
                    <a16:creationId xmlns:a16="http://schemas.microsoft.com/office/drawing/2014/main" id="{FD60050A-9B03-6C9D-56CB-F3180FFE45B7}"/>
                  </a:ext>
                </a:extLst>
              </p:cNvPr>
              <p:cNvSpPr>
                <a:spLocks noChangeShapeType="1"/>
              </p:cNvSpPr>
              <p:nvPr/>
            </p:nvSpPr>
            <p:spPr bwMode="auto">
              <a:xfrm flipH="1">
                <a:off x="4552949" y="4802188"/>
                <a:ext cx="745617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5" name="Line 72">
                <a:extLst>
                  <a:ext uri="{FF2B5EF4-FFF2-40B4-BE49-F238E27FC236}">
                    <a16:creationId xmlns:a16="http://schemas.microsoft.com/office/drawing/2014/main" id="{6ED903CA-66AC-EC81-B70D-2128115710CF}"/>
                  </a:ext>
                </a:extLst>
              </p:cNvPr>
              <p:cNvSpPr>
                <a:spLocks noChangeShapeType="1"/>
              </p:cNvSpPr>
              <p:nvPr/>
            </p:nvSpPr>
            <p:spPr bwMode="auto">
              <a:xfrm flipH="1">
                <a:off x="4552950" y="2814638"/>
                <a:ext cx="4762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76" name="Rectangle 73">
              <a:extLst>
                <a:ext uri="{FF2B5EF4-FFF2-40B4-BE49-F238E27FC236}">
                  <a16:creationId xmlns:a16="http://schemas.microsoft.com/office/drawing/2014/main" id="{DADAA5A6-9566-9BEE-3C0C-D92AA97325E7}"/>
                </a:ext>
              </a:extLst>
            </p:cNvPr>
            <p:cNvSpPr>
              <a:spLocks noChangeArrowheads="1"/>
            </p:cNvSpPr>
            <p:nvPr/>
          </p:nvSpPr>
          <p:spPr bwMode="auto">
            <a:xfrm>
              <a:off x="4441859" y="2724944"/>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effectLst/>
                  <a:latin typeface="+mj-lt"/>
                </a:rPr>
                <a:t>5</a:t>
              </a:r>
              <a:endParaRPr kumimoji="0" lang="fr-FR" altLang="fr-FR" sz="2000" b="0" i="0" u="none" strike="noStrike" cap="none" normalizeH="0" baseline="0">
                <a:ln>
                  <a:noFill/>
                </a:ln>
                <a:effectLst/>
                <a:latin typeface="+mj-lt"/>
              </a:endParaRPr>
            </a:p>
          </p:txBody>
        </p:sp>
        <p:sp>
          <p:nvSpPr>
            <p:cNvPr id="77" name="Rectangle 74">
              <a:extLst>
                <a:ext uri="{FF2B5EF4-FFF2-40B4-BE49-F238E27FC236}">
                  <a16:creationId xmlns:a16="http://schemas.microsoft.com/office/drawing/2014/main" id="{E382BFA7-FB08-7F46-1287-392BD0DE9DF3}"/>
                </a:ext>
              </a:extLst>
            </p:cNvPr>
            <p:cNvSpPr>
              <a:spLocks noChangeArrowheads="1"/>
            </p:cNvSpPr>
            <p:nvPr/>
          </p:nvSpPr>
          <p:spPr bwMode="auto">
            <a:xfrm>
              <a:off x="4441859" y="3121819"/>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effectLst/>
                  <a:latin typeface="+mj-lt"/>
                </a:rPr>
                <a:t>4</a:t>
              </a:r>
              <a:endParaRPr kumimoji="0" lang="fr-FR" altLang="fr-FR" sz="2000" b="0" i="0" u="none" strike="noStrike" cap="none" normalizeH="0" baseline="0" dirty="0">
                <a:ln>
                  <a:noFill/>
                </a:ln>
                <a:effectLst/>
                <a:latin typeface="+mj-lt"/>
              </a:endParaRPr>
            </a:p>
          </p:txBody>
        </p:sp>
        <p:sp>
          <p:nvSpPr>
            <p:cNvPr id="78" name="Rectangle 75">
              <a:extLst>
                <a:ext uri="{FF2B5EF4-FFF2-40B4-BE49-F238E27FC236}">
                  <a16:creationId xmlns:a16="http://schemas.microsoft.com/office/drawing/2014/main" id="{E14D2C13-EA8E-0C79-C536-61175427F912}"/>
                </a:ext>
              </a:extLst>
            </p:cNvPr>
            <p:cNvSpPr>
              <a:spLocks noChangeArrowheads="1"/>
            </p:cNvSpPr>
            <p:nvPr/>
          </p:nvSpPr>
          <p:spPr bwMode="auto">
            <a:xfrm>
              <a:off x="4441859" y="3518694"/>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effectLst/>
                  <a:latin typeface="+mj-lt"/>
                </a:rPr>
                <a:t>3</a:t>
              </a:r>
              <a:endParaRPr kumimoji="0" lang="fr-FR" altLang="fr-FR" sz="2000" b="0" i="0" u="none" strike="noStrike" cap="none" normalizeH="0" baseline="0">
                <a:ln>
                  <a:noFill/>
                </a:ln>
                <a:effectLst/>
                <a:latin typeface="+mj-lt"/>
              </a:endParaRPr>
            </a:p>
          </p:txBody>
        </p:sp>
        <p:sp>
          <p:nvSpPr>
            <p:cNvPr id="79" name="Rectangle 76">
              <a:extLst>
                <a:ext uri="{FF2B5EF4-FFF2-40B4-BE49-F238E27FC236}">
                  <a16:creationId xmlns:a16="http://schemas.microsoft.com/office/drawing/2014/main" id="{3253BB25-04F7-6DD2-52F4-1BF65DAC3D0B}"/>
                </a:ext>
              </a:extLst>
            </p:cNvPr>
            <p:cNvSpPr>
              <a:spLocks noChangeArrowheads="1"/>
            </p:cNvSpPr>
            <p:nvPr/>
          </p:nvSpPr>
          <p:spPr bwMode="auto">
            <a:xfrm>
              <a:off x="4441859" y="3917157"/>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effectLst/>
                  <a:latin typeface="+mj-lt"/>
                </a:rPr>
                <a:t>2</a:t>
              </a:r>
              <a:endParaRPr kumimoji="0" lang="fr-FR" altLang="fr-FR" sz="2000" b="0" i="0" u="none" strike="noStrike" cap="none" normalizeH="0" baseline="0">
                <a:ln>
                  <a:noFill/>
                </a:ln>
                <a:effectLst/>
                <a:latin typeface="+mj-lt"/>
              </a:endParaRPr>
            </a:p>
          </p:txBody>
        </p:sp>
        <p:sp>
          <p:nvSpPr>
            <p:cNvPr id="80" name="Rectangle 77">
              <a:extLst>
                <a:ext uri="{FF2B5EF4-FFF2-40B4-BE49-F238E27FC236}">
                  <a16:creationId xmlns:a16="http://schemas.microsoft.com/office/drawing/2014/main" id="{8B7B395C-34A1-E57B-8FEE-7742DDAF794C}"/>
                </a:ext>
              </a:extLst>
            </p:cNvPr>
            <p:cNvSpPr>
              <a:spLocks noChangeArrowheads="1"/>
            </p:cNvSpPr>
            <p:nvPr/>
          </p:nvSpPr>
          <p:spPr bwMode="auto">
            <a:xfrm>
              <a:off x="4441859" y="4314032"/>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effectLst/>
                  <a:latin typeface="+mj-lt"/>
                </a:rPr>
                <a:t>1</a:t>
              </a:r>
              <a:endParaRPr kumimoji="0" lang="fr-FR" altLang="fr-FR" sz="2000" b="0" i="0" u="none" strike="noStrike" cap="none" normalizeH="0" baseline="0">
                <a:ln>
                  <a:noFill/>
                </a:ln>
                <a:effectLst/>
                <a:latin typeface="+mj-lt"/>
              </a:endParaRPr>
            </a:p>
          </p:txBody>
        </p:sp>
        <p:sp>
          <p:nvSpPr>
            <p:cNvPr id="81" name="Rectangle 78">
              <a:extLst>
                <a:ext uri="{FF2B5EF4-FFF2-40B4-BE49-F238E27FC236}">
                  <a16:creationId xmlns:a16="http://schemas.microsoft.com/office/drawing/2014/main" id="{A84A80F8-5A42-BF08-DB13-7054BC3DD296}"/>
                </a:ext>
              </a:extLst>
            </p:cNvPr>
            <p:cNvSpPr>
              <a:spLocks noChangeArrowheads="1"/>
            </p:cNvSpPr>
            <p:nvPr/>
          </p:nvSpPr>
          <p:spPr bwMode="auto">
            <a:xfrm>
              <a:off x="4454684" y="4710907"/>
              <a:ext cx="6572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effectLst/>
                  <a:latin typeface="+mj-lt"/>
                </a:rPr>
                <a:t>0</a:t>
              </a:r>
              <a:endParaRPr kumimoji="0" lang="fr-FR" altLang="fr-FR" sz="1400" b="0" i="0" u="none" strike="noStrike" cap="none" normalizeH="0" baseline="0">
                <a:ln>
                  <a:noFill/>
                </a:ln>
                <a:effectLst/>
                <a:latin typeface="+mj-lt"/>
              </a:endParaRPr>
            </a:p>
          </p:txBody>
        </p:sp>
        <p:sp>
          <p:nvSpPr>
            <p:cNvPr id="82" name="Rectangle 79">
              <a:extLst>
                <a:ext uri="{FF2B5EF4-FFF2-40B4-BE49-F238E27FC236}">
                  <a16:creationId xmlns:a16="http://schemas.microsoft.com/office/drawing/2014/main" id="{7A7B629E-D094-FCF1-902A-01A5B443D921}"/>
                </a:ext>
              </a:extLst>
            </p:cNvPr>
            <p:cNvSpPr>
              <a:spLocks noChangeArrowheads="1"/>
            </p:cNvSpPr>
            <p:nvPr/>
          </p:nvSpPr>
          <p:spPr bwMode="auto">
            <a:xfrm rot="19166047">
              <a:off x="4710308" y="4904266"/>
              <a:ext cx="1025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effectLst/>
                  <a:latin typeface="+mj-lt"/>
                </a:rPr>
                <a:t>L74I, N155H,</a:t>
              </a:r>
              <a:br>
                <a:rPr kumimoji="0" lang="fr-FR" altLang="fr-FR" sz="1000" b="0" i="0" u="none" strike="noStrike" cap="none" normalizeH="0" baseline="0" dirty="0">
                  <a:ln>
                    <a:noFill/>
                  </a:ln>
                  <a:effectLst/>
                  <a:latin typeface="+mj-lt"/>
                </a:rPr>
              </a:br>
              <a:r>
                <a:rPr kumimoji="0" lang="fr-FR" altLang="fr-FR" sz="1000" b="0" i="0" u="none" strike="noStrike" cap="none" normalizeH="0" baseline="0" dirty="0">
                  <a:ln>
                    <a:noFill/>
                  </a:ln>
                  <a:effectLst/>
                  <a:latin typeface="+mj-lt"/>
                </a:rPr>
                <a:t>S230S/R</a:t>
              </a:r>
              <a:endParaRPr kumimoji="0" lang="fr-FR" altLang="fr-FR" sz="1400" b="0" i="0" u="none" strike="noStrike" cap="none" normalizeH="0" baseline="0" dirty="0">
                <a:ln>
                  <a:noFill/>
                </a:ln>
                <a:effectLst/>
                <a:latin typeface="+mj-lt"/>
              </a:endParaRPr>
            </a:p>
          </p:txBody>
        </p:sp>
        <p:sp>
          <p:nvSpPr>
            <p:cNvPr id="83" name="Rectangle 80">
              <a:extLst>
                <a:ext uri="{FF2B5EF4-FFF2-40B4-BE49-F238E27FC236}">
                  <a16:creationId xmlns:a16="http://schemas.microsoft.com/office/drawing/2014/main" id="{E91BAD44-C6B9-9943-E362-022E08ED2BF1}"/>
                </a:ext>
              </a:extLst>
            </p:cNvPr>
            <p:cNvSpPr>
              <a:spLocks noChangeArrowheads="1"/>
            </p:cNvSpPr>
            <p:nvPr/>
          </p:nvSpPr>
          <p:spPr bwMode="auto">
            <a:xfrm rot="19166047">
              <a:off x="5097658" y="4904266"/>
              <a:ext cx="1025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effectLst/>
                  <a:latin typeface="+mj-lt"/>
                </a:rPr>
                <a:t>L74I</a:t>
              </a:r>
              <a:endParaRPr kumimoji="0" lang="fr-FR" altLang="fr-FR" sz="1400" b="0" i="0" u="none" strike="noStrike" cap="none" normalizeH="0" baseline="0" dirty="0">
                <a:ln>
                  <a:noFill/>
                </a:ln>
                <a:effectLst/>
                <a:latin typeface="+mj-lt"/>
              </a:endParaRPr>
            </a:p>
          </p:txBody>
        </p:sp>
        <p:sp>
          <p:nvSpPr>
            <p:cNvPr id="84" name="Rectangle 81">
              <a:extLst>
                <a:ext uri="{FF2B5EF4-FFF2-40B4-BE49-F238E27FC236}">
                  <a16:creationId xmlns:a16="http://schemas.microsoft.com/office/drawing/2014/main" id="{C9B83E44-1516-517C-C111-3E908A665E7F}"/>
                </a:ext>
              </a:extLst>
            </p:cNvPr>
            <p:cNvSpPr>
              <a:spLocks noChangeArrowheads="1"/>
            </p:cNvSpPr>
            <p:nvPr/>
          </p:nvSpPr>
          <p:spPr bwMode="auto">
            <a:xfrm rot="19166047">
              <a:off x="5486596" y="4904266"/>
              <a:ext cx="1025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effectLst/>
                  <a:latin typeface="+mj-lt"/>
                </a:rPr>
                <a:t>L74I, N155H</a:t>
              </a:r>
              <a:endParaRPr kumimoji="0" lang="fr-FR" altLang="fr-FR" sz="1400" b="0" i="0" u="none" strike="noStrike" cap="none" normalizeH="0" baseline="0" dirty="0">
                <a:ln>
                  <a:noFill/>
                </a:ln>
                <a:effectLst/>
                <a:latin typeface="+mj-lt"/>
              </a:endParaRPr>
            </a:p>
          </p:txBody>
        </p:sp>
        <p:sp>
          <p:nvSpPr>
            <p:cNvPr id="85" name="Rectangle 82">
              <a:extLst>
                <a:ext uri="{FF2B5EF4-FFF2-40B4-BE49-F238E27FC236}">
                  <a16:creationId xmlns:a16="http://schemas.microsoft.com/office/drawing/2014/main" id="{7CCB5786-CF9E-ED86-6CAA-75B9E825344E}"/>
                </a:ext>
              </a:extLst>
            </p:cNvPr>
            <p:cNvSpPr>
              <a:spLocks noChangeArrowheads="1"/>
            </p:cNvSpPr>
            <p:nvPr/>
          </p:nvSpPr>
          <p:spPr bwMode="auto">
            <a:xfrm rot="19166047">
              <a:off x="5873946" y="4904266"/>
              <a:ext cx="1025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effectLst/>
                  <a:latin typeface="+mj-lt"/>
                </a:rPr>
                <a:t>L74I, N155H, S230R</a:t>
              </a:r>
              <a:endParaRPr kumimoji="0" lang="fr-FR" altLang="fr-FR" sz="1400" b="0" i="0" u="none" strike="noStrike" cap="none" normalizeH="0" baseline="0" dirty="0">
                <a:ln>
                  <a:noFill/>
                </a:ln>
                <a:effectLst/>
                <a:latin typeface="+mj-lt"/>
              </a:endParaRPr>
            </a:p>
          </p:txBody>
        </p:sp>
        <p:sp>
          <p:nvSpPr>
            <p:cNvPr id="86" name="Rectangle 83">
              <a:extLst>
                <a:ext uri="{FF2B5EF4-FFF2-40B4-BE49-F238E27FC236}">
                  <a16:creationId xmlns:a16="http://schemas.microsoft.com/office/drawing/2014/main" id="{E14A13A2-BEBE-3134-5D7A-A81B19BF73E5}"/>
                </a:ext>
              </a:extLst>
            </p:cNvPr>
            <p:cNvSpPr>
              <a:spLocks noChangeArrowheads="1"/>
            </p:cNvSpPr>
            <p:nvPr/>
          </p:nvSpPr>
          <p:spPr bwMode="auto">
            <a:xfrm rot="19166047">
              <a:off x="6261296" y="4904266"/>
              <a:ext cx="1025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effectLst/>
                  <a:latin typeface="+mj-lt"/>
                </a:rPr>
                <a:t>R263K</a:t>
              </a:r>
              <a:endParaRPr kumimoji="0" lang="fr-FR" altLang="fr-FR" sz="1400" b="0" i="0" u="none" strike="noStrike" cap="none" normalizeH="0" baseline="0" dirty="0">
                <a:ln>
                  <a:noFill/>
                </a:ln>
                <a:effectLst/>
                <a:latin typeface="+mj-lt"/>
              </a:endParaRPr>
            </a:p>
          </p:txBody>
        </p:sp>
        <p:sp>
          <p:nvSpPr>
            <p:cNvPr id="87" name="Rectangle 84">
              <a:extLst>
                <a:ext uri="{FF2B5EF4-FFF2-40B4-BE49-F238E27FC236}">
                  <a16:creationId xmlns:a16="http://schemas.microsoft.com/office/drawing/2014/main" id="{8624783D-EE7A-9E5F-BD32-867FF236315D}"/>
                </a:ext>
              </a:extLst>
            </p:cNvPr>
            <p:cNvSpPr>
              <a:spLocks noChangeArrowheads="1"/>
            </p:cNvSpPr>
            <p:nvPr/>
          </p:nvSpPr>
          <p:spPr bwMode="auto">
            <a:xfrm rot="19166047">
              <a:off x="6648646" y="4904266"/>
              <a:ext cx="1025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effectLst/>
                  <a:latin typeface="+mj-lt"/>
                </a:rPr>
                <a:t>R263K</a:t>
              </a:r>
              <a:endParaRPr kumimoji="0" lang="fr-FR" altLang="fr-FR" sz="1400" b="0" i="0" u="none" strike="noStrike" cap="none" normalizeH="0" baseline="0" dirty="0">
                <a:ln>
                  <a:noFill/>
                </a:ln>
                <a:effectLst/>
                <a:latin typeface="+mj-lt"/>
              </a:endParaRPr>
            </a:p>
          </p:txBody>
        </p:sp>
        <p:sp>
          <p:nvSpPr>
            <p:cNvPr id="88" name="Rectangle 85">
              <a:extLst>
                <a:ext uri="{FF2B5EF4-FFF2-40B4-BE49-F238E27FC236}">
                  <a16:creationId xmlns:a16="http://schemas.microsoft.com/office/drawing/2014/main" id="{76BD4E85-50E0-907C-853B-14D7608F08A0}"/>
                </a:ext>
              </a:extLst>
            </p:cNvPr>
            <p:cNvSpPr>
              <a:spLocks noChangeArrowheads="1"/>
            </p:cNvSpPr>
            <p:nvPr/>
          </p:nvSpPr>
          <p:spPr bwMode="auto">
            <a:xfrm rot="19166047">
              <a:off x="7037583" y="4904266"/>
              <a:ext cx="1025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effectLst/>
                  <a:latin typeface="+mj-lt"/>
                </a:rPr>
                <a:t>C263K</a:t>
              </a:r>
              <a:endParaRPr kumimoji="0" lang="fr-FR" altLang="fr-FR" sz="1400" b="0" i="0" u="none" strike="noStrike" cap="none" normalizeH="0" baseline="0" dirty="0">
                <a:ln>
                  <a:noFill/>
                </a:ln>
                <a:effectLst/>
                <a:latin typeface="+mj-lt"/>
              </a:endParaRPr>
            </a:p>
          </p:txBody>
        </p:sp>
        <p:sp>
          <p:nvSpPr>
            <p:cNvPr id="89" name="Rectangle 86">
              <a:extLst>
                <a:ext uri="{FF2B5EF4-FFF2-40B4-BE49-F238E27FC236}">
                  <a16:creationId xmlns:a16="http://schemas.microsoft.com/office/drawing/2014/main" id="{B033293C-4D7B-47CE-8384-0444EFB12A3C}"/>
                </a:ext>
              </a:extLst>
            </p:cNvPr>
            <p:cNvSpPr>
              <a:spLocks noChangeArrowheads="1"/>
            </p:cNvSpPr>
            <p:nvPr/>
          </p:nvSpPr>
          <p:spPr bwMode="auto">
            <a:xfrm rot="19166047">
              <a:off x="7424933" y="4904266"/>
              <a:ext cx="1025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effectLst/>
                  <a:latin typeface="+mj-lt"/>
                </a:rPr>
                <a:t>S230S/R</a:t>
              </a:r>
              <a:endParaRPr kumimoji="0" lang="fr-FR" altLang="fr-FR" sz="1400" b="0" i="0" u="none" strike="noStrike" cap="none" normalizeH="0" baseline="0" dirty="0">
                <a:ln>
                  <a:noFill/>
                </a:ln>
                <a:effectLst/>
                <a:latin typeface="+mj-lt"/>
              </a:endParaRPr>
            </a:p>
          </p:txBody>
        </p:sp>
        <p:sp>
          <p:nvSpPr>
            <p:cNvPr id="90" name="Rectangle 87">
              <a:extLst>
                <a:ext uri="{FF2B5EF4-FFF2-40B4-BE49-F238E27FC236}">
                  <a16:creationId xmlns:a16="http://schemas.microsoft.com/office/drawing/2014/main" id="{02F60105-8C69-D97A-A2FE-252FCA4B2099}"/>
                </a:ext>
              </a:extLst>
            </p:cNvPr>
            <p:cNvSpPr>
              <a:spLocks noChangeArrowheads="1"/>
            </p:cNvSpPr>
            <p:nvPr/>
          </p:nvSpPr>
          <p:spPr bwMode="auto">
            <a:xfrm rot="19166047">
              <a:off x="7812283" y="4904266"/>
              <a:ext cx="1025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effectLst/>
                  <a:latin typeface="+mj-lt"/>
                </a:rPr>
                <a:t>R263R/K</a:t>
              </a:r>
              <a:endParaRPr kumimoji="0" lang="fr-FR" altLang="fr-FR" sz="1400" b="0" i="0" u="none" strike="noStrike" cap="none" normalizeH="0" baseline="0" dirty="0">
                <a:ln>
                  <a:noFill/>
                </a:ln>
                <a:effectLst/>
                <a:latin typeface="+mj-lt"/>
              </a:endParaRPr>
            </a:p>
          </p:txBody>
        </p:sp>
        <p:sp>
          <p:nvSpPr>
            <p:cNvPr id="91" name="Rectangle 88">
              <a:extLst>
                <a:ext uri="{FF2B5EF4-FFF2-40B4-BE49-F238E27FC236}">
                  <a16:creationId xmlns:a16="http://schemas.microsoft.com/office/drawing/2014/main" id="{FCA365E3-F8D8-8F70-DE57-CC6231D624C7}"/>
                </a:ext>
              </a:extLst>
            </p:cNvPr>
            <p:cNvSpPr>
              <a:spLocks noChangeArrowheads="1"/>
            </p:cNvSpPr>
            <p:nvPr/>
          </p:nvSpPr>
          <p:spPr bwMode="auto">
            <a:xfrm rot="19166047">
              <a:off x="8199633" y="4904266"/>
              <a:ext cx="1025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effectLst/>
                  <a:latin typeface="+mj-lt"/>
                </a:rPr>
                <a:t>R263K</a:t>
              </a:r>
              <a:endParaRPr kumimoji="0" lang="fr-FR" altLang="fr-FR" sz="1400" b="0" i="0" u="none" strike="noStrike" cap="none" normalizeH="0" baseline="0" dirty="0">
                <a:ln>
                  <a:noFill/>
                </a:ln>
                <a:effectLst/>
                <a:latin typeface="+mj-lt"/>
              </a:endParaRPr>
            </a:p>
          </p:txBody>
        </p:sp>
        <p:sp>
          <p:nvSpPr>
            <p:cNvPr id="92" name="Rectangle 89">
              <a:extLst>
                <a:ext uri="{FF2B5EF4-FFF2-40B4-BE49-F238E27FC236}">
                  <a16:creationId xmlns:a16="http://schemas.microsoft.com/office/drawing/2014/main" id="{9B36EBEC-1991-00AF-5327-75162D630B55}"/>
                </a:ext>
              </a:extLst>
            </p:cNvPr>
            <p:cNvSpPr>
              <a:spLocks noChangeArrowheads="1"/>
            </p:cNvSpPr>
            <p:nvPr/>
          </p:nvSpPr>
          <p:spPr bwMode="auto">
            <a:xfrm rot="19166047">
              <a:off x="8586983" y="4904266"/>
              <a:ext cx="1025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effectLst/>
                  <a:latin typeface="+mj-lt"/>
                </a:rPr>
                <a:t>R263K</a:t>
              </a:r>
              <a:endParaRPr kumimoji="0" lang="fr-FR" altLang="fr-FR" sz="1400" b="0" i="0" u="none" strike="noStrike" cap="none" normalizeH="0" baseline="0" dirty="0">
                <a:ln>
                  <a:noFill/>
                </a:ln>
                <a:effectLst/>
                <a:latin typeface="+mj-lt"/>
              </a:endParaRPr>
            </a:p>
          </p:txBody>
        </p:sp>
        <p:sp>
          <p:nvSpPr>
            <p:cNvPr id="93" name="Rectangle 90">
              <a:extLst>
                <a:ext uri="{FF2B5EF4-FFF2-40B4-BE49-F238E27FC236}">
                  <a16:creationId xmlns:a16="http://schemas.microsoft.com/office/drawing/2014/main" id="{B21F9AED-1B2F-47A1-1344-003DD69416C1}"/>
                </a:ext>
              </a:extLst>
            </p:cNvPr>
            <p:cNvSpPr>
              <a:spLocks noChangeArrowheads="1"/>
            </p:cNvSpPr>
            <p:nvPr/>
          </p:nvSpPr>
          <p:spPr bwMode="auto">
            <a:xfrm rot="19166047">
              <a:off x="8975921" y="4904266"/>
              <a:ext cx="1025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effectLst/>
                  <a:latin typeface="+mj-lt"/>
                </a:rPr>
                <a:t>T97A, N155H</a:t>
              </a:r>
              <a:endParaRPr kumimoji="0" lang="fr-FR" altLang="fr-FR" sz="1400" b="0" i="0" u="none" strike="noStrike" cap="none" normalizeH="0" baseline="0" dirty="0">
                <a:ln>
                  <a:noFill/>
                </a:ln>
                <a:effectLst/>
                <a:latin typeface="+mj-lt"/>
              </a:endParaRPr>
            </a:p>
          </p:txBody>
        </p:sp>
        <p:sp>
          <p:nvSpPr>
            <p:cNvPr id="94" name="Rectangle 91">
              <a:extLst>
                <a:ext uri="{FF2B5EF4-FFF2-40B4-BE49-F238E27FC236}">
                  <a16:creationId xmlns:a16="http://schemas.microsoft.com/office/drawing/2014/main" id="{312FFF0D-E588-686B-8985-5B065A96378A}"/>
                </a:ext>
              </a:extLst>
            </p:cNvPr>
            <p:cNvSpPr>
              <a:spLocks noChangeArrowheads="1"/>
            </p:cNvSpPr>
            <p:nvPr/>
          </p:nvSpPr>
          <p:spPr bwMode="auto">
            <a:xfrm rot="19166047">
              <a:off x="9363271" y="4904266"/>
              <a:ext cx="1025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effectLst/>
                  <a:latin typeface="+mj-lt"/>
                </a:rPr>
                <a:t>T97A, N155H</a:t>
              </a:r>
              <a:endParaRPr kumimoji="0" lang="fr-FR" altLang="fr-FR" sz="1400" b="0" i="0" u="none" strike="noStrike" cap="none" normalizeH="0" baseline="0" dirty="0">
                <a:ln>
                  <a:noFill/>
                </a:ln>
                <a:effectLst/>
                <a:latin typeface="+mj-lt"/>
              </a:endParaRPr>
            </a:p>
          </p:txBody>
        </p:sp>
        <p:sp>
          <p:nvSpPr>
            <p:cNvPr id="95" name="Rectangle 92">
              <a:extLst>
                <a:ext uri="{FF2B5EF4-FFF2-40B4-BE49-F238E27FC236}">
                  <a16:creationId xmlns:a16="http://schemas.microsoft.com/office/drawing/2014/main" id="{FE9F76A3-2CEA-17C3-48C2-F5DE2BE349CE}"/>
                </a:ext>
              </a:extLst>
            </p:cNvPr>
            <p:cNvSpPr>
              <a:spLocks noChangeArrowheads="1"/>
            </p:cNvSpPr>
            <p:nvPr/>
          </p:nvSpPr>
          <p:spPr bwMode="auto">
            <a:xfrm rot="19166047">
              <a:off x="9750621" y="4904266"/>
              <a:ext cx="1025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effectLst/>
                  <a:latin typeface="+mj-lt"/>
                </a:rPr>
                <a:t>A49G, S230R, R263K</a:t>
              </a:r>
              <a:endParaRPr kumimoji="0" lang="fr-FR" altLang="fr-FR" sz="1400" b="0" i="0" u="none" strike="noStrike" cap="none" normalizeH="0" baseline="0" dirty="0">
                <a:ln>
                  <a:noFill/>
                </a:ln>
                <a:effectLst/>
                <a:latin typeface="+mj-lt"/>
              </a:endParaRPr>
            </a:p>
          </p:txBody>
        </p:sp>
        <p:sp>
          <p:nvSpPr>
            <p:cNvPr id="96" name="Rectangle 93">
              <a:extLst>
                <a:ext uri="{FF2B5EF4-FFF2-40B4-BE49-F238E27FC236}">
                  <a16:creationId xmlns:a16="http://schemas.microsoft.com/office/drawing/2014/main" id="{3D60708E-ABE0-1E38-D919-C83042CA2F54}"/>
                </a:ext>
              </a:extLst>
            </p:cNvPr>
            <p:cNvSpPr>
              <a:spLocks noChangeArrowheads="1"/>
            </p:cNvSpPr>
            <p:nvPr/>
          </p:nvSpPr>
          <p:spPr bwMode="auto">
            <a:xfrm rot="19166047">
              <a:off x="10137971" y="4904266"/>
              <a:ext cx="1025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effectLst/>
                  <a:latin typeface="+mj-lt"/>
                </a:rPr>
                <a:t>A49G, S230R, R263K</a:t>
              </a:r>
              <a:endParaRPr kumimoji="0" lang="fr-FR" altLang="fr-FR" sz="1400" b="0" i="0" u="none" strike="noStrike" cap="none" normalizeH="0" baseline="0" dirty="0">
                <a:ln>
                  <a:noFill/>
                </a:ln>
                <a:effectLst/>
                <a:latin typeface="+mj-lt"/>
              </a:endParaRPr>
            </a:p>
          </p:txBody>
        </p:sp>
        <p:sp>
          <p:nvSpPr>
            <p:cNvPr id="97" name="Rectangle 94">
              <a:extLst>
                <a:ext uri="{FF2B5EF4-FFF2-40B4-BE49-F238E27FC236}">
                  <a16:creationId xmlns:a16="http://schemas.microsoft.com/office/drawing/2014/main" id="{C21E7C67-C119-B8AF-47FC-DC06879D0AAB}"/>
                </a:ext>
              </a:extLst>
            </p:cNvPr>
            <p:cNvSpPr>
              <a:spLocks noChangeArrowheads="1"/>
            </p:cNvSpPr>
            <p:nvPr/>
          </p:nvSpPr>
          <p:spPr bwMode="auto">
            <a:xfrm rot="19166047">
              <a:off x="10526908" y="4904266"/>
              <a:ext cx="1025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effectLst/>
                  <a:latin typeface="+mj-lt"/>
                </a:rPr>
                <a:t>A49G, S230R, R263K</a:t>
              </a:r>
              <a:endParaRPr kumimoji="0" lang="fr-FR" altLang="fr-FR" sz="1400" b="0" i="0" u="none" strike="noStrike" cap="none" normalizeH="0" baseline="0" dirty="0">
                <a:ln>
                  <a:noFill/>
                </a:ln>
                <a:effectLst/>
                <a:latin typeface="+mj-lt"/>
              </a:endParaRPr>
            </a:p>
          </p:txBody>
        </p:sp>
        <p:sp>
          <p:nvSpPr>
            <p:cNvPr id="98" name="Rectangle 95">
              <a:extLst>
                <a:ext uri="{FF2B5EF4-FFF2-40B4-BE49-F238E27FC236}">
                  <a16:creationId xmlns:a16="http://schemas.microsoft.com/office/drawing/2014/main" id="{771ACC0F-9936-67F2-F356-40B2C2305CBF}"/>
                </a:ext>
              </a:extLst>
            </p:cNvPr>
            <p:cNvSpPr>
              <a:spLocks noChangeArrowheads="1"/>
            </p:cNvSpPr>
            <p:nvPr/>
          </p:nvSpPr>
          <p:spPr bwMode="auto">
            <a:xfrm rot="19166047">
              <a:off x="10914258" y="4904266"/>
              <a:ext cx="1025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effectLst/>
                  <a:latin typeface="+mj-lt"/>
                </a:rPr>
                <a:t>A49G, S230R, R263K</a:t>
              </a:r>
              <a:endParaRPr kumimoji="0" lang="fr-FR" altLang="fr-FR" sz="1400" b="0" i="0" u="none" strike="noStrike" cap="none" normalizeH="0" baseline="0" dirty="0">
                <a:ln>
                  <a:noFill/>
                </a:ln>
                <a:effectLst/>
                <a:latin typeface="+mj-lt"/>
              </a:endParaRPr>
            </a:p>
          </p:txBody>
        </p:sp>
        <p:sp>
          <p:nvSpPr>
            <p:cNvPr id="99" name="Rectangle 96">
              <a:extLst>
                <a:ext uri="{FF2B5EF4-FFF2-40B4-BE49-F238E27FC236}">
                  <a16:creationId xmlns:a16="http://schemas.microsoft.com/office/drawing/2014/main" id="{37636B5D-1367-6AE6-26A4-1912EC6ED1F2}"/>
                </a:ext>
              </a:extLst>
            </p:cNvPr>
            <p:cNvSpPr>
              <a:spLocks noChangeArrowheads="1"/>
            </p:cNvSpPr>
            <p:nvPr/>
          </p:nvSpPr>
          <p:spPr bwMode="auto">
            <a:xfrm rot="19166047">
              <a:off x="11301608" y="4904266"/>
              <a:ext cx="1025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effectLst/>
                  <a:latin typeface="+mj-lt"/>
                </a:rPr>
                <a:t>A49G, S230R, R263K</a:t>
              </a:r>
              <a:endParaRPr kumimoji="0" lang="fr-FR" altLang="fr-FR" sz="1400" b="0" i="0" u="none" strike="noStrike" cap="none" normalizeH="0" baseline="0" dirty="0">
                <a:ln>
                  <a:noFill/>
                </a:ln>
                <a:effectLst/>
                <a:latin typeface="+mj-lt"/>
              </a:endParaRPr>
            </a:p>
          </p:txBody>
        </p:sp>
        <p:sp>
          <p:nvSpPr>
            <p:cNvPr id="100" name="Rectangle 97">
              <a:extLst>
                <a:ext uri="{FF2B5EF4-FFF2-40B4-BE49-F238E27FC236}">
                  <a16:creationId xmlns:a16="http://schemas.microsoft.com/office/drawing/2014/main" id="{0A56ABD7-1057-14A9-2351-3D22EB57E385}"/>
                </a:ext>
              </a:extLst>
            </p:cNvPr>
            <p:cNvSpPr>
              <a:spLocks noChangeArrowheads="1"/>
            </p:cNvSpPr>
            <p:nvPr/>
          </p:nvSpPr>
          <p:spPr bwMode="auto">
            <a:xfrm rot="19166047">
              <a:off x="11688958" y="4904266"/>
              <a:ext cx="1025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effectLst/>
                  <a:latin typeface="+mj-lt"/>
                </a:rPr>
                <a:t>E138E/A</a:t>
              </a:r>
              <a:endParaRPr kumimoji="0" lang="fr-FR" altLang="fr-FR" sz="1400" b="0" i="0" u="none" strike="noStrike" cap="none" normalizeH="0" baseline="0" dirty="0">
                <a:ln>
                  <a:noFill/>
                </a:ln>
                <a:effectLst/>
                <a:latin typeface="+mj-lt"/>
              </a:endParaRPr>
            </a:p>
          </p:txBody>
        </p:sp>
        <p:sp>
          <p:nvSpPr>
            <p:cNvPr id="101" name="Rectangle 98">
              <a:extLst>
                <a:ext uri="{FF2B5EF4-FFF2-40B4-BE49-F238E27FC236}">
                  <a16:creationId xmlns:a16="http://schemas.microsoft.com/office/drawing/2014/main" id="{A3C5C200-7E79-A715-5078-D9CAF101F59B}"/>
                </a:ext>
              </a:extLst>
            </p:cNvPr>
            <p:cNvSpPr>
              <a:spLocks noChangeArrowheads="1"/>
            </p:cNvSpPr>
            <p:nvPr/>
          </p:nvSpPr>
          <p:spPr bwMode="auto">
            <a:xfrm>
              <a:off x="5451475" y="2809875"/>
              <a:ext cx="5434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effectLst/>
                  <a:latin typeface="+mj-lt"/>
                </a:rPr>
                <a:t>VH-184</a:t>
              </a:r>
              <a:endParaRPr kumimoji="0" lang="fr-FR" altLang="fr-FR" sz="1800" b="1" i="0" u="none" strike="noStrike" cap="none" normalizeH="0" baseline="0" dirty="0">
                <a:ln>
                  <a:noFill/>
                </a:ln>
                <a:effectLst/>
                <a:latin typeface="+mj-lt"/>
              </a:endParaRPr>
            </a:p>
          </p:txBody>
        </p:sp>
        <p:sp>
          <p:nvSpPr>
            <p:cNvPr id="102" name="Rectangle 99">
              <a:extLst>
                <a:ext uri="{FF2B5EF4-FFF2-40B4-BE49-F238E27FC236}">
                  <a16:creationId xmlns:a16="http://schemas.microsoft.com/office/drawing/2014/main" id="{7BAAD292-8067-011E-8DB0-F8E81A98263B}"/>
                </a:ext>
              </a:extLst>
            </p:cNvPr>
            <p:cNvSpPr>
              <a:spLocks noChangeArrowheads="1"/>
            </p:cNvSpPr>
            <p:nvPr/>
          </p:nvSpPr>
          <p:spPr bwMode="auto">
            <a:xfrm>
              <a:off x="6373813" y="2809875"/>
              <a:ext cx="3054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effectLst/>
                  <a:latin typeface="+mj-lt"/>
                </a:rPr>
                <a:t>DTG</a:t>
              </a:r>
              <a:endParaRPr kumimoji="0" lang="fr-FR" altLang="fr-FR" sz="1800" b="1" i="0" u="none" strike="noStrike" cap="none" normalizeH="0" baseline="0" dirty="0">
                <a:ln>
                  <a:noFill/>
                </a:ln>
                <a:effectLst/>
                <a:latin typeface="+mj-lt"/>
              </a:endParaRPr>
            </a:p>
          </p:txBody>
        </p:sp>
        <p:sp>
          <p:nvSpPr>
            <p:cNvPr id="103" name="Rectangle 100">
              <a:extLst>
                <a:ext uri="{FF2B5EF4-FFF2-40B4-BE49-F238E27FC236}">
                  <a16:creationId xmlns:a16="http://schemas.microsoft.com/office/drawing/2014/main" id="{95793CBE-EB4F-8C42-E8A6-D7B5C8D1794C}"/>
                </a:ext>
              </a:extLst>
            </p:cNvPr>
            <p:cNvSpPr>
              <a:spLocks noChangeArrowheads="1"/>
            </p:cNvSpPr>
            <p:nvPr/>
          </p:nvSpPr>
          <p:spPr bwMode="auto">
            <a:xfrm>
              <a:off x="7097713" y="2809875"/>
              <a:ext cx="30457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effectLst/>
                  <a:latin typeface="+mj-lt"/>
                </a:rPr>
                <a:t>CAB</a:t>
              </a:r>
              <a:endParaRPr kumimoji="0" lang="fr-FR" altLang="fr-FR" sz="1800" b="1" i="0" u="none" strike="noStrike" cap="none" normalizeH="0" baseline="0" dirty="0">
                <a:ln>
                  <a:noFill/>
                </a:ln>
                <a:effectLst/>
                <a:latin typeface="+mj-lt"/>
              </a:endParaRPr>
            </a:p>
          </p:txBody>
        </p:sp>
        <p:sp>
          <p:nvSpPr>
            <p:cNvPr id="104" name="Rectangle 99">
              <a:extLst>
                <a:ext uri="{FF2B5EF4-FFF2-40B4-BE49-F238E27FC236}">
                  <a16:creationId xmlns:a16="http://schemas.microsoft.com/office/drawing/2014/main" id="{85724FB3-41EA-FE50-9A60-A42CE55F5A76}"/>
                </a:ext>
              </a:extLst>
            </p:cNvPr>
            <p:cNvSpPr>
              <a:spLocks noChangeArrowheads="1"/>
            </p:cNvSpPr>
            <p:nvPr/>
          </p:nvSpPr>
          <p:spPr bwMode="auto">
            <a:xfrm rot="16200000">
              <a:off x="3601000" y="3664221"/>
              <a:ext cx="11639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effectLst/>
                  <a:latin typeface="+mj-lt"/>
                </a:rPr>
                <a:t>IC</a:t>
              </a:r>
              <a:r>
                <a:rPr kumimoji="0" lang="fr-FR" altLang="fr-FR" sz="1400" b="1" i="0" u="none" strike="noStrike" cap="none" normalizeH="0" baseline="-25000" dirty="0">
                  <a:ln>
                    <a:noFill/>
                  </a:ln>
                  <a:effectLst/>
                  <a:latin typeface="+mj-lt"/>
                </a:rPr>
                <a:t>50</a:t>
              </a:r>
              <a:r>
                <a:rPr kumimoji="0" lang="fr-FR" altLang="fr-FR" sz="1400" b="1" i="0" u="none" strike="noStrike" cap="none" normalizeH="0" baseline="0" dirty="0">
                  <a:ln>
                    <a:noFill/>
                  </a:ln>
                  <a:effectLst/>
                  <a:latin typeface="+mj-lt"/>
                </a:rPr>
                <a:t> </a:t>
              </a:r>
              <a:r>
                <a:rPr kumimoji="0" lang="fr-FR" altLang="fr-FR" sz="1400" b="1" i="0" u="none" strike="noStrike" cap="none" normalizeH="0" baseline="0" dirty="0" err="1">
                  <a:ln>
                    <a:noFill/>
                  </a:ln>
                  <a:effectLst/>
                  <a:latin typeface="+mj-lt"/>
                </a:rPr>
                <a:t>fold</a:t>
              </a:r>
              <a:r>
                <a:rPr kumimoji="0" lang="fr-FR" altLang="fr-FR" sz="1400" b="1" i="0" u="none" strike="noStrike" cap="none" normalizeH="0" baseline="0" dirty="0">
                  <a:ln>
                    <a:noFill/>
                  </a:ln>
                  <a:effectLst/>
                  <a:latin typeface="+mj-lt"/>
                </a:rPr>
                <a:t> change</a:t>
              </a:r>
              <a:endParaRPr kumimoji="0" lang="fr-FR" altLang="fr-FR" sz="1800" b="1" i="0" u="none" strike="noStrike" cap="none" normalizeH="0" baseline="0" dirty="0">
                <a:ln>
                  <a:noFill/>
                </a:ln>
                <a:effectLst/>
                <a:latin typeface="+mj-lt"/>
              </a:endParaRPr>
            </a:p>
          </p:txBody>
        </p:sp>
      </p:grpSp>
    </p:spTree>
    <p:extLst>
      <p:ext uri="{BB962C8B-B14F-4D97-AF65-F5344CB8AC3E}">
        <p14:creationId xmlns:p14="http://schemas.microsoft.com/office/powerpoint/2010/main" val="7607640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DA9392-B3C6-3D6B-BCE5-1F68874D3024}"/>
              </a:ext>
            </a:extLst>
          </p:cNvPr>
          <p:cNvSpPr>
            <a:spLocks noGrp="1"/>
          </p:cNvSpPr>
          <p:nvPr>
            <p:ph type="title"/>
          </p:nvPr>
        </p:nvSpPr>
        <p:spPr>
          <a:xfrm>
            <a:off x="609600" y="-27384"/>
            <a:ext cx="8490167" cy="1143000"/>
          </a:xfrm>
        </p:spPr>
        <p:txBody>
          <a:bodyPr/>
          <a:lstStyle/>
          <a:p>
            <a:r>
              <a:rPr lang="en-US" dirty="0"/>
              <a:t>GS-1720, novel oral long-acting INSTI</a:t>
            </a:r>
          </a:p>
        </p:txBody>
      </p:sp>
      <p:sp>
        <p:nvSpPr>
          <p:cNvPr id="329" name="Espace réservé du contenu 328">
            <a:extLst>
              <a:ext uri="{FF2B5EF4-FFF2-40B4-BE49-F238E27FC236}">
                <a16:creationId xmlns:a16="http://schemas.microsoft.com/office/drawing/2014/main" id="{B0022D42-9C00-9E9C-F6A9-C476C2994C26}"/>
              </a:ext>
            </a:extLst>
          </p:cNvPr>
          <p:cNvSpPr>
            <a:spLocks noGrp="1"/>
          </p:cNvSpPr>
          <p:nvPr>
            <p:ph sz="quarter" idx="13"/>
          </p:nvPr>
        </p:nvSpPr>
        <p:spPr>
          <a:xfrm>
            <a:off x="595766" y="985498"/>
            <a:ext cx="11456532" cy="913685"/>
          </a:xfrm>
        </p:spPr>
        <p:txBody>
          <a:bodyPr>
            <a:noAutofit/>
          </a:bodyPr>
          <a:lstStyle/>
          <a:p>
            <a:r>
              <a:rPr lang="en-US" sz="2000" dirty="0"/>
              <a:t>New oral capsid inhibitor with LA potential (median half-life of 9.3 days, suitable for once-weekly dosing)</a:t>
            </a:r>
          </a:p>
          <a:p>
            <a:r>
              <a:rPr lang="en-US" sz="2000" dirty="0"/>
              <a:t>Phase 1b study in healthy volunteers</a:t>
            </a:r>
          </a:p>
        </p:txBody>
      </p:sp>
      <p:sp>
        <p:nvSpPr>
          <p:cNvPr id="5" name="Text Placeholder 22">
            <a:extLst>
              <a:ext uri="{FF2B5EF4-FFF2-40B4-BE49-F238E27FC236}">
                <a16:creationId xmlns:a16="http://schemas.microsoft.com/office/drawing/2014/main" id="{B82BC1AC-DE6B-C93C-7E65-9A33C00816C6}"/>
              </a:ext>
            </a:extLst>
          </p:cNvPr>
          <p:cNvSpPr txBox="1">
            <a:spLocks/>
          </p:cNvSpPr>
          <p:nvPr/>
        </p:nvSpPr>
        <p:spPr bwMode="auto">
          <a:xfrm>
            <a:off x="9470141" y="6563443"/>
            <a:ext cx="260120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a:solidFill>
                  <a:schemeClr val="tx1"/>
                </a:solidFill>
                <a:latin typeface="+mn-lt"/>
              </a:rPr>
              <a:t>Zhang H, et al.</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AIDS2024 ; # WEPEB116</a:t>
            </a:r>
          </a:p>
        </p:txBody>
      </p:sp>
      <p:grpSp>
        <p:nvGrpSpPr>
          <p:cNvPr id="328" name="Groupe 327">
            <a:extLst>
              <a:ext uri="{FF2B5EF4-FFF2-40B4-BE49-F238E27FC236}">
                <a16:creationId xmlns:a16="http://schemas.microsoft.com/office/drawing/2014/main" id="{8FCD175B-BB98-CB8A-11B2-69E62DB9EDFD}"/>
              </a:ext>
            </a:extLst>
          </p:cNvPr>
          <p:cNvGrpSpPr/>
          <p:nvPr/>
        </p:nvGrpSpPr>
        <p:grpSpPr>
          <a:xfrm>
            <a:off x="189638" y="2422613"/>
            <a:ext cx="5323428" cy="2913366"/>
            <a:chOff x="189638" y="3016077"/>
            <a:chExt cx="5323428" cy="2913366"/>
          </a:xfrm>
        </p:grpSpPr>
        <p:grpSp>
          <p:nvGrpSpPr>
            <p:cNvPr id="6" name="Groupe 5">
              <a:extLst>
                <a:ext uri="{FF2B5EF4-FFF2-40B4-BE49-F238E27FC236}">
                  <a16:creationId xmlns:a16="http://schemas.microsoft.com/office/drawing/2014/main" id="{127A8C88-F3B3-39B9-6FDE-229B1443C093}"/>
                </a:ext>
              </a:extLst>
            </p:cNvPr>
            <p:cNvGrpSpPr/>
            <p:nvPr/>
          </p:nvGrpSpPr>
          <p:grpSpPr>
            <a:xfrm>
              <a:off x="598488" y="3111500"/>
              <a:ext cx="4914578" cy="2463801"/>
              <a:chOff x="598488" y="3111500"/>
              <a:chExt cx="4914578" cy="2463801"/>
            </a:xfrm>
          </p:grpSpPr>
          <p:sp>
            <p:nvSpPr>
              <p:cNvPr id="7" name="Freeform 6">
                <a:extLst>
                  <a:ext uri="{FF2B5EF4-FFF2-40B4-BE49-F238E27FC236}">
                    <a16:creationId xmlns:a16="http://schemas.microsoft.com/office/drawing/2014/main" id="{193F640A-0B7B-89AC-E19B-565B56C98D29}"/>
                  </a:ext>
                </a:extLst>
              </p:cNvPr>
              <p:cNvSpPr>
                <a:spLocks/>
              </p:cNvSpPr>
              <p:nvPr/>
            </p:nvSpPr>
            <p:spPr bwMode="auto">
              <a:xfrm>
                <a:off x="666750" y="3111500"/>
                <a:ext cx="4687888" cy="2395538"/>
              </a:xfrm>
              <a:custGeom>
                <a:avLst/>
                <a:gdLst>
                  <a:gd name="T0" fmla="*/ 17721 w 17721"/>
                  <a:gd name="T1" fmla="*/ 9059 h 9059"/>
                  <a:gd name="T2" fmla="*/ 0 w 17721"/>
                  <a:gd name="T3" fmla="*/ 9059 h 9059"/>
                  <a:gd name="T4" fmla="*/ 0 w 17721"/>
                  <a:gd name="T5" fmla="*/ 0 h 9059"/>
                </a:gdLst>
                <a:ahLst/>
                <a:cxnLst>
                  <a:cxn ang="0">
                    <a:pos x="T0" y="T1"/>
                  </a:cxn>
                  <a:cxn ang="0">
                    <a:pos x="T2" y="T3"/>
                  </a:cxn>
                  <a:cxn ang="0">
                    <a:pos x="T4" y="T5"/>
                  </a:cxn>
                </a:cxnLst>
                <a:rect l="0" t="0" r="r" b="b"/>
                <a:pathLst>
                  <a:path w="17721" h="9059">
                    <a:moveTo>
                      <a:pt x="17721" y="9059"/>
                    </a:moveTo>
                    <a:lnTo>
                      <a:pt x="0" y="9059"/>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Line 7">
                <a:extLst>
                  <a:ext uri="{FF2B5EF4-FFF2-40B4-BE49-F238E27FC236}">
                    <a16:creationId xmlns:a16="http://schemas.microsoft.com/office/drawing/2014/main" id="{E14D7A5A-EC36-D11D-8318-21E7E4477868}"/>
                  </a:ext>
                </a:extLst>
              </p:cNvPr>
              <p:cNvSpPr>
                <a:spLocks noChangeShapeType="1"/>
              </p:cNvSpPr>
              <p:nvPr/>
            </p:nvSpPr>
            <p:spPr bwMode="auto">
              <a:xfrm flipV="1">
                <a:off x="5221288" y="5507038"/>
                <a:ext cx="0" cy="682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Line 8">
                <a:extLst>
                  <a:ext uri="{FF2B5EF4-FFF2-40B4-BE49-F238E27FC236}">
                    <a16:creationId xmlns:a16="http://schemas.microsoft.com/office/drawing/2014/main" id="{B63DFC68-14CA-AE0E-1DF4-7C81C82C9877}"/>
                  </a:ext>
                </a:extLst>
              </p:cNvPr>
              <p:cNvSpPr>
                <a:spLocks noChangeShapeType="1"/>
              </p:cNvSpPr>
              <p:nvPr/>
            </p:nvSpPr>
            <p:spPr bwMode="auto">
              <a:xfrm flipV="1">
                <a:off x="3270250" y="5507038"/>
                <a:ext cx="0" cy="682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Line 9">
                <a:extLst>
                  <a:ext uri="{FF2B5EF4-FFF2-40B4-BE49-F238E27FC236}">
                    <a16:creationId xmlns:a16="http://schemas.microsoft.com/office/drawing/2014/main" id="{828696B1-D05E-7002-CAA4-7004DAF5DCF0}"/>
                  </a:ext>
                </a:extLst>
              </p:cNvPr>
              <p:cNvSpPr>
                <a:spLocks noChangeShapeType="1"/>
              </p:cNvSpPr>
              <p:nvPr/>
            </p:nvSpPr>
            <p:spPr bwMode="auto">
              <a:xfrm flipV="1">
                <a:off x="3598863" y="5507038"/>
                <a:ext cx="0" cy="682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Line 10">
                <a:extLst>
                  <a:ext uri="{FF2B5EF4-FFF2-40B4-BE49-F238E27FC236}">
                    <a16:creationId xmlns:a16="http://schemas.microsoft.com/office/drawing/2014/main" id="{2C3381A8-3850-DEB4-02A2-A55944F4794C}"/>
                  </a:ext>
                </a:extLst>
              </p:cNvPr>
              <p:cNvSpPr>
                <a:spLocks noChangeShapeType="1"/>
              </p:cNvSpPr>
              <p:nvPr/>
            </p:nvSpPr>
            <p:spPr bwMode="auto">
              <a:xfrm flipV="1">
                <a:off x="3924300" y="5507038"/>
                <a:ext cx="0" cy="682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Line 11">
                <a:extLst>
                  <a:ext uri="{FF2B5EF4-FFF2-40B4-BE49-F238E27FC236}">
                    <a16:creationId xmlns:a16="http://schemas.microsoft.com/office/drawing/2014/main" id="{3356A387-270F-1EAF-0EC7-7EBD19FBB862}"/>
                  </a:ext>
                </a:extLst>
              </p:cNvPr>
              <p:cNvSpPr>
                <a:spLocks noChangeShapeType="1"/>
              </p:cNvSpPr>
              <p:nvPr/>
            </p:nvSpPr>
            <p:spPr bwMode="auto">
              <a:xfrm flipV="1">
                <a:off x="4570413" y="5507038"/>
                <a:ext cx="0" cy="682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Line 12">
                <a:extLst>
                  <a:ext uri="{FF2B5EF4-FFF2-40B4-BE49-F238E27FC236}">
                    <a16:creationId xmlns:a16="http://schemas.microsoft.com/office/drawing/2014/main" id="{75134609-BC4F-B1ED-A039-5D04A57E1DA2}"/>
                  </a:ext>
                </a:extLst>
              </p:cNvPr>
              <p:cNvSpPr>
                <a:spLocks noChangeShapeType="1"/>
              </p:cNvSpPr>
              <p:nvPr/>
            </p:nvSpPr>
            <p:spPr bwMode="auto">
              <a:xfrm flipV="1">
                <a:off x="1506538" y="5507038"/>
                <a:ext cx="0" cy="682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Line 13">
                <a:extLst>
                  <a:ext uri="{FF2B5EF4-FFF2-40B4-BE49-F238E27FC236}">
                    <a16:creationId xmlns:a16="http://schemas.microsoft.com/office/drawing/2014/main" id="{AD43728D-2563-B0ED-64A9-8024D2A1DFD3}"/>
                  </a:ext>
                </a:extLst>
              </p:cNvPr>
              <p:cNvSpPr>
                <a:spLocks noChangeShapeType="1"/>
              </p:cNvSpPr>
              <p:nvPr/>
            </p:nvSpPr>
            <p:spPr bwMode="auto">
              <a:xfrm flipV="1">
                <a:off x="1441450" y="5507038"/>
                <a:ext cx="0" cy="682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Line 14">
                <a:extLst>
                  <a:ext uri="{FF2B5EF4-FFF2-40B4-BE49-F238E27FC236}">
                    <a16:creationId xmlns:a16="http://schemas.microsoft.com/office/drawing/2014/main" id="{94C9FE8D-578B-A3BF-F575-CD71ADF075D1}"/>
                  </a:ext>
                </a:extLst>
              </p:cNvPr>
              <p:cNvSpPr>
                <a:spLocks noChangeShapeType="1"/>
              </p:cNvSpPr>
              <p:nvPr/>
            </p:nvSpPr>
            <p:spPr bwMode="auto">
              <a:xfrm flipV="1">
                <a:off x="1311275" y="5507038"/>
                <a:ext cx="0" cy="682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 name="Line 15">
                <a:extLst>
                  <a:ext uri="{FF2B5EF4-FFF2-40B4-BE49-F238E27FC236}">
                    <a16:creationId xmlns:a16="http://schemas.microsoft.com/office/drawing/2014/main" id="{9F3006B1-E48C-FCEC-76D8-AA94D16E671D}"/>
                  </a:ext>
                </a:extLst>
              </p:cNvPr>
              <p:cNvSpPr>
                <a:spLocks noChangeShapeType="1"/>
              </p:cNvSpPr>
              <p:nvPr/>
            </p:nvSpPr>
            <p:spPr bwMode="auto">
              <a:xfrm flipV="1">
                <a:off x="1376363" y="5507038"/>
                <a:ext cx="0" cy="682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Line 16">
                <a:extLst>
                  <a:ext uri="{FF2B5EF4-FFF2-40B4-BE49-F238E27FC236}">
                    <a16:creationId xmlns:a16="http://schemas.microsoft.com/office/drawing/2014/main" id="{7B60665C-BBEF-ADF9-AA94-80BB9F885C56}"/>
                  </a:ext>
                </a:extLst>
              </p:cNvPr>
              <p:cNvSpPr>
                <a:spLocks noChangeShapeType="1"/>
              </p:cNvSpPr>
              <p:nvPr/>
            </p:nvSpPr>
            <p:spPr bwMode="auto">
              <a:xfrm flipV="1">
                <a:off x="1639888" y="5507038"/>
                <a:ext cx="0" cy="682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 name="Line 17">
                <a:extLst>
                  <a:ext uri="{FF2B5EF4-FFF2-40B4-BE49-F238E27FC236}">
                    <a16:creationId xmlns:a16="http://schemas.microsoft.com/office/drawing/2014/main" id="{50985882-0E0B-B851-BE9E-4576EBDDCCD5}"/>
                  </a:ext>
                </a:extLst>
              </p:cNvPr>
              <p:cNvSpPr>
                <a:spLocks noChangeShapeType="1"/>
              </p:cNvSpPr>
              <p:nvPr/>
            </p:nvSpPr>
            <p:spPr bwMode="auto">
              <a:xfrm flipV="1">
                <a:off x="1571625" y="5507038"/>
                <a:ext cx="0" cy="682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 name="Line 18">
                <a:extLst>
                  <a:ext uri="{FF2B5EF4-FFF2-40B4-BE49-F238E27FC236}">
                    <a16:creationId xmlns:a16="http://schemas.microsoft.com/office/drawing/2014/main" id="{210587A5-A4C4-BA03-D711-4EA40755BEEB}"/>
                  </a:ext>
                </a:extLst>
              </p:cNvPr>
              <p:cNvSpPr>
                <a:spLocks noChangeShapeType="1"/>
              </p:cNvSpPr>
              <p:nvPr/>
            </p:nvSpPr>
            <p:spPr bwMode="auto">
              <a:xfrm flipV="1">
                <a:off x="1963738" y="5507038"/>
                <a:ext cx="0" cy="682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 name="Line 19">
                <a:extLst>
                  <a:ext uri="{FF2B5EF4-FFF2-40B4-BE49-F238E27FC236}">
                    <a16:creationId xmlns:a16="http://schemas.microsoft.com/office/drawing/2014/main" id="{B8C63B47-5C2F-BCD2-6D9A-D6239962054E}"/>
                  </a:ext>
                </a:extLst>
              </p:cNvPr>
              <p:cNvSpPr>
                <a:spLocks noChangeShapeType="1"/>
              </p:cNvSpPr>
              <p:nvPr/>
            </p:nvSpPr>
            <p:spPr bwMode="auto">
              <a:xfrm flipV="1">
                <a:off x="1770063" y="5507038"/>
                <a:ext cx="0" cy="682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 name="Line 20">
                <a:extLst>
                  <a:ext uri="{FF2B5EF4-FFF2-40B4-BE49-F238E27FC236}">
                    <a16:creationId xmlns:a16="http://schemas.microsoft.com/office/drawing/2014/main" id="{0617DC3B-D55E-F5D3-3588-DDB33ECF0515}"/>
                  </a:ext>
                </a:extLst>
              </p:cNvPr>
              <p:cNvSpPr>
                <a:spLocks noChangeShapeType="1"/>
              </p:cNvSpPr>
              <p:nvPr/>
            </p:nvSpPr>
            <p:spPr bwMode="auto">
              <a:xfrm flipV="1">
                <a:off x="2225675" y="5507038"/>
                <a:ext cx="0" cy="682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 name="Line 21">
                <a:extLst>
                  <a:ext uri="{FF2B5EF4-FFF2-40B4-BE49-F238E27FC236}">
                    <a16:creationId xmlns:a16="http://schemas.microsoft.com/office/drawing/2014/main" id="{B4AEDC51-6036-15C9-B3BB-96020901829F}"/>
                  </a:ext>
                </a:extLst>
              </p:cNvPr>
              <p:cNvSpPr>
                <a:spLocks noChangeShapeType="1"/>
              </p:cNvSpPr>
              <p:nvPr/>
            </p:nvSpPr>
            <p:spPr bwMode="auto">
              <a:xfrm flipV="1">
                <a:off x="2487613" y="5507038"/>
                <a:ext cx="0" cy="682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Line 22">
                <a:extLst>
                  <a:ext uri="{FF2B5EF4-FFF2-40B4-BE49-F238E27FC236}">
                    <a16:creationId xmlns:a16="http://schemas.microsoft.com/office/drawing/2014/main" id="{5F3E179D-1EED-8C0B-61C2-D99429EFF368}"/>
                  </a:ext>
                </a:extLst>
              </p:cNvPr>
              <p:cNvSpPr>
                <a:spLocks noChangeShapeType="1"/>
              </p:cNvSpPr>
              <p:nvPr/>
            </p:nvSpPr>
            <p:spPr bwMode="auto">
              <a:xfrm flipV="1">
                <a:off x="2749550" y="5507038"/>
                <a:ext cx="0" cy="682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 name="Line 23">
                <a:extLst>
                  <a:ext uri="{FF2B5EF4-FFF2-40B4-BE49-F238E27FC236}">
                    <a16:creationId xmlns:a16="http://schemas.microsoft.com/office/drawing/2014/main" id="{098897A8-2030-5024-2CD4-ACAF4CED30A0}"/>
                  </a:ext>
                </a:extLst>
              </p:cNvPr>
              <p:cNvSpPr>
                <a:spLocks noChangeShapeType="1"/>
              </p:cNvSpPr>
              <p:nvPr/>
            </p:nvSpPr>
            <p:spPr bwMode="auto">
              <a:xfrm flipV="1">
                <a:off x="3013075" y="5507038"/>
                <a:ext cx="0" cy="682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 name="Line 24">
                <a:extLst>
                  <a:ext uri="{FF2B5EF4-FFF2-40B4-BE49-F238E27FC236}">
                    <a16:creationId xmlns:a16="http://schemas.microsoft.com/office/drawing/2014/main" id="{A762DD42-30BC-4B72-B36D-C6810CB0BB2E}"/>
                  </a:ext>
                </a:extLst>
              </p:cNvPr>
              <p:cNvSpPr>
                <a:spLocks noChangeShapeType="1"/>
              </p:cNvSpPr>
              <p:nvPr/>
            </p:nvSpPr>
            <p:spPr bwMode="auto">
              <a:xfrm flipV="1">
                <a:off x="731838" y="5507038"/>
                <a:ext cx="0" cy="682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 name="Line 25">
                <a:extLst>
                  <a:ext uri="{FF2B5EF4-FFF2-40B4-BE49-F238E27FC236}">
                    <a16:creationId xmlns:a16="http://schemas.microsoft.com/office/drawing/2014/main" id="{8FD99109-902D-D5D1-C22E-04F09F3B372D}"/>
                  </a:ext>
                </a:extLst>
              </p:cNvPr>
              <p:cNvSpPr>
                <a:spLocks noChangeShapeType="1"/>
              </p:cNvSpPr>
              <p:nvPr/>
            </p:nvSpPr>
            <p:spPr bwMode="auto">
              <a:xfrm flipV="1">
                <a:off x="1050925" y="5507038"/>
                <a:ext cx="0" cy="682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 name="Line 26">
                <a:extLst>
                  <a:ext uri="{FF2B5EF4-FFF2-40B4-BE49-F238E27FC236}">
                    <a16:creationId xmlns:a16="http://schemas.microsoft.com/office/drawing/2014/main" id="{92D7A0DF-D15A-03D1-FE96-08E6F1423996}"/>
                  </a:ext>
                </a:extLst>
              </p:cNvPr>
              <p:cNvSpPr>
                <a:spLocks noChangeShapeType="1"/>
              </p:cNvSpPr>
              <p:nvPr/>
            </p:nvSpPr>
            <p:spPr bwMode="auto">
              <a:xfrm flipV="1">
                <a:off x="985838" y="5507038"/>
                <a:ext cx="0" cy="682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 name="Line 27">
                <a:extLst>
                  <a:ext uri="{FF2B5EF4-FFF2-40B4-BE49-F238E27FC236}">
                    <a16:creationId xmlns:a16="http://schemas.microsoft.com/office/drawing/2014/main" id="{60FECDE7-87DF-F863-D50B-040706E711B0}"/>
                  </a:ext>
                </a:extLst>
              </p:cNvPr>
              <p:cNvSpPr>
                <a:spLocks noChangeShapeType="1"/>
              </p:cNvSpPr>
              <p:nvPr/>
            </p:nvSpPr>
            <p:spPr bwMode="auto">
              <a:xfrm flipV="1">
                <a:off x="920750" y="5507038"/>
                <a:ext cx="0" cy="682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 name="Line 28">
                <a:extLst>
                  <a:ext uri="{FF2B5EF4-FFF2-40B4-BE49-F238E27FC236}">
                    <a16:creationId xmlns:a16="http://schemas.microsoft.com/office/drawing/2014/main" id="{18BD90EA-11D6-FB70-1B67-0BD975AA6F3E}"/>
                  </a:ext>
                </a:extLst>
              </p:cNvPr>
              <p:cNvSpPr>
                <a:spLocks noChangeShapeType="1"/>
              </p:cNvSpPr>
              <p:nvPr/>
            </p:nvSpPr>
            <p:spPr bwMode="auto">
              <a:xfrm flipV="1">
                <a:off x="1181100" y="5507038"/>
                <a:ext cx="0" cy="682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 name="Line 29">
                <a:extLst>
                  <a:ext uri="{FF2B5EF4-FFF2-40B4-BE49-F238E27FC236}">
                    <a16:creationId xmlns:a16="http://schemas.microsoft.com/office/drawing/2014/main" id="{5B8801BE-036B-0C94-0FA3-6313A3A81C47}"/>
                  </a:ext>
                </a:extLst>
              </p:cNvPr>
              <p:cNvSpPr>
                <a:spLocks noChangeShapeType="1"/>
              </p:cNvSpPr>
              <p:nvPr/>
            </p:nvSpPr>
            <p:spPr bwMode="auto">
              <a:xfrm flipV="1">
                <a:off x="1246188" y="5507038"/>
                <a:ext cx="0" cy="682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Line 30">
                <a:extLst>
                  <a:ext uri="{FF2B5EF4-FFF2-40B4-BE49-F238E27FC236}">
                    <a16:creationId xmlns:a16="http://schemas.microsoft.com/office/drawing/2014/main" id="{94BEA619-2E83-EB1F-AB67-E2EC6EF884C7}"/>
                  </a:ext>
                </a:extLst>
              </p:cNvPr>
              <p:cNvSpPr>
                <a:spLocks noChangeShapeType="1"/>
              </p:cNvSpPr>
              <p:nvPr/>
            </p:nvSpPr>
            <p:spPr bwMode="auto">
              <a:xfrm flipV="1">
                <a:off x="1116013" y="5507038"/>
                <a:ext cx="0" cy="682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 name="Line 31">
                <a:extLst>
                  <a:ext uri="{FF2B5EF4-FFF2-40B4-BE49-F238E27FC236}">
                    <a16:creationId xmlns:a16="http://schemas.microsoft.com/office/drawing/2014/main" id="{D0CB6BED-875E-05B4-625C-DDCABD2A0C55}"/>
                  </a:ext>
                </a:extLst>
              </p:cNvPr>
              <p:cNvSpPr>
                <a:spLocks noChangeShapeType="1"/>
              </p:cNvSpPr>
              <p:nvPr/>
            </p:nvSpPr>
            <p:spPr bwMode="auto">
              <a:xfrm>
                <a:off x="598488" y="3717925"/>
                <a:ext cx="682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 name="Line 32">
                <a:extLst>
                  <a:ext uri="{FF2B5EF4-FFF2-40B4-BE49-F238E27FC236}">
                    <a16:creationId xmlns:a16="http://schemas.microsoft.com/office/drawing/2014/main" id="{D9C9F946-7CB2-F3D7-6524-6AEB017B55F8}"/>
                  </a:ext>
                </a:extLst>
              </p:cNvPr>
              <p:cNvSpPr>
                <a:spLocks noChangeShapeType="1"/>
              </p:cNvSpPr>
              <p:nvPr/>
            </p:nvSpPr>
            <p:spPr bwMode="auto">
              <a:xfrm>
                <a:off x="598488" y="4310063"/>
                <a:ext cx="682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 name="Line 33">
                <a:extLst>
                  <a:ext uri="{FF2B5EF4-FFF2-40B4-BE49-F238E27FC236}">
                    <a16:creationId xmlns:a16="http://schemas.microsoft.com/office/drawing/2014/main" id="{743F60B6-A9D0-4E1A-EB8C-763DD7D9955A}"/>
                  </a:ext>
                </a:extLst>
              </p:cNvPr>
              <p:cNvSpPr>
                <a:spLocks noChangeShapeType="1"/>
              </p:cNvSpPr>
              <p:nvPr/>
            </p:nvSpPr>
            <p:spPr bwMode="auto">
              <a:xfrm>
                <a:off x="598488" y="4899025"/>
                <a:ext cx="682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 name="Line 34">
                <a:extLst>
                  <a:ext uri="{FF2B5EF4-FFF2-40B4-BE49-F238E27FC236}">
                    <a16:creationId xmlns:a16="http://schemas.microsoft.com/office/drawing/2014/main" id="{F96B61AD-8B02-6721-8AA7-482D9D648058}"/>
                  </a:ext>
                </a:extLst>
              </p:cNvPr>
              <p:cNvSpPr>
                <a:spLocks noChangeShapeType="1"/>
              </p:cNvSpPr>
              <p:nvPr/>
            </p:nvSpPr>
            <p:spPr bwMode="auto">
              <a:xfrm>
                <a:off x="598488" y="5476875"/>
                <a:ext cx="682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 name="Line 35">
                <a:extLst>
                  <a:ext uri="{FF2B5EF4-FFF2-40B4-BE49-F238E27FC236}">
                    <a16:creationId xmlns:a16="http://schemas.microsoft.com/office/drawing/2014/main" id="{EFADAADB-1B15-DAB2-CF5F-DDA9D8268728}"/>
                  </a:ext>
                </a:extLst>
              </p:cNvPr>
              <p:cNvSpPr>
                <a:spLocks noChangeShapeType="1"/>
              </p:cNvSpPr>
              <p:nvPr/>
            </p:nvSpPr>
            <p:spPr bwMode="auto">
              <a:xfrm>
                <a:off x="598488" y="3130550"/>
                <a:ext cx="682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 name="Line 36">
                <a:extLst>
                  <a:ext uri="{FF2B5EF4-FFF2-40B4-BE49-F238E27FC236}">
                    <a16:creationId xmlns:a16="http://schemas.microsoft.com/office/drawing/2014/main" id="{9C5BCEF8-6548-7D4E-FC1E-9646B30185FF}"/>
                  </a:ext>
                </a:extLst>
              </p:cNvPr>
              <p:cNvSpPr>
                <a:spLocks noChangeShapeType="1"/>
              </p:cNvSpPr>
              <p:nvPr/>
            </p:nvSpPr>
            <p:spPr bwMode="auto">
              <a:xfrm>
                <a:off x="5208588" y="5141913"/>
                <a:ext cx="0" cy="180975"/>
              </a:xfrm>
              <a:prstGeom prst="line">
                <a:avLst/>
              </a:prstGeom>
              <a:noFill/>
              <a:ln w="6350">
                <a:solidFill>
                  <a:srgbClr val="CC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 name="Line 37">
                <a:extLst>
                  <a:ext uri="{FF2B5EF4-FFF2-40B4-BE49-F238E27FC236}">
                    <a16:creationId xmlns:a16="http://schemas.microsoft.com/office/drawing/2014/main" id="{1054885D-CC1C-D4AE-4A68-8D760A03BBB0}"/>
                  </a:ext>
                </a:extLst>
              </p:cNvPr>
              <p:cNvSpPr>
                <a:spLocks noChangeShapeType="1"/>
              </p:cNvSpPr>
              <p:nvPr/>
            </p:nvSpPr>
            <p:spPr bwMode="auto">
              <a:xfrm>
                <a:off x="3902075" y="4778375"/>
                <a:ext cx="0" cy="149225"/>
              </a:xfrm>
              <a:prstGeom prst="line">
                <a:avLst/>
              </a:prstGeom>
              <a:noFill/>
              <a:ln w="6350">
                <a:solidFill>
                  <a:srgbClr val="CC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 name="Line 38">
                <a:extLst>
                  <a:ext uri="{FF2B5EF4-FFF2-40B4-BE49-F238E27FC236}">
                    <a16:creationId xmlns:a16="http://schemas.microsoft.com/office/drawing/2014/main" id="{689CE226-6595-6BD9-6320-CDE61DD123EC}"/>
                  </a:ext>
                </a:extLst>
              </p:cNvPr>
              <p:cNvSpPr>
                <a:spLocks noChangeShapeType="1"/>
              </p:cNvSpPr>
              <p:nvPr/>
            </p:nvSpPr>
            <p:spPr bwMode="auto">
              <a:xfrm>
                <a:off x="3254375" y="4651375"/>
                <a:ext cx="0" cy="109538"/>
              </a:xfrm>
              <a:prstGeom prst="line">
                <a:avLst/>
              </a:prstGeom>
              <a:noFill/>
              <a:ln w="6350">
                <a:solidFill>
                  <a:srgbClr val="CC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 name="Line 39">
                <a:extLst>
                  <a:ext uri="{FF2B5EF4-FFF2-40B4-BE49-F238E27FC236}">
                    <a16:creationId xmlns:a16="http://schemas.microsoft.com/office/drawing/2014/main" id="{91783751-CB43-E817-B7F6-B9E74DFE356E}"/>
                  </a:ext>
                </a:extLst>
              </p:cNvPr>
              <p:cNvSpPr>
                <a:spLocks noChangeShapeType="1"/>
              </p:cNvSpPr>
              <p:nvPr/>
            </p:nvSpPr>
            <p:spPr bwMode="auto">
              <a:xfrm>
                <a:off x="3579813" y="4695825"/>
                <a:ext cx="0" cy="144463"/>
              </a:xfrm>
              <a:prstGeom prst="line">
                <a:avLst/>
              </a:prstGeom>
              <a:noFill/>
              <a:ln w="6350">
                <a:solidFill>
                  <a:srgbClr val="CC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 name="Line 40">
                <a:extLst>
                  <a:ext uri="{FF2B5EF4-FFF2-40B4-BE49-F238E27FC236}">
                    <a16:creationId xmlns:a16="http://schemas.microsoft.com/office/drawing/2014/main" id="{C08F4902-A971-3663-2750-EE956EF4A779}"/>
                  </a:ext>
                </a:extLst>
              </p:cNvPr>
              <p:cNvSpPr>
                <a:spLocks noChangeShapeType="1"/>
              </p:cNvSpPr>
              <p:nvPr/>
            </p:nvSpPr>
            <p:spPr bwMode="auto">
              <a:xfrm>
                <a:off x="1166813" y="4102100"/>
                <a:ext cx="0" cy="90488"/>
              </a:xfrm>
              <a:prstGeom prst="line">
                <a:avLst/>
              </a:prstGeom>
              <a:noFill/>
              <a:ln w="6350">
                <a:solidFill>
                  <a:srgbClr val="CC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 name="Line 41">
                <a:extLst>
                  <a:ext uri="{FF2B5EF4-FFF2-40B4-BE49-F238E27FC236}">
                    <a16:creationId xmlns:a16="http://schemas.microsoft.com/office/drawing/2014/main" id="{077F19C6-B481-410A-B621-25E844E8F146}"/>
                  </a:ext>
                </a:extLst>
              </p:cNvPr>
              <p:cNvSpPr>
                <a:spLocks noChangeShapeType="1"/>
              </p:cNvSpPr>
              <p:nvPr/>
            </p:nvSpPr>
            <p:spPr bwMode="auto">
              <a:xfrm>
                <a:off x="4560888" y="4965700"/>
                <a:ext cx="0" cy="196850"/>
              </a:xfrm>
              <a:prstGeom prst="line">
                <a:avLst/>
              </a:prstGeom>
              <a:noFill/>
              <a:ln w="6350">
                <a:solidFill>
                  <a:srgbClr val="CC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 name="Line 42">
                <a:extLst>
                  <a:ext uri="{FF2B5EF4-FFF2-40B4-BE49-F238E27FC236}">
                    <a16:creationId xmlns:a16="http://schemas.microsoft.com/office/drawing/2014/main" id="{714F61CE-0274-7E4B-F824-2B5A6DE01C1B}"/>
                  </a:ext>
                </a:extLst>
              </p:cNvPr>
              <p:cNvSpPr>
                <a:spLocks noChangeShapeType="1"/>
              </p:cNvSpPr>
              <p:nvPr/>
            </p:nvSpPr>
            <p:spPr bwMode="auto">
              <a:xfrm>
                <a:off x="1362075" y="4141788"/>
                <a:ext cx="0" cy="92075"/>
              </a:xfrm>
              <a:prstGeom prst="line">
                <a:avLst/>
              </a:prstGeom>
              <a:noFill/>
              <a:ln w="6350">
                <a:solidFill>
                  <a:srgbClr val="CC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 name="Line 43">
                <a:extLst>
                  <a:ext uri="{FF2B5EF4-FFF2-40B4-BE49-F238E27FC236}">
                    <a16:creationId xmlns:a16="http://schemas.microsoft.com/office/drawing/2014/main" id="{F522AD9B-F60C-2FD0-7FE6-E9E41B4DF815}"/>
                  </a:ext>
                </a:extLst>
              </p:cNvPr>
              <p:cNvSpPr>
                <a:spLocks noChangeShapeType="1"/>
              </p:cNvSpPr>
              <p:nvPr/>
            </p:nvSpPr>
            <p:spPr bwMode="auto">
              <a:xfrm>
                <a:off x="1433513" y="4156075"/>
                <a:ext cx="0" cy="93663"/>
              </a:xfrm>
              <a:prstGeom prst="line">
                <a:avLst/>
              </a:prstGeom>
              <a:noFill/>
              <a:ln w="6350">
                <a:solidFill>
                  <a:srgbClr val="CC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 name="Line 44">
                <a:extLst>
                  <a:ext uri="{FF2B5EF4-FFF2-40B4-BE49-F238E27FC236}">
                    <a16:creationId xmlns:a16="http://schemas.microsoft.com/office/drawing/2014/main" id="{B8AA479E-3B90-B83F-6062-DD010DE79CC6}"/>
                  </a:ext>
                </a:extLst>
              </p:cNvPr>
              <p:cNvSpPr>
                <a:spLocks noChangeShapeType="1"/>
              </p:cNvSpPr>
              <p:nvPr/>
            </p:nvSpPr>
            <p:spPr bwMode="auto">
              <a:xfrm>
                <a:off x="1495425" y="4168775"/>
                <a:ext cx="0" cy="95250"/>
              </a:xfrm>
              <a:prstGeom prst="line">
                <a:avLst/>
              </a:prstGeom>
              <a:noFill/>
              <a:ln w="6350">
                <a:solidFill>
                  <a:srgbClr val="CC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 name="Line 45">
                <a:extLst>
                  <a:ext uri="{FF2B5EF4-FFF2-40B4-BE49-F238E27FC236}">
                    <a16:creationId xmlns:a16="http://schemas.microsoft.com/office/drawing/2014/main" id="{3B19C8E4-DB57-DD0E-938E-AEA0F1AFC3B8}"/>
                  </a:ext>
                </a:extLst>
              </p:cNvPr>
              <p:cNvSpPr>
                <a:spLocks noChangeShapeType="1"/>
              </p:cNvSpPr>
              <p:nvPr/>
            </p:nvSpPr>
            <p:spPr bwMode="auto">
              <a:xfrm>
                <a:off x="1562100" y="4189413"/>
                <a:ext cx="0" cy="98425"/>
              </a:xfrm>
              <a:prstGeom prst="line">
                <a:avLst/>
              </a:prstGeom>
              <a:noFill/>
              <a:ln w="6350">
                <a:solidFill>
                  <a:srgbClr val="CC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 name="Line 46">
                <a:extLst>
                  <a:ext uri="{FF2B5EF4-FFF2-40B4-BE49-F238E27FC236}">
                    <a16:creationId xmlns:a16="http://schemas.microsoft.com/office/drawing/2014/main" id="{6C5AFEA2-90D3-4C0F-DB8A-3E14B8742B46}"/>
                  </a:ext>
                </a:extLst>
              </p:cNvPr>
              <p:cNvSpPr>
                <a:spLocks noChangeShapeType="1"/>
              </p:cNvSpPr>
              <p:nvPr/>
            </p:nvSpPr>
            <p:spPr bwMode="auto">
              <a:xfrm>
                <a:off x="1627188" y="4189413"/>
                <a:ext cx="0" cy="100013"/>
              </a:xfrm>
              <a:prstGeom prst="line">
                <a:avLst/>
              </a:prstGeom>
              <a:noFill/>
              <a:ln w="6350">
                <a:solidFill>
                  <a:srgbClr val="CC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 name="Line 47">
                <a:extLst>
                  <a:ext uri="{FF2B5EF4-FFF2-40B4-BE49-F238E27FC236}">
                    <a16:creationId xmlns:a16="http://schemas.microsoft.com/office/drawing/2014/main" id="{DD384575-9AAF-3660-B898-8E5BCC1D9FE5}"/>
                  </a:ext>
                </a:extLst>
              </p:cNvPr>
              <p:cNvSpPr>
                <a:spLocks noChangeShapeType="1"/>
              </p:cNvSpPr>
              <p:nvPr/>
            </p:nvSpPr>
            <p:spPr bwMode="auto">
              <a:xfrm>
                <a:off x="1760538" y="4219575"/>
                <a:ext cx="0" cy="109538"/>
              </a:xfrm>
              <a:prstGeom prst="line">
                <a:avLst/>
              </a:prstGeom>
              <a:noFill/>
              <a:ln w="6350">
                <a:solidFill>
                  <a:srgbClr val="CC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 name="Line 48">
                <a:extLst>
                  <a:ext uri="{FF2B5EF4-FFF2-40B4-BE49-F238E27FC236}">
                    <a16:creationId xmlns:a16="http://schemas.microsoft.com/office/drawing/2014/main" id="{896557E7-A1DD-9F66-85D7-85A20CCFC524}"/>
                  </a:ext>
                </a:extLst>
              </p:cNvPr>
              <p:cNvSpPr>
                <a:spLocks noChangeShapeType="1"/>
              </p:cNvSpPr>
              <p:nvPr/>
            </p:nvSpPr>
            <p:spPr bwMode="auto">
              <a:xfrm>
                <a:off x="1296988" y="4132263"/>
                <a:ext cx="0" cy="88900"/>
              </a:xfrm>
              <a:prstGeom prst="line">
                <a:avLst/>
              </a:prstGeom>
              <a:noFill/>
              <a:ln w="6350">
                <a:solidFill>
                  <a:srgbClr val="CC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 name="Line 49">
                <a:extLst>
                  <a:ext uri="{FF2B5EF4-FFF2-40B4-BE49-F238E27FC236}">
                    <a16:creationId xmlns:a16="http://schemas.microsoft.com/office/drawing/2014/main" id="{28F2666F-E501-EB4F-F81E-82373E2174BE}"/>
                  </a:ext>
                </a:extLst>
              </p:cNvPr>
              <p:cNvSpPr>
                <a:spLocks noChangeShapeType="1"/>
              </p:cNvSpPr>
              <p:nvPr/>
            </p:nvSpPr>
            <p:spPr bwMode="auto">
              <a:xfrm>
                <a:off x="1954213" y="4254500"/>
                <a:ext cx="0" cy="117475"/>
              </a:xfrm>
              <a:prstGeom prst="line">
                <a:avLst/>
              </a:prstGeom>
              <a:noFill/>
              <a:ln w="6350">
                <a:solidFill>
                  <a:srgbClr val="CC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 name="Line 50">
                <a:extLst>
                  <a:ext uri="{FF2B5EF4-FFF2-40B4-BE49-F238E27FC236}">
                    <a16:creationId xmlns:a16="http://schemas.microsoft.com/office/drawing/2014/main" id="{A554FF3C-844B-E324-0CD0-A33140E6B058}"/>
                  </a:ext>
                </a:extLst>
              </p:cNvPr>
              <p:cNvSpPr>
                <a:spLocks noChangeShapeType="1"/>
              </p:cNvSpPr>
              <p:nvPr/>
            </p:nvSpPr>
            <p:spPr bwMode="auto">
              <a:xfrm>
                <a:off x="2994025" y="4518025"/>
                <a:ext cx="0" cy="123825"/>
              </a:xfrm>
              <a:prstGeom prst="line">
                <a:avLst/>
              </a:prstGeom>
              <a:noFill/>
              <a:ln w="6350">
                <a:solidFill>
                  <a:srgbClr val="CC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 name="Line 51">
                <a:extLst>
                  <a:ext uri="{FF2B5EF4-FFF2-40B4-BE49-F238E27FC236}">
                    <a16:creationId xmlns:a16="http://schemas.microsoft.com/office/drawing/2014/main" id="{002973D3-A6C0-889A-36E9-B66819C6975D}"/>
                  </a:ext>
                </a:extLst>
              </p:cNvPr>
              <p:cNvSpPr>
                <a:spLocks noChangeShapeType="1"/>
              </p:cNvSpPr>
              <p:nvPr/>
            </p:nvSpPr>
            <p:spPr bwMode="auto">
              <a:xfrm>
                <a:off x="2736850" y="4471988"/>
                <a:ext cx="0" cy="130175"/>
              </a:xfrm>
              <a:prstGeom prst="line">
                <a:avLst/>
              </a:prstGeom>
              <a:noFill/>
              <a:ln w="6350">
                <a:solidFill>
                  <a:srgbClr val="CC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 name="Line 52">
                <a:extLst>
                  <a:ext uri="{FF2B5EF4-FFF2-40B4-BE49-F238E27FC236}">
                    <a16:creationId xmlns:a16="http://schemas.microsoft.com/office/drawing/2014/main" id="{246D23B8-23D3-633D-4071-F40CBD4EE15D}"/>
                  </a:ext>
                </a:extLst>
              </p:cNvPr>
              <p:cNvSpPr>
                <a:spLocks noChangeShapeType="1"/>
              </p:cNvSpPr>
              <p:nvPr/>
            </p:nvSpPr>
            <p:spPr bwMode="auto">
              <a:xfrm>
                <a:off x="2212975" y="4365625"/>
                <a:ext cx="0" cy="98425"/>
              </a:xfrm>
              <a:prstGeom prst="line">
                <a:avLst/>
              </a:prstGeom>
              <a:noFill/>
              <a:ln w="6350">
                <a:solidFill>
                  <a:srgbClr val="CC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 name="Line 53">
                <a:extLst>
                  <a:ext uri="{FF2B5EF4-FFF2-40B4-BE49-F238E27FC236}">
                    <a16:creationId xmlns:a16="http://schemas.microsoft.com/office/drawing/2014/main" id="{7B458341-CDAA-8AB3-9133-4E0F71FB2196}"/>
                  </a:ext>
                </a:extLst>
              </p:cNvPr>
              <p:cNvSpPr>
                <a:spLocks noChangeShapeType="1"/>
              </p:cNvSpPr>
              <p:nvPr/>
            </p:nvSpPr>
            <p:spPr bwMode="auto">
              <a:xfrm>
                <a:off x="2473325" y="4416425"/>
                <a:ext cx="0" cy="127000"/>
              </a:xfrm>
              <a:prstGeom prst="line">
                <a:avLst/>
              </a:prstGeom>
              <a:noFill/>
              <a:ln w="6350">
                <a:solidFill>
                  <a:srgbClr val="CC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 name="Line 54">
                <a:extLst>
                  <a:ext uri="{FF2B5EF4-FFF2-40B4-BE49-F238E27FC236}">
                    <a16:creationId xmlns:a16="http://schemas.microsoft.com/office/drawing/2014/main" id="{F795ACB7-987C-7BEF-6D8C-73BC73357B95}"/>
                  </a:ext>
                </a:extLst>
              </p:cNvPr>
              <p:cNvSpPr>
                <a:spLocks noChangeShapeType="1"/>
              </p:cNvSpPr>
              <p:nvPr/>
            </p:nvSpPr>
            <p:spPr bwMode="auto">
              <a:xfrm>
                <a:off x="909638" y="4021138"/>
                <a:ext cx="0" cy="87313"/>
              </a:xfrm>
              <a:prstGeom prst="line">
                <a:avLst/>
              </a:prstGeom>
              <a:noFill/>
              <a:ln w="6350">
                <a:solidFill>
                  <a:srgbClr val="CC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 name="Line 55">
                <a:extLst>
                  <a:ext uri="{FF2B5EF4-FFF2-40B4-BE49-F238E27FC236}">
                    <a16:creationId xmlns:a16="http://schemas.microsoft.com/office/drawing/2014/main" id="{BD42DF00-4EF4-2C52-4117-2A538B2997F2}"/>
                  </a:ext>
                </a:extLst>
              </p:cNvPr>
              <p:cNvSpPr>
                <a:spLocks noChangeShapeType="1"/>
              </p:cNvSpPr>
              <p:nvPr/>
            </p:nvSpPr>
            <p:spPr bwMode="auto">
              <a:xfrm>
                <a:off x="968375" y="4041775"/>
                <a:ext cx="0" cy="88900"/>
              </a:xfrm>
              <a:prstGeom prst="line">
                <a:avLst/>
              </a:prstGeom>
              <a:noFill/>
              <a:ln w="6350">
                <a:solidFill>
                  <a:srgbClr val="CC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 name="Line 56">
                <a:extLst>
                  <a:ext uri="{FF2B5EF4-FFF2-40B4-BE49-F238E27FC236}">
                    <a16:creationId xmlns:a16="http://schemas.microsoft.com/office/drawing/2014/main" id="{78966932-C24D-156F-EB93-8D24D06665BB}"/>
                  </a:ext>
                </a:extLst>
              </p:cNvPr>
              <p:cNvSpPr>
                <a:spLocks noChangeShapeType="1"/>
              </p:cNvSpPr>
              <p:nvPr/>
            </p:nvSpPr>
            <p:spPr bwMode="auto">
              <a:xfrm>
                <a:off x="1036638" y="4051300"/>
                <a:ext cx="0" cy="87313"/>
              </a:xfrm>
              <a:prstGeom prst="line">
                <a:avLst/>
              </a:prstGeom>
              <a:noFill/>
              <a:ln w="6350">
                <a:solidFill>
                  <a:srgbClr val="CC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 name="Line 57">
                <a:extLst>
                  <a:ext uri="{FF2B5EF4-FFF2-40B4-BE49-F238E27FC236}">
                    <a16:creationId xmlns:a16="http://schemas.microsoft.com/office/drawing/2014/main" id="{E3C7DD04-DB89-637A-4347-2A35504BFF59}"/>
                  </a:ext>
                </a:extLst>
              </p:cNvPr>
              <p:cNvSpPr>
                <a:spLocks noChangeShapeType="1"/>
              </p:cNvSpPr>
              <p:nvPr/>
            </p:nvSpPr>
            <p:spPr bwMode="auto">
              <a:xfrm>
                <a:off x="1108075" y="4089400"/>
                <a:ext cx="0" cy="84138"/>
              </a:xfrm>
              <a:prstGeom prst="line">
                <a:avLst/>
              </a:prstGeom>
              <a:noFill/>
              <a:ln w="6350">
                <a:solidFill>
                  <a:srgbClr val="CC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 name="Line 58">
                <a:extLst>
                  <a:ext uri="{FF2B5EF4-FFF2-40B4-BE49-F238E27FC236}">
                    <a16:creationId xmlns:a16="http://schemas.microsoft.com/office/drawing/2014/main" id="{0B79D5E7-64D8-614D-21C5-1D2EC35AC9BA}"/>
                  </a:ext>
                </a:extLst>
              </p:cNvPr>
              <p:cNvSpPr>
                <a:spLocks noChangeShapeType="1"/>
              </p:cNvSpPr>
              <p:nvPr/>
            </p:nvSpPr>
            <p:spPr bwMode="auto">
              <a:xfrm>
                <a:off x="1231900" y="4117975"/>
                <a:ext cx="0" cy="88900"/>
              </a:xfrm>
              <a:prstGeom prst="line">
                <a:avLst/>
              </a:prstGeom>
              <a:noFill/>
              <a:ln w="6350">
                <a:solidFill>
                  <a:srgbClr val="CC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 name="Freeform 59">
                <a:extLst>
                  <a:ext uri="{FF2B5EF4-FFF2-40B4-BE49-F238E27FC236}">
                    <a16:creationId xmlns:a16="http://schemas.microsoft.com/office/drawing/2014/main" id="{F9472782-AEFA-05EA-726B-E5157124C072}"/>
                  </a:ext>
                </a:extLst>
              </p:cNvPr>
              <p:cNvSpPr>
                <a:spLocks/>
              </p:cNvSpPr>
              <p:nvPr/>
            </p:nvSpPr>
            <p:spPr bwMode="auto">
              <a:xfrm>
                <a:off x="714375" y="3946525"/>
                <a:ext cx="4494213" cy="1376363"/>
              </a:xfrm>
              <a:custGeom>
                <a:avLst/>
                <a:gdLst>
                  <a:gd name="T0" fmla="*/ 16983 w 16983"/>
                  <a:gd name="T1" fmla="*/ 5204 h 5204"/>
                  <a:gd name="T2" fmla="*/ 14536 w 16983"/>
                  <a:gd name="T3" fmla="*/ 4597 h 5204"/>
                  <a:gd name="T4" fmla="*/ 12048 w 16983"/>
                  <a:gd name="T5" fmla="*/ 3708 h 5204"/>
                  <a:gd name="T6" fmla="*/ 10827 w 16983"/>
                  <a:gd name="T7" fmla="*/ 3379 h 5204"/>
                  <a:gd name="T8" fmla="*/ 9598 w 16983"/>
                  <a:gd name="T9" fmla="*/ 3080 h 5204"/>
                  <a:gd name="T10" fmla="*/ 8617 w 16983"/>
                  <a:gd name="T11" fmla="*/ 2628 h 5204"/>
                  <a:gd name="T12" fmla="*/ 7644 w 16983"/>
                  <a:gd name="T13" fmla="*/ 2474 h 5204"/>
                  <a:gd name="T14" fmla="*/ 6649 w 16983"/>
                  <a:gd name="T15" fmla="*/ 2256 h 5204"/>
                  <a:gd name="T16" fmla="*/ 5663 w 16983"/>
                  <a:gd name="T17" fmla="*/ 1952 h 5204"/>
                  <a:gd name="T18" fmla="*/ 4685 w 16983"/>
                  <a:gd name="T19" fmla="*/ 1606 h 5204"/>
                  <a:gd name="T20" fmla="*/ 3956 w 16983"/>
                  <a:gd name="T21" fmla="*/ 1444 h 5204"/>
                  <a:gd name="T22" fmla="*/ 3448 w 16983"/>
                  <a:gd name="T23" fmla="*/ 1294 h 5204"/>
                  <a:gd name="T24" fmla="*/ 3204 w 16983"/>
                  <a:gd name="T25" fmla="*/ 1289 h 5204"/>
                  <a:gd name="T26" fmla="*/ 2953 w 16983"/>
                  <a:gd name="T27" fmla="*/ 1200 h 5204"/>
                  <a:gd name="T28" fmla="*/ 2716 w 16983"/>
                  <a:gd name="T29" fmla="*/ 1145 h 5204"/>
                  <a:gd name="T30" fmla="*/ 2449 w 16983"/>
                  <a:gd name="T31" fmla="*/ 1087 h 5204"/>
                  <a:gd name="T32" fmla="*/ 2202 w 16983"/>
                  <a:gd name="T33" fmla="*/ 1035 h 5204"/>
                  <a:gd name="T34" fmla="*/ 1957 w 16983"/>
                  <a:gd name="T35" fmla="*/ 984 h 5204"/>
                  <a:gd name="T36" fmla="*/ 1711 w 16983"/>
                  <a:gd name="T37" fmla="*/ 931 h 5204"/>
                  <a:gd name="T38" fmla="*/ 1484 w 16983"/>
                  <a:gd name="T39" fmla="*/ 858 h 5204"/>
                  <a:gd name="T40" fmla="*/ 1220 w 16983"/>
                  <a:gd name="T41" fmla="*/ 725 h 5204"/>
                  <a:gd name="T42" fmla="*/ 960 w 16983"/>
                  <a:gd name="T43" fmla="*/ 696 h 5204"/>
                  <a:gd name="T44" fmla="*/ 734 w 16983"/>
                  <a:gd name="T45" fmla="*/ 611 h 5204"/>
                  <a:gd name="T46" fmla="*/ 102 w 16983"/>
                  <a:gd name="T47" fmla="*/ 554 h 5204"/>
                  <a:gd name="T48" fmla="*/ 3 w 16983"/>
                  <a:gd name="T49" fmla="*/ 0 h 5204"/>
                  <a:gd name="T50" fmla="*/ 0 w 16983"/>
                  <a:gd name="T51" fmla="*/ 1593 h 5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983" h="5204">
                    <a:moveTo>
                      <a:pt x="16983" y="5204"/>
                    </a:moveTo>
                    <a:lnTo>
                      <a:pt x="14536" y="4597"/>
                    </a:lnTo>
                    <a:lnTo>
                      <a:pt x="12048" y="3708"/>
                    </a:lnTo>
                    <a:lnTo>
                      <a:pt x="10827" y="3379"/>
                    </a:lnTo>
                    <a:lnTo>
                      <a:pt x="9598" y="3080"/>
                    </a:lnTo>
                    <a:lnTo>
                      <a:pt x="8617" y="2628"/>
                    </a:lnTo>
                    <a:lnTo>
                      <a:pt x="7644" y="2474"/>
                    </a:lnTo>
                    <a:lnTo>
                      <a:pt x="6649" y="2256"/>
                    </a:lnTo>
                    <a:lnTo>
                      <a:pt x="5663" y="1952"/>
                    </a:lnTo>
                    <a:lnTo>
                      <a:pt x="4685" y="1606"/>
                    </a:lnTo>
                    <a:lnTo>
                      <a:pt x="3956" y="1444"/>
                    </a:lnTo>
                    <a:lnTo>
                      <a:pt x="3448" y="1294"/>
                    </a:lnTo>
                    <a:lnTo>
                      <a:pt x="3204" y="1289"/>
                    </a:lnTo>
                    <a:lnTo>
                      <a:pt x="2953" y="1200"/>
                    </a:lnTo>
                    <a:lnTo>
                      <a:pt x="2716" y="1145"/>
                    </a:lnTo>
                    <a:lnTo>
                      <a:pt x="2449" y="1087"/>
                    </a:lnTo>
                    <a:lnTo>
                      <a:pt x="2202" y="1035"/>
                    </a:lnTo>
                    <a:lnTo>
                      <a:pt x="1957" y="984"/>
                    </a:lnTo>
                    <a:lnTo>
                      <a:pt x="1711" y="931"/>
                    </a:lnTo>
                    <a:lnTo>
                      <a:pt x="1484" y="858"/>
                    </a:lnTo>
                    <a:lnTo>
                      <a:pt x="1220" y="725"/>
                    </a:lnTo>
                    <a:lnTo>
                      <a:pt x="960" y="696"/>
                    </a:lnTo>
                    <a:lnTo>
                      <a:pt x="734" y="611"/>
                    </a:lnTo>
                    <a:lnTo>
                      <a:pt x="102" y="554"/>
                    </a:lnTo>
                    <a:lnTo>
                      <a:pt x="3" y="0"/>
                    </a:lnTo>
                    <a:lnTo>
                      <a:pt x="0" y="1593"/>
                    </a:lnTo>
                  </a:path>
                </a:pathLst>
              </a:custGeom>
              <a:noFill/>
              <a:ln w="17463">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 name="Freeform 60">
                <a:extLst>
                  <a:ext uri="{FF2B5EF4-FFF2-40B4-BE49-F238E27FC236}">
                    <a16:creationId xmlns:a16="http://schemas.microsoft.com/office/drawing/2014/main" id="{A840B1B4-AE6D-79CF-1C26-8D253EE11101}"/>
                  </a:ext>
                </a:extLst>
              </p:cNvPr>
              <p:cNvSpPr>
                <a:spLocks/>
              </p:cNvSpPr>
              <p:nvPr/>
            </p:nvSpPr>
            <p:spPr bwMode="auto">
              <a:xfrm>
                <a:off x="696913" y="4351338"/>
                <a:ext cx="34925" cy="34925"/>
              </a:xfrm>
              <a:custGeom>
                <a:avLst/>
                <a:gdLst>
                  <a:gd name="T0" fmla="*/ 20 w 132"/>
                  <a:gd name="T1" fmla="*/ 20 h 133"/>
                  <a:gd name="T2" fmla="*/ 10 w 132"/>
                  <a:gd name="T3" fmla="*/ 29 h 133"/>
                  <a:gd name="T4" fmla="*/ 4 w 132"/>
                  <a:gd name="T5" fmla="*/ 40 h 133"/>
                  <a:gd name="T6" fmla="*/ 1 w 132"/>
                  <a:gd name="T7" fmla="*/ 52 h 133"/>
                  <a:gd name="T8" fmla="*/ 0 w 132"/>
                  <a:gd name="T9" fmla="*/ 67 h 133"/>
                  <a:gd name="T10" fmla="*/ 1 w 132"/>
                  <a:gd name="T11" fmla="*/ 79 h 133"/>
                  <a:gd name="T12" fmla="*/ 4 w 132"/>
                  <a:gd name="T13" fmla="*/ 92 h 133"/>
                  <a:gd name="T14" fmla="*/ 10 w 132"/>
                  <a:gd name="T15" fmla="*/ 103 h 133"/>
                  <a:gd name="T16" fmla="*/ 20 w 132"/>
                  <a:gd name="T17" fmla="*/ 114 h 133"/>
                  <a:gd name="T18" fmla="*/ 29 w 132"/>
                  <a:gd name="T19" fmla="*/ 122 h 133"/>
                  <a:gd name="T20" fmla="*/ 40 w 132"/>
                  <a:gd name="T21" fmla="*/ 127 h 133"/>
                  <a:gd name="T22" fmla="*/ 52 w 132"/>
                  <a:gd name="T23" fmla="*/ 131 h 133"/>
                  <a:gd name="T24" fmla="*/ 66 w 132"/>
                  <a:gd name="T25" fmla="*/ 133 h 133"/>
                  <a:gd name="T26" fmla="*/ 68 w 132"/>
                  <a:gd name="T27" fmla="*/ 132 h 133"/>
                  <a:gd name="T28" fmla="*/ 72 w 132"/>
                  <a:gd name="T29" fmla="*/ 132 h 133"/>
                  <a:gd name="T30" fmla="*/ 78 w 132"/>
                  <a:gd name="T31" fmla="*/ 131 h 133"/>
                  <a:gd name="T32" fmla="*/ 91 w 132"/>
                  <a:gd name="T33" fmla="*/ 127 h 133"/>
                  <a:gd name="T34" fmla="*/ 102 w 132"/>
                  <a:gd name="T35" fmla="*/ 122 h 133"/>
                  <a:gd name="T36" fmla="*/ 114 w 132"/>
                  <a:gd name="T37" fmla="*/ 114 h 133"/>
                  <a:gd name="T38" fmla="*/ 121 w 132"/>
                  <a:gd name="T39" fmla="*/ 103 h 133"/>
                  <a:gd name="T40" fmla="*/ 127 w 132"/>
                  <a:gd name="T41" fmla="*/ 92 h 133"/>
                  <a:gd name="T42" fmla="*/ 130 w 132"/>
                  <a:gd name="T43" fmla="*/ 79 h 133"/>
                  <a:gd name="T44" fmla="*/ 131 w 132"/>
                  <a:gd name="T45" fmla="*/ 72 h 133"/>
                  <a:gd name="T46" fmla="*/ 131 w 132"/>
                  <a:gd name="T47" fmla="*/ 69 h 133"/>
                  <a:gd name="T48" fmla="*/ 132 w 132"/>
                  <a:gd name="T49" fmla="*/ 67 h 133"/>
                  <a:gd name="T50" fmla="*/ 130 w 132"/>
                  <a:gd name="T51" fmla="*/ 52 h 133"/>
                  <a:gd name="T52" fmla="*/ 127 w 132"/>
                  <a:gd name="T53" fmla="*/ 40 h 133"/>
                  <a:gd name="T54" fmla="*/ 121 w 132"/>
                  <a:gd name="T55" fmla="*/ 29 h 133"/>
                  <a:gd name="T56" fmla="*/ 114 w 132"/>
                  <a:gd name="T57" fmla="*/ 20 h 133"/>
                  <a:gd name="T58" fmla="*/ 102 w 132"/>
                  <a:gd name="T59" fmla="*/ 10 h 133"/>
                  <a:gd name="T60" fmla="*/ 91 w 132"/>
                  <a:gd name="T61" fmla="*/ 5 h 133"/>
                  <a:gd name="T62" fmla="*/ 78 w 132"/>
                  <a:gd name="T63" fmla="*/ 2 h 133"/>
                  <a:gd name="T64" fmla="*/ 66 w 132"/>
                  <a:gd name="T65" fmla="*/ 0 h 133"/>
                  <a:gd name="T66" fmla="*/ 52 w 132"/>
                  <a:gd name="T67" fmla="*/ 2 h 133"/>
                  <a:gd name="T68" fmla="*/ 40 w 132"/>
                  <a:gd name="T69" fmla="*/ 5 h 133"/>
                  <a:gd name="T70" fmla="*/ 29 w 132"/>
                  <a:gd name="T71" fmla="*/ 10 h 133"/>
                  <a:gd name="T72" fmla="*/ 20 w 132"/>
                  <a:gd name="T73" fmla="*/ 2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3">
                    <a:moveTo>
                      <a:pt x="20" y="20"/>
                    </a:moveTo>
                    <a:lnTo>
                      <a:pt x="10" y="29"/>
                    </a:lnTo>
                    <a:lnTo>
                      <a:pt x="4" y="40"/>
                    </a:lnTo>
                    <a:lnTo>
                      <a:pt x="1" y="52"/>
                    </a:lnTo>
                    <a:lnTo>
                      <a:pt x="0" y="67"/>
                    </a:lnTo>
                    <a:lnTo>
                      <a:pt x="1" y="79"/>
                    </a:lnTo>
                    <a:lnTo>
                      <a:pt x="4" y="92"/>
                    </a:lnTo>
                    <a:lnTo>
                      <a:pt x="10" y="103"/>
                    </a:lnTo>
                    <a:lnTo>
                      <a:pt x="20" y="114"/>
                    </a:lnTo>
                    <a:lnTo>
                      <a:pt x="29" y="122"/>
                    </a:lnTo>
                    <a:lnTo>
                      <a:pt x="40" y="127"/>
                    </a:lnTo>
                    <a:lnTo>
                      <a:pt x="52" y="131"/>
                    </a:lnTo>
                    <a:lnTo>
                      <a:pt x="66" y="133"/>
                    </a:lnTo>
                    <a:lnTo>
                      <a:pt x="68" y="132"/>
                    </a:lnTo>
                    <a:lnTo>
                      <a:pt x="72" y="132"/>
                    </a:lnTo>
                    <a:lnTo>
                      <a:pt x="78" y="131"/>
                    </a:lnTo>
                    <a:lnTo>
                      <a:pt x="91" y="127"/>
                    </a:lnTo>
                    <a:lnTo>
                      <a:pt x="102" y="122"/>
                    </a:lnTo>
                    <a:lnTo>
                      <a:pt x="114" y="114"/>
                    </a:lnTo>
                    <a:lnTo>
                      <a:pt x="121" y="103"/>
                    </a:lnTo>
                    <a:lnTo>
                      <a:pt x="127" y="92"/>
                    </a:lnTo>
                    <a:lnTo>
                      <a:pt x="130" y="79"/>
                    </a:lnTo>
                    <a:lnTo>
                      <a:pt x="131" y="72"/>
                    </a:lnTo>
                    <a:lnTo>
                      <a:pt x="131" y="69"/>
                    </a:lnTo>
                    <a:lnTo>
                      <a:pt x="132" y="67"/>
                    </a:lnTo>
                    <a:lnTo>
                      <a:pt x="130" y="52"/>
                    </a:lnTo>
                    <a:lnTo>
                      <a:pt x="127" y="40"/>
                    </a:lnTo>
                    <a:lnTo>
                      <a:pt x="121" y="29"/>
                    </a:lnTo>
                    <a:lnTo>
                      <a:pt x="114" y="20"/>
                    </a:lnTo>
                    <a:lnTo>
                      <a:pt x="102" y="10"/>
                    </a:lnTo>
                    <a:lnTo>
                      <a:pt x="91" y="5"/>
                    </a:lnTo>
                    <a:lnTo>
                      <a:pt x="78" y="2"/>
                    </a:lnTo>
                    <a:lnTo>
                      <a:pt x="66" y="0"/>
                    </a:lnTo>
                    <a:lnTo>
                      <a:pt x="52" y="2"/>
                    </a:lnTo>
                    <a:lnTo>
                      <a:pt x="40" y="5"/>
                    </a:lnTo>
                    <a:lnTo>
                      <a:pt x="29" y="10"/>
                    </a:lnTo>
                    <a:lnTo>
                      <a:pt x="20" y="2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2" name="Freeform 61">
                <a:extLst>
                  <a:ext uri="{FF2B5EF4-FFF2-40B4-BE49-F238E27FC236}">
                    <a16:creationId xmlns:a16="http://schemas.microsoft.com/office/drawing/2014/main" id="{4328F927-4294-AA87-C2E4-D0ABFC7367C8}"/>
                  </a:ext>
                </a:extLst>
              </p:cNvPr>
              <p:cNvSpPr>
                <a:spLocks/>
              </p:cNvSpPr>
              <p:nvPr/>
            </p:nvSpPr>
            <p:spPr bwMode="auto">
              <a:xfrm>
                <a:off x="698500" y="4113213"/>
                <a:ext cx="34925" cy="34925"/>
              </a:xfrm>
              <a:custGeom>
                <a:avLst/>
                <a:gdLst>
                  <a:gd name="T0" fmla="*/ 20 w 132"/>
                  <a:gd name="T1" fmla="*/ 20 h 133"/>
                  <a:gd name="T2" fmla="*/ 10 w 132"/>
                  <a:gd name="T3" fmla="*/ 29 h 133"/>
                  <a:gd name="T4" fmla="*/ 5 w 132"/>
                  <a:gd name="T5" fmla="*/ 40 h 133"/>
                  <a:gd name="T6" fmla="*/ 1 w 132"/>
                  <a:gd name="T7" fmla="*/ 52 h 133"/>
                  <a:gd name="T8" fmla="*/ 0 w 132"/>
                  <a:gd name="T9" fmla="*/ 67 h 133"/>
                  <a:gd name="T10" fmla="*/ 1 w 132"/>
                  <a:gd name="T11" fmla="*/ 79 h 133"/>
                  <a:gd name="T12" fmla="*/ 5 w 132"/>
                  <a:gd name="T13" fmla="*/ 92 h 133"/>
                  <a:gd name="T14" fmla="*/ 10 w 132"/>
                  <a:gd name="T15" fmla="*/ 103 h 133"/>
                  <a:gd name="T16" fmla="*/ 20 w 132"/>
                  <a:gd name="T17" fmla="*/ 114 h 133"/>
                  <a:gd name="T18" fmla="*/ 29 w 132"/>
                  <a:gd name="T19" fmla="*/ 122 h 133"/>
                  <a:gd name="T20" fmla="*/ 40 w 132"/>
                  <a:gd name="T21" fmla="*/ 127 h 133"/>
                  <a:gd name="T22" fmla="*/ 52 w 132"/>
                  <a:gd name="T23" fmla="*/ 131 h 133"/>
                  <a:gd name="T24" fmla="*/ 66 w 132"/>
                  <a:gd name="T25" fmla="*/ 133 h 133"/>
                  <a:gd name="T26" fmla="*/ 69 w 132"/>
                  <a:gd name="T27" fmla="*/ 132 h 133"/>
                  <a:gd name="T28" fmla="*/ 72 w 132"/>
                  <a:gd name="T29" fmla="*/ 132 h 133"/>
                  <a:gd name="T30" fmla="*/ 78 w 132"/>
                  <a:gd name="T31" fmla="*/ 131 h 133"/>
                  <a:gd name="T32" fmla="*/ 92 w 132"/>
                  <a:gd name="T33" fmla="*/ 127 h 133"/>
                  <a:gd name="T34" fmla="*/ 103 w 132"/>
                  <a:gd name="T35" fmla="*/ 122 h 133"/>
                  <a:gd name="T36" fmla="*/ 114 w 132"/>
                  <a:gd name="T37" fmla="*/ 114 h 133"/>
                  <a:gd name="T38" fmla="*/ 121 w 132"/>
                  <a:gd name="T39" fmla="*/ 103 h 133"/>
                  <a:gd name="T40" fmla="*/ 127 w 132"/>
                  <a:gd name="T41" fmla="*/ 92 h 133"/>
                  <a:gd name="T42" fmla="*/ 130 w 132"/>
                  <a:gd name="T43" fmla="*/ 79 h 133"/>
                  <a:gd name="T44" fmla="*/ 131 w 132"/>
                  <a:gd name="T45" fmla="*/ 72 h 133"/>
                  <a:gd name="T46" fmla="*/ 131 w 132"/>
                  <a:gd name="T47" fmla="*/ 69 h 133"/>
                  <a:gd name="T48" fmla="*/ 132 w 132"/>
                  <a:gd name="T49" fmla="*/ 67 h 133"/>
                  <a:gd name="T50" fmla="*/ 130 w 132"/>
                  <a:gd name="T51" fmla="*/ 52 h 133"/>
                  <a:gd name="T52" fmla="*/ 127 w 132"/>
                  <a:gd name="T53" fmla="*/ 40 h 133"/>
                  <a:gd name="T54" fmla="*/ 121 w 132"/>
                  <a:gd name="T55" fmla="*/ 29 h 133"/>
                  <a:gd name="T56" fmla="*/ 114 w 132"/>
                  <a:gd name="T57" fmla="*/ 20 h 133"/>
                  <a:gd name="T58" fmla="*/ 103 w 132"/>
                  <a:gd name="T59" fmla="*/ 10 h 133"/>
                  <a:gd name="T60" fmla="*/ 92 w 132"/>
                  <a:gd name="T61" fmla="*/ 5 h 133"/>
                  <a:gd name="T62" fmla="*/ 78 w 132"/>
                  <a:gd name="T63" fmla="*/ 1 h 133"/>
                  <a:gd name="T64" fmla="*/ 66 w 132"/>
                  <a:gd name="T65" fmla="*/ 0 h 133"/>
                  <a:gd name="T66" fmla="*/ 52 w 132"/>
                  <a:gd name="T67" fmla="*/ 1 h 133"/>
                  <a:gd name="T68" fmla="*/ 40 w 132"/>
                  <a:gd name="T69" fmla="*/ 5 h 133"/>
                  <a:gd name="T70" fmla="*/ 29 w 132"/>
                  <a:gd name="T71" fmla="*/ 10 h 133"/>
                  <a:gd name="T72" fmla="*/ 20 w 132"/>
                  <a:gd name="T73" fmla="*/ 2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3">
                    <a:moveTo>
                      <a:pt x="20" y="20"/>
                    </a:moveTo>
                    <a:lnTo>
                      <a:pt x="10" y="29"/>
                    </a:lnTo>
                    <a:lnTo>
                      <a:pt x="5" y="40"/>
                    </a:lnTo>
                    <a:lnTo>
                      <a:pt x="1" y="52"/>
                    </a:lnTo>
                    <a:lnTo>
                      <a:pt x="0" y="67"/>
                    </a:lnTo>
                    <a:lnTo>
                      <a:pt x="1" y="79"/>
                    </a:lnTo>
                    <a:lnTo>
                      <a:pt x="5" y="92"/>
                    </a:lnTo>
                    <a:lnTo>
                      <a:pt x="10" y="103"/>
                    </a:lnTo>
                    <a:lnTo>
                      <a:pt x="20" y="114"/>
                    </a:lnTo>
                    <a:lnTo>
                      <a:pt x="29" y="122"/>
                    </a:lnTo>
                    <a:lnTo>
                      <a:pt x="40" y="127"/>
                    </a:lnTo>
                    <a:lnTo>
                      <a:pt x="52" y="131"/>
                    </a:lnTo>
                    <a:lnTo>
                      <a:pt x="66" y="133"/>
                    </a:lnTo>
                    <a:lnTo>
                      <a:pt x="69" y="132"/>
                    </a:lnTo>
                    <a:lnTo>
                      <a:pt x="72" y="132"/>
                    </a:lnTo>
                    <a:lnTo>
                      <a:pt x="78" y="131"/>
                    </a:lnTo>
                    <a:lnTo>
                      <a:pt x="92" y="127"/>
                    </a:lnTo>
                    <a:lnTo>
                      <a:pt x="103" y="122"/>
                    </a:lnTo>
                    <a:lnTo>
                      <a:pt x="114" y="114"/>
                    </a:lnTo>
                    <a:lnTo>
                      <a:pt x="121" y="103"/>
                    </a:lnTo>
                    <a:lnTo>
                      <a:pt x="127" y="92"/>
                    </a:lnTo>
                    <a:lnTo>
                      <a:pt x="130" y="79"/>
                    </a:lnTo>
                    <a:lnTo>
                      <a:pt x="131" y="72"/>
                    </a:lnTo>
                    <a:lnTo>
                      <a:pt x="131" y="69"/>
                    </a:lnTo>
                    <a:lnTo>
                      <a:pt x="132" y="67"/>
                    </a:lnTo>
                    <a:lnTo>
                      <a:pt x="130" y="52"/>
                    </a:lnTo>
                    <a:lnTo>
                      <a:pt x="127" y="40"/>
                    </a:lnTo>
                    <a:lnTo>
                      <a:pt x="121" y="29"/>
                    </a:lnTo>
                    <a:lnTo>
                      <a:pt x="114" y="20"/>
                    </a:lnTo>
                    <a:lnTo>
                      <a:pt x="103" y="10"/>
                    </a:lnTo>
                    <a:lnTo>
                      <a:pt x="92" y="5"/>
                    </a:lnTo>
                    <a:lnTo>
                      <a:pt x="78" y="1"/>
                    </a:lnTo>
                    <a:lnTo>
                      <a:pt x="66" y="0"/>
                    </a:lnTo>
                    <a:lnTo>
                      <a:pt x="52" y="1"/>
                    </a:lnTo>
                    <a:lnTo>
                      <a:pt x="40" y="5"/>
                    </a:lnTo>
                    <a:lnTo>
                      <a:pt x="29" y="10"/>
                    </a:lnTo>
                    <a:lnTo>
                      <a:pt x="20" y="2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3" name="Freeform 62">
                <a:extLst>
                  <a:ext uri="{FF2B5EF4-FFF2-40B4-BE49-F238E27FC236}">
                    <a16:creationId xmlns:a16="http://schemas.microsoft.com/office/drawing/2014/main" id="{08167FD1-E57D-BEAE-A663-AFDB8B33195F}"/>
                  </a:ext>
                </a:extLst>
              </p:cNvPr>
              <p:cNvSpPr>
                <a:spLocks/>
              </p:cNvSpPr>
              <p:nvPr/>
            </p:nvSpPr>
            <p:spPr bwMode="auto">
              <a:xfrm>
                <a:off x="698500" y="4049713"/>
                <a:ext cx="34925" cy="34925"/>
              </a:xfrm>
              <a:custGeom>
                <a:avLst/>
                <a:gdLst>
                  <a:gd name="T0" fmla="*/ 20 w 132"/>
                  <a:gd name="T1" fmla="*/ 20 h 132"/>
                  <a:gd name="T2" fmla="*/ 10 w 132"/>
                  <a:gd name="T3" fmla="*/ 29 h 132"/>
                  <a:gd name="T4" fmla="*/ 5 w 132"/>
                  <a:gd name="T5" fmla="*/ 40 h 132"/>
                  <a:gd name="T6" fmla="*/ 1 w 132"/>
                  <a:gd name="T7" fmla="*/ 52 h 132"/>
                  <a:gd name="T8" fmla="*/ 0 w 132"/>
                  <a:gd name="T9" fmla="*/ 66 h 132"/>
                  <a:gd name="T10" fmla="*/ 1 w 132"/>
                  <a:gd name="T11" fmla="*/ 78 h 132"/>
                  <a:gd name="T12" fmla="*/ 5 w 132"/>
                  <a:gd name="T13" fmla="*/ 92 h 132"/>
                  <a:gd name="T14" fmla="*/ 10 w 132"/>
                  <a:gd name="T15" fmla="*/ 103 h 132"/>
                  <a:gd name="T16" fmla="*/ 20 w 132"/>
                  <a:gd name="T17" fmla="*/ 114 h 132"/>
                  <a:gd name="T18" fmla="*/ 29 w 132"/>
                  <a:gd name="T19" fmla="*/ 121 h 132"/>
                  <a:gd name="T20" fmla="*/ 40 w 132"/>
                  <a:gd name="T21" fmla="*/ 127 h 132"/>
                  <a:gd name="T22" fmla="*/ 52 w 132"/>
                  <a:gd name="T23" fmla="*/ 130 h 132"/>
                  <a:gd name="T24" fmla="*/ 66 w 132"/>
                  <a:gd name="T25" fmla="*/ 132 h 132"/>
                  <a:gd name="T26" fmla="*/ 69 w 132"/>
                  <a:gd name="T27" fmla="*/ 131 h 132"/>
                  <a:gd name="T28" fmla="*/ 72 w 132"/>
                  <a:gd name="T29" fmla="*/ 131 h 132"/>
                  <a:gd name="T30" fmla="*/ 78 w 132"/>
                  <a:gd name="T31" fmla="*/ 130 h 132"/>
                  <a:gd name="T32" fmla="*/ 92 w 132"/>
                  <a:gd name="T33" fmla="*/ 127 h 132"/>
                  <a:gd name="T34" fmla="*/ 103 w 132"/>
                  <a:gd name="T35" fmla="*/ 121 h 132"/>
                  <a:gd name="T36" fmla="*/ 114 w 132"/>
                  <a:gd name="T37" fmla="*/ 114 h 132"/>
                  <a:gd name="T38" fmla="*/ 121 w 132"/>
                  <a:gd name="T39" fmla="*/ 103 h 132"/>
                  <a:gd name="T40" fmla="*/ 127 w 132"/>
                  <a:gd name="T41" fmla="*/ 92 h 132"/>
                  <a:gd name="T42" fmla="*/ 130 w 132"/>
                  <a:gd name="T43" fmla="*/ 78 h 132"/>
                  <a:gd name="T44" fmla="*/ 131 w 132"/>
                  <a:gd name="T45" fmla="*/ 72 h 132"/>
                  <a:gd name="T46" fmla="*/ 131 w 132"/>
                  <a:gd name="T47" fmla="*/ 68 h 132"/>
                  <a:gd name="T48" fmla="*/ 132 w 132"/>
                  <a:gd name="T49" fmla="*/ 66 h 132"/>
                  <a:gd name="T50" fmla="*/ 130 w 132"/>
                  <a:gd name="T51" fmla="*/ 52 h 132"/>
                  <a:gd name="T52" fmla="*/ 127 w 132"/>
                  <a:gd name="T53" fmla="*/ 40 h 132"/>
                  <a:gd name="T54" fmla="*/ 121 w 132"/>
                  <a:gd name="T55" fmla="*/ 29 h 132"/>
                  <a:gd name="T56" fmla="*/ 114 w 132"/>
                  <a:gd name="T57" fmla="*/ 20 h 132"/>
                  <a:gd name="T58" fmla="*/ 103 w 132"/>
                  <a:gd name="T59" fmla="*/ 10 h 132"/>
                  <a:gd name="T60" fmla="*/ 92 w 132"/>
                  <a:gd name="T61" fmla="*/ 4 h 132"/>
                  <a:gd name="T62" fmla="*/ 78 w 132"/>
                  <a:gd name="T63" fmla="*/ 1 h 132"/>
                  <a:gd name="T64" fmla="*/ 66 w 132"/>
                  <a:gd name="T65" fmla="*/ 0 h 132"/>
                  <a:gd name="T66" fmla="*/ 52 w 132"/>
                  <a:gd name="T67" fmla="*/ 1 h 132"/>
                  <a:gd name="T68" fmla="*/ 40 w 132"/>
                  <a:gd name="T69" fmla="*/ 4 h 132"/>
                  <a:gd name="T70" fmla="*/ 29 w 132"/>
                  <a:gd name="T71" fmla="*/ 10 h 132"/>
                  <a:gd name="T72" fmla="*/ 20 w 132"/>
                  <a:gd name="T73" fmla="*/ 2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20" y="20"/>
                    </a:moveTo>
                    <a:lnTo>
                      <a:pt x="10" y="29"/>
                    </a:lnTo>
                    <a:lnTo>
                      <a:pt x="5" y="40"/>
                    </a:lnTo>
                    <a:lnTo>
                      <a:pt x="1" y="52"/>
                    </a:lnTo>
                    <a:lnTo>
                      <a:pt x="0" y="66"/>
                    </a:lnTo>
                    <a:lnTo>
                      <a:pt x="1" y="78"/>
                    </a:lnTo>
                    <a:lnTo>
                      <a:pt x="5" y="92"/>
                    </a:lnTo>
                    <a:lnTo>
                      <a:pt x="10" y="103"/>
                    </a:lnTo>
                    <a:lnTo>
                      <a:pt x="20" y="114"/>
                    </a:lnTo>
                    <a:lnTo>
                      <a:pt x="29" y="121"/>
                    </a:lnTo>
                    <a:lnTo>
                      <a:pt x="40" y="127"/>
                    </a:lnTo>
                    <a:lnTo>
                      <a:pt x="52" y="130"/>
                    </a:lnTo>
                    <a:lnTo>
                      <a:pt x="66" y="132"/>
                    </a:lnTo>
                    <a:lnTo>
                      <a:pt x="69" y="131"/>
                    </a:lnTo>
                    <a:lnTo>
                      <a:pt x="72" y="131"/>
                    </a:lnTo>
                    <a:lnTo>
                      <a:pt x="78" y="130"/>
                    </a:lnTo>
                    <a:lnTo>
                      <a:pt x="92" y="127"/>
                    </a:lnTo>
                    <a:lnTo>
                      <a:pt x="103" y="121"/>
                    </a:lnTo>
                    <a:lnTo>
                      <a:pt x="114" y="114"/>
                    </a:lnTo>
                    <a:lnTo>
                      <a:pt x="121" y="103"/>
                    </a:lnTo>
                    <a:lnTo>
                      <a:pt x="127" y="92"/>
                    </a:lnTo>
                    <a:lnTo>
                      <a:pt x="130" y="78"/>
                    </a:lnTo>
                    <a:lnTo>
                      <a:pt x="131" y="72"/>
                    </a:lnTo>
                    <a:lnTo>
                      <a:pt x="131" y="68"/>
                    </a:lnTo>
                    <a:lnTo>
                      <a:pt x="132" y="66"/>
                    </a:lnTo>
                    <a:lnTo>
                      <a:pt x="130" y="52"/>
                    </a:lnTo>
                    <a:lnTo>
                      <a:pt x="127" y="40"/>
                    </a:lnTo>
                    <a:lnTo>
                      <a:pt x="121" y="29"/>
                    </a:lnTo>
                    <a:lnTo>
                      <a:pt x="114" y="20"/>
                    </a:lnTo>
                    <a:lnTo>
                      <a:pt x="103" y="10"/>
                    </a:lnTo>
                    <a:lnTo>
                      <a:pt x="92" y="4"/>
                    </a:lnTo>
                    <a:lnTo>
                      <a:pt x="78" y="1"/>
                    </a:lnTo>
                    <a:lnTo>
                      <a:pt x="66" y="0"/>
                    </a:lnTo>
                    <a:lnTo>
                      <a:pt x="52" y="1"/>
                    </a:lnTo>
                    <a:lnTo>
                      <a:pt x="40" y="4"/>
                    </a:lnTo>
                    <a:lnTo>
                      <a:pt x="29" y="10"/>
                    </a:lnTo>
                    <a:lnTo>
                      <a:pt x="20" y="2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4" name="Freeform 63">
                <a:extLst>
                  <a:ext uri="{FF2B5EF4-FFF2-40B4-BE49-F238E27FC236}">
                    <a16:creationId xmlns:a16="http://schemas.microsoft.com/office/drawing/2014/main" id="{67A5A92A-AE79-4DD4-492F-A7715BC7475B}"/>
                  </a:ext>
                </a:extLst>
              </p:cNvPr>
              <p:cNvSpPr>
                <a:spLocks/>
              </p:cNvSpPr>
              <p:nvPr/>
            </p:nvSpPr>
            <p:spPr bwMode="auto">
              <a:xfrm>
                <a:off x="698500" y="3990975"/>
                <a:ext cx="34925" cy="34925"/>
              </a:xfrm>
              <a:custGeom>
                <a:avLst/>
                <a:gdLst>
                  <a:gd name="T0" fmla="*/ 20 w 133"/>
                  <a:gd name="T1" fmla="*/ 20 h 133"/>
                  <a:gd name="T2" fmla="*/ 10 w 133"/>
                  <a:gd name="T3" fmla="*/ 29 h 133"/>
                  <a:gd name="T4" fmla="*/ 5 w 133"/>
                  <a:gd name="T5" fmla="*/ 40 h 133"/>
                  <a:gd name="T6" fmla="*/ 1 w 133"/>
                  <a:gd name="T7" fmla="*/ 52 h 133"/>
                  <a:gd name="T8" fmla="*/ 0 w 133"/>
                  <a:gd name="T9" fmla="*/ 67 h 133"/>
                  <a:gd name="T10" fmla="*/ 1 w 133"/>
                  <a:gd name="T11" fmla="*/ 79 h 133"/>
                  <a:gd name="T12" fmla="*/ 5 w 133"/>
                  <a:gd name="T13" fmla="*/ 92 h 133"/>
                  <a:gd name="T14" fmla="*/ 10 w 133"/>
                  <a:gd name="T15" fmla="*/ 103 h 133"/>
                  <a:gd name="T16" fmla="*/ 20 w 133"/>
                  <a:gd name="T17" fmla="*/ 114 h 133"/>
                  <a:gd name="T18" fmla="*/ 29 w 133"/>
                  <a:gd name="T19" fmla="*/ 122 h 133"/>
                  <a:gd name="T20" fmla="*/ 40 w 133"/>
                  <a:gd name="T21" fmla="*/ 127 h 133"/>
                  <a:gd name="T22" fmla="*/ 52 w 133"/>
                  <a:gd name="T23" fmla="*/ 130 h 133"/>
                  <a:gd name="T24" fmla="*/ 66 w 133"/>
                  <a:gd name="T25" fmla="*/ 133 h 133"/>
                  <a:gd name="T26" fmla="*/ 69 w 133"/>
                  <a:gd name="T27" fmla="*/ 132 h 133"/>
                  <a:gd name="T28" fmla="*/ 72 w 133"/>
                  <a:gd name="T29" fmla="*/ 132 h 133"/>
                  <a:gd name="T30" fmla="*/ 79 w 133"/>
                  <a:gd name="T31" fmla="*/ 130 h 133"/>
                  <a:gd name="T32" fmla="*/ 92 w 133"/>
                  <a:gd name="T33" fmla="*/ 127 h 133"/>
                  <a:gd name="T34" fmla="*/ 103 w 133"/>
                  <a:gd name="T35" fmla="*/ 122 h 133"/>
                  <a:gd name="T36" fmla="*/ 114 w 133"/>
                  <a:gd name="T37" fmla="*/ 114 h 133"/>
                  <a:gd name="T38" fmla="*/ 122 w 133"/>
                  <a:gd name="T39" fmla="*/ 103 h 133"/>
                  <a:gd name="T40" fmla="*/ 127 w 133"/>
                  <a:gd name="T41" fmla="*/ 92 h 133"/>
                  <a:gd name="T42" fmla="*/ 130 w 133"/>
                  <a:gd name="T43" fmla="*/ 79 h 133"/>
                  <a:gd name="T44" fmla="*/ 131 w 133"/>
                  <a:gd name="T45" fmla="*/ 72 h 133"/>
                  <a:gd name="T46" fmla="*/ 131 w 133"/>
                  <a:gd name="T47" fmla="*/ 69 h 133"/>
                  <a:gd name="T48" fmla="*/ 133 w 133"/>
                  <a:gd name="T49" fmla="*/ 67 h 133"/>
                  <a:gd name="T50" fmla="*/ 130 w 133"/>
                  <a:gd name="T51" fmla="*/ 52 h 133"/>
                  <a:gd name="T52" fmla="*/ 127 w 133"/>
                  <a:gd name="T53" fmla="*/ 40 h 133"/>
                  <a:gd name="T54" fmla="*/ 122 w 133"/>
                  <a:gd name="T55" fmla="*/ 29 h 133"/>
                  <a:gd name="T56" fmla="*/ 114 w 133"/>
                  <a:gd name="T57" fmla="*/ 20 h 133"/>
                  <a:gd name="T58" fmla="*/ 103 w 133"/>
                  <a:gd name="T59" fmla="*/ 10 h 133"/>
                  <a:gd name="T60" fmla="*/ 92 w 133"/>
                  <a:gd name="T61" fmla="*/ 5 h 133"/>
                  <a:gd name="T62" fmla="*/ 79 w 133"/>
                  <a:gd name="T63" fmla="*/ 1 h 133"/>
                  <a:gd name="T64" fmla="*/ 66 w 133"/>
                  <a:gd name="T65" fmla="*/ 0 h 133"/>
                  <a:gd name="T66" fmla="*/ 52 w 133"/>
                  <a:gd name="T67" fmla="*/ 1 h 133"/>
                  <a:gd name="T68" fmla="*/ 40 w 133"/>
                  <a:gd name="T69" fmla="*/ 5 h 133"/>
                  <a:gd name="T70" fmla="*/ 29 w 133"/>
                  <a:gd name="T71" fmla="*/ 10 h 133"/>
                  <a:gd name="T72" fmla="*/ 20 w 133"/>
                  <a:gd name="T73" fmla="*/ 2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3" h="133">
                    <a:moveTo>
                      <a:pt x="20" y="20"/>
                    </a:moveTo>
                    <a:lnTo>
                      <a:pt x="10" y="29"/>
                    </a:lnTo>
                    <a:lnTo>
                      <a:pt x="5" y="40"/>
                    </a:lnTo>
                    <a:lnTo>
                      <a:pt x="1" y="52"/>
                    </a:lnTo>
                    <a:lnTo>
                      <a:pt x="0" y="67"/>
                    </a:lnTo>
                    <a:lnTo>
                      <a:pt x="1" y="79"/>
                    </a:lnTo>
                    <a:lnTo>
                      <a:pt x="5" y="92"/>
                    </a:lnTo>
                    <a:lnTo>
                      <a:pt x="10" y="103"/>
                    </a:lnTo>
                    <a:lnTo>
                      <a:pt x="20" y="114"/>
                    </a:lnTo>
                    <a:lnTo>
                      <a:pt x="29" y="122"/>
                    </a:lnTo>
                    <a:lnTo>
                      <a:pt x="40" y="127"/>
                    </a:lnTo>
                    <a:lnTo>
                      <a:pt x="52" y="130"/>
                    </a:lnTo>
                    <a:lnTo>
                      <a:pt x="66" y="133"/>
                    </a:lnTo>
                    <a:lnTo>
                      <a:pt x="69" y="132"/>
                    </a:lnTo>
                    <a:lnTo>
                      <a:pt x="72" y="132"/>
                    </a:lnTo>
                    <a:lnTo>
                      <a:pt x="79" y="130"/>
                    </a:lnTo>
                    <a:lnTo>
                      <a:pt x="92" y="127"/>
                    </a:lnTo>
                    <a:lnTo>
                      <a:pt x="103" y="122"/>
                    </a:lnTo>
                    <a:lnTo>
                      <a:pt x="114" y="114"/>
                    </a:lnTo>
                    <a:lnTo>
                      <a:pt x="122" y="103"/>
                    </a:lnTo>
                    <a:lnTo>
                      <a:pt x="127" y="92"/>
                    </a:lnTo>
                    <a:lnTo>
                      <a:pt x="130" y="79"/>
                    </a:lnTo>
                    <a:lnTo>
                      <a:pt x="131" y="72"/>
                    </a:lnTo>
                    <a:lnTo>
                      <a:pt x="131" y="69"/>
                    </a:lnTo>
                    <a:lnTo>
                      <a:pt x="133" y="67"/>
                    </a:lnTo>
                    <a:lnTo>
                      <a:pt x="130" y="52"/>
                    </a:lnTo>
                    <a:lnTo>
                      <a:pt x="127" y="40"/>
                    </a:lnTo>
                    <a:lnTo>
                      <a:pt x="122" y="29"/>
                    </a:lnTo>
                    <a:lnTo>
                      <a:pt x="114" y="20"/>
                    </a:lnTo>
                    <a:lnTo>
                      <a:pt x="103" y="10"/>
                    </a:lnTo>
                    <a:lnTo>
                      <a:pt x="92" y="5"/>
                    </a:lnTo>
                    <a:lnTo>
                      <a:pt x="79" y="1"/>
                    </a:lnTo>
                    <a:lnTo>
                      <a:pt x="66" y="0"/>
                    </a:lnTo>
                    <a:lnTo>
                      <a:pt x="52" y="1"/>
                    </a:lnTo>
                    <a:lnTo>
                      <a:pt x="40" y="5"/>
                    </a:lnTo>
                    <a:lnTo>
                      <a:pt x="29" y="10"/>
                    </a:lnTo>
                    <a:lnTo>
                      <a:pt x="20" y="2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5" name="Freeform 64">
                <a:extLst>
                  <a:ext uri="{FF2B5EF4-FFF2-40B4-BE49-F238E27FC236}">
                    <a16:creationId xmlns:a16="http://schemas.microsoft.com/office/drawing/2014/main" id="{863DDDE6-57C6-8B1A-21D2-658CD51B7AA3}"/>
                  </a:ext>
                </a:extLst>
              </p:cNvPr>
              <p:cNvSpPr>
                <a:spLocks/>
              </p:cNvSpPr>
              <p:nvPr/>
            </p:nvSpPr>
            <p:spPr bwMode="auto">
              <a:xfrm>
                <a:off x="698500" y="3929063"/>
                <a:ext cx="34925" cy="34925"/>
              </a:xfrm>
              <a:custGeom>
                <a:avLst/>
                <a:gdLst>
                  <a:gd name="T0" fmla="*/ 20 w 133"/>
                  <a:gd name="T1" fmla="*/ 20 h 133"/>
                  <a:gd name="T2" fmla="*/ 10 w 133"/>
                  <a:gd name="T3" fmla="*/ 29 h 133"/>
                  <a:gd name="T4" fmla="*/ 5 w 133"/>
                  <a:gd name="T5" fmla="*/ 40 h 133"/>
                  <a:gd name="T6" fmla="*/ 1 w 133"/>
                  <a:gd name="T7" fmla="*/ 52 h 133"/>
                  <a:gd name="T8" fmla="*/ 0 w 133"/>
                  <a:gd name="T9" fmla="*/ 67 h 133"/>
                  <a:gd name="T10" fmla="*/ 1 w 133"/>
                  <a:gd name="T11" fmla="*/ 79 h 133"/>
                  <a:gd name="T12" fmla="*/ 5 w 133"/>
                  <a:gd name="T13" fmla="*/ 92 h 133"/>
                  <a:gd name="T14" fmla="*/ 10 w 133"/>
                  <a:gd name="T15" fmla="*/ 103 h 133"/>
                  <a:gd name="T16" fmla="*/ 20 w 133"/>
                  <a:gd name="T17" fmla="*/ 114 h 133"/>
                  <a:gd name="T18" fmla="*/ 29 w 133"/>
                  <a:gd name="T19" fmla="*/ 122 h 133"/>
                  <a:gd name="T20" fmla="*/ 40 w 133"/>
                  <a:gd name="T21" fmla="*/ 127 h 133"/>
                  <a:gd name="T22" fmla="*/ 52 w 133"/>
                  <a:gd name="T23" fmla="*/ 130 h 133"/>
                  <a:gd name="T24" fmla="*/ 66 w 133"/>
                  <a:gd name="T25" fmla="*/ 133 h 133"/>
                  <a:gd name="T26" fmla="*/ 69 w 133"/>
                  <a:gd name="T27" fmla="*/ 132 h 133"/>
                  <a:gd name="T28" fmla="*/ 72 w 133"/>
                  <a:gd name="T29" fmla="*/ 132 h 133"/>
                  <a:gd name="T30" fmla="*/ 79 w 133"/>
                  <a:gd name="T31" fmla="*/ 130 h 133"/>
                  <a:gd name="T32" fmla="*/ 92 w 133"/>
                  <a:gd name="T33" fmla="*/ 127 h 133"/>
                  <a:gd name="T34" fmla="*/ 103 w 133"/>
                  <a:gd name="T35" fmla="*/ 122 h 133"/>
                  <a:gd name="T36" fmla="*/ 114 w 133"/>
                  <a:gd name="T37" fmla="*/ 114 h 133"/>
                  <a:gd name="T38" fmla="*/ 122 w 133"/>
                  <a:gd name="T39" fmla="*/ 103 h 133"/>
                  <a:gd name="T40" fmla="*/ 127 w 133"/>
                  <a:gd name="T41" fmla="*/ 92 h 133"/>
                  <a:gd name="T42" fmla="*/ 130 w 133"/>
                  <a:gd name="T43" fmla="*/ 79 h 133"/>
                  <a:gd name="T44" fmla="*/ 131 w 133"/>
                  <a:gd name="T45" fmla="*/ 72 h 133"/>
                  <a:gd name="T46" fmla="*/ 131 w 133"/>
                  <a:gd name="T47" fmla="*/ 69 h 133"/>
                  <a:gd name="T48" fmla="*/ 133 w 133"/>
                  <a:gd name="T49" fmla="*/ 67 h 133"/>
                  <a:gd name="T50" fmla="*/ 130 w 133"/>
                  <a:gd name="T51" fmla="*/ 52 h 133"/>
                  <a:gd name="T52" fmla="*/ 127 w 133"/>
                  <a:gd name="T53" fmla="*/ 40 h 133"/>
                  <a:gd name="T54" fmla="*/ 122 w 133"/>
                  <a:gd name="T55" fmla="*/ 29 h 133"/>
                  <a:gd name="T56" fmla="*/ 114 w 133"/>
                  <a:gd name="T57" fmla="*/ 20 h 133"/>
                  <a:gd name="T58" fmla="*/ 103 w 133"/>
                  <a:gd name="T59" fmla="*/ 10 h 133"/>
                  <a:gd name="T60" fmla="*/ 92 w 133"/>
                  <a:gd name="T61" fmla="*/ 5 h 133"/>
                  <a:gd name="T62" fmla="*/ 79 w 133"/>
                  <a:gd name="T63" fmla="*/ 1 h 133"/>
                  <a:gd name="T64" fmla="*/ 66 w 133"/>
                  <a:gd name="T65" fmla="*/ 0 h 133"/>
                  <a:gd name="T66" fmla="*/ 52 w 133"/>
                  <a:gd name="T67" fmla="*/ 1 h 133"/>
                  <a:gd name="T68" fmla="*/ 40 w 133"/>
                  <a:gd name="T69" fmla="*/ 5 h 133"/>
                  <a:gd name="T70" fmla="*/ 29 w 133"/>
                  <a:gd name="T71" fmla="*/ 10 h 133"/>
                  <a:gd name="T72" fmla="*/ 20 w 133"/>
                  <a:gd name="T73" fmla="*/ 2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3" h="133">
                    <a:moveTo>
                      <a:pt x="20" y="20"/>
                    </a:moveTo>
                    <a:lnTo>
                      <a:pt x="10" y="29"/>
                    </a:lnTo>
                    <a:lnTo>
                      <a:pt x="5" y="40"/>
                    </a:lnTo>
                    <a:lnTo>
                      <a:pt x="1" y="52"/>
                    </a:lnTo>
                    <a:lnTo>
                      <a:pt x="0" y="67"/>
                    </a:lnTo>
                    <a:lnTo>
                      <a:pt x="1" y="79"/>
                    </a:lnTo>
                    <a:lnTo>
                      <a:pt x="5" y="92"/>
                    </a:lnTo>
                    <a:lnTo>
                      <a:pt x="10" y="103"/>
                    </a:lnTo>
                    <a:lnTo>
                      <a:pt x="20" y="114"/>
                    </a:lnTo>
                    <a:lnTo>
                      <a:pt x="29" y="122"/>
                    </a:lnTo>
                    <a:lnTo>
                      <a:pt x="40" y="127"/>
                    </a:lnTo>
                    <a:lnTo>
                      <a:pt x="52" y="130"/>
                    </a:lnTo>
                    <a:lnTo>
                      <a:pt x="66" y="133"/>
                    </a:lnTo>
                    <a:lnTo>
                      <a:pt x="69" y="132"/>
                    </a:lnTo>
                    <a:lnTo>
                      <a:pt x="72" y="132"/>
                    </a:lnTo>
                    <a:lnTo>
                      <a:pt x="79" y="130"/>
                    </a:lnTo>
                    <a:lnTo>
                      <a:pt x="92" y="127"/>
                    </a:lnTo>
                    <a:lnTo>
                      <a:pt x="103" y="122"/>
                    </a:lnTo>
                    <a:lnTo>
                      <a:pt x="114" y="114"/>
                    </a:lnTo>
                    <a:lnTo>
                      <a:pt x="122" y="103"/>
                    </a:lnTo>
                    <a:lnTo>
                      <a:pt x="127" y="92"/>
                    </a:lnTo>
                    <a:lnTo>
                      <a:pt x="130" y="79"/>
                    </a:lnTo>
                    <a:lnTo>
                      <a:pt x="131" y="72"/>
                    </a:lnTo>
                    <a:lnTo>
                      <a:pt x="131" y="69"/>
                    </a:lnTo>
                    <a:lnTo>
                      <a:pt x="133" y="67"/>
                    </a:lnTo>
                    <a:lnTo>
                      <a:pt x="130" y="52"/>
                    </a:lnTo>
                    <a:lnTo>
                      <a:pt x="127" y="40"/>
                    </a:lnTo>
                    <a:lnTo>
                      <a:pt x="122" y="29"/>
                    </a:lnTo>
                    <a:lnTo>
                      <a:pt x="114" y="20"/>
                    </a:lnTo>
                    <a:lnTo>
                      <a:pt x="103" y="10"/>
                    </a:lnTo>
                    <a:lnTo>
                      <a:pt x="92" y="5"/>
                    </a:lnTo>
                    <a:lnTo>
                      <a:pt x="79" y="1"/>
                    </a:lnTo>
                    <a:lnTo>
                      <a:pt x="66" y="0"/>
                    </a:lnTo>
                    <a:lnTo>
                      <a:pt x="52" y="1"/>
                    </a:lnTo>
                    <a:lnTo>
                      <a:pt x="40" y="5"/>
                    </a:lnTo>
                    <a:lnTo>
                      <a:pt x="29" y="10"/>
                    </a:lnTo>
                    <a:lnTo>
                      <a:pt x="20" y="2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6" name="Freeform 65">
                <a:extLst>
                  <a:ext uri="{FF2B5EF4-FFF2-40B4-BE49-F238E27FC236}">
                    <a16:creationId xmlns:a16="http://schemas.microsoft.com/office/drawing/2014/main" id="{31A62A59-120A-008C-BFD7-BF1306F2C441}"/>
                  </a:ext>
                </a:extLst>
              </p:cNvPr>
              <p:cNvSpPr>
                <a:spLocks/>
              </p:cNvSpPr>
              <p:nvPr/>
            </p:nvSpPr>
            <p:spPr bwMode="auto">
              <a:xfrm>
                <a:off x="711200" y="4002088"/>
                <a:ext cx="34925" cy="34925"/>
              </a:xfrm>
              <a:custGeom>
                <a:avLst/>
                <a:gdLst>
                  <a:gd name="T0" fmla="*/ 20 w 132"/>
                  <a:gd name="T1" fmla="*/ 20 h 133"/>
                  <a:gd name="T2" fmla="*/ 10 w 132"/>
                  <a:gd name="T3" fmla="*/ 29 h 133"/>
                  <a:gd name="T4" fmla="*/ 4 w 132"/>
                  <a:gd name="T5" fmla="*/ 40 h 133"/>
                  <a:gd name="T6" fmla="*/ 1 w 132"/>
                  <a:gd name="T7" fmla="*/ 52 h 133"/>
                  <a:gd name="T8" fmla="*/ 0 w 132"/>
                  <a:gd name="T9" fmla="*/ 66 h 133"/>
                  <a:gd name="T10" fmla="*/ 1 w 132"/>
                  <a:gd name="T11" fmla="*/ 79 h 133"/>
                  <a:gd name="T12" fmla="*/ 4 w 132"/>
                  <a:gd name="T13" fmla="*/ 92 h 133"/>
                  <a:gd name="T14" fmla="*/ 10 w 132"/>
                  <a:gd name="T15" fmla="*/ 103 h 133"/>
                  <a:gd name="T16" fmla="*/ 20 w 132"/>
                  <a:gd name="T17" fmla="*/ 114 h 133"/>
                  <a:gd name="T18" fmla="*/ 29 w 132"/>
                  <a:gd name="T19" fmla="*/ 122 h 133"/>
                  <a:gd name="T20" fmla="*/ 40 w 132"/>
                  <a:gd name="T21" fmla="*/ 127 h 133"/>
                  <a:gd name="T22" fmla="*/ 52 w 132"/>
                  <a:gd name="T23" fmla="*/ 130 h 133"/>
                  <a:gd name="T24" fmla="*/ 66 w 132"/>
                  <a:gd name="T25" fmla="*/ 133 h 133"/>
                  <a:gd name="T26" fmla="*/ 68 w 132"/>
                  <a:gd name="T27" fmla="*/ 132 h 133"/>
                  <a:gd name="T28" fmla="*/ 72 w 132"/>
                  <a:gd name="T29" fmla="*/ 132 h 133"/>
                  <a:gd name="T30" fmla="*/ 78 w 132"/>
                  <a:gd name="T31" fmla="*/ 130 h 133"/>
                  <a:gd name="T32" fmla="*/ 91 w 132"/>
                  <a:gd name="T33" fmla="*/ 127 h 133"/>
                  <a:gd name="T34" fmla="*/ 102 w 132"/>
                  <a:gd name="T35" fmla="*/ 122 h 133"/>
                  <a:gd name="T36" fmla="*/ 113 w 132"/>
                  <a:gd name="T37" fmla="*/ 114 h 133"/>
                  <a:gd name="T38" fmla="*/ 121 w 132"/>
                  <a:gd name="T39" fmla="*/ 103 h 133"/>
                  <a:gd name="T40" fmla="*/ 127 w 132"/>
                  <a:gd name="T41" fmla="*/ 92 h 133"/>
                  <a:gd name="T42" fmla="*/ 130 w 132"/>
                  <a:gd name="T43" fmla="*/ 79 h 133"/>
                  <a:gd name="T44" fmla="*/ 131 w 132"/>
                  <a:gd name="T45" fmla="*/ 72 h 133"/>
                  <a:gd name="T46" fmla="*/ 131 w 132"/>
                  <a:gd name="T47" fmla="*/ 69 h 133"/>
                  <a:gd name="T48" fmla="*/ 132 w 132"/>
                  <a:gd name="T49" fmla="*/ 66 h 133"/>
                  <a:gd name="T50" fmla="*/ 130 w 132"/>
                  <a:gd name="T51" fmla="*/ 52 h 133"/>
                  <a:gd name="T52" fmla="*/ 127 w 132"/>
                  <a:gd name="T53" fmla="*/ 40 h 133"/>
                  <a:gd name="T54" fmla="*/ 121 w 132"/>
                  <a:gd name="T55" fmla="*/ 29 h 133"/>
                  <a:gd name="T56" fmla="*/ 113 w 132"/>
                  <a:gd name="T57" fmla="*/ 20 h 133"/>
                  <a:gd name="T58" fmla="*/ 102 w 132"/>
                  <a:gd name="T59" fmla="*/ 10 h 133"/>
                  <a:gd name="T60" fmla="*/ 91 w 132"/>
                  <a:gd name="T61" fmla="*/ 5 h 133"/>
                  <a:gd name="T62" fmla="*/ 78 w 132"/>
                  <a:gd name="T63" fmla="*/ 1 h 133"/>
                  <a:gd name="T64" fmla="*/ 66 w 132"/>
                  <a:gd name="T65" fmla="*/ 0 h 133"/>
                  <a:gd name="T66" fmla="*/ 52 w 132"/>
                  <a:gd name="T67" fmla="*/ 1 h 133"/>
                  <a:gd name="T68" fmla="*/ 40 w 132"/>
                  <a:gd name="T69" fmla="*/ 5 h 133"/>
                  <a:gd name="T70" fmla="*/ 29 w 132"/>
                  <a:gd name="T71" fmla="*/ 10 h 133"/>
                  <a:gd name="T72" fmla="*/ 20 w 132"/>
                  <a:gd name="T73" fmla="*/ 2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3">
                    <a:moveTo>
                      <a:pt x="20" y="20"/>
                    </a:moveTo>
                    <a:lnTo>
                      <a:pt x="10" y="29"/>
                    </a:lnTo>
                    <a:lnTo>
                      <a:pt x="4" y="40"/>
                    </a:lnTo>
                    <a:lnTo>
                      <a:pt x="1" y="52"/>
                    </a:lnTo>
                    <a:lnTo>
                      <a:pt x="0" y="66"/>
                    </a:lnTo>
                    <a:lnTo>
                      <a:pt x="1" y="79"/>
                    </a:lnTo>
                    <a:lnTo>
                      <a:pt x="4" y="92"/>
                    </a:lnTo>
                    <a:lnTo>
                      <a:pt x="10" y="103"/>
                    </a:lnTo>
                    <a:lnTo>
                      <a:pt x="20" y="114"/>
                    </a:lnTo>
                    <a:lnTo>
                      <a:pt x="29" y="122"/>
                    </a:lnTo>
                    <a:lnTo>
                      <a:pt x="40" y="127"/>
                    </a:lnTo>
                    <a:lnTo>
                      <a:pt x="52" y="130"/>
                    </a:lnTo>
                    <a:lnTo>
                      <a:pt x="66" y="133"/>
                    </a:lnTo>
                    <a:lnTo>
                      <a:pt x="68" y="132"/>
                    </a:lnTo>
                    <a:lnTo>
                      <a:pt x="72" y="132"/>
                    </a:lnTo>
                    <a:lnTo>
                      <a:pt x="78" y="130"/>
                    </a:lnTo>
                    <a:lnTo>
                      <a:pt x="91" y="127"/>
                    </a:lnTo>
                    <a:lnTo>
                      <a:pt x="102" y="122"/>
                    </a:lnTo>
                    <a:lnTo>
                      <a:pt x="113" y="114"/>
                    </a:lnTo>
                    <a:lnTo>
                      <a:pt x="121" y="103"/>
                    </a:lnTo>
                    <a:lnTo>
                      <a:pt x="127" y="92"/>
                    </a:lnTo>
                    <a:lnTo>
                      <a:pt x="130" y="79"/>
                    </a:lnTo>
                    <a:lnTo>
                      <a:pt x="131" y="72"/>
                    </a:lnTo>
                    <a:lnTo>
                      <a:pt x="131" y="69"/>
                    </a:lnTo>
                    <a:lnTo>
                      <a:pt x="132" y="66"/>
                    </a:lnTo>
                    <a:lnTo>
                      <a:pt x="130" y="52"/>
                    </a:lnTo>
                    <a:lnTo>
                      <a:pt x="127" y="40"/>
                    </a:lnTo>
                    <a:lnTo>
                      <a:pt x="121" y="29"/>
                    </a:lnTo>
                    <a:lnTo>
                      <a:pt x="113" y="20"/>
                    </a:lnTo>
                    <a:lnTo>
                      <a:pt x="102" y="10"/>
                    </a:lnTo>
                    <a:lnTo>
                      <a:pt x="91" y="5"/>
                    </a:lnTo>
                    <a:lnTo>
                      <a:pt x="78" y="1"/>
                    </a:lnTo>
                    <a:lnTo>
                      <a:pt x="66" y="0"/>
                    </a:lnTo>
                    <a:lnTo>
                      <a:pt x="52" y="1"/>
                    </a:lnTo>
                    <a:lnTo>
                      <a:pt x="40" y="5"/>
                    </a:lnTo>
                    <a:lnTo>
                      <a:pt x="29" y="10"/>
                    </a:lnTo>
                    <a:lnTo>
                      <a:pt x="20" y="2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7" name="Freeform 66">
                <a:extLst>
                  <a:ext uri="{FF2B5EF4-FFF2-40B4-BE49-F238E27FC236}">
                    <a16:creationId xmlns:a16="http://schemas.microsoft.com/office/drawing/2014/main" id="{FC35A369-DD37-7CAE-6F82-A24D32286F67}"/>
                  </a:ext>
                </a:extLst>
              </p:cNvPr>
              <p:cNvSpPr>
                <a:spLocks/>
              </p:cNvSpPr>
              <p:nvPr/>
            </p:nvSpPr>
            <p:spPr bwMode="auto">
              <a:xfrm>
                <a:off x="723900" y="4076700"/>
                <a:ext cx="34925" cy="34925"/>
              </a:xfrm>
              <a:custGeom>
                <a:avLst/>
                <a:gdLst>
                  <a:gd name="T0" fmla="*/ 20 w 133"/>
                  <a:gd name="T1" fmla="*/ 20 h 133"/>
                  <a:gd name="T2" fmla="*/ 10 w 133"/>
                  <a:gd name="T3" fmla="*/ 29 h 133"/>
                  <a:gd name="T4" fmla="*/ 5 w 133"/>
                  <a:gd name="T5" fmla="*/ 40 h 133"/>
                  <a:gd name="T6" fmla="*/ 1 w 133"/>
                  <a:gd name="T7" fmla="*/ 52 h 133"/>
                  <a:gd name="T8" fmla="*/ 0 w 133"/>
                  <a:gd name="T9" fmla="*/ 66 h 133"/>
                  <a:gd name="T10" fmla="*/ 1 w 133"/>
                  <a:gd name="T11" fmla="*/ 79 h 133"/>
                  <a:gd name="T12" fmla="*/ 5 w 133"/>
                  <a:gd name="T13" fmla="*/ 92 h 133"/>
                  <a:gd name="T14" fmla="*/ 10 w 133"/>
                  <a:gd name="T15" fmla="*/ 103 h 133"/>
                  <a:gd name="T16" fmla="*/ 20 w 133"/>
                  <a:gd name="T17" fmla="*/ 114 h 133"/>
                  <a:gd name="T18" fmla="*/ 29 w 133"/>
                  <a:gd name="T19" fmla="*/ 122 h 133"/>
                  <a:gd name="T20" fmla="*/ 40 w 133"/>
                  <a:gd name="T21" fmla="*/ 127 h 133"/>
                  <a:gd name="T22" fmla="*/ 52 w 133"/>
                  <a:gd name="T23" fmla="*/ 130 h 133"/>
                  <a:gd name="T24" fmla="*/ 67 w 133"/>
                  <a:gd name="T25" fmla="*/ 133 h 133"/>
                  <a:gd name="T26" fmla="*/ 69 w 133"/>
                  <a:gd name="T27" fmla="*/ 132 h 133"/>
                  <a:gd name="T28" fmla="*/ 72 w 133"/>
                  <a:gd name="T29" fmla="*/ 132 h 133"/>
                  <a:gd name="T30" fmla="*/ 79 w 133"/>
                  <a:gd name="T31" fmla="*/ 130 h 133"/>
                  <a:gd name="T32" fmla="*/ 92 w 133"/>
                  <a:gd name="T33" fmla="*/ 127 h 133"/>
                  <a:gd name="T34" fmla="*/ 103 w 133"/>
                  <a:gd name="T35" fmla="*/ 122 h 133"/>
                  <a:gd name="T36" fmla="*/ 114 w 133"/>
                  <a:gd name="T37" fmla="*/ 114 h 133"/>
                  <a:gd name="T38" fmla="*/ 122 w 133"/>
                  <a:gd name="T39" fmla="*/ 103 h 133"/>
                  <a:gd name="T40" fmla="*/ 127 w 133"/>
                  <a:gd name="T41" fmla="*/ 92 h 133"/>
                  <a:gd name="T42" fmla="*/ 130 w 133"/>
                  <a:gd name="T43" fmla="*/ 79 h 133"/>
                  <a:gd name="T44" fmla="*/ 132 w 133"/>
                  <a:gd name="T45" fmla="*/ 72 h 133"/>
                  <a:gd name="T46" fmla="*/ 132 w 133"/>
                  <a:gd name="T47" fmla="*/ 69 h 133"/>
                  <a:gd name="T48" fmla="*/ 133 w 133"/>
                  <a:gd name="T49" fmla="*/ 66 h 133"/>
                  <a:gd name="T50" fmla="*/ 130 w 133"/>
                  <a:gd name="T51" fmla="*/ 52 h 133"/>
                  <a:gd name="T52" fmla="*/ 127 w 133"/>
                  <a:gd name="T53" fmla="*/ 40 h 133"/>
                  <a:gd name="T54" fmla="*/ 122 w 133"/>
                  <a:gd name="T55" fmla="*/ 29 h 133"/>
                  <a:gd name="T56" fmla="*/ 114 w 133"/>
                  <a:gd name="T57" fmla="*/ 20 h 133"/>
                  <a:gd name="T58" fmla="*/ 103 w 133"/>
                  <a:gd name="T59" fmla="*/ 10 h 133"/>
                  <a:gd name="T60" fmla="*/ 92 w 133"/>
                  <a:gd name="T61" fmla="*/ 5 h 133"/>
                  <a:gd name="T62" fmla="*/ 79 w 133"/>
                  <a:gd name="T63" fmla="*/ 1 h 133"/>
                  <a:gd name="T64" fmla="*/ 67 w 133"/>
                  <a:gd name="T65" fmla="*/ 0 h 133"/>
                  <a:gd name="T66" fmla="*/ 52 w 133"/>
                  <a:gd name="T67" fmla="*/ 1 h 133"/>
                  <a:gd name="T68" fmla="*/ 40 w 133"/>
                  <a:gd name="T69" fmla="*/ 5 h 133"/>
                  <a:gd name="T70" fmla="*/ 29 w 133"/>
                  <a:gd name="T71" fmla="*/ 10 h 133"/>
                  <a:gd name="T72" fmla="*/ 20 w 133"/>
                  <a:gd name="T73" fmla="*/ 2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3" h="133">
                    <a:moveTo>
                      <a:pt x="20" y="20"/>
                    </a:moveTo>
                    <a:lnTo>
                      <a:pt x="10" y="29"/>
                    </a:lnTo>
                    <a:lnTo>
                      <a:pt x="5" y="40"/>
                    </a:lnTo>
                    <a:lnTo>
                      <a:pt x="1" y="52"/>
                    </a:lnTo>
                    <a:lnTo>
                      <a:pt x="0" y="66"/>
                    </a:lnTo>
                    <a:lnTo>
                      <a:pt x="1" y="79"/>
                    </a:lnTo>
                    <a:lnTo>
                      <a:pt x="5" y="92"/>
                    </a:lnTo>
                    <a:lnTo>
                      <a:pt x="10" y="103"/>
                    </a:lnTo>
                    <a:lnTo>
                      <a:pt x="20" y="114"/>
                    </a:lnTo>
                    <a:lnTo>
                      <a:pt x="29" y="122"/>
                    </a:lnTo>
                    <a:lnTo>
                      <a:pt x="40" y="127"/>
                    </a:lnTo>
                    <a:lnTo>
                      <a:pt x="52" y="130"/>
                    </a:lnTo>
                    <a:lnTo>
                      <a:pt x="67" y="133"/>
                    </a:lnTo>
                    <a:lnTo>
                      <a:pt x="69" y="132"/>
                    </a:lnTo>
                    <a:lnTo>
                      <a:pt x="72" y="132"/>
                    </a:lnTo>
                    <a:lnTo>
                      <a:pt x="79" y="130"/>
                    </a:lnTo>
                    <a:lnTo>
                      <a:pt x="92" y="127"/>
                    </a:lnTo>
                    <a:lnTo>
                      <a:pt x="103" y="122"/>
                    </a:lnTo>
                    <a:lnTo>
                      <a:pt x="114" y="114"/>
                    </a:lnTo>
                    <a:lnTo>
                      <a:pt x="122" y="103"/>
                    </a:lnTo>
                    <a:lnTo>
                      <a:pt x="127" y="92"/>
                    </a:lnTo>
                    <a:lnTo>
                      <a:pt x="130" y="79"/>
                    </a:lnTo>
                    <a:lnTo>
                      <a:pt x="132" y="72"/>
                    </a:lnTo>
                    <a:lnTo>
                      <a:pt x="132" y="69"/>
                    </a:lnTo>
                    <a:lnTo>
                      <a:pt x="133" y="66"/>
                    </a:lnTo>
                    <a:lnTo>
                      <a:pt x="130" y="52"/>
                    </a:lnTo>
                    <a:lnTo>
                      <a:pt x="127" y="40"/>
                    </a:lnTo>
                    <a:lnTo>
                      <a:pt x="122" y="29"/>
                    </a:lnTo>
                    <a:lnTo>
                      <a:pt x="114" y="20"/>
                    </a:lnTo>
                    <a:lnTo>
                      <a:pt x="103" y="10"/>
                    </a:lnTo>
                    <a:lnTo>
                      <a:pt x="92" y="5"/>
                    </a:lnTo>
                    <a:lnTo>
                      <a:pt x="79" y="1"/>
                    </a:lnTo>
                    <a:lnTo>
                      <a:pt x="67" y="0"/>
                    </a:lnTo>
                    <a:lnTo>
                      <a:pt x="52" y="1"/>
                    </a:lnTo>
                    <a:lnTo>
                      <a:pt x="40" y="5"/>
                    </a:lnTo>
                    <a:lnTo>
                      <a:pt x="29" y="10"/>
                    </a:lnTo>
                    <a:lnTo>
                      <a:pt x="20" y="2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8" name="Freeform 67">
                <a:extLst>
                  <a:ext uri="{FF2B5EF4-FFF2-40B4-BE49-F238E27FC236}">
                    <a16:creationId xmlns:a16="http://schemas.microsoft.com/office/drawing/2014/main" id="{39D7E883-58B7-C790-1E52-B50E8C24FA50}"/>
                  </a:ext>
                </a:extLst>
              </p:cNvPr>
              <p:cNvSpPr>
                <a:spLocks/>
              </p:cNvSpPr>
              <p:nvPr/>
            </p:nvSpPr>
            <p:spPr bwMode="auto">
              <a:xfrm>
                <a:off x="890588" y="4090988"/>
                <a:ext cx="36513" cy="34925"/>
              </a:xfrm>
              <a:custGeom>
                <a:avLst/>
                <a:gdLst>
                  <a:gd name="T0" fmla="*/ 20 w 132"/>
                  <a:gd name="T1" fmla="*/ 19 h 132"/>
                  <a:gd name="T2" fmla="*/ 10 w 132"/>
                  <a:gd name="T3" fmla="*/ 28 h 132"/>
                  <a:gd name="T4" fmla="*/ 4 w 132"/>
                  <a:gd name="T5" fmla="*/ 39 h 132"/>
                  <a:gd name="T6" fmla="*/ 1 w 132"/>
                  <a:gd name="T7" fmla="*/ 51 h 132"/>
                  <a:gd name="T8" fmla="*/ 0 w 132"/>
                  <a:gd name="T9" fmla="*/ 66 h 132"/>
                  <a:gd name="T10" fmla="*/ 1 w 132"/>
                  <a:gd name="T11" fmla="*/ 78 h 132"/>
                  <a:gd name="T12" fmla="*/ 4 w 132"/>
                  <a:gd name="T13" fmla="*/ 91 h 132"/>
                  <a:gd name="T14" fmla="*/ 10 w 132"/>
                  <a:gd name="T15" fmla="*/ 102 h 132"/>
                  <a:gd name="T16" fmla="*/ 20 w 132"/>
                  <a:gd name="T17" fmla="*/ 113 h 132"/>
                  <a:gd name="T18" fmla="*/ 29 w 132"/>
                  <a:gd name="T19" fmla="*/ 121 h 132"/>
                  <a:gd name="T20" fmla="*/ 40 w 132"/>
                  <a:gd name="T21" fmla="*/ 126 h 132"/>
                  <a:gd name="T22" fmla="*/ 52 w 132"/>
                  <a:gd name="T23" fmla="*/ 130 h 132"/>
                  <a:gd name="T24" fmla="*/ 66 w 132"/>
                  <a:gd name="T25" fmla="*/ 132 h 132"/>
                  <a:gd name="T26" fmla="*/ 68 w 132"/>
                  <a:gd name="T27" fmla="*/ 131 h 132"/>
                  <a:gd name="T28" fmla="*/ 72 w 132"/>
                  <a:gd name="T29" fmla="*/ 131 h 132"/>
                  <a:gd name="T30" fmla="*/ 78 w 132"/>
                  <a:gd name="T31" fmla="*/ 130 h 132"/>
                  <a:gd name="T32" fmla="*/ 91 w 132"/>
                  <a:gd name="T33" fmla="*/ 126 h 132"/>
                  <a:gd name="T34" fmla="*/ 102 w 132"/>
                  <a:gd name="T35" fmla="*/ 121 h 132"/>
                  <a:gd name="T36" fmla="*/ 113 w 132"/>
                  <a:gd name="T37" fmla="*/ 113 h 132"/>
                  <a:gd name="T38" fmla="*/ 121 w 132"/>
                  <a:gd name="T39" fmla="*/ 102 h 132"/>
                  <a:gd name="T40" fmla="*/ 127 w 132"/>
                  <a:gd name="T41" fmla="*/ 91 h 132"/>
                  <a:gd name="T42" fmla="*/ 130 w 132"/>
                  <a:gd name="T43" fmla="*/ 78 h 132"/>
                  <a:gd name="T44" fmla="*/ 131 w 132"/>
                  <a:gd name="T45" fmla="*/ 71 h 132"/>
                  <a:gd name="T46" fmla="*/ 131 w 132"/>
                  <a:gd name="T47" fmla="*/ 68 h 132"/>
                  <a:gd name="T48" fmla="*/ 132 w 132"/>
                  <a:gd name="T49" fmla="*/ 66 h 132"/>
                  <a:gd name="T50" fmla="*/ 130 w 132"/>
                  <a:gd name="T51" fmla="*/ 51 h 132"/>
                  <a:gd name="T52" fmla="*/ 127 w 132"/>
                  <a:gd name="T53" fmla="*/ 39 h 132"/>
                  <a:gd name="T54" fmla="*/ 121 w 132"/>
                  <a:gd name="T55" fmla="*/ 28 h 132"/>
                  <a:gd name="T56" fmla="*/ 113 w 132"/>
                  <a:gd name="T57" fmla="*/ 19 h 132"/>
                  <a:gd name="T58" fmla="*/ 102 w 132"/>
                  <a:gd name="T59" fmla="*/ 9 h 132"/>
                  <a:gd name="T60" fmla="*/ 91 w 132"/>
                  <a:gd name="T61" fmla="*/ 4 h 132"/>
                  <a:gd name="T62" fmla="*/ 78 w 132"/>
                  <a:gd name="T63" fmla="*/ 1 h 132"/>
                  <a:gd name="T64" fmla="*/ 66 w 132"/>
                  <a:gd name="T65" fmla="*/ 0 h 132"/>
                  <a:gd name="T66" fmla="*/ 52 w 132"/>
                  <a:gd name="T67" fmla="*/ 1 h 132"/>
                  <a:gd name="T68" fmla="*/ 40 w 132"/>
                  <a:gd name="T69" fmla="*/ 4 h 132"/>
                  <a:gd name="T70" fmla="*/ 29 w 132"/>
                  <a:gd name="T71" fmla="*/ 9 h 132"/>
                  <a:gd name="T72" fmla="*/ 20 w 132"/>
                  <a:gd name="T73" fmla="*/ 1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20" y="19"/>
                    </a:moveTo>
                    <a:lnTo>
                      <a:pt x="10" y="28"/>
                    </a:lnTo>
                    <a:lnTo>
                      <a:pt x="4" y="39"/>
                    </a:lnTo>
                    <a:lnTo>
                      <a:pt x="1" y="51"/>
                    </a:lnTo>
                    <a:lnTo>
                      <a:pt x="0" y="66"/>
                    </a:lnTo>
                    <a:lnTo>
                      <a:pt x="1" y="78"/>
                    </a:lnTo>
                    <a:lnTo>
                      <a:pt x="4" y="91"/>
                    </a:lnTo>
                    <a:lnTo>
                      <a:pt x="10" y="102"/>
                    </a:lnTo>
                    <a:lnTo>
                      <a:pt x="20" y="113"/>
                    </a:lnTo>
                    <a:lnTo>
                      <a:pt x="29" y="121"/>
                    </a:lnTo>
                    <a:lnTo>
                      <a:pt x="40" y="126"/>
                    </a:lnTo>
                    <a:lnTo>
                      <a:pt x="52" y="130"/>
                    </a:lnTo>
                    <a:lnTo>
                      <a:pt x="66" y="132"/>
                    </a:lnTo>
                    <a:lnTo>
                      <a:pt x="68" y="131"/>
                    </a:lnTo>
                    <a:lnTo>
                      <a:pt x="72" y="131"/>
                    </a:lnTo>
                    <a:lnTo>
                      <a:pt x="78" y="130"/>
                    </a:lnTo>
                    <a:lnTo>
                      <a:pt x="91" y="126"/>
                    </a:lnTo>
                    <a:lnTo>
                      <a:pt x="102" y="121"/>
                    </a:lnTo>
                    <a:lnTo>
                      <a:pt x="113" y="113"/>
                    </a:lnTo>
                    <a:lnTo>
                      <a:pt x="121" y="102"/>
                    </a:lnTo>
                    <a:lnTo>
                      <a:pt x="127" y="91"/>
                    </a:lnTo>
                    <a:lnTo>
                      <a:pt x="130" y="78"/>
                    </a:lnTo>
                    <a:lnTo>
                      <a:pt x="131" y="71"/>
                    </a:lnTo>
                    <a:lnTo>
                      <a:pt x="131" y="68"/>
                    </a:lnTo>
                    <a:lnTo>
                      <a:pt x="132" y="66"/>
                    </a:lnTo>
                    <a:lnTo>
                      <a:pt x="130" y="51"/>
                    </a:lnTo>
                    <a:lnTo>
                      <a:pt x="127" y="39"/>
                    </a:lnTo>
                    <a:lnTo>
                      <a:pt x="121" y="28"/>
                    </a:lnTo>
                    <a:lnTo>
                      <a:pt x="113" y="19"/>
                    </a:lnTo>
                    <a:lnTo>
                      <a:pt x="102" y="9"/>
                    </a:lnTo>
                    <a:lnTo>
                      <a:pt x="91" y="4"/>
                    </a:lnTo>
                    <a:lnTo>
                      <a:pt x="78" y="1"/>
                    </a:lnTo>
                    <a:lnTo>
                      <a:pt x="66" y="0"/>
                    </a:lnTo>
                    <a:lnTo>
                      <a:pt x="52" y="1"/>
                    </a:lnTo>
                    <a:lnTo>
                      <a:pt x="40" y="4"/>
                    </a:lnTo>
                    <a:lnTo>
                      <a:pt x="29" y="9"/>
                    </a:lnTo>
                    <a:lnTo>
                      <a:pt x="20" y="19"/>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9" name="Freeform 68">
                <a:extLst>
                  <a:ext uri="{FF2B5EF4-FFF2-40B4-BE49-F238E27FC236}">
                    <a16:creationId xmlns:a16="http://schemas.microsoft.com/office/drawing/2014/main" id="{49BB2B37-BBE7-A2A6-A9CC-881B04DE8D38}"/>
                  </a:ext>
                </a:extLst>
              </p:cNvPr>
              <p:cNvSpPr>
                <a:spLocks/>
              </p:cNvSpPr>
              <p:nvPr/>
            </p:nvSpPr>
            <p:spPr bwMode="auto">
              <a:xfrm>
                <a:off x="1019175" y="4121150"/>
                <a:ext cx="36513" cy="34925"/>
              </a:xfrm>
              <a:custGeom>
                <a:avLst/>
                <a:gdLst>
                  <a:gd name="T0" fmla="*/ 20 w 132"/>
                  <a:gd name="T1" fmla="*/ 20 h 133"/>
                  <a:gd name="T2" fmla="*/ 10 w 132"/>
                  <a:gd name="T3" fmla="*/ 29 h 133"/>
                  <a:gd name="T4" fmla="*/ 4 w 132"/>
                  <a:gd name="T5" fmla="*/ 40 h 133"/>
                  <a:gd name="T6" fmla="*/ 1 w 132"/>
                  <a:gd name="T7" fmla="*/ 52 h 133"/>
                  <a:gd name="T8" fmla="*/ 0 w 132"/>
                  <a:gd name="T9" fmla="*/ 66 h 133"/>
                  <a:gd name="T10" fmla="*/ 1 w 132"/>
                  <a:gd name="T11" fmla="*/ 79 h 133"/>
                  <a:gd name="T12" fmla="*/ 4 w 132"/>
                  <a:gd name="T13" fmla="*/ 92 h 133"/>
                  <a:gd name="T14" fmla="*/ 10 w 132"/>
                  <a:gd name="T15" fmla="*/ 103 h 133"/>
                  <a:gd name="T16" fmla="*/ 20 w 132"/>
                  <a:gd name="T17" fmla="*/ 114 h 133"/>
                  <a:gd name="T18" fmla="*/ 28 w 132"/>
                  <a:gd name="T19" fmla="*/ 122 h 133"/>
                  <a:gd name="T20" fmla="*/ 39 w 132"/>
                  <a:gd name="T21" fmla="*/ 127 h 133"/>
                  <a:gd name="T22" fmla="*/ 52 w 132"/>
                  <a:gd name="T23" fmla="*/ 130 h 133"/>
                  <a:gd name="T24" fmla="*/ 66 w 132"/>
                  <a:gd name="T25" fmla="*/ 133 h 133"/>
                  <a:gd name="T26" fmla="*/ 68 w 132"/>
                  <a:gd name="T27" fmla="*/ 132 h 133"/>
                  <a:gd name="T28" fmla="*/ 71 w 132"/>
                  <a:gd name="T29" fmla="*/ 132 h 133"/>
                  <a:gd name="T30" fmla="*/ 78 w 132"/>
                  <a:gd name="T31" fmla="*/ 130 h 133"/>
                  <a:gd name="T32" fmla="*/ 91 w 132"/>
                  <a:gd name="T33" fmla="*/ 127 h 133"/>
                  <a:gd name="T34" fmla="*/ 102 w 132"/>
                  <a:gd name="T35" fmla="*/ 122 h 133"/>
                  <a:gd name="T36" fmla="*/ 113 w 132"/>
                  <a:gd name="T37" fmla="*/ 114 h 133"/>
                  <a:gd name="T38" fmla="*/ 121 w 132"/>
                  <a:gd name="T39" fmla="*/ 103 h 133"/>
                  <a:gd name="T40" fmla="*/ 127 w 132"/>
                  <a:gd name="T41" fmla="*/ 92 h 133"/>
                  <a:gd name="T42" fmla="*/ 130 w 132"/>
                  <a:gd name="T43" fmla="*/ 79 h 133"/>
                  <a:gd name="T44" fmla="*/ 131 w 132"/>
                  <a:gd name="T45" fmla="*/ 72 h 133"/>
                  <a:gd name="T46" fmla="*/ 131 w 132"/>
                  <a:gd name="T47" fmla="*/ 69 h 133"/>
                  <a:gd name="T48" fmla="*/ 132 w 132"/>
                  <a:gd name="T49" fmla="*/ 66 h 133"/>
                  <a:gd name="T50" fmla="*/ 130 w 132"/>
                  <a:gd name="T51" fmla="*/ 52 h 133"/>
                  <a:gd name="T52" fmla="*/ 127 w 132"/>
                  <a:gd name="T53" fmla="*/ 40 h 133"/>
                  <a:gd name="T54" fmla="*/ 121 w 132"/>
                  <a:gd name="T55" fmla="*/ 29 h 133"/>
                  <a:gd name="T56" fmla="*/ 113 w 132"/>
                  <a:gd name="T57" fmla="*/ 20 h 133"/>
                  <a:gd name="T58" fmla="*/ 102 w 132"/>
                  <a:gd name="T59" fmla="*/ 10 h 133"/>
                  <a:gd name="T60" fmla="*/ 91 w 132"/>
                  <a:gd name="T61" fmla="*/ 5 h 133"/>
                  <a:gd name="T62" fmla="*/ 78 w 132"/>
                  <a:gd name="T63" fmla="*/ 1 h 133"/>
                  <a:gd name="T64" fmla="*/ 66 w 132"/>
                  <a:gd name="T65" fmla="*/ 0 h 133"/>
                  <a:gd name="T66" fmla="*/ 52 w 132"/>
                  <a:gd name="T67" fmla="*/ 1 h 133"/>
                  <a:gd name="T68" fmla="*/ 39 w 132"/>
                  <a:gd name="T69" fmla="*/ 5 h 133"/>
                  <a:gd name="T70" fmla="*/ 28 w 132"/>
                  <a:gd name="T71" fmla="*/ 10 h 133"/>
                  <a:gd name="T72" fmla="*/ 20 w 132"/>
                  <a:gd name="T73" fmla="*/ 2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3">
                    <a:moveTo>
                      <a:pt x="20" y="20"/>
                    </a:moveTo>
                    <a:lnTo>
                      <a:pt x="10" y="29"/>
                    </a:lnTo>
                    <a:lnTo>
                      <a:pt x="4" y="40"/>
                    </a:lnTo>
                    <a:lnTo>
                      <a:pt x="1" y="52"/>
                    </a:lnTo>
                    <a:lnTo>
                      <a:pt x="0" y="66"/>
                    </a:lnTo>
                    <a:lnTo>
                      <a:pt x="1" y="79"/>
                    </a:lnTo>
                    <a:lnTo>
                      <a:pt x="4" y="92"/>
                    </a:lnTo>
                    <a:lnTo>
                      <a:pt x="10" y="103"/>
                    </a:lnTo>
                    <a:lnTo>
                      <a:pt x="20" y="114"/>
                    </a:lnTo>
                    <a:lnTo>
                      <a:pt x="28" y="122"/>
                    </a:lnTo>
                    <a:lnTo>
                      <a:pt x="39" y="127"/>
                    </a:lnTo>
                    <a:lnTo>
                      <a:pt x="52" y="130"/>
                    </a:lnTo>
                    <a:lnTo>
                      <a:pt x="66" y="133"/>
                    </a:lnTo>
                    <a:lnTo>
                      <a:pt x="68" y="132"/>
                    </a:lnTo>
                    <a:lnTo>
                      <a:pt x="71" y="132"/>
                    </a:lnTo>
                    <a:lnTo>
                      <a:pt x="78" y="130"/>
                    </a:lnTo>
                    <a:lnTo>
                      <a:pt x="91" y="127"/>
                    </a:lnTo>
                    <a:lnTo>
                      <a:pt x="102" y="122"/>
                    </a:lnTo>
                    <a:lnTo>
                      <a:pt x="113" y="114"/>
                    </a:lnTo>
                    <a:lnTo>
                      <a:pt x="121" y="103"/>
                    </a:lnTo>
                    <a:lnTo>
                      <a:pt x="127" y="92"/>
                    </a:lnTo>
                    <a:lnTo>
                      <a:pt x="130" y="79"/>
                    </a:lnTo>
                    <a:lnTo>
                      <a:pt x="131" y="72"/>
                    </a:lnTo>
                    <a:lnTo>
                      <a:pt x="131" y="69"/>
                    </a:lnTo>
                    <a:lnTo>
                      <a:pt x="132" y="66"/>
                    </a:lnTo>
                    <a:lnTo>
                      <a:pt x="130" y="52"/>
                    </a:lnTo>
                    <a:lnTo>
                      <a:pt x="127" y="40"/>
                    </a:lnTo>
                    <a:lnTo>
                      <a:pt x="121" y="29"/>
                    </a:lnTo>
                    <a:lnTo>
                      <a:pt x="113" y="20"/>
                    </a:lnTo>
                    <a:lnTo>
                      <a:pt x="102" y="10"/>
                    </a:lnTo>
                    <a:lnTo>
                      <a:pt x="91" y="5"/>
                    </a:lnTo>
                    <a:lnTo>
                      <a:pt x="78" y="1"/>
                    </a:lnTo>
                    <a:lnTo>
                      <a:pt x="66" y="0"/>
                    </a:lnTo>
                    <a:lnTo>
                      <a:pt x="52" y="1"/>
                    </a:lnTo>
                    <a:lnTo>
                      <a:pt x="39" y="5"/>
                    </a:lnTo>
                    <a:lnTo>
                      <a:pt x="28" y="10"/>
                    </a:lnTo>
                    <a:lnTo>
                      <a:pt x="20" y="2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0" name="Freeform 69">
                <a:extLst>
                  <a:ext uri="{FF2B5EF4-FFF2-40B4-BE49-F238E27FC236}">
                    <a16:creationId xmlns:a16="http://schemas.microsoft.com/office/drawing/2014/main" id="{BB65FA19-17CB-17C4-F4CB-368D9881BBFC}"/>
                  </a:ext>
                </a:extLst>
              </p:cNvPr>
              <p:cNvSpPr>
                <a:spLocks/>
              </p:cNvSpPr>
              <p:nvPr/>
            </p:nvSpPr>
            <p:spPr bwMode="auto">
              <a:xfrm>
                <a:off x="950913" y="4113213"/>
                <a:ext cx="34925" cy="34925"/>
              </a:xfrm>
              <a:custGeom>
                <a:avLst/>
                <a:gdLst>
                  <a:gd name="T0" fmla="*/ 20 w 132"/>
                  <a:gd name="T1" fmla="*/ 20 h 133"/>
                  <a:gd name="T2" fmla="*/ 10 w 132"/>
                  <a:gd name="T3" fmla="*/ 29 h 133"/>
                  <a:gd name="T4" fmla="*/ 4 w 132"/>
                  <a:gd name="T5" fmla="*/ 40 h 133"/>
                  <a:gd name="T6" fmla="*/ 1 w 132"/>
                  <a:gd name="T7" fmla="*/ 52 h 133"/>
                  <a:gd name="T8" fmla="*/ 0 w 132"/>
                  <a:gd name="T9" fmla="*/ 67 h 133"/>
                  <a:gd name="T10" fmla="*/ 1 w 132"/>
                  <a:gd name="T11" fmla="*/ 79 h 133"/>
                  <a:gd name="T12" fmla="*/ 4 w 132"/>
                  <a:gd name="T13" fmla="*/ 92 h 133"/>
                  <a:gd name="T14" fmla="*/ 10 w 132"/>
                  <a:gd name="T15" fmla="*/ 103 h 133"/>
                  <a:gd name="T16" fmla="*/ 20 w 132"/>
                  <a:gd name="T17" fmla="*/ 114 h 133"/>
                  <a:gd name="T18" fmla="*/ 28 w 132"/>
                  <a:gd name="T19" fmla="*/ 122 h 133"/>
                  <a:gd name="T20" fmla="*/ 39 w 132"/>
                  <a:gd name="T21" fmla="*/ 127 h 133"/>
                  <a:gd name="T22" fmla="*/ 52 w 132"/>
                  <a:gd name="T23" fmla="*/ 131 h 133"/>
                  <a:gd name="T24" fmla="*/ 66 w 132"/>
                  <a:gd name="T25" fmla="*/ 133 h 133"/>
                  <a:gd name="T26" fmla="*/ 68 w 132"/>
                  <a:gd name="T27" fmla="*/ 132 h 133"/>
                  <a:gd name="T28" fmla="*/ 71 w 132"/>
                  <a:gd name="T29" fmla="*/ 132 h 133"/>
                  <a:gd name="T30" fmla="*/ 78 w 132"/>
                  <a:gd name="T31" fmla="*/ 131 h 133"/>
                  <a:gd name="T32" fmla="*/ 91 w 132"/>
                  <a:gd name="T33" fmla="*/ 127 h 133"/>
                  <a:gd name="T34" fmla="*/ 102 w 132"/>
                  <a:gd name="T35" fmla="*/ 122 h 133"/>
                  <a:gd name="T36" fmla="*/ 113 w 132"/>
                  <a:gd name="T37" fmla="*/ 114 h 133"/>
                  <a:gd name="T38" fmla="*/ 121 w 132"/>
                  <a:gd name="T39" fmla="*/ 103 h 133"/>
                  <a:gd name="T40" fmla="*/ 126 w 132"/>
                  <a:gd name="T41" fmla="*/ 92 h 133"/>
                  <a:gd name="T42" fmla="*/ 130 w 132"/>
                  <a:gd name="T43" fmla="*/ 79 h 133"/>
                  <a:gd name="T44" fmla="*/ 131 w 132"/>
                  <a:gd name="T45" fmla="*/ 72 h 133"/>
                  <a:gd name="T46" fmla="*/ 131 w 132"/>
                  <a:gd name="T47" fmla="*/ 69 h 133"/>
                  <a:gd name="T48" fmla="*/ 132 w 132"/>
                  <a:gd name="T49" fmla="*/ 67 h 133"/>
                  <a:gd name="T50" fmla="*/ 130 w 132"/>
                  <a:gd name="T51" fmla="*/ 52 h 133"/>
                  <a:gd name="T52" fmla="*/ 126 w 132"/>
                  <a:gd name="T53" fmla="*/ 40 h 133"/>
                  <a:gd name="T54" fmla="*/ 121 w 132"/>
                  <a:gd name="T55" fmla="*/ 29 h 133"/>
                  <a:gd name="T56" fmla="*/ 113 w 132"/>
                  <a:gd name="T57" fmla="*/ 20 h 133"/>
                  <a:gd name="T58" fmla="*/ 102 w 132"/>
                  <a:gd name="T59" fmla="*/ 10 h 133"/>
                  <a:gd name="T60" fmla="*/ 91 w 132"/>
                  <a:gd name="T61" fmla="*/ 5 h 133"/>
                  <a:gd name="T62" fmla="*/ 78 w 132"/>
                  <a:gd name="T63" fmla="*/ 2 h 133"/>
                  <a:gd name="T64" fmla="*/ 66 w 132"/>
                  <a:gd name="T65" fmla="*/ 0 h 133"/>
                  <a:gd name="T66" fmla="*/ 52 w 132"/>
                  <a:gd name="T67" fmla="*/ 2 h 133"/>
                  <a:gd name="T68" fmla="*/ 39 w 132"/>
                  <a:gd name="T69" fmla="*/ 5 h 133"/>
                  <a:gd name="T70" fmla="*/ 28 w 132"/>
                  <a:gd name="T71" fmla="*/ 10 h 133"/>
                  <a:gd name="T72" fmla="*/ 20 w 132"/>
                  <a:gd name="T73" fmla="*/ 2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3">
                    <a:moveTo>
                      <a:pt x="20" y="20"/>
                    </a:moveTo>
                    <a:lnTo>
                      <a:pt x="10" y="29"/>
                    </a:lnTo>
                    <a:lnTo>
                      <a:pt x="4" y="40"/>
                    </a:lnTo>
                    <a:lnTo>
                      <a:pt x="1" y="52"/>
                    </a:lnTo>
                    <a:lnTo>
                      <a:pt x="0" y="67"/>
                    </a:lnTo>
                    <a:lnTo>
                      <a:pt x="1" y="79"/>
                    </a:lnTo>
                    <a:lnTo>
                      <a:pt x="4" y="92"/>
                    </a:lnTo>
                    <a:lnTo>
                      <a:pt x="10" y="103"/>
                    </a:lnTo>
                    <a:lnTo>
                      <a:pt x="20" y="114"/>
                    </a:lnTo>
                    <a:lnTo>
                      <a:pt x="28" y="122"/>
                    </a:lnTo>
                    <a:lnTo>
                      <a:pt x="39" y="127"/>
                    </a:lnTo>
                    <a:lnTo>
                      <a:pt x="52" y="131"/>
                    </a:lnTo>
                    <a:lnTo>
                      <a:pt x="66" y="133"/>
                    </a:lnTo>
                    <a:lnTo>
                      <a:pt x="68" y="132"/>
                    </a:lnTo>
                    <a:lnTo>
                      <a:pt x="71" y="132"/>
                    </a:lnTo>
                    <a:lnTo>
                      <a:pt x="78" y="131"/>
                    </a:lnTo>
                    <a:lnTo>
                      <a:pt x="91" y="127"/>
                    </a:lnTo>
                    <a:lnTo>
                      <a:pt x="102" y="122"/>
                    </a:lnTo>
                    <a:lnTo>
                      <a:pt x="113" y="114"/>
                    </a:lnTo>
                    <a:lnTo>
                      <a:pt x="121" y="103"/>
                    </a:lnTo>
                    <a:lnTo>
                      <a:pt x="126" y="92"/>
                    </a:lnTo>
                    <a:lnTo>
                      <a:pt x="130" y="79"/>
                    </a:lnTo>
                    <a:lnTo>
                      <a:pt x="131" y="72"/>
                    </a:lnTo>
                    <a:lnTo>
                      <a:pt x="131" y="69"/>
                    </a:lnTo>
                    <a:lnTo>
                      <a:pt x="132" y="67"/>
                    </a:lnTo>
                    <a:lnTo>
                      <a:pt x="130" y="52"/>
                    </a:lnTo>
                    <a:lnTo>
                      <a:pt x="126" y="40"/>
                    </a:lnTo>
                    <a:lnTo>
                      <a:pt x="121" y="29"/>
                    </a:lnTo>
                    <a:lnTo>
                      <a:pt x="113" y="20"/>
                    </a:lnTo>
                    <a:lnTo>
                      <a:pt x="102" y="10"/>
                    </a:lnTo>
                    <a:lnTo>
                      <a:pt x="91" y="5"/>
                    </a:lnTo>
                    <a:lnTo>
                      <a:pt x="78" y="2"/>
                    </a:lnTo>
                    <a:lnTo>
                      <a:pt x="66" y="0"/>
                    </a:lnTo>
                    <a:lnTo>
                      <a:pt x="52" y="2"/>
                    </a:lnTo>
                    <a:lnTo>
                      <a:pt x="39" y="5"/>
                    </a:lnTo>
                    <a:lnTo>
                      <a:pt x="28" y="10"/>
                    </a:lnTo>
                    <a:lnTo>
                      <a:pt x="20" y="2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1" name="Freeform 70">
                <a:extLst>
                  <a:ext uri="{FF2B5EF4-FFF2-40B4-BE49-F238E27FC236}">
                    <a16:creationId xmlns:a16="http://schemas.microsoft.com/office/drawing/2014/main" id="{C2C6C154-121A-E8A6-F26D-623352FB84D1}"/>
                  </a:ext>
                </a:extLst>
              </p:cNvPr>
              <p:cNvSpPr>
                <a:spLocks/>
              </p:cNvSpPr>
              <p:nvPr/>
            </p:nvSpPr>
            <p:spPr bwMode="auto">
              <a:xfrm>
                <a:off x="1090613" y="4156075"/>
                <a:ext cx="34925" cy="34925"/>
              </a:xfrm>
              <a:custGeom>
                <a:avLst/>
                <a:gdLst>
                  <a:gd name="T0" fmla="*/ 20 w 133"/>
                  <a:gd name="T1" fmla="*/ 20 h 132"/>
                  <a:gd name="T2" fmla="*/ 10 w 133"/>
                  <a:gd name="T3" fmla="*/ 28 h 132"/>
                  <a:gd name="T4" fmla="*/ 5 w 133"/>
                  <a:gd name="T5" fmla="*/ 39 h 132"/>
                  <a:gd name="T6" fmla="*/ 1 w 133"/>
                  <a:gd name="T7" fmla="*/ 52 h 132"/>
                  <a:gd name="T8" fmla="*/ 0 w 133"/>
                  <a:gd name="T9" fmla="*/ 66 h 132"/>
                  <a:gd name="T10" fmla="*/ 1 w 133"/>
                  <a:gd name="T11" fmla="*/ 78 h 132"/>
                  <a:gd name="T12" fmla="*/ 5 w 133"/>
                  <a:gd name="T13" fmla="*/ 91 h 132"/>
                  <a:gd name="T14" fmla="*/ 10 w 133"/>
                  <a:gd name="T15" fmla="*/ 102 h 132"/>
                  <a:gd name="T16" fmla="*/ 20 w 133"/>
                  <a:gd name="T17" fmla="*/ 113 h 132"/>
                  <a:gd name="T18" fmla="*/ 29 w 133"/>
                  <a:gd name="T19" fmla="*/ 121 h 132"/>
                  <a:gd name="T20" fmla="*/ 40 w 133"/>
                  <a:gd name="T21" fmla="*/ 127 h 132"/>
                  <a:gd name="T22" fmla="*/ 52 w 133"/>
                  <a:gd name="T23" fmla="*/ 130 h 132"/>
                  <a:gd name="T24" fmla="*/ 66 w 133"/>
                  <a:gd name="T25" fmla="*/ 132 h 132"/>
                  <a:gd name="T26" fmla="*/ 69 w 133"/>
                  <a:gd name="T27" fmla="*/ 131 h 132"/>
                  <a:gd name="T28" fmla="*/ 72 w 133"/>
                  <a:gd name="T29" fmla="*/ 131 h 132"/>
                  <a:gd name="T30" fmla="*/ 79 w 133"/>
                  <a:gd name="T31" fmla="*/ 130 h 132"/>
                  <a:gd name="T32" fmla="*/ 92 w 133"/>
                  <a:gd name="T33" fmla="*/ 127 h 132"/>
                  <a:gd name="T34" fmla="*/ 103 w 133"/>
                  <a:gd name="T35" fmla="*/ 121 h 132"/>
                  <a:gd name="T36" fmla="*/ 114 w 133"/>
                  <a:gd name="T37" fmla="*/ 113 h 132"/>
                  <a:gd name="T38" fmla="*/ 121 w 133"/>
                  <a:gd name="T39" fmla="*/ 102 h 132"/>
                  <a:gd name="T40" fmla="*/ 127 w 133"/>
                  <a:gd name="T41" fmla="*/ 91 h 132"/>
                  <a:gd name="T42" fmla="*/ 130 w 133"/>
                  <a:gd name="T43" fmla="*/ 78 h 132"/>
                  <a:gd name="T44" fmla="*/ 131 w 133"/>
                  <a:gd name="T45" fmla="*/ 71 h 132"/>
                  <a:gd name="T46" fmla="*/ 131 w 133"/>
                  <a:gd name="T47" fmla="*/ 68 h 132"/>
                  <a:gd name="T48" fmla="*/ 133 w 133"/>
                  <a:gd name="T49" fmla="*/ 66 h 132"/>
                  <a:gd name="T50" fmla="*/ 130 w 133"/>
                  <a:gd name="T51" fmla="*/ 52 h 132"/>
                  <a:gd name="T52" fmla="*/ 127 w 133"/>
                  <a:gd name="T53" fmla="*/ 39 h 132"/>
                  <a:gd name="T54" fmla="*/ 121 w 133"/>
                  <a:gd name="T55" fmla="*/ 28 h 132"/>
                  <a:gd name="T56" fmla="*/ 114 w 133"/>
                  <a:gd name="T57" fmla="*/ 20 h 132"/>
                  <a:gd name="T58" fmla="*/ 103 w 133"/>
                  <a:gd name="T59" fmla="*/ 10 h 132"/>
                  <a:gd name="T60" fmla="*/ 92 w 133"/>
                  <a:gd name="T61" fmla="*/ 4 h 132"/>
                  <a:gd name="T62" fmla="*/ 79 w 133"/>
                  <a:gd name="T63" fmla="*/ 1 h 132"/>
                  <a:gd name="T64" fmla="*/ 66 w 133"/>
                  <a:gd name="T65" fmla="*/ 0 h 132"/>
                  <a:gd name="T66" fmla="*/ 52 w 133"/>
                  <a:gd name="T67" fmla="*/ 1 h 132"/>
                  <a:gd name="T68" fmla="*/ 40 w 133"/>
                  <a:gd name="T69" fmla="*/ 4 h 132"/>
                  <a:gd name="T70" fmla="*/ 29 w 133"/>
                  <a:gd name="T71" fmla="*/ 10 h 132"/>
                  <a:gd name="T72" fmla="*/ 20 w 133"/>
                  <a:gd name="T73" fmla="*/ 2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3" h="132">
                    <a:moveTo>
                      <a:pt x="20" y="20"/>
                    </a:moveTo>
                    <a:lnTo>
                      <a:pt x="10" y="28"/>
                    </a:lnTo>
                    <a:lnTo>
                      <a:pt x="5" y="39"/>
                    </a:lnTo>
                    <a:lnTo>
                      <a:pt x="1" y="52"/>
                    </a:lnTo>
                    <a:lnTo>
                      <a:pt x="0" y="66"/>
                    </a:lnTo>
                    <a:lnTo>
                      <a:pt x="1" y="78"/>
                    </a:lnTo>
                    <a:lnTo>
                      <a:pt x="5" y="91"/>
                    </a:lnTo>
                    <a:lnTo>
                      <a:pt x="10" y="102"/>
                    </a:lnTo>
                    <a:lnTo>
                      <a:pt x="20" y="113"/>
                    </a:lnTo>
                    <a:lnTo>
                      <a:pt x="29" y="121"/>
                    </a:lnTo>
                    <a:lnTo>
                      <a:pt x="40" y="127"/>
                    </a:lnTo>
                    <a:lnTo>
                      <a:pt x="52" y="130"/>
                    </a:lnTo>
                    <a:lnTo>
                      <a:pt x="66" y="132"/>
                    </a:lnTo>
                    <a:lnTo>
                      <a:pt x="69" y="131"/>
                    </a:lnTo>
                    <a:lnTo>
                      <a:pt x="72" y="131"/>
                    </a:lnTo>
                    <a:lnTo>
                      <a:pt x="79" y="130"/>
                    </a:lnTo>
                    <a:lnTo>
                      <a:pt x="92" y="127"/>
                    </a:lnTo>
                    <a:lnTo>
                      <a:pt x="103" y="121"/>
                    </a:lnTo>
                    <a:lnTo>
                      <a:pt x="114" y="113"/>
                    </a:lnTo>
                    <a:lnTo>
                      <a:pt x="121" y="102"/>
                    </a:lnTo>
                    <a:lnTo>
                      <a:pt x="127" y="91"/>
                    </a:lnTo>
                    <a:lnTo>
                      <a:pt x="130" y="78"/>
                    </a:lnTo>
                    <a:lnTo>
                      <a:pt x="131" y="71"/>
                    </a:lnTo>
                    <a:lnTo>
                      <a:pt x="131" y="68"/>
                    </a:lnTo>
                    <a:lnTo>
                      <a:pt x="133" y="66"/>
                    </a:lnTo>
                    <a:lnTo>
                      <a:pt x="130" y="52"/>
                    </a:lnTo>
                    <a:lnTo>
                      <a:pt x="127" y="39"/>
                    </a:lnTo>
                    <a:lnTo>
                      <a:pt x="121" y="28"/>
                    </a:lnTo>
                    <a:lnTo>
                      <a:pt x="114" y="20"/>
                    </a:lnTo>
                    <a:lnTo>
                      <a:pt x="103" y="10"/>
                    </a:lnTo>
                    <a:lnTo>
                      <a:pt x="92" y="4"/>
                    </a:lnTo>
                    <a:lnTo>
                      <a:pt x="79" y="1"/>
                    </a:lnTo>
                    <a:lnTo>
                      <a:pt x="66" y="0"/>
                    </a:lnTo>
                    <a:lnTo>
                      <a:pt x="52" y="1"/>
                    </a:lnTo>
                    <a:lnTo>
                      <a:pt x="40" y="4"/>
                    </a:lnTo>
                    <a:lnTo>
                      <a:pt x="29" y="10"/>
                    </a:lnTo>
                    <a:lnTo>
                      <a:pt x="20" y="2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2" name="Freeform 71">
                <a:extLst>
                  <a:ext uri="{FF2B5EF4-FFF2-40B4-BE49-F238E27FC236}">
                    <a16:creationId xmlns:a16="http://schemas.microsoft.com/office/drawing/2014/main" id="{70C1CF1A-886B-11AB-1445-982F03C4613C}"/>
                  </a:ext>
                </a:extLst>
              </p:cNvPr>
              <p:cNvSpPr>
                <a:spLocks/>
              </p:cNvSpPr>
              <p:nvPr/>
            </p:nvSpPr>
            <p:spPr bwMode="auto">
              <a:xfrm>
                <a:off x="1149350" y="4175125"/>
                <a:ext cx="34925" cy="34925"/>
              </a:xfrm>
              <a:custGeom>
                <a:avLst/>
                <a:gdLst>
                  <a:gd name="T0" fmla="*/ 20 w 133"/>
                  <a:gd name="T1" fmla="*/ 20 h 133"/>
                  <a:gd name="T2" fmla="*/ 10 w 133"/>
                  <a:gd name="T3" fmla="*/ 29 h 133"/>
                  <a:gd name="T4" fmla="*/ 5 w 133"/>
                  <a:gd name="T5" fmla="*/ 40 h 133"/>
                  <a:gd name="T6" fmla="*/ 1 w 133"/>
                  <a:gd name="T7" fmla="*/ 52 h 133"/>
                  <a:gd name="T8" fmla="*/ 0 w 133"/>
                  <a:gd name="T9" fmla="*/ 67 h 133"/>
                  <a:gd name="T10" fmla="*/ 1 w 133"/>
                  <a:gd name="T11" fmla="*/ 79 h 133"/>
                  <a:gd name="T12" fmla="*/ 5 w 133"/>
                  <a:gd name="T13" fmla="*/ 92 h 133"/>
                  <a:gd name="T14" fmla="*/ 10 w 133"/>
                  <a:gd name="T15" fmla="*/ 103 h 133"/>
                  <a:gd name="T16" fmla="*/ 20 w 133"/>
                  <a:gd name="T17" fmla="*/ 114 h 133"/>
                  <a:gd name="T18" fmla="*/ 29 w 133"/>
                  <a:gd name="T19" fmla="*/ 122 h 133"/>
                  <a:gd name="T20" fmla="*/ 40 w 133"/>
                  <a:gd name="T21" fmla="*/ 127 h 133"/>
                  <a:gd name="T22" fmla="*/ 52 w 133"/>
                  <a:gd name="T23" fmla="*/ 131 h 133"/>
                  <a:gd name="T24" fmla="*/ 66 w 133"/>
                  <a:gd name="T25" fmla="*/ 133 h 133"/>
                  <a:gd name="T26" fmla="*/ 69 w 133"/>
                  <a:gd name="T27" fmla="*/ 132 h 133"/>
                  <a:gd name="T28" fmla="*/ 72 w 133"/>
                  <a:gd name="T29" fmla="*/ 132 h 133"/>
                  <a:gd name="T30" fmla="*/ 79 w 133"/>
                  <a:gd name="T31" fmla="*/ 131 h 133"/>
                  <a:gd name="T32" fmla="*/ 92 w 133"/>
                  <a:gd name="T33" fmla="*/ 127 h 133"/>
                  <a:gd name="T34" fmla="*/ 103 w 133"/>
                  <a:gd name="T35" fmla="*/ 122 h 133"/>
                  <a:gd name="T36" fmla="*/ 114 w 133"/>
                  <a:gd name="T37" fmla="*/ 114 h 133"/>
                  <a:gd name="T38" fmla="*/ 121 w 133"/>
                  <a:gd name="T39" fmla="*/ 103 h 133"/>
                  <a:gd name="T40" fmla="*/ 127 w 133"/>
                  <a:gd name="T41" fmla="*/ 92 h 133"/>
                  <a:gd name="T42" fmla="*/ 130 w 133"/>
                  <a:gd name="T43" fmla="*/ 79 h 133"/>
                  <a:gd name="T44" fmla="*/ 131 w 133"/>
                  <a:gd name="T45" fmla="*/ 72 h 133"/>
                  <a:gd name="T46" fmla="*/ 131 w 133"/>
                  <a:gd name="T47" fmla="*/ 69 h 133"/>
                  <a:gd name="T48" fmla="*/ 133 w 133"/>
                  <a:gd name="T49" fmla="*/ 67 h 133"/>
                  <a:gd name="T50" fmla="*/ 130 w 133"/>
                  <a:gd name="T51" fmla="*/ 52 h 133"/>
                  <a:gd name="T52" fmla="*/ 127 w 133"/>
                  <a:gd name="T53" fmla="*/ 40 h 133"/>
                  <a:gd name="T54" fmla="*/ 121 w 133"/>
                  <a:gd name="T55" fmla="*/ 29 h 133"/>
                  <a:gd name="T56" fmla="*/ 114 w 133"/>
                  <a:gd name="T57" fmla="*/ 20 h 133"/>
                  <a:gd name="T58" fmla="*/ 103 w 133"/>
                  <a:gd name="T59" fmla="*/ 10 h 133"/>
                  <a:gd name="T60" fmla="*/ 92 w 133"/>
                  <a:gd name="T61" fmla="*/ 5 h 133"/>
                  <a:gd name="T62" fmla="*/ 79 w 133"/>
                  <a:gd name="T63" fmla="*/ 2 h 133"/>
                  <a:gd name="T64" fmla="*/ 66 w 133"/>
                  <a:gd name="T65" fmla="*/ 0 h 133"/>
                  <a:gd name="T66" fmla="*/ 52 w 133"/>
                  <a:gd name="T67" fmla="*/ 2 h 133"/>
                  <a:gd name="T68" fmla="*/ 40 w 133"/>
                  <a:gd name="T69" fmla="*/ 5 h 133"/>
                  <a:gd name="T70" fmla="*/ 29 w 133"/>
                  <a:gd name="T71" fmla="*/ 10 h 133"/>
                  <a:gd name="T72" fmla="*/ 20 w 133"/>
                  <a:gd name="T73" fmla="*/ 2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3" h="133">
                    <a:moveTo>
                      <a:pt x="20" y="20"/>
                    </a:moveTo>
                    <a:lnTo>
                      <a:pt x="10" y="29"/>
                    </a:lnTo>
                    <a:lnTo>
                      <a:pt x="5" y="40"/>
                    </a:lnTo>
                    <a:lnTo>
                      <a:pt x="1" y="52"/>
                    </a:lnTo>
                    <a:lnTo>
                      <a:pt x="0" y="67"/>
                    </a:lnTo>
                    <a:lnTo>
                      <a:pt x="1" y="79"/>
                    </a:lnTo>
                    <a:lnTo>
                      <a:pt x="5" y="92"/>
                    </a:lnTo>
                    <a:lnTo>
                      <a:pt x="10" y="103"/>
                    </a:lnTo>
                    <a:lnTo>
                      <a:pt x="20" y="114"/>
                    </a:lnTo>
                    <a:lnTo>
                      <a:pt x="29" y="122"/>
                    </a:lnTo>
                    <a:lnTo>
                      <a:pt x="40" y="127"/>
                    </a:lnTo>
                    <a:lnTo>
                      <a:pt x="52" y="131"/>
                    </a:lnTo>
                    <a:lnTo>
                      <a:pt x="66" y="133"/>
                    </a:lnTo>
                    <a:lnTo>
                      <a:pt x="69" y="132"/>
                    </a:lnTo>
                    <a:lnTo>
                      <a:pt x="72" y="132"/>
                    </a:lnTo>
                    <a:lnTo>
                      <a:pt x="79" y="131"/>
                    </a:lnTo>
                    <a:lnTo>
                      <a:pt x="92" y="127"/>
                    </a:lnTo>
                    <a:lnTo>
                      <a:pt x="103" y="122"/>
                    </a:lnTo>
                    <a:lnTo>
                      <a:pt x="114" y="114"/>
                    </a:lnTo>
                    <a:lnTo>
                      <a:pt x="121" y="103"/>
                    </a:lnTo>
                    <a:lnTo>
                      <a:pt x="127" y="92"/>
                    </a:lnTo>
                    <a:lnTo>
                      <a:pt x="130" y="79"/>
                    </a:lnTo>
                    <a:lnTo>
                      <a:pt x="131" y="72"/>
                    </a:lnTo>
                    <a:lnTo>
                      <a:pt x="131" y="69"/>
                    </a:lnTo>
                    <a:lnTo>
                      <a:pt x="133" y="67"/>
                    </a:lnTo>
                    <a:lnTo>
                      <a:pt x="130" y="52"/>
                    </a:lnTo>
                    <a:lnTo>
                      <a:pt x="127" y="40"/>
                    </a:lnTo>
                    <a:lnTo>
                      <a:pt x="121" y="29"/>
                    </a:lnTo>
                    <a:lnTo>
                      <a:pt x="114" y="20"/>
                    </a:lnTo>
                    <a:lnTo>
                      <a:pt x="103" y="10"/>
                    </a:lnTo>
                    <a:lnTo>
                      <a:pt x="92" y="5"/>
                    </a:lnTo>
                    <a:lnTo>
                      <a:pt x="79" y="2"/>
                    </a:lnTo>
                    <a:lnTo>
                      <a:pt x="66" y="0"/>
                    </a:lnTo>
                    <a:lnTo>
                      <a:pt x="52" y="2"/>
                    </a:lnTo>
                    <a:lnTo>
                      <a:pt x="40" y="5"/>
                    </a:lnTo>
                    <a:lnTo>
                      <a:pt x="29" y="10"/>
                    </a:lnTo>
                    <a:lnTo>
                      <a:pt x="20" y="2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3" name="Freeform 72">
                <a:extLst>
                  <a:ext uri="{FF2B5EF4-FFF2-40B4-BE49-F238E27FC236}">
                    <a16:creationId xmlns:a16="http://schemas.microsoft.com/office/drawing/2014/main" id="{0FE8F993-1950-90B2-CFB8-9F3A32C6365C}"/>
                  </a:ext>
                </a:extLst>
              </p:cNvPr>
              <p:cNvSpPr>
                <a:spLocks/>
              </p:cNvSpPr>
              <p:nvPr/>
            </p:nvSpPr>
            <p:spPr bwMode="auto">
              <a:xfrm>
                <a:off x="1214438" y="4189413"/>
                <a:ext cx="34925" cy="34925"/>
              </a:xfrm>
              <a:custGeom>
                <a:avLst/>
                <a:gdLst>
                  <a:gd name="T0" fmla="*/ 20 w 132"/>
                  <a:gd name="T1" fmla="*/ 20 h 133"/>
                  <a:gd name="T2" fmla="*/ 10 w 132"/>
                  <a:gd name="T3" fmla="*/ 29 h 133"/>
                  <a:gd name="T4" fmla="*/ 4 w 132"/>
                  <a:gd name="T5" fmla="*/ 40 h 133"/>
                  <a:gd name="T6" fmla="*/ 1 w 132"/>
                  <a:gd name="T7" fmla="*/ 52 h 133"/>
                  <a:gd name="T8" fmla="*/ 0 w 132"/>
                  <a:gd name="T9" fmla="*/ 67 h 133"/>
                  <a:gd name="T10" fmla="*/ 1 w 132"/>
                  <a:gd name="T11" fmla="*/ 79 h 133"/>
                  <a:gd name="T12" fmla="*/ 4 w 132"/>
                  <a:gd name="T13" fmla="*/ 92 h 133"/>
                  <a:gd name="T14" fmla="*/ 10 w 132"/>
                  <a:gd name="T15" fmla="*/ 103 h 133"/>
                  <a:gd name="T16" fmla="*/ 20 w 132"/>
                  <a:gd name="T17" fmla="*/ 114 h 133"/>
                  <a:gd name="T18" fmla="*/ 29 w 132"/>
                  <a:gd name="T19" fmla="*/ 122 h 133"/>
                  <a:gd name="T20" fmla="*/ 40 w 132"/>
                  <a:gd name="T21" fmla="*/ 127 h 133"/>
                  <a:gd name="T22" fmla="*/ 52 w 132"/>
                  <a:gd name="T23" fmla="*/ 131 h 133"/>
                  <a:gd name="T24" fmla="*/ 66 w 132"/>
                  <a:gd name="T25" fmla="*/ 133 h 133"/>
                  <a:gd name="T26" fmla="*/ 68 w 132"/>
                  <a:gd name="T27" fmla="*/ 132 h 133"/>
                  <a:gd name="T28" fmla="*/ 72 w 132"/>
                  <a:gd name="T29" fmla="*/ 132 h 133"/>
                  <a:gd name="T30" fmla="*/ 78 w 132"/>
                  <a:gd name="T31" fmla="*/ 131 h 133"/>
                  <a:gd name="T32" fmla="*/ 91 w 132"/>
                  <a:gd name="T33" fmla="*/ 127 h 133"/>
                  <a:gd name="T34" fmla="*/ 102 w 132"/>
                  <a:gd name="T35" fmla="*/ 122 h 133"/>
                  <a:gd name="T36" fmla="*/ 113 w 132"/>
                  <a:gd name="T37" fmla="*/ 114 h 133"/>
                  <a:gd name="T38" fmla="*/ 121 w 132"/>
                  <a:gd name="T39" fmla="*/ 103 h 133"/>
                  <a:gd name="T40" fmla="*/ 127 w 132"/>
                  <a:gd name="T41" fmla="*/ 92 h 133"/>
                  <a:gd name="T42" fmla="*/ 130 w 132"/>
                  <a:gd name="T43" fmla="*/ 79 h 133"/>
                  <a:gd name="T44" fmla="*/ 131 w 132"/>
                  <a:gd name="T45" fmla="*/ 72 h 133"/>
                  <a:gd name="T46" fmla="*/ 131 w 132"/>
                  <a:gd name="T47" fmla="*/ 69 h 133"/>
                  <a:gd name="T48" fmla="*/ 132 w 132"/>
                  <a:gd name="T49" fmla="*/ 67 h 133"/>
                  <a:gd name="T50" fmla="*/ 130 w 132"/>
                  <a:gd name="T51" fmla="*/ 52 h 133"/>
                  <a:gd name="T52" fmla="*/ 127 w 132"/>
                  <a:gd name="T53" fmla="*/ 40 h 133"/>
                  <a:gd name="T54" fmla="*/ 121 w 132"/>
                  <a:gd name="T55" fmla="*/ 29 h 133"/>
                  <a:gd name="T56" fmla="*/ 113 w 132"/>
                  <a:gd name="T57" fmla="*/ 20 h 133"/>
                  <a:gd name="T58" fmla="*/ 102 w 132"/>
                  <a:gd name="T59" fmla="*/ 10 h 133"/>
                  <a:gd name="T60" fmla="*/ 91 w 132"/>
                  <a:gd name="T61" fmla="*/ 5 h 133"/>
                  <a:gd name="T62" fmla="*/ 78 w 132"/>
                  <a:gd name="T63" fmla="*/ 2 h 133"/>
                  <a:gd name="T64" fmla="*/ 66 w 132"/>
                  <a:gd name="T65" fmla="*/ 0 h 133"/>
                  <a:gd name="T66" fmla="*/ 52 w 132"/>
                  <a:gd name="T67" fmla="*/ 2 h 133"/>
                  <a:gd name="T68" fmla="*/ 40 w 132"/>
                  <a:gd name="T69" fmla="*/ 5 h 133"/>
                  <a:gd name="T70" fmla="*/ 29 w 132"/>
                  <a:gd name="T71" fmla="*/ 10 h 133"/>
                  <a:gd name="T72" fmla="*/ 20 w 132"/>
                  <a:gd name="T73" fmla="*/ 2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3">
                    <a:moveTo>
                      <a:pt x="20" y="20"/>
                    </a:moveTo>
                    <a:lnTo>
                      <a:pt x="10" y="29"/>
                    </a:lnTo>
                    <a:lnTo>
                      <a:pt x="4" y="40"/>
                    </a:lnTo>
                    <a:lnTo>
                      <a:pt x="1" y="52"/>
                    </a:lnTo>
                    <a:lnTo>
                      <a:pt x="0" y="67"/>
                    </a:lnTo>
                    <a:lnTo>
                      <a:pt x="1" y="79"/>
                    </a:lnTo>
                    <a:lnTo>
                      <a:pt x="4" y="92"/>
                    </a:lnTo>
                    <a:lnTo>
                      <a:pt x="10" y="103"/>
                    </a:lnTo>
                    <a:lnTo>
                      <a:pt x="20" y="114"/>
                    </a:lnTo>
                    <a:lnTo>
                      <a:pt x="29" y="122"/>
                    </a:lnTo>
                    <a:lnTo>
                      <a:pt x="40" y="127"/>
                    </a:lnTo>
                    <a:lnTo>
                      <a:pt x="52" y="131"/>
                    </a:lnTo>
                    <a:lnTo>
                      <a:pt x="66" y="133"/>
                    </a:lnTo>
                    <a:lnTo>
                      <a:pt x="68" y="132"/>
                    </a:lnTo>
                    <a:lnTo>
                      <a:pt x="72" y="132"/>
                    </a:lnTo>
                    <a:lnTo>
                      <a:pt x="78" y="131"/>
                    </a:lnTo>
                    <a:lnTo>
                      <a:pt x="91" y="127"/>
                    </a:lnTo>
                    <a:lnTo>
                      <a:pt x="102" y="122"/>
                    </a:lnTo>
                    <a:lnTo>
                      <a:pt x="113" y="114"/>
                    </a:lnTo>
                    <a:lnTo>
                      <a:pt x="121" y="103"/>
                    </a:lnTo>
                    <a:lnTo>
                      <a:pt x="127" y="92"/>
                    </a:lnTo>
                    <a:lnTo>
                      <a:pt x="130" y="79"/>
                    </a:lnTo>
                    <a:lnTo>
                      <a:pt x="131" y="72"/>
                    </a:lnTo>
                    <a:lnTo>
                      <a:pt x="131" y="69"/>
                    </a:lnTo>
                    <a:lnTo>
                      <a:pt x="132" y="67"/>
                    </a:lnTo>
                    <a:lnTo>
                      <a:pt x="130" y="52"/>
                    </a:lnTo>
                    <a:lnTo>
                      <a:pt x="127" y="40"/>
                    </a:lnTo>
                    <a:lnTo>
                      <a:pt x="121" y="29"/>
                    </a:lnTo>
                    <a:lnTo>
                      <a:pt x="113" y="20"/>
                    </a:lnTo>
                    <a:lnTo>
                      <a:pt x="102" y="10"/>
                    </a:lnTo>
                    <a:lnTo>
                      <a:pt x="91" y="5"/>
                    </a:lnTo>
                    <a:lnTo>
                      <a:pt x="78" y="2"/>
                    </a:lnTo>
                    <a:lnTo>
                      <a:pt x="66" y="0"/>
                    </a:lnTo>
                    <a:lnTo>
                      <a:pt x="52" y="2"/>
                    </a:lnTo>
                    <a:lnTo>
                      <a:pt x="40" y="5"/>
                    </a:lnTo>
                    <a:lnTo>
                      <a:pt x="29" y="10"/>
                    </a:lnTo>
                    <a:lnTo>
                      <a:pt x="20" y="2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4" name="Freeform 73">
                <a:extLst>
                  <a:ext uri="{FF2B5EF4-FFF2-40B4-BE49-F238E27FC236}">
                    <a16:creationId xmlns:a16="http://schemas.microsoft.com/office/drawing/2014/main" id="{62A85D28-3723-B1C2-E4F9-B84C7F31E400}"/>
                  </a:ext>
                </a:extLst>
              </p:cNvPr>
              <p:cNvSpPr>
                <a:spLocks/>
              </p:cNvSpPr>
              <p:nvPr/>
            </p:nvSpPr>
            <p:spPr bwMode="auto">
              <a:xfrm>
                <a:off x="1279525" y="4203700"/>
                <a:ext cx="34925" cy="34925"/>
              </a:xfrm>
              <a:custGeom>
                <a:avLst/>
                <a:gdLst>
                  <a:gd name="T0" fmla="*/ 19 w 132"/>
                  <a:gd name="T1" fmla="*/ 20 h 133"/>
                  <a:gd name="T2" fmla="*/ 10 w 132"/>
                  <a:gd name="T3" fmla="*/ 29 h 133"/>
                  <a:gd name="T4" fmla="*/ 4 w 132"/>
                  <a:gd name="T5" fmla="*/ 40 h 133"/>
                  <a:gd name="T6" fmla="*/ 1 w 132"/>
                  <a:gd name="T7" fmla="*/ 52 h 133"/>
                  <a:gd name="T8" fmla="*/ 0 w 132"/>
                  <a:gd name="T9" fmla="*/ 66 h 133"/>
                  <a:gd name="T10" fmla="*/ 1 w 132"/>
                  <a:gd name="T11" fmla="*/ 79 h 133"/>
                  <a:gd name="T12" fmla="*/ 4 w 132"/>
                  <a:gd name="T13" fmla="*/ 92 h 133"/>
                  <a:gd name="T14" fmla="*/ 10 w 132"/>
                  <a:gd name="T15" fmla="*/ 103 h 133"/>
                  <a:gd name="T16" fmla="*/ 19 w 132"/>
                  <a:gd name="T17" fmla="*/ 114 h 133"/>
                  <a:gd name="T18" fmla="*/ 28 w 132"/>
                  <a:gd name="T19" fmla="*/ 122 h 133"/>
                  <a:gd name="T20" fmla="*/ 39 w 132"/>
                  <a:gd name="T21" fmla="*/ 127 h 133"/>
                  <a:gd name="T22" fmla="*/ 51 w 132"/>
                  <a:gd name="T23" fmla="*/ 130 h 133"/>
                  <a:gd name="T24" fmla="*/ 66 w 132"/>
                  <a:gd name="T25" fmla="*/ 133 h 133"/>
                  <a:gd name="T26" fmla="*/ 68 w 132"/>
                  <a:gd name="T27" fmla="*/ 132 h 133"/>
                  <a:gd name="T28" fmla="*/ 71 w 132"/>
                  <a:gd name="T29" fmla="*/ 132 h 133"/>
                  <a:gd name="T30" fmla="*/ 78 w 132"/>
                  <a:gd name="T31" fmla="*/ 130 h 133"/>
                  <a:gd name="T32" fmla="*/ 91 w 132"/>
                  <a:gd name="T33" fmla="*/ 127 h 133"/>
                  <a:gd name="T34" fmla="*/ 102 w 132"/>
                  <a:gd name="T35" fmla="*/ 122 h 133"/>
                  <a:gd name="T36" fmla="*/ 113 w 132"/>
                  <a:gd name="T37" fmla="*/ 114 h 133"/>
                  <a:gd name="T38" fmla="*/ 121 w 132"/>
                  <a:gd name="T39" fmla="*/ 103 h 133"/>
                  <a:gd name="T40" fmla="*/ 126 w 132"/>
                  <a:gd name="T41" fmla="*/ 92 h 133"/>
                  <a:gd name="T42" fmla="*/ 130 w 132"/>
                  <a:gd name="T43" fmla="*/ 79 h 133"/>
                  <a:gd name="T44" fmla="*/ 131 w 132"/>
                  <a:gd name="T45" fmla="*/ 72 h 133"/>
                  <a:gd name="T46" fmla="*/ 131 w 132"/>
                  <a:gd name="T47" fmla="*/ 69 h 133"/>
                  <a:gd name="T48" fmla="*/ 132 w 132"/>
                  <a:gd name="T49" fmla="*/ 66 h 133"/>
                  <a:gd name="T50" fmla="*/ 130 w 132"/>
                  <a:gd name="T51" fmla="*/ 52 h 133"/>
                  <a:gd name="T52" fmla="*/ 126 w 132"/>
                  <a:gd name="T53" fmla="*/ 40 h 133"/>
                  <a:gd name="T54" fmla="*/ 121 w 132"/>
                  <a:gd name="T55" fmla="*/ 29 h 133"/>
                  <a:gd name="T56" fmla="*/ 113 w 132"/>
                  <a:gd name="T57" fmla="*/ 20 h 133"/>
                  <a:gd name="T58" fmla="*/ 102 w 132"/>
                  <a:gd name="T59" fmla="*/ 10 h 133"/>
                  <a:gd name="T60" fmla="*/ 91 w 132"/>
                  <a:gd name="T61" fmla="*/ 5 h 133"/>
                  <a:gd name="T62" fmla="*/ 78 w 132"/>
                  <a:gd name="T63" fmla="*/ 1 h 133"/>
                  <a:gd name="T64" fmla="*/ 66 w 132"/>
                  <a:gd name="T65" fmla="*/ 0 h 133"/>
                  <a:gd name="T66" fmla="*/ 51 w 132"/>
                  <a:gd name="T67" fmla="*/ 1 h 133"/>
                  <a:gd name="T68" fmla="*/ 39 w 132"/>
                  <a:gd name="T69" fmla="*/ 5 h 133"/>
                  <a:gd name="T70" fmla="*/ 28 w 132"/>
                  <a:gd name="T71" fmla="*/ 10 h 133"/>
                  <a:gd name="T72" fmla="*/ 19 w 132"/>
                  <a:gd name="T73" fmla="*/ 2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3">
                    <a:moveTo>
                      <a:pt x="19" y="20"/>
                    </a:moveTo>
                    <a:lnTo>
                      <a:pt x="10" y="29"/>
                    </a:lnTo>
                    <a:lnTo>
                      <a:pt x="4" y="40"/>
                    </a:lnTo>
                    <a:lnTo>
                      <a:pt x="1" y="52"/>
                    </a:lnTo>
                    <a:lnTo>
                      <a:pt x="0" y="66"/>
                    </a:lnTo>
                    <a:lnTo>
                      <a:pt x="1" y="79"/>
                    </a:lnTo>
                    <a:lnTo>
                      <a:pt x="4" y="92"/>
                    </a:lnTo>
                    <a:lnTo>
                      <a:pt x="10" y="103"/>
                    </a:lnTo>
                    <a:lnTo>
                      <a:pt x="19" y="114"/>
                    </a:lnTo>
                    <a:lnTo>
                      <a:pt x="28" y="122"/>
                    </a:lnTo>
                    <a:lnTo>
                      <a:pt x="39" y="127"/>
                    </a:lnTo>
                    <a:lnTo>
                      <a:pt x="51" y="130"/>
                    </a:lnTo>
                    <a:lnTo>
                      <a:pt x="66" y="133"/>
                    </a:lnTo>
                    <a:lnTo>
                      <a:pt x="68" y="132"/>
                    </a:lnTo>
                    <a:lnTo>
                      <a:pt x="71" y="132"/>
                    </a:lnTo>
                    <a:lnTo>
                      <a:pt x="78" y="130"/>
                    </a:lnTo>
                    <a:lnTo>
                      <a:pt x="91" y="127"/>
                    </a:lnTo>
                    <a:lnTo>
                      <a:pt x="102" y="122"/>
                    </a:lnTo>
                    <a:lnTo>
                      <a:pt x="113" y="114"/>
                    </a:lnTo>
                    <a:lnTo>
                      <a:pt x="121" y="103"/>
                    </a:lnTo>
                    <a:lnTo>
                      <a:pt x="126" y="92"/>
                    </a:lnTo>
                    <a:lnTo>
                      <a:pt x="130" y="79"/>
                    </a:lnTo>
                    <a:lnTo>
                      <a:pt x="131" y="72"/>
                    </a:lnTo>
                    <a:lnTo>
                      <a:pt x="131" y="69"/>
                    </a:lnTo>
                    <a:lnTo>
                      <a:pt x="132" y="66"/>
                    </a:lnTo>
                    <a:lnTo>
                      <a:pt x="130" y="52"/>
                    </a:lnTo>
                    <a:lnTo>
                      <a:pt x="126" y="40"/>
                    </a:lnTo>
                    <a:lnTo>
                      <a:pt x="121" y="29"/>
                    </a:lnTo>
                    <a:lnTo>
                      <a:pt x="113" y="20"/>
                    </a:lnTo>
                    <a:lnTo>
                      <a:pt x="102" y="10"/>
                    </a:lnTo>
                    <a:lnTo>
                      <a:pt x="91" y="5"/>
                    </a:lnTo>
                    <a:lnTo>
                      <a:pt x="78" y="1"/>
                    </a:lnTo>
                    <a:lnTo>
                      <a:pt x="66" y="0"/>
                    </a:lnTo>
                    <a:lnTo>
                      <a:pt x="51" y="1"/>
                    </a:lnTo>
                    <a:lnTo>
                      <a:pt x="39" y="5"/>
                    </a:lnTo>
                    <a:lnTo>
                      <a:pt x="28" y="10"/>
                    </a:lnTo>
                    <a:lnTo>
                      <a:pt x="19" y="2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5" name="Freeform 74">
                <a:extLst>
                  <a:ext uri="{FF2B5EF4-FFF2-40B4-BE49-F238E27FC236}">
                    <a16:creationId xmlns:a16="http://schemas.microsoft.com/office/drawing/2014/main" id="{66BC84EC-FA2F-C5CA-CC16-98065D8A032F}"/>
                  </a:ext>
                </a:extLst>
              </p:cNvPr>
              <p:cNvSpPr>
                <a:spLocks/>
              </p:cNvSpPr>
              <p:nvPr/>
            </p:nvSpPr>
            <p:spPr bwMode="auto">
              <a:xfrm>
                <a:off x="1344613" y="4216400"/>
                <a:ext cx="34925" cy="34925"/>
              </a:xfrm>
              <a:custGeom>
                <a:avLst/>
                <a:gdLst>
                  <a:gd name="T0" fmla="*/ 20 w 133"/>
                  <a:gd name="T1" fmla="*/ 20 h 133"/>
                  <a:gd name="T2" fmla="*/ 10 w 133"/>
                  <a:gd name="T3" fmla="*/ 29 h 133"/>
                  <a:gd name="T4" fmla="*/ 5 w 133"/>
                  <a:gd name="T5" fmla="*/ 40 h 133"/>
                  <a:gd name="T6" fmla="*/ 2 w 133"/>
                  <a:gd name="T7" fmla="*/ 52 h 133"/>
                  <a:gd name="T8" fmla="*/ 0 w 133"/>
                  <a:gd name="T9" fmla="*/ 66 h 133"/>
                  <a:gd name="T10" fmla="*/ 2 w 133"/>
                  <a:gd name="T11" fmla="*/ 78 h 133"/>
                  <a:gd name="T12" fmla="*/ 5 w 133"/>
                  <a:gd name="T13" fmla="*/ 92 h 133"/>
                  <a:gd name="T14" fmla="*/ 10 w 133"/>
                  <a:gd name="T15" fmla="*/ 103 h 133"/>
                  <a:gd name="T16" fmla="*/ 20 w 133"/>
                  <a:gd name="T17" fmla="*/ 114 h 133"/>
                  <a:gd name="T18" fmla="*/ 29 w 133"/>
                  <a:gd name="T19" fmla="*/ 122 h 133"/>
                  <a:gd name="T20" fmla="*/ 40 w 133"/>
                  <a:gd name="T21" fmla="*/ 127 h 133"/>
                  <a:gd name="T22" fmla="*/ 52 w 133"/>
                  <a:gd name="T23" fmla="*/ 130 h 133"/>
                  <a:gd name="T24" fmla="*/ 67 w 133"/>
                  <a:gd name="T25" fmla="*/ 133 h 133"/>
                  <a:gd name="T26" fmla="*/ 69 w 133"/>
                  <a:gd name="T27" fmla="*/ 131 h 133"/>
                  <a:gd name="T28" fmla="*/ 72 w 133"/>
                  <a:gd name="T29" fmla="*/ 131 h 133"/>
                  <a:gd name="T30" fmla="*/ 79 w 133"/>
                  <a:gd name="T31" fmla="*/ 130 h 133"/>
                  <a:gd name="T32" fmla="*/ 92 w 133"/>
                  <a:gd name="T33" fmla="*/ 127 h 133"/>
                  <a:gd name="T34" fmla="*/ 103 w 133"/>
                  <a:gd name="T35" fmla="*/ 122 h 133"/>
                  <a:gd name="T36" fmla="*/ 114 w 133"/>
                  <a:gd name="T37" fmla="*/ 114 h 133"/>
                  <a:gd name="T38" fmla="*/ 122 w 133"/>
                  <a:gd name="T39" fmla="*/ 103 h 133"/>
                  <a:gd name="T40" fmla="*/ 127 w 133"/>
                  <a:gd name="T41" fmla="*/ 92 h 133"/>
                  <a:gd name="T42" fmla="*/ 130 w 133"/>
                  <a:gd name="T43" fmla="*/ 78 h 133"/>
                  <a:gd name="T44" fmla="*/ 132 w 133"/>
                  <a:gd name="T45" fmla="*/ 72 h 133"/>
                  <a:gd name="T46" fmla="*/ 132 w 133"/>
                  <a:gd name="T47" fmla="*/ 69 h 133"/>
                  <a:gd name="T48" fmla="*/ 133 w 133"/>
                  <a:gd name="T49" fmla="*/ 66 h 133"/>
                  <a:gd name="T50" fmla="*/ 130 w 133"/>
                  <a:gd name="T51" fmla="*/ 52 h 133"/>
                  <a:gd name="T52" fmla="*/ 127 w 133"/>
                  <a:gd name="T53" fmla="*/ 40 h 133"/>
                  <a:gd name="T54" fmla="*/ 122 w 133"/>
                  <a:gd name="T55" fmla="*/ 29 h 133"/>
                  <a:gd name="T56" fmla="*/ 114 w 133"/>
                  <a:gd name="T57" fmla="*/ 20 h 133"/>
                  <a:gd name="T58" fmla="*/ 103 w 133"/>
                  <a:gd name="T59" fmla="*/ 10 h 133"/>
                  <a:gd name="T60" fmla="*/ 92 w 133"/>
                  <a:gd name="T61" fmla="*/ 5 h 133"/>
                  <a:gd name="T62" fmla="*/ 79 w 133"/>
                  <a:gd name="T63" fmla="*/ 1 h 133"/>
                  <a:gd name="T64" fmla="*/ 67 w 133"/>
                  <a:gd name="T65" fmla="*/ 0 h 133"/>
                  <a:gd name="T66" fmla="*/ 52 w 133"/>
                  <a:gd name="T67" fmla="*/ 1 h 133"/>
                  <a:gd name="T68" fmla="*/ 40 w 133"/>
                  <a:gd name="T69" fmla="*/ 5 h 133"/>
                  <a:gd name="T70" fmla="*/ 29 w 133"/>
                  <a:gd name="T71" fmla="*/ 10 h 133"/>
                  <a:gd name="T72" fmla="*/ 20 w 133"/>
                  <a:gd name="T73" fmla="*/ 2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3" h="133">
                    <a:moveTo>
                      <a:pt x="20" y="20"/>
                    </a:moveTo>
                    <a:lnTo>
                      <a:pt x="10" y="29"/>
                    </a:lnTo>
                    <a:lnTo>
                      <a:pt x="5" y="40"/>
                    </a:lnTo>
                    <a:lnTo>
                      <a:pt x="2" y="52"/>
                    </a:lnTo>
                    <a:lnTo>
                      <a:pt x="0" y="66"/>
                    </a:lnTo>
                    <a:lnTo>
                      <a:pt x="2" y="78"/>
                    </a:lnTo>
                    <a:lnTo>
                      <a:pt x="5" y="92"/>
                    </a:lnTo>
                    <a:lnTo>
                      <a:pt x="10" y="103"/>
                    </a:lnTo>
                    <a:lnTo>
                      <a:pt x="20" y="114"/>
                    </a:lnTo>
                    <a:lnTo>
                      <a:pt x="29" y="122"/>
                    </a:lnTo>
                    <a:lnTo>
                      <a:pt x="40" y="127"/>
                    </a:lnTo>
                    <a:lnTo>
                      <a:pt x="52" y="130"/>
                    </a:lnTo>
                    <a:lnTo>
                      <a:pt x="67" y="133"/>
                    </a:lnTo>
                    <a:lnTo>
                      <a:pt x="69" y="131"/>
                    </a:lnTo>
                    <a:lnTo>
                      <a:pt x="72" y="131"/>
                    </a:lnTo>
                    <a:lnTo>
                      <a:pt x="79" y="130"/>
                    </a:lnTo>
                    <a:lnTo>
                      <a:pt x="92" y="127"/>
                    </a:lnTo>
                    <a:lnTo>
                      <a:pt x="103" y="122"/>
                    </a:lnTo>
                    <a:lnTo>
                      <a:pt x="114" y="114"/>
                    </a:lnTo>
                    <a:lnTo>
                      <a:pt x="122" y="103"/>
                    </a:lnTo>
                    <a:lnTo>
                      <a:pt x="127" y="92"/>
                    </a:lnTo>
                    <a:lnTo>
                      <a:pt x="130" y="78"/>
                    </a:lnTo>
                    <a:lnTo>
                      <a:pt x="132" y="72"/>
                    </a:lnTo>
                    <a:lnTo>
                      <a:pt x="132" y="69"/>
                    </a:lnTo>
                    <a:lnTo>
                      <a:pt x="133" y="66"/>
                    </a:lnTo>
                    <a:lnTo>
                      <a:pt x="130" y="52"/>
                    </a:lnTo>
                    <a:lnTo>
                      <a:pt x="127" y="40"/>
                    </a:lnTo>
                    <a:lnTo>
                      <a:pt x="122" y="29"/>
                    </a:lnTo>
                    <a:lnTo>
                      <a:pt x="114" y="20"/>
                    </a:lnTo>
                    <a:lnTo>
                      <a:pt x="103" y="10"/>
                    </a:lnTo>
                    <a:lnTo>
                      <a:pt x="92" y="5"/>
                    </a:lnTo>
                    <a:lnTo>
                      <a:pt x="79" y="1"/>
                    </a:lnTo>
                    <a:lnTo>
                      <a:pt x="67" y="0"/>
                    </a:lnTo>
                    <a:lnTo>
                      <a:pt x="52" y="1"/>
                    </a:lnTo>
                    <a:lnTo>
                      <a:pt x="40" y="5"/>
                    </a:lnTo>
                    <a:lnTo>
                      <a:pt x="29" y="10"/>
                    </a:lnTo>
                    <a:lnTo>
                      <a:pt x="20" y="2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6" name="Freeform 75">
                <a:extLst>
                  <a:ext uri="{FF2B5EF4-FFF2-40B4-BE49-F238E27FC236}">
                    <a16:creationId xmlns:a16="http://schemas.microsoft.com/office/drawing/2014/main" id="{D89AC6BE-0D29-7090-BAB4-07DA875AB101}"/>
                  </a:ext>
                </a:extLst>
              </p:cNvPr>
              <p:cNvSpPr>
                <a:spLocks/>
              </p:cNvSpPr>
              <p:nvPr/>
            </p:nvSpPr>
            <p:spPr bwMode="auto">
              <a:xfrm>
                <a:off x="1416050" y="4232275"/>
                <a:ext cx="34925" cy="34925"/>
              </a:xfrm>
              <a:custGeom>
                <a:avLst/>
                <a:gdLst>
                  <a:gd name="T0" fmla="*/ 20 w 132"/>
                  <a:gd name="T1" fmla="*/ 19 h 132"/>
                  <a:gd name="T2" fmla="*/ 10 w 132"/>
                  <a:gd name="T3" fmla="*/ 28 h 132"/>
                  <a:gd name="T4" fmla="*/ 5 w 132"/>
                  <a:gd name="T5" fmla="*/ 39 h 132"/>
                  <a:gd name="T6" fmla="*/ 1 w 132"/>
                  <a:gd name="T7" fmla="*/ 51 h 132"/>
                  <a:gd name="T8" fmla="*/ 0 w 132"/>
                  <a:gd name="T9" fmla="*/ 66 h 132"/>
                  <a:gd name="T10" fmla="*/ 1 w 132"/>
                  <a:gd name="T11" fmla="*/ 78 h 132"/>
                  <a:gd name="T12" fmla="*/ 5 w 132"/>
                  <a:gd name="T13" fmla="*/ 91 h 132"/>
                  <a:gd name="T14" fmla="*/ 10 w 132"/>
                  <a:gd name="T15" fmla="*/ 102 h 132"/>
                  <a:gd name="T16" fmla="*/ 20 w 132"/>
                  <a:gd name="T17" fmla="*/ 113 h 132"/>
                  <a:gd name="T18" fmla="*/ 29 w 132"/>
                  <a:gd name="T19" fmla="*/ 121 h 132"/>
                  <a:gd name="T20" fmla="*/ 40 w 132"/>
                  <a:gd name="T21" fmla="*/ 126 h 132"/>
                  <a:gd name="T22" fmla="*/ 52 w 132"/>
                  <a:gd name="T23" fmla="*/ 130 h 132"/>
                  <a:gd name="T24" fmla="*/ 66 w 132"/>
                  <a:gd name="T25" fmla="*/ 132 h 132"/>
                  <a:gd name="T26" fmla="*/ 69 w 132"/>
                  <a:gd name="T27" fmla="*/ 131 h 132"/>
                  <a:gd name="T28" fmla="*/ 72 w 132"/>
                  <a:gd name="T29" fmla="*/ 131 h 132"/>
                  <a:gd name="T30" fmla="*/ 78 w 132"/>
                  <a:gd name="T31" fmla="*/ 130 h 132"/>
                  <a:gd name="T32" fmla="*/ 92 w 132"/>
                  <a:gd name="T33" fmla="*/ 126 h 132"/>
                  <a:gd name="T34" fmla="*/ 103 w 132"/>
                  <a:gd name="T35" fmla="*/ 121 h 132"/>
                  <a:gd name="T36" fmla="*/ 114 w 132"/>
                  <a:gd name="T37" fmla="*/ 113 h 132"/>
                  <a:gd name="T38" fmla="*/ 121 w 132"/>
                  <a:gd name="T39" fmla="*/ 102 h 132"/>
                  <a:gd name="T40" fmla="*/ 127 w 132"/>
                  <a:gd name="T41" fmla="*/ 91 h 132"/>
                  <a:gd name="T42" fmla="*/ 130 w 132"/>
                  <a:gd name="T43" fmla="*/ 78 h 132"/>
                  <a:gd name="T44" fmla="*/ 131 w 132"/>
                  <a:gd name="T45" fmla="*/ 71 h 132"/>
                  <a:gd name="T46" fmla="*/ 131 w 132"/>
                  <a:gd name="T47" fmla="*/ 68 h 132"/>
                  <a:gd name="T48" fmla="*/ 132 w 132"/>
                  <a:gd name="T49" fmla="*/ 66 h 132"/>
                  <a:gd name="T50" fmla="*/ 130 w 132"/>
                  <a:gd name="T51" fmla="*/ 51 h 132"/>
                  <a:gd name="T52" fmla="*/ 127 w 132"/>
                  <a:gd name="T53" fmla="*/ 39 h 132"/>
                  <a:gd name="T54" fmla="*/ 121 w 132"/>
                  <a:gd name="T55" fmla="*/ 28 h 132"/>
                  <a:gd name="T56" fmla="*/ 114 w 132"/>
                  <a:gd name="T57" fmla="*/ 19 h 132"/>
                  <a:gd name="T58" fmla="*/ 103 w 132"/>
                  <a:gd name="T59" fmla="*/ 9 h 132"/>
                  <a:gd name="T60" fmla="*/ 92 w 132"/>
                  <a:gd name="T61" fmla="*/ 4 h 132"/>
                  <a:gd name="T62" fmla="*/ 78 w 132"/>
                  <a:gd name="T63" fmla="*/ 1 h 132"/>
                  <a:gd name="T64" fmla="*/ 66 w 132"/>
                  <a:gd name="T65" fmla="*/ 0 h 132"/>
                  <a:gd name="T66" fmla="*/ 52 w 132"/>
                  <a:gd name="T67" fmla="*/ 1 h 132"/>
                  <a:gd name="T68" fmla="*/ 40 w 132"/>
                  <a:gd name="T69" fmla="*/ 4 h 132"/>
                  <a:gd name="T70" fmla="*/ 29 w 132"/>
                  <a:gd name="T71" fmla="*/ 9 h 132"/>
                  <a:gd name="T72" fmla="*/ 20 w 132"/>
                  <a:gd name="T73" fmla="*/ 1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20" y="19"/>
                    </a:moveTo>
                    <a:lnTo>
                      <a:pt x="10" y="28"/>
                    </a:lnTo>
                    <a:lnTo>
                      <a:pt x="5" y="39"/>
                    </a:lnTo>
                    <a:lnTo>
                      <a:pt x="1" y="51"/>
                    </a:lnTo>
                    <a:lnTo>
                      <a:pt x="0" y="66"/>
                    </a:lnTo>
                    <a:lnTo>
                      <a:pt x="1" y="78"/>
                    </a:lnTo>
                    <a:lnTo>
                      <a:pt x="5" y="91"/>
                    </a:lnTo>
                    <a:lnTo>
                      <a:pt x="10" y="102"/>
                    </a:lnTo>
                    <a:lnTo>
                      <a:pt x="20" y="113"/>
                    </a:lnTo>
                    <a:lnTo>
                      <a:pt x="29" y="121"/>
                    </a:lnTo>
                    <a:lnTo>
                      <a:pt x="40" y="126"/>
                    </a:lnTo>
                    <a:lnTo>
                      <a:pt x="52" y="130"/>
                    </a:lnTo>
                    <a:lnTo>
                      <a:pt x="66" y="132"/>
                    </a:lnTo>
                    <a:lnTo>
                      <a:pt x="69" y="131"/>
                    </a:lnTo>
                    <a:lnTo>
                      <a:pt x="72" y="131"/>
                    </a:lnTo>
                    <a:lnTo>
                      <a:pt x="78" y="130"/>
                    </a:lnTo>
                    <a:lnTo>
                      <a:pt x="92" y="126"/>
                    </a:lnTo>
                    <a:lnTo>
                      <a:pt x="103" y="121"/>
                    </a:lnTo>
                    <a:lnTo>
                      <a:pt x="114" y="113"/>
                    </a:lnTo>
                    <a:lnTo>
                      <a:pt x="121" y="102"/>
                    </a:lnTo>
                    <a:lnTo>
                      <a:pt x="127" y="91"/>
                    </a:lnTo>
                    <a:lnTo>
                      <a:pt x="130" y="78"/>
                    </a:lnTo>
                    <a:lnTo>
                      <a:pt x="131" y="71"/>
                    </a:lnTo>
                    <a:lnTo>
                      <a:pt x="131" y="68"/>
                    </a:lnTo>
                    <a:lnTo>
                      <a:pt x="132" y="66"/>
                    </a:lnTo>
                    <a:lnTo>
                      <a:pt x="130" y="51"/>
                    </a:lnTo>
                    <a:lnTo>
                      <a:pt x="127" y="39"/>
                    </a:lnTo>
                    <a:lnTo>
                      <a:pt x="121" y="28"/>
                    </a:lnTo>
                    <a:lnTo>
                      <a:pt x="114" y="19"/>
                    </a:lnTo>
                    <a:lnTo>
                      <a:pt x="103" y="9"/>
                    </a:lnTo>
                    <a:lnTo>
                      <a:pt x="92" y="4"/>
                    </a:lnTo>
                    <a:lnTo>
                      <a:pt x="78" y="1"/>
                    </a:lnTo>
                    <a:lnTo>
                      <a:pt x="66" y="0"/>
                    </a:lnTo>
                    <a:lnTo>
                      <a:pt x="52" y="1"/>
                    </a:lnTo>
                    <a:lnTo>
                      <a:pt x="40" y="4"/>
                    </a:lnTo>
                    <a:lnTo>
                      <a:pt x="29" y="9"/>
                    </a:lnTo>
                    <a:lnTo>
                      <a:pt x="20" y="19"/>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7" name="Freeform 76">
                <a:extLst>
                  <a:ext uri="{FF2B5EF4-FFF2-40B4-BE49-F238E27FC236}">
                    <a16:creationId xmlns:a16="http://schemas.microsoft.com/office/drawing/2014/main" id="{CA44887F-7353-14F1-84DD-A714EC2CE280}"/>
                  </a:ext>
                </a:extLst>
              </p:cNvPr>
              <p:cNvSpPr>
                <a:spLocks/>
              </p:cNvSpPr>
              <p:nvPr/>
            </p:nvSpPr>
            <p:spPr bwMode="auto">
              <a:xfrm>
                <a:off x="1477963" y="4246563"/>
                <a:ext cx="34925" cy="34925"/>
              </a:xfrm>
              <a:custGeom>
                <a:avLst/>
                <a:gdLst>
                  <a:gd name="T0" fmla="*/ 20 w 132"/>
                  <a:gd name="T1" fmla="*/ 20 h 132"/>
                  <a:gd name="T2" fmla="*/ 10 w 132"/>
                  <a:gd name="T3" fmla="*/ 28 h 132"/>
                  <a:gd name="T4" fmla="*/ 5 w 132"/>
                  <a:gd name="T5" fmla="*/ 39 h 132"/>
                  <a:gd name="T6" fmla="*/ 1 w 132"/>
                  <a:gd name="T7" fmla="*/ 52 h 132"/>
                  <a:gd name="T8" fmla="*/ 0 w 132"/>
                  <a:gd name="T9" fmla="*/ 66 h 132"/>
                  <a:gd name="T10" fmla="*/ 1 w 132"/>
                  <a:gd name="T11" fmla="*/ 78 h 132"/>
                  <a:gd name="T12" fmla="*/ 5 w 132"/>
                  <a:gd name="T13" fmla="*/ 91 h 132"/>
                  <a:gd name="T14" fmla="*/ 10 w 132"/>
                  <a:gd name="T15" fmla="*/ 102 h 132"/>
                  <a:gd name="T16" fmla="*/ 20 w 132"/>
                  <a:gd name="T17" fmla="*/ 113 h 132"/>
                  <a:gd name="T18" fmla="*/ 29 w 132"/>
                  <a:gd name="T19" fmla="*/ 121 h 132"/>
                  <a:gd name="T20" fmla="*/ 40 w 132"/>
                  <a:gd name="T21" fmla="*/ 127 h 132"/>
                  <a:gd name="T22" fmla="*/ 52 w 132"/>
                  <a:gd name="T23" fmla="*/ 130 h 132"/>
                  <a:gd name="T24" fmla="*/ 66 w 132"/>
                  <a:gd name="T25" fmla="*/ 132 h 132"/>
                  <a:gd name="T26" fmla="*/ 68 w 132"/>
                  <a:gd name="T27" fmla="*/ 131 h 132"/>
                  <a:gd name="T28" fmla="*/ 72 w 132"/>
                  <a:gd name="T29" fmla="*/ 131 h 132"/>
                  <a:gd name="T30" fmla="*/ 78 w 132"/>
                  <a:gd name="T31" fmla="*/ 130 h 132"/>
                  <a:gd name="T32" fmla="*/ 92 w 132"/>
                  <a:gd name="T33" fmla="*/ 127 h 132"/>
                  <a:gd name="T34" fmla="*/ 103 w 132"/>
                  <a:gd name="T35" fmla="*/ 121 h 132"/>
                  <a:gd name="T36" fmla="*/ 114 w 132"/>
                  <a:gd name="T37" fmla="*/ 113 h 132"/>
                  <a:gd name="T38" fmla="*/ 121 w 132"/>
                  <a:gd name="T39" fmla="*/ 102 h 132"/>
                  <a:gd name="T40" fmla="*/ 127 w 132"/>
                  <a:gd name="T41" fmla="*/ 91 h 132"/>
                  <a:gd name="T42" fmla="*/ 130 w 132"/>
                  <a:gd name="T43" fmla="*/ 78 h 132"/>
                  <a:gd name="T44" fmla="*/ 131 w 132"/>
                  <a:gd name="T45" fmla="*/ 71 h 132"/>
                  <a:gd name="T46" fmla="*/ 131 w 132"/>
                  <a:gd name="T47" fmla="*/ 68 h 132"/>
                  <a:gd name="T48" fmla="*/ 132 w 132"/>
                  <a:gd name="T49" fmla="*/ 66 h 132"/>
                  <a:gd name="T50" fmla="*/ 130 w 132"/>
                  <a:gd name="T51" fmla="*/ 52 h 132"/>
                  <a:gd name="T52" fmla="*/ 127 w 132"/>
                  <a:gd name="T53" fmla="*/ 39 h 132"/>
                  <a:gd name="T54" fmla="*/ 121 w 132"/>
                  <a:gd name="T55" fmla="*/ 28 h 132"/>
                  <a:gd name="T56" fmla="*/ 114 w 132"/>
                  <a:gd name="T57" fmla="*/ 20 h 132"/>
                  <a:gd name="T58" fmla="*/ 103 w 132"/>
                  <a:gd name="T59" fmla="*/ 10 h 132"/>
                  <a:gd name="T60" fmla="*/ 92 w 132"/>
                  <a:gd name="T61" fmla="*/ 4 h 132"/>
                  <a:gd name="T62" fmla="*/ 78 w 132"/>
                  <a:gd name="T63" fmla="*/ 1 h 132"/>
                  <a:gd name="T64" fmla="*/ 66 w 132"/>
                  <a:gd name="T65" fmla="*/ 0 h 132"/>
                  <a:gd name="T66" fmla="*/ 52 w 132"/>
                  <a:gd name="T67" fmla="*/ 1 h 132"/>
                  <a:gd name="T68" fmla="*/ 40 w 132"/>
                  <a:gd name="T69" fmla="*/ 4 h 132"/>
                  <a:gd name="T70" fmla="*/ 29 w 132"/>
                  <a:gd name="T71" fmla="*/ 10 h 132"/>
                  <a:gd name="T72" fmla="*/ 20 w 132"/>
                  <a:gd name="T73" fmla="*/ 2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20" y="20"/>
                    </a:moveTo>
                    <a:lnTo>
                      <a:pt x="10" y="28"/>
                    </a:lnTo>
                    <a:lnTo>
                      <a:pt x="5" y="39"/>
                    </a:lnTo>
                    <a:lnTo>
                      <a:pt x="1" y="52"/>
                    </a:lnTo>
                    <a:lnTo>
                      <a:pt x="0" y="66"/>
                    </a:lnTo>
                    <a:lnTo>
                      <a:pt x="1" y="78"/>
                    </a:lnTo>
                    <a:lnTo>
                      <a:pt x="5" y="91"/>
                    </a:lnTo>
                    <a:lnTo>
                      <a:pt x="10" y="102"/>
                    </a:lnTo>
                    <a:lnTo>
                      <a:pt x="20" y="113"/>
                    </a:lnTo>
                    <a:lnTo>
                      <a:pt x="29" y="121"/>
                    </a:lnTo>
                    <a:lnTo>
                      <a:pt x="40" y="127"/>
                    </a:lnTo>
                    <a:lnTo>
                      <a:pt x="52" y="130"/>
                    </a:lnTo>
                    <a:lnTo>
                      <a:pt x="66" y="132"/>
                    </a:lnTo>
                    <a:lnTo>
                      <a:pt x="68" y="131"/>
                    </a:lnTo>
                    <a:lnTo>
                      <a:pt x="72" y="131"/>
                    </a:lnTo>
                    <a:lnTo>
                      <a:pt x="78" y="130"/>
                    </a:lnTo>
                    <a:lnTo>
                      <a:pt x="92" y="127"/>
                    </a:lnTo>
                    <a:lnTo>
                      <a:pt x="103" y="121"/>
                    </a:lnTo>
                    <a:lnTo>
                      <a:pt x="114" y="113"/>
                    </a:lnTo>
                    <a:lnTo>
                      <a:pt x="121" y="102"/>
                    </a:lnTo>
                    <a:lnTo>
                      <a:pt x="127" y="91"/>
                    </a:lnTo>
                    <a:lnTo>
                      <a:pt x="130" y="78"/>
                    </a:lnTo>
                    <a:lnTo>
                      <a:pt x="131" y="71"/>
                    </a:lnTo>
                    <a:lnTo>
                      <a:pt x="131" y="68"/>
                    </a:lnTo>
                    <a:lnTo>
                      <a:pt x="132" y="66"/>
                    </a:lnTo>
                    <a:lnTo>
                      <a:pt x="130" y="52"/>
                    </a:lnTo>
                    <a:lnTo>
                      <a:pt x="127" y="39"/>
                    </a:lnTo>
                    <a:lnTo>
                      <a:pt x="121" y="28"/>
                    </a:lnTo>
                    <a:lnTo>
                      <a:pt x="114" y="20"/>
                    </a:lnTo>
                    <a:lnTo>
                      <a:pt x="103" y="10"/>
                    </a:lnTo>
                    <a:lnTo>
                      <a:pt x="92" y="4"/>
                    </a:lnTo>
                    <a:lnTo>
                      <a:pt x="78" y="1"/>
                    </a:lnTo>
                    <a:lnTo>
                      <a:pt x="66" y="0"/>
                    </a:lnTo>
                    <a:lnTo>
                      <a:pt x="52" y="1"/>
                    </a:lnTo>
                    <a:lnTo>
                      <a:pt x="40" y="4"/>
                    </a:lnTo>
                    <a:lnTo>
                      <a:pt x="29" y="10"/>
                    </a:lnTo>
                    <a:lnTo>
                      <a:pt x="20" y="2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8" name="Freeform 77">
                <a:extLst>
                  <a:ext uri="{FF2B5EF4-FFF2-40B4-BE49-F238E27FC236}">
                    <a16:creationId xmlns:a16="http://schemas.microsoft.com/office/drawing/2014/main" id="{C2208D9F-C486-3FA8-A0A9-3EAD83298680}"/>
                  </a:ext>
                </a:extLst>
              </p:cNvPr>
              <p:cNvSpPr>
                <a:spLocks/>
              </p:cNvSpPr>
              <p:nvPr/>
            </p:nvSpPr>
            <p:spPr bwMode="auto">
              <a:xfrm>
                <a:off x="1544638" y="4270375"/>
                <a:ext cx="34925" cy="34925"/>
              </a:xfrm>
              <a:custGeom>
                <a:avLst/>
                <a:gdLst>
                  <a:gd name="T0" fmla="*/ 20 w 133"/>
                  <a:gd name="T1" fmla="*/ 20 h 132"/>
                  <a:gd name="T2" fmla="*/ 10 w 133"/>
                  <a:gd name="T3" fmla="*/ 29 h 132"/>
                  <a:gd name="T4" fmla="*/ 5 w 133"/>
                  <a:gd name="T5" fmla="*/ 40 h 132"/>
                  <a:gd name="T6" fmla="*/ 1 w 133"/>
                  <a:gd name="T7" fmla="*/ 52 h 132"/>
                  <a:gd name="T8" fmla="*/ 0 w 133"/>
                  <a:gd name="T9" fmla="*/ 66 h 132"/>
                  <a:gd name="T10" fmla="*/ 1 w 133"/>
                  <a:gd name="T11" fmla="*/ 78 h 132"/>
                  <a:gd name="T12" fmla="*/ 5 w 133"/>
                  <a:gd name="T13" fmla="*/ 92 h 132"/>
                  <a:gd name="T14" fmla="*/ 10 w 133"/>
                  <a:gd name="T15" fmla="*/ 103 h 132"/>
                  <a:gd name="T16" fmla="*/ 20 w 133"/>
                  <a:gd name="T17" fmla="*/ 114 h 132"/>
                  <a:gd name="T18" fmla="*/ 29 w 133"/>
                  <a:gd name="T19" fmla="*/ 121 h 132"/>
                  <a:gd name="T20" fmla="*/ 40 w 133"/>
                  <a:gd name="T21" fmla="*/ 127 h 132"/>
                  <a:gd name="T22" fmla="*/ 52 w 133"/>
                  <a:gd name="T23" fmla="*/ 130 h 132"/>
                  <a:gd name="T24" fmla="*/ 66 w 133"/>
                  <a:gd name="T25" fmla="*/ 132 h 132"/>
                  <a:gd name="T26" fmla="*/ 69 w 133"/>
                  <a:gd name="T27" fmla="*/ 131 h 132"/>
                  <a:gd name="T28" fmla="*/ 72 w 133"/>
                  <a:gd name="T29" fmla="*/ 131 h 132"/>
                  <a:gd name="T30" fmla="*/ 79 w 133"/>
                  <a:gd name="T31" fmla="*/ 130 h 132"/>
                  <a:gd name="T32" fmla="*/ 92 w 133"/>
                  <a:gd name="T33" fmla="*/ 127 h 132"/>
                  <a:gd name="T34" fmla="*/ 103 w 133"/>
                  <a:gd name="T35" fmla="*/ 121 h 132"/>
                  <a:gd name="T36" fmla="*/ 114 w 133"/>
                  <a:gd name="T37" fmla="*/ 114 h 132"/>
                  <a:gd name="T38" fmla="*/ 122 w 133"/>
                  <a:gd name="T39" fmla="*/ 103 h 132"/>
                  <a:gd name="T40" fmla="*/ 127 w 133"/>
                  <a:gd name="T41" fmla="*/ 92 h 132"/>
                  <a:gd name="T42" fmla="*/ 130 w 133"/>
                  <a:gd name="T43" fmla="*/ 78 h 132"/>
                  <a:gd name="T44" fmla="*/ 131 w 133"/>
                  <a:gd name="T45" fmla="*/ 72 h 132"/>
                  <a:gd name="T46" fmla="*/ 131 w 133"/>
                  <a:gd name="T47" fmla="*/ 68 h 132"/>
                  <a:gd name="T48" fmla="*/ 133 w 133"/>
                  <a:gd name="T49" fmla="*/ 66 h 132"/>
                  <a:gd name="T50" fmla="*/ 130 w 133"/>
                  <a:gd name="T51" fmla="*/ 52 h 132"/>
                  <a:gd name="T52" fmla="*/ 127 w 133"/>
                  <a:gd name="T53" fmla="*/ 40 h 132"/>
                  <a:gd name="T54" fmla="*/ 122 w 133"/>
                  <a:gd name="T55" fmla="*/ 29 h 132"/>
                  <a:gd name="T56" fmla="*/ 114 w 133"/>
                  <a:gd name="T57" fmla="*/ 20 h 132"/>
                  <a:gd name="T58" fmla="*/ 103 w 133"/>
                  <a:gd name="T59" fmla="*/ 10 h 132"/>
                  <a:gd name="T60" fmla="*/ 92 w 133"/>
                  <a:gd name="T61" fmla="*/ 4 h 132"/>
                  <a:gd name="T62" fmla="*/ 79 w 133"/>
                  <a:gd name="T63" fmla="*/ 1 h 132"/>
                  <a:gd name="T64" fmla="*/ 66 w 133"/>
                  <a:gd name="T65" fmla="*/ 0 h 132"/>
                  <a:gd name="T66" fmla="*/ 52 w 133"/>
                  <a:gd name="T67" fmla="*/ 1 h 132"/>
                  <a:gd name="T68" fmla="*/ 40 w 133"/>
                  <a:gd name="T69" fmla="*/ 4 h 132"/>
                  <a:gd name="T70" fmla="*/ 29 w 133"/>
                  <a:gd name="T71" fmla="*/ 10 h 132"/>
                  <a:gd name="T72" fmla="*/ 20 w 133"/>
                  <a:gd name="T73" fmla="*/ 2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3" h="132">
                    <a:moveTo>
                      <a:pt x="20" y="20"/>
                    </a:moveTo>
                    <a:lnTo>
                      <a:pt x="10" y="29"/>
                    </a:lnTo>
                    <a:lnTo>
                      <a:pt x="5" y="40"/>
                    </a:lnTo>
                    <a:lnTo>
                      <a:pt x="1" y="52"/>
                    </a:lnTo>
                    <a:lnTo>
                      <a:pt x="0" y="66"/>
                    </a:lnTo>
                    <a:lnTo>
                      <a:pt x="1" y="78"/>
                    </a:lnTo>
                    <a:lnTo>
                      <a:pt x="5" y="92"/>
                    </a:lnTo>
                    <a:lnTo>
                      <a:pt x="10" y="103"/>
                    </a:lnTo>
                    <a:lnTo>
                      <a:pt x="20" y="114"/>
                    </a:lnTo>
                    <a:lnTo>
                      <a:pt x="29" y="121"/>
                    </a:lnTo>
                    <a:lnTo>
                      <a:pt x="40" y="127"/>
                    </a:lnTo>
                    <a:lnTo>
                      <a:pt x="52" y="130"/>
                    </a:lnTo>
                    <a:lnTo>
                      <a:pt x="66" y="132"/>
                    </a:lnTo>
                    <a:lnTo>
                      <a:pt x="69" y="131"/>
                    </a:lnTo>
                    <a:lnTo>
                      <a:pt x="72" y="131"/>
                    </a:lnTo>
                    <a:lnTo>
                      <a:pt x="79" y="130"/>
                    </a:lnTo>
                    <a:lnTo>
                      <a:pt x="92" y="127"/>
                    </a:lnTo>
                    <a:lnTo>
                      <a:pt x="103" y="121"/>
                    </a:lnTo>
                    <a:lnTo>
                      <a:pt x="114" y="114"/>
                    </a:lnTo>
                    <a:lnTo>
                      <a:pt x="122" y="103"/>
                    </a:lnTo>
                    <a:lnTo>
                      <a:pt x="127" y="92"/>
                    </a:lnTo>
                    <a:lnTo>
                      <a:pt x="130" y="78"/>
                    </a:lnTo>
                    <a:lnTo>
                      <a:pt x="131" y="72"/>
                    </a:lnTo>
                    <a:lnTo>
                      <a:pt x="131" y="68"/>
                    </a:lnTo>
                    <a:lnTo>
                      <a:pt x="133" y="66"/>
                    </a:lnTo>
                    <a:lnTo>
                      <a:pt x="130" y="52"/>
                    </a:lnTo>
                    <a:lnTo>
                      <a:pt x="127" y="40"/>
                    </a:lnTo>
                    <a:lnTo>
                      <a:pt x="122" y="29"/>
                    </a:lnTo>
                    <a:lnTo>
                      <a:pt x="114" y="20"/>
                    </a:lnTo>
                    <a:lnTo>
                      <a:pt x="103" y="10"/>
                    </a:lnTo>
                    <a:lnTo>
                      <a:pt x="92" y="4"/>
                    </a:lnTo>
                    <a:lnTo>
                      <a:pt x="79" y="1"/>
                    </a:lnTo>
                    <a:lnTo>
                      <a:pt x="66" y="0"/>
                    </a:lnTo>
                    <a:lnTo>
                      <a:pt x="52" y="1"/>
                    </a:lnTo>
                    <a:lnTo>
                      <a:pt x="40" y="4"/>
                    </a:lnTo>
                    <a:lnTo>
                      <a:pt x="29" y="10"/>
                    </a:lnTo>
                    <a:lnTo>
                      <a:pt x="20" y="2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9" name="Freeform 78">
                <a:extLst>
                  <a:ext uri="{FF2B5EF4-FFF2-40B4-BE49-F238E27FC236}">
                    <a16:creationId xmlns:a16="http://schemas.microsoft.com/office/drawing/2014/main" id="{090B37B7-3732-7AA2-CD25-FBE7E4D47A1D}"/>
                  </a:ext>
                </a:extLst>
              </p:cNvPr>
              <p:cNvSpPr>
                <a:spLocks/>
              </p:cNvSpPr>
              <p:nvPr/>
            </p:nvSpPr>
            <p:spPr bwMode="auto">
              <a:xfrm>
                <a:off x="1609725" y="4271963"/>
                <a:ext cx="34925" cy="34925"/>
              </a:xfrm>
              <a:custGeom>
                <a:avLst/>
                <a:gdLst>
                  <a:gd name="T0" fmla="*/ 20 w 132"/>
                  <a:gd name="T1" fmla="*/ 20 h 133"/>
                  <a:gd name="T2" fmla="*/ 10 w 132"/>
                  <a:gd name="T3" fmla="*/ 29 h 133"/>
                  <a:gd name="T4" fmla="*/ 4 w 132"/>
                  <a:gd name="T5" fmla="*/ 40 h 133"/>
                  <a:gd name="T6" fmla="*/ 1 w 132"/>
                  <a:gd name="T7" fmla="*/ 52 h 133"/>
                  <a:gd name="T8" fmla="*/ 0 w 132"/>
                  <a:gd name="T9" fmla="*/ 67 h 133"/>
                  <a:gd name="T10" fmla="*/ 1 w 132"/>
                  <a:gd name="T11" fmla="*/ 79 h 133"/>
                  <a:gd name="T12" fmla="*/ 4 w 132"/>
                  <a:gd name="T13" fmla="*/ 92 h 133"/>
                  <a:gd name="T14" fmla="*/ 10 w 132"/>
                  <a:gd name="T15" fmla="*/ 103 h 133"/>
                  <a:gd name="T16" fmla="*/ 20 w 132"/>
                  <a:gd name="T17" fmla="*/ 114 h 133"/>
                  <a:gd name="T18" fmla="*/ 29 w 132"/>
                  <a:gd name="T19" fmla="*/ 122 h 133"/>
                  <a:gd name="T20" fmla="*/ 40 w 132"/>
                  <a:gd name="T21" fmla="*/ 127 h 133"/>
                  <a:gd name="T22" fmla="*/ 52 w 132"/>
                  <a:gd name="T23" fmla="*/ 131 h 133"/>
                  <a:gd name="T24" fmla="*/ 66 w 132"/>
                  <a:gd name="T25" fmla="*/ 133 h 133"/>
                  <a:gd name="T26" fmla="*/ 68 w 132"/>
                  <a:gd name="T27" fmla="*/ 132 h 133"/>
                  <a:gd name="T28" fmla="*/ 72 w 132"/>
                  <a:gd name="T29" fmla="*/ 132 h 133"/>
                  <a:gd name="T30" fmla="*/ 78 w 132"/>
                  <a:gd name="T31" fmla="*/ 131 h 133"/>
                  <a:gd name="T32" fmla="*/ 91 w 132"/>
                  <a:gd name="T33" fmla="*/ 127 h 133"/>
                  <a:gd name="T34" fmla="*/ 102 w 132"/>
                  <a:gd name="T35" fmla="*/ 122 h 133"/>
                  <a:gd name="T36" fmla="*/ 113 w 132"/>
                  <a:gd name="T37" fmla="*/ 114 h 133"/>
                  <a:gd name="T38" fmla="*/ 121 w 132"/>
                  <a:gd name="T39" fmla="*/ 103 h 133"/>
                  <a:gd name="T40" fmla="*/ 127 w 132"/>
                  <a:gd name="T41" fmla="*/ 92 h 133"/>
                  <a:gd name="T42" fmla="*/ 130 w 132"/>
                  <a:gd name="T43" fmla="*/ 79 h 133"/>
                  <a:gd name="T44" fmla="*/ 131 w 132"/>
                  <a:gd name="T45" fmla="*/ 72 h 133"/>
                  <a:gd name="T46" fmla="*/ 131 w 132"/>
                  <a:gd name="T47" fmla="*/ 69 h 133"/>
                  <a:gd name="T48" fmla="*/ 132 w 132"/>
                  <a:gd name="T49" fmla="*/ 67 h 133"/>
                  <a:gd name="T50" fmla="*/ 130 w 132"/>
                  <a:gd name="T51" fmla="*/ 52 h 133"/>
                  <a:gd name="T52" fmla="*/ 127 w 132"/>
                  <a:gd name="T53" fmla="*/ 40 h 133"/>
                  <a:gd name="T54" fmla="*/ 121 w 132"/>
                  <a:gd name="T55" fmla="*/ 29 h 133"/>
                  <a:gd name="T56" fmla="*/ 113 w 132"/>
                  <a:gd name="T57" fmla="*/ 20 h 133"/>
                  <a:gd name="T58" fmla="*/ 102 w 132"/>
                  <a:gd name="T59" fmla="*/ 10 h 133"/>
                  <a:gd name="T60" fmla="*/ 91 w 132"/>
                  <a:gd name="T61" fmla="*/ 5 h 133"/>
                  <a:gd name="T62" fmla="*/ 78 w 132"/>
                  <a:gd name="T63" fmla="*/ 2 h 133"/>
                  <a:gd name="T64" fmla="*/ 66 w 132"/>
                  <a:gd name="T65" fmla="*/ 0 h 133"/>
                  <a:gd name="T66" fmla="*/ 52 w 132"/>
                  <a:gd name="T67" fmla="*/ 2 h 133"/>
                  <a:gd name="T68" fmla="*/ 40 w 132"/>
                  <a:gd name="T69" fmla="*/ 5 h 133"/>
                  <a:gd name="T70" fmla="*/ 29 w 132"/>
                  <a:gd name="T71" fmla="*/ 10 h 133"/>
                  <a:gd name="T72" fmla="*/ 20 w 132"/>
                  <a:gd name="T73" fmla="*/ 2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3">
                    <a:moveTo>
                      <a:pt x="20" y="20"/>
                    </a:moveTo>
                    <a:lnTo>
                      <a:pt x="10" y="29"/>
                    </a:lnTo>
                    <a:lnTo>
                      <a:pt x="4" y="40"/>
                    </a:lnTo>
                    <a:lnTo>
                      <a:pt x="1" y="52"/>
                    </a:lnTo>
                    <a:lnTo>
                      <a:pt x="0" y="67"/>
                    </a:lnTo>
                    <a:lnTo>
                      <a:pt x="1" y="79"/>
                    </a:lnTo>
                    <a:lnTo>
                      <a:pt x="4" y="92"/>
                    </a:lnTo>
                    <a:lnTo>
                      <a:pt x="10" y="103"/>
                    </a:lnTo>
                    <a:lnTo>
                      <a:pt x="20" y="114"/>
                    </a:lnTo>
                    <a:lnTo>
                      <a:pt x="29" y="122"/>
                    </a:lnTo>
                    <a:lnTo>
                      <a:pt x="40" y="127"/>
                    </a:lnTo>
                    <a:lnTo>
                      <a:pt x="52" y="131"/>
                    </a:lnTo>
                    <a:lnTo>
                      <a:pt x="66" y="133"/>
                    </a:lnTo>
                    <a:lnTo>
                      <a:pt x="68" y="132"/>
                    </a:lnTo>
                    <a:lnTo>
                      <a:pt x="72" y="132"/>
                    </a:lnTo>
                    <a:lnTo>
                      <a:pt x="78" y="131"/>
                    </a:lnTo>
                    <a:lnTo>
                      <a:pt x="91" y="127"/>
                    </a:lnTo>
                    <a:lnTo>
                      <a:pt x="102" y="122"/>
                    </a:lnTo>
                    <a:lnTo>
                      <a:pt x="113" y="114"/>
                    </a:lnTo>
                    <a:lnTo>
                      <a:pt x="121" y="103"/>
                    </a:lnTo>
                    <a:lnTo>
                      <a:pt x="127" y="92"/>
                    </a:lnTo>
                    <a:lnTo>
                      <a:pt x="130" y="79"/>
                    </a:lnTo>
                    <a:lnTo>
                      <a:pt x="131" y="72"/>
                    </a:lnTo>
                    <a:lnTo>
                      <a:pt x="131" y="69"/>
                    </a:lnTo>
                    <a:lnTo>
                      <a:pt x="132" y="67"/>
                    </a:lnTo>
                    <a:lnTo>
                      <a:pt x="130" y="52"/>
                    </a:lnTo>
                    <a:lnTo>
                      <a:pt x="127" y="40"/>
                    </a:lnTo>
                    <a:lnTo>
                      <a:pt x="121" y="29"/>
                    </a:lnTo>
                    <a:lnTo>
                      <a:pt x="113" y="20"/>
                    </a:lnTo>
                    <a:lnTo>
                      <a:pt x="102" y="10"/>
                    </a:lnTo>
                    <a:lnTo>
                      <a:pt x="91" y="5"/>
                    </a:lnTo>
                    <a:lnTo>
                      <a:pt x="78" y="2"/>
                    </a:lnTo>
                    <a:lnTo>
                      <a:pt x="66" y="0"/>
                    </a:lnTo>
                    <a:lnTo>
                      <a:pt x="52" y="2"/>
                    </a:lnTo>
                    <a:lnTo>
                      <a:pt x="40" y="5"/>
                    </a:lnTo>
                    <a:lnTo>
                      <a:pt x="29" y="10"/>
                    </a:lnTo>
                    <a:lnTo>
                      <a:pt x="20" y="2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0" name="Freeform 79">
                <a:extLst>
                  <a:ext uri="{FF2B5EF4-FFF2-40B4-BE49-F238E27FC236}">
                    <a16:creationId xmlns:a16="http://schemas.microsoft.com/office/drawing/2014/main" id="{A32F7BCB-D942-BC95-560D-754C0B11BD8B}"/>
                  </a:ext>
                </a:extLst>
              </p:cNvPr>
              <p:cNvSpPr>
                <a:spLocks/>
              </p:cNvSpPr>
              <p:nvPr/>
            </p:nvSpPr>
            <p:spPr bwMode="auto">
              <a:xfrm>
                <a:off x="1743075" y="4311650"/>
                <a:ext cx="36513" cy="34925"/>
              </a:xfrm>
              <a:custGeom>
                <a:avLst/>
                <a:gdLst>
                  <a:gd name="T0" fmla="*/ 20 w 132"/>
                  <a:gd name="T1" fmla="*/ 19 h 132"/>
                  <a:gd name="T2" fmla="*/ 10 w 132"/>
                  <a:gd name="T3" fmla="*/ 28 h 132"/>
                  <a:gd name="T4" fmla="*/ 4 w 132"/>
                  <a:gd name="T5" fmla="*/ 39 h 132"/>
                  <a:gd name="T6" fmla="*/ 1 w 132"/>
                  <a:gd name="T7" fmla="*/ 51 h 132"/>
                  <a:gd name="T8" fmla="*/ 0 w 132"/>
                  <a:gd name="T9" fmla="*/ 66 h 132"/>
                  <a:gd name="T10" fmla="*/ 1 w 132"/>
                  <a:gd name="T11" fmla="*/ 78 h 132"/>
                  <a:gd name="T12" fmla="*/ 4 w 132"/>
                  <a:gd name="T13" fmla="*/ 91 h 132"/>
                  <a:gd name="T14" fmla="*/ 10 w 132"/>
                  <a:gd name="T15" fmla="*/ 102 h 132"/>
                  <a:gd name="T16" fmla="*/ 20 w 132"/>
                  <a:gd name="T17" fmla="*/ 113 h 132"/>
                  <a:gd name="T18" fmla="*/ 29 w 132"/>
                  <a:gd name="T19" fmla="*/ 121 h 132"/>
                  <a:gd name="T20" fmla="*/ 40 w 132"/>
                  <a:gd name="T21" fmla="*/ 126 h 132"/>
                  <a:gd name="T22" fmla="*/ 52 w 132"/>
                  <a:gd name="T23" fmla="*/ 130 h 132"/>
                  <a:gd name="T24" fmla="*/ 66 w 132"/>
                  <a:gd name="T25" fmla="*/ 132 h 132"/>
                  <a:gd name="T26" fmla="*/ 68 w 132"/>
                  <a:gd name="T27" fmla="*/ 131 h 132"/>
                  <a:gd name="T28" fmla="*/ 71 w 132"/>
                  <a:gd name="T29" fmla="*/ 131 h 132"/>
                  <a:gd name="T30" fmla="*/ 78 w 132"/>
                  <a:gd name="T31" fmla="*/ 130 h 132"/>
                  <a:gd name="T32" fmla="*/ 91 w 132"/>
                  <a:gd name="T33" fmla="*/ 126 h 132"/>
                  <a:gd name="T34" fmla="*/ 102 w 132"/>
                  <a:gd name="T35" fmla="*/ 121 h 132"/>
                  <a:gd name="T36" fmla="*/ 113 w 132"/>
                  <a:gd name="T37" fmla="*/ 113 h 132"/>
                  <a:gd name="T38" fmla="*/ 121 w 132"/>
                  <a:gd name="T39" fmla="*/ 102 h 132"/>
                  <a:gd name="T40" fmla="*/ 127 w 132"/>
                  <a:gd name="T41" fmla="*/ 91 h 132"/>
                  <a:gd name="T42" fmla="*/ 130 w 132"/>
                  <a:gd name="T43" fmla="*/ 78 h 132"/>
                  <a:gd name="T44" fmla="*/ 131 w 132"/>
                  <a:gd name="T45" fmla="*/ 71 h 132"/>
                  <a:gd name="T46" fmla="*/ 131 w 132"/>
                  <a:gd name="T47" fmla="*/ 68 h 132"/>
                  <a:gd name="T48" fmla="*/ 132 w 132"/>
                  <a:gd name="T49" fmla="*/ 66 h 132"/>
                  <a:gd name="T50" fmla="*/ 130 w 132"/>
                  <a:gd name="T51" fmla="*/ 51 h 132"/>
                  <a:gd name="T52" fmla="*/ 127 w 132"/>
                  <a:gd name="T53" fmla="*/ 39 h 132"/>
                  <a:gd name="T54" fmla="*/ 121 w 132"/>
                  <a:gd name="T55" fmla="*/ 28 h 132"/>
                  <a:gd name="T56" fmla="*/ 113 w 132"/>
                  <a:gd name="T57" fmla="*/ 19 h 132"/>
                  <a:gd name="T58" fmla="*/ 102 w 132"/>
                  <a:gd name="T59" fmla="*/ 9 h 132"/>
                  <a:gd name="T60" fmla="*/ 91 w 132"/>
                  <a:gd name="T61" fmla="*/ 4 h 132"/>
                  <a:gd name="T62" fmla="*/ 78 w 132"/>
                  <a:gd name="T63" fmla="*/ 1 h 132"/>
                  <a:gd name="T64" fmla="*/ 66 w 132"/>
                  <a:gd name="T65" fmla="*/ 0 h 132"/>
                  <a:gd name="T66" fmla="*/ 52 w 132"/>
                  <a:gd name="T67" fmla="*/ 1 h 132"/>
                  <a:gd name="T68" fmla="*/ 40 w 132"/>
                  <a:gd name="T69" fmla="*/ 4 h 132"/>
                  <a:gd name="T70" fmla="*/ 29 w 132"/>
                  <a:gd name="T71" fmla="*/ 9 h 132"/>
                  <a:gd name="T72" fmla="*/ 20 w 132"/>
                  <a:gd name="T73" fmla="*/ 1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20" y="19"/>
                    </a:moveTo>
                    <a:lnTo>
                      <a:pt x="10" y="28"/>
                    </a:lnTo>
                    <a:lnTo>
                      <a:pt x="4" y="39"/>
                    </a:lnTo>
                    <a:lnTo>
                      <a:pt x="1" y="51"/>
                    </a:lnTo>
                    <a:lnTo>
                      <a:pt x="0" y="66"/>
                    </a:lnTo>
                    <a:lnTo>
                      <a:pt x="1" y="78"/>
                    </a:lnTo>
                    <a:lnTo>
                      <a:pt x="4" y="91"/>
                    </a:lnTo>
                    <a:lnTo>
                      <a:pt x="10" y="102"/>
                    </a:lnTo>
                    <a:lnTo>
                      <a:pt x="20" y="113"/>
                    </a:lnTo>
                    <a:lnTo>
                      <a:pt x="29" y="121"/>
                    </a:lnTo>
                    <a:lnTo>
                      <a:pt x="40" y="126"/>
                    </a:lnTo>
                    <a:lnTo>
                      <a:pt x="52" y="130"/>
                    </a:lnTo>
                    <a:lnTo>
                      <a:pt x="66" y="132"/>
                    </a:lnTo>
                    <a:lnTo>
                      <a:pt x="68" y="131"/>
                    </a:lnTo>
                    <a:lnTo>
                      <a:pt x="71" y="131"/>
                    </a:lnTo>
                    <a:lnTo>
                      <a:pt x="78" y="130"/>
                    </a:lnTo>
                    <a:lnTo>
                      <a:pt x="91" y="126"/>
                    </a:lnTo>
                    <a:lnTo>
                      <a:pt x="102" y="121"/>
                    </a:lnTo>
                    <a:lnTo>
                      <a:pt x="113" y="113"/>
                    </a:lnTo>
                    <a:lnTo>
                      <a:pt x="121" y="102"/>
                    </a:lnTo>
                    <a:lnTo>
                      <a:pt x="127" y="91"/>
                    </a:lnTo>
                    <a:lnTo>
                      <a:pt x="130" y="78"/>
                    </a:lnTo>
                    <a:lnTo>
                      <a:pt x="131" y="71"/>
                    </a:lnTo>
                    <a:lnTo>
                      <a:pt x="131" y="68"/>
                    </a:lnTo>
                    <a:lnTo>
                      <a:pt x="132" y="66"/>
                    </a:lnTo>
                    <a:lnTo>
                      <a:pt x="130" y="51"/>
                    </a:lnTo>
                    <a:lnTo>
                      <a:pt x="127" y="39"/>
                    </a:lnTo>
                    <a:lnTo>
                      <a:pt x="121" y="28"/>
                    </a:lnTo>
                    <a:lnTo>
                      <a:pt x="113" y="19"/>
                    </a:lnTo>
                    <a:lnTo>
                      <a:pt x="102" y="9"/>
                    </a:lnTo>
                    <a:lnTo>
                      <a:pt x="91" y="4"/>
                    </a:lnTo>
                    <a:lnTo>
                      <a:pt x="78" y="1"/>
                    </a:lnTo>
                    <a:lnTo>
                      <a:pt x="66" y="0"/>
                    </a:lnTo>
                    <a:lnTo>
                      <a:pt x="52" y="1"/>
                    </a:lnTo>
                    <a:lnTo>
                      <a:pt x="40" y="4"/>
                    </a:lnTo>
                    <a:lnTo>
                      <a:pt x="29" y="9"/>
                    </a:lnTo>
                    <a:lnTo>
                      <a:pt x="20" y="19"/>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1" name="Freeform 80">
                <a:extLst>
                  <a:ext uri="{FF2B5EF4-FFF2-40B4-BE49-F238E27FC236}">
                    <a16:creationId xmlns:a16="http://schemas.microsoft.com/office/drawing/2014/main" id="{3FBDEAF7-5333-24D5-599F-8E1D62691FF8}"/>
                  </a:ext>
                </a:extLst>
              </p:cNvPr>
              <p:cNvSpPr>
                <a:spLocks/>
              </p:cNvSpPr>
              <p:nvPr/>
            </p:nvSpPr>
            <p:spPr bwMode="auto">
              <a:xfrm>
                <a:off x="1936750" y="4354513"/>
                <a:ext cx="34925" cy="34925"/>
              </a:xfrm>
              <a:custGeom>
                <a:avLst/>
                <a:gdLst>
                  <a:gd name="T0" fmla="*/ 20 w 133"/>
                  <a:gd name="T1" fmla="*/ 20 h 132"/>
                  <a:gd name="T2" fmla="*/ 10 w 133"/>
                  <a:gd name="T3" fmla="*/ 28 h 132"/>
                  <a:gd name="T4" fmla="*/ 5 w 133"/>
                  <a:gd name="T5" fmla="*/ 39 h 132"/>
                  <a:gd name="T6" fmla="*/ 1 w 133"/>
                  <a:gd name="T7" fmla="*/ 52 h 132"/>
                  <a:gd name="T8" fmla="*/ 0 w 133"/>
                  <a:gd name="T9" fmla="*/ 66 h 132"/>
                  <a:gd name="T10" fmla="*/ 1 w 133"/>
                  <a:gd name="T11" fmla="*/ 78 h 132"/>
                  <a:gd name="T12" fmla="*/ 5 w 133"/>
                  <a:gd name="T13" fmla="*/ 91 h 132"/>
                  <a:gd name="T14" fmla="*/ 10 w 133"/>
                  <a:gd name="T15" fmla="*/ 102 h 132"/>
                  <a:gd name="T16" fmla="*/ 20 w 133"/>
                  <a:gd name="T17" fmla="*/ 113 h 132"/>
                  <a:gd name="T18" fmla="*/ 29 w 133"/>
                  <a:gd name="T19" fmla="*/ 121 h 132"/>
                  <a:gd name="T20" fmla="*/ 40 w 133"/>
                  <a:gd name="T21" fmla="*/ 127 h 132"/>
                  <a:gd name="T22" fmla="*/ 52 w 133"/>
                  <a:gd name="T23" fmla="*/ 130 h 132"/>
                  <a:gd name="T24" fmla="*/ 66 w 133"/>
                  <a:gd name="T25" fmla="*/ 132 h 132"/>
                  <a:gd name="T26" fmla="*/ 69 w 133"/>
                  <a:gd name="T27" fmla="*/ 131 h 132"/>
                  <a:gd name="T28" fmla="*/ 72 w 133"/>
                  <a:gd name="T29" fmla="*/ 131 h 132"/>
                  <a:gd name="T30" fmla="*/ 79 w 133"/>
                  <a:gd name="T31" fmla="*/ 130 h 132"/>
                  <a:gd name="T32" fmla="*/ 92 w 133"/>
                  <a:gd name="T33" fmla="*/ 127 h 132"/>
                  <a:gd name="T34" fmla="*/ 103 w 133"/>
                  <a:gd name="T35" fmla="*/ 121 h 132"/>
                  <a:gd name="T36" fmla="*/ 114 w 133"/>
                  <a:gd name="T37" fmla="*/ 113 h 132"/>
                  <a:gd name="T38" fmla="*/ 122 w 133"/>
                  <a:gd name="T39" fmla="*/ 102 h 132"/>
                  <a:gd name="T40" fmla="*/ 127 w 133"/>
                  <a:gd name="T41" fmla="*/ 91 h 132"/>
                  <a:gd name="T42" fmla="*/ 130 w 133"/>
                  <a:gd name="T43" fmla="*/ 78 h 132"/>
                  <a:gd name="T44" fmla="*/ 131 w 133"/>
                  <a:gd name="T45" fmla="*/ 71 h 132"/>
                  <a:gd name="T46" fmla="*/ 131 w 133"/>
                  <a:gd name="T47" fmla="*/ 68 h 132"/>
                  <a:gd name="T48" fmla="*/ 133 w 133"/>
                  <a:gd name="T49" fmla="*/ 66 h 132"/>
                  <a:gd name="T50" fmla="*/ 130 w 133"/>
                  <a:gd name="T51" fmla="*/ 52 h 132"/>
                  <a:gd name="T52" fmla="*/ 127 w 133"/>
                  <a:gd name="T53" fmla="*/ 39 h 132"/>
                  <a:gd name="T54" fmla="*/ 122 w 133"/>
                  <a:gd name="T55" fmla="*/ 28 h 132"/>
                  <a:gd name="T56" fmla="*/ 114 w 133"/>
                  <a:gd name="T57" fmla="*/ 20 h 132"/>
                  <a:gd name="T58" fmla="*/ 103 w 133"/>
                  <a:gd name="T59" fmla="*/ 10 h 132"/>
                  <a:gd name="T60" fmla="*/ 92 w 133"/>
                  <a:gd name="T61" fmla="*/ 4 h 132"/>
                  <a:gd name="T62" fmla="*/ 79 w 133"/>
                  <a:gd name="T63" fmla="*/ 1 h 132"/>
                  <a:gd name="T64" fmla="*/ 66 w 133"/>
                  <a:gd name="T65" fmla="*/ 0 h 132"/>
                  <a:gd name="T66" fmla="*/ 52 w 133"/>
                  <a:gd name="T67" fmla="*/ 1 h 132"/>
                  <a:gd name="T68" fmla="*/ 40 w 133"/>
                  <a:gd name="T69" fmla="*/ 4 h 132"/>
                  <a:gd name="T70" fmla="*/ 29 w 133"/>
                  <a:gd name="T71" fmla="*/ 10 h 132"/>
                  <a:gd name="T72" fmla="*/ 20 w 133"/>
                  <a:gd name="T73" fmla="*/ 2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3" h="132">
                    <a:moveTo>
                      <a:pt x="20" y="20"/>
                    </a:moveTo>
                    <a:lnTo>
                      <a:pt x="10" y="28"/>
                    </a:lnTo>
                    <a:lnTo>
                      <a:pt x="5" y="39"/>
                    </a:lnTo>
                    <a:lnTo>
                      <a:pt x="1" y="52"/>
                    </a:lnTo>
                    <a:lnTo>
                      <a:pt x="0" y="66"/>
                    </a:lnTo>
                    <a:lnTo>
                      <a:pt x="1" y="78"/>
                    </a:lnTo>
                    <a:lnTo>
                      <a:pt x="5" y="91"/>
                    </a:lnTo>
                    <a:lnTo>
                      <a:pt x="10" y="102"/>
                    </a:lnTo>
                    <a:lnTo>
                      <a:pt x="20" y="113"/>
                    </a:lnTo>
                    <a:lnTo>
                      <a:pt x="29" y="121"/>
                    </a:lnTo>
                    <a:lnTo>
                      <a:pt x="40" y="127"/>
                    </a:lnTo>
                    <a:lnTo>
                      <a:pt x="52" y="130"/>
                    </a:lnTo>
                    <a:lnTo>
                      <a:pt x="66" y="132"/>
                    </a:lnTo>
                    <a:lnTo>
                      <a:pt x="69" y="131"/>
                    </a:lnTo>
                    <a:lnTo>
                      <a:pt x="72" y="131"/>
                    </a:lnTo>
                    <a:lnTo>
                      <a:pt x="79" y="130"/>
                    </a:lnTo>
                    <a:lnTo>
                      <a:pt x="92" y="127"/>
                    </a:lnTo>
                    <a:lnTo>
                      <a:pt x="103" y="121"/>
                    </a:lnTo>
                    <a:lnTo>
                      <a:pt x="114" y="113"/>
                    </a:lnTo>
                    <a:lnTo>
                      <a:pt x="122" y="102"/>
                    </a:lnTo>
                    <a:lnTo>
                      <a:pt x="127" y="91"/>
                    </a:lnTo>
                    <a:lnTo>
                      <a:pt x="130" y="78"/>
                    </a:lnTo>
                    <a:lnTo>
                      <a:pt x="131" y="71"/>
                    </a:lnTo>
                    <a:lnTo>
                      <a:pt x="131" y="68"/>
                    </a:lnTo>
                    <a:lnTo>
                      <a:pt x="133" y="66"/>
                    </a:lnTo>
                    <a:lnTo>
                      <a:pt x="130" y="52"/>
                    </a:lnTo>
                    <a:lnTo>
                      <a:pt x="127" y="39"/>
                    </a:lnTo>
                    <a:lnTo>
                      <a:pt x="122" y="28"/>
                    </a:lnTo>
                    <a:lnTo>
                      <a:pt x="114" y="20"/>
                    </a:lnTo>
                    <a:lnTo>
                      <a:pt x="103" y="10"/>
                    </a:lnTo>
                    <a:lnTo>
                      <a:pt x="92" y="4"/>
                    </a:lnTo>
                    <a:lnTo>
                      <a:pt x="79" y="1"/>
                    </a:lnTo>
                    <a:lnTo>
                      <a:pt x="66" y="0"/>
                    </a:lnTo>
                    <a:lnTo>
                      <a:pt x="52" y="1"/>
                    </a:lnTo>
                    <a:lnTo>
                      <a:pt x="40" y="4"/>
                    </a:lnTo>
                    <a:lnTo>
                      <a:pt x="29" y="10"/>
                    </a:lnTo>
                    <a:lnTo>
                      <a:pt x="20" y="2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2" name="Freeform 81">
                <a:extLst>
                  <a:ext uri="{FF2B5EF4-FFF2-40B4-BE49-F238E27FC236}">
                    <a16:creationId xmlns:a16="http://schemas.microsoft.com/office/drawing/2014/main" id="{50EF6D77-8204-3E98-6B8F-A991632BA796}"/>
                  </a:ext>
                </a:extLst>
              </p:cNvPr>
              <p:cNvSpPr>
                <a:spLocks/>
              </p:cNvSpPr>
              <p:nvPr/>
            </p:nvSpPr>
            <p:spPr bwMode="auto">
              <a:xfrm>
                <a:off x="2195513" y="4446588"/>
                <a:ext cx="34925" cy="34925"/>
              </a:xfrm>
              <a:custGeom>
                <a:avLst/>
                <a:gdLst>
                  <a:gd name="T0" fmla="*/ 20 w 132"/>
                  <a:gd name="T1" fmla="*/ 20 h 133"/>
                  <a:gd name="T2" fmla="*/ 10 w 132"/>
                  <a:gd name="T3" fmla="*/ 29 h 133"/>
                  <a:gd name="T4" fmla="*/ 4 w 132"/>
                  <a:gd name="T5" fmla="*/ 40 h 133"/>
                  <a:gd name="T6" fmla="*/ 1 w 132"/>
                  <a:gd name="T7" fmla="*/ 52 h 133"/>
                  <a:gd name="T8" fmla="*/ 0 w 132"/>
                  <a:gd name="T9" fmla="*/ 66 h 133"/>
                  <a:gd name="T10" fmla="*/ 1 w 132"/>
                  <a:gd name="T11" fmla="*/ 78 h 133"/>
                  <a:gd name="T12" fmla="*/ 4 w 132"/>
                  <a:gd name="T13" fmla="*/ 92 h 133"/>
                  <a:gd name="T14" fmla="*/ 10 w 132"/>
                  <a:gd name="T15" fmla="*/ 103 h 133"/>
                  <a:gd name="T16" fmla="*/ 20 w 132"/>
                  <a:gd name="T17" fmla="*/ 114 h 133"/>
                  <a:gd name="T18" fmla="*/ 28 w 132"/>
                  <a:gd name="T19" fmla="*/ 121 h 133"/>
                  <a:gd name="T20" fmla="*/ 39 w 132"/>
                  <a:gd name="T21" fmla="*/ 127 h 133"/>
                  <a:gd name="T22" fmla="*/ 52 w 132"/>
                  <a:gd name="T23" fmla="*/ 130 h 133"/>
                  <a:gd name="T24" fmla="*/ 66 w 132"/>
                  <a:gd name="T25" fmla="*/ 133 h 133"/>
                  <a:gd name="T26" fmla="*/ 68 w 132"/>
                  <a:gd name="T27" fmla="*/ 131 h 133"/>
                  <a:gd name="T28" fmla="*/ 71 w 132"/>
                  <a:gd name="T29" fmla="*/ 131 h 133"/>
                  <a:gd name="T30" fmla="*/ 78 w 132"/>
                  <a:gd name="T31" fmla="*/ 130 h 133"/>
                  <a:gd name="T32" fmla="*/ 91 w 132"/>
                  <a:gd name="T33" fmla="*/ 127 h 133"/>
                  <a:gd name="T34" fmla="*/ 102 w 132"/>
                  <a:gd name="T35" fmla="*/ 121 h 133"/>
                  <a:gd name="T36" fmla="*/ 113 w 132"/>
                  <a:gd name="T37" fmla="*/ 114 h 133"/>
                  <a:gd name="T38" fmla="*/ 121 w 132"/>
                  <a:gd name="T39" fmla="*/ 103 h 133"/>
                  <a:gd name="T40" fmla="*/ 126 w 132"/>
                  <a:gd name="T41" fmla="*/ 92 h 133"/>
                  <a:gd name="T42" fmla="*/ 130 w 132"/>
                  <a:gd name="T43" fmla="*/ 78 h 133"/>
                  <a:gd name="T44" fmla="*/ 131 w 132"/>
                  <a:gd name="T45" fmla="*/ 72 h 133"/>
                  <a:gd name="T46" fmla="*/ 131 w 132"/>
                  <a:gd name="T47" fmla="*/ 69 h 133"/>
                  <a:gd name="T48" fmla="*/ 132 w 132"/>
                  <a:gd name="T49" fmla="*/ 66 h 133"/>
                  <a:gd name="T50" fmla="*/ 130 w 132"/>
                  <a:gd name="T51" fmla="*/ 52 h 133"/>
                  <a:gd name="T52" fmla="*/ 126 w 132"/>
                  <a:gd name="T53" fmla="*/ 40 h 133"/>
                  <a:gd name="T54" fmla="*/ 121 w 132"/>
                  <a:gd name="T55" fmla="*/ 29 h 133"/>
                  <a:gd name="T56" fmla="*/ 113 w 132"/>
                  <a:gd name="T57" fmla="*/ 20 h 133"/>
                  <a:gd name="T58" fmla="*/ 102 w 132"/>
                  <a:gd name="T59" fmla="*/ 10 h 133"/>
                  <a:gd name="T60" fmla="*/ 91 w 132"/>
                  <a:gd name="T61" fmla="*/ 5 h 133"/>
                  <a:gd name="T62" fmla="*/ 78 w 132"/>
                  <a:gd name="T63" fmla="*/ 1 h 133"/>
                  <a:gd name="T64" fmla="*/ 66 w 132"/>
                  <a:gd name="T65" fmla="*/ 0 h 133"/>
                  <a:gd name="T66" fmla="*/ 52 w 132"/>
                  <a:gd name="T67" fmla="*/ 1 h 133"/>
                  <a:gd name="T68" fmla="*/ 39 w 132"/>
                  <a:gd name="T69" fmla="*/ 5 h 133"/>
                  <a:gd name="T70" fmla="*/ 28 w 132"/>
                  <a:gd name="T71" fmla="*/ 10 h 133"/>
                  <a:gd name="T72" fmla="*/ 20 w 132"/>
                  <a:gd name="T73" fmla="*/ 2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3">
                    <a:moveTo>
                      <a:pt x="20" y="20"/>
                    </a:moveTo>
                    <a:lnTo>
                      <a:pt x="10" y="29"/>
                    </a:lnTo>
                    <a:lnTo>
                      <a:pt x="4" y="40"/>
                    </a:lnTo>
                    <a:lnTo>
                      <a:pt x="1" y="52"/>
                    </a:lnTo>
                    <a:lnTo>
                      <a:pt x="0" y="66"/>
                    </a:lnTo>
                    <a:lnTo>
                      <a:pt x="1" y="78"/>
                    </a:lnTo>
                    <a:lnTo>
                      <a:pt x="4" y="92"/>
                    </a:lnTo>
                    <a:lnTo>
                      <a:pt x="10" y="103"/>
                    </a:lnTo>
                    <a:lnTo>
                      <a:pt x="20" y="114"/>
                    </a:lnTo>
                    <a:lnTo>
                      <a:pt x="28" y="121"/>
                    </a:lnTo>
                    <a:lnTo>
                      <a:pt x="39" y="127"/>
                    </a:lnTo>
                    <a:lnTo>
                      <a:pt x="52" y="130"/>
                    </a:lnTo>
                    <a:lnTo>
                      <a:pt x="66" y="133"/>
                    </a:lnTo>
                    <a:lnTo>
                      <a:pt x="68" y="131"/>
                    </a:lnTo>
                    <a:lnTo>
                      <a:pt x="71" y="131"/>
                    </a:lnTo>
                    <a:lnTo>
                      <a:pt x="78" y="130"/>
                    </a:lnTo>
                    <a:lnTo>
                      <a:pt x="91" y="127"/>
                    </a:lnTo>
                    <a:lnTo>
                      <a:pt x="102" y="121"/>
                    </a:lnTo>
                    <a:lnTo>
                      <a:pt x="113" y="114"/>
                    </a:lnTo>
                    <a:lnTo>
                      <a:pt x="121" y="103"/>
                    </a:lnTo>
                    <a:lnTo>
                      <a:pt x="126" y="92"/>
                    </a:lnTo>
                    <a:lnTo>
                      <a:pt x="130" y="78"/>
                    </a:lnTo>
                    <a:lnTo>
                      <a:pt x="131" y="72"/>
                    </a:lnTo>
                    <a:lnTo>
                      <a:pt x="131" y="69"/>
                    </a:lnTo>
                    <a:lnTo>
                      <a:pt x="132" y="66"/>
                    </a:lnTo>
                    <a:lnTo>
                      <a:pt x="130" y="52"/>
                    </a:lnTo>
                    <a:lnTo>
                      <a:pt x="126" y="40"/>
                    </a:lnTo>
                    <a:lnTo>
                      <a:pt x="121" y="29"/>
                    </a:lnTo>
                    <a:lnTo>
                      <a:pt x="113" y="20"/>
                    </a:lnTo>
                    <a:lnTo>
                      <a:pt x="102" y="10"/>
                    </a:lnTo>
                    <a:lnTo>
                      <a:pt x="91" y="5"/>
                    </a:lnTo>
                    <a:lnTo>
                      <a:pt x="78" y="1"/>
                    </a:lnTo>
                    <a:lnTo>
                      <a:pt x="66" y="0"/>
                    </a:lnTo>
                    <a:lnTo>
                      <a:pt x="52" y="1"/>
                    </a:lnTo>
                    <a:lnTo>
                      <a:pt x="39" y="5"/>
                    </a:lnTo>
                    <a:lnTo>
                      <a:pt x="28" y="10"/>
                    </a:lnTo>
                    <a:lnTo>
                      <a:pt x="20" y="2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3" name="Freeform 82">
                <a:extLst>
                  <a:ext uri="{FF2B5EF4-FFF2-40B4-BE49-F238E27FC236}">
                    <a16:creationId xmlns:a16="http://schemas.microsoft.com/office/drawing/2014/main" id="{A08E9421-68C9-BFA4-E8BB-4A042CE06EA4}"/>
                  </a:ext>
                </a:extLst>
              </p:cNvPr>
              <p:cNvSpPr>
                <a:spLocks/>
              </p:cNvSpPr>
              <p:nvPr/>
            </p:nvSpPr>
            <p:spPr bwMode="auto">
              <a:xfrm>
                <a:off x="2455863" y="4525963"/>
                <a:ext cx="34925" cy="34925"/>
              </a:xfrm>
              <a:custGeom>
                <a:avLst/>
                <a:gdLst>
                  <a:gd name="T0" fmla="*/ 20 w 132"/>
                  <a:gd name="T1" fmla="*/ 19 h 132"/>
                  <a:gd name="T2" fmla="*/ 10 w 132"/>
                  <a:gd name="T3" fmla="*/ 28 h 132"/>
                  <a:gd name="T4" fmla="*/ 4 w 132"/>
                  <a:gd name="T5" fmla="*/ 39 h 132"/>
                  <a:gd name="T6" fmla="*/ 1 w 132"/>
                  <a:gd name="T7" fmla="*/ 51 h 132"/>
                  <a:gd name="T8" fmla="*/ 0 w 132"/>
                  <a:gd name="T9" fmla="*/ 66 h 132"/>
                  <a:gd name="T10" fmla="*/ 1 w 132"/>
                  <a:gd name="T11" fmla="*/ 78 h 132"/>
                  <a:gd name="T12" fmla="*/ 4 w 132"/>
                  <a:gd name="T13" fmla="*/ 91 h 132"/>
                  <a:gd name="T14" fmla="*/ 10 w 132"/>
                  <a:gd name="T15" fmla="*/ 102 h 132"/>
                  <a:gd name="T16" fmla="*/ 20 w 132"/>
                  <a:gd name="T17" fmla="*/ 113 h 132"/>
                  <a:gd name="T18" fmla="*/ 29 w 132"/>
                  <a:gd name="T19" fmla="*/ 121 h 132"/>
                  <a:gd name="T20" fmla="*/ 40 w 132"/>
                  <a:gd name="T21" fmla="*/ 126 h 132"/>
                  <a:gd name="T22" fmla="*/ 52 w 132"/>
                  <a:gd name="T23" fmla="*/ 130 h 132"/>
                  <a:gd name="T24" fmla="*/ 66 w 132"/>
                  <a:gd name="T25" fmla="*/ 132 h 132"/>
                  <a:gd name="T26" fmla="*/ 68 w 132"/>
                  <a:gd name="T27" fmla="*/ 131 h 132"/>
                  <a:gd name="T28" fmla="*/ 72 w 132"/>
                  <a:gd name="T29" fmla="*/ 131 h 132"/>
                  <a:gd name="T30" fmla="*/ 78 w 132"/>
                  <a:gd name="T31" fmla="*/ 130 h 132"/>
                  <a:gd name="T32" fmla="*/ 91 w 132"/>
                  <a:gd name="T33" fmla="*/ 126 h 132"/>
                  <a:gd name="T34" fmla="*/ 102 w 132"/>
                  <a:gd name="T35" fmla="*/ 121 h 132"/>
                  <a:gd name="T36" fmla="*/ 113 w 132"/>
                  <a:gd name="T37" fmla="*/ 113 h 132"/>
                  <a:gd name="T38" fmla="*/ 121 w 132"/>
                  <a:gd name="T39" fmla="*/ 102 h 132"/>
                  <a:gd name="T40" fmla="*/ 127 w 132"/>
                  <a:gd name="T41" fmla="*/ 91 h 132"/>
                  <a:gd name="T42" fmla="*/ 130 w 132"/>
                  <a:gd name="T43" fmla="*/ 78 h 132"/>
                  <a:gd name="T44" fmla="*/ 131 w 132"/>
                  <a:gd name="T45" fmla="*/ 71 h 132"/>
                  <a:gd name="T46" fmla="*/ 131 w 132"/>
                  <a:gd name="T47" fmla="*/ 68 h 132"/>
                  <a:gd name="T48" fmla="*/ 132 w 132"/>
                  <a:gd name="T49" fmla="*/ 66 h 132"/>
                  <a:gd name="T50" fmla="*/ 130 w 132"/>
                  <a:gd name="T51" fmla="*/ 51 h 132"/>
                  <a:gd name="T52" fmla="*/ 127 w 132"/>
                  <a:gd name="T53" fmla="*/ 39 h 132"/>
                  <a:gd name="T54" fmla="*/ 121 w 132"/>
                  <a:gd name="T55" fmla="*/ 28 h 132"/>
                  <a:gd name="T56" fmla="*/ 113 w 132"/>
                  <a:gd name="T57" fmla="*/ 19 h 132"/>
                  <a:gd name="T58" fmla="*/ 102 w 132"/>
                  <a:gd name="T59" fmla="*/ 9 h 132"/>
                  <a:gd name="T60" fmla="*/ 91 w 132"/>
                  <a:gd name="T61" fmla="*/ 4 h 132"/>
                  <a:gd name="T62" fmla="*/ 78 w 132"/>
                  <a:gd name="T63" fmla="*/ 1 h 132"/>
                  <a:gd name="T64" fmla="*/ 66 w 132"/>
                  <a:gd name="T65" fmla="*/ 0 h 132"/>
                  <a:gd name="T66" fmla="*/ 52 w 132"/>
                  <a:gd name="T67" fmla="*/ 1 h 132"/>
                  <a:gd name="T68" fmla="*/ 40 w 132"/>
                  <a:gd name="T69" fmla="*/ 4 h 132"/>
                  <a:gd name="T70" fmla="*/ 29 w 132"/>
                  <a:gd name="T71" fmla="*/ 9 h 132"/>
                  <a:gd name="T72" fmla="*/ 20 w 132"/>
                  <a:gd name="T73" fmla="*/ 1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20" y="19"/>
                    </a:moveTo>
                    <a:lnTo>
                      <a:pt x="10" y="28"/>
                    </a:lnTo>
                    <a:lnTo>
                      <a:pt x="4" y="39"/>
                    </a:lnTo>
                    <a:lnTo>
                      <a:pt x="1" y="51"/>
                    </a:lnTo>
                    <a:lnTo>
                      <a:pt x="0" y="66"/>
                    </a:lnTo>
                    <a:lnTo>
                      <a:pt x="1" y="78"/>
                    </a:lnTo>
                    <a:lnTo>
                      <a:pt x="4" y="91"/>
                    </a:lnTo>
                    <a:lnTo>
                      <a:pt x="10" y="102"/>
                    </a:lnTo>
                    <a:lnTo>
                      <a:pt x="20" y="113"/>
                    </a:lnTo>
                    <a:lnTo>
                      <a:pt x="29" y="121"/>
                    </a:lnTo>
                    <a:lnTo>
                      <a:pt x="40" y="126"/>
                    </a:lnTo>
                    <a:lnTo>
                      <a:pt x="52" y="130"/>
                    </a:lnTo>
                    <a:lnTo>
                      <a:pt x="66" y="132"/>
                    </a:lnTo>
                    <a:lnTo>
                      <a:pt x="68" y="131"/>
                    </a:lnTo>
                    <a:lnTo>
                      <a:pt x="72" y="131"/>
                    </a:lnTo>
                    <a:lnTo>
                      <a:pt x="78" y="130"/>
                    </a:lnTo>
                    <a:lnTo>
                      <a:pt x="91" y="126"/>
                    </a:lnTo>
                    <a:lnTo>
                      <a:pt x="102" y="121"/>
                    </a:lnTo>
                    <a:lnTo>
                      <a:pt x="113" y="113"/>
                    </a:lnTo>
                    <a:lnTo>
                      <a:pt x="121" y="102"/>
                    </a:lnTo>
                    <a:lnTo>
                      <a:pt x="127" y="91"/>
                    </a:lnTo>
                    <a:lnTo>
                      <a:pt x="130" y="78"/>
                    </a:lnTo>
                    <a:lnTo>
                      <a:pt x="131" y="71"/>
                    </a:lnTo>
                    <a:lnTo>
                      <a:pt x="131" y="68"/>
                    </a:lnTo>
                    <a:lnTo>
                      <a:pt x="132" y="66"/>
                    </a:lnTo>
                    <a:lnTo>
                      <a:pt x="130" y="51"/>
                    </a:lnTo>
                    <a:lnTo>
                      <a:pt x="127" y="39"/>
                    </a:lnTo>
                    <a:lnTo>
                      <a:pt x="121" y="28"/>
                    </a:lnTo>
                    <a:lnTo>
                      <a:pt x="113" y="19"/>
                    </a:lnTo>
                    <a:lnTo>
                      <a:pt x="102" y="9"/>
                    </a:lnTo>
                    <a:lnTo>
                      <a:pt x="91" y="4"/>
                    </a:lnTo>
                    <a:lnTo>
                      <a:pt x="78" y="1"/>
                    </a:lnTo>
                    <a:lnTo>
                      <a:pt x="66" y="0"/>
                    </a:lnTo>
                    <a:lnTo>
                      <a:pt x="52" y="1"/>
                    </a:lnTo>
                    <a:lnTo>
                      <a:pt x="40" y="4"/>
                    </a:lnTo>
                    <a:lnTo>
                      <a:pt x="29" y="9"/>
                    </a:lnTo>
                    <a:lnTo>
                      <a:pt x="20" y="19"/>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4" name="Freeform 83">
                <a:extLst>
                  <a:ext uri="{FF2B5EF4-FFF2-40B4-BE49-F238E27FC236}">
                    <a16:creationId xmlns:a16="http://schemas.microsoft.com/office/drawing/2014/main" id="{81CEFDEF-EEF7-22FC-EDAE-1ECE7F549519}"/>
                  </a:ext>
                </a:extLst>
              </p:cNvPr>
              <p:cNvSpPr>
                <a:spLocks/>
              </p:cNvSpPr>
              <p:nvPr/>
            </p:nvSpPr>
            <p:spPr bwMode="auto">
              <a:xfrm>
                <a:off x="2719388" y="4583113"/>
                <a:ext cx="34925" cy="36513"/>
              </a:xfrm>
              <a:custGeom>
                <a:avLst/>
                <a:gdLst>
                  <a:gd name="T0" fmla="*/ 20 w 132"/>
                  <a:gd name="T1" fmla="*/ 20 h 132"/>
                  <a:gd name="T2" fmla="*/ 10 w 132"/>
                  <a:gd name="T3" fmla="*/ 29 h 132"/>
                  <a:gd name="T4" fmla="*/ 4 w 132"/>
                  <a:gd name="T5" fmla="*/ 40 h 132"/>
                  <a:gd name="T6" fmla="*/ 1 w 132"/>
                  <a:gd name="T7" fmla="*/ 52 h 132"/>
                  <a:gd name="T8" fmla="*/ 0 w 132"/>
                  <a:gd name="T9" fmla="*/ 66 h 132"/>
                  <a:gd name="T10" fmla="*/ 1 w 132"/>
                  <a:gd name="T11" fmla="*/ 78 h 132"/>
                  <a:gd name="T12" fmla="*/ 4 w 132"/>
                  <a:gd name="T13" fmla="*/ 92 h 132"/>
                  <a:gd name="T14" fmla="*/ 10 w 132"/>
                  <a:gd name="T15" fmla="*/ 103 h 132"/>
                  <a:gd name="T16" fmla="*/ 20 w 132"/>
                  <a:gd name="T17" fmla="*/ 114 h 132"/>
                  <a:gd name="T18" fmla="*/ 29 w 132"/>
                  <a:gd name="T19" fmla="*/ 121 h 132"/>
                  <a:gd name="T20" fmla="*/ 40 w 132"/>
                  <a:gd name="T21" fmla="*/ 127 h 132"/>
                  <a:gd name="T22" fmla="*/ 52 w 132"/>
                  <a:gd name="T23" fmla="*/ 130 h 132"/>
                  <a:gd name="T24" fmla="*/ 66 w 132"/>
                  <a:gd name="T25" fmla="*/ 132 h 132"/>
                  <a:gd name="T26" fmla="*/ 68 w 132"/>
                  <a:gd name="T27" fmla="*/ 131 h 132"/>
                  <a:gd name="T28" fmla="*/ 72 w 132"/>
                  <a:gd name="T29" fmla="*/ 131 h 132"/>
                  <a:gd name="T30" fmla="*/ 78 w 132"/>
                  <a:gd name="T31" fmla="*/ 130 h 132"/>
                  <a:gd name="T32" fmla="*/ 91 w 132"/>
                  <a:gd name="T33" fmla="*/ 127 h 132"/>
                  <a:gd name="T34" fmla="*/ 102 w 132"/>
                  <a:gd name="T35" fmla="*/ 121 h 132"/>
                  <a:gd name="T36" fmla="*/ 113 w 132"/>
                  <a:gd name="T37" fmla="*/ 114 h 132"/>
                  <a:gd name="T38" fmla="*/ 121 w 132"/>
                  <a:gd name="T39" fmla="*/ 103 h 132"/>
                  <a:gd name="T40" fmla="*/ 127 w 132"/>
                  <a:gd name="T41" fmla="*/ 92 h 132"/>
                  <a:gd name="T42" fmla="*/ 130 w 132"/>
                  <a:gd name="T43" fmla="*/ 78 h 132"/>
                  <a:gd name="T44" fmla="*/ 131 w 132"/>
                  <a:gd name="T45" fmla="*/ 72 h 132"/>
                  <a:gd name="T46" fmla="*/ 131 w 132"/>
                  <a:gd name="T47" fmla="*/ 68 h 132"/>
                  <a:gd name="T48" fmla="*/ 132 w 132"/>
                  <a:gd name="T49" fmla="*/ 66 h 132"/>
                  <a:gd name="T50" fmla="*/ 130 w 132"/>
                  <a:gd name="T51" fmla="*/ 52 h 132"/>
                  <a:gd name="T52" fmla="*/ 127 w 132"/>
                  <a:gd name="T53" fmla="*/ 40 h 132"/>
                  <a:gd name="T54" fmla="*/ 121 w 132"/>
                  <a:gd name="T55" fmla="*/ 29 h 132"/>
                  <a:gd name="T56" fmla="*/ 113 w 132"/>
                  <a:gd name="T57" fmla="*/ 20 h 132"/>
                  <a:gd name="T58" fmla="*/ 102 w 132"/>
                  <a:gd name="T59" fmla="*/ 10 h 132"/>
                  <a:gd name="T60" fmla="*/ 91 w 132"/>
                  <a:gd name="T61" fmla="*/ 4 h 132"/>
                  <a:gd name="T62" fmla="*/ 78 w 132"/>
                  <a:gd name="T63" fmla="*/ 1 h 132"/>
                  <a:gd name="T64" fmla="*/ 66 w 132"/>
                  <a:gd name="T65" fmla="*/ 0 h 132"/>
                  <a:gd name="T66" fmla="*/ 52 w 132"/>
                  <a:gd name="T67" fmla="*/ 1 h 132"/>
                  <a:gd name="T68" fmla="*/ 40 w 132"/>
                  <a:gd name="T69" fmla="*/ 4 h 132"/>
                  <a:gd name="T70" fmla="*/ 29 w 132"/>
                  <a:gd name="T71" fmla="*/ 10 h 132"/>
                  <a:gd name="T72" fmla="*/ 20 w 132"/>
                  <a:gd name="T73" fmla="*/ 2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20" y="20"/>
                    </a:moveTo>
                    <a:lnTo>
                      <a:pt x="10" y="29"/>
                    </a:lnTo>
                    <a:lnTo>
                      <a:pt x="4" y="40"/>
                    </a:lnTo>
                    <a:lnTo>
                      <a:pt x="1" y="52"/>
                    </a:lnTo>
                    <a:lnTo>
                      <a:pt x="0" y="66"/>
                    </a:lnTo>
                    <a:lnTo>
                      <a:pt x="1" y="78"/>
                    </a:lnTo>
                    <a:lnTo>
                      <a:pt x="4" y="92"/>
                    </a:lnTo>
                    <a:lnTo>
                      <a:pt x="10" y="103"/>
                    </a:lnTo>
                    <a:lnTo>
                      <a:pt x="20" y="114"/>
                    </a:lnTo>
                    <a:lnTo>
                      <a:pt x="29" y="121"/>
                    </a:lnTo>
                    <a:lnTo>
                      <a:pt x="40" y="127"/>
                    </a:lnTo>
                    <a:lnTo>
                      <a:pt x="52" y="130"/>
                    </a:lnTo>
                    <a:lnTo>
                      <a:pt x="66" y="132"/>
                    </a:lnTo>
                    <a:lnTo>
                      <a:pt x="68" y="131"/>
                    </a:lnTo>
                    <a:lnTo>
                      <a:pt x="72" y="131"/>
                    </a:lnTo>
                    <a:lnTo>
                      <a:pt x="78" y="130"/>
                    </a:lnTo>
                    <a:lnTo>
                      <a:pt x="91" y="127"/>
                    </a:lnTo>
                    <a:lnTo>
                      <a:pt x="102" y="121"/>
                    </a:lnTo>
                    <a:lnTo>
                      <a:pt x="113" y="114"/>
                    </a:lnTo>
                    <a:lnTo>
                      <a:pt x="121" y="103"/>
                    </a:lnTo>
                    <a:lnTo>
                      <a:pt x="127" y="92"/>
                    </a:lnTo>
                    <a:lnTo>
                      <a:pt x="130" y="78"/>
                    </a:lnTo>
                    <a:lnTo>
                      <a:pt x="131" y="72"/>
                    </a:lnTo>
                    <a:lnTo>
                      <a:pt x="131" y="68"/>
                    </a:lnTo>
                    <a:lnTo>
                      <a:pt x="132" y="66"/>
                    </a:lnTo>
                    <a:lnTo>
                      <a:pt x="130" y="52"/>
                    </a:lnTo>
                    <a:lnTo>
                      <a:pt x="127" y="40"/>
                    </a:lnTo>
                    <a:lnTo>
                      <a:pt x="121" y="29"/>
                    </a:lnTo>
                    <a:lnTo>
                      <a:pt x="113" y="20"/>
                    </a:lnTo>
                    <a:lnTo>
                      <a:pt x="102" y="10"/>
                    </a:lnTo>
                    <a:lnTo>
                      <a:pt x="91" y="4"/>
                    </a:lnTo>
                    <a:lnTo>
                      <a:pt x="78" y="1"/>
                    </a:lnTo>
                    <a:lnTo>
                      <a:pt x="66" y="0"/>
                    </a:lnTo>
                    <a:lnTo>
                      <a:pt x="52" y="1"/>
                    </a:lnTo>
                    <a:lnTo>
                      <a:pt x="40" y="4"/>
                    </a:lnTo>
                    <a:lnTo>
                      <a:pt x="29" y="10"/>
                    </a:lnTo>
                    <a:lnTo>
                      <a:pt x="20" y="2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5" name="Freeform 84">
                <a:extLst>
                  <a:ext uri="{FF2B5EF4-FFF2-40B4-BE49-F238E27FC236}">
                    <a16:creationId xmlns:a16="http://schemas.microsoft.com/office/drawing/2014/main" id="{79C87615-A2C9-13A8-619A-EC8FFF569DC6}"/>
                  </a:ext>
                </a:extLst>
              </p:cNvPr>
              <p:cNvSpPr>
                <a:spLocks/>
              </p:cNvSpPr>
              <p:nvPr/>
            </p:nvSpPr>
            <p:spPr bwMode="auto">
              <a:xfrm>
                <a:off x="2976563" y="4624388"/>
                <a:ext cx="34925" cy="34925"/>
              </a:xfrm>
              <a:custGeom>
                <a:avLst/>
                <a:gdLst>
                  <a:gd name="T0" fmla="*/ 20 w 132"/>
                  <a:gd name="T1" fmla="*/ 20 h 133"/>
                  <a:gd name="T2" fmla="*/ 10 w 132"/>
                  <a:gd name="T3" fmla="*/ 29 h 133"/>
                  <a:gd name="T4" fmla="*/ 4 w 132"/>
                  <a:gd name="T5" fmla="*/ 40 h 133"/>
                  <a:gd name="T6" fmla="*/ 1 w 132"/>
                  <a:gd name="T7" fmla="*/ 52 h 133"/>
                  <a:gd name="T8" fmla="*/ 0 w 132"/>
                  <a:gd name="T9" fmla="*/ 67 h 133"/>
                  <a:gd name="T10" fmla="*/ 1 w 132"/>
                  <a:gd name="T11" fmla="*/ 79 h 133"/>
                  <a:gd name="T12" fmla="*/ 4 w 132"/>
                  <a:gd name="T13" fmla="*/ 92 h 133"/>
                  <a:gd name="T14" fmla="*/ 10 w 132"/>
                  <a:gd name="T15" fmla="*/ 103 h 133"/>
                  <a:gd name="T16" fmla="*/ 20 w 132"/>
                  <a:gd name="T17" fmla="*/ 114 h 133"/>
                  <a:gd name="T18" fmla="*/ 29 w 132"/>
                  <a:gd name="T19" fmla="*/ 122 h 133"/>
                  <a:gd name="T20" fmla="*/ 40 w 132"/>
                  <a:gd name="T21" fmla="*/ 127 h 133"/>
                  <a:gd name="T22" fmla="*/ 52 w 132"/>
                  <a:gd name="T23" fmla="*/ 131 h 133"/>
                  <a:gd name="T24" fmla="*/ 66 w 132"/>
                  <a:gd name="T25" fmla="*/ 133 h 133"/>
                  <a:gd name="T26" fmla="*/ 68 w 132"/>
                  <a:gd name="T27" fmla="*/ 132 h 133"/>
                  <a:gd name="T28" fmla="*/ 72 w 132"/>
                  <a:gd name="T29" fmla="*/ 132 h 133"/>
                  <a:gd name="T30" fmla="*/ 78 w 132"/>
                  <a:gd name="T31" fmla="*/ 131 h 133"/>
                  <a:gd name="T32" fmla="*/ 91 w 132"/>
                  <a:gd name="T33" fmla="*/ 127 h 133"/>
                  <a:gd name="T34" fmla="*/ 102 w 132"/>
                  <a:gd name="T35" fmla="*/ 122 h 133"/>
                  <a:gd name="T36" fmla="*/ 113 w 132"/>
                  <a:gd name="T37" fmla="*/ 114 h 133"/>
                  <a:gd name="T38" fmla="*/ 121 w 132"/>
                  <a:gd name="T39" fmla="*/ 103 h 133"/>
                  <a:gd name="T40" fmla="*/ 127 w 132"/>
                  <a:gd name="T41" fmla="*/ 92 h 133"/>
                  <a:gd name="T42" fmla="*/ 130 w 132"/>
                  <a:gd name="T43" fmla="*/ 79 h 133"/>
                  <a:gd name="T44" fmla="*/ 131 w 132"/>
                  <a:gd name="T45" fmla="*/ 72 h 133"/>
                  <a:gd name="T46" fmla="*/ 131 w 132"/>
                  <a:gd name="T47" fmla="*/ 69 h 133"/>
                  <a:gd name="T48" fmla="*/ 132 w 132"/>
                  <a:gd name="T49" fmla="*/ 67 h 133"/>
                  <a:gd name="T50" fmla="*/ 130 w 132"/>
                  <a:gd name="T51" fmla="*/ 52 h 133"/>
                  <a:gd name="T52" fmla="*/ 127 w 132"/>
                  <a:gd name="T53" fmla="*/ 40 h 133"/>
                  <a:gd name="T54" fmla="*/ 121 w 132"/>
                  <a:gd name="T55" fmla="*/ 29 h 133"/>
                  <a:gd name="T56" fmla="*/ 113 w 132"/>
                  <a:gd name="T57" fmla="*/ 20 h 133"/>
                  <a:gd name="T58" fmla="*/ 102 w 132"/>
                  <a:gd name="T59" fmla="*/ 10 h 133"/>
                  <a:gd name="T60" fmla="*/ 91 w 132"/>
                  <a:gd name="T61" fmla="*/ 5 h 133"/>
                  <a:gd name="T62" fmla="*/ 78 w 132"/>
                  <a:gd name="T63" fmla="*/ 1 h 133"/>
                  <a:gd name="T64" fmla="*/ 66 w 132"/>
                  <a:gd name="T65" fmla="*/ 0 h 133"/>
                  <a:gd name="T66" fmla="*/ 52 w 132"/>
                  <a:gd name="T67" fmla="*/ 1 h 133"/>
                  <a:gd name="T68" fmla="*/ 40 w 132"/>
                  <a:gd name="T69" fmla="*/ 5 h 133"/>
                  <a:gd name="T70" fmla="*/ 29 w 132"/>
                  <a:gd name="T71" fmla="*/ 10 h 133"/>
                  <a:gd name="T72" fmla="*/ 20 w 132"/>
                  <a:gd name="T73" fmla="*/ 2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3">
                    <a:moveTo>
                      <a:pt x="20" y="20"/>
                    </a:moveTo>
                    <a:lnTo>
                      <a:pt x="10" y="29"/>
                    </a:lnTo>
                    <a:lnTo>
                      <a:pt x="4" y="40"/>
                    </a:lnTo>
                    <a:lnTo>
                      <a:pt x="1" y="52"/>
                    </a:lnTo>
                    <a:lnTo>
                      <a:pt x="0" y="67"/>
                    </a:lnTo>
                    <a:lnTo>
                      <a:pt x="1" y="79"/>
                    </a:lnTo>
                    <a:lnTo>
                      <a:pt x="4" y="92"/>
                    </a:lnTo>
                    <a:lnTo>
                      <a:pt x="10" y="103"/>
                    </a:lnTo>
                    <a:lnTo>
                      <a:pt x="20" y="114"/>
                    </a:lnTo>
                    <a:lnTo>
                      <a:pt x="29" y="122"/>
                    </a:lnTo>
                    <a:lnTo>
                      <a:pt x="40" y="127"/>
                    </a:lnTo>
                    <a:lnTo>
                      <a:pt x="52" y="131"/>
                    </a:lnTo>
                    <a:lnTo>
                      <a:pt x="66" y="133"/>
                    </a:lnTo>
                    <a:lnTo>
                      <a:pt x="68" y="132"/>
                    </a:lnTo>
                    <a:lnTo>
                      <a:pt x="72" y="132"/>
                    </a:lnTo>
                    <a:lnTo>
                      <a:pt x="78" y="131"/>
                    </a:lnTo>
                    <a:lnTo>
                      <a:pt x="91" y="127"/>
                    </a:lnTo>
                    <a:lnTo>
                      <a:pt x="102" y="122"/>
                    </a:lnTo>
                    <a:lnTo>
                      <a:pt x="113" y="114"/>
                    </a:lnTo>
                    <a:lnTo>
                      <a:pt x="121" y="103"/>
                    </a:lnTo>
                    <a:lnTo>
                      <a:pt x="127" y="92"/>
                    </a:lnTo>
                    <a:lnTo>
                      <a:pt x="130" y="79"/>
                    </a:lnTo>
                    <a:lnTo>
                      <a:pt x="131" y="72"/>
                    </a:lnTo>
                    <a:lnTo>
                      <a:pt x="131" y="69"/>
                    </a:lnTo>
                    <a:lnTo>
                      <a:pt x="132" y="67"/>
                    </a:lnTo>
                    <a:lnTo>
                      <a:pt x="130" y="52"/>
                    </a:lnTo>
                    <a:lnTo>
                      <a:pt x="127" y="40"/>
                    </a:lnTo>
                    <a:lnTo>
                      <a:pt x="121" y="29"/>
                    </a:lnTo>
                    <a:lnTo>
                      <a:pt x="113" y="20"/>
                    </a:lnTo>
                    <a:lnTo>
                      <a:pt x="102" y="10"/>
                    </a:lnTo>
                    <a:lnTo>
                      <a:pt x="91" y="5"/>
                    </a:lnTo>
                    <a:lnTo>
                      <a:pt x="78" y="1"/>
                    </a:lnTo>
                    <a:lnTo>
                      <a:pt x="66" y="0"/>
                    </a:lnTo>
                    <a:lnTo>
                      <a:pt x="52" y="1"/>
                    </a:lnTo>
                    <a:lnTo>
                      <a:pt x="40" y="5"/>
                    </a:lnTo>
                    <a:lnTo>
                      <a:pt x="29" y="10"/>
                    </a:lnTo>
                    <a:lnTo>
                      <a:pt x="20" y="2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6" name="Freeform 85">
                <a:extLst>
                  <a:ext uri="{FF2B5EF4-FFF2-40B4-BE49-F238E27FC236}">
                    <a16:creationId xmlns:a16="http://schemas.microsoft.com/office/drawing/2014/main" id="{730E31B5-FB89-40D7-56D0-A912E0C7A752}"/>
                  </a:ext>
                </a:extLst>
              </p:cNvPr>
              <p:cNvSpPr>
                <a:spLocks/>
              </p:cNvSpPr>
              <p:nvPr/>
            </p:nvSpPr>
            <p:spPr bwMode="auto">
              <a:xfrm>
                <a:off x="3236913" y="4743450"/>
                <a:ext cx="34925" cy="36513"/>
              </a:xfrm>
              <a:custGeom>
                <a:avLst/>
                <a:gdLst>
                  <a:gd name="T0" fmla="*/ 19 w 132"/>
                  <a:gd name="T1" fmla="*/ 20 h 132"/>
                  <a:gd name="T2" fmla="*/ 10 w 132"/>
                  <a:gd name="T3" fmla="*/ 28 h 132"/>
                  <a:gd name="T4" fmla="*/ 4 w 132"/>
                  <a:gd name="T5" fmla="*/ 39 h 132"/>
                  <a:gd name="T6" fmla="*/ 1 w 132"/>
                  <a:gd name="T7" fmla="*/ 52 h 132"/>
                  <a:gd name="T8" fmla="*/ 0 w 132"/>
                  <a:gd name="T9" fmla="*/ 66 h 132"/>
                  <a:gd name="T10" fmla="*/ 1 w 132"/>
                  <a:gd name="T11" fmla="*/ 78 h 132"/>
                  <a:gd name="T12" fmla="*/ 4 w 132"/>
                  <a:gd name="T13" fmla="*/ 91 h 132"/>
                  <a:gd name="T14" fmla="*/ 10 w 132"/>
                  <a:gd name="T15" fmla="*/ 102 h 132"/>
                  <a:gd name="T16" fmla="*/ 19 w 132"/>
                  <a:gd name="T17" fmla="*/ 113 h 132"/>
                  <a:gd name="T18" fmla="*/ 28 w 132"/>
                  <a:gd name="T19" fmla="*/ 121 h 132"/>
                  <a:gd name="T20" fmla="*/ 39 w 132"/>
                  <a:gd name="T21" fmla="*/ 127 h 132"/>
                  <a:gd name="T22" fmla="*/ 51 w 132"/>
                  <a:gd name="T23" fmla="*/ 130 h 132"/>
                  <a:gd name="T24" fmla="*/ 66 w 132"/>
                  <a:gd name="T25" fmla="*/ 132 h 132"/>
                  <a:gd name="T26" fmla="*/ 68 w 132"/>
                  <a:gd name="T27" fmla="*/ 131 h 132"/>
                  <a:gd name="T28" fmla="*/ 71 w 132"/>
                  <a:gd name="T29" fmla="*/ 131 h 132"/>
                  <a:gd name="T30" fmla="*/ 78 w 132"/>
                  <a:gd name="T31" fmla="*/ 130 h 132"/>
                  <a:gd name="T32" fmla="*/ 91 w 132"/>
                  <a:gd name="T33" fmla="*/ 127 h 132"/>
                  <a:gd name="T34" fmla="*/ 102 w 132"/>
                  <a:gd name="T35" fmla="*/ 121 h 132"/>
                  <a:gd name="T36" fmla="*/ 113 w 132"/>
                  <a:gd name="T37" fmla="*/ 113 h 132"/>
                  <a:gd name="T38" fmla="*/ 121 w 132"/>
                  <a:gd name="T39" fmla="*/ 102 h 132"/>
                  <a:gd name="T40" fmla="*/ 126 w 132"/>
                  <a:gd name="T41" fmla="*/ 91 h 132"/>
                  <a:gd name="T42" fmla="*/ 130 w 132"/>
                  <a:gd name="T43" fmla="*/ 78 h 132"/>
                  <a:gd name="T44" fmla="*/ 131 w 132"/>
                  <a:gd name="T45" fmla="*/ 71 h 132"/>
                  <a:gd name="T46" fmla="*/ 131 w 132"/>
                  <a:gd name="T47" fmla="*/ 68 h 132"/>
                  <a:gd name="T48" fmla="*/ 132 w 132"/>
                  <a:gd name="T49" fmla="*/ 66 h 132"/>
                  <a:gd name="T50" fmla="*/ 130 w 132"/>
                  <a:gd name="T51" fmla="*/ 52 h 132"/>
                  <a:gd name="T52" fmla="*/ 126 w 132"/>
                  <a:gd name="T53" fmla="*/ 39 h 132"/>
                  <a:gd name="T54" fmla="*/ 121 w 132"/>
                  <a:gd name="T55" fmla="*/ 28 h 132"/>
                  <a:gd name="T56" fmla="*/ 113 w 132"/>
                  <a:gd name="T57" fmla="*/ 20 h 132"/>
                  <a:gd name="T58" fmla="*/ 102 w 132"/>
                  <a:gd name="T59" fmla="*/ 10 h 132"/>
                  <a:gd name="T60" fmla="*/ 91 w 132"/>
                  <a:gd name="T61" fmla="*/ 4 h 132"/>
                  <a:gd name="T62" fmla="*/ 78 w 132"/>
                  <a:gd name="T63" fmla="*/ 1 h 132"/>
                  <a:gd name="T64" fmla="*/ 66 w 132"/>
                  <a:gd name="T65" fmla="*/ 0 h 132"/>
                  <a:gd name="T66" fmla="*/ 51 w 132"/>
                  <a:gd name="T67" fmla="*/ 1 h 132"/>
                  <a:gd name="T68" fmla="*/ 39 w 132"/>
                  <a:gd name="T69" fmla="*/ 4 h 132"/>
                  <a:gd name="T70" fmla="*/ 28 w 132"/>
                  <a:gd name="T71" fmla="*/ 10 h 132"/>
                  <a:gd name="T72" fmla="*/ 19 w 132"/>
                  <a:gd name="T73" fmla="*/ 2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19" y="20"/>
                    </a:moveTo>
                    <a:lnTo>
                      <a:pt x="10" y="28"/>
                    </a:lnTo>
                    <a:lnTo>
                      <a:pt x="4" y="39"/>
                    </a:lnTo>
                    <a:lnTo>
                      <a:pt x="1" y="52"/>
                    </a:lnTo>
                    <a:lnTo>
                      <a:pt x="0" y="66"/>
                    </a:lnTo>
                    <a:lnTo>
                      <a:pt x="1" y="78"/>
                    </a:lnTo>
                    <a:lnTo>
                      <a:pt x="4" y="91"/>
                    </a:lnTo>
                    <a:lnTo>
                      <a:pt x="10" y="102"/>
                    </a:lnTo>
                    <a:lnTo>
                      <a:pt x="19" y="113"/>
                    </a:lnTo>
                    <a:lnTo>
                      <a:pt x="28" y="121"/>
                    </a:lnTo>
                    <a:lnTo>
                      <a:pt x="39" y="127"/>
                    </a:lnTo>
                    <a:lnTo>
                      <a:pt x="51" y="130"/>
                    </a:lnTo>
                    <a:lnTo>
                      <a:pt x="66" y="132"/>
                    </a:lnTo>
                    <a:lnTo>
                      <a:pt x="68" y="131"/>
                    </a:lnTo>
                    <a:lnTo>
                      <a:pt x="71" y="131"/>
                    </a:lnTo>
                    <a:lnTo>
                      <a:pt x="78" y="130"/>
                    </a:lnTo>
                    <a:lnTo>
                      <a:pt x="91" y="127"/>
                    </a:lnTo>
                    <a:lnTo>
                      <a:pt x="102" y="121"/>
                    </a:lnTo>
                    <a:lnTo>
                      <a:pt x="113" y="113"/>
                    </a:lnTo>
                    <a:lnTo>
                      <a:pt x="121" y="102"/>
                    </a:lnTo>
                    <a:lnTo>
                      <a:pt x="126" y="91"/>
                    </a:lnTo>
                    <a:lnTo>
                      <a:pt x="130" y="78"/>
                    </a:lnTo>
                    <a:lnTo>
                      <a:pt x="131" y="71"/>
                    </a:lnTo>
                    <a:lnTo>
                      <a:pt x="131" y="68"/>
                    </a:lnTo>
                    <a:lnTo>
                      <a:pt x="132" y="66"/>
                    </a:lnTo>
                    <a:lnTo>
                      <a:pt x="130" y="52"/>
                    </a:lnTo>
                    <a:lnTo>
                      <a:pt x="126" y="39"/>
                    </a:lnTo>
                    <a:lnTo>
                      <a:pt x="121" y="28"/>
                    </a:lnTo>
                    <a:lnTo>
                      <a:pt x="113" y="20"/>
                    </a:lnTo>
                    <a:lnTo>
                      <a:pt x="102" y="10"/>
                    </a:lnTo>
                    <a:lnTo>
                      <a:pt x="91" y="4"/>
                    </a:lnTo>
                    <a:lnTo>
                      <a:pt x="78" y="1"/>
                    </a:lnTo>
                    <a:lnTo>
                      <a:pt x="66" y="0"/>
                    </a:lnTo>
                    <a:lnTo>
                      <a:pt x="51" y="1"/>
                    </a:lnTo>
                    <a:lnTo>
                      <a:pt x="39" y="4"/>
                    </a:lnTo>
                    <a:lnTo>
                      <a:pt x="28" y="10"/>
                    </a:lnTo>
                    <a:lnTo>
                      <a:pt x="19" y="2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7" name="Freeform 86">
                <a:extLst>
                  <a:ext uri="{FF2B5EF4-FFF2-40B4-BE49-F238E27FC236}">
                    <a16:creationId xmlns:a16="http://schemas.microsoft.com/office/drawing/2014/main" id="{F9A2E58B-E044-B422-E86B-61A892777BD6}"/>
                  </a:ext>
                </a:extLst>
              </p:cNvPr>
              <p:cNvSpPr>
                <a:spLocks/>
              </p:cNvSpPr>
              <p:nvPr/>
            </p:nvSpPr>
            <p:spPr bwMode="auto">
              <a:xfrm>
                <a:off x="3562350" y="4822825"/>
                <a:ext cx="34925" cy="34925"/>
              </a:xfrm>
              <a:custGeom>
                <a:avLst/>
                <a:gdLst>
                  <a:gd name="T0" fmla="*/ 20 w 133"/>
                  <a:gd name="T1" fmla="*/ 20 h 132"/>
                  <a:gd name="T2" fmla="*/ 10 w 133"/>
                  <a:gd name="T3" fmla="*/ 28 h 132"/>
                  <a:gd name="T4" fmla="*/ 5 w 133"/>
                  <a:gd name="T5" fmla="*/ 39 h 132"/>
                  <a:gd name="T6" fmla="*/ 1 w 133"/>
                  <a:gd name="T7" fmla="*/ 52 h 132"/>
                  <a:gd name="T8" fmla="*/ 0 w 133"/>
                  <a:gd name="T9" fmla="*/ 66 h 132"/>
                  <a:gd name="T10" fmla="*/ 1 w 133"/>
                  <a:gd name="T11" fmla="*/ 78 h 132"/>
                  <a:gd name="T12" fmla="*/ 5 w 133"/>
                  <a:gd name="T13" fmla="*/ 91 h 132"/>
                  <a:gd name="T14" fmla="*/ 10 w 133"/>
                  <a:gd name="T15" fmla="*/ 102 h 132"/>
                  <a:gd name="T16" fmla="*/ 20 w 133"/>
                  <a:gd name="T17" fmla="*/ 113 h 132"/>
                  <a:gd name="T18" fmla="*/ 29 w 133"/>
                  <a:gd name="T19" fmla="*/ 121 h 132"/>
                  <a:gd name="T20" fmla="*/ 40 w 133"/>
                  <a:gd name="T21" fmla="*/ 127 h 132"/>
                  <a:gd name="T22" fmla="*/ 52 w 133"/>
                  <a:gd name="T23" fmla="*/ 130 h 132"/>
                  <a:gd name="T24" fmla="*/ 66 w 133"/>
                  <a:gd name="T25" fmla="*/ 132 h 132"/>
                  <a:gd name="T26" fmla="*/ 69 w 133"/>
                  <a:gd name="T27" fmla="*/ 131 h 132"/>
                  <a:gd name="T28" fmla="*/ 72 w 133"/>
                  <a:gd name="T29" fmla="*/ 131 h 132"/>
                  <a:gd name="T30" fmla="*/ 79 w 133"/>
                  <a:gd name="T31" fmla="*/ 130 h 132"/>
                  <a:gd name="T32" fmla="*/ 92 w 133"/>
                  <a:gd name="T33" fmla="*/ 127 h 132"/>
                  <a:gd name="T34" fmla="*/ 103 w 133"/>
                  <a:gd name="T35" fmla="*/ 121 h 132"/>
                  <a:gd name="T36" fmla="*/ 114 w 133"/>
                  <a:gd name="T37" fmla="*/ 113 h 132"/>
                  <a:gd name="T38" fmla="*/ 122 w 133"/>
                  <a:gd name="T39" fmla="*/ 102 h 132"/>
                  <a:gd name="T40" fmla="*/ 127 w 133"/>
                  <a:gd name="T41" fmla="*/ 91 h 132"/>
                  <a:gd name="T42" fmla="*/ 130 w 133"/>
                  <a:gd name="T43" fmla="*/ 78 h 132"/>
                  <a:gd name="T44" fmla="*/ 131 w 133"/>
                  <a:gd name="T45" fmla="*/ 71 h 132"/>
                  <a:gd name="T46" fmla="*/ 131 w 133"/>
                  <a:gd name="T47" fmla="*/ 68 h 132"/>
                  <a:gd name="T48" fmla="*/ 133 w 133"/>
                  <a:gd name="T49" fmla="*/ 66 h 132"/>
                  <a:gd name="T50" fmla="*/ 130 w 133"/>
                  <a:gd name="T51" fmla="*/ 52 h 132"/>
                  <a:gd name="T52" fmla="*/ 127 w 133"/>
                  <a:gd name="T53" fmla="*/ 39 h 132"/>
                  <a:gd name="T54" fmla="*/ 122 w 133"/>
                  <a:gd name="T55" fmla="*/ 28 h 132"/>
                  <a:gd name="T56" fmla="*/ 114 w 133"/>
                  <a:gd name="T57" fmla="*/ 20 h 132"/>
                  <a:gd name="T58" fmla="*/ 103 w 133"/>
                  <a:gd name="T59" fmla="*/ 10 h 132"/>
                  <a:gd name="T60" fmla="*/ 92 w 133"/>
                  <a:gd name="T61" fmla="*/ 4 h 132"/>
                  <a:gd name="T62" fmla="*/ 79 w 133"/>
                  <a:gd name="T63" fmla="*/ 1 h 132"/>
                  <a:gd name="T64" fmla="*/ 66 w 133"/>
                  <a:gd name="T65" fmla="*/ 0 h 132"/>
                  <a:gd name="T66" fmla="*/ 52 w 133"/>
                  <a:gd name="T67" fmla="*/ 1 h 132"/>
                  <a:gd name="T68" fmla="*/ 40 w 133"/>
                  <a:gd name="T69" fmla="*/ 4 h 132"/>
                  <a:gd name="T70" fmla="*/ 29 w 133"/>
                  <a:gd name="T71" fmla="*/ 10 h 132"/>
                  <a:gd name="T72" fmla="*/ 20 w 133"/>
                  <a:gd name="T73" fmla="*/ 2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3" h="132">
                    <a:moveTo>
                      <a:pt x="20" y="20"/>
                    </a:moveTo>
                    <a:lnTo>
                      <a:pt x="10" y="28"/>
                    </a:lnTo>
                    <a:lnTo>
                      <a:pt x="5" y="39"/>
                    </a:lnTo>
                    <a:lnTo>
                      <a:pt x="1" y="52"/>
                    </a:lnTo>
                    <a:lnTo>
                      <a:pt x="0" y="66"/>
                    </a:lnTo>
                    <a:lnTo>
                      <a:pt x="1" y="78"/>
                    </a:lnTo>
                    <a:lnTo>
                      <a:pt x="5" y="91"/>
                    </a:lnTo>
                    <a:lnTo>
                      <a:pt x="10" y="102"/>
                    </a:lnTo>
                    <a:lnTo>
                      <a:pt x="20" y="113"/>
                    </a:lnTo>
                    <a:lnTo>
                      <a:pt x="29" y="121"/>
                    </a:lnTo>
                    <a:lnTo>
                      <a:pt x="40" y="127"/>
                    </a:lnTo>
                    <a:lnTo>
                      <a:pt x="52" y="130"/>
                    </a:lnTo>
                    <a:lnTo>
                      <a:pt x="66" y="132"/>
                    </a:lnTo>
                    <a:lnTo>
                      <a:pt x="69" y="131"/>
                    </a:lnTo>
                    <a:lnTo>
                      <a:pt x="72" y="131"/>
                    </a:lnTo>
                    <a:lnTo>
                      <a:pt x="79" y="130"/>
                    </a:lnTo>
                    <a:lnTo>
                      <a:pt x="92" y="127"/>
                    </a:lnTo>
                    <a:lnTo>
                      <a:pt x="103" y="121"/>
                    </a:lnTo>
                    <a:lnTo>
                      <a:pt x="114" y="113"/>
                    </a:lnTo>
                    <a:lnTo>
                      <a:pt x="122" y="102"/>
                    </a:lnTo>
                    <a:lnTo>
                      <a:pt x="127" y="91"/>
                    </a:lnTo>
                    <a:lnTo>
                      <a:pt x="130" y="78"/>
                    </a:lnTo>
                    <a:lnTo>
                      <a:pt x="131" y="71"/>
                    </a:lnTo>
                    <a:lnTo>
                      <a:pt x="131" y="68"/>
                    </a:lnTo>
                    <a:lnTo>
                      <a:pt x="133" y="66"/>
                    </a:lnTo>
                    <a:lnTo>
                      <a:pt x="130" y="52"/>
                    </a:lnTo>
                    <a:lnTo>
                      <a:pt x="127" y="39"/>
                    </a:lnTo>
                    <a:lnTo>
                      <a:pt x="122" y="28"/>
                    </a:lnTo>
                    <a:lnTo>
                      <a:pt x="114" y="20"/>
                    </a:lnTo>
                    <a:lnTo>
                      <a:pt x="103" y="10"/>
                    </a:lnTo>
                    <a:lnTo>
                      <a:pt x="92" y="4"/>
                    </a:lnTo>
                    <a:lnTo>
                      <a:pt x="79" y="1"/>
                    </a:lnTo>
                    <a:lnTo>
                      <a:pt x="66" y="0"/>
                    </a:lnTo>
                    <a:lnTo>
                      <a:pt x="52" y="1"/>
                    </a:lnTo>
                    <a:lnTo>
                      <a:pt x="40" y="4"/>
                    </a:lnTo>
                    <a:lnTo>
                      <a:pt x="29" y="10"/>
                    </a:lnTo>
                    <a:lnTo>
                      <a:pt x="20" y="2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8" name="Freeform 87">
                <a:extLst>
                  <a:ext uri="{FF2B5EF4-FFF2-40B4-BE49-F238E27FC236}">
                    <a16:creationId xmlns:a16="http://schemas.microsoft.com/office/drawing/2014/main" id="{79D76C86-F626-54F5-9AD7-0734921C9AFA}"/>
                  </a:ext>
                </a:extLst>
              </p:cNvPr>
              <p:cNvSpPr>
                <a:spLocks/>
              </p:cNvSpPr>
              <p:nvPr/>
            </p:nvSpPr>
            <p:spPr bwMode="auto">
              <a:xfrm>
                <a:off x="3884613" y="4910138"/>
                <a:ext cx="34925" cy="34925"/>
              </a:xfrm>
              <a:custGeom>
                <a:avLst/>
                <a:gdLst>
                  <a:gd name="T0" fmla="*/ 20 w 132"/>
                  <a:gd name="T1" fmla="*/ 20 h 133"/>
                  <a:gd name="T2" fmla="*/ 10 w 132"/>
                  <a:gd name="T3" fmla="*/ 29 h 133"/>
                  <a:gd name="T4" fmla="*/ 5 w 132"/>
                  <a:gd name="T5" fmla="*/ 40 h 133"/>
                  <a:gd name="T6" fmla="*/ 1 w 132"/>
                  <a:gd name="T7" fmla="*/ 52 h 133"/>
                  <a:gd name="T8" fmla="*/ 0 w 132"/>
                  <a:gd name="T9" fmla="*/ 67 h 133"/>
                  <a:gd name="T10" fmla="*/ 1 w 132"/>
                  <a:gd name="T11" fmla="*/ 79 h 133"/>
                  <a:gd name="T12" fmla="*/ 5 w 132"/>
                  <a:gd name="T13" fmla="*/ 92 h 133"/>
                  <a:gd name="T14" fmla="*/ 10 w 132"/>
                  <a:gd name="T15" fmla="*/ 103 h 133"/>
                  <a:gd name="T16" fmla="*/ 20 w 132"/>
                  <a:gd name="T17" fmla="*/ 114 h 133"/>
                  <a:gd name="T18" fmla="*/ 29 w 132"/>
                  <a:gd name="T19" fmla="*/ 122 h 133"/>
                  <a:gd name="T20" fmla="*/ 40 w 132"/>
                  <a:gd name="T21" fmla="*/ 127 h 133"/>
                  <a:gd name="T22" fmla="*/ 52 w 132"/>
                  <a:gd name="T23" fmla="*/ 131 h 133"/>
                  <a:gd name="T24" fmla="*/ 66 w 132"/>
                  <a:gd name="T25" fmla="*/ 133 h 133"/>
                  <a:gd name="T26" fmla="*/ 69 w 132"/>
                  <a:gd name="T27" fmla="*/ 132 h 133"/>
                  <a:gd name="T28" fmla="*/ 72 w 132"/>
                  <a:gd name="T29" fmla="*/ 132 h 133"/>
                  <a:gd name="T30" fmla="*/ 78 w 132"/>
                  <a:gd name="T31" fmla="*/ 131 h 133"/>
                  <a:gd name="T32" fmla="*/ 92 w 132"/>
                  <a:gd name="T33" fmla="*/ 127 h 133"/>
                  <a:gd name="T34" fmla="*/ 103 w 132"/>
                  <a:gd name="T35" fmla="*/ 122 h 133"/>
                  <a:gd name="T36" fmla="*/ 114 w 132"/>
                  <a:gd name="T37" fmla="*/ 114 h 133"/>
                  <a:gd name="T38" fmla="*/ 121 w 132"/>
                  <a:gd name="T39" fmla="*/ 103 h 133"/>
                  <a:gd name="T40" fmla="*/ 127 w 132"/>
                  <a:gd name="T41" fmla="*/ 92 h 133"/>
                  <a:gd name="T42" fmla="*/ 130 w 132"/>
                  <a:gd name="T43" fmla="*/ 79 h 133"/>
                  <a:gd name="T44" fmla="*/ 131 w 132"/>
                  <a:gd name="T45" fmla="*/ 72 h 133"/>
                  <a:gd name="T46" fmla="*/ 131 w 132"/>
                  <a:gd name="T47" fmla="*/ 69 h 133"/>
                  <a:gd name="T48" fmla="*/ 132 w 132"/>
                  <a:gd name="T49" fmla="*/ 67 h 133"/>
                  <a:gd name="T50" fmla="*/ 130 w 132"/>
                  <a:gd name="T51" fmla="*/ 52 h 133"/>
                  <a:gd name="T52" fmla="*/ 127 w 132"/>
                  <a:gd name="T53" fmla="*/ 40 h 133"/>
                  <a:gd name="T54" fmla="*/ 121 w 132"/>
                  <a:gd name="T55" fmla="*/ 29 h 133"/>
                  <a:gd name="T56" fmla="*/ 114 w 132"/>
                  <a:gd name="T57" fmla="*/ 20 h 133"/>
                  <a:gd name="T58" fmla="*/ 103 w 132"/>
                  <a:gd name="T59" fmla="*/ 10 h 133"/>
                  <a:gd name="T60" fmla="*/ 92 w 132"/>
                  <a:gd name="T61" fmla="*/ 5 h 133"/>
                  <a:gd name="T62" fmla="*/ 78 w 132"/>
                  <a:gd name="T63" fmla="*/ 2 h 133"/>
                  <a:gd name="T64" fmla="*/ 66 w 132"/>
                  <a:gd name="T65" fmla="*/ 0 h 133"/>
                  <a:gd name="T66" fmla="*/ 52 w 132"/>
                  <a:gd name="T67" fmla="*/ 2 h 133"/>
                  <a:gd name="T68" fmla="*/ 40 w 132"/>
                  <a:gd name="T69" fmla="*/ 5 h 133"/>
                  <a:gd name="T70" fmla="*/ 29 w 132"/>
                  <a:gd name="T71" fmla="*/ 10 h 133"/>
                  <a:gd name="T72" fmla="*/ 20 w 132"/>
                  <a:gd name="T73" fmla="*/ 2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3">
                    <a:moveTo>
                      <a:pt x="20" y="20"/>
                    </a:moveTo>
                    <a:lnTo>
                      <a:pt x="10" y="29"/>
                    </a:lnTo>
                    <a:lnTo>
                      <a:pt x="5" y="40"/>
                    </a:lnTo>
                    <a:lnTo>
                      <a:pt x="1" y="52"/>
                    </a:lnTo>
                    <a:lnTo>
                      <a:pt x="0" y="67"/>
                    </a:lnTo>
                    <a:lnTo>
                      <a:pt x="1" y="79"/>
                    </a:lnTo>
                    <a:lnTo>
                      <a:pt x="5" y="92"/>
                    </a:lnTo>
                    <a:lnTo>
                      <a:pt x="10" y="103"/>
                    </a:lnTo>
                    <a:lnTo>
                      <a:pt x="20" y="114"/>
                    </a:lnTo>
                    <a:lnTo>
                      <a:pt x="29" y="122"/>
                    </a:lnTo>
                    <a:lnTo>
                      <a:pt x="40" y="127"/>
                    </a:lnTo>
                    <a:lnTo>
                      <a:pt x="52" y="131"/>
                    </a:lnTo>
                    <a:lnTo>
                      <a:pt x="66" y="133"/>
                    </a:lnTo>
                    <a:lnTo>
                      <a:pt x="69" y="132"/>
                    </a:lnTo>
                    <a:lnTo>
                      <a:pt x="72" y="132"/>
                    </a:lnTo>
                    <a:lnTo>
                      <a:pt x="78" y="131"/>
                    </a:lnTo>
                    <a:lnTo>
                      <a:pt x="92" y="127"/>
                    </a:lnTo>
                    <a:lnTo>
                      <a:pt x="103" y="122"/>
                    </a:lnTo>
                    <a:lnTo>
                      <a:pt x="114" y="114"/>
                    </a:lnTo>
                    <a:lnTo>
                      <a:pt x="121" y="103"/>
                    </a:lnTo>
                    <a:lnTo>
                      <a:pt x="127" y="92"/>
                    </a:lnTo>
                    <a:lnTo>
                      <a:pt x="130" y="79"/>
                    </a:lnTo>
                    <a:lnTo>
                      <a:pt x="131" y="72"/>
                    </a:lnTo>
                    <a:lnTo>
                      <a:pt x="131" y="69"/>
                    </a:lnTo>
                    <a:lnTo>
                      <a:pt x="132" y="67"/>
                    </a:lnTo>
                    <a:lnTo>
                      <a:pt x="130" y="52"/>
                    </a:lnTo>
                    <a:lnTo>
                      <a:pt x="127" y="40"/>
                    </a:lnTo>
                    <a:lnTo>
                      <a:pt x="121" y="29"/>
                    </a:lnTo>
                    <a:lnTo>
                      <a:pt x="114" y="20"/>
                    </a:lnTo>
                    <a:lnTo>
                      <a:pt x="103" y="10"/>
                    </a:lnTo>
                    <a:lnTo>
                      <a:pt x="92" y="5"/>
                    </a:lnTo>
                    <a:lnTo>
                      <a:pt x="78" y="2"/>
                    </a:lnTo>
                    <a:lnTo>
                      <a:pt x="66" y="0"/>
                    </a:lnTo>
                    <a:lnTo>
                      <a:pt x="52" y="2"/>
                    </a:lnTo>
                    <a:lnTo>
                      <a:pt x="40" y="5"/>
                    </a:lnTo>
                    <a:lnTo>
                      <a:pt x="29" y="10"/>
                    </a:lnTo>
                    <a:lnTo>
                      <a:pt x="20" y="2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9" name="Freeform 88">
                <a:extLst>
                  <a:ext uri="{FF2B5EF4-FFF2-40B4-BE49-F238E27FC236}">
                    <a16:creationId xmlns:a16="http://schemas.microsoft.com/office/drawing/2014/main" id="{71591D62-DF46-490C-35E6-CDD35DFCC3EA}"/>
                  </a:ext>
                </a:extLst>
              </p:cNvPr>
              <p:cNvSpPr>
                <a:spLocks/>
              </p:cNvSpPr>
              <p:nvPr/>
            </p:nvSpPr>
            <p:spPr bwMode="auto">
              <a:xfrm>
                <a:off x="4543425" y="5145088"/>
                <a:ext cx="34925" cy="34925"/>
              </a:xfrm>
              <a:custGeom>
                <a:avLst/>
                <a:gdLst>
                  <a:gd name="T0" fmla="*/ 20 w 133"/>
                  <a:gd name="T1" fmla="*/ 20 h 132"/>
                  <a:gd name="T2" fmla="*/ 10 w 133"/>
                  <a:gd name="T3" fmla="*/ 28 h 132"/>
                  <a:gd name="T4" fmla="*/ 5 w 133"/>
                  <a:gd name="T5" fmla="*/ 39 h 132"/>
                  <a:gd name="T6" fmla="*/ 1 w 133"/>
                  <a:gd name="T7" fmla="*/ 52 h 132"/>
                  <a:gd name="T8" fmla="*/ 0 w 133"/>
                  <a:gd name="T9" fmla="*/ 66 h 132"/>
                  <a:gd name="T10" fmla="*/ 1 w 133"/>
                  <a:gd name="T11" fmla="*/ 78 h 132"/>
                  <a:gd name="T12" fmla="*/ 5 w 133"/>
                  <a:gd name="T13" fmla="*/ 91 h 132"/>
                  <a:gd name="T14" fmla="*/ 10 w 133"/>
                  <a:gd name="T15" fmla="*/ 102 h 132"/>
                  <a:gd name="T16" fmla="*/ 20 w 133"/>
                  <a:gd name="T17" fmla="*/ 113 h 132"/>
                  <a:gd name="T18" fmla="*/ 29 w 133"/>
                  <a:gd name="T19" fmla="*/ 121 h 132"/>
                  <a:gd name="T20" fmla="*/ 40 w 133"/>
                  <a:gd name="T21" fmla="*/ 127 h 132"/>
                  <a:gd name="T22" fmla="*/ 52 w 133"/>
                  <a:gd name="T23" fmla="*/ 130 h 132"/>
                  <a:gd name="T24" fmla="*/ 66 w 133"/>
                  <a:gd name="T25" fmla="*/ 132 h 132"/>
                  <a:gd name="T26" fmla="*/ 69 w 133"/>
                  <a:gd name="T27" fmla="*/ 131 h 132"/>
                  <a:gd name="T28" fmla="*/ 72 w 133"/>
                  <a:gd name="T29" fmla="*/ 131 h 132"/>
                  <a:gd name="T30" fmla="*/ 79 w 133"/>
                  <a:gd name="T31" fmla="*/ 130 h 132"/>
                  <a:gd name="T32" fmla="*/ 92 w 133"/>
                  <a:gd name="T33" fmla="*/ 127 h 132"/>
                  <a:gd name="T34" fmla="*/ 103 w 133"/>
                  <a:gd name="T35" fmla="*/ 121 h 132"/>
                  <a:gd name="T36" fmla="*/ 114 w 133"/>
                  <a:gd name="T37" fmla="*/ 113 h 132"/>
                  <a:gd name="T38" fmla="*/ 122 w 133"/>
                  <a:gd name="T39" fmla="*/ 102 h 132"/>
                  <a:gd name="T40" fmla="*/ 127 w 133"/>
                  <a:gd name="T41" fmla="*/ 91 h 132"/>
                  <a:gd name="T42" fmla="*/ 130 w 133"/>
                  <a:gd name="T43" fmla="*/ 78 h 132"/>
                  <a:gd name="T44" fmla="*/ 131 w 133"/>
                  <a:gd name="T45" fmla="*/ 71 h 132"/>
                  <a:gd name="T46" fmla="*/ 131 w 133"/>
                  <a:gd name="T47" fmla="*/ 68 h 132"/>
                  <a:gd name="T48" fmla="*/ 133 w 133"/>
                  <a:gd name="T49" fmla="*/ 66 h 132"/>
                  <a:gd name="T50" fmla="*/ 130 w 133"/>
                  <a:gd name="T51" fmla="*/ 52 h 132"/>
                  <a:gd name="T52" fmla="*/ 127 w 133"/>
                  <a:gd name="T53" fmla="*/ 39 h 132"/>
                  <a:gd name="T54" fmla="*/ 122 w 133"/>
                  <a:gd name="T55" fmla="*/ 28 h 132"/>
                  <a:gd name="T56" fmla="*/ 114 w 133"/>
                  <a:gd name="T57" fmla="*/ 20 h 132"/>
                  <a:gd name="T58" fmla="*/ 103 w 133"/>
                  <a:gd name="T59" fmla="*/ 10 h 132"/>
                  <a:gd name="T60" fmla="*/ 92 w 133"/>
                  <a:gd name="T61" fmla="*/ 4 h 132"/>
                  <a:gd name="T62" fmla="*/ 79 w 133"/>
                  <a:gd name="T63" fmla="*/ 1 h 132"/>
                  <a:gd name="T64" fmla="*/ 66 w 133"/>
                  <a:gd name="T65" fmla="*/ 0 h 132"/>
                  <a:gd name="T66" fmla="*/ 52 w 133"/>
                  <a:gd name="T67" fmla="*/ 1 h 132"/>
                  <a:gd name="T68" fmla="*/ 40 w 133"/>
                  <a:gd name="T69" fmla="*/ 4 h 132"/>
                  <a:gd name="T70" fmla="*/ 29 w 133"/>
                  <a:gd name="T71" fmla="*/ 10 h 132"/>
                  <a:gd name="T72" fmla="*/ 20 w 133"/>
                  <a:gd name="T73" fmla="*/ 2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3" h="132">
                    <a:moveTo>
                      <a:pt x="20" y="20"/>
                    </a:moveTo>
                    <a:lnTo>
                      <a:pt x="10" y="28"/>
                    </a:lnTo>
                    <a:lnTo>
                      <a:pt x="5" y="39"/>
                    </a:lnTo>
                    <a:lnTo>
                      <a:pt x="1" y="52"/>
                    </a:lnTo>
                    <a:lnTo>
                      <a:pt x="0" y="66"/>
                    </a:lnTo>
                    <a:lnTo>
                      <a:pt x="1" y="78"/>
                    </a:lnTo>
                    <a:lnTo>
                      <a:pt x="5" y="91"/>
                    </a:lnTo>
                    <a:lnTo>
                      <a:pt x="10" y="102"/>
                    </a:lnTo>
                    <a:lnTo>
                      <a:pt x="20" y="113"/>
                    </a:lnTo>
                    <a:lnTo>
                      <a:pt x="29" y="121"/>
                    </a:lnTo>
                    <a:lnTo>
                      <a:pt x="40" y="127"/>
                    </a:lnTo>
                    <a:lnTo>
                      <a:pt x="52" y="130"/>
                    </a:lnTo>
                    <a:lnTo>
                      <a:pt x="66" y="132"/>
                    </a:lnTo>
                    <a:lnTo>
                      <a:pt x="69" y="131"/>
                    </a:lnTo>
                    <a:lnTo>
                      <a:pt x="72" y="131"/>
                    </a:lnTo>
                    <a:lnTo>
                      <a:pt x="79" y="130"/>
                    </a:lnTo>
                    <a:lnTo>
                      <a:pt x="92" y="127"/>
                    </a:lnTo>
                    <a:lnTo>
                      <a:pt x="103" y="121"/>
                    </a:lnTo>
                    <a:lnTo>
                      <a:pt x="114" y="113"/>
                    </a:lnTo>
                    <a:lnTo>
                      <a:pt x="122" y="102"/>
                    </a:lnTo>
                    <a:lnTo>
                      <a:pt x="127" y="91"/>
                    </a:lnTo>
                    <a:lnTo>
                      <a:pt x="130" y="78"/>
                    </a:lnTo>
                    <a:lnTo>
                      <a:pt x="131" y="71"/>
                    </a:lnTo>
                    <a:lnTo>
                      <a:pt x="131" y="68"/>
                    </a:lnTo>
                    <a:lnTo>
                      <a:pt x="133" y="66"/>
                    </a:lnTo>
                    <a:lnTo>
                      <a:pt x="130" y="52"/>
                    </a:lnTo>
                    <a:lnTo>
                      <a:pt x="127" y="39"/>
                    </a:lnTo>
                    <a:lnTo>
                      <a:pt x="122" y="28"/>
                    </a:lnTo>
                    <a:lnTo>
                      <a:pt x="114" y="20"/>
                    </a:lnTo>
                    <a:lnTo>
                      <a:pt x="103" y="10"/>
                    </a:lnTo>
                    <a:lnTo>
                      <a:pt x="92" y="4"/>
                    </a:lnTo>
                    <a:lnTo>
                      <a:pt x="79" y="1"/>
                    </a:lnTo>
                    <a:lnTo>
                      <a:pt x="66" y="0"/>
                    </a:lnTo>
                    <a:lnTo>
                      <a:pt x="52" y="1"/>
                    </a:lnTo>
                    <a:lnTo>
                      <a:pt x="40" y="4"/>
                    </a:lnTo>
                    <a:lnTo>
                      <a:pt x="29" y="10"/>
                    </a:lnTo>
                    <a:lnTo>
                      <a:pt x="20" y="2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0" name="Freeform 89">
                <a:extLst>
                  <a:ext uri="{FF2B5EF4-FFF2-40B4-BE49-F238E27FC236}">
                    <a16:creationId xmlns:a16="http://schemas.microsoft.com/office/drawing/2014/main" id="{C84C6804-3B63-AE5D-48DE-092D45BD80E2}"/>
                  </a:ext>
                </a:extLst>
              </p:cNvPr>
              <p:cNvSpPr>
                <a:spLocks/>
              </p:cNvSpPr>
              <p:nvPr/>
            </p:nvSpPr>
            <p:spPr bwMode="auto">
              <a:xfrm>
                <a:off x="5191125" y="5305425"/>
                <a:ext cx="34925" cy="34925"/>
              </a:xfrm>
              <a:custGeom>
                <a:avLst/>
                <a:gdLst>
                  <a:gd name="T0" fmla="*/ 19 w 132"/>
                  <a:gd name="T1" fmla="*/ 19 h 132"/>
                  <a:gd name="T2" fmla="*/ 10 w 132"/>
                  <a:gd name="T3" fmla="*/ 28 h 132"/>
                  <a:gd name="T4" fmla="*/ 4 w 132"/>
                  <a:gd name="T5" fmla="*/ 39 h 132"/>
                  <a:gd name="T6" fmla="*/ 1 w 132"/>
                  <a:gd name="T7" fmla="*/ 51 h 132"/>
                  <a:gd name="T8" fmla="*/ 0 w 132"/>
                  <a:gd name="T9" fmla="*/ 66 h 132"/>
                  <a:gd name="T10" fmla="*/ 1 w 132"/>
                  <a:gd name="T11" fmla="*/ 78 h 132"/>
                  <a:gd name="T12" fmla="*/ 4 w 132"/>
                  <a:gd name="T13" fmla="*/ 91 h 132"/>
                  <a:gd name="T14" fmla="*/ 10 w 132"/>
                  <a:gd name="T15" fmla="*/ 102 h 132"/>
                  <a:gd name="T16" fmla="*/ 19 w 132"/>
                  <a:gd name="T17" fmla="*/ 113 h 132"/>
                  <a:gd name="T18" fmla="*/ 28 w 132"/>
                  <a:gd name="T19" fmla="*/ 121 h 132"/>
                  <a:gd name="T20" fmla="*/ 39 w 132"/>
                  <a:gd name="T21" fmla="*/ 126 h 132"/>
                  <a:gd name="T22" fmla="*/ 51 w 132"/>
                  <a:gd name="T23" fmla="*/ 130 h 132"/>
                  <a:gd name="T24" fmla="*/ 66 w 132"/>
                  <a:gd name="T25" fmla="*/ 132 h 132"/>
                  <a:gd name="T26" fmla="*/ 68 w 132"/>
                  <a:gd name="T27" fmla="*/ 131 h 132"/>
                  <a:gd name="T28" fmla="*/ 71 w 132"/>
                  <a:gd name="T29" fmla="*/ 131 h 132"/>
                  <a:gd name="T30" fmla="*/ 78 w 132"/>
                  <a:gd name="T31" fmla="*/ 130 h 132"/>
                  <a:gd name="T32" fmla="*/ 91 w 132"/>
                  <a:gd name="T33" fmla="*/ 126 h 132"/>
                  <a:gd name="T34" fmla="*/ 102 w 132"/>
                  <a:gd name="T35" fmla="*/ 121 h 132"/>
                  <a:gd name="T36" fmla="*/ 113 w 132"/>
                  <a:gd name="T37" fmla="*/ 113 h 132"/>
                  <a:gd name="T38" fmla="*/ 121 w 132"/>
                  <a:gd name="T39" fmla="*/ 102 h 132"/>
                  <a:gd name="T40" fmla="*/ 126 w 132"/>
                  <a:gd name="T41" fmla="*/ 91 h 132"/>
                  <a:gd name="T42" fmla="*/ 130 w 132"/>
                  <a:gd name="T43" fmla="*/ 78 h 132"/>
                  <a:gd name="T44" fmla="*/ 131 w 132"/>
                  <a:gd name="T45" fmla="*/ 71 h 132"/>
                  <a:gd name="T46" fmla="*/ 131 w 132"/>
                  <a:gd name="T47" fmla="*/ 68 h 132"/>
                  <a:gd name="T48" fmla="*/ 132 w 132"/>
                  <a:gd name="T49" fmla="*/ 66 h 132"/>
                  <a:gd name="T50" fmla="*/ 130 w 132"/>
                  <a:gd name="T51" fmla="*/ 51 h 132"/>
                  <a:gd name="T52" fmla="*/ 126 w 132"/>
                  <a:gd name="T53" fmla="*/ 39 h 132"/>
                  <a:gd name="T54" fmla="*/ 121 w 132"/>
                  <a:gd name="T55" fmla="*/ 28 h 132"/>
                  <a:gd name="T56" fmla="*/ 113 w 132"/>
                  <a:gd name="T57" fmla="*/ 19 h 132"/>
                  <a:gd name="T58" fmla="*/ 102 w 132"/>
                  <a:gd name="T59" fmla="*/ 9 h 132"/>
                  <a:gd name="T60" fmla="*/ 91 w 132"/>
                  <a:gd name="T61" fmla="*/ 4 h 132"/>
                  <a:gd name="T62" fmla="*/ 78 w 132"/>
                  <a:gd name="T63" fmla="*/ 1 h 132"/>
                  <a:gd name="T64" fmla="*/ 66 w 132"/>
                  <a:gd name="T65" fmla="*/ 0 h 132"/>
                  <a:gd name="T66" fmla="*/ 51 w 132"/>
                  <a:gd name="T67" fmla="*/ 1 h 132"/>
                  <a:gd name="T68" fmla="*/ 39 w 132"/>
                  <a:gd name="T69" fmla="*/ 4 h 132"/>
                  <a:gd name="T70" fmla="*/ 28 w 132"/>
                  <a:gd name="T71" fmla="*/ 9 h 132"/>
                  <a:gd name="T72" fmla="*/ 19 w 132"/>
                  <a:gd name="T73" fmla="*/ 1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19" y="19"/>
                    </a:moveTo>
                    <a:lnTo>
                      <a:pt x="10" y="28"/>
                    </a:lnTo>
                    <a:lnTo>
                      <a:pt x="4" y="39"/>
                    </a:lnTo>
                    <a:lnTo>
                      <a:pt x="1" y="51"/>
                    </a:lnTo>
                    <a:lnTo>
                      <a:pt x="0" y="66"/>
                    </a:lnTo>
                    <a:lnTo>
                      <a:pt x="1" y="78"/>
                    </a:lnTo>
                    <a:lnTo>
                      <a:pt x="4" y="91"/>
                    </a:lnTo>
                    <a:lnTo>
                      <a:pt x="10" y="102"/>
                    </a:lnTo>
                    <a:lnTo>
                      <a:pt x="19" y="113"/>
                    </a:lnTo>
                    <a:lnTo>
                      <a:pt x="28" y="121"/>
                    </a:lnTo>
                    <a:lnTo>
                      <a:pt x="39" y="126"/>
                    </a:lnTo>
                    <a:lnTo>
                      <a:pt x="51" y="130"/>
                    </a:lnTo>
                    <a:lnTo>
                      <a:pt x="66" y="132"/>
                    </a:lnTo>
                    <a:lnTo>
                      <a:pt x="68" y="131"/>
                    </a:lnTo>
                    <a:lnTo>
                      <a:pt x="71" y="131"/>
                    </a:lnTo>
                    <a:lnTo>
                      <a:pt x="78" y="130"/>
                    </a:lnTo>
                    <a:lnTo>
                      <a:pt x="91" y="126"/>
                    </a:lnTo>
                    <a:lnTo>
                      <a:pt x="102" y="121"/>
                    </a:lnTo>
                    <a:lnTo>
                      <a:pt x="113" y="113"/>
                    </a:lnTo>
                    <a:lnTo>
                      <a:pt x="121" y="102"/>
                    </a:lnTo>
                    <a:lnTo>
                      <a:pt x="126" y="91"/>
                    </a:lnTo>
                    <a:lnTo>
                      <a:pt x="130" y="78"/>
                    </a:lnTo>
                    <a:lnTo>
                      <a:pt x="131" y="71"/>
                    </a:lnTo>
                    <a:lnTo>
                      <a:pt x="131" y="68"/>
                    </a:lnTo>
                    <a:lnTo>
                      <a:pt x="132" y="66"/>
                    </a:lnTo>
                    <a:lnTo>
                      <a:pt x="130" y="51"/>
                    </a:lnTo>
                    <a:lnTo>
                      <a:pt x="126" y="39"/>
                    </a:lnTo>
                    <a:lnTo>
                      <a:pt x="121" y="28"/>
                    </a:lnTo>
                    <a:lnTo>
                      <a:pt x="113" y="19"/>
                    </a:lnTo>
                    <a:lnTo>
                      <a:pt x="102" y="9"/>
                    </a:lnTo>
                    <a:lnTo>
                      <a:pt x="91" y="4"/>
                    </a:lnTo>
                    <a:lnTo>
                      <a:pt x="78" y="1"/>
                    </a:lnTo>
                    <a:lnTo>
                      <a:pt x="66" y="0"/>
                    </a:lnTo>
                    <a:lnTo>
                      <a:pt x="51" y="1"/>
                    </a:lnTo>
                    <a:lnTo>
                      <a:pt x="39" y="4"/>
                    </a:lnTo>
                    <a:lnTo>
                      <a:pt x="28" y="9"/>
                    </a:lnTo>
                    <a:lnTo>
                      <a:pt x="19" y="19"/>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1" name="Line 90">
                <a:extLst>
                  <a:ext uri="{FF2B5EF4-FFF2-40B4-BE49-F238E27FC236}">
                    <a16:creationId xmlns:a16="http://schemas.microsoft.com/office/drawing/2014/main" id="{2EE5983A-70AB-0564-B7CB-1DDAE333B764}"/>
                  </a:ext>
                </a:extLst>
              </p:cNvPr>
              <p:cNvSpPr>
                <a:spLocks noChangeShapeType="1"/>
              </p:cNvSpPr>
              <p:nvPr/>
            </p:nvSpPr>
            <p:spPr bwMode="auto">
              <a:xfrm>
                <a:off x="5224463" y="5032375"/>
                <a:ext cx="0" cy="171450"/>
              </a:xfrm>
              <a:prstGeom prst="line">
                <a:avLst/>
              </a:prstGeom>
              <a:noFill/>
              <a:ln w="635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2" name="Line 91">
                <a:extLst>
                  <a:ext uri="{FF2B5EF4-FFF2-40B4-BE49-F238E27FC236}">
                    <a16:creationId xmlns:a16="http://schemas.microsoft.com/office/drawing/2014/main" id="{45D7D197-D29A-D4CB-DC33-C5C03C7B8DEB}"/>
                  </a:ext>
                </a:extLst>
              </p:cNvPr>
              <p:cNvSpPr>
                <a:spLocks noChangeShapeType="1"/>
              </p:cNvSpPr>
              <p:nvPr/>
            </p:nvSpPr>
            <p:spPr bwMode="auto">
              <a:xfrm>
                <a:off x="3917950" y="4670425"/>
                <a:ext cx="0" cy="133350"/>
              </a:xfrm>
              <a:prstGeom prst="line">
                <a:avLst/>
              </a:prstGeom>
              <a:noFill/>
              <a:ln w="635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3" name="Line 92">
                <a:extLst>
                  <a:ext uri="{FF2B5EF4-FFF2-40B4-BE49-F238E27FC236}">
                    <a16:creationId xmlns:a16="http://schemas.microsoft.com/office/drawing/2014/main" id="{9ED5AAC5-60D8-A92B-BE84-491FB57B66DD}"/>
                  </a:ext>
                </a:extLst>
              </p:cNvPr>
              <p:cNvSpPr>
                <a:spLocks noChangeShapeType="1"/>
              </p:cNvSpPr>
              <p:nvPr/>
            </p:nvSpPr>
            <p:spPr bwMode="auto">
              <a:xfrm>
                <a:off x="3270250" y="4525963"/>
                <a:ext cx="0" cy="104775"/>
              </a:xfrm>
              <a:prstGeom prst="line">
                <a:avLst/>
              </a:prstGeom>
              <a:noFill/>
              <a:ln w="635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4" name="Line 93">
                <a:extLst>
                  <a:ext uri="{FF2B5EF4-FFF2-40B4-BE49-F238E27FC236}">
                    <a16:creationId xmlns:a16="http://schemas.microsoft.com/office/drawing/2014/main" id="{BE67093B-6D41-D48C-23C6-BE24835EA714}"/>
                  </a:ext>
                </a:extLst>
              </p:cNvPr>
              <p:cNvSpPr>
                <a:spLocks noChangeShapeType="1"/>
              </p:cNvSpPr>
              <p:nvPr/>
            </p:nvSpPr>
            <p:spPr bwMode="auto">
              <a:xfrm>
                <a:off x="3590925" y="4600575"/>
                <a:ext cx="0" cy="122238"/>
              </a:xfrm>
              <a:prstGeom prst="line">
                <a:avLst/>
              </a:prstGeom>
              <a:noFill/>
              <a:ln w="635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5" name="Line 94">
                <a:extLst>
                  <a:ext uri="{FF2B5EF4-FFF2-40B4-BE49-F238E27FC236}">
                    <a16:creationId xmlns:a16="http://schemas.microsoft.com/office/drawing/2014/main" id="{76D32DB4-D4C7-6A9E-F176-770BC9620B37}"/>
                  </a:ext>
                </a:extLst>
              </p:cNvPr>
              <p:cNvSpPr>
                <a:spLocks noChangeShapeType="1"/>
              </p:cNvSpPr>
              <p:nvPr/>
            </p:nvSpPr>
            <p:spPr bwMode="auto">
              <a:xfrm>
                <a:off x="982663" y="3897313"/>
                <a:ext cx="0" cy="85725"/>
              </a:xfrm>
              <a:prstGeom prst="line">
                <a:avLst/>
              </a:prstGeom>
              <a:noFill/>
              <a:ln w="635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6" name="Line 95">
                <a:extLst>
                  <a:ext uri="{FF2B5EF4-FFF2-40B4-BE49-F238E27FC236}">
                    <a16:creationId xmlns:a16="http://schemas.microsoft.com/office/drawing/2014/main" id="{DFF66C96-77AB-C348-50EA-516475381043}"/>
                  </a:ext>
                </a:extLst>
              </p:cNvPr>
              <p:cNvSpPr>
                <a:spLocks noChangeShapeType="1"/>
              </p:cNvSpPr>
              <p:nvPr/>
            </p:nvSpPr>
            <p:spPr bwMode="auto">
              <a:xfrm>
                <a:off x="4565650" y="4852988"/>
                <a:ext cx="0" cy="147638"/>
              </a:xfrm>
              <a:prstGeom prst="line">
                <a:avLst/>
              </a:prstGeom>
              <a:noFill/>
              <a:ln w="635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7" name="Line 96">
                <a:extLst>
                  <a:ext uri="{FF2B5EF4-FFF2-40B4-BE49-F238E27FC236}">
                    <a16:creationId xmlns:a16="http://schemas.microsoft.com/office/drawing/2014/main" id="{1E1017F8-8D58-9554-3DF3-0EB4D9D491E6}"/>
                  </a:ext>
                </a:extLst>
              </p:cNvPr>
              <p:cNvSpPr>
                <a:spLocks noChangeShapeType="1"/>
              </p:cNvSpPr>
              <p:nvPr/>
            </p:nvSpPr>
            <p:spPr bwMode="auto">
              <a:xfrm>
                <a:off x="2482850" y="4297363"/>
                <a:ext cx="0" cy="95250"/>
              </a:xfrm>
              <a:prstGeom prst="line">
                <a:avLst/>
              </a:prstGeom>
              <a:noFill/>
              <a:ln w="635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8" name="Line 97">
                <a:extLst>
                  <a:ext uri="{FF2B5EF4-FFF2-40B4-BE49-F238E27FC236}">
                    <a16:creationId xmlns:a16="http://schemas.microsoft.com/office/drawing/2014/main" id="{9CED2F7C-C934-EEBC-8A61-3CA07D3E2958}"/>
                  </a:ext>
                </a:extLst>
              </p:cNvPr>
              <p:cNvSpPr>
                <a:spLocks noChangeShapeType="1"/>
              </p:cNvSpPr>
              <p:nvPr/>
            </p:nvSpPr>
            <p:spPr bwMode="auto">
              <a:xfrm>
                <a:off x="1570038" y="4046538"/>
                <a:ext cx="0" cy="93663"/>
              </a:xfrm>
              <a:prstGeom prst="line">
                <a:avLst/>
              </a:prstGeom>
              <a:noFill/>
              <a:ln w="635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9" name="Line 98">
                <a:extLst>
                  <a:ext uri="{FF2B5EF4-FFF2-40B4-BE49-F238E27FC236}">
                    <a16:creationId xmlns:a16="http://schemas.microsoft.com/office/drawing/2014/main" id="{40EA8187-65ED-7642-9167-5EA02E6FFC1C}"/>
                  </a:ext>
                </a:extLst>
              </p:cNvPr>
              <p:cNvSpPr>
                <a:spLocks noChangeShapeType="1"/>
              </p:cNvSpPr>
              <p:nvPr/>
            </p:nvSpPr>
            <p:spPr bwMode="auto">
              <a:xfrm>
                <a:off x="1308100" y="3979863"/>
                <a:ext cx="0" cy="93663"/>
              </a:xfrm>
              <a:prstGeom prst="line">
                <a:avLst/>
              </a:prstGeom>
              <a:noFill/>
              <a:ln w="635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0" name="Line 99">
                <a:extLst>
                  <a:ext uri="{FF2B5EF4-FFF2-40B4-BE49-F238E27FC236}">
                    <a16:creationId xmlns:a16="http://schemas.microsoft.com/office/drawing/2014/main" id="{94570DC7-A0D7-0517-5374-ED89A58A97B4}"/>
                  </a:ext>
                </a:extLst>
              </p:cNvPr>
              <p:cNvSpPr>
                <a:spLocks noChangeShapeType="1"/>
              </p:cNvSpPr>
              <p:nvPr/>
            </p:nvSpPr>
            <p:spPr bwMode="auto">
              <a:xfrm>
                <a:off x="1368425" y="4003675"/>
                <a:ext cx="0" cy="84138"/>
              </a:xfrm>
              <a:prstGeom prst="line">
                <a:avLst/>
              </a:prstGeom>
              <a:noFill/>
              <a:ln w="635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1" name="Line 100">
                <a:extLst>
                  <a:ext uri="{FF2B5EF4-FFF2-40B4-BE49-F238E27FC236}">
                    <a16:creationId xmlns:a16="http://schemas.microsoft.com/office/drawing/2014/main" id="{8077131E-360C-85D2-A521-D7681E1E617A}"/>
                  </a:ext>
                </a:extLst>
              </p:cNvPr>
              <p:cNvSpPr>
                <a:spLocks noChangeShapeType="1"/>
              </p:cNvSpPr>
              <p:nvPr/>
            </p:nvSpPr>
            <p:spPr bwMode="auto">
              <a:xfrm>
                <a:off x="1439863" y="4022725"/>
                <a:ext cx="0" cy="79375"/>
              </a:xfrm>
              <a:prstGeom prst="line">
                <a:avLst/>
              </a:prstGeom>
              <a:noFill/>
              <a:ln w="635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2" name="Line 101">
                <a:extLst>
                  <a:ext uri="{FF2B5EF4-FFF2-40B4-BE49-F238E27FC236}">
                    <a16:creationId xmlns:a16="http://schemas.microsoft.com/office/drawing/2014/main" id="{B2A7355C-5899-B3A3-034F-3AF099D0B6BD}"/>
                  </a:ext>
                </a:extLst>
              </p:cNvPr>
              <p:cNvSpPr>
                <a:spLocks noChangeShapeType="1"/>
              </p:cNvSpPr>
              <p:nvPr/>
            </p:nvSpPr>
            <p:spPr bwMode="auto">
              <a:xfrm>
                <a:off x="1504950" y="4032250"/>
                <a:ext cx="0" cy="92075"/>
              </a:xfrm>
              <a:prstGeom prst="line">
                <a:avLst/>
              </a:prstGeom>
              <a:noFill/>
              <a:ln w="635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3" name="Line 102">
                <a:extLst>
                  <a:ext uri="{FF2B5EF4-FFF2-40B4-BE49-F238E27FC236}">
                    <a16:creationId xmlns:a16="http://schemas.microsoft.com/office/drawing/2014/main" id="{E86F4223-9C04-1ABD-489E-8FED50061BA4}"/>
                  </a:ext>
                </a:extLst>
              </p:cNvPr>
              <p:cNvSpPr>
                <a:spLocks noChangeShapeType="1"/>
              </p:cNvSpPr>
              <p:nvPr/>
            </p:nvSpPr>
            <p:spPr bwMode="auto">
              <a:xfrm>
                <a:off x="1631950" y="4032250"/>
                <a:ext cx="0" cy="109538"/>
              </a:xfrm>
              <a:prstGeom prst="line">
                <a:avLst/>
              </a:prstGeom>
              <a:noFill/>
              <a:ln w="635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4" name="Line 103">
                <a:extLst>
                  <a:ext uri="{FF2B5EF4-FFF2-40B4-BE49-F238E27FC236}">
                    <a16:creationId xmlns:a16="http://schemas.microsoft.com/office/drawing/2014/main" id="{39DA6D89-AA8E-F854-C91F-6C5FB3AAE675}"/>
                  </a:ext>
                </a:extLst>
              </p:cNvPr>
              <p:cNvSpPr>
                <a:spLocks noChangeShapeType="1"/>
              </p:cNvSpPr>
              <p:nvPr/>
            </p:nvSpPr>
            <p:spPr bwMode="auto">
              <a:xfrm>
                <a:off x="2224088" y="4262438"/>
                <a:ext cx="0" cy="76200"/>
              </a:xfrm>
              <a:prstGeom prst="line">
                <a:avLst/>
              </a:prstGeom>
              <a:noFill/>
              <a:ln w="635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5" name="Line 104">
                <a:extLst>
                  <a:ext uri="{FF2B5EF4-FFF2-40B4-BE49-F238E27FC236}">
                    <a16:creationId xmlns:a16="http://schemas.microsoft.com/office/drawing/2014/main" id="{3C9AF159-16F8-F453-0384-2C125D80B79A}"/>
                  </a:ext>
                </a:extLst>
              </p:cNvPr>
              <p:cNvSpPr>
                <a:spLocks noChangeShapeType="1"/>
              </p:cNvSpPr>
              <p:nvPr/>
            </p:nvSpPr>
            <p:spPr bwMode="auto">
              <a:xfrm>
                <a:off x="1768475" y="4071938"/>
                <a:ext cx="0" cy="100013"/>
              </a:xfrm>
              <a:prstGeom prst="line">
                <a:avLst/>
              </a:prstGeom>
              <a:noFill/>
              <a:ln w="635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6" name="Line 105">
                <a:extLst>
                  <a:ext uri="{FF2B5EF4-FFF2-40B4-BE49-F238E27FC236}">
                    <a16:creationId xmlns:a16="http://schemas.microsoft.com/office/drawing/2014/main" id="{D1FB3311-EE11-AAB5-7BC6-887AD7BD35CB}"/>
                  </a:ext>
                </a:extLst>
              </p:cNvPr>
              <p:cNvSpPr>
                <a:spLocks noChangeShapeType="1"/>
              </p:cNvSpPr>
              <p:nvPr/>
            </p:nvSpPr>
            <p:spPr bwMode="auto">
              <a:xfrm>
                <a:off x="1958975" y="4127500"/>
                <a:ext cx="0" cy="100013"/>
              </a:xfrm>
              <a:prstGeom prst="line">
                <a:avLst/>
              </a:prstGeom>
              <a:noFill/>
              <a:ln w="635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7" name="Line 106">
                <a:extLst>
                  <a:ext uri="{FF2B5EF4-FFF2-40B4-BE49-F238E27FC236}">
                    <a16:creationId xmlns:a16="http://schemas.microsoft.com/office/drawing/2014/main" id="{CB713CA3-2710-C959-7BFB-E11B8D0B89E3}"/>
                  </a:ext>
                </a:extLst>
              </p:cNvPr>
              <p:cNvSpPr>
                <a:spLocks noChangeShapeType="1"/>
              </p:cNvSpPr>
              <p:nvPr/>
            </p:nvSpPr>
            <p:spPr bwMode="auto">
              <a:xfrm>
                <a:off x="3000375" y="4430713"/>
                <a:ext cx="0" cy="114300"/>
              </a:xfrm>
              <a:prstGeom prst="line">
                <a:avLst/>
              </a:prstGeom>
              <a:noFill/>
              <a:ln w="635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8" name="Line 107">
                <a:extLst>
                  <a:ext uri="{FF2B5EF4-FFF2-40B4-BE49-F238E27FC236}">
                    <a16:creationId xmlns:a16="http://schemas.microsoft.com/office/drawing/2014/main" id="{42B4DDFC-02B1-272E-4358-BAC6CE02B46E}"/>
                  </a:ext>
                </a:extLst>
              </p:cNvPr>
              <p:cNvSpPr>
                <a:spLocks noChangeShapeType="1"/>
              </p:cNvSpPr>
              <p:nvPr/>
            </p:nvSpPr>
            <p:spPr bwMode="auto">
              <a:xfrm>
                <a:off x="2743200" y="4346575"/>
                <a:ext cx="0" cy="100013"/>
              </a:xfrm>
              <a:prstGeom prst="line">
                <a:avLst/>
              </a:prstGeom>
              <a:noFill/>
              <a:ln w="635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9" name="Line 108">
                <a:extLst>
                  <a:ext uri="{FF2B5EF4-FFF2-40B4-BE49-F238E27FC236}">
                    <a16:creationId xmlns:a16="http://schemas.microsoft.com/office/drawing/2014/main" id="{EAAB5C67-4008-C8BB-EFF5-6936678531C2}"/>
                  </a:ext>
                </a:extLst>
              </p:cNvPr>
              <p:cNvSpPr>
                <a:spLocks noChangeShapeType="1"/>
              </p:cNvSpPr>
              <p:nvPr/>
            </p:nvSpPr>
            <p:spPr bwMode="auto">
              <a:xfrm>
                <a:off x="1112838" y="3941763"/>
                <a:ext cx="0" cy="73025"/>
              </a:xfrm>
              <a:prstGeom prst="line">
                <a:avLst/>
              </a:prstGeom>
              <a:noFill/>
              <a:ln w="635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0" name="Line 109">
                <a:extLst>
                  <a:ext uri="{FF2B5EF4-FFF2-40B4-BE49-F238E27FC236}">
                    <a16:creationId xmlns:a16="http://schemas.microsoft.com/office/drawing/2014/main" id="{C2D495FE-BACA-C102-5E7A-0C08726EBAD8}"/>
                  </a:ext>
                </a:extLst>
              </p:cNvPr>
              <p:cNvSpPr>
                <a:spLocks noChangeShapeType="1"/>
              </p:cNvSpPr>
              <p:nvPr/>
            </p:nvSpPr>
            <p:spPr bwMode="auto">
              <a:xfrm>
                <a:off x="1179513" y="3949700"/>
                <a:ext cx="0" cy="88900"/>
              </a:xfrm>
              <a:prstGeom prst="line">
                <a:avLst/>
              </a:prstGeom>
              <a:noFill/>
              <a:ln w="635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1" name="Line 110">
                <a:extLst>
                  <a:ext uri="{FF2B5EF4-FFF2-40B4-BE49-F238E27FC236}">
                    <a16:creationId xmlns:a16="http://schemas.microsoft.com/office/drawing/2014/main" id="{2C0AB2C4-A0F0-87FF-FC8A-5D10730A9C0F}"/>
                  </a:ext>
                </a:extLst>
              </p:cNvPr>
              <p:cNvSpPr>
                <a:spLocks noChangeShapeType="1"/>
              </p:cNvSpPr>
              <p:nvPr/>
            </p:nvSpPr>
            <p:spPr bwMode="auto">
              <a:xfrm>
                <a:off x="1246188" y="3968750"/>
                <a:ext cx="0" cy="92075"/>
              </a:xfrm>
              <a:prstGeom prst="line">
                <a:avLst/>
              </a:prstGeom>
              <a:noFill/>
              <a:ln w="635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2" name="Line 111">
                <a:extLst>
                  <a:ext uri="{FF2B5EF4-FFF2-40B4-BE49-F238E27FC236}">
                    <a16:creationId xmlns:a16="http://schemas.microsoft.com/office/drawing/2014/main" id="{2E2F0DCB-1920-5398-E919-096A004F2BAE}"/>
                  </a:ext>
                </a:extLst>
              </p:cNvPr>
              <p:cNvSpPr>
                <a:spLocks noChangeShapeType="1"/>
              </p:cNvSpPr>
              <p:nvPr/>
            </p:nvSpPr>
            <p:spPr bwMode="auto">
              <a:xfrm>
                <a:off x="915988" y="3889375"/>
                <a:ext cx="0" cy="73025"/>
              </a:xfrm>
              <a:prstGeom prst="line">
                <a:avLst/>
              </a:prstGeom>
              <a:noFill/>
              <a:ln w="635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3" name="Line 112">
                <a:extLst>
                  <a:ext uri="{FF2B5EF4-FFF2-40B4-BE49-F238E27FC236}">
                    <a16:creationId xmlns:a16="http://schemas.microsoft.com/office/drawing/2014/main" id="{8BE08971-B5CE-B2CB-44A5-18F3007026B8}"/>
                  </a:ext>
                </a:extLst>
              </p:cNvPr>
              <p:cNvSpPr>
                <a:spLocks noChangeShapeType="1"/>
              </p:cNvSpPr>
              <p:nvPr/>
            </p:nvSpPr>
            <p:spPr bwMode="auto">
              <a:xfrm>
                <a:off x="1049338" y="3921125"/>
                <a:ext cx="0" cy="82550"/>
              </a:xfrm>
              <a:prstGeom prst="line">
                <a:avLst/>
              </a:prstGeom>
              <a:noFill/>
              <a:ln w="635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4" name="Freeform 113">
                <a:extLst>
                  <a:ext uri="{FF2B5EF4-FFF2-40B4-BE49-F238E27FC236}">
                    <a16:creationId xmlns:a16="http://schemas.microsoft.com/office/drawing/2014/main" id="{8169BBD2-2564-B4A8-4BED-C21D5270F770}"/>
                  </a:ext>
                </a:extLst>
              </p:cNvPr>
              <p:cNvSpPr>
                <a:spLocks/>
              </p:cNvSpPr>
              <p:nvPr/>
            </p:nvSpPr>
            <p:spPr bwMode="auto">
              <a:xfrm>
                <a:off x="722313" y="3825875"/>
                <a:ext cx="4502150" cy="1377950"/>
              </a:xfrm>
              <a:custGeom>
                <a:avLst/>
                <a:gdLst>
                  <a:gd name="T0" fmla="*/ 17013 w 17013"/>
                  <a:gd name="T1" fmla="*/ 5209 h 5209"/>
                  <a:gd name="T2" fmla="*/ 14525 w 17013"/>
                  <a:gd name="T3" fmla="*/ 4440 h 5209"/>
                  <a:gd name="T4" fmla="*/ 12079 w 17013"/>
                  <a:gd name="T5" fmla="*/ 3697 h 5209"/>
                  <a:gd name="T6" fmla="*/ 10841 w 17013"/>
                  <a:gd name="T7" fmla="*/ 3389 h 5209"/>
                  <a:gd name="T8" fmla="*/ 9629 w 17013"/>
                  <a:gd name="T9" fmla="*/ 3043 h 5209"/>
                  <a:gd name="T10" fmla="*/ 8609 w 17013"/>
                  <a:gd name="T11" fmla="*/ 2717 h 5209"/>
                  <a:gd name="T12" fmla="*/ 7636 w 17013"/>
                  <a:gd name="T13" fmla="*/ 2345 h 5209"/>
                  <a:gd name="T14" fmla="*/ 6654 w 17013"/>
                  <a:gd name="T15" fmla="*/ 2142 h 5209"/>
                  <a:gd name="T16" fmla="*/ 5673 w 17013"/>
                  <a:gd name="T17" fmla="*/ 1939 h 5209"/>
                  <a:gd name="T18" fmla="*/ 4674 w 17013"/>
                  <a:gd name="T19" fmla="*/ 1517 h 5209"/>
                  <a:gd name="T20" fmla="*/ 3957 w 17013"/>
                  <a:gd name="T21" fmla="*/ 1308 h 5209"/>
                  <a:gd name="T22" fmla="*/ 3440 w 17013"/>
                  <a:gd name="T23" fmla="*/ 1192 h 5209"/>
                  <a:gd name="T24" fmla="*/ 3205 w 17013"/>
                  <a:gd name="T25" fmla="*/ 1188 h 5209"/>
                  <a:gd name="T26" fmla="*/ 2958 w 17013"/>
                  <a:gd name="T27" fmla="*/ 1128 h 5209"/>
                  <a:gd name="T28" fmla="*/ 2710 w 17013"/>
                  <a:gd name="T29" fmla="*/ 1047 h 5209"/>
                  <a:gd name="T30" fmla="*/ 2442 w 17013"/>
                  <a:gd name="T31" fmla="*/ 988 h 5209"/>
                  <a:gd name="T32" fmla="*/ 2211 w 17013"/>
                  <a:gd name="T33" fmla="*/ 939 h 5209"/>
                  <a:gd name="T34" fmla="*/ 1981 w 17013"/>
                  <a:gd name="T35" fmla="*/ 889 h 5209"/>
                  <a:gd name="T36" fmla="*/ 1730 w 17013"/>
                  <a:gd name="T37" fmla="*/ 804 h 5209"/>
                  <a:gd name="T38" fmla="*/ 1477 w 17013"/>
                  <a:gd name="T39" fmla="*/ 718 h 5209"/>
                  <a:gd name="T40" fmla="*/ 1234 w 17013"/>
                  <a:gd name="T41" fmla="*/ 672 h 5209"/>
                  <a:gd name="T42" fmla="*/ 985 w 17013"/>
                  <a:gd name="T43" fmla="*/ 594 h 5209"/>
                  <a:gd name="T44" fmla="*/ 735 w 17013"/>
                  <a:gd name="T45" fmla="*/ 517 h 5209"/>
                  <a:gd name="T46" fmla="*/ 136 w 17013"/>
                  <a:gd name="T47" fmla="*/ 474 h 5209"/>
                  <a:gd name="T48" fmla="*/ 0 w 17013"/>
                  <a:gd name="T49" fmla="*/ 0 h 5209"/>
                  <a:gd name="T50" fmla="*/ 0 w 17013"/>
                  <a:gd name="T51" fmla="*/ 1423 h 5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013" h="5209">
                    <a:moveTo>
                      <a:pt x="17013" y="5209"/>
                    </a:moveTo>
                    <a:lnTo>
                      <a:pt x="14525" y="4440"/>
                    </a:lnTo>
                    <a:lnTo>
                      <a:pt x="12079" y="3697"/>
                    </a:lnTo>
                    <a:lnTo>
                      <a:pt x="10841" y="3389"/>
                    </a:lnTo>
                    <a:lnTo>
                      <a:pt x="9629" y="3043"/>
                    </a:lnTo>
                    <a:lnTo>
                      <a:pt x="8609" y="2717"/>
                    </a:lnTo>
                    <a:lnTo>
                      <a:pt x="7636" y="2345"/>
                    </a:lnTo>
                    <a:lnTo>
                      <a:pt x="6654" y="2142"/>
                    </a:lnTo>
                    <a:lnTo>
                      <a:pt x="5673" y="1939"/>
                    </a:lnTo>
                    <a:lnTo>
                      <a:pt x="4674" y="1517"/>
                    </a:lnTo>
                    <a:lnTo>
                      <a:pt x="3957" y="1308"/>
                    </a:lnTo>
                    <a:lnTo>
                      <a:pt x="3440" y="1192"/>
                    </a:lnTo>
                    <a:lnTo>
                      <a:pt x="3205" y="1188"/>
                    </a:lnTo>
                    <a:lnTo>
                      <a:pt x="2958" y="1128"/>
                    </a:lnTo>
                    <a:lnTo>
                      <a:pt x="2710" y="1047"/>
                    </a:lnTo>
                    <a:lnTo>
                      <a:pt x="2442" y="988"/>
                    </a:lnTo>
                    <a:lnTo>
                      <a:pt x="2211" y="939"/>
                    </a:lnTo>
                    <a:lnTo>
                      <a:pt x="1981" y="889"/>
                    </a:lnTo>
                    <a:lnTo>
                      <a:pt x="1730" y="804"/>
                    </a:lnTo>
                    <a:lnTo>
                      <a:pt x="1477" y="718"/>
                    </a:lnTo>
                    <a:lnTo>
                      <a:pt x="1234" y="672"/>
                    </a:lnTo>
                    <a:lnTo>
                      <a:pt x="985" y="594"/>
                    </a:lnTo>
                    <a:lnTo>
                      <a:pt x="735" y="517"/>
                    </a:lnTo>
                    <a:lnTo>
                      <a:pt x="136" y="474"/>
                    </a:lnTo>
                    <a:lnTo>
                      <a:pt x="0" y="0"/>
                    </a:lnTo>
                    <a:lnTo>
                      <a:pt x="0" y="1423"/>
                    </a:lnTo>
                  </a:path>
                </a:pathLst>
              </a:custGeom>
              <a:noFill/>
              <a:ln w="17463">
                <a:solidFill>
                  <a:srgbClr val="9999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5" name="Freeform 114">
                <a:extLst>
                  <a:ext uri="{FF2B5EF4-FFF2-40B4-BE49-F238E27FC236}">
                    <a16:creationId xmlns:a16="http://schemas.microsoft.com/office/drawing/2014/main" id="{F4F9E71D-28D7-5D77-BA18-8F715300DFBA}"/>
                  </a:ext>
                </a:extLst>
              </p:cNvPr>
              <p:cNvSpPr>
                <a:spLocks/>
              </p:cNvSpPr>
              <p:nvPr/>
            </p:nvSpPr>
            <p:spPr bwMode="auto">
              <a:xfrm>
                <a:off x="704850" y="4184650"/>
                <a:ext cx="34925" cy="34925"/>
              </a:xfrm>
              <a:custGeom>
                <a:avLst/>
                <a:gdLst>
                  <a:gd name="T0" fmla="*/ 66 w 132"/>
                  <a:gd name="T1" fmla="*/ 0 h 132"/>
                  <a:gd name="T2" fmla="*/ 51 w 132"/>
                  <a:gd name="T3" fmla="*/ 1 h 132"/>
                  <a:gd name="T4" fmla="*/ 39 w 132"/>
                  <a:gd name="T5" fmla="*/ 4 h 132"/>
                  <a:gd name="T6" fmla="*/ 28 w 132"/>
                  <a:gd name="T7" fmla="*/ 10 h 132"/>
                  <a:gd name="T8" fmla="*/ 20 w 132"/>
                  <a:gd name="T9" fmla="*/ 20 h 132"/>
                  <a:gd name="T10" fmla="*/ 10 w 132"/>
                  <a:gd name="T11" fmla="*/ 28 h 132"/>
                  <a:gd name="T12" fmla="*/ 4 w 132"/>
                  <a:gd name="T13" fmla="*/ 39 h 132"/>
                  <a:gd name="T14" fmla="*/ 1 w 132"/>
                  <a:gd name="T15" fmla="*/ 52 h 132"/>
                  <a:gd name="T16" fmla="*/ 0 w 132"/>
                  <a:gd name="T17" fmla="*/ 66 h 132"/>
                  <a:gd name="T18" fmla="*/ 1 w 132"/>
                  <a:gd name="T19" fmla="*/ 78 h 132"/>
                  <a:gd name="T20" fmla="*/ 4 w 132"/>
                  <a:gd name="T21" fmla="*/ 91 h 132"/>
                  <a:gd name="T22" fmla="*/ 10 w 132"/>
                  <a:gd name="T23" fmla="*/ 102 h 132"/>
                  <a:gd name="T24" fmla="*/ 20 w 132"/>
                  <a:gd name="T25" fmla="*/ 113 h 132"/>
                  <a:gd name="T26" fmla="*/ 28 w 132"/>
                  <a:gd name="T27" fmla="*/ 121 h 132"/>
                  <a:gd name="T28" fmla="*/ 39 w 132"/>
                  <a:gd name="T29" fmla="*/ 127 h 132"/>
                  <a:gd name="T30" fmla="*/ 51 w 132"/>
                  <a:gd name="T31" fmla="*/ 130 h 132"/>
                  <a:gd name="T32" fmla="*/ 66 w 132"/>
                  <a:gd name="T33" fmla="*/ 132 h 132"/>
                  <a:gd name="T34" fmla="*/ 68 w 132"/>
                  <a:gd name="T35" fmla="*/ 131 h 132"/>
                  <a:gd name="T36" fmla="*/ 71 w 132"/>
                  <a:gd name="T37" fmla="*/ 131 h 132"/>
                  <a:gd name="T38" fmla="*/ 78 w 132"/>
                  <a:gd name="T39" fmla="*/ 130 h 132"/>
                  <a:gd name="T40" fmla="*/ 91 w 132"/>
                  <a:gd name="T41" fmla="*/ 127 h 132"/>
                  <a:gd name="T42" fmla="*/ 102 w 132"/>
                  <a:gd name="T43" fmla="*/ 121 h 132"/>
                  <a:gd name="T44" fmla="*/ 113 w 132"/>
                  <a:gd name="T45" fmla="*/ 113 h 132"/>
                  <a:gd name="T46" fmla="*/ 121 w 132"/>
                  <a:gd name="T47" fmla="*/ 102 h 132"/>
                  <a:gd name="T48" fmla="*/ 126 w 132"/>
                  <a:gd name="T49" fmla="*/ 91 h 132"/>
                  <a:gd name="T50" fmla="*/ 130 w 132"/>
                  <a:gd name="T51" fmla="*/ 78 h 132"/>
                  <a:gd name="T52" fmla="*/ 131 w 132"/>
                  <a:gd name="T53" fmla="*/ 71 h 132"/>
                  <a:gd name="T54" fmla="*/ 131 w 132"/>
                  <a:gd name="T55" fmla="*/ 68 h 132"/>
                  <a:gd name="T56" fmla="*/ 132 w 132"/>
                  <a:gd name="T57" fmla="*/ 66 h 132"/>
                  <a:gd name="T58" fmla="*/ 130 w 132"/>
                  <a:gd name="T59" fmla="*/ 52 h 132"/>
                  <a:gd name="T60" fmla="*/ 126 w 132"/>
                  <a:gd name="T61" fmla="*/ 39 h 132"/>
                  <a:gd name="T62" fmla="*/ 121 w 132"/>
                  <a:gd name="T63" fmla="*/ 28 h 132"/>
                  <a:gd name="T64" fmla="*/ 113 w 132"/>
                  <a:gd name="T65" fmla="*/ 20 h 132"/>
                  <a:gd name="T66" fmla="*/ 102 w 132"/>
                  <a:gd name="T67" fmla="*/ 10 h 132"/>
                  <a:gd name="T68" fmla="*/ 91 w 132"/>
                  <a:gd name="T69" fmla="*/ 4 h 132"/>
                  <a:gd name="T70" fmla="*/ 78 w 132"/>
                  <a:gd name="T71" fmla="*/ 1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51" y="1"/>
                    </a:lnTo>
                    <a:lnTo>
                      <a:pt x="39" y="4"/>
                    </a:lnTo>
                    <a:lnTo>
                      <a:pt x="28" y="10"/>
                    </a:lnTo>
                    <a:lnTo>
                      <a:pt x="20" y="20"/>
                    </a:lnTo>
                    <a:lnTo>
                      <a:pt x="10" y="28"/>
                    </a:lnTo>
                    <a:lnTo>
                      <a:pt x="4" y="39"/>
                    </a:lnTo>
                    <a:lnTo>
                      <a:pt x="1" y="52"/>
                    </a:lnTo>
                    <a:lnTo>
                      <a:pt x="0" y="66"/>
                    </a:lnTo>
                    <a:lnTo>
                      <a:pt x="1" y="78"/>
                    </a:lnTo>
                    <a:lnTo>
                      <a:pt x="4" y="91"/>
                    </a:lnTo>
                    <a:lnTo>
                      <a:pt x="10" y="102"/>
                    </a:lnTo>
                    <a:lnTo>
                      <a:pt x="20" y="113"/>
                    </a:lnTo>
                    <a:lnTo>
                      <a:pt x="28" y="121"/>
                    </a:lnTo>
                    <a:lnTo>
                      <a:pt x="39" y="127"/>
                    </a:lnTo>
                    <a:lnTo>
                      <a:pt x="51" y="130"/>
                    </a:lnTo>
                    <a:lnTo>
                      <a:pt x="66" y="132"/>
                    </a:lnTo>
                    <a:lnTo>
                      <a:pt x="68" y="131"/>
                    </a:lnTo>
                    <a:lnTo>
                      <a:pt x="71" y="131"/>
                    </a:lnTo>
                    <a:lnTo>
                      <a:pt x="78" y="130"/>
                    </a:lnTo>
                    <a:lnTo>
                      <a:pt x="91" y="127"/>
                    </a:lnTo>
                    <a:lnTo>
                      <a:pt x="102" y="121"/>
                    </a:lnTo>
                    <a:lnTo>
                      <a:pt x="113" y="113"/>
                    </a:lnTo>
                    <a:lnTo>
                      <a:pt x="121" y="102"/>
                    </a:lnTo>
                    <a:lnTo>
                      <a:pt x="126" y="91"/>
                    </a:lnTo>
                    <a:lnTo>
                      <a:pt x="130" y="78"/>
                    </a:lnTo>
                    <a:lnTo>
                      <a:pt x="131" y="71"/>
                    </a:lnTo>
                    <a:lnTo>
                      <a:pt x="131" y="68"/>
                    </a:lnTo>
                    <a:lnTo>
                      <a:pt x="132" y="66"/>
                    </a:lnTo>
                    <a:lnTo>
                      <a:pt x="130" y="52"/>
                    </a:lnTo>
                    <a:lnTo>
                      <a:pt x="126" y="39"/>
                    </a:lnTo>
                    <a:lnTo>
                      <a:pt x="121" y="28"/>
                    </a:lnTo>
                    <a:lnTo>
                      <a:pt x="113" y="20"/>
                    </a:lnTo>
                    <a:lnTo>
                      <a:pt x="102" y="10"/>
                    </a:lnTo>
                    <a:lnTo>
                      <a:pt x="91" y="4"/>
                    </a:lnTo>
                    <a:lnTo>
                      <a:pt x="78" y="1"/>
                    </a:lnTo>
                    <a:lnTo>
                      <a:pt x="66"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6" name="Freeform 115">
                <a:extLst>
                  <a:ext uri="{FF2B5EF4-FFF2-40B4-BE49-F238E27FC236}">
                    <a16:creationId xmlns:a16="http://schemas.microsoft.com/office/drawing/2014/main" id="{FF9E2F35-1FF9-9BAC-2F3D-B4BCEAADDE19}"/>
                  </a:ext>
                </a:extLst>
              </p:cNvPr>
              <p:cNvSpPr>
                <a:spLocks/>
              </p:cNvSpPr>
              <p:nvPr/>
            </p:nvSpPr>
            <p:spPr bwMode="auto">
              <a:xfrm>
                <a:off x="704850" y="3935413"/>
                <a:ext cx="34925" cy="34925"/>
              </a:xfrm>
              <a:custGeom>
                <a:avLst/>
                <a:gdLst>
                  <a:gd name="T0" fmla="*/ 66 w 132"/>
                  <a:gd name="T1" fmla="*/ 0 h 132"/>
                  <a:gd name="T2" fmla="*/ 51 w 132"/>
                  <a:gd name="T3" fmla="*/ 1 h 132"/>
                  <a:gd name="T4" fmla="*/ 39 w 132"/>
                  <a:gd name="T5" fmla="*/ 4 h 132"/>
                  <a:gd name="T6" fmla="*/ 28 w 132"/>
                  <a:gd name="T7" fmla="*/ 10 h 132"/>
                  <a:gd name="T8" fmla="*/ 20 w 132"/>
                  <a:gd name="T9" fmla="*/ 20 h 132"/>
                  <a:gd name="T10" fmla="*/ 10 w 132"/>
                  <a:gd name="T11" fmla="*/ 28 h 132"/>
                  <a:gd name="T12" fmla="*/ 4 w 132"/>
                  <a:gd name="T13" fmla="*/ 39 h 132"/>
                  <a:gd name="T14" fmla="*/ 1 w 132"/>
                  <a:gd name="T15" fmla="*/ 52 h 132"/>
                  <a:gd name="T16" fmla="*/ 0 w 132"/>
                  <a:gd name="T17" fmla="*/ 66 h 132"/>
                  <a:gd name="T18" fmla="*/ 1 w 132"/>
                  <a:gd name="T19" fmla="*/ 78 h 132"/>
                  <a:gd name="T20" fmla="*/ 4 w 132"/>
                  <a:gd name="T21" fmla="*/ 91 h 132"/>
                  <a:gd name="T22" fmla="*/ 10 w 132"/>
                  <a:gd name="T23" fmla="*/ 102 h 132"/>
                  <a:gd name="T24" fmla="*/ 20 w 132"/>
                  <a:gd name="T25" fmla="*/ 113 h 132"/>
                  <a:gd name="T26" fmla="*/ 28 w 132"/>
                  <a:gd name="T27" fmla="*/ 121 h 132"/>
                  <a:gd name="T28" fmla="*/ 39 w 132"/>
                  <a:gd name="T29" fmla="*/ 127 h 132"/>
                  <a:gd name="T30" fmla="*/ 51 w 132"/>
                  <a:gd name="T31" fmla="*/ 130 h 132"/>
                  <a:gd name="T32" fmla="*/ 66 w 132"/>
                  <a:gd name="T33" fmla="*/ 132 h 132"/>
                  <a:gd name="T34" fmla="*/ 68 w 132"/>
                  <a:gd name="T35" fmla="*/ 131 h 132"/>
                  <a:gd name="T36" fmla="*/ 71 w 132"/>
                  <a:gd name="T37" fmla="*/ 131 h 132"/>
                  <a:gd name="T38" fmla="*/ 78 w 132"/>
                  <a:gd name="T39" fmla="*/ 130 h 132"/>
                  <a:gd name="T40" fmla="*/ 91 w 132"/>
                  <a:gd name="T41" fmla="*/ 127 h 132"/>
                  <a:gd name="T42" fmla="*/ 102 w 132"/>
                  <a:gd name="T43" fmla="*/ 121 h 132"/>
                  <a:gd name="T44" fmla="*/ 113 w 132"/>
                  <a:gd name="T45" fmla="*/ 113 h 132"/>
                  <a:gd name="T46" fmla="*/ 121 w 132"/>
                  <a:gd name="T47" fmla="*/ 102 h 132"/>
                  <a:gd name="T48" fmla="*/ 126 w 132"/>
                  <a:gd name="T49" fmla="*/ 91 h 132"/>
                  <a:gd name="T50" fmla="*/ 130 w 132"/>
                  <a:gd name="T51" fmla="*/ 78 h 132"/>
                  <a:gd name="T52" fmla="*/ 131 w 132"/>
                  <a:gd name="T53" fmla="*/ 71 h 132"/>
                  <a:gd name="T54" fmla="*/ 131 w 132"/>
                  <a:gd name="T55" fmla="*/ 68 h 132"/>
                  <a:gd name="T56" fmla="*/ 132 w 132"/>
                  <a:gd name="T57" fmla="*/ 66 h 132"/>
                  <a:gd name="T58" fmla="*/ 130 w 132"/>
                  <a:gd name="T59" fmla="*/ 52 h 132"/>
                  <a:gd name="T60" fmla="*/ 126 w 132"/>
                  <a:gd name="T61" fmla="*/ 39 h 132"/>
                  <a:gd name="T62" fmla="*/ 121 w 132"/>
                  <a:gd name="T63" fmla="*/ 28 h 132"/>
                  <a:gd name="T64" fmla="*/ 113 w 132"/>
                  <a:gd name="T65" fmla="*/ 20 h 132"/>
                  <a:gd name="T66" fmla="*/ 102 w 132"/>
                  <a:gd name="T67" fmla="*/ 10 h 132"/>
                  <a:gd name="T68" fmla="*/ 91 w 132"/>
                  <a:gd name="T69" fmla="*/ 4 h 132"/>
                  <a:gd name="T70" fmla="*/ 78 w 132"/>
                  <a:gd name="T71" fmla="*/ 1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51" y="1"/>
                    </a:lnTo>
                    <a:lnTo>
                      <a:pt x="39" y="4"/>
                    </a:lnTo>
                    <a:lnTo>
                      <a:pt x="28" y="10"/>
                    </a:lnTo>
                    <a:lnTo>
                      <a:pt x="20" y="20"/>
                    </a:lnTo>
                    <a:lnTo>
                      <a:pt x="10" y="28"/>
                    </a:lnTo>
                    <a:lnTo>
                      <a:pt x="4" y="39"/>
                    </a:lnTo>
                    <a:lnTo>
                      <a:pt x="1" y="52"/>
                    </a:lnTo>
                    <a:lnTo>
                      <a:pt x="0" y="66"/>
                    </a:lnTo>
                    <a:lnTo>
                      <a:pt x="1" y="78"/>
                    </a:lnTo>
                    <a:lnTo>
                      <a:pt x="4" y="91"/>
                    </a:lnTo>
                    <a:lnTo>
                      <a:pt x="10" y="102"/>
                    </a:lnTo>
                    <a:lnTo>
                      <a:pt x="20" y="113"/>
                    </a:lnTo>
                    <a:lnTo>
                      <a:pt x="28" y="121"/>
                    </a:lnTo>
                    <a:lnTo>
                      <a:pt x="39" y="127"/>
                    </a:lnTo>
                    <a:lnTo>
                      <a:pt x="51" y="130"/>
                    </a:lnTo>
                    <a:lnTo>
                      <a:pt x="66" y="132"/>
                    </a:lnTo>
                    <a:lnTo>
                      <a:pt x="68" y="131"/>
                    </a:lnTo>
                    <a:lnTo>
                      <a:pt x="71" y="131"/>
                    </a:lnTo>
                    <a:lnTo>
                      <a:pt x="78" y="130"/>
                    </a:lnTo>
                    <a:lnTo>
                      <a:pt x="91" y="127"/>
                    </a:lnTo>
                    <a:lnTo>
                      <a:pt x="102" y="121"/>
                    </a:lnTo>
                    <a:lnTo>
                      <a:pt x="113" y="113"/>
                    </a:lnTo>
                    <a:lnTo>
                      <a:pt x="121" y="102"/>
                    </a:lnTo>
                    <a:lnTo>
                      <a:pt x="126" y="91"/>
                    </a:lnTo>
                    <a:lnTo>
                      <a:pt x="130" y="78"/>
                    </a:lnTo>
                    <a:lnTo>
                      <a:pt x="131" y="71"/>
                    </a:lnTo>
                    <a:lnTo>
                      <a:pt x="131" y="68"/>
                    </a:lnTo>
                    <a:lnTo>
                      <a:pt x="132" y="66"/>
                    </a:lnTo>
                    <a:lnTo>
                      <a:pt x="130" y="52"/>
                    </a:lnTo>
                    <a:lnTo>
                      <a:pt x="126" y="39"/>
                    </a:lnTo>
                    <a:lnTo>
                      <a:pt x="121" y="28"/>
                    </a:lnTo>
                    <a:lnTo>
                      <a:pt x="113" y="20"/>
                    </a:lnTo>
                    <a:lnTo>
                      <a:pt x="102" y="10"/>
                    </a:lnTo>
                    <a:lnTo>
                      <a:pt x="91" y="4"/>
                    </a:lnTo>
                    <a:lnTo>
                      <a:pt x="78" y="1"/>
                    </a:lnTo>
                    <a:lnTo>
                      <a:pt x="66"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7" name="Freeform 116">
                <a:extLst>
                  <a:ext uri="{FF2B5EF4-FFF2-40B4-BE49-F238E27FC236}">
                    <a16:creationId xmlns:a16="http://schemas.microsoft.com/office/drawing/2014/main" id="{11E69D98-1B5B-7757-D555-5C0A8AAFE6D0}"/>
                  </a:ext>
                </a:extLst>
              </p:cNvPr>
              <p:cNvSpPr>
                <a:spLocks/>
              </p:cNvSpPr>
              <p:nvPr/>
            </p:nvSpPr>
            <p:spPr bwMode="auto">
              <a:xfrm>
                <a:off x="704850" y="3808413"/>
                <a:ext cx="34925" cy="34925"/>
              </a:xfrm>
              <a:custGeom>
                <a:avLst/>
                <a:gdLst>
                  <a:gd name="T0" fmla="*/ 66 w 132"/>
                  <a:gd name="T1" fmla="*/ 0 h 133"/>
                  <a:gd name="T2" fmla="*/ 51 w 132"/>
                  <a:gd name="T3" fmla="*/ 2 h 133"/>
                  <a:gd name="T4" fmla="*/ 39 w 132"/>
                  <a:gd name="T5" fmla="*/ 5 h 133"/>
                  <a:gd name="T6" fmla="*/ 28 w 132"/>
                  <a:gd name="T7" fmla="*/ 10 h 133"/>
                  <a:gd name="T8" fmla="*/ 20 w 132"/>
                  <a:gd name="T9" fmla="*/ 20 h 133"/>
                  <a:gd name="T10" fmla="*/ 10 w 132"/>
                  <a:gd name="T11" fmla="*/ 29 h 133"/>
                  <a:gd name="T12" fmla="*/ 4 w 132"/>
                  <a:gd name="T13" fmla="*/ 40 h 133"/>
                  <a:gd name="T14" fmla="*/ 1 w 132"/>
                  <a:gd name="T15" fmla="*/ 52 h 133"/>
                  <a:gd name="T16" fmla="*/ 0 w 132"/>
                  <a:gd name="T17" fmla="*/ 67 h 133"/>
                  <a:gd name="T18" fmla="*/ 1 w 132"/>
                  <a:gd name="T19" fmla="*/ 79 h 133"/>
                  <a:gd name="T20" fmla="*/ 4 w 132"/>
                  <a:gd name="T21" fmla="*/ 92 h 133"/>
                  <a:gd name="T22" fmla="*/ 10 w 132"/>
                  <a:gd name="T23" fmla="*/ 103 h 133"/>
                  <a:gd name="T24" fmla="*/ 20 w 132"/>
                  <a:gd name="T25" fmla="*/ 114 h 133"/>
                  <a:gd name="T26" fmla="*/ 28 w 132"/>
                  <a:gd name="T27" fmla="*/ 122 h 133"/>
                  <a:gd name="T28" fmla="*/ 39 w 132"/>
                  <a:gd name="T29" fmla="*/ 127 h 133"/>
                  <a:gd name="T30" fmla="*/ 51 w 132"/>
                  <a:gd name="T31" fmla="*/ 131 h 133"/>
                  <a:gd name="T32" fmla="*/ 66 w 132"/>
                  <a:gd name="T33" fmla="*/ 133 h 133"/>
                  <a:gd name="T34" fmla="*/ 68 w 132"/>
                  <a:gd name="T35" fmla="*/ 132 h 133"/>
                  <a:gd name="T36" fmla="*/ 71 w 132"/>
                  <a:gd name="T37" fmla="*/ 132 h 133"/>
                  <a:gd name="T38" fmla="*/ 78 w 132"/>
                  <a:gd name="T39" fmla="*/ 131 h 133"/>
                  <a:gd name="T40" fmla="*/ 91 w 132"/>
                  <a:gd name="T41" fmla="*/ 127 h 133"/>
                  <a:gd name="T42" fmla="*/ 102 w 132"/>
                  <a:gd name="T43" fmla="*/ 122 h 133"/>
                  <a:gd name="T44" fmla="*/ 113 w 132"/>
                  <a:gd name="T45" fmla="*/ 114 h 133"/>
                  <a:gd name="T46" fmla="*/ 121 w 132"/>
                  <a:gd name="T47" fmla="*/ 103 h 133"/>
                  <a:gd name="T48" fmla="*/ 126 w 132"/>
                  <a:gd name="T49" fmla="*/ 92 h 133"/>
                  <a:gd name="T50" fmla="*/ 130 w 132"/>
                  <a:gd name="T51" fmla="*/ 79 h 133"/>
                  <a:gd name="T52" fmla="*/ 131 w 132"/>
                  <a:gd name="T53" fmla="*/ 72 h 133"/>
                  <a:gd name="T54" fmla="*/ 131 w 132"/>
                  <a:gd name="T55" fmla="*/ 69 h 133"/>
                  <a:gd name="T56" fmla="*/ 132 w 132"/>
                  <a:gd name="T57" fmla="*/ 67 h 133"/>
                  <a:gd name="T58" fmla="*/ 130 w 132"/>
                  <a:gd name="T59" fmla="*/ 52 h 133"/>
                  <a:gd name="T60" fmla="*/ 126 w 132"/>
                  <a:gd name="T61" fmla="*/ 40 h 133"/>
                  <a:gd name="T62" fmla="*/ 121 w 132"/>
                  <a:gd name="T63" fmla="*/ 29 h 133"/>
                  <a:gd name="T64" fmla="*/ 113 w 132"/>
                  <a:gd name="T65" fmla="*/ 20 h 133"/>
                  <a:gd name="T66" fmla="*/ 102 w 132"/>
                  <a:gd name="T67" fmla="*/ 10 h 133"/>
                  <a:gd name="T68" fmla="*/ 91 w 132"/>
                  <a:gd name="T69" fmla="*/ 5 h 133"/>
                  <a:gd name="T70" fmla="*/ 78 w 132"/>
                  <a:gd name="T71" fmla="*/ 2 h 133"/>
                  <a:gd name="T72" fmla="*/ 66 w 132"/>
                  <a:gd name="T7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3">
                    <a:moveTo>
                      <a:pt x="66" y="0"/>
                    </a:moveTo>
                    <a:lnTo>
                      <a:pt x="51" y="2"/>
                    </a:lnTo>
                    <a:lnTo>
                      <a:pt x="39" y="5"/>
                    </a:lnTo>
                    <a:lnTo>
                      <a:pt x="28" y="10"/>
                    </a:lnTo>
                    <a:lnTo>
                      <a:pt x="20" y="20"/>
                    </a:lnTo>
                    <a:lnTo>
                      <a:pt x="10" y="29"/>
                    </a:lnTo>
                    <a:lnTo>
                      <a:pt x="4" y="40"/>
                    </a:lnTo>
                    <a:lnTo>
                      <a:pt x="1" y="52"/>
                    </a:lnTo>
                    <a:lnTo>
                      <a:pt x="0" y="67"/>
                    </a:lnTo>
                    <a:lnTo>
                      <a:pt x="1" y="79"/>
                    </a:lnTo>
                    <a:lnTo>
                      <a:pt x="4" y="92"/>
                    </a:lnTo>
                    <a:lnTo>
                      <a:pt x="10" y="103"/>
                    </a:lnTo>
                    <a:lnTo>
                      <a:pt x="20" y="114"/>
                    </a:lnTo>
                    <a:lnTo>
                      <a:pt x="28" y="122"/>
                    </a:lnTo>
                    <a:lnTo>
                      <a:pt x="39" y="127"/>
                    </a:lnTo>
                    <a:lnTo>
                      <a:pt x="51" y="131"/>
                    </a:lnTo>
                    <a:lnTo>
                      <a:pt x="66" y="133"/>
                    </a:lnTo>
                    <a:lnTo>
                      <a:pt x="68" y="132"/>
                    </a:lnTo>
                    <a:lnTo>
                      <a:pt x="71" y="132"/>
                    </a:lnTo>
                    <a:lnTo>
                      <a:pt x="78" y="131"/>
                    </a:lnTo>
                    <a:lnTo>
                      <a:pt x="91" y="127"/>
                    </a:lnTo>
                    <a:lnTo>
                      <a:pt x="102" y="122"/>
                    </a:lnTo>
                    <a:lnTo>
                      <a:pt x="113" y="114"/>
                    </a:lnTo>
                    <a:lnTo>
                      <a:pt x="121" y="103"/>
                    </a:lnTo>
                    <a:lnTo>
                      <a:pt x="126" y="92"/>
                    </a:lnTo>
                    <a:lnTo>
                      <a:pt x="130" y="79"/>
                    </a:lnTo>
                    <a:lnTo>
                      <a:pt x="131" y="72"/>
                    </a:lnTo>
                    <a:lnTo>
                      <a:pt x="131" y="69"/>
                    </a:lnTo>
                    <a:lnTo>
                      <a:pt x="132" y="67"/>
                    </a:lnTo>
                    <a:lnTo>
                      <a:pt x="130" y="52"/>
                    </a:lnTo>
                    <a:lnTo>
                      <a:pt x="126" y="40"/>
                    </a:lnTo>
                    <a:lnTo>
                      <a:pt x="121" y="29"/>
                    </a:lnTo>
                    <a:lnTo>
                      <a:pt x="113" y="20"/>
                    </a:lnTo>
                    <a:lnTo>
                      <a:pt x="102" y="10"/>
                    </a:lnTo>
                    <a:lnTo>
                      <a:pt x="91" y="5"/>
                    </a:lnTo>
                    <a:lnTo>
                      <a:pt x="78" y="2"/>
                    </a:lnTo>
                    <a:lnTo>
                      <a:pt x="66"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8" name="Freeform 117">
                <a:extLst>
                  <a:ext uri="{FF2B5EF4-FFF2-40B4-BE49-F238E27FC236}">
                    <a16:creationId xmlns:a16="http://schemas.microsoft.com/office/drawing/2014/main" id="{5395E4A0-3DBE-796F-6B5B-D8494183CD1B}"/>
                  </a:ext>
                </a:extLst>
              </p:cNvPr>
              <p:cNvSpPr>
                <a:spLocks/>
              </p:cNvSpPr>
              <p:nvPr/>
            </p:nvSpPr>
            <p:spPr bwMode="auto">
              <a:xfrm>
                <a:off x="741363" y="3933825"/>
                <a:ext cx="34925" cy="34925"/>
              </a:xfrm>
              <a:custGeom>
                <a:avLst/>
                <a:gdLst>
                  <a:gd name="T0" fmla="*/ 66 w 133"/>
                  <a:gd name="T1" fmla="*/ 0 h 132"/>
                  <a:gd name="T2" fmla="*/ 52 w 133"/>
                  <a:gd name="T3" fmla="*/ 1 h 132"/>
                  <a:gd name="T4" fmla="*/ 40 w 133"/>
                  <a:gd name="T5" fmla="*/ 4 h 132"/>
                  <a:gd name="T6" fmla="*/ 29 w 133"/>
                  <a:gd name="T7" fmla="*/ 10 h 132"/>
                  <a:gd name="T8" fmla="*/ 20 w 133"/>
                  <a:gd name="T9" fmla="*/ 20 h 132"/>
                  <a:gd name="T10" fmla="*/ 10 w 133"/>
                  <a:gd name="T11" fmla="*/ 29 h 132"/>
                  <a:gd name="T12" fmla="*/ 5 w 133"/>
                  <a:gd name="T13" fmla="*/ 40 h 132"/>
                  <a:gd name="T14" fmla="*/ 1 w 133"/>
                  <a:gd name="T15" fmla="*/ 52 h 132"/>
                  <a:gd name="T16" fmla="*/ 0 w 133"/>
                  <a:gd name="T17" fmla="*/ 66 h 132"/>
                  <a:gd name="T18" fmla="*/ 1 w 133"/>
                  <a:gd name="T19" fmla="*/ 78 h 132"/>
                  <a:gd name="T20" fmla="*/ 5 w 133"/>
                  <a:gd name="T21" fmla="*/ 91 h 132"/>
                  <a:gd name="T22" fmla="*/ 10 w 133"/>
                  <a:gd name="T23" fmla="*/ 102 h 132"/>
                  <a:gd name="T24" fmla="*/ 20 w 133"/>
                  <a:gd name="T25" fmla="*/ 113 h 132"/>
                  <a:gd name="T26" fmla="*/ 29 w 133"/>
                  <a:gd name="T27" fmla="*/ 121 h 132"/>
                  <a:gd name="T28" fmla="*/ 40 w 133"/>
                  <a:gd name="T29" fmla="*/ 127 h 132"/>
                  <a:gd name="T30" fmla="*/ 52 w 133"/>
                  <a:gd name="T31" fmla="*/ 130 h 132"/>
                  <a:gd name="T32" fmla="*/ 66 w 133"/>
                  <a:gd name="T33" fmla="*/ 132 h 132"/>
                  <a:gd name="T34" fmla="*/ 69 w 133"/>
                  <a:gd name="T35" fmla="*/ 131 h 132"/>
                  <a:gd name="T36" fmla="*/ 72 w 133"/>
                  <a:gd name="T37" fmla="*/ 131 h 132"/>
                  <a:gd name="T38" fmla="*/ 79 w 133"/>
                  <a:gd name="T39" fmla="*/ 130 h 132"/>
                  <a:gd name="T40" fmla="*/ 92 w 133"/>
                  <a:gd name="T41" fmla="*/ 127 h 132"/>
                  <a:gd name="T42" fmla="*/ 103 w 133"/>
                  <a:gd name="T43" fmla="*/ 121 h 132"/>
                  <a:gd name="T44" fmla="*/ 114 w 133"/>
                  <a:gd name="T45" fmla="*/ 113 h 132"/>
                  <a:gd name="T46" fmla="*/ 122 w 133"/>
                  <a:gd name="T47" fmla="*/ 102 h 132"/>
                  <a:gd name="T48" fmla="*/ 127 w 133"/>
                  <a:gd name="T49" fmla="*/ 91 h 132"/>
                  <a:gd name="T50" fmla="*/ 130 w 133"/>
                  <a:gd name="T51" fmla="*/ 78 h 132"/>
                  <a:gd name="T52" fmla="*/ 131 w 133"/>
                  <a:gd name="T53" fmla="*/ 72 h 132"/>
                  <a:gd name="T54" fmla="*/ 131 w 133"/>
                  <a:gd name="T55" fmla="*/ 68 h 132"/>
                  <a:gd name="T56" fmla="*/ 133 w 133"/>
                  <a:gd name="T57" fmla="*/ 66 h 132"/>
                  <a:gd name="T58" fmla="*/ 130 w 133"/>
                  <a:gd name="T59" fmla="*/ 52 h 132"/>
                  <a:gd name="T60" fmla="*/ 127 w 133"/>
                  <a:gd name="T61" fmla="*/ 40 h 132"/>
                  <a:gd name="T62" fmla="*/ 122 w 133"/>
                  <a:gd name="T63" fmla="*/ 29 h 132"/>
                  <a:gd name="T64" fmla="*/ 114 w 133"/>
                  <a:gd name="T65" fmla="*/ 20 h 132"/>
                  <a:gd name="T66" fmla="*/ 103 w 133"/>
                  <a:gd name="T67" fmla="*/ 10 h 132"/>
                  <a:gd name="T68" fmla="*/ 92 w 133"/>
                  <a:gd name="T69" fmla="*/ 4 h 132"/>
                  <a:gd name="T70" fmla="*/ 79 w 133"/>
                  <a:gd name="T71" fmla="*/ 1 h 132"/>
                  <a:gd name="T72" fmla="*/ 66 w 133"/>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3" h="132">
                    <a:moveTo>
                      <a:pt x="66" y="0"/>
                    </a:moveTo>
                    <a:lnTo>
                      <a:pt x="52" y="1"/>
                    </a:lnTo>
                    <a:lnTo>
                      <a:pt x="40" y="4"/>
                    </a:lnTo>
                    <a:lnTo>
                      <a:pt x="29" y="10"/>
                    </a:lnTo>
                    <a:lnTo>
                      <a:pt x="20" y="20"/>
                    </a:lnTo>
                    <a:lnTo>
                      <a:pt x="10" y="29"/>
                    </a:lnTo>
                    <a:lnTo>
                      <a:pt x="5" y="40"/>
                    </a:lnTo>
                    <a:lnTo>
                      <a:pt x="1" y="52"/>
                    </a:lnTo>
                    <a:lnTo>
                      <a:pt x="0" y="66"/>
                    </a:lnTo>
                    <a:lnTo>
                      <a:pt x="1" y="78"/>
                    </a:lnTo>
                    <a:lnTo>
                      <a:pt x="5" y="91"/>
                    </a:lnTo>
                    <a:lnTo>
                      <a:pt x="10" y="102"/>
                    </a:lnTo>
                    <a:lnTo>
                      <a:pt x="20" y="113"/>
                    </a:lnTo>
                    <a:lnTo>
                      <a:pt x="29" y="121"/>
                    </a:lnTo>
                    <a:lnTo>
                      <a:pt x="40" y="127"/>
                    </a:lnTo>
                    <a:lnTo>
                      <a:pt x="52" y="130"/>
                    </a:lnTo>
                    <a:lnTo>
                      <a:pt x="66" y="132"/>
                    </a:lnTo>
                    <a:lnTo>
                      <a:pt x="69" y="131"/>
                    </a:lnTo>
                    <a:lnTo>
                      <a:pt x="72" y="131"/>
                    </a:lnTo>
                    <a:lnTo>
                      <a:pt x="79" y="130"/>
                    </a:lnTo>
                    <a:lnTo>
                      <a:pt x="92" y="127"/>
                    </a:lnTo>
                    <a:lnTo>
                      <a:pt x="103" y="121"/>
                    </a:lnTo>
                    <a:lnTo>
                      <a:pt x="114" y="113"/>
                    </a:lnTo>
                    <a:lnTo>
                      <a:pt x="122" y="102"/>
                    </a:lnTo>
                    <a:lnTo>
                      <a:pt x="127" y="91"/>
                    </a:lnTo>
                    <a:lnTo>
                      <a:pt x="130" y="78"/>
                    </a:lnTo>
                    <a:lnTo>
                      <a:pt x="131" y="72"/>
                    </a:lnTo>
                    <a:lnTo>
                      <a:pt x="131" y="68"/>
                    </a:lnTo>
                    <a:lnTo>
                      <a:pt x="133" y="66"/>
                    </a:lnTo>
                    <a:lnTo>
                      <a:pt x="130" y="52"/>
                    </a:lnTo>
                    <a:lnTo>
                      <a:pt x="127" y="40"/>
                    </a:lnTo>
                    <a:lnTo>
                      <a:pt x="122" y="29"/>
                    </a:lnTo>
                    <a:lnTo>
                      <a:pt x="114" y="20"/>
                    </a:lnTo>
                    <a:lnTo>
                      <a:pt x="103" y="10"/>
                    </a:lnTo>
                    <a:lnTo>
                      <a:pt x="92" y="4"/>
                    </a:lnTo>
                    <a:lnTo>
                      <a:pt x="79" y="1"/>
                    </a:lnTo>
                    <a:lnTo>
                      <a:pt x="66"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9" name="Freeform 118">
                <a:extLst>
                  <a:ext uri="{FF2B5EF4-FFF2-40B4-BE49-F238E27FC236}">
                    <a16:creationId xmlns:a16="http://schemas.microsoft.com/office/drawing/2014/main" id="{BCA977EE-3516-E271-D216-B34772629AA9}"/>
                  </a:ext>
                </a:extLst>
              </p:cNvPr>
              <p:cNvSpPr>
                <a:spLocks/>
              </p:cNvSpPr>
              <p:nvPr/>
            </p:nvSpPr>
            <p:spPr bwMode="auto">
              <a:xfrm>
                <a:off x="898525" y="3944938"/>
                <a:ext cx="34925" cy="34925"/>
              </a:xfrm>
              <a:custGeom>
                <a:avLst/>
                <a:gdLst>
                  <a:gd name="T0" fmla="*/ 66 w 132"/>
                  <a:gd name="T1" fmla="*/ 0 h 132"/>
                  <a:gd name="T2" fmla="*/ 51 w 132"/>
                  <a:gd name="T3" fmla="*/ 1 h 132"/>
                  <a:gd name="T4" fmla="*/ 39 w 132"/>
                  <a:gd name="T5" fmla="*/ 4 h 132"/>
                  <a:gd name="T6" fmla="*/ 28 w 132"/>
                  <a:gd name="T7" fmla="*/ 10 h 132"/>
                  <a:gd name="T8" fmla="*/ 19 w 132"/>
                  <a:gd name="T9" fmla="*/ 20 h 132"/>
                  <a:gd name="T10" fmla="*/ 10 w 132"/>
                  <a:gd name="T11" fmla="*/ 29 h 132"/>
                  <a:gd name="T12" fmla="*/ 4 w 132"/>
                  <a:gd name="T13" fmla="*/ 40 h 132"/>
                  <a:gd name="T14" fmla="*/ 1 w 132"/>
                  <a:gd name="T15" fmla="*/ 52 h 132"/>
                  <a:gd name="T16" fmla="*/ 0 w 132"/>
                  <a:gd name="T17" fmla="*/ 66 h 132"/>
                  <a:gd name="T18" fmla="*/ 1 w 132"/>
                  <a:gd name="T19" fmla="*/ 78 h 132"/>
                  <a:gd name="T20" fmla="*/ 4 w 132"/>
                  <a:gd name="T21" fmla="*/ 91 h 132"/>
                  <a:gd name="T22" fmla="*/ 10 w 132"/>
                  <a:gd name="T23" fmla="*/ 102 h 132"/>
                  <a:gd name="T24" fmla="*/ 19 w 132"/>
                  <a:gd name="T25" fmla="*/ 114 h 132"/>
                  <a:gd name="T26" fmla="*/ 28 w 132"/>
                  <a:gd name="T27" fmla="*/ 121 h 132"/>
                  <a:gd name="T28" fmla="*/ 39 w 132"/>
                  <a:gd name="T29" fmla="*/ 127 h 132"/>
                  <a:gd name="T30" fmla="*/ 51 w 132"/>
                  <a:gd name="T31" fmla="*/ 130 h 132"/>
                  <a:gd name="T32" fmla="*/ 66 w 132"/>
                  <a:gd name="T33" fmla="*/ 132 h 132"/>
                  <a:gd name="T34" fmla="*/ 68 w 132"/>
                  <a:gd name="T35" fmla="*/ 131 h 132"/>
                  <a:gd name="T36" fmla="*/ 71 w 132"/>
                  <a:gd name="T37" fmla="*/ 131 h 132"/>
                  <a:gd name="T38" fmla="*/ 78 w 132"/>
                  <a:gd name="T39" fmla="*/ 130 h 132"/>
                  <a:gd name="T40" fmla="*/ 91 w 132"/>
                  <a:gd name="T41" fmla="*/ 127 h 132"/>
                  <a:gd name="T42" fmla="*/ 102 w 132"/>
                  <a:gd name="T43" fmla="*/ 121 h 132"/>
                  <a:gd name="T44" fmla="*/ 113 w 132"/>
                  <a:gd name="T45" fmla="*/ 114 h 132"/>
                  <a:gd name="T46" fmla="*/ 121 w 132"/>
                  <a:gd name="T47" fmla="*/ 102 h 132"/>
                  <a:gd name="T48" fmla="*/ 126 w 132"/>
                  <a:gd name="T49" fmla="*/ 91 h 132"/>
                  <a:gd name="T50" fmla="*/ 130 w 132"/>
                  <a:gd name="T51" fmla="*/ 78 h 132"/>
                  <a:gd name="T52" fmla="*/ 131 w 132"/>
                  <a:gd name="T53" fmla="*/ 72 h 132"/>
                  <a:gd name="T54" fmla="*/ 131 w 132"/>
                  <a:gd name="T55" fmla="*/ 68 h 132"/>
                  <a:gd name="T56" fmla="*/ 132 w 132"/>
                  <a:gd name="T57" fmla="*/ 66 h 132"/>
                  <a:gd name="T58" fmla="*/ 130 w 132"/>
                  <a:gd name="T59" fmla="*/ 52 h 132"/>
                  <a:gd name="T60" fmla="*/ 126 w 132"/>
                  <a:gd name="T61" fmla="*/ 40 h 132"/>
                  <a:gd name="T62" fmla="*/ 121 w 132"/>
                  <a:gd name="T63" fmla="*/ 29 h 132"/>
                  <a:gd name="T64" fmla="*/ 113 w 132"/>
                  <a:gd name="T65" fmla="*/ 20 h 132"/>
                  <a:gd name="T66" fmla="*/ 102 w 132"/>
                  <a:gd name="T67" fmla="*/ 10 h 132"/>
                  <a:gd name="T68" fmla="*/ 91 w 132"/>
                  <a:gd name="T69" fmla="*/ 4 h 132"/>
                  <a:gd name="T70" fmla="*/ 78 w 132"/>
                  <a:gd name="T71" fmla="*/ 1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51" y="1"/>
                    </a:lnTo>
                    <a:lnTo>
                      <a:pt x="39" y="4"/>
                    </a:lnTo>
                    <a:lnTo>
                      <a:pt x="28" y="10"/>
                    </a:lnTo>
                    <a:lnTo>
                      <a:pt x="19" y="20"/>
                    </a:lnTo>
                    <a:lnTo>
                      <a:pt x="10" y="29"/>
                    </a:lnTo>
                    <a:lnTo>
                      <a:pt x="4" y="40"/>
                    </a:lnTo>
                    <a:lnTo>
                      <a:pt x="1" y="52"/>
                    </a:lnTo>
                    <a:lnTo>
                      <a:pt x="0" y="66"/>
                    </a:lnTo>
                    <a:lnTo>
                      <a:pt x="1" y="78"/>
                    </a:lnTo>
                    <a:lnTo>
                      <a:pt x="4" y="91"/>
                    </a:lnTo>
                    <a:lnTo>
                      <a:pt x="10" y="102"/>
                    </a:lnTo>
                    <a:lnTo>
                      <a:pt x="19" y="114"/>
                    </a:lnTo>
                    <a:lnTo>
                      <a:pt x="28" y="121"/>
                    </a:lnTo>
                    <a:lnTo>
                      <a:pt x="39" y="127"/>
                    </a:lnTo>
                    <a:lnTo>
                      <a:pt x="51" y="130"/>
                    </a:lnTo>
                    <a:lnTo>
                      <a:pt x="66" y="132"/>
                    </a:lnTo>
                    <a:lnTo>
                      <a:pt x="68" y="131"/>
                    </a:lnTo>
                    <a:lnTo>
                      <a:pt x="71" y="131"/>
                    </a:lnTo>
                    <a:lnTo>
                      <a:pt x="78" y="130"/>
                    </a:lnTo>
                    <a:lnTo>
                      <a:pt x="91" y="127"/>
                    </a:lnTo>
                    <a:lnTo>
                      <a:pt x="102" y="121"/>
                    </a:lnTo>
                    <a:lnTo>
                      <a:pt x="113" y="114"/>
                    </a:lnTo>
                    <a:lnTo>
                      <a:pt x="121" y="102"/>
                    </a:lnTo>
                    <a:lnTo>
                      <a:pt x="126" y="91"/>
                    </a:lnTo>
                    <a:lnTo>
                      <a:pt x="130" y="78"/>
                    </a:lnTo>
                    <a:lnTo>
                      <a:pt x="131" y="72"/>
                    </a:lnTo>
                    <a:lnTo>
                      <a:pt x="131" y="68"/>
                    </a:lnTo>
                    <a:lnTo>
                      <a:pt x="132" y="66"/>
                    </a:lnTo>
                    <a:lnTo>
                      <a:pt x="130" y="52"/>
                    </a:lnTo>
                    <a:lnTo>
                      <a:pt x="126" y="40"/>
                    </a:lnTo>
                    <a:lnTo>
                      <a:pt x="121" y="29"/>
                    </a:lnTo>
                    <a:lnTo>
                      <a:pt x="113" y="20"/>
                    </a:lnTo>
                    <a:lnTo>
                      <a:pt x="102" y="10"/>
                    </a:lnTo>
                    <a:lnTo>
                      <a:pt x="91" y="4"/>
                    </a:lnTo>
                    <a:lnTo>
                      <a:pt x="78" y="1"/>
                    </a:lnTo>
                    <a:lnTo>
                      <a:pt x="66"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0" name="Freeform 119">
                <a:extLst>
                  <a:ext uri="{FF2B5EF4-FFF2-40B4-BE49-F238E27FC236}">
                    <a16:creationId xmlns:a16="http://schemas.microsoft.com/office/drawing/2014/main" id="{5E4FF807-792C-58E1-5A41-EE4F5A1127B4}"/>
                  </a:ext>
                </a:extLst>
              </p:cNvPr>
              <p:cNvSpPr>
                <a:spLocks/>
              </p:cNvSpPr>
              <p:nvPr/>
            </p:nvSpPr>
            <p:spPr bwMode="auto">
              <a:xfrm>
                <a:off x="965200" y="3965575"/>
                <a:ext cx="34925" cy="34925"/>
              </a:xfrm>
              <a:custGeom>
                <a:avLst/>
                <a:gdLst>
                  <a:gd name="T0" fmla="*/ 66 w 132"/>
                  <a:gd name="T1" fmla="*/ 0 h 133"/>
                  <a:gd name="T2" fmla="*/ 52 w 132"/>
                  <a:gd name="T3" fmla="*/ 1 h 133"/>
                  <a:gd name="T4" fmla="*/ 39 w 132"/>
                  <a:gd name="T5" fmla="*/ 5 h 133"/>
                  <a:gd name="T6" fmla="*/ 28 w 132"/>
                  <a:gd name="T7" fmla="*/ 10 h 133"/>
                  <a:gd name="T8" fmla="*/ 20 w 132"/>
                  <a:gd name="T9" fmla="*/ 20 h 133"/>
                  <a:gd name="T10" fmla="*/ 10 w 132"/>
                  <a:gd name="T11" fmla="*/ 29 h 133"/>
                  <a:gd name="T12" fmla="*/ 4 w 132"/>
                  <a:gd name="T13" fmla="*/ 40 h 133"/>
                  <a:gd name="T14" fmla="*/ 1 w 132"/>
                  <a:gd name="T15" fmla="*/ 52 h 133"/>
                  <a:gd name="T16" fmla="*/ 0 w 132"/>
                  <a:gd name="T17" fmla="*/ 66 h 133"/>
                  <a:gd name="T18" fmla="*/ 1 w 132"/>
                  <a:gd name="T19" fmla="*/ 78 h 133"/>
                  <a:gd name="T20" fmla="*/ 4 w 132"/>
                  <a:gd name="T21" fmla="*/ 92 h 133"/>
                  <a:gd name="T22" fmla="*/ 10 w 132"/>
                  <a:gd name="T23" fmla="*/ 103 h 133"/>
                  <a:gd name="T24" fmla="*/ 20 w 132"/>
                  <a:gd name="T25" fmla="*/ 114 h 133"/>
                  <a:gd name="T26" fmla="*/ 28 w 132"/>
                  <a:gd name="T27" fmla="*/ 121 h 133"/>
                  <a:gd name="T28" fmla="*/ 39 w 132"/>
                  <a:gd name="T29" fmla="*/ 127 h 133"/>
                  <a:gd name="T30" fmla="*/ 52 w 132"/>
                  <a:gd name="T31" fmla="*/ 130 h 133"/>
                  <a:gd name="T32" fmla="*/ 66 w 132"/>
                  <a:gd name="T33" fmla="*/ 133 h 133"/>
                  <a:gd name="T34" fmla="*/ 68 w 132"/>
                  <a:gd name="T35" fmla="*/ 131 h 133"/>
                  <a:gd name="T36" fmla="*/ 71 w 132"/>
                  <a:gd name="T37" fmla="*/ 131 h 133"/>
                  <a:gd name="T38" fmla="*/ 78 w 132"/>
                  <a:gd name="T39" fmla="*/ 130 h 133"/>
                  <a:gd name="T40" fmla="*/ 91 w 132"/>
                  <a:gd name="T41" fmla="*/ 127 h 133"/>
                  <a:gd name="T42" fmla="*/ 102 w 132"/>
                  <a:gd name="T43" fmla="*/ 121 h 133"/>
                  <a:gd name="T44" fmla="*/ 113 w 132"/>
                  <a:gd name="T45" fmla="*/ 114 h 133"/>
                  <a:gd name="T46" fmla="*/ 121 w 132"/>
                  <a:gd name="T47" fmla="*/ 103 h 133"/>
                  <a:gd name="T48" fmla="*/ 126 w 132"/>
                  <a:gd name="T49" fmla="*/ 92 h 133"/>
                  <a:gd name="T50" fmla="*/ 130 w 132"/>
                  <a:gd name="T51" fmla="*/ 78 h 133"/>
                  <a:gd name="T52" fmla="*/ 131 w 132"/>
                  <a:gd name="T53" fmla="*/ 72 h 133"/>
                  <a:gd name="T54" fmla="*/ 131 w 132"/>
                  <a:gd name="T55" fmla="*/ 69 h 133"/>
                  <a:gd name="T56" fmla="*/ 132 w 132"/>
                  <a:gd name="T57" fmla="*/ 66 h 133"/>
                  <a:gd name="T58" fmla="*/ 130 w 132"/>
                  <a:gd name="T59" fmla="*/ 52 h 133"/>
                  <a:gd name="T60" fmla="*/ 126 w 132"/>
                  <a:gd name="T61" fmla="*/ 40 h 133"/>
                  <a:gd name="T62" fmla="*/ 121 w 132"/>
                  <a:gd name="T63" fmla="*/ 29 h 133"/>
                  <a:gd name="T64" fmla="*/ 113 w 132"/>
                  <a:gd name="T65" fmla="*/ 20 h 133"/>
                  <a:gd name="T66" fmla="*/ 102 w 132"/>
                  <a:gd name="T67" fmla="*/ 10 h 133"/>
                  <a:gd name="T68" fmla="*/ 91 w 132"/>
                  <a:gd name="T69" fmla="*/ 5 h 133"/>
                  <a:gd name="T70" fmla="*/ 78 w 132"/>
                  <a:gd name="T71" fmla="*/ 1 h 133"/>
                  <a:gd name="T72" fmla="*/ 66 w 132"/>
                  <a:gd name="T7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3">
                    <a:moveTo>
                      <a:pt x="66" y="0"/>
                    </a:moveTo>
                    <a:lnTo>
                      <a:pt x="52" y="1"/>
                    </a:lnTo>
                    <a:lnTo>
                      <a:pt x="39" y="5"/>
                    </a:lnTo>
                    <a:lnTo>
                      <a:pt x="28" y="10"/>
                    </a:lnTo>
                    <a:lnTo>
                      <a:pt x="20" y="20"/>
                    </a:lnTo>
                    <a:lnTo>
                      <a:pt x="10" y="29"/>
                    </a:lnTo>
                    <a:lnTo>
                      <a:pt x="4" y="40"/>
                    </a:lnTo>
                    <a:lnTo>
                      <a:pt x="1" y="52"/>
                    </a:lnTo>
                    <a:lnTo>
                      <a:pt x="0" y="66"/>
                    </a:lnTo>
                    <a:lnTo>
                      <a:pt x="1" y="78"/>
                    </a:lnTo>
                    <a:lnTo>
                      <a:pt x="4" y="92"/>
                    </a:lnTo>
                    <a:lnTo>
                      <a:pt x="10" y="103"/>
                    </a:lnTo>
                    <a:lnTo>
                      <a:pt x="20" y="114"/>
                    </a:lnTo>
                    <a:lnTo>
                      <a:pt x="28" y="121"/>
                    </a:lnTo>
                    <a:lnTo>
                      <a:pt x="39" y="127"/>
                    </a:lnTo>
                    <a:lnTo>
                      <a:pt x="52" y="130"/>
                    </a:lnTo>
                    <a:lnTo>
                      <a:pt x="66" y="133"/>
                    </a:lnTo>
                    <a:lnTo>
                      <a:pt x="68" y="131"/>
                    </a:lnTo>
                    <a:lnTo>
                      <a:pt x="71" y="131"/>
                    </a:lnTo>
                    <a:lnTo>
                      <a:pt x="78" y="130"/>
                    </a:lnTo>
                    <a:lnTo>
                      <a:pt x="91" y="127"/>
                    </a:lnTo>
                    <a:lnTo>
                      <a:pt x="102" y="121"/>
                    </a:lnTo>
                    <a:lnTo>
                      <a:pt x="113" y="114"/>
                    </a:lnTo>
                    <a:lnTo>
                      <a:pt x="121" y="103"/>
                    </a:lnTo>
                    <a:lnTo>
                      <a:pt x="126" y="92"/>
                    </a:lnTo>
                    <a:lnTo>
                      <a:pt x="130" y="78"/>
                    </a:lnTo>
                    <a:lnTo>
                      <a:pt x="131" y="72"/>
                    </a:lnTo>
                    <a:lnTo>
                      <a:pt x="131" y="69"/>
                    </a:lnTo>
                    <a:lnTo>
                      <a:pt x="132" y="66"/>
                    </a:lnTo>
                    <a:lnTo>
                      <a:pt x="130" y="52"/>
                    </a:lnTo>
                    <a:lnTo>
                      <a:pt x="126" y="40"/>
                    </a:lnTo>
                    <a:lnTo>
                      <a:pt x="121" y="29"/>
                    </a:lnTo>
                    <a:lnTo>
                      <a:pt x="113" y="20"/>
                    </a:lnTo>
                    <a:lnTo>
                      <a:pt x="102" y="10"/>
                    </a:lnTo>
                    <a:lnTo>
                      <a:pt x="91" y="5"/>
                    </a:lnTo>
                    <a:lnTo>
                      <a:pt x="78" y="1"/>
                    </a:lnTo>
                    <a:lnTo>
                      <a:pt x="66"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1" name="Freeform 120">
                <a:extLst>
                  <a:ext uri="{FF2B5EF4-FFF2-40B4-BE49-F238E27FC236}">
                    <a16:creationId xmlns:a16="http://schemas.microsoft.com/office/drawing/2014/main" id="{EE386E8E-71A6-4115-74A6-2ACD7D0A43D6}"/>
                  </a:ext>
                </a:extLst>
              </p:cNvPr>
              <p:cNvSpPr>
                <a:spLocks/>
              </p:cNvSpPr>
              <p:nvPr/>
            </p:nvSpPr>
            <p:spPr bwMode="auto">
              <a:xfrm>
                <a:off x="1031875" y="3986213"/>
                <a:ext cx="34925" cy="34925"/>
              </a:xfrm>
              <a:custGeom>
                <a:avLst/>
                <a:gdLst>
                  <a:gd name="T0" fmla="*/ 66 w 132"/>
                  <a:gd name="T1" fmla="*/ 0 h 133"/>
                  <a:gd name="T2" fmla="*/ 52 w 132"/>
                  <a:gd name="T3" fmla="*/ 1 h 133"/>
                  <a:gd name="T4" fmla="*/ 39 w 132"/>
                  <a:gd name="T5" fmla="*/ 5 h 133"/>
                  <a:gd name="T6" fmla="*/ 28 w 132"/>
                  <a:gd name="T7" fmla="*/ 10 h 133"/>
                  <a:gd name="T8" fmla="*/ 20 w 132"/>
                  <a:gd name="T9" fmla="*/ 20 h 133"/>
                  <a:gd name="T10" fmla="*/ 10 w 132"/>
                  <a:gd name="T11" fmla="*/ 29 h 133"/>
                  <a:gd name="T12" fmla="*/ 4 w 132"/>
                  <a:gd name="T13" fmla="*/ 40 h 133"/>
                  <a:gd name="T14" fmla="*/ 1 w 132"/>
                  <a:gd name="T15" fmla="*/ 52 h 133"/>
                  <a:gd name="T16" fmla="*/ 0 w 132"/>
                  <a:gd name="T17" fmla="*/ 67 h 133"/>
                  <a:gd name="T18" fmla="*/ 1 w 132"/>
                  <a:gd name="T19" fmla="*/ 79 h 133"/>
                  <a:gd name="T20" fmla="*/ 4 w 132"/>
                  <a:gd name="T21" fmla="*/ 92 h 133"/>
                  <a:gd name="T22" fmla="*/ 10 w 132"/>
                  <a:gd name="T23" fmla="*/ 103 h 133"/>
                  <a:gd name="T24" fmla="*/ 20 w 132"/>
                  <a:gd name="T25" fmla="*/ 114 h 133"/>
                  <a:gd name="T26" fmla="*/ 28 w 132"/>
                  <a:gd name="T27" fmla="*/ 122 h 133"/>
                  <a:gd name="T28" fmla="*/ 39 w 132"/>
                  <a:gd name="T29" fmla="*/ 127 h 133"/>
                  <a:gd name="T30" fmla="*/ 52 w 132"/>
                  <a:gd name="T31" fmla="*/ 131 h 133"/>
                  <a:gd name="T32" fmla="*/ 66 w 132"/>
                  <a:gd name="T33" fmla="*/ 133 h 133"/>
                  <a:gd name="T34" fmla="*/ 68 w 132"/>
                  <a:gd name="T35" fmla="*/ 132 h 133"/>
                  <a:gd name="T36" fmla="*/ 71 w 132"/>
                  <a:gd name="T37" fmla="*/ 132 h 133"/>
                  <a:gd name="T38" fmla="*/ 78 w 132"/>
                  <a:gd name="T39" fmla="*/ 131 h 133"/>
                  <a:gd name="T40" fmla="*/ 91 w 132"/>
                  <a:gd name="T41" fmla="*/ 127 h 133"/>
                  <a:gd name="T42" fmla="*/ 102 w 132"/>
                  <a:gd name="T43" fmla="*/ 122 h 133"/>
                  <a:gd name="T44" fmla="*/ 113 w 132"/>
                  <a:gd name="T45" fmla="*/ 114 h 133"/>
                  <a:gd name="T46" fmla="*/ 121 w 132"/>
                  <a:gd name="T47" fmla="*/ 103 h 133"/>
                  <a:gd name="T48" fmla="*/ 127 w 132"/>
                  <a:gd name="T49" fmla="*/ 92 h 133"/>
                  <a:gd name="T50" fmla="*/ 130 w 132"/>
                  <a:gd name="T51" fmla="*/ 79 h 133"/>
                  <a:gd name="T52" fmla="*/ 131 w 132"/>
                  <a:gd name="T53" fmla="*/ 72 h 133"/>
                  <a:gd name="T54" fmla="*/ 131 w 132"/>
                  <a:gd name="T55" fmla="*/ 69 h 133"/>
                  <a:gd name="T56" fmla="*/ 132 w 132"/>
                  <a:gd name="T57" fmla="*/ 67 h 133"/>
                  <a:gd name="T58" fmla="*/ 130 w 132"/>
                  <a:gd name="T59" fmla="*/ 52 h 133"/>
                  <a:gd name="T60" fmla="*/ 127 w 132"/>
                  <a:gd name="T61" fmla="*/ 40 h 133"/>
                  <a:gd name="T62" fmla="*/ 121 w 132"/>
                  <a:gd name="T63" fmla="*/ 29 h 133"/>
                  <a:gd name="T64" fmla="*/ 113 w 132"/>
                  <a:gd name="T65" fmla="*/ 20 h 133"/>
                  <a:gd name="T66" fmla="*/ 102 w 132"/>
                  <a:gd name="T67" fmla="*/ 10 h 133"/>
                  <a:gd name="T68" fmla="*/ 91 w 132"/>
                  <a:gd name="T69" fmla="*/ 5 h 133"/>
                  <a:gd name="T70" fmla="*/ 78 w 132"/>
                  <a:gd name="T71" fmla="*/ 1 h 133"/>
                  <a:gd name="T72" fmla="*/ 66 w 132"/>
                  <a:gd name="T7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3">
                    <a:moveTo>
                      <a:pt x="66" y="0"/>
                    </a:moveTo>
                    <a:lnTo>
                      <a:pt x="52" y="1"/>
                    </a:lnTo>
                    <a:lnTo>
                      <a:pt x="39" y="5"/>
                    </a:lnTo>
                    <a:lnTo>
                      <a:pt x="28" y="10"/>
                    </a:lnTo>
                    <a:lnTo>
                      <a:pt x="20" y="20"/>
                    </a:lnTo>
                    <a:lnTo>
                      <a:pt x="10" y="29"/>
                    </a:lnTo>
                    <a:lnTo>
                      <a:pt x="4" y="40"/>
                    </a:lnTo>
                    <a:lnTo>
                      <a:pt x="1" y="52"/>
                    </a:lnTo>
                    <a:lnTo>
                      <a:pt x="0" y="67"/>
                    </a:lnTo>
                    <a:lnTo>
                      <a:pt x="1" y="79"/>
                    </a:lnTo>
                    <a:lnTo>
                      <a:pt x="4" y="92"/>
                    </a:lnTo>
                    <a:lnTo>
                      <a:pt x="10" y="103"/>
                    </a:lnTo>
                    <a:lnTo>
                      <a:pt x="20" y="114"/>
                    </a:lnTo>
                    <a:lnTo>
                      <a:pt x="28" y="122"/>
                    </a:lnTo>
                    <a:lnTo>
                      <a:pt x="39" y="127"/>
                    </a:lnTo>
                    <a:lnTo>
                      <a:pt x="52" y="131"/>
                    </a:lnTo>
                    <a:lnTo>
                      <a:pt x="66" y="133"/>
                    </a:lnTo>
                    <a:lnTo>
                      <a:pt x="68" y="132"/>
                    </a:lnTo>
                    <a:lnTo>
                      <a:pt x="71" y="132"/>
                    </a:lnTo>
                    <a:lnTo>
                      <a:pt x="78" y="131"/>
                    </a:lnTo>
                    <a:lnTo>
                      <a:pt x="91" y="127"/>
                    </a:lnTo>
                    <a:lnTo>
                      <a:pt x="102" y="122"/>
                    </a:lnTo>
                    <a:lnTo>
                      <a:pt x="113" y="114"/>
                    </a:lnTo>
                    <a:lnTo>
                      <a:pt x="121" y="103"/>
                    </a:lnTo>
                    <a:lnTo>
                      <a:pt x="127" y="92"/>
                    </a:lnTo>
                    <a:lnTo>
                      <a:pt x="130" y="79"/>
                    </a:lnTo>
                    <a:lnTo>
                      <a:pt x="131" y="72"/>
                    </a:lnTo>
                    <a:lnTo>
                      <a:pt x="131" y="69"/>
                    </a:lnTo>
                    <a:lnTo>
                      <a:pt x="132" y="67"/>
                    </a:lnTo>
                    <a:lnTo>
                      <a:pt x="130" y="52"/>
                    </a:lnTo>
                    <a:lnTo>
                      <a:pt x="127" y="40"/>
                    </a:lnTo>
                    <a:lnTo>
                      <a:pt x="121" y="29"/>
                    </a:lnTo>
                    <a:lnTo>
                      <a:pt x="113" y="20"/>
                    </a:lnTo>
                    <a:lnTo>
                      <a:pt x="102" y="10"/>
                    </a:lnTo>
                    <a:lnTo>
                      <a:pt x="91" y="5"/>
                    </a:lnTo>
                    <a:lnTo>
                      <a:pt x="78" y="1"/>
                    </a:lnTo>
                    <a:lnTo>
                      <a:pt x="66"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2" name="Freeform 121">
                <a:extLst>
                  <a:ext uri="{FF2B5EF4-FFF2-40B4-BE49-F238E27FC236}">
                    <a16:creationId xmlns:a16="http://schemas.microsoft.com/office/drawing/2014/main" id="{07836141-D4D2-E0AE-4E9E-021B1BC7A051}"/>
                  </a:ext>
                </a:extLst>
              </p:cNvPr>
              <p:cNvSpPr>
                <a:spLocks/>
              </p:cNvSpPr>
              <p:nvPr/>
            </p:nvSpPr>
            <p:spPr bwMode="auto">
              <a:xfrm>
                <a:off x="1095375" y="3997325"/>
                <a:ext cx="34925" cy="36513"/>
              </a:xfrm>
              <a:custGeom>
                <a:avLst/>
                <a:gdLst>
                  <a:gd name="T0" fmla="*/ 66 w 133"/>
                  <a:gd name="T1" fmla="*/ 0 h 132"/>
                  <a:gd name="T2" fmla="*/ 52 w 133"/>
                  <a:gd name="T3" fmla="*/ 1 h 132"/>
                  <a:gd name="T4" fmla="*/ 40 w 133"/>
                  <a:gd name="T5" fmla="*/ 4 h 132"/>
                  <a:gd name="T6" fmla="*/ 29 w 133"/>
                  <a:gd name="T7" fmla="*/ 10 h 132"/>
                  <a:gd name="T8" fmla="*/ 20 w 133"/>
                  <a:gd name="T9" fmla="*/ 20 h 132"/>
                  <a:gd name="T10" fmla="*/ 10 w 133"/>
                  <a:gd name="T11" fmla="*/ 28 h 132"/>
                  <a:gd name="T12" fmla="*/ 5 w 133"/>
                  <a:gd name="T13" fmla="*/ 39 h 132"/>
                  <a:gd name="T14" fmla="*/ 1 w 133"/>
                  <a:gd name="T15" fmla="*/ 52 h 132"/>
                  <a:gd name="T16" fmla="*/ 0 w 133"/>
                  <a:gd name="T17" fmla="*/ 66 h 132"/>
                  <a:gd name="T18" fmla="*/ 1 w 133"/>
                  <a:gd name="T19" fmla="*/ 78 h 132"/>
                  <a:gd name="T20" fmla="*/ 5 w 133"/>
                  <a:gd name="T21" fmla="*/ 91 h 132"/>
                  <a:gd name="T22" fmla="*/ 10 w 133"/>
                  <a:gd name="T23" fmla="*/ 102 h 132"/>
                  <a:gd name="T24" fmla="*/ 20 w 133"/>
                  <a:gd name="T25" fmla="*/ 113 h 132"/>
                  <a:gd name="T26" fmla="*/ 29 w 133"/>
                  <a:gd name="T27" fmla="*/ 121 h 132"/>
                  <a:gd name="T28" fmla="*/ 40 w 133"/>
                  <a:gd name="T29" fmla="*/ 127 h 132"/>
                  <a:gd name="T30" fmla="*/ 52 w 133"/>
                  <a:gd name="T31" fmla="*/ 130 h 132"/>
                  <a:gd name="T32" fmla="*/ 66 w 133"/>
                  <a:gd name="T33" fmla="*/ 132 h 132"/>
                  <a:gd name="T34" fmla="*/ 69 w 133"/>
                  <a:gd name="T35" fmla="*/ 131 h 132"/>
                  <a:gd name="T36" fmla="*/ 72 w 133"/>
                  <a:gd name="T37" fmla="*/ 131 h 132"/>
                  <a:gd name="T38" fmla="*/ 79 w 133"/>
                  <a:gd name="T39" fmla="*/ 130 h 132"/>
                  <a:gd name="T40" fmla="*/ 92 w 133"/>
                  <a:gd name="T41" fmla="*/ 127 h 132"/>
                  <a:gd name="T42" fmla="*/ 103 w 133"/>
                  <a:gd name="T43" fmla="*/ 121 h 132"/>
                  <a:gd name="T44" fmla="*/ 114 w 133"/>
                  <a:gd name="T45" fmla="*/ 113 h 132"/>
                  <a:gd name="T46" fmla="*/ 122 w 133"/>
                  <a:gd name="T47" fmla="*/ 102 h 132"/>
                  <a:gd name="T48" fmla="*/ 127 w 133"/>
                  <a:gd name="T49" fmla="*/ 91 h 132"/>
                  <a:gd name="T50" fmla="*/ 130 w 133"/>
                  <a:gd name="T51" fmla="*/ 78 h 132"/>
                  <a:gd name="T52" fmla="*/ 131 w 133"/>
                  <a:gd name="T53" fmla="*/ 71 h 132"/>
                  <a:gd name="T54" fmla="*/ 131 w 133"/>
                  <a:gd name="T55" fmla="*/ 68 h 132"/>
                  <a:gd name="T56" fmla="*/ 133 w 133"/>
                  <a:gd name="T57" fmla="*/ 66 h 132"/>
                  <a:gd name="T58" fmla="*/ 130 w 133"/>
                  <a:gd name="T59" fmla="*/ 52 h 132"/>
                  <a:gd name="T60" fmla="*/ 127 w 133"/>
                  <a:gd name="T61" fmla="*/ 39 h 132"/>
                  <a:gd name="T62" fmla="*/ 122 w 133"/>
                  <a:gd name="T63" fmla="*/ 28 h 132"/>
                  <a:gd name="T64" fmla="*/ 114 w 133"/>
                  <a:gd name="T65" fmla="*/ 20 h 132"/>
                  <a:gd name="T66" fmla="*/ 103 w 133"/>
                  <a:gd name="T67" fmla="*/ 10 h 132"/>
                  <a:gd name="T68" fmla="*/ 92 w 133"/>
                  <a:gd name="T69" fmla="*/ 4 h 132"/>
                  <a:gd name="T70" fmla="*/ 79 w 133"/>
                  <a:gd name="T71" fmla="*/ 1 h 132"/>
                  <a:gd name="T72" fmla="*/ 66 w 133"/>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3" h="132">
                    <a:moveTo>
                      <a:pt x="66" y="0"/>
                    </a:moveTo>
                    <a:lnTo>
                      <a:pt x="52" y="1"/>
                    </a:lnTo>
                    <a:lnTo>
                      <a:pt x="40" y="4"/>
                    </a:lnTo>
                    <a:lnTo>
                      <a:pt x="29" y="10"/>
                    </a:lnTo>
                    <a:lnTo>
                      <a:pt x="20" y="20"/>
                    </a:lnTo>
                    <a:lnTo>
                      <a:pt x="10" y="28"/>
                    </a:lnTo>
                    <a:lnTo>
                      <a:pt x="5" y="39"/>
                    </a:lnTo>
                    <a:lnTo>
                      <a:pt x="1" y="52"/>
                    </a:lnTo>
                    <a:lnTo>
                      <a:pt x="0" y="66"/>
                    </a:lnTo>
                    <a:lnTo>
                      <a:pt x="1" y="78"/>
                    </a:lnTo>
                    <a:lnTo>
                      <a:pt x="5" y="91"/>
                    </a:lnTo>
                    <a:lnTo>
                      <a:pt x="10" y="102"/>
                    </a:lnTo>
                    <a:lnTo>
                      <a:pt x="20" y="113"/>
                    </a:lnTo>
                    <a:lnTo>
                      <a:pt x="29" y="121"/>
                    </a:lnTo>
                    <a:lnTo>
                      <a:pt x="40" y="127"/>
                    </a:lnTo>
                    <a:lnTo>
                      <a:pt x="52" y="130"/>
                    </a:lnTo>
                    <a:lnTo>
                      <a:pt x="66" y="132"/>
                    </a:lnTo>
                    <a:lnTo>
                      <a:pt x="69" y="131"/>
                    </a:lnTo>
                    <a:lnTo>
                      <a:pt x="72" y="131"/>
                    </a:lnTo>
                    <a:lnTo>
                      <a:pt x="79" y="130"/>
                    </a:lnTo>
                    <a:lnTo>
                      <a:pt x="92" y="127"/>
                    </a:lnTo>
                    <a:lnTo>
                      <a:pt x="103" y="121"/>
                    </a:lnTo>
                    <a:lnTo>
                      <a:pt x="114" y="113"/>
                    </a:lnTo>
                    <a:lnTo>
                      <a:pt x="122" y="102"/>
                    </a:lnTo>
                    <a:lnTo>
                      <a:pt x="127" y="91"/>
                    </a:lnTo>
                    <a:lnTo>
                      <a:pt x="130" y="78"/>
                    </a:lnTo>
                    <a:lnTo>
                      <a:pt x="131" y="71"/>
                    </a:lnTo>
                    <a:lnTo>
                      <a:pt x="131" y="68"/>
                    </a:lnTo>
                    <a:lnTo>
                      <a:pt x="133" y="66"/>
                    </a:lnTo>
                    <a:lnTo>
                      <a:pt x="130" y="52"/>
                    </a:lnTo>
                    <a:lnTo>
                      <a:pt x="127" y="39"/>
                    </a:lnTo>
                    <a:lnTo>
                      <a:pt x="122" y="28"/>
                    </a:lnTo>
                    <a:lnTo>
                      <a:pt x="114" y="20"/>
                    </a:lnTo>
                    <a:lnTo>
                      <a:pt x="103" y="10"/>
                    </a:lnTo>
                    <a:lnTo>
                      <a:pt x="92" y="4"/>
                    </a:lnTo>
                    <a:lnTo>
                      <a:pt x="79" y="1"/>
                    </a:lnTo>
                    <a:lnTo>
                      <a:pt x="66"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3" name="Freeform 122">
                <a:extLst>
                  <a:ext uri="{FF2B5EF4-FFF2-40B4-BE49-F238E27FC236}">
                    <a16:creationId xmlns:a16="http://schemas.microsoft.com/office/drawing/2014/main" id="{4B29A451-E55F-156B-0124-C394969EF2DD}"/>
                  </a:ext>
                </a:extLst>
              </p:cNvPr>
              <p:cNvSpPr>
                <a:spLocks/>
              </p:cNvSpPr>
              <p:nvPr/>
            </p:nvSpPr>
            <p:spPr bwMode="auto">
              <a:xfrm>
                <a:off x="1162050" y="4021138"/>
                <a:ext cx="34925" cy="34925"/>
              </a:xfrm>
              <a:custGeom>
                <a:avLst/>
                <a:gdLst>
                  <a:gd name="T0" fmla="*/ 66 w 132"/>
                  <a:gd name="T1" fmla="*/ 0 h 132"/>
                  <a:gd name="T2" fmla="*/ 51 w 132"/>
                  <a:gd name="T3" fmla="*/ 1 h 132"/>
                  <a:gd name="T4" fmla="*/ 39 w 132"/>
                  <a:gd name="T5" fmla="*/ 4 h 132"/>
                  <a:gd name="T6" fmla="*/ 28 w 132"/>
                  <a:gd name="T7" fmla="*/ 10 h 132"/>
                  <a:gd name="T8" fmla="*/ 19 w 132"/>
                  <a:gd name="T9" fmla="*/ 20 h 132"/>
                  <a:gd name="T10" fmla="*/ 10 w 132"/>
                  <a:gd name="T11" fmla="*/ 28 h 132"/>
                  <a:gd name="T12" fmla="*/ 4 w 132"/>
                  <a:gd name="T13" fmla="*/ 39 h 132"/>
                  <a:gd name="T14" fmla="*/ 1 w 132"/>
                  <a:gd name="T15" fmla="*/ 52 h 132"/>
                  <a:gd name="T16" fmla="*/ 0 w 132"/>
                  <a:gd name="T17" fmla="*/ 66 h 132"/>
                  <a:gd name="T18" fmla="*/ 1 w 132"/>
                  <a:gd name="T19" fmla="*/ 78 h 132"/>
                  <a:gd name="T20" fmla="*/ 4 w 132"/>
                  <a:gd name="T21" fmla="*/ 91 h 132"/>
                  <a:gd name="T22" fmla="*/ 10 w 132"/>
                  <a:gd name="T23" fmla="*/ 102 h 132"/>
                  <a:gd name="T24" fmla="*/ 19 w 132"/>
                  <a:gd name="T25" fmla="*/ 113 h 132"/>
                  <a:gd name="T26" fmla="*/ 28 w 132"/>
                  <a:gd name="T27" fmla="*/ 121 h 132"/>
                  <a:gd name="T28" fmla="*/ 39 w 132"/>
                  <a:gd name="T29" fmla="*/ 127 h 132"/>
                  <a:gd name="T30" fmla="*/ 51 w 132"/>
                  <a:gd name="T31" fmla="*/ 130 h 132"/>
                  <a:gd name="T32" fmla="*/ 66 w 132"/>
                  <a:gd name="T33" fmla="*/ 132 h 132"/>
                  <a:gd name="T34" fmla="*/ 68 w 132"/>
                  <a:gd name="T35" fmla="*/ 131 h 132"/>
                  <a:gd name="T36" fmla="*/ 71 w 132"/>
                  <a:gd name="T37" fmla="*/ 131 h 132"/>
                  <a:gd name="T38" fmla="*/ 78 w 132"/>
                  <a:gd name="T39" fmla="*/ 130 h 132"/>
                  <a:gd name="T40" fmla="*/ 91 w 132"/>
                  <a:gd name="T41" fmla="*/ 127 h 132"/>
                  <a:gd name="T42" fmla="*/ 102 w 132"/>
                  <a:gd name="T43" fmla="*/ 121 h 132"/>
                  <a:gd name="T44" fmla="*/ 113 w 132"/>
                  <a:gd name="T45" fmla="*/ 113 h 132"/>
                  <a:gd name="T46" fmla="*/ 121 w 132"/>
                  <a:gd name="T47" fmla="*/ 102 h 132"/>
                  <a:gd name="T48" fmla="*/ 126 w 132"/>
                  <a:gd name="T49" fmla="*/ 91 h 132"/>
                  <a:gd name="T50" fmla="*/ 130 w 132"/>
                  <a:gd name="T51" fmla="*/ 78 h 132"/>
                  <a:gd name="T52" fmla="*/ 131 w 132"/>
                  <a:gd name="T53" fmla="*/ 71 h 132"/>
                  <a:gd name="T54" fmla="*/ 131 w 132"/>
                  <a:gd name="T55" fmla="*/ 68 h 132"/>
                  <a:gd name="T56" fmla="*/ 132 w 132"/>
                  <a:gd name="T57" fmla="*/ 66 h 132"/>
                  <a:gd name="T58" fmla="*/ 130 w 132"/>
                  <a:gd name="T59" fmla="*/ 52 h 132"/>
                  <a:gd name="T60" fmla="*/ 126 w 132"/>
                  <a:gd name="T61" fmla="*/ 39 h 132"/>
                  <a:gd name="T62" fmla="*/ 121 w 132"/>
                  <a:gd name="T63" fmla="*/ 28 h 132"/>
                  <a:gd name="T64" fmla="*/ 113 w 132"/>
                  <a:gd name="T65" fmla="*/ 20 h 132"/>
                  <a:gd name="T66" fmla="*/ 102 w 132"/>
                  <a:gd name="T67" fmla="*/ 10 h 132"/>
                  <a:gd name="T68" fmla="*/ 91 w 132"/>
                  <a:gd name="T69" fmla="*/ 4 h 132"/>
                  <a:gd name="T70" fmla="*/ 78 w 132"/>
                  <a:gd name="T71" fmla="*/ 1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51" y="1"/>
                    </a:lnTo>
                    <a:lnTo>
                      <a:pt x="39" y="4"/>
                    </a:lnTo>
                    <a:lnTo>
                      <a:pt x="28" y="10"/>
                    </a:lnTo>
                    <a:lnTo>
                      <a:pt x="19" y="20"/>
                    </a:lnTo>
                    <a:lnTo>
                      <a:pt x="10" y="28"/>
                    </a:lnTo>
                    <a:lnTo>
                      <a:pt x="4" y="39"/>
                    </a:lnTo>
                    <a:lnTo>
                      <a:pt x="1" y="52"/>
                    </a:lnTo>
                    <a:lnTo>
                      <a:pt x="0" y="66"/>
                    </a:lnTo>
                    <a:lnTo>
                      <a:pt x="1" y="78"/>
                    </a:lnTo>
                    <a:lnTo>
                      <a:pt x="4" y="91"/>
                    </a:lnTo>
                    <a:lnTo>
                      <a:pt x="10" y="102"/>
                    </a:lnTo>
                    <a:lnTo>
                      <a:pt x="19" y="113"/>
                    </a:lnTo>
                    <a:lnTo>
                      <a:pt x="28" y="121"/>
                    </a:lnTo>
                    <a:lnTo>
                      <a:pt x="39" y="127"/>
                    </a:lnTo>
                    <a:lnTo>
                      <a:pt x="51" y="130"/>
                    </a:lnTo>
                    <a:lnTo>
                      <a:pt x="66" y="132"/>
                    </a:lnTo>
                    <a:lnTo>
                      <a:pt x="68" y="131"/>
                    </a:lnTo>
                    <a:lnTo>
                      <a:pt x="71" y="131"/>
                    </a:lnTo>
                    <a:lnTo>
                      <a:pt x="78" y="130"/>
                    </a:lnTo>
                    <a:lnTo>
                      <a:pt x="91" y="127"/>
                    </a:lnTo>
                    <a:lnTo>
                      <a:pt x="102" y="121"/>
                    </a:lnTo>
                    <a:lnTo>
                      <a:pt x="113" y="113"/>
                    </a:lnTo>
                    <a:lnTo>
                      <a:pt x="121" y="102"/>
                    </a:lnTo>
                    <a:lnTo>
                      <a:pt x="126" y="91"/>
                    </a:lnTo>
                    <a:lnTo>
                      <a:pt x="130" y="78"/>
                    </a:lnTo>
                    <a:lnTo>
                      <a:pt x="131" y="71"/>
                    </a:lnTo>
                    <a:lnTo>
                      <a:pt x="131" y="68"/>
                    </a:lnTo>
                    <a:lnTo>
                      <a:pt x="132" y="66"/>
                    </a:lnTo>
                    <a:lnTo>
                      <a:pt x="130" y="52"/>
                    </a:lnTo>
                    <a:lnTo>
                      <a:pt x="126" y="39"/>
                    </a:lnTo>
                    <a:lnTo>
                      <a:pt x="121" y="28"/>
                    </a:lnTo>
                    <a:lnTo>
                      <a:pt x="113" y="20"/>
                    </a:lnTo>
                    <a:lnTo>
                      <a:pt x="102" y="10"/>
                    </a:lnTo>
                    <a:lnTo>
                      <a:pt x="91" y="4"/>
                    </a:lnTo>
                    <a:lnTo>
                      <a:pt x="78" y="1"/>
                    </a:lnTo>
                    <a:lnTo>
                      <a:pt x="66"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4" name="Freeform 123">
                <a:extLst>
                  <a:ext uri="{FF2B5EF4-FFF2-40B4-BE49-F238E27FC236}">
                    <a16:creationId xmlns:a16="http://schemas.microsoft.com/office/drawing/2014/main" id="{DE96E0EE-1E63-6F33-1F25-F9BFA8887063}"/>
                  </a:ext>
                </a:extLst>
              </p:cNvPr>
              <p:cNvSpPr>
                <a:spLocks/>
              </p:cNvSpPr>
              <p:nvPr/>
            </p:nvSpPr>
            <p:spPr bwMode="auto">
              <a:xfrm>
                <a:off x="1228725" y="4043363"/>
                <a:ext cx="34925" cy="34925"/>
              </a:xfrm>
              <a:custGeom>
                <a:avLst/>
                <a:gdLst>
                  <a:gd name="T0" fmla="*/ 66 w 132"/>
                  <a:gd name="T1" fmla="*/ 0 h 132"/>
                  <a:gd name="T2" fmla="*/ 52 w 132"/>
                  <a:gd name="T3" fmla="*/ 1 h 132"/>
                  <a:gd name="T4" fmla="*/ 40 w 132"/>
                  <a:gd name="T5" fmla="*/ 4 h 132"/>
                  <a:gd name="T6" fmla="*/ 29 w 132"/>
                  <a:gd name="T7" fmla="*/ 10 h 132"/>
                  <a:gd name="T8" fmla="*/ 20 w 132"/>
                  <a:gd name="T9" fmla="*/ 20 h 132"/>
                  <a:gd name="T10" fmla="*/ 10 w 132"/>
                  <a:gd name="T11" fmla="*/ 28 h 132"/>
                  <a:gd name="T12" fmla="*/ 4 w 132"/>
                  <a:gd name="T13" fmla="*/ 39 h 132"/>
                  <a:gd name="T14" fmla="*/ 1 w 132"/>
                  <a:gd name="T15" fmla="*/ 52 h 132"/>
                  <a:gd name="T16" fmla="*/ 0 w 132"/>
                  <a:gd name="T17" fmla="*/ 66 h 132"/>
                  <a:gd name="T18" fmla="*/ 1 w 132"/>
                  <a:gd name="T19" fmla="*/ 78 h 132"/>
                  <a:gd name="T20" fmla="*/ 4 w 132"/>
                  <a:gd name="T21" fmla="*/ 91 h 132"/>
                  <a:gd name="T22" fmla="*/ 10 w 132"/>
                  <a:gd name="T23" fmla="*/ 102 h 132"/>
                  <a:gd name="T24" fmla="*/ 20 w 132"/>
                  <a:gd name="T25" fmla="*/ 113 h 132"/>
                  <a:gd name="T26" fmla="*/ 29 w 132"/>
                  <a:gd name="T27" fmla="*/ 121 h 132"/>
                  <a:gd name="T28" fmla="*/ 40 w 132"/>
                  <a:gd name="T29" fmla="*/ 127 h 132"/>
                  <a:gd name="T30" fmla="*/ 52 w 132"/>
                  <a:gd name="T31" fmla="*/ 130 h 132"/>
                  <a:gd name="T32" fmla="*/ 66 w 132"/>
                  <a:gd name="T33" fmla="*/ 132 h 132"/>
                  <a:gd name="T34" fmla="*/ 68 w 132"/>
                  <a:gd name="T35" fmla="*/ 131 h 132"/>
                  <a:gd name="T36" fmla="*/ 72 w 132"/>
                  <a:gd name="T37" fmla="*/ 131 h 132"/>
                  <a:gd name="T38" fmla="*/ 78 w 132"/>
                  <a:gd name="T39" fmla="*/ 130 h 132"/>
                  <a:gd name="T40" fmla="*/ 91 w 132"/>
                  <a:gd name="T41" fmla="*/ 127 h 132"/>
                  <a:gd name="T42" fmla="*/ 102 w 132"/>
                  <a:gd name="T43" fmla="*/ 121 h 132"/>
                  <a:gd name="T44" fmla="*/ 113 w 132"/>
                  <a:gd name="T45" fmla="*/ 113 h 132"/>
                  <a:gd name="T46" fmla="*/ 121 w 132"/>
                  <a:gd name="T47" fmla="*/ 102 h 132"/>
                  <a:gd name="T48" fmla="*/ 127 w 132"/>
                  <a:gd name="T49" fmla="*/ 91 h 132"/>
                  <a:gd name="T50" fmla="*/ 130 w 132"/>
                  <a:gd name="T51" fmla="*/ 78 h 132"/>
                  <a:gd name="T52" fmla="*/ 131 w 132"/>
                  <a:gd name="T53" fmla="*/ 71 h 132"/>
                  <a:gd name="T54" fmla="*/ 131 w 132"/>
                  <a:gd name="T55" fmla="*/ 68 h 132"/>
                  <a:gd name="T56" fmla="*/ 132 w 132"/>
                  <a:gd name="T57" fmla="*/ 66 h 132"/>
                  <a:gd name="T58" fmla="*/ 130 w 132"/>
                  <a:gd name="T59" fmla="*/ 52 h 132"/>
                  <a:gd name="T60" fmla="*/ 127 w 132"/>
                  <a:gd name="T61" fmla="*/ 39 h 132"/>
                  <a:gd name="T62" fmla="*/ 121 w 132"/>
                  <a:gd name="T63" fmla="*/ 28 h 132"/>
                  <a:gd name="T64" fmla="*/ 113 w 132"/>
                  <a:gd name="T65" fmla="*/ 20 h 132"/>
                  <a:gd name="T66" fmla="*/ 102 w 132"/>
                  <a:gd name="T67" fmla="*/ 10 h 132"/>
                  <a:gd name="T68" fmla="*/ 91 w 132"/>
                  <a:gd name="T69" fmla="*/ 4 h 132"/>
                  <a:gd name="T70" fmla="*/ 78 w 132"/>
                  <a:gd name="T71" fmla="*/ 1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52" y="1"/>
                    </a:lnTo>
                    <a:lnTo>
                      <a:pt x="40" y="4"/>
                    </a:lnTo>
                    <a:lnTo>
                      <a:pt x="29" y="10"/>
                    </a:lnTo>
                    <a:lnTo>
                      <a:pt x="20" y="20"/>
                    </a:lnTo>
                    <a:lnTo>
                      <a:pt x="10" y="28"/>
                    </a:lnTo>
                    <a:lnTo>
                      <a:pt x="4" y="39"/>
                    </a:lnTo>
                    <a:lnTo>
                      <a:pt x="1" y="52"/>
                    </a:lnTo>
                    <a:lnTo>
                      <a:pt x="0" y="66"/>
                    </a:lnTo>
                    <a:lnTo>
                      <a:pt x="1" y="78"/>
                    </a:lnTo>
                    <a:lnTo>
                      <a:pt x="4" y="91"/>
                    </a:lnTo>
                    <a:lnTo>
                      <a:pt x="10" y="102"/>
                    </a:lnTo>
                    <a:lnTo>
                      <a:pt x="20" y="113"/>
                    </a:lnTo>
                    <a:lnTo>
                      <a:pt x="29" y="121"/>
                    </a:lnTo>
                    <a:lnTo>
                      <a:pt x="40" y="127"/>
                    </a:lnTo>
                    <a:lnTo>
                      <a:pt x="52" y="130"/>
                    </a:lnTo>
                    <a:lnTo>
                      <a:pt x="66" y="132"/>
                    </a:lnTo>
                    <a:lnTo>
                      <a:pt x="68" y="131"/>
                    </a:lnTo>
                    <a:lnTo>
                      <a:pt x="72" y="131"/>
                    </a:lnTo>
                    <a:lnTo>
                      <a:pt x="78" y="130"/>
                    </a:lnTo>
                    <a:lnTo>
                      <a:pt x="91" y="127"/>
                    </a:lnTo>
                    <a:lnTo>
                      <a:pt x="102" y="121"/>
                    </a:lnTo>
                    <a:lnTo>
                      <a:pt x="113" y="113"/>
                    </a:lnTo>
                    <a:lnTo>
                      <a:pt x="121" y="102"/>
                    </a:lnTo>
                    <a:lnTo>
                      <a:pt x="127" y="91"/>
                    </a:lnTo>
                    <a:lnTo>
                      <a:pt x="130" y="78"/>
                    </a:lnTo>
                    <a:lnTo>
                      <a:pt x="131" y="71"/>
                    </a:lnTo>
                    <a:lnTo>
                      <a:pt x="131" y="68"/>
                    </a:lnTo>
                    <a:lnTo>
                      <a:pt x="132" y="66"/>
                    </a:lnTo>
                    <a:lnTo>
                      <a:pt x="130" y="52"/>
                    </a:lnTo>
                    <a:lnTo>
                      <a:pt x="127" y="39"/>
                    </a:lnTo>
                    <a:lnTo>
                      <a:pt x="121" y="28"/>
                    </a:lnTo>
                    <a:lnTo>
                      <a:pt x="113" y="20"/>
                    </a:lnTo>
                    <a:lnTo>
                      <a:pt x="102" y="10"/>
                    </a:lnTo>
                    <a:lnTo>
                      <a:pt x="91" y="4"/>
                    </a:lnTo>
                    <a:lnTo>
                      <a:pt x="78" y="1"/>
                    </a:lnTo>
                    <a:lnTo>
                      <a:pt x="66"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5" name="Freeform 124">
                <a:extLst>
                  <a:ext uri="{FF2B5EF4-FFF2-40B4-BE49-F238E27FC236}">
                    <a16:creationId xmlns:a16="http://schemas.microsoft.com/office/drawing/2014/main" id="{E094DBCA-F726-662A-5E38-2864631E7208}"/>
                  </a:ext>
                </a:extLst>
              </p:cNvPr>
              <p:cNvSpPr>
                <a:spLocks/>
              </p:cNvSpPr>
              <p:nvPr/>
            </p:nvSpPr>
            <p:spPr bwMode="auto">
              <a:xfrm>
                <a:off x="1290638" y="4056063"/>
                <a:ext cx="34925" cy="34925"/>
              </a:xfrm>
              <a:custGeom>
                <a:avLst/>
                <a:gdLst>
                  <a:gd name="T0" fmla="*/ 66 w 132"/>
                  <a:gd name="T1" fmla="*/ 0 h 133"/>
                  <a:gd name="T2" fmla="*/ 52 w 132"/>
                  <a:gd name="T3" fmla="*/ 1 h 133"/>
                  <a:gd name="T4" fmla="*/ 40 w 132"/>
                  <a:gd name="T5" fmla="*/ 5 h 133"/>
                  <a:gd name="T6" fmla="*/ 29 w 132"/>
                  <a:gd name="T7" fmla="*/ 10 h 133"/>
                  <a:gd name="T8" fmla="*/ 20 w 132"/>
                  <a:gd name="T9" fmla="*/ 20 h 133"/>
                  <a:gd name="T10" fmla="*/ 10 w 132"/>
                  <a:gd name="T11" fmla="*/ 29 h 133"/>
                  <a:gd name="T12" fmla="*/ 5 w 132"/>
                  <a:gd name="T13" fmla="*/ 40 h 133"/>
                  <a:gd name="T14" fmla="*/ 1 w 132"/>
                  <a:gd name="T15" fmla="*/ 52 h 133"/>
                  <a:gd name="T16" fmla="*/ 0 w 132"/>
                  <a:gd name="T17" fmla="*/ 67 h 133"/>
                  <a:gd name="T18" fmla="*/ 1 w 132"/>
                  <a:gd name="T19" fmla="*/ 79 h 133"/>
                  <a:gd name="T20" fmla="*/ 5 w 132"/>
                  <a:gd name="T21" fmla="*/ 92 h 133"/>
                  <a:gd name="T22" fmla="*/ 10 w 132"/>
                  <a:gd name="T23" fmla="*/ 103 h 133"/>
                  <a:gd name="T24" fmla="*/ 20 w 132"/>
                  <a:gd name="T25" fmla="*/ 114 h 133"/>
                  <a:gd name="T26" fmla="*/ 29 w 132"/>
                  <a:gd name="T27" fmla="*/ 122 h 133"/>
                  <a:gd name="T28" fmla="*/ 40 w 132"/>
                  <a:gd name="T29" fmla="*/ 127 h 133"/>
                  <a:gd name="T30" fmla="*/ 52 w 132"/>
                  <a:gd name="T31" fmla="*/ 131 h 133"/>
                  <a:gd name="T32" fmla="*/ 66 w 132"/>
                  <a:gd name="T33" fmla="*/ 133 h 133"/>
                  <a:gd name="T34" fmla="*/ 69 w 132"/>
                  <a:gd name="T35" fmla="*/ 132 h 133"/>
                  <a:gd name="T36" fmla="*/ 72 w 132"/>
                  <a:gd name="T37" fmla="*/ 132 h 133"/>
                  <a:gd name="T38" fmla="*/ 78 w 132"/>
                  <a:gd name="T39" fmla="*/ 131 h 133"/>
                  <a:gd name="T40" fmla="*/ 92 w 132"/>
                  <a:gd name="T41" fmla="*/ 127 h 133"/>
                  <a:gd name="T42" fmla="*/ 103 w 132"/>
                  <a:gd name="T43" fmla="*/ 122 h 133"/>
                  <a:gd name="T44" fmla="*/ 114 w 132"/>
                  <a:gd name="T45" fmla="*/ 114 h 133"/>
                  <a:gd name="T46" fmla="*/ 121 w 132"/>
                  <a:gd name="T47" fmla="*/ 103 h 133"/>
                  <a:gd name="T48" fmla="*/ 127 w 132"/>
                  <a:gd name="T49" fmla="*/ 92 h 133"/>
                  <a:gd name="T50" fmla="*/ 130 w 132"/>
                  <a:gd name="T51" fmla="*/ 79 h 133"/>
                  <a:gd name="T52" fmla="*/ 131 w 132"/>
                  <a:gd name="T53" fmla="*/ 72 h 133"/>
                  <a:gd name="T54" fmla="*/ 131 w 132"/>
                  <a:gd name="T55" fmla="*/ 69 h 133"/>
                  <a:gd name="T56" fmla="*/ 132 w 132"/>
                  <a:gd name="T57" fmla="*/ 67 h 133"/>
                  <a:gd name="T58" fmla="*/ 130 w 132"/>
                  <a:gd name="T59" fmla="*/ 52 h 133"/>
                  <a:gd name="T60" fmla="*/ 127 w 132"/>
                  <a:gd name="T61" fmla="*/ 40 h 133"/>
                  <a:gd name="T62" fmla="*/ 121 w 132"/>
                  <a:gd name="T63" fmla="*/ 29 h 133"/>
                  <a:gd name="T64" fmla="*/ 114 w 132"/>
                  <a:gd name="T65" fmla="*/ 20 h 133"/>
                  <a:gd name="T66" fmla="*/ 103 w 132"/>
                  <a:gd name="T67" fmla="*/ 10 h 133"/>
                  <a:gd name="T68" fmla="*/ 92 w 132"/>
                  <a:gd name="T69" fmla="*/ 5 h 133"/>
                  <a:gd name="T70" fmla="*/ 78 w 132"/>
                  <a:gd name="T71" fmla="*/ 1 h 133"/>
                  <a:gd name="T72" fmla="*/ 66 w 132"/>
                  <a:gd name="T7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3">
                    <a:moveTo>
                      <a:pt x="66" y="0"/>
                    </a:moveTo>
                    <a:lnTo>
                      <a:pt x="52" y="1"/>
                    </a:lnTo>
                    <a:lnTo>
                      <a:pt x="40" y="5"/>
                    </a:lnTo>
                    <a:lnTo>
                      <a:pt x="29" y="10"/>
                    </a:lnTo>
                    <a:lnTo>
                      <a:pt x="20" y="20"/>
                    </a:lnTo>
                    <a:lnTo>
                      <a:pt x="10" y="29"/>
                    </a:lnTo>
                    <a:lnTo>
                      <a:pt x="5" y="40"/>
                    </a:lnTo>
                    <a:lnTo>
                      <a:pt x="1" y="52"/>
                    </a:lnTo>
                    <a:lnTo>
                      <a:pt x="0" y="67"/>
                    </a:lnTo>
                    <a:lnTo>
                      <a:pt x="1" y="79"/>
                    </a:lnTo>
                    <a:lnTo>
                      <a:pt x="5" y="92"/>
                    </a:lnTo>
                    <a:lnTo>
                      <a:pt x="10" y="103"/>
                    </a:lnTo>
                    <a:lnTo>
                      <a:pt x="20" y="114"/>
                    </a:lnTo>
                    <a:lnTo>
                      <a:pt x="29" y="122"/>
                    </a:lnTo>
                    <a:lnTo>
                      <a:pt x="40" y="127"/>
                    </a:lnTo>
                    <a:lnTo>
                      <a:pt x="52" y="131"/>
                    </a:lnTo>
                    <a:lnTo>
                      <a:pt x="66" y="133"/>
                    </a:lnTo>
                    <a:lnTo>
                      <a:pt x="69" y="132"/>
                    </a:lnTo>
                    <a:lnTo>
                      <a:pt x="72" y="132"/>
                    </a:lnTo>
                    <a:lnTo>
                      <a:pt x="78" y="131"/>
                    </a:lnTo>
                    <a:lnTo>
                      <a:pt x="92" y="127"/>
                    </a:lnTo>
                    <a:lnTo>
                      <a:pt x="103" y="122"/>
                    </a:lnTo>
                    <a:lnTo>
                      <a:pt x="114" y="114"/>
                    </a:lnTo>
                    <a:lnTo>
                      <a:pt x="121" y="103"/>
                    </a:lnTo>
                    <a:lnTo>
                      <a:pt x="127" y="92"/>
                    </a:lnTo>
                    <a:lnTo>
                      <a:pt x="130" y="79"/>
                    </a:lnTo>
                    <a:lnTo>
                      <a:pt x="131" y="72"/>
                    </a:lnTo>
                    <a:lnTo>
                      <a:pt x="131" y="69"/>
                    </a:lnTo>
                    <a:lnTo>
                      <a:pt x="132" y="67"/>
                    </a:lnTo>
                    <a:lnTo>
                      <a:pt x="130" y="52"/>
                    </a:lnTo>
                    <a:lnTo>
                      <a:pt x="127" y="40"/>
                    </a:lnTo>
                    <a:lnTo>
                      <a:pt x="121" y="29"/>
                    </a:lnTo>
                    <a:lnTo>
                      <a:pt x="114" y="20"/>
                    </a:lnTo>
                    <a:lnTo>
                      <a:pt x="103" y="10"/>
                    </a:lnTo>
                    <a:lnTo>
                      <a:pt x="92" y="5"/>
                    </a:lnTo>
                    <a:lnTo>
                      <a:pt x="78" y="1"/>
                    </a:lnTo>
                    <a:lnTo>
                      <a:pt x="66"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6" name="Freeform 125">
                <a:extLst>
                  <a:ext uri="{FF2B5EF4-FFF2-40B4-BE49-F238E27FC236}">
                    <a16:creationId xmlns:a16="http://schemas.microsoft.com/office/drawing/2014/main" id="{CF5E591C-58F0-4DD8-C509-8ACCC6A8E2A2}"/>
                  </a:ext>
                </a:extLst>
              </p:cNvPr>
              <p:cNvSpPr>
                <a:spLocks/>
              </p:cNvSpPr>
              <p:nvPr/>
            </p:nvSpPr>
            <p:spPr bwMode="auto">
              <a:xfrm>
                <a:off x="1350963" y="4068763"/>
                <a:ext cx="34925" cy="36513"/>
              </a:xfrm>
              <a:custGeom>
                <a:avLst/>
                <a:gdLst>
                  <a:gd name="T0" fmla="*/ 67 w 133"/>
                  <a:gd name="T1" fmla="*/ 0 h 132"/>
                  <a:gd name="T2" fmla="*/ 52 w 133"/>
                  <a:gd name="T3" fmla="*/ 1 h 132"/>
                  <a:gd name="T4" fmla="*/ 40 w 133"/>
                  <a:gd name="T5" fmla="*/ 4 h 132"/>
                  <a:gd name="T6" fmla="*/ 29 w 133"/>
                  <a:gd name="T7" fmla="*/ 10 h 132"/>
                  <a:gd name="T8" fmla="*/ 20 w 133"/>
                  <a:gd name="T9" fmla="*/ 20 h 132"/>
                  <a:gd name="T10" fmla="*/ 10 w 133"/>
                  <a:gd name="T11" fmla="*/ 29 h 132"/>
                  <a:gd name="T12" fmla="*/ 5 w 133"/>
                  <a:gd name="T13" fmla="*/ 40 h 132"/>
                  <a:gd name="T14" fmla="*/ 2 w 133"/>
                  <a:gd name="T15" fmla="*/ 52 h 132"/>
                  <a:gd name="T16" fmla="*/ 0 w 133"/>
                  <a:gd name="T17" fmla="*/ 66 h 132"/>
                  <a:gd name="T18" fmla="*/ 2 w 133"/>
                  <a:gd name="T19" fmla="*/ 78 h 132"/>
                  <a:gd name="T20" fmla="*/ 5 w 133"/>
                  <a:gd name="T21" fmla="*/ 92 h 132"/>
                  <a:gd name="T22" fmla="*/ 10 w 133"/>
                  <a:gd name="T23" fmla="*/ 103 h 132"/>
                  <a:gd name="T24" fmla="*/ 20 w 133"/>
                  <a:gd name="T25" fmla="*/ 114 h 132"/>
                  <a:gd name="T26" fmla="*/ 29 w 133"/>
                  <a:gd name="T27" fmla="*/ 121 h 132"/>
                  <a:gd name="T28" fmla="*/ 40 w 133"/>
                  <a:gd name="T29" fmla="*/ 127 h 132"/>
                  <a:gd name="T30" fmla="*/ 52 w 133"/>
                  <a:gd name="T31" fmla="*/ 130 h 132"/>
                  <a:gd name="T32" fmla="*/ 67 w 133"/>
                  <a:gd name="T33" fmla="*/ 132 h 132"/>
                  <a:gd name="T34" fmla="*/ 69 w 133"/>
                  <a:gd name="T35" fmla="*/ 131 h 132"/>
                  <a:gd name="T36" fmla="*/ 72 w 133"/>
                  <a:gd name="T37" fmla="*/ 131 h 132"/>
                  <a:gd name="T38" fmla="*/ 79 w 133"/>
                  <a:gd name="T39" fmla="*/ 130 h 132"/>
                  <a:gd name="T40" fmla="*/ 92 w 133"/>
                  <a:gd name="T41" fmla="*/ 127 h 132"/>
                  <a:gd name="T42" fmla="*/ 103 w 133"/>
                  <a:gd name="T43" fmla="*/ 121 h 132"/>
                  <a:gd name="T44" fmla="*/ 114 w 133"/>
                  <a:gd name="T45" fmla="*/ 114 h 132"/>
                  <a:gd name="T46" fmla="*/ 122 w 133"/>
                  <a:gd name="T47" fmla="*/ 103 h 132"/>
                  <a:gd name="T48" fmla="*/ 127 w 133"/>
                  <a:gd name="T49" fmla="*/ 92 h 132"/>
                  <a:gd name="T50" fmla="*/ 131 w 133"/>
                  <a:gd name="T51" fmla="*/ 78 h 132"/>
                  <a:gd name="T52" fmla="*/ 132 w 133"/>
                  <a:gd name="T53" fmla="*/ 72 h 132"/>
                  <a:gd name="T54" fmla="*/ 132 w 133"/>
                  <a:gd name="T55" fmla="*/ 68 h 132"/>
                  <a:gd name="T56" fmla="*/ 133 w 133"/>
                  <a:gd name="T57" fmla="*/ 66 h 132"/>
                  <a:gd name="T58" fmla="*/ 131 w 133"/>
                  <a:gd name="T59" fmla="*/ 52 h 132"/>
                  <a:gd name="T60" fmla="*/ 127 w 133"/>
                  <a:gd name="T61" fmla="*/ 40 h 132"/>
                  <a:gd name="T62" fmla="*/ 122 w 133"/>
                  <a:gd name="T63" fmla="*/ 29 h 132"/>
                  <a:gd name="T64" fmla="*/ 114 w 133"/>
                  <a:gd name="T65" fmla="*/ 20 h 132"/>
                  <a:gd name="T66" fmla="*/ 103 w 133"/>
                  <a:gd name="T67" fmla="*/ 10 h 132"/>
                  <a:gd name="T68" fmla="*/ 92 w 133"/>
                  <a:gd name="T69" fmla="*/ 4 h 132"/>
                  <a:gd name="T70" fmla="*/ 79 w 133"/>
                  <a:gd name="T71" fmla="*/ 1 h 132"/>
                  <a:gd name="T72" fmla="*/ 67 w 133"/>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3" h="132">
                    <a:moveTo>
                      <a:pt x="67" y="0"/>
                    </a:moveTo>
                    <a:lnTo>
                      <a:pt x="52" y="1"/>
                    </a:lnTo>
                    <a:lnTo>
                      <a:pt x="40" y="4"/>
                    </a:lnTo>
                    <a:lnTo>
                      <a:pt x="29" y="10"/>
                    </a:lnTo>
                    <a:lnTo>
                      <a:pt x="20" y="20"/>
                    </a:lnTo>
                    <a:lnTo>
                      <a:pt x="10" y="29"/>
                    </a:lnTo>
                    <a:lnTo>
                      <a:pt x="5" y="40"/>
                    </a:lnTo>
                    <a:lnTo>
                      <a:pt x="2" y="52"/>
                    </a:lnTo>
                    <a:lnTo>
                      <a:pt x="0" y="66"/>
                    </a:lnTo>
                    <a:lnTo>
                      <a:pt x="2" y="78"/>
                    </a:lnTo>
                    <a:lnTo>
                      <a:pt x="5" y="92"/>
                    </a:lnTo>
                    <a:lnTo>
                      <a:pt x="10" y="103"/>
                    </a:lnTo>
                    <a:lnTo>
                      <a:pt x="20" y="114"/>
                    </a:lnTo>
                    <a:lnTo>
                      <a:pt x="29" y="121"/>
                    </a:lnTo>
                    <a:lnTo>
                      <a:pt x="40" y="127"/>
                    </a:lnTo>
                    <a:lnTo>
                      <a:pt x="52" y="130"/>
                    </a:lnTo>
                    <a:lnTo>
                      <a:pt x="67" y="132"/>
                    </a:lnTo>
                    <a:lnTo>
                      <a:pt x="69" y="131"/>
                    </a:lnTo>
                    <a:lnTo>
                      <a:pt x="72" y="131"/>
                    </a:lnTo>
                    <a:lnTo>
                      <a:pt x="79" y="130"/>
                    </a:lnTo>
                    <a:lnTo>
                      <a:pt x="92" y="127"/>
                    </a:lnTo>
                    <a:lnTo>
                      <a:pt x="103" y="121"/>
                    </a:lnTo>
                    <a:lnTo>
                      <a:pt x="114" y="114"/>
                    </a:lnTo>
                    <a:lnTo>
                      <a:pt x="122" y="103"/>
                    </a:lnTo>
                    <a:lnTo>
                      <a:pt x="127" y="92"/>
                    </a:lnTo>
                    <a:lnTo>
                      <a:pt x="131" y="78"/>
                    </a:lnTo>
                    <a:lnTo>
                      <a:pt x="132" y="72"/>
                    </a:lnTo>
                    <a:lnTo>
                      <a:pt x="132" y="68"/>
                    </a:lnTo>
                    <a:lnTo>
                      <a:pt x="133" y="66"/>
                    </a:lnTo>
                    <a:lnTo>
                      <a:pt x="131" y="52"/>
                    </a:lnTo>
                    <a:lnTo>
                      <a:pt x="127" y="40"/>
                    </a:lnTo>
                    <a:lnTo>
                      <a:pt x="122" y="29"/>
                    </a:lnTo>
                    <a:lnTo>
                      <a:pt x="114" y="20"/>
                    </a:lnTo>
                    <a:lnTo>
                      <a:pt x="103" y="10"/>
                    </a:lnTo>
                    <a:lnTo>
                      <a:pt x="92" y="4"/>
                    </a:lnTo>
                    <a:lnTo>
                      <a:pt x="79" y="1"/>
                    </a:lnTo>
                    <a:lnTo>
                      <a:pt x="67"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7" name="Freeform 126">
                <a:extLst>
                  <a:ext uri="{FF2B5EF4-FFF2-40B4-BE49-F238E27FC236}">
                    <a16:creationId xmlns:a16="http://schemas.microsoft.com/office/drawing/2014/main" id="{37C43F5C-48A3-D169-3B03-A2683260BDBE}"/>
                  </a:ext>
                </a:extLst>
              </p:cNvPr>
              <p:cNvSpPr>
                <a:spLocks/>
              </p:cNvSpPr>
              <p:nvPr/>
            </p:nvSpPr>
            <p:spPr bwMode="auto">
              <a:xfrm>
                <a:off x="1422400" y="4084638"/>
                <a:ext cx="34925" cy="34925"/>
              </a:xfrm>
              <a:custGeom>
                <a:avLst/>
                <a:gdLst>
                  <a:gd name="T0" fmla="*/ 66 w 133"/>
                  <a:gd name="T1" fmla="*/ 0 h 133"/>
                  <a:gd name="T2" fmla="*/ 52 w 133"/>
                  <a:gd name="T3" fmla="*/ 2 h 133"/>
                  <a:gd name="T4" fmla="*/ 40 w 133"/>
                  <a:gd name="T5" fmla="*/ 5 h 133"/>
                  <a:gd name="T6" fmla="*/ 29 w 133"/>
                  <a:gd name="T7" fmla="*/ 10 h 133"/>
                  <a:gd name="T8" fmla="*/ 20 w 133"/>
                  <a:gd name="T9" fmla="*/ 20 h 133"/>
                  <a:gd name="T10" fmla="*/ 10 w 133"/>
                  <a:gd name="T11" fmla="*/ 29 h 133"/>
                  <a:gd name="T12" fmla="*/ 5 w 133"/>
                  <a:gd name="T13" fmla="*/ 40 h 133"/>
                  <a:gd name="T14" fmla="*/ 1 w 133"/>
                  <a:gd name="T15" fmla="*/ 52 h 133"/>
                  <a:gd name="T16" fmla="*/ 0 w 133"/>
                  <a:gd name="T17" fmla="*/ 67 h 133"/>
                  <a:gd name="T18" fmla="*/ 1 w 133"/>
                  <a:gd name="T19" fmla="*/ 79 h 133"/>
                  <a:gd name="T20" fmla="*/ 5 w 133"/>
                  <a:gd name="T21" fmla="*/ 92 h 133"/>
                  <a:gd name="T22" fmla="*/ 10 w 133"/>
                  <a:gd name="T23" fmla="*/ 103 h 133"/>
                  <a:gd name="T24" fmla="*/ 20 w 133"/>
                  <a:gd name="T25" fmla="*/ 114 h 133"/>
                  <a:gd name="T26" fmla="*/ 29 w 133"/>
                  <a:gd name="T27" fmla="*/ 122 h 133"/>
                  <a:gd name="T28" fmla="*/ 40 w 133"/>
                  <a:gd name="T29" fmla="*/ 127 h 133"/>
                  <a:gd name="T30" fmla="*/ 52 w 133"/>
                  <a:gd name="T31" fmla="*/ 131 h 133"/>
                  <a:gd name="T32" fmla="*/ 66 w 133"/>
                  <a:gd name="T33" fmla="*/ 133 h 133"/>
                  <a:gd name="T34" fmla="*/ 69 w 133"/>
                  <a:gd name="T35" fmla="*/ 132 h 133"/>
                  <a:gd name="T36" fmla="*/ 72 w 133"/>
                  <a:gd name="T37" fmla="*/ 132 h 133"/>
                  <a:gd name="T38" fmla="*/ 79 w 133"/>
                  <a:gd name="T39" fmla="*/ 131 h 133"/>
                  <a:gd name="T40" fmla="*/ 92 w 133"/>
                  <a:gd name="T41" fmla="*/ 127 h 133"/>
                  <a:gd name="T42" fmla="*/ 103 w 133"/>
                  <a:gd name="T43" fmla="*/ 122 h 133"/>
                  <a:gd name="T44" fmla="*/ 114 w 133"/>
                  <a:gd name="T45" fmla="*/ 114 h 133"/>
                  <a:gd name="T46" fmla="*/ 122 w 133"/>
                  <a:gd name="T47" fmla="*/ 103 h 133"/>
                  <a:gd name="T48" fmla="*/ 127 w 133"/>
                  <a:gd name="T49" fmla="*/ 92 h 133"/>
                  <a:gd name="T50" fmla="*/ 130 w 133"/>
                  <a:gd name="T51" fmla="*/ 79 h 133"/>
                  <a:gd name="T52" fmla="*/ 131 w 133"/>
                  <a:gd name="T53" fmla="*/ 72 h 133"/>
                  <a:gd name="T54" fmla="*/ 131 w 133"/>
                  <a:gd name="T55" fmla="*/ 69 h 133"/>
                  <a:gd name="T56" fmla="*/ 133 w 133"/>
                  <a:gd name="T57" fmla="*/ 67 h 133"/>
                  <a:gd name="T58" fmla="*/ 130 w 133"/>
                  <a:gd name="T59" fmla="*/ 52 h 133"/>
                  <a:gd name="T60" fmla="*/ 127 w 133"/>
                  <a:gd name="T61" fmla="*/ 40 h 133"/>
                  <a:gd name="T62" fmla="*/ 122 w 133"/>
                  <a:gd name="T63" fmla="*/ 29 h 133"/>
                  <a:gd name="T64" fmla="*/ 114 w 133"/>
                  <a:gd name="T65" fmla="*/ 20 h 133"/>
                  <a:gd name="T66" fmla="*/ 103 w 133"/>
                  <a:gd name="T67" fmla="*/ 10 h 133"/>
                  <a:gd name="T68" fmla="*/ 92 w 133"/>
                  <a:gd name="T69" fmla="*/ 5 h 133"/>
                  <a:gd name="T70" fmla="*/ 79 w 133"/>
                  <a:gd name="T71" fmla="*/ 2 h 133"/>
                  <a:gd name="T72" fmla="*/ 66 w 133"/>
                  <a:gd name="T7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3" h="133">
                    <a:moveTo>
                      <a:pt x="66" y="0"/>
                    </a:moveTo>
                    <a:lnTo>
                      <a:pt x="52" y="2"/>
                    </a:lnTo>
                    <a:lnTo>
                      <a:pt x="40" y="5"/>
                    </a:lnTo>
                    <a:lnTo>
                      <a:pt x="29" y="10"/>
                    </a:lnTo>
                    <a:lnTo>
                      <a:pt x="20" y="20"/>
                    </a:lnTo>
                    <a:lnTo>
                      <a:pt x="10" y="29"/>
                    </a:lnTo>
                    <a:lnTo>
                      <a:pt x="5" y="40"/>
                    </a:lnTo>
                    <a:lnTo>
                      <a:pt x="1" y="52"/>
                    </a:lnTo>
                    <a:lnTo>
                      <a:pt x="0" y="67"/>
                    </a:lnTo>
                    <a:lnTo>
                      <a:pt x="1" y="79"/>
                    </a:lnTo>
                    <a:lnTo>
                      <a:pt x="5" y="92"/>
                    </a:lnTo>
                    <a:lnTo>
                      <a:pt x="10" y="103"/>
                    </a:lnTo>
                    <a:lnTo>
                      <a:pt x="20" y="114"/>
                    </a:lnTo>
                    <a:lnTo>
                      <a:pt x="29" y="122"/>
                    </a:lnTo>
                    <a:lnTo>
                      <a:pt x="40" y="127"/>
                    </a:lnTo>
                    <a:lnTo>
                      <a:pt x="52" y="131"/>
                    </a:lnTo>
                    <a:lnTo>
                      <a:pt x="66" y="133"/>
                    </a:lnTo>
                    <a:lnTo>
                      <a:pt x="69" y="132"/>
                    </a:lnTo>
                    <a:lnTo>
                      <a:pt x="72" y="132"/>
                    </a:lnTo>
                    <a:lnTo>
                      <a:pt x="79" y="131"/>
                    </a:lnTo>
                    <a:lnTo>
                      <a:pt x="92" y="127"/>
                    </a:lnTo>
                    <a:lnTo>
                      <a:pt x="103" y="122"/>
                    </a:lnTo>
                    <a:lnTo>
                      <a:pt x="114" y="114"/>
                    </a:lnTo>
                    <a:lnTo>
                      <a:pt x="122" y="103"/>
                    </a:lnTo>
                    <a:lnTo>
                      <a:pt x="127" y="92"/>
                    </a:lnTo>
                    <a:lnTo>
                      <a:pt x="130" y="79"/>
                    </a:lnTo>
                    <a:lnTo>
                      <a:pt x="131" y="72"/>
                    </a:lnTo>
                    <a:lnTo>
                      <a:pt x="131" y="69"/>
                    </a:lnTo>
                    <a:lnTo>
                      <a:pt x="133" y="67"/>
                    </a:lnTo>
                    <a:lnTo>
                      <a:pt x="130" y="52"/>
                    </a:lnTo>
                    <a:lnTo>
                      <a:pt x="127" y="40"/>
                    </a:lnTo>
                    <a:lnTo>
                      <a:pt x="122" y="29"/>
                    </a:lnTo>
                    <a:lnTo>
                      <a:pt x="114" y="20"/>
                    </a:lnTo>
                    <a:lnTo>
                      <a:pt x="103" y="10"/>
                    </a:lnTo>
                    <a:lnTo>
                      <a:pt x="92" y="5"/>
                    </a:lnTo>
                    <a:lnTo>
                      <a:pt x="79" y="2"/>
                    </a:lnTo>
                    <a:lnTo>
                      <a:pt x="66"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8" name="Freeform 127">
                <a:extLst>
                  <a:ext uri="{FF2B5EF4-FFF2-40B4-BE49-F238E27FC236}">
                    <a16:creationId xmlns:a16="http://schemas.microsoft.com/office/drawing/2014/main" id="{4DB339D8-8D31-E560-4D15-8049CA7BAD90}"/>
                  </a:ext>
                </a:extLst>
              </p:cNvPr>
              <p:cNvSpPr>
                <a:spLocks/>
              </p:cNvSpPr>
              <p:nvPr/>
            </p:nvSpPr>
            <p:spPr bwMode="auto">
              <a:xfrm>
                <a:off x="1487488" y="4106863"/>
                <a:ext cx="34925" cy="34925"/>
              </a:xfrm>
              <a:custGeom>
                <a:avLst/>
                <a:gdLst>
                  <a:gd name="T0" fmla="*/ 66 w 133"/>
                  <a:gd name="T1" fmla="*/ 0 h 133"/>
                  <a:gd name="T2" fmla="*/ 52 w 133"/>
                  <a:gd name="T3" fmla="*/ 1 h 133"/>
                  <a:gd name="T4" fmla="*/ 40 w 133"/>
                  <a:gd name="T5" fmla="*/ 5 h 133"/>
                  <a:gd name="T6" fmla="*/ 29 w 133"/>
                  <a:gd name="T7" fmla="*/ 10 h 133"/>
                  <a:gd name="T8" fmla="*/ 20 w 133"/>
                  <a:gd name="T9" fmla="*/ 20 h 133"/>
                  <a:gd name="T10" fmla="*/ 10 w 133"/>
                  <a:gd name="T11" fmla="*/ 29 h 133"/>
                  <a:gd name="T12" fmla="*/ 5 w 133"/>
                  <a:gd name="T13" fmla="*/ 40 h 133"/>
                  <a:gd name="T14" fmla="*/ 1 w 133"/>
                  <a:gd name="T15" fmla="*/ 52 h 133"/>
                  <a:gd name="T16" fmla="*/ 0 w 133"/>
                  <a:gd name="T17" fmla="*/ 66 h 133"/>
                  <a:gd name="T18" fmla="*/ 1 w 133"/>
                  <a:gd name="T19" fmla="*/ 78 h 133"/>
                  <a:gd name="T20" fmla="*/ 5 w 133"/>
                  <a:gd name="T21" fmla="*/ 92 h 133"/>
                  <a:gd name="T22" fmla="*/ 10 w 133"/>
                  <a:gd name="T23" fmla="*/ 103 h 133"/>
                  <a:gd name="T24" fmla="*/ 20 w 133"/>
                  <a:gd name="T25" fmla="*/ 114 h 133"/>
                  <a:gd name="T26" fmla="*/ 29 w 133"/>
                  <a:gd name="T27" fmla="*/ 121 h 133"/>
                  <a:gd name="T28" fmla="*/ 40 w 133"/>
                  <a:gd name="T29" fmla="*/ 127 h 133"/>
                  <a:gd name="T30" fmla="*/ 52 w 133"/>
                  <a:gd name="T31" fmla="*/ 130 h 133"/>
                  <a:gd name="T32" fmla="*/ 66 w 133"/>
                  <a:gd name="T33" fmla="*/ 133 h 133"/>
                  <a:gd name="T34" fmla="*/ 69 w 133"/>
                  <a:gd name="T35" fmla="*/ 131 h 133"/>
                  <a:gd name="T36" fmla="*/ 72 w 133"/>
                  <a:gd name="T37" fmla="*/ 131 h 133"/>
                  <a:gd name="T38" fmla="*/ 79 w 133"/>
                  <a:gd name="T39" fmla="*/ 130 h 133"/>
                  <a:gd name="T40" fmla="*/ 92 w 133"/>
                  <a:gd name="T41" fmla="*/ 127 h 133"/>
                  <a:gd name="T42" fmla="*/ 103 w 133"/>
                  <a:gd name="T43" fmla="*/ 121 h 133"/>
                  <a:gd name="T44" fmla="*/ 114 w 133"/>
                  <a:gd name="T45" fmla="*/ 114 h 133"/>
                  <a:gd name="T46" fmla="*/ 121 w 133"/>
                  <a:gd name="T47" fmla="*/ 103 h 133"/>
                  <a:gd name="T48" fmla="*/ 127 w 133"/>
                  <a:gd name="T49" fmla="*/ 92 h 133"/>
                  <a:gd name="T50" fmla="*/ 130 w 133"/>
                  <a:gd name="T51" fmla="*/ 78 h 133"/>
                  <a:gd name="T52" fmla="*/ 131 w 133"/>
                  <a:gd name="T53" fmla="*/ 72 h 133"/>
                  <a:gd name="T54" fmla="*/ 131 w 133"/>
                  <a:gd name="T55" fmla="*/ 69 h 133"/>
                  <a:gd name="T56" fmla="*/ 133 w 133"/>
                  <a:gd name="T57" fmla="*/ 66 h 133"/>
                  <a:gd name="T58" fmla="*/ 130 w 133"/>
                  <a:gd name="T59" fmla="*/ 52 h 133"/>
                  <a:gd name="T60" fmla="*/ 127 w 133"/>
                  <a:gd name="T61" fmla="*/ 40 h 133"/>
                  <a:gd name="T62" fmla="*/ 121 w 133"/>
                  <a:gd name="T63" fmla="*/ 29 h 133"/>
                  <a:gd name="T64" fmla="*/ 114 w 133"/>
                  <a:gd name="T65" fmla="*/ 20 h 133"/>
                  <a:gd name="T66" fmla="*/ 103 w 133"/>
                  <a:gd name="T67" fmla="*/ 10 h 133"/>
                  <a:gd name="T68" fmla="*/ 92 w 133"/>
                  <a:gd name="T69" fmla="*/ 5 h 133"/>
                  <a:gd name="T70" fmla="*/ 79 w 133"/>
                  <a:gd name="T71" fmla="*/ 1 h 133"/>
                  <a:gd name="T72" fmla="*/ 66 w 133"/>
                  <a:gd name="T7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3" h="133">
                    <a:moveTo>
                      <a:pt x="66" y="0"/>
                    </a:moveTo>
                    <a:lnTo>
                      <a:pt x="52" y="1"/>
                    </a:lnTo>
                    <a:lnTo>
                      <a:pt x="40" y="5"/>
                    </a:lnTo>
                    <a:lnTo>
                      <a:pt x="29" y="10"/>
                    </a:lnTo>
                    <a:lnTo>
                      <a:pt x="20" y="20"/>
                    </a:lnTo>
                    <a:lnTo>
                      <a:pt x="10" y="29"/>
                    </a:lnTo>
                    <a:lnTo>
                      <a:pt x="5" y="40"/>
                    </a:lnTo>
                    <a:lnTo>
                      <a:pt x="1" y="52"/>
                    </a:lnTo>
                    <a:lnTo>
                      <a:pt x="0" y="66"/>
                    </a:lnTo>
                    <a:lnTo>
                      <a:pt x="1" y="78"/>
                    </a:lnTo>
                    <a:lnTo>
                      <a:pt x="5" y="92"/>
                    </a:lnTo>
                    <a:lnTo>
                      <a:pt x="10" y="103"/>
                    </a:lnTo>
                    <a:lnTo>
                      <a:pt x="20" y="114"/>
                    </a:lnTo>
                    <a:lnTo>
                      <a:pt x="29" y="121"/>
                    </a:lnTo>
                    <a:lnTo>
                      <a:pt x="40" y="127"/>
                    </a:lnTo>
                    <a:lnTo>
                      <a:pt x="52" y="130"/>
                    </a:lnTo>
                    <a:lnTo>
                      <a:pt x="66" y="133"/>
                    </a:lnTo>
                    <a:lnTo>
                      <a:pt x="69" y="131"/>
                    </a:lnTo>
                    <a:lnTo>
                      <a:pt x="72" y="131"/>
                    </a:lnTo>
                    <a:lnTo>
                      <a:pt x="79" y="130"/>
                    </a:lnTo>
                    <a:lnTo>
                      <a:pt x="92" y="127"/>
                    </a:lnTo>
                    <a:lnTo>
                      <a:pt x="103" y="121"/>
                    </a:lnTo>
                    <a:lnTo>
                      <a:pt x="114" y="114"/>
                    </a:lnTo>
                    <a:lnTo>
                      <a:pt x="121" y="103"/>
                    </a:lnTo>
                    <a:lnTo>
                      <a:pt x="127" y="92"/>
                    </a:lnTo>
                    <a:lnTo>
                      <a:pt x="130" y="78"/>
                    </a:lnTo>
                    <a:lnTo>
                      <a:pt x="131" y="72"/>
                    </a:lnTo>
                    <a:lnTo>
                      <a:pt x="131" y="69"/>
                    </a:lnTo>
                    <a:lnTo>
                      <a:pt x="133" y="66"/>
                    </a:lnTo>
                    <a:lnTo>
                      <a:pt x="130" y="52"/>
                    </a:lnTo>
                    <a:lnTo>
                      <a:pt x="127" y="40"/>
                    </a:lnTo>
                    <a:lnTo>
                      <a:pt x="121" y="29"/>
                    </a:lnTo>
                    <a:lnTo>
                      <a:pt x="114" y="20"/>
                    </a:lnTo>
                    <a:lnTo>
                      <a:pt x="103" y="10"/>
                    </a:lnTo>
                    <a:lnTo>
                      <a:pt x="92" y="5"/>
                    </a:lnTo>
                    <a:lnTo>
                      <a:pt x="79" y="1"/>
                    </a:lnTo>
                    <a:lnTo>
                      <a:pt x="66"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9" name="Freeform 128">
                <a:extLst>
                  <a:ext uri="{FF2B5EF4-FFF2-40B4-BE49-F238E27FC236}">
                    <a16:creationId xmlns:a16="http://schemas.microsoft.com/office/drawing/2014/main" id="{CBF308A6-DB2D-D0D9-AB04-C67E326A827B}"/>
                  </a:ext>
                </a:extLst>
              </p:cNvPr>
              <p:cNvSpPr>
                <a:spLocks/>
              </p:cNvSpPr>
              <p:nvPr/>
            </p:nvSpPr>
            <p:spPr bwMode="auto">
              <a:xfrm>
                <a:off x="1552575" y="4122738"/>
                <a:ext cx="34925" cy="34925"/>
              </a:xfrm>
              <a:custGeom>
                <a:avLst/>
                <a:gdLst>
                  <a:gd name="T0" fmla="*/ 66 w 132"/>
                  <a:gd name="T1" fmla="*/ 0 h 132"/>
                  <a:gd name="T2" fmla="*/ 52 w 132"/>
                  <a:gd name="T3" fmla="*/ 1 h 132"/>
                  <a:gd name="T4" fmla="*/ 40 w 132"/>
                  <a:gd name="T5" fmla="*/ 4 h 132"/>
                  <a:gd name="T6" fmla="*/ 29 w 132"/>
                  <a:gd name="T7" fmla="*/ 10 h 132"/>
                  <a:gd name="T8" fmla="*/ 20 w 132"/>
                  <a:gd name="T9" fmla="*/ 20 h 132"/>
                  <a:gd name="T10" fmla="*/ 10 w 132"/>
                  <a:gd name="T11" fmla="*/ 28 h 132"/>
                  <a:gd name="T12" fmla="*/ 5 w 132"/>
                  <a:gd name="T13" fmla="*/ 39 h 132"/>
                  <a:gd name="T14" fmla="*/ 1 w 132"/>
                  <a:gd name="T15" fmla="*/ 52 h 132"/>
                  <a:gd name="T16" fmla="*/ 0 w 132"/>
                  <a:gd name="T17" fmla="*/ 66 h 132"/>
                  <a:gd name="T18" fmla="*/ 1 w 132"/>
                  <a:gd name="T19" fmla="*/ 78 h 132"/>
                  <a:gd name="T20" fmla="*/ 5 w 132"/>
                  <a:gd name="T21" fmla="*/ 91 h 132"/>
                  <a:gd name="T22" fmla="*/ 10 w 132"/>
                  <a:gd name="T23" fmla="*/ 102 h 132"/>
                  <a:gd name="T24" fmla="*/ 20 w 132"/>
                  <a:gd name="T25" fmla="*/ 113 h 132"/>
                  <a:gd name="T26" fmla="*/ 29 w 132"/>
                  <a:gd name="T27" fmla="*/ 121 h 132"/>
                  <a:gd name="T28" fmla="*/ 40 w 132"/>
                  <a:gd name="T29" fmla="*/ 127 h 132"/>
                  <a:gd name="T30" fmla="*/ 52 w 132"/>
                  <a:gd name="T31" fmla="*/ 130 h 132"/>
                  <a:gd name="T32" fmla="*/ 66 w 132"/>
                  <a:gd name="T33" fmla="*/ 132 h 132"/>
                  <a:gd name="T34" fmla="*/ 68 w 132"/>
                  <a:gd name="T35" fmla="*/ 131 h 132"/>
                  <a:gd name="T36" fmla="*/ 72 w 132"/>
                  <a:gd name="T37" fmla="*/ 131 h 132"/>
                  <a:gd name="T38" fmla="*/ 78 w 132"/>
                  <a:gd name="T39" fmla="*/ 130 h 132"/>
                  <a:gd name="T40" fmla="*/ 92 w 132"/>
                  <a:gd name="T41" fmla="*/ 127 h 132"/>
                  <a:gd name="T42" fmla="*/ 103 w 132"/>
                  <a:gd name="T43" fmla="*/ 121 h 132"/>
                  <a:gd name="T44" fmla="*/ 114 w 132"/>
                  <a:gd name="T45" fmla="*/ 113 h 132"/>
                  <a:gd name="T46" fmla="*/ 121 w 132"/>
                  <a:gd name="T47" fmla="*/ 102 h 132"/>
                  <a:gd name="T48" fmla="*/ 127 w 132"/>
                  <a:gd name="T49" fmla="*/ 91 h 132"/>
                  <a:gd name="T50" fmla="*/ 130 w 132"/>
                  <a:gd name="T51" fmla="*/ 78 h 132"/>
                  <a:gd name="T52" fmla="*/ 131 w 132"/>
                  <a:gd name="T53" fmla="*/ 71 h 132"/>
                  <a:gd name="T54" fmla="*/ 131 w 132"/>
                  <a:gd name="T55" fmla="*/ 68 h 132"/>
                  <a:gd name="T56" fmla="*/ 132 w 132"/>
                  <a:gd name="T57" fmla="*/ 66 h 132"/>
                  <a:gd name="T58" fmla="*/ 130 w 132"/>
                  <a:gd name="T59" fmla="*/ 52 h 132"/>
                  <a:gd name="T60" fmla="*/ 127 w 132"/>
                  <a:gd name="T61" fmla="*/ 39 h 132"/>
                  <a:gd name="T62" fmla="*/ 121 w 132"/>
                  <a:gd name="T63" fmla="*/ 28 h 132"/>
                  <a:gd name="T64" fmla="*/ 114 w 132"/>
                  <a:gd name="T65" fmla="*/ 20 h 132"/>
                  <a:gd name="T66" fmla="*/ 103 w 132"/>
                  <a:gd name="T67" fmla="*/ 10 h 132"/>
                  <a:gd name="T68" fmla="*/ 92 w 132"/>
                  <a:gd name="T69" fmla="*/ 4 h 132"/>
                  <a:gd name="T70" fmla="*/ 78 w 132"/>
                  <a:gd name="T71" fmla="*/ 1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52" y="1"/>
                    </a:lnTo>
                    <a:lnTo>
                      <a:pt x="40" y="4"/>
                    </a:lnTo>
                    <a:lnTo>
                      <a:pt x="29" y="10"/>
                    </a:lnTo>
                    <a:lnTo>
                      <a:pt x="20" y="20"/>
                    </a:lnTo>
                    <a:lnTo>
                      <a:pt x="10" y="28"/>
                    </a:lnTo>
                    <a:lnTo>
                      <a:pt x="5" y="39"/>
                    </a:lnTo>
                    <a:lnTo>
                      <a:pt x="1" y="52"/>
                    </a:lnTo>
                    <a:lnTo>
                      <a:pt x="0" y="66"/>
                    </a:lnTo>
                    <a:lnTo>
                      <a:pt x="1" y="78"/>
                    </a:lnTo>
                    <a:lnTo>
                      <a:pt x="5" y="91"/>
                    </a:lnTo>
                    <a:lnTo>
                      <a:pt x="10" y="102"/>
                    </a:lnTo>
                    <a:lnTo>
                      <a:pt x="20" y="113"/>
                    </a:lnTo>
                    <a:lnTo>
                      <a:pt x="29" y="121"/>
                    </a:lnTo>
                    <a:lnTo>
                      <a:pt x="40" y="127"/>
                    </a:lnTo>
                    <a:lnTo>
                      <a:pt x="52" y="130"/>
                    </a:lnTo>
                    <a:lnTo>
                      <a:pt x="66" y="132"/>
                    </a:lnTo>
                    <a:lnTo>
                      <a:pt x="68" y="131"/>
                    </a:lnTo>
                    <a:lnTo>
                      <a:pt x="72" y="131"/>
                    </a:lnTo>
                    <a:lnTo>
                      <a:pt x="78" y="130"/>
                    </a:lnTo>
                    <a:lnTo>
                      <a:pt x="92" y="127"/>
                    </a:lnTo>
                    <a:lnTo>
                      <a:pt x="103" y="121"/>
                    </a:lnTo>
                    <a:lnTo>
                      <a:pt x="114" y="113"/>
                    </a:lnTo>
                    <a:lnTo>
                      <a:pt x="121" y="102"/>
                    </a:lnTo>
                    <a:lnTo>
                      <a:pt x="127" y="91"/>
                    </a:lnTo>
                    <a:lnTo>
                      <a:pt x="130" y="78"/>
                    </a:lnTo>
                    <a:lnTo>
                      <a:pt x="131" y="71"/>
                    </a:lnTo>
                    <a:lnTo>
                      <a:pt x="131" y="68"/>
                    </a:lnTo>
                    <a:lnTo>
                      <a:pt x="132" y="66"/>
                    </a:lnTo>
                    <a:lnTo>
                      <a:pt x="130" y="52"/>
                    </a:lnTo>
                    <a:lnTo>
                      <a:pt x="127" y="39"/>
                    </a:lnTo>
                    <a:lnTo>
                      <a:pt x="121" y="28"/>
                    </a:lnTo>
                    <a:lnTo>
                      <a:pt x="114" y="20"/>
                    </a:lnTo>
                    <a:lnTo>
                      <a:pt x="103" y="10"/>
                    </a:lnTo>
                    <a:lnTo>
                      <a:pt x="92" y="4"/>
                    </a:lnTo>
                    <a:lnTo>
                      <a:pt x="78" y="1"/>
                    </a:lnTo>
                    <a:lnTo>
                      <a:pt x="66"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0" name="Freeform 129">
                <a:extLst>
                  <a:ext uri="{FF2B5EF4-FFF2-40B4-BE49-F238E27FC236}">
                    <a16:creationId xmlns:a16="http://schemas.microsoft.com/office/drawing/2014/main" id="{96C0DE26-E1AF-B69A-DE2D-193632249791}"/>
                  </a:ext>
                </a:extLst>
              </p:cNvPr>
              <p:cNvSpPr>
                <a:spLocks/>
              </p:cNvSpPr>
              <p:nvPr/>
            </p:nvSpPr>
            <p:spPr bwMode="auto">
              <a:xfrm>
                <a:off x="1614488" y="4124325"/>
                <a:ext cx="34925" cy="34925"/>
              </a:xfrm>
              <a:custGeom>
                <a:avLst/>
                <a:gdLst>
                  <a:gd name="T0" fmla="*/ 66 w 132"/>
                  <a:gd name="T1" fmla="*/ 0 h 132"/>
                  <a:gd name="T2" fmla="*/ 52 w 132"/>
                  <a:gd name="T3" fmla="*/ 1 h 132"/>
                  <a:gd name="T4" fmla="*/ 39 w 132"/>
                  <a:gd name="T5" fmla="*/ 5 h 132"/>
                  <a:gd name="T6" fmla="*/ 28 w 132"/>
                  <a:gd name="T7" fmla="*/ 10 h 132"/>
                  <a:gd name="T8" fmla="*/ 20 w 132"/>
                  <a:gd name="T9" fmla="*/ 20 h 132"/>
                  <a:gd name="T10" fmla="*/ 10 w 132"/>
                  <a:gd name="T11" fmla="*/ 29 h 132"/>
                  <a:gd name="T12" fmla="*/ 4 w 132"/>
                  <a:gd name="T13" fmla="*/ 40 h 132"/>
                  <a:gd name="T14" fmla="*/ 1 w 132"/>
                  <a:gd name="T15" fmla="*/ 52 h 132"/>
                  <a:gd name="T16" fmla="*/ 0 w 132"/>
                  <a:gd name="T17" fmla="*/ 66 h 132"/>
                  <a:gd name="T18" fmla="*/ 1 w 132"/>
                  <a:gd name="T19" fmla="*/ 78 h 132"/>
                  <a:gd name="T20" fmla="*/ 4 w 132"/>
                  <a:gd name="T21" fmla="*/ 92 h 132"/>
                  <a:gd name="T22" fmla="*/ 10 w 132"/>
                  <a:gd name="T23" fmla="*/ 103 h 132"/>
                  <a:gd name="T24" fmla="*/ 20 w 132"/>
                  <a:gd name="T25" fmla="*/ 114 h 132"/>
                  <a:gd name="T26" fmla="*/ 28 w 132"/>
                  <a:gd name="T27" fmla="*/ 121 h 132"/>
                  <a:gd name="T28" fmla="*/ 39 w 132"/>
                  <a:gd name="T29" fmla="*/ 127 h 132"/>
                  <a:gd name="T30" fmla="*/ 52 w 132"/>
                  <a:gd name="T31" fmla="*/ 130 h 132"/>
                  <a:gd name="T32" fmla="*/ 66 w 132"/>
                  <a:gd name="T33" fmla="*/ 132 h 132"/>
                  <a:gd name="T34" fmla="*/ 68 w 132"/>
                  <a:gd name="T35" fmla="*/ 131 h 132"/>
                  <a:gd name="T36" fmla="*/ 71 w 132"/>
                  <a:gd name="T37" fmla="*/ 131 h 132"/>
                  <a:gd name="T38" fmla="*/ 78 w 132"/>
                  <a:gd name="T39" fmla="*/ 130 h 132"/>
                  <a:gd name="T40" fmla="*/ 91 w 132"/>
                  <a:gd name="T41" fmla="*/ 127 h 132"/>
                  <a:gd name="T42" fmla="*/ 102 w 132"/>
                  <a:gd name="T43" fmla="*/ 121 h 132"/>
                  <a:gd name="T44" fmla="*/ 113 w 132"/>
                  <a:gd name="T45" fmla="*/ 114 h 132"/>
                  <a:gd name="T46" fmla="*/ 121 w 132"/>
                  <a:gd name="T47" fmla="*/ 103 h 132"/>
                  <a:gd name="T48" fmla="*/ 127 w 132"/>
                  <a:gd name="T49" fmla="*/ 92 h 132"/>
                  <a:gd name="T50" fmla="*/ 130 w 132"/>
                  <a:gd name="T51" fmla="*/ 78 h 132"/>
                  <a:gd name="T52" fmla="*/ 131 w 132"/>
                  <a:gd name="T53" fmla="*/ 72 h 132"/>
                  <a:gd name="T54" fmla="*/ 131 w 132"/>
                  <a:gd name="T55" fmla="*/ 69 h 132"/>
                  <a:gd name="T56" fmla="*/ 132 w 132"/>
                  <a:gd name="T57" fmla="*/ 66 h 132"/>
                  <a:gd name="T58" fmla="*/ 130 w 132"/>
                  <a:gd name="T59" fmla="*/ 52 h 132"/>
                  <a:gd name="T60" fmla="*/ 127 w 132"/>
                  <a:gd name="T61" fmla="*/ 40 h 132"/>
                  <a:gd name="T62" fmla="*/ 121 w 132"/>
                  <a:gd name="T63" fmla="*/ 29 h 132"/>
                  <a:gd name="T64" fmla="*/ 113 w 132"/>
                  <a:gd name="T65" fmla="*/ 20 h 132"/>
                  <a:gd name="T66" fmla="*/ 102 w 132"/>
                  <a:gd name="T67" fmla="*/ 10 h 132"/>
                  <a:gd name="T68" fmla="*/ 91 w 132"/>
                  <a:gd name="T69" fmla="*/ 5 h 132"/>
                  <a:gd name="T70" fmla="*/ 78 w 132"/>
                  <a:gd name="T71" fmla="*/ 1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52" y="1"/>
                    </a:lnTo>
                    <a:lnTo>
                      <a:pt x="39" y="5"/>
                    </a:lnTo>
                    <a:lnTo>
                      <a:pt x="28" y="10"/>
                    </a:lnTo>
                    <a:lnTo>
                      <a:pt x="20" y="20"/>
                    </a:lnTo>
                    <a:lnTo>
                      <a:pt x="10" y="29"/>
                    </a:lnTo>
                    <a:lnTo>
                      <a:pt x="4" y="40"/>
                    </a:lnTo>
                    <a:lnTo>
                      <a:pt x="1" y="52"/>
                    </a:lnTo>
                    <a:lnTo>
                      <a:pt x="0" y="66"/>
                    </a:lnTo>
                    <a:lnTo>
                      <a:pt x="1" y="78"/>
                    </a:lnTo>
                    <a:lnTo>
                      <a:pt x="4" y="92"/>
                    </a:lnTo>
                    <a:lnTo>
                      <a:pt x="10" y="103"/>
                    </a:lnTo>
                    <a:lnTo>
                      <a:pt x="20" y="114"/>
                    </a:lnTo>
                    <a:lnTo>
                      <a:pt x="28" y="121"/>
                    </a:lnTo>
                    <a:lnTo>
                      <a:pt x="39" y="127"/>
                    </a:lnTo>
                    <a:lnTo>
                      <a:pt x="52" y="130"/>
                    </a:lnTo>
                    <a:lnTo>
                      <a:pt x="66" y="132"/>
                    </a:lnTo>
                    <a:lnTo>
                      <a:pt x="68" y="131"/>
                    </a:lnTo>
                    <a:lnTo>
                      <a:pt x="71" y="131"/>
                    </a:lnTo>
                    <a:lnTo>
                      <a:pt x="78" y="130"/>
                    </a:lnTo>
                    <a:lnTo>
                      <a:pt x="91" y="127"/>
                    </a:lnTo>
                    <a:lnTo>
                      <a:pt x="102" y="121"/>
                    </a:lnTo>
                    <a:lnTo>
                      <a:pt x="113" y="114"/>
                    </a:lnTo>
                    <a:lnTo>
                      <a:pt x="121" y="103"/>
                    </a:lnTo>
                    <a:lnTo>
                      <a:pt x="127" y="92"/>
                    </a:lnTo>
                    <a:lnTo>
                      <a:pt x="130" y="78"/>
                    </a:lnTo>
                    <a:lnTo>
                      <a:pt x="131" y="72"/>
                    </a:lnTo>
                    <a:lnTo>
                      <a:pt x="131" y="69"/>
                    </a:lnTo>
                    <a:lnTo>
                      <a:pt x="132" y="66"/>
                    </a:lnTo>
                    <a:lnTo>
                      <a:pt x="130" y="52"/>
                    </a:lnTo>
                    <a:lnTo>
                      <a:pt x="127" y="40"/>
                    </a:lnTo>
                    <a:lnTo>
                      <a:pt x="121" y="29"/>
                    </a:lnTo>
                    <a:lnTo>
                      <a:pt x="113" y="20"/>
                    </a:lnTo>
                    <a:lnTo>
                      <a:pt x="102" y="10"/>
                    </a:lnTo>
                    <a:lnTo>
                      <a:pt x="91" y="5"/>
                    </a:lnTo>
                    <a:lnTo>
                      <a:pt x="78" y="1"/>
                    </a:lnTo>
                    <a:lnTo>
                      <a:pt x="66"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1" name="Freeform 130">
                <a:extLst>
                  <a:ext uri="{FF2B5EF4-FFF2-40B4-BE49-F238E27FC236}">
                    <a16:creationId xmlns:a16="http://schemas.microsoft.com/office/drawing/2014/main" id="{4321A984-7779-F929-D441-B81182DB1510}"/>
                  </a:ext>
                </a:extLst>
              </p:cNvPr>
              <p:cNvSpPr>
                <a:spLocks/>
              </p:cNvSpPr>
              <p:nvPr/>
            </p:nvSpPr>
            <p:spPr bwMode="auto">
              <a:xfrm>
                <a:off x="1751013" y="4154488"/>
                <a:ext cx="34925" cy="34925"/>
              </a:xfrm>
              <a:custGeom>
                <a:avLst/>
                <a:gdLst>
                  <a:gd name="T0" fmla="*/ 66 w 132"/>
                  <a:gd name="T1" fmla="*/ 0 h 132"/>
                  <a:gd name="T2" fmla="*/ 51 w 132"/>
                  <a:gd name="T3" fmla="*/ 1 h 132"/>
                  <a:gd name="T4" fmla="*/ 39 w 132"/>
                  <a:gd name="T5" fmla="*/ 4 h 132"/>
                  <a:gd name="T6" fmla="*/ 28 w 132"/>
                  <a:gd name="T7" fmla="*/ 10 h 132"/>
                  <a:gd name="T8" fmla="*/ 19 w 132"/>
                  <a:gd name="T9" fmla="*/ 20 h 132"/>
                  <a:gd name="T10" fmla="*/ 10 w 132"/>
                  <a:gd name="T11" fmla="*/ 29 h 132"/>
                  <a:gd name="T12" fmla="*/ 4 w 132"/>
                  <a:gd name="T13" fmla="*/ 40 h 132"/>
                  <a:gd name="T14" fmla="*/ 1 w 132"/>
                  <a:gd name="T15" fmla="*/ 52 h 132"/>
                  <a:gd name="T16" fmla="*/ 0 w 132"/>
                  <a:gd name="T17" fmla="*/ 66 h 132"/>
                  <a:gd name="T18" fmla="*/ 1 w 132"/>
                  <a:gd name="T19" fmla="*/ 78 h 132"/>
                  <a:gd name="T20" fmla="*/ 4 w 132"/>
                  <a:gd name="T21" fmla="*/ 92 h 132"/>
                  <a:gd name="T22" fmla="*/ 10 w 132"/>
                  <a:gd name="T23" fmla="*/ 103 h 132"/>
                  <a:gd name="T24" fmla="*/ 19 w 132"/>
                  <a:gd name="T25" fmla="*/ 114 h 132"/>
                  <a:gd name="T26" fmla="*/ 28 w 132"/>
                  <a:gd name="T27" fmla="*/ 121 h 132"/>
                  <a:gd name="T28" fmla="*/ 39 w 132"/>
                  <a:gd name="T29" fmla="*/ 127 h 132"/>
                  <a:gd name="T30" fmla="*/ 51 w 132"/>
                  <a:gd name="T31" fmla="*/ 130 h 132"/>
                  <a:gd name="T32" fmla="*/ 66 w 132"/>
                  <a:gd name="T33" fmla="*/ 132 h 132"/>
                  <a:gd name="T34" fmla="*/ 68 w 132"/>
                  <a:gd name="T35" fmla="*/ 131 h 132"/>
                  <a:gd name="T36" fmla="*/ 71 w 132"/>
                  <a:gd name="T37" fmla="*/ 131 h 132"/>
                  <a:gd name="T38" fmla="*/ 78 w 132"/>
                  <a:gd name="T39" fmla="*/ 130 h 132"/>
                  <a:gd name="T40" fmla="*/ 91 w 132"/>
                  <a:gd name="T41" fmla="*/ 127 h 132"/>
                  <a:gd name="T42" fmla="*/ 102 w 132"/>
                  <a:gd name="T43" fmla="*/ 121 h 132"/>
                  <a:gd name="T44" fmla="*/ 113 w 132"/>
                  <a:gd name="T45" fmla="*/ 114 h 132"/>
                  <a:gd name="T46" fmla="*/ 121 w 132"/>
                  <a:gd name="T47" fmla="*/ 103 h 132"/>
                  <a:gd name="T48" fmla="*/ 126 w 132"/>
                  <a:gd name="T49" fmla="*/ 92 h 132"/>
                  <a:gd name="T50" fmla="*/ 130 w 132"/>
                  <a:gd name="T51" fmla="*/ 78 h 132"/>
                  <a:gd name="T52" fmla="*/ 131 w 132"/>
                  <a:gd name="T53" fmla="*/ 72 h 132"/>
                  <a:gd name="T54" fmla="*/ 131 w 132"/>
                  <a:gd name="T55" fmla="*/ 68 h 132"/>
                  <a:gd name="T56" fmla="*/ 132 w 132"/>
                  <a:gd name="T57" fmla="*/ 66 h 132"/>
                  <a:gd name="T58" fmla="*/ 130 w 132"/>
                  <a:gd name="T59" fmla="*/ 52 h 132"/>
                  <a:gd name="T60" fmla="*/ 126 w 132"/>
                  <a:gd name="T61" fmla="*/ 40 h 132"/>
                  <a:gd name="T62" fmla="*/ 121 w 132"/>
                  <a:gd name="T63" fmla="*/ 29 h 132"/>
                  <a:gd name="T64" fmla="*/ 113 w 132"/>
                  <a:gd name="T65" fmla="*/ 20 h 132"/>
                  <a:gd name="T66" fmla="*/ 102 w 132"/>
                  <a:gd name="T67" fmla="*/ 10 h 132"/>
                  <a:gd name="T68" fmla="*/ 91 w 132"/>
                  <a:gd name="T69" fmla="*/ 4 h 132"/>
                  <a:gd name="T70" fmla="*/ 78 w 132"/>
                  <a:gd name="T71" fmla="*/ 1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51" y="1"/>
                    </a:lnTo>
                    <a:lnTo>
                      <a:pt x="39" y="4"/>
                    </a:lnTo>
                    <a:lnTo>
                      <a:pt x="28" y="10"/>
                    </a:lnTo>
                    <a:lnTo>
                      <a:pt x="19" y="20"/>
                    </a:lnTo>
                    <a:lnTo>
                      <a:pt x="10" y="29"/>
                    </a:lnTo>
                    <a:lnTo>
                      <a:pt x="4" y="40"/>
                    </a:lnTo>
                    <a:lnTo>
                      <a:pt x="1" y="52"/>
                    </a:lnTo>
                    <a:lnTo>
                      <a:pt x="0" y="66"/>
                    </a:lnTo>
                    <a:lnTo>
                      <a:pt x="1" y="78"/>
                    </a:lnTo>
                    <a:lnTo>
                      <a:pt x="4" y="92"/>
                    </a:lnTo>
                    <a:lnTo>
                      <a:pt x="10" y="103"/>
                    </a:lnTo>
                    <a:lnTo>
                      <a:pt x="19" y="114"/>
                    </a:lnTo>
                    <a:lnTo>
                      <a:pt x="28" y="121"/>
                    </a:lnTo>
                    <a:lnTo>
                      <a:pt x="39" y="127"/>
                    </a:lnTo>
                    <a:lnTo>
                      <a:pt x="51" y="130"/>
                    </a:lnTo>
                    <a:lnTo>
                      <a:pt x="66" y="132"/>
                    </a:lnTo>
                    <a:lnTo>
                      <a:pt x="68" y="131"/>
                    </a:lnTo>
                    <a:lnTo>
                      <a:pt x="71" y="131"/>
                    </a:lnTo>
                    <a:lnTo>
                      <a:pt x="78" y="130"/>
                    </a:lnTo>
                    <a:lnTo>
                      <a:pt x="91" y="127"/>
                    </a:lnTo>
                    <a:lnTo>
                      <a:pt x="102" y="121"/>
                    </a:lnTo>
                    <a:lnTo>
                      <a:pt x="113" y="114"/>
                    </a:lnTo>
                    <a:lnTo>
                      <a:pt x="121" y="103"/>
                    </a:lnTo>
                    <a:lnTo>
                      <a:pt x="126" y="92"/>
                    </a:lnTo>
                    <a:lnTo>
                      <a:pt x="130" y="78"/>
                    </a:lnTo>
                    <a:lnTo>
                      <a:pt x="131" y="72"/>
                    </a:lnTo>
                    <a:lnTo>
                      <a:pt x="131" y="68"/>
                    </a:lnTo>
                    <a:lnTo>
                      <a:pt x="132" y="66"/>
                    </a:lnTo>
                    <a:lnTo>
                      <a:pt x="130" y="52"/>
                    </a:lnTo>
                    <a:lnTo>
                      <a:pt x="126" y="40"/>
                    </a:lnTo>
                    <a:lnTo>
                      <a:pt x="121" y="29"/>
                    </a:lnTo>
                    <a:lnTo>
                      <a:pt x="113" y="20"/>
                    </a:lnTo>
                    <a:lnTo>
                      <a:pt x="102" y="10"/>
                    </a:lnTo>
                    <a:lnTo>
                      <a:pt x="91" y="4"/>
                    </a:lnTo>
                    <a:lnTo>
                      <a:pt x="78" y="1"/>
                    </a:lnTo>
                    <a:lnTo>
                      <a:pt x="66"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2" name="Freeform 131">
                <a:extLst>
                  <a:ext uri="{FF2B5EF4-FFF2-40B4-BE49-F238E27FC236}">
                    <a16:creationId xmlns:a16="http://schemas.microsoft.com/office/drawing/2014/main" id="{2A740E41-2266-0925-2FF4-6730783AF505}"/>
                  </a:ext>
                </a:extLst>
              </p:cNvPr>
              <p:cNvSpPr>
                <a:spLocks/>
              </p:cNvSpPr>
              <p:nvPr/>
            </p:nvSpPr>
            <p:spPr bwMode="auto">
              <a:xfrm>
                <a:off x="1941513" y="4210050"/>
                <a:ext cx="34925" cy="34925"/>
              </a:xfrm>
              <a:custGeom>
                <a:avLst/>
                <a:gdLst>
                  <a:gd name="T0" fmla="*/ 66 w 132"/>
                  <a:gd name="T1" fmla="*/ 0 h 133"/>
                  <a:gd name="T2" fmla="*/ 52 w 132"/>
                  <a:gd name="T3" fmla="*/ 2 h 133"/>
                  <a:gd name="T4" fmla="*/ 40 w 132"/>
                  <a:gd name="T5" fmla="*/ 5 h 133"/>
                  <a:gd name="T6" fmla="*/ 29 w 132"/>
                  <a:gd name="T7" fmla="*/ 10 h 133"/>
                  <a:gd name="T8" fmla="*/ 20 w 132"/>
                  <a:gd name="T9" fmla="*/ 20 h 133"/>
                  <a:gd name="T10" fmla="*/ 10 w 132"/>
                  <a:gd name="T11" fmla="*/ 29 h 133"/>
                  <a:gd name="T12" fmla="*/ 4 w 132"/>
                  <a:gd name="T13" fmla="*/ 40 h 133"/>
                  <a:gd name="T14" fmla="*/ 1 w 132"/>
                  <a:gd name="T15" fmla="*/ 52 h 133"/>
                  <a:gd name="T16" fmla="*/ 0 w 132"/>
                  <a:gd name="T17" fmla="*/ 67 h 133"/>
                  <a:gd name="T18" fmla="*/ 1 w 132"/>
                  <a:gd name="T19" fmla="*/ 79 h 133"/>
                  <a:gd name="T20" fmla="*/ 4 w 132"/>
                  <a:gd name="T21" fmla="*/ 92 h 133"/>
                  <a:gd name="T22" fmla="*/ 10 w 132"/>
                  <a:gd name="T23" fmla="*/ 103 h 133"/>
                  <a:gd name="T24" fmla="*/ 20 w 132"/>
                  <a:gd name="T25" fmla="*/ 114 h 133"/>
                  <a:gd name="T26" fmla="*/ 29 w 132"/>
                  <a:gd name="T27" fmla="*/ 122 h 133"/>
                  <a:gd name="T28" fmla="*/ 40 w 132"/>
                  <a:gd name="T29" fmla="*/ 127 h 133"/>
                  <a:gd name="T30" fmla="*/ 52 w 132"/>
                  <a:gd name="T31" fmla="*/ 131 h 133"/>
                  <a:gd name="T32" fmla="*/ 66 w 132"/>
                  <a:gd name="T33" fmla="*/ 133 h 133"/>
                  <a:gd name="T34" fmla="*/ 68 w 132"/>
                  <a:gd name="T35" fmla="*/ 132 h 133"/>
                  <a:gd name="T36" fmla="*/ 72 w 132"/>
                  <a:gd name="T37" fmla="*/ 132 h 133"/>
                  <a:gd name="T38" fmla="*/ 78 w 132"/>
                  <a:gd name="T39" fmla="*/ 131 h 133"/>
                  <a:gd name="T40" fmla="*/ 91 w 132"/>
                  <a:gd name="T41" fmla="*/ 127 h 133"/>
                  <a:gd name="T42" fmla="*/ 102 w 132"/>
                  <a:gd name="T43" fmla="*/ 122 h 133"/>
                  <a:gd name="T44" fmla="*/ 113 w 132"/>
                  <a:gd name="T45" fmla="*/ 114 h 133"/>
                  <a:gd name="T46" fmla="*/ 121 w 132"/>
                  <a:gd name="T47" fmla="*/ 103 h 133"/>
                  <a:gd name="T48" fmla="*/ 127 w 132"/>
                  <a:gd name="T49" fmla="*/ 92 h 133"/>
                  <a:gd name="T50" fmla="*/ 130 w 132"/>
                  <a:gd name="T51" fmla="*/ 79 h 133"/>
                  <a:gd name="T52" fmla="*/ 131 w 132"/>
                  <a:gd name="T53" fmla="*/ 72 h 133"/>
                  <a:gd name="T54" fmla="*/ 131 w 132"/>
                  <a:gd name="T55" fmla="*/ 69 h 133"/>
                  <a:gd name="T56" fmla="*/ 132 w 132"/>
                  <a:gd name="T57" fmla="*/ 67 h 133"/>
                  <a:gd name="T58" fmla="*/ 130 w 132"/>
                  <a:gd name="T59" fmla="*/ 52 h 133"/>
                  <a:gd name="T60" fmla="*/ 127 w 132"/>
                  <a:gd name="T61" fmla="*/ 40 h 133"/>
                  <a:gd name="T62" fmla="*/ 121 w 132"/>
                  <a:gd name="T63" fmla="*/ 29 h 133"/>
                  <a:gd name="T64" fmla="*/ 113 w 132"/>
                  <a:gd name="T65" fmla="*/ 20 h 133"/>
                  <a:gd name="T66" fmla="*/ 102 w 132"/>
                  <a:gd name="T67" fmla="*/ 10 h 133"/>
                  <a:gd name="T68" fmla="*/ 91 w 132"/>
                  <a:gd name="T69" fmla="*/ 5 h 133"/>
                  <a:gd name="T70" fmla="*/ 78 w 132"/>
                  <a:gd name="T71" fmla="*/ 2 h 133"/>
                  <a:gd name="T72" fmla="*/ 66 w 132"/>
                  <a:gd name="T7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3">
                    <a:moveTo>
                      <a:pt x="66" y="0"/>
                    </a:moveTo>
                    <a:lnTo>
                      <a:pt x="52" y="2"/>
                    </a:lnTo>
                    <a:lnTo>
                      <a:pt x="40" y="5"/>
                    </a:lnTo>
                    <a:lnTo>
                      <a:pt x="29" y="10"/>
                    </a:lnTo>
                    <a:lnTo>
                      <a:pt x="20" y="20"/>
                    </a:lnTo>
                    <a:lnTo>
                      <a:pt x="10" y="29"/>
                    </a:lnTo>
                    <a:lnTo>
                      <a:pt x="4" y="40"/>
                    </a:lnTo>
                    <a:lnTo>
                      <a:pt x="1" y="52"/>
                    </a:lnTo>
                    <a:lnTo>
                      <a:pt x="0" y="67"/>
                    </a:lnTo>
                    <a:lnTo>
                      <a:pt x="1" y="79"/>
                    </a:lnTo>
                    <a:lnTo>
                      <a:pt x="4" y="92"/>
                    </a:lnTo>
                    <a:lnTo>
                      <a:pt x="10" y="103"/>
                    </a:lnTo>
                    <a:lnTo>
                      <a:pt x="20" y="114"/>
                    </a:lnTo>
                    <a:lnTo>
                      <a:pt x="29" y="122"/>
                    </a:lnTo>
                    <a:lnTo>
                      <a:pt x="40" y="127"/>
                    </a:lnTo>
                    <a:lnTo>
                      <a:pt x="52" y="131"/>
                    </a:lnTo>
                    <a:lnTo>
                      <a:pt x="66" y="133"/>
                    </a:lnTo>
                    <a:lnTo>
                      <a:pt x="68" y="132"/>
                    </a:lnTo>
                    <a:lnTo>
                      <a:pt x="72" y="132"/>
                    </a:lnTo>
                    <a:lnTo>
                      <a:pt x="78" y="131"/>
                    </a:lnTo>
                    <a:lnTo>
                      <a:pt x="91" y="127"/>
                    </a:lnTo>
                    <a:lnTo>
                      <a:pt x="102" y="122"/>
                    </a:lnTo>
                    <a:lnTo>
                      <a:pt x="113" y="114"/>
                    </a:lnTo>
                    <a:lnTo>
                      <a:pt x="121" y="103"/>
                    </a:lnTo>
                    <a:lnTo>
                      <a:pt x="127" y="92"/>
                    </a:lnTo>
                    <a:lnTo>
                      <a:pt x="130" y="79"/>
                    </a:lnTo>
                    <a:lnTo>
                      <a:pt x="131" y="72"/>
                    </a:lnTo>
                    <a:lnTo>
                      <a:pt x="131" y="69"/>
                    </a:lnTo>
                    <a:lnTo>
                      <a:pt x="132" y="67"/>
                    </a:lnTo>
                    <a:lnTo>
                      <a:pt x="130" y="52"/>
                    </a:lnTo>
                    <a:lnTo>
                      <a:pt x="127" y="40"/>
                    </a:lnTo>
                    <a:lnTo>
                      <a:pt x="121" y="29"/>
                    </a:lnTo>
                    <a:lnTo>
                      <a:pt x="113" y="20"/>
                    </a:lnTo>
                    <a:lnTo>
                      <a:pt x="102" y="10"/>
                    </a:lnTo>
                    <a:lnTo>
                      <a:pt x="91" y="5"/>
                    </a:lnTo>
                    <a:lnTo>
                      <a:pt x="78" y="2"/>
                    </a:lnTo>
                    <a:lnTo>
                      <a:pt x="66"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3" name="Freeform 132">
                <a:extLst>
                  <a:ext uri="{FF2B5EF4-FFF2-40B4-BE49-F238E27FC236}">
                    <a16:creationId xmlns:a16="http://schemas.microsoft.com/office/drawing/2014/main" id="{40AB8EA4-F680-CC05-B403-710B97AB7B8B}"/>
                  </a:ext>
                </a:extLst>
              </p:cNvPr>
              <p:cNvSpPr>
                <a:spLocks/>
              </p:cNvSpPr>
              <p:nvPr/>
            </p:nvSpPr>
            <p:spPr bwMode="auto">
              <a:xfrm>
                <a:off x="2206625" y="4321175"/>
                <a:ext cx="34925" cy="34925"/>
              </a:xfrm>
              <a:custGeom>
                <a:avLst/>
                <a:gdLst>
                  <a:gd name="T0" fmla="*/ 66 w 133"/>
                  <a:gd name="T1" fmla="*/ 0 h 132"/>
                  <a:gd name="T2" fmla="*/ 52 w 133"/>
                  <a:gd name="T3" fmla="*/ 1 h 132"/>
                  <a:gd name="T4" fmla="*/ 40 w 133"/>
                  <a:gd name="T5" fmla="*/ 4 h 132"/>
                  <a:gd name="T6" fmla="*/ 29 w 133"/>
                  <a:gd name="T7" fmla="*/ 10 h 132"/>
                  <a:gd name="T8" fmla="*/ 20 w 133"/>
                  <a:gd name="T9" fmla="*/ 20 h 132"/>
                  <a:gd name="T10" fmla="*/ 10 w 133"/>
                  <a:gd name="T11" fmla="*/ 29 h 132"/>
                  <a:gd name="T12" fmla="*/ 5 w 133"/>
                  <a:gd name="T13" fmla="*/ 40 h 132"/>
                  <a:gd name="T14" fmla="*/ 1 w 133"/>
                  <a:gd name="T15" fmla="*/ 52 h 132"/>
                  <a:gd name="T16" fmla="*/ 0 w 133"/>
                  <a:gd name="T17" fmla="*/ 66 h 132"/>
                  <a:gd name="T18" fmla="*/ 1 w 133"/>
                  <a:gd name="T19" fmla="*/ 78 h 132"/>
                  <a:gd name="T20" fmla="*/ 5 w 133"/>
                  <a:gd name="T21" fmla="*/ 92 h 132"/>
                  <a:gd name="T22" fmla="*/ 10 w 133"/>
                  <a:gd name="T23" fmla="*/ 103 h 132"/>
                  <a:gd name="T24" fmla="*/ 20 w 133"/>
                  <a:gd name="T25" fmla="*/ 114 h 132"/>
                  <a:gd name="T26" fmla="*/ 29 w 133"/>
                  <a:gd name="T27" fmla="*/ 121 h 132"/>
                  <a:gd name="T28" fmla="*/ 40 w 133"/>
                  <a:gd name="T29" fmla="*/ 127 h 132"/>
                  <a:gd name="T30" fmla="*/ 52 w 133"/>
                  <a:gd name="T31" fmla="*/ 130 h 132"/>
                  <a:gd name="T32" fmla="*/ 66 w 133"/>
                  <a:gd name="T33" fmla="*/ 132 h 132"/>
                  <a:gd name="T34" fmla="*/ 69 w 133"/>
                  <a:gd name="T35" fmla="*/ 131 h 132"/>
                  <a:gd name="T36" fmla="*/ 72 w 133"/>
                  <a:gd name="T37" fmla="*/ 131 h 132"/>
                  <a:gd name="T38" fmla="*/ 79 w 133"/>
                  <a:gd name="T39" fmla="*/ 130 h 132"/>
                  <a:gd name="T40" fmla="*/ 92 w 133"/>
                  <a:gd name="T41" fmla="*/ 127 h 132"/>
                  <a:gd name="T42" fmla="*/ 103 w 133"/>
                  <a:gd name="T43" fmla="*/ 121 h 132"/>
                  <a:gd name="T44" fmla="*/ 114 w 133"/>
                  <a:gd name="T45" fmla="*/ 114 h 132"/>
                  <a:gd name="T46" fmla="*/ 122 w 133"/>
                  <a:gd name="T47" fmla="*/ 103 h 132"/>
                  <a:gd name="T48" fmla="*/ 127 w 133"/>
                  <a:gd name="T49" fmla="*/ 92 h 132"/>
                  <a:gd name="T50" fmla="*/ 130 w 133"/>
                  <a:gd name="T51" fmla="*/ 78 h 132"/>
                  <a:gd name="T52" fmla="*/ 132 w 133"/>
                  <a:gd name="T53" fmla="*/ 72 h 132"/>
                  <a:gd name="T54" fmla="*/ 132 w 133"/>
                  <a:gd name="T55" fmla="*/ 68 h 132"/>
                  <a:gd name="T56" fmla="*/ 133 w 133"/>
                  <a:gd name="T57" fmla="*/ 66 h 132"/>
                  <a:gd name="T58" fmla="*/ 130 w 133"/>
                  <a:gd name="T59" fmla="*/ 52 h 132"/>
                  <a:gd name="T60" fmla="*/ 127 w 133"/>
                  <a:gd name="T61" fmla="*/ 40 h 132"/>
                  <a:gd name="T62" fmla="*/ 122 w 133"/>
                  <a:gd name="T63" fmla="*/ 29 h 132"/>
                  <a:gd name="T64" fmla="*/ 114 w 133"/>
                  <a:gd name="T65" fmla="*/ 20 h 132"/>
                  <a:gd name="T66" fmla="*/ 103 w 133"/>
                  <a:gd name="T67" fmla="*/ 10 h 132"/>
                  <a:gd name="T68" fmla="*/ 92 w 133"/>
                  <a:gd name="T69" fmla="*/ 4 h 132"/>
                  <a:gd name="T70" fmla="*/ 79 w 133"/>
                  <a:gd name="T71" fmla="*/ 1 h 132"/>
                  <a:gd name="T72" fmla="*/ 66 w 133"/>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3" h="132">
                    <a:moveTo>
                      <a:pt x="66" y="0"/>
                    </a:moveTo>
                    <a:lnTo>
                      <a:pt x="52" y="1"/>
                    </a:lnTo>
                    <a:lnTo>
                      <a:pt x="40" y="4"/>
                    </a:lnTo>
                    <a:lnTo>
                      <a:pt x="29" y="10"/>
                    </a:lnTo>
                    <a:lnTo>
                      <a:pt x="20" y="20"/>
                    </a:lnTo>
                    <a:lnTo>
                      <a:pt x="10" y="29"/>
                    </a:lnTo>
                    <a:lnTo>
                      <a:pt x="5" y="40"/>
                    </a:lnTo>
                    <a:lnTo>
                      <a:pt x="1" y="52"/>
                    </a:lnTo>
                    <a:lnTo>
                      <a:pt x="0" y="66"/>
                    </a:lnTo>
                    <a:lnTo>
                      <a:pt x="1" y="78"/>
                    </a:lnTo>
                    <a:lnTo>
                      <a:pt x="5" y="92"/>
                    </a:lnTo>
                    <a:lnTo>
                      <a:pt x="10" y="103"/>
                    </a:lnTo>
                    <a:lnTo>
                      <a:pt x="20" y="114"/>
                    </a:lnTo>
                    <a:lnTo>
                      <a:pt x="29" y="121"/>
                    </a:lnTo>
                    <a:lnTo>
                      <a:pt x="40" y="127"/>
                    </a:lnTo>
                    <a:lnTo>
                      <a:pt x="52" y="130"/>
                    </a:lnTo>
                    <a:lnTo>
                      <a:pt x="66" y="132"/>
                    </a:lnTo>
                    <a:lnTo>
                      <a:pt x="69" y="131"/>
                    </a:lnTo>
                    <a:lnTo>
                      <a:pt x="72" y="131"/>
                    </a:lnTo>
                    <a:lnTo>
                      <a:pt x="79" y="130"/>
                    </a:lnTo>
                    <a:lnTo>
                      <a:pt x="92" y="127"/>
                    </a:lnTo>
                    <a:lnTo>
                      <a:pt x="103" y="121"/>
                    </a:lnTo>
                    <a:lnTo>
                      <a:pt x="114" y="114"/>
                    </a:lnTo>
                    <a:lnTo>
                      <a:pt x="122" y="103"/>
                    </a:lnTo>
                    <a:lnTo>
                      <a:pt x="127" y="92"/>
                    </a:lnTo>
                    <a:lnTo>
                      <a:pt x="130" y="78"/>
                    </a:lnTo>
                    <a:lnTo>
                      <a:pt x="132" y="72"/>
                    </a:lnTo>
                    <a:lnTo>
                      <a:pt x="132" y="68"/>
                    </a:lnTo>
                    <a:lnTo>
                      <a:pt x="133" y="66"/>
                    </a:lnTo>
                    <a:lnTo>
                      <a:pt x="130" y="52"/>
                    </a:lnTo>
                    <a:lnTo>
                      <a:pt x="127" y="40"/>
                    </a:lnTo>
                    <a:lnTo>
                      <a:pt x="122" y="29"/>
                    </a:lnTo>
                    <a:lnTo>
                      <a:pt x="114" y="20"/>
                    </a:lnTo>
                    <a:lnTo>
                      <a:pt x="103" y="10"/>
                    </a:lnTo>
                    <a:lnTo>
                      <a:pt x="92" y="4"/>
                    </a:lnTo>
                    <a:lnTo>
                      <a:pt x="79" y="1"/>
                    </a:lnTo>
                    <a:lnTo>
                      <a:pt x="66"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4" name="Freeform 133">
                <a:extLst>
                  <a:ext uri="{FF2B5EF4-FFF2-40B4-BE49-F238E27FC236}">
                    <a16:creationId xmlns:a16="http://schemas.microsoft.com/office/drawing/2014/main" id="{E9589738-E41D-BA49-BA38-DF75E8925807}"/>
                  </a:ext>
                </a:extLst>
              </p:cNvPr>
              <p:cNvSpPr>
                <a:spLocks/>
              </p:cNvSpPr>
              <p:nvPr/>
            </p:nvSpPr>
            <p:spPr bwMode="auto">
              <a:xfrm>
                <a:off x="2465388" y="4375150"/>
                <a:ext cx="34925" cy="34925"/>
              </a:xfrm>
              <a:custGeom>
                <a:avLst/>
                <a:gdLst>
                  <a:gd name="T0" fmla="*/ 66 w 132"/>
                  <a:gd name="T1" fmla="*/ 0 h 132"/>
                  <a:gd name="T2" fmla="*/ 52 w 132"/>
                  <a:gd name="T3" fmla="*/ 1 h 132"/>
                  <a:gd name="T4" fmla="*/ 40 w 132"/>
                  <a:gd name="T5" fmla="*/ 4 h 132"/>
                  <a:gd name="T6" fmla="*/ 29 w 132"/>
                  <a:gd name="T7" fmla="*/ 10 h 132"/>
                  <a:gd name="T8" fmla="*/ 20 w 132"/>
                  <a:gd name="T9" fmla="*/ 20 h 132"/>
                  <a:gd name="T10" fmla="*/ 10 w 132"/>
                  <a:gd name="T11" fmla="*/ 29 h 132"/>
                  <a:gd name="T12" fmla="*/ 4 w 132"/>
                  <a:gd name="T13" fmla="*/ 40 h 132"/>
                  <a:gd name="T14" fmla="*/ 1 w 132"/>
                  <a:gd name="T15" fmla="*/ 52 h 132"/>
                  <a:gd name="T16" fmla="*/ 0 w 132"/>
                  <a:gd name="T17" fmla="*/ 66 h 132"/>
                  <a:gd name="T18" fmla="*/ 1 w 132"/>
                  <a:gd name="T19" fmla="*/ 78 h 132"/>
                  <a:gd name="T20" fmla="*/ 4 w 132"/>
                  <a:gd name="T21" fmla="*/ 92 h 132"/>
                  <a:gd name="T22" fmla="*/ 10 w 132"/>
                  <a:gd name="T23" fmla="*/ 103 h 132"/>
                  <a:gd name="T24" fmla="*/ 20 w 132"/>
                  <a:gd name="T25" fmla="*/ 114 h 132"/>
                  <a:gd name="T26" fmla="*/ 29 w 132"/>
                  <a:gd name="T27" fmla="*/ 121 h 132"/>
                  <a:gd name="T28" fmla="*/ 40 w 132"/>
                  <a:gd name="T29" fmla="*/ 127 h 132"/>
                  <a:gd name="T30" fmla="*/ 52 w 132"/>
                  <a:gd name="T31" fmla="*/ 130 h 132"/>
                  <a:gd name="T32" fmla="*/ 66 w 132"/>
                  <a:gd name="T33" fmla="*/ 132 h 132"/>
                  <a:gd name="T34" fmla="*/ 68 w 132"/>
                  <a:gd name="T35" fmla="*/ 131 h 132"/>
                  <a:gd name="T36" fmla="*/ 72 w 132"/>
                  <a:gd name="T37" fmla="*/ 131 h 132"/>
                  <a:gd name="T38" fmla="*/ 78 w 132"/>
                  <a:gd name="T39" fmla="*/ 130 h 132"/>
                  <a:gd name="T40" fmla="*/ 92 w 132"/>
                  <a:gd name="T41" fmla="*/ 127 h 132"/>
                  <a:gd name="T42" fmla="*/ 103 w 132"/>
                  <a:gd name="T43" fmla="*/ 121 h 132"/>
                  <a:gd name="T44" fmla="*/ 114 w 132"/>
                  <a:gd name="T45" fmla="*/ 114 h 132"/>
                  <a:gd name="T46" fmla="*/ 121 w 132"/>
                  <a:gd name="T47" fmla="*/ 103 h 132"/>
                  <a:gd name="T48" fmla="*/ 127 w 132"/>
                  <a:gd name="T49" fmla="*/ 92 h 132"/>
                  <a:gd name="T50" fmla="*/ 130 w 132"/>
                  <a:gd name="T51" fmla="*/ 78 h 132"/>
                  <a:gd name="T52" fmla="*/ 131 w 132"/>
                  <a:gd name="T53" fmla="*/ 72 h 132"/>
                  <a:gd name="T54" fmla="*/ 131 w 132"/>
                  <a:gd name="T55" fmla="*/ 68 h 132"/>
                  <a:gd name="T56" fmla="*/ 132 w 132"/>
                  <a:gd name="T57" fmla="*/ 66 h 132"/>
                  <a:gd name="T58" fmla="*/ 130 w 132"/>
                  <a:gd name="T59" fmla="*/ 52 h 132"/>
                  <a:gd name="T60" fmla="*/ 127 w 132"/>
                  <a:gd name="T61" fmla="*/ 40 h 132"/>
                  <a:gd name="T62" fmla="*/ 121 w 132"/>
                  <a:gd name="T63" fmla="*/ 29 h 132"/>
                  <a:gd name="T64" fmla="*/ 114 w 132"/>
                  <a:gd name="T65" fmla="*/ 20 h 132"/>
                  <a:gd name="T66" fmla="*/ 103 w 132"/>
                  <a:gd name="T67" fmla="*/ 10 h 132"/>
                  <a:gd name="T68" fmla="*/ 92 w 132"/>
                  <a:gd name="T69" fmla="*/ 4 h 132"/>
                  <a:gd name="T70" fmla="*/ 78 w 132"/>
                  <a:gd name="T71" fmla="*/ 1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52" y="1"/>
                    </a:lnTo>
                    <a:lnTo>
                      <a:pt x="40" y="4"/>
                    </a:lnTo>
                    <a:lnTo>
                      <a:pt x="29" y="10"/>
                    </a:lnTo>
                    <a:lnTo>
                      <a:pt x="20" y="20"/>
                    </a:lnTo>
                    <a:lnTo>
                      <a:pt x="10" y="29"/>
                    </a:lnTo>
                    <a:lnTo>
                      <a:pt x="4" y="40"/>
                    </a:lnTo>
                    <a:lnTo>
                      <a:pt x="1" y="52"/>
                    </a:lnTo>
                    <a:lnTo>
                      <a:pt x="0" y="66"/>
                    </a:lnTo>
                    <a:lnTo>
                      <a:pt x="1" y="78"/>
                    </a:lnTo>
                    <a:lnTo>
                      <a:pt x="4" y="92"/>
                    </a:lnTo>
                    <a:lnTo>
                      <a:pt x="10" y="103"/>
                    </a:lnTo>
                    <a:lnTo>
                      <a:pt x="20" y="114"/>
                    </a:lnTo>
                    <a:lnTo>
                      <a:pt x="29" y="121"/>
                    </a:lnTo>
                    <a:lnTo>
                      <a:pt x="40" y="127"/>
                    </a:lnTo>
                    <a:lnTo>
                      <a:pt x="52" y="130"/>
                    </a:lnTo>
                    <a:lnTo>
                      <a:pt x="66" y="132"/>
                    </a:lnTo>
                    <a:lnTo>
                      <a:pt x="68" y="131"/>
                    </a:lnTo>
                    <a:lnTo>
                      <a:pt x="72" y="131"/>
                    </a:lnTo>
                    <a:lnTo>
                      <a:pt x="78" y="130"/>
                    </a:lnTo>
                    <a:lnTo>
                      <a:pt x="92" y="127"/>
                    </a:lnTo>
                    <a:lnTo>
                      <a:pt x="103" y="121"/>
                    </a:lnTo>
                    <a:lnTo>
                      <a:pt x="114" y="114"/>
                    </a:lnTo>
                    <a:lnTo>
                      <a:pt x="121" y="103"/>
                    </a:lnTo>
                    <a:lnTo>
                      <a:pt x="127" y="92"/>
                    </a:lnTo>
                    <a:lnTo>
                      <a:pt x="130" y="78"/>
                    </a:lnTo>
                    <a:lnTo>
                      <a:pt x="131" y="72"/>
                    </a:lnTo>
                    <a:lnTo>
                      <a:pt x="131" y="68"/>
                    </a:lnTo>
                    <a:lnTo>
                      <a:pt x="132" y="66"/>
                    </a:lnTo>
                    <a:lnTo>
                      <a:pt x="130" y="52"/>
                    </a:lnTo>
                    <a:lnTo>
                      <a:pt x="127" y="40"/>
                    </a:lnTo>
                    <a:lnTo>
                      <a:pt x="121" y="29"/>
                    </a:lnTo>
                    <a:lnTo>
                      <a:pt x="114" y="20"/>
                    </a:lnTo>
                    <a:lnTo>
                      <a:pt x="103" y="10"/>
                    </a:lnTo>
                    <a:lnTo>
                      <a:pt x="92" y="4"/>
                    </a:lnTo>
                    <a:lnTo>
                      <a:pt x="78" y="1"/>
                    </a:lnTo>
                    <a:lnTo>
                      <a:pt x="66"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5" name="Freeform 134">
                <a:extLst>
                  <a:ext uri="{FF2B5EF4-FFF2-40B4-BE49-F238E27FC236}">
                    <a16:creationId xmlns:a16="http://schemas.microsoft.com/office/drawing/2014/main" id="{400B9D20-C48A-455B-A01C-246E6BE2E45A}"/>
                  </a:ext>
                </a:extLst>
              </p:cNvPr>
              <p:cNvSpPr>
                <a:spLocks/>
              </p:cNvSpPr>
              <p:nvPr/>
            </p:nvSpPr>
            <p:spPr bwMode="auto">
              <a:xfrm>
                <a:off x="2725738" y="4429125"/>
                <a:ext cx="34925" cy="34925"/>
              </a:xfrm>
              <a:custGeom>
                <a:avLst/>
                <a:gdLst>
                  <a:gd name="T0" fmla="*/ 66 w 132"/>
                  <a:gd name="T1" fmla="*/ 0 h 132"/>
                  <a:gd name="T2" fmla="*/ 52 w 132"/>
                  <a:gd name="T3" fmla="*/ 1 h 132"/>
                  <a:gd name="T4" fmla="*/ 40 w 132"/>
                  <a:gd name="T5" fmla="*/ 4 h 132"/>
                  <a:gd name="T6" fmla="*/ 29 w 132"/>
                  <a:gd name="T7" fmla="*/ 10 h 132"/>
                  <a:gd name="T8" fmla="*/ 20 w 132"/>
                  <a:gd name="T9" fmla="*/ 20 h 132"/>
                  <a:gd name="T10" fmla="*/ 10 w 132"/>
                  <a:gd name="T11" fmla="*/ 29 h 132"/>
                  <a:gd name="T12" fmla="*/ 4 w 132"/>
                  <a:gd name="T13" fmla="*/ 40 h 132"/>
                  <a:gd name="T14" fmla="*/ 1 w 132"/>
                  <a:gd name="T15" fmla="*/ 52 h 132"/>
                  <a:gd name="T16" fmla="*/ 0 w 132"/>
                  <a:gd name="T17" fmla="*/ 66 h 132"/>
                  <a:gd name="T18" fmla="*/ 1 w 132"/>
                  <a:gd name="T19" fmla="*/ 78 h 132"/>
                  <a:gd name="T20" fmla="*/ 4 w 132"/>
                  <a:gd name="T21" fmla="*/ 92 h 132"/>
                  <a:gd name="T22" fmla="*/ 10 w 132"/>
                  <a:gd name="T23" fmla="*/ 103 h 132"/>
                  <a:gd name="T24" fmla="*/ 20 w 132"/>
                  <a:gd name="T25" fmla="*/ 114 h 132"/>
                  <a:gd name="T26" fmla="*/ 29 w 132"/>
                  <a:gd name="T27" fmla="*/ 121 h 132"/>
                  <a:gd name="T28" fmla="*/ 40 w 132"/>
                  <a:gd name="T29" fmla="*/ 127 h 132"/>
                  <a:gd name="T30" fmla="*/ 52 w 132"/>
                  <a:gd name="T31" fmla="*/ 130 h 132"/>
                  <a:gd name="T32" fmla="*/ 66 w 132"/>
                  <a:gd name="T33" fmla="*/ 132 h 132"/>
                  <a:gd name="T34" fmla="*/ 68 w 132"/>
                  <a:gd name="T35" fmla="*/ 131 h 132"/>
                  <a:gd name="T36" fmla="*/ 71 w 132"/>
                  <a:gd name="T37" fmla="*/ 131 h 132"/>
                  <a:gd name="T38" fmla="*/ 78 w 132"/>
                  <a:gd name="T39" fmla="*/ 130 h 132"/>
                  <a:gd name="T40" fmla="*/ 91 w 132"/>
                  <a:gd name="T41" fmla="*/ 127 h 132"/>
                  <a:gd name="T42" fmla="*/ 102 w 132"/>
                  <a:gd name="T43" fmla="*/ 121 h 132"/>
                  <a:gd name="T44" fmla="*/ 113 w 132"/>
                  <a:gd name="T45" fmla="*/ 114 h 132"/>
                  <a:gd name="T46" fmla="*/ 121 w 132"/>
                  <a:gd name="T47" fmla="*/ 103 h 132"/>
                  <a:gd name="T48" fmla="*/ 127 w 132"/>
                  <a:gd name="T49" fmla="*/ 92 h 132"/>
                  <a:gd name="T50" fmla="*/ 130 w 132"/>
                  <a:gd name="T51" fmla="*/ 78 h 132"/>
                  <a:gd name="T52" fmla="*/ 131 w 132"/>
                  <a:gd name="T53" fmla="*/ 72 h 132"/>
                  <a:gd name="T54" fmla="*/ 131 w 132"/>
                  <a:gd name="T55" fmla="*/ 68 h 132"/>
                  <a:gd name="T56" fmla="*/ 132 w 132"/>
                  <a:gd name="T57" fmla="*/ 66 h 132"/>
                  <a:gd name="T58" fmla="*/ 130 w 132"/>
                  <a:gd name="T59" fmla="*/ 52 h 132"/>
                  <a:gd name="T60" fmla="*/ 127 w 132"/>
                  <a:gd name="T61" fmla="*/ 40 h 132"/>
                  <a:gd name="T62" fmla="*/ 121 w 132"/>
                  <a:gd name="T63" fmla="*/ 29 h 132"/>
                  <a:gd name="T64" fmla="*/ 113 w 132"/>
                  <a:gd name="T65" fmla="*/ 20 h 132"/>
                  <a:gd name="T66" fmla="*/ 102 w 132"/>
                  <a:gd name="T67" fmla="*/ 10 h 132"/>
                  <a:gd name="T68" fmla="*/ 91 w 132"/>
                  <a:gd name="T69" fmla="*/ 4 h 132"/>
                  <a:gd name="T70" fmla="*/ 78 w 132"/>
                  <a:gd name="T71" fmla="*/ 1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52" y="1"/>
                    </a:lnTo>
                    <a:lnTo>
                      <a:pt x="40" y="4"/>
                    </a:lnTo>
                    <a:lnTo>
                      <a:pt x="29" y="10"/>
                    </a:lnTo>
                    <a:lnTo>
                      <a:pt x="20" y="20"/>
                    </a:lnTo>
                    <a:lnTo>
                      <a:pt x="10" y="29"/>
                    </a:lnTo>
                    <a:lnTo>
                      <a:pt x="4" y="40"/>
                    </a:lnTo>
                    <a:lnTo>
                      <a:pt x="1" y="52"/>
                    </a:lnTo>
                    <a:lnTo>
                      <a:pt x="0" y="66"/>
                    </a:lnTo>
                    <a:lnTo>
                      <a:pt x="1" y="78"/>
                    </a:lnTo>
                    <a:lnTo>
                      <a:pt x="4" y="92"/>
                    </a:lnTo>
                    <a:lnTo>
                      <a:pt x="10" y="103"/>
                    </a:lnTo>
                    <a:lnTo>
                      <a:pt x="20" y="114"/>
                    </a:lnTo>
                    <a:lnTo>
                      <a:pt x="29" y="121"/>
                    </a:lnTo>
                    <a:lnTo>
                      <a:pt x="40" y="127"/>
                    </a:lnTo>
                    <a:lnTo>
                      <a:pt x="52" y="130"/>
                    </a:lnTo>
                    <a:lnTo>
                      <a:pt x="66" y="132"/>
                    </a:lnTo>
                    <a:lnTo>
                      <a:pt x="68" y="131"/>
                    </a:lnTo>
                    <a:lnTo>
                      <a:pt x="71" y="131"/>
                    </a:lnTo>
                    <a:lnTo>
                      <a:pt x="78" y="130"/>
                    </a:lnTo>
                    <a:lnTo>
                      <a:pt x="91" y="127"/>
                    </a:lnTo>
                    <a:lnTo>
                      <a:pt x="102" y="121"/>
                    </a:lnTo>
                    <a:lnTo>
                      <a:pt x="113" y="114"/>
                    </a:lnTo>
                    <a:lnTo>
                      <a:pt x="121" y="103"/>
                    </a:lnTo>
                    <a:lnTo>
                      <a:pt x="127" y="92"/>
                    </a:lnTo>
                    <a:lnTo>
                      <a:pt x="130" y="78"/>
                    </a:lnTo>
                    <a:lnTo>
                      <a:pt x="131" y="72"/>
                    </a:lnTo>
                    <a:lnTo>
                      <a:pt x="131" y="68"/>
                    </a:lnTo>
                    <a:lnTo>
                      <a:pt x="132" y="66"/>
                    </a:lnTo>
                    <a:lnTo>
                      <a:pt x="130" y="52"/>
                    </a:lnTo>
                    <a:lnTo>
                      <a:pt x="127" y="40"/>
                    </a:lnTo>
                    <a:lnTo>
                      <a:pt x="121" y="29"/>
                    </a:lnTo>
                    <a:lnTo>
                      <a:pt x="113" y="20"/>
                    </a:lnTo>
                    <a:lnTo>
                      <a:pt x="102" y="10"/>
                    </a:lnTo>
                    <a:lnTo>
                      <a:pt x="91" y="4"/>
                    </a:lnTo>
                    <a:lnTo>
                      <a:pt x="78" y="1"/>
                    </a:lnTo>
                    <a:lnTo>
                      <a:pt x="66"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6" name="Freeform 135">
                <a:extLst>
                  <a:ext uri="{FF2B5EF4-FFF2-40B4-BE49-F238E27FC236}">
                    <a16:creationId xmlns:a16="http://schemas.microsoft.com/office/drawing/2014/main" id="{3ED3CC99-D2FD-D8EA-6A83-EBDD50F5E7CA}"/>
                  </a:ext>
                </a:extLst>
              </p:cNvPr>
              <p:cNvSpPr>
                <a:spLocks/>
              </p:cNvSpPr>
              <p:nvPr/>
            </p:nvSpPr>
            <p:spPr bwMode="auto">
              <a:xfrm>
                <a:off x="2982913" y="4527550"/>
                <a:ext cx="34925" cy="34925"/>
              </a:xfrm>
              <a:custGeom>
                <a:avLst/>
                <a:gdLst>
                  <a:gd name="T0" fmla="*/ 66 w 132"/>
                  <a:gd name="T1" fmla="*/ 0 h 132"/>
                  <a:gd name="T2" fmla="*/ 52 w 132"/>
                  <a:gd name="T3" fmla="*/ 1 h 132"/>
                  <a:gd name="T4" fmla="*/ 40 w 132"/>
                  <a:gd name="T5" fmla="*/ 4 h 132"/>
                  <a:gd name="T6" fmla="*/ 29 w 132"/>
                  <a:gd name="T7" fmla="*/ 10 h 132"/>
                  <a:gd name="T8" fmla="*/ 20 w 132"/>
                  <a:gd name="T9" fmla="*/ 20 h 132"/>
                  <a:gd name="T10" fmla="*/ 10 w 132"/>
                  <a:gd name="T11" fmla="*/ 29 h 132"/>
                  <a:gd name="T12" fmla="*/ 4 w 132"/>
                  <a:gd name="T13" fmla="*/ 40 h 132"/>
                  <a:gd name="T14" fmla="*/ 1 w 132"/>
                  <a:gd name="T15" fmla="*/ 52 h 132"/>
                  <a:gd name="T16" fmla="*/ 0 w 132"/>
                  <a:gd name="T17" fmla="*/ 66 h 132"/>
                  <a:gd name="T18" fmla="*/ 1 w 132"/>
                  <a:gd name="T19" fmla="*/ 78 h 132"/>
                  <a:gd name="T20" fmla="*/ 4 w 132"/>
                  <a:gd name="T21" fmla="*/ 91 h 132"/>
                  <a:gd name="T22" fmla="*/ 10 w 132"/>
                  <a:gd name="T23" fmla="*/ 102 h 132"/>
                  <a:gd name="T24" fmla="*/ 20 w 132"/>
                  <a:gd name="T25" fmla="*/ 113 h 132"/>
                  <a:gd name="T26" fmla="*/ 29 w 132"/>
                  <a:gd name="T27" fmla="*/ 121 h 132"/>
                  <a:gd name="T28" fmla="*/ 40 w 132"/>
                  <a:gd name="T29" fmla="*/ 127 h 132"/>
                  <a:gd name="T30" fmla="*/ 52 w 132"/>
                  <a:gd name="T31" fmla="*/ 130 h 132"/>
                  <a:gd name="T32" fmla="*/ 66 w 132"/>
                  <a:gd name="T33" fmla="*/ 132 h 132"/>
                  <a:gd name="T34" fmla="*/ 68 w 132"/>
                  <a:gd name="T35" fmla="*/ 131 h 132"/>
                  <a:gd name="T36" fmla="*/ 71 w 132"/>
                  <a:gd name="T37" fmla="*/ 131 h 132"/>
                  <a:gd name="T38" fmla="*/ 78 w 132"/>
                  <a:gd name="T39" fmla="*/ 130 h 132"/>
                  <a:gd name="T40" fmla="*/ 91 w 132"/>
                  <a:gd name="T41" fmla="*/ 127 h 132"/>
                  <a:gd name="T42" fmla="*/ 102 w 132"/>
                  <a:gd name="T43" fmla="*/ 121 h 132"/>
                  <a:gd name="T44" fmla="*/ 113 w 132"/>
                  <a:gd name="T45" fmla="*/ 113 h 132"/>
                  <a:gd name="T46" fmla="*/ 121 w 132"/>
                  <a:gd name="T47" fmla="*/ 102 h 132"/>
                  <a:gd name="T48" fmla="*/ 127 w 132"/>
                  <a:gd name="T49" fmla="*/ 91 h 132"/>
                  <a:gd name="T50" fmla="*/ 130 w 132"/>
                  <a:gd name="T51" fmla="*/ 78 h 132"/>
                  <a:gd name="T52" fmla="*/ 131 w 132"/>
                  <a:gd name="T53" fmla="*/ 72 h 132"/>
                  <a:gd name="T54" fmla="*/ 131 w 132"/>
                  <a:gd name="T55" fmla="*/ 68 h 132"/>
                  <a:gd name="T56" fmla="*/ 132 w 132"/>
                  <a:gd name="T57" fmla="*/ 66 h 132"/>
                  <a:gd name="T58" fmla="*/ 130 w 132"/>
                  <a:gd name="T59" fmla="*/ 52 h 132"/>
                  <a:gd name="T60" fmla="*/ 127 w 132"/>
                  <a:gd name="T61" fmla="*/ 40 h 132"/>
                  <a:gd name="T62" fmla="*/ 121 w 132"/>
                  <a:gd name="T63" fmla="*/ 29 h 132"/>
                  <a:gd name="T64" fmla="*/ 113 w 132"/>
                  <a:gd name="T65" fmla="*/ 20 h 132"/>
                  <a:gd name="T66" fmla="*/ 102 w 132"/>
                  <a:gd name="T67" fmla="*/ 10 h 132"/>
                  <a:gd name="T68" fmla="*/ 91 w 132"/>
                  <a:gd name="T69" fmla="*/ 4 h 132"/>
                  <a:gd name="T70" fmla="*/ 78 w 132"/>
                  <a:gd name="T71" fmla="*/ 1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52" y="1"/>
                    </a:lnTo>
                    <a:lnTo>
                      <a:pt x="40" y="4"/>
                    </a:lnTo>
                    <a:lnTo>
                      <a:pt x="29" y="10"/>
                    </a:lnTo>
                    <a:lnTo>
                      <a:pt x="20" y="20"/>
                    </a:lnTo>
                    <a:lnTo>
                      <a:pt x="10" y="29"/>
                    </a:lnTo>
                    <a:lnTo>
                      <a:pt x="4" y="40"/>
                    </a:lnTo>
                    <a:lnTo>
                      <a:pt x="1" y="52"/>
                    </a:lnTo>
                    <a:lnTo>
                      <a:pt x="0" y="66"/>
                    </a:lnTo>
                    <a:lnTo>
                      <a:pt x="1" y="78"/>
                    </a:lnTo>
                    <a:lnTo>
                      <a:pt x="4" y="91"/>
                    </a:lnTo>
                    <a:lnTo>
                      <a:pt x="10" y="102"/>
                    </a:lnTo>
                    <a:lnTo>
                      <a:pt x="20" y="113"/>
                    </a:lnTo>
                    <a:lnTo>
                      <a:pt x="29" y="121"/>
                    </a:lnTo>
                    <a:lnTo>
                      <a:pt x="40" y="127"/>
                    </a:lnTo>
                    <a:lnTo>
                      <a:pt x="52" y="130"/>
                    </a:lnTo>
                    <a:lnTo>
                      <a:pt x="66" y="132"/>
                    </a:lnTo>
                    <a:lnTo>
                      <a:pt x="68" y="131"/>
                    </a:lnTo>
                    <a:lnTo>
                      <a:pt x="71" y="131"/>
                    </a:lnTo>
                    <a:lnTo>
                      <a:pt x="78" y="130"/>
                    </a:lnTo>
                    <a:lnTo>
                      <a:pt x="91" y="127"/>
                    </a:lnTo>
                    <a:lnTo>
                      <a:pt x="102" y="121"/>
                    </a:lnTo>
                    <a:lnTo>
                      <a:pt x="113" y="113"/>
                    </a:lnTo>
                    <a:lnTo>
                      <a:pt x="121" y="102"/>
                    </a:lnTo>
                    <a:lnTo>
                      <a:pt x="127" y="91"/>
                    </a:lnTo>
                    <a:lnTo>
                      <a:pt x="130" y="78"/>
                    </a:lnTo>
                    <a:lnTo>
                      <a:pt x="131" y="72"/>
                    </a:lnTo>
                    <a:lnTo>
                      <a:pt x="131" y="68"/>
                    </a:lnTo>
                    <a:lnTo>
                      <a:pt x="132" y="66"/>
                    </a:lnTo>
                    <a:lnTo>
                      <a:pt x="130" y="52"/>
                    </a:lnTo>
                    <a:lnTo>
                      <a:pt x="127" y="40"/>
                    </a:lnTo>
                    <a:lnTo>
                      <a:pt x="121" y="29"/>
                    </a:lnTo>
                    <a:lnTo>
                      <a:pt x="113" y="20"/>
                    </a:lnTo>
                    <a:lnTo>
                      <a:pt x="102" y="10"/>
                    </a:lnTo>
                    <a:lnTo>
                      <a:pt x="91" y="4"/>
                    </a:lnTo>
                    <a:lnTo>
                      <a:pt x="78" y="1"/>
                    </a:lnTo>
                    <a:lnTo>
                      <a:pt x="66"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7" name="Freeform 136">
                <a:extLst>
                  <a:ext uri="{FF2B5EF4-FFF2-40B4-BE49-F238E27FC236}">
                    <a16:creationId xmlns:a16="http://schemas.microsoft.com/office/drawing/2014/main" id="{43624FD9-9E6C-BF37-3094-3635D4B5B72B}"/>
                  </a:ext>
                </a:extLst>
              </p:cNvPr>
              <p:cNvSpPr>
                <a:spLocks/>
              </p:cNvSpPr>
              <p:nvPr/>
            </p:nvSpPr>
            <p:spPr bwMode="auto">
              <a:xfrm>
                <a:off x="3252788" y="4613275"/>
                <a:ext cx="34925" cy="34925"/>
              </a:xfrm>
              <a:custGeom>
                <a:avLst/>
                <a:gdLst>
                  <a:gd name="T0" fmla="*/ 66 w 132"/>
                  <a:gd name="T1" fmla="*/ 0 h 133"/>
                  <a:gd name="T2" fmla="*/ 52 w 132"/>
                  <a:gd name="T3" fmla="*/ 1 h 133"/>
                  <a:gd name="T4" fmla="*/ 40 w 132"/>
                  <a:gd name="T5" fmla="*/ 5 h 133"/>
                  <a:gd name="T6" fmla="*/ 29 w 132"/>
                  <a:gd name="T7" fmla="*/ 10 h 133"/>
                  <a:gd name="T8" fmla="*/ 20 w 132"/>
                  <a:gd name="T9" fmla="*/ 20 h 133"/>
                  <a:gd name="T10" fmla="*/ 10 w 132"/>
                  <a:gd name="T11" fmla="*/ 29 h 133"/>
                  <a:gd name="T12" fmla="*/ 5 w 132"/>
                  <a:gd name="T13" fmla="*/ 40 h 133"/>
                  <a:gd name="T14" fmla="*/ 1 w 132"/>
                  <a:gd name="T15" fmla="*/ 52 h 133"/>
                  <a:gd name="T16" fmla="*/ 0 w 132"/>
                  <a:gd name="T17" fmla="*/ 67 h 133"/>
                  <a:gd name="T18" fmla="*/ 1 w 132"/>
                  <a:gd name="T19" fmla="*/ 79 h 133"/>
                  <a:gd name="T20" fmla="*/ 5 w 132"/>
                  <a:gd name="T21" fmla="*/ 92 h 133"/>
                  <a:gd name="T22" fmla="*/ 10 w 132"/>
                  <a:gd name="T23" fmla="*/ 103 h 133"/>
                  <a:gd name="T24" fmla="*/ 20 w 132"/>
                  <a:gd name="T25" fmla="*/ 114 h 133"/>
                  <a:gd name="T26" fmla="*/ 29 w 132"/>
                  <a:gd name="T27" fmla="*/ 122 h 133"/>
                  <a:gd name="T28" fmla="*/ 40 w 132"/>
                  <a:gd name="T29" fmla="*/ 127 h 133"/>
                  <a:gd name="T30" fmla="*/ 52 w 132"/>
                  <a:gd name="T31" fmla="*/ 131 h 133"/>
                  <a:gd name="T32" fmla="*/ 66 w 132"/>
                  <a:gd name="T33" fmla="*/ 133 h 133"/>
                  <a:gd name="T34" fmla="*/ 69 w 132"/>
                  <a:gd name="T35" fmla="*/ 132 h 133"/>
                  <a:gd name="T36" fmla="*/ 72 w 132"/>
                  <a:gd name="T37" fmla="*/ 132 h 133"/>
                  <a:gd name="T38" fmla="*/ 78 w 132"/>
                  <a:gd name="T39" fmla="*/ 131 h 133"/>
                  <a:gd name="T40" fmla="*/ 92 w 132"/>
                  <a:gd name="T41" fmla="*/ 127 h 133"/>
                  <a:gd name="T42" fmla="*/ 103 w 132"/>
                  <a:gd name="T43" fmla="*/ 122 h 133"/>
                  <a:gd name="T44" fmla="*/ 114 w 132"/>
                  <a:gd name="T45" fmla="*/ 114 h 133"/>
                  <a:gd name="T46" fmla="*/ 121 w 132"/>
                  <a:gd name="T47" fmla="*/ 103 h 133"/>
                  <a:gd name="T48" fmla="*/ 127 w 132"/>
                  <a:gd name="T49" fmla="*/ 92 h 133"/>
                  <a:gd name="T50" fmla="*/ 130 w 132"/>
                  <a:gd name="T51" fmla="*/ 79 h 133"/>
                  <a:gd name="T52" fmla="*/ 131 w 132"/>
                  <a:gd name="T53" fmla="*/ 72 h 133"/>
                  <a:gd name="T54" fmla="*/ 131 w 132"/>
                  <a:gd name="T55" fmla="*/ 69 h 133"/>
                  <a:gd name="T56" fmla="*/ 132 w 132"/>
                  <a:gd name="T57" fmla="*/ 67 h 133"/>
                  <a:gd name="T58" fmla="*/ 130 w 132"/>
                  <a:gd name="T59" fmla="*/ 52 h 133"/>
                  <a:gd name="T60" fmla="*/ 127 w 132"/>
                  <a:gd name="T61" fmla="*/ 40 h 133"/>
                  <a:gd name="T62" fmla="*/ 121 w 132"/>
                  <a:gd name="T63" fmla="*/ 29 h 133"/>
                  <a:gd name="T64" fmla="*/ 114 w 132"/>
                  <a:gd name="T65" fmla="*/ 20 h 133"/>
                  <a:gd name="T66" fmla="*/ 103 w 132"/>
                  <a:gd name="T67" fmla="*/ 10 h 133"/>
                  <a:gd name="T68" fmla="*/ 92 w 132"/>
                  <a:gd name="T69" fmla="*/ 5 h 133"/>
                  <a:gd name="T70" fmla="*/ 78 w 132"/>
                  <a:gd name="T71" fmla="*/ 1 h 133"/>
                  <a:gd name="T72" fmla="*/ 66 w 132"/>
                  <a:gd name="T7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3">
                    <a:moveTo>
                      <a:pt x="66" y="0"/>
                    </a:moveTo>
                    <a:lnTo>
                      <a:pt x="52" y="1"/>
                    </a:lnTo>
                    <a:lnTo>
                      <a:pt x="40" y="5"/>
                    </a:lnTo>
                    <a:lnTo>
                      <a:pt x="29" y="10"/>
                    </a:lnTo>
                    <a:lnTo>
                      <a:pt x="20" y="20"/>
                    </a:lnTo>
                    <a:lnTo>
                      <a:pt x="10" y="29"/>
                    </a:lnTo>
                    <a:lnTo>
                      <a:pt x="5" y="40"/>
                    </a:lnTo>
                    <a:lnTo>
                      <a:pt x="1" y="52"/>
                    </a:lnTo>
                    <a:lnTo>
                      <a:pt x="0" y="67"/>
                    </a:lnTo>
                    <a:lnTo>
                      <a:pt x="1" y="79"/>
                    </a:lnTo>
                    <a:lnTo>
                      <a:pt x="5" y="92"/>
                    </a:lnTo>
                    <a:lnTo>
                      <a:pt x="10" y="103"/>
                    </a:lnTo>
                    <a:lnTo>
                      <a:pt x="20" y="114"/>
                    </a:lnTo>
                    <a:lnTo>
                      <a:pt x="29" y="122"/>
                    </a:lnTo>
                    <a:lnTo>
                      <a:pt x="40" y="127"/>
                    </a:lnTo>
                    <a:lnTo>
                      <a:pt x="52" y="131"/>
                    </a:lnTo>
                    <a:lnTo>
                      <a:pt x="66" y="133"/>
                    </a:lnTo>
                    <a:lnTo>
                      <a:pt x="69" y="132"/>
                    </a:lnTo>
                    <a:lnTo>
                      <a:pt x="72" y="132"/>
                    </a:lnTo>
                    <a:lnTo>
                      <a:pt x="78" y="131"/>
                    </a:lnTo>
                    <a:lnTo>
                      <a:pt x="92" y="127"/>
                    </a:lnTo>
                    <a:lnTo>
                      <a:pt x="103" y="122"/>
                    </a:lnTo>
                    <a:lnTo>
                      <a:pt x="114" y="114"/>
                    </a:lnTo>
                    <a:lnTo>
                      <a:pt x="121" y="103"/>
                    </a:lnTo>
                    <a:lnTo>
                      <a:pt x="127" y="92"/>
                    </a:lnTo>
                    <a:lnTo>
                      <a:pt x="130" y="79"/>
                    </a:lnTo>
                    <a:lnTo>
                      <a:pt x="131" y="72"/>
                    </a:lnTo>
                    <a:lnTo>
                      <a:pt x="131" y="69"/>
                    </a:lnTo>
                    <a:lnTo>
                      <a:pt x="132" y="67"/>
                    </a:lnTo>
                    <a:lnTo>
                      <a:pt x="130" y="52"/>
                    </a:lnTo>
                    <a:lnTo>
                      <a:pt x="127" y="40"/>
                    </a:lnTo>
                    <a:lnTo>
                      <a:pt x="121" y="29"/>
                    </a:lnTo>
                    <a:lnTo>
                      <a:pt x="114" y="20"/>
                    </a:lnTo>
                    <a:lnTo>
                      <a:pt x="103" y="10"/>
                    </a:lnTo>
                    <a:lnTo>
                      <a:pt x="92" y="5"/>
                    </a:lnTo>
                    <a:lnTo>
                      <a:pt x="78" y="1"/>
                    </a:lnTo>
                    <a:lnTo>
                      <a:pt x="66"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8" name="Freeform 137">
                <a:extLst>
                  <a:ext uri="{FF2B5EF4-FFF2-40B4-BE49-F238E27FC236}">
                    <a16:creationId xmlns:a16="http://schemas.microsoft.com/office/drawing/2014/main" id="{F955C639-A62B-A2CB-D633-AFF9B4AB6C5D}"/>
                  </a:ext>
                </a:extLst>
              </p:cNvPr>
              <p:cNvSpPr>
                <a:spLocks/>
              </p:cNvSpPr>
              <p:nvPr/>
            </p:nvSpPr>
            <p:spPr bwMode="auto">
              <a:xfrm>
                <a:off x="3573463" y="4705350"/>
                <a:ext cx="34925" cy="34925"/>
              </a:xfrm>
              <a:custGeom>
                <a:avLst/>
                <a:gdLst>
                  <a:gd name="T0" fmla="*/ 66 w 133"/>
                  <a:gd name="T1" fmla="*/ 0 h 132"/>
                  <a:gd name="T2" fmla="*/ 52 w 133"/>
                  <a:gd name="T3" fmla="*/ 1 h 132"/>
                  <a:gd name="T4" fmla="*/ 40 w 133"/>
                  <a:gd name="T5" fmla="*/ 4 h 132"/>
                  <a:gd name="T6" fmla="*/ 29 w 133"/>
                  <a:gd name="T7" fmla="*/ 10 h 132"/>
                  <a:gd name="T8" fmla="*/ 20 w 133"/>
                  <a:gd name="T9" fmla="*/ 20 h 132"/>
                  <a:gd name="T10" fmla="*/ 10 w 133"/>
                  <a:gd name="T11" fmla="*/ 28 h 132"/>
                  <a:gd name="T12" fmla="*/ 5 w 133"/>
                  <a:gd name="T13" fmla="*/ 39 h 132"/>
                  <a:gd name="T14" fmla="*/ 1 w 133"/>
                  <a:gd name="T15" fmla="*/ 52 h 132"/>
                  <a:gd name="T16" fmla="*/ 0 w 133"/>
                  <a:gd name="T17" fmla="*/ 66 h 132"/>
                  <a:gd name="T18" fmla="*/ 1 w 133"/>
                  <a:gd name="T19" fmla="*/ 78 h 132"/>
                  <a:gd name="T20" fmla="*/ 5 w 133"/>
                  <a:gd name="T21" fmla="*/ 91 h 132"/>
                  <a:gd name="T22" fmla="*/ 10 w 133"/>
                  <a:gd name="T23" fmla="*/ 102 h 132"/>
                  <a:gd name="T24" fmla="*/ 20 w 133"/>
                  <a:gd name="T25" fmla="*/ 113 h 132"/>
                  <a:gd name="T26" fmla="*/ 29 w 133"/>
                  <a:gd name="T27" fmla="*/ 121 h 132"/>
                  <a:gd name="T28" fmla="*/ 40 w 133"/>
                  <a:gd name="T29" fmla="*/ 127 h 132"/>
                  <a:gd name="T30" fmla="*/ 52 w 133"/>
                  <a:gd name="T31" fmla="*/ 130 h 132"/>
                  <a:gd name="T32" fmla="*/ 66 w 133"/>
                  <a:gd name="T33" fmla="*/ 132 h 132"/>
                  <a:gd name="T34" fmla="*/ 69 w 133"/>
                  <a:gd name="T35" fmla="*/ 131 h 132"/>
                  <a:gd name="T36" fmla="*/ 72 w 133"/>
                  <a:gd name="T37" fmla="*/ 131 h 132"/>
                  <a:gd name="T38" fmla="*/ 79 w 133"/>
                  <a:gd name="T39" fmla="*/ 130 h 132"/>
                  <a:gd name="T40" fmla="*/ 92 w 133"/>
                  <a:gd name="T41" fmla="*/ 127 h 132"/>
                  <a:gd name="T42" fmla="*/ 103 w 133"/>
                  <a:gd name="T43" fmla="*/ 121 h 132"/>
                  <a:gd name="T44" fmla="*/ 114 w 133"/>
                  <a:gd name="T45" fmla="*/ 113 h 132"/>
                  <a:gd name="T46" fmla="*/ 122 w 133"/>
                  <a:gd name="T47" fmla="*/ 102 h 132"/>
                  <a:gd name="T48" fmla="*/ 127 w 133"/>
                  <a:gd name="T49" fmla="*/ 91 h 132"/>
                  <a:gd name="T50" fmla="*/ 130 w 133"/>
                  <a:gd name="T51" fmla="*/ 78 h 132"/>
                  <a:gd name="T52" fmla="*/ 131 w 133"/>
                  <a:gd name="T53" fmla="*/ 71 h 132"/>
                  <a:gd name="T54" fmla="*/ 131 w 133"/>
                  <a:gd name="T55" fmla="*/ 68 h 132"/>
                  <a:gd name="T56" fmla="*/ 133 w 133"/>
                  <a:gd name="T57" fmla="*/ 66 h 132"/>
                  <a:gd name="T58" fmla="*/ 130 w 133"/>
                  <a:gd name="T59" fmla="*/ 52 h 132"/>
                  <a:gd name="T60" fmla="*/ 127 w 133"/>
                  <a:gd name="T61" fmla="*/ 39 h 132"/>
                  <a:gd name="T62" fmla="*/ 122 w 133"/>
                  <a:gd name="T63" fmla="*/ 28 h 132"/>
                  <a:gd name="T64" fmla="*/ 114 w 133"/>
                  <a:gd name="T65" fmla="*/ 20 h 132"/>
                  <a:gd name="T66" fmla="*/ 103 w 133"/>
                  <a:gd name="T67" fmla="*/ 10 h 132"/>
                  <a:gd name="T68" fmla="*/ 92 w 133"/>
                  <a:gd name="T69" fmla="*/ 4 h 132"/>
                  <a:gd name="T70" fmla="*/ 79 w 133"/>
                  <a:gd name="T71" fmla="*/ 1 h 132"/>
                  <a:gd name="T72" fmla="*/ 66 w 133"/>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3" h="132">
                    <a:moveTo>
                      <a:pt x="66" y="0"/>
                    </a:moveTo>
                    <a:lnTo>
                      <a:pt x="52" y="1"/>
                    </a:lnTo>
                    <a:lnTo>
                      <a:pt x="40" y="4"/>
                    </a:lnTo>
                    <a:lnTo>
                      <a:pt x="29" y="10"/>
                    </a:lnTo>
                    <a:lnTo>
                      <a:pt x="20" y="20"/>
                    </a:lnTo>
                    <a:lnTo>
                      <a:pt x="10" y="28"/>
                    </a:lnTo>
                    <a:lnTo>
                      <a:pt x="5" y="39"/>
                    </a:lnTo>
                    <a:lnTo>
                      <a:pt x="1" y="52"/>
                    </a:lnTo>
                    <a:lnTo>
                      <a:pt x="0" y="66"/>
                    </a:lnTo>
                    <a:lnTo>
                      <a:pt x="1" y="78"/>
                    </a:lnTo>
                    <a:lnTo>
                      <a:pt x="5" y="91"/>
                    </a:lnTo>
                    <a:lnTo>
                      <a:pt x="10" y="102"/>
                    </a:lnTo>
                    <a:lnTo>
                      <a:pt x="20" y="113"/>
                    </a:lnTo>
                    <a:lnTo>
                      <a:pt x="29" y="121"/>
                    </a:lnTo>
                    <a:lnTo>
                      <a:pt x="40" y="127"/>
                    </a:lnTo>
                    <a:lnTo>
                      <a:pt x="52" y="130"/>
                    </a:lnTo>
                    <a:lnTo>
                      <a:pt x="66" y="132"/>
                    </a:lnTo>
                    <a:lnTo>
                      <a:pt x="69" y="131"/>
                    </a:lnTo>
                    <a:lnTo>
                      <a:pt x="72" y="131"/>
                    </a:lnTo>
                    <a:lnTo>
                      <a:pt x="79" y="130"/>
                    </a:lnTo>
                    <a:lnTo>
                      <a:pt x="92" y="127"/>
                    </a:lnTo>
                    <a:lnTo>
                      <a:pt x="103" y="121"/>
                    </a:lnTo>
                    <a:lnTo>
                      <a:pt x="114" y="113"/>
                    </a:lnTo>
                    <a:lnTo>
                      <a:pt x="122" y="102"/>
                    </a:lnTo>
                    <a:lnTo>
                      <a:pt x="127" y="91"/>
                    </a:lnTo>
                    <a:lnTo>
                      <a:pt x="130" y="78"/>
                    </a:lnTo>
                    <a:lnTo>
                      <a:pt x="131" y="71"/>
                    </a:lnTo>
                    <a:lnTo>
                      <a:pt x="131" y="68"/>
                    </a:lnTo>
                    <a:lnTo>
                      <a:pt x="133" y="66"/>
                    </a:lnTo>
                    <a:lnTo>
                      <a:pt x="130" y="52"/>
                    </a:lnTo>
                    <a:lnTo>
                      <a:pt x="127" y="39"/>
                    </a:lnTo>
                    <a:lnTo>
                      <a:pt x="122" y="28"/>
                    </a:lnTo>
                    <a:lnTo>
                      <a:pt x="114" y="20"/>
                    </a:lnTo>
                    <a:lnTo>
                      <a:pt x="103" y="10"/>
                    </a:lnTo>
                    <a:lnTo>
                      <a:pt x="92" y="4"/>
                    </a:lnTo>
                    <a:lnTo>
                      <a:pt x="79" y="1"/>
                    </a:lnTo>
                    <a:lnTo>
                      <a:pt x="66"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9" name="Freeform 138">
                <a:extLst>
                  <a:ext uri="{FF2B5EF4-FFF2-40B4-BE49-F238E27FC236}">
                    <a16:creationId xmlns:a16="http://schemas.microsoft.com/office/drawing/2014/main" id="{507F10CA-1067-5F77-431D-7075DDAE9FF2}"/>
                  </a:ext>
                </a:extLst>
              </p:cNvPr>
              <p:cNvSpPr>
                <a:spLocks/>
              </p:cNvSpPr>
              <p:nvPr/>
            </p:nvSpPr>
            <p:spPr bwMode="auto">
              <a:xfrm>
                <a:off x="3900488" y="4786313"/>
                <a:ext cx="34925" cy="34925"/>
              </a:xfrm>
              <a:custGeom>
                <a:avLst/>
                <a:gdLst>
                  <a:gd name="T0" fmla="*/ 66 w 132"/>
                  <a:gd name="T1" fmla="*/ 0 h 132"/>
                  <a:gd name="T2" fmla="*/ 52 w 132"/>
                  <a:gd name="T3" fmla="*/ 1 h 132"/>
                  <a:gd name="T4" fmla="*/ 39 w 132"/>
                  <a:gd name="T5" fmla="*/ 4 h 132"/>
                  <a:gd name="T6" fmla="*/ 28 w 132"/>
                  <a:gd name="T7" fmla="*/ 10 h 132"/>
                  <a:gd name="T8" fmla="*/ 20 w 132"/>
                  <a:gd name="T9" fmla="*/ 19 h 132"/>
                  <a:gd name="T10" fmla="*/ 10 w 132"/>
                  <a:gd name="T11" fmla="*/ 28 h 132"/>
                  <a:gd name="T12" fmla="*/ 4 w 132"/>
                  <a:gd name="T13" fmla="*/ 39 h 132"/>
                  <a:gd name="T14" fmla="*/ 1 w 132"/>
                  <a:gd name="T15" fmla="*/ 51 h 132"/>
                  <a:gd name="T16" fmla="*/ 0 w 132"/>
                  <a:gd name="T17" fmla="*/ 66 h 132"/>
                  <a:gd name="T18" fmla="*/ 1 w 132"/>
                  <a:gd name="T19" fmla="*/ 78 h 132"/>
                  <a:gd name="T20" fmla="*/ 4 w 132"/>
                  <a:gd name="T21" fmla="*/ 91 h 132"/>
                  <a:gd name="T22" fmla="*/ 10 w 132"/>
                  <a:gd name="T23" fmla="*/ 102 h 132"/>
                  <a:gd name="T24" fmla="*/ 20 w 132"/>
                  <a:gd name="T25" fmla="*/ 113 h 132"/>
                  <a:gd name="T26" fmla="*/ 28 w 132"/>
                  <a:gd name="T27" fmla="*/ 121 h 132"/>
                  <a:gd name="T28" fmla="*/ 39 w 132"/>
                  <a:gd name="T29" fmla="*/ 126 h 132"/>
                  <a:gd name="T30" fmla="*/ 52 w 132"/>
                  <a:gd name="T31" fmla="*/ 130 h 132"/>
                  <a:gd name="T32" fmla="*/ 66 w 132"/>
                  <a:gd name="T33" fmla="*/ 132 h 132"/>
                  <a:gd name="T34" fmla="*/ 68 w 132"/>
                  <a:gd name="T35" fmla="*/ 131 h 132"/>
                  <a:gd name="T36" fmla="*/ 71 w 132"/>
                  <a:gd name="T37" fmla="*/ 131 h 132"/>
                  <a:gd name="T38" fmla="*/ 78 w 132"/>
                  <a:gd name="T39" fmla="*/ 130 h 132"/>
                  <a:gd name="T40" fmla="*/ 91 w 132"/>
                  <a:gd name="T41" fmla="*/ 126 h 132"/>
                  <a:gd name="T42" fmla="*/ 102 w 132"/>
                  <a:gd name="T43" fmla="*/ 121 h 132"/>
                  <a:gd name="T44" fmla="*/ 113 w 132"/>
                  <a:gd name="T45" fmla="*/ 113 h 132"/>
                  <a:gd name="T46" fmla="*/ 121 w 132"/>
                  <a:gd name="T47" fmla="*/ 102 h 132"/>
                  <a:gd name="T48" fmla="*/ 126 w 132"/>
                  <a:gd name="T49" fmla="*/ 91 h 132"/>
                  <a:gd name="T50" fmla="*/ 130 w 132"/>
                  <a:gd name="T51" fmla="*/ 78 h 132"/>
                  <a:gd name="T52" fmla="*/ 131 w 132"/>
                  <a:gd name="T53" fmla="*/ 71 h 132"/>
                  <a:gd name="T54" fmla="*/ 131 w 132"/>
                  <a:gd name="T55" fmla="*/ 68 h 132"/>
                  <a:gd name="T56" fmla="*/ 132 w 132"/>
                  <a:gd name="T57" fmla="*/ 66 h 132"/>
                  <a:gd name="T58" fmla="*/ 130 w 132"/>
                  <a:gd name="T59" fmla="*/ 51 h 132"/>
                  <a:gd name="T60" fmla="*/ 126 w 132"/>
                  <a:gd name="T61" fmla="*/ 39 h 132"/>
                  <a:gd name="T62" fmla="*/ 121 w 132"/>
                  <a:gd name="T63" fmla="*/ 28 h 132"/>
                  <a:gd name="T64" fmla="*/ 113 w 132"/>
                  <a:gd name="T65" fmla="*/ 19 h 132"/>
                  <a:gd name="T66" fmla="*/ 102 w 132"/>
                  <a:gd name="T67" fmla="*/ 10 h 132"/>
                  <a:gd name="T68" fmla="*/ 91 w 132"/>
                  <a:gd name="T69" fmla="*/ 4 h 132"/>
                  <a:gd name="T70" fmla="*/ 78 w 132"/>
                  <a:gd name="T71" fmla="*/ 1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52" y="1"/>
                    </a:lnTo>
                    <a:lnTo>
                      <a:pt x="39" y="4"/>
                    </a:lnTo>
                    <a:lnTo>
                      <a:pt x="28" y="10"/>
                    </a:lnTo>
                    <a:lnTo>
                      <a:pt x="20" y="19"/>
                    </a:lnTo>
                    <a:lnTo>
                      <a:pt x="10" y="28"/>
                    </a:lnTo>
                    <a:lnTo>
                      <a:pt x="4" y="39"/>
                    </a:lnTo>
                    <a:lnTo>
                      <a:pt x="1" y="51"/>
                    </a:lnTo>
                    <a:lnTo>
                      <a:pt x="0" y="66"/>
                    </a:lnTo>
                    <a:lnTo>
                      <a:pt x="1" y="78"/>
                    </a:lnTo>
                    <a:lnTo>
                      <a:pt x="4" y="91"/>
                    </a:lnTo>
                    <a:lnTo>
                      <a:pt x="10" y="102"/>
                    </a:lnTo>
                    <a:lnTo>
                      <a:pt x="20" y="113"/>
                    </a:lnTo>
                    <a:lnTo>
                      <a:pt x="28" y="121"/>
                    </a:lnTo>
                    <a:lnTo>
                      <a:pt x="39" y="126"/>
                    </a:lnTo>
                    <a:lnTo>
                      <a:pt x="52" y="130"/>
                    </a:lnTo>
                    <a:lnTo>
                      <a:pt x="66" y="132"/>
                    </a:lnTo>
                    <a:lnTo>
                      <a:pt x="68" y="131"/>
                    </a:lnTo>
                    <a:lnTo>
                      <a:pt x="71" y="131"/>
                    </a:lnTo>
                    <a:lnTo>
                      <a:pt x="78" y="130"/>
                    </a:lnTo>
                    <a:lnTo>
                      <a:pt x="91" y="126"/>
                    </a:lnTo>
                    <a:lnTo>
                      <a:pt x="102" y="121"/>
                    </a:lnTo>
                    <a:lnTo>
                      <a:pt x="113" y="113"/>
                    </a:lnTo>
                    <a:lnTo>
                      <a:pt x="121" y="102"/>
                    </a:lnTo>
                    <a:lnTo>
                      <a:pt x="126" y="91"/>
                    </a:lnTo>
                    <a:lnTo>
                      <a:pt x="130" y="78"/>
                    </a:lnTo>
                    <a:lnTo>
                      <a:pt x="131" y="71"/>
                    </a:lnTo>
                    <a:lnTo>
                      <a:pt x="131" y="68"/>
                    </a:lnTo>
                    <a:lnTo>
                      <a:pt x="132" y="66"/>
                    </a:lnTo>
                    <a:lnTo>
                      <a:pt x="130" y="51"/>
                    </a:lnTo>
                    <a:lnTo>
                      <a:pt x="126" y="39"/>
                    </a:lnTo>
                    <a:lnTo>
                      <a:pt x="121" y="28"/>
                    </a:lnTo>
                    <a:lnTo>
                      <a:pt x="113" y="19"/>
                    </a:lnTo>
                    <a:lnTo>
                      <a:pt x="102" y="10"/>
                    </a:lnTo>
                    <a:lnTo>
                      <a:pt x="91" y="4"/>
                    </a:lnTo>
                    <a:lnTo>
                      <a:pt x="78" y="1"/>
                    </a:lnTo>
                    <a:lnTo>
                      <a:pt x="66"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0" name="Freeform 139">
                <a:extLst>
                  <a:ext uri="{FF2B5EF4-FFF2-40B4-BE49-F238E27FC236}">
                    <a16:creationId xmlns:a16="http://schemas.microsoft.com/office/drawing/2014/main" id="{5A5A98B1-1652-6C1B-C7D9-D2257EDC01EE}"/>
                  </a:ext>
                </a:extLst>
              </p:cNvPr>
              <p:cNvSpPr>
                <a:spLocks/>
              </p:cNvSpPr>
              <p:nvPr/>
            </p:nvSpPr>
            <p:spPr bwMode="auto">
              <a:xfrm>
                <a:off x="4548188" y="4983163"/>
                <a:ext cx="34925" cy="34925"/>
              </a:xfrm>
              <a:custGeom>
                <a:avLst/>
                <a:gdLst>
                  <a:gd name="T0" fmla="*/ 66 w 132"/>
                  <a:gd name="T1" fmla="*/ 0 h 133"/>
                  <a:gd name="T2" fmla="*/ 52 w 132"/>
                  <a:gd name="T3" fmla="*/ 1 h 133"/>
                  <a:gd name="T4" fmla="*/ 40 w 132"/>
                  <a:gd name="T5" fmla="*/ 5 h 133"/>
                  <a:gd name="T6" fmla="*/ 29 w 132"/>
                  <a:gd name="T7" fmla="*/ 10 h 133"/>
                  <a:gd name="T8" fmla="*/ 20 w 132"/>
                  <a:gd name="T9" fmla="*/ 20 h 133"/>
                  <a:gd name="T10" fmla="*/ 10 w 132"/>
                  <a:gd name="T11" fmla="*/ 29 h 133"/>
                  <a:gd name="T12" fmla="*/ 4 w 132"/>
                  <a:gd name="T13" fmla="*/ 40 h 133"/>
                  <a:gd name="T14" fmla="*/ 1 w 132"/>
                  <a:gd name="T15" fmla="*/ 52 h 133"/>
                  <a:gd name="T16" fmla="*/ 0 w 132"/>
                  <a:gd name="T17" fmla="*/ 66 h 133"/>
                  <a:gd name="T18" fmla="*/ 1 w 132"/>
                  <a:gd name="T19" fmla="*/ 79 h 133"/>
                  <a:gd name="T20" fmla="*/ 4 w 132"/>
                  <a:gd name="T21" fmla="*/ 92 h 133"/>
                  <a:gd name="T22" fmla="*/ 10 w 132"/>
                  <a:gd name="T23" fmla="*/ 103 h 133"/>
                  <a:gd name="T24" fmla="*/ 20 w 132"/>
                  <a:gd name="T25" fmla="*/ 114 h 133"/>
                  <a:gd name="T26" fmla="*/ 29 w 132"/>
                  <a:gd name="T27" fmla="*/ 122 h 133"/>
                  <a:gd name="T28" fmla="*/ 40 w 132"/>
                  <a:gd name="T29" fmla="*/ 127 h 133"/>
                  <a:gd name="T30" fmla="*/ 52 w 132"/>
                  <a:gd name="T31" fmla="*/ 130 h 133"/>
                  <a:gd name="T32" fmla="*/ 66 w 132"/>
                  <a:gd name="T33" fmla="*/ 133 h 133"/>
                  <a:gd name="T34" fmla="*/ 68 w 132"/>
                  <a:gd name="T35" fmla="*/ 131 h 133"/>
                  <a:gd name="T36" fmla="*/ 72 w 132"/>
                  <a:gd name="T37" fmla="*/ 131 h 133"/>
                  <a:gd name="T38" fmla="*/ 78 w 132"/>
                  <a:gd name="T39" fmla="*/ 130 h 133"/>
                  <a:gd name="T40" fmla="*/ 91 w 132"/>
                  <a:gd name="T41" fmla="*/ 127 h 133"/>
                  <a:gd name="T42" fmla="*/ 102 w 132"/>
                  <a:gd name="T43" fmla="*/ 122 h 133"/>
                  <a:gd name="T44" fmla="*/ 113 w 132"/>
                  <a:gd name="T45" fmla="*/ 114 h 133"/>
                  <a:gd name="T46" fmla="*/ 121 w 132"/>
                  <a:gd name="T47" fmla="*/ 103 h 133"/>
                  <a:gd name="T48" fmla="*/ 127 w 132"/>
                  <a:gd name="T49" fmla="*/ 92 h 133"/>
                  <a:gd name="T50" fmla="*/ 130 w 132"/>
                  <a:gd name="T51" fmla="*/ 79 h 133"/>
                  <a:gd name="T52" fmla="*/ 131 w 132"/>
                  <a:gd name="T53" fmla="*/ 72 h 133"/>
                  <a:gd name="T54" fmla="*/ 131 w 132"/>
                  <a:gd name="T55" fmla="*/ 69 h 133"/>
                  <a:gd name="T56" fmla="*/ 132 w 132"/>
                  <a:gd name="T57" fmla="*/ 66 h 133"/>
                  <a:gd name="T58" fmla="*/ 130 w 132"/>
                  <a:gd name="T59" fmla="*/ 52 h 133"/>
                  <a:gd name="T60" fmla="*/ 127 w 132"/>
                  <a:gd name="T61" fmla="*/ 40 h 133"/>
                  <a:gd name="T62" fmla="*/ 121 w 132"/>
                  <a:gd name="T63" fmla="*/ 29 h 133"/>
                  <a:gd name="T64" fmla="*/ 113 w 132"/>
                  <a:gd name="T65" fmla="*/ 20 h 133"/>
                  <a:gd name="T66" fmla="*/ 102 w 132"/>
                  <a:gd name="T67" fmla="*/ 10 h 133"/>
                  <a:gd name="T68" fmla="*/ 91 w 132"/>
                  <a:gd name="T69" fmla="*/ 5 h 133"/>
                  <a:gd name="T70" fmla="*/ 78 w 132"/>
                  <a:gd name="T71" fmla="*/ 1 h 133"/>
                  <a:gd name="T72" fmla="*/ 66 w 132"/>
                  <a:gd name="T7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3">
                    <a:moveTo>
                      <a:pt x="66" y="0"/>
                    </a:moveTo>
                    <a:lnTo>
                      <a:pt x="52" y="1"/>
                    </a:lnTo>
                    <a:lnTo>
                      <a:pt x="40" y="5"/>
                    </a:lnTo>
                    <a:lnTo>
                      <a:pt x="29" y="10"/>
                    </a:lnTo>
                    <a:lnTo>
                      <a:pt x="20" y="20"/>
                    </a:lnTo>
                    <a:lnTo>
                      <a:pt x="10" y="29"/>
                    </a:lnTo>
                    <a:lnTo>
                      <a:pt x="4" y="40"/>
                    </a:lnTo>
                    <a:lnTo>
                      <a:pt x="1" y="52"/>
                    </a:lnTo>
                    <a:lnTo>
                      <a:pt x="0" y="66"/>
                    </a:lnTo>
                    <a:lnTo>
                      <a:pt x="1" y="79"/>
                    </a:lnTo>
                    <a:lnTo>
                      <a:pt x="4" y="92"/>
                    </a:lnTo>
                    <a:lnTo>
                      <a:pt x="10" y="103"/>
                    </a:lnTo>
                    <a:lnTo>
                      <a:pt x="20" y="114"/>
                    </a:lnTo>
                    <a:lnTo>
                      <a:pt x="29" y="122"/>
                    </a:lnTo>
                    <a:lnTo>
                      <a:pt x="40" y="127"/>
                    </a:lnTo>
                    <a:lnTo>
                      <a:pt x="52" y="130"/>
                    </a:lnTo>
                    <a:lnTo>
                      <a:pt x="66" y="133"/>
                    </a:lnTo>
                    <a:lnTo>
                      <a:pt x="68" y="131"/>
                    </a:lnTo>
                    <a:lnTo>
                      <a:pt x="72" y="131"/>
                    </a:lnTo>
                    <a:lnTo>
                      <a:pt x="78" y="130"/>
                    </a:lnTo>
                    <a:lnTo>
                      <a:pt x="91" y="127"/>
                    </a:lnTo>
                    <a:lnTo>
                      <a:pt x="102" y="122"/>
                    </a:lnTo>
                    <a:lnTo>
                      <a:pt x="113" y="114"/>
                    </a:lnTo>
                    <a:lnTo>
                      <a:pt x="121" y="103"/>
                    </a:lnTo>
                    <a:lnTo>
                      <a:pt x="127" y="92"/>
                    </a:lnTo>
                    <a:lnTo>
                      <a:pt x="130" y="79"/>
                    </a:lnTo>
                    <a:lnTo>
                      <a:pt x="131" y="72"/>
                    </a:lnTo>
                    <a:lnTo>
                      <a:pt x="131" y="69"/>
                    </a:lnTo>
                    <a:lnTo>
                      <a:pt x="132" y="66"/>
                    </a:lnTo>
                    <a:lnTo>
                      <a:pt x="130" y="52"/>
                    </a:lnTo>
                    <a:lnTo>
                      <a:pt x="127" y="40"/>
                    </a:lnTo>
                    <a:lnTo>
                      <a:pt x="121" y="29"/>
                    </a:lnTo>
                    <a:lnTo>
                      <a:pt x="113" y="20"/>
                    </a:lnTo>
                    <a:lnTo>
                      <a:pt x="102" y="10"/>
                    </a:lnTo>
                    <a:lnTo>
                      <a:pt x="91" y="5"/>
                    </a:lnTo>
                    <a:lnTo>
                      <a:pt x="78" y="1"/>
                    </a:lnTo>
                    <a:lnTo>
                      <a:pt x="66"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1" name="Freeform 140">
                <a:extLst>
                  <a:ext uri="{FF2B5EF4-FFF2-40B4-BE49-F238E27FC236}">
                    <a16:creationId xmlns:a16="http://schemas.microsoft.com/office/drawing/2014/main" id="{3E42B061-93CB-3F26-3F14-08A4E11A68F7}"/>
                  </a:ext>
                </a:extLst>
              </p:cNvPr>
              <p:cNvSpPr>
                <a:spLocks/>
              </p:cNvSpPr>
              <p:nvPr/>
            </p:nvSpPr>
            <p:spPr bwMode="auto">
              <a:xfrm>
                <a:off x="5207000" y="5186363"/>
                <a:ext cx="34925" cy="34925"/>
              </a:xfrm>
              <a:custGeom>
                <a:avLst/>
                <a:gdLst>
                  <a:gd name="T0" fmla="*/ 66 w 132"/>
                  <a:gd name="T1" fmla="*/ 0 h 133"/>
                  <a:gd name="T2" fmla="*/ 52 w 132"/>
                  <a:gd name="T3" fmla="*/ 1 h 133"/>
                  <a:gd name="T4" fmla="*/ 40 w 132"/>
                  <a:gd name="T5" fmla="*/ 5 h 133"/>
                  <a:gd name="T6" fmla="*/ 29 w 132"/>
                  <a:gd name="T7" fmla="*/ 10 h 133"/>
                  <a:gd name="T8" fmla="*/ 20 w 132"/>
                  <a:gd name="T9" fmla="*/ 20 h 133"/>
                  <a:gd name="T10" fmla="*/ 10 w 132"/>
                  <a:gd name="T11" fmla="*/ 29 h 133"/>
                  <a:gd name="T12" fmla="*/ 5 w 132"/>
                  <a:gd name="T13" fmla="*/ 40 h 133"/>
                  <a:gd name="T14" fmla="*/ 1 w 132"/>
                  <a:gd name="T15" fmla="*/ 52 h 133"/>
                  <a:gd name="T16" fmla="*/ 0 w 132"/>
                  <a:gd name="T17" fmla="*/ 66 h 133"/>
                  <a:gd name="T18" fmla="*/ 1 w 132"/>
                  <a:gd name="T19" fmla="*/ 79 h 133"/>
                  <a:gd name="T20" fmla="*/ 5 w 132"/>
                  <a:gd name="T21" fmla="*/ 92 h 133"/>
                  <a:gd name="T22" fmla="*/ 10 w 132"/>
                  <a:gd name="T23" fmla="*/ 103 h 133"/>
                  <a:gd name="T24" fmla="*/ 20 w 132"/>
                  <a:gd name="T25" fmla="*/ 114 h 133"/>
                  <a:gd name="T26" fmla="*/ 29 w 132"/>
                  <a:gd name="T27" fmla="*/ 122 h 133"/>
                  <a:gd name="T28" fmla="*/ 40 w 132"/>
                  <a:gd name="T29" fmla="*/ 127 h 133"/>
                  <a:gd name="T30" fmla="*/ 52 w 132"/>
                  <a:gd name="T31" fmla="*/ 130 h 133"/>
                  <a:gd name="T32" fmla="*/ 66 w 132"/>
                  <a:gd name="T33" fmla="*/ 133 h 133"/>
                  <a:gd name="T34" fmla="*/ 68 w 132"/>
                  <a:gd name="T35" fmla="*/ 131 h 133"/>
                  <a:gd name="T36" fmla="*/ 72 w 132"/>
                  <a:gd name="T37" fmla="*/ 131 h 133"/>
                  <a:gd name="T38" fmla="*/ 78 w 132"/>
                  <a:gd name="T39" fmla="*/ 130 h 133"/>
                  <a:gd name="T40" fmla="*/ 92 w 132"/>
                  <a:gd name="T41" fmla="*/ 127 h 133"/>
                  <a:gd name="T42" fmla="*/ 103 w 132"/>
                  <a:gd name="T43" fmla="*/ 122 h 133"/>
                  <a:gd name="T44" fmla="*/ 114 w 132"/>
                  <a:gd name="T45" fmla="*/ 114 h 133"/>
                  <a:gd name="T46" fmla="*/ 121 w 132"/>
                  <a:gd name="T47" fmla="*/ 103 h 133"/>
                  <a:gd name="T48" fmla="*/ 127 w 132"/>
                  <a:gd name="T49" fmla="*/ 92 h 133"/>
                  <a:gd name="T50" fmla="*/ 130 w 132"/>
                  <a:gd name="T51" fmla="*/ 79 h 133"/>
                  <a:gd name="T52" fmla="*/ 131 w 132"/>
                  <a:gd name="T53" fmla="*/ 72 h 133"/>
                  <a:gd name="T54" fmla="*/ 131 w 132"/>
                  <a:gd name="T55" fmla="*/ 69 h 133"/>
                  <a:gd name="T56" fmla="*/ 132 w 132"/>
                  <a:gd name="T57" fmla="*/ 66 h 133"/>
                  <a:gd name="T58" fmla="*/ 130 w 132"/>
                  <a:gd name="T59" fmla="*/ 52 h 133"/>
                  <a:gd name="T60" fmla="*/ 127 w 132"/>
                  <a:gd name="T61" fmla="*/ 40 h 133"/>
                  <a:gd name="T62" fmla="*/ 121 w 132"/>
                  <a:gd name="T63" fmla="*/ 29 h 133"/>
                  <a:gd name="T64" fmla="*/ 114 w 132"/>
                  <a:gd name="T65" fmla="*/ 20 h 133"/>
                  <a:gd name="T66" fmla="*/ 103 w 132"/>
                  <a:gd name="T67" fmla="*/ 10 h 133"/>
                  <a:gd name="T68" fmla="*/ 92 w 132"/>
                  <a:gd name="T69" fmla="*/ 5 h 133"/>
                  <a:gd name="T70" fmla="*/ 78 w 132"/>
                  <a:gd name="T71" fmla="*/ 1 h 133"/>
                  <a:gd name="T72" fmla="*/ 66 w 132"/>
                  <a:gd name="T7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3">
                    <a:moveTo>
                      <a:pt x="66" y="0"/>
                    </a:moveTo>
                    <a:lnTo>
                      <a:pt x="52" y="1"/>
                    </a:lnTo>
                    <a:lnTo>
                      <a:pt x="40" y="5"/>
                    </a:lnTo>
                    <a:lnTo>
                      <a:pt x="29" y="10"/>
                    </a:lnTo>
                    <a:lnTo>
                      <a:pt x="20" y="20"/>
                    </a:lnTo>
                    <a:lnTo>
                      <a:pt x="10" y="29"/>
                    </a:lnTo>
                    <a:lnTo>
                      <a:pt x="5" y="40"/>
                    </a:lnTo>
                    <a:lnTo>
                      <a:pt x="1" y="52"/>
                    </a:lnTo>
                    <a:lnTo>
                      <a:pt x="0" y="66"/>
                    </a:lnTo>
                    <a:lnTo>
                      <a:pt x="1" y="79"/>
                    </a:lnTo>
                    <a:lnTo>
                      <a:pt x="5" y="92"/>
                    </a:lnTo>
                    <a:lnTo>
                      <a:pt x="10" y="103"/>
                    </a:lnTo>
                    <a:lnTo>
                      <a:pt x="20" y="114"/>
                    </a:lnTo>
                    <a:lnTo>
                      <a:pt x="29" y="122"/>
                    </a:lnTo>
                    <a:lnTo>
                      <a:pt x="40" y="127"/>
                    </a:lnTo>
                    <a:lnTo>
                      <a:pt x="52" y="130"/>
                    </a:lnTo>
                    <a:lnTo>
                      <a:pt x="66" y="133"/>
                    </a:lnTo>
                    <a:lnTo>
                      <a:pt x="68" y="131"/>
                    </a:lnTo>
                    <a:lnTo>
                      <a:pt x="72" y="131"/>
                    </a:lnTo>
                    <a:lnTo>
                      <a:pt x="78" y="130"/>
                    </a:lnTo>
                    <a:lnTo>
                      <a:pt x="92" y="127"/>
                    </a:lnTo>
                    <a:lnTo>
                      <a:pt x="103" y="122"/>
                    </a:lnTo>
                    <a:lnTo>
                      <a:pt x="114" y="114"/>
                    </a:lnTo>
                    <a:lnTo>
                      <a:pt x="121" y="103"/>
                    </a:lnTo>
                    <a:lnTo>
                      <a:pt x="127" y="92"/>
                    </a:lnTo>
                    <a:lnTo>
                      <a:pt x="130" y="79"/>
                    </a:lnTo>
                    <a:lnTo>
                      <a:pt x="131" y="72"/>
                    </a:lnTo>
                    <a:lnTo>
                      <a:pt x="131" y="69"/>
                    </a:lnTo>
                    <a:lnTo>
                      <a:pt x="132" y="66"/>
                    </a:lnTo>
                    <a:lnTo>
                      <a:pt x="130" y="52"/>
                    </a:lnTo>
                    <a:lnTo>
                      <a:pt x="127" y="40"/>
                    </a:lnTo>
                    <a:lnTo>
                      <a:pt x="121" y="29"/>
                    </a:lnTo>
                    <a:lnTo>
                      <a:pt x="114" y="20"/>
                    </a:lnTo>
                    <a:lnTo>
                      <a:pt x="103" y="10"/>
                    </a:lnTo>
                    <a:lnTo>
                      <a:pt x="92" y="5"/>
                    </a:lnTo>
                    <a:lnTo>
                      <a:pt x="78" y="1"/>
                    </a:lnTo>
                    <a:lnTo>
                      <a:pt x="66"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2" name="Line 141">
                <a:extLst>
                  <a:ext uri="{FF2B5EF4-FFF2-40B4-BE49-F238E27FC236}">
                    <a16:creationId xmlns:a16="http://schemas.microsoft.com/office/drawing/2014/main" id="{B6FB5BDC-3FFF-893D-F65C-E59CE06DE6BE}"/>
                  </a:ext>
                </a:extLst>
              </p:cNvPr>
              <p:cNvSpPr>
                <a:spLocks noChangeShapeType="1"/>
              </p:cNvSpPr>
              <p:nvPr/>
            </p:nvSpPr>
            <p:spPr bwMode="auto">
              <a:xfrm>
                <a:off x="5230813" y="4879975"/>
                <a:ext cx="0" cy="117475"/>
              </a:xfrm>
              <a:prstGeom prst="line">
                <a:avLst/>
              </a:prstGeom>
              <a:noFill/>
              <a:ln w="6350">
                <a:solidFill>
                  <a:srgbClr val="00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3" name="Line 142">
                <a:extLst>
                  <a:ext uri="{FF2B5EF4-FFF2-40B4-BE49-F238E27FC236}">
                    <a16:creationId xmlns:a16="http://schemas.microsoft.com/office/drawing/2014/main" id="{31ADB7B7-B85C-5A3C-91BB-C5A66E3D19E5}"/>
                  </a:ext>
                </a:extLst>
              </p:cNvPr>
              <p:cNvSpPr>
                <a:spLocks noChangeShapeType="1"/>
              </p:cNvSpPr>
              <p:nvPr/>
            </p:nvSpPr>
            <p:spPr bwMode="auto">
              <a:xfrm>
                <a:off x="3273425" y="4356100"/>
                <a:ext cx="0" cy="58738"/>
              </a:xfrm>
              <a:prstGeom prst="line">
                <a:avLst/>
              </a:prstGeom>
              <a:noFill/>
              <a:ln w="6350">
                <a:solidFill>
                  <a:srgbClr val="00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4" name="Line 143">
                <a:extLst>
                  <a:ext uri="{FF2B5EF4-FFF2-40B4-BE49-F238E27FC236}">
                    <a16:creationId xmlns:a16="http://schemas.microsoft.com/office/drawing/2014/main" id="{2C235203-5CA4-13D0-2540-B1BFE1A077B9}"/>
                  </a:ext>
                </a:extLst>
              </p:cNvPr>
              <p:cNvSpPr>
                <a:spLocks noChangeShapeType="1"/>
              </p:cNvSpPr>
              <p:nvPr/>
            </p:nvSpPr>
            <p:spPr bwMode="auto">
              <a:xfrm>
                <a:off x="3924300" y="4527550"/>
                <a:ext cx="0" cy="88900"/>
              </a:xfrm>
              <a:prstGeom prst="line">
                <a:avLst/>
              </a:prstGeom>
              <a:noFill/>
              <a:ln w="6350">
                <a:solidFill>
                  <a:srgbClr val="00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5" name="Line 144">
                <a:extLst>
                  <a:ext uri="{FF2B5EF4-FFF2-40B4-BE49-F238E27FC236}">
                    <a16:creationId xmlns:a16="http://schemas.microsoft.com/office/drawing/2014/main" id="{0BB434AD-8F60-2E6A-D878-61EDCD5881AF}"/>
                  </a:ext>
                </a:extLst>
              </p:cNvPr>
              <p:cNvSpPr>
                <a:spLocks noChangeShapeType="1"/>
              </p:cNvSpPr>
              <p:nvPr/>
            </p:nvSpPr>
            <p:spPr bwMode="auto">
              <a:xfrm>
                <a:off x="3600450" y="4440238"/>
                <a:ext cx="0" cy="71438"/>
              </a:xfrm>
              <a:prstGeom prst="line">
                <a:avLst/>
              </a:prstGeom>
              <a:noFill/>
              <a:ln w="6350">
                <a:solidFill>
                  <a:srgbClr val="00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6" name="Line 145">
                <a:extLst>
                  <a:ext uri="{FF2B5EF4-FFF2-40B4-BE49-F238E27FC236}">
                    <a16:creationId xmlns:a16="http://schemas.microsoft.com/office/drawing/2014/main" id="{E57A9480-59C0-64A3-2D61-412EBEB4B8FE}"/>
                  </a:ext>
                </a:extLst>
              </p:cNvPr>
              <p:cNvSpPr>
                <a:spLocks noChangeShapeType="1"/>
              </p:cNvSpPr>
              <p:nvPr/>
            </p:nvSpPr>
            <p:spPr bwMode="auto">
              <a:xfrm>
                <a:off x="728663" y="3575050"/>
                <a:ext cx="0" cy="44450"/>
              </a:xfrm>
              <a:prstGeom prst="line">
                <a:avLst/>
              </a:prstGeom>
              <a:noFill/>
              <a:ln w="6350">
                <a:solidFill>
                  <a:srgbClr val="00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7" name="Line 146">
                <a:extLst>
                  <a:ext uri="{FF2B5EF4-FFF2-40B4-BE49-F238E27FC236}">
                    <a16:creationId xmlns:a16="http://schemas.microsoft.com/office/drawing/2014/main" id="{B308D2FA-EAEC-EC7E-9B0A-E6479CD4AAA5}"/>
                  </a:ext>
                </a:extLst>
              </p:cNvPr>
              <p:cNvSpPr>
                <a:spLocks noChangeShapeType="1"/>
              </p:cNvSpPr>
              <p:nvPr/>
            </p:nvSpPr>
            <p:spPr bwMode="auto">
              <a:xfrm>
                <a:off x="4581525" y="4713288"/>
                <a:ext cx="0" cy="88900"/>
              </a:xfrm>
              <a:prstGeom prst="line">
                <a:avLst/>
              </a:prstGeom>
              <a:noFill/>
              <a:ln w="6350">
                <a:solidFill>
                  <a:srgbClr val="00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8" name="Line 147">
                <a:extLst>
                  <a:ext uri="{FF2B5EF4-FFF2-40B4-BE49-F238E27FC236}">
                    <a16:creationId xmlns:a16="http://schemas.microsoft.com/office/drawing/2014/main" id="{E6C0F367-6B4C-BBF1-4315-AB3BB9B221E0}"/>
                  </a:ext>
                </a:extLst>
              </p:cNvPr>
              <p:cNvSpPr>
                <a:spLocks noChangeShapeType="1"/>
              </p:cNvSpPr>
              <p:nvPr/>
            </p:nvSpPr>
            <p:spPr bwMode="auto">
              <a:xfrm>
                <a:off x="2492375" y="4116388"/>
                <a:ext cx="0" cy="58738"/>
              </a:xfrm>
              <a:prstGeom prst="line">
                <a:avLst/>
              </a:prstGeom>
              <a:noFill/>
              <a:ln w="6350">
                <a:solidFill>
                  <a:srgbClr val="00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9" name="Line 148">
                <a:extLst>
                  <a:ext uri="{FF2B5EF4-FFF2-40B4-BE49-F238E27FC236}">
                    <a16:creationId xmlns:a16="http://schemas.microsoft.com/office/drawing/2014/main" id="{BBF12D6C-74B8-E43E-633B-8B8F5FE11AED}"/>
                  </a:ext>
                </a:extLst>
              </p:cNvPr>
              <p:cNvSpPr>
                <a:spLocks noChangeShapeType="1"/>
              </p:cNvSpPr>
              <p:nvPr/>
            </p:nvSpPr>
            <p:spPr bwMode="auto">
              <a:xfrm>
                <a:off x="2752725" y="4210050"/>
                <a:ext cx="0" cy="49213"/>
              </a:xfrm>
              <a:prstGeom prst="line">
                <a:avLst/>
              </a:prstGeom>
              <a:noFill/>
              <a:ln w="6350">
                <a:solidFill>
                  <a:srgbClr val="00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0" name="Line 149">
                <a:extLst>
                  <a:ext uri="{FF2B5EF4-FFF2-40B4-BE49-F238E27FC236}">
                    <a16:creationId xmlns:a16="http://schemas.microsoft.com/office/drawing/2014/main" id="{203A1F48-5AA3-CF8E-D07F-8C0A1B627C4C}"/>
                  </a:ext>
                </a:extLst>
              </p:cNvPr>
              <p:cNvSpPr>
                <a:spLocks noChangeShapeType="1"/>
              </p:cNvSpPr>
              <p:nvPr/>
            </p:nvSpPr>
            <p:spPr bwMode="auto">
              <a:xfrm>
                <a:off x="3014663" y="4291013"/>
                <a:ext cx="0" cy="61913"/>
              </a:xfrm>
              <a:prstGeom prst="line">
                <a:avLst/>
              </a:prstGeom>
              <a:noFill/>
              <a:ln w="6350">
                <a:solidFill>
                  <a:srgbClr val="00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1" name="Line 150">
                <a:extLst>
                  <a:ext uri="{FF2B5EF4-FFF2-40B4-BE49-F238E27FC236}">
                    <a16:creationId xmlns:a16="http://schemas.microsoft.com/office/drawing/2014/main" id="{4900844C-A842-ABB3-C252-EF51DBC92858}"/>
                  </a:ext>
                </a:extLst>
              </p:cNvPr>
              <p:cNvSpPr>
                <a:spLocks noChangeShapeType="1"/>
              </p:cNvSpPr>
              <p:nvPr/>
            </p:nvSpPr>
            <p:spPr bwMode="auto">
              <a:xfrm>
                <a:off x="1574800" y="3889375"/>
                <a:ext cx="0" cy="63500"/>
              </a:xfrm>
              <a:prstGeom prst="line">
                <a:avLst/>
              </a:prstGeom>
              <a:noFill/>
              <a:ln w="6350">
                <a:solidFill>
                  <a:srgbClr val="00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2" name="Line 151">
                <a:extLst>
                  <a:ext uri="{FF2B5EF4-FFF2-40B4-BE49-F238E27FC236}">
                    <a16:creationId xmlns:a16="http://schemas.microsoft.com/office/drawing/2014/main" id="{A8C465AD-D6DD-6767-4AB1-34DBF561C29D}"/>
                  </a:ext>
                </a:extLst>
              </p:cNvPr>
              <p:cNvSpPr>
                <a:spLocks noChangeShapeType="1"/>
              </p:cNvSpPr>
              <p:nvPr/>
            </p:nvSpPr>
            <p:spPr bwMode="auto">
              <a:xfrm>
                <a:off x="1643063" y="3897313"/>
                <a:ext cx="0" cy="55563"/>
              </a:xfrm>
              <a:prstGeom prst="line">
                <a:avLst/>
              </a:prstGeom>
              <a:noFill/>
              <a:ln w="6350">
                <a:solidFill>
                  <a:srgbClr val="00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 name="Line 152">
                <a:extLst>
                  <a:ext uri="{FF2B5EF4-FFF2-40B4-BE49-F238E27FC236}">
                    <a16:creationId xmlns:a16="http://schemas.microsoft.com/office/drawing/2014/main" id="{A58489BE-9DF4-AE8D-1A67-80A2B43C5637}"/>
                  </a:ext>
                </a:extLst>
              </p:cNvPr>
              <p:cNvSpPr>
                <a:spLocks noChangeShapeType="1"/>
              </p:cNvSpPr>
              <p:nvPr/>
            </p:nvSpPr>
            <p:spPr bwMode="auto">
              <a:xfrm>
                <a:off x="1447800" y="3870325"/>
                <a:ext cx="0" cy="53975"/>
              </a:xfrm>
              <a:prstGeom prst="line">
                <a:avLst/>
              </a:prstGeom>
              <a:noFill/>
              <a:ln w="6350">
                <a:solidFill>
                  <a:srgbClr val="00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4" name="Line 153">
                <a:extLst>
                  <a:ext uri="{FF2B5EF4-FFF2-40B4-BE49-F238E27FC236}">
                    <a16:creationId xmlns:a16="http://schemas.microsoft.com/office/drawing/2014/main" id="{A5D6DA7A-3905-818C-099F-3E53B9D46F3A}"/>
                  </a:ext>
                </a:extLst>
              </p:cNvPr>
              <p:cNvSpPr>
                <a:spLocks noChangeShapeType="1"/>
              </p:cNvSpPr>
              <p:nvPr/>
            </p:nvSpPr>
            <p:spPr bwMode="auto">
              <a:xfrm>
                <a:off x="1511300" y="3881438"/>
                <a:ext cx="0" cy="58738"/>
              </a:xfrm>
              <a:prstGeom prst="line">
                <a:avLst/>
              </a:prstGeom>
              <a:noFill/>
              <a:ln w="6350">
                <a:solidFill>
                  <a:srgbClr val="00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5" name="Line 154">
                <a:extLst>
                  <a:ext uri="{FF2B5EF4-FFF2-40B4-BE49-F238E27FC236}">
                    <a16:creationId xmlns:a16="http://schemas.microsoft.com/office/drawing/2014/main" id="{DD294A1D-CB2B-1842-DB8E-830408D26F7F}"/>
                  </a:ext>
                </a:extLst>
              </p:cNvPr>
              <p:cNvSpPr>
                <a:spLocks noChangeShapeType="1"/>
              </p:cNvSpPr>
              <p:nvPr/>
            </p:nvSpPr>
            <p:spPr bwMode="auto">
              <a:xfrm>
                <a:off x="2232025" y="4054475"/>
                <a:ext cx="0" cy="57150"/>
              </a:xfrm>
              <a:prstGeom prst="line">
                <a:avLst/>
              </a:prstGeom>
              <a:noFill/>
              <a:ln w="6350">
                <a:solidFill>
                  <a:srgbClr val="00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6" name="Line 155">
                <a:extLst>
                  <a:ext uri="{FF2B5EF4-FFF2-40B4-BE49-F238E27FC236}">
                    <a16:creationId xmlns:a16="http://schemas.microsoft.com/office/drawing/2014/main" id="{AE6237F0-9C93-EAAF-42D8-8185E1E09777}"/>
                  </a:ext>
                </a:extLst>
              </p:cNvPr>
              <p:cNvSpPr>
                <a:spLocks noChangeShapeType="1"/>
              </p:cNvSpPr>
              <p:nvPr/>
            </p:nvSpPr>
            <p:spPr bwMode="auto">
              <a:xfrm>
                <a:off x="1776413" y="3919538"/>
                <a:ext cx="0" cy="57150"/>
              </a:xfrm>
              <a:prstGeom prst="line">
                <a:avLst/>
              </a:prstGeom>
              <a:noFill/>
              <a:ln w="6350">
                <a:solidFill>
                  <a:srgbClr val="00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7" name="Line 156">
                <a:extLst>
                  <a:ext uri="{FF2B5EF4-FFF2-40B4-BE49-F238E27FC236}">
                    <a16:creationId xmlns:a16="http://schemas.microsoft.com/office/drawing/2014/main" id="{BB2BBDB2-D496-DC31-10EF-A05EC0277D39}"/>
                  </a:ext>
                </a:extLst>
              </p:cNvPr>
              <p:cNvSpPr>
                <a:spLocks noChangeShapeType="1"/>
              </p:cNvSpPr>
              <p:nvPr/>
            </p:nvSpPr>
            <p:spPr bwMode="auto">
              <a:xfrm>
                <a:off x="1970088" y="3971925"/>
                <a:ext cx="0" cy="58738"/>
              </a:xfrm>
              <a:prstGeom prst="line">
                <a:avLst/>
              </a:prstGeom>
              <a:noFill/>
              <a:ln w="6350">
                <a:solidFill>
                  <a:srgbClr val="00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8" name="Line 157">
                <a:extLst>
                  <a:ext uri="{FF2B5EF4-FFF2-40B4-BE49-F238E27FC236}">
                    <a16:creationId xmlns:a16="http://schemas.microsoft.com/office/drawing/2014/main" id="{060E5695-BF1E-79EA-B009-5857FFDCBB25}"/>
                  </a:ext>
                </a:extLst>
              </p:cNvPr>
              <p:cNvSpPr>
                <a:spLocks noChangeShapeType="1"/>
              </p:cNvSpPr>
              <p:nvPr/>
            </p:nvSpPr>
            <p:spPr bwMode="auto">
              <a:xfrm>
                <a:off x="1316038" y="3825875"/>
                <a:ext cx="0" cy="58738"/>
              </a:xfrm>
              <a:prstGeom prst="line">
                <a:avLst/>
              </a:prstGeom>
              <a:noFill/>
              <a:ln w="6350">
                <a:solidFill>
                  <a:srgbClr val="00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9" name="Line 158">
                <a:extLst>
                  <a:ext uri="{FF2B5EF4-FFF2-40B4-BE49-F238E27FC236}">
                    <a16:creationId xmlns:a16="http://schemas.microsoft.com/office/drawing/2014/main" id="{EE9AC107-35E4-5D9E-4EB5-5F34E6185D08}"/>
                  </a:ext>
                </a:extLst>
              </p:cNvPr>
              <p:cNvSpPr>
                <a:spLocks noChangeShapeType="1"/>
              </p:cNvSpPr>
              <p:nvPr/>
            </p:nvSpPr>
            <p:spPr bwMode="auto">
              <a:xfrm>
                <a:off x="1382713" y="3844925"/>
                <a:ext cx="0" cy="57150"/>
              </a:xfrm>
              <a:prstGeom prst="line">
                <a:avLst/>
              </a:prstGeom>
              <a:noFill/>
              <a:ln w="6350">
                <a:solidFill>
                  <a:srgbClr val="00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0" name="Line 159">
                <a:extLst>
                  <a:ext uri="{FF2B5EF4-FFF2-40B4-BE49-F238E27FC236}">
                    <a16:creationId xmlns:a16="http://schemas.microsoft.com/office/drawing/2014/main" id="{1D006C86-B8FD-C3E5-C2F0-310B538272A1}"/>
                  </a:ext>
                </a:extLst>
              </p:cNvPr>
              <p:cNvSpPr>
                <a:spLocks noChangeShapeType="1"/>
              </p:cNvSpPr>
              <p:nvPr/>
            </p:nvSpPr>
            <p:spPr bwMode="auto">
              <a:xfrm>
                <a:off x="923925" y="3711575"/>
                <a:ext cx="0" cy="61913"/>
              </a:xfrm>
              <a:prstGeom prst="line">
                <a:avLst/>
              </a:prstGeom>
              <a:noFill/>
              <a:ln w="6350">
                <a:solidFill>
                  <a:srgbClr val="00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1" name="Line 160">
                <a:extLst>
                  <a:ext uri="{FF2B5EF4-FFF2-40B4-BE49-F238E27FC236}">
                    <a16:creationId xmlns:a16="http://schemas.microsoft.com/office/drawing/2014/main" id="{985F7E2A-FE6F-C8EC-9B0A-A3A192EE21DE}"/>
                  </a:ext>
                </a:extLst>
              </p:cNvPr>
              <p:cNvSpPr>
                <a:spLocks noChangeShapeType="1"/>
              </p:cNvSpPr>
              <p:nvPr/>
            </p:nvSpPr>
            <p:spPr bwMode="auto">
              <a:xfrm>
                <a:off x="990600" y="3751263"/>
                <a:ext cx="0" cy="42863"/>
              </a:xfrm>
              <a:prstGeom prst="line">
                <a:avLst/>
              </a:prstGeom>
              <a:noFill/>
              <a:ln w="6350">
                <a:solidFill>
                  <a:srgbClr val="00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2" name="Line 161">
                <a:extLst>
                  <a:ext uri="{FF2B5EF4-FFF2-40B4-BE49-F238E27FC236}">
                    <a16:creationId xmlns:a16="http://schemas.microsoft.com/office/drawing/2014/main" id="{E84D4B00-96FB-D373-4CE4-BB5AEBB778D3}"/>
                  </a:ext>
                </a:extLst>
              </p:cNvPr>
              <p:cNvSpPr>
                <a:spLocks noChangeShapeType="1"/>
              </p:cNvSpPr>
              <p:nvPr/>
            </p:nvSpPr>
            <p:spPr bwMode="auto">
              <a:xfrm>
                <a:off x="1055688" y="3760788"/>
                <a:ext cx="0" cy="50800"/>
              </a:xfrm>
              <a:prstGeom prst="line">
                <a:avLst/>
              </a:prstGeom>
              <a:noFill/>
              <a:ln w="6350">
                <a:solidFill>
                  <a:srgbClr val="00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3" name="Line 162">
                <a:extLst>
                  <a:ext uri="{FF2B5EF4-FFF2-40B4-BE49-F238E27FC236}">
                    <a16:creationId xmlns:a16="http://schemas.microsoft.com/office/drawing/2014/main" id="{7C25F483-B43D-E071-B210-CFA2287B1DF0}"/>
                  </a:ext>
                </a:extLst>
              </p:cNvPr>
              <p:cNvSpPr>
                <a:spLocks noChangeShapeType="1"/>
              </p:cNvSpPr>
              <p:nvPr/>
            </p:nvSpPr>
            <p:spPr bwMode="auto">
              <a:xfrm>
                <a:off x="1120775" y="3770313"/>
                <a:ext cx="0" cy="57150"/>
              </a:xfrm>
              <a:prstGeom prst="line">
                <a:avLst/>
              </a:prstGeom>
              <a:noFill/>
              <a:ln w="6350">
                <a:solidFill>
                  <a:srgbClr val="00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4" name="Line 163">
                <a:extLst>
                  <a:ext uri="{FF2B5EF4-FFF2-40B4-BE49-F238E27FC236}">
                    <a16:creationId xmlns:a16="http://schemas.microsoft.com/office/drawing/2014/main" id="{51AAEC31-86E1-98C4-2EC9-686C3EBFA3D6}"/>
                  </a:ext>
                </a:extLst>
              </p:cNvPr>
              <p:cNvSpPr>
                <a:spLocks noChangeShapeType="1"/>
              </p:cNvSpPr>
              <p:nvPr/>
            </p:nvSpPr>
            <p:spPr bwMode="auto">
              <a:xfrm>
                <a:off x="1189038" y="3792538"/>
                <a:ext cx="0" cy="57150"/>
              </a:xfrm>
              <a:prstGeom prst="line">
                <a:avLst/>
              </a:prstGeom>
              <a:noFill/>
              <a:ln w="6350">
                <a:solidFill>
                  <a:srgbClr val="00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5" name="Line 164">
                <a:extLst>
                  <a:ext uri="{FF2B5EF4-FFF2-40B4-BE49-F238E27FC236}">
                    <a16:creationId xmlns:a16="http://schemas.microsoft.com/office/drawing/2014/main" id="{FCB1662A-AA49-AC74-0685-0EBC522502F7}"/>
                  </a:ext>
                </a:extLst>
              </p:cNvPr>
              <p:cNvSpPr>
                <a:spLocks noChangeShapeType="1"/>
              </p:cNvSpPr>
              <p:nvPr/>
            </p:nvSpPr>
            <p:spPr bwMode="auto">
              <a:xfrm>
                <a:off x="1252538" y="3814763"/>
                <a:ext cx="0" cy="52388"/>
              </a:xfrm>
              <a:prstGeom prst="line">
                <a:avLst/>
              </a:prstGeom>
              <a:noFill/>
              <a:ln w="6350">
                <a:solidFill>
                  <a:srgbClr val="00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6" name="Freeform 165">
                <a:extLst>
                  <a:ext uri="{FF2B5EF4-FFF2-40B4-BE49-F238E27FC236}">
                    <a16:creationId xmlns:a16="http://schemas.microsoft.com/office/drawing/2014/main" id="{14184465-40ED-F355-8329-6A78D723C997}"/>
                  </a:ext>
                </a:extLst>
              </p:cNvPr>
              <p:cNvSpPr>
                <a:spLocks/>
              </p:cNvSpPr>
              <p:nvPr/>
            </p:nvSpPr>
            <p:spPr bwMode="auto">
              <a:xfrm>
                <a:off x="725488" y="3619500"/>
                <a:ext cx="4505325" cy="1377950"/>
              </a:xfrm>
              <a:custGeom>
                <a:avLst/>
                <a:gdLst>
                  <a:gd name="T0" fmla="*/ 17026 w 17026"/>
                  <a:gd name="T1" fmla="*/ 5210 h 5210"/>
                  <a:gd name="T2" fmla="*/ 14572 w 17026"/>
                  <a:gd name="T3" fmla="*/ 4470 h 5210"/>
                  <a:gd name="T4" fmla="*/ 12088 w 17026"/>
                  <a:gd name="T5" fmla="*/ 3764 h 5210"/>
                  <a:gd name="T6" fmla="*/ 10863 w 17026"/>
                  <a:gd name="T7" fmla="*/ 3371 h 5210"/>
                  <a:gd name="T8" fmla="*/ 9630 w 17026"/>
                  <a:gd name="T9" fmla="*/ 3004 h 5210"/>
                  <a:gd name="T10" fmla="*/ 8652 w 17026"/>
                  <a:gd name="T11" fmla="*/ 2773 h 5210"/>
                  <a:gd name="T12" fmla="*/ 7662 w 17026"/>
                  <a:gd name="T13" fmla="*/ 2418 h 5210"/>
                  <a:gd name="T14" fmla="*/ 6680 w 17026"/>
                  <a:gd name="T15" fmla="*/ 2098 h 5210"/>
                  <a:gd name="T16" fmla="*/ 5694 w 17026"/>
                  <a:gd name="T17" fmla="*/ 1859 h 5210"/>
                  <a:gd name="T18" fmla="*/ 4703 w 17026"/>
                  <a:gd name="T19" fmla="*/ 1551 h 5210"/>
                  <a:gd name="T20" fmla="*/ 3973 w 17026"/>
                  <a:gd name="T21" fmla="*/ 1350 h 5210"/>
                  <a:gd name="T22" fmla="*/ 3470 w 17026"/>
                  <a:gd name="T23" fmla="*/ 1256 h 5210"/>
                  <a:gd name="T24" fmla="*/ 3210 w 17026"/>
                  <a:gd name="T25" fmla="*/ 1256 h 5210"/>
                  <a:gd name="T26" fmla="*/ 2971 w 17026"/>
                  <a:gd name="T27" fmla="*/ 1213 h 5210"/>
                  <a:gd name="T28" fmla="*/ 2732 w 17026"/>
                  <a:gd name="T29" fmla="*/ 1149 h 5210"/>
                  <a:gd name="T30" fmla="*/ 2484 w 17026"/>
                  <a:gd name="T31" fmla="*/ 1068 h 5210"/>
                  <a:gd name="T32" fmla="*/ 2234 w 17026"/>
                  <a:gd name="T33" fmla="*/ 1000 h 5210"/>
                  <a:gd name="T34" fmla="*/ 1992 w 17026"/>
                  <a:gd name="T35" fmla="*/ 937 h 5210"/>
                  <a:gd name="T36" fmla="*/ 1750 w 17026"/>
                  <a:gd name="T37" fmla="*/ 871 h 5210"/>
                  <a:gd name="T38" fmla="*/ 1494 w 17026"/>
                  <a:gd name="T39" fmla="*/ 786 h 5210"/>
                  <a:gd name="T40" fmla="*/ 1246 w 17026"/>
                  <a:gd name="T41" fmla="*/ 722 h 5210"/>
                  <a:gd name="T42" fmla="*/ 998 w 17026"/>
                  <a:gd name="T43" fmla="*/ 658 h 5210"/>
                  <a:gd name="T44" fmla="*/ 747 w 17026"/>
                  <a:gd name="T45" fmla="*/ 581 h 5210"/>
                  <a:gd name="T46" fmla="*/ 149 w 17026"/>
                  <a:gd name="T47" fmla="*/ 538 h 5210"/>
                  <a:gd name="T48" fmla="*/ 119 w 17026"/>
                  <a:gd name="T49" fmla="*/ 337 h 5210"/>
                  <a:gd name="T50" fmla="*/ 9 w 17026"/>
                  <a:gd name="T51" fmla="*/ 0 h 5210"/>
                  <a:gd name="T52" fmla="*/ 0 w 17026"/>
                  <a:gd name="T53" fmla="*/ 1325 h 5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026" h="5210">
                    <a:moveTo>
                      <a:pt x="17026" y="5210"/>
                    </a:moveTo>
                    <a:lnTo>
                      <a:pt x="14572" y="4470"/>
                    </a:lnTo>
                    <a:lnTo>
                      <a:pt x="12088" y="3764"/>
                    </a:lnTo>
                    <a:lnTo>
                      <a:pt x="10863" y="3371"/>
                    </a:lnTo>
                    <a:lnTo>
                      <a:pt x="9630" y="3004"/>
                    </a:lnTo>
                    <a:lnTo>
                      <a:pt x="8652" y="2773"/>
                    </a:lnTo>
                    <a:lnTo>
                      <a:pt x="7662" y="2418"/>
                    </a:lnTo>
                    <a:lnTo>
                      <a:pt x="6680" y="2098"/>
                    </a:lnTo>
                    <a:lnTo>
                      <a:pt x="5694" y="1859"/>
                    </a:lnTo>
                    <a:lnTo>
                      <a:pt x="4703" y="1551"/>
                    </a:lnTo>
                    <a:lnTo>
                      <a:pt x="3973" y="1350"/>
                    </a:lnTo>
                    <a:lnTo>
                      <a:pt x="3470" y="1256"/>
                    </a:lnTo>
                    <a:lnTo>
                      <a:pt x="3210" y="1256"/>
                    </a:lnTo>
                    <a:lnTo>
                      <a:pt x="2971" y="1213"/>
                    </a:lnTo>
                    <a:lnTo>
                      <a:pt x="2732" y="1149"/>
                    </a:lnTo>
                    <a:lnTo>
                      <a:pt x="2484" y="1068"/>
                    </a:lnTo>
                    <a:lnTo>
                      <a:pt x="2234" y="1000"/>
                    </a:lnTo>
                    <a:lnTo>
                      <a:pt x="1992" y="937"/>
                    </a:lnTo>
                    <a:lnTo>
                      <a:pt x="1750" y="871"/>
                    </a:lnTo>
                    <a:lnTo>
                      <a:pt x="1494" y="786"/>
                    </a:lnTo>
                    <a:lnTo>
                      <a:pt x="1246" y="722"/>
                    </a:lnTo>
                    <a:lnTo>
                      <a:pt x="998" y="658"/>
                    </a:lnTo>
                    <a:lnTo>
                      <a:pt x="747" y="581"/>
                    </a:lnTo>
                    <a:lnTo>
                      <a:pt x="149" y="538"/>
                    </a:lnTo>
                    <a:lnTo>
                      <a:pt x="119" y="337"/>
                    </a:lnTo>
                    <a:lnTo>
                      <a:pt x="9" y="0"/>
                    </a:lnTo>
                    <a:lnTo>
                      <a:pt x="0" y="1325"/>
                    </a:lnTo>
                  </a:path>
                </a:pathLst>
              </a:custGeom>
              <a:noFill/>
              <a:ln w="17463">
                <a:solidFill>
                  <a:srgbClr val="00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7" name="Freeform 166">
                <a:extLst>
                  <a:ext uri="{FF2B5EF4-FFF2-40B4-BE49-F238E27FC236}">
                    <a16:creationId xmlns:a16="http://schemas.microsoft.com/office/drawing/2014/main" id="{FE8E61F1-1BFB-EC60-F82B-08B2C063BB3E}"/>
                  </a:ext>
                </a:extLst>
              </p:cNvPr>
              <p:cNvSpPr>
                <a:spLocks/>
              </p:cNvSpPr>
              <p:nvPr/>
            </p:nvSpPr>
            <p:spPr bwMode="auto">
              <a:xfrm>
                <a:off x="708025" y="3952875"/>
                <a:ext cx="34925" cy="34925"/>
              </a:xfrm>
              <a:custGeom>
                <a:avLst/>
                <a:gdLst>
                  <a:gd name="T0" fmla="*/ 66 w 132"/>
                  <a:gd name="T1" fmla="*/ 0 h 132"/>
                  <a:gd name="T2" fmla="*/ 52 w 132"/>
                  <a:gd name="T3" fmla="*/ 1 h 132"/>
                  <a:gd name="T4" fmla="*/ 40 w 132"/>
                  <a:gd name="T5" fmla="*/ 4 h 132"/>
                  <a:gd name="T6" fmla="*/ 29 w 132"/>
                  <a:gd name="T7" fmla="*/ 10 h 132"/>
                  <a:gd name="T8" fmla="*/ 20 w 132"/>
                  <a:gd name="T9" fmla="*/ 20 h 132"/>
                  <a:gd name="T10" fmla="*/ 10 w 132"/>
                  <a:gd name="T11" fmla="*/ 28 h 132"/>
                  <a:gd name="T12" fmla="*/ 4 w 132"/>
                  <a:gd name="T13" fmla="*/ 39 h 132"/>
                  <a:gd name="T14" fmla="*/ 1 w 132"/>
                  <a:gd name="T15" fmla="*/ 52 h 132"/>
                  <a:gd name="T16" fmla="*/ 0 w 132"/>
                  <a:gd name="T17" fmla="*/ 66 h 132"/>
                  <a:gd name="T18" fmla="*/ 1 w 132"/>
                  <a:gd name="T19" fmla="*/ 78 h 132"/>
                  <a:gd name="T20" fmla="*/ 4 w 132"/>
                  <a:gd name="T21" fmla="*/ 91 h 132"/>
                  <a:gd name="T22" fmla="*/ 10 w 132"/>
                  <a:gd name="T23" fmla="*/ 102 h 132"/>
                  <a:gd name="T24" fmla="*/ 20 w 132"/>
                  <a:gd name="T25" fmla="*/ 113 h 132"/>
                  <a:gd name="T26" fmla="*/ 29 w 132"/>
                  <a:gd name="T27" fmla="*/ 121 h 132"/>
                  <a:gd name="T28" fmla="*/ 40 w 132"/>
                  <a:gd name="T29" fmla="*/ 127 h 132"/>
                  <a:gd name="T30" fmla="*/ 52 w 132"/>
                  <a:gd name="T31" fmla="*/ 130 h 132"/>
                  <a:gd name="T32" fmla="*/ 66 w 132"/>
                  <a:gd name="T33" fmla="*/ 132 h 132"/>
                  <a:gd name="T34" fmla="*/ 68 w 132"/>
                  <a:gd name="T35" fmla="*/ 131 h 132"/>
                  <a:gd name="T36" fmla="*/ 72 w 132"/>
                  <a:gd name="T37" fmla="*/ 131 h 132"/>
                  <a:gd name="T38" fmla="*/ 78 w 132"/>
                  <a:gd name="T39" fmla="*/ 130 h 132"/>
                  <a:gd name="T40" fmla="*/ 91 w 132"/>
                  <a:gd name="T41" fmla="*/ 127 h 132"/>
                  <a:gd name="T42" fmla="*/ 102 w 132"/>
                  <a:gd name="T43" fmla="*/ 121 h 132"/>
                  <a:gd name="T44" fmla="*/ 113 w 132"/>
                  <a:gd name="T45" fmla="*/ 113 h 132"/>
                  <a:gd name="T46" fmla="*/ 121 w 132"/>
                  <a:gd name="T47" fmla="*/ 102 h 132"/>
                  <a:gd name="T48" fmla="*/ 127 w 132"/>
                  <a:gd name="T49" fmla="*/ 91 h 132"/>
                  <a:gd name="T50" fmla="*/ 130 w 132"/>
                  <a:gd name="T51" fmla="*/ 78 h 132"/>
                  <a:gd name="T52" fmla="*/ 131 w 132"/>
                  <a:gd name="T53" fmla="*/ 71 h 132"/>
                  <a:gd name="T54" fmla="*/ 131 w 132"/>
                  <a:gd name="T55" fmla="*/ 68 h 132"/>
                  <a:gd name="T56" fmla="*/ 132 w 132"/>
                  <a:gd name="T57" fmla="*/ 66 h 132"/>
                  <a:gd name="T58" fmla="*/ 130 w 132"/>
                  <a:gd name="T59" fmla="*/ 52 h 132"/>
                  <a:gd name="T60" fmla="*/ 127 w 132"/>
                  <a:gd name="T61" fmla="*/ 39 h 132"/>
                  <a:gd name="T62" fmla="*/ 121 w 132"/>
                  <a:gd name="T63" fmla="*/ 28 h 132"/>
                  <a:gd name="T64" fmla="*/ 113 w 132"/>
                  <a:gd name="T65" fmla="*/ 20 h 132"/>
                  <a:gd name="T66" fmla="*/ 102 w 132"/>
                  <a:gd name="T67" fmla="*/ 10 h 132"/>
                  <a:gd name="T68" fmla="*/ 91 w 132"/>
                  <a:gd name="T69" fmla="*/ 4 h 132"/>
                  <a:gd name="T70" fmla="*/ 78 w 132"/>
                  <a:gd name="T71" fmla="*/ 1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52" y="1"/>
                    </a:lnTo>
                    <a:lnTo>
                      <a:pt x="40" y="4"/>
                    </a:lnTo>
                    <a:lnTo>
                      <a:pt x="29" y="10"/>
                    </a:lnTo>
                    <a:lnTo>
                      <a:pt x="20" y="20"/>
                    </a:lnTo>
                    <a:lnTo>
                      <a:pt x="10" y="28"/>
                    </a:lnTo>
                    <a:lnTo>
                      <a:pt x="4" y="39"/>
                    </a:lnTo>
                    <a:lnTo>
                      <a:pt x="1" y="52"/>
                    </a:lnTo>
                    <a:lnTo>
                      <a:pt x="0" y="66"/>
                    </a:lnTo>
                    <a:lnTo>
                      <a:pt x="1" y="78"/>
                    </a:lnTo>
                    <a:lnTo>
                      <a:pt x="4" y="91"/>
                    </a:lnTo>
                    <a:lnTo>
                      <a:pt x="10" y="102"/>
                    </a:lnTo>
                    <a:lnTo>
                      <a:pt x="20" y="113"/>
                    </a:lnTo>
                    <a:lnTo>
                      <a:pt x="29" y="121"/>
                    </a:lnTo>
                    <a:lnTo>
                      <a:pt x="40" y="127"/>
                    </a:lnTo>
                    <a:lnTo>
                      <a:pt x="52" y="130"/>
                    </a:lnTo>
                    <a:lnTo>
                      <a:pt x="66" y="132"/>
                    </a:lnTo>
                    <a:lnTo>
                      <a:pt x="68" y="131"/>
                    </a:lnTo>
                    <a:lnTo>
                      <a:pt x="72" y="131"/>
                    </a:lnTo>
                    <a:lnTo>
                      <a:pt x="78" y="130"/>
                    </a:lnTo>
                    <a:lnTo>
                      <a:pt x="91" y="127"/>
                    </a:lnTo>
                    <a:lnTo>
                      <a:pt x="102" y="121"/>
                    </a:lnTo>
                    <a:lnTo>
                      <a:pt x="113" y="113"/>
                    </a:lnTo>
                    <a:lnTo>
                      <a:pt x="121" y="102"/>
                    </a:lnTo>
                    <a:lnTo>
                      <a:pt x="127" y="91"/>
                    </a:lnTo>
                    <a:lnTo>
                      <a:pt x="130" y="78"/>
                    </a:lnTo>
                    <a:lnTo>
                      <a:pt x="131" y="71"/>
                    </a:lnTo>
                    <a:lnTo>
                      <a:pt x="131" y="68"/>
                    </a:lnTo>
                    <a:lnTo>
                      <a:pt x="132" y="66"/>
                    </a:lnTo>
                    <a:lnTo>
                      <a:pt x="130" y="52"/>
                    </a:lnTo>
                    <a:lnTo>
                      <a:pt x="127" y="39"/>
                    </a:lnTo>
                    <a:lnTo>
                      <a:pt x="121" y="28"/>
                    </a:lnTo>
                    <a:lnTo>
                      <a:pt x="113" y="20"/>
                    </a:lnTo>
                    <a:lnTo>
                      <a:pt x="102" y="10"/>
                    </a:lnTo>
                    <a:lnTo>
                      <a:pt x="91" y="4"/>
                    </a:lnTo>
                    <a:lnTo>
                      <a:pt x="78" y="1"/>
                    </a:lnTo>
                    <a:lnTo>
                      <a:pt x="66"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8" name="Freeform 167">
                <a:extLst>
                  <a:ext uri="{FF2B5EF4-FFF2-40B4-BE49-F238E27FC236}">
                    <a16:creationId xmlns:a16="http://schemas.microsoft.com/office/drawing/2014/main" id="{FDD36B3E-CA6D-41D1-16F9-22408939A471}"/>
                  </a:ext>
                </a:extLst>
              </p:cNvPr>
              <p:cNvSpPr>
                <a:spLocks/>
              </p:cNvSpPr>
              <p:nvPr/>
            </p:nvSpPr>
            <p:spPr bwMode="auto">
              <a:xfrm>
                <a:off x="709613" y="3746500"/>
                <a:ext cx="34925" cy="34925"/>
              </a:xfrm>
              <a:custGeom>
                <a:avLst/>
                <a:gdLst>
                  <a:gd name="T0" fmla="*/ 67 w 133"/>
                  <a:gd name="T1" fmla="*/ 0 h 133"/>
                  <a:gd name="T2" fmla="*/ 52 w 133"/>
                  <a:gd name="T3" fmla="*/ 2 h 133"/>
                  <a:gd name="T4" fmla="*/ 40 w 133"/>
                  <a:gd name="T5" fmla="*/ 5 h 133"/>
                  <a:gd name="T6" fmla="*/ 29 w 133"/>
                  <a:gd name="T7" fmla="*/ 10 h 133"/>
                  <a:gd name="T8" fmla="*/ 20 w 133"/>
                  <a:gd name="T9" fmla="*/ 20 h 133"/>
                  <a:gd name="T10" fmla="*/ 10 w 133"/>
                  <a:gd name="T11" fmla="*/ 29 h 133"/>
                  <a:gd name="T12" fmla="*/ 5 w 133"/>
                  <a:gd name="T13" fmla="*/ 40 h 133"/>
                  <a:gd name="T14" fmla="*/ 2 w 133"/>
                  <a:gd name="T15" fmla="*/ 52 h 133"/>
                  <a:gd name="T16" fmla="*/ 0 w 133"/>
                  <a:gd name="T17" fmla="*/ 67 h 133"/>
                  <a:gd name="T18" fmla="*/ 2 w 133"/>
                  <a:gd name="T19" fmla="*/ 79 h 133"/>
                  <a:gd name="T20" fmla="*/ 5 w 133"/>
                  <a:gd name="T21" fmla="*/ 92 h 133"/>
                  <a:gd name="T22" fmla="*/ 10 w 133"/>
                  <a:gd name="T23" fmla="*/ 103 h 133"/>
                  <a:gd name="T24" fmla="*/ 20 w 133"/>
                  <a:gd name="T25" fmla="*/ 114 h 133"/>
                  <a:gd name="T26" fmla="*/ 29 w 133"/>
                  <a:gd name="T27" fmla="*/ 122 h 133"/>
                  <a:gd name="T28" fmla="*/ 40 w 133"/>
                  <a:gd name="T29" fmla="*/ 127 h 133"/>
                  <a:gd name="T30" fmla="*/ 52 w 133"/>
                  <a:gd name="T31" fmla="*/ 131 h 133"/>
                  <a:gd name="T32" fmla="*/ 67 w 133"/>
                  <a:gd name="T33" fmla="*/ 133 h 133"/>
                  <a:gd name="T34" fmla="*/ 69 w 133"/>
                  <a:gd name="T35" fmla="*/ 132 h 133"/>
                  <a:gd name="T36" fmla="*/ 72 w 133"/>
                  <a:gd name="T37" fmla="*/ 132 h 133"/>
                  <a:gd name="T38" fmla="*/ 79 w 133"/>
                  <a:gd name="T39" fmla="*/ 131 h 133"/>
                  <a:gd name="T40" fmla="*/ 92 w 133"/>
                  <a:gd name="T41" fmla="*/ 127 h 133"/>
                  <a:gd name="T42" fmla="*/ 103 w 133"/>
                  <a:gd name="T43" fmla="*/ 122 h 133"/>
                  <a:gd name="T44" fmla="*/ 114 w 133"/>
                  <a:gd name="T45" fmla="*/ 114 h 133"/>
                  <a:gd name="T46" fmla="*/ 122 w 133"/>
                  <a:gd name="T47" fmla="*/ 103 h 133"/>
                  <a:gd name="T48" fmla="*/ 127 w 133"/>
                  <a:gd name="T49" fmla="*/ 92 h 133"/>
                  <a:gd name="T50" fmla="*/ 130 w 133"/>
                  <a:gd name="T51" fmla="*/ 79 h 133"/>
                  <a:gd name="T52" fmla="*/ 132 w 133"/>
                  <a:gd name="T53" fmla="*/ 72 h 133"/>
                  <a:gd name="T54" fmla="*/ 132 w 133"/>
                  <a:gd name="T55" fmla="*/ 69 h 133"/>
                  <a:gd name="T56" fmla="*/ 133 w 133"/>
                  <a:gd name="T57" fmla="*/ 67 h 133"/>
                  <a:gd name="T58" fmla="*/ 130 w 133"/>
                  <a:gd name="T59" fmla="*/ 52 h 133"/>
                  <a:gd name="T60" fmla="*/ 127 w 133"/>
                  <a:gd name="T61" fmla="*/ 40 h 133"/>
                  <a:gd name="T62" fmla="*/ 122 w 133"/>
                  <a:gd name="T63" fmla="*/ 29 h 133"/>
                  <a:gd name="T64" fmla="*/ 114 w 133"/>
                  <a:gd name="T65" fmla="*/ 20 h 133"/>
                  <a:gd name="T66" fmla="*/ 103 w 133"/>
                  <a:gd name="T67" fmla="*/ 10 h 133"/>
                  <a:gd name="T68" fmla="*/ 92 w 133"/>
                  <a:gd name="T69" fmla="*/ 5 h 133"/>
                  <a:gd name="T70" fmla="*/ 79 w 133"/>
                  <a:gd name="T71" fmla="*/ 2 h 133"/>
                  <a:gd name="T72" fmla="*/ 67 w 133"/>
                  <a:gd name="T7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3" h="133">
                    <a:moveTo>
                      <a:pt x="67" y="0"/>
                    </a:moveTo>
                    <a:lnTo>
                      <a:pt x="52" y="2"/>
                    </a:lnTo>
                    <a:lnTo>
                      <a:pt x="40" y="5"/>
                    </a:lnTo>
                    <a:lnTo>
                      <a:pt x="29" y="10"/>
                    </a:lnTo>
                    <a:lnTo>
                      <a:pt x="20" y="20"/>
                    </a:lnTo>
                    <a:lnTo>
                      <a:pt x="10" y="29"/>
                    </a:lnTo>
                    <a:lnTo>
                      <a:pt x="5" y="40"/>
                    </a:lnTo>
                    <a:lnTo>
                      <a:pt x="2" y="52"/>
                    </a:lnTo>
                    <a:lnTo>
                      <a:pt x="0" y="67"/>
                    </a:lnTo>
                    <a:lnTo>
                      <a:pt x="2" y="79"/>
                    </a:lnTo>
                    <a:lnTo>
                      <a:pt x="5" y="92"/>
                    </a:lnTo>
                    <a:lnTo>
                      <a:pt x="10" y="103"/>
                    </a:lnTo>
                    <a:lnTo>
                      <a:pt x="20" y="114"/>
                    </a:lnTo>
                    <a:lnTo>
                      <a:pt x="29" y="122"/>
                    </a:lnTo>
                    <a:lnTo>
                      <a:pt x="40" y="127"/>
                    </a:lnTo>
                    <a:lnTo>
                      <a:pt x="52" y="131"/>
                    </a:lnTo>
                    <a:lnTo>
                      <a:pt x="67" y="133"/>
                    </a:lnTo>
                    <a:lnTo>
                      <a:pt x="69" y="132"/>
                    </a:lnTo>
                    <a:lnTo>
                      <a:pt x="72" y="132"/>
                    </a:lnTo>
                    <a:lnTo>
                      <a:pt x="79" y="131"/>
                    </a:lnTo>
                    <a:lnTo>
                      <a:pt x="92" y="127"/>
                    </a:lnTo>
                    <a:lnTo>
                      <a:pt x="103" y="122"/>
                    </a:lnTo>
                    <a:lnTo>
                      <a:pt x="114" y="114"/>
                    </a:lnTo>
                    <a:lnTo>
                      <a:pt x="122" y="103"/>
                    </a:lnTo>
                    <a:lnTo>
                      <a:pt x="127" y="92"/>
                    </a:lnTo>
                    <a:lnTo>
                      <a:pt x="130" y="79"/>
                    </a:lnTo>
                    <a:lnTo>
                      <a:pt x="132" y="72"/>
                    </a:lnTo>
                    <a:lnTo>
                      <a:pt x="132" y="69"/>
                    </a:lnTo>
                    <a:lnTo>
                      <a:pt x="133" y="67"/>
                    </a:lnTo>
                    <a:lnTo>
                      <a:pt x="130" y="52"/>
                    </a:lnTo>
                    <a:lnTo>
                      <a:pt x="127" y="40"/>
                    </a:lnTo>
                    <a:lnTo>
                      <a:pt x="122" y="29"/>
                    </a:lnTo>
                    <a:lnTo>
                      <a:pt x="114" y="20"/>
                    </a:lnTo>
                    <a:lnTo>
                      <a:pt x="103" y="10"/>
                    </a:lnTo>
                    <a:lnTo>
                      <a:pt x="92" y="5"/>
                    </a:lnTo>
                    <a:lnTo>
                      <a:pt x="79" y="2"/>
                    </a:lnTo>
                    <a:lnTo>
                      <a:pt x="67"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9" name="Freeform 168">
                <a:extLst>
                  <a:ext uri="{FF2B5EF4-FFF2-40B4-BE49-F238E27FC236}">
                    <a16:creationId xmlns:a16="http://schemas.microsoft.com/office/drawing/2014/main" id="{AFFF74B4-043D-C84B-50BD-408E75EE20E9}"/>
                  </a:ext>
                </a:extLst>
              </p:cNvPr>
              <p:cNvSpPr>
                <a:spLocks/>
              </p:cNvSpPr>
              <p:nvPr/>
            </p:nvSpPr>
            <p:spPr bwMode="auto">
              <a:xfrm>
                <a:off x="709613" y="3678238"/>
                <a:ext cx="34925" cy="34925"/>
              </a:xfrm>
              <a:custGeom>
                <a:avLst/>
                <a:gdLst>
                  <a:gd name="T0" fmla="*/ 66 w 132"/>
                  <a:gd name="T1" fmla="*/ 0 h 133"/>
                  <a:gd name="T2" fmla="*/ 51 w 132"/>
                  <a:gd name="T3" fmla="*/ 2 h 133"/>
                  <a:gd name="T4" fmla="*/ 39 w 132"/>
                  <a:gd name="T5" fmla="*/ 5 h 133"/>
                  <a:gd name="T6" fmla="*/ 28 w 132"/>
                  <a:gd name="T7" fmla="*/ 10 h 133"/>
                  <a:gd name="T8" fmla="*/ 19 w 132"/>
                  <a:gd name="T9" fmla="*/ 20 h 133"/>
                  <a:gd name="T10" fmla="*/ 9 w 132"/>
                  <a:gd name="T11" fmla="*/ 29 h 133"/>
                  <a:gd name="T12" fmla="*/ 4 w 132"/>
                  <a:gd name="T13" fmla="*/ 40 h 133"/>
                  <a:gd name="T14" fmla="*/ 1 w 132"/>
                  <a:gd name="T15" fmla="*/ 52 h 133"/>
                  <a:gd name="T16" fmla="*/ 0 w 132"/>
                  <a:gd name="T17" fmla="*/ 67 h 133"/>
                  <a:gd name="T18" fmla="*/ 1 w 132"/>
                  <a:gd name="T19" fmla="*/ 79 h 133"/>
                  <a:gd name="T20" fmla="*/ 4 w 132"/>
                  <a:gd name="T21" fmla="*/ 92 h 133"/>
                  <a:gd name="T22" fmla="*/ 9 w 132"/>
                  <a:gd name="T23" fmla="*/ 103 h 133"/>
                  <a:gd name="T24" fmla="*/ 19 w 132"/>
                  <a:gd name="T25" fmla="*/ 114 h 133"/>
                  <a:gd name="T26" fmla="*/ 28 w 132"/>
                  <a:gd name="T27" fmla="*/ 122 h 133"/>
                  <a:gd name="T28" fmla="*/ 39 w 132"/>
                  <a:gd name="T29" fmla="*/ 127 h 133"/>
                  <a:gd name="T30" fmla="*/ 51 w 132"/>
                  <a:gd name="T31" fmla="*/ 131 h 133"/>
                  <a:gd name="T32" fmla="*/ 66 w 132"/>
                  <a:gd name="T33" fmla="*/ 133 h 133"/>
                  <a:gd name="T34" fmla="*/ 68 w 132"/>
                  <a:gd name="T35" fmla="*/ 132 h 133"/>
                  <a:gd name="T36" fmla="*/ 71 w 132"/>
                  <a:gd name="T37" fmla="*/ 132 h 133"/>
                  <a:gd name="T38" fmla="*/ 78 w 132"/>
                  <a:gd name="T39" fmla="*/ 131 h 133"/>
                  <a:gd name="T40" fmla="*/ 91 w 132"/>
                  <a:gd name="T41" fmla="*/ 127 h 133"/>
                  <a:gd name="T42" fmla="*/ 102 w 132"/>
                  <a:gd name="T43" fmla="*/ 122 h 133"/>
                  <a:gd name="T44" fmla="*/ 113 w 132"/>
                  <a:gd name="T45" fmla="*/ 114 h 133"/>
                  <a:gd name="T46" fmla="*/ 121 w 132"/>
                  <a:gd name="T47" fmla="*/ 103 h 133"/>
                  <a:gd name="T48" fmla="*/ 126 w 132"/>
                  <a:gd name="T49" fmla="*/ 92 h 133"/>
                  <a:gd name="T50" fmla="*/ 130 w 132"/>
                  <a:gd name="T51" fmla="*/ 79 h 133"/>
                  <a:gd name="T52" fmla="*/ 131 w 132"/>
                  <a:gd name="T53" fmla="*/ 72 h 133"/>
                  <a:gd name="T54" fmla="*/ 131 w 132"/>
                  <a:gd name="T55" fmla="*/ 69 h 133"/>
                  <a:gd name="T56" fmla="*/ 132 w 132"/>
                  <a:gd name="T57" fmla="*/ 67 h 133"/>
                  <a:gd name="T58" fmla="*/ 130 w 132"/>
                  <a:gd name="T59" fmla="*/ 52 h 133"/>
                  <a:gd name="T60" fmla="*/ 126 w 132"/>
                  <a:gd name="T61" fmla="*/ 40 h 133"/>
                  <a:gd name="T62" fmla="*/ 121 w 132"/>
                  <a:gd name="T63" fmla="*/ 29 h 133"/>
                  <a:gd name="T64" fmla="*/ 113 w 132"/>
                  <a:gd name="T65" fmla="*/ 20 h 133"/>
                  <a:gd name="T66" fmla="*/ 102 w 132"/>
                  <a:gd name="T67" fmla="*/ 10 h 133"/>
                  <a:gd name="T68" fmla="*/ 91 w 132"/>
                  <a:gd name="T69" fmla="*/ 5 h 133"/>
                  <a:gd name="T70" fmla="*/ 78 w 132"/>
                  <a:gd name="T71" fmla="*/ 2 h 133"/>
                  <a:gd name="T72" fmla="*/ 66 w 132"/>
                  <a:gd name="T7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3">
                    <a:moveTo>
                      <a:pt x="66" y="0"/>
                    </a:moveTo>
                    <a:lnTo>
                      <a:pt x="51" y="2"/>
                    </a:lnTo>
                    <a:lnTo>
                      <a:pt x="39" y="5"/>
                    </a:lnTo>
                    <a:lnTo>
                      <a:pt x="28" y="10"/>
                    </a:lnTo>
                    <a:lnTo>
                      <a:pt x="19" y="20"/>
                    </a:lnTo>
                    <a:lnTo>
                      <a:pt x="9" y="29"/>
                    </a:lnTo>
                    <a:lnTo>
                      <a:pt x="4" y="40"/>
                    </a:lnTo>
                    <a:lnTo>
                      <a:pt x="1" y="52"/>
                    </a:lnTo>
                    <a:lnTo>
                      <a:pt x="0" y="67"/>
                    </a:lnTo>
                    <a:lnTo>
                      <a:pt x="1" y="79"/>
                    </a:lnTo>
                    <a:lnTo>
                      <a:pt x="4" y="92"/>
                    </a:lnTo>
                    <a:lnTo>
                      <a:pt x="9" y="103"/>
                    </a:lnTo>
                    <a:lnTo>
                      <a:pt x="19" y="114"/>
                    </a:lnTo>
                    <a:lnTo>
                      <a:pt x="28" y="122"/>
                    </a:lnTo>
                    <a:lnTo>
                      <a:pt x="39" y="127"/>
                    </a:lnTo>
                    <a:lnTo>
                      <a:pt x="51" y="131"/>
                    </a:lnTo>
                    <a:lnTo>
                      <a:pt x="66" y="133"/>
                    </a:lnTo>
                    <a:lnTo>
                      <a:pt x="68" y="132"/>
                    </a:lnTo>
                    <a:lnTo>
                      <a:pt x="71" y="132"/>
                    </a:lnTo>
                    <a:lnTo>
                      <a:pt x="78" y="131"/>
                    </a:lnTo>
                    <a:lnTo>
                      <a:pt x="91" y="127"/>
                    </a:lnTo>
                    <a:lnTo>
                      <a:pt x="102" y="122"/>
                    </a:lnTo>
                    <a:lnTo>
                      <a:pt x="113" y="114"/>
                    </a:lnTo>
                    <a:lnTo>
                      <a:pt x="121" y="103"/>
                    </a:lnTo>
                    <a:lnTo>
                      <a:pt x="126" y="92"/>
                    </a:lnTo>
                    <a:lnTo>
                      <a:pt x="130" y="79"/>
                    </a:lnTo>
                    <a:lnTo>
                      <a:pt x="131" y="72"/>
                    </a:lnTo>
                    <a:lnTo>
                      <a:pt x="131" y="69"/>
                    </a:lnTo>
                    <a:lnTo>
                      <a:pt x="132" y="67"/>
                    </a:lnTo>
                    <a:lnTo>
                      <a:pt x="130" y="52"/>
                    </a:lnTo>
                    <a:lnTo>
                      <a:pt x="126" y="40"/>
                    </a:lnTo>
                    <a:lnTo>
                      <a:pt x="121" y="29"/>
                    </a:lnTo>
                    <a:lnTo>
                      <a:pt x="113" y="20"/>
                    </a:lnTo>
                    <a:lnTo>
                      <a:pt x="102" y="10"/>
                    </a:lnTo>
                    <a:lnTo>
                      <a:pt x="91" y="5"/>
                    </a:lnTo>
                    <a:lnTo>
                      <a:pt x="78" y="2"/>
                    </a:lnTo>
                    <a:lnTo>
                      <a:pt x="66"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0" name="Freeform 169">
                <a:extLst>
                  <a:ext uri="{FF2B5EF4-FFF2-40B4-BE49-F238E27FC236}">
                    <a16:creationId xmlns:a16="http://schemas.microsoft.com/office/drawing/2014/main" id="{28157915-BC33-DA35-9AD1-994F4EE5292D}"/>
                  </a:ext>
                </a:extLst>
              </p:cNvPr>
              <p:cNvSpPr>
                <a:spLocks/>
              </p:cNvSpPr>
              <p:nvPr/>
            </p:nvSpPr>
            <p:spPr bwMode="auto">
              <a:xfrm>
                <a:off x="711200" y="3602038"/>
                <a:ext cx="34925" cy="34925"/>
              </a:xfrm>
              <a:custGeom>
                <a:avLst/>
                <a:gdLst>
                  <a:gd name="T0" fmla="*/ 66 w 132"/>
                  <a:gd name="T1" fmla="*/ 0 h 132"/>
                  <a:gd name="T2" fmla="*/ 51 w 132"/>
                  <a:gd name="T3" fmla="*/ 1 h 132"/>
                  <a:gd name="T4" fmla="*/ 39 w 132"/>
                  <a:gd name="T5" fmla="*/ 4 h 132"/>
                  <a:gd name="T6" fmla="*/ 28 w 132"/>
                  <a:gd name="T7" fmla="*/ 10 h 132"/>
                  <a:gd name="T8" fmla="*/ 20 w 132"/>
                  <a:gd name="T9" fmla="*/ 19 h 132"/>
                  <a:gd name="T10" fmla="*/ 10 w 132"/>
                  <a:gd name="T11" fmla="*/ 28 h 132"/>
                  <a:gd name="T12" fmla="*/ 4 w 132"/>
                  <a:gd name="T13" fmla="*/ 39 h 132"/>
                  <a:gd name="T14" fmla="*/ 1 w 132"/>
                  <a:gd name="T15" fmla="*/ 51 h 132"/>
                  <a:gd name="T16" fmla="*/ 0 w 132"/>
                  <a:gd name="T17" fmla="*/ 66 h 132"/>
                  <a:gd name="T18" fmla="*/ 1 w 132"/>
                  <a:gd name="T19" fmla="*/ 78 h 132"/>
                  <a:gd name="T20" fmla="*/ 4 w 132"/>
                  <a:gd name="T21" fmla="*/ 91 h 132"/>
                  <a:gd name="T22" fmla="*/ 10 w 132"/>
                  <a:gd name="T23" fmla="*/ 102 h 132"/>
                  <a:gd name="T24" fmla="*/ 20 w 132"/>
                  <a:gd name="T25" fmla="*/ 113 h 132"/>
                  <a:gd name="T26" fmla="*/ 28 w 132"/>
                  <a:gd name="T27" fmla="*/ 121 h 132"/>
                  <a:gd name="T28" fmla="*/ 39 w 132"/>
                  <a:gd name="T29" fmla="*/ 126 h 132"/>
                  <a:gd name="T30" fmla="*/ 51 w 132"/>
                  <a:gd name="T31" fmla="*/ 130 h 132"/>
                  <a:gd name="T32" fmla="*/ 66 w 132"/>
                  <a:gd name="T33" fmla="*/ 132 h 132"/>
                  <a:gd name="T34" fmla="*/ 68 w 132"/>
                  <a:gd name="T35" fmla="*/ 131 h 132"/>
                  <a:gd name="T36" fmla="*/ 71 w 132"/>
                  <a:gd name="T37" fmla="*/ 131 h 132"/>
                  <a:gd name="T38" fmla="*/ 78 w 132"/>
                  <a:gd name="T39" fmla="*/ 130 h 132"/>
                  <a:gd name="T40" fmla="*/ 91 w 132"/>
                  <a:gd name="T41" fmla="*/ 126 h 132"/>
                  <a:gd name="T42" fmla="*/ 102 w 132"/>
                  <a:gd name="T43" fmla="*/ 121 h 132"/>
                  <a:gd name="T44" fmla="*/ 113 w 132"/>
                  <a:gd name="T45" fmla="*/ 113 h 132"/>
                  <a:gd name="T46" fmla="*/ 121 w 132"/>
                  <a:gd name="T47" fmla="*/ 102 h 132"/>
                  <a:gd name="T48" fmla="*/ 126 w 132"/>
                  <a:gd name="T49" fmla="*/ 91 h 132"/>
                  <a:gd name="T50" fmla="*/ 130 w 132"/>
                  <a:gd name="T51" fmla="*/ 78 h 132"/>
                  <a:gd name="T52" fmla="*/ 131 w 132"/>
                  <a:gd name="T53" fmla="*/ 71 h 132"/>
                  <a:gd name="T54" fmla="*/ 131 w 132"/>
                  <a:gd name="T55" fmla="*/ 68 h 132"/>
                  <a:gd name="T56" fmla="*/ 132 w 132"/>
                  <a:gd name="T57" fmla="*/ 66 h 132"/>
                  <a:gd name="T58" fmla="*/ 130 w 132"/>
                  <a:gd name="T59" fmla="*/ 51 h 132"/>
                  <a:gd name="T60" fmla="*/ 126 w 132"/>
                  <a:gd name="T61" fmla="*/ 39 h 132"/>
                  <a:gd name="T62" fmla="*/ 121 w 132"/>
                  <a:gd name="T63" fmla="*/ 28 h 132"/>
                  <a:gd name="T64" fmla="*/ 113 w 132"/>
                  <a:gd name="T65" fmla="*/ 19 h 132"/>
                  <a:gd name="T66" fmla="*/ 102 w 132"/>
                  <a:gd name="T67" fmla="*/ 10 h 132"/>
                  <a:gd name="T68" fmla="*/ 91 w 132"/>
                  <a:gd name="T69" fmla="*/ 4 h 132"/>
                  <a:gd name="T70" fmla="*/ 78 w 132"/>
                  <a:gd name="T71" fmla="*/ 1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51" y="1"/>
                    </a:lnTo>
                    <a:lnTo>
                      <a:pt x="39" y="4"/>
                    </a:lnTo>
                    <a:lnTo>
                      <a:pt x="28" y="10"/>
                    </a:lnTo>
                    <a:lnTo>
                      <a:pt x="20" y="19"/>
                    </a:lnTo>
                    <a:lnTo>
                      <a:pt x="10" y="28"/>
                    </a:lnTo>
                    <a:lnTo>
                      <a:pt x="4" y="39"/>
                    </a:lnTo>
                    <a:lnTo>
                      <a:pt x="1" y="51"/>
                    </a:lnTo>
                    <a:lnTo>
                      <a:pt x="0" y="66"/>
                    </a:lnTo>
                    <a:lnTo>
                      <a:pt x="1" y="78"/>
                    </a:lnTo>
                    <a:lnTo>
                      <a:pt x="4" y="91"/>
                    </a:lnTo>
                    <a:lnTo>
                      <a:pt x="10" y="102"/>
                    </a:lnTo>
                    <a:lnTo>
                      <a:pt x="20" y="113"/>
                    </a:lnTo>
                    <a:lnTo>
                      <a:pt x="28" y="121"/>
                    </a:lnTo>
                    <a:lnTo>
                      <a:pt x="39" y="126"/>
                    </a:lnTo>
                    <a:lnTo>
                      <a:pt x="51" y="130"/>
                    </a:lnTo>
                    <a:lnTo>
                      <a:pt x="66" y="132"/>
                    </a:lnTo>
                    <a:lnTo>
                      <a:pt x="68" y="131"/>
                    </a:lnTo>
                    <a:lnTo>
                      <a:pt x="71" y="131"/>
                    </a:lnTo>
                    <a:lnTo>
                      <a:pt x="78" y="130"/>
                    </a:lnTo>
                    <a:lnTo>
                      <a:pt x="91" y="126"/>
                    </a:lnTo>
                    <a:lnTo>
                      <a:pt x="102" y="121"/>
                    </a:lnTo>
                    <a:lnTo>
                      <a:pt x="113" y="113"/>
                    </a:lnTo>
                    <a:lnTo>
                      <a:pt x="121" y="102"/>
                    </a:lnTo>
                    <a:lnTo>
                      <a:pt x="126" y="91"/>
                    </a:lnTo>
                    <a:lnTo>
                      <a:pt x="130" y="78"/>
                    </a:lnTo>
                    <a:lnTo>
                      <a:pt x="131" y="71"/>
                    </a:lnTo>
                    <a:lnTo>
                      <a:pt x="131" y="68"/>
                    </a:lnTo>
                    <a:lnTo>
                      <a:pt x="132" y="66"/>
                    </a:lnTo>
                    <a:lnTo>
                      <a:pt x="130" y="51"/>
                    </a:lnTo>
                    <a:lnTo>
                      <a:pt x="126" y="39"/>
                    </a:lnTo>
                    <a:lnTo>
                      <a:pt x="121" y="28"/>
                    </a:lnTo>
                    <a:lnTo>
                      <a:pt x="113" y="19"/>
                    </a:lnTo>
                    <a:lnTo>
                      <a:pt x="102" y="10"/>
                    </a:lnTo>
                    <a:lnTo>
                      <a:pt x="91" y="4"/>
                    </a:lnTo>
                    <a:lnTo>
                      <a:pt x="78" y="1"/>
                    </a:lnTo>
                    <a:lnTo>
                      <a:pt x="66"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1" name="Freeform 170">
                <a:extLst>
                  <a:ext uri="{FF2B5EF4-FFF2-40B4-BE49-F238E27FC236}">
                    <a16:creationId xmlns:a16="http://schemas.microsoft.com/office/drawing/2014/main" id="{A066C858-5E85-480C-BE43-B393C4687981}"/>
                  </a:ext>
                </a:extLst>
              </p:cNvPr>
              <p:cNvSpPr>
                <a:spLocks/>
              </p:cNvSpPr>
              <p:nvPr/>
            </p:nvSpPr>
            <p:spPr bwMode="auto">
              <a:xfrm>
                <a:off x="739775" y="3690938"/>
                <a:ext cx="34925" cy="34925"/>
              </a:xfrm>
              <a:custGeom>
                <a:avLst/>
                <a:gdLst>
                  <a:gd name="T0" fmla="*/ 66 w 132"/>
                  <a:gd name="T1" fmla="*/ 0 h 133"/>
                  <a:gd name="T2" fmla="*/ 52 w 132"/>
                  <a:gd name="T3" fmla="*/ 1 h 133"/>
                  <a:gd name="T4" fmla="*/ 40 w 132"/>
                  <a:gd name="T5" fmla="*/ 5 h 133"/>
                  <a:gd name="T6" fmla="*/ 29 w 132"/>
                  <a:gd name="T7" fmla="*/ 10 h 133"/>
                  <a:gd name="T8" fmla="*/ 20 w 132"/>
                  <a:gd name="T9" fmla="*/ 20 h 133"/>
                  <a:gd name="T10" fmla="*/ 10 w 132"/>
                  <a:gd name="T11" fmla="*/ 29 h 133"/>
                  <a:gd name="T12" fmla="*/ 4 w 132"/>
                  <a:gd name="T13" fmla="*/ 40 h 133"/>
                  <a:gd name="T14" fmla="*/ 1 w 132"/>
                  <a:gd name="T15" fmla="*/ 52 h 133"/>
                  <a:gd name="T16" fmla="*/ 0 w 132"/>
                  <a:gd name="T17" fmla="*/ 66 h 133"/>
                  <a:gd name="T18" fmla="*/ 1 w 132"/>
                  <a:gd name="T19" fmla="*/ 79 h 133"/>
                  <a:gd name="T20" fmla="*/ 4 w 132"/>
                  <a:gd name="T21" fmla="*/ 92 h 133"/>
                  <a:gd name="T22" fmla="*/ 10 w 132"/>
                  <a:gd name="T23" fmla="*/ 103 h 133"/>
                  <a:gd name="T24" fmla="*/ 20 w 132"/>
                  <a:gd name="T25" fmla="*/ 114 h 133"/>
                  <a:gd name="T26" fmla="*/ 29 w 132"/>
                  <a:gd name="T27" fmla="*/ 122 h 133"/>
                  <a:gd name="T28" fmla="*/ 40 w 132"/>
                  <a:gd name="T29" fmla="*/ 127 h 133"/>
                  <a:gd name="T30" fmla="*/ 52 w 132"/>
                  <a:gd name="T31" fmla="*/ 130 h 133"/>
                  <a:gd name="T32" fmla="*/ 66 w 132"/>
                  <a:gd name="T33" fmla="*/ 133 h 133"/>
                  <a:gd name="T34" fmla="*/ 68 w 132"/>
                  <a:gd name="T35" fmla="*/ 132 h 133"/>
                  <a:gd name="T36" fmla="*/ 72 w 132"/>
                  <a:gd name="T37" fmla="*/ 132 h 133"/>
                  <a:gd name="T38" fmla="*/ 78 w 132"/>
                  <a:gd name="T39" fmla="*/ 130 h 133"/>
                  <a:gd name="T40" fmla="*/ 91 w 132"/>
                  <a:gd name="T41" fmla="*/ 127 h 133"/>
                  <a:gd name="T42" fmla="*/ 102 w 132"/>
                  <a:gd name="T43" fmla="*/ 122 h 133"/>
                  <a:gd name="T44" fmla="*/ 113 w 132"/>
                  <a:gd name="T45" fmla="*/ 114 h 133"/>
                  <a:gd name="T46" fmla="*/ 121 w 132"/>
                  <a:gd name="T47" fmla="*/ 103 h 133"/>
                  <a:gd name="T48" fmla="*/ 127 w 132"/>
                  <a:gd name="T49" fmla="*/ 92 h 133"/>
                  <a:gd name="T50" fmla="*/ 130 w 132"/>
                  <a:gd name="T51" fmla="*/ 79 h 133"/>
                  <a:gd name="T52" fmla="*/ 131 w 132"/>
                  <a:gd name="T53" fmla="*/ 72 h 133"/>
                  <a:gd name="T54" fmla="*/ 131 w 132"/>
                  <a:gd name="T55" fmla="*/ 69 h 133"/>
                  <a:gd name="T56" fmla="*/ 132 w 132"/>
                  <a:gd name="T57" fmla="*/ 66 h 133"/>
                  <a:gd name="T58" fmla="*/ 130 w 132"/>
                  <a:gd name="T59" fmla="*/ 52 h 133"/>
                  <a:gd name="T60" fmla="*/ 127 w 132"/>
                  <a:gd name="T61" fmla="*/ 40 h 133"/>
                  <a:gd name="T62" fmla="*/ 121 w 132"/>
                  <a:gd name="T63" fmla="*/ 29 h 133"/>
                  <a:gd name="T64" fmla="*/ 113 w 132"/>
                  <a:gd name="T65" fmla="*/ 20 h 133"/>
                  <a:gd name="T66" fmla="*/ 102 w 132"/>
                  <a:gd name="T67" fmla="*/ 10 h 133"/>
                  <a:gd name="T68" fmla="*/ 91 w 132"/>
                  <a:gd name="T69" fmla="*/ 5 h 133"/>
                  <a:gd name="T70" fmla="*/ 78 w 132"/>
                  <a:gd name="T71" fmla="*/ 1 h 133"/>
                  <a:gd name="T72" fmla="*/ 66 w 132"/>
                  <a:gd name="T7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3">
                    <a:moveTo>
                      <a:pt x="66" y="0"/>
                    </a:moveTo>
                    <a:lnTo>
                      <a:pt x="52" y="1"/>
                    </a:lnTo>
                    <a:lnTo>
                      <a:pt x="40" y="5"/>
                    </a:lnTo>
                    <a:lnTo>
                      <a:pt x="29" y="10"/>
                    </a:lnTo>
                    <a:lnTo>
                      <a:pt x="20" y="20"/>
                    </a:lnTo>
                    <a:lnTo>
                      <a:pt x="10" y="29"/>
                    </a:lnTo>
                    <a:lnTo>
                      <a:pt x="4" y="40"/>
                    </a:lnTo>
                    <a:lnTo>
                      <a:pt x="1" y="52"/>
                    </a:lnTo>
                    <a:lnTo>
                      <a:pt x="0" y="66"/>
                    </a:lnTo>
                    <a:lnTo>
                      <a:pt x="1" y="79"/>
                    </a:lnTo>
                    <a:lnTo>
                      <a:pt x="4" y="92"/>
                    </a:lnTo>
                    <a:lnTo>
                      <a:pt x="10" y="103"/>
                    </a:lnTo>
                    <a:lnTo>
                      <a:pt x="20" y="114"/>
                    </a:lnTo>
                    <a:lnTo>
                      <a:pt x="29" y="122"/>
                    </a:lnTo>
                    <a:lnTo>
                      <a:pt x="40" y="127"/>
                    </a:lnTo>
                    <a:lnTo>
                      <a:pt x="52" y="130"/>
                    </a:lnTo>
                    <a:lnTo>
                      <a:pt x="66" y="133"/>
                    </a:lnTo>
                    <a:lnTo>
                      <a:pt x="68" y="132"/>
                    </a:lnTo>
                    <a:lnTo>
                      <a:pt x="72" y="132"/>
                    </a:lnTo>
                    <a:lnTo>
                      <a:pt x="78" y="130"/>
                    </a:lnTo>
                    <a:lnTo>
                      <a:pt x="91" y="127"/>
                    </a:lnTo>
                    <a:lnTo>
                      <a:pt x="102" y="122"/>
                    </a:lnTo>
                    <a:lnTo>
                      <a:pt x="113" y="114"/>
                    </a:lnTo>
                    <a:lnTo>
                      <a:pt x="121" y="103"/>
                    </a:lnTo>
                    <a:lnTo>
                      <a:pt x="127" y="92"/>
                    </a:lnTo>
                    <a:lnTo>
                      <a:pt x="130" y="79"/>
                    </a:lnTo>
                    <a:lnTo>
                      <a:pt x="131" y="72"/>
                    </a:lnTo>
                    <a:lnTo>
                      <a:pt x="131" y="69"/>
                    </a:lnTo>
                    <a:lnTo>
                      <a:pt x="132" y="66"/>
                    </a:lnTo>
                    <a:lnTo>
                      <a:pt x="130" y="52"/>
                    </a:lnTo>
                    <a:lnTo>
                      <a:pt x="127" y="40"/>
                    </a:lnTo>
                    <a:lnTo>
                      <a:pt x="121" y="29"/>
                    </a:lnTo>
                    <a:lnTo>
                      <a:pt x="113" y="20"/>
                    </a:lnTo>
                    <a:lnTo>
                      <a:pt x="102" y="10"/>
                    </a:lnTo>
                    <a:lnTo>
                      <a:pt x="91" y="5"/>
                    </a:lnTo>
                    <a:lnTo>
                      <a:pt x="78" y="1"/>
                    </a:lnTo>
                    <a:lnTo>
                      <a:pt x="66"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2" name="Freeform 171">
                <a:extLst>
                  <a:ext uri="{FF2B5EF4-FFF2-40B4-BE49-F238E27FC236}">
                    <a16:creationId xmlns:a16="http://schemas.microsoft.com/office/drawing/2014/main" id="{E03423DB-0746-18CD-ACDB-BEE7607FBB90}"/>
                  </a:ext>
                </a:extLst>
              </p:cNvPr>
              <p:cNvSpPr>
                <a:spLocks/>
              </p:cNvSpPr>
              <p:nvPr/>
            </p:nvSpPr>
            <p:spPr bwMode="auto">
              <a:xfrm>
                <a:off x="747713" y="3744913"/>
                <a:ext cx="34925" cy="34925"/>
              </a:xfrm>
              <a:custGeom>
                <a:avLst/>
                <a:gdLst>
                  <a:gd name="T0" fmla="*/ 66 w 132"/>
                  <a:gd name="T1" fmla="*/ 0 h 132"/>
                  <a:gd name="T2" fmla="*/ 51 w 132"/>
                  <a:gd name="T3" fmla="*/ 1 h 132"/>
                  <a:gd name="T4" fmla="*/ 39 w 132"/>
                  <a:gd name="T5" fmla="*/ 4 h 132"/>
                  <a:gd name="T6" fmla="*/ 28 w 132"/>
                  <a:gd name="T7" fmla="*/ 10 h 132"/>
                  <a:gd name="T8" fmla="*/ 19 w 132"/>
                  <a:gd name="T9" fmla="*/ 20 h 132"/>
                  <a:gd name="T10" fmla="*/ 10 w 132"/>
                  <a:gd name="T11" fmla="*/ 29 h 132"/>
                  <a:gd name="T12" fmla="*/ 4 w 132"/>
                  <a:gd name="T13" fmla="*/ 40 h 132"/>
                  <a:gd name="T14" fmla="*/ 1 w 132"/>
                  <a:gd name="T15" fmla="*/ 52 h 132"/>
                  <a:gd name="T16" fmla="*/ 0 w 132"/>
                  <a:gd name="T17" fmla="*/ 66 h 132"/>
                  <a:gd name="T18" fmla="*/ 1 w 132"/>
                  <a:gd name="T19" fmla="*/ 78 h 132"/>
                  <a:gd name="T20" fmla="*/ 4 w 132"/>
                  <a:gd name="T21" fmla="*/ 92 h 132"/>
                  <a:gd name="T22" fmla="*/ 10 w 132"/>
                  <a:gd name="T23" fmla="*/ 103 h 132"/>
                  <a:gd name="T24" fmla="*/ 19 w 132"/>
                  <a:gd name="T25" fmla="*/ 114 h 132"/>
                  <a:gd name="T26" fmla="*/ 28 w 132"/>
                  <a:gd name="T27" fmla="*/ 121 h 132"/>
                  <a:gd name="T28" fmla="*/ 39 w 132"/>
                  <a:gd name="T29" fmla="*/ 127 h 132"/>
                  <a:gd name="T30" fmla="*/ 51 w 132"/>
                  <a:gd name="T31" fmla="*/ 130 h 132"/>
                  <a:gd name="T32" fmla="*/ 66 w 132"/>
                  <a:gd name="T33" fmla="*/ 132 h 132"/>
                  <a:gd name="T34" fmla="*/ 68 w 132"/>
                  <a:gd name="T35" fmla="*/ 131 h 132"/>
                  <a:gd name="T36" fmla="*/ 71 w 132"/>
                  <a:gd name="T37" fmla="*/ 131 h 132"/>
                  <a:gd name="T38" fmla="*/ 78 w 132"/>
                  <a:gd name="T39" fmla="*/ 130 h 132"/>
                  <a:gd name="T40" fmla="*/ 91 w 132"/>
                  <a:gd name="T41" fmla="*/ 127 h 132"/>
                  <a:gd name="T42" fmla="*/ 102 w 132"/>
                  <a:gd name="T43" fmla="*/ 121 h 132"/>
                  <a:gd name="T44" fmla="*/ 113 w 132"/>
                  <a:gd name="T45" fmla="*/ 114 h 132"/>
                  <a:gd name="T46" fmla="*/ 121 w 132"/>
                  <a:gd name="T47" fmla="*/ 103 h 132"/>
                  <a:gd name="T48" fmla="*/ 126 w 132"/>
                  <a:gd name="T49" fmla="*/ 92 h 132"/>
                  <a:gd name="T50" fmla="*/ 130 w 132"/>
                  <a:gd name="T51" fmla="*/ 78 h 132"/>
                  <a:gd name="T52" fmla="*/ 131 w 132"/>
                  <a:gd name="T53" fmla="*/ 72 h 132"/>
                  <a:gd name="T54" fmla="*/ 131 w 132"/>
                  <a:gd name="T55" fmla="*/ 68 h 132"/>
                  <a:gd name="T56" fmla="*/ 132 w 132"/>
                  <a:gd name="T57" fmla="*/ 66 h 132"/>
                  <a:gd name="T58" fmla="*/ 130 w 132"/>
                  <a:gd name="T59" fmla="*/ 52 h 132"/>
                  <a:gd name="T60" fmla="*/ 126 w 132"/>
                  <a:gd name="T61" fmla="*/ 40 h 132"/>
                  <a:gd name="T62" fmla="*/ 121 w 132"/>
                  <a:gd name="T63" fmla="*/ 29 h 132"/>
                  <a:gd name="T64" fmla="*/ 113 w 132"/>
                  <a:gd name="T65" fmla="*/ 20 h 132"/>
                  <a:gd name="T66" fmla="*/ 102 w 132"/>
                  <a:gd name="T67" fmla="*/ 10 h 132"/>
                  <a:gd name="T68" fmla="*/ 91 w 132"/>
                  <a:gd name="T69" fmla="*/ 4 h 132"/>
                  <a:gd name="T70" fmla="*/ 78 w 132"/>
                  <a:gd name="T71" fmla="*/ 1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51" y="1"/>
                    </a:lnTo>
                    <a:lnTo>
                      <a:pt x="39" y="4"/>
                    </a:lnTo>
                    <a:lnTo>
                      <a:pt x="28" y="10"/>
                    </a:lnTo>
                    <a:lnTo>
                      <a:pt x="19" y="20"/>
                    </a:lnTo>
                    <a:lnTo>
                      <a:pt x="10" y="29"/>
                    </a:lnTo>
                    <a:lnTo>
                      <a:pt x="4" y="40"/>
                    </a:lnTo>
                    <a:lnTo>
                      <a:pt x="1" y="52"/>
                    </a:lnTo>
                    <a:lnTo>
                      <a:pt x="0" y="66"/>
                    </a:lnTo>
                    <a:lnTo>
                      <a:pt x="1" y="78"/>
                    </a:lnTo>
                    <a:lnTo>
                      <a:pt x="4" y="92"/>
                    </a:lnTo>
                    <a:lnTo>
                      <a:pt x="10" y="103"/>
                    </a:lnTo>
                    <a:lnTo>
                      <a:pt x="19" y="114"/>
                    </a:lnTo>
                    <a:lnTo>
                      <a:pt x="28" y="121"/>
                    </a:lnTo>
                    <a:lnTo>
                      <a:pt x="39" y="127"/>
                    </a:lnTo>
                    <a:lnTo>
                      <a:pt x="51" y="130"/>
                    </a:lnTo>
                    <a:lnTo>
                      <a:pt x="66" y="132"/>
                    </a:lnTo>
                    <a:lnTo>
                      <a:pt x="68" y="131"/>
                    </a:lnTo>
                    <a:lnTo>
                      <a:pt x="71" y="131"/>
                    </a:lnTo>
                    <a:lnTo>
                      <a:pt x="78" y="130"/>
                    </a:lnTo>
                    <a:lnTo>
                      <a:pt x="91" y="127"/>
                    </a:lnTo>
                    <a:lnTo>
                      <a:pt x="102" y="121"/>
                    </a:lnTo>
                    <a:lnTo>
                      <a:pt x="113" y="114"/>
                    </a:lnTo>
                    <a:lnTo>
                      <a:pt x="121" y="103"/>
                    </a:lnTo>
                    <a:lnTo>
                      <a:pt x="126" y="92"/>
                    </a:lnTo>
                    <a:lnTo>
                      <a:pt x="130" y="78"/>
                    </a:lnTo>
                    <a:lnTo>
                      <a:pt x="131" y="72"/>
                    </a:lnTo>
                    <a:lnTo>
                      <a:pt x="131" y="68"/>
                    </a:lnTo>
                    <a:lnTo>
                      <a:pt x="132" y="66"/>
                    </a:lnTo>
                    <a:lnTo>
                      <a:pt x="130" y="52"/>
                    </a:lnTo>
                    <a:lnTo>
                      <a:pt x="126" y="40"/>
                    </a:lnTo>
                    <a:lnTo>
                      <a:pt x="121" y="29"/>
                    </a:lnTo>
                    <a:lnTo>
                      <a:pt x="113" y="20"/>
                    </a:lnTo>
                    <a:lnTo>
                      <a:pt x="102" y="10"/>
                    </a:lnTo>
                    <a:lnTo>
                      <a:pt x="91" y="4"/>
                    </a:lnTo>
                    <a:lnTo>
                      <a:pt x="78" y="1"/>
                    </a:lnTo>
                    <a:lnTo>
                      <a:pt x="66"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3" name="Freeform 172">
                <a:extLst>
                  <a:ext uri="{FF2B5EF4-FFF2-40B4-BE49-F238E27FC236}">
                    <a16:creationId xmlns:a16="http://schemas.microsoft.com/office/drawing/2014/main" id="{D6D8379D-B4D3-7266-0306-0059F4EDC1A4}"/>
                  </a:ext>
                </a:extLst>
              </p:cNvPr>
              <p:cNvSpPr>
                <a:spLocks/>
              </p:cNvSpPr>
              <p:nvPr/>
            </p:nvSpPr>
            <p:spPr bwMode="auto">
              <a:xfrm>
                <a:off x="906463" y="3756025"/>
                <a:ext cx="34925" cy="34925"/>
              </a:xfrm>
              <a:custGeom>
                <a:avLst/>
                <a:gdLst>
                  <a:gd name="T0" fmla="*/ 66 w 132"/>
                  <a:gd name="T1" fmla="*/ 0 h 132"/>
                  <a:gd name="T2" fmla="*/ 52 w 132"/>
                  <a:gd name="T3" fmla="*/ 1 h 132"/>
                  <a:gd name="T4" fmla="*/ 40 w 132"/>
                  <a:gd name="T5" fmla="*/ 4 h 132"/>
                  <a:gd name="T6" fmla="*/ 29 w 132"/>
                  <a:gd name="T7" fmla="*/ 10 h 132"/>
                  <a:gd name="T8" fmla="*/ 20 w 132"/>
                  <a:gd name="T9" fmla="*/ 20 h 132"/>
                  <a:gd name="T10" fmla="*/ 10 w 132"/>
                  <a:gd name="T11" fmla="*/ 29 h 132"/>
                  <a:gd name="T12" fmla="*/ 4 w 132"/>
                  <a:gd name="T13" fmla="*/ 40 h 132"/>
                  <a:gd name="T14" fmla="*/ 1 w 132"/>
                  <a:gd name="T15" fmla="*/ 52 h 132"/>
                  <a:gd name="T16" fmla="*/ 0 w 132"/>
                  <a:gd name="T17" fmla="*/ 66 h 132"/>
                  <a:gd name="T18" fmla="*/ 1 w 132"/>
                  <a:gd name="T19" fmla="*/ 78 h 132"/>
                  <a:gd name="T20" fmla="*/ 4 w 132"/>
                  <a:gd name="T21" fmla="*/ 92 h 132"/>
                  <a:gd name="T22" fmla="*/ 10 w 132"/>
                  <a:gd name="T23" fmla="*/ 103 h 132"/>
                  <a:gd name="T24" fmla="*/ 20 w 132"/>
                  <a:gd name="T25" fmla="*/ 114 h 132"/>
                  <a:gd name="T26" fmla="*/ 29 w 132"/>
                  <a:gd name="T27" fmla="*/ 121 h 132"/>
                  <a:gd name="T28" fmla="*/ 40 w 132"/>
                  <a:gd name="T29" fmla="*/ 127 h 132"/>
                  <a:gd name="T30" fmla="*/ 52 w 132"/>
                  <a:gd name="T31" fmla="*/ 130 h 132"/>
                  <a:gd name="T32" fmla="*/ 66 w 132"/>
                  <a:gd name="T33" fmla="*/ 132 h 132"/>
                  <a:gd name="T34" fmla="*/ 68 w 132"/>
                  <a:gd name="T35" fmla="*/ 131 h 132"/>
                  <a:gd name="T36" fmla="*/ 72 w 132"/>
                  <a:gd name="T37" fmla="*/ 131 h 132"/>
                  <a:gd name="T38" fmla="*/ 78 w 132"/>
                  <a:gd name="T39" fmla="*/ 130 h 132"/>
                  <a:gd name="T40" fmla="*/ 91 w 132"/>
                  <a:gd name="T41" fmla="*/ 127 h 132"/>
                  <a:gd name="T42" fmla="*/ 102 w 132"/>
                  <a:gd name="T43" fmla="*/ 121 h 132"/>
                  <a:gd name="T44" fmla="*/ 113 w 132"/>
                  <a:gd name="T45" fmla="*/ 114 h 132"/>
                  <a:gd name="T46" fmla="*/ 121 w 132"/>
                  <a:gd name="T47" fmla="*/ 103 h 132"/>
                  <a:gd name="T48" fmla="*/ 127 w 132"/>
                  <a:gd name="T49" fmla="*/ 92 h 132"/>
                  <a:gd name="T50" fmla="*/ 130 w 132"/>
                  <a:gd name="T51" fmla="*/ 78 h 132"/>
                  <a:gd name="T52" fmla="*/ 131 w 132"/>
                  <a:gd name="T53" fmla="*/ 72 h 132"/>
                  <a:gd name="T54" fmla="*/ 131 w 132"/>
                  <a:gd name="T55" fmla="*/ 68 h 132"/>
                  <a:gd name="T56" fmla="*/ 132 w 132"/>
                  <a:gd name="T57" fmla="*/ 66 h 132"/>
                  <a:gd name="T58" fmla="*/ 130 w 132"/>
                  <a:gd name="T59" fmla="*/ 52 h 132"/>
                  <a:gd name="T60" fmla="*/ 127 w 132"/>
                  <a:gd name="T61" fmla="*/ 40 h 132"/>
                  <a:gd name="T62" fmla="*/ 121 w 132"/>
                  <a:gd name="T63" fmla="*/ 29 h 132"/>
                  <a:gd name="T64" fmla="*/ 113 w 132"/>
                  <a:gd name="T65" fmla="*/ 20 h 132"/>
                  <a:gd name="T66" fmla="*/ 102 w 132"/>
                  <a:gd name="T67" fmla="*/ 10 h 132"/>
                  <a:gd name="T68" fmla="*/ 91 w 132"/>
                  <a:gd name="T69" fmla="*/ 4 h 132"/>
                  <a:gd name="T70" fmla="*/ 78 w 132"/>
                  <a:gd name="T71" fmla="*/ 1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52" y="1"/>
                    </a:lnTo>
                    <a:lnTo>
                      <a:pt x="40" y="4"/>
                    </a:lnTo>
                    <a:lnTo>
                      <a:pt x="29" y="10"/>
                    </a:lnTo>
                    <a:lnTo>
                      <a:pt x="20" y="20"/>
                    </a:lnTo>
                    <a:lnTo>
                      <a:pt x="10" y="29"/>
                    </a:lnTo>
                    <a:lnTo>
                      <a:pt x="4" y="40"/>
                    </a:lnTo>
                    <a:lnTo>
                      <a:pt x="1" y="52"/>
                    </a:lnTo>
                    <a:lnTo>
                      <a:pt x="0" y="66"/>
                    </a:lnTo>
                    <a:lnTo>
                      <a:pt x="1" y="78"/>
                    </a:lnTo>
                    <a:lnTo>
                      <a:pt x="4" y="92"/>
                    </a:lnTo>
                    <a:lnTo>
                      <a:pt x="10" y="103"/>
                    </a:lnTo>
                    <a:lnTo>
                      <a:pt x="20" y="114"/>
                    </a:lnTo>
                    <a:lnTo>
                      <a:pt x="29" y="121"/>
                    </a:lnTo>
                    <a:lnTo>
                      <a:pt x="40" y="127"/>
                    </a:lnTo>
                    <a:lnTo>
                      <a:pt x="52" y="130"/>
                    </a:lnTo>
                    <a:lnTo>
                      <a:pt x="66" y="132"/>
                    </a:lnTo>
                    <a:lnTo>
                      <a:pt x="68" y="131"/>
                    </a:lnTo>
                    <a:lnTo>
                      <a:pt x="72" y="131"/>
                    </a:lnTo>
                    <a:lnTo>
                      <a:pt x="78" y="130"/>
                    </a:lnTo>
                    <a:lnTo>
                      <a:pt x="91" y="127"/>
                    </a:lnTo>
                    <a:lnTo>
                      <a:pt x="102" y="121"/>
                    </a:lnTo>
                    <a:lnTo>
                      <a:pt x="113" y="114"/>
                    </a:lnTo>
                    <a:lnTo>
                      <a:pt x="121" y="103"/>
                    </a:lnTo>
                    <a:lnTo>
                      <a:pt x="127" y="92"/>
                    </a:lnTo>
                    <a:lnTo>
                      <a:pt x="130" y="78"/>
                    </a:lnTo>
                    <a:lnTo>
                      <a:pt x="131" y="72"/>
                    </a:lnTo>
                    <a:lnTo>
                      <a:pt x="131" y="68"/>
                    </a:lnTo>
                    <a:lnTo>
                      <a:pt x="132" y="66"/>
                    </a:lnTo>
                    <a:lnTo>
                      <a:pt x="130" y="52"/>
                    </a:lnTo>
                    <a:lnTo>
                      <a:pt x="127" y="40"/>
                    </a:lnTo>
                    <a:lnTo>
                      <a:pt x="121" y="29"/>
                    </a:lnTo>
                    <a:lnTo>
                      <a:pt x="113" y="20"/>
                    </a:lnTo>
                    <a:lnTo>
                      <a:pt x="102" y="10"/>
                    </a:lnTo>
                    <a:lnTo>
                      <a:pt x="91" y="4"/>
                    </a:lnTo>
                    <a:lnTo>
                      <a:pt x="78" y="1"/>
                    </a:lnTo>
                    <a:lnTo>
                      <a:pt x="66"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4" name="Freeform 173">
                <a:extLst>
                  <a:ext uri="{FF2B5EF4-FFF2-40B4-BE49-F238E27FC236}">
                    <a16:creationId xmlns:a16="http://schemas.microsoft.com/office/drawing/2014/main" id="{C87EFC8B-1987-FD95-BAD8-54A8FD59B7D9}"/>
                  </a:ext>
                </a:extLst>
              </p:cNvPr>
              <p:cNvSpPr>
                <a:spLocks/>
              </p:cNvSpPr>
              <p:nvPr/>
            </p:nvSpPr>
            <p:spPr bwMode="auto">
              <a:xfrm>
                <a:off x="973138" y="3776663"/>
                <a:ext cx="34925" cy="34925"/>
              </a:xfrm>
              <a:custGeom>
                <a:avLst/>
                <a:gdLst>
                  <a:gd name="T0" fmla="*/ 66 w 132"/>
                  <a:gd name="T1" fmla="*/ 0 h 133"/>
                  <a:gd name="T2" fmla="*/ 52 w 132"/>
                  <a:gd name="T3" fmla="*/ 1 h 133"/>
                  <a:gd name="T4" fmla="*/ 40 w 132"/>
                  <a:gd name="T5" fmla="*/ 5 h 133"/>
                  <a:gd name="T6" fmla="*/ 29 w 132"/>
                  <a:gd name="T7" fmla="*/ 10 h 133"/>
                  <a:gd name="T8" fmla="*/ 20 w 132"/>
                  <a:gd name="T9" fmla="*/ 20 h 133"/>
                  <a:gd name="T10" fmla="*/ 10 w 132"/>
                  <a:gd name="T11" fmla="*/ 29 h 133"/>
                  <a:gd name="T12" fmla="*/ 5 w 132"/>
                  <a:gd name="T13" fmla="*/ 40 h 133"/>
                  <a:gd name="T14" fmla="*/ 1 w 132"/>
                  <a:gd name="T15" fmla="*/ 52 h 133"/>
                  <a:gd name="T16" fmla="*/ 0 w 132"/>
                  <a:gd name="T17" fmla="*/ 66 h 133"/>
                  <a:gd name="T18" fmla="*/ 1 w 132"/>
                  <a:gd name="T19" fmla="*/ 79 h 133"/>
                  <a:gd name="T20" fmla="*/ 5 w 132"/>
                  <a:gd name="T21" fmla="*/ 92 h 133"/>
                  <a:gd name="T22" fmla="*/ 10 w 132"/>
                  <a:gd name="T23" fmla="*/ 103 h 133"/>
                  <a:gd name="T24" fmla="*/ 20 w 132"/>
                  <a:gd name="T25" fmla="*/ 114 h 133"/>
                  <a:gd name="T26" fmla="*/ 29 w 132"/>
                  <a:gd name="T27" fmla="*/ 122 h 133"/>
                  <a:gd name="T28" fmla="*/ 40 w 132"/>
                  <a:gd name="T29" fmla="*/ 127 h 133"/>
                  <a:gd name="T30" fmla="*/ 52 w 132"/>
                  <a:gd name="T31" fmla="*/ 130 h 133"/>
                  <a:gd name="T32" fmla="*/ 66 w 132"/>
                  <a:gd name="T33" fmla="*/ 133 h 133"/>
                  <a:gd name="T34" fmla="*/ 69 w 132"/>
                  <a:gd name="T35" fmla="*/ 132 h 133"/>
                  <a:gd name="T36" fmla="*/ 72 w 132"/>
                  <a:gd name="T37" fmla="*/ 132 h 133"/>
                  <a:gd name="T38" fmla="*/ 78 w 132"/>
                  <a:gd name="T39" fmla="*/ 130 h 133"/>
                  <a:gd name="T40" fmla="*/ 92 w 132"/>
                  <a:gd name="T41" fmla="*/ 127 h 133"/>
                  <a:gd name="T42" fmla="*/ 103 w 132"/>
                  <a:gd name="T43" fmla="*/ 122 h 133"/>
                  <a:gd name="T44" fmla="*/ 114 w 132"/>
                  <a:gd name="T45" fmla="*/ 114 h 133"/>
                  <a:gd name="T46" fmla="*/ 121 w 132"/>
                  <a:gd name="T47" fmla="*/ 103 h 133"/>
                  <a:gd name="T48" fmla="*/ 127 w 132"/>
                  <a:gd name="T49" fmla="*/ 92 h 133"/>
                  <a:gd name="T50" fmla="*/ 130 w 132"/>
                  <a:gd name="T51" fmla="*/ 79 h 133"/>
                  <a:gd name="T52" fmla="*/ 131 w 132"/>
                  <a:gd name="T53" fmla="*/ 72 h 133"/>
                  <a:gd name="T54" fmla="*/ 131 w 132"/>
                  <a:gd name="T55" fmla="*/ 69 h 133"/>
                  <a:gd name="T56" fmla="*/ 132 w 132"/>
                  <a:gd name="T57" fmla="*/ 66 h 133"/>
                  <a:gd name="T58" fmla="*/ 130 w 132"/>
                  <a:gd name="T59" fmla="*/ 52 h 133"/>
                  <a:gd name="T60" fmla="*/ 127 w 132"/>
                  <a:gd name="T61" fmla="*/ 40 h 133"/>
                  <a:gd name="T62" fmla="*/ 121 w 132"/>
                  <a:gd name="T63" fmla="*/ 29 h 133"/>
                  <a:gd name="T64" fmla="*/ 114 w 132"/>
                  <a:gd name="T65" fmla="*/ 20 h 133"/>
                  <a:gd name="T66" fmla="*/ 103 w 132"/>
                  <a:gd name="T67" fmla="*/ 10 h 133"/>
                  <a:gd name="T68" fmla="*/ 92 w 132"/>
                  <a:gd name="T69" fmla="*/ 5 h 133"/>
                  <a:gd name="T70" fmla="*/ 78 w 132"/>
                  <a:gd name="T71" fmla="*/ 1 h 133"/>
                  <a:gd name="T72" fmla="*/ 66 w 132"/>
                  <a:gd name="T7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3">
                    <a:moveTo>
                      <a:pt x="66" y="0"/>
                    </a:moveTo>
                    <a:lnTo>
                      <a:pt x="52" y="1"/>
                    </a:lnTo>
                    <a:lnTo>
                      <a:pt x="40" y="5"/>
                    </a:lnTo>
                    <a:lnTo>
                      <a:pt x="29" y="10"/>
                    </a:lnTo>
                    <a:lnTo>
                      <a:pt x="20" y="20"/>
                    </a:lnTo>
                    <a:lnTo>
                      <a:pt x="10" y="29"/>
                    </a:lnTo>
                    <a:lnTo>
                      <a:pt x="5" y="40"/>
                    </a:lnTo>
                    <a:lnTo>
                      <a:pt x="1" y="52"/>
                    </a:lnTo>
                    <a:lnTo>
                      <a:pt x="0" y="66"/>
                    </a:lnTo>
                    <a:lnTo>
                      <a:pt x="1" y="79"/>
                    </a:lnTo>
                    <a:lnTo>
                      <a:pt x="5" y="92"/>
                    </a:lnTo>
                    <a:lnTo>
                      <a:pt x="10" y="103"/>
                    </a:lnTo>
                    <a:lnTo>
                      <a:pt x="20" y="114"/>
                    </a:lnTo>
                    <a:lnTo>
                      <a:pt x="29" y="122"/>
                    </a:lnTo>
                    <a:lnTo>
                      <a:pt x="40" y="127"/>
                    </a:lnTo>
                    <a:lnTo>
                      <a:pt x="52" y="130"/>
                    </a:lnTo>
                    <a:lnTo>
                      <a:pt x="66" y="133"/>
                    </a:lnTo>
                    <a:lnTo>
                      <a:pt x="69" y="132"/>
                    </a:lnTo>
                    <a:lnTo>
                      <a:pt x="72" y="132"/>
                    </a:lnTo>
                    <a:lnTo>
                      <a:pt x="78" y="130"/>
                    </a:lnTo>
                    <a:lnTo>
                      <a:pt x="92" y="127"/>
                    </a:lnTo>
                    <a:lnTo>
                      <a:pt x="103" y="122"/>
                    </a:lnTo>
                    <a:lnTo>
                      <a:pt x="114" y="114"/>
                    </a:lnTo>
                    <a:lnTo>
                      <a:pt x="121" y="103"/>
                    </a:lnTo>
                    <a:lnTo>
                      <a:pt x="127" y="92"/>
                    </a:lnTo>
                    <a:lnTo>
                      <a:pt x="130" y="79"/>
                    </a:lnTo>
                    <a:lnTo>
                      <a:pt x="131" y="72"/>
                    </a:lnTo>
                    <a:lnTo>
                      <a:pt x="131" y="69"/>
                    </a:lnTo>
                    <a:lnTo>
                      <a:pt x="132" y="66"/>
                    </a:lnTo>
                    <a:lnTo>
                      <a:pt x="130" y="52"/>
                    </a:lnTo>
                    <a:lnTo>
                      <a:pt x="127" y="40"/>
                    </a:lnTo>
                    <a:lnTo>
                      <a:pt x="121" y="29"/>
                    </a:lnTo>
                    <a:lnTo>
                      <a:pt x="114" y="20"/>
                    </a:lnTo>
                    <a:lnTo>
                      <a:pt x="103" y="10"/>
                    </a:lnTo>
                    <a:lnTo>
                      <a:pt x="92" y="5"/>
                    </a:lnTo>
                    <a:lnTo>
                      <a:pt x="78" y="1"/>
                    </a:lnTo>
                    <a:lnTo>
                      <a:pt x="66"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5" name="Freeform 174">
                <a:extLst>
                  <a:ext uri="{FF2B5EF4-FFF2-40B4-BE49-F238E27FC236}">
                    <a16:creationId xmlns:a16="http://schemas.microsoft.com/office/drawing/2014/main" id="{EE60CEF7-20E6-996A-7109-C48362AAE790}"/>
                  </a:ext>
                </a:extLst>
              </p:cNvPr>
              <p:cNvSpPr>
                <a:spLocks/>
              </p:cNvSpPr>
              <p:nvPr/>
            </p:nvSpPr>
            <p:spPr bwMode="auto">
              <a:xfrm>
                <a:off x="1038225" y="3794125"/>
                <a:ext cx="34925" cy="34925"/>
              </a:xfrm>
              <a:custGeom>
                <a:avLst/>
                <a:gdLst>
                  <a:gd name="T0" fmla="*/ 66 w 132"/>
                  <a:gd name="T1" fmla="*/ 0 h 133"/>
                  <a:gd name="T2" fmla="*/ 52 w 132"/>
                  <a:gd name="T3" fmla="*/ 1 h 133"/>
                  <a:gd name="T4" fmla="*/ 40 w 132"/>
                  <a:gd name="T5" fmla="*/ 5 h 133"/>
                  <a:gd name="T6" fmla="*/ 29 w 132"/>
                  <a:gd name="T7" fmla="*/ 10 h 133"/>
                  <a:gd name="T8" fmla="*/ 20 w 132"/>
                  <a:gd name="T9" fmla="*/ 20 h 133"/>
                  <a:gd name="T10" fmla="*/ 10 w 132"/>
                  <a:gd name="T11" fmla="*/ 29 h 133"/>
                  <a:gd name="T12" fmla="*/ 5 w 132"/>
                  <a:gd name="T13" fmla="*/ 40 h 133"/>
                  <a:gd name="T14" fmla="*/ 1 w 132"/>
                  <a:gd name="T15" fmla="*/ 52 h 133"/>
                  <a:gd name="T16" fmla="*/ 0 w 132"/>
                  <a:gd name="T17" fmla="*/ 66 h 133"/>
                  <a:gd name="T18" fmla="*/ 1 w 132"/>
                  <a:gd name="T19" fmla="*/ 79 h 133"/>
                  <a:gd name="T20" fmla="*/ 5 w 132"/>
                  <a:gd name="T21" fmla="*/ 92 h 133"/>
                  <a:gd name="T22" fmla="*/ 10 w 132"/>
                  <a:gd name="T23" fmla="*/ 103 h 133"/>
                  <a:gd name="T24" fmla="*/ 20 w 132"/>
                  <a:gd name="T25" fmla="*/ 114 h 133"/>
                  <a:gd name="T26" fmla="*/ 29 w 132"/>
                  <a:gd name="T27" fmla="*/ 122 h 133"/>
                  <a:gd name="T28" fmla="*/ 40 w 132"/>
                  <a:gd name="T29" fmla="*/ 127 h 133"/>
                  <a:gd name="T30" fmla="*/ 52 w 132"/>
                  <a:gd name="T31" fmla="*/ 130 h 133"/>
                  <a:gd name="T32" fmla="*/ 66 w 132"/>
                  <a:gd name="T33" fmla="*/ 133 h 133"/>
                  <a:gd name="T34" fmla="*/ 68 w 132"/>
                  <a:gd name="T35" fmla="*/ 132 h 133"/>
                  <a:gd name="T36" fmla="*/ 72 w 132"/>
                  <a:gd name="T37" fmla="*/ 132 h 133"/>
                  <a:gd name="T38" fmla="*/ 78 w 132"/>
                  <a:gd name="T39" fmla="*/ 130 h 133"/>
                  <a:gd name="T40" fmla="*/ 92 w 132"/>
                  <a:gd name="T41" fmla="*/ 127 h 133"/>
                  <a:gd name="T42" fmla="*/ 103 w 132"/>
                  <a:gd name="T43" fmla="*/ 122 h 133"/>
                  <a:gd name="T44" fmla="*/ 114 w 132"/>
                  <a:gd name="T45" fmla="*/ 114 h 133"/>
                  <a:gd name="T46" fmla="*/ 121 w 132"/>
                  <a:gd name="T47" fmla="*/ 103 h 133"/>
                  <a:gd name="T48" fmla="*/ 127 w 132"/>
                  <a:gd name="T49" fmla="*/ 92 h 133"/>
                  <a:gd name="T50" fmla="*/ 130 w 132"/>
                  <a:gd name="T51" fmla="*/ 79 h 133"/>
                  <a:gd name="T52" fmla="*/ 131 w 132"/>
                  <a:gd name="T53" fmla="*/ 72 h 133"/>
                  <a:gd name="T54" fmla="*/ 131 w 132"/>
                  <a:gd name="T55" fmla="*/ 69 h 133"/>
                  <a:gd name="T56" fmla="*/ 132 w 132"/>
                  <a:gd name="T57" fmla="*/ 66 h 133"/>
                  <a:gd name="T58" fmla="*/ 130 w 132"/>
                  <a:gd name="T59" fmla="*/ 52 h 133"/>
                  <a:gd name="T60" fmla="*/ 127 w 132"/>
                  <a:gd name="T61" fmla="*/ 40 h 133"/>
                  <a:gd name="T62" fmla="*/ 121 w 132"/>
                  <a:gd name="T63" fmla="*/ 29 h 133"/>
                  <a:gd name="T64" fmla="*/ 114 w 132"/>
                  <a:gd name="T65" fmla="*/ 20 h 133"/>
                  <a:gd name="T66" fmla="*/ 103 w 132"/>
                  <a:gd name="T67" fmla="*/ 10 h 133"/>
                  <a:gd name="T68" fmla="*/ 92 w 132"/>
                  <a:gd name="T69" fmla="*/ 5 h 133"/>
                  <a:gd name="T70" fmla="*/ 78 w 132"/>
                  <a:gd name="T71" fmla="*/ 1 h 133"/>
                  <a:gd name="T72" fmla="*/ 66 w 132"/>
                  <a:gd name="T7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3">
                    <a:moveTo>
                      <a:pt x="66" y="0"/>
                    </a:moveTo>
                    <a:lnTo>
                      <a:pt x="52" y="1"/>
                    </a:lnTo>
                    <a:lnTo>
                      <a:pt x="40" y="5"/>
                    </a:lnTo>
                    <a:lnTo>
                      <a:pt x="29" y="10"/>
                    </a:lnTo>
                    <a:lnTo>
                      <a:pt x="20" y="20"/>
                    </a:lnTo>
                    <a:lnTo>
                      <a:pt x="10" y="29"/>
                    </a:lnTo>
                    <a:lnTo>
                      <a:pt x="5" y="40"/>
                    </a:lnTo>
                    <a:lnTo>
                      <a:pt x="1" y="52"/>
                    </a:lnTo>
                    <a:lnTo>
                      <a:pt x="0" y="66"/>
                    </a:lnTo>
                    <a:lnTo>
                      <a:pt x="1" y="79"/>
                    </a:lnTo>
                    <a:lnTo>
                      <a:pt x="5" y="92"/>
                    </a:lnTo>
                    <a:lnTo>
                      <a:pt x="10" y="103"/>
                    </a:lnTo>
                    <a:lnTo>
                      <a:pt x="20" y="114"/>
                    </a:lnTo>
                    <a:lnTo>
                      <a:pt x="29" y="122"/>
                    </a:lnTo>
                    <a:lnTo>
                      <a:pt x="40" y="127"/>
                    </a:lnTo>
                    <a:lnTo>
                      <a:pt x="52" y="130"/>
                    </a:lnTo>
                    <a:lnTo>
                      <a:pt x="66" y="133"/>
                    </a:lnTo>
                    <a:lnTo>
                      <a:pt x="68" y="132"/>
                    </a:lnTo>
                    <a:lnTo>
                      <a:pt x="72" y="132"/>
                    </a:lnTo>
                    <a:lnTo>
                      <a:pt x="78" y="130"/>
                    </a:lnTo>
                    <a:lnTo>
                      <a:pt x="92" y="127"/>
                    </a:lnTo>
                    <a:lnTo>
                      <a:pt x="103" y="122"/>
                    </a:lnTo>
                    <a:lnTo>
                      <a:pt x="114" y="114"/>
                    </a:lnTo>
                    <a:lnTo>
                      <a:pt x="121" y="103"/>
                    </a:lnTo>
                    <a:lnTo>
                      <a:pt x="127" y="92"/>
                    </a:lnTo>
                    <a:lnTo>
                      <a:pt x="130" y="79"/>
                    </a:lnTo>
                    <a:lnTo>
                      <a:pt x="131" y="72"/>
                    </a:lnTo>
                    <a:lnTo>
                      <a:pt x="131" y="69"/>
                    </a:lnTo>
                    <a:lnTo>
                      <a:pt x="132" y="66"/>
                    </a:lnTo>
                    <a:lnTo>
                      <a:pt x="130" y="52"/>
                    </a:lnTo>
                    <a:lnTo>
                      <a:pt x="127" y="40"/>
                    </a:lnTo>
                    <a:lnTo>
                      <a:pt x="121" y="29"/>
                    </a:lnTo>
                    <a:lnTo>
                      <a:pt x="114" y="20"/>
                    </a:lnTo>
                    <a:lnTo>
                      <a:pt x="103" y="10"/>
                    </a:lnTo>
                    <a:lnTo>
                      <a:pt x="92" y="5"/>
                    </a:lnTo>
                    <a:lnTo>
                      <a:pt x="78" y="1"/>
                    </a:lnTo>
                    <a:lnTo>
                      <a:pt x="66"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6" name="Freeform 175">
                <a:extLst>
                  <a:ext uri="{FF2B5EF4-FFF2-40B4-BE49-F238E27FC236}">
                    <a16:creationId xmlns:a16="http://schemas.microsoft.com/office/drawing/2014/main" id="{4FE77A7D-1A13-3803-CE6B-37B7CBE4E3B7}"/>
                  </a:ext>
                </a:extLst>
              </p:cNvPr>
              <p:cNvSpPr>
                <a:spLocks/>
              </p:cNvSpPr>
              <p:nvPr/>
            </p:nvSpPr>
            <p:spPr bwMode="auto">
              <a:xfrm>
                <a:off x="1103313" y="3810000"/>
                <a:ext cx="34925" cy="34925"/>
              </a:xfrm>
              <a:custGeom>
                <a:avLst/>
                <a:gdLst>
                  <a:gd name="T0" fmla="*/ 66 w 132"/>
                  <a:gd name="T1" fmla="*/ 0 h 133"/>
                  <a:gd name="T2" fmla="*/ 52 w 132"/>
                  <a:gd name="T3" fmla="*/ 1 h 133"/>
                  <a:gd name="T4" fmla="*/ 40 w 132"/>
                  <a:gd name="T5" fmla="*/ 5 h 133"/>
                  <a:gd name="T6" fmla="*/ 29 w 132"/>
                  <a:gd name="T7" fmla="*/ 10 h 133"/>
                  <a:gd name="T8" fmla="*/ 20 w 132"/>
                  <a:gd name="T9" fmla="*/ 20 h 133"/>
                  <a:gd name="T10" fmla="*/ 10 w 132"/>
                  <a:gd name="T11" fmla="*/ 29 h 133"/>
                  <a:gd name="T12" fmla="*/ 4 w 132"/>
                  <a:gd name="T13" fmla="*/ 40 h 133"/>
                  <a:gd name="T14" fmla="*/ 1 w 132"/>
                  <a:gd name="T15" fmla="*/ 52 h 133"/>
                  <a:gd name="T16" fmla="*/ 0 w 132"/>
                  <a:gd name="T17" fmla="*/ 66 h 133"/>
                  <a:gd name="T18" fmla="*/ 1 w 132"/>
                  <a:gd name="T19" fmla="*/ 79 h 133"/>
                  <a:gd name="T20" fmla="*/ 4 w 132"/>
                  <a:gd name="T21" fmla="*/ 92 h 133"/>
                  <a:gd name="T22" fmla="*/ 10 w 132"/>
                  <a:gd name="T23" fmla="*/ 103 h 133"/>
                  <a:gd name="T24" fmla="*/ 20 w 132"/>
                  <a:gd name="T25" fmla="*/ 114 h 133"/>
                  <a:gd name="T26" fmla="*/ 29 w 132"/>
                  <a:gd name="T27" fmla="*/ 122 h 133"/>
                  <a:gd name="T28" fmla="*/ 40 w 132"/>
                  <a:gd name="T29" fmla="*/ 127 h 133"/>
                  <a:gd name="T30" fmla="*/ 52 w 132"/>
                  <a:gd name="T31" fmla="*/ 130 h 133"/>
                  <a:gd name="T32" fmla="*/ 66 w 132"/>
                  <a:gd name="T33" fmla="*/ 133 h 133"/>
                  <a:gd name="T34" fmla="*/ 68 w 132"/>
                  <a:gd name="T35" fmla="*/ 132 h 133"/>
                  <a:gd name="T36" fmla="*/ 72 w 132"/>
                  <a:gd name="T37" fmla="*/ 132 h 133"/>
                  <a:gd name="T38" fmla="*/ 78 w 132"/>
                  <a:gd name="T39" fmla="*/ 130 h 133"/>
                  <a:gd name="T40" fmla="*/ 92 w 132"/>
                  <a:gd name="T41" fmla="*/ 127 h 133"/>
                  <a:gd name="T42" fmla="*/ 103 w 132"/>
                  <a:gd name="T43" fmla="*/ 122 h 133"/>
                  <a:gd name="T44" fmla="*/ 114 w 132"/>
                  <a:gd name="T45" fmla="*/ 114 h 133"/>
                  <a:gd name="T46" fmla="*/ 121 w 132"/>
                  <a:gd name="T47" fmla="*/ 103 h 133"/>
                  <a:gd name="T48" fmla="*/ 127 w 132"/>
                  <a:gd name="T49" fmla="*/ 92 h 133"/>
                  <a:gd name="T50" fmla="*/ 130 w 132"/>
                  <a:gd name="T51" fmla="*/ 79 h 133"/>
                  <a:gd name="T52" fmla="*/ 131 w 132"/>
                  <a:gd name="T53" fmla="*/ 72 h 133"/>
                  <a:gd name="T54" fmla="*/ 131 w 132"/>
                  <a:gd name="T55" fmla="*/ 69 h 133"/>
                  <a:gd name="T56" fmla="*/ 132 w 132"/>
                  <a:gd name="T57" fmla="*/ 66 h 133"/>
                  <a:gd name="T58" fmla="*/ 130 w 132"/>
                  <a:gd name="T59" fmla="*/ 52 h 133"/>
                  <a:gd name="T60" fmla="*/ 127 w 132"/>
                  <a:gd name="T61" fmla="*/ 40 h 133"/>
                  <a:gd name="T62" fmla="*/ 121 w 132"/>
                  <a:gd name="T63" fmla="*/ 29 h 133"/>
                  <a:gd name="T64" fmla="*/ 114 w 132"/>
                  <a:gd name="T65" fmla="*/ 20 h 133"/>
                  <a:gd name="T66" fmla="*/ 103 w 132"/>
                  <a:gd name="T67" fmla="*/ 10 h 133"/>
                  <a:gd name="T68" fmla="*/ 92 w 132"/>
                  <a:gd name="T69" fmla="*/ 5 h 133"/>
                  <a:gd name="T70" fmla="*/ 78 w 132"/>
                  <a:gd name="T71" fmla="*/ 1 h 133"/>
                  <a:gd name="T72" fmla="*/ 66 w 132"/>
                  <a:gd name="T7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3">
                    <a:moveTo>
                      <a:pt x="66" y="0"/>
                    </a:moveTo>
                    <a:lnTo>
                      <a:pt x="52" y="1"/>
                    </a:lnTo>
                    <a:lnTo>
                      <a:pt x="40" y="5"/>
                    </a:lnTo>
                    <a:lnTo>
                      <a:pt x="29" y="10"/>
                    </a:lnTo>
                    <a:lnTo>
                      <a:pt x="20" y="20"/>
                    </a:lnTo>
                    <a:lnTo>
                      <a:pt x="10" y="29"/>
                    </a:lnTo>
                    <a:lnTo>
                      <a:pt x="4" y="40"/>
                    </a:lnTo>
                    <a:lnTo>
                      <a:pt x="1" y="52"/>
                    </a:lnTo>
                    <a:lnTo>
                      <a:pt x="0" y="66"/>
                    </a:lnTo>
                    <a:lnTo>
                      <a:pt x="1" y="79"/>
                    </a:lnTo>
                    <a:lnTo>
                      <a:pt x="4" y="92"/>
                    </a:lnTo>
                    <a:lnTo>
                      <a:pt x="10" y="103"/>
                    </a:lnTo>
                    <a:lnTo>
                      <a:pt x="20" y="114"/>
                    </a:lnTo>
                    <a:lnTo>
                      <a:pt x="29" y="122"/>
                    </a:lnTo>
                    <a:lnTo>
                      <a:pt x="40" y="127"/>
                    </a:lnTo>
                    <a:lnTo>
                      <a:pt x="52" y="130"/>
                    </a:lnTo>
                    <a:lnTo>
                      <a:pt x="66" y="133"/>
                    </a:lnTo>
                    <a:lnTo>
                      <a:pt x="68" y="132"/>
                    </a:lnTo>
                    <a:lnTo>
                      <a:pt x="72" y="132"/>
                    </a:lnTo>
                    <a:lnTo>
                      <a:pt x="78" y="130"/>
                    </a:lnTo>
                    <a:lnTo>
                      <a:pt x="92" y="127"/>
                    </a:lnTo>
                    <a:lnTo>
                      <a:pt x="103" y="122"/>
                    </a:lnTo>
                    <a:lnTo>
                      <a:pt x="114" y="114"/>
                    </a:lnTo>
                    <a:lnTo>
                      <a:pt x="121" y="103"/>
                    </a:lnTo>
                    <a:lnTo>
                      <a:pt x="127" y="92"/>
                    </a:lnTo>
                    <a:lnTo>
                      <a:pt x="130" y="79"/>
                    </a:lnTo>
                    <a:lnTo>
                      <a:pt x="131" y="72"/>
                    </a:lnTo>
                    <a:lnTo>
                      <a:pt x="131" y="69"/>
                    </a:lnTo>
                    <a:lnTo>
                      <a:pt x="132" y="66"/>
                    </a:lnTo>
                    <a:lnTo>
                      <a:pt x="130" y="52"/>
                    </a:lnTo>
                    <a:lnTo>
                      <a:pt x="127" y="40"/>
                    </a:lnTo>
                    <a:lnTo>
                      <a:pt x="121" y="29"/>
                    </a:lnTo>
                    <a:lnTo>
                      <a:pt x="114" y="20"/>
                    </a:lnTo>
                    <a:lnTo>
                      <a:pt x="103" y="10"/>
                    </a:lnTo>
                    <a:lnTo>
                      <a:pt x="92" y="5"/>
                    </a:lnTo>
                    <a:lnTo>
                      <a:pt x="78" y="1"/>
                    </a:lnTo>
                    <a:lnTo>
                      <a:pt x="66"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7" name="Freeform 176">
                <a:extLst>
                  <a:ext uri="{FF2B5EF4-FFF2-40B4-BE49-F238E27FC236}">
                    <a16:creationId xmlns:a16="http://schemas.microsoft.com/office/drawing/2014/main" id="{7A00B688-72E6-DC28-7DB0-74CC6F48C5EE}"/>
                  </a:ext>
                </a:extLst>
              </p:cNvPr>
              <p:cNvSpPr>
                <a:spLocks/>
              </p:cNvSpPr>
              <p:nvPr/>
            </p:nvSpPr>
            <p:spPr bwMode="auto">
              <a:xfrm>
                <a:off x="1171575" y="3832225"/>
                <a:ext cx="34925" cy="34925"/>
              </a:xfrm>
              <a:custGeom>
                <a:avLst/>
                <a:gdLst>
                  <a:gd name="T0" fmla="*/ 66 w 132"/>
                  <a:gd name="T1" fmla="*/ 0 h 133"/>
                  <a:gd name="T2" fmla="*/ 52 w 132"/>
                  <a:gd name="T3" fmla="*/ 1 h 133"/>
                  <a:gd name="T4" fmla="*/ 39 w 132"/>
                  <a:gd name="T5" fmla="*/ 5 h 133"/>
                  <a:gd name="T6" fmla="*/ 28 w 132"/>
                  <a:gd name="T7" fmla="*/ 10 h 133"/>
                  <a:gd name="T8" fmla="*/ 20 w 132"/>
                  <a:gd name="T9" fmla="*/ 20 h 133"/>
                  <a:gd name="T10" fmla="*/ 10 w 132"/>
                  <a:gd name="T11" fmla="*/ 29 h 133"/>
                  <a:gd name="T12" fmla="*/ 4 w 132"/>
                  <a:gd name="T13" fmla="*/ 40 h 133"/>
                  <a:gd name="T14" fmla="*/ 1 w 132"/>
                  <a:gd name="T15" fmla="*/ 52 h 133"/>
                  <a:gd name="T16" fmla="*/ 0 w 132"/>
                  <a:gd name="T17" fmla="*/ 66 h 133"/>
                  <a:gd name="T18" fmla="*/ 1 w 132"/>
                  <a:gd name="T19" fmla="*/ 79 h 133"/>
                  <a:gd name="T20" fmla="*/ 4 w 132"/>
                  <a:gd name="T21" fmla="*/ 92 h 133"/>
                  <a:gd name="T22" fmla="*/ 10 w 132"/>
                  <a:gd name="T23" fmla="*/ 103 h 133"/>
                  <a:gd name="T24" fmla="*/ 20 w 132"/>
                  <a:gd name="T25" fmla="*/ 114 h 133"/>
                  <a:gd name="T26" fmla="*/ 28 w 132"/>
                  <a:gd name="T27" fmla="*/ 122 h 133"/>
                  <a:gd name="T28" fmla="*/ 39 w 132"/>
                  <a:gd name="T29" fmla="*/ 127 h 133"/>
                  <a:gd name="T30" fmla="*/ 52 w 132"/>
                  <a:gd name="T31" fmla="*/ 130 h 133"/>
                  <a:gd name="T32" fmla="*/ 66 w 132"/>
                  <a:gd name="T33" fmla="*/ 133 h 133"/>
                  <a:gd name="T34" fmla="*/ 68 w 132"/>
                  <a:gd name="T35" fmla="*/ 132 h 133"/>
                  <a:gd name="T36" fmla="*/ 71 w 132"/>
                  <a:gd name="T37" fmla="*/ 132 h 133"/>
                  <a:gd name="T38" fmla="*/ 78 w 132"/>
                  <a:gd name="T39" fmla="*/ 130 h 133"/>
                  <a:gd name="T40" fmla="*/ 91 w 132"/>
                  <a:gd name="T41" fmla="*/ 127 h 133"/>
                  <a:gd name="T42" fmla="*/ 102 w 132"/>
                  <a:gd name="T43" fmla="*/ 122 h 133"/>
                  <a:gd name="T44" fmla="*/ 113 w 132"/>
                  <a:gd name="T45" fmla="*/ 114 h 133"/>
                  <a:gd name="T46" fmla="*/ 121 w 132"/>
                  <a:gd name="T47" fmla="*/ 103 h 133"/>
                  <a:gd name="T48" fmla="*/ 126 w 132"/>
                  <a:gd name="T49" fmla="*/ 92 h 133"/>
                  <a:gd name="T50" fmla="*/ 130 w 132"/>
                  <a:gd name="T51" fmla="*/ 79 h 133"/>
                  <a:gd name="T52" fmla="*/ 131 w 132"/>
                  <a:gd name="T53" fmla="*/ 72 h 133"/>
                  <a:gd name="T54" fmla="*/ 131 w 132"/>
                  <a:gd name="T55" fmla="*/ 69 h 133"/>
                  <a:gd name="T56" fmla="*/ 132 w 132"/>
                  <a:gd name="T57" fmla="*/ 66 h 133"/>
                  <a:gd name="T58" fmla="*/ 130 w 132"/>
                  <a:gd name="T59" fmla="*/ 52 h 133"/>
                  <a:gd name="T60" fmla="*/ 126 w 132"/>
                  <a:gd name="T61" fmla="*/ 40 h 133"/>
                  <a:gd name="T62" fmla="*/ 121 w 132"/>
                  <a:gd name="T63" fmla="*/ 29 h 133"/>
                  <a:gd name="T64" fmla="*/ 113 w 132"/>
                  <a:gd name="T65" fmla="*/ 20 h 133"/>
                  <a:gd name="T66" fmla="*/ 102 w 132"/>
                  <a:gd name="T67" fmla="*/ 10 h 133"/>
                  <a:gd name="T68" fmla="*/ 91 w 132"/>
                  <a:gd name="T69" fmla="*/ 5 h 133"/>
                  <a:gd name="T70" fmla="*/ 78 w 132"/>
                  <a:gd name="T71" fmla="*/ 1 h 133"/>
                  <a:gd name="T72" fmla="*/ 66 w 132"/>
                  <a:gd name="T7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3">
                    <a:moveTo>
                      <a:pt x="66" y="0"/>
                    </a:moveTo>
                    <a:lnTo>
                      <a:pt x="52" y="1"/>
                    </a:lnTo>
                    <a:lnTo>
                      <a:pt x="39" y="5"/>
                    </a:lnTo>
                    <a:lnTo>
                      <a:pt x="28" y="10"/>
                    </a:lnTo>
                    <a:lnTo>
                      <a:pt x="20" y="20"/>
                    </a:lnTo>
                    <a:lnTo>
                      <a:pt x="10" y="29"/>
                    </a:lnTo>
                    <a:lnTo>
                      <a:pt x="4" y="40"/>
                    </a:lnTo>
                    <a:lnTo>
                      <a:pt x="1" y="52"/>
                    </a:lnTo>
                    <a:lnTo>
                      <a:pt x="0" y="66"/>
                    </a:lnTo>
                    <a:lnTo>
                      <a:pt x="1" y="79"/>
                    </a:lnTo>
                    <a:lnTo>
                      <a:pt x="4" y="92"/>
                    </a:lnTo>
                    <a:lnTo>
                      <a:pt x="10" y="103"/>
                    </a:lnTo>
                    <a:lnTo>
                      <a:pt x="20" y="114"/>
                    </a:lnTo>
                    <a:lnTo>
                      <a:pt x="28" y="122"/>
                    </a:lnTo>
                    <a:lnTo>
                      <a:pt x="39" y="127"/>
                    </a:lnTo>
                    <a:lnTo>
                      <a:pt x="52" y="130"/>
                    </a:lnTo>
                    <a:lnTo>
                      <a:pt x="66" y="133"/>
                    </a:lnTo>
                    <a:lnTo>
                      <a:pt x="68" y="132"/>
                    </a:lnTo>
                    <a:lnTo>
                      <a:pt x="71" y="132"/>
                    </a:lnTo>
                    <a:lnTo>
                      <a:pt x="78" y="130"/>
                    </a:lnTo>
                    <a:lnTo>
                      <a:pt x="91" y="127"/>
                    </a:lnTo>
                    <a:lnTo>
                      <a:pt x="102" y="122"/>
                    </a:lnTo>
                    <a:lnTo>
                      <a:pt x="113" y="114"/>
                    </a:lnTo>
                    <a:lnTo>
                      <a:pt x="121" y="103"/>
                    </a:lnTo>
                    <a:lnTo>
                      <a:pt x="126" y="92"/>
                    </a:lnTo>
                    <a:lnTo>
                      <a:pt x="130" y="79"/>
                    </a:lnTo>
                    <a:lnTo>
                      <a:pt x="131" y="72"/>
                    </a:lnTo>
                    <a:lnTo>
                      <a:pt x="131" y="69"/>
                    </a:lnTo>
                    <a:lnTo>
                      <a:pt x="132" y="66"/>
                    </a:lnTo>
                    <a:lnTo>
                      <a:pt x="130" y="52"/>
                    </a:lnTo>
                    <a:lnTo>
                      <a:pt x="126" y="40"/>
                    </a:lnTo>
                    <a:lnTo>
                      <a:pt x="121" y="29"/>
                    </a:lnTo>
                    <a:lnTo>
                      <a:pt x="113" y="20"/>
                    </a:lnTo>
                    <a:lnTo>
                      <a:pt x="102" y="10"/>
                    </a:lnTo>
                    <a:lnTo>
                      <a:pt x="91" y="5"/>
                    </a:lnTo>
                    <a:lnTo>
                      <a:pt x="78" y="1"/>
                    </a:lnTo>
                    <a:lnTo>
                      <a:pt x="66"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8" name="Freeform 177">
                <a:extLst>
                  <a:ext uri="{FF2B5EF4-FFF2-40B4-BE49-F238E27FC236}">
                    <a16:creationId xmlns:a16="http://schemas.microsoft.com/office/drawing/2014/main" id="{9D925FF5-0551-B9B6-889E-DEE84E5FAA7F}"/>
                  </a:ext>
                </a:extLst>
              </p:cNvPr>
              <p:cNvSpPr>
                <a:spLocks/>
              </p:cNvSpPr>
              <p:nvPr/>
            </p:nvSpPr>
            <p:spPr bwMode="auto">
              <a:xfrm>
                <a:off x="1235075" y="3849688"/>
                <a:ext cx="34925" cy="34925"/>
              </a:xfrm>
              <a:custGeom>
                <a:avLst/>
                <a:gdLst>
                  <a:gd name="T0" fmla="*/ 66 w 132"/>
                  <a:gd name="T1" fmla="*/ 0 h 133"/>
                  <a:gd name="T2" fmla="*/ 52 w 132"/>
                  <a:gd name="T3" fmla="*/ 1 h 133"/>
                  <a:gd name="T4" fmla="*/ 40 w 132"/>
                  <a:gd name="T5" fmla="*/ 5 h 133"/>
                  <a:gd name="T6" fmla="*/ 29 w 132"/>
                  <a:gd name="T7" fmla="*/ 10 h 133"/>
                  <a:gd name="T8" fmla="*/ 20 w 132"/>
                  <a:gd name="T9" fmla="*/ 20 h 133"/>
                  <a:gd name="T10" fmla="*/ 10 w 132"/>
                  <a:gd name="T11" fmla="*/ 29 h 133"/>
                  <a:gd name="T12" fmla="*/ 5 w 132"/>
                  <a:gd name="T13" fmla="*/ 40 h 133"/>
                  <a:gd name="T14" fmla="*/ 1 w 132"/>
                  <a:gd name="T15" fmla="*/ 52 h 133"/>
                  <a:gd name="T16" fmla="*/ 0 w 132"/>
                  <a:gd name="T17" fmla="*/ 67 h 133"/>
                  <a:gd name="T18" fmla="*/ 1 w 132"/>
                  <a:gd name="T19" fmla="*/ 79 h 133"/>
                  <a:gd name="T20" fmla="*/ 5 w 132"/>
                  <a:gd name="T21" fmla="*/ 92 h 133"/>
                  <a:gd name="T22" fmla="*/ 10 w 132"/>
                  <a:gd name="T23" fmla="*/ 103 h 133"/>
                  <a:gd name="T24" fmla="*/ 20 w 132"/>
                  <a:gd name="T25" fmla="*/ 114 h 133"/>
                  <a:gd name="T26" fmla="*/ 29 w 132"/>
                  <a:gd name="T27" fmla="*/ 122 h 133"/>
                  <a:gd name="T28" fmla="*/ 40 w 132"/>
                  <a:gd name="T29" fmla="*/ 127 h 133"/>
                  <a:gd name="T30" fmla="*/ 52 w 132"/>
                  <a:gd name="T31" fmla="*/ 130 h 133"/>
                  <a:gd name="T32" fmla="*/ 66 w 132"/>
                  <a:gd name="T33" fmla="*/ 133 h 133"/>
                  <a:gd name="T34" fmla="*/ 68 w 132"/>
                  <a:gd name="T35" fmla="*/ 132 h 133"/>
                  <a:gd name="T36" fmla="*/ 72 w 132"/>
                  <a:gd name="T37" fmla="*/ 132 h 133"/>
                  <a:gd name="T38" fmla="*/ 78 w 132"/>
                  <a:gd name="T39" fmla="*/ 130 h 133"/>
                  <a:gd name="T40" fmla="*/ 92 w 132"/>
                  <a:gd name="T41" fmla="*/ 127 h 133"/>
                  <a:gd name="T42" fmla="*/ 103 w 132"/>
                  <a:gd name="T43" fmla="*/ 122 h 133"/>
                  <a:gd name="T44" fmla="*/ 114 w 132"/>
                  <a:gd name="T45" fmla="*/ 114 h 133"/>
                  <a:gd name="T46" fmla="*/ 121 w 132"/>
                  <a:gd name="T47" fmla="*/ 103 h 133"/>
                  <a:gd name="T48" fmla="*/ 127 w 132"/>
                  <a:gd name="T49" fmla="*/ 92 h 133"/>
                  <a:gd name="T50" fmla="*/ 130 w 132"/>
                  <a:gd name="T51" fmla="*/ 79 h 133"/>
                  <a:gd name="T52" fmla="*/ 131 w 132"/>
                  <a:gd name="T53" fmla="*/ 72 h 133"/>
                  <a:gd name="T54" fmla="*/ 131 w 132"/>
                  <a:gd name="T55" fmla="*/ 69 h 133"/>
                  <a:gd name="T56" fmla="*/ 132 w 132"/>
                  <a:gd name="T57" fmla="*/ 67 h 133"/>
                  <a:gd name="T58" fmla="*/ 130 w 132"/>
                  <a:gd name="T59" fmla="*/ 52 h 133"/>
                  <a:gd name="T60" fmla="*/ 127 w 132"/>
                  <a:gd name="T61" fmla="*/ 40 h 133"/>
                  <a:gd name="T62" fmla="*/ 121 w 132"/>
                  <a:gd name="T63" fmla="*/ 29 h 133"/>
                  <a:gd name="T64" fmla="*/ 114 w 132"/>
                  <a:gd name="T65" fmla="*/ 20 h 133"/>
                  <a:gd name="T66" fmla="*/ 103 w 132"/>
                  <a:gd name="T67" fmla="*/ 10 h 133"/>
                  <a:gd name="T68" fmla="*/ 92 w 132"/>
                  <a:gd name="T69" fmla="*/ 5 h 133"/>
                  <a:gd name="T70" fmla="*/ 78 w 132"/>
                  <a:gd name="T71" fmla="*/ 1 h 133"/>
                  <a:gd name="T72" fmla="*/ 66 w 132"/>
                  <a:gd name="T7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3">
                    <a:moveTo>
                      <a:pt x="66" y="0"/>
                    </a:moveTo>
                    <a:lnTo>
                      <a:pt x="52" y="1"/>
                    </a:lnTo>
                    <a:lnTo>
                      <a:pt x="40" y="5"/>
                    </a:lnTo>
                    <a:lnTo>
                      <a:pt x="29" y="10"/>
                    </a:lnTo>
                    <a:lnTo>
                      <a:pt x="20" y="20"/>
                    </a:lnTo>
                    <a:lnTo>
                      <a:pt x="10" y="29"/>
                    </a:lnTo>
                    <a:lnTo>
                      <a:pt x="5" y="40"/>
                    </a:lnTo>
                    <a:lnTo>
                      <a:pt x="1" y="52"/>
                    </a:lnTo>
                    <a:lnTo>
                      <a:pt x="0" y="67"/>
                    </a:lnTo>
                    <a:lnTo>
                      <a:pt x="1" y="79"/>
                    </a:lnTo>
                    <a:lnTo>
                      <a:pt x="5" y="92"/>
                    </a:lnTo>
                    <a:lnTo>
                      <a:pt x="10" y="103"/>
                    </a:lnTo>
                    <a:lnTo>
                      <a:pt x="20" y="114"/>
                    </a:lnTo>
                    <a:lnTo>
                      <a:pt x="29" y="122"/>
                    </a:lnTo>
                    <a:lnTo>
                      <a:pt x="40" y="127"/>
                    </a:lnTo>
                    <a:lnTo>
                      <a:pt x="52" y="130"/>
                    </a:lnTo>
                    <a:lnTo>
                      <a:pt x="66" y="133"/>
                    </a:lnTo>
                    <a:lnTo>
                      <a:pt x="68" y="132"/>
                    </a:lnTo>
                    <a:lnTo>
                      <a:pt x="72" y="132"/>
                    </a:lnTo>
                    <a:lnTo>
                      <a:pt x="78" y="130"/>
                    </a:lnTo>
                    <a:lnTo>
                      <a:pt x="92" y="127"/>
                    </a:lnTo>
                    <a:lnTo>
                      <a:pt x="103" y="122"/>
                    </a:lnTo>
                    <a:lnTo>
                      <a:pt x="114" y="114"/>
                    </a:lnTo>
                    <a:lnTo>
                      <a:pt x="121" y="103"/>
                    </a:lnTo>
                    <a:lnTo>
                      <a:pt x="127" y="92"/>
                    </a:lnTo>
                    <a:lnTo>
                      <a:pt x="130" y="79"/>
                    </a:lnTo>
                    <a:lnTo>
                      <a:pt x="131" y="72"/>
                    </a:lnTo>
                    <a:lnTo>
                      <a:pt x="131" y="69"/>
                    </a:lnTo>
                    <a:lnTo>
                      <a:pt x="132" y="67"/>
                    </a:lnTo>
                    <a:lnTo>
                      <a:pt x="130" y="52"/>
                    </a:lnTo>
                    <a:lnTo>
                      <a:pt x="127" y="40"/>
                    </a:lnTo>
                    <a:lnTo>
                      <a:pt x="121" y="29"/>
                    </a:lnTo>
                    <a:lnTo>
                      <a:pt x="114" y="20"/>
                    </a:lnTo>
                    <a:lnTo>
                      <a:pt x="103" y="10"/>
                    </a:lnTo>
                    <a:lnTo>
                      <a:pt x="92" y="5"/>
                    </a:lnTo>
                    <a:lnTo>
                      <a:pt x="78" y="1"/>
                    </a:lnTo>
                    <a:lnTo>
                      <a:pt x="66"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9" name="Freeform 178">
                <a:extLst>
                  <a:ext uri="{FF2B5EF4-FFF2-40B4-BE49-F238E27FC236}">
                    <a16:creationId xmlns:a16="http://schemas.microsoft.com/office/drawing/2014/main" id="{E7B9EE78-AACD-F8A3-3853-A1D5919C9F6A}"/>
                  </a:ext>
                </a:extLst>
              </p:cNvPr>
              <p:cNvSpPr>
                <a:spLocks/>
              </p:cNvSpPr>
              <p:nvPr/>
            </p:nvSpPr>
            <p:spPr bwMode="auto">
              <a:xfrm>
                <a:off x="1298575" y="3867150"/>
                <a:ext cx="34925" cy="34925"/>
              </a:xfrm>
              <a:custGeom>
                <a:avLst/>
                <a:gdLst>
                  <a:gd name="T0" fmla="*/ 67 w 133"/>
                  <a:gd name="T1" fmla="*/ 0 h 133"/>
                  <a:gd name="T2" fmla="*/ 52 w 133"/>
                  <a:gd name="T3" fmla="*/ 1 h 133"/>
                  <a:gd name="T4" fmla="*/ 40 w 133"/>
                  <a:gd name="T5" fmla="*/ 5 h 133"/>
                  <a:gd name="T6" fmla="*/ 29 w 133"/>
                  <a:gd name="T7" fmla="*/ 10 h 133"/>
                  <a:gd name="T8" fmla="*/ 20 w 133"/>
                  <a:gd name="T9" fmla="*/ 20 h 133"/>
                  <a:gd name="T10" fmla="*/ 10 w 133"/>
                  <a:gd name="T11" fmla="*/ 29 h 133"/>
                  <a:gd name="T12" fmla="*/ 5 w 133"/>
                  <a:gd name="T13" fmla="*/ 40 h 133"/>
                  <a:gd name="T14" fmla="*/ 2 w 133"/>
                  <a:gd name="T15" fmla="*/ 52 h 133"/>
                  <a:gd name="T16" fmla="*/ 0 w 133"/>
                  <a:gd name="T17" fmla="*/ 66 h 133"/>
                  <a:gd name="T18" fmla="*/ 2 w 133"/>
                  <a:gd name="T19" fmla="*/ 79 h 133"/>
                  <a:gd name="T20" fmla="*/ 5 w 133"/>
                  <a:gd name="T21" fmla="*/ 92 h 133"/>
                  <a:gd name="T22" fmla="*/ 10 w 133"/>
                  <a:gd name="T23" fmla="*/ 103 h 133"/>
                  <a:gd name="T24" fmla="*/ 20 w 133"/>
                  <a:gd name="T25" fmla="*/ 114 h 133"/>
                  <a:gd name="T26" fmla="*/ 29 w 133"/>
                  <a:gd name="T27" fmla="*/ 122 h 133"/>
                  <a:gd name="T28" fmla="*/ 40 w 133"/>
                  <a:gd name="T29" fmla="*/ 127 h 133"/>
                  <a:gd name="T30" fmla="*/ 52 w 133"/>
                  <a:gd name="T31" fmla="*/ 130 h 133"/>
                  <a:gd name="T32" fmla="*/ 67 w 133"/>
                  <a:gd name="T33" fmla="*/ 133 h 133"/>
                  <a:gd name="T34" fmla="*/ 69 w 133"/>
                  <a:gd name="T35" fmla="*/ 132 h 133"/>
                  <a:gd name="T36" fmla="*/ 72 w 133"/>
                  <a:gd name="T37" fmla="*/ 132 h 133"/>
                  <a:gd name="T38" fmla="*/ 79 w 133"/>
                  <a:gd name="T39" fmla="*/ 130 h 133"/>
                  <a:gd name="T40" fmla="*/ 92 w 133"/>
                  <a:gd name="T41" fmla="*/ 127 h 133"/>
                  <a:gd name="T42" fmla="*/ 103 w 133"/>
                  <a:gd name="T43" fmla="*/ 122 h 133"/>
                  <a:gd name="T44" fmla="*/ 114 w 133"/>
                  <a:gd name="T45" fmla="*/ 114 h 133"/>
                  <a:gd name="T46" fmla="*/ 122 w 133"/>
                  <a:gd name="T47" fmla="*/ 103 h 133"/>
                  <a:gd name="T48" fmla="*/ 127 w 133"/>
                  <a:gd name="T49" fmla="*/ 92 h 133"/>
                  <a:gd name="T50" fmla="*/ 130 w 133"/>
                  <a:gd name="T51" fmla="*/ 79 h 133"/>
                  <a:gd name="T52" fmla="*/ 132 w 133"/>
                  <a:gd name="T53" fmla="*/ 72 h 133"/>
                  <a:gd name="T54" fmla="*/ 132 w 133"/>
                  <a:gd name="T55" fmla="*/ 69 h 133"/>
                  <a:gd name="T56" fmla="*/ 133 w 133"/>
                  <a:gd name="T57" fmla="*/ 66 h 133"/>
                  <a:gd name="T58" fmla="*/ 130 w 133"/>
                  <a:gd name="T59" fmla="*/ 52 h 133"/>
                  <a:gd name="T60" fmla="*/ 127 w 133"/>
                  <a:gd name="T61" fmla="*/ 40 h 133"/>
                  <a:gd name="T62" fmla="*/ 122 w 133"/>
                  <a:gd name="T63" fmla="*/ 29 h 133"/>
                  <a:gd name="T64" fmla="*/ 114 w 133"/>
                  <a:gd name="T65" fmla="*/ 20 h 133"/>
                  <a:gd name="T66" fmla="*/ 103 w 133"/>
                  <a:gd name="T67" fmla="*/ 10 h 133"/>
                  <a:gd name="T68" fmla="*/ 92 w 133"/>
                  <a:gd name="T69" fmla="*/ 5 h 133"/>
                  <a:gd name="T70" fmla="*/ 79 w 133"/>
                  <a:gd name="T71" fmla="*/ 1 h 133"/>
                  <a:gd name="T72" fmla="*/ 67 w 133"/>
                  <a:gd name="T7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3" h="133">
                    <a:moveTo>
                      <a:pt x="67" y="0"/>
                    </a:moveTo>
                    <a:lnTo>
                      <a:pt x="52" y="1"/>
                    </a:lnTo>
                    <a:lnTo>
                      <a:pt x="40" y="5"/>
                    </a:lnTo>
                    <a:lnTo>
                      <a:pt x="29" y="10"/>
                    </a:lnTo>
                    <a:lnTo>
                      <a:pt x="20" y="20"/>
                    </a:lnTo>
                    <a:lnTo>
                      <a:pt x="10" y="29"/>
                    </a:lnTo>
                    <a:lnTo>
                      <a:pt x="5" y="40"/>
                    </a:lnTo>
                    <a:lnTo>
                      <a:pt x="2" y="52"/>
                    </a:lnTo>
                    <a:lnTo>
                      <a:pt x="0" y="66"/>
                    </a:lnTo>
                    <a:lnTo>
                      <a:pt x="2" y="79"/>
                    </a:lnTo>
                    <a:lnTo>
                      <a:pt x="5" y="92"/>
                    </a:lnTo>
                    <a:lnTo>
                      <a:pt x="10" y="103"/>
                    </a:lnTo>
                    <a:lnTo>
                      <a:pt x="20" y="114"/>
                    </a:lnTo>
                    <a:lnTo>
                      <a:pt x="29" y="122"/>
                    </a:lnTo>
                    <a:lnTo>
                      <a:pt x="40" y="127"/>
                    </a:lnTo>
                    <a:lnTo>
                      <a:pt x="52" y="130"/>
                    </a:lnTo>
                    <a:lnTo>
                      <a:pt x="67" y="133"/>
                    </a:lnTo>
                    <a:lnTo>
                      <a:pt x="69" y="132"/>
                    </a:lnTo>
                    <a:lnTo>
                      <a:pt x="72" y="132"/>
                    </a:lnTo>
                    <a:lnTo>
                      <a:pt x="79" y="130"/>
                    </a:lnTo>
                    <a:lnTo>
                      <a:pt x="92" y="127"/>
                    </a:lnTo>
                    <a:lnTo>
                      <a:pt x="103" y="122"/>
                    </a:lnTo>
                    <a:lnTo>
                      <a:pt x="114" y="114"/>
                    </a:lnTo>
                    <a:lnTo>
                      <a:pt x="122" y="103"/>
                    </a:lnTo>
                    <a:lnTo>
                      <a:pt x="127" y="92"/>
                    </a:lnTo>
                    <a:lnTo>
                      <a:pt x="130" y="79"/>
                    </a:lnTo>
                    <a:lnTo>
                      <a:pt x="132" y="72"/>
                    </a:lnTo>
                    <a:lnTo>
                      <a:pt x="132" y="69"/>
                    </a:lnTo>
                    <a:lnTo>
                      <a:pt x="133" y="66"/>
                    </a:lnTo>
                    <a:lnTo>
                      <a:pt x="130" y="52"/>
                    </a:lnTo>
                    <a:lnTo>
                      <a:pt x="127" y="40"/>
                    </a:lnTo>
                    <a:lnTo>
                      <a:pt x="122" y="29"/>
                    </a:lnTo>
                    <a:lnTo>
                      <a:pt x="114" y="20"/>
                    </a:lnTo>
                    <a:lnTo>
                      <a:pt x="103" y="10"/>
                    </a:lnTo>
                    <a:lnTo>
                      <a:pt x="92" y="5"/>
                    </a:lnTo>
                    <a:lnTo>
                      <a:pt x="79" y="1"/>
                    </a:lnTo>
                    <a:lnTo>
                      <a:pt x="67"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0" name="Freeform 179">
                <a:extLst>
                  <a:ext uri="{FF2B5EF4-FFF2-40B4-BE49-F238E27FC236}">
                    <a16:creationId xmlns:a16="http://schemas.microsoft.com/office/drawing/2014/main" id="{1B6C62D1-E582-E75C-C36B-F088FD43E8E8}"/>
                  </a:ext>
                </a:extLst>
              </p:cNvPr>
              <p:cNvSpPr>
                <a:spLocks/>
              </p:cNvSpPr>
              <p:nvPr/>
            </p:nvSpPr>
            <p:spPr bwMode="auto">
              <a:xfrm>
                <a:off x="1365250" y="3884613"/>
                <a:ext cx="34925" cy="34925"/>
              </a:xfrm>
              <a:custGeom>
                <a:avLst/>
                <a:gdLst>
                  <a:gd name="T0" fmla="*/ 66 w 132"/>
                  <a:gd name="T1" fmla="*/ 0 h 132"/>
                  <a:gd name="T2" fmla="*/ 51 w 132"/>
                  <a:gd name="T3" fmla="*/ 1 h 132"/>
                  <a:gd name="T4" fmla="*/ 39 w 132"/>
                  <a:gd name="T5" fmla="*/ 4 h 132"/>
                  <a:gd name="T6" fmla="*/ 28 w 132"/>
                  <a:gd name="T7" fmla="*/ 10 h 132"/>
                  <a:gd name="T8" fmla="*/ 19 w 132"/>
                  <a:gd name="T9" fmla="*/ 19 h 132"/>
                  <a:gd name="T10" fmla="*/ 10 w 132"/>
                  <a:gd name="T11" fmla="*/ 28 h 132"/>
                  <a:gd name="T12" fmla="*/ 4 w 132"/>
                  <a:gd name="T13" fmla="*/ 39 h 132"/>
                  <a:gd name="T14" fmla="*/ 1 w 132"/>
                  <a:gd name="T15" fmla="*/ 51 h 132"/>
                  <a:gd name="T16" fmla="*/ 0 w 132"/>
                  <a:gd name="T17" fmla="*/ 66 h 132"/>
                  <a:gd name="T18" fmla="*/ 1 w 132"/>
                  <a:gd name="T19" fmla="*/ 78 h 132"/>
                  <a:gd name="T20" fmla="*/ 4 w 132"/>
                  <a:gd name="T21" fmla="*/ 91 h 132"/>
                  <a:gd name="T22" fmla="*/ 10 w 132"/>
                  <a:gd name="T23" fmla="*/ 102 h 132"/>
                  <a:gd name="T24" fmla="*/ 19 w 132"/>
                  <a:gd name="T25" fmla="*/ 113 h 132"/>
                  <a:gd name="T26" fmla="*/ 28 w 132"/>
                  <a:gd name="T27" fmla="*/ 121 h 132"/>
                  <a:gd name="T28" fmla="*/ 39 w 132"/>
                  <a:gd name="T29" fmla="*/ 126 h 132"/>
                  <a:gd name="T30" fmla="*/ 51 w 132"/>
                  <a:gd name="T31" fmla="*/ 130 h 132"/>
                  <a:gd name="T32" fmla="*/ 66 w 132"/>
                  <a:gd name="T33" fmla="*/ 132 h 132"/>
                  <a:gd name="T34" fmla="*/ 68 w 132"/>
                  <a:gd name="T35" fmla="*/ 131 h 132"/>
                  <a:gd name="T36" fmla="*/ 71 w 132"/>
                  <a:gd name="T37" fmla="*/ 131 h 132"/>
                  <a:gd name="T38" fmla="*/ 78 w 132"/>
                  <a:gd name="T39" fmla="*/ 130 h 132"/>
                  <a:gd name="T40" fmla="*/ 91 w 132"/>
                  <a:gd name="T41" fmla="*/ 126 h 132"/>
                  <a:gd name="T42" fmla="*/ 102 w 132"/>
                  <a:gd name="T43" fmla="*/ 121 h 132"/>
                  <a:gd name="T44" fmla="*/ 113 w 132"/>
                  <a:gd name="T45" fmla="*/ 113 h 132"/>
                  <a:gd name="T46" fmla="*/ 121 w 132"/>
                  <a:gd name="T47" fmla="*/ 102 h 132"/>
                  <a:gd name="T48" fmla="*/ 126 w 132"/>
                  <a:gd name="T49" fmla="*/ 91 h 132"/>
                  <a:gd name="T50" fmla="*/ 130 w 132"/>
                  <a:gd name="T51" fmla="*/ 78 h 132"/>
                  <a:gd name="T52" fmla="*/ 131 w 132"/>
                  <a:gd name="T53" fmla="*/ 71 h 132"/>
                  <a:gd name="T54" fmla="*/ 131 w 132"/>
                  <a:gd name="T55" fmla="*/ 68 h 132"/>
                  <a:gd name="T56" fmla="*/ 132 w 132"/>
                  <a:gd name="T57" fmla="*/ 66 h 132"/>
                  <a:gd name="T58" fmla="*/ 130 w 132"/>
                  <a:gd name="T59" fmla="*/ 51 h 132"/>
                  <a:gd name="T60" fmla="*/ 126 w 132"/>
                  <a:gd name="T61" fmla="*/ 39 h 132"/>
                  <a:gd name="T62" fmla="*/ 121 w 132"/>
                  <a:gd name="T63" fmla="*/ 28 h 132"/>
                  <a:gd name="T64" fmla="*/ 113 w 132"/>
                  <a:gd name="T65" fmla="*/ 19 h 132"/>
                  <a:gd name="T66" fmla="*/ 102 w 132"/>
                  <a:gd name="T67" fmla="*/ 10 h 132"/>
                  <a:gd name="T68" fmla="*/ 91 w 132"/>
                  <a:gd name="T69" fmla="*/ 4 h 132"/>
                  <a:gd name="T70" fmla="*/ 78 w 132"/>
                  <a:gd name="T71" fmla="*/ 1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51" y="1"/>
                    </a:lnTo>
                    <a:lnTo>
                      <a:pt x="39" y="4"/>
                    </a:lnTo>
                    <a:lnTo>
                      <a:pt x="28" y="10"/>
                    </a:lnTo>
                    <a:lnTo>
                      <a:pt x="19" y="19"/>
                    </a:lnTo>
                    <a:lnTo>
                      <a:pt x="10" y="28"/>
                    </a:lnTo>
                    <a:lnTo>
                      <a:pt x="4" y="39"/>
                    </a:lnTo>
                    <a:lnTo>
                      <a:pt x="1" y="51"/>
                    </a:lnTo>
                    <a:lnTo>
                      <a:pt x="0" y="66"/>
                    </a:lnTo>
                    <a:lnTo>
                      <a:pt x="1" y="78"/>
                    </a:lnTo>
                    <a:lnTo>
                      <a:pt x="4" y="91"/>
                    </a:lnTo>
                    <a:lnTo>
                      <a:pt x="10" y="102"/>
                    </a:lnTo>
                    <a:lnTo>
                      <a:pt x="19" y="113"/>
                    </a:lnTo>
                    <a:lnTo>
                      <a:pt x="28" y="121"/>
                    </a:lnTo>
                    <a:lnTo>
                      <a:pt x="39" y="126"/>
                    </a:lnTo>
                    <a:lnTo>
                      <a:pt x="51" y="130"/>
                    </a:lnTo>
                    <a:lnTo>
                      <a:pt x="66" y="132"/>
                    </a:lnTo>
                    <a:lnTo>
                      <a:pt x="68" y="131"/>
                    </a:lnTo>
                    <a:lnTo>
                      <a:pt x="71" y="131"/>
                    </a:lnTo>
                    <a:lnTo>
                      <a:pt x="78" y="130"/>
                    </a:lnTo>
                    <a:lnTo>
                      <a:pt x="91" y="126"/>
                    </a:lnTo>
                    <a:lnTo>
                      <a:pt x="102" y="121"/>
                    </a:lnTo>
                    <a:lnTo>
                      <a:pt x="113" y="113"/>
                    </a:lnTo>
                    <a:lnTo>
                      <a:pt x="121" y="102"/>
                    </a:lnTo>
                    <a:lnTo>
                      <a:pt x="126" y="91"/>
                    </a:lnTo>
                    <a:lnTo>
                      <a:pt x="130" y="78"/>
                    </a:lnTo>
                    <a:lnTo>
                      <a:pt x="131" y="71"/>
                    </a:lnTo>
                    <a:lnTo>
                      <a:pt x="131" y="68"/>
                    </a:lnTo>
                    <a:lnTo>
                      <a:pt x="132" y="66"/>
                    </a:lnTo>
                    <a:lnTo>
                      <a:pt x="130" y="51"/>
                    </a:lnTo>
                    <a:lnTo>
                      <a:pt x="126" y="39"/>
                    </a:lnTo>
                    <a:lnTo>
                      <a:pt x="121" y="28"/>
                    </a:lnTo>
                    <a:lnTo>
                      <a:pt x="113" y="19"/>
                    </a:lnTo>
                    <a:lnTo>
                      <a:pt x="102" y="10"/>
                    </a:lnTo>
                    <a:lnTo>
                      <a:pt x="91" y="4"/>
                    </a:lnTo>
                    <a:lnTo>
                      <a:pt x="78" y="1"/>
                    </a:lnTo>
                    <a:lnTo>
                      <a:pt x="66"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1" name="Freeform 180">
                <a:extLst>
                  <a:ext uri="{FF2B5EF4-FFF2-40B4-BE49-F238E27FC236}">
                    <a16:creationId xmlns:a16="http://schemas.microsoft.com/office/drawing/2014/main" id="{2C8E5E68-2CB1-5961-94B6-DC3C9F841D9F}"/>
                  </a:ext>
                </a:extLst>
              </p:cNvPr>
              <p:cNvSpPr>
                <a:spLocks/>
              </p:cNvSpPr>
              <p:nvPr/>
            </p:nvSpPr>
            <p:spPr bwMode="auto">
              <a:xfrm>
                <a:off x="1430338" y="3906838"/>
                <a:ext cx="34925" cy="34925"/>
              </a:xfrm>
              <a:custGeom>
                <a:avLst/>
                <a:gdLst>
                  <a:gd name="T0" fmla="*/ 66 w 132"/>
                  <a:gd name="T1" fmla="*/ 0 h 133"/>
                  <a:gd name="T2" fmla="*/ 51 w 132"/>
                  <a:gd name="T3" fmla="*/ 1 h 133"/>
                  <a:gd name="T4" fmla="*/ 39 w 132"/>
                  <a:gd name="T5" fmla="*/ 5 h 133"/>
                  <a:gd name="T6" fmla="*/ 28 w 132"/>
                  <a:gd name="T7" fmla="*/ 10 h 133"/>
                  <a:gd name="T8" fmla="*/ 19 w 132"/>
                  <a:gd name="T9" fmla="*/ 20 h 133"/>
                  <a:gd name="T10" fmla="*/ 9 w 132"/>
                  <a:gd name="T11" fmla="*/ 29 h 133"/>
                  <a:gd name="T12" fmla="*/ 4 w 132"/>
                  <a:gd name="T13" fmla="*/ 40 h 133"/>
                  <a:gd name="T14" fmla="*/ 1 w 132"/>
                  <a:gd name="T15" fmla="*/ 52 h 133"/>
                  <a:gd name="T16" fmla="*/ 0 w 132"/>
                  <a:gd name="T17" fmla="*/ 66 h 133"/>
                  <a:gd name="T18" fmla="*/ 1 w 132"/>
                  <a:gd name="T19" fmla="*/ 79 h 133"/>
                  <a:gd name="T20" fmla="*/ 4 w 132"/>
                  <a:gd name="T21" fmla="*/ 92 h 133"/>
                  <a:gd name="T22" fmla="*/ 9 w 132"/>
                  <a:gd name="T23" fmla="*/ 103 h 133"/>
                  <a:gd name="T24" fmla="*/ 19 w 132"/>
                  <a:gd name="T25" fmla="*/ 114 h 133"/>
                  <a:gd name="T26" fmla="*/ 28 w 132"/>
                  <a:gd name="T27" fmla="*/ 122 h 133"/>
                  <a:gd name="T28" fmla="*/ 39 w 132"/>
                  <a:gd name="T29" fmla="*/ 127 h 133"/>
                  <a:gd name="T30" fmla="*/ 51 w 132"/>
                  <a:gd name="T31" fmla="*/ 130 h 133"/>
                  <a:gd name="T32" fmla="*/ 66 w 132"/>
                  <a:gd name="T33" fmla="*/ 133 h 133"/>
                  <a:gd name="T34" fmla="*/ 68 w 132"/>
                  <a:gd name="T35" fmla="*/ 132 h 133"/>
                  <a:gd name="T36" fmla="*/ 71 w 132"/>
                  <a:gd name="T37" fmla="*/ 132 h 133"/>
                  <a:gd name="T38" fmla="*/ 78 w 132"/>
                  <a:gd name="T39" fmla="*/ 130 h 133"/>
                  <a:gd name="T40" fmla="*/ 91 w 132"/>
                  <a:gd name="T41" fmla="*/ 127 h 133"/>
                  <a:gd name="T42" fmla="*/ 102 w 132"/>
                  <a:gd name="T43" fmla="*/ 122 h 133"/>
                  <a:gd name="T44" fmla="*/ 113 w 132"/>
                  <a:gd name="T45" fmla="*/ 114 h 133"/>
                  <a:gd name="T46" fmla="*/ 121 w 132"/>
                  <a:gd name="T47" fmla="*/ 103 h 133"/>
                  <a:gd name="T48" fmla="*/ 126 w 132"/>
                  <a:gd name="T49" fmla="*/ 92 h 133"/>
                  <a:gd name="T50" fmla="*/ 130 w 132"/>
                  <a:gd name="T51" fmla="*/ 79 h 133"/>
                  <a:gd name="T52" fmla="*/ 131 w 132"/>
                  <a:gd name="T53" fmla="*/ 72 h 133"/>
                  <a:gd name="T54" fmla="*/ 131 w 132"/>
                  <a:gd name="T55" fmla="*/ 69 h 133"/>
                  <a:gd name="T56" fmla="*/ 132 w 132"/>
                  <a:gd name="T57" fmla="*/ 66 h 133"/>
                  <a:gd name="T58" fmla="*/ 130 w 132"/>
                  <a:gd name="T59" fmla="*/ 52 h 133"/>
                  <a:gd name="T60" fmla="*/ 126 w 132"/>
                  <a:gd name="T61" fmla="*/ 40 h 133"/>
                  <a:gd name="T62" fmla="*/ 121 w 132"/>
                  <a:gd name="T63" fmla="*/ 29 h 133"/>
                  <a:gd name="T64" fmla="*/ 113 w 132"/>
                  <a:gd name="T65" fmla="*/ 20 h 133"/>
                  <a:gd name="T66" fmla="*/ 102 w 132"/>
                  <a:gd name="T67" fmla="*/ 10 h 133"/>
                  <a:gd name="T68" fmla="*/ 91 w 132"/>
                  <a:gd name="T69" fmla="*/ 5 h 133"/>
                  <a:gd name="T70" fmla="*/ 78 w 132"/>
                  <a:gd name="T71" fmla="*/ 1 h 133"/>
                  <a:gd name="T72" fmla="*/ 66 w 132"/>
                  <a:gd name="T7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3">
                    <a:moveTo>
                      <a:pt x="66" y="0"/>
                    </a:moveTo>
                    <a:lnTo>
                      <a:pt x="51" y="1"/>
                    </a:lnTo>
                    <a:lnTo>
                      <a:pt x="39" y="5"/>
                    </a:lnTo>
                    <a:lnTo>
                      <a:pt x="28" y="10"/>
                    </a:lnTo>
                    <a:lnTo>
                      <a:pt x="19" y="20"/>
                    </a:lnTo>
                    <a:lnTo>
                      <a:pt x="9" y="29"/>
                    </a:lnTo>
                    <a:lnTo>
                      <a:pt x="4" y="40"/>
                    </a:lnTo>
                    <a:lnTo>
                      <a:pt x="1" y="52"/>
                    </a:lnTo>
                    <a:lnTo>
                      <a:pt x="0" y="66"/>
                    </a:lnTo>
                    <a:lnTo>
                      <a:pt x="1" y="79"/>
                    </a:lnTo>
                    <a:lnTo>
                      <a:pt x="4" y="92"/>
                    </a:lnTo>
                    <a:lnTo>
                      <a:pt x="9" y="103"/>
                    </a:lnTo>
                    <a:lnTo>
                      <a:pt x="19" y="114"/>
                    </a:lnTo>
                    <a:lnTo>
                      <a:pt x="28" y="122"/>
                    </a:lnTo>
                    <a:lnTo>
                      <a:pt x="39" y="127"/>
                    </a:lnTo>
                    <a:lnTo>
                      <a:pt x="51" y="130"/>
                    </a:lnTo>
                    <a:lnTo>
                      <a:pt x="66" y="133"/>
                    </a:lnTo>
                    <a:lnTo>
                      <a:pt x="68" y="132"/>
                    </a:lnTo>
                    <a:lnTo>
                      <a:pt x="71" y="132"/>
                    </a:lnTo>
                    <a:lnTo>
                      <a:pt x="78" y="130"/>
                    </a:lnTo>
                    <a:lnTo>
                      <a:pt x="91" y="127"/>
                    </a:lnTo>
                    <a:lnTo>
                      <a:pt x="102" y="122"/>
                    </a:lnTo>
                    <a:lnTo>
                      <a:pt x="113" y="114"/>
                    </a:lnTo>
                    <a:lnTo>
                      <a:pt x="121" y="103"/>
                    </a:lnTo>
                    <a:lnTo>
                      <a:pt x="126" y="92"/>
                    </a:lnTo>
                    <a:lnTo>
                      <a:pt x="130" y="79"/>
                    </a:lnTo>
                    <a:lnTo>
                      <a:pt x="131" y="72"/>
                    </a:lnTo>
                    <a:lnTo>
                      <a:pt x="131" y="69"/>
                    </a:lnTo>
                    <a:lnTo>
                      <a:pt x="132" y="66"/>
                    </a:lnTo>
                    <a:lnTo>
                      <a:pt x="130" y="52"/>
                    </a:lnTo>
                    <a:lnTo>
                      <a:pt x="126" y="40"/>
                    </a:lnTo>
                    <a:lnTo>
                      <a:pt x="121" y="29"/>
                    </a:lnTo>
                    <a:lnTo>
                      <a:pt x="113" y="20"/>
                    </a:lnTo>
                    <a:lnTo>
                      <a:pt x="102" y="10"/>
                    </a:lnTo>
                    <a:lnTo>
                      <a:pt x="91" y="5"/>
                    </a:lnTo>
                    <a:lnTo>
                      <a:pt x="78" y="1"/>
                    </a:lnTo>
                    <a:lnTo>
                      <a:pt x="66"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2" name="Freeform 181">
                <a:extLst>
                  <a:ext uri="{FF2B5EF4-FFF2-40B4-BE49-F238E27FC236}">
                    <a16:creationId xmlns:a16="http://schemas.microsoft.com/office/drawing/2014/main" id="{2668B3E1-AEAB-79BB-5848-3C6C42501D0A}"/>
                  </a:ext>
                </a:extLst>
              </p:cNvPr>
              <p:cNvSpPr>
                <a:spLocks/>
              </p:cNvSpPr>
              <p:nvPr/>
            </p:nvSpPr>
            <p:spPr bwMode="auto">
              <a:xfrm>
                <a:off x="1493838" y="3922713"/>
                <a:ext cx="34925" cy="34925"/>
              </a:xfrm>
              <a:custGeom>
                <a:avLst/>
                <a:gdLst>
                  <a:gd name="T0" fmla="*/ 66 w 132"/>
                  <a:gd name="T1" fmla="*/ 0 h 133"/>
                  <a:gd name="T2" fmla="*/ 51 w 132"/>
                  <a:gd name="T3" fmla="*/ 1 h 133"/>
                  <a:gd name="T4" fmla="*/ 39 w 132"/>
                  <a:gd name="T5" fmla="*/ 5 h 133"/>
                  <a:gd name="T6" fmla="*/ 28 w 132"/>
                  <a:gd name="T7" fmla="*/ 10 h 133"/>
                  <a:gd name="T8" fmla="*/ 19 w 132"/>
                  <a:gd name="T9" fmla="*/ 20 h 133"/>
                  <a:gd name="T10" fmla="*/ 10 w 132"/>
                  <a:gd name="T11" fmla="*/ 29 h 133"/>
                  <a:gd name="T12" fmla="*/ 4 w 132"/>
                  <a:gd name="T13" fmla="*/ 40 h 133"/>
                  <a:gd name="T14" fmla="*/ 1 w 132"/>
                  <a:gd name="T15" fmla="*/ 52 h 133"/>
                  <a:gd name="T16" fmla="*/ 0 w 132"/>
                  <a:gd name="T17" fmla="*/ 66 h 133"/>
                  <a:gd name="T18" fmla="*/ 1 w 132"/>
                  <a:gd name="T19" fmla="*/ 79 h 133"/>
                  <a:gd name="T20" fmla="*/ 4 w 132"/>
                  <a:gd name="T21" fmla="*/ 92 h 133"/>
                  <a:gd name="T22" fmla="*/ 10 w 132"/>
                  <a:gd name="T23" fmla="*/ 103 h 133"/>
                  <a:gd name="T24" fmla="*/ 19 w 132"/>
                  <a:gd name="T25" fmla="*/ 114 h 133"/>
                  <a:gd name="T26" fmla="*/ 28 w 132"/>
                  <a:gd name="T27" fmla="*/ 122 h 133"/>
                  <a:gd name="T28" fmla="*/ 39 w 132"/>
                  <a:gd name="T29" fmla="*/ 127 h 133"/>
                  <a:gd name="T30" fmla="*/ 51 w 132"/>
                  <a:gd name="T31" fmla="*/ 130 h 133"/>
                  <a:gd name="T32" fmla="*/ 66 w 132"/>
                  <a:gd name="T33" fmla="*/ 133 h 133"/>
                  <a:gd name="T34" fmla="*/ 68 w 132"/>
                  <a:gd name="T35" fmla="*/ 132 h 133"/>
                  <a:gd name="T36" fmla="*/ 71 w 132"/>
                  <a:gd name="T37" fmla="*/ 132 h 133"/>
                  <a:gd name="T38" fmla="*/ 78 w 132"/>
                  <a:gd name="T39" fmla="*/ 130 h 133"/>
                  <a:gd name="T40" fmla="*/ 91 w 132"/>
                  <a:gd name="T41" fmla="*/ 127 h 133"/>
                  <a:gd name="T42" fmla="*/ 102 w 132"/>
                  <a:gd name="T43" fmla="*/ 122 h 133"/>
                  <a:gd name="T44" fmla="*/ 113 w 132"/>
                  <a:gd name="T45" fmla="*/ 114 h 133"/>
                  <a:gd name="T46" fmla="*/ 121 w 132"/>
                  <a:gd name="T47" fmla="*/ 103 h 133"/>
                  <a:gd name="T48" fmla="*/ 126 w 132"/>
                  <a:gd name="T49" fmla="*/ 92 h 133"/>
                  <a:gd name="T50" fmla="*/ 130 w 132"/>
                  <a:gd name="T51" fmla="*/ 79 h 133"/>
                  <a:gd name="T52" fmla="*/ 131 w 132"/>
                  <a:gd name="T53" fmla="*/ 72 h 133"/>
                  <a:gd name="T54" fmla="*/ 131 w 132"/>
                  <a:gd name="T55" fmla="*/ 69 h 133"/>
                  <a:gd name="T56" fmla="*/ 132 w 132"/>
                  <a:gd name="T57" fmla="*/ 66 h 133"/>
                  <a:gd name="T58" fmla="*/ 130 w 132"/>
                  <a:gd name="T59" fmla="*/ 52 h 133"/>
                  <a:gd name="T60" fmla="*/ 126 w 132"/>
                  <a:gd name="T61" fmla="*/ 40 h 133"/>
                  <a:gd name="T62" fmla="*/ 121 w 132"/>
                  <a:gd name="T63" fmla="*/ 29 h 133"/>
                  <a:gd name="T64" fmla="*/ 113 w 132"/>
                  <a:gd name="T65" fmla="*/ 20 h 133"/>
                  <a:gd name="T66" fmla="*/ 102 w 132"/>
                  <a:gd name="T67" fmla="*/ 10 h 133"/>
                  <a:gd name="T68" fmla="*/ 91 w 132"/>
                  <a:gd name="T69" fmla="*/ 5 h 133"/>
                  <a:gd name="T70" fmla="*/ 78 w 132"/>
                  <a:gd name="T71" fmla="*/ 1 h 133"/>
                  <a:gd name="T72" fmla="*/ 66 w 132"/>
                  <a:gd name="T7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3">
                    <a:moveTo>
                      <a:pt x="66" y="0"/>
                    </a:moveTo>
                    <a:lnTo>
                      <a:pt x="51" y="1"/>
                    </a:lnTo>
                    <a:lnTo>
                      <a:pt x="39" y="5"/>
                    </a:lnTo>
                    <a:lnTo>
                      <a:pt x="28" y="10"/>
                    </a:lnTo>
                    <a:lnTo>
                      <a:pt x="19" y="20"/>
                    </a:lnTo>
                    <a:lnTo>
                      <a:pt x="10" y="29"/>
                    </a:lnTo>
                    <a:lnTo>
                      <a:pt x="4" y="40"/>
                    </a:lnTo>
                    <a:lnTo>
                      <a:pt x="1" y="52"/>
                    </a:lnTo>
                    <a:lnTo>
                      <a:pt x="0" y="66"/>
                    </a:lnTo>
                    <a:lnTo>
                      <a:pt x="1" y="79"/>
                    </a:lnTo>
                    <a:lnTo>
                      <a:pt x="4" y="92"/>
                    </a:lnTo>
                    <a:lnTo>
                      <a:pt x="10" y="103"/>
                    </a:lnTo>
                    <a:lnTo>
                      <a:pt x="19" y="114"/>
                    </a:lnTo>
                    <a:lnTo>
                      <a:pt x="28" y="122"/>
                    </a:lnTo>
                    <a:lnTo>
                      <a:pt x="39" y="127"/>
                    </a:lnTo>
                    <a:lnTo>
                      <a:pt x="51" y="130"/>
                    </a:lnTo>
                    <a:lnTo>
                      <a:pt x="66" y="133"/>
                    </a:lnTo>
                    <a:lnTo>
                      <a:pt x="68" y="132"/>
                    </a:lnTo>
                    <a:lnTo>
                      <a:pt x="71" y="132"/>
                    </a:lnTo>
                    <a:lnTo>
                      <a:pt x="78" y="130"/>
                    </a:lnTo>
                    <a:lnTo>
                      <a:pt x="91" y="127"/>
                    </a:lnTo>
                    <a:lnTo>
                      <a:pt x="102" y="122"/>
                    </a:lnTo>
                    <a:lnTo>
                      <a:pt x="113" y="114"/>
                    </a:lnTo>
                    <a:lnTo>
                      <a:pt x="121" y="103"/>
                    </a:lnTo>
                    <a:lnTo>
                      <a:pt x="126" y="92"/>
                    </a:lnTo>
                    <a:lnTo>
                      <a:pt x="130" y="79"/>
                    </a:lnTo>
                    <a:lnTo>
                      <a:pt x="131" y="72"/>
                    </a:lnTo>
                    <a:lnTo>
                      <a:pt x="131" y="69"/>
                    </a:lnTo>
                    <a:lnTo>
                      <a:pt x="132" y="66"/>
                    </a:lnTo>
                    <a:lnTo>
                      <a:pt x="130" y="52"/>
                    </a:lnTo>
                    <a:lnTo>
                      <a:pt x="126" y="40"/>
                    </a:lnTo>
                    <a:lnTo>
                      <a:pt x="121" y="29"/>
                    </a:lnTo>
                    <a:lnTo>
                      <a:pt x="113" y="20"/>
                    </a:lnTo>
                    <a:lnTo>
                      <a:pt x="102" y="10"/>
                    </a:lnTo>
                    <a:lnTo>
                      <a:pt x="91" y="5"/>
                    </a:lnTo>
                    <a:lnTo>
                      <a:pt x="78" y="1"/>
                    </a:lnTo>
                    <a:lnTo>
                      <a:pt x="66"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3" name="Freeform 182">
                <a:extLst>
                  <a:ext uri="{FF2B5EF4-FFF2-40B4-BE49-F238E27FC236}">
                    <a16:creationId xmlns:a16="http://schemas.microsoft.com/office/drawing/2014/main" id="{C104D6CA-5A41-4541-F94B-2C48AE61591B}"/>
                  </a:ext>
                </a:extLst>
              </p:cNvPr>
              <p:cNvSpPr>
                <a:spLocks/>
              </p:cNvSpPr>
              <p:nvPr/>
            </p:nvSpPr>
            <p:spPr bwMode="auto">
              <a:xfrm>
                <a:off x="1557338" y="3935413"/>
                <a:ext cx="34925" cy="34925"/>
              </a:xfrm>
              <a:custGeom>
                <a:avLst/>
                <a:gdLst>
                  <a:gd name="T0" fmla="*/ 66 w 132"/>
                  <a:gd name="T1" fmla="*/ 0 h 133"/>
                  <a:gd name="T2" fmla="*/ 52 w 132"/>
                  <a:gd name="T3" fmla="*/ 1 h 133"/>
                  <a:gd name="T4" fmla="*/ 39 w 132"/>
                  <a:gd name="T5" fmla="*/ 5 h 133"/>
                  <a:gd name="T6" fmla="*/ 28 w 132"/>
                  <a:gd name="T7" fmla="*/ 10 h 133"/>
                  <a:gd name="T8" fmla="*/ 20 w 132"/>
                  <a:gd name="T9" fmla="*/ 20 h 133"/>
                  <a:gd name="T10" fmla="*/ 10 w 132"/>
                  <a:gd name="T11" fmla="*/ 29 h 133"/>
                  <a:gd name="T12" fmla="*/ 4 w 132"/>
                  <a:gd name="T13" fmla="*/ 40 h 133"/>
                  <a:gd name="T14" fmla="*/ 1 w 132"/>
                  <a:gd name="T15" fmla="*/ 52 h 133"/>
                  <a:gd name="T16" fmla="*/ 0 w 132"/>
                  <a:gd name="T17" fmla="*/ 66 h 133"/>
                  <a:gd name="T18" fmla="*/ 1 w 132"/>
                  <a:gd name="T19" fmla="*/ 79 h 133"/>
                  <a:gd name="T20" fmla="*/ 4 w 132"/>
                  <a:gd name="T21" fmla="*/ 92 h 133"/>
                  <a:gd name="T22" fmla="*/ 10 w 132"/>
                  <a:gd name="T23" fmla="*/ 103 h 133"/>
                  <a:gd name="T24" fmla="*/ 20 w 132"/>
                  <a:gd name="T25" fmla="*/ 114 h 133"/>
                  <a:gd name="T26" fmla="*/ 28 w 132"/>
                  <a:gd name="T27" fmla="*/ 122 h 133"/>
                  <a:gd name="T28" fmla="*/ 39 w 132"/>
                  <a:gd name="T29" fmla="*/ 127 h 133"/>
                  <a:gd name="T30" fmla="*/ 52 w 132"/>
                  <a:gd name="T31" fmla="*/ 130 h 133"/>
                  <a:gd name="T32" fmla="*/ 66 w 132"/>
                  <a:gd name="T33" fmla="*/ 133 h 133"/>
                  <a:gd name="T34" fmla="*/ 68 w 132"/>
                  <a:gd name="T35" fmla="*/ 132 h 133"/>
                  <a:gd name="T36" fmla="*/ 71 w 132"/>
                  <a:gd name="T37" fmla="*/ 132 h 133"/>
                  <a:gd name="T38" fmla="*/ 78 w 132"/>
                  <a:gd name="T39" fmla="*/ 130 h 133"/>
                  <a:gd name="T40" fmla="*/ 91 w 132"/>
                  <a:gd name="T41" fmla="*/ 127 h 133"/>
                  <a:gd name="T42" fmla="*/ 102 w 132"/>
                  <a:gd name="T43" fmla="*/ 122 h 133"/>
                  <a:gd name="T44" fmla="*/ 113 w 132"/>
                  <a:gd name="T45" fmla="*/ 114 h 133"/>
                  <a:gd name="T46" fmla="*/ 121 w 132"/>
                  <a:gd name="T47" fmla="*/ 103 h 133"/>
                  <a:gd name="T48" fmla="*/ 126 w 132"/>
                  <a:gd name="T49" fmla="*/ 92 h 133"/>
                  <a:gd name="T50" fmla="*/ 130 w 132"/>
                  <a:gd name="T51" fmla="*/ 79 h 133"/>
                  <a:gd name="T52" fmla="*/ 131 w 132"/>
                  <a:gd name="T53" fmla="*/ 72 h 133"/>
                  <a:gd name="T54" fmla="*/ 131 w 132"/>
                  <a:gd name="T55" fmla="*/ 69 h 133"/>
                  <a:gd name="T56" fmla="*/ 132 w 132"/>
                  <a:gd name="T57" fmla="*/ 66 h 133"/>
                  <a:gd name="T58" fmla="*/ 130 w 132"/>
                  <a:gd name="T59" fmla="*/ 52 h 133"/>
                  <a:gd name="T60" fmla="*/ 126 w 132"/>
                  <a:gd name="T61" fmla="*/ 40 h 133"/>
                  <a:gd name="T62" fmla="*/ 121 w 132"/>
                  <a:gd name="T63" fmla="*/ 29 h 133"/>
                  <a:gd name="T64" fmla="*/ 113 w 132"/>
                  <a:gd name="T65" fmla="*/ 20 h 133"/>
                  <a:gd name="T66" fmla="*/ 102 w 132"/>
                  <a:gd name="T67" fmla="*/ 10 h 133"/>
                  <a:gd name="T68" fmla="*/ 91 w 132"/>
                  <a:gd name="T69" fmla="*/ 5 h 133"/>
                  <a:gd name="T70" fmla="*/ 78 w 132"/>
                  <a:gd name="T71" fmla="*/ 1 h 133"/>
                  <a:gd name="T72" fmla="*/ 66 w 132"/>
                  <a:gd name="T7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3">
                    <a:moveTo>
                      <a:pt x="66" y="0"/>
                    </a:moveTo>
                    <a:lnTo>
                      <a:pt x="52" y="1"/>
                    </a:lnTo>
                    <a:lnTo>
                      <a:pt x="39" y="5"/>
                    </a:lnTo>
                    <a:lnTo>
                      <a:pt x="28" y="10"/>
                    </a:lnTo>
                    <a:lnTo>
                      <a:pt x="20" y="20"/>
                    </a:lnTo>
                    <a:lnTo>
                      <a:pt x="10" y="29"/>
                    </a:lnTo>
                    <a:lnTo>
                      <a:pt x="4" y="40"/>
                    </a:lnTo>
                    <a:lnTo>
                      <a:pt x="1" y="52"/>
                    </a:lnTo>
                    <a:lnTo>
                      <a:pt x="0" y="66"/>
                    </a:lnTo>
                    <a:lnTo>
                      <a:pt x="1" y="79"/>
                    </a:lnTo>
                    <a:lnTo>
                      <a:pt x="4" y="92"/>
                    </a:lnTo>
                    <a:lnTo>
                      <a:pt x="10" y="103"/>
                    </a:lnTo>
                    <a:lnTo>
                      <a:pt x="20" y="114"/>
                    </a:lnTo>
                    <a:lnTo>
                      <a:pt x="28" y="122"/>
                    </a:lnTo>
                    <a:lnTo>
                      <a:pt x="39" y="127"/>
                    </a:lnTo>
                    <a:lnTo>
                      <a:pt x="52" y="130"/>
                    </a:lnTo>
                    <a:lnTo>
                      <a:pt x="66" y="133"/>
                    </a:lnTo>
                    <a:lnTo>
                      <a:pt x="68" y="132"/>
                    </a:lnTo>
                    <a:lnTo>
                      <a:pt x="71" y="132"/>
                    </a:lnTo>
                    <a:lnTo>
                      <a:pt x="78" y="130"/>
                    </a:lnTo>
                    <a:lnTo>
                      <a:pt x="91" y="127"/>
                    </a:lnTo>
                    <a:lnTo>
                      <a:pt x="102" y="122"/>
                    </a:lnTo>
                    <a:lnTo>
                      <a:pt x="113" y="114"/>
                    </a:lnTo>
                    <a:lnTo>
                      <a:pt x="121" y="103"/>
                    </a:lnTo>
                    <a:lnTo>
                      <a:pt x="126" y="92"/>
                    </a:lnTo>
                    <a:lnTo>
                      <a:pt x="130" y="79"/>
                    </a:lnTo>
                    <a:lnTo>
                      <a:pt x="131" y="72"/>
                    </a:lnTo>
                    <a:lnTo>
                      <a:pt x="131" y="69"/>
                    </a:lnTo>
                    <a:lnTo>
                      <a:pt x="132" y="66"/>
                    </a:lnTo>
                    <a:lnTo>
                      <a:pt x="130" y="52"/>
                    </a:lnTo>
                    <a:lnTo>
                      <a:pt x="126" y="40"/>
                    </a:lnTo>
                    <a:lnTo>
                      <a:pt x="121" y="29"/>
                    </a:lnTo>
                    <a:lnTo>
                      <a:pt x="113" y="20"/>
                    </a:lnTo>
                    <a:lnTo>
                      <a:pt x="102" y="10"/>
                    </a:lnTo>
                    <a:lnTo>
                      <a:pt x="91" y="5"/>
                    </a:lnTo>
                    <a:lnTo>
                      <a:pt x="78" y="1"/>
                    </a:lnTo>
                    <a:lnTo>
                      <a:pt x="66"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4" name="Freeform 183">
                <a:extLst>
                  <a:ext uri="{FF2B5EF4-FFF2-40B4-BE49-F238E27FC236}">
                    <a16:creationId xmlns:a16="http://schemas.microsoft.com/office/drawing/2014/main" id="{88A8B9DF-2E1A-6E15-568A-1AB696CDC29E}"/>
                  </a:ext>
                </a:extLst>
              </p:cNvPr>
              <p:cNvSpPr>
                <a:spLocks/>
              </p:cNvSpPr>
              <p:nvPr/>
            </p:nvSpPr>
            <p:spPr bwMode="auto">
              <a:xfrm>
                <a:off x="1625600" y="3935413"/>
                <a:ext cx="36513" cy="34925"/>
              </a:xfrm>
              <a:custGeom>
                <a:avLst/>
                <a:gdLst>
                  <a:gd name="T0" fmla="*/ 66 w 132"/>
                  <a:gd name="T1" fmla="*/ 0 h 133"/>
                  <a:gd name="T2" fmla="*/ 52 w 132"/>
                  <a:gd name="T3" fmla="*/ 1 h 133"/>
                  <a:gd name="T4" fmla="*/ 39 w 132"/>
                  <a:gd name="T5" fmla="*/ 5 h 133"/>
                  <a:gd name="T6" fmla="*/ 28 w 132"/>
                  <a:gd name="T7" fmla="*/ 10 h 133"/>
                  <a:gd name="T8" fmla="*/ 20 w 132"/>
                  <a:gd name="T9" fmla="*/ 20 h 133"/>
                  <a:gd name="T10" fmla="*/ 10 w 132"/>
                  <a:gd name="T11" fmla="*/ 29 h 133"/>
                  <a:gd name="T12" fmla="*/ 4 w 132"/>
                  <a:gd name="T13" fmla="*/ 40 h 133"/>
                  <a:gd name="T14" fmla="*/ 1 w 132"/>
                  <a:gd name="T15" fmla="*/ 52 h 133"/>
                  <a:gd name="T16" fmla="*/ 0 w 132"/>
                  <a:gd name="T17" fmla="*/ 66 h 133"/>
                  <a:gd name="T18" fmla="*/ 1 w 132"/>
                  <a:gd name="T19" fmla="*/ 79 h 133"/>
                  <a:gd name="T20" fmla="*/ 4 w 132"/>
                  <a:gd name="T21" fmla="*/ 92 h 133"/>
                  <a:gd name="T22" fmla="*/ 10 w 132"/>
                  <a:gd name="T23" fmla="*/ 103 h 133"/>
                  <a:gd name="T24" fmla="*/ 20 w 132"/>
                  <a:gd name="T25" fmla="*/ 114 h 133"/>
                  <a:gd name="T26" fmla="*/ 28 w 132"/>
                  <a:gd name="T27" fmla="*/ 122 h 133"/>
                  <a:gd name="T28" fmla="*/ 39 w 132"/>
                  <a:gd name="T29" fmla="*/ 127 h 133"/>
                  <a:gd name="T30" fmla="*/ 52 w 132"/>
                  <a:gd name="T31" fmla="*/ 130 h 133"/>
                  <a:gd name="T32" fmla="*/ 66 w 132"/>
                  <a:gd name="T33" fmla="*/ 133 h 133"/>
                  <a:gd name="T34" fmla="*/ 68 w 132"/>
                  <a:gd name="T35" fmla="*/ 132 h 133"/>
                  <a:gd name="T36" fmla="*/ 71 w 132"/>
                  <a:gd name="T37" fmla="*/ 132 h 133"/>
                  <a:gd name="T38" fmla="*/ 78 w 132"/>
                  <a:gd name="T39" fmla="*/ 130 h 133"/>
                  <a:gd name="T40" fmla="*/ 91 w 132"/>
                  <a:gd name="T41" fmla="*/ 127 h 133"/>
                  <a:gd name="T42" fmla="*/ 102 w 132"/>
                  <a:gd name="T43" fmla="*/ 122 h 133"/>
                  <a:gd name="T44" fmla="*/ 113 w 132"/>
                  <a:gd name="T45" fmla="*/ 114 h 133"/>
                  <a:gd name="T46" fmla="*/ 121 w 132"/>
                  <a:gd name="T47" fmla="*/ 103 h 133"/>
                  <a:gd name="T48" fmla="*/ 127 w 132"/>
                  <a:gd name="T49" fmla="*/ 92 h 133"/>
                  <a:gd name="T50" fmla="*/ 130 w 132"/>
                  <a:gd name="T51" fmla="*/ 79 h 133"/>
                  <a:gd name="T52" fmla="*/ 131 w 132"/>
                  <a:gd name="T53" fmla="*/ 72 h 133"/>
                  <a:gd name="T54" fmla="*/ 131 w 132"/>
                  <a:gd name="T55" fmla="*/ 69 h 133"/>
                  <a:gd name="T56" fmla="*/ 132 w 132"/>
                  <a:gd name="T57" fmla="*/ 66 h 133"/>
                  <a:gd name="T58" fmla="*/ 130 w 132"/>
                  <a:gd name="T59" fmla="*/ 52 h 133"/>
                  <a:gd name="T60" fmla="*/ 127 w 132"/>
                  <a:gd name="T61" fmla="*/ 40 h 133"/>
                  <a:gd name="T62" fmla="*/ 121 w 132"/>
                  <a:gd name="T63" fmla="*/ 29 h 133"/>
                  <a:gd name="T64" fmla="*/ 113 w 132"/>
                  <a:gd name="T65" fmla="*/ 20 h 133"/>
                  <a:gd name="T66" fmla="*/ 102 w 132"/>
                  <a:gd name="T67" fmla="*/ 10 h 133"/>
                  <a:gd name="T68" fmla="*/ 91 w 132"/>
                  <a:gd name="T69" fmla="*/ 5 h 133"/>
                  <a:gd name="T70" fmla="*/ 78 w 132"/>
                  <a:gd name="T71" fmla="*/ 1 h 133"/>
                  <a:gd name="T72" fmla="*/ 66 w 132"/>
                  <a:gd name="T7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3">
                    <a:moveTo>
                      <a:pt x="66" y="0"/>
                    </a:moveTo>
                    <a:lnTo>
                      <a:pt x="52" y="1"/>
                    </a:lnTo>
                    <a:lnTo>
                      <a:pt x="39" y="5"/>
                    </a:lnTo>
                    <a:lnTo>
                      <a:pt x="28" y="10"/>
                    </a:lnTo>
                    <a:lnTo>
                      <a:pt x="20" y="20"/>
                    </a:lnTo>
                    <a:lnTo>
                      <a:pt x="10" y="29"/>
                    </a:lnTo>
                    <a:lnTo>
                      <a:pt x="4" y="40"/>
                    </a:lnTo>
                    <a:lnTo>
                      <a:pt x="1" y="52"/>
                    </a:lnTo>
                    <a:lnTo>
                      <a:pt x="0" y="66"/>
                    </a:lnTo>
                    <a:lnTo>
                      <a:pt x="1" y="79"/>
                    </a:lnTo>
                    <a:lnTo>
                      <a:pt x="4" y="92"/>
                    </a:lnTo>
                    <a:lnTo>
                      <a:pt x="10" y="103"/>
                    </a:lnTo>
                    <a:lnTo>
                      <a:pt x="20" y="114"/>
                    </a:lnTo>
                    <a:lnTo>
                      <a:pt x="28" y="122"/>
                    </a:lnTo>
                    <a:lnTo>
                      <a:pt x="39" y="127"/>
                    </a:lnTo>
                    <a:lnTo>
                      <a:pt x="52" y="130"/>
                    </a:lnTo>
                    <a:lnTo>
                      <a:pt x="66" y="133"/>
                    </a:lnTo>
                    <a:lnTo>
                      <a:pt x="68" y="132"/>
                    </a:lnTo>
                    <a:lnTo>
                      <a:pt x="71" y="132"/>
                    </a:lnTo>
                    <a:lnTo>
                      <a:pt x="78" y="130"/>
                    </a:lnTo>
                    <a:lnTo>
                      <a:pt x="91" y="127"/>
                    </a:lnTo>
                    <a:lnTo>
                      <a:pt x="102" y="122"/>
                    </a:lnTo>
                    <a:lnTo>
                      <a:pt x="113" y="114"/>
                    </a:lnTo>
                    <a:lnTo>
                      <a:pt x="121" y="103"/>
                    </a:lnTo>
                    <a:lnTo>
                      <a:pt x="127" y="92"/>
                    </a:lnTo>
                    <a:lnTo>
                      <a:pt x="130" y="79"/>
                    </a:lnTo>
                    <a:lnTo>
                      <a:pt x="131" y="72"/>
                    </a:lnTo>
                    <a:lnTo>
                      <a:pt x="131" y="69"/>
                    </a:lnTo>
                    <a:lnTo>
                      <a:pt x="132" y="66"/>
                    </a:lnTo>
                    <a:lnTo>
                      <a:pt x="130" y="52"/>
                    </a:lnTo>
                    <a:lnTo>
                      <a:pt x="127" y="40"/>
                    </a:lnTo>
                    <a:lnTo>
                      <a:pt x="121" y="29"/>
                    </a:lnTo>
                    <a:lnTo>
                      <a:pt x="113" y="20"/>
                    </a:lnTo>
                    <a:lnTo>
                      <a:pt x="102" y="10"/>
                    </a:lnTo>
                    <a:lnTo>
                      <a:pt x="91" y="5"/>
                    </a:lnTo>
                    <a:lnTo>
                      <a:pt x="78" y="1"/>
                    </a:lnTo>
                    <a:lnTo>
                      <a:pt x="66"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5" name="Freeform 184">
                <a:extLst>
                  <a:ext uri="{FF2B5EF4-FFF2-40B4-BE49-F238E27FC236}">
                    <a16:creationId xmlns:a16="http://schemas.microsoft.com/office/drawing/2014/main" id="{8DE5B7B6-40AE-3417-448E-E4729FC070EF}"/>
                  </a:ext>
                </a:extLst>
              </p:cNvPr>
              <p:cNvSpPr>
                <a:spLocks/>
              </p:cNvSpPr>
              <p:nvPr/>
            </p:nvSpPr>
            <p:spPr bwMode="auto">
              <a:xfrm>
                <a:off x="1758950" y="3959225"/>
                <a:ext cx="34925" cy="34925"/>
              </a:xfrm>
              <a:custGeom>
                <a:avLst/>
                <a:gdLst>
                  <a:gd name="T0" fmla="*/ 66 w 133"/>
                  <a:gd name="T1" fmla="*/ 0 h 132"/>
                  <a:gd name="T2" fmla="*/ 52 w 133"/>
                  <a:gd name="T3" fmla="*/ 1 h 132"/>
                  <a:gd name="T4" fmla="*/ 40 w 133"/>
                  <a:gd name="T5" fmla="*/ 4 h 132"/>
                  <a:gd name="T6" fmla="*/ 29 w 133"/>
                  <a:gd name="T7" fmla="*/ 10 h 132"/>
                  <a:gd name="T8" fmla="*/ 20 w 133"/>
                  <a:gd name="T9" fmla="*/ 20 h 132"/>
                  <a:gd name="T10" fmla="*/ 10 w 133"/>
                  <a:gd name="T11" fmla="*/ 29 h 132"/>
                  <a:gd name="T12" fmla="*/ 5 w 133"/>
                  <a:gd name="T13" fmla="*/ 40 h 132"/>
                  <a:gd name="T14" fmla="*/ 1 w 133"/>
                  <a:gd name="T15" fmla="*/ 52 h 132"/>
                  <a:gd name="T16" fmla="*/ 0 w 133"/>
                  <a:gd name="T17" fmla="*/ 66 h 132"/>
                  <a:gd name="T18" fmla="*/ 1 w 133"/>
                  <a:gd name="T19" fmla="*/ 78 h 132"/>
                  <a:gd name="T20" fmla="*/ 5 w 133"/>
                  <a:gd name="T21" fmla="*/ 92 h 132"/>
                  <a:gd name="T22" fmla="*/ 10 w 133"/>
                  <a:gd name="T23" fmla="*/ 103 h 132"/>
                  <a:gd name="T24" fmla="*/ 20 w 133"/>
                  <a:gd name="T25" fmla="*/ 114 h 132"/>
                  <a:gd name="T26" fmla="*/ 29 w 133"/>
                  <a:gd name="T27" fmla="*/ 121 h 132"/>
                  <a:gd name="T28" fmla="*/ 40 w 133"/>
                  <a:gd name="T29" fmla="*/ 127 h 132"/>
                  <a:gd name="T30" fmla="*/ 52 w 133"/>
                  <a:gd name="T31" fmla="*/ 130 h 132"/>
                  <a:gd name="T32" fmla="*/ 66 w 133"/>
                  <a:gd name="T33" fmla="*/ 132 h 132"/>
                  <a:gd name="T34" fmla="*/ 69 w 133"/>
                  <a:gd name="T35" fmla="*/ 131 h 132"/>
                  <a:gd name="T36" fmla="*/ 72 w 133"/>
                  <a:gd name="T37" fmla="*/ 131 h 132"/>
                  <a:gd name="T38" fmla="*/ 79 w 133"/>
                  <a:gd name="T39" fmla="*/ 130 h 132"/>
                  <a:gd name="T40" fmla="*/ 92 w 133"/>
                  <a:gd name="T41" fmla="*/ 127 h 132"/>
                  <a:gd name="T42" fmla="*/ 103 w 133"/>
                  <a:gd name="T43" fmla="*/ 121 h 132"/>
                  <a:gd name="T44" fmla="*/ 114 w 133"/>
                  <a:gd name="T45" fmla="*/ 114 h 132"/>
                  <a:gd name="T46" fmla="*/ 122 w 133"/>
                  <a:gd name="T47" fmla="*/ 103 h 132"/>
                  <a:gd name="T48" fmla="*/ 127 w 133"/>
                  <a:gd name="T49" fmla="*/ 92 h 132"/>
                  <a:gd name="T50" fmla="*/ 130 w 133"/>
                  <a:gd name="T51" fmla="*/ 78 h 132"/>
                  <a:gd name="T52" fmla="*/ 131 w 133"/>
                  <a:gd name="T53" fmla="*/ 72 h 132"/>
                  <a:gd name="T54" fmla="*/ 131 w 133"/>
                  <a:gd name="T55" fmla="*/ 68 h 132"/>
                  <a:gd name="T56" fmla="*/ 133 w 133"/>
                  <a:gd name="T57" fmla="*/ 66 h 132"/>
                  <a:gd name="T58" fmla="*/ 130 w 133"/>
                  <a:gd name="T59" fmla="*/ 52 h 132"/>
                  <a:gd name="T60" fmla="*/ 127 w 133"/>
                  <a:gd name="T61" fmla="*/ 40 h 132"/>
                  <a:gd name="T62" fmla="*/ 122 w 133"/>
                  <a:gd name="T63" fmla="*/ 29 h 132"/>
                  <a:gd name="T64" fmla="*/ 114 w 133"/>
                  <a:gd name="T65" fmla="*/ 20 h 132"/>
                  <a:gd name="T66" fmla="*/ 103 w 133"/>
                  <a:gd name="T67" fmla="*/ 10 h 132"/>
                  <a:gd name="T68" fmla="*/ 92 w 133"/>
                  <a:gd name="T69" fmla="*/ 4 h 132"/>
                  <a:gd name="T70" fmla="*/ 79 w 133"/>
                  <a:gd name="T71" fmla="*/ 1 h 132"/>
                  <a:gd name="T72" fmla="*/ 66 w 133"/>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3" h="132">
                    <a:moveTo>
                      <a:pt x="66" y="0"/>
                    </a:moveTo>
                    <a:lnTo>
                      <a:pt x="52" y="1"/>
                    </a:lnTo>
                    <a:lnTo>
                      <a:pt x="40" y="4"/>
                    </a:lnTo>
                    <a:lnTo>
                      <a:pt x="29" y="10"/>
                    </a:lnTo>
                    <a:lnTo>
                      <a:pt x="20" y="20"/>
                    </a:lnTo>
                    <a:lnTo>
                      <a:pt x="10" y="29"/>
                    </a:lnTo>
                    <a:lnTo>
                      <a:pt x="5" y="40"/>
                    </a:lnTo>
                    <a:lnTo>
                      <a:pt x="1" y="52"/>
                    </a:lnTo>
                    <a:lnTo>
                      <a:pt x="0" y="66"/>
                    </a:lnTo>
                    <a:lnTo>
                      <a:pt x="1" y="78"/>
                    </a:lnTo>
                    <a:lnTo>
                      <a:pt x="5" y="92"/>
                    </a:lnTo>
                    <a:lnTo>
                      <a:pt x="10" y="103"/>
                    </a:lnTo>
                    <a:lnTo>
                      <a:pt x="20" y="114"/>
                    </a:lnTo>
                    <a:lnTo>
                      <a:pt x="29" y="121"/>
                    </a:lnTo>
                    <a:lnTo>
                      <a:pt x="40" y="127"/>
                    </a:lnTo>
                    <a:lnTo>
                      <a:pt x="52" y="130"/>
                    </a:lnTo>
                    <a:lnTo>
                      <a:pt x="66" y="132"/>
                    </a:lnTo>
                    <a:lnTo>
                      <a:pt x="69" y="131"/>
                    </a:lnTo>
                    <a:lnTo>
                      <a:pt x="72" y="131"/>
                    </a:lnTo>
                    <a:lnTo>
                      <a:pt x="79" y="130"/>
                    </a:lnTo>
                    <a:lnTo>
                      <a:pt x="92" y="127"/>
                    </a:lnTo>
                    <a:lnTo>
                      <a:pt x="103" y="121"/>
                    </a:lnTo>
                    <a:lnTo>
                      <a:pt x="114" y="114"/>
                    </a:lnTo>
                    <a:lnTo>
                      <a:pt x="122" y="103"/>
                    </a:lnTo>
                    <a:lnTo>
                      <a:pt x="127" y="92"/>
                    </a:lnTo>
                    <a:lnTo>
                      <a:pt x="130" y="78"/>
                    </a:lnTo>
                    <a:lnTo>
                      <a:pt x="131" y="72"/>
                    </a:lnTo>
                    <a:lnTo>
                      <a:pt x="131" y="68"/>
                    </a:lnTo>
                    <a:lnTo>
                      <a:pt x="133" y="66"/>
                    </a:lnTo>
                    <a:lnTo>
                      <a:pt x="130" y="52"/>
                    </a:lnTo>
                    <a:lnTo>
                      <a:pt x="127" y="40"/>
                    </a:lnTo>
                    <a:lnTo>
                      <a:pt x="122" y="29"/>
                    </a:lnTo>
                    <a:lnTo>
                      <a:pt x="114" y="20"/>
                    </a:lnTo>
                    <a:lnTo>
                      <a:pt x="103" y="10"/>
                    </a:lnTo>
                    <a:lnTo>
                      <a:pt x="92" y="4"/>
                    </a:lnTo>
                    <a:lnTo>
                      <a:pt x="79" y="1"/>
                    </a:lnTo>
                    <a:lnTo>
                      <a:pt x="66"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6" name="Freeform 185">
                <a:extLst>
                  <a:ext uri="{FF2B5EF4-FFF2-40B4-BE49-F238E27FC236}">
                    <a16:creationId xmlns:a16="http://schemas.microsoft.com/office/drawing/2014/main" id="{BA4F3A5F-236F-2269-FE67-EF032C84B4ED}"/>
                  </a:ext>
                </a:extLst>
              </p:cNvPr>
              <p:cNvSpPr>
                <a:spLocks/>
              </p:cNvSpPr>
              <p:nvPr/>
            </p:nvSpPr>
            <p:spPr bwMode="auto">
              <a:xfrm>
                <a:off x="1952625" y="4013200"/>
                <a:ext cx="34925" cy="34925"/>
              </a:xfrm>
              <a:custGeom>
                <a:avLst/>
                <a:gdLst>
                  <a:gd name="T0" fmla="*/ 66 w 132"/>
                  <a:gd name="T1" fmla="*/ 0 h 132"/>
                  <a:gd name="T2" fmla="*/ 52 w 132"/>
                  <a:gd name="T3" fmla="*/ 1 h 132"/>
                  <a:gd name="T4" fmla="*/ 39 w 132"/>
                  <a:gd name="T5" fmla="*/ 4 h 132"/>
                  <a:gd name="T6" fmla="*/ 28 w 132"/>
                  <a:gd name="T7" fmla="*/ 10 h 132"/>
                  <a:gd name="T8" fmla="*/ 20 w 132"/>
                  <a:gd name="T9" fmla="*/ 20 h 132"/>
                  <a:gd name="T10" fmla="*/ 10 w 132"/>
                  <a:gd name="T11" fmla="*/ 29 h 132"/>
                  <a:gd name="T12" fmla="*/ 4 w 132"/>
                  <a:gd name="T13" fmla="*/ 40 h 132"/>
                  <a:gd name="T14" fmla="*/ 1 w 132"/>
                  <a:gd name="T15" fmla="*/ 52 h 132"/>
                  <a:gd name="T16" fmla="*/ 0 w 132"/>
                  <a:gd name="T17" fmla="*/ 66 h 132"/>
                  <a:gd name="T18" fmla="*/ 1 w 132"/>
                  <a:gd name="T19" fmla="*/ 78 h 132"/>
                  <a:gd name="T20" fmla="*/ 4 w 132"/>
                  <a:gd name="T21" fmla="*/ 91 h 132"/>
                  <a:gd name="T22" fmla="*/ 10 w 132"/>
                  <a:gd name="T23" fmla="*/ 102 h 132"/>
                  <a:gd name="T24" fmla="*/ 20 w 132"/>
                  <a:gd name="T25" fmla="*/ 113 h 132"/>
                  <a:gd name="T26" fmla="*/ 28 w 132"/>
                  <a:gd name="T27" fmla="*/ 121 h 132"/>
                  <a:gd name="T28" fmla="*/ 39 w 132"/>
                  <a:gd name="T29" fmla="*/ 127 h 132"/>
                  <a:gd name="T30" fmla="*/ 52 w 132"/>
                  <a:gd name="T31" fmla="*/ 130 h 132"/>
                  <a:gd name="T32" fmla="*/ 66 w 132"/>
                  <a:gd name="T33" fmla="*/ 132 h 132"/>
                  <a:gd name="T34" fmla="*/ 68 w 132"/>
                  <a:gd name="T35" fmla="*/ 131 h 132"/>
                  <a:gd name="T36" fmla="*/ 71 w 132"/>
                  <a:gd name="T37" fmla="*/ 131 h 132"/>
                  <a:gd name="T38" fmla="*/ 78 w 132"/>
                  <a:gd name="T39" fmla="*/ 130 h 132"/>
                  <a:gd name="T40" fmla="*/ 91 w 132"/>
                  <a:gd name="T41" fmla="*/ 127 h 132"/>
                  <a:gd name="T42" fmla="*/ 102 w 132"/>
                  <a:gd name="T43" fmla="*/ 121 h 132"/>
                  <a:gd name="T44" fmla="*/ 113 w 132"/>
                  <a:gd name="T45" fmla="*/ 113 h 132"/>
                  <a:gd name="T46" fmla="*/ 121 w 132"/>
                  <a:gd name="T47" fmla="*/ 102 h 132"/>
                  <a:gd name="T48" fmla="*/ 127 w 132"/>
                  <a:gd name="T49" fmla="*/ 91 h 132"/>
                  <a:gd name="T50" fmla="*/ 130 w 132"/>
                  <a:gd name="T51" fmla="*/ 78 h 132"/>
                  <a:gd name="T52" fmla="*/ 131 w 132"/>
                  <a:gd name="T53" fmla="*/ 72 h 132"/>
                  <a:gd name="T54" fmla="*/ 131 w 132"/>
                  <a:gd name="T55" fmla="*/ 68 h 132"/>
                  <a:gd name="T56" fmla="*/ 132 w 132"/>
                  <a:gd name="T57" fmla="*/ 66 h 132"/>
                  <a:gd name="T58" fmla="*/ 130 w 132"/>
                  <a:gd name="T59" fmla="*/ 52 h 132"/>
                  <a:gd name="T60" fmla="*/ 127 w 132"/>
                  <a:gd name="T61" fmla="*/ 40 h 132"/>
                  <a:gd name="T62" fmla="*/ 121 w 132"/>
                  <a:gd name="T63" fmla="*/ 29 h 132"/>
                  <a:gd name="T64" fmla="*/ 113 w 132"/>
                  <a:gd name="T65" fmla="*/ 20 h 132"/>
                  <a:gd name="T66" fmla="*/ 102 w 132"/>
                  <a:gd name="T67" fmla="*/ 10 h 132"/>
                  <a:gd name="T68" fmla="*/ 91 w 132"/>
                  <a:gd name="T69" fmla="*/ 4 h 132"/>
                  <a:gd name="T70" fmla="*/ 78 w 132"/>
                  <a:gd name="T71" fmla="*/ 1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52" y="1"/>
                    </a:lnTo>
                    <a:lnTo>
                      <a:pt x="39" y="4"/>
                    </a:lnTo>
                    <a:lnTo>
                      <a:pt x="28" y="10"/>
                    </a:lnTo>
                    <a:lnTo>
                      <a:pt x="20" y="20"/>
                    </a:lnTo>
                    <a:lnTo>
                      <a:pt x="10" y="29"/>
                    </a:lnTo>
                    <a:lnTo>
                      <a:pt x="4" y="40"/>
                    </a:lnTo>
                    <a:lnTo>
                      <a:pt x="1" y="52"/>
                    </a:lnTo>
                    <a:lnTo>
                      <a:pt x="0" y="66"/>
                    </a:lnTo>
                    <a:lnTo>
                      <a:pt x="1" y="78"/>
                    </a:lnTo>
                    <a:lnTo>
                      <a:pt x="4" y="91"/>
                    </a:lnTo>
                    <a:lnTo>
                      <a:pt x="10" y="102"/>
                    </a:lnTo>
                    <a:lnTo>
                      <a:pt x="20" y="113"/>
                    </a:lnTo>
                    <a:lnTo>
                      <a:pt x="28" y="121"/>
                    </a:lnTo>
                    <a:lnTo>
                      <a:pt x="39" y="127"/>
                    </a:lnTo>
                    <a:lnTo>
                      <a:pt x="52" y="130"/>
                    </a:lnTo>
                    <a:lnTo>
                      <a:pt x="66" y="132"/>
                    </a:lnTo>
                    <a:lnTo>
                      <a:pt x="68" y="131"/>
                    </a:lnTo>
                    <a:lnTo>
                      <a:pt x="71" y="131"/>
                    </a:lnTo>
                    <a:lnTo>
                      <a:pt x="78" y="130"/>
                    </a:lnTo>
                    <a:lnTo>
                      <a:pt x="91" y="127"/>
                    </a:lnTo>
                    <a:lnTo>
                      <a:pt x="102" y="121"/>
                    </a:lnTo>
                    <a:lnTo>
                      <a:pt x="113" y="113"/>
                    </a:lnTo>
                    <a:lnTo>
                      <a:pt x="121" y="102"/>
                    </a:lnTo>
                    <a:lnTo>
                      <a:pt x="127" y="91"/>
                    </a:lnTo>
                    <a:lnTo>
                      <a:pt x="130" y="78"/>
                    </a:lnTo>
                    <a:lnTo>
                      <a:pt x="131" y="72"/>
                    </a:lnTo>
                    <a:lnTo>
                      <a:pt x="131" y="68"/>
                    </a:lnTo>
                    <a:lnTo>
                      <a:pt x="132" y="66"/>
                    </a:lnTo>
                    <a:lnTo>
                      <a:pt x="130" y="52"/>
                    </a:lnTo>
                    <a:lnTo>
                      <a:pt x="127" y="40"/>
                    </a:lnTo>
                    <a:lnTo>
                      <a:pt x="121" y="29"/>
                    </a:lnTo>
                    <a:lnTo>
                      <a:pt x="113" y="20"/>
                    </a:lnTo>
                    <a:lnTo>
                      <a:pt x="102" y="10"/>
                    </a:lnTo>
                    <a:lnTo>
                      <a:pt x="91" y="4"/>
                    </a:lnTo>
                    <a:lnTo>
                      <a:pt x="78" y="1"/>
                    </a:lnTo>
                    <a:lnTo>
                      <a:pt x="66"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7" name="Freeform 186">
                <a:extLst>
                  <a:ext uri="{FF2B5EF4-FFF2-40B4-BE49-F238E27FC236}">
                    <a16:creationId xmlns:a16="http://schemas.microsoft.com/office/drawing/2014/main" id="{5E33344A-F33E-4EFA-8C22-415AE6F62017}"/>
                  </a:ext>
                </a:extLst>
              </p:cNvPr>
              <p:cNvSpPr>
                <a:spLocks/>
              </p:cNvSpPr>
              <p:nvPr/>
            </p:nvSpPr>
            <p:spPr bwMode="auto">
              <a:xfrm>
                <a:off x="2214563" y="4094163"/>
                <a:ext cx="34925" cy="34925"/>
              </a:xfrm>
              <a:custGeom>
                <a:avLst/>
                <a:gdLst>
                  <a:gd name="T0" fmla="*/ 67 w 133"/>
                  <a:gd name="T1" fmla="*/ 0 h 132"/>
                  <a:gd name="T2" fmla="*/ 52 w 133"/>
                  <a:gd name="T3" fmla="*/ 1 h 132"/>
                  <a:gd name="T4" fmla="*/ 40 w 133"/>
                  <a:gd name="T5" fmla="*/ 4 h 132"/>
                  <a:gd name="T6" fmla="*/ 29 w 133"/>
                  <a:gd name="T7" fmla="*/ 10 h 132"/>
                  <a:gd name="T8" fmla="*/ 20 w 133"/>
                  <a:gd name="T9" fmla="*/ 20 h 132"/>
                  <a:gd name="T10" fmla="*/ 10 w 133"/>
                  <a:gd name="T11" fmla="*/ 28 h 132"/>
                  <a:gd name="T12" fmla="*/ 5 w 133"/>
                  <a:gd name="T13" fmla="*/ 39 h 132"/>
                  <a:gd name="T14" fmla="*/ 2 w 133"/>
                  <a:gd name="T15" fmla="*/ 52 h 132"/>
                  <a:gd name="T16" fmla="*/ 0 w 133"/>
                  <a:gd name="T17" fmla="*/ 66 h 132"/>
                  <a:gd name="T18" fmla="*/ 2 w 133"/>
                  <a:gd name="T19" fmla="*/ 78 h 132"/>
                  <a:gd name="T20" fmla="*/ 5 w 133"/>
                  <a:gd name="T21" fmla="*/ 91 h 132"/>
                  <a:gd name="T22" fmla="*/ 10 w 133"/>
                  <a:gd name="T23" fmla="*/ 102 h 132"/>
                  <a:gd name="T24" fmla="*/ 20 w 133"/>
                  <a:gd name="T25" fmla="*/ 113 h 132"/>
                  <a:gd name="T26" fmla="*/ 29 w 133"/>
                  <a:gd name="T27" fmla="*/ 121 h 132"/>
                  <a:gd name="T28" fmla="*/ 40 w 133"/>
                  <a:gd name="T29" fmla="*/ 127 h 132"/>
                  <a:gd name="T30" fmla="*/ 52 w 133"/>
                  <a:gd name="T31" fmla="*/ 130 h 132"/>
                  <a:gd name="T32" fmla="*/ 67 w 133"/>
                  <a:gd name="T33" fmla="*/ 132 h 132"/>
                  <a:gd name="T34" fmla="*/ 69 w 133"/>
                  <a:gd name="T35" fmla="*/ 131 h 132"/>
                  <a:gd name="T36" fmla="*/ 72 w 133"/>
                  <a:gd name="T37" fmla="*/ 131 h 132"/>
                  <a:gd name="T38" fmla="*/ 79 w 133"/>
                  <a:gd name="T39" fmla="*/ 130 h 132"/>
                  <a:gd name="T40" fmla="*/ 92 w 133"/>
                  <a:gd name="T41" fmla="*/ 127 h 132"/>
                  <a:gd name="T42" fmla="*/ 103 w 133"/>
                  <a:gd name="T43" fmla="*/ 121 h 132"/>
                  <a:gd name="T44" fmla="*/ 114 w 133"/>
                  <a:gd name="T45" fmla="*/ 113 h 132"/>
                  <a:gd name="T46" fmla="*/ 122 w 133"/>
                  <a:gd name="T47" fmla="*/ 102 h 132"/>
                  <a:gd name="T48" fmla="*/ 127 w 133"/>
                  <a:gd name="T49" fmla="*/ 91 h 132"/>
                  <a:gd name="T50" fmla="*/ 130 w 133"/>
                  <a:gd name="T51" fmla="*/ 78 h 132"/>
                  <a:gd name="T52" fmla="*/ 132 w 133"/>
                  <a:gd name="T53" fmla="*/ 71 h 132"/>
                  <a:gd name="T54" fmla="*/ 132 w 133"/>
                  <a:gd name="T55" fmla="*/ 68 h 132"/>
                  <a:gd name="T56" fmla="*/ 133 w 133"/>
                  <a:gd name="T57" fmla="*/ 66 h 132"/>
                  <a:gd name="T58" fmla="*/ 130 w 133"/>
                  <a:gd name="T59" fmla="*/ 52 h 132"/>
                  <a:gd name="T60" fmla="*/ 127 w 133"/>
                  <a:gd name="T61" fmla="*/ 39 h 132"/>
                  <a:gd name="T62" fmla="*/ 122 w 133"/>
                  <a:gd name="T63" fmla="*/ 28 h 132"/>
                  <a:gd name="T64" fmla="*/ 114 w 133"/>
                  <a:gd name="T65" fmla="*/ 20 h 132"/>
                  <a:gd name="T66" fmla="*/ 103 w 133"/>
                  <a:gd name="T67" fmla="*/ 10 h 132"/>
                  <a:gd name="T68" fmla="*/ 92 w 133"/>
                  <a:gd name="T69" fmla="*/ 4 h 132"/>
                  <a:gd name="T70" fmla="*/ 79 w 133"/>
                  <a:gd name="T71" fmla="*/ 1 h 132"/>
                  <a:gd name="T72" fmla="*/ 67 w 133"/>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3" h="132">
                    <a:moveTo>
                      <a:pt x="67" y="0"/>
                    </a:moveTo>
                    <a:lnTo>
                      <a:pt x="52" y="1"/>
                    </a:lnTo>
                    <a:lnTo>
                      <a:pt x="40" y="4"/>
                    </a:lnTo>
                    <a:lnTo>
                      <a:pt x="29" y="10"/>
                    </a:lnTo>
                    <a:lnTo>
                      <a:pt x="20" y="20"/>
                    </a:lnTo>
                    <a:lnTo>
                      <a:pt x="10" y="28"/>
                    </a:lnTo>
                    <a:lnTo>
                      <a:pt x="5" y="39"/>
                    </a:lnTo>
                    <a:lnTo>
                      <a:pt x="2" y="52"/>
                    </a:lnTo>
                    <a:lnTo>
                      <a:pt x="0" y="66"/>
                    </a:lnTo>
                    <a:lnTo>
                      <a:pt x="2" y="78"/>
                    </a:lnTo>
                    <a:lnTo>
                      <a:pt x="5" y="91"/>
                    </a:lnTo>
                    <a:lnTo>
                      <a:pt x="10" y="102"/>
                    </a:lnTo>
                    <a:lnTo>
                      <a:pt x="20" y="113"/>
                    </a:lnTo>
                    <a:lnTo>
                      <a:pt x="29" y="121"/>
                    </a:lnTo>
                    <a:lnTo>
                      <a:pt x="40" y="127"/>
                    </a:lnTo>
                    <a:lnTo>
                      <a:pt x="52" y="130"/>
                    </a:lnTo>
                    <a:lnTo>
                      <a:pt x="67" y="132"/>
                    </a:lnTo>
                    <a:lnTo>
                      <a:pt x="69" y="131"/>
                    </a:lnTo>
                    <a:lnTo>
                      <a:pt x="72" y="131"/>
                    </a:lnTo>
                    <a:lnTo>
                      <a:pt x="79" y="130"/>
                    </a:lnTo>
                    <a:lnTo>
                      <a:pt x="92" y="127"/>
                    </a:lnTo>
                    <a:lnTo>
                      <a:pt x="103" y="121"/>
                    </a:lnTo>
                    <a:lnTo>
                      <a:pt x="114" y="113"/>
                    </a:lnTo>
                    <a:lnTo>
                      <a:pt x="122" y="102"/>
                    </a:lnTo>
                    <a:lnTo>
                      <a:pt x="127" y="91"/>
                    </a:lnTo>
                    <a:lnTo>
                      <a:pt x="130" y="78"/>
                    </a:lnTo>
                    <a:lnTo>
                      <a:pt x="132" y="71"/>
                    </a:lnTo>
                    <a:lnTo>
                      <a:pt x="132" y="68"/>
                    </a:lnTo>
                    <a:lnTo>
                      <a:pt x="133" y="66"/>
                    </a:lnTo>
                    <a:lnTo>
                      <a:pt x="130" y="52"/>
                    </a:lnTo>
                    <a:lnTo>
                      <a:pt x="127" y="39"/>
                    </a:lnTo>
                    <a:lnTo>
                      <a:pt x="122" y="28"/>
                    </a:lnTo>
                    <a:lnTo>
                      <a:pt x="114" y="20"/>
                    </a:lnTo>
                    <a:lnTo>
                      <a:pt x="103" y="10"/>
                    </a:lnTo>
                    <a:lnTo>
                      <a:pt x="92" y="4"/>
                    </a:lnTo>
                    <a:lnTo>
                      <a:pt x="79" y="1"/>
                    </a:lnTo>
                    <a:lnTo>
                      <a:pt x="67"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8" name="Freeform 187">
                <a:extLst>
                  <a:ext uri="{FF2B5EF4-FFF2-40B4-BE49-F238E27FC236}">
                    <a16:creationId xmlns:a16="http://schemas.microsoft.com/office/drawing/2014/main" id="{A2D9ABEF-3B8B-8CF6-0074-D5B811C8DE9F}"/>
                  </a:ext>
                </a:extLst>
              </p:cNvPr>
              <p:cNvSpPr>
                <a:spLocks/>
              </p:cNvSpPr>
              <p:nvPr/>
            </p:nvSpPr>
            <p:spPr bwMode="auto">
              <a:xfrm>
                <a:off x="2474913" y="4157663"/>
                <a:ext cx="34925" cy="34925"/>
              </a:xfrm>
              <a:custGeom>
                <a:avLst/>
                <a:gdLst>
                  <a:gd name="T0" fmla="*/ 66 w 132"/>
                  <a:gd name="T1" fmla="*/ 0 h 132"/>
                  <a:gd name="T2" fmla="*/ 51 w 132"/>
                  <a:gd name="T3" fmla="*/ 1 h 132"/>
                  <a:gd name="T4" fmla="*/ 39 w 132"/>
                  <a:gd name="T5" fmla="*/ 4 h 132"/>
                  <a:gd name="T6" fmla="*/ 28 w 132"/>
                  <a:gd name="T7" fmla="*/ 10 h 132"/>
                  <a:gd name="T8" fmla="*/ 19 w 132"/>
                  <a:gd name="T9" fmla="*/ 20 h 132"/>
                  <a:gd name="T10" fmla="*/ 10 w 132"/>
                  <a:gd name="T11" fmla="*/ 29 h 132"/>
                  <a:gd name="T12" fmla="*/ 4 w 132"/>
                  <a:gd name="T13" fmla="*/ 40 h 132"/>
                  <a:gd name="T14" fmla="*/ 1 w 132"/>
                  <a:gd name="T15" fmla="*/ 52 h 132"/>
                  <a:gd name="T16" fmla="*/ 0 w 132"/>
                  <a:gd name="T17" fmla="*/ 66 h 132"/>
                  <a:gd name="T18" fmla="*/ 1 w 132"/>
                  <a:gd name="T19" fmla="*/ 78 h 132"/>
                  <a:gd name="T20" fmla="*/ 4 w 132"/>
                  <a:gd name="T21" fmla="*/ 92 h 132"/>
                  <a:gd name="T22" fmla="*/ 10 w 132"/>
                  <a:gd name="T23" fmla="*/ 103 h 132"/>
                  <a:gd name="T24" fmla="*/ 19 w 132"/>
                  <a:gd name="T25" fmla="*/ 114 h 132"/>
                  <a:gd name="T26" fmla="*/ 28 w 132"/>
                  <a:gd name="T27" fmla="*/ 121 h 132"/>
                  <a:gd name="T28" fmla="*/ 39 w 132"/>
                  <a:gd name="T29" fmla="*/ 127 h 132"/>
                  <a:gd name="T30" fmla="*/ 51 w 132"/>
                  <a:gd name="T31" fmla="*/ 130 h 132"/>
                  <a:gd name="T32" fmla="*/ 66 w 132"/>
                  <a:gd name="T33" fmla="*/ 132 h 132"/>
                  <a:gd name="T34" fmla="*/ 68 w 132"/>
                  <a:gd name="T35" fmla="*/ 131 h 132"/>
                  <a:gd name="T36" fmla="*/ 71 w 132"/>
                  <a:gd name="T37" fmla="*/ 131 h 132"/>
                  <a:gd name="T38" fmla="*/ 78 w 132"/>
                  <a:gd name="T39" fmla="*/ 130 h 132"/>
                  <a:gd name="T40" fmla="*/ 91 w 132"/>
                  <a:gd name="T41" fmla="*/ 127 h 132"/>
                  <a:gd name="T42" fmla="*/ 102 w 132"/>
                  <a:gd name="T43" fmla="*/ 121 h 132"/>
                  <a:gd name="T44" fmla="*/ 113 w 132"/>
                  <a:gd name="T45" fmla="*/ 114 h 132"/>
                  <a:gd name="T46" fmla="*/ 121 w 132"/>
                  <a:gd name="T47" fmla="*/ 103 h 132"/>
                  <a:gd name="T48" fmla="*/ 126 w 132"/>
                  <a:gd name="T49" fmla="*/ 92 h 132"/>
                  <a:gd name="T50" fmla="*/ 130 w 132"/>
                  <a:gd name="T51" fmla="*/ 78 h 132"/>
                  <a:gd name="T52" fmla="*/ 131 w 132"/>
                  <a:gd name="T53" fmla="*/ 72 h 132"/>
                  <a:gd name="T54" fmla="*/ 131 w 132"/>
                  <a:gd name="T55" fmla="*/ 68 h 132"/>
                  <a:gd name="T56" fmla="*/ 132 w 132"/>
                  <a:gd name="T57" fmla="*/ 66 h 132"/>
                  <a:gd name="T58" fmla="*/ 130 w 132"/>
                  <a:gd name="T59" fmla="*/ 52 h 132"/>
                  <a:gd name="T60" fmla="*/ 126 w 132"/>
                  <a:gd name="T61" fmla="*/ 40 h 132"/>
                  <a:gd name="T62" fmla="*/ 121 w 132"/>
                  <a:gd name="T63" fmla="*/ 29 h 132"/>
                  <a:gd name="T64" fmla="*/ 113 w 132"/>
                  <a:gd name="T65" fmla="*/ 20 h 132"/>
                  <a:gd name="T66" fmla="*/ 102 w 132"/>
                  <a:gd name="T67" fmla="*/ 10 h 132"/>
                  <a:gd name="T68" fmla="*/ 91 w 132"/>
                  <a:gd name="T69" fmla="*/ 4 h 132"/>
                  <a:gd name="T70" fmla="*/ 78 w 132"/>
                  <a:gd name="T71" fmla="*/ 1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51" y="1"/>
                    </a:lnTo>
                    <a:lnTo>
                      <a:pt x="39" y="4"/>
                    </a:lnTo>
                    <a:lnTo>
                      <a:pt x="28" y="10"/>
                    </a:lnTo>
                    <a:lnTo>
                      <a:pt x="19" y="20"/>
                    </a:lnTo>
                    <a:lnTo>
                      <a:pt x="10" y="29"/>
                    </a:lnTo>
                    <a:lnTo>
                      <a:pt x="4" y="40"/>
                    </a:lnTo>
                    <a:lnTo>
                      <a:pt x="1" y="52"/>
                    </a:lnTo>
                    <a:lnTo>
                      <a:pt x="0" y="66"/>
                    </a:lnTo>
                    <a:lnTo>
                      <a:pt x="1" y="78"/>
                    </a:lnTo>
                    <a:lnTo>
                      <a:pt x="4" y="92"/>
                    </a:lnTo>
                    <a:lnTo>
                      <a:pt x="10" y="103"/>
                    </a:lnTo>
                    <a:lnTo>
                      <a:pt x="19" y="114"/>
                    </a:lnTo>
                    <a:lnTo>
                      <a:pt x="28" y="121"/>
                    </a:lnTo>
                    <a:lnTo>
                      <a:pt x="39" y="127"/>
                    </a:lnTo>
                    <a:lnTo>
                      <a:pt x="51" y="130"/>
                    </a:lnTo>
                    <a:lnTo>
                      <a:pt x="66" y="132"/>
                    </a:lnTo>
                    <a:lnTo>
                      <a:pt x="68" y="131"/>
                    </a:lnTo>
                    <a:lnTo>
                      <a:pt x="71" y="131"/>
                    </a:lnTo>
                    <a:lnTo>
                      <a:pt x="78" y="130"/>
                    </a:lnTo>
                    <a:lnTo>
                      <a:pt x="91" y="127"/>
                    </a:lnTo>
                    <a:lnTo>
                      <a:pt x="102" y="121"/>
                    </a:lnTo>
                    <a:lnTo>
                      <a:pt x="113" y="114"/>
                    </a:lnTo>
                    <a:lnTo>
                      <a:pt x="121" y="103"/>
                    </a:lnTo>
                    <a:lnTo>
                      <a:pt x="126" y="92"/>
                    </a:lnTo>
                    <a:lnTo>
                      <a:pt x="130" y="78"/>
                    </a:lnTo>
                    <a:lnTo>
                      <a:pt x="131" y="72"/>
                    </a:lnTo>
                    <a:lnTo>
                      <a:pt x="131" y="68"/>
                    </a:lnTo>
                    <a:lnTo>
                      <a:pt x="132" y="66"/>
                    </a:lnTo>
                    <a:lnTo>
                      <a:pt x="130" y="52"/>
                    </a:lnTo>
                    <a:lnTo>
                      <a:pt x="126" y="40"/>
                    </a:lnTo>
                    <a:lnTo>
                      <a:pt x="121" y="29"/>
                    </a:lnTo>
                    <a:lnTo>
                      <a:pt x="113" y="20"/>
                    </a:lnTo>
                    <a:lnTo>
                      <a:pt x="102" y="10"/>
                    </a:lnTo>
                    <a:lnTo>
                      <a:pt x="91" y="4"/>
                    </a:lnTo>
                    <a:lnTo>
                      <a:pt x="78" y="1"/>
                    </a:lnTo>
                    <a:lnTo>
                      <a:pt x="66"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9" name="Freeform 188">
                <a:extLst>
                  <a:ext uri="{FF2B5EF4-FFF2-40B4-BE49-F238E27FC236}">
                    <a16:creationId xmlns:a16="http://schemas.microsoft.com/office/drawing/2014/main" id="{E8445516-DC10-7B63-3040-00085E758940}"/>
                  </a:ext>
                </a:extLst>
              </p:cNvPr>
              <p:cNvSpPr>
                <a:spLocks/>
              </p:cNvSpPr>
              <p:nvPr/>
            </p:nvSpPr>
            <p:spPr bwMode="auto">
              <a:xfrm>
                <a:off x="2735263" y="4241800"/>
                <a:ext cx="34925" cy="34925"/>
              </a:xfrm>
              <a:custGeom>
                <a:avLst/>
                <a:gdLst>
                  <a:gd name="T0" fmla="*/ 67 w 133"/>
                  <a:gd name="T1" fmla="*/ 0 h 132"/>
                  <a:gd name="T2" fmla="*/ 52 w 133"/>
                  <a:gd name="T3" fmla="*/ 1 h 132"/>
                  <a:gd name="T4" fmla="*/ 40 w 133"/>
                  <a:gd name="T5" fmla="*/ 4 h 132"/>
                  <a:gd name="T6" fmla="*/ 29 w 133"/>
                  <a:gd name="T7" fmla="*/ 10 h 132"/>
                  <a:gd name="T8" fmla="*/ 20 w 133"/>
                  <a:gd name="T9" fmla="*/ 20 h 132"/>
                  <a:gd name="T10" fmla="*/ 10 w 133"/>
                  <a:gd name="T11" fmla="*/ 29 h 132"/>
                  <a:gd name="T12" fmla="*/ 5 w 133"/>
                  <a:gd name="T13" fmla="*/ 40 h 132"/>
                  <a:gd name="T14" fmla="*/ 2 w 133"/>
                  <a:gd name="T15" fmla="*/ 52 h 132"/>
                  <a:gd name="T16" fmla="*/ 0 w 133"/>
                  <a:gd name="T17" fmla="*/ 66 h 132"/>
                  <a:gd name="T18" fmla="*/ 2 w 133"/>
                  <a:gd name="T19" fmla="*/ 78 h 132"/>
                  <a:gd name="T20" fmla="*/ 5 w 133"/>
                  <a:gd name="T21" fmla="*/ 92 h 132"/>
                  <a:gd name="T22" fmla="*/ 10 w 133"/>
                  <a:gd name="T23" fmla="*/ 103 h 132"/>
                  <a:gd name="T24" fmla="*/ 20 w 133"/>
                  <a:gd name="T25" fmla="*/ 114 h 132"/>
                  <a:gd name="T26" fmla="*/ 29 w 133"/>
                  <a:gd name="T27" fmla="*/ 121 h 132"/>
                  <a:gd name="T28" fmla="*/ 40 w 133"/>
                  <a:gd name="T29" fmla="*/ 127 h 132"/>
                  <a:gd name="T30" fmla="*/ 52 w 133"/>
                  <a:gd name="T31" fmla="*/ 130 h 132"/>
                  <a:gd name="T32" fmla="*/ 67 w 133"/>
                  <a:gd name="T33" fmla="*/ 132 h 132"/>
                  <a:gd name="T34" fmla="*/ 69 w 133"/>
                  <a:gd name="T35" fmla="*/ 131 h 132"/>
                  <a:gd name="T36" fmla="*/ 72 w 133"/>
                  <a:gd name="T37" fmla="*/ 131 h 132"/>
                  <a:gd name="T38" fmla="*/ 79 w 133"/>
                  <a:gd name="T39" fmla="*/ 130 h 132"/>
                  <a:gd name="T40" fmla="*/ 92 w 133"/>
                  <a:gd name="T41" fmla="*/ 127 h 132"/>
                  <a:gd name="T42" fmla="*/ 103 w 133"/>
                  <a:gd name="T43" fmla="*/ 121 h 132"/>
                  <a:gd name="T44" fmla="*/ 114 w 133"/>
                  <a:gd name="T45" fmla="*/ 114 h 132"/>
                  <a:gd name="T46" fmla="*/ 122 w 133"/>
                  <a:gd name="T47" fmla="*/ 103 h 132"/>
                  <a:gd name="T48" fmla="*/ 127 w 133"/>
                  <a:gd name="T49" fmla="*/ 92 h 132"/>
                  <a:gd name="T50" fmla="*/ 130 w 133"/>
                  <a:gd name="T51" fmla="*/ 78 h 132"/>
                  <a:gd name="T52" fmla="*/ 132 w 133"/>
                  <a:gd name="T53" fmla="*/ 72 h 132"/>
                  <a:gd name="T54" fmla="*/ 132 w 133"/>
                  <a:gd name="T55" fmla="*/ 68 h 132"/>
                  <a:gd name="T56" fmla="*/ 133 w 133"/>
                  <a:gd name="T57" fmla="*/ 66 h 132"/>
                  <a:gd name="T58" fmla="*/ 130 w 133"/>
                  <a:gd name="T59" fmla="*/ 52 h 132"/>
                  <a:gd name="T60" fmla="*/ 127 w 133"/>
                  <a:gd name="T61" fmla="*/ 40 h 132"/>
                  <a:gd name="T62" fmla="*/ 122 w 133"/>
                  <a:gd name="T63" fmla="*/ 29 h 132"/>
                  <a:gd name="T64" fmla="*/ 114 w 133"/>
                  <a:gd name="T65" fmla="*/ 20 h 132"/>
                  <a:gd name="T66" fmla="*/ 103 w 133"/>
                  <a:gd name="T67" fmla="*/ 10 h 132"/>
                  <a:gd name="T68" fmla="*/ 92 w 133"/>
                  <a:gd name="T69" fmla="*/ 4 h 132"/>
                  <a:gd name="T70" fmla="*/ 79 w 133"/>
                  <a:gd name="T71" fmla="*/ 1 h 132"/>
                  <a:gd name="T72" fmla="*/ 67 w 133"/>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3" h="132">
                    <a:moveTo>
                      <a:pt x="67" y="0"/>
                    </a:moveTo>
                    <a:lnTo>
                      <a:pt x="52" y="1"/>
                    </a:lnTo>
                    <a:lnTo>
                      <a:pt x="40" y="4"/>
                    </a:lnTo>
                    <a:lnTo>
                      <a:pt x="29" y="10"/>
                    </a:lnTo>
                    <a:lnTo>
                      <a:pt x="20" y="20"/>
                    </a:lnTo>
                    <a:lnTo>
                      <a:pt x="10" y="29"/>
                    </a:lnTo>
                    <a:lnTo>
                      <a:pt x="5" y="40"/>
                    </a:lnTo>
                    <a:lnTo>
                      <a:pt x="2" y="52"/>
                    </a:lnTo>
                    <a:lnTo>
                      <a:pt x="0" y="66"/>
                    </a:lnTo>
                    <a:lnTo>
                      <a:pt x="2" y="78"/>
                    </a:lnTo>
                    <a:lnTo>
                      <a:pt x="5" y="92"/>
                    </a:lnTo>
                    <a:lnTo>
                      <a:pt x="10" y="103"/>
                    </a:lnTo>
                    <a:lnTo>
                      <a:pt x="20" y="114"/>
                    </a:lnTo>
                    <a:lnTo>
                      <a:pt x="29" y="121"/>
                    </a:lnTo>
                    <a:lnTo>
                      <a:pt x="40" y="127"/>
                    </a:lnTo>
                    <a:lnTo>
                      <a:pt x="52" y="130"/>
                    </a:lnTo>
                    <a:lnTo>
                      <a:pt x="67" y="132"/>
                    </a:lnTo>
                    <a:lnTo>
                      <a:pt x="69" y="131"/>
                    </a:lnTo>
                    <a:lnTo>
                      <a:pt x="72" y="131"/>
                    </a:lnTo>
                    <a:lnTo>
                      <a:pt x="79" y="130"/>
                    </a:lnTo>
                    <a:lnTo>
                      <a:pt x="92" y="127"/>
                    </a:lnTo>
                    <a:lnTo>
                      <a:pt x="103" y="121"/>
                    </a:lnTo>
                    <a:lnTo>
                      <a:pt x="114" y="114"/>
                    </a:lnTo>
                    <a:lnTo>
                      <a:pt x="122" y="103"/>
                    </a:lnTo>
                    <a:lnTo>
                      <a:pt x="127" y="92"/>
                    </a:lnTo>
                    <a:lnTo>
                      <a:pt x="130" y="78"/>
                    </a:lnTo>
                    <a:lnTo>
                      <a:pt x="132" y="72"/>
                    </a:lnTo>
                    <a:lnTo>
                      <a:pt x="132" y="68"/>
                    </a:lnTo>
                    <a:lnTo>
                      <a:pt x="133" y="66"/>
                    </a:lnTo>
                    <a:lnTo>
                      <a:pt x="130" y="52"/>
                    </a:lnTo>
                    <a:lnTo>
                      <a:pt x="127" y="40"/>
                    </a:lnTo>
                    <a:lnTo>
                      <a:pt x="122" y="29"/>
                    </a:lnTo>
                    <a:lnTo>
                      <a:pt x="114" y="20"/>
                    </a:lnTo>
                    <a:lnTo>
                      <a:pt x="103" y="10"/>
                    </a:lnTo>
                    <a:lnTo>
                      <a:pt x="92" y="4"/>
                    </a:lnTo>
                    <a:lnTo>
                      <a:pt x="79" y="1"/>
                    </a:lnTo>
                    <a:lnTo>
                      <a:pt x="67"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0" name="Freeform 189">
                <a:extLst>
                  <a:ext uri="{FF2B5EF4-FFF2-40B4-BE49-F238E27FC236}">
                    <a16:creationId xmlns:a16="http://schemas.microsoft.com/office/drawing/2014/main" id="{7AED14DE-B509-05F2-2601-BC101B09DA16}"/>
                  </a:ext>
                </a:extLst>
              </p:cNvPr>
              <p:cNvSpPr>
                <a:spLocks/>
              </p:cNvSpPr>
              <p:nvPr/>
            </p:nvSpPr>
            <p:spPr bwMode="auto">
              <a:xfrm>
                <a:off x="2997200" y="4335463"/>
                <a:ext cx="34925" cy="34925"/>
              </a:xfrm>
              <a:custGeom>
                <a:avLst/>
                <a:gdLst>
                  <a:gd name="T0" fmla="*/ 66 w 132"/>
                  <a:gd name="T1" fmla="*/ 0 h 133"/>
                  <a:gd name="T2" fmla="*/ 52 w 132"/>
                  <a:gd name="T3" fmla="*/ 1 h 133"/>
                  <a:gd name="T4" fmla="*/ 40 w 132"/>
                  <a:gd name="T5" fmla="*/ 5 h 133"/>
                  <a:gd name="T6" fmla="*/ 29 w 132"/>
                  <a:gd name="T7" fmla="*/ 10 h 133"/>
                  <a:gd name="T8" fmla="*/ 20 w 132"/>
                  <a:gd name="T9" fmla="*/ 20 h 133"/>
                  <a:gd name="T10" fmla="*/ 10 w 132"/>
                  <a:gd name="T11" fmla="*/ 29 h 133"/>
                  <a:gd name="T12" fmla="*/ 4 w 132"/>
                  <a:gd name="T13" fmla="*/ 40 h 133"/>
                  <a:gd name="T14" fmla="*/ 1 w 132"/>
                  <a:gd name="T15" fmla="*/ 52 h 133"/>
                  <a:gd name="T16" fmla="*/ 0 w 132"/>
                  <a:gd name="T17" fmla="*/ 66 h 133"/>
                  <a:gd name="T18" fmla="*/ 1 w 132"/>
                  <a:gd name="T19" fmla="*/ 79 h 133"/>
                  <a:gd name="T20" fmla="*/ 4 w 132"/>
                  <a:gd name="T21" fmla="*/ 92 h 133"/>
                  <a:gd name="T22" fmla="*/ 10 w 132"/>
                  <a:gd name="T23" fmla="*/ 103 h 133"/>
                  <a:gd name="T24" fmla="*/ 20 w 132"/>
                  <a:gd name="T25" fmla="*/ 114 h 133"/>
                  <a:gd name="T26" fmla="*/ 29 w 132"/>
                  <a:gd name="T27" fmla="*/ 122 h 133"/>
                  <a:gd name="T28" fmla="*/ 40 w 132"/>
                  <a:gd name="T29" fmla="*/ 127 h 133"/>
                  <a:gd name="T30" fmla="*/ 52 w 132"/>
                  <a:gd name="T31" fmla="*/ 130 h 133"/>
                  <a:gd name="T32" fmla="*/ 66 w 132"/>
                  <a:gd name="T33" fmla="*/ 133 h 133"/>
                  <a:gd name="T34" fmla="*/ 68 w 132"/>
                  <a:gd name="T35" fmla="*/ 132 h 133"/>
                  <a:gd name="T36" fmla="*/ 72 w 132"/>
                  <a:gd name="T37" fmla="*/ 132 h 133"/>
                  <a:gd name="T38" fmla="*/ 78 w 132"/>
                  <a:gd name="T39" fmla="*/ 130 h 133"/>
                  <a:gd name="T40" fmla="*/ 92 w 132"/>
                  <a:gd name="T41" fmla="*/ 127 h 133"/>
                  <a:gd name="T42" fmla="*/ 103 w 132"/>
                  <a:gd name="T43" fmla="*/ 122 h 133"/>
                  <a:gd name="T44" fmla="*/ 114 w 132"/>
                  <a:gd name="T45" fmla="*/ 114 h 133"/>
                  <a:gd name="T46" fmla="*/ 121 w 132"/>
                  <a:gd name="T47" fmla="*/ 103 h 133"/>
                  <a:gd name="T48" fmla="*/ 127 w 132"/>
                  <a:gd name="T49" fmla="*/ 92 h 133"/>
                  <a:gd name="T50" fmla="*/ 130 w 132"/>
                  <a:gd name="T51" fmla="*/ 79 h 133"/>
                  <a:gd name="T52" fmla="*/ 131 w 132"/>
                  <a:gd name="T53" fmla="*/ 72 h 133"/>
                  <a:gd name="T54" fmla="*/ 131 w 132"/>
                  <a:gd name="T55" fmla="*/ 69 h 133"/>
                  <a:gd name="T56" fmla="*/ 132 w 132"/>
                  <a:gd name="T57" fmla="*/ 66 h 133"/>
                  <a:gd name="T58" fmla="*/ 130 w 132"/>
                  <a:gd name="T59" fmla="*/ 52 h 133"/>
                  <a:gd name="T60" fmla="*/ 127 w 132"/>
                  <a:gd name="T61" fmla="*/ 40 h 133"/>
                  <a:gd name="T62" fmla="*/ 121 w 132"/>
                  <a:gd name="T63" fmla="*/ 29 h 133"/>
                  <a:gd name="T64" fmla="*/ 114 w 132"/>
                  <a:gd name="T65" fmla="*/ 20 h 133"/>
                  <a:gd name="T66" fmla="*/ 103 w 132"/>
                  <a:gd name="T67" fmla="*/ 10 h 133"/>
                  <a:gd name="T68" fmla="*/ 92 w 132"/>
                  <a:gd name="T69" fmla="*/ 5 h 133"/>
                  <a:gd name="T70" fmla="*/ 78 w 132"/>
                  <a:gd name="T71" fmla="*/ 1 h 133"/>
                  <a:gd name="T72" fmla="*/ 66 w 132"/>
                  <a:gd name="T7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3">
                    <a:moveTo>
                      <a:pt x="66" y="0"/>
                    </a:moveTo>
                    <a:lnTo>
                      <a:pt x="52" y="1"/>
                    </a:lnTo>
                    <a:lnTo>
                      <a:pt x="40" y="5"/>
                    </a:lnTo>
                    <a:lnTo>
                      <a:pt x="29" y="10"/>
                    </a:lnTo>
                    <a:lnTo>
                      <a:pt x="20" y="20"/>
                    </a:lnTo>
                    <a:lnTo>
                      <a:pt x="10" y="29"/>
                    </a:lnTo>
                    <a:lnTo>
                      <a:pt x="4" y="40"/>
                    </a:lnTo>
                    <a:lnTo>
                      <a:pt x="1" y="52"/>
                    </a:lnTo>
                    <a:lnTo>
                      <a:pt x="0" y="66"/>
                    </a:lnTo>
                    <a:lnTo>
                      <a:pt x="1" y="79"/>
                    </a:lnTo>
                    <a:lnTo>
                      <a:pt x="4" y="92"/>
                    </a:lnTo>
                    <a:lnTo>
                      <a:pt x="10" y="103"/>
                    </a:lnTo>
                    <a:lnTo>
                      <a:pt x="20" y="114"/>
                    </a:lnTo>
                    <a:lnTo>
                      <a:pt x="29" y="122"/>
                    </a:lnTo>
                    <a:lnTo>
                      <a:pt x="40" y="127"/>
                    </a:lnTo>
                    <a:lnTo>
                      <a:pt x="52" y="130"/>
                    </a:lnTo>
                    <a:lnTo>
                      <a:pt x="66" y="133"/>
                    </a:lnTo>
                    <a:lnTo>
                      <a:pt x="68" y="132"/>
                    </a:lnTo>
                    <a:lnTo>
                      <a:pt x="72" y="132"/>
                    </a:lnTo>
                    <a:lnTo>
                      <a:pt x="78" y="130"/>
                    </a:lnTo>
                    <a:lnTo>
                      <a:pt x="92" y="127"/>
                    </a:lnTo>
                    <a:lnTo>
                      <a:pt x="103" y="122"/>
                    </a:lnTo>
                    <a:lnTo>
                      <a:pt x="114" y="114"/>
                    </a:lnTo>
                    <a:lnTo>
                      <a:pt x="121" y="103"/>
                    </a:lnTo>
                    <a:lnTo>
                      <a:pt x="127" y="92"/>
                    </a:lnTo>
                    <a:lnTo>
                      <a:pt x="130" y="79"/>
                    </a:lnTo>
                    <a:lnTo>
                      <a:pt x="131" y="72"/>
                    </a:lnTo>
                    <a:lnTo>
                      <a:pt x="131" y="69"/>
                    </a:lnTo>
                    <a:lnTo>
                      <a:pt x="132" y="66"/>
                    </a:lnTo>
                    <a:lnTo>
                      <a:pt x="130" y="52"/>
                    </a:lnTo>
                    <a:lnTo>
                      <a:pt x="127" y="40"/>
                    </a:lnTo>
                    <a:lnTo>
                      <a:pt x="121" y="29"/>
                    </a:lnTo>
                    <a:lnTo>
                      <a:pt x="114" y="20"/>
                    </a:lnTo>
                    <a:lnTo>
                      <a:pt x="103" y="10"/>
                    </a:lnTo>
                    <a:lnTo>
                      <a:pt x="92" y="5"/>
                    </a:lnTo>
                    <a:lnTo>
                      <a:pt x="78" y="1"/>
                    </a:lnTo>
                    <a:lnTo>
                      <a:pt x="66"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1" name="Freeform 190">
                <a:extLst>
                  <a:ext uri="{FF2B5EF4-FFF2-40B4-BE49-F238E27FC236}">
                    <a16:creationId xmlns:a16="http://schemas.microsoft.com/office/drawing/2014/main" id="{6255D7CF-2E95-48BD-3514-DEEBBE0AD15F}"/>
                  </a:ext>
                </a:extLst>
              </p:cNvPr>
              <p:cNvSpPr>
                <a:spLocks/>
              </p:cNvSpPr>
              <p:nvPr/>
            </p:nvSpPr>
            <p:spPr bwMode="auto">
              <a:xfrm>
                <a:off x="3255963" y="4397375"/>
                <a:ext cx="34925" cy="34925"/>
              </a:xfrm>
              <a:custGeom>
                <a:avLst/>
                <a:gdLst>
                  <a:gd name="T0" fmla="*/ 67 w 133"/>
                  <a:gd name="T1" fmla="*/ 0 h 132"/>
                  <a:gd name="T2" fmla="*/ 52 w 133"/>
                  <a:gd name="T3" fmla="*/ 1 h 132"/>
                  <a:gd name="T4" fmla="*/ 40 w 133"/>
                  <a:gd name="T5" fmla="*/ 4 h 132"/>
                  <a:gd name="T6" fmla="*/ 29 w 133"/>
                  <a:gd name="T7" fmla="*/ 10 h 132"/>
                  <a:gd name="T8" fmla="*/ 20 w 133"/>
                  <a:gd name="T9" fmla="*/ 20 h 132"/>
                  <a:gd name="T10" fmla="*/ 10 w 133"/>
                  <a:gd name="T11" fmla="*/ 29 h 132"/>
                  <a:gd name="T12" fmla="*/ 5 w 133"/>
                  <a:gd name="T13" fmla="*/ 40 h 132"/>
                  <a:gd name="T14" fmla="*/ 2 w 133"/>
                  <a:gd name="T15" fmla="*/ 52 h 132"/>
                  <a:gd name="T16" fmla="*/ 0 w 133"/>
                  <a:gd name="T17" fmla="*/ 66 h 132"/>
                  <a:gd name="T18" fmla="*/ 2 w 133"/>
                  <a:gd name="T19" fmla="*/ 78 h 132"/>
                  <a:gd name="T20" fmla="*/ 5 w 133"/>
                  <a:gd name="T21" fmla="*/ 91 h 132"/>
                  <a:gd name="T22" fmla="*/ 10 w 133"/>
                  <a:gd name="T23" fmla="*/ 102 h 132"/>
                  <a:gd name="T24" fmla="*/ 20 w 133"/>
                  <a:gd name="T25" fmla="*/ 114 h 132"/>
                  <a:gd name="T26" fmla="*/ 29 w 133"/>
                  <a:gd name="T27" fmla="*/ 121 h 132"/>
                  <a:gd name="T28" fmla="*/ 40 w 133"/>
                  <a:gd name="T29" fmla="*/ 127 h 132"/>
                  <a:gd name="T30" fmla="*/ 52 w 133"/>
                  <a:gd name="T31" fmla="*/ 130 h 132"/>
                  <a:gd name="T32" fmla="*/ 67 w 133"/>
                  <a:gd name="T33" fmla="*/ 132 h 132"/>
                  <a:gd name="T34" fmla="*/ 69 w 133"/>
                  <a:gd name="T35" fmla="*/ 131 h 132"/>
                  <a:gd name="T36" fmla="*/ 72 w 133"/>
                  <a:gd name="T37" fmla="*/ 131 h 132"/>
                  <a:gd name="T38" fmla="*/ 79 w 133"/>
                  <a:gd name="T39" fmla="*/ 130 h 132"/>
                  <a:gd name="T40" fmla="*/ 92 w 133"/>
                  <a:gd name="T41" fmla="*/ 127 h 132"/>
                  <a:gd name="T42" fmla="*/ 103 w 133"/>
                  <a:gd name="T43" fmla="*/ 121 h 132"/>
                  <a:gd name="T44" fmla="*/ 114 w 133"/>
                  <a:gd name="T45" fmla="*/ 114 h 132"/>
                  <a:gd name="T46" fmla="*/ 122 w 133"/>
                  <a:gd name="T47" fmla="*/ 102 h 132"/>
                  <a:gd name="T48" fmla="*/ 127 w 133"/>
                  <a:gd name="T49" fmla="*/ 91 h 132"/>
                  <a:gd name="T50" fmla="*/ 130 w 133"/>
                  <a:gd name="T51" fmla="*/ 78 h 132"/>
                  <a:gd name="T52" fmla="*/ 132 w 133"/>
                  <a:gd name="T53" fmla="*/ 72 h 132"/>
                  <a:gd name="T54" fmla="*/ 132 w 133"/>
                  <a:gd name="T55" fmla="*/ 68 h 132"/>
                  <a:gd name="T56" fmla="*/ 133 w 133"/>
                  <a:gd name="T57" fmla="*/ 66 h 132"/>
                  <a:gd name="T58" fmla="*/ 130 w 133"/>
                  <a:gd name="T59" fmla="*/ 52 h 132"/>
                  <a:gd name="T60" fmla="*/ 127 w 133"/>
                  <a:gd name="T61" fmla="*/ 40 h 132"/>
                  <a:gd name="T62" fmla="*/ 122 w 133"/>
                  <a:gd name="T63" fmla="*/ 29 h 132"/>
                  <a:gd name="T64" fmla="*/ 114 w 133"/>
                  <a:gd name="T65" fmla="*/ 20 h 132"/>
                  <a:gd name="T66" fmla="*/ 103 w 133"/>
                  <a:gd name="T67" fmla="*/ 10 h 132"/>
                  <a:gd name="T68" fmla="*/ 92 w 133"/>
                  <a:gd name="T69" fmla="*/ 4 h 132"/>
                  <a:gd name="T70" fmla="*/ 79 w 133"/>
                  <a:gd name="T71" fmla="*/ 1 h 132"/>
                  <a:gd name="T72" fmla="*/ 67 w 133"/>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3" h="132">
                    <a:moveTo>
                      <a:pt x="67" y="0"/>
                    </a:moveTo>
                    <a:lnTo>
                      <a:pt x="52" y="1"/>
                    </a:lnTo>
                    <a:lnTo>
                      <a:pt x="40" y="4"/>
                    </a:lnTo>
                    <a:lnTo>
                      <a:pt x="29" y="10"/>
                    </a:lnTo>
                    <a:lnTo>
                      <a:pt x="20" y="20"/>
                    </a:lnTo>
                    <a:lnTo>
                      <a:pt x="10" y="29"/>
                    </a:lnTo>
                    <a:lnTo>
                      <a:pt x="5" y="40"/>
                    </a:lnTo>
                    <a:lnTo>
                      <a:pt x="2" y="52"/>
                    </a:lnTo>
                    <a:lnTo>
                      <a:pt x="0" y="66"/>
                    </a:lnTo>
                    <a:lnTo>
                      <a:pt x="2" y="78"/>
                    </a:lnTo>
                    <a:lnTo>
                      <a:pt x="5" y="91"/>
                    </a:lnTo>
                    <a:lnTo>
                      <a:pt x="10" y="102"/>
                    </a:lnTo>
                    <a:lnTo>
                      <a:pt x="20" y="114"/>
                    </a:lnTo>
                    <a:lnTo>
                      <a:pt x="29" y="121"/>
                    </a:lnTo>
                    <a:lnTo>
                      <a:pt x="40" y="127"/>
                    </a:lnTo>
                    <a:lnTo>
                      <a:pt x="52" y="130"/>
                    </a:lnTo>
                    <a:lnTo>
                      <a:pt x="67" y="132"/>
                    </a:lnTo>
                    <a:lnTo>
                      <a:pt x="69" y="131"/>
                    </a:lnTo>
                    <a:lnTo>
                      <a:pt x="72" y="131"/>
                    </a:lnTo>
                    <a:lnTo>
                      <a:pt x="79" y="130"/>
                    </a:lnTo>
                    <a:lnTo>
                      <a:pt x="92" y="127"/>
                    </a:lnTo>
                    <a:lnTo>
                      <a:pt x="103" y="121"/>
                    </a:lnTo>
                    <a:lnTo>
                      <a:pt x="114" y="114"/>
                    </a:lnTo>
                    <a:lnTo>
                      <a:pt x="122" y="102"/>
                    </a:lnTo>
                    <a:lnTo>
                      <a:pt x="127" y="91"/>
                    </a:lnTo>
                    <a:lnTo>
                      <a:pt x="130" y="78"/>
                    </a:lnTo>
                    <a:lnTo>
                      <a:pt x="132" y="72"/>
                    </a:lnTo>
                    <a:lnTo>
                      <a:pt x="132" y="68"/>
                    </a:lnTo>
                    <a:lnTo>
                      <a:pt x="133" y="66"/>
                    </a:lnTo>
                    <a:lnTo>
                      <a:pt x="130" y="52"/>
                    </a:lnTo>
                    <a:lnTo>
                      <a:pt x="127" y="40"/>
                    </a:lnTo>
                    <a:lnTo>
                      <a:pt x="122" y="29"/>
                    </a:lnTo>
                    <a:lnTo>
                      <a:pt x="114" y="20"/>
                    </a:lnTo>
                    <a:lnTo>
                      <a:pt x="103" y="10"/>
                    </a:lnTo>
                    <a:lnTo>
                      <a:pt x="92" y="4"/>
                    </a:lnTo>
                    <a:lnTo>
                      <a:pt x="79" y="1"/>
                    </a:lnTo>
                    <a:lnTo>
                      <a:pt x="67"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2" name="Freeform 191">
                <a:extLst>
                  <a:ext uri="{FF2B5EF4-FFF2-40B4-BE49-F238E27FC236}">
                    <a16:creationId xmlns:a16="http://schemas.microsoft.com/office/drawing/2014/main" id="{31BE353C-F2DB-275B-9CA4-2D0D7A01A3B0}"/>
                  </a:ext>
                </a:extLst>
              </p:cNvPr>
              <p:cNvSpPr>
                <a:spLocks/>
              </p:cNvSpPr>
              <p:nvPr/>
            </p:nvSpPr>
            <p:spPr bwMode="auto">
              <a:xfrm>
                <a:off x="3582988" y="4494213"/>
                <a:ext cx="34925" cy="34925"/>
              </a:xfrm>
              <a:custGeom>
                <a:avLst/>
                <a:gdLst>
                  <a:gd name="T0" fmla="*/ 67 w 133"/>
                  <a:gd name="T1" fmla="*/ 0 h 133"/>
                  <a:gd name="T2" fmla="*/ 52 w 133"/>
                  <a:gd name="T3" fmla="*/ 1 h 133"/>
                  <a:gd name="T4" fmla="*/ 40 w 133"/>
                  <a:gd name="T5" fmla="*/ 5 h 133"/>
                  <a:gd name="T6" fmla="*/ 29 w 133"/>
                  <a:gd name="T7" fmla="*/ 10 h 133"/>
                  <a:gd name="T8" fmla="*/ 20 w 133"/>
                  <a:gd name="T9" fmla="*/ 20 h 133"/>
                  <a:gd name="T10" fmla="*/ 10 w 133"/>
                  <a:gd name="T11" fmla="*/ 29 h 133"/>
                  <a:gd name="T12" fmla="*/ 5 w 133"/>
                  <a:gd name="T13" fmla="*/ 40 h 133"/>
                  <a:gd name="T14" fmla="*/ 2 w 133"/>
                  <a:gd name="T15" fmla="*/ 52 h 133"/>
                  <a:gd name="T16" fmla="*/ 0 w 133"/>
                  <a:gd name="T17" fmla="*/ 66 h 133"/>
                  <a:gd name="T18" fmla="*/ 2 w 133"/>
                  <a:gd name="T19" fmla="*/ 79 h 133"/>
                  <a:gd name="T20" fmla="*/ 5 w 133"/>
                  <a:gd name="T21" fmla="*/ 92 h 133"/>
                  <a:gd name="T22" fmla="*/ 10 w 133"/>
                  <a:gd name="T23" fmla="*/ 103 h 133"/>
                  <a:gd name="T24" fmla="*/ 20 w 133"/>
                  <a:gd name="T25" fmla="*/ 114 h 133"/>
                  <a:gd name="T26" fmla="*/ 29 w 133"/>
                  <a:gd name="T27" fmla="*/ 122 h 133"/>
                  <a:gd name="T28" fmla="*/ 40 w 133"/>
                  <a:gd name="T29" fmla="*/ 127 h 133"/>
                  <a:gd name="T30" fmla="*/ 52 w 133"/>
                  <a:gd name="T31" fmla="*/ 130 h 133"/>
                  <a:gd name="T32" fmla="*/ 67 w 133"/>
                  <a:gd name="T33" fmla="*/ 133 h 133"/>
                  <a:gd name="T34" fmla="*/ 69 w 133"/>
                  <a:gd name="T35" fmla="*/ 132 h 133"/>
                  <a:gd name="T36" fmla="*/ 72 w 133"/>
                  <a:gd name="T37" fmla="*/ 132 h 133"/>
                  <a:gd name="T38" fmla="*/ 79 w 133"/>
                  <a:gd name="T39" fmla="*/ 130 h 133"/>
                  <a:gd name="T40" fmla="*/ 92 w 133"/>
                  <a:gd name="T41" fmla="*/ 127 h 133"/>
                  <a:gd name="T42" fmla="*/ 103 w 133"/>
                  <a:gd name="T43" fmla="*/ 122 h 133"/>
                  <a:gd name="T44" fmla="*/ 114 w 133"/>
                  <a:gd name="T45" fmla="*/ 114 h 133"/>
                  <a:gd name="T46" fmla="*/ 122 w 133"/>
                  <a:gd name="T47" fmla="*/ 103 h 133"/>
                  <a:gd name="T48" fmla="*/ 127 w 133"/>
                  <a:gd name="T49" fmla="*/ 92 h 133"/>
                  <a:gd name="T50" fmla="*/ 131 w 133"/>
                  <a:gd name="T51" fmla="*/ 79 h 133"/>
                  <a:gd name="T52" fmla="*/ 132 w 133"/>
                  <a:gd name="T53" fmla="*/ 72 h 133"/>
                  <a:gd name="T54" fmla="*/ 132 w 133"/>
                  <a:gd name="T55" fmla="*/ 69 h 133"/>
                  <a:gd name="T56" fmla="*/ 133 w 133"/>
                  <a:gd name="T57" fmla="*/ 66 h 133"/>
                  <a:gd name="T58" fmla="*/ 131 w 133"/>
                  <a:gd name="T59" fmla="*/ 52 h 133"/>
                  <a:gd name="T60" fmla="*/ 127 w 133"/>
                  <a:gd name="T61" fmla="*/ 40 h 133"/>
                  <a:gd name="T62" fmla="*/ 122 w 133"/>
                  <a:gd name="T63" fmla="*/ 29 h 133"/>
                  <a:gd name="T64" fmla="*/ 114 w 133"/>
                  <a:gd name="T65" fmla="*/ 20 h 133"/>
                  <a:gd name="T66" fmla="*/ 103 w 133"/>
                  <a:gd name="T67" fmla="*/ 10 h 133"/>
                  <a:gd name="T68" fmla="*/ 92 w 133"/>
                  <a:gd name="T69" fmla="*/ 5 h 133"/>
                  <a:gd name="T70" fmla="*/ 79 w 133"/>
                  <a:gd name="T71" fmla="*/ 1 h 133"/>
                  <a:gd name="T72" fmla="*/ 67 w 133"/>
                  <a:gd name="T7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3" h="133">
                    <a:moveTo>
                      <a:pt x="67" y="0"/>
                    </a:moveTo>
                    <a:lnTo>
                      <a:pt x="52" y="1"/>
                    </a:lnTo>
                    <a:lnTo>
                      <a:pt x="40" y="5"/>
                    </a:lnTo>
                    <a:lnTo>
                      <a:pt x="29" y="10"/>
                    </a:lnTo>
                    <a:lnTo>
                      <a:pt x="20" y="20"/>
                    </a:lnTo>
                    <a:lnTo>
                      <a:pt x="10" y="29"/>
                    </a:lnTo>
                    <a:lnTo>
                      <a:pt x="5" y="40"/>
                    </a:lnTo>
                    <a:lnTo>
                      <a:pt x="2" y="52"/>
                    </a:lnTo>
                    <a:lnTo>
                      <a:pt x="0" y="66"/>
                    </a:lnTo>
                    <a:lnTo>
                      <a:pt x="2" y="79"/>
                    </a:lnTo>
                    <a:lnTo>
                      <a:pt x="5" y="92"/>
                    </a:lnTo>
                    <a:lnTo>
                      <a:pt x="10" y="103"/>
                    </a:lnTo>
                    <a:lnTo>
                      <a:pt x="20" y="114"/>
                    </a:lnTo>
                    <a:lnTo>
                      <a:pt x="29" y="122"/>
                    </a:lnTo>
                    <a:lnTo>
                      <a:pt x="40" y="127"/>
                    </a:lnTo>
                    <a:lnTo>
                      <a:pt x="52" y="130"/>
                    </a:lnTo>
                    <a:lnTo>
                      <a:pt x="67" y="133"/>
                    </a:lnTo>
                    <a:lnTo>
                      <a:pt x="69" y="132"/>
                    </a:lnTo>
                    <a:lnTo>
                      <a:pt x="72" y="132"/>
                    </a:lnTo>
                    <a:lnTo>
                      <a:pt x="79" y="130"/>
                    </a:lnTo>
                    <a:lnTo>
                      <a:pt x="92" y="127"/>
                    </a:lnTo>
                    <a:lnTo>
                      <a:pt x="103" y="122"/>
                    </a:lnTo>
                    <a:lnTo>
                      <a:pt x="114" y="114"/>
                    </a:lnTo>
                    <a:lnTo>
                      <a:pt x="122" y="103"/>
                    </a:lnTo>
                    <a:lnTo>
                      <a:pt x="127" y="92"/>
                    </a:lnTo>
                    <a:lnTo>
                      <a:pt x="131" y="79"/>
                    </a:lnTo>
                    <a:lnTo>
                      <a:pt x="132" y="72"/>
                    </a:lnTo>
                    <a:lnTo>
                      <a:pt x="132" y="69"/>
                    </a:lnTo>
                    <a:lnTo>
                      <a:pt x="133" y="66"/>
                    </a:lnTo>
                    <a:lnTo>
                      <a:pt x="131" y="52"/>
                    </a:lnTo>
                    <a:lnTo>
                      <a:pt x="127" y="40"/>
                    </a:lnTo>
                    <a:lnTo>
                      <a:pt x="122" y="29"/>
                    </a:lnTo>
                    <a:lnTo>
                      <a:pt x="114" y="20"/>
                    </a:lnTo>
                    <a:lnTo>
                      <a:pt x="103" y="10"/>
                    </a:lnTo>
                    <a:lnTo>
                      <a:pt x="92" y="5"/>
                    </a:lnTo>
                    <a:lnTo>
                      <a:pt x="79" y="1"/>
                    </a:lnTo>
                    <a:lnTo>
                      <a:pt x="67"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3" name="Freeform 192">
                <a:extLst>
                  <a:ext uri="{FF2B5EF4-FFF2-40B4-BE49-F238E27FC236}">
                    <a16:creationId xmlns:a16="http://schemas.microsoft.com/office/drawing/2014/main" id="{D5FF4743-52B9-032A-AD68-C01ED691B438}"/>
                  </a:ext>
                </a:extLst>
              </p:cNvPr>
              <p:cNvSpPr>
                <a:spLocks/>
              </p:cNvSpPr>
              <p:nvPr/>
            </p:nvSpPr>
            <p:spPr bwMode="auto">
              <a:xfrm>
                <a:off x="3906838" y="4598988"/>
                <a:ext cx="34925" cy="34925"/>
              </a:xfrm>
              <a:custGeom>
                <a:avLst/>
                <a:gdLst>
                  <a:gd name="T0" fmla="*/ 66 w 132"/>
                  <a:gd name="T1" fmla="*/ 0 h 132"/>
                  <a:gd name="T2" fmla="*/ 52 w 132"/>
                  <a:gd name="T3" fmla="*/ 1 h 132"/>
                  <a:gd name="T4" fmla="*/ 39 w 132"/>
                  <a:gd name="T5" fmla="*/ 4 h 132"/>
                  <a:gd name="T6" fmla="*/ 28 w 132"/>
                  <a:gd name="T7" fmla="*/ 10 h 132"/>
                  <a:gd name="T8" fmla="*/ 20 w 132"/>
                  <a:gd name="T9" fmla="*/ 20 h 132"/>
                  <a:gd name="T10" fmla="*/ 10 w 132"/>
                  <a:gd name="T11" fmla="*/ 29 h 132"/>
                  <a:gd name="T12" fmla="*/ 4 w 132"/>
                  <a:gd name="T13" fmla="*/ 40 h 132"/>
                  <a:gd name="T14" fmla="*/ 1 w 132"/>
                  <a:gd name="T15" fmla="*/ 52 h 132"/>
                  <a:gd name="T16" fmla="*/ 0 w 132"/>
                  <a:gd name="T17" fmla="*/ 66 h 132"/>
                  <a:gd name="T18" fmla="*/ 1 w 132"/>
                  <a:gd name="T19" fmla="*/ 78 h 132"/>
                  <a:gd name="T20" fmla="*/ 4 w 132"/>
                  <a:gd name="T21" fmla="*/ 92 h 132"/>
                  <a:gd name="T22" fmla="*/ 10 w 132"/>
                  <a:gd name="T23" fmla="*/ 103 h 132"/>
                  <a:gd name="T24" fmla="*/ 20 w 132"/>
                  <a:gd name="T25" fmla="*/ 114 h 132"/>
                  <a:gd name="T26" fmla="*/ 28 w 132"/>
                  <a:gd name="T27" fmla="*/ 121 h 132"/>
                  <a:gd name="T28" fmla="*/ 39 w 132"/>
                  <a:gd name="T29" fmla="*/ 127 h 132"/>
                  <a:gd name="T30" fmla="*/ 52 w 132"/>
                  <a:gd name="T31" fmla="*/ 130 h 132"/>
                  <a:gd name="T32" fmla="*/ 66 w 132"/>
                  <a:gd name="T33" fmla="*/ 132 h 132"/>
                  <a:gd name="T34" fmla="*/ 68 w 132"/>
                  <a:gd name="T35" fmla="*/ 131 h 132"/>
                  <a:gd name="T36" fmla="*/ 71 w 132"/>
                  <a:gd name="T37" fmla="*/ 131 h 132"/>
                  <a:gd name="T38" fmla="*/ 78 w 132"/>
                  <a:gd name="T39" fmla="*/ 130 h 132"/>
                  <a:gd name="T40" fmla="*/ 91 w 132"/>
                  <a:gd name="T41" fmla="*/ 127 h 132"/>
                  <a:gd name="T42" fmla="*/ 102 w 132"/>
                  <a:gd name="T43" fmla="*/ 121 h 132"/>
                  <a:gd name="T44" fmla="*/ 113 w 132"/>
                  <a:gd name="T45" fmla="*/ 114 h 132"/>
                  <a:gd name="T46" fmla="*/ 121 w 132"/>
                  <a:gd name="T47" fmla="*/ 103 h 132"/>
                  <a:gd name="T48" fmla="*/ 127 w 132"/>
                  <a:gd name="T49" fmla="*/ 92 h 132"/>
                  <a:gd name="T50" fmla="*/ 130 w 132"/>
                  <a:gd name="T51" fmla="*/ 78 h 132"/>
                  <a:gd name="T52" fmla="*/ 131 w 132"/>
                  <a:gd name="T53" fmla="*/ 72 h 132"/>
                  <a:gd name="T54" fmla="*/ 131 w 132"/>
                  <a:gd name="T55" fmla="*/ 68 h 132"/>
                  <a:gd name="T56" fmla="*/ 132 w 132"/>
                  <a:gd name="T57" fmla="*/ 66 h 132"/>
                  <a:gd name="T58" fmla="*/ 130 w 132"/>
                  <a:gd name="T59" fmla="*/ 52 h 132"/>
                  <a:gd name="T60" fmla="*/ 127 w 132"/>
                  <a:gd name="T61" fmla="*/ 40 h 132"/>
                  <a:gd name="T62" fmla="*/ 121 w 132"/>
                  <a:gd name="T63" fmla="*/ 29 h 132"/>
                  <a:gd name="T64" fmla="*/ 113 w 132"/>
                  <a:gd name="T65" fmla="*/ 20 h 132"/>
                  <a:gd name="T66" fmla="*/ 102 w 132"/>
                  <a:gd name="T67" fmla="*/ 10 h 132"/>
                  <a:gd name="T68" fmla="*/ 91 w 132"/>
                  <a:gd name="T69" fmla="*/ 4 h 132"/>
                  <a:gd name="T70" fmla="*/ 78 w 132"/>
                  <a:gd name="T71" fmla="*/ 1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52" y="1"/>
                    </a:lnTo>
                    <a:lnTo>
                      <a:pt x="39" y="4"/>
                    </a:lnTo>
                    <a:lnTo>
                      <a:pt x="28" y="10"/>
                    </a:lnTo>
                    <a:lnTo>
                      <a:pt x="20" y="20"/>
                    </a:lnTo>
                    <a:lnTo>
                      <a:pt x="10" y="29"/>
                    </a:lnTo>
                    <a:lnTo>
                      <a:pt x="4" y="40"/>
                    </a:lnTo>
                    <a:lnTo>
                      <a:pt x="1" y="52"/>
                    </a:lnTo>
                    <a:lnTo>
                      <a:pt x="0" y="66"/>
                    </a:lnTo>
                    <a:lnTo>
                      <a:pt x="1" y="78"/>
                    </a:lnTo>
                    <a:lnTo>
                      <a:pt x="4" y="92"/>
                    </a:lnTo>
                    <a:lnTo>
                      <a:pt x="10" y="103"/>
                    </a:lnTo>
                    <a:lnTo>
                      <a:pt x="20" y="114"/>
                    </a:lnTo>
                    <a:lnTo>
                      <a:pt x="28" y="121"/>
                    </a:lnTo>
                    <a:lnTo>
                      <a:pt x="39" y="127"/>
                    </a:lnTo>
                    <a:lnTo>
                      <a:pt x="52" y="130"/>
                    </a:lnTo>
                    <a:lnTo>
                      <a:pt x="66" y="132"/>
                    </a:lnTo>
                    <a:lnTo>
                      <a:pt x="68" y="131"/>
                    </a:lnTo>
                    <a:lnTo>
                      <a:pt x="71" y="131"/>
                    </a:lnTo>
                    <a:lnTo>
                      <a:pt x="78" y="130"/>
                    </a:lnTo>
                    <a:lnTo>
                      <a:pt x="91" y="127"/>
                    </a:lnTo>
                    <a:lnTo>
                      <a:pt x="102" y="121"/>
                    </a:lnTo>
                    <a:lnTo>
                      <a:pt x="113" y="114"/>
                    </a:lnTo>
                    <a:lnTo>
                      <a:pt x="121" y="103"/>
                    </a:lnTo>
                    <a:lnTo>
                      <a:pt x="127" y="92"/>
                    </a:lnTo>
                    <a:lnTo>
                      <a:pt x="130" y="78"/>
                    </a:lnTo>
                    <a:lnTo>
                      <a:pt x="131" y="72"/>
                    </a:lnTo>
                    <a:lnTo>
                      <a:pt x="131" y="68"/>
                    </a:lnTo>
                    <a:lnTo>
                      <a:pt x="132" y="66"/>
                    </a:lnTo>
                    <a:lnTo>
                      <a:pt x="130" y="52"/>
                    </a:lnTo>
                    <a:lnTo>
                      <a:pt x="127" y="40"/>
                    </a:lnTo>
                    <a:lnTo>
                      <a:pt x="121" y="29"/>
                    </a:lnTo>
                    <a:lnTo>
                      <a:pt x="113" y="20"/>
                    </a:lnTo>
                    <a:lnTo>
                      <a:pt x="102" y="10"/>
                    </a:lnTo>
                    <a:lnTo>
                      <a:pt x="91" y="4"/>
                    </a:lnTo>
                    <a:lnTo>
                      <a:pt x="78" y="1"/>
                    </a:lnTo>
                    <a:lnTo>
                      <a:pt x="66"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4" name="Freeform 193">
                <a:extLst>
                  <a:ext uri="{FF2B5EF4-FFF2-40B4-BE49-F238E27FC236}">
                    <a16:creationId xmlns:a16="http://schemas.microsoft.com/office/drawing/2014/main" id="{28CF7BDE-E435-EFA3-770E-F6514B0CB806}"/>
                  </a:ext>
                </a:extLst>
              </p:cNvPr>
              <p:cNvSpPr>
                <a:spLocks/>
              </p:cNvSpPr>
              <p:nvPr/>
            </p:nvSpPr>
            <p:spPr bwMode="auto">
              <a:xfrm>
                <a:off x="4564063" y="4784725"/>
                <a:ext cx="34925" cy="34925"/>
              </a:xfrm>
              <a:custGeom>
                <a:avLst/>
                <a:gdLst>
                  <a:gd name="T0" fmla="*/ 67 w 133"/>
                  <a:gd name="T1" fmla="*/ 0 h 133"/>
                  <a:gd name="T2" fmla="*/ 52 w 133"/>
                  <a:gd name="T3" fmla="*/ 1 h 133"/>
                  <a:gd name="T4" fmla="*/ 40 w 133"/>
                  <a:gd name="T5" fmla="*/ 5 h 133"/>
                  <a:gd name="T6" fmla="*/ 29 w 133"/>
                  <a:gd name="T7" fmla="*/ 10 h 133"/>
                  <a:gd name="T8" fmla="*/ 20 w 133"/>
                  <a:gd name="T9" fmla="*/ 20 h 133"/>
                  <a:gd name="T10" fmla="*/ 10 w 133"/>
                  <a:gd name="T11" fmla="*/ 29 h 133"/>
                  <a:gd name="T12" fmla="*/ 5 w 133"/>
                  <a:gd name="T13" fmla="*/ 40 h 133"/>
                  <a:gd name="T14" fmla="*/ 2 w 133"/>
                  <a:gd name="T15" fmla="*/ 52 h 133"/>
                  <a:gd name="T16" fmla="*/ 0 w 133"/>
                  <a:gd name="T17" fmla="*/ 66 h 133"/>
                  <a:gd name="T18" fmla="*/ 2 w 133"/>
                  <a:gd name="T19" fmla="*/ 78 h 133"/>
                  <a:gd name="T20" fmla="*/ 5 w 133"/>
                  <a:gd name="T21" fmla="*/ 92 h 133"/>
                  <a:gd name="T22" fmla="*/ 10 w 133"/>
                  <a:gd name="T23" fmla="*/ 103 h 133"/>
                  <a:gd name="T24" fmla="*/ 20 w 133"/>
                  <a:gd name="T25" fmla="*/ 114 h 133"/>
                  <a:gd name="T26" fmla="*/ 29 w 133"/>
                  <a:gd name="T27" fmla="*/ 122 h 133"/>
                  <a:gd name="T28" fmla="*/ 40 w 133"/>
                  <a:gd name="T29" fmla="*/ 127 h 133"/>
                  <a:gd name="T30" fmla="*/ 52 w 133"/>
                  <a:gd name="T31" fmla="*/ 130 h 133"/>
                  <a:gd name="T32" fmla="*/ 67 w 133"/>
                  <a:gd name="T33" fmla="*/ 133 h 133"/>
                  <a:gd name="T34" fmla="*/ 69 w 133"/>
                  <a:gd name="T35" fmla="*/ 131 h 133"/>
                  <a:gd name="T36" fmla="*/ 72 w 133"/>
                  <a:gd name="T37" fmla="*/ 131 h 133"/>
                  <a:gd name="T38" fmla="*/ 79 w 133"/>
                  <a:gd name="T39" fmla="*/ 130 h 133"/>
                  <a:gd name="T40" fmla="*/ 92 w 133"/>
                  <a:gd name="T41" fmla="*/ 127 h 133"/>
                  <a:gd name="T42" fmla="*/ 103 w 133"/>
                  <a:gd name="T43" fmla="*/ 122 h 133"/>
                  <a:gd name="T44" fmla="*/ 114 w 133"/>
                  <a:gd name="T45" fmla="*/ 114 h 133"/>
                  <a:gd name="T46" fmla="*/ 122 w 133"/>
                  <a:gd name="T47" fmla="*/ 103 h 133"/>
                  <a:gd name="T48" fmla="*/ 127 w 133"/>
                  <a:gd name="T49" fmla="*/ 92 h 133"/>
                  <a:gd name="T50" fmla="*/ 131 w 133"/>
                  <a:gd name="T51" fmla="*/ 78 h 133"/>
                  <a:gd name="T52" fmla="*/ 132 w 133"/>
                  <a:gd name="T53" fmla="*/ 72 h 133"/>
                  <a:gd name="T54" fmla="*/ 132 w 133"/>
                  <a:gd name="T55" fmla="*/ 69 h 133"/>
                  <a:gd name="T56" fmla="*/ 133 w 133"/>
                  <a:gd name="T57" fmla="*/ 66 h 133"/>
                  <a:gd name="T58" fmla="*/ 131 w 133"/>
                  <a:gd name="T59" fmla="*/ 52 h 133"/>
                  <a:gd name="T60" fmla="*/ 127 w 133"/>
                  <a:gd name="T61" fmla="*/ 40 h 133"/>
                  <a:gd name="T62" fmla="*/ 122 w 133"/>
                  <a:gd name="T63" fmla="*/ 29 h 133"/>
                  <a:gd name="T64" fmla="*/ 114 w 133"/>
                  <a:gd name="T65" fmla="*/ 20 h 133"/>
                  <a:gd name="T66" fmla="*/ 103 w 133"/>
                  <a:gd name="T67" fmla="*/ 10 h 133"/>
                  <a:gd name="T68" fmla="*/ 92 w 133"/>
                  <a:gd name="T69" fmla="*/ 5 h 133"/>
                  <a:gd name="T70" fmla="*/ 79 w 133"/>
                  <a:gd name="T71" fmla="*/ 1 h 133"/>
                  <a:gd name="T72" fmla="*/ 67 w 133"/>
                  <a:gd name="T7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3" h="133">
                    <a:moveTo>
                      <a:pt x="67" y="0"/>
                    </a:moveTo>
                    <a:lnTo>
                      <a:pt x="52" y="1"/>
                    </a:lnTo>
                    <a:lnTo>
                      <a:pt x="40" y="5"/>
                    </a:lnTo>
                    <a:lnTo>
                      <a:pt x="29" y="10"/>
                    </a:lnTo>
                    <a:lnTo>
                      <a:pt x="20" y="20"/>
                    </a:lnTo>
                    <a:lnTo>
                      <a:pt x="10" y="29"/>
                    </a:lnTo>
                    <a:lnTo>
                      <a:pt x="5" y="40"/>
                    </a:lnTo>
                    <a:lnTo>
                      <a:pt x="2" y="52"/>
                    </a:lnTo>
                    <a:lnTo>
                      <a:pt x="0" y="66"/>
                    </a:lnTo>
                    <a:lnTo>
                      <a:pt x="2" y="78"/>
                    </a:lnTo>
                    <a:lnTo>
                      <a:pt x="5" y="92"/>
                    </a:lnTo>
                    <a:lnTo>
                      <a:pt x="10" y="103"/>
                    </a:lnTo>
                    <a:lnTo>
                      <a:pt x="20" y="114"/>
                    </a:lnTo>
                    <a:lnTo>
                      <a:pt x="29" y="122"/>
                    </a:lnTo>
                    <a:lnTo>
                      <a:pt x="40" y="127"/>
                    </a:lnTo>
                    <a:lnTo>
                      <a:pt x="52" y="130"/>
                    </a:lnTo>
                    <a:lnTo>
                      <a:pt x="67" y="133"/>
                    </a:lnTo>
                    <a:lnTo>
                      <a:pt x="69" y="131"/>
                    </a:lnTo>
                    <a:lnTo>
                      <a:pt x="72" y="131"/>
                    </a:lnTo>
                    <a:lnTo>
                      <a:pt x="79" y="130"/>
                    </a:lnTo>
                    <a:lnTo>
                      <a:pt x="92" y="127"/>
                    </a:lnTo>
                    <a:lnTo>
                      <a:pt x="103" y="122"/>
                    </a:lnTo>
                    <a:lnTo>
                      <a:pt x="114" y="114"/>
                    </a:lnTo>
                    <a:lnTo>
                      <a:pt x="122" y="103"/>
                    </a:lnTo>
                    <a:lnTo>
                      <a:pt x="127" y="92"/>
                    </a:lnTo>
                    <a:lnTo>
                      <a:pt x="131" y="78"/>
                    </a:lnTo>
                    <a:lnTo>
                      <a:pt x="132" y="72"/>
                    </a:lnTo>
                    <a:lnTo>
                      <a:pt x="132" y="69"/>
                    </a:lnTo>
                    <a:lnTo>
                      <a:pt x="133" y="66"/>
                    </a:lnTo>
                    <a:lnTo>
                      <a:pt x="131" y="52"/>
                    </a:lnTo>
                    <a:lnTo>
                      <a:pt x="127" y="40"/>
                    </a:lnTo>
                    <a:lnTo>
                      <a:pt x="122" y="29"/>
                    </a:lnTo>
                    <a:lnTo>
                      <a:pt x="114" y="20"/>
                    </a:lnTo>
                    <a:lnTo>
                      <a:pt x="103" y="10"/>
                    </a:lnTo>
                    <a:lnTo>
                      <a:pt x="92" y="5"/>
                    </a:lnTo>
                    <a:lnTo>
                      <a:pt x="79" y="1"/>
                    </a:lnTo>
                    <a:lnTo>
                      <a:pt x="67"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5" name="Freeform 194">
                <a:extLst>
                  <a:ext uri="{FF2B5EF4-FFF2-40B4-BE49-F238E27FC236}">
                    <a16:creationId xmlns:a16="http://schemas.microsoft.com/office/drawing/2014/main" id="{F8065B41-3837-7D3A-5EBD-C1518E5BEB36}"/>
                  </a:ext>
                </a:extLst>
              </p:cNvPr>
              <p:cNvSpPr>
                <a:spLocks/>
              </p:cNvSpPr>
              <p:nvPr/>
            </p:nvSpPr>
            <p:spPr bwMode="auto">
              <a:xfrm>
                <a:off x="5213350" y="4979988"/>
                <a:ext cx="34925" cy="34925"/>
              </a:xfrm>
              <a:custGeom>
                <a:avLst/>
                <a:gdLst>
                  <a:gd name="T0" fmla="*/ 67 w 133"/>
                  <a:gd name="T1" fmla="*/ 0 h 133"/>
                  <a:gd name="T2" fmla="*/ 52 w 133"/>
                  <a:gd name="T3" fmla="*/ 1 h 133"/>
                  <a:gd name="T4" fmla="*/ 40 w 133"/>
                  <a:gd name="T5" fmla="*/ 5 h 133"/>
                  <a:gd name="T6" fmla="*/ 29 w 133"/>
                  <a:gd name="T7" fmla="*/ 10 h 133"/>
                  <a:gd name="T8" fmla="*/ 20 w 133"/>
                  <a:gd name="T9" fmla="*/ 20 h 133"/>
                  <a:gd name="T10" fmla="*/ 10 w 133"/>
                  <a:gd name="T11" fmla="*/ 29 h 133"/>
                  <a:gd name="T12" fmla="*/ 5 w 133"/>
                  <a:gd name="T13" fmla="*/ 40 h 133"/>
                  <a:gd name="T14" fmla="*/ 2 w 133"/>
                  <a:gd name="T15" fmla="*/ 52 h 133"/>
                  <a:gd name="T16" fmla="*/ 0 w 133"/>
                  <a:gd name="T17" fmla="*/ 67 h 133"/>
                  <a:gd name="T18" fmla="*/ 2 w 133"/>
                  <a:gd name="T19" fmla="*/ 79 h 133"/>
                  <a:gd name="T20" fmla="*/ 5 w 133"/>
                  <a:gd name="T21" fmla="*/ 92 h 133"/>
                  <a:gd name="T22" fmla="*/ 10 w 133"/>
                  <a:gd name="T23" fmla="*/ 103 h 133"/>
                  <a:gd name="T24" fmla="*/ 20 w 133"/>
                  <a:gd name="T25" fmla="*/ 114 h 133"/>
                  <a:gd name="T26" fmla="*/ 29 w 133"/>
                  <a:gd name="T27" fmla="*/ 122 h 133"/>
                  <a:gd name="T28" fmla="*/ 40 w 133"/>
                  <a:gd name="T29" fmla="*/ 127 h 133"/>
                  <a:gd name="T30" fmla="*/ 52 w 133"/>
                  <a:gd name="T31" fmla="*/ 131 h 133"/>
                  <a:gd name="T32" fmla="*/ 67 w 133"/>
                  <a:gd name="T33" fmla="*/ 133 h 133"/>
                  <a:gd name="T34" fmla="*/ 69 w 133"/>
                  <a:gd name="T35" fmla="*/ 132 h 133"/>
                  <a:gd name="T36" fmla="*/ 72 w 133"/>
                  <a:gd name="T37" fmla="*/ 132 h 133"/>
                  <a:gd name="T38" fmla="*/ 79 w 133"/>
                  <a:gd name="T39" fmla="*/ 131 h 133"/>
                  <a:gd name="T40" fmla="*/ 92 w 133"/>
                  <a:gd name="T41" fmla="*/ 127 h 133"/>
                  <a:gd name="T42" fmla="*/ 103 w 133"/>
                  <a:gd name="T43" fmla="*/ 122 h 133"/>
                  <a:gd name="T44" fmla="*/ 114 w 133"/>
                  <a:gd name="T45" fmla="*/ 114 h 133"/>
                  <a:gd name="T46" fmla="*/ 122 w 133"/>
                  <a:gd name="T47" fmla="*/ 103 h 133"/>
                  <a:gd name="T48" fmla="*/ 127 w 133"/>
                  <a:gd name="T49" fmla="*/ 92 h 133"/>
                  <a:gd name="T50" fmla="*/ 130 w 133"/>
                  <a:gd name="T51" fmla="*/ 79 h 133"/>
                  <a:gd name="T52" fmla="*/ 132 w 133"/>
                  <a:gd name="T53" fmla="*/ 72 h 133"/>
                  <a:gd name="T54" fmla="*/ 132 w 133"/>
                  <a:gd name="T55" fmla="*/ 69 h 133"/>
                  <a:gd name="T56" fmla="*/ 133 w 133"/>
                  <a:gd name="T57" fmla="*/ 67 h 133"/>
                  <a:gd name="T58" fmla="*/ 130 w 133"/>
                  <a:gd name="T59" fmla="*/ 52 h 133"/>
                  <a:gd name="T60" fmla="*/ 127 w 133"/>
                  <a:gd name="T61" fmla="*/ 40 h 133"/>
                  <a:gd name="T62" fmla="*/ 122 w 133"/>
                  <a:gd name="T63" fmla="*/ 29 h 133"/>
                  <a:gd name="T64" fmla="*/ 114 w 133"/>
                  <a:gd name="T65" fmla="*/ 20 h 133"/>
                  <a:gd name="T66" fmla="*/ 103 w 133"/>
                  <a:gd name="T67" fmla="*/ 10 h 133"/>
                  <a:gd name="T68" fmla="*/ 92 w 133"/>
                  <a:gd name="T69" fmla="*/ 5 h 133"/>
                  <a:gd name="T70" fmla="*/ 79 w 133"/>
                  <a:gd name="T71" fmla="*/ 1 h 133"/>
                  <a:gd name="T72" fmla="*/ 67 w 133"/>
                  <a:gd name="T7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3" h="133">
                    <a:moveTo>
                      <a:pt x="67" y="0"/>
                    </a:moveTo>
                    <a:lnTo>
                      <a:pt x="52" y="1"/>
                    </a:lnTo>
                    <a:lnTo>
                      <a:pt x="40" y="5"/>
                    </a:lnTo>
                    <a:lnTo>
                      <a:pt x="29" y="10"/>
                    </a:lnTo>
                    <a:lnTo>
                      <a:pt x="20" y="20"/>
                    </a:lnTo>
                    <a:lnTo>
                      <a:pt x="10" y="29"/>
                    </a:lnTo>
                    <a:lnTo>
                      <a:pt x="5" y="40"/>
                    </a:lnTo>
                    <a:lnTo>
                      <a:pt x="2" y="52"/>
                    </a:lnTo>
                    <a:lnTo>
                      <a:pt x="0" y="67"/>
                    </a:lnTo>
                    <a:lnTo>
                      <a:pt x="2" y="79"/>
                    </a:lnTo>
                    <a:lnTo>
                      <a:pt x="5" y="92"/>
                    </a:lnTo>
                    <a:lnTo>
                      <a:pt x="10" y="103"/>
                    </a:lnTo>
                    <a:lnTo>
                      <a:pt x="20" y="114"/>
                    </a:lnTo>
                    <a:lnTo>
                      <a:pt x="29" y="122"/>
                    </a:lnTo>
                    <a:lnTo>
                      <a:pt x="40" y="127"/>
                    </a:lnTo>
                    <a:lnTo>
                      <a:pt x="52" y="131"/>
                    </a:lnTo>
                    <a:lnTo>
                      <a:pt x="67" y="133"/>
                    </a:lnTo>
                    <a:lnTo>
                      <a:pt x="69" y="132"/>
                    </a:lnTo>
                    <a:lnTo>
                      <a:pt x="72" y="132"/>
                    </a:lnTo>
                    <a:lnTo>
                      <a:pt x="79" y="131"/>
                    </a:lnTo>
                    <a:lnTo>
                      <a:pt x="92" y="127"/>
                    </a:lnTo>
                    <a:lnTo>
                      <a:pt x="103" y="122"/>
                    </a:lnTo>
                    <a:lnTo>
                      <a:pt x="114" y="114"/>
                    </a:lnTo>
                    <a:lnTo>
                      <a:pt x="122" y="103"/>
                    </a:lnTo>
                    <a:lnTo>
                      <a:pt x="127" y="92"/>
                    </a:lnTo>
                    <a:lnTo>
                      <a:pt x="130" y="79"/>
                    </a:lnTo>
                    <a:lnTo>
                      <a:pt x="132" y="72"/>
                    </a:lnTo>
                    <a:lnTo>
                      <a:pt x="132" y="69"/>
                    </a:lnTo>
                    <a:lnTo>
                      <a:pt x="133" y="67"/>
                    </a:lnTo>
                    <a:lnTo>
                      <a:pt x="130" y="52"/>
                    </a:lnTo>
                    <a:lnTo>
                      <a:pt x="127" y="40"/>
                    </a:lnTo>
                    <a:lnTo>
                      <a:pt x="122" y="29"/>
                    </a:lnTo>
                    <a:lnTo>
                      <a:pt x="114" y="20"/>
                    </a:lnTo>
                    <a:lnTo>
                      <a:pt x="103" y="10"/>
                    </a:lnTo>
                    <a:lnTo>
                      <a:pt x="92" y="5"/>
                    </a:lnTo>
                    <a:lnTo>
                      <a:pt x="79" y="1"/>
                    </a:lnTo>
                    <a:lnTo>
                      <a:pt x="67"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6" name="Line 195">
                <a:extLst>
                  <a:ext uri="{FF2B5EF4-FFF2-40B4-BE49-F238E27FC236}">
                    <a16:creationId xmlns:a16="http://schemas.microsoft.com/office/drawing/2014/main" id="{82BE448F-4A75-9BD3-6D35-36FCC7025633}"/>
                  </a:ext>
                </a:extLst>
              </p:cNvPr>
              <p:cNvSpPr>
                <a:spLocks noChangeShapeType="1"/>
              </p:cNvSpPr>
              <p:nvPr/>
            </p:nvSpPr>
            <p:spPr bwMode="auto">
              <a:xfrm>
                <a:off x="5235575" y="4467225"/>
                <a:ext cx="0" cy="228600"/>
              </a:xfrm>
              <a:prstGeom prst="line">
                <a:avLst/>
              </a:prstGeom>
              <a:noFill/>
              <a:ln w="6350">
                <a:solidFill>
                  <a:srgbClr val="00CC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7" name="Line 196">
                <a:extLst>
                  <a:ext uri="{FF2B5EF4-FFF2-40B4-BE49-F238E27FC236}">
                    <a16:creationId xmlns:a16="http://schemas.microsoft.com/office/drawing/2014/main" id="{19320738-DC34-7A1B-9659-CCBC5EE95CC0}"/>
                  </a:ext>
                </a:extLst>
              </p:cNvPr>
              <p:cNvSpPr>
                <a:spLocks noChangeShapeType="1"/>
              </p:cNvSpPr>
              <p:nvPr/>
            </p:nvSpPr>
            <p:spPr bwMode="auto">
              <a:xfrm>
                <a:off x="3282950" y="3897313"/>
                <a:ext cx="0" cy="212725"/>
              </a:xfrm>
              <a:prstGeom prst="line">
                <a:avLst/>
              </a:prstGeom>
              <a:noFill/>
              <a:ln w="6350">
                <a:solidFill>
                  <a:srgbClr val="00CC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8" name="Line 197">
                <a:extLst>
                  <a:ext uri="{FF2B5EF4-FFF2-40B4-BE49-F238E27FC236}">
                    <a16:creationId xmlns:a16="http://schemas.microsoft.com/office/drawing/2014/main" id="{1E98BCD6-9DCC-A4BE-7AD2-4A0FCB25212E}"/>
                  </a:ext>
                </a:extLst>
              </p:cNvPr>
              <p:cNvSpPr>
                <a:spLocks noChangeShapeType="1"/>
              </p:cNvSpPr>
              <p:nvPr/>
            </p:nvSpPr>
            <p:spPr bwMode="auto">
              <a:xfrm>
                <a:off x="3608388" y="3984625"/>
                <a:ext cx="0" cy="219075"/>
              </a:xfrm>
              <a:prstGeom prst="line">
                <a:avLst/>
              </a:prstGeom>
              <a:noFill/>
              <a:ln w="6350">
                <a:solidFill>
                  <a:srgbClr val="00CC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9" name="Line 198">
                <a:extLst>
                  <a:ext uri="{FF2B5EF4-FFF2-40B4-BE49-F238E27FC236}">
                    <a16:creationId xmlns:a16="http://schemas.microsoft.com/office/drawing/2014/main" id="{FDC86B37-3D51-7417-9492-0EEC632E6AD1}"/>
                  </a:ext>
                </a:extLst>
              </p:cNvPr>
              <p:cNvSpPr>
                <a:spLocks noChangeShapeType="1"/>
              </p:cNvSpPr>
              <p:nvPr/>
            </p:nvSpPr>
            <p:spPr bwMode="auto">
              <a:xfrm>
                <a:off x="1196975" y="3554413"/>
                <a:ext cx="0" cy="87313"/>
              </a:xfrm>
              <a:prstGeom prst="line">
                <a:avLst/>
              </a:prstGeom>
              <a:noFill/>
              <a:ln w="6350">
                <a:solidFill>
                  <a:srgbClr val="00CC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0" name="Line 199">
                <a:extLst>
                  <a:ext uri="{FF2B5EF4-FFF2-40B4-BE49-F238E27FC236}">
                    <a16:creationId xmlns:a16="http://schemas.microsoft.com/office/drawing/2014/main" id="{DCF748C6-D148-D37A-80D7-B55A1741DD0D}"/>
                  </a:ext>
                </a:extLst>
              </p:cNvPr>
              <p:cNvSpPr>
                <a:spLocks noChangeShapeType="1"/>
              </p:cNvSpPr>
              <p:nvPr/>
            </p:nvSpPr>
            <p:spPr bwMode="auto">
              <a:xfrm>
                <a:off x="3940175" y="4089400"/>
                <a:ext cx="0" cy="214313"/>
              </a:xfrm>
              <a:prstGeom prst="line">
                <a:avLst/>
              </a:prstGeom>
              <a:noFill/>
              <a:ln w="6350">
                <a:solidFill>
                  <a:srgbClr val="00CC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1" name="Line 200">
                <a:extLst>
                  <a:ext uri="{FF2B5EF4-FFF2-40B4-BE49-F238E27FC236}">
                    <a16:creationId xmlns:a16="http://schemas.microsoft.com/office/drawing/2014/main" id="{A1D4E067-2CEF-9B97-37C9-3E65423BDCB5}"/>
                  </a:ext>
                </a:extLst>
              </p:cNvPr>
              <p:cNvSpPr>
                <a:spLocks noChangeShapeType="1"/>
              </p:cNvSpPr>
              <p:nvPr/>
            </p:nvSpPr>
            <p:spPr bwMode="auto">
              <a:xfrm>
                <a:off x="4586288" y="4314825"/>
                <a:ext cx="0" cy="196850"/>
              </a:xfrm>
              <a:prstGeom prst="line">
                <a:avLst/>
              </a:prstGeom>
              <a:noFill/>
              <a:ln w="6350">
                <a:solidFill>
                  <a:srgbClr val="00CC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2" name="Line 201">
                <a:extLst>
                  <a:ext uri="{FF2B5EF4-FFF2-40B4-BE49-F238E27FC236}">
                    <a16:creationId xmlns:a16="http://schemas.microsoft.com/office/drawing/2014/main" id="{DCDC6E06-13AA-5662-B18A-E1F03AB40FA8}"/>
                  </a:ext>
                </a:extLst>
              </p:cNvPr>
              <p:cNvSpPr>
                <a:spLocks noChangeShapeType="1"/>
              </p:cNvSpPr>
              <p:nvPr/>
            </p:nvSpPr>
            <p:spPr bwMode="auto">
              <a:xfrm>
                <a:off x="2236788" y="3697288"/>
                <a:ext cx="0" cy="157163"/>
              </a:xfrm>
              <a:prstGeom prst="line">
                <a:avLst/>
              </a:prstGeom>
              <a:noFill/>
              <a:ln w="6350">
                <a:solidFill>
                  <a:srgbClr val="00CC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3" name="Line 202">
                <a:extLst>
                  <a:ext uri="{FF2B5EF4-FFF2-40B4-BE49-F238E27FC236}">
                    <a16:creationId xmlns:a16="http://schemas.microsoft.com/office/drawing/2014/main" id="{8AE76A2C-A4DB-B158-388A-FFF69B99AE5C}"/>
                  </a:ext>
                </a:extLst>
              </p:cNvPr>
              <p:cNvSpPr>
                <a:spLocks noChangeShapeType="1"/>
              </p:cNvSpPr>
              <p:nvPr/>
            </p:nvSpPr>
            <p:spPr bwMode="auto">
              <a:xfrm>
                <a:off x="2503488" y="3716338"/>
                <a:ext cx="0" cy="196850"/>
              </a:xfrm>
              <a:prstGeom prst="line">
                <a:avLst/>
              </a:prstGeom>
              <a:noFill/>
              <a:ln w="6350">
                <a:solidFill>
                  <a:srgbClr val="00CC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4" name="Line 203">
                <a:extLst>
                  <a:ext uri="{FF2B5EF4-FFF2-40B4-BE49-F238E27FC236}">
                    <a16:creationId xmlns:a16="http://schemas.microsoft.com/office/drawing/2014/main" id="{0E0C4409-780A-2DF0-1EAD-089BF3CA4AC5}"/>
                  </a:ext>
                </a:extLst>
              </p:cNvPr>
              <p:cNvSpPr>
                <a:spLocks noChangeShapeType="1"/>
              </p:cNvSpPr>
              <p:nvPr/>
            </p:nvSpPr>
            <p:spPr bwMode="auto">
              <a:xfrm>
                <a:off x="2762250" y="3759200"/>
                <a:ext cx="0" cy="196850"/>
              </a:xfrm>
              <a:prstGeom prst="line">
                <a:avLst/>
              </a:prstGeom>
              <a:noFill/>
              <a:ln w="6350">
                <a:solidFill>
                  <a:srgbClr val="00CC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5" name="Line 204">
                <a:extLst>
                  <a:ext uri="{FF2B5EF4-FFF2-40B4-BE49-F238E27FC236}">
                    <a16:creationId xmlns:a16="http://schemas.microsoft.com/office/drawing/2014/main" id="{C4B04B3C-00C9-85CE-1E29-D268C52DD5EC}"/>
                  </a:ext>
                </a:extLst>
              </p:cNvPr>
              <p:cNvSpPr>
                <a:spLocks noChangeShapeType="1"/>
              </p:cNvSpPr>
              <p:nvPr/>
            </p:nvSpPr>
            <p:spPr bwMode="auto">
              <a:xfrm>
                <a:off x="3028950" y="3849688"/>
                <a:ext cx="0" cy="193675"/>
              </a:xfrm>
              <a:prstGeom prst="line">
                <a:avLst/>
              </a:prstGeom>
              <a:noFill/>
              <a:ln w="6350">
                <a:solidFill>
                  <a:srgbClr val="00CC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6" name="Line 206">
                <a:extLst>
                  <a:ext uri="{FF2B5EF4-FFF2-40B4-BE49-F238E27FC236}">
                    <a16:creationId xmlns:a16="http://schemas.microsoft.com/office/drawing/2014/main" id="{11D2084C-296B-9907-8DAB-C60876252F67}"/>
                  </a:ext>
                </a:extLst>
              </p:cNvPr>
              <p:cNvSpPr>
                <a:spLocks noChangeShapeType="1"/>
              </p:cNvSpPr>
              <p:nvPr/>
            </p:nvSpPr>
            <p:spPr bwMode="auto">
              <a:xfrm>
                <a:off x="1781175" y="3614738"/>
                <a:ext cx="0" cy="136525"/>
              </a:xfrm>
              <a:prstGeom prst="line">
                <a:avLst/>
              </a:prstGeom>
              <a:noFill/>
              <a:ln w="6350">
                <a:solidFill>
                  <a:srgbClr val="00CC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7" name="Line 207">
                <a:extLst>
                  <a:ext uri="{FF2B5EF4-FFF2-40B4-BE49-F238E27FC236}">
                    <a16:creationId xmlns:a16="http://schemas.microsoft.com/office/drawing/2014/main" id="{82B3DE98-7E06-8734-7AE5-E15D10339FB9}"/>
                  </a:ext>
                </a:extLst>
              </p:cNvPr>
              <p:cNvSpPr>
                <a:spLocks noChangeShapeType="1"/>
              </p:cNvSpPr>
              <p:nvPr/>
            </p:nvSpPr>
            <p:spPr bwMode="auto">
              <a:xfrm>
                <a:off x="1981200" y="3646488"/>
                <a:ext cx="0" cy="146050"/>
              </a:xfrm>
              <a:prstGeom prst="line">
                <a:avLst/>
              </a:prstGeom>
              <a:noFill/>
              <a:ln w="6350">
                <a:solidFill>
                  <a:srgbClr val="00CC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8" name="Line 208">
                <a:extLst>
                  <a:ext uri="{FF2B5EF4-FFF2-40B4-BE49-F238E27FC236}">
                    <a16:creationId xmlns:a16="http://schemas.microsoft.com/office/drawing/2014/main" id="{263CA30D-4143-C45C-E0FB-02F381CBEDF2}"/>
                  </a:ext>
                </a:extLst>
              </p:cNvPr>
              <p:cNvSpPr>
                <a:spLocks noChangeShapeType="1"/>
              </p:cNvSpPr>
              <p:nvPr/>
            </p:nvSpPr>
            <p:spPr bwMode="auto">
              <a:xfrm>
                <a:off x="1328738" y="3573463"/>
                <a:ext cx="0" cy="88900"/>
              </a:xfrm>
              <a:prstGeom prst="line">
                <a:avLst/>
              </a:prstGeom>
              <a:noFill/>
              <a:ln w="6350">
                <a:solidFill>
                  <a:srgbClr val="00CC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9" name="Line 209">
                <a:extLst>
                  <a:ext uri="{FF2B5EF4-FFF2-40B4-BE49-F238E27FC236}">
                    <a16:creationId xmlns:a16="http://schemas.microsoft.com/office/drawing/2014/main" id="{0FAA0493-6001-1DE1-2A6A-6BAD1D17A328}"/>
                  </a:ext>
                </a:extLst>
              </p:cNvPr>
              <p:cNvSpPr>
                <a:spLocks noChangeShapeType="1"/>
              </p:cNvSpPr>
              <p:nvPr/>
            </p:nvSpPr>
            <p:spPr bwMode="auto">
              <a:xfrm>
                <a:off x="1387475" y="3581400"/>
                <a:ext cx="0" cy="93663"/>
              </a:xfrm>
              <a:prstGeom prst="line">
                <a:avLst/>
              </a:prstGeom>
              <a:noFill/>
              <a:ln w="6350">
                <a:solidFill>
                  <a:srgbClr val="00CC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0" name="Line 210">
                <a:extLst>
                  <a:ext uri="{FF2B5EF4-FFF2-40B4-BE49-F238E27FC236}">
                    <a16:creationId xmlns:a16="http://schemas.microsoft.com/office/drawing/2014/main" id="{36B22101-8234-23B0-2991-2A5A0C8D584E}"/>
                  </a:ext>
                </a:extLst>
              </p:cNvPr>
              <p:cNvSpPr>
                <a:spLocks noChangeShapeType="1"/>
              </p:cNvSpPr>
              <p:nvPr/>
            </p:nvSpPr>
            <p:spPr bwMode="auto">
              <a:xfrm>
                <a:off x="1455738" y="3598863"/>
                <a:ext cx="0" cy="95250"/>
              </a:xfrm>
              <a:prstGeom prst="line">
                <a:avLst/>
              </a:prstGeom>
              <a:noFill/>
              <a:ln w="6350">
                <a:solidFill>
                  <a:srgbClr val="00CC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1" name="Line 211">
                <a:extLst>
                  <a:ext uri="{FF2B5EF4-FFF2-40B4-BE49-F238E27FC236}">
                    <a16:creationId xmlns:a16="http://schemas.microsoft.com/office/drawing/2014/main" id="{00F8670F-F050-F21C-4D88-C65159AB118A}"/>
                  </a:ext>
                </a:extLst>
              </p:cNvPr>
              <p:cNvSpPr>
                <a:spLocks noChangeShapeType="1"/>
              </p:cNvSpPr>
              <p:nvPr/>
            </p:nvSpPr>
            <p:spPr bwMode="auto">
              <a:xfrm>
                <a:off x="1525588" y="3602038"/>
                <a:ext cx="0" cy="111125"/>
              </a:xfrm>
              <a:prstGeom prst="line">
                <a:avLst/>
              </a:prstGeom>
              <a:noFill/>
              <a:ln w="6350">
                <a:solidFill>
                  <a:srgbClr val="00CC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2" name="Line 212">
                <a:extLst>
                  <a:ext uri="{FF2B5EF4-FFF2-40B4-BE49-F238E27FC236}">
                    <a16:creationId xmlns:a16="http://schemas.microsoft.com/office/drawing/2014/main" id="{6A1E8B95-7736-EE99-3F65-B5C884B1A1C9}"/>
                  </a:ext>
                </a:extLst>
              </p:cNvPr>
              <p:cNvSpPr>
                <a:spLocks noChangeShapeType="1"/>
              </p:cNvSpPr>
              <p:nvPr/>
            </p:nvSpPr>
            <p:spPr bwMode="auto">
              <a:xfrm>
                <a:off x="1590675" y="3594100"/>
                <a:ext cx="0" cy="123825"/>
              </a:xfrm>
              <a:prstGeom prst="line">
                <a:avLst/>
              </a:prstGeom>
              <a:noFill/>
              <a:ln w="6350">
                <a:solidFill>
                  <a:srgbClr val="00CC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3" name="Line 213">
                <a:extLst>
                  <a:ext uri="{FF2B5EF4-FFF2-40B4-BE49-F238E27FC236}">
                    <a16:creationId xmlns:a16="http://schemas.microsoft.com/office/drawing/2014/main" id="{D3D9F119-0E31-9373-9C3E-BBD72DA01646}"/>
                  </a:ext>
                </a:extLst>
              </p:cNvPr>
              <p:cNvSpPr>
                <a:spLocks noChangeShapeType="1"/>
              </p:cNvSpPr>
              <p:nvPr/>
            </p:nvSpPr>
            <p:spPr bwMode="auto">
              <a:xfrm>
                <a:off x="1655763" y="3590925"/>
                <a:ext cx="0" cy="130175"/>
              </a:xfrm>
              <a:prstGeom prst="line">
                <a:avLst/>
              </a:prstGeom>
              <a:noFill/>
              <a:ln w="6350">
                <a:solidFill>
                  <a:srgbClr val="00CC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4" name="Line 214">
                <a:extLst>
                  <a:ext uri="{FF2B5EF4-FFF2-40B4-BE49-F238E27FC236}">
                    <a16:creationId xmlns:a16="http://schemas.microsoft.com/office/drawing/2014/main" id="{B8E0C157-998F-BED9-6005-7485B382CCCC}"/>
                  </a:ext>
                </a:extLst>
              </p:cNvPr>
              <p:cNvSpPr>
                <a:spLocks noChangeShapeType="1"/>
              </p:cNvSpPr>
              <p:nvPr/>
            </p:nvSpPr>
            <p:spPr bwMode="auto">
              <a:xfrm>
                <a:off x="1263650" y="3571875"/>
                <a:ext cx="0" cy="80963"/>
              </a:xfrm>
              <a:prstGeom prst="line">
                <a:avLst/>
              </a:prstGeom>
              <a:noFill/>
              <a:ln w="6350">
                <a:solidFill>
                  <a:srgbClr val="00CC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5" name="Line 215">
                <a:extLst>
                  <a:ext uri="{FF2B5EF4-FFF2-40B4-BE49-F238E27FC236}">
                    <a16:creationId xmlns:a16="http://schemas.microsoft.com/office/drawing/2014/main" id="{3E8EC69C-995E-0A9C-833E-630CBB06B360}"/>
                  </a:ext>
                </a:extLst>
              </p:cNvPr>
              <p:cNvSpPr>
                <a:spLocks noChangeShapeType="1"/>
              </p:cNvSpPr>
              <p:nvPr/>
            </p:nvSpPr>
            <p:spPr bwMode="auto">
              <a:xfrm>
                <a:off x="930275" y="3533775"/>
                <a:ext cx="0" cy="58738"/>
              </a:xfrm>
              <a:prstGeom prst="line">
                <a:avLst/>
              </a:prstGeom>
              <a:noFill/>
              <a:ln w="6350">
                <a:solidFill>
                  <a:srgbClr val="00CC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6" name="Line 216">
                <a:extLst>
                  <a:ext uri="{FF2B5EF4-FFF2-40B4-BE49-F238E27FC236}">
                    <a16:creationId xmlns:a16="http://schemas.microsoft.com/office/drawing/2014/main" id="{66FF1037-A287-D1C9-4DDA-96402B4AC9C9}"/>
                  </a:ext>
                </a:extLst>
              </p:cNvPr>
              <p:cNvSpPr>
                <a:spLocks noChangeShapeType="1"/>
              </p:cNvSpPr>
              <p:nvPr/>
            </p:nvSpPr>
            <p:spPr bwMode="auto">
              <a:xfrm>
                <a:off x="993775" y="3530600"/>
                <a:ext cx="0" cy="71438"/>
              </a:xfrm>
              <a:prstGeom prst="line">
                <a:avLst/>
              </a:prstGeom>
              <a:noFill/>
              <a:ln w="6350">
                <a:solidFill>
                  <a:srgbClr val="00CC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7" name="Line 217">
                <a:extLst>
                  <a:ext uri="{FF2B5EF4-FFF2-40B4-BE49-F238E27FC236}">
                    <a16:creationId xmlns:a16="http://schemas.microsoft.com/office/drawing/2014/main" id="{F0C46FBF-E82D-0333-5522-B73A4DDC2CD8}"/>
                  </a:ext>
                </a:extLst>
              </p:cNvPr>
              <p:cNvSpPr>
                <a:spLocks noChangeShapeType="1"/>
              </p:cNvSpPr>
              <p:nvPr/>
            </p:nvSpPr>
            <p:spPr bwMode="auto">
              <a:xfrm>
                <a:off x="1057275" y="3541713"/>
                <a:ext cx="0" cy="63500"/>
              </a:xfrm>
              <a:prstGeom prst="line">
                <a:avLst/>
              </a:prstGeom>
              <a:noFill/>
              <a:ln w="6350">
                <a:solidFill>
                  <a:srgbClr val="00CC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8" name="Line 218">
                <a:extLst>
                  <a:ext uri="{FF2B5EF4-FFF2-40B4-BE49-F238E27FC236}">
                    <a16:creationId xmlns:a16="http://schemas.microsoft.com/office/drawing/2014/main" id="{5A52CEF9-953A-7E5D-1905-32051DF424D6}"/>
                  </a:ext>
                </a:extLst>
              </p:cNvPr>
              <p:cNvSpPr>
                <a:spLocks noChangeShapeType="1"/>
              </p:cNvSpPr>
              <p:nvPr/>
            </p:nvSpPr>
            <p:spPr bwMode="auto">
              <a:xfrm>
                <a:off x="1131888" y="3541713"/>
                <a:ext cx="0" cy="85725"/>
              </a:xfrm>
              <a:prstGeom prst="line">
                <a:avLst/>
              </a:prstGeom>
              <a:noFill/>
              <a:ln w="6350">
                <a:solidFill>
                  <a:srgbClr val="00CC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9" name="Line 219">
                <a:extLst>
                  <a:ext uri="{FF2B5EF4-FFF2-40B4-BE49-F238E27FC236}">
                    <a16:creationId xmlns:a16="http://schemas.microsoft.com/office/drawing/2014/main" id="{C877764D-0448-21F7-C36C-28D7CFD2CF02}"/>
                  </a:ext>
                </a:extLst>
              </p:cNvPr>
              <p:cNvSpPr>
                <a:spLocks noChangeShapeType="1"/>
              </p:cNvSpPr>
              <p:nvPr/>
            </p:nvSpPr>
            <p:spPr bwMode="auto">
              <a:xfrm>
                <a:off x="747713" y="3429000"/>
                <a:ext cx="0" cy="42863"/>
              </a:xfrm>
              <a:prstGeom prst="line">
                <a:avLst/>
              </a:prstGeom>
              <a:noFill/>
              <a:ln w="6350">
                <a:solidFill>
                  <a:srgbClr val="00CC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0" name="Freeform 220">
                <a:extLst>
                  <a:ext uri="{FF2B5EF4-FFF2-40B4-BE49-F238E27FC236}">
                    <a16:creationId xmlns:a16="http://schemas.microsoft.com/office/drawing/2014/main" id="{99BADBFC-2147-D9D3-539E-39484B64C694}"/>
                  </a:ext>
                </a:extLst>
              </p:cNvPr>
              <p:cNvSpPr>
                <a:spLocks/>
              </p:cNvSpPr>
              <p:nvPr/>
            </p:nvSpPr>
            <p:spPr bwMode="auto">
              <a:xfrm>
                <a:off x="735013" y="3471863"/>
                <a:ext cx="4500563" cy="1223963"/>
              </a:xfrm>
              <a:custGeom>
                <a:avLst/>
                <a:gdLst>
                  <a:gd name="T0" fmla="*/ 17013 w 17013"/>
                  <a:gd name="T1" fmla="*/ 4629 h 4629"/>
                  <a:gd name="T2" fmla="*/ 14553 w 17013"/>
                  <a:gd name="T3" fmla="*/ 3931 h 4629"/>
                  <a:gd name="T4" fmla="*/ 12112 w 17013"/>
                  <a:gd name="T5" fmla="*/ 3145 h 4629"/>
                  <a:gd name="T6" fmla="*/ 10857 w 17013"/>
                  <a:gd name="T7" fmla="*/ 2765 h 4629"/>
                  <a:gd name="T8" fmla="*/ 9628 w 17013"/>
                  <a:gd name="T9" fmla="*/ 2411 h 4629"/>
                  <a:gd name="T10" fmla="*/ 8668 w 17013"/>
                  <a:gd name="T11" fmla="*/ 2158 h 4629"/>
                  <a:gd name="T12" fmla="*/ 7661 w 17013"/>
                  <a:gd name="T13" fmla="*/ 1830 h 4629"/>
                  <a:gd name="T14" fmla="*/ 6683 w 17013"/>
                  <a:gd name="T15" fmla="*/ 1668 h 4629"/>
                  <a:gd name="T16" fmla="*/ 5676 w 17013"/>
                  <a:gd name="T17" fmla="*/ 1445 h 4629"/>
                  <a:gd name="T18" fmla="*/ 4712 w 17013"/>
                  <a:gd name="T19" fmla="*/ 1214 h 4629"/>
                  <a:gd name="T20" fmla="*/ 3956 w 17013"/>
                  <a:gd name="T21" fmla="*/ 1060 h 4629"/>
                  <a:gd name="T22" fmla="*/ 3478 w 17013"/>
                  <a:gd name="T23" fmla="*/ 945 h 4629"/>
                  <a:gd name="T24" fmla="*/ 3232 w 17013"/>
                  <a:gd name="T25" fmla="*/ 928 h 4629"/>
                  <a:gd name="T26" fmla="*/ 2988 w 17013"/>
                  <a:gd name="T27" fmla="*/ 911 h 4629"/>
                  <a:gd name="T28" fmla="*/ 2725 w 17013"/>
                  <a:gd name="T29" fmla="*/ 840 h 4629"/>
                  <a:gd name="T30" fmla="*/ 2463 w 17013"/>
                  <a:gd name="T31" fmla="*/ 769 h 4629"/>
                  <a:gd name="T32" fmla="*/ 2245 w 17013"/>
                  <a:gd name="T33" fmla="*/ 722 h 4629"/>
                  <a:gd name="T34" fmla="*/ 1996 w 17013"/>
                  <a:gd name="T35" fmla="*/ 684 h 4629"/>
                  <a:gd name="T36" fmla="*/ 1746 w 17013"/>
                  <a:gd name="T37" fmla="*/ 646 h 4629"/>
                  <a:gd name="T38" fmla="*/ 1498 w 17013"/>
                  <a:gd name="T39" fmla="*/ 590 h 4629"/>
                  <a:gd name="T40" fmla="*/ 1217 w 17013"/>
                  <a:gd name="T41" fmla="*/ 505 h 4629"/>
                  <a:gd name="T42" fmla="*/ 978 w 17013"/>
                  <a:gd name="T43" fmla="*/ 491 h 4629"/>
                  <a:gd name="T44" fmla="*/ 739 w 17013"/>
                  <a:gd name="T45" fmla="*/ 457 h 4629"/>
                  <a:gd name="T46" fmla="*/ 124 w 17013"/>
                  <a:gd name="T47" fmla="*/ 393 h 4629"/>
                  <a:gd name="T48" fmla="*/ 51 w 17013"/>
                  <a:gd name="T49" fmla="*/ 0 h 4629"/>
                  <a:gd name="T50" fmla="*/ 5 w 17013"/>
                  <a:gd name="T51" fmla="*/ 590 h 4629"/>
                  <a:gd name="T52" fmla="*/ 0 w 17013"/>
                  <a:gd name="T53" fmla="*/ 2188 h 4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013" h="4629">
                    <a:moveTo>
                      <a:pt x="17013" y="4629"/>
                    </a:moveTo>
                    <a:lnTo>
                      <a:pt x="14553" y="3931"/>
                    </a:lnTo>
                    <a:lnTo>
                      <a:pt x="12112" y="3145"/>
                    </a:lnTo>
                    <a:lnTo>
                      <a:pt x="10857" y="2765"/>
                    </a:lnTo>
                    <a:lnTo>
                      <a:pt x="9628" y="2411"/>
                    </a:lnTo>
                    <a:lnTo>
                      <a:pt x="8668" y="2158"/>
                    </a:lnTo>
                    <a:lnTo>
                      <a:pt x="7661" y="1830"/>
                    </a:lnTo>
                    <a:lnTo>
                      <a:pt x="6683" y="1668"/>
                    </a:lnTo>
                    <a:lnTo>
                      <a:pt x="5676" y="1445"/>
                    </a:lnTo>
                    <a:lnTo>
                      <a:pt x="4712" y="1214"/>
                    </a:lnTo>
                    <a:lnTo>
                      <a:pt x="3956" y="1060"/>
                    </a:lnTo>
                    <a:lnTo>
                      <a:pt x="3478" y="945"/>
                    </a:lnTo>
                    <a:lnTo>
                      <a:pt x="3232" y="928"/>
                    </a:lnTo>
                    <a:lnTo>
                      <a:pt x="2988" y="911"/>
                    </a:lnTo>
                    <a:lnTo>
                      <a:pt x="2725" y="840"/>
                    </a:lnTo>
                    <a:lnTo>
                      <a:pt x="2463" y="769"/>
                    </a:lnTo>
                    <a:lnTo>
                      <a:pt x="2245" y="722"/>
                    </a:lnTo>
                    <a:lnTo>
                      <a:pt x="1996" y="684"/>
                    </a:lnTo>
                    <a:lnTo>
                      <a:pt x="1746" y="646"/>
                    </a:lnTo>
                    <a:lnTo>
                      <a:pt x="1498" y="590"/>
                    </a:lnTo>
                    <a:lnTo>
                      <a:pt x="1217" y="505"/>
                    </a:lnTo>
                    <a:lnTo>
                      <a:pt x="978" y="491"/>
                    </a:lnTo>
                    <a:lnTo>
                      <a:pt x="739" y="457"/>
                    </a:lnTo>
                    <a:lnTo>
                      <a:pt x="124" y="393"/>
                    </a:lnTo>
                    <a:lnTo>
                      <a:pt x="51" y="0"/>
                    </a:lnTo>
                    <a:lnTo>
                      <a:pt x="5" y="590"/>
                    </a:lnTo>
                    <a:lnTo>
                      <a:pt x="0" y="2188"/>
                    </a:lnTo>
                  </a:path>
                </a:pathLst>
              </a:custGeom>
              <a:noFill/>
              <a:ln w="17463">
                <a:solidFill>
                  <a:srgbClr val="00CC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1" name="Freeform 221">
                <a:extLst>
                  <a:ext uri="{FF2B5EF4-FFF2-40B4-BE49-F238E27FC236}">
                    <a16:creationId xmlns:a16="http://schemas.microsoft.com/office/drawing/2014/main" id="{76E14524-2175-46FA-F314-D06BAEA3273B}"/>
                  </a:ext>
                </a:extLst>
              </p:cNvPr>
              <p:cNvSpPr>
                <a:spLocks/>
              </p:cNvSpPr>
              <p:nvPr/>
            </p:nvSpPr>
            <p:spPr bwMode="auto">
              <a:xfrm>
                <a:off x="717550" y="4033838"/>
                <a:ext cx="34925" cy="34925"/>
              </a:xfrm>
              <a:custGeom>
                <a:avLst/>
                <a:gdLst>
                  <a:gd name="T0" fmla="*/ 66 w 132"/>
                  <a:gd name="T1" fmla="*/ 0 h 132"/>
                  <a:gd name="T2" fmla="*/ 52 w 132"/>
                  <a:gd name="T3" fmla="*/ 1 h 132"/>
                  <a:gd name="T4" fmla="*/ 40 w 132"/>
                  <a:gd name="T5" fmla="*/ 4 h 132"/>
                  <a:gd name="T6" fmla="*/ 29 w 132"/>
                  <a:gd name="T7" fmla="*/ 10 h 132"/>
                  <a:gd name="T8" fmla="*/ 20 w 132"/>
                  <a:gd name="T9" fmla="*/ 20 h 132"/>
                  <a:gd name="T10" fmla="*/ 10 w 132"/>
                  <a:gd name="T11" fmla="*/ 29 h 132"/>
                  <a:gd name="T12" fmla="*/ 5 w 132"/>
                  <a:gd name="T13" fmla="*/ 40 h 132"/>
                  <a:gd name="T14" fmla="*/ 1 w 132"/>
                  <a:gd name="T15" fmla="*/ 52 h 132"/>
                  <a:gd name="T16" fmla="*/ 0 w 132"/>
                  <a:gd name="T17" fmla="*/ 66 h 132"/>
                  <a:gd name="T18" fmla="*/ 1 w 132"/>
                  <a:gd name="T19" fmla="*/ 78 h 132"/>
                  <a:gd name="T20" fmla="*/ 5 w 132"/>
                  <a:gd name="T21" fmla="*/ 92 h 132"/>
                  <a:gd name="T22" fmla="*/ 10 w 132"/>
                  <a:gd name="T23" fmla="*/ 103 h 132"/>
                  <a:gd name="T24" fmla="*/ 20 w 132"/>
                  <a:gd name="T25" fmla="*/ 114 h 132"/>
                  <a:gd name="T26" fmla="*/ 29 w 132"/>
                  <a:gd name="T27" fmla="*/ 121 h 132"/>
                  <a:gd name="T28" fmla="*/ 40 w 132"/>
                  <a:gd name="T29" fmla="*/ 127 h 132"/>
                  <a:gd name="T30" fmla="*/ 52 w 132"/>
                  <a:gd name="T31" fmla="*/ 130 h 132"/>
                  <a:gd name="T32" fmla="*/ 66 w 132"/>
                  <a:gd name="T33" fmla="*/ 132 h 132"/>
                  <a:gd name="T34" fmla="*/ 68 w 132"/>
                  <a:gd name="T35" fmla="*/ 131 h 132"/>
                  <a:gd name="T36" fmla="*/ 72 w 132"/>
                  <a:gd name="T37" fmla="*/ 131 h 132"/>
                  <a:gd name="T38" fmla="*/ 78 w 132"/>
                  <a:gd name="T39" fmla="*/ 130 h 132"/>
                  <a:gd name="T40" fmla="*/ 92 w 132"/>
                  <a:gd name="T41" fmla="*/ 127 h 132"/>
                  <a:gd name="T42" fmla="*/ 103 w 132"/>
                  <a:gd name="T43" fmla="*/ 121 h 132"/>
                  <a:gd name="T44" fmla="*/ 114 w 132"/>
                  <a:gd name="T45" fmla="*/ 114 h 132"/>
                  <a:gd name="T46" fmla="*/ 121 w 132"/>
                  <a:gd name="T47" fmla="*/ 103 h 132"/>
                  <a:gd name="T48" fmla="*/ 127 w 132"/>
                  <a:gd name="T49" fmla="*/ 92 h 132"/>
                  <a:gd name="T50" fmla="*/ 130 w 132"/>
                  <a:gd name="T51" fmla="*/ 78 h 132"/>
                  <a:gd name="T52" fmla="*/ 131 w 132"/>
                  <a:gd name="T53" fmla="*/ 72 h 132"/>
                  <a:gd name="T54" fmla="*/ 131 w 132"/>
                  <a:gd name="T55" fmla="*/ 68 h 132"/>
                  <a:gd name="T56" fmla="*/ 132 w 132"/>
                  <a:gd name="T57" fmla="*/ 66 h 132"/>
                  <a:gd name="T58" fmla="*/ 130 w 132"/>
                  <a:gd name="T59" fmla="*/ 52 h 132"/>
                  <a:gd name="T60" fmla="*/ 127 w 132"/>
                  <a:gd name="T61" fmla="*/ 40 h 132"/>
                  <a:gd name="T62" fmla="*/ 121 w 132"/>
                  <a:gd name="T63" fmla="*/ 29 h 132"/>
                  <a:gd name="T64" fmla="*/ 114 w 132"/>
                  <a:gd name="T65" fmla="*/ 20 h 132"/>
                  <a:gd name="T66" fmla="*/ 103 w 132"/>
                  <a:gd name="T67" fmla="*/ 10 h 132"/>
                  <a:gd name="T68" fmla="*/ 92 w 132"/>
                  <a:gd name="T69" fmla="*/ 4 h 132"/>
                  <a:gd name="T70" fmla="*/ 78 w 132"/>
                  <a:gd name="T71" fmla="*/ 1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52" y="1"/>
                    </a:lnTo>
                    <a:lnTo>
                      <a:pt x="40" y="4"/>
                    </a:lnTo>
                    <a:lnTo>
                      <a:pt x="29" y="10"/>
                    </a:lnTo>
                    <a:lnTo>
                      <a:pt x="20" y="20"/>
                    </a:lnTo>
                    <a:lnTo>
                      <a:pt x="10" y="29"/>
                    </a:lnTo>
                    <a:lnTo>
                      <a:pt x="5" y="40"/>
                    </a:lnTo>
                    <a:lnTo>
                      <a:pt x="1" y="52"/>
                    </a:lnTo>
                    <a:lnTo>
                      <a:pt x="0" y="66"/>
                    </a:lnTo>
                    <a:lnTo>
                      <a:pt x="1" y="78"/>
                    </a:lnTo>
                    <a:lnTo>
                      <a:pt x="5" y="92"/>
                    </a:lnTo>
                    <a:lnTo>
                      <a:pt x="10" y="103"/>
                    </a:lnTo>
                    <a:lnTo>
                      <a:pt x="20" y="114"/>
                    </a:lnTo>
                    <a:lnTo>
                      <a:pt x="29" y="121"/>
                    </a:lnTo>
                    <a:lnTo>
                      <a:pt x="40" y="127"/>
                    </a:lnTo>
                    <a:lnTo>
                      <a:pt x="52" y="130"/>
                    </a:lnTo>
                    <a:lnTo>
                      <a:pt x="66" y="132"/>
                    </a:lnTo>
                    <a:lnTo>
                      <a:pt x="68" y="131"/>
                    </a:lnTo>
                    <a:lnTo>
                      <a:pt x="72" y="131"/>
                    </a:lnTo>
                    <a:lnTo>
                      <a:pt x="78" y="130"/>
                    </a:lnTo>
                    <a:lnTo>
                      <a:pt x="92" y="127"/>
                    </a:lnTo>
                    <a:lnTo>
                      <a:pt x="103" y="121"/>
                    </a:lnTo>
                    <a:lnTo>
                      <a:pt x="114" y="114"/>
                    </a:lnTo>
                    <a:lnTo>
                      <a:pt x="121" y="103"/>
                    </a:lnTo>
                    <a:lnTo>
                      <a:pt x="127" y="92"/>
                    </a:lnTo>
                    <a:lnTo>
                      <a:pt x="130" y="78"/>
                    </a:lnTo>
                    <a:lnTo>
                      <a:pt x="131" y="72"/>
                    </a:lnTo>
                    <a:lnTo>
                      <a:pt x="131" y="68"/>
                    </a:lnTo>
                    <a:lnTo>
                      <a:pt x="132" y="66"/>
                    </a:lnTo>
                    <a:lnTo>
                      <a:pt x="130" y="52"/>
                    </a:lnTo>
                    <a:lnTo>
                      <a:pt x="127" y="40"/>
                    </a:lnTo>
                    <a:lnTo>
                      <a:pt x="121" y="29"/>
                    </a:lnTo>
                    <a:lnTo>
                      <a:pt x="114" y="20"/>
                    </a:lnTo>
                    <a:lnTo>
                      <a:pt x="103" y="10"/>
                    </a:lnTo>
                    <a:lnTo>
                      <a:pt x="92" y="4"/>
                    </a:lnTo>
                    <a:lnTo>
                      <a:pt x="78" y="1"/>
                    </a:lnTo>
                    <a:lnTo>
                      <a:pt x="66" y="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2" name="Freeform 222">
                <a:extLst>
                  <a:ext uri="{FF2B5EF4-FFF2-40B4-BE49-F238E27FC236}">
                    <a16:creationId xmlns:a16="http://schemas.microsoft.com/office/drawing/2014/main" id="{12BD619F-FAFF-24DF-05F7-2FBF1331D916}"/>
                  </a:ext>
                </a:extLst>
              </p:cNvPr>
              <p:cNvSpPr>
                <a:spLocks/>
              </p:cNvSpPr>
              <p:nvPr/>
            </p:nvSpPr>
            <p:spPr bwMode="auto">
              <a:xfrm>
                <a:off x="719138" y="3748088"/>
                <a:ext cx="34925" cy="34925"/>
              </a:xfrm>
              <a:custGeom>
                <a:avLst/>
                <a:gdLst>
                  <a:gd name="T0" fmla="*/ 67 w 133"/>
                  <a:gd name="T1" fmla="*/ 0 h 133"/>
                  <a:gd name="T2" fmla="*/ 52 w 133"/>
                  <a:gd name="T3" fmla="*/ 1 h 133"/>
                  <a:gd name="T4" fmla="*/ 40 w 133"/>
                  <a:gd name="T5" fmla="*/ 5 h 133"/>
                  <a:gd name="T6" fmla="*/ 29 w 133"/>
                  <a:gd name="T7" fmla="*/ 10 h 133"/>
                  <a:gd name="T8" fmla="*/ 20 w 133"/>
                  <a:gd name="T9" fmla="*/ 20 h 133"/>
                  <a:gd name="T10" fmla="*/ 10 w 133"/>
                  <a:gd name="T11" fmla="*/ 29 h 133"/>
                  <a:gd name="T12" fmla="*/ 5 w 133"/>
                  <a:gd name="T13" fmla="*/ 40 h 133"/>
                  <a:gd name="T14" fmla="*/ 2 w 133"/>
                  <a:gd name="T15" fmla="*/ 52 h 133"/>
                  <a:gd name="T16" fmla="*/ 0 w 133"/>
                  <a:gd name="T17" fmla="*/ 66 h 133"/>
                  <a:gd name="T18" fmla="*/ 2 w 133"/>
                  <a:gd name="T19" fmla="*/ 79 h 133"/>
                  <a:gd name="T20" fmla="*/ 5 w 133"/>
                  <a:gd name="T21" fmla="*/ 92 h 133"/>
                  <a:gd name="T22" fmla="*/ 10 w 133"/>
                  <a:gd name="T23" fmla="*/ 103 h 133"/>
                  <a:gd name="T24" fmla="*/ 20 w 133"/>
                  <a:gd name="T25" fmla="*/ 114 h 133"/>
                  <a:gd name="T26" fmla="*/ 29 w 133"/>
                  <a:gd name="T27" fmla="*/ 122 h 133"/>
                  <a:gd name="T28" fmla="*/ 40 w 133"/>
                  <a:gd name="T29" fmla="*/ 127 h 133"/>
                  <a:gd name="T30" fmla="*/ 52 w 133"/>
                  <a:gd name="T31" fmla="*/ 130 h 133"/>
                  <a:gd name="T32" fmla="*/ 67 w 133"/>
                  <a:gd name="T33" fmla="*/ 133 h 133"/>
                  <a:gd name="T34" fmla="*/ 69 w 133"/>
                  <a:gd name="T35" fmla="*/ 132 h 133"/>
                  <a:gd name="T36" fmla="*/ 72 w 133"/>
                  <a:gd name="T37" fmla="*/ 132 h 133"/>
                  <a:gd name="T38" fmla="*/ 79 w 133"/>
                  <a:gd name="T39" fmla="*/ 130 h 133"/>
                  <a:gd name="T40" fmla="*/ 92 w 133"/>
                  <a:gd name="T41" fmla="*/ 127 h 133"/>
                  <a:gd name="T42" fmla="*/ 103 w 133"/>
                  <a:gd name="T43" fmla="*/ 122 h 133"/>
                  <a:gd name="T44" fmla="*/ 114 w 133"/>
                  <a:gd name="T45" fmla="*/ 114 h 133"/>
                  <a:gd name="T46" fmla="*/ 122 w 133"/>
                  <a:gd name="T47" fmla="*/ 103 h 133"/>
                  <a:gd name="T48" fmla="*/ 127 w 133"/>
                  <a:gd name="T49" fmla="*/ 92 h 133"/>
                  <a:gd name="T50" fmla="*/ 130 w 133"/>
                  <a:gd name="T51" fmla="*/ 79 h 133"/>
                  <a:gd name="T52" fmla="*/ 132 w 133"/>
                  <a:gd name="T53" fmla="*/ 72 h 133"/>
                  <a:gd name="T54" fmla="*/ 132 w 133"/>
                  <a:gd name="T55" fmla="*/ 69 h 133"/>
                  <a:gd name="T56" fmla="*/ 133 w 133"/>
                  <a:gd name="T57" fmla="*/ 66 h 133"/>
                  <a:gd name="T58" fmla="*/ 130 w 133"/>
                  <a:gd name="T59" fmla="*/ 52 h 133"/>
                  <a:gd name="T60" fmla="*/ 127 w 133"/>
                  <a:gd name="T61" fmla="*/ 40 h 133"/>
                  <a:gd name="T62" fmla="*/ 122 w 133"/>
                  <a:gd name="T63" fmla="*/ 29 h 133"/>
                  <a:gd name="T64" fmla="*/ 114 w 133"/>
                  <a:gd name="T65" fmla="*/ 20 h 133"/>
                  <a:gd name="T66" fmla="*/ 103 w 133"/>
                  <a:gd name="T67" fmla="*/ 10 h 133"/>
                  <a:gd name="T68" fmla="*/ 92 w 133"/>
                  <a:gd name="T69" fmla="*/ 5 h 133"/>
                  <a:gd name="T70" fmla="*/ 79 w 133"/>
                  <a:gd name="T71" fmla="*/ 1 h 133"/>
                  <a:gd name="T72" fmla="*/ 67 w 133"/>
                  <a:gd name="T7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3" h="133">
                    <a:moveTo>
                      <a:pt x="67" y="0"/>
                    </a:moveTo>
                    <a:lnTo>
                      <a:pt x="52" y="1"/>
                    </a:lnTo>
                    <a:lnTo>
                      <a:pt x="40" y="5"/>
                    </a:lnTo>
                    <a:lnTo>
                      <a:pt x="29" y="10"/>
                    </a:lnTo>
                    <a:lnTo>
                      <a:pt x="20" y="20"/>
                    </a:lnTo>
                    <a:lnTo>
                      <a:pt x="10" y="29"/>
                    </a:lnTo>
                    <a:lnTo>
                      <a:pt x="5" y="40"/>
                    </a:lnTo>
                    <a:lnTo>
                      <a:pt x="2" y="52"/>
                    </a:lnTo>
                    <a:lnTo>
                      <a:pt x="0" y="66"/>
                    </a:lnTo>
                    <a:lnTo>
                      <a:pt x="2" y="79"/>
                    </a:lnTo>
                    <a:lnTo>
                      <a:pt x="5" y="92"/>
                    </a:lnTo>
                    <a:lnTo>
                      <a:pt x="10" y="103"/>
                    </a:lnTo>
                    <a:lnTo>
                      <a:pt x="20" y="114"/>
                    </a:lnTo>
                    <a:lnTo>
                      <a:pt x="29" y="122"/>
                    </a:lnTo>
                    <a:lnTo>
                      <a:pt x="40" y="127"/>
                    </a:lnTo>
                    <a:lnTo>
                      <a:pt x="52" y="130"/>
                    </a:lnTo>
                    <a:lnTo>
                      <a:pt x="67" y="133"/>
                    </a:lnTo>
                    <a:lnTo>
                      <a:pt x="69" y="132"/>
                    </a:lnTo>
                    <a:lnTo>
                      <a:pt x="72" y="132"/>
                    </a:lnTo>
                    <a:lnTo>
                      <a:pt x="79" y="130"/>
                    </a:lnTo>
                    <a:lnTo>
                      <a:pt x="92" y="127"/>
                    </a:lnTo>
                    <a:lnTo>
                      <a:pt x="103" y="122"/>
                    </a:lnTo>
                    <a:lnTo>
                      <a:pt x="114" y="114"/>
                    </a:lnTo>
                    <a:lnTo>
                      <a:pt x="122" y="103"/>
                    </a:lnTo>
                    <a:lnTo>
                      <a:pt x="127" y="92"/>
                    </a:lnTo>
                    <a:lnTo>
                      <a:pt x="130" y="79"/>
                    </a:lnTo>
                    <a:lnTo>
                      <a:pt x="132" y="72"/>
                    </a:lnTo>
                    <a:lnTo>
                      <a:pt x="132" y="69"/>
                    </a:lnTo>
                    <a:lnTo>
                      <a:pt x="133" y="66"/>
                    </a:lnTo>
                    <a:lnTo>
                      <a:pt x="130" y="52"/>
                    </a:lnTo>
                    <a:lnTo>
                      <a:pt x="127" y="40"/>
                    </a:lnTo>
                    <a:lnTo>
                      <a:pt x="122" y="29"/>
                    </a:lnTo>
                    <a:lnTo>
                      <a:pt x="114" y="20"/>
                    </a:lnTo>
                    <a:lnTo>
                      <a:pt x="103" y="10"/>
                    </a:lnTo>
                    <a:lnTo>
                      <a:pt x="92" y="5"/>
                    </a:lnTo>
                    <a:lnTo>
                      <a:pt x="79" y="1"/>
                    </a:lnTo>
                    <a:lnTo>
                      <a:pt x="67" y="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3" name="Freeform 223">
                <a:extLst>
                  <a:ext uri="{FF2B5EF4-FFF2-40B4-BE49-F238E27FC236}">
                    <a16:creationId xmlns:a16="http://schemas.microsoft.com/office/drawing/2014/main" id="{E23E87DA-F5BA-21F7-39BE-9AC47339CC38}"/>
                  </a:ext>
                </a:extLst>
              </p:cNvPr>
              <p:cNvSpPr>
                <a:spLocks/>
              </p:cNvSpPr>
              <p:nvPr/>
            </p:nvSpPr>
            <p:spPr bwMode="auto">
              <a:xfrm>
                <a:off x="719138" y="3662363"/>
                <a:ext cx="34925" cy="34925"/>
              </a:xfrm>
              <a:custGeom>
                <a:avLst/>
                <a:gdLst>
                  <a:gd name="T0" fmla="*/ 66 w 132"/>
                  <a:gd name="T1" fmla="*/ 0 h 132"/>
                  <a:gd name="T2" fmla="*/ 51 w 132"/>
                  <a:gd name="T3" fmla="*/ 1 h 132"/>
                  <a:gd name="T4" fmla="*/ 39 w 132"/>
                  <a:gd name="T5" fmla="*/ 4 h 132"/>
                  <a:gd name="T6" fmla="*/ 28 w 132"/>
                  <a:gd name="T7" fmla="*/ 10 h 132"/>
                  <a:gd name="T8" fmla="*/ 19 w 132"/>
                  <a:gd name="T9" fmla="*/ 20 h 132"/>
                  <a:gd name="T10" fmla="*/ 9 w 132"/>
                  <a:gd name="T11" fmla="*/ 29 h 132"/>
                  <a:gd name="T12" fmla="*/ 4 w 132"/>
                  <a:gd name="T13" fmla="*/ 40 h 132"/>
                  <a:gd name="T14" fmla="*/ 1 w 132"/>
                  <a:gd name="T15" fmla="*/ 52 h 132"/>
                  <a:gd name="T16" fmla="*/ 0 w 132"/>
                  <a:gd name="T17" fmla="*/ 66 h 132"/>
                  <a:gd name="T18" fmla="*/ 1 w 132"/>
                  <a:gd name="T19" fmla="*/ 78 h 132"/>
                  <a:gd name="T20" fmla="*/ 4 w 132"/>
                  <a:gd name="T21" fmla="*/ 91 h 132"/>
                  <a:gd name="T22" fmla="*/ 9 w 132"/>
                  <a:gd name="T23" fmla="*/ 102 h 132"/>
                  <a:gd name="T24" fmla="*/ 19 w 132"/>
                  <a:gd name="T25" fmla="*/ 114 h 132"/>
                  <a:gd name="T26" fmla="*/ 28 w 132"/>
                  <a:gd name="T27" fmla="*/ 121 h 132"/>
                  <a:gd name="T28" fmla="*/ 39 w 132"/>
                  <a:gd name="T29" fmla="*/ 127 h 132"/>
                  <a:gd name="T30" fmla="*/ 51 w 132"/>
                  <a:gd name="T31" fmla="*/ 130 h 132"/>
                  <a:gd name="T32" fmla="*/ 66 w 132"/>
                  <a:gd name="T33" fmla="*/ 132 h 132"/>
                  <a:gd name="T34" fmla="*/ 68 w 132"/>
                  <a:gd name="T35" fmla="*/ 131 h 132"/>
                  <a:gd name="T36" fmla="*/ 71 w 132"/>
                  <a:gd name="T37" fmla="*/ 131 h 132"/>
                  <a:gd name="T38" fmla="*/ 78 w 132"/>
                  <a:gd name="T39" fmla="*/ 130 h 132"/>
                  <a:gd name="T40" fmla="*/ 91 w 132"/>
                  <a:gd name="T41" fmla="*/ 127 h 132"/>
                  <a:gd name="T42" fmla="*/ 102 w 132"/>
                  <a:gd name="T43" fmla="*/ 121 h 132"/>
                  <a:gd name="T44" fmla="*/ 113 w 132"/>
                  <a:gd name="T45" fmla="*/ 114 h 132"/>
                  <a:gd name="T46" fmla="*/ 121 w 132"/>
                  <a:gd name="T47" fmla="*/ 102 h 132"/>
                  <a:gd name="T48" fmla="*/ 126 w 132"/>
                  <a:gd name="T49" fmla="*/ 91 h 132"/>
                  <a:gd name="T50" fmla="*/ 130 w 132"/>
                  <a:gd name="T51" fmla="*/ 78 h 132"/>
                  <a:gd name="T52" fmla="*/ 131 w 132"/>
                  <a:gd name="T53" fmla="*/ 72 h 132"/>
                  <a:gd name="T54" fmla="*/ 131 w 132"/>
                  <a:gd name="T55" fmla="*/ 68 h 132"/>
                  <a:gd name="T56" fmla="*/ 132 w 132"/>
                  <a:gd name="T57" fmla="*/ 66 h 132"/>
                  <a:gd name="T58" fmla="*/ 130 w 132"/>
                  <a:gd name="T59" fmla="*/ 52 h 132"/>
                  <a:gd name="T60" fmla="*/ 126 w 132"/>
                  <a:gd name="T61" fmla="*/ 40 h 132"/>
                  <a:gd name="T62" fmla="*/ 121 w 132"/>
                  <a:gd name="T63" fmla="*/ 29 h 132"/>
                  <a:gd name="T64" fmla="*/ 113 w 132"/>
                  <a:gd name="T65" fmla="*/ 20 h 132"/>
                  <a:gd name="T66" fmla="*/ 102 w 132"/>
                  <a:gd name="T67" fmla="*/ 10 h 132"/>
                  <a:gd name="T68" fmla="*/ 91 w 132"/>
                  <a:gd name="T69" fmla="*/ 4 h 132"/>
                  <a:gd name="T70" fmla="*/ 78 w 132"/>
                  <a:gd name="T71" fmla="*/ 1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51" y="1"/>
                    </a:lnTo>
                    <a:lnTo>
                      <a:pt x="39" y="4"/>
                    </a:lnTo>
                    <a:lnTo>
                      <a:pt x="28" y="10"/>
                    </a:lnTo>
                    <a:lnTo>
                      <a:pt x="19" y="20"/>
                    </a:lnTo>
                    <a:lnTo>
                      <a:pt x="9" y="29"/>
                    </a:lnTo>
                    <a:lnTo>
                      <a:pt x="4" y="40"/>
                    </a:lnTo>
                    <a:lnTo>
                      <a:pt x="1" y="52"/>
                    </a:lnTo>
                    <a:lnTo>
                      <a:pt x="0" y="66"/>
                    </a:lnTo>
                    <a:lnTo>
                      <a:pt x="1" y="78"/>
                    </a:lnTo>
                    <a:lnTo>
                      <a:pt x="4" y="91"/>
                    </a:lnTo>
                    <a:lnTo>
                      <a:pt x="9" y="102"/>
                    </a:lnTo>
                    <a:lnTo>
                      <a:pt x="19" y="114"/>
                    </a:lnTo>
                    <a:lnTo>
                      <a:pt x="28" y="121"/>
                    </a:lnTo>
                    <a:lnTo>
                      <a:pt x="39" y="127"/>
                    </a:lnTo>
                    <a:lnTo>
                      <a:pt x="51" y="130"/>
                    </a:lnTo>
                    <a:lnTo>
                      <a:pt x="66" y="132"/>
                    </a:lnTo>
                    <a:lnTo>
                      <a:pt x="68" y="131"/>
                    </a:lnTo>
                    <a:lnTo>
                      <a:pt x="71" y="131"/>
                    </a:lnTo>
                    <a:lnTo>
                      <a:pt x="78" y="130"/>
                    </a:lnTo>
                    <a:lnTo>
                      <a:pt x="91" y="127"/>
                    </a:lnTo>
                    <a:lnTo>
                      <a:pt x="102" y="121"/>
                    </a:lnTo>
                    <a:lnTo>
                      <a:pt x="113" y="114"/>
                    </a:lnTo>
                    <a:lnTo>
                      <a:pt x="121" y="102"/>
                    </a:lnTo>
                    <a:lnTo>
                      <a:pt x="126" y="91"/>
                    </a:lnTo>
                    <a:lnTo>
                      <a:pt x="130" y="78"/>
                    </a:lnTo>
                    <a:lnTo>
                      <a:pt x="131" y="72"/>
                    </a:lnTo>
                    <a:lnTo>
                      <a:pt x="131" y="68"/>
                    </a:lnTo>
                    <a:lnTo>
                      <a:pt x="132" y="66"/>
                    </a:lnTo>
                    <a:lnTo>
                      <a:pt x="130" y="52"/>
                    </a:lnTo>
                    <a:lnTo>
                      <a:pt x="126" y="40"/>
                    </a:lnTo>
                    <a:lnTo>
                      <a:pt x="121" y="29"/>
                    </a:lnTo>
                    <a:lnTo>
                      <a:pt x="113" y="20"/>
                    </a:lnTo>
                    <a:lnTo>
                      <a:pt x="102" y="10"/>
                    </a:lnTo>
                    <a:lnTo>
                      <a:pt x="91" y="4"/>
                    </a:lnTo>
                    <a:lnTo>
                      <a:pt x="78" y="1"/>
                    </a:lnTo>
                    <a:lnTo>
                      <a:pt x="66" y="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4" name="Freeform 224">
                <a:extLst>
                  <a:ext uri="{FF2B5EF4-FFF2-40B4-BE49-F238E27FC236}">
                    <a16:creationId xmlns:a16="http://schemas.microsoft.com/office/drawing/2014/main" id="{45FBF6C6-72FD-FBBD-BD30-CEA288134040}"/>
                  </a:ext>
                </a:extLst>
              </p:cNvPr>
              <p:cNvSpPr>
                <a:spLocks/>
              </p:cNvSpPr>
              <p:nvPr/>
            </p:nvSpPr>
            <p:spPr bwMode="auto">
              <a:xfrm>
                <a:off x="719138" y="3609975"/>
                <a:ext cx="34925" cy="34925"/>
              </a:xfrm>
              <a:custGeom>
                <a:avLst/>
                <a:gdLst>
                  <a:gd name="T0" fmla="*/ 66 w 132"/>
                  <a:gd name="T1" fmla="*/ 0 h 133"/>
                  <a:gd name="T2" fmla="*/ 51 w 132"/>
                  <a:gd name="T3" fmla="*/ 2 h 133"/>
                  <a:gd name="T4" fmla="*/ 39 w 132"/>
                  <a:gd name="T5" fmla="*/ 5 h 133"/>
                  <a:gd name="T6" fmla="*/ 28 w 132"/>
                  <a:gd name="T7" fmla="*/ 10 h 133"/>
                  <a:gd name="T8" fmla="*/ 19 w 132"/>
                  <a:gd name="T9" fmla="*/ 20 h 133"/>
                  <a:gd name="T10" fmla="*/ 9 w 132"/>
                  <a:gd name="T11" fmla="*/ 29 h 133"/>
                  <a:gd name="T12" fmla="*/ 4 w 132"/>
                  <a:gd name="T13" fmla="*/ 40 h 133"/>
                  <a:gd name="T14" fmla="*/ 1 w 132"/>
                  <a:gd name="T15" fmla="*/ 52 h 133"/>
                  <a:gd name="T16" fmla="*/ 0 w 132"/>
                  <a:gd name="T17" fmla="*/ 67 h 133"/>
                  <a:gd name="T18" fmla="*/ 1 w 132"/>
                  <a:gd name="T19" fmla="*/ 79 h 133"/>
                  <a:gd name="T20" fmla="*/ 4 w 132"/>
                  <a:gd name="T21" fmla="*/ 92 h 133"/>
                  <a:gd name="T22" fmla="*/ 9 w 132"/>
                  <a:gd name="T23" fmla="*/ 103 h 133"/>
                  <a:gd name="T24" fmla="*/ 19 w 132"/>
                  <a:gd name="T25" fmla="*/ 114 h 133"/>
                  <a:gd name="T26" fmla="*/ 28 w 132"/>
                  <a:gd name="T27" fmla="*/ 122 h 133"/>
                  <a:gd name="T28" fmla="*/ 39 w 132"/>
                  <a:gd name="T29" fmla="*/ 127 h 133"/>
                  <a:gd name="T30" fmla="*/ 51 w 132"/>
                  <a:gd name="T31" fmla="*/ 131 h 133"/>
                  <a:gd name="T32" fmla="*/ 66 w 132"/>
                  <a:gd name="T33" fmla="*/ 133 h 133"/>
                  <a:gd name="T34" fmla="*/ 68 w 132"/>
                  <a:gd name="T35" fmla="*/ 132 h 133"/>
                  <a:gd name="T36" fmla="*/ 71 w 132"/>
                  <a:gd name="T37" fmla="*/ 132 h 133"/>
                  <a:gd name="T38" fmla="*/ 78 w 132"/>
                  <a:gd name="T39" fmla="*/ 131 h 133"/>
                  <a:gd name="T40" fmla="*/ 91 w 132"/>
                  <a:gd name="T41" fmla="*/ 127 h 133"/>
                  <a:gd name="T42" fmla="*/ 102 w 132"/>
                  <a:gd name="T43" fmla="*/ 122 h 133"/>
                  <a:gd name="T44" fmla="*/ 113 w 132"/>
                  <a:gd name="T45" fmla="*/ 114 h 133"/>
                  <a:gd name="T46" fmla="*/ 121 w 132"/>
                  <a:gd name="T47" fmla="*/ 103 h 133"/>
                  <a:gd name="T48" fmla="*/ 126 w 132"/>
                  <a:gd name="T49" fmla="*/ 92 h 133"/>
                  <a:gd name="T50" fmla="*/ 130 w 132"/>
                  <a:gd name="T51" fmla="*/ 79 h 133"/>
                  <a:gd name="T52" fmla="*/ 131 w 132"/>
                  <a:gd name="T53" fmla="*/ 72 h 133"/>
                  <a:gd name="T54" fmla="*/ 131 w 132"/>
                  <a:gd name="T55" fmla="*/ 69 h 133"/>
                  <a:gd name="T56" fmla="*/ 132 w 132"/>
                  <a:gd name="T57" fmla="*/ 67 h 133"/>
                  <a:gd name="T58" fmla="*/ 130 w 132"/>
                  <a:gd name="T59" fmla="*/ 52 h 133"/>
                  <a:gd name="T60" fmla="*/ 126 w 132"/>
                  <a:gd name="T61" fmla="*/ 40 h 133"/>
                  <a:gd name="T62" fmla="*/ 121 w 132"/>
                  <a:gd name="T63" fmla="*/ 29 h 133"/>
                  <a:gd name="T64" fmla="*/ 113 w 132"/>
                  <a:gd name="T65" fmla="*/ 20 h 133"/>
                  <a:gd name="T66" fmla="*/ 102 w 132"/>
                  <a:gd name="T67" fmla="*/ 10 h 133"/>
                  <a:gd name="T68" fmla="*/ 91 w 132"/>
                  <a:gd name="T69" fmla="*/ 5 h 133"/>
                  <a:gd name="T70" fmla="*/ 78 w 132"/>
                  <a:gd name="T71" fmla="*/ 2 h 133"/>
                  <a:gd name="T72" fmla="*/ 66 w 132"/>
                  <a:gd name="T7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3">
                    <a:moveTo>
                      <a:pt x="66" y="0"/>
                    </a:moveTo>
                    <a:lnTo>
                      <a:pt x="51" y="2"/>
                    </a:lnTo>
                    <a:lnTo>
                      <a:pt x="39" y="5"/>
                    </a:lnTo>
                    <a:lnTo>
                      <a:pt x="28" y="10"/>
                    </a:lnTo>
                    <a:lnTo>
                      <a:pt x="19" y="20"/>
                    </a:lnTo>
                    <a:lnTo>
                      <a:pt x="9" y="29"/>
                    </a:lnTo>
                    <a:lnTo>
                      <a:pt x="4" y="40"/>
                    </a:lnTo>
                    <a:lnTo>
                      <a:pt x="1" y="52"/>
                    </a:lnTo>
                    <a:lnTo>
                      <a:pt x="0" y="67"/>
                    </a:lnTo>
                    <a:lnTo>
                      <a:pt x="1" y="79"/>
                    </a:lnTo>
                    <a:lnTo>
                      <a:pt x="4" y="92"/>
                    </a:lnTo>
                    <a:lnTo>
                      <a:pt x="9" y="103"/>
                    </a:lnTo>
                    <a:lnTo>
                      <a:pt x="19" y="114"/>
                    </a:lnTo>
                    <a:lnTo>
                      <a:pt x="28" y="122"/>
                    </a:lnTo>
                    <a:lnTo>
                      <a:pt x="39" y="127"/>
                    </a:lnTo>
                    <a:lnTo>
                      <a:pt x="51" y="131"/>
                    </a:lnTo>
                    <a:lnTo>
                      <a:pt x="66" y="133"/>
                    </a:lnTo>
                    <a:lnTo>
                      <a:pt x="68" y="132"/>
                    </a:lnTo>
                    <a:lnTo>
                      <a:pt x="71" y="132"/>
                    </a:lnTo>
                    <a:lnTo>
                      <a:pt x="78" y="131"/>
                    </a:lnTo>
                    <a:lnTo>
                      <a:pt x="91" y="127"/>
                    </a:lnTo>
                    <a:lnTo>
                      <a:pt x="102" y="122"/>
                    </a:lnTo>
                    <a:lnTo>
                      <a:pt x="113" y="114"/>
                    </a:lnTo>
                    <a:lnTo>
                      <a:pt x="121" y="103"/>
                    </a:lnTo>
                    <a:lnTo>
                      <a:pt x="126" y="92"/>
                    </a:lnTo>
                    <a:lnTo>
                      <a:pt x="130" y="79"/>
                    </a:lnTo>
                    <a:lnTo>
                      <a:pt x="131" y="72"/>
                    </a:lnTo>
                    <a:lnTo>
                      <a:pt x="131" y="69"/>
                    </a:lnTo>
                    <a:lnTo>
                      <a:pt x="132" y="67"/>
                    </a:lnTo>
                    <a:lnTo>
                      <a:pt x="130" y="52"/>
                    </a:lnTo>
                    <a:lnTo>
                      <a:pt x="126" y="40"/>
                    </a:lnTo>
                    <a:lnTo>
                      <a:pt x="121" y="29"/>
                    </a:lnTo>
                    <a:lnTo>
                      <a:pt x="113" y="20"/>
                    </a:lnTo>
                    <a:lnTo>
                      <a:pt x="102" y="10"/>
                    </a:lnTo>
                    <a:lnTo>
                      <a:pt x="91" y="5"/>
                    </a:lnTo>
                    <a:lnTo>
                      <a:pt x="78" y="2"/>
                    </a:lnTo>
                    <a:lnTo>
                      <a:pt x="66" y="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5" name="Freeform 225">
                <a:extLst>
                  <a:ext uri="{FF2B5EF4-FFF2-40B4-BE49-F238E27FC236}">
                    <a16:creationId xmlns:a16="http://schemas.microsoft.com/office/drawing/2014/main" id="{00F591B8-8D7A-052F-2352-EE61DC841ACE}"/>
                  </a:ext>
                </a:extLst>
              </p:cNvPr>
              <p:cNvSpPr>
                <a:spLocks/>
              </p:cNvSpPr>
              <p:nvPr/>
            </p:nvSpPr>
            <p:spPr bwMode="auto">
              <a:xfrm>
                <a:off x="725488" y="3532188"/>
                <a:ext cx="34925" cy="34925"/>
              </a:xfrm>
              <a:custGeom>
                <a:avLst/>
                <a:gdLst>
                  <a:gd name="T0" fmla="*/ 66 w 132"/>
                  <a:gd name="T1" fmla="*/ 0 h 132"/>
                  <a:gd name="T2" fmla="*/ 51 w 132"/>
                  <a:gd name="T3" fmla="*/ 1 h 132"/>
                  <a:gd name="T4" fmla="*/ 39 w 132"/>
                  <a:gd name="T5" fmla="*/ 4 h 132"/>
                  <a:gd name="T6" fmla="*/ 28 w 132"/>
                  <a:gd name="T7" fmla="*/ 10 h 132"/>
                  <a:gd name="T8" fmla="*/ 20 w 132"/>
                  <a:gd name="T9" fmla="*/ 20 h 132"/>
                  <a:gd name="T10" fmla="*/ 10 w 132"/>
                  <a:gd name="T11" fmla="*/ 29 h 132"/>
                  <a:gd name="T12" fmla="*/ 4 w 132"/>
                  <a:gd name="T13" fmla="*/ 40 h 132"/>
                  <a:gd name="T14" fmla="*/ 1 w 132"/>
                  <a:gd name="T15" fmla="*/ 52 h 132"/>
                  <a:gd name="T16" fmla="*/ 0 w 132"/>
                  <a:gd name="T17" fmla="*/ 66 h 132"/>
                  <a:gd name="T18" fmla="*/ 1 w 132"/>
                  <a:gd name="T19" fmla="*/ 78 h 132"/>
                  <a:gd name="T20" fmla="*/ 4 w 132"/>
                  <a:gd name="T21" fmla="*/ 91 h 132"/>
                  <a:gd name="T22" fmla="*/ 10 w 132"/>
                  <a:gd name="T23" fmla="*/ 102 h 132"/>
                  <a:gd name="T24" fmla="*/ 20 w 132"/>
                  <a:gd name="T25" fmla="*/ 113 h 132"/>
                  <a:gd name="T26" fmla="*/ 28 w 132"/>
                  <a:gd name="T27" fmla="*/ 121 h 132"/>
                  <a:gd name="T28" fmla="*/ 39 w 132"/>
                  <a:gd name="T29" fmla="*/ 127 h 132"/>
                  <a:gd name="T30" fmla="*/ 51 w 132"/>
                  <a:gd name="T31" fmla="*/ 130 h 132"/>
                  <a:gd name="T32" fmla="*/ 66 w 132"/>
                  <a:gd name="T33" fmla="*/ 132 h 132"/>
                  <a:gd name="T34" fmla="*/ 68 w 132"/>
                  <a:gd name="T35" fmla="*/ 131 h 132"/>
                  <a:gd name="T36" fmla="*/ 71 w 132"/>
                  <a:gd name="T37" fmla="*/ 131 h 132"/>
                  <a:gd name="T38" fmla="*/ 78 w 132"/>
                  <a:gd name="T39" fmla="*/ 130 h 132"/>
                  <a:gd name="T40" fmla="*/ 91 w 132"/>
                  <a:gd name="T41" fmla="*/ 127 h 132"/>
                  <a:gd name="T42" fmla="*/ 102 w 132"/>
                  <a:gd name="T43" fmla="*/ 121 h 132"/>
                  <a:gd name="T44" fmla="*/ 113 w 132"/>
                  <a:gd name="T45" fmla="*/ 113 h 132"/>
                  <a:gd name="T46" fmla="*/ 121 w 132"/>
                  <a:gd name="T47" fmla="*/ 102 h 132"/>
                  <a:gd name="T48" fmla="*/ 126 w 132"/>
                  <a:gd name="T49" fmla="*/ 91 h 132"/>
                  <a:gd name="T50" fmla="*/ 130 w 132"/>
                  <a:gd name="T51" fmla="*/ 78 h 132"/>
                  <a:gd name="T52" fmla="*/ 131 w 132"/>
                  <a:gd name="T53" fmla="*/ 72 h 132"/>
                  <a:gd name="T54" fmla="*/ 131 w 132"/>
                  <a:gd name="T55" fmla="*/ 68 h 132"/>
                  <a:gd name="T56" fmla="*/ 132 w 132"/>
                  <a:gd name="T57" fmla="*/ 66 h 132"/>
                  <a:gd name="T58" fmla="*/ 130 w 132"/>
                  <a:gd name="T59" fmla="*/ 52 h 132"/>
                  <a:gd name="T60" fmla="*/ 126 w 132"/>
                  <a:gd name="T61" fmla="*/ 40 h 132"/>
                  <a:gd name="T62" fmla="*/ 121 w 132"/>
                  <a:gd name="T63" fmla="*/ 29 h 132"/>
                  <a:gd name="T64" fmla="*/ 113 w 132"/>
                  <a:gd name="T65" fmla="*/ 20 h 132"/>
                  <a:gd name="T66" fmla="*/ 102 w 132"/>
                  <a:gd name="T67" fmla="*/ 10 h 132"/>
                  <a:gd name="T68" fmla="*/ 91 w 132"/>
                  <a:gd name="T69" fmla="*/ 4 h 132"/>
                  <a:gd name="T70" fmla="*/ 78 w 132"/>
                  <a:gd name="T71" fmla="*/ 1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51" y="1"/>
                    </a:lnTo>
                    <a:lnTo>
                      <a:pt x="39" y="4"/>
                    </a:lnTo>
                    <a:lnTo>
                      <a:pt x="28" y="10"/>
                    </a:lnTo>
                    <a:lnTo>
                      <a:pt x="20" y="20"/>
                    </a:lnTo>
                    <a:lnTo>
                      <a:pt x="10" y="29"/>
                    </a:lnTo>
                    <a:lnTo>
                      <a:pt x="4" y="40"/>
                    </a:lnTo>
                    <a:lnTo>
                      <a:pt x="1" y="52"/>
                    </a:lnTo>
                    <a:lnTo>
                      <a:pt x="0" y="66"/>
                    </a:lnTo>
                    <a:lnTo>
                      <a:pt x="1" y="78"/>
                    </a:lnTo>
                    <a:lnTo>
                      <a:pt x="4" y="91"/>
                    </a:lnTo>
                    <a:lnTo>
                      <a:pt x="10" y="102"/>
                    </a:lnTo>
                    <a:lnTo>
                      <a:pt x="20" y="113"/>
                    </a:lnTo>
                    <a:lnTo>
                      <a:pt x="28" y="121"/>
                    </a:lnTo>
                    <a:lnTo>
                      <a:pt x="39" y="127"/>
                    </a:lnTo>
                    <a:lnTo>
                      <a:pt x="51" y="130"/>
                    </a:lnTo>
                    <a:lnTo>
                      <a:pt x="66" y="132"/>
                    </a:lnTo>
                    <a:lnTo>
                      <a:pt x="68" y="131"/>
                    </a:lnTo>
                    <a:lnTo>
                      <a:pt x="71" y="131"/>
                    </a:lnTo>
                    <a:lnTo>
                      <a:pt x="78" y="130"/>
                    </a:lnTo>
                    <a:lnTo>
                      <a:pt x="91" y="127"/>
                    </a:lnTo>
                    <a:lnTo>
                      <a:pt x="102" y="121"/>
                    </a:lnTo>
                    <a:lnTo>
                      <a:pt x="113" y="113"/>
                    </a:lnTo>
                    <a:lnTo>
                      <a:pt x="121" y="102"/>
                    </a:lnTo>
                    <a:lnTo>
                      <a:pt x="126" y="91"/>
                    </a:lnTo>
                    <a:lnTo>
                      <a:pt x="130" y="78"/>
                    </a:lnTo>
                    <a:lnTo>
                      <a:pt x="131" y="72"/>
                    </a:lnTo>
                    <a:lnTo>
                      <a:pt x="131" y="68"/>
                    </a:lnTo>
                    <a:lnTo>
                      <a:pt x="132" y="66"/>
                    </a:lnTo>
                    <a:lnTo>
                      <a:pt x="130" y="52"/>
                    </a:lnTo>
                    <a:lnTo>
                      <a:pt x="126" y="40"/>
                    </a:lnTo>
                    <a:lnTo>
                      <a:pt x="121" y="29"/>
                    </a:lnTo>
                    <a:lnTo>
                      <a:pt x="113" y="20"/>
                    </a:lnTo>
                    <a:lnTo>
                      <a:pt x="102" y="10"/>
                    </a:lnTo>
                    <a:lnTo>
                      <a:pt x="91" y="4"/>
                    </a:lnTo>
                    <a:lnTo>
                      <a:pt x="78" y="1"/>
                    </a:lnTo>
                    <a:lnTo>
                      <a:pt x="66" y="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6" name="Freeform 226">
                <a:extLst>
                  <a:ext uri="{FF2B5EF4-FFF2-40B4-BE49-F238E27FC236}">
                    <a16:creationId xmlns:a16="http://schemas.microsoft.com/office/drawing/2014/main" id="{EFB40522-C3B3-F4CC-061D-FEBEAB227551}"/>
                  </a:ext>
                </a:extLst>
              </p:cNvPr>
              <p:cNvSpPr>
                <a:spLocks/>
              </p:cNvSpPr>
              <p:nvPr/>
            </p:nvSpPr>
            <p:spPr bwMode="auto">
              <a:xfrm>
                <a:off x="730250" y="3454400"/>
                <a:ext cx="36513" cy="34925"/>
              </a:xfrm>
              <a:custGeom>
                <a:avLst/>
                <a:gdLst>
                  <a:gd name="T0" fmla="*/ 66 w 132"/>
                  <a:gd name="T1" fmla="*/ 0 h 133"/>
                  <a:gd name="T2" fmla="*/ 52 w 132"/>
                  <a:gd name="T3" fmla="*/ 1 h 133"/>
                  <a:gd name="T4" fmla="*/ 40 w 132"/>
                  <a:gd name="T5" fmla="*/ 5 h 133"/>
                  <a:gd name="T6" fmla="*/ 28 w 132"/>
                  <a:gd name="T7" fmla="*/ 10 h 133"/>
                  <a:gd name="T8" fmla="*/ 20 w 132"/>
                  <a:gd name="T9" fmla="*/ 20 h 133"/>
                  <a:gd name="T10" fmla="*/ 10 w 132"/>
                  <a:gd name="T11" fmla="*/ 29 h 133"/>
                  <a:gd name="T12" fmla="*/ 4 w 132"/>
                  <a:gd name="T13" fmla="*/ 40 h 133"/>
                  <a:gd name="T14" fmla="*/ 1 w 132"/>
                  <a:gd name="T15" fmla="*/ 52 h 133"/>
                  <a:gd name="T16" fmla="*/ 0 w 132"/>
                  <a:gd name="T17" fmla="*/ 66 h 133"/>
                  <a:gd name="T18" fmla="*/ 1 w 132"/>
                  <a:gd name="T19" fmla="*/ 79 h 133"/>
                  <a:gd name="T20" fmla="*/ 4 w 132"/>
                  <a:gd name="T21" fmla="*/ 92 h 133"/>
                  <a:gd name="T22" fmla="*/ 10 w 132"/>
                  <a:gd name="T23" fmla="*/ 103 h 133"/>
                  <a:gd name="T24" fmla="*/ 20 w 132"/>
                  <a:gd name="T25" fmla="*/ 114 h 133"/>
                  <a:gd name="T26" fmla="*/ 28 w 132"/>
                  <a:gd name="T27" fmla="*/ 122 h 133"/>
                  <a:gd name="T28" fmla="*/ 40 w 132"/>
                  <a:gd name="T29" fmla="*/ 127 h 133"/>
                  <a:gd name="T30" fmla="*/ 52 w 132"/>
                  <a:gd name="T31" fmla="*/ 130 h 133"/>
                  <a:gd name="T32" fmla="*/ 66 w 132"/>
                  <a:gd name="T33" fmla="*/ 133 h 133"/>
                  <a:gd name="T34" fmla="*/ 68 w 132"/>
                  <a:gd name="T35" fmla="*/ 132 h 133"/>
                  <a:gd name="T36" fmla="*/ 71 w 132"/>
                  <a:gd name="T37" fmla="*/ 132 h 133"/>
                  <a:gd name="T38" fmla="*/ 78 w 132"/>
                  <a:gd name="T39" fmla="*/ 130 h 133"/>
                  <a:gd name="T40" fmla="*/ 91 w 132"/>
                  <a:gd name="T41" fmla="*/ 127 h 133"/>
                  <a:gd name="T42" fmla="*/ 102 w 132"/>
                  <a:gd name="T43" fmla="*/ 122 h 133"/>
                  <a:gd name="T44" fmla="*/ 113 w 132"/>
                  <a:gd name="T45" fmla="*/ 114 h 133"/>
                  <a:gd name="T46" fmla="*/ 121 w 132"/>
                  <a:gd name="T47" fmla="*/ 103 h 133"/>
                  <a:gd name="T48" fmla="*/ 127 w 132"/>
                  <a:gd name="T49" fmla="*/ 92 h 133"/>
                  <a:gd name="T50" fmla="*/ 130 w 132"/>
                  <a:gd name="T51" fmla="*/ 79 h 133"/>
                  <a:gd name="T52" fmla="*/ 131 w 132"/>
                  <a:gd name="T53" fmla="*/ 72 h 133"/>
                  <a:gd name="T54" fmla="*/ 131 w 132"/>
                  <a:gd name="T55" fmla="*/ 69 h 133"/>
                  <a:gd name="T56" fmla="*/ 132 w 132"/>
                  <a:gd name="T57" fmla="*/ 66 h 133"/>
                  <a:gd name="T58" fmla="*/ 130 w 132"/>
                  <a:gd name="T59" fmla="*/ 52 h 133"/>
                  <a:gd name="T60" fmla="*/ 127 w 132"/>
                  <a:gd name="T61" fmla="*/ 40 h 133"/>
                  <a:gd name="T62" fmla="*/ 121 w 132"/>
                  <a:gd name="T63" fmla="*/ 29 h 133"/>
                  <a:gd name="T64" fmla="*/ 113 w 132"/>
                  <a:gd name="T65" fmla="*/ 20 h 133"/>
                  <a:gd name="T66" fmla="*/ 102 w 132"/>
                  <a:gd name="T67" fmla="*/ 10 h 133"/>
                  <a:gd name="T68" fmla="*/ 91 w 132"/>
                  <a:gd name="T69" fmla="*/ 5 h 133"/>
                  <a:gd name="T70" fmla="*/ 78 w 132"/>
                  <a:gd name="T71" fmla="*/ 1 h 133"/>
                  <a:gd name="T72" fmla="*/ 66 w 132"/>
                  <a:gd name="T7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3">
                    <a:moveTo>
                      <a:pt x="66" y="0"/>
                    </a:moveTo>
                    <a:lnTo>
                      <a:pt x="52" y="1"/>
                    </a:lnTo>
                    <a:lnTo>
                      <a:pt x="40" y="5"/>
                    </a:lnTo>
                    <a:lnTo>
                      <a:pt x="28" y="10"/>
                    </a:lnTo>
                    <a:lnTo>
                      <a:pt x="20" y="20"/>
                    </a:lnTo>
                    <a:lnTo>
                      <a:pt x="10" y="29"/>
                    </a:lnTo>
                    <a:lnTo>
                      <a:pt x="4" y="40"/>
                    </a:lnTo>
                    <a:lnTo>
                      <a:pt x="1" y="52"/>
                    </a:lnTo>
                    <a:lnTo>
                      <a:pt x="0" y="66"/>
                    </a:lnTo>
                    <a:lnTo>
                      <a:pt x="1" y="79"/>
                    </a:lnTo>
                    <a:lnTo>
                      <a:pt x="4" y="92"/>
                    </a:lnTo>
                    <a:lnTo>
                      <a:pt x="10" y="103"/>
                    </a:lnTo>
                    <a:lnTo>
                      <a:pt x="20" y="114"/>
                    </a:lnTo>
                    <a:lnTo>
                      <a:pt x="28" y="122"/>
                    </a:lnTo>
                    <a:lnTo>
                      <a:pt x="40" y="127"/>
                    </a:lnTo>
                    <a:lnTo>
                      <a:pt x="52" y="130"/>
                    </a:lnTo>
                    <a:lnTo>
                      <a:pt x="66" y="133"/>
                    </a:lnTo>
                    <a:lnTo>
                      <a:pt x="68" y="132"/>
                    </a:lnTo>
                    <a:lnTo>
                      <a:pt x="71" y="132"/>
                    </a:lnTo>
                    <a:lnTo>
                      <a:pt x="78" y="130"/>
                    </a:lnTo>
                    <a:lnTo>
                      <a:pt x="91" y="127"/>
                    </a:lnTo>
                    <a:lnTo>
                      <a:pt x="102" y="122"/>
                    </a:lnTo>
                    <a:lnTo>
                      <a:pt x="113" y="114"/>
                    </a:lnTo>
                    <a:lnTo>
                      <a:pt x="121" y="103"/>
                    </a:lnTo>
                    <a:lnTo>
                      <a:pt x="127" y="92"/>
                    </a:lnTo>
                    <a:lnTo>
                      <a:pt x="130" y="79"/>
                    </a:lnTo>
                    <a:lnTo>
                      <a:pt x="131" y="72"/>
                    </a:lnTo>
                    <a:lnTo>
                      <a:pt x="131" y="69"/>
                    </a:lnTo>
                    <a:lnTo>
                      <a:pt x="132" y="66"/>
                    </a:lnTo>
                    <a:lnTo>
                      <a:pt x="130" y="52"/>
                    </a:lnTo>
                    <a:lnTo>
                      <a:pt x="127" y="40"/>
                    </a:lnTo>
                    <a:lnTo>
                      <a:pt x="121" y="29"/>
                    </a:lnTo>
                    <a:lnTo>
                      <a:pt x="113" y="20"/>
                    </a:lnTo>
                    <a:lnTo>
                      <a:pt x="102" y="10"/>
                    </a:lnTo>
                    <a:lnTo>
                      <a:pt x="91" y="5"/>
                    </a:lnTo>
                    <a:lnTo>
                      <a:pt x="78" y="1"/>
                    </a:lnTo>
                    <a:lnTo>
                      <a:pt x="66" y="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7" name="Freeform 227">
                <a:extLst>
                  <a:ext uri="{FF2B5EF4-FFF2-40B4-BE49-F238E27FC236}">
                    <a16:creationId xmlns:a16="http://schemas.microsoft.com/office/drawing/2014/main" id="{09CC002E-88AC-71D5-E8DE-3EC0C1B9CBD3}"/>
                  </a:ext>
                </a:extLst>
              </p:cNvPr>
              <p:cNvSpPr>
                <a:spLocks/>
              </p:cNvSpPr>
              <p:nvPr/>
            </p:nvSpPr>
            <p:spPr bwMode="auto">
              <a:xfrm>
                <a:off x="741363" y="3506788"/>
                <a:ext cx="34925" cy="34925"/>
              </a:xfrm>
              <a:custGeom>
                <a:avLst/>
                <a:gdLst>
                  <a:gd name="T0" fmla="*/ 66 w 132"/>
                  <a:gd name="T1" fmla="*/ 0 h 132"/>
                  <a:gd name="T2" fmla="*/ 52 w 132"/>
                  <a:gd name="T3" fmla="*/ 1 h 132"/>
                  <a:gd name="T4" fmla="*/ 40 w 132"/>
                  <a:gd name="T5" fmla="*/ 4 h 132"/>
                  <a:gd name="T6" fmla="*/ 29 w 132"/>
                  <a:gd name="T7" fmla="*/ 10 h 132"/>
                  <a:gd name="T8" fmla="*/ 20 w 132"/>
                  <a:gd name="T9" fmla="*/ 19 h 132"/>
                  <a:gd name="T10" fmla="*/ 10 w 132"/>
                  <a:gd name="T11" fmla="*/ 28 h 132"/>
                  <a:gd name="T12" fmla="*/ 5 w 132"/>
                  <a:gd name="T13" fmla="*/ 39 h 132"/>
                  <a:gd name="T14" fmla="*/ 1 w 132"/>
                  <a:gd name="T15" fmla="*/ 51 h 132"/>
                  <a:gd name="T16" fmla="*/ 0 w 132"/>
                  <a:gd name="T17" fmla="*/ 66 h 132"/>
                  <a:gd name="T18" fmla="*/ 1 w 132"/>
                  <a:gd name="T19" fmla="*/ 78 h 132"/>
                  <a:gd name="T20" fmla="*/ 5 w 132"/>
                  <a:gd name="T21" fmla="*/ 91 h 132"/>
                  <a:gd name="T22" fmla="*/ 10 w 132"/>
                  <a:gd name="T23" fmla="*/ 102 h 132"/>
                  <a:gd name="T24" fmla="*/ 20 w 132"/>
                  <a:gd name="T25" fmla="*/ 113 h 132"/>
                  <a:gd name="T26" fmla="*/ 29 w 132"/>
                  <a:gd name="T27" fmla="*/ 121 h 132"/>
                  <a:gd name="T28" fmla="*/ 40 w 132"/>
                  <a:gd name="T29" fmla="*/ 127 h 132"/>
                  <a:gd name="T30" fmla="*/ 52 w 132"/>
                  <a:gd name="T31" fmla="*/ 130 h 132"/>
                  <a:gd name="T32" fmla="*/ 66 w 132"/>
                  <a:gd name="T33" fmla="*/ 132 h 132"/>
                  <a:gd name="T34" fmla="*/ 69 w 132"/>
                  <a:gd name="T35" fmla="*/ 131 h 132"/>
                  <a:gd name="T36" fmla="*/ 72 w 132"/>
                  <a:gd name="T37" fmla="*/ 131 h 132"/>
                  <a:gd name="T38" fmla="*/ 78 w 132"/>
                  <a:gd name="T39" fmla="*/ 130 h 132"/>
                  <a:gd name="T40" fmla="*/ 92 w 132"/>
                  <a:gd name="T41" fmla="*/ 127 h 132"/>
                  <a:gd name="T42" fmla="*/ 103 w 132"/>
                  <a:gd name="T43" fmla="*/ 121 h 132"/>
                  <a:gd name="T44" fmla="*/ 114 w 132"/>
                  <a:gd name="T45" fmla="*/ 113 h 132"/>
                  <a:gd name="T46" fmla="*/ 121 w 132"/>
                  <a:gd name="T47" fmla="*/ 102 h 132"/>
                  <a:gd name="T48" fmla="*/ 127 w 132"/>
                  <a:gd name="T49" fmla="*/ 91 h 132"/>
                  <a:gd name="T50" fmla="*/ 130 w 132"/>
                  <a:gd name="T51" fmla="*/ 78 h 132"/>
                  <a:gd name="T52" fmla="*/ 131 w 132"/>
                  <a:gd name="T53" fmla="*/ 71 h 132"/>
                  <a:gd name="T54" fmla="*/ 131 w 132"/>
                  <a:gd name="T55" fmla="*/ 68 h 132"/>
                  <a:gd name="T56" fmla="*/ 132 w 132"/>
                  <a:gd name="T57" fmla="*/ 66 h 132"/>
                  <a:gd name="T58" fmla="*/ 130 w 132"/>
                  <a:gd name="T59" fmla="*/ 51 h 132"/>
                  <a:gd name="T60" fmla="*/ 127 w 132"/>
                  <a:gd name="T61" fmla="*/ 39 h 132"/>
                  <a:gd name="T62" fmla="*/ 121 w 132"/>
                  <a:gd name="T63" fmla="*/ 28 h 132"/>
                  <a:gd name="T64" fmla="*/ 114 w 132"/>
                  <a:gd name="T65" fmla="*/ 19 h 132"/>
                  <a:gd name="T66" fmla="*/ 103 w 132"/>
                  <a:gd name="T67" fmla="*/ 10 h 132"/>
                  <a:gd name="T68" fmla="*/ 92 w 132"/>
                  <a:gd name="T69" fmla="*/ 4 h 132"/>
                  <a:gd name="T70" fmla="*/ 78 w 132"/>
                  <a:gd name="T71" fmla="*/ 1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52" y="1"/>
                    </a:lnTo>
                    <a:lnTo>
                      <a:pt x="40" y="4"/>
                    </a:lnTo>
                    <a:lnTo>
                      <a:pt x="29" y="10"/>
                    </a:lnTo>
                    <a:lnTo>
                      <a:pt x="20" y="19"/>
                    </a:lnTo>
                    <a:lnTo>
                      <a:pt x="10" y="28"/>
                    </a:lnTo>
                    <a:lnTo>
                      <a:pt x="5" y="39"/>
                    </a:lnTo>
                    <a:lnTo>
                      <a:pt x="1" y="51"/>
                    </a:lnTo>
                    <a:lnTo>
                      <a:pt x="0" y="66"/>
                    </a:lnTo>
                    <a:lnTo>
                      <a:pt x="1" y="78"/>
                    </a:lnTo>
                    <a:lnTo>
                      <a:pt x="5" y="91"/>
                    </a:lnTo>
                    <a:lnTo>
                      <a:pt x="10" y="102"/>
                    </a:lnTo>
                    <a:lnTo>
                      <a:pt x="20" y="113"/>
                    </a:lnTo>
                    <a:lnTo>
                      <a:pt x="29" y="121"/>
                    </a:lnTo>
                    <a:lnTo>
                      <a:pt x="40" y="127"/>
                    </a:lnTo>
                    <a:lnTo>
                      <a:pt x="52" y="130"/>
                    </a:lnTo>
                    <a:lnTo>
                      <a:pt x="66" y="132"/>
                    </a:lnTo>
                    <a:lnTo>
                      <a:pt x="69" y="131"/>
                    </a:lnTo>
                    <a:lnTo>
                      <a:pt x="72" y="131"/>
                    </a:lnTo>
                    <a:lnTo>
                      <a:pt x="78" y="130"/>
                    </a:lnTo>
                    <a:lnTo>
                      <a:pt x="92" y="127"/>
                    </a:lnTo>
                    <a:lnTo>
                      <a:pt x="103" y="121"/>
                    </a:lnTo>
                    <a:lnTo>
                      <a:pt x="114" y="113"/>
                    </a:lnTo>
                    <a:lnTo>
                      <a:pt x="121" y="102"/>
                    </a:lnTo>
                    <a:lnTo>
                      <a:pt x="127" y="91"/>
                    </a:lnTo>
                    <a:lnTo>
                      <a:pt x="130" y="78"/>
                    </a:lnTo>
                    <a:lnTo>
                      <a:pt x="131" y="71"/>
                    </a:lnTo>
                    <a:lnTo>
                      <a:pt x="131" y="68"/>
                    </a:lnTo>
                    <a:lnTo>
                      <a:pt x="132" y="66"/>
                    </a:lnTo>
                    <a:lnTo>
                      <a:pt x="130" y="51"/>
                    </a:lnTo>
                    <a:lnTo>
                      <a:pt x="127" y="39"/>
                    </a:lnTo>
                    <a:lnTo>
                      <a:pt x="121" y="28"/>
                    </a:lnTo>
                    <a:lnTo>
                      <a:pt x="114" y="19"/>
                    </a:lnTo>
                    <a:lnTo>
                      <a:pt x="103" y="10"/>
                    </a:lnTo>
                    <a:lnTo>
                      <a:pt x="92" y="4"/>
                    </a:lnTo>
                    <a:lnTo>
                      <a:pt x="78" y="1"/>
                    </a:lnTo>
                    <a:lnTo>
                      <a:pt x="66" y="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8" name="Freeform 228">
                <a:extLst>
                  <a:ext uri="{FF2B5EF4-FFF2-40B4-BE49-F238E27FC236}">
                    <a16:creationId xmlns:a16="http://schemas.microsoft.com/office/drawing/2014/main" id="{1EC5AD9C-072D-31B1-0C08-E9F9F553E1A0}"/>
                  </a:ext>
                </a:extLst>
              </p:cNvPr>
              <p:cNvSpPr>
                <a:spLocks/>
              </p:cNvSpPr>
              <p:nvPr/>
            </p:nvSpPr>
            <p:spPr bwMode="auto">
              <a:xfrm>
                <a:off x="757238" y="3559175"/>
                <a:ext cx="34925" cy="34925"/>
              </a:xfrm>
              <a:custGeom>
                <a:avLst/>
                <a:gdLst>
                  <a:gd name="T0" fmla="*/ 66 w 132"/>
                  <a:gd name="T1" fmla="*/ 0 h 133"/>
                  <a:gd name="T2" fmla="*/ 52 w 132"/>
                  <a:gd name="T3" fmla="*/ 1 h 133"/>
                  <a:gd name="T4" fmla="*/ 40 w 132"/>
                  <a:gd name="T5" fmla="*/ 5 h 133"/>
                  <a:gd name="T6" fmla="*/ 29 w 132"/>
                  <a:gd name="T7" fmla="*/ 10 h 133"/>
                  <a:gd name="T8" fmla="*/ 20 w 132"/>
                  <a:gd name="T9" fmla="*/ 20 h 133"/>
                  <a:gd name="T10" fmla="*/ 10 w 132"/>
                  <a:gd name="T11" fmla="*/ 29 h 133"/>
                  <a:gd name="T12" fmla="*/ 5 w 132"/>
                  <a:gd name="T13" fmla="*/ 40 h 133"/>
                  <a:gd name="T14" fmla="*/ 1 w 132"/>
                  <a:gd name="T15" fmla="*/ 52 h 133"/>
                  <a:gd name="T16" fmla="*/ 0 w 132"/>
                  <a:gd name="T17" fmla="*/ 66 h 133"/>
                  <a:gd name="T18" fmla="*/ 1 w 132"/>
                  <a:gd name="T19" fmla="*/ 79 h 133"/>
                  <a:gd name="T20" fmla="*/ 5 w 132"/>
                  <a:gd name="T21" fmla="*/ 92 h 133"/>
                  <a:gd name="T22" fmla="*/ 10 w 132"/>
                  <a:gd name="T23" fmla="*/ 103 h 133"/>
                  <a:gd name="T24" fmla="*/ 20 w 132"/>
                  <a:gd name="T25" fmla="*/ 114 h 133"/>
                  <a:gd name="T26" fmla="*/ 29 w 132"/>
                  <a:gd name="T27" fmla="*/ 122 h 133"/>
                  <a:gd name="T28" fmla="*/ 40 w 132"/>
                  <a:gd name="T29" fmla="*/ 127 h 133"/>
                  <a:gd name="T30" fmla="*/ 52 w 132"/>
                  <a:gd name="T31" fmla="*/ 130 h 133"/>
                  <a:gd name="T32" fmla="*/ 66 w 132"/>
                  <a:gd name="T33" fmla="*/ 133 h 133"/>
                  <a:gd name="T34" fmla="*/ 69 w 132"/>
                  <a:gd name="T35" fmla="*/ 132 h 133"/>
                  <a:gd name="T36" fmla="*/ 72 w 132"/>
                  <a:gd name="T37" fmla="*/ 132 h 133"/>
                  <a:gd name="T38" fmla="*/ 78 w 132"/>
                  <a:gd name="T39" fmla="*/ 130 h 133"/>
                  <a:gd name="T40" fmla="*/ 92 w 132"/>
                  <a:gd name="T41" fmla="*/ 127 h 133"/>
                  <a:gd name="T42" fmla="*/ 103 w 132"/>
                  <a:gd name="T43" fmla="*/ 122 h 133"/>
                  <a:gd name="T44" fmla="*/ 114 w 132"/>
                  <a:gd name="T45" fmla="*/ 114 h 133"/>
                  <a:gd name="T46" fmla="*/ 121 w 132"/>
                  <a:gd name="T47" fmla="*/ 103 h 133"/>
                  <a:gd name="T48" fmla="*/ 127 w 132"/>
                  <a:gd name="T49" fmla="*/ 92 h 133"/>
                  <a:gd name="T50" fmla="*/ 130 w 132"/>
                  <a:gd name="T51" fmla="*/ 79 h 133"/>
                  <a:gd name="T52" fmla="*/ 131 w 132"/>
                  <a:gd name="T53" fmla="*/ 72 h 133"/>
                  <a:gd name="T54" fmla="*/ 131 w 132"/>
                  <a:gd name="T55" fmla="*/ 69 h 133"/>
                  <a:gd name="T56" fmla="*/ 132 w 132"/>
                  <a:gd name="T57" fmla="*/ 66 h 133"/>
                  <a:gd name="T58" fmla="*/ 130 w 132"/>
                  <a:gd name="T59" fmla="*/ 52 h 133"/>
                  <a:gd name="T60" fmla="*/ 127 w 132"/>
                  <a:gd name="T61" fmla="*/ 40 h 133"/>
                  <a:gd name="T62" fmla="*/ 121 w 132"/>
                  <a:gd name="T63" fmla="*/ 29 h 133"/>
                  <a:gd name="T64" fmla="*/ 114 w 132"/>
                  <a:gd name="T65" fmla="*/ 20 h 133"/>
                  <a:gd name="T66" fmla="*/ 103 w 132"/>
                  <a:gd name="T67" fmla="*/ 10 h 133"/>
                  <a:gd name="T68" fmla="*/ 92 w 132"/>
                  <a:gd name="T69" fmla="*/ 5 h 133"/>
                  <a:gd name="T70" fmla="*/ 78 w 132"/>
                  <a:gd name="T71" fmla="*/ 1 h 133"/>
                  <a:gd name="T72" fmla="*/ 66 w 132"/>
                  <a:gd name="T7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3">
                    <a:moveTo>
                      <a:pt x="66" y="0"/>
                    </a:moveTo>
                    <a:lnTo>
                      <a:pt x="52" y="1"/>
                    </a:lnTo>
                    <a:lnTo>
                      <a:pt x="40" y="5"/>
                    </a:lnTo>
                    <a:lnTo>
                      <a:pt x="29" y="10"/>
                    </a:lnTo>
                    <a:lnTo>
                      <a:pt x="20" y="20"/>
                    </a:lnTo>
                    <a:lnTo>
                      <a:pt x="10" y="29"/>
                    </a:lnTo>
                    <a:lnTo>
                      <a:pt x="5" y="40"/>
                    </a:lnTo>
                    <a:lnTo>
                      <a:pt x="1" y="52"/>
                    </a:lnTo>
                    <a:lnTo>
                      <a:pt x="0" y="66"/>
                    </a:lnTo>
                    <a:lnTo>
                      <a:pt x="1" y="79"/>
                    </a:lnTo>
                    <a:lnTo>
                      <a:pt x="5" y="92"/>
                    </a:lnTo>
                    <a:lnTo>
                      <a:pt x="10" y="103"/>
                    </a:lnTo>
                    <a:lnTo>
                      <a:pt x="20" y="114"/>
                    </a:lnTo>
                    <a:lnTo>
                      <a:pt x="29" y="122"/>
                    </a:lnTo>
                    <a:lnTo>
                      <a:pt x="40" y="127"/>
                    </a:lnTo>
                    <a:lnTo>
                      <a:pt x="52" y="130"/>
                    </a:lnTo>
                    <a:lnTo>
                      <a:pt x="66" y="133"/>
                    </a:lnTo>
                    <a:lnTo>
                      <a:pt x="69" y="132"/>
                    </a:lnTo>
                    <a:lnTo>
                      <a:pt x="72" y="132"/>
                    </a:lnTo>
                    <a:lnTo>
                      <a:pt x="78" y="130"/>
                    </a:lnTo>
                    <a:lnTo>
                      <a:pt x="92" y="127"/>
                    </a:lnTo>
                    <a:lnTo>
                      <a:pt x="103" y="122"/>
                    </a:lnTo>
                    <a:lnTo>
                      <a:pt x="114" y="114"/>
                    </a:lnTo>
                    <a:lnTo>
                      <a:pt x="121" y="103"/>
                    </a:lnTo>
                    <a:lnTo>
                      <a:pt x="127" y="92"/>
                    </a:lnTo>
                    <a:lnTo>
                      <a:pt x="130" y="79"/>
                    </a:lnTo>
                    <a:lnTo>
                      <a:pt x="131" y="72"/>
                    </a:lnTo>
                    <a:lnTo>
                      <a:pt x="131" y="69"/>
                    </a:lnTo>
                    <a:lnTo>
                      <a:pt x="132" y="66"/>
                    </a:lnTo>
                    <a:lnTo>
                      <a:pt x="130" y="52"/>
                    </a:lnTo>
                    <a:lnTo>
                      <a:pt x="127" y="40"/>
                    </a:lnTo>
                    <a:lnTo>
                      <a:pt x="121" y="29"/>
                    </a:lnTo>
                    <a:lnTo>
                      <a:pt x="114" y="20"/>
                    </a:lnTo>
                    <a:lnTo>
                      <a:pt x="103" y="10"/>
                    </a:lnTo>
                    <a:lnTo>
                      <a:pt x="92" y="5"/>
                    </a:lnTo>
                    <a:lnTo>
                      <a:pt x="78" y="1"/>
                    </a:lnTo>
                    <a:lnTo>
                      <a:pt x="66" y="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9" name="Freeform 229">
                <a:extLst>
                  <a:ext uri="{FF2B5EF4-FFF2-40B4-BE49-F238E27FC236}">
                    <a16:creationId xmlns:a16="http://schemas.microsoft.com/office/drawing/2014/main" id="{E6EF146B-AF97-E869-CD8A-2EA0CF4CD0EC}"/>
                  </a:ext>
                </a:extLst>
              </p:cNvPr>
              <p:cNvSpPr>
                <a:spLocks/>
              </p:cNvSpPr>
              <p:nvPr/>
            </p:nvSpPr>
            <p:spPr bwMode="auto">
              <a:xfrm>
                <a:off x="912813" y="3575050"/>
                <a:ext cx="34925" cy="34925"/>
              </a:xfrm>
              <a:custGeom>
                <a:avLst/>
                <a:gdLst>
                  <a:gd name="T0" fmla="*/ 67 w 133"/>
                  <a:gd name="T1" fmla="*/ 0 h 132"/>
                  <a:gd name="T2" fmla="*/ 52 w 133"/>
                  <a:gd name="T3" fmla="*/ 1 h 132"/>
                  <a:gd name="T4" fmla="*/ 40 w 133"/>
                  <a:gd name="T5" fmla="*/ 4 h 132"/>
                  <a:gd name="T6" fmla="*/ 29 w 133"/>
                  <a:gd name="T7" fmla="*/ 10 h 132"/>
                  <a:gd name="T8" fmla="*/ 20 w 133"/>
                  <a:gd name="T9" fmla="*/ 20 h 132"/>
                  <a:gd name="T10" fmla="*/ 10 w 133"/>
                  <a:gd name="T11" fmla="*/ 29 h 132"/>
                  <a:gd name="T12" fmla="*/ 5 w 133"/>
                  <a:gd name="T13" fmla="*/ 40 h 132"/>
                  <a:gd name="T14" fmla="*/ 2 w 133"/>
                  <a:gd name="T15" fmla="*/ 52 h 132"/>
                  <a:gd name="T16" fmla="*/ 0 w 133"/>
                  <a:gd name="T17" fmla="*/ 66 h 132"/>
                  <a:gd name="T18" fmla="*/ 2 w 133"/>
                  <a:gd name="T19" fmla="*/ 78 h 132"/>
                  <a:gd name="T20" fmla="*/ 5 w 133"/>
                  <a:gd name="T21" fmla="*/ 92 h 132"/>
                  <a:gd name="T22" fmla="*/ 10 w 133"/>
                  <a:gd name="T23" fmla="*/ 103 h 132"/>
                  <a:gd name="T24" fmla="*/ 20 w 133"/>
                  <a:gd name="T25" fmla="*/ 114 h 132"/>
                  <a:gd name="T26" fmla="*/ 29 w 133"/>
                  <a:gd name="T27" fmla="*/ 121 h 132"/>
                  <a:gd name="T28" fmla="*/ 40 w 133"/>
                  <a:gd name="T29" fmla="*/ 127 h 132"/>
                  <a:gd name="T30" fmla="*/ 52 w 133"/>
                  <a:gd name="T31" fmla="*/ 130 h 132"/>
                  <a:gd name="T32" fmla="*/ 67 w 133"/>
                  <a:gd name="T33" fmla="*/ 132 h 132"/>
                  <a:gd name="T34" fmla="*/ 69 w 133"/>
                  <a:gd name="T35" fmla="*/ 131 h 132"/>
                  <a:gd name="T36" fmla="*/ 72 w 133"/>
                  <a:gd name="T37" fmla="*/ 131 h 132"/>
                  <a:gd name="T38" fmla="*/ 79 w 133"/>
                  <a:gd name="T39" fmla="*/ 130 h 132"/>
                  <a:gd name="T40" fmla="*/ 92 w 133"/>
                  <a:gd name="T41" fmla="*/ 127 h 132"/>
                  <a:gd name="T42" fmla="*/ 103 w 133"/>
                  <a:gd name="T43" fmla="*/ 121 h 132"/>
                  <a:gd name="T44" fmla="*/ 114 w 133"/>
                  <a:gd name="T45" fmla="*/ 114 h 132"/>
                  <a:gd name="T46" fmla="*/ 122 w 133"/>
                  <a:gd name="T47" fmla="*/ 103 h 132"/>
                  <a:gd name="T48" fmla="*/ 127 w 133"/>
                  <a:gd name="T49" fmla="*/ 92 h 132"/>
                  <a:gd name="T50" fmla="*/ 130 w 133"/>
                  <a:gd name="T51" fmla="*/ 78 h 132"/>
                  <a:gd name="T52" fmla="*/ 132 w 133"/>
                  <a:gd name="T53" fmla="*/ 72 h 132"/>
                  <a:gd name="T54" fmla="*/ 132 w 133"/>
                  <a:gd name="T55" fmla="*/ 68 h 132"/>
                  <a:gd name="T56" fmla="*/ 133 w 133"/>
                  <a:gd name="T57" fmla="*/ 66 h 132"/>
                  <a:gd name="T58" fmla="*/ 130 w 133"/>
                  <a:gd name="T59" fmla="*/ 52 h 132"/>
                  <a:gd name="T60" fmla="*/ 127 w 133"/>
                  <a:gd name="T61" fmla="*/ 40 h 132"/>
                  <a:gd name="T62" fmla="*/ 122 w 133"/>
                  <a:gd name="T63" fmla="*/ 29 h 132"/>
                  <a:gd name="T64" fmla="*/ 114 w 133"/>
                  <a:gd name="T65" fmla="*/ 20 h 132"/>
                  <a:gd name="T66" fmla="*/ 103 w 133"/>
                  <a:gd name="T67" fmla="*/ 10 h 132"/>
                  <a:gd name="T68" fmla="*/ 92 w 133"/>
                  <a:gd name="T69" fmla="*/ 4 h 132"/>
                  <a:gd name="T70" fmla="*/ 79 w 133"/>
                  <a:gd name="T71" fmla="*/ 1 h 132"/>
                  <a:gd name="T72" fmla="*/ 67 w 133"/>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3" h="132">
                    <a:moveTo>
                      <a:pt x="67" y="0"/>
                    </a:moveTo>
                    <a:lnTo>
                      <a:pt x="52" y="1"/>
                    </a:lnTo>
                    <a:lnTo>
                      <a:pt x="40" y="4"/>
                    </a:lnTo>
                    <a:lnTo>
                      <a:pt x="29" y="10"/>
                    </a:lnTo>
                    <a:lnTo>
                      <a:pt x="20" y="20"/>
                    </a:lnTo>
                    <a:lnTo>
                      <a:pt x="10" y="29"/>
                    </a:lnTo>
                    <a:lnTo>
                      <a:pt x="5" y="40"/>
                    </a:lnTo>
                    <a:lnTo>
                      <a:pt x="2" y="52"/>
                    </a:lnTo>
                    <a:lnTo>
                      <a:pt x="0" y="66"/>
                    </a:lnTo>
                    <a:lnTo>
                      <a:pt x="2" y="78"/>
                    </a:lnTo>
                    <a:lnTo>
                      <a:pt x="5" y="92"/>
                    </a:lnTo>
                    <a:lnTo>
                      <a:pt x="10" y="103"/>
                    </a:lnTo>
                    <a:lnTo>
                      <a:pt x="20" y="114"/>
                    </a:lnTo>
                    <a:lnTo>
                      <a:pt x="29" y="121"/>
                    </a:lnTo>
                    <a:lnTo>
                      <a:pt x="40" y="127"/>
                    </a:lnTo>
                    <a:lnTo>
                      <a:pt x="52" y="130"/>
                    </a:lnTo>
                    <a:lnTo>
                      <a:pt x="67" y="132"/>
                    </a:lnTo>
                    <a:lnTo>
                      <a:pt x="69" y="131"/>
                    </a:lnTo>
                    <a:lnTo>
                      <a:pt x="72" y="131"/>
                    </a:lnTo>
                    <a:lnTo>
                      <a:pt x="79" y="130"/>
                    </a:lnTo>
                    <a:lnTo>
                      <a:pt x="92" y="127"/>
                    </a:lnTo>
                    <a:lnTo>
                      <a:pt x="103" y="121"/>
                    </a:lnTo>
                    <a:lnTo>
                      <a:pt x="114" y="114"/>
                    </a:lnTo>
                    <a:lnTo>
                      <a:pt x="122" y="103"/>
                    </a:lnTo>
                    <a:lnTo>
                      <a:pt x="127" y="92"/>
                    </a:lnTo>
                    <a:lnTo>
                      <a:pt x="130" y="78"/>
                    </a:lnTo>
                    <a:lnTo>
                      <a:pt x="132" y="72"/>
                    </a:lnTo>
                    <a:lnTo>
                      <a:pt x="132" y="68"/>
                    </a:lnTo>
                    <a:lnTo>
                      <a:pt x="133" y="66"/>
                    </a:lnTo>
                    <a:lnTo>
                      <a:pt x="130" y="52"/>
                    </a:lnTo>
                    <a:lnTo>
                      <a:pt x="127" y="40"/>
                    </a:lnTo>
                    <a:lnTo>
                      <a:pt x="122" y="29"/>
                    </a:lnTo>
                    <a:lnTo>
                      <a:pt x="114" y="20"/>
                    </a:lnTo>
                    <a:lnTo>
                      <a:pt x="103" y="10"/>
                    </a:lnTo>
                    <a:lnTo>
                      <a:pt x="92" y="4"/>
                    </a:lnTo>
                    <a:lnTo>
                      <a:pt x="79" y="1"/>
                    </a:lnTo>
                    <a:lnTo>
                      <a:pt x="67" y="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0" name="Freeform 230">
                <a:extLst>
                  <a:ext uri="{FF2B5EF4-FFF2-40B4-BE49-F238E27FC236}">
                    <a16:creationId xmlns:a16="http://schemas.microsoft.com/office/drawing/2014/main" id="{D3B49955-F526-B3E1-2404-0175ECC3784C}"/>
                  </a:ext>
                </a:extLst>
              </p:cNvPr>
              <p:cNvSpPr>
                <a:spLocks/>
              </p:cNvSpPr>
              <p:nvPr/>
            </p:nvSpPr>
            <p:spPr bwMode="auto">
              <a:xfrm>
                <a:off x="976313" y="3584575"/>
                <a:ext cx="34925" cy="34925"/>
              </a:xfrm>
              <a:custGeom>
                <a:avLst/>
                <a:gdLst>
                  <a:gd name="T0" fmla="*/ 66 w 132"/>
                  <a:gd name="T1" fmla="*/ 0 h 133"/>
                  <a:gd name="T2" fmla="*/ 51 w 132"/>
                  <a:gd name="T3" fmla="*/ 1 h 133"/>
                  <a:gd name="T4" fmla="*/ 39 w 132"/>
                  <a:gd name="T5" fmla="*/ 5 h 133"/>
                  <a:gd name="T6" fmla="*/ 28 w 132"/>
                  <a:gd name="T7" fmla="*/ 10 h 133"/>
                  <a:gd name="T8" fmla="*/ 19 w 132"/>
                  <a:gd name="T9" fmla="*/ 20 h 133"/>
                  <a:gd name="T10" fmla="*/ 9 w 132"/>
                  <a:gd name="T11" fmla="*/ 29 h 133"/>
                  <a:gd name="T12" fmla="*/ 4 w 132"/>
                  <a:gd name="T13" fmla="*/ 40 h 133"/>
                  <a:gd name="T14" fmla="*/ 1 w 132"/>
                  <a:gd name="T15" fmla="*/ 52 h 133"/>
                  <a:gd name="T16" fmla="*/ 0 w 132"/>
                  <a:gd name="T17" fmla="*/ 66 h 133"/>
                  <a:gd name="T18" fmla="*/ 1 w 132"/>
                  <a:gd name="T19" fmla="*/ 79 h 133"/>
                  <a:gd name="T20" fmla="*/ 4 w 132"/>
                  <a:gd name="T21" fmla="*/ 92 h 133"/>
                  <a:gd name="T22" fmla="*/ 9 w 132"/>
                  <a:gd name="T23" fmla="*/ 103 h 133"/>
                  <a:gd name="T24" fmla="*/ 19 w 132"/>
                  <a:gd name="T25" fmla="*/ 114 h 133"/>
                  <a:gd name="T26" fmla="*/ 28 w 132"/>
                  <a:gd name="T27" fmla="*/ 122 h 133"/>
                  <a:gd name="T28" fmla="*/ 39 w 132"/>
                  <a:gd name="T29" fmla="*/ 127 h 133"/>
                  <a:gd name="T30" fmla="*/ 51 w 132"/>
                  <a:gd name="T31" fmla="*/ 130 h 133"/>
                  <a:gd name="T32" fmla="*/ 66 w 132"/>
                  <a:gd name="T33" fmla="*/ 133 h 133"/>
                  <a:gd name="T34" fmla="*/ 68 w 132"/>
                  <a:gd name="T35" fmla="*/ 132 h 133"/>
                  <a:gd name="T36" fmla="*/ 71 w 132"/>
                  <a:gd name="T37" fmla="*/ 132 h 133"/>
                  <a:gd name="T38" fmla="*/ 78 w 132"/>
                  <a:gd name="T39" fmla="*/ 130 h 133"/>
                  <a:gd name="T40" fmla="*/ 91 w 132"/>
                  <a:gd name="T41" fmla="*/ 127 h 133"/>
                  <a:gd name="T42" fmla="*/ 102 w 132"/>
                  <a:gd name="T43" fmla="*/ 122 h 133"/>
                  <a:gd name="T44" fmla="*/ 113 w 132"/>
                  <a:gd name="T45" fmla="*/ 114 h 133"/>
                  <a:gd name="T46" fmla="*/ 121 w 132"/>
                  <a:gd name="T47" fmla="*/ 103 h 133"/>
                  <a:gd name="T48" fmla="*/ 126 w 132"/>
                  <a:gd name="T49" fmla="*/ 92 h 133"/>
                  <a:gd name="T50" fmla="*/ 130 w 132"/>
                  <a:gd name="T51" fmla="*/ 79 h 133"/>
                  <a:gd name="T52" fmla="*/ 131 w 132"/>
                  <a:gd name="T53" fmla="*/ 72 h 133"/>
                  <a:gd name="T54" fmla="*/ 131 w 132"/>
                  <a:gd name="T55" fmla="*/ 69 h 133"/>
                  <a:gd name="T56" fmla="*/ 132 w 132"/>
                  <a:gd name="T57" fmla="*/ 66 h 133"/>
                  <a:gd name="T58" fmla="*/ 130 w 132"/>
                  <a:gd name="T59" fmla="*/ 52 h 133"/>
                  <a:gd name="T60" fmla="*/ 126 w 132"/>
                  <a:gd name="T61" fmla="*/ 40 h 133"/>
                  <a:gd name="T62" fmla="*/ 121 w 132"/>
                  <a:gd name="T63" fmla="*/ 29 h 133"/>
                  <a:gd name="T64" fmla="*/ 113 w 132"/>
                  <a:gd name="T65" fmla="*/ 20 h 133"/>
                  <a:gd name="T66" fmla="*/ 102 w 132"/>
                  <a:gd name="T67" fmla="*/ 10 h 133"/>
                  <a:gd name="T68" fmla="*/ 91 w 132"/>
                  <a:gd name="T69" fmla="*/ 5 h 133"/>
                  <a:gd name="T70" fmla="*/ 78 w 132"/>
                  <a:gd name="T71" fmla="*/ 1 h 133"/>
                  <a:gd name="T72" fmla="*/ 66 w 132"/>
                  <a:gd name="T7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3">
                    <a:moveTo>
                      <a:pt x="66" y="0"/>
                    </a:moveTo>
                    <a:lnTo>
                      <a:pt x="51" y="1"/>
                    </a:lnTo>
                    <a:lnTo>
                      <a:pt x="39" y="5"/>
                    </a:lnTo>
                    <a:lnTo>
                      <a:pt x="28" y="10"/>
                    </a:lnTo>
                    <a:lnTo>
                      <a:pt x="19" y="20"/>
                    </a:lnTo>
                    <a:lnTo>
                      <a:pt x="9" y="29"/>
                    </a:lnTo>
                    <a:lnTo>
                      <a:pt x="4" y="40"/>
                    </a:lnTo>
                    <a:lnTo>
                      <a:pt x="1" y="52"/>
                    </a:lnTo>
                    <a:lnTo>
                      <a:pt x="0" y="66"/>
                    </a:lnTo>
                    <a:lnTo>
                      <a:pt x="1" y="79"/>
                    </a:lnTo>
                    <a:lnTo>
                      <a:pt x="4" y="92"/>
                    </a:lnTo>
                    <a:lnTo>
                      <a:pt x="9" y="103"/>
                    </a:lnTo>
                    <a:lnTo>
                      <a:pt x="19" y="114"/>
                    </a:lnTo>
                    <a:lnTo>
                      <a:pt x="28" y="122"/>
                    </a:lnTo>
                    <a:lnTo>
                      <a:pt x="39" y="127"/>
                    </a:lnTo>
                    <a:lnTo>
                      <a:pt x="51" y="130"/>
                    </a:lnTo>
                    <a:lnTo>
                      <a:pt x="66" y="133"/>
                    </a:lnTo>
                    <a:lnTo>
                      <a:pt x="68" y="132"/>
                    </a:lnTo>
                    <a:lnTo>
                      <a:pt x="71" y="132"/>
                    </a:lnTo>
                    <a:lnTo>
                      <a:pt x="78" y="130"/>
                    </a:lnTo>
                    <a:lnTo>
                      <a:pt x="91" y="127"/>
                    </a:lnTo>
                    <a:lnTo>
                      <a:pt x="102" y="122"/>
                    </a:lnTo>
                    <a:lnTo>
                      <a:pt x="113" y="114"/>
                    </a:lnTo>
                    <a:lnTo>
                      <a:pt x="121" y="103"/>
                    </a:lnTo>
                    <a:lnTo>
                      <a:pt x="126" y="92"/>
                    </a:lnTo>
                    <a:lnTo>
                      <a:pt x="130" y="79"/>
                    </a:lnTo>
                    <a:lnTo>
                      <a:pt x="131" y="72"/>
                    </a:lnTo>
                    <a:lnTo>
                      <a:pt x="131" y="69"/>
                    </a:lnTo>
                    <a:lnTo>
                      <a:pt x="132" y="66"/>
                    </a:lnTo>
                    <a:lnTo>
                      <a:pt x="130" y="52"/>
                    </a:lnTo>
                    <a:lnTo>
                      <a:pt x="126" y="40"/>
                    </a:lnTo>
                    <a:lnTo>
                      <a:pt x="121" y="29"/>
                    </a:lnTo>
                    <a:lnTo>
                      <a:pt x="113" y="20"/>
                    </a:lnTo>
                    <a:lnTo>
                      <a:pt x="102" y="10"/>
                    </a:lnTo>
                    <a:lnTo>
                      <a:pt x="91" y="5"/>
                    </a:lnTo>
                    <a:lnTo>
                      <a:pt x="78" y="1"/>
                    </a:lnTo>
                    <a:lnTo>
                      <a:pt x="66" y="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1" name="Freeform 231">
                <a:extLst>
                  <a:ext uri="{FF2B5EF4-FFF2-40B4-BE49-F238E27FC236}">
                    <a16:creationId xmlns:a16="http://schemas.microsoft.com/office/drawing/2014/main" id="{5BAA49FD-184C-8375-97FD-51AE5D990D88}"/>
                  </a:ext>
                </a:extLst>
              </p:cNvPr>
              <p:cNvSpPr>
                <a:spLocks/>
              </p:cNvSpPr>
              <p:nvPr/>
            </p:nvSpPr>
            <p:spPr bwMode="auto">
              <a:xfrm>
                <a:off x="1039813" y="3587750"/>
                <a:ext cx="34925" cy="34925"/>
              </a:xfrm>
              <a:custGeom>
                <a:avLst/>
                <a:gdLst>
                  <a:gd name="T0" fmla="*/ 66 w 132"/>
                  <a:gd name="T1" fmla="*/ 0 h 133"/>
                  <a:gd name="T2" fmla="*/ 51 w 132"/>
                  <a:gd name="T3" fmla="*/ 2 h 133"/>
                  <a:gd name="T4" fmla="*/ 39 w 132"/>
                  <a:gd name="T5" fmla="*/ 5 h 133"/>
                  <a:gd name="T6" fmla="*/ 28 w 132"/>
                  <a:gd name="T7" fmla="*/ 10 h 133"/>
                  <a:gd name="T8" fmla="*/ 19 w 132"/>
                  <a:gd name="T9" fmla="*/ 20 h 133"/>
                  <a:gd name="T10" fmla="*/ 10 w 132"/>
                  <a:gd name="T11" fmla="*/ 29 h 133"/>
                  <a:gd name="T12" fmla="*/ 4 w 132"/>
                  <a:gd name="T13" fmla="*/ 40 h 133"/>
                  <a:gd name="T14" fmla="*/ 1 w 132"/>
                  <a:gd name="T15" fmla="*/ 52 h 133"/>
                  <a:gd name="T16" fmla="*/ 0 w 132"/>
                  <a:gd name="T17" fmla="*/ 67 h 133"/>
                  <a:gd name="T18" fmla="*/ 1 w 132"/>
                  <a:gd name="T19" fmla="*/ 79 h 133"/>
                  <a:gd name="T20" fmla="*/ 4 w 132"/>
                  <a:gd name="T21" fmla="*/ 92 h 133"/>
                  <a:gd name="T22" fmla="*/ 10 w 132"/>
                  <a:gd name="T23" fmla="*/ 103 h 133"/>
                  <a:gd name="T24" fmla="*/ 19 w 132"/>
                  <a:gd name="T25" fmla="*/ 114 h 133"/>
                  <a:gd name="T26" fmla="*/ 28 w 132"/>
                  <a:gd name="T27" fmla="*/ 122 h 133"/>
                  <a:gd name="T28" fmla="*/ 39 w 132"/>
                  <a:gd name="T29" fmla="*/ 127 h 133"/>
                  <a:gd name="T30" fmla="*/ 51 w 132"/>
                  <a:gd name="T31" fmla="*/ 131 h 133"/>
                  <a:gd name="T32" fmla="*/ 66 w 132"/>
                  <a:gd name="T33" fmla="*/ 133 h 133"/>
                  <a:gd name="T34" fmla="*/ 68 w 132"/>
                  <a:gd name="T35" fmla="*/ 132 h 133"/>
                  <a:gd name="T36" fmla="*/ 71 w 132"/>
                  <a:gd name="T37" fmla="*/ 132 h 133"/>
                  <a:gd name="T38" fmla="*/ 78 w 132"/>
                  <a:gd name="T39" fmla="*/ 131 h 133"/>
                  <a:gd name="T40" fmla="*/ 91 w 132"/>
                  <a:gd name="T41" fmla="*/ 127 h 133"/>
                  <a:gd name="T42" fmla="*/ 102 w 132"/>
                  <a:gd name="T43" fmla="*/ 122 h 133"/>
                  <a:gd name="T44" fmla="*/ 113 w 132"/>
                  <a:gd name="T45" fmla="*/ 114 h 133"/>
                  <a:gd name="T46" fmla="*/ 121 w 132"/>
                  <a:gd name="T47" fmla="*/ 103 h 133"/>
                  <a:gd name="T48" fmla="*/ 126 w 132"/>
                  <a:gd name="T49" fmla="*/ 92 h 133"/>
                  <a:gd name="T50" fmla="*/ 130 w 132"/>
                  <a:gd name="T51" fmla="*/ 79 h 133"/>
                  <a:gd name="T52" fmla="*/ 131 w 132"/>
                  <a:gd name="T53" fmla="*/ 72 h 133"/>
                  <a:gd name="T54" fmla="*/ 131 w 132"/>
                  <a:gd name="T55" fmla="*/ 69 h 133"/>
                  <a:gd name="T56" fmla="*/ 132 w 132"/>
                  <a:gd name="T57" fmla="*/ 67 h 133"/>
                  <a:gd name="T58" fmla="*/ 130 w 132"/>
                  <a:gd name="T59" fmla="*/ 52 h 133"/>
                  <a:gd name="T60" fmla="*/ 126 w 132"/>
                  <a:gd name="T61" fmla="*/ 40 h 133"/>
                  <a:gd name="T62" fmla="*/ 121 w 132"/>
                  <a:gd name="T63" fmla="*/ 29 h 133"/>
                  <a:gd name="T64" fmla="*/ 113 w 132"/>
                  <a:gd name="T65" fmla="*/ 20 h 133"/>
                  <a:gd name="T66" fmla="*/ 102 w 132"/>
                  <a:gd name="T67" fmla="*/ 10 h 133"/>
                  <a:gd name="T68" fmla="*/ 91 w 132"/>
                  <a:gd name="T69" fmla="*/ 5 h 133"/>
                  <a:gd name="T70" fmla="*/ 78 w 132"/>
                  <a:gd name="T71" fmla="*/ 2 h 133"/>
                  <a:gd name="T72" fmla="*/ 66 w 132"/>
                  <a:gd name="T7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3">
                    <a:moveTo>
                      <a:pt x="66" y="0"/>
                    </a:moveTo>
                    <a:lnTo>
                      <a:pt x="51" y="2"/>
                    </a:lnTo>
                    <a:lnTo>
                      <a:pt x="39" y="5"/>
                    </a:lnTo>
                    <a:lnTo>
                      <a:pt x="28" y="10"/>
                    </a:lnTo>
                    <a:lnTo>
                      <a:pt x="19" y="20"/>
                    </a:lnTo>
                    <a:lnTo>
                      <a:pt x="10" y="29"/>
                    </a:lnTo>
                    <a:lnTo>
                      <a:pt x="4" y="40"/>
                    </a:lnTo>
                    <a:lnTo>
                      <a:pt x="1" y="52"/>
                    </a:lnTo>
                    <a:lnTo>
                      <a:pt x="0" y="67"/>
                    </a:lnTo>
                    <a:lnTo>
                      <a:pt x="1" y="79"/>
                    </a:lnTo>
                    <a:lnTo>
                      <a:pt x="4" y="92"/>
                    </a:lnTo>
                    <a:lnTo>
                      <a:pt x="10" y="103"/>
                    </a:lnTo>
                    <a:lnTo>
                      <a:pt x="19" y="114"/>
                    </a:lnTo>
                    <a:lnTo>
                      <a:pt x="28" y="122"/>
                    </a:lnTo>
                    <a:lnTo>
                      <a:pt x="39" y="127"/>
                    </a:lnTo>
                    <a:lnTo>
                      <a:pt x="51" y="131"/>
                    </a:lnTo>
                    <a:lnTo>
                      <a:pt x="66" y="133"/>
                    </a:lnTo>
                    <a:lnTo>
                      <a:pt x="68" y="132"/>
                    </a:lnTo>
                    <a:lnTo>
                      <a:pt x="71" y="132"/>
                    </a:lnTo>
                    <a:lnTo>
                      <a:pt x="78" y="131"/>
                    </a:lnTo>
                    <a:lnTo>
                      <a:pt x="91" y="127"/>
                    </a:lnTo>
                    <a:lnTo>
                      <a:pt x="102" y="122"/>
                    </a:lnTo>
                    <a:lnTo>
                      <a:pt x="113" y="114"/>
                    </a:lnTo>
                    <a:lnTo>
                      <a:pt x="121" y="103"/>
                    </a:lnTo>
                    <a:lnTo>
                      <a:pt x="126" y="92"/>
                    </a:lnTo>
                    <a:lnTo>
                      <a:pt x="130" y="79"/>
                    </a:lnTo>
                    <a:lnTo>
                      <a:pt x="131" y="72"/>
                    </a:lnTo>
                    <a:lnTo>
                      <a:pt x="131" y="69"/>
                    </a:lnTo>
                    <a:lnTo>
                      <a:pt x="132" y="67"/>
                    </a:lnTo>
                    <a:lnTo>
                      <a:pt x="130" y="52"/>
                    </a:lnTo>
                    <a:lnTo>
                      <a:pt x="126" y="40"/>
                    </a:lnTo>
                    <a:lnTo>
                      <a:pt x="121" y="29"/>
                    </a:lnTo>
                    <a:lnTo>
                      <a:pt x="113" y="20"/>
                    </a:lnTo>
                    <a:lnTo>
                      <a:pt x="102" y="10"/>
                    </a:lnTo>
                    <a:lnTo>
                      <a:pt x="91" y="5"/>
                    </a:lnTo>
                    <a:lnTo>
                      <a:pt x="78" y="2"/>
                    </a:lnTo>
                    <a:lnTo>
                      <a:pt x="66" y="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2" name="Freeform 232">
                <a:extLst>
                  <a:ext uri="{FF2B5EF4-FFF2-40B4-BE49-F238E27FC236}">
                    <a16:creationId xmlns:a16="http://schemas.microsoft.com/office/drawing/2014/main" id="{FD2B343C-8C36-3FD0-DEC5-A191E5196E7E}"/>
                  </a:ext>
                </a:extLst>
              </p:cNvPr>
              <p:cNvSpPr>
                <a:spLocks/>
              </p:cNvSpPr>
              <p:nvPr/>
            </p:nvSpPr>
            <p:spPr bwMode="auto">
              <a:xfrm>
                <a:off x="1114425" y="3609975"/>
                <a:ext cx="34925" cy="34925"/>
              </a:xfrm>
              <a:custGeom>
                <a:avLst/>
                <a:gdLst>
                  <a:gd name="T0" fmla="*/ 66 w 132"/>
                  <a:gd name="T1" fmla="*/ 0 h 133"/>
                  <a:gd name="T2" fmla="*/ 51 w 132"/>
                  <a:gd name="T3" fmla="*/ 2 h 133"/>
                  <a:gd name="T4" fmla="*/ 39 w 132"/>
                  <a:gd name="T5" fmla="*/ 5 h 133"/>
                  <a:gd name="T6" fmla="*/ 28 w 132"/>
                  <a:gd name="T7" fmla="*/ 10 h 133"/>
                  <a:gd name="T8" fmla="*/ 19 w 132"/>
                  <a:gd name="T9" fmla="*/ 20 h 133"/>
                  <a:gd name="T10" fmla="*/ 10 w 132"/>
                  <a:gd name="T11" fmla="*/ 29 h 133"/>
                  <a:gd name="T12" fmla="*/ 4 w 132"/>
                  <a:gd name="T13" fmla="*/ 40 h 133"/>
                  <a:gd name="T14" fmla="*/ 1 w 132"/>
                  <a:gd name="T15" fmla="*/ 52 h 133"/>
                  <a:gd name="T16" fmla="*/ 0 w 132"/>
                  <a:gd name="T17" fmla="*/ 67 h 133"/>
                  <a:gd name="T18" fmla="*/ 1 w 132"/>
                  <a:gd name="T19" fmla="*/ 79 h 133"/>
                  <a:gd name="T20" fmla="*/ 4 w 132"/>
                  <a:gd name="T21" fmla="*/ 92 h 133"/>
                  <a:gd name="T22" fmla="*/ 10 w 132"/>
                  <a:gd name="T23" fmla="*/ 103 h 133"/>
                  <a:gd name="T24" fmla="*/ 19 w 132"/>
                  <a:gd name="T25" fmla="*/ 114 h 133"/>
                  <a:gd name="T26" fmla="*/ 28 w 132"/>
                  <a:gd name="T27" fmla="*/ 122 h 133"/>
                  <a:gd name="T28" fmla="*/ 39 w 132"/>
                  <a:gd name="T29" fmla="*/ 127 h 133"/>
                  <a:gd name="T30" fmla="*/ 51 w 132"/>
                  <a:gd name="T31" fmla="*/ 131 h 133"/>
                  <a:gd name="T32" fmla="*/ 66 w 132"/>
                  <a:gd name="T33" fmla="*/ 133 h 133"/>
                  <a:gd name="T34" fmla="*/ 68 w 132"/>
                  <a:gd name="T35" fmla="*/ 132 h 133"/>
                  <a:gd name="T36" fmla="*/ 71 w 132"/>
                  <a:gd name="T37" fmla="*/ 132 h 133"/>
                  <a:gd name="T38" fmla="*/ 78 w 132"/>
                  <a:gd name="T39" fmla="*/ 131 h 133"/>
                  <a:gd name="T40" fmla="*/ 91 w 132"/>
                  <a:gd name="T41" fmla="*/ 127 h 133"/>
                  <a:gd name="T42" fmla="*/ 102 w 132"/>
                  <a:gd name="T43" fmla="*/ 122 h 133"/>
                  <a:gd name="T44" fmla="*/ 113 w 132"/>
                  <a:gd name="T45" fmla="*/ 114 h 133"/>
                  <a:gd name="T46" fmla="*/ 121 w 132"/>
                  <a:gd name="T47" fmla="*/ 103 h 133"/>
                  <a:gd name="T48" fmla="*/ 126 w 132"/>
                  <a:gd name="T49" fmla="*/ 92 h 133"/>
                  <a:gd name="T50" fmla="*/ 130 w 132"/>
                  <a:gd name="T51" fmla="*/ 79 h 133"/>
                  <a:gd name="T52" fmla="*/ 131 w 132"/>
                  <a:gd name="T53" fmla="*/ 72 h 133"/>
                  <a:gd name="T54" fmla="*/ 131 w 132"/>
                  <a:gd name="T55" fmla="*/ 69 h 133"/>
                  <a:gd name="T56" fmla="*/ 132 w 132"/>
                  <a:gd name="T57" fmla="*/ 67 h 133"/>
                  <a:gd name="T58" fmla="*/ 130 w 132"/>
                  <a:gd name="T59" fmla="*/ 52 h 133"/>
                  <a:gd name="T60" fmla="*/ 126 w 132"/>
                  <a:gd name="T61" fmla="*/ 40 h 133"/>
                  <a:gd name="T62" fmla="*/ 121 w 132"/>
                  <a:gd name="T63" fmla="*/ 29 h 133"/>
                  <a:gd name="T64" fmla="*/ 113 w 132"/>
                  <a:gd name="T65" fmla="*/ 20 h 133"/>
                  <a:gd name="T66" fmla="*/ 102 w 132"/>
                  <a:gd name="T67" fmla="*/ 10 h 133"/>
                  <a:gd name="T68" fmla="*/ 91 w 132"/>
                  <a:gd name="T69" fmla="*/ 5 h 133"/>
                  <a:gd name="T70" fmla="*/ 78 w 132"/>
                  <a:gd name="T71" fmla="*/ 2 h 133"/>
                  <a:gd name="T72" fmla="*/ 66 w 132"/>
                  <a:gd name="T7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3">
                    <a:moveTo>
                      <a:pt x="66" y="0"/>
                    </a:moveTo>
                    <a:lnTo>
                      <a:pt x="51" y="2"/>
                    </a:lnTo>
                    <a:lnTo>
                      <a:pt x="39" y="5"/>
                    </a:lnTo>
                    <a:lnTo>
                      <a:pt x="28" y="10"/>
                    </a:lnTo>
                    <a:lnTo>
                      <a:pt x="19" y="20"/>
                    </a:lnTo>
                    <a:lnTo>
                      <a:pt x="10" y="29"/>
                    </a:lnTo>
                    <a:lnTo>
                      <a:pt x="4" y="40"/>
                    </a:lnTo>
                    <a:lnTo>
                      <a:pt x="1" y="52"/>
                    </a:lnTo>
                    <a:lnTo>
                      <a:pt x="0" y="67"/>
                    </a:lnTo>
                    <a:lnTo>
                      <a:pt x="1" y="79"/>
                    </a:lnTo>
                    <a:lnTo>
                      <a:pt x="4" y="92"/>
                    </a:lnTo>
                    <a:lnTo>
                      <a:pt x="10" y="103"/>
                    </a:lnTo>
                    <a:lnTo>
                      <a:pt x="19" y="114"/>
                    </a:lnTo>
                    <a:lnTo>
                      <a:pt x="28" y="122"/>
                    </a:lnTo>
                    <a:lnTo>
                      <a:pt x="39" y="127"/>
                    </a:lnTo>
                    <a:lnTo>
                      <a:pt x="51" y="131"/>
                    </a:lnTo>
                    <a:lnTo>
                      <a:pt x="66" y="133"/>
                    </a:lnTo>
                    <a:lnTo>
                      <a:pt x="68" y="132"/>
                    </a:lnTo>
                    <a:lnTo>
                      <a:pt x="71" y="132"/>
                    </a:lnTo>
                    <a:lnTo>
                      <a:pt x="78" y="131"/>
                    </a:lnTo>
                    <a:lnTo>
                      <a:pt x="91" y="127"/>
                    </a:lnTo>
                    <a:lnTo>
                      <a:pt x="102" y="122"/>
                    </a:lnTo>
                    <a:lnTo>
                      <a:pt x="113" y="114"/>
                    </a:lnTo>
                    <a:lnTo>
                      <a:pt x="121" y="103"/>
                    </a:lnTo>
                    <a:lnTo>
                      <a:pt x="126" y="92"/>
                    </a:lnTo>
                    <a:lnTo>
                      <a:pt x="130" y="79"/>
                    </a:lnTo>
                    <a:lnTo>
                      <a:pt x="131" y="72"/>
                    </a:lnTo>
                    <a:lnTo>
                      <a:pt x="131" y="69"/>
                    </a:lnTo>
                    <a:lnTo>
                      <a:pt x="132" y="67"/>
                    </a:lnTo>
                    <a:lnTo>
                      <a:pt x="130" y="52"/>
                    </a:lnTo>
                    <a:lnTo>
                      <a:pt x="126" y="40"/>
                    </a:lnTo>
                    <a:lnTo>
                      <a:pt x="121" y="29"/>
                    </a:lnTo>
                    <a:lnTo>
                      <a:pt x="113" y="20"/>
                    </a:lnTo>
                    <a:lnTo>
                      <a:pt x="102" y="10"/>
                    </a:lnTo>
                    <a:lnTo>
                      <a:pt x="91" y="5"/>
                    </a:lnTo>
                    <a:lnTo>
                      <a:pt x="78" y="2"/>
                    </a:lnTo>
                    <a:lnTo>
                      <a:pt x="66" y="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3" name="Freeform 233">
                <a:extLst>
                  <a:ext uri="{FF2B5EF4-FFF2-40B4-BE49-F238E27FC236}">
                    <a16:creationId xmlns:a16="http://schemas.microsoft.com/office/drawing/2014/main" id="{3E5067ED-5784-3B71-4FC7-5B82403AC18B}"/>
                  </a:ext>
                </a:extLst>
              </p:cNvPr>
              <p:cNvSpPr>
                <a:spLocks/>
              </p:cNvSpPr>
              <p:nvPr/>
            </p:nvSpPr>
            <p:spPr bwMode="auto">
              <a:xfrm>
                <a:off x="1179513" y="3624263"/>
                <a:ext cx="34925" cy="36513"/>
              </a:xfrm>
              <a:custGeom>
                <a:avLst/>
                <a:gdLst>
                  <a:gd name="T0" fmla="*/ 66 w 132"/>
                  <a:gd name="T1" fmla="*/ 0 h 132"/>
                  <a:gd name="T2" fmla="*/ 51 w 132"/>
                  <a:gd name="T3" fmla="*/ 1 h 132"/>
                  <a:gd name="T4" fmla="*/ 39 w 132"/>
                  <a:gd name="T5" fmla="*/ 4 h 132"/>
                  <a:gd name="T6" fmla="*/ 28 w 132"/>
                  <a:gd name="T7" fmla="*/ 10 h 132"/>
                  <a:gd name="T8" fmla="*/ 19 w 132"/>
                  <a:gd name="T9" fmla="*/ 20 h 132"/>
                  <a:gd name="T10" fmla="*/ 9 w 132"/>
                  <a:gd name="T11" fmla="*/ 28 h 132"/>
                  <a:gd name="T12" fmla="*/ 4 w 132"/>
                  <a:gd name="T13" fmla="*/ 39 h 132"/>
                  <a:gd name="T14" fmla="*/ 1 w 132"/>
                  <a:gd name="T15" fmla="*/ 52 h 132"/>
                  <a:gd name="T16" fmla="*/ 0 w 132"/>
                  <a:gd name="T17" fmla="*/ 66 h 132"/>
                  <a:gd name="T18" fmla="*/ 1 w 132"/>
                  <a:gd name="T19" fmla="*/ 78 h 132"/>
                  <a:gd name="T20" fmla="*/ 4 w 132"/>
                  <a:gd name="T21" fmla="*/ 91 h 132"/>
                  <a:gd name="T22" fmla="*/ 9 w 132"/>
                  <a:gd name="T23" fmla="*/ 102 h 132"/>
                  <a:gd name="T24" fmla="*/ 19 w 132"/>
                  <a:gd name="T25" fmla="*/ 113 h 132"/>
                  <a:gd name="T26" fmla="*/ 28 w 132"/>
                  <a:gd name="T27" fmla="*/ 121 h 132"/>
                  <a:gd name="T28" fmla="*/ 39 w 132"/>
                  <a:gd name="T29" fmla="*/ 127 h 132"/>
                  <a:gd name="T30" fmla="*/ 51 w 132"/>
                  <a:gd name="T31" fmla="*/ 130 h 132"/>
                  <a:gd name="T32" fmla="*/ 66 w 132"/>
                  <a:gd name="T33" fmla="*/ 132 h 132"/>
                  <a:gd name="T34" fmla="*/ 68 w 132"/>
                  <a:gd name="T35" fmla="*/ 131 h 132"/>
                  <a:gd name="T36" fmla="*/ 71 w 132"/>
                  <a:gd name="T37" fmla="*/ 131 h 132"/>
                  <a:gd name="T38" fmla="*/ 78 w 132"/>
                  <a:gd name="T39" fmla="*/ 130 h 132"/>
                  <a:gd name="T40" fmla="*/ 91 w 132"/>
                  <a:gd name="T41" fmla="*/ 127 h 132"/>
                  <a:gd name="T42" fmla="*/ 102 w 132"/>
                  <a:gd name="T43" fmla="*/ 121 h 132"/>
                  <a:gd name="T44" fmla="*/ 113 w 132"/>
                  <a:gd name="T45" fmla="*/ 113 h 132"/>
                  <a:gd name="T46" fmla="*/ 121 w 132"/>
                  <a:gd name="T47" fmla="*/ 102 h 132"/>
                  <a:gd name="T48" fmla="*/ 126 w 132"/>
                  <a:gd name="T49" fmla="*/ 91 h 132"/>
                  <a:gd name="T50" fmla="*/ 130 w 132"/>
                  <a:gd name="T51" fmla="*/ 78 h 132"/>
                  <a:gd name="T52" fmla="*/ 131 w 132"/>
                  <a:gd name="T53" fmla="*/ 71 h 132"/>
                  <a:gd name="T54" fmla="*/ 131 w 132"/>
                  <a:gd name="T55" fmla="*/ 68 h 132"/>
                  <a:gd name="T56" fmla="*/ 132 w 132"/>
                  <a:gd name="T57" fmla="*/ 66 h 132"/>
                  <a:gd name="T58" fmla="*/ 130 w 132"/>
                  <a:gd name="T59" fmla="*/ 52 h 132"/>
                  <a:gd name="T60" fmla="*/ 126 w 132"/>
                  <a:gd name="T61" fmla="*/ 39 h 132"/>
                  <a:gd name="T62" fmla="*/ 121 w 132"/>
                  <a:gd name="T63" fmla="*/ 28 h 132"/>
                  <a:gd name="T64" fmla="*/ 113 w 132"/>
                  <a:gd name="T65" fmla="*/ 20 h 132"/>
                  <a:gd name="T66" fmla="*/ 102 w 132"/>
                  <a:gd name="T67" fmla="*/ 10 h 132"/>
                  <a:gd name="T68" fmla="*/ 91 w 132"/>
                  <a:gd name="T69" fmla="*/ 4 h 132"/>
                  <a:gd name="T70" fmla="*/ 78 w 132"/>
                  <a:gd name="T71" fmla="*/ 1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51" y="1"/>
                    </a:lnTo>
                    <a:lnTo>
                      <a:pt x="39" y="4"/>
                    </a:lnTo>
                    <a:lnTo>
                      <a:pt x="28" y="10"/>
                    </a:lnTo>
                    <a:lnTo>
                      <a:pt x="19" y="20"/>
                    </a:lnTo>
                    <a:lnTo>
                      <a:pt x="9" y="28"/>
                    </a:lnTo>
                    <a:lnTo>
                      <a:pt x="4" y="39"/>
                    </a:lnTo>
                    <a:lnTo>
                      <a:pt x="1" y="52"/>
                    </a:lnTo>
                    <a:lnTo>
                      <a:pt x="0" y="66"/>
                    </a:lnTo>
                    <a:lnTo>
                      <a:pt x="1" y="78"/>
                    </a:lnTo>
                    <a:lnTo>
                      <a:pt x="4" y="91"/>
                    </a:lnTo>
                    <a:lnTo>
                      <a:pt x="9" y="102"/>
                    </a:lnTo>
                    <a:lnTo>
                      <a:pt x="19" y="113"/>
                    </a:lnTo>
                    <a:lnTo>
                      <a:pt x="28" y="121"/>
                    </a:lnTo>
                    <a:lnTo>
                      <a:pt x="39" y="127"/>
                    </a:lnTo>
                    <a:lnTo>
                      <a:pt x="51" y="130"/>
                    </a:lnTo>
                    <a:lnTo>
                      <a:pt x="66" y="132"/>
                    </a:lnTo>
                    <a:lnTo>
                      <a:pt x="68" y="131"/>
                    </a:lnTo>
                    <a:lnTo>
                      <a:pt x="71" y="131"/>
                    </a:lnTo>
                    <a:lnTo>
                      <a:pt x="78" y="130"/>
                    </a:lnTo>
                    <a:lnTo>
                      <a:pt x="91" y="127"/>
                    </a:lnTo>
                    <a:lnTo>
                      <a:pt x="102" y="121"/>
                    </a:lnTo>
                    <a:lnTo>
                      <a:pt x="113" y="113"/>
                    </a:lnTo>
                    <a:lnTo>
                      <a:pt x="121" y="102"/>
                    </a:lnTo>
                    <a:lnTo>
                      <a:pt x="126" y="91"/>
                    </a:lnTo>
                    <a:lnTo>
                      <a:pt x="130" y="78"/>
                    </a:lnTo>
                    <a:lnTo>
                      <a:pt x="131" y="71"/>
                    </a:lnTo>
                    <a:lnTo>
                      <a:pt x="131" y="68"/>
                    </a:lnTo>
                    <a:lnTo>
                      <a:pt x="132" y="66"/>
                    </a:lnTo>
                    <a:lnTo>
                      <a:pt x="130" y="52"/>
                    </a:lnTo>
                    <a:lnTo>
                      <a:pt x="126" y="39"/>
                    </a:lnTo>
                    <a:lnTo>
                      <a:pt x="121" y="28"/>
                    </a:lnTo>
                    <a:lnTo>
                      <a:pt x="113" y="20"/>
                    </a:lnTo>
                    <a:lnTo>
                      <a:pt x="102" y="10"/>
                    </a:lnTo>
                    <a:lnTo>
                      <a:pt x="91" y="4"/>
                    </a:lnTo>
                    <a:lnTo>
                      <a:pt x="78" y="1"/>
                    </a:lnTo>
                    <a:lnTo>
                      <a:pt x="66" y="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4" name="Freeform 234">
                <a:extLst>
                  <a:ext uri="{FF2B5EF4-FFF2-40B4-BE49-F238E27FC236}">
                    <a16:creationId xmlns:a16="http://schemas.microsoft.com/office/drawing/2014/main" id="{D74680EA-DD69-9AE2-7044-1B12657301D0}"/>
                  </a:ext>
                </a:extLst>
              </p:cNvPr>
              <p:cNvSpPr>
                <a:spLocks/>
              </p:cNvSpPr>
              <p:nvPr/>
            </p:nvSpPr>
            <p:spPr bwMode="auto">
              <a:xfrm>
                <a:off x="1246188" y="3635375"/>
                <a:ext cx="34925" cy="34925"/>
              </a:xfrm>
              <a:custGeom>
                <a:avLst/>
                <a:gdLst>
                  <a:gd name="T0" fmla="*/ 66 w 132"/>
                  <a:gd name="T1" fmla="*/ 0 h 133"/>
                  <a:gd name="T2" fmla="*/ 51 w 132"/>
                  <a:gd name="T3" fmla="*/ 1 h 133"/>
                  <a:gd name="T4" fmla="*/ 39 w 132"/>
                  <a:gd name="T5" fmla="*/ 5 h 133"/>
                  <a:gd name="T6" fmla="*/ 28 w 132"/>
                  <a:gd name="T7" fmla="*/ 10 h 133"/>
                  <a:gd name="T8" fmla="*/ 20 w 132"/>
                  <a:gd name="T9" fmla="*/ 20 h 133"/>
                  <a:gd name="T10" fmla="*/ 10 w 132"/>
                  <a:gd name="T11" fmla="*/ 29 h 133"/>
                  <a:gd name="T12" fmla="*/ 4 w 132"/>
                  <a:gd name="T13" fmla="*/ 40 h 133"/>
                  <a:gd name="T14" fmla="*/ 1 w 132"/>
                  <a:gd name="T15" fmla="*/ 52 h 133"/>
                  <a:gd name="T16" fmla="*/ 0 w 132"/>
                  <a:gd name="T17" fmla="*/ 66 h 133"/>
                  <a:gd name="T18" fmla="*/ 1 w 132"/>
                  <a:gd name="T19" fmla="*/ 79 h 133"/>
                  <a:gd name="T20" fmla="*/ 4 w 132"/>
                  <a:gd name="T21" fmla="*/ 92 h 133"/>
                  <a:gd name="T22" fmla="*/ 10 w 132"/>
                  <a:gd name="T23" fmla="*/ 103 h 133"/>
                  <a:gd name="T24" fmla="*/ 20 w 132"/>
                  <a:gd name="T25" fmla="*/ 114 h 133"/>
                  <a:gd name="T26" fmla="*/ 28 w 132"/>
                  <a:gd name="T27" fmla="*/ 122 h 133"/>
                  <a:gd name="T28" fmla="*/ 39 w 132"/>
                  <a:gd name="T29" fmla="*/ 127 h 133"/>
                  <a:gd name="T30" fmla="*/ 51 w 132"/>
                  <a:gd name="T31" fmla="*/ 130 h 133"/>
                  <a:gd name="T32" fmla="*/ 66 w 132"/>
                  <a:gd name="T33" fmla="*/ 133 h 133"/>
                  <a:gd name="T34" fmla="*/ 68 w 132"/>
                  <a:gd name="T35" fmla="*/ 132 h 133"/>
                  <a:gd name="T36" fmla="*/ 71 w 132"/>
                  <a:gd name="T37" fmla="*/ 132 h 133"/>
                  <a:gd name="T38" fmla="*/ 78 w 132"/>
                  <a:gd name="T39" fmla="*/ 130 h 133"/>
                  <a:gd name="T40" fmla="*/ 91 w 132"/>
                  <a:gd name="T41" fmla="*/ 127 h 133"/>
                  <a:gd name="T42" fmla="*/ 102 w 132"/>
                  <a:gd name="T43" fmla="*/ 122 h 133"/>
                  <a:gd name="T44" fmla="*/ 113 w 132"/>
                  <a:gd name="T45" fmla="*/ 114 h 133"/>
                  <a:gd name="T46" fmla="*/ 121 w 132"/>
                  <a:gd name="T47" fmla="*/ 103 h 133"/>
                  <a:gd name="T48" fmla="*/ 126 w 132"/>
                  <a:gd name="T49" fmla="*/ 92 h 133"/>
                  <a:gd name="T50" fmla="*/ 130 w 132"/>
                  <a:gd name="T51" fmla="*/ 79 h 133"/>
                  <a:gd name="T52" fmla="*/ 131 w 132"/>
                  <a:gd name="T53" fmla="*/ 72 h 133"/>
                  <a:gd name="T54" fmla="*/ 131 w 132"/>
                  <a:gd name="T55" fmla="*/ 69 h 133"/>
                  <a:gd name="T56" fmla="*/ 132 w 132"/>
                  <a:gd name="T57" fmla="*/ 66 h 133"/>
                  <a:gd name="T58" fmla="*/ 130 w 132"/>
                  <a:gd name="T59" fmla="*/ 52 h 133"/>
                  <a:gd name="T60" fmla="*/ 126 w 132"/>
                  <a:gd name="T61" fmla="*/ 40 h 133"/>
                  <a:gd name="T62" fmla="*/ 121 w 132"/>
                  <a:gd name="T63" fmla="*/ 29 h 133"/>
                  <a:gd name="T64" fmla="*/ 113 w 132"/>
                  <a:gd name="T65" fmla="*/ 20 h 133"/>
                  <a:gd name="T66" fmla="*/ 102 w 132"/>
                  <a:gd name="T67" fmla="*/ 10 h 133"/>
                  <a:gd name="T68" fmla="*/ 91 w 132"/>
                  <a:gd name="T69" fmla="*/ 5 h 133"/>
                  <a:gd name="T70" fmla="*/ 78 w 132"/>
                  <a:gd name="T71" fmla="*/ 1 h 133"/>
                  <a:gd name="T72" fmla="*/ 66 w 132"/>
                  <a:gd name="T7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3">
                    <a:moveTo>
                      <a:pt x="66" y="0"/>
                    </a:moveTo>
                    <a:lnTo>
                      <a:pt x="51" y="1"/>
                    </a:lnTo>
                    <a:lnTo>
                      <a:pt x="39" y="5"/>
                    </a:lnTo>
                    <a:lnTo>
                      <a:pt x="28" y="10"/>
                    </a:lnTo>
                    <a:lnTo>
                      <a:pt x="20" y="20"/>
                    </a:lnTo>
                    <a:lnTo>
                      <a:pt x="10" y="29"/>
                    </a:lnTo>
                    <a:lnTo>
                      <a:pt x="4" y="40"/>
                    </a:lnTo>
                    <a:lnTo>
                      <a:pt x="1" y="52"/>
                    </a:lnTo>
                    <a:lnTo>
                      <a:pt x="0" y="66"/>
                    </a:lnTo>
                    <a:lnTo>
                      <a:pt x="1" y="79"/>
                    </a:lnTo>
                    <a:lnTo>
                      <a:pt x="4" y="92"/>
                    </a:lnTo>
                    <a:lnTo>
                      <a:pt x="10" y="103"/>
                    </a:lnTo>
                    <a:lnTo>
                      <a:pt x="20" y="114"/>
                    </a:lnTo>
                    <a:lnTo>
                      <a:pt x="28" y="122"/>
                    </a:lnTo>
                    <a:lnTo>
                      <a:pt x="39" y="127"/>
                    </a:lnTo>
                    <a:lnTo>
                      <a:pt x="51" y="130"/>
                    </a:lnTo>
                    <a:lnTo>
                      <a:pt x="66" y="133"/>
                    </a:lnTo>
                    <a:lnTo>
                      <a:pt x="68" y="132"/>
                    </a:lnTo>
                    <a:lnTo>
                      <a:pt x="71" y="132"/>
                    </a:lnTo>
                    <a:lnTo>
                      <a:pt x="78" y="130"/>
                    </a:lnTo>
                    <a:lnTo>
                      <a:pt x="91" y="127"/>
                    </a:lnTo>
                    <a:lnTo>
                      <a:pt x="102" y="122"/>
                    </a:lnTo>
                    <a:lnTo>
                      <a:pt x="113" y="114"/>
                    </a:lnTo>
                    <a:lnTo>
                      <a:pt x="121" y="103"/>
                    </a:lnTo>
                    <a:lnTo>
                      <a:pt x="126" y="92"/>
                    </a:lnTo>
                    <a:lnTo>
                      <a:pt x="130" y="79"/>
                    </a:lnTo>
                    <a:lnTo>
                      <a:pt x="131" y="72"/>
                    </a:lnTo>
                    <a:lnTo>
                      <a:pt x="131" y="69"/>
                    </a:lnTo>
                    <a:lnTo>
                      <a:pt x="132" y="66"/>
                    </a:lnTo>
                    <a:lnTo>
                      <a:pt x="130" y="52"/>
                    </a:lnTo>
                    <a:lnTo>
                      <a:pt x="126" y="40"/>
                    </a:lnTo>
                    <a:lnTo>
                      <a:pt x="121" y="29"/>
                    </a:lnTo>
                    <a:lnTo>
                      <a:pt x="113" y="20"/>
                    </a:lnTo>
                    <a:lnTo>
                      <a:pt x="102" y="10"/>
                    </a:lnTo>
                    <a:lnTo>
                      <a:pt x="91" y="5"/>
                    </a:lnTo>
                    <a:lnTo>
                      <a:pt x="78" y="1"/>
                    </a:lnTo>
                    <a:lnTo>
                      <a:pt x="66" y="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5" name="Freeform 235">
                <a:extLst>
                  <a:ext uri="{FF2B5EF4-FFF2-40B4-BE49-F238E27FC236}">
                    <a16:creationId xmlns:a16="http://schemas.microsoft.com/office/drawing/2014/main" id="{4A864600-CE64-18CB-4131-FB13E8A98513}"/>
                  </a:ext>
                </a:extLst>
              </p:cNvPr>
              <p:cNvSpPr>
                <a:spLocks/>
              </p:cNvSpPr>
              <p:nvPr/>
            </p:nvSpPr>
            <p:spPr bwMode="auto">
              <a:xfrm>
                <a:off x="1311275" y="3644900"/>
                <a:ext cx="34925" cy="34925"/>
              </a:xfrm>
              <a:custGeom>
                <a:avLst/>
                <a:gdLst>
                  <a:gd name="T0" fmla="*/ 66 w 132"/>
                  <a:gd name="T1" fmla="*/ 0 h 132"/>
                  <a:gd name="T2" fmla="*/ 52 w 132"/>
                  <a:gd name="T3" fmla="*/ 1 h 132"/>
                  <a:gd name="T4" fmla="*/ 39 w 132"/>
                  <a:gd name="T5" fmla="*/ 4 h 132"/>
                  <a:gd name="T6" fmla="*/ 28 w 132"/>
                  <a:gd name="T7" fmla="*/ 10 h 132"/>
                  <a:gd name="T8" fmla="*/ 20 w 132"/>
                  <a:gd name="T9" fmla="*/ 20 h 132"/>
                  <a:gd name="T10" fmla="*/ 10 w 132"/>
                  <a:gd name="T11" fmla="*/ 28 h 132"/>
                  <a:gd name="T12" fmla="*/ 4 w 132"/>
                  <a:gd name="T13" fmla="*/ 40 h 132"/>
                  <a:gd name="T14" fmla="*/ 1 w 132"/>
                  <a:gd name="T15" fmla="*/ 52 h 132"/>
                  <a:gd name="T16" fmla="*/ 0 w 132"/>
                  <a:gd name="T17" fmla="*/ 66 h 132"/>
                  <a:gd name="T18" fmla="*/ 1 w 132"/>
                  <a:gd name="T19" fmla="*/ 78 h 132"/>
                  <a:gd name="T20" fmla="*/ 4 w 132"/>
                  <a:gd name="T21" fmla="*/ 91 h 132"/>
                  <a:gd name="T22" fmla="*/ 10 w 132"/>
                  <a:gd name="T23" fmla="*/ 102 h 132"/>
                  <a:gd name="T24" fmla="*/ 20 w 132"/>
                  <a:gd name="T25" fmla="*/ 113 h 132"/>
                  <a:gd name="T26" fmla="*/ 28 w 132"/>
                  <a:gd name="T27" fmla="*/ 121 h 132"/>
                  <a:gd name="T28" fmla="*/ 39 w 132"/>
                  <a:gd name="T29" fmla="*/ 127 h 132"/>
                  <a:gd name="T30" fmla="*/ 52 w 132"/>
                  <a:gd name="T31" fmla="*/ 130 h 132"/>
                  <a:gd name="T32" fmla="*/ 66 w 132"/>
                  <a:gd name="T33" fmla="*/ 132 h 132"/>
                  <a:gd name="T34" fmla="*/ 68 w 132"/>
                  <a:gd name="T35" fmla="*/ 131 h 132"/>
                  <a:gd name="T36" fmla="*/ 71 w 132"/>
                  <a:gd name="T37" fmla="*/ 131 h 132"/>
                  <a:gd name="T38" fmla="*/ 78 w 132"/>
                  <a:gd name="T39" fmla="*/ 130 h 132"/>
                  <a:gd name="T40" fmla="*/ 91 w 132"/>
                  <a:gd name="T41" fmla="*/ 127 h 132"/>
                  <a:gd name="T42" fmla="*/ 102 w 132"/>
                  <a:gd name="T43" fmla="*/ 121 h 132"/>
                  <a:gd name="T44" fmla="*/ 113 w 132"/>
                  <a:gd name="T45" fmla="*/ 113 h 132"/>
                  <a:gd name="T46" fmla="*/ 121 w 132"/>
                  <a:gd name="T47" fmla="*/ 102 h 132"/>
                  <a:gd name="T48" fmla="*/ 126 w 132"/>
                  <a:gd name="T49" fmla="*/ 91 h 132"/>
                  <a:gd name="T50" fmla="*/ 130 w 132"/>
                  <a:gd name="T51" fmla="*/ 78 h 132"/>
                  <a:gd name="T52" fmla="*/ 131 w 132"/>
                  <a:gd name="T53" fmla="*/ 72 h 132"/>
                  <a:gd name="T54" fmla="*/ 131 w 132"/>
                  <a:gd name="T55" fmla="*/ 68 h 132"/>
                  <a:gd name="T56" fmla="*/ 132 w 132"/>
                  <a:gd name="T57" fmla="*/ 66 h 132"/>
                  <a:gd name="T58" fmla="*/ 130 w 132"/>
                  <a:gd name="T59" fmla="*/ 52 h 132"/>
                  <a:gd name="T60" fmla="*/ 126 w 132"/>
                  <a:gd name="T61" fmla="*/ 40 h 132"/>
                  <a:gd name="T62" fmla="*/ 121 w 132"/>
                  <a:gd name="T63" fmla="*/ 28 h 132"/>
                  <a:gd name="T64" fmla="*/ 113 w 132"/>
                  <a:gd name="T65" fmla="*/ 20 h 132"/>
                  <a:gd name="T66" fmla="*/ 102 w 132"/>
                  <a:gd name="T67" fmla="*/ 10 h 132"/>
                  <a:gd name="T68" fmla="*/ 91 w 132"/>
                  <a:gd name="T69" fmla="*/ 4 h 132"/>
                  <a:gd name="T70" fmla="*/ 78 w 132"/>
                  <a:gd name="T71" fmla="*/ 1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52" y="1"/>
                    </a:lnTo>
                    <a:lnTo>
                      <a:pt x="39" y="4"/>
                    </a:lnTo>
                    <a:lnTo>
                      <a:pt x="28" y="10"/>
                    </a:lnTo>
                    <a:lnTo>
                      <a:pt x="20" y="20"/>
                    </a:lnTo>
                    <a:lnTo>
                      <a:pt x="10" y="28"/>
                    </a:lnTo>
                    <a:lnTo>
                      <a:pt x="4" y="40"/>
                    </a:lnTo>
                    <a:lnTo>
                      <a:pt x="1" y="52"/>
                    </a:lnTo>
                    <a:lnTo>
                      <a:pt x="0" y="66"/>
                    </a:lnTo>
                    <a:lnTo>
                      <a:pt x="1" y="78"/>
                    </a:lnTo>
                    <a:lnTo>
                      <a:pt x="4" y="91"/>
                    </a:lnTo>
                    <a:lnTo>
                      <a:pt x="10" y="102"/>
                    </a:lnTo>
                    <a:lnTo>
                      <a:pt x="20" y="113"/>
                    </a:lnTo>
                    <a:lnTo>
                      <a:pt x="28" y="121"/>
                    </a:lnTo>
                    <a:lnTo>
                      <a:pt x="39" y="127"/>
                    </a:lnTo>
                    <a:lnTo>
                      <a:pt x="52" y="130"/>
                    </a:lnTo>
                    <a:lnTo>
                      <a:pt x="66" y="132"/>
                    </a:lnTo>
                    <a:lnTo>
                      <a:pt x="68" y="131"/>
                    </a:lnTo>
                    <a:lnTo>
                      <a:pt x="71" y="131"/>
                    </a:lnTo>
                    <a:lnTo>
                      <a:pt x="78" y="130"/>
                    </a:lnTo>
                    <a:lnTo>
                      <a:pt x="91" y="127"/>
                    </a:lnTo>
                    <a:lnTo>
                      <a:pt x="102" y="121"/>
                    </a:lnTo>
                    <a:lnTo>
                      <a:pt x="113" y="113"/>
                    </a:lnTo>
                    <a:lnTo>
                      <a:pt x="121" y="102"/>
                    </a:lnTo>
                    <a:lnTo>
                      <a:pt x="126" y="91"/>
                    </a:lnTo>
                    <a:lnTo>
                      <a:pt x="130" y="78"/>
                    </a:lnTo>
                    <a:lnTo>
                      <a:pt x="131" y="72"/>
                    </a:lnTo>
                    <a:lnTo>
                      <a:pt x="131" y="68"/>
                    </a:lnTo>
                    <a:lnTo>
                      <a:pt x="132" y="66"/>
                    </a:lnTo>
                    <a:lnTo>
                      <a:pt x="130" y="52"/>
                    </a:lnTo>
                    <a:lnTo>
                      <a:pt x="126" y="40"/>
                    </a:lnTo>
                    <a:lnTo>
                      <a:pt x="121" y="28"/>
                    </a:lnTo>
                    <a:lnTo>
                      <a:pt x="113" y="20"/>
                    </a:lnTo>
                    <a:lnTo>
                      <a:pt x="102" y="10"/>
                    </a:lnTo>
                    <a:lnTo>
                      <a:pt x="91" y="4"/>
                    </a:lnTo>
                    <a:lnTo>
                      <a:pt x="78" y="1"/>
                    </a:lnTo>
                    <a:lnTo>
                      <a:pt x="66" y="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6" name="Freeform 236">
                <a:extLst>
                  <a:ext uri="{FF2B5EF4-FFF2-40B4-BE49-F238E27FC236}">
                    <a16:creationId xmlns:a16="http://schemas.microsoft.com/office/drawing/2014/main" id="{643482B7-B3AE-77B4-0E07-5A299A594A89}"/>
                  </a:ext>
                </a:extLst>
              </p:cNvPr>
              <p:cNvSpPr>
                <a:spLocks/>
              </p:cNvSpPr>
              <p:nvPr/>
            </p:nvSpPr>
            <p:spPr bwMode="auto">
              <a:xfrm>
                <a:off x="1368425" y="3657600"/>
                <a:ext cx="36513" cy="34925"/>
              </a:xfrm>
              <a:custGeom>
                <a:avLst/>
                <a:gdLst>
                  <a:gd name="T0" fmla="*/ 66 w 132"/>
                  <a:gd name="T1" fmla="*/ 0 h 133"/>
                  <a:gd name="T2" fmla="*/ 52 w 132"/>
                  <a:gd name="T3" fmla="*/ 1 h 133"/>
                  <a:gd name="T4" fmla="*/ 40 w 132"/>
                  <a:gd name="T5" fmla="*/ 5 h 133"/>
                  <a:gd name="T6" fmla="*/ 29 w 132"/>
                  <a:gd name="T7" fmla="*/ 10 h 133"/>
                  <a:gd name="T8" fmla="*/ 20 w 132"/>
                  <a:gd name="T9" fmla="*/ 20 h 133"/>
                  <a:gd name="T10" fmla="*/ 10 w 132"/>
                  <a:gd name="T11" fmla="*/ 29 h 133"/>
                  <a:gd name="T12" fmla="*/ 4 w 132"/>
                  <a:gd name="T13" fmla="*/ 40 h 133"/>
                  <a:gd name="T14" fmla="*/ 1 w 132"/>
                  <a:gd name="T15" fmla="*/ 52 h 133"/>
                  <a:gd name="T16" fmla="*/ 0 w 132"/>
                  <a:gd name="T17" fmla="*/ 66 h 133"/>
                  <a:gd name="T18" fmla="*/ 1 w 132"/>
                  <a:gd name="T19" fmla="*/ 79 h 133"/>
                  <a:gd name="T20" fmla="*/ 4 w 132"/>
                  <a:gd name="T21" fmla="*/ 92 h 133"/>
                  <a:gd name="T22" fmla="*/ 10 w 132"/>
                  <a:gd name="T23" fmla="*/ 103 h 133"/>
                  <a:gd name="T24" fmla="*/ 20 w 132"/>
                  <a:gd name="T25" fmla="*/ 114 h 133"/>
                  <a:gd name="T26" fmla="*/ 29 w 132"/>
                  <a:gd name="T27" fmla="*/ 122 h 133"/>
                  <a:gd name="T28" fmla="*/ 40 w 132"/>
                  <a:gd name="T29" fmla="*/ 127 h 133"/>
                  <a:gd name="T30" fmla="*/ 52 w 132"/>
                  <a:gd name="T31" fmla="*/ 130 h 133"/>
                  <a:gd name="T32" fmla="*/ 66 w 132"/>
                  <a:gd name="T33" fmla="*/ 133 h 133"/>
                  <a:gd name="T34" fmla="*/ 68 w 132"/>
                  <a:gd name="T35" fmla="*/ 132 h 133"/>
                  <a:gd name="T36" fmla="*/ 72 w 132"/>
                  <a:gd name="T37" fmla="*/ 132 h 133"/>
                  <a:gd name="T38" fmla="*/ 78 w 132"/>
                  <a:gd name="T39" fmla="*/ 130 h 133"/>
                  <a:gd name="T40" fmla="*/ 91 w 132"/>
                  <a:gd name="T41" fmla="*/ 127 h 133"/>
                  <a:gd name="T42" fmla="*/ 102 w 132"/>
                  <a:gd name="T43" fmla="*/ 122 h 133"/>
                  <a:gd name="T44" fmla="*/ 113 w 132"/>
                  <a:gd name="T45" fmla="*/ 114 h 133"/>
                  <a:gd name="T46" fmla="*/ 121 w 132"/>
                  <a:gd name="T47" fmla="*/ 103 h 133"/>
                  <a:gd name="T48" fmla="*/ 127 w 132"/>
                  <a:gd name="T49" fmla="*/ 92 h 133"/>
                  <a:gd name="T50" fmla="*/ 130 w 132"/>
                  <a:gd name="T51" fmla="*/ 79 h 133"/>
                  <a:gd name="T52" fmla="*/ 131 w 132"/>
                  <a:gd name="T53" fmla="*/ 72 h 133"/>
                  <a:gd name="T54" fmla="*/ 131 w 132"/>
                  <a:gd name="T55" fmla="*/ 69 h 133"/>
                  <a:gd name="T56" fmla="*/ 132 w 132"/>
                  <a:gd name="T57" fmla="*/ 66 h 133"/>
                  <a:gd name="T58" fmla="*/ 130 w 132"/>
                  <a:gd name="T59" fmla="*/ 52 h 133"/>
                  <a:gd name="T60" fmla="*/ 127 w 132"/>
                  <a:gd name="T61" fmla="*/ 40 h 133"/>
                  <a:gd name="T62" fmla="*/ 121 w 132"/>
                  <a:gd name="T63" fmla="*/ 29 h 133"/>
                  <a:gd name="T64" fmla="*/ 113 w 132"/>
                  <a:gd name="T65" fmla="*/ 20 h 133"/>
                  <a:gd name="T66" fmla="*/ 102 w 132"/>
                  <a:gd name="T67" fmla="*/ 10 h 133"/>
                  <a:gd name="T68" fmla="*/ 91 w 132"/>
                  <a:gd name="T69" fmla="*/ 5 h 133"/>
                  <a:gd name="T70" fmla="*/ 78 w 132"/>
                  <a:gd name="T71" fmla="*/ 1 h 133"/>
                  <a:gd name="T72" fmla="*/ 66 w 132"/>
                  <a:gd name="T7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3">
                    <a:moveTo>
                      <a:pt x="66" y="0"/>
                    </a:moveTo>
                    <a:lnTo>
                      <a:pt x="52" y="1"/>
                    </a:lnTo>
                    <a:lnTo>
                      <a:pt x="40" y="5"/>
                    </a:lnTo>
                    <a:lnTo>
                      <a:pt x="29" y="10"/>
                    </a:lnTo>
                    <a:lnTo>
                      <a:pt x="20" y="20"/>
                    </a:lnTo>
                    <a:lnTo>
                      <a:pt x="10" y="29"/>
                    </a:lnTo>
                    <a:lnTo>
                      <a:pt x="4" y="40"/>
                    </a:lnTo>
                    <a:lnTo>
                      <a:pt x="1" y="52"/>
                    </a:lnTo>
                    <a:lnTo>
                      <a:pt x="0" y="66"/>
                    </a:lnTo>
                    <a:lnTo>
                      <a:pt x="1" y="79"/>
                    </a:lnTo>
                    <a:lnTo>
                      <a:pt x="4" y="92"/>
                    </a:lnTo>
                    <a:lnTo>
                      <a:pt x="10" y="103"/>
                    </a:lnTo>
                    <a:lnTo>
                      <a:pt x="20" y="114"/>
                    </a:lnTo>
                    <a:lnTo>
                      <a:pt x="29" y="122"/>
                    </a:lnTo>
                    <a:lnTo>
                      <a:pt x="40" y="127"/>
                    </a:lnTo>
                    <a:lnTo>
                      <a:pt x="52" y="130"/>
                    </a:lnTo>
                    <a:lnTo>
                      <a:pt x="66" y="133"/>
                    </a:lnTo>
                    <a:lnTo>
                      <a:pt x="68" y="132"/>
                    </a:lnTo>
                    <a:lnTo>
                      <a:pt x="72" y="132"/>
                    </a:lnTo>
                    <a:lnTo>
                      <a:pt x="78" y="130"/>
                    </a:lnTo>
                    <a:lnTo>
                      <a:pt x="91" y="127"/>
                    </a:lnTo>
                    <a:lnTo>
                      <a:pt x="102" y="122"/>
                    </a:lnTo>
                    <a:lnTo>
                      <a:pt x="113" y="114"/>
                    </a:lnTo>
                    <a:lnTo>
                      <a:pt x="121" y="103"/>
                    </a:lnTo>
                    <a:lnTo>
                      <a:pt x="127" y="92"/>
                    </a:lnTo>
                    <a:lnTo>
                      <a:pt x="130" y="79"/>
                    </a:lnTo>
                    <a:lnTo>
                      <a:pt x="131" y="72"/>
                    </a:lnTo>
                    <a:lnTo>
                      <a:pt x="131" y="69"/>
                    </a:lnTo>
                    <a:lnTo>
                      <a:pt x="132" y="66"/>
                    </a:lnTo>
                    <a:lnTo>
                      <a:pt x="130" y="52"/>
                    </a:lnTo>
                    <a:lnTo>
                      <a:pt x="127" y="40"/>
                    </a:lnTo>
                    <a:lnTo>
                      <a:pt x="121" y="29"/>
                    </a:lnTo>
                    <a:lnTo>
                      <a:pt x="113" y="20"/>
                    </a:lnTo>
                    <a:lnTo>
                      <a:pt x="102" y="10"/>
                    </a:lnTo>
                    <a:lnTo>
                      <a:pt x="91" y="5"/>
                    </a:lnTo>
                    <a:lnTo>
                      <a:pt x="78" y="1"/>
                    </a:lnTo>
                    <a:lnTo>
                      <a:pt x="66" y="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7" name="Freeform 237">
                <a:extLst>
                  <a:ext uri="{FF2B5EF4-FFF2-40B4-BE49-F238E27FC236}">
                    <a16:creationId xmlns:a16="http://schemas.microsoft.com/office/drawing/2014/main" id="{06DA4175-4A6B-0949-D7DB-ABDAE7741295}"/>
                  </a:ext>
                </a:extLst>
              </p:cNvPr>
              <p:cNvSpPr>
                <a:spLocks/>
              </p:cNvSpPr>
              <p:nvPr/>
            </p:nvSpPr>
            <p:spPr bwMode="auto">
              <a:xfrm>
                <a:off x="1438275" y="3676650"/>
                <a:ext cx="34925" cy="34925"/>
              </a:xfrm>
              <a:custGeom>
                <a:avLst/>
                <a:gdLst>
                  <a:gd name="T0" fmla="*/ 66 w 132"/>
                  <a:gd name="T1" fmla="*/ 0 h 132"/>
                  <a:gd name="T2" fmla="*/ 52 w 132"/>
                  <a:gd name="T3" fmla="*/ 1 h 132"/>
                  <a:gd name="T4" fmla="*/ 40 w 132"/>
                  <a:gd name="T5" fmla="*/ 4 h 132"/>
                  <a:gd name="T6" fmla="*/ 29 w 132"/>
                  <a:gd name="T7" fmla="*/ 10 h 132"/>
                  <a:gd name="T8" fmla="*/ 20 w 132"/>
                  <a:gd name="T9" fmla="*/ 20 h 132"/>
                  <a:gd name="T10" fmla="*/ 10 w 132"/>
                  <a:gd name="T11" fmla="*/ 29 h 132"/>
                  <a:gd name="T12" fmla="*/ 5 w 132"/>
                  <a:gd name="T13" fmla="*/ 40 h 132"/>
                  <a:gd name="T14" fmla="*/ 1 w 132"/>
                  <a:gd name="T15" fmla="*/ 52 h 132"/>
                  <a:gd name="T16" fmla="*/ 0 w 132"/>
                  <a:gd name="T17" fmla="*/ 66 h 132"/>
                  <a:gd name="T18" fmla="*/ 1 w 132"/>
                  <a:gd name="T19" fmla="*/ 78 h 132"/>
                  <a:gd name="T20" fmla="*/ 5 w 132"/>
                  <a:gd name="T21" fmla="*/ 91 h 132"/>
                  <a:gd name="T22" fmla="*/ 10 w 132"/>
                  <a:gd name="T23" fmla="*/ 102 h 132"/>
                  <a:gd name="T24" fmla="*/ 20 w 132"/>
                  <a:gd name="T25" fmla="*/ 113 h 132"/>
                  <a:gd name="T26" fmla="*/ 29 w 132"/>
                  <a:gd name="T27" fmla="*/ 121 h 132"/>
                  <a:gd name="T28" fmla="*/ 40 w 132"/>
                  <a:gd name="T29" fmla="*/ 127 h 132"/>
                  <a:gd name="T30" fmla="*/ 52 w 132"/>
                  <a:gd name="T31" fmla="*/ 130 h 132"/>
                  <a:gd name="T32" fmla="*/ 66 w 132"/>
                  <a:gd name="T33" fmla="*/ 132 h 132"/>
                  <a:gd name="T34" fmla="*/ 68 w 132"/>
                  <a:gd name="T35" fmla="*/ 131 h 132"/>
                  <a:gd name="T36" fmla="*/ 72 w 132"/>
                  <a:gd name="T37" fmla="*/ 131 h 132"/>
                  <a:gd name="T38" fmla="*/ 78 w 132"/>
                  <a:gd name="T39" fmla="*/ 130 h 132"/>
                  <a:gd name="T40" fmla="*/ 92 w 132"/>
                  <a:gd name="T41" fmla="*/ 127 h 132"/>
                  <a:gd name="T42" fmla="*/ 103 w 132"/>
                  <a:gd name="T43" fmla="*/ 121 h 132"/>
                  <a:gd name="T44" fmla="*/ 114 w 132"/>
                  <a:gd name="T45" fmla="*/ 113 h 132"/>
                  <a:gd name="T46" fmla="*/ 121 w 132"/>
                  <a:gd name="T47" fmla="*/ 102 h 132"/>
                  <a:gd name="T48" fmla="*/ 127 w 132"/>
                  <a:gd name="T49" fmla="*/ 91 h 132"/>
                  <a:gd name="T50" fmla="*/ 130 w 132"/>
                  <a:gd name="T51" fmla="*/ 78 h 132"/>
                  <a:gd name="T52" fmla="*/ 131 w 132"/>
                  <a:gd name="T53" fmla="*/ 72 h 132"/>
                  <a:gd name="T54" fmla="*/ 131 w 132"/>
                  <a:gd name="T55" fmla="*/ 68 h 132"/>
                  <a:gd name="T56" fmla="*/ 132 w 132"/>
                  <a:gd name="T57" fmla="*/ 66 h 132"/>
                  <a:gd name="T58" fmla="*/ 130 w 132"/>
                  <a:gd name="T59" fmla="*/ 52 h 132"/>
                  <a:gd name="T60" fmla="*/ 127 w 132"/>
                  <a:gd name="T61" fmla="*/ 40 h 132"/>
                  <a:gd name="T62" fmla="*/ 121 w 132"/>
                  <a:gd name="T63" fmla="*/ 29 h 132"/>
                  <a:gd name="T64" fmla="*/ 114 w 132"/>
                  <a:gd name="T65" fmla="*/ 20 h 132"/>
                  <a:gd name="T66" fmla="*/ 103 w 132"/>
                  <a:gd name="T67" fmla="*/ 10 h 132"/>
                  <a:gd name="T68" fmla="*/ 92 w 132"/>
                  <a:gd name="T69" fmla="*/ 4 h 132"/>
                  <a:gd name="T70" fmla="*/ 78 w 132"/>
                  <a:gd name="T71" fmla="*/ 1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52" y="1"/>
                    </a:lnTo>
                    <a:lnTo>
                      <a:pt x="40" y="4"/>
                    </a:lnTo>
                    <a:lnTo>
                      <a:pt x="29" y="10"/>
                    </a:lnTo>
                    <a:lnTo>
                      <a:pt x="20" y="20"/>
                    </a:lnTo>
                    <a:lnTo>
                      <a:pt x="10" y="29"/>
                    </a:lnTo>
                    <a:lnTo>
                      <a:pt x="5" y="40"/>
                    </a:lnTo>
                    <a:lnTo>
                      <a:pt x="1" y="52"/>
                    </a:lnTo>
                    <a:lnTo>
                      <a:pt x="0" y="66"/>
                    </a:lnTo>
                    <a:lnTo>
                      <a:pt x="1" y="78"/>
                    </a:lnTo>
                    <a:lnTo>
                      <a:pt x="5" y="91"/>
                    </a:lnTo>
                    <a:lnTo>
                      <a:pt x="10" y="102"/>
                    </a:lnTo>
                    <a:lnTo>
                      <a:pt x="20" y="113"/>
                    </a:lnTo>
                    <a:lnTo>
                      <a:pt x="29" y="121"/>
                    </a:lnTo>
                    <a:lnTo>
                      <a:pt x="40" y="127"/>
                    </a:lnTo>
                    <a:lnTo>
                      <a:pt x="52" y="130"/>
                    </a:lnTo>
                    <a:lnTo>
                      <a:pt x="66" y="132"/>
                    </a:lnTo>
                    <a:lnTo>
                      <a:pt x="68" y="131"/>
                    </a:lnTo>
                    <a:lnTo>
                      <a:pt x="72" y="131"/>
                    </a:lnTo>
                    <a:lnTo>
                      <a:pt x="78" y="130"/>
                    </a:lnTo>
                    <a:lnTo>
                      <a:pt x="92" y="127"/>
                    </a:lnTo>
                    <a:lnTo>
                      <a:pt x="103" y="121"/>
                    </a:lnTo>
                    <a:lnTo>
                      <a:pt x="114" y="113"/>
                    </a:lnTo>
                    <a:lnTo>
                      <a:pt x="121" y="102"/>
                    </a:lnTo>
                    <a:lnTo>
                      <a:pt x="127" y="91"/>
                    </a:lnTo>
                    <a:lnTo>
                      <a:pt x="130" y="78"/>
                    </a:lnTo>
                    <a:lnTo>
                      <a:pt x="131" y="72"/>
                    </a:lnTo>
                    <a:lnTo>
                      <a:pt x="131" y="68"/>
                    </a:lnTo>
                    <a:lnTo>
                      <a:pt x="132" y="66"/>
                    </a:lnTo>
                    <a:lnTo>
                      <a:pt x="130" y="52"/>
                    </a:lnTo>
                    <a:lnTo>
                      <a:pt x="127" y="40"/>
                    </a:lnTo>
                    <a:lnTo>
                      <a:pt x="121" y="29"/>
                    </a:lnTo>
                    <a:lnTo>
                      <a:pt x="114" y="20"/>
                    </a:lnTo>
                    <a:lnTo>
                      <a:pt x="103" y="10"/>
                    </a:lnTo>
                    <a:lnTo>
                      <a:pt x="92" y="4"/>
                    </a:lnTo>
                    <a:lnTo>
                      <a:pt x="78" y="1"/>
                    </a:lnTo>
                    <a:lnTo>
                      <a:pt x="66" y="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8" name="Freeform 238">
                <a:extLst>
                  <a:ext uri="{FF2B5EF4-FFF2-40B4-BE49-F238E27FC236}">
                    <a16:creationId xmlns:a16="http://schemas.microsoft.com/office/drawing/2014/main" id="{5336D460-0D99-9C91-4578-E951276DF798}"/>
                  </a:ext>
                </a:extLst>
              </p:cNvPr>
              <p:cNvSpPr>
                <a:spLocks/>
              </p:cNvSpPr>
              <p:nvPr/>
            </p:nvSpPr>
            <p:spPr bwMode="auto">
              <a:xfrm>
                <a:off x="1508125" y="3695700"/>
                <a:ext cx="34925" cy="34925"/>
              </a:xfrm>
              <a:custGeom>
                <a:avLst/>
                <a:gdLst>
                  <a:gd name="T0" fmla="*/ 67 w 133"/>
                  <a:gd name="T1" fmla="*/ 0 h 133"/>
                  <a:gd name="T2" fmla="*/ 52 w 133"/>
                  <a:gd name="T3" fmla="*/ 2 h 133"/>
                  <a:gd name="T4" fmla="*/ 40 w 133"/>
                  <a:gd name="T5" fmla="*/ 5 h 133"/>
                  <a:gd name="T6" fmla="*/ 29 w 133"/>
                  <a:gd name="T7" fmla="*/ 10 h 133"/>
                  <a:gd name="T8" fmla="*/ 20 w 133"/>
                  <a:gd name="T9" fmla="*/ 20 h 133"/>
                  <a:gd name="T10" fmla="*/ 10 w 133"/>
                  <a:gd name="T11" fmla="*/ 29 h 133"/>
                  <a:gd name="T12" fmla="*/ 5 w 133"/>
                  <a:gd name="T13" fmla="*/ 40 h 133"/>
                  <a:gd name="T14" fmla="*/ 2 w 133"/>
                  <a:gd name="T15" fmla="*/ 52 h 133"/>
                  <a:gd name="T16" fmla="*/ 0 w 133"/>
                  <a:gd name="T17" fmla="*/ 67 h 133"/>
                  <a:gd name="T18" fmla="*/ 2 w 133"/>
                  <a:gd name="T19" fmla="*/ 79 h 133"/>
                  <a:gd name="T20" fmla="*/ 5 w 133"/>
                  <a:gd name="T21" fmla="*/ 92 h 133"/>
                  <a:gd name="T22" fmla="*/ 10 w 133"/>
                  <a:gd name="T23" fmla="*/ 103 h 133"/>
                  <a:gd name="T24" fmla="*/ 20 w 133"/>
                  <a:gd name="T25" fmla="*/ 114 h 133"/>
                  <a:gd name="T26" fmla="*/ 29 w 133"/>
                  <a:gd name="T27" fmla="*/ 122 h 133"/>
                  <a:gd name="T28" fmla="*/ 40 w 133"/>
                  <a:gd name="T29" fmla="*/ 127 h 133"/>
                  <a:gd name="T30" fmla="*/ 52 w 133"/>
                  <a:gd name="T31" fmla="*/ 131 h 133"/>
                  <a:gd name="T32" fmla="*/ 67 w 133"/>
                  <a:gd name="T33" fmla="*/ 133 h 133"/>
                  <a:gd name="T34" fmla="*/ 69 w 133"/>
                  <a:gd name="T35" fmla="*/ 132 h 133"/>
                  <a:gd name="T36" fmla="*/ 72 w 133"/>
                  <a:gd name="T37" fmla="*/ 132 h 133"/>
                  <a:gd name="T38" fmla="*/ 79 w 133"/>
                  <a:gd name="T39" fmla="*/ 131 h 133"/>
                  <a:gd name="T40" fmla="*/ 92 w 133"/>
                  <a:gd name="T41" fmla="*/ 127 h 133"/>
                  <a:gd name="T42" fmla="*/ 103 w 133"/>
                  <a:gd name="T43" fmla="*/ 122 h 133"/>
                  <a:gd name="T44" fmla="*/ 114 w 133"/>
                  <a:gd name="T45" fmla="*/ 114 h 133"/>
                  <a:gd name="T46" fmla="*/ 122 w 133"/>
                  <a:gd name="T47" fmla="*/ 103 h 133"/>
                  <a:gd name="T48" fmla="*/ 127 w 133"/>
                  <a:gd name="T49" fmla="*/ 92 h 133"/>
                  <a:gd name="T50" fmla="*/ 130 w 133"/>
                  <a:gd name="T51" fmla="*/ 79 h 133"/>
                  <a:gd name="T52" fmla="*/ 132 w 133"/>
                  <a:gd name="T53" fmla="*/ 72 h 133"/>
                  <a:gd name="T54" fmla="*/ 132 w 133"/>
                  <a:gd name="T55" fmla="*/ 69 h 133"/>
                  <a:gd name="T56" fmla="*/ 133 w 133"/>
                  <a:gd name="T57" fmla="*/ 67 h 133"/>
                  <a:gd name="T58" fmla="*/ 130 w 133"/>
                  <a:gd name="T59" fmla="*/ 52 h 133"/>
                  <a:gd name="T60" fmla="*/ 127 w 133"/>
                  <a:gd name="T61" fmla="*/ 40 h 133"/>
                  <a:gd name="T62" fmla="*/ 122 w 133"/>
                  <a:gd name="T63" fmla="*/ 29 h 133"/>
                  <a:gd name="T64" fmla="*/ 114 w 133"/>
                  <a:gd name="T65" fmla="*/ 20 h 133"/>
                  <a:gd name="T66" fmla="*/ 103 w 133"/>
                  <a:gd name="T67" fmla="*/ 10 h 133"/>
                  <a:gd name="T68" fmla="*/ 92 w 133"/>
                  <a:gd name="T69" fmla="*/ 5 h 133"/>
                  <a:gd name="T70" fmla="*/ 79 w 133"/>
                  <a:gd name="T71" fmla="*/ 2 h 133"/>
                  <a:gd name="T72" fmla="*/ 67 w 133"/>
                  <a:gd name="T7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3" h="133">
                    <a:moveTo>
                      <a:pt x="67" y="0"/>
                    </a:moveTo>
                    <a:lnTo>
                      <a:pt x="52" y="2"/>
                    </a:lnTo>
                    <a:lnTo>
                      <a:pt x="40" y="5"/>
                    </a:lnTo>
                    <a:lnTo>
                      <a:pt x="29" y="10"/>
                    </a:lnTo>
                    <a:lnTo>
                      <a:pt x="20" y="20"/>
                    </a:lnTo>
                    <a:lnTo>
                      <a:pt x="10" y="29"/>
                    </a:lnTo>
                    <a:lnTo>
                      <a:pt x="5" y="40"/>
                    </a:lnTo>
                    <a:lnTo>
                      <a:pt x="2" y="52"/>
                    </a:lnTo>
                    <a:lnTo>
                      <a:pt x="0" y="67"/>
                    </a:lnTo>
                    <a:lnTo>
                      <a:pt x="2" y="79"/>
                    </a:lnTo>
                    <a:lnTo>
                      <a:pt x="5" y="92"/>
                    </a:lnTo>
                    <a:lnTo>
                      <a:pt x="10" y="103"/>
                    </a:lnTo>
                    <a:lnTo>
                      <a:pt x="20" y="114"/>
                    </a:lnTo>
                    <a:lnTo>
                      <a:pt x="29" y="122"/>
                    </a:lnTo>
                    <a:lnTo>
                      <a:pt x="40" y="127"/>
                    </a:lnTo>
                    <a:lnTo>
                      <a:pt x="52" y="131"/>
                    </a:lnTo>
                    <a:lnTo>
                      <a:pt x="67" y="133"/>
                    </a:lnTo>
                    <a:lnTo>
                      <a:pt x="69" y="132"/>
                    </a:lnTo>
                    <a:lnTo>
                      <a:pt x="72" y="132"/>
                    </a:lnTo>
                    <a:lnTo>
                      <a:pt x="79" y="131"/>
                    </a:lnTo>
                    <a:lnTo>
                      <a:pt x="92" y="127"/>
                    </a:lnTo>
                    <a:lnTo>
                      <a:pt x="103" y="122"/>
                    </a:lnTo>
                    <a:lnTo>
                      <a:pt x="114" y="114"/>
                    </a:lnTo>
                    <a:lnTo>
                      <a:pt x="122" y="103"/>
                    </a:lnTo>
                    <a:lnTo>
                      <a:pt x="127" y="92"/>
                    </a:lnTo>
                    <a:lnTo>
                      <a:pt x="130" y="79"/>
                    </a:lnTo>
                    <a:lnTo>
                      <a:pt x="132" y="72"/>
                    </a:lnTo>
                    <a:lnTo>
                      <a:pt x="132" y="69"/>
                    </a:lnTo>
                    <a:lnTo>
                      <a:pt x="133" y="67"/>
                    </a:lnTo>
                    <a:lnTo>
                      <a:pt x="130" y="52"/>
                    </a:lnTo>
                    <a:lnTo>
                      <a:pt x="127" y="40"/>
                    </a:lnTo>
                    <a:lnTo>
                      <a:pt x="122" y="29"/>
                    </a:lnTo>
                    <a:lnTo>
                      <a:pt x="114" y="20"/>
                    </a:lnTo>
                    <a:lnTo>
                      <a:pt x="103" y="10"/>
                    </a:lnTo>
                    <a:lnTo>
                      <a:pt x="92" y="5"/>
                    </a:lnTo>
                    <a:lnTo>
                      <a:pt x="79" y="2"/>
                    </a:lnTo>
                    <a:lnTo>
                      <a:pt x="67" y="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9" name="Freeform 239">
                <a:extLst>
                  <a:ext uri="{FF2B5EF4-FFF2-40B4-BE49-F238E27FC236}">
                    <a16:creationId xmlns:a16="http://schemas.microsoft.com/office/drawing/2014/main" id="{CD521959-16D7-9734-3050-2717C06F80F1}"/>
                  </a:ext>
                </a:extLst>
              </p:cNvPr>
              <p:cNvSpPr>
                <a:spLocks/>
              </p:cNvSpPr>
              <p:nvPr/>
            </p:nvSpPr>
            <p:spPr bwMode="auto">
              <a:xfrm>
                <a:off x="1573213" y="3700463"/>
                <a:ext cx="34925" cy="34925"/>
              </a:xfrm>
              <a:custGeom>
                <a:avLst/>
                <a:gdLst>
                  <a:gd name="T0" fmla="*/ 66 w 132"/>
                  <a:gd name="T1" fmla="*/ 0 h 133"/>
                  <a:gd name="T2" fmla="*/ 52 w 132"/>
                  <a:gd name="T3" fmla="*/ 1 h 133"/>
                  <a:gd name="T4" fmla="*/ 40 w 132"/>
                  <a:gd name="T5" fmla="*/ 5 h 133"/>
                  <a:gd name="T6" fmla="*/ 29 w 132"/>
                  <a:gd name="T7" fmla="*/ 10 h 133"/>
                  <a:gd name="T8" fmla="*/ 20 w 132"/>
                  <a:gd name="T9" fmla="*/ 20 h 133"/>
                  <a:gd name="T10" fmla="*/ 10 w 132"/>
                  <a:gd name="T11" fmla="*/ 29 h 133"/>
                  <a:gd name="T12" fmla="*/ 4 w 132"/>
                  <a:gd name="T13" fmla="*/ 40 h 133"/>
                  <a:gd name="T14" fmla="*/ 1 w 132"/>
                  <a:gd name="T15" fmla="*/ 52 h 133"/>
                  <a:gd name="T16" fmla="*/ 0 w 132"/>
                  <a:gd name="T17" fmla="*/ 66 h 133"/>
                  <a:gd name="T18" fmla="*/ 1 w 132"/>
                  <a:gd name="T19" fmla="*/ 78 h 133"/>
                  <a:gd name="T20" fmla="*/ 4 w 132"/>
                  <a:gd name="T21" fmla="*/ 92 h 133"/>
                  <a:gd name="T22" fmla="*/ 10 w 132"/>
                  <a:gd name="T23" fmla="*/ 103 h 133"/>
                  <a:gd name="T24" fmla="*/ 20 w 132"/>
                  <a:gd name="T25" fmla="*/ 114 h 133"/>
                  <a:gd name="T26" fmla="*/ 29 w 132"/>
                  <a:gd name="T27" fmla="*/ 121 h 133"/>
                  <a:gd name="T28" fmla="*/ 40 w 132"/>
                  <a:gd name="T29" fmla="*/ 127 h 133"/>
                  <a:gd name="T30" fmla="*/ 52 w 132"/>
                  <a:gd name="T31" fmla="*/ 130 h 133"/>
                  <a:gd name="T32" fmla="*/ 66 w 132"/>
                  <a:gd name="T33" fmla="*/ 133 h 133"/>
                  <a:gd name="T34" fmla="*/ 68 w 132"/>
                  <a:gd name="T35" fmla="*/ 131 h 133"/>
                  <a:gd name="T36" fmla="*/ 72 w 132"/>
                  <a:gd name="T37" fmla="*/ 131 h 133"/>
                  <a:gd name="T38" fmla="*/ 78 w 132"/>
                  <a:gd name="T39" fmla="*/ 130 h 133"/>
                  <a:gd name="T40" fmla="*/ 91 w 132"/>
                  <a:gd name="T41" fmla="*/ 127 h 133"/>
                  <a:gd name="T42" fmla="*/ 103 w 132"/>
                  <a:gd name="T43" fmla="*/ 121 h 133"/>
                  <a:gd name="T44" fmla="*/ 114 w 132"/>
                  <a:gd name="T45" fmla="*/ 114 h 133"/>
                  <a:gd name="T46" fmla="*/ 121 w 132"/>
                  <a:gd name="T47" fmla="*/ 103 h 133"/>
                  <a:gd name="T48" fmla="*/ 127 w 132"/>
                  <a:gd name="T49" fmla="*/ 92 h 133"/>
                  <a:gd name="T50" fmla="*/ 130 w 132"/>
                  <a:gd name="T51" fmla="*/ 78 h 133"/>
                  <a:gd name="T52" fmla="*/ 131 w 132"/>
                  <a:gd name="T53" fmla="*/ 72 h 133"/>
                  <a:gd name="T54" fmla="*/ 131 w 132"/>
                  <a:gd name="T55" fmla="*/ 69 h 133"/>
                  <a:gd name="T56" fmla="*/ 132 w 132"/>
                  <a:gd name="T57" fmla="*/ 66 h 133"/>
                  <a:gd name="T58" fmla="*/ 130 w 132"/>
                  <a:gd name="T59" fmla="*/ 52 h 133"/>
                  <a:gd name="T60" fmla="*/ 127 w 132"/>
                  <a:gd name="T61" fmla="*/ 40 h 133"/>
                  <a:gd name="T62" fmla="*/ 121 w 132"/>
                  <a:gd name="T63" fmla="*/ 29 h 133"/>
                  <a:gd name="T64" fmla="*/ 114 w 132"/>
                  <a:gd name="T65" fmla="*/ 20 h 133"/>
                  <a:gd name="T66" fmla="*/ 103 w 132"/>
                  <a:gd name="T67" fmla="*/ 10 h 133"/>
                  <a:gd name="T68" fmla="*/ 91 w 132"/>
                  <a:gd name="T69" fmla="*/ 5 h 133"/>
                  <a:gd name="T70" fmla="*/ 78 w 132"/>
                  <a:gd name="T71" fmla="*/ 1 h 133"/>
                  <a:gd name="T72" fmla="*/ 66 w 132"/>
                  <a:gd name="T7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3">
                    <a:moveTo>
                      <a:pt x="66" y="0"/>
                    </a:moveTo>
                    <a:lnTo>
                      <a:pt x="52" y="1"/>
                    </a:lnTo>
                    <a:lnTo>
                      <a:pt x="40" y="5"/>
                    </a:lnTo>
                    <a:lnTo>
                      <a:pt x="29" y="10"/>
                    </a:lnTo>
                    <a:lnTo>
                      <a:pt x="20" y="20"/>
                    </a:lnTo>
                    <a:lnTo>
                      <a:pt x="10" y="29"/>
                    </a:lnTo>
                    <a:lnTo>
                      <a:pt x="4" y="40"/>
                    </a:lnTo>
                    <a:lnTo>
                      <a:pt x="1" y="52"/>
                    </a:lnTo>
                    <a:lnTo>
                      <a:pt x="0" y="66"/>
                    </a:lnTo>
                    <a:lnTo>
                      <a:pt x="1" y="78"/>
                    </a:lnTo>
                    <a:lnTo>
                      <a:pt x="4" y="92"/>
                    </a:lnTo>
                    <a:lnTo>
                      <a:pt x="10" y="103"/>
                    </a:lnTo>
                    <a:lnTo>
                      <a:pt x="20" y="114"/>
                    </a:lnTo>
                    <a:lnTo>
                      <a:pt x="29" y="121"/>
                    </a:lnTo>
                    <a:lnTo>
                      <a:pt x="40" y="127"/>
                    </a:lnTo>
                    <a:lnTo>
                      <a:pt x="52" y="130"/>
                    </a:lnTo>
                    <a:lnTo>
                      <a:pt x="66" y="133"/>
                    </a:lnTo>
                    <a:lnTo>
                      <a:pt x="68" y="131"/>
                    </a:lnTo>
                    <a:lnTo>
                      <a:pt x="72" y="131"/>
                    </a:lnTo>
                    <a:lnTo>
                      <a:pt x="78" y="130"/>
                    </a:lnTo>
                    <a:lnTo>
                      <a:pt x="91" y="127"/>
                    </a:lnTo>
                    <a:lnTo>
                      <a:pt x="103" y="121"/>
                    </a:lnTo>
                    <a:lnTo>
                      <a:pt x="114" y="114"/>
                    </a:lnTo>
                    <a:lnTo>
                      <a:pt x="121" y="103"/>
                    </a:lnTo>
                    <a:lnTo>
                      <a:pt x="127" y="92"/>
                    </a:lnTo>
                    <a:lnTo>
                      <a:pt x="130" y="78"/>
                    </a:lnTo>
                    <a:lnTo>
                      <a:pt x="131" y="72"/>
                    </a:lnTo>
                    <a:lnTo>
                      <a:pt x="131" y="69"/>
                    </a:lnTo>
                    <a:lnTo>
                      <a:pt x="132" y="66"/>
                    </a:lnTo>
                    <a:lnTo>
                      <a:pt x="130" y="52"/>
                    </a:lnTo>
                    <a:lnTo>
                      <a:pt x="127" y="40"/>
                    </a:lnTo>
                    <a:lnTo>
                      <a:pt x="121" y="29"/>
                    </a:lnTo>
                    <a:lnTo>
                      <a:pt x="114" y="20"/>
                    </a:lnTo>
                    <a:lnTo>
                      <a:pt x="103" y="10"/>
                    </a:lnTo>
                    <a:lnTo>
                      <a:pt x="91" y="5"/>
                    </a:lnTo>
                    <a:lnTo>
                      <a:pt x="78" y="1"/>
                    </a:lnTo>
                    <a:lnTo>
                      <a:pt x="66" y="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0" name="Freeform 240">
                <a:extLst>
                  <a:ext uri="{FF2B5EF4-FFF2-40B4-BE49-F238E27FC236}">
                    <a16:creationId xmlns:a16="http://schemas.microsoft.com/office/drawing/2014/main" id="{5B10E377-6C1B-1DCC-8C5A-8EFFD2D24BFC}"/>
                  </a:ext>
                </a:extLst>
              </p:cNvPr>
              <p:cNvSpPr>
                <a:spLocks/>
              </p:cNvSpPr>
              <p:nvPr/>
            </p:nvSpPr>
            <p:spPr bwMode="auto">
              <a:xfrm>
                <a:off x="1638300" y="3703638"/>
                <a:ext cx="34925" cy="34925"/>
              </a:xfrm>
              <a:custGeom>
                <a:avLst/>
                <a:gdLst>
                  <a:gd name="T0" fmla="*/ 66 w 132"/>
                  <a:gd name="T1" fmla="*/ 0 h 132"/>
                  <a:gd name="T2" fmla="*/ 52 w 132"/>
                  <a:gd name="T3" fmla="*/ 1 h 132"/>
                  <a:gd name="T4" fmla="*/ 39 w 132"/>
                  <a:gd name="T5" fmla="*/ 4 h 132"/>
                  <a:gd name="T6" fmla="*/ 28 w 132"/>
                  <a:gd name="T7" fmla="*/ 10 h 132"/>
                  <a:gd name="T8" fmla="*/ 20 w 132"/>
                  <a:gd name="T9" fmla="*/ 20 h 132"/>
                  <a:gd name="T10" fmla="*/ 10 w 132"/>
                  <a:gd name="T11" fmla="*/ 28 h 132"/>
                  <a:gd name="T12" fmla="*/ 4 w 132"/>
                  <a:gd name="T13" fmla="*/ 39 h 132"/>
                  <a:gd name="T14" fmla="*/ 1 w 132"/>
                  <a:gd name="T15" fmla="*/ 52 h 132"/>
                  <a:gd name="T16" fmla="*/ 0 w 132"/>
                  <a:gd name="T17" fmla="*/ 66 h 132"/>
                  <a:gd name="T18" fmla="*/ 1 w 132"/>
                  <a:gd name="T19" fmla="*/ 78 h 132"/>
                  <a:gd name="T20" fmla="*/ 4 w 132"/>
                  <a:gd name="T21" fmla="*/ 91 h 132"/>
                  <a:gd name="T22" fmla="*/ 10 w 132"/>
                  <a:gd name="T23" fmla="*/ 102 h 132"/>
                  <a:gd name="T24" fmla="*/ 20 w 132"/>
                  <a:gd name="T25" fmla="*/ 113 h 132"/>
                  <a:gd name="T26" fmla="*/ 28 w 132"/>
                  <a:gd name="T27" fmla="*/ 121 h 132"/>
                  <a:gd name="T28" fmla="*/ 39 w 132"/>
                  <a:gd name="T29" fmla="*/ 127 h 132"/>
                  <a:gd name="T30" fmla="*/ 52 w 132"/>
                  <a:gd name="T31" fmla="*/ 130 h 132"/>
                  <a:gd name="T32" fmla="*/ 66 w 132"/>
                  <a:gd name="T33" fmla="*/ 132 h 132"/>
                  <a:gd name="T34" fmla="*/ 68 w 132"/>
                  <a:gd name="T35" fmla="*/ 131 h 132"/>
                  <a:gd name="T36" fmla="*/ 71 w 132"/>
                  <a:gd name="T37" fmla="*/ 131 h 132"/>
                  <a:gd name="T38" fmla="*/ 78 w 132"/>
                  <a:gd name="T39" fmla="*/ 130 h 132"/>
                  <a:gd name="T40" fmla="*/ 91 w 132"/>
                  <a:gd name="T41" fmla="*/ 127 h 132"/>
                  <a:gd name="T42" fmla="*/ 102 w 132"/>
                  <a:gd name="T43" fmla="*/ 121 h 132"/>
                  <a:gd name="T44" fmla="*/ 113 w 132"/>
                  <a:gd name="T45" fmla="*/ 113 h 132"/>
                  <a:gd name="T46" fmla="*/ 121 w 132"/>
                  <a:gd name="T47" fmla="*/ 102 h 132"/>
                  <a:gd name="T48" fmla="*/ 126 w 132"/>
                  <a:gd name="T49" fmla="*/ 91 h 132"/>
                  <a:gd name="T50" fmla="*/ 130 w 132"/>
                  <a:gd name="T51" fmla="*/ 78 h 132"/>
                  <a:gd name="T52" fmla="*/ 131 w 132"/>
                  <a:gd name="T53" fmla="*/ 71 h 132"/>
                  <a:gd name="T54" fmla="*/ 131 w 132"/>
                  <a:gd name="T55" fmla="*/ 68 h 132"/>
                  <a:gd name="T56" fmla="*/ 132 w 132"/>
                  <a:gd name="T57" fmla="*/ 66 h 132"/>
                  <a:gd name="T58" fmla="*/ 130 w 132"/>
                  <a:gd name="T59" fmla="*/ 52 h 132"/>
                  <a:gd name="T60" fmla="*/ 126 w 132"/>
                  <a:gd name="T61" fmla="*/ 39 h 132"/>
                  <a:gd name="T62" fmla="*/ 121 w 132"/>
                  <a:gd name="T63" fmla="*/ 28 h 132"/>
                  <a:gd name="T64" fmla="*/ 113 w 132"/>
                  <a:gd name="T65" fmla="*/ 20 h 132"/>
                  <a:gd name="T66" fmla="*/ 102 w 132"/>
                  <a:gd name="T67" fmla="*/ 10 h 132"/>
                  <a:gd name="T68" fmla="*/ 91 w 132"/>
                  <a:gd name="T69" fmla="*/ 4 h 132"/>
                  <a:gd name="T70" fmla="*/ 78 w 132"/>
                  <a:gd name="T71" fmla="*/ 1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52" y="1"/>
                    </a:lnTo>
                    <a:lnTo>
                      <a:pt x="39" y="4"/>
                    </a:lnTo>
                    <a:lnTo>
                      <a:pt x="28" y="10"/>
                    </a:lnTo>
                    <a:lnTo>
                      <a:pt x="20" y="20"/>
                    </a:lnTo>
                    <a:lnTo>
                      <a:pt x="10" y="28"/>
                    </a:lnTo>
                    <a:lnTo>
                      <a:pt x="4" y="39"/>
                    </a:lnTo>
                    <a:lnTo>
                      <a:pt x="1" y="52"/>
                    </a:lnTo>
                    <a:lnTo>
                      <a:pt x="0" y="66"/>
                    </a:lnTo>
                    <a:lnTo>
                      <a:pt x="1" y="78"/>
                    </a:lnTo>
                    <a:lnTo>
                      <a:pt x="4" y="91"/>
                    </a:lnTo>
                    <a:lnTo>
                      <a:pt x="10" y="102"/>
                    </a:lnTo>
                    <a:lnTo>
                      <a:pt x="20" y="113"/>
                    </a:lnTo>
                    <a:lnTo>
                      <a:pt x="28" y="121"/>
                    </a:lnTo>
                    <a:lnTo>
                      <a:pt x="39" y="127"/>
                    </a:lnTo>
                    <a:lnTo>
                      <a:pt x="52" y="130"/>
                    </a:lnTo>
                    <a:lnTo>
                      <a:pt x="66" y="132"/>
                    </a:lnTo>
                    <a:lnTo>
                      <a:pt x="68" y="131"/>
                    </a:lnTo>
                    <a:lnTo>
                      <a:pt x="71" y="131"/>
                    </a:lnTo>
                    <a:lnTo>
                      <a:pt x="78" y="130"/>
                    </a:lnTo>
                    <a:lnTo>
                      <a:pt x="91" y="127"/>
                    </a:lnTo>
                    <a:lnTo>
                      <a:pt x="102" y="121"/>
                    </a:lnTo>
                    <a:lnTo>
                      <a:pt x="113" y="113"/>
                    </a:lnTo>
                    <a:lnTo>
                      <a:pt x="121" y="102"/>
                    </a:lnTo>
                    <a:lnTo>
                      <a:pt x="126" y="91"/>
                    </a:lnTo>
                    <a:lnTo>
                      <a:pt x="130" y="78"/>
                    </a:lnTo>
                    <a:lnTo>
                      <a:pt x="131" y="71"/>
                    </a:lnTo>
                    <a:lnTo>
                      <a:pt x="131" y="68"/>
                    </a:lnTo>
                    <a:lnTo>
                      <a:pt x="132" y="66"/>
                    </a:lnTo>
                    <a:lnTo>
                      <a:pt x="130" y="52"/>
                    </a:lnTo>
                    <a:lnTo>
                      <a:pt x="126" y="39"/>
                    </a:lnTo>
                    <a:lnTo>
                      <a:pt x="121" y="28"/>
                    </a:lnTo>
                    <a:lnTo>
                      <a:pt x="113" y="20"/>
                    </a:lnTo>
                    <a:lnTo>
                      <a:pt x="102" y="10"/>
                    </a:lnTo>
                    <a:lnTo>
                      <a:pt x="91" y="4"/>
                    </a:lnTo>
                    <a:lnTo>
                      <a:pt x="78" y="1"/>
                    </a:lnTo>
                    <a:lnTo>
                      <a:pt x="66" y="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1" name="Freeform 241">
                <a:extLst>
                  <a:ext uri="{FF2B5EF4-FFF2-40B4-BE49-F238E27FC236}">
                    <a16:creationId xmlns:a16="http://schemas.microsoft.com/office/drawing/2014/main" id="{5F466F1A-085B-112C-C1EC-0D33F31FB83D}"/>
                  </a:ext>
                </a:extLst>
              </p:cNvPr>
              <p:cNvSpPr>
                <a:spLocks/>
              </p:cNvSpPr>
              <p:nvPr/>
            </p:nvSpPr>
            <p:spPr bwMode="auto">
              <a:xfrm>
                <a:off x="1763713" y="3733800"/>
                <a:ext cx="34925" cy="34925"/>
              </a:xfrm>
              <a:custGeom>
                <a:avLst/>
                <a:gdLst>
                  <a:gd name="T0" fmla="*/ 66 w 132"/>
                  <a:gd name="T1" fmla="*/ 0 h 133"/>
                  <a:gd name="T2" fmla="*/ 52 w 132"/>
                  <a:gd name="T3" fmla="*/ 2 h 133"/>
                  <a:gd name="T4" fmla="*/ 40 w 132"/>
                  <a:gd name="T5" fmla="*/ 5 h 133"/>
                  <a:gd name="T6" fmla="*/ 29 w 132"/>
                  <a:gd name="T7" fmla="*/ 10 h 133"/>
                  <a:gd name="T8" fmla="*/ 20 w 132"/>
                  <a:gd name="T9" fmla="*/ 20 h 133"/>
                  <a:gd name="T10" fmla="*/ 10 w 132"/>
                  <a:gd name="T11" fmla="*/ 29 h 133"/>
                  <a:gd name="T12" fmla="*/ 4 w 132"/>
                  <a:gd name="T13" fmla="*/ 40 h 133"/>
                  <a:gd name="T14" fmla="*/ 1 w 132"/>
                  <a:gd name="T15" fmla="*/ 52 h 133"/>
                  <a:gd name="T16" fmla="*/ 0 w 132"/>
                  <a:gd name="T17" fmla="*/ 67 h 133"/>
                  <a:gd name="T18" fmla="*/ 1 w 132"/>
                  <a:gd name="T19" fmla="*/ 79 h 133"/>
                  <a:gd name="T20" fmla="*/ 4 w 132"/>
                  <a:gd name="T21" fmla="*/ 92 h 133"/>
                  <a:gd name="T22" fmla="*/ 10 w 132"/>
                  <a:gd name="T23" fmla="*/ 103 h 133"/>
                  <a:gd name="T24" fmla="*/ 20 w 132"/>
                  <a:gd name="T25" fmla="*/ 114 h 133"/>
                  <a:gd name="T26" fmla="*/ 29 w 132"/>
                  <a:gd name="T27" fmla="*/ 122 h 133"/>
                  <a:gd name="T28" fmla="*/ 40 w 132"/>
                  <a:gd name="T29" fmla="*/ 127 h 133"/>
                  <a:gd name="T30" fmla="*/ 52 w 132"/>
                  <a:gd name="T31" fmla="*/ 131 h 133"/>
                  <a:gd name="T32" fmla="*/ 66 w 132"/>
                  <a:gd name="T33" fmla="*/ 133 h 133"/>
                  <a:gd name="T34" fmla="*/ 68 w 132"/>
                  <a:gd name="T35" fmla="*/ 132 h 133"/>
                  <a:gd name="T36" fmla="*/ 72 w 132"/>
                  <a:gd name="T37" fmla="*/ 132 h 133"/>
                  <a:gd name="T38" fmla="*/ 78 w 132"/>
                  <a:gd name="T39" fmla="*/ 131 h 133"/>
                  <a:gd name="T40" fmla="*/ 91 w 132"/>
                  <a:gd name="T41" fmla="*/ 127 h 133"/>
                  <a:gd name="T42" fmla="*/ 102 w 132"/>
                  <a:gd name="T43" fmla="*/ 122 h 133"/>
                  <a:gd name="T44" fmla="*/ 113 w 132"/>
                  <a:gd name="T45" fmla="*/ 114 h 133"/>
                  <a:gd name="T46" fmla="*/ 121 w 132"/>
                  <a:gd name="T47" fmla="*/ 103 h 133"/>
                  <a:gd name="T48" fmla="*/ 127 w 132"/>
                  <a:gd name="T49" fmla="*/ 92 h 133"/>
                  <a:gd name="T50" fmla="*/ 130 w 132"/>
                  <a:gd name="T51" fmla="*/ 79 h 133"/>
                  <a:gd name="T52" fmla="*/ 131 w 132"/>
                  <a:gd name="T53" fmla="*/ 72 h 133"/>
                  <a:gd name="T54" fmla="*/ 131 w 132"/>
                  <a:gd name="T55" fmla="*/ 69 h 133"/>
                  <a:gd name="T56" fmla="*/ 132 w 132"/>
                  <a:gd name="T57" fmla="*/ 67 h 133"/>
                  <a:gd name="T58" fmla="*/ 130 w 132"/>
                  <a:gd name="T59" fmla="*/ 52 h 133"/>
                  <a:gd name="T60" fmla="*/ 127 w 132"/>
                  <a:gd name="T61" fmla="*/ 40 h 133"/>
                  <a:gd name="T62" fmla="*/ 121 w 132"/>
                  <a:gd name="T63" fmla="*/ 29 h 133"/>
                  <a:gd name="T64" fmla="*/ 113 w 132"/>
                  <a:gd name="T65" fmla="*/ 20 h 133"/>
                  <a:gd name="T66" fmla="*/ 102 w 132"/>
                  <a:gd name="T67" fmla="*/ 10 h 133"/>
                  <a:gd name="T68" fmla="*/ 91 w 132"/>
                  <a:gd name="T69" fmla="*/ 5 h 133"/>
                  <a:gd name="T70" fmla="*/ 78 w 132"/>
                  <a:gd name="T71" fmla="*/ 2 h 133"/>
                  <a:gd name="T72" fmla="*/ 66 w 132"/>
                  <a:gd name="T7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3">
                    <a:moveTo>
                      <a:pt x="66" y="0"/>
                    </a:moveTo>
                    <a:lnTo>
                      <a:pt x="52" y="2"/>
                    </a:lnTo>
                    <a:lnTo>
                      <a:pt x="40" y="5"/>
                    </a:lnTo>
                    <a:lnTo>
                      <a:pt x="29" y="10"/>
                    </a:lnTo>
                    <a:lnTo>
                      <a:pt x="20" y="20"/>
                    </a:lnTo>
                    <a:lnTo>
                      <a:pt x="10" y="29"/>
                    </a:lnTo>
                    <a:lnTo>
                      <a:pt x="4" y="40"/>
                    </a:lnTo>
                    <a:lnTo>
                      <a:pt x="1" y="52"/>
                    </a:lnTo>
                    <a:lnTo>
                      <a:pt x="0" y="67"/>
                    </a:lnTo>
                    <a:lnTo>
                      <a:pt x="1" y="79"/>
                    </a:lnTo>
                    <a:lnTo>
                      <a:pt x="4" y="92"/>
                    </a:lnTo>
                    <a:lnTo>
                      <a:pt x="10" y="103"/>
                    </a:lnTo>
                    <a:lnTo>
                      <a:pt x="20" y="114"/>
                    </a:lnTo>
                    <a:lnTo>
                      <a:pt x="29" y="122"/>
                    </a:lnTo>
                    <a:lnTo>
                      <a:pt x="40" y="127"/>
                    </a:lnTo>
                    <a:lnTo>
                      <a:pt x="52" y="131"/>
                    </a:lnTo>
                    <a:lnTo>
                      <a:pt x="66" y="133"/>
                    </a:lnTo>
                    <a:lnTo>
                      <a:pt x="68" y="132"/>
                    </a:lnTo>
                    <a:lnTo>
                      <a:pt x="72" y="132"/>
                    </a:lnTo>
                    <a:lnTo>
                      <a:pt x="78" y="131"/>
                    </a:lnTo>
                    <a:lnTo>
                      <a:pt x="91" y="127"/>
                    </a:lnTo>
                    <a:lnTo>
                      <a:pt x="102" y="122"/>
                    </a:lnTo>
                    <a:lnTo>
                      <a:pt x="113" y="114"/>
                    </a:lnTo>
                    <a:lnTo>
                      <a:pt x="121" y="103"/>
                    </a:lnTo>
                    <a:lnTo>
                      <a:pt x="127" y="92"/>
                    </a:lnTo>
                    <a:lnTo>
                      <a:pt x="130" y="79"/>
                    </a:lnTo>
                    <a:lnTo>
                      <a:pt x="131" y="72"/>
                    </a:lnTo>
                    <a:lnTo>
                      <a:pt x="131" y="69"/>
                    </a:lnTo>
                    <a:lnTo>
                      <a:pt x="132" y="67"/>
                    </a:lnTo>
                    <a:lnTo>
                      <a:pt x="130" y="52"/>
                    </a:lnTo>
                    <a:lnTo>
                      <a:pt x="127" y="40"/>
                    </a:lnTo>
                    <a:lnTo>
                      <a:pt x="121" y="29"/>
                    </a:lnTo>
                    <a:lnTo>
                      <a:pt x="113" y="20"/>
                    </a:lnTo>
                    <a:lnTo>
                      <a:pt x="102" y="10"/>
                    </a:lnTo>
                    <a:lnTo>
                      <a:pt x="91" y="5"/>
                    </a:lnTo>
                    <a:lnTo>
                      <a:pt x="78" y="2"/>
                    </a:lnTo>
                    <a:lnTo>
                      <a:pt x="66" y="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2" name="Freeform 242">
                <a:extLst>
                  <a:ext uri="{FF2B5EF4-FFF2-40B4-BE49-F238E27FC236}">
                    <a16:creationId xmlns:a16="http://schemas.microsoft.com/office/drawing/2014/main" id="{59014C8B-B807-27F4-0D8E-7666A57EE008}"/>
                  </a:ext>
                </a:extLst>
              </p:cNvPr>
              <p:cNvSpPr>
                <a:spLocks/>
              </p:cNvSpPr>
              <p:nvPr/>
            </p:nvSpPr>
            <p:spPr bwMode="auto">
              <a:xfrm>
                <a:off x="1963738" y="3775075"/>
                <a:ext cx="34925" cy="34925"/>
              </a:xfrm>
              <a:custGeom>
                <a:avLst/>
                <a:gdLst>
                  <a:gd name="T0" fmla="*/ 66 w 132"/>
                  <a:gd name="T1" fmla="*/ 0 h 132"/>
                  <a:gd name="T2" fmla="*/ 52 w 132"/>
                  <a:gd name="T3" fmla="*/ 1 h 132"/>
                  <a:gd name="T4" fmla="*/ 40 w 132"/>
                  <a:gd name="T5" fmla="*/ 4 h 132"/>
                  <a:gd name="T6" fmla="*/ 29 w 132"/>
                  <a:gd name="T7" fmla="*/ 10 h 132"/>
                  <a:gd name="T8" fmla="*/ 20 w 132"/>
                  <a:gd name="T9" fmla="*/ 20 h 132"/>
                  <a:gd name="T10" fmla="*/ 10 w 132"/>
                  <a:gd name="T11" fmla="*/ 29 h 132"/>
                  <a:gd name="T12" fmla="*/ 4 w 132"/>
                  <a:gd name="T13" fmla="*/ 40 h 132"/>
                  <a:gd name="T14" fmla="*/ 1 w 132"/>
                  <a:gd name="T15" fmla="*/ 52 h 132"/>
                  <a:gd name="T16" fmla="*/ 0 w 132"/>
                  <a:gd name="T17" fmla="*/ 66 h 132"/>
                  <a:gd name="T18" fmla="*/ 1 w 132"/>
                  <a:gd name="T19" fmla="*/ 78 h 132"/>
                  <a:gd name="T20" fmla="*/ 4 w 132"/>
                  <a:gd name="T21" fmla="*/ 91 h 132"/>
                  <a:gd name="T22" fmla="*/ 10 w 132"/>
                  <a:gd name="T23" fmla="*/ 102 h 132"/>
                  <a:gd name="T24" fmla="*/ 20 w 132"/>
                  <a:gd name="T25" fmla="*/ 114 h 132"/>
                  <a:gd name="T26" fmla="*/ 29 w 132"/>
                  <a:gd name="T27" fmla="*/ 121 h 132"/>
                  <a:gd name="T28" fmla="*/ 40 w 132"/>
                  <a:gd name="T29" fmla="*/ 127 h 132"/>
                  <a:gd name="T30" fmla="*/ 52 w 132"/>
                  <a:gd name="T31" fmla="*/ 130 h 132"/>
                  <a:gd name="T32" fmla="*/ 66 w 132"/>
                  <a:gd name="T33" fmla="*/ 132 h 132"/>
                  <a:gd name="T34" fmla="*/ 68 w 132"/>
                  <a:gd name="T35" fmla="*/ 131 h 132"/>
                  <a:gd name="T36" fmla="*/ 72 w 132"/>
                  <a:gd name="T37" fmla="*/ 131 h 132"/>
                  <a:gd name="T38" fmla="*/ 78 w 132"/>
                  <a:gd name="T39" fmla="*/ 130 h 132"/>
                  <a:gd name="T40" fmla="*/ 91 w 132"/>
                  <a:gd name="T41" fmla="*/ 127 h 132"/>
                  <a:gd name="T42" fmla="*/ 102 w 132"/>
                  <a:gd name="T43" fmla="*/ 121 h 132"/>
                  <a:gd name="T44" fmla="*/ 113 w 132"/>
                  <a:gd name="T45" fmla="*/ 114 h 132"/>
                  <a:gd name="T46" fmla="*/ 121 w 132"/>
                  <a:gd name="T47" fmla="*/ 102 h 132"/>
                  <a:gd name="T48" fmla="*/ 127 w 132"/>
                  <a:gd name="T49" fmla="*/ 91 h 132"/>
                  <a:gd name="T50" fmla="*/ 130 w 132"/>
                  <a:gd name="T51" fmla="*/ 78 h 132"/>
                  <a:gd name="T52" fmla="*/ 131 w 132"/>
                  <a:gd name="T53" fmla="*/ 72 h 132"/>
                  <a:gd name="T54" fmla="*/ 131 w 132"/>
                  <a:gd name="T55" fmla="*/ 68 h 132"/>
                  <a:gd name="T56" fmla="*/ 132 w 132"/>
                  <a:gd name="T57" fmla="*/ 66 h 132"/>
                  <a:gd name="T58" fmla="*/ 130 w 132"/>
                  <a:gd name="T59" fmla="*/ 52 h 132"/>
                  <a:gd name="T60" fmla="*/ 127 w 132"/>
                  <a:gd name="T61" fmla="*/ 40 h 132"/>
                  <a:gd name="T62" fmla="*/ 121 w 132"/>
                  <a:gd name="T63" fmla="*/ 29 h 132"/>
                  <a:gd name="T64" fmla="*/ 113 w 132"/>
                  <a:gd name="T65" fmla="*/ 20 h 132"/>
                  <a:gd name="T66" fmla="*/ 102 w 132"/>
                  <a:gd name="T67" fmla="*/ 10 h 132"/>
                  <a:gd name="T68" fmla="*/ 91 w 132"/>
                  <a:gd name="T69" fmla="*/ 4 h 132"/>
                  <a:gd name="T70" fmla="*/ 78 w 132"/>
                  <a:gd name="T71" fmla="*/ 1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52" y="1"/>
                    </a:lnTo>
                    <a:lnTo>
                      <a:pt x="40" y="4"/>
                    </a:lnTo>
                    <a:lnTo>
                      <a:pt x="29" y="10"/>
                    </a:lnTo>
                    <a:lnTo>
                      <a:pt x="20" y="20"/>
                    </a:lnTo>
                    <a:lnTo>
                      <a:pt x="10" y="29"/>
                    </a:lnTo>
                    <a:lnTo>
                      <a:pt x="4" y="40"/>
                    </a:lnTo>
                    <a:lnTo>
                      <a:pt x="1" y="52"/>
                    </a:lnTo>
                    <a:lnTo>
                      <a:pt x="0" y="66"/>
                    </a:lnTo>
                    <a:lnTo>
                      <a:pt x="1" y="78"/>
                    </a:lnTo>
                    <a:lnTo>
                      <a:pt x="4" y="91"/>
                    </a:lnTo>
                    <a:lnTo>
                      <a:pt x="10" y="102"/>
                    </a:lnTo>
                    <a:lnTo>
                      <a:pt x="20" y="114"/>
                    </a:lnTo>
                    <a:lnTo>
                      <a:pt x="29" y="121"/>
                    </a:lnTo>
                    <a:lnTo>
                      <a:pt x="40" y="127"/>
                    </a:lnTo>
                    <a:lnTo>
                      <a:pt x="52" y="130"/>
                    </a:lnTo>
                    <a:lnTo>
                      <a:pt x="66" y="132"/>
                    </a:lnTo>
                    <a:lnTo>
                      <a:pt x="68" y="131"/>
                    </a:lnTo>
                    <a:lnTo>
                      <a:pt x="72" y="131"/>
                    </a:lnTo>
                    <a:lnTo>
                      <a:pt x="78" y="130"/>
                    </a:lnTo>
                    <a:lnTo>
                      <a:pt x="91" y="127"/>
                    </a:lnTo>
                    <a:lnTo>
                      <a:pt x="102" y="121"/>
                    </a:lnTo>
                    <a:lnTo>
                      <a:pt x="113" y="114"/>
                    </a:lnTo>
                    <a:lnTo>
                      <a:pt x="121" y="102"/>
                    </a:lnTo>
                    <a:lnTo>
                      <a:pt x="127" y="91"/>
                    </a:lnTo>
                    <a:lnTo>
                      <a:pt x="130" y="78"/>
                    </a:lnTo>
                    <a:lnTo>
                      <a:pt x="131" y="72"/>
                    </a:lnTo>
                    <a:lnTo>
                      <a:pt x="131" y="68"/>
                    </a:lnTo>
                    <a:lnTo>
                      <a:pt x="132" y="66"/>
                    </a:lnTo>
                    <a:lnTo>
                      <a:pt x="130" y="52"/>
                    </a:lnTo>
                    <a:lnTo>
                      <a:pt x="127" y="40"/>
                    </a:lnTo>
                    <a:lnTo>
                      <a:pt x="121" y="29"/>
                    </a:lnTo>
                    <a:lnTo>
                      <a:pt x="113" y="20"/>
                    </a:lnTo>
                    <a:lnTo>
                      <a:pt x="102" y="10"/>
                    </a:lnTo>
                    <a:lnTo>
                      <a:pt x="91" y="4"/>
                    </a:lnTo>
                    <a:lnTo>
                      <a:pt x="78" y="1"/>
                    </a:lnTo>
                    <a:lnTo>
                      <a:pt x="66" y="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3" name="Freeform 243">
                <a:extLst>
                  <a:ext uri="{FF2B5EF4-FFF2-40B4-BE49-F238E27FC236}">
                    <a16:creationId xmlns:a16="http://schemas.microsoft.com/office/drawing/2014/main" id="{2FB9EC3C-567F-4B98-A4CF-A23542357547}"/>
                  </a:ext>
                </a:extLst>
              </p:cNvPr>
              <p:cNvSpPr>
                <a:spLocks/>
              </p:cNvSpPr>
              <p:nvPr/>
            </p:nvSpPr>
            <p:spPr bwMode="auto">
              <a:xfrm>
                <a:off x="2219325" y="3836988"/>
                <a:ext cx="34925" cy="34925"/>
              </a:xfrm>
              <a:custGeom>
                <a:avLst/>
                <a:gdLst>
                  <a:gd name="T0" fmla="*/ 66 w 132"/>
                  <a:gd name="T1" fmla="*/ 0 h 133"/>
                  <a:gd name="T2" fmla="*/ 52 w 132"/>
                  <a:gd name="T3" fmla="*/ 2 h 133"/>
                  <a:gd name="T4" fmla="*/ 40 w 132"/>
                  <a:gd name="T5" fmla="*/ 5 h 133"/>
                  <a:gd name="T6" fmla="*/ 29 w 132"/>
                  <a:gd name="T7" fmla="*/ 10 h 133"/>
                  <a:gd name="T8" fmla="*/ 20 w 132"/>
                  <a:gd name="T9" fmla="*/ 20 h 133"/>
                  <a:gd name="T10" fmla="*/ 10 w 132"/>
                  <a:gd name="T11" fmla="*/ 29 h 133"/>
                  <a:gd name="T12" fmla="*/ 4 w 132"/>
                  <a:gd name="T13" fmla="*/ 40 h 133"/>
                  <a:gd name="T14" fmla="*/ 1 w 132"/>
                  <a:gd name="T15" fmla="*/ 52 h 133"/>
                  <a:gd name="T16" fmla="*/ 0 w 132"/>
                  <a:gd name="T17" fmla="*/ 67 h 133"/>
                  <a:gd name="T18" fmla="*/ 1 w 132"/>
                  <a:gd name="T19" fmla="*/ 79 h 133"/>
                  <a:gd name="T20" fmla="*/ 4 w 132"/>
                  <a:gd name="T21" fmla="*/ 92 h 133"/>
                  <a:gd name="T22" fmla="*/ 10 w 132"/>
                  <a:gd name="T23" fmla="*/ 103 h 133"/>
                  <a:gd name="T24" fmla="*/ 20 w 132"/>
                  <a:gd name="T25" fmla="*/ 114 h 133"/>
                  <a:gd name="T26" fmla="*/ 29 w 132"/>
                  <a:gd name="T27" fmla="*/ 122 h 133"/>
                  <a:gd name="T28" fmla="*/ 40 w 132"/>
                  <a:gd name="T29" fmla="*/ 127 h 133"/>
                  <a:gd name="T30" fmla="*/ 52 w 132"/>
                  <a:gd name="T31" fmla="*/ 131 h 133"/>
                  <a:gd name="T32" fmla="*/ 66 w 132"/>
                  <a:gd name="T33" fmla="*/ 133 h 133"/>
                  <a:gd name="T34" fmla="*/ 68 w 132"/>
                  <a:gd name="T35" fmla="*/ 132 h 133"/>
                  <a:gd name="T36" fmla="*/ 72 w 132"/>
                  <a:gd name="T37" fmla="*/ 132 h 133"/>
                  <a:gd name="T38" fmla="*/ 78 w 132"/>
                  <a:gd name="T39" fmla="*/ 131 h 133"/>
                  <a:gd name="T40" fmla="*/ 92 w 132"/>
                  <a:gd name="T41" fmla="*/ 127 h 133"/>
                  <a:gd name="T42" fmla="*/ 103 w 132"/>
                  <a:gd name="T43" fmla="*/ 122 h 133"/>
                  <a:gd name="T44" fmla="*/ 114 w 132"/>
                  <a:gd name="T45" fmla="*/ 114 h 133"/>
                  <a:gd name="T46" fmla="*/ 121 w 132"/>
                  <a:gd name="T47" fmla="*/ 103 h 133"/>
                  <a:gd name="T48" fmla="*/ 127 w 132"/>
                  <a:gd name="T49" fmla="*/ 92 h 133"/>
                  <a:gd name="T50" fmla="*/ 130 w 132"/>
                  <a:gd name="T51" fmla="*/ 79 h 133"/>
                  <a:gd name="T52" fmla="*/ 131 w 132"/>
                  <a:gd name="T53" fmla="*/ 72 h 133"/>
                  <a:gd name="T54" fmla="*/ 131 w 132"/>
                  <a:gd name="T55" fmla="*/ 69 h 133"/>
                  <a:gd name="T56" fmla="*/ 132 w 132"/>
                  <a:gd name="T57" fmla="*/ 67 h 133"/>
                  <a:gd name="T58" fmla="*/ 130 w 132"/>
                  <a:gd name="T59" fmla="*/ 52 h 133"/>
                  <a:gd name="T60" fmla="*/ 127 w 132"/>
                  <a:gd name="T61" fmla="*/ 40 h 133"/>
                  <a:gd name="T62" fmla="*/ 121 w 132"/>
                  <a:gd name="T63" fmla="*/ 29 h 133"/>
                  <a:gd name="T64" fmla="*/ 114 w 132"/>
                  <a:gd name="T65" fmla="*/ 20 h 133"/>
                  <a:gd name="T66" fmla="*/ 103 w 132"/>
                  <a:gd name="T67" fmla="*/ 10 h 133"/>
                  <a:gd name="T68" fmla="*/ 92 w 132"/>
                  <a:gd name="T69" fmla="*/ 5 h 133"/>
                  <a:gd name="T70" fmla="*/ 78 w 132"/>
                  <a:gd name="T71" fmla="*/ 2 h 133"/>
                  <a:gd name="T72" fmla="*/ 66 w 132"/>
                  <a:gd name="T7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3">
                    <a:moveTo>
                      <a:pt x="66" y="0"/>
                    </a:moveTo>
                    <a:lnTo>
                      <a:pt x="52" y="2"/>
                    </a:lnTo>
                    <a:lnTo>
                      <a:pt x="40" y="5"/>
                    </a:lnTo>
                    <a:lnTo>
                      <a:pt x="29" y="10"/>
                    </a:lnTo>
                    <a:lnTo>
                      <a:pt x="20" y="20"/>
                    </a:lnTo>
                    <a:lnTo>
                      <a:pt x="10" y="29"/>
                    </a:lnTo>
                    <a:lnTo>
                      <a:pt x="4" y="40"/>
                    </a:lnTo>
                    <a:lnTo>
                      <a:pt x="1" y="52"/>
                    </a:lnTo>
                    <a:lnTo>
                      <a:pt x="0" y="67"/>
                    </a:lnTo>
                    <a:lnTo>
                      <a:pt x="1" y="79"/>
                    </a:lnTo>
                    <a:lnTo>
                      <a:pt x="4" y="92"/>
                    </a:lnTo>
                    <a:lnTo>
                      <a:pt x="10" y="103"/>
                    </a:lnTo>
                    <a:lnTo>
                      <a:pt x="20" y="114"/>
                    </a:lnTo>
                    <a:lnTo>
                      <a:pt x="29" y="122"/>
                    </a:lnTo>
                    <a:lnTo>
                      <a:pt x="40" y="127"/>
                    </a:lnTo>
                    <a:lnTo>
                      <a:pt x="52" y="131"/>
                    </a:lnTo>
                    <a:lnTo>
                      <a:pt x="66" y="133"/>
                    </a:lnTo>
                    <a:lnTo>
                      <a:pt x="68" y="132"/>
                    </a:lnTo>
                    <a:lnTo>
                      <a:pt x="72" y="132"/>
                    </a:lnTo>
                    <a:lnTo>
                      <a:pt x="78" y="131"/>
                    </a:lnTo>
                    <a:lnTo>
                      <a:pt x="92" y="127"/>
                    </a:lnTo>
                    <a:lnTo>
                      <a:pt x="103" y="122"/>
                    </a:lnTo>
                    <a:lnTo>
                      <a:pt x="114" y="114"/>
                    </a:lnTo>
                    <a:lnTo>
                      <a:pt x="121" y="103"/>
                    </a:lnTo>
                    <a:lnTo>
                      <a:pt x="127" y="92"/>
                    </a:lnTo>
                    <a:lnTo>
                      <a:pt x="130" y="79"/>
                    </a:lnTo>
                    <a:lnTo>
                      <a:pt x="131" y="72"/>
                    </a:lnTo>
                    <a:lnTo>
                      <a:pt x="131" y="69"/>
                    </a:lnTo>
                    <a:lnTo>
                      <a:pt x="132" y="67"/>
                    </a:lnTo>
                    <a:lnTo>
                      <a:pt x="130" y="52"/>
                    </a:lnTo>
                    <a:lnTo>
                      <a:pt x="127" y="40"/>
                    </a:lnTo>
                    <a:lnTo>
                      <a:pt x="121" y="29"/>
                    </a:lnTo>
                    <a:lnTo>
                      <a:pt x="114" y="20"/>
                    </a:lnTo>
                    <a:lnTo>
                      <a:pt x="103" y="10"/>
                    </a:lnTo>
                    <a:lnTo>
                      <a:pt x="92" y="5"/>
                    </a:lnTo>
                    <a:lnTo>
                      <a:pt x="78" y="2"/>
                    </a:lnTo>
                    <a:lnTo>
                      <a:pt x="66" y="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4" name="Freeform 244">
                <a:extLst>
                  <a:ext uri="{FF2B5EF4-FFF2-40B4-BE49-F238E27FC236}">
                    <a16:creationId xmlns:a16="http://schemas.microsoft.com/office/drawing/2014/main" id="{520873B2-7995-33D5-F285-A7018B1B8CAD}"/>
                  </a:ext>
                </a:extLst>
              </p:cNvPr>
              <p:cNvSpPr>
                <a:spLocks/>
              </p:cNvSpPr>
              <p:nvPr/>
            </p:nvSpPr>
            <p:spPr bwMode="auto">
              <a:xfrm>
                <a:off x="2486025" y="3895725"/>
                <a:ext cx="34925" cy="34925"/>
              </a:xfrm>
              <a:custGeom>
                <a:avLst/>
                <a:gdLst>
                  <a:gd name="T0" fmla="*/ 66 w 132"/>
                  <a:gd name="T1" fmla="*/ 0 h 133"/>
                  <a:gd name="T2" fmla="*/ 52 w 132"/>
                  <a:gd name="T3" fmla="*/ 1 h 133"/>
                  <a:gd name="T4" fmla="*/ 40 w 132"/>
                  <a:gd name="T5" fmla="*/ 5 h 133"/>
                  <a:gd name="T6" fmla="*/ 29 w 132"/>
                  <a:gd name="T7" fmla="*/ 10 h 133"/>
                  <a:gd name="T8" fmla="*/ 20 w 132"/>
                  <a:gd name="T9" fmla="*/ 20 h 133"/>
                  <a:gd name="T10" fmla="*/ 10 w 132"/>
                  <a:gd name="T11" fmla="*/ 29 h 133"/>
                  <a:gd name="T12" fmla="*/ 5 w 132"/>
                  <a:gd name="T13" fmla="*/ 40 h 133"/>
                  <a:gd name="T14" fmla="*/ 1 w 132"/>
                  <a:gd name="T15" fmla="*/ 52 h 133"/>
                  <a:gd name="T16" fmla="*/ 0 w 132"/>
                  <a:gd name="T17" fmla="*/ 67 h 133"/>
                  <a:gd name="T18" fmla="*/ 1 w 132"/>
                  <a:gd name="T19" fmla="*/ 79 h 133"/>
                  <a:gd name="T20" fmla="*/ 5 w 132"/>
                  <a:gd name="T21" fmla="*/ 92 h 133"/>
                  <a:gd name="T22" fmla="*/ 10 w 132"/>
                  <a:gd name="T23" fmla="*/ 103 h 133"/>
                  <a:gd name="T24" fmla="*/ 20 w 132"/>
                  <a:gd name="T25" fmla="*/ 114 h 133"/>
                  <a:gd name="T26" fmla="*/ 29 w 132"/>
                  <a:gd name="T27" fmla="*/ 122 h 133"/>
                  <a:gd name="T28" fmla="*/ 40 w 132"/>
                  <a:gd name="T29" fmla="*/ 127 h 133"/>
                  <a:gd name="T30" fmla="*/ 52 w 132"/>
                  <a:gd name="T31" fmla="*/ 131 h 133"/>
                  <a:gd name="T32" fmla="*/ 66 w 132"/>
                  <a:gd name="T33" fmla="*/ 133 h 133"/>
                  <a:gd name="T34" fmla="*/ 69 w 132"/>
                  <a:gd name="T35" fmla="*/ 132 h 133"/>
                  <a:gd name="T36" fmla="*/ 72 w 132"/>
                  <a:gd name="T37" fmla="*/ 132 h 133"/>
                  <a:gd name="T38" fmla="*/ 78 w 132"/>
                  <a:gd name="T39" fmla="*/ 131 h 133"/>
                  <a:gd name="T40" fmla="*/ 92 w 132"/>
                  <a:gd name="T41" fmla="*/ 127 h 133"/>
                  <a:gd name="T42" fmla="*/ 103 w 132"/>
                  <a:gd name="T43" fmla="*/ 122 h 133"/>
                  <a:gd name="T44" fmla="*/ 114 w 132"/>
                  <a:gd name="T45" fmla="*/ 114 h 133"/>
                  <a:gd name="T46" fmla="*/ 121 w 132"/>
                  <a:gd name="T47" fmla="*/ 103 h 133"/>
                  <a:gd name="T48" fmla="*/ 127 w 132"/>
                  <a:gd name="T49" fmla="*/ 92 h 133"/>
                  <a:gd name="T50" fmla="*/ 130 w 132"/>
                  <a:gd name="T51" fmla="*/ 79 h 133"/>
                  <a:gd name="T52" fmla="*/ 131 w 132"/>
                  <a:gd name="T53" fmla="*/ 72 h 133"/>
                  <a:gd name="T54" fmla="*/ 131 w 132"/>
                  <a:gd name="T55" fmla="*/ 69 h 133"/>
                  <a:gd name="T56" fmla="*/ 132 w 132"/>
                  <a:gd name="T57" fmla="*/ 67 h 133"/>
                  <a:gd name="T58" fmla="*/ 130 w 132"/>
                  <a:gd name="T59" fmla="*/ 52 h 133"/>
                  <a:gd name="T60" fmla="*/ 127 w 132"/>
                  <a:gd name="T61" fmla="*/ 40 h 133"/>
                  <a:gd name="T62" fmla="*/ 121 w 132"/>
                  <a:gd name="T63" fmla="*/ 29 h 133"/>
                  <a:gd name="T64" fmla="*/ 114 w 132"/>
                  <a:gd name="T65" fmla="*/ 20 h 133"/>
                  <a:gd name="T66" fmla="*/ 103 w 132"/>
                  <a:gd name="T67" fmla="*/ 10 h 133"/>
                  <a:gd name="T68" fmla="*/ 92 w 132"/>
                  <a:gd name="T69" fmla="*/ 5 h 133"/>
                  <a:gd name="T70" fmla="*/ 78 w 132"/>
                  <a:gd name="T71" fmla="*/ 1 h 133"/>
                  <a:gd name="T72" fmla="*/ 66 w 132"/>
                  <a:gd name="T7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3">
                    <a:moveTo>
                      <a:pt x="66" y="0"/>
                    </a:moveTo>
                    <a:lnTo>
                      <a:pt x="52" y="1"/>
                    </a:lnTo>
                    <a:lnTo>
                      <a:pt x="40" y="5"/>
                    </a:lnTo>
                    <a:lnTo>
                      <a:pt x="29" y="10"/>
                    </a:lnTo>
                    <a:lnTo>
                      <a:pt x="20" y="20"/>
                    </a:lnTo>
                    <a:lnTo>
                      <a:pt x="10" y="29"/>
                    </a:lnTo>
                    <a:lnTo>
                      <a:pt x="5" y="40"/>
                    </a:lnTo>
                    <a:lnTo>
                      <a:pt x="1" y="52"/>
                    </a:lnTo>
                    <a:lnTo>
                      <a:pt x="0" y="67"/>
                    </a:lnTo>
                    <a:lnTo>
                      <a:pt x="1" y="79"/>
                    </a:lnTo>
                    <a:lnTo>
                      <a:pt x="5" y="92"/>
                    </a:lnTo>
                    <a:lnTo>
                      <a:pt x="10" y="103"/>
                    </a:lnTo>
                    <a:lnTo>
                      <a:pt x="20" y="114"/>
                    </a:lnTo>
                    <a:lnTo>
                      <a:pt x="29" y="122"/>
                    </a:lnTo>
                    <a:lnTo>
                      <a:pt x="40" y="127"/>
                    </a:lnTo>
                    <a:lnTo>
                      <a:pt x="52" y="131"/>
                    </a:lnTo>
                    <a:lnTo>
                      <a:pt x="66" y="133"/>
                    </a:lnTo>
                    <a:lnTo>
                      <a:pt x="69" y="132"/>
                    </a:lnTo>
                    <a:lnTo>
                      <a:pt x="72" y="132"/>
                    </a:lnTo>
                    <a:lnTo>
                      <a:pt x="78" y="131"/>
                    </a:lnTo>
                    <a:lnTo>
                      <a:pt x="92" y="127"/>
                    </a:lnTo>
                    <a:lnTo>
                      <a:pt x="103" y="122"/>
                    </a:lnTo>
                    <a:lnTo>
                      <a:pt x="114" y="114"/>
                    </a:lnTo>
                    <a:lnTo>
                      <a:pt x="121" y="103"/>
                    </a:lnTo>
                    <a:lnTo>
                      <a:pt x="127" y="92"/>
                    </a:lnTo>
                    <a:lnTo>
                      <a:pt x="130" y="79"/>
                    </a:lnTo>
                    <a:lnTo>
                      <a:pt x="131" y="72"/>
                    </a:lnTo>
                    <a:lnTo>
                      <a:pt x="131" y="69"/>
                    </a:lnTo>
                    <a:lnTo>
                      <a:pt x="132" y="67"/>
                    </a:lnTo>
                    <a:lnTo>
                      <a:pt x="130" y="52"/>
                    </a:lnTo>
                    <a:lnTo>
                      <a:pt x="127" y="40"/>
                    </a:lnTo>
                    <a:lnTo>
                      <a:pt x="121" y="29"/>
                    </a:lnTo>
                    <a:lnTo>
                      <a:pt x="114" y="20"/>
                    </a:lnTo>
                    <a:lnTo>
                      <a:pt x="103" y="10"/>
                    </a:lnTo>
                    <a:lnTo>
                      <a:pt x="92" y="5"/>
                    </a:lnTo>
                    <a:lnTo>
                      <a:pt x="78" y="1"/>
                    </a:lnTo>
                    <a:lnTo>
                      <a:pt x="66" y="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5" name="Freeform 245">
                <a:extLst>
                  <a:ext uri="{FF2B5EF4-FFF2-40B4-BE49-F238E27FC236}">
                    <a16:creationId xmlns:a16="http://schemas.microsoft.com/office/drawing/2014/main" id="{45BB2AEB-A73B-21CF-F48F-6C350D47BBDD}"/>
                  </a:ext>
                </a:extLst>
              </p:cNvPr>
              <p:cNvSpPr>
                <a:spLocks/>
              </p:cNvSpPr>
              <p:nvPr/>
            </p:nvSpPr>
            <p:spPr bwMode="auto">
              <a:xfrm>
                <a:off x="2744788" y="3938588"/>
                <a:ext cx="34925" cy="34925"/>
              </a:xfrm>
              <a:custGeom>
                <a:avLst/>
                <a:gdLst>
                  <a:gd name="T0" fmla="*/ 66 w 132"/>
                  <a:gd name="T1" fmla="*/ 0 h 132"/>
                  <a:gd name="T2" fmla="*/ 51 w 132"/>
                  <a:gd name="T3" fmla="*/ 1 h 132"/>
                  <a:gd name="T4" fmla="*/ 39 w 132"/>
                  <a:gd name="T5" fmla="*/ 4 h 132"/>
                  <a:gd name="T6" fmla="*/ 28 w 132"/>
                  <a:gd name="T7" fmla="*/ 9 h 132"/>
                  <a:gd name="T8" fmla="*/ 19 w 132"/>
                  <a:gd name="T9" fmla="*/ 19 h 132"/>
                  <a:gd name="T10" fmla="*/ 10 w 132"/>
                  <a:gd name="T11" fmla="*/ 28 h 132"/>
                  <a:gd name="T12" fmla="*/ 4 w 132"/>
                  <a:gd name="T13" fmla="*/ 39 h 132"/>
                  <a:gd name="T14" fmla="*/ 1 w 132"/>
                  <a:gd name="T15" fmla="*/ 51 h 132"/>
                  <a:gd name="T16" fmla="*/ 0 w 132"/>
                  <a:gd name="T17" fmla="*/ 66 h 132"/>
                  <a:gd name="T18" fmla="*/ 1 w 132"/>
                  <a:gd name="T19" fmla="*/ 78 h 132"/>
                  <a:gd name="T20" fmla="*/ 4 w 132"/>
                  <a:gd name="T21" fmla="*/ 91 h 132"/>
                  <a:gd name="T22" fmla="*/ 10 w 132"/>
                  <a:gd name="T23" fmla="*/ 102 h 132"/>
                  <a:gd name="T24" fmla="*/ 19 w 132"/>
                  <a:gd name="T25" fmla="*/ 113 h 132"/>
                  <a:gd name="T26" fmla="*/ 28 w 132"/>
                  <a:gd name="T27" fmla="*/ 121 h 132"/>
                  <a:gd name="T28" fmla="*/ 39 w 132"/>
                  <a:gd name="T29" fmla="*/ 126 h 132"/>
                  <a:gd name="T30" fmla="*/ 51 w 132"/>
                  <a:gd name="T31" fmla="*/ 130 h 132"/>
                  <a:gd name="T32" fmla="*/ 66 w 132"/>
                  <a:gd name="T33" fmla="*/ 132 h 132"/>
                  <a:gd name="T34" fmla="*/ 68 w 132"/>
                  <a:gd name="T35" fmla="*/ 131 h 132"/>
                  <a:gd name="T36" fmla="*/ 71 w 132"/>
                  <a:gd name="T37" fmla="*/ 131 h 132"/>
                  <a:gd name="T38" fmla="*/ 78 w 132"/>
                  <a:gd name="T39" fmla="*/ 130 h 132"/>
                  <a:gd name="T40" fmla="*/ 91 w 132"/>
                  <a:gd name="T41" fmla="*/ 126 h 132"/>
                  <a:gd name="T42" fmla="*/ 102 w 132"/>
                  <a:gd name="T43" fmla="*/ 121 h 132"/>
                  <a:gd name="T44" fmla="*/ 113 w 132"/>
                  <a:gd name="T45" fmla="*/ 113 h 132"/>
                  <a:gd name="T46" fmla="*/ 121 w 132"/>
                  <a:gd name="T47" fmla="*/ 102 h 132"/>
                  <a:gd name="T48" fmla="*/ 126 w 132"/>
                  <a:gd name="T49" fmla="*/ 91 h 132"/>
                  <a:gd name="T50" fmla="*/ 130 w 132"/>
                  <a:gd name="T51" fmla="*/ 78 h 132"/>
                  <a:gd name="T52" fmla="*/ 131 w 132"/>
                  <a:gd name="T53" fmla="*/ 71 h 132"/>
                  <a:gd name="T54" fmla="*/ 131 w 132"/>
                  <a:gd name="T55" fmla="*/ 68 h 132"/>
                  <a:gd name="T56" fmla="*/ 132 w 132"/>
                  <a:gd name="T57" fmla="*/ 66 h 132"/>
                  <a:gd name="T58" fmla="*/ 130 w 132"/>
                  <a:gd name="T59" fmla="*/ 51 h 132"/>
                  <a:gd name="T60" fmla="*/ 126 w 132"/>
                  <a:gd name="T61" fmla="*/ 39 h 132"/>
                  <a:gd name="T62" fmla="*/ 121 w 132"/>
                  <a:gd name="T63" fmla="*/ 28 h 132"/>
                  <a:gd name="T64" fmla="*/ 113 w 132"/>
                  <a:gd name="T65" fmla="*/ 19 h 132"/>
                  <a:gd name="T66" fmla="*/ 102 w 132"/>
                  <a:gd name="T67" fmla="*/ 9 h 132"/>
                  <a:gd name="T68" fmla="*/ 91 w 132"/>
                  <a:gd name="T69" fmla="*/ 4 h 132"/>
                  <a:gd name="T70" fmla="*/ 78 w 132"/>
                  <a:gd name="T71" fmla="*/ 1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51" y="1"/>
                    </a:lnTo>
                    <a:lnTo>
                      <a:pt x="39" y="4"/>
                    </a:lnTo>
                    <a:lnTo>
                      <a:pt x="28" y="9"/>
                    </a:lnTo>
                    <a:lnTo>
                      <a:pt x="19" y="19"/>
                    </a:lnTo>
                    <a:lnTo>
                      <a:pt x="10" y="28"/>
                    </a:lnTo>
                    <a:lnTo>
                      <a:pt x="4" y="39"/>
                    </a:lnTo>
                    <a:lnTo>
                      <a:pt x="1" y="51"/>
                    </a:lnTo>
                    <a:lnTo>
                      <a:pt x="0" y="66"/>
                    </a:lnTo>
                    <a:lnTo>
                      <a:pt x="1" y="78"/>
                    </a:lnTo>
                    <a:lnTo>
                      <a:pt x="4" y="91"/>
                    </a:lnTo>
                    <a:lnTo>
                      <a:pt x="10" y="102"/>
                    </a:lnTo>
                    <a:lnTo>
                      <a:pt x="19" y="113"/>
                    </a:lnTo>
                    <a:lnTo>
                      <a:pt x="28" y="121"/>
                    </a:lnTo>
                    <a:lnTo>
                      <a:pt x="39" y="126"/>
                    </a:lnTo>
                    <a:lnTo>
                      <a:pt x="51" y="130"/>
                    </a:lnTo>
                    <a:lnTo>
                      <a:pt x="66" y="132"/>
                    </a:lnTo>
                    <a:lnTo>
                      <a:pt x="68" y="131"/>
                    </a:lnTo>
                    <a:lnTo>
                      <a:pt x="71" y="131"/>
                    </a:lnTo>
                    <a:lnTo>
                      <a:pt x="78" y="130"/>
                    </a:lnTo>
                    <a:lnTo>
                      <a:pt x="91" y="126"/>
                    </a:lnTo>
                    <a:lnTo>
                      <a:pt x="102" y="121"/>
                    </a:lnTo>
                    <a:lnTo>
                      <a:pt x="113" y="113"/>
                    </a:lnTo>
                    <a:lnTo>
                      <a:pt x="121" y="102"/>
                    </a:lnTo>
                    <a:lnTo>
                      <a:pt x="126" y="91"/>
                    </a:lnTo>
                    <a:lnTo>
                      <a:pt x="130" y="78"/>
                    </a:lnTo>
                    <a:lnTo>
                      <a:pt x="131" y="71"/>
                    </a:lnTo>
                    <a:lnTo>
                      <a:pt x="131" y="68"/>
                    </a:lnTo>
                    <a:lnTo>
                      <a:pt x="132" y="66"/>
                    </a:lnTo>
                    <a:lnTo>
                      <a:pt x="130" y="51"/>
                    </a:lnTo>
                    <a:lnTo>
                      <a:pt x="126" y="39"/>
                    </a:lnTo>
                    <a:lnTo>
                      <a:pt x="121" y="28"/>
                    </a:lnTo>
                    <a:lnTo>
                      <a:pt x="113" y="19"/>
                    </a:lnTo>
                    <a:lnTo>
                      <a:pt x="102" y="9"/>
                    </a:lnTo>
                    <a:lnTo>
                      <a:pt x="91" y="4"/>
                    </a:lnTo>
                    <a:lnTo>
                      <a:pt x="78" y="1"/>
                    </a:lnTo>
                    <a:lnTo>
                      <a:pt x="66" y="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6" name="Freeform 246">
                <a:extLst>
                  <a:ext uri="{FF2B5EF4-FFF2-40B4-BE49-F238E27FC236}">
                    <a16:creationId xmlns:a16="http://schemas.microsoft.com/office/drawing/2014/main" id="{F21BC27F-0809-0A10-D660-C38939B9F839}"/>
                  </a:ext>
                </a:extLst>
              </p:cNvPr>
              <p:cNvSpPr>
                <a:spLocks/>
              </p:cNvSpPr>
              <p:nvPr/>
            </p:nvSpPr>
            <p:spPr bwMode="auto">
              <a:xfrm>
                <a:off x="3011488" y="4025900"/>
                <a:ext cx="34925" cy="34925"/>
              </a:xfrm>
              <a:custGeom>
                <a:avLst/>
                <a:gdLst>
                  <a:gd name="T0" fmla="*/ 66 w 132"/>
                  <a:gd name="T1" fmla="*/ 0 h 133"/>
                  <a:gd name="T2" fmla="*/ 52 w 132"/>
                  <a:gd name="T3" fmla="*/ 1 h 133"/>
                  <a:gd name="T4" fmla="*/ 39 w 132"/>
                  <a:gd name="T5" fmla="*/ 5 h 133"/>
                  <a:gd name="T6" fmla="*/ 28 w 132"/>
                  <a:gd name="T7" fmla="*/ 10 h 133"/>
                  <a:gd name="T8" fmla="*/ 20 w 132"/>
                  <a:gd name="T9" fmla="*/ 20 h 133"/>
                  <a:gd name="T10" fmla="*/ 10 w 132"/>
                  <a:gd name="T11" fmla="*/ 29 h 133"/>
                  <a:gd name="T12" fmla="*/ 4 w 132"/>
                  <a:gd name="T13" fmla="*/ 40 h 133"/>
                  <a:gd name="T14" fmla="*/ 1 w 132"/>
                  <a:gd name="T15" fmla="*/ 52 h 133"/>
                  <a:gd name="T16" fmla="*/ 0 w 132"/>
                  <a:gd name="T17" fmla="*/ 66 h 133"/>
                  <a:gd name="T18" fmla="*/ 1 w 132"/>
                  <a:gd name="T19" fmla="*/ 79 h 133"/>
                  <a:gd name="T20" fmla="*/ 4 w 132"/>
                  <a:gd name="T21" fmla="*/ 92 h 133"/>
                  <a:gd name="T22" fmla="*/ 10 w 132"/>
                  <a:gd name="T23" fmla="*/ 103 h 133"/>
                  <a:gd name="T24" fmla="*/ 20 w 132"/>
                  <a:gd name="T25" fmla="*/ 114 h 133"/>
                  <a:gd name="T26" fmla="*/ 28 w 132"/>
                  <a:gd name="T27" fmla="*/ 122 h 133"/>
                  <a:gd name="T28" fmla="*/ 39 w 132"/>
                  <a:gd name="T29" fmla="*/ 127 h 133"/>
                  <a:gd name="T30" fmla="*/ 52 w 132"/>
                  <a:gd name="T31" fmla="*/ 130 h 133"/>
                  <a:gd name="T32" fmla="*/ 66 w 132"/>
                  <a:gd name="T33" fmla="*/ 133 h 133"/>
                  <a:gd name="T34" fmla="*/ 68 w 132"/>
                  <a:gd name="T35" fmla="*/ 132 h 133"/>
                  <a:gd name="T36" fmla="*/ 71 w 132"/>
                  <a:gd name="T37" fmla="*/ 132 h 133"/>
                  <a:gd name="T38" fmla="*/ 78 w 132"/>
                  <a:gd name="T39" fmla="*/ 130 h 133"/>
                  <a:gd name="T40" fmla="*/ 91 w 132"/>
                  <a:gd name="T41" fmla="*/ 127 h 133"/>
                  <a:gd name="T42" fmla="*/ 102 w 132"/>
                  <a:gd name="T43" fmla="*/ 122 h 133"/>
                  <a:gd name="T44" fmla="*/ 113 w 132"/>
                  <a:gd name="T45" fmla="*/ 114 h 133"/>
                  <a:gd name="T46" fmla="*/ 121 w 132"/>
                  <a:gd name="T47" fmla="*/ 103 h 133"/>
                  <a:gd name="T48" fmla="*/ 126 w 132"/>
                  <a:gd name="T49" fmla="*/ 92 h 133"/>
                  <a:gd name="T50" fmla="*/ 130 w 132"/>
                  <a:gd name="T51" fmla="*/ 79 h 133"/>
                  <a:gd name="T52" fmla="*/ 131 w 132"/>
                  <a:gd name="T53" fmla="*/ 72 h 133"/>
                  <a:gd name="T54" fmla="*/ 131 w 132"/>
                  <a:gd name="T55" fmla="*/ 69 h 133"/>
                  <a:gd name="T56" fmla="*/ 132 w 132"/>
                  <a:gd name="T57" fmla="*/ 66 h 133"/>
                  <a:gd name="T58" fmla="*/ 130 w 132"/>
                  <a:gd name="T59" fmla="*/ 52 h 133"/>
                  <a:gd name="T60" fmla="*/ 126 w 132"/>
                  <a:gd name="T61" fmla="*/ 40 h 133"/>
                  <a:gd name="T62" fmla="*/ 121 w 132"/>
                  <a:gd name="T63" fmla="*/ 29 h 133"/>
                  <a:gd name="T64" fmla="*/ 113 w 132"/>
                  <a:gd name="T65" fmla="*/ 20 h 133"/>
                  <a:gd name="T66" fmla="*/ 102 w 132"/>
                  <a:gd name="T67" fmla="*/ 10 h 133"/>
                  <a:gd name="T68" fmla="*/ 91 w 132"/>
                  <a:gd name="T69" fmla="*/ 5 h 133"/>
                  <a:gd name="T70" fmla="*/ 78 w 132"/>
                  <a:gd name="T71" fmla="*/ 1 h 133"/>
                  <a:gd name="T72" fmla="*/ 66 w 132"/>
                  <a:gd name="T7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3">
                    <a:moveTo>
                      <a:pt x="66" y="0"/>
                    </a:moveTo>
                    <a:lnTo>
                      <a:pt x="52" y="1"/>
                    </a:lnTo>
                    <a:lnTo>
                      <a:pt x="39" y="5"/>
                    </a:lnTo>
                    <a:lnTo>
                      <a:pt x="28" y="10"/>
                    </a:lnTo>
                    <a:lnTo>
                      <a:pt x="20" y="20"/>
                    </a:lnTo>
                    <a:lnTo>
                      <a:pt x="10" y="29"/>
                    </a:lnTo>
                    <a:lnTo>
                      <a:pt x="4" y="40"/>
                    </a:lnTo>
                    <a:lnTo>
                      <a:pt x="1" y="52"/>
                    </a:lnTo>
                    <a:lnTo>
                      <a:pt x="0" y="66"/>
                    </a:lnTo>
                    <a:lnTo>
                      <a:pt x="1" y="79"/>
                    </a:lnTo>
                    <a:lnTo>
                      <a:pt x="4" y="92"/>
                    </a:lnTo>
                    <a:lnTo>
                      <a:pt x="10" y="103"/>
                    </a:lnTo>
                    <a:lnTo>
                      <a:pt x="20" y="114"/>
                    </a:lnTo>
                    <a:lnTo>
                      <a:pt x="28" y="122"/>
                    </a:lnTo>
                    <a:lnTo>
                      <a:pt x="39" y="127"/>
                    </a:lnTo>
                    <a:lnTo>
                      <a:pt x="52" y="130"/>
                    </a:lnTo>
                    <a:lnTo>
                      <a:pt x="66" y="133"/>
                    </a:lnTo>
                    <a:lnTo>
                      <a:pt x="68" y="132"/>
                    </a:lnTo>
                    <a:lnTo>
                      <a:pt x="71" y="132"/>
                    </a:lnTo>
                    <a:lnTo>
                      <a:pt x="78" y="130"/>
                    </a:lnTo>
                    <a:lnTo>
                      <a:pt x="91" y="127"/>
                    </a:lnTo>
                    <a:lnTo>
                      <a:pt x="102" y="122"/>
                    </a:lnTo>
                    <a:lnTo>
                      <a:pt x="113" y="114"/>
                    </a:lnTo>
                    <a:lnTo>
                      <a:pt x="121" y="103"/>
                    </a:lnTo>
                    <a:lnTo>
                      <a:pt x="126" y="92"/>
                    </a:lnTo>
                    <a:lnTo>
                      <a:pt x="130" y="79"/>
                    </a:lnTo>
                    <a:lnTo>
                      <a:pt x="131" y="72"/>
                    </a:lnTo>
                    <a:lnTo>
                      <a:pt x="131" y="69"/>
                    </a:lnTo>
                    <a:lnTo>
                      <a:pt x="132" y="66"/>
                    </a:lnTo>
                    <a:lnTo>
                      <a:pt x="130" y="52"/>
                    </a:lnTo>
                    <a:lnTo>
                      <a:pt x="126" y="40"/>
                    </a:lnTo>
                    <a:lnTo>
                      <a:pt x="121" y="29"/>
                    </a:lnTo>
                    <a:lnTo>
                      <a:pt x="113" y="20"/>
                    </a:lnTo>
                    <a:lnTo>
                      <a:pt x="102" y="10"/>
                    </a:lnTo>
                    <a:lnTo>
                      <a:pt x="91" y="5"/>
                    </a:lnTo>
                    <a:lnTo>
                      <a:pt x="78" y="1"/>
                    </a:lnTo>
                    <a:lnTo>
                      <a:pt x="66" y="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7" name="Freeform 247">
                <a:extLst>
                  <a:ext uri="{FF2B5EF4-FFF2-40B4-BE49-F238E27FC236}">
                    <a16:creationId xmlns:a16="http://schemas.microsoft.com/office/drawing/2014/main" id="{2B5EB7D6-DD73-6D35-B55B-F30A807559C2}"/>
                  </a:ext>
                </a:extLst>
              </p:cNvPr>
              <p:cNvSpPr>
                <a:spLocks/>
              </p:cNvSpPr>
              <p:nvPr/>
            </p:nvSpPr>
            <p:spPr bwMode="auto">
              <a:xfrm>
                <a:off x="3265488" y="4092575"/>
                <a:ext cx="34925" cy="34925"/>
              </a:xfrm>
              <a:custGeom>
                <a:avLst/>
                <a:gdLst>
                  <a:gd name="T0" fmla="*/ 66 w 132"/>
                  <a:gd name="T1" fmla="*/ 0 h 132"/>
                  <a:gd name="T2" fmla="*/ 51 w 132"/>
                  <a:gd name="T3" fmla="*/ 1 h 132"/>
                  <a:gd name="T4" fmla="*/ 39 w 132"/>
                  <a:gd name="T5" fmla="*/ 4 h 132"/>
                  <a:gd name="T6" fmla="*/ 28 w 132"/>
                  <a:gd name="T7" fmla="*/ 10 h 132"/>
                  <a:gd name="T8" fmla="*/ 19 w 132"/>
                  <a:gd name="T9" fmla="*/ 20 h 132"/>
                  <a:gd name="T10" fmla="*/ 9 w 132"/>
                  <a:gd name="T11" fmla="*/ 29 h 132"/>
                  <a:gd name="T12" fmla="*/ 4 w 132"/>
                  <a:gd name="T13" fmla="*/ 40 h 132"/>
                  <a:gd name="T14" fmla="*/ 1 w 132"/>
                  <a:gd name="T15" fmla="*/ 52 h 132"/>
                  <a:gd name="T16" fmla="*/ 0 w 132"/>
                  <a:gd name="T17" fmla="*/ 66 h 132"/>
                  <a:gd name="T18" fmla="*/ 1 w 132"/>
                  <a:gd name="T19" fmla="*/ 78 h 132"/>
                  <a:gd name="T20" fmla="*/ 4 w 132"/>
                  <a:gd name="T21" fmla="*/ 92 h 132"/>
                  <a:gd name="T22" fmla="*/ 9 w 132"/>
                  <a:gd name="T23" fmla="*/ 103 h 132"/>
                  <a:gd name="T24" fmla="*/ 19 w 132"/>
                  <a:gd name="T25" fmla="*/ 114 h 132"/>
                  <a:gd name="T26" fmla="*/ 28 w 132"/>
                  <a:gd name="T27" fmla="*/ 121 h 132"/>
                  <a:gd name="T28" fmla="*/ 39 w 132"/>
                  <a:gd name="T29" fmla="*/ 127 h 132"/>
                  <a:gd name="T30" fmla="*/ 51 w 132"/>
                  <a:gd name="T31" fmla="*/ 130 h 132"/>
                  <a:gd name="T32" fmla="*/ 66 w 132"/>
                  <a:gd name="T33" fmla="*/ 132 h 132"/>
                  <a:gd name="T34" fmla="*/ 68 w 132"/>
                  <a:gd name="T35" fmla="*/ 131 h 132"/>
                  <a:gd name="T36" fmla="*/ 71 w 132"/>
                  <a:gd name="T37" fmla="*/ 131 h 132"/>
                  <a:gd name="T38" fmla="*/ 78 w 132"/>
                  <a:gd name="T39" fmla="*/ 130 h 132"/>
                  <a:gd name="T40" fmla="*/ 91 w 132"/>
                  <a:gd name="T41" fmla="*/ 127 h 132"/>
                  <a:gd name="T42" fmla="*/ 102 w 132"/>
                  <a:gd name="T43" fmla="*/ 121 h 132"/>
                  <a:gd name="T44" fmla="*/ 113 w 132"/>
                  <a:gd name="T45" fmla="*/ 114 h 132"/>
                  <a:gd name="T46" fmla="*/ 121 w 132"/>
                  <a:gd name="T47" fmla="*/ 103 h 132"/>
                  <a:gd name="T48" fmla="*/ 126 w 132"/>
                  <a:gd name="T49" fmla="*/ 92 h 132"/>
                  <a:gd name="T50" fmla="*/ 130 w 132"/>
                  <a:gd name="T51" fmla="*/ 78 h 132"/>
                  <a:gd name="T52" fmla="*/ 131 w 132"/>
                  <a:gd name="T53" fmla="*/ 72 h 132"/>
                  <a:gd name="T54" fmla="*/ 131 w 132"/>
                  <a:gd name="T55" fmla="*/ 68 h 132"/>
                  <a:gd name="T56" fmla="*/ 132 w 132"/>
                  <a:gd name="T57" fmla="*/ 66 h 132"/>
                  <a:gd name="T58" fmla="*/ 130 w 132"/>
                  <a:gd name="T59" fmla="*/ 52 h 132"/>
                  <a:gd name="T60" fmla="*/ 126 w 132"/>
                  <a:gd name="T61" fmla="*/ 40 h 132"/>
                  <a:gd name="T62" fmla="*/ 121 w 132"/>
                  <a:gd name="T63" fmla="*/ 29 h 132"/>
                  <a:gd name="T64" fmla="*/ 113 w 132"/>
                  <a:gd name="T65" fmla="*/ 20 h 132"/>
                  <a:gd name="T66" fmla="*/ 102 w 132"/>
                  <a:gd name="T67" fmla="*/ 10 h 132"/>
                  <a:gd name="T68" fmla="*/ 91 w 132"/>
                  <a:gd name="T69" fmla="*/ 4 h 132"/>
                  <a:gd name="T70" fmla="*/ 78 w 132"/>
                  <a:gd name="T71" fmla="*/ 1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51" y="1"/>
                    </a:lnTo>
                    <a:lnTo>
                      <a:pt x="39" y="4"/>
                    </a:lnTo>
                    <a:lnTo>
                      <a:pt x="28" y="10"/>
                    </a:lnTo>
                    <a:lnTo>
                      <a:pt x="19" y="20"/>
                    </a:lnTo>
                    <a:lnTo>
                      <a:pt x="9" y="29"/>
                    </a:lnTo>
                    <a:lnTo>
                      <a:pt x="4" y="40"/>
                    </a:lnTo>
                    <a:lnTo>
                      <a:pt x="1" y="52"/>
                    </a:lnTo>
                    <a:lnTo>
                      <a:pt x="0" y="66"/>
                    </a:lnTo>
                    <a:lnTo>
                      <a:pt x="1" y="78"/>
                    </a:lnTo>
                    <a:lnTo>
                      <a:pt x="4" y="92"/>
                    </a:lnTo>
                    <a:lnTo>
                      <a:pt x="9" y="103"/>
                    </a:lnTo>
                    <a:lnTo>
                      <a:pt x="19" y="114"/>
                    </a:lnTo>
                    <a:lnTo>
                      <a:pt x="28" y="121"/>
                    </a:lnTo>
                    <a:lnTo>
                      <a:pt x="39" y="127"/>
                    </a:lnTo>
                    <a:lnTo>
                      <a:pt x="51" y="130"/>
                    </a:lnTo>
                    <a:lnTo>
                      <a:pt x="66" y="132"/>
                    </a:lnTo>
                    <a:lnTo>
                      <a:pt x="68" y="131"/>
                    </a:lnTo>
                    <a:lnTo>
                      <a:pt x="71" y="131"/>
                    </a:lnTo>
                    <a:lnTo>
                      <a:pt x="78" y="130"/>
                    </a:lnTo>
                    <a:lnTo>
                      <a:pt x="91" y="127"/>
                    </a:lnTo>
                    <a:lnTo>
                      <a:pt x="102" y="121"/>
                    </a:lnTo>
                    <a:lnTo>
                      <a:pt x="113" y="114"/>
                    </a:lnTo>
                    <a:lnTo>
                      <a:pt x="121" y="103"/>
                    </a:lnTo>
                    <a:lnTo>
                      <a:pt x="126" y="92"/>
                    </a:lnTo>
                    <a:lnTo>
                      <a:pt x="130" y="78"/>
                    </a:lnTo>
                    <a:lnTo>
                      <a:pt x="131" y="72"/>
                    </a:lnTo>
                    <a:lnTo>
                      <a:pt x="131" y="68"/>
                    </a:lnTo>
                    <a:lnTo>
                      <a:pt x="132" y="66"/>
                    </a:lnTo>
                    <a:lnTo>
                      <a:pt x="130" y="52"/>
                    </a:lnTo>
                    <a:lnTo>
                      <a:pt x="126" y="40"/>
                    </a:lnTo>
                    <a:lnTo>
                      <a:pt x="121" y="29"/>
                    </a:lnTo>
                    <a:lnTo>
                      <a:pt x="113" y="20"/>
                    </a:lnTo>
                    <a:lnTo>
                      <a:pt x="102" y="10"/>
                    </a:lnTo>
                    <a:lnTo>
                      <a:pt x="91" y="4"/>
                    </a:lnTo>
                    <a:lnTo>
                      <a:pt x="78" y="1"/>
                    </a:lnTo>
                    <a:lnTo>
                      <a:pt x="66" y="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8" name="Freeform 248">
                <a:extLst>
                  <a:ext uri="{FF2B5EF4-FFF2-40B4-BE49-F238E27FC236}">
                    <a16:creationId xmlns:a16="http://schemas.microsoft.com/office/drawing/2014/main" id="{43C09596-70E5-8B60-7547-B9DD35F6D20F}"/>
                  </a:ext>
                </a:extLst>
              </p:cNvPr>
              <p:cNvSpPr>
                <a:spLocks/>
              </p:cNvSpPr>
              <p:nvPr/>
            </p:nvSpPr>
            <p:spPr bwMode="auto">
              <a:xfrm>
                <a:off x="3590925" y="4186238"/>
                <a:ext cx="34925" cy="34925"/>
              </a:xfrm>
              <a:custGeom>
                <a:avLst/>
                <a:gdLst>
                  <a:gd name="T0" fmla="*/ 66 w 132"/>
                  <a:gd name="T1" fmla="*/ 0 h 132"/>
                  <a:gd name="T2" fmla="*/ 52 w 132"/>
                  <a:gd name="T3" fmla="*/ 1 h 132"/>
                  <a:gd name="T4" fmla="*/ 40 w 132"/>
                  <a:gd name="T5" fmla="*/ 5 h 132"/>
                  <a:gd name="T6" fmla="*/ 29 w 132"/>
                  <a:gd name="T7" fmla="*/ 10 h 132"/>
                  <a:gd name="T8" fmla="*/ 20 w 132"/>
                  <a:gd name="T9" fmla="*/ 20 h 132"/>
                  <a:gd name="T10" fmla="*/ 10 w 132"/>
                  <a:gd name="T11" fmla="*/ 29 h 132"/>
                  <a:gd name="T12" fmla="*/ 5 w 132"/>
                  <a:gd name="T13" fmla="*/ 40 h 132"/>
                  <a:gd name="T14" fmla="*/ 1 w 132"/>
                  <a:gd name="T15" fmla="*/ 52 h 132"/>
                  <a:gd name="T16" fmla="*/ 0 w 132"/>
                  <a:gd name="T17" fmla="*/ 66 h 132"/>
                  <a:gd name="T18" fmla="*/ 1 w 132"/>
                  <a:gd name="T19" fmla="*/ 78 h 132"/>
                  <a:gd name="T20" fmla="*/ 5 w 132"/>
                  <a:gd name="T21" fmla="*/ 92 h 132"/>
                  <a:gd name="T22" fmla="*/ 10 w 132"/>
                  <a:gd name="T23" fmla="*/ 103 h 132"/>
                  <a:gd name="T24" fmla="*/ 20 w 132"/>
                  <a:gd name="T25" fmla="*/ 114 h 132"/>
                  <a:gd name="T26" fmla="*/ 29 w 132"/>
                  <a:gd name="T27" fmla="*/ 121 h 132"/>
                  <a:gd name="T28" fmla="*/ 40 w 132"/>
                  <a:gd name="T29" fmla="*/ 127 h 132"/>
                  <a:gd name="T30" fmla="*/ 52 w 132"/>
                  <a:gd name="T31" fmla="*/ 130 h 132"/>
                  <a:gd name="T32" fmla="*/ 66 w 132"/>
                  <a:gd name="T33" fmla="*/ 132 h 132"/>
                  <a:gd name="T34" fmla="*/ 69 w 132"/>
                  <a:gd name="T35" fmla="*/ 131 h 132"/>
                  <a:gd name="T36" fmla="*/ 72 w 132"/>
                  <a:gd name="T37" fmla="*/ 131 h 132"/>
                  <a:gd name="T38" fmla="*/ 78 w 132"/>
                  <a:gd name="T39" fmla="*/ 130 h 132"/>
                  <a:gd name="T40" fmla="*/ 92 w 132"/>
                  <a:gd name="T41" fmla="*/ 127 h 132"/>
                  <a:gd name="T42" fmla="*/ 103 w 132"/>
                  <a:gd name="T43" fmla="*/ 121 h 132"/>
                  <a:gd name="T44" fmla="*/ 114 w 132"/>
                  <a:gd name="T45" fmla="*/ 114 h 132"/>
                  <a:gd name="T46" fmla="*/ 121 w 132"/>
                  <a:gd name="T47" fmla="*/ 103 h 132"/>
                  <a:gd name="T48" fmla="*/ 127 w 132"/>
                  <a:gd name="T49" fmla="*/ 92 h 132"/>
                  <a:gd name="T50" fmla="*/ 130 w 132"/>
                  <a:gd name="T51" fmla="*/ 78 h 132"/>
                  <a:gd name="T52" fmla="*/ 131 w 132"/>
                  <a:gd name="T53" fmla="*/ 72 h 132"/>
                  <a:gd name="T54" fmla="*/ 131 w 132"/>
                  <a:gd name="T55" fmla="*/ 69 h 132"/>
                  <a:gd name="T56" fmla="*/ 132 w 132"/>
                  <a:gd name="T57" fmla="*/ 66 h 132"/>
                  <a:gd name="T58" fmla="*/ 130 w 132"/>
                  <a:gd name="T59" fmla="*/ 52 h 132"/>
                  <a:gd name="T60" fmla="*/ 127 w 132"/>
                  <a:gd name="T61" fmla="*/ 40 h 132"/>
                  <a:gd name="T62" fmla="*/ 121 w 132"/>
                  <a:gd name="T63" fmla="*/ 29 h 132"/>
                  <a:gd name="T64" fmla="*/ 114 w 132"/>
                  <a:gd name="T65" fmla="*/ 20 h 132"/>
                  <a:gd name="T66" fmla="*/ 103 w 132"/>
                  <a:gd name="T67" fmla="*/ 10 h 132"/>
                  <a:gd name="T68" fmla="*/ 92 w 132"/>
                  <a:gd name="T69" fmla="*/ 5 h 132"/>
                  <a:gd name="T70" fmla="*/ 78 w 132"/>
                  <a:gd name="T71" fmla="*/ 1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52" y="1"/>
                    </a:lnTo>
                    <a:lnTo>
                      <a:pt x="40" y="5"/>
                    </a:lnTo>
                    <a:lnTo>
                      <a:pt x="29" y="10"/>
                    </a:lnTo>
                    <a:lnTo>
                      <a:pt x="20" y="20"/>
                    </a:lnTo>
                    <a:lnTo>
                      <a:pt x="10" y="29"/>
                    </a:lnTo>
                    <a:lnTo>
                      <a:pt x="5" y="40"/>
                    </a:lnTo>
                    <a:lnTo>
                      <a:pt x="1" y="52"/>
                    </a:lnTo>
                    <a:lnTo>
                      <a:pt x="0" y="66"/>
                    </a:lnTo>
                    <a:lnTo>
                      <a:pt x="1" y="78"/>
                    </a:lnTo>
                    <a:lnTo>
                      <a:pt x="5" y="92"/>
                    </a:lnTo>
                    <a:lnTo>
                      <a:pt x="10" y="103"/>
                    </a:lnTo>
                    <a:lnTo>
                      <a:pt x="20" y="114"/>
                    </a:lnTo>
                    <a:lnTo>
                      <a:pt x="29" y="121"/>
                    </a:lnTo>
                    <a:lnTo>
                      <a:pt x="40" y="127"/>
                    </a:lnTo>
                    <a:lnTo>
                      <a:pt x="52" y="130"/>
                    </a:lnTo>
                    <a:lnTo>
                      <a:pt x="66" y="132"/>
                    </a:lnTo>
                    <a:lnTo>
                      <a:pt x="69" y="131"/>
                    </a:lnTo>
                    <a:lnTo>
                      <a:pt x="72" y="131"/>
                    </a:lnTo>
                    <a:lnTo>
                      <a:pt x="78" y="130"/>
                    </a:lnTo>
                    <a:lnTo>
                      <a:pt x="92" y="127"/>
                    </a:lnTo>
                    <a:lnTo>
                      <a:pt x="103" y="121"/>
                    </a:lnTo>
                    <a:lnTo>
                      <a:pt x="114" y="114"/>
                    </a:lnTo>
                    <a:lnTo>
                      <a:pt x="121" y="103"/>
                    </a:lnTo>
                    <a:lnTo>
                      <a:pt x="127" y="92"/>
                    </a:lnTo>
                    <a:lnTo>
                      <a:pt x="130" y="78"/>
                    </a:lnTo>
                    <a:lnTo>
                      <a:pt x="131" y="72"/>
                    </a:lnTo>
                    <a:lnTo>
                      <a:pt x="131" y="69"/>
                    </a:lnTo>
                    <a:lnTo>
                      <a:pt x="132" y="66"/>
                    </a:lnTo>
                    <a:lnTo>
                      <a:pt x="130" y="52"/>
                    </a:lnTo>
                    <a:lnTo>
                      <a:pt x="127" y="40"/>
                    </a:lnTo>
                    <a:lnTo>
                      <a:pt x="121" y="29"/>
                    </a:lnTo>
                    <a:lnTo>
                      <a:pt x="114" y="20"/>
                    </a:lnTo>
                    <a:lnTo>
                      <a:pt x="103" y="10"/>
                    </a:lnTo>
                    <a:lnTo>
                      <a:pt x="92" y="5"/>
                    </a:lnTo>
                    <a:lnTo>
                      <a:pt x="78" y="1"/>
                    </a:lnTo>
                    <a:lnTo>
                      <a:pt x="66" y="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9" name="Freeform 249">
                <a:extLst>
                  <a:ext uri="{FF2B5EF4-FFF2-40B4-BE49-F238E27FC236}">
                    <a16:creationId xmlns:a16="http://schemas.microsoft.com/office/drawing/2014/main" id="{6D98460B-22D0-8E0E-68C6-B2070C11692E}"/>
                  </a:ext>
                </a:extLst>
              </p:cNvPr>
              <p:cNvSpPr>
                <a:spLocks/>
              </p:cNvSpPr>
              <p:nvPr/>
            </p:nvSpPr>
            <p:spPr bwMode="auto">
              <a:xfrm>
                <a:off x="3922713" y="4286250"/>
                <a:ext cx="34925" cy="34925"/>
              </a:xfrm>
              <a:custGeom>
                <a:avLst/>
                <a:gdLst>
                  <a:gd name="T0" fmla="*/ 66 w 133"/>
                  <a:gd name="T1" fmla="*/ 0 h 132"/>
                  <a:gd name="T2" fmla="*/ 52 w 133"/>
                  <a:gd name="T3" fmla="*/ 1 h 132"/>
                  <a:gd name="T4" fmla="*/ 40 w 133"/>
                  <a:gd name="T5" fmla="*/ 4 h 132"/>
                  <a:gd name="T6" fmla="*/ 29 w 133"/>
                  <a:gd name="T7" fmla="*/ 10 h 132"/>
                  <a:gd name="T8" fmla="*/ 20 w 133"/>
                  <a:gd name="T9" fmla="*/ 19 h 132"/>
                  <a:gd name="T10" fmla="*/ 10 w 133"/>
                  <a:gd name="T11" fmla="*/ 28 h 132"/>
                  <a:gd name="T12" fmla="*/ 5 w 133"/>
                  <a:gd name="T13" fmla="*/ 39 h 132"/>
                  <a:gd name="T14" fmla="*/ 1 w 133"/>
                  <a:gd name="T15" fmla="*/ 51 h 132"/>
                  <a:gd name="T16" fmla="*/ 0 w 133"/>
                  <a:gd name="T17" fmla="*/ 66 h 132"/>
                  <a:gd name="T18" fmla="*/ 1 w 133"/>
                  <a:gd name="T19" fmla="*/ 78 h 132"/>
                  <a:gd name="T20" fmla="*/ 5 w 133"/>
                  <a:gd name="T21" fmla="*/ 91 h 132"/>
                  <a:gd name="T22" fmla="*/ 10 w 133"/>
                  <a:gd name="T23" fmla="*/ 102 h 132"/>
                  <a:gd name="T24" fmla="*/ 20 w 133"/>
                  <a:gd name="T25" fmla="*/ 113 h 132"/>
                  <a:gd name="T26" fmla="*/ 29 w 133"/>
                  <a:gd name="T27" fmla="*/ 121 h 132"/>
                  <a:gd name="T28" fmla="*/ 40 w 133"/>
                  <a:gd name="T29" fmla="*/ 127 h 132"/>
                  <a:gd name="T30" fmla="*/ 52 w 133"/>
                  <a:gd name="T31" fmla="*/ 130 h 132"/>
                  <a:gd name="T32" fmla="*/ 66 w 133"/>
                  <a:gd name="T33" fmla="*/ 132 h 132"/>
                  <a:gd name="T34" fmla="*/ 69 w 133"/>
                  <a:gd name="T35" fmla="*/ 131 h 132"/>
                  <a:gd name="T36" fmla="*/ 72 w 133"/>
                  <a:gd name="T37" fmla="*/ 131 h 132"/>
                  <a:gd name="T38" fmla="*/ 79 w 133"/>
                  <a:gd name="T39" fmla="*/ 130 h 132"/>
                  <a:gd name="T40" fmla="*/ 92 w 133"/>
                  <a:gd name="T41" fmla="*/ 127 h 132"/>
                  <a:gd name="T42" fmla="*/ 103 w 133"/>
                  <a:gd name="T43" fmla="*/ 121 h 132"/>
                  <a:gd name="T44" fmla="*/ 114 w 133"/>
                  <a:gd name="T45" fmla="*/ 113 h 132"/>
                  <a:gd name="T46" fmla="*/ 122 w 133"/>
                  <a:gd name="T47" fmla="*/ 102 h 132"/>
                  <a:gd name="T48" fmla="*/ 127 w 133"/>
                  <a:gd name="T49" fmla="*/ 91 h 132"/>
                  <a:gd name="T50" fmla="*/ 130 w 133"/>
                  <a:gd name="T51" fmla="*/ 78 h 132"/>
                  <a:gd name="T52" fmla="*/ 131 w 133"/>
                  <a:gd name="T53" fmla="*/ 71 h 132"/>
                  <a:gd name="T54" fmla="*/ 131 w 133"/>
                  <a:gd name="T55" fmla="*/ 68 h 132"/>
                  <a:gd name="T56" fmla="*/ 133 w 133"/>
                  <a:gd name="T57" fmla="*/ 66 h 132"/>
                  <a:gd name="T58" fmla="*/ 130 w 133"/>
                  <a:gd name="T59" fmla="*/ 51 h 132"/>
                  <a:gd name="T60" fmla="*/ 127 w 133"/>
                  <a:gd name="T61" fmla="*/ 39 h 132"/>
                  <a:gd name="T62" fmla="*/ 122 w 133"/>
                  <a:gd name="T63" fmla="*/ 28 h 132"/>
                  <a:gd name="T64" fmla="*/ 114 w 133"/>
                  <a:gd name="T65" fmla="*/ 19 h 132"/>
                  <a:gd name="T66" fmla="*/ 103 w 133"/>
                  <a:gd name="T67" fmla="*/ 10 h 132"/>
                  <a:gd name="T68" fmla="*/ 92 w 133"/>
                  <a:gd name="T69" fmla="*/ 4 h 132"/>
                  <a:gd name="T70" fmla="*/ 79 w 133"/>
                  <a:gd name="T71" fmla="*/ 1 h 132"/>
                  <a:gd name="T72" fmla="*/ 66 w 133"/>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3" h="132">
                    <a:moveTo>
                      <a:pt x="66" y="0"/>
                    </a:moveTo>
                    <a:lnTo>
                      <a:pt x="52" y="1"/>
                    </a:lnTo>
                    <a:lnTo>
                      <a:pt x="40" y="4"/>
                    </a:lnTo>
                    <a:lnTo>
                      <a:pt x="29" y="10"/>
                    </a:lnTo>
                    <a:lnTo>
                      <a:pt x="20" y="19"/>
                    </a:lnTo>
                    <a:lnTo>
                      <a:pt x="10" y="28"/>
                    </a:lnTo>
                    <a:lnTo>
                      <a:pt x="5" y="39"/>
                    </a:lnTo>
                    <a:lnTo>
                      <a:pt x="1" y="51"/>
                    </a:lnTo>
                    <a:lnTo>
                      <a:pt x="0" y="66"/>
                    </a:lnTo>
                    <a:lnTo>
                      <a:pt x="1" y="78"/>
                    </a:lnTo>
                    <a:lnTo>
                      <a:pt x="5" y="91"/>
                    </a:lnTo>
                    <a:lnTo>
                      <a:pt x="10" y="102"/>
                    </a:lnTo>
                    <a:lnTo>
                      <a:pt x="20" y="113"/>
                    </a:lnTo>
                    <a:lnTo>
                      <a:pt x="29" y="121"/>
                    </a:lnTo>
                    <a:lnTo>
                      <a:pt x="40" y="127"/>
                    </a:lnTo>
                    <a:lnTo>
                      <a:pt x="52" y="130"/>
                    </a:lnTo>
                    <a:lnTo>
                      <a:pt x="66" y="132"/>
                    </a:lnTo>
                    <a:lnTo>
                      <a:pt x="69" y="131"/>
                    </a:lnTo>
                    <a:lnTo>
                      <a:pt x="72" y="131"/>
                    </a:lnTo>
                    <a:lnTo>
                      <a:pt x="79" y="130"/>
                    </a:lnTo>
                    <a:lnTo>
                      <a:pt x="92" y="127"/>
                    </a:lnTo>
                    <a:lnTo>
                      <a:pt x="103" y="121"/>
                    </a:lnTo>
                    <a:lnTo>
                      <a:pt x="114" y="113"/>
                    </a:lnTo>
                    <a:lnTo>
                      <a:pt x="122" y="102"/>
                    </a:lnTo>
                    <a:lnTo>
                      <a:pt x="127" y="91"/>
                    </a:lnTo>
                    <a:lnTo>
                      <a:pt x="130" y="78"/>
                    </a:lnTo>
                    <a:lnTo>
                      <a:pt x="131" y="71"/>
                    </a:lnTo>
                    <a:lnTo>
                      <a:pt x="131" y="68"/>
                    </a:lnTo>
                    <a:lnTo>
                      <a:pt x="133" y="66"/>
                    </a:lnTo>
                    <a:lnTo>
                      <a:pt x="130" y="51"/>
                    </a:lnTo>
                    <a:lnTo>
                      <a:pt x="127" y="39"/>
                    </a:lnTo>
                    <a:lnTo>
                      <a:pt x="122" y="28"/>
                    </a:lnTo>
                    <a:lnTo>
                      <a:pt x="114" y="19"/>
                    </a:lnTo>
                    <a:lnTo>
                      <a:pt x="103" y="10"/>
                    </a:lnTo>
                    <a:lnTo>
                      <a:pt x="92" y="4"/>
                    </a:lnTo>
                    <a:lnTo>
                      <a:pt x="79" y="1"/>
                    </a:lnTo>
                    <a:lnTo>
                      <a:pt x="66" y="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0" name="Freeform 250">
                <a:extLst>
                  <a:ext uri="{FF2B5EF4-FFF2-40B4-BE49-F238E27FC236}">
                    <a16:creationId xmlns:a16="http://schemas.microsoft.com/office/drawing/2014/main" id="{6B0982BF-E091-CCAF-1EE4-9F4C00968CC0}"/>
                  </a:ext>
                </a:extLst>
              </p:cNvPr>
              <p:cNvSpPr>
                <a:spLocks/>
              </p:cNvSpPr>
              <p:nvPr/>
            </p:nvSpPr>
            <p:spPr bwMode="auto">
              <a:xfrm>
                <a:off x="4568825" y="4494213"/>
                <a:ext cx="34925" cy="34925"/>
              </a:xfrm>
              <a:custGeom>
                <a:avLst/>
                <a:gdLst>
                  <a:gd name="T0" fmla="*/ 66 w 132"/>
                  <a:gd name="T1" fmla="*/ 0 h 133"/>
                  <a:gd name="T2" fmla="*/ 52 w 132"/>
                  <a:gd name="T3" fmla="*/ 1 h 133"/>
                  <a:gd name="T4" fmla="*/ 40 w 132"/>
                  <a:gd name="T5" fmla="*/ 5 h 133"/>
                  <a:gd name="T6" fmla="*/ 29 w 132"/>
                  <a:gd name="T7" fmla="*/ 10 h 133"/>
                  <a:gd name="T8" fmla="*/ 20 w 132"/>
                  <a:gd name="T9" fmla="*/ 20 h 133"/>
                  <a:gd name="T10" fmla="*/ 10 w 132"/>
                  <a:gd name="T11" fmla="*/ 29 h 133"/>
                  <a:gd name="T12" fmla="*/ 4 w 132"/>
                  <a:gd name="T13" fmla="*/ 40 h 133"/>
                  <a:gd name="T14" fmla="*/ 1 w 132"/>
                  <a:gd name="T15" fmla="*/ 52 h 133"/>
                  <a:gd name="T16" fmla="*/ 0 w 132"/>
                  <a:gd name="T17" fmla="*/ 66 h 133"/>
                  <a:gd name="T18" fmla="*/ 1 w 132"/>
                  <a:gd name="T19" fmla="*/ 79 h 133"/>
                  <a:gd name="T20" fmla="*/ 4 w 132"/>
                  <a:gd name="T21" fmla="*/ 92 h 133"/>
                  <a:gd name="T22" fmla="*/ 10 w 132"/>
                  <a:gd name="T23" fmla="*/ 103 h 133"/>
                  <a:gd name="T24" fmla="*/ 20 w 132"/>
                  <a:gd name="T25" fmla="*/ 114 h 133"/>
                  <a:gd name="T26" fmla="*/ 29 w 132"/>
                  <a:gd name="T27" fmla="*/ 122 h 133"/>
                  <a:gd name="T28" fmla="*/ 40 w 132"/>
                  <a:gd name="T29" fmla="*/ 127 h 133"/>
                  <a:gd name="T30" fmla="*/ 52 w 132"/>
                  <a:gd name="T31" fmla="*/ 130 h 133"/>
                  <a:gd name="T32" fmla="*/ 66 w 132"/>
                  <a:gd name="T33" fmla="*/ 133 h 133"/>
                  <a:gd name="T34" fmla="*/ 68 w 132"/>
                  <a:gd name="T35" fmla="*/ 132 h 133"/>
                  <a:gd name="T36" fmla="*/ 72 w 132"/>
                  <a:gd name="T37" fmla="*/ 132 h 133"/>
                  <a:gd name="T38" fmla="*/ 78 w 132"/>
                  <a:gd name="T39" fmla="*/ 130 h 133"/>
                  <a:gd name="T40" fmla="*/ 91 w 132"/>
                  <a:gd name="T41" fmla="*/ 127 h 133"/>
                  <a:gd name="T42" fmla="*/ 103 w 132"/>
                  <a:gd name="T43" fmla="*/ 122 h 133"/>
                  <a:gd name="T44" fmla="*/ 114 w 132"/>
                  <a:gd name="T45" fmla="*/ 114 h 133"/>
                  <a:gd name="T46" fmla="*/ 121 w 132"/>
                  <a:gd name="T47" fmla="*/ 103 h 133"/>
                  <a:gd name="T48" fmla="*/ 127 w 132"/>
                  <a:gd name="T49" fmla="*/ 92 h 133"/>
                  <a:gd name="T50" fmla="*/ 130 w 132"/>
                  <a:gd name="T51" fmla="*/ 79 h 133"/>
                  <a:gd name="T52" fmla="*/ 131 w 132"/>
                  <a:gd name="T53" fmla="*/ 72 h 133"/>
                  <a:gd name="T54" fmla="*/ 131 w 132"/>
                  <a:gd name="T55" fmla="*/ 69 h 133"/>
                  <a:gd name="T56" fmla="*/ 132 w 132"/>
                  <a:gd name="T57" fmla="*/ 66 h 133"/>
                  <a:gd name="T58" fmla="*/ 130 w 132"/>
                  <a:gd name="T59" fmla="*/ 52 h 133"/>
                  <a:gd name="T60" fmla="*/ 127 w 132"/>
                  <a:gd name="T61" fmla="*/ 40 h 133"/>
                  <a:gd name="T62" fmla="*/ 121 w 132"/>
                  <a:gd name="T63" fmla="*/ 29 h 133"/>
                  <a:gd name="T64" fmla="*/ 114 w 132"/>
                  <a:gd name="T65" fmla="*/ 20 h 133"/>
                  <a:gd name="T66" fmla="*/ 103 w 132"/>
                  <a:gd name="T67" fmla="*/ 10 h 133"/>
                  <a:gd name="T68" fmla="*/ 91 w 132"/>
                  <a:gd name="T69" fmla="*/ 5 h 133"/>
                  <a:gd name="T70" fmla="*/ 78 w 132"/>
                  <a:gd name="T71" fmla="*/ 1 h 133"/>
                  <a:gd name="T72" fmla="*/ 66 w 132"/>
                  <a:gd name="T7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3">
                    <a:moveTo>
                      <a:pt x="66" y="0"/>
                    </a:moveTo>
                    <a:lnTo>
                      <a:pt x="52" y="1"/>
                    </a:lnTo>
                    <a:lnTo>
                      <a:pt x="40" y="5"/>
                    </a:lnTo>
                    <a:lnTo>
                      <a:pt x="29" y="10"/>
                    </a:lnTo>
                    <a:lnTo>
                      <a:pt x="20" y="20"/>
                    </a:lnTo>
                    <a:lnTo>
                      <a:pt x="10" y="29"/>
                    </a:lnTo>
                    <a:lnTo>
                      <a:pt x="4" y="40"/>
                    </a:lnTo>
                    <a:lnTo>
                      <a:pt x="1" y="52"/>
                    </a:lnTo>
                    <a:lnTo>
                      <a:pt x="0" y="66"/>
                    </a:lnTo>
                    <a:lnTo>
                      <a:pt x="1" y="79"/>
                    </a:lnTo>
                    <a:lnTo>
                      <a:pt x="4" y="92"/>
                    </a:lnTo>
                    <a:lnTo>
                      <a:pt x="10" y="103"/>
                    </a:lnTo>
                    <a:lnTo>
                      <a:pt x="20" y="114"/>
                    </a:lnTo>
                    <a:lnTo>
                      <a:pt x="29" y="122"/>
                    </a:lnTo>
                    <a:lnTo>
                      <a:pt x="40" y="127"/>
                    </a:lnTo>
                    <a:lnTo>
                      <a:pt x="52" y="130"/>
                    </a:lnTo>
                    <a:lnTo>
                      <a:pt x="66" y="133"/>
                    </a:lnTo>
                    <a:lnTo>
                      <a:pt x="68" y="132"/>
                    </a:lnTo>
                    <a:lnTo>
                      <a:pt x="72" y="132"/>
                    </a:lnTo>
                    <a:lnTo>
                      <a:pt x="78" y="130"/>
                    </a:lnTo>
                    <a:lnTo>
                      <a:pt x="91" y="127"/>
                    </a:lnTo>
                    <a:lnTo>
                      <a:pt x="103" y="122"/>
                    </a:lnTo>
                    <a:lnTo>
                      <a:pt x="114" y="114"/>
                    </a:lnTo>
                    <a:lnTo>
                      <a:pt x="121" y="103"/>
                    </a:lnTo>
                    <a:lnTo>
                      <a:pt x="127" y="92"/>
                    </a:lnTo>
                    <a:lnTo>
                      <a:pt x="130" y="79"/>
                    </a:lnTo>
                    <a:lnTo>
                      <a:pt x="131" y="72"/>
                    </a:lnTo>
                    <a:lnTo>
                      <a:pt x="131" y="69"/>
                    </a:lnTo>
                    <a:lnTo>
                      <a:pt x="132" y="66"/>
                    </a:lnTo>
                    <a:lnTo>
                      <a:pt x="130" y="52"/>
                    </a:lnTo>
                    <a:lnTo>
                      <a:pt x="127" y="40"/>
                    </a:lnTo>
                    <a:lnTo>
                      <a:pt x="121" y="29"/>
                    </a:lnTo>
                    <a:lnTo>
                      <a:pt x="114" y="20"/>
                    </a:lnTo>
                    <a:lnTo>
                      <a:pt x="103" y="10"/>
                    </a:lnTo>
                    <a:lnTo>
                      <a:pt x="91" y="5"/>
                    </a:lnTo>
                    <a:lnTo>
                      <a:pt x="78" y="1"/>
                    </a:lnTo>
                    <a:lnTo>
                      <a:pt x="66" y="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1" name="Freeform 251">
                <a:extLst>
                  <a:ext uri="{FF2B5EF4-FFF2-40B4-BE49-F238E27FC236}">
                    <a16:creationId xmlns:a16="http://schemas.microsoft.com/office/drawing/2014/main" id="{C00BB733-DB6A-E1EE-AC59-C3422A1F7F85}"/>
                  </a:ext>
                </a:extLst>
              </p:cNvPr>
              <p:cNvSpPr>
                <a:spLocks/>
              </p:cNvSpPr>
              <p:nvPr/>
            </p:nvSpPr>
            <p:spPr bwMode="auto">
              <a:xfrm>
                <a:off x="5218113" y="4678363"/>
                <a:ext cx="34925" cy="34925"/>
              </a:xfrm>
              <a:custGeom>
                <a:avLst/>
                <a:gdLst>
                  <a:gd name="T0" fmla="*/ 67 w 133"/>
                  <a:gd name="T1" fmla="*/ 0 h 132"/>
                  <a:gd name="T2" fmla="*/ 52 w 133"/>
                  <a:gd name="T3" fmla="*/ 1 h 132"/>
                  <a:gd name="T4" fmla="*/ 40 w 133"/>
                  <a:gd name="T5" fmla="*/ 4 h 132"/>
                  <a:gd name="T6" fmla="*/ 29 w 133"/>
                  <a:gd name="T7" fmla="*/ 9 h 132"/>
                  <a:gd name="T8" fmla="*/ 20 w 133"/>
                  <a:gd name="T9" fmla="*/ 19 h 132"/>
                  <a:gd name="T10" fmla="*/ 10 w 133"/>
                  <a:gd name="T11" fmla="*/ 28 h 132"/>
                  <a:gd name="T12" fmla="*/ 5 w 133"/>
                  <a:gd name="T13" fmla="*/ 39 h 132"/>
                  <a:gd name="T14" fmla="*/ 2 w 133"/>
                  <a:gd name="T15" fmla="*/ 51 h 132"/>
                  <a:gd name="T16" fmla="*/ 0 w 133"/>
                  <a:gd name="T17" fmla="*/ 66 h 132"/>
                  <a:gd name="T18" fmla="*/ 2 w 133"/>
                  <a:gd name="T19" fmla="*/ 78 h 132"/>
                  <a:gd name="T20" fmla="*/ 5 w 133"/>
                  <a:gd name="T21" fmla="*/ 91 h 132"/>
                  <a:gd name="T22" fmla="*/ 10 w 133"/>
                  <a:gd name="T23" fmla="*/ 102 h 132"/>
                  <a:gd name="T24" fmla="*/ 20 w 133"/>
                  <a:gd name="T25" fmla="*/ 113 h 132"/>
                  <a:gd name="T26" fmla="*/ 29 w 133"/>
                  <a:gd name="T27" fmla="*/ 121 h 132"/>
                  <a:gd name="T28" fmla="*/ 40 w 133"/>
                  <a:gd name="T29" fmla="*/ 126 h 132"/>
                  <a:gd name="T30" fmla="*/ 52 w 133"/>
                  <a:gd name="T31" fmla="*/ 130 h 132"/>
                  <a:gd name="T32" fmla="*/ 67 w 133"/>
                  <a:gd name="T33" fmla="*/ 132 h 132"/>
                  <a:gd name="T34" fmla="*/ 69 w 133"/>
                  <a:gd name="T35" fmla="*/ 131 h 132"/>
                  <a:gd name="T36" fmla="*/ 72 w 133"/>
                  <a:gd name="T37" fmla="*/ 131 h 132"/>
                  <a:gd name="T38" fmla="*/ 79 w 133"/>
                  <a:gd name="T39" fmla="*/ 130 h 132"/>
                  <a:gd name="T40" fmla="*/ 92 w 133"/>
                  <a:gd name="T41" fmla="*/ 126 h 132"/>
                  <a:gd name="T42" fmla="*/ 103 w 133"/>
                  <a:gd name="T43" fmla="*/ 121 h 132"/>
                  <a:gd name="T44" fmla="*/ 114 w 133"/>
                  <a:gd name="T45" fmla="*/ 113 h 132"/>
                  <a:gd name="T46" fmla="*/ 122 w 133"/>
                  <a:gd name="T47" fmla="*/ 102 h 132"/>
                  <a:gd name="T48" fmla="*/ 127 w 133"/>
                  <a:gd name="T49" fmla="*/ 91 h 132"/>
                  <a:gd name="T50" fmla="*/ 131 w 133"/>
                  <a:gd name="T51" fmla="*/ 78 h 132"/>
                  <a:gd name="T52" fmla="*/ 132 w 133"/>
                  <a:gd name="T53" fmla="*/ 71 h 132"/>
                  <a:gd name="T54" fmla="*/ 132 w 133"/>
                  <a:gd name="T55" fmla="*/ 68 h 132"/>
                  <a:gd name="T56" fmla="*/ 133 w 133"/>
                  <a:gd name="T57" fmla="*/ 66 h 132"/>
                  <a:gd name="T58" fmla="*/ 131 w 133"/>
                  <a:gd name="T59" fmla="*/ 51 h 132"/>
                  <a:gd name="T60" fmla="*/ 127 w 133"/>
                  <a:gd name="T61" fmla="*/ 39 h 132"/>
                  <a:gd name="T62" fmla="*/ 122 w 133"/>
                  <a:gd name="T63" fmla="*/ 28 h 132"/>
                  <a:gd name="T64" fmla="*/ 114 w 133"/>
                  <a:gd name="T65" fmla="*/ 19 h 132"/>
                  <a:gd name="T66" fmla="*/ 103 w 133"/>
                  <a:gd name="T67" fmla="*/ 9 h 132"/>
                  <a:gd name="T68" fmla="*/ 92 w 133"/>
                  <a:gd name="T69" fmla="*/ 4 h 132"/>
                  <a:gd name="T70" fmla="*/ 79 w 133"/>
                  <a:gd name="T71" fmla="*/ 1 h 132"/>
                  <a:gd name="T72" fmla="*/ 67 w 133"/>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3" h="132">
                    <a:moveTo>
                      <a:pt x="67" y="0"/>
                    </a:moveTo>
                    <a:lnTo>
                      <a:pt x="52" y="1"/>
                    </a:lnTo>
                    <a:lnTo>
                      <a:pt x="40" y="4"/>
                    </a:lnTo>
                    <a:lnTo>
                      <a:pt x="29" y="9"/>
                    </a:lnTo>
                    <a:lnTo>
                      <a:pt x="20" y="19"/>
                    </a:lnTo>
                    <a:lnTo>
                      <a:pt x="10" y="28"/>
                    </a:lnTo>
                    <a:lnTo>
                      <a:pt x="5" y="39"/>
                    </a:lnTo>
                    <a:lnTo>
                      <a:pt x="2" y="51"/>
                    </a:lnTo>
                    <a:lnTo>
                      <a:pt x="0" y="66"/>
                    </a:lnTo>
                    <a:lnTo>
                      <a:pt x="2" y="78"/>
                    </a:lnTo>
                    <a:lnTo>
                      <a:pt x="5" y="91"/>
                    </a:lnTo>
                    <a:lnTo>
                      <a:pt x="10" y="102"/>
                    </a:lnTo>
                    <a:lnTo>
                      <a:pt x="20" y="113"/>
                    </a:lnTo>
                    <a:lnTo>
                      <a:pt x="29" y="121"/>
                    </a:lnTo>
                    <a:lnTo>
                      <a:pt x="40" y="126"/>
                    </a:lnTo>
                    <a:lnTo>
                      <a:pt x="52" y="130"/>
                    </a:lnTo>
                    <a:lnTo>
                      <a:pt x="67" y="132"/>
                    </a:lnTo>
                    <a:lnTo>
                      <a:pt x="69" y="131"/>
                    </a:lnTo>
                    <a:lnTo>
                      <a:pt x="72" y="131"/>
                    </a:lnTo>
                    <a:lnTo>
                      <a:pt x="79" y="130"/>
                    </a:lnTo>
                    <a:lnTo>
                      <a:pt x="92" y="126"/>
                    </a:lnTo>
                    <a:lnTo>
                      <a:pt x="103" y="121"/>
                    </a:lnTo>
                    <a:lnTo>
                      <a:pt x="114" y="113"/>
                    </a:lnTo>
                    <a:lnTo>
                      <a:pt x="122" y="102"/>
                    </a:lnTo>
                    <a:lnTo>
                      <a:pt x="127" y="91"/>
                    </a:lnTo>
                    <a:lnTo>
                      <a:pt x="131" y="78"/>
                    </a:lnTo>
                    <a:lnTo>
                      <a:pt x="132" y="71"/>
                    </a:lnTo>
                    <a:lnTo>
                      <a:pt x="132" y="68"/>
                    </a:lnTo>
                    <a:lnTo>
                      <a:pt x="133" y="66"/>
                    </a:lnTo>
                    <a:lnTo>
                      <a:pt x="131" y="51"/>
                    </a:lnTo>
                    <a:lnTo>
                      <a:pt x="127" y="39"/>
                    </a:lnTo>
                    <a:lnTo>
                      <a:pt x="122" y="28"/>
                    </a:lnTo>
                    <a:lnTo>
                      <a:pt x="114" y="19"/>
                    </a:lnTo>
                    <a:lnTo>
                      <a:pt x="103" y="9"/>
                    </a:lnTo>
                    <a:lnTo>
                      <a:pt x="92" y="4"/>
                    </a:lnTo>
                    <a:lnTo>
                      <a:pt x="79" y="1"/>
                    </a:lnTo>
                    <a:lnTo>
                      <a:pt x="67" y="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2" name="Line 252">
                <a:extLst>
                  <a:ext uri="{FF2B5EF4-FFF2-40B4-BE49-F238E27FC236}">
                    <a16:creationId xmlns:a16="http://schemas.microsoft.com/office/drawing/2014/main" id="{7E163B96-1836-D0EF-F6EB-16451D5ACD70}"/>
                  </a:ext>
                </a:extLst>
              </p:cNvPr>
              <p:cNvSpPr>
                <a:spLocks noChangeShapeType="1"/>
              </p:cNvSpPr>
              <p:nvPr/>
            </p:nvSpPr>
            <p:spPr bwMode="auto">
              <a:xfrm flipH="1">
                <a:off x="827096" y="3190875"/>
                <a:ext cx="4685970" cy="130622"/>
              </a:xfrm>
              <a:prstGeom prst="line">
                <a:avLst/>
              </a:prstGeom>
              <a:noFill/>
              <a:ln w="6350">
                <a:solidFill>
                  <a:srgbClr val="66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3" name="Rectangle 253">
                <a:extLst>
                  <a:ext uri="{FF2B5EF4-FFF2-40B4-BE49-F238E27FC236}">
                    <a16:creationId xmlns:a16="http://schemas.microsoft.com/office/drawing/2014/main" id="{1C8082D6-55C4-B1D2-0B61-261B3F2FAF8A}"/>
                  </a:ext>
                </a:extLst>
              </p:cNvPr>
              <p:cNvSpPr>
                <a:spLocks noChangeArrowheads="1"/>
              </p:cNvSpPr>
              <p:nvPr/>
            </p:nvSpPr>
            <p:spPr bwMode="auto">
              <a:xfrm>
                <a:off x="690563" y="3230563"/>
                <a:ext cx="98425" cy="1376363"/>
              </a:xfrm>
              <a:prstGeom prst="rect">
                <a:avLst/>
              </a:prstGeom>
              <a:noFill/>
              <a:ln w="6350">
                <a:solidFill>
                  <a:srgbClr val="660000"/>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254" name="ZoneTexte 253">
              <a:extLst>
                <a:ext uri="{FF2B5EF4-FFF2-40B4-BE49-F238E27FC236}">
                  <a16:creationId xmlns:a16="http://schemas.microsoft.com/office/drawing/2014/main" id="{6D255535-60DC-DA77-5DEC-6F528A810E9F}"/>
                </a:ext>
              </a:extLst>
            </p:cNvPr>
            <p:cNvSpPr txBox="1"/>
            <p:nvPr/>
          </p:nvSpPr>
          <p:spPr>
            <a:xfrm>
              <a:off x="613701" y="5572126"/>
              <a:ext cx="242374" cy="230832"/>
            </a:xfrm>
            <a:prstGeom prst="rect">
              <a:avLst/>
            </a:prstGeom>
            <a:noFill/>
          </p:spPr>
          <p:txBody>
            <a:bodyPr wrap="none" rtlCol="0">
              <a:spAutoFit/>
            </a:bodyPr>
            <a:lstStyle/>
            <a:p>
              <a:pPr algn="ctr"/>
              <a:r>
                <a:rPr lang="fr-FR" sz="900" dirty="0">
                  <a:latin typeface="Calibri" panose="020F0502020204030204" pitchFamily="34" charset="0"/>
                  <a:ea typeface="Calibri" panose="020F0502020204030204" pitchFamily="34" charset="0"/>
                  <a:cs typeface="Calibri" panose="020F0502020204030204" pitchFamily="34" charset="0"/>
                </a:rPr>
                <a:t>1</a:t>
              </a:r>
            </a:p>
          </p:txBody>
        </p:sp>
        <p:sp>
          <p:nvSpPr>
            <p:cNvPr id="255" name="ZoneTexte 254">
              <a:extLst>
                <a:ext uri="{FF2B5EF4-FFF2-40B4-BE49-F238E27FC236}">
                  <a16:creationId xmlns:a16="http://schemas.microsoft.com/office/drawing/2014/main" id="{1D19FC8E-72B8-0BAA-7327-5FEB44DB5A4E}"/>
                </a:ext>
              </a:extLst>
            </p:cNvPr>
            <p:cNvSpPr txBox="1"/>
            <p:nvPr/>
          </p:nvSpPr>
          <p:spPr>
            <a:xfrm>
              <a:off x="805377" y="5572126"/>
              <a:ext cx="242374" cy="230832"/>
            </a:xfrm>
            <a:prstGeom prst="rect">
              <a:avLst/>
            </a:prstGeom>
            <a:noFill/>
          </p:spPr>
          <p:txBody>
            <a:bodyPr wrap="none" rtlCol="0">
              <a:spAutoFit/>
            </a:bodyPr>
            <a:lstStyle/>
            <a:p>
              <a:pPr algn="ctr"/>
              <a:r>
                <a:rPr lang="fr-FR" sz="900" dirty="0">
                  <a:latin typeface="Calibri" panose="020F0502020204030204" pitchFamily="34" charset="0"/>
                  <a:ea typeface="Calibri" panose="020F0502020204030204" pitchFamily="34" charset="0"/>
                  <a:cs typeface="Calibri" panose="020F0502020204030204" pitchFamily="34" charset="0"/>
                </a:rPr>
                <a:t>4</a:t>
              </a:r>
            </a:p>
          </p:txBody>
        </p:sp>
        <p:sp>
          <p:nvSpPr>
            <p:cNvPr id="256" name="ZoneTexte 255">
              <a:extLst>
                <a:ext uri="{FF2B5EF4-FFF2-40B4-BE49-F238E27FC236}">
                  <a16:creationId xmlns:a16="http://schemas.microsoft.com/office/drawing/2014/main" id="{4BC405F0-A05E-46CB-0136-89A8C3E58CE9}"/>
                </a:ext>
              </a:extLst>
            </p:cNvPr>
            <p:cNvSpPr txBox="1"/>
            <p:nvPr/>
          </p:nvSpPr>
          <p:spPr>
            <a:xfrm>
              <a:off x="872051" y="5572126"/>
              <a:ext cx="242374" cy="230832"/>
            </a:xfrm>
            <a:prstGeom prst="rect">
              <a:avLst/>
            </a:prstGeom>
            <a:noFill/>
          </p:spPr>
          <p:txBody>
            <a:bodyPr wrap="none" rtlCol="0">
              <a:spAutoFit/>
            </a:bodyPr>
            <a:lstStyle/>
            <a:p>
              <a:pPr algn="ctr"/>
              <a:r>
                <a:rPr lang="fr-FR" sz="900" dirty="0">
                  <a:latin typeface="Calibri" panose="020F0502020204030204" pitchFamily="34" charset="0"/>
                  <a:ea typeface="Calibri" panose="020F0502020204030204" pitchFamily="34" charset="0"/>
                  <a:cs typeface="Calibri" panose="020F0502020204030204" pitchFamily="34" charset="0"/>
                </a:rPr>
                <a:t>5</a:t>
              </a:r>
            </a:p>
          </p:txBody>
        </p:sp>
        <p:sp>
          <p:nvSpPr>
            <p:cNvPr id="257" name="ZoneTexte 256">
              <a:extLst>
                <a:ext uri="{FF2B5EF4-FFF2-40B4-BE49-F238E27FC236}">
                  <a16:creationId xmlns:a16="http://schemas.microsoft.com/office/drawing/2014/main" id="{B5C45135-8B81-9D03-31C8-43D907FECBD8}"/>
                </a:ext>
              </a:extLst>
            </p:cNvPr>
            <p:cNvSpPr txBox="1"/>
            <p:nvPr/>
          </p:nvSpPr>
          <p:spPr>
            <a:xfrm>
              <a:off x="938471" y="5572126"/>
              <a:ext cx="242374" cy="230832"/>
            </a:xfrm>
            <a:prstGeom prst="rect">
              <a:avLst/>
            </a:prstGeom>
            <a:noFill/>
          </p:spPr>
          <p:txBody>
            <a:bodyPr wrap="none" rtlCol="0">
              <a:spAutoFit/>
            </a:bodyPr>
            <a:lstStyle/>
            <a:p>
              <a:pPr algn="ctr"/>
              <a:r>
                <a:rPr lang="fr-FR" sz="900" dirty="0">
                  <a:latin typeface="Calibri" panose="020F0502020204030204" pitchFamily="34" charset="0"/>
                  <a:ea typeface="Calibri" panose="020F0502020204030204" pitchFamily="34" charset="0"/>
                  <a:cs typeface="Calibri" panose="020F0502020204030204" pitchFamily="34" charset="0"/>
                </a:rPr>
                <a:t>6</a:t>
              </a:r>
            </a:p>
          </p:txBody>
        </p:sp>
        <p:sp>
          <p:nvSpPr>
            <p:cNvPr id="258" name="ZoneTexte 257">
              <a:extLst>
                <a:ext uri="{FF2B5EF4-FFF2-40B4-BE49-F238E27FC236}">
                  <a16:creationId xmlns:a16="http://schemas.microsoft.com/office/drawing/2014/main" id="{87FCF6EC-A362-D415-CF5C-661633E57460}"/>
                </a:ext>
              </a:extLst>
            </p:cNvPr>
            <p:cNvSpPr txBox="1"/>
            <p:nvPr/>
          </p:nvSpPr>
          <p:spPr>
            <a:xfrm>
              <a:off x="1005146" y="5572126"/>
              <a:ext cx="242374" cy="230832"/>
            </a:xfrm>
            <a:prstGeom prst="rect">
              <a:avLst/>
            </a:prstGeom>
            <a:noFill/>
          </p:spPr>
          <p:txBody>
            <a:bodyPr wrap="none" rtlCol="0">
              <a:spAutoFit/>
            </a:bodyPr>
            <a:lstStyle/>
            <a:p>
              <a:pPr algn="ctr"/>
              <a:r>
                <a:rPr lang="fr-FR" sz="900" dirty="0">
                  <a:latin typeface="Calibri" panose="020F0502020204030204" pitchFamily="34" charset="0"/>
                  <a:ea typeface="Calibri" panose="020F0502020204030204" pitchFamily="34" charset="0"/>
                  <a:cs typeface="Calibri" panose="020F0502020204030204" pitchFamily="34" charset="0"/>
                </a:rPr>
                <a:t>7</a:t>
              </a:r>
            </a:p>
          </p:txBody>
        </p:sp>
        <p:sp>
          <p:nvSpPr>
            <p:cNvPr id="259" name="ZoneTexte 258">
              <a:extLst>
                <a:ext uri="{FF2B5EF4-FFF2-40B4-BE49-F238E27FC236}">
                  <a16:creationId xmlns:a16="http://schemas.microsoft.com/office/drawing/2014/main" id="{B1E44E2A-CAEA-1E37-43A7-7B5D2FC08ADC}"/>
                </a:ext>
              </a:extLst>
            </p:cNvPr>
            <p:cNvSpPr txBox="1"/>
            <p:nvPr/>
          </p:nvSpPr>
          <p:spPr>
            <a:xfrm>
              <a:off x="1064112" y="5572126"/>
              <a:ext cx="242374" cy="230832"/>
            </a:xfrm>
            <a:prstGeom prst="rect">
              <a:avLst/>
            </a:prstGeom>
            <a:noFill/>
          </p:spPr>
          <p:txBody>
            <a:bodyPr wrap="none" rtlCol="0">
              <a:spAutoFit/>
            </a:bodyPr>
            <a:lstStyle/>
            <a:p>
              <a:pPr algn="ctr"/>
              <a:r>
                <a:rPr lang="fr-FR" sz="900" dirty="0">
                  <a:latin typeface="Calibri" panose="020F0502020204030204" pitchFamily="34" charset="0"/>
                  <a:ea typeface="Calibri" panose="020F0502020204030204" pitchFamily="34" charset="0"/>
                  <a:cs typeface="Calibri" panose="020F0502020204030204" pitchFamily="34" charset="0"/>
                </a:rPr>
                <a:t>8</a:t>
              </a:r>
            </a:p>
          </p:txBody>
        </p:sp>
        <p:sp>
          <p:nvSpPr>
            <p:cNvPr id="260" name="ZoneTexte 259">
              <a:extLst>
                <a:ext uri="{FF2B5EF4-FFF2-40B4-BE49-F238E27FC236}">
                  <a16:creationId xmlns:a16="http://schemas.microsoft.com/office/drawing/2014/main" id="{04D375E1-36D3-8342-FBA0-9C0C8E96EB9A}"/>
                </a:ext>
              </a:extLst>
            </p:cNvPr>
            <p:cNvSpPr txBox="1"/>
            <p:nvPr/>
          </p:nvSpPr>
          <p:spPr>
            <a:xfrm>
              <a:off x="1130557" y="5572126"/>
              <a:ext cx="242374" cy="230832"/>
            </a:xfrm>
            <a:prstGeom prst="rect">
              <a:avLst/>
            </a:prstGeom>
            <a:noFill/>
          </p:spPr>
          <p:txBody>
            <a:bodyPr wrap="none" rtlCol="0">
              <a:spAutoFit/>
            </a:bodyPr>
            <a:lstStyle/>
            <a:p>
              <a:pPr algn="ctr"/>
              <a:r>
                <a:rPr lang="fr-FR" sz="900" dirty="0">
                  <a:latin typeface="Calibri" panose="020F0502020204030204" pitchFamily="34" charset="0"/>
                  <a:ea typeface="Calibri" panose="020F0502020204030204" pitchFamily="34" charset="0"/>
                  <a:cs typeface="Calibri" panose="020F0502020204030204" pitchFamily="34" charset="0"/>
                </a:rPr>
                <a:t>9</a:t>
              </a:r>
            </a:p>
          </p:txBody>
        </p:sp>
        <p:sp>
          <p:nvSpPr>
            <p:cNvPr id="261" name="ZoneTexte 260">
              <a:extLst>
                <a:ext uri="{FF2B5EF4-FFF2-40B4-BE49-F238E27FC236}">
                  <a16:creationId xmlns:a16="http://schemas.microsoft.com/office/drawing/2014/main" id="{7DCD9ACE-67E3-E07A-6D49-85BA2C685D0A}"/>
                </a:ext>
              </a:extLst>
            </p:cNvPr>
            <p:cNvSpPr txBox="1"/>
            <p:nvPr/>
          </p:nvSpPr>
          <p:spPr>
            <a:xfrm>
              <a:off x="1168121" y="5697485"/>
              <a:ext cx="300083" cy="230832"/>
            </a:xfrm>
            <a:prstGeom prst="rect">
              <a:avLst/>
            </a:prstGeom>
            <a:noFill/>
          </p:spPr>
          <p:txBody>
            <a:bodyPr wrap="none" rtlCol="0">
              <a:spAutoFit/>
            </a:bodyPr>
            <a:lstStyle/>
            <a:p>
              <a:pPr algn="ctr"/>
              <a:r>
                <a:rPr lang="fr-FR" sz="900" dirty="0">
                  <a:latin typeface="Calibri" panose="020F0502020204030204" pitchFamily="34" charset="0"/>
                  <a:ea typeface="Calibri" panose="020F0502020204030204" pitchFamily="34" charset="0"/>
                  <a:cs typeface="Calibri" panose="020F0502020204030204" pitchFamily="34" charset="0"/>
                </a:rPr>
                <a:t>10</a:t>
              </a:r>
            </a:p>
          </p:txBody>
        </p:sp>
        <p:sp>
          <p:nvSpPr>
            <p:cNvPr id="262" name="ZoneTexte 261">
              <a:extLst>
                <a:ext uri="{FF2B5EF4-FFF2-40B4-BE49-F238E27FC236}">
                  <a16:creationId xmlns:a16="http://schemas.microsoft.com/office/drawing/2014/main" id="{C79CF7F1-30FD-C4E9-6F57-2B586323798D}"/>
                </a:ext>
              </a:extLst>
            </p:cNvPr>
            <p:cNvSpPr txBox="1"/>
            <p:nvPr/>
          </p:nvSpPr>
          <p:spPr>
            <a:xfrm>
              <a:off x="1234365" y="5588001"/>
              <a:ext cx="300083" cy="230832"/>
            </a:xfrm>
            <a:prstGeom prst="rect">
              <a:avLst/>
            </a:prstGeom>
            <a:noFill/>
          </p:spPr>
          <p:txBody>
            <a:bodyPr wrap="none" rtlCol="0">
              <a:spAutoFit/>
            </a:bodyPr>
            <a:lstStyle/>
            <a:p>
              <a:pPr algn="ctr"/>
              <a:r>
                <a:rPr lang="fr-FR" sz="900" dirty="0">
                  <a:latin typeface="Calibri" panose="020F0502020204030204" pitchFamily="34" charset="0"/>
                  <a:ea typeface="Calibri" panose="020F0502020204030204" pitchFamily="34" charset="0"/>
                  <a:cs typeface="Calibri" panose="020F0502020204030204" pitchFamily="34" charset="0"/>
                </a:rPr>
                <a:t>11</a:t>
              </a:r>
            </a:p>
          </p:txBody>
        </p:sp>
        <p:sp>
          <p:nvSpPr>
            <p:cNvPr id="263" name="ZoneTexte 262">
              <a:extLst>
                <a:ext uri="{FF2B5EF4-FFF2-40B4-BE49-F238E27FC236}">
                  <a16:creationId xmlns:a16="http://schemas.microsoft.com/office/drawing/2014/main" id="{06F433C5-AF8D-6543-143A-E7F0C7550572}"/>
                </a:ext>
              </a:extLst>
            </p:cNvPr>
            <p:cNvSpPr txBox="1"/>
            <p:nvPr/>
          </p:nvSpPr>
          <p:spPr>
            <a:xfrm>
              <a:off x="1300609" y="5698611"/>
              <a:ext cx="300083" cy="230832"/>
            </a:xfrm>
            <a:prstGeom prst="rect">
              <a:avLst/>
            </a:prstGeom>
            <a:noFill/>
          </p:spPr>
          <p:txBody>
            <a:bodyPr wrap="none" rtlCol="0">
              <a:spAutoFit/>
            </a:bodyPr>
            <a:lstStyle/>
            <a:p>
              <a:pPr algn="ctr"/>
              <a:r>
                <a:rPr lang="fr-FR" sz="900" dirty="0">
                  <a:latin typeface="Calibri" panose="020F0502020204030204" pitchFamily="34" charset="0"/>
                  <a:ea typeface="Calibri" panose="020F0502020204030204" pitchFamily="34" charset="0"/>
                  <a:cs typeface="Calibri" panose="020F0502020204030204" pitchFamily="34" charset="0"/>
                </a:rPr>
                <a:t>12</a:t>
              </a:r>
            </a:p>
          </p:txBody>
        </p:sp>
        <p:sp>
          <p:nvSpPr>
            <p:cNvPr id="264" name="ZoneTexte 263">
              <a:extLst>
                <a:ext uri="{FF2B5EF4-FFF2-40B4-BE49-F238E27FC236}">
                  <a16:creationId xmlns:a16="http://schemas.microsoft.com/office/drawing/2014/main" id="{8B0AC9BD-50D3-DEC0-5B31-0C4FE328CFDB}"/>
                </a:ext>
              </a:extLst>
            </p:cNvPr>
            <p:cNvSpPr txBox="1"/>
            <p:nvPr/>
          </p:nvSpPr>
          <p:spPr>
            <a:xfrm>
              <a:off x="1367058" y="5588001"/>
              <a:ext cx="300083" cy="230832"/>
            </a:xfrm>
            <a:prstGeom prst="rect">
              <a:avLst/>
            </a:prstGeom>
            <a:noFill/>
          </p:spPr>
          <p:txBody>
            <a:bodyPr wrap="none" rtlCol="0">
              <a:spAutoFit/>
            </a:bodyPr>
            <a:lstStyle/>
            <a:p>
              <a:pPr algn="ctr"/>
              <a:r>
                <a:rPr lang="fr-FR" sz="900" dirty="0">
                  <a:latin typeface="Calibri" panose="020F0502020204030204" pitchFamily="34" charset="0"/>
                  <a:ea typeface="Calibri" panose="020F0502020204030204" pitchFamily="34" charset="0"/>
                  <a:cs typeface="Calibri" panose="020F0502020204030204" pitchFamily="34" charset="0"/>
                </a:rPr>
                <a:t>13</a:t>
              </a:r>
            </a:p>
          </p:txBody>
        </p:sp>
        <p:sp>
          <p:nvSpPr>
            <p:cNvPr id="265" name="ZoneTexte 264">
              <a:extLst>
                <a:ext uri="{FF2B5EF4-FFF2-40B4-BE49-F238E27FC236}">
                  <a16:creationId xmlns:a16="http://schemas.microsoft.com/office/drawing/2014/main" id="{EAAC713D-6A4C-EDE1-DD92-91E91B545C32}"/>
                </a:ext>
              </a:extLst>
            </p:cNvPr>
            <p:cNvSpPr txBox="1"/>
            <p:nvPr/>
          </p:nvSpPr>
          <p:spPr>
            <a:xfrm>
              <a:off x="1433302" y="5698611"/>
              <a:ext cx="300083" cy="230832"/>
            </a:xfrm>
            <a:prstGeom prst="rect">
              <a:avLst/>
            </a:prstGeom>
            <a:noFill/>
          </p:spPr>
          <p:txBody>
            <a:bodyPr wrap="none" rtlCol="0">
              <a:spAutoFit/>
            </a:bodyPr>
            <a:lstStyle/>
            <a:p>
              <a:pPr algn="ctr"/>
              <a:r>
                <a:rPr lang="fr-FR" sz="900" dirty="0">
                  <a:latin typeface="Calibri" panose="020F0502020204030204" pitchFamily="34" charset="0"/>
                  <a:ea typeface="Calibri" panose="020F0502020204030204" pitchFamily="34" charset="0"/>
                  <a:cs typeface="Calibri" panose="020F0502020204030204" pitchFamily="34" charset="0"/>
                </a:rPr>
                <a:t>14</a:t>
              </a:r>
            </a:p>
          </p:txBody>
        </p:sp>
        <p:sp>
          <p:nvSpPr>
            <p:cNvPr id="266" name="ZoneTexte 265">
              <a:extLst>
                <a:ext uri="{FF2B5EF4-FFF2-40B4-BE49-F238E27FC236}">
                  <a16:creationId xmlns:a16="http://schemas.microsoft.com/office/drawing/2014/main" id="{10A38F6B-AC1D-7ABA-E4F3-8DA7200A31EF}"/>
                </a:ext>
              </a:extLst>
            </p:cNvPr>
            <p:cNvSpPr txBox="1"/>
            <p:nvPr/>
          </p:nvSpPr>
          <p:spPr>
            <a:xfrm>
              <a:off x="1493705" y="5588001"/>
              <a:ext cx="300083" cy="230832"/>
            </a:xfrm>
            <a:prstGeom prst="rect">
              <a:avLst/>
            </a:prstGeom>
            <a:noFill/>
          </p:spPr>
          <p:txBody>
            <a:bodyPr wrap="none" rtlCol="0">
              <a:spAutoFit/>
            </a:bodyPr>
            <a:lstStyle/>
            <a:p>
              <a:pPr algn="ctr"/>
              <a:r>
                <a:rPr lang="fr-FR" sz="900" dirty="0">
                  <a:latin typeface="Calibri" panose="020F0502020204030204" pitchFamily="34" charset="0"/>
                  <a:ea typeface="Calibri" panose="020F0502020204030204" pitchFamily="34" charset="0"/>
                  <a:cs typeface="Calibri" panose="020F0502020204030204" pitchFamily="34" charset="0"/>
                </a:rPr>
                <a:t>15</a:t>
              </a:r>
            </a:p>
          </p:txBody>
        </p:sp>
        <p:sp>
          <p:nvSpPr>
            <p:cNvPr id="267" name="ZoneTexte 266">
              <a:extLst>
                <a:ext uri="{FF2B5EF4-FFF2-40B4-BE49-F238E27FC236}">
                  <a16:creationId xmlns:a16="http://schemas.microsoft.com/office/drawing/2014/main" id="{717785BF-1052-7635-6868-F4F29A01F8C3}"/>
                </a:ext>
              </a:extLst>
            </p:cNvPr>
            <p:cNvSpPr txBox="1"/>
            <p:nvPr/>
          </p:nvSpPr>
          <p:spPr>
            <a:xfrm>
              <a:off x="1626371" y="5588001"/>
              <a:ext cx="300083" cy="230832"/>
            </a:xfrm>
            <a:prstGeom prst="rect">
              <a:avLst/>
            </a:prstGeom>
            <a:noFill/>
          </p:spPr>
          <p:txBody>
            <a:bodyPr wrap="none" rtlCol="0">
              <a:spAutoFit/>
            </a:bodyPr>
            <a:lstStyle/>
            <a:p>
              <a:pPr algn="ctr"/>
              <a:r>
                <a:rPr lang="fr-FR" sz="900" dirty="0">
                  <a:latin typeface="Calibri" panose="020F0502020204030204" pitchFamily="34" charset="0"/>
                  <a:ea typeface="Calibri" panose="020F0502020204030204" pitchFamily="34" charset="0"/>
                  <a:cs typeface="Calibri" panose="020F0502020204030204" pitchFamily="34" charset="0"/>
                </a:rPr>
                <a:t>17</a:t>
              </a:r>
            </a:p>
          </p:txBody>
        </p:sp>
        <p:sp>
          <p:nvSpPr>
            <p:cNvPr id="268" name="ZoneTexte 267">
              <a:extLst>
                <a:ext uri="{FF2B5EF4-FFF2-40B4-BE49-F238E27FC236}">
                  <a16:creationId xmlns:a16="http://schemas.microsoft.com/office/drawing/2014/main" id="{8FDA41DF-6EC4-B42C-ACAF-7F6B6E34219A}"/>
                </a:ext>
              </a:extLst>
            </p:cNvPr>
            <p:cNvSpPr txBox="1"/>
            <p:nvPr/>
          </p:nvSpPr>
          <p:spPr>
            <a:xfrm>
              <a:off x="1817331" y="5588001"/>
              <a:ext cx="300083" cy="230832"/>
            </a:xfrm>
            <a:prstGeom prst="rect">
              <a:avLst/>
            </a:prstGeom>
            <a:noFill/>
          </p:spPr>
          <p:txBody>
            <a:bodyPr wrap="none" rtlCol="0">
              <a:spAutoFit/>
            </a:bodyPr>
            <a:lstStyle/>
            <a:p>
              <a:pPr algn="ctr"/>
              <a:r>
                <a:rPr lang="fr-FR" sz="900" dirty="0">
                  <a:latin typeface="Calibri" panose="020F0502020204030204" pitchFamily="34" charset="0"/>
                  <a:ea typeface="Calibri" panose="020F0502020204030204" pitchFamily="34" charset="0"/>
                  <a:cs typeface="Calibri" panose="020F0502020204030204" pitchFamily="34" charset="0"/>
                </a:rPr>
                <a:t>20</a:t>
              </a:r>
            </a:p>
          </p:txBody>
        </p:sp>
        <p:sp>
          <p:nvSpPr>
            <p:cNvPr id="269" name="ZoneTexte 268">
              <a:extLst>
                <a:ext uri="{FF2B5EF4-FFF2-40B4-BE49-F238E27FC236}">
                  <a16:creationId xmlns:a16="http://schemas.microsoft.com/office/drawing/2014/main" id="{1A01A179-275B-1497-C978-CDEDA30F1221}"/>
                </a:ext>
              </a:extLst>
            </p:cNvPr>
            <p:cNvSpPr txBox="1"/>
            <p:nvPr/>
          </p:nvSpPr>
          <p:spPr>
            <a:xfrm>
              <a:off x="2081983" y="5588001"/>
              <a:ext cx="300083" cy="230832"/>
            </a:xfrm>
            <a:prstGeom prst="rect">
              <a:avLst/>
            </a:prstGeom>
            <a:noFill/>
          </p:spPr>
          <p:txBody>
            <a:bodyPr wrap="none" rtlCol="0">
              <a:spAutoFit/>
            </a:bodyPr>
            <a:lstStyle/>
            <a:p>
              <a:pPr algn="ctr"/>
              <a:r>
                <a:rPr lang="fr-FR" sz="900" dirty="0">
                  <a:latin typeface="Calibri" panose="020F0502020204030204" pitchFamily="34" charset="0"/>
                  <a:ea typeface="Calibri" panose="020F0502020204030204" pitchFamily="34" charset="0"/>
                  <a:cs typeface="Calibri" panose="020F0502020204030204" pitchFamily="34" charset="0"/>
                </a:rPr>
                <a:t>24</a:t>
              </a:r>
            </a:p>
          </p:txBody>
        </p:sp>
        <p:sp>
          <p:nvSpPr>
            <p:cNvPr id="270" name="ZoneTexte 269">
              <a:extLst>
                <a:ext uri="{FF2B5EF4-FFF2-40B4-BE49-F238E27FC236}">
                  <a16:creationId xmlns:a16="http://schemas.microsoft.com/office/drawing/2014/main" id="{B94D803D-5909-E502-3808-6D1069BFE581}"/>
                </a:ext>
              </a:extLst>
            </p:cNvPr>
            <p:cNvSpPr txBox="1"/>
            <p:nvPr/>
          </p:nvSpPr>
          <p:spPr>
            <a:xfrm>
              <a:off x="2340746" y="5588001"/>
              <a:ext cx="300083" cy="230832"/>
            </a:xfrm>
            <a:prstGeom prst="rect">
              <a:avLst/>
            </a:prstGeom>
            <a:noFill/>
          </p:spPr>
          <p:txBody>
            <a:bodyPr wrap="none" rtlCol="0">
              <a:spAutoFit/>
            </a:bodyPr>
            <a:lstStyle/>
            <a:p>
              <a:pPr algn="ctr"/>
              <a:r>
                <a:rPr lang="fr-FR" sz="900" dirty="0">
                  <a:latin typeface="Calibri" panose="020F0502020204030204" pitchFamily="34" charset="0"/>
                  <a:ea typeface="Calibri" panose="020F0502020204030204" pitchFamily="34" charset="0"/>
                  <a:cs typeface="Calibri" panose="020F0502020204030204" pitchFamily="34" charset="0"/>
                </a:rPr>
                <a:t>28</a:t>
              </a:r>
            </a:p>
          </p:txBody>
        </p:sp>
        <p:sp>
          <p:nvSpPr>
            <p:cNvPr id="271" name="ZoneTexte 270">
              <a:extLst>
                <a:ext uri="{FF2B5EF4-FFF2-40B4-BE49-F238E27FC236}">
                  <a16:creationId xmlns:a16="http://schemas.microsoft.com/office/drawing/2014/main" id="{F43AEF54-EC1F-0EFC-2DD1-489FDB109AF5}"/>
                </a:ext>
              </a:extLst>
            </p:cNvPr>
            <p:cNvSpPr txBox="1"/>
            <p:nvPr/>
          </p:nvSpPr>
          <p:spPr>
            <a:xfrm>
              <a:off x="2606882" y="5588001"/>
              <a:ext cx="300083" cy="230832"/>
            </a:xfrm>
            <a:prstGeom prst="rect">
              <a:avLst/>
            </a:prstGeom>
            <a:noFill/>
          </p:spPr>
          <p:txBody>
            <a:bodyPr wrap="none" rtlCol="0">
              <a:spAutoFit/>
            </a:bodyPr>
            <a:lstStyle/>
            <a:p>
              <a:pPr algn="ctr"/>
              <a:r>
                <a:rPr lang="fr-FR" sz="900" dirty="0">
                  <a:latin typeface="Calibri" panose="020F0502020204030204" pitchFamily="34" charset="0"/>
                  <a:ea typeface="Calibri" panose="020F0502020204030204" pitchFamily="34" charset="0"/>
                  <a:cs typeface="Calibri" panose="020F0502020204030204" pitchFamily="34" charset="0"/>
                </a:rPr>
                <a:t>32</a:t>
              </a:r>
            </a:p>
          </p:txBody>
        </p:sp>
        <p:sp>
          <p:nvSpPr>
            <p:cNvPr id="272" name="ZoneTexte 271">
              <a:extLst>
                <a:ext uri="{FF2B5EF4-FFF2-40B4-BE49-F238E27FC236}">
                  <a16:creationId xmlns:a16="http://schemas.microsoft.com/office/drawing/2014/main" id="{5E85F2D4-C82C-87F0-604E-5D438C16BF35}"/>
                </a:ext>
              </a:extLst>
            </p:cNvPr>
            <p:cNvSpPr txBox="1"/>
            <p:nvPr/>
          </p:nvSpPr>
          <p:spPr>
            <a:xfrm>
              <a:off x="2873202" y="5588001"/>
              <a:ext cx="300083" cy="230832"/>
            </a:xfrm>
            <a:prstGeom prst="rect">
              <a:avLst/>
            </a:prstGeom>
            <a:noFill/>
          </p:spPr>
          <p:txBody>
            <a:bodyPr wrap="none" rtlCol="0">
              <a:spAutoFit/>
            </a:bodyPr>
            <a:lstStyle/>
            <a:p>
              <a:pPr algn="ctr"/>
              <a:r>
                <a:rPr lang="fr-FR" sz="900" dirty="0">
                  <a:latin typeface="Calibri" panose="020F0502020204030204" pitchFamily="34" charset="0"/>
                  <a:ea typeface="Calibri" panose="020F0502020204030204" pitchFamily="34" charset="0"/>
                  <a:cs typeface="Calibri" panose="020F0502020204030204" pitchFamily="34" charset="0"/>
                </a:rPr>
                <a:t>36</a:t>
              </a:r>
            </a:p>
          </p:txBody>
        </p:sp>
        <p:sp>
          <p:nvSpPr>
            <p:cNvPr id="273" name="ZoneTexte 272">
              <a:extLst>
                <a:ext uri="{FF2B5EF4-FFF2-40B4-BE49-F238E27FC236}">
                  <a16:creationId xmlns:a16="http://schemas.microsoft.com/office/drawing/2014/main" id="{4E4ED4B2-19D3-E570-E15E-C49F07DCF530}"/>
                </a:ext>
              </a:extLst>
            </p:cNvPr>
            <p:cNvSpPr txBox="1"/>
            <p:nvPr/>
          </p:nvSpPr>
          <p:spPr>
            <a:xfrm>
              <a:off x="3122820" y="5588001"/>
              <a:ext cx="300083" cy="230832"/>
            </a:xfrm>
            <a:prstGeom prst="rect">
              <a:avLst/>
            </a:prstGeom>
            <a:noFill/>
          </p:spPr>
          <p:txBody>
            <a:bodyPr wrap="none" rtlCol="0">
              <a:spAutoFit/>
            </a:bodyPr>
            <a:lstStyle/>
            <a:p>
              <a:pPr algn="ctr"/>
              <a:r>
                <a:rPr lang="fr-FR" sz="900" dirty="0">
                  <a:latin typeface="Calibri" panose="020F0502020204030204" pitchFamily="34" charset="0"/>
                  <a:ea typeface="Calibri" panose="020F0502020204030204" pitchFamily="34" charset="0"/>
                  <a:cs typeface="Calibri" panose="020F0502020204030204" pitchFamily="34" charset="0"/>
                </a:rPr>
                <a:t>40</a:t>
              </a:r>
            </a:p>
          </p:txBody>
        </p:sp>
        <p:sp>
          <p:nvSpPr>
            <p:cNvPr id="274" name="ZoneTexte 273">
              <a:extLst>
                <a:ext uri="{FF2B5EF4-FFF2-40B4-BE49-F238E27FC236}">
                  <a16:creationId xmlns:a16="http://schemas.microsoft.com/office/drawing/2014/main" id="{0E0D4245-8396-EFF7-F932-F9339174BB79}"/>
                </a:ext>
              </a:extLst>
            </p:cNvPr>
            <p:cNvSpPr txBox="1"/>
            <p:nvPr/>
          </p:nvSpPr>
          <p:spPr>
            <a:xfrm>
              <a:off x="3450972" y="5588001"/>
              <a:ext cx="300083" cy="230832"/>
            </a:xfrm>
            <a:prstGeom prst="rect">
              <a:avLst/>
            </a:prstGeom>
            <a:noFill/>
          </p:spPr>
          <p:txBody>
            <a:bodyPr wrap="none" rtlCol="0">
              <a:spAutoFit/>
            </a:bodyPr>
            <a:lstStyle/>
            <a:p>
              <a:pPr algn="ctr"/>
              <a:r>
                <a:rPr lang="fr-FR" sz="900" dirty="0">
                  <a:latin typeface="Calibri" panose="020F0502020204030204" pitchFamily="34" charset="0"/>
                  <a:ea typeface="Calibri" panose="020F0502020204030204" pitchFamily="34" charset="0"/>
                  <a:cs typeface="Calibri" panose="020F0502020204030204" pitchFamily="34" charset="0"/>
                </a:rPr>
                <a:t>45</a:t>
              </a:r>
            </a:p>
          </p:txBody>
        </p:sp>
        <p:sp>
          <p:nvSpPr>
            <p:cNvPr id="275" name="ZoneTexte 274">
              <a:extLst>
                <a:ext uri="{FF2B5EF4-FFF2-40B4-BE49-F238E27FC236}">
                  <a16:creationId xmlns:a16="http://schemas.microsoft.com/office/drawing/2014/main" id="{AE92FA7E-01BA-3AB5-7C8A-56163087BC03}"/>
                </a:ext>
              </a:extLst>
            </p:cNvPr>
            <p:cNvSpPr txBox="1"/>
            <p:nvPr/>
          </p:nvSpPr>
          <p:spPr>
            <a:xfrm>
              <a:off x="3775385" y="5588001"/>
              <a:ext cx="300083" cy="230832"/>
            </a:xfrm>
            <a:prstGeom prst="rect">
              <a:avLst/>
            </a:prstGeom>
            <a:noFill/>
          </p:spPr>
          <p:txBody>
            <a:bodyPr wrap="none" rtlCol="0">
              <a:spAutoFit/>
            </a:bodyPr>
            <a:lstStyle/>
            <a:p>
              <a:pPr algn="ctr"/>
              <a:r>
                <a:rPr lang="fr-FR" sz="900" dirty="0">
                  <a:latin typeface="Calibri" panose="020F0502020204030204" pitchFamily="34" charset="0"/>
                  <a:ea typeface="Calibri" panose="020F0502020204030204" pitchFamily="34" charset="0"/>
                  <a:cs typeface="Calibri" panose="020F0502020204030204" pitchFamily="34" charset="0"/>
                </a:rPr>
                <a:t>50</a:t>
              </a:r>
            </a:p>
          </p:txBody>
        </p:sp>
        <p:sp>
          <p:nvSpPr>
            <p:cNvPr id="276" name="ZoneTexte 275">
              <a:extLst>
                <a:ext uri="{FF2B5EF4-FFF2-40B4-BE49-F238E27FC236}">
                  <a16:creationId xmlns:a16="http://schemas.microsoft.com/office/drawing/2014/main" id="{6BACC14F-F313-BA5C-ACD0-91A591904FAA}"/>
                </a:ext>
              </a:extLst>
            </p:cNvPr>
            <p:cNvSpPr txBox="1"/>
            <p:nvPr/>
          </p:nvSpPr>
          <p:spPr>
            <a:xfrm>
              <a:off x="4422982" y="5588001"/>
              <a:ext cx="300083" cy="230832"/>
            </a:xfrm>
            <a:prstGeom prst="rect">
              <a:avLst/>
            </a:prstGeom>
            <a:noFill/>
          </p:spPr>
          <p:txBody>
            <a:bodyPr wrap="none" rtlCol="0">
              <a:spAutoFit/>
            </a:bodyPr>
            <a:lstStyle/>
            <a:p>
              <a:pPr algn="ctr"/>
              <a:r>
                <a:rPr lang="fr-FR" sz="900" dirty="0">
                  <a:latin typeface="Calibri" panose="020F0502020204030204" pitchFamily="34" charset="0"/>
                  <a:ea typeface="Calibri" panose="020F0502020204030204" pitchFamily="34" charset="0"/>
                  <a:cs typeface="Calibri" panose="020F0502020204030204" pitchFamily="34" charset="0"/>
                </a:rPr>
                <a:t>60</a:t>
              </a:r>
            </a:p>
          </p:txBody>
        </p:sp>
        <p:sp>
          <p:nvSpPr>
            <p:cNvPr id="277" name="ZoneTexte 276">
              <a:extLst>
                <a:ext uri="{FF2B5EF4-FFF2-40B4-BE49-F238E27FC236}">
                  <a16:creationId xmlns:a16="http://schemas.microsoft.com/office/drawing/2014/main" id="{D9DCB29D-589D-EEBD-852C-B02084B228DC}"/>
                </a:ext>
              </a:extLst>
            </p:cNvPr>
            <p:cNvSpPr txBox="1"/>
            <p:nvPr/>
          </p:nvSpPr>
          <p:spPr>
            <a:xfrm>
              <a:off x="5077135" y="5588001"/>
              <a:ext cx="300083" cy="230832"/>
            </a:xfrm>
            <a:prstGeom prst="rect">
              <a:avLst/>
            </a:prstGeom>
            <a:noFill/>
          </p:spPr>
          <p:txBody>
            <a:bodyPr wrap="none" rtlCol="0">
              <a:spAutoFit/>
            </a:bodyPr>
            <a:lstStyle/>
            <a:p>
              <a:pPr algn="ctr"/>
              <a:r>
                <a:rPr lang="fr-FR" sz="900" dirty="0">
                  <a:latin typeface="Calibri" panose="020F0502020204030204" pitchFamily="34" charset="0"/>
                  <a:ea typeface="Calibri" panose="020F0502020204030204" pitchFamily="34" charset="0"/>
                  <a:cs typeface="Calibri" panose="020F0502020204030204" pitchFamily="34" charset="0"/>
                </a:rPr>
                <a:t>70</a:t>
              </a:r>
            </a:p>
          </p:txBody>
        </p:sp>
        <p:sp>
          <p:nvSpPr>
            <p:cNvPr id="278" name="ZoneTexte 277">
              <a:extLst>
                <a:ext uri="{FF2B5EF4-FFF2-40B4-BE49-F238E27FC236}">
                  <a16:creationId xmlns:a16="http://schemas.microsoft.com/office/drawing/2014/main" id="{7022675B-36D5-FCCC-E305-E9BD84E546A1}"/>
                </a:ext>
              </a:extLst>
            </p:cNvPr>
            <p:cNvSpPr txBox="1"/>
            <p:nvPr/>
          </p:nvSpPr>
          <p:spPr>
            <a:xfrm>
              <a:off x="270430" y="5368833"/>
              <a:ext cx="386644" cy="230832"/>
            </a:xfrm>
            <a:prstGeom prst="rect">
              <a:avLst/>
            </a:prstGeom>
            <a:noFill/>
          </p:spPr>
          <p:txBody>
            <a:bodyPr wrap="none" rtlCol="0">
              <a:spAutoFit/>
            </a:bodyPr>
            <a:lstStyle/>
            <a:p>
              <a:pPr algn="r"/>
              <a:r>
                <a:rPr lang="fr-FR" sz="900" dirty="0">
                  <a:latin typeface="Calibri" panose="020F0502020204030204" pitchFamily="34" charset="0"/>
                  <a:ea typeface="Calibri" panose="020F0502020204030204" pitchFamily="34" charset="0"/>
                  <a:cs typeface="Calibri" panose="020F0502020204030204" pitchFamily="34" charset="0"/>
                </a:rPr>
                <a:t>0.01</a:t>
              </a:r>
            </a:p>
          </p:txBody>
        </p:sp>
        <p:sp>
          <p:nvSpPr>
            <p:cNvPr id="279" name="ZoneTexte 278">
              <a:extLst>
                <a:ext uri="{FF2B5EF4-FFF2-40B4-BE49-F238E27FC236}">
                  <a16:creationId xmlns:a16="http://schemas.microsoft.com/office/drawing/2014/main" id="{7BC8DB19-1307-0F6E-2542-56C990466581}"/>
                </a:ext>
              </a:extLst>
            </p:cNvPr>
            <p:cNvSpPr txBox="1"/>
            <p:nvPr/>
          </p:nvSpPr>
          <p:spPr>
            <a:xfrm>
              <a:off x="328138" y="4786313"/>
              <a:ext cx="328936" cy="230832"/>
            </a:xfrm>
            <a:prstGeom prst="rect">
              <a:avLst/>
            </a:prstGeom>
            <a:noFill/>
          </p:spPr>
          <p:txBody>
            <a:bodyPr wrap="none" rtlCol="0">
              <a:spAutoFit/>
            </a:bodyPr>
            <a:lstStyle/>
            <a:p>
              <a:pPr algn="r"/>
              <a:r>
                <a:rPr lang="fr-FR" sz="900" dirty="0">
                  <a:latin typeface="Calibri" panose="020F0502020204030204" pitchFamily="34" charset="0"/>
                  <a:ea typeface="Calibri" panose="020F0502020204030204" pitchFamily="34" charset="0"/>
                  <a:cs typeface="Calibri" panose="020F0502020204030204" pitchFamily="34" charset="0"/>
                </a:rPr>
                <a:t>0.1</a:t>
              </a:r>
            </a:p>
          </p:txBody>
        </p:sp>
        <p:sp>
          <p:nvSpPr>
            <p:cNvPr id="280" name="ZoneTexte 279">
              <a:extLst>
                <a:ext uri="{FF2B5EF4-FFF2-40B4-BE49-F238E27FC236}">
                  <a16:creationId xmlns:a16="http://schemas.microsoft.com/office/drawing/2014/main" id="{7469162B-69BB-A8C4-A647-2735F307E8A8}"/>
                </a:ext>
              </a:extLst>
            </p:cNvPr>
            <p:cNvSpPr txBox="1"/>
            <p:nvPr/>
          </p:nvSpPr>
          <p:spPr>
            <a:xfrm>
              <a:off x="414700" y="4196234"/>
              <a:ext cx="242374" cy="230832"/>
            </a:xfrm>
            <a:prstGeom prst="rect">
              <a:avLst/>
            </a:prstGeom>
            <a:noFill/>
          </p:spPr>
          <p:txBody>
            <a:bodyPr wrap="none" rtlCol="0">
              <a:spAutoFit/>
            </a:bodyPr>
            <a:lstStyle/>
            <a:p>
              <a:pPr algn="r"/>
              <a:r>
                <a:rPr lang="fr-FR" sz="900" dirty="0">
                  <a:latin typeface="Calibri" panose="020F0502020204030204" pitchFamily="34" charset="0"/>
                  <a:ea typeface="Calibri" panose="020F0502020204030204" pitchFamily="34" charset="0"/>
                  <a:cs typeface="Calibri" panose="020F0502020204030204" pitchFamily="34" charset="0"/>
                </a:rPr>
                <a:t>1</a:t>
              </a:r>
            </a:p>
          </p:txBody>
        </p:sp>
        <p:sp>
          <p:nvSpPr>
            <p:cNvPr id="281" name="ZoneTexte 280">
              <a:extLst>
                <a:ext uri="{FF2B5EF4-FFF2-40B4-BE49-F238E27FC236}">
                  <a16:creationId xmlns:a16="http://schemas.microsoft.com/office/drawing/2014/main" id="{3F3A11E4-6822-DFD9-F656-E4F4977F788A}"/>
                </a:ext>
              </a:extLst>
            </p:cNvPr>
            <p:cNvSpPr txBox="1"/>
            <p:nvPr/>
          </p:nvSpPr>
          <p:spPr>
            <a:xfrm>
              <a:off x="356991" y="3606156"/>
              <a:ext cx="300083" cy="230832"/>
            </a:xfrm>
            <a:prstGeom prst="rect">
              <a:avLst/>
            </a:prstGeom>
            <a:noFill/>
          </p:spPr>
          <p:txBody>
            <a:bodyPr wrap="none" rtlCol="0">
              <a:spAutoFit/>
            </a:bodyPr>
            <a:lstStyle/>
            <a:p>
              <a:pPr algn="r"/>
              <a:r>
                <a:rPr lang="fr-FR" sz="900" dirty="0">
                  <a:latin typeface="Calibri" panose="020F0502020204030204" pitchFamily="34" charset="0"/>
                  <a:ea typeface="Calibri" panose="020F0502020204030204" pitchFamily="34" charset="0"/>
                  <a:cs typeface="Calibri" panose="020F0502020204030204" pitchFamily="34" charset="0"/>
                </a:rPr>
                <a:t>10</a:t>
              </a:r>
            </a:p>
          </p:txBody>
        </p:sp>
        <p:sp>
          <p:nvSpPr>
            <p:cNvPr id="282" name="ZoneTexte 281">
              <a:extLst>
                <a:ext uri="{FF2B5EF4-FFF2-40B4-BE49-F238E27FC236}">
                  <a16:creationId xmlns:a16="http://schemas.microsoft.com/office/drawing/2014/main" id="{51959F2A-E91B-FBB7-95CE-210FF154AC64}"/>
                </a:ext>
              </a:extLst>
            </p:cNvPr>
            <p:cNvSpPr txBox="1"/>
            <p:nvPr/>
          </p:nvSpPr>
          <p:spPr>
            <a:xfrm>
              <a:off x="299283" y="3016077"/>
              <a:ext cx="357791" cy="230832"/>
            </a:xfrm>
            <a:prstGeom prst="rect">
              <a:avLst/>
            </a:prstGeom>
            <a:noFill/>
          </p:spPr>
          <p:txBody>
            <a:bodyPr wrap="none" rtlCol="0">
              <a:spAutoFit/>
            </a:bodyPr>
            <a:lstStyle/>
            <a:p>
              <a:pPr algn="r"/>
              <a:r>
                <a:rPr lang="fr-FR" sz="900" dirty="0">
                  <a:latin typeface="Calibri" panose="020F0502020204030204" pitchFamily="34" charset="0"/>
                  <a:ea typeface="Calibri" panose="020F0502020204030204" pitchFamily="34" charset="0"/>
                  <a:cs typeface="Calibri" panose="020F0502020204030204" pitchFamily="34" charset="0"/>
                </a:rPr>
                <a:t>100</a:t>
              </a:r>
            </a:p>
          </p:txBody>
        </p:sp>
        <p:sp>
          <p:nvSpPr>
            <p:cNvPr id="283" name="ZoneTexte 282">
              <a:extLst>
                <a:ext uri="{FF2B5EF4-FFF2-40B4-BE49-F238E27FC236}">
                  <a16:creationId xmlns:a16="http://schemas.microsoft.com/office/drawing/2014/main" id="{F575A2A1-7E53-941E-29E5-571E6FE4D548}"/>
                </a:ext>
              </a:extLst>
            </p:cNvPr>
            <p:cNvSpPr txBox="1"/>
            <p:nvPr/>
          </p:nvSpPr>
          <p:spPr>
            <a:xfrm rot="16200000">
              <a:off x="-717534" y="4167190"/>
              <a:ext cx="2091343" cy="276999"/>
            </a:xfrm>
            <a:prstGeom prst="rect">
              <a:avLst/>
            </a:prstGeom>
            <a:noFill/>
          </p:spPr>
          <p:txBody>
            <a:bodyPr wrap="none" rtlCol="0">
              <a:spAutoFit/>
            </a:bodyPr>
            <a:lstStyle/>
            <a:p>
              <a:pPr algn="ctr"/>
              <a:r>
                <a:rPr lang="en-US" sz="1200" b="1" dirty="0">
                  <a:latin typeface="Calibri" panose="020F0502020204030204" pitchFamily="34" charset="0"/>
                  <a:ea typeface="Calibri" panose="020F0502020204030204" pitchFamily="34" charset="0"/>
                  <a:cs typeface="Calibri" panose="020F0502020204030204" pitchFamily="34" charset="0"/>
                </a:rPr>
                <a:t>Plasma concentration (µg/ml)</a:t>
              </a:r>
            </a:p>
          </p:txBody>
        </p:sp>
      </p:grpSp>
      <p:grpSp>
        <p:nvGrpSpPr>
          <p:cNvPr id="3" name="Groupe 2">
            <a:extLst>
              <a:ext uri="{FF2B5EF4-FFF2-40B4-BE49-F238E27FC236}">
                <a16:creationId xmlns:a16="http://schemas.microsoft.com/office/drawing/2014/main" id="{F120BB12-412C-F8F0-FE29-05AE9162ED77}"/>
              </a:ext>
            </a:extLst>
          </p:cNvPr>
          <p:cNvGrpSpPr/>
          <p:nvPr/>
        </p:nvGrpSpPr>
        <p:grpSpPr>
          <a:xfrm>
            <a:off x="6799788" y="2261161"/>
            <a:ext cx="4724522" cy="461665"/>
            <a:chOff x="6799788" y="2261161"/>
            <a:chExt cx="4724522" cy="461665"/>
          </a:xfrm>
        </p:grpSpPr>
        <p:sp>
          <p:nvSpPr>
            <p:cNvPr id="306" name="ZoneTexte 305">
              <a:extLst>
                <a:ext uri="{FF2B5EF4-FFF2-40B4-BE49-F238E27FC236}">
                  <a16:creationId xmlns:a16="http://schemas.microsoft.com/office/drawing/2014/main" id="{A82D3ADB-6F36-79A2-0977-FACCB0961D51}"/>
                </a:ext>
              </a:extLst>
            </p:cNvPr>
            <p:cNvSpPr txBox="1"/>
            <p:nvPr/>
          </p:nvSpPr>
          <p:spPr>
            <a:xfrm>
              <a:off x="6969837" y="2261161"/>
              <a:ext cx="1015919" cy="461665"/>
            </a:xfrm>
            <a:prstGeom prst="rect">
              <a:avLst/>
            </a:prstGeom>
            <a:noFill/>
          </p:spPr>
          <p:txBody>
            <a:bodyPr wrap="none" rtlCol="0">
              <a:spAutoFit/>
            </a:bodyPr>
            <a:lstStyle/>
            <a:p>
              <a:pPr algn="l"/>
              <a:r>
                <a:rPr lang="en-US" sz="1200" b="1" dirty="0">
                  <a:latin typeface="+mj-lt"/>
                  <a:ea typeface="Calibri" panose="020F0502020204030204" pitchFamily="34" charset="0"/>
                  <a:cs typeface="Calibri" panose="020F0502020204030204" pitchFamily="34" charset="0"/>
                </a:rPr>
                <a:t>30 mg</a:t>
              </a:r>
              <a:br>
                <a:rPr lang="en-US" sz="1200" b="1" dirty="0">
                  <a:latin typeface="+mj-lt"/>
                  <a:ea typeface="Calibri" panose="020F0502020204030204" pitchFamily="34" charset="0"/>
                  <a:cs typeface="Calibri" panose="020F0502020204030204" pitchFamily="34" charset="0"/>
                </a:rPr>
              </a:br>
              <a:r>
                <a:rPr lang="en-US" sz="1200" b="1" dirty="0">
                  <a:latin typeface="+mj-lt"/>
                  <a:ea typeface="Calibri" panose="020F0502020204030204" pitchFamily="34" charset="0"/>
                  <a:cs typeface="Calibri" panose="020F0502020204030204" pitchFamily="34" charset="0"/>
                </a:rPr>
                <a:t>day 1 + day 2</a:t>
              </a:r>
            </a:p>
          </p:txBody>
        </p:sp>
        <p:sp>
          <p:nvSpPr>
            <p:cNvPr id="307" name="ZoneTexte 306">
              <a:extLst>
                <a:ext uri="{FF2B5EF4-FFF2-40B4-BE49-F238E27FC236}">
                  <a16:creationId xmlns:a16="http://schemas.microsoft.com/office/drawing/2014/main" id="{319DBEDF-F251-51C1-751A-AA68488C7A2B}"/>
                </a:ext>
              </a:extLst>
            </p:cNvPr>
            <p:cNvSpPr txBox="1"/>
            <p:nvPr/>
          </p:nvSpPr>
          <p:spPr>
            <a:xfrm>
              <a:off x="8135307" y="2261161"/>
              <a:ext cx="1015919" cy="461665"/>
            </a:xfrm>
            <a:prstGeom prst="rect">
              <a:avLst/>
            </a:prstGeom>
            <a:noFill/>
          </p:spPr>
          <p:txBody>
            <a:bodyPr wrap="none" rtlCol="0">
              <a:spAutoFit/>
            </a:bodyPr>
            <a:lstStyle/>
            <a:p>
              <a:pPr algn="l"/>
              <a:r>
                <a:rPr lang="en-US" sz="1200" b="1" dirty="0">
                  <a:latin typeface="+mj-lt"/>
                  <a:ea typeface="Calibri" panose="020F0502020204030204" pitchFamily="34" charset="0"/>
                  <a:cs typeface="Calibri" panose="020F0502020204030204" pitchFamily="34" charset="0"/>
                </a:rPr>
                <a:t>150 mg</a:t>
              </a:r>
              <a:br>
                <a:rPr lang="en-US" sz="1200" b="1" dirty="0">
                  <a:latin typeface="+mj-lt"/>
                  <a:ea typeface="Calibri" panose="020F0502020204030204" pitchFamily="34" charset="0"/>
                  <a:cs typeface="Calibri" panose="020F0502020204030204" pitchFamily="34" charset="0"/>
                </a:rPr>
              </a:br>
              <a:r>
                <a:rPr lang="en-US" sz="1200" b="1" dirty="0">
                  <a:latin typeface="+mj-lt"/>
                  <a:ea typeface="Calibri" panose="020F0502020204030204" pitchFamily="34" charset="0"/>
                  <a:cs typeface="Calibri" panose="020F0502020204030204" pitchFamily="34" charset="0"/>
                </a:rPr>
                <a:t>day 1 + day 2</a:t>
              </a:r>
            </a:p>
          </p:txBody>
        </p:sp>
        <p:sp>
          <p:nvSpPr>
            <p:cNvPr id="308" name="ZoneTexte 307">
              <a:extLst>
                <a:ext uri="{FF2B5EF4-FFF2-40B4-BE49-F238E27FC236}">
                  <a16:creationId xmlns:a16="http://schemas.microsoft.com/office/drawing/2014/main" id="{B80AE584-0684-F0E6-7B09-61C0EF2FF5D7}"/>
                </a:ext>
              </a:extLst>
            </p:cNvPr>
            <p:cNvSpPr txBox="1"/>
            <p:nvPr/>
          </p:nvSpPr>
          <p:spPr>
            <a:xfrm>
              <a:off x="9300777" y="2261161"/>
              <a:ext cx="1015919" cy="461665"/>
            </a:xfrm>
            <a:prstGeom prst="rect">
              <a:avLst/>
            </a:prstGeom>
            <a:noFill/>
          </p:spPr>
          <p:txBody>
            <a:bodyPr wrap="none" rtlCol="0">
              <a:spAutoFit/>
            </a:bodyPr>
            <a:lstStyle/>
            <a:p>
              <a:pPr algn="l"/>
              <a:r>
                <a:rPr lang="en-US" sz="1200" b="1" dirty="0">
                  <a:latin typeface="+mj-lt"/>
                  <a:ea typeface="Calibri" panose="020F0502020204030204" pitchFamily="34" charset="0"/>
                  <a:cs typeface="Calibri" panose="020F0502020204030204" pitchFamily="34" charset="0"/>
                </a:rPr>
                <a:t>450 mg</a:t>
              </a:r>
              <a:br>
                <a:rPr lang="en-US" sz="1200" b="1" dirty="0">
                  <a:latin typeface="+mj-lt"/>
                  <a:ea typeface="Calibri" panose="020F0502020204030204" pitchFamily="34" charset="0"/>
                  <a:cs typeface="Calibri" panose="020F0502020204030204" pitchFamily="34" charset="0"/>
                </a:rPr>
              </a:br>
              <a:r>
                <a:rPr lang="en-US" sz="1200" b="1" dirty="0">
                  <a:latin typeface="+mj-lt"/>
                  <a:ea typeface="Calibri" panose="020F0502020204030204" pitchFamily="34" charset="0"/>
                  <a:cs typeface="Calibri" panose="020F0502020204030204" pitchFamily="34" charset="0"/>
                </a:rPr>
                <a:t>day 1 + day 2</a:t>
              </a:r>
            </a:p>
          </p:txBody>
        </p:sp>
        <p:sp>
          <p:nvSpPr>
            <p:cNvPr id="309" name="ZoneTexte 308">
              <a:extLst>
                <a:ext uri="{FF2B5EF4-FFF2-40B4-BE49-F238E27FC236}">
                  <a16:creationId xmlns:a16="http://schemas.microsoft.com/office/drawing/2014/main" id="{10940FA1-77E1-42CF-1ACA-DB172EF19093}"/>
                </a:ext>
              </a:extLst>
            </p:cNvPr>
            <p:cNvSpPr txBox="1"/>
            <p:nvPr/>
          </p:nvSpPr>
          <p:spPr>
            <a:xfrm>
              <a:off x="10508391" y="2261161"/>
              <a:ext cx="1015919" cy="461665"/>
            </a:xfrm>
            <a:prstGeom prst="rect">
              <a:avLst/>
            </a:prstGeom>
            <a:noFill/>
          </p:spPr>
          <p:txBody>
            <a:bodyPr wrap="none" rtlCol="0">
              <a:spAutoFit/>
            </a:bodyPr>
            <a:lstStyle/>
            <a:p>
              <a:pPr algn="l"/>
              <a:r>
                <a:rPr lang="en-US" sz="1200" b="1" dirty="0">
                  <a:latin typeface="+mj-lt"/>
                  <a:ea typeface="Calibri" panose="020F0502020204030204" pitchFamily="34" charset="0"/>
                  <a:cs typeface="Calibri" panose="020F0502020204030204" pitchFamily="34" charset="0"/>
                </a:rPr>
                <a:t>900 mg</a:t>
              </a:r>
              <a:br>
                <a:rPr lang="en-US" sz="1200" b="1" dirty="0">
                  <a:latin typeface="+mj-lt"/>
                  <a:ea typeface="Calibri" panose="020F0502020204030204" pitchFamily="34" charset="0"/>
                  <a:cs typeface="Calibri" panose="020F0502020204030204" pitchFamily="34" charset="0"/>
                </a:rPr>
              </a:br>
              <a:r>
                <a:rPr lang="en-US" sz="1200" b="1" dirty="0">
                  <a:latin typeface="+mj-lt"/>
                  <a:ea typeface="Calibri" panose="020F0502020204030204" pitchFamily="34" charset="0"/>
                  <a:cs typeface="Calibri" panose="020F0502020204030204" pitchFamily="34" charset="0"/>
                </a:rPr>
                <a:t>day 1 + day 2</a:t>
              </a:r>
            </a:p>
          </p:txBody>
        </p:sp>
        <p:sp>
          <p:nvSpPr>
            <p:cNvPr id="310" name="Line 276">
              <a:extLst>
                <a:ext uri="{FF2B5EF4-FFF2-40B4-BE49-F238E27FC236}">
                  <a16:creationId xmlns:a16="http://schemas.microsoft.com/office/drawing/2014/main" id="{A135916F-D24C-2290-C6BE-9A49FA2235E1}"/>
                </a:ext>
              </a:extLst>
            </p:cNvPr>
            <p:cNvSpPr>
              <a:spLocks noChangeShapeType="1"/>
            </p:cNvSpPr>
            <p:nvPr/>
          </p:nvSpPr>
          <p:spPr bwMode="auto">
            <a:xfrm flipH="1">
              <a:off x="9155054" y="2374788"/>
              <a:ext cx="189504" cy="0"/>
            </a:xfrm>
            <a:prstGeom prst="line">
              <a:avLst/>
            </a:prstGeom>
            <a:noFill/>
            <a:ln w="17463">
              <a:solidFill>
                <a:srgbClr val="00CC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dirty="0">
                <a:latin typeface="+mj-lt"/>
              </a:endParaRPr>
            </a:p>
          </p:txBody>
        </p:sp>
        <p:sp>
          <p:nvSpPr>
            <p:cNvPr id="311" name="Line 278">
              <a:extLst>
                <a:ext uri="{FF2B5EF4-FFF2-40B4-BE49-F238E27FC236}">
                  <a16:creationId xmlns:a16="http://schemas.microsoft.com/office/drawing/2014/main" id="{AC0D4093-05E4-5684-6B5D-95AEE31E3F62}"/>
                </a:ext>
              </a:extLst>
            </p:cNvPr>
            <p:cNvSpPr>
              <a:spLocks noChangeShapeType="1"/>
            </p:cNvSpPr>
            <p:nvPr/>
          </p:nvSpPr>
          <p:spPr bwMode="auto">
            <a:xfrm flipH="1">
              <a:off x="10353959" y="2374788"/>
              <a:ext cx="189504" cy="0"/>
            </a:xfrm>
            <a:prstGeom prst="line">
              <a:avLst/>
            </a:prstGeom>
            <a:noFill/>
            <a:ln w="17463">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dirty="0">
                <a:latin typeface="+mj-lt"/>
              </a:endParaRPr>
            </a:p>
          </p:txBody>
        </p:sp>
        <p:sp>
          <p:nvSpPr>
            <p:cNvPr id="312" name="Line 275">
              <a:extLst>
                <a:ext uri="{FF2B5EF4-FFF2-40B4-BE49-F238E27FC236}">
                  <a16:creationId xmlns:a16="http://schemas.microsoft.com/office/drawing/2014/main" id="{50249440-7FE0-BB0D-7F98-55542DEFCC5C}"/>
                </a:ext>
              </a:extLst>
            </p:cNvPr>
            <p:cNvSpPr>
              <a:spLocks noChangeShapeType="1"/>
            </p:cNvSpPr>
            <p:nvPr/>
          </p:nvSpPr>
          <p:spPr bwMode="auto">
            <a:xfrm flipH="1">
              <a:off x="7975488" y="2374788"/>
              <a:ext cx="187570" cy="0"/>
            </a:xfrm>
            <a:prstGeom prst="line">
              <a:avLst/>
            </a:prstGeom>
            <a:noFill/>
            <a:ln w="17463">
              <a:solidFill>
                <a:srgbClr val="00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dirty="0">
                <a:latin typeface="+mj-lt"/>
              </a:endParaRPr>
            </a:p>
          </p:txBody>
        </p:sp>
        <p:sp>
          <p:nvSpPr>
            <p:cNvPr id="313" name="Line 277">
              <a:extLst>
                <a:ext uri="{FF2B5EF4-FFF2-40B4-BE49-F238E27FC236}">
                  <a16:creationId xmlns:a16="http://schemas.microsoft.com/office/drawing/2014/main" id="{1A7063EA-4430-B13F-E162-CAE429890599}"/>
                </a:ext>
              </a:extLst>
            </p:cNvPr>
            <p:cNvSpPr>
              <a:spLocks noChangeShapeType="1"/>
            </p:cNvSpPr>
            <p:nvPr/>
          </p:nvSpPr>
          <p:spPr bwMode="auto">
            <a:xfrm flipH="1">
              <a:off x="6799788" y="2374788"/>
              <a:ext cx="189504" cy="0"/>
            </a:xfrm>
            <a:prstGeom prst="line">
              <a:avLst/>
            </a:prstGeom>
            <a:noFill/>
            <a:ln w="17463">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dirty="0">
                <a:latin typeface="+mj-lt"/>
              </a:endParaRPr>
            </a:p>
          </p:txBody>
        </p:sp>
      </p:grpSp>
      <p:grpSp>
        <p:nvGrpSpPr>
          <p:cNvPr id="4" name="Groupe 3">
            <a:extLst>
              <a:ext uri="{FF2B5EF4-FFF2-40B4-BE49-F238E27FC236}">
                <a16:creationId xmlns:a16="http://schemas.microsoft.com/office/drawing/2014/main" id="{BCB2AC75-B82B-AFCA-3025-889F509AF552}"/>
              </a:ext>
            </a:extLst>
          </p:cNvPr>
          <p:cNvGrpSpPr/>
          <p:nvPr/>
        </p:nvGrpSpPr>
        <p:grpSpPr>
          <a:xfrm>
            <a:off x="6374972" y="2921538"/>
            <a:ext cx="5561565" cy="3347571"/>
            <a:chOff x="6374972" y="2921538"/>
            <a:chExt cx="5774558" cy="3347571"/>
          </a:xfrm>
        </p:grpSpPr>
        <p:grpSp>
          <p:nvGrpSpPr>
            <p:cNvPr id="284" name="Groupe 283">
              <a:extLst>
                <a:ext uri="{FF2B5EF4-FFF2-40B4-BE49-F238E27FC236}">
                  <a16:creationId xmlns:a16="http://schemas.microsoft.com/office/drawing/2014/main" id="{462EC904-0AF3-A9EF-AFDC-5F49C02724D1}"/>
                </a:ext>
              </a:extLst>
            </p:cNvPr>
            <p:cNvGrpSpPr/>
            <p:nvPr/>
          </p:nvGrpSpPr>
          <p:grpSpPr>
            <a:xfrm>
              <a:off x="6649903" y="2921538"/>
              <a:ext cx="4542301" cy="2784554"/>
              <a:chOff x="6970713" y="3105150"/>
              <a:chExt cx="3729037" cy="2286001"/>
            </a:xfrm>
          </p:grpSpPr>
          <p:sp>
            <p:nvSpPr>
              <p:cNvPr id="285" name="Freeform 258">
                <a:extLst>
                  <a:ext uri="{FF2B5EF4-FFF2-40B4-BE49-F238E27FC236}">
                    <a16:creationId xmlns:a16="http://schemas.microsoft.com/office/drawing/2014/main" id="{0AB00B8F-A796-98E5-B467-3D4F3FF7E4C6}"/>
                  </a:ext>
                </a:extLst>
              </p:cNvPr>
              <p:cNvSpPr>
                <a:spLocks/>
              </p:cNvSpPr>
              <p:nvPr/>
            </p:nvSpPr>
            <p:spPr bwMode="auto">
              <a:xfrm>
                <a:off x="7051675" y="3105150"/>
                <a:ext cx="3640137" cy="2198688"/>
              </a:xfrm>
              <a:custGeom>
                <a:avLst/>
                <a:gdLst>
                  <a:gd name="T0" fmla="*/ 0 w 13759"/>
                  <a:gd name="T1" fmla="*/ 0 h 8309"/>
                  <a:gd name="T2" fmla="*/ 0 w 13759"/>
                  <a:gd name="T3" fmla="*/ 8309 h 8309"/>
                  <a:gd name="T4" fmla="*/ 13759 w 13759"/>
                  <a:gd name="T5" fmla="*/ 8309 h 8309"/>
                </a:gdLst>
                <a:ahLst/>
                <a:cxnLst>
                  <a:cxn ang="0">
                    <a:pos x="T0" y="T1"/>
                  </a:cxn>
                  <a:cxn ang="0">
                    <a:pos x="T2" y="T3"/>
                  </a:cxn>
                  <a:cxn ang="0">
                    <a:pos x="T4" y="T5"/>
                  </a:cxn>
                </a:cxnLst>
                <a:rect l="0" t="0" r="r" b="b"/>
                <a:pathLst>
                  <a:path w="13759" h="8309">
                    <a:moveTo>
                      <a:pt x="0" y="0"/>
                    </a:moveTo>
                    <a:lnTo>
                      <a:pt x="0" y="8309"/>
                    </a:lnTo>
                    <a:lnTo>
                      <a:pt x="13759" y="8309"/>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6" name="Line 259">
                <a:extLst>
                  <a:ext uri="{FF2B5EF4-FFF2-40B4-BE49-F238E27FC236}">
                    <a16:creationId xmlns:a16="http://schemas.microsoft.com/office/drawing/2014/main" id="{087ADBF1-A509-5A30-F2E7-0D0C887B5F7D}"/>
                  </a:ext>
                </a:extLst>
              </p:cNvPr>
              <p:cNvSpPr>
                <a:spLocks noChangeShapeType="1"/>
              </p:cNvSpPr>
              <p:nvPr/>
            </p:nvSpPr>
            <p:spPr bwMode="auto">
              <a:xfrm flipV="1">
                <a:off x="10399713" y="5303838"/>
                <a:ext cx="0" cy="873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7" name="Line 260">
                <a:extLst>
                  <a:ext uri="{FF2B5EF4-FFF2-40B4-BE49-F238E27FC236}">
                    <a16:creationId xmlns:a16="http://schemas.microsoft.com/office/drawing/2014/main" id="{F00B4BD8-C339-5159-684E-426B2721E861}"/>
                  </a:ext>
                </a:extLst>
              </p:cNvPr>
              <p:cNvSpPr>
                <a:spLocks noChangeShapeType="1"/>
              </p:cNvSpPr>
              <p:nvPr/>
            </p:nvSpPr>
            <p:spPr bwMode="auto">
              <a:xfrm flipV="1">
                <a:off x="7850188" y="5303838"/>
                <a:ext cx="0" cy="873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8" name="Line 261">
                <a:extLst>
                  <a:ext uri="{FF2B5EF4-FFF2-40B4-BE49-F238E27FC236}">
                    <a16:creationId xmlns:a16="http://schemas.microsoft.com/office/drawing/2014/main" id="{7763A88C-E9B8-54A4-FB04-19EF8237FF87}"/>
                  </a:ext>
                </a:extLst>
              </p:cNvPr>
              <p:cNvSpPr>
                <a:spLocks noChangeShapeType="1"/>
              </p:cNvSpPr>
              <p:nvPr/>
            </p:nvSpPr>
            <p:spPr bwMode="auto">
              <a:xfrm flipV="1">
                <a:off x="8486775" y="5303838"/>
                <a:ext cx="0" cy="873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9" name="Line 262">
                <a:extLst>
                  <a:ext uri="{FF2B5EF4-FFF2-40B4-BE49-F238E27FC236}">
                    <a16:creationId xmlns:a16="http://schemas.microsoft.com/office/drawing/2014/main" id="{51909CA3-59DF-8D42-B16C-ACF273C2A910}"/>
                  </a:ext>
                </a:extLst>
              </p:cNvPr>
              <p:cNvSpPr>
                <a:spLocks noChangeShapeType="1"/>
              </p:cNvSpPr>
              <p:nvPr/>
            </p:nvSpPr>
            <p:spPr bwMode="auto">
              <a:xfrm flipV="1">
                <a:off x="9124950" y="5303838"/>
                <a:ext cx="0" cy="873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0" name="Line 263">
                <a:extLst>
                  <a:ext uri="{FF2B5EF4-FFF2-40B4-BE49-F238E27FC236}">
                    <a16:creationId xmlns:a16="http://schemas.microsoft.com/office/drawing/2014/main" id="{40D0C6AB-D648-0F37-483E-85C3DE90C2AC}"/>
                  </a:ext>
                </a:extLst>
              </p:cNvPr>
              <p:cNvSpPr>
                <a:spLocks noChangeShapeType="1"/>
              </p:cNvSpPr>
              <p:nvPr/>
            </p:nvSpPr>
            <p:spPr bwMode="auto">
              <a:xfrm flipV="1">
                <a:off x="7213600" y="5303838"/>
                <a:ext cx="0" cy="873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1" name="Line 264">
                <a:extLst>
                  <a:ext uri="{FF2B5EF4-FFF2-40B4-BE49-F238E27FC236}">
                    <a16:creationId xmlns:a16="http://schemas.microsoft.com/office/drawing/2014/main" id="{C043D5D3-8B76-9A7F-8671-0985AD56BEEE}"/>
                  </a:ext>
                </a:extLst>
              </p:cNvPr>
              <p:cNvSpPr>
                <a:spLocks noChangeShapeType="1"/>
              </p:cNvSpPr>
              <p:nvPr/>
            </p:nvSpPr>
            <p:spPr bwMode="auto">
              <a:xfrm flipV="1">
                <a:off x="9761538" y="5303838"/>
                <a:ext cx="0" cy="873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2" name="Line 265">
                <a:extLst>
                  <a:ext uri="{FF2B5EF4-FFF2-40B4-BE49-F238E27FC236}">
                    <a16:creationId xmlns:a16="http://schemas.microsoft.com/office/drawing/2014/main" id="{EEFFE238-E753-15ED-959D-C6279842C12C}"/>
                  </a:ext>
                </a:extLst>
              </p:cNvPr>
              <p:cNvSpPr>
                <a:spLocks noChangeShapeType="1"/>
              </p:cNvSpPr>
              <p:nvPr/>
            </p:nvSpPr>
            <p:spPr bwMode="auto">
              <a:xfrm>
                <a:off x="6970713" y="4495800"/>
                <a:ext cx="80962"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3" name="Line 266">
                <a:extLst>
                  <a:ext uri="{FF2B5EF4-FFF2-40B4-BE49-F238E27FC236}">
                    <a16:creationId xmlns:a16="http://schemas.microsoft.com/office/drawing/2014/main" id="{CBA825E1-AA4B-8720-3CE4-6967B9DDC777}"/>
                  </a:ext>
                </a:extLst>
              </p:cNvPr>
              <p:cNvSpPr>
                <a:spLocks noChangeShapeType="1"/>
              </p:cNvSpPr>
              <p:nvPr/>
            </p:nvSpPr>
            <p:spPr bwMode="auto">
              <a:xfrm>
                <a:off x="6970713" y="5200650"/>
                <a:ext cx="80962"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4" name="Line 267">
                <a:extLst>
                  <a:ext uri="{FF2B5EF4-FFF2-40B4-BE49-F238E27FC236}">
                    <a16:creationId xmlns:a16="http://schemas.microsoft.com/office/drawing/2014/main" id="{80F8A238-0BC4-A0DC-5B32-913095B58FCC}"/>
                  </a:ext>
                </a:extLst>
              </p:cNvPr>
              <p:cNvSpPr>
                <a:spLocks noChangeShapeType="1"/>
              </p:cNvSpPr>
              <p:nvPr/>
            </p:nvSpPr>
            <p:spPr bwMode="auto">
              <a:xfrm>
                <a:off x="6970713" y="3790950"/>
                <a:ext cx="80962"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5" name="Line 268">
                <a:extLst>
                  <a:ext uri="{FF2B5EF4-FFF2-40B4-BE49-F238E27FC236}">
                    <a16:creationId xmlns:a16="http://schemas.microsoft.com/office/drawing/2014/main" id="{567143C9-7BC7-4379-23D7-5CE2E3731F07}"/>
                  </a:ext>
                </a:extLst>
              </p:cNvPr>
              <p:cNvSpPr>
                <a:spLocks noChangeShapeType="1"/>
              </p:cNvSpPr>
              <p:nvPr/>
            </p:nvSpPr>
            <p:spPr bwMode="auto">
              <a:xfrm flipH="1">
                <a:off x="7051675" y="4856163"/>
                <a:ext cx="3648075" cy="0"/>
              </a:xfrm>
              <a:prstGeom prst="line">
                <a:avLst/>
              </a:prstGeom>
              <a:noFill/>
              <a:ln w="635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6" name="Line 269">
                <a:extLst>
                  <a:ext uri="{FF2B5EF4-FFF2-40B4-BE49-F238E27FC236}">
                    <a16:creationId xmlns:a16="http://schemas.microsoft.com/office/drawing/2014/main" id="{8F0E8FD1-FBC3-EE09-A894-6AE8860F66B9}"/>
                  </a:ext>
                </a:extLst>
              </p:cNvPr>
              <p:cNvSpPr>
                <a:spLocks noChangeShapeType="1"/>
              </p:cNvSpPr>
              <p:nvPr/>
            </p:nvSpPr>
            <p:spPr bwMode="auto">
              <a:xfrm flipH="1">
                <a:off x="7051675" y="5005388"/>
                <a:ext cx="3648075" cy="0"/>
              </a:xfrm>
              <a:prstGeom prst="line">
                <a:avLst/>
              </a:prstGeom>
              <a:noFill/>
              <a:ln w="635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7" name="Line 270">
                <a:extLst>
                  <a:ext uri="{FF2B5EF4-FFF2-40B4-BE49-F238E27FC236}">
                    <a16:creationId xmlns:a16="http://schemas.microsoft.com/office/drawing/2014/main" id="{8FCCA2F3-5F84-30B2-712D-891886BC5A46}"/>
                  </a:ext>
                </a:extLst>
              </p:cNvPr>
              <p:cNvSpPr>
                <a:spLocks noChangeShapeType="1"/>
              </p:cNvSpPr>
              <p:nvPr/>
            </p:nvSpPr>
            <p:spPr bwMode="auto">
              <a:xfrm flipH="1">
                <a:off x="7051675" y="5143500"/>
                <a:ext cx="3648075" cy="0"/>
              </a:xfrm>
              <a:prstGeom prst="line">
                <a:avLst/>
              </a:prstGeom>
              <a:noFill/>
              <a:ln w="635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8" name="Line 271">
                <a:extLst>
                  <a:ext uri="{FF2B5EF4-FFF2-40B4-BE49-F238E27FC236}">
                    <a16:creationId xmlns:a16="http://schemas.microsoft.com/office/drawing/2014/main" id="{1ABDB8A0-9E54-DAC1-CD00-B28DD8B1EC86}"/>
                  </a:ext>
                </a:extLst>
              </p:cNvPr>
              <p:cNvSpPr>
                <a:spLocks noChangeShapeType="1"/>
              </p:cNvSpPr>
              <p:nvPr/>
            </p:nvSpPr>
            <p:spPr bwMode="auto">
              <a:xfrm flipH="1">
                <a:off x="7051675" y="4594225"/>
                <a:ext cx="3648075" cy="0"/>
              </a:xfrm>
              <a:prstGeom prst="line">
                <a:avLst/>
              </a:prstGeom>
              <a:noFill/>
              <a:ln w="635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9" name="Freeform 272">
                <a:extLst>
                  <a:ext uri="{FF2B5EF4-FFF2-40B4-BE49-F238E27FC236}">
                    <a16:creationId xmlns:a16="http://schemas.microsoft.com/office/drawing/2014/main" id="{284A767B-F418-E6CD-7437-48760A829BDE}"/>
                  </a:ext>
                </a:extLst>
              </p:cNvPr>
              <p:cNvSpPr>
                <a:spLocks/>
              </p:cNvSpPr>
              <p:nvPr/>
            </p:nvSpPr>
            <p:spPr bwMode="auto">
              <a:xfrm>
                <a:off x="7210425" y="4481513"/>
                <a:ext cx="3179762" cy="631825"/>
              </a:xfrm>
              <a:custGeom>
                <a:avLst/>
                <a:gdLst>
                  <a:gd name="T0" fmla="*/ 11390 w 12015"/>
                  <a:gd name="T1" fmla="*/ 1637 h 2390"/>
                  <a:gd name="T2" fmla="*/ 9522 w 12015"/>
                  <a:gd name="T3" fmla="*/ 1491 h 2390"/>
                  <a:gd name="T4" fmla="*/ 7661 w 12015"/>
                  <a:gd name="T5" fmla="*/ 1327 h 2390"/>
                  <a:gd name="T6" fmla="*/ 5807 w 12015"/>
                  <a:gd name="T7" fmla="*/ 1147 h 2390"/>
                  <a:gd name="T8" fmla="*/ 3959 w 12015"/>
                  <a:gd name="T9" fmla="*/ 949 h 2390"/>
                  <a:gd name="T10" fmla="*/ 2119 w 12015"/>
                  <a:gd name="T11" fmla="*/ 735 h 2390"/>
                  <a:gd name="T12" fmla="*/ 1926 w 12015"/>
                  <a:gd name="T13" fmla="*/ 649 h 2390"/>
                  <a:gd name="T14" fmla="*/ 1751 w 12015"/>
                  <a:gd name="T15" fmla="*/ 542 h 2390"/>
                  <a:gd name="T16" fmla="*/ 1591 w 12015"/>
                  <a:gd name="T17" fmla="*/ 407 h 2390"/>
                  <a:gd name="T18" fmla="*/ 1448 w 12015"/>
                  <a:gd name="T19" fmla="*/ 249 h 2390"/>
                  <a:gd name="T20" fmla="*/ 1322 w 12015"/>
                  <a:gd name="T21" fmla="*/ 65 h 2390"/>
                  <a:gd name="T22" fmla="*/ 1090 w 12015"/>
                  <a:gd name="T23" fmla="*/ 1709 h 2390"/>
                  <a:gd name="T24" fmla="*/ 896 w 12015"/>
                  <a:gd name="T25" fmla="*/ 1686 h 2390"/>
                  <a:gd name="T26" fmla="*/ 718 w 12015"/>
                  <a:gd name="T27" fmla="*/ 1635 h 2390"/>
                  <a:gd name="T28" fmla="*/ 557 w 12015"/>
                  <a:gd name="T29" fmla="*/ 1558 h 2390"/>
                  <a:gd name="T30" fmla="*/ 410 w 12015"/>
                  <a:gd name="T31" fmla="*/ 1452 h 2390"/>
                  <a:gd name="T32" fmla="*/ 282 w 12015"/>
                  <a:gd name="T33" fmla="*/ 1322 h 2390"/>
                  <a:gd name="T34" fmla="*/ 203 w 12015"/>
                  <a:gd name="T35" fmla="*/ 1229 h 2390"/>
                  <a:gd name="T36" fmla="*/ 143 w 12015"/>
                  <a:gd name="T37" fmla="*/ 1193 h 2390"/>
                  <a:gd name="T38" fmla="*/ 101 w 12015"/>
                  <a:gd name="T39" fmla="*/ 1209 h 2390"/>
                  <a:gd name="T40" fmla="*/ 77 w 12015"/>
                  <a:gd name="T41" fmla="*/ 1279 h 2390"/>
                  <a:gd name="T42" fmla="*/ 68 w 12015"/>
                  <a:gd name="T43" fmla="*/ 1402 h 2390"/>
                  <a:gd name="T44" fmla="*/ 15 w 12015"/>
                  <a:gd name="T45" fmla="*/ 2340 h 2390"/>
                  <a:gd name="T46" fmla="*/ 69 w 12015"/>
                  <a:gd name="T47" fmla="*/ 2221 h 2390"/>
                  <a:gd name="T48" fmla="*/ 131 w 12015"/>
                  <a:gd name="T49" fmla="*/ 2142 h 2390"/>
                  <a:gd name="T50" fmla="*/ 201 w 12015"/>
                  <a:gd name="T51" fmla="*/ 2102 h 2390"/>
                  <a:gd name="T52" fmla="*/ 279 w 12015"/>
                  <a:gd name="T53" fmla="*/ 2102 h 2390"/>
                  <a:gd name="T54" fmla="*/ 367 w 12015"/>
                  <a:gd name="T55" fmla="*/ 2142 h 2390"/>
                  <a:gd name="T56" fmla="*/ 462 w 12015"/>
                  <a:gd name="T57" fmla="*/ 2178 h 2390"/>
                  <a:gd name="T58" fmla="*/ 602 w 12015"/>
                  <a:gd name="T59" fmla="*/ 2219 h 2390"/>
                  <a:gd name="T60" fmla="*/ 625 w 12015"/>
                  <a:gd name="T61" fmla="*/ 2225 h 2390"/>
                  <a:gd name="T62" fmla="*/ 742 w 12015"/>
                  <a:gd name="T63" fmla="*/ 2250 h 2390"/>
                  <a:gd name="T64" fmla="*/ 923 w 12015"/>
                  <a:gd name="T65" fmla="*/ 2268 h 2390"/>
                  <a:gd name="T66" fmla="*/ 1102 w 12015"/>
                  <a:gd name="T67" fmla="*/ 2263 h 2390"/>
                  <a:gd name="T68" fmla="*/ 1114 w 12015"/>
                  <a:gd name="T69" fmla="*/ 2262 h 2390"/>
                  <a:gd name="T70" fmla="*/ 1152 w 12015"/>
                  <a:gd name="T71" fmla="*/ 2250 h 2390"/>
                  <a:gd name="T72" fmla="*/ 1168 w 12015"/>
                  <a:gd name="T73" fmla="*/ 2235 h 2390"/>
                  <a:gd name="T74" fmla="*/ 1196 w 12015"/>
                  <a:gd name="T75" fmla="*/ 2206 h 2390"/>
                  <a:gd name="T76" fmla="*/ 1223 w 12015"/>
                  <a:gd name="T77" fmla="*/ 2153 h 2390"/>
                  <a:gd name="T78" fmla="*/ 1233 w 12015"/>
                  <a:gd name="T79" fmla="*/ 2132 h 2390"/>
                  <a:gd name="T80" fmla="*/ 1256 w 12015"/>
                  <a:gd name="T81" fmla="*/ 2056 h 2390"/>
                  <a:gd name="T82" fmla="*/ 1313 w 12015"/>
                  <a:gd name="T83" fmla="*/ 1756 h 2390"/>
                  <a:gd name="T84" fmla="*/ 1345 w 12015"/>
                  <a:gd name="T85" fmla="*/ 1695 h 2390"/>
                  <a:gd name="T86" fmla="*/ 1394 w 12015"/>
                  <a:gd name="T87" fmla="*/ 1660 h 2390"/>
                  <a:gd name="T88" fmla="*/ 1463 w 12015"/>
                  <a:gd name="T89" fmla="*/ 1651 h 2390"/>
                  <a:gd name="T90" fmla="*/ 1547 w 12015"/>
                  <a:gd name="T91" fmla="*/ 1668 h 2390"/>
                  <a:gd name="T92" fmla="*/ 1653 w 12015"/>
                  <a:gd name="T93" fmla="*/ 1711 h 2390"/>
                  <a:gd name="T94" fmla="*/ 2123 w 12015"/>
                  <a:gd name="T95" fmla="*/ 1849 h 2390"/>
                  <a:gd name="T96" fmla="*/ 2451 w 12015"/>
                  <a:gd name="T97" fmla="*/ 1886 h 2390"/>
                  <a:gd name="T98" fmla="*/ 2797 w 12015"/>
                  <a:gd name="T99" fmla="*/ 1901 h 2390"/>
                  <a:gd name="T100" fmla="*/ 6254 w 12015"/>
                  <a:gd name="T101" fmla="*/ 2057 h 2390"/>
                  <a:gd name="T102" fmla="*/ 9710 w 12015"/>
                  <a:gd name="T103" fmla="*/ 2179 h 2390"/>
                  <a:gd name="T104" fmla="*/ 12015 w 12015"/>
                  <a:gd name="T105" fmla="*/ 2241 h 2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15" h="2390">
                    <a:moveTo>
                      <a:pt x="12015" y="2241"/>
                    </a:moveTo>
                    <a:lnTo>
                      <a:pt x="12015" y="1683"/>
                    </a:lnTo>
                    <a:lnTo>
                      <a:pt x="11390" y="1637"/>
                    </a:lnTo>
                    <a:lnTo>
                      <a:pt x="10766" y="1590"/>
                    </a:lnTo>
                    <a:lnTo>
                      <a:pt x="10143" y="1541"/>
                    </a:lnTo>
                    <a:lnTo>
                      <a:pt x="9522" y="1491"/>
                    </a:lnTo>
                    <a:lnTo>
                      <a:pt x="8900" y="1438"/>
                    </a:lnTo>
                    <a:lnTo>
                      <a:pt x="8281" y="1384"/>
                    </a:lnTo>
                    <a:lnTo>
                      <a:pt x="7661" y="1327"/>
                    </a:lnTo>
                    <a:lnTo>
                      <a:pt x="7043" y="1270"/>
                    </a:lnTo>
                    <a:lnTo>
                      <a:pt x="6424" y="1209"/>
                    </a:lnTo>
                    <a:lnTo>
                      <a:pt x="5807" y="1147"/>
                    </a:lnTo>
                    <a:lnTo>
                      <a:pt x="5189" y="1082"/>
                    </a:lnTo>
                    <a:lnTo>
                      <a:pt x="4574" y="1017"/>
                    </a:lnTo>
                    <a:lnTo>
                      <a:pt x="3959" y="949"/>
                    </a:lnTo>
                    <a:lnTo>
                      <a:pt x="3345" y="879"/>
                    </a:lnTo>
                    <a:lnTo>
                      <a:pt x="2731" y="808"/>
                    </a:lnTo>
                    <a:lnTo>
                      <a:pt x="2119" y="735"/>
                    </a:lnTo>
                    <a:lnTo>
                      <a:pt x="2053" y="709"/>
                    </a:lnTo>
                    <a:lnTo>
                      <a:pt x="1989" y="681"/>
                    </a:lnTo>
                    <a:lnTo>
                      <a:pt x="1926" y="649"/>
                    </a:lnTo>
                    <a:lnTo>
                      <a:pt x="1866" y="617"/>
                    </a:lnTo>
                    <a:lnTo>
                      <a:pt x="1806" y="580"/>
                    </a:lnTo>
                    <a:lnTo>
                      <a:pt x="1751" y="542"/>
                    </a:lnTo>
                    <a:lnTo>
                      <a:pt x="1695" y="499"/>
                    </a:lnTo>
                    <a:lnTo>
                      <a:pt x="1643" y="456"/>
                    </a:lnTo>
                    <a:lnTo>
                      <a:pt x="1591" y="407"/>
                    </a:lnTo>
                    <a:lnTo>
                      <a:pt x="1542" y="357"/>
                    </a:lnTo>
                    <a:lnTo>
                      <a:pt x="1493" y="304"/>
                    </a:lnTo>
                    <a:lnTo>
                      <a:pt x="1448" y="249"/>
                    </a:lnTo>
                    <a:lnTo>
                      <a:pt x="1404" y="190"/>
                    </a:lnTo>
                    <a:lnTo>
                      <a:pt x="1363" y="130"/>
                    </a:lnTo>
                    <a:lnTo>
                      <a:pt x="1322" y="65"/>
                    </a:lnTo>
                    <a:lnTo>
                      <a:pt x="1285" y="0"/>
                    </a:lnTo>
                    <a:lnTo>
                      <a:pt x="1158" y="1711"/>
                    </a:lnTo>
                    <a:lnTo>
                      <a:pt x="1090" y="1709"/>
                    </a:lnTo>
                    <a:lnTo>
                      <a:pt x="1023" y="1705"/>
                    </a:lnTo>
                    <a:lnTo>
                      <a:pt x="958" y="1696"/>
                    </a:lnTo>
                    <a:lnTo>
                      <a:pt x="896" y="1686"/>
                    </a:lnTo>
                    <a:lnTo>
                      <a:pt x="834" y="1672"/>
                    </a:lnTo>
                    <a:lnTo>
                      <a:pt x="776" y="1656"/>
                    </a:lnTo>
                    <a:lnTo>
                      <a:pt x="718" y="1635"/>
                    </a:lnTo>
                    <a:lnTo>
                      <a:pt x="664" y="1613"/>
                    </a:lnTo>
                    <a:lnTo>
                      <a:pt x="608" y="1586"/>
                    </a:lnTo>
                    <a:lnTo>
                      <a:pt x="557" y="1558"/>
                    </a:lnTo>
                    <a:lnTo>
                      <a:pt x="506" y="1525"/>
                    </a:lnTo>
                    <a:lnTo>
                      <a:pt x="458" y="1491"/>
                    </a:lnTo>
                    <a:lnTo>
                      <a:pt x="410" y="1452"/>
                    </a:lnTo>
                    <a:lnTo>
                      <a:pt x="366" y="1412"/>
                    </a:lnTo>
                    <a:lnTo>
                      <a:pt x="322" y="1367"/>
                    </a:lnTo>
                    <a:lnTo>
                      <a:pt x="282" y="1322"/>
                    </a:lnTo>
                    <a:lnTo>
                      <a:pt x="253" y="1285"/>
                    </a:lnTo>
                    <a:lnTo>
                      <a:pt x="228" y="1254"/>
                    </a:lnTo>
                    <a:lnTo>
                      <a:pt x="203" y="1229"/>
                    </a:lnTo>
                    <a:lnTo>
                      <a:pt x="182" y="1212"/>
                    </a:lnTo>
                    <a:lnTo>
                      <a:pt x="162" y="1199"/>
                    </a:lnTo>
                    <a:lnTo>
                      <a:pt x="143" y="1193"/>
                    </a:lnTo>
                    <a:lnTo>
                      <a:pt x="127" y="1192"/>
                    </a:lnTo>
                    <a:lnTo>
                      <a:pt x="114" y="1199"/>
                    </a:lnTo>
                    <a:lnTo>
                      <a:pt x="101" y="1209"/>
                    </a:lnTo>
                    <a:lnTo>
                      <a:pt x="91" y="1226"/>
                    </a:lnTo>
                    <a:lnTo>
                      <a:pt x="82" y="1249"/>
                    </a:lnTo>
                    <a:lnTo>
                      <a:pt x="77" y="1279"/>
                    </a:lnTo>
                    <a:lnTo>
                      <a:pt x="71" y="1314"/>
                    </a:lnTo>
                    <a:lnTo>
                      <a:pt x="69" y="1355"/>
                    </a:lnTo>
                    <a:lnTo>
                      <a:pt x="68" y="1402"/>
                    </a:lnTo>
                    <a:lnTo>
                      <a:pt x="70" y="1457"/>
                    </a:lnTo>
                    <a:lnTo>
                      <a:pt x="0" y="2390"/>
                    </a:lnTo>
                    <a:lnTo>
                      <a:pt x="15" y="2340"/>
                    </a:lnTo>
                    <a:lnTo>
                      <a:pt x="32" y="2296"/>
                    </a:lnTo>
                    <a:lnTo>
                      <a:pt x="50" y="2256"/>
                    </a:lnTo>
                    <a:lnTo>
                      <a:pt x="69" y="2221"/>
                    </a:lnTo>
                    <a:lnTo>
                      <a:pt x="89" y="2190"/>
                    </a:lnTo>
                    <a:lnTo>
                      <a:pt x="109" y="2164"/>
                    </a:lnTo>
                    <a:lnTo>
                      <a:pt x="131" y="2142"/>
                    </a:lnTo>
                    <a:lnTo>
                      <a:pt x="154" y="2124"/>
                    </a:lnTo>
                    <a:lnTo>
                      <a:pt x="177" y="2110"/>
                    </a:lnTo>
                    <a:lnTo>
                      <a:pt x="201" y="2102"/>
                    </a:lnTo>
                    <a:lnTo>
                      <a:pt x="226" y="2097"/>
                    </a:lnTo>
                    <a:lnTo>
                      <a:pt x="253" y="2097"/>
                    </a:lnTo>
                    <a:lnTo>
                      <a:pt x="279" y="2102"/>
                    </a:lnTo>
                    <a:lnTo>
                      <a:pt x="307" y="2110"/>
                    </a:lnTo>
                    <a:lnTo>
                      <a:pt x="337" y="2123"/>
                    </a:lnTo>
                    <a:lnTo>
                      <a:pt x="367" y="2142"/>
                    </a:lnTo>
                    <a:lnTo>
                      <a:pt x="390" y="2151"/>
                    </a:lnTo>
                    <a:lnTo>
                      <a:pt x="414" y="2160"/>
                    </a:lnTo>
                    <a:lnTo>
                      <a:pt x="462" y="2178"/>
                    </a:lnTo>
                    <a:lnTo>
                      <a:pt x="508" y="2193"/>
                    </a:lnTo>
                    <a:lnTo>
                      <a:pt x="556" y="2207"/>
                    </a:lnTo>
                    <a:lnTo>
                      <a:pt x="602" y="2219"/>
                    </a:lnTo>
                    <a:lnTo>
                      <a:pt x="613" y="2221"/>
                    </a:lnTo>
                    <a:lnTo>
                      <a:pt x="618" y="2222"/>
                    </a:lnTo>
                    <a:lnTo>
                      <a:pt x="625" y="2225"/>
                    </a:lnTo>
                    <a:lnTo>
                      <a:pt x="649" y="2231"/>
                    </a:lnTo>
                    <a:lnTo>
                      <a:pt x="694" y="2241"/>
                    </a:lnTo>
                    <a:lnTo>
                      <a:pt x="742" y="2250"/>
                    </a:lnTo>
                    <a:lnTo>
                      <a:pt x="787" y="2256"/>
                    </a:lnTo>
                    <a:lnTo>
                      <a:pt x="832" y="2262"/>
                    </a:lnTo>
                    <a:lnTo>
                      <a:pt x="923" y="2268"/>
                    </a:lnTo>
                    <a:lnTo>
                      <a:pt x="1013" y="2268"/>
                    </a:lnTo>
                    <a:lnTo>
                      <a:pt x="1056" y="2266"/>
                    </a:lnTo>
                    <a:lnTo>
                      <a:pt x="1102" y="2263"/>
                    </a:lnTo>
                    <a:lnTo>
                      <a:pt x="1104" y="2262"/>
                    </a:lnTo>
                    <a:lnTo>
                      <a:pt x="1107" y="2262"/>
                    </a:lnTo>
                    <a:lnTo>
                      <a:pt x="1114" y="2262"/>
                    </a:lnTo>
                    <a:lnTo>
                      <a:pt x="1127" y="2259"/>
                    </a:lnTo>
                    <a:lnTo>
                      <a:pt x="1139" y="2255"/>
                    </a:lnTo>
                    <a:lnTo>
                      <a:pt x="1152" y="2250"/>
                    </a:lnTo>
                    <a:lnTo>
                      <a:pt x="1163" y="2241"/>
                    </a:lnTo>
                    <a:lnTo>
                      <a:pt x="1165" y="2238"/>
                    </a:lnTo>
                    <a:lnTo>
                      <a:pt x="1168" y="2235"/>
                    </a:lnTo>
                    <a:lnTo>
                      <a:pt x="1175" y="2231"/>
                    </a:lnTo>
                    <a:lnTo>
                      <a:pt x="1185" y="2219"/>
                    </a:lnTo>
                    <a:lnTo>
                      <a:pt x="1196" y="2206"/>
                    </a:lnTo>
                    <a:lnTo>
                      <a:pt x="1205" y="2190"/>
                    </a:lnTo>
                    <a:lnTo>
                      <a:pt x="1215" y="2172"/>
                    </a:lnTo>
                    <a:lnTo>
                      <a:pt x="1223" y="2153"/>
                    </a:lnTo>
                    <a:lnTo>
                      <a:pt x="1228" y="2142"/>
                    </a:lnTo>
                    <a:lnTo>
                      <a:pt x="1230" y="2136"/>
                    </a:lnTo>
                    <a:lnTo>
                      <a:pt x="1233" y="2132"/>
                    </a:lnTo>
                    <a:lnTo>
                      <a:pt x="1241" y="2108"/>
                    </a:lnTo>
                    <a:lnTo>
                      <a:pt x="1250" y="2083"/>
                    </a:lnTo>
                    <a:lnTo>
                      <a:pt x="1256" y="2056"/>
                    </a:lnTo>
                    <a:lnTo>
                      <a:pt x="1265" y="2029"/>
                    </a:lnTo>
                    <a:lnTo>
                      <a:pt x="1307" y="1782"/>
                    </a:lnTo>
                    <a:lnTo>
                      <a:pt x="1313" y="1756"/>
                    </a:lnTo>
                    <a:lnTo>
                      <a:pt x="1321" y="1733"/>
                    </a:lnTo>
                    <a:lnTo>
                      <a:pt x="1331" y="1712"/>
                    </a:lnTo>
                    <a:lnTo>
                      <a:pt x="1345" y="1695"/>
                    </a:lnTo>
                    <a:lnTo>
                      <a:pt x="1359" y="1680"/>
                    </a:lnTo>
                    <a:lnTo>
                      <a:pt x="1376" y="1669"/>
                    </a:lnTo>
                    <a:lnTo>
                      <a:pt x="1394" y="1660"/>
                    </a:lnTo>
                    <a:lnTo>
                      <a:pt x="1416" y="1655"/>
                    </a:lnTo>
                    <a:lnTo>
                      <a:pt x="1438" y="1651"/>
                    </a:lnTo>
                    <a:lnTo>
                      <a:pt x="1463" y="1651"/>
                    </a:lnTo>
                    <a:lnTo>
                      <a:pt x="1489" y="1653"/>
                    </a:lnTo>
                    <a:lnTo>
                      <a:pt x="1518" y="1660"/>
                    </a:lnTo>
                    <a:lnTo>
                      <a:pt x="1547" y="1668"/>
                    </a:lnTo>
                    <a:lnTo>
                      <a:pt x="1581" y="1680"/>
                    </a:lnTo>
                    <a:lnTo>
                      <a:pt x="1615" y="1694"/>
                    </a:lnTo>
                    <a:lnTo>
                      <a:pt x="1653" y="1711"/>
                    </a:lnTo>
                    <a:lnTo>
                      <a:pt x="1915" y="1812"/>
                    </a:lnTo>
                    <a:lnTo>
                      <a:pt x="2018" y="1831"/>
                    </a:lnTo>
                    <a:lnTo>
                      <a:pt x="2123" y="1849"/>
                    </a:lnTo>
                    <a:lnTo>
                      <a:pt x="2231" y="1863"/>
                    </a:lnTo>
                    <a:lnTo>
                      <a:pt x="2341" y="1876"/>
                    </a:lnTo>
                    <a:lnTo>
                      <a:pt x="2451" y="1886"/>
                    </a:lnTo>
                    <a:lnTo>
                      <a:pt x="2565" y="1894"/>
                    </a:lnTo>
                    <a:lnTo>
                      <a:pt x="2679" y="1898"/>
                    </a:lnTo>
                    <a:lnTo>
                      <a:pt x="2797" y="1901"/>
                    </a:lnTo>
                    <a:lnTo>
                      <a:pt x="3949" y="1957"/>
                    </a:lnTo>
                    <a:lnTo>
                      <a:pt x="5101" y="2009"/>
                    </a:lnTo>
                    <a:lnTo>
                      <a:pt x="6254" y="2057"/>
                    </a:lnTo>
                    <a:lnTo>
                      <a:pt x="7406" y="2103"/>
                    </a:lnTo>
                    <a:lnTo>
                      <a:pt x="8558" y="2142"/>
                    </a:lnTo>
                    <a:lnTo>
                      <a:pt x="9710" y="2179"/>
                    </a:lnTo>
                    <a:lnTo>
                      <a:pt x="10862" y="2211"/>
                    </a:lnTo>
                    <a:lnTo>
                      <a:pt x="11438" y="2226"/>
                    </a:lnTo>
                    <a:lnTo>
                      <a:pt x="12015" y="2241"/>
                    </a:lnTo>
                    <a:close/>
                  </a:path>
                </a:pathLst>
              </a:custGeom>
              <a:solidFill>
                <a:srgbClr val="D5E6FF">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0" name="Freeform 273">
                <a:extLst>
                  <a:ext uri="{FF2B5EF4-FFF2-40B4-BE49-F238E27FC236}">
                    <a16:creationId xmlns:a16="http://schemas.microsoft.com/office/drawing/2014/main" id="{27624B68-2F00-8438-AA05-ACEC4160E926}"/>
                  </a:ext>
                </a:extLst>
              </p:cNvPr>
              <p:cNvSpPr>
                <a:spLocks/>
              </p:cNvSpPr>
              <p:nvPr/>
            </p:nvSpPr>
            <p:spPr bwMode="auto">
              <a:xfrm>
                <a:off x="7216775" y="3813175"/>
                <a:ext cx="3173412" cy="1206500"/>
              </a:xfrm>
              <a:custGeom>
                <a:avLst/>
                <a:gdLst>
                  <a:gd name="T0" fmla="*/ 11067 w 11995"/>
                  <a:gd name="T1" fmla="*/ 2962 h 4562"/>
                  <a:gd name="T2" fmla="*/ 9526 w 11995"/>
                  <a:gd name="T3" fmla="*/ 2734 h 4562"/>
                  <a:gd name="T4" fmla="*/ 7991 w 11995"/>
                  <a:gd name="T5" fmla="*/ 2465 h 4562"/>
                  <a:gd name="T6" fmla="*/ 6769 w 11995"/>
                  <a:gd name="T7" fmla="*/ 2223 h 4562"/>
                  <a:gd name="T8" fmla="*/ 5552 w 11995"/>
                  <a:gd name="T9" fmla="*/ 1956 h 4562"/>
                  <a:gd name="T10" fmla="*/ 4337 w 11995"/>
                  <a:gd name="T11" fmla="*/ 1664 h 4562"/>
                  <a:gd name="T12" fmla="*/ 3128 w 11995"/>
                  <a:gd name="T13" fmla="*/ 1348 h 4562"/>
                  <a:gd name="T14" fmla="*/ 2162 w 11995"/>
                  <a:gd name="T15" fmla="*/ 1067 h 4562"/>
                  <a:gd name="T16" fmla="*/ 2043 w 11995"/>
                  <a:gd name="T17" fmla="*/ 1008 h 4562"/>
                  <a:gd name="T18" fmla="*/ 1882 w 11995"/>
                  <a:gd name="T19" fmla="*/ 901 h 4562"/>
                  <a:gd name="T20" fmla="*/ 1743 w 11995"/>
                  <a:gd name="T21" fmla="*/ 768 h 4562"/>
                  <a:gd name="T22" fmla="*/ 1662 w 11995"/>
                  <a:gd name="T23" fmla="*/ 666 h 4562"/>
                  <a:gd name="T24" fmla="*/ 1560 w 11995"/>
                  <a:gd name="T25" fmla="*/ 494 h 4562"/>
                  <a:gd name="T26" fmla="*/ 1483 w 11995"/>
                  <a:gd name="T27" fmla="*/ 280 h 4562"/>
                  <a:gd name="T28" fmla="*/ 1439 w 11995"/>
                  <a:gd name="T29" fmla="*/ 143 h 4562"/>
                  <a:gd name="T30" fmla="*/ 1400 w 11995"/>
                  <a:gd name="T31" fmla="*/ 51 h 4562"/>
                  <a:gd name="T32" fmla="*/ 1363 w 11995"/>
                  <a:gd name="T33" fmla="*/ 6 h 4562"/>
                  <a:gd name="T34" fmla="*/ 1329 w 11995"/>
                  <a:gd name="T35" fmla="*/ 6 h 4562"/>
                  <a:gd name="T36" fmla="*/ 1296 w 11995"/>
                  <a:gd name="T37" fmla="*/ 51 h 4562"/>
                  <a:gd name="T38" fmla="*/ 1268 w 11995"/>
                  <a:gd name="T39" fmla="*/ 143 h 4562"/>
                  <a:gd name="T40" fmla="*/ 1242 w 11995"/>
                  <a:gd name="T41" fmla="*/ 280 h 4562"/>
                  <a:gd name="T42" fmla="*/ 1072 w 11995"/>
                  <a:gd name="T43" fmla="*/ 3095 h 4562"/>
                  <a:gd name="T44" fmla="*/ 957 w 11995"/>
                  <a:gd name="T45" fmla="*/ 3064 h 4562"/>
                  <a:gd name="T46" fmla="*/ 845 w 11995"/>
                  <a:gd name="T47" fmla="*/ 3012 h 4562"/>
                  <a:gd name="T48" fmla="*/ 683 w 11995"/>
                  <a:gd name="T49" fmla="*/ 2891 h 4562"/>
                  <a:gd name="T50" fmla="*/ 525 w 11995"/>
                  <a:gd name="T51" fmla="*/ 2718 h 4562"/>
                  <a:gd name="T52" fmla="*/ 423 w 11995"/>
                  <a:gd name="T53" fmla="*/ 2575 h 4562"/>
                  <a:gd name="T54" fmla="*/ 276 w 11995"/>
                  <a:gd name="T55" fmla="*/ 2317 h 4562"/>
                  <a:gd name="T56" fmla="*/ 182 w 11995"/>
                  <a:gd name="T57" fmla="*/ 2191 h 4562"/>
                  <a:gd name="T58" fmla="*/ 108 w 11995"/>
                  <a:gd name="T59" fmla="*/ 2139 h 4562"/>
                  <a:gd name="T60" fmla="*/ 61 w 11995"/>
                  <a:gd name="T61" fmla="*/ 2150 h 4562"/>
                  <a:gd name="T62" fmla="*/ 28 w 11995"/>
                  <a:gd name="T63" fmla="*/ 2210 h 4562"/>
                  <a:gd name="T64" fmla="*/ 5 w 11995"/>
                  <a:gd name="T65" fmla="*/ 2352 h 4562"/>
                  <a:gd name="T66" fmla="*/ 0 w 11995"/>
                  <a:gd name="T67" fmla="*/ 2487 h 4562"/>
                  <a:gd name="T68" fmla="*/ 11 w 11995"/>
                  <a:gd name="T69" fmla="*/ 4391 h 4562"/>
                  <a:gd name="T70" fmla="*/ 43 w 11995"/>
                  <a:gd name="T71" fmla="*/ 4226 h 4562"/>
                  <a:gd name="T72" fmla="*/ 95 w 11995"/>
                  <a:gd name="T73" fmla="*/ 4132 h 4562"/>
                  <a:gd name="T74" fmla="*/ 169 w 11995"/>
                  <a:gd name="T75" fmla="*/ 4113 h 4562"/>
                  <a:gd name="T76" fmla="*/ 347 w 11995"/>
                  <a:gd name="T77" fmla="*/ 4247 h 4562"/>
                  <a:gd name="T78" fmla="*/ 579 w 11995"/>
                  <a:gd name="T79" fmla="*/ 4378 h 4562"/>
                  <a:gd name="T80" fmla="*/ 833 w 11995"/>
                  <a:gd name="T81" fmla="*/ 4462 h 4562"/>
                  <a:gd name="T82" fmla="*/ 1112 w 11995"/>
                  <a:gd name="T83" fmla="*/ 4498 h 4562"/>
                  <a:gd name="T84" fmla="*/ 1260 w 11995"/>
                  <a:gd name="T85" fmla="*/ 3596 h 4562"/>
                  <a:gd name="T86" fmla="*/ 1273 w 11995"/>
                  <a:gd name="T87" fmla="*/ 3479 h 4562"/>
                  <a:gd name="T88" fmla="*/ 1302 w 11995"/>
                  <a:gd name="T89" fmla="*/ 3376 h 4562"/>
                  <a:gd name="T90" fmla="*/ 1345 w 11995"/>
                  <a:gd name="T91" fmla="*/ 3318 h 4562"/>
                  <a:gd name="T92" fmla="*/ 1390 w 11995"/>
                  <a:gd name="T93" fmla="*/ 3305 h 4562"/>
                  <a:gd name="T94" fmla="*/ 1445 w 11995"/>
                  <a:gd name="T95" fmla="*/ 3320 h 4562"/>
                  <a:gd name="T96" fmla="*/ 1543 w 11995"/>
                  <a:gd name="T97" fmla="*/ 3399 h 4562"/>
                  <a:gd name="T98" fmla="*/ 1669 w 11995"/>
                  <a:gd name="T99" fmla="*/ 3500 h 4562"/>
                  <a:gd name="T100" fmla="*/ 1865 w 11995"/>
                  <a:gd name="T101" fmla="*/ 3606 h 4562"/>
                  <a:gd name="T102" fmla="*/ 2038 w 11995"/>
                  <a:gd name="T103" fmla="*/ 3663 h 4562"/>
                  <a:gd name="T104" fmla="*/ 2226 w 11995"/>
                  <a:gd name="T105" fmla="*/ 3695 h 4562"/>
                  <a:gd name="T106" fmla="*/ 4658 w 11995"/>
                  <a:gd name="T107" fmla="*/ 3923 h 4562"/>
                  <a:gd name="T108" fmla="*/ 7098 w 11995"/>
                  <a:gd name="T109" fmla="*/ 4120 h 4562"/>
                  <a:gd name="T110" fmla="*/ 9542 w 11995"/>
                  <a:gd name="T111" fmla="*/ 4287 h 4562"/>
                  <a:gd name="T112" fmla="*/ 11995 w 11995"/>
                  <a:gd name="T113" fmla="*/ 4424 h 4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95" h="4562">
                    <a:moveTo>
                      <a:pt x="11995" y="4424"/>
                    </a:moveTo>
                    <a:lnTo>
                      <a:pt x="11995" y="3082"/>
                    </a:lnTo>
                    <a:lnTo>
                      <a:pt x="11376" y="3003"/>
                    </a:lnTo>
                    <a:lnTo>
                      <a:pt x="11067" y="2962"/>
                    </a:lnTo>
                    <a:lnTo>
                      <a:pt x="10758" y="2920"/>
                    </a:lnTo>
                    <a:lnTo>
                      <a:pt x="10450" y="2875"/>
                    </a:lnTo>
                    <a:lnTo>
                      <a:pt x="10141" y="2829"/>
                    </a:lnTo>
                    <a:lnTo>
                      <a:pt x="9526" y="2734"/>
                    </a:lnTo>
                    <a:lnTo>
                      <a:pt x="9217" y="2682"/>
                    </a:lnTo>
                    <a:lnTo>
                      <a:pt x="8911" y="2630"/>
                    </a:lnTo>
                    <a:lnTo>
                      <a:pt x="8298" y="2522"/>
                    </a:lnTo>
                    <a:lnTo>
                      <a:pt x="7991" y="2465"/>
                    </a:lnTo>
                    <a:lnTo>
                      <a:pt x="7686" y="2407"/>
                    </a:lnTo>
                    <a:lnTo>
                      <a:pt x="7380" y="2347"/>
                    </a:lnTo>
                    <a:lnTo>
                      <a:pt x="7076" y="2287"/>
                    </a:lnTo>
                    <a:lnTo>
                      <a:pt x="6769" y="2223"/>
                    </a:lnTo>
                    <a:lnTo>
                      <a:pt x="6465" y="2159"/>
                    </a:lnTo>
                    <a:lnTo>
                      <a:pt x="6161" y="2093"/>
                    </a:lnTo>
                    <a:lnTo>
                      <a:pt x="5856" y="2026"/>
                    </a:lnTo>
                    <a:lnTo>
                      <a:pt x="5552" y="1956"/>
                    </a:lnTo>
                    <a:lnTo>
                      <a:pt x="5248" y="1885"/>
                    </a:lnTo>
                    <a:lnTo>
                      <a:pt x="4943" y="1813"/>
                    </a:lnTo>
                    <a:lnTo>
                      <a:pt x="4641" y="1741"/>
                    </a:lnTo>
                    <a:lnTo>
                      <a:pt x="4337" y="1664"/>
                    </a:lnTo>
                    <a:lnTo>
                      <a:pt x="4035" y="1587"/>
                    </a:lnTo>
                    <a:lnTo>
                      <a:pt x="3733" y="1509"/>
                    </a:lnTo>
                    <a:lnTo>
                      <a:pt x="3431" y="1429"/>
                    </a:lnTo>
                    <a:lnTo>
                      <a:pt x="3128" y="1348"/>
                    </a:lnTo>
                    <a:lnTo>
                      <a:pt x="2827" y="1265"/>
                    </a:lnTo>
                    <a:lnTo>
                      <a:pt x="2526" y="1180"/>
                    </a:lnTo>
                    <a:lnTo>
                      <a:pt x="2226" y="1094"/>
                    </a:lnTo>
                    <a:lnTo>
                      <a:pt x="2162" y="1067"/>
                    </a:lnTo>
                    <a:lnTo>
                      <a:pt x="2131" y="1053"/>
                    </a:lnTo>
                    <a:lnTo>
                      <a:pt x="2101" y="1040"/>
                    </a:lnTo>
                    <a:lnTo>
                      <a:pt x="2071" y="1024"/>
                    </a:lnTo>
                    <a:lnTo>
                      <a:pt x="2043" y="1008"/>
                    </a:lnTo>
                    <a:lnTo>
                      <a:pt x="1987" y="976"/>
                    </a:lnTo>
                    <a:lnTo>
                      <a:pt x="1959" y="957"/>
                    </a:lnTo>
                    <a:lnTo>
                      <a:pt x="1933" y="939"/>
                    </a:lnTo>
                    <a:lnTo>
                      <a:pt x="1882" y="901"/>
                    </a:lnTo>
                    <a:lnTo>
                      <a:pt x="1833" y="858"/>
                    </a:lnTo>
                    <a:lnTo>
                      <a:pt x="1809" y="837"/>
                    </a:lnTo>
                    <a:lnTo>
                      <a:pt x="1787" y="816"/>
                    </a:lnTo>
                    <a:lnTo>
                      <a:pt x="1743" y="768"/>
                    </a:lnTo>
                    <a:lnTo>
                      <a:pt x="1721" y="743"/>
                    </a:lnTo>
                    <a:lnTo>
                      <a:pt x="1701" y="719"/>
                    </a:lnTo>
                    <a:lnTo>
                      <a:pt x="1681" y="692"/>
                    </a:lnTo>
                    <a:lnTo>
                      <a:pt x="1662" y="666"/>
                    </a:lnTo>
                    <a:lnTo>
                      <a:pt x="1626" y="613"/>
                    </a:lnTo>
                    <a:lnTo>
                      <a:pt x="1608" y="583"/>
                    </a:lnTo>
                    <a:lnTo>
                      <a:pt x="1592" y="554"/>
                    </a:lnTo>
                    <a:lnTo>
                      <a:pt x="1560" y="494"/>
                    </a:lnTo>
                    <a:lnTo>
                      <a:pt x="1531" y="431"/>
                    </a:lnTo>
                    <a:lnTo>
                      <a:pt x="1506" y="367"/>
                    </a:lnTo>
                    <a:lnTo>
                      <a:pt x="1494" y="321"/>
                    </a:lnTo>
                    <a:lnTo>
                      <a:pt x="1483" y="280"/>
                    </a:lnTo>
                    <a:lnTo>
                      <a:pt x="1472" y="241"/>
                    </a:lnTo>
                    <a:lnTo>
                      <a:pt x="1461" y="206"/>
                    </a:lnTo>
                    <a:lnTo>
                      <a:pt x="1450" y="172"/>
                    </a:lnTo>
                    <a:lnTo>
                      <a:pt x="1439" y="143"/>
                    </a:lnTo>
                    <a:lnTo>
                      <a:pt x="1429" y="115"/>
                    </a:lnTo>
                    <a:lnTo>
                      <a:pt x="1420" y="92"/>
                    </a:lnTo>
                    <a:lnTo>
                      <a:pt x="1409" y="70"/>
                    </a:lnTo>
                    <a:lnTo>
                      <a:pt x="1400" y="51"/>
                    </a:lnTo>
                    <a:lnTo>
                      <a:pt x="1390" y="35"/>
                    </a:lnTo>
                    <a:lnTo>
                      <a:pt x="1382" y="23"/>
                    </a:lnTo>
                    <a:lnTo>
                      <a:pt x="1372" y="12"/>
                    </a:lnTo>
                    <a:lnTo>
                      <a:pt x="1363" y="6"/>
                    </a:lnTo>
                    <a:lnTo>
                      <a:pt x="1355" y="1"/>
                    </a:lnTo>
                    <a:lnTo>
                      <a:pt x="1346" y="0"/>
                    </a:lnTo>
                    <a:lnTo>
                      <a:pt x="1337" y="1"/>
                    </a:lnTo>
                    <a:lnTo>
                      <a:pt x="1329" y="6"/>
                    </a:lnTo>
                    <a:lnTo>
                      <a:pt x="1320" y="12"/>
                    </a:lnTo>
                    <a:lnTo>
                      <a:pt x="1312" y="23"/>
                    </a:lnTo>
                    <a:lnTo>
                      <a:pt x="1304" y="35"/>
                    </a:lnTo>
                    <a:lnTo>
                      <a:pt x="1296" y="51"/>
                    </a:lnTo>
                    <a:lnTo>
                      <a:pt x="1288" y="70"/>
                    </a:lnTo>
                    <a:lnTo>
                      <a:pt x="1282" y="92"/>
                    </a:lnTo>
                    <a:lnTo>
                      <a:pt x="1274" y="115"/>
                    </a:lnTo>
                    <a:lnTo>
                      <a:pt x="1268" y="143"/>
                    </a:lnTo>
                    <a:lnTo>
                      <a:pt x="1261" y="172"/>
                    </a:lnTo>
                    <a:lnTo>
                      <a:pt x="1255" y="206"/>
                    </a:lnTo>
                    <a:lnTo>
                      <a:pt x="1248" y="241"/>
                    </a:lnTo>
                    <a:lnTo>
                      <a:pt x="1242" y="280"/>
                    </a:lnTo>
                    <a:lnTo>
                      <a:pt x="1235" y="321"/>
                    </a:lnTo>
                    <a:lnTo>
                      <a:pt x="1230" y="367"/>
                    </a:lnTo>
                    <a:lnTo>
                      <a:pt x="1131" y="3101"/>
                    </a:lnTo>
                    <a:lnTo>
                      <a:pt x="1072" y="3095"/>
                    </a:lnTo>
                    <a:lnTo>
                      <a:pt x="1043" y="3089"/>
                    </a:lnTo>
                    <a:lnTo>
                      <a:pt x="1014" y="3083"/>
                    </a:lnTo>
                    <a:lnTo>
                      <a:pt x="985" y="3074"/>
                    </a:lnTo>
                    <a:lnTo>
                      <a:pt x="957" y="3064"/>
                    </a:lnTo>
                    <a:lnTo>
                      <a:pt x="929" y="3053"/>
                    </a:lnTo>
                    <a:lnTo>
                      <a:pt x="901" y="3041"/>
                    </a:lnTo>
                    <a:lnTo>
                      <a:pt x="873" y="3027"/>
                    </a:lnTo>
                    <a:lnTo>
                      <a:pt x="845" y="3012"/>
                    </a:lnTo>
                    <a:lnTo>
                      <a:pt x="791" y="2977"/>
                    </a:lnTo>
                    <a:lnTo>
                      <a:pt x="762" y="2958"/>
                    </a:lnTo>
                    <a:lnTo>
                      <a:pt x="736" y="2937"/>
                    </a:lnTo>
                    <a:lnTo>
                      <a:pt x="683" y="2891"/>
                    </a:lnTo>
                    <a:lnTo>
                      <a:pt x="630" y="2839"/>
                    </a:lnTo>
                    <a:lnTo>
                      <a:pt x="604" y="2811"/>
                    </a:lnTo>
                    <a:lnTo>
                      <a:pt x="578" y="2781"/>
                    </a:lnTo>
                    <a:lnTo>
                      <a:pt x="525" y="2718"/>
                    </a:lnTo>
                    <a:lnTo>
                      <a:pt x="499" y="2685"/>
                    </a:lnTo>
                    <a:lnTo>
                      <a:pt x="474" y="2650"/>
                    </a:lnTo>
                    <a:lnTo>
                      <a:pt x="448" y="2613"/>
                    </a:lnTo>
                    <a:lnTo>
                      <a:pt x="423" y="2575"/>
                    </a:lnTo>
                    <a:lnTo>
                      <a:pt x="373" y="2494"/>
                    </a:lnTo>
                    <a:lnTo>
                      <a:pt x="348" y="2452"/>
                    </a:lnTo>
                    <a:lnTo>
                      <a:pt x="324" y="2408"/>
                    </a:lnTo>
                    <a:lnTo>
                      <a:pt x="276" y="2317"/>
                    </a:lnTo>
                    <a:lnTo>
                      <a:pt x="243" y="2266"/>
                    </a:lnTo>
                    <a:lnTo>
                      <a:pt x="226" y="2243"/>
                    </a:lnTo>
                    <a:lnTo>
                      <a:pt x="211" y="2225"/>
                    </a:lnTo>
                    <a:lnTo>
                      <a:pt x="182" y="2191"/>
                    </a:lnTo>
                    <a:lnTo>
                      <a:pt x="156" y="2166"/>
                    </a:lnTo>
                    <a:lnTo>
                      <a:pt x="131" y="2147"/>
                    </a:lnTo>
                    <a:lnTo>
                      <a:pt x="119" y="2142"/>
                    </a:lnTo>
                    <a:lnTo>
                      <a:pt x="108" y="2139"/>
                    </a:lnTo>
                    <a:lnTo>
                      <a:pt x="97" y="2135"/>
                    </a:lnTo>
                    <a:lnTo>
                      <a:pt x="87" y="2136"/>
                    </a:lnTo>
                    <a:lnTo>
                      <a:pt x="70" y="2144"/>
                    </a:lnTo>
                    <a:lnTo>
                      <a:pt x="61" y="2150"/>
                    </a:lnTo>
                    <a:lnTo>
                      <a:pt x="54" y="2157"/>
                    </a:lnTo>
                    <a:lnTo>
                      <a:pt x="40" y="2180"/>
                    </a:lnTo>
                    <a:lnTo>
                      <a:pt x="33" y="2194"/>
                    </a:lnTo>
                    <a:lnTo>
                      <a:pt x="28" y="2210"/>
                    </a:lnTo>
                    <a:lnTo>
                      <a:pt x="18" y="2251"/>
                    </a:lnTo>
                    <a:lnTo>
                      <a:pt x="13" y="2271"/>
                    </a:lnTo>
                    <a:lnTo>
                      <a:pt x="10" y="2296"/>
                    </a:lnTo>
                    <a:lnTo>
                      <a:pt x="5" y="2352"/>
                    </a:lnTo>
                    <a:lnTo>
                      <a:pt x="3" y="2381"/>
                    </a:lnTo>
                    <a:lnTo>
                      <a:pt x="1" y="2415"/>
                    </a:lnTo>
                    <a:lnTo>
                      <a:pt x="0" y="2449"/>
                    </a:lnTo>
                    <a:lnTo>
                      <a:pt x="0" y="2487"/>
                    </a:lnTo>
                    <a:lnTo>
                      <a:pt x="1" y="4562"/>
                    </a:lnTo>
                    <a:lnTo>
                      <a:pt x="3" y="4500"/>
                    </a:lnTo>
                    <a:lnTo>
                      <a:pt x="7" y="4444"/>
                    </a:lnTo>
                    <a:lnTo>
                      <a:pt x="11" y="4391"/>
                    </a:lnTo>
                    <a:lnTo>
                      <a:pt x="18" y="4343"/>
                    </a:lnTo>
                    <a:lnTo>
                      <a:pt x="24" y="4300"/>
                    </a:lnTo>
                    <a:lnTo>
                      <a:pt x="33" y="4261"/>
                    </a:lnTo>
                    <a:lnTo>
                      <a:pt x="43" y="4226"/>
                    </a:lnTo>
                    <a:lnTo>
                      <a:pt x="55" y="4197"/>
                    </a:lnTo>
                    <a:lnTo>
                      <a:pt x="67" y="4171"/>
                    </a:lnTo>
                    <a:lnTo>
                      <a:pt x="81" y="4150"/>
                    </a:lnTo>
                    <a:lnTo>
                      <a:pt x="95" y="4132"/>
                    </a:lnTo>
                    <a:lnTo>
                      <a:pt x="112" y="4122"/>
                    </a:lnTo>
                    <a:lnTo>
                      <a:pt x="130" y="4113"/>
                    </a:lnTo>
                    <a:lnTo>
                      <a:pt x="149" y="4111"/>
                    </a:lnTo>
                    <a:lnTo>
                      <a:pt x="169" y="4113"/>
                    </a:lnTo>
                    <a:lnTo>
                      <a:pt x="192" y="4119"/>
                    </a:lnTo>
                    <a:lnTo>
                      <a:pt x="242" y="4164"/>
                    </a:lnTo>
                    <a:lnTo>
                      <a:pt x="294" y="4207"/>
                    </a:lnTo>
                    <a:lnTo>
                      <a:pt x="347" y="4247"/>
                    </a:lnTo>
                    <a:lnTo>
                      <a:pt x="404" y="4285"/>
                    </a:lnTo>
                    <a:lnTo>
                      <a:pt x="460" y="4318"/>
                    </a:lnTo>
                    <a:lnTo>
                      <a:pt x="519" y="4350"/>
                    </a:lnTo>
                    <a:lnTo>
                      <a:pt x="579" y="4378"/>
                    </a:lnTo>
                    <a:lnTo>
                      <a:pt x="642" y="4404"/>
                    </a:lnTo>
                    <a:lnTo>
                      <a:pt x="704" y="4426"/>
                    </a:lnTo>
                    <a:lnTo>
                      <a:pt x="768" y="4446"/>
                    </a:lnTo>
                    <a:lnTo>
                      <a:pt x="833" y="4462"/>
                    </a:lnTo>
                    <a:lnTo>
                      <a:pt x="901" y="4476"/>
                    </a:lnTo>
                    <a:lnTo>
                      <a:pt x="970" y="4486"/>
                    </a:lnTo>
                    <a:lnTo>
                      <a:pt x="1041" y="4494"/>
                    </a:lnTo>
                    <a:lnTo>
                      <a:pt x="1112" y="4498"/>
                    </a:lnTo>
                    <a:lnTo>
                      <a:pt x="1187" y="4501"/>
                    </a:lnTo>
                    <a:lnTo>
                      <a:pt x="1258" y="3703"/>
                    </a:lnTo>
                    <a:lnTo>
                      <a:pt x="1259" y="3630"/>
                    </a:lnTo>
                    <a:lnTo>
                      <a:pt x="1260" y="3596"/>
                    </a:lnTo>
                    <a:lnTo>
                      <a:pt x="1263" y="3565"/>
                    </a:lnTo>
                    <a:lnTo>
                      <a:pt x="1266" y="3533"/>
                    </a:lnTo>
                    <a:lnTo>
                      <a:pt x="1269" y="3506"/>
                    </a:lnTo>
                    <a:lnTo>
                      <a:pt x="1273" y="3479"/>
                    </a:lnTo>
                    <a:lnTo>
                      <a:pt x="1279" y="3456"/>
                    </a:lnTo>
                    <a:lnTo>
                      <a:pt x="1283" y="3433"/>
                    </a:lnTo>
                    <a:lnTo>
                      <a:pt x="1288" y="3412"/>
                    </a:lnTo>
                    <a:lnTo>
                      <a:pt x="1302" y="3376"/>
                    </a:lnTo>
                    <a:lnTo>
                      <a:pt x="1309" y="3360"/>
                    </a:lnTo>
                    <a:lnTo>
                      <a:pt x="1318" y="3348"/>
                    </a:lnTo>
                    <a:lnTo>
                      <a:pt x="1336" y="3328"/>
                    </a:lnTo>
                    <a:lnTo>
                      <a:pt x="1345" y="3318"/>
                    </a:lnTo>
                    <a:lnTo>
                      <a:pt x="1356" y="3312"/>
                    </a:lnTo>
                    <a:lnTo>
                      <a:pt x="1367" y="3307"/>
                    </a:lnTo>
                    <a:lnTo>
                      <a:pt x="1379" y="3306"/>
                    </a:lnTo>
                    <a:lnTo>
                      <a:pt x="1390" y="3305"/>
                    </a:lnTo>
                    <a:lnTo>
                      <a:pt x="1404" y="3306"/>
                    </a:lnTo>
                    <a:lnTo>
                      <a:pt x="1417" y="3309"/>
                    </a:lnTo>
                    <a:lnTo>
                      <a:pt x="1431" y="3314"/>
                    </a:lnTo>
                    <a:lnTo>
                      <a:pt x="1445" y="3320"/>
                    </a:lnTo>
                    <a:lnTo>
                      <a:pt x="1460" y="3330"/>
                    </a:lnTo>
                    <a:lnTo>
                      <a:pt x="1492" y="3353"/>
                    </a:lnTo>
                    <a:lnTo>
                      <a:pt x="1525" y="3382"/>
                    </a:lnTo>
                    <a:lnTo>
                      <a:pt x="1543" y="3399"/>
                    </a:lnTo>
                    <a:lnTo>
                      <a:pt x="1562" y="3420"/>
                    </a:lnTo>
                    <a:lnTo>
                      <a:pt x="1596" y="3448"/>
                    </a:lnTo>
                    <a:lnTo>
                      <a:pt x="1632" y="3475"/>
                    </a:lnTo>
                    <a:lnTo>
                      <a:pt x="1669" y="3500"/>
                    </a:lnTo>
                    <a:lnTo>
                      <a:pt x="1707" y="3524"/>
                    </a:lnTo>
                    <a:lnTo>
                      <a:pt x="1784" y="3568"/>
                    </a:lnTo>
                    <a:lnTo>
                      <a:pt x="1824" y="3587"/>
                    </a:lnTo>
                    <a:lnTo>
                      <a:pt x="1865" y="3606"/>
                    </a:lnTo>
                    <a:lnTo>
                      <a:pt x="1907" y="3622"/>
                    </a:lnTo>
                    <a:lnTo>
                      <a:pt x="1949" y="3638"/>
                    </a:lnTo>
                    <a:lnTo>
                      <a:pt x="1993" y="3651"/>
                    </a:lnTo>
                    <a:lnTo>
                      <a:pt x="2038" y="3663"/>
                    </a:lnTo>
                    <a:lnTo>
                      <a:pt x="2083" y="3672"/>
                    </a:lnTo>
                    <a:lnTo>
                      <a:pt x="2130" y="3681"/>
                    </a:lnTo>
                    <a:lnTo>
                      <a:pt x="2177" y="3689"/>
                    </a:lnTo>
                    <a:lnTo>
                      <a:pt x="2226" y="3695"/>
                    </a:lnTo>
                    <a:lnTo>
                      <a:pt x="2833" y="3755"/>
                    </a:lnTo>
                    <a:lnTo>
                      <a:pt x="3440" y="3813"/>
                    </a:lnTo>
                    <a:lnTo>
                      <a:pt x="4049" y="3868"/>
                    </a:lnTo>
                    <a:lnTo>
                      <a:pt x="4658" y="3923"/>
                    </a:lnTo>
                    <a:lnTo>
                      <a:pt x="5266" y="3974"/>
                    </a:lnTo>
                    <a:lnTo>
                      <a:pt x="5876" y="4025"/>
                    </a:lnTo>
                    <a:lnTo>
                      <a:pt x="6487" y="4074"/>
                    </a:lnTo>
                    <a:lnTo>
                      <a:pt x="7098" y="4120"/>
                    </a:lnTo>
                    <a:lnTo>
                      <a:pt x="7707" y="4165"/>
                    </a:lnTo>
                    <a:lnTo>
                      <a:pt x="8318" y="4207"/>
                    </a:lnTo>
                    <a:lnTo>
                      <a:pt x="8929" y="4248"/>
                    </a:lnTo>
                    <a:lnTo>
                      <a:pt x="9542" y="4287"/>
                    </a:lnTo>
                    <a:lnTo>
                      <a:pt x="10154" y="4323"/>
                    </a:lnTo>
                    <a:lnTo>
                      <a:pt x="10767" y="4359"/>
                    </a:lnTo>
                    <a:lnTo>
                      <a:pt x="11380" y="4392"/>
                    </a:lnTo>
                    <a:lnTo>
                      <a:pt x="11995" y="4424"/>
                    </a:lnTo>
                    <a:close/>
                  </a:path>
                </a:pathLst>
              </a:custGeom>
              <a:solidFill>
                <a:srgbClr val="C1FFE0">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1" name="Freeform 274">
                <a:extLst>
                  <a:ext uri="{FF2B5EF4-FFF2-40B4-BE49-F238E27FC236}">
                    <a16:creationId xmlns:a16="http://schemas.microsoft.com/office/drawing/2014/main" id="{B88FEF62-2CD5-8D32-64A2-E1E7F9ABE076}"/>
                  </a:ext>
                </a:extLst>
              </p:cNvPr>
              <p:cNvSpPr>
                <a:spLocks/>
              </p:cNvSpPr>
              <p:nvPr/>
            </p:nvSpPr>
            <p:spPr bwMode="auto">
              <a:xfrm>
                <a:off x="7210425" y="3194050"/>
                <a:ext cx="3189287" cy="1754188"/>
              </a:xfrm>
              <a:custGeom>
                <a:avLst/>
                <a:gdLst>
                  <a:gd name="T0" fmla="*/ 11029 w 12050"/>
                  <a:gd name="T1" fmla="*/ 4294 h 6625"/>
                  <a:gd name="T2" fmla="*/ 9535 w 12050"/>
                  <a:gd name="T3" fmla="*/ 3968 h 6625"/>
                  <a:gd name="T4" fmla="*/ 8088 w 12050"/>
                  <a:gd name="T5" fmla="*/ 3615 h 6625"/>
                  <a:gd name="T6" fmla="*/ 6531 w 12050"/>
                  <a:gd name="T7" fmla="*/ 3192 h 6625"/>
                  <a:gd name="T8" fmla="*/ 5028 w 12050"/>
                  <a:gd name="T9" fmla="*/ 2734 h 6625"/>
                  <a:gd name="T10" fmla="*/ 3580 w 12050"/>
                  <a:gd name="T11" fmla="*/ 2243 h 6625"/>
                  <a:gd name="T12" fmla="*/ 2190 w 12050"/>
                  <a:gd name="T13" fmla="*/ 1718 h 6625"/>
                  <a:gd name="T14" fmla="*/ 2026 w 12050"/>
                  <a:gd name="T15" fmla="*/ 1626 h 6625"/>
                  <a:gd name="T16" fmla="*/ 1896 w 12050"/>
                  <a:gd name="T17" fmla="*/ 1515 h 6625"/>
                  <a:gd name="T18" fmla="*/ 1801 w 12050"/>
                  <a:gd name="T19" fmla="*/ 1386 h 6625"/>
                  <a:gd name="T20" fmla="*/ 1409 w 12050"/>
                  <a:gd name="T21" fmla="*/ 156 h 6625"/>
                  <a:gd name="T22" fmla="*/ 1366 w 12050"/>
                  <a:gd name="T23" fmla="*/ 26 h 6625"/>
                  <a:gd name="T24" fmla="*/ 1330 w 12050"/>
                  <a:gd name="T25" fmla="*/ 6 h 6625"/>
                  <a:gd name="T26" fmla="*/ 1301 w 12050"/>
                  <a:gd name="T27" fmla="*/ 103 h 6625"/>
                  <a:gd name="T28" fmla="*/ 1280 w 12050"/>
                  <a:gd name="T29" fmla="*/ 312 h 6625"/>
                  <a:gd name="T30" fmla="*/ 1268 w 12050"/>
                  <a:gd name="T31" fmla="*/ 636 h 6625"/>
                  <a:gd name="T32" fmla="*/ 1151 w 12050"/>
                  <a:gd name="T33" fmla="*/ 4589 h 6625"/>
                  <a:gd name="T34" fmla="*/ 924 w 12050"/>
                  <a:gd name="T35" fmla="*/ 4468 h 6625"/>
                  <a:gd name="T36" fmla="*/ 703 w 12050"/>
                  <a:gd name="T37" fmla="*/ 4283 h 6625"/>
                  <a:gd name="T38" fmla="*/ 530 w 12050"/>
                  <a:gd name="T39" fmla="*/ 4052 h 6625"/>
                  <a:gd name="T40" fmla="*/ 433 w 12050"/>
                  <a:gd name="T41" fmla="*/ 3856 h 6625"/>
                  <a:gd name="T42" fmla="*/ 339 w 12050"/>
                  <a:gd name="T43" fmla="*/ 3543 h 6625"/>
                  <a:gd name="T44" fmla="*/ 252 w 12050"/>
                  <a:gd name="T45" fmla="*/ 3255 h 6625"/>
                  <a:gd name="T46" fmla="*/ 183 w 12050"/>
                  <a:gd name="T47" fmla="*/ 3081 h 6625"/>
                  <a:gd name="T48" fmla="*/ 131 w 12050"/>
                  <a:gd name="T49" fmla="*/ 3018 h 6625"/>
                  <a:gd name="T50" fmla="*/ 95 w 12050"/>
                  <a:gd name="T51" fmla="*/ 3069 h 6625"/>
                  <a:gd name="T52" fmla="*/ 76 w 12050"/>
                  <a:gd name="T53" fmla="*/ 3231 h 6625"/>
                  <a:gd name="T54" fmla="*/ 73 w 12050"/>
                  <a:gd name="T55" fmla="*/ 3507 h 6625"/>
                  <a:gd name="T56" fmla="*/ 8 w 12050"/>
                  <a:gd name="T57" fmla="*/ 6484 h 6625"/>
                  <a:gd name="T58" fmla="*/ 41 w 12050"/>
                  <a:gd name="T59" fmla="*/ 6188 h 6625"/>
                  <a:gd name="T60" fmla="*/ 85 w 12050"/>
                  <a:gd name="T61" fmla="*/ 5970 h 6625"/>
                  <a:gd name="T62" fmla="*/ 138 w 12050"/>
                  <a:gd name="T63" fmla="*/ 5831 h 6625"/>
                  <a:gd name="T64" fmla="*/ 200 w 12050"/>
                  <a:gd name="T65" fmla="*/ 5769 h 6625"/>
                  <a:gd name="T66" fmla="*/ 273 w 12050"/>
                  <a:gd name="T67" fmla="*/ 5785 h 6625"/>
                  <a:gd name="T68" fmla="*/ 357 w 12050"/>
                  <a:gd name="T69" fmla="*/ 5880 h 6625"/>
                  <a:gd name="T70" fmla="*/ 491 w 12050"/>
                  <a:gd name="T71" fmla="*/ 6042 h 6625"/>
                  <a:gd name="T72" fmla="*/ 657 w 12050"/>
                  <a:gd name="T73" fmla="*/ 6170 h 6625"/>
                  <a:gd name="T74" fmla="*/ 853 w 12050"/>
                  <a:gd name="T75" fmla="*/ 6263 h 6625"/>
                  <a:gd name="T76" fmla="*/ 996 w 12050"/>
                  <a:gd name="T77" fmla="*/ 6294 h 6625"/>
                  <a:gd name="T78" fmla="*/ 1064 w 12050"/>
                  <a:gd name="T79" fmla="*/ 6298 h 6625"/>
                  <a:gd name="T80" fmla="*/ 1168 w 12050"/>
                  <a:gd name="T81" fmla="*/ 6286 h 6625"/>
                  <a:gd name="T82" fmla="*/ 1240 w 12050"/>
                  <a:gd name="T83" fmla="*/ 6260 h 6625"/>
                  <a:gd name="T84" fmla="*/ 1281 w 12050"/>
                  <a:gd name="T85" fmla="*/ 6232 h 6625"/>
                  <a:gd name="T86" fmla="*/ 1317 w 12050"/>
                  <a:gd name="T87" fmla="*/ 4831 h 6625"/>
                  <a:gd name="T88" fmla="*/ 1322 w 12050"/>
                  <a:gd name="T89" fmla="*/ 4685 h 6625"/>
                  <a:gd name="T90" fmla="*/ 1343 w 12050"/>
                  <a:gd name="T91" fmla="*/ 4591 h 6625"/>
                  <a:gd name="T92" fmla="*/ 1378 w 12050"/>
                  <a:gd name="T93" fmla="*/ 4553 h 6625"/>
                  <a:gd name="T94" fmla="*/ 1426 w 12050"/>
                  <a:gd name="T95" fmla="*/ 4569 h 6625"/>
                  <a:gd name="T96" fmla="*/ 1489 w 12050"/>
                  <a:gd name="T97" fmla="*/ 4640 h 6625"/>
                  <a:gd name="T98" fmla="*/ 1567 w 12050"/>
                  <a:gd name="T99" fmla="*/ 4766 h 6625"/>
                  <a:gd name="T100" fmla="*/ 1714 w 12050"/>
                  <a:gd name="T101" fmla="*/ 4904 h 6625"/>
                  <a:gd name="T102" fmla="*/ 1929 w 12050"/>
                  <a:gd name="T103" fmla="*/ 5034 h 6625"/>
                  <a:gd name="T104" fmla="*/ 2152 w 12050"/>
                  <a:gd name="T105" fmla="*/ 5119 h 6625"/>
                  <a:gd name="T106" fmla="*/ 2365 w 12050"/>
                  <a:gd name="T107" fmla="*/ 5171 h 6625"/>
                  <a:gd name="T108" fmla="*/ 2651 w 12050"/>
                  <a:gd name="T109" fmla="*/ 5209 h 6625"/>
                  <a:gd name="T110" fmla="*/ 4491 w 12050"/>
                  <a:gd name="T111" fmla="*/ 5448 h 6625"/>
                  <a:gd name="T112" fmla="*/ 7393 w 12050"/>
                  <a:gd name="T113" fmla="*/ 5793 h 6625"/>
                  <a:gd name="T114" fmla="*/ 10300 w 12050"/>
                  <a:gd name="T115" fmla="*/ 6088 h 6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50" h="6625">
                    <a:moveTo>
                      <a:pt x="12050" y="6242"/>
                    </a:moveTo>
                    <a:lnTo>
                      <a:pt x="12050" y="4496"/>
                    </a:lnTo>
                    <a:lnTo>
                      <a:pt x="11708" y="4430"/>
                    </a:lnTo>
                    <a:lnTo>
                      <a:pt x="11367" y="4363"/>
                    </a:lnTo>
                    <a:lnTo>
                      <a:pt x="11029" y="4294"/>
                    </a:lnTo>
                    <a:lnTo>
                      <a:pt x="10693" y="4225"/>
                    </a:lnTo>
                    <a:lnTo>
                      <a:pt x="10360" y="4153"/>
                    </a:lnTo>
                    <a:lnTo>
                      <a:pt x="10028" y="4080"/>
                    </a:lnTo>
                    <a:lnTo>
                      <a:pt x="9699" y="4006"/>
                    </a:lnTo>
                    <a:lnTo>
                      <a:pt x="9535" y="3968"/>
                    </a:lnTo>
                    <a:lnTo>
                      <a:pt x="9373" y="3931"/>
                    </a:lnTo>
                    <a:lnTo>
                      <a:pt x="9048" y="3854"/>
                    </a:lnTo>
                    <a:lnTo>
                      <a:pt x="8725" y="3775"/>
                    </a:lnTo>
                    <a:lnTo>
                      <a:pt x="8405" y="3696"/>
                    </a:lnTo>
                    <a:lnTo>
                      <a:pt x="8088" y="3615"/>
                    </a:lnTo>
                    <a:lnTo>
                      <a:pt x="7772" y="3533"/>
                    </a:lnTo>
                    <a:lnTo>
                      <a:pt x="7458" y="3450"/>
                    </a:lnTo>
                    <a:lnTo>
                      <a:pt x="7146" y="3365"/>
                    </a:lnTo>
                    <a:lnTo>
                      <a:pt x="6838" y="3280"/>
                    </a:lnTo>
                    <a:lnTo>
                      <a:pt x="6531" y="3192"/>
                    </a:lnTo>
                    <a:lnTo>
                      <a:pt x="6225" y="3103"/>
                    </a:lnTo>
                    <a:lnTo>
                      <a:pt x="5922" y="3013"/>
                    </a:lnTo>
                    <a:lnTo>
                      <a:pt x="5623" y="2921"/>
                    </a:lnTo>
                    <a:lnTo>
                      <a:pt x="5324" y="2828"/>
                    </a:lnTo>
                    <a:lnTo>
                      <a:pt x="5028" y="2734"/>
                    </a:lnTo>
                    <a:lnTo>
                      <a:pt x="4733" y="2639"/>
                    </a:lnTo>
                    <a:lnTo>
                      <a:pt x="4443" y="2543"/>
                    </a:lnTo>
                    <a:lnTo>
                      <a:pt x="4153" y="2444"/>
                    </a:lnTo>
                    <a:lnTo>
                      <a:pt x="3866" y="2344"/>
                    </a:lnTo>
                    <a:lnTo>
                      <a:pt x="3580" y="2243"/>
                    </a:lnTo>
                    <a:lnTo>
                      <a:pt x="3298" y="2140"/>
                    </a:lnTo>
                    <a:lnTo>
                      <a:pt x="3017" y="2036"/>
                    </a:lnTo>
                    <a:lnTo>
                      <a:pt x="2740" y="1932"/>
                    </a:lnTo>
                    <a:lnTo>
                      <a:pt x="2463" y="1825"/>
                    </a:lnTo>
                    <a:lnTo>
                      <a:pt x="2190" y="1718"/>
                    </a:lnTo>
                    <a:lnTo>
                      <a:pt x="2154" y="1701"/>
                    </a:lnTo>
                    <a:lnTo>
                      <a:pt x="2120" y="1684"/>
                    </a:lnTo>
                    <a:lnTo>
                      <a:pt x="2087" y="1665"/>
                    </a:lnTo>
                    <a:lnTo>
                      <a:pt x="2056" y="1647"/>
                    </a:lnTo>
                    <a:lnTo>
                      <a:pt x="2026" y="1626"/>
                    </a:lnTo>
                    <a:lnTo>
                      <a:pt x="1997" y="1605"/>
                    </a:lnTo>
                    <a:lnTo>
                      <a:pt x="1970" y="1584"/>
                    </a:lnTo>
                    <a:lnTo>
                      <a:pt x="1945" y="1563"/>
                    </a:lnTo>
                    <a:lnTo>
                      <a:pt x="1919" y="1539"/>
                    </a:lnTo>
                    <a:lnTo>
                      <a:pt x="1896" y="1515"/>
                    </a:lnTo>
                    <a:lnTo>
                      <a:pt x="1874" y="1490"/>
                    </a:lnTo>
                    <a:lnTo>
                      <a:pt x="1854" y="1466"/>
                    </a:lnTo>
                    <a:lnTo>
                      <a:pt x="1834" y="1439"/>
                    </a:lnTo>
                    <a:lnTo>
                      <a:pt x="1817" y="1413"/>
                    </a:lnTo>
                    <a:lnTo>
                      <a:pt x="1801" y="1386"/>
                    </a:lnTo>
                    <a:lnTo>
                      <a:pt x="1787" y="1358"/>
                    </a:lnTo>
                    <a:lnTo>
                      <a:pt x="1441" y="290"/>
                    </a:lnTo>
                    <a:lnTo>
                      <a:pt x="1430" y="240"/>
                    </a:lnTo>
                    <a:lnTo>
                      <a:pt x="1419" y="197"/>
                    </a:lnTo>
                    <a:lnTo>
                      <a:pt x="1409" y="156"/>
                    </a:lnTo>
                    <a:lnTo>
                      <a:pt x="1401" y="122"/>
                    </a:lnTo>
                    <a:lnTo>
                      <a:pt x="1391" y="90"/>
                    </a:lnTo>
                    <a:lnTo>
                      <a:pt x="1382" y="64"/>
                    </a:lnTo>
                    <a:lnTo>
                      <a:pt x="1374" y="42"/>
                    </a:lnTo>
                    <a:lnTo>
                      <a:pt x="1366" y="26"/>
                    </a:lnTo>
                    <a:lnTo>
                      <a:pt x="1357" y="13"/>
                    </a:lnTo>
                    <a:lnTo>
                      <a:pt x="1350" y="4"/>
                    </a:lnTo>
                    <a:lnTo>
                      <a:pt x="1343" y="0"/>
                    </a:lnTo>
                    <a:lnTo>
                      <a:pt x="1337" y="2"/>
                    </a:lnTo>
                    <a:lnTo>
                      <a:pt x="1330" y="6"/>
                    </a:lnTo>
                    <a:lnTo>
                      <a:pt x="1324" y="17"/>
                    </a:lnTo>
                    <a:lnTo>
                      <a:pt x="1317" y="32"/>
                    </a:lnTo>
                    <a:lnTo>
                      <a:pt x="1313" y="52"/>
                    </a:lnTo>
                    <a:lnTo>
                      <a:pt x="1306" y="75"/>
                    </a:lnTo>
                    <a:lnTo>
                      <a:pt x="1301" y="103"/>
                    </a:lnTo>
                    <a:lnTo>
                      <a:pt x="1296" y="136"/>
                    </a:lnTo>
                    <a:lnTo>
                      <a:pt x="1292" y="174"/>
                    </a:lnTo>
                    <a:lnTo>
                      <a:pt x="1288" y="215"/>
                    </a:lnTo>
                    <a:lnTo>
                      <a:pt x="1283" y="262"/>
                    </a:lnTo>
                    <a:lnTo>
                      <a:pt x="1280" y="312"/>
                    </a:lnTo>
                    <a:lnTo>
                      <a:pt x="1278" y="369"/>
                    </a:lnTo>
                    <a:lnTo>
                      <a:pt x="1274" y="427"/>
                    </a:lnTo>
                    <a:lnTo>
                      <a:pt x="1271" y="493"/>
                    </a:lnTo>
                    <a:lnTo>
                      <a:pt x="1269" y="562"/>
                    </a:lnTo>
                    <a:lnTo>
                      <a:pt x="1268" y="636"/>
                    </a:lnTo>
                    <a:lnTo>
                      <a:pt x="1266" y="714"/>
                    </a:lnTo>
                    <a:lnTo>
                      <a:pt x="1265" y="797"/>
                    </a:lnTo>
                    <a:lnTo>
                      <a:pt x="1264" y="884"/>
                    </a:lnTo>
                    <a:lnTo>
                      <a:pt x="1264" y="977"/>
                    </a:lnTo>
                    <a:lnTo>
                      <a:pt x="1151" y="4589"/>
                    </a:lnTo>
                    <a:lnTo>
                      <a:pt x="1109" y="4570"/>
                    </a:lnTo>
                    <a:lnTo>
                      <a:pt x="1070" y="4552"/>
                    </a:lnTo>
                    <a:lnTo>
                      <a:pt x="995" y="4512"/>
                    </a:lnTo>
                    <a:lnTo>
                      <a:pt x="958" y="4490"/>
                    </a:lnTo>
                    <a:lnTo>
                      <a:pt x="924" y="4468"/>
                    </a:lnTo>
                    <a:lnTo>
                      <a:pt x="857" y="4420"/>
                    </a:lnTo>
                    <a:lnTo>
                      <a:pt x="824" y="4394"/>
                    </a:lnTo>
                    <a:lnTo>
                      <a:pt x="792" y="4368"/>
                    </a:lnTo>
                    <a:lnTo>
                      <a:pt x="732" y="4313"/>
                    </a:lnTo>
                    <a:lnTo>
                      <a:pt x="703" y="4283"/>
                    </a:lnTo>
                    <a:lnTo>
                      <a:pt x="676" y="4254"/>
                    </a:lnTo>
                    <a:lnTo>
                      <a:pt x="625" y="4191"/>
                    </a:lnTo>
                    <a:lnTo>
                      <a:pt x="599" y="4157"/>
                    </a:lnTo>
                    <a:lnTo>
                      <a:pt x="575" y="4123"/>
                    </a:lnTo>
                    <a:lnTo>
                      <a:pt x="530" y="4052"/>
                    </a:lnTo>
                    <a:lnTo>
                      <a:pt x="508" y="4014"/>
                    </a:lnTo>
                    <a:lnTo>
                      <a:pt x="489" y="3977"/>
                    </a:lnTo>
                    <a:lnTo>
                      <a:pt x="469" y="3937"/>
                    </a:lnTo>
                    <a:lnTo>
                      <a:pt x="452" y="3898"/>
                    </a:lnTo>
                    <a:lnTo>
                      <a:pt x="433" y="3856"/>
                    </a:lnTo>
                    <a:lnTo>
                      <a:pt x="417" y="3814"/>
                    </a:lnTo>
                    <a:lnTo>
                      <a:pt x="388" y="3727"/>
                    </a:lnTo>
                    <a:lnTo>
                      <a:pt x="361" y="3636"/>
                    </a:lnTo>
                    <a:lnTo>
                      <a:pt x="349" y="3589"/>
                    </a:lnTo>
                    <a:lnTo>
                      <a:pt x="339" y="3543"/>
                    </a:lnTo>
                    <a:lnTo>
                      <a:pt x="319" y="3475"/>
                    </a:lnTo>
                    <a:lnTo>
                      <a:pt x="302" y="3414"/>
                    </a:lnTo>
                    <a:lnTo>
                      <a:pt x="284" y="3357"/>
                    </a:lnTo>
                    <a:lnTo>
                      <a:pt x="268" y="3304"/>
                    </a:lnTo>
                    <a:lnTo>
                      <a:pt x="252" y="3255"/>
                    </a:lnTo>
                    <a:lnTo>
                      <a:pt x="237" y="3212"/>
                    </a:lnTo>
                    <a:lnTo>
                      <a:pt x="223" y="3173"/>
                    </a:lnTo>
                    <a:lnTo>
                      <a:pt x="210" y="3138"/>
                    </a:lnTo>
                    <a:lnTo>
                      <a:pt x="195" y="3107"/>
                    </a:lnTo>
                    <a:lnTo>
                      <a:pt x="183" y="3081"/>
                    </a:lnTo>
                    <a:lnTo>
                      <a:pt x="171" y="3060"/>
                    </a:lnTo>
                    <a:lnTo>
                      <a:pt x="161" y="3043"/>
                    </a:lnTo>
                    <a:lnTo>
                      <a:pt x="150" y="3030"/>
                    </a:lnTo>
                    <a:lnTo>
                      <a:pt x="140" y="3023"/>
                    </a:lnTo>
                    <a:lnTo>
                      <a:pt x="131" y="3018"/>
                    </a:lnTo>
                    <a:lnTo>
                      <a:pt x="124" y="3020"/>
                    </a:lnTo>
                    <a:lnTo>
                      <a:pt x="115" y="3025"/>
                    </a:lnTo>
                    <a:lnTo>
                      <a:pt x="107" y="3036"/>
                    </a:lnTo>
                    <a:lnTo>
                      <a:pt x="101" y="3050"/>
                    </a:lnTo>
                    <a:lnTo>
                      <a:pt x="95" y="3069"/>
                    </a:lnTo>
                    <a:lnTo>
                      <a:pt x="90" y="3092"/>
                    </a:lnTo>
                    <a:lnTo>
                      <a:pt x="86" y="3120"/>
                    </a:lnTo>
                    <a:lnTo>
                      <a:pt x="81" y="3153"/>
                    </a:lnTo>
                    <a:lnTo>
                      <a:pt x="79" y="3190"/>
                    </a:lnTo>
                    <a:lnTo>
                      <a:pt x="76" y="3231"/>
                    </a:lnTo>
                    <a:lnTo>
                      <a:pt x="74" y="3277"/>
                    </a:lnTo>
                    <a:lnTo>
                      <a:pt x="71" y="3327"/>
                    </a:lnTo>
                    <a:lnTo>
                      <a:pt x="71" y="3383"/>
                    </a:lnTo>
                    <a:lnTo>
                      <a:pt x="71" y="3441"/>
                    </a:lnTo>
                    <a:lnTo>
                      <a:pt x="73" y="3507"/>
                    </a:lnTo>
                    <a:lnTo>
                      <a:pt x="74" y="3575"/>
                    </a:lnTo>
                    <a:lnTo>
                      <a:pt x="77" y="3649"/>
                    </a:lnTo>
                    <a:lnTo>
                      <a:pt x="0" y="6625"/>
                    </a:lnTo>
                    <a:lnTo>
                      <a:pt x="4" y="6552"/>
                    </a:lnTo>
                    <a:lnTo>
                      <a:pt x="8" y="6484"/>
                    </a:lnTo>
                    <a:lnTo>
                      <a:pt x="14" y="6418"/>
                    </a:lnTo>
                    <a:lnTo>
                      <a:pt x="20" y="6356"/>
                    </a:lnTo>
                    <a:lnTo>
                      <a:pt x="27" y="6297"/>
                    </a:lnTo>
                    <a:lnTo>
                      <a:pt x="33" y="6241"/>
                    </a:lnTo>
                    <a:lnTo>
                      <a:pt x="41" y="6188"/>
                    </a:lnTo>
                    <a:lnTo>
                      <a:pt x="50" y="6139"/>
                    </a:lnTo>
                    <a:lnTo>
                      <a:pt x="57" y="6091"/>
                    </a:lnTo>
                    <a:lnTo>
                      <a:pt x="66" y="6048"/>
                    </a:lnTo>
                    <a:lnTo>
                      <a:pt x="75" y="6007"/>
                    </a:lnTo>
                    <a:lnTo>
                      <a:pt x="85" y="5970"/>
                    </a:lnTo>
                    <a:lnTo>
                      <a:pt x="93" y="5936"/>
                    </a:lnTo>
                    <a:lnTo>
                      <a:pt x="104" y="5905"/>
                    </a:lnTo>
                    <a:lnTo>
                      <a:pt x="115" y="5878"/>
                    </a:lnTo>
                    <a:lnTo>
                      <a:pt x="127" y="5854"/>
                    </a:lnTo>
                    <a:lnTo>
                      <a:pt x="138" y="5831"/>
                    </a:lnTo>
                    <a:lnTo>
                      <a:pt x="149" y="5813"/>
                    </a:lnTo>
                    <a:lnTo>
                      <a:pt x="161" y="5797"/>
                    </a:lnTo>
                    <a:lnTo>
                      <a:pt x="174" y="5785"/>
                    </a:lnTo>
                    <a:lnTo>
                      <a:pt x="187" y="5776"/>
                    </a:lnTo>
                    <a:lnTo>
                      <a:pt x="200" y="5769"/>
                    </a:lnTo>
                    <a:lnTo>
                      <a:pt x="214" y="5766"/>
                    </a:lnTo>
                    <a:lnTo>
                      <a:pt x="229" y="5767"/>
                    </a:lnTo>
                    <a:lnTo>
                      <a:pt x="242" y="5769"/>
                    </a:lnTo>
                    <a:lnTo>
                      <a:pt x="257" y="5776"/>
                    </a:lnTo>
                    <a:lnTo>
                      <a:pt x="273" y="5785"/>
                    </a:lnTo>
                    <a:lnTo>
                      <a:pt x="289" y="5798"/>
                    </a:lnTo>
                    <a:lnTo>
                      <a:pt x="304" y="5814"/>
                    </a:lnTo>
                    <a:lnTo>
                      <a:pt x="321" y="5832"/>
                    </a:lnTo>
                    <a:lnTo>
                      <a:pt x="339" y="5854"/>
                    </a:lnTo>
                    <a:lnTo>
                      <a:pt x="357" y="5880"/>
                    </a:lnTo>
                    <a:lnTo>
                      <a:pt x="381" y="5915"/>
                    </a:lnTo>
                    <a:lnTo>
                      <a:pt x="407" y="5949"/>
                    </a:lnTo>
                    <a:lnTo>
                      <a:pt x="433" y="5981"/>
                    </a:lnTo>
                    <a:lnTo>
                      <a:pt x="463" y="6013"/>
                    </a:lnTo>
                    <a:lnTo>
                      <a:pt x="491" y="6042"/>
                    </a:lnTo>
                    <a:lnTo>
                      <a:pt x="523" y="6070"/>
                    </a:lnTo>
                    <a:lnTo>
                      <a:pt x="554" y="6098"/>
                    </a:lnTo>
                    <a:lnTo>
                      <a:pt x="588" y="6124"/>
                    </a:lnTo>
                    <a:lnTo>
                      <a:pt x="621" y="6148"/>
                    </a:lnTo>
                    <a:lnTo>
                      <a:pt x="657" y="6170"/>
                    </a:lnTo>
                    <a:lnTo>
                      <a:pt x="693" y="6191"/>
                    </a:lnTo>
                    <a:lnTo>
                      <a:pt x="732" y="6212"/>
                    </a:lnTo>
                    <a:lnTo>
                      <a:pt x="770" y="6230"/>
                    </a:lnTo>
                    <a:lnTo>
                      <a:pt x="812" y="6248"/>
                    </a:lnTo>
                    <a:lnTo>
                      <a:pt x="853" y="6263"/>
                    </a:lnTo>
                    <a:lnTo>
                      <a:pt x="896" y="6278"/>
                    </a:lnTo>
                    <a:lnTo>
                      <a:pt x="930" y="6285"/>
                    </a:lnTo>
                    <a:lnTo>
                      <a:pt x="946" y="6287"/>
                    </a:lnTo>
                    <a:lnTo>
                      <a:pt x="964" y="6290"/>
                    </a:lnTo>
                    <a:lnTo>
                      <a:pt x="996" y="6294"/>
                    </a:lnTo>
                    <a:lnTo>
                      <a:pt x="1012" y="6296"/>
                    </a:lnTo>
                    <a:lnTo>
                      <a:pt x="1028" y="6298"/>
                    </a:lnTo>
                    <a:lnTo>
                      <a:pt x="1042" y="6298"/>
                    </a:lnTo>
                    <a:lnTo>
                      <a:pt x="1057" y="6299"/>
                    </a:lnTo>
                    <a:lnTo>
                      <a:pt x="1064" y="6298"/>
                    </a:lnTo>
                    <a:lnTo>
                      <a:pt x="1071" y="6298"/>
                    </a:lnTo>
                    <a:lnTo>
                      <a:pt x="1087" y="6298"/>
                    </a:lnTo>
                    <a:lnTo>
                      <a:pt x="1115" y="6296"/>
                    </a:lnTo>
                    <a:lnTo>
                      <a:pt x="1143" y="6292"/>
                    </a:lnTo>
                    <a:lnTo>
                      <a:pt x="1168" y="6286"/>
                    </a:lnTo>
                    <a:lnTo>
                      <a:pt x="1180" y="6281"/>
                    </a:lnTo>
                    <a:lnTo>
                      <a:pt x="1193" y="6278"/>
                    </a:lnTo>
                    <a:lnTo>
                      <a:pt x="1217" y="6269"/>
                    </a:lnTo>
                    <a:lnTo>
                      <a:pt x="1228" y="6264"/>
                    </a:lnTo>
                    <a:lnTo>
                      <a:pt x="1240" y="6260"/>
                    </a:lnTo>
                    <a:lnTo>
                      <a:pt x="1261" y="6247"/>
                    </a:lnTo>
                    <a:lnTo>
                      <a:pt x="1265" y="6242"/>
                    </a:lnTo>
                    <a:lnTo>
                      <a:pt x="1267" y="6240"/>
                    </a:lnTo>
                    <a:lnTo>
                      <a:pt x="1270" y="6239"/>
                    </a:lnTo>
                    <a:lnTo>
                      <a:pt x="1281" y="6232"/>
                    </a:lnTo>
                    <a:lnTo>
                      <a:pt x="1301" y="6217"/>
                    </a:lnTo>
                    <a:lnTo>
                      <a:pt x="1320" y="6201"/>
                    </a:lnTo>
                    <a:lnTo>
                      <a:pt x="1320" y="4908"/>
                    </a:lnTo>
                    <a:lnTo>
                      <a:pt x="1318" y="4867"/>
                    </a:lnTo>
                    <a:lnTo>
                      <a:pt x="1317" y="4831"/>
                    </a:lnTo>
                    <a:lnTo>
                      <a:pt x="1317" y="4798"/>
                    </a:lnTo>
                    <a:lnTo>
                      <a:pt x="1318" y="4766"/>
                    </a:lnTo>
                    <a:lnTo>
                      <a:pt x="1318" y="4737"/>
                    </a:lnTo>
                    <a:lnTo>
                      <a:pt x="1320" y="4710"/>
                    </a:lnTo>
                    <a:lnTo>
                      <a:pt x="1322" y="4685"/>
                    </a:lnTo>
                    <a:lnTo>
                      <a:pt x="1326" y="4662"/>
                    </a:lnTo>
                    <a:lnTo>
                      <a:pt x="1329" y="4640"/>
                    </a:lnTo>
                    <a:lnTo>
                      <a:pt x="1333" y="4622"/>
                    </a:lnTo>
                    <a:lnTo>
                      <a:pt x="1338" y="4605"/>
                    </a:lnTo>
                    <a:lnTo>
                      <a:pt x="1343" y="4591"/>
                    </a:lnTo>
                    <a:lnTo>
                      <a:pt x="1349" y="4579"/>
                    </a:lnTo>
                    <a:lnTo>
                      <a:pt x="1355" y="4569"/>
                    </a:lnTo>
                    <a:lnTo>
                      <a:pt x="1362" y="4562"/>
                    </a:lnTo>
                    <a:lnTo>
                      <a:pt x="1370" y="4556"/>
                    </a:lnTo>
                    <a:lnTo>
                      <a:pt x="1378" y="4553"/>
                    </a:lnTo>
                    <a:lnTo>
                      <a:pt x="1387" y="4552"/>
                    </a:lnTo>
                    <a:lnTo>
                      <a:pt x="1395" y="4553"/>
                    </a:lnTo>
                    <a:lnTo>
                      <a:pt x="1405" y="4556"/>
                    </a:lnTo>
                    <a:lnTo>
                      <a:pt x="1415" y="4562"/>
                    </a:lnTo>
                    <a:lnTo>
                      <a:pt x="1426" y="4569"/>
                    </a:lnTo>
                    <a:lnTo>
                      <a:pt x="1437" y="4579"/>
                    </a:lnTo>
                    <a:lnTo>
                      <a:pt x="1450" y="4591"/>
                    </a:lnTo>
                    <a:lnTo>
                      <a:pt x="1462" y="4605"/>
                    </a:lnTo>
                    <a:lnTo>
                      <a:pt x="1475" y="4622"/>
                    </a:lnTo>
                    <a:lnTo>
                      <a:pt x="1489" y="4640"/>
                    </a:lnTo>
                    <a:lnTo>
                      <a:pt x="1504" y="4661"/>
                    </a:lnTo>
                    <a:lnTo>
                      <a:pt x="1518" y="4684"/>
                    </a:lnTo>
                    <a:lnTo>
                      <a:pt x="1533" y="4709"/>
                    </a:lnTo>
                    <a:lnTo>
                      <a:pt x="1550" y="4736"/>
                    </a:lnTo>
                    <a:lnTo>
                      <a:pt x="1567" y="4766"/>
                    </a:lnTo>
                    <a:lnTo>
                      <a:pt x="1612" y="4814"/>
                    </a:lnTo>
                    <a:lnTo>
                      <a:pt x="1635" y="4837"/>
                    </a:lnTo>
                    <a:lnTo>
                      <a:pt x="1662" y="4861"/>
                    </a:lnTo>
                    <a:lnTo>
                      <a:pt x="1687" y="4883"/>
                    </a:lnTo>
                    <a:lnTo>
                      <a:pt x="1714" y="4904"/>
                    </a:lnTo>
                    <a:lnTo>
                      <a:pt x="1771" y="4946"/>
                    </a:lnTo>
                    <a:lnTo>
                      <a:pt x="1831" y="4983"/>
                    </a:lnTo>
                    <a:lnTo>
                      <a:pt x="1863" y="5000"/>
                    </a:lnTo>
                    <a:lnTo>
                      <a:pt x="1896" y="5019"/>
                    </a:lnTo>
                    <a:lnTo>
                      <a:pt x="1929" y="5034"/>
                    </a:lnTo>
                    <a:lnTo>
                      <a:pt x="1964" y="5050"/>
                    </a:lnTo>
                    <a:lnTo>
                      <a:pt x="2000" y="5065"/>
                    </a:lnTo>
                    <a:lnTo>
                      <a:pt x="2038" y="5081"/>
                    </a:lnTo>
                    <a:lnTo>
                      <a:pt x="2113" y="5107"/>
                    </a:lnTo>
                    <a:lnTo>
                      <a:pt x="2152" y="5119"/>
                    </a:lnTo>
                    <a:lnTo>
                      <a:pt x="2193" y="5131"/>
                    </a:lnTo>
                    <a:lnTo>
                      <a:pt x="2233" y="5140"/>
                    </a:lnTo>
                    <a:lnTo>
                      <a:pt x="2276" y="5151"/>
                    </a:lnTo>
                    <a:lnTo>
                      <a:pt x="2319" y="5161"/>
                    </a:lnTo>
                    <a:lnTo>
                      <a:pt x="2365" y="5171"/>
                    </a:lnTo>
                    <a:lnTo>
                      <a:pt x="2409" y="5178"/>
                    </a:lnTo>
                    <a:lnTo>
                      <a:pt x="2456" y="5186"/>
                    </a:lnTo>
                    <a:lnTo>
                      <a:pt x="2503" y="5193"/>
                    </a:lnTo>
                    <a:lnTo>
                      <a:pt x="2552" y="5199"/>
                    </a:lnTo>
                    <a:lnTo>
                      <a:pt x="2651" y="5209"/>
                    </a:lnTo>
                    <a:lnTo>
                      <a:pt x="2702" y="5213"/>
                    </a:lnTo>
                    <a:lnTo>
                      <a:pt x="2755" y="5218"/>
                    </a:lnTo>
                    <a:lnTo>
                      <a:pt x="3333" y="5296"/>
                    </a:lnTo>
                    <a:lnTo>
                      <a:pt x="3911" y="5373"/>
                    </a:lnTo>
                    <a:lnTo>
                      <a:pt x="4491" y="5448"/>
                    </a:lnTo>
                    <a:lnTo>
                      <a:pt x="5071" y="5521"/>
                    </a:lnTo>
                    <a:lnTo>
                      <a:pt x="5650" y="5592"/>
                    </a:lnTo>
                    <a:lnTo>
                      <a:pt x="6231" y="5660"/>
                    </a:lnTo>
                    <a:lnTo>
                      <a:pt x="6811" y="5727"/>
                    </a:lnTo>
                    <a:lnTo>
                      <a:pt x="7393" y="5793"/>
                    </a:lnTo>
                    <a:lnTo>
                      <a:pt x="7973" y="5855"/>
                    </a:lnTo>
                    <a:lnTo>
                      <a:pt x="8555" y="5917"/>
                    </a:lnTo>
                    <a:lnTo>
                      <a:pt x="9136" y="5976"/>
                    </a:lnTo>
                    <a:lnTo>
                      <a:pt x="9719" y="6033"/>
                    </a:lnTo>
                    <a:lnTo>
                      <a:pt x="10300" y="6088"/>
                    </a:lnTo>
                    <a:lnTo>
                      <a:pt x="10883" y="6141"/>
                    </a:lnTo>
                    <a:lnTo>
                      <a:pt x="11465" y="6192"/>
                    </a:lnTo>
                    <a:lnTo>
                      <a:pt x="12050" y="6242"/>
                    </a:lnTo>
                    <a:close/>
                  </a:path>
                </a:pathLst>
              </a:custGeom>
              <a:solidFill>
                <a:srgbClr val="FFD9BF">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2" name="Freeform 279">
                <a:extLst>
                  <a:ext uri="{FF2B5EF4-FFF2-40B4-BE49-F238E27FC236}">
                    <a16:creationId xmlns:a16="http://schemas.microsoft.com/office/drawing/2014/main" id="{F7C0D644-0E03-3897-0454-F65118DA119D}"/>
                  </a:ext>
                </a:extLst>
              </p:cNvPr>
              <p:cNvSpPr>
                <a:spLocks/>
              </p:cNvSpPr>
              <p:nvPr/>
            </p:nvSpPr>
            <p:spPr bwMode="auto">
              <a:xfrm>
                <a:off x="7208838" y="5056188"/>
                <a:ext cx="3171825" cy="141288"/>
              </a:xfrm>
              <a:custGeom>
                <a:avLst/>
                <a:gdLst>
                  <a:gd name="T0" fmla="*/ 11988 w 11988"/>
                  <a:gd name="T1" fmla="*/ 333 h 537"/>
                  <a:gd name="T2" fmla="*/ 2105 w 11988"/>
                  <a:gd name="T3" fmla="*/ 127 h 537"/>
                  <a:gd name="T4" fmla="*/ 1732 w 11988"/>
                  <a:gd name="T5" fmla="*/ 93 h 537"/>
                  <a:gd name="T6" fmla="*/ 1505 w 11988"/>
                  <a:gd name="T7" fmla="*/ 22 h 537"/>
                  <a:gd name="T8" fmla="*/ 1364 w 11988"/>
                  <a:gd name="T9" fmla="*/ 0 h 537"/>
                  <a:gd name="T10" fmla="*/ 1336 w 11988"/>
                  <a:gd name="T11" fmla="*/ 35 h 537"/>
                  <a:gd name="T12" fmla="*/ 1310 w 11988"/>
                  <a:gd name="T13" fmla="*/ 73 h 537"/>
                  <a:gd name="T14" fmla="*/ 1285 w 11988"/>
                  <a:gd name="T15" fmla="*/ 112 h 537"/>
                  <a:gd name="T16" fmla="*/ 1263 w 11988"/>
                  <a:gd name="T17" fmla="*/ 154 h 537"/>
                  <a:gd name="T18" fmla="*/ 1241 w 11988"/>
                  <a:gd name="T19" fmla="*/ 195 h 537"/>
                  <a:gd name="T20" fmla="*/ 1222 w 11988"/>
                  <a:gd name="T21" fmla="*/ 239 h 537"/>
                  <a:gd name="T22" fmla="*/ 1203 w 11988"/>
                  <a:gd name="T23" fmla="*/ 285 h 537"/>
                  <a:gd name="T24" fmla="*/ 1187 w 11988"/>
                  <a:gd name="T25" fmla="*/ 333 h 537"/>
                  <a:gd name="T26" fmla="*/ 827 w 11988"/>
                  <a:gd name="T27" fmla="*/ 333 h 537"/>
                  <a:gd name="T28" fmla="*/ 460 w 11988"/>
                  <a:gd name="T29" fmla="*/ 283 h 537"/>
                  <a:gd name="T30" fmla="*/ 220 w 11988"/>
                  <a:gd name="T31" fmla="*/ 184 h 537"/>
                  <a:gd name="T32" fmla="*/ 188 w 11988"/>
                  <a:gd name="T33" fmla="*/ 190 h 537"/>
                  <a:gd name="T34" fmla="*/ 173 w 11988"/>
                  <a:gd name="T35" fmla="*/ 195 h 537"/>
                  <a:gd name="T36" fmla="*/ 160 w 11988"/>
                  <a:gd name="T37" fmla="*/ 201 h 537"/>
                  <a:gd name="T38" fmla="*/ 135 w 11988"/>
                  <a:gd name="T39" fmla="*/ 214 h 537"/>
                  <a:gd name="T40" fmla="*/ 113 w 11988"/>
                  <a:gd name="T41" fmla="*/ 233 h 537"/>
                  <a:gd name="T42" fmla="*/ 102 w 11988"/>
                  <a:gd name="T43" fmla="*/ 242 h 537"/>
                  <a:gd name="T44" fmla="*/ 94 w 11988"/>
                  <a:gd name="T45" fmla="*/ 252 h 537"/>
                  <a:gd name="T46" fmla="*/ 77 w 11988"/>
                  <a:gd name="T47" fmla="*/ 276 h 537"/>
                  <a:gd name="T48" fmla="*/ 64 w 11988"/>
                  <a:gd name="T49" fmla="*/ 304 h 537"/>
                  <a:gd name="T50" fmla="*/ 54 w 11988"/>
                  <a:gd name="T51" fmla="*/ 335 h 537"/>
                  <a:gd name="T52" fmla="*/ 0 w 11988"/>
                  <a:gd name="T53" fmla="*/ 5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88" h="537">
                    <a:moveTo>
                      <a:pt x="11988" y="333"/>
                    </a:moveTo>
                    <a:lnTo>
                      <a:pt x="2105" y="127"/>
                    </a:lnTo>
                    <a:lnTo>
                      <a:pt x="1732" y="93"/>
                    </a:lnTo>
                    <a:lnTo>
                      <a:pt x="1505" y="22"/>
                    </a:lnTo>
                    <a:lnTo>
                      <a:pt x="1364" y="0"/>
                    </a:lnTo>
                    <a:lnTo>
                      <a:pt x="1336" y="35"/>
                    </a:lnTo>
                    <a:lnTo>
                      <a:pt x="1310" y="73"/>
                    </a:lnTo>
                    <a:lnTo>
                      <a:pt x="1285" y="112"/>
                    </a:lnTo>
                    <a:lnTo>
                      <a:pt x="1263" y="154"/>
                    </a:lnTo>
                    <a:lnTo>
                      <a:pt x="1241" y="195"/>
                    </a:lnTo>
                    <a:lnTo>
                      <a:pt x="1222" y="239"/>
                    </a:lnTo>
                    <a:lnTo>
                      <a:pt x="1203" y="285"/>
                    </a:lnTo>
                    <a:lnTo>
                      <a:pt x="1187" y="333"/>
                    </a:lnTo>
                    <a:lnTo>
                      <a:pt x="827" y="333"/>
                    </a:lnTo>
                    <a:lnTo>
                      <a:pt x="460" y="283"/>
                    </a:lnTo>
                    <a:lnTo>
                      <a:pt x="220" y="184"/>
                    </a:lnTo>
                    <a:lnTo>
                      <a:pt x="188" y="190"/>
                    </a:lnTo>
                    <a:lnTo>
                      <a:pt x="173" y="195"/>
                    </a:lnTo>
                    <a:lnTo>
                      <a:pt x="160" y="201"/>
                    </a:lnTo>
                    <a:lnTo>
                      <a:pt x="135" y="214"/>
                    </a:lnTo>
                    <a:lnTo>
                      <a:pt x="113" y="233"/>
                    </a:lnTo>
                    <a:lnTo>
                      <a:pt x="102" y="242"/>
                    </a:lnTo>
                    <a:lnTo>
                      <a:pt x="94" y="252"/>
                    </a:lnTo>
                    <a:lnTo>
                      <a:pt x="77" y="276"/>
                    </a:lnTo>
                    <a:lnTo>
                      <a:pt x="64" y="304"/>
                    </a:lnTo>
                    <a:lnTo>
                      <a:pt x="54" y="335"/>
                    </a:lnTo>
                    <a:lnTo>
                      <a:pt x="0" y="537"/>
                    </a:lnTo>
                  </a:path>
                </a:pathLst>
              </a:custGeom>
              <a:noFill/>
              <a:ln w="17463">
                <a:solidFill>
                  <a:srgbClr val="9999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3" name="Freeform 280">
                <a:extLst>
                  <a:ext uri="{FF2B5EF4-FFF2-40B4-BE49-F238E27FC236}">
                    <a16:creationId xmlns:a16="http://schemas.microsoft.com/office/drawing/2014/main" id="{E79C522F-4435-9899-ACFF-A092345725EF}"/>
                  </a:ext>
                </a:extLst>
              </p:cNvPr>
              <p:cNvSpPr>
                <a:spLocks/>
              </p:cNvSpPr>
              <p:nvPr/>
            </p:nvSpPr>
            <p:spPr bwMode="auto">
              <a:xfrm>
                <a:off x="7200900" y="4727575"/>
                <a:ext cx="3170237" cy="473075"/>
              </a:xfrm>
              <a:custGeom>
                <a:avLst/>
                <a:gdLst>
                  <a:gd name="T0" fmla="*/ 10801 w 11980"/>
                  <a:gd name="T1" fmla="*/ 986 h 1784"/>
                  <a:gd name="T2" fmla="*/ 8450 w 11980"/>
                  <a:gd name="T3" fmla="*/ 835 h 1784"/>
                  <a:gd name="T4" fmla="*/ 6109 w 11980"/>
                  <a:gd name="T5" fmla="*/ 668 h 1784"/>
                  <a:gd name="T6" fmla="*/ 3776 w 11980"/>
                  <a:gd name="T7" fmla="*/ 485 h 1784"/>
                  <a:gd name="T8" fmla="*/ 2275 w 11980"/>
                  <a:gd name="T9" fmla="*/ 362 h 1784"/>
                  <a:gd name="T10" fmla="*/ 2184 w 11980"/>
                  <a:gd name="T11" fmla="*/ 356 h 1784"/>
                  <a:gd name="T12" fmla="*/ 2096 w 11980"/>
                  <a:gd name="T13" fmla="*/ 343 h 1784"/>
                  <a:gd name="T14" fmla="*/ 2009 w 11980"/>
                  <a:gd name="T15" fmla="*/ 321 h 1784"/>
                  <a:gd name="T16" fmla="*/ 1926 w 11980"/>
                  <a:gd name="T17" fmla="*/ 293 h 1784"/>
                  <a:gd name="T18" fmla="*/ 1842 w 11980"/>
                  <a:gd name="T19" fmla="*/ 256 h 1784"/>
                  <a:gd name="T20" fmla="*/ 1761 w 11980"/>
                  <a:gd name="T21" fmla="*/ 212 h 1784"/>
                  <a:gd name="T22" fmla="*/ 1680 w 11980"/>
                  <a:gd name="T23" fmla="*/ 160 h 1784"/>
                  <a:gd name="T24" fmla="*/ 1603 w 11980"/>
                  <a:gd name="T25" fmla="*/ 101 h 1784"/>
                  <a:gd name="T26" fmla="*/ 1540 w 11980"/>
                  <a:gd name="T27" fmla="*/ 44 h 1784"/>
                  <a:gd name="T28" fmla="*/ 1486 w 11980"/>
                  <a:gd name="T29" fmla="*/ 10 h 1784"/>
                  <a:gd name="T30" fmla="*/ 1438 w 11980"/>
                  <a:gd name="T31" fmla="*/ 0 h 1784"/>
                  <a:gd name="T32" fmla="*/ 1399 w 11980"/>
                  <a:gd name="T33" fmla="*/ 15 h 1784"/>
                  <a:gd name="T34" fmla="*/ 1366 w 11980"/>
                  <a:gd name="T35" fmla="*/ 54 h 1784"/>
                  <a:gd name="T36" fmla="*/ 1341 w 11980"/>
                  <a:gd name="T37" fmla="*/ 116 h 1784"/>
                  <a:gd name="T38" fmla="*/ 1324 w 11980"/>
                  <a:gd name="T39" fmla="*/ 201 h 1784"/>
                  <a:gd name="T40" fmla="*/ 1314 w 11980"/>
                  <a:gd name="T41" fmla="*/ 311 h 1784"/>
                  <a:gd name="T42" fmla="*/ 1278 w 11980"/>
                  <a:gd name="T43" fmla="*/ 975 h 1784"/>
                  <a:gd name="T44" fmla="*/ 1278 w 11980"/>
                  <a:gd name="T45" fmla="*/ 993 h 1784"/>
                  <a:gd name="T46" fmla="*/ 1278 w 11980"/>
                  <a:gd name="T47" fmla="*/ 1000 h 1784"/>
                  <a:gd name="T48" fmla="*/ 1277 w 11980"/>
                  <a:gd name="T49" fmla="*/ 1024 h 1784"/>
                  <a:gd name="T50" fmla="*/ 1274 w 11980"/>
                  <a:gd name="T51" fmla="*/ 1036 h 1784"/>
                  <a:gd name="T52" fmla="*/ 1267 w 11980"/>
                  <a:gd name="T53" fmla="*/ 1051 h 1784"/>
                  <a:gd name="T54" fmla="*/ 1260 w 11980"/>
                  <a:gd name="T55" fmla="*/ 1065 h 1784"/>
                  <a:gd name="T56" fmla="*/ 1253 w 11980"/>
                  <a:gd name="T57" fmla="*/ 1068 h 1784"/>
                  <a:gd name="T58" fmla="*/ 1244 w 11980"/>
                  <a:gd name="T59" fmla="*/ 1075 h 1784"/>
                  <a:gd name="T60" fmla="*/ 1239 w 11980"/>
                  <a:gd name="T61" fmla="*/ 1076 h 1784"/>
                  <a:gd name="T62" fmla="*/ 1225 w 11980"/>
                  <a:gd name="T63" fmla="*/ 1080 h 1784"/>
                  <a:gd name="T64" fmla="*/ 1206 w 11980"/>
                  <a:gd name="T65" fmla="*/ 1079 h 1784"/>
                  <a:gd name="T66" fmla="*/ 1193 w 11980"/>
                  <a:gd name="T67" fmla="*/ 1077 h 1784"/>
                  <a:gd name="T68" fmla="*/ 1173 w 11980"/>
                  <a:gd name="T69" fmla="*/ 1072 h 1784"/>
                  <a:gd name="T70" fmla="*/ 1112 w 11980"/>
                  <a:gd name="T71" fmla="*/ 1081 h 1784"/>
                  <a:gd name="T72" fmla="*/ 1066 w 11980"/>
                  <a:gd name="T73" fmla="*/ 1084 h 1784"/>
                  <a:gd name="T74" fmla="*/ 1052 w 11980"/>
                  <a:gd name="T75" fmla="*/ 1085 h 1784"/>
                  <a:gd name="T76" fmla="*/ 991 w 11980"/>
                  <a:gd name="T77" fmla="*/ 1081 h 1784"/>
                  <a:gd name="T78" fmla="*/ 932 w 11980"/>
                  <a:gd name="T79" fmla="*/ 1072 h 1784"/>
                  <a:gd name="T80" fmla="*/ 777 w 11980"/>
                  <a:gd name="T81" fmla="*/ 1031 h 1784"/>
                  <a:gd name="T82" fmla="*/ 630 w 11980"/>
                  <a:gd name="T83" fmla="*/ 976 h 1784"/>
                  <a:gd name="T84" fmla="*/ 491 w 11980"/>
                  <a:gd name="T85" fmla="*/ 906 h 1784"/>
                  <a:gd name="T86" fmla="*/ 361 w 11980"/>
                  <a:gd name="T87" fmla="*/ 823 h 1784"/>
                  <a:gd name="T88" fmla="*/ 303 w 11980"/>
                  <a:gd name="T89" fmla="*/ 776 h 1784"/>
                  <a:gd name="T90" fmla="*/ 254 w 11980"/>
                  <a:gd name="T91" fmla="*/ 751 h 1784"/>
                  <a:gd name="T92" fmla="*/ 210 w 11980"/>
                  <a:gd name="T93" fmla="*/ 745 h 1784"/>
                  <a:gd name="T94" fmla="*/ 174 w 11980"/>
                  <a:gd name="T95" fmla="*/ 762 h 1784"/>
                  <a:gd name="T96" fmla="*/ 142 w 11980"/>
                  <a:gd name="T97" fmla="*/ 796 h 1784"/>
                  <a:gd name="T98" fmla="*/ 119 w 11980"/>
                  <a:gd name="T99" fmla="*/ 853 h 1784"/>
                  <a:gd name="T100" fmla="*/ 102 w 11980"/>
                  <a:gd name="T101" fmla="*/ 929 h 1784"/>
                  <a:gd name="T102" fmla="*/ 92 w 11980"/>
                  <a:gd name="T103" fmla="*/ 1027 h 1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980" h="1784">
                    <a:moveTo>
                      <a:pt x="11980" y="1055"/>
                    </a:moveTo>
                    <a:lnTo>
                      <a:pt x="10801" y="986"/>
                    </a:lnTo>
                    <a:lnTo>
                      <a:pt x="9625" y="912"/>
                    </a:lnTo>
                    <a:lnTo>
                      <a:pt x="8450" y="835"/>
                    </a:lnTo>
                    <a:lnTo>
                      <a:pt x="7280" y="754"/>
                    </a:lnTo>
                    <a:lnTo>
                      <a:pt x="6109" y="668"/>
                    </a:lnTo>
                    <a:lnTo>
                      <a:pt x="4942" y="579"/>
                    </a:lnTo>
                    <a:lnTo>
                      <a:pt x="3776" y="485"/>
                    </a:lnTo>
                    <a:lnTo>
                      <a:pt x="2614" y="390"/>
                    </a:lnTo>
                    <a:lnTo>
                      <a:pt x="2275" y="362"/>
                    </a:lnTo>
                    <a:lnTo>
                      <a:pt x="2229" y="359"/>
                    </a:lnTo>
                    <a:lnTo>
                      <a:pt x="2184" y="356"/>
                    </a:lnTo>
                    <a:lnTo>
                      <a:pt x="2140" y="350"/>
                    </a:lnTo>
                    <a:lnTo>
                      <a:pt x="2096" y="343"/>
                    </a:lnTo>
                    <a:lnTo>
                      <a:pt x="2053" y="333"/>
                    </a:lnTo>
                    <a:lnTo>
                      <a:pt x="2009" y="321"/>
                    </a:lnTo>
                    <a:lnTo>
                      <a:pt x="1967" y="307"/>
                    </a:lnTo>
                    <a:lnTo>
                      <a:pt x="1926" y="293"/>
                    </a:lnTo>
                    <a:lnTo>
                      <a:pt x="1883" y="274"/>
                    </a:lnTo>
                    <a:lnTo>
                      <a:pt x="1842" y="256"/>
                    </a:lnTo>
                    <a:lnTo>
                      <a:pt x="1801" y="235"/>
                    </a:lnTo>
                    <a:lnTo>
                      <a:pt x="1761" y="212"/>
                    </a:lnTo>
                    <a:lnTo>
                      <a:pt x="1719" y="187"/>
                    </a:lnTo>
                    <a:lnTo>
                      <a:pt x="1680" y="160"/>
                    </a:lnTo>
                    <a:lnTo>
                      <a:pt x="1641" y="131"/>
                    </a:lnTo>
                    <a:lnTo>
                      <a:pt x="1603" y="101"/>
                    </a:lnTo>
                    <a:lnTo>
                      <a:pt x="1569" y="69"/>
                    </a:lnTo>
                    <a:lnTo>
                      <a:pt x="1540" y="44"/>
                    </a:lnTo>
                    <a:lnTo>
                      <a:pt x="1511" y="23"/>
                    </a:lnTo>
                    <a:lnTo>
                      <a:pt x="1486" y="10"/>
                    </a:lnTo>
                    <a:lnTo>
                      <a:pt x="1461" y="1"/>
                    </a:lnTo>
                    <a:lnTo>
                      <a:pt x="1438" y="0"/>
                    </a:lnTo>
                    <a:lnTo>
                      <a:pt x="1417" y="5"/>
                    </a:lnTo>
                    <a:lnTo>
                      <a:pt x="1399" y="15"/>
                    </a:lnTo>
                    <a:lnTo>
                      <a:pt x="1380" y="31"/>
                    </a:lnTo>
                    <a:lnTo>
                      <a:pt x="1366" y="54"/>
                    </a:lnTo>
                    <a:lnTo>
                      <a:pt x="1352" y="81"/>
                    </a:lnTo>
                    <a:lnTo>
                      <a:pt x="1341" y="116"/>
                    </a:lnTo>
                    <a:lnTo>
                      <a:pt x="1331" y="155"/>
                    </a:lnTo>
                    <a:lnTo>
                      <a:pt x="1324" y="201"/>
                    </a:lnTo>
                    <a:lnTo>
                      <a:pt x="1317" y="253"/>
                    </a:lnTo>
                    <a:lnTo>
                      <a:pt x="1314" y="311"/>
                    </a:lnTo>
                    <a:lnTo>
                      <a:pt x="1278" y="956"/>
                    </a:lnTo>
                    <a:lnTo>
                      <a:pt x="1278" y="975"/>
                    </a:lnTo>
                    <a:lnTo>
                      <a:pt x="1279" y="992"/>
                    </a:lnTo>
                    <a:lnTo>
                      <a:pt x="1278" y="993"/>
                    </a:lnTo>
                    <a:lnTo>
                      <a:pt x="1278" y="995"/>
                    </a:lnTo>
                    <a:lnTo>
                      <a:pt x="1278" y="1000"/>
                    </a:lnTo>
                    <a:lnTo>
                      <a:pt x="1278" y="1009"/>
                    </a:lnTo>
                    <a:lnTo>
                      <a:pt x="1277" y="1024"/>
                    </a:lnTo>
                    <a:lnTo>
                      <a:pt x="1275" y="1029"/>
                    </a:lnTo>
                    <a:lnTo>
                      <a:pt x="1274" y="1036"/>
                    </a:lnTo>
                    <a:lnTo>
                      <a:pt x="1270" y="1047"/>
                    </a:lnTo>
                    <a:lnTo>
                      <a:pt x="1267" y="1051"/>
                    </a:lnTo>
                    <a:lnTo>
                      <a:pt x="1265" y="1056"/>
                    </a:lnTo>
                    <a:lnTo>
                      <a:pt x="1260" y="1065"/>
                    </a:lnTo>
                    <a:lnTo>
                      <a:pt x="1255" y="1067"/>
                    </a:lnTo>
                    <a:lnTo>
                      <a:pt x="1253" y="1068"/>
                    </a:lnTo>
                    <a:lnTo>
                      <a:pt x="1252" y="1071"/>
                    </a:lnTo>
                    <a:lnTo>
                      <a:pt x="1244" y="1075"/>
                    </a:lnTo>
                    <a:lnTo>
                      <a:pt x="1241" y="1075"/>
                    </a:lnTo>
                    <a:lnTo>
                      <a:pt x="1239" y="1076"/>
                    </a:lnTo>
                    <a:lnTo>
                      <a:pt x="1235" y="1078"/>
                    </a:lnTo>
                    <a:lnTo>
                      <a:pt x="1225" y="1080"/>
                    </a:lnTo>
                    <a:lnTo>
                      <a:pt x="1213" y="1080"/>
                    </a:lnTo>
                    <a:lnTo>
                      <a:pt x="1206" y="1079"/>
                    </a:lnTo>
                    <a:lnTo>
                      <a:pt x="1201" y="1079"/>
                    </a:lnTo>
                    <a:lnTo>
                      <a:pt x="1193" y="1077"/>
                    </a:lnTo>
                    <a:lnTo>
                      <a:pt x="1187" y="1076"/>
                    </a:lnTo>
                    <a:lnTo>
                      <a:pt x="1173" y="1072"/>
                    </a:lnTo>
                    <a:lnTo>
                      <a:pt x="1142" y="1077"/>
                    </a:lnTo>
                    <a:lnTo>
                      <a:pt x="1112" y="1081"/>
                    </a:lnTo>
                    <a:lnTo>
                      <a:pt x="1081" y="1084"/>
                    </a:lnTo>
                    <a:lnTo>
                      <a:pt x="1066" y="1084"/>
                    </a:lnTo>
                    <a:lnTo>
                      <a:pt x="1058" y="1084"/>
                    </a:lnTo>
                    <a:lnTo>
                      <a:pt x="1052" y="1085"/>
                    </a:lnTo>
                    <a:lnTo>
                      <a:pt x="1022" y="1084"/>
                    </a:lnTo>
                    <a:lnTo>
                      <a:pt x="991" y="1081"/>
                    </a:lnTo>
                    <a:lnTo>
                      <a:pt x="961" y="1077"/>
                    </a:lnTo>
                    <a:lnTo>
                      <a:pt x="932" y="1072"/>
                    </a:lnTo>
                    <a:lnTo>
                      <a:pt x="853" y="1053"/>
                    </a:lnTo>
                    <a:lnTo>
                      <a:pt x="777" y="1031"/>
                    </a:lnTo>
                    <a:lnTo>
                      <a:pt x="702" y="1005"/>
                    </a:lnTo>
                    <a:lnTo>
                      <a:pt x="630" y="976"/>
                    </a:lnTo>
                    <a:lnTo>
                      <a:pt x="560" y="942"/>
                    </a:lnTo>
                    <a:lnTo>
                      <a:pt x="491" y="906"/>
                    </a:lnTo>
                    <a:lnTo>
                      <a:pt x="425" y="866"/>
                    </a:lnTo>
                    <a:lnTo>
                      <a:pt x="361" y="823"/>
                    </a:lnTo>
                    <a:lnTo>
                      <a:pt x="330" y="796"/>
                    </a:lnTo>
                    <a:lnTo>
                      <a:pt x="303" y="776"/>
                    </a:lnTo>
                    <a:lnTo>
                      <a:pt x="277" y="761"/>
                    </a:lnTo>
                    <a:lnTo>
                      <a:pt x="254" y="751"/>
                    </a:lnTo>
                    <a:lnTo>
                      <a:pt x="230" y="745"/>
                    </a:lnTo>
                    <a:lnTo>
                      <a:pt x="210" y="745"/>
                    </a:lnTo>
                    <a:lnTo>
                      <a:pt x="190" y="751"/>
                    </a:lnTo>
                    <a:lnTo>
                      <a:pt x="174" y="762"/>
                    </a:lnTo>
                    <a:lnTo>
                      <a:pt x="156" y="776"/>
                    </a:lnTo>
                    <a:lnTo>
                      <a:pt x="142" y="796"/>
                    </a:lnTo>
                    <a:lnTo>
                      <a:pt x="129" y="821"/>
                    </a:lnTo>
                    <a:lnTo>
                      <a:pt x="119" y="853"/>
                    </a:lnTo>
                    <a:lnTo>
                      <a:pt x="110" y="888"/>
                    </a:lnTo>
                    <a:lnTo>
                      <a:pt x="102" y="929"/>
                    </a:lnTo>
                    <a:lnTo>
                      <a:pt x="96" y="975"/>
                    </a:lnTo>
                    <a:lnTo>
                      <a:pt x="92" y="1027"/>
                    </a:lnTo>
                    <a:lnTo>
                      <a:pt x="0" y="1784"/>
                    </a:lnTo>
                  </a:path>
                </a:pathLst>
              </a:custGeom>
              <a:noFill/>
              <a:ln w="17463">
                <a:solidFill>
                  <a:srgbClr val="00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4" name="Freeform 281">
                <a:extLst>
                  <a:ext uri="{FF2B5EF4-FFF2-40B4-BE49-F238E27FC236}">
                    <a16:creationId xmlns:a16="http://schemas.microsoft.com/office/drawing/2014/main" id="{538521E7-1461-7D92-DF55-E1411EDF394C}"/>
                  </a:ext>
                </a:extLst>
              </p:cNvPr>
              <p:cNvSpPr>
                <a:spLocks/>
              </p:cNvSpPr>
              <p:nvPr/>
            </p:nvSpPr>
            <p:spPr bwMode="auto">
              <a:xfrm>
                <a:off x="7197725" y="4343400"/>
                <a:ext cx="3186112" cy="852488"/>
              </a:xfrm>
              <a:custGeom>
                <a:avLst/>
                <a:gdLst>
                  <a:gd name="T0" fmla="*/ 10851 w 12043"/>
                  <a:gd name="T1" fmla="*/ 1764 h 3226"/>
                  <a:gd name="T2" fmla="*/ 9070 w 12043"/>
                  <a:gd name="T3" fmla="*/ 1580 h 3226"/>
                  <a:gd name="T4" fmla="*/ 7296 w 12043"/>
                  <a:gd name="T5" fmla="*/ 1377 h 3226"/>
                  <a:gd name="T6" fmla="*/ 5528 w 12043"/>
                  <a:gd name="T7" fmla="*/ 1151 h 3226"/>
                  <a:gd name="T8" fmla="*/ 3768 w 12043"/>
                  <a:gd name="T9" fmla="*/ 905 h 3226"/>
                  <a:gd name="T10" fmla="*/ 2532 w 12043"/>
                  <a:gd name="T11" fmla="*/ 731 h 3226"/>
                  <a:gd name="T12" fmla="*/ 2342 w 12043"/>
                  <a:gd name="T13" fmla="*/ 709 h 3226"/>
                  <a:gd name="T14" fmla="*/ 2161 w 12043"/>
                  <a:gd name="T15" fmla="*/ 653 h 3226"/>
                  <a:gd name="T16" fmla="*/ 1991 w 12043"/>
                  <a:gd name="T17" fmla="*/ 564 h 3226"/>
                  <a:gd name="T18" fmla="*/ 1830 w 12043"/>
                  <a:gd name="T19" fmla="*/ 441 h 3226"/>
                  <a:gd name="T20" fmla="*/ 1681 w 12043"/>
                  <a:gd name="T21" fmla="*/ 286 h 3226"/>
                  <a:gd name="T22" fmla="*/ 1621 w 12043"/>
                  <a:gd name="T23" fmla="*/ 187 h 3226"/>
                  <a:gd name="T24" fmla="*/ 1569 w 12043"/>
                  <a:gd name="T25" fmla="*/ 110 h 3226"/>
                  <a:gd name="T26" fmla="*/ 1523 w 12043"/>
                  <a:gd name="T27" fmla="*/ 53 h 3226"/>
                  <a:gd name="T28" fmla="*/ 1482 w 12043"/>
                  <a:gd name="T29" fmla="*/ 17 h 3226"/>
                  <a:gd name="T30" fmla="*/ 1449 w 12043"/>
                  <a:gd name="T31" fmla="*/ 1 h 3226"/>
                  <a:gd name="T32" fmla="*/ 1421 w 12043"/>
                  <a:gd name="T33" fmla="*/ 4 h 3226"/>
                  <a:gd name="T34" fmla="*/ 1400 w 12043"/>
                  <a:gd name="T35" fmla="*/ 27 h 3226"/>
                  <a:gd name="T36" fmla="*/ 1386 w 12043"/>
                  <a:gd name="T37" fmla="*/ 70 h 3226"/>
                  <a:gd name="T38" fmla="*/ 1377 w 12043"/>
                  <a:gd name="T39" fmla="*/ 132 h 3226"/>
                  <a:gd name="T40" fmla="*/ 1375 w 12043"/>
                  <a:gd name="T41" fmla="*/ 218 h 3226"/>
                  <a:gd name="T42" fmla="*/ 1308 w 12043"/>
                  <a:gd name="T43" fmla="*/ 1678 h 3226"/>
                  <a:gd name="T44" fmla="*/ 1310 w 12043"/>
                  <a:gd name="T45" fmla="*/ 1697 h 3226"/>
                  <a:gd name="T46" fmla="*/ 1313 w 12043"/>
                  <a:gd name="T47" fmla="*/ 1741 h 3226"/>
                  <a:gd name="T48" fmla="*/ 1313 w 12043"/>
                  <a:gd name="T49" fmla="*/ 1766 h 3226"/>
                  <a:gd name="T50" fmla="*/ 1310 w 12043"/>
                  <a:gd name="T51" fmla="*/ 1812 h 3226"/>
                  <a:gd name="T52" fmla="*/ 1298 w 12043"/>
                  <a:gd name="T53" fmla="*/ 1849 h 3226"/>
                  <a:gd name="T54" fmla="*/ 1288 w 12043"/>
                  <a:gd name="T55" fmla="*/ 1871 h 3226"/>
                  <a:gd name="T56" fmla="*/ 1276 w 12043"/>
                  <a:gd name="T57" fmla="*/ 1889 h 3226"/>
                  <a:gd name="T58" fmla="*/ 1252 w 12043"/>
                  <a:gd name="T59" fmla="*/ 1910 h 3226"/>
                  <a:gd name="T60" fmla="*/ 1233 w 12043"/>
                  <a:gd name="T61" fmla="*/ 1921 h 3226"/>
                  <a:gd name="T62" fmla="*/ 1211 w 12043"/>
                  <a:gd name="T63" fmla="*/ 1927 h 3226"/>
                  <a:gd name="T64" fmla="*/ 1174 w 12043"/>
                  <a:gd name="T65" fmla="*/ 1932 h 3226"/>
                  <a:gd name="T66" fmla="*/ 1131 w 12043"/>
                  <a:gd name="T67" fmla="*/ 1930 h 3226"/>
                  <a:gd name="T68" fmla="*/ 1115 w 12043"/>
                  <a:gd name="T69" fmla="*/ 1927 h 3226"/>
                  <a:gd name="T70" fmla="*/ 1074 w 12043"/>
                  <a:gd name="T71" fmla="*/ 1919 h 3226"/>
                  <a:gd name="T72" fmla="*/ 1008 w 12043"/>
                  <a:gd name="T73" fmla="*/ 1909 h 3226"/>
                  <a:gd name="T74" fmla="*/ 848 w 12043"/>
                  <a:gd name="T75" fmla="*/ 1870 h 3226"/>
                  <a:gd name="T76" fmla="*/ 700 w 12043"/>
                  <a:gd name="T77" fmla="*/ 1804 h 3226"/>
                  <a:gd name="T78" fmla="*/ 567 w 12043"/>
                  <a:gd name="T79" fmla="*/ 1716 h 3226"/>
                  <a:gd name="T80" fmla="*/ 448 w 12043"/>
                  <a:gd name="T81" fmla="*/ 1602 h 3226"/>
                  <a:gd name="T82" fmla="*/ 345 w 12043"/>
                  <a:gd name="T83" fmla="*/ 1465 h 3226"/>
                  <a:gd name="T84" fmla="*/ 311 w 12043"/>
                  <a:gd name="T85" fmla="*/ 1402 h 3226"/>
                  <a:gd name="T86" fmla="*/ 280 w 12043"/>
                  <a:gd name="T87" fmla="*/ 1359 h 3226"/>
                  <a:gd name="T88" fmla="*/ 253 w 12043"/>
                  <a:gd name="T89" fmla="*/ 1338 h 3226"/>
                  <a:gd name="T90" fmla="*/ 229 w 12043"/>
                  <a:gd name="T91" fmla="*/ 1335 h 3226"/>
                  <a:gd name="T92" fmla="*/ 207 w 12043"/>
                  <a:gd name="T93" fmla="*/ 1352 h 3226"/>
                  <a:gd name="T94" fmla="*/ 189 w 12043"/>
                  <a:gd name="T95" fmla="*/ 1390 h 3226"/>
                  <a:gd name="T96" fmla="*/ 173 w 12043"/>
                  <a:gd name="T97" fmla="*/ 1448 h 3226"/>
                  <a:gd name="T98" fmla="*/ 161 w 12043"/>
                  <a:gd name="T99" fmla="*/ 1527 h 3226"/>
                  <a:gd name="T100" fmla="*/ 150 w 12043"/>
                  <a:gd name="T101" fmla="*/ 1624 h 3226"/>
                  <a:gd name="T102" fmla="*/ 143 w 12043"/>
                  <a:gd name="T103" fmla="*/ 1742 h 3226"/>
                  <a:gd name="T104" fmla="*/ 138 w 12043"/>
                  <a:gd name="T105" fmla="*/ 1924 h 3226"/>
                  <a:gd name="T106" fmla="*/ 127 w 12043"/>
                  <a:gd name="T107" fmla="*/ 2198 h 3226"/>
                  <a:gd name="T108" fmla="*/ 111 w 12043"/>
                  <a:gd name="T109" fmla="*/ 2420 h 3226"/>
                  <a:gd name="T110" fmla="*/ 107 w 12043"/>
                  <a:gd name="T111" fmla="*/ 2465 h 3226"/>
                  <a:gd name="T112" fmla="*/ 100 w 12043"/>
                  <a:gd name="T113" fmla="*/ 2541 h 3226"/>
                  <a:gd name="T114" fmla="*/ 97 w 12043"/>
                  <a:gd name="T115" fmla="*/ 2573 h 3226"/>
                  <a:gd name="T116" fmla="*/ 88 w 12043"/>
                  <a:gd name="T117" fmla="*/ 2648 h 3226"/>
                  <a:gd name="T118" fmla="*/ 80 w 12043"/>
                  <a:gd name="T119" fmla="*/ 2725 h 3226"/>
                  <a:gd name="T120" fmla="*/ 43 w 12043"/>
                  <a:gd name="T121" fmla="*/ 2978 h 3226"/>
                  <a:gd name="T122" fmla="*/ 0 w 12043"/>
                  <a:gd name="T123" fmla="*/ 3226 h 3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43" h="3226">
                    <a:moveTo>
                      <a:pt x="12043" y="1876"/>
                    </a:moveTo>
                    <a:lnTo>
                      <a:pt x="11447" y="1821"/>
                    </a:lnTo>
                    <a:lnTo>
                      <a:pt x="10851" y="1764"/>
                    </a:lnTo>
                    <a:lnTo>
                      <a:pt x="10257" y="1704"/>
                    </a:lnTo>
                    <a:lnTo>
                      <a:pt x="9663" y="1644"/>
                    </a:lnTo>
                    <a:lnTo>
                      <a:pt x="9070" y="1580"/>
                    </a:lnTo>
                    <a:lnTo>
                      <a:pt x="8477" y="1514"/>
                    </a:lnTo>
                    <a:lnTo>
                      <a:pt x="7886" y="1445"/>
                    </a:lnTo>
                    <a:lnTo>
                      <a:pt x="7296" y="1377"/>
                    </a:lnTo>
                    <a:lnTo>
                      <a:pt x="6706" y="1303"/>
                    </a:lnTo>
                    <a:lnTo>
                      <a:pt x="6117" y="1228"/>
                    </a:lnTo>
                    <a:lnTo>
                      <a:pt x="5528" y="1151"/>
                    </a:lnTo>
                    <a:lnTo>
                      <a:pt x="4941" y="1071"/>
                    </a:lnTo>
                    <a:lnTo>
                      <a:pt x="4354" y="988"/>
                    </a:lnTo>
                    <a:lnTo>
                      <a:pt x="3768" y="905"/>
                    </a:lnTo>
                    <a:lnTo>
                      <a:pt x="3182" y="819"/>
                    </a:lnTo>
                    <a:lnTo>
                      <a:pt x="2599" y="731"/>
                    </a:lnTo>
                    <a:lnTo>
                      <a:pt x="2532" y="731"/>
                    </a:lnTo>
                    <a:lnTo>
                      <a:pt x="2468" y="727"/>
                    </a:lnTo>
                    <a:lnTo>
                      <a:pt x="2404" y="720"/>
                    </a:lnTo>
                    <a:lnTo>
                      <a:pt x="2342" y="709"/>
                    </a:lnTo>
                    <a:lnTo>
                      <a:pt x="2280" y="694"/>
                    </a:lnTo>
                    <a:lnTo>
                      <a:pt x="2220" y="675"/>
                    </a:lnTo>
                    <a:lnTo>
                      <a:pt x="2161" y="653"/>
                    </a:lnTo>
                    <a:lnTo>
                      <a:pt x="2104" y="628"/>
                    </a:lnTo>
                    <a:lnTo>
                      <a:pt x="2046" y="598"/>
                    </a:lnTo>
                    <a:lnTo>
                      <a:pt x="1991" y="564"/>
                    </a:lnTo>
                    <a:lnTo>
                      <a:pt x="1936" y="527"/>
                    </a:lnTo>
                    <a:lnTo>
                      <a:pt x="1883" y="487"/>
                    </a:lnTo>
                    <a:lnTo>
                      <a:pt x="1830" y="441"/>
                    </a:lnTo>
                    <a:lnTo>
                      <a:pt x="1779" y="394"/>
                    </a:lnTo>
                    <a:lnTo>
                      <a:pt x="1729" y="341"/>
                    </a:lnTo>
                    <a:lnTo>
                      <a:pt x="1681" y="286"/>
                    </a:lnTo>
                    <a:lnTo>
                      <a:pt x="1661" y="250"/>
                    </a:lnTo>
                    <a:lnTo>
                      <a:pt x="1641" y="218"/>
                    </a:lnTo>
                    <a:lnTo>
                      <a:pt x="1621" y="187"/>
                    </a:lnTo>
                    <a:lnTo>
                      <a:pt x="1604" y="160"/>
                    </a:lnTo>
                    <a:lnTo>
                      <a:pt x="1586" y="132"/>
                    </a:lnTo>
                    <a:lnTo>
                      <a:pt x="1569" y="110"/>
                    </a:lnTo>
                    <a:lnTo>
                      <a:pt x="1553" y="89"/>
                    </a:lnTo>
                    <a:lnTo>
                      <a:pt x="1538" y="70"/>
                    </a:lnTo>
                    <a:lnTo>
                      <a:pt x="1523" y="53"/>
                    </a:lnTo>
                    <a:lnTo>
                      <a:pt x="1508" y="39"/>
                    </a:lnTo>
                    <a:lnTo>
                      <a:pt x="1494" y="27"/>
                    </a:lnTo>
                    <a:lnTo>
                      <a:pt x="1482" y="17"/>
                    </a:lnTo>
                    <a:lnTo>
                      <a:pt x="1470" y="10"/>
                    </a:lnTo>
                    <a:lnTo>
                      <a:pt x="1459" y="4"/>
                    </a:lnTo>
                    <a:lnTo>
                      <a:pt x="1449" y="1"/>
                    </a:lnTo>
                    <a:lnTo>
                      <a:pt x="1440" y="0"/>
                    </a:lnTo>
                    <a:lnTo>
                      <a:pt x="1430" y="1"/>
                    </a:lnTo>
                    <a:lnTo>
                      <a:pt x="1421" y="4"/>
                    </a:lnTo>
                    <a:lnTo>
                      <a:pt x="1413" y="10"/>
                    </a:lnTo>
                    <a:lnTo>
                      <a:pt x="1406" y="17"/>
                    </a:lnTo>
                    <a:lnTo>
                      <a:pt x="1400" y="27"/>
                    </a:lnTo>
                    <a:lnTo>
                      <a:pt x="1394" y="39"/>
                    </a:lnTo>
                    <a:lnTo>
                      <a:pt x="1389" y="53"/>
                    </a:lnTo>
                    <a:lnTo>
                      <a:pt x="1386" y="70"/>
                    </a:lnTo>
                    <a:lnTo>
                      <a:pt x="1381" y="89"/>
                    </a:lnTo>
                    <a:lnTo>
                      <a:pt x="1379" y="110"/>
                    </a:lnTo>
                    <a:lnTo>
                      <a:pt x="1377" y="132"/>
                    </a:lnTo>
                    <a:lnTo>
                      <a:pt x="1376" y="160"/>
                    </a:lnTo>
                    <a:lnTo>
                      <a:pt x="1375" y="187"/>
                    </a:lnTo>
                    <a:lnTo>
                      <a:pt x="1375" y="218"/>
                    </a:lnTo>
                    <a:lnTo>
                      <a:pt x="1375" y="250"/>
                    </a:lnTo>
                    <a:lnTo>
                      <a:pt x="1377" y="286"/>
                    </a:lnTo>
                    <a:lnTo>
                      <a:pt x="1308" y="1678"/>
                    </a:lnTo>
                    <a:lnTo>
                      <a:pt x="1308" y="1687"/>
                    </a:lnTo>
                    <a:lnTo>
                      <a:pt x="1308" y="1691"/>
                    </a:lnTo>
                    <a:lnTo>
                      <a:pt x="1310" y="1697"/>
                    </a:lnTo>
                    <a:lnTo>
                      <a:pt x="1312" y="1715"/>
                    </a:lnTo>
                    <a:lnTo>
                      <a:pt x="1313" y="1733"/>
                    </a:lnTo>
                    <a:lnTo>
                      <a:pt x="1313" y="1741"/>
                    </a:lnTo>
                    <a:lnTo>
                      <a:pt x="1313" y="1746"/>
                    </a:lnTo>
                    <a:lnTo>
                      <a:pt x="1314" y="1751"/>
                    </a:lnTo>
                    <a:lnTo>
                      <a:pt x="1313" y="1766"/>
                    </a:lnTo>
                    <a:lnTo>
                      <a:pt x="1313" y="1783"/>
                    </a:lnTo>
                    <a:lnTo>
                      <a:pt x="1311" y="1797"/>
                    </a:lnTo>
                    <a:lnTo>
                      <a:pt x="1310" y="1812"/>
                    </a:lnTo>
                    <a:lnTo>
                      <a:pt x="1305" y="1824"/>
                    </a:lnTo>
                    <a:lnTo>
                      <a:pt x="1302" y="1837"/>
                    </a:lnTo>
                    <a:lnTo>
                      <a:pt x="1298" y="1849"/>
                    </a:lnTo>
                    <a:lnTo>
                      <a:pt x="1295" y="1854"/>
                    </a:lnTo>
                    <a:lnTo>
                      <a:pt x="1294" y="1861"/>
                    </a:lnTo>
                    <a:lnTo>
                      <a:pt x="1288" y="1871"/>
                    </a:lnTo>
                    <a:lnTo>
                      <a:pt x="1285" y="1875"/>
                    </a:lnTo>
                    <a:lnTo>
                      <a:pt x="1282" y="1880"/>
                    </a:lnTo>
                    <a:lnTo>
                      <a:pt x="1276" y="1889"/>
                    </a:lnTo>
                    <a:lnTo>
                      <a:pt x="1269" y="1898"/>
                    </a:lnTo>
                    <a:lnTo>
                      <a:pt x="1261" y="1903"/>
                    </a:lnTo>
                    <a:lnTo>
                      <a:pt x="1252" y="1910"/>
                    </a:lnTo>
                    <a:lnTo>
                      <a:pt x="1246" y="1912"/>
                    </a:lnTo>
                    <a:lnTo>
                      <a:pt x="1242" y="1915"/>
                    </a:lnTo>
                    <a:lnTo>
                      <a:pt x="1233" y="1921"/>
                    </a:lnTo>
                    <a:lnTo>
                      <a:pt x="1227" y="1922"/>
                    </a:lnTo>
                    <a:lnTo>
                      <a:pt x="1221" y="1924"/>
                    </a:lnTo>
                    <a:lnTo>
                      <a:pt x="1211" y="1927"/>
                    </a:lnTo>
                    <a:lnTo>
                      <a:pt x="1199" y="1929"/>
                    </a:lnTo>
                    <a:lnTo>
                      <a:pt x="1188" y="1932"/>
                    </a:lnTo>
                    <a:lnTo>
                      <a:pt x="1174" y="1932"/>
                    </a:lnTo>
                    <a:lnTo>
                      <a:pt x="1161" y="1932"/>
                    </a:lnTo>
                    <a:lnTo>
                      <a:pt x="1145" y="1930"/>
                    </a:lnTo>
                    <a:lnTo>
                      <a:pt x="1131" y="1930"/>
                    </a:lnTo>
                    <a:lnTo>
                      <a:pt x="1123" y="1928"/>
                    </a:lnTo>
                    <a:lnTo>
                      <a:pt x="1118" y="1927"/>
                    </a:lnTo>
                    <a:lnTo>
                      <a:pt x="1115" y="1927"/>
                    </a:lnTo>
                    <a:lnTo>
                      <a:pt x="1100" y="1925"/>
                    </a:lnTo>
                    <a:lnTo>
                      <a:pt x="1082" y="1921"/>
                    </a:lnTo>
                    <a:lnTo>
                      <a:pt x="1074" y="1919"/>
                    </a:lnTo>
                    <a:lnTo>
                      <a:pt x="1069" y="1917"/>
                    </a:lnTo>
                    <a:lnTo>
                      <a:pt x="1066" y="1917"/>
                    </a:lnTo>
                    <a:lnTo>
                      <a:pt x="1008" y="1909"/>
                    </a:lnTo>
                    <a:lnTo>
                      <a:pt x="953" y="1899"/>
                    </a:lnTo>
                    <a:lnTo>
                      <a:pt x="899" y="1885"/>
                    </a:lnTo>
                    <a:lnTo>
                      <a:pt x="848" y="1870"/>
                    </a:lnTo>
                    <a:lnTo>
                      <a:pt x="797" y="1850"/>
                    </a:lnTo>
                    <a:lnTo>
                      <a:pt x="748" y="1829"/>
                    </a:lnTo>
                    <a:lnTo>
                      <a:pt x="700" y="1804"/>
                    </a:lnTo>
                    <a:lnTo>
                      <a:pt x="655" y="1778"/>
                    </a:lnTo>
                    <a:lnTo>
                      <a:pt x="610" y="1748"/>
                    </a:lnTo>
                    <a:lnTo>
                      <a:pt x="567" y="1716"/>
                    </a:lnTo>
                    <a:lnTo>
                      <a:pt x="526" y="1680"/>
                    </a:lnTo>
                    <a:lnTo>
                      <a:pt x="487" y="1643"/>
                    </a:lnTo>
                    <a:lnTo>
                      <a:pt x="448" y="1602"/>
                    </a:lnTo>
                    <a:lnTo>
                      <a:pt x="412" y="1560"/>
                    </a:lnTo>
                    <a:lnTo>
                      <a:pt x="377" y="1513"/>
                    </a:lnTo>
                    <a:lnTo>
                      <a:pt x="345" y="1465"/>
                    </a:lnTo>
                    <a:lnTo>
                      <a:pt x="332" y="1441"/>
                    </a:lnTo>
                    <a:lnTo>
                      <a:pt x="322" y="1420"/>
                    </a:lnTo>
                    <a:lnTo>
                      <a:pt x="311" y="1402"/>
                    </a:lnTo>
                    <a:lnTo>
                      <a:pt x="301" y="1386"/>
                    </a:lnTo>
                    <a:lnTo>
                      <a:pt x="290" y="1371"/>
                    </a:lnTo>
                    <a:lnTo>
                      <a:pt x="280" y="1359"/>
                    </a:lnTo>
                    <a:lnTo>
                      <a:pt x="272" y="1350"/>
                    </a:lnTo>
                    <a:lnTo>
                      <a:pt x="263" y="1343"/>
                    </a:lnTo>
                    <a:lnTo>
                      <a:pt x="253" y="1338"/>
                    </a:lnTo>
                    <a:lnTo>
                      <a:pt x="244" y="1334"/>
                    </a:lnTo>
                    <a:lnTo>
                      <a:pt x="236" y="1333"/>
                    </a:lnTo>
                    <a:lnTo>
                      <a:pt x="229" y="1335"/>
                    </a:lnTo>
                    <a:lnTo>
                      <a:pt x="220" y="1339"/>
                    </a:lnTo>
                    <a:lnTo>
                      <a:pt x="214" y="1344"/>
                    </a:lnTo>
                    <a:lnTo>
                      <a:pt x="207" y="1352"/>
                    </a:lnTo>
                    <a:lnTo>
                      <a:pt x="202" y="1364"/>
                    </a:lnTo>
                    <a:lnTo>
                      <a:pt x="195" y="1376"/>
                    </a:lnTo>
                    <a:lnTo>
                      <a:pt x="189" y="1390"/>
                    </a:lnTo>
                    <a:lnTo>
                      <a:pt x="182" y="1406"/>
                    </a:lnTo>
                    <a:lnTo>
                      <a:pt x="178" y="1427"/>
                    </a:lnTo>
                    <a:lnTo>
                      <a:pt x="173" y="1448"/>
                    </a:lnTo>
                    <a:lnTo>
                      <a:pt x="168" y="1473"/>
                    </a:lnTo>
                    <a:lnTo>
                      <a:pt x="164" y="1498"/>
                    </a:lnTo>
                    <a:lnTo>
                      <a:pt x="161" y="1527"/>
                    </a:lnTo>
                    <a:lnTo>
                      <a:pt x="156" y="1556"/>
                    </a:lnTo>
                    <a:lnTo>
                      <a:pt x="153" y="1590"/>
                    </a:lnTo>
                    <a:lnTo>
                      <a:pt x="150" y="1624"/>
                    </a:lnTo>
                    <a:lnTo>
                      <a:pt x="148" y="1662"/>
                    </a:lnTo>
                    <a:lnTo>
                      <a:pt x="145" y="1700"/>
                    </a:lnTo>
                    <a:lnTo>
                      <a:pt x="143" y="1742"/>
                    </a:lnTo>
                    <a:lnTo>
                      <a:pt x="141" y="1786"/>
                    </a:lnTo>
                    <a:lnTo>
                      <a:pt x="141" y="1833"/>
                    </a:lnTo>
                    <a:lnTo>
                      <a:pt x="138" y="1924"/>
                    </a:lnTo>
                    <a:lnTo>
                      <a:pt x="136" y="2016"/>
                    </a:lnTo>
                    <a:lnTo>
                      <a:pt x="131" y="2107"/>
                    </a:lnTo>
                    <a:lnTo>
                      <a:pt x="127" y="2198"/>
                    </a:lnTo>
                    <a:lnTo>
                      <a:pt x="120" y="2287"/>
                    </a:lnTo>
                    <a:lnTo>
                      <a:pt x="115" y="2376"/>
                    </a:lnTo>
                    <a:lnTo>
                      <a:pt x="111" y="2420"/>
                    </a:lnTo>
                    <a:lnTo>
                      <a:pt x="109" y="2442"/>
                    </a:lnTo>
                    <a:lnTo>
                      <a:pt x="107" y="2453"/>
                    </a:lnTo>
                    <a:lnTo>
                      <a:pt x="107" y="2465"/>
                    </a:lnTo>
                    <a:lnTo>
                      <a:pt x="103" y="2508"/>
                    </a:lnTo>
                    <a:lnTo>
                      <a:pt x="101" y="2530"/>
                    </a:lnTo>
                    <a:lnTo>
                      <a:pt x="100" y="2541"/>
                    </a:lnTo>
                    <a:lnTo>
                      <a:pt x="100" y="2553"/>
                    </a:lnTo>
                    <a:lnTo>
                      <a:pt x="98" y="2562"/>
                    </a:lnTo>
                    <a:lnTo>
                      <a:pt x="97" y="2573"/>
                    </a:lnTo>
                    <a:lnTo>
                      <a:pt x="94" y="2595"/>
                    </a:lnTo>
                    <a:lnTo>
                      <a:pt x="90" y="2639"/>
                    </a:lnTo>
                    <a:lnTo>
                      <a:pt x="88" y="2648"/>
                    </a:lnTo>
                    <a:lnTo>
                      <a:pt x="87" y="2659"/>
                    </a:lnTo>
                    <a:lnTo>
                      <a:pt x="85" y="2681"/>
                    </a:lnTo>
                    <a:lnTo>
                      <a:pt x="80" y="2725"/>
                    </a:lnTo>
                    <a:lnTo>
                      <a:pt x="68" y="2809"/>
                    </a:lnTo>
                    <a:lnTo>
                      <a:pt x="57" y="2895"/>
                    </a:lnTo>
                    <a:lnTo>
                      <a:pt x="43" y="2978"/>
                    </a:lnTo>
                    <a:lnTo>
                      <a:pt x="30" y="3062"/>
                    </a:lnTo>
                    <a:lnTo>
                      <a:pt x="15" y="3143"/>
                    </a:lnTo>
                    <a:lnTo>
                      <a:pt x="0" y="3226"/>
                    </a:lnTo>
                  </a:path>
                </a:pathLst>
              </a:custGeom>
              <a:noFill/>
              <a:ln w="17463">
                <a:solidFill>
                  <a:srgbClr val="00CC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5" name="Freeform 282">
                <a:extLst>
                  <a:ext uri="{FF2B5EF4-FFF2-40B4-BE49-F238E27FC236}">
                    <a16:creationId xmlns:a16="http://schemas.microsoft.com/office/drawing/2014/main" id="{3E82CEFC-8DAA-75FD-58FE-A1FE011CD194}"/>
                  </a:ext>
                </a:extLst>
              </p:cNvPr>
              <p:cNvSpPr>
                <a:spLocks/>
              </p:cNvSpPr>
              <p:nvPr/>
            </p:nvSpPr>
            <p:spPr bwMode="auto">
              <a:xfrm>
                <a:off x="7205663" y="4030663"/>
                <a:ext cx="3175000" cy="1162050"/>
              </a:xfrm>
              <a:custGeom>
                <a:avLst/>
                <a:gdLst>
                  <a:gd name="T0" fmla="*/ 10783 w 12001"/>
                  <a:gd name="T1" fmla="*/ 2382 h 4389"/>
                  <a:gd name="T2" fmla="*/ 8969 w 12001"/>
                  <a:gd name="T3" fmla="*/ 2122 h 4389"/>
                  <a:gd name="T4" fmla="*/ 7170 w 12001"/>
                  <a:gd name="T5" fmla="*/ 1837 h 4389"/>
                  <a:gd name="T6" fmla="*/ 5382 w 12001"/>
                  <a:gd name="T7" fmla="*/ 1520 h 4389"/>
                  <a:gd name="T8" fmla="*/ 3609 w 12001"/>
                  <a:gd name="T9" fmla="*/ 1177 h 4389"/>
                  <a:gd name="T10" fmla="*/ 2366 w 12001"/>
                  <a:gd name="T11" fmla="*/ 920 h 4389"/>
                  <a:gd name="T12" fmla="*/ 2169 w 12001"/>
                  <a:gd name="T13" fmla="*/ 857 h 4389"/>
                  <a:gd name="T14" fmla="*/ 1992 w 12001"/>
                  <a:gd name="T15" fmla="*/ 752 h 4389"/>
                  <a:gd name="T16" fmla="*/ 1837 w 12001"/>
                  <a:gd name="T17" fmla="*/ 611 h 4389"/>
                  <a:gd name="T18" fmla="*/ 1699 w 12001"/>
                  <a:gd name="T19" fmla="*/ 430 h 4389"/>
                  <a:gd name="T20" fmla="*/ 1618 w 12001"/>
                  <a:gd name="T21" fmla="*/ 288 h 4389"/>
                  <a:gd name="T22" fmla="*/ 1551 w 12001"/>
                  <a:gd name="T23" fmla="*/ 155 h 4389"/>
                  <a:gd name="T24" fmla="*/ 1507 w 12001"/>
                  <a:gd name="T25" fmla="*/ 89 h 4389"/>
                  <a:gd name="T26" fmla="*/ 1447 w 12001"/>
                  <a:gd name="T27" fmla="*/ 18 h 4389"/>
                  <a:gd name="T28" fmla="*/ 1406 w 12001"/>
                  <a:gd name="T29" fmla="*/ 0 h 4389"/>
                  <a:gd name="T30" fmla="*/ 1374 w 12001"/>
                  <a:gd name="T31" fmla="*/ 14 h 4389"/>
                  <a:gd name="T32" fmla="*/ 1349 w 12001"/>
                  <a:gd name="T33" fmla="*/ 61 h 4389"/>
                  <a:gd name="T34" fmla="*/ 1336 w 12001"/>
                  <a:gd name="T35" fmla="*/ 118 h 4389"/>
                  <a:gd name="T36" fmla="*/ 1324 w 12001"/>
                  <a:gd name="T37" fmla="*/ 224 h 4389"/>
                  <a:gd name="T38" fmla="*/ 1321 w 12001"/>
                  <a:gd name="T39" fmla="*/ 325 h 4389"/>
                  <a:gd name="T40" fmla="*/ 1255 w 12001"/>
                  <a:gd name="T41" fmla="*/ 2298 h 4389"/>
                  <a:gd name="T42" fmla="*/ 1260 w 12001"/>
                  <a:gd name="T43" fmla="*/ 2368 h 4389"/>
                  <a:gd name="T44" fmla="*/ 1260 w 12001"/>
                  <a:gd name="T45" fmla="*/ 2429 h 4389"/>
                  <a:gd name="T46" fmla="*/ 1251 w 12001"/>
                  <a:gd name="T47" fmla="*/ 2479 h 4389"/>
                  <a:gd name="T48" fmla="*/ 1238 w 12001"/>
                  <a:gd name="T49" fmla="*/ 2520 h 4389"/>
                  <a:gd name="T50" fmla="*/ 1229 w 12001"/>
                  <a:gd name="T51" fmla="*/ 2536 h 4389"/>
                  <a:gd name="T52" fmla="*/ 1211 w 12001"/>
                  <a:gd name="T53" fmla="*/ 2560 h 4389"/>
                  <a:gd name="T54" fmla="*/ 1183 w 12001"/>
                  <a:gd name="T55" fmla="*/ 2578 h 4389"/>
                  <a:gd name="T56" fmla="*/ 1151 w 12001"/>
                  <a:gd name="T57" fmla="*/ 2587 h 4389"/>
                  <a:gd name="T58" fmla="*/ 1119 w 12001"/>
                  <a:gd name="T59" fmla="*/ 2586 h 4389"/>
                  <a:gd name="T60" fmla="*/ 1105 w 12001"/>
                  <a:gd name="T61" fmla="*/ 2585 h 4389"/>
                  <a:gd name="T62" fmla="*/ 1079 w 12001"/>
                  <a:gd name="T63" fmla="*/ 2581 h 4389"/>
                  <a:gd name="T64" fmla="*/ 1048 w 12001"/>
                  <a:gd name="T65" fmla="*/ 2571 h 4389"/>
                  <a:gd name="T66" fmla="*/ 983 w 12001"/>
                  <a:gd name="T67" fmla="*/ 2557 h 4389"/>
                  <a:gd name="T68" fmla="*/ 841 w 12001"/>
                  <a:gd name="T69" fmla="*/ 2510 h 4389"/>
                  <a:gd name="T70" fmla="*/ 706 w 12001"/>
                  <a:gd name="T71" fmla="*/ 2431 h 4389"/>
                  <a:gd name="T72" fmla="*/ 578 w 12001"/>
                  <a:gd name="T73" fmla="*/ 2320 h 4389"/>
                  <a:gd name="T74" fmla="*/ 455 w 12001"/>
                  <a:gd name="T75" fmla="*/ 2175 h 4389"/>
                  <a:gd name="T76" fmla="*/ 339 w 12001"/>
                  <a:gd name="T77" fmla="*/ 2000 h 4389"/>
                  <a:gd name="T78" fmla="*/ 299 w 12001"/>
                  <a:gd name="T79" fmla="*/ 1923 h 4389"/>
                  <a:gd name="T80" fmla="*/ 252 w 12001"/>
                  <a:gd name="T81" fmla="*/ 1852 h 4389"/>
                  <a:gd name="T82" fmla="*/ 222 w 12001"/>
                  <a:gd name="T83" fmla="*/ 1821 h 4389"/>
                  <a:gd name="T84" fmla="*/ 187 w 12001"/>
                  <a:gd name="T85" fmla="*/ 1811 h 4389"/>
                  <a:gd name="T86" fmla="*/ 165 w 12001"/>
                  <a:gd name="T87" fmla="*/ 1825 h 4389"/>
                  <a:gd name="T88" fmla="*/ 141 w 12001"/>
                  <a:gd name="T89" fmla="*/ 1874 h 4389"/>
                  <a:gd name="T90" fmla="*/ 129 w 12001"/>
                  <a:gd name="T91" fmla="*/ 1936 h 4389"/>
                  <a:gd name="T92" fmla="*/ 120 w 12001"/>
                  <a:gd name="T93" fmla="*/ 2013 h 4389"/>
                  <a:gd name="T94" fmla="*/ 114 w 12001"/>
                  <a:gd name="T95" fmla="*/ 2112 h 4389"/>
                  <a:gd name="T96" fmla="*/ 0 w 12001"/>
                  <a:gd name="T97" fmla="*/ 4389 h 4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1" h="4389">
                    <a:moveTo>
                      <a:pt x="12001" y="2538"/>
                    </a:moveTo>
                    <a:lnTo>
                      <a:pt x="11390" y="2461"/>
                    </a:lnTo>
                    <a:lnTo>
                      <a:pt x="10783" y="2382"/>
                    </a:lnTo>
                    <a:lnTo>
                      <a:pt x="10176" y="2298"/>
                    </a:lnTo>
                    <a:lnTo>
                      <a:pt x="9573" y="2212"/>
                    </a:lnTo>
                    <a:lnTo>
                      <a:pt x="8969" y="2122"/>
                    </a:lnTo>
                    <a:lnTo>
                      <a:pt x="8368" y="2031"/>
                    </a:lnTo>
                    <a:lnTo>
                      <a:pt x="7768" y="1935"/>
                    </a:lnTo>
                    <a:lnTo>
                      <a:pt x="7170" y="1837"/>
                    </a:lnTo>
                    <a:lnTo>
                      <a:pt x="6572" y="1734"/>
                    </a:lnTo>
                    <a:lnTo>
                      <a:pt x="5977" y="1629"/>
                    </a:lnTo>
                    <a:lnTo>
                      <a:pt x="5382" y="1520"/>
                    </a:lnTo>
                    <a:lnTo>
                      <a:pt x="4791" y="1409"/>
                    </a:lnTo>
                    <a:lnTo>
                      <a:pt x="4199" y="1294"/>
                    </a:lnTo>
                    <a:lnTo>
                      <a:pt x="3609" y="1177"/>
                    </a:lnTo>
                    <a:lnTo>
                      <a:pt x="3022" y="1056"/>
                    </a:lnTo>
                    <a:lnTo>
                      <a:pt x="2437" y="933"/>
                    </a:lnTo>
                    <a:lnTo>
                      <a:pt x="2366" y="920"/>
                    </a:lnTo>
                    <a:lnTo>
                      <a:pt x="2298" y="903"/>
                    </a:lnTo>
                    <a:lnTo>
                      <a:pt x="2231" y="881"/>
                    </a:lnTo>
                    <a:lnTo>
                      <a:pt x="2169" y="857"/>
                    </a:lnTo>
                    <a:lnTo>
                      <a:pt x="2107" y="826"/>
                    </a:lnTo>
                    <a:lnTo>
                      <a:pt x="2050" y="792"/>
                    </a:lnTo>
                    <a:lnTo>
                      <a:pt x="1992" y="752"/>
                    </a:lnTo>
                    <a:lnTo>
                      <a:pt x="1939" y="711"/>
                    </a:lnTo>
                    <a:lnTo>
                      <a:pt x="1886" y="663"/>
                    </a:lnTo>
                    <a:lnTo>
                      <a:pt x="1837" y="611"/>
                    </a:lnTo>
                    <a:lnTo>
                      <a:pt x="1788" y="554"/>
                    </a:lnTo>
                    <a:lnTo>
                      <a:pt x="1743" y="496"/>
                    </a:lnTo>
                    <a:lnTo>
                      <a:pt x="1699" y="430"/>
                    </a:lnTo>
                    <a:lnTo>
                      <a:pt x="1678" y="397"/>
                    </a:lnTo>
                    <a:lnTo>
                      <a:pt x="1659" y="362"/>
                    </a:lnTo>
                    <a:lnTo>
                      <a:pt x="1618" y="288"/>
                    </a:lnTo>
                    <a:lnTo>
                      <a:pt x="1582" y="212"/>
                    </a:lnTo>
                    <a:lnTo>
                      <a:pt x="1566" y="182"/>
                    </a:lnTo>
                    <a:lnTo>
                      <a:pt x="1551" y="155"/>
                    </a:lnTo>
                    <a:lnTo>
                      <a:pt x="1536" y="130"/>
                    </a:lnTo>
                    <a:lnTo>
                      <a:pt x="1522" y="110"/>
                    </a:lnTo>
                    <a:lnTo>
                      <a:pt x="1507" y="89"/>
                    </a:lnTo>
                    <a:lnTo>
                      <a:pt x="1494" y="70"/>
                    </a:lnTo>
                    <a:lnTo>
                      <a:pt x="1471" y="41"/>
                    </a:lnTo>
                    <a:lnTo>
                      <a:pt x="1447" y="18"/>
                    </a:lnTo>
                    <a:lnTo>
                      <a:pt x="1436" y="11"/>
                    </a:lnTo>
                    <a:lnTo>
                      <a:pt x="1426" y="5"/>
                    </a:lnTo>
                    <a:lnTo>
                      <a:pt x="1406" y="0"/>
                    </a:lnTo>
                    <a:lnTo>
                      <a:pt x="1398" y="1"/>
                    </a:lnTo>
                    <a:lnTo>
                      <a:pt x="1390" y="4"/>
                    </a:lnTo>
                    <a:lnTo>
                      <a:pt x="1374" y="14"/>
                    </a:lnTo>
                    <a:lnTo>
                      <a:pt x="1367" y="21"/>
                    </a:lnTo>
                    <a:lnTo>
                      <a:pt x="1361" y="33"/>
                    </a:lnTo>
                    <a:lnTo>
                      <a:pt x="1349" y="61"/>
                    </a:lnTo>
                    <a:lnTo>
                      <a:pt x="1344" y="77"/>
                    </a:lnTo>
                    <a:lnTo>
                      <a:pt x="1340" y="98"/>
                    </a:lnTo>
                    <a:lnTo>
                      <a:pt x="1336" y="118"/>
                    </a:lnTo>
                    <a:lnTo>
                      <a:pt x="1331" y="141"/>
                    </a:lnTo>
                    <a:lnTo>
                      <a:pt x="1326" y="194"/>
                    </a:lnTo>
                    <a:lnTo>
                      <a:pt x="1324" y="224"/>
                    </a:lnTo>
                    <a:lnTo>
                      <a:pt x="1322" y="255"/>
                    </a:lnTo>
                    <a:lnTo>
                      <a:pt x="1321" y="289"/>
                    </a:lnTo>
                    <a:lnTo>
                      <a:pt x="1321" y="325"/>
                    </a:lnTo>
                    <a:lnTo>
                      <a:pt x="1250" y="2247"/>
                    </a:lnTo>
                    <a:lnTo>
                      <a:pt x="1252" y="2272"/>
                    </a:lnTo>
                    <a:lnTo>
                      <a:pt x="1255" y="2298"/>
                    </a:lnTo>
                    <a:lnTo>
                      <a:pt x="1258" y="2322"/>
                    </a:lnTo>
                    <a:lnTo>
                      <a:pt x="1260" y="2346"/>
                    </a:lnTo>
                    <a:lnTo>
                      <a:pt x="1260" y="2368"/>
                    </a:lnTo>
                    <a:lnTo>
                      <a:pt x="1261" y="2389"/>
                    </a:lnTo>
                    <a:lnTo>
                      <a:pt x="1260" y="2409"/>
                    </a:lnTo>
                    <a:lnTo>
                      <a:pt x="1260" y="2429"/>
                    </a:lnTo>
                    <a:lnTo>
                      <a:pt x="1256" y="2446"/>
                    </a:lnTo>
                    <a:lnTo>
                      <a:pt x="1254" y="2463"/>
                    </a:lnTo>
                    <a:lnTo>
                      <a:pt x="1251" y="2479"/>
                    </a:lnTo>
                    <a:lnTo>
                      <a:pt x="1248" y="2494"/>
                    </a:lnTo>
                    <a:lnTo>
                      <a:pt x="1242" y="2507"/>
                    </a:lnTo>
                    <a:lnTo>
                      <a:pt x="1238" y="2520"/>
                    </a:lnTo>
                    <a:lnTo>
                      <a:pt x="1233" y="2531"/>
                    </a:lnTo>
                    <a:lnTo>
                      <a:pt x="1230" y="2533"/>
                    </a:lnTo>
                    <a:lnTo>
                      <a:pt x="1229" y="2536"/>
                    </a:lnTo>
                    <a:lnTo>
                      <a:pt x="1227" y="2543"/>
                    </a:lnTo>
                    <a:lnTo>
                      <a:pt x="1218" y="2552"/>
                    </a:lnTo>
                    <a:lnTo>
                      <a:pt x="1211" y="2560"/>
                    </a:lnTo>
                    <a:lnTo>
                      <a:pt x="1202" y="2567"/>
                    </a:lnTo>
                    <a:lnTo>
                      <a:pt x="1193" y="2573"/>
                    </a:lnTo>
                    <a:lnTo>
                      <a:pt x="1183" y="2578"/>
                    </a:lnTo>
                    <a:lnTo>
                      <a:pt x="1173" y="2582"/>
                    </a:lnTo>
                    <a:lnTo>
                      <a:pt x="1162" y="2584"/>
                    </a:lnTo>
                    <a:lnTo>
                      <a:pt x="1151" y="2587"/>
                    </a:lnTo>
                    <a:lnTo>
                      <a:pt x="1137" y="2587"/>
                    </a:lnTo>
                    <a:lnTo>
                      <a:pt x="1124" y="2587"/>
                    </a:lnTo>
                    <a:lnTo>
                      <a:pt x="1119" y="2586"/>
                    </a:lnTo>
                    <a:lnTo>
                      <a:pt x="1116" y="2586"/>
                    </a:lnTo>
                    <a:lnTo>
                      <a:pt x="1110" y="2586"/>
                    </a:lnTo>
                    <a:lnTo>
                      <a:pt x="1105" y="2585"/>
                    </a:lnTo>
                    <a:lnTo>
                      <a:pt x="1102" y="2585"/>
                    </a:lnTo>
                    <a:lnTo>
                      <a:pt x="1096" y="2585"/>
                    </a:lnTo>
                    <a:lnTo>
                      <a:pt x="1079" y="2581"/>
                    </a:lnTo>
                    <a:lnTo>
                      <a:pt x="1064" y="2577"/>
                    </a:lnTo>
                    <a:lnTo>
                      <a:pt x="1055" y="2573"/>
                    </a:lnTo>
                    <a:lnTo>
                      <a:pt x="1048" y="2571"/>
                    </a:lnTo>
                    <a:lnTo>
                      <a:pt x="1039" y="2568"/>
                    </a:lnTo>
                    <a:lnTo>
                      <a:pt x="1031" y="2566"/>
                    </a:lnTo>
                    <a:lnTo>
                      <a:pt x="983" y="2557"/>
                    </a:lnTo>
                    <a:lnTo>
                      <a:pt x="935" y="2545"/>
                    </a:lnTo>
                    <a:lnTo>
                      <a:pt x="887" y="2529"/>
                    </a:lnTo>
                    <a:lnTo>
                      <a:pt x="841" y="2510"/>
                    </a:lnTo>
                    <a:lnTo>
                      <a:pt x="796" y="2487"/>
                    </a:lnTo>
                    <a:lnTo>
                      <a:pt x="751" y="2461"/>
                    </a:lnTo>
                    <a:lnTo>
                      <a:pt x="706" y="2431"/>
                    </a:lnTo>
                    <a:lnTo>
                      <a:pt x="664" y="2398"/>
                    </a:lnTo>
                    <a:lnTo>
                      <a:pt x="621" y="2360"/>
                    </a:lnTo>
                    <a:lnTo>
                      <a:pt x="578" y="2320"/>
                    </a:lnTo>
                    <a:lnTo>
                      <a:pt x="536" y="2275"/>
                    </a:lnTo>
                    <a:lnTo>
                      <a:pt x="496" y="2227"/>
                    </a:lnTo>
                    <a:lnTo>
                      <a:pt x="455" y="2175"/>
                    </a:lnTo>
                    <a:lnTo>
                      <a:pt x="416" y="2121"/>
                    </a:lnTo>
                    <a:lnTo>
                      <a:pt x="377" y="2062"/>
                    </a:lnTo>
                    <a:lnTo>
                      <a:pt x="339" y="2000"/>
                    </a:lnTo>
                    <a:lnTo>
                      <a:pt x="325" y="1971"/>
                    </a:lnTo>
                    <a:lnTo>
                      <a:pt x="312" y="1946"/>
                    </a:lnTo>
                    <a:lnTo>
                      <a:pt x="299" y="1923"/>
                    </a:lnTo>
                    <a:lnTo>
                      <a:pt x="287" y="1902"/>
                    </a:lnTo>
                    <a:lnTo>
                      <a:pt x="263" y="1866"/>
                    </a:lnTo>
                    <a:lnTo>
                      <a:pt x="252" y="1852"/>
                    </a:lnTo>
                    <a:lnTo>
                      <a:pt x="242" y="1840"/>
                    </a:lnTo>
                    <a:lnTo>
                      <a:pt x="232" y="1828"/>
                    </a:lnTo>
                    <a:lnTo>
                      <a:pt x="222" y="1821"/>
                    </a:lnTo>
                    <a:lnTo>
                      <a:pt x="213" y="1815"/>
                    </a:lnTo>
                    <a:lnTo>
                      <a:pt x="204" y="1812"/>
                    </a:lnTo>
                    <a:lnTo>
                      <a:pt x="187" y="1811"/>
                    </a:lnTo>
                    <a:lnTo>
                      <a:pt x="179" y="1814"/>
                    </a:lnTo>
                    <a:lnTo>
                      <a:pt x="173" y="1820"/>
                    </a:lnTo>
                    <a:lnTo>
                      <a:pt x="165" y="1825"/>
                    </a:lnTo>
                    <a:lnTo>
                      <a:pt x="159" y="1835"/>
                    </a:lnTo>
                    <a:lnTo>
                      <a:pt x="148" y="1860"/>
                    </a:lnTo>
                    <a:lnTo>
                      <a:pt x="141" y="1874"/>
                    </a:lnTo>
                    <a:lnTo>
                      <a:pt x="137" y="1892"/>
                    </a:lnTo>
                    <a:lnTo>
                      <a:pt x="133" y="1913"/>
                    </a:lnTo>
                    <a:lnTo>
                      <a:pt x="129" y="1936"/>
                    </a:lnTo>
                    <a:lnTo>
                      <a:pt x="125" y="1959"/>
                    </a:lnTo>
                    <a:lnTo>
                      <a:pt x="122" y="1986"/>
                    </a:lnTo>
                    <a:lnTo>
                      <a:pt x="120" y="2013"/>
                    </a:lnTo>
                    <a:lnTo>
                      <a:pt x="117" y="2045"/>
                    </a:lnTo>
                    <a:lnTo>
                      <a:pt x="115" y="2076"/>
                    </a:lnTo>
                    <a:lnTo>
                      <a:pt x="114" y="2112"/>
                    </a:lnTo>
                    <a:lnTo>
                      <a:pt x="113" y="2150"/>
                    </a:lnTo>
                    <a:lnTo>
                      <a:pt x="113" y="2190"/>
                    </a:lnTo>
                    <a:lnTo>
                      <a:pt x="0" y="4389"/>
                    </a:lnTo>
                  </a:path>
                </a:pathLst>
              </a:custGeom>
              <a:noFill/>
              <a:ln w="17463">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314" name="ZoneTexte 313">
              <a:extLst>
                <a:ext uri="{FF2B5EF4-FFF2-40B4-BE49-F238E27FC236}">
                  <a16:creationId xmlns:a16="http://schemas.microsoft.com/office/drawing/2014/main" id="{D72391B3-A6A0-A7BE-7F24-B8D55F886D31}"/>
                </a:ext>
              </a:extLst>
            </p:cNvPr>
            <p:cNvSpPr txBox="1"/>
            <p:nvPr/>
          </p:nvSpPr>
          <p:spPr>
            <a:xfrm>
              <a:off x="10826732" y="4507627"/>
              <a:ext cx="1322798" cy="261610"/>
            </a:xfrm>
            <a:prstGeom prst="rect">
              <a:avLst/>
            </a:prstGeom>
            <a:noFill/>
          </p:spPr>
          <p:txBody>
            <a:bodyPr wrap="none" rtlCol="0">
              <a:spAutoFit/>
            </a:bodyPr>
            <a:lstStyle/>
            <a:p>
              <a:pPr algn="l"/>
              <a:r>
                <a:rPr lang="fr-FR" sz="1100" b="1" dirty="0">
                  <a:latin typeface="Calibri" panose="020F0502020204030204" pitchFamily="34" charset="0"/>
                  <a:ea typeface="Calibri" panose="020F0502020204030204" pitchFamily="34" charset="0"/>
                  <a:cs typeface="Calibri" panose="020F0502020204030204" pitchFamily="34" charset="0"/>
                </a:rPr>
                <a:t>IQ9 (17.442 µg/</a:t>
              </a:r>
              <a:r>
                <a:rPr lang="fr-FR" sz="1100" b="1" dirty="0" err="1">
                  <a:latin typeface="Calibri" panose="020F0502020204030204" pitchFamily="34" charset="0"/>
                  <a:ea typeface="Calibri" panose="020F0502020204030204" pitchFamily="34" charset="0"/>
                  <a:cs typeface="Calibri" panose="020F0502020204030204" pitchFamily="34" charset="0"/>
                </a:rPr>
                <a:t>mL</a:t>
              </a:r>
              <a:r>
                <a:rPr lang="fr-FR" sz="1100" b="1" dirty="0">
                  <a:latin typeface="Calibri" panose="020F0502020204030204" pitchFamily="34" charset="0"/>
                  <a:ea typeface="Calibri" panose="020F0502020204030204" pitchFamily="34" charset="0"/>
                  <a:cs typeface="Calibri" panose="020F0502020204030204" pitchFamily="34" charset="0"/>
                </a:rPr>
                <a:t>)</a:t>
              </a:r>
            </a:p>
          </p:txBody>
        </p:sp>
        <p:sp>
          <p:nvSpPr>
            <p:cNvPr id="315" name="ZoneTexte 314">
              <a:extLst>
                <a:ext uri="{FF2B5EF4-FFF2-40B4-BE49-F238E27FC236}">
                  <a16:creationId xmlns:a16="http://schemas.microsoft.com/office/drawing/2014/main" id="{C7A2495D-AC0F-DC2F-E6DB-2F320095BA7B}"/>
                </a:ext>
              </a:extLst>
            </p:cNvPr>
            <p:cNvSpPr txBox="1"/>
            <p:nvPr/>
          </p:nvSpPr>
          <p:spPr>
            <a:xfrm>
              <a:off x="10826732" y="4812505"/>
              <a:ext cx="1250663" cy="261610"/>
            </a:xfrm>
            <a:prstGeom prst="rect">
              <a:avLst/>
            </a:prstGeom>
            <a:noFill/>
          </p:spPr>
          <p:txBody>
            <a:bodyPr wrap="none" rtlCol="0">
              <a:spAutoFit/>
            </a:bodyPr>
            <a:lstStyle/>
            <a:p>
              <a:pPr algn="l"/>
              <a:r>
                <a:rPr lang="fr-FR" sz="1100" b="1" dirty="0">
                  <a:latin typeface="Calibri" panose="020F0502020204030204" pitchFamily="34" charset="0"/>
                  <a:ea typeface="Calibri" panose="020F0502020204030204" pitchFamily="34" charset="0"/>
                  <a:cs typeface="Calibri" panose="020F0502020204030204" pitchFamily="34" charset="0"/>
                </a:rPr>
                <a:t>IQ5 (9.690 µg/</a:t>
              </a:r>
              <a:r>
                <a:rPr lang="fr-FR" sz="1100" b="1" dirty="0" err="1">
                  <a:latin typeface="Calibri" panose="020F0502020204030204" pitchFamily="34" charset="0"/>
                  <a:ea typeface="Calibri" panose="020F0502020204030204" pitchFamily="34" charset="0"/>
                  <a:cs typeface="Calibri" panose="020F0502020204030204" pitchFamily="34" charset="0"/>
                </a:rPr>
                <a:t>mL</a:t>
              </a:r>
              <a:r>
                <a:rPr lang="fr-FR" sz="1100" b="1" dirty="0">
                  <a:latin typeface="Calibri" panose="020F0502020204030204" pitchFamily="34" charset="0"/>
                  <a:ea typeface="Calibri" panose="020F0502020204030204" pitchFamily="34" charset="0"/>
                  <a:cs typeface="Calibri" panose="020F0502020204030204" pitchFamily="34" charset="0"/>
                </a:rPr>
                <a:t>)</a:t>
              </a:r>
            </a:p>
          </p:txBody>
        </p:sp>
        <p:sp>
          <p:nvSpPr>
            <p:cNvPr id="316" name="ZoneTexte 315">
              <a:extLst>
                <a:ext uri="{FF2B5EF4-FFF2-40B4-BE49-F238E27FC236}">
                  <a16:creationId xmlns:a16="http://schemas.microsoft.com/office/drawing/2014/main" id="{960D3DF5-ED14-1C30-E379-D339586574B0}"/>
                </a:ext>
              </a:extLst>
            </p:cNvPr>
            <p:cNvSpPr txBox="1"/>
            <p:nvPr/>
          </p:nvSpPr>
          <p:spPr>
            <a:xfrm>
              <a:off x="10826732" y="5010414"/>
              <a:ext cx="1250663" cy="261610"/>
            </a:xfrm>
            <a:prstGeom prst="rect">
              <a:avLst/>
            </a:prstGeom>
            <a:noFill/>
          </p:spPr>
          <p:txBody>
            <a:bodyPr wrap="none" rtlCol="0">
              <a:spAutoFit/>
            </a:bodyPr>
            <a:lstStyle/>
            <a:p>
              <a:pPr algn="l"/>
              <a:r>
                <a:rPr lang="fr-FR" sz="1100" b="1" dirty="0">
                  <a:latin typeface="Calibri" panose="020F0502020204030204" pitchFamily="34" charset="0"/>
                  <a:ea typeface="Calibri" panose="020F0502020204030204" pitchFamily="34" charset="0"/>
                  <a:cs typeface="Calibri" panose="020F0502020204030204" pitchFamily="34" charset="0"/>
                </a:rPr>
                <a:t>IQ3 (5.814 µg/</a:t>
              </a:r>
              <a:r>
                <a:rPr lang="fr-FR" sz="1100" b="1" dirty="0" err="1">
                  <a:latin typeface="Calibri" panose="020F0502020204030204" pitchFamily="34" charset="0"/>
                  <a:ea typeface="Calibri" panose="020F0502020204030204" pitchFamily="34" charset="0"/>
                  <a:cs typeface="Calibri" panose="020F0502020204030204" pitchFamily="34" charset="0"/>
                </a:rPr>
                <a:t>mL</a:t>
              </a:r>
              <a:r>
                <a:rPr lang="fr-FR" sz="1100" b="1" dirty="0">
                  <a:latin typeface="Calibri" panose="020F0502020204030204" pitchFamily="34" charset="0"/>
                  <a:ea typeface="Calibri" panose="020F0502020204030204" pitchFamily="34" charset="0"/>
                  <a:cs typeface="Calibri" panose="020F0502020204030204" pitchFamily="34" charset="0"/>
                </a:rPr>
                <a:t>)</a:t>
              </a:r>
            </a:p>
          </p:txBody>
        </p:sp>
        <p:sp>
          <p:nvSpPr>
            <p:cNvPr id="317" name="ZoneTexte 316">
              <a:extLst>
                <a:ext uri="{FF2B5EF4-FFF2-40B4-BE49-F238E27FC236}">
                  <a16:creationId xmlns:a16="http://schemas.microsoft.com/office/drawing/2014/main" id="{FEC339DD-3B93-51E4-704C-17537BF24795}"/>
                </a:ext>
              </a:extLst>
            </p:cNvPr>
            <p:cNvSpPr txBox="1"/>
            <p:nvPr/>
          </p:nvSpPr>
          <p:spPr>
            <a:xfrm>
              <a:off x="10826732" y="5211062"/>
              <a:ext cx="1250663" cy="261610"/>
            </a:xfrm>
            <a:prstGeom prst="rect">
              <a:avLst/>
            </a:prstGeom>
            <a:noFill/>
          </p:spPr>
          <p:txBody>
            <a:bodyPr wrap="none" rtlCol="0">
              <a:spAutoFit/>
            </a:bodyPr>
            <a:lstStyle/>
            <a:p>
              <a:pPr algn="l"/>
              <a:r>
                <a:rPr lang="fr-FR" sz="1100" b="1" dirty="0">
                  <a:latin typeface="Calibri" panose="020F0502020204030204" pitchFamily="34" charset="0"/>
                  <a:ea typeface="Calibri" panose="020F0502020204030204" pitchFamily="34" charset="0"/>
                  <a:cs typeface="Calibri" panose="020F0502020204030204" pitchFamily="34" charset="0"/>
                </a:rPr>
                <a:t>IQ1 (1.938 µg/</a:t>
              </a:r>
              <a:r>
                <a:rPr lang="fr-FR" sz="1100" b="1" dirty="0" err="1">
                  <a:latin typeface="Calibri" panose="020F0502020204030204" pitchFamily="34" charset="0"/>
                  <a:ea typeface="Calibri" panose="020F0502020204030204" pitchFamily="34" charset="0"/>
                  <a:cs typeface="Calibri" panose="020F0502020204030204" pitchFamily="34" charset="0"/>
                </a:rPr>
                <a:t>mL</a:t>
              </a:r>
              <a:r>
                <a:rPr lang="fr-FR" sz="1100" b="1" dirty="0">
                  <a:latin typeface="Calibri" panose="020F0502020204030204" pitchFamily="34" charset="0"/>
                  <a:ea typeface="Calibri" panose="020F0502020204030204" pitchFamily="34" charset="0"/>
                  <a:cs typeface="Calibri" panose="020F0502020204030204" pitchFamily="34" charset="0"/>
                </a:rPr>
                <a:t>)</a:t>
              </a:r>
            </a:p>
          </p:txBody>
        </p:sp>
        <p:sp>
          <p:nvSpPr>
            <p:cNvPr id="318" name="ZoneTexte 317">
              <a:extLst>
                <a:ext uri="{FF2B5EF4-FFF2-40B4-BE49-F238E27FC236}">
                  <a16:creationId xmlns:a16="http://schemas.microsoft.com/office/drawing/2014/main" id="{689074E4-E294-01C8-8F7B-6094592F8040}"/>
                </a:ext>
              </a:extLst>
            </p:cNvPr>
            <p:cNvSpPr txBox="1"/>
            <p:nvPr/>
          </p:nvSpPr>
          <p:spPr>
            <a:xfrm>
              <a:off x="6440694" y="5369018"/>
              <a:ext cx="250390" cy="246221"/>
            </a:xfrm>
            <a:prstGeom prst="rect">
              <a:avLst/>
            </a:prstGeom>
            <a:noFill/>
          </p:spPr>
          <p:txBody>
            <a:bodyPr wrap="none" rtlCol="0">
              <a:spAutoFit/>
            </a:bodyPr>
            <a:lstStyle/>
            <a:p>
              <a:pPr algn="r"/>
              <a:r>
                <a:rPr lang="fr-FR" sz="1000" dirty="0">
                  <a:latin typeface="Calibri" panose="020F0502020204030204" pitchFamily="34" charset="0"/>
                  <a:ea typeface="Calibri" panose="020F0502020204030204" pitchFamily="34" charset="0"/>
                  <a:cs typeface="Calibri" panose="020F0502020204030204" pitchFamily="34" charset="0"/>
                </a:rPr>
                <a:t>0</a:t>
              </a:r>
            </a:p>
          </p:txBody>
        </p:sp>
        <p:sp>
          <p:nvSpPr>
            <p:cNvPr id="319" name="ZoneTexte 318">
              <a:extLst>
                <a:ext uri="{FF2B5EF4-FFF2-40B4-BE49-F238E27FC236}">
                  <a16:creationId xmlns:a16="http://schemas.microsoft.com/office/drawing/2014/main" id="{30875492-625D-9600-6351-32C433908D23}"/>
                </a:ext>
              </a:extLst>
            </p:cNvPr>
            <p:cNvSpPr txBox="1"/>
            <p:nvPr/>
          </p:nvSpPr>
          <p:spPr>
            <a:xfrm>
              <a:off x="6374972" y="4511676"/>
              <a:ext cx="316112" cy="246221"/>
            </a:xfrm>
            <a:prstGeom prst="rect">
              <a:avLst/>
            </a:prstGeom>
            <a:noFill/>
          </p:spPr>
          <p:txBody>
            <a:bodyPr wrap="none" rtlCol="0">
              <a:spAutoFit/>
            </a:bodyPr>
            <a:lstStyle/>
            <a:p>
              <a:pPr algn="r"/>
              <a:r>
                <a:rPr lang="fr-FR" sz="1000" dirty="0">
                  <a:latin typeface="Calibri" panose="020F0502020204030204" pitchFamily="34" charset="0"/>
                  <a:ea typeface="Calibri" panose="020F0502020204030204" pitchFamily="34" charset="0"/>
                  <a:cs typeface="Calibri" panose="020F0502020204030204" pitchFamily="34" charset="0"/>
                </a:rPr>
                <a:t>20</a:t>
              </a:r>
            </a:p>
          </p:txBody>
        </p:sp>
        <p:sp>
          <p:nvSpPr>
            <p:cNvPr id="320" name="ZoneTexte 319">
              <a:extLst>
                <a:ext uri="{FF2B5EF4-FFF2-40B4-BE49-F238E27FC236}">
                  <a16:creationId xmlns:a16="http://schemas.microsoft.com/office/drawing/2014/main" id="{3DAFD81C-377D-B33D-FF79-48A3CFF6325C}"/>
                </a:ext>
              </a:extLst>
            </p:cNvPr>
            <p:cNvSpPr txBox="1"/>
            <p:nvPr/>
          </p:nvSpPr>
          <p:spPr>
            <a:xfrm>
              <a:off x="6374972" y="3635375"/>
              <a:ext cx="316112" cy="246221"/>
            </a:xfrm>
            <a:prstGeom prst="rect">
              <a:avLst/>
            </a:prstGeom>
            <a:noFill/>
          </p:spPr>
          <p:txBody>
            <a:bodyPr wrap="none" rtlCol="0">
              <a:spAutoFit/>
            </a:bodyPr>
            <a:lstStyle/>
            <a:p>
              <a:pPr algn="r"/>
              <a:r>
                <a:rPr lang="fr-FR" sz="1000" dirty="0">
                  <a:latin typeface="Calibri" panose="020F0502020204030204" pitchFamily="34" charset="0"/>
                  <a:ea typeface="Calibri" panose="020F0502020204030204" pitchFamily="34" charset="0"/>
                  <a:cs typeface="Calibri" panose="020F0502020204030204" pitchFamily="34" charset="0"/>
                </a:rPr>
                <a:t>40</a:t>
              </a:r>
            </a:p>
          </p:txBody>
        </p:sp>
        <p:sp>
          <p:nvSpPr>
            <p:cNvPr id="321" name="ZoneTexte 320">
              <a:extLst>
                <a:ext uri="{FF2B5EF4-FFF2-40B4-BE49-F238E27FC236}">
                  <a16:creationId xmlns:a16="http://schemas.microsoft.com/office/drawing/2014/main" id="{C39C3782-4D5F-54FF-FBA1-E675AE744331}"/>
                </a:ext>
              </a:extLst>
            </p:cNvPr>
            <p:cNvSpPr txBox="1"/>
            <p:nvPr/>
          </p:nvSpPr>
          <p:spPr>
            <a:xfrm>
              <a:off x="6822382" y="5703417"/>
              <a:ext cx="250389" cy="246221"/>
            </a:xfrm>
            <a:prstGeom prst="rect">
              <a:avLst/>
            </a:prstGeom>
            <a:noFill/>
          </p:spPr>
          <p:txBody>
            <a:bodyPr wrap="none" rtlCol="0">
              <a:spAutoFit/>
            </a:bodyPr>
            <a:lstStyle/>
            <a:p>
              <a:pPr algn="ctr"/>
              <a:r>
                <a:rPr lang="fr-FR" sz="1000" dirty="0">
                  <a:latin typeface="Calibri" panose="020F0502020204030204" pitchFamily="34" charset="0"/>
                  <a:ea typeface="Calibri" panose="020F0502020204030204" pitchFamily="34" charset="0"/>
                  <a:cs typeface="Calibri" panose="020F0502020204030204" pitchFamily="34" charset="0"/>
                </a:rPr>
                <a:t>1</a:t>
              </a:r>
            </a:p>
          </p:txBody>
        </p:sp>
        <p:sp>
          <p:nvSpPr>
            <p:cNvPr id="322" name="ZoneTexte 321">
              <a:extLst>
                <a:ext uri="{FF2B5EF4-FFF2-40B4-BE49-F238E27FC236}">
                  <a16:creationId xmlns:a16="http://schemas.microsoft.com/office/drawing/2014/main" id="{2CE4A047-2556-0A4C-8CC9-6D2D0BA4E583}"/>
                </a:ext>
              </a:extLst>
            </p:cNvPr>
            <p:cNvSpPr txBox="1"/>
            <p:nvPr/>
          </p:nvSpPr>
          <p:spPr>
            <a:xfrm>
              <a:off x="7602305" y="5703417"/>
              <a:ext cx="250389" cy="246221"/>
            </a:xfrm>
            <a:prstGeom prst="rect">
              <a:avLst/>
            </a:prstGeom>
            <a:noFill/>
          </p:spPr>
          <p:txBody>
            <a:bodyPr wrap="none" rtlCol="0">
              <a:spAutoFit/>
            </a:bodyPr>
            <a:lstStyle/>
            <a:p>
              <a:pPr algn="ctr"/>
              <a:r>
                <a:rPr lang="fr-FR" sz="1000" dirty="0">
                  <a:latin typeface="Calibri" panose="020F0502020204030204" pitchFamily="34" charset="0"/>
                  <a:ea typeface="Calibri" panose="020F0502020204030204" pitchFamily="34" charset="0"/>
                  <a:cs typeface="Calibri" panose="020F0502020204030204" pitchFamily="34" charset="0"/>
                </a:rPr>
                <a:t>3</a:t>
              </a:r>
            </a:p>
          </p:txBody>
        </p:sp>
        <p:sp>
          <p:nvSpPr>
            <p:cNvPr id="323" name="ZoneTexte 322">
              <a:extLst>
                <a:ext uri="{FF2B5EF4-FFF2-40B4-BE49-F238E27FC236}">
                  <a16:creationId xmlns:a16="http://schemas.microsoft.com/office/drawing/2014/main" id="{C7FB0EF1-8211-56C1-446C-4980E7BFF27C}"/>
                </a:ext>
              </a:extLst>
            </p:cNvPr>
            <p:cNvSpPr txBox="1"/>
            <p:nvPr/>
          </p:nvSpPr>
          <p:spPr>
            <a:xfrm>
              <a:off x="8378305" y="5703417"/>
              <a:ext cx="250389" cy="246221"/>
            </a:xfrm>
            <a:prstGeom prst="rect">
              <a:avLst/>
            </a:prstGeom>
            <a:noFill/>
          </p:spPr>
          <p:txBody>
            <a:bodyPr wrap="none" rtlCol="0">
              <a:spAutoFit/>
            </a:bodyPr>
            <a:lstStyle/>
            <a:p>
              <a:pPr algn="ctr"/>
              <a:r>
                <a:rPr lang="fr-FR" sz="1000" dirty="0">
                  <a:latin typeface="Calibri" panose="020F0502020204030204" pitchFamily="34" charset="0"/>
                  <a:ea typeface="Calibri" panose="020F0502020204030204" pitchFamily="34" charset="0"/>
                  <a:cs typeface="Calibri" panose="020F0502020204030204" pitchFamily="34" charset="0"/>
                </a:rPr>
                <a:t>5</a:t>
              </a:r>
            </a:p>
          </p:txBody>
        </p:sp>
        <p:sp>
          <p:nvSpPr>
            <p:cNvPr id="324" name="ZoneTexte 323">
              <a:extLst>
                <a:ext uri="{FF2B5EF4-FFF2-40B4-BE49-F238E27FC236}">
                  <a16:creationId xmlns:a16="http://schemas.microsoft.com/office/drawing/2014/main" id="{EE406D73-6496-D341-2EF2-51FCBA3078E3}"/>
                </a:ext>
              </a:extLst>
            </p:cNvPr>
            <p:cNvSpPr txBox="1"/>
            <p:nvPr/>
          </p:nvSpPr>
          <p:spPr>
            <a:xfrm>
              <a:off x="9161506" y="5703417"/>
              <a:ext cx="250389" cy="246221"/>
            </a:xfrm>
            <a:prstGeom prst="rect">
              <a:avLst/>
            </a:prstGeom>
            <a:noFill/>
          </p:spPr>
          <p:txBody>
            <a:bodyPr wrap="none" rtlCol="0">
              <a:spAutoFit/>
            </a:bodyPr>
            <a:lstStyle/>
            <a:p>
              <a:pPr algn="ctr"/>
              <a:r>
                <a:rPr lang="fr-FR" sz="1000" dirty="0">
                  <a:latin typeface="Calibri" panose="020F0502020204030204" pitchFamily="34" charset="0"/>
                  <a:ea typeface="Calibri" panose="020F0502020204030204" pitchFamily="34" charset="0"/>
                  <a:cs typeface="Calibri" panose="020F0502020204030204" pitchFamily="34" charset="0"/>
                </a:rPr>
                <a:t>7</a:t>
              </a:r>
            </a:p>
          </p:txBody>
        </p:sp>
        <p:sp>
          <p:nvSpPr>
            <p:cNvPr id="325" name="ZoneTexte 324">
              <a:extLst>
                <a:ext uri="{FF2B5EF4-FFF2-40B4-BE49-F238E27FC236}">
                  <a16:creationId xmlns:a16="http://schemas.microsoft.com/office/drawing/2014/main" id="{BBEC0A11-E394-8776-CD26-50689C683D1A}"/>
                </a:ext>
              </a:extLst>
            </p:cNvPr>
            <p:cNvSpPr txBox="1"/>
            <p:nvPr/>
          </p:nvSpPr>
          <p:spPr>
            <a:xfrm>
              <a:off x="9925280" y="5703417"/>
              <a:ext cx="250389" cy="246221"/>
            </a:xfrm>
            <a:prstGeom prst="rect">
              <a:avLst/>
            </a:prstGeom>
            <a:noFill/>
          </p:spPr>
          <p:txBody>
            <a:bodyPr wrap="none" rtlCol="0">
              <a:spAutoFit/>
            </a:bodyPr>
            <a:lstStyle/>
            <a:p>
              <a:pPr algn="ctr"/>
              <a:r>
                <a:rPr lang="fr-FR" sz="1000" dirty="0">
                  <a:latin typeface="Calibri" panose="020F0502020204030204" pitchFamily="34" charset="0"/>
                  <a:ea typeface="Calibri" panose="020F0502020204030204" pitchFamily="34" charset="0"/>
                  <a:cs typeface="Calibri" panose="020F0502020204030204" pitchFamily="34" charset="0"/>
                </a:rPr>
                <a:t>9</a:t>
              </a:r>
            </a:p>
          </p:txBody>
        </p:sp>
        <p:sp>
          <p:nvSpPr>
            <p:cNvPr id="326" name="ZoneTexte 325">
              <a:extLst>
                <a:ext uri="{FF2B5EF4-FFF2-40B4-BE49-F238E27FC236}">
                  <a16:creationId xmlns:a16="http://schemas.microsoft.com/office/drawing/2014/main" id="{C2461329-4961-AE70-A7AA-7F7B8FFA088C}"/>
                </a:ext>
              </a:extLst>
            </p:cNvPr>
            <p:cNvSpPr txBox="1"/>
            <p:nvPr/>
          </p:nvSpPr>
          <p:spPr>
            <a:xfrm>
              <a:off x="10680015" y="5703417"/>
              <a:ext cx="316112" cy="246221"/>
            </a:xfrm>
            <a:prstGeom prst="rect">
              <a:avLst/>
            </a:prstGeom>
            <a:noFill/>
          </p:spPr>
          <p:txBody>
            <a:bodyPr wrap="none" rtlCol="0">
              <a:spAutoFit/>
            </a:bodyPr>
            <a:lstStyle/>
            <a:p>
              <a:pPr algn="ctr"/>
              <a:r>
                <a:rPr lang="fr-FR" sz="1000" dirty="0">
                  <a:latin typeface="Calibri" panose="020F0502020204030204" pitchFamily="34" charset="0"/>
                  <a:ea typeface="Calibri" panose="020F0502020204030204" pitchFamily="34" charset="0"/>
                  <a:cs typeface="Calibri" panose="020F0502020204030204" pitchFamily="34" charset="0"/>
                </a:rPr>
                <a:t>11</a:t>
              </a:r>
            </a:p>
          </p:txBody>
        </p:sp>
        <p:sp>
          <p:nvSpPr>
            <p:cNvPr id="327" name="ZoneTexte 326">
              <a:extLst>
                <a:ext uri="{FF2B5EF4-FFF2-40B4-BE49-F238E27FC236}">
                  <a16:creationId xmlns:a16="http://schemas.microsoft.com/office/drawing/2014/main" id="{805C3052-3917-D41D-E116-4B95D9CFEE7E}"/>
                </a:ext>
              </a:extLst>
            </p:cNvPr>
            <p:cNvSpPr txBox="1"/>
            <p:nvPr/>
          </p:nvSpPr>
          <p:spPr>
            <a:xfrm>
              <a:off x="8603264" y="5992110"/>
              <a:ext cx="956826" cy="276999"/>
            </a:xfrm>
            <a:prstGeom prst="rect">
              <a:avLst/>
            </a:prstGeom>
            <a:noFill/>
          </p:spPr>
          <p:txBody>
            <a:bodyPr wrap="none" rtlCol="0">
              <a:spAutoFit/>
            </a:bodyPr>
            <a:lstStyle/>
            <a:p>
              <a:pPr algn="ctr"/>
              <a:r>
                <a:rPr lang="en-US" sz="1200" b="1" dirty="0">
                  <a:latin typeface="Calibri" panose="020F0502020204030204" pitchFamily="34" charset="0"/>
                  <a:ea typeface="Calibri" panose="020F0502020204030204" pitchFamily="34" charset="0"/>
                  <a:cs typeface="Calibri" panose="020F0502020204030204" pitchFamily="34" charset="0"/>
                </a:rPr>
                <a:t>Time (days)</a:t>
              </a:r>
            </a:p>
          </p:txBody>
        </p:sp>
      </p:grpSp>
      <p:sp>
        <p:nvSpPr>
          <p:cNvPr id="330" name="ZoneTexte 329">
            <a:extLst>
              <a:ext uri="{FF2B5EF4-FFF2-40B4-BE49-F238E27FC236}">
                <a16:creationId xmlns:a16="http://schemas.microsoft.com/office/drawing/2014/main" id="{BAF68B51-3A63-0737-EA1D-5C9948090FD2}"/>
              </a:ext>
            </a:extLst>
          </p:cNvPr>
          <p:cNvSpPr txBox="1"/>
          <p:nvPr/>
        </p:nvSpPr>
        <p:spPr>
          <a:xfrm>
            <a:off x="710042" y="1844824"/>
            <a:ext cx="4378378" cy="646331"/>
          </a:xfrm>
          <a:prstGeom prst="rect">
            <a:avLst/>
          </a:prstGeom>
          <a:noFill/>
        </p:spPr>
        <p:txBody>
          <a:bodyPr wrap="none" rtlCol="0">
            <a:spAutoFit/>
          </a:bodyPr>
          <a:lstStyle/>
          <a:p>
            <a:pPr algn="ctr"/>
            <a:r>
              <a:rPr lang="en-US" b="1" dirty="0">
                <a:solidFill>
                  <a:srgbClr val="0070C0"/>
                </a:solidFill>
              </a:rPr>
              <a:t>GS-1720 plasma concentration-time profiles</a:t>
            </a:r>
          </a:p>
          <a:p>
            <a:pPr algn="ctr"/>
            <a:r>
              <a:rPr lang="en-US" b="1" dirty="0">
                <a:solidFill>
                  <a:srgbClr val="0070C0"/>
                </a:solidFill>
              </a:rPr>
              <a:t>after oral single dose</a:t>
            </a:r>
          </a:p>
        </p:txBody>
      </p:sp>
      <p:sp>
        <p:nvSpPr>
          <p:cNvPr id="331" name="ZoneTexte 330">
            <a:extLst>
              <a:ext uri="{FF2B5EF4-FFF2-40B4-BE49-F238E27FC236}">
                <a16:creationId xmlns:a16="http://schemas.microsoft.com/office/drawing/2014/main" id="{7F0D67F2-7098-8404-40DE-2ED9414DA61C}"/>
              </a:ext>
            </a:extLst>
          </p:cNvPr>
          <p:cNvSpPr txBox="1"/>
          <p:nvPr/>
        </p:nvSpPr>
        <p:spPr>
          <a:xfrm>
            <a:off x="6059287" y="1775823"/>
            <a:ext cx="5877250" cy="369332"/>
          </a:xfrm>
          <a:prstGeom prst="rect">
            <a:avLst/>
          </a:prstGeom>
          <a:noFill/>
        </p:spPr>
        <p:txBody>
          <a:bodyPr wrap="none" rtlCol="0">
            <a:spAutoFit/>
          </a:bodyPr>
          <a:lstStyle/>
          <a:p>
            <a:pPr algn="ctr"/>
            <a:r>
              <a:rPr lang="en-US" b="1" dirty="0">
                <a:solidFill>
                  <a:srgbClr val="0070C0"/>
                </a:solidFill>
              </a:rPr>
              <a:t>Model-simulated PK of GS-1720 for Phase 1b dose selection</a:t>
            </a:r>
          </a:p>
        </p:txBody>
      </p:sp>
      <p:sp>
        <p:nvSpPr>
          <p:cNvPr id="332" name="ZoneTexte 331">
            <a:extLst>
              <a:ext uri="{FF2B5EF4-FFF2-40B4-BE49-F238E27FC236}">
                <a16:creationId xmlns:a16="http://schemas.microsoft.com/office/drawing/2014/main" id="{8310695E-DF63-0797-58AA-813F8A4D521C}"/>
              </a:ext>
            </a:extLst>
          </p:cNvPr>
          <p:cNvSpPr txBox="1"/>
          <p:nvPr/>
        </p:nvSpPr>
        <p:spPr>
          <a:xfrm>
            <a:off x="5205250" y="4621473"/>
            <a:ext cx="1140056" cy="307777"/>
          </a:xfrm>
          <a:prstGeom prst="rect">
            <a:avLst/>
          </a:prstGeom>
          <a:noFill/>
        </p:spPr>
        <p:txBody>
          <a:bodyPr wrap="none" rtlCol="0">
            <a:spAutoFit/>
          </a:bodyPr>
          <a:lstStyle/>
          <a:p>
            <a:r>
              <a:rPr lang="fr-FR" sz="1400" dirty="0"/>
              <a:t>50 mg (n = 8)</a:t>
            </a:r>
          </a:p>
        </p:txBody>
      </p:sp>
      <p:sp>
        <p:nvSpPr>
          <p:cNvPr id="333" name="ZoneTexte 332">
            <a:extLst>
              <a:ext uri="{FF2B5EF4-FFF2-40B4-BE49-F238E27FC236}">
                <a16:creationId xmlns:a16="http://schemas.microsoft.com/office/drawing/2014/main" id="{AA75AEE8-701F-5454-6124-5D3FA63F32E2}"/>
              </a:ext>
            </a:extLst>
          </p:cNvPr>
          <p:cNvSpPr txBox="1"/>
          <p:nvPr/>
        </p:nvSpPr>
        <p:spPr>
          <a:xfrm>
            <a:off x="5205250" y="3957997"/>
            <a:ext cx="1322798" cy="307777"/>
          </a:xfrm>
          <a:prstGeom prst="rect">
            <a:avLst/>
          </a:prstGeom>
          <a:noFill/>
        </p:spPr>
        <p:txBody>
          <a:bodyPr wrap="none" rtlCol="0">
            <a:spAutoFit/>
          </a:bodyPr>
          <a:lstStyle/>
          <a:p>
            <a:r>
              <a:rPr lang="fr-FR" sz="1400" dirty="0"/>
              <a:t>1350 mg (n = 8)</a:t>
            </a:r>
          </a:p>
        </p:txBody>
      </p:sp>
      <p:sp>
        <p:nvSpPr>
          <p:cNvPr id="334" name="ZoneTexte 333">
            <a:extLst>
              <a:ext uri="{FF2B5EF4-FFF2-40B4-BE49-F238E27FC236}">
                <a16:creationId xmlns:a16="http://schemas.microsoft.com/office/drawing/2014/main" id="{7AB1EEDC-80E4-999C-81B4-F5C3E93349C9}"/>
              </a:ext>
            </a:extLst>
          </p:cNvPr>
          <p:cNvSpPr txBox="1"/>
          <p:nvPr/>
        </p:nvSpPr>
        <p:spPr>
          <a:xfrm>
            <a:off x="5205250" y="4250097"/>
            <a:ext cx="1231427" cy="307777"/>
          </a:xfrm>
          <a:prstGeom prst="rect">
            <a:avLst/>
          </a:prstGeom>
          <a:noFill/>
        </p:spPr>
        <p:txBody>
          <a:bodyPr wrap="none" rtlCol="0">
            <a:spAutoFit/>
          </a:bodyPr>
          <a:lstStyle/>
          <a:p>
            <a:r>
              <a:rPr lang="fr-FR" sz="1400" dirty="0"/>
              <a:t>450 mg (n = 8)</a:t>
            </a:r>
          </a:p>
        </p:txBody>
      </p:sp>
      <p:sp>
        <p:nvSpPr>
          <p:cNvPr id="335" name="ZoneTexte 334">
            <a:extLst>
              <a:ext uri="{FF2B5EF4-FFF2-40B4-BE49-F238E27FC236}">
                <a16:creationId xmlns:a16="http://schemas.microsoft.com/office/drawing/2014/main" id="{DBB78AB9-F112-7A51-ADCF-B5092975C509}"/>
              </a:ext>
            </a:extLst>
          </p:cNvPr>
          <p:cNvSpPr txBox="1"/>
          <p:nvPr/>
        </p:nvSpPr>
        <p:spPr>
          <a:xfrm>
            <a:off x="5205250" y="4435480"/>
            <a:ext cx="1231427" cy="307777"/>
          </a:xfrm>
          <a:prstGeom prst="rect">
            <a:avLst/>
          </a:prstGeom>
          <a:noFill/>
        </p:spPr>
        <p:txBody>
          <a:bodyPr wrap="none" rtlCol="0">
            <a:spAutoFit/>
          </a:bodyPr>
          <a:lstStyle/>
          <a:p>
            <a:r>
              <a:rPr lang="fr-FR" sz="1400" dirty="0"/>
              <a:t>300 mg (n = 8)</a:t>
            </a:r>
          </a:p>
        </p:txBody>
      </p:sp>
      <p:sp>
        <p:nvSpPr>
          <p:cNvPr id="336" name="ZoneTexte 335">
            <a:extLst>
              <a:ext uri="{FF2B5EF4-FFF2-40B4-BE49-F238E27FC236}">
                <a16:creationId xmlns:a16="http://schemas.microsoft.com/office/drawing/2014/main" id="{062759B5-1916-EDB3-3DFE-6B24298EDCCA}"/>
              </a:ext>
            </a:extLst>
          </p:cNvPr>
          <p:cNvSpPr txBox="1"/>
          <p:nvPr/>
        </p:nvSpPr>
        <p:spPr>
          <a:xfrm>
            <a:off x="514031" y="6177098"/>
            <a:ext cx="7456144" cy="400110"/>
          </a:xfrm>
          <a:prstGeom prst="rect">
            <a:avLst/>
          </a:prstGeom>
          <a:noFill/>
        </p:spPr>
        <p:txBody>
          <a:bodyPr wrap="none" rtlCol="0">
            <a:spAutoFit/>
          </a:bodyPr>
          <a:lstStyle/>
          <a:p>
            <a:pPr marL="285750" indent="-285750">
              <a:buClr>
                <a:srgbClr val="0070C0"/>
              </a:buClr>
              <a:buFont typeface="Arial" panose="020B0604020202020204" pitchFamily="34" charset="0"/>
              <a:buChar char="•"/>
            </a:pPr>
            <a:r>
              <a:rPr lang="en-US" sz="2000" dirty="0"/>
              <a:t>Further development ongoing (? dose of 450 mg D1 + D2 then QW)</a:t>
            </a:r>
          </a:p>
        </p:txBody>
      </p:sp>
    </p:spTree>
    <p:extLst>
      <p:ext uri="{BB962C8B-B14F-4D97-AF65-F5344CB8AC3E}">
        <p14:creationId xmlns:p14="http://schemas.microsoft.com/office/powerpoint/2010/main" val="29818698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DA9392-B3C6-3D6B-BCE5-1F68874D3024}"/>
              </a:ext>
            </a:extLst>
          </p:cNvPr>
          <p:cNvSpPr>
            <a:spLocks noGrp="1"/>
          </p:cNvSpPr>
          <p:nvPr>
            <p:ph type="title"/>
          </p:nvPr>
        </p:nvSpPr>
        <p:spPr/>
        <p:txBody>
          <a:bodyPr/>
          <a:lstStyle/>
          <a:p>
            <a:r>
              <a:rPr lang="en-US"/>
              <a:t>New CAB prodrug</a:t>
            </a:r>
          </a:p>
        </p:txBody>
      </p:sp>
      <p:sp>
        <p:nvSpPr>
          <p:cNvPr id="6" name="Text Placeholder 22">
            <a:extLst>
              <a:ext uri="{FF2B5EF4-FFF2-40B4-BE49-F238E27FC236}">
                <a16:creationId xmlns:a16="http://schemas.microsoft.com/office/drawing/2014/main" id="{8CDF4104-E0CA-0A49-A4B4-3DA32BB9287A}"/>
              </a:ext>
            </a:extLst>
          </p:cNvPr>
          <p:cNvSpPr txBox="1">
            <a:spLocks/>
          </p:cNvSpPr>
          <p:nvPr/>
        </p:nvSpPr>
        <p:spPr bwMode="auto">
          <a:xfrm>
            <a:off x="9460374" y="6566273"/>
            <a:ext cx="26156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a:solidFill>
                  <a:schemeClr val="tx1"/>
                </a:solidFill>
                <a:latin typeface="+mn-lt"/>
              </a:rPr>
              <a:t>Baker M, et al.</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AIDS2024 ; # </a:t>
            </a:r>
            <a:r>
              <a:rPr lang="en-US" sz="1200" i="1" kern="0" dirty="0">
                <a:solidFill>
                  <a:schemeClr val="tx1"/>
                </a:solidFill>
                <a:latin typeface="+mn-lt"/>
              </a:rPr>
              <a:t>WEPEA028</a:t>
            </a:r>
            <a:endPar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3" name="Espace réservé du contenu 4">
            <a:extLst>
              <a:ext uri="{FF2B5EF4-FFF2-40B4-BE49-F238E27FC236}">
                <a16:creationId xmlns:a16="http://schemas.microsoft.com/office/drawing/2014/main" id="{DA9FFFAC-B651-716A-C444-653D5FCEA942}"/>
              </a:ext>
            </a:extLst>
          </p:cNvPr>
          <p:cNvSpPr txBox="1">
            <a:spLocks/>
          </p:cNvSpPr>
          <p:nvPr/>
        </p:nvSpPr>
        <p:spPr>
          <a:xfrm>
            <a:off x="424391" y="1305535"/>
            <a:ext cx="11343217" cy="733253"/>
          </a:xfrm>
          <a:prstGeom prst="rect">
            <a:avLst/>
          </a:prstGeom>
        </p:spPr>
        <p:txBody>
          <a:bodyPr/>
          <a:lstStyle>
            <a:lvl1pPr marL="257175" indent="-257175" algn="l" defTabSz="342900" rtl="0" eaLnBrk="1" latinLnBrk="0" hangingPunct="1">
              <a:spcBef>
                <a:spcPct val="20000"/>
              </a:spcBef>
              <a:buClr>
                <a:srgbClr val="0070C0"/>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0070C0"/>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0070C0"/>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0070C0"/>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0070C0"/>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2000" dirty="0"/>
              <a:t>2 new formulations of VH-310, a CAB prodrug were investigated in preclinical studies</a:t>
            </a:r>
          </a:p>
          <a:p>
            <a:r>
              <a:rPr lang="en-US" sz="2000" dirty="0"/>
              <a:t>SC single injections of both formulations: apparent half-life &gt; 28 weeks</a:t>
            </a:r>
          </a:p>
        </p:txBody>
      </p:sp>
      <p:sp>
        <p:nvSpPr>
          <p:cNvPr id="492" name="ZoneTexte 491">
            <a:extLst>
              <a:ext uri="{FF2B5EF4-FFF2-40B4-BE49-F238E27FC236}">
                <a16:creationId xmlns:a16="http://schemas.microsoft.com/office/drawing/2014/main" id="{0BBABE49-A583-2490-8FCC-B6C84BC52A88}"/>
              </a:ext>
            </a:extLst>
          </p:cNvPr>
          <p:cNvSpPr txBox="1"/>
          <p:nvPr/>
        </p:nvSpPr>
        <p:spPr>
          <a:xfrm>
            <a:off x="823750" y="2510076"/>
            <a:ext cx="4949561" cy="338554"/>
          </a:xfrm>
          <a:prstGeom prst="rect">
            <a:avLst/>
          </a:prstGeom>
          <a:noFill/>
        </p:spPr>
        <p:txBody>
          <a:bodyPr wrap="none" rtlCol="0">
            <a:spAutoFit/>
          </a:bodyPr>
          <a:lstStyle/>
          <a:p>
            <a:pPr algn="ctr"/>
            <a:r>
              <a:rPr lang="en-US" sz="1600" b="1">
                <a:solidFill>
                  <a:srgbClr val="0070C0"/>
                </a:solidFill>
                <a:latin typeface="Calibri" panose="020F0502020204030204" pitchFamily="34" charset="0"/>
                <a:ea typeface="Calibri" panose="020F0502020204030204" pitchFamily="34" charset="0"/>
                <a:cs typeface="Calibri" panose="020F0502020204030204" pitchFamily="34" charset="0"/>
              </a:rPr>
              <a:t>VH-310 plasma concentration, ng/mL according to dose</a:t>
            </a:r>
          </a:p>
        </p:txBody>
      </p:sp>
      <p:grpSp>
        <p:nvGrpSpPr>
          <p:cNvPr id="4" name="Groupe 3">
            <a:extLst>
              <a:ext uri="{FF2B5EF4-FFF2-40B4-BE49-F238E27FC236}">
                <a16:creationId xmlns:a16="http://schemas.microsoft.com/office/drawing/2014/main" id="{62343B97-33DA-42C7-C765-958BE457239D}"/>
              </a:ext>
            </a:extLst>
          </p:cNvPr>
          <p:cNvGrpSpPr/>
          <p:nvPr/>
        </p:nvGrpSpPr>
        <p:grpSpPr>
          <a:xfrm>
            <a:off x="670692" y="2898657"/>
            <a:ext cx="5034666" cy="3390778"/>
            <a:chOff x="670692" y="2898657"/>
            <a:chExt cx="5034666" cy="3390778"/>
          </a:xfrm>
        </p:grpSpPr>
        <p:sp>
          <p:nvSpPr>
            <p:cNvPr id="394" name="Freeform 33">
              <a:extLst>
                <a:ext uri="{FF2B5EF4-FFF2-40B4-BE49-F238E27FC236}">
                  <a16:creationId xmlns:a16="http://schemas.microsoft.com/office/drawing/2014/main" id="{1E1A3DC4-89D0-2296-AC06-524D27B02C97}"/>
                </a:ext>
              </a:extLst>
            </p:cNvPr>
            <p:cNvSpPr>
              <a:spLocks/>
            </p:cNvSpPr>
            <p:nvPr/>
          </p:nvSpPr>
          <p:spPr bwMode="auto">
            <a:xfrm>
              <a:off x="4547098" y="2995015"/>
              <a:ext cx="107950" cy="107950"/>
            </a:xfrm>
            <a:custGeom>
              <a:avLst/>
              <a:gdLst>
                <a:gd name="T0" fmla="*/ 50 w 341"/>
                <a:gd name="T1" fmla="*/ 50 h 342"/>
                <a:gd name="T2" fmla="*/ 27 w 341"/>
                <a:gd name="T3" fmla="*/ 77 h 342"/>
                <a:gd name="T4" fmla="*/ 13 w 341"/>
                <a:gd name="T5" fmla="*/ 105 h 342"/>
                <a:gd name="T6" fmla="*/ 2 w 341"/>
                <a:gd name="T7" fmla="*/ 136 h 342"/>
                <a:gd name="T8" fmla="*/ 0 w 341"/>
                <a:gd name="T9" fmla="*/ 171 h 342"/>
                <a:gd name="T10" fmla="*/ 0 w 341"/>
                <a:gd name="T11" fmla="*/ 187 h 342"/>
                <a:gd name="T12" fmla="*/ 2 w 341"/>
                <a:gd name="T13" fmla="*/ 204 h 342"/>
                <a:gd name="T14" fmla="*/ 6 w 341"/>
                <a:gd name="T15" fmla="*/ 220 h 342"/>
                <a:gd name="T16" fmla="*/ 13 w 341"/>
                <a:gd name="T17" fmla="*/ 236 h 342"/>
                <a:gd name="T18" fmla="*/ 18 w 341"/>
                <a:gd name="T19" fmla="*/ 250 h 342"/>
                <a:gd name="T20" fmla="*/ 27 w 341"/>
                <a:gd name="T21" fmla="*/ 264 h 342"/>
                <a:gd name="T22" fmla="*/ 38 w 341"/>
                <a:gd name="T23" fmla="*/ 278 h 342"/>
                <a:gd name="T24" fmla="*/ 50 w 341"/>
                <a:gd name="T25" fmla="*/ 292 h 342"/>
                <a:gd name="T26" fmla="*/ 63 w 341"/>
                <a:gd name="T27" fmla="*/ 303 h 342"/>
                <a:gd name="T28" fmla="*/ 76 w 341"/>
                <a:gd name="T29" fmla="*/ 313 h 342"/>
                <a:gd name="T30" fmla="*/ 105 w 341"/>
                <a:gd name="T31" fmla="*/ 329 h 342"/>
                <a:gd name="T32" fmla="*/ 135 w 341"/>
                <a:gd name="T33" fmla="*/ 338 h 342"/>
                <a:gd name="T34" fmla="*/ 152 w 341"/>
                <a:gd name="T35" fmla="*/ 341 h 342"/>
                <a:gd name="T36" fmla="*/ 171 w 341"/>
                <a:gd name="T37" fmla="*/ 342 h 342"/>
                <a:gd name="T38" fmla="*/ 187 w 341"/>
                <a:gd name="T39" fmla="*/ 341 h 342"/>
                <a:gd name="T40" fmla="*/ 204 w 341"/>
                <a:gd name="T41" fmla="*/ 338 h 342"/>
                <a:gd name="T42" fmla="*/ 220 w 341"/>
                <a:gd name="T43" fmla="*/ 334 h 342"/>
                <a:gd name="T44" fmla="*/ 235 w 341"/>
                <a:gd name="T45" fmla="*/ 329 h 342"/>
                <a:gd name="T46" fmla="*/ 249 w 341"/>
                <a:gd name="T47" fmla="*/ 321 h 342"/>
                <a:gd name="T48" fmla="*/ 256 w 341"/>
                <a:gd name="T49" fmla="*/ 317 h 342"/>
                <a:gd name="T50" fmla="*/ 259 w 341"/>
                <a:gd name="T51" fmla="*/ 314 h 342"/>
                <a:gd name="T52" fmla="*/ 264 w 341"/>
                <a:gd name="T53" fmla="*/ 313 h 342"/>
                <a:gd name="T54" fmla="*/ 278 w 341"/>
                <a:gd name="T55" fmla="*/ 303 h 342"/>
                <a:gd name="T56" fmla="*/ 291 w 341"/>
                <a:gd name="T57" fmla="*/ 292 h 342"/>
                <a:gd name="T58" fmla="*/ 303 w 341"/>
                <a:gd name="T59" fmla="*/ 278 h 342"/>
                <a:gd name="T60" fmla="*/ 313 w 341"/>
                <a:gd name="T61" fmla="*/ 264 h 342"/>
                <a:gd name="T62" fmla="*/ 314 w 341"/>
                <a:gd name="T63" fmla="*/ 260 h 342"/>
                <a:gd name="T64" fmla="*/ 316 w 341"/>
                <a:gd name="T65" fmla="*/ 256 h 342"/>
                <a:gd name="T66" fmla="*/ 321 w 341"/>
                <a:gd name="T67" fmla="*/ 250 h 342"/>
                <a:gd name="T68" fmla="*/ 329 w 341"/>
                <a:gd name="T69" fmla="*/ 236 h 342"/>
                <a:gd name="T70" fmla="*/ 333 w 341"/>
                <a:gd name="T71" fmla="*/ 220 h 342"/>
                <a:gd name="T72" fmla="*/ 338 w 341"/>
                <a:gd name="T73" fmla="*/ 204 h 342"/>
                <a:gd name="T74" fmla="*/ 340 w 341"/>
                <a:gd name="T75" fmla="*/ 187 h 342"/>
                <a:gd name="T76" fmla="*/ 341 w 341"/>
                <a:gd name="T77" fmla="*/ 171 h 342"/>
                <a:gd name="T78" fmla="*/ 340 w 341"/>
                <a:gd name="T79" fmla="*/ 153 h 342"/>
                <a:gd name="T80" fmla="*/ 338 w 341"/>
                <a:gd name="T81" fmla="*/ 136 h 342"/>
                <a:gd name="T82" fmla="*/ 329 w 341"/>
                <a:gd name="T83" fmla="*/ 105 h 342"/>
                <a:gd name="T84" fmla="*/ 313 w 341"/>
                <a:gd name="T85" fmla="*/ 77 h 342"/>
                <a:gd name="T86" fmla="*/ 303 w 341"/>
                <a:gd name="T87" fmla="*/ 63 h 342"/>
                <a:gd name="T88" fmla="*/ 291 w 341"/>
                <a:gd name="T89" fmla="*/ 50 h 342"/>
                <a:gd name="T90" fmla="*/ 278 w 341"/>
                <a:gd name="T91" fmla="*/ 38 h 342"/>
                <a:gd name="T92" fmla="*/ 264 w 341"/>
                <a:gd name="T93" fmla="*/ 28 h 342"/>
                <a:gd name="T94" fmla="*/ 249 w 341"/>
                <a:gd name="T95" fmla="*/ 19 h 342"/>
                <a:gd name="T96" fmla="*/ 235 w 341"/>
                <a:gd name="T97" fmla="*/ 13 h 342"/>
                <a:gd name="T98" fmla="*/ 220 w 341"/>
                <a:gd name="T99" fmla="*/ 6 h 342"/>
                <a:gd name="T100" fmla="*/ 204 w 341"/>
                <a:gd name="T101" fmla="*/ 3 h 342"/>
                <a:gd name="T102" fmla="*/ 187 w 341"/>
                <a:gd name="T103" fmla="*/ 0 h 342"/>
                <a:gd name="T104" fmla="*/ 171 w 341"/>
                <a:gd name="T105" fmla="*/ 0 h 342"/>
                <a:gd name="T106" fmla="*/ 135 w 341"/>
                <a:gd name="T107" fmla="*/ 3 h 342"/>
                <a:gd name="T108" fmla="*/ 105 w 341"/>
                <a:gd name="T109" fmla="*/ 13 h 342"/>
                <a:gd name="T110" fmla="*/ 76 w 341"/>
                <a:gd name="T111" fmla="*/ 28 h 342"/>
                <a:gd name="T112" fmla="*/ 50 w 341"/>
                <a:gd name="T113" fmla="*/ 5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1" h="342">
                  <a:moveTo>
                    <a:pt x="50" y="50"/>
                  </a:moveTo>
                  <a:lnTo>
                    <a:pt x="27" y="77"/>
                  </a:lnTo>
                  <a:lnTo>
                    <a:pt x="13" y="105"/>
                  </a:lnTo>
                  <a:lnTo>
                    <a:pt x="2" y="136"/>
                  </a:lnTo>
                  <a:lnTo>
                    <a:pt x="0" y="171"/>
                  </a:lnTo>
                  <a:lnTo>
                    <a:pt x="0" y="187"/>
                  </a:lnTo>
                  <a:lnTo>
                    <a:pt x="2" y="204"/>
                  </a:lnTo>
                  <a:lnTo>
                    <a:pt x="6" y="220"/>
                  </a:lnTo>
                  <a:lnTo>
                    <a:pt x="13" y="236"/>
                  </a:lnTo>
                  <a:lnTo>
                    <a:pt x="18" y="250"/>
                  </a:lnTo>
                  <a:lnTo>
                    <a:pt x="27" y="264"/>
                  </a:lnTo>
                  <a:lnTo>
                    <a:pt x="38" y="278"/>
                  </a:lnTo>
                  <a:lnTo>
                    <a:pt x="50" y="292"/>
                  </a:lnTo>
                  <a:lnTo>
                    <a:pt x="63" y="303"/>
                  </a:lnTo>
                  <a:lnTo>
                    <a:pt x="76" y="313"/>
                  </a:lnTo>
                  <a:lnTo>
                    <a:pt x="105" y="329"/>
                  </a:lnTo>
                  <a:lnTo>
                    <a:pt x="135" y="338"/>
                  </a:lnTo>
                  <a:lnTo>
                    <a:pt x="152" y="341"/>
                  </a:lnTo>
                  <a:lnTo>
                    <a:pt x="171" y="342"/>
                  </a:lnTo>
                  <a:lnTo>
                    <a:pt x="187" y="341"/>
                  </a:lnTo>
                  <a:lnTo>
                    <a:pt x="204" y="338"/>
                  </a:lnTo>
                  <a:lnTo>
                    <a:pt x="220" y="334"/>
                  </a:lnTo>
                  <a:lnTo>
                    <a:pt x="235" y="329"/>
                  </a:lnTo>
                  <a:lnTo>
                    <a:pt x="249" y="321"/>
                  </a:lnTo>
                  <a:lnTo>
                    <a:pt x="256" y="317"/>
                  </a:lnTo>
                  <a:lnTo>
                    <a:pt x="259" y="314"/>
                  </a:lnTo>
                  <a:lnTo>
                    <a:pt x="264" y="313"/>
                  </a:lnTo>
                  <a:lnTo>
                    <a:pt x="278" y="303"/>
                  </a:lnTo>
                  <a:lnTo>
                    <a:pt x="291" y="292"/>
                  </a:lnTo>
                  <a:lnTo>
                    <a:pt x="303" y="278"/>
                  </a:lnTo>
                  <a:lnTo>
                    <a:pt x="313" y="264"/>
                  </a:lnTo>
                  <a:lnTo>
                    <a:pt x="314" y="260"/>
                  </a:lnTo>
                  <a:lnTo>
                    <a:pt x="316" y="256"/>
                  </a:lnTo>
                  <a:lnTo>
                    <a:pt x="321" y="250"/>
                  </a:lnTo>
                  <a:lnTo>
                    <a:pt x="329" y="236"/>
                  </a:lnTo>
                  <a:lnTo>
                    <a:pt x="333" y="220"/>
                  </a:lnTo>
                  <a:lnTo>
                    <a:pt x="338" y="204"/>
                  </a:lnTo>
                  <a:lnTo>
                    <a:pt x="340" y="187"/>
                  </a:lnTo>
                  <a:lnTo>
                    <a:pt x="341" y="171"/>
                  </a:lnTo>
                  <a:lnTo>
                    <a:pt x="340" y="153"/>
                  </a:lnTo>
                  <a:lnTo>
                    <a:pt x="338" y="136"/>
                  </a:lnTo>
                  <a:lnTo>
                    <a:pt x="329" y="105"/>
                  </a:lnTo>
                  <a:lnTo>
                    <a:pt x="313" y="77"/>
                  </a:lnTo>
                  <a:lnTo>
                    <a:pt x="303" y="63"/>
                  </a:lnTo>
                  <a:lnTo>
                    <a:pt x="291" y="50"/>
                  </a:lnTo>
                  <a:lnTo>
                    <a:pt x="278" y="38"/>
                  </a:lnTo>
                  <a:lnTo>
                    <a:pt x="264" y="28"/>
                  </a:lnTo>
                  <a:lnTo>
                    <a:pt x="249" y="19"/>
                  </a:lnTo>
                  <a:lnTo>
                    <a:pt x="235" y="13"/>
                  </a:lnTo>
                  <a:lnTo>
                    <a:pt x="220" y="6"/>
                  </a:lnTo>
                  <a:lnTo>
                    <a:pt x="204" y="3"/>
                  </a:lnTo>
                  <a:lnTo>
                    <a:pt x="187" y="0"/>
                  </a:lnTo>
                  <a:lnTo>
                    <a:pt x="171" y="0"/>
                  </a:lnTo>
                  <a:lnTo>
                    <a:pt x="135" y="3"/>
                  </a:lnTo>
                  <a:lnTo>
                    <a:pt x="105" y="13"/>
                  </a:lnTo>
                  <a:lnTo>
                    <a:pt x="76" y="28"/>
                  </a:lnTo>
                  <a:lnTo>
                    <a:pt x="50" y="5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b="1">
                <a:latin typeface="+mj-lt"/>
              </a:endParaRPr>
            </a:p>
          </p:txBody>
        </p:sp>
        <p:sp>
          <p:nvSpPr>
            <p:cNvPr id="395" name="Freeform 34">
              <a:extLst>
                <a:ext uri="{FF2B5EF4-FFF2-40B4-BE49-F238E27FC236}">
                  <a16:creationId xmlns:a16="http://schemas.microsoft.com/office/drawing/2014/main" id="{0E92D382-9C28-5534-6D65-A37409533AA7}"/>
                </a:ext>
              </a:extLst>
            </p:cNvPr>
            <p:cNvSpPr>
              <a:spLocks/>
            </p:cNvSpPr>
            <p:nvPr/>
          </p:nvSpPr>
          <p:spPr bwMode="auto">
            <a:xfrm>
              <a:off x="4547098" y="3269653"/>
              <a:ext cx="107950" cy="107950"/>
            </a:xfrm>
            <a:custGeom>
              <a:avLst/>
              <a:gdLst>
                <a:gd name="T0" fmla="*/ 171 w 341"/>
                <a:gd name="T1" fmla="*/ 0 h 341"/>
                <a:gd name="T2" fmla="*/ 135 w 341"/>
                <a:gd name="T3" fmla="*/ 2 h 341"/>
                <a:gd name="T4" fmla="*/ 105 w 341"/>
                <a:gd name="T5" fmla="*/ 13 h 341"/>
                <a:gd name="T6" fmla="*/ 76 w 341"/>
                <a:gd name="T7" fmla="*/ 27 h 341"/>
                <a:gd name="T8" fmla="*/ 50 w 341"/>
                <a:gd name="T9" fmla="*/ 50 h 341"/>
                <a:gd name="T10" fmla="*/ 27 w 341"/>
                <a:gd name="T11" fmla="*/ 76 h 341"/>
                <a:gd name="T12" fmla="*/ 13 w 341"/>
                <a:gd name="T13" fmla="*/ 105 h 341"/>
                <a:gd name="T14" fmla="*/ 2 w 341"/>
                <a:gd name="T15" fmla="*/ 136 h 341"/>
                <a:gd name="T16" fmla="*/ 0 w 341"/>
                <a:gd name="T17" fmla="*/ 171 h 341"/>
                <a:gd name="T18" fmla="*/ 0 w 341"/>
                <a:gd name="T19" fmla="*/ 187 h 341"/>
                <a:gd name="T20" fmla="*/ 2 w 341"/>
                <a:gd name="T21" fmla="*/ 204 h 341"/>
                <a:gd name="T22" fmla="*/ 6 w 341"/>
                <a:gd name="T23" fmla="*/ 220 h 341"/>
                <a:gd name="T24" fmla="*/ 13 w 341"/>
                <a:gd name="T25" fmla="*/ 236 h 341"/>
                <a:gd name="T26" fmla="*/ 18 w 341"/>
                <a:gd name="T27" fmla="*/ 249 h 341"/>
                <a:gd name="T28" fmla="*/ 27 w 341"/>
                <a:gd name="T29" fmla="*/ 264 h 341"/>
                <a:gd name="T30" fmla="*/ 38 w 341"/>
                <a:gd name="T31" fmla="*/ 278 h 341"/>
                <a:gd name="T32" fmla="*/ 50 w 341"/>
                <a:gd name="T33" fmla="*/ 291 h 341"/>
                <a:gd name="T34" fmla="*/ 63 w 341"/>
                <a:gd name="T35" fmla="*/ 303 h 341"/>
                <a:gd name="T36" fmla="*/ 76 w 341"/>
                <a:gd name="T37" fmla="*/ 313 h 341"/>
                <a:gd name="T38" fmla="*/ 105 w 341"/>
                <a:gd name="T39" fmla="*/ 329 h 341"/>
                <a:gd name="T40" fmla="*/ 135 w 341"/>
                <a:gd name="T41" fmla="*/ 338 h 341"/>
                <a:gd name="T42" fmla="*/ 152 w 341"/>
                <a:gd name="T43" fmla="*/ 340 h 341"/>
                <a:gd name="T44" fmla="*/ 171 w 341"/>
                <a:gd name="T45" fmla="*/ 341 h 341"/>
                <a:gd name="T46" fmla="*/ 187 w 341"/>
                <a:gd name="T47" fmla="*/ 340 h 341"/>
                <a:gd name="T48" fmla="*/ 204 w 341"/>
                <a:gd name="T49" fmla="*/ 338 h 341"/>
                <a:gd name="T50" fmla="*/ 220 w 341"/>
                <a:gd name="T51" fmla="*/ 334 h 341"/>
                <a:gd name="T52" fmla="*/ 235 w 341"/>
                <a:gd name="T53" fmla="*/ 329 h 341"/>
                <a:gd name="T54" fmla="*/ 249 w 341"/>
                <a:gd name="T55" fmla="*/ 321 h 341"/>
                <a:gd name="T56" fmla="*/ 256 w 341"/>
                <a:gd name="T57" fmla="*/ 316 h 341"/>
                <a:gd name="T58" fmla="*/ 259 w 341"/>
                <a:gd name="T59" fmla="*/ 314 h 341"/>
                <a:gd name="T60" fmla="*/ 264 w 341"/>
                <a:gd name="T61" fmla="*/ 313 h 341"/>
                <a:gd name="T62" fmla="*/ 278 w 341"/>
                <a:gd name="T63" fmla="*/ 303 h 341"/>
                <a:gd name="T64" fmla="*/ 291 w 341"/>
                <a:gd name="T65" fmla="*/ 291 h 341"/>
                <a:gd name="T66" fmla="*/ 303 w 341"/>
                <a:gd name="T67" fmla="*/ 278 h 341"/>
                <a:gd name="T68" fmla="*/ 313 w 341"/>
                <a:gd name="T69" fmla="*/ 264 h 341"/>
                <a:gd name="T70" fmla="*/ 314 w 341"/>
                <a:gd name="T71" fmla="*/ 260 h 341"/>
                <a:gd name="T72" fmla="*/ 316 w 341"/>
                <a:gd name="T73" fmla="*/ 256 h 341"/>
                <a:gd name="T74" fmla="*/ 321 w 341"/>
                <a:gd name="T75" fmla="*/ 249 h 341"/>
                <a:gd name="T76" fmla="*/ 329 w 341"/>
                <a:gd name="T77" fmla="*/ 236 h 341"/>
                <a:gd name="T78" fmla="*/ 333 w 341"/>
                <a:gd name="T79" fmla="*/ 220 h 341"/>
                <a:gd name="T80" fmla="*/ 338 w 341"/>
                <a:gd name="T81" fmla="*/ 204 h 341"/>
                <a:gd name="T82" fmla="*/ 340 w 341"/>
                <a:gd name="T83" fmla="*/ 187 h 341"/>
                <a:gd name="T84" fmla="*/ 341 w 341"/>
                <a:gd name="T85" fmla="*/ 171 h 341"/>
                <a:gd name="T86" fmla="*/ 340 w 341"/>
                <a:gd name="T87" fmla="*/ 153 h 341"/>
                <a:gd name="T88" fmla="*/ 338 w 341"/>
                <a:gd name="T89" fmla="*/ 136 h 341"/>
                <a:gd name="T90" fmla="*/ 329 w 341"/>
                <a:gd name="T91" fmla="*/ 105 h 341"/>
                <a:gd name="T92" fmla="*/ 313 w 341"/>
                <a:gd name="T93" fmla="*/ 76 h 341"/>
                <a:gd name="T94" fmla="*/ 303 w 341"/>
                <a:gd name="T95" fmla="*/ 63 h 341"/>
                <a:gd name="T96" fmla="*/ 291 w 341"/>
                <a:gd name="T97" fmla="*/ 50 h 341"/>
                <a:gd name="T98" fmla="*/ 278 w 341"/>
                <a:gd name="T99" fmla="*/ 38 h 341"/>
                <a:gd name="T100" fmla="*/ 264 w 341"/>
                <a:gd name="T101" fmla="*/ 27 h 341"/>
                <a:gd name="T102" fmla="*/ 249 w 341"/>
                <a:gd name="T103" fmla="*/ 18 h 341"/>
                <a:gd name="T104" fmla="*/ 235 w 341"/>
                <a:gd name="T105" fmla="*/ 13 h 341"/>
                <a:gd name="T106" fmla="*/ 220 w 341"/>
                <a:gd name="T107" fmla="*/ 6 h 341"/>
                <a:gd name="T108" fmla="*/ 204 w 341"/>
                <a:gd name="T109" fmla="*/ 2 h 341"/>
                <a:gd name="T110" fmla="*/ 187 w 341"/>
                <a:gd name="T111" fmla="*/ 0 h 341"/>
                <a:gd name="T112" fmla="*/ 171 w 341"/>
                <a:gd name="T113"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1" h="341">
                  <a:moveTo>
                    <a:pt x="171" y="0"/>
                  </a:moveTo>
                  <a:lnTo>
                    <a:pt x="135" y="2"/>
                  </a:lnTo>
                  <a:lnTo>
                    <a:pt x="105" y="13"/>
                  </a:lnTo>
                  <a:lnTo>
                    <a:pt x="76" y="27"/>
                  </a:lnTo>
                  <a:lnTo>
                    <a:pt x="50" y="50"/>
                  </a:lnTo>
                  <a:lnTo>
                    <a:pt x="27" y="76"/>
                  </a:lnTo>
                  <a:lnTo>
                    <a:pt x="13" y="105"/>
                  </a:lnTo>
                  <a:lnTo>
                    <a:pt x="2" y="136"/>
                  </a:lnTo>
                  <a:lnTo>
                    <a:pt x="0" y="171"/>
                  </a:lnTo>
                  <a:lnTo>
                    <a:pt x="0" y="187"/>
                  </a:lnTo>
                  <a:lnTo>
                    <a:pt x="2" y="204"/>
                  </a:lnTo>
                  <a:lnTo>
                    <a:pt x="6" y="220"/>
                  </a:lnTo>
                  <a:lnTo>
                    <a:pt x="13" y="236"/>
                  </a:lnTo>
                  <a:lnTo>
                    <a:pt x="18" y="249"/>
                  </a:lnTo>
                  <a:lnTo>
                    <a:pt x="27" y="264"/>
                  </a:lnTo>
                  <a:lnTo>
                    <a:pt x="38" y="278"/>
                  </a:lnTo>
                  <a:lnTo>
                    <a:pt x="50" y="291"/>
                  </a:lnTo>
                  <a:lnTo>
                    <a:pt x="63" y="303"/>
                  </a:lnTo>
                  <a:lnTo>
                    <a:pt x="76" y="313"/>
                  </a:lnTo>
                  <a:lnTo>
                    <a:pt x="105" y="329"/>
                  </a:lnTo>
                  <a:lnTo>
                    <a:pt x="135" y="338"/>
                  </a:lnTo>
                  <a:lnTo>
                    <a:pt x="152" y="340"/>
                  </a:lnTo>
                  <a:lnTo>
                    <a:pt x="171" y="341"/>
                  </a:lnTo>
                  <a:lnTo>
                    <a:pt x="187" y="340"/>
                  </a:lnTo>
                  <a:lnTo>
                    <a:pt x="204" y="338"/>
                  </a:lnTo>
                  <a:lnTo>
                    <a:pt x="220" y="334"/>
                  </a:lnTo>
                  <a:lnTo>
                    <a:pt x="235" y="329"/>
                  </a:lnTo>
                  <a:lnTo>
                    <a:pt x="249" y="321"/>
                  </a:lnTo>
                  <a:lnTo>
                    <a:pt x="256" y="316"/>
                  </a:lnTo>
                  <a:lnTo>
                    <a:pt x="259" y="314"/>
                  </a:lnTo>
                  <a:lnTo>
                    <a:pt x="264" y="313"/>
                  </a:lnTo>
                  <a:lnTo>
                    <a:pt x="278" y="303"/>
                  </a:lnTo>
                  <a:lnTo>
                    <a:pt x="291" y="291"/>
                  </a:lnTo>
                  <a:lnTo>
                    <a:pt x="303" y="278"/>
                  </a:lnTo>
                  <a:lnTo>
                    <a:pt x="313" y="264"/>
                  </a:lnTo>
                  <a:lnTo>
                    <a:pt x="314" y="260"/>
                  </a:lnTo>
                  <a:lnTo>
                    <a:pt x="316" y="256"/>
                  </a:lnTo>
                  <a:lnTo>
                    <a:pt x="321" y="249"/>
                  </a:lnTo>
                  <a:lnTo>
                    <a:pt x="329" y="236"/>
                  </a:lnTo>
                  <a:lnTo>
                    <a:pt x="333" y="220"/>
                  </a:lnTo>
                  <a:lnTo>
                    <a:pt x="338" y="204"/>
                  </a:lnTo>
                  <a:lnTo>
                    <a:pt x="340" y="187"/>
                  </a:lnTo>
                  <a:lnTo>
                    <a:pt x="341" y="171"/>
                  </a:lnTo>
                  <a:lnTo>
                    <a:pt x="340" y="153"/>
                  </a:lnTo>
                  <a:lnTo>
                    <a:pt x="338" y="136"/>
                  </a:lnTo>
                  <a:lnTo>
                    <a:pt x="329" y="105"/>
                  </a:lnTo>
                  <a:lnTo>
                    <a:pt x="313" y="76"/>
                  </a:lnTo>
                  <a:lnTo>
                    <a:pt x="303" y="63"/>
                  </a:lnTo>
                  <a:lnTo>
                    <a:pt x="291" y="50"/>
                  </a:lnTo>
                  <a:lnTo>
                    <a:pt x="278" y="38"/>
                  </a:lnTo>
                  <a:lnTo>
                    <a:pt x="264" y="27"/>
                  </a:lnTo>
                  <a:lnTo>
                    <a:pt x="249" y="18"/>
                  </a:lnTo>
                  <a:lnTo>
                    <a:pt x="235" y="13"/>
                  </a:lnTo>
                  <a:lnTo>
                    <a:pt x="220" y="6"/>
                  </a:lnTo>
                  <a:lnTo>
                    <a:pt x="204" y="2"/>
                  </a:lnTo>
                  <a:lnTo>
                    <a:pt x="187" y="0"/>
                  </a:lnTo>
                  <a:lnTo>
                    <a:pt x="171" y="0"/>
                  </a:lnTo>
                  <a:close/>
                </a:path>
              </a:pathLst>
            </a:custGeom>
            <a:solidFill>
              <a:srgbClr val="91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b="1">
                <a:latin typeface="+mj-lt"/>
              </a:endParaRPr>
            </a:p>
          </p:txBody>
        </p:sp>
        <p:sp>
          <p:nvSpPr>
            <p:cNvPr id="396" name="Freeform 35">
              <a:extLst>
                <a:ext uri="{FF2B5EF4-FFF2-40B4-BE49-F238E27FC236}">
                  <a16:creationId xmlns:a16="http://schemas.microsoft.com/office/drawing/2014/main" id="{68FD3ABC-2D0B-571D-5B58-EFB45DF56DB3}"/>
                </a:ext>
              </a:extLst>
            </p:cNvPr>
            <p:cNvSpPr>
              <a:spLocks/>
            </p:cNvSpPr>
            <p:nvPr/>
          </p:nvSpPr>
          <p:spPr bwMode="auto">
            <a:xfrm>
              <a:off x="3580310" y="3269653"/>
              <a:ext cx="107950" cy="107950"/>
            </a:xfrm>
            <a:custGeom>
              <a:avLst/>
              <a:gdLst>
                <a:gd name="T0" fmla="*/ 341 w 341"/>
                <a:gd name="T1" fmla="*/ 171 h 341"/>
                <a:gd name="T2" fmla="*/ 340 w 341"/>
                <a:gd name="T3" fmla="*/ 153 h 341"/>
                <a:gd name="T4" fmla="*/ 338 w 341"/>
                <a:gd name="T5" fmla="*/ 136 h 341"/>
                <a:gd name="T6" fmla="*/ 334 w 341"/>
                <a:gd name="T7" fmla="*/ 120 h 341"/>
                <a:gd name="T8" fmla="*/ 328 w 341"/>
                <a:gd name="T9" fmla="*/ 105 h 341"/>
                <a:gd name="T10" fmla="*/ 312 w 341"/>
                <a:gd name="T11" fmla="*/ 76 h 341"/>
                <a:gd name="T12" fmla="*/ 302 w 341"/>
                <a:gd name="T13" fmla="*/ 63 h 341"/>
                <a:gd name="T14" fmla="*/ 290 w 341"/>
                <a:gd name="T15" fmla="*/ 50 h 341"/>
                <a:gd name="T16" fmla="*/ 277 w 341"/>
                <a:gd name="T17" fmla="*/ 38 h 341"/>
                <a:gd name="T18" fmla="*/ 264 w 341"/>
                <a:gd name="T19" fmla="*/ 27 h 341"/>
                <a:gd name="T20" fmla="*/ 249 w 341"/>
                <a:gd name="T21" fmla="*/ 18 h 341"/>
                <a:gd name="T22" fmla="*/ 236 w 341"/>
                <a:gd name="T23" fmla="*/ 13 h 341"/>
                <a:gd name="T24" fmla="*/ 220 w 341"/>
                <a:gd name="T25" fmla="*/ 6 h 341"/>
                <a:gd name="T26" fmla="*/ 204 w 341"/>
                <a:gd name="T27" fmla="*/ 2 h 341"/>
                <a:gd name="T28" fmla="*/ 187 w 341"/>
                <a:gd name="T29" fmla="*/ 0 h 341"/>
                <a:gd name="T30" fmla="*/ 171 w 341"/>
                <a:gd name="T31" fmla="*/ 0 h 341"/>
                <a:gd name="T32" fmla="*/ 136 w 341"/>
                <a:gd name="T33" fmla="*/ 2 h 341"/>
                <a:gd name="T34" fmla="*/ 119 w 341"/>
                <a:gd name="T35" fmla="*/ 6 h 341"/>
                <a:gd name="T36" fmla="*/ 104 w 341"/>
                <a:gd name="T37" fmla="*/ 13 h 341"/>
                <a:gd name="T38" fmla="*/ 75 w 341"/>
                <a:gd name="T39" fmla="*/ 27 h 341"/>
                <a:gd name="T40" fmla="*/ 49 w 341"/>
                <a:gd name="T41" fmla="*/ 50 h 341"/>
                <a:gd name="T42" fmla="*/ 26 w 341"/>
                <a:gd name="T43" fmla="*/ 76 h 341"/>
                <a:gd name="T44" fmla="*/ 12 w 341"/>
                <a:gd name="T45" fmla="*/ 105 h 341"/>
                <a:gd name="T46" fmla="*/ 3 w 341"/>
                <a:gd name="T47" fmla="*/ 136 h 341"/>
                <a:gd name="T48" fmla="*/ 0 w 341"/>
                <a:gd name="T49" fmla="*/ 171 h 341"/>
                <a:gd name="T50" fmla="*/ 0 w 341"/>
                <a:gd name="T51" fmla="*/ 187 h 341"/>
                <a:gd name="T52" fmla="*/ 3 w 341"/>
                <a:gd name="T53" fmla="*/ 204 h 341"/>
                <a:gd name="T54" fmla="*/ 6 w 341"/>
                <a:gd name="T55" fmla="*/ 220 h 341"/>
                <a:gd name="T56" fmla="*/ 12 w 341"/>
                <a:gd name="T57" fmla="*/ 236 h 341"/>
                <a:gd name="T58" fmla="*/ 17 w 341"/>
                <a:gd name="T59" fmla="*/ 249 h 341"/>
                <a:gd name="T60" fmla="*/ 26 w 341"/>
                <a:gd name="T61" fmla="*/ 264 h 341"/>
                <a:gd name="T62" fmla="*/ 37 w 341"/>
                <a:gd name="T63" fmla="*/ 278 h 341"/>
                <a:gd name="T64" fmla="*/ 49 w 341"/>
                <a:gd name="T65" fmla="*/ 291 h 341"/>
                <a:gd name="T66" fmla="*/ 62 w 341"/>
                <a:gd name="T67" fmla="*/ 303 h 341"/>
                <a:gd name="T68" fmla="*/ 75 w 341"/>
                <a:gd name="T69" fmla="*/ 313 h 341"/>
                <a:gd name="T70" fmla="*/ 104 w 341"/>
                <a:gd name="T71" fmla="*/ 329 h 341"/>
                <a:gd name="T72" fmla="*/ 119 w 341"/>
                <a:gd name="T73" fmla="*/ 334 h 341"/>
                <a:gd name="T74" fmla="*/ 136 w 341"/>
                <a:gd name="T75" fmla="*/ 338 h 341"/>
                <a:gd name="T76" fmla="*/ 153 w 341"/>
                <a:gd name="T77" fmla="*/ 340 h 341"/>
                <a:gd name="T78" fmla="*/ 171 w 341"/>
                <a:gd name="T79" fmla="*/ 341 h 341"/>
                <a:gd name="T80" fmla="*/ 187 w 341"/>
                <a:gd name="T81" fmla="*/ 340 h 341"/>
                <a:gd name="T82" fmla="*/ 204 w 341"/>
                <a:gd name="T83" fmla="*/ 338 h 341"/>
                <a:gd name="T84" fmla="*/ 220 w 341"/>
                <a:gd name="T85" fmla="*/ 334 h 341"/>
                <a:gd name="T86" fmla="*/ 236 w 341"/>
                <a:gd name="T87" fmla="*/ 329 h 341"/>
                <a:gd name="T88" fmla="*/ 249 w 341"/>
                <a:gd name="T89" fmla="*/ 321 h 341"/>
                <a:gd name="T90" fmla="*/ 256 w 341"/>
                <a:gd name="T91" fmla="*/ 316 h 341"/>
                <a:gd name="T92" fmla="*/ 260 w 341"/>
                <a:gd name="T93" fmla="*/ 314 h 341"/>
                <a:gd name="T94" fmla="*/ 264 w 341"/>
                <a:gd name="T95" fmla="*/ 313 h 341"/>
                <a:gd name="T96" fmla="*/ 266 w 341"/>
                <a:gd name="T97" fmla="*/ 310 h 341"/>
                <a:gd name="T98" fmla="*/ 270 w 341"/>
                <a:gd name="T99" fmla="*/ 307 h 341"/>
                <a:gd name="T100" fmla="*/ 277 w 341"/>
                <a:gd name="T101" fmla="*/ 303 h 341"/>
                <a:gd name="T102" fmla="*/ 290 w 341"/>
                <a:gd name="T103" fmla="*/ 291 h 341"/>
                <a:gd name="T104" fmla="*/ 302 w 341"/>
                <a:gd name="T105" fmla="*/ 278 h 341"/>
                <a:gd name="T106" fmla="*/ 312 w 341"/>
                <a:gd name="T107" fmla="*/ 264 h 341"/>
                <a:gd name="T108" fmla="*/ 313 w 341"/>
                <a:gd name="T109" fmla="*/ 260 h 341"/>
                <a:gd name="T110" fmla="*/ 315 w 341"/>
                <a:gd name="T111" fmla="*/ 256 h 341"/>
                <a:gd name="T112" fmla="*/ 320 w 341"/>
                <a:gd name="T113" fmla="*/ 249 h 341"/>
                <a:gd name="T114" fmla="*/ 328 w 341"/>
                <a:gd name="T115" fmla="*/ 236 h 341"/>
                <a:gd name="T116" fmla="*/ 334 w 341"/>
                <a:gd name="T117" fmla="*/ 220 h 341"/>
                <a:gd name="T118" fmla="*/ 338 w 341"/>
                <a:gd name="T119" fmla="*/ 204 h 341"/>
                <a:gd name="T120" fmla="*/ 340 w 341"/>
                <a:gd name="T121" fmla="*/ 187 h 341"/>
                <a:gd name="T122" fmla="*/ 341 w 341"/>
                <a:gd name="T123" fmla="*/ 17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1" h="341">
                  <a:moveTo>
                    <a:pt x="341" y="171"/>
                  </a:moveTo>
                  <a:lnTo>
                    <a:pt x="340" y="153"/>
                  </a:lnTo>
                  <a:lnTo>
                    <a:pt x="338" y="136"/>
                  </a:lnTo>
                  <a:lnTo>
                    <a:pt x="334" y="120"/>
                  </a:lnTo>
                  <a:lnTo>
                    <a:pt x="328" y="105"/>
                  </a:lnTo>
                  <a:lnTo>
                    <a:pt x="312" y="76"/>
                  </a:lnTo>
                  <a:lnTo>
                    <a:pt x="302" y="63"/>
                  </a:lnTo>
                  <a:lnTo>
                    <a:pt x="290" y="50"/>
                  </a:lnTo>
                  <a:lnTo>
                    <a:pt x="277" y="38"/>
                  </a:lnTo>
                  <a:lnTo>
                    <a:pt x="264" y="27"/>
                  </a:lnTo>
                  <a:lnTo>
                    <a:pt x="249" y="18"/>
                  </a:lnTo>
                  <a:lnTo>
                    <a:pt x="236" y="13"/>
                  </a:lnTo>
                  <a:lnTo>
                    <a:pt x="220" y="6"/>
                  </a:lnTo>
                  <a:lnTo>
                    <a:pt x="204" y="2"/>
                  </a:lnTo>
                  <a:lnTo>
                    <a:pt x="187" y="0"/>
                  </a:lnTo>
                  <a:lnTo>
                    <a:pt x="171" y="0"/>
                  </a:lnTo>
                  <a:lnTo>
                    <a:pt x="136" y="2"/>
                  </a:lnTo>
                  <a:lnTo>
                    <a:pt x="119" y="6"/>
                  </a:lnTo>
                  <a:lnTo>
                    <a:pt x="104" y="13"/>
                  </a:lnTo>
                  <a:lnTo>
                    <a:pt x="75" y="27"/>
                  </a:lnTo>
                  <a:lnTo>
                    <a:pt x="49" y="50"/>
                  </a:lnTo>
                  <a:lnTo>
                    <a:pt x="26" y="76"/>
                  </a:lnTo>
                  <a:lnTo>
                    <a:pt x="12" y="105"/>
                  </a:lnTo>
                  <a:lnTo>
                    <a:pt x="3" y="136"/>
                  </a:lnTo>
                  <a:lnTo>
                    <a:pt x="0" y="171"/>
                  </a:lnTo>
                  <a:lnTo>
                    <a:pt x="0" y="187"/>
                  </a:lnTo>
                  <a:lnTo>
                    <a:pt x="3" y="204"/>
                  </a:lnTo>
                  <a:lnTo>
                    <a:pt x="6" y="220"/>
                  </a:lnTo>
                  <a:lnTo>
                    <a:pt x="12" y="236"/>
                  </a:lnTo>
                  <a:lnTo>
                    <a:pt x="17" y="249"/>
                  </a:lnTo>
                  <a:lnTo>
                    <a:pt x="26" y="264"/>
                  </a:lnTo>
                  <a:lnTo>
                    <a:pt x="37" y="278"/>
                  </a:lnTo>
                  <a:lnTo>
                    <a:pt x="49" y="291"/>
                  </a:lnTo>
                  <a:lnTo>
                    <a:pt x="62" y="303"/>
                  </a:lnTo>
                  <a:lnTo>
                    <a:pt x="75" y="313"/>
                  </a:lnTo>
                  <a:lnTo>
                    <a:pt x="104" y="329"/>
                  </a:lnTo>
                  <a:lnTo>
                    <a:pt x="119" y="334"/>
                  </a:lnTo>
                  <a:lnTo>
                    <a:pt x="136" y="338"/>
                  </a:lnTo>
                  <a:lnTo>
                    <a:pt x="153" y="340"/>
                  </a:lnTo>
                  <a:lnTo>
                    <a:pt x="171" y="341"/>
                  </a:lnTo>
                  <a:lnTo>
                    <a:pt x="187" y="340"/>
                  </a:lnTo>
                  <a:lnTo>
                    <a:pt x="204" y="338"/>
                  </a:lnTo>
                  <a:lnTo>
                    <a:pt x="220" y="334"/>
                  </a:lnTo>
                  <a:lnTo>
                    <a:pt x="236" y="329"/>
                  </a:lnTo>
                  <a:lnTo>
                    <a:pt x="249" y="321"/>
                  </a:lnTo>
                  <a:lnTo>
                    <a:pt x="256" y="316"/>
                  </a:lnTo>
                  <a:lnTo>
                    <a:pt x="260" y="314"/>
                  </a:lnTo>
                  <a:lnTo>
                    <a:pt x="264" y="313"/>
                  </a:lnTo>
                  <a:lnTo>
                    <a:pt x="266" y="310"/>
                  </a:lnTo>
                  <a:lnTo>
                    <a:pt x="270" y="307"/>
                  </a:lnTo>
                  <a:lnTo>
                    <a:pt x="277" y="303"/>
                  </a:lnTo>
                  <a:lnTo>
                    <a:pt x="290" y="291"/>
                  </a:lnTo>
                  <a:lnTo>
                    <a:pt x="302" y="278"/>
                  </a:lnTo>
                  <a:lnTo>
                    <a:pt x="312" y="264"/>
                  </a:lnTo>
                  <a:lnTo>
                    <a:pt x="313" y="260"/>
                  </a:lnTo>
                  <a:lnTo>
                    <a:pt x="315" y="256"/>
                  </a:lnTo>
                  <a:lnTo>
                    <a:pt x="320" y="249"/>
                  </a:lnTo>
                  <a:lnTo>
                    <a:pt x="328" y="236"/>
                  </a:lnTo>
                  <a:lnTo>
                    <a:pt x="334" y="220"/>
                  </a:lnTo>
                  <a:lnTo>
                    <a:pt x="338" y="204"/>
                  </a:lnTo>
                  <a:lnTo>
                    <a:pt x="340" y="187"/>
                  </a:lnTo>
                  <a:lnTo>
                    <a:pt x="341" y="171"/>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b="1">
                <a:latin typeface="+mj-lt"/>
              </a:endParaRPr>
            </a:p>
          </p:txBody>
        </p:sp>
        <p:sp>
          <p:nvSpPr>
            <p:cNvPr id="397" name="Freeform 36">
              <a:extLst>
                <a:ext uri="{FF2B5EF4-FFF2-40B4-BE49-F238E27FC236}">
                  <a16:creationId xmlns:a16="http://schemas.microsoft.com/office/drawing/2014/main" id="{5ABDBE3A-B19D-18DA-C6BC-46B7DCAE6629}"/>
                </a:ext>
              </a:extLst>
            </p:cNvPr>
            <p:cNvSpPr>
              <a:spLocks/>
            </p:cNvSpPr>
            <p:nvPr/>
          </p:nvSpPr>
          <p:spPr bwMode="auto">
            <a:xfrm>
              <a:off x="3580310" y="2995015"/>
              <a:ext cx="107950" cy="107950"/>
            </a:xfrm>
            <a:custGeom>
              <a:avLst/>
              <a:gdLst>
                <a:gd name="T0" fmla="*/ 171 w 341"/>
                <a:gd name="T1" fmla="*/ 342 h 342"/>
                <a:gd name="T2" fmla="*/ 187 w 341"/>
                <a:gd name="T3" fmla="*/ 341 h 342"/>
                <a:gd name="T4" fmla="*/ 204 w 341"/>
                <a:gd name="T5" fmla="*/ 338 h 342"/>
                <a:gd name="T6" fmla="*/ 220 w 341"/>
                <a:gd name="T7" fmla="*/ 334 h 342"/>
                <a:gd name="T8" fmla="*/ 236 w 341"/>
                <a:gd name="T9" fmla="*/ 329 h 342"/>
                <a:gd name="T10" fmla="*/ 249 w 341"/>
                <a:gd name="T11" fmla="*/ 321 h 342"/>
                <a:gd name="T12" fmla="*/ 256 w 341"/>
                <a:gd name="T13" fmla="*/ 317 h 342"/>
                <a:gd name="T14" fmla="*/ 260 w 341"/>
                <a:gd name="T15" fmla="*/ 314 h 342"/>
                <a:gd name="T16" fmla="*/ 264 w 341"/>
                <a:gd name="T17" fmla="*/ 313 h 342"/>
                <a:gd name="T18" fmla="*/ 266 w 341"/>
                <a:gd name="T19" fmla="*/ 310 h 342"/>
                <a:gd name="T20" fmla="*/ 270 w 341"/>
                <a:gd name="T21" fmla="*/ 308 h 342"/>
                <a:gd name="T22" fmla="*/ 277 w 341"/>
                <a:gd name="T23" fmla="*/ 303 h 342"/>
                <a:gd name="T24" fmla="*/ 290 w 341"/>
                <a:gd name="T25" fmla="*/ 292 h 342"/>
                <a:gd name="T26" fmla="*/ 302 w 341"/>
                <a:gd name="T27" fmla="*/ 278 h 342"/>
                <a:gd name="T28" fmla="*/ 312 w 341"/>
                <a:gd name="T29" fmla="*/ 264 h 342"/>
                <a:gd name="T30" fmla="*/ 313 w 341"/>
                <a:gd name="T31" fmla="*/ 260 h 342"/>
                <a:gd name="T32" fmla="*/ 315 w 341"/>
                <a:gd name="T33" fmla="*/ 256 h 342"/>
                <a:gd name="T34" fmla="*/ 320 w 341"/>
                <a:gd name="T35" fmla="*/ 250 h 342"/>
                <a:gd name="T36" fmla="*/ 328 w 341"/>
                <a:gd name="T37" fmla="*/ 236 h 342"/>
                <a:gd name="T38" fmla="*/ 334 w 341"/>
                <a:gd name="T39" fmla="*/ 220 h 342"/>
                <a:gd name="T40" fmla="*/ 338 w 341"/>
                <a:gd name="T41" fmla="*/ 204 h 342"/>
                <a:gd name="T42" fmla="*/ 340 w 341"/>
                <a:gd name="T43" fmla="*/ 187 h 342"/>
                <a:gd name="T44" fmla="*/ 341 w 341"/>
                <a:gd name="T45" fmla="*/ 171 h 342"/>
                <a:gd name="T46" fmla="*/ 340 w 341"/>
                <a:gd name="T47" fmla="*/ 153 h 342"/>
                <a:gd name="T48" fmla="*/ 338 w 341"/>
                <a:gd name="T49" fmla="*/ 136 h 342"/>
                <a:gd name="T50" fmla="*/ 334 w 341"/>
                <a:gd name="T51" fmla="*/ 120 h 342"/>
                <a:gd name="T52" fmla="*/ 328 w 341"/>
                <a:gd name="T53" fmla="*/ 105 h 342"/>
                <a:gd name="T54" fmla="*/ 312 w 341"/>
                <a:gd name="T55" fmla="*/ 77 h 342"/>
                <a:gd name="T56" fmla="*/ 302 w 341"/>
                <a:gd name="T57" fmla="*/ 63 h 342"/>
                <a:gd name="T58" fmla="*/ 290 w 341"/>
                <a:gd name="T59" fmla="*/ 50 h 342"/>
                <a:gd name="T60" fmla="*/ 277 w 341"/>
                <a:gd name="T61" fmla="*/ 38 h 342"/>
                <a:gd name="T62" fmla="*/ 264 w 341"/>
                <a:gd name="T63" fmla="*/ 28 h 342"/>
                <a:gd name="T64" fmla="*/ 249 w 341"/>
                <a:gd name="T65" fmla="*/ 19 h 342"/>
                <a:gd name="T66" fmla="*/ 236 w 341"/>
                <a:gd name="T67" fmla="*/ 13 h 342"/>
                <a:gd name="T68" fmla="*/ 220 w 341"/>
                <a:gd name="T69" fmla="*/ 6 h 342"/>
                <a:gd name="T70" fmla="*/ 204 w 341"/>
                <a:gd name="T71" fmla="*/ 3 h 342"/>
                <a:gd name="T72" fmla="*/ 187 w 341"/>
                <a:gd name="T73" fmla="*/ 0 h 342"/>
                <a:gd name="T74" fmla="*/ 171 w 341"/>
                <a:gd name="T75" fmla="*/ 0 h 342"/>
                <a:gd name="T76" fmla="*/ 136 w 341"/>
                <a:gd name="T77" fmla="*/ 3 h 342"/>
                <a:gd name="T78" fmla="*/ 119 w 341"/>
                <a:gd name="T79" fmla="*/ 6 h 342"/>
                <a:gd name="T80" fmla="*/ 104 w 341"/>
                <a:gd name="T81" fmla="*/ 13 h 342"/>
                <a:gd name="T82" fmla="*/ 75 w 341"/>
                <a:gd name="T83" fmla="*/ 28 h 342"/>
                <a:gd name="T84" fmla="*/ 49 w 341"/>
                <a:gd name="T85" fmla="*/ 50 h 342"/>
                <a:gd name="T86" fmla="*/ 26 w 341"/>
                <a:gd name="T87" fmla="*/ 77 h 342"/>
                <a:gd name="T88" fmla="*/ 12 w 341"/>
                <a:gd name="T89" fmla="*/ 105 h 342"/>
                <a:gd name="T90" fmla="*/ 3 w 341"/>
                <a:gd name="T91" fmla="*/ 136 h 342"/>
                <a:gd name="T92" fmla="*/ 0 w 341"/>
                <a:gd name="T93" fmla="*/ 171 h 342"/>
                <a:gd name="T94" fmla="*/ 0 w 341"/>
                <a:gd name="T95" fmla="*/ 187 h 342"/>
                <a:gd name="T96" fmla="*/ 3 w 341"/>
                <a:gd name="T97" fmla="*/ 204 h 342"/>
                <a:gd name="T98" fmla="*/ 6 w 341"/>
                <a:gd name="T99" fmla="*/ 220 h 342"/>
                <a:gd name="T100" fmla="*/ 12 w 341"/>
                <a:gd name="T101" fmla="*/ 236 h 342"/>
                <a:gd name="T102" fmla="*/ 17 w 341"/>
                <a:gd name="T103" fmla="*/ 250 h 342"/>
                <a:gd name="T104" fmla="*/ 26 w 341"/>
                <a:gd name="T105" fmla="*/ 264 h 342"/>
                <a:gd name="T106" fmla="*/ 37 w 341"/>
                <a:gd name="T107" fmla="*/ 278 h 342"/>
                <a:gd name="T108" fmla="*/ 49 w 341"/>
                <a:gd name="T109" fmla="*/ 292 h 342"/>
                <a:gd name="T110" fmla="*/ 62 w 341"/>
                <a:gd name="T111" fmla="*/ 303 h 342"/>
                <a:gd name="T112" fmla="*/ 75 w 341"/>
                <a:gd name="T113" fmla="*/ 313 h 342"/>
                <a:gd name="T114" fmla="*/ 104 w 341"/>
                <a:gd name="T115" fmla="*/ 329 h 342"/>
                <a:gd name="T116" fmla="*/ 119 w 341"/>
                <a:gd name="T117" fmla="*/ 334 h 342"/>
                <a:gd name="T118" fmla="*/ 136 w 341"/>
                <a:gd name="T119" fmla="*/ 338 h 342"/>
                <a:gd name="T120" fmla="*/ 153 w 341"/>
                <a:gd name="T121" fmla="*/ 341 h 342"/>
                <a:gd name="T122" fmla="*/ 171 w 341"/>
                <a:gd name="T123" fmla="*/ 34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1" h="342">
                  <a:moveTo>
                    <a:pt x="171" y="342"/>
                  </a:moveTo>
                  <a:lnTo>
                    <a:pt x="187" y="341"/>
                  </a:lnTo>
                  <a:lnTo>
                    <a:pt x="204" y="338"/>
                  </a:lnTo>
                  <a:lnTo>
                    <a:pt x="220" y="334"/>
                  </a:lnTo>
                  <a:lnTo>
                    <a:pt x="236" y="329"/>
                  </a:lnTo>
                  <a:lnTo>
                    <a:pt x="249" y="321"/>
                  </a:lnTo>
                  <a:lnTo>
                    <a:pt x="256" y="317"/>
                  </a:lnTo>
                  <a:lnTo>
                    <a:pt x="260" y="314"/>
                  </a:lnTo>
                  <a:lnTo>
                    <a:pt x="264" y="313"/>
                  </a:lnTo>
                  <a:lnTo>
                    <a:pt x="266" y="310"/>
                  </a:lnTo>
                  <a:lnTo>
                    <a:pt x="270" y="308"/>
                  </a:lnTo>
                  <a:lnTo>
                    <a:pt x="277" y="303"/>
                  </a:lnTo>
                  <a:lnTo>
                    <a:pt x="290" y="292"/>
                  </a:lnTo>
                  <a:lnTo>
                    <a:pt x="302" y="278"/>
                  </a:lnTo>
                  <a:lnTo>
                    <a:pt x="312" y="264"/>
                  </a:lnTo>
                  <a:lnTo>
                    <a:pt x="313" y="260"/>
                  </a:lnTo>
                  <a:lnTo>
                    <a:pt x="315" y="256"/>
                  </a:lnTo>
                  <a:lnTo>
                    <a:pt x="320" y="250"/>
                  </a:lnTo>
                  <a:lnTo>
                    <a:pt x="328" y="236"/>
                  </a:lnTo>
                  <a:lnTo>
                    <a:pt x="334" y="220"/>
                  </a:lnTo>
                  <a:lnTo>
                    <a:pt x="338" y="204"/>
                  </a:lnTo>
                  <a:lnTo>
                    <a:pt x="340" y="187"/>
                  </a:lnTo>
                  <a:lnTo>
                    <a:pt x="341" y="171"/>
                  </a:lnTo>
                  <a:lnTo>
                    <a:pt x="340" y="153"/>
                  </a:lnTo>
                  <a:lnTo>
                    <a:pt x="338" y="136"/>
                  </a:lnTo>
                  <a:lnTo>
                    <a:pt x="334" y="120"/>
                  </a:lnTo>
                  <a:lnTo>
                    <a:pt x="328" y="105"/>
                  </a:lnTo>
                  <a:lnTo>
                    <a:pt x="312" y="77"/>
                  </a:lnTo>
                  <a:lnTo>
                    <a:pt x="302" y="63"/>
                  </a:lnTo>
                  <a:lnTo>
                    <a:pt x="290" y="50"/>
                  </a:lnTo>
                  <a:lnTo>
                    <a:pt x="277" y="38"/>
                  </a:lnTo>
                  <a:lnTo>
                    <a:pt x="264" y="28"/>
                  </a:lnTo>
                  <a:lnTo>
                    <a:pt x="249" y="19"/>
                  </a:lnTo>
                  <a:lnTo>
                    <a:pt x="236" y="13"/>
                  </a:lnTo>
                  <a:lnTo>
                    <a:pt x="220" y="6"/>
                  </a:lnTo>
                  <a:lnTo>
                    <a:pt x="204" y="3"/>
                  </a:lnTo>
                  <a:lnTo>
                    <a:pt x="187" y="0"/>
                  </a:lnTo>
                  <a:lnTo>
                    <a:pt x="171" y="0"/>
                  </a:lnTo>
                  <a:lnTo>
                    <a:pt x="136" y="3"/>
                  </a:lnTo>
                  <a:lnTo>
                    <a:pt x="119" y="6"/>
                  </a:lnTo>
                  <a:lnTo>
                    <a:pt x="104" y="13"/>
                  </a:lnTo>
                  <a:lnTo>
                    <a:pt x="75" y="28"/>
                  </a:lnTo>
                  <a:lnTo>
                    <a:pt x="49" y="50"/>
                  </a:lnTo>
                  <a:lnTo>
                    <a:pt x="26" y="77"/>
                  </a:lnTo>
                  <a:lnTo>
                    <a:pt x="12" y="105"/>
                  </a:lnTo>
                  <a:lnTo>
                    <a:pt x="3" y="136"/>
                  </a:lnTo>
                  <a:lnTo>
                    <a:pt x="0" y="171"/>
                  </a:lnTo>
                  <a:lnTo>
                    <a:pt x="0" y="187"/>
                  </a:lnTo>
                  <a:lnTo>
                    <a:pt x="3" y="204"/>
                  </a:lnTo>
                  <a:lnTo>
                    <a:pt x="6" y="220"/>
                  </a:lnTo>
                  <a:lnTo>
                    <a:pt x="12" y="236"/>
                  </a:lnTo>
                  <a:lnTo>
                    <a:pt x="17" y="250"/>
                  </a:lnTo>
                  <a:lnTo>
                    <a:pt x="26" y="264"/>
                  </a:lnTo>
                  <a:lnTo>
                    <a:pt x="37" y="278"/>
                  </a:lnTo>
                  <a:lnTo>
                    <a:pt x="49" y="292"/>
                  </a:lnTo>
                  <a:lnTo>
                    <a:pt x="62" y="303"/>
                  </a:lnTo>
                  <a:lnTo>
                    <a:pt x="75" y="313"/>
                  </a:lnTo>
                  <a:lnTo>
                    <a:pt x="104" y="329"/>
                  </a:lnTo>
                  <a:lnTo>
                    <a:pt x="119" y="334"/>
                  </a:lnTo>
                  <a:lnTo>
                    <a:pt x="136" y="338"/>
                  </a:lnTo>
                  <a:lnTo>
                    <a:pt x="153" y="341"/>
                  </a:lnTo>
                  <a:lnTo>
                    <a:pt x="171" y="342"/>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b="1">
                <a:latin typeface="+mj-lt"/>
              </a:endParaRPr>
            </a:p>
          </p:txBody>
        </p:sp>
        <p:sp>
          <p:nvSpPr>
            <p:cNvPr id="398" name="Freeform 37">
              <a:extLst>
                <a:ext uri="{FF2B5EF4-FFF2-40B4-BE49-F238E27FC236}">
                  <a16:creationId xmlns:a16="http://schemas.microsoft.com/office/drawing/2014/main" id="{17EE070C-951A-AEE8-A08F-4425F8E56A1C}"/>
                </a:ext>
              </a:extLst>
            </p:cNvPr>
            <p:cNvSpPr>
              <a:spLocks/>
            </p:cNvSpPr>
            <p:nvPr/>
          </p:nvSpPr>
          <p:spPr bwMode="auto">
            <a:xfrm>
              <a:off x="2634160" y="2995015"/>
              <a:ext cx="107950" cy="107950"/>
            </a:xfrm>
            <a:custGeom>
              <a:avLst/>
              <a:gdLst>
                <a:gd name="T0" fmla="*/ 50 w 341"/>
                <a:gd name="T1" fmla="*/ 292 h 342"/>
                <a:gd name="T2" fmla="*/ 62 w 341"/>
                <a:gd name="T3" fmla="*/ 303 h 342"/>
                <a:gd name="T4" fmla="*/ 76 w 341"/>
                <a:gd name="T5" fmla="*/ 313 h 342"/>
                <a:gd name="T6" fmla="*/ 104 w 341"/>
                <a:gd name="T7" fmla="*/ 329 h 342"/>
                <a:gd name="T8" fmla="*/ 135 w 341"/>
                <a:gd name="T9" fmla="*/ 338 h 342"/>
                <a:gd name="T10" fmla="*/ 152 w 341"/>
                <a:gd name="T11" fmla="*/ 341 h 342"/>
                <a:gd name="T12" fmla="*/ 170 w 341"/>
                <a:gd name="T13" fmla="*/ 342 h 342"/>
                <a:gd name="T14" fmla="*/ 186 w 341"/>
                <a:gd name="T15" fmla="*/ 341 h 342"/>
                <a:gd name="T16" fmla="*/ 203 w 341"/>
                <a:gd name="T17" fmla="*/ 338 h 342"/>
                <a:gd name="T18" fmla="*/ 219 w 341"/>
                <a:gd name="T19" fmla="*/ 334 h 342"/>
                <a:gd name="T20" fmla="*/ 235 w 341"/>
                <a:gd name="T21" fmla="*/ 329 h 342"/>
                <a:gd name="T22" fmla="*/ 249 w 341"/>
                <a:gd name="T23" fmla="*/ 321 h 342"/>
                <a:gd name="T24" fmla="*/ 256 w 341"/>
                <a:gd name="T25" fmla="*/ 317 h 342"/>
                <a:gd name="T26" fmla="*/ 259 w 341"/>
                <a:gd name="T27" fmla="*/ 314 h 342"/>
                <a:gd name="T28" fmla="*/ 264 w 341"/>
                <a:gd name="T29" fmla="*/ 313 h 342"/>
                <a:gd name="T30" fmla="*/ 277 w 341"/>
                <a:gd name="T31" fmla="*/ 303 h 342"/>
                <a:gd name="T32" fmla="*/ 291 w 341"/>
                <a:gd name="T33" fmla="*/ 292 h 342"/>
                <a:gd name="T34" fmla="*/ 302 w 341"/>
                <a:gd name="T35" fmla="*/ 278 h 342"/>
                <a:gd name="T36" fmla="*/ 313 w 341"/>
                <a:gd name="T37" fmla="*/ 264 h 342"/>
                <a:gd name="T38" fmla="*/ 314 w 341"/>
                <a:gd name="T39" fmla="*/ 260 h 342"/>
                <a:gd name="T40" fmla="*/ 316 w 341"/>
                <a:gd name="T41" fmla="*/ 256 h 342"/>
                <a:gd name="T42" fmla="*/ 321 w 341"/>
                <a:gd name="T43" fmla="*/ 250 h 342"/>
                <a:gd name="T44" fmla="*/ 328 w 341"/>
                <a:gd name="T45" fmla="*/ 236 h 342"/>
                <a:gd name="T46" fmla="*/ 333 w 341"/>
                <a:gd name="T47" fmla="*/ 220 h 342"/>
                <a:gd name="T48" fmla="*/ 338 w 341"/>
                <a:gd name="T49" fmla="*/ 204 h 342"/>
                <a:gd name="T50" fmla="*/ 340 w 341"/>
                <a:gd name="T51" fmla="*/ 187 h 342"/>
                <a:gd name="T52" fmla="*/ 341 w 341"/>
                <a:gd name="T53" fmla="*/ 171 h 342"/>
                <a:gd name="T54" fmla="*/ 340 w 341"/>
                <a:gd name="T55" fmla="*/ 153 h 342"/>
                <a:gd name="T56" fmla="*/ 338 w 341"/>
                <a:gd name="T57" fmla="*/ 136 h 342"/>
                <a:gd name="T58" fmla="*/ 328 w 341"/>
                <a:gd name="T59" fmla="*/ 105 h 342"/>
                <a:gd name="T60" fmla="*/ 313 w 341"/>
                <a:gd name="T61" fmla="*/ 77 h 342"/>
                <a:gd name="T62" fmla="*/ 302 w 341"/>
                <a:gd name="T63" fmla="*/ 63 h 342"/>
                <a:gd name="T64" fmla="*/ 291 w 341"/>
                <a:gd name="T65" fmla="*/ 50 h 342"/>
                <a:gd name="T66" fmla="*/ 277 w 341"/>
                <a:gd name="T67" fmla="*/ 38 h 342"/>
                <a:gd name="T68" fmla="*/ 264 w 341"/>
                <a:gd name="T69" fmla="*/ 28 h 342"/>
                <a:gd name="T70" fmla="*/ 249 w 341"/>
                <a:gd name="T71" fmla="*/ 19 h 342"/>
                <a:gd name="T72" fmla="*/ 235 w 341"/>
                <a:gd name="T73" fmla="*/ 13 h 342"/>
                <a:gd name="T74" fmla="*/ 219 w 341"/>
                <a:gd name="T75" fmla="*/ 6 h 342"/>
                <a:gd name="T76" fmla="*/ 203 w 341"/>
                <a:gd name="T77" fmla="*/ 3 h 342"/>
                <a:gd name="T78" fmla="*/ 186 w 341"/>
                <a:gd name="T79" fmla="*/ 0 h 342"/>
                <a:gd name="T80" fmla="*/ 170 w 341"/>
                <a:gd name="T81" fmla="*/ 0 h 342"/>
                <a:gd name="T82" fmla="*/ 135 w 341"/>
                <a:gd name="T83" fmla="*/ 3 h 342"/>
                <a:gd name="T84" fmla="*/ 104 w 341"/>
                <a:gd name="T85" fmla="*/ 13 h 342"/>
                <a:gd name="T86" fmla="*/ 76 w 341"/>
                <a:gd name="T87" fmla="*/ 28 h 342"/>
                <a:gd name="T88" fmla="*/ 50 w 341"/>
                <a:gd name="T89" fmla="*/ 50 h 342"/>
                <a:gd name="T90" fmla="*/ 27 w 341"/>
                <a:gd name="T91" fmla="*/ 77 h 342"/>
                <a:gd name="T92" fmla="*/ 12 w 341"/>
                <a:gd name="T93" fmla="*/ 105 h 342"/>
                <a:gd name="T94" fmla="*/ 2 w 341"/>
                <a:gd name="T95" fmla="*/ 136 h 342"/>
                <a:gd name="T96" fmla="*/ 0 w 341"/>
                <a:gd name="T97" fmla="*/ 171 h 342"/>
                <a:gd name="T98" fmla="*/ 0 w 341"/>
                <a:gd name="T99" fmla="*/ 187 h 342"/>
                <a:gd name="T100" fmla="*/ 2 w 341"/>
                <a:gd name="T101" fmla="*/ 204 h 342"/>
                <a:gd name="T102" fmla="*/ 6 w 341"/>
                <a:gd name="T103" fmla="*/ 220 h 342"/>
                <a:gd name="T104" fmla="*/ 12 w 341"/>
                <a:gd name="T105" fmla="*/ 236 h 342"/>
                <a:gd name="T106" fmla="*/ 18 w 341"/>
                <a:gd name="T107" fmla="*/ 250 h 342"/>
                <a:gd name="T108" fmla="*/ 27 w 341"/>
                <a:gd name="T109" fmla="*/ 264 h 342"/>
                <a:gd name="T110" fmla="*/ 37 w 341"/>
                <a:gd name="T111" fmla="*/ 278 h 342"/>
                <a:gd name="T112" fmla="*/ 50 w 341"/>
                <a:gd name="T113" fmla="*/ 29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1" h="342">
                  <a:moveTo>
                    <a:pt x="50" y="292"/>
                  </a:moveTo>
                  <a:lnTo>
                    <a:pt x="62" y="303"/>
                  </a:lnTo>
                  <a:lnTo>
                    <a:pt x="76" y="313"/>
                  </a:lnTo>
                  <a:lnTo>
                    <a:pt x="104" y="329"/>
                  </a:lnTo>
                  <a:lnTo>
                    <a:pt x="135" y="338"/>
                  </a:lnTo>
                  <a:lnTo>
                    <a:pt x="152" y="341"/>
                  </a:lnTo>
                  <a:lnTo>
                    <a:pt x="170" y="342"/>
                  </a:lnTo>
                  <a:lnTo>
                    <a:pt x="186" y="341"/>
                  </a:lnTo>
                  <a:lnTo>
                    <a:pt x="203" y="338"/>
                  </a:lnTo>
                  <a:lnTo>
                    <a:pt x="219" y="334"/>
                  </a:lnTo>
                  <a:lnTo>
                    <a:pt x="235" y="329"/>
                  </a:lnTo>
                  <a:lnTo>
                    <a:pt x="249" y="321"/>
                  </a:lnTo>
                  <a:lnTo>
                    <a:pt x="256" y="317"/>
                  </a:lnTo>
                  <a:lnTo>
                    <a:pt x="259" y="314"/>
                  </a:lnTo>
                  <a:lnTo>
                    <a:pt x="264" y="313"/>
                  </a:lnTo>
                  <a:lnTo>
                    <a:pt x="277" y="303"/>
                  </a:lnTo>
                  <a:lnTo>
                    <a:pt x="291" y="292"/>
                  </a:lnTo>
                  <a:lnTo>
                    <a:pt x="302" y="278"/>
                  </a:lnTo>
                  <a:lnTo>
                    <a:pt x="313" y="264"/>
                  </a:lnTo>
                  <a:lnTo>
                    <a:pt x="314" y="260"/>
                  </a:lnTo>
                  <a:lnTo>
                    <a:pt x="316" y="256"/>
                  </a:lnTo>
                  <a:lnTo>
                    <a:pt x="321" y="250"/>
                  </a:lnTo>
                  <a:lnTo>
                    <a:pt x="328" y="236"/>
                  </a:lnTo>
                  <a:lnTo>
                    <a:pt x="333" y="220"/>
                  </a:lnTo>
                  <a:lnTo>
                    <a:pt x="338" y="204"/>
                  </a:lnTo>
                  <a:lnTo>
                    <a:pt x="340" y="187"/>
                  </a:lnTo>
                  <a:lnTo>
                    <a:pt x="341" y="171"/>
                  </a:lnTo>
                  <a:lnTo>
                    <a:pt x="340" y="153"/>
                  </a:lnTo>
                  <a:lnTo>
                    <a:pt x="338" y="136"/>
                  </a:lnTo>
                  <a:lnTo>
                    <a:pt x="328" y="105"/>
                  </a:lnTo>
                  <a:lnTo>
                    <a:pt x="313" y="77"/>
                  </a:lnTo>
                  <a:lnTo>
                    <a:pt x="302" y="63"/>
                  </a:lnTo>
                  <a:lnTo>
                    <a:pt x="291" y="50"/>
                  </a:lnTo>
                  <a:lnTo>
                    <a:pt x="277" y="38"/>
                  </a:lnTo>
                  <a:lnTo>
                    <a:pt x="264" y="28"/>
                  </a:lnTo>
                  <a:lnTo>
                    <a:pt x="249" y="19"/>
                  </a:lnTo>
                  <a:lnTo>
                    <a:pt x="235" y="13"/>
                  </a:lnTo>
                  <a:lnTo>
                    <a:pt x="219" y="6"/>
                  </a:lnTo>
                  <a:lnTo>
                    <a:pt x="203" y="3"/>
                  </a:lnTo>
                  <a:lnTo>
                    <a:pt x="186" y="0"/>
                  </a:lnTo>
                  <a:lnTo>
                    <a:pt x="170" y="0"/>
                  </a:lnTo>
                  <a:lnTo>
                    <a:pt x="135" y="3"/>
                  </a:lnTo>
                  <a:lnTo>
                    <a:pt x="104" y="13"/>
                  </a:lnTo>
                  <a:lnTo>
                    <a:pt x="76" y="28"/>
                  </a:lnTo>
                  <a:lnTo>
                    <a:pt x="50" y="50"/>
                  </a:lnTo>
                  <a:lnTo>
                    <a:pt x="27" y="77"/>
                  </a:lnTo>
                  <a:lnTo>
                    <a:pt x="12" y="105"/>
                  </a:lnTo>
                  <a:lnTo>
                    <a:pt x="2" y="136"/>
                  </a:lnTo>
                  <a:lnTo>
                    <a:pt x="0" y="171"/>
                  </a:lnTo>
                  <a:lnTo>
                    <a:pt x="0" y="187"/>
                  </a:lnTo>
                  <a:lnTo>
                    <a:pt x="2" y="204"/>
                  </a:lnTo>
                  <a:lnTo>
                    <a:pt x="6" y="220"/>
                  </a:lnTo>
                  <a:lnTo>
                    <a:pt x="12" y="236"/>
                  </a:lnTo>
                  <a:lnTo>
                    <a:pt x="18" y="250"/>
                  </a:lnTo>
                  <a:lnTo>
                    <a:pt x="27" y="264"/>
                  </a:lnTo>
                  <a:lnTo>
                    <a:pt x="37" y="278"/>
                  </a:lnTo>
                  <a:lnTo>
                    <a:pt x="50" y="29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b="1">
                <a:latin typeface="+mj-lt"/>
              </a:endParaRPr>
            </a:p>
          </p:txBody>
        </p:sp>
        <p:sp>
          <p:nvSpPr>
            <p:cNvPr id="399" name="Freeform 38">
              <a:extLst>
                <a:ext uri="{FF2B5EF4-FFF2-40B4-BE49-F238E27FC236}">
                  <a16:creationId xmlns:a16="http://schemas.microsoft.com/office/drawing/2014/main" id="{A356E5D2-0851-7F43-7D08-4D953AE200C2}"/>
                </a:ext>
              </a:extLst>
            </p:cNvPr>
            <p:cNvSpPr>
              <a:spLocks/>
            </p:cNvSpPr>
            <p:nvPr/>
          </p:nvSpPr>
          <p:spPr bwMode="auto">
            <a:xfrm>
              <a:off x="2634160" y="3269653"/>
              <a:ext cx="107950" cy="107950"/>
            </a:xfrm>
            <a:custGeom>
              <a:avLst/>
              <a:gdLst>
                <a:gd name="T0" fmla="*/ 50 w 341"/>
                <a:gd name="T1" fmla="*/ 291 h 341"/>
                <a:gd name="T2" fmla="*/ 62 w 341"/>
                <a:gd name="T3" fmla="*/ 303 h 341"/>
                <a:gd name="T4" fmla="*/ 76 w 341"/>
                <a:gd name="T5" fmla="*/ 313 h 341"/>
                <a:gd name="T6" fmla="*/ 104 w 341"/>
                <a:gd name="T7" fmla="*/ 329 h 341"/>
                <a:gd name="T8" fmla="*/ 135 w 341"/>
                <a:gd name="T9" fmla="*/ 338 h 341"/>
                <a:gd name="T10" fmla="*/ 152 w 341"/>
                <a:gd name="T11" fmla="*/ 340 h 341"/>
                <a:gd name="T12" fmla="*/ 170 w 341"/>
                <a:gd name="T13" fmla="*/ 341 h 341"/>
                <a:gd name="T14" fmla="*/ 186 w 341"/>
                <a:gd name="T15" fmla="*/ 340 h 341"/>
                <a:gd name="T16" fmla="*/ 203 w 341"/>
                <a:gd name="T17" fmla="*/ 338 h 341"/>
                <a:gd name="T18" fmla="*/ 219 w 341"/>
                <a:gd name="T19" fmla="*/ 334 h 341"/>
                <a:gd name="T20" fmla="*/ 235 w 341"/>
                <a:gd name="T21" fmla="*/ 329 h 341"/>
                <a:gd name="T22" fmla="*/ 249 w 341"/>
                <a:gd name="T23" fmla="*/ 321 h 341"/>
                <a:gd name="T24" fmla="*/ 256 w 341"/>
                <a:gd name="T25" fmla="*/ 316 h 341"/>
                <a:gd name="T26" fmla="*/ 259 w 341"/>
                <a:gd name="T27" fmla="*/ 314 h 341"/>
                <a:gd name="T28" fmla="*/ 264 w 341"/>
                <a:gd name="T29" fmla="*/ 313 h 341"/>
                <a:gd name="T30" fmla="*/ 277 w 341"/>
                <a:gd name="T31" fmla="*/ 303 h 341"/>
                <a:gd name="T32" fmla="*/ 291 w 341"/>
                <a:gd name="T33" fmla="*/ 291 h 341"/>
                <a:gd name="T34" fmla="*/ 302 w 341"/>
                <a:gd name="T35" fmla="*/ 278 h 341"/>
                <a:gd name="T36" fmla="*/ 313 w 341"/>
                <a:gd name="T37" fmla="*/ 264 h 341"/>
                <a:gd name="T38" fmla="*/ 314 w 341"/>
                <a:gd name="T39" fmla="*/ 260 h 341"/>
                <a:gd name="T40" fmla="*/ 316 w 341"/>
                <a:gd name="T41" fmla="*/ 256 h 341"/>
                <a:gd name="T42" fmla="*/ 321 w 341"/>
                <a:gd name="T43" fmla="*/ 249 h 341"/>
                <a:gd name="T44" fmla="*/ 328 w 341"/>
                <a:gd name="T45" fmla="*/ 236 h 341"/>
                <a:gd name="T46" fmla="*/ 333 w 341"/>
                <a:gd name="T47" fmla="*/ 220 h 341"/>
                <a:gd name="T48" fmla="*/ 338 w 341"/>
                <a:gd name="T49" fmla="*/ 204 h 341"/>
                <a:gd name="T50" fmla="*/ 340 w 341"/>
                <a:gd name="T51" fmla="*/ 187 h 341"/>
                <a:gd name="T52" fmla="*/ 341 w 341"/>
                <a:gd name="T53" fmla="*/ 171 h 341"/>
                <a:gd name="T54" fmla="*/ 340 w 341"/>
                <a:gd name="T55" fmla="*/ 153 h 341"/>
                <a:gd name="T56" fmla="*/ 338 w 341"/>
                <a:gd name="T57" fmla="*/ 136 h 341"/>
                <a:gd name="T58" fmla="*/ 328 w 341"/>
                <a:gd name="T59" fmla="*/ 105 h 341"/>
                <a:gd name="T60" fmla="*/ 313 w 341"/>
                <a:gd name="T61" fmla="*/ 76 h 341"/>
                <a:gd name="T62" fmla="*/ 302 w 341"/>
                <a:gd name="T63" fmla="*/ 63 h 341"/>
                <a:gd name="T64" fmla="*/ 291 w 341"/>
                <a:gd name="T65" fmla="*/ 50 h 341"/>
                <a:gd name="T66" fmla="*/ 277 w 341"/>
                <a:gd name="T67" fmla="*/ 38 h 341"/>
                <a:gd name="T68" fmla="*/ 264 w 341"/>
                <a:gd name="T69" fmla="*/ 27 h 341"/>
                <a:gd name="T70" fmla="*/ 249 w 341"/>
                <a:gd name="T71" fmla="*/ 18 h 341"/>
                <a:gd name="T72" fmla="*/ 235 w 341"/>
                <a:gd name="T73" fmla="*/ 13 h 341"/>
                <a:gd name="T74" fmla="*/ 219 w 341"/>
                <a:gd name="T75" fmla="*/ 6 h 341"/>
                <a:gd name="T76" fmla="*/ 203 w 341"/>
                <a:gd name="T77" fmla="*/ 2 h 341"/>
                <a:gd name="T78" fmla="*/ 186 w 341"/>
                <a:gd name="T79" fmla="*/ 0 h 341"/>
                <a:gd name="T80" fmla="*/ 170 w 341"/>
                <a:gd name="T81" fmla="*/ 0 h 341"/>
                <a:gd name="T82" fmla="*/ 135 w 341"/>
                <a:gd name="T83" fmla="*/ 2 h 341"/>
                <a:gd name="T84" fmla="*/ 104 w 341"/>
                <a:gd name="T85" fmla="*/ 13 h 341"/>
                <a:gd name="T86" fmla="*/ 76 w 341"/>
                <a:gd name="T87" fmla="*/ 27 h 341"/>
                <a:gd name="T88" fmla="*/ 50 w 341"/>
                <a:gd name="T89" fmla="*/ 50 h 341"/>
                <a:gd name="T90" fmla="*/ 27 w 341"/>
                <a:gd name="T91" fmla="*/ 76 h 341"/>
                <a:gd name="T92" fmla="*/ 12 w 341"/>
                <a:gd name="T93" fmla="*/ 105 h 341"/>
                <a:gd name="T94" fmla="*/ 2 w 341"/>
                <a:gd name="T95" fmla="*/ 136 h 341"/>
                <a:gd name="T96" fmla="*/ 0 w 341"/>
                <a:gd name="T97" fmla="*/ 171 h 341"/>
                <a:gd name="T98" fmla="*/ 0 w 341"/>
                <a:gd name="T99" fmla="*/ 187 h 341"/>
                <a:gd name="T100" fmla="*/ 2 w 341"/>
                <a:gd name="T101" fmla="*/ 204 h 341"/>
                <a:gd name="T102" fmla="*/ 6 w 341"/>
                <a:gd name="T103" fmla="*/ 220 h 341"/>
                <a:gd name="T104" fmla="*/ 12 w 341"/>
                <a:gd name="T105" fmla="*/ 236 h 341"/>
                <a:gd name="T106" fmla="*/ 18 w 341"/>
                <a:gd name="T107" fmla="*/ 249 h 341"/>
                <a:gd name="T108" fmla="*/ 27 w 341"/>
                <a:gd name="T109" fmla="*/ 264 h 341"/>
                <a:gd name="T110" fmla="*/ 37 w 341"/>
                <a:gd name="T111" fmla="*/ 278 h 341"/>
                <a:gd name="T112" fmla="*/ 50 w 341"/>
                <a:gd name="T113" fmla="*/ 29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1" h="341">
                  <a:moveTo>
                    <a:pt x="50" y="291"/>
                  </a:moveTo>
                  <a:lnTo>
                    <a:pt x="62" y="303"/>
                  </a:lnTo>
                  <a:lnTo>
                    <a:pt x="76" y="313"/>
                  </a:lnTo>
                  <a:lnTo>
                    <a:pt x="104" y="329"/>
                  </a:lnTo>
                  <a:lnTo>
                    <a:pt x="135" y="338"/>
                  </a:lnTo>
                  <a:lnTo>
                    <a:pt x="152" y="340"/>
                  </a:lnTo>
                  <a:lnTo>
                    <a:pt x="170" y="341"/>
                  </a:lnTo>
                  <a:lnTo>
                    <a:pt x="186" y="340"/>
                  </a:lnTo>
                  <a:lnTo>
                    <a:pt x="203" y="338"/>
                  </a:lnTo>
                  <a:lnTo>
                    <a:pt x="219" y="334"/>
                  </a:lnTo>
                  <a:lnTo>
                    <a:pt x="235" y="329"/>
                  </a:lnTo>
                  <a:lnTo>
                    <a:pt x="249" y="321"/>
                  </a:lnTo>
                  <a:lnTo>
                    <a:pt x="256" y="316"/>
                  </a:lnTo>
                  <a:lnTo>
                    <a:pt x="259" y="314"/>
                  </a:lnTo>
                  <a:lnTo>
                    <a:pt x="264" y="313"/>
                  </a:lnTo>
                  <a:lnTo>
                    <a:pt x="277" y="303"/>
                  </a:lnTo>
                  <a:lnTo>
                    <a:pt x="291" y="291"/>
                  </a:lnTo>
                  <a:lnTo>
                    <a:pt x="302" y="278"/>
                  </a:lnTo>
                  <a:lnTo>
                    <a:pt x="313" y="264"/>
                  </a:lnTo>
                  <a:lnTo>
                    <a:pt x="314" y="260"/>
                  </a:lnTo>
                  <a:lnTo>
                    <a:pt x="316" y="256"/>
                  </a:lnTo>
                  <a:lnTo>
                    <a:pt x="321" y="249"/>
                  </a:lnTo>
                  <a:lnTo>
                    <a:pt x="328" y="236"/>
                  </a:lnTo>
                  <a:lnTo>
                    <a:pt x="333" y="220"/>
                  </a:lnTo>
                  <a:lnTo>
                    <a:pt x="338" y="204"/>
                  </a:lnTo>
                  <a:lnTo>
                    <a:pt x="340" y="187"/>
                  </a:lnTo>
                  <a:lnTo>
                    <a:pt x="341" y="171"/>
                  </a:lnTo>
                  <a:lnTo>
                    <a:pt x="340" y="153"/>
                  </a:lnTo>
                  <a:lnTo>
                    <a:pt x="338" y="136"/>
                  </a:lnTo>
                  <a:lnTo>
                    <a:pt x="328" y="105"/>
                  </a:lnTo>
                  <a:lnTo>
                    <a:pt x="313" y="76"/>
                  </a:lnTo>
                  <a:lnTo>
                    <a:pt x="302" y="63"/>
                  </a:lnTo>
                  <a:lnTo>
                    <a:pt x="291" y="50"/>
                  </a:lnTo>
                  <a:lnTo>
                    <a:pt x="277" y="38"/>
                  </a:lnTo>
                  <a:lnTo>
                    <a:pt x="264" y="27"/>
                  </a:lnTo>
                  <a:lnTo>
                    <a:pt x="249" y="18"/>
                  </a:lnTo>
                  <a:lnTo>
                    <a:pt x="235" y="13"/>
                  </a:lnTo>
                  <a:lnTo>
                    <a:pt x="219" y="6"/>
                  </a:lnTo>
                  <a:lnTo>
                    <a:pt x="203" y="2"/>
                  </a:lnTo>
                  <a:lnTo>
                    <a:pt x="186" y="0"/>
                  </a:lnTo>
                  <a:lnTo>
                    <a:pt x="170" y="0"/>
                  </a:lnTo>
                  <a:lnTo>
                    <a:pt x="135" y="2"/>
                  </a:lnTo>
                  <a:lnTo>
                    <a:pt x="104" y="13"/>
                  </a:lnTo>
                  <a:lnTo>
                    <a:pt x="76" y="27"/>
                  </a:lnTo>
                  <a:lnTo>
                    <a:pt x="50" y="50"/>
                  </a:lnTo>
                  <a:lnTo>
                    <a:pt x="27" y="76"/>
                  </a:lnTo>
                  <a:lnTo>
                    <a:pt x="12" y="105"/>
                  </a:lnTo>
                  <a:lnTo>
                    <a:pt x="2" y="136"/>
                  </a:lnTo>
                  <a:lnTo>
                    <a:pt x="0" y="171"/>
                  </a:lnTo>
                  <a:lnTo>
                    <a:pt x="0" y="187"/>
                  </a:lnTo>
                  <a:lnTo>
                    <a:pt x="2" y="204"/>
                  </a:lnTo>
                  <a:lnTo>
                    <a:pt x="6" y="220"/>
                  </a:lnTo>
                  <a:lnTo>
                    <a:pt x="12" y="236"/>
                  </a:lnTo>
                  <a:lnTo>
                    <a:pt x="18" y="249"/>
                  </a:lnTo>
                  <a:lnTo>
                    <a:pt x="27" y="264"/>
                  </a:lnTo>
                  <a:lnTo>
                    <a:pt x="37" y="278"/>
                  </a:lnTo>
                  <a:lnTo>
                    <a:pt x="50" y="291"/>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b="1">
                <a:latin typeface="+mj-lt"/>
              </a:endParaRPr>
            </a:p>
          </p:txBody>
        </p:sp>
        <p:grpSp>
          <p:nvGrpSpPr>
            <p:cNvPr id="400" name="Groupe 399">
              <a:extLst>
                <a:ext uri="{FF2B5EF4-FFF2-40B4-BE49-F238E27FC236}">
                  <a16:creationId xmlns:a16="http://schemas.microsoft.com/office/drawing/2014/main" id="{5E9644E2-4CAC-317D-5211-7721A694E4A6}"/>
                </a:ext>
              </a:extLst>
            </p:cNvPr>
            <p:cNvGrpSpPr/>
            <p:nvPr/>
          </p:nvGrpSpPr>
          <p:grpSpPr>
            <a:xfrm>
              <a:off x="1128409" y="3023379"/>
              <a:ext cx="4433887" cy="2679700"/>
              <a:chOff x="1622426" y="2628900"/>
              <a:chExt cx="4433887" cy="2679700"/>
            </a:xfrm>
          </p:grpSpPr>
          <p:sp>
            <p:nvSpPr>
              <p:cNvPr id="401" name="Freeform 225">
                <a:extLst>
                  <a:ext uri="{FF2B5EF4-FFF2-40B4-BE49-F238E27FC236}">
                    <a16:creationId xmlns:a16="http://schemas.microsoft.com/office/drawing/2014/main" id="{9A32A3D0-068C-AEC9-2215-5591BA4E2FF2}"/>
                  </a:ext>
                </a:extLst>
              </p:cNvPr>
              <p:cNvSpPr>
                <a:spLocks/>
              </p:cNvSpPr>
              <p:nvPr/>
            </p:nvSpPr>
            <p:spPr bwMode="auto">
              <a:xfrm>
                <a:off x="1716089" y="4098925"/>
                <a:ext cx="1060450" cy="590550"/>
              </a:xfrm>
              <a:custGeom>
                <a:avLst/>
                <a:gdLst>
                  <a:gd name="T0" fmla="*/ 3338 w 3338"/>
                  <a:gd name="T1" fmla="*/ 854 h 1857"/>
                  <a:gd name="T2" fmla="*/ 1670 w 3338"/>
                  <a:gd name="T3" fmla="*/ 1857 h 1857"/>
                  <a:gd name="T4" fmla="*/ 1372 w 3338"/>
                  <a:gd name="T5" fmla="*/ 1449 h 1857"/>
                  <a:gd name="T6" fmla="*/ 370 w 3338"/>
                  <a:gd name="T7" fmla="*/ 1504 h 1857"/>
                  <a:gd name="T8" fmla="*/ 0 w 3338"/>
                  <a:gd name="T9" fmla="*/ 0 h 1857"/>
                  <a:gd name="T10" fmla="*/ 0 w 3338"/>
                  <a:gd name="T11" fmla="*/ 1653 h 1857"/>
                </a:gdLst>
                <a:ahLst/>
                <a:cxnLst>
                  <a:cxn ang="0">
                    <a:pos x="T0" y="T1"/>
                  </a:cxn>
                  <a:cxn ang="0">
                    <a:pos x="T2" y="T3"/>
                  </a:cxn>
                  <a:cxn ang="0">
                    <a:pos x="T4" y="T5"/>
                  </a:cxn>
                  <a:cxn ang="0">
                    <a:pos x="T6" y="T7"/>
                  </a:cxn>
                  <a:cxn ang="0">
                    <a:pos x="T8" y="T9"/>
                  </a:cxn>
                  <a:cxn ang="0">
                    <a:pos x="T10" y="T11"/>
                  </a:cxn>
                </a:cxnLst>
                <a:rect l="0" t="0" r="r" b="b"/>
                <a:pathLst>
                  <a:path w="3338" h="1857">
                    <a:moveTo>
                      <a:pt x="3338" y="854"/>
                    </a:moveTo>
                    <a:lnTo>
                      <a:pt x="1670" y="1857"/>
                    </a:lnTo>
                    <a:lnTo>
                      <a:pt x="1372" y="1449"/>
                    </a:lnTo>
                    <a:lnTo>
                      <a:pt x="370" y="1504"/>
                    </a:lnTo>
                    <a:lnTo>
                      <a:pt x="0" y="0"/>
                    </a:lnTo>
                    <a:lnTo>
                      <a:pt x="0" y="1653"/>
                    </a:lnTo>
                  </a:path>
                </a:pathLst>
              </a:custGeom>
              <a:noFill/>
              <a:ln w="22225">
                <a:solidFill>
                  <a:srgbClr val="00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2" name="Freeform 330">
                <a:extLst>
                  <a:ext uri="{FF2B5EF4-FFF2-40B4-BE49-F238E27FC236}">
                    <a16:creationId xmlns:a16="http://schemas.microsoft.com/office/drawing/2014/main" id="{F2028BF3-0855-BF55-6EFB-8C8F3CFC9EEB}"/>
                  </a:ext>
                </a:extLst>
              </p:cNvPr>
              <p:cNvSpPr>
                <a:spLocks/>
              </p:cNvSpPr>
              <p:nvPr/>
            </p:nvSpPr>
            <p:spPr bwMode="auto">
              <a:xfrm>
                <a:off x="1716089" y="4645025"/>
                <a:ext cx="95250" cy="93662"/>
              </a:xfrm>
              <a:custGeom>
                <a:avLst/>
                <a:gdLst>
                  <a:gd name="T0" fmla="*/ 45 w 296"/>
                  <a:gd name="T1" fmla="*/ 43 h 296"/>
                  <a:gd name="T2" fmla="*/ 24 w 296"/>
                  <a:gd name="T3" fmla="*/ 65 h 296"/>
                  <a:gd name="T4" fmla="*/ 11 w 296"/>
                  <a:gd name="T5" fmla="*/ 91 h 296"/>
                  <a:gd name="T6" fmla="*/ 3 w 296"/>
                  <a:gd name="T7" fmla="*/ 117 h 296"/>
                  <a:gd name="T8" fmla="*/ 0 w 296"/>
                  <a:gd name="T9" fmla="*/ 148 h 296"/>
                  <a:gd name="T10" fmla="*/ 0 w 296"/>
                  <a:gd name="T11" fmla="*/ 161 h 296"/>
                  <a:gd name="T12" fmla="*/ 3 w 296"/>
                  <a:gd name="T13" fmla="*/ 176 h 296"/>
                  <a:gd name="T14" fmla="*/ 5 w 296"/>
                  <a:gd name="T15" fmla="*/ 190 h 296"/>
                  <a:gd name="T16" fmla="*/ 11 w 296"/>
                  <a:gd name="T17" fmla="*/ 205 h 296"/>
                  <a:gd name="T18" fmla="*/ 16 w 296"/>
                  <a:gd name="T19" fmla="*/ 216 h 296"/>
                  <a:gd name="T20" fmla="*/ 24 w 296"/>
                  <a:gd name="T21" fmla="*/ 228 h 296"/>
                  <a:gd name="T22" fmla="*/ 33 w 296"/>
                  <a:gd name="T23" fmla="*/ 240 h 296"/>
                  <a:gd name="T24" fmla="*/ 45 w 296"/>
                  <a:gd name="T25" fmla="*/ 252 h 296"/>
                  <a:gd name="T26" fmla="*/ 66 w 296"/>
                  <a:gd name="T27" fmla="*/ 271 h 296"/>
                  <a:gd name="T28" fmla="*/ 91 w 296"/>
                  <a:gd name="T29" fmla="*/ 284 h 296"/>
                  <a:gd name="T30" fmla="*/ 104 w 296"/>
                  <a:gd name="T31" fmla="*/ 289 h 296"/>
                  <a:gd name="T32" fmla="*/ 117 w 296"/>
                  <a:gd name="T33" fmla="*/ 292 h 296"/>
                  <a:gd name="T34" fmla="*/ 132 w 296"/>
                  <a:gd name="T35" fmla="*/ 294 h 296"/>
                  <a:gd name="T36" fmla="*/ 148 w 296"/>
                  <a:gd name="T37" fmla="*/ 296 h 296"/>
                  <a:gd name="T38" fmla="*/ 162 w 296"/>
                  <a:gd name="T39" fmla="*/ 294 h 296"/>
                  <a:gd name="T40" fmla="*/ 177 w 296"/>
                  <a:gd name="T41" fmla="*/ 292 h 296"/>
                  <a:gd name="T42" fmla="*/ 190 w 296"/>
                  <a:gd name="T43" fmla="*/ 289 h 296"/>
                  <a:gd name="T44" fmla="*/ 205 w 296"/>
                  <a:gd name="T45" fmla="*/ 284 h 296"/>
                  <a:gd name="T46" fmla="*/ 216 w 296"/>
                  <a:gd name="T47" fmla="*/ 277 h 296"/>
                  <a:gd name="T48" fmla="*/ 229 w 296"/>
                  <a:gd name="T49" fmla="*/ 271 h 296"/>
                  <a:gd name="T50" fmla="*/ 240 w 296"/>
                  <a:gd name="T51" fmla="*/ 261 h 296"/>
                  <a:gd name="T52" fmla="*/ 253 w 296"/>
                  <a:gd name="T53" fmla="*/ 252 h 296"/>
                  <a:gd name="T54" fmla="*/ 262 w 296"/>
                  <a:gd name="T55" fmla="*/ 240 h 296"/>
                  <a:gd name="T56" fmla="*/ 271 w 296"/>
                  <a:gd name="T57" fmla="*/ 228 h 296"/>
                  <a:gd name="T58" fmla="*/ 278 w 296"/>
                  <a:gd name="T59" fmla="*/ 216 h 296"/>
                  <a:gd name="T60" fmla="*/ 285 w 296"/>
                  <a:gd name="T61" fmla="*/ 205 h 296"/>
                  <a:gd name="T62" fmla="*/ 289 w 296"/>
                  <a:gd name="T63" fmla="*/ 190 h 296"/>
                  <a:gd name="T64" fmla="*/ 293 w 296"/>
                  <a:gd name="T65" fmla="*/ 176 h 296"/>
                  <a:gd name="T66" fmla="*/ 295 w 296"/>
                  <a:gd name="T67" fmla="*/ 161 h 296"/>
                  <a:gd name="T68" fmla="*/ 296 w 296"/>
                  <a:gd name="T69" fmla="*/ 148 h 296"/>
                  <a:gd name="T70" fmla="*/ 295 w 296"/>
                  <a:gd name="T71" fmla="*/ 132 h 296"/>
                  <a:gd name="T72" fmla="*/ 293 w 296"/>
                  <a:gd name="T73" fmla="*/ 117 h 296"/>
                  <a:gd name="T74" fmla="*/ 289 w 296"/>
                  <a:gd name="T75" fmla="*/ 103 h 296"/>
                  <a:gd name="T76" fmla="*/ 285 w 296"/>
                  <a:gd name="T77" fmla="*/ 91 h 296"/>
                  <a:gd name="T78" fmla="*/ 271 w 296"/>
                  <a:gd name="T79" fmla="*/ 65 h 296"/>
                  <a:gd name="T80" fmla="*/ 253 w 296"/>
                  <a:gd name="T81" fmla="*/ 43 h 296"/>
                  <a:gd name="T82" fmla="*/ 240 w 296"/>
                  <a:gd name="T83" fmla="*/ 32 h 296"/>
                  <a:gd name="T84" fmla="*/ 229 w 296"/>
                  <a:gd name="T85" fmla="*/ 24 h 296"/>
                  <a:gd name="T86" fmla="*/ 216 w 296"/>
                  <a:gd name="T87" fmla="*/ 16 h 296"/>
                  <a:gd name="T88" fmla="*/ 205 w 296"/>
                  <a:gd name="T89" fmla="*/ 10 h 296"/>
                  <a:gd name="T90" fmla="*/ 190 w 296"/>
                  <a:gd name="T91" fmla="*/ 4 h 296"/>
                  <a:gd name="T92" fmla="*/ 177 w 296"/>
                  <a:gd name="T93" fmla="*/ 2 h 296"/>
                  <a:gd name="T94" fmla="*/ 162 w 296"/>
                  <a:gd name="T95" fmla="*/ 0 h 296"/>
                  <a:gd name="T96" fmla="*/ 148 w 296"/>
                  <a:gd name="T97" fmla="*/ 0 h 296"/>
                  <a:gd name="T98" fmla="*/ 117 w 296"/>
                  <a:gd name="T99" fmla="*/ 2 h 296"/>
                  <a:gd name="T100" fmla="*/ 91 w 296"/>
                  <a:gd name="T101" fmla="*/ 10 h 296"/>
                  <a:gd name="T102" fmla="*/ 66 w 296"/>
                  <a:gd name="T103" fmla="*/ 24 h 296"/>
                  <a:gd name="T104" fmla="*/ 45 w 296"/>
                  <a:gd name="T105"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45" y="43"/>
                    </a:moveTo>
                    <a:lnTo>
                      <a:pt x="24" y="65"/>
                    </a:lnTo>
                    <a:lnTo>
                      <a:pt x="11" y="91"/>
                    </a:lnTo>
                    <a:lnTo>
                      <a:pt x="3" y="117"/>
                    </a:lnTo>
                    <a:lnTo>
                      <a:pt x="0" y="148"/>
                    </a:lnTo>
                    <a:lnTo>
                      <a:pt x="0" y="161"/>
                    </a:lnTo>
                    <a:lnTo>
                      <a:pt x="3" y="176"/>
                    </a:lnTo>
                    <a:lnTo>
                      <a:pt x="5" y="190"/>
                    </a:lnTo>
                    <a:lnTo>
                      <a:pt x="11" y="205"/>
                    </a:lnTo>
                    <a:lnTo>
                      <a:pt x="16" y="216"/>
                    </a:lnTo>
                    <a:lnTo>
                      <a:pt x="24" y="228"/>
                    </a:lnTo>
                    <a:lnTo>
                      <a:pt x="33" y="240"/>
                    </a:lnTo>
                    <a:lnTo>
                      <a:pt x="45" y="252"/>
                    </a:lnTo>
                    <a:lnTo>
                      <a:pt x="66" y="271"/>
                    </a:lnTo>
                    <a:lnTo>
                      <a:pt x="91" y="284"/>
                    </a:lnTo>
                    <a:lnTo>
                      <a:pt x="104" y="289"/>
                    </a:lnTo>
                    <a:lnTo>
                      <a:pt x="117" y="292"/>
                    </a:lnTo>
                    <a:lnTo>
                      <a:pt x="132" y="294"/>
                    </a:lnTo>
                    <a:lnTo>
                      <a:pt x="148" y="296"/>
                    </a:lnTo>
                    <a:lnTo>
                      <a:pt x="162" y="294"/>
                    </a:lnTo>
                    <a:lnTo>
                      <a:pt x="177" y="292"/>
                    </a:lnTo>
                    <a:lnTo>
                      <a:pt x="190" y="289"/>
                    </a:lnTo>
                    <a:lnTo>
                      <a:pt x="205" y="284"/>
                    </a:lnTo>
                    <a:lnTo>
                      <a:pt x="216" y="277"/>
                    </a:lnTo>
                    <a:lnTo>
                      <a:pt x="229" y="271"/>
                    </a:lnTo>
                    <a:lnTo>
                      <a:pt x="240" y="261"/>
                    </a:lnTo>
                    <a:lnTo>
                      <a:pt x="253" y="252"/>
                    </a:lnTo>
                    <a:lnTo>
                      <a:pt x="262" y="240"/>
                    </a:lnTo>
                    <a:lnTo>
                      <a:pt x="271" y="228"/>
                    </a:lnTo>
                    <a:lnTo>
                      <a:pt x="278" y="216"/>
                    </a:lnTo>
                    <a:lnTo>
                      <a:pt x="285" y="205"/>
                    </a:lnTo>
                    <a:lnTo>
                      <a:pt x="289" y="190"/>
                    </a:lnTo>
                    <a:lnTo>
                      <a:pt x="293" y="176"/>
                    </a:lnTo>
                    <a:lnTo>
                      <a:pt x="295" y="161"/>
                    </a:lnTo>
                    <a:lnTo>
                      <a:pt x="296" y="148"/>
                    </a:lnTo>
                    <a:lnTo>
                      <a:pt x="295" y="132"/>
                    </a:lnTo>
                    <a:lnTo>
                      <a:pt x="293" y="117"/>
                    </a:lnTo>
                    <a:lnTo>
                      <a:pt x="289" y="103"/>
                    </a:lnTo>
                    <a:lnTo>
                      <a:pt x="285" y="91"/>
                    </a:lnTo>
                    <a:lnTo>
                      <a:pt x="271" y="65"/>
                    </a:lnTo>
                    <a:lnTo>
                      <a:pt x="253" y="43"/>
                    </a:lnTo>
                    <a:lnTo>
                      <a:pt x="240" y="32"/>
                    </a:lnTo>
                    <a:lnTo>
                      <a:pt x="229" y="24"/>
                    </a:lnTo>
                    <a:lnTo>
                      <a:pt x="216" y="16"/>
                    </a:lnTo>
                    <a:lnTo>
                      <a:pt x="205" y="10"/>
                    </a:lnTo>
                    <a:lnTo>
                      <a:pt x="190" y="4"/>
                    </a:lnTo>
                    <a:lnTo>
                      <a:pt x="177" y="2"/>
                    </a:lnTo>
                    <a:lnTo>
                      <a:pt x="162" y="0"/>
                    </a:lnTo>
                    <a:lnTo>
                      <a:pt x="148" y="0"/>
                    </a:lnTo>
                    <a:lnTo>
                      <a:pt x="117" y="2"/>
                    </a:lnTo>
                    <a:lnTo>
                      <a:pt x="91" y="10"/>
                    </a:lnTo>
                    <a:lnTo>
                      <a:pt x="66" y="24"/>
                    </a:lnTo>
                    <a:lnTo>
                      <a:pt x="45" y="43"/>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3" name="Freeform 331">
                <a:extLst>
                  <a:ext uri="{FF2B5EF4-FFF2-40B4-BE49-F238E27FC236}">
                    <a16:creationId xmlns:a16="http://schemas.microsoft.com/office/drawing/2014/main" id="{80EE305B-6157-7F04-AF19-4F991A1BC766}"/>
                  </a:ext>
                </a:extLst>
              </p:cNvPr>
              <p:cNvSpPr>
                <a:spLocks/>
              </p:cNvSpPr>
              <p:nvPr/>
            </p:nvSpPr>
            <p:spPr bwMode="auto">
              <a:xfrm>
                <a:off x="2205039" y="3416300"/>
                <a:ext cx="93663" cy="93662"/>
              </a:xfrm>
              <a:custGeom>
                <a:avLst/>
                <a:gdLst>
                  <a:gd name="T0" fmla="*/ 148 w 295"/>
                  <a:gd name="T1" fmla="*/ 0 h 296"/>
                  <a:gd name="T2" fmla="*/ 117 w 295"/>
                  <a:gd name="T3" fmla="*/ 2 h 296"/>
                  <a:gd name="T4" fmla="*/ 91 w 295"/>
                  <a:gd name="T5" fmla="*/ 10 h 296"/>
                  <a:gd name="T6" fmla="*/ 66 w 295"/>
                  <a:gd name="T7" fmla="*/ 24 h 296"/>
                  <a:gd name="T8" fmla="*/ 44 w 295"/>
                  <a:gd name="T9" fmla="*/ 43 h 296"/>
                  <a:gd name="T10" fmla="*/ 24 w 295"/>
                  <a:gd name="T11" fmla="*/ 65 h 296"/>
                  <a:gd name="T12" fmla="*/ 10 w 295"/>
                  <a:gd name="T13" fmla="*/ 91 h 296"/>
                  <a:gd name="T14" fmla="*/ 2 w 295"/>
                  <a:gd name="T15" fmla="*/ 117 h 296"/>
                  <a:gd name="T16" fmla="*/ 0 w 295"/>
                  <a:gd name="T17" fmla="*/ 148 h 296"/>
                  <a:gd name="T18" fmla="*/ 0 w 295"/>
                  <a:gd name="T19" fmla="*/ 161 h 296"/>
                  <a:gd name="T20" fmla="*/ 2 w 295"/>
                  <a:gd name="T21" fmla="*/ 176 h 296"/>
                  <a:gd name="T22" fmla="*/ 4 w 295"/>
                  <a:gd name="T23" fmla="*/ 190 h 296"/>
                  <a:gd name="T24" fmla="*/ 10 w 295"/>
                  <a:gd name="T25" fmla="*/ 205 h 296"/>
                  <a:gd name="T26" fmla="*/ 16 w 295"/>
                  <a:gd name="T27" fmla="*/ 216 h 296"/>
                  <a:gd name="T28" fmla="*/ 24 w 295"/>
                  <a:gd name="T29" fmla="*/ 229 h 296"/>
                  <a:gd name="T30" fmla="*/ 33 w 295"/>
                  <a:gd name="T31" fmla="*/ 240 h 296"/>
                  <a:gd name="T32" fmla="*/ 44 w 295"/>
                  <a:gd name="T33" fmla="*/ 252 h 296"/>
                  <a:gd name="T34" fmla="*/ 66 w 295"/>
                  <a:gd name="T35" fmla="*/ 271 h 296"/>
                  <a:gd name="T36" fmla="*/ 91 w 295"/>
                  <a:gd name="T37" fmla="*/ 284 h 296"/>
                  <a:gd name="T38" fmla="*/ 103 w 295"/>
                  <a:gd name="T39" fmla="*/ 289 h 296"/>
                  <a:gd name="T40" fmla="*/ 117 w 295"/>
                  <a:gd name="T41" fmla="*/ 292 h 296"/>
                  <a:gd name="T42" fmla="*/ 132 w 295"/>
                  <a:gd name="T43" fmla="*/ 295 h 296"/>
                  <a:gd name="T44" fmla="*/ 148 w 295"/>
                  <a:gd name="T45" fmla="*/ 296 h 296"/>
                  <a:gd name="T46" fmla="*/ 161 w 295"/>
                  <a:gd name="T47" fmla="*/ 295 h 296"/>
                  <a:gd name="T48" fmla="*/ 176 w 295"/>
                  <a:gd name="T49" fmla="*/ 292 h 296"/>
                  <a:gd name="T50" fmla="*/ 190 w 295"/>
                  <a:gd name="T51" fmla="*/ 289 h 296"/>
                  <a:gd name="T52" fmla="*/ 204 w 295"/>
                  <a:gd name="T53" fmla="*/ 284 h 296"/>
                  <a:gd name="T54" fmla="*/ 216 w 295"/>
                  <a:gd name="T55" fmla="*/ 277 h 296"/>
                  <a:gd name="T56" fmla="*/ 228 w 295"/>
                  <a:gd name="T57" fmla="*/ 271 h 296"/>
                  <a:gd name="T58" fmla="*/ 240 w 295"/>
                  <a:gd name="T59" fmla="*/ 262 h 296"/>
                  <a:gd name="T60" fmla="*/ 252 w 295"/>
                  <a:gd name="T61" fmla="*/ 252 h 296"/>
                  <a:gd name="T62" fmla="*/ 261 w 295"/>
                  <a:gd name="T63" fmla="*/ 240 h 296"/>
                  <a:gd name="T64" fmla="*/ 270 w 295"/>
                  <a:gd name="T65" fmla="*/ 229 h 296"/>
                  <a:gd name="T66" fmla="*/ 277 w 295"/>
                  <a:gd name="T67" fmla="*/ 216 h 296"/>
                  <a:gd name="T68" fmla="*/ 284 w 295"/>
                  <a:gd name="T69" fmla="*/ 205 h 296"/>
                  <a:gd name="T70" fmla="*/ 289 w 295"/>
                  <a:gd name="T71" fmla="*/ 190 h 296"/>
                  <a:gd name="T72" fmla="*/ 292 w 295"/>
                  <a:gd name="T73" fmla="*/ 176 h 296"/>
                  <a:gd name="T74" fmla="*/ 294 w 295"/>
                  <a:gd name="T75" fmla="*/ 161 h 296"/>
                  <a:gd name="T76" fmla="*/ 295 w 295"/>
                  <a:gd name="T77" fmla="*/ 148 h 296"/>
                  <a:gd name="T78" fmla="*/ 294 w 295"/>
                  <a:gd name="T79" fmla="*/ 132 h 296"/>
                  <a:gd name="T80" fmla="*/ 292 w 295"/>
                  <a:gd name="T81" fmla="*/ 117 h 296"/>
                  <a:gd name="T82" fmla="*/ 289 w 295"/>
                  <a:gd name="T83" fmla="*/ 103 h 296"/>
                  <a:gd name="T84" fmla="*/ 284 w 295"/>
                  <a:gd name="T85" fmla="*/ 91 h 296"/>
                  <a:gd name="T86" fmla="*/ 270 w 295"/>
                  <a:gd name="T87" fmla="*/ 65 h 296"/>
                  <a:gd name="T88" fmla="*/ 252 w 295"/>
                  <a:gd name="T89" fmla="*/ 43 h 296"/>
                  <a:gd name="T90" fmla="*/ 240 w 295"/>
                  <a:gd name="T91" fmla="*/ 32 h 296"/>
                  <a:gd name="T92" fmla="*/ 228 w 295"/>
                  <a:gd name="T93" fmla="*/ 24 h 296"/>
                  <a:gd name="T94" fmla="*/ 216 w 295"/>
                  <a:gd name="T95" fmla="*/ 16 h 296"/>
                  <a:gd name="T96" fmla="*/ 204 w 295"/>
                  <a:gd name="T97" fmla="*/ 10 h 296"/>
                  <a:gd name="T98" fmla="*/ 190 w 295"/>
                  <a:gd name="T99" fmla="*/ 4 h 296"/>
                  <a:gd name="T100" fmla="*/ 176 w 295"/>
                  <a:gd name="T101" fmla="*/ 2 h 296"/>
                  <a:gd name="T102" fmla="*/ 161 w 295"/>
                  <a:gd name="T103" fmla="*/ 0 h 296"/>
                  <a:gd name="T104" fmla="*/ 148 w 295"/>
                  <a:gd name="T10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148" y="0"/>
                    </a:moveTo>
                    <a:lnTo>
                      <a:pt x="117" y="2"/>
                    </a:lnTo>
                    <a:lnTo>
                      <a:pt x="91" y="10"/>
                    </a:lnTo>
                    <a:lnTo>
                      <a:pt x="66" y="24"/>
                    </a:lnTo>
                    <a:lnTo>
                      <a:pt x="44" y="43"/>
                    </a:lnTo>
                    <a:lnTo>
                      <a:pt x="24" y="65"/>
                    </a:lnTo>
                    <a:lnTo>
                      <a:pt x="10" y="91"/>
                    </a:lnTo>
                    <a:lnTo>
                      <a:pt x="2" y="117"/>
                    </a:lnTo>
                    <a:lnTo>
                      <a:pt x="0" y="148"/>
                    </a:lnTo>
                    <a:lnTo>
                      <a:pt x="0" y="161"/>
                    </a:lnTo>
                    <a:lnTo>
                      <a:pt x="2" y="176"/>
                    </a:lnTo>
                    <a:lnTo>
                      <a:pt x="4" y="190"/>
                    </a:lnTo>
                    <a:lnTo>
                      <a:pt x="10" y="205"/>
                    </a:lnTo>
                    <a:lnTo>
                      <a:pt x="16" y="216"/>
                    </a:lnTo>
                    <a:lnTo>
                      <a:pt x="24" y="229"/>
                    </a:lnTo>
                    <a:lnTo>
                      <a:pt x="33" y="240"/>
                    </a:lnTo>
                    <a:lnTo>
                      <a:pt x="44" y="252"/>
                    </a:lnTo>
                    <a:lnTo>
                      <a:pt x="66" y="271"/>
                    </a:lnTo>
                    <a:lnTo>
                      <a:pt x="91" y="284"/>
                    </a:lnTo>
                    <a:lnTo>
                      <a:pt x="103" y="289"/>
                    </a:lnTo>
                    <a:lnTo>
                      <a:pt x="117" y="292"/>
                    </a:lnTo>
                    <a:lnTo>
                      <a:pt x="132" y="295"/>
                    </a:lnTo>
                    <a:lnTo>
                      <a:pt x="148" y="296"/>
                    </a:lnTo>
                    <a:lnTo>
                      <a:pt x="161" y="295"/>
                    </a:lnTo>
                    <a:lnTo>
                      <a:pt x="176" y="292"/>
                    </a:lnTo>
                    <a:lnTo>
                      <a:pt x="190" y="289"/>
                    </a:lnTo>
                    <a:lnTo>
                      <a:pt x="204" y="284"/>
                    </a:lnTo>
                    <a:lnTo>
                      <a:pt x="216" y="277"/>
                    </a:lnTo>
                    <a:lnTo>
                      <a:pt x="228" y="271"/>
                    </a:lnTo>
                    <a:lnTo>
                      <a:pt x="240" y="262"/>
                    </a:lnTo>
                    <a:lnTo>
                      <a:pt x="252" y="252"/>
                    </a:lnTo>
                    <a:lnTo>
                      <a:pt x="261" y="240"/>
                    </a:lnTo>
                    <a:lnTo>
                      <a:pt x="270" y="229"/>
                    </a:lnTo>
                    <a:lnTo>
                      <a:pt x="277" y="216"/>
                    </a:lnTo>
                    <a:lnTo>
                      <a:pt x="284" y="205"/>
                    </a:lnTo>
                    <a:lnTo>
                      <a:pt x="289" y="190"/>
                    </a:lnTo>
                    <a:lnTo>
                      <a:pt x="292" y="176"/>
                    </a:lnTo>
                    <a:lnTo>
                      <a:pt x="294" y="161"/>
                    </a:lnTo>
                    <a:lnTo>
                      <a:pt x="295" y="148"/>
                    </a:lnTo>
                    <a:lnTo>
                      <a:pt x="294" y="132"/>
                    </a:lnTo>
                    <a:lnTo>
                      <a:pt x="292" y="117"/>
                    </a:lnTo>
                    <a:lnTo>
                      <a:pt x="289" y="103"/>
                    </a:lnTo>
                    <a:lnTo>
                      <a:pt x="284" y="91"/>
                    </a:lnTo>
                    <a:lnTo>
                      <a:pt x="270" y="65"/>
                    </a:lnTo>
                    <a:lnTo>
                      <a:pt x="252" y="43"/>
                    </a:lnTo>
                    <a:lnTo>
                      <a:pt x="240" y="32"/>
                    </a:lnTo>
                    <a:lnTo>
                      <a:pt x="228" y="24"/>
                    </a:lnTo>
                    <a:lnTo>
                      <a:pt x="216" y="16"/>
                    </a:lnTo>
                    <a:lnTo>
                      <a:pt x="204" y="10"/>
                    </a:lnTo>
                    <a:lnTo>
                      <a:pt x="190" y="4"/>
                    </a:lnTo>
                    <a:lnTo>
                      <a:pt x="176" y="2"/>
                    </a:lnTo>
                    <a:lnTo>
                      <a:pt x="161" y="0"/>
                    </a:lnTo>
                    <a:lnTo>
                      <a:pt x="148" y="0"/>
                    </a:lnTo>
                    <a:close/>
                  </a:path>
                </a:pathLst>
              </a:custGeom>
              <a:solidFill>
                <a:srgbClr val="91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4" name="Freeform 332">
                <a:extLst>
                  <a:ext uri="{FF2B5EF4-FFF2-40B4-BE49-F238E27FC236}">
                    <a16:creationId xmlns:a16="http://schemas.microsoft.com/office/drawing/2014/main" id="{DC15811B-69E4-49E8-BF96-8F225E82C14A}"/>
                  </a:ext>
                </a:extLst>
              </p:cNvPr>
              <p:cNvSpPr>
                <a:spLocks/>
              </p:cNvSpPr>
              <p:nvPr/>
            </p:nvSpPr>
            <p:spPr bwMode="auto">
              <a:xfrm>
                <a:off x="1774826" y="4246562"/>
                <a:ext cx="93663" cy="93662"/>
              </a:xfrm>
              <a:custGeom>
                <a:avLst/>
                <a:gdLst>
                  <a:gd name="T0" fmla="*/ 148 w 296"/>
                  <a:gd name="T1" fmla="*/ 0 h 296"/>
                  <a:gd name="T2" fmla="*/ 117 w 296"/>
                  <a:gd name="T3" fmla="*/ 2 h 296"/>
                  <a:gd name="T4" fmla="*/ 91 w 296"/>
                  <a:gd name="T5" fmla="*/ 10 h 296"/>
                  <a:gd name="T6" fmla="*/ 66 w 296"/>
                  <a:gd name="T7" fmla="*/ 24 h 296"/>
                  <a:gd name="T8" fmla="*/ 45 w 296"/>
                  <a:gd name="T9" fmla="*/ 43 h 296"/>
                  <a:gd name="T10" fmla="*/ 24 w 296"/>
                  <a:gd name="T11" fmla="*/ 65 h 296"/>
                  <a:gd name="T12" fmla="*/ 11 w 296"/>
                  <a:gd name="T13" fmla="*/ 91 h 296"/>
                  <a:gd name="T14" fmla="*/ 3 w 296"/>
                  <a:gd name="T15" fmla="*/ 117 h 296"/>
                  <a:gd name="T16" fmla="*/ 0 w 296"/>
                  <a:gd name="T17" fmla="*/ 148 h 296"/>
                  <a:gd name="T18" fmla="*/ 0 w 296"/>
                  <a:gd name="T19" fmla="*/ 161 h 296"/>
                  <a:gd name="T20" fmla="*/ 3 w 296"/>
                  <a:gd name="T21" fmla="*/ 176 h 296"/>
                  <a:gd name="T22" fmla="*/ 5 w 296"/>
                  <a:gd name="T23" fmla="*/ 190 h 296"/>
                  <a:gd name="T24" fmla="*/ 11 w 296"/>
                  <a:gd name="T25" fmla="*/ 205 h 296"/>
                  <a:gd name="T26" fmla="*/ 16 w 296"/>
                  <a:gd name="T27" fmla="*/ 216 h 296"/>
                  <a:gd name="T28" fmla="*/ 24 w 296"/>
                  <a:gd name="T29" fmla="*/ 229 h 296"/>
                  <a:gd name="T30" fmla="*/ 33 w 296"/>
                  <a:gd name="T31" fmla="*/ 240 h 296"/>
                  <a:gd name="T32" fmla="*/ 45 w 296"/>
                  <a:gd name="T33" fmla="*/ 252 h 296"/>
                  <a:gd name="T34" fmla="*/ 66 w 296"/>
                  <a:gd name="T35" fmla="*/ 271 h 296"/>
                  <a:gd name="T36" fmla="*/ 91 w 296"/>
                  <a:gd name="T37" fmla="*/ 284 h 296"/>
                  <a:gd name="T38" fmla="*/ 104 w 296"/>
                  <a:gd name="T39" fmla="*/ 289 h 296"/>
                  <a:gd name="T40" fmla="*/ 117 w 296"/>
                  <a:gd name="T41" fmla="*/ 292 h 296"/>
                  <a:gd name="T42" fmla="*/ 132 w 296"/>
                  <a:gd name="T43" fmla="*/ 295 h 296"/>
                  <a:gd name="T44" fmla="*/ 148 w 296"/>
                  <a:gd name="T45" fmla="*/ 296 h 296"/>
                  <a:gd name="T46" fmla="*/ 162 w 296"/>
                  <a:gd name="T47" fmla="*/ 295 h 296"/>
                  <a:gd name="T48" fmla="*/ 177 w 296"/>
                  <a:gd name="T49" fmla="*/ 292 h 296"/>
                  <a:gd name="T50" fmla="*/ 190 w 296"/>
                  <a:gd name="T51" fmla="*/ 289 h 296"/>
                  <a:gd name="T52" fmla="*/ 205 w 296"/>
                  <a:gd name="T53" fmla="*/ 284 h 296"/>
                  <a:gd name="T54" fmla="*/ 216 w 296"/>
                  <a:gd name="T55" fmla="*/ 277 h 296"/>
                  <a:gd name="T56" fmla="*/ 229 w 296"/>
                  <a:gd name="T57" fmla="*/ 271 h 296"/>
                  <a:gd name="T58" fmla="*/ 240 w 296"/>
                  <a:gd name="T59" fmla="*/ 262 h 296"/>
                  <a:gd name="T60" fmla="*/ 253 w 296"/>
                  <a:gd name="T61" fmla="*/ 252 h 296"/>
                  <a:gd name="T62" fmla="*/ 262 w 296"/>
                  <a:gd name="T63" fmla="*/ 240 h 296"/>
                  <a:gd name="T64" fmla="*/ 271 w 296"/>
                  <a:gd name="T65" fmla="*/ 229 h 296"/>
                  <a:gd name="T66" fmla="*/ 278 w 296"/>
                  <a:gd name="T67" fmla="*/ 216 h 296"/>
                  <a:gd name="T68" fmla="*/ 285 w 296"/>
                  <a:gd name="T69" fmla="*/ 205 h 296"/>
                  <a:gd name="T70" fmla="*/ 289 w 296"/>
                  <a:gd name="T71" fmla="*/ 190 h 296"/>
                  <a:gd name="T72" fmla="*/ 293 w 296"/>
                  <a:gd name="T73" fmla="*/ 176 h 296"/>
                  <a:gd name="T74" fmla="*/ 295 w 296"/>
                  <a:gd name="T75" fmla="*/ 161 h 296"/>
                  <a:gd name="T76" fmla="*/ 296 w 296"/>
                  <a:gd name="T77" fmla="*/ 148 h 296"/>
                  <a:gd name="T78" fmla="*/ 295 w 296"/>
                  <a:gd name="T79" fmla="*/ 132 h 296"/>
                  <a:gd name="T80" fmla="*/ 293 w 296"/>
                  <a:gd name="T81" fmla="*/ 117 h 296"/>
                  <a:gd name="T82" fmla="*/ 289 w 296"/>
                  <a:gd name="T83" fmla="*/ 103 h 296"/>
                  <a:gd name="T84" fmla="*/ 285 w 296"/>
                  <a:gd name="T85" fmla="*/ 91 h 296"/>
                  <a:gd name="T86" fmla="*/ 271 w 296"/>
                  <a:gd name="T87" fmla="*/ 65 h 296"/>
                  <a:gd name="T88" fmla="*/ 253 w 296"/>
                  <a:gd name="T89" fmla="*/ 43 h 296"/>
                  <a:gd name="T90" fmla="*/ 240 w 296"/>
                  <a:gd name="T91" fmla="*/ 32 h 296"/>
                  <a:gd name="T92" fmla="*/ 229 w 296"/>
                  <a:gd name="T93" fmla="*/ 24 h 296"/>
                  <a:gd name="T94" fmla="*/ 216 w 296"/>
                  <a:gd name="T95" fmla="*/ 16 h 296"/>
                  <a:gd name="T96" fmla="*/ 205 w 296"/>
                  <a:gd name="T97" fmla="*/ 10 h 296"/>
                  <a:gd name="T98" fmla="*/ 190 w 296"/>
                  <a:gd name="T99" fmla="*/ 4 h 296"/>
                  <a:gd name="T100" fmla="*/ 177 w 296"/>
                  <a:gd name="T101" fmla="*/ 2 h 296"/>
                  <a:gd name="T102" fmla="*/ 162 w 296"/>
                  <a:gd name="T103" fmla="*/ 0 h 296"/>
                  <a:gd name="T104" fmla="*/ 148 w 296"/>
                  <a:gd name="T10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148" y="0"/>
                    </a:moveTo>
                    <a:lnTo>
                      <a:pt x="117" y="2"/>
                    </a:lnTo>
                    <a:lnTo>
                      <a:pt x="91" y="10"/>
                    </a:lnTo>
                    <a:lnTo>
                      <a:pt x="66" y="24"/>
                    </a:lnTo>
                    <a:lnTo>
                      <a:pt x="45" y="43"/>
                    </a:lnTo>
                    <a:lnTo>
                      <a:pt x="24" y="65"/>
                    </a:lnTo>
                    <a:lnTo>
                      <a:pt x="11" y="91"/>
                    </a:lnTo>
                    <a:lnTo>
                      <a:pt x="3" y="117"/>
                    </a:lnTo>
                    <a:lnTo>
                      <a:pt x="0" y="148"/>
                    </a:lnTo>
                    <a:lnTo>
                      <a:pt x="0" y="161"/>
                    </a:lnTo>
                    <a:lnTo>
                      <a:pt x="3" y="176"/>
                    </a:lnTo>
                    <a:lnTo>
                      <a:pt x="5" y="190"/>
                    </a:lnTo>
                    <a:lnTo>
                      <a:pt x="11" y="205"/>
                    </a:lnTo>
                    <a:lnTo>
                      <a:pt x="16" y="216"/>
                    </a:lnTo>
                    <a:lnTo>
                      <a:pt x="24" y="229"/>
                    </a:lnTo>
                    <a:lnTo>
                      <a:pt x="33" y="240"/>
                    </a:lnTo>
                    <a:lnTo>
                      <a:pt x="45" y="252"/>
                    </a:lnTo>
                    <a:lnTo>
                      <a:pt x="66" y="271"/>
                    </a:lnTo>
                    <a:lnTo>
                      <a:pt x="91" y="284"/>
                    </a:lnTo>
                    <a:lnTo>
                      <a:pt x="104" y="289"/>
                    </a:lnTo>
                    <a:lnTo>
                      <a:pt x="117" y="292"/>
                    </a:lnTo>
                    <a:lnTo>
                      <a:pt x="132" y="295"/>
                    </a:lnTo>
                    <a:lnTo>
                      <a:pt x="148" y="296"/>
                    </a:lnTo>
                    <a:lnTo>
                      <a:pt x="162" y="295"/>
                    </a:lnTo>
                    <a:lnTo>
                      <a:pt x="177" y="292"/>
                    </a:lnTo>
                    <a:lnTo>
                      <a:pt x="190" y="289"/>
                    </a:lnTo>
                    <a:lnTo>
                      <a:pt x="205" y="284"/>
                    </a:lnTo>
                    <a:lnTo>
                      <a:pt x="216" y="277"/>
                    </a:lnTo>
                    <a:lnTo>
                      <a:pt x="229" y="271"/>
                    </a:lnTo>
                    <a:lnTo>
                      <a:pt x="240" y="262"/>
                    </a:lnTo>
                    <a:lnTo>
                      <a:pt x="253" y="252"/>
                    </a:lnTo>
                    <a:lnTo>
                      <a:pt x="262" y="240"/>
                    </a:lnTo>
                    <a:lnTo>
                      <a:pt x="271" y="229"/>
                    </a:lnTo>
                    <a:lnTo>
                      <a:pt x="278" y="216"/>
                    </a:lnTo>
                    <a:lnTo>
                      <a:pt x="285" y="205"/>
                    </a:lnTo>
                    <a:lnTo>
                      <a:pt x="289" y="190"/>
                    </a:lnTo>
                    <a:lnTo>
                      <a:pt x="293" y="176"/>
                    </a:lnTo>
                    <a:lnTo>
                      <a:pt x="295" y="161"/>
                    </a:lnTo>
                    <a:lnTo>
                      <a:pt x="296" y="148"/>
                    </a:lnTo>
                    <a:lnTo>
                      <a:pt x="295" y="132"/>
                    </a:lnTo>
                    <a:lnTo>
                      <a:pt x="293" y="117"/>
                    </a:lnTo>
                    <a:lnTo>
                      <a:pt x="289" y="103"/>
                    </a:lnTo>
                    <a:lnTo>
                      <a:pt x="285" y="91"/>
                    </a:lnTo>
                    <a:lnTo>
                      <a:pt x="271" y="65"/>
                    </a:lnTo>
                    <a:lnTo>
                      <a:pt x="253" y="43"/>
                    </a:lnTo>
                    <a:lnTo>
                      <a:pt x="240" y="32"/>
                    </a:lnTo>
                    <a:lnTo>
                      <a:pt x="229" y="24"/>
                    </a:lnTo>
                    <a:lnTo>
                      <a:pt x="216" y="16"/>
                    </a:lnTo>
                    <a:lnTo>
                      <a:pt x="205" y="10"/>
                    </a:lnTo>
                    <a:lnTo>
                      <a:pt x="190" y="4"/>
                    </a:lnTo>
                    <a:lnTo>
                      <a:pt x="177" y="2"/>
                    </a:lnTo>
                    <a:lnTo>
                      <a:pt x="162" y="0"/>
                    </a:lnTo>
                    <a:lnTo>
                      <a:pt x="148" y="0"/>
                    </a:lnTo>
                    <a:close/>
                  </a:path>
                </a:pathLst>
              </a:custGeom>
              <a:solidFill>
                <a:srgbClr val="91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5" name="Freeform 333">
                <a:extLst>
                  <a:ext uri="{FF2B5EF4-FFF2-40B4-BE49-F238E27FC236}">
                    <a16:creationId xmlns:a16="http://schemas.microsoft.com/office/drawing/2014/main" id="{10CFF4AE-C002-71A0-8890-925D0DA69293}"/>
                  </a:ext>
                </a:extLst>
              </p:cNvPr>
              <p:cNvSpPr>
                <a:spLocks/>
              </p:cNvSpPr>
              <p:nvPr/>
            </p:nvSpPr>
            <p:spPr bwMode="auto">
              <a:xfrm>
                <a:off x="1782764" y="4383087"/>
                <a:ext cx="93663" cy="93662"/>
              </a:xfrm>
              <a:custGeom>
                <a:avLst/>
                <a:gdLst>
                  <a:gd name="T0" fmla="*/ 147 w 295"/>
                  <a:gd name="T1" fmla="*/ 0 h 296"/>
                  <a:gd name="T2" fmla="*/ 117 w 295"/>
                  <a:gd name="T3" fmla="*/ 2 h 296"/>
                  <a:gd name="T4" fmla="*/ 91 w 295"/>
                  <a:gd name="T5" fmla="*/ 10 h 296"/>
                  <a:gd name="T6" fmla="*/ 66 w 295"/>
                  <a:gd name="T7" fmla="*/ 24 h 296"/>
                  <a:gd name="T8" fmla="*/ 44 w 295"/>
                  <a:gd name="T9" fmla="*/ 43 h 296"/>
                  <a:gd name="T10" fmla="*/ 23 w 295"/>
                  <a:gd name="T11" fmla="*/ 65 h 296"/>
                  <a:gd name="T12" fmla="*/ 10 w 295"/>
                  <a:gd name="T13" fmla="*/ 91 h 296"/>
                  <a:gd name="T14" fmla="*/ 2 w 295"/>
                  <a:gd name="T15" fmla="*/ 117 h 296"/>
                  <a:gd name="T16" fmla="*/ 0 w 295"/>
                  <a:gd name="T17" fmla="*/ 148 h 296"/>
                  <a:gd name="T18" fmla="*/ 0 w 295"/>
                  <a:gd name="T19" fmla="*/ 162 h 296"/>
                  <a:gd name="T20" fmla="*/ 2 w 295"/>
                  <a:gd name="T21" fmla="*/ 176 h 296"/>
                  <a:gd name="T22" fmla="*/ 4 w 295"/>
                  <a:gd name="T23" fmla="*/ 190 h 296"/>
                  <a:gd name="T24" fmla="*/ 10 w 295"/>
                  <a:gd name="T25" fmla="*/ 205 h 296"/>
                  <a:gd name="T26" fmla="*/ 16 w 295"/>
                  <a:gd name="T27" fmla="*/ 216 h 296"/>
                  <a:gd name="T28" fmla="*/ 23 w 295"/>
                  <a:gd name="T29" fmla="*/ 229 h 296"/>
                  <a:gd name="T30" fmla="*/ 33 w 295"/>
                  <a:gd name="T31" fmla="*/ 240 h 296"/>
                  <a:gd name="T32" fmla="*/ 44 w 295"/>
                  <a:gd name="T33" fmla="*/ 253 h 296"/>
                  <a:gd name="T34" fmla="*/ 66 w 295"/>
                  <a:gd name="T35" fmla="*/ 271 h 296"/>
                  <a:gd name="T36" fmla="*/ 91 w 295"/>
                  <a:gd name="T37" fmla="*/ 285 h 296"/>
                  <a:gd name="T38" fmla="*/ 103 w 295"/>
                  <a:gd name="T39" fmla="*/ 289 h 296"/>
                  <a:gd name="T40" fmla="*/ 117 w 295"/>
                  <a:gd name="T41" fmla="*/ 293 h 296"/>
                  <a:gd name="T42" fmla="*/ 132 w 295"/>
                  <a:gd name="T43" fmla="*/ 295 h 296"/>
                  <a:gd name="T44" fmla="*/ 147 w 295"/>
                  <a:gd name="T45" fmla="*/ 296 h 296"/>
                  <a:gd name="T46" fmla="*/ 161 w 295"/>
                  <a:gd name="T47" fmla="*/ 295 h 296"/>
                  <a:gd name="T48" fmla="*/ 176 w 295"/>
                  <a:gd name="T49" fmla="*/ 293 h 296"/>
                  <a:gd name="T50" fmla="*/ 190 w 295"/>
                  <a:gd name="T51" fmla="*/ 289 h 296"/>
                  <a:gd name="T52" fmla="*/ 204 w 295"/>
                  <a:gd name="T53" fmla="*/ 285 h 296"/>
                  <a:gd name="T54" fmla="*/ 216 w 295"/>
                  <a:gd name="T55" fmla="*/ 278 h 296"/>
                  <a:gd name="T56" fmla="*/ 228 w 295"/>
                  <a:gd name="T57" fmla="*/ 271 h 296"/>
                  <a:gd name="T58" fmla="*/ 240 w 295"/>
                  <a:gd name="T59" fmla="*/ 262 h 296"/>
                  <a:gd name="T60" fmla="*/ 252 w 295"/>
                  <a:gd name="T61" fmla="*/ 253 h 296"/>
                  <a:gd name="T62" fmla="*/ 261 w 295"/>
                  <a:gd name="T63" fmla="*/ 240 h 296"/>
                  <a:gd name="T64" fmla="*/ 270 w 295"/>
                  <a:gd name="T65" fmla="*/ 229 h 296"/>
                  <a:gd name="T66" fmla="*/ 277 w 295"/>
                  <a:gd name="T67" fmla="*/ 216 h 296"/>
                  <a:gd name="T68" fmla="*/ 284 w 295"/>
                  <a:gd name="T69" fmla="*/ 205 h 296"/>
                  <a:gd name="T70" fmla="*/ 288 w 295"/>
                  <a:gd name="T71" fmla="*/ 190 h 296"/>
                  <a:gd name="T72" fmla="*/ 292 w 295"/>
                  <a:gd name="T73" fmla="*/ 176 h 296"/>
                  <a:gd name="T74" fmla="*/ 294 w 295"/>
                  <a:gd name="T75" fmla="*/ 162 h 296"/>
                  <a:gd name="T76" fmla="*/ 295 w 295"/>
                  <a:gd name="T77" fmla="*/ 148 h 296"/>
                  <a:gd name="T78" fmla="*/ 294 w 295"/>
                  <a:gd name="T79" fmla="*/ 132 h 296"/>
                  <a:gd name="T80" fmla="*/ 292 w 295"/>
                  <a:gd name="T81" fmla="*/ 117 h 296"/>
                  <a:gd name="T82" fmla="*/ 288 w 295"/>
                  <a:gd name="T83" fmla="*/ 104 h 296"/>
                  <a:gd name="T84" fmla="*/ 284 w 295"/>
                  <a:gd name="T85" fmla="*/ 91 h 296"/>
                  <a:gd name="T86" fmla="*/ 270 w 295"/>
                  <a:gd name="T87" fmla="*/ 65 h 296"/>
                  <a:gd name="T88" fmla="*/ 252 w 295"/>
                  <a:gd name="T89" fmla="*/ 43 h 296"/>
                  <a:gd name="T90" fmla="*/ 240 w 295"/>
                  <a:gd name="T91" fmla="*/ 32 h 296"/>
                  <a:gd name="T92" fmla="*/ 228 w 295"/>
                  <a:gd name="T93" fmla="*/ 24 h 296"/>
                  <a:gd name="T94" fmla="*/ 216 w 295"/>
                  <a:gd name="T95" fmla="*/ 16 h 296"/>
                  <a:gd name="T96" fmla="*/ 204 w 295"/>
                  <a:gd name="T97" fmla="*/ 10 h 296"/>
                  <a:gd name="T98" fmla="*/ 190 w 295"/>
                  <a:gd name="T99" fmla="*/ 5 h 296"/>
                  <a:gd name="T100" fmla="*/ 176 w 295"/>
                  <a:gd name="T101" fmla="*/ 2 h 296"/>
                  <a:gd name="T102" fmla="*/ 161 w 295"/>
                  <a:gd name="T103" fmla="*/ 0 h 296"/>
                  <a:gd name="T104" fmla="*/ 147 w 295"/>
                  <a:gd name="T10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147" y="0"/>
                    </a:moveTo>
                    <a:lnTo>
                      <a:pt x="117" y="2"/>
                    </a:lnTo>
                    <a:lnTo>
                      <a:pt x="91" y="10"/>
                    </a:lnTo>
                    <a:lnTo>
                      <a:pt x="66" y="24"/>
                    </a:lnTo>
                    <a:lnTo>
                      <a:pt x="44" y="43"/>
                    </a:lnTo>
                    <a:lnTo>
                      <a:pt x="23" y="65"/>
                    </a:lnTo>
                    <a:lnTo>
                      <a:pt x="10" y="91"/>
                    </a:lnTo>
                    <a:lnTo>
                      <a:pt x="2" y="117"/>
                    </a:lnTo>
                    <a:lnTo>
                      <a:pt x="0" y="148"/>
                    </a:lnTo>
                    <a:lnTo>
                      <a:pt x="0" y="162"/>
                    </a:lnTo>
                    <a:lnTo>
                      <a:pt x="2" y="176"/>
                    </a:lnTo>
                    <a:lnTo>
                      <a:pt x="4" y="190"/>
                    </a:lnTo>
                    <a:lnTo>
                      <a:pt x="10" y="205"/>
                    </a:lnTo>
                    <a:lnTo>
                      <a:pt x="16" y="216"/>
                    </a:lnTo>
                    <a:lnTo>
                      <a:pt x="23" y="229"/>
                    </a:lnTo>
                    <a:lnTo>
                      <a:pt x="33" y="240"/>
                    </a:lnTo>
                    <a:lnTo>
                      <a:pt x="44" y="253"/>
                    </a:lnTo>
                    <a:lnTo>
                      <a:pt x="66" y="271"/>
                    </a:lnTo>
                    <a:lnTo>
                      <a:pt x="91" y="285"/>
                    </a:lnTo>
                    <a:lnTo>
                      <a:pt x="103" y="289"/>
                    </a:lnTo>
                    <a:lnTo>
                      <a:pt x="117" y="293"/>
                    </a:lnTo>
                    <a:lnTo>
                      <a:pt x="132" y="295"/>
                    </a:lnTo>
                    <a:lnTo>
                      <a:pt x="147" y="296"/>
                    </a:lnTo>
                    <a:lnTo>
                      <a:pt x="161" y="295"/>
                    </a:lnTo>
                    <a:lnTo>
                      <a:pt x="176" y="293"/>
                    </a:lnTo>
                    <a:lnTo>
                      <a:pt x="190" y="289"/>
                    </a:lnTo>
                    <a:lnTo>
                      <a:pt x="204" y="285"/>
                    </a:lnTo>
                    <a:lnTo>
                      <a:pt x="216" y="278"/>
                    </a:lnTo>
                    <a:lnTo>
                      <a:pt x="228" y="271"/>
                    </a:lnTo>
                    <a:lnTo>
                      <a:pt x="240" y="262"/>
                    </a:lnTo>
                    <a:lnTo>
                      <a:pt x="252" y="253"/>
                    </a:lnTo>
                    <a:lnTo>
                      <a:pt x="261" y="240"/>
                    </a:lnTo>
                    <a:lnTo>
                      <a:pt x="270" y="229"/>
                    </a:lnTo>
                    <a:lnTo>
                      <a:pt x="277" y="216"/>
                    </a:lnTo>
                    <a:lnTo>
                      <a:pt x="284" y="205"/>
                    </a:lnTo>
                    <a:lnTo>
                      <a:pt x="288" y="190"/>
                    </a:lnTo>
                    <a:lnTo>
                      <a:pt x="292" y="176"/>
                    </a:lnTo>
                    <a:lnTo>
                      <a:pt x="294" y="162"/>
                    </a:lnTo>
                    <a:lnTo>
                      <a:pt x="295" y="148"/>
                    </a:lnTo>
                    <a:lnTo>
                      <a:pt x="294" y="132"/>
                    </a:lnTo>
                    <a:lnTo>
                      <a:pt x="292" y="117"/>
                    </a:lnTo>
                    <a:lnTo>
                      <a:pt x="288" y="104"/>
                    </a:lnTo>
                    <a:lnTo>
                      <a:pt x="284" y="91"/>
                    </a:lnTo>
                    <a:lnTo>
                      <a:pt x="270" y="65"/>
                    </a:lnTo>
                    <a:lnTo>
                      <a:pt x="252" y="43"/>
                    </a:lnTo>
                    <a:lnTo>
                      <a:pt x="240" y="32"/>
                    </a:lnTo>
                    <a:lnTo>
                      <a:pt x="228" y="24"/>
                    </a:lnTo>
                    <a:lnTo>
                      <a:pt x="216" y="16"/>
                    </a:lnTo>
                    <a:lnTo>
                      <a:pt x="204" y="10"/>
                    </a:lnTo>
                    <a:lnTo>
                      <a:pt x="190" y="5"/>
                    </a:lnTo>
                    <a:lnTo>
                      <a:pt x="176" y="2"/>
                    </a:lnTo>
                    <a:lnTo>
                      <a:pt x="161" y="0"/>
                    </a:lnTo>
                    <a:lnTo>
                      <a:pt x="147" y="0"/>
                    </a:lnTo>
                    <a:close/>
                  </a:path>
                </a:pathLst>
              </a:custGeom>
              <a:solidFill>
                <a:srgbClr val="91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6" name="Freeform 334">
                <a:extLst>
                  <a:ext uri="{FF2B5EF4-FFF2-40B4-BE49-F238E27FC236}">
                    <a16:creationId xmlns:a16="http://schemas.microsoft.com/office/drawing/2014/main" id="{7C37AD91-757F-592C-8F4B-C45CDD8FF2C7}"/>
                  </a:ext>
                </a:extLst>
              </p:cNvPr>
              <p:cNvSpPr>
                <a:spLocks/>
              </p:cNvSpPr>
              <p:nvPr/>
            </p:nvSpPr>
            <p:spPr bwMode="auto">
              <a:xfrm>
                <a:off x="1792289" y="4519612"/>
                <a:ext cx="93663" cy="95250"/>
              </a:xfrm>
              <a:custGeom>
                <a:avLst/>
                <a:gdLst>
                  <a:gd name="T0" fmla="*/ 148 w 296"/>
                  <a:gd name="T1" fmla="*/ 0 h 296"/>
                  <a:gd name="T2" fmla="*/ 117 w 296"/>
                  <a:gd name="T3" fmla="*/ 3 h 296"/>
                  <a:gd name="T4" fmla="*/ 91 w 296"/>
                  <a:gd name="T5" fmla="*/ 11 h 296"/>
                  <a:gd name="T6" fmla="*/ 66 w 296"/>
                  <a:gd name="T7" fmla="*/ 24 h 296"/>
                  <a:gd name="T8" fmla="*/ 44 w 296"/>
                  <a:gd name="T9" fmla="*/ 44 h 296"/>
                  <a:gd name="T10" fmla="*/ 24 w 296"/>
                  <a:gd name="T11" fmla="*/ 65 h 296"/>
                  <a:gd name="T12" fmla="*/ 10 w 296"/>
                  <a:gd name="T13" fmla="*/ 91 h 296"/>
                  <a:gd name="T14" fmla="*/ 2 w 296"/>
                  <a:gd name="T15" fmla="*/ 118 h 296"/>
                  <a:gd name="T16" fmla="*/ 0 w 296"/>
                  <a:gd name="T17" fmla="*/ 148 h 296"/>
                  <a:gd name="T18" fmla="*/ 0 w 296"/>
                  <a:gd name="T19" fmla="*/ 162 h 296"/>
                  <a:gd name="T20" fmla="*/ 2 w 296"/>
                  <a:gd name="T21" fmla="*/ 177 h 296"/>
                  <a:gd name="T22" fmla="*/ 4 w 296"/>
                  <a:gd name="T23" fmla="*/ 190 h 296"/>
                  <a:gd name="T24" fmla="*/ 10 w 296"/>
                  <a:gd name="T25" fmla="*/ 205 h 296"/>
                  <a:gd name="T26" fmla="*/ 16 w 296"/>
                  <a:gd name="T27" fmla="*/ 217 h 296"/>
                  <a:gd name="T28" fmla="*/ 24 w 296"/>
                  <a:gd name="T29" fmla="*/ 229 h 296"/>
                  <a:gd name="T30" fmla="*/ 33 w 296"/>
                  <a:gd name="T31" fmla="*/ 240 h 296"/>
                  <a:gd name="T32" fmla="*/ 44 w 296"/>
                  <a:gd name="T33" fmla="*/ 253 h 296"/>
                  <a:gd name="T34" fmla="*/ 66 w 296"/>
                  <a:gd name="T35" fmla="*/ 271 h 296"/>
                  <a:gd name="T36" fmla="*/ 91 w 296"/>
                  <a:gd name="T37" fmla="*/ 285 h 296"/>
                  <a:gd name="T38" fmla="*/ 103 w 296"/>
                  <a:gd name="T39" fmla="*/ 289 h 296"/>
                  <a:gd name="T40" fmla="*/ 117 w 296"/>
                  <a:gd name="T41" fmla="*/ 293 h 296"/>
                  <a:gd name="T42" fmla="*/ 132 w 296"/>
                  <a:gd name="T43" fmla="*/ 295 h 296"/>
                  <a:gd name="T44" fmla="*/ 148 w 296"/>
                  <a:gd name="T45" fmla="*/ 296 h 296"/>
                  <a:gd name="T46" fmla="*/ 161 w 296"/>
                  <a:gd name="T47" fmla="*/ 295 h 296"/>
                  <a:gd name="T48" fmla="*/ 176 w 296"/>
                  <a:gd name="T49" fmla="*/ 293 h 296"/>
                  <a:gd name="T50" fmla="*/ 190 w 296"/>
                  <a:gd name="T51" fmla="*/ 289 h 296"/>
                  <a:gd name="T52" fmla="*/ 205 w 296"/>
                  <a:gd name="T53" fmla="*/ 285 h 296"/>
                  <a:gd name="T54" fmla="*/ 216 w 296"/>
                  <a:gd name="T55" fmla="*/ 278 h 296"/>
                  <a:gd name="T56" fmla="*/ 228 w 296"/>
                  <a:gd name="T57" fmla="*/ 271 h 296"/>
                  <a:gd name="T58" fmla="*/ 240 w 296"/>
                  <a:gd name="T59" fmla="*/ 262 h 296"/>
                  <a:gd name="T60" fmla="*/ 252 w 296"/>
                  <a:gd name="T61" fmla="*/ 253 h 296"/>
                  <a:gd name="T62" fmla="*/ 261 w 296"/>
                  <a:gd name="T63" fmla="*/ 240 h 296"/>
                  <a:gd name="T64" fmla="*/ 271 w 296"/>
                  <a:gd name="T65" fmla="*/ 229 h 296"/>
                  <a:gd name="T66" fmla="*/ 277 w 296"/>
                  <a:gd name="T67" fmla="*/ 217 h 296"/>
                  <a:gd name="T68" fmla="*/ 284 w 296"/>
                  <a:gd name="T69" fmla="*/ 205 h 296"/>
                  <a:gd name="T70" fmla="*/ 289 w 296"/>
                  <a:gd name="T71" fmla="*/ 190 h 296"/>
                  <a:gd name="T72" fmla="*/ 292 w 296"/>
                  <a:gd name="T73" fmla="*/ 177 h 296"/>
                  <a:gd name="T74" fmla="*/ 294 w 296"/>
                  <a:gd name="T75" fmla="*/ 162 h 296"/>
                  <a:gd name="T76" fmla="*/ 296 w 296"/>
                  <a:gd name="T77" fmla="*/ 148 h 296"/>
                  <a:gd name="T78" fmla="*/ 294 w 296"/>
                  <a:gd name="T79" fmla="*/ 132 h 296"/>
                  <a:gd name="T80" fmla="*/ 292 w 296"/>
                  <a:gd name="T81" fmla="*/ 118 h 296"/>
                  <a:gd name="T82" fmla="*/ 289 w 296"/>
                  <a:gd name="T83" fmla="*/ 104 h 296"/>
                  <a:gd name="T84" fmla="*/ 284 w 296"/>
                  <a:gd name="T85" fmla="*/ 91 h 296"/>
                  <a:gd name="T86" fmla="*/ 271 w 296"/>
                  <a:gd name="T87" fmla="*/ 65 h 296"/>
                  <a:gd name="T88" fmla="*/ 252 w 296"/>
                  <a:gd name="T89" fmla="*/ 44 h 296"/>
                  <a:gd name="T90" fmla="*/ 240 w 296"/>
                  <a:gd name="T91" fmla="*/ 32 h 296"/>
                  <a:gd name="T92" fmla="*/ 228 w 296"/>
                  <a:gd name="T93" fmla="*/ 24 h 296"/>
                  <a:gd name="T94" fmla="*/ 216 w 296"/>
                  <a:gd name="T95" fmla="*/ 16 h 296"/>
                  <a:gd name="T96" fmla="*/ 205 w 296"/>
                  <a:gd name="T97" fmla="*/ 11 h 296"/>
                  <a:gd name="T98" fmla="*/ 190 w 296"/>
                  <a:gd name="T99" fmla="*/ 5 h 296"/>
                  <a:gd name="T100" fmla="*/ 176 w 296"/>
                  <a:gd name="T101" fmla="*/ 3 h 296"/>
                  <a:gd name="T102" fmla="*/ 161 w 296"/>
                  <a:gd name="T103" fmla="*/ 0 h 296"/>
                  <a:gd name="T104" fmla="*/ 148 w 296"/>
                  <a:gd name="T10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148" y="0"/>
                    </a:moveTo>
                    <a:lnTo>
                      <a:pt x="117" y="3"/>
                    </a:lnTo>
                    <a:lnTo>
                      <a:pt x="91" y="11"/>
                    </a:lnTo>
                    <a:lnTo>
                      <a:pt x="66" y="24"/>
                    </a:lnTo>
                    <a:lnTo>
                      <a:pt x="44" y="44"/>
                    </a:lnTo>
                    <a:lnTo>
                      <a:pt x="24" y="65"/>
                    </a:lnTo>
                    <a:lnTo>
                      <a:pt x="10" y="91"/>
                    </a:lnTo>
                    <a:lnTo>
                      <a:pt x="2" y="118"/>
                    </a:lnTo>
                    <a:lnTo>
                      <a:pt x="0" y="148"/>
                    </a:lnTo>
                    <a:lnTo>
                      <a:pt x="0" y="162"/>
                    </a:lnTo>
                    <a:lnTo>
                      <a:pt x="2" y="177"/>
                    </a:lnTo>
                    <a:lnTo>
                      <a:pt x="4" y="190"/>
                    </a:lnTo>
                    <a:lnTo>
                      <a:pt x="10" y="205"/>
                    </a:lnTo>
                    <a:lnTo>
                      <a:pt x="16" y="217"/>
                    </a:lnTo>
                    <a:lnTo>
                      <a:pt x="24" y="229"/>
                    </a:lnTo>
                    <a:lnTo>
                      <a:pt x="33" y="240"/>
                    </a:lnTo>
                    <a:lnTo>
                      <a:pt x="44" y="253"/>
                    </a:lnTo>
                    <a:lnTo>
                      <a:pt x="66" y="271"/>
                    </a:lnTo>
                    <a:lnTo>
                      <a:pt x="91" y="285"/>
                    </a:lnTo>
                    <a:lnTo>
                      <a:pt x="103" y="289"/>
                    </a:lnTo>
                    <a:lnTo>
                      <a:pt x="117" y="293"/>
                    </a:lnTo>
                    <a:lnTo>
                      <a:pt x="132" y="295"/>
                    </a:lnTo>
                    <a:lnTo>
                      <a:pt x="148" y="296"/>
                    </a:lnTo>
                    <a:lnTo>
                      <a:pt x="161" y="295"/>
                    </a:lnTo>
                    <a:lnTo>
                      <a:pt x="176" y="293"/>
                    </a:lnTo>
                    <a:lnTo>
                      <a:pt x="190" y="289"/>
                    </a:lnTo>
                    <a:lnTo>
                      <a:pt x="205" y="285"/>
                    </a:lnTo>
                    <a:lnTo>
                      <a:pt x="216" y="278"/>
                    </a:lnTo>
                    <a:lnTo>
                      <a:pt x="228" y="271"/>
                    </a:lnTo>
                    <a:lnTo>
                      <a:pt x="240" y="262"/>
                    </a:lnTo>
                    <a:lnTo>
                      <a:pt x="252" y="253"/>
                    </a:lnTo>
                    <a:lnTo>
                      <a:pt x="261" y="240"/>
                    </a:lnTo>
                    <a:lnTo>
                      <a:pt x="271" y="229"/>
                    </a:lnTo>
                    <a:lnTo>
                      <a:pt x="277" y="217"/>
                    </a:lnTo>
                    <a:lnTo>
                      <a:pt x="284" y="205"/>
                    </a:lnTo>
                    <a:lnTo>
                      <a:pt x="289" y="190"/>
                    </a:lnTo>
                    <a:lnTo>
                      <a:pt x="292" y="177"/>
                    </a:lnTo>
                    <a:lnTo>
                      <a:pt x="294" y="162"/>
                    </a:lnTo>
                    <a:lnTo>
                      <a:pt x="296" y="148"/>
                    </a:lnTo>
                    <a:lnTo>
                      <a:pt x="294" y="132"/>
                    </a:lnTo>
                    <a:lnTo>
                      <a:pt x="292" y="118"/>
                    </a:lnTo>
                    <a:lnTo>
                      <a:pt x="289" y="104"/>
                    </a:lnTo>
                    <a:lnTo>
                      <a:pt x="284" y="91"/>
                    </a:lnTo>
                    <a:lnTo>
                      <a:pt x="271" y="65"/>
                    </a:lnTo>
                    <a:lnTo>
                      <a:pt x="252" y="44"/>
                    </a:lnTo>
                    <a:lnTo>
                      <a:pt x="240" y="32"/>
                    </a:lnTo>
                    <a:lnTo>
                      <a:pt x="228" y="24"/>
                    </a:lnTo>
                    <a:lnTo>
                      <a:pt x="216" y="16"/>
                    </a:lnTo>
                    <a:lnTo>
                      <a:pt x="205" y="11"/>
                    </a:lnTo>
                    <a:lnTo>
                      <a:pt x="190" y="5"/>
                    </a:lnTo>
                    <a:lnTo>
                      <a:pt x="176" y="3"/>
                    </a:lnTo>
                    <a:lnTo>
                      <a:pt x="161" y="0"/>
                    </a:lnTo>
                    <a:lnTo>
                      <a:pt x="148" y="0"/>
                    </a:lnTo>
                    <a:close/>
                  </a:path>
                </a:pathLst>
              </a:custGeom>
              <a:solidFill>
                <a:srgbClr val="91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7" name="Freeform 335">
                <a:extLst>
                  <a:ext uri="{FF2B5EF4-FFF2-40B4-BE49-F238E27FC236}">
                    <a16:creationId xmlns:a16="http://schemas.microsoft.com/office/drawing/2014/main" id="{6855C244-EE76-317D-0372-4149BA39D298}"/>
                  </a:ext>
                </a:extLst>
              </p:cNvPr>
              <p:cNvSpPr>
                <a:spLocks/>
              </p:cNvSpPr>
              <p:nvPr/>
            </p:nvSpPr>
            <p:spPr bwMode="auto">
              <a:xfrm>
                <a:off x="1806576" y="4592637"/>
                <a:ext cx="93663" cy="93662"/>
              </a:xfrm>
              <a:custGeom>
                <a:avLst/>
                <a:gdLst>
                  <a:gd name="T0" fmla="*/ 147 w 295"/>
                  <a:gd name="T1" fmla="*/ 0 h 296"/>
                  <a:gd name="T2" fmla="*/ 117 w 295"/>
                  <a:gd name="T3" fmla="*/ 2 h 296"/>
                  <a:gd name="T4" fmla="*/ 90 w 295"/>
                  <a:gd name="T5" fmla="*/ 10 h 296"/>
                  <a:gd name="T6" fmla="*/ 65 w 295"/>
                  <a:gd name="T7" fmla="*/ 24 h 296"/>
                  <a:gd name="T8" fmla="*/ 44 w 295"/>
                  <a:gd name="T9" fmla="*/ 43 h 296"/>
                  <a:gd name="T10" fmla="*/ 23 w 295"/>
                  <a:gd name="T11" fmla="*/ 65 h 296"/>
                  <a:gd name="T12" fmla="*/ 10 w 295"/>
                  <a:gd name="T13" fmla="*/ 91 h 296"/>
                  <a:gd name="T14" fmla="*/ 2 w 295"/>
                  <a:gd name="T15" fmla="*/ 117 h 296"/>
                  <a:gd name="T16" fmla="*/ 0 w 295"/>
                  <a:gd name="T17" fmla="*/ 148 h 296"/>
                  <a:gd name="T18" fmla="*/ 0 w 295"/>
                  <a:gd name="T19" fmla="*/ 161 h 296"/>
                  <a:gd name="T20" fmla="*/ 2 w 295"/>
                  <a:gd name="T21" fmla="*/ 176 h 296"/>
                  <a:gd name="T22" fmla="*/ 4 w 295"/>
                  <a:gd name="T23" fmla="*/ 190 h 296"/>
                  <a:gd name="T24" fmla="*/ 10 w 295"/>
                  <a:gd name="T25" fmla="*/ 205 h 296"/>
                  <a:gd name="T26" fmla="*/ 15 w 295"/>
                  <a:gd name="T27" fmla="*/ 216 h 296"/>
                  <a:gd name="T28" fmla="*/ 23 w 295"/>
                  <a:gd name="T29" fmla="*/ 229 h 296"/>
                  <a:gd name="T30" fmla="*/ 32 w 295"/>
                  <a:gd name="T31" fmla="*/ 240 h 296"/>
                  <a:gd name="T32" fmla="*/ 44 w 295"/>
                  <a:gd name="T33" fmla="*/ 253 h 296"/>
                  <a:gd name="T34" fmla="*/ 65 w 295"/>
                  <a:gd name="T35" fmla="*/ 271 h 296"/>
                  <a:gd name="T36" fmla="*/ 90 w 295"/>
                  <a:gd name="T37" fmla="*/ 284 h 296"/>
                  <a:gd name="T38" fmla="*/ 103 w 295"/>
                  <a:gd name="T39" fmla="*/ 289 h 296"/>
                  <a:gd name="T40" fmla="*/ 117 w 295"/>
                  <a:gd name="T41" fmla="*/ 292 h 296"/>
                  <a:gd name="T42" fmla="*/ 131 w 295"/>
                  <a:gd name="T43" fmla="*/ 295 h 296"/>
                  <a:gd name="T44" fmla="*/ 147 w 295"/>
                  <a:gd name="T45" fmla="*/ 296 h 296"/>
                  <a:gd name="T46" fmla="*/ 161 w 295"/>
                  <a:gd name="T47" fmla="*/ 295 h 296"/>
                  <a:gd name="T48" fmla="*/ 176 w 295"/>
                  <a:gd name="T49" fmla="*/ 292 h 296"/>
                  <a:gd name="T50" fmla="*/ 189 w 295"/>
                  <a:gd name="T51" fmla="*/ 289 h 296"/>
                  <a:gd name="T52" fmla="*/ 204 w 295"/>
                  <a:gd name="T53" fmla="*/ 284 h 296"/>
                  <a:gd name="T54" fmla="*/ 216 w 295"/>
                  <a:gd name="T55" fmla="*/ 278 h 296"/>
                  <a:gd name="T56" fmla="*/ 228 w 295"/>
                  <a:gd name="T57" fmla="*/ 271 h 296"/>
                  <a:gd name="T58" fmla="*/ 239 w 295"/>
                  <a:gd name="T59" fmla="*/ 262 h 296"/>
                  <a:gd name="T60" fmla="*/ 252 w 295"/>
                  <a:gd name="T61" fmla="*/ 253 h 296"/>
                  <a:gd name="T62" fmla="*/ 261 w 295"/>
                  <a:gd name="T63" fmla="*/ 240 h 296"/>
                  <a:gd name="T64" fmla="*/ 270 w 295"/>
                  <a:gd name="T65" fmla="*/ 229 h 296"/>
                  <a:gd name="T66" fmla="*/ 277 w 295"/>
                  <a:gd name="T67" fmla="*/ 216 h 296"/>
                  <a:gd name="T68" fmla="*/ 284 w 295"/>
                  <a:gd name="T69" fmla="*/ 205 h 296"/>
                  <a:gd name="T70" fmla="*/ 288 w 295"/>
                  <a:gd name="T71" fmla="*/ 190 h 296"/>
                  <a:gd name="T72" fmla="*/ 292 w 295"/>
                  <a:gd name="T73" fmla="*/ 176 h 296"/>
                  <a:gd name="T74" fmla="*/ 294 w 295"/>
                  <a:gd name="T75" fmla="*/ 161 h 296"/>
                  <a:gd name="T76" fmla="*/ 295 w 295"/>
                  <a:gd name="T77" fmla="*/ 148 h 296"/>
                  <a:gd name="T78" fmla="*/ 294 w 295"/>
                  <a:gd name="T79" fmla="*/ 132 h 296"/>
                  <a:gd name="T80" fmla="*/ 292 w 295"/>
                  <a:gd name="T81" fmla="*/ 117 h 296"/>
                  <a:gd name="T82" fmla="*/ 288 w 295"/>
                  <a:gd name="T83" fmla="*/ 103 h 296"/>
                  <a:gd name="T84" fmla="*/ 284 w 295"/>
                  <a:gd name="T85" fmla="*/ 91 h 296"/>
                  <a:gd name="T86" fmla="*/ 270 w 295"/>
                  <a:gd name="T87" fmla="*/ 65 h 296"/>
                  <a:gd name="T88" fmla="*/ 252 w 295"/>
                  <a:gd name="T89" fmla="*/ 43 h 296"/>
                  <a:gd name="T90" fmla="*/ 239 w 295"/>
                  <a:gd name="T91" fmla="*/ 32 h 296"/>
                  <a:gd name="T92" fmla="*/ 228 w 295"/>
                  <a:gd name="T93" fmla="*/ 24 h 296"/>
                  <a:gd name="T94" fmla="*/ 216 w 295"/>
                  <a:gd name="T95" fmla="*/ 16 h 296"/>
                  <a:gd name="T96" fmla="*/ 204 w 295"/>
                  <a:gd name="T97" fmla="*/ 10 h 296"/>
                  <a:gd name="T98" fmla="*/ 189 w 295"/>
                  <a:gd name="T99" fmla="*/ 4 h 296"/>
                  <a:gd name="T100" fmla="*/ 176 w 295"/>
                  <a:gd name="T101" fmla="*/ 2 h 296"/>
                  <a:gd name="T102" fmla="*/ 161 w 295"/>
                  <a:gd name="T103" fmla="*/ 0 h 296"/>
                  <a:gd name="T104" fmla="*/ 147 w 295"/>
                  <a:gd name="T10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147" y="0"/>
                    </a:moveTo>
                    <a:lnTo>
                      <a:pt x="117" y="2"/>
                    </a:lnTo>
                    <a:lnTo>
                      <a:pt x="90" y="10"/>
                    </a:lnTo>
                    <a:lnTo>
                      <a:pt x="65" y="24"/>
                    </a:lnTo>
                    <a:lnTo>
                      <a:pt x="44" y="43"/>
                    </a:lnTo>
                    <a:lnTo>
                      <a:pt x="23" y="65"/>
                    </a:lnTo>
                    <a:lnTo>
                      <a:pt x="10" y="91"/>
                    </a:lnTo>
                    <a:lnTo>
                      <a:pt x="2" y="117"/>
                    </a:lnTo>
                    <a:lnTo>
                      <a:pt x="0" y="148"/>
                    </a:lnTo>
                    <a:lnTo>
                      <a:pt x="0" y="161"/>
                    </a:lnTo>
                    <a:lnTo>
                      <a:pt x="2" y="176"/>
                    </a:lnTo>
                    <a:lnTo>
                      <a:pt x="4" y="190"/>
                    </a:lnTo>
                    <a:lnTo>
                      <a:pt x="10" y="205"/>
                    </a:lnTo>
                    <a:lnTo>
                      <a:pt x="15" y="216"/>
                    </a:lnTo>
                    <a:lnTo>
                      <a:pt x="23" y="229"/>
                    </a:lnTo>
                    <a:lnTo>
                      <a:pt x="32" y="240"/>
                    </a:lnTo>
                    <a:lnTo>
                      <a:pt x="44" y="253"/>
                    </a:lnTo>
                    <a:lnTo>
                      <a:pt x="65" y="271"/>
                    </a:lnTo>
                    <a:lnTo>
                      <a:pt x="90" y="284"/>
                    </a:lnTo>
                    <a:lnTo>
                      <a:pt x="103" y="289"/>
                    </a:lnTo>
                    <a:lnTo>
                      <a:pt x="117" y="292"/>
                    </a:lnTo>
                    <a:lnTo>
                      <a:pt x="131" y="295"/>
                    </a:lnTo>
                    <a:lnTo>
                      <a:pt x="147" y="296"/>
                    </a:lnTo>
                    <a:lnTo>
                      <a:pt x="161" y="295"/>
                    </a:lnTo>
                    <a:lnTo>
                      <a:pt x="176" y="292"/>
                    </a:lnTo>
                    <a:lnTo>
                      <a:pt x="189" y="289"/>
                    </a:lnTo>
                    <a:lnTo>
                      <a:pt x="204" y="284"/>
                    </a:lnTo>
                    <a:lnTo>
                      <a:pt x="216" y="278"/>
                    </a:lnTo>
                    <a:lnTo>
                      <a:pt x="228" y="271"/>
                    </a:lnTo>
                    <a:lnTo>
                      <a:pt x="239" y="262"/>
                    </a:lnTo>
                    <a:lnTo>
                      <a:pt x="252" y="253"/>
                    </a:lnTo>
                    <a:lnTo>
                      <a:pt x="261" y="240"/>
                    </a:lnTo>
                    <a:lnTo>
                      <a:pt x="270" y="229"/>
                    </a:lnTo>
                    <a:lnTo>
                      <a:pt x="277" y="216"/>
                    </a:lnTo>
                    <a:lnTo>
                      <a:pt x="284" y="205"/>
                    </a:lnTo>
                    <a:lnTo>
                      <a:pt x="288" y="190"/>
                    </a:lnTo>
                    <a:lnTo>
                      <a:pt x="292" y="176"/>
                    </a:lnTo>
                    <a:lnTo>
                      <a:pt x="294" y="161"/>
                    </a:lnTo>
                    <a:lnTo>
                      <a:pt x="295" y="148"/>
                    </a:lnTo>
                    <a:lnTo>
                      <a:pt x="294" y="132"/>
                    </a:lnTo>
                    <a:lnTo>
                      <a:pt x="292" y="117"/>
                    </a:lnTo>
                    <a:lnTo>
                      <a:pt x="288" y="103"/>
                    </a:lnTo>
                    <a:lnTo>
                      <a:pt x="284" y="91"/>
                    </a:lnTo>
                    <a:lnTo>
                      <a:pt x="270" y="65"/>
                    </a:lnTo>
                    <a:lnTo>
                      <a:pt x="252" y="43"/>
                    </a:lnTo>
                    <a:lnTo>
                      <a:pt x="239" y="32"/>
                    </a:lnTo>
                    <a:lnTo>
                      <a:pt x="228" y="24"/>
                    </a:lnTo>
                    <a:lnTo>
                      <a:pt x="216" y="16"/>
                    </a:lnTo>
                    <a:lnTo>
                      <a:pt x="204" y="10"/>
                    </a:lnTo>
                    <a:lnTo>
                      <a:pt x="189" y="4"/>
                    </a:lnTo>
                    <a:lnTo>
                      <a:pt x="176" y="2"/>
                    </a:lnTo>
                    <a:lnTo>
                      <a:pt x="161" y="0"/>
                    </a:lnTo>
                    <a:lnTo>
                      <a:pt x="147" y="0"/>
                    </a:lnTo>
                    <a:close/>
                  </a:path>
                </a:pathLst>
              </a:custGeom>
              <a:solidFill>
                <a:srgbClr val="91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8" name="Freeform 336">
                <a:extLst>
                  <a:ext uri="{FF2B5EF4-FFF2-40B4-BE49-F238E27FC236}">
                    <a16:creationId xmlns:a16="http://schemas.microsoft.com/office/drawing/2014/main" id="{1B1E6F66-5823-E293-87F3-A6FB99ABF330}"/>
                  </a:ext>
                </a:extLst>
              </p:cNvPr>
              <p:cNvSpPr>
                <a:spLocks/>
              </p:cNvSpPr>
              <p:nvPr/>
            </p:nvSpPr>
            <p:spPr bwMode="auto">
              <a:xfrm>
                <a:off x="1893889" y="4641850"/>
                <a:ext cx="93663" cy="95250"/>
              </a:xfrm>
              <a:custGeom>
                <a:avLst/>
                <a:gdLst>
                  <a:gd name="T0" fmla="*/ 147 w 295"/>
                  <a:gd name="T1" fmla="*/ 0 h 296"/>
                  <a:gd name="T2" fmla="*/ 117 w 295"/>
                  <a:gd name="T3" fmla="*/ 2 h 296"/>
                  <a:gd name="T4" fmla="*/ 91 w 295"/>
                  <a:gd name="T5" fmla="*/ 10 h 296"/>
                  <a:gd name="T6" fmla="*/ 66 w 295"/>
                  <a:gd name="T7" fmla="*/ 24 h 296"/>
                  <a:gd name="T8" fmla="*/ 44 w 295"/>
                  <a:gd name="T9" fmla="*/ 43 h 296"/>
                  <a:gd name="T10" fmla="*/ 23 w 295"/>
                  <a:gd name="T11" fmla="*/ 65 h 296"/>
                  <a:gd name="T12" fmla="*/ 10 w 295"/>
                  <a:gd name="T13" fmla="*/ 91 h 296"/>
                  <a:gd name="T14" fmla="*/ 2 w 295"/>
                  <a:gd name="T15" fmla="*/ 117 h 296"/>
                  <a:gd name="T16" fmla="*/ 0 w 295"/>
                  <a:gd name="T17" fmla="*/ 148 h 296"/>
                  <a:gd name="T18" fmla="*/ 0 w 295"/>
                  <a:gd name="T19" fmla="*/ 162 h 296"/>
                  <a:gd name="T20" fmla="*/ 2 w 295"/>
                  <a:gd name="T21" fmla="*/ 176 h 296"/>
                  <a:gd name="T22" fmla="*/ 4 w 295"/>
                  <a:gd name="T23" fmla="*/ 190 h 296"/>
                  <a:gd name="T24" fmla="*/ 10 w 295"/>
                  <a:gd name="T25" fmla="*/ 205 h 296"/>
                  <a:gd name="T26" fmla="*/ 16 w 295"/>
                  <a:gd name="T27" fmla="*/ 216 h 296"/>
                  <a:gd name="T28" fmla="*/ 23 w 295"/>
                  <a:gd name="T29" fmla="*/ 229 h 296"/>
                  <a:gd name="T30" fmla="*/ 33 w 295"/>
                  <a:gd name="T31" fmla="*/ 240 h 296"/>
                  <a:gd name="T32" fmla="*/ 44 w 295"/>
                  <a:gd name="T33" fmla="*/ 253 h 296"/>
                  <a:gd name="T34" fmla="*/ 66 w 295"/>
                  <a:gd name="T35" fmla="*/ 271 h 296"/>
                  <a:gd name="T36" fmla="*/ 91 w 295"/>
                  <a:gd name="T37" fmla="*/ 284 h 296"/>
                  <a:gd name="T38" fmla="*/ 103 w 295"/>
                  <a:gd name="T39" fmla="*/ 289 h 296"/>
                  <a:gd name="T40" fmla="*/ 117 w 295"/>
                  <a:gd name="T41" fmla="*/ 292 h 296"/>
                  <a:gd name="T42" fmla="*/ 131 w 295"/>
                  <a:gd name="T43" fmla="*/ 295 h 296"/>
                  <a:gd name="T44" fmla="*/ 147 w 295"/>
                  <a:gd name="T45" fmla="*/ 296 h 296"/>
                  <a:gd name="T46" fmla="*/ 161 w 295"/>
                  <a:gd name="T47" fmla="*/ 295 h 296"/>
                  <a:gd name="T48" fmla="*/ 176 w 295"/>
                  <a:gd name="T49" fmla="*/ 292 h 296"/>
                  <a:gd name="T50" fmla="*/ 189 w 295"/>
                  <a:gd name="T51" fmla="*/ 289 h 296"/>
                  <a:gd name="T52" fmla="*/ 204 w 295"/>
                  <a:gd name="T53" fmla="*/ 284 h 296"/>
                  <a:gd name="T54" fmla="*/ 216 w 295"/>
                  <a:gd name="T55" fmla="*/ 278 h 296"/>
                  <a:gd name="T56" fmla="*/ 228 w 295"/>
                  <a:gd name="T57" fmla="*/ 271 h 296"/>
                  <a:gd name="T58" fmla="*/ 240 w 295"/>
                  <a:gd name="T59" fmla="*/ 262 h 296"/>
                  <a:gd name="T60" fmla="*/ 252 w 295"/>
                  <a:gd name="T61" fmla="*/ 253 h 296"/>
                  <a:gd name="T62" fmla="*/ 261 w 295"/>
                  <a:gd name="T63" fmla="*/ 240 h 296"/>
                  <a:gd name="T64" fmla="*/ 270 w 295"/>
                  <a:gd name="T65" fmla="*/ 229 h 296"/>
                  <a:gd name="T66" fmla="*/ 277 w 295"/>
                  <a:gd name="T67" fmla="*/ 216 h 296"/>
                  <a:gd name="T68" fmla="*/ 284 w 295"/>
                  <a:gd name="T69" fmla="*/ 205 h 296"/>
                  <a:gd name="T70" fmla="*/ 288 w 295"/>
                  <a:gd name="T71" fmla="*/ 190 h 296"/>
                  <a:gd name="T72" fmla="*/ 292 w 295"/>
                  <a:gd name="T73" fmla="*/ 176 h 296"/>
                  <a:gd name="T74" fmla="*/ 294 w 295"/>
                  <a:gd name="T75" fmla="*/ 162 h 296"/>
                  <a:gd name="T76" fmla="*/ 295 w 295"/>
                  <a:gd name="T77" fmla="*/ 148 h 296"/>
                  <a:gd name="T78" fmla="*/ 294 w 295"/>
                  <a:gd name="T79" fmla="*/ 132 h 296"/>
                  <a:gd name="T80" fmla="*/ 292 w 295"/>
                  <a:gd name="T81" fmla="*/ 117 h 296"/>
                  <a:gd name="T82" fmla="*/ 288 w 295"/>
                  <a:gd name="T83" fmla="*/ 103 h 296"/>
                  <a:gd name="T84" fmla="*/ 284 w 295"/>
                  <a:gd name="T85" fmla="*/ 91 h 296"/>
                  <a:gd name="T86" fmla="*/ 270 w 295"/>
                  <a:gd name="T87" fmla="*/ 65 h 296"/>
                  <a:gd name="T88" fmla="*/ 252 w 295"/>
                  <a:gd name="T89" fmla="*/ 43 h 296"/>
                  <a:gd name="T90" fmla="*/ 240 w 295"/>
                  <a:gd name="T91" fmla="*/ 32 h 296"/>
                  <a:gd name="T92" fmla="*/ 228 w 295"/>
                  <a:gd name="T93" fmla="*/ 24 h 296"/>
                  <a:gd name="T94" fmla="*/ 216 w 295"/>
                  <a:gd name="T95" fmla="*/ 16 h 296"/>
                  <a:gd name="T96" fmla="*/ 204 w 295"/>
                  <a:gd name="T97" fmla="*/ 10 h 296"/>
                  <a:gd name="T98" fmla="*/ 189 w 295"/>
                  <a:gd name="T99" fmla="*/ 4 h 296"/>
                  <a:gd name="T100" fmla="*/ 176 w 295"/>
                  <a:gd name="T101" fmla="*/ 2 h 296"/>
                  <a:gd name="T102" fmla="*/ 161 w 295"/>
                  <a:gd name="T103" fmla="*/ 0 h 296"/>
                  <a:gd name="T104" fmla="*/ 147 w 295"/>
                  <a:gd name="T10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147" y="0"/>
                    </a:moveTo>
                    <a:lnTo>
                      <a:pt x="117" y="2"/>
                    </a:lnTo>
                    <a:lnTo>
                      <a:pt x="91" y="10"/>
                    </a:lnTo>
                    <a:lnTo>
                      <a:pt x="66" y="24"/>
                    </a:lnTo>
                    <a:lnTo>
                      <a:pt x="44" y="43"/>
                    </a:lnTo>
                    <a:lnTo>
                      <a:pt x="23" y="65"/>
                    </a:lnTo>
                    <a:lnTo>
                      <a:pt x="10" y="91"/>
                    </a:lnTo>
                    <a:lnTo>
                      <a:pt x="2" y="117"/>
                    </a:lnTo>
                    <a:lnTo>
                      <a:pt x="0" y="148"/>
                    </a:lnTo>
                    <a:lnTo>
                      <a:pt x="0" y="162"/>
                    </a:lnTo>
                    <a:lnTo>
                      <a:pt x="2" y="176"/>
                    </a:lnTo>
                    <a:lnTo>
                      <a:pt x="4" y="190"/>
                    </a:lnTo>
                    <a:lnTo>
                      <a:pt x="10" y="205"/>
                    </a:lnTo>
                    <a:lnTo>
                      <a:pt x="16" y="216"/>
                    </a:lnTo>
                    <a:lnTo>
                      <a:pt x="23" y="229"/>
                    </a:lnTo>
                    <a:lnTo>
                      <a:pt x="33" y="240"/>
                    </a:lnTo>
                    <a:lnTo>
                      <a:pt x="44" y="253"/>
                    </a:lnTo>
                    <a:lnTo>
                      <a:pt x="66" y="271"/>
                    </a:lnTo>
                    <a:lnTo>
                      <a:pt x="91" y="284"/>
                    </a:lnTo>
                    <a:lnTo>
                      <a:pt x="103" y="289"/>
                    </a:lnTo>
                    <a:lnTo>
                      <a:pt x="117" y="292"/>
                    </a:lnTo>
                    <a:lnTo>
                      <a:pt x="131" y="295"/>
                    </a:lnTo>
                    <a:lnTo>
                      <a:pt x="147" y="296"/>
                    </a:lnTo>
                    <a:lnTo>
                      <a:pt x="161" y="295"/>
                    </a:lnTo>
                    <a:lnTo>
                      <a:pt x="176" y="292"/>
                    </a:lnTo>
                    <a:lnTo>
                      <a:pt x="189" y="289"/>
                    </a:lnTo>
                    <a:lnTo>
                      <a:pt x="204" y="284"/>
                    </a:lnTo>
                    <a:lnTo>
                      <a:pt x="216" y="278"/>
                    </a:lnTo>
                    <a:lnTo>
                      <a:pt x="228" y="271"/>
                    </a:lnTo>
                    <a:lnTo>
                      <a:pt x="240" y="262"/>
                    </a:lnTo>
                    <a:lnTo>
                      <a:pt x="252" y="253"/>
                    </a:lnTo>
                    <a:lnTo>
                      <a:pt x="261" y="240"/>
                    </a:lnTo>
                    <a:lnTo>
                      <a:pt x="270" y="229"/>
                    </a:lnTo>
                    <a:lnTo>
                      <a:pt x="277" y="216"/>
                    </a:lnTo>
                    <a:lnTo>
                      <a:pt x="284" y="205"/>
                    </a:lnTo>
                    <a:lnTo>
                      <a:pt x="288" y="190"/>
                    </a:lnTo>
                    <a:lnTo>
                      <a:pt x="292" y="176"/>
                    </a:lnTo>
                    <a:lnTo>
                      <a:pt x="294" y="162"/>
                    </a:lnTo>
                    <a:lnTo>
                      <a:pt x="295" y="148"/>
                    </a:lnTo>
                    <a:lnTo>
                      <a:pt x="294" y="132"/>
                    </a:lnTo>
                    <a:lnTo>
                      <a:pt x="292" y="117"/>
                    </a:lnTo>
                    <a:lnTo>
                      <a:pt x="288" y="103"/>
                    </a:lnTo>
                    <a:lnTo>
                      <a:pt x="284" y="91"/>
                    </a:lnTo>
                    <a:lnTo>
                      <a:pt x="270" y="65"/>
                    </a:lnTo>
                    <a:lnTo>
                      <a:pt x="252" y="43"/>
                    </a:lnTo>
                    <a:lnTo>
                      <a:pt x="240" y="32"/>
                    </a:lnTo>
                    <a:lnTo>
                      <a:pt x="228" y="24"/>
                    </a:lnTo>
                    <a:lnTo>
                      <a:pt x="216" y="16"/>
                    </a:lnTo>
                    <a:lnTo>
                      <a:pt x="204" y="10"/>
                    </a:lnTo>
                    <a:lnTo>
                      <a:pt x="189" y="4"/>
                    </a:lnTo>
                    <a:lnTo>
                      <a:pt x="176" y="2"/>
                    </a:lnTo>
                    <a:lnTo>
                      <a:pt x="161" y="0"/>
                    </a:lnTo>
                    <a:lnTo>
                      <a:pt x="147" y="0"/>
                    </a:lnTo>
                    <a:close/>
                  </a:path>
                </a:pathLst>
              </a:custGeom>
              <a:solidFill>
                <a:srgbClr val="91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9" name="Freeform 337">
                <a:extLst>
                  <a:ext uri="{FF2B5EF4-FFF2-40B4-BE49-F238E27FC236}">
                    <a16:creationId xmlns:a16="http://schemas.microsoft.com/office/drawing/2014/main" id="{ED0DAAAE-DF63-A264-75F5-C1803FAF4763}"/>
                  </a:ext>
                </a:extLst>
              </p:cNvPr>
              <p:cNvSpPr>
                <a:spLocks/>
              </p:cNvSpPr>
              <p:nvPr/>
            </p:nvSpPr>
            <p:spPr bwMode="auto">
              <a:xfrm>
                <a:off x="2028826" y="4600575"/>
                <a:ext cx="93663" cy="93662"/>
              </a:xfrm>
              <a:custGeom>
                <a:avLst/>
                <a:gdLst>
                  <a:gd name="T0" fmla="*/ 147 w 295"/>
                  <a:gd name="T1" fmla="*/ 0 h 296"/>
                  <a:gd name="T2" fmla="*/ 117 w 295"/>
                  <a:gd name="T3" fmla="*/ 2 h 296"/>
                  <a:gd name="T4" fmla="*/ 91 w 295"/>
                  <a:gd name="T5" fmla="*/ 10 h 296"/>
                  <a:gd name="T6" fmla="*/ 66 w 295"/>
                  <a:gd name="T7" fmla="*/ 24 h 296"/>
                  <a:gd name="T8" fmla="*/ 44 w 295"/>
                  <a:gd name="T9" fmla="*/ 43 h 296"/>
                  <a:gd name="T10" fmla="*/ 24 w 295"/>
                  <a:gd name="T11" fmla="*/ 65 h 296"/>
                  <a:gd name="T12" fmla="*/ 10 w 295"/>
                  <a:gd name="T13" fmla="*/ 91 h 296"/>
                  <a:gd name="T14" fmla="*/ 2 w 295"/>
                  <a:gd name="T15" fmla="*/ 117 h 296"/>
                  <a:gd name="T16" fmla="*/ 0 w 295"/>
                  <a:gd name="T17" fmla="*/ 148 h 296"/>
                  <a:gd name="T18" fmla="*/ 0 w 295"/>
                  <a:gd name="T19" fmla="*/ 161 h 296"/>
                  <a:gd name="T20" fmla="*/ 2 w 295"/>
                  <a:gd name="T21" fmla="*/ 176 h 296"/>
                  <a:gd name="T22" fmla="*/ 4 w 295"/>
                  <a:gd name="T23" fmla="*/ 190 h 296"/>
                  <a:gd name="T24" fmla="*/ 10 w 295"/>
                  <a:gd name="T25" fmla="*/ 205 h 296"/>
                  <a:gd name="T26" fmla="*/ 16 w 295"/>
                  <a:gd name="T27" fmla="*/ 216 h 296"/>
                  <a:gd name="T28" fmla="*/ 24 w 295"/>
                  <a:gd name="T29" fmla="*/ 229 h 296"/>
                  <a:gd name="T30" fmla="*/ 33 w 295"/>
                  <a:gd name="T31" fmla="*/ 240 h 296"/>
                  <a:gd name="T32" fmla="*/ 44 w 295"/>
                  <a:gd name="T33" fmla="*/ 252 h 296"/>
                  <a:gd name="T34" fmla="*/ 66 w 295"/>
                  <a:gd name="T35" fmla="*/ 271 h 296"/>
                  <a:gd name="T36" fmla="*/ 91 w 295"/>
                  <a:gd name="T37" fmla="*/ 284 h 296"/>
                  <a:gd name="T38" fmla="*/ 103 w 295"/>
                  <a:gd name="T39" fmla="*/ 289 h 296"/>
                  <a:gd name="T40" fmla="*/ 117 w 295"/>
                  <a:gd name="T41" fmla="*/ 292 h 296"/>
                  <a:gd name="T42" fmla="*/ 132 w 295"/>
                  <a:gd name="T43" fmla="*/ 295 h 296"/>
                  <a:gd name="T44" fmla="*/ 147 w 295"/>
                  <a:gd name="T45" fmla="*/ 296 h 296"/>
                  <a:gd name="T46" fmla="*/ 161 w 295"/>
                  <a:gd name="T47" fmla="*/ 295 h 296"/>
                  <a:gd name="T48" fmla="*/ 176 w 295"/>
                  <a:gd name="T49" fmla="*/ 292 h 296"/>
                  <a:gd name="T50" fmla="*/ 190 w 295"/>
                  <a:gd name="T51" fmla="*/ 289 h 296"/>
                  <a:gd name="T52" fmla="*/ 204 w 295"/>
                  <a:gd name="T53" fmla="*/ 284 h 296"/>
                  <a:gd name="T54" fmla="*/ 216 w 295"/>
                  <a:gd name="T55" fmla="*/ 277 h 296"/>
                  <a:gd name="T56" fmla="*/ 228 w 295"/>
                  <a:gd name="T57" fmla="*/ 271 h 296"/>
                  <a:gd name="T58" fmla="*/ 240 w 295"/>
                  <a:gd name="T59" fmla="*/ 262 h 296"/>
                  <a:gd name="T60" fmla="*/ 252 w 295"/>
                  <a:gd name="T61" fmla="*/ 252 h 296"/>
                  <a:gd name="T62" fmla="*/ 261 w 295"/>
                  <a:gd name="T63" fmla="*/ 240 h 296"/>
                  <a:gd name="T64" fmla="*/ 270 w 295"/>
                  <a:gd name="T65" fmla="*/ 229 h 296"/>
                  <a:gd name="T66" fmla="*/ 277 w 295"/>
                  <a:gd name="T67" fmla="*/ 216 h 296"/>
                  <a:gd name="T68" fmla="*/ 284 w 295"/>
                  <a:gd name="T69" fmla="*/ 205 h 296"/>
                  <a:gd name="T70" fmla="*/ 288 w 295"/>
                  <a:gd name="T71" fmla="*/ 190 h 296"/>
                  <a:gd name="T72" fmla="*/ 292 w 295"/>
                  <a:gd name="T73" fmla="*/ 176 h 296"/>
                  <a:gd name="T74" fmla="*/ 294 w 295"/>
                  <a:gd name="T75" fmla="*/ 161 h 296"/>
                  <a:gd name="T76" fmla="*/ 295 w 295"/>
                  <a:gd name="T77" fmla="*/ 148 h 296"/>
                  <a:gd name="T78" fmla="*/ 294 w 295"/>
                  <a:gd name="T79" fmla="*/ 132 h 296"/>
                  <a:gd name="T80" fmla="*/ 292 w 295"/>
                  <a:gd name="T81" fmla="*/ 117 h 296"/>
                  <a:gd name="T82" fmla="*/ 288 w 295"/>
                  <a:gd name="T83" fmla="*/ 103 h 296"/>
                  <a:gd name="T84" fmla="*/ 284 w 295"/>
                  <a:gd name="T85" fmla="*/ 91 h 296"/>
                  <a:gd name="T86" fmla="*/ 270 w 295"/>
                  <a:gd name="T87" fmla="*/ 65 h 296"/>
                  <a:gd name="T88" fmla="*/ 252 w 295"/>
                  <a:gd name="T89" fmla="*/ 43 h 296"/>
                  <a:gd name="T90" fmla="*/ 240 w 295"/>
                  <a:gd name="T91" fmla="*/ 32 h 296"/>
                  <a:gd name="T92" fmla="*/ 228 w 295"/>
                  <a:gd name="T93" fmla="*/ 24 h 296"/>
                  <a:gd name="T94" fmla="*/ 216 w 295"/>
                  <a:gd name="T95" fmla="*/ 16 h 296"/>
                  <a:gd name="T96" fmla="*/ 204 w 295"/>
                  <a:gd name="T97" fmla="*/ 10 h 296"/>
                  <a:gd name="T98" fmla="*/ 190 w 295"/>
                  <a:gd name="T99" fmla="*/ 4 h 296"/>
                  <a:gd name="T100" fmla="*/ 176 w 295"/>
                  <a:gd name="T101" fmla="*/ 2 h 296"/>
                  <a:gd name="T102" fmla="*/ 161 w 295"/>
                  <a:gd name="T103" fmla="*/ 0 h 296"/>
                  <a:gd name="T104" fmla="*/ 147 w 295"/>
                  <a:gd name="T10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147" y="0"/>
                    </a:moveTo>
                    <a:lnTo>
                      <a:pt x="117" y="2"/>
                    </a:lnTo>
                    <a:lnTo>
                      <a:pt x="91" y="10"/>
                    </a:lnTo>
                    <a:lnTo>
                      <a:pt x="66" y="24"/>
                    </a:lnTo>
                    <a:lnTo>
                      <a:pt x="44" y="43"/>
                    </a:lnTo>
                    <a:lnTo>
                      <a:pt x="24" y="65"/>
                    </a:lnTo>
                    <a:lnTo>
                      <a:pt x="10" y="91"/>
                    </a:lnTo>
                    <a:lnTo>
                      <a:pt x="2" y="117"/>
                    </a:lnTo>
                    <a:lnTo>
                      <a:pt x="0" y="148"/>
                    </a:lnTo>
                    <a:lnTo>
                      <a:pt x="0" y="161"/>
                    </a:lnTo>
                    <a:lnTo>
                      <a:pt x="2" y="176"/>
                    </a:lnTo>
                    <a:lnTo>
                      <a:pt x="4" y="190"/>
                    </a:lnTo>
                    <a:lnTo>
                      <a:pt x="10" y="205"/>
                    </a:lnTo>
                    <a:lnTo>
                      <a:pt x="16" y="216"/>
                    </a:lnTo>
                    <a:lnTo>
                      <a:pt x="24" y="229"/>
                    </a:lnTo>
                    <a:lnTo>
                      <a:pt x="33" y="240"/>
                    </a:lnTo>
                    <a:lnTo>
                      <a:pt x="44" y="252"/>
                    </a:lnTo>
                    <a:lnTo>
                      <a:pt x="66" y="271"/>
                    </a:lnTo>
                    <a:lnTo>
                      <a:pt x="91" y="284"/>
                    </a:lnTo>
                    <a:lnTo>
                      <a:pt x="103" y="289"/>
                    </a:lnTo>
                    <a:lnTo>
                      <a:pt x="117" y="292"/>
                    </a:lnTo>
                    <a:lnTo>
                      <a:pt x="132" y="295"/>
                    </a:lnTo>
                    <a:lnTo>
                      <a:pt x="147" y="296"/>
                    </a:lnTo>
                    <a:lnTo>
                      <a:pt x="161" y="295"/>
                    </a:lnTo>
                    <a:lnTo>
                      <a:pt x="176" y="292"/>
                    </a:lnTo>
                    <a:lnTo>
                      <a:pt x="190" y="289"/>
                    </a:lnTo>
                    <a:lnTo>
                      <a:pt x="204" y="284"/>
                    </a:lnTo>
                    <a:lnTo>
                      <a:pt x="216" y="277"/>
                    </a:lnTo>
                    <a:lnTo>
                      <a:pt x="228" y="271"/>
                    </a:lnTo>
                    <a:lnTo>
                      <a:pt x="240" y="262"/>
                    </a:lnTo>
                    <a:lnTo>
                      <a:pt x="252" y="252"/>
                    </a:lnTo>
                    <a:lnTo>
                      <a:pt x="261" y="240"/>
                    </a:lnTo>
                    <a:lnTo>
                      <a:pt x="270" y="229"/>
                    </a:lnTo>
                    <a:lnTo>
                      <a:pt x="277" y="216"/>
                    </a:lnTo>
                    <a:lnTo>
                      <a:pt x="284" y="205"/>
                    </a:lnTo>
                    <a:lnTo>
                      <a:pt x="288" y="190"/>
                    </a:lnTo>
                    <a:lnTo>
                      <a:pt x="292" y="176"/>
                    </a:lnTo>
                    <a:lnTo>
                      <a:pt x="294" y="161"/>
                    </a:lnTo>
                    <a:lnTo>
                      <a:pt x="295" y="148"/>
                    </a:lnTo>
                    <a:lnTo>
                      <a:pt x="294" y="132"/>
                    </a:lnTo>
                    <a:lnTo>
                      <a:pt x="292" y="117"/>
                    </a:lnTo>
                    <a:lnTo>
                      <a:pt x="288" y="103"/>
                    </a:lnTo>
                    <a:lnTo>
                      <a:pt x="284" y="91"/>
                    </a:lnTo>
                    <a:lnTo>
                      <a:pt x="270" y="65"/>
                    </a:lnTo>
                    <a:lnTo>
                      <a:pt x="252" y="43"/>
                    </a:lnTo>
                    <a:lnTo>
                      <a:pt x="240" y="32"/>
                    </a:lnTo>
                    <a:lnTo>
                      <a:pt x="228" y="24"/>
                    </a:lnTo>
                    <a:lnTo>
                      <a:pt x="216" y="16"/>
                    </a:lnTo>
                    <a:lnTo>
                      <a:pt x="204" y="10"/>
                    </a:lnTo>
                    <a:lnTo>
                      <a:pt x="190" y="4"/>
                    </a:lnTo>
                    <a:lnTo>
                      <a:pt x="176" y="2"/>
                    </a:lnTo>
                    <a:lnTo>
                      <a:pt x="161" y="0"/>
                    </a:lnTo>
                    <a:lnTo>
                      <a:pt x="147" y="0"/>
                    </a:lnTo>
                    <a:close/>
                  </a:path>
                </a:pathLst>
              </a:custGeom>
              <a:solidFill>
                <a:srgbClr val="91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0" name="Freeform 338">
                <a:extLst>
                  <a:ext uri="{FF2B5EF4-FFF2-40B4-BE49-F238E27FC236}">
                    <a16:creationId xmlns:a16="http://schemas.microsoft.com/office/drawing/2014/main" id="{AFCDEA99-7017-B94F-753D-6E75E7823473}"/>
                  </a:ext>
                </a:extLst>
              </p:cNvPr>
              <p:cNvSpPr>
                <a:spLocks/>
              </p:cNvSpPr>
              <p:nvPr/>
            </p:nvSpPr>
            <p:spPr bwMode="auto">
              <a:xfrm>
                <a:off x="2292351" y="4619625"/>
                <a:ext cx="93663" cy="93662"/>
              </a:xfrm>
              <a:custGeom>
                <a:avLst/>
                <a:gdLst>
                  <a:gd name="T0" fmla="*/ 148 w 296"/>
                  <a:gd name="T1" fmla="*/ 0 h 296"/>
                  <a:gd name="T2" fmla="*/ 117 w 296"/>
                  <a:gd name="T3" fmla="*/ 3 h 296"/>
                  <a:gd name="T4" fmla="*/ 91 w 296"/>
                  <a:gd name="T5" fmla="*/ 11 h 296"/>
                  <a:gd name="T6" fmla="*/ 66 w 296"/>
                  <a:gd name="T7" fmla="*/ 24 h 296"/>
                  <a:gd name="T8" fmla="*/ 44 w 296"/>
                  <a:gd name="T9" fmla="*/ 44 h 296"/>
                  <a:gd name="T10" fmla="*/ 24 w 296"/>
                  <a:gd name="T11" fmla="*/ 65 h 296"/>
                  <a:gd name="T12" fmla="*/ 10 w 296"/>
                  <a:gd name="T13" fmla="*/ 91 h 296"/>
                  <a:gd name="T14" fmla="*/ 2 w 296"/>
                  <a:gd name="T15" fmla="*/ 118 h 296"/>
                  <a:gd name="T16" fmla="*/ 0 w 296"/>
                  <a:gd name="T17" fmla="*/ 148 h 296"/>
                  <a:gd name="T18" fmla="*/ 0 w 296"/>
                  <a:gd name="T19" fmla="*/ 162 h 296"/>
                  <a:gd name="T20" fmla="*/ 2 w 296"/>
                  <a:gd name="T21" fmla="*/ 177 h 296"/>
                  <a:gd name="T22" fmla="*/ 4 w 296"/>
                  <a:gd name="T23" fmla="*/ 190 h 296"/>
                  <a:gd name="T24" fmla="*/ 10 w 296"/>
                  <a:gd name="T25" fmla="*/ 205 h 296"/>
                  <a:gd name="T26" fmla="*/ 16 w 296"/>
                  <a:gd name="T27" fmla="*/ 217 h 296"/>
                  <a:gd name="T28" fmla="*/ 24 w 296"/>
                  <a:gd name="T29" fmla="*/ 229 h 296"/>
                  <a:gd name="T30" fmla="*/ 33 w 296"/>
                  <a:gd name="T31" fmla="*/ 240 h 296"/>
                  <a:gd name="T32" fmla="*/ 44 w 296"/>
                  <a:gd name="T33" fmla="*/ 253 h 296"/>
                  <a:gd name="T34" fmla="*/ 66 w 296"/>
                  <a:gd name="T35" fmla="*/ 271 h 296"/>
                  <a:gd name="T36" fmla="*/ 91 w 296"/>
                  <a:gd name="T37" fmla="*/ 285 h 296"/>
                  <a:gd name="T38" fmla="*/ 103 w 296"/>
                  <a:gd name="T39" fmla="*/ 289 h 296"/>
                  <a:gd name="T40" fmla="*/ 117 w 296"/>
                  <a:gd name="T41" fmla="*/ 293 h 296"/>
                  <a:gd name="T42" fmla="*/ 132 w 296"/>
                  <a:gd name="T43" fmla="*/ 295 h 296"/>
                  <a:gd name="T44" fmla="*/ 148 w 296"/>
                  <a:gd name="T45" fmla="*/ 296 h 296"/>
                  <a:gd name="T46" fmla="*/ 161 w 296"/>
                  <a:gd name="T47" fmla="*/ 295 h 296"/>
                  <a:gd name="T48" fmla="*/ 176 w 296"/>
                  <a:gd name="T49" fmla="*/ 293 h 296"/>
                  <a:gd name="T50" fmla="*/ 190 w 296"/>
                  <a:gd name="T51" fmla="*/ 289 h 296"/>
                  <a:gd name="T52" fmla="*/ 205 w 296"/>
                  <a:gd name="T53" fmla="*/ 285 h 296"/>
                  <a:gd name="T54" fmla="*/ 216 w 296"/>
                  <a:gd name="T55" fmla="*/ 278 h 296"/>
                  <a:gd name="T56" fmla="*/ 229 w 296"/>
                  <a:gd name="T57" fmla="*/ 271 h 296"/>
                  <a:gd name="T58" fmla="*/ 240 w 296"/>
                  <a:gd name="T59" fmla="*/ 262 h 296"/>
                  <a:gd name="T60" fmla="*/ 252 w 296"/>
                  <a:gd name="T61" fmla="*/ 253 h 296"/>
                  <a:gd name="T62" fmla="*/ 261 w 296"/>
                  <a:gd name="T63" fmla="*/ 240 h 296"/>
                  <a:gd name="T64" fmla="*/ 271 w 296"/>
                  <a:gd name="T65" fmla="*/ 229 h 296"/>
                  <a:gd name="T66" fmla="*/ 277 w 296"/>
                  <a:gd name="T67" fmla="*/ 217 h 296"/>
                  <a:gd name="T68" fmla="*/ 284 w 296"/>
                  <a:gd name="T69" fmla="*/ 205 h 296"/>
                  <a:gd name="T70" fmla="*/ 289 w 296"/>
                  <a:gd name="T71" fmla="*/ 190 h 296"/>
                  <a:gd name="T72" fmla="*/ 292 w 296"/>
                  <a:gd name="T73" fmla="*/ 177 h 296"/>
                  <a:gd name="T74" fmla="*/ 294 w 296"/>
                  <a:gd name="T75" fmla="*/ 162 h 296"/>
                  <a:gd name="T76" fmla="*/ 296 w 296"/>
                  <a:gd name="T77" fmla="*/ 148 h 296"/>
                  <a:gd name="T78" fmla="*/ 294 w 296"/>
                  <a:gd name="T79" fmla="*/ 132 h 296"/>
                  <a:gd name="T80" fmla="*/ 292 w 296"/>
                  <a:gd name="T81" fmla="*/ 118 h 296"/>
                  <a:gd name="T82" fmla="*/ 289 w 296"/>
                  <a:gd name="T83" fmla="*/ 104 h 296"/>
                  <a:gd name="T84" fmla="*/ 284 w 296"/>
                  <a:gd name="T85" fmla="*/ 91 h 296"/>
                  <a:gd name="T86" fmla="*/ 271 w 296"/>
                  <a:gd name="T87" fmla="*/ 65 h 296"/>
                  <a:gd name="T88" fmla="*/ 252 w 296"/>
                  <a:gd name="T89" fmla="*/ 44 h 296"/>
                  <a:gd name="T90" fmla="*/ 240 w 296"/>
                  <a:gd name="T91" fmla="*/ 32 h 296"/>
                  <a:gd name="T92" fmla="*/ 229 w 296"/>
                  <a:gd name="T93" fmla="*/ 24 h 296"/>
                  <a:gd name="T94" fmla="*/ 216 w 296"/>
                  <a:gd name="T95" fmla="*/ 16 h 296"/>
                  <a:gd name="T96" fmla="*/ 205 w 296"/>
                  <a:gd name="T97" fmla="*/ 11 h 296"/>
                  <a:gd name="T98" fmla="*/ 190 w 296"/>
                  <a:gd name="T99" fmla="*/ 5 h 296"/>
                  <a:gd name="T100" fmla="*/ 176 w 296"/>
                  <a:gd name="T101" fmla="*/ 3 h 296"/>
                  <a:gd name="T102" fmla="*/ 161 w 296"/>
                  <a:gd name="T103" fmla="*/ 0 h 296"/>
                  <a:gd name="T104" fmla="*/ 148 w 296"/>
                  <a:gd name="T10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148" y="0"/>
                    </a:moveTo>
                    <a:lnTo>
                      <a:pt x="117" y="3"/>
                    </a:lnTo>
                    <a:lnTo>
                      <a:pt x="91" y="11"/>
                    </a:lnTo>
                    <a:lnTo>
                      <a:pt x="66" y="24"/>
                    </a:lnTo>
                    <a:lnTo>
                      <a:pt x="44" y="44"/>
                    </a:lnTo>
                    <a:lnTo>
                      <a:pt x="24" y="65"/>
                    </a:lnTo>
                    <a:lnTo>
                      <a:pt x="10" y="91"/>
                    </a:lnTo>
                    <a:lnTo>
                      <a:pt x="2" y="118"/>
                    </a:lnTo>
                    <a:lnTo>
                      <a:pt x="0" y="148"/>
                    </a:lnTo>
                    <a:lnTo>
                      <a:pt x="0" y="162"/>
                    </a:lnTo>
                    <a:lnTo>
                      <a:pt x="2" y="177"/>
                    </a:lnTo>
                    <a:lnTo>
                      <a:pt x="4" y="190"/>
                    </a:lnTo>
                    <a:lnTo>
                      <a:pt x="10" y="205"/>
                    </a:lnTo>
                    <a:lnTo>
                      <a:pt x="16" y="217"/>
                    </a:lnTo>
                    <a:lnTo>
                      <a:pt x="24" y="229"/>
                    </a:lnTo>
                    <a:lnTo>
                      <a:pt x="33" y="240"/>
                    </a:lnTo>
                    <a:lnTo>
                      <a:pt x="44" y="253"/>
                    </a:lnTo>
                    <a:lnTo>
                      <a:pt x="66" y="271"/>
                    </a:lnTo>
                    <a:lnTo>
                      <a:pt x="91" y="285"/>
                    </a:lnTo>
                    <a:lnTo>
                      <a:pt x="103" y="289"/>
                    </a:lnTo>
                    <a:lnTo>
                      <a:pt x="117" y="293"/>
                    </a:lnTo>
                    <a:lnTo>
                      <a:pt x="132" y="295"/>
                    </a:lnTo>
                    <a:lnTo>
                      <a:pt x="148" y="296"/>
                    </a:lnTo>
                    <a:lnTo>
                      <a:pt x="161" y="295"/>
                    </a:lnTo>
                    <a:lnTo>
                      <a:pt x="176" y="293"/>
                    </a:lnTo>
                    <a:lnTo>
                      <a:pt x="190" y="289"/>
                    </a:lnTo>
                    <a:lnTo>
                      <a:pt x="205" y="285"/>
                    </a:lnTo>
                    <a:lnTo>
                      <a:pt x="216" y="278"/>
                    </a:lnTo>
                    <a:lnTo>
                      <a:pt x="229" y="271"/>
                    </a:lnTo>
                    <a:lnTo>
                      <a:pt x="240" y="262"/>
                    </a:lnTo>
                    <a:lnTo>
                      <a:pt x="252" y="253"/>
                    </a:lnTo>
                    <a:lnTo>
                      <a:pt x="261" y="240"/>
                    </a:lnTo>
                    <a:lnTo>
                      <a:pt x="271" y="229"/>
                    </a:lnTo>
                    <a:lnTo>
                      <a:pt x="277" y="217"/>
                    </a:lnTo>
                    <a:lnTo>
                      <a:pt x="284" y="205"/>
                    </a:lnTo>
                    <a:lnTo>
                      <a:pt x="289" y="190"/>
                    </a:lnTo>
                    <a:lnTo>
                      <a:pt x="292" y="177"/>
                    </a:lnTo>
                    <a:lnTo>
                      <a:pt x="294" y="162"/>
                    </a:lnTo>
                    <a:lnTo>
                      <a:pt x="296" y="148"/>
                    </a:lnTo>
                    <a:lnTo>
                      <a:pt x="294" y="132"/>
                    </a:lnTo>
                    <a:lnTo>
                      <a:pt x="292" y="118"/>
                    </a:lnTo>
                    <a:lnTo>
                      <a:pt x="289" y="104"/>
                    </a:lnTo>
                    <a:lnTo>
                      <a:pt x="284" y="91"/>
                    </a:lnTo>
                    <a:lnTo>
                      <a:pt x="271" y="65"/>
                    </a:lnTo>
                    <a:lnTo>
                      <a:pt x="252" y="44"/>
                    </a:lnTo>
                    <a:lnTo>
                      <a:pt x="240" y="32"/>
                    </a:lnTo>
                    <a:lnTo>
                      <a:pt x="229" y="24"/>
                    </a:lnTo>
                    <a:lnTo>
                      <a:pt x="216" y="16"/>
                    </a:lnTo>
                    <a:lnTo>
                      <a:pt x="205" y="11"/>
                    </a:lnTo>
                    <a:lnTo>
                      <a:pt x="190" y="5"/>
                    </a:lnTo>
                    <a:lnTo>
                      <a:pt x="176" y="3"/>
                    </a:lnTo>
                    <a:lnTo>
                      <a:pt x="161" y="0"/>
                    </a:lnTo>
                    <a:lnTo>
                      <a:pt x="148" y="0"/>
                    </a:lnTo>
                    <a:close/>
                  </a:path>
                </a:pathLst>
              </a:custGeom>
              <a:solidFill>
                <a:srgbClr val="91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1" name="Freeform 339">
                <a:extLst>
                  <a:ext uri="{FF2B5EF4-FFF2-40B4-BE49-F238E27FC236}">
                    <a16:creationId xmlns:a16="http://schemas.microsoft.com/office/drawing/2014/main" id="{C774ADC4-DB16-ABDC-F3F1-D8FFC397350E}"/>
                  </a:ext>
                </a:extLst>
              </p:cNvPr>
              <p:cNvSpPr>
                <a:spLocks/>
              </p:cNvSpPr>
              <p:nvPr/>
            </p:nvSpPr>
            <p:spPr bwMode="auto">
              <a:xfrm>
                <a:off x="2552701" y="4606925"/>
                <a:ext cx="93663" cy="93662"/>
              </a:xfrm>
              <a:custGeom>
                <a:avLst/>
                <a:gdLst>
                  <a:gd name="T0" fmla="*/ 148 w 296"/>
                  <a:gd name="T1" fmla="*/ 0 h 295"/>
                  <a:gd name="T2" fmla="*/ 117 w 296"/>
                  <a:gd name="T3" fmla="*/ 2 h 295"/>
                  <a:gd name="T4" fmla="*/ 91 w 296"/>
                  <a:gd name="T5" fmla="*/ 10 h 295"/>
                  <a:gd name="T6" fmla="*/ 66 w 296"/>
                  <a:gd name="T7" fmla="*/ 23 h 295"/>
                  <a:gd name="T8" fmla="*/ 44 w 296"/>
                  <a:gd name="T9" fmla="*/ 43 h 295"/>
                  <a:gd name="T10" fmla="*/ 24 w 296"/>
                  <a:gd name="T11" fmla="*/ 64 h 295"/>
                  <a:gd name="T12" fmla="*/ 10 w 296"/>
                  <a:gd name="T13" fmla="*/ 91 h 295"/>
                  <a:gd name="T14" fmla="*/ 2 w 296"/>
                  <a:gd name="T15" fmla="*/ 117 h 295"/>
                  <a:gd name="T16" fmla="*/ 0 w 296"/>
                  <a:gd name="T17" fmla="*/ 147 h 295"/>
                  <a:gd name="T18" fmla="*/ 0 w 296"/>
                  <a:gd name="T19" fmla="*/ 161 h 295"/>
                  <a:gd name="T20" fmla="*/ 2 w 296"/>
                  <a:gd name="T21" fmla="*/ 176 h 295"/>
                  <a:gd name="T22" fmla="*/ 5 w 296"/>
                  <a:gd name="T23" fmla="*/ 190 h 295"/>
                  <a:gd name="T24" fmla="*/ 10 w 296"/>
                  <a:gd name="T25" fmla="*/ 204 h 295"/>
                  <a:gd name="T26" fmla="*/ 16 w 296"/>
                  <a:gd name="T27" fmla="*/ 216 h 295"/>
                  <a:gd name="T28" fmla="*/ 24 w 296"/>
                  <a:gd name="T29" fmla="*/ 228 h 295"/>
                  <a:gd name="T30" fmla="*/ 33 w 296"/>
                  <a:gd name="T31" fmla="*/ 240 h 295"/>
                  <a:gd name="T32" fmla="*/ 44 w 296"/>
                  <a:gd name="T33" fmla="*/ 252 h 295"/>
                  <a:gd name="T34" fmla="*/ 66 w 296"/>
                  <a:gd name="T35" fmla="*/ 270 h 295"/>
                  <a:gd name="T36" fmla="*/ 91 w 296"/>
                  <a:gd name="T37" fmla="*/ 284 h 295"/>
                  <a:gd name="T38" fmla="*/ 104 w 296"/>
                  <a:gd name="T39" fmla="*/ 289 h 295"/>
                  <a:gd name="T40" fmla="*/ 117 w 296"/>
                  <a:gd name="T41" fmla="*/ 292 h 295"/>
                  <a:gd name="T42" fmla="*/ 132 w 296"/>
                  <a:gd name="T43" fmla="*/ 294 h 295"/>
                  <a:gd name="T44" fmla="*/ 148 w 296"/>
                  <a:gd name="T45" fmla="*/ 295 h 295"/>
                  <a:gd name="T46" fmla="*/ 162 w 296"/>
                  <a:gd name="T47" fmla="*/ 294 h 295"/>
                  <a:gd name="T48" fmla="*/ 176 w 296"/>
                  <a:gd name="T49" fmla="*/ 292 h 295"/>
                  <a:gd name="T50" fmla="*/ 190 w 296"/>
                  <a:gd name="T51" fmla="*/ 289 h 295"/>
                  <a:gd name="T52" fmla="*/ 205 w 296"/>
                  <a:gd name="T53" fmla="*/ 284 h 295"/>
                  <a:gd name="T54" fmla="*/ 216 w 296"/>
                  <a:gd name="T55" fmla="*/ 277 h 295"/>
                  <a:gd name="T56" fmla="*/ 229 w 296"/>
                  <a:gd name="T57" fmla="*/ 270 h 295"/>
                  <a:gd name="T58" fmla="*/ 240 w 296"/>
                  <a:gd name="T59" fmla="*/ 261 h 295"/>
                  <a:gd name="T60" fmla="*/ 253 w 296"/>
                  <a:gd name="T61" fmla="*/ 252 h 295"/>
                  <a:gd name="T62" fmla="*/ 262 w 296"/>
                  <a:gd name="T63" fmla="*/ 240 h 295"/>
                  <a:gd name="T64" fmla="*/ 271 w 296"/>
                  <a:gd name="T65" fmla="*/ 228 h 295"/>
                  <a:gd name="T66" fmla="*/ 278 w 296"/>
                  <a:gd name="T67" fmla="*/ 216 h 295"/>
                  <a:gd name="T68" fmla="*/ 284 w 296"/>
                  <a:gd name="T69" fmla="*/ 204 h 295"/>
                  <a:gd name="T70" fmla="*/ 289 w 296"/>
                  <a:gd name="T71" fmla="*/ 190 h 295"/>
                  <a:gd name="T72" fmla="*/ 292 w 296"/>
                  <a:gd name="T73" fmla="*/ 176 h 295"/>
                  <a:gd name="T74" fmla="*/ 295 w 296"/>
                  <a:gd name="T75" fmla="*/ 161 h 295"/>
                  <a:gd name="T76" fmla="*/ 296 w 296"/>
                  <a:gd name="T77" fmla="*/ 147 h 295"/>
                  <a:gd name="T78" fmla="*/ 295 w 296"/>
                  <a:gd name="T79" fmla="*/ 132 h 295"/>
                  <a:gd name="T80" fmla="*/ 292 w 296"/>
                  <a:gd name="T81" fmla="*/ 117 h 295"/>
                  <a:gd name="T82" fmla="*/ 289 w 296"/>
                  <a:gd name="T83" fmla="*/ 103 h 295"/>
                  <a:gd name="T84" fmla="*/ 284 w 296"/>
                  <a:gd name="T85" fmla="*/ 91 h 295"/>
                  <a:gd name="T86" fmla="*/ 271 w 296"/>
                  <a:gd name="T87" fmla="*/ 64 h 295"/>
                  <a:gd name="T88" fmla="*/ 253 w 296"/>
                  <a:gd name="T89" fmla="*/ 43 h 295"/>
                  <a:gd name="T90" fmla="*/ 240 w 296"/>
                  <a:gd name="T91" fmla="*/ 31 h 295"/>
                  <a:gd name="T92" fmla="*/ 229 w 296"/>
                  <a:gd name="T93" fmla="*/ 23 h 295"/>
                  <a:gd name="T94" fmla="*/ 216 w 296"/>
                  <a:gd name="T95" fmla="*/ 16 h 295"/>
                  <a:gd name="T96" fmla="*/ 205 w 296"/>
                  <a:gd name="T97" fmla="*/ 10 h 295"/>
                  <a:gd name="T98" fmla="*/ 190 w 296"/>
                  <a:gd name="T99" fmla="*/ 4 h 295"/>
                  <a:gd name="T100" fmla="*/ 176 w 296"/>
                  <a:gd name="T101" fmla="*/ 2 h 295"/>
                  <a:gd name="T102" fmla="*/ 162 w 296"/>
                  <a:gd name="T103" fmla="*/ 0 h 295"/>
                  <a:gd name="T104" fmla="*/ 148 w 296"/>
                  <a:gd name="T105"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5">
                    <a:moveTo>
                      <a:pt x="148" y="0"/>
                    </a:moveTo>
                    <a:lnTo>
                      <a:pt x="117" y="2"/>
                    </a:lnTo>
                    <a:lnTo>
                      <a:pt x="91" y="10"/>
                    </a:lnTo>
                    <a:lnTo>
                      <a:pt x="66" y="23"/>
                    </a:lnTo>
                    <a:lnTo>
                      <a:pt x="44" y="43"/>
                    </a:lnTo>
                    <a:lnTo>
                      <a:pt x="24" y="64"/>
                    </a:lnTo>
                    <a:lnTo>
                      <a:pt x="10" y="91"/>
                    </a:lnTo>
                    <a:lnTo>
                      <a:pt x="2" y="117"/>
                    </a:lnTo>
                    <a:lnTo>
                      <a:pt x="0" y="147"/>
                    </a:lnTo>
                    <a:lnTo>
                      <a:pt x="0" y="161"/>
                    </a:lnTo>
                    <a:lnTo>
                      <a:pt x="2" y="176"/>
                    </a:lnTo>
                    <a:lnTo>
                      <a:pt x="5" y="190"/>
                    </a:lnTo>
                    <a:lnTo>
                      <a:pt x="10" y="204"/>
                    </a:lnTo>
                    <a:lnTo>
                      <a:pt x="16" y="216"/>
                    </a:lnTo>
                    <a:lnTo>
                      <a:pt x="24" y="228"/>
                    </a:lnTo>
                    <a:lnTo>
                      <a:pt x="33" y="240"/>
                    </a:lnTo>
                    <a:lnTo>
                      <a:pt x="44" y="252"/>
                    </a:lnTo>
                    <a:lnTo>
                      <a:pt x="66" y="270"/>
                    </a:lnTo>
                    <a:lnTo>
                      <a:pt x="91" y="284"/>
                    </a:lnTo>
                    <a:lnTo>
                      <a:pt x="104" y="289"/>
                    </a:lnTo>
                    <a:lnTo>
                      <a:pt x="117" y="292"/>
                    </a:lnTo>
                    <a:lnTo>
                      <a:pt x="132" y="294"/>
                    </a:lnTo>
                    <a:lnTo>
                      <a:pt x="148" y="295"/>
                    </a:lnTo>
                    <a:lnTo>
                      <a:pt x="162" y="294"/>
                    </a:lnTo>
                    <a:lnTo>
                      <a:pt x="176" y="292"/>
                    </a:lnTo>
                    <a:lnTo>
                      <a:pt x="190" y="289"/>
                    </a:lnTo>
                    <a:lnTo>
                      <a:pt x="205" y="284"/>
                    </a:lnTo>
                    <a:lnTo>
                      <a:pt x="216" y="277"/>
                    </a:lnTo>
                    <a:lnTo>
                      <a:pt x="229" y="270"/>
                    </a:lnTo>
                    <a:lnTo>
                      <a:pt x="240" y="261"/>
                    </a:lnTo>
                    <a:lnTo>
                      <a:pt x="253" y="252"/>
                    </a:lnTo>
                    <a:lnTo>
                      <a:pt x="262" y="240"/>
                    </a:lnTo>
                    <a:lnTo>
                      <a:pt x="271" y="228"/>
                    </a:lnTo>
                    <a:lnTo>
                      <a:pt x="278" y="216"/>
                    </a:lnTo>
                    <a:lnTo>
                      <a:pt x="284" y="204"/>
                    </a:lnTo>
                    <a:lnTo>
                      <a:pt x="289" y="190"/>
                    </a:lnTo>
                    <a:lnTo>
                      <a:pt x="292" y="176"/>
                    </a:lnTo>
                    <a:lnTo>
                      <a:pt x="295" y="161"/>
                    </a:lnTo>
                    <a:lnTo>
                      <a:pt x="296" y="147"/>
                    </a:lnTo>
                    <a:lnTo>
                      <a:pt x="295" y="132"/>
                    </a:lnTo>
                    <a:lnTo>
                      <a:pt x="292" y="117"/>
                    </a:lnTo>
                    <a:lnTo>
                      <a:pt x="289" y="103"/>
                    </a:lnTo>
                    <a:lnTo>
                      <a:pt x="284" y="91"/>
                    </a:lnTo>
                    <a:lnTo>
                      <a:pt x="271" y="64"/>
                    </a:lnTo>
                    <a:lnTo>
                      <a:pt x="253" y="43"/>
                    </a:lnTo>
                    <a:lnTo>
                      <a:pt x="240" y="31"/>
                    </a:lnTo>
                    <a:lnTo>
                      <a:pt x="229" y="23"/>
                    </a:lnTo>
                    <a:lnTo>
                      <a:pt x="216" y="16"/>
                    </a:lnTo>
                    <a:lnTo>
                      <a:pt x="205" y="10"/>
                    </a:lnTo>
                    <a:lnTo>
                      <a:pt x="190" y="4"/>
                    </a:lnTo>
                    <a:lnTo>
                      <a:pt x="176" y="2"/>
                    </a:lnTo>
                    <a:lnTo>
                      <a:pt x="162" y="0"/>
                    </a:lnTo>
                    <a:lnTo>
                      <a:pt x="148" y="0"/>
                    </a:lnTo>
                    <a:close/>
                  </a:path>
                </a:pathLst>
              </a:custGeom>
              <a:solidFill>
                <a:srgbClr val="91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2" name="Freeform 340">
                <a:extLst>
                  <a:ext uri="{FF2B5EF4-FFF2-40B4-BE49-F238E27FC236}">
                    <a16:creationId xmlns:a16="http://schemas.microsoft.com/office/drawing/2014/main" id="{07AC9AF3-AB61-43ED-F1BE-73417BFCB2BA}"/>
                  </a:ext>
                </a:extLst>
              </p:cNvPr>
              <p:cNvSpPr>
                <a:spLocks/>
              </p:cNvSpPr>
              <p:nvPr/>
            </p:nvSpPr>
            <p:spPr bwMode="auto">
              <a:xfrm>
                <a:off x="2819401" y="4614862"/>
                <a:ext cx="93663" cy="93662"/>
              </a:xfrm>
              <a:custGeom>
                <a:avLst/>
                <a:gdLst>
                  <a:gd name="T0" fmla="*/ 148 w 296"/>
                  <a:gd name="T1" fmla="*/ 0 h 296"/>
                  <a:gd name="T2" fmla="*/ 117 w 296"/>
                  <a:gd name="T3" fmla="*/ 3 h 296"/>
                  <a:gd name="T4" fmla="*/ 91 w 296"/>
                  <a:gd name="T5" fmla="*/ 11 h 296"/>
                  <a:gd name="T6" fmla="*/ 66 w 296"/>
                  <a:gd name="T7" fmla="*/ 24 h 296"/>
                  <a:gd name="T8" fmla="*/ 45 w 296"/>
                  <a:gd name="T9" fmla="*/ 44 h 296"/>
                  <a:gd name="T10" fmla="*/ 24 w 296"/>
                  <a:gd name="T11" fmla="*/ 65 h 296"/>
                  <a:gd name="T12" fmla="*/ 10 w 296"/>
                  <a:gd name="T13" fmla="*/ 91 h 296"/>
                  <a:gd name="T14" fmla="*/ 3 w 296"/>
                  <a:gd name="T15" fmla="*/ 118 h 296"/>
                  <a:gd name="T16" fmla="*/ 0 w 296"/>
                  <a:gd name="T17" fmla="*/ 148 h 296"/>
                  <a:gd name="T18" fmla="*/ 0 w 296"/>
                  <a:gd name="T19" fmla="*/ 162 h 296"/>
                  <a:gd name="T20" fmla="*/ 3 w 296"/>
                  <a:gd name="T21" fmla="*/ 177 h 296"/>
                  <a:gd name="T22" fmla="*/ 5 w 296"/>
                  <a:gd name="T23" fmla="*/ 190 h 296"/>
                  <a:gd name="T24" fmla="*/ 10 w 296"/>
                  <a:gd name="T25" fmla="*/ 205 h 296"/>
                  <a:gd name="T26" fmla="*/ 16 w 296"/>
                  <a:gd name="T27" fmla="*/ 217 h 296"/>
                  <a:gd name="T28" fmla="*/ 24 w 296"/>
                  <a:gd name="T29" fmla="*/ 229 h 296"/>
                  <a:gd name="T30" fmla="*/ 33 w 296"/>
                  <a:gd name="T31" fmla="*/ 241 h 296"/>
                  <a:gd name="T32" fmla="*/ 45 w 296"/>
                  <a:gd name="T33" fmla="*/ 253 h 296"/>
                  <a:gd name="T34" fmla="*/ 66 w 296"/>
                  <a:gd name="T35" fmla="*/ 271 h 296"/>
                  <a:gd name="T36" fmla="*/ 91 w 296"/>
                  <a:gd name="T37" fmla="*/ 285 h 296"/>
                  <a:gd name="T38" fmla="*/ 104 w 296"/>
                  <a:gd name="T39" fmla="*/ 289 h 296"/>
                  <a:gd name="T40" fmla="*/ 117 w 296"/>
                  <a:gd name="T41" fmla="*/ 293 h 296"/>
                  <a:gd name="T42" fmla="*/ 132 w 296"/>
                  <a:gd name="T43" fmla="*/ 295 h 296"/>
                  <a:gd name="T44" fmla="*/ 148 w 296"/>
                  <a:gd name="T45" fmla="*/ 296 h 296"/>
                  <a:gd name="T46" fmla="*/ 162 w 296"/>
                  <a:gd name="T47" fmla="*/ 295 h 296"/>
                  <a:gd name="T48" fmla="*/ 177 w 296"/>
                  <a:gd name="T49" fmla="*/ 293 h 296"/>
                  <a:gd name="T50" fmla="*/ 190 w 296"/>
                  <a:gd name="T51" fmla="*/ 289 h 296"/>
                  <a:gd name="T52" fmla="*/ 205 w 296"/>
                  <a:gd name="T53" fmla="*/ 285 h 296"/>
                  <a:gd name="T54" fmla="*/ 216 w 296"/>
                  <a:gd name="T55" fmla="*/ 278 h 296"/>
                  <a:gd name="T56" fmla="*/ 229 w 296"/>
                  <a:gd name="T57" fmla="*/ 271 h 296"/>
                  <a:gd name="T58" fmla="*/ 240 w 296"/>
                  <a:gd name="T59" fmla="*/ 262 h 296"/>
                  <a:gd name="T60" fmla="*/ 253 w 296"/>
                  <a:gd name="T61" fmla="*/ 253 h 296"/>
                  <a:gd name="T62" fmla="*/ 262 w 296"/>
                  <a:gd name="T63" fmla="*/ 241 h 296"/>
                  <a:gd name="T64" fmla="*/ 271 w 296"/>
                  <a:gd name="T65" fmla="*/ 229 h 296"/>
                  <a:gd name="T66" fmla="*/ 278 w 296"/>
                  <a:gd name="T67" fmla="*/ 217 h 296"/>
                  <a:gd name="T68" fmla="*/ 285 w 296"/>
                  <a:gd name="T69" fmla="*/ 205 h 296"/>
                  <a:gd name="T70" fmla="*/ 289 w 296"/>
                  <a:gd name="T71" fmla="*/ 190 h 296"/>
                  <a:gd name="T72" fmla="*/ 293 w 296"/>
                  <a:gd name="T73" fmla="*/ 177 h 296"/>
                  <a:gd name="T74" fmla="*/ 295 w 296"/>
                  <a:gd name="T75" fmla="*/ 162 h 296"/>
                  <a:gd name="T76" fmla="*/ 296 w 296"/>
                  <a:gd name="T77" fmla="*/ 148 h 296"/>
                  <a:gd name="T78" fmla="*/ 295 w 296"/>
                  <a:gd name="T79" fmla="*/ 132 h 296"/>
                  <a:gd name="T80" fmla="*/ 293 w 296"/>
                  <a:gd name="T81" fmla="*/ 118 h 296"/>
                  <a:gd name="T82" fmla="*/ 289 w 296"/>
                  <a:gd name="T83" fmla="*/ 104 h 296"/>
                  <a:gd name="T84" fmla="*/ 285 w 296"/>
                  <a:gd name="T85" fmla="*/ 91 h 296"/>
                  <a:gd name="T86" fmla="*/ 271 w 296"/>
                  <a:gd name="T87" fmla="*/ 65 h 296"/>
                  <a:gd name="T88" fmla="*/ 253 w 296"/>
                  <a:gd name="T89" fmla="*/ 44 h 296"/>
                  <a:gd name="T90" fmla="*/ 240 w 296"/>
                  <a:gd name="T91" fmla="*/ 32 h 296"/>
                  <a:gd name="T92" fmla="*/ 229 w 296"/>
                  <a:gd name="T93" fmla="*/ 24 h 296"/>
                  <a:gd name="T94" fmla="*/ 216 w 296"/>
                  <a:gd name="T95" fmla="*/ 16 h 296"/>
                  <a:gd name="T96" fmla="*/ 205 w 296"/>
                  <a:gd name="T97" fmla="*/ 11 h 296"/>
                  <a:gd name="T98" fmla="*/ 190 w 296"/>
                  <a:gd name="T99" fmla="*/ 5 h 296"/>
                  <a:gd name="T100" fmla="*/ 177 w 296"/>
                  <a:gd name="T101" fmla="*/ 3 h 296"/>
                  <a:gd name="T102" fmla="*/ 162 w 296"/>
                  <a:gd name="T103" fmla="*/ 0 h 296"/>
                  <a:gd name="T104" fmla="*/ 148 w 296"/>
                  <a:gd name="T10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148" y="0"/>
                    </a:moveTo>
                    <a:lnTo>
                      <a:pt x="117" y="3"/>
                    </a:lnTo>
                    <a:lnTo>
                      <a:pt x="91" y="11"/>
                    </a:lnTo>
                    <a:lnTo>
                      <a:pt x="66" y="24"/>
                    </a:lnTo>
                    <a:lnTo>
                      <a:pt x="45" y="44"/>
                    </a:lnTo>
                    <a:lnTo>
                      <a:pt x="24" y="65"/>
                    </a:lnTo>
                    <a:lnTo>
                      <a:pt x="10" y="91"/>
                    </a:lnTo>
                    <a:lnTo>
                      <a:pt x="3" y="118"/>
                    </a:lnTo>
                    <a:lnTo>
                      <a:pt x="0" y="148"/>
                    </a:lnTo>
                    <a:lnTo>
                      <a:pt x="0" y="162"/>
                    </a:lnTo>
                    <a:lnTo>
                      <a:pt x="3" y="177"/>
                    </a:lnTo>
                    <a:lnTo>
                      <a:pt x="5" y="190"/>
                    </a:lnTo>
                    <a:lnTo>
                      <a:pt x="10" y="205"/>
                    </a:lnTo>
                    <a:lnTo>
                      <a:pt x="16" y="217"/>
                    </a:lnTo>
                    <a:lnTo>
                      <a:pt x="24" y="229"/>
                    </a:lnTo>
                    <a:lnTo>
                      <a:pt x="33" y="241"/>
                    </a:lnTo>
                    <a:lnTo>
                      <a:pt x="45" y="253"/>
                    </a:lnTo>
                    <a:lnTo>
                      <a:pt x="66" y="271"/>
                    </a:lnTo>
                    <a:lnTo>
                      <a:pt x="91" y="285"/>
                    </a:lnTo>
                    <a:lnTo>
                      <a:pt x="104" y="289"/>
                    </a:lnTo>
                    <a:lnTo>
                      <a:pt x="117" y="293"/>
                    </a:lnTo>
                    <a:lnTo>
                      <a:pt x="132" y="295"/>
                    </a:lnTo>
                    <a:lnTo>
                      <a:pt x="148" y="296"/>
                    </a:lnTo>
                    <a:lnTo>
                      <a:pt x="162" y="295"/>
                    </a:lnTo>
                    <a:lnTo>
                      <a:pt x="177" y="293"/>
                    </a:lnTo>
                    <a:lnTo>
                      <a:pt x="190" y="289"/>
                    </a:lnTo>
                    <a:lnTo>
                      <a:pt x="205" y="285"/>
                    </a:lnTo>
                    <a:lnTo>
                      <a:pt x="216" y="278"/>
                    </a:lnTo>
                    <a:lnTo>
                      <a:pt x="229" y="271"/>
                    </a:lnTo>
                    <a:lnTo>
                      <a:pt x="240" y="262"/>
                    </a:lnTo>
                    <a:lnTo>
                      <a:pt x="253" y="253"/>
                    </a:lnTo>
                    <a:lnTo>
                      <a:pt x="262" y="241"/>
                    </a:lnTo>
                    <a:lnTo>
                      <a:pt x="271" y="229"/>
                    </a:lnTo>
                    <a:lnTo>
                      <a:pt x="278" y="217"/>
                    </a:lnTo>
                    <a:lnTo>
                      <a:pt x="285" y="205"/>
                    </a:lnTo>
                    <a:lnTo>
                      <a:pt x="289" y="190"/>
                    </a:lnTo>
                    <a:lnTo>
                      <a:pt x="293" y="177"/>
                    </a:lnTo>
                    <a:lnTo>
                      <a:pt x="295" y="162"/>
                    </a:lnTo>
                    <a:lnTo>
                      <a:pt x="296" y="148"/>
                    </a:lnTo>
                    <a:lnTo>
                      <a:pt x="295" y="132"/>
                    </a:lnTo>
                    <a:lnTo>
                      <a:pt x="293" y="118"/>
                    </a:lnTo>
                    <a:lnTo>
                      <a:pt x="289" y="104"/>
                    </a:lnTo>
                    <a:lnTo>
                      <a:pt x="285" y="91"/>
                    </a:lnTo>
                    <a:lnTo>
                      <a:pt x="271" y="65"/>
                    </a:lnTo>
                    <a:lnTo>
                      <a:pt x="253" y="44"/>
                    </a:lnTo>
                    <a:lnTo>
                      <a:pt x="240" y="32"/>
                    </a:lnTo>
                    <a:lnTo>
                      <a:pt x="229" y="24"/>
                    </a:lnTo>
                    <a:lnTo>
                      <a:pt x="216" y="16"/>
                    </a:lnTo>
                    <a:lnTo>
                      <a:pt x="205" y="11"/>
                    </a:lnTo>
                    <a:lnTo>
                      <a:pt x="190" y="5"/>
                    </a:lnTo>
                    <a:lnTo>
                      <a:pt x="177" y="3"/>
                    </a:lnTo>
                    <a:lnTo>
                      <a:pt x="162" y="0"/>
                    </a:lnTo>
                    <a:lnTo>
                      <a:pt x="148" y="0"/>
                    </a:lnTo>
                    <a:close/>
                  </a:path>
                </a:pathLst>
              </a:custGeom>
              <a:solidFill>
                <a:srgbClr val="91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3" name="Freeform 341">
                <a:extLst>
                  <a:ext uri="{FF2B5EF4-FFF2-40B4-BE49-F238E27FC236}">
                    <a16:creationId xmlns:a16="http://schemas.microsoft.com/office/drawing/2014/main" id="{5819BEAD-5F33-A55A-2F21-27D6B3C9535F}"/>
                  </a:ext>
                </a:extLst>
              </p:cNvPr>
              <p:cNvSpPr>
                <a:spLocks/>
              </p:cNvSpPr>
              <p:nvPr/>
            </p:nvSpPr>
            <p:spPr bwMode="auto">
              <a:xfrm>
                <a:off x="3084514" y="4557712"/>
                <a:ext cx="95250" cy="93662"/>
              </a:xfrm>
              <a:custGeom>
                <a:avLst/>
                <a:gdLst>
                  <a:gd name="T0" fmla="*/ 148 w 296"/>
                  <a:gd name="T1" fmla="*/ 0 h 296"/>
                  <a:gd name="T2" fmla="*/ 118 w 296"/>
                  <a:gd name="T3" fmla="*/ 2 h 296"/>
                  <a:gd name="T4" fmla="*/ 91 w 296"/>
                  <a:gd name="T5" fmla="*/ 10 h 296"/>
                  <a:gd name="T6" fmla="*/ 66 w 296"/>
                  <a:gd name="T7" fmla="*/ 24 h 296"/>
                  <a:gd name="T8" fmla="*/ 45 w 296"/>
                  <a:gd name="T9" fmla="*/ 43 h 296"/>
                  <a:gd name="T10" fmla="*/ 24 w 296"/>
                  <a:gd name="T11" fmla="*/ 65 h 296"/>
                  <a:gd name="T12" fmla="*/ 11 w 296"/>
                  <a:gd name="T13" fmla="*/ 91 h 296"/>
                  <a:gd name="T14" fmla="*/ 3 w 296"/>
                  <a:gd name="T15" fmla="*/ 117 h 296"/>
                  <a:gd name="T16" fmla="*/ 0 w 296"/>
                  <a:gd name="T17" fmla="*/ 148 h 296"/>
                  <a:gd name="T18" fmla="*/ 0 w 296"/>
                  <a:gd name="T19" fmla="*/ 161 h 296"/>
                  <a:gd name="T20" fmla="*/ 3 w 296"/>
                  <a:gd name="T21" fmla="*/ 176 h 296"/>
                  <a:gd name="T22" fmla="*/ 5 w 296"/>
                  <a:gd name="T23" fmla="*/ 190 h 296"/>
                  <a:gd name="T24" fmla="*/ 11 w 296"/>
                  <a:gd name="T25" fmla="*/ 204 h 296"/>
                  <a:gd name="T26" fmla="*/ 16 w 296"/>
                  <a:gd name="T27" fmla="*/ 216 h 296"/>
                  <a:gd name="T28" fmla="*/ 24 w 296"/>
                  <a:gd name="T29" fmla="*/ 228 h 296"/>
                  <a:gd name="T30" fmla="*/ 33 w 296"/>
                  <a:gd name="T31" fmla="*/ 240 h 296"/>
                  <a:gd name="T32" fmla="*/ 45 w 296"/>
                  <a:gd name="T33" fmla="*/ 252 h 296"/>
                  <a:gd name="T34" fmla="*/ 66 w 296"/>
                  <a:gd name="T35" fmla="*/ 270 h 296"/>
                  <a:gd name="T36" fmla="*/ 91 w 296"/>
                  <a:gd name="T37" fmla="*/ 284 h 296"/>
                  <a:gd name="T38" fmla="*/ 104 w 296"/>
                  <a:gd name="T39" fmla="*/ 289 h 296"/>
                  <a:gd name="T40" fmla="*/ 118 w 296"/>
                  <a:gd name="T41" fmla="*/ 292 h 296"/>
                  <a:gd name="T42" fmla="*/ 132 w 296"/>
                  <a:gd name="T43" fmla="*/ 294 h 296"/>
                  <a:gd name="T44" fmla="*/ 148 w 296"/>
                  <a:gd name="T45" fmla="*/ 296 h 296"/>
                  <a:gd name="T46" fmla="*/ 162 w 296"/>
                  <a:gd name="T47" fmla="*/ 294 h 296"/>
                  <a:gd name="T48" fmla="*/ 177 w 296"/>
                  <a:gd name="T49" fmla="*/ 292 h 296"/>
                  <a:gd name="T50" fmla="*/ 190 w 296"/>
                  <a:gd name="T51" fmla="*/ 289 h 296"/>
                  <a:gd name="T52" fmla="*/ 205 w 296"/>
                  <a:gd name="T53" fmla="*/ 284 h 296"/>
                  <a:gd name="T54" fmla="*/ 216 w 296"/>
                  <a:gd name="T55" fmla="*/ 277 h 296"/>
                  <a:gd name="T56" fmla="*/ 229 w 296"/>
                  <a:gd name="T57" fmla="*/ 270 h 296"/>
                  <a:gd name="T58" fmla="*/ 240 w 296"/>
                  <a:gd name="T59" fmla="*/ 261 h 296"/>
                  <a:gd name="T60" fmla="*/ 253 w 296"/>
                  <a:gd name="T61" fmla="*/ 252 h 296"/>
                  <a:gd name="T62" fmla="*/ 262 w 296"/>
                  <a:gd name="T63" fmla="*/ 240 h 296"/>
                  <a:gd name="T64" fmla="*/ 271 w 296"/>
                  <a:gd name="T65" fmla="*/ 228 h 296"/>
                  <a:gd name="T66" fmla="*/ 278 w 296"/>
                  <a:gd name="T67" fmla="*/ 216 h 296"/>
                  <a:gd name="T68" fmla="*/ 285 w 296"/>
                  <a:gd name="T69" fmla="*/ 204 h 296"/>
                  <a:gd name="T70" fmla="*/ 289 w 296"/>
                  <a:gd name="T71" fmla="*/ 190 h 296"/>
                  <a:gd name="T72" fmla="*/ 293 w 296"/>
                  <a:gd name="T73" fmla="*/ 176 h 296"/>
                  <a:gd name="T74" fmla="*/ 295 w 296"/>
                  <a:gd name="T75" fmla="*/ 161 h 296"/>
                  <a:gd name="T76" fmla="*/ 296 w 296"/>
                  <a:gd name="T77" fmla="*/ 148 h 296"/>
                  <a:gd name="T78" fmla="*/ 295 w 296"/>
                  <a:gd name="T79" fmla="*/ 132 h 296"/>
                  <a:gd name="T80" fmla="*/ 293 w 296"/>
                  <a:gd name="T81" fmla="*/ 117 h 296"/>
                  <a:gd name="T82" fmla="*/ 289 w 296"/>
                  <a:gd name="T83" fmla="*/ 103 h 296"/>
                  <a:gd name="T84" fmla="*/ 285 w 296"/>
                  <a:gd name="T85" fmla="*/ 91 h 296"/>
                  <a:gd name="T86" fmla="*/ 271 w 296"/>
                  <a:gd name="T87" fmla="*/ 65 h 296"/>
                  <a:gd name="T88" fmla="*/ 253 w 296"/>
                  <a:gd name="T89" fmla="*/ 43 h 296"/>
                  <a:gd name="T90" fmla="*/ 240 w 296"/>
                  <a:gd name="T91" fmla="*/ 32 h 296"/>
                  <a:gd name="T92" fmla="*/ 229 w 296"/>
                  <a:gd name="T93" fmla="*/ 24 h 296"/>
                  <a:gd name="T94" fmla="*/ 216 w 296"/>
                  <a:gd name="T95" fmla="*/ 16 h 296"/>
                  <a:gd name="T96" fmla="*/ 205 w 296"/>
                  <a:gd name="T97" fmla="*/ 10 h 296"/>
                  <a:gd name="T98" fmla="*/ 190 w 296"/>
                  <a:gd name="T99" fmla="*/ 4 h 296"/>
                  <a:gd name="T100" fmla="*/ 177 w 296"/>
                  <a:gd name="T101" fmla="*/ 2 h 296"/>
                  <a:gd name="T102" fmla="*/ 162 w 296"/>
                  <a:gd name="T103" fmla="*/ 0 h 296"/>
                  <a:gd name="T104" fmla="*/ 148 w 296"/>
                  <a:gd name="T10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148" y="0"/>
                    </a:moveTo>
                    <a:lnTo>
                      <a:pt x="118" y="2"/>
                    </a:lnTo>
                    <a:lnTo>
                      <a:pt x="91" y="10"/>
                    </a:lnTo>
                    <a:lnTo>
                      <a:pt x="66" y="24"/>
                    </a:lnTo>
                    <a:lnTo>
                      <a:pt x="45" y="43"/>
                    </a:lnTo>
                    <a:lnTo>
                      <a:pt x="24" y="65"/>
                    </a:lnTo>
                    <a:lnTo>
                      <a:pt x="11" y="91"/>
                    </a:lnTo>
                    <a:lnTo>
                      <a:pt x="3" y="117"/>
                    </a:lnTo>
                    <a:lnTo>
                      <a:pt x="0" y="148"/>
                    </a:lnTo>
                    <a:lnTo>
                      <a:pt x="0" y="161"/>
                    </a:lnTo>
                    <a:lnTo>
                      <a:pt x="3" y="176"/>
                    </a:lnTo>
                    <a:lnTo>
                      <a:pt x="5" y="190"/>
                    </a:lnTo>
                    <a:lnTo>
                      <a:pt x="11" y="204"/>
                    </a:lnTo>
                    <a:lnTo>
                      <a:pt x="16" y="216"/>
                    </a:lnTo>
                    <a:lnTo>
                      <a:pt x="24" y="228"/>
                    </a:lnTo>
                    <a:lnTo>
                      <a:pt x="33" y="240"/>
                    </a:lnTo>
                    <a:lnTo>
                      <a:pt x="45" y="252"/>
                    </a:lnTo>
                    <a:lnTo>
                      <a:pt x="66" y="270"/>
                    </a:lnTo>
                    <a:lnTo>
                      <a:pt x="91" y="284"/>
                    </a:lnTo>
                    <a:lnTo>
                      <a:pt x="104" y="289"/>
                    </a:lnTo>
                    <a:lnTo>
                      <a:pt x="118" y="292"/>
                    </a:lnTo>
                    <a:lnTo>
                      <a:pt x="132" y="294"/>
                    </a:lnTo>
                    <a:lnTo>
                      <a:pt x="148" y="296"/>
                    </a:lnTo>
                    <a:lnTo>
                      <a:pt x="162" y="294"/>
                    </a:lnTo>
                    <a:lnTo>
                      <a:pt x="177" y="292"/>
                    </a:lnTo>
                    <a:lnTo>
                      <a:pt x="190" y="289"/>
                    </a:lnTo>
                    <a:lnTo>
                      <a:pt x="205" y="284"/>
                    </a:lnTo>
                    <a:lnTo>
                      <a:pt x="216" y="277"/>
                    </a:lnTo>
                    <a:lnTo>
                      <a:pt x="229" y="270"/>
                    </a:lnTo>
                    <a:lnTo>
                      <a:pt x="240" y="261"/>
                    </a:lnTo>
                    <a:lnTo>
                      <a:pt x="253" y="252"/>
                    </a:lnTo>
                    <a:lnTo>
                      <a:pt x="262" y="240"/>
                    </a:lnTo>
                    <a:lnTo>
                      <a:pt x="271" y="228"/>
                    </a:lnTo>
                    <a:lnTo>
                      <a:pt x="278" y="216"/>
                    </a:lnTo>
                    <a:lnTo>
                      <a:pt x="285" y="204"/>
                    </a:lnTo>
                    <a:lnTo>
                      <a:pt x="289" y="190"/>
                    </a:lnTo>
                    <a:lnTo>
                      <a:pt x="293" y="176"/>
                    </a:lnTo>
                    <a:lnTo>
                      <a:pt x="295" y="161"/>
                    </a:lnTo>
                    <a:lnTo>
                      <a:pt x="296" y="148"/>
                    </a:lnTo>
                    <a:lnTo>
                      <a:pt x="295" y="132"/>
                    </a:lnTo>
                    <a:lnTo>
                      <a:pt x="293" y="117"/>
                    </a:lnTo>
                    <a:lnTo>
                      <a:pt x="289" y="103"/>
                    </a:lnTo>
                    <a:lnTo>
                      <a:pt x="285" y="91"/>
                    </a:lnTo>
                    <a:lnTo>
                      <a:pt x="271" y="65"/>
                    </a:lnTo>
                    <a:lnTo>
                      <a:pt x="253" y="43"/>
                    </a:lnTo>
                    <a:lnTo>
                      <a:pt x="240" y="32"/>
                    </a:lnTo>
                    <a:lnTo>
                      <a:pt x="229" y="24"/>
                    </a:lnTo>
                    <a:lnTo>
                      <a:pt x="216" y="16"/>
                    </a:lnTo>
                    <a:lnTo>
                      <a:pt x="205" y="10"/>
                    </a:lnTo>
                    <a:lnTo>
                      <a:pt x="190" y="4"/>
                    </a:lnTo>
                    <a:lnTo>
                      <a:pt x="177" y="2"/>
                    </a:lnTo>
                    <a:lnTo>
                      <a:pt x="162" y="0"/>
                    </a:lnTo>
                    <a:lnTo>
                      <a:pt x="148" y="0"/>
                    </a:lnTo>
                    <a:close/>
                  </a:path>
                </a:pathLst>
              </a:custGeom>
              <a:solidFill>
                <a:srgbClr val="91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4" name="Freeform 342">
                <a:extLst>
                  <a:ext uri="{FF2B5EF4-FFF2-40B4-BE49-F238E27FC236}">
                    <a16:creationId xmlns:a16="http://schemas.microsoft.com/office/drawing/2014/main" id="{643B60F3-2335-59A8-70D2-6C87541ED439}"/>
                  </a:ext>
                </a:extLst>
              </p:cNvPr>
              <p:cNvSpPr>
                <a:spLocks/>
              </p:cNvSpPr>
              <p:nvPr/>
            </p:nvSpPr>
            <p:spPr bwMode="auto">
              <a:xfrm>
                <a:off x="3609976" y="4570412"/>
                <a:ext cx="93663" cy="93662"/>
              </a:xfrm>
              <a:custGeom>
                <a:avLst/>
                <a:gdLst>
                  <a:gd name="T0" fmla="*/ 148 w 295"/>
                  <a:gd name="T1" fmla="*/ 0 h 296"/>
                  <a:gd name="T2" fmla="*/ 117 w 295"/>
                  <a:gd name="T3" fmla="*/ 3 h 296"/>
                  <a:gd name="T4" fmla="*/ 91 w 295"/>
                  <a:gd name="T5" fmla="*/ 11 h 296"/>
                  <a:gd name="T6" fmla="*/ 66 w 295"/>
                  <a:gd name="T7" fmla="*/ 24 h 296"/>
                  <a:gd name="T8" fmla="*/ 44 w 295"/>
                  <a:gd name="T9" fmla="*/ 44 h 296"/>
                  <a:gd name="T10" fmla="*/ 24 w 295"/>
                  <a:gd name="T11" fmla="*/ 65 h 296"/>
                  <a:gd name="T12" fmla="*/ 10 w 295"/>
                  <a:gd name="T13" fmla="*/ 91 h 296"/>
                  <a:gd name="T14" fmla="*/ 2 w 295"/>
                  <a:gd name="T15" fmla="*/ 118 h 296"/>
                  <a:gd name="T16" fmla="*/ 0 w 295"/>
                  <a:gd name="T17" fmla="*/ 148 h 296"/>
                  <a:gd name="T18" fmla="*/ 0 w 295"/>
                  <a:gd name="T19" fmla="*/ 162 h 296"/>
                  <a:gd name="T20" fmla="*/ 2 w 295"/>
                  <a:gd name="T21" fmla="*/ 177 h 296"/>
                  <a:gd name="T22" fmla="*/ 4 w 295"/>
                  <a:gd name="T23" fmla="*/ 190 h 296"/>
                  <a:gd name="T24" fmla="*/ 10 w 295"/>
                  <a:gd name="T25" fmla="*/ 205 h 296"/>
                  <a:gd name="T26" fmla="*/ 16 w 295"/>
                  <a:gd name="T27" fmla="*/ 217 h 296"/>
                  <a:gd name="T28" fmla="*/ 24 w 295"/>
                  <a:gd name="T29" fmla="*/ 229 h 296"/>
                  <a:gd name="T30" fmla="*/ 33 w 295"/>
                  <a:gd name="T31" fmla="*/ 240 h 296"/>
                  <a:gd name="T32" fmla="*/ 44 w 295"/>
                  <a:gd name="T33" fmla="*/ 253 h 296"/>
                  <a:gd name="T34" fmla="*/ 66 w 295"/>
                  <a:gd name="T35" fmla="*/ 271 h 296"/>
                  <a:gd name="T36" fmla="*/ 91 w 295"/>
                  <a:gd name="T37" fmla="*/ 285 h 296"/>
                  <a:gd name="T38" fmla="*/ 103 w 295"/>
                  <a:gd name="T39" fmla="*/ 289 h 296"/>
                  <a:gd name="T40" fmla="*/ 117 w 295"/>
                  <a:gd name="T41" fmla="*/ 293 h 296"/>
                  <a:gd name="T42" fmla="*/ 132 w 295"/>
                  <a:gd name="T43" fmla="*/ 295 h 296"/>
                  <a:gd name="T44" fmla="*/ 148 w 295"/>
                  <a:gd name="T45" fmla="*/ 296 h 296"/>
                  <a:gd name="T46" fmla="*/ 161 w 295"/>
                  <a:gd name="T47" fmla="*/ 295 h 296"/>
                  <a:gd name="T48" fmla="*/ 176 w 295"/>
                  <a:gd name="T49" fmla="*/ 293 h 296"/>
                  <a:gd name="T50" fmla="*/ 190 w 295"/>
                  <a:gd name="T51" fmla="*/ 289 h 296"/>
                  <a:gd name="T52" fmla="*/ 204 w 295"/>
                  <a:gd name="T53" fmla="*/ 285 h 296"/>
                  <a:gd name="T54" fmla="*/ 216 w 295"/>
                  <a:gd name="T55" fmla="*/ 278 h 296"/>
                  <a:gd name="T56" fmla="*/ 228 w 295"/>
                  <a:gd name="T57" fmla="*/ 271 h 296"/>
                  <a:gd name="T58" fmla="*/ 240 w 295"/>
                  <a:gd name="T59" fmla="*/ 262 h 296"/>
                  <a:gd name="T60" fmla="*/ 252 w 295"/>
                  <a:gd name="T61" fmla="*/ 253 h 296"/>
                  <a:gd name="T62" fmla="*/ 261 w 295"/>
                  <a:gd name="T63" fmla="*/ 240 h 296"/>
                  <a:gd name="T64" fmla="*/ 270 w 295"/>
                  <a:gd name="T65" fmla="*/ 229 h 296"/>
                  <a:gd name="T66" fmla="*/ 277 w 295"/>
                  <a:gd name="T67" fmla="*/ 217 h 296"/>
                  <a:gd name="T68" fmla="*/ 284 w 295"/>
                  <a:gd name="T69" fmla="*/ 205 h 296"/>
                  <a:gd name="T70" fmla="*/ 289 w 295"/>
                  <a:gd name="T71" fmla="*/ 190 h 296"/>
                  <a:gd name="T72" fmla="*/ 292 w 295"/>
                  <a:gd name="T73" fmla="*/ 177 h 296"/>
                  <a:gd name="T74" fmla="*/ 294 w 295"/>
                  <a:gd name="T75" fmla="*/ 162 h 296"/>
                  <a:gd name="T76" fmla="*/ 295 w 295"/>
                  <a:gd name="T77" fmla="*/ 148 h 296"/>
                  <a:gd name="T78" fmla="*/ 294 w 295"/>
                  <a:gd name="T79" fmla="*/ 132 h 296"/>
                  <a:gd name="T80" fmla="*/ 292 w 295"/>
                  <a:gd name="T81" fmla="*/ 118 h 296"/>
                  <a:gd name="T82" fmla="*/ 289 w 295"/>
                  <a:gd name="T83" fmla="*/ 104 h 296"/>
                  <a:gd name="T84" fmla="*/ 284 w 295"/>
                  <a:gd name="T85" fmla="*/ 91 h 296"/>
                  <a:gd name="T86" fmla="*/ 270 w 295"/>
                  <a:gd name="T87" fmla="*/ 65 h 296"/>
                  <a:gd name="T88" fmla="*/ 252 w 295"/>
                  <a:gd name="T89" fmla="*/ 44 h 296"/>
                  <a:gd name="T90" fmla="*/ 240 w 295"/>
                  <a:gd name="T91" fmla="*/ 32 h 296"/>
                  <a:gd name="T92" fmla="*/ 228 w 295"/>
                  <a:gd name="T93" fmla="*/ 24 h 296"/>
                  <a:gd name="T94" fmla="*/ 216 w 295"/>
                  <a:gd name="T95" fmla="*/ 16 h 296"/>
                  <a:gd name="T96" fmla="*/ 204 w 295"/>
                  <a:gd name="T97" fmla="*/ 11 h 296"/>
                  <a:gd name="T98" fmla="*/ 190 w 295"/>
                  <a:gd name="T99" fmla="*/ 5 h 296"/>
                  <a:gd name="T100" fmla="*/ 176 w 295"/>
                  <a:gd name="T101" fmla="*/ 3 h 296"/>
                  <a:gd name="T102" fmla="*/ 161 w 295"/>
                  <a:gd name="T103" fmla="*/ 0 h 296"/>
                  <a:gd name="T104" fmla="*/ 148 w 295"/>
                  <a:gd name="T10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148" y="0"/>
                    </a:moveTo>
                    <a:lnTo>
                      <a:pt x="117" y="3"/>
                    </a:lnTo>
                    <a:lnTo>
                      <a:pt x="91" y="11"/>
                    </a:lnTo>
                    <a:lnTo>
                      <a:pt x="66" y="24"/>
                    </a:lnTo>
                    <a:lnTo>
                      <a:pt x="44" y="44"/>
                    </a:lnTo>
                    <a:lnTo>
                      <a:pt x="24" y="65"/>
                    </a:lnTo>
                    <a:lnTo>
                      <a:pt x="10" y="91"/>
                    </a:lnTo>
                    <a:lnTo>
                      <a:pt x="2" y="118"/>
                    </a:lnTo>
                    <a:lnTo>
                      <a:pt x="0" y="148"/>
                    </a:lnTo>
                    <a:lnTo>
                      <a:pt x="0" y="162"/>
                    </a:lnTo>
                    <a:lnTo>
                      <a:pt x="2" y="177"/>
                    </a:lnTo>
                    <a:lnTo>
                      <a:pt x="4" y="190"/>
                    </a:lnTo>
                    <a:lnTo>
                      <a:pt x="10" y="205"/>
                    </a:lnTo>
                    <a:lnTo>
                      <a:pt x="16" y="217"/>
                    </a:lnTo>
                    <a:lnTo>
                      <a:pt x="24" y="229"/>
                    </a:lnTo>
                    <a:lnTo>
                      <a:pt x="33" y="240"/>
                    </a:lnTo>
                    <a:lnTo>
                      <a:pt x="44" y="253"/>
                    </a:lnTo>
                    <a:lnTo>
                      <a:pt x="66" y="271"/>
                    </a:lnTo>
                    <a:lnTo>
                      <a:pt x="91" y="285"/>
                    </a:lnTo>
                    <a:lnTo>
                      <a:pt x="103" y="289"/>
                    </a:lnTo>
                    <a:lnTo>
                      <a:pt x="117" y="293"/>
                    </a:lnTo>
                    <a:lnTo>
                      <a:pt x="132" y="295"/>
                    </a:lnTo>
                    <a:lnTo>
                      <a:pt x="148" y="296"/>
                    </a:lnTo>
                    <a:lnTo>
                      <a:pt x="161" y="295"/>
                    </a:lnTo>
                    <a:lnTo>
                      <a:pt x="176" y="293"/>
                    </a:lnTo>
                    <a:lnTo>
                      <a:pt x="190" y="289"/>
                    </a:lnTo>
                    <a:lnTo>
                      <a:pt x="204" y="285"/>
                    </a:lnTo>
                    <a:lnTo>
                      <a:pt x="216" y="278"/>
                    </a:lnTo>
                    <a:lnTo>
                      <a:pt x="228" y="271"/>
                    </a:lnTo>
                    <a:lnTo>
                      <a:pt x="240" y="262"/>
                    </a:lnTo>
                    <a:lnTo>
                      <a:pt x="252" y="253"/>
                    </a:lnTo>
                    <a:lnTo>
                      <a:pt x="261" y="240"/>
                    </a:lnTo>
                    <a:lnTo>
                      <a:pt x="270" y="229"/>
                    </a:lnTo>
                    <a:lnTo>
                      <a:pt x="277" y="217"/>
                    </a:lnTo>
                    <a:lnTo>
                      <a:pt x="284" y="205"/>
                    </a:lnTo>
                    <a:lnTo>
                      <a:pt x="289" y="190"/>
                    </a:lnTo>
                    <a:lnTo>
                      <a:pt x="292" y="177"/>
                    </a:lnTo>
                    <a:lnTo>
                      <a:pt x="294" y="162"/>
                    </a:lnTo>
                    <a:lnTo>
                      <a:pt x="295" y="148"/>
                    </a:lnTo>
                    <a:lnTo>
                      <a:pt x="294" y="132"/>
                    </a:lnTo>
                    <a:lnTo>
                      <a:pt x="292" y="118"/>
                    </a:lnTo>
                    <a:lnTo>
                      <a:pt x="289" y="104"/>
                    </a:lnTo>
                    <a:lnTo>
                      <a:pt x="284" y="91"/>
                    </a:lnTo>
                    <a:lnTo>
                      <a:pt x="270" y="65"/>
                    </a:lnTo>
                    <a:lnTo>
                      <a:pt x="252" y="44"/>
                    </a:lnTo>
                    <a:lnTo>
                      <a:pt x="240" y="32"/>
                    </a:lnTo>
                    <a:lnTo>
                      <a:pt x="228" y="24"/>
                    </a:lnTo>
                    <a:lnTo>
                      <a:pt x="216" y="16"/>
                    </a:lnTo>
                    <a:lnTo>
                      <a:pt x="204" y="11"/>
                    </a:lnTo>
                    <a:lnTo>
                      <a:pt x="190" y="5"/>
                    </a:lnTo>
                    <a:lnTo>
                      <a:pt x="176" y="3"/>
                    </a:lnTo>
                    <a:lnTo>
                      <a:pt x="161" y="0"/>
                    </a:lnTo>
                    <a:lnTo>
                      <a:pt x="148" y="0"/>
                    </a:lnTo>
                    <a:close/>
                  </a:path>
                </a:pathLst>
              </a:custGeom>
              <a:solidFill>
                <a:srgbClr val="91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5" name="Freeform 343">
                <a:extLst>
                  <a:ext uri="{FF2B5EF4-FFF2-40B4-BE49-F238E27FC236}">
                    <a16:creationId xmlns:a16="http://schemas.microsoft.com/office/drawing/2014/main" id="{9BDF1B4C-B6FA-F6B8-E022-5C0CE3FF2E98}"/>
                  </a:ext>
                </a:extLst>
              </p:cNvPr>
              <p:cNvSpPr>
                <a:spLocks/>
              </p:cNvSpPr>
              <p:nvPr/>
            </p:nvSpPr>
            <p:spPr bwMode="auto">
              <a:xfrm>
                <a:off x="3878264" y="4583112"/>
                <a:ext cx="93663" cy="93662"/>
              </a:xfrm>
              <a:custGeom>
                <a:avLst/>
                <a:gdLst>
                  <a:gd name="T0" fmla="*/ 148 w 295"/>
                  <a:gd name="T1" fmla="*/ 0 h 296"/>
                  <a:gd name="T2" fmla="*/ 117 w 295"/>
                  <a:gd name="T3" fmla="*/ 2 h 296"/>
                  <a:gd name="T4" fmla="*/ 91 w 295"/>
                  <a:gd name="T5" fmla="*/ 10 h 296"/>
                  <a:gd name="T6" fmla="*/ 66 w 295"/>
                  <a:gd name="T7" fmla="*/ 24 h 296"/>
                  <a:gd name="T8" fmla="*/ 44 w 295"/>
                  <a:gd name="T9" fmla="*/ 43 h 296"/>
                  <a:gd name="T10" fmla="*/ 24 w 295"/>
                  <a:gd name="T11" fmla="*/ 65 h 296"/>
                  <a:gd name="T12" fmla="*/ 10 w 295"/>
                  <a:gd name="T13" fmla="*/ 91 h 296"/>
                  <a:gd name="T14" fmla="*/ 2 w 295"/>
                  <a:gd name="T15" fmla="*/ 117 h 296"/>
                  <a:gd name="T16" fmla="*/ 0 w 295"/>
                  <a:gd name="T17" fmla="*/ 148 h 296"/>
                  <a:gd name="T18" fmla="*/ 0 w 295"/>
                  <a:gd name="T19" fmla="*/ 162 h 296"/>
                  <a:gd name="T20" fmla="*/ 2 w 295"/>
                  <a:gd name="T21" fmla="*/ 176 h 296"/>
                  <a:gd name="T22" fmla="*/ 4 w 295"/>
                  <a:gd name="T23" fmla="*/ 190 h 296"/>
                  <a:gd name="T24" fmla="*/ 10 w 295"/>
                  <a:gd name="T25" fmla="*/ 205 h 296"/>
                  <a:gd name="T26" fmla="*/ 16 w 295"/>
                  <a:gd name="T27" fmla="*/ 216 h 296"/>
                  <a:gd name="T28" fmla="*/ 24 w 295"/>
                  <a:gd name="T29" fmla="*/ 229 h 296"/>
                  <a:gd name="T30" fmla="*/ 33 w 295"/>
                  <a:gd name="T31" fmla="*/ 240 h 296"/>
                  <a:gd name="T32" fmla="*/ 44 w 295"/>
                  <a:gd name="T33" fmla="*/ 253 h 296"/>
                  <a:gd name="T34" fmla="*/ 66 w 295"/>
                  <a:gd name="T35" fmla="*/ 271 h 296"/>
                  <a:gd name="T36" fmla="*/ 91 w 295"/>
                  <a:gd name="T37" fmla="*/ 285 h 296"/>
                  <a:gd name="T38" fmla="*/ 103 w 295"/>
                  <a:gd name="T39" fmla="*/ 289 h 296"/>
                  <a:gd name="T40" fmla="*/ 117 w 295"/>
                  <a:gd name="T41" fmla="*/ 292 h 296"/>
                  <a:gd name="T42" fmla="*/ 132 w 295"/>
                  <a:gd name="T43" fmla="*/ 295 h 296"/>
                  <a:gd name="T44" fmla="*/ 148 w 295"/>
                  <a:gd name="T45" fmla="*/ 296 h 296"/>
                  <a:gd name="T46" fmla="*/ 161 w 295"/>
                  <a:gd name="T47" fmla="*/ 295 h 296"/>
                  <a:gd name="T48" fmla="*/ 176 w 295"/>
                  <a:gd name="T49" fmla="*/ 292 h 296"/>
                  <a:gd name="T50" fmla="*/ 190 w 295"/>
                  <a:gd name="T51" fmla="*/ 289 h 296"/>
                  <a:gd name="T52" fmla="*/ 205 w 295"/>
                  <a:gd name="T53" fmla="*/ 285 h 296"/>
                  <a:gd name="T54" fmla="*/ 216 w 295"/>
                  <a:gd name="T55" fmla="*/ 278 h 296"/>
                  <a:gd name="T56" fmla="*/ 228 w 295"/>
                  <a:gd name="T57" fmla="*/ 271 h 296"/>
                  <a:gd name="T58" fmla="*/ 240 w 295"/>
                  <a:gd name="T59" fmla="*/ 262 h 296"/>
                  <a:gd name="T60" fmla="*/ 252 w 295"/>
                  <a:gd name="T61" fmla="*/ 253 h 296"/>
                  <a:gd name="T62" fmla="*/ 261 w 295"/>
                  <a:gd name="T63" fmla="*/ 240 h 296"/>
                  <a:gd name="T64" fmla="*/ 270 w 295"/>
                  <a:gd name="T65" fmla="*/ 229 h 296"/>
                  <a:gd name="T66" fmla="*/ 277 w 295"/>
                  <a:gd name="T67" fmla="*/ 216 h 296"/>
                  <a:gd name="T68" fmla="*/ 284 w 295"/>
                  <a:gd name="T69" fmla="*/ 205 h 296"/>
                  <a:gd name="T70" fmla="*/ 289 w 295"/>
                  <a:gd name="T71" fmla="*/ 190 h 296"/>
                  <a:gd name="T72" fmla="*/ 292 w 295"/>
                  <a:gd name="T73" fmla="*/ 176 h 296"/>
                  <a:gd name="T74" fmla="*/ 294 w 295"/>
                  <a:gd name="T75" fmla="*/ 162 h 296"/>
                  <a:gd name="T76" fmla="*/ 295 w 295"/>
                  <a:gd name="T77" fmla="*/ 148 h 296"/>
                  <a:gd name="T78" fmla="*/ 294 w 295"/>
                  <a:gd name="T79" fmla="*/ 132 h 296"/>
                  <a:gd name="T80" fmla="*/ 292 w 295"/>
                  <a:gd name="T81" fmla="*/ 117 h 296"/>
                  <a:gd name="T82" fmla="*/ 289 w 295"/>
                  <a:gd name="T83" fmla="*/ 104 h 296"/>
                  <a:gd name="T84" fmla="*/ 284 w 295"/>
                  <a:gd name="T85" fmla="*/ 91 h 296"/>
                  <a:gd name="T86" fmla="*/ 270 w 295"/>
                  <a:gd name="T87" fmla="*/ 65 h 296"/>
                  <a:gd name="T88" fmla="*/ 252 w 295"/>
                  <a:gd name="T89" fmla="*/ 43 h 296"/>
                  <a:gd name="T90" fmla="*/ 240 w 295"/>
                  <a:gd name="T91" fmla="*/ 32 h 296"/>
                  <a:gd name="T92" fmla="*/ 228 w 295"/>
                  <a:gd name="T93" fmla="*/ 24 h 296"/>
                  <a:gd name="T94" fmla="*/ 216 w 295"/>
                  <a:gd name="T95" fmla="*/ 16 h 296"/>
                  <a:gd name="T96" fmla="*/ 205 w 295"/>
                  <a:gd name="T97" fmla="*/ 10 h 296"/>
                  <a:gd name="T98" fmla="*/ 190 w 295"/>
                  <a:gd name="T99" fmla="*/ 5 h 296"/>
                  <a:gd name="T100" fmla="*/ 176 w 295"/>
                  <a:gd name="T101" fmla="*/ 2 h 296"/>
                  <a:gd name="T102" fmla="*/ 161 w 295"/>
                  <a:gd name="T103" fmla="*/ 0 h 296"/>
                  <a:gd name="T104" fmla="*/ 148 w 295"/>
                  <a:gd name="T10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148" y="0"/>
                    </a:moveTo>
                    <a:lnTo>
                      <a:pt x="117" y="2"/>
                    </a:lnTo>
                    <a:lnTo>
                      <a:pt x="91" y="10"/>
                    </a:lnTo>
                    <a:lnTo>
                      <a:pt x="66" y="24"/>
                    </a:lnTo>
                    <a:lnTo>
                      <a:pt x="44" y="43"/>
                    </a:lnTo>
                    <a:lnTo>
                      <a:pt x="24" y="65"/>
                    </a:lnTo>
                    <a:lnTo>
                      <a:pt x="10" y="91"/>
                    </a:lnTo>
                    <a:lnTo>
                      <a:pt x="2" y="117"/>
                    </a:lnTo>
                    <a:lnTo>
                      <a:pt x="0" y="148"/>
                    </a:lnTo>
                    <a:lnTo>
                      <a:pt x="0" y="162"/>
                    </a:lnTo>
                    <a:lnTo>
                      <a:pt x="2" y="176"/>
                    </a:lnTo>
                    <a:lnTo>
                      <a:pt x="4" y="190"/>
                    </a:lnTo>
                    <a:lnTo>
                      <a:pt x="10" y="205"/>
                    </a:lnTo>
                    <a:lnTo>
                      <a:pt x="16" y="216"/>
                    </a:lnTo>
                    <a:lnTo>
                      <a:pt x="24" y="229"/>
                    </a:lnTo>
                    <a:lnTo>
                      <a:pt x="33" y="240"/>
                    </a:lnTo>
                    <a:lnTo>
                      <a:pt x="44" y="253"/>
                    </a:lnTo>
                    <a:lnTo>
                      <a:pt x="66" y="271"/>
                    </a:lnTo>
                    <a:lnTo>
                      <a:pt x="91" y="285"/>
                    </a:lnTo>
                    <a:lnTo>
                      <a:pt x="103" y="289"/>
                    </a:lnTo>
                    <a:lnTo>
                      <a:pt x="117" y="292"/>
                    </a:lnTo>
                    <a:lnTo>
                      <a:pt x="132" y="295"/>
                    </a:lnTo>
                    <a:lnTo>
                      <a:pt x="148" y="296"/>
                    </a:lnTo>
                    <a:lnTo>
                      <a:pt x="161" y="295"/>
                    </a:lnTo>
                    <a:lnTo>
                      <a:pt x="176" y="292"/>
                    </a:lnTo>
                    <a:lnTo>
                      <a:pt x="190" y="289"/>
                    </a:lnTo>
                    <a:lnTo>
                      <a:pt x="205" y="285"/>
                    </a:lnTo>
                    <a:lnTo>
                      <a:pt x="216" y="278"/>
                    </a:lnTo>
                    <a:lnTo>
                      <a:pt x="228" y="271"/>
                    </a:lnTo>
                    <a:lnTo>
                      <a:pt x="240" y="262"/>
                    </a:lnTo>
                    <a:lnTo>
                      <a:pt x="252" y="253"/>
                    </a:lnTo>
                    <a:lnTo>
                      <a:pt x="261" y="240"/>
                    </a:lnTo>
                    <a:lnTo>
                      <a:pt x="270" y="229"/>
                    </a:lnTo>
                    <a:lnTo>
                      <a:pt x="277" y="216"/>
                    </a:lnTo>
                    <a:lnTo>
                      <a:pt x="284" y="205"/>
                    </a:lnTo>
                    <a:lnTo>
                      <a:pt x="289" y="190"/>
                    </a:lnTo>
                    <a:lnTo>
                      <a:pt x="292" y="176"/>
                    </a:lnTo>
                    <a:lnTo>
                      <a:pt x="294" y="162"/>
                    </a:lnTo>
                    <a:lnTo>
                      <a:pt x="295" y="148"/>
                    </a:lnTo>
                    <a:lnTo>
                      <a:pt x="294" y="132"/>
                    </a:lnTo>
                    <a:lnTo>
                      <a:pt x="292" y="117"/>
                    </a:lnTo>
                    <a:lnTo>
                      <a:pt x="289" y="104"/>
                    </a:lnTo>
                    <a:lnTo>
                      <a:pt x="284" y="91"/>
                    </a:lnTo>
                    <a:lnTo>
                      <a:pt x="270" y="65"/>
                    </a:lnTo>
                    <a:lnTo>
                      <a:pt x="252" y="43"/>
                    </a:lnTo>
                    <a:lnTo>
                      <a:pt x="240" y="32"/>
                    </a:lnTo>
                    <a:lnTo>
                      <a:pt x="228" y="24"/>
                    </a:lnTo>
                    <a:lnTo>
                      <a:pt x="216" y="16"/>
                    </a:lnTo>
                    <a:lnTo>
                      <a:pt x="205" y="10"/>
                    </a:lnTo>
                    <a:lnTo>
                      <a:pt x="190" y="5"/>
                    </a:lnTo>
                    <a:lnTo>
                      <a:pt x="176" y="2"/>
                    </a:lnTo>
                    <a:lnTo>
                      <a:pt x="161" y="0"/>
                    </a:lnTo>
                    <a:lnTo>
                      <a:pt x="148" y="0"/>
                    </a:lnTo>
                    <a:close/>
                  </a:path>
                </a:pathLst>
              </a:custGeom>
              <a:solidFill>
                <a:srgbClr val="91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6" name="Freeform 344">
                <a:extLst>
                  <a:ext uri="{FF2B5EF4-FFF2-40B4-BE49-F238E27FC236}">
                    <a16:creationId xmlns:a16="http://schemas.microsoft.com/office/drawing/2014/main" id="{7BE61C92-5AB2-4431-F1E5-7A1B0124E177}"/>
                  </a:ext>
                </a:extLst>
              </p:cNvPr>
              <p:cNvSpPr>
                <a:spLocks/>
              </p:cNvSpPr>
              <p:nvPr/>
            </p:nvSpPr>
            <p:spPr bwMode="auto">
              <a:xfrm>
                <a:off x="4137026" y="4579937"/>
                <a:ext cx="93663" cy="93662"/>
              </a:xfrm>
              <a:custGeom>
                <a:avLst/>
                <a:gdLst>
                  <a:gd name="T0" fmla="*/ 148 w 296"/>
                  <a:gd name="T1" fmla="*/ 0 h 296"/>
                  <a:gd name="T2" fmla="*/ 117 w 296"/>
                  <a:gd name="T3" fmla="*/ 3 h 296"/>
                  <a:gd name="T4" fmla="*/ 91 w 296"/>
                  <a:gd name="T5" fmla="*/ 10 h 296"/>
                  <a:gd name="T6" fmla="*/ 66 w 296"/>
                  <a:gd name="T7" fmla="*/ 24 h 296"/>
                  <a:gd name="T8" fmla="*/ 44 w 296"/>
                  <a:gd name="T9" fmla="*/ 43 h 296"/>
                  <a:gd name="T10" fmla="*/ 24 w 296"/>
                  <a:gd name="T11" fmla="*/ 65 h 296"/>
                  <a:gd name="T12" fmla="*/ 10 w 296"/>
                  <a:gd name="T13" fmla="*/ 91 h 296"/>
                  <a:gd name="T14" fmla="*/ 2 w 296"/>
                  <a:gd name="T15" fmla="*/ 117 h 296"/>
                  <a:gd name="T16" fmla="*/ 0 w 296"/>
                  <a:gd name="T17" fmla="*/ 148 h 296"/>
                  <a:gd name="T18" fmla="*/ 0 w 296"/>
                  <a:gd name="T19" fmla="*/ 162 h 296"/>
                  <a:gd name="T20" fmla="*/ 2 w 296"/>
                  <a:gd name="T21" fmla="*/ 177 h 296"/>
                  <a:gd name="T22" fmla="*/ 5 w 296"/>
                  <a:gd name="T23" fmla="*/ 190 h 296"/>
                  <a:gd name="T24" fmla="*/ 10 w 296"/>
                  <a:gd name="T25" fmla="*/ 205 h 296"/>
                  <a:gd name="T26" fmla="*/ 16 w 296"/>
                  <a:gd name="T27" fmla="*/ 216 h 296"/>
                  <a:gd name="T28" fmla="*/ 24 w 296"/>
                  <a:gd name="T29" fmla="*/ 229 h 296"/>
                  <a:gd name="T30" fmla="*/ 33 w 296"/>
                  <a:gd name="T31" fmla="*/ 240 h 296"/>
                  <a:gd name="T32" fmla="*/ 44 w 296"/>
                  <a:gd name="T33" fmla="*/ 253 h 296"/>
                  <a:gd name="T34" fmla="*/ 66 w 296"/>
                  <a:gd name="T35" fmla="*/ 271 h 296"/>
                  <a:gd name="T36" fmla="*/ 91 w 296"/>
                  <a:gd name="T37" fmla="*/ 285 h 296"/>
                  <a:gd name="T38" fmla="*/ 104 w 296"/>
                  <a:gd name="T39" fmla="*/ 289 h 296"/>
                  <a:gd name="T40" fmla="*/ 117 w 296"/>
                  <a:gd name="T41" fmla="*/ 293 h 296"/>
                  <a:gd name="T42" fmla="*/ 132 w 296"/>
                  <a:gd name="T43" fmla="*/ 295 h 296"/>
                  <a:gd name="T44" fmla="*/ 148 w 296"/>
                  <a:gd name="T45" fmla="*/ 296 h 296"/>
                  <a:gd name="T46" fmla="*/ 162 w 296"/>
                  <a:gd name="T47" fmla="*/ 295 h 296"/>
                  <a:gd name="T48" fmla="*/ 176 w 296"/>
                  <a:gd name="T49" fmla="*/ 293 h 296"/>
                  <a:gd name="T50" fmla="*/ 190 w 296"/>
                  <a:gd name="T51" fmla="*/ 289 h 296"/>
                  <a:gd name="T52" fmla="*/ 205 w 296"/>
                  <a:gd name="T53" fmla="*/ 285 h 296"/>
                  <a:gd name="T54" fmla="*/ 216 w 296"/>
                  <a:gd name="T55" fmla="*/ 278 h 296"/>
                  <a:gd name="T56" fmla="*/ 229 w 296"/>
                  <a:gd name="T57" fmla="*/ 271 h 296"/>
                  <a:gd name="T58" fmla="*/ 240 w 296"/>
                  <a:gd name="T59" fmla="*/ 262 h 296"/>
                  <a:gd name="T60" fmla="*/ 253 w 296"/>
                  <a:gd name="T61" fmla="*/ 253 h 296"/>
                  <a:gd name="T62" fmla="*/ 262 w 296"/>
                  <a:gd name="T63" fmla="*/ 240 h 296"/>
                  <a:gd name="T64" fmla="*/ 271 w 296"/>
                  <a:gd name="T65" fmla="*/ 229 h 296"/>
                  <a:gd name="T66" fmla="*/ 278 w 296"/>
                  <a:gd name="T67" fmla="*/ 216 h 296"/>
                  <a:gd name="T68" fmla="*/ 284 w 296"/>
                  <a:gd name="T69" fmla="*/ 205 h 296"/>
                  <a:gd name="T70" fmla="*/ 289 w 296"/>
                  <a:gd name="T71" fmla="*/ 190 h 296"/>
                  <a:gd name="T72" fmla="*/ 292 w 296"/>
                  <a:gd name="T73" fmla="*/ 177 h 296"/>
                  <a:gd name="T74" fmla="*/ 295 w 296"/>
                  <a:gd name="T75" fmla="*/ 162 h 296"/>
                  <a:gd name="T76" fmla="*/ 296 w 296"/>
                  <a:gd name="T77" fmla="*/ 148 h 296"/>
                  <a:gd name="T78" fmla="*/ 295 w 296"/>
                  <a:gd name="T79" fmla="*/ 132 h 296"/>
                  <a:gd name="T80" fmla="*/ 292 w 296"/>
                  <a:gd name="T81" fmla="*/ 117 h 296"/>
                  <a:gd name="T82" fmla="*/ 289 w 296"/>
                  <a:gd name="T83" fmla="*/ 104 h 296"/>
                  <a:gd name="T84" fmla="*/ 284 w 296"/>
                  <a:gd name="T85" fmla="*/ 91 h 296"/>
                  <a:gd name="T86" fmla="*/ 271 w 296"/>
                  <a:gd name="T87" fmla="*/ 65 h 296"/>
                  <a:gd name="T88" fmla="*/ 253 w 296"/>
                  <a:gd name="T89" fmla="*/ 43 h 296"/>
                  <a:gd name="T90" fmla="*/ 240 w 296"/>
                  <a:gd name="T91" fmla="*/ 32 h 296"/>
                  <a:gd name="T92" fmla="*/ 229 w 296"/>
                  <a:gd name="T93" fmla="*/ 24 h 296"/>
                  <a:gd name="T94" fmla="*/ 216 w 296"/>
                  <a:gd name="T95" fmla="*/ 16 h 296"/>
                  <a:gd name="T96" fmla="*/ 205 w 296"/>
                  <a:gd name="T97" fmla="*/ 10 h 296"/>
                  <a:gd name="T98" fmla="*/ 190 w 296"/>
                  <a:gd name="T99" fmla="*/ 5 h 296"/>
                  <a:gd name="T100" fmla="*/ 176 w 296"/>
                  <a:gd name="T101" fmla="*/ 3 h 296"/>
                  <a:gd name="T102" fmla="*/ 162 w 296"/>
                  <a:gd name="T103" fmla="*/ 0 h 296"/>
                  <a:gd name="T104" fmla="*/ 148 w 296"/>
                  <a:gd name="T10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148" y="0"/>
                    </a:moveTo>
                    <a:lnTo>
                      <a:pt x="117" y="3"/>
                    </a:lnTo>
                    <a:lnTo>
                      <a:pt x="91" y="10"/>
                    </a:lnTo>
                    <a:lnTo>
                      <a:pt x="66" y="24"/>
                    </a:lnTo>
                    <a:lnTo>
                      <a:pt x="44" y="43"/>
                    </a:lnTo>
                    <a:lnTo>
                      <a:pt x="24" y="65"/>
                    </a:lnTo>
                    <a:lnTo>
                      <a:pt x="10" y="91"/>
                    </a:lnTo>
                    <a:lnTo>
                      <a:pt x="2" y="117"/>
                    </a:lnTo>
                    <a:lnTo>
                      <a:pt x="0" y="148"/>
                    </a:lnTo>
                    <a:lnTo>
                      <a:pt x="0" y="162"/>
                    </a:lnTo>
                    <a:lnTo>
                      <a:pt x="2" y="177"/>
                    </a:lnTo>
                    <a:lnTo>
                      <a:pt x="5" y="190"/>
                    </a:lnTo>
                    <a:lnTo>
                      <a:pt x="10" y="205"/>
                    </a:lnTo>
                    <a:lnTo>
                      <a:pt x="16" y="216"/>
                    </a:lnTo>
                    <a:lnTo>
                      <a:pt x="24" y="229"/>
                    </a:lnTo>
                    <a:lnTo>
                      <a:pt x="33" y="240"/>
                    </a:lnTo>
                    <a:lnTo>
                      <a:pt x="44" y="253"/>
                    </a:lnTo>
                    <a:lnTo>
                      <a:pt x="66" y="271"/>
                    </a:lnTo>
                    <a:lnTo>
                      <a:pt x="91" y="285"/>
                    </a:lnTo>
                    <a:lnTo>
                      <a:pt x="104" y="289"/>
                    </a:lnTo>
                    <a:lnTo>
                      <a:pt x="117" y="293"/>
                    </a:lnTo>
                    <a:lnTo>
                      <a:pt x="132" y="295"/>
                    </a:lnTo>
                    <a:lnTo>
                      <a:pt x="148" y="296"/>
                    </a:lnTo>
                    <a:lnTo>
                      <a:pt x="162" y="295"/>
                    </a:lnTo>
                    <a:lnTo>
                      <a:pt x="176" y="293"/>
                    </a:lnTo>
                    <a:lnTo>
                      <a:pt x="190" y="289"/>
                    </a:lnTo>
                    <a:lnTo>
                      <a:pt x="205" y="285"/>
                    </a:lnTo>
                    <a:lnTo>
                      <a:pt x="216" y="278"/>
                    </a:lnTo>
                    <a:lnTo>
                      <a:pt x="229" y="271"/>
                    </a:lnTo>
                    <a:lnTo>
                      <a:pt x="240" y="262"/>
                    </a:lnTo>
                    <a:lnTo>
                      <a:pt x="253" y="253"/>
                    </a:lnTo>
                    <a:lnTo>
                      <a:pt x="262" y="240"/>
                    </a:lnTo>
                    <a:lnTo>
                      <a:pt x="271" y="229"/>
                    </a:lnTo>
                    <a:lnTo>
                      <a:pt x="278" y="216"/>
                    </a:lnTo>
                    <a:lnTo>
                      <a:pt x="284" y="205"/>
                    </a:lnTo>
                    <a:lnTo>
                      <a:pt x="289" y="190"/>
                    </a:lnTo>
                    <a:lnTo>
                      <a:pt x="292" y="177"/>
                    </a:lnTo>
                    <a:lnTo>
                      <a:pt x="295" y="162"/>
                    </a:lnTo>
                    <a:lnTo>
                      <a:pt x="296" y="148"/>
                    </a:lnTo>
                    <a:lnTo>
                      <a:pt x="295" y="132"/>
                    </a:lnTo>
                    <a:lnTo>
                      <a:pt x="292" y="117"/>
                    </a:lnTo>
                    <a:lnTo>
                      <a:pt x="289" y="104"/>
                    </a:lnTo>
                    <a:lnTo>
                      <a:pt x="284" y="91"/>
                    </a:lnTo>
                    <a:lnTo>
                      <a:pt x="271" y="65"/>
                    </a:lnTo>
                    <a:lnTo>
                      <a:pt x="253" y="43"/>
                    </a:lnTo>
                    <a:lnTo>
                      <a:pt x="240" y="32"/>
                    </a:lnTo>
                    <a:lnTo>
                      <a:pt x="229" y="24"/>
                    </a:lnTo>
                    <a:lnTo>
                      <a:pt x="216" y="16"/>
                    </a:lnTo>
                    <a:lnTo>
                      <a:pt x="205" y="10"/>
                    </a:lnTo>
                    <a:lnTo>
                      <a:pt x="190" y="5"/>
                    </a:lnTo>
                    <a:lnTo>
                      <a:pt x="176" y="3"/>
                    </a:lnTo>
                    <a:lnTo>
                      <a:pt x="162" y="0"/>
                    </a:lnTo>
                    <a:lnTo>
                      <a:pt x="148" y="0"/>
                    </a:lnTo>
                    <a:close/>
                  </a:path>
                </a:pathLst>
              </a:custGeom>
              <a:solidFill>
                <a:srgbClr val="91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7" name="Freeform 345">
                <a:extLst>
                  <a:ext uri="{FF2B5EF4-FFF2-40B4-BE49-F238E27FC236}">
                    <a16:creationId xmlns:a16="http://schemas.microsoft.com/office/drawing/2014/main" id="{4E63F5D9-BE4A-570E-02D3-2E36F02B94BC}"/>
                  </a:ext>
                </a:extLst>
              </p:cNvPr>
              <p:cNvSpPr>
                <a:spLocks/>
              </p:cNvSpPr>
              <p:nvPr/>
            </p:nvSpPr>
            <p:spPr bwMode="auto">
              <a:xfrm>
                <a:off x="4400551" y="4641850"/>
                <a:ext cx="93663" cy="95250"/>
              </a:xfrm>
              <a:custGeom>
                <a:avLst/>
                <a:gdLst>
                  <a:gd name="T0" fmla="*/ 148 w 296"/>
                  <a:gd name="T1" fmla="*/ 0 h 296"/>
                  <a:gd name="T2" fmla="*/ 118 w 296"/>
                  <a:gd name="T3" fmla="*/ 2 h 296"/>
                  <a:gd name="T4" fmla="*/ 91 w 296"/>
                  <a:gd name="T5" fmla="*/ 10 h 296"/>
                  <a:gd name="T6" fmla="*/ 66 w 296"/>
                  <a:gd name="T7" fmla="*/ 24 h 296"/>
                  <a:gd name="T8" fmla="*/ 45 w 296"/>
                  <a:gd name="T9" fmla="*/ 43 h 296"/>
                  <a:gd name="T10" fmla="*/ 24 w 296"/>
                  <a:gd name="T11" fmla="*/ 65 h 296"/>
                  <a:gd name="T12" fmla="*/ 11 w 296"/>
                  <a:gd name="T13" fmla="*/ 91 h 296"/>
                  <a:gd name="T14" fmla="*/ 3 w 296"/>
                  <a:gd name="T15" fmla="*/ 117 h 296"/>
                  <a:gd name="T16" fmla="*/ 0 w 296"/>
                  <a:gd name="T17" fmla="*/ 148 h 296"/>
                  <a:gd name="T18" fmla="*/ 0 w 296"/>
                  <a:gd name="T19" fmla="*/ 162 h 296"/>
                  <a:gd name="T20" fmla="*/ 3 w 296"/>
                  <a:gd name="T21" fmla="*/ 176 h 296"/>
                  <a:gd name="T22" fmla="*/ 5 w 296"/>
                  <a:gd name="T23" fmla="*/ 190 h 296"/>
                  <a:gd name="T24" fmla="*/ 11 w 296"/>
                  <a:gd name="T25" fmla="*/ 205 h 296"/>
                  <a:gd name="T26" fmla="*/ 16 w 296"/>
                  <a:gd name="T27" fmla="*/ 216 h 296"/>
                  <a:gd name="T28" fmla="*/ 24 w 296"/>
                  <a:gd name="T29" fmla="*/ 229 h 296"/>
                  <a:gd name="T30" fmla="*/ 33 w 296"/>
                  <a:gd name="T31" fmla="*/ 240 h 296"/>
                  <a:gd name="T32" fmla="*/ 45 w 296"/>
                  <a:gd name="T33" fmla="*/ 253 h 296"/>
                  <a:gd name="T34" fmla="*/ 66 w 296"/>
                  <a:gd name="T35" fmla="*/ 271 h 296"/>
                  <a:gd name="T36" fmla="*/ 91 w 296"/>
                  <a:gd name="T37" fmla="*/ 284 h 296"/>
                  <a:gd name="T38" fmla="*/ 104 w 296"/>
                  <a:gd name="T39" fmla="*/ 289 h 296"/>
                  <a:gd name="T40" fmla="*/ 118 w 296"/>
                  <a:gd name="T41" fmla="*/ 292 h 296"/>
                  <a:gd name="T42" fmla="*/ 132 w 296"/>
                  <a:gd name="T43" fmla="*/ 295 h 296"/>
                  <a:gd name="T44" fmla="*/ 148 w 296"/>
                  <a:gd name="T45" fmla="*/ 296 h 296"/>
                  <a:gd name="T46" fmla="*/ 162 w 296"/>
                  <a:gd name="T47" fmla="*/ 295 h 296"/>
                  <a:gd name="T48" fmla="*/ 177 w 296"/>
                  <a:gd name="T49" fmla="*/ 292 h 296"/>
                  <a:gd name="T50" fmla="*/ 190 w 296"/>
                  <a:gd name="T51" fmla="*/ 289 h 296"/>
                  <a:gd name="T52" fmla="*/ 205 w 296"/>
                  <a:gd name="T53" fmla="*/ 284 h 296"/>
                  <a:gd name="T54" fmla="*/ 216 w 296"/>
                  <a:gd name="T55" fmla="*/ 278 h 296"/>
                  <a:gd name="T56" fmla="*/ 229 w 296"/>
                  <a:gd name="T57" fmla="*/ 271 h 296"/>
                  <a:gd name="T58" fmla="*/ 240 w 296"/>
                  <a:gd name="T59" fmla="*/ 262 h 296"/>
                  <a:gd name="T60" fmla="*/ 253 w 296"/>
                  <a:gd name="T61" fmla="*/ 253 h 296"/>
                  <a:gd name="T62" fmla="*/ 262 w 296"/>
                  <a:gd name="T63" fmla="*/ 240 h 296"/>
                  <a:gd name="T64" fmla="*/ 271 w 296"/>
                  <a:gd name="T65" fmla="*/ 229 h 296"/>
                  <a:gd name="T66" fmla="*/ 278 w 296"/>
                  <a:gd name="T67" fmla="*/ 216 h 296"/>
                  <a:gd name="T68" fmla="*/ 285 w 296"/>
                  <a:gd name="T69" fmla="*/ 205 h 296"/>
                  <a:gd name="T70" fmla="*/ 289 w 296"/>
                  <a:gd name="T71" fmla="*/ 190 h 296"/>
                  <a:gd name="T72" fmla="*/ 293 w 296"/>
                  <a:gd name="T73" fmla="*/ 176 h 296"/>
                  <a:gd name="T74" fmla="*/ 295 w 296"/>
                  <a:gd name="T75" fmla="*/ 162 h 296"/>
                  <a:gd name="T76" fmla="*/ 296 w 296"/>
                  <a:gd name="T77" fmla="*/ 148 h 296"/>
                  <a:gd name="T78" fmla="*/ 295 w 296"/>
                  <a:gd name="T79" fmla="*/ 132 h 296"/>
                  <a:gd name="T80" fmla="*/ 293 w 296"/>
                  <a:gd name="T81" fmla="*/ 117 h 296"/>
                  <a:gd name="T82" fmla="*/ 289 w 296"/>
                  <a:gd name="T83" fmla="*/ 103 h 296"/>
                  <a:gd name="T84" fmla="*/ 285 w 296"/>
                  <a:gd name="T85" fmla="*/ 91 h 296"/>
                  <a:gd name="T86" fmla="*/ 271 w 296"/>
                  <a:gd name="T87" fmla="*/ 65 h 296"/>
                  <a:gd name="T88" fmla="*/ 253 w 296"/>
                  <a:gd name="T89" fmla="*/ 43 h 296"/>
                  <a:gd name="T90" fmla="*/ 240 w 296"/>
                  <a:gd name="T91" fmla="*/ 32 h 296"/>
                  <a:gd name="T92" fmla="*/ 229 w 296"/>
                  <a:gd name="T93" fmla="*/ 24 h 296"/>
                  <a:gd name="T94" fmla="*/ 216 w 296"/>
                  <a:gd name="T95" fmla="*/ 16 h 296"/>
                  <a:gd name="T96" fmla="*/ 205 w 296"/>
                  <a:gd name="T97" fmla="*/ 10 h 296"/>
                  <a:gd name="T98" fmla="*/ 190 w 296"/>
                  <a:gd name="T99" fmla="*/ 4 h 296"/>
                  <a:gd name="T100" fmla="*/ 177 w 296"/>
                  <a:gd name="T101" fmla="*/ 2 h 296"/>
                  <a:gd name="T102" fmla="*/ 162 w 296"/>
                  <a:gd name="T103" fmla="*/ 0 h 296"/>
                  <a:gd name="T104" fmla="*/ 148 w 296"/>
                  <a:gd name="T10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148" y="0"/>
                    </a:moveTo>
                    <a:lnTo>
                      <a:pt x="118" y="2"/>
                    </a:lnTo>
                    <a:lnTo>
                      <a:pt x="91" y="10"/>
                    </a:lnTo>
                    <a:lnTo>
                      <a:pt x="66" y="24"/>
                    </a:lnTo>
                    <a:lnTo>
                      <a:pt x="45" y="43"/>
                    </a:lnTo>
                    <a:lnTo>
                      <a:pt x="24" y="65"/>
                    </a:lnTo>
                    <a:lnTo>
                      <a:pt x="11" y="91"/>
                    </a:lnTo>
                    <a:lnTo>
                      <a:pt x="3" y="117"/>
                    </a:lnTo>
                    <a:lnTo>
                      <a:pt x="0" y="148"/>
                    </a:lnTo>
                    <a:lnTo>
                      <a:pt x="0" y="162"/>
                    </a:lnTo>
                    <a:lnTo>
                      <a:pt x="3" y="176"/>
                    </a:lnTo>
                    <a:lnTo>
                      <a:pt x="5" y="190"/>
                    </a:lnTo>
                    <a:lnTo>
                      <a:pt x="11" y="205"/>
                    </a:lnTo>
                    <a:lnTo>
                      <a:pt x="16" y="216"/>
                    </a:lnTo>
                    <a:lnTo>
                      <a:pt x="24" y="229"/>
                    </a:lnTo>
                    <a:lnTo>
                      <a:pt x="33" y="240"/>
                    </a:lnTo>
                    <a:lnTo>
                      <a:pt x="45" y="253"/>
                    </a:lnTo>
                    <a:lnTo>
                      <a:pt x="66" y="271"/>
                    </a:lnTo>
                    <a:lnTo>
                      <a:pt x="91" y="284"/>
                    </a:lnTo>
                    <a:lnTo>
                      <a:pt x="104" y="289"/>
                    </a:lnTo>
                    <a:lnTo>
                      <a:pt x="118" y="292"/>
                    </a:lnTo>
                    <a:lnTo>
                      <a:pt x="132" y="295"/>
                    </a:lnTo>
                    <a:lnTo>
                      <a:pt x="148" y="296"/>
                    </a:lnTo>
                    <a:lnTo>
                      <a:pt x="162" y="295"/>
                    </a:lnTo>
                    <a:lnTo>
                      <a:pt x="177" y="292"/>
                    </a:lnTo>
                    <a:lnTo>
                      <a:pt x="190" y="289"/>
                    </a:lnTo>
                    <a:lnTo>
                      <a:pt x="205" y="284"/>
                    </a:lnTo>
                    <a:lnTo>
                      <a:pt x="216" y="278"/>
                    </a:lnTo>
                    <a:lnTo>
                      <a:pt x="229" y="271"/>
                    </a:lnTo>
                    <a:lnTo>
                      <a:pt x="240" y="262"/>
                    </a:lnTo>
                    <a:lnTo>
                      <a:pt x="253" y="253"/>
                    </a:lnTo>
                    <a:lnTo>
                      <a:pt x="262" y="240"/>
                    </a:lnTo>
                    <a:lnTo>
                      <a:pt x="271" y="229"/>
                    </a:lnTo>
                    <a:lnTo>
                      <a:pt x="278" y="216"/>
                    </a:lnTo>
                    <a:lnTo>
                      <a:pt x="285" y="205"/>
                    </a:lnTo>
                    <a:lnTo>
                      <a:pt x="289" y="190"/>
                    </a:lnTo>
                    <a:lnTo>
                      <a:pt x="293" y="176"/>
                    </a:lnTo>
                    <a:lnTo>
                      <a:pt x="295" y="162"/>
                    </a:lnTo>
                    <a:lnTo>
                      <a:pt x="296" y="148"/>
                    </a:lnTo>
                    <a:lnTo>
                      <a:pt x="295" y="132"/>
                    </a:lnTo>
                    <a:lnTo>
                      <a:pt x="293" y="117"/>
                    </a:lnTo>
                    <a:lnTo>
                      <a:pt x="289" y="103"/>
                    </a:lnTo>
                    <a:lnTo>
                      <a:pt x="285" y="91"/>
                    </a:lnTo>
                    <a:lnTo>
                      <a:pt x="271" y="65"/>
                    </a:lnTo>
                    <a:lnTo>
                      <a:pt x="253" y="43"/>
                    </a:lnTo>
                    <a:lnTo>
                      <a:pt x="240" y="32"/>
                    </a:lnTo>
                    <a:lnTo>
                      <a:pt x="229" y="24"/>
                    </a:lnTo>
                    <a:lnTo>
                      <a:pt x="216" y="16"/>
                    </a:lnTo>
                    <a:lnTo>
                      <a:pt x="205" y="10"/>
                    </a:lnTo>
                    <a:lnTo>
                      <a:pt x="190" y="4"/>
                    </a:lnTo>
                    <a:lnTo>
                      <a:pt x="177" y="2"/>
                    </a:lnTo>
                    <a:lnTo>
                      <a:pt x="162" y="0"/>
                    </a:lnTo>
                    <a:lnTo>
                      <a:pt x="148" y="0"/>
                    </a:lnTo>
                    <a:close/>
                  </a:path>
                </a:pathLst>
              </a:custGeom>
              <a:solidFill>
                <a:srgbClr val="91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8" name="Freeform 346">
                <a:extLst>
                  <a:ext uri="{FF2B5EF4-FFF2-40B4-BE49-F238E27FC236}">
                    <a16:creationId xmlns:a16="http://schemas.microsoft.com/office/drawing/2014/main" id="{39C76E18-C124-CE43-4086-9BF5F787D8C6}"/>
                  </a:ext>
                </a:extLst>
              </p:cNvPr>
              <p:cNvSpPr>
                <a:spLocks/>
              </p:cNvSpPr>
              <p:nvPr/>
            </p:nvSpPr>
            <p:spPr bwMode="auto">
              <a:xfrm>
                <a:off x="4659314" y="4640262"/>
                <a:ext cx="93663" cy="93662"/>
              </a:xfrm>
              <a:custGeom>
                <a:avLst/>
                <a:gdLst>
                  <a:gd name="T0" fmla="*/ 147 w 295"/>
                  <a:gd name="T1" fmla="*/ 0 h 296"/>
                  <a:gd name="T2" fmla="*/ 117 w 295"/>
                  <a:gd name="T3" fmla="*/ 2 h 296"/>
                  <a:gd name="T4" fmla="*/ 91 w 295"/>
                  <a:gd name="T5" fmla="*/ 10 h 296"/>
                  <a:gd name="T6" fmla="*/ 66 w 295"/>
                  <a:gd name="T7" fmla="*/ 24 h 296"/>
                  <a:gd name="T8" fmla="*/ 44 w 295"/>
                  <a:gd name="T9" fmla="*/ 43 h 296"/>
                  <a:gd name="T10" fmla="*/ 23 w 295"/>
                  <a:gd name="T11" fmla="*/ 65 h 296"/>
                  <a:gd name="T12" fmla="*/ 10 w 295"/>
                  <a:gd name="T13" fmla="*/ 91 h 296"/>
                  <a:gd name="T14" fmla="*/ 2 w 295"/>
                  <a:gd name="T15" fmla="*/ 117 h 296"/>
                  <a:gd name="T16" fmla="*/ 0 w 295"/>
                  <a:gd name="T17" fmla="*/ 148 h 296"/>
                  <a:gd name="T18" fmla="*/ 0 w 295"/>
                  <a:gd name="T19" fmla="*/ 162 h 296"/>
                  <a:gd name="T20" fmla="*/ 2 w 295"/>
                  <a:gd name="T21" fmla="*/ 176 h 296"/>
                  <a:gd name="T22" fmla="*/ 4 w 295"/>
                  <a:gd name="T23" fmla="*/ 190 h 296"/>
                  <a:gd name="T24" fmla="*/ 10 w 295"/>
                  <a:gd name="T25" fmla="*/ 205 h 296"/>
                  <a:gd name="T26" fmla="*/ 16 w 295"/>
                  <a:gd name="T27" fmla="*/ 216 h 296"/>
                  <a:gd name="T28" fmla="*/ 23 w 295"/>
                  <a:gd name="T29" fmla="*/ 229 h 296"/>
                  <a:gd name="T30" fmla="*/ 33 w 295"/>
                  <a:gd name="T31" fmla="*/ 240 h 296"/>
                  <a:gd name="T32" fmla="*/ 44 w 295"/>
                  <a:gd name="T33" fmla="*/ 253 h 296"/>
                  <a:gd name="T34" fmla="*/ 66 w 295"/>
                  <a:gd name="T35" fmla="*/ 271 h 296"/>
                  <a:gd name="T36" fmla="*/ 91 w 295"/>
                  <a:gd name="T37" fmla="*/ 284 h 296"/>
                  <a:gd name="T38" fmla="*/ 103 w 295"/>
                  <a:gd name="T39" fmla="*/ 289 h 296"/>
                  <a:gd name="T40" fmla="*/ 117 w 295"/>
                  <a:gd name="T41" fmla="*/ 292 h 296"/>
                  <a:gd name="T42" fmla="*/ 132 w 295"/>
                  <a:gd name="T43" fmla="*/ 295 h 296"/>
                  <a:gd name="T44" fmla="*/ 147 w 295"/>
                  <a:gd name="T45" fmla="*/ 296 h 296"/>
                  <a:gd name="T46" fmla="*/ 161 w 295"/>
                  <a:gd name="T47" fmla="*/ 295 h 296"/>
                  <a:gd name="T48" fmla="*/ 176 w 295"/>
                  <a:gd name="T49" fmla="*/ 292 h 296"/>
                  <a:gd name="T50" fmla="*/ 190 w 295"/>
                  <a:gd name="T51" fmla="*/ 289 h 296"/>
                  <a:gd name="T52" fmla="*/ 204 w 295"/>
                  <a:gd name="T53" fmla="*/ 284 h 296"/>
                  <a:gd name="T54" fmla="*/ 216 w 295"/>
                  <a:gd name="T55" fmla="*/ 278 h 296"/>
                  <a:gd name="T56" fmla="*/ 228 w 295"/>
                  <a:gd name="T57" fmla="*/ 271 h 296"/>
                  <a:gd name="T58" fmla="*/ 240 w 295"/>
                  <a:gd name="T59" fmla="*/ 262 h 296"/>
                  <a:gd name="T60" fmla="*/ 252 w 295"/>
                  <a:gd name="T61" fmla="*/ 253 h 296"/>
                  <a:gd name="T62" fmla="*/ 261 w 295"/>
                  <a:gd name="T63" fmla="*/ 240 h 296"/>
                  <a:gd name="T64" fmla="*/ 270 w 295"/>
                  <a:gd name="T65" fmla="*/ 229 h 296"/>
                  <a:gd name="T66" fmla="*/ 277 w 295"/>
                  <a:gd name="T67" fmla="*/ 216 h 296"/>
                  <a:gd name="T68" fmla="*/ 284 w 295"/>
                  <a:gd name="T69" fmla="*/ 205 h 296"/>
                  <a:gd name="T70" fmla="*/ 288 w 295"/>
                  <a:gd name="T71" fmla="*/ 190 h 296"/>
                  <a:gd name="T72" fmla="*/ 292 w 295"/>
                  <a:gd name="T73" fmla="*/ 176 h 296"/>
                  <a:gd name="T74" fmla="*/ 294 w 295"/>
                  <a:gd name="T75" fmla="*/ 162 h 296"/>
                  <a:gd name="T76" fmla="*/ 295 w 295"/>
                  <a:gd name="T77" fmla="*/ 148 h 296"/>
                  <a:gd name="T78" fmla="*/ 294 w 295"/>
                  <a:gd name="T79" fmla="*/ 132 h 296"/>
                  <a:gd name="T80" fmla="*/ 292 w 295"/>
                  <a:gd name="T81" fmla="*/ 117 h 296"/>
                  <a:gd name="T82" fmla="*/ 288 w 295"/>
                  <a:gd name="T83" fmla="*/ 104 h 296"/>
                  <a:gd name="T84" fmla="*/ 284 w 295"/>
                  <a:gd name="T85" fmla="*/ 91 h 296"/>
                  <a:gd name="T86" fmla="*/ 270 w 295"/>
                  <a:gd name="T87" fmla="*/ 65 h 296"/>
                  <a:gd name="T88" fmla="*/ 252 w 295"/>
                  <a:gd name="T89" fmla="*/ 43 h 296"/>
                  <a:gd name="T90" fmla="*/ 240 w 295"/>
                  <a:gd name="T91" fmla="*/ 32 h 296"/>
                  <a:gd name="T92" fmla="*/ 228 w 295"/>
                  <a:gd name="T93" fmla="*/ 24 h 296"/>
                  <a:gd name="T94" fmla="*/ 216 w 295"/>
                  <a:gd name="T95" fmla="*/ 16 h 296"/>
                  <a:gd name="T96" fmla="*/ 204 w 295"/>
                  <a:gd name="T97" fmla="*/ 10 h 296"/>
                  <a:gd name="T98" fmla="*/ 190 w 295"/>
                  <a:gd name="T99" fmla="*/ 5 h 296"/>
                  <a:gd name="T100" fmla="*/ 176 w 295"/>
                  <a:gd name="T101" fmla="*/ 2 h 296"/>
                  <a:gd name="T102" fmla="*/ 161 w 295"/>
                  <a:gd name="T103" fmla="*/ 0 h 296"/>
                  <a:gd name="T104" fmla="*/ 147 w 295"/>
                  <a:gd name="T10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147" y="0"/>
                    </a:moveTo>
                    <a:lnTo>
                      <a:pt x="117" y="2"/>
                    </a:lnTo>
                    <a:lnTo>
                      <a:pt x="91" y="10"/>
                    </a:lnTo>
                    <a:lnTo>
                      <a:pt x="66" y="24"/>
                    </a:lnTo>
                    <a:lnTo>
                      <a:pt x="44" y="43"/>
                    </a:lnTo>
                    <a:lnTo>
                      <a:pt x="23" y="65"/>
                    </a:lnTo>
                    <a:lnTo>
                      <a:pt x="10" y="91"/>
                    </a:lnTo>
                    <a:lnTo>
                      <a:pt x="2" y="117"/>
                    </a:lnTo>
                    <a:lnTo>
                      <a:pt x="0" y="148"/>
                    </a:lnTo>
                    <a:lnTo>
                      <a:pt x="0" y="162"/>
                    </a:lnTo>
                    <a:lnTo>
                      <a:pt x="2" y="176"/>
                    </a:lnTo>
                    <a:lnTo>
                      <a:pt x="4" y="190"/>
                    </a:lnTo>
                    <a:lnTo>
                      <a:pt x="10" y="205"/>
                    </a:lnTo>
                    <a:lnTo>
                      <a:pt x="16" y="216"/>
                    </a:lnTo>
                    <a:lnTo>
                      <a:pt x="23" y="229"/>
                    </a:lnTo>
                    <a:lnTo>
                      <a:pt x="33" y="240"/>
                    </a:lnTo>
                    <a:lnTo>
                      <a:pt x="44" y="253"/>
                    </a:lnTo>
                    <a:lnTo>
                      <a:pt x="66" y="271"/>
                    </a:lnTo>
                    <a:lnTo>
                      <a:pt x="91" y="284"/>
                    </a:lnTo>
                    <a:lnTo>
                      <a:pt x="103" y="289"/>
                    </a:lnTo>
                    <a:lnTo>
                      <a:pt x="117" y="292"/>
                    </a:lnTo>
                    <a:lnTo>
                      <a:pt x="132" y="295"/>
                    </a:lnTo>
                    <a:lnTo>
                      <a:pt x="147" y="296"/>
                    </a:lnTo>
                    <a:lnTo>
                      <a:pt x="161" y="295"/>
                    </a:lnTo>
                    <a:lnTo>
                      <a:pt x="176" y="292"/>
                    </a:lnTo>
                    <a:lnTo>
                      <a:pt x="190" y="289"/>
                    </a:lnTo>
                    <a:lnTo>
                      <a:pt x="204" y="284"/>
                    </a:lnTo>
                    <a:lnTo>
                      <a:pt x="216" y="278"/>
                    </a:lnTo>
                    <a:lnTo>
                      <a:pt x="228" y="271"/>
                    </a:lnTo>
                    <a:lnTo>
                      <a:pt x="240" y="262"/>
                    </a:lnTo>
                    <a:lnTo>
                      <a:pt x="252" y="253"/>
                    </a:lnTo>
                    <a:lnTo>
                      <a:pt x="261" y="240"/>
                    </a:lnTo>
                    <a:lnTo>
                      <a:pt x="270" y="229"/>
                    </a:lnTo>
                    <a:lnTo>
                      <a:pt x="277" y="216"/>
                    </a:lnTo>
                    <a:lnTo>
                      <a:pt x="284" y="205"/>
                    </a:lnTo>
                    <a:lnTo>
                      <a:pt x="288" y="190"/>
                    </a:lnTo>
                    <a:lnTo>
                      <a:pt x="292" y="176"/>
                    </a:lnTo>
                    <a:lnTo>
                      <a:pt x="294" y="162"/>
                    </a:lnTo>
                    <a:lnTo>
                      <a:pt x="295" y="148"/>
                    </a:lnTo>
                    <a:lnTo>
                      <a:pt x="294" y="132"/>
                    </a:lnTo>
                    <a:lnTo>
                      <a:pt x="292" y="117"/>
                    </a:lnTo>
                    <a:lnTo>
                      <a:pt x="288" y="104"/>
                    </a:lnTo>
                    <a:lnTo>
                      <a:pt x="284" y="91"/>
                    </a:lnTo>
                    <a:lnTo>
                      <a:pt x="270" y="65"/>
                    </a:lnTo>
                    <a:lnTo>
                      <a:pt x="252" y="43"/>
                    </a:lnTo>
                    <a:lnTo>
                      <a:pt x="240" y="32"/>
                    </a:lnTo>
                    <a:lnTo>
                      <a:pt x="228" y="24"/>
                    </a:lnTo>
                    <a:lnTo>
                      <a:pt x="216" y="16"/>
                    </a:lnTo>
                    <a:lnTo>
                      <a:pt x="204" y="10"/>
                    </a:lnTo>
                    <a:lnTo>
                      <a:pt x="190" y="5"/>
                    </a:lnTo>
                    <a:lnTo>
                      <a:pt x="176" y="2"/>
                    </a:lnTo>
                    <a:lnTo>
                      <a:pt x="161" y="0"/>
                    </a:lnTo>
                    <a:lnTo>
                      <a:pt x="147" y="0"/>
                    </a:lnTo>
                    <a:close/>
                  </a:path>
                </a:pathLst>
              </a:custGeom>
              <a:solidFill>
                <a:srgbClr val="91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9" name="Freeform 347">
                <a:extLst>
                  <a:ext uri="{FF2B5EF4-FFF2-40B4-BE49-F238E27FC236}">
                    <a16:creationId xmlns:a16="http://schemas.microsoft.com/office/drawing/2014/main" id="{887D6BD2-CBD0-74CC-4B20-8AB7441D06E0}"/>
                  </a:ext>
                </a:extLst>
              </p:cNvPr>
              <p:cNvSpPr>
                <a:spLocks/>
              </p:cNvSpPr>
              <p:nvPr/>
            </p:nvSpPr>
            <p:spPr bwMode="auto">
              <a:xfrm>
                <a:off x="5184776" y="4619625"/>
                <a:ext cx="93663" cy="93662"/>
              </a:xfrm>
              <a:custGeom>
                <a:avLst/>
                <a:gdLst>
                  <a:gd name="T0" fmla="*/ 148 w 296"/>
                  <a:gd name="T1" fmla="*/ 0 h 296"/>
                  <a:gd name="T2" fmla="*/ 117 w 296"/>
                  <a:gd name="T3" fmla="*/ 3 h 296"/>
                  <a:gd name="T4" fmla="*/ 91 w 296"/>
                  <a:gd name="T5" fmla="*/ 11 h 296"/>
                  <a:gd name="T6" fmla="*/ 66 w 296"/>
                  <a:gd name="T7" fmla="*/ 24 h 296"/>
                  <a:gd name="T8" fmla="*/ 44 w 296"/>
                  <a:gd name="T9" fmla="*/ 44 h 296"/>
                  <a:gd name="T10" fmla="*/ 24 w 296"/>
                  <a:gd name="T11" fmla="*/ 65 h 296"/>
                  <a:gd name="T12" fmla="*/ 10 w 296"/>
                  <a:gd name="T13" fmla="*/ 91 h 296"/>
                  <a:gd name="T14" fmla="*/ 2 w 296"/>
                  <a:gd name="T15" fmla="*/ 118 h 296"/>
                  <a:gd name="T16" fmla="*/ 0 w 296"/>
                  <a:gd name="T17" fmla="*/ 148 h 296"/>
                  <a:gd name="T18" fmla="*/ 0 w 296"/>
                  <a:gd name="T19" fmla="*/ 162 h 296"/>
                  <a:gd name="T20" fmla="*/ 2 w 296"/>
                  <a:gd name="T21" fmla="*/ 177 h 296"/>
                  <a:gd name="T22" fmla="*/ 5 w 296"/>
                  <a:gd name="T23" fmla="*/ 190 h 296"/>
                  <a:gd name="T24" fmla="*/ 10 w 296"/>
                  <a:gd name="T25" fmla="*/ 205 h 296"/>
                  <a:gd name="T26" fmla="*/ 16 w 296"/>
                  <a:gd name="T27" fmla="*/ 217 h 296"/>
                  <a:gd name="T28" fmla="*/ 24 w 296"/>
                  <a:gd name="T29" fmla="*/ 229 h 296"/>
                  <a:gd name="T30" fmla="*/ 33 w 296"/>
                  <a:gd name="T31" fmla="*/ 240 h 296"/>
                  <a:gd name="T32" fmla="*/ 44 w 296"/>
                  <a:gd name="T33" fmla="*/ 253 h 296"/>
                  <a:gd name="T34" fmla="*/ 66 w 296"/>
                  <a:gd name="T35" fmla="*/ 271 h 296"/>
                  <a:gd name="T36" fmla="*/ 91 w 296"/>
                  <a:gd name="T37" fmla="*/ 285 h 296"/>
                  <a:gd name="T38" fmla="*/ 103 w 296"/>
                  <a:gd name="T39" fmla="*/ 289 h 296"/>
                  <a:gd name="T40" fmla="*/ 117 w 296"/>
                  <a:gd name="T41" fmla="*/ 293 h 296"/>
                  <a:gd name="T42" fmla="*/ 132 w 296"/>
                  <a:gd name="T43" fmla="*/ 295 h 296"/>
                  <a:gd name="T44" fmla="*/ 148 w 296"/>
                  <a:gd name="T45" fmla="*/ 296 h 296"/>
                  <a:gd name="T46" fmla="*/ 161 w 296"/>
                  <a:gd name="T47" fmla="*/ 295 h 296"/>
                  <a:gd name="T48" fmla="*/ 176 w 296"/>
                  <a:gd name="T49" fmla="*/ 293 h 296"/>
                  <a:gd name="T50" fmla="*/ 190 w 296"/>
                  <a:gd name="T51" fmla="*/ 289 h 296"/>
                  <a:gd name="T52" fmla="*/ 205 w 296"/>
                  <a:gd name="T53" fmla="*/ 285 h 296"/>
                  <a:gd name="T54" fmla="*/ 216 w 296"/>
                  <a:gd name="T55" fmla="*/ 278 h 296"/>
                  <a:gd name="T56" fmla="*/ 229 w 296"/>
                  <a:gd name="T57" fmla="*/ 271 h 296"/>
                  <a:gd name="T58" fmla="*/ 240 w 296"/>
                  <a:gd name="T59" fmla="*/ 262 h 296"/>
                  <a:gd name="T60" fmla="*/ 252 w 296"/>
                  <a:gd name="T61" fmla="*/ 253 h 296"/>
                  <a:gd name="T62" fmla="*/ 262 w 296"/>
                  <a:gd name="T63" fmla="*/ 240 h 296"/>
                  <a:gd name="T64" fmla="*/ 271 w 296"/>
                  <a:gd name="T65" fmla="*/ 229 h 296"/>
                  <a:gd name="T66" fmla="*/ 277 w 296"/>
                  <a:gd name="T67" fmla="*/ 217 h 296"/>
                  <a:gd name="T68" fmla="*/ 284 w 296"/>
                  <a:gd name="T69" fmla="*/ 205 h 296"/>
                  <a:gd name="T70" fmla="*/ 289 w 296"/>
                  <a:gd name="T71" fmla="*/ 190 h 296"/>
                  <a:gd name="T72" fmla="*/ 292 w 296"/>
                  <a:gd name="T73" fmla="*/ 177 h 296"/>
                  <a:gd name="T74" fmla="*/ 295 w 296"/>
                  <a:gd name="T75" fmla="*/ 162 h 296"/>
                  <a:gd name="T76" fmla="*/ 296 w 296"/>
                  <a:gd name="T77" fmla="*/ 148 h 296"/>
                  <a:gd name="T78" fmla="*/ 295 w 296"/>
                  <a:gd name="T79" fmla="*/ 132 h 296"/>
                  <a:gd name="T80" fmla="*/ 292 w 296"/>
                  <a:gd name="T81" fmla="*/ 118 h 296"/>
                  <a:gd name="T82" fmla="*/ 289 w 296"/>
                  <a:gd name="T83" fmla="*/ 104 h 296"/>
                  <a:gd name="T84" fmla="*/ 284 w 296"/>
                  <a:gd name="T85" fmla="*/ 91 h 296"/>
                  <a:gd name="T86" fmla="*/ 271 w 296"/>
                  <a:gd name="T87" fmla="*/ 65 h 296"/>
                  <a:gd name="T88" fmla="*/ 252 w 296"/>
                  <a:gd name="T89" fmla="*/ 44 h 296"/>
                  <a:gd name="T90" fmla="*/ 240 w 296"/>
                  <a:gd name="T91" fmla="*/ 32 h 296"/>
                  <a:gd name="T92" fmla="*/ 229 w 296"/>
                  <a:gd name="T93" fmla="*/ 24 h 296"/>
                  <a:gd name="T94" fmla="*/ 216 w 296"/>
                  <a:gd name="T95" fmla="*/ 16 h 296"/>
                  <a:gd name="T96" fmla="*/ 205 w 296"/>
                  <a:gd name="T97" fmla="*/ 11 h 296"/>
                  <a:gd name="T98" fmla="*/ 190 w 296"/>
                  <a:gd name="T99" fmla="*/ 5 h 296"/>
                  <a:gd name="T100" fmla="*/ 176 w 296"/>
                  <a:gd name="T101" fmla="*/ 3 h 296"/>
                  <a:gd name="T102" fmla="*/ 161 w 296"/>
                  <a:gd name="T103" fmla="*/ 0 h 296"/>
                  <a:gd name="T104" fmla="*/ 148 w 296"/>
                  <a:gd name="T10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148" y="0"/>
                    </a:moveTo>
                    <a:lnTo>
                      <a:pt x="117" y="3"/>
                    </a:lnTo>
                    <a:lnTo>
                      <a:pt x="91" y="11"/>
                    </a:lnTo>
                    <a:lnTo>
                      <a:pt x="66" y="24"/>
                    </a:lnTo>
                    <a:lnTo>
                      <a:pt x="44" y="44"/>
                    </a:lnTo>
                    <a:lnTo>
                      <a:pt x="24" y="65"/>
                    </a:lnTo>
                    <a:lnTo>
                      <a:pt x="10" y="91"/>
                    </a:lnTo>
                    <a:lnTo>
                      <a:pt x="2" y="118"/>
                    </a:lnTo>
                    <a:lnTo>
                      <a:pt x="0" y="148"/>
                    </a:lnTo>
                    <a:lnTo>
                      <a:pt x="0" y="162"/>
                    </a:lnTo>
                    <a:lnTo>
                      <a:pt x="2" y="177"/>
                    </a:lnTo>
                    <a:lnTo>
                      <a:pt x="5" y="190"/>
                    </a:lnTo>
                    <a:lnTo>
                      <a:pt x="10" y="205"/>
                    </a:lnTo>
                    <a:lnTo>
                      <a:pt x="16" y="217"/>
                    </a:lnTo>
                    <a:lnTo>
                      <a:pt x="24" y="229"/>
                    </a:lnTo>
                    <a:lnTo>
                      <a:pt x="33" y="240"/>
                    </a:lnTo>
                    <a:lnTo>
                      <a:pt x="44" y="253"/>
                    </a:lnTo>
                    <a:lnTo>
                      <a:pt x="66" y="271"/>
                    </a:lnTo>
                    <a:lnTo>
                      <a:pt x="91" y="285"/>
                    </a:lnTo>
                    <a:lnTo>
                      <a:pt x="103" y="289"/>
                    </a:lnTo>
                    <a:lnTo>
                      <a:pt x="117" y="293"/>
                    </a:lnTo>
                    <a:lnTo>
                      <a:pt x="132" y="295"/>
                    </a:lnTo>
                    <a:lnTo>
                      <a:pt x="148" y="296"/>
                    </a:lnTo>
                    <a:lnTo>
                      <a:pt x="161" y="295"/>
                    </a:lnTo>
                    <a:lnTo>
                      <a:pt x="176" y="293"/>
                    </a:lnTo>
                    <a:lnTo>
                      <a:pt x="190" y="289"/>
                    </a:lnTo>
                    <a:lnTo>
                      <a:pt x="205" y="285"/>
                    </a:lnTo>
                    <a:lnTo>
                      <a:pt x="216" y="278"/>
                    </a:lnTo>
                    <a:lnTo>
                      <a:pt x="229" y="271"/>
                    </a:lnTo>
                    <a:lnTo>
                      <a:pt x="240" y="262"/>
                    </a:lnTo>
                    <a:lnTo>
                      <a:pt x="252" y="253"/>
                    </a:lnTo>
                    <a:lnTo>
                      <a:pt x="262" y="240"/>
                    </a:lnTo>
                    <a:lnTo>
                      <a:pt x="271" y="229"/>
                    </a:lnTo>
                    <a:lnTo>
                      <a:pt x="277" y="217"/>
                    </a:lnTo>
                    <a:lnTo>
                      <a:pt x="284" y="205"/>
                    </a:lnTo>
                    <a:lnTo>
                      <a:pt x="289" y="190"/>
                    </a:lnTo>
                    <a:lnTo>
                      <a:pt x="292" y="177"/>
                    </a:lnTo>
                    <a:lnTo>
                      <a:pt x="295" y="162"/>
                    </a:lnTo>
                    <a:lnTo>
                      <a:pt x="296" y="148"/>
                    </a:lnTo>
                    <a:lnTo>
                      <a:pt x="295" y="132"/>
                    </a:lnTo>
                    <a:lnTo>
                      <a:pt x="292" y="118"/>
                    </a:lnTo>
                    <a:lnTo>
                      <a:pt x="289" y="104"/>
                    </a:lnTo>
                    <a:lnTo>
                      <a:pt x="284" y="91"/>
                    </a:lnTo>
                    <a:lnTo>
                      <a:pt x="271" y="65"/>
                    </a:lnTo>
                    <a:lnTo>
                      <a:pt x="252" y="44"/>
                    </a:lnTo>
                    <a:lnTo>
                      <a:pt x="240" y="32"/>
                    </a:lnTo>
                    <a:lnTo>
                      <a:pt x="229" y="24"/>
                    </a:lnTo>
                    <a:lnTo>
                      <a:pt x="216" y="16"/>
                    </a:lnTo>
                    <a:lnTo>
                      <a:pt x="205" y="11"/>
                    </a:lnTo>
                    <a:lnTo>
                      <a:pt x="190" y="5"/>
                    </a:lnTo>
                    <a:lnTo>
                      <a:pt x="176" y="3"/>
                    </a:lnTo>
                    <a:lnTo>
                      <a:pt x="161" y="0"/>
                    </a:lnTo>
                    <a:lnTo>
                      <a:pt x="148" y="0"/>
                    </a:lnTo>
                    <a:close/>
                  </a:path>
                </a:pathLst>
              </a:custGeom>
              <a:solidFill>
                <a:srgbClr val="91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0" name="Freeform 348">
                <a:extLst>
                  <a:ext uri="{FF2B5EF4-FFF2-40B4-BE49-F238E27FC236}">
                    <a16:creationId xmlns:a16="http://schemas.microsoft.com/office/drawing/2014/main" id="{535020E4-88D7-3402-2590-6D7485E5EF65}"/>
                  </a:ext>
                </a:extLst>
              </p:cNvPr>
              <p:cNvSpPr>
                <a:spLocks/>
              </p:cNvSpPr>
              <p:nvPr/>
            </p:nvSpPr>
            <p:spPr bwMode="auto">
              <a:xfrm>
                <a:off x="5716589" y="4641850"/>
                <a:ext cx="93663" cy="95250"/>
              </a:xfrm>
              <a:custGeom>
                <a:avLst/>
                <a:gdLst>
                  <a:gd name="T0" fmla="*/ 148 w 296"/>
                  <a:gd name="T1" fmla="*/ 0 h 296"/>
                  <a:gd name="T2" fmla="*/ 117 w 296"/>
                  <a:gd name="T3" fmla="*/ 2 h 296"/>
                  <a:gd name="T4" fmla="*/ 91 w 296"/>
                  <a:gd name="T5" fmla="*/ 10 h 296"/>
                  <a:gd name="T6" fmla="*/ 66 w 296"/>
                  <a:gd name="T7" fmla="*/ 24 h 296"/>
                  <a:gd name="T8" fmla="*/ 45 w 296"/>
                  <a:gd name="T9" fmla="*/ 43 h 296"/>
                  <a:gd name="T10" fmla="*/ 24 w 296"/>
                  <a:gd name="T11" fmla="*/ 65 h 296"/>
                  <a:gd name="T12" fmla="*/ 11 w 296"/>
                  <a:gd name="T13" fmla="*/ 91 h 296"/>
                  <a:gd name="T14" fmla="*/ 3 w 296"/>
                  <a:gd name="T15" fmla="*/ 117 h 296"/>
                  <a:gd name="T16" fmla="*/ 0 w 296"/>
                  <a:gd name="T17" fmla="*/ 148 h 296"/>
                  <a:gd name="T18" fmla="*/ 0 w 296"/>
                  <a:gd name="T19" fmla="*/ 162 h 296"/>
                  <a:gd name="T20" fmla="*/ 3 w 296"/>
                  <a:gd name="T21" fmla="*/ 176 h 296"/>
                  <a:gd name="T22" fmla="*/ 5 w 296"/>
                  <a:gd name="T23" fmla="*/ 190 h 296"/>
                  <a:gd name="T24" fmla="*/ 11 w 296"/>
                  <a:gd name="T25" fmla="*/ 205 h 296"/>
                  <a:gd name="T26" fmla="*/ 16 w 296"/>
                  <a:gd name="T27" fmla="*/ 216 h 296"/>
                  <a:gd name="T28" fmla="*/ 24 w 296"/>
                  <a:gd name="T29" fmla="*/ 229 h 296"/>
                  <a:gd name="T30" fmla="*/ 33 w 296"/>
                  <a:gd name="T31" fmla="*/ 240 h 296"/>
                  <a:gd name="T32" fmla="*/ 45 w 296"/>
                  <a:gd name="T33" fmla="*/ 253 h 296"/>
                  <a:gd name="T34" fmla="*/ 66 w 296"/>
                  <a:gd name="T35" fmla="*/ 271 h 296"/>
                  <a:gd name="T36" fmla="*/ 91 w 296"/>
                  <a:gd name="T37" fmla="*/ 284 h 296"/>
                  <a:gd name="T38" fmla="*/ 104 w 296"/>
                  <a:gd name="T39" fmla="*/ 289 h 296"/>
                  <a:gd name="T40" fmla="*/ 117 w 296"/>
                  <a:gd name="T41" fmla="*/ 292 h 296"/>
                  <a:gd name="T42" fmla="*/ 132 w 296"/>
                  <a:gd name="T43" fmla="*/ 295 h 296"/>
                  <a:gd name="T44" fmla="*/ 148 w 296"/>
                  <a:gd name="T45" fmla="*/ 296 h 296"/>
                  <a:gd name="T46" fmla="*/ 162 w 296"/>
                  <a:gd name="T47" fmla="*/ 295 h 296"/>
                  <a:gd name="T48" fmla="*/ 177 w 296"/>
                  <a:gd name="T49" fmla="*/ 292 h 296"/>
                  <a:gd name="T50" fmla="*/ 190 w 296"/>
                  <a:gd name="T51" fmla="*/ 289 h 296"/>
                  <a:gd name="T52" fmla="*/ 205 w 296"/>
                  <a:gd name="T53" fmla="*/ 284 h 296"/>
                  <a:gd name="T54" fmla="*/ 216 w 296"/>
                  <a:gd name="T55" fmla="*/ 278 h 296"/>
                  <a:gd name="T56" fmla="*/ 229 w 296"/>
                  <a:gd name="T57" fmla="*/ 271 h 296"/>
                  <a:gd name="T58" fmla="*/ 240 w 296"/>
                  <a:gd name="T59" fmla="*/ 262 h 296"/>
                  <a:gd name="T60" fmla="*/ 253 w 296"/>
                  <a:gd name="T61" fmla="*/ 253 h 296"/>
                  <a:gd name="T62" fmla="*/ 262 w 296"/>
                  <a:gd name="T63" fmla="*/ 240 h 296"/>
                  <a:gd name="T64" fmla="*/ 271 w 296"/>
                  <a:gd name="T65" fmla="*/ 229 h 296"/>
                  <a:gd name="T66" fmla="*/ 278 w 296"/>
                  <a:gd name="T67" fmla="*/ 216 h 296"/>
                  <a:gd name="T68" fmla="*/ 285 w 296"/>
                  <a:gd name="T69" fmla="*/ 205 h 296"/>
                  <a:gd name="T70" fmla="*/ 289 w 296"/>
                  <a:gd name="T71" fmla="*/ 190 h 296"/>
                  <a:gd name="T72" fmla="*/ 293 w 296"/>
                  <a:gd name="T73" fmla="*/ 176 h 296"/>
                  <a:gd name="T74" fmla="*/ 295 w 296"/>
                  <a:gd name="T75" fmla="*/ 162 h 296"/>
                  <a:gd name="T76" fmla="*/ 296 w 296"/>
                  <a:gd name="T77" fmla="*/ 148 h 296"/>
                  <a:gd name="T78" fmla="*/ 295 w 296"/>
                  <a:gd name="T79" fmla="*/ 132 h 296"/>
                  <a:gd name="T80" fmla="*/ 293 w 296"/>
                  <a:gd name="T81" fmla="*/ 117 h 296"/>
                  <a:gd name="T82" fmla="*/ 289 w 296"/>
                  <a:gd name="T83" fmla="*/ 103 h 296"/>
                  <a:gd name="T84" fmla="*/ 285 w 296"/>
                  <a:gd name="T85" fmla="*/ 91 h 296"/>
                  <a:gd name="T86" fmla="*/ 271 w 296"/>
                  <a:gd name="T87" fmla="*/ 65 h 296"/>
                  <a:gd name="T88" fmla="*/ 253 w 296"/>
                  <a:gd name="T89" fmla="*/ 43 h 296"/>
                  <a:gd name="T90" fmla="*/ 240 w 296"/>
                  <a:gd name="T91" fmla="*/ 32 h 296"/>
                  <a:gd name="T92" fmla="*/ 229 w 296"/>
                  <a:gd name="T93" fmla="*/ 24 h 296"/>
                  <a:gd name="T94" fmla="*/ 216 w 296"/>
                  <a:gd name="T95" fmla="*/ 16 h 296"/>
                  <a:gd name="T96" fmla="*/ 205 w 296"/>
                  <a:gd name="T97" fmla="*/ 10 h 296"/>
                  <a:gd name="T98" fmla="*/ 190 w 296"/>
                  <a:gd name="T99" fmla="*/ 4 h 296"/>
                  <a:gd name="T100" fmla="*/ 177 w 296"/>
                  <a:gd name="T101" fmla="*/ 2 h 296"/>
                  <a:gd name="T102" fmla="*/ 162 w 296"/>
                  <a:gd name="T103" fmla="*/ 0 h 296"/>
                  <a:gd name="T104" fmla="*/ 148 w 296"/>
                  <a:gd name="T10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148" y="0"/>
                    </a:moveTo>
                    <a:lnTo>
                      <a:pt x="117" y="2"/>
                    </a:lnTo>
                    <a:lnTo>
                      <a:pt x="91" y="10"/>
                    </a:lnTo>
                    <a:lnTo>
                      <a:pt x="66" y="24"/>
                    </a:lnTo>
                    <a:lnTo>
                      <a:pt x="45" y="43"/>
                    </a:lnTo>
                    <a:lnTo>
                      <a:pt x="24" y="65"/>
                    </a:lnTo>
                    <a:lnTo>
                      <a:pt x="11" y="91"/>
                    </a:lnTo>
                    <a:lnTo>
                      <a:pt x="3" y="117"/>
                    </a:lnTo>
                    <a:lnTo>
                      <a:pt x="0" y="148"/>
                    </a:lnTo>
                    <a:lnTo>
                      <a:pt x="0" y="162"/>
                    </a:lnTo>
                    <a:lnTo>
                      <a:pt x="3" y="176"/>
                    </a:lnTo>
                    <a:lnTo>
                      <a:pt x="5" y="190"/>
                    </a:lnTo>
                    <a:lnTo>
                      <a:pt x="11" y="205"/>
                    </a:lnTo>
                    <a:lnTo>
                      <a:pt x="16" y="216"/>
                    </a:lnTo>
                    <a:lnTo>
                      <a:pt x="24" y="229"/>
                    </a:lnTo>
                    <a:lnTo>
                      <a:pt x="33" y="240"/>
                    </a:lnTo>
                    <a:lnTo>
                      <a:pt x="45" y="253"/>
                    </a:lnTo>
                    <a:lnTo>
                      <a:pt x="66" y="271"/>
                    </a:lnTo>
                    <a:lnTo>
                      <a:pt x="91" y="284"/>
                    </a:lnTo>
                    <a:lnTo>
                      <a:pt x="104" y="289"/>
                    </a:lnTo>
                    <a:lnTo>
                      <a:pt x="117" y="292"/>
                    </a:lnTo>
                    <a:lnTo>
                      <a:pt x="132" y="295"/>
                    </a:lnTo>
                    <a:lnTo>
                      <a:pt x="148" y="296"/>
                    </a:lnTo>
                    <a:lnTo>
                      <a:pt x="162" y="295"/>
                    </a:lnTo>
                    <a:lnTo>
                      <a:pt x="177" y="292"/>
                    </a:lnTo>
                    <a:lnTo>
                      <a:pt x="190" y="289"/>
                    </a:lnTo>
                    <a:lnTo>
                      <a:pt x="205" y="284"/>
                    </a:lnTo>
                    <a:lnTo>
                      <a:pt x="216" y="278"/>
                    </a:lnTo>
                    <a:lnTo>
                      <a:pt x="229" y="271"/>
                    </a:lnTo>
                    <a:lnTo>
                      <a:pt x="240" y="262"/>
                    </a:lnTo>
                    <a:lnTo>
                      <a:pt x="253" y="253"/>
                    </a:lnTo>
                    <a:lnTo>
                      <a:pt x="262" y="240"/>
                    </a:lnTo>
                    <a:lnTo>
                      <a:pt x="271" y="229"/>
                    </a:lnTo>
                    <a:lnTo>
                      <a:pt x="278" y="216"/>
                    </a:lnTo>
                    <a:lnTo>
                      <a:pt x="285" y="205"/>
                    </a:lnTo>
                    <a:lnTo>
                      <a:pt x="289" y="190"/>
                    </a:lnTo>
                    <a:lnTo>
                      <a:pt x="293" y="176"/>
                    </a:lnTo>
                    <a:lnTo>
                      <a:pt x="295" y="162"/>
                    </a:lnTo>
                    <a:lnTo>
                      <a:pt x="296" y="148"/>
                    </a:lnTo>
                    <a:lnTo>
                      <a:pt x="295" y="132"/>
                    </a:lnTo>
                    <a:lnTo>
                      <a:pt x="293" y="117"/>
                    </a:lnTo>
                    <a:lnTo>
                      <a:pt x="289" y="103"/>
                    </a:lnTo>
                    <a:lnTo>
                      <a:pt x="285" y="91"/>
                    </a:lnTo>
                    <a:lnTo>
                      <a:pt x="271" y="65"/>
                    </a:lnTo>
                    <a:lnTo>
                      <a:pt x="253" y="43"/>
                    </a:lnTo>
                    <a:lnTo>
                      <a:pt x="240" y="32"/>
                    </a:lnTo>
                    <a:lnTo>
                      <a:pt x="229" y="24"/>
                    </a:lnTo>
                    <a:lnTo>
                      <a:pt x="216" y="16"/>
                    </a:lnTo>
                    <a:lnTo>
                      <a:pt x="205" y="10"/>
                    </a:lnTo>
                    <a:lnTo>
                      <a:pt x="190" y="4"/>
                    </a:lnTo>
                    <a:lnTo>
                      <a:pt x="177" y="2"/>
                    </a:lnTo>
                    <a:lnTo>
                      <a:pt x="162" y="0"/>
                    </a:lnTo>
                    <a:lnTo>
                      <a:pt x="148" y="0"/>
                    </a:lnTo>
                    <a:close/>
                  </a:path>
                </a:pathLst>
              </a:custGeom>
              <a:solidFill>
                <a:srgbClr val="91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1" name="Freeform 373">
                <a:extLst>
                  <a:ext uri="{FF2B5EF4-FFF2-40B4-BE49-F238E27FC236}">
                    <a16:creationId xmlns:a16="http://schemas.microsoft.com/office/drawing/2014/main" id="{313BFCE9-CB6B-46FF-FE8C-96F89E0EDF5A}"/>
                  </a:ext>
                </a:extLst>
              </p:cNvPr>
              <p:cNvSpPr>
                <a:spLocks/>
              </p:cNvSpPr>
              <p:nvPr/>
            </p:nvSpPr>
            <p:spPr bwMode="auto">
              <a:xfrm>
                <a:off x="1701801" y="4124325"/>
                <a:ext cx="95250" cy="93662"/>
              </a:xfrm>
              <a:custGeom>
                <a:avLst/>
                <a:gdLst>
                  <a:gd name="T0" fmla="*/ 252 w 296"/>
                  <a:gd name="T1" fmla="*/ 44 h 296"/>
                  <a:gd name="T2" fmla="*/ 240 w 296"/>
                  <a:gd name="T3" fmla="*/ 32 h 296"/>
                  <a:gd name="T4" fmla="*/ 228 w 296"/>
                  <a:gd name="T5" fmla="*/ 24 h 296"/>
                  <a:gd name="T6" fmla="*/ 216 w 296"/>
                  <a:gd name="T7" fmla="*/ 16 h 296"/>
                  <a:gd name="T8" fmla="*/ 205 w 296"/>
                  <a:gd name="T9" fmla="*/ 11 h 296"/>
                  <a:gd name="T10" fmla="*/ 190 w 296"/>
                  <a:gd name="T11" fmla="*/ 5 h 296"/>
                  <a:gd name="T12" fmla="*/ 176 w 296"/>
                  <a:gd name="T13" fmla="*/ 3 h 296"/>
                  <a:gd name="T14" fmla="*/ 161 w 296"/>
                  <a:gd name="T15" fmla="*/ 0 h 296"/>
                  <a:gd name="T16" fmla="*/ 148 w 296"/>
                  <a:gd name="T17" fmla="*/ 0 h 296"/>
                  <a:gd name="T18" fmla="*/ 117 w 296"/>
                  <a:gd name="T19" fmla="*/ 3 h 296"/>
                  <a:gd name="T20" fmla="*/ 91 w 296"/>
                  <a:gd name="T21" fmla="*/ 11 h 296"/>
                  <a:gd name="T22" fmla="*/ 66 w 296"/>
                  <a:gd name="T23" fmla="*/ 24 h 296"/>
                  <a:gd name="T24" fmla="*/ 44 w 296"/>
                  <a:gd name="T25" fmla="*/ 44 h 296"/>
                  <a:gd name="T26" fmla="*/ 24 w 296"/>
                  <a:gd name="T27" fmla="*/ 65 h 296"/>
                  <a:gd name="T28" fmla="*/ 10 w 296"/>
                  <a:gd name="T29" fmla="*/ 91 h 296"/>
                  <a:gd name="T30" fmla="*/ 2 w 296"/>
                  <a:gd name="T31" fmla="*/ 118 h 296"/>
                  <a:gd name="T32" fmla="*/ 0 w 296"/>
                  <a:gd name="T33" fmla="*/ 148 h 296"/>
                  <a:gd name="T34" fmla="*/ 0 w 296"/>
                  <a:gd name="T35" fmla="*/ 162 h 296"/>
                  <a:gd name="T36" fmla="*/ 2 w 296"/>
                  <a:gd name="T37" fmla="*/ 177 h 296"/>
                  <a:gd name="T38" fmla="*/ 4 w 296"/>
                  <a:gd name="T39" fmla="*/ 190 h 296"/>
                  <a:gd name="T40" fmla="*/ 10 w 296"/>
                  <a:gd name="T41" fmla="*/ 205 h 296"/>
                  <a:gd name="T42" fmla="*/ 16 w 296"/>
                  <a:gd name="T43" fmla="*/ 217 h 296"/>
                  <a:gd name="T44" fmla="*/ 24 w 296"/>
                  <a:gd name="T45" fmla="*/ 229 h 296"/>
                  <a:gd name="T46" fmla="*/ 33 w 296"/>
                  <a:gd name="T47" fmla="*/ 240 h 296"/>
                  <a:gd name="T48" fmla="*/ 44 w 296"/>
                  <a:gd name="T49" fmla="*/ 253 h 296"/>
                  <a:gd name="T50" fmla="*/ 66 w 296"/>
                  <a:gd name="T51" fmla="*/ 271 h 296"/>
                  <a:gd name="T52" fmla="*/ 91 w 296"/>
                  <a:gd name="T53" fmla="*/ 285 h 296"/>
                  <a:gd name="T54" fmla="*/ 103 w 296"/>
                  <a:gd name="T55" fmla="*/ 289 h 296"/>
                  <a:gd name="T56" fmla="*/ 117 w 296"/>
                  <a:gd name="T57" fmla="*/ 293 h 296"/>
                  <a:gd name="T58" fmla="*/ 132 w 296"/>
                  <a:gd name="T59" fmla="*/ 295 h 296"/>
                  <a:gd name="T60" fmla="*/ 148 w 296"/>
                  <a:gd name="T61" fmla="*/ 296 h 296"/>
                  <a:gd name="T62" fmla="*/ 161 w 296"/>
                  <a:gd name="T63" fmla="*/ 295 h 296"/>
                  <a:gd name="T64" fmla="*/ 176 w 296"/>
                  <a:gd name="T65" fmla="*/ 293 h 296"/>
                  <a:gd name="T66" fmla="*/ 190 w 296"/>
                  <a:gd name="T67" fmla="*/ 289 h 296"/>
                  <a:gd name="T68" fmla="*/ 205 w 296"/>
                  <a:gd name="T69" fmla="*/ 285 h 296"/>
                  <a:gd name="T70" fmla="*/ 216 w 296"/>
                  <a:gd name="T71" fmla="*/ 278 h 296"/>
                  <a:gd name="T72" fmla="*/ 228 w 296"/>
                  <a:gd name="T73" fmla="*/ 271 h 296"/>
                  <a:gd name="T74" fmla="*/ 240 w 296"/>
                  <a:gd name="T75" fmla="*/ 262 h 296"/>
                  <a:gd name="T76" fmla="*/ 252 w 296"/>
                  <a:gd name="T77" fmla="*/ 253 h 296"/>
                  <a:gd name="T78" fmla="*/ 261 w 296"/>
                  <a:gd name="T79" fmla="*/ 240 h 296"/>
                  <a:gd name="T80" fmla="*/ 271 w 296"/>
                  <a:gd name="T81" fmla="*/ 229 h 296"/>
                  <a:gd name="T82" fmla="*/ 277 w 296"/>
                  <a:gd name="T83" fmla="*/ 217 h 296"/>
                  <a:gd name="T84" fmla="*/ 284 w 296"/>
                  <a:gd name="T85" fmla="*/ 205 h 296"/>
                  <a:gd name="T86" fmla="*/ 289 w 296"/>
                  <a:gd name="T87" fmla="*/ 190 h 296"/>
                  <a:gd name="T88" fmla="*/ 292 w 296"/>
                  <a:gd name="T89" fmla="*/ 177 h 296"/>
                  <a:gd name="T90" fmla="*/ 294 w 296"/>
                  <a:gd name="T91" fmla="*/ 162 h 296"/>
                  <a:gd name="T92" fmla="*/ 296 w 296"/>
                  <a:gd name="T93" fmla="*/ 148 h 296"/>
                  <a:gd name="T94" fmla="*/ 294 w 296"/>
                  <a:gd name="T95" fmla="*/ 132 h 296"/>
                  <a:gd name="T96" fmla="*/ 292 w 296"/>
                  <a:gd name="T97" fmla="*/ 118 h 296"/>
                  <a:gd name="T98" fmla="*/ 289 w 296"/>
                  <a:gd name="T99" fmla="*/ 104 h 296"/>
                  <a:gd name="T100" fmla="*/ 284 w 296"/>
                  <a:gd name="T101" fmla="*/ 91 h 296"/>
                  <a:gd name="T102" fmla="*/ 271 w 296"/>
                  <a:gd name="T103" fmla="*/ 65 h 296"/>
                  <a:gd name="T104" fmla="*/ 252 w 296"/>
                  <a:gd name="T105" fmla="*/ 4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52" y="44"/>
                    </a:moveTo>
                    <a:lnTo>
                      <a:pt x="240" y="32"/>
                    </a:lnTo>
                    <a:lnTo>
                      <a:pt x="228" y="24"/>
                    </a:lnTo>
                    <a:lnTo>
                      <a:pt x="216" y="16"/>
                    </a:lnTo>
                    <a:lnTo>
                      <a:pt x="205" y="11"/>
                    </a:lnTo>
                    <a:lnTo>
                      <a:pt x="190" y="5"/>
                    </a:lnTo>
                    <a:lnTo>
                      <a:pt x="176" y="3"/>
                    </a:lnTo>
                    <a:lnTo>
                      <a:pt x="161" y="0"/>
                    </a:lnTo>
                    <a:lnTo>
                      <a:pt x="148" y="0"/>
                    </a:lnTo>
                    <a:lnTo>
                      <a:pt x="117" y="3"/>
                    </a:lnTo>
                    <a:lnTo>
                      <a:pt x="91" y="11"/>
                    </a:lnTo>
                    <a:lnTo>
                      <a:pt x="66" y="24"/>
                    </a:lnTo>
                    <a:lnTo>
                      <a:pt x="44" y="44"/>
                    </a:lnTo>
                    <a:lnTo>
                      <a:pt x="24" y="65"/>
                    </a:lnTo>
                    <a:lnTo>
                      <a:pt x="10" y="91"/>
                    </a:lnTo>
                    <a:lnTo>
                      <a:pt x="2" y="118"/>
                    </a:lnTo>
                    <a:lnTo>
                      <a:pt x="0" y="148"/>
                    </a:lnTo>
                    <a:lnTo>
                      <a:pt x="0" y="162"/>
                    </a:lnTo>
                    <a:lnTo>
                      <a:pt x="2" y="177"/>
                    </a:lnTo>
                    <a:lnTo>
                      <a:pt x="4" y="190"/>
                    </a:lnTo>
                    <a:lnTo>
                      <a:pt x="10" y="205"/>
                    </a:lnTo>
                    <a:lnTo>
                      <a:pt x="16" y="217"/>
                    </a:lnTo>
                    <a:lnTo>
                      <a:pt x="24" y="229"/>
                    </a:lnTo>
                    <a:lnTo>
                      <a:pt x="33" y="240"/>
                    </a:lnTo>
                    <a:lnTo>
                      <a:pt x="44" y="253"/>
                    </a:lnTo>
                    <a:lnTo>
                      <a:pt x="66" y="271"/>
                    </a:lnTo>
                    <a:lnTo>
                      <a:pt x="91" y="285"/>
                    </a:lnTo>
                    <a:lnTo>
                      <a:pt x="103" y="289"/>
                    </a:lnTo>
                    <a:lnTo>
                      <a:pt x="117" y="293"/>
                    </a:lnTo>
                    <a:lnTo>
                      <a:pt x="132" y="295"/>
                    </a:lnTo>
                    <a:lnTo>
                      <a:pt x="148" y="296"/>
                    </a:lnTo>
                    <a:lnTo>
                      <a:pt x="161" y="295"/>
                    </a:lnTo>
                    <a:lnTo>
                      <a:pt x="176" y="293"/>
                    </a:lnTo>
                    <a:lnTo>
                      <a:pt x="190" y="289"/>
                    </a:lnTo>
                    <a:lnTo>
                      <a:pt x="205" y="285"/>
                    </a:lnTo>
                    <a:lnTo>
                      <a:pt x="216" y="278"/>
                    </a:lnTo>
                    <a:lnTo>
                      <a:pt x="228" y="271"/>
                    </a:lnTo>
                    <a:lnTo>
                      <a:pt x="240" y="262"/>
                    </a:lnTo>
                    <a:lnTo>
                      <a:pt x="252" y="253"/>
                    </a:lnTo>
                    <a:lnTo>
                      <a:pt x="261" y="240"/>
                    </a:lnTo>
                    <a:lnTo>
                      <a:pt x="271" y="229"/>
                    </a:lnTo>
                    <a:lnTo>
                      <a:pt x="277" y="217"/>
                    </a:lnTo>
                    <a:lnTo>
                      <a:pt x="284" y="205"/>
                    </a:lnTo>
                    <a:lnTo>
                      <a:pt x="289" y="190"/>
                    </a:lnTo>
                    <a:lnTo>
                      <a:pt x="292" y="177"/>
                    </a:lnTo>
                    <a:lnTo>
                      <a:pt x="294" y="162"/>
                    </a:lnTo>
                    <a:lnTo>
                      <a:pt x="296" y="148"/>
                    </a:lnTo>
                    <a:lnTo>
                      <a:pt x="294" y="132"/>
                    </a:lnTo>
                    <a:lnTo>
                      <a:pt x="292" y="118"/>
                    </a:lnTo>
                    <a:lnTo>
                      <a:pt x="289" y="104"/>
                    </a:lnTo>
                    <a:lnTo>
                      <a:pt x="284" y="91"/>
                    </a:lnTo>
                    <a:lnTo>
                      <a:pt x="271" y="65"/>
                    </a:lnTo>
                    <a:lnTo>
                      <a:pt x="252" y="44"/>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2" name="Freeform 374">
                <a:extLst>
                  <a:ext uri="{FF2B5EF4-FFF2-40B4-BE49-F238E27FC236}">
                    <a16:creationId xmlns:a16="http://schemas.microsoft.com/office/drawing/2014/main" id="{A30D0111-CBE5-C196-8972-D54B5895B2B2}"/>
                  </a:ext>
                </a:extLst>
              </p:cNvPr>
              <p:cNvSpPr>
                <a:spLocks/>
              </p:cNvSpPr>
              <p:nvPr/>
            </p:nvSpPr>
            <p:spPr bwMode="auto">
              <a:xfrm>
                <a:off x="1706564" y="4206875"/>
                <a:ext cx="93663" cy="93662"/>
              </a:xfrm>
              <a:custGeom>
                <a:avLst/>
                <a:gdLst>
                  <a:gd name="T0" fmla="*/ 252 w 295"/>
                  <a:gd name="T1" fmla="*/ 43 h 295"/>
                  <a:gd name="T2" fmla="*/ 240 w 295"/>
                  <a:gd name="T3" fmla="*/ 31 h 295"/>
                  <a:gd name="T4" fmla="*/ 228 w 295"/>
                  <a:gd name="T5" fmla="*/ 23 h 295"/>
                  <a:gd name="T6" fmla="*/ 216 w 295"/>
                  <a:gd name="T7" fmla="*/ 15 h 295"/>
                  <a:gd name="T8" fmla="*/ 204 w 295"/>
                  <a:gd name="T9" fmla="*/ 10 h 295"/>
                  <a:gd name="T10" fmla="*/ 190 w 295"/>
                  <a:gd name="T11" fmla="*/ 4 h 295"/>
                  <a:gd name="T12" fmla="*/ 176 w 295"/>
                  <a:gd name="T13" fmla="*/ 2 h 295"/>
                  <a:gd name="T14" fmla="*/ 161 w 295"/>
                  <a:gd name="T15" fmla="*/ 0 h 295"/>
                  <a:gd name="T16" fmla="*/ 147 w 295"/>
                  <a:gd name="T17" fmla="*/ 0 h 295"/>
                  <a:gd name="T18" fmla="*/ 117 w 295"/>
                  <a:gd name="T19" fmla="*/ 2 h 295"/>
                  <a:gd name="T20" fmla="*/ 91 w 295"/>
                  <a:gd name="T21" fmla="*/ 10 h 295"/>
                  <a:gd name="T22" fmla="*/ 66 w 295"/>
                  <a:gd name="T23" fmla="*/ 23 h 295"/>
                  <a:gd name="T24" fmla="*/ 44 w 295"/>
                  <a:gd name="T25" fmla="*/ 43 h 295"/>
                  <a:gd name="T26" fmla="*/ 24 w 295"/>
                  <a:gd name="T27" fmla="*/ 64 h 295"/>
                  <a:gd name="T28" fmla="*/ 10 w 295"/>
                  <a:gd name="T29" fmla="*/ 91 h 295"/>
                  <a:gd name="T30" fmla="*/ 2 w 295"/>
                  <a:gd name="T31" fmla="*/ 117 h 295"/>
                  <a:gd name="T32" fmla="*/ 0 w 295"/>
                  <a:gd name="T33" fmla="*/ 147 h 295"/>
                  <a:gd name="T34" fmla="*/ 0 w 295"/>
                  <a:gd name="T35" fmla="*/ 161 h 295"/>
                  <a:gd name="T36" fmla="*/ 2 w 295"/>
                  <a:gd name="T37" fmla="*/ 176 h 295"/>
                  <a:gd name="T38" fmla="*/ 4 w 295"/>
                  <a:gd name="T39" fmla="*/ 190 h 295"/>
                  <a:gd name="T40" fmla="*/ 10 w 295"/>
                  <a:gd name="T41" fmla="*/ 204 h 295"/>
                  <a:gd name="T42" fmla="*/ 16 w 295"/>
                  <a:gd name="T43" fmla="*/ 216 h 295"/>
                  <a:gd name="T44" fmla="*/ 24 w 295"/>
                  <a:gd name="T45" fmla="*/ 228 h 295"/>
                  <a:gd name="T46" fmla="*/ 33 w 295"/>
                  <a:gd name="T47" fmla="*/ 240 h 295"/>
                  <a:gd name="T48" fmla="*/ 44 w 295"/>
                  <a:gd name="T49" fmla="*/ 252 h 295"/>
                  <a:gd name="T50" fmla="*/ 66 w 295"/>
                  <a:gd name="T51" fmla="*/ 270 h 295"/>
                  <a:gd name="T52" fmla="*/ 91 w 295"/>
                  <a:gd name="T53" fmla="*/ 284 h 295"/>
                  <a:gd name="T54" fmla="*/ 103 w 295"/>
                  <a:gd name="T55" fmla="*/ 289 h 295"/>
                  <a:gd name="T56" fmla="*/ 117 w 295"/>
                  <a:gd name="T57" fmla="*/ 292 h 295"/>
                  <a:gd name="T58" fmla="*/ 132 w 295"/>
                  <a:gd name="T59" fmla="*/ 294 h 295"/>
                  <a:gd name="T60" fmla="*/ 147 w 295"/>
                  <a:gd name="T61" fmla="*/ 295 h 295"/>
                  <a:gd name="T62" fmla="*/ 161 w 295"/>
                  <a:gd name="T63" fmla="*/ 294 h 295"/>
                  <a:gd name="T64" fmla="*/ 176 w 295"/>
                  <a:gd name="T65" fmla="*/ 292 h 295"/>
                  <a:gd name="T66" fmla="*/ 190 w 295"/>
                  <a:gd name="T67" fmla="*/ 289 h 295"/>
                  <a:gd name="T68" fmla="*/ 204 w 295"/>
                  <a:gd name="T69" fmla="*/ 284 h 295"/>
                  <a:gd name="T70" fmla="*/ 216 w 295"/>
                  <a:gd name="T71" fmla="*/ 277 h 295"/>
                  <a:gd name="T72" fmla="*/ 228 w 295"/>
                  <a:gd name="T73" fmla="*/ 270 h 295"/>
                  <a:gd name="T74" fmla="*/ 240 w 295"/>
                  <a:gd name="T75" fmla="*/ 261 h 295"/>
                  <a:gd name="T76" fmla="*/ 252 w 295"/>
                  <a:gd name="T77" fmla="*/ 252 h 295"/>
                  <a:gd name="T78" fmla="*/ 261 w 295"/>
                  <a:gd name="T79" fmla="*/ 240 h 295"/>
                  <a:gd name="T80" fmla="*/ 270 w 295"/>
                  <a:gd name="T81" fmla="*/ 228 h 295"/>
                  <a:gd name="T82" fmla="*/ 277 w 295"/>
                  <a:gd name="T83" fmla="*/ 216 h 295"/>
                  <a:gd name="T84" fmla="*/ 284 w 295"/>
                  <a:gd name="T85" fmla="*/ 204 h 295"/>
                  <a:gd name="T86" fmla="*/ 288 w 295"/>
                  <a:gd name="T87" fmla="*/ 190 h 295"/>
                  <a:gd name="T88" fmla="*/ 292 w 295"/>
                  <a:gd name="T89" fmla="*/ 176 h 295"/>
                  <a:gd name="T90" fmla="*/ 294 w 295"/>
                  <a:gd name="T91" fmla="*/ 161 h 295"/>
                  <a:gd name="T92" fmla="*/ 295 w 295"/>
                  <a:gd name="T93" fmla="*/ 147 h 295"/>
                  <a:gd name="T94" fmla="*/ 294 w 295"/>
                  <a:gd name="T95" fmla="*/ 132 h 295"/>
                  <a:gd name="T96" fmla="*/ 292 w 295"/>
                  <a:gd name="T97" fmla="*/ 117 h 295"/>
                  <a:gd name="T98" fmla="*/ 288 w 295"/>
                  <a:gd name="T99" fmla="*/ 103 h 295"/>
                  <a:gd name="T100" fmla="*/ 284 w 295"/>
                  <a:gd name="T101" fmla="*/ 91 h 295"/>
                  <a:gd name="T102" fmla="*/ 270 w 295"/>
                  <a:gd name="T103" fmla="*/ 64 h 295"/>
                  <a:gd name="T104" fmla="*/ 252 w 295"/>
                  <a:gd name="T105" fmla="*/ 4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5">
                    <a:moveTo>
                      <a:pt x="252" y="43"/>
                    </a:moveTo>
                    <a:lnTo>
                      <a:pt x="240" y="31"/>
                    </a:lnTo>
                    <a:lnTo>
                      <a:pt x="228" y="23"/>
                    </a:lnTo>
                    <a:lnTo>
                      <a:pt x="216" y="15"/>
                    </a:lnTo>
                    <a:lnTo>
                      <a:pt x="204" y="10"/>
                    </a:lnTo>
                    <a:lnTo>
                      <a:pt x="190" y="4"/>
                    </a:lnTo>
                    <a:lnTo>
                      <a:pt x="176" y="2"/>
                    </a:lnTo>
                    <a:lnTo>
                      <a:pt x="161" y="0"/>
                    </a:lnTo>
                    <a:lnTo>
                      <a:pt x="147" y="0"/>
                    </a:lnTo>
                    <a:lnTo>
                      <a:pt x="117" y="2"/>
                    </a:lnTo>
                    <a:lnTo>
                      <a:pt x="91" y="10"/>
                    </a:lnTo>
                    <a:lnTo>
                      <a:pt x="66" y="23"/>
                    </a:lnTo>
                    <a:lnTo>
                      <a:pt x="44" y="43"/>
                    </a:lnTo>
                    <a:lnTo>
                      <a:pt x="24" y="64"/>
                    </a:lnTo>
                    <a:lnTo>
                      <a:pt x="10" y="91"/>
                    </a:lnTo>
                    <a:lnTo>
                      <a:pt x="2" y="117"/>
                    </a:lnTo>
                    <a:lnTo>
                      <a:pt x="0" y="147"/>
                    </a:lnTo>
                    <a:lnTo>
                      <a:pt x="0" y="161"/>
                    </a:lnTo>
                    <a:lnTo>
                      <a:pt x="2" y="176"/>
                    </a:lnTo>
                    <a:lnTo>
                      <a:pt x="4" y="190"/>
                    </a:lnTo>
                    <a:lnTo>
                      <a:pt x="10" y="204"/>
                    </a:lnTo>
                    <a:lnTo>
                      <a:pt x="16" y="216"/>
                    </a:lnTo>
                    <a:lnTo>
                      <a:pt x="24" y="228"/>
                    </a:lnTo>
                    <a:lnTo>
                      <a:pt x="33" y="240"/>
                    </a:lnTo>
                    <a:lnTo>
                      <a:pt x="44" y="252"/>
                    </a:lnTo>
                    <a:lnTo>
                      <a:pt x="66" y="270"/>
                    </a:lnTo>
                    <a:lnTo>
                      <a:pt x="91" y="284"/>
                    </a:lnTo>
                    <a:lnTo>
                      <a:pt x="103" y="289"/>
                    </a:lnTo>
                    <a:lnTo>
                      <a:pt x="117" y="292"/>
                    </a:lnTo>
                    <a:lnTo>
                      <a:pt x="132" y="294"/>
                    </a:lnTo>
                    <a:lnTo>
                      <a:pt x="147" y="295"/>
                    </a:lnTo>
                    <a:lnTo>
                      <a:pt x="161" y="294"/>
                    </a:lnTo>
                    <a:lnTo>
                      <a:pt x="176" y="292"/>
                    </a:lnTo>
                    <a:lnTo>
                      <a:pt x="190" y="289"/>
                    </a:lnTo>
                    <a:lnTo>
                      <a:pt x="204" y="284"/>
                    </a:lnTo>
                    <a:lnTo>
                      <a:pt x="216" y="277"/>
                    </a:lnTo>
                    <a:lnTo>
                      <a:pt x="228" y="270"/>
                    </a:lnTo>
                    <a:lnTo>
                      <a:pt x="240" y="261"/>
                    </a:lnTo>
                    <a:lnTo>
                      <a:pt x="252" y="252"/>
                    </a:lnTo>
                    <a:lnTo>
                      <a:pt x="261" y="240"/>
                    </a:lnTo>
                    <a:lnTo>
                      <a:pt x="270" y="228"/>
                    </a:lnTo>
                    <a:lnTo>
                      <a:pt x="277" y="216"/>
                    </a:lnTo>
                    <a:lnTo>
                      <a:pt x="284" y="204"/>
                    </a:lnTo>
                    <a:lnTo>
                      <a:pt x="288" y="190"/>
                    </a:lnTo>
                    <a:lnTo>
                      <a:pt x="292" y="176"/>
                    </a:lnTo>
                    <a:lnTo>
                      <a:pt x="294" y="161"/>
                    </a:lnTo>
                    <a:lnTo>
                      <a:pt x="295" y="147"/>
                    </a:lnTo>
                    <a:lnTo>
                      <a:pt x="294" y="132"/>
                    </a:lnTo>
                    <a:lnTo>
                      <a:pt x="292" y="117"/>
                    </a:lnTo>
                    <a:lnTo>
                      <a:pt x="288" y="103"/>
                    </a:lnTo>
                    <a:lnTo>
                      <a:pt x="284" y="91"/>
                    </a:lnTo>
                    <a:lnTo>
                      <a:pt x="270" y="64"/>
                    </a:lnTo>
                    <a:lnTo>
                      <a:pt x="252" y="43"/>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3" name="Freeform 375">
                <a:extLst>
                  <a:ext uri="{FF2B5EF4-FFF2-40B4-BE49-F238E27FC236}">
                    <a16:creationId xmlns:a16="http://schemas.microsoft.com/office/drawing/2014/main" id="{2CC81E38-4C48-612D-977E-BCC4C3017579}"/>
                  </a:ext>
                </a:extLst>
              </p:cNvPr>
              <p:cNvSpPr>
                <a:spLocks/>
              </p:cNvSpPr>
              <p:nvPr/>
            </p:nvSpPr>
            <p:spPr bwMode="auto">
              <a:xfrm>
                <a:off x="1720851" y="4433887"/>
                <a:ext cx="93663" cy="93662"/>
              </a:xfrm>
              <a:custGeom>
                <a:avLst/>
                <a:gdLst>
                  <a:gd name="T0" fmla="*/ 252 w 295"/>
                  <a:gd name="T1" fmla="*/ 44 h 296"/>
                  <a:gd name="T2" fmla="*/ 240 w 295"/>
                  <a:gd name="T3" fmla="*/ 32 h 296"/>
                  <a:gd name="T4" fmla="*/ 228 w 295"/>
                  <a:gd name="T5" fmla="*/ 24 h 296"/>
                  <a:gd name="T6" fmla="*/ 216 w 295"/>
                  <a:gd name="T7" fmla="*/ 16 h 296"/>
                  <a:gd name="T8" fmla="*/ 204 w 295"/>
                  <a:gd name="T9" fmla="*/ 11 h 296"/>
                  <a:gd name="T10" fmla="*/ 190 w 295"/>
                  <a:gd name="T11" fmla="*/ 5 h 296"/>
                  <a:gd name="T12" fmla="*/ 176 w 295"/>
                  <a:gd name="T13" fmla="*/ 3 h 296"/>
                  <a:gd name="T14" fmla="*/ 161 w 295"/>
                  <a:gd name="T15" fmla="*/ 0 h 296"/>
                  <a:gd name="T16" fmla="*/ 148 w 295"/>
                  <a:gd name="T17" fmla="*/ 0 h 296"/>
                  <a:gd name="T18" fmla="*/ 117 w 295"/>
                  <a:gd name="T19" fmla="*/ 3 h 296"/>
                  <a:gd name="T20" fmla="*/ 91 w 295"/>
                  <a:gd name="T21" fmla="*/ 11 h 296"/>
                  <a:gd name="T22" fmla="*/ 66 w 295"/>
                  <a:gd name="T23" fmla="*/ 24 h 296"/>
                  <a:gd name="T24" fmla="*/ 44 w 295"/>
                  <a:gd name="T25" fmla="*/ 44 h 296"/>
                  <a:gd name="T26" fmla="*/ 24 w 295"/>
                  <a:gd name="T27" fmla="*/ 65 h 296"/>
                  <a:gd name="T28" fmla="*/ 10 w 295"/>
                  <a:gd name="T29" fmla="*/ 91 h 296"/>
                  <a:gd name="T30" fmla="*/ 2 w 295"/>
                  <a:gd name="T31" fmla="*/ 118 h 296"/>
                  <a:gd name="T32" fmla="*/ 0 w 295"/>
                  <a:gd name="T33" fmla="*/ 148 h 296"/>
                  <a:gd name="T34" fmla="*/ 0 w 295"/>
                  <a:gd name="T35" fmla="*/ 162 h 296"/>
                  <a:gd name="T36" fmla="*/ 2 w 295"/>
                  <a:gd name="T37" fmla="*/ 177 h 296"/>
                  <a:gd name="T38" fmla="*/ 4 w 295"/>
                  <a:gd name="T39" fmla="*/ 190 h 296"/>
                  <a:gd name="T40" fmla="*/ 10 w 295"/>
                  <a:gd name="T41" fmla="*/ 205 h 296"/>
                  <a:gd name="T42" fmla="*/ 16 w 295"/>
                  <a:gd name="T43" fmla="*/ 217 h 296"/>
                  <a:gd name="T44" fmla="*/ 24 w 295"/>
                  <a:gd name="T45" fmla="*/ 229 h 296"/>
                  <a:gd name="T46" fmla="*/ 33 w 295"/>
                  <a:gd name="T47" fmla="*/ 240 h 296"/>
                  <a:gd name="T48" fmla="*/ 44 w 295"/>
                  <a:gd name="T49" fmla="*/ 253 h 296"/>
                  <a:gd name="T50" fmla="*/ 66 w 295"/>
                  <a:gd name="T51" fmla="*/ 271 h 296"/>
                  <a:gd name="T52" fmla="*/ 91 w 295"/>
                  <a:gd name="T53" fmla="*/ 285 h 296"/>
                  <a:gd name="T54" fmla="*/ 103 w 295"/>
                  <a:gd name="T55" fmla="*/ 289 h 296"/>
                  <a:gd name="T56" fmla="*/ 117 w 295"/>
                  <a:gd name="T57" fmla="*/ 293 h 296"/>
                  <a:gd name="T58" fmla="*/ 132 w 295"/>
                  <a:gd name="T59" fmla="*/ 295 h 296"/>
                  <a:gd name="T60" fmla="*/ 148 w 295"/>
                  <a:gd name="T61" fmla="*/ 296 h 296"/>
                  <a:gd name="T62" fmla="*/ 161 w 295"/>
                  <a:gd name="T63" fmla="*/ 295 h 296"/>
                  <a:gd name="T64" fmla="*/ 176 w 295"/>
                  <a:gd name="T65" fmla="*/ 293 h 296"/>
                  <a:gd name="T66" fmla="*/ 190 w 295"/>
                  <a:gd name="T67" fmla="*/ 289 h 296"/>
                  <a:gd name="T68" fmla="*/ 204 w 295"/>
                  <a:gd name="T69" fmla="*/ 285 h 296"/>
                  <a:gd name="T70" fmla="*/ 216 w 295"/>
                  <a:gd name="T71" fmla="*/ 278 h 296"/>
                  <a:gd name="T72" fmla="*/ 228 w 295"/>
                  <a:gd name="T73" fmla="*/ 271 h 296"/>
                  <a:gd name="T74" fmla="*/ 240 w 295"/>
                  <a:gd name="T75" fmla="*/ 262 h 296"/>
                  <a:gd name="T76" fmla="*/ 252 w 295"/>
                  <a:gd name="T77" fmla="*/ 253 h 296"/>
                  <a:gd name="T78" fmla="*/ 261 w 295"/>
                  <a:gd name="T79" fmla="*/ 240 h 296"/>
                  <a:gd name="T80" fmla="*/ 270 w 295"/>
                  <a:gd name="T81" fmla="*/ 229 h 296"/>
                  <a:gd name="T82" fmla="*/ 277 w 295"/>
                  <a:gd name="T83" fmla="*/ 217 h 296"/>
                  <a:gd name="T84" fmla="*/ 284 w 295"/>
                  <a:gd name="T85" fmla="*/ 205 h 296"/>
                  <a:gd name="T86" fmla="*/ 289 w 295"/>
                  <a:gd name="T87" fmla="*/ 190 h 296"/>
                  <a:gd name="T88" fmla="*/ 292 w 295"/>
                  <a:gd name="T89" fmla="*/ 177 h 296"/>
                  <a:gd name="T90" fmla="*/ 294 w 295"/>
                  <a:gd name="T91" fmla="*/ 162 h 296"/>
                  <a:gd name="T92" fmla="*/ 295 w 295"/>
                  <a:gd name="T93" fmla="*/ 148 h 296"/>
                  <a:gd name="T94" fmla="*/ 294 w 295"/>
                  <a:gd name="T95" fmla="*/ 132 h 296"/>
                  <a:gd name="T96" fmla="*/ 292 w 295"/>
                  <a:gd name="T97" fmla="*/ 118 h 296"/>
                  <a:gd name="T98" fmla="*/ 289 w 295"/>
                  <a:gd name="T99" fmla="*/ 104 h 296"/>
                  <a:gd name="T100" fmla="*/ 284 w 295"/>
                  <a:gd name="T101" fmla="*/ 91 h 296"/>
                  <a:gd name="T102" fmla="*/ 270 w 295"/>
                  <a:gd name="T103" fmla="*/ 65 h 296"/>
                  <a:gd name="T104" fmla="*/ 252 w 295"/>
                  <a:gd name="T105" fmla="*/ 4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52" y="44"/>
                    </a:moveTo>
                    <a:lnTo>
                      <a:pt x="240" y="32"/>
                    </a:lnTo>
                    <a:lnTo>
                      <a:pt x="228" y="24"/>
                    </a:lnTo>
                    <a:lnTo>
                      <a:pt x="216" y="16"/>
                    </a:lnTo>
                    <a:lnTo>
                      <a:pt x="204" y="11"/>
                    </a:lnTo>
                    <a:lnTo>
                      <a:pt x="190" y="5"/>
                    </a:lnTo>
                    <a:lnTo>
                      <a:pt x="176" y="3"/>
                    </a:lnTo>
                    <a:lnTo>
                      <a:pt x="161" y="0"/>
                    </a:lnTo>
                    <a:lnTo>
                      <a:pt x="148" y="0"/>
                    </a:lnTo>
                    <a:lnTo>
                      <a:pt x="117" y="3"/>
                    </a:lnTo>
                    <a:lnTo>
                      <a:pt x="91" y="11"/>
                    </a:lnTo>
                    <a:lnTo>
                      <a:pt x="66" y="24"/>
                    </a:lnTo>
                    <a:lnTo>
                      <a:pt x="44" y="44"/>
                    </a:lnTo>
                    <a:lnTo>
                      <a:pt x="24" y="65"/>
                    </a:lnTo>
                    <a:lnTo>
                      <a:pt x="10" y="91"/>
                    </a:lnTo>
                    <a:lnTo>
                      <a:pt x="2" y="118"/>
                    </a:lnTo>
                    <a:lnTo>
                      <a:pt x="0" y="148"/>
                    </a:lnTo>
                    <a:lnTo>
                      <a:pt x="0" y="162"/>
                    </a:lnTo>
                    <a:lnTo>
                      <a:pt x="2" y="177"/>
                    </a:lnTo>
                    <a:lnTo>
                      <a:pt x="4" y="190"/>
                    </a:lnTo>
                    <a:lnTo>
                      <a:pt x="10" y="205"/>
                    </a:lnTo>
                    <a:lnTo>
                      <a:pt x="16" y="217"/>
                    </a:lnTo>
                    <a:lnTo>
                      <a:pt x="24" y="229"/>
                    </a:lnTo>
                    <a:lnTo>
                      <a:pt x="33" y="240"/>
                    </a:lnTo>
                    <a:lnTo>
                      <a:pt x="44" y="253"/>
                    </a:lnTo>
                    <a:lnTo>
                      <a:pt x="66" y="271"/>
                    </a:lnTo>
                    <a:lnTo>
                      <a:pt x="91" y="285"/>
                    </a:lnTo>
                    <a:lnTo>
                      <a:pt x="103" y="289"/>
                    </a:lnTo>
                    <a:lnTo>
                      <a:pt x="117" y="293"/>
                    </a:lnTo>
                    <a:lnTo>
                      <a:pt x="132" y="295"/>
                    </a:lnTo>
                    <a:lnTo>
                      <a:pt x="148" y="296"/>
                    </a:lnTo>
                    <a:lnTo>
                      <a:pt x="161" y="295"/>
                    </a:lnTo>
                    <a:lnTo>
                      <a:pt x="176" y="293"/>
                    </a:lnTo>
                    <a:lnTo>
                      <a:pt x="190" y="289"/>
                    </a:lnTo>
                    <a:lnTo>
                      <a:pt x="204" y="285"/>
                    </a:lnTo>
                    <a:lnTo>
                      <a:pt x="216" y="278"/>
                    </a:lnTo>
                    <a:lnTo>
                      <a:pt x="228" y="271"/>
                    </a:lnTo>
                    <a:lnTo>
                      <a:pt x="240" y="262"/>
                    </a:lnTo>
                    <a:lnTo>
                      <a:pt x="252" y="253"/>
                    </a:lnTo>
                    <a:lnTo>
                      <a:pt x="261" y="240"/>
                    </a:lnTo>
                    <a:lnTo>
                      <a:pt x="270" y="229"/>
                    </a:lnTo>
                    <a:lnTo>
                      <a:pt x="277" y="217"/>
                    </a:lnTo>
                    <a:lnTo>
                      <a:pt x="284" y="205"/>
                    </a:lnTo>
                    <a:lnTo>
                      <a:pt x="289" y="190"/>
                    </a:lnTo>
                    <a:lnTo>
                      <a:pt x="292" y="177"/>
                    </a:lnTo>
                    <a:lnTo>
                      <a:pt x="294" y="162"/>
                    </a:lnTo>
                    <a:lnTo>
                      <a:pt x="295" y="148"/>
                    </a:lnTo>
                    <a:lnTo>
                      <a:pt x="294" y="132"/>
                    </a:lnTo>
                    <a:lnTo>
                      <a:pt x="292" y="118"/>
                    </a:lnTo>
                    <a:lnTo>
                      <a:pt x="289" y="104"/>
                    </a:lnTo>
                    <a:lnTo>
                      <a:pt x="284" y="91"/>
                    </a:lnTo>
                    <a:lnTo>
                      <a:pt x="270" y="65"/>
                    </a:lnTo>
                    <a:lnTo>
                      <a:pt x="252" y="44"/>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4" name="Freeform 376">
                <a:extLst>
                  <a:ext uri="{FF2B5EF4-FFF2-40B4-BE49-F238E27FC236}">
                    <a16:creationId xmlns:a16="http://schemas.microsoft.com/office/drawing/2014/main" id="{5E3AC55E-5D8C-37FE-129E-934D84FDE0DF}"/>
                  </a:ext>
                </a:extLst>
              </p:cNvPr>
              <p:cNvSpPr>
                <a:spLocks/>
              </p:cNvSpPr>
              <p:nvPr/>
            </p:nvSpPr>
            <p:spPr bwMode="auto">
              <a:xfrm>
                <a:off x="1727201" y="4548187"/>
                <a:ext cx="93663" cy="93662"/>
              </a:xfrm>
              <a:custGeom>
                <a:avLst/>
                <a:gdLst>
                  <a:gd name="T0" fmla="*/ 253 w 296"/>
                  <a:gd name="T1" fmla="*/ 43 h 296"/>
                  <a:gd name="T2" fmla="*/ 240 w 296"/>
                  <a:gd name="T3" fmla="*/ 32 h 296"/>
                  <a:gd name="T4" fmla="*/ 229 w 296"/>
                  <a:gd name="T5" fmla="*/ 24 h 296"/>
                  <a:gd name="T6" fmla="*/ 216 w 296"/>
                  <a:gd name="T7" fmla="*/ 16 h 296"/>
                  <a:gd name="T8" fmla="*/ 205 w 296"/>
                  <a:gd name="T9" fmla="*/ 10 h 296"/>
                  <a:gd name="T10" fmla="*/ 190 w 296"/>
                  <a:gd name="T11" fmla="*/ 4 h 296"/>
                  <a:gd name="T12" fmla="*/ 177 w 296"/>
                  <a:gd name="T13" fmla="*/ 2 h 296"/>
                  <a:gd name="T14" fmla="*/ 162 w 296"/>
                  <a:gd name="T15" fmla="*/ 0 h 296"/>
                  <a:gd name="T16" fmla="*/ 148 w 296"/>
                  <a:gd name="T17" fmla="*/ 0 h 296"/>
                  <a:gd name="T18" fmla="*/ 117 w 296"/>
                  <a:gd name="T19" fmla="*/ 2 h 296"/>
                  <a:gd name="T20" fmla="*/ 91 w 296"/>
                  <a:gd name="T21" fmla="*/ 10 h 296"/>
                  <a:gd name="T22" fmla="*/ 66 w 296"/>
                  <a:gd name="T23" fmla="*/ 24 h 296"/>
                  <a:gd name="T24" fmla="*/ 45 w 296"/>
                  <a:gd name="T25" fmla="*/ 43 h 296"/>
                  <a:gd name="T26" fmla="*/ 24 w 296"/>
                  <a:gd name="T27" fmla="*/ 65 h 296"/>
                  <a:gd name="T28" fmla="*/ 11 w 296"/>
                  <a:gd name="T29" fmla="*/ 91 h 296"/>
                  <a:gd name="T30" fmla="*/ 3 w 296"/>
                  <a:gd name="T31" fmla="*/ 117 h 296"/>
                  <a:gd name="T32" fmla="*/ 0 w 296"/>
                  <a:gd name="T33" fmla="*/ 148 h 296"/>
                  <a:gd name="T34" fmla="*/ 0 w 296"/>
                  <a:gd name="T35" fmla="*/ 161 h 296"/>
                  <a:gd name="T36" fmla="*/ 3 w 296"/>
                  <a:gd name="T37" fmla="*/ 176 h 296"/>
                  <a:gd name="T38" fmla="*/ 5 w 296"/>
                  <a:gd name="T39" fmla="*/ 190 h 296"/>
                  <a:gd name="T40" fmla="*/ 11 w 296"/>
                  <a:gd name="T41" fmla="*/ 205 h 296"/>
                  <a:gd name="T42" fmla="*/ 16 w 296"/>
                  <a:gd name="T43" fmla="*/ 216 h 296"/>
                  <a:gd name="T44" fmla="*/ 24 w 296"/>
                  <a:gd name="T45" fmla="*/ 229 h 296"/>
                  <a:gd name="T46" fmla="*/ 33 w 296"/>
                  <a:gd name="T47" fmla="*/ 240 h 296"/>
                  <a:gd name="T48" fmla="*/ 45 w 296"/>
                  <a:gd name="T49" fmla="*/ 252 h 296"/>
                  <a:gd name="T50" fmla="*/ 66 w 296"/>
                  <a:gd name="T51" fmla="*/ 271 h 296"/>
                  <a:gd name="T52" fmla="*/ 91 w 296"/>
                  <a:gd name="T53" fmla="*/ 284 h 296"/>
                  <a:gd name="T54" fmla="*/ 104 w 296"/>
                  <a:gd name="T55" fmla="*/ 289 h 296"/>
                  <a:gd name="T56" fmla="*/ 117 w 296"/>
                  <a:gd name="T57" fmla="*/ 292 h 296"/>
                  <a:gd name="T58" fmla="*/ 132 w 296"/>
                  <a:gd name="T59" fmla="*/ 295 h 296"/>
                  <a:gd name="T60" fmla="*/ 148 w 296"/>
                  <a:gd name="T61" fmla="*/ 296 h 296"/>
                  <a:gd name="T62" fmla="*/ 162 w 296"/>
                  <a:gd name="T63" fmla="*/ 295 h 296"/>
                  <a:gd name="T64" fmla="*/ 177 w 296"/>
                  <a:gd name="T65" fmla="*/ 292 h 296"/>
                  <a:gd name="T66" fmla="*/ 190 w 296"/>
                  <a:gd name="T67" fmla="*/ 289 h 296"/>
                  <a:gd name="T68" fmla="*/ 205 w 296"/>
                  <a:gd name="T69" fmla="*/ 284 h 296"/>
                  <a:gd name="T70" fmla="*/ 216 w 296"/>
                  <a:gd name="T71" fmla="*/ 277 h 296"/>
                  <a:gd name="T72" fmla="*/ 229 w 296"/>
                  <a:gd name="T73" fmla="*/ 271 h 296"/>
                  <a:gd name="T74" fmla="*/ 240 w 296"/>
                  <a:gd name="T75" fmla="*/ 262 h 296"/>
                  <a:gd name="T76" fmla="*/ 253 w 296"/>
                  <a:gd name="T77" fmla="*/ 252 h 296"/>
                  <a:gd name="T78" fmla="*/ 262 w 296"/>
                  <a:gd name="T79" fmla="*/ 240 h 296"/>
                  <a:gd name="T80" fmla="*/ 271 w 296"/>
                  <a:gd name="T81" fmla="*/ 229 h 296"/>
                  <a:gd name="T82" fmla="*/ 278 w 296"/>
                  <a:gd name="T83" fmla="*/ 216 h 296"/>
                  <a:gd name="T84" fmla="*/ 285 w 296"/>
                  <a:gd name="T85" fmla="*/ 205 h 296"/>
                  <a:gd name="T86" fmla="*/ 289 w 296"/>
                  <a:gd name="T87" fmla="*/ 190 h 296"/>
                  <a:gd name="T88" fmla="*/ 293 w 296"/>
                  <a:gd name="T89" fmla="*/ 176 h 296"/>
                  <a:gd name="T90" fmla="*/ 295 w 296"/>
                  <a:gd name="T91" fmla="*/ 161 h 296"/>
                  <a:gd name="T92" fmla="*/ 296 w 296"/>
                  <a:gd name="T93" fmla="*/ 148 h 296"/>
                  <a:gd name="T94" fmla="*/ 295 w 296"/>
                  <a:gd name="T95" fmla="*/ 132 h 296"/>
                  <a:gd name="T96" fmla="*/ 293 w 296"/>
                  <a:gd name="T97" fmla="*/ 117 h 296"/>
                  <a:gd name="T98" fmla="*/ 289 w 296"/>
                  <a:gd name="T99" fmla="*/ 103 h 296"/>
                  <a:gd name="T100" fmla="*/ 285 w 296"/>
                  <a:gd name="T101" fmla="*/ 91 h 296"/>
                  <a:gd name="T102" fmla="*/ 271 w 296"/>
                  <a:gd name="T103" fmla="*/ 65 h 296"/>
                  <a:gd name="T104" fmla="*/ 253 w 296"/>
                  <a:gd name="T105"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53" y="43"/>
                    </a:moveTo>
                    <a:lnTo>
                      <a:pt x="240" y="32"/>
                    </a:lnTo>
                    <a:lnTo>
                      <a:pt x="229" y="24"/>
                    </a:lnTo>
                    <a:lnTo>
                      <a:pt x="216" y="16"/>
                    </a:lnTo>
                    <a:lnTo>
                      <a:pt x="205" y="10"/>
                    </a:lnTo>
                    <a:lnTo>
                      <a:pt x="190" y="4"/>
                    </a:lnTo>
                    <a:lnTo>
                      <a:pt x="177" y="2"/>
                    </a:lnTo>
                    <a:lnTo>
                      <a:pt x="162" y="0"/>
                    </a:lnTo>
                    <a:lnTo>
                      <a:pt x="148" y="0"/>
                    </a:lnTo>
                    <a:lnTo>
                      <a:pt x="117" y="2"/>
                    </a:lnTo>
                    <a:lnTo>
                      <a:pt x="91" y="10"/>
                    </a:lnTo>
                    <a:lnTo>
                      <a:pt x="66" y="24"/>
                    </a:lnTo>
                    <a:lnTo>
                      <a:pt x="45" y="43"/>
                    </a:lnTo>
                    <a:lnTo>
                      <a:pt x="24" y="65"/>
                    </a:lnTo>
                    <a:lnTo>
                      <a:pt x="11" y="91"/>
                    </a:lnTo>
                    <a:lnTo>
                      <a:pt x="3" y="117"/>
                    </a:lnTo>
                    <a:lnTo>
                      <a:pt x="0" y="148"/>
                    </a:lnTo>
                    <a:lnTo>
                      <a:pt x="0" y="161"/>
                    </a:lnTo>
                    <a:lnTo>
                      <a:pt x="3" y="176"/>
                    </a:lnTo>
                    <a:lnTo>
                      <a:pt x="5" y="190"/>
                    </a:lnTo>
                    <a:lnTo>
                      <a:pt x="11" y="205"/>
                    </a:lnTo>
                    <a:lnTo>
                      <a:pt x="16" y="216"/>
                    </a:lnTo>
                    <a:lnTo>
                      <a:pt x="24" y="229"/>
                    </a:lnTo>
                    <a:lnTo>
                      <a:pt x="33" y="240"/>
                    </a:lnTo>
                    <a:lnTo>
                      <a:pt x="45" y="252"/>
                    </a:lnTo>
                    <a:lnTo>
                      <a:pt x="66" y="271"/>
                    </a:lnTo>
                    <a:lnTo>
                      <a:pt x="91" y="284"/>
                    </a:lnTo>
                    <a:lnTo>
                      <a:pt x="104" y="289"/>
                    </a:lnTo>
                    <a:lnTo>
                      <a:pt x="117" y="292"/>
                    </a:lnTo>
                    <a:lnTo>
                      <a:pt x="132" y="295"/>
                    </a:lnTo>
                    <a:lnTo>
                      <a:pt x="148" y="296"/>
                    </a:lnTo>
                    <a:lnTo>
                      <a:pt x="162" y="295"/>
                    </a:lnTo>
                    <a:lnTo>
                      <a:pt x="177" y="292"/>
                    </a:lnTo>
                    <a:lnTo>
                      <a:pt x="190" y="289"/>
                    </a:lnTo>
                    <a:lnTo>
                      <a:pt x="205" y="284"/>
                    </a:lnTo>
                    <a:lnTo>
                      <a:pt x="216" y="277"/>
                    </a:lnTo>
                    <a:lnTo>
                      <a:pt x="229" y="271"/>
                    </a:lnTo>
                    <a:lnTo>
                      <a:pt x="240" y="262"/>
                    </a:lnTo>
                    <a:lnTo>
                      <a:pt x="253" y="252"/>
                    </a:lnTo>
                    <a:lnTo>
                      <a:pt x="262" y="240"/>
                    </a:lnTo>
                    <a:lnTo>
                      <a:pt x="271" y="229"/>
                    </a:lnTo>
                    <a:lnTo>
                      <a:pt x="278" y="216"/>
                    </a:lnTo>
                    <a:lnTo>
                      <a:pt x="285" y="205"/>
                    </a:lnTo>
                    <a:lnTo>
                      <a:pt x="289" y="190"/>
                    </a:lnTo>
                    <a:lnTo>
                      <a:pt x="293" y="176"/>
                    </a:lnTo>
                    <a:lnTo>
                      <a:pt x="295" y="161"/>
                    </a:lnTo>
                    <a:lnTo>
                      <a:pt x="296" y="148"/>
                    </a:lnTo>
                    <a:lnTo>
                      <a:pt x="295" y="132"/>
                    </a:lnTo>
                    <a:lnTo>
                      <a:pt x="293" y="117"/>
                    </a:lnTo>
                    <a:lnTo>
                      <a:pt x="289" y="103"/>
                    </a:lnTo>
                    <a:lnTo>
                      <a:pt x="285" y="91"/>
                    </a:lnTo>
                    <a:lnTo>
                      <a:pt x="271" y="65"/>
                    </a:lnTo>
                    <a:lnTo>
                      <a:pt x="253" y="43"/>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5" name="Freeform 377">
                <a:extLst>
                  <a:ext uri="{FF2B5EF4-FFF2-40B4-BE49-F238E27FC236}">
                    <a16:creationId xmlns:a16="http://schemas.microsoft.com/office/drawing/2014/main" id="{DE1D5AD3-A4D4-4A06-EB29-B3E7367AEA8C}"/>
                  </a:ext>
                </a:extLst>
              </p:cNvPr>
              <p:cNvSpPr>
                <a:spLocks/>
              </p:cNvSpPr>
              <p:nvPr/>
            </p:nvSpPr>
            <p:spPr bwMode="auto">
              <a:xfrm>
                <a:off x="1984376" y="4618037"/>
                <a:ext cx="93663" cy="93662"/>
              </a:xfrm>
              <a:custGeom>
                <a:avLst/>
                <a:gdLst>
                  <a:gd name="T0" fmla="*/ 252 w 295"/>
                  <a:gd name="T1" fmla="*/ 44 h 296"/>
                  <a:gd name="T2" fmla="*/ 240 w 295"/>
                  <a:gd name="T3" fmla="*/ 32 h 296"/>
                  <a:gd name="T4" fmla="*/ 228 w 295"/>
                  <a:gd name="T5" fmla="*/ 24 h 296"/>
                  <a:gd name="T6" fmla="*/ 216 w 295"/>
                  <a:gd name="T7" fmla="*/ 16 h 296"/>
                  <a:gd name="T8" fmla="*/ 204 w 295"/>
                  <a:gd name="T9" fmla="*/ 11 h 296"/>
                  <a:gd name="T10" fmla="*/ 190 w 295"/>
                  <a:gd name="T11" fmla="*/ 5 h 296"/>
                  <a:gd name="T12" fmla="*/ 176 w 295"/>
                  <a:gd name="T13" fmla="*/ 3 h 296"/>
                  <a:gd name="T14" fmla="*/ 161 w 295"/>
                  <a:gd name="T15" fmla="*/ 0 h 296"/>
                  <a:gd name="T16" fmla="*/ 148 w 295"/>
                  <a:gd name="T17" fmla="*/ 0 h 296"/>
                  <a:gd name="T18" fmla="*/ 117 w 295"/>
                  <a:gd name="T19" fmla="*/ 3 h 296"/>
                  <a:gd name="T20" fmla="*/ 91 w 295"/>
                  <a:gd name="T21" fmla="*/ 11 h 296"/>
                  <a:gd name="T22" fmla="*/ 66 w 295"/>
                  <a:gd name="T23" fmla="*/ 24 h 296"/>
                  <a:gd name="T24" fmla="*/ 44 w 295"/>
                  <a:gd name="T25" fmla="*/ 44 h 296"/>
                  <a:gd name="T26" fmla="*/ 24 w 295"/>
                  <a:gd name="T27" fmla="*/ 65 h 296"/>
                  <a:gd name="T28" fmla="*/ 10 w 295"/>
                  <a:gd name="T29" fmla="*/ 91 h 296"/>
                  <a:gd name="T30" fmla="*/ 2 w 295"/>
                  <a:gd name="T31" fmla="*/ 118 h 296"/>
                  <a:gd name="T32" fmla="*/ 0 w 295"/>
                  <a:gd name="T33" fmla="*/ 148 h 296"/>
                  <a:gd name="T34" fmla="*/ 0 w 295"/>
                  <a:gd name="T35" fmla="*/ 162 h 296"/>
                  <a:gd name="T36" fmla="*/ 2 w 295"/>
                  <a:gd name="T37" fmla="*/ 177 h 296"/>
                  <a:gd name="T38" fmla="*/ 4 w 295"/>
                  <a:gd name="T39" fmla="*/ 190 h 296"/>
                  <a:gd name="T40" fmla="*/ 10 w 295"/>
                  <a:gd name="T41" fmla="*/ 205 h 296"/>
                  <a:gd name="T42" fmla="*/ 16 w 295"/>
                  <a:gd name="T43" fmla="*/ 217 h 296"/>
                  <a:gd name="T44" fmla="*/ 24 w 295"/>
                  <a:gd name="T45" fmla="*/ 229 h 296"/>
                  <a:gd name="T46" fmla="*/ 33 w 295"/>
                  <a:gd name="T47" fmla="*/ 241 h 296"/>
                  <a:gd name="T48" fmla="*/ 44 w 295"/>
                  <a:gd name="T49" fmla="*/ 253 h 296"/>
                  <a:gd name="T50" fmla="*/ 66 w 295"/>
                  <a:gd name="T51" fmla="*/ 271 h 296"/>
                  <a:gd name="T52" fmla="*/ 91 w 295"/>
                  <a:gd name="T53" fmla="*/ 285 h 296"/>
                  <a:gd name="T54" fmla="*/ 103 w 295"/>
                  <a:gd name="T55" fmla="*/ 289 h 296"/>
                  <a:gd name="T56" fmla="*/ 117 w 295"/>
                  <a:gd name="T57" fmla="*/ 293 h 296"/>
                  <a:gd name="T58" fmla="*/ 132 w 295"/>
                  <a:gd name="T59" fmla="*/ 295 h 296"/>
                  <a:gd name="T60" fmla="*/ 148 w 295"/>
                  <a:gd name="T61" fmla="*/ 296 h 296"/>
                  <a:gd name="T62" fmla="*/ 161 w 295"/>
                  <a:gd name="T63" fmla="*/ 295 h 296"/>
                  <a:gd name="T64" fmla="*/ 176 w 295"/>
                  <a:gd name="T65" fmla="*/ 293 h 296"/>
                  <a:gd name="T66" fmla="*/ 190 w 295"/>
                  <a:gd name="T67" fmla="*/ 289 h 296"/>
                  <a:gd name="T68" fmla="*/ 204 w 295"/>
                  <a:gd name="T69" fmla="*/ 285 h 296"/>
                  <a:gd name="T70" fmla="*/ 216 w 295"/>
                  <a:gd name="T71" fmla="*/ 278 h 296"/>
                  <a:gd name="T72" fmla="*/ 228 w 295"/>
                  <a:gd name="T73" fmla="*/ 271 h 296"/>
                  <a:gd name="T74" fmla="*/ 240 w 295"/>
                  <a:gd name="T75" fmla="*/ 262 h 296"/>
                  <a:gd name="T76" fmla="*/ 252 w 295"/>
                  <a:gd name="T77" fmla="*/ 253 h 296"/>
                  <a:gd name="T78" fmla="*/ 261 w 295"/>
                  <a:gd name="T79" fmla="*/ 241 h 296"/>
                  <a:gd name="T80" fmla="*/ 270 w 295"/>
                  <a:gd name="T81" fmla="*/ 229 h 296"/>
                  <a:gd name="T82" fmla="*/ 277 w 295"/>
                  <a:gd name="T83" fmla="*/ 217 h 296"/>
                  <a:gd name="T84" fmla="*/ 284 w 295"/>
                  <a:gd name="T85" fmla="*/ 205 h 296"/>
                  <a:gd name="T86" fmla="*/ 289 w 295"/>
                  <a:gd name="T87" fmla="*/ 190 h 296"/>
                  <a:gd name="T88" fmla="*/ 292 w 295"/>
                  <a:gd name="T89" fmla="*/ 177 h 296"/>
                  <a:gd name="T90" fmla="*/ 294 w 295"/>
                  <a:gd name="T91" fmla="*/ 162 h 296"/>
                  <a:gd name="T92" fmla="*/ 295 w 295"/>
                  <a:gd name="T93" fmla="*/ 148 h 296"/>
                  <a:gd name="T94" fmla="*/ 294 w 295"/>
                  <a:gd name="T95" fmla="*/ 132 h 296"/>
                  <a:gd name="T96" fmla="*/ 292 w 295"/>
                  <a:gd name="T97" fmla="*/ 118 h 296"/>
                  <a:gd name="T98" fmla="*/ 289 w 295"/>
                  <a:gd name="T99" fmla="*/ 104 h 296"/>
                  <a:gd name="T100" fmla="*/ 284 w 295"/>
                  <a:gd name="T101" fmla="*/ 91 h 296"/>
                  <a:gd name="T102" fmla="*/ 270 w 295"/>
                  <a:gd name="T103" fmla="*/ 65 h 296"/>
                  <a:gd name="T104" fmla="*/ 252 w 295"/>
                  <a:gd name="T105" fmla="*/ 4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52" y="44"/>
                    </a:moveTo>
                    <a:lnTo>
                      <a:pt x="240" y="32"/>
                    </a:lnTo>
                    <a:lnTo>
                      <a:pt x="228" y="24"/>
                    </a:lnTo>
                    <a:lnTo>
                      <a:pt x="216" y="16"/>
                    </a:lnTo>
                    <a:lnTo>
                      <a:pt x="204" y="11"/>
                    </a:lnTo>
                    <a:lnTo>
                      <a:pt x="190" y="5"/>
                    </a:lnTo>
                    <a:lnTo>
                      <a:pt x="176" y="3"/>
                    </a:lnTo>
                    <a:lnTo>
                      <a:pt x="161" y="0"/>
                    </a:lnTo>
                    <a:lnTo>
                      <a:pt x="148" y="0"/>
                    </a:lnTo>
                    <a:lnTo>
                      <a:pt x="117" y="3"/>
                    </a:lnTo>
                    <a:lnTo>
                      <a:pt x="91" y="11"/>
                    </a:lnTo>
                    <a:lnTo>
                      <a:pt x="66" y="24"/>
                    </a:lnTo>
                    <a:lnTo>
                      <a:pt x="44" y="44"/>
                    </a:lnTo>
                    <a:lnTo>
                      <a:pt x="24" y="65"/>
                    </a:lnTo>
                    <a:lnTo>
                      <a:pt x="10" y="91"/>
                    </a:lnTo>
                    <a:lnTo>
                      <a:pt x="2" y="118"/>
                    </a:lnTo>
                    <a:lnTo>
                      <a:pt x="0" y="148"/>
                    </a:lnTo>
                    <a:lnTo>
                      <a:pt x="0" y="162"/>
                    </a:lnTo>
                    <a:lnTo>
                      <a:pt x="2" y="177"/>
                    </a:lnTo>
                    <a:lnTo>
                      <a:pt x="4" y="190"/>
                    </a:lnTo>
                    <a:lnTo>
                      <a:pt x="10" y="205"/>
                    </a:lnTo>
                    <a:lnTo>
                      <a:pt x="16" y="217"/>
                    </a:lnTo>
                    <a:lnTo>
                      <a:pt x="24" y="229"/>
                    </a:lnTo>
                    <a:lnTo>
                      <a:pt x="33" y="241"/>
                    </a:lnTo>
                    <a:lnTo>
                      <a:pt x="44" y="253"/>
                    </a:lnTo>
                    <a:lnTo>
                      <a:pt x="66" y="271"/>
                    </a:lnTo>
                    <a:lnTo>
                      <a:pt x="91" y="285"/>
                    </a:lnTo>
                    <a:lnTo>
                      <a:pt x="103" y="289"/>
                    </a:lnTo>
                    <a:lnTo>
                      <a:pt x="117" y="293"/>
                    </a:lnTo>
                    <a:lnTo>
                      <a:pt x="132" y="295"/>
                    </a:lnTo>
                    <a:lnTo>
                      <a:pt x="148" y="296"/>
                    </a:lnTo>
                    <a:lnTo>
                      <a:pt x="161" y="295"/>
                    </a:lnTo>
                    <a:lnTo>
                      <a:pt x="176" y="293"/>
                    </a:lnTo>
                    <a:lnTo>
                      <a:pt x="190" y="289"/>
                    </a:lnTo>
                    <a:lnTo>
                      <a:pt x="204" y="285"/>
                    </a:lnTo>
                    <a:lnTo>
                      <a:pt x="216" y="278"/>
                    </a:lnTo>
                    <a:lnTo>
                      <a:pt x="228" y="271"/>
                    </a:lnTo>
                    <a:lnTo>
                      <a:pt x="240" y="262"/>
                    </a:lnTo>
                    <a:lnTo>
                      <a:pt x="252" y="253"/>
                    </a:lnTo>
                    <a:lnTo>
                      <a:pt x="261" y="241"/>
                    </a:lnTo>
                    <a:lnTo>
                      <a:pt x="270" y="229"/>
                    </a:lnTo>
                    <a:lnTo>
                      <a:pt x="277" y="217"/>
                    </a:lnTo>
                    <a:lnTo>
                      <a:pt x="284" y="205"/>
                    </a:lnTo>
                    <a:lnTo>
                      <a:pt x="289" y="190"/>
                    </a:lnTo>
                    <a:lnTo>
                      <a:pt x="292" y="177"/>
                    </a:lnTo>
                    <a:lnTo>
                      <a:pt x="294" y="162"/>
                    </a:lnTo>
                    <a:lnTo>
                      <a:pt x="295" y="148"/>
                    </a:lnTo>
                    <a:lnTo>
                      <a:pt x="294" y="132"/>
                    </a:lnTo>
                    <a:lnTo>
                      <a:pt x="292" y="118"/>
                    </a:lnTo>
                    <a:lnTo>
                      <a:pt x="289" y="104"/>
                    </a:lnTo>
                    <a:lnTo>
                      <a:pt x="284" y="91"/>
                    </a:lnTo>
                    <a:lnTo>
                      <a:pt x="270" y="65"/>
                    </a:lnTo>
                    <a:lnTo>
                      <a:pt x="252" y="44"/>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6" name="Freeform 378">
                <a:extLst>
                  <a:ext uri="{FF2B5EF4-FFF2-40B4-BE49-F238E27FC236}">
                    <a16:creationId xmlns:a16="http://schemas.microsoft.com/office/drawing/2014/main" id="{C3D1CD53-7FCA-618C-E7A0-6357DD3F4177}"/>
                  </a:ext>
                </a:extLst>
              </p:cNvPr>
              <p:cNvSpPr>
                <a:spLocks/>
              </p:cNvSpPr>
              <p:nvPr/>
            </p:nvSpPr>
            <p:spPr bwMode="auto">
              <a:xfrm>
                <a:off x="2160589" y="4475162"/>
                <a:ext cx="93663" cy="95250"/>
              </a:xfrm>
              <a:custGeom>
                <a:avLst/>
                <a:gdLst>
                  <a:gd name="T0" fmla="*/ 252 w 296"/>
                  <a:gd name="T1" fmla="*/ 44 h 296"/>
                  <a:gd name="T2" fmla="*/ 240 w 296"/>
                  <a:gd name="T3" fmla="*/ 32 h 296"/>
                  <a:gd name="T4" fmla="*/ 228 w 296"/>
                  <a:gd name="T5" fmla="*/ 24 h 296"/>
                  <a:gd name="T6" fmla="*/ 216 w 296"/>
                  <a:gd name="T7" fmla="*/ 16 h 296"/>
                  <a:gd name="T8" fmla="*/ 205 w 296"/>
                  <a:gd name="T9" fmla="*/ 11 h 296"/>
                  <a:gd name="T10" fmla="*/ 190 w 296"/>
                  <a:gd name="T11" fmla="*/ 5 h 296"/>
                  <a:gd name="T12" fmla="*/ 176 w 296"/>
                  <a:gd name="T13" fmla="*/ 3 h 296"/>
                  <a:gd name="T14" fmla="*/ 161 w 296"/>
                  <a:gd name="T15" fmla="*/ 0 h 296"/>
                  <a:gd name="T16" fmla="*/ 148 w 296"/>
                  <a:gd name="T17" fmla="*/ 0 h 296"/>
                  <a:gd name="T18" fmla="*/ 117 w 296"/>
                  <a:gd name="T19" fmla="*/ 3 h 296"/>
                  <a:gd name="T20" fmla="*/ 91 w 296"/>
                  <a:gd name="T21" fmla="*/ 11 h 296"/>
                  <a:gd name="T22" fmla="*/ 66 w 296"/>
                  <a:gd name="T23" fmla="*/ 24 h 296"/>
                  <a:gd name="T24" fmla="*/ 44 w 296"/>
                  <a:gd name="T25" fmla="*/ 44 h 296"/>
                  <a:gd name="T26" fmla="*/ 24 w 296"/>
                  <a:gd name="T27" fmla="*/ 65 h 296"/>
                  <a:gd name="T28" fmla="*/ 10 w 296"/>
                  <a:gd name="T29" fmla="*/ 91 h 296"/>
                  <a:gd name="T30" fmla="*/ 2 w 296"/>
                  <a:gd name="T31" fmla="*/ 118 h 296"/>
                  <a:gd name="T32" fmla="*/ 0 w 296"/>
                  <a:gd name="T33" fmla="*/ 148 h 296"/>
                  <a:gd name="T34" fmla="*/ 0 w 296"/>
                  <a:gd name="T35" fmla="*/ 162 h 296"/>
                  <a:gd name="T36" fmla="*/ 2 w 296"/>
                  <a:gd name="T37" fmla="*/ 177 h 296"/>
                  <a:gd name="T38" fmla="*/ 4 w 296"/>
                  <a:gd name="T39" fmla="*/ 190 h 296"/>
                  <a:gd name="T40" fmla="*/ 10 w 296"/>
                  <a:gd name="T41" fmla="*/ 205 h 296"/>
                  <a:gd name="T42" fmla="*/ 16 w 296"/>
                  <a:gd name="T43" fmla="*/ 217 h 296"/>
                  <a:gd name="T44" fmla="*/ 24 w 296"/>
                  <a:gd name="T45" fmla="*/ 229 h 296"/>
                  <a:gd name="T46" fmla="*/ 33 w 296"/>
                  <a:gd name="T47" fmla="*/ 240 h 296"/>
                  <a:gd name="T48" fmla="*/ 44 w 296"/>
                  <a:gd name="T49" fmla="*/ 253 h 296"/>
                  <a:gd name="T50" fmla="*/ 66 w 296"/>
                  <a:gd name="T51" fmla="*/ 271 h 296"/>
                  <a:gd name="T52" fmla="*/ 91 w 296"/>
                  <a:gd name="T53" fmla="*/ 285 h 296"/>
                  <a:gd name="T54" fmla="*/ 103 w 296"/>
                  <a:gd name="T55" fmla="*/ 289 h 296"/>
                  <a:gd name="T56" fmla="*/ 117 w 296"/>
                  <a:gd name="T57" fmla="*/ 293 h 296"/>
                  <a:gd name="T58" fmla="*/ 132 w 296"/>
                  <a:gd name="T59" fmla="*/ 295 h 296"/>
                  <a:gd name="T60" fmla="*/ 148 w 296"/>
                  <a:gd name="T61" fmla="*/ 296 h 296"/>
                  <a:gd name="T62" fmla="*/ 161 w 296"/>
                  <a:gd name="T63" fmla="*/ 295 h 296"/>
                  <a:gd name="T64" fmla="*/ 176 w 296"/>
                  <a:gd name="T65" fmla="*/ 293 h 296"/>
                  <a:gd name="T66" fmla="*/ 190 w 296"/>
                  <a:gd name="T67" fmla="*/ 289 h 296"/>
                  <a:gd name="T68" fmla="*/ 205 w 296"/>
                  <a:gd name="T69" fmla="*/ 285 h 296"/>
                  <a:gd name="T70" fmla="*/ 216 w 296"/>
                  <a:gd name="T71" fmla="*/ 278 h 296"/>
                  <a:gd name="T72" fmla="*/ 228 w 296"/>
                  <a:gd name="T73" fmla="*/ 271 h 296"/>
                  <a:gd name="T74" fmla="*/ 240 w 296"/>
                  <a:gd name="T75" fmla="*/ 262 h 296"/>
                  <a:gd name="T76" fmla="*/ 252 w 296"/>
                  <a:gd name="T77" fmla="*/ 253 h 296"/>
                  <a:gd name="T78" fmla="*/ 261 w 296"/>
                  <a:gd name="T79" fmla="*/ 240 h 296"/>
                  <a:gd name="T80" fmla="*/ 270 w 296"/>
                  <a:gd name="T81" fmla="*/ 229 h 296"/>
                  <a:gd name="T82" fmla="*/ 277 w 296"/>
                  <a:gd name="T83" fmla="*/ 217 h 296"/>
                  <a:gd name="T84" fmla="*/ 284 w 296"/>
                  <a:gd name="T85" fmla="*/ 205 h 296"/>
                  <a:gd name="T86" fmla="*/ 289 w 296"/>
                  <a:gd name="T87" fmla="*/ 190 h 296"/>
                  <a:gd name="T88" fmla="*/ 292 w 296"/>
                  <a:gd name="T89" fmla="*/ 177 h 296"/>
                  <a:gd name="T90" fmla="*/ 294 w 296"/>
                  <a:gd name="T91" fmla="*/ 162 h 296"/>
                  <a:gd name="T92" fmla="*/ 296 w 296"/>
                  <a:gd name="T93" fmla="*/ 148 h 296"/>
                  <a:gd name="T94" fmla="*/ 294 w 296"/>
                  <a:gd name="T95" fmla="*/ 132 h 296"/>
                  <a:gd name="T96" fmla="*/ 292 w 296"/>
                  <a:gd name="T97" fmla="*/ 118 h 296"/>
                  <a:gd name="T98" fmla="*/ 289 w 296"/>
                  <a:gd name="T99" fmla="*/ 104 h 296"/>
                  <a:gd name="T100" fmla="*/ 284 w 296"/>
                  <a:gd name="T101" fmla="*/ 91 h 296"/>
                  <a:gd name="T102" fmla="*/ 270 w 296"/>
                  <a:gd name="T103" fmla="*/ 65 h 296"/>
                  <a:gd name="T104" fmla="*/ 252 w 296"/>
                  <a:gd name="T105" fmla="*/ 4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52" y="44"/>
                    </a:moveTo>
                    <a:lnTo>
                      <a:pt x="240" y="32"/>
                    </a:lnTo>
                    <a:lnTo>
                      <a:pt x="228" y="24"/>
                    </a:lnTo>
                    <a:lnTo>
                      <a:pt x="216" y="16"/>
                    </a:lnTo>
                    <a:lnTo>
                      <a:pt x="205" y="11"/>
                    </a:lnTo>
                    <a:lnTo>
                      <a:pt x="190" y="5"/>
                    </a:lnTo>
                    <a:lnTo>
                      <a:pt x="176" y="3"/>
                    </a:lnTo>
                    <a:lnTo>
                      <a:pt x="161" y="0"/>
                    </a:lnTo>
                    <a:lnTo>
                      <a:pt x="148" y="0"/>
                    </a:lnTo>
                    <a:lnTo>
                      <a:pt x="117" y="3"/>
                    </a:lnTo>
                    <a:lnTo>
                      <a:pt x="91" y="11"/>
                    </a:lnTo>
                    <a:lnTo>
                      <a:pt x="66" y="24"/>
                    </a:lnTo>
                    <a:lnTo>
                      <a:pt x="44" y="44"/>
                    </a:lnTo>
                    <a:lnTo>
                      <a:pt x="24" y="65"/>
                    </a:lnTo>
                    <a:lnTo>
                      <a:pt x="10" y="91"/>
                    </a:lnTo>
                    <a:lnTo>
                      <a:pt x="2" y="118"/>
                    </a:lnTo>
                    <a:lnTo>
                      <a:pt x="0" y="148"/>
                    </a:lnTo>
                    <a:lnTo>
                      <a:pt x="0" y="162"/>
                    </a:lnTo>
                    <a:lnTo>
                      <a:pt x="2" y="177"/>
                    </a:lnTo>
                    <a:lnTo>
                      <a:pt x="4" y="190"/>
                    </a:lnTo>
                    <a:lnTo>
                      <a:pt x="10" y="205"/>
                    </a:lnTo>
                    <a:lnTo>
                      <a:pt x="16" y="217"/>
                    </a:lnTo>
                    <a:lnTo>
                      <a:pt x="24" y="229"/>
                    </a:lnTo>
                    <a:lnTo>
                      <a:pt x="33" y="240"/>
                    </a:lnTo>
                    <a:lnTo>
                      <a:pt x="44" y="253"/>
                    </a:lnTo>
                    <a:lnTo>
                      <a:pt x="66" y="271"/>
                    </a:lnTo>
                    <a:lnTo>
                      <a:pt x="91" y="285"/>
                    </a:lnTo>
                    <a:lnTo>
                      <a:pt x="103" y="289"/>
                    </a:lnTo>
                    <a:lnTo>
                      <a:pt x="117" y="293"/>
                    </a:lnTo>
                    <a:lnTo>
                      <a:pt x="132" y="295"/>
                    </a:lnTo>
                    <a:lnTo>
                      <a:pt x="148" y="296"/>
                    </a:lnTo>
                    <a:lnTo>
                      <a:pt x="161" y="295"/>
                    </a:lnTo>
                    <a:lnTo>
                      <a:pt x="176" y="293"/>
                    </a:lnTo>
                    <a:lnTo>
                      <a:pt x="190" y="289"/>
                    </a:lnTo>
                    <a:lnTo>
                      <a:pt x="205" y="285"/>
                    </a:lnTo>
                    <a:lnTo>
                      <a:pt x="216" y="278"/>
                    </a:lnTo>
                    <a:lnTo>
                      <a:pt x="228" y="271"/>
                    </a:lnTo>
                    <a:lnTo>
                      <a:pt x="240" y="262"/>
                    </a:lnTo>
                    <a:lnTo>
                      <a:pt x="252" y="253"/>
                    </a:lnTo>
                    <a:lnTo>
                      <a:pt x="261" y="240"/>
                    </a:lnTo>
                    <a:lnTo>
                      <a:pt x="270" y="229"/>
                    </a:lnTo>
                    <a:lnTo>
                      <a:pt x="277" y="217"/>
                    </a:lnTo>
                    <a:lnTo>
                      <a:pt x="284" y="205"/>
                    </a:lnTo>
                    <a:lnTo>
                      <a:pt x="289" y="190"/>
                    </a:lnTo>
                    <a:lnTo>
                      <a:pt x="292" y="177"/>
                    </a:lnTo>
                    <a:lnTo>
                      <a:pt x="294" y="162"/>
                    </a:lnTo>
                    <a:lnTo>
                      <a:pt x="296" y="148"/>
                    </a:lnTo>
                    <a:lnTo>
                      <a:pt x="294" y="132"/>
                    </a:lnTo>
                    <a:lnTo>
                      <a:pt x="292" y="118"/>
                    </a:lnTo>
                    <a:lnTo>
                      <a:pt x="289" y="104"/>
                    </a:lnTo>
                    <a:lnTo>
                      <a:pt x="284" y="91"/>
                    </a:lnTo>
                    <a:lnTo>
                      <a:pt x="270" y="65"/>
                    </a:lnTo>
                    <a:lnTo>
                      <a:pt x="252" y="44"/>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7" name="Freeform 379">
                <a:extLst>
                  <a:ext uri="{FF2B5EF4-FFF2-40B4-BE49-F238E27FC236}">
                    <a16:creationId xmlns:a16="http://schemas.microsoft.com/office/drawing/2014/main" id="{9FADE94B-7E76-639B-0BC2-4001F5D41BDF}"/>
                  </a:ext>
                </a:extLst>
              </p:cNvPr>
              <p:cNvSpPr>
                <a:spLocks/>
              </p:cNvSpPr>
              <p:nvPr/>
            </p:nvSpPr>
            <p:spPr bwMode="auto">
              <a:xfrm>
                <a:off x="2257426" y="4224337"/>
                <a:ext cx="93663" cy="93662"/>
              </a:xfrm>
              <a:custGeom>
                <a:avLst/>
                <a:gdLst>
                  <a:gd name="T0" fmla="*/ 252 w 295"/>
                  <a:gd name="T1" fmla="*/ 44 h 296"/>
                  <a:gd name="T2" fmla="*/ 240 w 295"/>
                  <a:gd name="T3" fmla="*/ 32 h 296"/>
                  <a:gd name="T4" fmla="*/ 228 w 295"/>
                  <a:gd name="T5" fmla="*/ 24 h 296"/>
                  <a:gd name="T6" fmla="*/ 216 w 295"/>
                  <a:gd name="T7" fmla="*/ 16 h 296"/>
                  <a:gd name="T8" fmla="*/ 204 w 295"/>
                  <a:gd name="T9" fmla="*/ 11 h 296"/>
                  <a:gd name="T10" fmla="*/ 190 w 295"/>
                  <a:gd name="T11" fmla="*/ 5 h 296"/>
                  <a:gd name="T12" fmla="*/ 176 w 295"/>
                  <a:gd name="T13" fmla="*/ 3 h 296"/>
                  <a:gd name="T14" fmla="*/ 161 w 295"/>
                  <a:gd name="T15" fmla="*/ 0 h 296"/>
                  <a:gd name="T16" fmla="*/ 147 w 295"/>
                  <a:gd name="T17" fmla="*/ 0 h 296"/>
                  <a:gd name="T18" fmla="*/ 117 w 295"/>
                  <a:gd name="T19" fmla="*/ 3 h 296"/>
                  <a:gd name="T20" fmla="*/ 91 w 295"/>
                  <a:gd name="T21" fmla="*/ 11 h 296"/>
                  <a:gd name="T22" fmla="*/ 66 w 295"/>
                  <a:gd name="T23" fmla="*/ 24 h 296"/>
                  <a:gd name="T24" fmla="*/ 44 w 295"/>
                  <a:gd name="T25" fmla="*/ 44 h 296"/>
                  <a:gd name="T26" fmla="*/ 23 w 295"/>
                  <a:gd name="T27" fmla="*/ 65 h 296"/>
                  <a:gd name="T28" fmla="*/ 10 w 295"/>
                  <a:gd name="T29" fmla="*/ 91 h 296"/>
                  <a:gd name="T30" fmla="*/ 2 w 295"/>
                  <a:gd name="T31" fmla="*/ 118 h 296"/>
                  <a:gd name="T32" fmla="*/ 0 w 295"/>
                  <a:gd name="T33" fmla="*/ 148 h 296"/>
                  <a:gd name="T34" fmla="*/ 0 w 295"/>
                  <a:gd name="T35" fmla="*/ 162 h 296"/>
                  <a:gd name="T36" fmla="*/ 2 w 295"/>
                  <a:gd name="T37" fmla="*/ 177 h 296"/>
                  <a:gd name="T38" fmla="*/ 4 w 295"/>
                  <a:gd name="T39" fmla="*/ 190 h 296"/>
                  <a:gd name="T40" fmla="*/ 10 w 295"/>
                  <a:gd name="T41" fmla="*/ 205 h 296"/>
                  <a:gd name="T42" fmla="*/ 16 w 295"/>
                  <a:gd name="T43" fmla="*/ 217 h 296"/>
                  <a:gd name="T44" fmla="*/ 23 w 295"/>
                  <a:gd name="T45" fmla="*/ 229 h 296"/>
                  <a:gd name="T46" fmla="*/ 33 w 295"/>
                  <a:gd name="T47" fmla="*/ 241 h 296"/>
                  <a:gd name="T48" fmla="*/ 44 w 295"/>
                  <a:gd name="T49" fmla="*/ 253 h 296"/>
                  <a:gd name="T50" fmla="*/ 66 w 295"/>
                  <a:gd name="T51" fmla="*/ 271 h 296"/>
                  <a:gd name="T52" fmla="*/ 91 w 295"/>
                  <a:gd name="T53" fmla="*/ 285 h 296"/>
                  <a:gd name="T54" fmla="*/ 103 w 295"/>
                  <a:gd name="T55" fmla="*/ 289 h 296"/>
                  <a:gd name="T56" fmla="*/ 117 w 295"/>
                  <a:gd name="T57" fmla="*/ 293 h 296"/>
                  <a:gd name="T58" fmla="*/ 132 w 295"/>
                  <a:gd name="T59" fmla="*/ 295 h 296"/>
                  <a:gd name="T60" fmla="*/ 147 w 295"/>
                  <a:gd name="T61" fmla="*/ 296 h 296"/>
                  <a:gd name="T62" fmla="*/ 161 w 295"/>
                  <a:gd name="T63" fmla="*/ 295 h 296"/>
                  <a:gd name="T64" fmla="*/ 176 w 295"/>
                  <a:gd name="T65" fmla="*/ 293 h 296"/>
                  <a:gd name="T66" fmla="*/ 190 w 295"/>
                  <a:gd name="T67" fmla="*/ 289 h 296"/>
                  <a:gd name="T68" fmla="*/ 204 w 295"/>
                  <a:gd name="T69" fmla="*/ 285 h 296"/>
                  <a:gd name="T70" fmla="*/ 216 w 295"/>
                  <a:gd name="T71" fmla="*/ 278 h 296"/>
                  <a:gd name="T72" fmla="*/ 228 w 295"/>
                  <a:gd name="T73" fmla="*/ 271 h 296"/>
                  <a:gd name="T74" fmla="*/ 240 w 295"/>
                  <a:gd name="T75" fmla="*/ 262 h 296"/>
                  <a:gd name="T76" fmla="*/ 252 w 295"/>
                  <a:gd name="T77" fmla="*/ 253 h 296"/>
                  <a:gd name="T78" fmla="*/ 261 w 295"/>
                  <a:gd name="T79" fmla="*/ 241 h 296"/>
                  <a:gd name="T80" fmla="*/ 270 w 295"/>
                  <a:gd name="T81" fmla="*/ 229 h 296"/>
                  <a:gd name="T82" fmla="*/ 277 w 295"/>
                  <a:gd name="T83" fmla="*/ 217 h 296"/>
                  <a:gd name="T84" fmla="*/ 284 w 295"/>
                  <a:gd name="T85" fmla="*/ 205 h 296"/>
                  <a:gd name="T86" fmla="*/ 288 w 295"/>
                  <a:gd name="T87" fmla="*/ 190 h 296"/>
                  <a:gd name="T88" fmla="*/ 292 w 295"/>
                  <a:gd name="T89" fmla="*/ 177 h 296"/>
                  <a:gd name="T90" fmla="*/ 294 w 295"/>
                  <a:gd name="T91" fmla="*/ 162 h 296"/>
                  <a:gd name="T92" fmla="*/ 295 w 295"/>
                  <a:gd name="T93" fmla="*/ 148 h 296"/>
                  <a:gd name="T94" fmla="*/ 294 w 295"/>
                  <a:gd name="T95" fmla="*/ 132 h 296"/>
                  <a:gd name="T96" fmla="*/ 292 w 295"/>
                  <a:gd name="T97" fmla="*/ 118 h 296"/>
                  <a:gd name="T98" fmla="*/ 288 w 295"/>
                  <a:gd name="T99" fmla="*/ 104 h 296"/>
                  <a:gd name="T100" fmla="*/ 284 w 295"/>
                  <a:gd name="T101" fmla="*/ 91 h 296"/>
                  <a:gd name="T102" fmla="*/ 270 w 295"/>
                  <a:gd name="T103" fmla="*/ 65 h 296"/>
                  <a:gd name="T104" fmla="*/ 252 w 295"/>
                  <a:gd name="T105" fmla="*/ 4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52" y="44"/>
                    </a:moveTo>
                    <a:lnTo>
                      <a:pt x="240" y="32"/>
                    </a:lnTo>
                    <a:lnTo>
                      <a:pt x="228" y="24"/>
                    </a:lnTo>
                    <a:lnTo>
                      <a:pt x="216" y="16"/>
                    </a:lnTo>
                    <a:lnTo>
                      <a:pt x="204" y="11"/>
                    </a:lnTo>
                    <a:lnTo>
                      <a:pt x="190" y="5"/>
                    </a:lnTo>
                    <a:lnTo>
                      <a:pt x="176" y="3"/>
                    </a:lnTo>
                    <a:lnTo>
                      <a:pt x="161" y="0"/>
                    </a:lnTo>
                    <a:lnTo>
                      <a:pt x="147" y="0"/>
                    </a:lnTo>
                    <a:lnTo>
                      <a:pt x="117" y="3"/>
                    </a:lnTo>
                    <a:lnTo>
                      <a:pt x="91" y="11"/>
                    </a:lnTo>
                    <a:lnTo>
                      <a:pt x="66" y="24"/>
                    </a:lnTo>
                    <a:lnTo>
                      <a:pt x="44" y="44"/>
                    </a:lnTo>
                    <a:lnTo>
                      <a:pt x="23" y="65"/>
                    </a:lnTo>
                    <a:lnTo>
                      <a:pt x="10" y="91"/>
                    </a:lnTo>
                    <a:lnTo>
                      <a:pt x="2" y="118"/>
                    </a:lnTo>
                    <a:lnTo>
                      <a:pt x="0" y="148"/>
                    </a:lnTo>
                    <a:lnTo>
                      <a:pt x="0" y="162"/>
                    </a:lnTo>
                    <a:lnTo>
                      <a:pt x="2" y="177"/>
                    </a:lnTo>
                    <a:lnTo>
                      <a:pt x="4" y="190"/>
                    </a:lnTo>
                    <a:lnTo>
                      <a:pt x="10" y="205"/>
                    </a:lnTo>
                    <a:lnTo>
                      <a:pt x="16" y="217"/>
                    </a:lnTo>
                    <a:lnTo>
                      <a:pt x="23" y="229"/>
                    </a:lnTo>
                    <a:lnTo>
                      <a:pt x="33" y="241"/>
                    </a:lnTo>
                    <a:lnTo>
                      <a:pt x="44" y="253"/>
                    </a:lnTo>
                    <a:lnTo>
                      <a:pt x="66" y="271"/>
                    </a:lnTo>
                    <a:lnTo>
                      <a:pt x="91" y="285"/>
                    </a:lnTo>
                    <a:lnTo>
                      <a:pt x="103" y="289"/>
                    </a:lnTo>
                    <a:lnTo>
                      <a:pt x="117" y="293"/>
                    </a:lnTo>
                    <a:lnTo>
                      <a:pt x="132" y="295"/>
                    </a:lnTo>
                    <a:lnTo>
                      <a:pt x="147" y="296"/>
                    </a:lnTo>
                    <a:lnTo>
                      <a:pt x="161" y="295"/>
                    </a:lnTo>
                    <a:lnTo>
                      <a:pt x="176" y="293"/>
                    </a:lnTo>
                    <a:lnTo>
                      <a:pt x="190" y="289"/>
                    </a:lnTo>
                    <a:lnTo>
                      <a:pt x="204" y="285"/>
                    </a:lnTo>
                    <a:lnTo>
                      <a:pt x="216" y="278"/>
                    </a:lnTo>
                    <a:lnTo>
                      <a:pt x="228" y="271"/>
                    </a:lnTo>
                    <a:lnTo>
                      <a:pt x="240" y="262"/>
                    </a:lnTo>
                    <a:lnTo>
                      <a:pt x="252" y="253"/>
                    </a:lnTo>
                    <a:lnTo>
                      <a:pt x="261" y="241"/>
                    </a:lnTo>
                    <a:lnTo>
                      <a:pt x="270" y="229"/>
                    </a:lnTo>
                    <a:lnTo>
                      <a:pt x="277" y="217"/>
                    </a:lnTo>
                    <a:lnTo>
                      <a:pt x="284" y="205"/>
                    </a:lnTo>
                    <a:lnTo>
                      <a:pt x="288" y="190"/>
                    </a:lnTo>
                    <a:lnTo>
                      <a:pt x="292" y="177"/>
                    </a:lnTo>
                    <a:lnTo>
                      <a:pt x="294" y="162"/>
                    </a:lnTo>
                    <a:lnTo>
                      <a:pt x="295" y="148"/>
                    </a:lnTo>
                    <a:lnTo>
                      <a:pt x="294" y="132"/>
                    </a:lnTo>
                    <a:lnTo>
                      <a:pt x="292" y="118"/>
                    </a:lnTo>
                    <a:lnTo>
                      <a:pt x="288" y="104"/>
                    </a:lnTo>
                    <a:lnTo>
                      <a:pt x="284" y="91"/>
                    </a:lnTo>
                    <a:lnTo>
                      <a:pt x="270" y="65"/>
                    </a:lnTo>
                    <a:lnTo>
                      <a:pt x="252" y="44"/>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8" name="Freeform 380">
                <a:extLst>
                  <a:ext uri="{FF2B5EF4-FFF2-40B4-BE49-F238E27FC236}">
                    <a16:creationId xmlns:a16="http://schemas.microsoft.com/office/drawing/2014/main" id="{11FF4293-0E9B-D4A6-05E2-C8A45829856C}"/>
                  </a:ext>
                </a:extLst>
              </p:cNvPr>
              <p:cNvSpPr>
                <a:spLocks/>
              </p:cNvSpPr>
              <p:nvPr/>
            </p:nvSpPr>
            <p:spPr bwMode="auto">
              <a:xfrm>
                <a:off x="2520951" y="4395787"/>
                <a:ext cx="93663" cy="93662"/>
              </a:xfrm>
              <a:custGeom>
                <a:avLst/>
                <a:gdLst>
                  <a:gd name="T0" fmla="*/ 252 w 296"/>
                  <a:gd name="T1" fmla="*/ 43 h 296"/>
                  <a:gd name="T2" fmla="*/ 240 w 296"/>
                  <a:gd name="T3" fmla="*/ 32 h 296"/>
                  <a:gd name="T4" fmla="*/ 228 w 296"/>
                  <a:gd name="T5" fmla="*/ 24 h 296"/>
                  <a:gd name="T6" fmla="*/ 216 w 296"/>
                  <a:gd name="T7" fmla="*/ 16 h 296"/>
                  <a:gd name="T8" fmla="*/ 205 w 296"/>
                  <a:gd name="T9" fmla="*/ 10 h 296"/>
                  <a:gd name="T10" fmla="*/ 190 w 296"/>
                  <a:gd name="T11" fmla="*/ 4 h 296"/>
                  <a:gd name="T12" fmla="*/ 176 w 296"/>
                  <a:gd name="T13" fmla="*/ 2 h 296"/>
                  <a:gd name="T14" fmla="*/ 161 w 296"/>
                  <a:gd name="T15" fmla="*/ 0 h 296"/>
                  <a:gd name="T16" fmla="*/ 148 w 296"/>
                  <a:gd name="T17" fmla="*/ 0 h 296"/>
                  <a:gd name="T18" fmla="*/ 117 w 296"/>
                  <a:gd name="T19" fmla="*/ 2 h 296"/>
                  <a:gd name="T20" fmla="*/ 91 w 296"/>
                  <a:gd name="T21" fmla="*/ 10 h 296"/>
                  <a:gd name="T22" fmla="*/ 66 w 296"/>
                  <a:gd name="T23" fmla="*/ 24 h 296"/>
                  <a:gd name="T24" fmla="*/ 44 w 296"/>
                  <a:gd name="T25" fmla="*/ 43 h 296"/>
                  <a:gd name="T26" fmla="*/ 24 w 296"/>
                  <a:gd name="T27" fmla="*/ 65 h 296"/>
                  <a:gd name="T28" fmla="*/ 10 w 296"/>
                  <a:gd name="T29" fmla="*/ 91 h 296"/>
                  <a:gd name="T30" fmla="*/ 2 w 296"/>
                  <a:gd name="T31" fmla="*/ 117 h 296"/>
                  <a:gd name="T32" fmla="*/ 0 w 296"/>
                  <a:gd name="T33" fmla="*/ 148 h 296"/>
                  <a:gd name="T34" fmla="*/ 0 w 296"/>
                  <a:gd name="T35" fmla="*/ 162 h 296"/>
                  <a:gd name="T36" fmla="*/ 2 w 296"/>
                  <a:gd name="T37" fmla="*/ 176 h 296"/>
                  <a:gd name="T38" fmla="*/ 4 w 296"/>
                  <a:gd name="T39" fmla="*/ 190 h 296"/>
                  <a:gd name="T40" fmla="*/ 10 w 296"/>
                  <a:gd name="T41" fmla="*/ 205 h 296"/>
                  <a:gd name="T42" fmla="*/ 16 w 296"/>
                  <a:gd name="T43" fmla="*/ 216 h 296"/>
                  <a:gd name="T44" fmla="*/ 24 w 296"/>
                  <a:gd name="T45" fmla="*/ 229 h 296"/>
                  <a:gd name="T46" fmla="*/ 33 w 296"/>
                  <a:gd name="T47" fmla="*/ 240 h 296"/>
                  <a:gd name="T48" fmla="*/ 44 w 296"/>
                  <a:gd name="T49" fmla="*/ 253 h 296"/>
                  <a:gd name="T50" fmla="*/ 66 w 296"/>
                  <a:gd name="T51" fmla="*/ 271 h 296"/>
                  <a:gd name="T52" fmla="*/ 91 w 296"/>
                  <a:gd name="T53" fmla="*/ 284 h 296"/>
                  <a:gd name="T54" fmla="*/ 103 w 296"/>
                  <a:gd name="T55" fmla="*/ 289 h 296"/>
                  <a:gd name="T56" fmla="*/ 117 w 296"/>
                  <a:gd name="T57" fmla="*/ 292 h 296"/>
                  <a:gd name="T58" fmla="*/ 132 w 296"/>
                  <a:gd name="T59" fmla="*/ 295 h 296"/>
                  <a:gd name="T60" fmla="*/ 148 w 296"/>
                  <a:gd name="T61" fmla="*/ 296 h 296"/>
                  <a:gd name="T62" fmla="*/ 161 w 296"/>
                  <a:gd name="T63" fmla="*/ 295 h 296"/>
                  <a:gd name="T64" fmla="*/ 176 w 296"/>
                  <a:gd name="T65" fmla="*/ 292 h 296"/>
                  <a:gd name="T66" fmla="*/ 190 w 296"/>
                  <a:gd name="T67" fmla="*/ 289 h 296"/>
                  <a:gd name="T68" fmla="*/ 205 w 296"/>
                  <a:gd name="T69" fmla="*/ 284 h 296"/>
                  <a:gd name="T70" fmla="*/ 216 w 296"/>
                  <a:gd name="T71" fmla="*/ 278 h 296"/>
                  <a:gd name="T72" fmla="*/ 228 w 296"/>
                  <a:gd name="T73" fmla="*/ 271 h 296"/>
                  <a:gd name="T74" fmla="*/ 240 w 296"/>
                  <a:gd name="T75" fmla="*/ 262 h 296"/>
                  <a:gd name="T76" fmla="*/ 252 w 296"/>
                  <a:gd name="T77" fmla="*/ 253 h 296"/>
                  <a:gd name="T78" fmla="*/ 261 w 296"/>
                  <a:gd name="T79" fmla="*/ 240 h 296"/>
                  <a:gd name="T80" fmla="*/ 271 w 296"/>
                  <a:gd name="T81" fmla="*/ 229 h 296"/>
                  <a:gd name="T82" fmla="*/ 277 w 296"/>
                  <a:gd name="T83" fmla="*/ 216 h 296"/>
                  <a:gd name="T84" fmla="*/ 284 w 296"/>
                  <a:gd name="T85" fmla="*/ 205 h 296"/>
                  <a:gd name="T86" fmla="*/ 289 w 296"/>
                  <a:gd name="T87" fmla="*/ 190 h 296"/>
                  <a:gd name="T88" fmla="*/ 292 w 296"/>
                  <a:gd name="T89" fmla="*/ 176 h 296"/>
                  <a:gd name="T90" fmla="*/ 294 w 296"/>
                  <a:gd name="T91" fmla="*/ 162 h 296"/>
                  <a:gd name="T92" fmla="*/ 296 w 296"/>
                  <a:gd name="T93" fmla="*/ 148 h 296"/>
                  <a:gd name="T94" fmla="*/ 294 w 296"/>
                  <a:gd name="T95" fmla="*/ 132 h 296"/>
                  <a:gd name="T96" fmla="*/ 292 w 296"/>
                  <a:gd name="T97" fmla="*/ 117 h 296"/>
                  <a:gd name="T98" fmla="*/ 289 w 296"/>
                  <a:gd name="T99" fmla="*/ 103 h 296"/>
                  <a:gd name="T100" fmla="*/ 284 w 296"/>
                  <a:gd name="T101" fmla="*/ 91 h 296"/>
                  <a:gd name="T102" fmla="*/ 271 w 296"/>
                  <a:gd name="T103" fmla="*/ 65 h 296"/>
                  <a:gd name="T104" fmla="*/ 252 w 296"/>
                  <a:gd name="T105"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52" y="43"/>
                    </a:moveTo>
                    <a:lnTo>
                      <a:pt x="240" y="32"/>
                    </a:lnTo>
                    <a:lnTo>
                      <a:pt x="228" y="24"/>
                    </a:lnTo>
                    <a:lnTo>
                      <a:pt x="216" y="16"/>
                    </a:lnTo>
                    <a:lnTo>
                      <a:pt x="205" y="10"/>
                    </a:lnTo>
                    <a:lnTo>
                      <a:pt x="190" y="4"/>
                    </a:lnTo>
                    <a:lnTo>
                      <a:pt x="176" y="2"/>
                    </a:lnTo>
                    <a:lnTo>
                      <a:pt x="161" y="0"/>
                    </a:lnTo>
                    <a:lnTo>
                      <a:pt x="148" y="0"/>
                    </a:lnTo>
                    <a:lnTo>
                      <a:pt x="117" y="2"/>
                    </a:lnTo>
                    <a:lnTo>
                      <a:pt x="91" y="10"/>
                    </a:lnTo>
                    <a:lnTo>
                      <a:pt x="66" y="24"/>
                    </a:lnTo>
                    <a:lnTo>
                      <a:pt x="44" y="43"/>
                    </a:lnTo>
                    <a:lnTo>
                      <a:pt x="24" y="65"/>
                    </a:lnTo>
                    <a:lnTo>
                      <a:pt x="10" y="91"/>
                    </a:lnTo>
                    <a:lnTo>
                      <a:pt x="2" y="117"/>
                    </a:lnTo>
                    <a:lnTo>
                      <a:pt x="0" y="148"/>
                    </a:lnTo>
                    <a:lnTo>
                      <a:pt x="0" y="162"/>
                    </a:lnTo>
                    <a:lnTo>
                      <a:pt x="2" y="176"/>
                    </a:lnTo>
                    <a:lnTo>
                      <a:pt x="4" y="190"/>
                    </a:lnTo>
                    <a:lnTo>
                      <a:pt x="10" y="205"/>
                    </a:lnTo>
                    <a:lnTo>
                      <a:pt x="16" y="216"/>
                    </a:lnTo>
                    <a:lnTo>
                      <a:pt x="24" y="229"/>
                    </a:lnTo>
                    <a:lnTo>
                      <a:pt x="33" y="240"/>
                    </a:lnTo>
                    <a:lnTo>
                      <a:pt x="44" y="253"/>
                    </a:lnTo>
                    <a:lnTo>
                      <a:pt x="66" y="271"/>
                    </a:lnTo>
                    <a:lnTo>
                      <a:pt x="91" y="284"/>
                    </a:lnTo>
                    <a:lnTo>
                      <a:pt x="103" y="289"/>
                    </a:lnTo>
                    <a:lnTo>
                      <a:pt x="117" y="292"/>
                    </a:lnTo>
                    <a:lnTo>
                      <a:pt x="132" y="295"/>
                    </a:lnTo>
                    <a:lnTo>
                      <a:pt x="148" y="296"/>
                    </a:lnTo>
                    <a:lnTo>
                      <a:pt x="161" y="295"/>
                    </a:lnTo>
                    <a:lnTo>
                      <a:pt x="176" y="292"/>
                    </a:lnTo>
                    <a:lnTo>
                      <a:pt x="190" y="289"/>
                    </a:lnTo>
                    <a:lnTo>
                      <a:pt x="205" y="284"/>
                    </a:lnTo>
                    <a:lnTo>
                      <a:pt x="216" y="278"/>
                    </a:lnTo>
                    <a:lnTo>
                      <a:pt x="228" y="271"/>
                    </a:lnTo>
                    <a:lnTo>
                      <a:pt x="240" y="262"/>
                    </a:lnTo>
                    <a:lnTo>
                      <a:pt x="252" y="253"/>
                    </a:lnTo>
                    <a:lnTo>
                      <a:pt x="261" y="240"/>
                    </a:lnTo>
                    <a:lnTo>
                      <a:pt x="271" y="229"/>
                    </a:lnTo>
                    <a:lnTo>
                      <a:pt x="277" y="216"/>
                    </a:lnTo>
                    <a:lnTo>
                      <a:pt x="284" y="205"/>
                    </a:lnTo>
                    <a:lnTo>
                      <a:pt x="289" y="190"/>
                    </a:lnTo>
                    <a:lnTo>
                      <a:pt x="292" y="176"/>
                    </a:lnTo>
                    <a:lnTo>
                      <a:pt x="294" y="162"/>
                    </a:lnTo>
                    <a:lnTo>
                      <a:pt x="296" y="148"/>
                    </a:lnTo>
                    <a:lnTo>
                      <a:pt x="294" y="132"/>
                    </a:lnTo>
                    <a:lnTo>
                      <a:pt x="292" y="117"/>
                    </a:lnTo>
                    <a:lnTo>
                      <a:pt x="289" y="103"/>
                    </a:lnTo>
                    <a:lnTo>
                      <a:pt x="284" y="91"/>
                    </a:lnTo>
                    <a:lnTo>
                      <a:pt x="271" y="65"/>
                    </a:lnTo>
                    <a:lnTo>
                      <a:pt x="252" y="43"/>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9" name="Freeform 404">
                <a:extLst>
                  <a:ext uri="{FF2B5EF4-FFF2-40B4-BE49-F238E27FC236}">
                    <a16:creationId xmlns:a16="http://schemas.microsoft.com/office/drawing/2014/main" id="{87E6B17F-B3D5-FD8E-0751-BE3832F0B4BA}"/>
                  </a:ext>
                </a:extLst>
              </p:cNvPr>
              <p:cNvSpPr>
                <a:spLocks/>
              </p:cNvSpPr>
              <p:nvPr/>
            </p:nvSpPr>
            <p:spPr bwMode="auto">
              <a:xfrm>
                <a:off x="1744664" y="4605337"/>
                <a:ext cx="93663" cy="93662"/>
              </a:xfrm>
              <a:custGeom>
                <a:avLst/>
                <a:gdLst>
                  <a:gd name="T0" fmla="*/ 252 w 296"/>
                  <a:gd name="T1" fmla="*/ 43 h 295"/>
                  <a:gd name="T2" fmla="*/ 240 w 296"/>
                  <a:gd name="T3" fmla="*/ 31 h 295"/>
                  <a:gd name="T4" fmla="*/ 228 w 296"/>
                  <a:gd name="T5" fmla="*/ 24 h 295"/>
                  <a:gd name="T6" fmla="*/ 216 w 296"/>
                  <a:gd name="T7" fmla="*/ 16 h 295"/>
                  <a:gd name="T8" fmla="*/ 205 w 296"/>
                  <a:gd name="T9" fmla="*/ 10 h 295"/>
                  <a:gd name="T10" fmla="*/ 190 w 296"/>
                  <a:gd name="T11" fmla="*/ 4 h 295"/>
                  <a:gd name="T12" fmla="*/ 176 w 296"/>
                  <a:gd name="T13" fmla="*/ 2 h 295"/>
                  <a:gd name="T14" fmla="*/ 161 w 296"/>
                  <a:gd name="T15" fmla="*/ 0 h 295"/>
                  <a:gd name="T16" fmla="*/ 148 w 296"/>
                  <a:gd name="T17" fmla="*/ 0 h 295"/>
                  <a:gd name="T18" fmla="*/ 117 w 296"/>
                  <a:gd name="T19" fmla="*/ 2 h 295"/>
                  <a:gd name="T20" fmla="*/ 91 w 296"/>
                  <a:gd name="T21" fmla="*/ 10 h 295"/>
                  <a:gd name="T22" fmla="*/ 66 w 296"/>
                  <a:gd name="T23" fmla="*/ 24 h 295"/>
                  <a:gd name="T24" fmla="*/ 44 w 296"/>
                  <a:gd name="T25" fmla="*/ 43 h 295"/>
                  <a:gd name="T26" fmla="*/ 24 w 296"/>
                  <a:gd name="T27" fmla="*/ 64 h 295"/>
                  <a:gd name="T28" fmla="*/ 10 w 296"/>
                  <a:gd name="T29" fmla="*/ 91 h 295"/>
                  <a:gd name="T30" fmla="*/ 2 w 296"/>
                  <a:gd name="T31" fmla="*/ 117 h 295"/>
                  <a:gd name="T32" fmla="*/ 0 w 296"/>
                  <a:gd name="T33" fmla="*/ 148 h 295"/>
                  <a:gd name="T34" fmla="*/ 0 w 296"/>
                  <a:gd name="T35" fmla="*/ 161 h 295"/>
                  <a:gd name="T36" fmla="*/ 2 w 296"/>
                  <a:gd name="T37" fmla="*/ 176 h 295"/>
                  <a:gd name="T38" fmla="*/ 4 w 296"/>
                  <a:gd name="T39" fmla="*/ 190 h 295"/>
                  <a:gd name="T40" fmla="*/ 10 w 296"/>
                  <a:gd name="T41" fmla="*/ 204 h 295"/>
                  <a:gd name="T42" fmla="*/ 16 w 296"/>
                  <a:gd name="T43" fmla="*/ 216 h 295"/>
                  <a:gd name="T44" fmla="*/ 24 w 296"/>
                  <a:gd name="T45" fmla="*/ 228 h 295"/>
                  <a:gd name="T46" fmla="*/ 33 w 296"/>
                  <a:gd name="T47" fmla="*/ 240 h 295"/>
                  <a:gd name="T48" fmla="*/ 44 w 296"/>
                  <a:gd name="T49" fmla="*/ 252 h 295"/>
                  <a:gd name="T50" fmla="*/ 66 w 296"/>
                  <a:gd name="T51" fmla="*/ 270 h 295"/>
                  <a:gd name="T52" fmla="*/ 91 w 296"/>
                  <a:gd name="T53" fmla="*/ 284 h 295"/>
                  <a:gd name="T54" fmla="*/ 103 w 296"/>
                  <a:gd name="T55" fmla="*/ 289 h 295"/>
                  <a:gd name="T56" fmla="*/ 117 w 296"/>
                  <a:gd name="T57" fmla="*/ 292 h 295"/>
                  <a:gd name="T58" fmla="*/ 132 w 296"/>
                  <a:gd name="T59" fmla="*/ 294 h 295"/>
                  <a:gd name="T60" fmla="*/ 148 w 296"/>
                  <a:gd name="T61" fmla="*/ 295 h 295"/>
                  <a:gd name="T62" fmla="*/ 161 w 296"/>
                  <a:gd name="T63" fmla="*/ 294 h 295"/>
                  <a:gd name="T64" fmla="*/ 176 w 296"/>
                  <a:gd name="T65" fmla="*/ 292 h 295"/>
                  <a:gd name="T66" fmla="*/ 190 w 296"/>
                  <a:gd name="T67" fmla="*/ 289 h 295"/>
                  <a:gd name="T68" fmla="*/ 205 w 296"/>
                  <a:gd name="T69" fmla="*/ 284 h 295"/>
                  <a:gd name="T70" fmla="*/ 216 w 296"/>
                  <a:gd name="T71" fmla="*/ 277 h 295"/>
                  <a:gd name="T72" fmla="*/ 228 w 296"/>
                  <a:gd name="T73" fmla="*/ 270 h 295"/>
                  <a:gd name="T74" fmla="*/ 240 w 296"/>
                  <a:gd name="T75" fmla="*/ 261 h 295"/>
                  <a:gd name="T76" fmla="*/ 252 w 296"/>
                  <a:gd name="T77" fmla="*/ 252 h 295"/>
                  <a:gd name="T78" fmla="*/ 261 w 296"/>
                  <a:gd name="T79" fmla="*/ 240 h 295"/>
                  <a:gd name="T80" fmla="*/ 271 w 296"/>
                  <a:gd name="T81" fmla="*/ 228 h 295"/>
                  <a:gd name="T82" fmla="*/ 277 w 296"/>
                  <a:gd name="T83" fmla="*/ 216 h 295"/>
                  <a:gd name="T84" fmla="*/ 284 w 296"/>
                  <a:gd name="T85" fmla="*/ 204 h 295"/>
                  <a:gd name="T86" fmla="*/ 289 w 296"/>
                  <a:gd name="T87" fmla="*/ 190 h 295"/>
                  <a:gd name="T88" fmla="*/ 292 w 296"/>
                  <a:gd name="T89" fmla="*/ 176 h 295"/>
                  <a:gd name="T90" fmla="*/ 294 w 296"/>
                  <a:gd name="T91" fmla="*/ 161 h 295"/>
                  <a:gd name="T92" fmla="*/ 296 w 296"/>
                  <a:gd name="T93" fmla="*/ 148 h 295"/>
                  <a:gd name="T94" fmla="*/ 294 w 296"/>
                  <a:gd name="T95" fmla="*/ 132 h 295"/>
                  <a:gd name="T96" fmla="*/ 292 w 296"/>
                  <a:gd name="T97" fmla="*/ 117 h 295"/>
                  <a:gd name="T98" fmla="*/ 289 w 296"/>
                  <a:gd name="T99" fmla="*/ 103 h 295"/>
                  <a:gd name="T100" fmla="*/ 284 w 296"/>
                  <a:gd name="T101" fmla="*/ 91 h 295"/>
                  <a:gd name="T102" fmla="*/ 271 w 296"/>
                  <a:gd name="T103" fmla="*/ 64 h 295"/>
                  <a:gd name="T104" fmla="*/ 252 w 296"/>
                  <a:gd name="T105" fmla="*/ 4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5">
                    <a:moveTo>
                      <a:pt x="252" y="43"/>
                    </a:moveTo>
                    <a:lnTo>
                      <a:pt x="240" y="31"/>
                    </a:lnTo>
                    <a:lnTo>
                      <a:pt x="228" y="24"/>
                    </a:lnTo>
                    <a:lnTo>
                      <a:pt x="216" y="16"/>
                    </a:lnTo>
                    <a:lnTo>
                      <a:pt x="205" y="10"/>
                    </a:lnTo>
                    <a:lnTo>
                      <a:pt x="190" y="4"/>
                    </a:lnTo>
                    <a:lnTo>
                      <a:pt x="176" y="2"/>
                    </a:lnTo>
                    <a:lnTo>
                      <a:pt x="161" y="0"/>
                    </a:lnTo>
                    <a:lnTo>
                      <a:pt x="148" y="0"/>
                    </a:lnTo>
                    <a:lnTo>
                      <a:pt x="117" y="2"/>
                    </a:lnTo>
                    <a:lnTo>
                      <a:pt x="91" y="10"/>
                    </a:lnTo>
                    <a:lnTo>
                      <a:pt x="66" y="24"/>
                    </a:lnTo>
                    <a:lnTo>
                      <a:pt x="44" y="43"/>
                    </a:lnTo>
                    <a:lnTo>
                      <a:pt x="24" y="64"/>
                    </a:lnTo>
                    <a:lnTo>
                      <a:pt x="10" y="91"/>
                    </a:lnTo>
                    <a:lnTo>
                      <a:pt x="2" y="117"/>
                    </a:lnTo>
                    <a:lnTo>
                      <a:pt x="0" y="148"/>
                    </a:lnTo>
                    <a:lnTo>
                      <a:pt x="0" y="161"/>
                    </a:lnTo>
                    <a:lnTo>
                      <a:pt x="2" y="176"/>
                    </a:lnTo>
                    <a:lnTo>
                      <a:pt x="4" y="190"/>
                    </a:lnTo>
                    <a:lnTo>
                      <a:pt x="10" y="204"/>
                    </a:lnTo>
                    <a:lnTo>
                      <a:pt x="16" y="216"/>
                    </a:lnTo>
                    <a:lnTo>
                      <a:pt x="24" y="228"/>
                    </a:lnTo>
                    <a:lnTo>
                      <a:pt x="33" y="240"/>
                    </a:lnTo>
                    <a:lnTo>
                      <a:pt x="44" y="252"/>
                    </a:lnTo>
                    <a:lnTo>
                      <a:pt x="66" y="270"/>
                    </a:lnTo>
                    <a:lnTo>
                      <a:pt x="91" y="284"/>
                    </a:lnTo>
                    <a:lnTo>
                      <a:pt x="103" y="289"/>
                    </a:lnTo>
                    <a:lnTo>
                      <a:pt x="117" y="292"/>
                    </a:lnTo>
                    <a:lnTo>
                      <a:pt x="132" y="294"/>
                    </a:lnTo>
                    <a:lnTo>
                      <a:pt x="148" y="295"/>
                    </a:lnTo>
                    <a:lnTo>
                      <a:pt x="161" y="294"/>
                    </a:lnTo>
                    <a:lnTo>
                      <a:pt x="176" y="292"/>
                    </a:lnTo>
                    <a:lnTo>
                      <a:pt x="190" y="289"/>
                    </a:lnTo>
                    <a:lnTo>
                      <a:pt x="205" y="284"/>
                    </a:lnTo>
                    <a:lnTo>
                      <a:pt x="216" y="277"/>
                    </a:lnTo>
                    <a:lnTo>
                      <a:pt x="228" y="270"/>
                    </a:lnTo>
                    <a:lnTo>
                      <a:pt x="240" y="261"/>
                    </a:lnTo>
                    <a:lnTo>
                      <a:pt x="252" y="252"/>
                    </a:lnTo>
                    <a:lnTo>
                      <a:pt x="261" y="240"/>
                    </a:lnTo>
                    <a:lnTo>
                      <a:pt x="271" y="228"/>
                    </a:lnTo>
                    <a:lnTo>
                      <a:pt x="277" y="216"/>
                    </a:lnTo>
                    <a:lnTo>
                      <a:pt x="284" y="204"/>
                    </a:lnTo>
                    <a:lnTo>
                      <a:pt x="289" y="190"/>
                    </a:lnTo>
                    <a:lnTo>
                      <a:pt x="292" y="176"/>
                    </a:lnTo>
                    <a:lnTo>
                      <a:pt x="294" y="161"/>
                    </a:lnTo>
                    <a:lnTo>
                      <a:pt x="296" y="148"/>
                    </a:lnTo>
                    <a:lnTo>
                      <a:pt x="294" y="132"/>
                    </a:lnTo>
                    <a:lnTo>
                      <a:pt x="292" y="117"/>
                    </a:lnTo>
                    <a:lnTo>
                      <a:pt x="289" y="103"/>
                    </a:lnTo>
                    <a:lnTo>
                      <a:pt x="284" y="91"/>
                    </a:lnTo>
                    <a:lnTo>
                      <a:pt x="271" y="64"/>
                    </a:lnTo>
                    <a:lnTo>
                      <a:pt x="252" y="4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0" name="Freeform 405">
                <a:extLst>
                  <a:ext uri="{FF2B5EF4-FFF2-40B4-BE49-F238E27FC236}">
                    <a16:creationId xmlns:a16="http://schemas.microsoft.com/office/drawing/2014/main" id="{C376B2A4-B7DF-4378-A8DB-D7305E72FD20}"/>
                  </a:ext>
                </a:extLst>
              </p:cNvPr>
              <p:cNvSpPr>
                <a:spLocks/>
              </p:cNvSpPr>
              <p:nvPr/>
            </p:nvSpPr>
            <p:spPr bwMode="auto">
              <a:xfrm>
                <a:off x="1749426" y="4310062"/>
                <a:ext cx="93663" cy="93662"/>
              </a:xfrm>
              <a:custGeom>
                <a:avLst/>
                <a:gdLst>
                  <a:gd name="T0" fmla="*/ 252 w 296"/>
                  <a:gd name="T1" fmla="*/ 43 h 296"/>
                  <a:gd name="T2" fmla="*/ 240 w 296"/>
                  <a:gd name="T3" fmla="*/ 32 h 296"/>
                  <a:gd name="T4" fmla="*/ 228 w 296"/>
                  <a:gd name="T5" fmla="*/ 24 h 296"/>
                  <a:gd name="T6" fmla="*/ 216 w 296"/>
                  <a:gd name="T7" fmla="*/ 16 h 296"/>
                  <a:gd name="T8" fmla="*/ 205 w 296"/>
                  <a:gd name="T9" fmla="*/ 10 h 296"/>
                  <a:gd name="T10" fmla="*/ 190 w 296"/>
                  <a:gd name="T11" fmla="*/ 5 h 296"/>
                  <a:gd name="T12" fmla="*/ 176 w 296"/>
                  <a:gd name="T13" fmla="*/ 2 h 296"/>
                  <a:gd name="T14" fmla="*/ 161 w 296"/>
                  <a:gd name="T15" fmla="*/ 0 h 296"/>
                  <a:gd name="T16" fmla="*/ 148 w 296"/>
                  <a:gd name="T17" fmla="*/ 0 h 296"/>
                  <a:gd name="T18" fmla="*/ 117 w 296"/>
                  <a:gd name="T19" fmla="*/ 2 h 296"/>
                  <a:gd name="T20" fmla="*/ 91 w 296"/>
                  <a:gd name="T21" fmla="*/ 10 h 296"/>
                  <a:gd name="T22" fmla="*/ 66 w 296"/>
                  <a:gd name="T23" fmla="*/ 24 h 296"/>
                  <a:gd name="T24" fmla="*/ 44 w 296"/>
                  <a:gd name="T25" fmla="*/ 43 h 296"/>
                  <a:gd name="T26" fmla="*/ 24 w 296"/>
                  <a:gd name="T27" fmla="*/ 65 h 296"/>
                  <a:gd name="T28" fmla="*/ 10 w 296"/>
                  <a:gd name="T29" fmla="*/ 91 h 296"/>
                  <a:gd name="T30" fmla="*/ 2 w 296"/>
                  <a:gd name="T31" fmla="*/ 117 h 296"/>
                  <a:gd name="T32" fmla="*/ 0 w 296"/>
                  <a:gd name="T33" fmla="*/ 148 h 296"/>
                  <a:gd name="T34" fmla="*/ 0 w 296"/>
                  <a:gd name="T35" fmla="*/ 162 h 296"/>
                  <a:gd name="T36" fmla="*/ 2 w 296"/>
                  <a:gd name="T37" fmla="*/ 176 h 296"/>
                  <a:gd name="T38" fmla="*/ 4 w 296"/>
                  <a:gd name="T39" fmla="*/ 190 h 296"/>
                  <a:gd name="T40" fmla="*/ 10 w 296"/>
                  <a:gd name="T41" fmla="*/ 205 h 296"/>
                  <a:gd name="T42" fmla="*/ 16 w 296"/>
                  <a:gd name="T43" fmla="*/ 216 h 296"/>
                  <a:gd name="T44" fmla="*/ 24 w 296"/>
                  <a:gd name="T45" fmla="*/ 229 h 296"/>
                  <a:gd name="T46" fmla="*/ 33 w 296"/>
                  <a:gd name="T47" fmla="*/ 240 h 296"/>
                  <a:gd name="T48" fmla="*/ 44 w 296"/>
                  <a:gd name="T49" fmla="*/ 253 h 296"/>
                  <a:gd name="T50" fmla="*/ 66 w 296"/>
                  <a:gd name="T51" fmla="*/ 271 h 296"/>
                  <a:gd name="T52" fmla="*/ 91 w 296"/>
                  <a:gd name="T53" fmla="*/ 284 h 296"/>
                  <a:gd name="T54" fmla="*/ 103 w 296"/>
                  <a:gd name="T55" fmla="*/ 289 h 296"/>
                  <a:gd name="T56" fmla="*/ 117 w 296"/>
                  <a:gd name="T57" fmla="*/ 292 h 296"/>
                  <a:gd name="T58" fmla="*/ 132 w 296"/>
                  <a:gd name="T59" fmla="*/ 295 h 296"/>
                  <a:gd name="T60" fmla="*/ 148 w 296"/>
                  <a:gd name="T61" fmla="*/ 296 h 296"/>
                  <a:gd name="T62" fmla="*/ 161 w 296"/>
                  <a:gd name="T63" fmla="*/ 295 h 296"/>
                  <a:gd name="T64" fmla="*/ 176 w 296"/>
                  <a:gd name="T65" fmla="*/ 292 h 296"/>
                  <a:gd name="T66" fmla="*/ 190 w 296"/>
                  <a:gd name="T67" fmla="*/ 289 h 296"/>
                  <a:gd name="T68" fmla="*/ 205 w 296"/>
                  <a:gd name="T69" fmla="*/ 284 h 296"/>
                  <a:gd name="T70" fmla="*/ 216 w 296"/>
                  <a:gd name="T71" fmla="*/ 278 h 296"/>
                  <a:gd name="T72" fmla="*/ 228 w 296"/>
                  <a:gd name="T73" fmla="*/ 271 h 296"/>
                  <a:gd name="T74" fmla="*/ 240 w 296"/>
                  <a:gd name="T75" fmla="*/ 262 h 296"/>
                  <a:gd name="T76" fmla="*/ 252 w 296"/>
                  <a:gd name="T77" fmla="*/ 253 h 296"/>
                  <a:gd name="T78" fmla="*/ 261 w 296"/>
                  <a:gd name="T79" fmla="*/ 240 h 296"/>
                  <a:gd name="T80" fmla="*/ 270 w 296"/>
                  <a:gd name="T81" fmla="*/ 229 h 296"/>
                  <a:gd name="T82" fmla="*/ 277 w 296"/>
                  <a:gd name="T83" fmla="*/ 216 h 296"/>
                  <a:gd name="T84" fmla="*/ 284 w 296"/>
                  <a:gd name="T85" fmla="*/ 205 h 296"/>
                  <a:gd name="T86" fmla="*/ 289 w 296"/>
                  <a:gd name="T87" fmla="*/ 190 h 296"/>
                  <a:gd name="T88" fmla="*/ 292 w 296"/>
                  <a:gd name="T89" fmla="*/ 176 h 296"/>
                  <a:gd name="T90" fmla="*/ 294 w 296"/>
                  <a:gd name="T91" fmla="*/ 162 h 296"/>
                  <a:gd name="T92" fmla="*/ 296 w 296"/>
                  <a:gd name="T93" fmla="*/ 148 h 296"/>
                  <a:gd name="T94" fmla="*/ 294 w 296"/>
                  <a:gd name="T95" fmla="*/ 132 h 296"/>
                  <a:gd name="T96" fmla="*/ 292 w 296"/>
                  <a:gd name="T97" fmla="*/ 117 h 296"/>
                  <a:gd name="T98" fmla="*/ 289 w 296"/>
                  <a:gd name="T99" fmla="*/ 104 h 296"/>
                  <a:gd name="T100" fmla="*/ 284 w 296"/>
                  <a:gd name="T101" fmla="*/ 91 h 296"/>
                  <a:gd name="T102" fmla="*/ 270 w 296"/>
                  <a:gd name="T103" fmla="*/ 65 h 296"/>
                  <a:gd name="T104" fmla="*/ 252 w 296"/>
                  <a:gd name="T105"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52" y="43"/>
                    </a:moveTo>
                    <a:lnTo>
                      <a:pt x="240" y="32"/>
                    </a:lnTo>
                    <a:lnTo>
                      <a:pt x="228" y="24"/>
                    </a:lnTo>
                    <a:lnTo>
                      <a:pt x="216" y="16"/>
                    </a:lnTo>
                    <a:lnTo>
                      <a:pt x="205" y="10"/>
                    </a:lnTo>
                    <a:lnTo>
                      <a:pt x="190" y="5"/>
                    </a:lnTo>
                    <a:lnTo>
                      <a:pt x="176" y="2"/>
                    </a:lnTo>
                    <a:lnTo>
                      <a:pt x="161" y="0"/>
                    </a:lnTo>
                    <a:lnTo>
                      <a:pt x="148" y="0"/>
                    </a:lnTo>
                    <a:lnTo>
                      <a:pt x="117" y="2"/>
                    </a:lnTo>
                    <a:lnTo>
                      <a:pt x="91" y="10"/>
                    </a:lnTo>
                    <a:lnTo>
                      <a:pt x="66" y="24"/>
                    </a:lnTo>
                    <a:lnTo>
                      <a:pt x="44" y="43"/>
                    </a:lnTo>
                    <a:lnTo>
                      <a:pt x="24" y="65"/>
                    </a:lnTo>
                    <a:lnTo>
                      <a:pt x="10" y="91"/>
                    </a:lnTo>
                    <a:lnTo>
                      <a:pt x="2" y="117"/>
                    </a:lnTo>
                    <a:lnTo>
                      <a:pt x="0" y="148"/>
                    </a:lnTo>
                    <a:lnTo>
                      <a:pt x="0" y="162"/>
                    </a:lnTo>
                    <a:lnTo>
                      <a:pt x="2" y="176"/>
                    </a:lnTo>
                    <a:lnTo>
                      <a:pt x="4" y="190"/>
                    </a:lnTo>
                    <a:lnTo>
                      <a:pt x="10" y="205"/>
                    </a:lnTo>
                    <a:lnTo>
                      <a:pt x="16" y="216"/>
                    </a:lnTo>
                    <a:lnTo>
                      <a:pt x="24" y="229"/>
                    </a:lnTo>
                    <a:lnTo>
                      <a:pt x="33" y="240"/>
                    </a:lnTo>
                    <a:lnTo>
                      <a:pt x="44" y="253"/>
                    </a:lnTo>
                    <a:lnTo>
                      <a:pt x="66" y="271"/>
                    </a:lnTo>
                    <a:lnTo>
                      <a:pt x="91" y="284"/>
                    </a:lnTo>
                    <a:lnTo>
                      <a:pt x="103" y="289"/>
                    </a:lnTo>
                    <a:lnTo>
                      <a:pt x="117" y="292"/>
                    </a:lnTo>
                    <a:lnTo>
                      <a:pt x="132" y="295"/>
                    </a:lnTo>
                    <a:lnTo>
                      <a:pt x="148" y="296"/>
                    </a:lnTo>
                    <a:lnTo>
                      <a:pt x="161" y="295"/>
                    </a:lnTo>
                    <a:lnTo>
                      <a:pt x="176" y="292"/>
                    </a:lnTo>
                    <a:lnTo>
                      <a:pt x="190" y="289"/>
                    </a:lnTo>
                    <a:lnTo>
                      <a:pt x="205" y="284"/>
                    </a:lnTo>
                    <a:lnTo>
                      <a:pt x="216" y="278"/>
                    </a:lnTo>
                    <a:lnTo>
                      <a:pt x="228" y="271"/>
                    </a:lnTo>
                    <a:lnTo>
                      <a:pt x="240" y="262"/>
                    </a:lnTo>
                    <a:lnTo>
                      <a:pt x="252" y="253"/>
                    </a:lnTo>
                    <a:lnTo>
                      <a:pt x="261" y="240"/>
                    </a:lnTo>
                    <a:lnTo>
                      <a:pt x="270" y="229"/>
                    </a:lnTo>
                    <a:lnTo>
                      <a:pt x="277" y="216"/>
                    </a:lnTo>
                    <a:lnTo>
                      <a:pt x="284" y="205"/>
                    </a:lnTo>
                    <a:lnTo>
                      <a:pt x="289" y="190"/>
                    </a:lnTo>
                    <a:lnTo>
                      <a:pt x="292" y="176"/>
                    </a:lnTo>
                    <a:lnTo>
                      <a:pt x="294" y="162"/>
                    </a:lnTo>
                    <a:lnTo>
                      <a:pt x="296" y="148"/>
                    </a:lnTo>
                    <a:lnTo>
                      <a:pt x="294" y="132"/>
                    </a:lnTo>
                    <a:lnTo>
                      <a:pt x="292" y="117"/>
                    </a:lnTo>
                    <a:lnTo>
                      <a:pt x="289" y="104"/>
                    </a:lnTo>
                    <a:lnTo>
                      <a:pt x="284" y="91"/>
                    </a:lnTo>
                    <a:lnTo>
                      <a:pt x="270" y="65"/>
                    </a:lnTo>
                    <a:lnTo>
                      <a:pt x="252" y="4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1" name="Freeform 6">
                <a:extLst>
                  <a:ext uri="{FF2B5EF4-FFF2-40B4-BE49-F238E27FC236}">
                    <a16:creationId xmlns:a16="http://schemas.microsoft.com/office/drawing/2014/main" id="{EBA506C4-D41A-EC9D-B27E-0429F2373EAA}"/>
                  </a:ext>
                </a:extLst>
              </p:cNvPr>
              <p:cNvSpPr>
                <a:spLocks/>
              </p:cNvSpPr>
              <p:nvPr/>
            </p:nvSpPr>
            <p:spPr bwMode="auto">
              <a:xfrm>
                <a:off x="1716088" y="2628900"/>
                <a:ext cx="4340225" cy="2579687"/>
              </a:xfrm>
              <a:custGeom>
                <a:avLst/>
                <a:gdLst>
                  <a:gd name="T0" fmla="*/ 13668 w 13668"/>
                  <a:gd name="T1" fmla="*/ 8123 h 8123"/>
                  <a:gd name="T2" fmla="*/ 0 w 13668"/>
                  <a:gd name="T3" fmla="*/ 8123 h 8123"/>
                  <a:gd name="T4" fmla="*/ 0 w 13668"/>
                  <a:gd name="T5" fmla="*/ 0 h 8123"/>
                </a:gdLst>
                <a:ahLst/>
                <a:cxnLst>
                  <a:cxn ang="0">
                    <a:pos x="T0" y="T1"/>
                  </a:cxn>
                  <a:cxn ang="0">
                    <a:pos x="T2" y="T3"/>
                  </a:cxn>
                  <a:cxn ang="0">
                    <a:pos x="T4" y="T5"/>
                  </a:cxn>
                </a:cxnLst>
                <a:rect l="0" t="0" r="r" b="b"/>
                <a:pathLst>
                  <a:path w="13668" h="8123">
                    <a:moveTo>
                      <a:pt x="13668" y="8123"/>
                    </a:moveTo>
                    <a:lnTo>
                      <a:pt x="0" y="8123"/>
                    </a:lnTo>
                    <a:lnTo>
                      <a:pt x="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2" name="Line 13">
                <a:extLst>
                  <a:ext uri="{FF2B5EF4-FFF2-40B4-BE49-F238E27FC236}">
                    <a16:creationId xmlns:a16="http://schemas.microsoft.com/office/drawing/2014/main" id="{3D4B7EC5-CD4D-11E7-06D5-5E102ADEDA00}"/>
                  </a:ext>
                </a:extLst>
              </p:cNvPr>
              <p:cNvSpPr>
                <a:spLocks noChangeShapeType="1"/>
              </p:cNvSpPr>
              <p:nvPr/>
            </p:nvSpPr>
            <p:spPr bwMode="auto">
              <a:xfrm flipV="1">
                <a:off x="4062413" y="5208588"/>
                <a:ext cx="0" cy="100012"/>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3" name="Line 14">
                <a:extLst>
                  <a:ext uri="{FF2B5EF4-FFF2-40B4-BE49-F238E27FC236}">
                    <a16:creationId xmlns:a16="http://schemas.microsoft.com/office/drawing/2014/main" id="{B251A1F0-DE49-CE98-236B-0060D3BDFF4C}"/>
                  </a:ext>
                </a:extLst>
              </p:cNvPr>
              <p:cNvSpPr>
                <a:spLocks noChangeShapeType="1"/>
              </p:cNvSpPr>
              <p:nvPr/>
            </p:nvSpPr>
            <p:spPr bwMode="auto">
              <a:xfrm flipV="1">
                <a:off x="4454526" y="5208588"/>
                <a:ext cx="0" cy="100012"/>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4" name="Line 15">
                <a:extLst>
                  <a:ext uri="{FF2B5EF4-FFF2-40B4-BE49-F238E27FC236}">
                    <a16:creationId xmlns:a16="http://schemas.microsoft.com/office/drawing/2014/main" id="{E0A31F0D-951A-A8AA-F11B-61104EAF9ADB}"/>
                  </a:ext>
                </a:extLst>
              </p:cNvPr>
              <p:cNvSpPr>
                <a:spLocks noChangeShapeType="1"/>
              </p:cNvSpPr>
              <p:nvPr/>
            </p:nvSpPr>
            <p:spPr bwMode="auto">
              <a:xfrm flipV="1">
                <a:off x="4845051" y="5208588"/>
                <a:ext cx="0" cy="100012"/>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5" name="Line 16">
                <a:extLst>
                  <a:ext uri="{FF2B5EF4-FFF2-40B4-BE49-F238E27FC236}">
                    <a16:creationId xmlns:a16="http://schemas.microsoft.com/office/drawing/2014/main" id="{C8AC9ECD-95E4-1760-1982-3666CC3D944E}"/>
                  </a:ext>
                </a:extLst>
              </p:cNvPr>
              <p:cNvSpPr>
                <a:spLocks noChangeShapeType="1"/>
              </p:cNvSpPr>
              <p:nvPr/>
            </p:nvSpPr>
            <p:spPr bwMode="auto">
              <a:xfrm flipV="1">
                <a:off x="5235576" y="5208588"/>
                <a:ext cx="0" cy="100012"/>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6" name="Line 17">
                <a:extLst>
                  <a:ext uri="{FF2B5EF4-FFF2-40B4-BE49-F238E27FC236}">
                    <a16:creationId xmlns:a16="http://schemas.microsoft.com/office/drawing/2014/main" id="{F8C2112D-19E3-BBA4-E23F-35487B5B007E}"/>
                  </a:ext>
                </a:extLst>
              </p:cNvPr>
              <p:cNvSpPr>
                <a:spLocks noChangeShapeType="1"/>
              </p:cNvSpPr>
              <p:nvPr/>
            </p:nvSpPr>
            <p:spPr bwMode="auto">
              <a:xfrm flipV="1">
                <a:off x="5627688" y="5208588"/>
                <a:ext cx="0" cy="100012"/>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7" name="Line 18">
                <a:extLst>
                  <a:ext uri="{FF2B5EF4-FFF2-40B4-BE49-F238E27FC236}">
                    <a16:creationId xmlns:a16="http://schemas.microsoft.com/office/drawing/2014/main" id="{E29EA36E-2913-A0C3-9C23-1DB1B2E63C3D}"/>
                  </a:ext>
                </a:extLst>
              </p:cNvPr>
              <p:cNvSpPr>
                <a:spLocks noChangeShapeType="1"/>
              </p:cNvSpPr>
              <p:nvPr/>
            </p:nvSpPr>
            <p:spPr bwMode="auto">
              <a:xfrm flipV="1">
                <a:off x="6019801" y="5208588"/>
                <a:ext cx="0" cy="100012"/>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8" name="Line 19">
                <a:extLst>
                  <a:ext uri="{FF2B5EF4-FFF2-40B4-BE49-F238E27FC236}">
                    <a16:creationId xmlns:a16="http://schemas.microsoft.com/office/drawing/2014/main" id="{719BB50D-708F-2564-7F5C-60C01ADA806B}"/>
                  </a:ext>
                </a:extLst>
              </p:cNvPr>
              <p:cNvSpPr>
                <a:spLocks noChangeShapeType="1"/>
              </p:cNvSpPr>
              <p:nvPr/>
            </p:nvSpPr>
            <p:spPr bwMode="auto">
              <a:xfrm flipV="1">
                <a:off x="1716088" y="5208588"/>
                <a:ext cx="0" cy="100012"/>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9" name="Line 20">
                <a:extLst>
                  <a:ext uri="{FF2B5EF4-FFF2-40B4-BE49-F238E27FC236}">
                    <a16:creationId xmlns:a16="http://schemas.microsoft.com/office/drawing/2014/main" id="{C1D834EB-A4C4-3DF2-4AF1-1D8C2F5124B3}"/>
                  </a:ext>
                </a:extLst>
              </p:cNvPr>
              <p:cNvSpPr>
                <a:spLocks noChangeShapeType="1"/>
              </p:cNvSpPr>
              <p:nvPr/>
            </p:nvSpPr>
            <p:spPr bwMode="auto">
              <a:xfrm flipV="1">
                <a:off x="2108201" y="5208588"/>
                <a:ext cx="0" cy="100012"/>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0" name="Line 21">
                <a:extLst>
                  <a:ext uri="{FF2B5EF4-FFF2-40B4-BE49-F238E27FC236}">
                    <a16:creationId xmlns:a16="http://schemas.microsoft.com/office/drawing/2014/main" id="{DEDF49EA-5D40-8AE6-4FE6-BA45993F5AA6}"/>
                  </a:ext>
                </a:extLst>
              </p:cNvPr>
              <p:cNvSpPr>
                <a:spLocks noChangeShapeType="1"/>
              </p:cNvSpPr>
              <p:nvPr/>
            </p:nvSpPr>
            <p:spPr bwMode="auto">
              <a:xfrm flipV="1">
                <a:off x="2498726" y="5208588"/>
                <a:ext cx="0" cy="100012"/>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1" name="Line 22">
                <a:extLst>
                  <a:ext uri="{FF2B5EF4-FFF2-40B4-BE49-F238E27FC236}">
                    <a16:creationId xmlns:a16="http://schemas.microsoft.com/office/drawing/2014/main" id="{1C981FA1-7D56-0C92-FDB1-E48361E6B668}"/>
                  </a:ext>
                </a:extLst>
              </p:cNvPr>
              <p:cNvSpPr>
                <a:spLocks noChangeShapeType="1"/>
              </p:cNvSpPr>
              <p:nvPr/>
            </p:nvSpPr>
            <p:spPr bwMode="auto">
              <a:xfrm flipV="1">
                <a:off x="2889251" y="5208588"/>
                <a:ext cx="0" cy="100012"/>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2" name="Line 23">
                <a:extLst>
                  <a:ext uri="{FF2B5EF4-FFF2-40B4-BE49-F238E27FC236}">
                    <a16:creationId xmlns:a16="http://schemas.microsoft.com/office/drawing/2014/main" id="{F5BAAD2A-891C-15BC-0751-F58399E25EE4}"/>
                  </a:ext>
                </a:extLst>
              </p:cNvPr>
              <p:cNvSpPr>
                <a:spLocks noChangeShapeType="1"/>
              </p:cNvSpPr>
              <p:nvPr/>
            </p:nvSpPr>
            <p:spPr bwMode="auto">
              <a:xfrm flipV="1">
                <a:off x="3281363" y="5208588"/>
                <a:ext cx="0" cy="100012"/>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3" name="Line 24">
                <a:extLst>
                  <a:ext uri="{FF2B5EF4-FFF2-40B4-BE49-F238E27FC236}">
                    <a16:creationId xmlns:a16="http://schemas.microsoft.com/office/drawing/2014/main" id="{B134C3F3-3D91-B171-8100-0CDBAEA3F8CA}"/>
                  </a:ext>
                </a:extLst>
              </p:cNvPr>
              <p:cNvSpPr>
                <a:spLocks noChangeShapeType="1"/>
              </p:cNvSpPr>
              <p:nvPr/>
            </p:nvSpPr>
            <p:spPr bwMode="auto">
              <a:xfrm flipV="1">
                <a:off x="3671888" y="5208588"/>
                <a:ext cx="0" cy="100012"/>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4" name="Line 45">
                <a:extLst>
                  <a:ext uri="{FF2B5EF4-FFF2-40B4-BE49-F238E27FC236}">
                    <a16:creationId xmlns:a16="http://schemas.microsoft.com/office/drawing/2014/main" id="{B2DE5CF7-0FEC-2C86-A8C9-552C88C642CE}"/>
                  </a:ext>
                </a:extLst>
              </p:cNvPr>
              <p:cNvSpPr>
                <a:spLocks noChangeShapeType="1"/>
              </p:cNvSpPr>
              <p:nvPr/>
            </p:nvSpPr>
            <p:spPr bwMode="auto">
              <a:xfrm>
                <a:off x="1622426" y="2657475"/>
                <a:ext cx="9366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5" name="Line 46">
                <a:extLst>
                  <a:ext uri="{FF2B5EF4-FFF2-40B4-BE49-F238E27FC236}">
                    <a16:creationId xmlns:a16="http://schemas.microsoft.com/office/drawing/2014/main" id="{C4009381-0F22-2003-A66B-12B90BAC5AB7}"/>
                  </a:ext>
                </a:extLst>
              </p:cNvPr>
              <p:cNvSpPr>
                <a:spLocks noChangeShapeType="1"/>
              </p:cNvSpPr>
              <p:nvPr/>
            </p:nvSpPr>
            <p:spPr bwMode="auto">
              <a:xfrm>
                <a:off x="1622426" y="3167063"/>
                <a:ext cx="9366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6" name="Line 47">
                <a:extLst>
                  <a:ext uri="{FF2B5EF4-FFF2-40B4-BE49-F238E27FC236}">
                    <a16:creationId xmlns:a16="http://schemas.microsoft.com/office/drawing/2014/main" id="{CB535612-9E9F-0E97-3663-A5B3B9050519}"/>
                  </a:ext>
                </a:extLst>
              </p:cNvPr>
              <p:cNvSpPr>
                <a:spLocks noChangeShapeType="1"/>
              </p:cNvSpPr>
              <p:nvPr/>
            </p:nvSpPr>
            <p:spPr bwMode="auto">
              <a:xfrm>
                <a:off x="1622426" y="3676650"/>
                <a:ext cx="9366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7" name="Line 48">
                <a:extLst>
                  <a:ext uri="{FF2B5EF4-FFF2-40B4-BE49-F238E27FC236}">
                    <a16:creationId xmlns:a16="http://schemas.microsoft.com/office/drawing/2014/main" id="{F83CA08D-A6D6-0E00-4351-827C65FE9CB3}"/>
                  </a:ext>
                </a:extLst>
              </p:cNvPr>
              <p:cNvSpPr>
                <a:spLocks noChangeShapeType="1"/>
              </p:cNvSpPr>
              <p:nvPr/>
            </p:nvSpPr>
            <p:spPr bwMode="auto">
              <a:xfrm>
                <a:off x="1622426" y="4186238"/>
                <a:ext cx="9366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8" name="Line 49">
                <a:extLst>
                  <a:ext uri="{FF2B5EF4-FFF2-40B4-BE49-F238E27FC236}">
                    <a16:creationId xmlns:a16="http://schemas.microsoft.com/office/drawing/2014/main" id="{94F92322-7B33-9A39-96BD-4A2BAAA4E220}"/>
                  </a:ext>
                </a:extLst>
              </p:cNvPr>
              <p:cNvSpPr>
                <a:spLocks noChangeShapeType="1"/>
              </p:cNvSpPr>
              <p:nvPr/>
            </p:nvSpPr>
            <p:spPr bwMode="auto">
              <a:xfrm>
                <a:off x="1622426" y="4697413"/>
                <a:ext cx="9366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9" name="Line 50">
                <a:extLst>
                  <a:ext uri="{FF2B5EF4-FFF2-40B4-BE49-F238E27FC236}">
                    <a16:creationId xmlns:a16="http://schemas.microsoft.com/office/drawing/2014/main" id="{759CDDA2-170D-DE92-9155-F19F81A27741}"/>
                  </a:ext>
                </a:extLst>
              </p:cNvPr>
              <p:cNvSpPr>
                <a:spLocks noChangeShapeType="1"/>
              </p:cNvSpPr>
              <p:nvPr/>
            </p:nvSpPr>
            <p:spPr bwMode="auto">
              <a:xfrm>
                <a:off x="1622426" y="5208588"/>
                <a:ext cx="9366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0" name="Line 51">
                <a:extLst>
                  <a:ext uri="{FF2B5EF4-FFF2-40B4-BE49-F238E27FC236}">
                    <a16:creationId xmlns:a16="http://schemas.microsoft.com/office/drawing/2014/main" id="{0C04FF2F-7ACC-5709-2AA5-C30B0CE47790}"/>
                  </a:ext>
                </a:extLst>
              </p:cNvPr>
              <p:cNvSpPr>
                <a:spLocks noChangeShapeType="1"/>
              </p:cNvSpPr>
              <p:nvPr/>
            </p:nvSpPr>
            <p:spPr bwMode="auto">
              <a:xfrm>
                <a:off x="1763713" y="4300538"/>
                <a:ext cx="0" cy="390525"/>
              </a:xfrm>
              <a:prstGeom prst="line">
                <a:avLst/>
              </a:prstGeom>
              <a:noFill/>
              <a:ln w="22225">
                <a:solidFill>
                  <a:srgbClr val="80FF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1" name="Freeform 110">
                <a:extLst>
                  <a:ext uri="{FF2B5EF4-FFF2-40B4-BE49-F238E27FC236}">
                    <a16:creationId xmlns:a16="http://schemas.microsoft.com/office/drawing/2014/main" id="{26AB1875-F73A-20A3-23CD-2F4861633DDE}"/>
                  </a:ext>
                </a:extLst>
              </p:cNvPr>
              <p:cNvSpPr>
                <a:spLocks/>
              </p:cNvSpPr>
              <p:nvPr/>
            </p:nvSpPr>
            <p:spPr bwMode="auto">
              <a:xfrm>
                <a:off x="1820863" y="3462338"/>
                <a:ext cx="3943350" cy="1227137"/>
              </a:xfrm>
              <a:custGeom>
                <a:avLst/>
                <a:gdLst>
                  <a:gd name="T0" fmla="*/ 12416 w 12416"/>
                  <a:gd name="T1" fmla="*/ 3864 h 3864"/>
                  <a:gd name="T2" fmla="*/ 10739 w 12416"/>
                  <a:gd name="T3" fmla="*/ 3793 h 3864"/>
                  <a:gd name="T4" fmla="*/ 9086 w 12416"/>
                  <a:gd name="T5" fmla="*/ 3856 h 3864"/>
                  <a:gd name="T6" fmla="*/ 8272 w 12416"/>
                  <a:gd name="T7" fmla="*/ 3864 h 3864"/>
                  <a:gd name="T8" fmla="*/ 7441 w 12416"/>
                  <a:gd name="T9" fmla="*/ 3668 h 3864"/>
                  <a:gd name="T10" fmla="*/ 6627 w 12416"/>
                  <a:gd name="T11" fmla="*/ 3675 h 3864"/>
                  <a:gd name="T12" fmla="*/ 5781 w 12416"/>
                  <a:gd name="T13" fmla="*/ 3636 h 3864"/>
                  <a:gd name="T14" fmla="*/ 4128 w 12416"/>
                  <a:gd name="T15" fmla="*/ 3598 h 3864"/>
                  <a:gd name="T16" fmla="*/ 3290 w 12416"/>
                  <a:gd name="T17" fmla="*/ 3777 h 3864"/>
                  <a:gd name="T18" fmla="*/ 2452 w 12416"/>
                  <a:gd name="T19" fmla="*/ 3753 h 3864"/>
                  <a:gd name="T20" fmla="*/ 1630 w 12416"/>
                  <a:gd name="T21" fmla="*/ 3793 h 3864"/>
                  <a:gd name="T22" fmla="*/ 1355 w 12416"/>
                  <a:gd name="T23" fmla="*/ 0 h 3864"/>
                  <a:gd name="T24" fmla="*/ 798 w 12416"/>
                  <a:gd name="T25" fmla="*/ 3731 h 3864"/>
                  <a:gd name="T26" fmla="*/ 375 w 12416"/>
                  <a:gd name="T27" fmla="*/ 3864 h 3864"/>
                  <a:gd name="T28" fmla="*/ 101 w 12416"/>
                  <a:gd name="T29" fmla="*/ 3707 h 3864"/>
                  <a:gd name="T30" fmla="*/ 55 w 12416"/>
                  <a:gd name="T31" fmla="*/ 3479 h 3864"/>
                  <a:gd name="T32" fmla="*/ 0 w 12416"/>
                  <a:gd name="T33" fmla="*/ 2617 h 3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416" h="3864">
                    <a:moveTo>
                      <a:pt x="12416" y="3864"/>
                    </a:moveTo>
                    <a:lnTo>
                      <a:pt x="10739" y="3793"/>
                    </a:lnTo>
                    <a:lnTo>
                      <a:pt x="9086" y="3856"/>
                    </a:lnTo>
                    <a:lnTo>
                      <a:pt x="8272" y="3864"/>
                    </a:lnTo>
                    <a:lnTo>
                      <a:pt x="7441" y="3668"/>
                    </a:lnTo>
                    <a:lnTo>
                      <a:pt x="6627" y="3675"/>
                    </a:lnTo>
                    <a:lnTo>
                      <a:pt x="5781" y="3636"/>
                    </a:lnTo>
                    <a:lnTo>
                      <a:pt x="4128" y="3598"/>
                    </a:lnTo>
                    <a:lnTo>
                      <a:pt x="3290" y="3777"/>
                    </a:lnTo>
                    <a:lnTo>
                      <a:pt x="2452" y="3753"/>
                    </a:lnTo>
                    <a:lnTo>
                      <a:pt x="1630" y="3793"/>
                    </a:lnTo>
                    <a:lnTo>
                      <a:pt x="1355" y="0"/>
                    </a:lnTo>
                    <a:lnTo>
                      <a:pt x="798" y="3731"/>
                    </a:lnTo>
                    <a:lnTo>
                      <a:pt x="375" y="3864"/>
                    </a:lnTo>
                    <a:lnTo>
                      <a:pt x="101" y="3707"/>
                    </a:lnTo>
                    <a:lnTo>
                      <a:pt x="55" y="3479"/>
                    </a:lnTo>
                    <a:lnTo>
                      <a:pt x="0" y="2617"/>
                    </a:lnTo>
                  </a:path>
                </a:pathLst>
              </a:custGeom>
              <a:noFill/>
              <a:ln w="22225">
                <a:solidFill>
                  <a:srgbClr val="91D2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2" name="Freeform 112">
                <a:extLst>
                  <a:ext uri="{FF2B5EF4-FFF2-40B4-BE49-F238E27FC236}">
                    <a16:creationId xmlns:a16="http://schemas.microsoft.com/office/drawing/2014/main" id="{511FF553-BE92-0D7B-CCF3-6CD485FFE9D2}"/>
                  </a:ext>
                </a:extLst>
              </p:cNvPr>
              <p:cNvSpPr>
                <a:spLocks/>
              </p:cNvSpPr>
              <p:nvPr/>
            </p:nvSpPr>
            <p:spPr bwMode="auto">
              <a:xfrm>
                <a:off x="1749426" y="4171950"/>
                <a:ext cx="819150" cy="492125"/>
              </a:xfrm>
              <a:custGeom>
                <a:avLst/>
                <a:gdLst>
                  <a:gd name="T0" fmla="*/ 2578 w 2578"/>
                  <a:gd name="T1" fmla="*/ 855 h 1552"/>
                  <a:gd name="T2" fmla="*/ 1746 w 2578"/>
                  <a:gd name="T3" fmla="*/ 314 h 1552"/>
                  <a:gd name="T4" fmla="*/ 1442 w 2578"/>
                  <a:gd name="T5" fmla="*/ 1106 h 1552"/>
                  <a:gd name="T6" fmla="*/ 886 w 2578"/>
                  <a:gd name="T7" fmla="*/ 1552 h 1552"/>
                  <a:gd name="T8" fmla="*/ 78 w 2578"/>
                  <a:gd name="T9" fmla="*/ 1333 h 1552"/>
                  <a:gd name="T10" fmla="*/ 0 w 2578"/>
                  <a:gd name="T11" fmla="*/ 0 h 1552"/>
                </a:gdLst>
                <a:ahLst/>
                <a:cxnLst>
                  <a:cxn ang="0">
                    <a:pos x="T0" y="T1"/>
                  </a:cxn>
                  <a:cxn ang="0">
                    <a:pos x="T2" y="T3"/>
                  </a:cxn>
                  <a:cxn ang="0">
                    <a:pos x="T4" y="T5"/>
                  </a:cxn>
                  <a:cxn ang="0">
                    <a:pos x="T6" y="T7"/>
                  </a:cxn>
                  <a:cxn ang="0">
                    <a:pos x="T8" y="T9"/>
                  </a:cxn>
                  <a:cxn ang="0">
                    <a:pos x="T10" y="T11"/>
                  </a:cxn>
                </a:cxnLst>
                <a:rect l="0" t="0" r="r" b="b"/>
                <a:pathLst>
                  <a:path w="2578" h="1552">
                    <a:moveTo>
                      <a:pt x="2578" y="855"/>
                    </a:moveTo>
                    <a:lnTo>
                      <a:pt x="1746" y="314"/>
                    </a:lnTo>
                    <a:lnTo>
                      <a:pt x="1442" y="1106"/>
                    </a:lnTo>
                    <a:lnTo>
                      <a:pt x="886" y="1552"/>
                    </a:lnTo>
                    <a:lnTo>
                      <a:pt x="78" y="1333"/>
                    </a:lnTo>
                    <a:lnTo>
                      <a:pt x="0" y="0"/>
                    </a:lnTo>
                  </a:path>
                </a:pathLst>
              </a:custGeom>
              <a:noFill/>
              <a:ln w="22225">
                <a:solidFill>
                  <a:srgbClr val="0000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3" name="Freeform 171">
                <a:extLst>
                  <a:ext uri="{FF2B5EF4-FFF2-40B4-BE49-F238E27FC236}">
                    <a16:creationId xmlns:a16="http://schemas.microsoft.com/office/drawing/2014/main" id="{7977EF31-6B00-BE52-C489-EB04455B4C9B}"/>
                  </a:ext>
                </a:extLst>
              </p:cNvPr>
              <p:cNvSpPr>
                <a:spLocks/>
              </p:cNvSpPr>
              <p:nvPr/>
            </p:nvSpPr>
            <p:spPr bwMode="auto">
              <a:xfrm>
                <a:off x="1792288" y="4062413"/>
                <a:ext cx="796925" cy="588962"/>
              </a:xfrm>
              <a:custGeom>
                <a:avLst/>
                <a:gdLst>
                  <a:gd name="T0" fmla="*/ 2514 w 2514"/>
                  <a:gd name="T1" fmla="*/ 1560 h 1859"/>
                  <a:gd name="T2" fmla="*/ 1684 w 2514"/>
                  <a:gd name="T3" fmla="*/ 1341 h 1859"/>
                  <a:gd name="T4" fmla="*/ 1378 w 2514"/>
                  <a:gd name="T5" fmla="*/ 1749 h 1859"/>
                  <a:gd name="T6" fmla="*/ 846 w 2514"/>
                  <a:gd name="T7" fmla="*/ 651 h 1859"/>
                  <a:gd name="T8" fmla="*/ 447 w 2514"/>
                  <a:gd name="T9" fmla="*/ 1482 h 1859"/>
                  <a:gd name="T10" fmla="*/ 187 w 2514"/>
                  <a:gd name="T11" fmla="*/ 1255 h 1859"/>
                  <a:gd name="T12" fmla="*/ 32 w 2514"/>
                  <a:gd name="T13" fmla="*/ 0 h 1859"/>
                  <a:gd name="T14" fmla="*/ 0 w 2514"/>
                  <a:gd name="T15" fmla="*/ 1859 h 18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14" h="1859">
                    <a:moveTo>
                      <a:pt x="2514" y="1560"/>
                    </a:moveTo>
                    <a:lnTo>
                      <a:pt x="1684" y="1341"/>
                    </a:lnTo>
                    <a:lnTo>
                      <a:pt x="1378" y="1749"/>
                    </a:lnTo>
                    <a:lnTo>
                      <a:pt x="846" y="651"/>
                    </a:lnTo>
                    <a:lnTo>
                      <a:pt x="447" y="1482"/>
                    </a:lnTo>
                    <a:lnTo>
                      <a:pt x="187" y="1255"/>
                    </a:lnTo>
                    <a:lnTo>
                      <a:pt x="32" y="0"/>
                    </a:lnTo>
                    <a:lnTo>
                      <a:pt x="0" y="1859"/>
                    </a:lnTo>
                  </a:path>
                </a:pathLst>
              </a:custGeom>
              <a:noFill/>
              <a:ln w="22225">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4" name="Freeform 407">
                <a:extLst>
                  <a:ext uri="{FF2B5EF4-FFF2-40B4-BE49-F238E27FC236}">
                    <a16:creationId xmlns:a16="http://schemas.microsoft.com/office/drawing/2014/main" id="{1F5E6F2A-AC95-A90F-A103-1402029E72E7}"/>
                  </a:ext>
                </a:extLst>
              </p:cNvPr>
              <p:cNvSpPr>
                <a:spLocks/>
              </p:cNvSpPr>
              <p:nvPr/>
            </p:nvSpPr>
            <p:spPr bwMode="auto">
              <a:xfrm>
                <a:off x="1752601" y="4143375"/>
                <a:ext cx="93663" cy="93662"/>
              </a:xfrm>
              <a:custGeom>
                <a:avLst/>
                <a:gdLst>
                  <a:gd name="T0" fmla="*/ 252 w 296"/>
                  <a:gd name="T1" fmla="*/ 44 h 296"/>
                  <a:gd name="T2" fmla="*/ 240 w 296"/>
                  <a:gd name="T3" fmla="*/ 32 h 296"/>
                  <a:gd name="T4" fmla="*/ 229 w 296"/>
                  <a:gd name="T5" fmla="*/ 24 h 296"/>
                  <a:gd name="T6" fmla="*/ 216 w 296"/>
                  <a:gd name="T7" fmla="*/ 16 h 296"/>
                  <a:gd name="T8" fmla="*/ 205 w 296"/>
                  <a:gd name="T9" fmla="*/ 11 h 296"/>
                  <a:gd name="T10" fmla="*/ 190 w 296"/>
                  <a:gd name="T11" fmla="*/ 5 h 296"/>
                  <a:gd name="T12" fmla="*/ 176 w 296"/>
                  <a:gd name="T13" fmla="*/ 3 h 296"/>
                  <a:gd name="T14" fmla="*/ 161 w 296"/>
                  <a:gd name="T15" fmla="*/ 0 h 296"/>
                  <a:gd name="T16" fmla="*/ 148 w 296"/>
                  <a:gd name="T17" fmla="*/ 0 h 296"/>
                  <a:gd name="T18" fmla="*/ 117 w 296"/>
                  <a:gd name="T19" fmla="*/ 3 h 296"/>
                  <a:gd name="T20" fmla="*/ 91 w 296"/>
                  <a:gd name="T21" fmla="*/ 11 h 296"/>
                  <a:gd name="T22" fmla="*/ 66 w 296"/>
                  <a:gd name="T23" fmla="*/ 24 h 296"/>
                  <a:gd name="T24" fmla="*/ 44 w 296"/>
                  <a:gd name="T25" fmla="*/ 44 h 296"/>
                  <a:gd name="T26" fmla="*/ 24 w 296"/>
                  <a:gd name="T27" fmla="*/ 65 h 296"/>
                  <a:gd name="T28" fmla="*/ 10 w 296"/>
                  <a:gd name="T29" fmla="*/ 91 h 296"/>
                  <a:gd name="T30" fmla="*/ 2 w 296"/>
                  <a:gd name="T31" fmla="*/ 118 h 296"/>
                  <a:gd name="T32" fmla="*/ 0 w 296"/>
                  <a:gd name="T33" fmla="*/ 148 h 296"/>
                  <a:gd name="T34" fmla="*/ 0 w 296"/>
                  <a:gd name="T35" fmla="*/ 162 h 296"/>
                  <a:gd name="T36" fmla="*/ 2 w 296"/>
                  <a:gd name="T37" fmla="*/ 177 h 296"/>
                  <a:gd name="T38" fmla="*/ 4 w 296"/>
                  <a:gd name="T39" fmla="*/ 190 h 296"/>
                  <a:gd name="T40" fmla="*/ 10 w 296"/>
                  <a:gd name="T41" fmla="*/ 205 h 296"/>
                  <a:gd name="T42" fmla="*/ 16 w 296"/>
                  <a:gd name="T43" fmla="*/ 217 h 296"/>
                  <a:gd name="T44" fmla="*/ 24 w 296"/>
                  <a:gd name="T45" fmla="*/ 229 h 296"/>
                  <a:gd name="T46" fmla="*/ 33 w 296"/>
                  <a:gd name="T47" fmla="*/ 241 h 296"/>
                  <a:gd name="T48" fmla="*/ 44 w 296"/>
                  <a:gd name="T49" fmla="*/ 253 h 296"/>
                  <a:gd name="T50" fmla="*/ 66 w 296"/>
                  <a:gd name="T51" fmla="*/ 271 h 296"/>
                  <a:gd name="T52" fmla="*/ 91 w 296"/>
                  <a:gd name="T53" fmla="*/ 285 h 296"/>
                  <a:gd name="T54" fmla="*/ 103 w 296"/>
                  <a:gd name="T55" fmla="*/ 289 h 296"/>
                  <a:gd name="T56" fmla="*/ 117 w 296"/>
                  <a:gd name="T57" fmla="*/ 293 h 296"/>
                  <a:gd name="T58" fmla="*/ 132 w 296"/>
                  <a:gd name="T59" fmla="*/ 295 h 296"/>
                  <a:gd name="T60" fmla="*/ 148 w 296"/>
                  <a:gd name="T61" fmla="*/ 296 h 296"/>
                  <a:gd name="T62" fmla="*/ 161 w 296"/>
                  <a:gd name="T63" fmla="*/ 295 h 296"/>
                  <a:gd name="T64" fmla="*/ 176 w 296"/>
                  <a:gd name="T65" fmla="*/ 293 h 296"/>
                  <a:gd name="T66" fmla="*/ 190 w 296"/>
                  <a:gd name="T67" fmla="*/ 289 h 296"/>
                  <a:gd name="T68" fmla="*/ 205 w 296"/>
                  <a:gd name="T69" fmla="*/ 285 h 296"/>
                  <a:gd name="T70" fmla="*/ 216 w 296"/>
                  <a:gd name="T71" fmla="*/ 278 h 296"/>
                  <a:gd name="T72" fmla="*/ 229 w 296"/>
                  <a:gd name="T73" fmla="*/ 271 h 296"/>
                  <a:gd name="T74" fmla="*/ 240 w 296"/>
                  <a:gd name="T75" fmla="*/ 262 h 296"/>
                  <a:gd name="T76" fmla="*/ 252 w 296"/>
                  <a:gd name="T77" fmla="*/ 253 h 296"/>
                  <a:gd name="T78" fmla="*/ 261 w 296"/>
                  <a:gd name="T79" fmla="*/ 241 h 296"/>
                  <a:gd name="T80" fmla="*/ 271 w 296"/>
                  <a:gd name="T81" fmla="*/ 229 h 296"/>
                  <a:gd name="T82" fmla="*/ 277 w 296"/>
                  <a:gd name="T83" fmla="*/ 217 h 296"/>
                  <a:gd name="T84" fmla="*/ 284 w 296"/>
                  <a:gd name="T85" fmla="*/ 205 h 296"/>
                  <a:gd name="T86" fmla="*/ 289 w 296"/>
                  <a:gd name="T87" fmla="*/ 190 h 296"/>
                  <a:gd name="T88" fmla="*/ 292 w 296"/>
                  <a:gd name="T89" fmla="*/ 177 h 296"/>
                  <a:gd name="T90" fmla="*/ 294 w 296"/>
                  <a:gd name="T91" fmla="*/ 162 h 296"/>
                  <a:gd name="T92" fmla="*/ 296 w 296"/>
                  <a:gd name="T93" fmla="*/ 148 h 296"/>
                  <a:gd name="T94" fmla="*/ 294 w 296"/>
                  <a:gd name="T95" fmla="*/ 132 h 296"/>
                  <a:gd name="T96" fmla="*/ 292 w 296"/>
                  <a:gd name="T97" fmla="*/ 118 h 296"/>
                  <a:gd name="T98" fmla="*/ 289 w 296"/>
                  <a:gd name="T99" fmla="*/ 104 h 296"/>
                  <a:gd name="T100" fmla="*/ 284 w 296"/>
                  <a:gd name="T101" fmla="*/ 91 h 296"/>
                  <a:gd name="T102" fmla="*/ 271 w 296"/>
                  <a:gd name="T103" fmla="*/ 65 h 296"/>
                  <a:gd name="T104" fmla="*/ 252 w 296"/>
                  <a:gd name="T105" fmla="*/ 4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52" y="44"/>
                    </a:moveTo>
                    <a:lnTo>
                      <a:pt x="240" y="32"/>
                    </a:lnTo>
                    <a:lnTo>
                      <a:pt x="229" y="24"/>
                    </a:lnTo>
                    <a:lnTo>
                      <a:pt x="216" y="16"/>
                    </a:lnTo>
                    <a:lnTo>
                      <a:pt x="205" y="11"/>
                    </a:lnTo>
                    <a:lnTo>
                      <a:pt x="190" y="5"/>
                    </a:lnTo>
                    <a:lnTo>
                      <a:pt x="176" y="3"/>
                    </a:lnTo>
                    <a:lnTo>
                      <a:pt x="161" y="0"/>
                    </a:lnTo>
                    <a:lnTo>
                      <a:pt x="148" y="0"/>
                    </a:lnTo>
                    <a:lnTo>
                      <a:pt x="117" y="3"/>
                    </a:lnTo>
                    <a:lnTo>
                      <a:pt x="91" y="11"/>
                    </a:lnTo>
                    <a:lnTo>
                      <a:pt x="66" y="24"/>
                    </a:lnTo>
                    <a:lnTo>
                      <a:pt x="44" y="44"/>
                    </a:lnTo>
                    <a:lnTo>
                      <a:pt x="24" y="65"/>
                    </a:lnTo>
                    <a:lnTo>
                      <a:pt x="10" y="91"/>
                    </a:lnTo>
                    <a:lnTo>
                      <a:pt x="2" y="118"/>
                    </a:lnTo>
                    <a:lnTo>
                      <a:pt x="0" y="148"/>
                    </a:lnTo>
                    <a:lnTo>
                      <a:pt x="0" y="162"/>
                    </a:lnTo>
                    <a:lnTo>
                      <a:pt x="2" y="177"/>
                    </a:lnTo>
                    <a:lnTo>
                      <a:pt x="4" y="190"/>
                    </a:lnTo>
                    <a:lnTo>
                      <a:pt x="10" y="205"/>
                    </a:lnTo>
                    <a:lnTo>
                      <a:pt x="16" y="217"/>
                    </a:lnTo>
                    <a:lnTo>
                      <a:pt x="24" y="229"/>
                    </a:lnTo>
                    <a:lnTo>
                      <a:pt x="33" y="241"/>
                    </a:lnTo>
                    <a:lnTo>
                      <a:pt x="44" y="253"/>
                    </a:lnTo>
                    <a:lnTo>
                      <a:pt x="66" y="271"/>
                    </a:lnTo>
                    <a:lnTo>
                      <a:pt x="91" y="285"/>
                    </a:lnTo>
                    <a:lnTo>
                      <a:pt x="103" y="289"/>
                    </a:lnTo>
                    <a:lnTo>
                      <a:pt x="117" y="293"/>
                    </a:lnTo>
                    <a:lnTo>
                      <a:pt x="132" y="295"/>
                    </a:lnTo>
                    <a:lnTo>
                      <a:pt x="148" y="296"/>
                    </a:lnTo>
                    <a:lnTo>
                      <a:pt x="161" y="295"/>
                    </a:lnTo>
                    <a:lnTo>
                      <a:pt x="176" y="293"/>
                    </a:lnTo>
                    <a:lnTo>
                      <a:pt x="190" y="289"/>
                    </a:lnTo>
                    <a:lnTo>
                      <a:pt x="205" y="285"/>
                    </a:lnTo>
                    <a:lnTo>
                      <a:pt x="216" y="278"/>
                    </a:lnTo>
                    <a:lnTo>
                      <a:pt x="229" y="271"/>
                    </a:lnTo>
                    <a:lnTo>
                      <a:pt x="240" y="262"/>
                    </a:lnTo>
                    <a:lnTo>
                      <a:pt x="252" y="253"/>
                    </a:lnTo>
                    <a:lnTo>
                      <a:pt x="261" y="241"/>
                    </a:lnTo>
                    <a:lnTo>
                      <a:pt x="271" y="229"/>
                    </a:lnTo>
                    <a:lnTo>
                      <a:pt x="277" y="217"/>
                    </a:lnTo>
                    <a:lnTo>
                      <a:pt x="284" y="205"/>
                    </a:lnTo>
                    <a:lnTo>
                      <a:pt x="289" y="190"/>
                    </a:lnTo>
                    <a:lnTo>
                      <a:pt x="292" y="177"/>
                    </a:lnTo>
                    <a:lnTo>
                      <a:pt x="294" y="162"/>
                    </a:lnTo>
                    <a:lnTo>
                      <a:pt x="296" y="148"/>
                    </a:lnTo>
                    <a:lnTo>
                      <a:pt x="294" y="132"/>
                    </a:lnTo>
                    <a:lnTo>
                      <a:pt x="292" y="118"/>
                    </a:lnTo>
                    <a:lnTo>
                      <a:pt x="289" y="104"/>
                    </a:lnTo>
                    <a:lnTo>
                      <a:pt x="284" y="91"/>
                    </a:lnTo>
                    <a:lnTo>
                      <a:pt x="271" y="65"/>
                    </a:lnTo>
                    <a:lnTo>
                      <a:pt x="252" y="44"/>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5" name="Freeform 408">
                <a:extLst>
                  <a:ext uri="{FF2B5EF4-FFF2-40B4-BE49-F238E27FC236}">
                    <a16:creationId xmlns:a16="http://schemas.microsoft.com/office/drawing/2014/main" id="{7489D167-69F1-73F4-13CC-D1EF4BD1B25F}"/>
                  </a:ext>
                </a:extLst>
              </p:cNvPr>
              <p:cNvSpPr>
                <a:spLocks/>
              </p:cNvSpPr>
              <p:nvPr/>
            </p:nvSpPr>
            <p:spPr bwMode="auto">
              <a:xfrm>
                <a:off x="1754188" y="4081463"/>
                <a:ext cx="93663" cy="93662"/>
              </a:xfrm>
              <a:custGeom>
                <a:avLst/>
                <a:gdLst>
                  <a:gd name="T0" fmla="*/ 253 w 296"/>
                  <a:gd name="T1" fmla="*/ 43 h 296"/>
                  <a:gd name="T2" fmla="*/ 240 w 296"/>
                  <a:gd name="T3" fmla="*/ 32 h 296"/>
                  <a:gd name="T4" fmla="*/ 229 w 296"/>
                  <a:gd name="T5" fmla="*/ 24 h 296"/>
                  <a:gd name="T6" fmla="*/ 216 w 296"/>
                  <a:gd name="T7" fmla="*/ 16 h 296"/>
                  <a:gd name="T8" fmla="*/ 205 w 296"/>
                  <a:gd name="T9" fmla="*/ 10 h 296"/>
                  <a:gd name="T10" fmla="*/ 190 w 296"/>
                  <a:gd name="T11" fmla="*/ 4 h 296"/>
                  <a:gd name="T12" fmla="*/ 177 w 296"/>
                  <a:gd name="T13" fmla="*/ 2 h 296"/>
                  <a:gd name="T14" fmla="*/ 162 w 296"/>
                  <a:gd name="T15" fmla="*/ 0 h 296"/>
                  <a:gd name="T16" fmla="*/ 148 w 296"/>
                  <a:gd name="T17" fmla="*/ 0 h 296"/>
                  <a:gd name="T18" fmla="*/ 117 w 296"/>
                  <a:gd name="T19" fmla="*/ 2 h 296"/>
                  <a:gd name="T20" fmla="*/ 91 w 296"/>
                  <a:gd name="T21" fmla="*/ 10 h 296"/>
                  <a:gd name="T22" fmla="*/ 66 w 296"/>
                  <a:gd name="T23" fmla="*/ 24 h 296"/>
                  <a:gd name="T24" fmla="*/ 45 w 296"/>
                  <a:gd name="T25" fmla="*/ 43 h 296"/>
                  <a:gd name="T26" fmla="*/ 24 w 296"/>
                  <a:gd name="T27" fmla="*/ 65 h 296"/>
                  <a:gd name="T28" fmla="*/ 11 w 296"/>
                  <a:gd name="T29" fmla="*/ 91 h 296"/>
                  <a:gd name="T30" fmla="*/ 3 w 296"/>
                  <a:gd name="T31" fmla="*/ 117 h 296"/>
                  <a:gd name="T32" fmla="*/ 0 w 296"/>
                  <a:gd name="T33" fmla="*/ 148 h 296"/>
                  <a:gd name="T34" fmla="*/ 0 w 296"/>
                  <a:gd name="T35" fmla="*/ 161 h 296"/>
                  <a:gd name="T36" fmla="*/ 3 w 296"/>
                  <a:gd name="T37" fmla="*/ 176 h 296"/>
                  <a:gd name="T38" fmla="*/ 5 w 296"/>
                  <a:gd name="T39" fmla="*/ 190 h 296"/>
                  <a:gd name="T40" fmla="*/ 11 w 296"/>
                  <a:gd name="T41" fmla="*/ 205 h 296"/>
                  <a:gd name="T42" fmla="*/ 16 w 296"/>
                  <a:gd name="T43" fmla="*/ 216 h 296"/>
                  <a:gd name="T44" fmla="*/ 24 w 296"/>
                  <a:gd name="T45" fmla="*/ 228 h 296"/>
                  <a:gd name="T46" fmla="*/ 33 w 296"/>
                  <a:gd name="T47" fmla="*/ 240 h 296"/>
                  <a:gd name="T48" fmla="*/ 45 w 296"/>
                  <a:gd name="T49" fmla="*/ 252 h 296"/>
                  <a:gd name="T50" fmla="*/ 66 w 296"/>
                  <a:gd name="T51" fmla="*/ 271 h 296"/>
                  <a:gd name="T52" fmla="*/ 91 w 296"/>
                  <a:gd name="T53" fmla="*/ 284 h 296"/>
                  <a:gd name="T54" fmla="*/ 104 w 296"/>
                  <a:gd name="T55" fmla="*/ 289 h 296"/>
                  <a:gd name="T56" fmla="*/ 117 w 296"/>
                  <a:gd name="T57" fmla="*/ 292 h 296"/>
                  <a:gd name="T58" fmla="*/ 132 w 296"/>
                  <a:gd name="T59" fmla="*/ 294 h 296"/>
                  <a:gd name="T60" fmla="*/ 148 w 296"/>
                  <a:gd name="T61" fmla="*/ 296 h 296"/>
                  <a:gd name="T62" fmla="*/ 162 w 296"/>
                  <a:gd name="T63" fmla="*/ 294 h 296"/>
                  <a:gd name="T64" fmla="*/ 177 w 296"/>
                  <a:gd name="T65" fmla="*/ 292 h 296"/>
                  <a:gd name="T66" fmla="*/ 190 w 296"/>
                  <a:gd name="T67" fmla="*/ 289 h 296"/>
                  <a:gd name="T68" fmla="*/ 205 w 296"/>
                  <a:gd name="T69" fmla="*/ 284 h 296"/>
                  <a:gd name="T70" fmla="*/ 216 w 296"/>
                  <a:gd name="T71" fmla="*/ 277 h 296"/>
                  <a:gd name="T72" fmla="*/ 229 w 296"/>
                  <a:gd name="T73" fmla="*/ 271 h 296"/>
                  <a:gd name="T74" fmla="*/ 240 w 296"/>
                  <a:gd name="T75" fmla="*/ 261 h 296"/>
                  <a:gd name="T76" fmla="*/ 253 w 296"/>
                  <a:gd name="T77" fmla="*/ 252 h 296"/>
                  <a:gd name="T78" fmla="*/ 262 w 296"/>
                  <a:gd name="T79" fmla="*/ 240 h 296"/>
                  <a:gd name="T80" fmla="*/ 271 w 296"/>
                  <a:gd name="T81" fmla="*/ 228 h 296"/>
                  <a:gd name="T82" fmla="*/ 278 w 296"/>
                  <a:gd name="T83" fmla="*/ 216 h 296"/>
                  <a:gd name="T84" fmla="*/ 285 w 296"/>
                  <a:gd name="T85" fmla="*/ 205 h 296"/>
                  <a:gd name="T86" fmla="*/ 289 w 296"/>
                  <a:gd name="T87" fmla="*/ 190 h 296"/>
                  <a:gd name="T88" fmla="*/ 293 w 296"/>
                  <a:gd name="T89" fmla="*/ 176 h 296"/>
                  <a:gd name="T90" fmla="*/ 295 w 296"/>
                  <a:gd name="T91" fmla="*/ 161 h 296"/>
                  <a:gd name="T92" fmla="*/ 296 w 296"/>
                  <a:gd name="T93" fmla="*/ 148 h 296"/>
                  <a:gd name="T94" fmla="*/ 295 w 296"/>
                  <a:gd name="T95" fmla="*/ 132 h 296"/>
                  <a:gd name="T96" fmla="*/ 293 w 296"/>
                  <a:gd name="T97" fmla="*/ 117 h 296"/>
                  <a:gd name="T98" fmla="*/ 289 w 296"/>
                  <a:gd name="T99" fmla="*/ 103 h 296"/>
                  <a:gd name="T100" fmla="*/ 285 w 296"/>
                  <a:gd name="T101" fmla="*/ 91 h 296"/>
                  <a:gd name="T102" fmla="*/ 271 w 296"/>
                  <a:gd name="T103" fmla="*/ 65 h 296"/>
                  <a:gd name="T104" fmla="*/ 253 w 296"/>
                  <a:gd name="T105"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53" y="43"/>
                    </a:moveTo>
                    <a:lnTo>
                      <a:pt x="240" y="32"/>
                    </a:lnTo>
                    <a:lnTo>
                      <a:pt x="229" y="24"/>
                    </a:lnTo>
                    <a:lnTo>
                      <a:pt x="216" y="16"/>
                    </a:lnTo>
                    <a:lnTo>
                      <a:pt x="205" y="10"/>
                    </a:lnTo>
                    <a:lnTo>
                      <a:pt x="190" y="4"/>
                    </a:lnTo>
                    <a:lnTo>
                      <a:pt x="177" y="2"/>
                    </a:lnTo>
                    <a:lnTo>
                      <a:pt x="162" y="0"/>
                    </a:lnTo>
                    <a:lnTo>
                      <a:pt x="148" y="0"/>
                    </a:lnTo>
                    <a:lnTo>
                      <a:pt x="117" y="2"/>
                    </a:lnTo>
                    <a:lnTo>
                      <a:pt x="91" y="10"/>
                    </a:lnTo>
                    <a:lnTo>
                      <a:pt x="66" y="24"/>
                    </a:lnTo>
                    <a:lnTo>
                      <a:pt x="45" y="43"/>
                    </a:lnTo>
                    <a:lnTo>
                      <a:pt x="24" y="65"/>
                    </a:lnTo>
                    <a:lnTo>
                      <a:pt x="11" y="91"/>
                    </a:lnTo>
                    <a:lnTo>
                      <a:pt x="3" y="117"/>
                    </a:lnTo>
                    <a:lnTo>
                      <a:pt x="0" y="148"/>
                    </a:lnTo>
                    <a:lnTo>
                      <a:pt x="0" y="161"/>
                    </a:lnTo>
                    <a:lnTo>
                      <a:pt x="3" y="176"/>
                    </a:lnTo>
                    <a:lnTo>
                      <a:pt x="5" y="190"/>
                    </a:lnTo>
                    <a:lnTo>
                      <a:pt x="11" y="205"/>
                    </a:lnTo>
                    <a:lnTo>
                      <a:pt x="16" y="216"/>
                    </a:lnTo>
                    <a:lnTo>
                      <a:pt x="24" y="228"/>
                    </a:lnTo>
                    <a:lnTo>
                      <a:pt x="33" y="240"/>
                    </a:lnTo>
                    <a:lnTo>
                      <a:pt x="45" y="252"/>
                    </a:lnTo>
                    <a:lnTo>
                      <a:pt x="66" y="271"/>
                    </a:lnTo>
                    <a:lnTo>
                      <a:pt x="91" y="284"/>
                    </a:lnTo>
                    <a:lnTo>
                      <a:pt x="104" y="289"/>
                    </a:lnTo>
                    <a:lnTo>
                      <a:pt x="117" y="292"/>
                    </a:lnTo>
                    <a:lnTo>
                      <a:pt x="132" y="294"/>
                    </a:lnTo>
                    <a:lnTo>
                      <a:pt x="148" y="296"/>
                    </a:lnTo>
                    <a:lnTo>
                      <a:pt x="162" y="294"/>
                    </a:lnTo>
                    <a:lnTo>
                      <a:pt x="177" y="292"/>
                    </a:lnTo>
                    <a:lnTo>
                      <a:pt x="190" y="289"/>
                    </a:lnTo>
                    <a:lnTo>
                      <a:pt x="205" y="284"/>
                    </a:lnTo>
                    <a:lnTo>
                      <a:pt x="216" y="277"/>
                    </a:lnTo>
                    <a:lnTo>
                      <a:pt x="229" y="271"/>
                    </a:lnTo>
                    <a:lnTo>
                      <a:pt x="240" y="261"/>
                    </a:lnTo>
                    <a:lnTo>
                      <a:pt x="253" y="252"/>
                    </a:lnTo>
                    <a:lnTo>
                      <a:pt x="262" y="240"/>
                    </a:lnTo>
                    <a:lnTo>
                      <a:pt x="271" y="228"/>
                    </a:lnTo>
                    <a:lnTo>
                      <a:pt x="278" y="216"/>
                    </a:lnTo>
                    <a:lnTo>
                      <a:pt x="285" y="205"/>
                    </a:lnTo>
                    <a:lnTo>
                      <a:pt x="289" y="190"/>
                    </a:lnTo>
                    <a:lnTo>
                      <a:pt x="293" y="176"/>
                    </a:lnTo>
                    <a:lnTo>
                      <a:pt x="295" y="161"/>
                    </a:lnTo>
                    <a:lnTo>
                      <a:pt x="296" y="148"/>
                    </a:lnTo>
                    <a:lnTo>
                      <a:pt x="295" y="132"/>
                    </a:lnTo>
                    <a:lnTo>
                      <a:pt x="293" y="117"/>
                    </a:lnTo>
                    <a:lnTo>
                      <a:pt x="289" y="103"/>
                    </a:lnTo>
                    <a:lnTo>
                      <a:pt x="285" y="91"/>
                    </a:lnTo>
                    <a:lnTo>
                      <a:pt x="271" y="65"/>
                    </a:lnTo>
                    <a:lnTo>
                      <a:pt x="253" y="4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6" name="Freeform 409">
                <a:extLst>
                  <a:ext uri="{FF2B5EF4-FFF2-40B4-BE49-F238E27FC236}">
                    <a16:creationId xmlns:a16="http://schemas.microsoft.com/office/drawing/2014/main" id="{C309FDC2-7431-5CDB-496B-3FE73ED629FE}"/>
                  </a:ext>
                </a:extLst>
              </p:cNvPr>
              <p:cNvSpPr>
                <a:spLocks/>
              </p:cNvSpPr>
              <p:nvPr/>
            </p:nvSpPr>
            <p:spPr bwMode="auto">
              <a:xfrm>
                <a:off x="1754188" y="4014788"/>
                <a:ext cx="93663" cy="93662"/>
              </a:xfrm>
              <a:custGeom>
                <a:avLst/>
                <a:gdLst>
                  <a:gd name="T0" fmla="*/ 252 w 295"/>
                  <a:gd name="T1" fmla="*/ 44 h 296"/>
                  <a:gd name="T2" fmla="*/ 240 w 295"/>
                  <a:gd name="T3" fmla="*/ 32 h 296"/>
                  <a:gd name="T4" fmla="*/ 228 w 295"/>
                  <a:gd name="T5" fmla="*/ 24 h 296"/>
                  <a:gd name="T6" fmla="*/ 216 w 295"/>
                  <a:gd name="T7" fmla="*/ 16 h 296"/>
                  <a:gd name="T8" fmla="*/ 204 w 295"/>
                  <a:gd name="T9" fmla="*/ 11 h 296"/>
                  <a:gd name="T10" fmla="*/ 190 w 295"/>
                  <a:gd name="T11" fmla="*/ 5 h 296"/>
                  <a:gd name="T12" fmla="*/ 176 w 295"/>
                  <a:gd name="T13" fmla="*/ 3 h 296"/>
                  <a:gd name="T14" fmla="*/ 161 w 295"/>
                  <a:gd name="T15" fmla="*/ 0 h 296"/>
                  <a:gd name="T16" fmla="*/ 148 w 295"/>
                  <a:gd name="T17" fmla="*/ 0 h 296"/>
                  <a:gd name="T18" fmla="*/ 117 w 295"/>
                  <a:gd name="T19" fmla="*/ 3 h 296"/>
                  <a:gd name="T20" fmla="*/ 91 w 295"/>
                  <a:gd name="T21" fmla="*/ 11 h 296"/>
                  <a:gd name="T22" fmla="*/ 66 w 295"/>
                  <a:gd name="T23" fmla="*/ 24 h 296"/>
                  <a:gd name="T24" fmla="*/ 44 w 295"/>
                  <a:gd name="T25" fmla="*/ 44 h 296"/>
                  <a:gd name="T26" fmla="*/ 24 w 295"/>
                  <a:gd name="T27" fmla="*/ 65 h 296"/>
                  <a:gd name="T28" fmla="*/ 10 w 295"/>
                  <a:gd name="T29" fmla="*/ 92 h 296"/>
                  <a:gd name="T30" fmla="*/ 2 w 295"/>
                  <a:gd name="T31" fmla="*/ 118 h 296"/>
                  <a:gd name="T32" fmla="*/ 0 w 295"/>
                  <a:gd name="T33" fmla="*/ 148 h 296"/>
                  <a:gd name="T34" fmla="*/ 0 w 295"/>
                  <a:gd name="T35" fmla="*/ 162 h 296"/>
                  <a:gd name="T36" fmla="*/ 2 w 295"/>
                  <a:gd name="T37" fmla="*/ 177 h 296"/>
                  <a:gd name="T38" fmla="*/ 4 w 295"/>
                  <a:gd name="T39" fmla="*/ 191 h 296"/>
                  <a:gd name="T40" fmla="*/ 10 w 295"/>
                  <a:gd name="T41" fmla="*/ 205 h 296"/>
                  <a:gd name="T42" fmla="*/ 16 w 295"/>
                  <a:gd name="T43" fmla="*/ 217 h 296"/>
                  <a:gd name="T44" fmla="*/ 24 w 295"/>
                  <a:gd name="T45" fmla="*/ 229 h 296"/>
                  <a:gd name="T46" fmla="*/ 33 w 295"/>
                  <a:gd name="T47" fmla="*/ 241 h 296"/>
                  <a:gd name="T48" fmla="*/ 44 w 295"/>
                  <a:gd name="T49" fmla="*/ 253 h 296"/>
                  <a:gd name="T50" fmla="*/ 66 w 295"/>
                  <a:gd name="T51" fmla="*/ 271 h 296"/>
                  <a:gd name="T52" fmla="*/ 91 w 295"/>
                  <a:gd name="T53" fmla="*/ 285 h 296"/>
                  <a:gd name="T54" fmla="*/ 103 w 295"/>
                  <a:gd name="T55" fmla="*/ 290 h 296"/>
                  <a:gd name="T56" fmla="*/ 117 w 295"/>
                  <a:gd name="T57" fmla="*/ 293 h 296"/>
                  <a:gd name="T58" fmla="*/ 132 w 295"/>
                  <a:gd name="T59" fmla="*/ 295 h 296"/>
                  <a:gd name="T60" fmla="*/ 148 w 295"/>
                  <a:gd name="T61" fmla="*/ 296 h 296"/>
                  <a:gd name="T62" fmla="*/ 161 w 295"/>
                  <a:gd name="T63" fmla="*/ 295 h 296"/>
                  <a:gd name="T64" fmla="*/ 176 w 295"/>
                  <a:gd name="T65" fmla="*/ 293 h 296"/>
                  <a:gd name="T66" fmla="*/ 190 w 295"/>
                  <a:gd name="T67" fmla="*/ 290 h 296"/>
                  <a:gd name="T68" fmla="*/ 204 w 295"/>
                  <a:gd name="T69" fmla="*/ 285 h 296"/>
                  <a:gd name="T70" fmla="*/ 216 w 295"/>
                  <a:gd name="T71" fmla="*/ 278 h 296"/>
                  <a:gd name="T72" fmla="*/ 228 w 295"/>
                  <a:gd name="T73" fmla="*/ 271 h 296"/>
                  <a:gd name="T74" fmla="*/ 240 w 295"/>
                  <a:gd name="T75" fmla="*/ 262 h 296"/>
                  <a:gd name="T76" fmla="*/ 252 w 295"/>
                  <a:gd name="T77" fmla="*/ 253 h 296"/>
                  <a:gd name="T78" fmla="*/ 261 w 295"/>
                  <a:gd name="T79" fmla="*/ 241 h 296"/>
                  <a:gd name="T80" fmla="*/ 270 w 295"/>
                  <a:gd name="T81" fmla="*/ 229 h 296"/>
                  <a:gd name="T82" fmla="*/ 277 w 295"/>
                  <a:gd name="T83" fmla="*/ 217 h 296"/>
                  <a:gd name="T84" fmla="*/ 284 w 295"/>
                  <a:gd name="T85" fmla="*/ 205 h 296"/>
                  <a:gd name="T86" fmla="*/ 289 w 295"/>
                  <a:gd name="T87" fmla="*/ 191 h 296"/>
                  <a:gd name="T88" fmla="*/ 292 w 295"/>
                  <a:gd name="T89" fmla="*/ 177 h 296"/>
                  <a:gd name="T90" fmla="*/ 294 w 295"/>
                  <a:gd name="T91" fmla="*/ 162 h 296"/>
                  <a:gd name="T92" fmla="*/ 295 w 295"/>
                  <a:gd name="T93" fmla="*/ 148 h 296"/>
                  <a:gd name="T94" fmla="*/ 294 w 295"/>
                  <a:gd name="T95" fmla="*/ 132 h 296"/>
                  <a:gd name="T96" fmla="*/ 292 w 295"/>
                  <a:gd name="T97" fmla="*/ 118 h 296"/>
                  <a:gd name="T98" fmla="*/ 289 w 295"/>
                  <a:gd name="T99" fmla="*/ 104 h 296"/>
                  <a:gd name="T100" fmla="*/ 284 w 295"/>
                  <a:gd name="T101" fmla="*/ 92 h 296"/>
                  <a:gd name="T102" fmla="*/ 270 w 295"/>
                  <a:gd name="T103" fmla="*/ 65 h 296"/>
                  <a:gd name="T104" fmla="*/ 252 w 295"/>
                  <a:gd name="T105" fmla="*/ 4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52" y="44"/>
                    </a:moveTo>
                    <a:lnTo>
                      <a:pt x="240" y="32"/>
                    </a:lnTo>
                    <a:lnTo>
                      <a:pt x="228" y="24"/>
                    </a:lnTo>
                    <a:lnTo>
                      <a:pt x="216" y="16"/>
                    </a:lnTo>
                    <a:lnTo>
                      <a:pt x="204" y="11"/>
                    </a:lnTo>
                    <a:lnTo>
                      <a:pt x="190" y="5"/>
                    </a:lnTo>
                    <a:lnTo>
                      <a:pt x="176" y="3"/>
                    </a:lnTo>
                    <a:lnTo>
                      <a:pt x="161" y="0"/>
                    </a:lnTo>
                    <a:lnTo>
                      <a:pt x="148" y="0"/>
                    </a:lnTo>
                    <a:lnTo>
                      <a:pt x="117" y="3"/>
                    </a:lnTo>
                    <a:lnTo>
                      <a:pt x="91" y="11"/>
                    </a:lnTo>
                    <a:lnTo>
                      <a:pt x="66" y="24"/>
                    </a:lnTo>
                    <a:lnTo>
                      <a:pt x="44" y="44"/>
                    </a:lnTo>
                    <a:lnTo>
                      <a:pt x="24" y="65"/>
                    </a:lnTo>
                    <a:lnTo>
                      <a:pt x="10" y="92"/>
                    </a:lnTo>
                    <a:lnTo>
                      <a:pt x="2" y="118"/>
                    </a:lnTo>
                    <a:lnTo>
                      <a:pt x="0" y="148"/>
                    </a:lnTo>
                    <a:lnTo>
                      <a:pt x="0" y="162"/>
                    </a:lnTo>
                    <a:lnTo>
                      <a:pt x="2" y="177"/>
                    </a:lnTo>
                    <a:lnTo>
                      <a:pt x="4" y="191"/>
                    </a:lnTo>
                    <a:lnTo>
                      <a:pt x="10" y="205"/>
                    </a:lnTo>
                    <a:lnTo>
                      <a:pt x="16" y="217"/>
                    </a:lnTo>
                    <a:lnTo>
                      <a:pt x="24" y="229"/>
                    </a:lnTo>
                    <a:lnTo>
                      <a:pt x="33" y="241"/>
                    </a:lnTo>
                    <a:lnTo>
                      <a:pt x="44" y="253"/>
                    </a:lnTo>
                    <a:lnTo>
                      <a:pt x="66" y="271"/>
                    </a:lnTo>
                    <a:lnTo>
                      <a:pt x="91" y="285"/>
                    </a:lnTo>
                    <a:lnTo>
                      <a:pt x="103" y="290"/>
                    </a:lnTo>
                    <a:lnTo>
                      <a:pt x="117" y="293"/>
                    </a:lnTo>
                    <a:lnTo>
                      <a:pt x="132" y="295"/>
                    </a:lnTo>
                    <a:lnTo>
                      <a:pt x="148" y="296"/>
                    </a:lnTo>
                    <a:lnTo>
                      <a:pt x="161" y="295"/>
                    </a:lnTo>
                    <a:lnTo>
                      <a:pt x="176" y="293"/>
                    </a:lnTo>
                    <a:lnTo>
                      <a:pt x="190" y="290"/>
                    </a:lnTo>
                    <a:lnTo>
                      <a:pt x="204" y="285"/>
                    </a:lnTo>
                    <a:lnTo>
                      <a:pt x="216" y="278"/>
                    </a:lnTo>
                    <a:lnTo>
                      <a:pt x="228" y="271"/>
                    </a:lnTo>
                    <a:lnTo>
                      <a:pt x="240" y="262"/>
                    </a:lnTo>
                    <a:lnTo>
                      <a:pt x="252" y="253"/>
                    </a:lnTo>
                    <a:lnTo>
                      <a:pt x="261" y="241"/>
                    </a:lnTo>
                    <a:lnTo>
                      <a:pt x="270" y="229"/>
                    </a:lnTo>
                    <a:lnTo>
                      <a:pt x="277" y="217"/>
                    </a:lnTo>
                    <a:lnTo>
                      <a:pt x="284" y="205"/>
                    </a:lnTo>
                    <a:lnTo>
                      <a:pt x="289" y="191"/>
                    </a:lnTo>
                    <a:lnTo>
                      <a:pt x="292" y="177"/>
                    </a:lnTo>
                    <a:lnTo>
                      <a:pt x="294" y="162"/>
                    </a:lnTo>
                    <a:lnTo>
                      <a:pt x="295" y="148"/>
                    </a:lnTo>
                    <a:lnTo>
                      <a:pt x="294" y="132"/>
                    </a:lnTo>
                    <a:lnTo>
                      <a:pt x="292" y="118"/>
                    </a:lnTo>
                    <a:lnTo>
                      <a:pt x="289" y="104"/>
                    </a:lnTo>
                    <a:lnTo>
                      <a:pt x="284" y="92"/>
                    </a:lnTo>
                    <a:lnTo>
                      <a:pt x="270" y="65"/>
                    </a:lnTo>
                    <a:lnTo>
                      <a:pt x="252" y="44"/>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7" name="Freeform 410">
                <a:extLst>
                  <a:ext uri="{FF2B5EF4-FFF2-40B4-BE49-F238E27FC236}">
                    <a16:creationId xmlns:a16="http://schemas.microsoft.com/office/drawing/2014/main" id="{51685F9D-D10D-4C8E-C92F-F452A2957DC2}"/>
                  </a:ext>
                </a:extLst>
              </p:cNvPr>
              <p:cNvSpPr>
                <a:spLocks/>
              </p:cNvSpPr>
              <p:nvPr/>
            </p:nvSpPr>
            <p:spPr bwMode="auto">
              <a:xfrm>
                <a:off x="1795463" y="4321175"/>
                <a:ext cx="93663" cy="93662"/>
              </a:xfrm>
              <a:custGeom>
                <a:avLst/>
                <a:gdLst>
                  <a:gd name="T0" fmla="*/ 253 w 296"/>
                  <a:gd name="T1" fmla="*/ 43 h 296"/>
                  <a:gd name="T2" fmla="*/ 240 w 296"/>
                  <a:gd name="T3" fmla="*/ 32 h 296"/>
                  <a:gd name="T4" fmla="*/ 229 w 296"/>
                  <a:gd name="T5" fmla="*/ 24 h 296"/>
                  <a:gd name="T6" fmla="*/ 216 w 296"/>
                  <a:gd name="T7" fmla="*/ 16 h 296"/>
                  <a:gd name="T8" fmla="*/ 205 w 296"/>
                  <a:gd name="T9" fmla="*/ 10 h 296"/>
                  <a:gd name="T10" fmla="*/ 190 w 296"/>
                  <a:gd name="T11" fmla="*/ 5 h 296"/>
                  <a:gd name="T12" fmla="*/ 177 w 296"/>
                  <a:gd name="T13" fmla="*/ 3 h 296"/>
                  <a:gd name="T14" fmla="*/ 162 w 296"/>
                  <a:gd name="T15" fmla="*/ 0 h 296"/>
                  <a:gd name="T16" fmla="*/ 148 w 296"/>
                  <a:gd name="T17" fmla="*/ 0 h 296"/>
                  <a:gd name="T18" fmla="*/ 117 w 296"/>
                  <a:gd name="T19" fmla="*/ 3 h 296"/>
                  <a:gd name="T20" fmla="*/ 91 w 296"/>
                  <a:gd name="T21" fmla="*/ 10 h 296"/>
                  <a:gd name="T22" fmla="*/ 66 w 296"/>
                  <a:gd name="T23" fmla="*/ 24 h 296"/>
                  <a:gd name="T24" fmla="*/ 45 w 296"/>
                  <a:gd name="T25" fmla="*/ 43 h 296"/>
                  <a:gd name="T26" fmla="*/ 24 w 296"/>
                  <a:gd name="T27" fmla="*/ 65 h 296"/>
                  <a:gd name="T28" fmla="*/ 10 w 296"/>
                  <a:gd name="T29" fmla="*/ 91 h 296"/>
                  <a:gd name="T30" fmla="*/ 3 w 296"/>
                  <a:gd name="T31" fmla="*/ 117 h 296"/>
                  <a:gd name="T32" fmla="*/ 0 w 296"/>
                  <a:gd name="T33" fmla="*/ 148 h 296"/>
                  <a:gd name="T34" fmla="*/ 0 w 296"/>
                  <a:gd name="T35" fmla="*/ 162 h 296"/>
                  <a:gd name="T36" fmla="*/ 3 w 296"/>
                  <a:gd name="T37" fmla="*/ 177 h 296"/>
                  <a:gd name="T38" fmla="*/ 5 w 296"/>
                  <a:gd name="T39" fmla="*/ 190 h 296"/>
                  <a:gd name="T40" fmla="*/ 10 w 296"/>
                  <a:gd name="T41" fmla="*/ 205 h 296"/>
                  <a:gd name="T42" fmla="*/ 16 w 296"/>
                  <a:gd name="T43" fmla="*/ 216 h 296"/>
                  <a:gd name="T44" fmla="*/ 24 w 296"/>
                  <a:gd name="T45" fmla="*/ 229 h 296"/>
                  <a:gd name="T46" fmla="*/ 33 w 296"/>
                  <a:gd name="T47" fmla="*/ 240 h 296"/>
                  <a:gd name="T48" fmla="*/ 45 w 296"/>
                  <a:gd name="T49" fmla="*/ 253 h 296"/>
                  <a:gd name="T50" fmla="*/ 66 w 296"/>
                  <a:gd name="T51" fmla="*/ 271 h 296"/>
                  <a:gd name="T52" fmla="*/ 91 w 296"/>
                  <a:gd name="T53" fmla="*/ 285 h 296"/>
                  <a:gd name="T54" fmla="*/ 104 w 296"/>
                  <a:gd name="T55" fmla="*/ 289 h 296"/>
                  <a:gd name="T56" fmla="*/ 117 w 296"/>
                  <a:gd name="T57" fmla="*/ 293 h 296"/>
                  <a:gd name="T58" fmla="*/ 132 w 296"/>
                  <a:gd name="T59" fmla="*/ 295 h 296"/>
                  <a:gd name="T60" fmla="*/ 148 w 296"/>
                  <a:gd name="T61" fmla="*/ 296 h 296"/>
                  <a:gd name="T62" fmla="*/ 162 w 296"/>
                  <a:gd name="T63" fmla="*/ 295 h 296"/>
                  <a:gd name="T64" fmla="*/ 177 w 296"/>
                  <a:gd name="T65" fmla="*/ 293 h 296"/>
                  <a:gd name="T66" fmla="*/ 190 w 296"/>
                  <a:gd name="T67" fmla="*/ 289 h 296"/>
                  <a:gd name="T68" fmla="*/ 205 w 296"/>
                  <a:gd name="T69" fmla="*/ 285 h 296"/>
                  <a:gd name="T70" fmla="*/ 216 w 296"/>
                  <a:gd name="T71" fmla="*/ 278 h 296"/>
                  <a:gd name="T72" fmla="*/ 229 w 296"/>
                  <a:gd name="T73" fmla="*/ 271 h 296"/>
                  <a:gd name="T74" fmla="*/ 240 w 296"/>
                  <a:gd name="T75" fmla="*/ 262 h 296"/>
                  <a:gd name="T76" fmla="*/ 253 w 296"/>
                  <a:gd name="T77" fmla="*/ 253 h 296"/>
                  <a:gd name="T78" fmla="*/ 262 w 296"/>
                  <a:gd name="T79" fmla="*/ 240 h 296"/>
                  <a:gd name="T80" fmla="*/ 271 w 296"/>
                  <a:gd name="T81" fmla="*/ 229 h 296"/>
                  <a:gd name="T82" fmla="*/ 278 w 296"/>
                  <a:gd name="T83" fmla="*/ 216 h 296"/>
                  <a:gd name="T84" fmla="*/ 285 w 296"/>
                  <a:gd name="T85" fmla="*/ 205 h 296"/>
                  <a:gd name="T86" fmla="*/ 289 w 296"/>
                  <a:gd name="T87" fmla="*/ 190 h 296"/>
                  <a:gd name="T88" fmla="*/ 293 w 296"/>
                  <a:gd name="T89" fmla="*/ 177 h 296"/>
                  <a:gd name="T90" fmla="*/ 295 w 296"/>
                  <a:gd name="T91" fmla="*/ 162 h 296"/>
                  <a:gd name="T92" fmla="*/ 296 w 296"/>
                  <a:gd name="T93" fmla="*/ 148 h 296"/>
                  <a:gd name="T94" fmla="*/ 295 w 296"/>
                  <a:gd name="T95" fmla="*/ 132 h 296"/>
                  <a:gd name="T96" fmla="*/ 293 w 296"/>
                  <a:gd name="T97" fmla="*/ 117 h 296"/>
                  <a:gd name="T98" fmla="*/ 289 w 296"/>
                  <a:gd name="T99" fmla="*/ 104 h 296"/>
                  <a:gd name="T100" fmla="*/ 285 w 296"/>
                  <a:gd name="T101" fmla="*/ 91 h 296"/>
                  <a:gd name="T102" fmla="*/ 271 w 296"/>
                  <a:gd name="T103" fmla="*/ 65 h 296"/>
                  <a:gd name="T104" fmla="*/ 253 w 296"/>
                  <a:gd name="T105"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53" y="43"/>
                    </a:moveTo>
                    <a:lnTo>
                      <a:pt x="240" y="32"/>
                    </a:lnTo>
                    <a:lnTo>
                      <a:pt x="229" y="24"/>
                    </a:lnTo>
                    <a:lnTo>
                      <a:pt x="216" y="16"/>
                    </a:lnTo>
                    <a:lnTo>
                      <a:pt x="205" y="10"/>
                    </a:lnTo>
                    <a:lnTo>
                      <a:pt x="190" y="5"/>
                    </a:lnTo>
                    <a:lnTo>
                      <a:pt x="177" y="3"/>
                    </a:lnTo>
                    <a:lnTo>
                      <a:pt x="162" y="0"/>
                    </a:lnTo>
                    <a:lnTo>
                      <a:pt x="148" y="0"/>
                    </a:lnTo>
                    <a:lnTo>
                      <a:pt x="117" y="3"/>
                    </a:lnTo>
                    <a:lnTo>
                      <a:pt x="91" y="10"/>
                    </a:lnTo>
                    <a:lnTo>
                      <a:pt x="66" y="24"/>
                    </a:lnTo>
                    <a:lnTo>
                      <a:pt x="45" y="43"/>
                    </a:lnTo>
                    <a:lnTo>
                      <a:pt x="24" y="65"/>
                    </a:lnTo>
                    <a:lnTo>
                      <a:pt x="10" y="91"/>
                    </a:lnTo>
                    <a:lnTo>
                      <a:pt x="3" y="117"/>
                    </a:lnTo>
                    <a:lnTo>
                      <a:pt x="0" y="148"/>
                    </a:lnTo>
                    <a:lnTo>
                      <a:pt x="0" y="162"/>
                    </a:lnTo>
                    <a:lnTo>
                      <a:pt x="3" y="177"/>
                    </a:lnTo>
                    <a:lnTo>
                      <a:pt x="5" y="190"/>
                    </a:lnTo>
                    <a:lnTo>
                      <a:pt x="10" y="205"/>
                    </a:lnTo>
                    <a:lnTo>
                      <a:pt x="16" y="216"/>
                    </a:lnTo>
                    <a:lnTo>
                      <a:pt x="24" y="229"/>
                    </a:lnTo>
                    <a:lnTo>
                      <a:pt x="33" y="240"/>
                    </a:lnTo>
                    <a:lnTo>
                      <a:pt x="45" y="253"/>
                    </a:lnTo>
                    <a:lnTo>
                      <a:pt x="66" y="271"/>
                    </a:lnTo>
                    <a:lnTo>
                      <a:pt x="91" y="285"/>
                    </a:lnTo>
                    <a:lnTo>
                      <a:pt x="104" y="289"/>
                    </a:lnTo>
                    <a:lnTo>
                      <a:pt x="117" y="293"/>
                    </a:lnTo>
                    <a:lnTo>
                      <a:pt x="132" y="295"/>
                    </a:lnTo>
                    <a:lnTo>
                      <a:pt x="148" y="296"/>
                    </a:lnTo>
                    <a:lnTo>
                      <a:pt x="162" y="295"/>
                    </a:lnTo>
                    <a:lnTo>
                      <a:pt x="177" y="293"/>
                    </a:lnTo>
                    <a:lnTo>
                      <a:pt x="190" y="289"/>
                    </a:lnTo>
                    <a:lnTo>
                      <a:pt x="205" y="285"/>
                    </a:lnTo>
                    <a:lnTo>
                      <a:pt x="216" y="278"/>
                    </a:lnTo>
                    <a:lnTo>
                      <a:pt x="229" y="271"/>
                    </a:lnTo>
                    <a:lnTo>
                      <a:pt x="240" y="262"/>
                    </a:lnTo>
                    <a:lnTo>
                      <a:pt x="253" y="253"/>
                    </a:lnTo>
                    <a:lnTo>
                      <a:pt x="262" y="240"/>
                    </a:lnTo>
                    <a:lnTo>
                      <a:pt x="271" y="229"/>
                    </a:lnTo>
                    <a:lnTo>
                      <a:pt x="278" y="216"/>
                    </a:lnTo>
                    <a:lnTo>
                      <a:pt x="285" y="205"/>
                    </a:lnTo>
                    <a:lnTo>
                      <a:pt x="289" y="190"/>
                    </a:lnTo>
                    <a:lnTo>
                      <a:pt x="293" y="177"/>
                    </a:lnTo>
                    <a:lnTo>
                      <a:pt x="295" y="162"/>
                    </a:lnTo>
                    <a:lnTo>
                      <a:pt x="296" y="148"/>
                    </a:lnTo>
                    <a:lnTo>
                      <a:pt x="295" y="132"/>
                    </a:lnTo>
                    <a:lnTo>
                      <a:pt x="293" y="117"/>
                    </a:lnTo>
                    <a:lnTo>
                      <a:pt x="289" y="104"/>
                    </a:lnTo>
                    <a:lnTo>
                      <a:pt x="285" y="91"/>
                    </a:lnTo>
                    <a:lnTo>
                      <a:pt x="271" y="65"/>
                    </a:lnTo>
                    <a:lnTo>
                      <a:pt x="253" y="4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8" name="Freeform 411">
                <a:extLst>
                  <a:ext uri="{FF2B5EF4-FFF2-40B4-BE49-F238E27FC236}">
                    <a16:creationId xmlns:a16="http://schemas.microsoft.com/office/drawing/2014/main" id="{20B3E244-BAD7-6123-F6A0-A24DD532A9F1}"/>
                  </a:ext>
                </a:extLst>
              </p:cNvPr>
              <p:cNvSpPr>
                <a:spLocks/>
              </p:cNvSpPr>
              <p:nvPr/>
            </p:nvSpPr>
            <p:spPr bwMode="auto">
              <a:xfrm>
                <a:off x="1804988" y="4413250"/>
                <a:ext cx="93663" cy="93662"/>
              </a:xfrm>
              <a:custGeom>
                <a:avLst/>
                <a:gdLst>
                  <a:gd name="T0" fmla="*/ 252 w 295"/>
                  <a:gd name="T1" fmla="*/ 43 h 295"/>
                  <a:gd name="T2" fmla="*/ 240 w 295"/>
                  <a:gd name="T3" fmla="*/ 31 h 295"/>
                  <a:gd name="T4" fmla="*/ 228 w 295"/>
                  <a:gd name="T5" fmla="*/ 23 h 295"/>
                  <a:gd name="T6" fmla="*/ 216 w 295"/>
                  <a:gd name="T7" fmla="*/ 15 h 295"/>
                  <a:gd name="T8" fmla="*/ 204 w 295"/>
                  <a:gd name="T9" fmla="*/ 10 h 295"/>
                  <a:gd name="T10" fmla="*/ 189 w 295"/>
                  <a:gd name="T11" fmla="*/ 4 h 295"/>
                  <a:gd name="T12" fmla="*/ 176 w 295"/>
                  <a:gd name="T13" fmla="*/ 2 h 295"/>
                  <a:gd name="T14" fmla="*/ 161 w 295"/>
                  <a:gd name="T15" fmla="*/ 0 h 295"/>
                  <a:gd name="T16" fmla="*/ 147 w 295"/>
                  <a:gd name="T17" fmla="*/ 0 h 295"/>
                  <a:gd name="T18" fmla="*/ 117 w 295"/>
                  <a:gd name="T19" fmla="*/ 2 h 295"/>
                  <a:gd name="T20" fmla="*/ 91 w 295"/>
                  <a:gd name="T21" fmla="*/ 10 h 295"/>
                  <a:gd name="T22" fmla="*/ 66 w 295"/>
                  <a:gd name="T23" fmla="*/ 23 h 295"/>
                  <a:gd name="T24" fmla="*/ 44 w 295"/>
                  <a:gd name="T25" fmla="*/ 43 h 295"/>
                  <a:gd name="T26" fmla="*/ 23 w 295"/>
                  <a:gd name="T27" fmla="*/ 64 h 295"/>
                  <a:gd name="T28" fmla="*/ 10 w 295"/>
                  <a:gd name="T29" fmla="*/ 91 h 295"/>
                  <a:gd name="T30" fmla="*/ 2 w 295"/>
                  <a:gd name="T31" fmla="*/ 117 h 295"/>
                  <a:gd name="T32" fmla="*/ 0 w 295"/>
                  <a:gd name="T33" fmla="*/ 147 h 295"/>
                  <a:gd name="T34" fmla="*/ 0 w 295"/>
                  <a:gd name="T35" fmla="*/ 161 h 295"/>
                  <a:gd name="T36" fmla="*/ 2 w 295"/>
                  <a:gd name="T37" fmla="*/ 176 h 295"/>
                  <a:gd name="T38" fmla="*/ 4 w 295"/>
                  <a:gd name="T39" fmla="*/ 190 h 295"/>
                  <a:gd name="T40" fmla="*/ 10 w 295"/>
                  <a:gd name="T41" fmla="*/ 204 h 295"/>
                  <a:gd name="T42" fmla="*/ 15 w 295"/>
                  <a:gd name="T43" fmla="*/ 216 h 295"/>
                  <a:gd name="T44" fmla="*/ 23 w 295"/>
                  <a:gd name="T45" fmla="*/ 228 h 295"/>
                  <a:gd name="T46" fmla="*/ 33 w 295"/>
                  <a:gd name="T47" fmla="*/ 240 h 295"/>
                  <a:gd name="T48" fmla="*/ 44 w 295"/>
                  <a:gd name="T49" fmla="*/ 252 h 295"/>
                  <a:gd name="T50" fmla="*/ 66 w 295"/>
                  <a:gd name="T51" fmla="*/ 270 h 295"/>
                  <a:gd name="T52" fmla="*/ 91 w 295"/>
                  <a:gd name="T53" fmla="*/ 284 h 295"/>
                  <a:gd name="T54" fmla="*/ 103 w 295"/>
                  <a:gd name="T55" fmla="*/ 289 h 295"/>
                  <a:gd name="T56" fmla="*/ 117 w 295"/>
                  <a:gd name="T57" fmla="*/ 292 h 295"/>
                  <a:gd name="T58" fmla="*/ 131 w 295"/>
                  <a:gd name="T59" fmla="*/ 294 h 295"/>
                  <a:gd name="T60" fmla="*/ 147 w 295"/>
                  <a:gd name="T61" fmla="*/ 295 h 295"/>
                  <a:gd name="T62" fmla="*/ 161 w 295"/>
                  <a:gd name="T63" fmla="*/ 294 h 295"/>
                  <a:gd name="T64" fmla="*/ 176 w 295"/>
                  <a:gd name="T65" fmla="*/ 292 h 295"/>
                  <a:gd name="T66" fmla="*/ 189 w 295"/>
                  <a:gd name="T67" fmla="*/ 289 h 295"/>
                  <a:gd name="T68" fmla="*/ 204 w 295"/>
                  <a:gd name="T69" fmla="*/ 284 h 295"/>
                  <a:gd name="T70" fmla="*/ 216 w 295"/>
                  <a:gd name="T71" fmla="*/ 277 h 295"/>
                  <a:gd name="T72" fmla="*/ 228 w 295"/>
                  <a:gd name="T73" fmla="*/ 270 h 295"/>
                  <a:gd name="T74" fmla="*/ 240 w 295"/>
                  <a:gd name="T75" fmla="*/ 261 h 295"/>
                  <a:gd name="T76" fmla="*/ 252 w 295"/>
                  <a:gd name="T77" fmla="*/ 252 h 295"/>
                  <a:gd name="T78" fmla="*/ 261 w 295"/>
                  <a:gd name="T79" fmla="*/ 240 h 295"/>
                  <a:gd name="T80" fmla="*/ 270 w 295"/>
                  <a:gd name="T81" fmla="*/ 228 h 295"/>
                  <a:gd name="T82" fmla="*/ 277 w 295"/>
                  <a:gd name="T83" fmla="*/ 216 h 295"/>
                  <a:gd name="T84" fmla="*/ 284 w 295"/>
                  <a:gd name="T85" fmla="*/ 204 h 295"/>
                  <a:gd name="T86" fmla="*/ 288 w 295"/>
                  <a:gd name="T87" fmla="*/ 190 h 295"/>
                  <a:gd name="T88" fmla="*/ 292 w 295"/>
                  <a:gd name="T89" fmla="*/ 176 h 295"/>
                  <a:gd name="T90" fmla="*/ 294 w 295"/>
                  <a:gd name="T91" fmla="*/ 161 h 295"/>
                  <a:gd name="T92" fmla="*/ 295 w 295"/>
                  <a:gd name="T93" fmla="*/ 147 h 295"/>
                  <a:gd name="T94" fmla="*/ 294 w 295"/>
                  <a:gd name="T95" fmla="*/ 132 h 295"/>
                  <a:gd name="T96" fmla="*/ 292 w 295"/>
                  <a:gd name="T97" fmla="*/ 117 h 295"/>
                  <a:gd name="T98" fmla="*/ 288 w 295"/>
                  <a:gd name="T99" fmla="*/ 103 h 295"/>
                  <a:gd name="T100" fmla="*/ 284 w 295"/>
                  <a:gd name="T101" fmla="*/ 91 h 295"/>
                  <a:gd name="T102" fmla="*/ 270 w 295"/>
                  <a:gd name="T103" fmla="*/ 64 h 295"/>
                  <a:gd name="T104" fmla="*/ 252 w 295"/>
                  <a:gd name="T105" fmla="*/ 4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5">
                    <a:moveTo>
                      <a:pt x="252" y="43"/>
                    </a:moveTo>
                    <a:lnTo>
                      <a:pt x="240" y="31"/>
                    </a:lnTo>
                    <a:lnTo>
                      <a:pt x="228" y="23"/>
                    </a:lnTo>
                    <a:lnTo>
                      <a:pt x="216" y="15"/>
                    </a:lnTo>
                    <a:lnTo>
                      <a:pt x="204" y="10"/>
                    </a:lnTo>
                    <a:lnTo>
                      <a:pt x="189" y="4"/>
                    </a:lnTo>
                    <a:lnTo>
                      <a:pt x="176" y="2"/>
                    </a:lnTo>
                    <a:lnTo>
                      <a:pt x="161" y="0"/>
                    </a:lnTo>
                    <a:lnTo>
                      <a:pt x="147" y="0"/>
                    </a:lnTo>
                    <a:lnTo>
                      <a:pt x="117" y="2"/>
                    </a:lnTo>
                    <a:lnTo>
                      <a:pt x="91" y="10"/>
                    </a:lnTo>
                    <a:lnTo>
                      <a:pt x="66" y="23"/>
                    </a:lnTo>
                    <a:lnTo>
                      <a:pt x="44" y="43"/>
                    </a:lnTo>
                    <a:lnTo>
                      <a:pt x="23" y="64"/>
                    </a:lnTo>
                    <a:lnTo>
                      <a:pt x="10" y="91"/>
                    </a:lnTo>
                    <a:lnTo>
                      <a:pt x="2" y="117"/>
                    </a:lnTo>
                    <a:lnTo>
                      <a:pt x="0" y="147"/>
                    </a:lnTo>
                    <a:lnTo>
                      <a:pt x="0" y="161"/>
                    </a:lnTo>
                    <a:lnTo>
                      <a:pt x="2" y="176"/>
                    </a:lnTo>
                    <a:lnTo>
                      <a:pt x="4" y="190"/>
                    </a:lnTo>
                    <a:lnTo>
                      <a:pt x="10" y="204"/>
                    </a:lnTo>
                    <a:lnTo>
                      <a:pt x="15" y="216"/>
                    </a:lnTo>
                    <a:lnTo>
                      <a:pt x="23" y="228"/>
                    </a:lnTo>
                    <a:lnTo>
                      <a:pt x="33" y="240"/>
                    </a:lnTo>
                    <a:lnTo>
                      <a:pt x="44" y="252"/>
                    </a:lnTo>
                    <a:lnTo>
                      <a:pt x="66" y="270"/>
                    </a:lnTo>
                    <a:lnTo>
                      <a:pt x="91" y="284"/>
                    </a:lnTo>
                    <a:lnTo>
                      <a:pt x="103" y="289"/>
                    </a:lnTo>
                    <a:lnTo>
                      <a:pt x="117" y="292"/>
                    </a:lnTo>
                    <a:lnTo>
                      <a:pt x="131" y="294"/>
                    </a:lnTo>
                    <a:lnTo>
                      <a:pt x="147" y="295"/>
                    </a:lnTo>
                    <a:lnTo>
                      <a:pt x="161" y="294"/>
                    </a:lnTo>
                    <a:lnTo>
                      <a:pt x="176" y="292"/>
                    </a:lnTo>
                    <a:lnTo>
                      <a:pt x="189" y="289"/>
                    </a:lnTo>
                    <a:lnTo>
                      <a:pt x="204" y="284"/>
                    </a:lnTo>
                    <a:lnTo>
                      <a:pt x="216" y="277"/>
                    </a:lnTo>
                    <a:lnTo>
                      <a:pt x="228" y="270"/>
                    </a:lnTo>
                    <a:lnTo>
                      <a:pt x="240" y="261"/>
                    </a:lnTo>
                    <a:lnTo>
                      <a:pt x="252" y="252"/>
                    </a:lnTo>
                    <a:lnTo>
                      <a:pt x="261" y="240"/>
                    </a:lnTo>
                    <a:lnTo>
                      <a:pt x="270" y="228"/>
                    </a:lnTo>
                    <a:lnTo>
                      <a:pt x="277" y="216"/>
                    </a:lnTo>
                    <a:lnTo>
                      <a:pt x="284" y="204"/>
                    </a:lnTo>
                    <a:lnTo>
                      <a:pt x="288" y="190"/>
                    </a:lnTo>
                    <a:lnTo>
                      <a:pt x="292" y="176"/>
                    </a:lnTo>
                    <a:lnTo>
                      <a:pt x="294" y="161"/>
                    </a:lnTo>
                    <a:lnTo>
                      <a:pt x="295" y="147"/>
                    </a:lnTo>
                    <a:lnTo>
                      <a:pt x="294" y="132"/>
                    </a:lnTo>
                    <a:lnTo>
                      <a:pt x="292" y="117"/>
                    </a:lnTo>
                    <a:lnTo>
                      <a:pt x="288" y="103"/>
                    </a:lnTo>
                    <a:lnTo>
                      <a:pt x="284" y="91"/>
                    </a:lnTo>
                    <a:lnTo>
                      <a:pt x="270" y="64"/>
                    </a:lnTo>
                    <a:lnTo>
                      <a:pt x="252" y="4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9" name="Freeform 412">
                <a:extLst>
                  <a:ext uri="{FF2B5EF4-FFF2-40B4-BE49-F238E27FC236}">
                    <a16:creationId xmlns:a16="http://schemas.microsoft.com/office/drawing/2014/main" id="{88BBE9B6-15FC-24B6-F730-FF765F9CA7F1}"/>
                  </a:ext>
                </a:extLst>
              </p:cNvPr>
              <p:cNvSpPr>
                <a:spLocks/>
              </p:cNvSpPr>
              <p:nvPr/>
            </p:nvSpPr>
            <p:spPr bwMode="auto">
              <a:xfrm>
                <a:off x="1885951" y="4484688"/>
                <a:ext cx="95250" cy="95250"/>
              </a:xfrm>
              <a:custGeom>
                <a:avLst/>
                <a:gdLst>
                  <a:gd name="T0" fmla="*/ 252 w 296"/>
                  <a:gd name="T1" fmla="*/ 43 h 296"/>
                  <a:gd name="T2" fmla="*/ 240 w 296"/>
                  <a:gd name="T3" fmla="*/ 32 h 296"/>
                  <a:gd name="T4" fmla="*/ 228 w 296"/>
                  <a:gd name="T5" fmla="*/ 24 h 296"/>
                  <a:gd name="T6" fmla="*/ 216 w 296"/>
                  <a:gd name="T7" fmla="*/ 16 h 296"/>
                  <a:gd name="T8" fmla="*/ 205 w 296"/>
                  <a:gd name="T9" fmla="*/ 10 h 296"/>
                  <a:gd name="T10" fmla="*/ 190 w 296"/>
                  <a:gd name="T11" fmla="*/ 5 h 296"/>
                  <a:gd name="T12" fmla="*/ 176 w 296"/>
                  <a:gd name="T13" fmla="*/ 2 h 296"/>
                  <a:gd name="T14" fmla="*/ 161 w 296"/>
                  <a:gd name="T15" fmla="*/ 0 h 296"/>
                  <a:gd name="T16" fmla="*/ 148 w 296"/>
                  <a:gd name="T17" fmla="*/ 0 h 296"/>
                  <a:gd name="T18" fmla="*/ 117 w 296"/>
                  <a:gd name="T19" fmla="*/ 2 h 296"/>
                  <a:gd name="T20" fmla="*/ 91 w 296"/>
                  <a:gd name="T21" fmla="*/ 10 h 296"/>
                  <a:gd name="T22" fmla="*/ 66 w 296"/>
                  <a:gd name="T23" fmla="*/ 24 h 296"/>
                  <a:gd name="T24" fmla="*/ 44 w 296"/>
                  <a:gd name="T25" fmla="*/ 43 h 296"/>
                  <a:gd name="T26" fmla="*/ 24 w 296"/>
                  <a:gd name="T27" fmla="*/ 65 h 296"/>
                  <a:gd name="T28" fmla="*/ 10 w 296"/>
                  <a:gd name="T29" fmla="*/ 91 h 296"/>
                  <a:gd name="T30" fmla="*/ 2 w 296"/>
                  <a:gd name="T31" fmla="*/ 117 h 296"/>
                  <a:gd name="T32" fmla="*/ 0 w 296"/>
                  <a:gd name="T33" fmla="*/ 148 h 296"/>
                  <a:gd name="T34" fmla="*/ 0 w 296"/>
                  <a:gd name="T35" fmla="*/ 162 h 296"/>
                  <a:gd name="T36" fmla="*/ 2 w 296"/>
                  <a:gd name="T37" fmla="*/ 176 h 296"/>
                  <a:gd name="T38" fmla="*/ 4 w 296"/>
                  <a:gd name="T39" fmla="*/ 190 h 296"/>
                  <a:gd name="T40" fmla="*/ 10 w 296"/>
                  <a:gd name="T41" fmla="*/ 205 h 296"/>
                  <a:gd name="T42" fmla="*/ 16 w 296"/>
                  <a:gd name="T43" fmla="*/ 216 h 296"/>
                  <a:gd name="T44" fmla="*/ 24 w 296"/>
                  <a:gd name="T45" fmla="*/ 229 h 296"/>
                  <a:gd name="T46" fmla="*/ 33 w 296"/>
                  <a:gd name="T47" fmla="*/ 240 h 296"/>
                  <a:gd name="T48" fmla="*/ 44 w 296"/>
                  <a:gd name="T49" fmla="*/ 253 h 296"/>
                  <a:gd name="T50" fmla="*/ 66 w 296"/>
                  <a:gd name="T51" fmla="*/ 271 h 296"/>
                  <a:gd name="T52" fmla="*/ 91 w 296"/>
                  <a:gd name="T53" fmla="*/ 284 h 296"/>
                  <a:gd name="T54" fmla="*/ 103 w 296"/>
                  <a:gd name="T55" fmla="*/ 289 h 296"/>
                  <a:gd name="T56" fmla="*/ 117 w 296"/>
                  <a:gd name="T57" fmla="*/ 292 h 296"/>
                  <a:gd name="T58" fmla="*/ 132 w 296"/>
                  <a:gd name="T59" fmla="*/ 295 h 296"/>
                  <a:gd name="T60" fmla="*/ 148 w 296"/>
                  <a:gd name="T61" fmla="*/ 296 h 296"/>
                  <a:gd name="T62" fmla="*/ 161 w 296"/>
                  <a:gd name="T63" fmla="*/ 295 h 296"/>
                  <a:gd name="T64" fmla="*/ 176 w 296"/>
                  <a:gd name="T65" fmla="*/ 292 h 296"/>
                  <a:gd name="T66" fmla="*/ 190 w 296"/>
                  <a:gd name="T67" fmla="*/ 289 h 296"/>
                  <a:gd name="T68" fmla="*/ 205 w 296"/>
                  <a:gd name="T69" fmla="*/ 284 h 296"/>
                  <a:gd name="T70" fmla="*/ 216 w 296"/>
                  <a:gd name="T71" fmla="*/ 278 h 296"/>
                  <a:gd name="T72" fmla="*/ 228 w 296"/>
                  <a:gd name="T73" fmla="*/ 271 h 296"/>
                  <a:gd name="T74" fmla="*/ 240 w 296"/>
                  <a:gd name="T75" fmla="*/ 262 h 296"/>
                  <a:gd name="T76" fmla="*/ 252 w 296"/>
                  <a:gd name="T77" fmla="*/ 253 h 296"/>
                  <a:gd name="T78" fmla="*/ 261 w 296"/>
                  <a:gd name="T79" fmla="*/ 240 h 296"/>
                  <a:gd name="T80" fmla="*/ 270 w 296"/>
                  <a:gd name="T81" fmla="*/ 229 h 296"/>
                  <a:gd name="T82" fmla="*/ 277 w 296"/>
                  <a:gd name="T83" fmla="*/ 216 h 296"/>
                  <a:gd name="T84" fmla="*/ 284 w 296"/>
                  <a:gd name="T85" fmla="*/ 205 h 296"/>
                  <a:gd name="T86" fmla="*/ 289 w 296"/>
                  <a:gd name="T87" fmla="*/ 190 h 296"/>
                  <a:gd name="T88" fmla="*/ 292 w 296"/>
                  <a:gd name="T89" fmla="*/ 176 h 296"/>
                  <a:gd name="T90" fmla="*/ 294 w 296"/>
                  <a:gd name="T91" fmla="*/ 162 h 296"/>
                  <a:gd name="T92" fmla="*/ 296 w 296"/>
                  <a:gd name="T93" fmla="*/ 148 h 296"/>
                  <a:gd name="T94" fmla="*/ 294 w 296"/>
                  <a:gd name="T95" fmla="*/ 132 h 296"/>
                  <a:gd name="T96" fmla="*/ 292 w 296"/>
                  <a:gd name="T97" fmla="*/ 117 h 296"/>
                  <a:gd name="T98" fmla="*/ 289 w 296"/>
                  <a:gd name="T99" fmla="*/ 104 h 296"/>
                  <a:gd name="T100" fmla="*/ 284 w 296"/>
                  <a:gd name="T101" fmla="*/ 91 h 296"/>
                  <a:gd name="T102" fmla="*/ 270 w 296"/>
                  <a:gd name="T103" fmla="*/ 65 h 296"/>
                  <a:gd name="T104" fmla="*/ 252 w 296"/>
                  <a:gd name="T105"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52" y="43"/>
                    </a:moveTo>
                    <a:lnTo>
                      <a:pt x="240" y="32"/>
                    </a:lnTo>
                    <a:lnTo>
                      <a:pt x="228" y="24"/>
                    </a:lnTo>
                    <a:lnTo>
                      <a:pt x="216" y="16"/>
                    </a:lnTo>
                    <a:lnTo>
                      <a:pt x="205" y="10"/>
                    </a:lnTo>
                    <a:lnTo>
                      <a:pt x="190" y="5"/>
                    </a:lnTo>
                    <a:lnTo>
                      <a:pt x="176" y="2"/>
                    </a:lnTo>
                    <a:lnTo>
                      <a:pt x="161" y="0"/>
                    </a:lnTo>
                    <a:lnTo>
                      <a:pt x="148" y="0"/>
                    </a:lnTo>
                    <a:lnTo>
                      <a:pt x="117" y="2"/>
                    </a:lnTo>
                    <a:lnTo>
                      <a:pt x="91" y="10"/>
                    </a:lnTo>
                    <a:lnTo>
                      <a:pt x="66" y="24"/>
                    </a:lnTo>
                    <a:lnTo>
                      <a:pt x="44" y="43"/>
                    </a:lnTo>
                    <a:lnTo>
                      <a:pt x="24" y="65"/>
                    </a:lnTo>
                    <a:lnTo>
                      <a:pt x="10" y="91"/>
                    </a:lnTo>
                    <a:lnTo>
                      <a:pt x="2" y="117"/>
                    </a:lnTo>
                    <a:lnTo>
                      <a:pt x="0" y="148"/>
                    </a:lnTo>
                    <a:lnTo>
                      <a:pt x="0" y="162"/>
                    </a:lnTo>
                    <a:lnTo>
                      <a:pt x="2" y="176"/>
                    </a:lnTo>
                    <a:lnTo>
                      <a:pt x="4" y="190"/>
                    </a:lnTo>
                    <a:lnTo>
                      <a:pt x="10" y="205"/>
                    </a:lnTo>
                    <a:lnTo>
                      <a:pt x="16" y="216"/>
                    </a:lnTo>
                    <a:lnTo>
                      <a:pt x="24" y="229"/>
                    </a:lnTo>
                    <a:lnTo>
                      <a:pt x="33" y="240"/>
                    </a:lnTo>
                    <a:lnTo>
                      <a:pt x="44" y="253"/>
                    </a:lnTo>
                    <a:lnTo>
                      <a:pt x="66" y="271"/>
                    </a:lnTo>
                    <a:lnTo>
                      <a:pt x="91" y="284"/>
                    </a:lnTo>
                    <a:lnTo>
                      <a:pt x="103" y="289"/>
                    </a:lnTo>
                    <a:lnTo>
                      <a:pt x="117" y="292"/>
                    </a:lnTo>
                    <a:lnTo>
                      <a:pt x="132" y="295"/>
                    </a:lnTo>
                    <a:lnTo>
                      <a:pt x="148" y="296"/>
                    </a:lnTo>
                    <a:lnTo>
                      <a:pt x="161" y="295"/>
                    </a:lnTo>
                    <a:lnTo>
                      <a:pt x="176" y="292"/>
                    </a:lnTo>
                    <a:lnTo>
                      <a:pt x="190" y="289"/>
                    </a:lnTo>
                    <a:lnTo>
                      <a:pt x="205" y="284"/>
                    </a:lnTo>
                    <a:lnTo>
                      <a:pt x="216" y="278"/>
                    </a:lnTo>
                    <a:lnTo>
                      <a:pt x="228" y="271"/>
                    </a:lnTo>
                    <a:lnTo>
                      <a:pt x="240" y="262"/>
                    </a:lnTo>
                    <a:lnTo>
                      <a:pt x="252" y="253"/>
                    </a:lnTo>
                    <a:lnTo>
                      <a:pt x="261" y="240"/>
                    </a:lnTo>
                    <a:lnTo>
                      <a:pt x="270" y="229"/>
                    </a:lnTo>
                    <a:lnTo>
                      <a:pt x="277" y="216"/>
                    </a:lnTo>
                    <a:lnTo>
                      <a:pt x="284" y="205"/>
                    </a:lnTo>
                    <a:lnTo>
                      <a:pt x="289" y="190"/>
                    </a:lnTo>
                    <a:lnTo>
                      <a:pt x="292" y="176"/>
                    </a:lnTo>
                    <a:lnTo>
                      <a:pt x="294" y="162"/>
                    </a:lnTo>
                    <a:lnTo>
                      <a:pt x="296" y="148"/>
                    </a:lnTo>
                    <a:lnTo>
                      <a:pt x="294" y="132"/>
                    </a:lnTo>
                    <a:lnTo>
                      <a:pt x="292" y="117"/>
                    </a:lnTo>
                    <a:lnTo>
                      <a:pt x="289" y="104"/>
                    </a:lnTo>
                    <a:lnTo>
                      <a:pt x="284" y="91"/>
                    </a:lnTo>
                    <a:lnTo>
                      <a:pt x="270" y="65"/>
                    </a:lnTo>
                    <a:lnTo>
                      <a:pt x="252" y="4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0" name="Freeform 413">
                <a:extLst>
                  <a:ext uri="{FF2B5EF4-FFF2-40B4-BE49-F238E27FC236}">
                    <a16:creationId xmlns:a16="http://schemas.microsoft.com/office/drawing/2014/main" id="{D5563AE2-94BB-48ED-C242-BE3633B6A50C}"/>
                  </a:ext>
                </a:extLst>
              </p:cNvPr>
              <p:cNvSpPr>
                <a:spLocks/>
              </p:cNvSpPr>
              <p:nvPr/>
            </p:nvSpPr>
            <p:spPr bwMode="auto">
              <a:xfrm>
                <a:off x="2012951" y="4221163"/>
                <a:ext cx="93663" cy="93662"/>
              </a:xfrm>
              <a:custGeom>
                <a:avLst/>
                <a:gdLst>
                  <a:gd name="T0" fmla="*/ 252 w 296"/>
                  <a:gd name="T1" fmla="*/ 44 h 296"/>
                  <a:gd name="T2" fmla="*/ 240 w 296"/>
                  <a:gd name="T3" fmla="*/ 32 h 296"/>
                  <a:gd name="T4" fmla="*/ 229 w 296"/>
                  <a:gd name="T5" fmla="*/ 24 h 296"/>
                  <a:gd name="T6" fmla="*/ 216 w 296"/>
                  <a:gd name="T7" fmla="*/ 16 h 296"/>
                  <a:gd name="T8" fmla="*/ 205 w 296"/>
                  <a:gd name="T9" fmla="*/ 11 h 296"/>
                  <a:gd name="T10" fmla="*/ 190 w 296"/>
                  <a:gd name="T11" fmla="*/ 5 h 296"/>
                  <a:gd name="T12" fmla="*/ 176 w 296"/>
                  <a:gd name="T13" fmla="*/ 3 h 296"/>
                  <a:gd name="T14" fmla="*/ 161 w 296"/>
                  <a:gd name="T15" fmla="*/ 0 h 296"/>
                  <a:gd name="T16" fmla="*/ 148 w 296"/>
                  <a:gd name="T17" fmla="*/ 0 h 296"/>
                  <a:gd name="T18" fmla="*/ 117 w 296"/>
                  <a:gd name="T19" fmla="*/ 3 h 296"/>
                  <a:gd name="T20" fmla="*/ 91 w 296"/>
                  <a:gd name="T21" fmla="*/ 11 h 296"/>
                  <a:gd name="T22" fmla="*/ 66 w 296"/>
                  <a:gd name="T23" fmla="*/ 24 h 296"/>
                  <a:gd name="T24" fmla="*/ 44 w 296"/>
                  <a:gd name="T25" fmla="*/ 44 h 296"/>
                  <a:gd name="T26" fmla="*/ 24 w 296"/>
                  <a:gd name="T27" fmla="*/ 65 h 296"/>
                  <a:gd name="T28" fmla="*/ 10 w 296"/>
                  <a:gd name="T29" fmla="*/ 91 h 296"/>
                  <a:gd name="T30" fmla="*/ 2 w 296"/>
                  <a:gd name="T31" fmla="*/ 118 h 296"/>
                  <a:gd name="T32" fmla="*/ 0 w 296"/>
                  <a:gd name="T33" fmla="*/ 148 h 296"/>
                  <a:gd name="T34" fmla="*/ 0 w 296"/>
                  <a:gd name="T35" fmla="*/ 162 h 296"/>
                  <a:gd name="T36" fmla="*/ 2 w 296"/>
                  <a:gd name="T37" fmla="*/ 177 h 296"/>
                  <a:gd name="T38" fmla="*/ 5 w 296"/>
                  <a:gd name="T39" fmla="*/ 190 h 296"/>
                  <a:gd name="T40" fmla="*/ 10 w 296"/>
                  <a:gd name="T41" fmla="*/ 205 h 296"/>
                  <a:gd name="T42" fmla="*/ 16 w 296"/>
                  <a:gd name="T43" fmla="*/ 217 h 296"/>
                  <a:gd name="T44" fmla="*/ 24 w 296"/>
                  <a:gd name="T45" fmla="*/ 229 h 296"/>
                  <a:gd name="T46" fmla="*/ 33 w 296"/>
                  <a:gd name="T47" fmla="*/ 240 h 296"/>
                  <a:gd name="T48" fmla="*/ 44 w 296"/>
                  <a:gd name="T49" fmla="*/ 253 h 296"/>
                  <a:gd name="T50" fmla="*/ 66 w 296"/>
                  <a:gd name="T51" fmla="*/ 271 h 296"/>
                  <a:gd name="T52" fmla="*/ 91 w 296"/>
                  <a:gd name="T53" fmla="*/ 285 h 296"/>
                  <a:gd name="T54" fmla="*/ 103 w 296"/>
                  <a:gd name="T55" fmla="*/ 289 h 296"/>
                  <a:gd name="T56" fmla="*/ 117 w 296"/>
                  <a:gd name="T57" fmla="*/ 293 h 296"/>
                  <a:gd name="T58" fmla="*/ 132 w 296"/>
                  <a:gd name="T59" fmla="*/ 295 h 296"/>
                  <a:gd name="T60" fmla="*/ 148 w 296"/>
                  <a:gd name="T61" fmla="*/ 296 h 296"/>
                  <a:gd name="T62" fmla="*/ 161 w 296"/>
                  <a:gd name="T63" fmla="*/ 295 h 296"/>
                  <a:gd name="T64" fmla="*/ 176 w 296"/>
                  <a:gd name="T65" fmla="*/ 293 h 296"/>
                  <a:gd name="T66" fmla="*/ 190 w 296"/>
                  <a:gd name="T67" fmla="*/ 289 h 296"/>
                  <a:gd name="T68" fmla="*/ 205 w 296"/>
                  <a:gd name="T69" fmla="*/ 285 h 296"/>
                  <a:gd name="T70" fmla="*/ 216 w 296"/>
                  <a:gd name="T71" fmla="*/ 278 h 296"/>
                  <a:gd name="T72" fmla="*/ 229 w 296"/>
                  <a:gd name="T73" fmla="*/ 271 h 296"/>
                  <a:gd name="T74" fmla="*/ 240 w 296"/>
                  <a:gd name="T75" fmla="*/ 262 h 296"/>
                  <a:gd name="T76" fmla="*/ 252 w 296"/>
                  <a:gd name="T77" fmla="*/ 253 h 296"/>
                  <a:gd name="T78" fmla="*/ 262 w 296"/>
                  <a:gd name="T79" fmla="*/ 240 h 296"/>
                  <a:gd name="T80" fmla="*/ 271 w 296"/>
                  <a:gd name="T81" fmla="*/ 229 h 296"/>
                  <a:gd name="T82" fmla="*/ 277 w 296"/>
                  <a:gd name="T83" fmla="*/ 217 h 296"/>
                  <a:gd name="T84" fmla="*/ 284 w 296"/>
                  <a:gd name="T85" fmla="*/ 205 h 296"/>
                  <a:gd name="T86" fmla="*/ 289 w 296"/>
                  <a:gd name="T87" fmla="*/ 190 h 296"/>
                  <a:gd name="T88" fmla="*/ 292 w 296"/>
                  <a:gd name="T89" fmla="*/ 177 h 296"/>
                  <a:gd name="T90" fmla="*/ 295 w 296"/>
                  <a:gd name="T91" fmla="*/ 162 h 296"/>
                  <a:gd name="T92" fmla="*/ 296 w 296"/>
                  <a:gd name="T93" fmla="*/ 148 h 296"/>
                  <a:gd name="T94" fmla="*/ 295 w 296"/>
                  <a:gd name="T95" fmla="*/ 132 h 296"/>
                  <a:gd name="T96" fmla="*/ 292 w 296"/>
                  <a:gd name="T97" fmla="*/ 118 h 296"/>
                  <a:gd name="T98" fmla="*/ 289 w 296"/>
                  <a:gd name="T99" fmla="*/ 104 h 296"/>
                  <a:gd name="T100" fmla="*/ 284 w 296"/>
                  <a:gd name="T101" fmla="*/ 91 h 296"/>
                  <a:gd name="T102" fmla="*/ 271 w 296"/>
                  <a:gd name="T103" fmla="*/ 65 h 296"/>
                  <a:gd name="T104" fmla="*/ 252 w 296"/>
                  <a:gd name="T105" fmla="*/ 4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52" y="44"/>
                    </a:moveTo>
                    <a:lnTo>
                      <a:pt x="240" y="32"/>
                    </a:lnTo>
                    <a:lnTo>
                      <a:pt x="229" y="24"/>
                    </a:lnTo>
                    <a:lnTo>
                      <a:pt x="216" y="16"/>
                    </a:lnTo>
                    <a:lnTo>
                      <a:pt x="205" y="11"/>
                    </a:lnTo>
                    <a:lnTo>
                      <a:pt x="190" y="5"/>
                    </a:lnTo>
                    <a:lnTo>
                      <a:pt x="176" y="3"/>
                    </a:lnTo>
                    <a:lnTo>
                      <a:pt x="161" y="0"/>
                    </a:lnTo>
                    <a:lnTo>
                      <a:pt x="148" y="0"/>
                    </a:lnTo>
                    <a:lnTo>
                      <a:pt x="117" y="3"/>
                    </a:lnTo>
                    <a:lnTo>
                      <a:pt x="91" y="11"/>
                    </a:lnTo>
                    <a:lnTo>
                      <a:pt x="66" y="24"/>
                    </a:lnTo>
                    <a:lnTo>
                      <a:pt x="44" y="44"/>
                    </a:lnTo>
                    <a:lnTo>
                      <a:pt x="24" y="65"/>
                    </a:lnTo>
                    <a:lnTo>
                      <a:pt x="10" y="91"/>
                    </a:lnTo>
                    <a:lnTo>
                      <a:pt x="2" y="118"/>
                    </a:lnTo>
                    <a:lnTo>
                      <a:pt x="0" y="148"/>
                    </a:lnTo>
                    <a:lnTo>
                      <a:pt x="0" y="162"/>
                    </a:lnTo>
                    <a:lnTo>
                      <a:pt x="2" y="177"/>
                    </a:lnTo>
                    <a:lnTo>
                      <a:pt x="5" y="190"/>
                    </a:lnTo>
                    <a:lnTo>
                      <a:pt x="10" y="205"/>
                    </a:lnTo>
                    <a:lnTo>
                      <a:pt x="16" y="217"/>
                    </a:lnTo>
                    <a:lnTo>
                      <a:pt x="24" y="229"/>
                    </a:lnTo>
                    <a:lnTo>
                      <a:pt x="33" y="240"/>
                    </a:lnTo>
                    <a:lnTo>
                      <a:pt x="44" y="253"/>
                    </a:lnTo>
                    <a:lnTo>
                      <a:pt x="66" y="271"/>
                    </a:lnTo>
                    <a:lnTo>
                      <a:pt x="91" y="285"/>
                    </a:lnTo>
                    <a:lnTo>
                      <a:pt x="103" y="289"/>
                    </a:lnTo>
                    <a:lnTo>
                      <a:pt x="117" y="293"/>
                    </a:lnTo>
                    <a:lnTo>
                      <a:pt x="132" y="295"/>
                    </a:lnTo>
                    <a:lnTo>
                      <a:pt x="148" y="296"/>
                    </a:lnTo>
                    <a:lnTo>
                      <a:pt x="161" y="295"/>
                    </a:lnTo>
                    <a:lnTo>
                      <a:pt x="176" y="293"/>
                    </a:lnTo>
                    <a:lnTo>
                      <a:pt x="190" y="289"/>
                    </a:lnTo>
                    <a:lnTo>
                      <a:pt x="205" y="285"/>
                    </a:lnTo>
                    <a:lnTo>
                      <a:pt x="216" y="278"/>
                    </a:lnTo>
                    <a:lnTo>
                      <a:pt x="229" y="271"/>
                    </a:lnTo>
                    <a:lnTo>
                      <a:pt x="240" y="262"/>
                    </a:lnTo>
                    <a:lnTo>
                      <a:pt x="252" y="253"/>
                    </a:lnTo>
                    <a:lnTo>
                      <a:pt x="262" y="240"/>
                    </a:lnTo>
                    <a:lnTo>
                      <a:pt x="271" y="229"/>
                    </a:lnTo>
                    <a:lnTo>
                      <a:pt x="277" y="217"/>
                    </a:lnTo>
                    <a:lnTo>
                      <a:pt x="284" y="205"/>
                    </a:lnTo>
                    <a:lnTo>
                      <a:pt x="289" y="190"/>
                    </a:lnTo>
                    <a:lnTo>
                      <a:pt x="292" y="177"/>
                    </a:lnTo>
                    <a:lnTo>
                      <a:pt x="295" y="162"/>
                    </a:lnTo>
                    <a:lnTo>
                      <a:pt x="296" y="148"/>
                    </a:lnTo>
                    <a:lnTo>
                      <a:pt x="295" y="132"/>
                    </a:lnTo>
                    <a:lnTo>
                      <a:pt x="292" y="118"/>
                    </a:lnTo>
                    <a:lnTo>
                      <a:pt x="289" y="104"/>
                    </a:lnTo>
                    <a:lnTo>
                      <a:pt x="284" y="91"/>
                    </a:lnTo>
                    <a:lnTo>
                      <a:pt x="271" y="65"/>
                    </a:lnTo>
                    <a:lnTo>
                      <a:pt x="252" y="44"/>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1" name="Freeform 414">
                <a:extLst>
                  <a:ext uri="{FF2B5EF4-FFF2-40B4-BE49-F238E27FC236}">
                    <a16:creationId xmlns:a16="http://schemas.microsoft.com/office/drawing/2014/main" id="{1DC9D8C2-5BE8-4BF4-FF63-62057993D723}"/>
                  </a:ext>
                </a:extLst>
              </p:cNvPr>
              <p:cNvSpPr>
                <a:spLocks/>
              </p:cNvSpPr>
              <p:nvPr/>
            </p:nvSpPr>
            <p:spPr bwMode="auto">
              <a:xfrm>
                <a:off x="2182813" y="4570413"/>
                <a:ext cx="93663" cy="93662"/>
              </a:xfrm>
              <a:custGeom>
                <a:avLst/>
                <a:gdLst>
                  <a:gd name="T0" fmla="*/ 253 w 296"/>
                  <a:gd name="T1" fmla="*/ 44 h 296"/>
                  <a:gd name="T2" fmla="*/ 240 w 296"/>
                  <a:gd name="T3" fmla="*/ 32 h 296"/>
                  <a:gd name="T4" fmla="*/ 229 w 296"/>
                  <a:gd name="T5" fmla="*/ 24 h 296"/>
                  <a:gd name="T6" fmla="*/ 216 w 296"/>
                  <a:gd name="T7" fmla="*/ 16 h 296"/>
                  <a:gd name="T8" fmla="*/ 205 w 296"/>
                  <a:gd name="T9" fmla="*/ 11 h 296"/>
                  <a:gd name="T10" fmla="*/ 190 w 296"/>
                  <a:gd name="T11" fmla="*/ 5 h 296"/>
                  <a:gd name="T12" fmla="*/ 176 w 296"/>
                  <a:gd name="T13" fmla="*/ 3 h 296"/>
                  <a:gd name="T14" fmla="*/ 162 w 296"/>
                  <a:gd name="T15" fmla="*/ 0 h 296"/>
                  <a:gd name="T16" fmla="*/ 148 w 296"/>
                  <a:gd name="T17" fmla="*/ 0 h 296"/>
                  <a:gd name="T18" fmla="*/ 117 w 296"/>
                  <a:gd name="T19" fmla="*/ 3 h 296"/>
                  <a:gd name="T20" fmla="*/ 91 w 296"/>
                  <a:gd name="T21" fmla="*/ 11 h 296"/>
                  <a:gd name="T22" fmla="*/ 66 w 296"/>
                  <a:gd name="T23" fmla="*/ 24 h 296"/>
                  <a:gd name="T24" fmla="*/ 45 w 296"/>
                  <a:gd name="T25" fmla="*/ 44 h 296"/>
                  <a:gd name="T26" fmla="*/ 24 w 296"/>
                  <a:gd name="T27" fmla="*/ 65 h 296"/>
                  <a:gd name="T28" fmla="*/ 10 w 296"/>
                  <a:gd name="T29" fmla="*/ 91 h 296"/>
                  <a:gd name="T30" fmla="*/ 2 w 296"/>
                  <a:gd name="T31" fmla="*/ 118 h 296"/>
                  <a:gd name="T32" fmla="*/ 0 w 296"/>
                  <a:gd name="T33" fmla="*/ 148 h 296"/>
                  <a:gd name="T34" fmla="*/ 0 w 296"/>
                  <a:gd name="T35" fmla="*/ 162 h 296"/>
                  <a:gd name="T36" fmla="*/ 2 w 296"/>
                  <a:gd name="T37" fmla="*/ 177 h 296"/>
                  <a:gd name="T38" fmla="*/ 5 w 296"/>
                  <a:gd name="T39" fmla="*/ 190 h 296"/>
                  <a:gd name="T40" fmla="*/ 10 w 296"/>
                  <a:gd name="T41" fmla="*/ 205 h 296"/>
                  <a:gd name="T42" fmla="*/ 16 w 296"/>
                  <a:gd name="T43" fmla="*/ 217 h 296"/>
                  <a:gd name="T44" fmla="*/ 24 w 296"/>
                  <a:gd name="T45" fmla="*/ 229 h 296"/>
                  <a:gd name="T46" fmla="*/ 33 w 296"/>
                  <a:gd name="T47" fmla="*/ 240 h 296"/>
                  <a:gd name="T48" fmla="*/ 45 w 296"/>
                  <a:gd name="T49" fmla="*/ 253 h 296"/>
                  <a:gd name="T50" fmla="*/ 66 w 296"/>
                  <a:gd name="T51" fmla="*/ 271 h 296"/>
                  <a:gd name="T52" fmla="*/ 91 w 296"/>
                  <a:gd name="T53" fmla="*/ 285 h 296"/>
                  <a:gd name="T54" fmla="*/ 104 w 296"/>
                  <a:gd name="T55" fmla="*/ 289 h 296"/>
                  <a:gd name="T56" fmla="*/ 117 w 296"/>
                  <a:gd name="T57" fmla="*/ 293 h 296"/>
                  <a:gd name="T58" fmla="*/ 132 w 296"/>
                  <a:gd name="T59" fmla="*/ 295 h 296"/>
                  <a:gd name="T60" fmla="*/ 148 w 296"/>
                  <a:gd name="T61" fmla="*/ 296 h 296"/>
                  <a:gd name="T62" fmla="*/ 162 w 296"/>
                  <a:gd name="T63" fmla="*/ 295 h 296"/>
                  <a:gd name="T64" fmla="*/ 176 w 296"/>
                  <a:gd name="T65" fmla="*/ 293 h 296"/>
                  <a:gd name="T66" fmla="*/ 190 w 296"/>
                  <a:gd name="T67" fmla="*/ 289 h 296"/>
                  <a:gd name="T68" fmla="*/ 205 w 296"/>
                  <a:gd name="T69" fmla="*/ 285 h 296"/>
                  <a:gd name="T70" fmla="*/ 216 w 296"/>
                  <a:gd name="T71" fmla="*/ 278 h 296"/>
                  <a:gd name="T72" fmla="*/ 229 w 296"/>
                  <a:gd name="T73" fmla="*/ 271 h 296"/>
                  <a:gd name="T74" fmla="*/ 240 w 296"/>
                  <a:gd name="T75" fmla="*/ 262 h 296"/>
                  <a:gd name="T76" fmla="*/ 253 w 296"/>
                  <a:gd name="T77" fmla="*/ 253 h 296"/>
                  <a:gd name="T78" fmla="*/ 262 w 296"/>
                  <a:gd name="T79" fmla="*/ 240 h 296"/>
                  <a:gd name="T80" fmla="*/ 271 w 296"/>
                  <a:gd name="T81" fmla="*/ 229 h 296"/>
                  <a:gd name="T82" fmla="*/ 278 w 296"/>
                  <a:gd name="T83" fmla="*/ 217 h 296"/>
                  <a:gd name="T84" fmla="*/ 285 w 296"/>
                  <a:gd name="T85" fmla="*/ 205 h 296"/>
                  <a:gd name="T86" fmla="*/ 289 w 296"/>
                  <a:gd name="T87" fmla="*/ 190 h 296"/>
                  <a:gd name="T88" fmla="*/ 292 w 296"/>
                  <a:gd name="T89" fmla="*/ 177 h 296"/>
                  <a:gd name="T90" fmla="*/ 295 w 296"/>
                  <a:gd name="T91" fmla="*/ 162 h 296"/>
                  <a:gd name="T92" fmla="*/ 296 w 296"/>
                  <a:gd name="T93" fmla="*/ 148 h 296"/>
                  <a:gd name="T94" fmla="*/ 295 w 296"/>
                  <a:gd name="T95" fmla="*/ 132 h 296"/>
                  <a:gd name="T96" fmla="*/ 292 w 296"/>
                  <a:gd name="T97" fmla="*/ 118 h 296"/>
                  <a:gd name="T98" fmla="*/ 289 w 296"/>
                  <a:gd name="T99" fmla="*/ 104 h 296"/>
                  <a:gd name="T100" fmla="*/ 285 w 296"/>
                  <a:gd name="T101" fmla="*/ 91 h 296"/>
                  <a:gd name="T102" fmla="*/ 271 w 296"/>
                  <a:gd name="T103" fmla="*/ 65 h 296"/>
                  <a:gd name="T104" fmla="*/ 253 w 296"/>
                  <a:gd name="T105" fmla="*/ 4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53" y="44"/>
                    </a:moveTo>
                    <a:lnTo>
                      <a:pt x="240" y="32"/>
                    </a:lnTo>
                    <a:lnTo>
                      <a:pt x="229" y="24"/>
                    </a:lnTo>
                    <a:lnTo>
                      <a:pt x="216" y="16"/>
                    </a:lnTo>
                    <a:lnTo>
                      <a:pt x="205" y="11"/>
                    </a:lnTo>
                    <a:lnTo>
                      <a:pt x="190" y="5"/>
                    </a:lnTo>
                    <a:lnTo>
                      <a:pt x="176" y="3"/>
                    </a:lnTo>
                    <a:lnTo>
                      <a:pt x="162" y="0"/>
                    </a:lnTo>
                    <a:lnTo>
                      <a:pt x="148" y="0"/>
                    </a:lnTo>
                    <a:lnTo>
                      <a:pt x="117" y="3"/>
                    </a:lnTo>
                    <a:lnTo>
                      <a:pt x="91" y="11"/>
                    </a:lnTo>
                    <a:lnTo>
                      <a:pt x="66" y="24"/>
                    </a:lnTo>
                    <a:lnTo>
                      <a:pt x="45" y="44"/>
                    </a:lnTo>
                    <a:lnTo>
                      <a:pt x="24" y="65"/>
                    </a:lnTo>
                    <a:lnTo>
                      <a:pt x="10" y="91"/>
                    </a:lnTo>
                    <a:lnTo>
                      <a:pt x="2" y="118"/>
                    </a:lnTo>
                    <a:lnTo>
                      <a:pt x="0" y="148"/>
                    </a:lnTo>
                    <a:lnTo>
                      <a:pt x="0" y="162"/>
                    </a:lnTo>
                    <a:lnTo>
                      <a:pt x="2" y="177"/>
                    </a:lnTo>
                    <a:lnTo>
                      <a:pt x="5" y="190"/>
                    </a:lnTo>
                    <a:lnTo>
                      <a:pt x="10" y="205"/>
                    </a:lnTo>
                    <a:lnTo>
                      <a:pt x="16" y="217"/>
                    </a:lnTo>
                    <a:lnTo>
                      <a:pt x="24" y="229"/>
                    </a:lnTo>
                    <a:lnTo>
                      <a:pt x="33" y="240"/>
                    </a:lnTo>
                    <a:lnTo>
                      <a:pt x="45" y="253"/>
                    </a:lnTo>
                    <a:lnTo>
                      <a:pt x="66" y="271"/>
                    </a:lnTo>
                    <a:lnTo>
                      <a:pt x="91" y="285"/>
                    </a:lnTo>
                    <a:lnTo>
                      <a:pt x="104" y="289"/>
                    </a:lnTo>
                    <a:lnTo>
                      <a:pt x="117" y="293"/>
                    </a:lnTo>
                    <a:lnTo>
                      <a:pt x="132" y="295"/>
                    </a:lnTo>
                    <a:lnTo>
                      <a:pt x="148" y="296"/>
                    </a:lnTo>
                    <a:lnTo>
                      <a:pt x="162" y="295"/>
                    </a:lnTo>
                    <a:lnTo>
                      <a:pt x="176" y="293"/>
                    </a:lnTo>
                    <a:lnTo>
                      <a:pt x="190" y="289"/>
                    </a:lnTo>
                    <a:lnTo>
                      <a:pt x="205" y="285"/>
                    </a:lnTo>
                    <a:lnTo>
                      <a:pt x="216" y="278"/>
                    </a:lnTo>
                    <a:lnTo>
                      <a:pt x="229" y="271"/>
                    </a:lnTo>
                    <a:lnTo>
                      <a:pt x="240" y="262"/>
                    </a:lnTo>
                    <a:lnTo>
                      <a:pt x="253" y="253"/>
                    </a:lnTo>
                    <a:lnTo>
                      <a:pt x="262" y="240"/>
                    </a:lnTo>
                    <a:lnTo>
                      <a:pt x="271" y="229"/>
                    </a:lnTo>
                    <a:lnTo>
                      <a:pt x="278" y="217"/>
                    </a:lnTo>
                    <a:lnTo>
                      <a:pt x="285" y="205"/>
                    </a:lnTo>
                    <a:lnTo>
                      <a:pt x="289" y="190"/>
                    </a:lnTo>
                    <a:lnTo>
                      <a:pt x="292" y="177"/>
                    </a:lnTo>
                    <a:lnTo>
                      <a:pt x="295" y="162"/>
                    </a:lnTo>
                    <a:lnTo>
                      <a:pt x="296" y="148"/>
                    </a:lnTo>
                    <a:lnTo>
                      <a:pt x="295" y="132"/>
                    </a:lnTo>
                    <a:lnTo>
                      <a:pt x="292" y="118"/>
                    </a:lnTo>
                    <a:lnTo>
                      <a:pt x="289" y="104"/>
                    </a:lnTo>
                    <a:lnTo>
                      <a:pt x="285" y="91"/>
                    </a:lnTo>
                    <a:lnTo>
                      <a:pt x="271" y="65"/>
                    </a:lnTo>
                    <a:lnTo>
                      <a:pt x="253" y="44"/>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2" name="Freeform 415">
                <a:extLst>
                  <a:ext uri="{FF2B5EF4-FFF2-40B4-BE49-F238E27FC236}">
                    <a16:creationId xmlns:a16="http://schemas.microsoft.com/office/drawing/2014/main" id="{90DBDE82-9C1C-A960-C8BE-B75548C5CC66}"/>
                  </a:ext>
                </a:extLst>
              </p:cNvPr>
              <p:cNvSpPr>
                <a:spLocks/>
              </p:cNvSpPr>
              <p:nvPr/>
            </p:nvSpPr>
            <p:spPr bwMode="auto">
              <a:xfrm>
                <a:off x="2279651" y="4440238"/>
                <a:ext cx="93663" cy="93662"/>
              </a:xfrm>
              <a:custGeom>
                <a:avLst/>
                <a:gdLst>
                  <a:gd name="T0" fmla="*/ 253 w 296"/>
                  <a:gd name="T1" fmla="*/ 43 h 296"/>
                  <a:gd name="T2" fmla="*/ 240 w 296"/>
                  <a:gd name="T3" fmla="*/ 32 h 296"/>
                  <a:gd name="T4" fmla="*/ 229 w 296"/>
                  <a:gd name="T5" fmla="*/ 24 h 296"/>
                  <a:gd name="T6" fmla="*/ 216 w 296"/>
                  <a:gd name="T7" fmla="*/ 16 h 296"/>
                  <a:gd name="T8" fmla="*/ 205 w 296"/>
                  <a:gd name="T9" fmla="*/ 10 h 296"/>
                  <a:gd name="T10" fmla="*/ 190 w 296"/>
                  <a:gd name="T11" fmla="*/ 4 h 296"/>
                  <a:gd name="T12" fmla="*/ 176 w 296"/>
                  <a:gd name="T13" fmla="*/ 2 h 296"/>
                  <a:gd name="T14" fmla="*/ 162 w 296"/>
                  <a:gd name="T15" fmla="*/ 0 h 296"/>
                  <a:gd name="T16" fmla="*/ 148 w 296"/>
                  <a:gd name="T17" fmla="*/ 0 h 296"/>
                  <a:gd name="T18" fmla="*/ 117 w 296"/>
                  <a:gd name="T19" fmla="*/ 2 h 296"/>
                  <a:gd name="T20" fmla="*/ 91 w 296"/>
                  <a:gd name="T21" fmla="*/ 10 h 296"/>
                  <a:gd name="T22" fmla="*/ 66 w 296"/>
                  <a:gd name="T23" fmla="*/ 24 h 296"/>
                  <a:gd name="T24" fmla="*/ 44 w 296"/>
                  <a:gd name="T25" fmla="*/ 43 h 296"/>
                  <a:gd name="T26" fmla="*/ 24 w 296"/>
                  <a:gd name="T27" fmla="*/ 65 h 296"/>
                  <a:gd name="T28" fmla="*/ 10 w 296"/>
                  <a:gd name="T29" fmla="*/ 91 h 296"/>
                  <a:gd name="T30" fmla="*/ 2 w 296"/>
                  <a:gd name="T31" fmla="*/ 117 h 296"/>
                  <a:gd name="T32" fmla="*/ 0 w 296"/>
                  <a:gd name="T33" fmla="*/ 148 h 296"/>
                  <a:gd name="T34" fmla="*/ 0 w 296"/>
                  <a:gd name="T35" fmla="*/ 161 h 296"/>
                  <a:gd name="T36" fmla="*/ 2 w 296"/>
                  <a:gd name="T37" fmla="*/ 176 h 296"/>
                  <a:gd name="T38" fmla="*/ 5 w 296"/>
                  <a:gd name="T39" fmla="*/ 190 h 296"/>
                  <a:gd name="T40" fmla="*/ 10 w 296"/>
                  <a:gd name="T41" fmla="*/ 205 h 296"/>
                  <a:gd name="T42" fmla="*/ 16 w 296"/>
                  <a:gd name="T43" fmla="*/ 216 h 296"/>
                  <a:gd name="T44" fmla="*/ 24 w 296"/>
                  <a:gd name="T45" fmla="*/ 229 h 296"/>
                  <a:gd name="T46" fmla="*/ 33 w 296"/>
                  <a:gd name="T47" fmla="*/ 240 h 296"/>
                  <a:gd name="T48" fmla="*/ 44 w 296"/>
                  <a:gd name="T49" fmla="*/ 252 h 296"/>
                  <a:gd name="T50" fmla="*/ 66 w 296"/>
                  <a:gd name="T51" fmla="*/ 271 h 296"/>
                  <a:gd name="T52" fmla="*/ 91 w 296"/>
                  <a:gd name="T53" fmla="*/ 284 h 296"/>
                  <a:gd name="T54" fmla="*/ 104 w 296"/>
                  <a:gd name="T55" fmla="*/ 289 h 296"/>
                  <a:gd name="T56" fmla="*/ 117 w 296"/>
                  <a:gd name="T57" fmla="*/ 292 h 296"/>
                  <a:gd name="T58" fmla="*/ 132 w 296"/>
                  <a:gd name="T59" fmla="*/ 295 h 296"/>
                  <a:gd name="T60" fmla="*/ 148 w 296"/>
                  <a:gd name="T61" fmla="*/ 296 h 296"/>
                  <a:gd name="T62" fmla="*/ 162 w 296"/>
                  <a:gd name="T63" fmla="*/ 295 h 296"/>
                  <a:gd name="T64" fmla="*/ 176 w 296"/>
                  <a:gd name="T65" fmla="*/ 292 h 296"/>
                  <a:gd name="T66" fmla="*/ 190 w 296"/>
                  <a:gd name="T67" fmla="*/ 289 h 296"/>
                  <a:gd name="T68" fmla="*/ 205 w 296"/>
                  <a:gd name="T69" fmla="*/ 284 h 296"/>
                  <a:gd name="T70" fmla="*/ 216 w 296"/>
                  <a:gd name="T71" fmla="*/ 278 h 296"/>
                  <a:gd name="T72" fmla="*/ 229 w 296"/>
                  <a:gd name="T73" fmla="*/ 271 h 296"/>
                  <a:gd name="T74" fmla="*/ 240 w 296"/>
                  <a:gd name="T75" fmla="*/ 262 h 296"/>
                  <a:gd name="T76" fmla="*/ 253 w 296"/>
                  <a:gd name="T77" fmla="*/ 252 h 296"/>
                  <a:gd name="T78" fmla="*/ 262 w 296"/>
                  <a:gd name="T79" fmla="*/ 240 h 296"/>
                  <a:gd name="T80" fmla="*/ 271 w 296"/>
                  <a:gd name="T81" fmla="*/ 229 h 296"/>
                  <a:gd name="T82" fmla="*/ 278 w 296"/>
                  <a:gd name="T83" fmla="*/ 216 h 296"/>
                  <a:gd name="T84" fmla="*/ 284 w 296"/>
                  <a:gd name="T85" fmla="*/ 205 h 296"/>
                  <a:gd name="T86" fmla="*/ 289 w 296"/>
                  <a:gd name="T87" fmla="*/ 190 h 296"/>
                  <a:gd name="T88" fmla="*/ 292 w 296"/>
                  <a:gd name="T89" fmla="*/ 176 h 296"/>
                  <a:gd name="T90" fmla="*/ 295 w 296"/>
                  <a:gd name="T91" fmla="*/ 161 h 296"/>
                  <a:gd name="T92" fmla="*/ 296 w 296"/>
                  <a:gd name="T93" fmla="*/ 148 h 296"/>
                  <a:gd name="T94" fmla="*/ 295 w 296"/>
                  <a:gd name="T95" fmla="*/ 132 h 296"/>
                  <a:gd name="T96" fmla="*/ 292 w 296"/>
                  <a:gd name="T97" fmla="*/ 117 h 296"/>
                  <a:gd name="T98" fmla="*/ 289 w 296"/>
                  <a:gd name="T99" fmla="*/ 103 h 296"/>
                  <a:gd name="T100" fmla="*/ 284 w 296"/>
                  <a:gd name="T101" fmla="*/ 91 h 296"/>
                  <a:gd name="T102" fmla="*/ 271 w 296"/>
                  <a:gd name="T103" fmla="*/ 65 h 296"/>
                  <a:gd name="T104" fmla="*/ 253 w 296"/>
                  <a:gd name="T105"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53" y="43"/>
                    </a:moveTo>
                    <a:lnTo>
                      <a:pt x="240" y="32"/>
                    </a:lnTo>
                    <a:lnTo>
                      <a:pt x="229" y="24"/>
                    </a:lnTo>
                    <a:lnTo>
                      <a:pt x="216" y="16"/>
                    </a:lnTo>
                    <a:lnTo>
                      <a:pt x="205" y="10"/>
                    </a:lnTo>
                    <a:lnTo>
                      <a:pt x="190" y="4"/>
                    </a:lnTo>
                    <a:lnTo>
                      <a:pt x="176" y="2"/>
                    </a:lnTo>
                    <a:lnTo>
                      <a:pt x="162" y="0"/>
                    </a:lnTo>
                    <a:lnTo>
                      <a:pt x="148" y="0"/>
                    </a:lnTo>
                    <a:lnTo>
                      <a:pt x="117" y="2"/>
                    </a:lnTo>
                    <a:lnTo>
                      <a:pt x="91" y="10"/>
                    </a:lnTo>
                    <a:lnTo>
                      <a:pt x="66" y="24"/>
                    </a:lnTo>
                    <a:lnTo>
                      <a:pt x="44" y="43"/>
                    </a:lnTo>
                    <a:lnTo>
                      <a:pt x="24" y="65"/>
                    </a:lnTo>
                    <a:lnTo>
                      <a:pt x="10" y="91"/>
                    </a:lnTo>
                    <a:lnTo>
                      <a:pt x="2" y="117"/>
                    </a:lnTo>
                    <a:lnTo>
                      <a:pt x="0" y="148"/>
                    </a:lnTo>
                    <a:lnTo>
                      <a:pt x="0" y="161"/>
                    </a:lnTo>
                    <a:lnTo>
                      <a:pt x="2" y="176"/>
                    </a:lnTo>
                    <a:lnTo>
                      <a:pt x="5" y="190"/>
                    </a:lnTo>
                    <a:lnTo>
                      <a:pt x="10" y="205"/>
                    </a:lnTo>
                    <a:lnTo>
                      <a:pt x="16" y="216"/>
                    </a:lnTo>
                    <a:lnTo>
                      <a:pt x="24" y="229"/>
                    </a:lnTo>
                    <a:lnTo>
                      <a:pt x="33" y="240"/>
                    </a:lnTo>
                    <a:lnTo>
                      <a:pt x="44" y="252"/>
                    </a:lnTo>
                    <a:lnTo>
                      <a:pt x="66" y="271"/>
                    </a:lnTo>
                    <a:lnTo>
                      <a:pt x="91" y="284"/>
                    </a:lnTo>
                    <a:lnTo>
                      <a:pt x="104" y="289"/>
                    </a:lnTo>
                    <a:lnTo>
                      <a:pt x="117" y="292"/>
                    </a:lnTo>
                    <a:lnTo>
                      <a:pt x="132" y="295"/>
                    </a:lnTo>
                    <a:lnTo>
                      <a:pt x="148" y="296"/>
                    </a:lnTo>
                    <a:lnTo>
                      <a:pt x="162" y="295"/>
                    </a:lnTo>
                    <a:lnTo>
                      <a:pt x="176" y="292"/>
                    </a:lnTo>
                    <a:lnTo>
                      <a:pt x="190" y="289"/>
                    </a:lnTo>
                    <a:lnTo>
                      <a:pt x="205" y="284"/>
                    </a:lnTo>
                    <a:lnTo>
                      <a:pt x="216" y="278"/>
                    </a:lnTo>
                    <a:lnTo>
                      <a:pt x="229" y="271"/>
                    </a:lnTo>
                    <a:lnTo>
                      <a:pt x="240" y="262"/>
                    </a:lnTo>
                    <a:lnTo>
                      <a:pt x="253" y="252"/>
                    </a:lnTo>
                    <a:lnTo>
                      <a:pt x="262" y="240"/>
                    </a:lnTo>
                    <a:lnTo>
                      <a:pt x="271" y="229"/>
                    </a:lnTo>
                    <a:lnTo>
                      <a:pt x="278" y="216"/>
                    </a:lnTo>
                    <a:lnTo>
                      <a:pt x="284" y="205"/>
                    </a:lnTo>
                    <a:lnTo>
                      <a:pt x="289" y="190"/>
                    </a:lnTo>
                    <a:lnTo>
                      <a:pt x="292" y="176"/>
                    </a:lnTo>
                    <a:lnTo>
                      <a:pt x="295" y="161"/>
                    </a:lnTo>
                    <a:lnTo>
                      <a:pt x="296" y="148"/>
                    </a:lnTo>
                    <a:lnTo>
                      <a:pt x="295" y="132"/>
                    </a:lnTo>
                    <a:lnTo>
                      <a:pt x="292" y="117"/>
                    </a:lnTo>
                    <a:lnTo>
                      <a:pt x="289" y="103"/>
                    </a:lnTo>
                    <a:lnTo>
                      <a:pt x="284" y="91"/>
                    </a:lnTo>
                    <a:lnTo>
                      <a:pt x="271" y="65"/>
                    </a:lnTo>
                    <a:lnTo>
                      <a:pt x="253" y="4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3" name="Freeform 416">
                <a:extLst>
                  <a:ext uri="{FF2B5EF4-FFF2-40B4-BE49-F238E27FC236}">
                    <a16:creationId xmlns:a16="http://schemas.microsoft.com/office/drawing/2014/main" id="{1A535E0C-9F52-B462-B27D-FB2C2145E42A}"/>
                  </a:ext>
                </a:extLst>
              </p:cNvPr>
              <p:cNvSpPr>
                <a:spLocks/>
              </p:cNvSpPr>
              <p:nvPr/>
            </p:nvSpPr>
            <p:spPr bwMode="auto">
              <a:xfrm>
                <a:off x="2543176" y="4510088"/>
                <a:ext cx="93663" cy="93662"/>
              </a:xfrm>
              <a:custGeom>
                <a:avLst/>
                <a:gdLst>
                  <a:gd name="T0" fmla="*/ 253 w 296"/>
                  <a:gd name="T1" fmla="*/ 44 h 296"/>
                  <a:gd name="T2" fmla="*/ 240 w 296"/>
                  <a:gd name="T3" fmla="*/ 32 h 296"/>
                  <a:gd name="T4" fmla="*/ 229 w 296"/>
                  <a:gd name="T5" fmla="*/ 24 h 296"/>
                  <a:gd name="T6" fmla="*/ 216 w 296"/>
                  <a:gd name="T7" fmla="*/ 16 h 296"/>
                  <a:gd name="T8" fmla="*/ 205 w 296"/>
                  <a:gd name="T9" fmla="*/ 11 h 296"/>
                  <a:gd name="T10" fmla="*/ 190 w 296"/>
                  <a:gd name="T11" fmla="*/ 5 h 296"/>
                  <a:gd name="T12" fmla="*/ 177 w 296"/>
                  <a:gd name="T13" fmla="*/ 3 h 296"/>
                  <a:gd name="T14" fmla="*/ 162 w 296"/>
                  <a:gd name="T15" fmla="*/ 0 h 296"/>
                  <a:gd name="T16" fmla="*/ 148 w 296"/>
                  <a:gd name="T17" fmla="*/ 0 h 296"/>
                  <a:gd name="T18" fmla="*/ 117 w 296"/>
                  <a:gd name="T19" fmla="*/ 3 h 296"/>
                  <a:gd name="T20" fmla="*/ 91 w 296"/>
                  <a:gd name="T21" fmla="*/ 11 h 296"/>
                  <a:gd name="T22" fmla="*/ 66 w 296"/>
                  <a:gd name="T23" fmla="*/ 24 h 296"/>
                  <a:gd name="T24" fmla="*/ 45 w 296"/>
                  <a:gd name="T25" fmla="*/ 44 h 296"/>
                  <a:gd name="T26" fmla="*/ 24 w 296"/>
                  <a:gd name="T27" fmla="*/ 65 h 296"/>
                  <a:gd name="T28" fmla="*/ 11 w 296"/>
                  <a:gd name="T29" fmla="*/ 92 h 296"/>
                  <a:gd name="T30" fmla="*/ 3 w 296"/>
                  <a:gd name="T31" fmla="*/ 118 h 296"/>
                  <a:gd name="T32" fmla="*/ 0 w 296"/>
                  <a:gd name="T33" fmla="*/ 148 h 296"/>
                  <a:gd name="T34" fmla="*/ 0 w 296"/>
                  <a:gd name="T35" fmla="*/ 162 h 296"/>
                  <a:gd name="T36" fmla="*/ 3 w 296"/>
                  <a:gd name="T37" fmla="*/ 177 h 296"/>
                  <a:gd name="T38" fmla="*/ 5 w 296"/>
                  <a:gd name="T39" fmla="*/ 191 h 296"/>
                  <a:gd name="T40" fmla="*/ 11 w 296"/>
                  <a:gd name="T41" fmla="*/ 205 h 296"/>
                  <a:gd name="T42" fmla="*/ 16 w 296"/>
                  <a:gd name="T43" fmla="*/ 217 h 296"/>
                  <a:gd name="T44" fmla="*/ 24 w 296"/>
                  <a:gd name="T45" fmla="*/ 229 h 296"/>
                  <a:gd name="T46" fmla="*/ 33 w 296"/>
                  <a:gd name="T47" fmla="*/ 241 h 296"/>
                  <a:gd name="T48" fmla="*/ 45 w 296"/>
                  <a:gd name="T49" fmla="*/ 253 h 296"/>
                  <a:gd name="T50" fmla="*/ 66 w 296"/>
                  <a:gd name="T51" fmla="*/ 271 h 296"/>
                  <a:gd name="T52" fmla="*/ 91 w 296"/>
                  <a:gd name="T53" fmla="*/ 285 h 296"/>
                  <a:gd name="T54" fmla="*/ 104 w 296"/>
                  <a:gd name="T55" fmla="*/ 290 h 296"/>
                  <a:gd name="T56" fmla="*/ 117 w 296"/>
                  <a:gd name="T57" fmla="*/ 293 h 296"/>
                  <a:gd name="T58" fmla="*/ 132 w 296"/>
                  <a:gd name="T59" fmla="*/ 295 h 296"/>
                  <a:gd name="T60" fmla="*/ 148 w 296"/>
                  <a:gd name="T61" fmla="*/ 296 h 296"/>
                  <a:gd name="T62" fmla="*/ 162 w 296"/>
                  <a:gd name="T63" fmla="*/ 295 h 296"/>
                  <a:gd name="T64" fmla="*/ 177 w 296"/>
                  <a:gd name="T65" fmla="*/ 293 h 296"/>
                  <a:gd name="T66" fmla="*/ 190 w 296"/>
                  <a:gd name="T67" fmla="*/ 290 h 296"/>
                  <a:gd name="T68" fmla="*/ 205 w 296"/>
                  <a:gd name="T69" fmla="*/ 285 h 296"/>
                  <a:gd name="T70" fmla="*/ 216 w 296"/>
                  <a:gd name="T71" fmla="*/ 278 h 296"/>
                  <a:gd name="T72" fmla="*/ 229 w 296"/>
                  <a:gd name="T73" fmla="*/ 271 h 296"/>
                  <a:gd name="T74" fmla="*/ 240 w 296"/>
                  <a:gd name="T75" fmla="*/ 262 h 296"/>
                  <a:gd name="T76" fmla="*/ 253 w 296"/>
                  <a:gd name="T77" fmla="*/ 253 h 296"/>
                  <a:gd name="T78" fmla="*/ 262 w 296"/>
                  <a:gd name="T79" fmla="*/ 241 h 296"/>
                  <a:gd name="T80" fmla="*/ 271 w 296"/>
                  <a:gd name="T81" fmla="*/ 229 h 296"/>
                  <a:gd name="T82" fmla="*/ 278 w 296"/>
                  <a:gd name="T83" fmla="*/ 217 h 296"/>
                  <a:gd name="T84" fmla="*/ 285 w 296"/>
                  <a:gd name="T85" fmla="*/ 205 h 296"/>
                  <a:gd name="T86" fmla="*/ 289 w 296"/>
                  <a:gd name="T87" fmla="*/ 191 h 296"/>
                  <a:gd name="T88" fmla="*/ 293 w 296"/>
                  <a:gd name="T89" fmla="*/ 177 h 296"/>
                  <a:gd name="T90" fmla="*/ 295 w 296"/>
                  <a:gd name="T91" fmla="*/ 162 h 296"/>
                  <a:gd name="T92" fmla="*/ 296 w 296"/>
                  <a:gd name="T93" fmla="*/ 148 h 296"/>
                  <a:gd name="T94" fmla="*/ 295 w 296"/>
                  <a:gd name="T95" fmla="*/ 132 h 296"/>
                  <a:gd name="T96" fmla="*/ 293 w 296"/>
                  <a:gd name="T97" fmla="*/ 118 h 296"/>
                  <a:gd name="T98" fmla="*/ 289 w 296"/>
                  <a:gd name="T99" fmla="*/ 104 h 296"/>
                  <a:gd name="T100" fmla="*/ 285 w 296"/>
                  <a:gd name="T101" fmla="*/ 92 h 296"/>
                  <a:gd name="T102" fmla="*/ 271 w 296"/>
                  <a:gd name="T103" fmla="*/ 65 h 296"/>
                  <a:gd name="T104" fmla="*/ 253 w 296"/>
                  <a:gd name="T105" fmla="*/ 4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53" y="44"/>
                    </a:moveTo>
                    <a:lnTo>
                      <a:pt x="240" y="32"/>
                    </a:lnTo>
                    <a:lnTo>
                      <a:pt x="229" y="24"/>
                    </a:lnTo>
                    <a:lnTo>
                      <a:pt x="216" y="16"/>
                    </a:lnTo>
                    <a:lnTo>
                      <a:pt x="205" y="11"/>
                    </a:lnTo>
                    <a:lnTo>
                      <a:pt x="190" y="5"/>
                    </a:lnTo>
                    <a:lnTo>
                      <a:pt x="177" y="3"/>
                    </a:lnTo>
                    <a:lnTo>
                      <a:pt x="162" y="0"/>
                    </a:lnTo>
                    <a:lnTo>
                      <a:pt x="148" y="0"/>
                    </a:lnTo>
                    <a:lnTo>
                      <a:pt x="117" y="3"/>
                    </a:lnTo>
                    <a:lnTo>
                      <a:pt x="91" y="11"/>
                    </a:lnTo>
                    <a:lnTo>
                      <a:pt x="66" y="24"/>
                    </a:lnTo>
                    <a:lnTo>
                      <a:pt x="45" y="44"/>
                    </a:lnTo>
                    <a:lnTo>
                      <a:pt x="24" y="65"/>
                    </a:lnTo>
                    <a:lnTo>
                      <a:pt x="11" y="92"/>
                    </a:lnTo>
                    <a:lnTo>
                      <a:pt x="3" y="118"/>
                    </a:lnTo>
                    <a:lnTo>
                      <a:pt x="0" y="148"/>
                    </a:lnTo>
                    <a:lnTo>
                      <a:pt x="0" y="162"/>
                    </a:lnTo>
                    <a:lnTo>
                      <a:pt x="3" y="177"/>
                    </a:lnTo>
                    <a:lnTo>
                      <a:pt x="5" y="191"/>
                    </a:lnTo>
                    <a:lnTo>
                      <a:pt x="11" y="205"/>
                    </a:lnTo>
                    <a:lnTo>
                      <a:pt x="16" y="217"/>
                    </a:lnTo>
                    <a:lnTo>
                      <a:pt x="24" y="229"/>
                    </a:lnTo>
                    <a:lnTo>
                      <a:pt x="33" y="241"/>
                    </a:lnTo>
                    <a:lnTo>
                      <a:pt x="45" y="253"/>
                    </a:lnTo>
                    <a:lnTo>
                      <a:pt x="66" y="271"/>
                    </a:lnTo>
                    <a:lnTo>
                      <a:pt x="91" y="285"/>
                    </a:lnTo>
                    <a:lnTo>
                      <a:pt x="104" y="290"/>
                    </a:lnTo>
                    <a:lnTo>
                      <a:pt x="117" y="293"/>
                    </a:lnTo>
                    <a:lnTo>
                      <a:pt x="132" y="295"/>
                    </a:lnTo>
                    <a:lnTo>
                      <a:pt x="148" y="296"/>
                    </a:lnTo>
                    <a:lnTo>
                      <a:pt x="162" y="295"/>
                    </a:lnTo>
                    <a:lnTo>
                      <a:pt x="177" y="293"/>
                    </a:lnTo>
                    <a:lnTo>
                      <a:pt x="190" y="290"/>
                    </a:lnTo>
                    <a:lnTo>
                      <a:pt x="205" y="285"/>
                    </a:lnTo>
                    <a:lnTo>
                      <a:pt x="216" y="278"/>
                    </a:lnTo>
                    <a:lnTo>
                      <a:pt x="229" y="271"/>
                    </a:lnTo>
                    <a:lnTo>
                      <a:pt x="240" y="262"/>
                    </a:lnTo>
                    <a:lnTo>
                      <a:pt x="253" y="253"/>
                    </a:lnTo>
                    <a:lnTo>
                      <a:pt x="262" y="241"/>
                    </a:lnTo>
                    <a:lnTo>
                      <a:pt x="271" y="229"/>
                    </a:lnTo>
                    <a:lnTo>
                      <a:pt x="278" y="217"/>
                    </a:lnTo>
                    <a:lnTo>
                      <a:pt x="285" y="205"/>
                    </a:lnTo>
                    <a:lnTo>
                      <a:pt x="289" y="191"/>
                    </a:lnTo>
                    <a:lnTo>
                      <a:pt x="293" y="177"/>
                    </a:lnTo>
                    <a:lnTo>
                      <a:pt x="295" y="162"/>
                    </a:lnTo>
                    <a:lnTo>
                      <a:pt x="296" y="148"/>
                    </a:lnTo>
                    <a:lnTo>
                      <a:pt x="295" y="132"/>
                    </a:lnTo>
                    <a:lnTo>
                      <a:pt x="293" y="118"/>
                    </a:lnTo>
                    <a:lnTo>
                      <a:pt x="289" y="104"/>
                    </a:lnTo>
                    <a:lnTo>
                      <a:pt x="285" y="92"/>
                    </a:lnTo>
                    <a:lnTo>
                      <a:pt x="271" y="65"/>
                    </a:lnTo>
                    <a:lnTo>
                      <a:pt x="253" y="44"/>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4" name="Freeform 440">
                <a:extLst>
                  <a:ext uri="{FF2B5EF4-FFF2-40B4-BE49-F238E27FC236}">
                    <a16:creationId xmlns:a16="http://schemas.microsoft.com/office/drawing/2014/main" id="{F1C516E7-8BE3-4CCE-457D-C5C32CDC8580}"/>
                  </a:ext>
                </a:extLst>
              </p:cNvPr>
              <p:cNvSpPr>
                <a:spLocks/>
              </p:cNvSpPr>
              <p:nvPr/>
            </p:nvSpPr>
            <p:spPr bwMode="auto">
              <a:xfrm>
                <a:off x="1670051" y="4576763"/>
                <a:ext cx="93663" cy="95250"/>
              </a:xfrm>
              <a:custGeom>
                <a:avLst/>
                <a:gdLst>
                  <a:gd name="T0" fmla="*/ 295 w 295"/>
                  <a:gd name="T1" fmla="*/ 148 h 296"/>
                  <a:gd name="T2" fmla="*/ 294 w 295"/>
                  <a:gd name="T3" fmla="*/ 132 h 296"/>
                  <a:gd name="T4" fmla="*/ 292 w 295"/>
                  <a:gd name="T5" fmla="*/ 117 h 296"/>
                  <a:gd name="T6" fmla="*/ 288 w 295"/>
                  <a:gd name="T7" fmla="*/ 104 h 296"/>
                  <a:gd name="T8" fmla="*/ 284 w 295"/>
                  <a:gd name="T9" fmla="*/ 91 h 296"/>
                  <a:gd name="T10" fmla="*/ 270 w 295"/>
                  <a:gd name="T11" fmla="*/ 65 h 296"/>
                  <a:gd name="T12" fmla="*/ 252 w 295"/>
                  <a:gd name="T13" fmla="*/ 43 h 296"/>
                  <a:gd name="T14" fmla="*/ 239 w 295"/>
                  <a:gd name="T15" fmla="*/ 32 h 296"/>
                  <a:gd name="T16" fmla="*/ 228 w 295"/>
                  <a:gd name="T17" fmla="*/ 24 h 296"/>
                  <a:gd name="T18" fmla="*/ 216 w 295"/>
                  <a:gd name="T19" fmla="*/ 16 h 296"/>
                  <a:gd name="T20" fmla="*/ 204 w 295"/>
                  <a:gd name="T21" fmla="*/ 10 h 296"/>
                  <a:gd name="T22" fmla="*/ 189 w 295"/>
                  <a:gd name="T23" fmla="*/ 5 h 296"/>
                  <a:gd name="T24" fmla="*/ 176 w 295"/>
                  <a:gd name="T25" fmla="*/ 2 h 296"/>
                  <a:gd name="T26" fmla="*/ 161 w 295"/>
                  <a:gd name="T27" fmla="*/ 0 h 296"/>
                  <a:gd name="T28" fmla="*/ 147 w 295"/>
                  <a:gd name="T29" fmla="*/ 0 h 296"/>
                  <a:gd name="T30" fmla="*/ 117 w 295"/>
                  <a:gd name="T31" fmla="*/ 2 h 296"/>
                  <a:gd name="T32" fmla="*/ 90 w 295"/>
                  <a:gd name="T33" fmla="*/ 10 h 296"/>
                  <a:gd name="T34" fmla="*/ 65 w 295"/>
                  <a:gd name="T35" fmla="*/ 24 h 296"/>
                  <a:gd name="T36" fmla="*/ 44 w 295"/>
                  <a:gd name="T37" fmla="*/ 43 h 296"/>
                  <a:gd name="T38" fmla="*/ 23 w 295"/>
                  <a:gd name="T39" fmla="*/ 65 h 296"/>
                  <a:gd name="T40" fmla="*/ 10 w 295"/>
                  <a:gd name="T41" fmla="*/ 91 h 296"/>
                  <a:gd name="T42" fmla="*/ 2 w 295"/>
                  <a:gd name="T43" fmla="*/ 117 h 296"/>
                  <a:gd name="T44" fmla="*/ 0 w 295"/>
                  <a:gd name="T45" fmla="*/ 148 h 296"/>
                  <a:gd name="T46" fmla="*/ 0 w 295"/>
                  <a:gd name="T47" fmla="*/ 162 h 296"/>
                  <a:gd name="T48" fmla="*/ 2 w 295"/>
                  <a:gd name="T49" fmla="*/ 176 h 296"/>
                  <a:gd name="T50" fmla="*/ 4 w 295"/>
                  <a:gd name="T51" fmla="*/ 190 h 296"/>
                  <a:gd name="T52" fmla="*/ 10 w 295"/>
                  <a:gd name="T53" fmla="*/ 205 h 296"/>
                  <a:gd name="T54" fmla="*/ 15 w 295"/>
                  <a:gd name="T55" fmla="*/ 216 h 296"/>
                  <a:gd name="T56" fmla="*/ 23 w 295"/>
                  <a:gd name="T57" fmla="*/ 229 h 296"/>
                  <a:gd name="T58" fmla="*/ 32 w 295"/>
                  <a:gd name="T59" fmla="*/ 240 h 296"/>
                  <a:gd name="T60" fmla="*/ 44 w 295"/>
                  <a:gd name="T61" fmla="*/ 253 h 296"/>
                  <a:gd name="T62" fmla="*/ 65 w 295"/>
                  <a:gd name="T63" fmla="*/ 271 h 296"/>
                  <a:gd name="T64" fmla="*/ 90 w 295"/>
                  <a:gd name="T65" fmla="*/ 285 h 296"/>
                  <a:gd name="T66" fmla="*/ 103 w 295"/>
                  <a:gd name="T67" fmla="*/ 289 h 296"/>
                  <a:gd name="T68" fmla="*/ 117 w 295"/>
                  <a:gd name="T69" fmla="*/ 293 h 296"/>
                  <a:gd name="T70" fmla="*/ 131 w 295"/>
                  <a:gd name="T71" fmla="*/ 295 h 296"/>
                  <a:gd name="T72" fmla="*/ 147 w 295"/>
                  <a:gd name="T73" fmla="*/ 296 h 296"/>
                  <a:gd name="T74" fmla="*/ 161 w 295"/>
                  <a:gd name="T75" fmla="*/ 295 h 296"/>
                  <a:gd name="T76" fmla="*/ 176 w 295"/>
                  <a:gd name="T77" fmla="*/ 293 h 296"/>
                  <a:gd name="T78" fmla="*/ 189 w 295"/>
                  <a:gd name="T79" fmla="*/ 289 h 296"/>
                  <a:gd name="T80" fmla="*/ 204 w 295"/>
                  <a:gd name="T81" fmla="*/ 285 h 296"/>
                  <a:gd name="T82" fmla="*/ 216 w 295"/>
                  <a:gd name="T83" fmla="*/ 278 h 296"/>
                  <a:gd name="T84" fmla="*/ 228 w 295"/>
                  <a:gd name="T85" fmla="*/ 271 h 296"/>
                  <a:gd name="T86" fmla="*/ 239 w 295"/>
                  <a:gd name="T87" fmla="*/ 262 h 296"/>
                  <a:gd name="T88" fmla="*/ 252 w 295"/>
                  <a:gd name="T89" fmla="*/ 253 h 296"/>
                  <a:gd name="T90" fmla="*/ 261 w 295"/>
                  <a:gd name="T91" fmla="*/ 240 h 296"/>
                  <a:gd name="T92" fmla="*/ 270 w 295"/>
                  <a:gd name="T93" fmla="*/ 229 h 296"/>
                  <a:gd name="T94" fmla="*/ 277 w 295"/>
                  <a:gd name="T95" fmla="*/ 216 h 296"/>
                  <a:gd name="T96" fmla="*/ 284 w 295"/>
                  <a:gd name="T97" fmla="*/ 205 h 296"/>
                  <a:gd name="T98" fmla="*/ 288 w 295"/>
                  <a:gd name="T99" fmla="*/ 190 h 296"/>
                  <a:gd name="T100" fmla="*/ 292 w 295"/>
                  <a:gd name="T101" fmla="*/ 176 h 296"/>
                  <a:gd name="T102" fmla="*/ 294 w 295"/>
                  <a:gd name="T103" fmla="*/ 162 h 296"/>
                  <a:gd name="T104" fmla="*/ 295 w 295"/>
                  <a:gd name="T105" fmla="*/ 14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95" y="148"/>
                    </a:moveTo>
                    <a:lnTo>
                      <a:pt x="294" y="132"/>
                    </a:lnTo>
                    <a:lnTo>
                      <a:pt x="292" y="117"/>
                    </a:lnTo>
                    <a:lnTo>
                      <a:pt x="288" y="104"/>
                    </a:lnTo>
                    <a:lnTo>
                      <a:pt x="284" y="91"/>
                    </a:lnTo>
                    <a:lnTo>
                      <a:pt x="270" y="65"/>
                    </a:lnTo>
                    <a:lnTo>
                      <a:pt x="252" y="43"/>
                    </a:lnTo>
                    <a:lnTo>
                      <a:pt x="239" y="32"/>
                    </a:lnTo>
                    <a:lnTo>
                      <a:pt x="228" y="24"/>
                    </a:lnTo>
                    <a:lnTo>
                      <a:pt x="216" y="16"/>
                    </a:lnTo>
                    <a:lnTo>
                      <a:pt x="204" y="10"/>
                    </a:lnTo>
                    <a:lnTo>
                      <a:pt x="189" y="5"/>
                    </a:lnTo>
                    <a:lnTo>
                      <a:pt x="176" y="2"/>
                    </a:lnTo>
                    <a:lnTo>
                      <a:pt x="161" y="0"/>
                    </a:lnTo>
                    <a:lnTo>
                      <a:pt x="147" y="0"/>
                    </a:lnTo>
                    <a:lnTo>
                      <a:pt x="117" y="2"/>
                    </a:lnTo>
                    <a:lnTo>
                      <a:pt x="90" y="10"/>
                    </a:lnTo>
                    <a:lnTo>
                      <a:pt x="65" y="24"/>
                    </a:lnTo>
                    <a:lnTo>
                      <a:pt x="44" y="43"/>
                    </a:lnTo>
                    <a:lnTo>
                      <a:pt x="23" y="65"/>
                    </a:lnTo>
                    <a:lnTo>
                      <a:pt x="10" y="91"/>
                    </a:lnTo>
                    <a:lnTo>
                      <a:pt x="2" y="117"/>
                    </a:lnTo>
                    <a:lnTo>
                      <a:pt x="0" y="148"/>
                    </a:lnTo>
                    <a:lnTo>
                      <a:pt x="0" y="162"/>
                    </a:lnTo>
                    <a:lnTo>
                      <a:pt x="2" y="176"/>
                    </a:lnTo>
                    <a:lnTo>
                      <a:pt x="4" y="190"/>
                    </a:lnTo>
                    <a:lnTo>
                      <a:pt x="10" y="205"/>
                    </a:lnTo>
                    <a:lnTo>
                      <a:pt x="15" y="216"/>
                    </a:lnTo>
                    <a:lnTo>
                      <a:pt x="23" y="229"/>
                    </a:lnTo>
                    <a:lnTo>
                      <a:pt x="32" y="240"/>
                    </a:lnTo>
                    <a:lnTo>
                      <a:pt x="44" y="253"/>
                    </a:lnTo>
                    <a:lnTo>
                      <a:pt x="65" y="271"/>
                    </a:lnTo>
                    <a:lnTo>
                      <a:pt x="90" y="285"/>
                    </a:lnTo>
                    <a:lnTo>
                      <a:pt x="103" y="289"/>
                    </a:lnTo>
                    <a:lnTo>
                      <a:pt x="117" y="293"/>
                    </a:lnTo>
                    <a:lnTo>
                      <a:pt x="131" y="295"/>
                    </a:lnTo>
                    <a:lnTo>
                      <a:pt x="147" y="296"/>
                    </a:lnTo>
                    <a:lnTo>
                      <a:pt x="161" y="295"/>
                    </a:lnTo>
                    <a:lnTo>
                      <a:pt x="176" y="293"/>
                    </a:lnTo>
                    <a:lnTo>
                      <a:pt x="189" y="289"/>
                    </a:lnTo>
                    <a:lnTo>
                      <a:pt x="204" y="285"/>
                    </a:lnTo>
                    <a:lnTo>
                      <a:pt x="216" y="278"/>
                    </a:lnTo>
                    <a:lnTo>
                      <a:pt x="228" y="271"/>
                    </a:lnTo>
                    <a:lnTo>
                      <a:pt x="239" y="262"/>
                    </a:lnTo>
                    <a:lnTo>
                      <a:pt x="252" y="253"/>
                    </a:lnTo>
                    <a:lnTo>
                      <a:pt x="261" y="240"/>
                    </a:lnTo>
                    <a:lnTo>
                      <a:pt x="270" y="229"/>
                    </a:lnTo>
                    <a:lnTo>
                      <a:pt x="277" y="216"/>
                    </a:lnTo>
                    <a:lnTo>
                      <a:pt x="284" y="205"/>
                    </a:lnTo>
                    <a:lnTo>
                      <a:pt x="288" y="190"/>
                    </a:lnTo>
                    <a:lnTo>
                      <a:pt x="292" y="176"/>
                    </a:lnTo>
                    <a:lnTo>
                      <a:pt x="294" y="162"/>
                    </a:lnTo>
                    <a:lnTo>
                      <a:pt x="295" y="1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5" name="Freeform 441">
                <a:extLst>
                  <a:ext uri="{FF2B5EF4-FFF2-40B4-BE49-F238E27FC236}">
                    <a16:creationId xmlns:a16="http://schemas.microsoft.com/office/drawing/2014/main" id="{B769752D-68C0-C683-351C-9B0E1AE28434}"/>
                  </a:ext>
                </a:extLst>
              </p:cNvPr>
              <p:cNvSpPr>
                <a:spLocks/>
              </p:cNvSpPr>
              <p:nvPr/>
            </p:nvSpPr>
            <p:spPr bwMode="auto">
              <a:xfrm>
                <a:off x="1670051" y="4432300"/>
                <a:ext cx="93663" cy="95250"/>
              </a:xfrm>
              <a:custGeom>
                <a:avLst/>
                <a:gdLst>
                  <a:gd name="T0" fmla="*/ 295 w 295"/>
                  <a:gd name="T1" fmla="*/ 148 h 296"/>
                  <a:gd name="T2" fmla="*/ 294 w 295"/>
                  <a:gd name="T3" fmla="*/ 132 h 296"/>
                  <a:gd name="T4" fmla="*/ 292 w 295"/>
                  <a:gd name="T5" fmla="*/ 117 h 296"/>
                  <a:gd name="T6" fmla="*/ 288 w 295"/>
                  <a:gd name="T7" fmla="*/ 104 h 296"/>
                  <a:gd name="T8" fmla="*/ 284 w 295"/>
                  <a:gd name="T9" fmla="*/ 91 h 296"/>
                  <a:gd name="T10" fmla="*/ 270 w 295"/>
                  <a:gd name="T11" fmla="*/ 65 h 296"/>
                  <a:gd name="T12" fmla="*/ 252 w 295"/>
                  <a:gd name="T13" fmla="*/ 43 h 296"/>
                  <a:gd name="T14" fmla="*/ 239 w 295"/>
                  <a:gd name="T15" fmla="*/ 32 h 296"/>
                  <a:gd name="T16" fmla="*/ 228 w 295"/>
                  <a:gd name="T17" fmla="*/ 24 h 296"/>
                  <a:gd name="T18" fmla="*/ 216 w 295"/>
                  <a:gd name="T19" fmla="*/ 16 h 296"/>
                  <a:gd name="T20" fmla="*/ 204 w 295"/>
                  <a:gd name="T21" fmla="*/ 10 h 296"/>
                  <a:gd name="T22" fmla="*/ 189 w 295"/>
                  <a:gd name="T23" fmla="*/ 5 h 296"/>
                  <a:gd name="T24" fmla="*/ 176 w 295"/>
                  <a:gd name="T25" fmla="*/ 2 h 296"/>
                  <a:gd name="T26" fmla="*/ 161 w 295"/>
                  <a:gd name="T27" fmla="*/ 0 h 296"/>
                  <a:gd name="T28" fmla="*/ 147 w 295"/>
                  <a:gd name="T29" fmla="*/ 0 h 296"/>
                  <a:gd name="T30" fmla="*/ 117 w 295"/>
                  <a:gd name="T31" fmla="*/ 2 h 296"/>
                  <a:gd name="T32" fmla="*/ 90 w 295"/>
                  <a:gd name="T33" fmla="*/ 10 h 296"/>
                  <a:gd name="T34" fmla="*/ 65 w 295"/>
                  <a:gd name="T35" fmla="*/ 24 h 296"/>
                  <a:gd name="T36" fmla="*/ 44 w 295"/>
                  <a:gd name="T37" fmla="*/ 43 h 296"/>
                  <a:gd name="T38" fmla="*/ 23 w 295"/>
                  <a:gd name="T39" fmla="*/ 65 h 296"/>
                  <a:gd name="T40" fmla="*/ 10 w 295"/>
                  <a:gd name="T41" fmla="*/ 91 h 296"/>
                  <a:gd name="T42" fmla="*/ 2 w 295"/>
                  <a:gd name="T43" fmla="*/ 117 h 296"/>
                  <a:gd name="T44" fmla="*/ 0 w 295"/>
                  <a:gd name="T45" fmla="*/ 148 h 296"/>
                  <a:gd name="T46" fmla="*/ 0 w 295"/>
                  <a:gd name="T47" fmla="*/ 162 h 296"/>
                  <a:gd name="T48" fmla="*/ 2 w 295"/>
                  <a:gd name="T49" fmla="*/ 176 h 296"/>
                  <a:gd name="T50" fmla="*/ 4 w 295"/>
                  <a:gd name="T51" fmla="*/ 190 h 296"/>
                  <a:gd name="T52" fmla="*/ 10 w 295"/>
                  <a:gd name="T53" fmla="*/ 205 h 296"/>
                  <a:gd name="T54" fmla="*/ 15 w 295"/>
                  <a:gd name="T55" fmla="*/ 216 h 296"/>
                  <a:gd name="T56" fmla="*/ 23 w 295"/>
                  <a:gd name="T57" fmla="*/ 229 h 296"/>
                  <a:gd name="T58" fmla="*/ 32 w 295"/>
                  <a:gd name="T59" fmla="*/ 240 h 296"/>
                  <a:gd name="T60" fmla="*/ 44 w 295"/>
                  <a:gd name="T61" fmla="*/ 253 h 296"/>
                  <a:gd name="T62" fmla="*/ 65 w 295"/>
                  <a:gd name="T63" fmla="*/ 271 h 296"/>
                  <a:gd name="T64" fmla="*/ 90 w 295"/>
                  <a:gd name="T65" fmla="*/ 284 h 296"/>
                  <a:gd name="T66" fmla="*/ 103 w 295"/>
                  <a:gd name="T67" fmla="*/ 289 h 296"/>
                  <a:gd name="T68" fmla="*/ 117 w 295"/>
                  <a:gd name="T69" fmla="*/ 292 h 296"/>
                  <a:gd name="T70" fmla="*/ 131 w 295"/>
                  <a:gd name="T71" fmla="*/ 295 h 296"/>
                  <a:gd name="T72" fmla="*/ 147 w 295"/>
                  <a:gd name="T73" fmla="*/ 296 h 296"/>
                  <a:gd name="T74" fmla="*/ 161 w 295"/>
                  <a:gd name="T75" fmla="*/ 295 h 296"/>
                  <a:gd name="T76" fmla="*/ 176 w 295"/>
                  <a:gd name="T77" fmla="*/ 292 h 296"/>
                  <a:gd name="T78" fmla="*/ 189 w 295"/>
                  <a:gd name="T79" fmla="*/ 289 h 296"/>
                  <a:gd name="T80" fmla="*/ 204 w 295"/>
                  <a:gd name="T81" fmla="*/ 284 h 296"/>
                  <a:gd name="T82" fmla="*/ 216 w 295"/>
                  <a:gd name="T83" fmla="*/ 278 h 296"/>
                  <a:gd name="T84" fmla="*/ 228 w 295"/>
                  <a:gd name="T85" fmla="*/ 271 h 296"/>
                  <a:gd name="T86" fmla="*/ 239 w 295"/>
                  <a:gd name="T87" fmla="*/ 262 h 296"/>
                  <a:gd name="T88" fmla="*/ 252 w 295"/>
                  <a:gd name="T89" fmla="*/ 253 h 296"/>
                  <a:gd name="T90" fmla="*/ 261 w 295"/>
                  <a:gd name="T91" fmla="*/ 240 h 296"/>
                  <a:gd name="T92" fmla="*/ 270 w 295"/>
                  <a:gd name="T93" fmla="*/ 229 h 296"/>
                  <a:gd name="T94" fmla="*/ 277 w 295"/>
                  <a:gd name="T95" fmla="*/ 216 h 296"/>
                  <a:gd name="T96" fmla="*/ 284 w 295"/>
                  <a:gd name="T97" fmla="*/ 205 h 296"/>
                  <a:gd name="T98" fmla="*/ 288 w 295"/>
                  <a:gd name="T99" fmla="*/ 190 h 296"/>
                  <a:gd name="T100" fmla="*/ 292 w 295"/>
                  <a:gd name="T101" fmla="*/ 176 h 296"/>
                  <a:gd name="T102" fmla="*/ 294 w 295"/>
                  <a:gd name="T103" fmla="*/ 162 h 296"/>
                  <a:gd name="T104" fmla="*/ 295 w 295"/>
                  <a:gd name="T105" fmla="*/ 14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95" y="148"/>
                    </a:moveTo>
                    <a:lnTo>
                      <a:pt x="294" y="132"/>
                    </a:lnTo>
                    <a:lnTo>
                      <a:pt x="292" y="117"/>
                    </a:lnTo>
                    <a:lnTo>
                      <a:pt x="288" y="104"/>
                    </a:lnTo>
                    <a:lnTo>
                      <a:pt x="284" y="91"/>
                    </a:lnTo>
                    <a:lnTo>
                      <a:pt x="270" y="65"/>
                    </a:lnTo>
                    <a:lnTo>
                      <a:pt x="252" y="43"/>
                    </a:lnTo>
                    <a:lnTo>
                      <a:pt x="239" y="32"/>
                    </a:lnTo>
                    <a:lnTo>
                      <a:pt x="228" y="24"/>
                    </a:lnTo>
                    <a:lnTo>
                      <a:pt x="216" y="16"/>
                    </a:lnTo>
                    <a:lnTo>
                      <a:pt x="204" y="10"/>
                    </a:lnTo>
                    <a:lnTo>
                      <a:pt x="189" y="5"/>
                    </a:lnTo>
                    <a:lnTo>
                      <a:pt x="176" y="2"/>
                    </a:lnTo>
                    <a:lnTo>
                      <a:pt x="161" y="0"/>
                    </a:lnTo>
                    <a:lnTo>
                      <a:pt x="147" y="0"/>
                    </a:lnTo>
                    <a:lnTo>
                      <a:pt x="117" y="2"/>
                    </a:lnTo>
                    <a:lnTo>
                      <a:pt x="90" y="10"/>
                    </a:lnTo>
                    <a:lnTo>
                      <a:pt x="65" y="24"/>
                    </a:lnTo>
                    <a:lnTo>
                      <a:pt x="44" y="43"/>
                    </a:lnTo>
                    <a:lnTo>
                      <a:pt x="23" y="65"/>
                    </a:lnTo>
                    <a:lnTo>
                      <a:pt x="10" y="91"/>
                    </a:lnTo>
                    <a:lnTo>
                      <a:pt x="2" y="117"/>
                    </a:lnTo>
                    <a:lnTo>
                      <a:pt x="0" y="148"/>
                    </a:lnTo>
                    <a:lnTo>
                      <a:pt x="0" y="162"/>
                    </a:lnTo>
                    <a:lnTo>
                      <a:pt x="2" y="176"/>
                    </a:lnTo>
                    <a:lnTo>
                      <a:pt x="4" y="190"/>
                    </a:lnTo>
                    <a:lnTo>
                      <a:pt x="10" y="205"/>
                    </a:lnTo>
                    <a:lnTo>
                      <a:pt x="15" y="216"/>
                    </a:lnTo>
                    <a:lnTo>
                      <a:pt x="23" y="229"/>
                    </a:lnTo>
                    <a:lnTo>
                      <a:pt x="32" y="240"/>
                    </a:lnTo>
                    <a:lnTo>
                      <a:pt x="44" y="253"/>
                    </a:lnTo>
                    <a:lnTo>
                      <a:pt x="65" y="271"/>
                    </a:lnTo>
                    <a:lnTo>
                      <a:pt x="90" y="284"/>
                    </a:lnTo>
                    <a:lnTo>
                      <a:pt x="103" y="289"/>
                    </a:lnTo>
                    <a:lnTo>
                      <a:pt x="117" y="292"/>
                    </a:lnTo>
                    <a:lnTo>
                      <a:pt x="131" y="295"/>
                    </a:lnTo>
                    <a:lnTo>
                      <a:pt x="147" y="296"/>
                    </a:lnTo>
                    <a:lnTo>
                      <a:pt x="161" y="295"/>
                    </a:lnTo>
                    <a:lnTo>
                      <a:pt x="176" y="292"/>
                    </a:lnTo>
                    <a:lnTo>
                      <a:pt x="189" y="289"/>
                    </a:lnTo>
                    <a:lnTo>
                      <a:pt x="204" y="284"/>
                    </a:lnTo>
                    <a:lnTo>
                      <a:pt x="216" y="278"/>
                    </a:lnTo>
                    <a:lnTo>
                      <a:pt x="228" y="271"/>
                    </a:lnTo>
                    <a:lnTo>
                      <a:pt x="239" y="262"/>
                    </a:lnTo>
                    <a:lnTo>
                      <a:pt x="252" y="253"/>
                    </a:lnTo>
                    <a:lnTo>
                      <a:pt x="261" y="240"/>
                    </a:lnTo>
                    <a:lnTo>
                      <a:pt x="270" y="229"/>
                    </a:lnTo>
                    <a:lnTo>
                      <a:pt x="277" y="216"/>
                    </a:lnTo>
                    <a:lnTo>
                      <a:pt x="284" y="205"/>
                    </a:lnTo>
                    <a:lnTo>
                      <a:pt x="288" y="190"/>
                    </a:lnTo>
                    <a:lnTo>
                      <a:pt x="292" y="176"/>
                    </a:lnTo>
                    <a:lnTo>
                      <a:pt x="294" y="162"/>
                    </a:lnTo>
                    <a:lnTo>
                      <a:pt x="295" y="1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6" name="Freeform 442">
                <a:extLst>
                  <a:ext uri="{FF2B5EF4-FFF2-40B4-BE49-F238E27FC236}">
                    <a16:creationId xmlns:a16="http://schemas.microsoft.com/office/drawing/2014/main" id="{59572E33-DF1B-36F6-3148-913E6D175645}"/>
                  </a:ext>
                </a:extLst>
              </p:cNvPr>
              <p:cNvSpPr>
                <a:spLocks/>
              </p:cNvSpPr>
              <p:nvPr/>
            </p:nvSpPr>
            <p:spPr bwMode="auto">
              <a:xfrm>
                <a:off x="1670051" y="4348163"/>
                <a:ext cx="93663" cy="93662"/>
              </a:xfrm>
              <a:custGeom>
                <a:avLst/>
                <a:gdLst>
                  <a:gd name="T0" fmla="*/ 295 w 295"/>
                  <a:gd name="T1" fmla="*/ 148 h 296"/>
                  <a:gd name="T2" fmla="*/ 294 w 295"/>
                  <a:gd name="T3" fmla="*/ 132 h 296"/>
                  <a:gd name="T4" fmla="*/ 292 w 295"/>
                  <a:gd name="T5" fmla="*/ 117 h 296"/>
                  <a:gd name="T6" fmla="*/ 288 w 295"/>
                  <a:gd name="T7" fmla="*/ 103 h 296"/>
                  <a:gd name="T8" fmla="*/ 284 w 295"/>
                  <a:gd name="T9" fmla="*/ 91 h 296"/>
                  <a:gd name="T10" fmla="*/ 270 w 295"/>
                  <a:gd name="T11" fmla="*/ 65 h 296"/>
                  <a:gd name="T12" fmla="*/ 252 w 295"/>
                  <a:gd name="T13" fmla="*/ 43 h 296"/>
                  <a:gd name="T14" fmla="*/ 239 w 295"/>
                  <a:gd name="T15" fmla="*/ 32 h 296"/>
                  <a:gd name="T16" fmla="*/ 228 w 295"/>
                  <a:gd name="T17" fmla="*/ 24 h 296"/>
                  <a:gd name="T18" fmla="*/ 216 w 295"/>
                  <a:gd name="T19" fmla="*/ 16 h 296"/>
                  <a:gd name="T20" fmla="*/ 204 w 295"/>
                  <a:gd name="T21" fmla="*/ 10 h 296"/>
                  <a:gd name="T22" fmla="*/ 189 w 295"/>
                  <a:gd name="T23" fmla="*/ 4 h 296"/>
                  <a:gd name="T24" fmla="*/ 176 w 295"/>
                  <a:gd name="T25" fmla="*/ 2 h 296"/>
                  <a:gd name="T26" fmla="*/ 161 w 295"/>
                  <a:gd name="T27" fmla="*/ 0 h 296"/>
                  <a:gd name="T28" fmla="*/ 147 w 295"/>
                  <a:gd name="T29" fmla="*/ 0 h 296"/>
                  <a:gd name="T30" fmla="*/ 117 w 295"/>
                  <a:gd name="T31" fmla="*/ 2 h 296"/>
                  <a:gd name="T32" fmla="*/ 90 w 295"/>
                  <a:gd name="T33" fmla="*/ 10 h 296"/>
                  <a:gd name="T34" fmla="*/ 65 w 295"/>
                  <a:gd name="T35" fmla="*/ 24 h 296"/>
                  <a:gd name="T36" fmla="*/ 44 w 295"/>
                  <a:gd name="T37" fmla="*/ 43 h 296"/>
                  <a:gd name="T38" fmla="*/ 23 w 295"/>
                  <a:gd name="T39" fmla="*/ 65 h 296"/>
                  <a:gd name="T40" fmla="*/ 10 w 295"/>
                  <a:gd name="T41" fmla="*/ 91 h 296"/>
                  <a:gd name="T42" fmla="*/ 2 w 295"/>
                  <a:gd name="T43" fmla="*/ 117 h 296"/>
                  <a:gd name="T44" fmla="*/ 0 w 295"/>
                  <a:gd name="T45" fmla="*/ 148 h 296"/>
                  <a:gd name="T46" fmla="*/ 0 w 295"/>
                  <a:gd name="T47" fmla="*/ 161 h 296"/>
                  <a:gd name="T48" fmla="*/ 2 w 295"/>
                  <a:gd name="T49" fmla="*/ 176 h 296"/>
                  <a:gd name="T50" fmla="*/ 4 w 295"/>
                  <a:gd name="T51" fmla="*/ 190 h 296"/>
                  <a:gd name="T52" fmla="*/ 10 w 295"/>
                  <a:gd name="T53" fmla="*/ 205 h 296"/>
                  <a:gd name="T54" fmla="*/ 15 w 295"/>
                  <a:gd name="T55" fmla="*/ 216 h 296"/>
                  <a:gd name="T56" fmla="*/ 23 w 295"/>
                  <a:gd name="T57" fmla="*/ 228 h 296"/>
                  <a:gd name="T58" fmla="*/ 32 w 295"/>
                  <a:gd name="T59" fmla="*/ 240 h 296"/>
                  <a:gd name="T60" fmla="*/ 44 w 295"/>
                  <a:gd name="T61" fmla="*/ 252 h 296"/>
                  <a:gd name="T62" fmla="*/ 65 w 295"/>
                  <a:gd name="T63" fmla="*/ 271 h 296"/>
                  <a:gd name="T64" fmla="*/ 90 w 295"/>
                  <a:gd name="T65" fmla="*/ 284 h 296"/>
                  <a:gd name="T66" fmla="*/ 103 w 295"/>
                  <a:gd name="T67" fmla="*/ 289 h 296"/>
                  <a:gd name="T68" fmla="*/ 117 w 295"/>
                  <a:gd name="T69" fmla="*/ 292 h 296"/>
                  <a:gd name="T70" fmla="*/ 131 w 295"/>
                  <a:gd name="T71" fmla="*/ 294 h 296"/>
                  <a:gd name="T72" fmla="*/ 147 w 295"/>
                  <a:gd name="T73" fmla="*/ 296 h 296"/>
                  <a:gd name="T74" fmla="*/ 161 w 295"/>
                  <a:gd name="T75" fmla="*/ 294 h 296"/>
                  <a:gd name="T76" fmla="*/ 176 w 295"/>
                  <a:gd name="T77" fmla="*/ 292 h 296"/>
                  <a:gd name="T78" fmla="*/ 189 w 295"/>
                  <a:gd name="T79" fmla="*/ 289 h 296"/>
                  <a:gd name="T80" fmla="*/ 204 w 295"/>
                  <a:gd name="T81" fmla="*/ 284 h 296"/>
                  <a:gd name="T82" fmla="*/ 216 w 295"/>
                  <a:gd name="T83" fmla="*/ 277 h 296"/>
                  <a:gd name="T84" fmla="*/ 228 w 295"/>
                  <a:gd name="T85" fmla="*/ 271 h 296"/>
                  <a:gd name="T86" fmla="*/ 239 w 295"/>
                  <a:gd name="T87" fmla="*/ 261 h 296"/>
                  <a:gd name="T88" fmla="*/ 252 w 295"/>
                  <a:gd name="T89" fmla="*/ 252 h 296"/>
                  <a:gd name="T90" fmla="*/ 261 w 295"/>
                  <a:gd name="T91" fmla="*/ 240 h 296"/>
                  <a:gd name="T92" fmla="*/ 270 w 295"/>
                  <a:gd name="T93" fmla="*/ 228 h 296"/>
                  <a:gd name="T94" fmla="*/ 277 w 295"/>
                  <a:gd name="T95" fmla="*/ 216 h 296"/>
                  <a:gd name="T96" fmla="*/ 284 w 295"/>
                  <a:gd name="T97" fmla="*/ 205 h 296"/>
                  <a:gd name="T98" fmla="*/ 288 w 295"/>
                  <a:gd name="T99" fmla="*/ 190 h 296"/>
                  <a:gd name="T100" fmla="*/ 292 w 295"/>
                  <a:gd name="T101" fmla="*/ 176 h 296"/>
                  <a:gd name="T102" fmla="*/ 294 w 295"/>
                  <a:gd name="T103" fmla="*/ 161 h 296"/>
                  <a:gd name="T104" fmla="*/ 295 w 295"/>
                  <a:gd name="T105" fmla="*/ 14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95" y="148"/>
                    </a:moveTo>
                    <a:lnTo>
                      <a:pt x="294" y="132"/>
                    </a:lnTo>
                    <a:lnTo>
                      <a:pt x="292" y="117"/>
                    </a:lnTo>
                    <a:lnTo>
                      <a:pt x="288" y="103"/>
                    </a:lnTo>
                    <a:lnTo>
                      <a:pt x="284" y="91"/>
                    </a:lnTo>
                    <a:lnTo>
                      <a:pt x="270" y="65"/>
                    </a:lnTo>
                    <a:lnTo>
                      <a:pt x="252" y="43"/>
                    </a:lnTo>
                    <a:lnTo>
                      <a:pt x="239" y="32"/>
                    </a:lnTo>
                    <a:lnTo>
                      <a:pt x="228" y="24"/>
                    </a:lnTo>
                    <a:lnTo>
                      <a:pt x="216" y="16"/>
                    </a:lnTo>
                    <a:lnTo>
                      <a:pt x="204" y="10"/>
                    </a:lnTo>
                    <a:lnTo>
                      <a:pt x="189" y="4"/>
                    </a:lnTo>
                    <a:lnTo>
                      <a:pt x="176" y="2"/>
                    </a:lnTo>
                    <a:lnTo>
                      <a:pt x="161" y="0"/>
                    </a:lnTo>
                    <a:lnTo>
                      <a:pt x="147" y="0"/>
                    </a:lnTo>
                    <a:lnTo>
                      <a:pt x="117" y="2"/>
                    </a:lnTo>
                    <a:lnTo>
                      <a:pt x="90" y="10"/>
                    </a:lnTo>
                    <a:lnTo>
                      <a:pt x="65" y="24"/>
                    </a:lnTo>
                    <a:lnTo>
                      <a:pt x="44" y="43"/>
                    </a:lnTo>
                    <a:lnTo>
                      <a:pt x="23" y="65"/>
                    </a:lnTo>
                    <a:lnTo>
                      <a:pt x="10" y="91"/>
                    </a:lnTo>
                    <a:lnTo>
                      <a:pt x="2" y="117"/>
                    </a:lnTo>
                    <a:lnTo>
                      <a:pt x="0" y="148"/>
                    </a:lnTo>
                    <a:lnTo>
                      <a:pt x="0" y="161"/>
                    </a:lnTo>
                    <a:lnTo>
                      <a:pt x="2" y="176"/>
                    </a:lnTo>
                    <a:lnTo>
                      <a:pt x="4" y="190"/>
                    </a:lnTo>
                    <a:lnTo>
                      <a:pt x="10" y="205"/>
                    </a:lnTo>
                    <a:lnTo>
                      <a:pt x="15" y="216"/>
                    </a:lnTo>
                    <a:lnTo>
                      <a:pt x="23" y="228"/>
                    </a:lnTo>
                    <a:lnTo>
                      <a:pt x="32" y="240"/>
                    </a:lnTo>
                    <a:lnTo>
                      <a:pt x="44" y="252"/>
                    </a:lnTo>
                    <a:lnTo>
                      <a:pt x="65" y="271"/>
                    </a:lnTo>
                    <a:lnTo>
                      <a:pt x="90" y="284"/>
                    </a:lnTo>
                    <a:lnTo>
                      <a:pt x="103" y="289"/>
                    </a:lnTo>
                    <a:lnTo>
                      <a:pt x="117" y="292"/>
                    </a:lnTo>
                    <a:lnTo>
                      <a:pt x="131" y="294"/>
                    </a:lnTo>
                    <a:lnTo>
                      <a:pt x="147" y="296"/>
                    </a:lnTo>
                    <a:lnTo>
                      <a:pt x="161" y="294"/>
                    </a:lnTo>
                    <a:lnTo>
                      <a:pt x="176" y="292"/>
                    </a:lnTo>
                    <a:lnTo>
                      <a:pt x="189" y="289"/>
                    </a:lnTo>
                    <a:lnTo>
                      <a:pt x="204" y="284"/>
                    </a:lnTo>
                    <a:lnTo>
                      <a:pt x="216" y="277"/>
                    </a:lnTo>
                    <a:lnTo>
                      <a:pt x="228" y="271"/>
                    </a:lnTo>
                    <a:lnTo>
                      <a:pt x="239" y="261"/>
                    </a:lnTo>
                    <a:lnTo>
                      <a:pt x="252" y="252"/>
                    </a:lnTo>
                    <a:lnTo>
                      <a:pt x="261" y="240"/>
                    </a:lnTo>
                    <a:lnTo>
                      <a:pt x="270" y="228"/>
                    </a:lnTo>
                    <a:lnTo>
                      <a:pt x="277" y="216"/>
                    </a:lnTo>
                    <a:lnTo>
                      <a:pt x="284" y="205"/>
                    </a:lnTo>
                    <a:lnTo>
                      <a:pt x="288" y="190"/>
                    </a:lnTo>
                    <a:lnTo>
                      <a:pt x="292" y="176"/>
                    </a:lnTo>
                    <a:lnTo>
                      <a:pt x="294" y="161"/>
                    </a:lnTo>
                    <a:lnTo>
                      <a:pt x="295" y="1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7" name="Freeform 443">
                <a:extLst>
                  <a:ext uri="{FF2B5EF4-FFF2-40B4-BE49-F238E27FC236}">
                    <a16:creationId xmlns:a16="http://schemas.microsoft.com/office/drawing/2014/main" id="{932C9EDF-4878-E083-2605-1A4847E502FA}"/>
                  </a:ext>
                </a:extLst>
              </p:cNvPr>
              <p:cNvSpPr>
                <a:spLocks/>
              </p:cNvSpPr>
              <p:nvPr/>
            </p:nvSpPr>
            <p:spPr bwMode="auto">
              <a:xfrm>
                <a:off x="1670051" y="4286250"/>
                <a:ext cx="93663" cy="93662"/>
              </a:xfrm>
              <a:custGeom>
                <a:avLst/>
                <a:gdLst>
                  <a:gd name="T0" fmla="*/ 295 w 295"/>
                  <a:gd name="T1" fmla="*/ 148 h 296"/>
                  <a:gd name="T2" fmla="*/ 294 w 295"/>
                  <a:gd name="T3" fmla="*/ 132 h 296"/>
                  <a:gd name="T4" fmla="*/ 292 w 295"/>
                  <a:gd name="T5" fmla="*/ 117 h 296"/>
                  <a:gd name="T6" fmla="*/ 288 w 295"/>
                  <a:gd name="T7" fmla="*/ 104 h 296"/>
                  <a:gd name="T8" fmla="*/ 284 w 295"/>
                  <a:gd name="T9" fmla="*/ 91 h 296"/>
                  <a:gd name="T10" fmla="*/ 270 w 295"/>
                  <a:gd name="T11" fmla="*/ 65 h 296"/>
                  <a:gd name="T12" fmla="*/ 252 w 295"/>
                  <a:gd name="T13" fmla="*/ 43 h 296"/>
                  <a:gd name="T14" fmla="*/ 239 w 295"/>
                  <a:gd name="T15" fmla="*/ 32 h 296"/>
                  <a:gd name="T16" fmla="*/ 228 w 295"/>
                  <a:gd name="T17" fmla="*/ 24 h 296"/>
                  <a:gd name="T18" fmla="*/ 216 w 295"/>
                  <a:gd name="T19" fmla="*/ 16 h 296"/>
                  <a:gd name="T20" fmla="*/ 204 w 295"/>
                  <a:gd name="T21" fmla="*/ 10 h 296"/>
                  <a:gd name="T22" fmla="*/ 189 w 295"/>
                  <a:gd name="T23" fmla="*/ 5 h 296"/>
                  <a:gd name="T24" fmla="*/ 176 w 295"/>
                  <a:gd name="T25" fmla="*/ 2 h 296"/>
                  <a:gd name="T26" fmla="*/ 161 w 295"/>
                  <a:gd name="T27" fmla="*/ 0 h 296"/>
                  <a:gd name="T28" fmla="*/ 147 w 295"/>
                  <a:gd name="T29" fmla="*/ 0 h 296"/>
                  <a:gd name="T30" fmla="*/ 117 w 295"/>
                  <a:gd name="T31" fmla="*/ 2 h 296"/>
                  <a:gd name="T32" fmla="*/ 90 w 295"/>
                  <a:gd name="T33" fmla="*/ 10 h 296"/>
                  <a:gd name="T34" fmla="*/ 65 w 295"/>
                  <a:gd name="T35" fmla="*/ 24 h 296"/>
                  <a:gd name="T36" fmla="*/ 44 w 295"/>
                  <a:gd name="T37" fmla="*/ 43 h 296"/>
                  <a:gd name="T38" fmla="*/ 23 w 295"/>
                  <a:gd name="T39" fmla="*/ 65 h 296"/>
                  <a:gd name="T40" fmla="*/ 10 w 295"/>
                  <a:gd name="T41" fmla="*/ 91 h 296"/>
                  <a:gd name="T42" fmla="*/ 2 w 295"/>
                  <a:gd name="T43" fmla="*/ 117 h 296"/>
                  <a:gd name="T44" fmla="*/ 0 w 295"/>
                  <a:gd name="T45" fmla="*/ 148 h 296"/>
                  <a:gd name="T46" fmla="*/ 0 w 295"/>
                  <a:gd name="T47" fmla="*/ 162 h 296"/>
                  <a:gd name="T48" fmla="*/ 2 w 295"/>
                  <a:gd name="T49" fmla="*/ 176 h 296"/>
                  <a:gd name="T50" fmla="*/ 4 w 295"/>
                  <a:gd name="T51" fmla="*/ 190 h 296"/>
                  <a:gd name="T52" fmla="*/ 10 w 295"/>
                  <a:gd name="T53" fmla="*/ 205 h 296"/>
                  <a:gd name="T54" fmla="*/ 15 w 295"/>
                  <a:gd name="T55" fmla="*/ 216 h 296"/>
                  <a:gd name="T56" fmla="*/ 23 w 295"/>
                  <a:gd name="T57" fmla="*/ 229 h 296"/>
                  <a:gd name="T58" fmla="*/ 32 w 295"/>
                  <a:gd name="T59" fmla="*/ 240 h 296"/>
                  <a:gd name="T60" fmla="*/ 44 w 295"/>
                  <a:gd name="T61" fmla="*/ 253 h 296"/>
                  <a:gd name="T62" fmla="*/ 65 w 295"/>
                  <a:gd name="T63" fmla="*/ 271 h 296"/>
                  <a:gd name="T64" fmla="*/ 90 w 295"/>
                  <a:gd name="T65" fmla="*/ 284 h 296"/>
                  <a:gd name="T66" fmla="*/ 103 w 295"/>
                  <a:gd name="T67" fmla="*/ 289 h 296"/>
                  <a:gd name="T68" fmla="*/ 117 w 295"/>
                  <a:gd name="T69" fmla="*/ 292 h 296"/>
                  <a:gd name="T70" fmla="*/ 131 w 295"/>
                  <a:gd name="T71" fmla="*/ 295 h 296"/>
                  <a:gd name="T72" fmla="*/ 147 w 295"/>
                  <a:gd name="T73" fmla="*/ 296 h 296"/>
                  <a:gd name="T74" fmla="*/ 161 w 295"/>
                  <a:gd name="T75" fmla="*/ 295 h 296"/>
                  <a:gd name="T76" fmla="*/ 176 w 295"/>
                  <a:gd name="T77" fmla="*/ 292 h 296"/>
                  <a:gd name="T78" fmla="*/ 189 w 295"/>
                  <a:gd name="T79" fmla="*/ 289 h 296"/>
                  <a:gd name="T80" fmla="*/ 204 w 295"/>
                  <a:gd name="T81" fmla="*/ 284 h 296"/>
                  <a:gd name="T82" fmla="*/ 216 w 295"/>
                  <a:gd name="T83" fmla="*/ 278 h 296"/>
                  <a:gd name="T84" fmla="*/ 228 w 295"/>
                  <a:gd name="T85" fmla="*/ 271 h 296"/>
                  <a:gd name="T86" fmla="*/ 239 w 295"/>
                  <a:gd name="T87" fmla="*/ 262 h 296"/>
                  <a:gd name="T88" fmla="*/ 252 w 295"/>
                  <a:gd name="T89" fmla="*/ 253 h 296"/>
                  <a:gd name="T90" fmla="*/ 261 w 295"/>
                  <a:gd name="T91" fmla="*/ 240 h 296"/>
                  <a:gd name="T92" fmla="*/ 270 w 295"/>
                  <a:gd name="T93" fmla="*/ 229 h 296"/>
                  <a:gd name="T94" fmla="*/ 277 w 295"/>
                  <a:gd name="T95" fmla="*/ 216 h 296"/>
                  <a:gd name="T96" fmla="*/ 284 w 295"/>
                  <a:gd name="T97" fmla="*/ 205 h 296"/>
                  <a:gd name="T98" fmla="*/ 288 w 295"/>
                  <a:gd name="T99" fmla="*/ 190 h 296"/>
                  <a:gd name="T100" fmla="*/ 292 w 295"/>
                  <a:gd name="T101" fmla="*/ 176 h 296"/>
                  <a:gd name="T102" fmla="*/ 294 w 295"/>
                  <a:gd name="T103" fmla="*/ 162 h 296"/>
                  <a:gd name="T104" fmla="*/ 295 w 295"/>
                  <a:gd name="T105" fmla="*/ 14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95" y="148"/>
                    </a:moveTo>
                    <a:lnTo>
                      <a:pt x="294" y="132"/>
                    </a:lnTo>
                    <a:lnTo>
                      <a:pt x="292" y="117"/>
                    </a:lnTo>
                    <a:lnTo>
                      <a:pt x="288" y="104"/>
                    </a:lnTo>
                    <a:lnTo>
                      <a:pt x="284" y="91"/>
                    </a:lnTo>
                    <a:lnTo>
                      <a:pt x="270" y="65"/>
                    </a:lnTo>
                    <a:lnTo>
                      <a:pt x="252" y="43"/>
                    </a:lnTo>
                    <a:lnTo>
                      <a:pt x="239" y="32"/>
                    </a:lnTo>
                    <a:lnTo>
                      <a:pt x="228" y="24"/>
                    </a:lnTo>
                    <a:lnTo>
                      <a:pt x="216" y="16"/>
                    </a:lnTo>
                    <a:lnTo>
                      <a:pt x="204" y="10"/>
                    </a:lnTo>
                    <a:lnTo>
                      <a:pt x="189" y="5"/>
                    </a:lnTo>
                    <a:lnTo>
                      <a:pt x="176" y="2"/>
                    </a:lnTo>
                    <a:lnTo>
                      <a:pt x="161" y="0"/>
                    </a:lnTo>
                    <a:lnTo>
                      <a:pt x="147" y="0"/>
                    </a:lnTo>
                    <a:lnTo>
                      <a:pt x="117" y="2"/>
                    </a:lnTo>
                    <a:lnTo>
                      <a:pt x="90" y="10"/>
                    </a:lnTo>
                    <a:lnTo>
                      <a:pt x="65" y="24"/>
                    </a:lnTo>
                    <a:lnTo>
                      <a:pt x="44" y="43"/>
                    </a:lnTo>
                    <a:lnTo>
                      <a:pt x="23" y="65"/>
                    </a:lnTo>
                    <a:lnTo>
                      <a:pt x="10" y="91"/>
                    </a:lnTo>
                    <a:lnTo>
                      <a:pt x="2" y="117"/>
                    </a:lnTo>
                    <a:lnTo>
                      <a:pt x="0" y="148"/>
                    </a:lnTo>
                    <a:lnTo>
                      <a:pt x="0" y="162"/>
                    </a:lnTo>
                    <a:lnTo>
                      <a:pt x="2" y="176"/>
                    </a:lnTo>
                    <a:lnTo>
                      <a:pt x="4" y="190"/>
                    </a:lnTo>
                    <a:lnTo>
                      <a:pt x="10" y="205"/>
                    </a:lnTo>
                    <a:lnTo>
                      <a:pt x="15" y="216"/>
                    </a:lnTo>
                    <a:lnTo>
                      <a:pt x="23" y="229"/>
                    </a:lnTo>
                    <a:lnTo>
                      <a:pt x="32" y="240"/>
                    </a:lnTo>
                    <a:lnTo>
                      <a:pt x="44" y="253"/>
                    </a:lnTo>
                    <a:lnTo>
                      <a:pt x="65" y="271"/>
                    </a:lnTo>
                    <a:lnTo>
                      <a:pt x="90" y="284"/>
                    </a:lnTo>
                    <a:lnTo>
                      <a:pt x="103" y="289"/>
                    </a:lnTo>
                    <a:lnTo>
                      <a:pt x="117" y="292"/>
                    </a:lnTo>
                    <a:lnTo>
                      <a:pt x="131" y="295"/>
                    </a:lnTo>
                    <a:lnTo>
                      <a:pt x="147" y="296"/>
                    </a:lnTo>
                    <a:lnTo>
                      <a:pt x="161" y="295"/>
                    </a:lnTo>
                    <a:lnTo>
                      <a:pt x="176" y="292"/>
                    </a:lnTo>
                    <a:lnTo>
                      <a:pt x="189" y="289"/>
                    </a:lnTo>
                    <a:lnTo>
                      <a:pt x="204" y="284"/>
                    </a:lnTo>
                    <a:lnTo>
                      <a:pt x="216" y="278"/>
                    </a:lnTo>
                    <a:lnTo>
                      <a:pt x="228" y="271"/>
                    </a:lnTo>
                    <a:lnTo>
                      <a:pt x="239" y="262"/>
                    </a:lnTo>
                    <a:lnTo>
                      <a:pt x="252" y="253"/>
                    </a:lnTo>
                    <a:lnTo>
                      <a:pt x="261" y="240"/>
                    </a:lnTo>
                    <a:lnTo>
                      <a:pt x="270" y="229"/>
                    </a:lnTo>
                    <a:lnTo>
                      <a:pt x="277" y="216"/>
                    </a:lnTo>
                    <a:lnTo>
                      <a:pt x="284" y="205"/>
                    </a:lnTo>
                    <a:lnTo>
                      <a:pt x="288" y="190"/>
                    </a:lnTo>
                    <a:lnTo>
                      <a:pt x="292" y="176"/>
                    </a:lnTo>
                    <a:lnTo>
                      <a:pt x="294" y="162"/>
                    </a:lnTo>
                    <a:lnTo>
                      <a:pt x="295" y="1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8" name="Freeform 444">
                <a:extLst>
                  <a:ext uri="{FF2B5EF4-FFF2-40B4-BE49-F238E27FC236}">
                    <a16:creationId xmlns:a16="http://schemas.microsoft.com/office/drawing/2014/main" id="{D3B67FF5-B6A3-AE70-51EE-AD645057E363}"/>
                  </a:ext>
                </a:extLst>
              </p:cNvPr>
              <p:cNvSpPr>
                <a:spLocks/>
              </p:cNvSpPr>
              <p:nvPr/>
            </p:nvSpPr>
            <p:spPr bwMode="auto">
              <a:xfrm>
                <a:off x="1670051" y="4065588"/>
                <a:ext cx="93663" cy="93662"/>
              </a:xfrm>
              <a:custGeom>
                <a:avLst/>
                <a:gdLst>
                  <a:gd name="T0" fmla="*/ 295 w 295"/>
                  <a:gd name="T1" fmla="*/ 147 h 295"/>
                  <a:gd name="T2" fmla="*/ 294 w 295"/>
                  <a:gd name="T3" fmla="*/ 132 h 295"/>
                  <a:gd name="T4" fmla="*/ 292 w 295"/>
                  <a:gd name="T5" fmla="*/ 117 h 295"/>
                  <a:gd name="T6" fmla="*/ 288 w 295"/>
                  <a:gd name="T7" fmla="*/ 103 h 295"/>
                  <a:gd name="T8" fmla="*/ 284 w 295"/>
                  <a:gd name="T9" fmla="*/ 91 h 295"/>
                  <a:gd name="T10" fmla="*/ 270 w 295"/>
                  <a:gd name="T11" fmla="*/ 64 h 295"/>
                  <a:gd name="T12" fmla="*/ 252 w 295"/>
                  <a:gd name="T13" fmla="*/ 43 h 295"/>
                  <a:gd name="T14" fmla="*/ 239 w 295"/>
                  <a:gd name="T15" fmla="*/ 31 h 295"/>
                  <a:gd name="T16" fmla="*/ 228 w 295"/>
                  <a:gd name="T17" fmla="*/ 23 h 295"/>
                  <a:gd name="T18" fmla="*/ 216 w 295"/>
                  <a:gd name="T19" fmla="*/ 15 h 295"/>
                  <a:gd name="T20" fmla="*/ 204 w 295"/>
                  <a:gd name="T21" fmla="*/ 10 h 295"/>
                  <a:gd name="T22" fmla="*/ 189 w 295"/>
                  <a:gd name="T23" fmla="*/ 4 h 295"/>
                  <a:gd name="T24" fmla="*/ 176 w 295"/>
                  <a:gd name="T25" fmla="*/ 2 h 295"/>
                  <a:gd name="T26" fmla="*/ 161 w 295"/>
                  <a:gd name="T27" fmla="*/ 0 h 295"/>
                  <a:gd name="T28" fmla="*/ 147 w 295"/>
                  <a:gd name="T29" fmla="*/ 0 h 295"/>
                  <a:gd name="T30" fmla="*/ 117 w 295"/>
                  <a:gd name="T31" fmla="*/ 2 h 295"/>
                  <a:gd name="T32" fmla="*/ 90 w 295"/>
                  <a:gd name="T33" fmla="*/ 10 h 295"/>
                  <a:gd name="T34" fmla="*/ 65 w 295"/>
                  <a:gd name="T35" fmla="*/ 23 h 295"/>
                  <a:gd name="T36" fmla="*/ 44 w 295"/>
                  <a:gd name="T37" fmla="*/ 43 h 295"/>
                  <a:gd name="T38" fmla="*/ 23 w 295"/>
                  <a:gd name="T39" fmla="*/ 64 h 295"/>
                  <a:gd name="T40" fmla="*/ 10 w 295"/>
                  <a:gd name="T41" fmla="*/ 91 h 295"/>
                  <a:gd name="T42" fmla="*/ 2 w 295"/>
                  <a:gd name="T43" fmla="*/ 117 h 295"/>
                  <a:gd name="T44" fmla="*/ 0 w 295"/>
                  <a:gd name="T45" fmla="*/ 147 h 295"/>
                  <a:gd name="T46" fmla="*/ 0 w 295"/>
                  <a:gd name="T47" fmla="*/ 161 h 295"/>
                  <a:gd name="T48" fmla="*/ 2 w 295"/>
                  <a:gd name="T49" fmla="*/ 176 h 295"/>
                  <a:gd name="T50" fmla="*/ 4 w 295"/>
                  <a:gd name="T51" fmla="*/ 190 h 295"/>
                  <a:gd name="T52" fmla="*/ 10 w 295"/>
                  <a:gd name="T53" fmla="*/ 204 h 295"/>
                  <a:gd name="T54" fmla="*/ 15 w 295"/>
                  <a:gd name="T55" fmla="*/ 216 h 295"/>
                  <a:gd name="T56" fmla="*/ 23 w 295"/>
                  <a:gd name="T57" fmla="*/ 228 h 295"/>
                  <a:gd name="T58" fmla="*/ 32 w 295"/>
                  <a:gd name="T59" fmla="*/ 240 h 295"/>
                  <a:gd name="T60" fmla="*/ 44 w 295"/>
                  <a:gd name="T61" fmla="*/ 252 h 295"/>
                  <a:gd name="T62" fmla="*/ 65 w 295"/>
                  <a:gd name="T63" fmla="*/ 270 h 295"/>
                  <a:gd name="T64" fmla="*/ 90 w 295"/>
                  <a:gd name="T65" fmla="*/ 284 h 295"/>
                  <a:gd name="T66" fmla="*/ 103 w 295"/>
                  <a:gd name="T67" fmla="*/ 289 h 295"/>
                  <a:gd name="T68" fmla="*/ 117 w 295"/>
                  <a:gd name="T69" fmla="*/ 292 h 295"/>
                  <a:gd name="T70" fmla="*/ 131 w 295"/>
                  <a:gd name="T71" fmla="*/ 294 h 295"/>
                  <a:gd name="T72" fmla="*/ 147 w 295"/>
                  <a:gd name="T73" fmla="*/ 295 h 295"/>
                  <a:gd name="T74" fmla="*/ 161 w 295"/>
                  <a:gd name="T75" fmla="*/ 294 h 295"/>
                  <a:gd name="T76" fmla="*/ 176 w 295"/>
                  <a:gd name="T77" fmla="*/ 292 h 295"/>
                  <a:gd name="T78" fmla="*/ 189 w 295"/>
                  <a:gd name="T79" fmla="*/ 289 h 295"/>
                  <a:gd name="T80" fmla="*/ 204 w 295"/>
                  <a:gd name="T81" fmla="*/ 284 h 295"/>
                  <a:gd name="T82" fmla="*/ 216 w 295"/>
                  <a:gd name="T83" fmla="*/ 277 h 295"/>
                  <a:gd name="T84" fmla="*/ 228 w 295"/>
                  <a:gd name="T85" fmla="*/ 270 h 295"/>
                  <a:gd name="T86" fmla="*/ 239 w 295"/>
                  <a:gd name="T87" fmla="*/ 261 h 295"/>
                  <a:gd name="T88" fmla="*/ 252 w 295"/>
                  <a:gd name="T89" fmla="*/ 252 h 295"/>
                  <a:gd name="T90" fmla="*/ 261 w 295"/>
                  <a:gd name="T91" fmla="*/ 240 h 295"/>
                  <a:gd name="T92" fmla="*/ 270 w 295"/>
                  <a:gd name="T93" fmla="*/ 228 h 295"/>
                  <a:gd name="T94" fmla="*/ 277 w 295"/>
                  <a:gd name="T95" fmla="*/ 216 h 295"/>
                  <a:gd name="T96" fmla="*/ 284 w 295"/>
                  <a:gd name="T97" fmla="*/ 204 h 295"/>
                  <a:gd name="T98" fmla="*/ 288 w 295"/>
                  <a:gd name="T99" fmla="*/ 190 h 295"/>
                  <a:gd name="T100" fmla="*/ 292 w 295"/>
                  <a:gd name="T101" fmla="*/ 176 h 295"/>
                  <a:gd name="T102" fmla="*/ 294 w 295"/>
                  <a:gd name="T103" fmla="*/ 161 h 295"/>
                  <a:gd name="T104" fmla="*/ 295 w 295"/>
                  <a:gd name="T105" fmla="*/ 147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5">
                    <a:moveTo>
                      <a:pt x="295" y="147"/>
                    </a:moveTo>
                    <a:lnTo>
                      <a:pt x="294" y="132"/>
                    </a:lnTo>
                    <a:lnTo>
                      <a:pt x="292" y="117"/>
                    </a:lnTo>
                    <a:lnTo>
                      <a:pt x="288" y="103"/>
                    </a:lnTo>
                    <a:lnTo>
                      <a:pt x="284" y="91"/>
                    </a:lnTo>
                    <a:lnTo>
                      <a:pt x="270" y="64"/>
                    </a:lnTo>
                    <a:lnTo>
                      <a:pt x="252" y="43"/>
                    </a:lnTo>
                    <a:lnTo>
                      <a:pt x="239" y="31"/>
                    </a:lnTo>
                    <a:lnTo>
                      <a:pt x="228" y="23"/>
                    </a:lnTo>
                    <a:lnTo>
                      <a:pt x="216" y="15"/>
                    </a:lnTo>
                    <a:lnTo>
                      <a:pt x="204" y="10"/>
                    </a:lnTo>
                    <a:lnTo>
                      <a:pt x="189" y="4"/>
                    </a:lnTo>
                    <a:lnTo>
                      <a:pt x="176" y="2"/>
                    </a:lnTo>
                    <a:lnTo>
                      <a:pt x="161" y="0"/>
                    </a:lnTo>
                    <a:lnTo>
                      <a:pt x="147" y="0"/>
                    </a:lnTo>
                    <a:lnTo>
                      <a:pt x="117" y="2"/>
                    </a:lnTo>
                    <a:lnTo>
                      <a:pt x="90" y="10"/>
                    </a:lnTo>
                    <a:lnTo>
                      <a:pt x="65" y="23"/>
                    </a:lnTo>
                    <a:lnTo>
                      <a:pt x="44" y="43"/>
                    </a:lnTo>
                    <a:lnTo>
                      <a:pt x="23" y="64"/>
                    </a:lnTo>
                    <a:lnTo>
                      <a:pt x="10" y="91"/>
                    </a:lnTo>
                    <a:lnTo>
                      <a:pt x="2" y="117"/>
                    </a:lnTo>
                    <a:lnTo>
                      <a:pt x="0" y="147"/>
                    </a:lnTo>
                    <a:lnTo>
                      <a:pt x="0" y="161"/>
                    </a:lnTo>
                    <a:lnTo>
                      <a:pt x="2" y="176"/>
                    </a:lnTo>
                    <a:lnTo>
                      <a:pt x="4" y="190"/>
                    </a:lnTo>
                    <a:lnTo>
                      <a:pt x="10" y="204"/>
                    </a:lnTo>
                    <a:lnTo>
                      <a:pt x="15" y="216"/>
                    </a:lnTo>
                    <a:lnTo>
                      <a:pt x="23" y="228"/>
                    </a:lnTo>
                    <a:lnTo>
                      <a:pt x="32" y="240"/>
                    </a:lnTo>
                    <a:lnTo>
                      <a:pt x="44" y="252"/>
                    </a:lnTo>
                    <a:lnTo>
                      <a:pt x="65" y="270"/>
                    </a:lnTo>
                    <a:lnTo>
                      <a:pt x="90" y="284"/>
                    </a:lnTo>
                    <a:lnTo>
                      <a:pt x="103" y="289"/>
                    </a:lnTo>
                    <a:lnTo>
                      <a:pt x="117" y="292"/>
                    </a:lnTo>
                    <a:lnTo>
                      <a:pt x="131" y="294"/>
                    </a:lnTo>
                    <a:lnTo>
                      <a:pt x="147" y="295"/>
                    </a:lnTo>
                    <a:lnTo>
                      <a:pt x="161" y="294"/>
                    </a:lnTo>
                    <a:lnTo>
                      <a:pt x="176" y="292"/>
                    </a:lnTo>
                    <a:lnTo>
                      <a:pt x="189" y="289"/>
                    </a:lnTo>
                    <a:lnTo>
                      <a:pt x="204" y="284"/>
                    </a:lnTo>
                    <a:lnTo>
                      <a:pt x="216" y="277"/>
                    </a:lnTo>
                    <a:lnTo>
                      <a:pt x="228" y="270"/>
                    </a:lnTo>
                    <a:lnTo>
                      <a:pt x="239" y="261"/>
                    </a:lnTo>
                    <a:lnTo>
                      <a:pt x="252" y="252"/>
                    </a:lnTo>
                    <a:lnTo>
                      <a:pt x="261" y="240"/>
                    </a:lnTo>
                    <a:lnTo>
                      <a:pt x="270" y="228"/>
                    </a:lnTo>
                    <a:lnTo>
                      <a:pt x="277" y="216"/>
                    </a:lnTo>
                    <a:lnTo>
                      <a:pt x="284" y="204"/>
                    </a:lnTo>
                    <a:lnTo>
                      <a:pt x="288" y="190"/>
                    </a:lnTo>
                    <a:lnTo>
                      <a:pt x="292" y="176"/>
                    </a:lnTo>
                    <a:lnTo>
                      <a:pt x="294" y="161"/>
                    </a:lnTo>
                    <a:lnTo>
                      <a:pt x="295" y="14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9" name="Freeform 445">
                <a:extLst>
                  <a:ext uri="{FF2B5EF4-FFF2-40B4-BE49-F238E27FC236}">
                    <a16:creationId xmlns:a16="http://schemas.microsoft.com/office/drawing/2014/main" id="{ED617999-EF40-2E34-5B35-BC7DC67D5219}"/>
                  </a:ext>
                </a:extLst>
              </p:cNvPr>
              <p:cNvSpPr>
                <a:spLocks/>
              </p:cNvSpPr>
              <p:nvPr/>
            </p:nvSpPr>
            <p:spPr bwMode="auto">
              <a:xfrm>
                <a:off x="1787526" y="4530725"/>
                <a:ext cx="93663" cy="93662"/>
              </a:xfrm>
              <a:custGeom>
                <a:avLst/>
                <a:gdLst>
                  <a:gd name="T0" fmla="*/ 296 w 296"/>
                  <a:gd name="T1" fmla="*/ 148 h 296"/>
                  <a:gd name="T2" fmla="*/ 295 w 296"/>
                  <a:gd name="T3" fmla="*/ 132 h 296"/>
                  <a:gd name="T4" fmla="*/ 292 w 296"/>
                  <a:gd name="T5" fmla="*/ 117 h 296"/>
                  <a:gd name="T6" fmla="*/ 289 w 296"/>
                  <a:gd name="T7" fmla="*/ 104 h 296"/>
                  <a:gd name="T8" fmla="*/ 284 w 296"/>
                  <a:gd name="T9" fmla="*/ 91 h 296"/>
                  <a:gd name="T10" fmla="*/ 271 w 296"/>
                  <a:gd name="T11" fmla="*/ 65 h 296"/>
                  <a:gd name="T12" fmla="*/ 253 w 296"/>
                  <a:gd name="T13" fmla="*/ 43 h 296"/>
                  <a:gd name="T14" fmla="*/ 240 w 296"/>
                  <a:gd name="T15" fmla="*/ 32 h 296"/>
                  <a:gd name="T16" fmla="*/ 229 w 296"/>
                  <a:gd name="T17" fmla="*/ 24 h 296"/>
                  <a:gd name="T18" fmla="*/ 216 w 296"/>
                  <a:gd name="T19" fmla="*/ 16 h 296"/>
                  <a:gd name="T20" fmla="*/ 205 w 296"/>
                  <a:gd name="T21" fmla="*/ 10 h 296"/>
                  <a:gd name="T22" fmla="*/ 190 w 296"/>
                  <a:gd name="T23" fmla="*/ 5 h 296"/>
                  <a:gd name="T24" fmla="*/ 176 w 296"/>
                  <a:gd name="T25" fmla="*/ 2 h 296"/>
                  <a:gd name="T26" fmla="*/ 162 w 296"/>
                  <a:gd name="T27" fmla="*/ 0 h 296"/>
                  <a:gd name="T28" fmla="*/ 148 w 296"/>
                  <a:gd name="T29" fmla="*/ 0 h 296"/>
                  <a:gd name="T30" fmla="*/ 117 w 296"/>
                  <a:gd name="T31" fmla="*/ 2 h 296"/>
                  <a:gd name="T32" fmla="*/ 91 w 296"/>
                  <a:gd name="T33" fmla="*/ 10 h 296"/>
                  <a:gd name="T34" fmla="*/ 66 w 296"/>
                  <a:gd name="T35" fmla="*/ 24 h 296"/>
                  <a:gd name="T36" fmla="*/ 44 w 296"/>
                  <a:gd name="T37" fmla="*/ 43 h 296"/>
                  <a:gd name="T38" fmla="*/ 24 w 296"/>
                  <a:gd name="T39" fmla="*/ 65 h 296"/>
                  <a:gd name="T40" fmla="*/ 10 w 296"/>
                  <a:gd name="T41" fmla="*/ 91 h 296"/>
                  <a:gd name="T42" fmla="*/ 2 w 296"/>
                  <a:gd name="T43" fmla="*/ 117 h 296"/>
                  <a:gd name="T44" fmla="*/ 0 w 296"/>
                  <a:gd name="T45" fmla="*/ 148 h 296"/>
                  <a:gd name="T46" fmla="*/ 0 w 296"/>
                  <a:gd name="T47" fmla="*/ 162 h 296"/>
                  <a:gd name="T48" fmla="*/ 2 w 296"/>
                  <a:gd name="T49" fmla="*/ 176 h 296"/>
                  <a:gd name="T50" fmla="*/ 5 w 296"/>
                  <a:gd name="T51" fmla="*/ 190 h 296"/>
                  <a:gd name="T52" fmla="*/ 10 w 296"/>
                  <a:gd name="T53" fmla="*/ 205 h 296"/>
                  <a:gd name="T54" fmla="*/ 16 w 296"/>
                  <a:gd name="T55" fmla="*/ 216 h 296"/>
                  <a:gd name="T56" fmla="*/ 24 w 296"/>
                  <a:gd name="T57" fmla="*/ 229 h 296"/>
                  <a:gd name="T58" fmla="*/ 33 w 296"/>
                  <a:gd name="T59" fmla="*/ 240 h 296"/>
                  <a:gd name="T60" fmla="*/ 44 w 296"/>
                  <a:gd name="T61" fmla="*/ 253 h 296"/>
                  <a:gd name="T62" fmla="*/ 66 w 296"/>
                  <a:gd name="T63" fmla="*/ 271 h 296"/>
                  <a:gd name="T64" fmla="*/ 91 w 296"/>
                  <a:gd name="T65" fmla="*/ 285 h 296"/>
                  <a:gd name="T66" fmla="*/ 104 w 296"/>
                  <a:gd name="T67" fmla="*/ 289 h 296"/>
                  <a:gd name="T68" fmla="*/ 117 w 296"/>
                  <a:gd name="T69" fmla="*/ 292 h 296"/>
                  <a:gd name="T70" fmla="*/ 132 w 296"/>
                  <a:gd name="T71" fmla="*/ 295 h 296"/>
                  <a:gd name="T72" fmla="*/ 148 w 296"/>
                  <a:gd name="T73" fmla="*/ 296 h 296"/>
                  <a:gd name="T74" fmla="*/ 162 w 296"/>
                  <a:gd name="T75" fmla="*/ 295 h 296"/>
                  <a:gd name="T76" fmla="*/ 176 w 296"/>
                  <a:gd name="T77" fmla="*/ 292 h 296"/>
                  <a:gd name="T78" fmla="*/ 190 w 296"/>
                  <a:gd name="T79" fmla="*/ 289 h 296"/>
                  <a:gd name="T80" fmla="*/ 205 w 296"/>
                  <a:gd name="T81" fmla="*/ 285 h 296"/>
                  <a:gd name="T82" fmla="*/ 216 w 296"/>
                  <a:gd name="T83" fmla="*/ 278 h 296"/>
                  <a:gd name="T84" fmla="*/ 229 w 296"/>
                  <a:gd name="T85" fmla="*/ 271 h 296"/>
                  <a:gd name="T86" fmla="*/ 240 w 296"/>
                  <a:gd name="T87" fmla="*/ 262 h 296"/>
                  <a:gd name="T88" fmla="*/ 253 w 296"/>
                  <a:gd name="T89" fmla="*/ 253 h 296"/>
                  <a:gd name="T90" fmla="*/ 262 w 296"/>
                  <a:gd name="T91" fmla="*/ 240 h 296"/>
                  <a:gd name="T92" fmla="*/ 271 w 296"/>
                  <a:gd name="T93" fmla="*/ 229 h 296"/>
                  <a:gd name="T94" fmla="*/ 278 w 296"/>
                  <a:gd name="T95" fmla="*/ 216 h 296"/>
                  <a:gd name="T96" fmla="*/ 284 w 296"/>
                  <a:gd name="T97" fmla="*/ 205 h 296"/>
                  <a:gd name="T98" fmla="*/ 289 w 296"/>
                  <a:gd name="T99" fmla="*/ 190 h 296"/>
                  <a:gd name="T100" fmla="*/ 292 w 296"/>
                  <a:gd name="T101" fmla="*/ 176 h 296"/>
                  <a:gd name="T102" fmla="*/ 295 w 296"/>
                  <a:gd name="T103" fmla="*/ 162 h 296"/>
                  <a:gd name="T104" fmla="*/ 296 w 296"/>
                  <a:gd name="T105" fmla="*/ 14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96" y="148"/>
                    </a:moveTo>
                    <a:lnTo>
                      <a:pt x="295" y="132"/>
                    </a:lnTo>
                    <a:lnTo>
                      <a:pt x="292" y="117"/>
                    </a:lnTo>
                    <a:lnTo>
                      <a:pt x="289" y="104"/>
                    </a:lnTo>
                    <a:lnTo>
                      <a:pt x="284" y="91"/>
                    </a:lnTo>
                    <a:lnTo>
                      <a:pt x="271" y="65"/>
                    </a:lnTo>
                    <a:lnTo>
                      <a:pt x="253" y="43"/>
                    </a:lnTo>
                    <a:lnTo>
                      <a:pt x="240" y="32"/>
                    </a:lnTo>
                    <a:lnTo>
                      <a:pt x="229" y="24"/>
                    </a:lnTo>
                    <a:lnTo>
                      <a:pt x="216" y="16"/>
                    </a:lnTo>
                    <a:lnTo>
                      <a:pt x="205" y="10"/>
                    </a:lnTo>
                    <a:lnTo>
                      <a:pt x="190" y="5"/>
                    </a:lnTo>
                    <a:lnTo>
                      <a:pt x="176" y="2"/>
                    </a:lnTo>
                    <a:lnTo>
                      <a:pt x="162" y="0"/>
                    </a:lnTo>
                    <a:lnTo>
                      <a:pt x="148" y="0"/>
                    </a:lnTo>
                    <a:lnTo>
                      <a:pt x="117" y="2"/>
                    </a:lnTo>
                    <a:lnTo>
                      <a:pt x="91" y="10"/>
                    </a:lnTo>
                    <a:lnTo>
                      <a:pt x="66" y="24"/>
                    </a:lnTo>
                    <a:lnTo>
                      <a:pt x="44" y="43"/>
                    </a:lnTo>
                    <a:lnTo>
                      <a:pt x="24" y="65"/>
                    </a:lnTo>
                    <a:lnTo>
                      <a:pt x="10" y="91"/>
                    </a:lnTo>
                    <a:lnTo>
                      <a:pt x="2" y="117"/>
                    </a:lnTo>
                    <a:lnTo>
                      <a:pt x="0" y="148"/>
                    </a:lnTo>
                    <a:lnTo>
                      <a:pt x="0" y="162"/>
                    </a:lnTo>
                    <a:lnTo>
                      <a:pt x="2" y="176"/>
                    </a:lnTo>
                    <a:lnTo>
                      <a:pt x="5" y="190"/>
                    </a:lnTo>
                    <a:lnTo>
                      <a:pt x="10" y="205"/>
                    </a:lnTo>
                    <a:lnTo>
                      <a:pt x="16" y="216"/>
                    </a:lnTo>
                    <a:lnTo>
                      <a:pt x="24" y="229"/>
                    </a:lnTo>
                    <a:lnTo>
                      <a:pt x="33" y="240"/>
                    </a:lnTo>
                    <a:lnTo>
                      <a:pt x="44" y="253"/>
                    </a:lnTo>
                    <a:lnTo>
                      <a:pt x="66" y="271"/>
                    </a:lnTo>
                    <a:lnTo>
                      <a:pt x="91" y="285"/>
                    </a:lnTo>
                    <a:lnTo>
                      <a:pt x="104" y="289"/>
                    </a:lnTo>
                    <a:lnTo>
                      <a:pt x="117" y="292"/>
                    </a:lnTo>
                    <a:lnTo>
                      <a:pt x="132" y="295"/>
                    </a:lnTo>
                    <a:lnTo>
                      <a:pt x="148" y="296"/>
                    </a:lnTo>
                    <a:lnTo>
                      <a:pt x="162" y="295"/>
                    </a:lnTo>
                    <a:lnTo>
                      <a:pt x="176" y="292"/>
                    </a:lnTo>
                    <a:lnTo>
                      <a:pt x="190" y="289"/>
                    </a:lnTo>
                    <a:lnTo>
                      <a:pt x="205" y="285"/>
                    </a:lnTo>
                    <a:lnTo>
                      <a:pt x="216" y="278"/>
                    </a:lnTo>
                    <a:lnTo>
                      <a:pt x="229" y="271"/>
                    </a:lnTo>
                    <a:lnTo>
                      <a:pt x="240" y="262"/>
                    </a:lnTo>
                    <a:lnTo>
                      <a:pt x="253" y="253"/>
                    </a:lnTo>
                    <a:lnTo>
                      <a:pt x="262" y="240"/>
                    </a:lnTo>
                    <a:lnTo>
                      <a:pt x="271" y="229"/>
                    </a:lnTo>
                    <a:lnTo>
                      <a:pt x="278" y="216"/>
                    </a:lnTo>
                    <a:lnTo>
                      <a:pt x="284" y="205"/>
                    </a:lnTo>
                    <a:lnTo>
                      <a:pt x="289" y="190"/>
                    </a:lnTo>
                    <a:lnTo>
                      <a:pt x="292" y="176"/>
                    </a:lnTo>
                    <a:lnTo>
                      <a:pt x="295" y="162"/>
                    </a:lnTo>
                    <a:lnTo>
                      <a:pt x="296" y="1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0" name="Freeform 446">
                <a:extLst>
                  <a:ext uri="{FF2B5EF4-FFF2-40B4-BE49-F238E27FC236}">
                    <a16:creationId xmlns:a16="http://schemas.microsoft.com/office/drawing/2014/main" id="{21FA3209-3E74-FC55-C382-F1FAE4F9001E}"/>
                  </a:ext>
                </a:extLst>
              </p:cNvPr>
              <p:cNvSpPr>
                <a:spLocks/>
              </p:cNvSpPr>
              <p:nvPr/>
            </p:nvSpPr>
            <p:spPr bwMode="auto">
              <a:xfrm>
                <a:off x="1946276" y="4521200"/>
                <a:ext cx="93663" cy="93662"/>
              </a:xfrm>
              <a:custGeom>
                <a:avLst/>
                <a:gdLst>
                  <a:gd name="T0" fmla="*/ 295 w 295"/>
                  <a:gd name="T1" fmla="*/ 148 h 296"/>
                  <a:gd name="T2" fmla="*/ 294 w 295"/>
                  <a:gd name="T3" fmla="*/ 132 h 296"/>
                  <a:gd name="T4" fmla="*/ 292 w 295"/>
                  <a:gd name="T5" fmla="*/ 117 h 296"/>
                  <a:gd name="T6" fmla="*/ 288 w 295"/>
                  <a:gd name="T7" fmla="*/ 103 h 296"/>
                  <a:gd name="T8" fmla="*/ 284 w 295"/>
                  <a:gd name="T9" fmla="*/ 91 h 296"/>
                  <a:gd name="T10" fmla="*/ 270 w 295"/>
                  <a:gd name="T11" fmla="*/ 65 h 296"/>
                  <a:gd name="T12" fmla="*/ 252 w 295"/>
                  <a:gd name="T13" fmla="*/ 43 h 296"/>
                  <a:gd name="T14" fmla="*/ 240 w 295"/>
                  <a:gd name="T15" fmla="*/ 32 h 296"/>
                  <a:gd name="T16" fmla="*/ 228 w 295"/>
                  <a:gd name="T17" fmla="*/ 24 h 296"/>
                  <a:gd name="T18" fmla="*/ 216 w 295"/>
                  <a:gd name="T19" fmla="*/ 16 h 296"/>
                  <a:gd name="T20" fmla="*/ 204 w 295"/>
                  <a:gd name="T21" fmla="*/ 10 h 296"/>
                  <a:gd name="T22" fmla="*/ 190 w 295"/>
                  <a:gd name="T23" fmla="*/ 4 h 296"/>
                  <a:gd name="T24" fmla="*/ 176 w 295"/>
                  <a:gd name="T25" fmla="*/ 2 h 296"/>
                  <a:gd name="T26" fmla="*/ 161 w 295"/>
                  <a:gd name="T27" fmla="*/ 0 h 296"/>
                  <a:gd name="T28" fmla="*/ 147 w 295"/>
                  <a:gd name="T29" fmla="*/ 0 h 296"/>
                  <a:gd name="T30" fmla="*/ 117 w 295"/>
                  <a:gd name="T31" fmla="*/ 2 h 296"/>
                  <a:gd name="T32" fmla="*/ 91 w 295"/>
                  <a:gd name="T33" fmla="*/ 10 h 296"/>
                  <a:gd name="T34" fmla="*/ 66 w 295"/>
                  <a:gd name="T35" fmla="*/ 24 h 296"/>
                  <a:gd name="T36" fmla="*/ 44 w 295"/>
                  <a:gd name="T37" fmla="*/ 43 h 296"/>
                  <a:gd name="T38" fmla="*/ 23 w 295"/>
                  <a:gd name="T39" fmla="*/ 65 h 296"/>
                  <a:gd name="T40" fmla="*/ 10 w 295"/>
                  <a:gd name="T41" fmla="*/ 91 h 296"/>
                  <a:gd name="T42" fmla="*/ 2 w 295"/>
                  <a:gd name="T43" fmla="*/ 117 h 296"/>
                  <a:gd name="T44" fmla="*/ 0 w 295"/>
                  <a:gd name="T45" fmla="*/ 148 h 296"/>
                  <a:gd name="T46" fmla="*/ 0 w 295"/>
                  <a:gd name="T47" fmla="*/ 161 h 296"/>
                  <a:gd name="T48" fmla="*/ 2 w 295"/>
                  <a:gd name="T49" fmla="*/ 176 h 296"/>
                  <a:gd name="T50" fmla="*/ 4 w 295"/>
                  <a:gd name="T51" fmla="*/ 190 h 296"/>
                  <a:gd name="T52" fmla="*/ 10 w 295"/>
                  <a:gd name="T53" fmla="*/ 205 h 296"/>
                  <a:gd name="T54" fmla="*/ 16 w 295"/>
                  <a:gd name="T55" fmla="*/ 216 h 296"/>
                  <a:gd name="T56" fmla="*/ 23 w 295"/>
                  <a:gd name="T57" fmla="*/ 228 h 296"/>
                  <a:gd name="T58" fmla="*/ 33 w 295"/>
                  <a:gd name="T59" fmla="*/ 240 h 296"/>
                  <a:gd name="T60" fmla="*/ 44 w 295"/>
                  <a:gd name="T61" fmla="*/ 252 h 296"/>
                  <a:gd name="T62" fmla="*/ 66 w 295"/>
                  <a:gd name="T63" fmla="*/ 271 h 296"/>
                  <a:gd name="T64" fmla="*/ 91 w 295"/>
                  <a:gd name="T65" fmla="*/ 284 h 296"/>
                  <a:gd name="T66" fmla="*/ 103 w 295"/>
                  <a:gd name="T67" fmla="*/ 289 h 296"/>
                  <a:gd name="T68" fmla="*/ 117 w 295"/>
                  <a:gd name="T69" fmla="*/ 292 h 296"/>
                  <a:gd name="T70" fmla="*/ 132 w 295"/>
                  <a:gd name="T71" fmla="*/ 294 h 296"/>
                  <a:gd name="T72" fmla="*/ 147 w 295"/>
                  <a:gd name="T73" fmla="*/ 296 h 296"/>
                  <a:gd name="T74" fmla="*/ 161 w 295"/>
                  <a:gd name="T75" fmla="*/ 294 h 296"/>
                  <a:gd name="T76" fmla="*/ 176 w 295"/>
                  <a:gd name="T77" fmla="*/ 292 h 296"/>
                  <a:gd name="T78" fmla="*/ 190 w 295"/>
                  <a:gd name="T79" fmla="*/ 289 h 296"/>
                  <a:gd name="T80" fmla="*/ 204 w 295"/>
                  <a:gd name="T81" fmla="*/ 284 h 296"/>
                  <a:gd name="T82" fmla="*/ 216 w 295"/>
                  <a:gd name="T83" fmla="*/ 277 h 296"/>
                  <a:gd name="T84" fmla="*/ 228 w 295"/>
                  <a:gd name="T85" fmla="*/ 271 h 296"/>
                  <a:gd name="T86" fmla="*/ 240 w 295"/>
                  <a:gd name="T87" fmla="*/ 261 h 296"/>
                  <a:gd name="T88" fmla="*/ 252 w 295"/>
                  <a:gd name="T89" fmla="*/ 252 h 296"/>
                  <a:gd name="T90" fmla="*/ 261 w 295"/>
                  <a:gd name="T91" fmla="*/ 240 h 296"/>
                  <a:gd name="T92" fmla="*/ 270 w 295"/>
                  <a:gd name="T93" fmla="*/ 228 h 296"/>
                  <a:gd name="T94" fmla="*/ 277 w 295"/>
                  <a:gd name="T95" fmla="*/ 216 h 296"/>
                  <a:gd name="T96" fmla="*/ 284 w 295"/>
                  <a:gd name="T97" fmla="*/ 205 h 296"/>
                  <a:gd name="T98" fmla="*/ 288 w 295"/>
                  <a:gd name="T99" fmla="*/ 190 h 296"/>
                  <a:gd name="T100" fmla="*/ 292 w 295"/>
                  <a:gd name="T101" fmla="*/ 176 h 296"/>
                  <a:gd name="T102" fmla="*/ 294 w 295"/>
                  <a:gd name="T103" fmla="*/ 161 h 296"/>
                  <a:gd name="T104" fmla="*/ 295 w 295"/>
                  <a:gd name="T105" fmla="*/ 14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95" y="148"/>
                    </a:moveTo>
                    <a:lnTo>
                      <a:pt x="294" y="132"/>
                    </a:lnTo>
                    <a:lnTo>
                      <a:pt x="292" y="117"/>
                    </a:lnTo>
                    <a:lnTo>
                      <a:pt x="288" y="103"/>
                    </a:lnTo>
                    <a:lnTo>
                      <a:pt x="284" y="91"/>
                    </a:lnTo>
                    <a:lnTo>
                      <a:pt x="270" y="65"/>
                    </a:lnTo>
                    <a:lnTo>
                      <a:pt x="252" y="43"/>
                    </a:lnTo>
                    <a:lnTo>
                      <a:pt x="240" y="32"/>
                    </a:lnTo>
                    <a:lnTo>
                      <a:pt x="228" y="24"/>
                    </a:lnTo>
                    <a:lnTo>
                      <a:pt x="216" y="16"/>
                    </a:lnTo>
                    <a:lnTo>
                      <a:pt x="204" y="10"/>
                    </a:lnTo>
                    <a:lnTo>
                      <a:pt x="190" y="4"/>
                    </a:lnTo>
                    <a:lnTo>
                      <a:pt x="176" y="2"/>
                    </a:lnTo>
                    <a:lnTo>
                      <a:pt x="161" y="0"/>
                    </a:lnTo>
                    <a:lnTo>
                      <a:pt x="147" y="0"/>
                    </a:lnTo>
                    <a:lnTo>
                      <a:pt x="117" y="2"/>
                    </a:lnTo>
                    <a:lnTo>
                      <a:pt x="91" y="10"/>
                    </a:lnTo>
                    <a:lnTo>
                      <a:pt x="66" y="24"/>
                    </a:lnTo>
                    <a:lnTo>
                      <a:pt x="44" y="43"/>
                    </a:lnTo>
                    <a:lnTo>
                      <a:pt x="23" y="65"/>
                    </a:lnTo>
                    <a:lnTo>
                      <a:pt x="10" y="91"/>
                    </a:lnTo>
                    <a:lnTo>
                      <a:pt x="2" y="117"/>
                    </a:lnTo>
                    <a:lnTo>
                      <a:pt x="0" y="148"/>
                    </a:lnTo>
                    <a:lnTo>
                      <a:pt x="0" y="161"/>
                    </a:lnTo>
                    <a:lnTo>
                      <a:pt x="2" y="176"/>
                    </a:lnTo>
                    <a:lnTo>
                      <a:pt x="4" y="190"/>
                    </a:lnTo>
                    <a:lnTo>
                      <a:pt x="10" y="205"/>
                    </a:lnTo>
                    <a:lnTo>
                      <a:pt x="16" y="216"/>
                    </a:lnTo>
                    <a:lnTo>
                      <a:pt x="23" y="228"/>
                    </a:lnTo>
                    <a:lnTo>
                      <a:pt x="33" y="240"/>
                    </a:lnTo>
                    <a:lnTo>
                      <a:pt x="44" y="252"/>
                    </a:lnTo>
                    <a:lnTo>
                      <a:pt x="66" y="271"/>
                    </a:lnTo>
                    <a:lnTo>
                      <a:pt x="91" y="284"/>
                    </a:lnTo>
                    <a:lnTo>
                      <a:pt x="103" y="289"/>
                    </a:lnTo>
                    <a:lnTo>
                      <a:pt x="117" y="292"/>
                    </a:lnTo>
                    <a:lnTo>
                      <a:pt x="132" y="294"/>
                    </a:lnTo>
                    <a:lnTo>
                      <a:pt x="147" y="296"/>
                    </a:lnTo>
                    <a:lnTo>
                      <a:pt x="161" y="294"/>
                    </a:lnTo>
                    <a:lnTo>
                      <a:pt x="176" y="292"/>
                    </a:lnTo>
                    <a:lnTo>
                      <a:pt x="190" y="289"/>
                    </a:lnTo>
                    <a:lnTo>
                      <a:pt x="204" y="284"/>
                    </a:lnTo>
                    <a:lnTo>
                      <a:pt x="216" y="277"/>
                    </a:lnTo>
                    <a:lnTo>
                      <a:pt x="228" y="271"/>
                    </a:lnTo>
                    <a:lnTo>
                      <a:pt x="240" y="261"/>
                    </a:lnTo>
                    <a:lnTo>
                      <a:pt x="252" y="252"/>
                    </a:lnTo>
                    <a:lnTo>
                      <a:pt x="261" y="240"/>
                    </a:lnTo>
                    <a:lnTo>
                      <a:pt x="270" y="228"/>
                    </a:lnTo>
                    <a:lnTo>
                      <a:pt x="277" y="216"/>
                    </a:lnTo>
                    <a:lnTo>
                      <a:pt x="284" y="205"/>
                    </a:lnTo>
                    <a:lnTo>
                      <a:pt x="288" y="190"/>
                    </a:lnTo>
                    <a:lnTo>
                      <a:pt x="292" y="176"/>
                    </a:lnTo>
                    <a:lnTo>
                      <a:pt x="294" y="161"/>
                    </a:lnTo>
                    <a:lnTo>
                      <a:pt x="295" y="1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1" name="Freeform 447">
                <a:extLst>
                  <a:ext uri="{FF2B5EF4-FFF2-40B4-BE49-F238E27FC236}">
                    <a16:creationId xmlns:a16="http://schemas.microsoft.com/office/drawing/2014/main" id="{CE496C43-308A-3BC0-3525-423A5EE1D7B7}"/>
                  </a:ext>
                </a:extLst>
              </p:cNvPr>
              <p:cNvSpPr>
                <a:spLocks/>
              </p:cNvSpPr>
              <p:nvPr/>
            </p:nvSpPr>
            <p:spPr bwMode="auto">
              <a:xfrm>
                <a:off x="2105026" y="4513263"/>
                <a:ext cx="93663" cy="93662"/>
              </a:xfrm>
              <a:custGeom>
                <a:avLst/>
                <a:gdLst>
                  <a:gd name="T0" fmla="*/ 296 w 296"/>
                  <a:gd name="T1" fmla="*/ 148 h 296"/>
                  <a:gd name="T2" fmla="*/ 295 w 296"/>
                  <a:gd name="T3" fmla="*/ 132 h 296"/>
                  <a:gd name="T4" fmla="*/ 292 w 296"/>
                  <a:gd name="T5" fmla="*/ 118 h 296"/>
                  <a:gd name="T6" fmla="*/ 289 w 296"/>
                  <a:gd name="T7" fmla="*/ 104 h 296"/>
                  <a:gd name="T8" fmla="*/ 284 w 296"/>
                  <a:gd name="T9" fmla="*/ 91 h 296"/>
                  <a:gd name="T10" fmla="*/ 271 w 296"/>
                  <a:gd name="T11" fmla="*/ 65 h 296"/>
                  <a:gd name="T12" fmla="*/ 252 w 296"/>
                  <a:gd name="T13" fmla="*/ 44 h 296"/>
                  <a:gd name="T14" fmla="*/ 240 w 296"/>
                  <a:gd name="T15" fmla="*/ 32 h 296"/>
                  <a:gd name="T16" fmla="*/ 229 w 296"/>
                  <a:gd name="T17" fmla="*/ 24 h 296"/>
                  <a:gd name="T18" fmla="*/ 216 w 296"/>
                  <a:gd name="T19" fmla="*/ 16 h 296"/>
                  <a:gd name="T20" fmla="*/ 205 w 296"/>
                  <a:gd name="T21" fmla="*/ 11 h 296"/>
                  <a:gd name="T22" fmla="*/ 190 w 296"/>
                  <a:gd name="T23" fmla="*/ 5 h 296"/>
                  <a:gd name="T24" fmla="*/ 176 w 296"/>
                  <a:gd name="T25" fmla="*/ 3 h 296"/>
                  <a:gd name="T26" fmla="*/ 161 w 296"/>
                  <a:gd name="T27" fmla="*/ 0 h 296"/>
                  <a:gd name="T28" fmla="*/ 148 w 296"/>
                  <a:gd name="T29" fmla="*/ 0 h 296"/>
                  <a:gd name="T30" fmla="*/ 117 w 296"/>
                  <a:gd name="T31" fmla="*/ 3 h 296"/>
                  <a:gd name="T32" fmla="*/ 91 w 296"/>
                  <a:gd name="T33" fmla="*/ 11 h 296"/>
                  <a:gd name="T34" fmla="*/ 66 w 296"/>
                  <a:gd name="T35" fmla="*/ 24 h 296"/>
                  <a:gd name="T36" fmla="*/ 44 w 296"/>
                  <a:gd name="T37" fmla="*/ 44 h 296"/>
                  <a:gd name="T38" fmla="*/ 24 w 296"/>
                  <a:gd name="T39" fmla="*/ 65 h 296"/>
                  <a:gd name="T40" fmla="*/ 10 w 296"/>
                  <a:gd name="T41" fmla="*/ 91 h 296"/>
                  <a:gd name="T42" fmla="*/ 2 w 296"/>
                  <a:gd name="T43" fmla="*/ 118 h 296"/>
                  <a:gd name="T44" fmla="*/ 0 w 296"/>
                  <a:gd name="T45" fmla="*/ 148 h 296"/>
                  <a:gd name="T46" fmla="*/ 0 w 296"/>
                  <a:gd name="T47" fmla="*/ 162 h 296"/>
                  <a:gd name="T48" fmla="*/ 2 w 296"/>
                  <a:gd name="T49" fmla="*/ 177 h 296"/>
                  <a:gd name="T50" fmla="*/ 5 w 296"/>
                  <a:gd name="T51" fmla="*/ 190 h 296"/>
                  <a:gd name="T52" fmla="*/ 10 w 296"/>
                  <a:gd name="T53" fmla="*/ 205 h 296"/>
                  <a:gd name="T54" fmla="*/ 16 w 296"/>
                  <a:gd name="T55" fmla="*/ 217 h 296"/>
                  <a:gd name="T56" fmla="*/ 24 w 296"/>
                  <a:gd name="T57" fmla="*/ 229 h 296"/>
                  <a:gd name="T58" fmla="*/ 33 w 296"/>
                  <a:gd name="T59" fmla="*/ 241 h 296"/>
                  <a:gd name="T60" fmla="*/ 44 w 296"/>
                  <a:gd name="T61" fmla="*/ 253 h 296"/>
                  <a:gd name="T62" fmla="*/ 66 w 296"/>
                  <a:gd name="T63" fmla="*/ 271 h 296"/>
                  <a:gd name="T64" fmla="*/ 91 w 296"/>
                  <a:gd name="T65" fmla="*/ 285 h 296"/>
                  <a:gd name="T66" fmla="*/ 103 w 296"/>
                  <a:gd name="T67" fmla="*/ 289 h 296"/>
                  <a:gd name="T68" fmla="*/ 117 w 296"/>
                  <a:gd name="T69" fmla="*/ 293 h 296"/>
                  <a:gd name="T70" fmla="*/ 132 w 296"/>
                  <a:gd name="T71" fmla="*/ 295 h 296"/>
                  <a:gd name="T72" fmla="*/ 148 w 296"/>
                  <a:gd name="T73" fmla="*/ 296 h 296"/>
                  <a:gd name="T74" fmla="*/ 161 w 296"/>
                  <a:gd name="T75" fmla="*/ 295 h 296"/>
                  <a:gd name="T76" fmla="*/ 176 w 296"/>
                  <a:gd name="T77" fmla="*/ 293 h 296"/>
                  <a:gd name="T78" fmla="*/ 190 w 296"/>
                  <a:gd name="T79" fmla="*/ 289 h 296"/>
                  <a:gd name="T80" fmla="*/ 205 w 296"/>
                  <a:gd name="T81" fmla="*/ 285 h 296"/>
                  <a:gd name="T82" fmla="*/ 216 w 296"/>
                  <a:gd name="T83" fmla="*/ 278 h 296"/>
                  <a:gd name="T84" fmla="*/ 229 w 296"/>
                  <a:gd name="T85" fmla="*/ 271 h 296"/>
                  <a:gd name="T86" fmla="*/ 240 w 296"/>
                  <a:gd name="T87" fmla="*/ 262 h 296"/>
                  <a:gd name="T88" fmla="*/ 252 w 296"/>
                  <a:gd name="T89" fmla="*/ 253 h 296"/>
                  <a:gd name="T90" fmla="*/ 262 w 296"/>
                  <a:gd name="T91" fmla="*/ 241 h 296"/>
                  <a:gd name="T92" fmla="*/ 271 w 296"/>
                  <a:gd name="T93" fmla="*/ 229 h 296"/>
                  <a:gd name="T94" fmla="*/ 277 w 296"/>
                  <a:gd name="T95" fmla="*/ 217 h 296"/>
                  <a:gd name="T96" fmla="*/ 284 w 296"/>
                  <a:gd name="T97" fmla="*/ 205 h 296"/>
                  <a:gd name="T98" fmla="*/ 289 w 296"/>
                  <a:gd name="T99" fmla="*/ 190 h 296"/>
                  <a:gd name="T100" fmla="*/ 292 w 296"/>
                  <a:gd name="T101" fmla="*/ 177 h 296"/>
                  <a:gd name="T102" fmla="*/ 295 w 296"/>
                  <a:gd name="T103" fmla="*/ 162 h 296"/>
                  <a:gd name="T104" fmla="*/ 296 w 296"/>
                  <a:gd name="T105" fmla="*/ 14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96" y="148"/>
                    </a:moveTo>
                    <a:lnTo>
                      <a:pt x="295" y="132"/>
                    </a:lnTo>
                    <a:lnTo>
                      <a:pt x="292" y="118"/>
                    </a:lnTo>
                    <a:lnTo>
                      <a:pt x="289" y="104"/>
                    </a:lnTo>
                    <a:lnTo>
                      <a:pt x="284" y="91"/>
                    </a:lnTo>
                    <a:lnTo>
                      <a:pt x="271" y="65"/>
                    </a:lnTo>
                    <a:lnTo>
                      <a:pt x="252" y="44"/>
                    </a:lnTo>
                    <a:lnTo>
                      <a:pt x="240" y="32"/>
                    </a:lnTo>
                    <a:lnTo>
                      <a:pt x="229" y="24"/>
                    </a:lnTo>
                    <a:lnTo>
                      <a:pt x="216" y="16"/>
                    </a:lnTo>
                    <a:lnTo>
                      <a:pt x="205" y="11"/>
                    </a:lnTo>
                    <a:lnTo>
                      <a:pt x="190" y="5"/>
                    </a:lnTo>
                    <a:lnTo>
                      <a:pt x="176" y="3"/>
                    </a:lnTo>
                    <a:lnTo>
                      <a:pt x="161" y="0"/>
                    </a:lnTo>
                    <a:lnTo>
                      <a:pt x="148" y="0"/>
                    </a:lnTo>
                    <a:lnTo>
                      <a:pt x="117" y="3"/>
                    </a:lnTo>
                    <a:lnTo>
                      <a:pt x="91" y="11"/>
                    </a:lnTo>
                    <a:lnTo>
                      <a:pt x="66" y="24"/>
                    </a:lnTo>
                    <a:lnTo>
                      <a:pt x="44" y="44"/>
                    </a:lnTo>
                    <a:lnTo>
                      <a:pt x="24" y="65"/>
                    </a:lnTo>
                    <a:lnTo>
                      <a:pt x="10" y="91"/>
                    </a:lnTo>
                    <a:lnTo>
                      <a:pt x="2" y="118"/>
                    </a:lnTo>
                    <a:lnTo>
                      <a:pt x="0" y="148"/>
                    </a:lnTo>
                    <a:lnTo>
                      <a:pt x="0" y="162"/>
                    </a:lnTo>
                    <a:lnTo>
                      <a:pt x="2" y="177"/>
                    </a:lnTo>
                    <a:lnTo>
                      <a:pt x="5" y="190"/>
                    </a:lnTo>
                    <a:lnTo>
                      <a:pt x="10" y="205"/>
                    </a:lnTo>
                    <a:lnTo>
                      <a:pt x="16" y="217"/>
                    </a:lnTo>
                    <a:lnTo>
                      <a:pt x="24" y="229"/>
                    </a:lnTo>
                    <a:lnTo>
                      <a:pt x="33" y="241"/>
                    </a:lnTo>
                    <a:lnTo>
                      <a:pt x="44" y="253"/>
                    </a:lnTo>
                    <a:lnTo>
                      <a:pt x="66" y="271"/>
                    </a:lnTo>
                    <a:lnTo>
                      <a:pt x="91" y="285"/>
                    </a:lnTo>
                    <a:lnTo>
                      <a:pt x="103" y="289"/>
                    </a:lnTo>
                    <a:lnTo>
                      <a:pt x="117" y="293"/>
                    </a:lnTo>
                    <a:lnTo>
                      <a:pt x="132" y="295"/>
                    </a:lnTo>
                    <a:lnTo>
                      <a:pt x="148" y="296"/>
                    </a:lnTo>
                    <a:lnTo>
                      <a:pt x="161" y="295"/>
                    </a:lnTo>
                    <a:lnTo>
                      <a:pt x="176" y="293"/>
                    </a:lnTo>
                    <a:lnTo>
                      <a:pt x="190" y="289"/>
                    </a:lnTo>
                    <a:lnTo>
                      <a:pt x="205" y="285"/>
                    </a:lnTo>
                    <a:lnTo>
                      <a:pt x="216" y="278"/>
                    </a:lnTo>
                    <a:lnTo>
                      <a:pt x="229" y="271"/>
                    </a:lnTo>
                    <a:lnTo>
                      <a:pt x="240" y="262"/>
                    </a:lnTo>
                    <a:lnTo>
                      <a:pt x="252" y="253"/>
                    </a:lnTo>
                    <a:lnTo>
                      <a:pt x="262" y="241"/>
                    </a:lnTo>
                    <a:lnTo>
                      <a:pt x="271" y="229"/>
                    </a:lnTo>
                    <a:lnTo>
                      <a:pt x="277" y="217"/>
                    </a:lnTo>
                    <a:lnTo>
                      <a:pt x="284" y="205"/>
                    </a:lnTo>
                    <a:lnTo>
                      <a:pt x="289" y="190"/>
                    </a:lnTo>
                    <a:lnTo>
                      <a:pt x="292" y="177"/>
                    </a:lnTo>
                    <a:lnTo>
                      <a:pt x="295" y="162"/>
                    </a:lnTo>
                    <a:lnTo>
                      <a:pt x="296" y="1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2" name="Freeform 448">
                <a:extLst>
                  <a:ext uri="{FF2B5EF4-FFF2-40B4-BE49-F238E27FC236}">
                    <a16:creationId xmlns:a16="http://schemas.microsoft.com/office/drawing/2014/main" id="{FF31B7BB-9A5C-BABA-DF9B-2EE2ABD6B2EA}"/>
                  </a:ext>
                </a:extLst>
              </p:cNvPr>
              <p:cNvSpPr>
                <a:spLocks/>
              </p:cNvSpPr>
              <p:nvPr/>
            </p:nvSpPr>
            <p:spPr bwMode="auto">
              <a:xfrm>
                <a:off x="2200276" y="4645025"/>
                <a:ext cx="93663" cy="93662"/>
              </a:xfrm>
              <a:custGeom>
                <a:avLst/>
                <a:gdLst>
                  <a:gd name="T0" fmla="*/ 296 w 296"/>
                  <a:gd name="T1" fmla="*/ 148 h 296"/>
                  <a:gd name="T2" fmla="*/ 294 w 296"/>
                  <a:gd name="T3" fmla="*/ 132 h 296"/>
                  <a:gd name="T4" fmla="*/ 292 w 296"/>
                  <a:gd name="T5" fmla="*/ 117 h 296"/>
                  <a:gd name="T6" fmla="*/ 289 w 296"/>
                  <a:gd name="T7" fmla="*/ 103 h 296"/>
                  <a:gd name="T8" fmla="*/ 284 w 296"/>
                  <a:gd name="T9" fmla="*/ 91 h 296"/>
                  <a:gd name="T10" fmla="*/ 271 w 296"/>
                  <a:gd name="T11" fmla="*/ 65 h 296"/>
                  <a:gd name="T12" fmla="*/ 252 w 296"/>
                  <a:gd name="T13" fmla="*/ 43 h 296"/>
                  <a:gd name="T14" fmla="*/ 240 w 296"/>
                  <a:gd name="T15" fmla="*/ 32 h 296"/>
                  <a:gd name="T16" fmla="*/ 229 w 296"/>
                  <a:gd name="T17" fmla="*/ 24 h 296"/>
                  <a:gd name="T18" fmla="*/ 216 w 296"/>
                  <a:gd name="T19" fmla="*/ 16 h 296"/>
                  <a:gd name="T20" fmla="*/ 205 w 296"/>
                  <a:gd name="T21" fmla="*/ 10 h 296"/>
                  <a:gd name="T22" fmla="*/ 190 w 296"/>
                  <a:gd name="T23" fmla="*/ 4 h 296"/>
                  <a:gd name="T24" fmla="*/ 176 w 296"/>
                  <a:gd name="T25" fmla="*/ 2 h 296"/>
                  <a:gd name="T26" fmla="*/ 161 w 296"/>
                  <a:gd name="T27" fmla="*/ 0 h 296"/>
                  <a:gd name="T28" fmla="*/ 148 w 296"/>
                  <a:gd name="T29" fmla="*/ 0 h 296"/>
                  <a:gd name="T30" fmla="*/ 117 w 296"/>
                  <a:gd name="T31" fmla="*/ 2 h 296"/>
                  <a:gd name="T32" fmla="*/ 91 w 296"/>
                  <a:gd name="T33" fmla="*/ 10 h 296"/>
                  <a:gd name="T34" fmla="*/ 66 w 296"/>
                  <a:gd name="T35" fmla="*/ 24 h 296"/>
                  <a:gd name="T36" fmla="*/ 44 w 296"/>
                  <a:gd name="T37" fmla="*/ 43 h 296"/>
                  <a:gd name="T38" fmla="*/ 24 w 296"/>
                  <a:gd name="T39" fmla="*/ 65 h 296"/>
                  <a:gd name="T40" fmla="*/ 10 w 296"/>
                  <a:gd name="T41" fmla="*/ 91 h 296"/>
                  <a:gd name="T42" fmla="*/ 2 w 296"/>
                  <a:gd name="T43" fmla="*/ 117 h 296"/>
                  <a:gd name="T44" fmla="*/ 0 w 296"/>
                  <a:gd name="T45" fmla="*/ 148 h 296"/>
                  <a:gd name="T46" fmla="*/ 0 w 296"/>
                  <a:gd name="T47" fmla="*/ 161 h 296"/>
                  <a:gd name="T48" fmla="*/ 2 w 296"/>
                  <a:gd name="T49" fmla="*/ 176 h 296"/>
                  <a:gd name="T50" fmla="*/ 4 w 296"/>
                  <a:gd name="T51" fmla="*/ 190 h 296"/>
                  <a:gd name="T52" fmla="*/ 10 w 296"/>
                  <a:gd name="T53" fmla="*/ 205 h 296"/>
                  <a:gd name="T54" fmla="*/ 16 w 296"/>
                  <a:gd name="T55" fmla="*/ 216 h 296"/>
                  <a:gd name="T56" fmla="*/ 24 w 296"/>
                  <a:gd name="T57" fmla="*/ 228 h 296"/>
                  <a:gd name="T58" fmla="*/ 33 w 296"/>
                  <a:gd name="T59" fmla="*/ 240 h 296"/>
                  <a:gd name="T60" fmla="*/ 44 w 296"/>
                  <a:gd name="T61" fmla="*/ 252 h 296"/>
                  <a:gd name="T62" fmla="*/ 66 w 296"/>
                  <a:gd name="T63" fmla="*/ 271 h 296"/>
                  <a:gd name="T64" fmla="*/ 91 w 296"/>
                  <a:gd name="T65" fmla="*/ 284 h 296"/>
                  <a:gd name="T66" fmla="*/ 103 w 296"/>
                  <a:gd name="T67" fmla="*/ 289 h 296"/>
                  <a:gd name="T68" fmla="*/ 117 w 296"/>
                  <a:gd name="T69" fmla="*/ 292 h 296"/>
                  <a:gd name="T70" fmla="*/ 132 w 296"/>
                  <a:gd name="T71" fmla="*/ 294 h 296"/>
                  <a:gd name="T72" fmla="*/ 148 w 296"/>
                  <a:gd name="T73" fmla="*/ 296 h 296"/>
                  <a:gd name="T74" fmla="*/ 161 w 296"/>
                  <a:gd name="T75" fmla="*/ 294 h 296"/>
                  <a:gd name="T76" fmla="*/ 176 w 296"/>
                  <a:gd name="T77" fmla="*/ 292 h 296"/>
                  <a:gd name="T78" fmla="*/ 190 w 296"/>
                  <a:gd name="T79" fmla="*/ 289 h 296"/>
                  <a:gd name="T80" fmla="*/ 205 w 296"/>
                  <a:gd name="T81" fmla="*/ 284 h 296"/>
                  <a:gd name="T82" fmla="*/ 216 w 296"/>
                  <a:gd name="T83" fmla="*/ 277 h 296"/>
                  <a:gd name="T84" fmla="*/ 229 w 296"/>
                  <a:gd name="T85" fmla="*/ 271 h 296"/>
                  <a:gd name="T86" fmla="*/ 240 w 296"/>
                  <a:gd name="T87" fmla="*/ 261 h 296"/>
                  <a:gd name="T88" fmla="*/ 252 w 296"/>
                  <a:gd name="T89" fmla="*/ 252 h 296"/>
                  <a:gd name="T90" fmla="*/ 261 w 296"/>
                  <a:gd name="T91" fmla="*/ 240 h 296"/>
                  <a:gd name="T92" fmla="*/ 271 w 296"/>
                  <a:gd name="T93" fmla="*/ 228 h 296"/>
                  <a:gd name="T94" fmla="*/ 277 w 296"/>
                  <a:gd name="T95" fmla="*/ 216 h 296"/>
                  <a:gd name="T96" fmla="*/ 284 w 296"/>
                  <a:gd name="T97" fmla="*/ 205 h 296"/>
                  <a:gd name="T98" fmla="*/ 289 w 296"/>
                  <a:gd name="T99" fmla="*/ 190 h 296"/>
                  <a:gd name="T100" fmla="*/ 292 w 296"/>
                  <a:gd name="T101" fmla="*/ 176 h 296"/>
                  <a:gd name="T102" fmla="*/ 294 w 296"/>
                  <a:gd name="T103" fmla="*/ 161 h 296"/>
                  <a:gd name="T104" fmla="*/ 296 w 296"/>
                  <a:gd name="T105" fmla="*/ 14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96" y="148"/>
                    </a:moveTo>
                    <a:lnTo>
                      <a:pt x="294" y="132"/>
                    </a:lnTo>
                    <a:lnTo>
                      <a:pt x="292" y="117"/>
                    </a:lnTo>
                    <a:lnTo>
                      <a:pt x="289" y="103"/>
                    </a:lnTo>
                    <a:lnTo>
                      <a:pt x="284" y="91"/>
                    </a:lnTo>
                    <a:lnTo>
                      <a:pt x="271" y="65"/>
                    </a:lnTo>
                    <a:lnTo>
                      <a:pt x="252" y="43"/>
                    </a:lnTo>
                    <a:lnTo>
                      <a:pt x="240" y="32"/>
                    </a:lnTo>
                    <a:lnTo>
                      <a:pt x="229" y="24"/>
                    </a:lnTo>
                    <a:lnTo>
                      <a:pt x="216" y="16"/>
                    </a:lnTo>
                    <a:lnTo>
                      <a:pt x="205" y="10"/>
                    </a:lnTo>
                    <a:lnTo>
                      <a:pt x="190" y="4"/>
                    </a:lnTo>
                    <a:lnTo>
                      <a:pt x="176" y="2"/>
                    </a:lnTo>
                    <a:lnTo>
                      <a:pt x="161" y="0"/>
                    </a:lnTo>
                    <a:lnTo>
                      <a:pt x="148" y="0"/>
                    </a:lnTo>
                    <a:lnTo>
                      <a:pt x="117" y="2"/>
                    </a:lnTo>
                    <a:lnTo>
                      <a:pt x="91" y="10"/>
                    </a:lnTo>
                    <a:lnTo>
                      <a:pt x="66" y="24"/>
                    </a:lnTo>
                    <a:lnTo>
                      <a:pt x="44" y="43"/>
                    </a:lnTo>
                    <a:lnTo>
                      <a:pt x="24" y="65"/>
                    </a:lnTo>
                    <a:lnTo>
                      <a:pt x="10" y="91"/>
                    </a:lnTo>
                    <a:lnTo>
                      <a:pt x="2" y="117"/>
                    </a:lnTo>
                    <a:lnTo>
                      <a:pt x="0" y="148"/>
                    </a:lnTo>
                    <a:lnTo>
                      <a:pt x="0" y="161"/>
                    </a:lnTo>
                    <a:lnTo>
                      <a:pt x="2" y="176"/>
                    </a:lnTo>
                    <a:lnTo>
                      <a:pt x="4" y="190"/>
                    </a:lnTo>
                    <a:lnTo>
                      <a:pt x="10" y="205"/>
                    </a:lnTo>
                    <a:lnTo>
                      <a:pt x="16" y="216"/>
                    </a:lnTo>
                    <a:lnTo>
                      <a:pt x="24" y="228"/>
                    </a:lnTo>
                    <a:lnTo>
                      <a:pt x="33" y="240"/>
                    </a:lnTo>
                    <a:lnTo>
                      <a:pt x="44" y="252"/>
                    </a:lnTo>
                    <a:lnTo>
                      <a:pt x="66" y="271"/>
                    </a:lnTo>
                    <a:lnTo>
                      <a:pt x="91" y="284"/>
                    </a:lnTo>
                    <a:lnTo>
                      <a:pt x="103" y="289"/>
                    </a:lnTo>
                    <a:lnTo>
                      <a:pt x="117" y="292"/>
                    </a:lnTo>
                    <a:lnTo>
                      <a:pt x="132" y="294"/>
                    </a:lnTo>
                    <a:lnTo>
                      <a:pt x="148" y="296"/>
                    </a:lnTo>
                    <a:lnTo>
                      <a:pt x="161" y="294"/>
                    </a:lnTo>
                    <a:lnTo>
                      <a:pt x="176" y="292"/>
                    </a:lnTo>
                    <a:lnTo>
                      <a:pt x="190" y="289"/>
                    </a:lnTo>
                    <a:lnTo>
                      <a:pt x="205" y="284"/>
                    </a:lnTo>
                    <a:lnTo>
                      <a:pt x="216" y="277"/>
                    </a:lnTo>
                    <a:lnTo>
                      <a:pt x="229" y="271"/>
                    </a:lnTo>
                    <a:lnTo>
                      <a:pt x="240" y="261"/>
                    </a:lnTo>
                    <a:lnTo>
                      <a:pt x="252" y="252"/>
                    </a:lnTo>
                    <a:lnTo>
                      <a:pt x="261" y="240"/>
                    </a:lnTo>
                    <a:lnTo>
                      <a:pt x="271" y="228"/>
                    </a:lnTo>
                    <a:lnTo>
                      <a:pt x="277" y="216"/>
                    </a:lnTo>
                    <a:lnTo>
                      <a:pt x="284" y="205"/>
                    </a:lnTo>
                    <a:lnTo>
                      <a:pt x="289" y="190"/>
                    </a:lnTo>
                    <a:lnTo>
                      <a:pt x="292" y="176"/>
                    </a:lnTo>
                    <a:lnTo>
                      <a:pt x="294" y="161"/>
                    </a:lnTo>
                    <a:lnTo>
                      <a:pt x="296" y="1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3" name="Freeform 449">
                <a:extLst>
                  <a:ext uri="{FF2B5EF4-FFF2-40B4-BE49-F238E27FC236}">
                    <a16:creationId xmlns:a16="http://schemas.microsoft.com/office/drawing/2014/main" id="{F0CEF1D1-2DF4-C28F-E772-182F0C0A62FA}"/>
                  </a:ext>
                </a:extLst>
              </p:cNvPr>
              <p:cNvSpPr>
                <a:spLocks/>
              </p:cNvSpPr>
              <p:nvPr/>
            </p:nvSpPr>
            <p:spPr bwMode="auto">
              <a:xfrm>
                <a:off x="2728913" y="4324350"/>
                <a:ext cx="95250" cy="93662"/>
              </a:xfrm>
              <a:custGeom>
                <a:avLst/>
                <a:gdLst>
                  <a:gd name="T0" fmla="*/ 296 w 296"/>
                  <a:gd name="T1" fmla="*/ 148 h 296"/>
                  <a:gd name="T2" fmla="*/ 295 w 296"/>
                  <a:gd name="T3" fmla="*/ 132 h 296"/>
                  <a:gd name="T4" fmla="*/ 292 w 296"/>
                  <a:gd name="T5" fmla="*/ 118 h 296"/>
                  <a:gd name="T6" fmla="*/ 289 w 296"/>
                  <a:gd name="T7" fmla="*/ 104 h 296"/>
                  <a:gd name="T8" fmla="*/ 285 w 296"/>
                  <a:gd name="T9" fmla="*/ 91 h 296"/>
                  <a:gd name="T10" fmla="*/ 271 w 296"/>
                  <a:gd name="T11" fmla="*/ 65 h 296"/>
                  <a:gd name="T12" fmla="*/ 253 w 296"/>
                  <a:gd name="T13" fmla="*/ 44 h 296"/>
                  <a:gd name="T14" fmla="*/ 240 w 296"/>
                  <a:gd name="T15" fmla="*/ 32 h 296"/>
                  <a:gd name="T16" fmla="*/ 229 w 296"/>
                  <a:gd name="T17" fmla="*/ 24 h 296"/>
                  <a:gd name="T18" fmla="*/ 216 w 296"/>
                  <a:gd name="T19" fmla="*/ 16 h 296"/>
                  <a:gd name="T20" fmla="*/ 205 w 296"/>
                  <a:gd name="T21" fmla="*/ 11 h 296"/>
                  <a:gd name="T22" fmla="*/ 190 w 296"/>
                  <a:gd name="T23" fmla="*/ 5 h 296"/>
                  <a:gd name="T24" fmla="*/ 176 w 296"/>
                  <a:gd name="T25" fmla="*/ 3 h 296"/>
                  <a:gd name="T26" fmla="*/ 162 w 296"/>
                  <a:gd name="T27" fmla="*/ 0 h 296"/>
                  <a:gd name="T28" fmla="*/ 148 w 296"/>
                  <a:gd name="T29" fmla="*/ 0 h 296"/>
                  <a:gd name="T30" fmla="*/ 117 w 296"/>
                  <a:gd name="T31" fmla="*/ 3 h 296"/>
                  <a:gd name="T32" fmla="*/ 91 w 296"/>
                  <a:gd name="T33" fmla="*/ 11 h 296"/>
                  <a:gd name="T34" fmla="*/ 66 w 296"/>
                  <a:gd name="T35" fmla="*/ 24 h 296"/>
                  <a:gd name="T36" fmla="*/ 45 w 296"/>
                  <a:gd name="T37" fmla="*/ 44 h 296"/>
                  <a:gd name="T38" fmla="*/ 24 w 296"/>
                  <a:gd name="T39" fmla="*/ 65 h 296"/>
                  <a:gd name="T40" fmla="*/ 10 w 296"/>
                  <a:gd name="T41" fmla="*/ 91 h 296"/>
                  <a:gd name="T42" fmla="*/ 2 w 296"/>
                  <a:gd name="T43" fmla="*/ 118 h 296"/>
                  <a:gd name="T44" fmla="*/ 0 w 296"/>
                  <a:gd name="T45" fmla="*/ 148 h 296"/>
                  <a:gd name="T46" fmla="*/ 0 w 296"/>
                  <a:gd name="T47" fmla="*/ 162 h 296"/>
                  <a:gd name="T48" fmla="*/ 2 w 296"/>
                  <a:gd name="T49" fmla="*/ 177 h 296"/>
                  <a:gd name="T50" fmla="*/ 5 w 296"/>
                  <a:gd name="T51" fmla="*/ 190 h 296"/>
                  <a:gd name="T52" fmla="*/ 10 w 296"/>
                  <a:gd name="T53" fmla="*/ 205 h 296"/>
                  <a:gd name="T54" fmla="*/ 16 w 296"/>
                  <a:gd name="T55" fmla="*/ 217 h 296"/>
                  <a:gd name="T56" fmla="*/ 24 w 296"/>
                  <a:gd name="T57" fmla="*/ 229 h 296"/>
                  <a:gd name="T58" fmla="*/ 33 w 296"/>
                  <a:gd name="T59" fmla="*/ 240 h 296"/>
                  <a:gd name="T60" fmla="*/ 45 w 296"/>
                  <a:gd name="T61" fmla="*/ 253 h 296"/>
                  <a:gd name="T62" fmla="*/ 66 w 296"/>
                  <a:gd name="T63" fmla="*/ 271 h 296"/>
                  <a:gd name="T64" fmla="*/ 91 w 296"/>
                  <a:gd name="T65" fmla="*/ 285 h 296"/>
                  <a:gd name="T66" fmla="*/ 104 w 296"/>
                  <a:gd name="T67" fmla="*/ 289 h 296"/>
                  <a:gd name="T68" fmla="*/ 117 w 296"/>
                  <a:gd name="T69" fmla="*/ 293 h 296"/>
                  <a:gd name="T70" fmla="*/ 132 w 296"/>
                  <a:gd name="T71" fmla="*/ 295 h 296"/>
                  <a:gd name="T72" fmla="*/ 148 w 296"/>
                  <a:gd name="T73" fmla="*/ 296 h 296"/>
                  <a:gd name="T74" fmla="*/ 162 w 296"/>
                  <a:gd name="T75" fmla="*/ 295 h 296"/>
                  <a:gd name="T76" fmla="*/ 176 w 296"/>
                  <a:gd name="T77" fmla="*/ 293 h 296"/>
                  <a:gd name="T78" fmla="*/ 190 w 296"/>
                  <a:gd name="T79" fmla="*/ 289 h 296"/>
                  <a:gd name="T80" fmla="*/ 205 w 296"/>
                  <a:gd name="T81" fmla="*/ 285 h 296"/>
                  <a:gd name="T82" fmla="*/ 216 w 296"/>
                  <a:gd name="T83" fmla="*/ 278 h 296"/>
                  <a:gd name="T84" fmla="*/ 229 w 296"/>
                  <a:gd name="T85" fmla="*/ 271 h 296"/>
                  <a:gd name="T86" fmla="*/ 240 w 296"/>
                  <a:gd name="T87" fmla="*/ 262 h 296"/>
                  <a:gd name="T88" fmla="*/ 253 w 296"/>
                  <a:gd name="T89" fmla="*/ 253 h 296"/>
                  <a:gd name="T90" fmla="*/ 262 w 296"/>
                  <a:gd name="T91" fmla="*/ 240 h 296"/>
                  <a:gd name="T92" fmla="*/ 271 w 296"/>
                  <a:gd name="T93" fmla="*/ 229 h 296"/>
                  <a:gd name="T94" fmla="*/ 278 w 296"/>
                  <a:gd name="T95" fmla="*/ 217 h 296"/>
                  <a:gd name="T96" fmla="*/ 285 w 296"/>
                  <a:gd name="T97" fmla="*/ 205 h 296"/>
                  <a:gd name="T98" fmla="*/ 289 w 296"/>
                  <a:gd name="T99" fmla="*/ 190 h 296"/>
                  <a:gd name="T100" fmla="*/ 292 w 296"/>
                  <a:gd name="T101" fmla="*/ 177 h 296"/>
                  <a:gd name="T102" fmla="*/ 295 w 296"/>
                  <a:gd name="T103" fmla="*/ 162 h 296"/>
                  <a:gd name="T104" fmla="*/ 296 w 296"/>
                  <a:gd name="T105" fmla="*/ 14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96" y="148"/>
                    </a:moveTo>
                    <a:lnTo>
                      <a:pt x="295" y="132"/>
                    </a:lnTo>
                    <a:lnTo>
                      <a:pt x="292" y="118"/>
                    </a:lnTo>
                    <a:lnTo>
                      <a:pt x="289" y="104"/>
                    </a:lnTo>
                    <a:lnTo>
                      <a:pt x="285" y="91"/>
                    </a:lnTo>
                    <a:lnTo>
                      <a:pt x="271" y="65"/>
                    </a:lnTo>
                    <a:lnTo>
                      <a:pt x="253" y="44"/>
                    </a:lnTo>
                    <a:lnTo>
                      <a:pt x="240" y="32"/>
                    </a:lnTo>
                    <a:lnTo>
                      <a:pt x="229" y="24"/>
                    </a:lnTo>
                    <a:lnTo>
                      <a:pt x="216" y="16"/>
                    </a:lnTo>
                    <a:lnTo>
                      <a:pt x="205" y="11"/>
                    </a:lnTo>
                    <a:lnTo>
                      <a:pt x="190" y="5"/>
                    </a:lnTo>
                    <a:lnTo>
                      <a:pt x="176" y="3"/>
                    </a:lnTo>
                    <a:lnTo>
                      <a:pt x="162" y="0"/>
                    </a:lnTo>
                    <a:lnTo>
                      <a:pt x="148" y="0"/>
                    </a:lnTo>
                    <a:lnTo>
                      <a:pt x="117" y="3"/>
                    </a:lnTo>
                    <a:lnTo>
                      <a:pt x="91" y="11"/>
                    </a:lnTo>
                    <a:lnTo>
                      <a:pt x="66" y="24"/>
                    </a:lnTo>
                    <a:lnTo>
                      <a:pt x="45" y="44"/>
                    </a:lnTo>
                    <a:lnTo>
                      <a:pt x="24" y="65"/>
                    </a:lnTo>
                    <a:lnTo>
                      <a:pt x="10" y="91"/>
                    </a:lnTo>
                    <a:lnTo>
                      <a:pt x="2" y="118"/>
                    </a:lnTo>
                    <a:lnTo>
                      <a:pt x="0" y="148"/>
                    </a:lnTo>
                    <a:lnTo>
                      <a:pt x="0" y="162"/>
                    </a:lnTo>
                    <a:lnTo>
                      <a:pt x="2" y="177"/>
                    </a:lnTo>
                    <a:lnTo>
                      <a:pt x="5" y="190"/>
                    </a:lnTo>
                    <a:lnTo>
                      <a:pt x="10" y="205"/>
                    </a:lnTo>
                    <a:lnTo>
                      <a:pt x="16" y="217"/>
                    </a:lnTo>
                    <a:lnTo>
                      <a:pt x="24" y="229"/>
                    </a:lnTo>
                    <a:lnTo>
                      <a:pt x="33" y="240"/>
                    </a:lnTo>
                    <a:lnTo>
                      <a:pt x="45" y="253"/>
                    </a:lnTo>
                    <a:lnTo>
                      <a:pt x="66" y="271"/>
                    </a:lnTo>
                    <a:lnTo>
                      <a:pt x="91" y="285"/>
                    </a:lnTo>
                    <a:lnTo>
                      <a:pt x="104" y="289"/>
                    </a:lnTo>
                    <a:lnTo>
                      <a:pt x="117" y="293"/>
                    </a:lnTo>
                    <a:lnTo>
                      <a:pt x="132" y="295"/>
                    </a:lnTo>
                    <a:lnTo>
                      <a:pt x="148" y="296"/>
                    </a:lnTo>
                    <a:lnTo>
                      <a:pt x="162" y="295"/>
                    </a:lnTo>
                    <a:lnTo>
                      <a:pt x="176" y="293"/>
                    </a:lnTo>
                    <a:lnTo>
                      <a:pt x="190" y="289"/>
                    </a:lnTo>
                    <a:lnTo>
                      <a:pt x="205" y="285"/>
                    </a:lnTo>
                    <a:lnTo>
                      <a:pt x="216" y="278"/>
                    </a:lnTo>
                    <a:lnTo>
                      <a:pt x="229" y="271"/>
                    </a:lnTo>
                    <a:lnTo>
                      <a:pt x="240" y="262"/>
                    </a:lnTo>
                    <a:lnTo>
                      <a:pt x="253" y="253"/>
                    </a:lnTo>
                    <a:lnTo>
                      <a:pt x="262" y="240"/>
                    </a:lnTo>
                    <a:lnTo>
                      <a:pt x="271" y="229"/>
                    </a:lnTo>
                    <a:lnTo>
                      <a:pt x="278" y="217"/>
                    </a:lnTo>
                    <a:lnTo>
                      <a:pt x="285" y="205"/>
                    </a:lnTo>
                    <a:lnTo>
                      <a:pt x="289" y="190"/>
                    </a:lnTo>
                    <a:lnTo>
                      <a:pt x="292" y="177"/>
                    </a:lnTo>
                    <a:lnTo>
                      <a:pt x="295" y="162"/>
                    </a:lnTo>
                    <a:lnTo>
                      <a:pt x="296" y="1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474" name="ZoneTexte 473">
              <a:extLst>
                <a:ext uri="{FF2B5EF4-FFF2-40B4-BE49-F238E27FC236}">
                  <a16:creationId xmlns:a16="http://schemas.microsoft.com/office/drawing/2014/main" id="{89D84346-F5CE-D455-A27C-3E358B34FAA5}"/>
                </a:ext>
              </a:extLst>
            </p:cNvPr>
            <p:cNvSpPr txBox="1"/>
            <p:nvPr/>
          </p:nvSpPr>
          <p:spPr>
            <a:xfrm>
              <a:off x="1090360" y="5697274"/>
              <a:ext cx="269626" cy="276999"/>
            </a:xfrm>
            <a:prstGeom prst="rect">
              <a:avLst/>
            </a:prstGeom>
            <a:noFill/>
          </p:spPr>
          <p:txBody>
            <a:bodyPr wrap="none" rtlCol="0">
              <a:spAutoFit/>
            </a:bodyPr>
            <a:lstStyle/>
            <a:p>
              <a:pPr algn="ctr"/>
              <a:r>
                <a:rPr lang="fr-FR" sz="1200" dirty="0">
                  <a:latin typeface="Calibri" panose="020F0502020204030204" pitchFamily="34" charset="0"/>
                  <a:ea typeface="Calibri" panose="020F0502020204030204" pitchFamily="34" charset="0"/>
                  <a:cs typeface="Calibri" panose="020F0502020204030204" pitchFamily="34" charset="0"/>
                </a:rPr>
                <a:t>0</a:t>
              </a:r>
            </a:p>
          </p:txBody>
        </p:sp>
        <p:sp>
          <p:nvSpPr>
            <p:cNvPr id="475" name="ZoneTexte 474">
              <a:extLst>
                <a:ext uri="{FF2B5EF4-FFF2-40B4-BE49-F238E27FC236}">
                  <a16:creationId xmlns:a16="http://schemas.microsoft.com/office/drawing/2014/main" id="{6F724D95-3173-F25A-14F8-1B245ABE2369}"/>
                </a:ext>
              </a:extLst>
            </p:cNvPr>
            <p:cNvSpPr txBox="1"/>
            <p:nvPr/>
          </p:nvSpPr>
          <p:spPr>
            <a:xfrm>
              <a:off x="1482115" y="5697274"/>
              <a:ext cx="269626" cy="276999"/>
            </a:xfrm>
            <a:prstGeom prst="rect">
              <a:avLst/>
            </a:prstGeom>
            <a:noFill/>
          </p:spPr>
          <p:txBody>
            <a:bodyPr wrap="none" rtlCol="0">
              <a:spAutoFit/>
            </a:bodyPr>
            <a:lstStyle/>
            <a:p>
              <a:pPr algn="ctr"/>
              <a:r>
                <a:rPr lang="fr-FR" sz="1200" dirty="0">
                  <a:latin typeface="Calibri" panose="020F0502020204030204" pitchFamily="34" charset="0"/>
                  <a:ea typeface="Calibri" panose="020F0502020204030204" pitchFamily="34" charset="0"/>
                  <a:cs typeface="Calibri" panose="020F0502020204030204" pitchFamily="34" charset="0"/>
                </a:rPr>
                <a:t>6</a:t>
              </a:r>
            </a:p>
          </p:txBody>
        </p:sp>
        <p:sp>
          <p:nvSpPr>
            <p:cNvPr id="476" name="ZoneTexte 475">
              <a:extLst>
                <a:ext uri="{FF2B5EF4-FFF2-40B4-BE49-F238E27FC236}">
                  <a16:creationId xmlns:a16="http://schemas.microsoft.com/office/drawing/2014/main" id="{C46672C4-E92F-139A-D9C3-1CA49C1E95FF}"/>
                </a:ext>
              </a:extLst>
            </p:cNvPr>
            <p:cNvSpPr txBox="1"/>
            <p:nvPr/>
          </p:nvSpPr>
          <p:spPr>
            <a:xfrm>
              <a:off x="1837803" y="5697274"/>
              <a:ext cx="341760" cy="276999"/>
            </a:xfrm>
            <a:prstGeom prst="rect">
              <a:avLst/>
            </a:prstGeom>
            <a:noFill/>
          </p:spPr>
          <p:txBody>
            <a:bodyPr wrap="none" rtlCol="0">
              <a:spAutoFit/>
            </a:bodyPr>
            <a:lstStyle/>
            <a:p>
              <a:pPr algn="ctr"/>
              <a:r>
                <a:rPr lang="fr-FR" sz="1200" dirty="0">
                  <a:latin typeface="Calibri" panose="020F0502020204030204" pitchFamily="34" charset="0"/>
                  <a:ea typeface="Calibri" panose="020F0502020204030204" pitchFamily="34" charset="0"/>
                  <a:cs typeface="Calibri" panose="020F0502020204030204" pitchFamily="34" charset="0"/>
                </a:rPr>
                <a:t>12</a:t>
              </a:r>
            </a:p>
          </p:txBody>
        </p:sp>
        <p:sp>
          <p:nvSpPr>
            <p:cNvPr id="477" name="ZoneTexte 476">
              <a:extLst>
                <a:ext uri="{FF2B5EF4-FFF2-40B4-BE49-F238E27FC236}">
                  <a16:creationId xmlns:a16="http://schemas.microsoft.com/office/drawing/2014/main" id="{3CD1E0B9-3B63-26B3-0FD0-4161ED6A8051}"/>
                </a:ext>
              </a:extLst>
            </p:cNvPr>
            <p:cNvSpPr txBox="1"/>
            <p:nvPr/>
          </p:nvSpPr>
          <p:spPr>
            <a:xfrm>
              <a:off x="2229558" y="5697274"/>
              <a:ext cx="341760" cy="276999"/>
            </a:xfrm>
            <a:prstGeom prst="rect">
              <a:avLst/>
            </a:prstGeom>
            <a:noFill/>
          </p:spPr>
          <p:txBody>
            <a:bodyPr wrap="none" rtlCol="0">
              <a:spAutoFit/>
            </a:bodyPr>
            <a:lstStyle/>
            <a:p>
              <a:pPr algn="ctr"/>
              <a:r>
                <a:rPr lang="fr-FR" sz="1200" dirty="0">
                  <a:latin typeface="Calibri" panose="020F0502020204030204" pitchFamily="34" charset="0"/>
                  <a:ea typeface="Calibri" panose="020F0502020204030204" pitchFamily="34" charset="0"/>
                  <a:cs typeface="Calibri" panose="020F0502020204030204" pitchFamily="34" charset="0"/>
                </a:rPr>
                <a:t>18</a:t>
              </a:r>
            </a:p>
          </p:txBody>
        </p:sp>
        <p:sp>
          <p:nvSpPr>
            <p:cNvPr id="478" name="ZoneTexte 477">
              <a:extLst>
                <a:ext uri="{FF2B5EF4-FFF2-40B4-BE49-F238E27FC236}">
                  <a16:creationId xmlns:a16="http://schemas.microsoft.com/office/drawing/2014/main" id="{977E5B1B-56A8-EF64-451C-C9C60A4ADCF9}"/>
                </a:ext>
              </a:extLst>
            </p:cNvPr>
            <p:cNvSpPr txBox="1"/>
            <p:nvPr/>
          </p:nvSpPr>
          <p:spPr>
            <a:xfrm>
              <a:off x="2621313" y="5697274"/>
              <a:ext cx="341760" cy="276999"/>
            </a:xfrm>
            <a:prstGeom prst="rect">
              <a:avLst/>
            </a:prstGeom>
            <a:noFill/>
          </p:spPr>
          <p:txBody>
            <a:bodyPr wrap="none" rtlCol="0">
              <a:spAutoFit/>
            </a:bodyPr>
            <a:lstStyle/>
            <a:p>
              <a:pPr algn="ctr"/>
              <a:r>
                <a:rPr lang="fr-FR" sz="1200" dirty="0">
                  <a:latin typeface="Calibri" panose="020F0502020204030204" pitchFamily="34" charset="0"/>
                  <a:ea typeface="Calibri" panose="020F0502020204030204" pitchFamily="34" charset="0"/>
                  <a:cs typeface="Calibri" panose="020F0502020204030204" pitchFamily="34" charset="0"/>
                </a:rPr>
                <a:t>24</a:t>
              </a:r>
            </a:p>
          </p:txBody>
        </p:sp>
        <p:sp>
          <p:nvSpPr>
            <p:cNvPr id="479" name="ZoneTexte 478">
              <a:extLst>
                <a:ext uri="{FF2B5EF4-FFF2-40B4-BE49-F238E27FC236}">
                  <a16:creationId xmlns:a16="http://schemas.microsoft.com/office/drawing/2014/main" id="{3F7FCE97-5C2E-F213-9F15-52BD36609D78}"/>
                </a:ext>
              </a:extLst>
            </p:cNvPr>
            <p:cNvSpPr txBox="1"/>
            <p:nvPr/>
          </p:nvSpPr>
          <p:spPr>
            <a:xfrm>
              <a:off x="3013068" y="5697274"/>
              <a:ext cx="341760" cy="276999"/>
            </a:xfrm>
            <a:prstGeom prst="rect">
              <a:avLst/>
            </a:prstGeom>
            <a:noFill/>
          </p:spPr>
          <p:txBody>
            <a:bodyPr wrap="none" rtlCol="0">
              <a:spAutoFit/>
            </a:bodyPr>
            <a:lstStyle/>
            <a:p>
              <a:pPr algn="ctr"/>
              <a:r>
                <a:rPr lang="fr-FR" sz="1200" dirty="0">
                  <a:latin typeface="Calibri" panose="020F0502020204030204" pitchFamily="34" charset="0"/>
                  <a:ea typeface="Calibri" panose="020F0502020204030204" pitchFamily="34" charset="0"/>
                  <a:cs typeface="Calibri" panose="020F0502020204030204" pitchFamily="34" charset="0"/>
                </a:rPr>
                <a:t>30</a:t>
              </a:r>
            </a:p>
          </p:txBody>
        </p:sp>
        <p:sp>
          <p:nvSpPr>
            <p:cNvPr id="480" name="ZoneTexte 479">
              <a:extLst>
                <a:ext uri="{FF2B5EF4-FFF2-40B4-BE49-F238E27FC236}">
                  <a16:creationId xmlns:a16="http://schemas.microsoft.com/office/drawing/2014/main" id="{EC21C10F-6998-1AC6-8DB5-F79F52D0F2E9}"/>
                </a:ext>
              </a:extLst>
            </p:cNvPr>
            <p:cNvSpPr txBox="1"/>
            <p:nvPr/>
          </p:nvSpPr>
          <p:spPr>
            <a:xfrm>
              <a:off x="3404823" y="5697274"/>
              <a:ext cx="341760" cy="276999"/>
            </a:xfrm>
            <a:prstGeom prst="rect">
              <a:avLst/>
            </a:prstGeom>
            <a:noFill/>
          </p:spPr>
          <p:txBody>
            <a:bodyPr wrap="none" rtlCol="0">
              <a:spAutoFit/>
            </a:bodyPr>
            <a:lstStyle/>
            <a:p>
              <a:pPr algn="ctr"/>
              <a:r>
                <a:rPr lang="fr-FR" sz="1200" dirty="0">
                  <a:latin typeface="Calibri" panose="020F0502020204030204" pitchFamily="34" charset="0"/>
                  <a:ea typeface="Calibri" panose="020F0502020204030204" pitchFamily="34" charset="0"/>
                  <a:cs typeface="Calibri" panose="020F0502020204030204" pitchFamily="34" charset="0"/>
                </a:rPr>
                <a:t>36</a:t>
              </a:r>
            </a:p>
          </p:txBody>
        </p:sp>
        <p:sp>
          <p:nvSpPr>
            <p:cNvPr id="481" name="ZoneTexte 480">
              <a:extLst>
                <a:ext uri="{FF2B5EF4-FFF2-40B4-BE49-F238E27FC236}">
                  <a16:creationId xmlns:a16="http://schemas.microsoft.com/office/drawing/2014/main" id="{9AABA273-5F04-B28D-DB5A-F4CCFEB5AC6C}"/>
                </a:ext>
              </a:extLst>
            </p:cNvPr>
            <p:cNvSpPr txBox="1"/>
            <p:nvPr/>
          </p:nvSpPr>
          <p:spPr>
            <a:xfrm>
              <a:off x="3796578" y="5697274"/>
              <a:ext cx="341760" cy="276999"/>
            </a:xfrm>
            <a:prstGeom prst="rect">
              <a:avLst/>
            </a:prstGeom>
            <a:noFill/>
          </p:spPr>
          <p:txBody>
            <a:bodyPr wrap="none" rtlCol="0">
              <a:spAutoFit/>
            </a:bodyPr>
            <a:lstStyle/>
            <a:p>
              <a:pPr algn="ctr"/>
              <a:r>
                <a:rPr lang="fr-FR" sz="1200" dirty="0">
                  <a:latin typeface="Calibri" panose="020F0502020204030204" pitchFamily="34" charset="0"/>
                  <a:ea typeface="Calibri" panose="020F0502020204030204" pitchFamily="34" charset="0"/>
                  <a:cs typeface="Calibri" panose="020F0502020204030204" pitchFamily="34" charset="0"/>
                </a:rPr>
                <a:t>42</a:t>
              </a:r>
            </a:p>
          </p:txBody>
        </p:sp>
        <p:sp>
          <p:nvSpPr>
            <p:cNvPr id="482" name="ZoneTexte 481">
              <a:extLst>
                <a:ext uri="{FF2B5EF4-FFF2-40B4-BE49-F238E27FC236}">
                  <a16:creationId xmlns:a16="http://schemas.microsoft.com/office/drawing/2014/main" id="{08289DC6-C49D-5180-E11C-A7CAE866407D}"/>
                </a:ext>
              </a:extLst>
            </p:cNvPr>
            <p:cNvSpPr txBox="1"/>
            <p:nvPr/>
          </p:nvSpPr>
          <p:spPr>
            <a:xfrm>
              <a:off x="4188333" y="5697274"/>
              <a:ext cx="341760" cy="276999"/>
            </a:xfrm>
            <a:prstGeom prst="rect">
              <a:avLst/>
            </a:prstGeom>
            <a:noFill/>
          </p:spPr>
          <p:txBody>
            <a:bodyPr wrap="none" rtlCol="0">
              <a:spAutoFit/>
            </a:bodyPr>
            <a:lstStyle/>
            <a:p>
              <a:pPr algn="ctr"/>
              <a:r>
                <a:rPr lang="fr-FR" sz="1200" dirty="0">
                  <a:latin typeface="Calibri" panose="020F0502020204030204" pitchFamily="34" charset="0"/>
                  <a:ea typeface="Calibri" panose="020F0502020204030204" pitchFamily="34" charset="0"/>
                  <a:cs typeface="Calibri" panose="020F0502020204030204" pitchFamily="34" charset="0"/>
                </a:rPr>
                <a:t>48</a:t>
              </a:r>
            </a:p>
          </p:txBody>
        </p:sp>
        <p:sp>
          <p:nvSpPr>
            <p:cNvPr id="483" name="ZoneTexte 482">
              <a:extLst>
                <a:ext uri="{FF2B5EF4-FFF2-40B4-BE49-F238E27FC236}">
                  <a16:creationId xmlns:a16="http://schemas.microsoft.com/office/drawing/2014/main" id="{00BFBEA9-0A59-ED7A-4FFC-13D416961336}"/>
                </a:ext>
              </a:extLst>
            </p:cNvPr>
            <p:cNvSpPr txBox="1"/>
            <p:nvPr/>
          </p:nvSpPr>
          <p:spPr>
            <a:xfrm>
              <a:off x="4580088" y="5697274"/>
              <a:ext cx="341760" cy="276999"/>
            </a:xfrm>
            <a:prstGeom prst="rect">
              <a:avLst/>
            </a:prstGeom>
            <a:noFill/>
          </p:spPr>
          <p:txBody>
            <a:bodyPr wrap="none" rtlCol="0">
              <a:spAutoFit/>
            </a:bodyPr>
            <a:lstStyle/>
            <a:p>
              <a:pPr algn="ctr"/>
              <a:r>
                <a:rPr lang="fr-FR" sz="1200" dirty="0">
                  <a:latin typeface="Calibri" panose="020F0502020204030204" pitchFamily="34" charset="0"/>
                  <a:ea typeface="Calibri" panose="020F0502020204030204" pitchFamily="34" charset="0"/>
                  <a:cs typeface="Calibri" panose="020F0502020204030204" pitchFamily="34" charset="0"/>
                </a:rPr>
                <a:t>54</a:t>
              </a:r>
            </a:p>
          </p:txBody>
        </p:sp>
        <p:sp>
          <p:nvSpPr>
            <p:cNvPr id="484" name="ZoneTexte 483">
              <a:extLst>
                <a:ext uri="{FF2B5EF4-FFF2-40B4-BE49-F238E27FC236}">
                  <a16:creationId xmlns:a16="http://schemas.microsoft.com/office/drawing/2014/main" id="{7A956D7A-CA18-8D70-21A0-1B1790C908CD}"/>
                </a:ext>
              </a:extLst>
            </p:cNvPr>
            <p:cNvSpPr txBox="1"/>
            <p:nvPr/>
          </p:nvSpPr>
          <p:spPr>
            <a:xfrm>
              <a:off x="4971843" y="5697274"/>
              <a:ext cx="341760" cy="276999"/>
            </a:xfrm>
            <a:prstGeom prst="rect">
              <a:avLst/>
            </a:prstGeom>
            <a:noFill/>
          </p:spPr>
          <p:txBody>
            <a:bodyPr wrap="none" rtlCol="0">
              <a:spAutoFit/>
            </a:bodyPr>
            <a:lstStyle/>
            <a:p>
              <a:pPr algn="ctr"/>
              <a:r>
                <a:rPr lang="fr-FR" sz="1200" dirty="0">
                  <a:latin typeface="Calibri" panose="020F0502020204030204" pitchFamily="34" charset="0"/>
                  <a:ea typeface="Calibri" panose="020F0502020204030204" pitchFamily="34" charset="0"/>
                  <a:cs typeface="Calibri" panose="020F0502020204030204" pitchFamily="34" charset="0"/>
                </a:rPr>
                <a:t>60</a:t>
              </a:r>
            </a:p>
          </p:txBody>
        </p:sp>
        <p:sp>
          <p:nvSpPr>
            <p:cNvPr id="485" name="ZoneTexte 484">
              <a:extLst>
                <a:ext uri="{FF2B5EF4-FFF2-40B4-BE49-F238E27FC236}">
                  <a16:creationId xmlns:a16="http://schemas.microsoft.com/office/drawing/2014/main" id="{CAF7C11F-5721-372E-EEAA-1D71846628B6}"/>
                </a:ext>
              </a:extLst>
            </p:cNvPr>
            <p:cNvSpPr txBox="1"/>
            <p:nvPr/>
          </p:nvSpPr>
          <p:spPr>
            <a:xfrm>
              <a:off x="5363598" y="5697274"/>
              <a:ext cx="341760" cy="276999"/>
            </a:xfrm>
            <a:prstGeom prst="rect">
              <a:avLst/>
            </a:prstGeom>
            <a:noFill/>
          </p:spPr>
          <p:txBody>
            <a:bodyPr wrap="none" rtlCol="0">
              <a:spAutoFit/>
            </a:bodyPr>
            <a:lstStyle/>
            <a:p>
              <a:pPr algn="ctr"/>
              <a:r>
                <a:rPr lang="fr-FR" sz="1200" dirty="0">
                  <a:latin typeface="Calibri" panose="020F0502020204030204" pitchFamily="34" charset="0"/>
                  <a:ea typeface="Calibri" panose="020F0502020204030204" pitchFamily="34" charset="0"/>
                  <a:cs typeface="Calibri" panose="020F0502020204030204" pitchFamily="34" charset="0"/>
                </a:rPr>
                <a:t>66</a:t>
              </a:r>
            </a:p>
          </p:txBody>
        </p:sp>
        <p:sp>
          <p:nvSpPr>
            <p:cNvPr id="486" name="ZoneTexte 485">
              <a:extLst>
                <a:ext uri="{FF2B5EF4-FFF2-40B4-BE49-F238E27FC236}">
                  <a16:creationId xmlns:a16="http://schemas.microsoft.com/office/drawing/2014/main" id="{5CBA9035-015D-53EE-2B6E-09E4DA7B7698}"/>
                </a:ext>
              </a:extLst>
            </p:cNvPr>
            <p:cNvSpPr txBox="1"/>
            <p:nvPr/>
          </p:nvSpPr>
          <p:spPr>
            <a:xfrm>
              <a:off x="710768" y="5475200"/>
              <a:ext cx="458780" cy="276999"/>
            </a:xfrm>
            <a:prstGeom prst="rect">
              <a:avLst/>
            </a:prstGeom>
            <a:noFill/>
          </p:spPr>
          <p:txBody>
            <a:bodyPr wrap="none" rtlCol="0">
              <a:spAutoFit/>
            </a:bodyPr>
            <a:lstStyle/>
            <a:p>
              <a:pPr algn="r"/>
              <a:r>
                <a:rPr lang="fr-FR" sz="1200" dirty="0">
                  <a:latin typeface="Calibri" panose="020F0502020204030204" pitchFamily="34" charset="0"/>
                  <a:ea typeface="Calibri" panose="020F0502020204030204" pitchFamily="34" charset="0"/>
                  <a:cs typeface="Calibri" panose="020F0502020204030204" pitchFamily="34" charset="0"/>
                </a:rPr>
                <a:t>0,01</a:t>
              </a:r>
            </a:p>
          </p:txBody>
        </p:sp>
        <p:sp>
          <p:nvSpPr>
            <p:cNvPr id="487" name="ZoneTexte 486">
              <a:extLst>
                <a:ext uri="{FF2B5EF4-FFF2-40B4-BE49-F238E27FC236}">
                  <a16:creationId xmlns:a16="http://schemas.microsoft.com/office/drawing/2014/main" id="{6F78E9A4-AE74-D3D9-9B74-9386CEFB2D9A}"/>
                </a:ext>
              </a:extLst>
            </p:cNvPr>
            <p:cNvSpPr txBox="1"/>
            <p:nvPr/>
          </p:nvSpPr>
          <p:spPr>
            <a:xfrm>
              <a:off x="789316" y="4965565"/>
              <a:ext cx="380232" cy="276999"/>
            </a:xfrm>
            <a:prstGeom prst="rect">
              <a:avLst/>
            </a:prstGeom>
            <a:noFill/>
          </p:spPr>
          <p:txBody>
            <a:bodyPr wrap="none" rtlCol="0">
              <a:spAutoFit/>
            </a:bodyPr>
            <a:lstStyle/>
            <a:p>
              <a:pPr algn="r"/>
              <a:r>
                <a:rPr lang="fr-FR" sz="1200" dirty="0">
                  <a:latin typeface="Calibri" panose="020F0502020204030204" pitchFamily="34" charset="0"/>
                  <a:ea typeface="Calibri" panose="020F0502020204030204" pitchFamily="34" charset="0"/>
                  <a:cs typeface="Calibri" panose="020F0502020204030204" pitchFamily="34" charset="0"/>
                </a:rPr>
                <a:t>0,1</a:t>
              </a:r>
            </a:p>
          </p:txBody>
        </p:sp>
        <p:sp>
          <p:nvSpPr>
            <p:cNvPr id="488" name="ZoneTexte 487">
              <a:extLst>
                <a:ext uri="{FF2B5EF4-FFF2-40B4-BE49-F238E27FC236}">
                  <a16:creationId xmlns:a16="http://schemas.microsoft.com/office/drawing/2014/main" id="{D50650F0-CEED-0F99-B30E-3278030D087E}"/>
                </a:ext>
              </a:extLst>
            </p:cNvPr>
            <p:cNvSpPr txBox="1"/>
            <p:nvPr/>
          </p:nvSpPr>
          <p:spPr>
            <a:xfrm>
              <a:off x="906334" y="4455930"/>
              <a:ext cx="263214" cy="276999"/>
            </a:xfrm>
            <a:prstGeom prst="rect">
              <a:avLst/>
            </a:prstGeom>
            <a:noFill/>
          </p:spPr>
          <p:txBody>
            <a:bodyPr wrap="none" rtlCol="0">
              <a:spAutoFit/>
            </a:bodyPr>
            <a:lstStyle/>
            <a:p>
              <a:pPr algn="r"/>
              <a:r>
                <a:rPr lang="fr-FR" sz="1200" dirty="0">
                  <a:latin typeface="Calibri" panose="020F0502020204030204" pitchFamily="34" charset="0"/>
                  <a:ea typeface="Calibri" panose="020F0502020204030204" pitchFamily="34" charset="0"/>
                  <a:cs typeface="Calibri" panose="020F0502020204030204" pitchFamily="34" charset="0"/>
                </a:rPr>
                <a:t>1</a:t>
              </a:r>
            </a:p>
          </p:txBody>
        </p:sp>
        <p:sp>
          <p:nvSpPr>
            <p:cNvPr id="489" name="ZoneTexte 488">
              <a:extLst>
                <a:ext uri="{FF2B5EF4-FFF2-40B4-BE49-F238E27FC236}">
                  <a16:creationId xmlns:a16="http://schemas.microsoft.com/office/drawing/2014/main" id="{8C988D5F-25BD-FFC1-2EAA-29D3DDAEE605}"/>
                </a:ext>
              </a:extLst>
            </p:cNvPr>
            <p:cNvSpPr txBox="1"/>
            <p:nvPr/>
          </p:nvSpPr>
          <p:spPr>
            <a:xfrm>
              <a:off x="827788" y="3946295"/>
              <a:ext cx="341760" cy="276999"/>
            </a:xfrm>
            <a:prstGeom prst="rect">
              <a:avLst/>
            </a:prstGeom>
            <a:noFill/>
          </p:spPr>
          <p:txBody>
            <a:bodyPr wrap="none" rtlCol="0">
              <a:spAutoFit/>
            </a:bodyPr>
            <a:lstStyle/>
            <a:p>
              <a:pPr algn="r"/>
              <a:r>
                <a:rPr lang="fr-FR" sz="1200" dirty="0">
                  <a:latin typeface="Calibri" panose="020F0502020204030204" pitchFamily="34" charset="0"/>
                  <a:ea typeface="Calibri" panose="020F0502020204030204" pitchFamily="34" charset="0"/>
                  <a:cs typeface="Calibri" panose="020F0502020204030204" pitchFamily="34" charset="0"/>
                </a:rPr>
                <a:t>10</a:t>
              </a:r>
            </a:p>
          </p:txBody>
        </p:sp>
        <p:sp>
          <p:nvSpPr>
            <p:cNvPr id="490" name="ZoneTexte 489">
              <a:extLst>
                <a:ext uri="{FF2B5EF4-FFF2-40B4-BE49-F238E27FC236}">
                  <a16:creationId xmlns:a16="http://schemas.microsoft.com/office/drawing/2014/main" id="{698B6870-7036-331F-AFF5-D0B5747FD7FC}"/>
                </a:ext>
              </a:extLst>
            </p:cNvPr>
            <p:cNvSpPr txBox="1"/>
            <p:nvPr/>
          </p:nvSpPr>
          <p:spPr>
            <a:xfrm>
              <a:off x="749240" y="3436660"/>
              <a:ext cx="420308" cy="276999"/>
            </a:xfrm>
            <a:prstGeom prst="rect">
              <a:avLst/>
            </a:prstGeom>
            <a:noFill/>
          </p:spPr>
          <p:txBody>
            <a:bodyPr wrap="none" rtlCol="0">
              <a:spAutoFit/>
            </a:bodyPr>
            <a:lstStyle/>
            <a:p>
              <a:pPr algn="r"/>
              <a:r>
                <a:rPr lang="fr-FR" sz="1200" dirty="0">
                  <a:latin typeface="Calibri" panose="020F0502020204030204" pitchFamily="34" charset="0"/>
                  <a:ea typeface="Calibri" panose="020F0502020204030204" pitchFamily="34" charset="0"/>
                  <a:cs typeface="Calibri" panose="020F0502020204030204" pitchFamily="34" charset="0"/>
                </a:rPr>
                <a:t>100</a:t>
              </a:r>
            </a:p>
          </p:txBody>
        </p:sp>
        <p:sp>
          <p:nvSpPr>
            <p:cNvPr id="491" name="ZoneTexte 490">
              <a:extLst>
                <a:ext uri="{FF2B5EF4-FFF2-40B4-BE49-F238E27FC236}">
                  <a16:creationId xmlns:a16="http://schemas.microsoft.com/office/drawing/2014/main" id="{756B054A-B246-F198-FEAC-69FF16F6508D}"/>
                </a:ext>
              </a:extLst>
            </p:cNvPr>
            <p:cNvSpPr txBox="1"/>
            <p:nvPr/>
          </p:nvSpPr>
          <p:spPr>
            <a:xfrm>
              <a:off x="670692" y="2927025"/>
              <a:ext cx="498856" cy="276999"/>
            </a:xfrm>
            <a:prstGeom prst="rect">
              <a:avLst/>
            </a:prstGeom>
            <a:noFill/>
          </p:spPr>
          <p:txBody>
            <a:bodyPr wrap="none" rtlCol="0">
              <a:spAutoFit/>
            </a:bodyPr>
            <a:lstStyle/>
            <a:p>
              <a:pPr algn="r"/>
              <a:r>
                <a:rPr lang="fr-FR" sz="1200" dirty="0">
                  <a:latin typeface="Calibri" panose="020F0502020204030204" pitchFamily="34" charset="0"/>
                  <a:ea typeface="Calibri" panose="020F0502020204030204" pitchFamily="34" charset="0"/>
                  <a:cs typeface="Calibri" panose="020F0502020204030204" pitchFamily="34" charset="0"/>
                </a:rPr>
                <a:t>1000</a:t>
              </a:r>
            </a:p>
          </p:txBody>
        </p:sp>
        <p:sp>
          <p:nvSpPr>
            <p:cNvPr id="493" name="ZoneTexte 492">
              <a:extLst>
                <a:ext uri="{FF2B5EF4-FFF2-40B4-BE49-F238E27FC236}">
                  <a16:creationId xmlns:a16="http://schemas.microsoft.com/office/drawing/2014/main" id="{13A8F4CA-4204-2BAF-6F7C-2638C14F5336}"/>
                </a:ext>
              </a:extLst>
            </p:cNvPr>
            <p:cNvSpPr txBox="1"/>
            <p:nvPr/>
          </p:nvSpPr>
          <p:spPr>
            <a:xfrm>
              <a:off x="2721472" y="2898657"/>
              <a:ext cx="458780" cy="307777"/>
            </a:xfrm>
            <a:prstGeom prst="rect">
              <a:avLst/>
            </a:prstGeom>
            <a:noFill/>
          </p:spPr>
          <p:txBody>
            <a:bodyPr wrap="none" rtlCol="0">
              <a:spAutoFit/>
            </a:bodyPr>
            <a:lstStyle/>
            <a:p>
              <a:r>
                <a:rPr lang="fr-FR" sz="1400" b="1" dirty="0">
                  <a:latin typeface="+mj-lt"/>
                  <a:ea typeface="Calibri" panose="020F0502020204030204" pitchFamily="34" charset="0"/>
                  <a:cs typeface="Calibri" panose="020F0502020204030204" pitchFamily="34" charset="0"/>
                </a:rPr>
                <a:t>300</a:t>
              </a:r>
            </a:p>
          </p:txBody>
        </p:sp>
        <p:sp>
          <p:nvSpPr>
            <p:cNvPr id="494" name="ZoneTexte 493">
              <a:extLst>
                <a:ext uri="{FF2B5EF4-FFF2-40B4-BE49-F238E27FC236}">
                  <a16:creationId xmlns:a16="http://schemas.microsoft.com/office/drawing/2014/main" id="{9CE14F36-8C87-BAD6-A279-5696C2A8702F}"/>
                </a:ext>
              </a:extLst>
            </p:cNvPr>
            <p:cNvSpPr txBox="1"/>
            <p:nvPr/>
          </p:nvSpPr>
          <p:spPr>
            <a:xfrm>
              <a:off x="2721472" y="3186289"/>
              <a:ext cx="458780" cy="307777"/>
            </a:xfrm>
            <a:prstGeom prst="rect">
              <a:avLst/>
            </a:prstGeom>
            <a:noFill/>
          </p:spPr>
          <p:txBody>
            <a:bodyPr wrap="none" rtlCol="0">
              <a:spAutoFit/>
            </a:bodyPr>
            <a:lstStyle/>
            <a:p>
              <a:r>
                <a:rPr lang="fr-FR" sz="1400" b="1" dirty="0">
                  <a:latin typeface="+mj-lt"/>
                  <a:ea typeface="Calibri" panose="020F0502020204030204" pitchFamily="34" charset="0"/>
                  <a:cs typeface="Calibri" panose="020F0502020204030204" pitchFamily="34" charset="0"/>
                </a:rPr>
                <a:t>400</a:t>
              </a:r>
            </a:p>
          </p:txBody>
        </p:sp>
        <p:sp>
          <p:nvSpPr>
            <p:cNvPr id="495" name="ZoneTexte 494">
              <a:extLst>
                <a:ext uri="{FF2B5EF4-FFF2-40B4-BE49-F238E27FC236}">
                  <a16:creationId xmlns:a16="http://schemas.microsoft.com/office/drawing/2014/main" id="{C18DDA19-B7C3-64DE-6363-E0B21E41AEF8}"/>
                </a:ext>
              </a:extLst>
            </p:cNvPr>
            <p:cNvSpPr txBox="1"/>
            <p:nvPr/>
          </p:nvSpPr>
          <p:spPr>
            <a:xfrm>
              <a:off x="3664678" y="2898657"/>
              <a:ext cx="458780" cy="307777"/>
            </a:xfrm>
            <a:prstGeom prst="rect">
              <a:avLst/>
            </a:prstGeom>
            <a:noFill/>
          </p:spPr>
          <p:txBody>
            <a:bodyPr wrap="none" rtlCol="0">
              <a:spAutoFit/>
            </a:bodyPr>
            <a:lstStyle/>
            <a:p>
              <a:r>
                <a:rPr lang="fr-FR" sz="1400" b="1" dirty="0">
                  <a:latin typeface="+mj-lt"/>
                  <a:ea typeface="Calibri" panose="020F0502020204030204" pitchFamily="34" charset="0"/>
                  <a:cs typeface="Calibri" panose="020F0502020204030204" pitchFamily="34" charset="0"/>
                </a:rPr>
                <a:t>301</a:t>
              </a:r>
            </a:p>
          </p:txBody>
        </p:sp>
        <p:sp>
          <p:nvSpPr>
            <p:cNvPr id="496" name="ZoneTexte 495">
              <a:extLst>
                <a:ext uri="{FF2B5EF4-FFF2-40B4-BE49-F238E27FC236}">
                  <a16:creationId xmlns:a16="http://schemas.microsoft.com/office/drawing/2014/main" id="{18C40939-6DD9-EE8C-52E9-3E947F3061E0}"/>
                </a:ext>
              </a:extLst>
            </p:cNvPr>
            <p:cNvSpPr txBox="1"/>
            <p:nvPr/>
          </p:nvSpPr>
          <p:spPr>
            <a:xfrm>
              <a:off x="3664678" y="3186289"/>
              <a:ext cx="458780" cy="307777"/>
            </a:xfrm>
            <a:prstGeom prst="rect">
              <a:avLst/>
            </a:prstGeom>
            <a:noFill/>
          </p:spPr>
          <p:txBody>
            <a:bodyPr wrap="none" rtlCol="0">
              <a:spAutoFit/>
            </a:bodyPr>
            <a:lstStyle/>
            <a:p>
              <a:r>
                <a:rPr lang="fr-FR" sz="1400" b="1" dirty="0">
                  <a:latin typeface="+mj-lt"/>
                  <a:ea typeface="Calibri" panose="020F0502020204030204" pitchFamily="34" charset="0"/>
                  <a:cs typeface="Calibri" panose="020F0502020204030204" pitchFamily="34" charset="0"/>
                </a:rPr>
                <a:t>401</a:t>
              </a:r>
            </a:p>
          </p:txBody>
        </p:sp>
        <p:sp>
          <p:nvSpPr>
            <p:cNvPr id="497" name="ZoneTexte 496">
              <a:extLst>
                <a:ext uri="{FF2B5EF4-FFF2-40B4-BE49-F238E27FC236}">
                  <a16:creationId xmlns:a16="http://schemas.microsoft.com/office/drawing/2014/main" id="{CBFE212C-7917-BAF2-8FCD-6520C8C3846C}"/>
                </a:ext>
              </a:extLst>
            </p:cNvPr>
            <p:cNvSpPr txBox="1"/>
            <p:nvPr/>
          </p:nvSpPr>
          <p:spPr>
            <a:xfrm>
              <a:off x="4652489" y="2898657"/>
              <a:ext cx="458780" cy="307777"/>
            </a:xfrm>
            <a:prstGeom prst="rect">
              <a:avLst/>
            </a:prstGeom>
            <a:noFill/>
          </p:spPr>
          <p:txBody>
            <a:bodyPr wrap="none" rtlCol="0">
              <a:spAutoFit/>
            </a:bodyPr>
            <a:lstStyle/>
            <a:p>
              <a:r>
                <a:rPr lang="fr-FR" sz="1400" b="1" dirty="0">
                  <a:latin typeface="+mj-lt"/>
                  <a:ea typeface="Calibri" panose="020F0502020204030204" pitchFamily="34" charset="0"/>
                  <a:cs typeface="Calibri" panose="020F0502020204030204" pitchFamily="34" charset="0"/>
                </a:rPr>
                <a:t>302</a:t>
              </a:r>
            </a:p>
          </p:txBody>
        </p:sp>
        <p:sp>
          <p:nvSpPr>
            <p:cNvPr id="498" name="ZoneTexte 497">
              <a:extLst>
                <a:ext uri="{FF2B5EF4-FFF2-40B4-BE49-F238E27FC236}">
                  <a16:creationId xmlns:a16="http://schemas.microsoft.com/office/drawing/2014/main" id="{AA86F3FE-9761-6A60-0043-F4FA30AB01C4}"/>
                </a:ext>
              </a:extLst>
            </p:cNvPr>
            <p:cNvSpPr txBox="1"/>
            <p:nvPr/>
          </p:nvSpPr>
          <p:spPr>
            <a:xfrm>
              <a:off x="4652489" y="3186289"/>
              <a:ext cx="458780" cy="307777"/>
            </a:xfrm>
            <a:prstGeom prst="rect">
              <a:avLst/>
            </a:prstGeom>
            <a:noFill/>
          </p:spPr>
          <p:txBody>
            <a:bodyPr wrap="none" rtlCol="0">
              <a:spAutoFit/>
            </a:bodyPr>
            <a:lstStyle/>
            <a:p>
              <a:r>
                <a:rPr lang="fr-FR" sz="1400" b="1" dirty="0">
                  <a:latin typeface="+mj-lt"/>
                  <a:ea typeface="Calibri" panose="020F0502020204030204" pitchFamily="34" charset="0"/>
                  <a:cs typeface="Calibri" panose="020F0502020204030204" pitchFamily="34" charset="0"/>
                </a:rPr>
                <a:t>402</a:t>
              </a:r>
            </a:p>
          </p:txBody>
        </p:sp>
        <p:sp>
          <p:nvSpPr>
            <p:cNvPr id="499" name="ZoneTexte 498">
              <a:extLst>
                <a:ext uri="{FF2B5EF4-FFF2-40B4-BE49-F238E27FC236}">
                  <a16:creationId xmlns:a16="http://schemas.microsoft.com/office/drawing/2014/main" id="{3AE32570-DDCD-6FBA-A838-9C350CB7296F}"/>
                </a:ext>
              </a:extLst>
            </p:cNvPr>
            <p:cNvSpPr txBox="1"/>
            <p:nvPr/>
          </p:nvSpPr>
          <p:spPr>
            <a:xfrm>
              <a:off x="1711986" y="2898657"/>
              <a:ext cx="892039" cy="307777"/>
            </a:xfrm>
            <a:prstGeom prst="rect">
              <a:avLst/>
            </a:prstGeom>
            <a:noFill/>
          </p:spPr>
          <p:txBody>
            <a:bodyPr wrap="none" rtlCol="0">
              <a:spAutoFit/>
            </a:bodyPr>
            <a:lstStyle/>
            <a:p>
              <a:r>
                <a:rPr lang="fr-FR" sz="1400" b="1" dirty="0">
                  <a:latin typeface="+mj-lt"/>
                  <a:ea typeface="Calibri" panose="020F0502020204030204" pitchFamily="34" charset="0"/>
                  <a:cs typeface="Calibri" panose="020F0502020204030204" pitchFamily="34" charset="0"/>
                </a:rPr>
                <a:t>40 mg/kg</a:t>
              </a:r>
            </a:p>
          </p:txBody>
        </p:sp>
        <p:sp>
          <p:nvSpPr>
            <p:cNvPr id="500" name="ZoneTexte 499">
              <a:extLst>
                <a:ext uri="{FF2B5EF4-FFF2-40B4-BE49-F238E27FC236}">
                  <a16:creationId xmlns:a16="http://schemas.microsoft.com/office/drawing/2014/main" id="{21F6F6F4-5027-40DB-73D6-F4D9BCE05C9F}"/>
                </a:ext>
              </a:extLst>
            </p:cNvPr>
            <p:cNvSpPr txBox="1"/>
            <p:nvPr/>
          </p:nvSpPr>
          <p:spPr>
            <a:xfrm>
              <a:off x="1711986" y="3186289"/>
              <a:ext cx="892039" cy="307777"/>
            </a:xfrm>
            <a:prstGeom prst="rect">
              <a:avLst/>
            </a:prstGeom>
            <a:noFill/>
          </p:spPr>
          <p:txBody>
            <a:bodyPr wrap="none" rtlCol="0">
              <a:spAutoFit/>
            </a:bodyPr>
            <a:lstStyle/>
            <a:p>
              <a:r>
                <a:rPr lang="fr-FR" sz="1400" b="1" dirty="0">
                  <a:latin typeface="+mj-lt"/>
                  <a:ea typeface="Calibri" panose="020F0502020204030204" pitchFamily="34" charset="0"/>
                  <a:cs typeface="Calibri" panose="020F0502020204030204" pitchFamily="34" charset="0"/>
                </a:rPr>
                <a:t>75 mg/kg</a:t>
              </a:r>
            </a:p>
          </p:txBody>
        </p:sp>
        <p:sp>
          <p:nvSpPr>
            <p:cNvPr id="501" name="ZoneTexte 500">
              <a:extLst>
                <a:ext uri="{FF2B5EF4-FFF2-40B4-BE49-F238E27FC236}">
                  <a16:creationId xmlns:a16="http://schemas.microsoft.com/office/drawing/2014/main" id="{6D677918-44A7-A0F6-8921-61EDD83ADE65}"/>
                </a:ext>
              </a:extLst>
            </p:cNvPr>
            <p:cNvSpPr txBox="1"/>
            <p:nvPr/>
          </p:nvSpPr>
          <p:spPr>
            <a:xfrm>
              <a:off x="2701092" y="5981658"/>
              <a:ext cx="1174039" cy="307777"/>
            </a:xfrm>
            <a:prstGeom prst="rect">
              <a:avLst/>
            </a:prstGeom>
            <a:noFill/>
          </p:spPr>
          <p:txBody>
            <a:bodyPr wrap="none" rtlCol="0">
              <a:spAutoFit/>
            </a:bodyPr>
            <a:lstStyle/>
            <a:p>
              <a:pPr algn="ctr"/>
              <a:r>
                <a:rPr lang="en-US" sz="1400" b="1" dirty="0">
                  <a:latin typeface="Calibri" panose="020F0502020204030204" pitchFamily="34" charset="0"/>
                  <a:ea typeface="Calibri" panose="020F0502020204030204" pitchFamily="34" charset="0"/>
                  <a:cs typeface="Calibri" panose="020F0502020204030204" pitchFamily="34" charset="0"/>
                </a:rPr>
                <a:t>Time (weeks)</a:t>
              </a:r>
            </a:p>
          </p:txBody>
        </p:sp>
      </p:grpSp>
      <p:sp>
        <p:nvSpPr>
          <p:cNvPr id="538" name="ZoneTexte 537">
            <a:extLst>
              <a:ext uri="{FF2B5EF4-FFF2-40B4-BE49-F238E27FC236}">
                <a16:creationId xmlns:a16="http://schemas.microsoft.com/office/drawing/2014/main" id="{076E09A7-C9A4-6867-F7CA-740C6CECA448}"/>
              </a:ext>
            </a:extLst>
          </p:cNvPr>
          <p:cNvSpPr txBox="1"/>
          <p:nvPr/>
        </p:nvSpPr>
        <p:spPr>
          <a:xfrm>
            <a:off x="7055310" y="2510076"/>
            <a:ext cx="4672241" cy="338554"/>
          </a:xfrm>
          <a:prstGeom prst="rect">
            <a:avLst/>
          </a:prstGeom>
          <a:noFill/>
        </p:spPr>
        <p:txBody>
          <a:bodyPr wrap="none" rtlCol="0">
            <a:spAutoFit/>
          </a:bodyPr>
          <a:lstStyle/>
          <a:p>
            <a:pPr algn="ctr"/>
            <a:r>
              <a:rPr lang="en-US" sz="1600" b="1">
                <a:solidFill>
                  <a:srgbClr val="0070C0"/>
                </a:solidFill>
                <a:latin typeface="Calibri" panose="020F0502020204030204" pitchFamily="34" charset="0"/>
                <a:ea typeface="Calibri" panose="020F0502020204030204" pitchFamily="34" charset="0"/>
                <a:cs typeface="Calibri" panose="020F0502020204030204" pitchFamily="34" charset="0"/>
              </a:rPr>
              <a:t>CAB plasma concentration, ng/mL according to dose</a:t>
            </a:r>
          </a:p>
        </p:txBody>
      </p:sp>
      <p:sp>
        <p:nvSpPr>
          <p:cNvPr id="540" name="ZoneTexte 539">
            <a:extLst>
              <a:ext uri="{FF2B5EF4-FFF2-40B4-BE49-F238E27FC236}">
                <a16:creationId xmlns:a16="http://schemas.microsoft.com/office/drawing/2014/main" id="{D83BF745-D83B-EE83-2420-099D6A782C6B}"/>
              </a:ext>
            </a:extLst>
          </p:cNvPr>
          <p:cNvSpPr txBox="1"/>
          <p:nvPr/>
        </p:nvSpPr>
        <p:spPr>
          <a:xfrm>
            <a:off x="4192385" y="2126278"/>
            <a:ext cx="3759748" cy="400110"/>
          </a:xfrm>
          <a:prstGeom prst="rect">
            <a:avLst/>
          </a:prstGeom>
          <a:noFill/>
        </p:spPr>
        <p:txBody>
          <a:bodyPr wrap="none" rtlCol="0">
            <a:spAutoFit/>
          </a:bodyPr>
          <a:lstStyle/>
          <a:p>
            <a:pPr algn="ctr"/>
            <a:r>
              <a:rPr lang="en-US" sz="2000" b="1" dirty="0">
                <a:solidFill>
                  <a:srgbClr val="0070C0"/>
                </a:solidFill>
                <a:latin typeface="Calibri" panose="020F0502020204030204" pitchFamily="34" charset="0"/>
                <a:ea typeface="Calibri" panose="020F0502020204030204" pitchFamily="34" charset="0"/>
                <a:cs typeface="Calibri" panose="020F0502020204030204" pitchFamily="34" charset="0"/>
              </a:rPr>
              <a:t>VH-310 formulation B in monkeys</a:t>
            </a:r>
          </a:p>
        </p:txBody>
      </p:sp>
      <p:grpSp>
        <p:nvGrpSpPr>
          <p:cNvPr id="502" name="Groupe 501">
            <a:extLst>
              <a:ext uri="{FF2B5EF4-FFF2-40B4-BE49-F238E27FC236}">
                <a16:creationId xmlns:a16="http://schemas.microsoft.com/office/drawing/2014/main" id="{89C53DAB-5C40-6C1F-F17B-D71505B71EEC}"/>
              </a:ext>
            </a:extLst>
          </p:cNvPr>
          <p:cNvGrpSpPr/>
          <p:nvPr/>
        </p:nvGrpSpPr>
        <p:grpSpPr>
          <a:xfrm>
            <a:off x="6603716" y="2927025"/>
            <a:ext cx="5061233" cy="3362410"/>
            <a:chOff x="6603716" y="2927025"/>
            <a:chExt cx="5061233" cy="3362410"/>
          </a:xfrm>
        </p:grpSpPr>
        <p:sp>
          <p:nvSpPr>
            <p:cNvPr id="5" name="Rectangle 206">
              <a:extLst>
                <a:ext uri="{FF2B5EF4-FFF2-40B4-BE49-F238E27FC236}">
                  <a16:creationId xmlns:a16="http://schemas.microsoft.com/office/drawing/2014/main" id="{E125100D-0472-A453-FF76-9414DBF3B0C4}"/>
                </a:ext>
              </a:extLst>
            </p:cNvPr>
            <p:cNvSpPr>
              <a:spLocks noChangeArrowheads="1"/>
            </p:cNvSpPr>
            <p:nvPr/>
          </p:nvSpPr>
          <p:spPr bwMode="auto">
            <a:xfrm>
              <a:off x="8713160" y="3761566"/>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 name="Rectangle 207">
              <a:extLst>
                <a:ext uri="{FF2B5EF4-FFF2-40B4-BE49-F238E27FC236}">
                  <a16:creationId xmlns:a16="http://schemas.microsoft.com/office/drawing/2014/main" id="{1E6C47BB-E669-D871-D7B2-A5F090684210}"/>
                </a:ext>
              </a:extLst>
            </p:cNvPr>
            <p:cNvSpPr>
              <a:spLocks noChangeArrowheads="1"/>
            </p:cNvSpPr>
            <p:nvPr/>
          </p:nvSpPr>
          <p:spPr bwMode="auto">
            <a:xfrm>
              <a:off x="8713160" y="3761566"/>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 name="Rectangle 208">
              <a:extLst>
                <a:ext uri="{FF2B5EF4-FFF2-40B4-BE49-F238E27FC236}">
                  <a16:creationId xmlns:a16="http://schemas.microsoft.com/office/drawing/2014/main" id="{868DFA10-93D9-E973-3C63-F7BA7B2270E6}"/>
                </a:ext>
              </a:extLst>
            </p:cNvPr>
            <p:cNvSpPr>
              <a:spLocks noChangeArrowheads="1"/>
            </p:cNvSpPr>
            <p:nvPr/>
          </p:nvSpPr>
          <p:spPr bwMode="auto">
            <a:xfrm>
              <a:off x="8957635" y="3718704"/>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9" name="Rectangle 209">
              <a:extLst>
                <a:ext uri="{FF2B5EF4-FFF2-40B4-BE49-F238E27FC236}">
                  <a16:creationId xmlns:a16="http://schemas.microsoft.com/office/drawing/2014/main" id="{96DDAC20-2F48-C00A-349D-8DC220388223}"/>
                </a:ext>
              </a:extLst>
            </p:cNvPr>
            <p:cNvSpPr>
              <a:spLocks noChangeArrowheads="1"/>
            </p:cNvSpPr>
            <p:nvPr/>
          </p:nvSpPr>
          <p:spPr bwMode="auto">
            <a:xfrm>
              <a:off x="8957635" y="3718704"/>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 name="Rectangle 210">
              <a:extLst>
                <a:ext uri="{FF2B5EF4-FFF2-40B4-BE49-F238E27FC236}">
                  <a16:creationId xmlns:a16="http://schemas.microsoft.com/office/drawing/2014/main" id="{6E585C6D-9C91-1585-ABA7-DFCC33FCCF0C}"/>
                </a:ext>
              </a:extLst>
            </p:cNvPr>
            <p:cNvSpPr>
              <a:spLocks noChangeArrowheads="1"/>
            </p:cNvSpPr>
            <p:nvPr/>
          </p:nvSpPr>
          <p:spPr bwMode="auto">
            <a:xfrm>
              <a:off x="9194173" y="3774266"/>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1" name="Rectangle 211">
              <a:extLst>
                <a:ext uri="{FF2B5EF4-FFF2-40B4-BE49-F238E27FC236}">
                  <a16:creationId xmlns:a16="http://schemas.microsoft.com/office/drawing/2014/main" id="{884DA10E-0467-FE72-1A71-39ECE9C414BB}"/>
                </a:ext>
              </a:extLst>
            </p:cNvPr>
            <p:cNvSpPr>
              <a:spLocks noChangeArrowheads="1"/>
            </p:cNvSpPr>
            <p:nvPr/>
          </p:nvSpPr>
          <p:spPr bwMode="auto">
            <a:xfrm>
              <a:off x="9194173" y="3774266"/>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2" name="Rectangle 212">
              <a:extLst>
                <a:ext uri="{FF2B5EF4-FFF2-40B4-BE49-F238E27FC236}">
                  <a16:creationId xmlns:a16="http://schemas.microsoft.com/office/drawing/2014/main" id="{E612374E-A729-CD34-1164-A1BBDCC4EE79}"/>
                </a:ext>
              </a:extLst>
            </p:cNvPr>
            <p:cNvSpPr>
              <a:spLocks noChangeArrowheads="1"/>
            </p:cNvSpPr>
            <p:nvPr/>
          </p:nvSpPr>
          <p:spPr bwMode="auto">
            <a:xfrm>
              <a:off x="9440235" y="3774266"/>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3" name="Rectangle 213">
              <a:extLst>
                <a:ext uri="{FF2B5EF4-FFF2-40B4-BE49-F238E27FC236}">
                  <a16:creationId xmlns:a16="http://schemas.microsoft.com/office/drawing/2014/main" id="{61D73059-D694-C4A0-5F8E-795E68A37A4E}"/>
                </a:ext>
              </a:extLst>
            </p:cNvPr>
            <p:cNvSpPr>
              <a:spLocks noChangeArrowheads="1"/>
            </p:cNvSpPr>
            <p:nvPr/>
          </p:nvSpPr>
          <p:spPr bwMode="auto">
            <a:xfrm>
              <a:off x="9440235" y="3774266"/>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4" name="Rectangle 214">
              <a:extLst>
                <a:ext uri="{FF2B5EF4-FFF2-40B4-BE49-F238E27FC236}">
                  <a16:creationId xmlns:a16="http://schemas.microsoft.com/office/drawing/2014/main" id="{E9F6BE19-67C3-FA7E-041F-82D6244C8F00}"/>
                </a:ext>
              </a:extLst>
            </p:cNvPr>
            <p:cNvSpPr>
              <a:spLocks noChangeArrowheads="1"/>
            </p:cNvSpPr>
            <p:nvPr/>
          </p:nvSpPr>
          <p:spPr bwMode="auto">
            <a:xfrm>
              <a:off x="9683123" y="3786966"/>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5" name="Rectangle 215">
              <a:extLst>
                <a:ext uri="{FF2B5EF4-FFF2-40B4-BE49-F238E27FC236}">
                  <a16:creationId xmlns:a16="http://schemas.microsoft.com/office/drawing/2014/main" id="{76A60DBF-B947-8CF2-61A3-CB6BBB54FDB2}"/>
                </a:ext>
              </a:extLst>
            </p:cNvPr>
            <p:cNvSpPr>
              <a:spLocks noChangeArrowheads="1"/>
            </p:cNvSpPr>
            <p:nvPr/>
          </p:nvSpPr>
          <p:spPr bwMode="auto">
            <a:xfrm>
              <a:off x="9683123" y="3786966"/>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6" name="Rectangle 216">
              <a:extLst>
                <a:ext uri="{FF2B5EF4-FFF2-40B4-BE49-F238E27FC236}">
                  <a16:creationId xmlns:a16="http://schemas.microsoft.com/office/drawing/2014/main" id="{C6A936BC-B7A5-CAC9-58EA-974C9D516340}"/>
                </a:ext>
              </a:extLst>
            </p:cNvPr>
            <p:cNvSpPr>
              <a:spLocks noChangeArrowheads="1"/>
            </p:cNvSpPr>
            <p:nvPr/>
          </p:nvSpPr>
          <p:spPr bwMode="auto">
            <a:xfrm>
              <a:off x="9932360" y="3786966"/>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7" name="Rectangle 217">
              <a:extLst>
                <a:ext uri="{FF2B5EF4-FFF2-40B4-BE49-F238E27FC236}">
                  <a16:creationId xmlns:a16="http://schemas.microsoft.com/office/drawing/2014/main" id="{5403FB7C-CBCC-5954-475E-8F7C81764D9B}"/>
                </a:ext>
              </a:extLst>
            </p:cNvPr>
            <p:cNvSpPr>
              <a:spLocks noChangeArrowheads="1"/>
            </p:cNvSpPr>
            <p:nvPr/>
          </p:nvSpPr>
          <p:spPr bwMode="auto">
            <a:xfrm>
              <a:off x="9932360" y="3786966"/>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8" name="Rectangle 218">
              <a:extLst>
                <a:ext uri="{FF2B5EF4-FFF2-40B4-BE49-F238E27FC236}">
                  <a16:creationId xmlns:a16="http://schemas.microsoft.com/office/drawing/2014/main" id="{49FCEFFC-8A70-3C50-DE93-FD3A40CE9FC0}"/>
                </a:ext>
              </a:extLst>
            </p:cNvPr>
            <p:cNvSpPr>
              <a:spLocks noChangeArrowheads="1"/>
            </p:cNvSpPr>
            <p:nvPr/>
          </p:nvSpPr>
          <p:spPr bwMode="auto">
            <a:xfrm>
              <a:off x="10165723" y="3810779"/>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9" name="Rectangle 219">
              <a:extLst>
                <a:ext uri="{FF2B5EF4-FFF2-40B4-BE49-F238E27FC236}">
                  <a16:creationId xmlns:a16="http://schemas.microsoft.com/office/drawing/2014/main" id="{C7435D4C-31AC-B9C9-85AB-EE98D36CB7FB}"/>
                </a:ext>
              </a:extLst>
            </p:cNvPr>
            <p:cNvSpPr>
              <a:spLocks noChangeArrowheads="1"/>
            </p:cNvSpPr>
            <p:nvPr/>
          </p:nvSpPr>
          <p:spPr bwMode="auto">
            <a:xfrm>
              <a:off x="10165723" y="3810779"/>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0" name="Rectangle 220">
              <a:extLst>
                <a:ext uri="{FF2B5EF4-FFF2-40B4-BE49-F238E27FC236}">
                  <a16:creationId xmlns:a16="http://schemas.microsoft.com/office/drawing/2014/main" id="{89BA9F04-47A2-64D8-E3AC-64EA42AB0C63}"/>
                </a:ext>
              </a:extLst>
            </p:cNvPr>
            <p:cNvSpPr>
              <a:spLocks noChangeArrowheads="1"/>
            </p:cNvSpPr>
            <p:nvPr/>
          </p:nvSpPr>
          <p:spPr bwMode="auto">
            <a:xfrm>
              <a:off x="10402260" y="3791729"/>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1" name="Rectangle 221">
              <a:extLst>
                <a:ext uri="{FF2B5EF4-FFF2-40B4-BE49-F238E27FC236}">
                  <a16:creationId xmlns:a16="http://schemas.microsoft.com/office/drawing/2014/main" id="{63EE7812-3034-0AB3-D7C2-13BC6BED9C81}"/>
                </a:ext>
              </a:extLst>
            </p:cNvPr>
            <p:cNvSpPr>
              <a:spLocks noChangeArrowheads="1"/>
            </p:cNvSpPr>
            <p:nvPr/>
          </p:nvSpPr>
          <p:spPr bwMode="auto">
            <a:xfrm>
              <a:off x="10402260" y="3791729"/>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2" name="Rectangle 222">
              <a:extLst>
                <a:ext uri="{FF2B5EF4-FFF2-40B4-BE49-F238E27FC236}">
                  <a16:creationId xmlns:a16="http://schemas.microsoft.com/office/drawing/2014/main" id="{1F40193C-0BEB-4BF0-148E-8DF874AEC135}"/>
                </a:ext>
              </a:extLst>
            </p:cNvPr>
            <p:cNvSpPr>
              <a:spLocks noChangeArrowheads="1"/>
            </p:cNvSpPr>
            <p:nvPr/>
          </p:nvSpPr>
          <p:spPr bwMode="auto">
            <a:xfrm>
              <a:off x="10894385" y="3782204"/>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3" name="Oval 223">
              <a:extLst>
                <a:ext uri="{FF2B5EF4-FFF2-40B4-BE49-F238E27FC236}">
                  <a16:creationId xmlns:a16="http://schemas.microsoft.com/office/drawing/2014/main" id="{1F4BC30E-4794-3CA8-9CC9-8C2BAB166FBD}"/>
                </a:ext>
              </a:extLst>
            </p:cNvPr>
            <p:cNvSpPr>
              <a:spLocks noChangeArrowheads="1"/>
            </p:cNvSpPr>
            <p:nvPr/>
          </p:nvSpPr>
          <p:spPr bwMode="auto">
            <a:xfrm>
              <a:off x="10894385" y="3782204"/>
              <a:ext cx="1588" cy="1587"/>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4" name="Oval 224">
              <a:extLst>
                <a:ext uri="{FF2B5EF4-FFF2-40B4-BE49-F238E27FC236}">
                  <a16:creationId xmlns:a16="http://schemas.microsoft.com/office/drawing/2014/main" id="{997CFDEB-B5D6-C014-C070-9F39D35C1F0B}"/>
                </a:ext>
              </a:extLst>
            </p:cNvPr>
            <p:cNvSpPr>
              <a:spLocks noChangeArrowheads="1"/>
            </p:cNvSpPr>
            <p:nvPr/>
          </p:nvSpPr>
          <p:spPr bwMode="auto">
            <a:xfrm>
              <a:off x="11135685" y="3828241"/>
              <a:ext cx="1588" cy="158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5" name="Freeform 226">
              <a:extLst>
                <a:ext uri="{FF2B5EF4-FFF2-40B4-BE49-F238E27FC236}">
                  <a16:creationId xmlns:a16="http://schemas.microsoft.com/office/drawing/2014/main" id="{4B7150BF-B775-0960-4674-1BA7F0B3DD02}"/>
                </a:ext>
              </a:extLst>
            </p:cNvPr>
            <p:cNvSpPr>
              <a:spLocks/>
            </p:cNvSpPr>
            <p:nvPr/>
          </p:nvSpPr>
          <p:spPr bwMode="auto">
            <a:xfrm>
              <a:off x="7190748" y="3444066"/>
              <a:ext cx="3863975" cy="922337"/>
            </a:xfrm>
            <a:custGeom>
              <a:avLst/>
              <a:gdLst>
                <a:gd name="T0" fmla="*/ 12171 w 12171"/>
                <a:gd name="T1" fmla="*/ 1810 h 2907"/>
                <a:gd name="T2" fmla="*/ 11403 w 12171"/>
                <a:gd name="T3" fmla="*/ 1708 h 2907"/>
                <a:gd name="T4" fmla="*/ 10690 w 12171"/>
                <a:gd name="T5" fmla="*/ 1669 h 2907"/>
                <a:gd name="T6" fmla="*/ 9883 w 12171"/>
                <a:gd name="T7" fmla="*/ 1575 h 2907"/>
                <a:gd name="T8" fmla="*/ 9131 w 12171"/>
                <a:gd name="T9" fmla="*/ 1615 h 2907"/>
                <a:gd name="T10" fmla="*/ 8396 w 12171"/>
                <a:gd name="T11" fmla="*/ 1669 h 2907"/>
                <a:gd name="T12" fmla="*/ 7612 w 12171"/>
                <a:gd name="T13" fmla="*/ 1536 h 2907"/>
                <a:gd name="T14" fmla="*/ 6828 w 12171"/>
                <a:gd name="T15" fmla="*/ 1724 h 2907"/>
                <a:gd name="T16" fmla="*/ 6092 w 12171"/>
                <a:gd name="T17" fmla="*/ 1631 h 2907"/>
                <a:gd name="T18" fmla="*/ 5355 w 12171"/>
                <a:gd name="T19" fmla="*/ 1701 h 2907"/>
                <a:gd name="T20" fmla="*/ 4579 w 12171"/>
                <a:gd name="T21" fmla="*/ 1490 h 2907"/>
                <a:gd name="T22" fmla="*/ 3819 w 12171"/>
                <a:gd name="T23" fmla="*/ 1434 h 2907"/>
                <a:gd name="T24" fmla="*/ 3013 w 12171"/>
                <a:gd name="T25" fmla="*/ 1403 h 2907"/>
                <a:gd name="T26" fmla="*/ 2292 w 12171"/>
                <a:gd name="T27" fmla="*/ 1520 h 2907"/>
                <a:gd name="T28" fmla="*/ 1533 w 12171"/>
                <a:gd name="T29" fmla="*/ 1089 h 2907"/>
                <a:gd name="T30" fmla="*/ 1235 w 12171"/>
                <a:gd name="T31" fmla="*/ 1066 h 2907"/>
                <a:gd name="T32" fmla="*/ 773 w 12171"/>
                <a:gd name="T33" fmla="*/ 1333 h 2907"/>
                <a:gd name="T34" fmla="*/ 404 w 12171"/>
                <a:gd name="T35" fmla="*/ 1442 h 2907"/>
                <a:gd name="T36" fmla="*/ 0 w 12171"/>
                <a:gd name="T37" fmla="*/ 0 h 2907"/>
                <a:gd name="T38" fmla="*/ 0 w 12171"/>
                <a:gd name="T39" fmla="*/ 2907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71" h="2907">
                  <a:moveTo>
                    <a:pt x="12171" y="1810"/>
                  </a:moveTo>
                  <a:lnTo>
                    <a:pt x="11403" y="1708"/>
                  </a:lnTo>
                  <a:lnTo>
                    <a:pt x="10690" y="1669"/>
                  </a:lnTo>
                  <a:lnTo>
                    <a:pt x="9883" y="1575"/>
                  </a:lnTo>
                  <a:lnTo>
                    <a:pt x="9131" y="1615"/>
                  </a:lnTo>
                  <a:lnTo>
                    <a:pt x="8396" y="1669"/>
                  </a:lnTo>
                  <a:lnTo>
                    <a:pt x="7612" y="1536"/>
                  </a:lnTo>
                  <a:lnTo>
                    <a:pt x="6828" y="1724"/>
                  </a:lnTo>
                  <a:lnTo>
                    <a:pt x="6092" y="1631"/>
                  </a:lnTo>
                  <a:lnTo>
                    <a:pt x="5355" y="1701"/>
                  </a:lnTo>
                  <a:lnTo>
                    <a:pt x="4579" y="1490"/>
                  </a:lnTo>
                  <a:lnTo>
                    <a:pt x="3819" y="1434"/>
                  </a:lnTo>
                  <a:lnTo>
                    <a:pt x="3013" y="1403"/>
                  </a:lnTo>
                  <a:lnTo>
                    <a:pt x="2292" y="1520"/>
                  </a:lnTo>
                  <a:lnTo>
                    <a:pt x="1533" y="1089"/>
                  </a:lnTo>
                  <a:lnTo>
                    <a:pt x="1235" y="1066"/>
                  </a:lnTo>
                  <a:lnTo>
                    <a:pt x="773" y="1333"/>
                  </a:lnTo>
                  <a:lnTo>
                    <a:pt x="404" y="1442"/>
                  </a:lnTo>
                  <a:lnTo>
                    <a:pt x="0" y="0"/>
                  </a:lnTo>
                  <a:lnTo>
                    <a:pt x="0" y="2907"/>
                  </a:lnTo>
                </a:path>
              </a:pathLst>
            </a:custGeom>
            <a:noFill/>
            <a:ln w="22225">
              <a:solidFill>
                <a:srgbClr val="00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 name="Line 227">
              <a:extLst>
                <a:ext uri="{FF2B5EF4-FFF2-40B4-BE49-F238E27FC236}">
                  <a16:creationId xmlns:a16="http://schemas.microsoft.com/office/drawing/2014/main" id="{190F44DB-A4E9-9192-E715-003097452B4F}"/>
                </a:ext>
              </a:extLst>
            </p:cNvPr>
            <p:cNvSpPr>
              <a:spLocks noChangeShapeType="1"/>
            </p:cNvSpPr>
            <p:nvPr/>
          </p:nvSpPr>
          <p:spPr bwMode="auto">
            <a:xfrm flipV="1">
              <a:off x="7190748" y="3444066"/>
              <a:ext cx="0" cy="922337"/>
            </a:xfrm>
            <a:prstGeom prst="line">
              <a:avLst/>
            </a:prstGeom>
            <a:noFill/>
            <a:ln w="0">
              <a:solidFill>
                <a:srgbClr val="FF4F4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 name="Line 228">
              <a:extLst>
                <a:ext uri="{FF2B5EF4-FFF2-40B4-BE49-F238E27FC236}">
                  <a16:creationId xmlns:a16="http://schemas.microsoft.com/office/drawing/2014/main" id="{8FB8C728-DA95-0B5C-AE9A-14FB456DA941}"/>
                </a:ext>
              </a:extLst>
            </p:cNvPr>
            <p:cNvSpPr>
              <a:spLocks noChangeShapeType="1"/>
            </p:cNvSpPr>
            <p:nvPr/>
          </p:nvSpPr>
          <p:spPr bwMode="auto">
            <a:xfrm>
              <a:off x="7190748" y="3444066"/>
              <a:ext cx="128588" cy="457200"/>
            </a:xfrm>
            <a:prstGeom prst="line">
              <a:avLst/>
            </a:prstGeom>
            <a:noFill/>
            <a:ln w="0">
              <a:solidFill>
                <a:srgbClr val="FF4F4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 name="Line 229">
              <a:extLst>
                <a:ext uri="{FF2B5EF4-FFF2-40B4-BE49-F238E27FC236}">
                  <a16:creationId xmlns:a16="http://schemas.microsoft.com/office/drawing/2014/main" id="{CEA2FA98-E42D-C9FC-6512-53200ABDFE1C}"/>
                </a:ext>
              </a:extLst>
            </p:cNvPr>
            <p:cNvSpPr>
              <a:spLocks noChangeShapeType="1"/>
            </p:cNvSpPr>
            <p:nvPr/>
          </p:nvSpPr>
          <p:spPr bwMode="auto">
            <a:xfrm flipV="1">
              <a:off x="7319335" y="3867929"/>
              <a:ext cx="117475" cy="33337"/>
            </a:xfrm>
            <a:prstGeom prst="line">
              <a:avLst/>
            </a:prstGeom>
            <a:noFill/>
            <a:ln w="0">
              <a:solidFill>
                <a:srgbClr val="FF4F4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 name="Line 230">
              <a:extLst>
                <a:ext uri="{FF2B5EF4-FFF2-40B4-BE49-F238E27FC236}">
                  <a16:creationId xmlns:a16="http://schemas.microsoft.com/office/drawing/2014/main" id="{212AEA27-FCA4-6340-AE0F-3C2A19EA6BC9}"/>
                </a:ext>
              </a:extLst>
            </p:cNvPr>
            <p:cNvSpPr>
              <a:spLocks noChangeShapeType="1"/>
            </p:cNvSpPr>
            <p:nvPr/>
          </p:nvSpPr>
          <p:spPr bwMode="auto">
            <a:xfrm flipV="1">
              <a:off x="7436810" y="3782204"/>
              <a:ext cx="146050" cy="85725"/>
            </a:xfrm>
            <a:prstGeom prst="line">
              <a:avLst/>
            </a:prstGeom>
            <a:noFill/>
            <a:ln w="0">
              <a:solidFill>
                <a:srgbClr val="FF4F4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 name="Line 231">
              <a:extLst>
                <a:ext uri="{FF2B5EF4-FFF2-40B4-BE49-F238E27FC236}">
                  <a16:creationId xmlns:a16="http://schemas.microsoft.com/office/drawing/2014/main" id="{1A8ECA37-F38E-0A92-D9E5-C44956215736}"/>
                </a:ext>
              </a:extLst>
            </p:cNvPr>
            <p:cNvSpPr>
              <a:spLocks noChangeShapeType="1"/>
            </p:cNvSpPr>
            <p:nvPr/>
          </p:nvSpPr>
          <p:spPr bwMode="auto">
            <a:xfrm>
              <a:off x="7582860" y="3782204"/>
              <a:ext cx="95250" cy="7937"/>
            </a:xfrm>
            <a:prstGeom prst="line">
              <a:avLst/>
            </a:prstGeom>
            <a:noFill/>
            <a:ln w="0">
              <a:solidFill>
                <a:srgbClr val="FF4F4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Line 232">
              <a:extLst>
                <a:ext uri="{FF2B5EF4-FFF2-40B4-BE49-F238E27FC236}">
                  <a16:creationId xmlns:a16="http://schemas.microsoft.com/office/drawing/2014/main" id="{0604DEFB-4849-FDA4-E319-4C66E10DF5B6}"/>
                </a:ext>
              </a:extLst>
            </p:cNvPr>
            <p:cNvSpPr>
              <a:spLocks noChangeShapeType="1"/>
            </p:cNvSpPr>
            <p:nvPr/>
          </p:nvSpPr>
          <p:spPr bwMode="auto">
            <a:xfrm>
              <a:off x="7678110" y="3790141"/>
              <a:ext cx="239713" cy="136525"/>
            </a:xfrm>
            <a:prstGeom prst="line">
              <a:avLst/>
            </a:prstGeom>
            <a:noFill/>
            <a:ln w="0">
              <a:solidFill>
                <a:srgbClr val="FF4F4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 name="Line 233">
              <a:extLst>
                <a:ext uri="{FF2B5EF4-FFF2-40B4-BE49-F238E27FC236}">
                  <a16:creationId xmlns:a16="http://schemas.microsoft.com/office/drawing/2014/main" id="{270C3D28-3780-223C-C6F0-F69B7DBE4EF5}"/>
                </a:ext>
              </a:extLst>
            </p:cNvPr>
            <p:cNvSpPr>
              <a:spLocks noChangeShapeType="1"/>
            </p:cNvSpPr>
            <p:nvPr/>
          </p:nvSpPr>
          <p:spPr bwMode="auto">
            <a:xfrm flipV="1">
              <a:off x="7917823" y="3890154"/>
              <a:ext cx="230188" cy="36512"/>
            </a:xfrm>
            <a:prstGeom prst="line">
              <a:avLst/>
            </a:prstGeom>
            <a:noFill/>
            <a:ln w="0">
              <a:solidFill>
                <a:srgbClr val="FF4F4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 name="Line 234">
              <a:extLst>
                <a:ext uri="{FF2B5EF4-FFF2-40B4-BE49-F238E27FC236}">
                  <a16:creationId xmlns:a16="http://schemas.microsoft.com/office/drawing/2014/main" id="{C7DED2A7-826E-2B4B-CBB0-48B72642ED47}"/>
                </a:ext>
              </a:extLst>
            </p:cNvPr>
            <p:cNvSpPr>
              <a:spLocks noChangeShapeType="1"/>
            </p:cNvSpPr>
            <p:nvPr/>
          </p:nvSpPr>
          <p:spPr bwMode="auto">
            <a:xfrm>
              <a:off x="8148010" y="3890154"/>
              <a:ext cx="255588" cy="9525"/>
            </a:xfrm>
            <a:prstGeom prst="line">
              <a:avLst/>
            </a:prstGeom>
            <a:noFill/>
            <a:ln w="0">
              <a:solidFill>
                <a:srgbClr val="FF4F4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 name="Line 235">
              <a:extLst>
                <a:ext uri="{FF2B5EF4-FFF2-40B4-BE49-F238E27FC236}">
                  <a16:creationId xmlns:a16="http://schemas.microsoft.com/office/drawing/2014/main" id="{44C101F7-6062-A7B4-A740-B0548A5AD937}"/>
                </a:ext>
              </a:extLst>
            </p:cNvPr>
            <p:cNvSpPr>
              <a:spLocks noChangeShapeType="1"/>
            </p:cNvSpPr>
            <p:nvPr/>
          </p:nvSpPr>
          <p:spPr bwMode="auto">
            <a:xfrm>
              <a:off x="8403598" y="3899679"/>
              <a:ext cx="241300" cy="17462"/>
            </a:xfrm>
            <a:prstGeom prst="line">
              <a:avLst/>
            </a:prstGeom>
            <a:noFill/>
            <a:ln w="0">
              <a:solidFill>
                <a:srgbClr val="FF4F4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 name="Line 236">
              <a:extLst>
                <a:ext uri="{FF2B5EF4-FFF2-40B4-BE49-F238E27FC236}">
                  <a16:creationId xmlns:a16="http://schemas.microsoft.com/office/drawing/2014/main" id="{DB2FE953-CA05-7708-601E-54E17D57D81C}"/>
                </a:ext>
              </a:extLst>
            </p:cNvPr>
            <p:cNvSpPr>
              <a:spLocks noChangeShapeType="1"/>
            </p:cNvSpPr>
            <p:nvPr/>
          </p:nvSpPr>
          <p:spPr bwMode="auto">
            <a:xfrm>
              <a:off x="8644898" y="3917141"/>
              <a:ext cx="246063" cy="66675"/>
            </a:xfrm>
            <a:prstGeom prst="line">
              <a:avLst/>
            </a:prstGeom>
            <a:noFill/>
            <a:ln w="0">
              <a:solidFill>
                <a:srgbClr val="FF4F4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 name="Line 237">
              <a:extLst>
                <a:ext uri="{FF2B5EF4-FFF2-40B4-BE49-F238E27FC236}">
                  <a16:creationId xmlns:a16="http://schemas.microsoft.com/office/drawing/2014/main" id="{A09C9E9B-EE20-9B7F-64E8-A0D6323B23FE}"/>
                </a:ext>
              </a:extLst>
            </p:cNvPr>
            <p:cNvSpPr>
              <a:spLocks noChangeShapeType="1"/>
            </p:cNvSpPr>
            <p:nvPr/>
          </p:nvSpPr>
          <p:spPr bwMode="auto">
            <a:xfrm flipV="1">
              <a:off x="8890960" y="3961591"/>
              <a:ext cx="233363" cy="22225"/>
            </a:xfrm>
            <a:prstGeom prst="line">
              <a:avLst/>
            </a:prstGeom>
            <a:noFill/>
            <a:ln w="0">
              <a:solidFill>
                <a:srgbClr val="FF4F4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 name="Line 238">
              <a:extLst>
                <a:ext uri="{FF2B5EF4-FFF2-40B4-BE49-F238E27FC236}">
                  <a16:creationId xmlns:a16="http://schemas.microsoft.com/office/drawing/2014/main" id="{776F27A0-ABA2-695E-EC52-41BA9AB95C21}"/>
                </a:ext>
              </a:extLst>
            </p:cNvPr>
            <p:cNvSpPr>
              <a:spLocks noChangeShapeType="1"/>
            </p:cNvSpPr>
            <p:nvPr/>
          </p:nvSpPr>
          <p:spPr bwMode="auto">
            <a:xfrm>
              <a:off x="9124323" y="3961591"/>
              <a:ext cx="234950" cy="30162"/>
            </a:xfrm>
            <a:prstGeom prst="line">
              <a:avLst/>
            </a:prstGeom>
            <a:noFill/>
            <a:ln w="0">
              <a:solidFill>
                <a:srgbClr val="FF4F4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 name="Line 239">
              <a:extLst>
                <a:ext uri="{FF2B5EF4-FFF2-40B4-BE49-F238E27FC236}">
                  <a16:creationId xmlns:a16="http://schemas.microsoft.com/office/drawing/2014/main" id="{F06D9CC4-CD0D-73B2-27BD-784A8F6A977A}"/>
                </a:ext>
              </a:extLst>
            </p:cNvPr>
            <p:cNvSpPr>
              <a:spLocks noChangeShapeType="1"/>
            </p:cNvSpPr>
            <p:nvPr/>
          </p:nvSpPr>
          <p:spPr bwMode="auto">
            <a:xfrm flipV="1">
              <a:off x="9359273" y="3931429"/>
              <a:ext cx="247650" cy="60325"/>
            </a:xfrm>
            <a:prstGeom prst="line">
              <a:avLst/>
            </a:prstGeom>
            <a:noFill/>
            <a:ln w="0">
              <a:solidFill>
                <a:srgbClr val="FF4F4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 name="Line 240">
              <a:extLst>
                <a:ext uri="{FF2B5EF4-FFF2-40B4-BE49-F238E27FC236}">
                  <a16:creationId xmlns:a16="http://schemas.microsoft.com/office/drawing/2014/main" id="{F78B78AB-7071-13D9-DDBE-01E1DD46C21E}"/>
                </a:ext>
              </a:extLst>
            </p:cNvPr>
            <p:cNvSpPr>
              <a:spLocks noChangeShapeType="1"/>
            </p:cNvSpPr>
            <p:nvPr/>
          </p:nvSpPr>
          <p:spPr bwMode="auto">
            <a:xfrm>
              <a:off x="9606923" y="3931429"/>
              <a:ext cx="249238" cy="42862"/>
            </a:xfrm>
            <a:prstGeom prst="line">
              <a:avLst/>
            </a:prstGeom>
            <a:noFill/>
            <a:ln w="0">
              <a:solidFill>
                <a:srgbClr val="FF4F4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 name="Line 241">
              <a:extLst>
                <a:ext uri="{FF2B5EF4-FFF2-40B4-BE49-F238E27FC236}">
                  <a16:creationId xmlns:a16="http://schemas.microsoft.com/office/drawing/2014/main" id="{802EA671-4A7F-E553-D356-6A8CCD3EACFD}"/>
                </a:ext>
              </a:extLst>
            </p:cNvPr>
            <p:cNvSpPr>
              <a:spLocks noChangeShapeType="1"/>
            </p:cNvSpPr>
            <p:nvPr/>
          </p:nvSpPr>
          <p:spPr bwMode="auto">
            <a:xfrm flipV="1">
              <a:off x="9856160" y="3956829"/>
              <a:ext cx="233363" cy="17462"/>
            </a:xfrm>
            <a:prstGeom prst="line">
              <a:avLst/>
            </a:prstGeom>
            <a:noFill/>
            <a:ln w="0">
              <a:solidFill>
                <a:srgbClr val="FF4F4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 name="Line 242">
              <a:extLst>
                <a:ext uri="{FF2B5EF4-FFF2-40B4-BE49-F238E27FC236}">
                  <a16:creationId xmlns:a16="http://schemas.microsoft.com/office/drawing/2014/main" id="{08416ACB-D774-ED85-7ED7-868C29E463BB}"/>
                </a:ext>
              </a:extLst>
            </p:cNvPr>
            <p:cNvSpPr>
              <a:spLocks noChangeShapeType="1"/>
            </p:cNvSpPr>
            <p:nvPr/>
          </p:nvSpPr>
          <p:spPr bwMode="auto">
            <a:xfrm flipV="1">
              <a:off x="10089523" y="3944129"/>
              <a:ext cx="239713" cy="12700"/>
            </a:xfrm>
            <a:prstGeom prst="line">
              <a:avLst/>
            </a:prstGeom>
            <a:noFill/>
            <a:ln w="0">
              <a:solidFill>
                <a:srgbClr val="FF4F4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 name="Line 243">
              <a:extLst>
                <a:ext uri="{FF2B5EF4-FFF2-40B4-BE49-F238E27FC236}">
                  <a16:creationId xmlns:a16="http://schemas.microsoft.com/office/drawing/2014/main" id="{E55913EE-66E5-3935-2B84-5D3E9EF1D406}"/>
                </a:ext>
              </a:extLst>
            </p:cNvPr>
            <p:cNvSpPr>
              <a:spLocks noChangeShapeType="1"/>
            </p:cNvSpPr>
            <p:nvPr/>
          </p:nvSpPr>
          <p:spPr bwMode="auto">
            <a:xfrm>
              <a:off x="10329235" y="3944129"/>
              <a:ext cx="255588" cy="30162"/>
            </a:xfrm>
            <a:prstGeom prst="line">
              <a:avLst/>
            </a:prstGeom>
            <a:noFill/>
            <a:ln w="0">
              <a:solidFill>
                <a:srgbClr val="FF4F4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 name="Line 244">
              <a:extLst>
                <a:ext uri="{FF2B5EF4-FFF2-40B4-BE49-F238E27FC236}">
                  <a16:creationId xmlns:a16="http://schemas.microsoft.com/office/drawing/2014/main" id="{1AAB4824-92AA-4DF0-8EE9-41725860F3CC}"/>
                </a:ext>
              </a:extLst>
            </p:cNvPr>
            <p:cNvSpPr>
              <a:spLocks noChangeShapeType="1"/>
            </p:cNvSpPr>
            <p:nvPr/>
          </p:nvSpPr>
          <p:spPr bwMode="auto">
            <a:xfrm>
              <a:off x="10584823" y="3974291"/>
              <a:ext cx="227013" cy="12700"/>
            </a:xfrm>
            <a:prstGeom prst="line">
              <a:avLst/>
            </a:prstGeom>
            <a:noFill/>
            <a:ln w="0">
              <a:solidFill>
                <a:srgbClr val="FF4F4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 name="Line 245">
              <a:extLst>
                <a:ext uri="{FF2B5EF4-FFF2-40B4-BE49-F238E27FC236}">
                  <a16:creationId xmlns:a16="http://schemas.microsoft.com/office/drawing/2014/main" id="{271D0914-8AA2-996A-AC00-E4C863178B8C}"/>
                </a:ext>
              </a:extLst>
            </p:cNvPr>
            <p:cNvSpPr>
              <a:spLocks noChangeShapeType="1"/>
            </p:cNvSpPr>
            <p:nvPr/>
          </p:nvSpPr>
          <p:spPr bwMode="auto">
            <a:xfrm>
              <a:off x="10811835" y="3986991"/>
              <a:ext cx="242888" cy="31750"/>
            </a:xfrm>
            <a:prstGeom prst="line">
              <a:avLst/>
            </a:prstGeom>
            <a:noFill/>
            <a:ln w="0">
              <a:solidFill>
                <a:srgbClr val="FF4F4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 name="Rectangle 246">
              <a:extLst>
                <a:ext uri="{FF2B5EF4-FFF2-40B4-BE49-F238E27FC236}">
                  <a16:creationId xmlns:a16="http://schemas.microsoft.com/office/drawing/2014/main" id="{A71738ED-1677-2668-4DD6-FAF0DBD648A0}"/>
                </a:ext>
              </a:extLst>
            </p:cNvPr>
            <p:cNvSpPr>
              <a:spLocks noChangeArrowheads="1"/>
            </p:cNvSpPr>
            <p:nvPr/>
          </p:nvSpPr>
          <p:spPr bwMode="auto">
            <a:xfrm>
              <a:off x="7189160" y="4366404"/>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6" name="Rectangle 247">
              <a:extLst>
                <a:ext uri="{FF2B5EF4-FFF2-40B4-BE49-F238E27FC236}">
                  <a16:creationId xmlns:a16="http://schemas.microsoft.com/office/drawing/2014/main" id="{9A5345DB-A472-2904-451E-6A4E090871ED}"/>
                </a:ext>
              </a:extLst>
            </p:cNvPr>
            <p:cNvSpPr>
              <a:spLocks noChangeArrowheads="1"/>
            </p:cNvSpPr>
            <p:nvPr/>
          </p:nvSpPr>
          <p:spPr bwMode="auto">
            <a:xfrm>
              <a:off x="7189160" y="3444066"/>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7" name="Rectangle 248">
              <a:extLst>
                <a:ext uri="{FF2B5EF4-FFF2-40B4-BE49-F238E27FC236}">
                  <a16:creationId xmlns:a16="http://schemas.microsoft.com/office/drawing/2014/main" id="{545A4C16-2F05-0E06-B77B-8FF86678CD74}"/>
                </a:ext>
              </a:extLst>
            </p:cNvPr>
            <p:cNvSpPr>
              <a:spLocks noChangeArrowheads="1"/>
            </p:cNvSpPr>
            <p:nvPr/>
          </p:nvSpPr>
          <p:spPr bwMode="auto">
            <a:xfrm>
              <a:off x="7189160" y="3444066"/>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8" name="Rectangle 249">
              <a:extLst>
                <a:ext uri="{FF2B5EF4-FFF2-40B4-BE49-F238E27FC236}">
                  <a16:creationId xmlns:a16="http://schemas.microsoft.com/office/drawing/2014/main" id="{856C2254-4AB8-B077-0D24-7A8AAF5CED1F}"/>
                </a:ext>
              </a:extLst>
            </p:cNvPr>
            <p:cNvSpPr>
              <a:spLocks noChangeArrowheads="1"/>
            </p:cNvSpPr>
            <p:nvPr/>
          </p:nvSpPr>
          <p:spPr bwMode="auto">
            <a:xfrm>
              <a:off x="7317748" y="3901266"/>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9" name="Rectangle 250">
              <a:extLst>
                <a:ext uri="{FF2B5EF4-FFF2-40B4-BE49-F238E27FC236}">
                  <a16:creationId xmlns:a16="http://schemas.microsoft.com/office/drawing/2014/main" id="{9C55A755-DD0E-D01A-4819-CBE5C4255E44}"/>
                </a:ext>
              </a:extLst>
            </p:cNvPr>
            <p:cNvSpPr>
              <a:spLocks noChangeArrowheads="1"/>
            </p:cNvSpPr>
            <p:nvPr/>
          </p:nvSpPr>
          <p:spPr bwMode="auto">
            <a:xfrm>
              <a:off x="7317748" y="3901266"/>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50" name="Rectangle 251">
              <a:extLst>
                <a:ext uri="{FF2B5EF4-FFF2-40B4-BE49-F238E27FC236}">
                  <a16:creationId xmlns:a16="http://schemas.microsoft.com/office/drawing/2014/main" id="{A60E695D-722F-35F6-3277-D915BB25BEFA}"/>
                </a:ext>
              </a:extLst>
            </p:cNvPr>
            <p:cNvSpPr>
              <a:spLocks noChangeArrowheads="1"/>
            </p:cNvSpPr>
            <p:nvPr/>
          </p:nvSpPr>
          <p:spPr bwMode="auto">
            <a:xfrm>
              <a:off x="7435223" y="3866341"/>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51" name="Rectangle 252">
              <a:extLst>
                <a:ext uri="{FF2B5EF4-FFF2-40B4-BE49-F238E27FC236}">
                  <a16:creationId xmlns:a16="http://schemas.microsoft.com/office/drawing/2014/main" id="{D27F6D1B-BE53-F212-3898-1783FC29911F}"/>
                </a:ext>
              </a:extLst>
            </p:cNvPr>
            <p:cNvSpPr>
              <a:spLocks noChangeArrowheads="1"/>
            </p:cNvSpPr>
            <p:nvPr/>
          </p:nvSpPr>
          <p:spPr bwMode="auto">
            <a:xfrm>
              <a:off x="7435223" y="3866341"/>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52" name="Rectangle 253">
              <a:extLst>
                <a:ext uri="{FF2B5EF4-FFF2-40B4-BE49-F238E27FC236}">
                  <a16:creationId xmlns:a16="http://schemas.microsoft.com/office/drawing/2014/main" id="{800A34C5-FA07-6695-B13F-D2C820E9D7A0}"/>
                </a:ext>
              </a:extLst>
            </p:cNvPr>
            <p:cNvSpPr>
              <a:spLocks noChangeArrowheads="1"/>
            </p:cNvSpPr>
            <p:nvPr/>
          </p:nvSpPr>
          <p:spPr bwMode="auto">
            <a:xfrm>
              <a:off x="7581273" y="3782204"/>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53" name="Rectangle 254">
              <a:extLst>
                <a:ext uri="{FF2B5EF4-FFF2-40B4-BE49-F238E27FC236}">
                  <a16:creationId xmlns:a16="http://schemas.microsoft.com/office/drawing/2014/main" id="{CA091F0F-05A5-FF07-FCFD-CE0E54FD87CA}"/>
                </a:ext>
              </a:extLst>
            </p:cNvPr>
            <p:cNvSpPr>
              <a:spLocks noChangeArrowheads="1"/>
            </p:cNvSpPr>
            <p:nvPr/>
          </p:nvSpPr>
          <p:spPr bwMode="auto">
            <a:xfrm>
              <a:off x="7581273" y="3782204"/>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54" name="Rectangle 255">
              <a:extLst>
                <a:ext uri="{FF2B5EF4-FFF2-40B4-BE49-F238E27FC236}">
                  <a16:creationId xmlns:a16="http://schemas.microsoft.com/office/drawing/2014/main" id="{9A6BD290-919A-9CBA-6B1C-FEBDFA4382D0}"/>
                </a:ext>
              </a:extLst>
            </p:cNvPr>
            <p:cNvSpPr>
              <a:spLocks noChangeArrowheads="1"/>
            </p:cNvSpPr>
            <p:nvPr/>
          </p:nvSpPr>
          <p:spPr bwMode="auto">
            <a:xfrm>
              <a:off x="7676523" y="3788554"/>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55" name="Rectangle 256">
              <a:extLst>
                <a:ext uri="{FF2B5EF4-FFF2-40B4-BE49-F238E27FC236}">
                  <a16:creationId xmlns:a16="http://schemas.microsoft.com/office/drawing/2014/main" id="{ECDDC708-3AC8-B9B8-6A03-F321CA5AEB9C}"/>
                </a:ext>
              </a:extLst>
            </p:cNvPr>
            <p:cNvSpPr>
              <a:spLocks noChangeArrowheads="1"/>
            </p:cNvSpPr>
            <p:nvPr/>
          </p:nvSpPr>
          <p:spPr bwMode="auto">
            <a:xfrm>
              <a:off x="7676523" y="3788554"/>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56" name="Rectangle 257">
              <a:extLst>
                <a:ext uri="{FF2B5EF4-FFF2-40B4-BE49-F238E27FC236}">
                  <a16:creationId xmlns:a16="http://schemas.microsoft.com/office/drawing/2014/main" id="{A33E3FA0-AAF9-CD4D-C055-EB35A96F5430}"/>
                </a:ext>
              </a:extLst>
            </p:cNvPr>
            <p:cNvSpPr>
              <a:spLocks noChangeArrowheads="1"/>
            </p:cNvSpPr>
            <p:nvPr/>
          </p:nvSpPr>
          <p:spPr bwMode="auto">
            <a:xfrm>
              <a:off x="7917823" y="3926666"/>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57" name="Rectangle 258">
              <a:extLst>
                <a:ext uri="{FF2B5EF4-FFF2-40B4-BE49-F238E27FC236}">
                  <a16:creationId xmlns:a16="http://schemas.microsoft.com/office/drawing/2014/main" id="{0AE51C4F-07D6-EF50-04F7-191A4355BC4C}"/>
                </a:ext>
              </a:extLst>
            </p:cNvPr>
            <p:cNvSpPr>
              <a:spLocks noChangeArrowheads="1"/>
            </p:cNvSpPr>
            <p:nvPr/>
          </p:nvSpPr>
          <p:spPr bwMode="auto">
            <a:xfrm>
              <a:off x="7917823" y="3926666"/>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58" name="Rectangle 259">
              <a:extLst>
                <a:ext uri="{FF2B5EF4-FFF2-40B4-BE49-F238E27FC236}">
                  <a16:creationId xmlns:a16="http://schemas.microsoft.com/office/drawing/2014/main" id="{BC29AA8F-E31F-169B-6521-B437B388BE15}"/>
                </a:ext>
              </a:extLst>
            </p:cNvPr>
            <p:cNvSpPr>
              <a:spLocks noChangeArrowheads="1"/>
            </p:cNvSpPr>
            <p:nvPr/>
          </p:nvSpPr>
          <p:spPr bwMode="auto">
            <a:xfrm>
              <a:off x="8146423" y="3888566"/>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59" name="Rectangle 260">
              <a:extLst>
                <a:ext uri="{FF2B5EF4-FFF2-40B4-BE49-F238E27FC236}">
                  <a16:creationId xmlns:a16="http://schemas.microsoft.com/office/drawing/2014/main" id="{F17E08B4-2858-4CC4-4BD8-EFED82E9F841}"/>
                </a:ext>
              </a:extLst>
            </p:cNvPr>
            <p:cNvSpPr>
              <a:spLocks noChangeArrowheads="1"/>
            </p:cNvSpPr>
            <p:nvPr/>
          </p:nvSpPr>
          <p:spPr bwMode="auto">
            <a:xfrm>
              <a:off x="8146423" y="3888566"/>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0" name="Rectangle 261">
              <a:extLst>
                <a:ext uri="{FF2B5EF4-FFF2-40B4-BE49-F238E27FC236}">
                  <a16:creationId xmlns:a16="http://schemas.microsoft.com/office/drawing/2014/main" id="{1A869AE4-66DB-8E1A-5CC6-FD7FC90925EF}"/>
                </a:ext>
              </a:extLst>
            </p:cNvPr>
            <p:cNvSpPr>
              <a:spLocks noChangeArrowheads="1"/>
            </p:cNvSpPr>
            <p:nvPr/>
          </p:nvSpPr>
          <p:spPr bwMode="auto">
            <a:xfrm>
              <a:off x="8402010" y="3898091"/>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1" name="Rectangle 262">
              <a:extLst>
                <a:ext uri="{FF2B5EF4-FFF2-40B4-BE49-F238E27FC236}">
                  <a16:creationId xmlns:a16="http://schemas.microsoft.com/office/drawing/2014/main" id="{5064E555-3101-8FE4-A3D9-155ABC01AF2F}"/>
                </a:ext>
              </a:extLst>
            </p:cNvPr>
            <p:cNvSpPr>
              <a:spLocks noChangeArrowheads="1"/>
            </p:cNvSpPr>
            <p:nvPr/>
          </p:nvSpPr>
          <p:spPr bwMode="auto">
            <a:xfrm>
              <a:off x="8402010" y="3898091"/>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2" name="Rectangle 263">
              <a:extLst>
                <a:ext uri="{FF2B5EF4-FFF2-40B4-BE49-F238E27FC236}">
                  <a16:creationId xmlns:a16="http://schemas.microsoft.com/office/drawing/2014/main" id="{DCA34461-15FB-5664-D44A-C257C8BC9A61}"/>
                </a:ext>
              </a:extLst>
            </p:cNvPr>
            <p:cNvSpPr>
              <a:spLocks noChangeArrowheads="1"/>
            </p:cNvSpPr>
            <p:nvPr/>
          </p:nvSpPr>
          <p:spPr bwMode="auto">
            <a:xfrm>
              <a:off x="8643310" y="3915554"/>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3" name="Rectangle 264">
              <a:extLst>
                <a:ext uri="{FF2B5EF4-FFF2-40B4-BE49-F238E27FC236}">
                  <a16:creationId xmlns:a16="http://schemas.microsoft.com/office/drawing/2014/main" id="{E75703F2-89DD-ECB6-9EFD-EC3B261B7585}"/>
                </a:ext>
              </a:extLst>
            </p:cNvPr>
            <p:cNvSpPr>
              <a:spLocks noChangeArrowheads="1"/>
            </p:cNvSpPr>
            <p:nvPr/>
          </p:nvSpPr>
          <p:spPr bwMode="auto">
            <a:xfrm>
              <a:off x="8643310" y="3915554"/>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4" name="Rectangle 265">
              <a:extLst>
                <a:ext uri="{FF2B5EF4-FFF2-40B4-BE49-F238E27FC236}">
                  <a16:creationId xmlns:a16="http://schemas.microsoft.com/office/drawing/2014/main" id="{CCC841A2-72C7-B91C-F05E-F953BA6AD5B0}"/>
                </a:ext>
              </a:extLst>
            </p:cNvPr>
            <p:cNvSpPr>
              <a:spLocks noChangeArrowheads="1"/>
            </p:cNvSpPr>
            <p:nvPr/>
          </p:nvSpPr>
          <p:spPr bwMode="auto">
            <a:xfrm>
              <a:off x="8889373" y="3983816"/>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5" name="Rectangle 266">
              <a:extLst>
                <a:ext uri="{FF2B5EF4-FFF2-40B4-BE49-F238E27FC236}">
                  <a16:creationId xmlns:a16="http://schemas.microsoft.com/office/drawing/2014/main" id="{BCC12FBD-F115-98FB-DCA4-7397D39D4A90}"/>
                </a:ext>
              </a:extLst>
            </p:cNvPr>
            <p:cNvSpPr>
              <a:spLocks noChangeArrowheads="1"/>
            </p:cNvSpPr>
            <p:nvPr/>
          </p:nvSpPr>
          <p:spPr bwMode="auto">
            <a:xfrm>
              <a:off x="8889373" y="3983816"/>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6" name="Rectangle 267">
              <a:extLst>
                <a:ext uri="{FF2B5EF4-FFF2-40B4-BE49-F238E27FC236}">
                  <a16:creationId xmlns:a16="http://schemas.microsoft.com/office/drawing/2014/main" id="{F69A2CCB-CFFE-E495-1C7F-5D5CFF4FE02B}"/>
                </a:ext>
              </a:extLst>
            </p:cNvPr>
            <p:cNvSpPr>
              <a:spLocks noChangeArrowheads="1"/>
            </p:cNvSpPr>
            <p:nvPr/>
          </p:nvSpPr>
          <p:spPr bwMode="auto">
            <a:xfrm>
              <a:off x="9124323" y="3961591"/>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7" name="Rectangle 268">
              <a:extLst>
                <a:ext uri="{FF2B5EF4-FFF2-40B4-BE49-F238E27FC236}">
                  <a16:creationId xmlns:a16="http://schemas.microsoft.com/office/drawing/2014/main" id="{79CEE0DC-D227-045C-6D54-3D3893B76F5A}"/>
                </a:ext>
              </a:extLst>
            </p:cNvPr>
            <p:cNvSpPr>
              <a:spLocks noChangeArrowheads="1"/>
            </p:cNvSpPr>
            <p:nvPr/>
          </p:nvSpPr>
          <p:spPr bwMode="auto">
            <a:xfrm>
              <a:off x="9124323" y="3961591"/>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8" name="Rectangle 269">
              <a:extLst>
                <a:ext uri="{FF2B5EF4-FFF2-40B4-BE49-F238E27FC236}">
                  <a16:creationId xmlns:a16="http://schemas.microsoft.com/office/drawing/2014/main" id="{A43E6F64-0F40-0549-B3E2-20606824DAA1}"/>
                </a:ext>
              </a:extLst>
            </p:cNvPr>
            <p:cNvSpPr>
              <a:spLocks noChangeArrowheads="1"/>
            </p:cNvSpPr>
            <p:nvPr/>
          </p:nvSpPr>
          <p:spPr bwMode="auto">
            <a:xfrm>
              <a:off x="9357685" y="3990166"/>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9" name="Rectangle 270">
              <a:extLst>
                <a:ext uri="{FF2B5EF4-FFF2-40B4-BE49-F238E27FC236}">
                  <a16:creationId xmlns:a16="http://schemas.microsoft.com/office/drawing/2014/main" id="{BA2EC984-7CDB-0C49-E44D-DAD45930DBD1}"/>
                </a:ext>
              </a:extLst>
            </p:cNvPr>
            <p:cNvSpPr>
              <a:spLocks noChangeArrowheads="1"/>
            </p:cNvSpPr>
            <p:nvPr/>
          </p:nvSpPr>
          <p:spPr bwMode="auto">
            <a:xfrm>
              <a:off x="9357685" y="3990166"/>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0" name="Rectangle 271">
              <a:extLst>
                <a:ext uri="{FF2B5EF4-FFF2-40B4-BE49-F238E27FC236}">
                  <a16:creationId xmlns:a16="http://schemas.microsoft.com/office/drawing/2014/main" id="{67A12126-B2AE-98B6-E46F-F4CF2A000B38}"/>
                </a:ext>
              </a:extLst>
            </p:cNvPr>
            <p:cNvSpPr>
              <a:spLocks noChangeArrowheads="1"/>
            </p:cNvSpPr>
            <p:nvPr/>
          </p:nvSpPr>
          <p:spPr bwMode="auto">
            <a:xfrm>
              <a:off x="9606923" y="3931429"/>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1" name="Rectangle 272">
              <a:extLst>
                <a:ext uri="{FF2B5EF4-FFF2-40B4-BE49-F238E27FC236}">
                  <a16:creationId xmlns:a16="http://schemas.microsoft.com/office/drawing/2014/main" id="{8F7A42A1-E431-8CEE-680D-9E7AB384F499}"/>
                </a:ext>
              </a:extLst>
            </p:cNvPr>
            <p:cNvSpPr>
              <a:spLocks noChangeArrowheads="1"/>
            </p:cNvSpPr>
            <p:nvPr/>
          </p:nvSpPr>
          <p:spPr bwMode="auto">
            <a:xfrm>
              <a:off x="9606923" y="3931429"/>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2" name="Rectangle 273">
              <a:extLst>
                <a:ext uri="{FF2B5EF4-FFF2-40B4-BE49-F238E27FC236}">
                  <a16:creationId xmlns:a16="http://schemas.microsoft.com/office/drawing/2014/main" id="{2312237B-4F30-73C4-F2F5-7F3C0C3EE56D}"/>
                </a:ext>
              </a:extLst>
            </p:cNvPr>
            <p:cNvSpPr>
              <a:spLocks noChangeArrowheads="1"/>
            </p:cNvSpPr>
            <p:nvPr/>
          </p:nvSpPr>
          <p:spPr bwMode="auto">
            <a:xfrm>
              <a:off x="9856160" y="3972704"/>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3" name="Rectangle 274">
              <a:extLst>
                <a:ext uri="{FF2B5EF4-FFF2-40B4-BE49-F238E27FC236}">
                  <a16:creationId xmlns:a16="http://schemas.microsoft.com/office/drawing/2014/main" id="{A2AA7D4D-9ED0-7A13-535C-ADEB5E6BB269}"/>
                </a:ext>
              </a:extLst>
            </p:cNvPr>
            <p:cNvSpPr>
              <a:spLocks noChangeArrowheads="1"/>
            </p:cNvSpPr>
            <p:nvPr/>
          </p:nvSpPr>
          <p:spPr bwMode="auto">
            <a:xfrm>
              <a:off x="9856160" y="3972704"/>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4" name="Rectangle 275">
              <a:extLst>
                <a:ext uri="{FF2B5EF4-FFF2-40B4-BE49-F238E27FC236}">
                  <a16:creationId xmlns:a16="http://schemas.microsoft.com/office/drawing/2014/main" id="{E2AFCA67-CA6D-DDF4-FA34-B995D16F9AA8}"/>
                </a:ext>
              </a:extLst>
            </p:cNvPr>
            <p:cNvSpPr>
              <a:spLocks noChangeArrowheads="1"/>
            </p:cNvSpPr>
            <p:nvPr/>
          </p:nvSpPr>
          <p:spPr bwMode="auto">
            <a:xfrm>
              <a:off x="10089523" y="3955241"/>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5" name="Rectangle 276">
              <a:extLst>
                <a:ext uri="{FF2B5EF4-FFF2-40B4-BE49-F238E27FC236}">
                  <a16:creationId xmlns:a16="http://schemas.microsoft.com/office/drawing/2014/main" id="{9D951275-FEA5-5E47-EE08-D38DF4E55D4F}"/>
                </a:ext>
              </a:extLst>
            </p:cNvPr>
            <p:cNvSpPr>
              <a:spLocks noChangeArrowheads="1"/>
            </p:cNvSpPr>
            <p:nvPr/>
          </p:nvSpPr>
          <p:spPr bwMode="auto">
            <a:xfrm>
              <a:off x="10089523" y="3955241"/>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6" name="Rectangle 277">
              <a:extLst>
                <a:ext uri="{FF2B5EF4-FFF2-40B4-BE49-F238E27FC236}">
                  <a16:creationId xmlns:a16="http://schemas.microsoft.com/office/drawing/2014/main" id="{9D608AD2-F314-9459-410D-972C941F881B}"/>
                </a:ext>
              </a:extLst>
            </p:cNvPr>
            <p:cNvSpPr>
              <a:spLocks noChangeArrowheads="1"/>
            </p:cNvSpPr>
            <p:nvPr/>
          </p:nvSpPr>
          <p:spPr bwMode="auto">
            <a:xfrm>
              <a:off x="10327648" y="3944129"/>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7" name="Rectangle 278">
              <a:extLst>
                <a:ext uri="{FF2B5EF4-FFF2-40B4-BE49-F238E27FC236}">
                  <a16:creationId xmlns:a16="http://schemas.microsoft.com/office/drawing/2014/main" id="{09766E2B-0FF0-6B17-478B-4CC4FCCC11D7}"/>
                </a:ext>
              </a:extLst>
            </p:cNvPr>
            <p:cNvSpPr>
              <a:spLocks noChangeArrowheads="1"/>
            </p:cNvSpPr>
            <p:nvPr/>
          </p:nvSpPr>
          <p:spPr bwMode="auto">
            <a:xfrm>
              <a:off x="10327648" y="3944129"/>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8" name="Rectangle 279">
              <a:extLst>
                <a:ext uri="{FF2B5EF4-FFF2-40B4-BE49-F238E27FC236}">
                  <a16:creationId xmlns:a16="http://schemas.microsoft.com/office/drawing/2014/main" id="{365ED0C6-3720-93E8-A574-F516261B4DFA}"/>
                </a:ext>
              </a:extLst>
            </p:cNvPr>
            <p:cNvSpPr>
              <a:spLocks noChangeArrowheads="1"/>
            </p:cNvSpPr>
            <p:nvPr/>
          </p:nvSpPr>
          <p:spPr bwMode="auto">
            <a:xfrm>
              <a:off x="10584823" y="3972704"/>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9" name="Rectangle 280">
              <a:extLst>
                <a:ext uri="{FF2B5EF4-FFF2-40B4-BE49-F238E27FC236}">
                  <a16:creationId xmlns:a16="http://schemas.microsoft.com/office/drawing/2014/main" id="{D1232310-765D-6DFE-E223-CA2FC2297869}"/>
                </a:ext>
              </a:extLst>
            </p:cNvPr>
            <p:cNvSpPr>
              <a:spLocks noChangeArrowheads="1"/>
            </p:cNvSpPr>
            <p:nvPr/>
          </p:nvSpPr>
          <p:spPr bwMode="auto">
            <a:xfrm>
              <a:off x="10584823" y="3972704"/>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0" name="Rectangle 281">
              <a:extLst>
                <a:ext uri="{FF2B5EF4-FFF2-40B4-BE49-F238E27FC236}">
                  <a16:creationId xmlns:a16="http://schemas.microsoft.com/office/drawing/2014/main" id="{1763C68C-EEE2-6B04-8B42-D2899A052C74}"/>
                </a:ext>
              </a:extLst>
            </p:cNvPr>
            <p:cNvSpPr>
              <a:spLocks noChangeArrowheads="1"/>
            </p:cNvSpPr>
            <p:nvPr/>
          </p:nvSpPr>
          <p:spPr bwMode="auto">
            <a:xfrm>
              <a:off x="10810248" y="3985404"/>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1" name="Oval 282">
              <a:extLst>
                <a:ext uri="{FF2B5EF4-FFF2-40B4-BE49-F238E27FC236}">
                  <a16:creationId xmlns:a16="http://schemas.microsoft.com/office/drawing/2014/main" id="{F1B81AF8-26D9-7441-8F47-4BB3833B7AD5}"/>
                </a:ext>
              </a:extLst>
            </p:cNvPr>
            <p:cNvSpPr>
              <a:spLocks noChangeArrowheads="1"/>
            </p:cNvSpPr>
            <p:nvPr/>
          </p:nvSpPr>
          <p:spPr bwMode="auto">
            <a:xfrm>
              <a:off x="10810248" y="3985404"/>
              <a:ext cx="1588" cy="1587"/>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82" name="Oval 283">
              <a:extLst>
                <a:ext uri="{FF2B5EF4-FFF2-40B4-BE49-F238E27FC236}">
                  <a16:creationId xmlns:a16="http://schemas.microsoft.com/office/drawing/2014/main" id="{057167FF-D204-8DDD-43AB-44BE518B3382}"/>
                </a:ext>
              </a:extLst>
            </p:cNvPr>
            <p:cNvSpPr>
              <a:spLocks noChangeArrowheads="1"/>
            </p:cNvSpPr>
            <p:nvPr/>
          </p:nvSpPr>
          <p:spPr bwMode="auto">
            <a:xfrm>
              <a:off x="11054723" y="4018741"/>
              <a:ext cx="1588" cy="158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83" name="Freeform 284">
              <a:extLst>
                <a:ext uri="{FF2B5EF4-FFF2-40B4-BE49-F238E27FC236}">
                  <a16:creationId xmlns:a16="http://schemas.microsoft.com/office/drawing/2014/main" id="{8BA46661-1474-641A-2951-82AE8B500E57}"/>
                </a:ext>
              </a:extLst>
            </p:cNvPr>
            <p:cNvSpPr>
              <a:spLocks/>
            </p:cNvSpPr>
            <p:nvPr/>
          </p:nvSpPr>
          <p:spPr bwMode="auto">
            <a:xfrm>
              <a:off x="7190748" y="3561541"/>
              <a:ext cx="3889375" cy="811212"/>
            </a:xfrm>
            <a:custGeom>
              <a:avLst/>
              <a:gdLst>
                <a:gd name="T0" fmla="*/ 12248 w 12248"/>
                <a:gd name="T1" fmla="*/ 1141 h 2552"/>
                <a:gd name="T2" fmla="*/ 11473 w 12248"/>
                <a:gd name="T3" fmla="*/ 970 h 2552"/>
                <a:gd name="T4" fmla="*/ 9962 w 12248"/>
                <a:gd name="T5" fmla="*/ 946 h 2552"/>
                <a:gd name="T6" fmla="*/ 9217 w 12248"/>
                <a:gd name="T7" fmla="*/ 1103 h 2552"/>
                <a:gd name="T8" fmla="*/ 8441 w 12248"/>
                <a:gd name="T9" fmla="*/ 1047 h 2552"/>
                <a:gd name="T10" fmla="*/ 7681 w 12248"/>
                <a:gd name="T11" fmla="*/ 1032 h 2552"/>
                <a:gd name="T12" fmla="*/ 6938 w 12248"/>
                <a:gd name="T13" fmla="*/ 992 h 2552"/>
                <a:gd name="T14" fmla="*/ 5394 w 12248"/>
                <a:gd name="T15" fmla="*/ 851 h 2552"/>
                <a:gd name="T16" fmla="*/ 4635 w 12248"/>
                <a:gd name="T17" fmla="*/ 835 h 2552"/>
                <a:gd name="T18" fmla="*/ 3875 w 12248"/>
                <a:gd name="T19" fmla="*/ 875 h 2552"/>
                <a:gd name="T20" fmla="*/ 3114 w 12248"/>
                <a:gd name="T21" fmla="*/ 694 h 2552"/>
                <a:gd name="T22" fmla="*/ 2339 w 12248"/>
                <a:gd name="T23" fmla="*/ 694 h 2552"/>
                <a:gd name="T24" fmla="*/ 1635 w 12248"/>
                <a:gd name="T25" fmla="*/ 835 h 2552"/>
                <a:gd name="T26" fmla="*/ 1337 w 12248"/>
                <a:gd name="T27" fmla="*/ 617 h 2552"/>
                <a:gd name="T28" fmla="*/ 812 w 12248"/>
                <a:gd name="T29" fmla="*/ 734 h 2552"/>
                <a:gd name="T30" fmla="*/ 436 w 12248"/>
                <a:gd name="T31" fmla="*/ 781 h 2552"/>
                <a:gd name="T32" fmla="*/ 0 w 12248"/>
                <a:gd name="T33" fmla="*/ 0 h 2552"/>
                <a:gd name="T34" fmla="*/ 0 w 12248"/>
                <a:gd name="T35" fmla="*/ 2552 h 2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248" h="2552">
                  <a:moveTo>
                    <a:pt x="12248" y="1141"/>
                  </a:moveTo>
                  <a:lnTo>
                    <a:pt x="11473" y="970"/>
                  </a:lnTo>
                  <a:lnTo>
                    <a:pt x="9962" y="946"/>
                  </a:lnTo>
                  <a:lnTo>
                    <a:pt x="9217" y="1103"/>
                  </a:lnTo>
                  <a:lnTo>
                    <a:pt x="8441" y="1047"/>
                  </a:lnTo>
                  <a:lnTo>
                    <a:pt x="7681" y="1032"/>
                  </a:lnTo>
                  <a:lnTo>
                    <a:pt x="6938" y="992"/>
                  </a:lnTo>
                  <a:lnTo>
                    <a:pt x="5394" y="851"/>
                  </a:lnTo>
                  <a:lnTo>
                    <a:pt x="4635" y="835"/>
                  </a:lnTo>
                  <a:lnTo>
                    <a:pt x="3875" y="875"/>
                  </a:lnTo>
                  <a:lnTo>
                    <a:pt x="3114" y="694"/>
                  </a:lnTo>
                  <a:lnTo>
                    <a:pt x="2339" y="694"/>
                  </a:lnTo>
                  <a:lnTo>
                    <a:pt x="1635" y="835"/>
                  </a:lnTo>
                  <a:lnTo>
                    <a:pt x="1337" y="617"/>
                  </a:lnTo>
                  <a:lnTo>
                    <a:pt x="812" y="734"/>
                  </a:lnTo>
                  <a:lnTo>
                    <a:pt x="436" y="781"/>
                  </a:lnTo>
                  <a:lnTo>
                    <a:pt x="0" y="0"/>
                  </a:lnTo>
                  <a:lnTo>
                    <a:pt x="0" y="2552"/>
                  </a:lnTo>
                </a:path>
              </a:pathLst>
            </a:custGeom>
            <a:noFill/>
            <a:ln w="22225">
              <a:solidFill>
                <a:srgbClr val="00CC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4" name="Freeform 285">
              <a:extLst>
                <a:ext uri="{FF2B5EF4-FFF2-40B4-BE49-F238E27FC236}">
                  <a16:creationId xmlns:a16="http://schemas.microsoft.com/office/drawing/2014/main" id="{46E4C9B7-8982-4EA0-F62B-6E21F9C4556D}"/>
                </a:ext>
              </a:extLst>
            </p:cNvPr>
            <p:cNvSpPr>
              <a:spLocks/>
            </p:cNvSpPr>
            <p:nvPr/>
          </p:nvSpPr>
          <p:spPr bwMode="auto">
            <a:xfrm>
              <a:off x="7143123" y="4325129"/>
              <a:ext cx="93663" cy="93662"/>
            </a:xfrm>
            <a:custGeom>
              <a:avLst/>
              <a:gdLst>
                <a:gd name="T0" fmla="*/ 252 w 295"/>
                <a:gd name="T1" fmla="*/ 253 h 296"/>
                <a:gd name="T2" fmla="*/ 261 w 295"/>
                <a:gd name="T3" fmla="*/ 240 h 296"/>
                <a:gd name="T4" fmla="*/ 270 w 295"/>
                <a:gd name="T5" fmla="*/ 229 h 296"/>
                <a:gd name="T6" fmla="*/ 277 w 295"/>
                <a:gd name="T7" fmla="*/ 217 h 296"/>
                <a:gd name="T8" fmla="*/ 284 w 295"/>
                <a:gd name="T9" fmla="*/ 205 h 296"/>
                <a:gd name="T10" fmla="*/ 289 w 295"/>
                <a:gd name="T11" fmla="*/ 190 h 296"/>
                <a:gd name="T12" fmla="*/ 292 w 295"/>
                <a:gd name="T13" fmla="*/ 177 h 296"/>
                <a:gd name="T14" fmla="*/ 294 w 295"/>
                <a:gd name="T15" fmla="*/ 162 h 296"/>
                <a:gd name="T16" fmla="*/ 295 w 295"/>
                <a:gd name="T17" fmla="*/ 148 h 296"/>
                <a:gd name="T18" fmla="*/ 294 w 295"/>
                <a:gd name="T19" fmla="*/ 132 h 296"/>
                <a:gd name="T20" fmla="*/ 292 w 295"/>
                <a:gd name="T21" fmla="*/ 118 h 296"/>
                <a:gd name="T22" fmla="*/ 289 w 295"/>
                <a:gd name="T23" fmla="*/ 104 h 296"/>
                <a:gd name="T24" fmla="*/ 284 w 295"/>
                <a:gd name="T25" fmla="*/ 91 h 296"/>
                <a:gd name="T26" fmla="*/ 270 w 295"/>
                <a:gd name="T27" fmla="*/ 65 h 296"/>
                <a:gd name="T28" fmla="*/ 252 w 295"/>
                <a:gd name="T29" fmla="*/ 44 h 296"/>
                <a:gd name="T30" fmla="*/ 240 w 295"/>
                <a:gd name="T31" fmla="*/ 32 h 296"/>
                <a:gd name="T32" fmla="*/ 228 w 295"/>
                <a:gd name="T33" fmla="*/ 24 h 296"/>
                <a:gd name="T34" fmla="*/ 216 w 295"/>
                <a:gd name="T35" fmla="*/ 16 h 296"/>
                <a:gd name="T36" fmla="*/ 204 w 295"/>
                <a:gd name="T37" fmla="*/ 11 h 296"/>
                <a:gd name="T38" fmla="*/ 190 w 295"/>
                <a:gd name="T39" fmla="*/ 5 h 296"/>
                <a:gd name="T40" fmla="*/ 176 w 295"/>
                <a:gd name="T41" fmla="*/ 3 h 296"/>
                <a:gd name="T42" fmla="*/ 161 w 295"/>
                <a:gd name="T43" fmla="*/ 0 h 296"/>
                <a:gd name="T44" fmla="*/ 148 w 295"/>
                <a:gd name="T45" fmla="*/ 0 h 296"/>
                <a:gd name="T46" fmla="*/ 117 w 295"/>
                <a:gd name="T47" fmla="*/ 3 h 296"/>
                <a:gd name="T48" fmla="*/ 91 w 295"/>
                <a:gd name="T49" fmla="*/ 11 h 296"/>
                <a:gd name="T50" fmla="*/ 66 w 295"/>
                <a:gd name="T51" fmla="*/ 24 h 296"/>
                <a:gd name="T52" fmla="*/ 44 w 295"/>
                <a:gd name="T53" fmla="*/ 44 h 296"/>
                <a:gd name="T54" fmla="*/ 24 w 295"/>
                <a:gd name="T55" fmla="*/ 65 h 296"/>
                <a:gd name="T56" fmla="*/ 10 w 295"/>
                <a:gd name="T57" fmla="*/ 91 h 296"/>
                <a:gd name="T58" fmla="*/ 2 w 295"/>
                <a:gd name="T59" fmla="*/ 118 h 296"/>
                <a:gd name="T60" fmla="*/ 0 w 295"/>
                <a:gd name="T61" fmla="*/ 148 h 296"/>
                <a:gd name="T62" fmla="*/ 0 w 295"/>
                <a:gd name="T63" fmla="*/ 162 h 296"/>
                <a:gd name="T64" fmla="*/ 2 w 295"/>
                <a:gd name="T65" fmla="*/ 177 h 296"/>
                <a:gd name="T66" fmla="*/ 4 w 295"/>
                <a:gd name="T67" fmla="*/ 190 h 296"/>
                <a:gd name="T68" fmla="*/ 10 w 295"/>
                <a:gd name="T69" fmla="*/ 205 h 296"/>
                <a:gd name="T70" fmla="*/ 16 w 295"/>
                <a:gd name="T71" fmla="*/ 217 h 296"/>
                <a:gd name="T72" fmla="*/ 24 w 295"/>
                <a:gd name="T73" fmla="*/ 229 h 296"/>
                <a:gd name="T74" fmla="*/ 33 w 295"/>
                <a:gd name="T75" fmla="*/ 240 h 296"/>
                <a:gd name="T76" fmla="*/ 44 w 295"/>
                <a:gd name="T77" fmla="*/ 253 h 296"/>
                <a:gd name="T78" fmla="*/ 66 w 295"/>
                <a:gd name="T79" fmla="*/ 271 h 296"/>
                <a:gd name="T80" fmla="*/ 91 w 295"/>
                <a:gd name="T81" fmla="*/ 285 h 296"/>
                <a:gd name="T82" fmla="*/ 103 w 295"/>
                <a:gd name="T83" fmla="*/ 289 h 296"/>
                <a:gd name="T84" fmla="*/ 117 w 295"/>
                <a:gd name="T85" fmla="*/ 293 h 296"/>
                <a:gd name="T86" fmla="*/ 132 w 295"/>
                <a:gd name="T87" fmla="*/ 295 h 296"/>
                <a:gd name="T88" fmla="*/ 148 w 295"/>
                <a:gd name="T89" fmla="*/ 296 h 296"/>
                <a:gd name="T90" fmla="*/ 161 w 295"/>
                <a:gd name="T91" fmla="*/ 295 h 296"/>
                <a:gd name="T92" fmla="*/ 176 w 295"/>
                <a:gd name="T93" fmla="*/ 293 h 296"/>
                <a:gd name="T94" fmla="*/ 190 w 295"/>
                <a:gd name="T95" fmla="*/ 289 h 296"/>
                <a:gd name="T96" fmla="*/ 204 w 295"/>
                <a:gd name="T97" fmla="*/ 285 h 296"/>
                <a:gd name="T98" fmla="*/ 216 w 295"/>
                <a:gd name="T99" fmla="*/ 278 h 296"/>
                <a:gd name="T100" fmla="*/ 228 w 295"/>
                <a:gd name="T101" fmla="*/ 271 h 296"/>
                <a:gd name="T102" fmla="*/ 240 w 295"/>
                <a:gd name="T103" fmla="*/ 262 h 296"/>
                <a:gd name="T104" fmla="*/ 252 w 295"/>
                <a:gd name="T105" fmla="*/ 25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52" y="253"/>
                  </a:moveTo>
                  <a:lnTo>
                    <a:pt x="261" y="240"/>
                  </a:lnTo>
                  <a:lnTo>
                    <a:pt x="270" y="229"/>
                  </a:lnTo>
                  <a:lnTo>
                    <a:pt x="277" y="217"/>
                  </a:lnTo>
                  <a:lnTo>
                    <a:pt x="284" y="205"/>
                  </a:lnTo>
                  <a:lnTo>
                    <a:pt x="289" y="190"/>
                  </a:lnTo>
                  <a:lnTo>
                    <a:pt x="292" y="177"/>
                  </a:lnTo>
                  <a:lnTo>
                    <a:pt x="294" y="162"/>
                  </a:lnTo>
                  <a:lnTo>
                    <a:pt x="295" y="148"/>
                  </a:lnTo>
                  <a:lnTo>
                    <a:pt x="294" y="132"/>
                  </a:lnTo>
                  <a:lnTo>
                    <a:pt x="292" y="118"/>
                  </a:lnTo>
                  <a:lnTo>
                    <a:pt x="289" y="104"/>
                  </a:lnTo>
                  <a:lnTo>
                    <a:pt x="284" y="91"/>
                  </a:lnTo>
                  <a:lnTo>
                    <a:pt x="270" y="65"/>
                  </a:lnTo>
                  <a:lnTo>
                    <a:pt x="252" y="44"/>
                  </a:lnTo>
                  <a:lnTo>
                    <a:pt x="240" y="32"/>
                  </a:lnTo>
                  <a:lnTo>
                    <a:pt x="228" y="24"/>
                  </a:lnTo>
                  <a:lnTo>
                    <a:pt x="216" y="16"/>
                  </a:lnTo>
                  <a:lnTo>
                    <a:pt x="204" y="11"/>
                  </a:lnTo>
                  <a:lnTo>
                    <a:pt x="190" y="5"/>
                  </a:lnTo>
                  <a:lnTo>
                    <a:pt x="176" y="3"/>
                  </a:lnTo>
                  <a:lnTo>
                    <a:pt x="161" y="0"/>
                  </a:lnTo>
                  <a:lnTo>
                    <a:pt x="148" y="0"/>
                  </a:lnTo>
                  <a:lnTo>
                    <a:pt x="117" y="3"/>
                  </a:lnTo>
                  <a:lnTo>
                    <a:pt x="91" y="11"/>
                  </a:lnTo>
                  <a:lnTo>
                    <a:pt x="66" y="24"/>
                  </a:lnTo>
                  <a:lnTo>
                    <a:pt x="44" y="44"/>
                  </a:lnTo>
                  <a:lnTo>
                    <a:pt x="24" y="65"/>
                  </a:lnTo>
                  <a:lnTo>
                    <a:pt x="10" y="91"/>
                  </a:lnTo>
                  <a:lnTo>
                    <a:pt x="2" y="118"/>
                  </a:lnTo>
                  <a:lnTo>
                    <a:pt x="0" y="148"/>
                  </a:lnTo>
                  <a:lnTo>
                    <a:pt x="0" y="162"/>
                  </a:lnTo>
                  <a:lnTo>
                    <a:pt x="2" y="177"/>
                  </a:lnTo>
                  <a:lnTo>
                    <a:pt x="4" y="190"/>
                  </a:lnTo>
                  <a:lnTo>
                    <a:pt x="10" y="205"/>
                  </a:lnTo>
                  <a:lnTo>
                    <a:pt x="16" y="217"/>
                  </a:lnTo>
                  <a:lnTo>
                    <a:pt x="24" y="229"/>
                  </a:lnTo>
                  <a:lnTo>
                    <a:pt x="33" y="240"/>
                  </a:lnTo>
                  <a:lnTo>
                    <a:pt x="44" y="253"/>
                  </a:lnTo>
                  <a:lnTo>
                    <a:pt x="66" y="271"/>
                  </a:lnTo>
                  <a:lnTo>
                    <a:pt x="91" y="285"/>
                  </a:lnTo>
                  <a:lnTo>
                    <a:pt x="103" y="289"/>
                  </a:lnTo>
                  <a:lnTo>
                    <a:pt x="117" y="293"/>
                  </a:lnTo>
                  <a:lnTo>
                    <a:pt x="132" y="295"/>
                  </a:lnTo>
                  <a:lnTo>
                    <a:pt x="148" y="296"/>
                  </a:lnTo>
                  <a:lnTo>
                    <a:pt x="161" y="295"/>
                  </a:lnTo>
                  <a:lnTo>
                    <a:pt x="176" y="293"/>
                  </a:lnTo>
                  <a:lnTo>
                    <a:pt x="190" y="289"/>
                  </a:lnTo>
                  <a:lnTo>
                    <a:pt x="204" y="285"/>
                  </a:lnTo>
                  <a:lnTo>
                    <a:pt x="216" y="278"/>
                  </a:lnTo>
                  <a:lnTo>
                    <a:pt x="228" y="271"/>
                  </a:lnTo>
                  <a:lnTo>
                    <a:pt x="240" y="262"/>
                  </a:lnTo>
                  <a:lnTo>
                    <a:pt x="252" y="253"/>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5" name="Freeform 286">
              <a:extLst>
                <a:ext uri="{FF2B5EF4-FFF2-40B4-BE49-F238E27FC236}">
                  <a16:creationId xmlns:a16="http://schemas.microsoft.com/office/drawing/2014/main" id="{07AC4E0A-3002-EB4A-CB03-F3D18D3EA520}"/>
                </a:ext>
              </a:extLst>
            </p:cNvPr>
            <p:cNvSpPr>
              <a:spLocks/>
            </p:cNvSpPr>
            <p:nvPr/>
          </p:nvSpPr>
          <p:spPr bwMode="auto">
            <a:xfrm>
              <a:off x="7143123" y="4158441"/>
              <a:ext cx="93663" cy="93662"/>
            </a:xfrm>
            <a:custGeom>
              <a:avLst/>
              <a:gdLst>
                <a:gd name="T0" fmla="*/ 252 w 295"/>
                <a:gd name="T1" fmla="*/ 252 h 296"/>
                <a:gd name="T2" fmla="*/ 261 w 295"/>
                <a:gd name="T3" fmla="*/ 240 h 296"/>
                <a:gd name="T4" fmla="*/ 270 w 295"/>
                <a:gd name="T5" fmla="*/ 229 h 296"/>
                <a:gd name="T6" fmla="*/ 277 w 295"/>
                <a:gd name="T7" fmla="*/ 216 h 296"/>
                <a:gd name="T8" fmla="*/ 284 w 295"/>
                <a:gd name="T9" fmla="*/ 205 h 296"/>
                <a:gd name="T10" fmla="*/ 289 w 295"/>
                <a:gd name="T11" fmla="*/ 190 h 296"/>
                <a:gd name="T12" fmla="*/ 292 w 295"/>
                <a:gd name="T13" fmla="*/ 176 h 296"/>
                <a:gd name="T14" fmla="*/ 294 w 295"/>
                <a:gd name="T15" fmla="*/ 161 h 296"/>
                <a:gd name="T16" fmla="*/ 295 w 295"/>
                <a:gd name="T17" fmla="*/ 148 h 296"/>
                <a:gd name="T18" fmla="*/ 294 w 295"/>
                <a:gd name="T19" fmla="*/ 132 h 296"/>
                <a:gd name="T20" fmla="*/ 292 w 295"/>
                <a:gd name="T21" fmla="*/ 117 h 296"/>
                <a:gd name="T22" fmla="*/ 289 w 295"/>
                <a:gd name="T23" fmla="*/ 103 h 296"/>
                <a:gd name="T24" fmla="*/ 284 w 295"/>
                <a:gd name="T25" fmla="*/ 91 h 296"/>
                <a:gd name="T26" fmla="*/ 270 w 295"/>
                <a:gd name="T27" fmla="*/ 65 h 296"/>
                <a:gd name="T28" fmla="*/ 252 w 295"/>
                <a:gd name="T29" fmla="*/ 43 h 296"/>
                <a:gd name="T30" fmla="*/ 240 w 295"/>
                <a:gd name="T31" fmla="*/ 32 h 296"/>
                <a:gd name="T32" fmla="*/ 228 w 295"/>
                <a:gd name="T33" fmla="*/ 24 h 296"/>
                <a:gd name="T34" fmla="*/ 216 w 295"/>
                <a:gd name="T35" fmla="*/ 16 h 296"/>
                <a:gd name="T36" fmla="*/ 204 w 295"/>
                <a:gd name="T37" fmla="*/ 10 h 296"/>
                <a:gd name="T38" fmla="*/ 190 w 295"/>
                <a:gd name="T39" fmla="*/ 4 h 296"/>
                <a:gd name="T40" fmla="*/ 176 w 295"/>
                <a:gd name="T41" fmla="*/ 2 h 296"/>
                <a:gd name="T42" fmla="*/ 161 w 295"/>
                <a:gd name="T43" fmla="*/ 0 h 296"/>
                <a:gd name="T44" fmla="*/ 148 w 295"/>
                <a:gd name="T45" fmla="*/ 0 h 296"/>
                <a:gd name="T46" fmla="*/ 117 w 295"/>
                <a:gd name="T47" fmla="*/ 2 h 296"/>
                <a:gd name="T48" fmla="*/ 91 w 295"/>
                <a:gd name="T49" fmla="*/ 10 h 296"/>
                <a:gd name="T50" fmla="*/ 66 w 295"/>
                <a:gd name="T51" fmla="*/ 24 h 296"/>
                <a:gd name="T52" fmla="*/ 44 w 295"/>
                <a:gd name="T53" fmla="*/ 43 h 296"/>
                <a:gd name="T54" fmla="*/ 24 w 295"/>
                <a:gd name="T55" fmla="*/ 65 h 296"/>
                <a:gd name="T56" fmla="*/ 10 w 295"/>
                <a:gd name="T57" fmla="*/ 91 h 296"/>
                <a:gd name="T58" fmla="*/ 2 w 295"/>
                <a:gd name="T59" fmla="*/ 117 h 296"/>
                <a:gd name="T60" fmla="*/ 0 w 295"/>
                <a:gd name="T61" fmla="*/ 148 h 296"/>
                <a:gd name="T62" fmla="*/ 0 w 295"/>
                <a:gd name="T63" fmla="*/ 161 h 296"/>
                <a:gd name="T64" fmla="*/ 2 w 295"/>
                <a:gd name="T65" fmla="*/ 176 h 296"/>
                <a:gd name="T66" fmla="*/ 4 w 295"/>
                <a:gd name="T67" fmla="*/ 190 h 296"/>
                <a:gd name="T68" fmla="*/ 10 w 295"/>
                <a:gd name="T69" fmla="*/ 205 h 296"/>
                <a:gd name="T70" fmla="*/ 16 w 295"/>
                <a:gd name="T71" fmla="*/ 216 h 296"/>
                <a:gd name="T72" fmla="*/ 24 w 295"/>
                <a:gd name="T73" fmla="*/ 229 h 296"/>
                <a:gd name="T74" fmla="*/ 33 w 295"/>
                <a:gd name="T75" fmla="*/ 240 h 296"/>
                <a:gd name="T76" fmla="*/ 44 w 295"/>
                <a:gd name="T77" fmla="*/ 252 h 296"/>
                <a:gd name="T78" fmla="*/ 66 w 295"/>
                <a:gd name="T79" fmla="*/ 271 h 296"/>
                <a:gd name="T80" fmla="*/ 91 w 295"/>
                <a:gd name="T81" fmla="*/ 284 h 296"/>
                <a:gd name="T82" fmla="*/ 103 w 295"/>
                <a:gd name="T83" fmla="*/ 289 h 296"/>
                <a:gd name="T84" fmla="*/ 117 w 295"/>
                <a:gd name="T85" fmla="*/ 292 h 296"/>
                <a:gd name="T86" fmla="*/ 132 w 295"/>
                <a:gd name="T87" fmla="*/ 295 h 296"/>
                <a:gd name="T88" fmla="*/ 148 w 295"/>
                <a:gd name="T89" fmla="*/ 296 h 296"/>
                <a:gd name="T90" fmla="*/ 161 w 295"/>
                <a:gd name="T91" fmla="*/ 295 h 296"/>
                <a:gd name="T92" fmla="*/ 176 w 295"/>
                <a:gd name="T93" fmla="*/ 292 h 296"/>
                <a:gd name="T94" fmla="*/ 190 w 295"/>
                <a:gd name="T95" fmla="*/ 289 h 296"/>
                <a:gd name="T96" fmla="*/ 204 w 295"/>
                <a:gd name="T97" fmla="*/ 284 h 296"/>
                <a:gd name="T98" fmla="*/ 216 w 295"/>
                <a:gd name="T99" fmla="*/ 277 h 296"/>
                <a:gd name="T100" fmla="*/ 228 w 295"/>
                <a:gd name="T101" fmla="*/ 271 h 296"/>
                <a:gd name="T102" fmla="*/ 240 w 295"/>
                <a:gd name="T103" fmla="*/ 262 h 296"/>
                <a:gd name="T104" fmla="*/ 252 w 295"/>
                <a:gd name="T105" fmla="*/ 25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52" y="252"/>
                  </a:moveTo>
                  <a:lnTo>
                    <a:pt x="261" y="240"/>
                  </a:lnTo>
                  <a:lnTo>
                    <a:pt x="270" y="229"/>
                  </a:lnTo>
                  <a:lnTo>
                    <a:pt x="277" y="216"/>
                  </a:lnTo>
                  <a:lnTo>
                    <a:pt x="284" y="205"/>
                  </a:lnTo>
                  <a:lnTo>
                    <a:pt x="289" y="190"/>
                  </a:lnTo>
                  <a:lnTo>
                    <a:pt x="292" y="176"/>
                  </a:lnTo>
                  <a:lnTo>
                    <a:pt x="294" y="161"/>
                  </a:lnTo>
                  <a:lnTo>
                    <a:pt x="295" y="148"/>
                  </a:lnTo>
                  <a:lnTo>
                    <a:pt x="294" y="132"/>
                  </a:lnTo>
                  <a:lnTo>
                    <a:pt x="292" y="117"/>
                  </a:lnTo>
                  <a:lnTo>
                    <a:pt x="289" y="103"/>
                  </a:lnTo>
                  <a:lnTo>
                    <a:pt x="284" y="91"/>
                  </a:lnTo>
                  <a:lnTo>
                    <a:pt x="270" y="65"/>
                  </a:lnTo>
                  <a:lnTo>
                    <a:pt x="252" y="43"/>
                  </a:lnTo>
                  <a:lnTo>
                    <a:pt x="240" y="32"/>
                  </a:lnTo>
                  <a:lnTo>
                    <a:pt x="228" y="24"/>
                  </a:lnTo>
                  <a:lnTo>
                    <a:pt x="216" y="16"/>
                  </a:lnTo>
                  <a:lnTo>
                    <a:pt x="204" y="10"/>
                  </a:lnTo>
                  <a:lnTo>
                    <a:pt x="190" y="4"/>
                  </a:lnTo>
                  <a:lnTo>
                    <a:pt x="176" y="2"/>
                  </a:lnTo>
                  <a:lnTo>
                    <a:pt x="161" y="0"/>
                  </a:lnTo>
                  <a:lnTo>
                    <a:pt x="148" y="0"/>
                  </a:lnTo>
                  <a:lnTo>
                    <a:pt x="117" y="2"/>
                  </a:lnTo>
                  <a:lnTo>
                    <a:pt x="91" y="10"/>
                  </a:lnTo>
                  <a:lnTo>
                    <a:pt x="66" y="24"/>
                  </a:lnTo>
                  <a:lnTo>
                    <a:pt x="44" y="43"/>
                  </a:lnTo>
                  <a:lnTo>
                    <a:pt x="24" y="65"/>
                  </a:lnTo>
                  <a:lnTo>
                    <a:pt x="10" y="91"/>
                  </a:lnTo>
                  <a:lnTo>
                    <a:pt x="2" y="117"/>
                  </a:lnTo>
                  <a:lnTo>
                    <a:pt x="0" y="148"/>
                  </a:lnTo>
                  <a:lnTo>
                    <a:pt x="0" y="161"/>
                  </a:lnTo>
                  <a:lnTo>
                    <a:pt x="2" y="176"/>
                  </a:lnTo>
                  <a:lnTo>
                    <a:pt x="4" y="190"/>
                  </a:lnTo>
                  <a:lnTo>
                    <a:pt x="10" y="205"/>
                  </a:lnTo>
                  <a:lnTo>
                    <a:pt x="16" y="216"/>
                  </a:lnTo>
                  <a:lnTo>
                    <a:pt x="24" y="229"/>
                  </a:lnTo>
                  <a:lnTo>
                    <a:pt x="33" y="240"/>
                  </a:lnTo>
                  <a:lnTo>
                    <a:pt x="44" y="252"/>
                  </a:lnTo>
                  <a:lnTo>
                    <a:pt x="66" y="271"/>
                  </a:lnTo>
                  <a:lnTo>
                    <a:pt x="91" y="284"/>
                  </a:lnTo>
                  <a:lnTo>
                    <a:pt x="103" y="289"/>
                  </a:lnTo>
                  <a:lnTo>
                    <a:pt x="117" y="292"/>
                  </a:lnTo>
                  <a:lnTo>
                    <a:pt x="132" y="295"/>
                  </a:lnTo>
                  <a:lnTo>
                    <a:pt x="148" y="296"/>
                  </a:lnTo>
                  <a:lnTo>
                    <a:pt x="161" y="295"/>
                  </a:lnTo>
                  <a:lnTo>
                    <a:pt x="176" y="292"/>
                  </a:lnTo>
                  <a:lnTo>
                    <a:pt x="190" y="289"/>
                  </a:lnTo>
                  <a:lnTo>
                    <a:pt x="204" y="284"/>
                  </a:lnTo>
                  <a:lnTo>
                    <a:pt x="216" y="277"/>
                  </a:lnTo>
                  <a:lnTo>
                    <a:pt x="228" y="271"/>
                  </a:lnTo>
                  <a:lnTo>
                    <a:pt x="240" y="262"/>
                  </a:lnTo>
                  <a:lnTo>
                    <a:pt x="252" y="252"/>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6" name="Freeform 287">
              <a:extLst>
                <a:ext uri="{FF2B5EF4-FFF2-40B4-BE49-F238E27FC236}">
                  <a16:creationId xmlns:a16="http://schemas.microsoft.com/office/drawing/2014/main" id="{B153897D-A5E6-09B2-7FB1-6F9BB542F587}"/>
                </a:ext>
              </a:extLst>
            </p:cNvPr>
            <p:cNvSpPr>
              <a:spLocks/>
            </p:cNvSpPr>
            <p:nvPr/>
          </p:nvSpPr>
          <p:spPr bwMode="auto">
            <a:xfrm>
              <a:off x="7143123" y="3864754"/>
              <a:ext cx="93663" cy="93662"/>
            </a:xfrm>
            <a:custGeom>
              <a:avLst/>
              <a:gdLst>
                <a:gd name="T0" fmla="*/ 252 w 295"/>
                <a:gd name="T1" fmla="*/ 252 h 296"/>
                <a:gd name="T2" fmla="*/ 261 w 295"/>
                <a:gd name="T3" fmla="*/ 240 h 296"/>
                <a:gd name="T4" fmla="*/ 270 w 295"/>
                <a:gd name="T5" fmla="*/ 228 h 296"/>
                <a:gd name="T6" fmla="*/ 277 w 295"/>
                <a:gd name="T7" fmla="*/ 216 h 296"/>
                <a:gd name="T8" fmla="*/ 284 w 295"/>
                <a:gd name="T9" fmla="*/ 205 h 296"/>
                <a:gd name="T10" fmla="*/ 289 w 295"/>
                <a:gd name="T11" fmla="*/ 190 h 296"/>
                <a:gd name="T12" fmla="*/ 292 w 295"/>
                <a:gd name="T13" fmla="*/ 176 h 296"/>
                <a:gd name="T14" fmla="*/ 294 w 295"/>
                <a:gd name="T15" fmla="*/ 161 h 296"/>
                <a:gd name="T16" fmla="*/ 295 w 295"/>
                <a:gd name="T17" fmla="*/ 148 h 296"/>
                <a:gd name="T18" fmla="*/ 294 w 295"/>
                <a:gd name="T19" fmla="*/ 132 h 296"/>
                <a:gd name="T20" fmla="*/ 292 w 295"/>
                <a:gd name="T21" fmla="*/ 117 h 296"/>
                <a:gd name="T22" fmla="*/ 289 w 295"/>
                <a:gd name="T23" fmla="*/ 103 h 296"/>
                <a:gd name="T24" fmla="*/ 284 w 295"/>
                <a:gd name="T25" fmla="*/ 91 h 296"/>
                <a:gd name="T26" fmla="*/ 270 w 295"/>
                <a:gd name="T27" fmla="*/ 65 h 296"/>
                <a:gd name="T28" fmla="*/ 252 w 295"/>
                <a:gd name="T29" fmla="*/ 43 h 296"/>
                <a:gd name="T30" fmla="*/ 240 w 295"/>
                <a:gd name="T31" fmla="*/ 32 h 296"/>
                <a:gd name="T32" fmla="*/ 228 w 295"/>
                <a:gd name="T33" fmla="*/ 24 h 296"/>
                <a:gd name="T34" fmla="*/ 216 w 295"/>
                <a:gd name="T35" fmla="*/ 16 h 296"/>
                <a:gd name="T36" fmla="*/ 204 w 295"/>
                <a:gd name="T37" fmla="*/ 10 h 296"/>
                <a:gd name="T38" fmla="*/ 190 w 295"/>
                <a:gd name="T39" fmla="*/ 4 h 296"/>
                <a:gd name="T40" fmla="*/ 176 w 295"/>
                <a:gd name="T41" fmla="*/ 2 h 296"/>
                <a:gd name="T42" fmla="*/ 161 w 295"/>
                <a:gd name="T43" fmla="*/ 0 h 296"/>
                <a:gd name="T44" fmla="*/ 148 w 295"/>
                <a:gd name="T45" fmla="*/ 0 h 296"/>
                <a:gd name="T46" fmla="*/ 117 w 295"/>
                <a:gd name="T47" fmla="*/ 2 h 296"/>
                <a:gd name="T48" fmla="*/ 91 w 295"/>
                <a:gd name="T49" fmla="*/ 10 h 296"/>
                <a:gd name="T50" fmla="*/ 66 w 295"/>
                <a:gd name="T51" fmla="*/ 24 h 296"/>
                <a:gd name="T52" fmla="*/ 44 w 295"/>
                <a:gd name="T53" fmla="*/ 43 h 296"/>
                <a:gd name="T54" fmla="*/ 24 w 295"/>
                <a:gd name="T55" fmla="*/ 65 h 296"/>
                <a:gd name="T56" fmla="*/ 10 w 295"/>
                <a:gd name="T57" fmla="*/ 91 h 296"/>
                <a:gd name="T58" fmla="*/ 2 w 295"/>
                <a:gd name="T59" fmla="*/ 117 h 296"/>
                <a:gd name="T60" fmla="*/ 0 w 295"/>
                <a:gd name="T61" fmla="*/ 148 h 296"/>
                <a:gd name="T62" fmla="*/ 0 w 295"/>
                <a:gd name="T63" fmla="*/ 161 h 296"/>
                <a:gd name="T64" fmla="*/ 2 w 295"/>
                <a:gd name="T65" fmla="*/ 176 h 296"/>
                <a:gd name="T66" fmla="*/ 4 w 295"/>
                <a:gd name="T67" fmla="*/ 190 h 296"/>
                <a:gd name="T68" fmla="*/ 10 w 295"/>
                <a:gd name="T69" fmla="*/ 205 h 296"/>
                <a:gd name="T70" fmla="*/ 16 w 295"/>
                <a:gd name="T71" fmla="*/ 216 h 296"/>
                <a:gd name="T72" fmla="*/ 24 w 295"/>
                <a:gd name="T73" fmla="*/ 228 h 296"/>
                <a:gd name="T74" fmla="*/ 33 w 295"/>
                <a:gd name="T75" fmla="*/ 240 h 296"/>
                <a:gd name="T76" fmla="*/ 44 w 295"/>
                <a:gd name="T77" fmla="*/ 252 h 296"/>
                <a:gd name="T78" fmla="*/ 66 w 295"/>
                <a:gd name="T79" fmla="*/ 271 h 296"/>
                <a:gd name="T80" fmla="*/ 91 w 295"/>
                <a:gd name="T81" fmla="*/ 284 h 296"/>
                <a:gd name="T82" fmla="*/ 103 w 295"/>
                <a:gd name="T83" fmla="*/ 289 h 296"/>
                <a:gd name="T84" fmla="*/ 117 w 295"/>
                <a:gd name="T85" fmla="*/ 292 h 296"/>
                <a:gd name="T86" fmla="*/ 132 w 295"/>
                <a:gd name="T87" fmla="*/ 294 h 296"/>
                <a:gd name="T88" fmla="*/ 148 w 295"/>
                <a:gd name="T89" fmla="*/ 296 h 296"/>
                <a:gd name="T90" fmla="*/ 161 w 295"/>
                <a:gd name="T91" fmla="*/ 294 h 296"/>
                <a:gd name="T92" fmla="*/ 176 w 295"/>
                <a:gd name="T93" fmla="*/ 292 h 296"/>
                <a:gd name="T94" fmla="*/ 190 w 295"/>
                <a:gd name="T95" fmla="*/ 289 h 296"/>
                <a:gd name="T96" fmla="*/ 204 w 295"/>
                <a:gd name="T97" fmla="*/ 284 h 296"/>
                <a:gd name="T98" fmla="*/ 216 w 295"/>
                <a:gd name="T99" fmla="*/ 277 h 296"/>
                <a:gd name="T100" fmla="*/ 228 w 295"/>
                <a:gd name="T101" fmla="*/ 271 h 296"/>
                <a:gd name="T102" fmla="*/ 240 w 295"/>
                <a:gd name="T103" fmla="*/ 261 h 296"/>
                <a:gd name="T104" fmla="*/ 252 w 295"/>
                <a:gd name="T105" fmla="*/ 25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52" y="252"/>
                  </a:moveTo>
                  <a:lnTo>
                    <a:pt x="261" y="240"/>
                  </a:lnTo>
                  <a:lnTo>
                    <a:pt x="270" y="228"/>
                  </a:lnTo>
                  <a:lnTo>
                    <a:pt x="277" y="216"/>
                  </a:lnTo>
                  <a:lnTo>
                    <a:pt x="284" y="205"/>
                  </a:lnTo>
                  <a:lnTo>
                    <a:pt x="289" y="190"/>
                  </a:lnTo>
                  <a:lnTo>
                    <a:pt x="292" y="176"/>
                  </a:lnTo>
                  <a:lnTo>
                    <a:pt x="294" y="161"/>
                  </a:lnTo>
                  <a:lnTo>
                    <a:pt x="295" y="148"/>
                  </a:lnTo>
                  <a:lnTo>
                    <a:pt x="294" y="132"/>
                  </a:lnTo>
                  <a:lnTo>
                    <a:pt x="292" y="117"/>
                  </a:lnTo>
                  <a:lnTo>
                    <a:pt x="289" y="103"/>
                  </a:lnTo>
                  <a:lnTo>
                    <a:pt x="284" y="91"/>
                  </a:lnTo>
                  <a:lnTo>
                    <a:pt x="270" y="65"/>
                  </a:lnTo>
                  <a:lnTo>
                    <a:pt x="252" y="43"/>
                  </a:lnTo>
                  <a:lnTo>
                    <a:pt x="240" y="32"/>
                  </a:lnTo>
                  <a:lnTo>
                    <a:pt x="228" y="24"/>
                  </a:lnTo>
                  <a:lnTo>
                    <a:pt x="216" y="16"/>
                  </a:lnTo>
                  <a:lnTo>
                    <a:pt x="204" y="10"/>
                  </a:lnTo>
                  <a:lnTo>
                    <a:pt x="190" y="4"/>
                  </a:lnTo>
                  <a:lnTo>
                    <a:pt x="176" y="2"/>
                  </a:lnTo>
                  <a:lnTo>
                    <a:pt x="161" y="0"/>
                  </a:lnTo>
                  <a:lnTo>
                    <a:pt x="148" y="0"/>
                  </a:lnTo>
                  <a:lnTo>
                    <a:pt x="117" y="2"/>
                  </a:lnTo>
                  <a:lnTo>
                    <a:pt x="91" y="10"/>
                  </a:lnTo>
                  <a:lnTo>
                    <a:pt x="66" y="24"/>
                  </a:lnTo>
                  <a:lnTo>
                    <a:pt x="44" y="43"/>
                  </a:lnTo>
                  <a:lnTo>
                    <a:pt x="24" y="65"/>
                  </a:lnTo>
                  <a:lnTo>
                    <a:pt x="10" y="91"/>
                  </a:lnTo>
                  <a:lnTo>
                    <a:pt x="2" y="117"/>
                  </a:lnTo>
                  <a:lnTo>
                    <a:pt x="0" y="148"/>
                  </a:lnTo>
                  <a:lnTo>
                    <a:pt x="0" y="161"/>
                  </a:lnTo>
                  <a:lnTo>
                    <a:pt x="2" y="176"/>
                  </a:lnTo>
                  <a:lnTo>
                    <a:pt x="4" y="190"/>
                  </a:lnTo>
                  <a:lnTo>
                    <a:pt x="10" y="205"/>
                  </a:lnTo>
                  <a:lnTo>
                    <a:pt x="16" y="216"/>
                  </a:lnTo>
                  <a:lnTo>
                    <a:pt x="24" y="228"/>
                  </a:lnTo>
                  <a:lnTo>
                    <a:pt x="33" y="240"/>
                  </a:lnTo>
                  <a:lnTo>
                    <a:pt x="44" y="252"/>
                  </a:lnTo>
                  <a:lnTo>
                    <a:pt x="66" y="271"/>
                  </a:lnTo>
                  <a:lnTo>
                    <a:pt x="91" y="284"/>
                  </a:lnTo>
                  <a:lnTo>
                    <a:pt x="103" y="289"/>
                  </a:lnTo>
                  <a:lnTo>
                    <a:pt x="117" y="292"/>
                  </a:lnTo>
                  <a:lnTo>
                    <a:pt x="132" y="294"/>
                  </a:lnTo>
                  <a:lnTo>
                    <a:pt x="148" y="296"/>
                  </a:lnTo>
                  <a:lnTo>
                    <a:pt x="161" y="294"/>
                  </a:lnTo>
                  <a:lnTo>
                    <a:pt x="176" y="292"/>
                  </a:lnTo>
                  <a:lnTo>
                    <a:pt x="190" y="289"/>
                  </a:lnTo>
                  <a:lnTo>
                    <a:pt x="204" y="284"/>
                  </a:lnTo>
                  <a:lnTo>
                    <a:pt x="216" y="277"/>
                  </a:lnTo>
                  <a:lnTo>
                    <a:pt x="228" y="271"/>
                  </a:lnTo>
                  <a:lnTo>
                    <a:pt x="240" y="261"/>
                  </a:lnTo>
                  <a:lnTo>
                    <a:pt x="252" y="252"/>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7" name="Freeform 288">
              <a:extLst>
                <a:ext uri="{FF2B5EF4-FFF2-40B4-BE49-F238E27FC236}">
                  <a16:creationId xmlns:a16="http://schemas.microsoft.com/office/drawing/2014/main" id="{20298775-DB06-B7C0-FE6C-7EEE97E639D7}"/>
                </a:ext>
              </a:extLst>
            </p:cNvPr>
            <p:cNvSpPr>
              <a:spLocks/>
            </p:cNvSpPr>
            <p:nvPr/>
          </p:nvSpPr>
          <p:spPr bwMode="auto">
            <a:xfrm>
              <a:off x="7143123" y="3742516"/>
              <a:ext cx="93663" cy="93662"/>
            </a:xfrm>
            <a:custGeom>
              <a:avLst/>
              <a:gdLst>
                <a:gd name="T0" fmla="*/ 252 w 295"/>
                <a:gd name="T1" fmla="*/ 253 h 296"/>
                <a:gd name="T2" fmla="*/ 261 w 295"/>
                <a:gd name="T3" fmla="*/ 240 h 296"/>
                <a:gd name="T4" fmla="*/ 270 w 295"/>
                <a:gd name="T5" fmla="*/ 229 h 296"/>
                <a:gd name="T6" fmla="*/ 277 w 295"/>
                <a:gd name="T7" fmla="*/ 216 h 296"/>
                <a:gd name="T8" fmla="*/ 284 w 295"/>
                <a:gd name="T9" fmla="*/ 205 h 296"/>
                <a:gd name="T10" fmla="*/ 289 w 295"/>
                <a:gd name="T11" fmla="*/ 190 h 296"/>
                <a:gd name="T12" fmla="*/ 292 w 295"/>
                <a:gd name="T13" fmla="*/ 177 h 296"/>
                <a:gd name="T14" fmla="*/ 294 w 295"/>
                <a:gd name="T15" fmla="*/ 162 h 296"/>
                <a:gd name="T16" fmla="*/ 295 w 295"/>
                <a:gd name="T17" fmla="*/ 148 h 296"/>
                <a:gd name="T18" fmla="*/ 294 w 295"/>
                <a:gd name="T19" fmla="*/ 132 h 296"/>
                <a:gd name="T20" fmla="*/ 292 w 295"/>
                <a:gd name="T21" fmla="*/ 117 h 296"/>
                <a:gd name="T22" fmla="*/ 289 w 295"/>
                <a:gd name="T23" fmla="*/ 104 h 296"/>
                <a:gd name="T24" fmla="*/ 284 w 295"/>
                <a:gd name="T25" fmla="*/ 91 h 296"/>
                <a:gd name="T26" fmla="*/ 270 w 295"/>
                <a:gd name="T27" fmla="*/ 65 h 296"/>
                <a:gd name="T28" fmla="*/ 252 w 295"/>
                <a:gd name="T29" fmla="*/ 43 h 296"/>
                <a:gd name="T30" fmla="*/ 240 w 295"/>
                <a:gd name="T31" fmla="*/ 32 h 296"/>
                <a:gd name="T32" fmla="*/ 228 w 295"/>
                <a:gd name="T33" fmla="*/ 24 h 296"/>
                <a:gd name="T34" fmla="*/ 216 w 295"/>
                <a:gd name="T35" fmla="*/ 16 h 296"/>
                <a:gd name="T36" fmla="*/ 204 w 295"/>
                <a:gd name="T37" fmla="*/ 10 h 296"/>
                <a:gd name="T38" fmla="*/ 190 w 295"/>
                <a:gd name="T39" fmla="*/ 5 h 296"/>
                <a:gd name="T40" fmla="*/ 176 w 295"/>
                <a:gd name="T41" fmla="*/ 2 h 296"/>
                <a:gd name="T42" fmla="*/ 161 w 295"/>
                <a:gd name="T43" fmla="*/ 0 h 296"/>
                <a:gd name="T44" fmla="*/ 148 w 295"/>
                <a:gd name="T45" fmla="*/ 0 h 296"/>
                <a:gd name="T46" fmla="*/ 117 w 295"/>
                <a:gd name="T47" fmla="*/ 2 h 296"/>
                <a:gd name="T48" fmla="*/ 91 w 295"/>
                <a:gd name="T49" fmla="*/ 10 h 296"/>
                <a:gd name="T50" fmla="*/ 66 w 295"/>
                <a:gd name="T51" fmla="*/ 24 h 296"/>
                <a:gd name="T52" fmla="*/ 44 w 295"/>
                <a:gd name="T53" fmla="*/ 43 h 296"/>
                <a:gd name="T54" fmla="*/ 24 w 295"/>
                <a:gd name="T55" fmla="*/ 65 h 296"/>
                <a:gd name="T56" fmla="*/ 10 w 295"/>
                <a:gd name="T57" fmla="*/ 91 h 296"/>
                <a:gd name="T58" fmla="*/ 2 w 295"/>
                <a:gd name="T59" fmla="*/ 117 h 296"/>
                <a:gd name="T60" fmla="*/ 0 w 295"/>
                <a:gd name="T61" fmla="*/ 148 h 296"/>
                <a:gd name="T62" fmla="*/ 0 w 295"/>
                <a:gd name="T63" fmla="*/ 162 h 296"/>
                <a:gd name="T64" fmla="*/ 2 w 295"/>
                <a:gd name="T65" fmla="*/ 177 h 296"/>
                <a:gd name="T66" fmla="*/ 4 w 295"/>
                <a:gd name="T67" fmla="*/ 190 h 296"/>
                <a:gd name="T68" fmla="*/ 10 w 295"/>
                <a:gd name="T69" fmla="*/ 205 h 296"/>
                <a:gd name="T70" fmla="*/ 16 w 295"/>
                <a:gd name="T71" fmla="*/ 216 h 296"/>
                <a:gd name="T72" fmla="*/ 24 w 295"/>
                <a:gd name="T73" fmla="*/ 229 h 296"/>
                <a:gd name="T74" fmla="*/ 33 w 295"/>
                <a:gd name="T75" fmla="*/ 240 h 296"/>
                <a:gd name="T76" fmla="*/ 44 w 295"/>
                <a:gd name="T77" fmla="*/ 253 h 296"/>
                <a:gd name="T78" fmla="*/ 66 w 295"/>
                <a:gd name="T79" fmla="*/ 271 h 296"/>
                <a:gd name="T80" fmla="*/ 91 w 295"/>
                <a:gd name="T81" fmla="*/ 285 h 296"/>
                <a:gd name="T82" fmla="*/ 103 w 295"/>
                <a:gd name="T83" fmla="*/ 289 h 296"/>
                <a:gd name="T84" fmla="*/ 117 w 295"/>
                <a:gd name="T85" fmla="*/ 293 h 296"/>
                <a:gd name="T86" fmla="*/ 132 w 295"/>
                <a:gd name="T87" fmla="*/ 295 h 296"/>
                <a:gd name="T88" fmla="*/ 148 w 295"/>
                <a:gd name="T89" fmla="*/ 296 h 296"/>
                <a:gd name="T90" fmla="*/ 161 w 295"/>
                <a:gd name="T91" fmla="*/ 295 h 296"/>
                <a:gd name="T92" fmla="*/ 176 w 295"/>
                <a:gd name="T93" fmla="*/ 293 h 296"/>
                <a:gd name="T94" fmla="*/ 190 w 295"/>
                <a:gd name="T95" fmla="*/ 289 h 296"/>
                <a:gd name="T96" fmla="*/ 204 w 295"/>
                <a:gd name="T97" fmla="*/ 285 h 296"/>
                <a:gd name="T98" fmla="*/ 216 w 295"/>
                <a:gd name="T99" fmla="*/ 278 h 296"/>
                <a:gd name="T100" fmla="*/ 228 w 295"/>
                <a:gd name="T101" fmla="*/ 271 h 296"/>
                <a:gd name="T102" fmla="*/ 240 w 295"/>
                <a:gd name="T103" fmla="*/ 262 h 296"/>
                <a:gd name="T104" fmla="*/ 252 w 295"/>
                <a:gd name="T105" fmla="*/ 25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52" y="253"/>
                  </a:moveTo>
                  <a:lnTo>
                    <a:pt x="261" y="240"/>
                  </a:lnTo>
                  <a:lnTo>
                    <a:pt x="270" y="229"/>
                  </a:lnTo>
                  <a:lnTo>
                    <a:pt x="277" y="216"/>
                  </a:lnTo>
                  <a:lnTo>
                    <a:pt x="284" y="205"/>
                  </a:lnTo>
                  <a:lnTo>
                    <a:pt x="289" y="190"/>
                  </a:lnTo>
                  <a:lnTo>
                    <a:pt x="292" y="177"/>
                  </a:lnTo>
                  <a:lnTo>
                    <a:pt x="294" y="162"/>
                  </a:lnTo>
                  <a:lnTo>
                    <a:pt x="295" y="148"/>
                  </a:lnTo>
                  <a:lnTo>
                    <a:pt x="294" y="132"/>
                  </a:lnTo>
                  <a:lnTo>
                    <a:pt x="292" y="117"/>
                  </a:lnTo>
                  <a:lnTo>
                    <a:pt x="289" y="104"/>
                  </a:lnTo>
                  <a:lnTo>
                    <a:pt x="284" y="91"/>
                  </a:lnTo>
                  <a:lnTo>
                    <a:pt x="270" y="65"/>
                  </a:lnTo>
                  <a:lnTo>
                    <a:pt x="252" y="43"/>
                  </a:lnTo>
                  <a:lnTo>
                    <a:pt x="240" y="32"/>
                  </a:lnTo>
                  <a:lnTo>
                    <a:pt x="228" y="24"/>
                  </a:lnTo>
                  <a:lnTo>
                    <a:pt x="216" y="16"/>
                  </a:lnTo>
                  <a:lnTo>
                    <a:pt x="204" y="10"/>
                  </a:lnTo>
                  <a:lnTo>
                    <a:pt x="190" y="5"/>
                  </a:lnTo>
                  <a:lnTo>
                    <a:pt x="176" y="2"/>
                  </a:lnTo>
                  <a:lnTo>
                    <a:pt x="161" y="0"/>
                  </a:lnTo>
                  <a:lnTo>
                    <a:pt x="148" y="0"/>
                  </a:lnTo>
                  <a:lnTo>
                    <a:pt x="117" y="2"/>
                  </a:lnTo>
                  <a:lnTo>
                    <a:pt x="91" y="10"/>
                  </a:lnTo>
                  <a:lnTo>
                    <a:pt x="66" y="24"/>
                  </a:lnTo>
                  <a:lnTo>
                    <a:pt x="44" y="43"/>
                  </a:lnTo>
                  <a:lnTo>
                    <a:pt x="24" y="65"/>
                  </a:lnTo>
                  <a:lnTo>
                    <a:pt x="10" y="91"/>
                  </a:lnTo>
                  <a:lnTo>
                    <a:pt x="2" y="117"/>
                  </a:lnTo>
                  <a:lnTo>
                    <a:pt x="0" y="148"/>
                  </a:lnTo>
                  <a:lnTo>
                    <a:pt x="0" y="162"/>
                  </a:lnTo>
                  <a:lnTo>
                    <a:pt x="2" y="177"/>
                  </a:lnTo>
                  <a:lnTo>
                    <a:pt x="4" y="190"/>
                  </a:lnTo>
                  <a:lnTo>
                    <a:pt x="10" y="205"/>
                  </a:lnTo>
                  <a:lnTo>
                    <a:pt x="16" y="216"/>
                  </a:lnTo>
                  <a:lnTo>
                    <a:pt x="24" y="229"/>
                  </a:lnTo>
                  <a:lnTo>
                    <a:pt x="33" y="240"/>
                  </a:lnTo>
                  <a:lnTo>
                    <a:pt x="44" y="253"/>
                  </a:lnTo>
                  <a:lnTo>
                    <a:pt x="66" y="271"/>
                  </a:lnTo>
                  <a:lnTo>
                    <a:pt x="91" y="285"/>
                  </a:lnTo>
                  <a:lnTo>
                    <a:pt x="103" y="289"/>
                  </a:lnTo>
                  <a:lnTo>
                    <a:pt x="117" y="293"/>
                  </a:lnTo>
                  <a:lnTo>
                    <a:pt x="132" y="295"/>
                  </a:lnTo>
                  <a:lnTo>
                    <a:pt x="148" y="296"/>
                  </a:lnTo>
                  <a:lnTo>
                    <a:pt x="161" y="295"/>
                  </a:lnTo>
                  <a:lnTo>
                    <a:pt x="176" y="293"/>
                  </a:lnTo>
                  <a:lnTo>
                    <a:pt x="190" y="289"/>
                  </a:lnTo>
                  <a:lnTo>
                    <a:pt x="204" y="285"/>
                  </a:lnTo>
                  <a:lnTo>
                    <a:pt x="216" y="278"/>
                  </a:lnTo>
                  <a:lnTo>
                    <a:pt x="228" y="271"/>
                  </a:lnTo>
                  <a:lnTo>
                    <a:pt x="240" y="262"/>
                  </a:lnTo>
                  <a:lnTo>
                    <a:pt x="252" y="253"/>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8" name="Freeform 289">
              <a:extLst>
                <a:ext uri="{FF2B5EF4-FFF2-40B4-BE49-F238E27FC236}">
                  <a16:creationId xmlns:a16="http://schemas.microsoft.com/office/drawing/2014/main" id="{150A8F5F-3A31-C6C0-2EC8-60DC3ACEBD8E}"/>
                </a:ext>
              </a:extLst>
            </p:cNvPr>
            <p:cNvSpPr>
              <a:spLocks/>
            </p:cNvSpPr>
            <p:nvPr/>
          </p:nvSpPr>
          <p:spPr bwMode="auto">
            <a:xfrm>
              <a:off x="7143123" y="3515504"/>
              <a:ext cx="93663" cy="93662"/>
            </a:xfrm>
            <a:custGeom>
              <a:avLst/>
              <a:gdLst>
                <a:gd name="T0" fmla="*/ 252 w 295"/>
                <a:gd name="T1" fmla="*/ 253 h 296"/>
                <a:gd name="T2" fmla="*/ 261 w 295"/>
                <a:gd name="T3" fmla="*/ 240 h 296"/>
                <a:gd name="T4" fmla="*/ 270 w 295"/>
                <a:gd name="T5" fmla="*/ 229 h 296"/>
                <a:gd name="T6" fmla="*/ 277 w 295"/>
                <a:gd name="T7" fmla="*/ 216 h 296"/>
                <a:gd name="T8" fmla="*/ 284 w 295"/>
                <a:gd name="T9" fmla="*/ 205 h 296"/>
                <a:gd name="T10" fmla="*/ 289 w 295"/>
                <a:gd name="T11" fmla="*/ 190 h 296"/>
                <a:gd name="T12" fmla="*/ 292 w 295"/>
                <a:gd name="T13" fmla="*/ 177 h 296"/>
                <a:gd name="T14" fmla="*/ 294 w 295"/>
                <a:gd name="T15" fmla="*/ 162 h 296"/>
                <a:gd name="T16" fmla="*/ 295 w 295"/>
                <a:gd name="T17" fmla="*/ 148 h 296"/>
                <a:gd name="T18" fmla="*/ 294 w 295"/>
                <a:gd name="T19" fmla="*/ 132 h 296"/>
                <a:gd name="T20" fmla="*/ 292 w 295"/>
                <a:gd name="T21" fmla="*/ 117 h 296"/>
                <a:gd name="T22" fmla="*/ 289 w 295"/>
                <a:gd name="T23" fmla="*/ 104 h 296"/>
                <a:gd name="T24" fmla="*/ 284 w 295"/>
                <a:gd name="T25" fmla="*/ 91 h 296"/>
                <a:gd name="T26" fmla="*/ 270 w 295"/>
                <a:gd name="T27" fmla="*/ 65 h 296"/>
                <a:gd name="T28" fmla="*/ 252 w 295"/>
                <a:gd name="T29" fmla="*/ 43 h 296"/>
                <a:gd name="T30" fmla="*/ 240 w 295"/>
                <a:gd name="T31" fmla="*/ 32 h 296"/>
                <a:gd name="T32" fmla="*/ 228 w 295"/>
                <a:gd name="T33" fmla="*/ 24 h 296"/>
                <a:gd name="T34" fmla="*/ 216 w 295"/>
                <a:gd name="T35" fmla="*/ 16 h 296"/>
                <a:gd name="T36" fmla="*/ 204 w 295"/>
                <a:gd name="T37" fmla="*/ 10 h 296"/>
                <a:gd name="T38" fmla="*/ 190 w 295"/>
                <a:gd name="T39" fmla="*/ 5 h 296"/>
                <a:gd name="T40" fmla="*/ 176 w 295"/>
                <a:gd name="T41" fmla="*/ 2 h 296"/>
                <a:gd name="T42" fmla="*/ 161 w 295"/>
                <a:gd name="T43" fmla="*/ 0 h 296"/>
                <a:gd name="T44" fmla="*/ 148 w 295"/>
                <a:gd name="T45" fmla="*/ 0 h 296"/>
                <a:gd name="T46" fmla="*/ 117 w 295"/>
                <a:gd name="T47" fmla="*/ 2 h 296"/>
                <a:gd name="T48" fmla="*/ 91 w 295"/>
                <a:gd name="T49" fmla="*/ 10 h 296"/>
                <a:gd name="T50" fmla="*/ 66 w 295"/>
                <a:gd name="T51" fmla="*/ 24 h 296"/>
                <a:gd name="T52" fmla="*/ 44 w 295"/>
                <a:gd name="T53" fmla="*/ 43 h 296"/>
                <a:gd name="T54" fmla="*/ 24 w 295"/>
                <a:gd name="T55" fmla="*/ 65 h 296"/>
                <a:gd name="T56" fmla="*/ 10 w 295"/>
                <a:gd name="T57" fmla="*/ 91 h 296"/>
                <a:gd name="T58" fmla="*/ 2 w 295"/>
                <a:gd name="T59" fmla="*/ 117 h 296"/>
                <a:gd name="T60" fmla="*/ 0 w 295"/>
                <a:gd name="T61" fmla="*/ 148 h 296"/>
                <a:gd name="T62" fmla="*/ 0 w 295"/>
                <a:gd name="T63" fmla="*/ 162 h 296"/>
                <a:gd name="T64" fmla="*/ 2 w 295"/>
                <a:gd name="T65" fmla="*/ 177 h 296"/>
                <a:gd name="T66" fmla="*/ 4 w 295"/>
                <a:gd name="T67" fmla="*/ 190 h 296"/>
                <a:gd name="T68" fmla="*/ 10 w 295"/>
                <a:gd name="T69" fmla="*/ 205 h 296"/>
                <a:gd name="T70" fmla="*/ 16 w 295"/>
                <a:gd name="T71" fmla="*/ 216 h 296"/>
                <a:gd name="T72" fmla="*/ 24 w 295"/>
                <a:gd name="T73" fmla="*/ 229 h 296"/>
                <a:gd name="T74" fmla="*/ 33 w 295"/>
                <a:gd name="T75" fmla="*/ 240 h 296"/>
                <a:gd name="T76" fmla="*/ 44 w 295"/>
                <a:gd name="T77" fmla="*/ 253 h 296"/>
                <a:gd name="T78" fmla="*/ 66 w 295"/>
                <a:gd name="T79" fmla="*/ 271 h 296"/>
                <a:gd name="T80" fmla="*/ 91 w 295"/>
                <a:gd name="T81" fmla="*/ 285 h 296"/>
                <a:gd name="T82" fmla="*/ 103 w 295"/>
                <a:gd name="T83" fmla="*/ 289 h 296"/>
                <a:gd name="T84" fmla="*/ 117 w 295"/>
                <a:gd name="T85" fmla="*/ 293 h 296"/>
                <a:gd name="T86" fmla="*/ 132 w 295"/>
                <a:gd name="T87" fmla="*/ 295 h 296"/>
                <a:gd name="T88" fmla="*/ 148 w 295"/>
                <a:gd name="T89" fmla="*/ 296 h 296"/>
                <a:gd name="T90" fmla="*/ 161 w 295"/>
                <a:gd name="T91" fmla="*/ 295 h 296"/>
                <a:gd name="T92" fmla="*/ 176 w 295"/>
                <a:gd name="T93" fmla="*/ 293 h 296"/>
                <a:gd name="T94" fmla="*/ 190 w 295"/>
                <a:gd name="T95" fmla="*/ 289 h 296"/>
                <a:gd name="T96" fmla="*/ 204 w 295"/>
                <a:gd name="T97" fmla="*/ 285 h 296"/>
                <a:gd name="T98" fmla="*/ 216 w 295"/>
                <a:gd name="T99" fmla="*/ 278 h 296"/>
                <a:gd name="T100" fmla="*/ 228 w 295"/>
                <a:gd name="T101" fmla="*/ 271 h 296"/>
                <a:gd name="T102" fmla="*/ 240 w 295"/>
                <a:gd name="T103" fmla="*/ 262 h 296"/>
                <a:gd name="T104" fmla="*/ 252 w 295"/>
                <a:gd name="T105" fmla="*/ 25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52" y="253"/>
                  </a:moveTo>
                  <a:lnTo>
                    <a:pt x="261" y="240"/>
                  </a:lnTo>
                  <a:lnTo>
                    <a:pt x="270" y="229"/>
                  </a:lnTo>
                  <a:lnTo>
                    <a:pt x="277" y="216"/>
                  </a:lnTo>
                  <a:lnTo>
                    <a:pt x="284" y="205"/>
                  </a:lnTo>
                  <a:lnTo>
                    <a:pt x="289" y="190"/>
                  </a:lnTo>
                  <a:lnTo>
                    <a:pt x="292" y="177"/>
                  </a:lnTo>
                  <a:lnTo>
                    <a:pt x="294" y="162"/>
                  </a:lnTo>
                  <a:lnTo>
                    <a:pt x="295" y="148"/>
                  </a:lnTo>
                  <a:lnTo>
                    <a:pt x="294" y="132"/>
                  </a:lnTo>
                  <a:lnTo>
                    <a:pt x="292" y="117"/>
                  </a:lnTo>
                  <a:lnTo>
                    <a:pt x="289" y="104"/>
                  </a:lnTo>
                  <a:lnTo>
                    <a:pt x="284" y="91"/>
                  </a:lnTo>
                  <a:lnTo>
                    <a:pt x="270" y="65"/>
                  </a:lnTo>
                  <a:lnTo>
                    <a:pt x="252" y="43"/>
                  </a:lnTo>
                  <a:lnTo>
                    <a:pt x="240" y="32"/>
                  </a:lnTo>
                  <a:lnTo>
                    <a:pt x="228" y="24"/>
                  </a:lnTo>
                  <a:lnTo>
                    <a:pt x="216" y="16"/>
                  </a:lnTo>
                  <a:lnTo>
                    <a:pt x="204" y="10"/>
                  </a:lnTo>
                  <a:lnTo>
                    <a:pt x="190" y="5"/>
                  </a:lnTo>
                  <a:lnTo>
                    <a:pt x="176" y="2"/>
                  </a:lnTo>
                  <a:lnTo>
                    <a:pt x="161" y="0"/>
                  </a:lnTo>
                  <a:lnTo>
                    <a:pt x="148" y="0"/>
                  </a:lnTo>
                  <a:lnTo>
                    <a:pt x="117" y="2"/>
                  </a:lnTo>
                  <a:lnTo>
                    <a:pt x="91" y="10"/>
                  </a:lnTo>
                  <a:lnTo>
                    <a:pt x="66" y="24"/>
                  </a:lnTo>
                  <a:lnTo>
                    <a:pt x="44" y="43"/>
                  </a:lnTo>
                  <a:lnTo>
                    <a:pt x="24" y="65"/>
                  </a:lnTo>
                  <a:lnTo>
                    <a:pt x="10" y="91"/>
                  </a:lnTo>
                  <a:lnTo>
                    <a:pt x="2" y="117"/>
                  </a:lnTo>
                  <a:lnTo>
                    <a:pt x="0" y="148"/>
                  </a:lnTo>
                  <a:lnTo>
                    <a:pt x="0" y="162"/>
                  </a:lnTo>
                  <a:lnTo>
                    <a:pt x="2" y="177"/>
                  </a:lnTo>
                  <a:lnTo>
                    <a:pt x="4" y="190"/>
                  </a:lnTo>
                  <a:lnTo>
                    <a:pt x="10" y="205"/>
                  </a:lnTo>
                  <a:lnTo>
                    <a:pt x="16" y="216"/>
                  </a:lnTo>
                  <a:lnTo>
                    <a:pt x="24" y="229"/>
                  </a:lnTo>
                  <a:lnTo>
                    <a:pt x="33" y="240"/>
                  </a:lnTo>
                  <a:lnTo>
                    <a:pt x="44" y="253"/>
                  </a:lnTo>
                  <a:lnTo>
                    <a:pt x="66" y="271"/>
                  </a:lnTo>
                  <a:lnTo>
                    <a:pt x="91" y="285"/>
                  </a:lnTo>
                  <a:lnTo>
                    <a:pt x="103" y="289"/>
                  </a:lnTo>
                  <a:lnTo>
                    <a:pt x="117" y="293"/>
                  </a:lnTo>
                  <a:lnTo>
                    <a:pt x="132" y="295"/>
                  </a:lnTo>
                  <a:lnTo>
                    <a:pt x="148" y="296"/>
                  </a:lnTo>
                  <a:lnTo>
                    <a:pt x="161" y="295"/>
                  </a:lnTo>
                  <a:lnTo>
                    <a:pt x="176" y="293"/>
                  </a:lnTo>
                  <a:lnTo>
                    <a:pt x="190" y="289"/>
                  </a:lnTo>
                  <a:lnTo>
                    <a:pt x="204" y="285"/>
                  </a:lnTo>
                  <a:lnTo>
                    <a:pt x="216" y="278"/>
                  </a:lnTo>
                  <a:lnTo>
                    <a:pt x="228" y="271"/>
                  </a:lnTo>
                  <a:lnTo>
                    <a:pt x="240" y="262"/>
                  </a:lnTo>
                  <a:lnTo>
                    <a:pt x="252" y="253"/>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9" name="Freeform 290">
              <a:extLst>
                <a:ext uri="{FF2B5EF4-FFF2-40B4-BE49-F238E27FC236}">
                  <a16:creationId xmlns:a16="http://schemas.microsoft.com/office/drawing/2014/main" id="{41DAF505-753E-D32C-F3FE-6200252B0A58}"/>
                </a:ext>
              </a:extLst>
            </p:cNvPr>
            <p:cNvSpPr>
              <a:spLocks/>
            </p:cNvSpPr>
            <p:nvPr/>
          </p:nvSpPr>
          <p:spPr bwMode="auto">
            <a:xfrm>
              <a:off x="7282823" y="3763154"/>
              <a:ext cx="93663" cy="93662"/>
            </a:xfrm>
            <a:custGeom>
              <a:avLst/>
              <a:gdLst>
                <a:gd name="T0" fmla="*/ 253 w 296"/>
                <a:gd name="T1" fmla="*/ 252 h 296"/>
                <a:gd name="T2" fmla="*/ 262 w 296"/>
                <a:gd name="T3" fmla="*/ 240 h 296"/>
                <a:gd name="T4" fmla="*/ 271 w 296"/>
                <a:gd name="T5" fmla="*/ 228 h 296"/>
                <a:gd name="T6" fmla="*/ 278 w 296"/>
                <a:gd name="T7" fmla="*/ 216 h 296"/>
                <a:gd name="T8" fmla="*/ 285 w 296"/>
                <a:gd name="T9" fmla="*/ 205 h 296"/>
                <a:gd name="T10" fmla="*/ 289 w 296"/>
                <a:gd name="T11" fmla="*/ 190 h 296"/>
                <a:gd name="T12" fmla="*/ 293 w 296"/>
                <a:gd name="T13" fmla="*/ 176 h 296"/>
                <a:gd name="T14" fmla="*/ 295 w 296"/>
                <a:gd name="T15" fmla="*/ 161 h 296"/>
                <a:gd name="T16" fmla="*/ 296 w 296"/>
                <a:gd name="T17" fmla="*/ 148 h 296"/>
                <a:gd name="T18" fmla="*/ 295 w 296"/>
                <a:gd name="T19" fmla="*/ 132 h 296"/>
                <a:gd name="T20" fmla="*/ 293 w 296"/>
                <a:gd name="T21" fmla="*/ 117 h 296"/>
                <a:gd name="T22" fmla="*/ 289 w 296"/>
                <a:gd name="T23" fmla="*/ 103 h 296"/>
                <a:gd name="T24" fmla="*/ 285 w 296"/>
                <a:gd name="T25" fmla="*/ 91 h 296"/>
                <a:gd name="T26" fmla="*/ 271 w 296"/>
                <a:gd name="T27" fmla="*/ 65 h 296"/>
                <a:gd name="T28" fmla="*/ 253 w 296"/>
                <a:gd name="T29" fmla="*/ 43 h 296"/>
                <a:gd name="T30" fmla="*/ 240 w 296"/>
                <a:gd name="T31" fmla="*/ 32 h 296"/>
                <a:gd name="T32" fmla="*/ 229 w 296"/>
                <a:gd name="T33" fmla="*/ 24 h 296"/>
                <a:gd name="T34" fmla="*/ 216 w 296"/>
                <a:gd name="T35" fmla="*/ 16 h 296"/>
                <a:gd name="T36" fmla="*/ 205 w 296"/>
                <a:gd name="T37" fmla="*/ 10 h 296"/>
                <a:gd name="T38" fmla="*/ 190 w 296"/>
                <a:gd name="T39" fmla="*/ 4 h 296"/>
                <a:gd name="T40" fmla="*/ 177 w 296"/>
                <a:gd name="T41" fmla="*/ 2 h 296"/>
                <a:gd name="T42" fmla="*/ 162 w 296"/>
                <a:gd name="T43" fmla="*/ 0 h 296"/>
                <a:gd name="T44" fmla="*/ 148 w 296"/>
                <a:gd name="T45" fmla="*/ 0 h 296"/>
                <a:gd name="T46" fmla="*/ 118 w 296"/>
                <a:gd name="T47" fmla="*/ 2 h 296"/>
                <a:gd name="T48" fmla="*/ 91 w 296"/>
                <a:gd name="T49" fmla="*/ 10 h 296"/>
                <a:gd name="T50" fmla="*/ 66 w 296"/>
                <a:gd name="T51" fmla="*/ 24 h 296"/>
                <a:gd name="T52" fmla="*/ 45 w 296"/>
                <a:gd name="T53" fmla="*/ 43 h 296"/>
                <a:gd name="T54" fmla="*/ 24 w 296"/>
                <a:gd name="T55" fmla="*/ 65 h 296"/>
                <a:gd name="T56" fmla="*/ 11 w 296"/>
                <a:gd name="T57" fmla="*/ 91 h 296"/>
                <a:gd name="T58" fmla="*/ 3 w 296"/>
                <a:gd name="T59" fmla="*/ 117 h 296"/>
                <a:gd name="T60" fmla="*/ 0 w 296"/>
                <a:gd name="T61" fmla="*/ 148 h 296"/>
                <a:gd name="T62" fmla="*/ 0 w 296"/>
                <a:gd name="T63" fmla="*/ 161 h 296"/>
                <a:gd name="T64" fmla="*/ 3 w 296"/>
                <a:gd name="T65" fmla="*/ 176 h 296"/>
                <a:gd name="T66" fmla="*/ 5 w 296"/>
                <a:gd name="T67" fmla="*/ 190 h 296"/>
                <a:gd name="T68" fmla="*/ 11 w 296"/>
                <a:gd name="T69" fmla="*/ 205 h 296"/>
                <a:gd name="T70" fmla="*/ 16 w 296"/>
                <a:gd name="T71" fmla="*/ 216 h 296"/>
                <a:gd name="T72" fmla="*/ 24 w 296"/>
                <a:gd name="T73" fmla="*/ 228 h 296"/>
                <a:gd name="T74" fmla="*/ 33 w 296"/>
                <a:gd name="T75" fmla="*/ 240 h 296"/>
                <a:gd name="T76" fmla="*/ 45 w 296"/>
                <a:gd name="T77" fmla="*/ 252 h 296"/>
                <a:gd name="T78" fmla="*/ 66 w 296"/>
                <a:gd name="T79" fmla="*/ 271 h 296"/>
                <a:gd name="T80" fmla="*/ 91 w 296"/>
                <a:gd name="T81" fmla="*/ 284 h 296"/>
                <a:gd name="T82" fmla="*/ 104 w 296"/>
                <a:gd name="T83" fmla="*/ 289 h 296"/>
                <a:gd name="T84" fmla="*/ 118 w 296"/>
                <a:gd name="T85" fmla="*/ 292 h 296"/>
                <a:gd name="T86" fmla="*/ 132 w 296"/>
                <a:gd name="T87" fmla="*/ 294 h 296"/>
                <a:gd name="T88" fmla="*/ 148 w 296"/>
                <a:gd name="T89" fmla="*/ 296 h 296"/>
                <a:gd name="T90" fmla="*/ 162 w 296"/>
                <a:gd name="T91" fmla="*/ 294 h 296"/>
                <a:gd name="T92" fmla="*/ 177 w 296"/>
                <a:gd name="T93" fmla="*/ 292 h 296"/>
                <a:gd name="T94" fmla="*/ 190 w 296"/>
                <a:gd name="T95" fmla="*/ 289 h 296"/>
                <a:gd name="T96" fmla="*/ 205 w 296"/>
                <a:gd name="T97" fmla="*/ 284 h 296"/>
                <a:gd name="T98" fmla="*/ 216 w 296"/>
                <a:gd name="T99" fmla="*/ 277 h 296"/>
                <a:gd name="T100" fmla="*/ 229 w 296"/>
                <a:gd name="T101" fmla="*/ 271 h 296"/>
                <a:gd name="T102" fmla="*/ 240 w 296"/>
                <a:gd name="T103" fmla="*/ 261 h 296"/>
                <a:gd name="T104" fmla="*/ 253 w 296"/>
                <a:gd name="T105" fmla="*/ 25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53" y="252"/>
                  </a:moveTo>
                  <a:lnTo>
                    <a:pt x="262" y="240"/>
                  </a:lnTo>
                  <a:lnTo>
                    <a:pt x="271" y="228"/>
                  </a:lnTo>
                  <a:lnTo>
                    <a:pt x="278" y="216"/>
                  </a:lnTo>
                  <a:lnTo>
                    <a:pt x="285" y="205"/>
                  </a:lnTo>
                  <a:lnTo>
                    <a:pt x="289" y="190"/>
                  </a:lnTo>
                  <a:lnTo>
                    <a:pt x="293" y="176"/>
                  </a:lnTo>
                  <a:lnTo>
                    <a:pt x="295" y="161"/>
                  </a:lnTo>
                  <a:lnTo>
                    <a:pt x="296" y="148"/>
                  </a:lnTo>
                  <a:lnTo>
                    <a:pt x="295" y="132"/>
                  </a:lnTo>
                  <a:lnTo>
                    <a:pt x="293" y="117"/>
                  </a:lnTo>
                  <a:lnTo>
                    <a:pt x="289" y="103"/>
                  </a:lnTo>
                  <a:lnTo>
                    <a:pt x="285" y="91"/>
                  </a:lnTo>
                  <a:lnTo>
                    <a:pt x="271" y="65"/>
                  </a:lnTo>
                  <a:lnTo>
                    <a:pt x="253" y="43"/>
                  </a:lnTo>
                  <a:lnTo>
                    <a:pt x="240" y="32"/>
                  </a:lnTo>
                  <a:lnTo>
                    <a:pt x="229" y="24"/>
                  </a:lnTo>
                  <a:lnTo>
                    <a:pt x="216" y="16"/>
                  </a:lnTo>
                  <a:lnTo>
                    <a:pt x="205" y="10"/>
                  </a:lnTo>
                  <a:lnTo>
                    <a:pt x="190" y="4"/>
                  </a:lnTo>
                  <a:lnTo>
                    <a:pt x="177" y="2"/>
                  </a:lnTo>
                  <a:lnTo>
                    <a:pt x="162" y="0"/>
                  </a:lnTo>
                  <a:lnTo>
                    <a:pt x="148" y="0"/>
                  </a:lnTo>
                  <a:lnTo>
                    <a:pt x="118" y="2"/>
                  </a:lnTo>
                  <a:lnTo>
                    <a:pt x="91" y="10"/>
                  </a:lnTo>
                  <a:lnTo>
                    <a:pt x="66" y="24"/>
                  </a:lnTo>
                  <a:lnTo>
                    <a:pt x="45" y="43"/>
                  </a:lnTo>
                  <a:lnTo>
                    <a:pt x="24" y="65"/>
                  </a:lnTo>
                  <a:lnTo>
                    <a:pt x="11" y="91"/>
                  </a:lnTo>
                  <a:lnTo>
                    <a:pt x="3" y="117"/>
                  </a:lnTo>
                  <a:lnTo>
                    <a:pt x="0" y="148"/>
                  </a:lnTo>
                  <a:lnTo>
                    <a:pt x="0" y="161"/>
                  </a:lnTo>
                  <a:lnTo>
                    <a:pt x="3" y="176"/>
                  </a:lnTo>
                  <a:lnTo>
                    <a:pt x="5" y="190"/>
                  </a:lnTo>
                  <a:lnTo>
                    <a:pt x="11" y="205"/>
                  </a:lnTo>
                  <a:lnTo>
                    <a:pt x="16" y="216"/>
                  </a:lnTo>
                  <a:lnTo>
                    <a:pt x="24" y="228"/>
                  </a:lnTo>
                  <a:lnTo>
                    <a:pt x="33" y="240"/>
                  </a:lnTo>
                  <a:lnTo>
                    <a:pt x="45" y="252"/>
                  </a:lnTo>
                  <a:lnTo>
                    <a:pt x="66" y="271"/>
                  </a:lnTo>
                  <a:lnTo>
                    <a:pt x="91" y="284"/>
                  </a:lnTo>
                  <a:lnTo>
                    <a:pt x="104" y="289"/>
                  </a:lnTo>
                  <a:lnTo>
                    <a:pt x="118" y="292"/>
                  </a:lnTo>
                  <a:lnTo>
                    <a:pt x="132" y="294"/>
                  </a:lnTo>
                  <a:lnTo>
                    <a:pt x="148" y="296"/>
                  </a:lnTo>
                  <a:lnTo>
                    <a:pt x="162" y="294"/>
                  </a:lnTo>
                  <a:lnTo>
                    <a:pt x="177" y="292"/>
                  </a:lnTo>
                  <a:lnTo>
                    <a:pt x="190" y="289"/>
                  </a:lnTo>
                  <a:lnTo>
                    <a:pt x="205" y="284"/>
                  </a:lnTo>
                  <a:lnTo>
                    <a:pt x="216" y="277"/>
                  </a:lnTo>
                  <a:lnTo>
                    <a:pt x="229" y="271"/>
                  </a:lnTo>
                  <a:lnTo>
                    <a:pt x="240" y="261"/>
                  </a:lnTo>
                  <a:lnTo>
                    <a:pt x="253" y="252"/>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0" name="Freeform 291">
              <a:extLst>
                <a:ext uri="{FF2B5EF4-FFF2-40B4-BE49-F238E27FC236}">
                  <a16:creationId xmlns:a16="http://schemas.microsoft.com/office/drawing/2014/main" id="{68A4ACA2-0B7F-81CA-8CBD-1ECBC5B3C557}"/>
                </a:ext>
              </a:extLst>
            </p:cNvPr>
            <p:cNvSpPr>
              <a:spLocks/>
            </p:cNvSpPr>
            <p:nvPr/>
          </p:nvSpPr>
          <p:spPr bwMode="auto">
            <a:xfrm>
              <a:off x="7401885" y="3747279"/>
              <a:ext cx="93663" cy="95250"/>
            </a:xfrm>
            <a:custGeom>
              <a:avLst/>
              <a:gdLst>
                <a:gd name="T0" fmla="*/ 252 w 295"/>
                <a:gd name="T1" fmla="*/ 253 h 296"/>
                <a:gd name="T2" fmla="*/ 261 w 295"/>
                <a:gd name="T3" fmla="*/ 240 h 296"/>
                <a:gd name="T4" fmla="*/ 270 w 295"/>
                <a:gd name="T5" fmla="*/ 229 h 296"/>
                <a:gd name="T6" fmla="*/ 277 w 295"/>
                <a:gd name="T7" fmla="*/ 216 h 296"/>
                <a:gd name="T8" fmla="*/ 284 w 295"/>
                <a:gd name="T9" fmla="*/ 205 h 296"/>
                <a:gd name="T10" fmla="*/ 289 w 295"/>
                <a:gd name="T11" fmla="*/ 190 h 296"/>
                <a:gd name="T12" fmla="*/ 292 w 295"/>
                <a:gd name="T13" fmla="*/ 176 h 296"/>
                <a:gd name="T14" fmla="*/ 294 w 295"/>
                <a:gd name="T15" fmla="*/ 162 h 296"/>
                <a:gd name="T16" fmla="*/ 295 w 295"/>
                <a:gd name="T17" fmla="*/ 148 h 296"/>
                <a:gd name="T18" fmla="*/ 294 w 295"/>
                <a:gd name="T19" fmla="*/ 132 h 296"/>
                <a:gd name="T20" fmla="*/ 292 w 295"/>
                <a:gd name="T21" fmla="*/ 117 h 296"/>
                <a:gd name="T22" fmla="*/ 289 w 295"/>
                <a:gd name="T23" fmla="*/ 104 h 296"/>
                <a:gd name="T24" fmla="*/ 284 w 295"/>
                <a:gd name="T25" fmla="*/ 91 h 296"/>
                <a:gd name="T26" fmla="*/ 270 w 295"/>
                <a:gd name="T27" fmla="*/ 65 h 296"/>
                <a:gd name="T28" fmla="*/ 252 w 295"/>
                <a:gd name="T29" fmla="*/ 43 h 296"/>
                <a:gd name="T30" fmla="*/ 240 w 295"/>
                <a:gd name="T31" fmla="*/ 32 h 296"/>
                <a:gd name="T32" fmla="*/ 228 w 295"/>
                <a:gd name="T33" fmla="*/ 24 h 296"/>
                <a:gd name="T34" fmla="*/ 216 w 295"/>
                <a:gd name="T35" fmla="*/ 16 h 296"/>
                <a:gd name="T36" fmla="*/ 204 w 295"/>
                <a:gd name="T37" fmla="*/ 10 h 296"/>
                <a:gd name="T38" fmla="*/ 190 w 295"/>
                <a:gd name="T39" fmla="*/ 5 h 296"/>
                <a:gd name="T40" fmla="*/ 176 w 295"/>
                <a:gd name="T41" fmla="*/ 2 h 296"/>
                <a:gd name="T42" fmla="*/ 161 w 295"/>
                <a:gd name="T43" fmla="*/ 0 h 296"/>
                <a:gd name="T44" fmla="*/ 148 w 295"/>
                <a:gd name="T45" fmla="*/ 0 h 296"/>
                <a:gd name="T46" fmla="*/ 117 w 295"/>
                <a:gd name="T47" fmla="*/ 2 h 296"/>
                <a:gd name="T48" fmla="*/ 91 w 295"/>
                <a:gd name="T49" fmla="*/ 10 h 296"/>
                <a:gd name="T50" fmla="*/ 66 w 295"/>
                <a:gd name="T51" fmla="*/ 24 h 296"/>
                <a:gd name="T52" fmla="*/ 44 w 295"/>
                <a:gd name="T53" fmla="*/ 43 h 296"/>
                <a:gd name="T54" fmla="*/ 24 w 295"/>
                <a:gd name="T55" fmla="*/ 65 h 296"/>
                <a:gd name="T56" fmla="*/ 10 w 295"/>
                <a:gd name="T57" fmla="*/ 91 h 296"/>
                <a:gd name="T58" fmla="*/ 2 w 295"/>
                <a:gd name="T59" fmla="*/ 117 h 296"/>
                <a:gd name="T60" fmla="*/ 0 w 295"/>
                <a:gd name="T61" fmla="*/ 148 h 296"/>
                <a:gd name="T62" fmla="*/ 0 w 295"/>
                <a:gd name="T63" fmla="*/ 162 h 296"/>
                <a:gd name="T64" fmla="*/ 2 w 295"/>
                <a:gd name="T65" fmla="*/ 176 h 296"/>
                <a:gd name="T66" fmla="*/ 4 w 295"/>
                <a:gd name="T67" fmla="*/ 190 h 296"/>
                <a:gd name="T68" fmla="*/ 10 w 295"/>
                <a:gd name="T69" fmla="*/ 205 h 296"/>
                <a:gd name="T70" fmla="*/ 16 w 295"/>
                <a:gd name="T71" fmla="*/ 216 h 296"/>
                <a:gd name="T72" fmla="*/ 24 w 295"/>
                <a:gd name="T73" fmla="*/ 229 h 296"/>
                <a:gd name="T74" fmla="*/ 33 w 295"/>
                <a:gd name="T75" fmla="*/ 240 h 296"/>
                <a:gd name="T76" fmla="*/ 44 w 295"/>
                <a:gd name="T77" fmla="*/ 253 h 296"/>
                <a:gd name="T78" fmla="*/ 66 w 295"/>
                <a:gd name="T79" fmla="*/ 271 h 296"/>
                <a:gd name="T80" fmla="*/ 91 w 295"/>
                <a:gd name="T81" fmla="*/ 285 h 296"/>
                <a:gd name="T82" fmla="*/ 103 w 295"/>
                <a:gd name="T83" fmla="*/ 289 h 296"/>
                <a:gd name="T84" fmla="*/ 117 w 295"/>
                <a:gd name="T85" fmla="*/ 293 h 296"/>
                <a:gd name="T86" fmla="*/ 132 w 295"/>
                <a:gd name="T87" fmla="*/ 295 h 296"/>
                <a:gd name="T88" fmla="*/ 148 w 295"/>
                <a:gd name="T89" fmla="*/ 296 h 296"/>
                <a:gd name="T90" fmla="*/ 161 w 295"/>
                <a:gd name="T91" fmla="*/ 295 h 296"/>
                <a:gd name="T92" fmla="*/ 176 w 295"/>
                <a:gd name="T93" fmla="*/ 293 h 296"/>
                <a:gd name="T94" fmla="*/ 190 w 295"/>
                <a:gd name="T95" fmla="*/ 289 h 296"/>
                <a:gd name="T96" fmla="*/ 204 w 295"/>
                <a:gd name="T97" fmla="*/ 285 h 296"/>
                <a:gd name="T98" fmla="*/ 216 w 295"/>
                <a:gd name="T99" fmla="*/ 278 h 296"/>
                <a:gd name="T100" fmla="*/ 228 w 295"/>
                <a:gd name="T101" fmla="*/ 271 h 296"/>
                <a:gd name="T102" fmla="*/ 240 w 295"/>
                <a:gd name="T103" fmla="*/ 262 h 296"/>
                <a:gd name="T104" fmla="*/ 252 w 295"/>
                <a:gd name="T105" fmla="*/ 25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52" y="253"/>
                  </a:moveTo>
                  <a:lnTo>
                    <a:pt x="261" y="240"/>
                  </a:lnTo>
                  <a:lnTo>
                    <a:pt x="270" y="229"/>
                  </a:lnTo>
                  <a:lnTo>
                    <a:pt x="277" y="216"/>
                  </a:lnTo>
                  <a:lnTo>
                    <a:pt x="284" y="205"/>
                  </a:lnTo>
                  <a:lnTo>
                    <a:pt x="289" y="190"/>
                  </a:lnTo>
                  <a:lnTo>
                    <a:pt x="292" y="176"/>
                  </a:lnTo>
                  <a:lnTo>
                    <a:pt x="294" y="162"/>
                  </a:lnTo>
                  <a:lnTo>
                    <a:pt x="295" y="148"/>
                  </a:lnTo>
                  <a:lnTo>
                    <a:pt x="294" y="132"/>
                  </a:lnTo>
                  <a:lnTo>
                    <a:pt x="292" y="117"/>
                  </a:lnTo>
                  <a:lnTo>
                    <a:pt x="289" y="104"/>
                  </a:lnTo>
                  <a:lnTo>
                    <a:pt x="284" y="91"/>
                  </a:lnTo>
                  <a:lnTo>
                    <a:pt x="270" y="65"/>
                  </a:lnTo>
                  <a:lnTo>
                    <a:pt x="252" y="43"/>
                  </a:lnTo>
                  <a:lnTo>
                    <a:pt x="240" y="32"/>
                  </a:lnTo>
                  <a:lnTo>
                    <a:pt x="228" y="24"/>
                  </a:lnTo>
                  <a:lnTo>
                    <a:pt x="216" y="16"/>
                  </a:lnTo>
                  <a:lnTo>
                    <a:pt x="204" y="10"/>
                  </a:lnTo>
                  <a:lnTo>
                    <a:pt x="190" y="5"/>
                  </a:lnTo>
                  <a:lnTo>
                    <a:pt x="176" y="2"/>
                  </a:lnTo>
                  <a:lnTo>
                    <a:pt x="161" y="0"/>
                  </a:lnTo>
                  <a:lnTo>
                    <a:pt x="148" y="0"/>
                  </a:lnTo>
                  <a:lnTo>
                    <a:pt x="117" y="2"/>
                  </a:lnTo>
                  <a:lnTo>
                    <a:pt x="91" y="10"/>
                  </a:lnTo>
                  <a:lnTo>
                    <a:pt x="66" y="24"/>
                  </a:lnTo>
                  <a:lnTo>
                    <a:pt x="44" y="43"/>
                  </a:lnTo>
                  <a:lnTo>
                    <a:pt x="24" y="65"/>
                  </a:lnTo>
                  <a:lnTo>
                    <a:pt x="10" y="91"/>
                  </a:lnTo>
                  <a:lnTo>
                    <a:pt x="2" y="117"/>
                  </a:lnTo>
                  <a:lnTo>
                    <a:pt x="0" y="148"/>
                  </a:lnTo>
                  <a:lnTo>
                    <a:pt x="0" y="162"/>
                  </a:lnTo>
                  <a:lnTo>
                    <a:pt x="2" y="176"/>
                  </a:lnTo>
                  <a:lnTo>
                    <a:pt x="4" y="190"/>
                  </a:lnTo>
                  <a:lnTo>
                    <a:pt x="10" y="205"/>
                  </a:lnTo>
                  <a:lnTo>
                    <a:pt x="16" y="216"/>
                  </a:lnTo>
                  <a:lnTo>
                    <a:pt x="24" y="229"/>
                  </a:lnTo>
                  <a:lnTo>
                    <a:pt x="33" y="240"/>
                  </a:lnTo>
                  <a:lnTo>
                    <a:pt x="44" y="253"/>
                  </a:lnTo>
                  <a:lnTo>
                    <a:pt x="66" y="271"/>
                  </a:lnTo>
                  <a:lnTo>
                    <a:pt x="91" y="285"/>
                  </a:lnTo>
                  <a:lnTo>
                    <a:pt x="103" y="289"/>
                  </a:lnTo>
                  <a:lnTo>
                    <a:pt x="117" y="293"/>
                  </a:lnTo>
                  <a:lnTo>
                    <a:pt x="132" y="295"/>
                  </a:lnTo>
                  <a:lnTo>
                    <a:pt x="148" y="296"/>
                  </a:lnTo>
                  <a:lnTo>
                    <a:pt x="161" y="295"/>
                  </a:lnTo>
                  <a:lnTo>
                    <a:pt x="176" y="293"/>
                  </a:lnTo>
                  <a:lnTo>
                    <a:pt x="190" y="289"/>
                  </a:lnTo>
                  <a:lnTo>
                    <a:pt x="204" y="285"/>
                  </a:lnTo>
                  <a:lnTo>
                    <a:pt x="216" y="278"/>
                  </a:lnTo>
                  <a:lnTo>
                    <a:pt x="228" y="271"/>
                  </a:lnTo>
                  <a:lnTo>
                    <a:pt x="240" y="262"/>
                  </a:lnTo>
                  <a:lnTo>
                    <a:pt x="252" y="253"/>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1" name="Freeform 292">
              <a:extLst>
                <a:ext uri="{FF2B5EF4-FFF2-40B4-BE49-F238E27FC236}">
                  <a16:creationId xmlns:a16="http://schemas.microsoft.com/office/drawing/2014/main" id="{D2926743-BC3C-E7BE-356A-0223EC877BC6}"/>
                </a:ext>
              </a:extLst>
            </p:cNvPr>
            <p:cNvSpPr>
              <a:spLocks/>
            </p:cNvSpPr>
            <p:nvPr/>
          </p:nvSpPr>
          <p:spPr bwMode="auto">
            <a:xfrm>
              <a:off x="7568573" y="3710766"/>
              <a:ext cx="93663" cy="93662"/>
            </a:xfrm>
            <a:custGeom>
              <a:avLst/>
              <a:gdLst>
                <a:gd name="T0" fmla="*/ 253 w 296"/>
                <a:gd name="T1" fmla="*/ 252 h 296"/>
                <a:gd name="T2" fmla="*/ 262 w 296"/>
                <a:gd name="T3" fmla="*/ 240 h 296"/>
                <a:gd name="T4" fmla="*/ 271 w 296"/>
                <a:gd name="T5" fmla="*/ 229 h 296"/>
                <a:gd name="T6" fmla="*/ 278 w 296"/>
                <a:gd name="T7" fmla="*/ 216 h 296"/>
                <a:gd name="T8" fmla="*/ 284 w 296"/>
                <a:gd name="T9" fmla="*/ 205 h 296"/>
                <a:gd name="T10" fmla="*/ 289 w 296"/>
                <a:gd name="T11" fmla="*/ 190 h 296"/>
                <a:gd name="T12" fmla="*/ 292 w 296"/>
                <a:gd name="T13" fmla="*/ 176 h 296"/>
                <a:gd name="T14" fmla="*/ 295 w 296"/>
                <a:gd name="T15" fmla="*/ 161 h 296"/>
                <a:gd name="T16" fmla="*/ 296 w 296"/>
                <a:gd name="T17" fmla="*/ 148 h 296"/>
                <a:gd name="T18" fmla="*/ 295 w 296"/>
                <a:gd name="T19" fmla="*/ 132 h 296"/>
                <a:gd name="T20" fmla="*/ 292 w 296"/>
                <a:gd name="T21" fmla="*/ 117 h 296"/>
                <a:gd name="T22" fmla="*/ 289 w 296"/>
                <a:gd name="T23" fmla="*/ 103 h 296"/>
                <a:gd name="T24" fmla="*/ 284 w 296"/>
                <a:gd name="T25" fmla="*/ 91 h 296"/>
                <a:gd name="T26" fmla="*/ 271 w 296"/>
                <a:gd name="T27" fmla="*/ 65 h 296"/>
                <a:gd name="T28" fmla="*/ 253 w 296"/>
                <a:gd name="T29" fmla="*/ 43 h 296"/>
                <a:gd name="T30" fmla="*/ 240 w 296"/>
                <a:gd name="T31" fmla="*/ 32 h 296"/>
                <a:gd name="T32" fmla="*/ 229 w 296"/>
                <a:gd name="T33" fmla="*/ 24 h 296"/>
                <a:gd name="T34" fmla="*/ 216 w 296"/>
                <a:gd name="T35" fmla="*/ 16 h 296"/>
                <a:gd name="T36" fmla="*/ 205 w 296"/>
                <a:gd name="T37" fmla="*/ 10 h 296"/>
                <a:gd name="T38" fmla="*/ 190 w 296"/>
                <a:gd name="T39" fmla="*/ 4 h 296"/>
                <a:gd name="T40" fmla="*/ 176 w 296"/>
                <a:gd name="T41" fmla="*/ 2 h 296"/>
                <a:gd name="T42" fmla="*/ 162 w 296"/>
                <a:gd name="T43" fmla="*/ 0 h 296"/>
                <a:gd name="T44" fmla="*/ 148 w 296"/>
                <a:gd name="T45" fmla="*/ 0 h 296"/>
                <a:gd name="T46" fmla="*/ 117 w 296"/>
                <a:gd name="T47" fmla="*/ 2 h 296"/>
                <a:gd name="T48" fmla="*/ 91 w 296"/>
                <a:gd name="T49" fmla="*/ 10 h 296"/>
                <a:gd name="T50" fmla="*/ 66 w 296"/>
                <a:gd name="T51" fmla="*/ 24 h 296"/>
                <a:gd name="T52" fmla="*/ 44 w 296"/>
                <a:gd name="T53" fmla="*/ 43 h 296"/>
                <a:gd name="T54" fmla="*/ 24 w 296"/>
                <a:gd name="T55" fmla="*/ 65 h 296"/>
                <a:gd name="T56" fmla="*/ 10 w 296"/>
                <a:gd name="T57" fmla="*/ 91 h 296"/>
                <a:gd name="T58" fmla="*/ 2 w 296"/>
                <a:gd name="T59" fmla="*/ 117 h 296"/>
                <a:gd name="T60" fmla="*/ 0 w 296"/>
                <a:gd name="T61" fmla="*/ 148 h 296"/>
                <a:gd name="T62" fmla="*/ 0 w 296"/>
                <a:gd name="T63" fmla="*/ 161 h 296"/>
                <a:gd name="T64" fmla="*/ 2 w 296"/>
                <a:gd name="T65" fmla="*/ 176 h 296"/>
                <a:gd name="T66" fmla="*/ 5 w 296"/>
                <a:gd name="T67" fmla="*/ 190 h 296"/>
                <a:gd name="T68" fmla="*/ 10 w 296"/>
                <a:gd name="T69" fmla="*/ 205 h 296"/>
                <a:gd name="T70" fmla="*/ 16 w 296"/>
                <a:gd name="T71" fmla="*/ 216 h 296"/>
                <a:gd name="T72" fmla="*/ 24 w 296"/>
                <a:gd name="T73" fmla="*/ 229 h 296"/>
                <a:gd name="T74" fmla="*/ 33 w 296"/>
                <a:gd name="T75" fmla="*/ 240 h 296"/>
                <a:gd name="T76" fmla="*/ 44 w 296"/>
                <a:gd name="T77" fmla="*/ 252 h 296"/>
                <a:gd name="T78" fmla="*/ 66 w 296"/>
                <a:gd name="T79" fmla="*/ 271 h 296"/>
                <a:gd name="T80" fmla="*/ 91 w 296"/>
                <a:gd name="T81" fmla="*/ 284 h 296"/>
                <a:gd name="T82" fmla="*/ 104 w 296"/>
                <a:gd name="T83" fmla="*/ 289 h 296"/>
                <a:gd name="T84" fmla="*/ 117 w 296"/>
                <a:gd name="T85" fmla="*/ 292 h 296"/>
                <a:gd name="T86" fmla="*/ 132 w 296"/>
                <a:gd name="T87" fmla="*/ 295 h 296"/>
                <a:gd name="T88" fmla="*/ 148 w 296"/>
                <a:gd name="T89" fmla="*/ 296 h 296"/>
                <a:gd name="T90" fmla="*/ 162 w 296"/>
                <a:gd name="T91" fmla="*/ 295 h 296"/>
                <a:gd name="T92" fmla="*/ 176 w 296"/>
                <a:gd name="T93" fmla="*/ 292 h 296"/>
                <a:gd name="T94" fmla="*/ 190 w 296"/>
                <a:gd name="T95" fmla="*/ 289 h 296"/>
                <a:gd name="T96" fmla="*/ 205 w 296"/>
                <a:gd name="T97" fmla="*/ 284 h 296"/>
                <a:gd name="T98" fmla="*/ 216 w 296"/>
                <a:gd name="T99" fmla="*/ 278 h 296"/>
                <a:gd name="T100" fmla="*/ 229 w 296"/>
                <a:gd name="T101" fmla="*/ 271 h 296"/>
                <a:gd name="T102" fmla="*/ 240 w 296"/>
                <a:gd name="T103" fmla="*/ 262 h 296"/>
                <a:gd name="T104" fmla="*/ 253 w 296"/>
                <a:gd name="T105" fmla="*/ 25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53" y="252"/>
                  </a:moveTo>
                  <a:lnTo>
                    <a:pt x="262" y="240"/>
                  </a:lnTo>
                  <a:lnTo>
                    <a:pt x="271" y="229"/>
                  </a:lnTo>
                  <a:lnTo>
                    <a:pt x="278" y="216"/>
                  </a:lnTo>
                  <a:lnTo>
                    <a:pt x="284" y="205"/>
                  </a:lnTo>
                  <a:lnTo>
                    <a:pt x="289" y="190"/>
                  </a:lnTo>
                  <a:lnTo>
                    <a:pt x="292" y="176"/>
                  </a:lnTo>
                  <a:lnTo>
                    <a:pt x="295" y="161"/>
                  </a:lnTo>
                  <a:lnTo>
                    <a:pt x="296" y="148"/>
                  </a:lnTo>
                  <a:lnTo>
                    <a:pt x="295" y="132"/>
                  </a:lnTo>
                  <a:lnTo>
                    <a:pt x="292" y="117"/>
                  </a:lnTo>
                  <a:lnTo>
                    <a:pt x="289" y="103"/>
                  </a:lnTo>
                  <a:lnTo>
                    <a:pt x="284" y="91"/>
                  </a:lnTo>
                  <a:lnTo>
                    <a:pt x="271" y="65"/>
                  </a:lnTo>
                  <a:lnTo>
                    <a:pt x="253" y="43"/>
                  </a:lnTo>
                  <a:lnTo>
                    <a:pt x="240" y="32"/>
                  </a:lnTo>
                  <a:lnTo>
                    <a:pt x="229" y="24"/>
                  </a:lnTo>
                  <a:lnTo>
                    <a:pt x="216" y="16"/>
                  </a:lnTo>
                  <a:lnTo>
                    <a:pt x="205" y="10"/>
                  </a:lnTo>
                  <a:lnTo>
                    <a:pt x="190" y="4"/>
                  </a:lnTo>
                  <a:lnTo>
                    <a:pt x="176" y="2"/>
                  </a:lnTo>
                  <a:lnTo>
                    <a:pt x="162" y="0"/>
                  </a:lnTo>
                  <a:lnTo>
                    <a:pt x="148" y="0"/>
                  </a:lnTo>
                  <a:lnTo>
                    <a:pt x="117" y="2"/>
                  </a:lnTo>
                  <a:lnTo>
                    <a:pt x="91" y="10"/>
                  </a:lnTo>
                  <a:lnTo>
                    <a:pt x="66" y="24"/>
                  </a:lnTo>
                  <a:lnTo>
                    <a:pt x="44" y="43"/>
                  </a:lnTo>
                  <a:lnTo>
                    <a:pt x="24" y="65"/>
                  </a:lnTo>
                  <a:lnTo>
                    <a:pt x="10" y="91"/>
                  </a:lnTo>
                  <a:lnTo>
                    <a:pt x="2" y="117"/>
                  </a:lnTo>
                  <a:lnTo>
                    <a:pt x="0" y="148"/>
                  </a:lnTo>
                  <a:lnTo>
                    <a:pt x="0" y="161"/>
                  </a:lnTo>
                  <a:lnTo>
                    <a:pt x="2" y="176"/>
                  </a:lnTo>
                  <a:lnTo>
                    <a:pt x="5" y="190"/>
                  </a:lnTo>
                  <a:lnTo>
                    <a:pt x="10" y="205"/>
                  </a:lnTo>
                  <a:lnTo>
                    <a:pt x="16" y="216"/>
                  </a:lnTo>
                  <a:lnTo>
                    <a:pt x="24" y="229"/>
                  </a:lnTo>
                  <a:lnTo>
                    <a:pt x="33" y="240"/>
                  </a:lnTo>
                  <a:lnTo>
                    <a:pt x="44" y="252"/>
                  </a:lnTo>
                  <a:lnTo>
                    <a:pt x="66" y="271"/>
                  </a:lnTo>
                  <a:lnTo>
                    <a:pt x="91" y="284"/>
                  </a:lnTo>
                  <a:lnTo>
                    <a:pt x="104" y="289"/>
                  </a:lnTo>
                  <a:lnTo>
                    <a:pt x="117" y="292"/>
                  </a:lnTo>
                  <a:lnTo>
                    <a:pt x="132" y="295"/>
                  </a:lnTo>
                  <a:lnTo>
                    <a:pt x="148" y="296"/>
                  </a:lnTo>
                  <a:lnTo>
                    <a:pt x="162" y="295"/>
                  </a:lnTo>
                  <a:lnTo>
                    <a:pt x="176" y="292"/>
                  </a:lnTo>
                  <a:lnTo>
                    <a:pt x="190" y="289"/>
                  </a:lnTo>
                  <a:lnTo>
                    <a:pt x="205" y="284"/>
                  </a:lnTo>
                  <a:lnTo>
                    <a:pt x="216" y="278"/>
                  </a:lnTo>
                  <a:lnTo>
                    <a:pt x="229" y="271"/>
                  </a:lnTo>
                  <a:lnTo>
                    <a:pt x="240" y="262"/>
                  </a:lnTo>
                  <a:lnTo>
                    <a:pt x="253" y="252"/>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2" name="Freeform 293">
              <a:extLst>
                <a:ext uri="{FF2B5EF4-FFF2-40B4-BE49-F238E27FC236}">
                  <a16:creationId xmlns:a16="http://schemas.microsoft.com/office/drawing/2014/main" id="{4DA5CA92-51BE-9A95-8AE8-AA3FC53F3E7B}"/>
                </a:ext>
              </a:extLst>
            </p:cNvPr>
            <p:cNvSpPr>
              <a:spLocks/>
            </p:cNvSpPr>
            <p:nvPr/>
          </p:nvSpPr>
          <p:spPr bwMode="auto">
            <a:xfrm>
              <a:off x="7662235" y="3780616"/>
              <a:ext cx="95250" cy="93662"/>
            </a:xfrm>
            <a:custGeom>
              <a:avLst/>
              <a:gdLst>
                <a:gd name="T0" fmla="*/ 252 w 296"/>
                <a:gd name="T1" fmla="*/ 253 h 296"/>
                <a:gd name="T2" fmla="*/ 262 w 296"/>
                <a:gd name="T3" fmla="*/ 240 h 296"/>
                <a:gd name="T4" fmla="*/ 271 w 296"/>
                <a:gd name="T5" fmla="*/ 229 h 296"/>
                <a:gd name="T6" fmla="*/ 277 w 296"/>
                <a:gd name="T7" fmla="*/ 217 h 296"/>
                <a:gd name="T8" fmla="*/ 284 w 296"/>
                <a:gd name="T9" fmla="*/ 205 h 296"/>
                <a:gd name="T10" fmla="*/ 289 w 296"/>
                <a:gd name="T11" fmla="*/ 190 h 296"/>
                <a:gd name="T12" fmla="*/ 292 w 296"/>
                <a:gd name="T13" fmla="*/ 177 h 296"/>
                <a:gd name="T14" fmla="*/ 295 w 296"/>
                <a:gd name="T15" fmla="*/ 162 h 296"/>
                <a:gd name="T16" fmla="*/ 296 w 296"/>
                <a:gd name="T17" fmla="*/ 148 h 296"/>
                <a:gd name="T18" fmla="*/ 295 w 296"/>
                <a:gd name="T19" fmla="*/ 132 h 296"/>
                <a:gd name="T20" fmla="*/ 292 w 296"/>
                <a:gd name="T21" fmla="*/ 118 h 296"/>
                <a:gd name="T22" fmla="*/ 289 w 296"/>
                <a:gd name="T23" fmla="*/ 104 h 296"/>
                <a:gd name="T24" fmla="*/ 284 w 296"/>
                <a:gd name="T25" fmla="*/ 91 h 296"/>
                <a:gd name="T26" fmla="*/ 271 w 296"/>
                <a:gd name="T27" fmla="*/ 65 h 296"/>
                <a:gd name="T28" fmla="*/ 252 w 296"/>
                <a:gd name="T29" fmla="*/ 44 h 296"/>
                <a:gd name="T30" fmla="*/ 240 w 296"/>
                <a:gd name="T31" fmla="*/ 32 h 296"/>
                <a:gd name="T32" fmla="*/ 229 w 296"/>
                <a:gd name="T33" fmla="*/ 24 h 296"/>
                <a:gd name="T34" fmla="*/ 216 w 296"/>
                <a:gd name="T35" fmla="*/ 16 h 296"/>
                <a:gd name="T36" fmla="*/ 205 w 296"/>
                <a:gd name="T37" fmla="*/ 11 h 296"/>
                <a:gd name="T38" fmla="*/ 190 w 296"/>
                <a:gd name="T39" fmla="*/ 5 h 296"/>
                <a:gd name="T40" fmla="*/ 176 w 296"/>
                <a:gd name="T41" fmla="*/ 3 h 296"/>
                <a:gd name="T42" fmla="*/ 162 w 296"/>
                <a:gd name="T43" fmla="*/ 0 h 296"/>
                <a:gd name="T44" fmla="*/ 148 w 296"/>
                <a:gd name="T45" fmla="*/ 0 h 296"/>
                <a:gd name="T46" fmla="*/ 117 w 296"/>
                <a:gd name="T47" fmla="*/ 3 h 296"/>
                <a:gd name="T48" fmla="*/ 91 w 296"/>
                <a:gd name="T49" fmla="*/ 11 h 296"/>
                <a:gd name="T50" fmla="*/ 66 w 296"/>
                <a:gd name="T51" fmla="*/ 24 h 296"/>
                <a:gd name="T52" fmla="*/ 44 w 296"/>
                <a:gd name="T53" fmla="*/ 44 h 296"/>
                <a:gd name="T54" fmla="*/ 24 w 296"/>
                <a:gd name="T55" fmla="*/ 65 h 296"/>
                <a:gd name="T56" fmla="*/ 10 w 296"/>
                <a:gd name="T57" fmla="*/ 91 h 296"/>
                <a:gd name="T58" fmla="*/ 2 w 296"/>
                <a:gd name="T59" fmla="*/ 118 h 296"/>
                <a:gd name="T60" fmla="*/ 0 w 296"/>
                <a:gd name="T61" fmla="*/ 148 h 296"/>
                <a:gd name="T62" fmla="*/ 0 w 296"/>
                <a:gd name="T63" fmla="*/ 162 h 296"/>
                <a:gd name="T64" fmla="*/ 2 w 296"/>
                <a:gd name="T65" fmla="*/ 177 h 296"/>
                <a:gd name="T66" fmla="*/ 5 w 296"/>
                <a:gd name="T67" fmla="*/ 190 h 296"/>
                <a:gd name="T68" fmla="*/ 10 w 296"/>
                <a:gd name="T69" fmla="*/ 205 h 296"/>
                <a:gd name="T70" fmla="*/ 16 w 296"/>
                <a:gd name="T71" fmla="*/ 217 h 296"/>
                <a:gd name="T72" fmla="*/ 24 w 296"/>
                <a:gd name="T73" fmla="*/ 229 h 296"/>
                <a:gd name="T74" fmla="*/ 33 w 296"/>
                <a:gd name="T75" fmla="*/ 240 h 296"/>
                <a:gd name="T76" fmla="*/ 44 w 296"/>
                <a:gd name="T77" fmla="*/ 253 h 296"/>
                <a:gd name="T78" fmla="*/ 66 w 296"/>
                <a:gd name="T79" fmla="*/ 271 h 296"/>
                <a:gd name="T80" fmla="*/ 91 w 296"/>
                <a:gd name="T81" fmla="*/ 285 h 296"/>
                <a:gd name="T82" fmla="*/ 104 w 296"/>
                <a:gd name="T83" fmla="*/ 289 h 296"/>
                <a:gd name="T84" fmla="*/ 117 w 296"/>
                <a:gd name="T85" fmla="*/ 293 h 296"/>
                <a:gd name="T86" fmla="*/ 132 w 296"/>
                <a:gd name="T87" fmla="*/ 295 h 296"/>
                <a:gd name="T88" fmla="*/ 148 w 296"/>
                <a:gd name="T89" fmla="*/ 296 h 296"/>
                <a:gd name="T90" fmla="*/ 162 w 296"/>
                <a:gd name="T91" fmla="*/ 295 h 296"/>
                <a:gd name="T92" fmla="*/ 176 w 296"/>
                <a:gd name="T93" fmla="*/ 293 h 296"/>
                <a:gd name="T94" fmla="*/ 190 w 296"/>
                <a:gd name="T95" fmla="*/ 289 h 296"/>
                <a:gd name="T96" fmla="*/ 205 w 296"/>
                <a:gd name="T97" fmla="*/ 285 h 296"/>
                <a:gd name="T98" fmla="*/ 216 w 296"/>
                <a:gd name="T99" fmla="*/ 278 h 296"/>
                <a:gd name="T100" fmla="*/ 229 w 296"/>
                <a:gd name="T101" fmla="*/ 271 h 296"/>
                <a:gd name="T102" fmla="*/ 240 w 296"/>
                <a:gd name="T103" fmla="*/ 262 h 296"/>
                <a:gd name="T104" fmla="*/ 252 w 296"/>
                <a:gd name="T105" fmla="*/ 25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52" y="253"/>
                  </a:moveTo>
                  <a:lnTo>
                    <a:pt x="262" y="240"/>
                  </a:lnTo>
                  <a:lnTo>
                    <a:pt x="271" y="229"/>
                  </a:lnTo>
                  <a:lnTo>
                    <a:pt x="277" y="217"/>
                  </a:lnTo>
                  <a:lnTo>
                    <a:pt x="284" y="205"/>
                  </a:lnTo>
                  <a:lnTo>
                    <a:pt x="289" y="190"/>
                  </a:lnTo>
                  <a:lnTo>
                    <a:pt x="292" y="177"/>
                  </a:lnTo>
                  <a:lnTo>
                    <a:pt x="295" y="162"/>
                  </a:lnTo>
                  <a:lnTo>
                    <a:pt x="296" y="148"/>
                  </a:lnTo>
                  <a:lnTo>
                    <a:pt x="295" y="132"/>
                  </a:lnTo>
                  <a:lnTo>
                    <a:pt x="292" y="118"/>
                  </a:lnTo>
                  <a:lnTo>
                    <a:pt x="289" y="104"/>
                  </a:lnTo>
                  <a:lnTo>
                    <a:pt x="284" y="91"/>
                  </a:lnTo>
                  <a:lnTo>
                    <a:pt x="271" y="65"/>
                  </a:lnTo>
                  <a:lnTo>
                    <a:pt x="252" y="44"/>
                  </a:lnTo>
                  <a:lnTo>
                    <a:pt x="240" y="32"/>
                  </a:lnTo>
                  <a:lnTo>
                    <a:pt x="229" y="24"/>
                  </a:lnTo>
                  <a:lnTo>
                    <a:pt x="216" y="16"/>
                  </a:lnTo>
                  <a:lnTo>
                    <a:pt x="205" y="11"/>
                  </a:lnTo>
                  <a:lnTo>
                    <a:pt x="190" y="5"/>
                  </a:lnTo>
                  <a:lnTo>
                    <a:pt x="176" y="3"/>
                  </a:lnTo>
                  <a:lnTo>
                    <a:pt x="162" y="0"/>
                  </a:lnTo>
                  <a:lnTo>
                    <a:pt x="148" y="0"/>
                  </a:lnTo>
                  <a:lnTo>
                    <a:pt x="117" y="3"/>
                  </a:lnTo>
                  <a:lnTo>
                    <a:pt x="91" y="11"/>
                  </a:lnTo>
                  <a:lnTo>
                    <a:pt x="66" y="24"/>
                  </a:lnTo>
                  <a:lnTo>
                    <a:pt x="44" y="44"/>
                  </a:lnTo>
                  <a:lnTo>
                    <a:pt x="24" y="65"/>
                  </a:lnTo>
                  <a:lnTo>
                    <a:pt x="10" y="91"/>
                  </a:lnTo>
                  <a:lnTo>
                    <a:pt x="2" y="118"/>
                  </a:lnTo>
                  <a:lnTo>
                    <a:pt x="0" y="148"/>
                  </a:lnTo>
                  <a:lnTo>
                    <a:pt x="0" y="162"/>
                  </a:lnTo>
                  <a:lnTo>
                    <a:pt x="2" y="177"/>
                  </a:lnTo>
                  <a:lnTo>
                    <a:pt x="5" y="190"/>
                  </a:lnTo>
                  <a:lnTo>
                    <a:pt x="10" y="205"/>
                  </a:lnTo>
                  <a:lnTo>
                    <a:pt x="16" y="217"/>
                  </a:lnTo>
                  <a:lnTo>
                    <a:pt x="24" y="229"/>
                  </a:lnTo>
                  <a:lnTo>
                    <a:pt x="33" y="240"/>
                  </a:lnTo>
                  <a:lnTo>
                    <a:pt x="44" y="253"/>
                  </a:lnTo>
                  <a:lnTo>
                    <a:pt x="66" y="271"/>
                  </a:lnTo>
                  <a:lnTo>
                    <a:pt x="91" y="285"/>
                  </a:lnTo>
                  <a:lnTo>
                    <a:pt x="104" y="289"/>
                  </a:lnTo>
                  <a:lnTo>
                    <a:pt x="117" y="293"/>
                  </a:lnTo>
                  <a:lnTo>
                    <a:pt x="132" y="295"/>
                  </a:lnTo>
                  <a:lnTo>
                    <a:pt x="148" y="296"/>
                  </a:lnTo>
                  <a:lnTo>
                    <a:pt x="162" y="295"/>
                  </a:lnTo>
                  <a:lnTo>
                    <a:pt x="176" y="293"/>
                  </a:lnTo>
                  <a:lnTo>
                    <a:pt x="190" y="289"/>
                  </a:lnTo>
                  <a:lnTo>
                    <a:pt x="205" y="285"/>
                  </a:lnTo>
                  <a:lnTo>
                    <a:pt x="216" y="278"/>
                  </a:lnTo>
                  <a:lnTo>
                    <a:pt x="229" y="271"/>
                  </a:lnTo>
                  <a:lnTo>
                    <a:pt x="240" y="262"/>
                  </a:lnTo>
                  <a:lnTo>
                    <a:pt x="252" y="253"/>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3" name="Freeform 294">
              <a:extLst>
                <a:ext uri="{FF2B5EF4-FFF2-40B4-BE49-F238E27FC236}">
                  <a16:creationId xmlns:a16="http://schemas.microsoft.com/office/drawing/2014/main" id="{B3ECB6B8-8E28-08AB-FEF2-BAED9DFEB011}"/>
                </a:ext>
              </a:extLst>
            </p:cNvPr>
            <p:cNvSpPr>
              <a:spLocks/>
            </p:cNvSpPr>
            <p:nvPr/>
          </p:nvSpPr>
          <p:spPr bwMode="auto">
            <a:xfrm>
              <a:off x="7886073" y="3734579"/>
              <a:ext cx="93663" cy="95250"/>
            </a:xfrm>
            <a:custGeom>
              <a:avLst/>
              <a:gdLst>
                <a:gd name="T0" fmla="*/ 252 w 296"/>
                <a:gd name="T1" fmla="*/ 253 h 296"/>
                <a:gd name="T2" fmla="*/ 262 w 296"/>
                <a:gd name="T3" fmla="*/ 240 h 296"/>
                <a:gd name="T4" fmla="*/ 271 w 296"/>
                <a:gd name="T5" fmla="*/ 229 h 296"/>
                <a:gd name="T6" fmla="*/ 277 w 296"/>
                <a:gd name="T7" fmla="*/ 216 h 296"/>
                <a:gd name="T8" fmla="*/ 284 w 296"/>
                <a:gd name="T9" fmla="*/ 205 h 296"/>
                <a:gd name="T10" fmla="*/ 289 w 296"/>
                <a:gd name="T11" fmla="*/ 190 h 296"/>
                <a:gd name="T12" fmla="*/ 292 w 296"/>
                <a:gd name="T13" fmla="*/ 177 h 296"/>
                <a:gd name="T14" fmla="*/ 294 w 296"/>
                <a:gd name="T15" fmla="*/ 162 h 296"/>
                <a:gd name="T16" fmla="*/ 296 w 296"/>
                <a:gd name="T17" fmla="*/ 148 h 296"/>
                <a:gd name="T18" fmla="*/ 294 w 296"/>
                <a:gd name="T19" fmla="*/ 132 h 296"/>
                <a:gd name="T20" fmla="*/ 292 w 296"/>
                <a:gd name="T21" fmla="*/ 117 h 296"/>
                <a:gd name="T22" fmla="*/ 289 w 296"/>
                <a:gd name="T23" fmla="*/ 104 h 296"/>
                <a:gd name="T24" fmla="*/ 284 w 296"/>
                <a:gd name="T25" fmla="*/ 91 h 296"/>
                <a:gd name="T26" fmla="*/ 271 w 296"/>
                <a:gd name="T27" fmla="*/ 65 h 296"/>
                <a:gd name="T28" fmla="*/ 252 w 296"/>
                <a:gd name="T29" fmla="*/ 44 h 296"/>
                <a:gd name="T30" fmla="*/ 240 w 296"/>
                <a:gd name="T31" fmla="*/ 32 h 296"/>
                <a:gd name="T32" fmla="*/ 229 w 296"/>
                <a:gd name="T33" fmla="*/ 24 h 296"/>
                <a:gd name="T34" fmla="*/ 216 w 296"/>
                <a:gd name="T35" fmla="*/ 16 h 296"/>
                <a:gd name="T36" fmla="*/ 205 w 296"/>
                <a:gd name="T37" fmla="*/ 11 h 296"/>
                <a:gd name="T38" fmla="*/ 190 w 296"/>
                <a:gd name="T39" fmla="*/ 5 h 296"/>
                <a:gd name="T40" fmla="*/ 176 w 296"/>
                <a:gd name="T41" fmla="*/ 3 h 296"/>
                <a:gd name="T42" fmla="*/ 161 w 296"/>
                <a:gd name="T43" fmla="*/ 0 h 296"/>
                <a:gd name="T44" fmla="*/ 148 w 296"/>
                <a:gd name="T45" fmla="*/ 0 h 296"/>
                <a:gd name="T46" fmla="*/ 117 w 296"/>
                <a:gd name="T47" fmla="*/ 3 h 296"/>
                <a:gd name="T48" fmla="*/ 91 w 296"/>
                <a:gd name="T49" fmla="*/ 11 h 296"/>
                <a:gd name="T50" fmla="*/ 66 w 296"/>
                <a:gd name="T51" fmla="*/ 24 h 296"/>
                <a:gd name="T52" fmla="*/ 44 w 296"/>
                <a:gd name="T53" fmla="*/ 44 h 296"/>
                <a:gd name="T54" fmla="*/ 24 w 296"/>
                <a:gd name="T55" fmla="*/ 65 h 296"/>
                <a:gd name="T56" fmla="*/ 10 w 296"/>
                <a:gd name="T57" fmla="*/ 91 h 296"/>
                <a:gd name="T58" fmla="*/ 2 w 296"/>
                <a:gd name="T59" fmla="*/ 117 h 296"/>
                <a:gd name="T60" fmla="*/ 0 w 296"/>
                <a:gd name="T61" fmla="*/ 148 h 296"/>
                <a:gd name="T62" fmla="*/ 0 w 296"/>
                <a:gd name="T63" fmla="*/ 162 h 296"/>
                <a:gd name="T64" fmla="*/ 2 w 296"/>
                <a:gd name="T65" fmla="*/ 177 h 296"/>
                <a:gd name="T66" fmla="*/ 4 w 296"/>
                <a:gd name="T67" fmla="*/ 190 h 296"/>
                <a:gd name="T68" fmla="*/ 10 w 296"/>
                <a:gd name="T69" fmla="*/ 205 h 296"/>
                <a:gd name="T70" fmla="*/ 16 w 296"/>
                <a:gd name="T71" fmla="*/ 216 h 296"/>
                <a:gd name="T72" fmla="*/ 24 w 296"/>
                <a:gd name="T73" fmla="*/ 229 h 296"/>
                <a:gd name="T74" fmla="*/ 33 w 296"/>
                <a:gd name="T75" fmla="*/ 240 h 296"/>
                <a:gd name="T76" fmla="*/ 44 w 296"/>
                <a:gd name="T77" fmla="*/ 253 h 296"/>
                <a:gd name="T78" fmla="*/ 66 w 296"/>
                <a:gd name="T79" fmla="*/ 271 h 296"/>
                <a:gd name="T80" fmla="*/ 91 w 296"/>
                <a:gd name="T81" fmla="*/ 285 h 296"/>
                <a:gd name="T82" fmla="*/ 103 w 296"/>
                <a:gd name="T83" fmla="*/ 289 h 296"/>
                <a:gd name="T84" fmla="*/ 117 w 296"/>
                <a:gd name="T85" fmla="*/ 293 h 296"/>
                <a:gd name="T86" fmla="*/ 132 w 296"/>
                <a:gd name="T87" fmla="*/ 295 h 296"/>
                <a:gd name="T88" fmla="*/ 148 w 296"/>
                <a:gd name="T89" fmla="*/ 296 h 296"/>
                <a:gd name="T90" fmla="*/ 161 w 296"/>
                <a:gd name="T91" fmla="*/ 295 h 296"/>
                <a:gd name="T92" fmla="*/ 176 w 296"/>
                <a:gd name="T93" fmla="*/ 293 h 296"/>
                <a:gd name="T94" fmla="*/ 190 w 296"/>
                <a:gd name="T95" fmla="*/ 289 h 296"/>
                <a:gd name="T96" fmla="*/ 205 w 296"/>
                <a:gd name="T97" fmla="*/ 285 h 296"/>
                <a:gd name="T98" fmla="*/ 216 w 296"/>
                <a:gd name="T99" fmla="*/ 278 h 296"/>
                <a:gd name="T100" fmla="*/ 229 w 296"/>
                <a:gd name="T101" fmla="*/ 271 h 296"/>
                <a:gd name="T102" fmla="*/ 240 w 296"/>
                <a:gd name="T103" fmla="*/ 262 h 296"/>
                <a:gd name="T104" fmla="*/ 252 w 296"/>
                <a:gd name="T105" fmla="*/ 25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52" y="253"/>
                  </a:moveTo>
                  <a:lnTo>
                    <a:pt x="262" y="240"/>
                  </a:lnTo>
                  <a:lnTo>
                    <a:pt x="271" y="229"/>
                  </a:lnTo>
                  <a:lnTo>
                    <a:pt x="277" y="216"/>
                  </a:lnTo>
                  <a:lnTo>
                    <a:pt x="284" y="205"/>
                  </a:lnTo>
                  <a:lnTo>
                    <a:pt x="289" y="190"/>
                  </a:lnTo>
                  <a:lnTo>
                    <a:pt x="292" y="177"/>
                  </a:lnTo>
                  <a:lnTo>
                    <a:pt x="294" y="162"/>
                  </a:lnTo>
                  <a:lnTo>
                    <a:pt x="296" y="148"/>
                  </a:lnTo>
                  <a:lnTo>
                    <a:pt x="294" y="132"/>
                  </a:lnTo>
                  <a:lnTo>
                    <a:pt x="292" y="117"/>
                  </a:lnTo>
                  <a:lnTo>
                    <a:pt x="289" y="104"/>
                  </a:lnTo>
                  <a:lnTo>
                    <a:pt x="284" y="91"/>
                  </a:lnTo>
                  <a:lnTo>
                    <a:pt x="271" y="65"/>
                  </a:lnTo>
                  <a:lnTo>
                    <a:pt x="252" y="44"/>
                  </a:lnTo>
                  <a:lnTo>
                    <a:pt x="240" y="32"/>
                  </a:lnTo>
                  <a:lnTo>
                    <a:pt x="229" y="24"/>
                  </a:lnTo>
                  <a:lnTo>
                    <a:pt x="216" y="16"/>
                  </a:lnTo>
                  <a:lnTo>
                    <a:pt x="205" y="11"/>
                  </a:lnTo>
                  <a:lnTo>
                    <a:pt x="190" y="5"/>
                  </a:lnTo>
                  <a:lnTo>
                    <a:pt x="176" y="3"/>
                  </a:lnTo>
                  <a:lnTo>
                    <a:pt x="161" y="0"/>
                  </a:lnTo>
                  <a:lnTo>
                    <a:pt x="148" y="0"/>
                  </a:lnTo>
                  <a:lnTo>
                    <a:pt x="117" y="3"/>
                  </a:lnTo>
                  <a:lnTo>
                    <a:pt x="91" y="11"/>
                  </a:lnTo>
                  <a:lnTo>
                    <a:pt x="66" y="24"/>
                  </a:lnTo>
                  <a:lnTo>
                    <a:pt x="44" y="44"/>
                  </a:lnTo>
                  <a:lnTo>
                    <a:pt x="24" y="65"/>
                  </a:lnTo>
                  <a:lnTo>
                    <a:pt x="10" y="91"/>
                  </a:lnTo>
                  <a:lnTo>
                    <a:pt x="2" y="117"/>
                  </a:lnTo>
                  <a:lnTo>
                    <a:pt x="0" y="148"/>
                  </a:lnTo>
                  <a:lnTo>
                    <a:pt x="0" y="162"/>
                  </a:lnTo>
                  <a:lnTo>
                    <a:pt x="2" y="177"/>
                  </a:lnTo>
                  <a:lnTo>
                    <a:pt x="4" y="190"/>
                  </a:lnTo>
                  <a:lnTo>
                    <a:pt x="10" y="205"/>
                  </a:lnTo>
                  <a:lnTo>
                    <a:pt x="16" y="216"/>
                  </a:lnTo>
                  <a:lnTo>
                    <a:pt x="24" y="229"/>
                  </a:lnTo>
                  <a:lnTo>
                    <a:pt x="33" y="240"/>
                  </a:lnTo>
                  <a:lnTo>
                    <a:pt x="44" y="253"/>
                  </a:lnTo>
                  <a:lnTo>
                    <a:pt x="66" y="271"/>
                  </a:lnTo>
                  <a:lnTo>
                    <a:pt x="91" y="285"/>
                  </a:lnTo>
                  <a:lnTo>
                    <a:pt x="103" y="289"/>
                  </a:lnTo>
                  <a:lnTo>
                    <a:pt x="117" y="293"/>
                  </a:lnTo>
                  <a:lnTo>
                    <a:pt x="132" y="295"/>
                  </a:lnTo>
                  <a:lnTo>
                    <a:pt x="148" y="296"/>
                  </a:lnTo>
                  <a:lnTo>
                    <a:pt x="161" y="295"/>
                  </a:lnTo>
                  <a:lnTo>
                    <a:pt x="176" y="293"/>
                  </a:lnTo>
                  <a:lnTo>
                    <a:pt x="190" y="289"/>
                  </a:lnTo>
                  <a:lnTo>
                    <a:pt x="205" y="285"/>
                  </a:lnTo>
                  <a:lnTo>
                    <a:pt x="216" y="278"/>
                  </a:lnTo>
                  <a:lnTo>
                    <a:pt x="229" y="271"/>
                  </a:lnTo>
                  <a:lnTo>
                    <a:pt x="240" y="262"/>
                  </a:lnTo>
                  <a:lnTo>
                    <a:pt x="252" y="253"/>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4" name="Freeform 295">
              <a:extLst>
                <a:ext uri="{FF2B5EF4-FFF2-40B4-BE49-F238E27FC236}">
                  <a16:creationId xmlns:a16="http://schemas.microsoft.com/office/drawing/2014/main" id="{DE622496-4A70-3B31-1DEE-7D3523914345}"/>
                </a:ext>
              </a:extLst>
            </p:cNvPr>
            <p:cNvSpPr>
              <a:spLocks/>
            </p:cNvSpPr>
            <p:nvPr/>
          </p:nvSpPr>
          <p:spPr bwMode="auto">
            <a:xfrm>
              <a:off x="8132135" y="3734579"/>
              <a:ext cx="93663" cy="95250"/>
            </a:xfrm>
            <a:custGeom>
              <a:avLst/>
              <a:gdLst>
                <a:gd name="T0" fmla="*/ 252 w 295"/>
                <a:gd name="T1" fmla="*/ 253 h 296"/>
                <a:gd name="T2" fmla="*/ 261 w 295"/>
                <a:gd name="T3" fmla="*/ 240 h 296"/>
                <a:gd name="T4" fmla="*/ 270 w 295"/>
                <a:gd name="T5" fmla="*/ 229 h 296"/>
                <a:gd name="T6" fmla="*/ 277 w 295"/>
                <a:gd name="T7" fmla="*/ 216 h 296"/>
                <a:gd name="T8" fmla="*/ 284 w 295"/>
                <a:gd name="T9" fmla="*/ 205 h 296"/>
                <a:gd name="T10" fmla="*/ 288 w 295"/>
                <a:gd name="T11" fmla="*/ 190 h 296"/>
                <a:gd name="T12" fmla="*/ 292 w 295"/>
                <a:gd name="T13" fmla="*/ 177 h 296"/>
                <a:gd name="T14" fmla="*/ 294 w 295"/>
                <a:gd name="T15" fmla="*/ 162 h 296"/>
                <a:gd name="T16" fmla="*/ 295 w 295"/>
                <a:gd name="T17" fmla="*/ 148 h 296"/>
                <a:gd name="T18" fmla="*/ 294 w 295"/>
                <a:gd name="T19" fmla="*/ 132 h 296"/>
                <a:gd name="T20" fmla="*/ 292 w 295"/>
                <a:gd name="T21" fmla="*/ 117 h 296"/>
                <a:gd name="T22" fmla="*/ 288 w 295"/>
                <a:gd name="T23" fmla="*/ 104 h 296"/>
                <a:gd name="T24" fmla="*/ 284 w 295"/>
                <a:gd name="T25" fmla="*/ 91 h 296"/>
                <a:gd name="T26" fmla="*/ 270 w 295"/>
                <a:gd name="T27" fmla="*/ 65 h 296"/>
                <a:gd name="T28" fmla="*/ 252 w 295"/>
                <a:gd name="T29" fmla="*/ 44 h 296"/>
                <a:gd name="T30" fmla="*/ 239 w 295"/>
                <a:gd name="T31" fmla="*/ 32 h 296"/>
                <a:gd name="T32" fmla="*/ 228 w 295"/>
                <a:gd name="T33" fmla="*/ 24 h 296"/>
                <a:gd name="T34" fmla="*/ 216 w 295"/>
                <a:gd name="T35" fmla="*/ 16 h 296"/>
                <a:gd name="T36" fmla="*/ 204 w 295"/>
                <a:gd name="T37" fmla="*/ 11 h 296"/>
                <a:gd name="T38" fmla="*/ 189 w 295"/>
                <a:gd name="T39" fmla="*/ 5 h 296"/>
                <a:gd name="T40" fmla="*/ 176 w 295"/>
                <a:gd name="T41" fmla="*/ 3 h 296"/>
                <a:gd name="T42" fmla="*/ 161 w 295"/>
                <a:gd name="T43" fmla="*/ 0 h 296"/>
                <a:gd name="T44" fmla="*/ 147 w 295"/>
                <a:gd name="T45" fmla="*/ 0 h 296"/>
                <a:gd name="T46" fmla="*/ 117 w 295"/>
                <a:gd name="T47" fmla="*/ 3 h 296"/>
                <a:gd name="T48" fmla="*/ 91 w 295"/>
                <a:gd name="T49" fmla="*/ 11 h 296"/>
                <a:gd name="T50" fmla="*/ 65 w 295"/>
                <a:gd name="T51" fmla="*/ 24 h 296"/>
                <a:gd name="T52" fmla="*/ 44 w 295"/>
                <a:gd name="T53" fmla="*/ 44 h 296"/>
                <a:gd name="T54" fmla="*/ 23 w 295"/>
                <a:gd name="T55" fmla="*/ 65 h 296"/>
                <a:gd name="T56" fmla="*/ 10 w 295"/>
                <a:gd name="T57" fmla="*/ 91 h 296"/>
                <a:gd name="T58" fmla="*/ 2 w 295"/>
                <a:gd name="T59" fmla="*/ 117 h 296"/>
                <a:gd name="T60" fmla="*/ 0 w 295"/>
                <a:gd name="T61" fmla="*/ 148 h 296"/>
                <a:gd name="T62" fmla="*/ 0 w 295"/>
                <a:gd name="T63" fmla="*/ 162 h 296"/>
                <a:gd name="T64" fmla="*/ 2 w 295"/>
                <a:gd name="T65" fmla="*/ 177 h 296"/>
                <a:gd name="T66" fmla="*/ 4 w 295"/>
                <a:gd name="T67" fmla="*/ 190 h 296"/>
                <a:gd name="T68" fmla="*/ 10 w 295"/>
                <a:gd name="T69" fmla="*/ 205 h 296"/>
                <a:gd name="T70" fmla="*/ 15 w 295"/>
                <a:gd name="T71" fmla="*/ 216 h 296"/>
                <a:gd name="T72" fmla="*/ 23 w 295"/>
                <a:gd name="T73" fmla="*/ 229 h 296"/>
                <a:gd name="T74" fmla="*/ 33 w 295"/>
                <a:gd name="T75" fmla="*/ 240 h 296"/>
                <a:gd name="T76" fmla="*/ 44 w 295"/>
                <a:gd name="T77" fmla="*/ 253 h 296"/>
                <a:gd name="T78" fmla="*/ 65 w 295"/>
                <a:gd name="T79" fmla="*/ 271 h 296"/>
                <a:gd name="T80" fmla="*/ 91 w 295"/>
                <a:gd name="T81" fmla="*/ 285 h 296"/>
                <a:gd name="T82" fmla="*/ 103 w 295"/>
                <a:gd name="T83" fmla="*/ 289 h 296"/>
                <a:gd name="T84" fmla="*/ 117 w 295"/>
                <a:gd name="T85" fmla="*/ 293 h 296"/>
                <a:gd name="T86" fmla="*/ 131 w 295"/>
                <a:gd name="T87" fmla="*/ 295 h 296"/>
                <a:gd name="T88" fmla="*/ 147 w 295"/>
                <a:gd name="T89" fmla="*/ 296 h 296"/>
                <a:gd name="T90" fmla="*/ 161 w 295"/>
                <a:gd name="T91" fmla="*/ 295 h 296"/>
                <a:gd name="T92" fmla="*/ 176 w 295"/>
                <a:gd name="T93" fmla="*/ 293 h 296"/>
                <a:gd name="T94" fmla="*/ 189 w 295"/>
                <a:gd name="T95" fmla="*/ 289 h 296"/>
                <a:gd name="T96" fmla="*/ 204 w 295"/>
                <a:gd name="T97" fmla="*/ 285 h 296"/>
                <a:gd name="T98" fmla="*/ 216 w 295"/>
                <a:gd name="T99" fmla="*/ 278 h 296"/>
                <a:gd name="T100" fmla="*/ 228 w 295"/>
                <a:gd name="T101" fmla="*/ 271 h 296"/>
                <a:gd name="T102" fmla="*/ 239 w 295"/>
                <a:gd name="T103" fmla="*/ 262 h 296"/>
                <a:gd name="T104" fmla="*/ 252 w 295"/>
                <a:gd name="T105" fmla="*/ 25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52" y="253"/>
                  </a:moveTo>
                  <a:lnTo>
                    <a:pt x="261" y="240"/>
                  </a:lnTo>
                  <a:lnTo>
                    <a:pt x="270" y="229"/>
                  </a:lnTo>
                  <a:lnTo>
                    <a:pt x="277" y="216"/>
                  </a:lnTo>
                  <a:lnTo>
                    <a:pt x="284" y="205"/>
                  </a:lnTo>
                  <a:lnTo>
                    <a:pt x="288" y="190"/>
                  </a:lnTo>
                  <a:lnTo>
                    <a:pt x="292" y="177"/>
                  </a:lnTo>
                  <a:lnTo>
                    <a:pt x="294" y="162"/>
                  </a:lnTo>
                  <a:lnTo>
                    <a:pt x="295" y="148"/>
                  </a:lnTo>
                  <a:lnTo>
                    <a:pt x="294" y="132"/>
                  </a:lnTo>
                  <a:lnTo>
                    <a:pt x="292" y="117"/>
                  </a:lnTo>
                  <a:lnTo>
                    <a:pt x="288" y="104"/>
                  </a:lnTo>
                  <a:lnTo>
                    <a:pt x="284" y="91"/>
                  </a:lnTo>
                  <a:lnTo>
                    <a:pt x="270" y="65"/>
                  </a:lnTo>
                  <a:lnTo>
                    <a:pt x="252" y="44"/>
                  </a:lnTo>
                  <a:lnTo>
                    <a:pt x="239" y="32"/>
                  </a:lnTo>
                  <a:lnTo>
                    <a:pt x="228" y="24"/>
                  </a:lnTo>
                  <a:lnTo>
                    <a:pt x="216" y="16"/>
                  </a:lnTo>
                  <a:lnTo>
                    <a:pt x="204" y="11"/>
                  </a:lnTo>
                  <a:lnTo>
                    <a:pt x="189" y="5"/>
                  </a:lnTo>
                  <a:lnTo>
                    <a:pt x="176" y="3"/>
                  </a:lnTo>
                  <a:lnTo>
                    <a:pt x="161" y="0"/>
                  </a:lnTo>
                  <a:lnTo>
                    <a:pt x="147" y="0"/>
                  </a:lnTo>
                  <a:lnTo>
                    <a:pt x="117" y="3"/>
                  </a:lnTo>
                  <a:lnTo>
                    <a:pt x="91" y="11"/>
                  </a:lnTo>
                  <a:lnTo>
                    <a:pt x="65" y="24"/>
                  </a:lnTo>
                  <a:lnTo>
                    <a:pt x="44" y="44"/>
                  </a:lnTo>
                  <a:lnTo>
                    <a:pt x="23" y="65"/>
                  </a:lnTo>
                  <a:lnTo>
                    <a:pt x="10" y="91"/>
                  </a:lnTo>
                  <a:lnTo>
                    <a:pt x="2" y="117"/>
                  </a:lnTo>
                  <a:lnTo>
                    <a:pt x="0" y="148"/>
                  </a:lnTo>
                  <a:lnTo>
                    <a:pt x="0" y="162"/>
                  </a:lnTo>
                  <a:lnTo>
                    <a:pt x="2" y="177"/>
                  </a:lnTo>
                  <a:lnTo>
                    <a:pt x="4" y="190"/>
                  </a:lnTo>
                  <a:lnTo>
                    <a:pt x="10" y="205"/>
                  </a:lnTo>
                  <a:lnTo>
                    <a:pt x="15" y="216"/>
                  </a:lnTo>
                  <a:lnTo>
                    <a:pt x="23" y="229"/>
                  </a:lnTo>
                  <a:lnTo>
                    <a:pt x="33" y="240"/>
                  </a:lnTo>
                  <a:lnTo>
                    <a:pt x="44" y="253"/>
                  </a:lnTo>
                  <a:lnTo>
                    <a:pt x="65" y="271"/>
                  </a:lnTo>
                  <a:lnTo>
                    <a:pt x="91" y="285"/>
                  </a:lnTo>
                  <a:lnTo>
                    <a:pt x="103" y="289"/>
                  </a:lnTo>
                  <a:lnTo>
                    <a:pt x="117" y="293"/>
                  </a:lnTo>
                  <a:lnTo>
                    <a:pt x="131" y="295"/>
                  </a:lnTo>
                  <a:lnTo>
                    <a:pt x="147" y="296"/>
                  </a:lnTo>
                  <a:lnTo>
                    <a:pt x="161" y="295"/>
                  </a:lnTo>
                  <a:lnTo>
                    <a:pt x="176" y="293"/>
                  </a:lnTo>
                  <a:lnTo>
                    <a:pt x="189" y="289"/>
                  </a:lnTo>
                  <a:lnTo>
                    <a:pt x="204" y="285"/>
                  </a:lnTo>
                  <a:lnTo>
                    <a:pt x="216" y="278"/>
                  </a:lnTo>
                  <a:lnTo>
                    <a:pt x="228" y="271"/>
                  </a:lnTo>
                  <a:lnTo>
                    <a:pt x="239" y="262"/>
                  </a:lnTo>
                  <a:lnTo>
                    <a:pt x="252" y="253"/>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5" name="Freeform 296">
              <a:extLst>
                <a:ext uri="{FF2B5EF4-FFF2-40B4-BE49-F238E27FC236}">
                  <a16:creationId xmlns:a16="http://schemas.microsoft.com/office/drawing/2014/main" id="{9FA3A3CB-C110-0943-CB99-462034139520}"/>
                </a:ext>
              </a:extLst>
            </p:cNvPr>
            <p:cNvSpPr>
              <a:spLocks/>
            </p:cNvSpPr>
            <p:nvPr/>
          </p:nvSpPr>
          <p:spPr bwMode="auto">
            <a:xfrm>
              <a:off x="8373435" y="3793316"/>
              <a:ext cx="95250" cy="93662"/>
            </a:xfrm>
            <a:custGeom>
              <a:avLst/>
              <a:gdLst>
                <a:gd name="T0" fmla="*/ 253 w 296"/>
                <a:gd name="T1" fmla="*/ 253 h 296"/>
                <a:gd name="T2" fmla="*/ 262 w 296"/>
                <a:gd name="T3" fmla="*/ 240 h 296"/>
                <a:gd name="T4" fmla="*/ 271 w 296"/>
                <a:gd name="T5" fmla="*/ 229 h 296"/>
                <a:gd name="T6" fmla="*/ 278 w 296"/>
                <a:gd name="T7" fmla="*/ 216 h 296"/>
                <a:gd name="T8" fmla="*/ 285 w 296"/>
                <a:gd name="T9" fmla="*/ 205 h 296"/>
                <a:gd name="T10" fmla="*/ 289 w 296"/>
                <a:gd name="T11" fmla="*/ 190 h 296"/>
                <a:gd name="T12" fmla="*/ 293 w 296"/>
                <a:gd name="T13" fmla="*/ 177 h 296"/>
                <a:gd name="T14" fmla="*/ 295 w 296"/>
                <a:gd name="T15" fmla="*/ 162 h 296"/>
                <a:gd name="T16" fmla="*/ 296 w 296"/>
                <a:gd name="T17" fmla="*/ 148 h 296"/>
                <a:gd name="T18" fmla="*/ 295 w 296"/>
                <a:gd name="T19" fmla="*/ 132 h 296"/>
                <a:gd name="T20" fmla="*/ 293 w 296"/>
                <a:gd name="T21" fmla="*/ 117 h 296"/>
                <a:gd name="T22" fmla="*/ 289 w 296"/>
                <a:gd name="T23" fmla="*/ 104 h 296"/>
                <a:gd name="T24" fmla="*/ 285 w 296"/>
                <a:gd name="T25" fmla="*/ 91 h 296"/>
                <a:gd name="T26" fmla="*/ 271 w 296"/>
                <a:gd name="T27" fmla="*/ 65 h 296"/>
                <a:gd name="T28" fmla="*/ 253 w 296"/>
                <a:gd name="T29" fmla="*/ 43 h 296"/>
                <a:gd name="T30" fmla="*/ 240 w 296"/>
                <a:gd name="T31" fmla="*/ 32 h 296"/>
                <a:gd name="T32" fmla="*/ 229 w 296"/>
                <a:gd name="T33" fmla="*/ 24 h 296"/>
                <a:gd name="T34" fmla="*/ 216 w 296"/>
                <a:gd name="T35" fmla="*/ 16 h 296"/>
                <a:gd name="T36" fmla="*/ 205 w 296"/>
                <a:gd name="T37" fmla="*/ 10 h 296"/>
                <a:gd name="T38" fmla="*/ 190 w 296"/>
                <a:gd name="T39" fmla="*/ 5 h 296"/>
                <a:gd name="T40" fmla="*/ 177 w 296"/>
                <a:gd name="T41" fmla="*/ 2 h 296"/>
                <a:gd name="T42" fmla="*/ 162 w 296"/>
                <a:gd name="T43" fmla="*/ 0 h 296"/>
                <a:gd name="T44" fmla="*/ 148 w 296"/>
                <a:gd name="T45" fmla="*/ 0 h 296"/>
                <a:gd name="T46" fmla="*/ 117 w 296"/>
                <a:gd name="T47" fmla="*/ 2 h 296"/>
                <a:gd name="T48" fmla="*/ 91 w 296"/>
                <a:gd name="T49" fmla="*/ 10 h 296"/>
                <a:gd name="T50" fmla="*/ 66 w 296"/>
                <a:gd name="T51" fmla="*/ 24 h 296"/>
                <a:gd name="T52" fmla="*/ 45 w 296"/>
                <a:gd name="T53" fmla="*/ 43 h 296"/>
                <a:gd name="T54" fmla="*/ 24 w 296"/>
                <a:gd name="T55" fmla="*/ 65 h 296"/>
                <a:gd name="T56" fmla="*/ 11 w 296"/>
                <a:gd name="T57" fmla="*/ 91 h 296"/>
                <a:gd name="T58" fmla="*/ 3 w 296"/>
                <a:gd name="T59" fmla="*/ 117 h 296"/>
                <a:gd name="T60" fmla="*/ 0 w 296"/>
                <a:gd name="T61" fmla="*/ 148 h 296"/>
                <a:gd name="T62" fmla="*/ 0 w 296"/>
                <a:gd name="T63" fmla="*/ 162 h 296"/>
                <a:gd name="T64" fmla="*/ 3 w 296"/>
                <a:gd name="T65" fmla="*/ 177 h 296"/>
                <a:gd name="T66" fmla="*/ 5 w 296"/>
                <a:gd name="T67" fmla="*/ 190 h 296"/>
                <a:gd name="T68" fmla="*/ 11 w 296"/>
                <a:gd name="T69" fmla="*/ 205 h 296"/>
                <a:gd name="T70" fmla="*/ 16 w 296"/>
                <a:gd name="T71" fmla="*/ 216 h 296"/>
                <a:gd name="T72" fmla="*/ 24 w 296"/>
                <a:gd name="T73" fmla="*/ 229 h 296"/>
                <a:gd name="T74" fmla="*/ 33 w 296"/>
                <a:gd name="T75" fmla="*/ 240 h 296"/>
                <a:gd name="T76" fmla="*/ 45 w 296"/>
                <a:gd name="T77" fmla="*/ 253 h 296"/>
                <a:gd name="T78" fmla="*/ 66 w 296"/>
                <a:gd name="T79" fmla="*/ 271 h 296"/>
                <a:gd name="T80" fmla="*/ 91 w 296"/>
                <a:gd name="T81" fmla="*/ 285 h 296"/>
                <a:gd name="T82" fmla="*/ 104 w 296"/>
                <a:gd name="T83" fmla="*/ 289 h 296"/>
                <a:gd name="T84" fmla="*/ 117 w 296"/>
                <a:gd name="T85" fmla="*/ 293 h 296"/>
                <a:gd name="T86" fmla="*/ 132 w 296"/>
                <a:gd name="T87" fmla="*/ 295 h 296"/>
                <a:gd name="T88" fmla="*/ 148 w 296"/>
                <a:gd name="T89" fmla="*/ 296 h 296"/>
                <a:gd name="T90" fmla="*/ 162 w 296"/>
                <a:gd name="T91" fmla="*/ 295 h 296"/>
                <a:gd name="T92" fmla="*/ 177 w 296"/>
                <a:gd name="T93" fmla="*/ 293 h 296"/>
                <a:gd name="T94" fmla="*/ 190 w 296"/>
                <a:gd name="T95" fmla="*/ 289 h 296"/>
                <a:gd name="T96" fmla="*/ 205 w 296"/>
                <a:gd name="T97" fmla="*/ 285 h 296"/>
                <a:gd name="T98" fmla="*/ 216 w 296"/>
                <a:gd name="T99" fmla="*/ 278 h 296"/>
                <a:gd name="T100" fmla="*/ 229 w 296"/>
                <a:gd name="T101" fmla="*/ 271 h 296"/>
                <a:gd name="T102" fmla="*/ 240 w 296"/>
                <a:gd name="T103" fmla="*/ 262 h 296"/>
                <a:gd name="T104" fmla="*/ 253 w 296"/>
                <a:gd name="T105" fmla="*/ 25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53" y="253"/>
                  </a:moveTo>
                  <a:lnTo>
                    <a:pt x="262" y="240"/>
                  </a:lnTo>
                  <a:lnTo>
                    <a:pt x="271" y="229"/>
                  </a:lnTo>
                  <a:lnTo>
                    <a:pt x="278" y="216"/>
                  </a:lnTo>
                  <a:lnTo>
                    <a:pt x="285" y="205"/>
                  </a:lnTo>
                  <a:lnTo>
                    <a:pt x="289" y="190"/>
                  </a:lnTo>
                  <a:lnTo>
                    <a:pt x="293" y="177"/>
                  </a:lnTo>
                  <a:lnTo>
                    <a:pt x="295" y="162"/>
                  </a:lnTo>
                  <a:lnTo>
                    <a:pt x="296" y="148"/>
                  </a:lnTo>
                  <a:lnTo>
                    <a:pt x="295" y="132"/>
                  </a:lnTo>
                  <a:lnTo>
                    <a:pt x="293" y="117"/>
                  </a:lnTo>
                  <a:lnTo>
                    <a:pt x="289" y="104"/>
                  </a:lnTo>
                  <a:lnTo>
                    <a:pt x="285" y="91"/>
                  </a:lnTo>
                  <a:lnTo>
                    <a:pt x="271" y="65"/>
                  </a:lnTo>
                  <a:lnTo>
                    <a:pt x="253" y="43"/>
                  </a:lnTo>
                  <a:lnTo>
                    <a:pt x="240" y="32"/>
                  </a:lnTo>
                  <a:lnTo>
                    <a:pt x="229" y="24"/>
                  </a:lnTo>
                  <a:lnTo>
                    <a:pt x="216" y="16"/>
                  </a:lnTo>
                  <a:lnTo>
                    <a:pt x="205" y="10"/>
                  </a:lnTo>
                  <a:lnTo>
                    <a:pt x="190" y="5"/>
                  </a:lnTo>
                  <a:lnTo>
                    <a:pt x="177" y="2"/>
                  </a:lnTo>
                  <a:lnTo>
                    <a:pt x="162" y="0"/>
                  </a:lnTo>
                  <a:lnTo>
                    <a:pt x="148" y="0"/>
                  </a:lnTo>
                  <a:lnTo>
                    <a:pt x="117" y="2"/>
                  </a:lnTo>
                  <a:lnTo>
                    <a:pt x="91" y="10"/>
                  </a:lnTo>
                  <a:lnTo>
                    <a:pt x="66" y="24"/>
                  </a:lnTo>
                  <a:lnTo>
                    <a:pt x="45" y="43"/>
                  </a:lnTo>
                  <a:lnTo>
                    <a:pt x="24" y="65"/>
                  </a:lnTo>
                  <a:lnTo>
                    <a:pt x="11" y="91"/>
                  </a:lnTo>
                  <a:lnTo>
                    <a:pt x="3" y="117"/>
                  </a:lnTo>
                  <a:lnTo>
                    <a:pt x="0" y="148"/>
                  </a:lnTo>
                  <a:lnTo>
                    <a:pt x="0" y="162"/>
                  </a:lnTo>
                  <a:lnTo>
                    <a:pt x="3" y="177"/>
                  </a:lnTo>
                  <a:lnTo>
                    <a:pt x="5" y="190"/>
                  </a:lnTo>
                  <a:lnTo>
                    <a:pt x="11" y="205"/>
                  </a:lnTo>
                  <a:lnTo>
                    <a:pt x="16" y="216"/>
                  </a:lnTo>
                  <a:lnTo>
                    <a:pt x="24" y="229"/>
                  </a:lnTo>
                  <a:lnTo>
                    <a:pt x="33" y="240"/>
                  </a:lnTo>
                  <a:lnTo>
                    <a:pt x="45" y="253"/>
                  </a:lnTo>
                  <a:lnTo>
                    <a:pt x="66" y="271"/>
                  </a:lnTo>
                  <a:lnTo>
                    <a:pt x="91" y="285"/>
                  </a:lnTo>
                  <a:lnTo>
                    <a:pt x="104" y="289"/>
                  </a:lnTo>
                  <a:lnTo>
                    <a:pt x="117" y="293"/>
                  </a:lnTo>
                  <a:lnTo>
                    <a:pt x="132" y="295"/>
                  </a:lnTo>
                  <a:lnTo>
                    <a:pt x="148" y="296"/>
                  </a:lnTo>
                  <a:lnTo>
                    <a:pt x="162" y="295"/>
                  </a:lnTo>
                  <a:lnTo>
                    <a:pt x="177" y="293"/>
                  </a:lnTo>
                  <a:lnTo>
                    <a:pt x="190" y="289"/>
                  </a:lnTo>
                  <a:lnTo>
                    <a:pt x="205" y="285"/>
                  </a:lnTo>
                  <a:lnTo>
                    <a:pt x="216" y="278"/>
                  </a:lnTo>
                  <a:lnTo>
                    <a:pt x="229" y="271"/>
                  </a:lnTo>
                  <a:lnTo>
                    <a:pt x="240" y="262"/>
                  </a:lnTo>
                  <a:lnTo>
                    <a:pt x="253" y="253"/>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6" name="Freeform 297">
              <a:extLst>
                <a:ext uri="{FF2B5EF4-FFF2-40B4-BE49-F238E27FC236}">
                  <a16:creationId xmlns:a16="http://schemas.microsoft.com/office/drawing/2014/main" id="{42F5048C-5AF4-626E-CCCD-BED12E266126}"/>
                </a:ext>
              </a:extLst>
            </p:cNvPr>
            <p:cNvSpPr>
              <a:spLocks/>
            </p:cNvSpPr>
            <p:nvPr/>
          </p:nvSpPr>
          <p:spPr bwMode="auto">
            <a:xfrm>
              <a:off x="8614735" y="3780616"/>
              <a:ext cx="95250" cy="93662"/>
            </a:xfrm>
            <a:custGeom>
              <a:avLst/>
              <a:gdLst>
                <a:gd name="T0" fmla="*/ 252 w 296"/>
                <a:gd name="T1" fmla="*/ 253 h 296"/>
                <a:gd name="T2" fmla="*/ 262 w 296"/>
                <a:gd name="T3" fmla="*/ 240 h 296"/>
                <a:gd name="T4" fmla="*/ 271 w 296"/>
                <a:gd name="T5" fmla="*/ 229 h 296"/>
                <a:gd name="T6" fmla="*/ 277 w 296"/>
                <a:gd name="T7" fmla="*/ 217 h 296"/>
                <a:gd name="T8" fmla="*/ 284 w 296"/>
                <a:gd name="T9" fmla="*/ 205 h 296"/>
                <a:gd name="T10" fmla="*/ 289 w 296"/>
                <a:gd name="T11" fmla="*/ 190 h 296"/>
                <a:gd name="T12" fmla="*/ 292 w 296"/>
                <a:gd name="T13" fmla="*/ 177 h 296"/>
                <a:gd name="T14" fmla="*/ 295 w 296"/>
                <a:gd name="T15" fmla="*/ 162 h 296"/>
                <a:gd name="T16" fmla="*/ 296 w 296"/>
                <a:gd name="T17" fmla="*/ 148 h 296"/>
                <a:gd name="T18" fmla="*/ 295 w 296"/>
                <a:gd name="T19" fmla="*/ 132 h 296"/>
                <a:gd name="T20" fmla="*/ 292 w 296"/>
                <a:gd name="T21" fmla="*/ 118 h 296"/>
                <a:gd name="T22" fmla="*/ 289 w 296"/>
                <a:gd name="T23" fmla="*/ 104 h 296"/>
                <a:gd name="T24" fmla="*/ 284 w 296"/>
                <a:gd name="T25" fmla="*/ 91 h 296"/>
                <a:gd name="T26" fmla="*/ 271 w 296"/>
                <a:gd name="T27" fmla="*/ 65 h 296"/>
                <a:gd name="T28" fmla="*/ 252 w 296"/>
                <a:gd name="T29" fmla="*/ 44 h 296"/>
                <a:gd name="T30" fmla="*/ 240 w 296"/>
                <a:gd name="T31" fmla="*/ 32 h 296"/>
                <a:gd name="T32" fmla="*/ 229 w 296"/>
                <a:gd name="T33" fmla="*/ 24 h 296"/>
                <a:gd name="T34" fmla="*/ 216 w 296"/>
                <a:gd name="T35" fmla="*/ 16 h 296"/>
                <a:gd name="T36" fmla="*/ 205 w 296"/>
                <a:gd name="T37" fmla="*/ 11 h 296"/>
                <a:gd name="T38" fmla="*/ 190 w 296"/>
                <a:gd name="T39" fmla="*/ 5 h 296"/>
                <a:gd name="T40" fmla="*/ 176 w 296"/>
                <a:gd name="T41" fmla="*/ 3 h 296"/>
                <a:gd name="T42" fmla="*/ 161 w 296"/>
                <a:gd name="T43" fmla="*/ 0 h 296"/>
                <a:gd name="T44" fmla="*/ 148 w 296"/>
                <a:gd name="T45" fmla="*/ 0 h 296"/>
                <a:gd name="T46" fmla="*/ 117 w 296"/>
                <a:gd name="T47" fmla="*/ 3 h 296"/>
                <a:gd name="T48" fmla="*/ 91 w 296"/>
                <a:gd name="T49" fmla="*/ 11 h 296"/>
                <a:gd name="T50" fmla="*/ 66 w 296"/>
                <a:gd name="T51" fmla="*/ 24 h 296"/>
                <a:gd name="T52" fmla="*/ 44 w 296"/>
                <a:gd name="T53" fmla="*/ 44 h 296"/>
                <a:gd name="T54" fmla="*/ 24 w 296"/>
                <a:gd name="T55" fmla="*/ 65 h 296"/>
                <a:gd name="T56" fmla="*/ 10 w 296"/>
                <a:gd name="T57" fmla="*/ 91 h 296"/>
                <a:gd name="T58" fmla="*/ 2 w 296"/>
                <a:gd name="T59" fmla="*/ 118 h 296"/>
                <a:gd name="T60" fmla="*/ 0 w 296"/>
                <a:gd name="T61" fmla="*/ 148 h 296"/>
                <a:gd name="T62" fmla="*/ 0 w 296"/>
                <a:gd name="T63" fmla="*/ 162 h 296"/>
                <a:gd name="T64" fmla="*/ 2 w 296"/>
                <a:gd name="T65" fmla="*/ 177 h 296"/>
                <a:gd name="T66" fmla="*/ 5 w 296"/>
                <a:gd name="T67" fmla="*/ 190 h 296"/>
                <a:gd name="T68" fmla="*/ 10 w 296"/>
                <a:gd name="T69" fmla="*/ 205 h 296"/>
                <a:gd name="T70" fmla="*/ 16 w 296"/>
                <a:gd name="T71" fmla="*/ 217 h 296"/>
                <a:gd name="T72" fmla="*/ 24 w 296"/>
                <a:gd name="T73" fmla="*/ 229 h 296"/>
                <a:gd name="T74" fmla="*/ 33 w 296"/>
                <a:gd name="T75" fmla="*/ 240 h 296"/>
                <a:gd name="T76" fmla="*/ 44 w 296"/>
                <a:gd name="T77" fmla="*/ 253 h 296"/>
                <a:gd name="T78" fmla="*/ 66 w 296"/>
                <a:gd name="T79" fmla="*/ 271 h 296"/>
                <a:gd name="T80" fmla="*/ 91 w 296"/>
                <a:gd name="T81" fmla="*/ 285 h 296"/>
                <a:gd name="T82" fmla="*/ 103 w 296"/>
                <a:gd name="T83" fmla="*/ 289 h 296"/>
                <a:gd name="T84" fmla="*/ 117 w 296"/>
                <a:gd name="T85" fmla="*/ 293 h 296"/>
                <a:gd name="T86" fmla="*/ 132 w 296"/>
                <a:gd name="T87" fmla="*/ 295 h 296"/>
                <a:gd name="T88" fmla="*/ 148 w 296"/>
                <a:gd name="T89" fmla="*/ 296 h 296"/>
                <a:gd name="T90" fmla="*/ 161 w 296"/>
                <a:gd name="T91" fmla="*/ 295 h 296"/>
                <a:gd name="T92" fmla="*/ 176 w 296"/>
                <a:gd name="T93" fmla="*/ 293 h 296"/>
                <a:gd name="T94" fmla="*/ 190 w 296"/>
                <a:gd name="T95" fmla="*/ 289 h 296"/>
                <a:gd name="T96" fmla="*/ 205 w 296"/>
                <a:gd name="T97" fmla="*/ 285 h 296"/>
                <a:gd name="T98" fmla="*/ 216 w 296"/>
                <a:gd name="T99" fmla="*/ 278 h 296"/>
                <a:gd name="T100" fmla="*/ 229 w 296"/>
                <a:gd name="T101" fmla="*/ 271 h 296"/>
                <a:gd name="T102" fmla="*/ 240 w 296"/>
                <a:gd name="T103" fmla="*/ 262 h 296"/>
                <a:gd name="T104" fmla="*/ 252 w 296"/>
                <a:gd name="T105" fmla="*/ 25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52" y="253"/>
                  </a:moveTo>
                  <a:lnTo>
                    <a:pt x="262" y="240"/>
                  </a:lnTo>
                  <a:lnTo>
                    <a:pt x="271" y="229"/>
                  </a:lnTo>
                  <a:lnTo>
                    <a:pt x="277" y="217"/>
                  </a:lnTo>
                  <a:lnTo>
                    <a:pt x="284" y="205"/>
                  </a:lnTo>
                  <a:lnTo>
                    <a:pt x="289" y="190"/>
                  </a:lnTo>
                  <a:lnTo>
                    <a:pt x="292" y="177"/>
                  </a:lnTo>
                  <a:lnTo>
                    <a:pt x="295" y="162"/>
                  </a:lnTo>
                  <a:lnTo>
                    <a:pt x="296" y="148"/>
                  </a:lnTo>
                  <a:lnTo>
                    <a:pt x="295" y="132"/>
                  </a:lnTo>
                  <a:lnTo>
                    <a:pt x="292" y="118"/>
                  </a:lnTo>
                  <a:lnTo>
                    <a:pt x="289" y="104"/>
                  </a:lnTo>
                  <a:lnTo>
                    <a:pt x="284" y="91"/>
                  </a:lnTo>
                  <a:lnTo>
                    <a:pt x="271" y="65"/>
                  </a:lnTo>
                  <a:lnTo>
                    <a:pt x="252" y="44"/>
                  </a:lnTo>
                  <a:lnTo>
                    <a:pt x="240" y="32"/>
                  </a:lnTo>
                  <a:lnTo>
                    <a:pt x="229" y="24"/>
                  </a:lnTo>
                  <a:lnTo>
                    <a:pt x="216" y="16"/>
                  </a:lnTo>
                  <a:lnTo>
                    <a:pt x="205" y="11"/>
                  </a:lnTo>
                  <a:lnTo>
                    <a:pt x="190" y="5"/>
                  </a:lnTo>
                  <a:lnTo>
                    <a:pt x="176" y="3"/>
                  </a:lnTo>
                  <a:lnTo>
                    <a:pt x="161" y="0"/>
                  </a:lnTo>
                  <a:lnTo>
                    <a:pt x="148" y="0"/>
                  </a:lnTo>
                  <a:lnTo>
                    <a:pt x="117" y="3"/>
                  </a:lnTo>
                  <a:lnTo>
                    <a:pt x="91" y="11"/>
                  </a:lnTo>
                  <a:lnTo>
                    <a:pt x="66" y="24"/>
                  </a:lnTo>
                  <a:lnTo>
                    <a:pt x="44" y="44"/>
                  </a:lnTo>
                  <a:lnTo>
                    <a:pt x="24" y="65"/>
                  </a:lnTo>
                  <a:lnTo>
                    <a:pt x="10" y="91"/>
                  </a:lnTo>
                  <a:lnTo>
                    <a:pt x="2" y="118"/>
                  </a:lnTo>
                  <a:lnTo>
                    <a:pt x="0" y="148"/>
                  </a:lnTo>
                  <a:lnTo>
                    <a:pt x="0" y="162"/>
                  </a:lnTo>
                  <a:lnTo>
                    <a:pt x="2" y="177"/>
                  </a:lnTo>
                  <a:lnTo>
                    <a:pt x="5" y="190"/>
                  </a:lnTo>
                  <a:lnTo>
                    <a:pt x="10" y="205"/>
                  </a:lnTo>
                  <a:lnTo>
                    <a:pt x="16" y="217"/>
                  </a:lnTo>
                  <a:lnTo>
                    <a:pt x="24" y="229"/>
                  </a:lnTo>
                  <a:lnTo>
                    <a:pt x="33" y="240"/>
                  </a:lnTo>
                  <a:lnTo>
                    <a:pt x="44" y="253"/>
                  </a:lnTo>
                  <a:lnTo>
                    <a:pt x="66" y="271"/>
                  </a:lnTo>
                  <a:lnTo>
                    <a:pt x="91" y="285"/>
                  </a:lnTo>
                  <a:lnTo>
                    <a:pt x="103" y="289"/>
                  </a:lnTo>
                  <a:lnTo>
                    <a:pt x="117" y="293"/>
                  </a:lnTo>
                  <a:lnTo>
                    <a:pt x="132" y="295"/>
                  </a:lnTo>
                  <a:lnTo>
                    <a:pt x="148" y="296"/>
                  </a:lnTo>
                  <a:lnTo>
                    <a:pt x="161" y="295"/>
                  </a:lnTo>
                  <a:lnTo>
                    <a:pt x="176" y="293"/>
                  </a:lnTo>
                  <a:lnTo>
                    <a:pt x="190" y="289"/>
                  </a:lnTo>
                  <a:lnTo>
                    <a:pt x="205" y="285"/>
                  </a:lnTo>
                  <a:lnTo>
                    <a:pt x="216" y="278"/>
                  </a:lnTo>
                  <a:lnTo>
                    <a:pt x="229" y="271"/>
                  </a:lnTo>
                  <a:lnTo>
                    <a:pt x="240" y="262"/>
                  </a:lnTo>
                  <a:lnTo>
                    <a:pt x="252" y="253"/>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7" name="Freeform 298">
              <a:extLst>
                <a:ext uri="{FF2B5EF4-FFF2-40B4-BE49-F238E27FC236}">
                  <a16:creationId xmlns:a16="http://schemas.microsoft.com/office/drawing/2014/main" id="{158BEA1B-98F8-6EFE-61EC-6F549B63A9B3}"/>
                </a:ext>
              </a:extLst>
            </p:cNvPr>
            <p:cNvSpPr>
              <a:spLocks/>
            </p:cNvSpPr>
            <p:nvPr/>
          </p:nvSpPr>
          <p:spPr bwMode="auto">
            <a:xfrm>
              <a:off x="8856035" y="3785379"/>
              <a:ext cx="93663" cy="93662"/>
            </a:xfrm>
            <a:custGeom>
              <a:avLst/>
              <a:gdLst>
                <a:gd name="T0" fmla="*/ 252 w 295"/>
                <a:gd name="T1" fmla="*/ 253 h 296"/>
                <a:gd name="T2" fmla="*/ 261 w 295"/>
                <a:gd name="T3" fmla="*/ 240 h 296"/>
                <a:gd name="T4" fmla="*/ 270 w 295"/>
                <a:gd name="T5" fmla="*/ 229 h 296"/>
                <a:gd name="T6" fmla="*/ 277 w 295"/>
                <a:gd name="T7" fmla="*/ 216 h 296"/>
                <a:gd name="T8" fmla="*/ 284 w 295"/>
                <a:gd name="T9" fmla="*/ 205 h 296"/>
                <a:gd name="T10" fmla="*/ 288 w 295"/>
                <a:gd name="T11" fmla="*/ 190 h 296"/>
                <a:gd name="T12" fmla="*/ 292 w 295"/>
                <a:gd name="T13" fmla="*/ 177 h 296"/>
                <a:gd name="T14" fmla="*/ 294 w 295"/>
                <a:gd name="T15" fmla="*/ 162 h 296"/>
                <a:gd name="T16" fmla="*/ 295 w 295"/>
                <a:gd name="T17" fmla="*/ 148 h 296"/>
                <a:gd name="T18" fmla="*/ 294 w 295"/>
                <a:gd name="T19" fmla="*/ 132 h 296"/>
                <a:gd name="T20" fmla="*/ 292 w 295"/>
                <a:gd name="T21" fmla="*/ 117 h 296"/>
                <a:gd name="T22" fmla="*/ 288 w 295"/>
                <a:gd name="T23" fmla="*/ 104 h 296"/>
                <a:gd name="T24" fmla="*/ 284 w 295"/>
                <a:gd name="T25" fmla="*/ 91 h 296"/>
                <a:gd name="T26" fmla="*/ 270 w 295"/>
                <a:gd name="T27" fmla="*/ 65 h 296"/>
                <a:gd name="T28" fmla="*/ 252 w 295"/>
                <a:gd name="T29" fmla="*/ 44 h 296"/>
                <a:gd name="T30" fmla="*/ 240 w 295"/>
                <a:gd name="T31" fmla="*/ 32 h 296"/>
                <a:gd name="T32" fmla="*/ 228 w 295"/>
                <a:gd name="T33" fmla="*/ 24 h 296"/>
                <a:gd name="T34" fmla="*/ 216 w 295"/>
                <a:gd name="T35" fmla="*/ 16 h 296"/>
                <a:gd name="T36" fmla="*/ 204 w 295"/>
                <a:gd name="T37" fmla="*/ 11 h 296"/>
                <a:gd name="T38" fmla="*/ 190 w 295"/>
                <a:gd name="T39" fmla="*/ 5 h 296"/>
                <a:gd name="T40" fmla="*/ 176 w 295"/>
                <a:gd name="T41" fmla="*/ 3 h 296"/>
                <a:gd name="T42" fmla="*/ 161 w 295"/>
                <a:gd name="T43" fmla="*/ 0 h 296"/>
                <a:gd name="T44" fmla="*/ 147 w 295"/>
                <a:gd name="T45" fmla="*/ 0 h 296"/>
                <a:gd name="T46" fmla="*/ 117 w 295"/>
                <a:gd name="T47" fmla="*/ 3 h 296"/>
                <a:gd name="T48" fmla="*/ 91 w 295"/>
                <a:gd name="T49" fmla="*/ 11 h 296"/>
                <a:gd name="T50" fmla="*/ 66 w 295"/>
                <a:gd name="T51" fmla="*/ 24 h 296"/>
                <a:gd name="T52" fmla="*/ 44 w 295"/>
                <a:gd name="T53" fmla="*/ 44 h 296"/>
                <a:gd name="T54" fmla="*/ 24 w 295"/>
                <a:gd name="T55" fmla="*/ 65 h 296"/>
                <a:gd name="T56" fmla="*/ 10 w 295"/>
                <a:gd name="T57" fmla="*/ 91 h 296"/>
                <a:gd name="T58" fmla="*/ 2 w 295"/>
                <a:gd name="T59" fmla="*/ 117 h 296"/>
                <a:gd name="T60" fmla="*/ 0 w 295"/>
                <a:gd name="T61" fmla="*/ 148 h 296"/>
                <a:gd name="T62" fmla="*/ 0 w 295"/>
                <a:gd name="T63" fmla="*/ 162 h 296"/>
                <a:gd name="T64" fmla="*/ 2 w 295"/>
                <a:gd name="T65" fmla="*/ 177 h 296"/>
                <a:gd name="T66" fmla="*/ 4 w 295"/>
                <a:gd name="T67" fmla="*/ 190 h 296"/>
                <a:gd name="T68" fmla="*/ 10 w 295"/>
                <a:gd name="T69" fmla="*/ 205 h 296"/>
                <a:gd name="T70" fmla="*/ 16 w 295"/>
                <a:gd name="T71" fmla="*/ 216 h 296"/>
                <a:gd name="T72" fmla="*/ 24 w 295"/>
                <a:gd name="T73" fmla="*/ 229 h 296"/>
                <a:gd name="T74" fmla="*/ 33 w 295"/>
                <a:gd name="T75" fmla="*/ 240 h 296"/>
                <a:gd name="T76" fmla="*/ 44 w 295"/>
                <a:gd name="T77" fmla="*/ 253 h 296"/>
                <a:gd name="T78" fmla="*/ 66 w 295"/>
                <a:gd name="T79" fmla="*/ 271 h 296"/>
                <a:gd name="T80" fmla="*/ 91 w 295"/>
                <a:gd name="T81" fmla="*/ 285 h 296"/>
                <a:gd name="T82" fmla="*/ 103 w 295"/>
                <a:gd name="T83" fmla="*/ 289 h 296"/>
                <a:gd name="T84" fmla="*/ 117 w 295"/>
                <a:gd name="T85" fmla="*/ 293 h 296"/>
                <a:gd name="T86" fmla="*/ 132 w 295"/>
                <a:gd name="T87" fmla="*/ 295 h 296"/>
                <a:gd name="T88" fmla="*/ 147 w 295"/>
                <a:gd name="T89" fmla="*/ 296 h 296"/>
                <a:gd name="T90" fmla="*/ 161 w 295"/>
                <a:gd name="T91" fmla="*/ 295 h 296"/>
                <a:gd name="T92" fmla="*/ 176 w 295"/>
                <a:gd name="T93" fmla="*/ 293 h 296"/>
                <a:gd name="T94" fmla="*/ 190 w 295"/>
                <a:gd name="T95" fmla="*/ 289 h 296"/>
                <a:gd name="T96" fmla="*/ 204 w 295"/>
                <a:gd name="T97" fmla="*/ 285 h 296"/>
                <a:gd name="T98" fmla="*/ 216 w 295"/>
                <a:gd name="T99" fmla="*/ 278 h 296"/>
                <a:gd name="T100" fmla="*/ 228 w 295"/>
                <a:gd name="T101" fmla="*/ 271 h 296"/>
                <a:gd name="T102" fmla="*/ 240 w 295"/>
                <a:gd name="T103" fmla="*/ 262 h 296"/>
                <a:gd name="T104" fmla="*/ 252 w 295"/>
                <a:gd name="T105" fmla="*/ 25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52" y="253"/>
                  </a:moveTo>
                  <a:lnTo>
                    <a:pt x="261" y="240"/>
                  </a:lnTo>
                  <a:lnTo>
                    <a:pt x="270" y="229"/>
                  </a:lnTo>
                  <a:lnTo>
                    <a:pt x="277" y="216"/>
                  </a:lnTo>
                  <a:lnTo>
                    <a:pt x="284" y="205"/>
                  </a:lnTo>
                  <a:lnTo>
                    <a:pt x="288" y="190"/>
                  </a:lnTo>
                  <a:lnTo>
                    <a:pt x="292" y="177"/>
                  </a:lnTo>
                  <a:lnTo>
                    <a:pt x="294" y="162"/>
                  </a:lnTo>
                  <a:lnTo>
                    <a:pt x="295" y="148"/>
                  </a:lnTo>
                  <a:lnTo>
                    <a:pt x="294" y="132"/>
                  </a:lnTo>
                  <a:lnTo>
                    <a:pt x="292" y="117"/>
                  </a:lnTo>
                  <a:lnTo>
                    <a:pt x="288" y="104"/>
                  </a:lnTo>
                  <a:lnTo>
                    <a:pt x="284" y="91"/>
                  </a:lnTo>
                  <a:lnTo>
                    <a:pt x="270" y="65"/>
                  </a:lnTo>
                  <a:lnTo>
                    <a:pt x="252" y="44"/>
                  </a:lnTo>
                  <a:lnTo>
                    <a:pt x="240" y="32"/>
                  </a:lnTo>
                  <a:lnTo>
                    <a:pt x="228" y="24"/>
                  </a:lnTo>
                  <a:lnTo>
                    <a:pt x="216" y="16"/>
                  </a:lnTo>
                  <a:lnTo>
                    <a:pt x="204" y="11"/>
                  </a:lnTo>
                  <a:lnTo>
                    <a:pt x="190" y="5"/>
                  </a:lnTo>
                  <a:lnTo>
                    <a:pt x="176" y="3"/>
                  </a:lnTo>
                  <a:lnTo>
                    <a:pt x="161" y="0"/>
                  </a:lnTo>
                  <a:lnTo>
                    <a:pt x="147" y="0"/>
                  </a:lnTo>
                  <a:lnTo>
                    <a:pt x="117" y="3"/>
                  </a:lnTo>
                  <a:lnTo>
                    <a:pt x="91" y="11"/>
                  </a:lnTo>
                  <a:lnTo>
                    <a:pt x="66" y="24"/>
                  </a:lnTo>
                  <a:lnTo>
                    <a:pt x="44" y="44"/>
                  </a:lnTo>
                  <a:lnTo>
                    <a:pt x="24" y="65"/>
                  </a:lnTo>
                  <a:lnTo>
                    <a:pt x="10" y="91"/>
                  </a:lnTo>
                  <a:lnTo>
                    <a:pt x="2" y="117"/>
                  </a:lnTo>
                  <a:lnTo>
                    <a:pt x="0" y="148"/>
                  </a:lnTo>
                  <a:lnTo>
                    <a:pt x="0" y="162"/>
                  </a:lnTo>
                  <a:lnTo>
                    <a:pt x="2" y="177"/>
                  </a:lnTo>
                  <a:lnTo>
                    <a:pt x="4" y="190"/>
                  </a:lnTo>
                  <a:lnTo>
                    <a:pt x="10" y="205"/>
                  </a:lnTo>
                  <a:lnTo>
                    <a:pt x="16" y="216"/>
                  </a:lnTo>
                  <a:lnTo>
                    <a:pt x="24" y="229"/>
                  </a:lnTo>
                  <a:lnTo>
                    <a:pt x="33" y="240"/>
                  </a:lnTo>
                  <a:lnTo>
                    <a:pt x="44" y="253"/>
                  </a:lnTo>
                  <a:lnTo>
                    <a:pt x="66" y="271"/>
                  </a:lnTo>
                  <a:lnTo>
                    <a:pt x="91" y="285"/>
                  </a:lnTo>
                  <a:lnTo>
                    <a:pt x="103" y="289"/>
                  </a:lnTo>
                  <a:lnTo>
                    <a:pt x="117" y="293"/>
                  </a:lnTo>
                  <a:lnTo>
                    <a:pt x="132" y="295"/>
                  </a:lnTo>
                  <a:lnTo>
                    <a:pt x="147" y="296"/>
                  </a:lnTo>
                  <a:lnTo>
                    <a:pt x="161" y="295"/>
                  </a:lnTo>
                  <a:lnTo>
                    <a:pt x="176" y="293"/>
                  </a:lnTo>
                  <a:lnTo>
                    <a:pt x="190" y="289"/>
                  </a:lnTo>
                  <a:lnTo>
                    <a:pt x="204" y="285"/>
                  </a:lnTo>
                  <a:lnTo>
                    <a:pt x="216" y="278"/>
                  </a:lnTo>
                  <a:lnTo>
                    <a:pt x="228" y="271"/>
                  </a:lnTo>
                  <a:lnTo>
                    <a:pt x="240" y="262"/>
                  </a:lnTo>
                  <a:lnTo>
                    <a:pt x="252" y="253"/>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8" name="Freeform 299">
              <a:extLst>
                <a:ext uri="{FF2B5EF4-FFF2-40B4-BE49-F238E27FC236}">
                  <a16:creationId xmlns:a16="http://schemas.microsoft.com/office/drawing/2014/main" id="{0C90C17A-8882-3A48-87E5-5145EE531AD6}"/>
                </a:ext>
              </a:extLst>
            </p:cNvPr>
            <p:cNvSpPr>
              <a:spLocks/>
            </p:cNvSpPr>
            <p:nvPr/>
          </p:nvSpPr>
          <p:spPr bwMode="auto">
            <a:xfrm>
              <a:off x="9102098" y="3807604"/>
              <a:ext cx="93663" cy="93662"/>
            </a:xfrm>
            <a:custGeom>
              <a:avLst/>
              <a:gdLst>
                <a:gd name="T0" fmla="*/ 252 w 295"/>
                <a:gd name="T1" fmla="*/ 252 h 296"/>
                <a:gd name="T2" fmla="*/ 261 w 295"/>
                <a:gd name="T3" fmla="*/ 240 h 296"/>
                <a:gd name="T4" fmla="*/ 270 w 295"/>
                <a:gd name="T5" fmla="*/ 229 h 296"/>
                <a:gd name="T6" fmla="*/ 277 w 295"/>
                <a:gd name="T7" fmla="*/ 216 h 296"/>
                <a:gd name="T8" fmla="*/ 284 w 295"/>
                <a:gd name="T9" fmla="*/ 205 h 296"/>
                <a:gd name="T10" fmla="*/ 289 w 295"/>
                <a:gd name="T11" fmla="*/ 190 h 296"/>
                <a:gd name="T12" fmla="*/ 292 w 295"/>
                <a:gd name="T13" fmla="*/ 176 h 296"/>
                <a:gd name="T14" fmla="*/ 294 w 295"/>
                <a:gd name="T15" fmla="*/ 161 h 296"/>
                <a:gd name="T16" fmla="*/ 295 w 295"/>
                <a:gd name="T17" fmla="*/ 148 h 296"/>
                <a:gd name="T18" fmla="*/ 294 w 295"/>
                <a:gd name="T19" fmla="*/ 132 h 296"/>
                <a:gd name="T20" fmla="*/ 292 w 295"/>
                <a:gd name="T21" fmla="*/ 117 h 296"/>
                <a:gd name="T22" fmla="*/ 289 w 295"/>
                <a:gd name="T23" fmla="*/ 103 h 296"/>
                <a:gd name="T24" fmla="*/ 284 w 295"/>
                <a:gd name="T25" fmla="*/ 91 h 296"/>
                <a:gd name="T26" fmla="*/ 270 w 295"/>
                <a:gd name="T27" fmla="*/ 65 h 296"/>
                <a:gd name="T28" fmla="*/ 252 w 295"/>
                <a:gd name="T29" fmla="*/ 43 h 296"/>
                <a:gd name="T30" fmla="*/ 240 w 295"/>
                <a:gd name="T31" fmla="*/ 32 h 296"/>
                <a:gd name="T32" fmla="*/ 228 w 295"/>
                <a:gd name="T33" fmla="*/ 24 h 296"/>
                <a:gd name="T34" fmla="*/ 216 w 295"/>
                <a:gd name="T35" fmla="*/ 16 h 296"/>
                <a:gd name="T36" fmla="*/ 204 w 295"/>
                <a:gd name="T37" fmla="*/ 10 h 296"/>
                <a:gd name="T38" fmla="*/ 190 w 295"/>
                <a:gd name="T39" fmla="*/ 4 h 296"/>
                <a:gd name="T40" fmla="*/ 176 w 295"/>
                <a:gd name="T41" fmla="*/ 2 h 296"/>
                <a:gd name="T42" fmla="*/ 161 w 295"/>
                <a:gd name="T43" fmla="*/ 0 h 296"/>
                <a:gd name="T44" fmla="*/ 147 w 295"/>
                <a:gd name="T45" fmla="*/ 0 h 296"/>
                <a:gd name="T46" fmla="*/ 117 w 295"/>
                <a:gd name="T47" fmla="*/ 2 h 296"/>
                <a:gd name="T48" fmla="*/ 91 w 295"/>
                <a:gd name="T49" fmla="*/ 10 h 296"/>
                <a:gd name="T50" fmla="*/ 66 w 295"/>
                <a:gd name="T51" fmla="*/ 24 h 296"/>
                <a:gd name="T52" fmla="*/ 44 w 295"/>
                <a:gd name="T53" fmla="*/ 43 h 296"/>
                <a:gd name="T54" fmla="*/ 24 w 295"/>
                <a:gd name="T55" fmla="*/ 65 h 296"/>
                <a:gd name="T56" fmla="*/ 10 w 295"/>
                <a:gd name="T57" fmla="*/ 91 h 296"/>
                <a:gd name="T58" fmla="*/ 2 w 295"/>
                <a:gd name="T59" fmla="*/ 117 h 296"/>
                <a:gd name="T60" fmla="*/ 0 w 295"/>
                <a:gd name="T61" fmla="*/ 148 h 296"/>
                <a:gd name="T62" fmla="*/ 0 w 295"/>
                <a:gd name="T63" fmla="*/ 161 h 296"/>
                <a:gd name="T64" fmla="*/ 2 w 295"/>
                <a:gd name="T65" fmla="*/ 176 h 296"/>
                <a:gd name="T66" fmla="*/ 4 w 295"/>
                <a:gd name="T67" fmla="*/ 190 h 296"/>
                <a:gd name="T68" fmla="*/ 10 w 295"/>
                <a:gd name="T69" fmla="*/ 205 h 296"/>
                <a:gd name="T70" fmla="*/ 16 w 295"/>
                <a:gd name="T71" fmla="*/ 216 h 296"/>
                <a:gd name="T72" fmla="*/ 24 w 295"/>
                <a:gd name="T73" fmla="*/ 229 h 296"/>
                <a:gd name="T74" fmla="*/ 33 w 295"/>
                <a:gd name="T75" fmla="*/ 240 h 296"/>
                <a:gd name="T76" fmla="*/ 44 w 295"/>
                <a:gd name="T77" fmla="*/ 252 h 296"/>
                <a:gd name="T78" fmla="*/ 66 w 295"/>
                <a:gd name="T79" fmla="*/ 271 h 296"/>
                <a:gd name="T80" fmla="*/ 91 w 295"/>
                <a:gd name="T81" fmla="*/ 284 h 296"/>
                <a:gd name="T82" fmla="*/ 103 w 295"/>
                <a:gd name="T83" fmla="*/ 289 h 296"/>
                <a:gd name="T84" fmla="*/ 117 w 295"/>
                <a:gd name="T85" fmla="*/ 292 h 296"/>
                <a:gd name="T86" fmla="*/ 132 w 295"/>
                <a:gd name="T87" fmla="*/ 295 h 296"/>
                <a:gd name="T88" fmla="*/ 147 w 295"/>
                <a:gd name="T89" fmla="*/ 296 h 296"/>
                <a:gd name="T90" fmla="*/ 161 w 295"/>
                <a:gd name="T91" fmla="*/ 295 h 296"/>
                <a:gd name="T92" fmla="*/ 176 w 295"/>
                <a:gd name="T93" fmla="*/ 292 h 296"/>
                <a:gd name="T94" fmla="*/ 190 w 295"/>
                <a:gd name="T95" fmla="*/ 289 h 296"/>
                <a:gd name="T96" fmla="*/ 204 w 295"/>
                <a:gd name="T97" fmla="*/ 284 h 296"/>
                <a:gd name="T98" fmla="*/ 216 w 295"/>
                <a:gd name="T99" fmla="*/ 277 h 296"/>
                <a:gd name="T100" fmla="*/ 228 w 295"/>
                <a:gd name="T101" fmla="*/ 271 h 296"/>
                <a:gd name="T102" fmla="*/ 240 w 295"/>
                <a:gd name="T103" fmla="*/ 262 h 296"/>
                <a:gd name="T104" fmla="*/ 252 w 295"/>
                <a:gd name="T105" fmla="*/ 25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52" y="252"/>
                  </a:moveTo>
                  <a:lnTo>
                    <a:pt x="261" y="240"/>
                  </a:lnTo>
                  <a:lnTo>
                    <a:pt x="270" y="229"/>
                  </a:lnTo>
                  <a:lnTo>
                    <a:pt x="277" y="216"/>
                  </a:lnTo>
                  <a:lnTo>
                    <a:pt x="284" y="205"/>
                  </a:lnTo>
                  <a:lnTo>
                    <a:pt x="289" y="190"/>
                  </a:lnTo>
                  <a:lnTo>
                    <a:pt x="292" y="176"/>
                  </a:lnTo>
                  <a:lnTo>
                    <a:pt x="294" y="161"/>
                  </a:lnTo>
                  <a:lnTo>
                    <a:pt x="295" y="148"/>
                  </a:lnTo>
                  <a:lnTo>
                    <a:pt x="294" y="132"/>
                  </a:lnTo>
                  <a:lnTo>
                    <a:pt x="292" y="117"/>
                  </a:lnTo>
                  <a:lnTo>
                    <a:pt x="289" y="103"/>
                  </a:lnTo>
                  <a:lnTo>
                    <a:pt x="284" y="91"/>
                  </a:lnTo>
                  <a:lnTo>
                    <a:pt x="270" y="65"/>
                  </a:lnTo>
                  <a:lnTo>
                    <a:pt x="252" y="43"/>
                  </a:lnTo>
                  <a:lnTo>
                    <a:pt x="240" y="32"/>
                  </a:lnTo>
                  <a:lnTo>
                    <a:pt x="228" y="24"/>
                  </a:lnTo>
                  <a:lnTo>
                    <a:pt x="216" y="16"/>
                  </a:lnTo>
                  <a:lnTo>
                    <a:pt x="204" y="10"/>
                  </a:lnTo>
                  <a:lnTo>
                    <a:pt x="190" y="4"/>
                  </a:lnTo>
                  <a:lnTo>
                    <a:pt x="176" y="2"/>
                  </a:lnTo>
                  <a:lnTo>
                    <a:pt x="161" y="0"/>
                  </a:lnTo>
                  <a:lnTo>
                    <a:pt x="147" y="0"/>
                  </a:lnTo>
                  <a:lnTo>
                    <a:pt x="117" y="2"/>
                  </a:lnTo>
                  <a:lnTo>
                    <a:pt x="91" y="10"/>
                  </a:lnTo>
                  <a:lnTo>
                    <a:pt x="66" y="24"/>
                  </a:lnTo>
                  <a:lnTo>
                    <a:pt x="44" y="43"/>
                  </a:lnTo>
                  <a:lnTo>
                    <a:pt x="24" y="65"/>
                  </a:lnTo>
                  <a:lnTo>
                    <a:pt x="10" y="91"/>
                  </a:lnTo>
                  <a:lnTo>
                    <a:pt x="2" y="117"/>
                  </a:lnTo>
                  <a:lnTo>
                    <a:pt x="0" y="148"/>
                  </a:lnTo>
                  <a:lnTo>
                    <a:pt x="0" y="161"/>
                  </a:lnTo>
                  <a:lnTo>
                    <a:pt x="2" y="176"/>
                  </a:lnTo>
                  <a:lnTo>
                    <a:pt x="4" y="190"/>
                  </a:lnTo>
                  <a:lnTo>
                    <a:pt x="10" y="205"/>
                  </a:lnTo>
                  <a:lnTo>
                    <a:pt x="16" y="216"/>
                  </a:lnTo>
                  <a:lnTo>
                    <a:pt x="24" y="229"/>
                  </a:lnTo>
                  <a:lnTo>
                    <a:pt x="33" y="240"/>
                  </a:lnTo>
                  <a:lnTo>
                    <a:pt x="44" y="252"/>
                  </a:lnTo>
                  <a:lnTo>
                    <a:pt x="66" y="271"/>
                  </a:lnTo>
                  <a:lnTo>
                    <a:pt x="91" y="284"/>
                  </a:lnTo>
                  <a:lnTo>
                    <a:pt x="103" y="289"/>
                  </a:lnTo>
                  <a:lnTo>
                    <a:pt x="117" y="292"/>
                  </a:lnTo>
                  <a:lnTo>
                    <a:pt x="132" y="295"/>
                  </a:lnTo>
                  <a:lnTo>
                    <a:pt x="147" y="296"/>
                  </a:lnTo>
                  <a:lnTo>
                    <a:pt x="161" y="295"/>
                  </a:lnTo>
                  <a:lnTo>
                    <a:pt x="176" y="292"/>
                  </a:lnTo>
                  <a:lnTo>
                    <a:pt x="190" y="289"/>
                  </a:lnTo>
                  <a:lnTo>
                    <a:pt x="204" y="284"/>
                  </a:lnTo>
                  <a:lnTo>
                    <a:pt x="216" y="277"/>
                  </a:lnTo>
                  <a:lnTo>
                    <a:pt x="228" y="271"/>
                  </a:lnTo>
                  <a:lnTo>
                    <a:pt x="240" y="262"/>
                  </a:lnTo>
                  <a:lnTo>
                    <a:pt x="252" y="252"/>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9" name="Freeform 300">
              <a:extLst>
                <a:ext uri="{FF2B5EF4-FFF2-40B4-BE49-F238E27FC236}">
                  <a16:creationId xmlns:a16="http://schemas.microsoft.com/office/drawing/2014/main" id="{797D45FF-CFFC-43B6-F180-1FD787C0B15D}"/>
                </a:ext>
              </a:extLst>
            </p:cNvPr>
            <p:cNvSpPr>
              <a:spLocks/>
            </p:cNvSpPr>
            <p:nvPr/>
          </p:nvSpPr>
          <p:spPr bwMode="auto">
            <a:xfrm>
              <a:off x="9346573" y="3829829"/>
              <a:ext cx="93663" cy="93662"/>
            </a:xfrm>
            <a:custGeom>
              <a:avLst/>
              <a:gdLst>
                <a:gd name="T0" fmla="*/ 252 w 296"/>
                <a:gd name="T1" fmla="*/ 253 h 296"/>
                <a:gd name="T2" fmla="*/ 261 w 296"/>
                <a:gd name="T3" fmla="*/ 240 h 296"/>
                <a:gd name="T4" fmla="*/ 270 w 296"/>
                <a:gd name="T5" fmla="*/ 229 h 296"/>
                <a:gd name="T6" fmla="*/ 277 w 296"/>
                <a:gd name="T7" fmla="*/ 217 h 296"/>
                <a:gd name="T8" fmla="*/ 284 w 296"/>
                <a:gd name="T9" fmla="*/ 205 h 296"/>
                <a:gd name="T10" fmla="*/ 289 w 296"/>
                <a:gd name="T11" fmla="*/ 190 h 296"/>
                <a:gd name="T12" fmla="*/ 292 w 296"/>
                <a:gd name="T13" fmla="*/ 177 h 296"/>
                <a:gd name="T14" fmla="*/ 294 w 296"/>
                <a:gd name="T15" fmla="*/ 162 h 296"/>
                <a:gd name="T16" fmla="*/ 296 w 296"/>
                <a:gd name="T17" fmla="*/ 148 h 296"/>
                <a:gd name="T18" fmla="*/ 294 w 296"/>
                <a:gd name="T19" fmla="*/ 132 h 296"/>
                <a:gd name="T20" fmla="*/ 292 w 296"/>
                <a:gd name="T21" fmla="*/ 118 h 296"/>
                <a:gd name="T22" fmla="*/ 289 w 296"/>
                <a:gd name="T23" fmla="*/ 104 h 296"/>
                <a:gd name="T24" fmla="*/ 284 w 296"/>
                <a:gd name="T25" fmla="*/ 91 h 296"/>
                <a:gd name="T26" fmla="*/ 270 w 296"/>
                <a:gd name="T27" fmla="*/ 65 h 296"/>
                <a:gd name="T28" fmla="*/ 252 w 296"/>
                <a:gd name="T29" fmla="*/ 44 h 296"/>
                <a:gd name="T30" fmla="*/ 240 w 296"/>
                <a:gd name="T31" fmla="*/ 32 h 296"/>
                <a:gd name="T32" fmla="*/ 228 w 296"/>
                <a:gd name="T33" fmla="*/ 24 h 296"/>
                <a:gd name="T34" fmla="*/ 216 w 296"/>
                <a:gd name="T35" fmla="*/ 16 h 296"/>
                <a:gd name="T36" fmla="*/ 205 w 296"/>
                <a:gd name="T37" fmla="*/ 11 h 296"/>
                <a:gd name="T38" fmla="*/ 190 w 296"/>
                <a:gd name="T39" fmla="*/ 5 h 296"/>
                <a:gd name="T40" fmla="*/ 176 w 296"/>
                <a:gd name="T41" fmla="*/ 3 h 296"/>
                <a:gd name="T42" fmla="*/ 161 w 296"/>
                <a:gd name="T43" fmla="*/ 0 h 296"/>
                <a:gd name="T44" fmla="*/ 148 w 296"/>
                <a:gd name="T45" fmla="*/ 0 h 296"/>
                <a:gd name="T46" fmla="*/ 117 w 296"/>
                <a:gd name="T47" fmla="*/ 3 h 296"/>
                <a:gd name="T48" fmla="*/ 91 w 296"/>
                <a:gd name="T49" fmla="*/ 11 h 296"/>
                <a:gd name="T50" fmla="*/ 66 w 296"/>
                <a:gd name="T51" fmla="*/ 24 h 296"/>
                <a:gd name="T52" fmla="*/ 44 w 296"/>
                <a:gd name="T53" fmla="*/ 44 h 296"/>
                <a:gd name="T54" fmla="*/ 24 w 296"/>
                <a:gd name="T55" fmla="*/ 65 h 296"/>
                <a:gd name="T56" fmla="*/ 10 w 296"/>
                <a:gd name="T57" fmla="*/ 91 h 296"/>
                <a:gd name="T58" fmla="*/ 2 w 296"/>
                <a:gd name="T59" fmla="*/ 118 h 296"/>
                <a:gd name="T60" fmla="*/ 0 w 296"/>
                <a:gd name="T61" fmla="*/ 148 h 296"/>
                <a:gd name="T62" fmla="*/ 0 w 296"/>
                <a:gd name="T63" fmla="*/ 162 h 296"/>
                <a:gd name="T64" fmla="*/ 2 w 296"/>
                <a:gd name="T65" fmla="*/ 177 h 296"/>
                <a:gd name="T66" fmla="*/ 4 w 296"/>
                <a:gd name="T67" fmla="*/ 190 h 296"/>
                <a:gd name="T68" fmla="*/ 10 w 296"/>
                <a:gd name="T69" fmla="*/ 205 h 296"/>
                <a:gd name="T70" fmla="*/ 16 w 296"/>
                <a:gd name="T71" fmla="*/ 217 h 296"/>
                <a:gd name="T72" fmla="*/ 24 w 296"/>
                <a:gd name="T73" fmla="*/ 229 h 296"/>
                <a:gd name="T74" fmla="*/ 33 w 296"/>
                <a:gd name="T75" fmla="*/ 240 h 296"/>
                <a:gd name="T76" fmla="*/ 44 w 296"/>
                <a:gd name="T77" fmla="*/ 253 h 296"/>
                <a:gd name="T78" fmla="*/ 66 w 296"/>
                <a:gd name="T79" fmla="*/ 271 h 296"/>
                <a:gd name="T80" fmla="*/ 91 w 296"/>
                <a:gd name="T81" fmla="*/ 285 h 296"/>
                <a:gd name="T82" fmla="*/ 103 w 296"/>
                <a:gd name="T83" fmla="*/ 289 h 296"/>
                <a:gd name="T84" fmla="*/ 117 w 296"/>
                <a:gd name="T85" fmla="*/ 293 h 296"/>
                <a:gd name="T86" fmla="*/ 132 w 296"/>
                <a:gd name="T87" fmla="*/ 295 h 296"/>
                <a:gd name="T88" fmla="*/ 148 w 296"/>
                <a:gd name="T89" fmla="*/ 296 h 296"/>
                <a:gd name="T90" fmla="*/ 161 w 296"/>
                <a:gd name="T91" fmla="*/ 295 h 296"/>
                <a:gd name="T92" fmla="*/ 176 w 296"/>
                <a:gd name="T93" fmla="*/ 293 h 296"/>
                <a:gd name="T94" fmla="*/ 190 w 296"/>
                <a:gd name="T95" fmla="*/ 289 h 296"/>
                <a:gd name="T96" fmla="*/ 205 w 296"/>
                <a:gd name="T97" fmla="*/ 285 h 296"/>
                <a:gd name="T98" fmla="*/ 216 w 296"/>
                <a:gd name="T99" fmla="*/ 278 h 296"/>
                <a:gd name="T100" fmla="*/ 228 w 296"/>
                <a:gd name="T101" fmla="*/ 271 h 296"/>
                <a:gd name="T102" fmla="*/ 240 w 296"/>
                <a:gd name="T103" fmla="*/ 262 h 296"/>
                <a:gd name="T104" fmla="*/ 252 w 296"/>
                <a:gd name="T105" fmla="*/ 25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52" y="253"/>
                  </a:moveTo>
                  <a:lnTo>
                    <a:pt x="261" y="240"/>
                  </a:lnTo>
                  <a:lnTo>
                    <a:pt x="270" y="229"/>
                  </a:lnTo>
                  <a:lnTo>
                    <a:pt x="277" y="217"/>
                  </a:lnTo>
                  <a:lnTo>
                    <a:pt x="284" y="205"/>
                  </a:lnTo>
                  <a:lnTo>
                    <a:pt x="289" y="190"/>
                  </a:lnTo>
                  <a:lnTo>
                    <a:pt x="292" y="177"/>
                  </a:lnTo>
                  <a:lnTo>
                    <a:pt x="294" y="162"/>
                  </a:lnTo>
                  <a:lnTo>
                    <a:pt x="296" y="148"/>
                  </a:lnTo>
                  <a:lnTo>
                    <a:pt x="294" y="132"/>
                  </a:lnTo>
                  <a:lnTo>
                    <a:pt x="292" y="118"/>
                  </a:lnTo>
                  <a:lnTo>
                    <a:pt x="289" y="104"/>
                  </a:lnTo>
                  <a:lnTo>
                    <a:pt x="284" y="91"/>
                  </a:lnTo>
                  <a:lnTo>
                    <a:pt x="270" y="65"/>
                  </a:lnTo>
                  <a:lnTo>
                    <a:pt x="252" y="44"/>
                  </a:lnTo>
                  <a:lnTo>
                    <a:pt x="240" y="32"/>
                  </a:lnTo>
                  <a:lnTo>
                    <a:pt x="228" y="24"/>
                  </a:lnTo>
                  <a:lnTo>
                    <a:pt x="216" y="16"/>
                  </a:lnTo>
                  <a:lnTo>
                    <a:pt x="205" y="11"/>
                  </a:lnTo>
                  <a:lnTo>
                    <a:pt x="190" y="5"/>
                  </a:lnTo>
                  <a:lnTo>
                    <a:pt x="176" y="3"/>
                  </a:lnTo>
                  <a:lnTo>
                    <a:pt x="161" y="0"/>
                  </a:lnTo>
                  <a:lnTo>
                    <a:pt x="148" y="0"/>
                  </a:lnTo>
                  <a:lnTo>
                    <a:pt x="117" y="3"/>
                  </a:lnTo>
                  <a:lnTo>
                    <a:pt x="91" y="11"/>
                  </a:lnTo>
                  <a:lnTo>
                    <a:pt x="66" y="24"/>
                  </a:lnTo>
                  <a:lnTo>
                    <a:pt x="44" y="44"/>
                  </a:lnTo>
                  <a:lnTo>
                    <a:pt x="24" y="65"/>
                  </a:lnTo>
                  <a:lnTo>
                    <a:pt x="10" y="91"/>
                  </a:lnTo>
                  <a:lnTo>
                    <a:pt x="2" y="118"/>
                  </a:lnTo>
                  <a:lnTo>
                    <a:pt x="0" y="148"/>
                  </a:lnTo>
                  <a:lnTo>
                    <a:pt x="0" y="162"/>
                  </a:lnTo>
                  <a:lnTo>
                    <a:pt x="2" y="177"/>
                  </a:lnTo>
                  <a:lnTo>
                    <a:pt x="4" y="190"/>
                  </a:lnTo>
                  <a:lnTo>
                    <a:pt x="10" y="205"/>
                  </a:lnTo>
                  <a:lnTo>
                    <a:pt x="16" y="217"/>
                  </a:lnTo>
                  <a:lnTo>
                    <a:pt x="24" y="229"/>
                  </a:lnTo>
                  <a:lnTo>
                    <a:pt x="33" y="240"/>
                  </a:lnTo>
                  <a:lnTo>
                    <a:pt x="44" y="253"/>
                  </a:lnTo>
                  <a:lnTo>
                    <a:pt x="66" y="271"/>
                  </a:lnTo>
                  <a:lnTo>
                    <a:pt x="91" y="285"/>
                  </a:lnTo>
                  <a:lnTo>
                    <a:pt x="103" y="289"/>
                  </a:lnTo>
                  <a:lnTo>
                    <a:pt x="117" y="293"/>
                  </a:lnTo>
                  <a:lnTo>
                    <a:pt x="132" y="295"/>
                  </a:lnTo>
                  <a:lnTo>
                    <a:pt x="148" y="296"/>
                  </a:lnTo>
                  <a:lnTo>
                    <a:pt x="161" y="295"/>
                  </a:lnTo>
                  <a:lnTo>
                    <a:pt x="176" y="293"/>
                  </a:lnTo>
                  <a:lnTo>
                    <a:pt x="190" y="289"/>
                  </a:lnTo>
                  <a:lnTo>
                    <a:pt x="205" y="285"/>
                  </a:lnTo>
                  <a:lnTo>
                    <a:pt x="216" y="278"/>
                  </a:lnTo>
                  <a:lnTo>
                    <a:pt x="228" y="271"/>
                  </a:lnTo>
                  <a:lnTo>
                    <a:pt x="240" y="262"/>
                  </a:lnTo>
                  <a:lnTo>
                    <a:pt x="252" y="253"/>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0" name="Freeform 301">
              <a:extLst>
                <a:ext uri="{FF2B5EF4-FFF2-40B4-BE49-F238E27FC236}">
                  <a16:creationId xmlns:a16="http://schemas.microsoft.com/office/drawing/2014/main" id="{9E66587C-6A27-4FC1-58FA-569EA6199D8E}"/>
                </a:ext>
              </a:extLst>
            </p:cNvPr>
            <p:cNvSpPr>
              <a:spLocks/>
            </p:cNvSpPr>
            <p:nvPr/>
          </p:nvSpPr>
          <p:spPr bwMode="auto">
            <a:xfrm>
              <a:off x="9583110" y="3842529"/>
              <a:ext cx="93663" cy="93662"/>
            </a:xfrm>
            <a:custGeom>
              <a:avLst/>
              <a:gdLst>
                <a:gd name="T0" fmla="*/ 252 w 295"/>
                <a:gd name="T1" fmla="*/ 253 h 296"/>
                <a:gd name="T2" fmla="*/ 261 w 295"/>
                <a:gd name="T3" fmla="*/ 240 h 296"/>
                <a:gd name="T4" fmla="*/ 270 w 295"/>
                <a:gd name="T5" fmla="*/ 229 h 296"/>
                <a:gd name="T6" fmla="*/ 277 w 295"/>
                <a:gd name="T7" fmla="*/ 216 h 296"/>
                <a:gd name="T8" fmla="*/ 284 w 295"/>
                <a:gd name="T9" fmla="*/ 205 h 296"/>
                <a:gd name="T10" fmla="*/ 288 w 295"/>
                <a:gd name="T11" fmla="*/ 190 h 296"/>
                <a:gd name="T12" fmla="*/ 292 w 295"/>
                <a:gd name="T13" fmla="*/ 177 h 296"/>
                <a:gd name="T14" fmla="*/ 294 w 295"/>
                <a:gd name="T15" fmla="*/ 162 h 296"/>
                <a:gd name="T16" fmla="*/ 295 w 295"/>
                <a:gd name="T17" fmla="*/ 148 h 296"/>
                <a:gd name="T18" fmla="*/ 294 w 295"/>
                <a:gd name="T19" fmla="*/ 132 h 296"/>
                <a:gd name="T20" fmla="*/ 292 w 295"/>
                <a:gd name="T21" fmla="*/ 117 h 296"/>
                <a:gd name="T22" fmla="*/ 288 w 295"/>
                <a:gd name="T23" fmla="*/ 104 h 296"/>
                <a:gd name="T24" fmla="*/ 284 w 295"/>
                <a:gd name="T25" fmla="*/ 91 h 296"/>
                <a:gd name="T26" fmla="*/ 270 w 295"/>
                <a:gd name="T27" fmla="*/ 65 h 296"/>
                <a:gd name="T28" fmla="*/ 252 w 295"/>
                <a:gd name="T29" fmla="*/ 43 h 296"/>
                <a:gd name="T30" fmla="*/ 240 w 295"/>
                <a:gd name="T31" fmla="*/ 32 h 296"/>
                <a:gd name="T32" fmla="*/ 228 w 295"/>
                <a:gd name="T33" fmla="*/ 24 h 296"/>
                <a:gd name="T34" fmla="*/ 216 w 295"/>
                <a:gd name="T35" fmla="*/ 16 h 296"/>
                <a:gd name="T36" fmla="*/ 204 w 295"/>
                <a:gd name="T37" fmla="*/ 10 h 296"/>
                <a:gd name="T38" fmla="*/ 189 w 295"/>
                <a:gd name="T39" fmla="*/ 5 h 296"/>
                <a:gd name="T40" fmla="*/ 176 w 295"/>
                <a:gd name="T41" fmla="*/ 2 h 296"/>
                <a:gd name="T42" fmla="*/ 161 w 295"/>
                <a:gd name="T43" fmla="*/ 0 h 296"/>
                <a:gd name="T44" fmla="*/ 147 w 295"/>
                <a:gd name="T45" fmla="*/ 0 h 296"/>
                <a:gd name="T46" fmla="*/ 117 w 295"/>
                <a:gd name="T47" fmla="*/ 2 h 296"/>
                <a:gd name="T48" fmla="*/ 91 w 295"/>
                <a:gd name="T49" fmla="*/ 10 h 296"/>
                <a:gd name="T50" fmla="*/ 66 w 295"/>
                <a:gd name="T51" fmla="*/ 24 h 296"/>
                <a:gd name="T52" fmla="*/ 44 w 295"/>
                <a:gd name="T53" fmla="*/ 43 h 296"/>
                <a:gd name="T54" fmla="*/ 23 w 295"/>
                <a:gd name="T55" fmla="*/ 65 h 296"/>
                <a:gd name="T56" fmla="*/ 10 w 295"/>
                <a:gd name="T57" fmla="*/ 91 h 296"/>
                <a:gd name="T58" fmla="*/ 2 w 295"/>
                <a:gd name="T59" fmla="*/ 117 h 296"/>
                <a:gd name="T60" fmla="*/ 0 w 295"/>
                <a:gd name="T61" fmla="*/ 148 h 296"/>
                <a:gd name="T62" fmla="*/ 0 w 295"/>
                <a:gd name="T63" fmla="*/ 162 h 296"/>
                <a:gd name="T64" fmla="*/ 2 w 295"/>
                <a:gd name="T65" fmla="*/ 177 h 296"/>
                <a:gd name="T66" fmla="*/ 4 w 295"/>
                <a:gd name="T67" fmla="*/ 190 h 296"/>
                <a:gd name="T68" fmla="*/ 10 w 295"/>
                <a:gd name="T69" fmla="*/ 205 h 296"/>
                <a:gd name="T70" fmla="*/ 15 w 295"/>
                <a:gd name="T71" fmla="*/ 216 h 296"/>
                <a:gd name="T72" fmla="*/ 23 w 295"/>
                <a:gd name="T73" fmla="*/ 229 h 296"/>
                <a:gd name="T74" fmla="*/ 33 w 295"/>
                <a:gd name="T75" fmla="*/ 240 h 296"/>
                <a:gd name="T76" fmla="*/ 44 w 295"/>
                <a:gd name="T77" fmla="*/ 253 h 296"/>
                <a:gd name="T78" fmla="*/ 66 w 295"/>
                <a:gd name="T79" fmla="*/ 271 h 296"/>
                <a:gd name="T80" fmla="*/ 91 w 295"/>
                <a:gd name="T81" fmla="*/ 285 h 296"/>
                <a:gd name="T82" fmla="*/ 103 w 295"/>
                <a:gd name="T83" fmla="*/ 289 h 296"/>
                <a:gd name="T84" fmla="*/ 117 w 295"/>
                <a:gd name="T85" fmla="*/ 293 h 296"/>
                <a:gd name="T86" fmla="*/ 131 w 295"/>
                <a:gd name="T87" fmla="*/ 295 h 296"/>
                <a:gd name="T88" fmla="*/ 147 w 295"/>
                <a:gd name="T89" fmla="*/ 296 h 296"/>
                <a:gd name="T90" fmla="*/ 161 w 295"/>
                <a:gd name="T91" fmla="*/ 295 h 296"/>
                <a:gd name="T92" fmla="*/ 176 w 295"/>
                <a:gd name="T93" fmla="*/ 293 h 296"/>
                <a:gd name="T94" fmla="*/ 189 w 295"/>
                <a:gd name="T95" fmla="*/ 289 h 296"/>
                <a:gd name="T96" fmla="*/ 204 w 295"/>
                <a:gd name="T97" fmla="*/ 285 h 296"/>
                <a:gd name="T98" fmla="*/ 216 w 295"/>
                <a:gd name="T99" fmla="*/ 278 h 296"/>
                <a:gd name="T100" fmla="*/ 228 w 295"/>
                <a:gd name="T101" fmla="*/ 271 h 296"/>
                <a:gd name="T102" fmla="*/ 240 w 295"/>
                <a:gd name="T103" fmla="*/ 262 h 296"/>
                <a:gd name="T104" fmla="*/ 252 w 295"/>
                <a:gd name="T105" fmla="*/ 25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52" y="253"/>
                  </a:moveTo>
                  <a:lnTo>
                    <a:pt x="261" y="240"/>
                  </a:lnTo>
                  <a:lnTo>
                    <a:pt x="270" y="229"/>
                  </a:lnTo>
                  <a:lnTo>
                    <a:pt x="277" y="216"/>
                  </a:lnTo>
                  <a:lnTo>
                    <a:pt x="284" y="205"/>
                  </a:lnTo>
                  <a:lnTo>
                    <a:pt x="288" y="190"/>
                  </a:lnTo>
                  <a:lnTo>
                    <a:pt x="292" y="177"/>
                  </a:lnTo>
                  <a:lnTo>
                    <a:pt x="294" y="162"/>
                  </a:lnTo>
                  <a:lnTo>
                    <a:pt x="295" y="148"/>
                  </a:lnTo>
                  <a:lnTo>
                    <a:pt x="294" y="132"/>
                  </a:lnTo>
                  <a:lnTo>
                    <a:pt x="292" y="117"/>
                  </a:lnTo>
                  <a:lnTo>
                    <a:pt x="288" y="104"/>
                  </a:lnTo>
                  <a:lnTo>
                    <a:pt x="284" y="91"/>
                  </a:lnTo>
                  <a:lnTo>
                    <a:pt x="270" y="65"/>
                  </a:lnTo>
                  <a:lnTo>
                    <a:pt x="252" y="43"/>
                  </a:lnTo>
                  <a:lnTo>
                    <a:pt x="240" y="32"/>
                  </a:lnTo>
                  <a:lnTo>
                    <a:pt x="228" y="24"/>
                  </a:lnTo>
                  <a:lnTo>
                    <a:pt x="216" y="16"/>
                  </a:lnTo>
                  <a:lnTo>
                    <a:pt x="204" y="10"/>
                  </a:lnTo>
                  <a:lnTo>
                    <a:pt x="189" y="5"/>
                  </a:lnTo>
                  <a:lnTo>
                    <a:pt x="176" y="2"/>
                  </a:lnTo>
                  <a:lnTo>
                    <a:pt x="161" y="0"/>
                  </a:lnTo>
                  <a:lnTo>
                    <a:pt x="147" y="0"/>
                  </a:lnTo>
                  <a:lnTo>
                    <a:pt x="117" y="2"/>
                  </a:lnTo>
                  <a:lnTo>
                    <a:pt x="91" y="10"/>
                  </a:lnTo>
                  <a:lnTo>
                    <a:pt x="66" y="24"/>
                  </a:lnTo>
                  <a:lnTo>
                    <a:pt x="44" y="43"/>
                  </a:lnTo>
                  <a:lnTo>
                    <a:pt x="23" y="65"/>
                  </a:lnTo>
                  <a:lnTo>
                    <a:pt x="10" y="91"/>
                  </a:lnTo>
                  <a:lnTo>
                    <a:pt x="2" y="117"/>
                  </a:lnTo>
                  <a:lnTo>
                    <a:pt x="0" y="148"/>
                  </a:lnTo>
                  <a:lnTo>
                    <a:pt x="0" y="162"/>
                  </a:lnTo>
                  <a:lnTo>
                    <a:pt x="2" y="177"/>
                  </a:lnTo>
                  <a:lnTo>
                    <a:pt x="4" y="190"/>
                  </a:lnTo>
                  <a:lnTo>
                    <a:pt x="10" y="205"/>
                  </a:lnTo>
                  <a:lnTo>
                    <a:pt x="15" y="216"/>
                  </a:lnTo>
                  <a:lnTo>
                    <a:pt x="23" y="229"/>
                  </a:lnTo>
                  <a:lnTo>
                    <a:pt x="33" y="240"/>
                  </a:lnTo>
                  <a:lnTo>
                    <a:pt x="44" y="253"/>
                  </a:lnTo>
                  <a:lnTo>
                    <a:pt x="66" y="271"/>
                  </a:lnTo>
                  <a:lnTo>
                    <a:pt x="91" y="285"/>
                  </a:lnTo>
                  <a:lnTo>
                    <a:pt x="103" y="289"/>
                  </a:lnTo>
                  <a:lnTo>
                    <a:pt x="117" y="293"/>
                  </a:lnTo>
                  <a:lnTo>
                    <a:pt x="131" y="295"/>
                  </a:lnTo>
                  <a:lnTo>
                    <a:pt x="147" y="296"/>
                  </a:lnTo>
                  <a:lnTo>
                    <a:pt x="161" y="295"/>
                  </a:lnTo>
                  <a:lnTo>
                    <a:pt x="176" y="293"/>
                  </a:lnTo>
                  <a:lnTo>
                    <a:pt x="189" y="289"/>
                  </a:lnTo>
                  <a:lnTo>
                    <a:pt x="204" y="285"/>
                  </a:lnTo>
                  <a:lnTo>
                    <a:pt x="216" y="278"/>
                  </a:lnTo>
                  <a:lnTo>
                    <a:pt x="228" y="271"/>
                  </a:lnTo>
                  <a:lnTo>
                    <a:pt x="240" y="262"/>
                  </a:lnTo>
                  <a:lnTo>
                    <a:pt x="252" y="253"/>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1" name="Freeform 302">
              <a:extLst>
                <a:ext uri="{FF2B5EF4-FFF2-40B4-BE49-F238E27FC236}">
                  <a16:creationId xmlns:a16="http://schemas.microsoft.com/office/drawing/2014/main" id="{15EEC5A0-FE47-7333-898B-F2004F28C242}"/>
                </a:ext>
              </a:extLst>
            </p:cNvPr>
            <p:cNvSpPr>
              <a:spLocks/>
            </p:cNvSpPr>
            <p:nvPr/>
          </p:nvSpPr>
          <p:spPr bwMode="auto">
            <a:xfrm>
              <a:off x="9824410" y="3847291"/>
              <a:ext cx="93663" cy="93662"/>
            </a:xfrm>
            <a:custGeom>
              <a:avLst/>
              <a:gdLst>
                <a:gd name="T0" fmla="*/ 253 w 296"/>
                <a:gd name="T1" fmla="*/ 253 h 296"/>
                <a:gd name="T2" fmla="*/ 262 w 296"/>
                <a:gd name="T3" fmla="*/ 240 h 296"/>
                <a:gd name="T4" fmla="*/ 271 w 296"/>
                <a:gd name="T5" fmla="*/ 229 h 296"/>
                <a:gd name="T6" fmla="*/ 278 w 296"/>
                <a:gd name="T7" fmla="*/ 216 h 296"/>
                <a:gd name="T8" fmla="*/ 285 w 296"/>
                <a:gd name="T9" fmla="*/ 205 h 296"/>
                <a:gd name="T10" fmla="*/ 289 w 296"/>
                <a:gd name="T11" fmla="*/ 190 h 296"/>
                <a:gd name="T12" fmla="*/ 292 w 296"/>
                <a:gd name="T13" fmla="*/ 176 h 296"/>
                <a:gd name="T14" fmla="*/ 295 w 296"/>
                <a:gd name="T15" fmla="*/ 162 h 296"/>
                <a:gd name="T16" fmla="*/ 296 w 296"/>
                <a:gd name="T17" fmla="*/ 148 h 296"/>
                <a:gd name="T18" fmla="*/ 295 w 296"/>
                <a:gd name="T19" fmla="*/ 132 h 296"/>
                <a:gd name="T20" fmla="*/ 292 w 296"/>
                <a:gd name="T21" fmla="*/ 117 h 296"/>
                <a:gd name="T22" fmla="*/ 289 w 296"/>
                <a:gd name="T23" fmla="*/ 104 h 296"/>
                <a:gd name="T24" fmla="*/ 285 w 296"/>
                <a:gd name="T25" fmla="*/ 91 h 296"/>
                <a:gd name="T26" fmla="*/ 271 w 296"/>
                <a:gd name="T27" fmla="*/ 65 h 296"/>
                <a:gd name="T28" fmla="*/ 253 w 296"/>
                <a:gd name="T29" fmla="*/ 43 h 296"/>
                <a:gd name="T30" fmla="*/ 240 w 296"/>
                <a:gd name="T31" fmla="*/ 32 h 296"/>
                <a:gd name="T32" fmla="*/ 229 w 296"/>
                <a:gd name="T33" fmla="*/ 24 h 296"/>
                <a:gd name="T34" fmla="*/ 216 w 296"/>
                <a:gd name="T35" fmla="*/ 16 h 296"/>
                <a:gd name="T36" fmla="*/ 205 w 296"/>
                <a:gd name="T37" fmla="*/ 10 h 296"/>
                <a:gd name="T38" fmla="*/ 190 w 296"/>
                <a:gd name="T39" fmla="*/ 5 h 296"/>
                <a:gd name="T40" fmla="*/ 176 w 296"/>
                <a:gd name="T41" fmla="*/ 2 h 296"/>
                <a:gd name="T42" fmla="*/ 162 w 296"/>
                <a:gd name="T43" fmla="*/ 0 h 296"/>
                <a:gd name="T44" fmla="*/ 148 w 296"/>
                <a:gd name="T45" fmla="*/ 0 h 296"/>
                <a:gd name="T46" fmla="*/ 117 w 296"/>
                <a:gd name="T47" fmla="*/ 2 h 296"/>
                <a:gd name="T48" fmla="*/ 91 w 296"/>
                <a:gd name="T49" fmla="*/ 10 h 296"/>
                <a:gd name="T50" fmla="*/ 66 w 296"/>
                <a:gd name="T51" fmla="*/ 24 h 296"/>
                <a:gd name="T52" fmla="*/ 45 w 296"/>
                <a:gd name="T53" fmla="*/ 43 h 296"/>
                <a:gd name="T54" fmla="*/ 24 w 296"/>
                <a:gd name="T55" fmla="*/ 65 h 296"/>
                <a:gd name="T56" fmla="*/ 10 w 296"/>
                <a:gd name="T57" fmla="*/ 91 h 296"/>
                <a:gd name="T58" fmla="*/ 2 w 296"/>
                <a:gd name="T59" fmla="*/ 117 h 296"/>
                <a:gd name="T60" fmla="*/ 0 w 296"/>
                <a:gd name="T61" fmla="*/ 148 h 296"/>
                <a:gd name="T62" fmla="*/ 0 w 296"/>
                <a:gd name="T63" fmla="*/ 162 h 296"/>
                <a:gd name="T64" fmla="*/ 2 w 296"/>
                <a:gd name="T65" fmla="*/ 176 h 296"/>
                <a:gd name="T66" fmla="*/ 5 w 296"/>
                <a:gd name="T67" fmla="*/ 190 h 296"/>
                <a:gd name="T68" fmla="*/ 10 w 296"/>
                <a:gd name="T69" fmla="*/ 205 h 296"/>
                <a:gd name="T70" fmla="*/ 16 w 296"/>
                <a:gd name="T71" fmla="*/ 216 h 296"/>
                <a:gd name="T72" fmla="*/ 24 w 296"/>
                <a:gd name="T73" fmla="*/ 229 h 296"/>
                <a:gd name="T74" fmla="*/ 33 w 296"/>
                <a:gd name="T75" fmla="*/ 240 h 296"/>
                <a:gd name="T76" fmla="*/ 45 w 296"/>
                <a:gd name="T77" fmla="*/ 253 h 296"/>
                <a:gd name="T78" fmla="*/ 66 w 296"/>
                <a:gd name="T79" fmla="*/ 271 h 296"/>
                <a:gd name="T80" fmla="*/ 91 w 296"/>
                <a:gd name="T81" fmla="*/ 284 h 296"/>
                <a:gd name="T82" fmla="*/ 104 w 296"/>
                <a:gd name="T83" fmla="*/ 289 h 296"/>
                <a:gd name="T84" fmla="*/ 117 w 296"/>
                <a:gd name="T85" fmla="*/ 292 h 296"/>
                <a:gd name="T86" fmla="*/ 132 w 296"/>
                <a:gd name="T87" fmla="*/ 295 h 296"/>
                <a:gd name="T88" fmla="*/ 148 w 296"/>
                <a:gd name="T89" fmla="*/ 296 h 296"/>
                <a:gd name="T90" fmla="*/ 162 w 296"/>
                <a:gd name="T91" fmla="*/ 295 h 296"/>
                <a:gd name="T92" fmla="*/ 176 w 296"/>
                <a:gd name="T93" fmla="*/ 292 h 296"/>
                <a:gd name="T94" fmla="*/ 190 w 296"/>
                <a:gd name="T95" fmla="*/ 289 h 296"/>
                <a:gd name="T96" fmla="*/ 205 w 296"/>
                <a:gd name="T97" fmla="*/ 284 h 296"/>
                <a:gd name="T98" fmla="*/ 216 w 296"/>
                <a:gd name="T99" fmla="*/ 278 h 296"/>
                <a:gd name="T100" fmla="*/ 229 w 296"/>
                <a:gd name="T101" fmla="*/ 271 h 296"/>
                <a:gd name="T102" fmla="*/ 240 w 296"/>
                <a:gd name="T103" fmla="*/ 262 h 296"/>
                <a:gd name="T104" fmla="*/ 253 w 296"/>
                <a:gd name="T105" fmla="*/ 25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53" y="253"/>
                  </a:moveTo>
                  <a:lnTo>
                    <a:pt x="262" y="240"/>
                  </a:lnTo>
                  <a:lnTo>
                    <a:pt x="271" y="229"/>
                  </a:lnTo>
                  <a:lnTo>
                    <a:pt x="278" y="216"/>
                  </a:lnTo>
                  <a:lnTo>
                    <a:pt x="285" y="205"/>
                  </a:lnTo>
                  <a:lnTo>
                    <a:pt x="289" y="190"/>
                  </a:lnTo>
                  <a:lnTo>
                    <a:pt x="292" y="176"/>
                  </a:lnTo>
                  <a:lnTo>
                    <a:pt x="295" y="162"/>
                  </a:lnTo>
                  <a:lnTo>
                    <a:pt x="296" y="148"/>
                  </a:lnTo>
                  <a:lnTo>
                    <a:pt x="295" y="132"/>
                  </a:lnTo>
                  <a:lnTo>
                    <a:pt x="292" y="117"/>
                  </a:lnTo>
                  <a:lnTo>
                    <a:pt x="289" y="104"/>
                  </a:lnTo>
                  <a:lnTo>
                    <a:pt x="285" y="91"/>
                  </a:lnTo>
                  <a:lnTo>
                    <a:pt x="271" y="65"/>
                  </a:lnTo>
                  <a:lnTo>
                    <a:pt x="253" y="43"/>
                  </a:lnTo>
                  <a:lnTo>
                    <a:pt x="240" y="32"/>
                  </a:lnTo>
                  <a:lnTo>
                    <a:pt x="229" y="24"/>
                  </a:lnTo>
                  <a:lnTo>
                    <a:pt x="216" y="16"/>
                  </a:lnTo>
                  <a:lnTo>
                    <a:pt x="205" y="10"/>
                  </a:lnTo>
                  <a:lnTo>
                    <a:pt x="190" y="5"/>
                  </a:lnTo>
                  <a:lnTo>
                    <a:pt x="176" y="2"/>
                  </a:lnTo>
                  <a:lnTo>
                    <a:pt x="162" y="0"/>
                  </a:lnTo>
                  <a:lnTo>
                    <a:pt x="148" y="0"/>
                  </a:lnTo>
                  <a:lnTo>
                    <a:pt x="117" y="2"/>
                  </a:lnTo>
                  <a:lnTo>
                    <a:pt x="91" y="10"/>
                  </a:lnTo>
                  <a:lnTo>
                    <a:pt x="66" y="24"/>
                  </a:lnTo>
                  <a:lnTo>
                    <a:pt x="45" y="43"/>
                  </a:lnTo>
                  <a:lnTo>
                    <a:pt x="24" y="65"/>
                  </a:lnTo>
                  <a:lnTo>
                    <a:pt x="10" y="91"/>
                  </a:lnTo>
                  <a:lnTo>
                    <a:pt x="2" y="117"/>
                  </a:lnTo>
                  <a:lnTo>
                    <a:pt x="0" y="148"/>
                  </a:lnTo>
                  <a:lnTo>
                    <a:pt x="0" y="162"/>
                  </a:lnTo>
                  <a:lnTo>
                    <a:pt x="2" y="176"/>
                  </a:lnTo>
                  <a:lnTo>
                    <a:pt x="5" y="190"/>
                  </a:lnTo>
                  <a:lnTo>
                    <a:pt x="10" y="205"/>
                  </a:lnTo>
                  <a:lnTo>
                    <a:pt x="16" y="216"/>
                  </a:lnTo>
                  <a:lnTo>
                    <a:pt x="24" y="229"/>
                  </a:lnTo>
                  <a:lnTo>
                    <a:pt x="33" y="240"/>
                  </a:lnTo>
                  <a:lnTo>
                    <a:pt x="45" y="253"/>
                  </a:lnTo>
                  <a:lnTo>
                    <a:pt x="66" y="271"/>
                  </a:lnTo>
                  <a:lnTo>
                    <a:pt x="91" y="284"/>
                  </a:lnTo>
                  <a:lnTo>
                    <a:pt x="104" y="289"/>
                  </a:lnTo>
                  <a:lnTo>
                    <a:pt x="117" y="292"/>
                  </a:lnTo>
                  <a:lnTo>
                    <a:pt x="132" y="295"/>
                  </a:lnTo>
                  <a:lnTo>
                    <a:pt x="148" y="296"/>
                  </a:lnTo>
                  <a:lnTo>
                    <a:pt x="162" y="295"/>
                  </a:lnTo>
                  <a:lnTo>
                    <a:pt x="176" y="292"/>
                  </a:lnTo>
                  <a:lnTo>
                    <a:pt x="190" y="289"/>
                  </a:lnTo>
                  <a:lnTo>
                    <a:pt x="205" y="284"/>
                  </a:lnTo>
                  <a:lnTo>
                    <a:pt x="216" y="278"/>
                  </a:lnTo>
                  <a:lnTo>
                    <a:pt x="229" y="271"/>
                  </a:lnTo>
                  <a:lnTo>
                    <a:pt x="240" y="262"/>
                  </a:lnTo>
                  <a:lnTo>
                    <a:pt x="253" y="253"/>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2" name="Freeform 303">
              <a:extLst>
                <a:ext uri="{FF2B5EF4-FFF2-40B4-BE49-F238E27FC236}">
                  <a16:creationId xmlns:a16="http://schemas.microsoft.com/office/drawing/2014/main" id="{45C86F06-B96A-4ED2-86F2-5B19377A79BA}"/>
                </a:ext>
              </a:extLst>
            </p:cNvPr>
            <p:cNvSpPr>
              <a:spLocks/>
            </p:cNvSpPr>
            <p:nvPr/>
          </p:nvSpPr>
          <p:spPr bwMode="auto">
            <a:xfrm>
              <a:off x="10070473" y="3864754"/>
              <a:ext cx="93663" cy="93662"/>
            </a:xfrm>
            <a:custGeom>
              <a:avLst/>
              <a:gdLst>
                <a:gd name="T0" fmla="*/ 252 w 295"/>
                <a:gd name="T1" fmla="*/ 252 h 296"/>
                <a:gd name="T2" fmla="*/ 261 w 295"/>
                <a:gd name="T3" fmla="*/ 240 h 296"/>
                <a:gd name="T4" fmla="*/ 270 w 295"/>
                <a:gd name="T5" fmla="*/ 228 h 296"/>
                <a:gd name="T6" fmla="*/ 277 w 295"/>
                <a:gd name="T7" fmla="*/ 216 h 296"/>
                <a:gd name="T8" fmla="*/ 284 w 295"/>
                <a:gd name="T9" fmla="*/ 205 h 296"/>
                <a:gd name="T10" fmla="*/ 289 w 295"/>
                <a:gd name="T11" fmla="*/ 190 h 296"/>
                <a:gd name="T12" fmla="*/ 292 w 295"/>
                <a:gd name="T13" fmla="*/ 176 h 296"/>
                <a:gd name="T14" fmla="*/ 294 w 295"/>
                <a:gd name="T15" fmla="*/ 161 h 296"/>
                <a:gd name="T16" fmla="*/ 295 w 295"/>
                <a:gd name="T17" fmla="*/ 148 h 296"/>
                <a:gd name="T18" fmla="*/ 294 w 295"/>
                <a:gd name="T19" fmla="*/ 132 h 296"/>
                <a:gd name="T20" fmla="*/ 292 w 295"/>
                <a:gd name="T21" fmla="*/ 117 h 296"/>
                <a:gd name="T22" fmla="*/ 289 w 295"/>
                <a:gd name="T23" fmla="*/ 103 h 296"/>
                <a:gd name="T24" fmla="*/ 284 w 295"/>
                <a:gd name="T25" fmla="*/ 91 h 296"/>
                <a:gd name="T26" fmla="*/ 270 w 295"/>
                <a:gd name="T27" fmla="*/ 65 h 296"/>
                <a:gd name="T28" fmla="*/ 252 w 295"/>
                <a:gd name="T29" fmla="*/ 43 h 296"/>
                <a:gd name="T30" fmla="*/ 240 w 295"/>
                <a:gd name="T31" fmla="*/ 32 h 296"/>
                <a:gd name="T32" fmla="*/ 228 w 295"/>
                <a:gd name="T33" fmla="*/ 24 h 296"/>
                <a:gd name="T34" fmla="*/ 216 w 295"/>
                <a:gd name="T35" fmla="*/ 16 h 296"/>
                <a:gd name="T36" fmla="*/ 204 w 295"/>
                <a:gd name="T37" fmla="*/ 10 h 296"/>
                <a:gd name="T38" fmla="*/ 190 w 295"/>
                <a:gd name="T39" fmla="*/ 4 h 296"/>
                <a:gd name="T40" fmla="*/ 176 w 295"/>
                <a:gd name="T41" fmla="*/ 2 h 296"/>
                <a:gd name="T42" fmla="*/ 161 w 295"/>
                <a:gd name="T43" fmla="*/ 0 h 296"/>
                <a:gd name="T44" fmla="*/ 148 w 295"/>
                <a:gd name="T45" fmla="*/ 0 h 296"/>
                <a:gd name="T46" fmla="*/ 117 w 295"/>
                <a:gd name="T47" fmla="*/ 2 h 296"/>
                <a:gd name="T48" fmla="*/ 91 w 295"/>
                <a:gd name="T49" fmla="*/ 10 h 296"/>
                <a:gd name="T50" fmla="*/ 66 w 295"/>
                <a:gd name="T51" fmla="*/ 24 h 296"/>
                <a:gd name="T52" fmla="*/ 44 w 295"/>
                <a:gd name="T53" fmla="*/ 43 h 296"/>
                <a:gd name="T54" fmla="*/ 24 w 295"/>
                <a:gd name="T55" fmla="*/ 65 h 296"/>
                <a:gd name="T56" fmla="*/ 10 w 295"/>
                <a:gd name="T57" fmla="*/ 91 h 296"/>
                <a:gd name="T58" fmla="*/ 2 w 295"/>
                <a:gd name="T59" fmla="*/ 117 h 296"/>
                <a:gd name="T60" fmla="*/ 0 w 295"/>
                <a:gd name="T61" fmla="*/ 148 h 296"/>
                <a:gd name="T62" fmla="*/ 0 w 295"/>
                <a:gd name="T63" fmla="*/ 161 h 296"/>
                <a:gd name="T64" fmla="*/ 2 w 295"/>
                <a:gd name="T65" fmla="*/ 176 h 296"/>
                <a:gd name="T66" fmla="*/ 4 w 295"/>
                <a:gd name="T67" fmla="*/ 190 h 296"/>
                <a:gd name="T68" fmla="*/ 10 w 295"/>
                <a:gd name="T69" fmla="*/ 205 h 296"/>
                <a:gd name="T70" fmla="*/ 16 w 295"/>
                <a:gd name="T71" fmla="*/ 216 h 296"/>
                <a:gd name="T72" fmla="*/ 24 w 295"/>
                <a:gd name="T73" fmla="*/ 228 h 296"/>
                <a:gd name="T74" fmla="*/ 33 w 295"/>
                <a:gd name="T75" fmla="*/ 240 h 296"/>
                <a:gd name="T76" fmla="*/ 44 w 295"/>
                <a:gd name="T77" fmla="*/ 252 h 296"/>
                <a:gd name="T78" fmla="*/ 66 w 295"/>
                <a:gd name="T79" fmla="*/ 271 h 296"/>
                <a:gd name="T80" fmla="*/ 91 w 295"/>
                <a:gd name="T81" fmla="*/ 284 h 296"/>
                <a:gd name="T82" fmla="*/ 103 w 295"/>
                <a:gd name="T83" fmla="*/ 289 h 296"/>
                <a:gd name="T84" fmla="*/ 117 w 295"/>
                <a:gd name="T85" fmla="*/ 292 h 296"/>
                <a:gd name="T86" fmla="*/ 132 w 295"/>
                <a:gd name="T87" fmla="*/ 294 h 296"/>
                <a:gd name="T88" fmla="*/ 148 w 295"/>
                <a:gd name="T89" fmla="*/ 296 h 296"/>
                <a:gd name="T90" fmla="*/ 161 w 295"/>
                <a:gd name="T91" fmla="*/ 294 h 296"/>
                <a:gd name="T92" fmla="*/ 176 w 295"/>
                <a:gd name="T93" fmla="*/ 292 h 296"/>
                <a:gd name="T94" fmla="*/ 190 w 295"/>
                <a:gd name="T95" fmla="*/ 289 h 296"/>
                <a:gd name="T96" fmla="*/ 204 w 295"/>
                <a:gd name="T97" fmla="*/ 284 h 296"/>
                <a:gd name="T98" fmla="*/ 216 w 295"/>
                <a:gd name="T99" fmla="*/ 277 h 296"/>
                <a:gd name="T100" fmla="*/ 228 w 295"/>
                <a:gd name="T101" fmla="*/ 271 h 296"/>
                <a:gd name="T102" fmla="*/ 240 w 295"/>
                <a:gd name="T103" fmla="*/ 261 h 296"/>
                <a:gd name="T104" fmla="*/ 252 w 295"/>
                <a:gd name="T105" fmla="*/ 25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52" y="252"/>
                  </a:moveTo>
                  <a:lnTo>
                    <a:pt x="261" y="240"/>
                  </a:lnTo>
                  <a:lnTo>
                    <a:pt x="270" y="228"/>
                  </a:lnTo>
                  <a:lnTo>
                    <a:pt x="277" y="216"/>
                  </a:lnTo>
                  <a:lnTo>
                    <a:pt x="284" y="205"/>
                  </a:lnTo>
                  <a:lnTo>
                    <a:pt x="289" y="190"/>
                  </a:lnTo>
                  <a:lnTo>
                    <a:pt x="292" y="176"/>
                  </a:lnTo>
                  <a:lnTo>
                    <a:pt x="294" y="161"/>
                  </a:lnTo>
                  <a:lnTo>
                    <a:pt x="295" y="148"/>
                  </a:lnTo>
                  <a:lnTo>
                    <a:pt x="294" y="132"/>
                  </a:lnTo>
                  <a:lnTo>
                    <a:pt x="292" y="117"/>
                  </a:lnTo>
                  <a:lnTo>
                    <a:pt x="289" y="103"/>
                  </a:lnTo>
                  <a:lnTo>
                    <a:pt x="284" y="91"/>
                  </a:lnTo>
                  <a:lnTo>
                    <a:pt x="270" y="65"/>
                  </a:lnTo>
                  <a:lnTo>
                    <a:pt x="252" y="43"/>
                  </a:lnTo>
                  <a:lnTo>
                    <a:pt x="240" y="32"/>
                  </a:lnTo>
                  <a:lnTo>
                    <a:pt x="228" y="24"/>
                  </a:lnTo>
                  <a:lnTo>
                    <a:pt x="216" y="16"/>
                  </a:lnTo>
                  <a:lnTo>
                    <a:pt x="204" y="10"/>
                  </a:lnTo>
                  <a:lnTo>
                    <a:pt x="190" y="4"/>
                  </a:lnTo>
                  <a:lnTo>
                    <a:pt x="176" y="2"/>
                  </a:lnTo>
                  <a:lnTo>
                    <a:pt x="161" y="0"/>
                  </a:lnTo>
                  <a:lnTo>
                    <a:pt x="148" y="0"/>
                  </a:lnTo>
                  <a:lnTo>
                    <a:pt x="117" y="2"/>
                  </a:lnTo>
                  <a:lnTo>
                    <a:pt x="91" y="10"/>
                  </a:lnTo>
                  <a:lnTo>
                    <a:pt x="66" y="24"/>
                  </a:lnTo>
                  <a:lnTo>
                    <a:pt x="44" y="43"/>
                  </a:lnTo>
                  <a:lnTo>
                    <a:pt x="24" y="65"/>
                  </a:lnTo>
                  <a:lnTo>
                    <a:pt x="10" y="91"/>
                  </a:lnTo>
                  <a:lnTo>
                    <a:pt x="2" y="117"/>
                  </a:lnTo>
                  <a:lnTo>
                    <a:pt x="0" y="148"/>
                  </a:lnTo>
                  <a:lnTo>
                    <a:pt x="0" y="161"/>
                  </a:lnTo>
                  <a:lnTo>
                    <a:pt x="2" y="176"/>
                  </a:lnTo>
                  <a:lnTo>
                    <a:pt x="4" y="190"/>
                  </a:lnTo>
                  <a:lnTo>
                    <a:pt x="10" y="205"/>
                  </a:lnTo>
                  <a:lnTo>
                    <a:pt x="16" y="216"/>
                  </a:lnTo>
                  <a:lnTo>
                    <a:pt x="24" y="228"/>
                  </a:lnTo>
                  <a:lnTo>
                    <a:pt x="33" y="240"/>
                  </a:lnTo>
                  <a:lnTo>
                    <a:pt x="44" y="252"/>
                  </a:lnTo>
                  <a:lnTo>
                    <a:pt x="66" y="271"/>
                  </a:lnTo>
                  <a:lnTo>
                    <a:pt x="91" y="284"/>
                  </a:lnTo>
                  <a:lnTo>
                    <a:pt x="103" y="289"/>
                  </a:lnTo>
                  <a:lnTo>
                    <a:pt x="117" y="292"/>
                  </a:lnTo>
                  <a:lnTo>
                    <a:pt x="132" y="294"/>
                  </a:lnTo>
                  <a:lnTo>
                    <a:pt x="148" y="296"/>
                  </a:lnTo>
                  <a:lnTo>
                    <a:pt x="161" y="294"/>
                  </a:lnTo>
                  <a:lnTo>
                    <a:pt x="176" y="292"/>
                  </a:lnTo>
                  <a:lnTo>
                    <a:pt x="190" y="289"/>
                  </a:lnTo>
                  <a:lnTo>
                    <a:pt x="204" y="284"/>
                  </a:lnTo>
                  <a:lnTo>
                    <a:pt x="216" y="277"/>
                  </a:lnTo>
                  <a:lnTo>
                    <a:pt x="228" y="271"/>
                  </a:lnTo>
                  <a:lnTo>
                    <a:pt x="240" y="261"/>
                  </a:lnTo>
                  <a:lnTo>
                    <a:pt x="252" y="252"/>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 name="Freeform 304">
              <a:extLst>
                <a:ext uri="{FF2B5EF4-FFF2-40B4-BE49-F238E27FC236}">
                  <a16:creationId xmlns:a16="http://schemas.microsoft.com/office/drawing/2014/main" id="{79F50259-7D6F-09CD-E023-D0FF99707905}"/>
                </a:ext>
              </a:extLst>
            </p:cNvPr>
            <p:cNvSpPr>
              <a:spLocks/>
            </p:cNvSpPr>
            <p:nvPr/>
          </p:nvSpPr>
          <p:spPr bwMode="auto">
            <a:xfrm>
              <a:off x="10307010" y="3815541"/>
              <a:ext cx="93663" cy="93662"/>
            </a:xfrm>
            <a:custGeom>
              <a:avLst/>
              <a:gdLst>
                <a:gd name="T0" fmla="*/ 252 w 295"/>
                <a:gd name="T1" fmla="*/ 252 h 296"/>
                <a:gd name="T2" fmla="*/ 261 w 295"/>
                <a:gd name="T3" fmla="*/ 240 h 296"/>
                <a:gd name="T4" fmla="*/ 270 w 295"/>
                <a:gd name="T5" fmla="*/ 228 h 296"/>
                <a:gd name="T6" fmla="*/ 277 w 295"/>
                <a:gd name="T7" fmla="*/ 216 h 296"/>
                <a:gd name="T8" fmla="*/ 284 w 295"/>
                <a:gd name="T9" fmla="*/ 205 h 296"/>
                <a:gd name="T10" fmla="*/ 289 w 295"/>
                <a:gd name="T11" fmla="*/ 190 h 296"/>
                <a:gd name="T12" fmla="*/ 292 w 295"/>
                <a:gd name="T13" fmla="*/ 176 h 296"/>
                <a:gd name="T14" fmla="*/ 294 w 295"/>
                <a:gd name="T15" fmla="*/ 161 h 296"/>
                <a:gd name="T16" fmla="*/ 295 w 295"/>
                <a:gd name="T17" fmla="*/ 148 h 296"/>
                <a:gd name="T18" fmla="*/ 294 w 295"/>
                <a:gd name="T19" fmla="*/ 132 h 296"/>
                <a:gd name="T20" fmla="*/ 292 w 295"/>
                <a:gd name="T21" fmla="*/ 117 h 296"/>
                <a:gd name="T22" fmla="*/ 289 w 295"/>
                <a:gd name="T23" fmla="*/ 103 h 296"/>
                <a:gd name="T24" fmla="*/ 284 w 295"/>
                <a:gd name="T25" fmla="*/ 91 h 296"/>
                <a:gd name="T26" fmla="*/ 270 w 295"/>
                <a:gd name="T27" fmla="*/ 65 h 296"/>
                <a:gd name="T28" fmla="*/ 252 w 295"/>
                <a:gd name="T29" fmla="*/ 43 h 296"/>
                <a:gd name="T30" fmla="*/ 240 w 295"/>
                <a:gd name="T31" fmla="*/ 32 h 296"/>
                <a:gd name="T32" fmla="*/ 228 w 295"/>
                <a:gd name="T33" fmla="*/ 24 h 296"/>
                <a:gd name="T34" fmla="*/ 216 w 295"/>
                <a:gd name="T35" fmla="*/ 16 h 296"/>
                <a:gd name="T36" fmla="*/ 204 w 295"/>
                <a:gd name="T37" fmla="*/ 10 h 296"/>
                <a:gd name="T38" fmla="*/ 190 w 295"/>
                <a:gd name="T39" fmla="*/ 4 h 296"/>
                <a:gd name="T40" fmla="*/ 176 w 295"/>
                <a:gd name="T41" fmla="*/ 2 h 296"/>
                <a:gd name="T42" fmla="*/ 161 w 295"/>
                <a:gd name="T43" fmla="*/ 0 h 296"/>
                <a:gd name="T44" fmla="*/ 148 w 295"/>
                <a:gd name="T45" fmla="*/ 0 h 296"/>
                <a:gd name="T46" fmla="*/ 117 w 295"/>
                <a:gd name="T47" fmla="*/ 2 h 296"/>
                <a:gd name="T48" fmla="*/ 91 w 295"/>
                <a:gd name="T49" fmla="*/ 10 h 296"/>
                <a:gd name="T50" fmla="*/ 66 w 295"/>
                <a:gd name="T51" fmla="*/ 24 h 296"/>
                <a:gd name="T52" fmla="*/ 44 w 295"/>
                <a:gd name="T53" fmla="*/ 43 h 296"/>
                <a:gd name="T54" fmla="*/ 24 w 295"/>
                <a:gd name="T55" fmla="*/ 65 h 296"/>
                <a:gd name="T56" fmla="*/ 10 w 295"/>
                <a:gd name="T57" fmla="*/ 91 h 296"/>
                <a:gd name="T58" fmla="*/ 2 w 295"/>
                <a:gd name="T59" fmla="*/ 117 h 296"/>
                <a:gd name="T60" fmla="*/ 0 w 295"/>
                <a:gd name="T61" fmla="*/ 148 h 296"/>
                <a:gd name="T62" fmla="*/ 0 w 295"/>
                <a:gd name="T63" fmla="*/ 161 h 296"/>
                <a:gd name="T64" fmla="*/ 2 w 295"/>
                <a:gd name="T65" fmla="*/ 176 h 296"/>
                <a:gd name="T66" fmla="*/ 4 w 295"/>
                <a:gd name="T67" fmla="*/ 190 h 296"/>
                <a:gd name="T68" fmla="*/ 10 w 295"/>
                <a:gd name="T69" fmla="*/ 205 h 296"/>
                <a:gd name="T70" fmla="*/ 16 w 295"/>
                <a:gd name="T71" fmla="*/ 216 h 296"/>
                <a:gd name="T72" fmla="*/ 24 w 295"/>
                <a:gd name="T73" fmla="*/ 228 h 296"/>
                <a:gd name="T74" fmla="*/ 33 w 295"/>
                <a:gd name="T75" fmla="*/ 240 h 296"/>
                <a:gd name="T76" fmla="*/ 44 w 295"/>
                <a:gd name="T77" fmla="*/ 252 h 296"/>
                <a:gd name="T78" fmla="*/ 66 w 295"/>
                <a:gd name="T79" fmla="*/ 271 h 296"/>
                <a:gd name="T80" fmla="*/ 91 w 295"/>
                <a:gd name="T81" fmla="*/ 284 h 296"/>
                <a:gd name="T82" fmla="*/ 103 w 295"/>
                <a:gd name="T83" fmla="*/ 289 h 296"/>
                <a:gd name="T84" fmla="*/ 117 w 295"/>
                <a:gd name="T85" fmla="*/ 292 h 296"/>
                <a:gd name="T86" fmla="*/ 132 w 295"/>
                <a:gd name="T87" fmla="*/ 294 h 296"/>
                <a:gd name="T88" fmla="*/ 148 w 295"/>
                <a:gd name="T89" fmla="*/ 296 h 296"/>
                <a:gd name="T90" fmla="*/ 161 w 295"/>
                <a:gd name="T91" fmla="*/ 294 h 296"/>
                <a:gd name="T92" fmla="*/ 176 w 295"/>
                <a:gd name="T93" fmla="*/ 292 h 296"/>
                <a:gd name="T94" fmla="*/ 190 w 295"/>
                <a:gd name="T95" fmla="*/ 289 h 296"/>
                <a:gd name="T96" fmla="*/ 204 w 295"/>
                <a:gd name="T97" fmla="*/ 284 h 296"/>
                <a:gd name="T98" fmla="*/ 216 w 295"/>
                <a:gd name="T99" fmla="*/ 277 h 296"/>
                <a:gd name="T100" fmla="*/ 228 w 295"/>
                <a:gd name="T101" fmla="*/ 271 h 296"/>
                <a:gd name="T102" fmla="*/ 240 w 295"/>
                <a:gd name="T103" fmla="*/ 261 h 296"/>
                <a:gd name="T104" fmla="*/ 252 w 295"/>
                <a:gd name="T105" fmla="*/ 25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52" y="252"/>
                  </a:moveTo>
                  <a:lnTo>
                    <a:pt x="261" y="240"/>
                  </a:lnTo>
                  <a:lnTo>
                    <a:pt x="270" y="228"/>
                  </a:lnTo>
                  <a:lnTo>
                    <a:pt x="277" y="216"/>
                  </a:lnTo>
                  <a:lnTo>
                    <a:pt x="284" y="205"/>
                  </a:lnTo>
                  <a:lnTo>
                    <a:pt x="289" y="190"/>
                  </a:lnTo>
                  <a:lnTo>
                    <a:pt x="292" y="176"/>
                  </a:lnTo>
                  <a:lnTo>
                    <a:pt x="294" y="161"/>
                  </a:lnTo>
                  <a:lnTo>
                    <a:pt x="295" y="148"/>
                  </a:lnTo>
                  <a:lnTo>
                    <a:pt x="294" y="132"/>
                  </a:lnTo>
                  <a:lnTo>
                    <a:pt x="292" y="117"/>
                  </a:lnTo>
                  <a:lnTo>
                    <a:pt x="289" y="103"/>
                  </a:lnTo>
                  <a:lnTo>
                    <a:pt x="284" y="91"/>
                  </a:lnTo>
                  <a:lnTo>
                    <a:pt x="270" y="65"/>
                  </a:lnTo>
                  <a:lnTo>
                    <a:pt x="252" y="43"/>
                  </a:lnTo>
                  <a:lnTo>
                    <a:pt x="240" y="32"/>
                  </a:lnTo>
                  <a:lnTo>
                    <a:pt x="228" y="24"/>
                  </a:lnTo>
                  <a:lnTo>
                    <a:pt x="216" y="16"/>
                  </a:lnTo>
                  <a:lnTo>
                    <a:pt x="204" y="10"/>
                  </a:lnTo>
                  <a:lnTo>
                    <a:pt x="190" y="4"/>
                  </a:lnTo>
                  <a:lnTo>
                    <a:pt x="176" y="2"/>
                  </a:lnTo>
                  <a:lnTo>
                    <a:pt x="161" y="0"/>
                  </a:lnTo>
                  <a:lnTo>
                    <a:pt x="148" y="0"/>
                  </a:lnTo>
                  <a:lnTo>
                    <a:pt x="117" y="2"/>
                  </a:lnTo>
                  <a:lnTo>
                    <a:pt x="91" y="10"/>
                  </a:lnTo>
                  <a:lnTo>
                    <a:pt x="66" y="24"/>
                  </a:lnTo>
                  <a:lnTo>
                    <a:pt x="44" y="43"/>
                  </a:lnTo>
                  <a:lnTo>
                    <a:pt x="24" y="65"/>
                  </a:lnTo>
                  <a:lnTo>
                    <a:pt x="10" y="91"/>
                  </a:lnTo>
                  <a:lnTo>
                    <a:pt x="2" y="117"/>
                  </a:lnTo>
                  <a:lnTo>
                    <a:pt x="0" y="148"/>
                  </a:lnTo>
                  <a:lnTo>
                    <a:pt x="0" y="161"/>
                  </a:lnTo>
                  <a:lnTo>
                    <a:pt x="2" y="176"/>
                  </a:lnTo>
                  <a:lnTo>
                    <a:pt x="4" y="190"/>
                  </a:lnTo>
                  <a:lnTo>
                    <a:pt x="10" y="205"/>
                  </a:lnTo>
                  <a:lnTo>
                    <a:pt x="16" y="216"/>
                  </a:lnTo>
                  <a:lnTo>
                    <a:pt x="24" y="228"/>
                  </a:lnTo>
                  <a:lnTo>
                    <a:pt x="33" y="240"/>
                  </a:lnTo>
                  <a:lnTo>
                    <a:pt x="44" y="252"/>
                  </a:lnTo>
                  <a:lnTo>
                    <a:pt x="66" y="271"/>
                  </a:lnTo>
                  <a:lnTo>
                    <a:pt x="91" y="284"/>
                  </a:lnTo>
                  <a:lnTo>
                    <a:pt x="103" y="289"/>
                  </a:lnTo>
                  <a:lnTo>
                    <a:pt x="117" y="292"/>
                  </a:lnTo>
                  <a:lnTo>
                    <a:pt x="132" y="294"/>
                  </a:lnTo>
                  <a:lnTo>
                    <a:pt x="148" y="296"/>
                  </a:lnTo>
                  <a:lnTo>
                    <a:pt x="161" y="294"/>
                  </a:lnTo>
                  <a:lnTo>
                    <a:pt x="176" y="292"/>
                  </a:lnTo>
                  <a:lnTo>
                    <a:pt x="190" y="289"/>
                  </a:lnTo>
                  <a:lnTo>
                    <a:pt x="204" y="284"/>
                  </a:lnTo>
                  <a:lnTo>
                    <a:pt x="216" y="277"/>
                  </a:lnTo>
                  <a:lnTo>
                    <a:pt x="228" y="271"/>
                  </a:lnTo>
                  <a:lnTo>
                    <a:pt x="240" y="261"/>
                  </a:lnTo>
                  <a:lnTo>
                    <a:pt x="252" y="252"/>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4" name="Freeform 305">
              <a:extLst>
                <a:ext uri="{FF2B5EF4-FFF2-40B4-BE49-F238E27FC236}">
                  <a16:creationId xmlns:a16="http://schemas.microsoft.com/office/drawing/2014/main" id="{CA606A5C-04BD-E0FD-76FA-88182D9030C7}"/>
                </a:ext>
              </a:extLst>
            </p:cNvPr>
            <p:cNvSpPr>
              <a:spLocks/>
            </p:cNvSpPr>
            <p:nvPr/>
          </p:nvSpPr>
          <p:spPr bwMode="auto">
            <a:xfrm>
              <a:off x="10546723" y="3818716"/>
              <a:ext cx="93663" cy="93662"/>
            </a:xfrm>
            <a:custGeom>
              <a:avLst/>
              <a:gdLst>
                <a:gd name="T0" fmla="*/ 252 w 295"/>
                <a:gd name="T1" fmla="*/ 253 h 296"/>
                <a:gd name="T2" fmla="*/ 261 w 295"/>
                <a:gd name="T3" fmla="*/ 240 h 296"/>
                <a:gd name="T4" fmla="*/ 270 w 295"/>
                <a:gd name="T5" fmla="*/ 229 h 296"/>
                <a:gd name="T6" fmla="*/ 277 w 295"/>
                <a:gd name="T7" fmla="*/ 216 h 296"/>
                <a:gd name="T8" fmla="*/ 284 w 295"/>
                <a:gd name="T9" fmla="*/ 205 h 296"/>
                <a:gd name="T10" fmla="*/ 289 w 295"/>
                <a:gd name="T11" fmla="*/ 190 h 296"/>
                <a:gd name="T12" fmla="*/ 292 w 295"/>
                <a:gd name="T13" fmla="*/ 176 h 296"/>
                <a:gd name="T14" fmla="*/ 294 w 295"/>
                <a:gd name="T15" fmla="*/ 162 h 296"/>
                <a:gd name="T16" fmla="*/ 295 w 295"/>
                <a:gd name="T17" fmla="*/ 148 h 296"/>
                <a:gd name="T18" fmla="*/ 294 w 295"/>
                <a:gd name="T19" fmla="*/ 132 h 296"/>
                <a:gd name="T20" fmla="*/ 292 w 295"/>
                <a:gd name="T21" fmla="*/ 117 h 296"/>
                <a:gd name="T22" fmla="*/ 289 w 295"/>
                <a:gd name="T23" fmla="*/ 104 h 296"/>
                <a:gd name="T24" fmla="*/ 284 w 295"/>
                <a:gd name="T25" fmla="*/ 91 h 296"/>
                <a:gd name="T26" fmla="*/ 270 w 295"/>
                <a:gd name="T27" fmla="*/ 65 h 296"/>
                <a:gd name="T28" fmla="*/ 252 w 295"/>
                <a:gd name="T29" fmla="*/ 43 h 296"/>
                <a:gd name="T30" fmla="*/ 240 w 295"/>
                <a:gd name="T31" fmla="*/ 32 h 296"/>
                <a:gd name="T32" fmla="*/ 228 w 295"/>
                <a:gd name="T33" fmla="*/ 24 h 296"/>
                <a:gd name="T34" fmla="*/ 216 w 295"/>
                <a:gd name="T35" fmla="*/ 16 h 296"/>
                <a:gd name="T36" fmla="*/ 204 w 295"/>
                <a:gd name="T37" fmla="*/ 10 h 296"/>
                <a:gd name="T38" fmla="*/ 190 w 295"/>
                <a:gd name="T39" fmla="*/ 5 h 296"/>
                <a:gd name="T40" fmla="*/ 176 w 295"/>
                <a:gd name="T41" fmla="*/ 2 h 296"/>
                <a:gd name="T42" fmla="*/ 161 w 295"/>
                <a:gd name="T43" fmla="*/ 0 h 296"/>
                <a:gd name="T44" fmla="*/ 148 w 295"/>
                <a:gd name="T45" fmla="*/ 0 h 296"/>
                <a:gd name="T46" fmla="*/ 117 w 295"/>
                <a:gd name="T47" fmla="*/ 2 h 296"/>
                <a:gd name="T48" fmla="*/ 91 w 295"/>
                <a:gd name="T49" fmla="*/ 10 h 296"/>
                <a:gd name="T50" fmla="*/ 66 w 295"/>
                <a:gd name="T51" fmla="*/ 24 h 296"/>
                <a:gd name="T52" fmla="*/ 44 w 295"/>
                <a:gd name="T53" fmla="*/ 43 h 296"/>
                <a:gd name="T54" fmla="*/ 24 w 295"/>
                <a:gd name="T55" fmla="*/ 65 h 296"/>
                <a:gd name="T56" fmla="*/ 10 w 295"/>
                <a:gd name="T57" fmla="*/ 91 h 296"/>
                <a:gd name="T58" fmla="*/ 2 w 295"/>
                <a:gd name="T59" fmla="*/ 117 h 296"/>
                <a:gd name="T60" fmla="*/ 0 w 295"/>
                <a:gd name="T61" fmla="*/ 148 h 296"/>
                <a:gd name="T62" fmla="*/ 0 w 295"/>
                <a:gd name="T63" fmla="*/ 162 h 296"/>
                <a:gd name="T64" fmla="*/ 2 w 295"/>
                <a:gd name="T65" fmla="*/ 176 h 296"/>
                <a:gd name="T66" fmla="*/ 4 w 295"/>
                <a:gd name="T67" fmla="*/ 190 h 296"/>
                <a:gd name="T68" fmla="*/ 10 w 295"/>
                <a:gd name="T69" fmla="*/ 205 h 296"/>
                <a:gd name="T70" fmla="*/ 16 w 295"/>
                <a:gd name="T71" fmla="*/ 216 h 296"/>
                <a:gd name="T72" fmla="*/ 24 w 295"/>
                <a:gd name="T73" fmla="*/ 229 h 296"/>
                <a:gd name="T74" fmla="*/ 33 w 295"/>
                <a:gd name="T75" fmla="*/ 240 h 296"/>
                <a:gd name="T76" fmla="*/ 44 w 295"/>
                <a:gd name="T77" fmla="*/ 253 h 296"/>
                <a:gd name="T78" fmla="*/ 66 w 295"/>
                <a:gd name="T79" fmla="*/ 271 h 296"/>
                <a:gd name="T80" fmla="*/ 91 w 295"/>
                <a:gd name="T81" fmla="*/ 285 h 296"/>
                <a:gd name="T82" fmla="*/ 103 w 295"/>
                <a:gd name="T83" fmla="*/ 289 h 296"/>
                <a:gd name="T84" fmla="*/ 117 w 295"/>
                <a:gd name="T85" fmla="*/ 293 h 296"/>
                <a:gd name="T86" fmla="*/ 132 w 295"/>
                <a:gd name="T87" fmla="*/ 295 h 296"/>
                <a:gd name="T88" fmla="*/ 148 w 295"/>
                <a:gd name="T89" fmla="*/ 296 h 296"/>
                <a:gd name="T90" fmla="*/ 161 w 295"/>
                <a:gd name="T91" fmla="*/ 295 h 296"/>
                <a:gd name="T92" fmla="*/ 176 w 295"/>
                <a:gd name="T93" fmla="*/ 293 h 296"/>
                <a:gd name="T94" fmla="*/ 190 w 295"/>
                <a:gd name="T95" fmla="*/ 289 h 296"/>
                <a:gd name="T96" fmla="*/ 204 w 295"/>
                <a:gd name="T97" fmla="*/ 285 h 296"/>
                <a:gd name="T98" fmla="*/ 216 w 295"/>
                <a:gd name="T99" fmla="*/ 278 h 296"/>
                <a:gd name="T100" fmla="*/ 228 w 295"/>
                <a:gd name="T101" fmla="*/ 271 h 296"/>
                <a:gd name="T102" fmla="*/ 240 w 295"/>
                <a:gd name="T103" fmla="*/ 262 h 296"/>
                <a:gd name="T104" fmla="*/ 252 w 295"/>
                <a:gd name="T105" fmla="*/ 25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52" y="253"/>
                  </a:moveTo>
                  <a:lnTo>
                    <a:pt x="261" y="240"/>
                  </a:lnTo>
                  <a:lnTo>
                    <a:pt x="270" y="229"/>
                  </a:lnTo>
                  <a:lnTo>
                    <a:pt x="277" y="216"/>
                  </a:lnTo>
                  <a:lnTo>
                    <a:pt x="284" y="205"/>
                  </a:lnTo>
                  <a:lnTo>
                    <a:pt x="289" y="190"/>
                  </a:lnTo>
                  <a:lnTo>
                    <a:pt x="292" y="176"/>
                  </a:lnTo>
                  <a:lnTo>
                    <a:pt x="294" y="162"/>
                  </a:lnTo>
                  <a:lnTo>
                    <a:pt x="295" y="148"/>
                  </a:lnTo>
                  <a:lnTo>
                    <a:pt x="294" y="132"/>
                  </a:lnTo>
                  <a:lnTo>
                    <a:pt x="292" y="117"/>
                  </a:lnTo>
                  <a:lnTo>
                    <a:pt x="289" y="104"/>
                  </a:lnTo>
                  <a:lnTo>
                    <a:pt x="284" y="91"/>
                  </a:lnTo>
                  <a:lnTo>
                    <a:pt x="270" y="65"/>
                  </a:lnTo>
                  <a:lnTo>
                    <a:pt x="252" y="43"/>
                  </a:lnTo>
                  <a:lnTo>
                    <a:pt x="240" y="32"/>
                  </a:lnTo>
                  <a:lnTo>
                    <a:pt x="228" y="24"/>
                  </a:lnTo>
                  <a:lnTo>
                    <a:pt x="216" y="16"/>
                  </a:lnTo>
                  <a:lnTo>
                    <a:pt x="204" y="10"/>
                  </a:lnTo>
                  <a:lnTo>
                    <a:pt x="190" y="5"/>
                  </a:lnTo>
                  <a:lnTo>
                    <a:pt x="176" y="2"/>
                  </a:lnTo>
                  <a:lnTo>
                    <a:pt x="161" y="0"/>
                  </a:lnTo>
                  <a:lnTo>
                    <a:pt x="148" y="0"/>
                  </a:lnTo>
                  <a:lnTo>
                    <a:pt x="117" y="2"/>
                  </a:lnTo>
                  <a:lnTo>
                    <a:pt x="91" y="10"/>
                  </a:lnTo>
                  <a:lnTo>
                    <a:pt x="66" y="24"/>
                  </a:lnTo>
                  <a:lnTo>
                    <a:pt x="44" y="43"/>
                  </a:lnTo>
                  <a:lnTo>
                    <a:pt x="24" y="65"/>
                  </a:lnTo>
                  <a:lnTo>
                    <a:pt x="10" y="91"/>
                  </a:lnTo>
                  <a:lnTo>
                    <a:pt x="2" y="117"/>
                  </a:lnTo>
                  <a:lnTo>
                    <a:pt x="0" y="148"/>
                  </a:lnTo>
                  <a:lnTo>
                    <a:pt x="0" y="162"/>
                  </a:lnTo>
                  <a:lnTo>
                    <a:pt x="2" y="176"/>
                  </a:lnTo>
                  <a:lnTo>
                    <a:pt x="4" y="190"/>
                  </a:lnTo>
                  <a:lnTo>
                    <a:pt x="10" y="205"/>
                  </a:lnTo>
                  <a:lnTo>
                    <a:pt x="16" y="216"/>
                  </a:lnTo>
                  <a:lnTo>
                    <a:pt x="24" y="229"/>
                  </a:lnTo>
                  <a:lnTo>
                    <a:pt x="33" y="240"/>
                  </a:lnTo>
                  <a:lnTo>
                    <a:pt x="44" y="253"/>
                  </a:lnTo>
                  <a:lnTo>
                    <a:pt x="66" y="271"/>
                  </a:lnTo>
                  <a:lnTo>
                    <a:pt x="91" y="285"/>
                  </a:lnTo>
                  <a:lnTo>
                    <a:pt x="103" y="289"/>
                  </a:lnTo>
                  <a:lnTo>
                    <a:pt x="117" y="293"/>
                  </a:lnTo>
                  <a:lnTo>
                    <a:pt x="132" y="295"/>
                  </a:lnTo>
                  <a:lnTo>
                    <a:pt x="148" y="296"/>
                  </a:lnTo>
                  <a:lnTo>
                    <a:pt x="161" y="295"/>
                  </a:lnTo>
                  <a:lnTo>
                    <a:pt x="176" y="293"/>
                  </a:lnTo>
                  <a:lnTo>
                    <a:pt x="190" y="289"/>
                  </a:lnTo>
                  <a:lnTo>
                    <a:pt x="204" y="285"/>
                  </a:lnTo>
                  <a:lnTo>
                    <a:pt x="216" y="278"/>
                  </a:lnTo>
                  <a:lnTo>
                    <a:pt x="228" y="271"/>
                  </a:lnTo>
                  <a:lnTo>
                    <a:pt x="240" y="262"/>
                  </a:lnTo>
                  <a:lnTo>
                    <a:pt x="252" y="253"/>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5" name="Freeform 306">
              <a:extLst>
                <a:ext uri="{FF2B5EF4-FFF2-40B4-BE49-F238E27FC236}">
                  <a16:creationId xmlns:a16="http://schemas.microsoft.com/office/drawing/2014/main" id="{808781F5-27FD-CD42-907A-9654F1416A98}"/>
                </a:ext>
              </a:extLst>
            </p:cNvPr>
            <p:cNvSpPr>
              <a:spLocks/>
            </p:cNvSpPr>
            <p:nvPr/>
          </p:nvSpPr>
          <p:spPr bwMode="auto">
            <a:xfrm>
              <a:off x="10786435" y="3823479"/>
              <a:ext cx="93663" cy="93662"/>
            </a:xfrm>
            <a:custGeom>
              <a:avLst/>
              <a:gdLst>
                <a:gd name="T0" fmla="*/ 252 w 296"/>
                <a:gd name="T1" fmla="*/ 252 h 295"/>
                <a:gd name="T2" fmla="*/ 262 w 296"/>
                <a:gd name="T3" fmla="*/ 240 h 295"/>
                <a:gd name="T4" fmla="*/ 271 w 296"/>
                <a:gd name="T5" fmla="*/ 228 h 295"/>
                <a:gd name="T6" fmla="*/ 278 w 296"/>
                <a:gd name="T7" fmla="*/ 216 h 295"/>
                <a:gd name="T8" fmla="*/ 284 w 296"/>
                <a:gd name="T9" fmla="*/ 204 h 295"/>
                <a:gd name="T10" fmla="*/ 289 w 296"/>
                <a:gd name="T11" fmla="*/ 190 h 295"/>
                <a:gd name="T12" fmla="*/ 292 w 296"/>
                <a:gd name="T13" fmla="*/ 176 h 295"/>
                <a:gd name="T14" fmla="*/ 295 w 296"/>
                <a:gd name="T15" fmla="*/ 161 h 295"/>
                <a:gd name="T16" fmla="*/ 296 w 296"/>
                <a:gd name="T17" fmla="*/ 148 h 295"/>
                <a:gd name="T18" fmla="*/ 295 w 296"/>
                <a:gd name="T19" fmla="*/ 132 h 295"/>
                <a:gd name="T20" fmla="*/ 292 w 296"/>
                <a:gd name="T21" fmla="*/ 117 h 295"/>
                <a:gd name="T22" fmla="*/ 289 w 296"/>
                <a:gd name="T23" fmla="*/ 103 h 295"/>
                <a:gd name="T24" fmla="*/ 284 w 296"/>
                <a:gd name="T25" fmla="*/ 91 h 295"/>
                <a:gd name="T26" fmla="*/ 271 w 296"/>
                <a:gd name="T27" fmla="*/ 64 h 295"/>
                <a:gd name="T28" fmla="*/ 252 w 296"/>
                <a:gd name="T29" fmla="*/ 43 h 295"/>
                <a:gd name="T30" fmla="*/ 240 w 296"/>
                <a:gd name="T31" fmla="*/ 31 h 295"/>
                <a:gd name="T32" fmla="*/ 229 w 296"/>
                <a:gd name="T33" fmla="*/ 24 h 295"/>
                <a:gd name="T34" fmla="*/ 216 w 296"/>
                <a:gd name="T35" fmla="*/ 16 h 295"/>
                <a:gd name="T36" fmla="*/ 205 w 296"/>
                <a:gd name="T37" fmla="*/ 10 h 295"/>
                <a:gd name="T38" fmla="*/ 190 w 296"/>
                <a:gd name="T39" fmla="*/ 4 h 295"/>
                <a:gd name="T40" fmla="*/ 176 w 296"/>
                <a:gd name="T41" fmla="*/ 2 h 295"/>
                <a:gd name="T42" fmla="*/ 162 w 296"/>
                <a:gd name="T43" fmla="*/ 0 h 295"/>
                <a:gd name="T44" fmla="*/ 148 w 296"/>
                <a:gd name="T45" fmla="*/ 0 h 295"/>
                <a:gd name="T46" fmla="*/ 117 w 296"/>
                <a:gd name="T47" fmla="*/ 2 h 295"/>
                <a:gd name="T48" fmla="*/ 91 w 296"/>
                <a:gd name="T49" fmla="*/ 10 h 295"/>
                <a:gd name="T50" fmla="*/ 66 w 296"/>
                <a:gd name="T51" fmla="*/ 24 h 295"/>
                <a:gd name="T52" fmla="*/ 44 w 296"/>
                <a:gd name="T53" fmla="*/ 43 h 295"/>
                <a:gd name="T54" fmla="*/ 24 w 296"/>
                <a:gd name="T55" fmla="*/ 64 h 295"/>
                <a:gd name="T56" fmla="*/ 10 w 296"/>
                <a:gd name="T57" fmla="*/ 91 h 295"/>
                <a:gd name="T58" fmla="*/ 2 w 296"/>
                <a:gd name="T59" fmla="*/ 117 h 295"/>
                <a:gd name="T60" fmla="*/ 0 w 296"/>
                <a:gd name="T61" fmla="*/ 148 h 295"/>
                <a:gd name="T62" fmla="*/ 0 w 296"/>
                <a:gd name="T63" fmla="*/ 161 h 295"/>
                <a:gd name="T64" fmla="*/ 2 w 296"/>
                <a:gd name="T65" fmla="*/ 176 h 295"/>
                <a:gd name="T66" fmla="*/ 5 w 296"/>
                <a:gd name="T67" fmla="*/ 190 h 295"/>
                <a:gd name="T68" fmla="*/ 10 w 296"/>
                <a:gd name="T69" fmla="*/ 204 h 295"/>
                <a:gd name="T70" fmla="*/ 16 w 296"/>
                <a:gd name="T71" fmla="*/ 216 h 295"/>
                <a:gd name="T72" fmla="*/ 24 w 296"/>
                <a:gd name="T73" fmla="*/ 228 h 295"/>
                <a:gd name="T74" fmla="*/ 33 w 296"/>
                <a:gd name="T75" fmla="*/ 240 h 295"/>
                <a:gd name="T76" fmla="*/ 44 w 296"/>
                <a:gd name="T77" fmla="*/ 252 h 295"/>
                <a:gd name="T78" fmla="*/ 66 w 296"/>
                <a:gd name="T79" fmla="*/ 270 h 295"/>
                <a:gd name="T80" fmla="*/ 91 w 296"/>
                <a:gd name="T81" fmla="*/ 284 h 295"/>
                <a:gd name="T82" fmla="*/ 104 w 296"/>
                <a:gd name="T83" fmla="*/ 289 h 295"/>
                <a:gd name="T84" fmla="*/ 117 w 296"/>
                <a:gd name="T85" fmla="*/ 292 h 295"/>
                <a:gd name="T86" fmla="*/ 132 w 296"/>
                <a:gd name="T87" fmla="*/ 294 h 295"/>
                <a:gd name="T88" fmla="*/ 148 w 296"/>
                <a:gd name="T89" fmla="*/ 295 h 295"/>
                <a:gd name="T90" fmla="*/ 162 w 296"/>
                <a:gd name="T91" fmla="*/ 294 h 295"/>
                <a:gd name="T92" fmla="*/ 176 w 296"/>
                <a:gd name="T93" fmla="*/ 292 h 295"/>
                <a:gd name="T94" fmla="*/ 190 w 296"/>
                <a:gd name="T95" fmla="*/ 289 h 295"/>
                <a:gd name="T96" fmla="*/ 205 w 296"/>
                <a:gd name="T97" fmla="*/ 284 h 295"/>
                <a:gd name="T98" fmla="*/ 216 w 296"/>
                <a:gd name="T99" fmla="*/ 277 h 295"/>
                <a:gd name="T100" fmla="*/ 229 w 296"/>
                <a:gd name="T101" fmla="*/ 270 h 295"/>
                <a:gd name="T102" fmla="*/ 240 w 296"/>
                <a:gd name="T103" fmla="*/ 261 h 295"/>
                <a:gd name="T104" fmla="*/ 252 w 296"/>
                <a:gd name="T105" fmla="*/ 25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5">
                  <a:moveTo>
                    <a:pt x="252" y="252"/>
                  </a:moveTo>
                  <a:lnTo>
                    <a:pt x="262" y="240"/>
                  </a:lnTo>
                  <a:lnTo>
                    <a:pt x="271" y="228"/>
                  </a:lnTo>
                  <a:lnTo>
                    <a:pt x="278" y="216"/>
                  </a:lnTo>
                  <a:lnTo>
                    <a:pt x="284" y="204"/>
                  </a:lnTo>
                  <a:lnTo>
                    <a:pt x="289" y="190"/>
                  </a:lnTo>
                  <a:lnTo>
                    <a:pt x="292" y="176"/>
                  </a:lnTo>
                  <a:lnTo>
                    <a:pt x="295" y="161"/>
                  </a:lnTo>
                  <a:lnTo>
                    <a:pt x="296" y="148"/>
                  </a:lnTo>
                  <a:lnTo>
                    <a:pt x="295" y="132"/>
                  </a:lnTo>
                  <a:lnTo>
                    <a:pt x="292" y="117"/>
                  </a:lnTo>
                  <a:lnTo>
                    <a:pt x="289" y="103"/>
                  </a:lnTo>
                  <a:lnTo>
                    <a:pt x="284" y="91"/>
                  </a:lnTo>
                  <a:lnTo>
                    <a:pt x="271" y="64"/>
                  </a:lnTo>
                  <a:lnTo>
                    <a:pt x="252" y="43"/>
                  </a:lnTo>
                  <a:lnTo>
                    <a:pt x="240" y="31"/>
                  </a:lnTo>
                  <a:lnTo>
                    <a:pt x="229" y="24"/>
                  </a:lnTo>
                  <a:lnTo>
                    <a:pt x="216" y="16"/>
                  </a:lnTo>
                  <a:lnTo>
                    <a:pt x="205" y="10"/>
                  </a:lnTo>
                  <a:lnTo>
                    <a:pt x="190" y="4"/>
                  </a:lnTo>
                  <a:lnTo>
                    <a:pt x="176" y="2"/>
                  </a:lnTo>
                  <a:lnTo>
                    <a:pt x="162" y="0"/>
                  </a:lnTo>
                  <a:lnTo>
                    <a:pt x="148" y="0"/>
                  </a:lnTo>
                  <a:lnTo>
                    <a:pt x="117" y="2"/>
                  </a:lnTo>
                  <a:lnTo>
                    <a:pt x="91" y="10"/>
                  </a:lnTo>
                  <a:lnTo>
                    <a:pt x="66" y="24"/>
                  </a:lnTo>
                  <a:lnTo>
                    <a:pt x="44" y="43"/>
                  </a:lnTo>
                  <a:lnTo>
                    <a:pt x="24" y="64"/>
                  </a:lnTo>
                  <a:lnTo>
                    <a:pt x="10" y="91"/>
                  </a:lnTo>
                  <a:lnTo>
                    <a:pt x="2" y="117"/>
                  </a:lnTo>
                  <a:lnTo>
                    <a:pt x="0" y="148"/>
                  </a:lnTo>
                  <a:lnTo>
                    <a:pt x="0" y="161"/>
                  </a:lnTo>
                  <a:lnTo>
                    <a:pt x="2" y="176"/>
                  </a:lnTo>
                  <a:lnTo>
                    <a:pt x="5" y="190"/>
                  </a:lnTo>
                  <a:lnTo>
                    <a:pt x="10" y="204"/>
                  </a:lnTo>
                  <a:lnTo>
                    <a:pt x="16" y="216"/>
                  </a:lnTo>
                  <a:lnTo>
                    <a:pt x="24" y="228"/>
                  </a:lnTo>
                  <a:lnTo>
                    <a:pt x="33" y="240"/>
                  </a:lnTo>
                  <a:lnTo>
                    <a:pt x="44" y="252"/>
                  </a:lnTo>
                  <a:lnTo>
                    <a:pt x="66" y="270"/>
                  </a:lnTo>
                  <a:lnTo>
                    <a:pt x="91" y="284"/>
                  </a:lnTo>
                  <a:lnTo>
                    <a:pt x="104" y="289"/>
                  </a:lnTo>
                  <a:lnTo>
                    <a:pt x="117" y="292"/>
                  </a:lnTo>
                  <a:lnTo>
                    <a:pt x="132" y="294"/>
                  </a:lnTo>
                  <a:lnTo>
                    <a:pt x="148" y="295"/>
                  </a:lnTo>
                  <a:lnTo>
                    <a:pt x="162" y="294"/>
                  </a:lnTo>
                  <a:lnTo>
                    <a:pt x="176" y="292"/>
                  </a:lnTo>
                  <a:lnTo>
                    <a:pt x="190" y="289"/>
                  </a:lnTo>
                  <a:lnTo>
                    <a:pt x="205" y="284"/>
                  </a:lnTo>
                  <a:lnTo>
                    <a:pt x="216" y="277"/>
                  </a:lnTo>
                  <a:lnTo>
                    <a:pt x="229" y="270"/>
                  </a:lnTo>
                  <a:lnTo>
                    <a:pt x="240" y="261"/>
                  </a:lnTo>
                  <a:lnTo>
                    <a:pt x="252" y="252"/>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6" name="Freeform 307">
              <a:extLst>
                <a:ext uri="{FF2B5EF4-FFF2-40B4-BE49-F238E27FC236}">
                  <a16:creationId xmlns:a16="http://schemas.microsoft.com/office/drawing/2014/main" id="{D34756CC-4C63-AD50-430F-52195F489F30}"/>
                </a:ext>
              </a:extLst>
            </p:cNvPr>
            <p:cNvSpPr>
              <a:spLocks/>
            </p:cNvSpPr>
            <p:nvPr/>
          </p:nvSpPr>
          <p:spPr bwMode="auto">
            <a:xfrm>
              <a:off x="11032498" y="3877454"/>
              <a:ext cx="93663" cy="93662"/>
            </a:xfrm>
            <a:custGeom>
              <a:avLst/>
              <a:gdLst>
                <a:gd name="T0" fmla="*/ 252 w 295"/>
                <a:gd name="T1" fmla="*/ 253 h 296"/>
                <a:gd name="T2" fmla="*/ 261 w 295"/>
                <a:gd name="T3" fmla="*/ 241 h 296"/>
                <a:gd name="T4" fmla="*/ 270 w 295"/>
                <a:gd name="T5" fmla="*/ 229 h 296"/>
                <a:gd name="T6" fmla="*/ 277 w 295"/>
                <a:gd name="T7" fmla="*/ 217 h 296"/>
                <a:gd name="T8" fmla="*/ 284 w 295"/>
                <a:gd name="T9" fmla="*/ 205 h 296"/>
                <a:gd name="T10" fmla="*/ 288 w 295"/>
                <a:gd name="T11" fmla="*/ 190 h 296"/>
                <a:gd name="T12" fmla="*/ 292 w 295"/>
                <a:gd name="T13" fmla="*/ 177 h 296"/>
                <a:gd name="T14" fmla="*/ 294 w 295"/>
                <a:gd name="T15" fmla="*/ 162 h 296"/>
                <a:gd name="T16" fmla="*/ 295 w 295"/>
                <a:gd name="T17" fmla="*/ 148 h 296"/>
                <a:gd name="T18" fmla="*/ 294 w 295"/>
                <a:gd name="T19" fmla="*/ 132 h 296"/>
                <a:gd name="T20" fmla="*/ 292 w 295"/>
                <a:gd name="T21" fmla="*/ 118 h 296"/>
                <a:gd name="T22" fmla="*/ 288 w 295"/>
                <a:gd name="T23" fmla="*/ 104 h 296"/>
                <a:gd name="T24" fmla="*/ 284 w 295"/>
                <a:gd name="T25" fmla="*/ 91 h 296"/>
                <a:gd name="T26" fmla="*/ 270 w 295"/>
                <a:gd name="T27" fmla="*/ 65 h 296"/>
                <a:gd name="T28" fmla="*/ 252 w 295"/>
                <a:gd name="T29" fmla="*/ 44 h 296"/>
                <a:gd name="T30" fmla="*/ 240 w 295"/>
                <a:gd name="T31" fmla="*/ 32 h 296"/>
                <a:gd name="T32" fmla="*/ 228 w 295"/>
                <a:gd name="T33" fmla="*/ 24 h 296"/>
                <a:gd name="T34" fmla="*/ 216 w 295"/>
                <a:gd name="T35" fmla="*/ 16 h 296"/>
                <a:gd name="T36" fmla="*/ 204 w 295"/>
                <a:gd name="T37" fmla="*/ 11 h 296"/>
                <a:gd name="T38" fmla="*/ 190 w 295"/>
                <a:gd name="T39" fmla="*/ 5 h 296"/>
                <a:gd name="T40" fmla="*/ 176 w 295"/>
                <a:gd name="T41" fmla="*/ 3 h 296"/>
                <a:gd name="T42" fmla="*/ 161 w 295"/>
                <a:gd name="T43" fmla="*/ 0 h 296"/>
                <a:gd name="T44" fmla="*/ 147 w 295"/>
                <a:gd name="T45" fmla="*/ 0 h 296"/>
                <a:gd name="T46" fmla="*/ 117 w 295"/>
                <a:gd name="T47" fmla="*/ 3 h 296"/>
                <a:gd name="T48" fmla="*/ 91 w 295"/>
                <a:gd name="T49" fmla="*/ 11 h 296"/>
                <a:gd name="T50" fmla="*/ 66 w 295"/>
                <a:gd name="T51" fmla="*/ 24 h 296"/>
                <a:gd name="T52" fmla="*/ 44 w 295"/>
                <a:gd name="T53" fmla="*/ 44 h 296"/>
                <a:gd name="T54" fmla="*/ 23 w 295"/>
                <a:gd name="T55" fmla="*/ 65 h 296"/>
                <a:gd name="T56" fmla="*/ 10 w 295"/>
                <a:gd name="T57" fmla="*/ 91 h 296"/>
                <a:gd name="T58" fmla="*/ 2 w 295"/>
                <a:gd name="T59" fmla="*/ 118 h 296"/>
                <a:gd name="T60" fmla="*/ 0 w 295"/>
                <a:gd name="T61" fmla="*/ 148 h 296"/>
                <a:gd name="T62" fmla="*/ 0 w 295"/>
                <a:gd name="T63" fmla="*/ 162 h 296"/>
                <a:gd name="T64" fmla="*/ 2 w 295"/>
                <a:gd name="T65" fmla="*/ 177 h 296"/>
                <a:gd name="T66" fmla="*/ 4 w 295"/>
                <a:gd name="T67" fmla="*/ 190 h 296"/>
                <a:gd name="T68" fmla="*/ 10 w 295"/>
                <a:gd name="T69" fmla="*/ 205 h 296"/>
                <a:gd name="T70" fmla="*/ 16 w 295"/>
                <a:gd name="T71" fmla="*/ 217 h 296"/>
                <a:gd name="T72" fmla="*/ 23 w 295"/>
                <a:gd name="T73" fmla="*/ 229 h 296"/>
                <a:gd name="T74" fmla="*/ 33 w 295"/>
                <a:gd name="T75" fmla="*/ 241 h 296"/>
                <a:gd name="T76" fmla="*/ 44 w 295"/>
                <a:gd name="T77" fmla="*/ 253 h 296"/>
                <a:gd name="T78" fmla="*/ 66 w 295"/>
                <a:gd name="T79" fmla="*/ 271 h 296"/>
                <a:gd name="T80" fmla="*/ 91 w 295"/>
                <a:gd name="T81" fmla="*/ 285 h 296"/>
                <a:gd name="T82" fmla="*/ 103 w 295"/>
                <a:gd name="T83" fmla="*/ 289 h 296"/>
                <a:gd name="T84" fmla="*/ 117 w 295"/>
                <a:gd name="T85" fmla="*/ 293 h 296"/>
                <a:gd name="T86" fmla="*/ 132 w 295"/>
                <a:gd name="T87" fmla="*/ 295 h 296"/>
                <a:gd name="T88" fmla="*/ 147 w 295"/>
                <a:gd name="T89" fmla="*/ 296 h 296"/>
                <a:gd name="T90" fmla="*/ 161 w 295"/>
                <a:gd name="T91" fmla="*/ 295 h 296"/>
                <a:gd name="T92" fmla="*/ 176 w 295"/>
                <a:gd name="T93" fmla="*/ 293 h 296"/>
                <a:gd name="T94" fmla="*/ 190 w 295"/>
                <a:gd name="T95" fmla="*/ 289 h 296"/>
                <a:gd name="T96" fmla="*/ 204 w 295"/>
                <a:gd name="T97" fmla="*/ 285 h 296"/>
                <a:gd name="T98" fmla="*/ 216 w 295"/>
                <a:gd name="T99" fmla="*/ 278 h 296"/>
                <a:gd name="T100" fmla="*/ 228 w 295"/>
                <a:gd name="T101" fmla="*/ 271 h 296"/>
                <a:gd name="T102" fmla="*/ 240 w 295"/>
                <a:gd name="T103" fmla="*/ 262 h 296"/>
                <a:gd name="T104" fmla="*/ 252 w 295"/>
                <a:gd name="T105" fmla="*/ 25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52" y="253"/>
                  </a:moveTo>
                  <a:lnTo>
                    <a:pt x="261" y="241"/>
                  </a:lnTo>
                  <a:lnTo>
                    <a:pt x="270" y="229"/>
                  </a:lnTo>
                  <a:lnTo>
                    <a:pt x="277" y="217"/>
                  </a:lnTo>
                  <a:lnTo>
                    <a:pt x="284" y="205"/>
                  </a:lnTo>
                  <a:lnTo>
                    <a:pt x="288" y="190"/>
                  </a:lnTo>
                  <a:lnTo>
                    <a:pt x="292" y="177"/>
                  </a:lnTo>
                  <a:lnTo>
                    <a:pt x="294" y="162"/>
                  </a:lnTo>
                  <a:lnTo>
                    <a:pt x="295" y="148"/>
                  </a:lnTo>
                  <a:lnTo>
                    <a:pt x="294" y="132"/>
                  </a:lnTo>
                  <a:lnTo>
                    <a:pt x="292" y="118"/>
                  </a:lnTo>
                  <a:lnTo>
                    <a:pt x="288" y="104"/>
                  </a:lnTo>
                  <a:lnTo>
                    <a:pt x="284" y="91"/>
                  </a:lnTo>
                  <a:lnTo>
                    <a:pt x="270" y="65"/>
                  </a:lnTo>
                  <a:lnTo>
                    <a:pt x="252" y="44"/>
                  </a:lnTo>
                  <a:lnTo>
                    <a:pt x="240" y="32"/>
                  </a:lnTo>
                  <a:lnTo>
                    <a:pt x="228" y="24"/>
                  </a:lnTo>
                  <a:lnTo>
                    <a:pt x="216" y="16"/>
                  </a:lnTo>
                  <a:lnTo>
                    <a:pt x="204" y="11"/>
                  </a:lnTo>
                  <a:lnTo>
                    <a:pt x="190" y="5"/>
                  </a:lnTo>
                  <a:lnTo>
                    <a:pt x="176" y="3"/>
                  </a:lnTo>
                  <a:lnTo>
                    <a:pt x="161" y="0"/>
                  </a:lnTo>
                  <a:lnTo>
                    <a:pt x="147" y="0"/>
                  </a:lnTo>
                  <a:lnTo>
                    <a:pt x="117" y="3"/>
                  </a:lnTo>
                  <a:lnTo>
                    <a:pt x="91" y="11"/>
                  </a:lnTo>
                  <a:lnTo>
                    <a:pt x="66" y="24"/>
                  </a:lnTo>
                  <a:lnTo>
                    <a:pt x="44" y="44"/>
                  </a:lnTo>
                  <a:lnTo>
                    <a:pt x="23" y="65"/>
                  </a:lnTo>
                  <a:lnTo>
                    <a:pt x="10" y="91"/>
                  </a:lnTo>
                  <a:lnTo>
                    <a:pt x="2" y="118"/>
                  </a:lnTo>
                  <a:lnTo>
                    <a:pt x="0" y="148"/>
                  </a:lnTo>
                  <a:lnTo>
                    <a:pt x="0" y="162"/>
                  </a:lnTo>
                  <a:lnTo>
                    <a:pt x="2" y="177"/>
                  </a:lnTo>
                  <a:lnTo>
                    <a:pt x="4" y="190"/>
                  </a:lnTo>
                  <a:lnTo>
                    <a:pt x="10" y="205"/>
                  </a:lnTo>
                  <a:lnTo>
                    <a:pt x="16" y="217"/>
                  </a:lnTo>
                  <a:lnTo>
                    <a:pt x="23" y="229"/>
                  </a:lnTo>
                  <a:lnTo>
                    <a:pt x="33" y="241"/>
                  </a:lnTo>
                  <a:lnTo>
                    <a:pt x="44" y="253"/>
                  </a:lnTo>
                  <a:lnTo>
                    <a:pt x="66" y="271"/>
                  </a:lnTo>
                  <a:lnTo>
                    <a:pt x="91" y="285"/>
                  </a:lnTo>
                  <a:lnTo>
                    <a:pt x="103" y="289"/>
                  </a:lnTo>
                  <a:lnTo>
                    <a:pt x="117" y="293"/>
                  </a:lnTo>
                  <a:lnTo>
                    <a:pt x="132" y="295"/>
                  </a:lnTo>
                  <a:lnTo>
                    <a:pt x="147" y="296"/>
                  </a:lnTo>
                  <a:lnTo>
                    <a:pt x="161" y="295"/>
                  </a:lnTo>
                  <a:lnTo>
                    <a:pt x="176" y="293"/>
                  </a:lnTo>
                  <a:lnTo>
                    <a:pt x="190" y="289"/>
                  </a:lnTo>
                  <a:lnTo>
                    <a:pt x="204" y="285"/>
                  </a:lnTo>
                  <a:lnTo>
                    <a:pt x="216" y="278"/>
                  </a:lnTo>
                  <a:lnTo>
                    <a:pt x="228" y="271"/>
                  </a:lnTo>
                  <a:lnTo>
                    <a:pt x="240" y="262"/>
                  </a:lnTo>
                  <a:lnTo>
                    <a:pt x="252" y="253"/>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7" name="Freeform 308">
              <a:extLst>
                <a:ext uri="{FF2B5EF4-FFF2-40B4-BE49-F238E27FC236}">
                  <a16:creationId xmlns:a16="http://schemas.microsoft.com/office/drawing/2014/main" id="{332737E8-4F4F-BAE9-FCD9-1956CE97B3CE}"/>
                </a:ext>
              </a:extLst>
            </p:cNvPr>
            <p:cNvSpPr>
              <a:spLocks/>
            </p:cNvSpPr>
            <p:nvPr/>
          </p:nvSpPr>
          <p:spPr bwMode="auto">
            <a:xfrm>
              <a:off x="7182810" y="4452129"/>
              <a:ext cx="93663" cy="93662"/>
            </a:xfrm>
            <a:custGeom>
              <a:avLst/>
              <a:gdLst>
                <a:gd name="T0" fmla="*/ 44 w 295"/>
                <a:gd name="T1" fmla="*/ 43 h 296"/>
                <a:gd name="T2" fmla="*/ 23 w 295"/>
                <a:gd name="T3" fmla="*/ 65 h 296"/>
                <a:gd name="T4" fmla="*/ 10 w 295"/>
                <a:gd name="T5" fmla="*/ 91 h 296"/>
                <a:gd name="T6" fmla="*/ 2 w 295"/>
                <a:gd name="T7" fmla="*/ 117 h 296"/>
                <a:gd name="T8" fmla="*/ 0 w 295"/>
                <a:gd name="T9" fmla="*/ 148 h 296"/>
                <a:gd name="T10" fmla="*/ 0 w 295"/>
                <a:gd name="T11" fmla="*/ 161 h 296"/>
                <a:gd name="T12" fmla="*/ 2 w 295"/>
                <a:gd name="T13" fmla="*/ 176 h 296"/>
                <a:gd name="T14" fmla="*/ 4 w 295"/>
                <a:gd name="T15" fmla="*/ 190 h 296"/>
                <a:gd name="T16" fmla="*/ 10 w 295"/>
                <a:gd name="T17" fmla="*/ 205 h 296"/>
                <a:gd name="T18" fmla="*/ 15 w 295"/>
                <a:gd name="T19" fmla="*/ 216 h 296"/>
                <a:gd name="T20" fmla="*/ 23 w 295"/>
                <a:gd name="T21" fmla="*/ 228 h 296"/>
                <a:gd name="T22" fmla="*/ 33 w 295"/>
                <a:gd name="T23" fmla="*/ 240 h 296"/>
                <a:gd name="T24" fmla="*/ 44 w 295"/>
                <a:gd name="T25" fmla="*/ 252 h 296"/>
                <a:gd name="T26" fmla="*/ 65 w 295"/>
                <a:gd name="T27" fmla="*/ 271 h 296"/>
                <a:gd name="T28" fmla="*/ 91 w 295"/>
                <a:gd name="T29" fmla="*/ 284 h 296"/>
                <a:gd name="T30" fmla="*/ 103 w 295"/>
                <a:gd name="T31" fmla="*/ 289 h 296"/>
                <a:gd name="T32" fmla="*/ 117 w 295"/>
                <a:gd name="T33" fmla="*/ 292 h 296"/>
                <a:gd name="T34" fmla="*/ 131 w 295"/>
                <a:gd name="T35" fmla="*/ 294 h 296"/>
                <a:gd name="T36" fmla="*/ 147 w 295"/>
                <a:gd name="T37" fmla="*/ 296 h 296"/>
                <a:gd name="T38" fmla="*/ 161 w 295"/>
                <a:gd name="T39" fmla="*/ 294 h 296"/>
                <a:gd name="T40" fmla="*/ 176 w 295"/>
                <a:gd name="T41" fmla="*/ 292 h 296"/>
                <a:gd name="T42" fmla="*/ 189 w 295"/>
                <a:gd name="T43" fmla="*/ 289 h 296"/>
                <a:gd name="T44" fmla="*/ 204 w 295"/>
                <a:gd name="T45" fmla="*/ 284 h 296"/>
                <a:gd name="T46" fmla="*/ 216 w 295"/>
                <a:gd name="T47" fmla="*/ 277 h 296"/>
                <a:gd name="T48" fmla="*/ 228 w 295"/>
                <a:gd name="T49" fmla="*/ 271 h 296"/>
                <a:gd name="T50" fmla="*/ 239 w 295"/>
                <a:gd name="T51" fmla="*/ 261 h 296"/>
                <a:gd name="T52" fmla="*/ 252 w 295"/>
                <a:gd name="T53" fmla="*/ 252 h 296"/>
                <a:gd name="T54" fmla="*/ 261 w 295"/>
                <a:gd name="T55" fmla="*/ 240 h 296"/>
                <a:gd name="T56" fmla="*/ 270 w 295"/>
                <a:gd name="T57" fmla="*/ 228 h 296"/>
                <a:gd name="T58" fmla="*/ 277 w 295"/>
                <a:gd name="T59" fmla="*/ 216 h 296"/>
                <a:gd name="T60" fmla="*/ 284 w 295"/>
                <a:gd name="T61" fmla="*/ 205 h 296"/>
                <a:gd name="T62" fmla="*/ 288 w 295"/>
                <a:gd name="T63" fmla="*/ 190 h 296"/>
                <a:gd name="T64" fmla="*/ 292 w 295"/>
                <a:gd name="T65" fmla="*/ 176 h 296"/>
                <a:gd name="T66" fmla="*/ 294 w 295"/>
                <a:gd name="T67" fmla="*/ 161 h 296"/>
                <a:gd name="T68" fmla="*/ 295 w 295"/>
                <a:gd name="T69" fmla="*/ 148 h 296"/>
                <a:gd name="T70" fmla="*/ 294 w 295"/>
                <a:gd name="T71" fmla="*/ 132 h 296"/>
                <a:gd name="T72" fmla="*/ 292 w 295"/>
                <a:gd name="T73" fmla="*/ 117 h 296"/>
                <a:gd name="T74" fmla="*/ 288 w 295"/>
                <a:gd name="T75" fmla="*/ 103 h 296"/>
                <a:gd name="T76" fmla="*/ 284 w 295"/>
                <a:gd name="T77" fmla="*/ 91 h 296"/>
                <a:gd name="T78" fmla="*/ 270 w 295"/>
                <a:gd name="T79" fmla="*/ 65 h 296"/>
                <a:gd name="T80" fmla="*/ 252 w 295"/>
                <a:gd name="T81" fmla="*/ 43 h 296"/>
                <a:gd name="T82" fmla="*/ 239 w 295"/>
                <a:gd name="T83" fmla="*/ 32 h 296"/>
                <a:gd name="T84" fmla="*/ 228 w 295"/>
                <a:gd name="T85" fmla="*/ 24 h 296"/>
                <a:gd name="T86" fmla="*/ 216 w 295"/>
                <a:gd name="T87" fmla="*/ 16 h 296"/>
                <a:gd name="T88" fmla="*/ 204 w 295"/>
                <a:gd name="T89" fmla="*/ 10 h 296"/>
                <a:gd name="T90" fmla="*/ 189 w 295"/>
                <a:gd name="T91" fmla="*/ 4 h 296"/>
                <a:gd name="T92" fmla="*/ 176 w 295"/>
                <a:gd name="T93" fmla="*/ 2 h 296"/>
                <a:gd name="T94" fmla="*/ 161 w 295"/>
                <a:gd name="T95" fmla="*/ 0 h 296"/>
                <a:gd name="T96" fmla="*/ 147 w 295"/>
                <a:gd name="T97" fmla="*/ 0 h 296"/>
                <a:gd name="T98" fmla="*/ 117 w 295"/>
                <a:gd name="T99" fmla="*/ 2 h 296"/>
                <a:gd name="T100" fmla="*/ 91 w 295"/>
                <a:gd name="T101" fmla="*/ 10 h 296"/>
                <a:gd name="T102" fmla="*/ 65 w 295"/>
                <a:gd name="T103" fmla="*/ 24 h 296"/>
                <a:gd name="T104" fmla="*/ 44 w 295"/>
                <a:gd name="T105"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44" y="43"/>
                  </a:moveTo>
                  <a:lnTo>
                    <a:pt x="23" y="65"/>
                  </a:lnTo>
                  <a:lnTo>
                    <a:pt x="10" y="91"/>
                  </a:lnTo>
                  <a:lnTo>
                    <a:pt x="2" y="117"/>
                  </a:lnTo>
                  <a:lnTo>
                    <a:pt x="0" y="148"/>
                  </a:lnTo>
                  <a:lnTo>
                    <a:pt x="0" y="161"/>
                  </a:lnTo>
                  <a:lnTo>
                    <a:pt x="2" y="176"/>
                  </a:lnTo>
                  <a:lnTo>
                    <a:pt x="4" y="190"/>
                  </a:lnTo>
                  <a:lnTo>
                    <a:pt x="10" y="205"/>
                  </a:lnTo>
                  <a:lnTo>
                    <a:pt x="15" y="216"/>
                  </a:lnTo>
                  <a:lnTo>
                    <a:pt x="23" y="228"/>
                  </a:lnTo>
                  <a:lnTo>
                    <a:pt x="33" y="240"/>
                  </a:lnTo>
                  <a:lnTo>
                    <a:pt x="44" y="252"/>
                  </a:lnTo>
                  <a:lnTo>
                    <a:pt x="65" y="271"/>
                  </a:lnTo>
                  <a:lnTo>
                    <a:pt x="91" y="284"/>
                  </a:lnTo>
                  <a:lnTo>
                    <a:pt x="103" y="289"/>
                  </a:lnTo>
                  <a:lnTo>
                    <a:pt x="117" y="292"/>
                  </a:lnTo>
                  <a:lnTo>
                    <a:pt x="131" y="294"/>
                  </a:lnTo>
                  <a:lnTo>
                    <a:pt x="147" y="296"/>
                  </a:lnTo>
                  <a:lnTo>
                    <a:pt x="161" y="294"/>
                  </a:lnTo>
                  <a:lnTo>
                    <a:pt x="176" y="292"/>
                  </a:lnTo>
                  <a:lnTo>
                    <a:pt x="189" y="289"/>
                  </a:lnTo>
                  <a:lnTo>
                    <a:pt x="204" y="284"/>
                  </a:lnTo>
                  <a:lnTo>
                    <a:pt x="216" y="277"/>
                  </a:lnTo>
                  <a:lnTo>
                    <a:pt x="228" y="271"/>
                  </a:lnTo>
                  <a:lnTo>
                    <a:pt x="239" y="261"/>
                  </a:lnTo>
                  <a:lnTo>
                    <a:pt x="252" y="252"/>
                  </a:lnTo>
                  <a:lnTo>
                    <a:pt x="261" y="240"/>
                  </a:lnTo>
                  <a:lnTo>
                    <a:pt x="270" y="228"/>
                  </a:lnTo>
                  <a:lnTo>
                    <a:pt x="277" y="216"/>
                  </a:lnTo>
                  <a:lnTo>
                    <a:pt x="284" y="205"/>
                  </a:lnTo>
                  <a:lnTo>
                    <a:pt x="288" y="190"/>
                  </a:lnTo>
                  <a:lnTo>
                    <a:pt x="292" y="176"/>
                  </a:lnTo>
                  <a:lnTo>
                    <a:pt x="294" y="161"/>
                  </a:lnTo>
                  <a:lnTo>
                    <a:pt x="295" y="148"/>
                  </a:lnTo>
                  <a:lnTo>
                    <a:pt x="294" y="132"/>
                  </a:lnTo>
                  <a:lnTo>
                    <a:pt x="292" y="117"/>
                  </a:lnTo>
                  <a:lnTo>
                    <a:pt x="288" y="103"/>
                  </a:lnTo>
                  <a:lnTo>
                    <a:pt x="284" y="91"/>
                  </a:lnTo>
                  <a:lnTo>
                    <a:pt x="270" y="65"/>
                  </a:lnTo>
                  <a:lnTo>
                    <a:pt x="252" y="43"/>
                  </a:lnTo>
                  <a:lnTo>
                    <a:pt x="239" y="32"/>
                  </a:lnTo>
                  <a:lnTo>
                    <a:pt x="228" y="24"/>
                  </a:lnTo>
                  <a:lnTo>
                    <a:pt x="216" y="16"/>
                  </a:lnTo>
                  <a:lnTo>
                    <a:pt x="204" y="10"/>
                  </a:lnTo>
                  <a:lnTo>
                    <a:pt x="189" y="4"/>
                  </a:lnTo>
                  <a:lnTo>
                    <a:pt x="176" y="2"/>
                  </a:lnTo>
                  <a:lnTo>
                    <a:pt x="161" y="0"/>
                  </a:lnTo>
                  <a:lnTo>
                    <a:pt x="147" y="0"/>
                  </a:lnTo>
                  <a:lnTo>
                    <a:pt x="117" y="2"/>
                  </a:lnTo>
                  <a:lnTo>
                    <a:pt x="91" y="10"/>
                  </a:lnTo>
                  <a:lnTo>
                    <a:pt x="65" y="24"/>
                  </a:lnTo>
                  <a:lnTo>
                    <a:pt x="44" y="43"/>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8" name="Freeform 309">
              <a:extLst>
                <a:ext uri="{FF2B5EF4-FFF2-40B4-BE49-F238E27FC236}">
                  <a16:creationId xmlns:a16="http://schemas.microsoft.com/office/drawing/2014/main" id="{7DABCCF8-FF29-690C-198F-104268812DCC}"/>
                </a:ext>
              </a:extLst>
            </p:cNvPr>
            <p:cNvSpPr>
              <a:spLocks/>
            </p:cNvSpPr>
            <p:nvPr/>
          </p:nvSpPr>
          <p:spPr bwMode="auto">
            <a:xfrm>
              <a:off x="7179635" y="3828241"/>
              <a:ext cx="93663" cy="93662"/>
            </a:xfrm>
            <a:custGeom>
              <a:avLst/>
              <a:gdLst>
                <a:gd name="T0" fmla="*/ 44 w 295"/>
                <a:gd name="T1" fmla="*/ 43 h 296"/>
                <a:gd name="T2" fmla="*/ 23 w 295"/>
                <a:gd name="T3" fmla="*/ 65 h 296"/>
                <a:gd name="T4" fmla="*/ 10 w 295"/>
                <a:gd name="T5" fmla="*/ 91 h 296"/>
                <a:gd name="T6" fmla="*/ 2 w 295"/>
                <a:gd name="T7" fmla="*/ 117 h 296"/>
                <a:gd name="T8" fmla="*/ 0 w 295"/>
                <a:gd name="T9" fmla="*/ 148 h 296"/>
                <a:gd name="T10" fmla="*/ 0 w 295"/>
                <a:gd name="T11" fmla="*/ 161 h 296"/>
                <a:gd name="T12" fmla="*/ 2 w 295"/>
                <a:gd name="T13" fmla="*/ 176 h 296"/>
                <a:gd name="T14" fmla="*/ 4 w 295"/>
                <a:gd name="T15" fmla="*/ 190 h 296"/>
                <a:gd name="T16" fmla="*/ 10 w 295"/>
                <a:gd name="T17" fmla="*/ 205 h 296"/>
                <a:gd name="T18" fmla="*/ 15 w 295"/>
                <a:gd name="T19" fmla="*/ 216 h 296"/>
                <a:gd name="T20" fmla="*/ 23 w 295"/>
                <a:gd name="T21" fmla="*/ 229 h 296"/>
                <a:gd name="T22" fmla="*/ 33 w 295"/>
                <a:gd name="T23" fmla="*/ 240 h 296"/>
                <a:gd name="T24" fmla="*/ 44 w 295"/>
                <a:gd name="T25" fmla="*/ 252 h 296"/>
                <a:gd name="T26" fmla="*/ 66 w 295"/>
                <a:gd name="T27" fmla="*/ 271 h 296"/>
                <a:gd name="T28" fmla="*/ 91 w 295"/>
                <a:gd name="T29" fmla="*/ 284 h 296"/>
                <a:gd name="T30" fmla="*/ 103 w 295"/>
                <a:gd name="T31" fmla="*/ 289 h 296"/>
                <a:gd name="T32" fmla="*/ 117 w 295"/>
                <a:gd name="T33" fmla="*/ 292 h 296"/>
                <a:gd name="T34" fmla="*/ 131 w 295"/>
                <a:gd name="T35" fmla="*/ 295 h 296"/>
                <a:gd name="T36" fmla="*/ 147 w 295"/>
                <a:gd name="T37" fmla="*/ 296 h 296"/>
                <a:gd name="T38" fmla="*/ 161 w 295"/>
                <a:gd name="T39" fmla="*/ 295 h 296"/>
                <a:gd name="T40" fmla="*/ 176 w 295"/>
                <a:gd name="T41" fmla="*/ 292 h 296"/>
                <a:gd name="T42" fmla="*/ 189 w 295"/>
                <a:gd name="T43" fmla="*/ 289 h 296"/>
                <a:gd name="T44" fmla="*/ 204 w 295"/>
                <a:gd name="T45" fmla="*/ 284 h 296"/>
                <a:gd name="T46" fmla="*/ 216 w 295"/>
                <a:gd name="T47" fmla="*/ 277 h 296"/>
                <a:gd name="T48" fmla="*/ 228 w 295"/>
                <a:gd name="T49" fmla="*/ 271 h 296"/>
                <a:gd name="T50" fmla="*/ 240 w 295"/>
                <a:gd name="T51" fmla="*/ 262 h 296"/>
                <a:gd name="T52" fmla="*/ 252 w 295"/>
                <a:gd name="T53" fmla="*/ 252 h 296"/>
                <a:gd name="T54" fmla="*/ 261 w 295"/>
                <a:gd name="T55" fmla="*/ 240 h 296"/>
                <a:gd name="T56" fmla="*/ 270 w 295"/>
                <a:gd name="T57" fmla="*/ 229 h 296"/>
                <a:gd name="T58" fmla="*/ 277 w 295"/>
                <a:gd name="T59" fmla="*/ 216 h 296"/>
                <a:gd name="T60" fmla="*/ 284 w 295"/>
                <a:gd name="T61" fmla="*/ 205 h 296"/>
                <a:gd name="T62" fmla="*/ 288 w 295"/>
                <a:gd name="T63" fmla="*/ 190 h 296"/>
                <a:gd name="T64" fmla="*/ 292 w 295"/>
                <a:gd name="T65" fmla="*/ 176 h 296"/>
                <a:gd name="T66" fmla="*/ 294 w 295"/>
                <a:gd name="T67" fmla="*/ 161 h 296"/>
                <a:gd name="T68" fmla="*/ 295 w 295"/>
                <a:gd name="T69" fmla="*/ 148 h 296"/>
                <a:gd name="T70" fmla="*/ 294 w 295"/>
                <a:gd name="T71" fmla="*/ 132 h 296"/>
                <a:gd name="T72" fmla="*/ 292 w 295"/>
                <a:gd name="T73" fmla="*/ 117 h 296"/>
                <a:gd name="T74" fmla="*/ 288 w 295"/>
                <a:gd name="T75" fmla="*/ 103 h 296"/>
                <a:gd name="T76" fmla="*/ 284 w 295"/>
                <a:gd name="T77" fmla="*/ 91 h 296"/>
                <a:gd name="T78" fmla="*/ 270 w 295"/>
                <a:gd name="T79" fmla="*/ 65 h 296"/>
                <a:gd name="T80" fmla="*/ 252 w 295"/>
                <a:gd name="T81" fmla="*/ 43 h 296"/>
                <a:gd name="T82" fmla="*/ 240 w 295"/>
                <a:gd name="T83" fmla="*/ 32 h 296"/>
                <a:gd name="T84" fmla="*/ 228 w 295"/>
                <a:gd name="T85" fmla="*/ 24 h 296"/>
                <a:gd name="T86" fmla="*/ 216 w 295"/>
                <a:gd name="T87" fmla="*/ 16 h 296"/>
                <a:gd name="T88" fmla="*/ 204 w 295"/>
                <a:gd name="T89" fmla="*/ 10 h 296"/>
                <a:gd name="T90" fmla="*/ 189 w 295"/>
                <a:gd name="T91" fmla="*/ 4 h 296"/>
                <a:gd name="T92" fmla="*/ 176 w 295"/>
                <a:gd name="T93" fmla="*/ 2 h 296"/>
                <a:gd name="T94" fmla="*/ 161 w 295"/>
                <a:gd name="T95" fmla="*/ 0 h 296"/>
                <a:gd name="T96" fmla="*/ 147 w 295"/>
                <a:gd name="T97" fmla="*/ 0 h 296"/>
                <a:gd name="T98" fmla="*/ 117 w 295"/>
                <a:gd name="T99" fmla="*/ 2 h 296"/>
                <a:gd name="T100" fmla="*/ 91 w 295"/>
                <a:gd name="T101" fmla="*/ 10 h 296"/>
                <a:gd name="T102" fmla="*/ 66 w 295"/>
                <a:gd name="T103" fmla="*/ 24 h 296"/>
                <a:gd name="T104" fmla="*/ 44 w 295"/>
                <a:gd name="T105"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44" y="43"/>
                  </a:moveTo>
                  <a:lnTo>
                    <a:pt x="23" y="65"/>
                  </a:lnTo>
                  <a:lnTo>
                    <a:pt x="10" y="91"/>
                  </a:lnTo>
                  <a:lnTo>
                    <a:pt x="2" y="117"/>
                  </a:lnTo>
                  <a:lnTo>
                    <a:pt x="0" y="148"/>
                  </a:lnTo>
                  <a:lnTo>
                    <a:pt x="0" y="161"/>
                  </a:lnTo>
                  <a:lnTo>
                    <a:pt x="2" y="176"/>
                  </a:lnTo>
                  <a:lnTo>
                    <a:pt x="4" y="190"/>
                  </a:lnTo>
                  <a:lnTo>
                    <a:pt x="10" y="205"/>
                  </a:lnTo>
                  <a:lnTo>
                    <a:pt x="15" y="216"/>
                  </a:lnTo>
                  <a:lnTo>
                    <a:pt x="23" y="229"/>
                  </a:lnTo>
                  <a:lnTo>
                    <a:pt x="33" y="240"/>
                  </a:lnTo>
                  <a:lnTo>
                    <a:pt x="44" y="252"/>
                  </a:lnTo>
                  <a:lnTo>
                    <a:pt x="66" y="271"/>
                  </a:lnTo>
                  <a:lnTo>
                    <a:pt x="91" y="284"/>
                  </a:lnTo>
                  <a:lnTo>
                    <a:pt x="103" y="289"/>
                  </a:lnTo>
                  <a:lnTo>
                    <a:pt x="117" y="292"/>
                  </a:lnTo>
                  <a:lnTo>
                    <a:pt x="131" y="295"/>
                  </a:lnTo>
                  <a:lnTo>
                    <a:pt x="147" y="296"/>
                  </a:lnTo>
                  <a:lnTo>
                    <a:pt x="161" y="295"/>
                  </a:lnTo>
                  <a:lnTo>
                    <a:pt x="176" y="292"/>
                  </a:lnTo>
                  <a:lnTo>
                    <a:pt x="189" y="289"/>
                  </a:lnTo>
                  <a:lnTo>
                    <a:pt x="204" y="284"/>
                  </a:lnTo>
                  <a:lnTo>
                    <a:pt x="216" y="277"/>
                  </a:lnTo>
                  <a:lnTo>
                    <a:pt x="228" y="271"/>
                  </a:lnTo>
                  <a:lnTo>
                    <a:pt x="240" y="262"/>
                  </a:lnTo>
                  <a:lnTo>
                    <a:pt x="252" y="252"/>
                  </a:lnTo>
                  <a:lnTo>
                    <a:pt x="261" y="240"/>
                  </a:lnTo>
                  <a:lnTo>
                    <a:pt x="270" y="229"/>
                  </a:lnTo>
                  <a:lnTo>
                    <a:pt x="277" y="216"/>
                  </a:lnTo>
                  <a:lnTo>
                    <a:pt x="284" y="205"/>
                  </a:lnTo>
                  <a:lnTo>
                    <a:pt x="288" y="190"/>
                  </a:lnTo>
                  <a:lnTo>
                    <a:pt x="292" y="176"/>
                  </a:lnTo>
                  <a:lnTo>
                    <a:pt x="294" y="161"/>
                  </a:lnTo>
                  <a:lnTo>
                    <a:pt x="295" y="148"/>
                  </a:lnTo>
                  <a:lnTo>
                    <a:pt x="294" y="132"/>
                  </a:lnTo>
                  <a:lnTo>
                    <a:pt x="292" y="117"/>
                  </a:lnTo>
                  <a:lnTo>
                    <a:pt x="288" y="103"/>
                  </a:lnTo>
                  <a:lnTo>
                    <a:pt x="284" y="91"/>
                  </a:lnTo>
                  <a:lnTo>
                    <a:pt x="270" y="65"/>
                  </a:lnTo>
                  <a:lnTo>
                    <a:pt x="252" y="43"/>
                  </a:lnTo>
                  <a:lnTo>
                    <a:pt x="240" y="32"/>
                  </a:lnTo>
                  <a:lnTo>
                    <a:pt x="228" y="24"/>
                  </a:lnTo>
                  <a:lnTo>
                    <a:pt x="216" y="16"/>
                  </a:lnTo>
                  <a:lnTo>
                    <a:pt x="204" y="10"/>
                  </a:lnTo>
                  <a:lnTo>
                    <a:pt x="189" y="4"/>
                  </a:lnTo>
                  <a:lnTo>
                    <a:pt x="176" y="2"/>
                  </a:lnTo>
                  <a:lnTo>
                    <a:pt x="161" y="0"/>
                  </a:lnTo>
                  <a:lnTo>
                    <a:pt x="147" y="0"/>
                  </a:lnTo>
                  <a:lnTo>
                    <a:pt x="117" y="2"/>
                  </a:lnTo>
                  <a:lnTo>
                    <a:pt x="91" y="10"/>
                  </a:lnTo>
                  <a:lnTo>
                    <a:pt x="66" y="24"/>
                  </a:lnTo>
                  <a:lnTo>
                    <a:pt x="44" y="43"/>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9" name="Freeform 310">
              <a:extLst>
                <a:ext uri="{FF2B5EF4-FFF2-40B4-BE49-F238E27FC236}">
                  <a16:creationId xmlns:a16="http://schemas.microsoft.com/office/drawing/2014/main" id="{D7B6B88B-2400-07D5-72D3-87C27A56EE54}"/>
                </a:ext>
              </a:extLst>
            </p:cNvPr>
            <p:cNvSpPr>
              <a:spLocks/>
            </p:cNvSpPr>
            <p:nvPr/>
          </p:nvSpPr>
          <p:spPr bwMode="auto">
            <a:xfrm>
              <a:off x="7181223" y="3725054"/>
              <a:ext cx="93663" cy="93662"/>
            </a:xfrm>
            <a:custGeom>
              <a:avLst/>
              <a:gdLst>
                <a:gd name="T0" fmla="*/ 44 w 295"/>
                <a:gd name="T1" fmla="*/ 44 h 296"/>
                <a:gd name="T2" fmla="*/ 24 w 295"/>
                <a:gd name="T3" fmla="*/ 65 h 296"/>
                <a:gd name="T4" fmla="*/ 10 w 295"/>
                <a:gd name="T5" fmla="*/ 91 h 296"/>
                <a:gd name="T6" fmla="*/ 2 w 295"/>
                <a:gd name="T7" fmla="*/ 117 h 296"/>
                <a:gd name="T8" fmla="*/ 0 w 295"/>
                <a:gd name="T9" fmla="*/ 148 h 296"/>
                <a:gd name="T10" fmla="*/ 0 w 295"/>
                <a:gd name="T11" fmla="*/ 162 h 296"/>
                <a:gd name="T12" fmla="*/ 2 w 295"/>
                <a:gd name="T13" fmla="*/ 177 h 296"/>
                <a:gd name="T14" fmla="*/ 4 w 295"/>
                <a:gd name="T15" fmla="*/ 190 h 296"/>
                <a:gd name="T16" fmla="*/ 10 w 295"/>
                <a:gd name="T17" fmla="*/ 205 h 296"/>
                <a:gd name="T18" fmla="*/ 16 w 295"/>
                <a:gd name="T19" fmla="*/ 216 h 296"/>
                <a:gd name="T20" fmla="*/ 24 w 295"/>
                <a:gd name="T21" fmla="*/ 229 h 296"/>
                <a:gd name="T22" fmla="*/ 33 w 295"/>
                <a:gd name="T23" fmla="*/ 240 h 296"/>
                <a:gd name="T24" fmla="*/ 44 w 295"/>
                <a:gd name="T25" fmla="*/ 253 h 296"/>
                <a:gd name="T26" fmla="*/ 66 w 295"/>
                <a:gd name="T27" fmla="*/ 271 h 296"/>
                <a:gd name="T28" fmla="*/ 91 w 295"/>
                <a:gd name="T29" fmla="*/ 285 h 296"/>
                <a:gd name="T30" fmla="*/ 103 w 295"/>
                <a:gd name="T31" fmla="*/ 289 h 296"/>
                <a:gd name="T32" fmla="*/ 117 w 295"/>
                <a:gd name="T33" fmla="*/ 293 h 296"/>
                <a:gd name="T34" fmla="*/ 132 w 295"/>
                <a:gd name="T35" fmla="*/ 295 h 296"/>
                <a:gd name="T36" fmla="*/ 148 w 295"/>
                <a:gd name="T37" fmla="*/ 296 h 296"/>
                <a:gd name="T38" fmla="*/ 161 w 295"/>
                <a:gd name="T39" fmla="*/ 295 h 296"/>
                <a:gd name="T40" fmla="*/ 176 w 295"/>
                <a:gd name="T41" fmla="*/ 293 h 296"/>
                <a:gd name="T42" fmla="*/ 190 w 295"/>
                <a:gd name="T43" fmla="*/ 289 h 296"/>
                <a:gd name="T44" fmla="*/ 204 w 295"/>
                <a:gd name="T45" fmla="*/ 285 h 296"/>
                <a:gd name="T46" fmla="*/ 216 w 295"/>
                <a:gd name="T47" fmla="*/ 278 h 296"/>
                <a:gd name="T48" fmla="*/ 228 w 295"/>
                <a:gd name="T49" fmla="*/ 271 h 296"/>
                <a:gd name="T50" fmla="*/ 240 w 295"/>
                <a:gd name="T51" fmla="*/ 262 h 296"/>
                <a:gd name="T52" fmla="*/ 252 w 295"/>
                <a:gd name="T53" fmla="*/ 253 h 296"/>
                <a:gd name="T54" fmla="*/ 261 w 295"/>
                <a:gd name="T55" fmla="*/ 240 h 296"/>
                <a:gd name="T56" fmla="*/ 270 w 295"/>
                <a:gd name="T57" fmla="*/ 229 h 296"/>
                <a:gd name="T58" fmla="*/ 277 w 295"/>
                <a:gd name="T59" fmla="*/ 216 h 296"/>
                <a:gd name="T60" fmla="*/ 284 w 295"/>
                <a:gd name="T61" fmla="*/ 205 h 296"/>
                <a:gd name="T62" fmla="*/ 289 w 295"/>
                <a:gd name="T63" fmla="*/ 190 h 296"/>
                <a:gd name="T64" fmla="*/ 292 w 295"/>
                <a:gd name="T65" fmla="*/ 177 h 296"/>
                <a:gd name="T66" fmla="*/ 294 w 295"/>
                <a:gd name="T67" fmla="*/ 162 h 296"/>
                <a:gd name="T68" fmla="*/ 295 w 295"/>
                <a:gd name="T69" fmla="*/ 148 h 296"/>
                <a:gd name="T70" fmla="*/ 294 w 295"/>
                <a:gd name="T71" fmla="*/ 132 h 296"/>
                <a:gd name="T72" fmla="*/ 292 w 295"/>
                <a:gd name="T73" fmla="*/ 117 h 296"/>
                <a:gd name="T74" fmla="*/ 289 w 295"/>
                <a:gd name="T75" fmla="*/ 104 h 296"/>
                <a:gd name="T76" fmla="*/ 284 w 295"/>
                <a:gd name="T77" fmla="*/ 91 h 296"/>
                <a:gd name="T78" fmla="*/ 270 w 295"/>
                <a:gd name="T79" fmla="*/ 65 h 296"/>
                <a:gd name="T80" fmla="*/ 252 w 295"/>
                <a:gd name="T81" fmla="*/ 44 h 296"/>
                <a:gd name="T82" fmla="*/ 240 w 295"/>
                <a:gd name="T83" fmla="*/ 32 h 296"/>
                <a:gd name="T84" fmla="*/ 228 w 295"/>
                <a:gd name="T85" fmla="*/ 24 h 296"/>
                <a:gd name="T86" fmla="*/ 216 w 295"/>
                <a:gd name="T87" fmla="*/ 16 h 296"/>
                <a:gd name="T88" fmla="*/ 204 w 295"/>
                <a:gd name="T89" fmla="*/ 11 h 296"/>
                <a:gd name="T90" fmla="*/ 190 w 295"/>
                <a:gd name="T91" fmla="*/ 5 h 296"/>
                <a:gd name="T92" fmla="*/ 176 w 295"/>
                <a:gd name="T93" fmla="*/ 3 h 296"/>
                <a:gd name="T94" fmla="*/ 161 w 295"/>
                <a:gd name="T95" fmla="*/ 0 h 296"/>
                <a:gd name="T96" fmla="*/ 148 w 295"/>
                <a:gd name="T97" fmla="*/ 0 h 296"/>
                <a:gd name="T98" fmla="*/ 117 w 295"/>
                <a:gd name="T99" fmla="*/ 3 h 296"/>
                <a:gd name="T100" fmla="*/ 91 w 295"/>
                <a:gd name="T101" fmla="*/ 11 h 296"/>
                <a:gd name="T102" fmla="*/ 66 w 295"/>
                <a:gd name="T103" fmla="*/ 24 h 296"/>
                <a:gd name="T104" fmla="*/ 44 w 295"/>
                <a:gd name="T105" fmla="*/ 4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44" y="44"/>
                  </a:moveTo>
                  <a:lnTo>
                    <a:pt x="24" y="65"/>
                  </a:lnTo>
                  <a:lnTo>
                    <a:pt x="10" y="91"/>
                  </a:lnTo>
                  <a:lnTo>
                    <a:pt x="2" y="117"/>
                  </a:lnTo>
                  <a:lnTo>
                    <a:pt x="0" y="148"/>
                  </a:lnTo>
                  <a:lnTo>
                    <a:pt x="0" y="162"/>
                  </a:lnTo>
                  <a:lnTo>
                    <a:pt x="2" y="177"/>
                  </a:lnTo>
                  <a:lnTo>
                    <a:pt x="4" y="190"/>
                  </a:lnTo>
                  <a:lnTo>
                    <a:pt x="10" y="205"/>
                  </a:lnTo>
                  <a:lnTo>
                    <a:pt x="16" y="216"/>
                  </a:lnTo>
                  <a:lnTo>
                    <a:pt x="24" y="229"/>
                  </a:lnTo>
                  <a:lnTo>
                    <a:pt x="33" y="240"/>
                  </a:lnTo>
                  <a:lnTo>
                    <a:pt x="44" y="253"/>
                  </a:lnTo>
                  <a:lnTo>
                    <a:pt x="66" y="271"/>
                  </a:lnTo>
                  <a:lnTo>
                    <a:pt x="91" y="285"/>
                  </a:lnTo>
                  <a:lnTo>
                    <a:pt x="103" y="289"/>
                  </a:lnTo>
                  <a:lnTo>
                    <a:pt x="117" y="293"/>
                  </a:lnTo>
                  <a:lnTo>
                    <a:pt x="132" y="295"/>
                  </a:lnTo>
                  <a:lnTo>
                    <a:pt x="148" y="296"/>
                  </a:lnTo>
                  <a:lnTo>
                    <a:pt x="161" y="295"/>
                  </a:lnTo>
                  <a:lnTo>
                    <a:pt x="176" y="293"/>
                  </a:lnTo>
                  <a:lnTo>
                    <a:pt x="190" y="289"/>
                  </a:lnTo>
                  <a:lnTo>
                    <a:pt x="204" y="285"/>
                  </a:lnTo>
                  <a:lnTo>
                    <a:pt x="216" y="278"/>
                  </a:lnTo>
                  <a:lnTo>
                    <a:pt x="228" y="271"/>
                  </a:lnTo>
                  <a:lnTo>
                    <a:pt x="240" y="262"/>
                  </a:lnTo>
                  <a:lnTo>
                    <a:pt x="252" y="253"/>
                  </a:lnTo>
                  <a:lnTo>
                    <a:pt x="261" y="240"/>
                  </a:lnTo>
                  <a:lnTo>
                    <a:pt x="270" y="229"/>
                  </a:lnTo>
                  <a:lnTo>
                    <a:pt x="277" y="216"/>
                  </a:lnTo>
                  <a:lnTo>
                    <a:pt x="284" y="205"/>
                  </a:lnTo>
                  <a:lnTo>
                    <a:pt x="289" y="190"/>
                  </a:lnTo>
                  <a:lnTo>
                    <a:pt x="292" y="177"/>
                  </a:lnTo>
                  <a:lnTo>
                    <a:pt x="294" y="162"/>
                  </a:lnTo>
                  <a:lnTo>
                    <a:pt x="295" y="148"/>
                  </a:lnTo>
                  <a:lnTo>
                    <a:pt x="294" y="132"/>
                  </a:lnTo>
                  <a:lnTo>
                    <a:pt x="292" y="117"/>
                  </a:lnTo>
                  <a:lnTo>
                    <a:pt x="289" y="104"/>
                  </a:lnTo>
                  <a:lnTo>
                    <a:pt x="284" y="91"/>
                  </a:lnTo>
                  <a:lnTo>
                    <a:pt x="270" y="65"/>
                  </a:lnTo>
                  <a:lnTo>
                    <a:pt x="252" y="44"/>
                  </a:lnTo>
                  <a:lnTo>
                    <a:pt x="240" y="32"/>
                  </a:lnTo>
                  <a:lnTo>
                    <a:pt x="228" y="24"/>
                  </a:lnTo>
                  <a:lnTo>
                    <a:pt x="216" y="16"/>
                  </a:lnTo>
                  <a:lnTo>
                    <a:pt x="204" y="11"/>
                  </a:lnTo>
                  <a:lnTo>
                    <a:pt x="190" y="5"/>
                  </a:lnTo>
                  <a:lnTo>
                    <a:pt x="176" y="3"/>
                  </a:lnTo>
                  <a:lnTo>
                    <a:pt x="161" y="0"/>
                  </a:lnTo>
                  <a:lnTo>
                    <a:pt x="148" y="0"/>
                  </a:lnTo>
                  <a:lnTo>
                    <a:pt x="117" y="3"/>
                  </a:lnTo>
                  <a:lnTo>
                    <a:pt x="91" y="11"/>
                  </a:lnTo>
                  <a:lnTo>
                    <a:pt x="66" y="24"/>
                  </a:lnTo>
                  <a:lnTo>
                    <a:pt x="44" y="44"/>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0" name="Freeform 311">
              <a:extLst>
                <a:ext uri="{FF2B5EF4-FFF2-40B4-BE49-F238E27FC236}">
                  <a16:creationId xmlns:a16="http://schemas.microsoft.com/office/drawing/2014/main" id="{12B5B922-2B8F-BB83-67A8-D267717C7A1F}"/>
                </a:ext>
              </a:extLst>
            </p:cNvPr>
            <p:cNvSpPr>
              <a:spLocks/>
            </p:cNvSpPr>
            <p:nvPr/>
          </p:nvSpPr>
          <p:spPr bwMode="auto">
            <a:xfrm>
              <a:off x="7179635" y="3591704"/>
              <a:ext cx="93663" cy="93662"/>
            </a:xfrm>
            <a:custGeom>
              <a:avLst/>
              <a:gdLst>
                <a:gd name="T0" fmla="*/ 44 w 295"/>
                <a:gd name="T1" fmla="*/ 44 h 296"/>
                <a:gd name="T2" fmla="*/ 23 w 295"/>
                <a:gd name="T3" fmla="*/ 65 h 296"/>
                <a:gd name="T4" fmla="*/ 10 w 295"/>
                <a:gd name="T5" fmla="*/ 91 h 296"/>
                <a:gd name="T6" fmla="*/ 2 w 295"/>
                <a:gd name="T7" fmla="*/ 117 h 296"/>
                <a:gd name="T8" fmla="*/ 0 w 295"/>
                <a:gd name="T9" fmla="*/ 148 h 296"/>
                <a:gd name="T10" fmla="*/ 0 w 295"/>
                <a:gd name="T11" fmla="*/ 162 h 296"/>
                <a:gd name="T12" fmla="*/ 2 w 295"/>
                <a:gd name="T13" fmla="*/ 177 h 296"/>
                <a:gd name="T14" fmla="*/ 4 w 295"/>
                <a:gd name="T15" fmla="*/ 190 h 296"/>
                <a:gd name="T16" fmla="*/ 10 w 295"/>
                <a:gd name="T17" fmla="*/ 205 h 296"/>
                <a:gd name="T18" fmla="*/ 15 w 295"/>
                <a:gd name="T19" fmla="*/ 216 h 296"/>
                <a:gd name="T20" fmla="*/ 23 w 295"/>
                <a:gd name="T21" fmla="*/ 229 h 296"/>
                <a:gd name="T22" fmla="*/ 33 w 295"/>
                <a:gd name="T23" fmla="*/ 240 h 296"/>
                <a:gd name="T24" fmla="*/ 44 w 295"/>
                <a:gd name="T25" fmla="*/ 253 h 296"/>
                <a:gd name="T26" fmla="*/ 66 w 295"/>
                <a:gd name="T27" fmla="*/ 271 h 296"/>
                <a:gd name="T28" fmla="*/ 91 w 295"/>
                <a:gd name="T29" fmla="*/ 285 h 296"/>
                <a:gd name="T30" fmla="*/ 103 w 295"/>
                <a:gd name="T31" fmla="*/ 289 h 296"/>
                <a:gd name="T32" fmla="*/ 117 w 295"/>
                <a:gd name="T33" fmla="*/ 293 h 296"/>
                <a:gd name="T34" fmla="*/ 131 w 295"/>
                <a:gd name="T35" fmla="*/ 295 h 296"/>
                <a:gd name="T36" fmla="*/ 147 w 295"/>
                <a:gd name="T37" fmla="*/ 296 h 296"/>
                <a:gd name="T38" fmla="*/ 161 w 295"/>
                <a:gd name="T39" fmla="*/ 295 h 296"/>
                <a:gd name="T40" fmla="*/ 176 w 295"/>
                <a:gd name="T41" fmla="*/ 293 h 296"/>
                <a:gd name="T42" fmla="*/ 189 w 295"/>
                <a:gd name="T43" fmla="*/ 289 h 296"/>
                <a:gd name="T44" fmla="*/ 204 w 295"/>
                <a:gd name="T45" fmla="*/ 285 h 296"/>
                <a:gd name="T46" fmla="*/ 216 w 295"/>
                <a:gd name="T47" fmla="*/ 278 h 296"/>
                <a:gd name="T48" fmla="*/ 228 w 295"/>
                <a:gd name="T49" fmla="*/ 271 h 296"/>
                <a:gd name="T50" fmla="*/ 240 w 295"/>
                <a:gd name="T51" fmla="*/ 262 h 296"/>
                <a:gd name="T52" fmla="*/ 252 w 295"/>
                <a:gd name="T53" fmla="*/ 253 h 296"/>
                <a:gd name="T54" fmla="*/ 261 w 295"/>
                <a:gd name="T55" fmla="*/ 240 h 296"/>
                <a:gd name="T56" fmla="*/ 270 w 295"/>
                <a:gd name="T57" fmla="*/ 229 h 296"/>
                <a:gd name="T58" fmla="*/ 277 w 295"/>
                <a:gd name="T59" fmla="*/ 216 h 296"/>
                <a:gd name="T60" fmla="*/ 284 w 295"/>
                <a:gd name="T61" fmla="*/ 205 h 296"/>
                <a:gd name="T62" fmla="*/ 288 w 295"/>
                <a:gd name="T63" fmla="*/ 190 h 296"/>
                <a:gd name="T64" fmla="*/ 292 w 295"/>
                <a:gd name="T65" fmla="*/ 177 h 296"/>
                <a:gd name="T66" fmla="*/ 294 w 295"/>
                <a:gd name="T67" fmla="*/ 162 h 296"/>
                <a:gd name="T68" fmla="*/ 295 w 295"/>
                <a:gd name="T69" fmla="*/ 148 h 296"/>
                <a:gd name="T70" fmla="*/ 294 w 295"/>
                <a:gd name="T71" fmla="*/ 132 h 296"/>
                <a:gd name="T72" fmla="*/ 292 w 295"/>
                <a:gd name="T73" fmla="*/ 117 h 296"/>
                <a:gd name="T74" fmla="*/ 288 w 295"/>
                <a:gd name="T75" fmla="*/ 104 h 296"/>
                <a:gd name="T76" fmla="*/ 284 w 295"/>
                <a:gd name="T77" fmla="*/ 91 h 296"/>
                <a:gd name="T78" fmla="*/ 270 w 295"/>
                <a:gd name="T79" fmla="*/ 65 h 296"/>
                <a:gd name="T80" fmla="*/ 252 w 295"/>
                <a:gd name="T81" fmla="*/ 44 h 296"/>
                <a:gd name="T82" fmla="*/ 240 w 295"/>
                <a:gd name="T83" fmla="*/ 32 h 296"/>
                <a:gd name="T84" fmla="*/ 228 w 295"/>
                <a:gd name="T85" fmla="*/ 24 h 296"/>
                <a:gd name="T86" fmla="*/ 216 w 295"/>
                <a:gd name="T87" fmla="*/ 16 h 296"/>
                <a:gd name="T88" fmla="*/ 204 w 295"/>
                <a:gd name="T89" fmla="*/ 11 h 296"/>
                <a:gd name="T90" fmla="*/ 189 w 295"/>
                <a:gd name="T91" fmla="*/ 5 h 296"/>
                <a:gd name="T92" fmla="*/ 176 w 295"/>
                <a:gd name="T93" fmla="*/ 3 h 296"/>
                <a:gd name="T94" fmla="*/ 161 w 295"/>
                <a:gd name="T95" fmla="*/ 0 h 296"/>
                <a:gd name="T96" fmla="*/ 147 w 295"/>
                <a:gd name="T97" fmla="*/ 0 h 296"/>
                <a:gd name="T98" fmla="*/ 117 w 295"/>
                <a:gd name="T99" fmla="*/ 3 h 296"/>
                <a:gd name="T100" fmla="*/ 91 w 295"/>
                <a:gd name="T101" fmla="*/ 11 h 296"/>
                <a:gd name="T102" fmla="*/ 66 w 295"/>
                <a:gd name="T103" fmla="*/ 24 h 296"/>
                <a:gd name="T104" fmla="*/ 44 w 295"/>
                <a:gd name="T105" fmla="*/ 4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44" y="44"/>
                  </a:moveTo>
                  <a:lnTo>
                    <a:pt x="23" y="65"/>
                  </a:lnTo>
                  <a:lnTo>
                    <a:pt x="10" y="91"/>
                  </a:lnTo>
                  <a:lnTo>
                    <a:pt x="2" y="117"/>
                  </a:lnTo>
                  <a:lnTo>
                    <a:pt x="0" y="148"/>
                  </a:lnTo>
                  <a:lnTo>
                    <a:pt x="0" y="162"/>
                  </a:lnTo>
                  <a:lnTo>
                    <a:pt x="2" y="177"/>
                  </a:lnTo>
                  <a:lnTo>
                    <a:pt x="4" y="190"/>
                  </a:lnTo>
                  <a:lnTo>
                    <a:pt x="10" y="205"/>
                  </a:lnTo>
                  <a:lnTo>
                    <a:pt x="15" y="216"/>
                  </a:lnTo>
                  <a:lnTo>
                    <a:pt x="23" y="229"/>
                  </a:lnTo>
                  <a:lnTo>
                    <a:pt x="33" y="240"/>
                  </a:lnTo>
                  <a:lnTo>
                    <a:pt x="44" y="253"/>
                  </a:lnTo>
                  <a:lnTo>
                    <a:pt x="66" y="271"/>
                  </a:lnTo>
                  <a:lnTo>
                    <a:pt x="91" y="285"/>
                  </a:lnTo>
                  <a:lnTo>
                    <a:pt x="103" y="289"/>
                  </a:lnTo>
                  <a:lnTo>
                    <a:pt x="117" y="293"/>
                  </a:lnTo>
                  <a:lnTo>
                    <a:pt x="131" y="295"/>
                  </a:lnTo>
                  <a:lnTo>
                    <a:pt x="147" y="296"/>
                  </a:lnTo>
                  <a:lnTo>
                    <a:pt x="161" y="295"/>
                  </a:lnTo>
                  <a:lnTo>
                    <a:pt x="176" y="293"/>
                  </a:lnTo>
                  <a:lnTo>
                    <a:pt x="189" y="289"/>
                  </a:lnTo>
                  <a:lnTo>
                    <a:pt x="204" y="285"/>
                  </a:lnTo>
                  <a:lnTo>
                    <a:pt x="216" y="278"/>
                  </a:lnTo>
                  <a:lnTo>
                    <a:pt x="228" y="271"/>
                  </a:lnTo>
                  <a:lnTo>
                    <a:pt x="240" y="262"/>
                  </a:lnTo>
                  <a:lnTo>
                    <a:pt x="252" y="253"/>
                  </a:lnTo>
                  <a:lnTo>
                    <a:pt x="261" y="240"/>
                  </a:lnTo>
                  <a:lnTo>
                    <a:pt x="270" y="229"/>
                  </a:lnTo>
                  <a:lnTo>
                    <a:pt x="277" y="216"/>
                  </a:lnTo>
                  <a:lnTo>
                    <a:pt x="284" y="205"/>
                  </a:lnTo>
                  <a:lnTo>
                    <a:pt x="288" y="190"/>
                  </a:lnTo>
                  <a:lnTo>
                    <a:pt x="292" y="177"/>
                  </a:lnTo>
                  <a:lnTo>
                    <a:pt x="294" y="162"/>
                  </a:lnTo>
                  <a:lnTo>
                    <a:pt x="295" y="148"/>
                  </a:lnTo>
                  <a:lnTo>
                    <a:pt x="294" y="132"/>
                  </a:lnTo>
                  <a:lnTo>
                    <a:pt x="292" y="117"/>
                  </a:lnTo>
                  <a:lnTo>
                    <a:pt x="288" y="104"/>
                  </a:lnTo>
                  <a:lnTo>
                    <a:pt x="284" y="91"/>
                  </a:lnTo>
                  <a:lnTo>
                    <a:pt x="270" y="65"/>
                  </a:lnTo>
                  <a:lnTo>
                    <a:pt x="252" y="44"/>
                  </a:lnTo>
                  <a:lnTo>
                    <a:pt x="240" y="32"/>
                  </a:lnTo>
                  <a:lnTo>
                    <a:pt x="228" y="24"/>
                  </a:lnTo>
                  <a:lnTo>
                    <a:pt x="216" y="16"/>
                  </a:lnTo>
                  <a:lnTo>
                    <a:pt x="204" y="11"/>
                  </a:lnTo>
                  <a:lnTo>
                    <a:pt x="189" y="5"/>
                  </a:lnTo>
                  <a:lnTo>
                    <a:pt x="176" y="3"/>
                  </a:lnTo>
                  <a:lnTo>
                    <a:pt x="161" y="0"/>
                  </a:lnTo>
                  <a:lnTo>
                    <a:pt x="147" y="0"/>
                  </a:lnTo>
                  <a:lnTo>
                    <a:pt x="117" y="3"/>
                  </a:lnTo>
                  <a:lnTo>
                    <a:pt x="91" y="11"/>
                  </a:lnTo>
                  <a:lnTo>
                    <a:pt x="66" y="24"/>
                  </a:lnTo>
                  <a:lnTo>
                    <a:pt x="44" y="44"/>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1" name="Freeform 312">
              <a:extLst>
                <a:ext uri="{FF2B5EF4-FFF2-40B4-BE49-F238E27FC236}">
                  <a16:creationId xmlns:a16="http://schemas.microsoft.com/office/drawing/2014/main" id="{5D60279C-D63F-9226-10C6-0AC01A1DA643}"/>
                </a:ext>
              </a:extLst>
            </p:cNvPr>
            <p:cNvSpPr>
              <a:spLocks/>
            </p:cNvSpPr>
            <p:nvPr/>
          </p:nvSpPr>
          <p:spPr bwMode="auto">
            <a:xfrm>
              <a:off x="7306635" y="3720291"/>
              <a:ext cx="93663" cy="93662"/>
            </a:xfrm>
            <a:custGeom>
              <a:avLst/>
              <a:gdLst>
                <a:gd name="T0" fmla="*/ 44 w 295"/>
                <a:gd name="T1" fmla="*/ 43 h 295"/>
                <a:gd name="T2" fmla="*/ 24 w 295"/>
                <a:gd name="T3" fmla="*/ 64 h 295"/>
                <a:gd name="T4" fmla="*/ 10 w 295"/>
                <a:gd name="T5" fmla="*/ 91 h 295"/>
                <a:gd name="T6" fmla="*/ 2 w 295"/>
                <a:gd name="T7" fmla="*/ 117 h 295"/>
                <a:gd name="T8" fmla="*/ 0 w 295"/>
                <a:gd name="T9" fmla="*/ 148 h 295"/>
                <a:gd name="T10" fmla="*/ 0 w 295"/>
                <a:gd name="T11" fmla="*/ 161 h 295"/>
                <a:gd name="T12" fmla="*/ 2 w 295"/>
                <a:gd name="T13" fmla="*/ 176 h 295"/>
                <a:gd name="T14" fmla="*/ 4 w 295"/>
                <a:gd name="T15" fmla="*/ 190 h 295"/>
                <a:gd name="T16" fmla="*/ 10 w 295"/>
                <a:gd name="T17" fmla="*/ 204 h 295"/>
                <a:gd name="T18" fmla="*/ 16 w 295"/>
                <a:gd name="T19" fmla="*/ 216 h 295"/>
                <a:gd name="T20" fmla="*/ 24 w 295"/>
                <a:gd name="T21" fmla="*/ 228 h 295"/>
                <a:gd name="T22" fmla="*/ 33 w 295"/>
                <a:gd name="T23" fmla="*/ 240 h 295"/>
                <a:gd name="T24" fmla="*/ 44 w 295"/>
                <a:gd name="T25" fmla="*/ 252 h 295"/>
                <a:gd name="T26" fmla="*/ 66 w 295"/>
                <a:gd name="T27" fmla="*/ 270 h 295"/>
                <a:gd name="T28" fmla="*/ 91 w 295"/>
                <a:gd name="T29" fmla="*/ 284 h 295"/>
                <a:gd name="T30" fmla="*/ 103 w 295"/>
                <a:gd name="T31" fmla="*/ 289 h 295"/>
                <a:gd name="T32" fmla="*/ 117 w 295"/>
                <a:gd name="T33" fmla="*/ 292 h 295"/>
                <a:gd name="T34" fmla="*/ 132 w 295"/>
                <a:gd name="T35" fmla="*/ 294 h 295"/>
                <a:gd name="T36" fmla="*/ 148 w 295"/>
                <a:gd name="T37" fmla="*/ 295 h 295"/>
                <a:gd name="T38" fmla="*/ 161 w 295"/>
                <a:gd name="T39" fmla="*/ 294 h 295"/>
                <a:gd name="T40" fmla="*/ 176 w 295"/>
                <a:gd name="T41" fmla="*/ 292 h 295"/>
                <a:gd name="T42" fmla="*/ 190 w 295"/>
                <a:gd name="T43" fmla="*/ 289 h 295"/>
                <a:gd name="T44" fmla="*/ 204 w 295"/>
                <a:gd name="T45" fmla="*/ 284 h 295"/>
                <a:gd name="T46" fmla="*/ 216 w 295"/>
                <a:gd name="T47" fmla="*/ 277 h 295"/>
                <a:gd name="T48" fmla="*/ 228 w 295"/>
                <a:gd name="T49" fmla="*/ 270 h 295"/>
                <a:gd name="T50" fmla="*/ 240 w 295"/>
                <a:gd name="T51" fmla="*/ 261 h 295"/>
                <a:gd name="T52" fmla="*/ 252 w 295"/>
                <a:gd name="T53" fmla="*/ 252 h 295"/>
                <a:gd name="T54" fmla="*/ 261 w 295"/>
                <a:gd name="T55" fmla="*/ 240 h 295"/>
                <a:gd name="T56" fmla="*/ 270 w 295"/>
                <a:gd name="T57" fmla="*/ 228 h 295"/>
                <a:gd name="T58" fmla="*/ 277 w 295"/>
                <a:gd name="T59" fmla="*/ 216 h 295"/>
                <a:gd name="T60" fmla="*/ 284 w 295"/>
                <a:gd name="T61" fmla="*/ 204 h 295"/>
                <a:gd name="T62" fmla="*/ 289 w 295"/>
                <a:gd name="T63" fmla="*/ 190 h 295"/>
                <a:gd name="T64" fmla="*/ 292 w 295"/>
                <a:gd name="T65" fmla="*/ 176 h 295"/>
                <a:gd name="T66" fmla="*/ 294 w 295"/>
                <a:gd name="T67" fmla="*/ 161 h 295"/>
                <a:gd name="T68" fmla="*/ 295 w 295"/>
                <a:gd name="T69" fmla="*/ 148 h 295"/>
                <a:gd name="T70" fmla="*/ 294 w 295"/>
                <a:gd name="T71" fmla="*/ 132 h 295"/>
                <a:gd name="T72" fmla="*/ 292 w 295"/>
                <a:gd name="T73" fmla="*/ 117 h 295"/>
                <a:gd name="T74" fmla="*/ 289 w 295"/>
                <a:gd name="T75" fmla="*/ 103 h 295"/>
                <a:gd name="T76" fmla="*/ 284 w 295"/>
                <a:gd name="T77" fmla="*/ 91 h 295"/>
                <a:gd name="T78" fmla="*/ 270 w 295"/>
                <a:gd name="T79" fmla="*/ 64 h 295"/>
                <a:gd name="T80" fmla="*/ 252 w 295"/>
                <a:gd name="T81" fmla="*/ 43 h 295"/>
                <a:gd name="T82" fmla="*/ 240 w 295"/>
                <a:gd name="T83" fmla="*/ 31 h 295"/>
                <a:gd name="T84" fmla="*/ 228 w 295"/>
                <a:gd name="T85" fmla="*/ 24 h 295"/>
                <a:gd name="T86" fmla="*/ 216 w 295"/>
                <a:gd name="T87" fmla="*/ 16 h 295"/>
                <a:gd name="T88" fmla="*/ 204 w 295"/>
                <a:gd name="T89" fmla="*/ 10 h 295"/>
                <a:gd name="T90" fmla="*/ 190 w 295"/>
                <a:gd name="T91" fmla="*/ 4 h 295"/>
                <a:gd name="T92" fmla="*/ 176 w 295"/>
                <a:gd name="T93" fmla="*/ 2 h 295"/>
                <a:gd name="T94" fmla="*/ 161 w 295"/>
                <a:gd name="T95" fmla="*/ 0 h 295"/>
                <a:gd name="T96" fmla="*/ 148 w 295"/>
                <a:gd name="T97" fmla="*/ 0 h 295"/>
                <a:gd name="T98" fmla="*/ 117 w 295"/>
                <a:gd name="T99" fmla="*/ 2 h 295"/>
                <a:gd name="T100" fmla="*/ 91 w 295"/>
                <a:gd name="T101" fmla="*/ 10 h 295"/>
                <a:gd name="T102" fmla="*/ 66 w 295"/>
                <a:gd name="T103" fmla="*/ 24 h 295"/>
                <a:gd name="T104" fmla="*/ 44 w 295"/>
                <a:gd name="T105" fmla="*/ 4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5">
                  <a:moveTo>
                    <a:pt x="44" y="43"/>
                  </a:moveTo>
                  <a:lnTo>
                    <a:pt x="24" y="64"/>
                  </a:lnTo>
                  <a:lnTo>
                    <a:pt x="10" y="91"/>
                  </a:lnTo>
                  <a:lnTo>
                    <a:pt x="2" y="117"/>
                  </a:lnTo>
                  <a:lnTo>
                    <a:pt x="0" y="148"/>
                  </a:lnTo>
                  <a:lnTo>
                    <a:pt x="0" y="161"/>
                  </a:lnTo>
                  <a:lnTo>
                    <a:pt x="2" y="176"/>
                  </a:lnTo>
                  <a:lnTo>
                    <a:pt x="4" y="190"/>
                  </a:lnTo>
                  <a:lnTo>
                    <a:pt x="10" y="204"/>
                  </a:lnTo>
                  <a:lnTo>
                    <a:pt x="16" y="216"/>
                  </a:lnTo>
                  <a:lnTo>
                    <a:pt x="24" y="228"/>
                  </a:lnTo>
                  <a:lnTo>
                    <a:pt x="33" y="240"/>
                  </a:lnTo>
                  <a:lnTo>
                    <a:pt x="44" y="252"/>
                  </a:lnTo>
                  <a:lnTo>
                    <a:pt x="66" y="270"/>
                  </a:lnTo>
                  <a:lnTo>
                    <a:pt x="91" y="284"/>
                  </a:lnTo>
                  <a:lnTo>
                    <a:pt x="103" y="289"/>
                  </a:lnTo>
                  <a:lnTo>
                    <a:pt x="117" y="292"/>
                  </a:lnTo>
                  <a:lnTo>
                    <a:pt x="132" y="294"/>
                  </a:lnTo>
                  <a:lnTo>
                    <a:pt x="148" y="295"/>
                  </a:lnTo>
                  <a:lnTo>
                    <a:pt x="161" y="294"/>
                  </a:lnTo>
                  <a:lnTo>
                    <a:pt x="176" y="292"/>
                  </a:lnTo>
                  <a:lnTo>
                    <a:pt x="190" y="289"/>
                  </a:lnTo>
                  <a:lnTo>
                    <a:pt x="204" y="284"/>
                  </a:lnTo>
                  <a:lnTo>
                    <a:pt x="216" y="277"/>
                  </a:lnTo>
                  <a:lnTo>
                    <a:pt x="228" y="270"/>
                  </a:lnTo>
                  <a:lnTo>
                    <a:pt x="240" y="261"/>
                  </a:lnTo>
                  <a:lnTo>
                    <a:pt x="252" y="252"/>
                  </a:lnTo>
                  <a:lnTo>
                    <a:pt x="261" y="240"/>
                  </a:lnTo>
                  <a:lnTo>
                    <a:pt x="270" y="228"/>
                  </a:lnTo>
                  <a:lnTo>
                    <a:pt x="277" y="216"/>
                  </a:lnTo>
                  <a:lnTo>
                    <a:pt x="284" y="204"/>
                  </a:lnTo>
                  <a:lnTo>
                    <a:pt x="289" y="190"/>
                  </a:lnTo>
                  <a:lnTo>
                    <a:pt x="292" y="176"/>
                  </a:lnTo>
                  <a:lnTo>
                    <a:pt x="294" y="161"/>
                  </a:lnTo>
                  <a:lnTo>
                    <a:pt x="295" y="148"/>
                  </a:lnTo>
                  <a:lnTo>
                    <a:pt x="294" y="132"/>
                  </a:lnTo>
                  <a:lnTo>
                    <a:pt x="292" y="117"/>
                  </a:lnTo>
                  <a:lnTo>
                    <a:pt x="289" y="103"/>
                  </a:lnTo>
                  <a:lnTo>
                    <a:pt x="284" y="91"/>
                  </a:lnTo>
                  <a:lnTo>
                    <a:pt x="270" y="64"/>
                  </a:lnTo>
                  <a:lnTo>
                    <a:pt x="252" y="43"/>
                  </a:lnTo>
                  <a:lnTo>
                    <a:pt x="240" y="31"/>
                  </a:lnTo>
                  <a:lnTo>
                    <a:pt x="228" y="24"/>
                  </a:lnTo>
                  <a:lnTo>
                    <a:pt x="216" y="16"/>
                  </a:lnTo>
                  <a:lnTo>
                    <a:pt x="204" y="10"/>
                  </a:lnTo>
                  <a:lnTo>
                    <a:pt x="190" y="4"/>
                  </a:lnTo>
                  <a:lnTo>
                    <a:pt x="176" y="2"/>
                  </a:lnTo>
                  <a:lnTo>
                    <a:pt x="161" y="0"/>
                  </a:lnTo>
                  <a:lnTo>
                    <a:pt x="148" y="0"/>
                  </a:lnTo>
                  <a:lnTo>
                    <a:pt x="117" y="2"/>
                  </a:lnTo>
                  <a:lnTo>
                    <a:pt x="91" y="10"/>
                  </a:lnTo>
                  <a:lnTo>
                    <a:pt x="66" y="24"/>
                  </a:lnTo>
                  <a:lnTo>
                    <a:pt x="44" y="43"/>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 name="Freeform 313">
              <a:extLst>
                <a:ext uri="{FF2B5EF4-FFF2-40B4-BE49-F238E27FC236}">
                  <a16:creationId xmlns:a16="http://schemas.microsoft.com/office/drawing/2014/main" id="{8D3D0DD6-F490-7606-F265-9AF2B00C451E}"/>
                </a:ext>
              </a:extLst>
            </p:cNvPr>
            <p:cNvSpPr>
              <a:spLocks/>
            </p:cNvSpPr>
            <p:nvPr/>
          </p:nvSpPr>
          <p:spPr bwMode="auto">
            <a:xfrm>
              <a:off x="7425698" y="3755216"/>
              <a:ext cx="95250" cy="93662"/>
            </a:xfrm>
            <a:custGeom>
              <a:avLst/>
              <a:gdLst>
                <a:gd name="T0" fmla="*/ 44 w 296"/>
                <a:gd name="T1" fmla="*/ 43 h 296"/>
                <a:gd name="T2" fmla="*/ 24 w 296"/>
                <a:gd name="T3" fmla="*/ 65 h 296"/>
                <a:gd name="T4" fmla="*/ 10 w 296"/>
                <a:gd name="T5" fmla="*/ 91 h 296"/>
                <a:gd name="T6" fmla="*/ 2 w 296"/>
                <a:gd name="T7" fmla="*/ 117 h 296"/>
                <a:gd name="T8" fmla="*/ 0 w 296"/>
                <a:gd name="T9" fmla="*/ 148 h 296"/>
                <a:gd name="T10" fmla="*/ 0 w 296"/>
                <a:gd name="T11" fmla="*/ 162 h 296"/>
                <a:gd name="T12" fmla="*/ 2 w 296"/>
                <a:gd name="T13" fmla="*/ 176 h 296"/>
                <a:gd name="T14" fmla="*/ 5 w 296"/>
                <a:gd name="T15" fmla="*/ 190 h 296"/>
                <a:gd name="T16" fmla="*/ 10 w 296"/>
                <a:gd name="T17" fmla="*/ 205 h 296"/>
                <a:gd name="T18" fmla="*/ 16 w 296"/>
                <a:gd name="T19" fmla="*/ 216 h 296"/>
                <a:gd name="T20" fmla="*/ 24 w 296"/>
                <a:gd name="T21" fmla="*/ 229 h 296"/>
                <a:gd name="T22" fmla="*/ 33 w 296"/>
                <a:gd name="T23" fmla="*/ 240 h 296"/>
                <a:gd name="T24" fmla="*/ 44 w 296"/>
                <a:gd name="T25" fmla="*/ 253 h 296"/>
                <a:gd name="T26" fmla="*/ 66 w 296"/>
                <a:gd name="T27" fmla="*/ 271 h 296"/>
                <a:gd name="T28" fmla="*/ 91 w 296"/>
                <a:gd name="T29" fmla="*/ 284 h 296"/>
                <a:gd name="T30" fmla="*/ 104 w 296"/>
                <a:gd name="T31" fmla="*/ 289 h 296"/>
                <a:gd name="T32" fmla="*/ 117 w 296"/>
                <a:gd name="T33" fmla="*/ 292 h 296"/>
                <a:gd name="T34" fmla="*/ 132 w 296"/>
                <a:gd name="T35" fmla="*/ 295 h 296"/>
                <a:gd name="T36" fmla="*/ 148 w 296"/>
                <a:gd name="T37" fmla="*/ 296 h 296"/>
                <a:gd name="T38" fmla="*/ 162 w 296"/>
                <a:gd name="T39" fmla="*/ 295 h 296"/>
                <a:gd name="T40" fmla="*/ 176 w 296"/>
                <a:gd name="T41" fmla="*/ 292 h 296"/>
                <a:gd name="T42" fmla="*/ 190 w 296"/>
                <a:gd name="T43" fmla="*/ 289 h 296"/>
                <a:gd name="T44" fmla="*/ 205 w 296"/>
                <a:gd name="T45" fmla="*/ 284 h 296"/>
                <a:gd name="T46" fmla="*/ 216 w 296"/>
                <a:gd name="T47" fmla="*/ 278 h 296"/>
                <a:gd name="T48" fmla="*/ 229 w 296"/>
                <a:gd name="T49" fmla="*/ 271 h 296"/>
                <a:gd name="T50" fmla="*/ 240 w 296"/>
                <a:gd name="T51" fmla="*/ 262 h 296"/>
                <a:gd name="T52" fmla="*/ 253 w 296"/>
                <a:gd name="T53" fmla="*/ 253 h 296"/>
                <a:gd name="T54" fmla="*/ 262 w 296"/>
                <a:gd name="T55" fmla="*/ 240 h 296"/>
                <a:gd name="T56" fmla="*/ 271 w 296"/>
                <a:gd name="T57" fmla="*/ 229 h 296"/>
                <a:gd name="T58" fmla="*/ 278 w 296"/>
                <a:gd name="T59" fmla="*/ 216 h 296"/>
                <a:gd name="T60" fmla="*/ 284 w 296"/>
                <a:gd name="T61" fmla="*/ 205 h 296"/>
                <a:gd name="T62" fmla="*/ 289 w 296"/>
                <a:gd name="T63" fmla="*/ 190 h 296"/>
                <a:gd name="T64" fmla="*/ 292 w 296"/>
                <a:gd name="T65" fmla="*/ 176 h 296"/>
                <a:gd name="T66" fmla="*/ 295 w 296"/>
                <a:gd name="T67" fmla="*/ 162 h 296"/>
                <a:gd name="T68" fmla="*/ 296 w 296"/>
                <a:gd name="T69" fmla="*/ 148 h 296"/>
                <a:gd name="T70" fmla="*/ 295 w 296"/>
                <a:gd name="T71" fmla="*/ 132 h 296"/>
                <a:gd name="T72" fmla="*/ 292 w 296"/>
                <a:gd name="T73" fmla="*/ 117 h 296"/>
                <a:gd name="T74" fmla="*/ 289 w 296"/>
                <a:gd name="T75" fmla="*/ 104 h 296"/>
                <a:gd name="T76" fmla="*/ 284 w 296"/>
                <a:gd name="T77" fmla="*/ 91 h 296"/>
                <a:gd name="T78" fmla="*/ 271 w 296"/>
                <a:gd name="T79" fmla="*/ 65 h 296"/>
                <a:gd name="T80" fmla="*/ 253 w 296"/>
                <a:gd name="T81" fmla="*/ 43 h 296"/>
                <a:gd name="T82" fmla="*/ 240 w 296"/>
                <a:gd name="T83" fmla="*/ 32 h 296"/>
                <a:gd name="T84" fmla="*/ 229 w 296"/>
                <a:gd name="T85" fmla="*/ 24 h 296"/>
                <a:gd name="T86" fmla="*/ 216 w 296"/>
                <a:gd name="T87" fmla="*/ 16 h 296"/>
                <a:gd name="T88" fmla="*/ 205 w 296"/>
                <a:gd name="T89" fmla="*/ 10 h 296"/>
                <a:gd name="T90" fmla="*/ 190 w 296"/>
                <a:gd name="T91" fmla="*/ 5 h 296"/>
                <a:gd name="T92" fmla="*/ 176 w 296"/>
                <a:gd name="T93" fmla="*/ 2 h 296"/>
                <a:gd name="T94" fmla="*/ 162 w 296"/>
                <a:gd name="T95" fmla="*/ 0 h 296"/>
                <a:gd name="T96" fmla="*/ 148 w 296"/>
                <a:gd name="T97" fmla="*/ 0 h 296"/>
                <a:gd name="T98" fmla="*/ 117 w 296"/>
                <a:gd name="T99" fmla="*/ 2 h 296"/>
                <a:gd name="T100" fmla="*/ 91 w 296"/>
                <a:gd name="T101" fmla="*/ 10 h 296"/>
                <a:gd name="T102" fmla="*/ 66 w 296"/>
                <a:gd name="T103" fmla="*/ 24 h 296"/>
                <a:gd name="T104" fmla="*/ 44 w 296"/>
                <a:gd name="T105"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44" y="43"/>
                  </a:moveTo>
                  <a:lnTo>
                    <a:pt x="24" y="65"/>
                  </a:lnTo>
                  <a:lnTo>
                    <a:pt x="10" y="91"/>
                  </a:lnTo>
                  <a:lnTo>
                    <a:pt x="2" y="117"/>
                  </a:lnTo>
                  <a:lnTo>
                    <a:pt x="0" y="148"/>
                  </a:lnTo>
                  <a:lnTo>
                    <a:pt x="0" y="162"/>
                  </a:lnTo>
                  <a:lnTo>
                    <a:pt x="2" y="176"/>
                  </a:lnTo>
                  <a:lnTo>
                    <a:pt x="5" y="190"/>
                  </a:lnTo>
                  <a:lnTo>
                    <a:pt x="10" y="205"/>
                  </a:lnTo>
                  <a:lnTo>
                    <a:pt x="16" y="216"/>
                  </a:lnTo>
                  <a:lnTo>
                    <a:pt x="24" y="229"/>
                  </a:lnTo>
                  <a:lnTo>
                    <a:pt x="33" y="240"/>
                  </a:lnTo>
                  <a:lnTo>
                    <a:pt x="44" y="253"/>
                  </a:lnTo>
                  <a:lnTo>
                    <a:pt x="66" y="271"/>
                  </a:lnTo>
                  <a:lnTo>
                    <a:pt x="91" y="284"/>
                  </a:lnTo>
                  <a:lnTo>
                    <a:pt x="104" y="289"/>
                  </a:lnTo>
                  <a:lnTo>
                    <a:pt x="117" y="292"/>
                  </a:lnTo>
                  <a:lnTo>
                    <a:pt x="132" y="295"/>
                  </a:lnTo>
                  <a:lnTo>
                    <a:pt x="148" y="296"/>
                  </a:lnTo>
                  <a:lnTo>
                    <a:pt x="162" y="295"/>
                  </a:lnTo>
                  <a:lnTo>
                    <a:pt x="176" y="292"/>
                  </a:lnTo>
                  <a:lnTo>
                    <a:pt x="190" y="289"/>
                  </a:lnTo>
                  <a:lnTo>
                    <a:pt x="205" y="284"/>
                  </a:lnTo>
                  <a:lnTo>
                    <a:pt x="216" y="278"/>
                  </a:lnTo>
                  <a:lnTo>
                    <a:pt x="229" y="271"/>
                  </a:lnTo>
                  <a:lnTo>
                    <a:pt x="240" y="262"/>
                  </a:lnTo>
                  <a:lnTo>
                    <a:pt x="253" y="253"/>
                  </a:lnTo>
                  <a:lnTo>
                    <a:pt x="262" y="240"/>
                  </a:lnTo>
                  <a:lnTo>
                    <a:pt x="271" y="229"/>
                  </a:lnTo>
                  <a:lnTo>
                    <a:pt x="278" y="216"/>
                  </a:lnTo>
                  <a:lnTo>
                    <a:pt x="284" y="205"/>
                  </a:lnTo>
                  <a:lnTo>
                    <a:pt x="289" y="190"/>
                  </a:lnTo>
                  <a:lnTo>
                    <a:pt x="292" y="176"/>
                  </a:lnTo>
                  <a:lnTo>
                    <a:pt x="295" y="162"/>
                  </a:lnTo>
                  <a:lnTo>
                    <a:pt x="296" y="148"/>
                  </a:lnTo>
                  <a:lnTo>
                    <a:pt x="295" y="132"/>
                  </a:lnTo>
                  <a:lnTo>
                    <a:pt x="292" y="117"/>
                  </a:lnTo>
                  <a:lnTo>
                    <a:pt x="289" y="104"/>
                  </a:lnTo>
                  <a:lnTo>
                    <a:pt x="284" y="91"/>
                  </a:lnTo>
                  <a:lnTo>
                    <a:pt x="271" y="65"/>
                  </a:lnTo>
                  <a:lnTo>
                    <a:pt x="253" y="43"/>
                  </a:lnTo>
                  <a:lnTo>
                    <a:pt x="240" y="32"/>
                  </a:lnTo>
                  <a:lnTo>
                    <a:pt x="229" y="24"/>
                  </a:lnTo>
                  <a:lnTo>
                    <a:pt x="216" y="16"/>
                  </a:lnTo>
                  <a:lnTo>
                    <a:pt x="205" y="10"/>
                  </a:lnTo>
                  <a:lnTo>
                    <a:pt x="190" y="5"/>
                  </a:lnTo>
                  <a:lnTo>
                    <a:pt x="176" y="2"/>
                  </a:lnTo>
                  <a:lnTo>
                    <a:pt x="162" y="0"/>
                  </a:lnTo>
                  <a:lnTo>
                    <a:pt x="148" y="0"/>
                  </a:lnTo>
                  <a:lnTo>
                    <a:pt x="117" y="2"/>
                  </a:lnTo>
                  <a:lnTo>
                    <a:pt x="91" y="10"/>
                  </a:lnTo>
                  <a:lnTo>
                    <a:pt x="66" y="24"/>
                  </a:lnTo>
                  <a:lnTo>
                    <a:pt x="44" y="43"/>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 name="Freeform 314">
              <a:extLst>
                <a:ext uri="{FF2B5EF4-FFF2-40B4-BE49-F238E27FC236}">
                  <a16:creationId xmlns:a16="http://schemas.microsoft.com/office/drawing/2014/main" id="{57292C20-B123-CB63-995E-685970A92E85}"/>
                </a:ext>
              </a:extLst>
            </p:cNvPr>
            <p:cNvSpPr>
              <a:spLocks/>
            </p:cNvSpPr>
            <p:nvPr/>
          </p:nvSpPr>
          <p:spPr bwMode="auto">
            <a:xfrm>
              <a:off x="7586035" y="3786966"/>
              <a:ext cx="93663" cy="95250"/>
            </a:xfrm>
            <a:custGeom>
              <a:avLst/>
              <a:gdLst>
                <a:gd name="T0" fmla="*/ 44 w 295"/>
                <a:gd name="T1" fmla="*/ 43 h 296"/>
                <a:gd name="T2" fmla="*/ 24 w 295"/>
                <a:gd name="T3" fmla="*/ 65 h 296"/>
                <a:gd name="T4" fmla="*/ 10 w 295"/>
                <a:gd name="T5" fmla="*/ 91 h 296"/>
                <a:gd name="T6" fmla="*/ 2 w 295"/>
                <a:gd name="T7" fmla="*/ 117 h 296"/>
                <a:gd name="T8" fmla="*/ 0 w 295"/>
                <a:gd name="T9" fmla="*/ 148 h 296"/>
                <a:gd name="T10" fmla="*/ 0 w 295"/>
                <a:gd name="T11" fmla="*/ 162 h 296"/>
                <a:gd name="T12" fmla="*/ 2 w 295"/>
                <a:gd name="T13" fmla="*/ 177 h 296"/>
                <a:gd name="T14" fmla="*/ 4 w 295"/>
                <a:gd name="T15" fmla="*/ 190 h 296"/>
                <a:gd name="T16" fmla="*/ 10 w 295"/>
                <a:gd name="T17" fmla="*/ 205 h 296"/>
                <a:gd name="T18" fmla="*/ 16 w 295"/>
                <a:gd name="T19" fmla="*/ 216 h 296"/>
                <a:gd name="T20" fmla="*/ 24 w 295"/>
                <a:gd name="T21" fmla="*/ 229 h 296"/>
                <a:gd name="T22" fmla="*/ 33 w 295"/>
                <a:gd name="T23" fmla="*/ 240 h 296"/>
                <a:gd name="T24" fmla="*/ 44 w 295"/>
                <a:gd name="T25" fmla="*/ 253 h 296"/>
                <a:gd name="T26" fmla="*/ 66 w 295"/>
                <a:gd name="T27" fmla="*/ 271 h 296"/>
                <a:gd name="T28" fmla="*/ 91 w 295"/>
                <a:gd name="T29" fmla="*/ 285 h 296"/>
                <a:gd name="T30" fmla="*/ 103 w 295"/>
                <a:gd name="T31" fmla="*/ 289 h 296"/>
                <a:gd name="T32" fmla="*/ 117 w 295"/>
                <a:gd name="T33" fmla="*/ 293 h 296"/>
                <a:gd name="T34" fmla="*/ 132 w 295"/>
                <a:gd name="T35" fmla="*/ 295 h 296"/>
                <a:gd name="T36" fmla="*/ 147 w 295"/>
                <a:gd name="T37" fmla="*/ 296 h 296"/>
                <a:gd name="T38" fmla="*/ 161 w 295"/>
                <a:gd name="T39" fmla="*/ 295 h 296"/>
                <a:gd name="T40" fmla="*/ 176 w 295"/>
                <a:gd name="T41" fmla="*/ 293 h 296"/>
                <a:gd name="T42" fmla="*/ 190 w 295"/>
                <a:gd name="T43" fmla="*/ 289 h 296"/>
                <a:gd name="T44" fmla="*/ 204 w 295"/>
                <a:gd name="T45" fmla="*/ 285 h 296"/>
                <a:gd name="T46" fmla="*/ 216 w 295"/>
                <a:gd name="T47" fmla="*/ 278 h 296"/>
                <a:gd name="T48" fmla="*/ 228 w 295"/>
                <a:gd name="T49" fmla="*/ 271 h 296"/>
                <a:gd name="T50" fmla="*/ 240 w 295"/>
                <a:gd name="T51" fmla="*/ 262 h 296"/>
                <a:gd name="T52" fmla="*/ 252 w 295"/>
                <a:gd name="T53" fmla="*/ 253 h 296"/>
                <a:gd name="T54" fmla="*/ 261 w 295"/>
                <a:gd name="T55" fmla="*/ 240 h 296"/>
                <a:gd name="T56" fmla="*/ 270 w 295"/>
                <a:gd name="T57" fmla="*/ 229 h 296"/>
                <a:gd name="T58" fmla="*/ 277 w 295"/>
                <a:gd name="T59" fmla="*/ 216 h 296"/>
                <a:gd name="T60" fmla="*/ 284 w 295"/>
                <a:gd name="T61" fmla="*/ 205 h 296"/>
                <a:gd name="T62" fmla="*/ 289 w 295"/>
                <a:gd name="T63" fmla="*/ 190 h 296"/>
                <a:gd name="T64" fmla="*/ 292 w 295"/>
                <a:gd name="T65" fmla="*/ 177 h 296"/>
                <a:gd name="T66" fmla="*/ 294 w 295"/>
                <a:gd name="T67" fmla="*/ 162 h 296"/>
                <a:gd name="T68" fmla="*/ 295 w 295"/>
                <a:gd name="T69" fmla="*/ 148 h 296"/>
                <a:gd name="T70" fmla="*/ 294 w 295"/>
                <a:gd name="T71" fmla="*/ 132 h 296"/>
                <a:gd name="T72" fmla="*/ 292 w 295"/>
                <a:gd name="T73" fmla="*/ 117 h 296"/>
                <a:gd name="T74" fmla="*/ 289 w 295"/>
                <a:gd name="T75" fmla="*/ 104 h 296"/>
                <a:gd name="T76" fmla="*/ 284 w 295"/>
                <a:gd name="T77" fmla="*/ 91 h 296"/>
                <a:gd name="T78" fmla="*/ 270 w 295"/>
                <a:gd name="T79" fmla="*/ 65 h 296"/>
                <a:gd name="T80" fmla="*/ 252 w 295"/>
                <a:gd name="T81" fmla="*/ 43 h 296"/>
                <a:gd name="T82" fmla="*/ 240 w 295"/>
                <a:gd name="T83" fmla="*/ 32 h 296"/>
                <a:gd name="T84" fmla="*/ 228 w 295"/>
                <a:gd name="T85" fmla="*/ 24 h 296"/>
                <a:gd name="T86" fmla="*/ 216 w 295"/>
                <a:gd name="T87" fmla="*/ 16 h 296"/>
                <a:gd name="T88" fmla="*/ 204 w 295"/>
                <a:gd name="T89" fmla="*/ 10 h 296"/>
                <a:gd name="T90" fmla="*/ 190 w 295"/>
                <a:gd name="T91" fmla="*/ 5 h 296"/>
                <a:gd name="T92" fmla="*/ 176 w 295"/>
                <a:gd name="T93" fmla="*/ 3 h 296"/>
                <a:gd name="T94" fmla="*/ 161 w 295"/>
                <a:gd name="T95" fmla="*/ 0 h 296"/>
                <a:gd name="T96" fmla="*/ 147 w 295"/>
                <a:gd name="T97" fmla="*/ 0 h 296"/>
                <a:gd name="T98" fmla="*/ 117 w 295"/>
                <a:gd name="T99" fmla="*/ 3 h 296"/>
                <a:gd name="T100" fmla="*/ 91 w 295"/>
                <a:gd name="T101" fmla="*/ 10 h 296"/>
                <a:gd name="T102" fmla="*/ 66 w 295"/>
                <a:gd name="T103" fmla="*/ 24 h 296"/>
                <a:gd name="T104" fmla="*/ 44 w 295"/>
                <a:gd name="T105"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44" y="43"/>
                  </a:moveTo>
                  <a:lnTo>
                    <a:pt x="24" y="65"/>
                  </a:lnTo>
                  <a:lnTo>
                    <a:pt x="10" y="91"/>
                  </a:lnTo>
                  <a:lnTo>
                    <a:pt x="2" y="117"/>
                  </a:lnTo>
                  <a:lnTo>
                    <a:pt x="0" y="148"/>
                  </a:lnTo>
                  <a:lnTo>
                    <a:pt x="0" y="162"/>
                  </a:lnTo>
                  <a:lnTo>
                    <a:pt x="2" y="177"/>
                  </a:lnTo>
                  <a:lnTo>
                    <a:pt x="4" y="190"/>
                  </a:lnTo>
                  <a:lnTo>
                    <a:pt x="10" y="205"/>
                  </a:lnTo>
                  <a:lnTo>
                    <a:pt x="16" y="216"/>
                  </a:lnTo>
                  <a:lnTo>
                    <a:pt x="24" y="229"/>
                  </a:lnTo>
                  <a:lnTo>
                    <a:pt x="33" y="240"/>
                  </a:lnTo>
                  <a:lnTo>
                    <a:pt x="44" y="253"/>
                  </a:lnTo>
                  <a:lnTo>
                    <a:pt x="66" y="271"/>
                  </a:lnTo>
                  <a:lnTo>
                    <a:pt x="91" y="285"/>
                  </a:lnTo>
                  <a:lnTo>
                    <a:pt x="103" y="289"/>
                  </a:lnTo>
                  <a:lnTo>
                    <a:pt x="117" y="293"/>
                  </a:lnTo>
                  <a:lnTo>
                    <a:pt x="132" y="295"/>
                  </a:lnTo>
                  <a:lnTo>
                    <a:pt x="147" y="296"/>
                  </a:lnTo>
                  <a:lnTo>
                    <a:pt x="161" y="295"/>
                  </a:lnTo>
                  <a:lnTo>
                    <a:pt x="176" y="293"/>
                  </a:lnTo>
                  <a:lnTo>
                    <a:pt x="190" y="289"/>
                  </a:lnTo>
                  <a:lnTo>
                    <a:pt x="204" y="285"/>
                  </a:lnTo>
                  <a:lnTo>
                    <a:pt x="216" y="278"/>
                  </a:lnTo>
                  <a:lnTo>
                    <a:pt x="228" y="271"/>
                  </a:lnTo>
                  <a:lnTo>
                    <a:pt x="240" y="262"/>
                  </a:lnTo>
                  <a:lnTo>
                    <a:pt x="252" y="253"/>
                  </a:lnTo>
                  <a:lnTo>
                    <a:pt x="261" y="240"/>
                  </a:lnTo>
                  <a:lnTo>
                    <a:pt x="270" y="229"/>
                  </a:lnTo>
                  <a:lnTo>
                    <a:pt x="277" y="216"/>
                  </a:lnTo>
                  <a:lnTo>
                    <a:pt x="284" y="205"/>
                  </a:lnTo>
                  <a:lnTo>
                    <a:pt x="289" y="190"/>
                  </a:lnTo>
                  <a:lnTo>
                    <a:pt x="292" y="177"/>
                  </a:lnTo>
                  <a:lnTo>
                    <a:pt x="294" y="162"/>
                  </a:lnTo>
                  <a:lnTo>
                    <a:pt x="295" y="148"/>
                  </a:lnTo>
                  <a:lnTo>
                    <a:pt x="294" y="132"/>
                  </a:lnTo>
                  <a:lnTo>
                    <a:pt x="292" y="117"/>
                  </a:lnTo>
                  <a:lnTo>
                    <a:pt x="289" y="104"/>
                  </a:lnTo>
                  <a:lnTo>
                    <a:pt x="284" y="91"/>
                  </a:lnTo>
                  <a:lnTo>
                    <a:pt x="270" y="65"/>
                  </a:lnTo>
                  <a:lnTo>
                    <a:pt x="252" y="43"/>
                  </a:lnTo>
                  <a:lnTo>
                    <a:pt x="240" y="32"/>
                  </a:lnTo>
                  <a:lnTo>
                    <a:pt x="228" y="24"/>
                  </a:lnTo>
                  <a:lnTo>
                    <a:pt x="216" y="16"/>
                  </a:lnTo>
                  <a:lnTo>
                    <a:pt x="204" y="10"/>
                  </a:lnTo>
                  <a:lnTo>
                    <a:pt x="190" y="5"/>
                  </a:lnTo>
                  <a:lnTo>
                    <a:pt x="176" y="3"/>
                  </a:lnTo>
                  <a:lnTo>
                    <a:pt x="161" y="0"/>
                  </a:lnTo>
                  <a:lnTo>
                    <a:pt x="147" y="0"/>
                  </a:lnTo>
                  <a:lnTo>
                    <a:pt x="117" y="3"/>
                  </a:lnTo>
                  <a:lnTo>
                    <a:pt x="91" y="10"/>
                  </a:lnTo>
                  <a:lnTo>
                    <a:pt x="66" y="24"/>
                  </a:lnTo>
                  <a:lnTo>
                    <a:pt x="44" y="43"/>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4" name="Freeform 315">
              <a:extLst>
                <a:ext uri="{FF2B5EF4-FFF2-40B4-BE49-F238E27FC236}">
                  <a16:creationId xmlns:a16="http://schemas.microsoft.com/office/drawing/2014/main" id="{9FF9C324-69D7-EB26-F890-453A406022CF}"/>
                </a:ext>
              </a:extLst>
            </p:cNvPr>
            <p:cNvSpPr>
              <a:spLocks/>
            </p:cNvSpPr>
            <p:nvPr/>
          </p:nvSpPr>
          <p:spPr bwMode="auto">
            <a:xfrm>
              <a:off x="7670173" y="3856816"/>
              <a:ext cx="93663" cy="95250"/>
            </a:xfrm>
            <a:custGeom>
              <a:avLst/>
              <a:gdLst>
                <a:gd name="T0" fmla="*/ 44 w 295"/>
                <a:gd name="T1" fmla="*/ 43 h 296"/>
                <a:gd name="T2" fmla="*/ 24 w 295"/>
                <a:gd name="T3" fmla="*/ 65 h 296"/>
                <a:gd name="T4" fmla="*/ 10 w 295"/>
                <a:gd name="T5" fmla="*/ 91 h 296"/>
                <a:gd name="T6" fmla="*/ 2 w 295"/>
                <a:gd name="T7" fmla="*/ 117 h 296"/>
                <a:gd name="T8" fmla="*/ 0 w 295"/>
                <a:gd name="T9" fmla="*/ 148 h 296"/>
                <a:gd name="T10" fmla="*/ 0 w 295"/>
                <a:gd name="T11" fmla="*/ 161 h 296"/>
                <a:gd name="T12" fmla="*/ 2 w 295"/>
                <a:gd name="T13" fmla="*/ 176 h 296"/>
                <a:gd name="T14" fmla="*/ 4 w 295"/>
                <a:gd name="T15" fmla="*/ 190 h 296"/>
                <a:gd name="T16" fmla="*/ 10 w 295"/>
                <a:gd name="T17" fmla="*/ 205 h 296"/>
                <a:gd name="T18" fmla="*/ 16 w 295"/>
                <a:gd name="T19" fmla="*/ 216 h 296"/>
                <a:gd name="T20" fmla="*/ 24 w 295"/>
                <a:gd name="T21" fmla="*/ 229 h 296"/>
                <a:gd name="T22" fmla="*/ 33 w 295"/>
                <a:gd name="T23" fmla="*/ 240 h 296"/>
                <a:gd name="T24" fmla="*/ 44 w 295"/>
                <a:gd name="T25" fmla="*/ 252 h 296"/>
                <a:gd name="T26" fmla="*/ 66 w 295"/>
                <a:gd name="T27" fmla="*/ 271 h 296"/>
                <a:gd name="T28" fmla="*/ 91 w 295"/>
                <a:gd name="T29" fmla="*/ 284 h 296"/>
                <a:gd name="T30" fmla="*/ 103 w 295"/>
                <a:gd name="T31" fmla="*/ 289 h 296"/>
                <a:gd name="T32" fmla="*/ 117 w 295"/>
                <a:gd name="T33" fmla="*/ 292 h 296"/>
                <a:gd name="T34" fmla="*/ 132 w 295"/>
                <a:gd name="T35" fmla="*/ 295 h 296"/>
                <a:gd name="T36" fmla="*/ 148 w 295"/>
                <a:gd name="T37" fmla="*/ 296 h 296"/>
                <a:gd name="T38" fmla="*/ 161 w 295"/>
                <a:gd name="T39" fmla="*/ 295 h 296"/>
                <a:gd name="T40" fmla="*/ 176 w 295"/>
                <a:gd name="T41" fmla="*/ 292 h 296"/>
                <a:gd name="T42" fmla="*/ 190 w 295"/>
                <a:gd name="T43" fmla="*/ 289 h 296"/>
                <a:gd name="T44" fmla="*/ 204 w 295"/>
                <a:gd name="T45" fmla="*/ 284 h 296"/>
                <a:gd name="T46" fmla="*/ 216 w 295"/>
                <a:gd name="T47" fmla="*/ 277 h 296"/>
                <a:gd name="T48" fmla="*/ 228 w 295"/>
                <a:gd name="T49" fmla="*/ 271 h 296"/>
                <a:gd name="T50" fmla="*/ 240 w 295"/>
                <a:gd name="T51" fmla="*/ 262 h 296"/>
                <a:gd name="T52" fmla="*/ 252 w 295"/>
                <a:gd name="T53" fmla="*/ 252 h 296"/>
                <a:gd name="T54" fmla="*/ 261 w 295"/>
                <a:gd name="T55" fmla="*/ 240 h 296"/>
                <a:gd name="T56" fmla="*/ 270 w 295"/>
                <a:gd name="T57" fmla="*/ 229 h 296"/>
                <a:gd name="T58" fmla="*/ 277 w 295"/>
                <a:gd name="T59" fmla="*/ 216 h 296"/>
                <a:gd name="T60" fmla="*/ 284 w 295"/>
                <a:gd name="T61" fmla="*/ 205 h 296"/>
                <a:gd name="T62" fmla="*/ 289 w 295"/>
                <a:gd name="T63" fmla="*/ 190 h 296"/>
                <a:gd name="T64" fmla="*/ 292 w 295"/>
                <a:gd name="T65" fmla="*/ 176 h 296"/>
                <a:gd name="T66" fmla="*/ 294 w 295"/>
                <a:gd name="T67" fmla="*/ 161 h 296"/>
                <a:gd name="T68" fmla="*/ 295 w 295"/>
                <a:gd name="T69" fmla="*/ 148 h 296"/>
                <a:gd name="T70" fmla="*/ 294 w 295"/>
                <a:gd name="T71" fmla="*/ 132 h 296"/>
                <a:gd name="T72" fmla="*/ 292 w 295"/>
                <a:gd name="T73" fmla="*/ 117 h 296"/>
                <a:gd name="T74" fmla="*/ 289 w 295"/>
                <a:gd name="T75" fmla="*/ 103 h 296"/>
                <a:gd name="T76" fmla="*/ 284 w 295"/>
                <a:gd name="T77" fmla="*/ 91 h 296"/>
                <a:gd name="T78" fmla="*/ 270 w 295"/>
                <a:gd name="T79" fmla="*/ 65 h 296"/>
                <a:gd name="T80" fmla="*/ 252 w 295"/>
                <a:gd name="T81" fmla="*/ 43 h 296"/>
                <a:gd name="T82" fmla="*/ 240 w 295"/>
                <a:gd name="T83" fmla="*/ 32 h 296"/>
                <a:gd name="T84" fmla="*/ 228 w 295"/>
                <a:gd name="T85" fmla="*/ 24 h 296"/>
                <a:gd name="T86" fmla="*/ 216 w 295"/>
                <a:gd name="T87" fmla="*/ 16 h 296"/>
                <a:gd name="T88" fmla="*/ 204 w 295"/>
                <a:gd name="T89" fmla="*/ 10 h 296"/>
                <a:gd name="T90" fmla="*/ 190 w 295"/>
                <a:gd name="T91" fmla="*/ 4 h 296"/>
                <a:gd name="T92" fmla="*/ 176 w 295"/>
                <a:gd name="T93" fmla="*/ 2 h 296"/>
                <a:gd name="T94" fmla="*/ 161 w 295"/>
                <a:gd name="T95" fmla="*/ 0 h 296"/>
                <a:gd name="T96" fmla="*/ 148 w 295"/>
                <a:gd name="T97" fmla="*/ 0 h 296"/>
                <a:gd name="T98" fmla="*/ 117 w 295"/>
                <a:gd name="T99" fmla="*/ 2 h 296"/>
                <a:gd name="T100" fmla="*/ 91 w 295"/>
                <a:gd name="T101" fmla="*/ 10 h 296"/>
                <a:gd name="T102" fmla="*/ 66 w 295"/>
                <a:gd name="T103" fmla="*/ 24 h 296"/>
                <a:gd name="T104" fmla="*/ 44 w 295"/>
                <a:gd name="T105"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44" y="43"/>
                  </a:moveTo>
                  <a:lnTo>
                    <a:pt x="24" y="65"/>
                  </a:lnTo>
                  <a:lnTo>
                    <a:pt x="10" y="91"/>
                  </a:lnTo>
                  <a:lnTo>
                    <a:pt x="2" y="117"/>
                  </a:lnTo>
                  <a:lnTo>
                    <a:pt x="0" y="148"/>
                  </a:lnTo>
                  <a:lnTo>
                    <a:pt x="0" y="161"/>
                  </a:lnTo>
                  <a:lnTo>
                    <a:pt x="2" y="176"/>
                  </a:lnTo>
                  <a:lnTo>
                    <a:pt x="4" y="190"/>
                  </a:lnTo>
                  <a:lnTo>
                    <a:pt x="10" y="205"/>
                  </a:lnTo>
                  <a:lnTo>
                    <a:pt x="16" y="216"/>
                  </a:lnTo>
                  <a:lnTo>
                    <a:pt x="24" y="229"/>
                  </a:lnTo>
                  <a:lnTo>
                    <a:pt x="33" y="240"/>
                  </a:lnTo>
                  <a:lnTo>
                    <a:pt x="44" y="252"/>
                  </a:lnTo>
                  <a:lnTo>
                    <a:pt x="66" y="271"/>
                  </a:lnTo>
                  <a:lnTo>
                    <a:pt x="91" y="284"/>
                  </a:lnTo>
                  <a:lnTo>
                    <a:pt x="103" y="289"/>
                  </a:lnTo>
                  <a:lnTo>
                    <a:pt x="117" y="292"/>
                  </a:lnTo>
                  <a:lnTo>
                    <a:pt x="132" y="295"/>
                  </a:lnTo>
                  <a:lnTo>
                    <a:pt x="148" y="296"/>
                  </a:lnTo>
                  <a:lnTo>
                    <a:pt x="161" y="295"/>
                  </a:lnTo>
                  <a:lnTo>
                    <a:pt x="176" y="292"/>
                  </a:lnTo>
                  <a:lnTo>
                    <a:pt x="190" y="289"/>
                  </a:lnTo>
                  <a:lnTo>
                    <a:pt x="204" y="284"/>
                  </a:lnTo>
                  <a:lnTo>
                    <a:pt x="216" y="277"/>
                  </a:lnTo>
                  <a:lnTo>
                    <a:pt x="228" y="271"/>
                  </a:lnTo>
                  <a:lnTo>
                    <a:pt x="240" y="262"/>
                  </a:lnTo>
                  <a:lnTo>
                    <a:pt x="252" y="252"/>
                  </a:lnTo>
                  <a:lnTo>
                    <a:pt x="261" y="240"/>
                  </a:lnTo>
                  <a:lnTo>
                    <a:pt x="270" y="229"/>
                  </a:lnTo>
                  <a:lnTo>
                    <a:pt x="277" y="216"/>
                  </a:lnTo>
                  <a:lnTo>
                    <a:pt x="284" y="205"/>
                  </a:lnTo>
                  <a:lnTo>
                    <a:pt x="289" y="190"/>
                  </a:lnTo>
                  <a:lnTo>
                    <a:pt x="292" y="176"/>
                  </a:lnTo>
                  <a:lnTo>
                    <a:pt x="294" y="161"/>
                  </a:lnTo>
                  <a:lnTo>
                    <a:pt x="295" y="148"/>
                  </a:lnTo>
                  <a:lnTo>
                    <a:pt x="294" y="132"/>
                  </a:lnTo>
                  <a:lnTo>
                    <a:pt x="292" y="117"/>
                  </a:lnTo>
                  <a:lnTo>
                    <a:pt x="289" y="103"/>
                  </a:lnTo>
                  <a:lnTo>
                    <a:pt x="284" y="91"/>
                  </a:lnTo>
                  <a:lnTo>
                    <a:pt x="270" y="65"/>
                  </a:lnTo>
                  <a:lnTo>
                    <a:pt x="252" y="43"/>
                  </a:lnTo>
                  <a:lnTo>
                    <a:pt x="240" y="32"/>
                  </a:lnTo>
                  <a:lnTo>
                    <a:pt x="228" y="24"/>
                  </a:lnTo>
                  <a:lnTo>
                    <a:pt x="216" y="16"/>
                  </a:lnTo>
                  <a:lnTo>
                    <a:pt x="204" y="10"/>
                  </a:lnTo>
                  <a:lnTo>
                    <a:pt x="190" y="4"/>
                  </a:lnTo>
                  <a:lnTo>
                    <a:pt x="176" y="2"/>
                  </a:lnTo>
                  <a:lnTo>
                    <a:pt x="161" y="0"/>
                  </a:lnTo>
                  <a:lnTo>
                    <a:pt x="148" y="0"/>
                  </a:lnTo>
                  <a:lnTo>
                    <a:pt x="117" y="2"/>
                  </a:lnTo>
                  <a:lnTo>
                    <a:pt x="91" y="10"/>
                  </a:lnTo>
                  <a:lnTo>
                    <a:pt x="66" y="24"/>
                  </a:lnTo>
                  <a:lnTo>
                    <a:pt x="44" y="43"/>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5" name="Freeform 316">
              <a:extLst>
                <a:ext uri="{FF2B5EF4-FFF2-40B4-BE49-F238E27FC236}">
                  <a16:creationId xmlns:a16="http://schemas.microsoft.com/office/drawing/2014/main" id="{902E27A9-DBAC-38C4-1D5C-21FBEC5A93A3}"/>
                </a:ext>
              </a:extLst>
            </p:cNvPr>
            <p:cNvSpPr>
              <a:spLocks/>
            </p:cNvSpPr>
            <p:nvPr/>
          </p:nvSpPr>
          <p:spPr bwMode="auto">
            <a:xfrm>
              <a:off x="7911473" y="3817129"/>
              <a:ext cx="93663" cy="95250"/>
            </a:xfrm>
            <a:custGeom>
              <a:avLst/>
              <a:gdLst>
                <a:gd name="T0" fmla="*/ 45 w 296"/>
                <a:gd name="T1" fmla="*/ 43 h 296"/>
                <a:gd name="T2" fmla="*/ 24 w 296"/>
                <a:gd name="T3" fmla="*/ 65 h 296"/>
                <a:gd name="T4" fmla="*/ 11 w 296"/>
                <a:gd name="T5" fmla="*/ 91 h 296"/>
                <a:gd name="T6" fmla="*/ 3 w 296"/>
                <a:gd name="T7" fmla="*/ 117 h 296"/>
                <a:gd name="T8" fmla="*/ 0 w 296"/>
                <a:gd name="T9" fmla="*/ 148 h 296"/>
                <a:gd name="T10" fmla="*/ 0 w 296"/>
                <a:gd name="T11" fmla="*/ 161 h 296"/>
                <a:gd name="T12" fmla="*/ 3 w 296"/>
                <a:gd name="T13" fmla="*/ 176 h 296"/>
                <a:gd name="T14" fmla="*/ 5 w 296"/>
                <a:gd name="T15" fmla="*/ 190 h 296"/>
                <a:gd name="T16" fmla="*/ 11 w 296"/>
                <a:gd name="T17" fmla="*/ 205 h 296"/>
                <a:gd name="T18" fmla="*/ 16 w 296"/>
                <a:gd name="T19" fmla="*/ 216 h 296"/>
                <a:gd name="T20" fmla="*/ 24 w 296"/>
                <a:gd name="T21" fmla="*/ 228 h 296"/>
                <a:gd name="T22" fmla="*/ 33 w 296"/>
                <a:gd name="T23" fmla="*/ 240 h 296"/>
                <a:gd name="T24" fmla="*/ 45 w 296"/>
                <a:gd name="T25" fmla="*/ 252 h 296"/>
                <a:gd name="T26" fmla="*/ 66 w 296"/>
                <a:gd name="T27" fmla="*/ 271 h 296"/>
                <a:gd name="T28" fmla="*/ 91 w 296"/>
                <a:gd name="T29" fmla="*/ 284 h 296"/>
                <a:gd name="T30" fmla="*/ 104 w 296"/>
                <a:gd name="T31" fmla="*/ 289 h 296"/>
                <a:gd name="T32" fmla="*/ 118 w 296"/>
                <a:gd name="T33" fmla="*/ 292 h 296"/>
                <a:gd name="T34" fmla="*/ 132 w 296"/>
                <a:gd name="T35" fmla="*/ 294 h 296"/>
                <a:gd name="T36" fmla="*/ 148 w 296"/>
                <a:gd name="T37" fmla="*/ 296 h 296"/>
                <a:gd name="T38" fmla="*/ 162 w 296"/>
                <a:gd name="T39" fmla="*/ 294 h 296"/>
                <a:gd name="T40" fmla="*/ 177 w 296"/>
                <a:gd name="T41" fmla="*/ 292 h 296"/>
                <a:gd name="T42" fmla="*/ 190 w 296"/>
                <a:gd name="T43" fmla="*/ 289 h 296"/>
                <a:gd name="T44" fmla="*/ 205 w 296"/>
                <a:gd name="T45" fmla="*/ 284 h 296"/>
                <a:gd name="T46" fmla="*/ 216 w 296"/>
                <a:gd name="T47" fmla="*/ 277 h 296"/>
                <a:gd name="T48" fmla="*/ 229 w 296"/>
                <a:gd name="T49" fmla="*/ 271 h 296"/>
                <a:gd name="T50" fmla="*/ 240 w 296"/>
                <a:gd name="T51" fmla="*/ 261 h 296"/>
                <a:gd name="T52" fmla="*/ 253 w 296"/>
                <a:gd name="T53" fmla="*/ 252 h 296"/>
                <a:gd name="T54" fmla="*/ 262 w 296"/>
                <a:gd name="T55" fmla="*/ 240 h 296"/>
                <a:gd name="T56" fmla="*/ 271 w 296"/>
                <a:gd name="T57" fmla="*/ 228 h 296"/>
                <a:gd name="T58" fmla="*/ 278 w 296"/>
                <a:gd name="T59" fmla="*/ 216 h 296"/>
                <a:gd name="T60" fmla="*/ 285 w 296"/>
                <a:gd name="T61" fmla="*/ 205 h 296"/>
                <a:gd name="T62" fmla="*/ 289 w 296"/>
                <a:gd name="T63" fmla="*/ 190 h 296"/>
                <a:gd name="T64" fmla="*/ 293 w 296"/>
                <a:gd name="T65" fmla="*/ 176 h 296"/>
                <a:gd name="T66" fmla="*/ 295 w 296"/>
                <a:gd name="T67" fmla="*/ 161 h 296"/>
                <a:gd name="T68" fmla="*/ 296 w 296"/>
                <a:gd name="T69" fmla="*/ 148 h 296"/>
                <a:gd name="T70" fmla="*/ 295 w 296"/>
                <a:gd name="T71" fmla="*/ 132 h 296"/>
                <a:gd name="T72" fmla="*/ 293 w 296"/>
                <a:gd name="T73" fmla="*/ 117 h 296"/>
                <a:gd name="T74" fmla="*/ 289 w 296"/>
                <a:gd name="T75" fmla="*/ 103 h 296"/>
                <a:gd name="T76" fmla="*/ 285 w 296"/>
                <a:gd name="T77" fmla="*/ 91 h 296"/>
                <a:gd name="T78" fmla="*/ 271 w 296"/>
                <a:gd name="T79" fmla="*/ 65 h 296"/>
                <a:gd name="T80" fmla="*/ 253 w 296"/>
                <a:gd name="T81" fmla="*/ 43 h 296"/>
                <a:gd name="T82" fmla="*/ 240 w 296"/>
                <a:gd name="T83" fmla="*/ 32 h 296"/>
                <a:gd name="T84" fmla="*/ 229 w 296"/>
                <a:gd name="T85" fmla="*/ 24 h 296"/>
                <a:gd name="T86" fmla="*/ 216 w 296"/>
                <a:gd name="T87" fmla="*/ 16 h 296"/>
                <a:gd name="T88" fmla="*/ 205 w 296"/>
                <a:gd name="T89" fmla="*/ 10 h 296"/>
                <a:gd name="T90" fmla="*/ 190 w 296"/>
                <a:gd name="T91" fmla="*/ 4 h 296"/>
                <a:gd name="T92" fmla="*/ 177 w 296"/>
                <a:gd name="T93" fmla="*/ 2 h 296"/>
                <a:gd name="T94" fmla="*/ 162 w 296"/>
                <a:gd name="T95" fmla="*/ 0 h 296"/>
                <a:gd name="T96" fmla="*/ 148 w 296"/>
                <a:gd name="T97" fmla="*/ 0 h 296"/>
                <a:gd name="T98" fmla="*/ 118 w 296"/>
                <a:gd name="T99" fmla="*/ 2 h 296"/>
                <a:gd name="T100" fmla="*/ 91 w 296"/>
                <a:gd name="T101" fmla="*/ 10 h 296"/>
                <a:gd name="T102" fmla="*/ 66 w 296"/>
                <a:gd name="T103" fmla="*/ 24 h 296"/>
                <a:gd name="T104" fmla="*/ 45 w 296"/>
                <a:gd name="T105"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45" y="43"/>
                  </a:moveTo>
                  <a:lnTo>
                    <a:pt x="24" y="65"/>
                  </a:lnTo>
                  <a:lnTo>
                    <a:pt x="11" y="91"/>
                  </a:lnTo>
                  <a:lnTo>
                    <a:pt x="3" y="117"/>
                  </a:lnTo>
                  <a:lnTo>
                    <a:pt x="0" y="148"/>
                  </a:lnTo>
                  <a:lnTo>
                    <a:pt x="0" y="161"/>
                  </a:lnTo>
                  <a:lnTo>
                    <a:pt x="3" y="176"/>
                  </a:lnTo>
                  <a:lnTo>
                    <a:pt x="5" y="190"/>
                  </a:lnTo>
                  <a:lnTo>
                    <a:pt x="11" y="205"/>
                  </a:lnTo>
                  <a:lnTo>
                    <a:pt x="16" y="216"/>
                  </a:lnTo>
                  <a:lnTo>
                    <a:pt x="24" y="228"/>
                  </a:lnTo>
                  <a:lnTo>
                    <a:pt x="33" y="240"/>
                  </a:lnTo>
                  <a:lnTo>
                    <a:pt x="45" y="252"/>
                  </a:lnTo>
                  <a:lnTo>
                    <a:pt x="66" y="271"/>
                  </a:lnTo>
                  <a:lnTo>
                    <a:pt x="91" y="284"/>
                  </a:lnTo>
                  <a:lnTo>
                    <a:pt x="104" y="289"/>
                  </a:lnTo>
                  <a:lnTo>
                    <a:pt x="118" y="292"/>
                  </a:lnTo>
                  <a:lnTo>
                    <a:pt x="132" y="294"/>
                  </a:lnTo>
                  <a:lnTo>
                    <a:pt x="148" y="296"/>
                  </a:lnTo>
                  <a:lnTo>
                    <a:pt x="162" y="294"/>
                  </a:lnTo>
                  <a:lnTo>
                    <a:pt x="177" y="292"/>
                  </a:lnTo>
                  <a:lnTo>
                    <a:pt x="190" y="289"/>
                  </a:lnTo>
                  <a:lnTo>
                    <a:pt x="205" y="284"/>
                  </a:lnTo>
                  <a:lnTo>
                    <a:pt x="216" y="277"/>
                  </a:lnTo>
                  <a:lnTo>
                    <a:pt x="229" y="271"/>
                  </a:lnTo>
                  <a:lnTo>
                    <a:pt x="240" y="261"/>
                  </a:lnTo>
                  <a:lnTo>
                    <a:pt x="253" y="252"/>
                  </a:lnTo>
                  <a:lnTo>
                    <a:pt x="262" y="240"/>
                  </a:lnTo>
                  <a:lnTo>
                    <a:pt x="271" y="228"/>
                  </a:lnTo>
                  <a:lnTo>
                    <a:pt x="278" y="216"/>
                  </a:lnTo>
                  <a:lnTo>
                    <a:pt x="285" y="205"/>
                  </a:lnTo>
                  <a:lnTo>
                    <a:pt x="289" y="190"/>
                  </a:lnTo>
                  <a:lnTo>
                    <a:pt x="293" y="176"/>
                  </a:lnTo>
                  <a:lnTo>
                    <a:pt x="295" y="161"/>
                  </a:lnTo>
                  <a:lnTo>
                    <a:pt x="296" y="148"/>
                  </a:lnTo>
                  <a:lnTo>
                    <a:pt x="295" y="132"/>
                  </a:lnTo>
                  <a:lnTo>
                    <a:pt x="293" y="117"/>
                  </a:lnTo>
                  <a:lnTo>
                    <a:pt x="289" y="103"/>
                  </a:lnTo>
                  <a:lnTo>
                    <a:pt x="285" y="91"/>
                  </a:lnTo>
                  <a:lnTo>
                    <a:pt x="271" y="65"/>
                  </a:lnTo>
                  <a:lnTo>
                    <a:pt x="253" y="43"/>
                  </a:lnTo>
                  <a:lnTo>
                    <a:pt x="240" y="32"/>
                  </a:lnTo>
                  <a:lnTo>
                    <a:pt x="229" y="24"/>
                  </a:lnTo>
                  <a:lnTo>
                    <a:pt x="216" y="16"/>
                  </a:lnTo>
                  <a:lnTo>
                    <a:pt x="205" y="10"/>
                  </a:lnTo>
                  <a:lnTo>
                    <a:pt x="190" y="4"/>
                  </a:lnTo>
                  <a:lnTo>
                    <a:pt x="177" y="2"/>
                  </a:lnTo>
                  <a:lnTo>
                    <a:pt x="162" y="0"/>
                  </a:lnTo>
                  <a:lnTo>
                    <a:pt x="148" y="0"/>
                  </a:lnTo>
                  <a:lnTo>
                    <a:pt x="118" y="2"/>
                  </a:lnTo>
                  <a:lnTo>
                    <a:pt x="91" y="10"/>
                  </a:lnTo>
                  <a:lnTo>
                    <a:pt x="66" y="24"/>
                  </a:lnTo>
                  <a:lnTo>
                    <a:pt x="45" y="43"/>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6" name="Freeform 317">
              <a:extLst>
                <a:ext uri="{FF2B5EF4-FFF2-40B4-BE49-F238E27FC236}">
                  <a16:creationId xmlns:a16="http://schemas.microsoft.com/office/drawing/2014/main" id="{3F8B8DFE-CA6B-18BA-16BC-3EE44E7D2BE8}"/>
                </a:ext>
              </a:extLst>
            </p:cNvPr>
            <p:cNvSpPr>
              <a:spLocks/>
            </p:cNvSpPr>
            <p:nvPr/>
          </p:nvSpPr>
          <p:spPr bwMode="auto">
            <a:xfrm>
              <a:off x="8152773" y="3867929"/>
              <a:ext cx="93663" cy="93662"/>
            </a:xfrm>
            <a:custGeom>
              <a:avLst/>
              <a:gdLst>
                <a:gd name="T0" fmla="*/ 44 w 296"/>
                <a:gd name="T1" fmla="*/ 43 h 296"/>
                <a:gd name="T2" fmla="*/ 24 w 296"/>
                <a:gd name="T3" fmla="*/ 65 h 296"/>
                <a:gd name="T4" fmla="*/ 10 w 296"/>
                <a:gd name="T5" fmla="*/ 91 h 296"/>
                <a:gd name="T6" fmla="*/ 2 w 296"/>
                <a:gd name="T7" fmla="*/ 117 h 296"/>
                <a:gd name="T8" fmla="*/ 0 w 296"/>
                <a:gd name="T9" fmla="*/ 148 h 296"/>
                <a:gd name="T10" fmla="*/ 0 w 296"/>
                <a:gd name="T11" fmla="*/ 161 h 296"/>
                <a:gd name="T12" fmla="*/ 2 w 296"/>
                <a:gd name="T13" fmla="*/ 176 h 296"/>
                <a:gd name="T14" fmla="*/ 5 w 296"/>
                <a:gd name="T15" fmla="*/ 190 h 296"/>
                <a:gd name="T16" fmla="*/ 10 w 296"/>
                <a:gd name="T17" fmla="*/ 205 h 296"/>
                <a:gd name="T18" fmla="*/ 16 w 296"/>
                <a:gd name="T19" fmla="*/ 216 h 296"/>
                <a:gd name="T20" fmla="*/ 24 w 296"/>
                <a:gd name="T21" fmla="*/ 228 h 296"/>
                <a:gd name="T22" fmla="*/ 33 w 296"/>
                <a:gd name="T23" fmla="*/ 240 h 296"/>
                <a:gd name="T24" fmla="*/ 44 w 296"/>
                <a:gd name="T25" fmla="*/ 252 h 296"/>
                <a:gd name="T26" fmla="*/ 66 w 296"/>
                <a:gd name="T27" fmla="*/ 271 h 296"/>
                <a:gd name="T28" fmla="*/ 91 w 296"/>
                <a:gd name="T29" fmla="*/ 284 h 296"/>
                <a:gd name="T30" fmla="*/ 104 w 296"/>
                <a:gd name="T31" fmla="*/ 289 h 296"/>
                <a:gd name="T32" fmla="*/ 117 w 296"/>
                <a:gd name="T33" fmla="*/ 292 h 296"/>
                <a:gd name="T34" fmla="*/ 132 w 296"/>
                <a:gd name="T35" fmla="*/ 294 h 296"/>
                <a:gd name="T36" fmla="*/ 148 w 296"/>
                <a:gd name="T37" fmla="*/ 296 h 296"/>
                <a:gd name="T38" fmla="*/ 162 w 296"/>
                <a:gd name="T39" fmla="*/ 294 h 296"/>
                <a:gd name="T40" fmla="*/ 176 w 296"/>
                <a:gd name="T41" fmla="*/ 292 h 296"/>
                <a:gd name="T42" fmla="*/ 190 w 296"/>
                <a:gd name="T43" fmla="*/ 289 h 296"/>
                <a:gd name="T44" fmla="*/ 205 w 296"/>
                <a:gd name="T45" fmla="*/ 284 h 296"/>
                <a:gd name="T46" fmla="*/ 216 w 296"/>
                <a:gd name="T47" fmla="*/ 277 h 296"/>
                <a:gd name="T48" fmla="*/ 229 w 296"/>
                <a:gd name="T49" fmla="*/ 271 h 296"/>
                <a:gd name="T50" fmla="*/ 240 w 296"/>
                <a:gd name="T51" fmla="*/ 261 h 296"/>
                <a:gd name="T52" fmla="*/ 253 w 296"/>
                <a:gd name="T53" fmla="*/ 252 h 296"/>
                <a:gd name="T54" fmla="*/ 262 w 296"/>
                <a:gd name="T55" fmla="*/ 240 h 296"/>
                <a:gd name="T56" fmla="*/ 271 w 296"/>
                <a:gd name="T57" fmla="*/ 228 h 296"/>
                <a:gd name="T58" fmla="*/ 278 w 296"/>
                <a:gd name="T59" fmla="*/ 216 h 296"/>
                <a:gd name="T60" fmla="*/ 284 w 296"/>
                <a:gd name="T61" fmla="*/ 205 h 296"/>
                <a:gd name="T62" fmla="*/ 289 w 296"/>
                <a:gd name="T63" fmla="*/ 190 h 296"/>
                <a:gd name="T64" fmla="*/ 292 w 296"/>
                <a:gd name="T65" fmla="*/ 176 h 296"/>
                <a:gd name="T66" fmla="*/ 295 w 296"/>
                <a:gd name="T67" fmla="*/ 161 h 296"/>
                <a:gd name="T68" fmla="*/ 296 w 296"/>
                <a:gd name="T69" fmla="*/ 148 h 296"/>
                <a:gd name="T70" fmla="*/ 295 w 296"/>
                <a:gd name="T71" fmla="*/ 132 h 296"/>
                <a:gd name="T72" fmla="*/ 292 w 296"/>
                <a:gd name="T73" fmla="*/ 117 h 296"/>
                <a:gd name="T74" fmla="*/ 289 w 296"/>
                <a:gd name="T75" fmla="*/ 103 h 296"/>
                <a:gd name="T76" fmla="*/ 284 w 296"/>
                <a:gd name="T77" fmla="*/ 91 h 296"/>
                <a:gd name="T78" fmla="*/ 271 w 296"/>
                <a:gd name="T79" fmla="*/ 65 h 296"/>
                <a:gd name="T80" fmla="*/ 253 w 296"/>
                <a:gd name="T81" fmla="*/ 43 h 296"/>
                <a:gd name="T82" fmla="*/ 240 w 296"/>
                <a:gd name="T83" fmla="*/ 32 h 296"/>
                <a:gd name="T84" fmla="*/ 229 w 296"/>
                <a:gd name="T85" fmla="*/ 24 h 296"/>
                <a:gd name="T86" fmla="*/ 216 w 296"/>
                <a:gd name="T87" fmla="*/ 16 h 296"/>
                <a:gd name="T88" fmla="*/ 205 w 296"/>
                <a:gd name="T89" fmla="*/ 10 h 296"/>
                <a:gd name="T90" fmla="*/ 190 w 296"/>
                <a:gd name="T91" fmla="*/ 4 h 296"/>
                <a:gd name="T92" fmla="*/ 176 w 296"/>
                <a:gd name="T93" fmla="*/ 2 h 296"/>
                <a:gd name="T94" fmla="*/ 162 w 296"/>
                <a:gd name="T95" fmla="*/ 0 h 296"/>
                <a:gd name="T96" fmla="*/ 148 w 296"/>
                <a:gd name="T97" fmla="*/ 0 h 296"/>
                <a:gd name="T98" fmla="*/ 117 w 296"/>
                <a:gd name="T99" fmla="*/ 2 h 296"/>
                <a:gd name="T100" fmla="*/ 91 w 296"/>
                <a:gd name="T101" fmla="*/ 10 h 296"/>
                <a:gd name="T102" fmla="*/ 66 w 296"/>
                <a:gd name="T103" fmla="*/ 24 h 296"/>
                <a:gd name="T104" fmla="*/ 44 w 296"/>
                <a:gd name="T105"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44" y="43"/>
                  </a:moveTo>
                  <a:lnTo>
                    <a:pt x="24" y="65"/>
                  </a:lnTo>
                  <a:lnTo>
                    <a:pt x="10" y="91"/>
                  </a:lnTo>
                  <a:lnTo>
                    <a:pt x="2" y="117"/>
                  </a:lnTo>
                  <a:lnTo>
                    <a:pt x="0" y="148"/>
                  </a:lnTo>
                  <a:lnTo>
                    <a:pt x="0" y="161"/>
                  </a:lnTo>
                  <a:lnTo>
                    <a:pt x="2" y="176"/>
                  </a:lnTo>
                  <a:lnTo>
                    <a:pt x="5" y="190"/>
                  </a:lnTo>
                  <a:lnTo>
                    <a:pt x="10" y="205"/>
                  </a:lnTo>
                  <a:lnTo>
                    <a:pt x="16" y="216"/>
                  </a:lnTo>
                  <a:lnTo>
                    <a:pt x="24" y="228"/>
                  </a:lnTo>
                  <a:lnTo>
                    <a:pt x="33" y="240"/>
                  </a:lnTo>
                  <a:lnTo>
                    <a:pt x="44" y="252"/>
                  </a:lnTo>
                  <a:lnTo>
                    <a:pt x="66" y="271"/>
                  </a:lnTo>
                  <a:lnTo>
                    <a:pt x="91" y="284"/>
                  </a:lnTo>
                  <a:lnTo>
                    <a:pt x="104" y="289"/>
                  </a:lnTo>
                  <a:lnTo>
                    <a:pt x="117" y="292"/>
                  </a:lnTo>
                  <a:lnTo>
                    <a:pt x="132" y="294"/>
                  </a:lnTo>
                  <a:lnTo>
                    <a:pt x="148" y="296"/>
                  </a:lnTo>
                  <a:lnTo>
                    <a:pt x="162" y="294"/>
                  </a:lnTo>
                  <a:lnTo>
                    <a:pt x="176" y="292"/>
                  </a:lnTo>
                  <a:lnTo>
                    <a:pt x="190" y="289"/>
                  </a:lnTo>
                  <a:lnTo>
                    <a:pt x="205" y="284"/>
                  </a:lnTo>
                  <a:lnTo>
                    <a:pt x="216" y="277"/>
                  </a:lnTo>
                  <a:lnTo>
                    <a:pt x="229" y="271"/>
                  </a:lnTo>
                  <a:lnTo>
                    <a:pt x="240" y="261"/>
                  </a:lnTo>
                  <a:lnTo>
                    <a:pt x="253" y="252"/>
                  </a:lnTo>
                  <a:lnTo>
                    <a:pt x="262" y="240"/>
                  </a:lnTo>
                  <a:lnTo>
                    <a:pt x="271" y="228"/>
                  </a:lnTo>
                  <a:lnTo>
                    <a:pt x="278" y="216"/>
                  </a:lnTo>
                  <a:lnTo>
                    <a:pt x="284" y="205"/>
                  </a:lnTo>
                  <a:lnTo>
                    <a:pt x="289" y="190"/>
                  </a:lnTo>
                  <a:lnTo>
                    <a:pt x="292" y="176"/>
                  </a:lnTo>
                  <a:lnTo>
                    <a:pt x="295" y="161"/>
                  </a:lnTo>
                  <a:lnTo>
                    <a:pt x="296" y="148"/>
                  </a:lnTo>
                  <a:lnTo>
                    <a:pt x="295" y="132"/>
                  </a:lnTo>
                  <a:lnTo>
                    <a:pt x="292" y="117"/>
                  </a:lnTo>
                  <a:lnTo>
                    <a:pt x="289" y="103"/>
                  </a:lnTo>
                  <a:lnTo>
                    <a:pt x="284" y="91"/>
                  </a:lnTo>
                  <a:lnTo>
                    <a:pt x="271" y="65"/>
                  </a:lnTo>
                  <a:lnTo>
                    <a:pt x="253" y="43"/>
                  </a:lnTo>
                  <a:lnTo>
                    <a:pt x="240" y="32"/>
                  </a:lnTo>
                  <a:lnTo>
                    <a:pt x="229" y="24"/>
                  </a:lnTo>
                  <a:lnTo>
                    <a:pt x="216" y="16"/>
                  </a:lnTo>
                  <a:lnTo>
                    <a:pt x="205" y="10"/>
                  </a:lnTo>
                  <a:lnTo>
                    <a:pt x="190" y="4"/>
                  </a:lnTo>
                  <a:lnTo>
                    <a:pt x="176" y="2"/>
                  </a:lnTo>
                  <a:lnTo>
                    <a:pt x="162" y="0"/>
                  </a:lnTo>
                  <a:lnTo>
                    <a:pt x="148" y="0"/>
                  </a:lnTo>
                  <a:lnTo>
                    <a:pt x="117" y="2"/>
                  </a:lnTo>
                  <a:lnTo>
                    <a:pt x="91" y="10"/>
                  </a:lnTo>
                  <a:lnTo>
                    <a:pt x="66" y="24"/>
                  </a:lnTo>
                  <a:lnTo>
                    <a:pt x="44" y="43"/>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7" name="Freeform 318">
              <a:extLst>
                <a:ext uri="{FF2B5EF4-FFF2-40B4-BE49-F238E27FC236}">
                  <a16:creationId xmlns:a16="http://schemas.microsoft.com/office/drawing/2014/main" id="{CEF8AE4C-19A7-8339-576F-92CD0E1139C2}"/>
                </a:ext>
              </a:extLst>
            </p:cNvPr>
            <p:cNvSpPr>
              <a:spLocks/>
            </p:cNvSpPr>
            <p:nvPr/>
          </p:nvSpPr>
          <p:spPr bwMode="auto">
            <a:xfrm>
              <a:off x="8390898" y="3907616"/>
              <a:ext cx="93663" cy="93662"/>
            </a:xfrm>
            <a:custGeom>
              <a:avLst/>
              <a:gdLst>
                <a:gd name="T0" fmla="*/ 44 w 295"/>
                <a:gd name="T1" fmla="*/ 43 h 296"/>
                <a:gd name="T2" fmla="*/ 24 w 295"/>
                <a:gd name="T3" fmla="*/ 65 h 296"/>
                <a:gd name="T4" fmla="*/ 10 w 295"/>
                <a:gd name="T5" fmla="*/ 91 h 296"/>
                <a:gd name="T6" fmla="*/ 2 w 295"/>
                <a:gd name="T7" fmla="*/ 117 h 296"/>
                <a:gd name="T8" fmla="*/ 0 w 295"/>
                <a:gd name="T9" fmla="*/ 148 h 296"/>
                <a:gd name="T10" fmla="*/ 0 w 295"/>
                <a:gd name="T11" fmla="*/ 161 h 296"/>
                <a:gd name="T12" fmla="*/ 2 w 295"/>
                <a:gd name="T13" fmla="*/ 176 h 296"/>
                <a:gd name="T14" fmla="*/ 4 w 295"/>
                <a:gd name="T15" fmla="*/ 190 h 296"/>
                <a:gd name="T16" fmla="*/ 10 w 295"/>
                <a:gd name="T17" fmla="*/ 205 h 296"/>
                <a:gd name="T18" fmla="*/ 16 w 295"/>
                <a:gd name="T19" fmla="*/ 216 h 296"/>
                <a:gd name="T20" fmla="*/ 24 w 295"/>
                <a:gd name="T21" fmla="*/ 229 h 296"/>
                <a:gd name="T22" fmla="*/ 33 w 295"/>
                <a:gd name="T23" fmla="*/ 240 h 296"/>
                <a:gd name="T24" fmla="*/ 44 w 295"/>
                <a:gd name="T25" fmla="*/ 252 h 296"/>
                <a:gd name="T26" fmla="*/ 66 w 295"/>
                <a:gd name="T27" fmla="*/ 271 h 296"/>
                <a:gd name="T28" fmla="*/ 91 w 295"/>
                <a:gd name="T29" fmla="*/ 284 h 296"/>
                <a:gd name="T30" fmla="*/ 103 w 295"/>
                <a:gd name="T31" fmla="*/ 289 h 296"/>
                <a:gd name="T32" fmla="*/ 117 w 295"/>
                <a:gd name="T33" fmla="*/ 292 h 296"/>
                <a:gd name="T34" fmla="*/ 132 w 295"/>
                <a:gd name="T35" fmla="*/ 295 h 296"/>
                <a:gd name="T36" fmla="*/ 148 w 295"/>
                <a:gd name="T37" fmla="*/ 296 h 296"/>
                <a:gd name="T38" fmla="*/ 161 w 295"/>
                <a:gd name="T39" fmla="*/ 295 h 296"/>
                <a:gd name="T40" fmla="*/ 176 w 295"/>
                <a:gd name="T41" fmla="*/ 292 h 296"/>
                <a:gd name="T42" fmla="*/ 190 w 295"/>
                <a:gd name="T43" fmla="*/ 289 h 296"/>
                <a:gd name="T44" fmla="*/ 204 w 295"/>
                <a:gd name="T45" fmla="*/ 284 h 296"/>
                <a:gd name="T46" fmla="*/ 216 w 295"/>
                <a:gd name="T47" fmla="*/ 278 h 296"/>
                <a:gd name="T48" fmla="*/ 228 w 295"/>
                <a:gd name="T49" fmla="*/ 271 h 296"/>
                <a:gd name="T50" fmla="*/ 240 w 295"/>
                <a:gd name="T51" fmla="*/ 262 h 296"/>
                <a:gd name="T52" fmla="*/ 252 w 295"/>
                <a:gd name="T53" fmla="*/ 252 h 296"/>
                <a:gd name="T54" fmla="*/ 261 w 295"/>
                <a:gd name="T55" fmla="*/ 240 h 296"/>
                <a:gd name="T56" fmla="*/ 270 w 295"/>
                <a:gd name="T57" fmla="*/ 229 h 296"/>
                <a:gd name="T58" fmla="*/ 277 w 295"/>
                <a:gd name="T59" fmla="*/ 216 h 296"/>
                <a:gd name="T60" fmla="*/ 284 w 295"/>
                <a:gd name="T61" fmla="*/ 205 h 296"/>
                <a:gd name="T62" fmla="*/ 289 w 295"/>
                <a:gd name="T63" fmla="*/ 190 h 296"/>
                <a:gd name="T64" fmla="*/ 292 w 295"/>
                <a:gd name="T65" fmla="*/ 176 h 296"/>
                <a:gd name="T66" fmla="*/ 294 w 295"/>
                <a:gd name="T67" fmla="*/ 161 h 296"/>
                <a:gd name="T68" fmla="*/ 295 w 295"/>
                <a:gd name="T69" fmla="*/ 148 h 296"/>
                <a:gd name="T70" fmla="*/ 294 w 295"/>
                <a:gd name="T71" fmla="*/ 132 h 296"/>
                <a:gd name="T72" fmla="*/ 292 w 295"/>
                <a:gd name="T73" fmla="*/ 117 h 296"/>
                <a:gd name="T74" fmla="*/ 289 w 295"/>
                <a:gd name="T75" fmla="*/ 103 h 296"/>
                <a:gd name="T76" fmla="*/ 284 w 295"/>
                <a:gd name="T77" fmla="*/ 91 h 296"/>
                <a:gd name="T78" fmla="*/ 270 w 295"/>
                <a:gd name="T79" fmla="*/ 65 h 296"/>
                <a:gd name="T80" fmla="*/ 252 w 295"/>
                <a:gd name="T81" fmla="*/ 43 h 296"/>
                <a:gd name="T82" fmla="*/ 240 w 295"/>
                <a:gd name="T83" fmla="*/ 32 h 296"/>
                <a:gd name="T84" fmla="*/ 228 w 295"/>
                <a:gd name="T85" fmla="*/ 24 h 296"/>
                <a:gd name="T86" fmla="*/ 216 w 295"/>
                <a:gd name="T87" fmla="*/ 16 h 296"/>
                <a:gd name="T88" fmla="*/ 204 w 295"/>
                <a:gd name="T89" fmla="*/ 10 h 296"/>
                <a:gd name="T90" fmla="*/ 190 w 295"/>
                <a:gd name="T91" fmla="*/ 4 h 296"/>
                <a:gd name="T92" fmla="*/ 176 w 295"/>
                <a:gd name="T93" fmla="*/ 2 h 296"/>
                <a:gd name="T94" fmla="*/ 161 w 295"/>
                <a:gd name="T95" fmla="*/ 0 h 296"/>
                <a:gd name="T96" fmla="*/ 148 w 295"/>
                <a:gd name="T97" fmla="*/ 0 h 296"/>
                <a:gd name="T98" fmla="*/ 117 w 295"/>
                <a:gd name="T99" fmla="*/ 2 h 296"/>
                <a:gd name="T100" fmla="*/ 91 w 295"/>
                <a:gd name="T101" fmla="*/ 10 h 296"/>
                <a:gd name="T102" fmla="*/ 66 w 295"/>
                <a:gd name="T103" fmla="*/ 24 h 296"/>
                <a:gd name="T104" fmla="*/ 44 w 295"/>
                <a:gd name="T105"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44" y="43"/>
                  </a:moveTo>
                  <a:lnTo>
                    <a:pt x="24" y="65"/>
                  </a:lnTo>
                  <a:lnTo>
                    <a:pt x="10" y="91"/>
                  </a:lnTo>
                  <a:lnTo>
                    <a:pt x="2" y="117"/>
                  </a:lnTo>
                  <a:lnTo>
                    <a:pt x="0" y="148"/>
                  </a:lnTo>
                  <a:lnTo>
                    <a:pt x="0" y="161"/>
                  </a:lnTo>
                  <a:lnTo>
                    <a:pt x="2" y="176"/>
                  </a:lnTo>
                  <a:lnTo>
                    <a:pt x="4" y="190"/>
                  </a:lnTo>
                  <a:lnTo>
                    <a:pt x="10" y="205"/>
                  </a:lnTo>
                  <a:lnTo>
                    <a:pt x="16" y="216"/>
                  </a:lnTo>
                  <a:lnTo>
                    <a:pt x="24" y="229"/>
                  </a:lnTo>
                  <a:lnTo>
                    <a:pt x="33" y="240"/>
                  </a:lnTo>
                  <a:lnTo>
                    <a:pt x="44" y="252"/>
                  </a:lnTo>
                  <a:lnTo>
                    <a:pt x="66" y="271"/>
                  </a:lnTo>
                  <a:lnTo>
                    <a:pt x="91" y="284"/>
                  </a:lnTo>
                  <a:lnTo>
                    <a:pt x="103" y="289"/>
                  </a:lnTo>
                  <a:lnTo>
                    <a:pt x="117" y="292"/>
                  </a:lnTo>
                  <a:lnTo>
                    <a:pt x="132" y="295"/>
                  </a:lnTo>
                  <a:lnTo>
                    <a:pt x="148" y="296"/>
                  </a:lnTo>
                  <a:lnTo>
                    <a:pt x="161" y="295"/>
                  </a:lnTo>
                  <a:lnTo>
                    <a:pt x="176" y="292"/>
                  </a:lnTo>
                  <a:lnTo>
                    <a:pt x="190" y="289"/>
                  </a:lnTo>
                  <a:lnTo>
                    <a:pt x="204" y="284"/>
                  </a:lnTo>
                  <a:lnTo>
                    <a:pt x="216" y="278"/>
                  </a:lnTo>
                  <a:lnTo>
                    <a:pt x="228" y="271"/>
                  </a:lnTo>
                  <a:lnTo>
                    <a:pt x="240" y="262"/>
                  </a:lnTo>
                  <a:lnTo>
                    <a:pt x="252" y="252"/>
                  </a:lnTo>
                  <a:lnTo>
                    <a:pt x="261" y="240"/>
                  </a:lnTo>
                  <a:lnTo>
                    <a:pt x="270" y="229"/>
                  </a:lnTo>
                  <a:lnTo>
                    <a:pt x="277" y="216"/>
                  </a:lnTo>
                  <a:lnTo>
                    <a:pt x="284" y="205"/>
                  </a:lnTo>
                  <a:lnTo>
                    <a:pt x="289" y="190"/>
                  </a:lnTo>
                  <a:lnTo>
                    <a:pt x="292" y="176"/>
                  </a:lnTo>
                  <a:lnTo>
                    <a:pt x="294" y="161"/>
                  </a:lnTo>
                  <a:lnTo>
                    <a:pt x="295" y="148"/>
                  </a:lnTo>
                  <a:lnTo>
                    <a:pt x="294" y="132"/>
                  </a:lnTo>
                  <a:lnTo>
                    <a:pt x="292" y="117"/>
                  </a:lnTo>
                  <a:lnTo>
                    <a:pt x="289" y="103"/>
                  </a:lnTo>
                  <a:lnTo>
                    <a:pt x="284" y="91"/>
                  </a:lnTo>
                  <a:lnTo>
                    <a:pt x="270" y="65"/>
                  </a:lnTo>
                  <a:lnTo>
                    <a:pt x="252" y="43"/>
                  </a:lnTo>
                  <a:lnTo>
                    <a:pt x="240" y="32"/>
                  </a:lnTo>
                  <a:lnTo>
                    <a:pt x="228" y="24"/>
                  </a:lnTo>
                  <a:lnTo>
                    <a:pt x="216" y="16"/>
                  </a:lnTo>
                  <a:lnTo>
                    <a:pt x="204" y="10"/>
                  </a:lnTo>
                  <a:lnTo>
                    <a:pt x="190" y="4"/>
                  </a:lnTo>
                  <a:lnTo>
                    <a:pt x="176" y="2"/>
                  </a:lnTo>
                  <a:lnTo>
                    <a:pt x="161" y="0"/>
                  </a:lnTo>
                  <a:lnTo>
                    <a:pt x="148" y="0"/>
                  </a:lnTo>
                  <a:lnTo>
                    <a:pt x="117" y="2"/>
                  </a:lnTo>
                  <a:lnTo>
                    <a:pt x="91" y="10"/>
                  </a:lnTo>
                  <a:lnTo>
                    <a:pt x="66" y="24"/>
                  </a:lnTo>
                  <a:lnTo>
                    <a:pt x="44" y="43"/>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8" name="Freeform 319">
              <a:extLst>
                <a:ext uri="{FF2B5EF4-FFF2-40B4-BE49-F238E27FC236}">
                  <a16:creationId xmlns:a16="http://schemas.microsoft.com/office/drawing/2014/main" id="{A85B0BA5-A054-01E4-63A0-A87998124C6E}"/>
                </a:ext>
              </a:extLst>
            </p:cNvPr>
            <p:cNvSpPr>
              <a:spLocks/>
            </p:cNvSpPr>
            <p:nvPr/>
          </p:nvSpPr>
          <p:spPr bwMode="auto">
            <a:xfrm>
              <a:off x="8636960" y="3926666"/>
              <a:ext cx="93663" cy="93662"/>
            </a:xfrm>
            <a:custGeom>
              <a:avLst/>
              <a:gdLst>
                <a:gd name="T0" fmla="*/ 45 w 296"/>
                <a:gd name="T1" fmla="*/ 44 h 296"/>
                <a:gd name="T2" fmla="*/ 24 w 296"/>
                <a:gd name="T3" fmla="*/ 65 h 296"/>
                <a:gd name="T4" fmla="*/ 11 w 296"/>
                <a:gd name="T5" fmla="*/ 91 h 296"/>
                <a:gd name="T6" fmla="*/ 3 w 296"/>
                <a:gd name="T7" fmla="*/ 118 h 296"/>
                <a:gd name="T8" fmla="*/ 0 w 296"/>
                <a:gd name="T9" fmla="*/ 148 h 296"/>
                <a:gd name="T10" fmla="*/ 0 w 296"/>
                <a:gd name="T11" fmla="*/ 162 h 296"/>
                <a:gd name="T12" fmla="*/ 3 w 296"/>
                <a:gd name="T13" fmla="*/ 177 h 296"/>
                <a:gd name="T14" fmla="*/ 5 w 296"/>
                <a:gd name="T15" fmla="*/ 190 h 296"/>
                <a:gd name="T16" fmla="*/ 11 w 296"/>
                <a:gd name="T17" fmla="*/ 205 h 296"/>
                <a:gd name="T18" fmla="*/ 16 w 296"/>
                <a:gd name="T19" fmla="*/ 217 h 296"/>
                <a:gd name="T20" fmla="*/ 24 w 296"/>
                <a:gd name="T21" fmla="*/ 229 h 296"/>
                <a:gd name="T22" fmla="*/ 33 w 296"/>
                <a:gd name="T23" fmla="*/ 241 h 296"/>
                <a:gd name="T24" fmla="*/ 45 w 296"/>
                <a:gd name="T25" fmla="*/ 253 h 296"/>
                <a:gd name="T26" fmla="*/ 66 w 296"/>
                <a:gd name="T27" fmla="*/ 271 h 296"/>
                <a:gd name="T28" fmla="*/ 91 w 296"/>
                <a:gd name="T29" fmla="*/ 285 h 296"/>
                <a:gd name="T30" fmla="*/ 104 w 296"/>
                <a:gd name="T31" fmla="*/ 289 h 296"/>
                <a:gd name="T32" fmla="*/ 117 w 296"/>
                <a:gd name="T33" fmla="*/ 293 h 296"/>
                <a:gd name="T34" fmla="*/ 132 w 296"/>
                <a:gd name="T35" fmla="*/ 295 h 296"/>
                <a:gd name="T36" fmla="*/ 148 w 296"/>
                <a:gd name="T37" fmla="*/ 296 h 296"/>
                <a:gd name="T38" fmla="*/ 162 w 296"/>
                <a:gd name="T39" fmla="*/ 295 h 296"/>
                <a:gd name="T40" fmla="*/ 177 w 296"/>
                <a:gd name="T41" fmla="*/ 293 h 296"/>
                <a:gd name="T42" fmla="*/ 190 w 296"/>
                <a:gd name="T43" fmla="*/ 289 h 296"/>
                <a:gd name="T44" fmla="*/ 205 w 296"/>
                <a:gd name="T45" fmla="*/ 285 h 296"/>
                <a:gd name="T46" fmla="*/ 216 w 296"/>
                <a:gd name="T47" fmla="*/ 278 h 296"/>
                <a:gd name="T48" fmla="*/ 229 w 296"/>
                <a:gd name="T49" fmla="*/ 271 h 296"/>
                <a:gd name="T50" fmla="*/ 240 w 296"/>
                <a:gd name="T51" fmla="*/ 262 h 296"/>
                <a:gd name="T52" fmla="*/ 253 w 296"/>
                <a:gd name="T53" fmla="*/ 253 h 296"/>
                <a:gd name="T54" fmla="*/ 262 w 296"/>
                <a:gd name="T55" fmla="*/ 241 h 296"/>
                <a:gd name="T56" fmla="*/ 271 w 296"/>
                <a:gd name="T57" fmla="*/ 229 h 296"/>
                <a:gd name="T58" fmla="*/ 278 w 296"/>
                <a:gd name="T59" fmla="*/ 217 h 296"/>
                <a:gd name="T60" fmla="*/ 285 w 296"/>
                <a:gd name="T61" fmla="*/ 205 h 296"/>
                <a:gd name="T62" fmla="*/ 289 w 296"/>
                <a:gd name="T63" fmla="*/ 190 h 296"/>
                <a:gd name="T64" fmla="*/ 293 w 296"/>
                <a:gd name="T65" fmla="*/ 177 h 296"/>
                <a:gd name="T66" fmla="*/ 295 w 296"/>
                <a:gd name="T67" fmla="*/ 162 h 296"/>
                <a:gd name="T68" fmla="*/ 296 w 296"/>
                <a:gd name="T69" fmla="*/ 148 h 296"/>
                <a:gd name="T70" fmla="*/ 295 w 296"/>
                <a:gd name="T71" fmla="*/ 132 h 296"/>
                <a:gd name="T72" fmla="*/ 293 w 296"/>
                <a:gd name="T73" fmla="*/ 118 h 296"/>
                <a:gd name="T74" fmla="*/ 289 w 296"/>
                <a:gd name="T75" fmla="*/ 104 h 296"/>
                <a:gd name="T76" fmla="*/ 285 w 296"/>
                <a:gd name="T77" fmla="*/ 91 h 296"/>
                <a:gd name="T78" fmla="*/ 271 w 296"/>
                <a:gd name="T79" fmla="*/ 65 h 296"/>
                <a:gd name="T80" fmla="*/ 253 w 296"/>
                <a:gd name="T81" fmla="*/ 44 h 296"/>
                <a:gd name="T82" fmla="*/ 240 w 296"/>
                <a:gd name="T83" fmla="*/ 32 h 296"/>
                <a:gd name="T84" fmla="*/ 229 w 296"/>
                <a:gd name="T85" fmla="*/ 24 h 296"/>
                <a:gd name="T86" fmla="*/ 216 w 296"/>
                <a:gd name="T87" fmla="*/ 16 h 296"/>
                <a:gd name="T88" fmla="*/ 205 w 296"/>
                <a:gd name="T89" fmla="*/ 11 h 296"/>
                <a:gd name="T90" fmla="*/ 190 w 296"/>
                <a:gd name="T91" fmla="*/ 5 h 296"/>
                <a:gd name="T92" fmla="*/ 177 w 296"/>
                <a:gd name="T93" fmla="*/ 3 h 296"/>
                <a:gd name="T94" fmla="*/ 162 w 296"/>
                <a:gd name="T95" fmla="*/ 0 h 296"/>
                <a:gd name="T96" fmla="*/ 148 w 296"/>
                <a:gd name="T97" fmla="*/ 0 h 296"/>
                <a:gd name="T98" fmla="*/ 117 w 296"/>
                <a:gd name="T99" fmla="*/ 3 h 296"/>
                <a:gd name="T100" fmla="*/ 91 w 296"/>
                <a:gd name="T101" fmla="*/ 11 h 296"/>
                <a:gd name="T102" fmla="*/ 66 w 296"/>
                <a:gd name="T103" fmla="*/ 24 h 296"/>
                <a:gd name="T104" fmla="*/ 45 w 296"/>
                <a:gd name="T105" fmla="*/ 4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45" y="44"/>
                  </a:moveTo>
                  <a:lnTo>
                    <a:pt x="24" y="65"/>
                  </a:lnTo>
                  <a:lnTo>
                    <a:pt x="11" y="91"/>
                  </a:lnTo>
                  <a:lnTo>
                    <a:pt x="3" y="118"/>
                  </a:lnTo>
                  <a:lnTo>
                    <a:pt x="0" y="148"/>
                  </a:lnTo>
                  <a:lnTo>
                    <a:pt x="0" y="162"/>
                  </a:lnTo>
                  <a:lnTo>
                    <a:pt x="3" y="177"/>
                  </a:lnTo>
                  <a:lnTo>
                    <a:pt x="5" y="190"/>
                  </a:lnTo>
                  <a:lnTo>
                    <a:pt x="11" y="205"/>
                  </a:lnTo>
                  <a:lnTo>
                    <a:pt x="16" y="217"/>
                  </a:lnTo>
                  <a:lnTo>
                    <a:pt x="24" y="229"/>
                  </a:lnTo>
                  <a:lnTo>
                    <a:pt x="33" y="241"/>
                  </a:lnTo>
                  <a:lnTo>
                    <a:pt x="45" y="253"/>
                  </a:lnTo>
                  <a:lnTo>
                    <a:pt x="66" y="271"/>
                  </a:lnTo>
                  <a:lnTo>
                    <a:pt x="91" y="285"/>
                  </a:lnTo>
                  <a:lnTo>
                    <a:pt x="104" y="289"/>
                  </a:lnTo>
                  <a:lnTo>
                    <a:pt x="117" y="293"/>
                  </a:lnTo>
                  <a:lnTo>
                    <a:pt x="132" y="295"/>
                  </a:lnTo>
                  <a:lnTo>
                    <a:pt x="148" y="296"/>
                  </a:lnTo>
                  <a:lnTo>
                    <a:pt x="162" y="295"/>
                  </a:lnTo>
                  <a:lnTo>
                    <a:pt x="177" y="293"/>
                  </a:lnTo>
                  <a:lnTo>
                    <a:pt x="190" y="289"/>
                  </a:lnTo>
                  <a:lnTo>
                    <a:pt x="205" y="285"/>
                  </a:lnTo>
                  <a:lnTo>
                    <a:pt x="216" y="278"/>
                  </a:lnTo>
                  <a:lnTo>
                    <a:pt x="229" y="271"/>
                  </a:lnTo>
                  <a:lnTo>
                    <a:pt x="240" y="262"/>
                  </a:lnTo>
                  <a:lnTo>
                    <a:pt x="253" y="253"/>
                  </a:lnTo>
                  <a:lnTo>
                    <a:pt x="262" y="241"/>
                  </a:lnTo>
                  <a:lnTo>
                    <a:pt x="271" y="229"/>
                  </a:lnTo>
                  <a:lnTo>
                    <a:pt x="278" y="217"/>
                  </a:lnTo>
                  <a:lnTo>
                    <a:pt x="285" y="205"/>
                  </a:lnTo>
                  <a:lnTo>
                    <a:pt x="289" y="190"/>
                  </a:lnTo>
                  <a:lnTo>
                    <a:pt x="293" y="177"/>
                  </a:lnTo>
                  <a:lnTo>
                    <a:pt x="295" y="162"/>
                  </a:lnTo>
                  <a:lnTo>
                    <a:pt x="296" y="148"/>
                  </a:lnTo>
                  <a:lnTo>
                    <a:pt x="295" y="132"/>
                  </a:lnTo>
                  <a:lnTo>
                    <a:pt x="293" y="118"/>
                  </a:lnTo>
                  <a:lnTo>
                    <a:pt x="289" y="104"/>
                  </a:lnTo>
                  <a:lnTo>
                    <a:pt x="285" y="91"/>
                  </a:lnTo>
                  <a:lnTo>
                    <a:pt x="271" y="65"/>
                  </a:lnTo>
                  <a:lnTo>
                    <a:pt x="253" y="44"/>
                  </a:lnTo>
                  <a:lnTo>
                    <a:pt x="240" y="32"/>
                  </a:lnTo>
                  <a:lnTo>
                    <a:pt x="229" y="24"/>
                  </a:lnTo>
                  <a:lnTo>
                    <a:pt x="216" y="16"/>
                  </a:lnTo>
                  <a:lnTo>
                    <a:pt x="205" y="11"/>
                  </a:lnTo>
                  <a:lnTo>
                    <a:pt x="190" y="5"/>
                  </a:lnTo>
                  <a:lnTo>
                    <a:pt x="177" y="3"/>
                  </a:lnTo>
                  <a:lnTo>
                    <a:pt x="162" y="0"/>
                  </a:lnTo>
                  <a:lnTo>
                    <a:pt x="148" y="0"/>
                  </a:lnTo>
                  <a:lnTo>
                    <a:pt x="117" y="3"/>
                  </a:lnTo>
                  <a:lnTo>
                    <a:pt x="91" y="11"/>
                  </a:lnTo>
                  <a:lnTo>
                    <a:pt x="66" y="24"/>
                  </a:lnTo>
                  <a:lnTo>
                    <a:pt x="45" y="44"/>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9" name="Freeform 320">
              <a:extLst>
                <a:ext uri="{FF2B5EF4-FFF2-40B4-BE49-F238E27FC236}">
                  <a16:creationId xmlns:a16="http://schemas.microsoft.com/office/drawing/2014/main" id="{CC92EC13-ED02-EBED-ABA7-24C49423498C}"/>
                </a:ext>
              </a:extLst>
            </p:cNvPr>
            <p:cNvSpPr>
              <a:spLocks/>
            </p:cNvSpPr>
            <p:nvPr/>
          </p:nvSpPr>
          <p:spPr bwMode="auto">
            <a:xfrm>
              <a:off x="8871910" y="3909204"/>
              <a:ext cx="93663" cy="95250"/>
            </a:xfrm>
            <a:custGeom>
              <a:avLst/>
              <a:gdLst>
                <a:gd name="T0" fmla="*/ 45 w 296"/>
                <a:gd name="T1" fmla="*/ 43 h 296"/>
                <a:gd name="T2" fmla="*/ 24 w 296"/>
                <a:gd name="T3" fmla="*/ 65 h 296"/>
                <a:gd name="T4" fmla="*/ 10 w 296"/>
                <a:gd name="T5" fmla="*/ 91 h 296"/>
                <a:gd name="T6" fmla="*/ 3 w 296"/>
                <a:gd name="T7" fmla="*/ 117 h 296"/>
                <a:gd name="T8" fmla="*/ 0 w 296"/>
                <a:gd name="T9" fmla="*/ 148 h 296"/>
                <a:gd name="T10" fmla="*/ 0 w 296"/>
                <a:gd name="T11" fmla="*/ 161 h 296"/>
                <a:gd name="T12" fmla="*/ 3 w 296"/>
                <a:gd name="T13" fmla="*/ 176 h 296"/>
                <a:gd name="T14" fmla="*/ 5 w 296"/>
                <a:gd name="T15" fmla="*/ 190 h 296"/>
                <a:gd name="T16" fmla="*/ 10 w 296"/>
                <a:gd name="T17" fmla="*/ 205 h 296"/>
                <a:gd name="T18" fmla="*/ 16 w 296"/>
                <a:gd name="T19" fmla="*/ 216 h 296"/>
                <a:gd name="T20" fmla="*/ 24 w 296"/>
                <a:gd name="T21" fmla="*/ 229 h 296"/>
                <a:gd name="T22" fmla="*/ 33 w 296"/>
                <a:gd name="T23" fmla="*/ 240 h 296"/>
                <a:gd name="T24" fmla="*/ 45 w 296"/>
                <a:gd name="T25" fmla="*/ 252 h 296"/>
                <a:gd name="T26" fmla="*/ 66 w 296"/>
                <a:gd name="T27" fmla="*/ 271 h 296"/>
                <a:gd name="T28" fmla="*/ 91 w 296"/>
                <a:gd name="T29" fmla="*/ 284 h 296"/>
                <a:gd name="T30" fmla="*/ 104 w 296"/>
                <a:gd name="T31" fmla="*/ 289 h 296"/>
                <a:gd name="T32" fmla="*/ 117 w 296"/>
                <a:gd name="T33" fmla="*/ 292 h 296"/>
                <a:gd name="T34" fmla="*/ 132 w 296"/>
                <a:gd name="T35" fmla="*/ 295 h 296"/>
                <a:gd name="T36" fmla="*/ 148 w 296"/>
                <a:gd name="T37" fmla="*/ 296 h 296"/>
                <a:gd name="T38" fmla="*/ 162 w 296"/>
                <a:gd name="T39" fmla="*/ 295 h 296"/>
                <a:gd name="T40" fmla="*/ 177 w 296"/>
                <a:gd name="T41" fmla="*/ 292 h 296"/>
                <a:gd name="T42" fmla="*/ 190 w 296"/>
                <a:gd name="T43" fmla="*/ 289 h 296"/>
                <a:gd name="T44" fmla="*/ 205 w 296"/>
                <a:gd name="T45" fmla="*/ 284 h 296"/>
                <a:gd name="T46" fmla="*/ 216 w 296"/>
                <a:gd name="T47" fmla="*/ 277 h 296"/>
                <a:gd name="T48" fmla="*/ 229 w 296"/>
                <a:gd name="T49" fmla="*/ 271 h 296"/>
                <a:gd name="T50" fmla="*/ 240 w 296"/>
                <a:gd name="T51" fmla="*/ 262 h 296"/>
                <a:gd name="T52" fmla="*/ 253 w 296"/>
                <a:gd name="T53" fmla="*/ 252 h 296"/>
                <a:gd name="T54" fmla="*/ 262 w 296"/>
                <a:gd name="T55" fmla="*/ 240 h 296"/>
                <a:gd name="T56" fmla="*/ 271 w 296"/>
                <a:gd name="T57" fmla="*/ 229 h 296"/>
                <a:gd name="T58" fmla="*/ 278 w 296"/>
                <a:gd name="T59" fmla="*/ 216 h 296"/>
                <a:gd name="T60" fmla="*/ 285 w 296"/>
                <a:gd name="T61" fmla="*/ 205 h 296"/>
                <a:gd name="T62" fmla="*/ 289 w 296"/>
                <a:gd name="T63" fmla="*/ 190 h 296"/>
                <a:gd name="T64" fmla="*/ 293 w 296"/>
                <a:gd name="T65" fmla="*/ 176 h 296"/>
                <a:gd name="T66" fmla="*/ 295 w 296"/>
                <a:gd name="T67" fmla="*/ 161 h 296"/>
                <a:gd name="T68" fmla="*/ 296 w 296"/>
                <a:gd name="T69" fmla="*/ 148 h 296"/>
                <a:gd name="T70" fmla="*/ 295 w 296"/>
                <a:gd name="T71" fmla="*/ 132 h 296"/>
                <a:gd name="T72" fmla="*/ 293 w 296"/>
                <a:gd name="T73" fmla="*/ 117 h 296"/>
                <a:gd name="T74" fmla="*/ 289 w 296"/>
                <a:gd name="T75" fmla="*/ 103 h 296"/>
                <a:gd name="T76" fmla="*/ 285 w 296"/>
                <a:gd name="T77" fmla="*/ 91 h 296"/>
                <a:gd name="T78" fmla="*/ 271 w 296"/>
                <a:gd name="T79" fmla="*/ 65 h 296"/>
                <a:gd name="T80" fmla="*/ 253 w 296"/>
                <a:gd name="T81" fmla="*/ 43 h 296"/>
                <a:gd name="T82" fmla="*/ 240 w 296"/>
                <a:gd name="T83" fmla="*/ 32 h 296"/>
                <a:gd name="T84" fmla="*/ 229 w 296"/>
                <a:gd name="T85" fmla="*/ 24 h 296"/>
                <a:gd name="T86" fmla="*/ 216 w 296"/>
                <a:gd name="T87" fmla="*/ 16 h 296"/>
                <a:gd name="T88" fmla="*/ 205 w 296"/>
                <a:gd name="T89" fmla="*/ 10 h 296"/>
                <a:gd name="T90" fmla="*/ 190 w 296"/>
                <a:gd name="T91" fmla="*/ 4 h 296"/>
                <a:gd name="T92" fmla="*/ 177 w 296"/>
                <a:gd name="T93" fmla="*/ 2 h 296"/>
                <a:gd name="T94" fmla="*/ 162 w 296"/>
                <a:gd name="T95" fmla="*/ 0 h 296"/>
                <a:gd name="T96" fmla="*/ 148 w 296"/>
                <a:gd name="T97" fmla="*/ 0 h 296"/>
                <a:gd name="T98" fmla="*/ 117 w 296"/>
                <a:gd name="T99" fmla="*/ 2 h 296"/>
                <a:gd name="T100" fmla="*/ 91 w 296"/>
                <a:gd name="T101" fmla="*/ 10 h 296"/>
                <a:gd name="T102" fmla="*/ 66 w 296"/>
                <a:gd name="T103" fmla="*/ 24 h 296"/>
                <a:gd name="T104" fmla="*/ 45 w 296"/>
                <a:gd name="T105"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45" y="43"/>
                  </a:moveTo>
                  <a:lnTo>
                    <a:pt x="24" y="65"/>
                  </a:lnTo>
                  <a:lnTo>
                    <a:pt x="10" y="91"/>
                  </a:lnTo>
                  <a:lnTo>
                    <a:pt x="3" y="117"/>
                  </a:lnTo>
                  <a:lnTo>
                    <a:pt x="0" y="148"/>
                  </a:lnTo>
                  <a:lnTo>
                    <a:pt x="0" y="161"/>
                  </a:lnTo>
                  <a:lnTo>
                    <a:pt x="3" y="176"/>
                  </a:lnTo>
                  <a:lnTo>
                    <a:pt x="5" y="190"/>
                  </a:lnTo>
                  <a:lnTo>
                    <a:pt x="10" y="205"/>
                  </a:lnTo>
                  <a:lnTo>
                    <a:pt x="16" y="216"/>
                  </a:lnTo>
                  <a:lnTo>
                    <a:pt x="24" y="229"/>
                  </a:lnTo>
                  <a:lnTo>
                    <a:pt x="33" y="240"/>
                  </a:lnTo>
                  <a:lnTo>
                    <a:pt x="45" y="252"/>
                  </a:lnTo>
                  <a:lnTo>
                    <a:pt x="66" y="271"/>
                  </a:lnTo>
                  <a:lnTo>
                    <a:pt x="91" y="284"/>
                  </a:lnTo>
                  <a:lnTo>
                    <a:pt x="104" y="289"/>
                  </a:lnTo>
                  <a:lnTo>
                    <a:pt x="117" y="292"/>
                  </a:lnTo>
                  <a:lnTo>
                    <a:pt x="132" y="295"/>
                  </a:lnTo>
                  <a:lnTo>
                    <a:pt x="148" y="296"/>
                  </a:lnTo>
                  <a:lnTo>
                    <a:pt x="162" y="295"/>
                  </a:lnTo>
                  <a:lnTo>
                    <a:pt x="177" y="292"/>
                  </a:lnTo>
                  <a:lnTo>
                    <a:pt x="190" y="289"/>
                  </a:lnTo>
                  <a:lnTo>
                    <a:pt x="205" y="284"/>
                  </a:lnTo>
                  <a:lnTo>
                    <a:pt x="216" y="277"/>
                  </a:lnTo>
                  <a:lnTo>
                    <a:pt x="229" y="271"/>
                  </a:lnTo>
                  <a:lnTo>
                    <a:pt x="240" y="262"/>
                  </a:lnTo>
                  <a:lnTo>
                    <a:pt x="253" y="252"/>
                  </a:lnTo>
                  <a:lnTo>
                    <a:pt x="262" y="240"/>
                  </a:lnTo>
                  <a:lnTo>
                    <a:pt x="271" y="229"/>
                  </a:lnTo>
                  <a:lnTo>
                    <a:pt x="278" y="216"/>
                  </a:lnTo>
                  <a:lnTo>
                    <a:pt x="285" y="205"/>
                  </a:lnTo>
                  <a:lnTo>
                    <a:pt x="289" y="190"/>
                  </a:lnTo>
                  <a:lnTo>
                    <a:pt x="293" y="176"/>
                  </a:lnTo>
                  <a:lnTo>
                    <a:pt x="295" y="161"/>
                  </a:lnTo>
                  <a:lnTo>
                    <a:pt x="296" y="148"/>
                  </a:lnTo>
                  <a:lnTo>
                    <a:pt x="295" y="132"/>
                  </a:lnTo>
                  <a:lnTo>
                    <a:pt x="293" y="117"/>
                  </a:lnTo>
                  <a:lnTo>
                    <a:pt x="289" y="103"/>
                  </a:lnTo>
                  <a:lnTo>
                    <a:pt x="285" y="91"/>
                  </a:lnTo>
                  <a:lnTo>
                    <a:pt x="271" y="65"/>
                  </a:lnTo>
                  <a:lnTo>
                    <a:pt x="253" y="43"/>
                  </a:lnTo>
                  <a:lnTo>
                    <a:pt x="240" y="32"/>
                  </a:lnTo>
                  <a:lnTo>
                    <a:pt x="229" y="24"/>
                  </a:lnTo>
                  <a:lnTo>
                    <a:pt x="216" y="16"/>
                  </a:lnTo>
                  <a:lnTo>
                    <a:pt x="205" y="10"/>
                  </a:lnTo>
                  <a:lnTo>
                    <a:pt x="190" y="4"/>
                  </a:lnTo>
                  <a:lnTo>
                    <a:pt x="177" y="2"/>
                  </a:lnTo>
                  <a:lnTo>
                    <a:pt x="162" y="0"/>
                  </a:lnTo>
                  <a:lnTo>
                    <a:pt x="148" y="0"/>
                  </a:lnTo>
                  <a:lnTo>
                    <a:pt x="117" y="2"/>
                  </a:lnTo>
                  <a:lnTo>
                    <a:pt x="91" y="10"/>
                  </a:lnTo>
                  <a:lnTo>
                    <a:pt x="66" y="24"/>
                  </a:lnTo>
                  <a:lnTo>
                    <a:pt x="45" y="43"/>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0" name="Freeform 321">
              <a:extLst>
                <a:ext uri="{FF2B5EF4-FFF2-40B4-BE49-F238E27FC236}">
                  <a16:creationId xmlns:a16="http://schemas.microsoft.com/office/drawing/2014/main" id="{AB2C19D3-E575-D125-FB2D-89D779D187A4}"/>
                </a:ext>
              </a:extLst>
            </p:cNvPr>
            <p:cNvSpPr>
              <a:spLocks/>
            </p:cNvSpPr>
            <p:nvPr/>
          </p:nvSpPr>
          <p:spPr bwMode="auto">
            <a:xfrm>
              <a:off x="9114798" y="3929841"/>
              <a:ext cx="93663" cy="93662"/>
            </a:xfrm>
            <a:custGeom>
              <a:avLst/>
              <a:gdLst>
                <a:gd name="T0" fmla="*/ 44 w 296"/>
                <a:gd name="T1" fmla="*/ 44 h 296"/>
                <a:gd name="T2" fmla="*/ 24 w 296"/>
                <a:gd name="T3" fmla="*/ 65 h 296"/>
                <a:gd name="T4" fmla="*/ 10 w 296"/>
                <a:gd name="T5" fmla="*/ 91 h 296"/>
                <a:gd name="T6" fmla="*/ 2 w 296"/>
                <a:gd name="T7" fmla="*/ 118 h 296"/>
                <a:gd name="T8" fmla="*/ 0 w 296"/>
                <a:gd name="T9" fmla="*/ 148 h 296"/>
                <a:gd name="T10" fmla="*/ 0 w 296"/>
                <a:gd name="T11" fmla="*/ 162 h 296"/>
                <a:gd name="T12" fmla="*/ 2 w 296"/>
                <a:gd name="T13" fmla="*/ 177 h 296"/>
                <a:gd name="T14" fmla="*/ 4 w 296"/>
                <a:gd name="T15" fmla="*/ 190 h 296"/>
                <a:gd name="T16" fmla="*/ 10 w 296"/>
                <a:gd name="T17" fmla="*/ 205 h 296"/>
                <a:gd name="T18" fmla="*/ 16 w 296"/>
                <a:gd name="T19" fmla="*/ 217 h 296"/>
                <a:gd name="T20" fmla="*/ 24 w 296"/>
                <a:gd name="T21" fmla="*/ 229 h 296"/>
                <a:gd name="T22" fmla="*/ 33 w 296"/>
                <a:gd name="T23" fmla="*/ 241 h 296"/>
                <a:gd name="T24" fmla="*/ 44 w 296"/>
                <a:gd name="T25" fmla="*/ 253 h 296"/>
                <a:gd name="T26" fmla="*/ 66 w 296"/>
                <a:gd name="T27" fmla="*/ 271 h 296"/>
                <a:gd name="T28" fmla="*/ 91 w 296"/>
                <a:gd name="T29" fmla="*/ 285 h 296"/>
                <a:gd name="T30" fmla="*/ 103 w 296"/>
                <a:gd name="T31" fmla="*/ 289 h 296"/>
                <a:gd name="T32" fmla="*/ 117 w 296"/>
                <a:gd name="T33" fmla="*/ 293 h 296"/>
                <a:gd name="T34" fmla="*/ 132 w 296"/>
                <a:gd name="T35" fmla="*/ 295 h 296"/>
                <a:gd name="T36" fmla="*/ 148 w 296"/>
                <a:gd name="T37" fmla="*/ 296 h 296"/>
                <a:gd name="T38" fmla="*/ 161 w 296"/>
                <a:gd name="T39" fmla="*/ 295 h 296"/>
                <a:gd name="T40" fmla="*/ 176 w 296"/>
                <a:gd name="T41" fmla="*/ 293 h 296"/>
                <a:gd name="T42" fmla="*/ 190 w 296"/>
                <a:gd name="T43" fmla="*/ 289 h 296"/>
                <a:gd name="T44" fmla="*/ 205 w 296"/>
                <a:gd name="T45" fmla="*/ 285 h 296"/>
                <a:gd name="T46" fmla="*/ 216 w 296"/>
                <a:gd name="T47" fmla="*/ 278 h 296"/>
                <a:gd name="T48" fmla="*/ 228 w 296"/>
                <a:gd name="T49" fmla="*/ 271 h 296"/>
                <a:gd name="T50" fmla="*/ 240 w 296"/>
                <a:gd name="T51" fmla="*/ 262 h 296"/>
                <a:gd name="T52" fmla="*/ 252 w 296"/>
                <a:gd name="T53" fmla="*/ 253 h 296"/>
                <a:gd name="T54" fmla="*/ 261 w 296"/>
                <a:gd name="T55" fmla="*/ 241 h 296"/>
                <a:gd name="T56" fmla="*/ 271 w 296"/>
                <a:gd name="T57" fmla="*/ 229 h 296"/>
                <a:gd name="T58" fmla="*/ 277 w 296"/>
                <a:gd name="T59" fmla="*/ 217 h 296"/>
                <a:gd name="T60" fmla="*/ 284 w 296"/>
                <a:gd name="T61" fmla="*/ 205 h 296"/>
                <a:gd name="T62" fmla="*/ 289 w 296"/>
                <a:gd name="T63" fmla="*/ 190 h 296"/>
                <a:gd name="T64" fmla="*/ 292 w 296"/>
                <a:gd name="T65" fmla="*/ 177 h 296"/>
                <a:gd name="T66" fmla="*/ 294 w 296"/>
                <a:gd name="T67" fmla="*/ 162 h 296"/>
                <a:gd name="T68" fmla="*/ 296 w 296"/>
                <a:gd name="T69" fmla="*/ 148 h 296"/>
                <a:gd name="T70" fmla="*/ 294 w 296"/>
                <a:gd name="T71" fmla="*/ 132 h 296"/>
                <a:gd name="T72" fmla="*/ 292 w 296"/>
                <a:gd name="T73" fmla="*/ 118 h 296"/>
                <a:gd name="T74" fmla="*/ 289 w 296"/>
                <a:gd name="T75" fmla="*/ 104 h 296"/>
                <a:gd name="T76" fmla="*/ 284 w 296"/>
                <a:gd name="T77" fmla="*/ 91 h 296"/>
                <a:gd name="T78" fmla="*/ 271 w 296"/>
                <a:gd name="T79" fmla="*/ 65 h 296"/>
                <a:gd name="T80" fmla="*/ 252 w 296"/>
                <a:gd name="T81" fmla="*/ 44 h 296"/>
                <a:gd name="T82" fmla="*/ 240 w 296"/>
                <a:gd name="T83" fmla="*/ 32 h 296"/>
                <a:gd name="T84" fmla="*/ 228 w 296"/>
                <a:gd name="T85" fmla="*/ 24 h 296"/>
                <a:gd name="T86" fmla="*/ 216 w 296"/>
                <a:gd name="T87" fmla="*/ 16 h 296"/>
                <a:gd name="T88" fmla="*/ 205 w 296"/>
                <a:gd name="T89" fmla="*/ 11 h 296"/>
                <a:gd name="T90" fmla="*/ 190 w 296"/>
                <a:gd name="T91" fmla="*/ 5 h 296"/>
                <a:gd name="T92" fmla="*/ 176 w 296"/>
                <a:gd name="T93" fmla="*/ 3 h 296"/>
                <a:gd name="T94" fmla="*/ 161 w 296"/>
                <a:gd name="T95" fmla="*/ 0 h 296"/>
                <a:gd name="T96" fmla="*/ 148 w 296"/>
                <a:gd name="T97" fmla="*/ 0 h 296"/>
                <a:gd name="T98" fmla="*/ 117 w 296"/>
                <a:gd name="T99" fmla="*/ 3 h 296"/>
                <a:gd name="T100" fmla="*/ 91 w 296"/>
                <a:gd name="T101" fmla="*/ 11 h 296"/>
                <a:gd name="T102" fmla="*/ 66 w 296"/>
                <a:gd name="T103" fmla="*/ 24 h 296"/>
                <a:gd name="T104" fmla="*/ 44 w 296"/>
                <a:gd name="T105" fmla="*/ 4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44" y="44"/>
                  </a:moveTo>
                  <a:lnTo>
                    <a:pt x="24" y="65"/>
                  </a:lnTo>
                  <a:lnTo>
                    <a:pt x="10" y="91"/>
                  </a:lnTo>
                  <a:lnTo>
                    <a:pt x="2" y="118"/>
                  </a:lnTo>
                  <a:lnTo>
                    <a:pt x="0" y="148"/>
                  </a:lnTo>
                  <a:lnTo>
                    <a:pt x="0" y="162"/>
                  </a:lnTo>
                  <a:lnTo>
                    <a:pt x="2" y="177"/>
                  </a:lnTo>
                  <a:lnTo>
                    <a:pt x="4" y="190"/>
                  </a:lnTo>
                  <a:lnTo>
                    <a:pt x="10" y="205"/>
                  </a:lnTo>
                  <a:lnTo>
                    <a:pt x="16" y="217"/>
                  </a:lnTo>
                  <a:lnTo>
                    <a:pt x="24" y="229"/>
                  </a:lnTo>
                  <a:lnTo>
                    <a:pt x="33" y="241"/>
                  </a:lnTo>
                  <a:lnTo>
                    <a:pt x="44" y="253"/>
                  </a:lnTo>
                  <a:lnTo>
                    <a:pt x="66" y="271"/>
                  </a:lnTo>
                  <a:lnTo>
                    <a:pt x="91" y="285"/>
                  </a:lnTo>
                  <a:lnTo>
                    <a:pt x="103" y="289"/>
                  </a:lnTo>
                  <a:lnTo>
                    <a:pt x="117" y="293"/>
                  </a:lnTo>
                  <a:lnTo>
                    <a:pt x="132" y="295"/>
                  </a:lnTo>
                  <a:lnTo>
                    <a:pt x="148" y="296"/>
                  </a:lnTo>
                  <a:lnTo>
                    <a:pt x="161" y="295"/>
                  </a:lnTo>
                  <a:lnTo>
                    <a:pt x="176" y="293"/>
                  </a:lnTo>
                  <a:lnTo>
                    <a:pt x="190" y="289"/>
                  </a:lnTo>
                  <a:lnTo>
                    <a:pt x="205" y="285"/>
                  </a:lnTo>
                  <a:lnTo>
                    <a:pt x="216" y="278"/>
                  </a:lnTo>
                  <a:lnTo>
                    <a:pt x="228" y="271"/>
                  </a:lnTo>
                  <a:lnTo>
                    <a:pt x="240" y="262"/>
                  </a:lnTo>
                  <a:lnTo>
                    <a:pt x="252" y="253"/>
                  </a:lnTo>
                  <a:lnTo>
                    <a:pt x="261" y="241"/>
                  </a:lnTo>
                  <a:lnTo>
                    <a:pt x="271" y="229"/>
                  </a:lnTo>
                  <a:lnTo>
                    <a:pt x="277" y="217"/>
                  </a:lnTo>
                  <a:lnTo>
                    <a:pt x="284" y="205"/>
                  </a:lnTo>
                  <a:lnTo>
                    <a:pt x="289" y="190"/>
                  </a:lnTo>
                  <a:lnTo>
                    <a:pt x="292" y="177"/>
                  </a:lnTo>
                  <a:lnTo>
                    <a:pt x="294" y="162"/>
                  </a:lnTo>
                  <a:lnTo>
                    <a:pt x="296" y="148"/>
                  </a:lnTo>
                  <a:lnTo>
                    <a:pt x="294" y="132"/>
                  </a:lnTo>
                  <a:lnTo>
                    <a:pt x="292" y="118"/>
                  </a:lnTo>
                  <a:lnTo>
                    <a:pt x="289" y="104"/>
                  </a:lnTo>
                  <a:lnTo>
                    <a:pt x="284" y="91"/>
                  </a:lnTo>
                  <a:lnTo>
                    <a:pt x="271" y="65"/>
                  </a:lnTo>
                  <a:lnTo>
                    <a:pt x="252" y="44"/>
                  </a:lnTo>
                  <a:lnTo>
                    <a:pt x="240" y="32"/>
                  </a:lnTo>
                  <a:lnTo>
                    <a:pt x="228" y="24"/>
                  </a:lnTo>
                  <a:lnTo>
                    <a:pt x="216" y="16"/>
                  </a:lnTo>
                  <a:lnTo>
                    <a:pt x="205" y="11"/>
                  </a:lnTo>
                  <a:lnTo>
                    <a:pt x="190" y="5"/>
                  </a:lnTo>
                  <a:lnTo>
                    <a:pt x="176" y="3"/>
                  </a:lnTo>
                  <a:lnTo>
                    <a:pt x="161" y="0"/>
                  </a:lnTo>
                  <a:lnTo>
                    <a:pt x="148" y="0"/>
                  </a:lnTo>
                  <a:lnTo>
                    <a:pt x="117" y="3"/>
                  </a:lnTo>
                  <a:lnTo>
                    <a:pt x="91" y="11"/>
                  </a:lnTo>
                  <a:lnTo>
                    <a:pt x="66" y="24"/>
                  </a:lnTo>
                  <a:lnTo>
                    <a:pt x="44" y="44"/>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1" name="Freeform 322">
              <a:extLst>
                <a:ext uri="{FF2B5EF4-FFF2-40B4-BE49-F238E27FC236}">
                  <a16:creationId xmlns:a16="http://schemas.microsoft.com/office/drawing/2014/main" id="{ABA23B37-F899-52A7-9FD0-79A2556E0FBA}"/>
                </a:ext>
              </a:extLst>
            </p:cNvPr>
            <p:cNvSpPr>
              <a:spLocks/>
            </p:cNvSpPr>
            <p:nvPr/>
          </p:nvSpPr>
          <p:spPr bwMode="auto">
            <a:xfrm>
              <a:off x="9356098" y="3939366"/>
              <a:ext cx="93663" cy="93662"/>
            </a:xfrm>
            <a:custGeom>
              <a:avLst/>
              <a:gdLst>
                <a:gd name="T0" fmla="*/ 44 w 295"/>
                <a:gd name="T1" fmla="*/ 43 h 296"/>
                <a:gd name="T2" fmla="*/ 23 w 295"/>
                <a:gd name="T3" fmla="*/ 65 h 296"/>
                <a:gd name="T4" fmla="*/ 10 w 295"/>
                <a:gd name="T5" fmla="*/ 91 h 296"/>
                <a:gd name="T6" fmla="*/ 2 w 295"/>
                <a:gd name="T7" fmla="*/ 117 h 296"/>
                <a:gd name="T8" fmla="*/ 0 w 295"/>
                <a:gd name="T9" fmla="*/ 148 h 296"/>
                <a:gd name="T10" fmla="*/ 0 w 295"/>
                <a:gd name="T11" fmla="*/ 162 h 296"/>
                <a:gd name="T12" fmla="*/ 2 w 295"/>
                <a:gd name="T13" fmla="*/ 177 h 296"/>
                <a:gd name="T14" fmla="*/ 4 w 295"/>
                <a:gd name="T15" fmla="*/ 190 h 296"/>
                <a:gd name="T16" fmla="*/ 10 w 295"/>
                <a:gd name="T17" fmla="*/ 205 h 296"/>
                <a:gd name="T18" fmla="*/ 15 w 295"/>
                <a:gd name="T19" fmla="*/ 216 h 296"/>
                <a:gd name="T20" fmla="*/ 23 w 295"/>
                <a:gd name="T21" fmla="*/ 229 h 296"/>
                <a:gd name="T22" fmla="*/ 33 w 295"/>
                <a:gd name="T23" fmla="*/ 240 h 296"/>
                <a:gd name="T24" fmla="*/ 44 w 295"/>
                <a:gd name="T25" fmla="*/ 253 h 296"/>
                <a:gd name="T26" fmla="*/ 65 w 295"/>
                <a:gd name="T27" fmla="*/ 271 h 296"/>
                <a:gd name="T28" fmla="*/ 91 w 295"/>
                <a:gd name="T29" fmla="*/ 285 h 296"/>
                <a:gd name="T30" fmla="*/ 103 w 295"/>
                <a:gd name="T31" fmla="*/ 289 h 296"/>
                <a:gd name="T32" fmla="*/ 117 w 295"/>
                <a:gd name="T33" fmla="*/ 293 h 296"/>
                <a:gd name="T34" fmla="*/ 131 w 295"/>
                <a:gd name="T35" fmla="*/ 295 h 296"/>
                <a:gd name="T36" fmla="*/ 147 w 295"/>
                <a:gd name="T37" fmla="*/ 296 h 296"/>
                <a:gd name="T38" fmla="*/ 161 w 295"/>
                <a:gd name="T39" fmla="*/ 295 h 296"/>
                <a:gd name="T40" fmla="*/ 176 w 295"/>
                <a:gd name="T41" fmla="*/ 293 h 296"/>
                <a:gd name="T42" fmla="*/ 189 w 295"/>
                <a:gd name="T43" fmla="*/ 289 h 296"/>
                <a:gd name="T44" fmla="*/ 204 w 295"/>
                <a:gd name="T45" fmla="*/ 285 h 296"/>
                <a:gd name="T46" fmla="*/ 216 w 295"/>
                <a:gd name="T47" fmla="*/ 278 h 296"/>
                <a:gd name="T48" fmla="*/ 228 w 295"/>
                <a:gd name="T49" fmla="*/ 271 h 296"/>
                <a:gd name="T50" fmla="*/ 239 w 295"/>
                <a:gd name="T51" fmla="*/ 262 h 296"/>
                <a:gd name="T52" fmla="*/ 252 w 295"/>
                <a:gd name="T53" fmla="*/ 253 h 296"/>
                <a:gd name="T54" fmla="*/ 261 w 295"/>
                <a:gd name="T55" fmla="*/ 240 h 296"/>
                <a:gd name="T56" fmla="*/ 270 w 295"/>
                <a:gd name="T57" fmla="*/ 229 h 296"/>
                <a:gd name="T58" fmla="*/ 277 w 295"/>
                <a:gd name="T59" fmla="*/ 216 h 296"/>
                <a:gd name="T60" fmla="*/ 284 w 295"/>
                <a:gd name="T61" fmla="*/ 205 h 296"/>
                <a:gd name="T62" fmla="*/ 288 w 295"/>
                <a:gd name="T63" fmla="*/ 190 h 296"/>
                <a:gd name="T64" fmla="*/ 292 w 295"/>
                <a:gd name="T65" fmla="*/ 177 h 296"/>
                <a:gd name="T66" fmla="*/ 294 w 295"/>
                <a:gd name="T67" fmla="*/ 162 h 296"/>
                <a:gd name="T68" fmla="*/ 295 w 295"/>
                <a:gd name="T69" fmla="*/ 148 h 296"/>
                <a:gd name="T70" fmla="*/ 294 w 295"/>
                <a:gd name="T71" fmla="*/ 132 h 296"/>
                <a:gd name="T72" fmla="*/ 292 w 295"/>
                <a:gd name="T73" fmla="*/ 117 h 296"/>
                <a:gd name="T74" fmla="*/ 288 w 295"/>
                <a:gd name="T75" fmla="*/ 104 h 296"/>
                <a:gd name="T76" fmla="*/ 284 w 295"/>
                <a:gd name="T77" fmla="*/ 91 h 296"/>
                <a:gd name="T78" fmla="*/ 270 w 295"/>
                <a:gd name="T79" fmla="*/ 65 h 296"/>
                <a:gd name="T80" fmla="*/ 252 w 295"/>
                <a:gd name="T81" fmla="*/ 43 h 296"/>
                <a:gd name="T82" fmla="*/ 239 w 295"/>
                <a:gd name="T83" fmla="*/ 32 h 296"/>
                <a:gd name="T84" fmla="*/ 228 w 295"/>
                <a:gd name="T85" fmla="*/ 24 h 296"/>
                <a:gd name="T86" fmla="*/ 216 w 295"/>
                <a:gd name="T87" fmla="*/ 16 h 296"/>
                <a:gd name="T88" fmla="*/ 204 w 295"/>
                <a:gd name="T89" fmla="*/ 10 h 296"/>
                <a:gd name="T90" fmla="*/ 189 w 295"/>
                <a:gd name="T91" fmla="*/ 5 h 296"/>
                <a:gd name="T92" fmla="*/ 176 w 295"/>
                <a:gd name="T93" fmla="*/ 2 h 296"/>
                <a:gd name="T94" fmla="*/ 161 w 295"/>
                <a:gd name="T95" fmla="*/ 0 h 296"/>
                <a:gd name="T96" fmla="*/ 147 w 295"/>
                <a:gd name="T97" fmla="*/ 0 h 296"/>
                <a:gd name="T98" fmla="*/ 117 w 295"/>
                <a:gd name="T99" fmla="*/ 2 h 296"/>
                <a:gd name="T100" fmla="*/ 91 w 295"/>
                <a:gd name="T101" fmla="*/ 10 h 296"/>
                <a:gd name="T102" fmla="*/ 65 w 295"/>
                <a:gd name="T103" fmla="*/ 24 h 296"/>
                <a:gd name="T104" fmla="*/ 44 w 295"/>
                <a:gd name="T105"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44" y="43"/>
                  </a:moveTo>
                  <a:lnTo>
                    <a:pt x="23" y="65"/>
                  </a:lnTo>
                  <a:lnTo>
                    <a:pt x="10" y="91"/>
                  </a:lnTo>
                  <a:lnTo>
                    <a:pt x="2" y="117"/>
                  </a:lnTo>
                  <a:lnTo>
                    <a:pt x="0" y="148"/>
                  </a:lnTo>
                  <a:lnTo>
                    <a:pt x="0" y="162"/>
                  </a:lnTo>
                  <a:lnTo>
                    <a:pt x="2" y="177"/>
                  </a:lnTo>
                  <a:lnTo>
                    <a:pt x="4" y="190"/>
                  </a:lnTo>
                  <a:lnTo>
                    <a:pt x="10" y="205"/>
                  </a:lnTo>
                  <a:lnTo>
                    <a:pt x="15" y="216"/>
                  </a:lnTo>
                  <a:lnTo>
                    <a:pt x="23" y="229"/>
                  </a:lnTo>
                  <a:lnTo>
                    <a:pt x="33" y="240"/>
                  </a:lnTo>
                  <a:lnTo>
                    <a:pt x="44" y="253"/>
                  </a:lnTo>
                  <a:lnTo>
                    <a:pt x="65" y="271"/>
                  </a:lnTo>
                  <a:lnTo>
                    <a:pt x="91" y="285"/>
                  </a:lnTo>
                  <a:lnTo>
                    <a:pt x="103" y="289"/>
                  </a:lnTo>
                  <a:lnTo>
                    <a:pt x="117" y="293"/>
                  </a:lnTo>
                  <a:lnTo>
                    <a:pt x="131" y="295"/>
                  </a:lnTo>
                  <a:lnTo>
                    <a:pt x="147" y="296"/>
                  </a:lnTo>
                  <a:lnTo>
                    <a:pt x="161" y="295"/>
                  </a:lnTo>
                  <a:lnTo>
                    <a:pt x="176" y="293"/>
                  </a:lnTo>
                  <a:lnTo>
                    <a:pt x="189" y="289"/>
                  </a:lnTo>
                  <a:lnTo>
                    <a:pt x="204" y="285"/>
                  </a:lnTo>
                  <a:lnTo>
                    <a:pt x="216" y="278"/>
                  </a:lnTo>
                  <a:lnTo>
                    <a:pt x="228" y="271"/>
                  </a:lnTo>
                  <a:lnTo>
                    <a:pt x="239" y="262"/>
                  </a:lnTo>
                  <a:lnTo>
                    <a:pt x="252" y="253"/>
                  </a:lnTo>
                  <a:lnTo>
                    <a:pt x="261" y="240"/>
                  </a:lnTo>
                  <a:lnTo>
                    <a:pt x="270" y="229"/>
                  </a:lnTo>
                  <a:lnTo>
                    <a:pt x="277" y="216"/>
                  </a:lnTo>
                  <a:lnTo>
                    <a:pt x="284" y="205"/>
                  </a:lnTo>
                  <a:lnTo>
                    <a:pt x="288" y="190"/>
                  </a:lnTo>
                  <a:lnTo>
                    <a:pt x="292" y="177"/>
                  </a:lnTo>
                  <a:lnTo>
                    <a:pt x="294" y="162"/>
                  </a:lnTo>
                  <a:lnTo>
                    <a:pt x="295" y="148"/>
                  </a:lnTo>
                  <a:lnTo>
                    <a:pt x="294" y="132"/>
                  </a:lnTo>
                  <a:lnTo>
                    <a:pt x="292" y="117"/>
                  </a:lnTo>
                  <a:lnTo>
                    <a:pt x="288" y="104"/>
                  </a:lnTo>
                  <a:lnTo>
                    <a:pt x="284" y="91"/>
                  </a:lnTo>
                  <a:lnTo>
                    <a:pt x="270" y="65"/>
                  </a:lnTo>
                  <a:lnTo>
                    <a:pt x="252" y="43"/>
                  </a:lnTo>
                  <a:lnTo>
                    <a:pt x="239" y="32"/>
                  </a:lnTo>
                  <a:lnTo>
                    <a:pt x="228" y="24"/>
                  </a:lnTo>
                  <a:lnTo>
                    <a:pt x="216" y="16"/>
                  </a:lnTo>
                  <a:lnTo>
                    <a:pt x="204" y="10"/>
                  </a:lnTo>
                  <a:lnTo>
                    <a:pt x="189" y="5"/>
                  </a:lnTo>
                  <a:lnTo>
                    <a:pt x="176" y="2"/>
                  </a:lnTo>
                  <a:lnTo>
                    <a:pt x="161" y="0"/>
                  </a:lnTo>
                  <a:lnTo>
                    <a:pt x="147" y="0"/>
                  </a:lnTo>
                  <a:lnTo>
                    <a:pt x="117" y="2"/>
                  </a:lnTo>
                  <a:lnTo>
                    <a:pt x="91" y="10"/>
                  </a:lnTo>
                  <a:lnTo>
                    <a:pt x="65" y="24"/>
                  </a:lnTo>
                  <a:lnTo>
                    <a:pt x="44" y="43"/>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2" name="Freeform 323">
              <a:extLst>
                <a:ext uri="{FF2B5EF4-FFF2-40B4-BE49-F238E27FC236}">
                  <a16:creationId xmlns:a16="http://schemas.microsoft.com/office/drawing/2014/main" id="{9E00D8E2-6242-79FE-11E6-4DAEF9A69790}"/>
                </a:ext>
              </a:extLst>
            </p:cNvPr>
            <p:cNvSpPr>
              <a:spLocks/>
            </p:cNvSpPr>
            <p:nvPr/>
          </p:nvSpPr>
          <p:spPr bwMode="auto">
            <a:xfrm>
              <a:off x="9597398" y="3942541"/>
              <a:ext cx="93663" cy="93662"/>
            </a:xfrm>
            <a:custGeom>
              <a:avLst/>
              <a:gdLst>
                <a:gd name="T0" fmla="*/ 45 w 296"/>
                <a:gd name="T1" fmla="*/ 43 h 296"/>
                <a:gd name="T2" fmla="*/ 24 w 296"/>
                <a:gd name="T3" fmla="*/ 65 h 296"/>
                <a:gd name="T4" fmla="*/ 10 w 296"/>
                <a:gd name="T5" fmla="*/ 91 h 296"/>
                <a:gd name="T6" fmla="*/ 2 w 296"/>
                <a:gd name="T7" fmla="*/ 117 h 296"/>
                <a:gd name="T8" fmla="*/ 0 w 296"/>
                <a:gd name="T9" fmla="*/ 148 h 296"/>
                <a:gd name="T10" fmla="*/ 0 w 296"/>
                <a:gd name="T11" fmla="*/ 162 h 296"/>
                <a:gd name="T12" fmla="*/ 2 w 296"/>
                <a:gd name="T13" fmla="*/ 176 h 296"/>
                <a:gd name="T14" fmla="*/ 5 w 296"/>
                <a:gd name="T15" fmla="*/ 190 h 296"/>
                <a:gd name="T16" fmla="*/ 10 w 296"/>
                <a:gd name="T17" fmla="*/ 205 h 296"/>
                <a:gd name="T18" fmla="*/ 16 w 296"/>
                <a:gd name="T19" fmla="*/ 216 h 296"/>
                <a:gd name="T20" fmla="*/ 24 w 296"/>
                <a:gd name="T21" fmla="*/ 229 h 296"/>
                <a:gd name="T22" fmla="*/ 33 w 296"/>
                <a:gd name="T23" fmla="*/ 240 h 296"/>
                <a:gd name="T24" fmla="*/ 45 w 296"/>
                <a:gd name="T25" fmla="*/ 253 h 296"/>
                <a:gd name="T26" fmla="*/ 66 w 296"/>
                <a:gd name="T27" fmla="*/ 271 h 296"/>
                <a:gd name="T28" fmla="*/ 91 w 296"/>
                <a:gd name="T29" fmla="*/ 285 h 296"/>
                <a:gd name="T30" fmla="*/ 104 w 296"/>
                <a:gd name="T31" fmla="*/ 289 h 296"/>
                <a:gd name="T32" fmla="*/ 117 w 296"/>
                <a:gd name="T33" fmla="*/ 293 h 296"/>
                <a:gd name="T34" fmla="*/ 132 w 296"/>
                <a:gd name="T35" fmla="*/ 295 h 296"/>
                <a:gd name="T36" fmla="*/ 148 w 296"/>
                <a:gd name="T37" fmla="*/ 296 h 296"/>
                <a:gd name="T38" fmla="*/ 162 w 296"/>
                <a:gd name="T39" fmla="*/ 295 h 296"/>
                <a:gd name="T40" fmla="*/ 176 w 296"/>
                <a:gd name="T41" fmla="*/ 293 h 296"/>
                <a:gd name="T42" fmla="*/ 190 w 296"/>
                <a:gd name="T43" fmla="*/ 289 h 296"/>
                <a:gd name="T44" fmla="*/ 205 w 296"/>
                <a:gd name="T45" fmla="*/ 285 h 296"/>
                <a:gd name="T46" fmla="*/ 216 w 296"/>
                <a:gd name="T47" fmla="*/ 278 h 296"/>
                <a:gd name="T48" fmla="*/ 229 w 296"/>
                <a:gd name="T49" fmla="*/ 271 h 296"/>
                <a:gd name="T50" fmla="*/ 240 w 296"/>
                <a:gd name="T51" fmla="*/ 262 h 296"/>
                <a:gd name="T52" fmla="*/ 253 w 296"/>
                <a:gd name="T53" fmla="*/ 253 h 296"/>
                <a:gd name="T54" fmla="*/ 262 w 296"/>
                <a:gd name="T55" fmla="*/ 240 h 296"/>
                <a:gd name="T56" fmla="*/ 271 w 296"/>
                <a:gd name="T57" fmla="*/ 229 h 296"/>
                <a:gd name="T58" fmla="*/ 278 w 296"/>
                <a:gd name="T59" fmla="*/ 216 h 296"/>
                <a:gd name="T60" fmla="*/ 284 w 296"/>
                <a:gd name="T61" fmla="*/ 205 h 296"/>
                <a:gd name="T62" fmla="*/ 289 w 296"/>
                <a:gd name="T63" fmla="*/ 190 h 296"/>
                <a:gd name="T64" fmla="*/ 292 w 296"/>
                <a:gd name="T65" fmla="*/ 176 h 296"/>
                <a:gd name="T66" fmla="*/ 295 w 296"/>
                <a:gd name="T67" fmla="*/ 162 h 296"/>
                <a:gd name="T68" fmla="*/ 296 w 296"/>
                <a:gd name="T69" fmla="*/ 148 h 296"/>
                <a:gd name="T70" fmla="*/ 295 w 296"/>
                <a:gd name="T71" fmla="*/ 132 h 296"/>
                <a:gd name="T72" fmla="*/ 292 w 296"/>
                <a:gd name="T73" fmla="*/ 117 h 296"/>
                <a:gd name="T74" fmla="*/ 289 w 296"/>
                <a:gd name="T75" fmla="*/ 104 h 296"/>
                <a:gd name="T76" fmla="*/ 284 w 296"/>
                <a:gd name="T77" fmla="*/ 91 h 296"/>
                <a:gd name="T78" fmla="*/ 271 w 296"/>
                <a:gd name="T79" fmla="*/ 65 h 296"/>
                <a:gd name="T80" fmla="*/ 253 w 296"/>
                <a:gd name="T81" fmla="*/ 43 h 296"/>
                <a:gd name="T82" fmla="*/ 240 w 296"/>
                <a:gd name="T83" fmla="*/ 32 h 296"/>
                <a:gd name="T84" fmla="*/ 229 w 296"/>
                <a:gd name="T85" fmla="*/ 24 h 296"/>
                <a:gd name="T86" fmla="*/ 216 w 296"/>
                <a:gd name="T87" fmla="*/ 16 h 296"/>
                <a:gd name="T88" fmla="*/ 205 w 296"/>
                <a:gd name="T89" fmla="*/ 10 h 296"/>
                <a:gd name="T90" fmla="*/ 190 w 296"/>
                <a:gd name="T91" fmla="*/ 5 h 296"/>
                <a:gd name="T92" fmla="*/ 176 w 296"/>
                <a:gd name="T93" fmla="*/ 2 h 296"/>
                <a:gd name="T94" fmla="*/ 162 w 296"/>
                <a:gd name="T95" fmla="*/ 0 h 296"/>
                <a:gd name="T96" fmla="*/ 148 w 296"/>
                <a:gd name="T97" fmla="*/ 0 h 296"/>
                <a:gd name="T98" fmla="*/ 117 w 296"/>
                <a:gd name="T99" fmla="*/ 2 h 296"/>
                <a:gd name="T100" fmla="*/ 91 w 296"/>
                <a:gd name="T101" fmla="*/ 10 h 296"/>
                <a:gd name="T102" fmla="*/ 66 w 296"/>
                <a:gd name="T103" fmla="*/ 24 h 296"/>
                <a:gd name="T104" fmla="*/ 45 w 296"/>
                <a:gd name="T105"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45" y="43"/>
                  </a:moveTo>
                  <a:lnTo>
                    <a:pt x="24" y="65"/>
                  </a:lnTo>
                  <a:lnTo>
                    <a:pt x="10" y="91"/>
                  </a:lnTo>
                  <a:lnTo>
                    <a:pt x="2" y="117"/>
                  </a:lnTo>
                  <a:lnTo>
                    <a:pt x="0" y="148"/>
                  </a:lnTo>
                  <a:lnTo>
                    <a:pt x="0" y="162"/>
                  </a:lnTo>
                  <a:lnTo>
                    <a:pt x="2" y="176"/>
                  </a:lnTo>
                  <a:lnTo>
                    <a:pt x="5" y="190"/>
                  </a:lnTo>
                  <a:lnTo>
                    <a:pt x="10" y="205"/>
                  </a:lnTo>
                  <a:lnTo>
                    <a:pt x="16" y="216"/>
                  </a:lnTo>
                  <a:lnTo>
                    <a:pt x="24" y="229"/>
                  </a:lnTo>
                  <a:lnTo>
                    <a:pt x="33" y="240"/>
                  </a:lnTo>
                  <a:lnTo>
                    <a:pt x="45" y="253"/>
                  </a:lnTo>
                  <a:lnTo>
                    <a:pt x="66" y="271"/>
                  </a:lnTo>
                  <a:lnTo>
                    <a:pt x="91" y="285"/>
                  </a:lnTo>
                  <a:lnTo>
                    <a:pt x="104" y="289"/>
                  </a:lnTo>
                  <a:lnTo>
                    <a:pt x="117" y="293"/>
                  </a:lnTo>
                  <a:lnTo>
                    <a:pt x="132" y="295"/>
                  </a:lnTo>
                  <a:lnTo>
                    <a:pt x="148" y="296"/>
                  </a:lnTo>
                  <a:lnTo>
                    <a:pt x="162" y="295"/>
                  </a:lnTo>
                  <a:lnTo>
                    <a:pt x="176" y="293"/>
                  </a:lnTo>
                  <a:lnTo>
                    <a:pt x="190" y="289"/>
                  </a:lnTo>
                  <a:lnTo>
                    <a:pt x="205" y="285"/>
                  </a:lnTo>
                  <a:lnTo>
                    <a:pt x="216" y="278"/>
                  </a:lnTo>
                  <a:lnTo>
                    <a:pt x="229" y="271"/>
                  </a:lnTo>
                  <a:lnTo>
                    <a:pt x="240" y="262"/>
                  </a:lnTo>
                  <a:lnTo>
                    <a:pt x="253" y="253"/>
                  </a:lnTo>
                  <a:lnTo>
                    <a:pt x="262" y="240"/>
                  </a:lnTo>
                  <a:lnTo>
                    <a:pt x="271" y="229"/>
                  </a:lnTo>
                  <a:lnTo>
                    <a:pt x="278" y="216"/>
                  </a:lnTo>
                  <a:lnTo>
                    <a:pt x="284" y="205"/>
                  </a:lnTo>
                  <a:lnTo>
                    <a:pt x="289" y="190"/>
                  </a:lnTo>
                  <a:lnTo>
                    <a:pt x="292" y="176"/>
                  </a:lnTo>
                  <a:lnTo>
                    <a:pt x="295" y="162"/>
                  </a:lnTo>
                  <a:lnTo>
                    <a:pt x="296" y="148"/>
                  </a:lnTo>
                  <a:lnTo>
                    <a:pt x="295" y="132"/>
                  </a:lnTo>
                  <a:lnTo>
                    <a:pt x="292" y="117"/>
                  </a:lnTo>
                  <a:lnTo>
                    <a:pt x="289" y="104"/>
                  </a:lnTo>
                  <a:lnTo>
                    <a:pt x="284" y="91"/>
                  </a:lnTo>
                  <a:lnTo>
                    <a:pt x="271" y="65"/>
                  </a:lnTo>
                  <a:lnTo>
                    <a:pt x="253" y="43"/>
                  </a:lnTo>
                  <a:lnTo>
                    <a:pt x="240" y="32"/>
                  </a:lnTo>
                  <a:lnTo>
                    <a:pt x="229" y="24"/>
                  </a:lnTo>
                  <a:lnTo>
                    <a:pt x="216" y="16"/>
                  </a:lnTo>
                  <a:lnTo>
                    <a:pt x="205" y="10"/>
                  </a:lnTo>
                  <a:lnTo>
                    <a:pt x="190" y="5"/>
                  </a:lnTo>
                  <a:lnTo>
                    <a:pt x="176" y="2"/>
                  </a:lnTo>
                  <a:lnTo>
                    <a:pt x="162" y="0"/>
                  </a:lnTo>
                  <a:lnTo>
                    <a:pt x="148" y="0"/>
                  </a:lnTo>
                  <a:lnTo>
                    <a:pt x="117" y="2"/>
                  </a:lnTo>
                  <a:lnTo>
                    <a:pt x="91" y="10"/>
                  </a:lnTo>
                  <a:lnTo>
                    <a:pt x="66" y="24"/>
                  </a:lnTo>
                  <a:lnTo>
                    <a:pt x="45" y="43"/>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3" name="Freeform 324">
              <a:extLst>
                <a:ext uri="{FF2B5EF4-FFF2-40B4-BE49-F238E27FC236}">
                  <a16:creationId xmlns:a16="http://schemas.microsoft.com/office/drawing/2014/main" id="{54B3C714-3771-E695-569F-B9C3CAB60423}"/>
                </a:ext>
              </a:extLst>
            </p:cNvPr>
            <p:cNvSpPr>
              <a:spLocks/>
            </p:cNvSpPr>
            <p:nvPr/>
          </p:nvSpPr>
          <p:spPr bwMode="auto">
            <a:xfrm>
              <a:off x="9843460" y="3902854"/>
              <a:ext cx="93663" cy="93662"/>
            </a:xfrm>
            <a:custGeom>
              <a:avLst/>
              <a:gdLst>
                <a:gd name="T0" fmla="*/ 44 w 295"/>
                <a:gd name="T1" fmla="*/ 43 h 296"/>
                <a:gd name="T2" fmla="*/ 24 w 295"/>
                <a:gd name="T3" fmla="*/ 65 h 296"/>
                <a:gd name="T4" fmla="*/ 10 w 295"/>
                <a:gd name="T5" fmla="*/ 91 h 296"/>
                <a:gd name="T6" fmla="*/ 2 w 295"/>
                <a:gd name="T7" fmla="*/ 117 h 296"/>
                <a:gd name="T8" fmla="*/ 0 w 295"/>
                <a:gd name="T9" fmla="*/ 148 h 296"/>
                <a:gd name="T10" fmla="*/ 0 w 295"/>
                <a:gd name="T11" fmla="*/ 162 h 296"/>
                <a:gd name="T12" fmla="*/ 2 w 295"/>
                <a:gd name="T13" fmla="*/ 176 h 296"/>
                <a:gd name="T14" fmla="*/ 4 w 295"/>
                <a:gd name="T15" fmla="*/ 190 h 296"/>
                <a:gd name="T16" fmla="*/ 10 w 295"/>
                <a:gd name="T17" fmla="*/ 205 h 296"/>
                <a:gd name="T18" fmla="*/ 16 w 295"/>
                <a:gd name="T19" fmla="*/ 216 h 296"/>
                <a:gd name="T20" fmla="*/ 24 w 295"/>
                <a:gd name="T21" fmla="*/ 229 h 296"/>
                <a:gd name="T22" fmla="*/ 33 w 295"/>
                <a:gd name="T23" fmla="*/ 240 h 296"/>
                <a:gd name="T24" fmla="*/ 44 w 295"/>
                <a:gd name="T25" fmla="*/ 253 h 296"/>
                <a:gd name="T26" fmla="*/ 66 w 295"/>
                <a:gd name="T27" fmla="*/ 271 h 296"/>
                <a:gd name="T28" fmla="*/ 91 w 295"/>
                <a:gd name="T29" fmla="*/ 284 h 296"/>
                <a:gd name="T30" fmla="*/ 103 w 295"/>
                <a:gd name="T31" fmla="*/ 289 h 296"/>
                <a:gd name="T32" fmla="*/ 117 w 295"/>
                <a:gd name="T33" fmla="*/ 292 h 296"/>
                <a:gd name="T34" fmla="*/ 132 w 295"/>
                <a:gd name="T35" fmla="*/ 295 h 296"/>
                <a:gd name="T36" fmla="*/ 148 w 295"/>
                <a:gd name="T37" fmla="*/ 296 h 296"/>
                <a:gd name="T38" fmla="*/ 161 w 295"/>
                <a:gd name="T39" fmla="*/ 295 h 296"/>
                <a:gd name="T40" fmla="*/ 176 w 295"/>
                <a:gd name="T41" fmla="*/ 292 h 296"/>
                <a:gd name="T42" fmla="*/ 190 w 295"/>
                <a:gd name="T43" fmla="*/ 289 h 296"/>
                <a:gd name="T44" fmla="*/ 204 w 295"/>
                <a:gd name="T45" fmla="*/ 284 h 296"/>
                <a:gd name="T46" fmla="*/ 216 w 295"/>
                <a:gd name="T47" fmla="*/ 278 h 296"/>
                <a:gd name="T48" fmla="*/ 228 w 295"/>
                <a:gd name="T49" fmla="*/ 271 h 296"/>
                <a:gd name="T50" fmla="*/ 240 w 295"/>
                <a:gd name="T51" fmla="*/ 262 h 296"/>
                <a:gd name="T52" fmla="*/ 252 w 295"/>
                <a:gd name="T53" fmla="*/ 253 h 296"/>
                <a:gd name="T54" fmla="*/ 261 w 295"/>
                <a:gd name="T55" fmla="*/ 240 h 296"/>
                <a:gd name="T56" fmla="*/ 270 w 295"/>
                <a:gd name="T57" fmla="*/ 229 h 296"/>
                <a:gd name="T58" fmla="*/ 277 w 295"/>
                <a:gd name="T59" fmla="*/ 216 h 296"/>
                <a:gd name="T60" fmla="*/ 284 w 295"/>
                <a:gd name="T61" fmla="*/ 205 h 296"/>
                <a:gd name="T62" fmla="*/ 289 w 295"/>
                <a:gd name="T63" fmla="*/ 190 h 296"/>
                <a:gd name="T64" fmla="*/ 292 w 295"/>
                <a:gd name="T65" fmla="*/ 176 h 296"/>
                <a:gd name="T66" fmla="*/ 294 w 295"/>
                <a:gd name="T67" fmla="*/ 162 h 296"/>
                <a:gd name="T68" fmla="*/ 295 w 295"/>
                <a:gd name="T69" fmla="*/ 148 h 296"/>
                <a:gd name="T70" fmla="*/ 294 w 295"/>
                <a:gd name="T71" fmla="*/ 132 h 296"/>
                <a:gd name="T72" fmla="*/ 292 w 295"/>
                <a:gd name="T73" fmla="*/ 117 h 296"/>
                <a:gd name="T74" fmla="*/ 289 w 295"/>
                <a:gd name="T75" fmla="*/ 103 h 296"/>
                <a:gd name="T76" fmla="*/ 284 w 295"/>
                <a:gd name="T77" fmla="*/ 91 h 296"/>
                <a:gd name="T78" fmla="*/ 270 w 295"/>
                <a:gd name="T79" fmla="*/ 65 h 296"/>
                <a:gd name="T80" fmla="*/ 252 w 295"/>
                <a:gd name="T81" fmla="*/ 43 h 296"/>
                <a:gd name="T82" fmla="*/ 240 w 295"/>
                <a:gd name="T83" fmla="*/ 32 h 296"/>
                <a:gd name="T84" fmla="*/ 228 w 295"/>
                <a:gd name="T85" fmla="*/ 24 h 296"/>
                <a:gd name="T86" fmla="*/ 216 w 295"/>
                <a:gd name="T87" fmla="*/ 16 h 296"/>
                <a:gd name="T88" fmla="*/ 204 w 295"/>
                <a:gd name="T89" fmla="*/ 10 h 296"/>
                <a:gd name="T90" fmla="*/ 190 w 295"/>
                <a:gd name="T91" fmla="*/ 5 h 296"/>
                <a:gd name="T92" fmla="*/ 176 w 295"/>
                <a:gd name="T93" fmla="*/ 2 h 296"/>
                <a:gd name="T94" fmla="*/ 161 w 295"/>
                <a:gd name="T95" fmla="*/ 0 h 296"/>
                <a:gd name="T96" fmla="*/ 148 w 295"/>
                <a:gd name="T97" fmla="*/ 0 h 296"/>
                <a:gd name="T98" fmla="*/ 117 w 295"/>
                <a:gd name="T99" fmla="*/ 2 h 296"/>
                <a:gd name="T100" fmla="*/ 91 w 295"/>
                <a:gd name="T101" fmla="*/ 10 h 296"/>
                <a:gd name="T102" fmla="*/ 66 w 295"/>
                <a:gd name="T103" fmla="*/ 24 h 296"/>
                <a:gd name="T104" fmla="*/ 44 w 295"/>
                <a:gd name="T105"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44" y="43"/>
                  </a:moveTo>
                  <a:lnTo>
                    <a:pt x="24" y="65"/>
                  </a:lnTo>
                  <a:lnTo>
                    <a:pt x="10" y="91"/>
                  </a:lnTo>
                  <a:lnTo>
                    <a:pt x="2" y="117"/>
                  </a:lnTo>
                  <a:lnTo>
                    <a:pt x="0" y="148"/>
                  </a:lnTo>
                  <a:lnTo>
                    <a:pt x="0" y="162"/>
                  </a:lnTo>
                  <a:lnTo>
                    <a:pt x="2" y="176"/>
                  </a:lnTo>
                  <a:lnTo>
                    <a:pt x="4" y="190"/>
                  </a:lnTo>
                  <a:lnTo>
                    <a:pt x="10" y="205"/>
                  </a:lnTo>
                  <a:lnTo>
                    <a:pt x="16" y="216"/>
                  </a:lnTo>
                  <a:lnTo>
                    <a:pt x="24" y="229"/>
                  </a:lnTo>
                  <a:lnTo>
                    <a:pt x="33" y="240"/>
                  </a:lnTo>
                  <a:lnTo>
                    <a:pt x="44" y="253"/>
                  </a:lnTo>
                  <a:lnTo>
                    <a:pt x="66" y="271"/>
                  </a:lnTo>
                  <a:lnTo>
                    <a:pt x="91" y="284"/>
                  </a:lnTo>
                  <a:lnTo>
                    <a:pt x="103" y="289"/>
                  </a:lnTo>
                  <a:lnTo>
                    <a:pt x="117" y="292"/>
                  </a:lnTo>
                  <a:lnTo>
                    <a:pt x="132" y="295"/>
                  </a:lnTo>
                  <a:lnTo>
                    <a:pt x="148" y="296"/>
                  </a:lnTo>
                  <a:lnTo>
                    <a:pt x="161" y="295"/>
                  </a:lnTo>
                  <a:lnTo>
                    <a:pt x="176" y="292"/>
                  </a:lnTo>
                  <a:lnTo>
                    <a:pt x="190" y="289"/>
                  </a:lnTo>
                  <a:lnTo>
                    <a:pt x="204" y="284"/>
                  </a:lnTo>
                  <a:lnTo>
                    <a:pt x="216" y="278"/>
                  </a:lnTo>
                  <a:lnTo>
                    <a:pt x="228" y="271"/>
                  </a:lnTo>
                  <a:lnTo>
                    <a:pt x="240" y="262"/>
                  </a:lnTo>
                  <a:lnTo>
                    <a:pt x="252" y="253"/>
                  </a:lnTo>
                  <a:lnTo>
                    <a:pt x="261" y="240"/>
                  </a:lnTo>
                  <a:lnTo>
                    <a:pt x="270" y="229"/>
                  </a:lnTo>
                  <a:lnTo>
                    <a:pt x="277" y="216"/>
                  </a:lnTo>
                  <a:lnTo>
                    <a:pt x="284" y="205"/>
                  </a:lnTo>
                  <a:lnTo>
                    <a:pt x="289" y="190"/>
                  </a:lnTo>
                  <a:lnTo>
                    <a:pt x="292" y="176"/>
                  </a:lnTo>
                  <a:lnTo>
                    <a:pt x="294" y="162"/>
                  </a:lnTo>
                  <a:lnTo>
                    <a:pt x="295" y="148"/>
                  </a:lnTo>
                  <a:lnTo>
                    <a:pt x="294" y="132"/>
                  </a:lnTo>
                  <a:lnTo>
                    <a:pt x="292" y="117"/>
                  </a:lnTo>
                  <a:lnTo>
                    <a:pt x="289" y="103"/>
                  </a:lnTo>
                  <a:lnTo>
                    <a:pt x="284" y="91"/>
                  </a:lnTo>
                  <a:lnTo>
                    <a:pt x="270" y="65"/>
                  </a:lnTo>
                  <a:lnTo>
                    <a:pt x="252" y="43"/>
                  </a:lnTo>
                  <a:lnTo>
                    <a:pt x="240" y="32"/>
                  </a:lnTo>
                  <a:lnTo>
                    <a:pt x="228" y="24"/>
                  </a:lnTo>
                  <a:lnTo>
                    <a:pt x="216" y="16"/>
                  </a:lnTo>
                  <a:lnTo>
                    <a:pt x="204" y="10"/>
                  </a:lnTo>
                  <a:lnTo>
                    <a:pt x="190" y="5"/>
                  </a:lnTo>
                  <a:lnTo>
                    <a:pt x="176" y="2"/>
                  </a:lnTo>
                  <a:lnTo>
                    <a:pt x="161" y="0"/>
                  </a:lnTo>
                  <a:lnTo>
                    <a:pt x="148" y="0"/>
                  </a:lnTo>
                  <a:lnTo>
                    <a:pt x="117" y="2"/>
                  </a:lnTo>
                  <a:lnTo>
                    <a:pt x="91" y="10"/>
                  </a:lnTo>
                  <a:lnTo>
                    <a:pt x="66" y="24"/>
                  </a:lnTo>
                  <a:lnTo>
                    <a:pt x="44" y="43"/>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4" name="Freeform 325">
              <a:extLst>
                <a:ext uri="{FF2B5EF4-FFF2-40B4-BE49-F238E27FC236}">
                  <a16:creationId xmlns:a16="http://schemas.microsoft.com/office/drawing/2014/main" id="{F9761C3F-B1FA-B02B-4AE6-6170BE67D8E1}"/>
                </a:ext>
              </a:extLst>
            </p:cNvPr>
            <p:cNvSpPr>
              <a:spLocks/>
            </p:cNvSpPr>
            <p:nvPr/>
          </p:nvSpPr>
          <p:spPr bwMode="auto">
            <a:xfrm>
              <a:off x="10079998" y="3952066"/>
              <a:ext cx="93663" cy="93662"/>
            </a:xfrm>
            <a:custGeom>
              <a:avLst/>
              <a:gdLst>
                <a:gd name="T0" fmla="*/ 44 w 295"/>
                <a:gd name="T1" fmla="*/ 43 h 296"/>
                <a:gd name="T2" fmla="*/ 24 w 295"/>
                <a:gd name="T3" fmla="*/ 65 h 296"/>
                <a:gd name="T4" fmla="*/ 10 w 295"/>
                <a:gd name="T5" fmla="*/ 91 h 296"/>
                <a:gd name="T6" fmla="*/ 2 w 295"/>
                <a:gd name="T7" fmla="*/ 117 h 296"/>
                <a:gd name="T8" fmla="*/ 0 w 295"/>
                <a:gd name="T9" fmla="*/ 148 h 296"/>
                <a:gd name="T10" fmla="*/ 0 w 295"/>
                <a:gd name="T11" fmla="*/ 162 h 296"/>
                <a:gd name="T12" fmla="*/ 2 w 295"/>
                <a:gd name="T13" fmla="*/ 176 h 296"/>
                <a:gd name="T14" fmla="*/ 4 w 295"/>
                <a:gd name="T15" fmla="*/ 190 h 296"/>
                <a:gd name="T16" fmla="*/ 10 w 295"/>
                <a:gd name="T17" fmla="*/ 205 h 296"/>
                <a:gd name="T18" fmla="*/ 16 w 295"/>
                <a:gd name="T19" fmla="*/ 216 h 296"/>
                <a:gd name="T20" fmla="*/ 24 w 295"/>
                <a:gd name="T21" fmla="*/ 229 h 296"/>
                <a:gd name="T22" fmla="*/ 33 w 295"/>
                <a:gd name="T23" fmla="*/ 240 h 296"/>
                <a:gd name="T24" fmla="*/ 44 w 295"/>
                <a:gd name="T25" fmla="*/ 253 h 296"/>
                <a:gd name="T26" fmla="*/ 66 w 295"/>
                <a:gd name="T27" fmla="*/ 271 h 296"/>
                <a:gd name="T28" fmla="*/ 91 w 295"/>
                <a:gd name="T29" fmla="*/ 284 h 296"/>
                <a:gd name="T30" fmla="*/ 103 w 295"/>
                <a:gd name="T31" fmla="*/ 289 h 296"/>
                <a:gd name="T32" fmla="*/ 117 w 295"/>
                <a:gd name="T33" fmla="*/ 292 h 296"/>
                <a:gd name="T34" fmla="*/ 132 w 295"/>
                <a:gd name="T35" fmla="*/ 295 h 296"/>
                <a:gd name="T36" fmla="*/ 147 w 295"/>
                <a:gd name="T37" fmla="*/ 296 h 296"/>
                <a:gd name="T38" fmla="*/ 161 w 295"/>
                <a:gd name="T39" fmla="*/ 295 h 296"/>
                <a:gd name="T40" fmla="*/ 176 w 295"/>
                <a:gd name="T41" fmla="*/ 292 h 296"/>
                <a:gd name="T42" fmla="*/ 190 w 295"/>
                <a:gd name="T43" fmla="*/ 289 h 296"/>
                <a:gd name="T44" fmla="*/ 204 w 295"/>
                <a:gd name="T45" fmla="*/ 284 h 296"/>
                <a:gd name="T46" fmla="*/ 216 w 295"/>
                <a:gd name="T47" fmla="*/ 278 h 296"/>
                <a:gd name="T48" fmla="*/ 228 w 295"/>
                <a:gd name="T49" fmla="*/ 271 h 296"/>
                <a:gd name="T50" fmla="*/ 240 w 295"/>
                <a:gd name="T51" fmla="*/ 262 h 296"/>
                <a:gd name="T52" fmla="*/ 252 w 295"/>
                <a:gd name="T53" fmla="*/ 253 h 296"/>
                <a:gd name="T54" fmla="*/ 261 w 295"/>
                <a:gd name="T55" fmla="*/ 240 h 296"/>
                <a:gd name="T56" fmla="*/ 270 w 295"/>
                <a:gd name="T57" fmla="*/ 229 h 296"/>
                <a:gd name="T58" fmla="*/ 277 w 295"/>
                <a:gd name="T59" fmla="*/ 216 h 296"/>
                <a:gd name="T60" fmla="*/ 284 w 295"/>
                <a:gd name="T61" fmla="*/ 205 h 296"/>
                <a:gd name="T62" fmla="*/ 288 w 295"/>
                <a:gd name="T63" fmla="*/ 190 h 296"/>
                <a:gd name="T64" fmla="*/ 292 w 295"/>
                <a:gd name="T65" fmla="*/ 176 h 296"/>
                <a:gd name="T66" fmla="*/ 294 w 295"/>
                <a:gd name="T67" fmla="*/ 162 h 296"/>
                <a:gd name="T68" fmla="*/ 295 w 295"/>
                <a:gd name="T69" fmla="*/ 148 h 296"/>
                <a:gd name="T70" fmla="*/ 294 w 295"/>
                <a:gd name="T71" fmla="*/ 132 h 296"/>
                <a:gd name="T72" fmla="*/ 292 w 295"/>
                <a:gd name="T73" fmla="*/ 117 h 296"/>
                <a:gd name="T74" fmla="*/ 288 w 295"/>
                <a:gd name="T75" fmla="*/ 104 h 296"/>
                <a:gd name="T76" fmla="*/ 284 w 295"/>
                <a:gd name="T77" fmla="*/ 91 h 296"/>
                <a:gd name="T78" fmla="*/ 270 w 295"/>
                <a:gd name="T79" fmla="*/ 65 h 296"/>
                <a:gd name="T80" fmla="*/ 252 w 295"/>
                <a:gd name="T81" fmla="*/ 43 h 296"/>
                <a:gd name="T82" fmla="*/ 240 w 295"/>
                <a:gd name="T83" fmla="*/ 32 h 296"/>
                <a:gd name="T84" fmla="*/ 228 w 295"/>
                <a:gd name="T85" fmla="*/ 24 h 296"/>
                <a:gd name="T86" fmla="*/ 216 w 295"/>
                <a:gd name="T87" fmla="*/ 16 h 296"/>
                <a:gd name="T88" fmla="*/ 204 w 295"/>
                <a:gd name="T89" fmla="*/ 10 h 296"/>
                <a:gd name="T90" fmla="*/ 190 w 295"/>
                <a:gd name="T91" fmla="*/ 5 h 296"/>
                <a:gd name="T92" fmla="*/ 176 w 295"/>
                <a:gd name="T93" fmla="*/ 2 h 296"/>
                <a:gd name="T94" fmla="*/ 161 w 295"/>
                <a:gd name="T95" fmla="*/ 0 h 296"/>
                <a:gd name="T96" fmla="*/ 147 w 295"/>
                <a:gd name="T97" fmla="*/ 0 h 296"/>
                <a:gd name="T98" fmla="*/ 117 w 295"/>
                <a:gd name="T99" fmla="*/ 2 h 296"/>
                <a:gd name="T100" fmla="*/ 91 w 295"/>
                <a:gd name="T101" fmla="*/ 10 h 296"/>
                <a:gd name="T102" fmla="*/ 66 w 295"/>
                <a:gd name="T103" fmla="*/ 24 h 296"/>
                <a:gd name="T104" fmla="*/ 44 w 295"/>
                <a:gd name="T105"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44" y="43"/>
                  </a:moveTo>
                  <a:lnTo>
                    <a:pt x="24" y="65"/>
                  </a:lnTo>
                  <a:lnTo>
                    <a:pt x="10" y="91"/>
                  </a:lnTo>
                  <a:lnTo>
                    <a:pt x="2" y="117"/>
                  </a:lnTo>
                  <a:lnTo>
                    <a:pt x="0" y="148"/>
                  </a:lnTo>
                  <a:lnTo>
                    <a:pt x="0" y="162"/>
                  </a:lnTo>
                  <a:lnTo>
                    <a:pt x="2" y="176"/>
                  </a:lnTo>
                  <a:lnTo>
                    <a:pt x="4" y="190"/>
                  </a:lnTo>
                  <a:lnTo>
                    <a:pt x="10" y="205"/>
                  </a:lnTo>
                  <a:lnTo>
                    <a:pt x="16" y="216"/>
                  </a:lnTo>
                  <a:lnTo>
                    <a:pt x="24" y="229"/>
                  </a:lnTo>
                  <a:lnTo>
                    <a:pt x="33" y="240"/>
                  </a:lnTo>
                  <a:lnTo>
                    <a:pt x="44" y="253"/>
                  </a:lnTo>
                  <a:lnTo>
                    <a:pt x="66" y="271"/>
                  </a:lnTo>
                  <a:lnTo>
                    <a:pt x="91" y="284"/>
                  </a:lnTo>
                  <a:lnTo>
                    <a:pt x="103" y="289"/>
                  </a:lnTo>
                  <a:lnTo>
                    <a:pt x="117" y="292"/>
                  </a:lnTo>
                  <a:lnTo>
                    <a:pt x="132" y="295"/>
                  </a:lnTo>
                  <a:lnTo>
                    <a:pt x="147" y="296"/>
                  </a:lnTo>
                  <a:lnTo>
                    <a:pt x="161" y="295"/>
                  </a:lnTo>
                  <a:lnTo>
                    <a:pt x="176" y="292"/>
                  </a:lnTo>
                  <a:lnTo>
                    <a:pt x="190" y="289"/>
                  </a:lnTo>
                  <a:lnTo>
                    <a:pt x="204" y="284"/>
                  </a:lnTo>
                  <a:lnTo>
                    <a:pt x="216" y="278"/>
                  </a:lnTo>
                  <a:lnTo>
                    <a:pt x="228" y="271"/>
                  </a:lnTo>
                  <a:lnTo>
                    <a:pt x="240" y="262"/>
                  </a:lnTo>
                  <a:lnTo>
                    <a:pt x="252" y="253"/>
                  </a:lnTo>
                  <a:lnTo>
                    <a:pt x="261" y="240"/>
                  </a:lnTo>
                  <a:lnTo>
                    <a:pt x="270" y="229"/>
                  </a:lnTo>
                  <a:lnTo>
                    <a:pt x="277" y="216"/>
                  </a:lnTo>
                  <a:lnTo>
                    <a:pt x="284" y="205"/>
                  </a:lnTo>
                  <a:lnTo>
                    <a:pt x="288" y="190"/>
                  </a:lnTo>
                  <a:lnTo>
                    <a:pt x="292" y="176"/>
                  </a:lnTo>
                  <a:lnTo>
                    <a:pt x="294" y="162"/>
                  </a:lnTo>
                  <a:lnTo>
                    <a:pt x="295" y="148"/>
                  </a:lnTo>
                  <a:lnTo>
                    <a:pt x="294" y="132"/>
                  </a:lnTo>
                  <a:lnTo>
                    <a:pt x="292" y="117"/>
                  </a:lnTo>
                  <a:lnTo>
                    <a:pt x="288" y="104"/>
                  </a:lnTo>
                  <a:lnTo>
                    <a:pt x="284" y="91"/>
                  </a:lnTo>
                  <a:lnTo>
                    <a:pt x="270" y="65"/>
                  </a:lnTo>
                  <a:lnTo>
                    <a:pt x="252" y="43"/>
                  </a:lnTo>
                  <a:lnTo>
                    <a:pt x="240" y="32"/>
                  </a:lnTo>
                  <a:lnTo>
                    <a:pt x="228" y="24"/>
                  </a:lnTo>
                  <a:lnTo>
                    <a:pt x="216" y="16"/>
                  </a:lnTo>
                  <a:lnTo>
                    <a:pt x="204" y="10"/>
                  </a:lnTo>
                  <a:lnTo>
                    <a:pt x="190" y="5"/>
                  </a:lnTo>
                  <a:lnTo>
                    <a:pt x="176" y="2"/>
                  </a:lnTo>
                  <a:lnTo>
                    <a:pt x="161" y="0"/>
                  </a:lnTo>
                  <a:lnTo>
                    <a:pt x="147" y="0"/>
                  </a:lnTo>
                  <a:lnTo>
                    <a:pt x="117" y="2"/>
                  </a:lnTo>
                  <a:lnTo>
                    <a:pt x="91" y="10"/>
                  </a:lnTo>
                  <a:lnTo>
                    <a:pt x="66" y="24"/>
                  </a:lnTo>
                  <a:lnTo>
                    <a:pt x="44" y="43"/>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5" name="Freeform 326">
              <a:extLst>
                <a:ext uri="{FF2B5EF4-FFF2-40B4-BE49-F238E27FC236}">
                  <a16:creationId xmlns:a16="http://schemas.microsoft.com/office/drawing/2014/main" id="{5E010FB3-33C8-CBBF-7FA0-52679DAD7223}"/>
                </a:ext>
              </a:extLst>
            </p:cNvPr>
            <p:cNvSpPr>
              <a:spLocks/>
            </p:cNvSpPr>
            <p:nvPr/>
          </p:nvSpPr>
          <p:spPr bwMode="auto">
            <a:xfrm>
              <a:off x="10333998" y="3964766"/>
              <a:ext cx="93663" cy="93662"/>
            </a:xfrm>
            <a:custGeom>
              <a:avLst/>
              <a:gdLst>
                <a:gd name="T0" fmla="*/ 44 w 296"/>
                <a:gd name="T1" fmla="*/ 43 h 296"/>
                <a:gd name="T2" fmla="*/ 24 w 296"/>
                <a:gd name="T3" fmla="*/ 65 h 296"/>
                <a:gd name="T4" fmla="*/ 10 w 296"/>
                <a:gd name="T5" fmla="*/ 91 h 296"/>
                <a:gd name="T6" fmla="*/ 2 w 296"/>
                <a:gd name="T7" fmla="*/ 117 h 296"/>
                <a:gd name="T8" fmla="*/ 0 w 296"/>
                <a:gd name="T9" fmla="*/ 148 h 296"/>
                <a:gd name="T10" fmla="*/ 0 w 296"/>
                <a:gd name="T11" fmla="*/ 161 h 296"/>
                <a:gd name="T12" fmla="*/ 2 w 296"/>
                <a:gd name="T13" fmla="*/ 176 h 296"/>
                <a:gd name="T14" fmla="*/ 5 w 296"/>
                <a:gd name="T15" fmla="*/ 190 h 296"/>
                <a:gd name="T16" fmla="*/ 10 w 296"/>
                <a:gd name="T17" fmla="*/ 204 h 296"/>
                <a:gd name="T18" fmla="*/ 16 w 296"/>
                <a:gd name="T19" fmla="*/ 216 h 296"/>
                <a:gd name="T20" fmla="*/ 24 w 296"/>
                <a:gd name="T21" fmla="*/ 228 h 296"/>
                <a:gd name="T22" fmla="*/ 33 w 296"/>
                <a:gd name="T23" fmla="*/ 240 h 296"/>
                <a:gd name="T24" fmla="*/ 44 w 296"/>
                <a:gd name="T25" fmla="*/ 252 h 296"/>
                <a:gd name="T26" fmla="*/ 66 w 296"/>
                <a:gd name="T27" fmla="*/ 270 h 296"/>
                <a:gd name="T28" fmla="*/ 91 w 296"/>
                <a:gd name="T29" fmla="*/ 284 h 296"/>
                <a:gd name="T30" fmla="*/ 104 w 296"/>
                <a:gd name="T31" fmla="*/ 289 h 296"/>
                <a:gd name="T32" fmla="*/ 117 w 296"/>
                <a:gd name="T33" fmla="*/ 292 h 296"/>
                <a:gd name="T34" fmla="*/ 132 w 296"/>
                <a:gd name="T35" fmla="*/ 294 h 296"/>
                <a:gd name="T36" fmla="*/ 148 w 296"/>
                <a:gd name="T37" fmla="*/ 296 h 296"/>
                <a:gd name="T38" fmla="*/ 162 w 296"/>
                <a:gd name="T39" fmla="*/ 294 h 296"/>
                <a:gd name="T40" fmla="*/ 176 w 296"/>
                <a:gd name="T41" fmla="*/ 292 h 296"/>
                <a:gd name="T42" fmla="*/ 190 w 296"/>
                <a:gd name="T43" fmla="*/ 289 h 296"/>
                <a:gd name="T44" fmla="*/ 205 w 296"/>
                <a:gd name="T45" fmla="*/ 284 h 296"/>
                <a:gd name="T46" fmla="*/ 216 w 296"/>
                <a:gd name="T47" fmla="*/ 277 h 296"/>
                <a:gd name="T48" fmla="*/ 229 w 296"/>
                <a:gd name="T49" fmla="*/ 270 h 296"/>
                <a:gd name="T50" fmla="*/ 240 w 296"/>
                <a:gd name="T51" fmla="*/ 261 h 296"/>
                <a:gd name="T52" fmla="*/ 253 w 296"/>
                <a:gd name="T53" fmla="*/ 252 h 296"/>
                <a:gd name="T54" fmla="*/ 262 w 296"/>
                <a:gd name="T55" fmla="*/ 240 h 296"/>
                <a:gd name="T56" fmla="*/ 271 w 296"/>
                <a:gd name="T57" fmla="*/ 228 h 296"/>
                <a:gd name="T58" fmla="*/ 278 w 296"/>
                <a:gd name="T59" fmla="*/ 216 h 296"/>
                <a:gd name="T60" fmla="*/ 284 w 296"/>
                <a:gd name="T61" fmla="*/ 204 h 296"/>
                <a:gd name="T62" fmla="*/ 289 w 296"/>
                <a:gd name="T63" fmla="*/ 190 h 296"/>
                <a:gd name="T64" fmla="*/ 292 w 296"/>
                <a:gd name="T65" fmla="*/ 176 h 296"/>
                <a:gd name="T66" fmla="*/ 295 w 296"/>
                <a:gd name="T67" fmla="*/ 161 h 296"/>
                <a:gd name="T68" fmla="*/ 296 w 296"/>
                <a:gd name="T69" fmla="*/ 148 h 296"/>
                <a:gd name="T70" fmla="*/ 295 w 296"/>
                <a:gd name="T71" fmla="*/ 132 h 296"/>
                <a:gd name="T72" fmla="*/ 292 w 296"/>
                <a:gd name="T73" fmla="*/ 117 h 296"/>
                <a:gd name="T74" fmla="*/ 289 w 296"/>
                <a:gd name="T75" fmla="*/ 103 h 296"/>
                <a:gd name="T76" fmla="*/ 284 w 296"/>
                <a:gd name="T77" fmla="*/ 91 h 296"/>
                <a:gd name="T78" fmla="*/ 271 w 296"/>
                <a:gd name="T79" fmla="*/ 65 h 296"/>
                <a:gd name="T80" fmla="*/ 253 w 296"/>
                <a:gd name="T81" fmla="*/ 43 h 296"/>
                <a:gd name="T82" fmla="*/ 240 w 296"/>
                <a:gd name="T83" fmla="*/ 32 h 296"/>
                <a:gd name="T84" fmla="*/ 229 w 296"/>
                <a:gd name="T85" fmla="*/ 24 h 296"/>
                <a:gd name="T86" fmla="*/ 216 w 296"/>
                <a:gd name="T87" fmla="*/ 16 h 296"/>
                <a:gd name="T88" fmla="*/ 205 w 296"/>
                <a:gd name="T89" fmla="*/ 10 h 296"/>
                <a:gd name="T90" fmla="*/ 190 w 296"/>
                <a:gd name="T91" fmla="*/ 4 h 296"/>
                <a:gd name="T92" fmla="*/ 176 w 296"/>
                <a:gd name="T93" fmla="*/ 2 h 296"/>
                <a:gd name="T94" fmla="*/ 162 w 296"/>
                <a:gd name="T95" fmla="*/ 0 h 296"/>
                <a:gd name="T96" fmla="*/ 148 w 296"/>
                <a:gd name="T97" fmla="*/ 0 h 296"/>
                <a:gd name="T98" fmla="*/ 117 w 296"/>
                <a:gd name="T99" fmla="*/ 2 h 296"/>
                <a:gd name="T100" fmla="*/ 91 w 296"/>
                <a:gd name="T101" fmla="*/ 10 h 296"/>
                <a:gd name="T102" fmla="*/ 66 w 296"/>
                <a:gd name="T103" fmla="*/ 24 h 296"/>
                <a:gd name="T104" fmla="*/ 44 w 296"/>
                <a:gd name="T105"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44" y="43"/>
                  </a:moveTo>
                  <a:lnTo>
                    <a:pt x="24" y="65"/>
                  </a:lnTo>
                  <a:lnTo>
                    <a:pt x="10" y="91"/>
                  </a:lnTo>
                  <a:lnTo>
                    <a:pt x="2" y="117"/>
                  </a:lnTo>
                  <a:lnTo>
                    <a:pt x="0" y="148"/>
                  </a:lnTo>
                  <a:lnTo>
                    <a:pt x="0" y="161"/>
                  </a:lnTo>
                  <a:lnTo>
                    <a:pt x="2" y="176"/>
                  </a:lnTo>
                  <a:lnTo>
                    <a:pt x="5" y="190"/>
                  </a:lnTo>
                  <a:lnTo>
                    <a:pt x="10" y="204"/>
                  </a:lnTo>
                  <a:lnTo>
                    <a:pt x="16" y="216"/>
                  </a:lnTo>
                  <a:lnTo>
                    <a:pt x="24" y="228"/>
                  </a:lnTo>
                  <a:lnTo>
                    <a:pt x="33" y="240"/>
                  </a:lnTo>
                  <a:lnTo>
                    <a:pt x="44" y="252"/>
                  </a:lnTo>
                  <a:lnTo>
                    <a:pt x="66" y="270"/>
                  </a:lnTo>
                  <a:lnTo>
                    <a:pt x="91" y="284"/>
                  </a:lnTo>
                  <a:lnTo>
                    <a:pt x="104" y="289"/>
                  </a:lnTo>
                  <a:lnTo>
                    <a:pt x="117" y="292"/>
                  </a:lnTo>
                  <a:lnTo>
                    <a:pt x="132" y="294"/>
                  </a:lnTo>
                  <a:lnTo>
                    <a:pt x="148" y="296"/>
                  </a:lnTo>
                  <a:lnTo>
                    <a:pt x="162" y="294"/>
                  </a:lnTo>
                  <a:lnTo>
                    <a:pt x="176" y="292"/>
                  </a:lnTo>
                  <a:lnTo>
                    <a:pt x="190" y="289"/>
                  </a:lnTo>
                  <a:lnTo>
                    <a:pt x="205" y="284"/>
                  </a:lnTo>
                  <a:lnTo>
                    <a:pt x="216" y="277"/>
                  </a:lnTo>
                  <a:lnTo>
                    <a:pt x="229" y="270"/>
                  </a:lnTo>
                  <a:lnTo>
                    <a:pt x="240" y="261"/>
                  </a:lnTo>
                  <a:lnTo>
                    <a:pt x="253" y="252"/>
                  </a:lnTo>
                  <a:lnTo>
                    <a:pt x="262" y="240"/>
                  </a:lnTo>
                  <a:lnTo>
                    <a:pt x="271" y="228"/>
                  </a:lnTo>
                  <a:lnTo>
                    <a:pt x="278" y="216"/>
                  </a:lnTo>
                  <a:lnTo>
                    <a:pt x="284" y="204"/>
                  </a:lnTo>
                  <a:lnTo>
                    <a:pt x="289" y="190"/>
                  </a:lnTo>
                  <a:lnTo>
                    <a:pt x="292" y="176"/>
                  </a:lnTo>
                  <a:lnTo>
                    <a:pt x="295" y="161"/>
                  </a:lnTo>
                  <a:lnTo>
                    <a:pt x="296" y="148"/>
                  </a:lnTo>
                  <a:lnTo>
                    <a:pt x="295" y="132"/>
                  </a:lnTo>
                  <a:lnTo>
                    <a:pt x="292" y="117"/>
                  </a:lnTo>
                  <a:lnTo>
                    <a:pt x="289" y="103"/>
                  </a:lnTo>
                  <a:lnTo>
                    <a:pt x="284" y="91"/>
                  </a:lnTo>
                  <a:lnTo>
                    <a:pt x="271" y="65"/>
                  </a:lnTo>
                  <a:lnTo>
                    <a:pt x="253" y="43"/>
                  </a:lnTo>
                  <a:lnTo>
                    <a:pt x="240" y="32"/>
                  </a:lnTo>
                  <a:lnTo>
                    <a:pt x="229" y="24"/>
                  </a:lnTo>
                  <a:lnTo>
                    <a:pt x="216" y="16"/>
                  </a:lnTo>
                  <a:lnTo>
                    <a:pt x="205" y="10"/>
                  </a:lnTo>
                  <a:lnTo>
                    <a:pt x="190" y="4"/>
                  </a:lnTo>
                  <a:lnTo>
                    <a:pt x="176" y="2"/>
                  </a:lnTo>
                  <a:lnTo>
                    <a:pt x="162" y="0"/>
                  </a:lnTo>
                  <a:lnTo>
                    <a:pt x="148" y="0"/>
                  </a:lnTo>
                  <a:lnTo>
                    <a:pt x="117" y="2"/>
                  </a:lnTo>
                  <a:lnTo>
                    <a:pt x="91" y="10"/>
                  </a:lnTo>
                  <a:lnTo>
                    <a:pt x="66" y="24"/>
                  </a:lnTo>
                  <a:lnTo>
                    <a:pt x="44" y="43"/>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6" name="Freeform 327">
              <a:extLst>
                <a:ext uri="{FF2B5EF4-FFF2-40B4-BE49-F238E27FC236}">
                  <a16:creationId xmlns:a16="http://schemas.microsoft.com/office/drawing/2014/main" id="{41FB520C-613D-6D57-1FC0-930377088C9A}"/>
                </a:ext>
              </a:extLst>
            </p:cNvPr>
            <p:cNvSpPr>
              <a:spLocks/>
            </p:cNvSpPr>
            <p:nvPr/>
          </p:nvSpPr>
          <p:spPr bwMode="auto">
            <a:xfrm>
              <a:off x="10567360" y="3899679"/>
              <a:ext cx="93663" cy="93662"/>
            </a:xfrm>
            <a:custGeom>
              <a:avLst/>
              <a:gdLst>
                <a:gd name="T0" fmla="*/ 44 w 296"/>
                <a:gd name="T1" fmla="*/ 43 h 296"/>
                <a:gd name="T2" fmla="*/ 24 w 296"/>
                <a:gd name="T3" fmla="*/ 65 h 296"/>
                <a:gd name="T4" fmla="*/ 10 w 296"/>
                <a:gd name="T5" fmla="*/ 91 h 296"/>
                <a:gd name="T6" fmla="*/ 2 w 296"/>
                <a:gd name="T7" fmla="*/ 117 h 296"/>
                <a:gd name="T8" fmla="*/ 0 w 296"/>
                <a:gd name="T9" fmla="*/ 148 h 296"/>
                <a:gd name="T10" fmla="*/ 0 w 296"/>
                <a:gd name="T11" fmla="*/ 162 h 296"/>
                <a:gd name="T12" fmla="*/ 2 w 296"/>
                <a:gd name="T13" fmla="*/ 176 h 296"/>
                <a:gd name="T14" fmla="*/ 4 w 296"/>
                <a:gd name="T15" fmla="*/ 190 h 296"/>
                <a:gd name="T16" fmla="*/ 10 w 296"/>
                <a:gd name="T17" fmla="*/ 205 h 296"/>
                <a:gd name="T18" fmla="*/ 16 w 296"/>
                <a:gd name="T19" fmla="*/ 216 h 296"/>
                <a:gd name="T20" fmla="*/ 24 w 296"/>
                <a:gd name="T21" fmla="*/ 229 h 296"/>
                <a:gd name="T22" fmla="*/ 33 w 296"/>
                <a:gd name="T23" fmla="*/ 240 h 296"/>
                <a:gd name="T24" fmla="*/ 44 w 296"/>
                <a:gd name="T25" fmla="*/ 253 h 296"/>
                <a:gd name="T26" fmla="*/ 66 w 296"/>
                <a:gd name="T27" fmla="*/ 271 h 296"/>
                <a:gd name="T28" fmla="*/ 91 w 296"/>
                <a:gd name="T29" fmla="*/ 284 h 296"/>
                <a:gd name="T30" fmla="*/ 103 w 296"/>
                <a:gd name="T31" fmla="*/ 289 h 296"/>
                <a:gd name="T32" fmla="*/ 117 w 296"/>
                <a:gd name="T33" fmla="*/ 292 h 296"/>
                <a:gd name="T34" fmla="*/ 132 w 296"/>
                <a:gd name="T35" fmla="*/ 295 h 296"/>
                <a:gd name="T36" fmla="*/ 148 w 296"/>
                <a:gd name="T37" fmla="*/ 296 h 296"/>
                <a:gd name="T38" fmla="*/ 161 w 296"/>
                <a:gd name="T39" fmla="*/ 295 h 296"/>
                <a:gd name="T40" fmla="*/ 176 w 296"/>
                <a:gd name="T41" fmla="*/ 292 h 296"/>
                <a:gd name="T42" fmla="*/ 190 w 296"/>
                <a:gd name="T43" fmla="*/ 289 h 296"/>
                <a:gd name="T44" fmla="*/ 205 w 296"/>
                <a:gd name="T45" fmla="*/ 284 h 296"/>
                <a:gd name="T46" fmla="*/ 216 w 296"/>
                <a:gd name="T47" fmla="*/ 278 h 296"/>
                <a:gd name="T48" fmla="*/ 228 w 296"/>
                <a:gd name="T49" fmla="*/ 271 h 296"/>
                <a:gd name="T50" fmla="*/ 240 w 296"/>
                <a:gd name="T51" fmla="*/ 262 h 296"/>
                <a:gd name="T52" fmla="*/ 252 w 296"/>
                <a:gd name="T53" fmla="*/ 253 h 296"/>
                <a:gd name="T54" fmla="*/ 261 w 296"/>
                <a:gd name="T55" fmla="*/ 240 h 296"/>
                <a:gd name="T56" fmla="*/ 271 w 296"/>
                <a:gd name="T57" fmla="*/ 229 h 296"/>
                <a:gd name="T58" fmla="*/ 277 w 296"/>
                <a:gd name="T59" fmla="*/ 216 h 296"/>
                <a:gd name="T60" fmla="*/ 284 w 296"/>
                <a:gd name="T61" fmla="*/ 205 h 296"/>
                <a:gd name="T62" fmla="*/ 289 w 296"/>
                <a:gd name="T63" fmla="*/ 190 h 296"/>
                <a:gd name="T64" fmla="*/ 292 w 296"/>
                <a:gd name="T65" fmla="*/ 176 h 296"/>
                <a:gd name="T66" fmla="*/ 294 w 296"/>
                <a:gd name="T67" fmla="*/ 162 h 296"/>
                <a:gd name="T68" fmla="*/ 296 w 296"/>
                <a:gd name="T69" fmla="*/ 148 h 296"/>
                <a:gd name="T70" fmla="*/ 294 w 296"/>
                <a:gd name="T71" fmla="*/ 132 h 296"/>
                <a:gd name="T72" fmla="*/ 292 w 296"/>
                <a:gd name="T73" fmla="*/ 117 h 296"/>
                <a:gd name="T74" fmla="*/ 289 w 296"/>
                <a:gd name="T75" fmla="*/ 104 h 296"/>
                <a:gd name="T76" fmla="*/ 284 w 296"/>
                <a:gd name="T77" fmla="*/ 91 h 296"/>
                <a:gd name="T78" fmla="*/ 271 w 296"/>
                <a:gd name="T79" fmla="*/ 65 h 296"/>
                <a:gd name="T80" fmla="*/ 252 w 296"/>
                <a:gd name="T81" fmla="*/ 43 h 296"/>
                <a:gd name="T82" fmla="*/ 240 w 296"/>
                <a:gd name="T83" fmla="*/ 32 h 296"/>
                <a:gd name="T84" fmla="*/ 228 w 296"/>
                <a:gd name="T85" fmla="*/ 24 h 296"/>
                <a:gd name="T86" fmla="*/ 216 w 296"/>
                <a:gd name="T87" fmla="*/ 16 h 296"/>
                <a:gd name="T88" fmla="*/ 205 w 296"/>
                <a:gd name="T89" fmla="*/ 10 h 296"/>
                <a:gd name="T90" fmla="*/ 190 w 296"/>
                <a:gd name="T91" fmla="*/ 5 h 296"/>
                <a:gd name="T92" fmla="*/ 176 w 296"/>
                <a:gd name="T93" fmla="*/ 2 h 296"/>
                <a:gd name="T94" fmla="*/ 161 w 296"/>
                <a:gd name="T95" fmla="*/ 0 h 296"/>
                <a:gd name="T96" fmla="*/ 148 w 296"/>
                <a:gd name="T97" fmla="*/ 0 h 296"/>
                <a:gd name="T98" fmla="*/ 117 w 296"/>
                <a:gd name="T99" fmla="*/ 2 h 296"/>
                <a:gd name="T100" fmla="*/ 91 w 296"/>
                <a:gd name="T101" fmla="*/ 10 h 296"/>
                <a:gd name="T102" fmla="*/ 66 w 296"/>
                <a:gd name="T103" fmla="*/ 24 h 296"/>
                <a:gd name="T104" fmla="*/ 44 w 296"/>
                <a:gd name="T105"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44" y="43"/>
                  </a:moveTo>
                  <a:lnTo>
                    <a:pt x="24" y="65"/>
                  </a:lnTo>
                  <a:lnTo>
                    <a:pt x="10" y="91"/>
                  </a:lnTo>
                  <a:lnTo>
                    <a:pt x="2" y="117"/>
                  </a:lnTo>
                  <a:lnTo>
                    <a:pt x="0" y="148"/>
                  </a:lnTo>
                  <a:lnTo>
                    <a:pt x="0" y="162"/>
                  </a:lnTo>
                  <a:lnTo>
                    <a:pt x="2" y="176"/>
                  </a:lnTo>
                  <a:lnTo>
                    <a:pt x="4" y="190"/>
                  </a:lnTo>
                  <a:lnTo>
                    <a:pt x="10" y="205"/>
                  </a:lnTo>
                  <a:lnTo>
                    <a:pt x="16" y="216"/>
                  </a:lnTo>
                  <a:lnTo>
                    <a:pt x="24" y="229"/>
                  </a:lnTo>
                  <a:lnTo>
                    <a:pt x="33" y="240"/>
                  </a:lnTo>
                  <a:lnTo>
                    <a:pt x="44" y="253"/>
                  </a:lnTo>
                  <a:lnTo>
                    <a:pt x="66" y="271"/>
                  </a:lnTo>
                  <a:lnTo>
                    <a:pt x="91" y="284"/>
                  </a:lnTo>
                  <a:lnTo>
                    <a:pt x="103" y="289"/>
                  </a:lnTo>
                  <a:lnTo>
                    <a:pt x="117" y="292"/>
                  </a:lnTo>
                  <a:lnTo>
                    <a:pt x="132" y="295"/>
                  </a:lnTo>
                  <a:lnTo>
                    <a:pt x="148" y="296"/>
                  </a:lnTo>
                  <a:lnTo>
                    <a:pt x="161" y="295"/>
                  </a:lnTo>
                  <a:lnTo>
                    <a:pt x="176" y="292"/>
                  </a:lnTo>
                  <a:lnTo>
                    <a:pt x="190" y="289"/>
                  </a:lnTo>
                  <a:lnTo>
                    <a:pt x="205" y="284"/>
                  </a:lnTo>
                  <a:lnTo>
                    <a:pt x="216" y="278"/>
                  </a:lnTo>
                  <a:lnTo>
                    <a:pt x="228" y="271"/>
                  </a:lnTo>
                  <a:lnTo>
                    <a:pt x="240" y="262"/>
                  </a:lnTo>
                  <a:lnTo>
                    <a:pt x="252" y="253"/>
                  </a:lnTo>
                  <a:lnTo>
                    <a:pt x="261" y="240"/>
                  </a:lnTo>
                  <a:lnTo>
                    <a:pt x="271" y="229"/>
                  </a:lnTo>
                  <a:lnTo>
                    <a:pt x="277" y="216"/>
                  </a:lnTo>
                  <a:lnTo>
                    <a:pt x="284" y="205"/>
                  </a:lnTo>
                  <a:lnTo>
                    <a:pt x="289" y="190"/>
                  </a:lnTo>
                  <a:lnTo>
                    <a:pt x="292" y="176"/>
                  </a:lnTo>
                  <a:lnTo>
                    <a:pt x="294" y="162"/>
                  </a:lnTo>
                  <a:lnTo>
                    <a:pt x="296" y="148"/>
                  </a:lnTo>
                  <a:lnTo>
                    <a:pt x="294" y="132"/>
                  </a:lnTo>
                  <a:lnTo>
                    <a:pt x="292" y="117"/>
                  </a:lnTo>
                  <a:lnTo>
                    <a:pt x="289" y="104"/>
                  </a:lnTo>
                  <a:lnTo>
                    <a:pt x="284" y="91"/>
                  </a:lnTo>
                  <a:lnTo>
                    <a:pt x="271" y="65"/>
                  </a:lnTo>
                  <a:lnTo>
                    <a:pt x="252" y="43"/>
                  </a:lnTo>
                  <a:lnTo>
                    <a:pt x="240" y="32"/>
                  </a:lnTo>
                  <a:lnTo>
                    <a:pt x="228" y="24"/>
                  </a:lnTo>
                  <a:lnTo>
                    <a:pt x="216" y="16"/>
                  </a:lnTo>
                  <a:lnTo>
                    <a:pt x="205" y="10"/>
                  </a:lnTo>
                  <a:lnTo>
                    <a:pt x="190" y="5"/>
                  </a:lnTo>
                  <a:lnTo>
                    <a:pt x="176" y="2"/>
                  </a:lnTo>
                  <a:lnTo>
                    <a:pt x="161" y="0"/>
                  </a:lnTo>
                  <a:lnTo>
                    <a:pt x="148" y="0"/>
                  </a:lnTo>
                  <a:lnTo>
                    <a:pt x="117" y="2"/>
                  </a:lnTo>
                  <a:lnTo>
                    <a:pt x="91" y="10"/>
                  </a:lnTo>
                  <a:lnTo>
                    <a:pt x="66" y="24"/>
                  </a:lnTo>
                  <a:lnTo>
                    <a:pt x="44" y="43"/>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7" name="Freeform 328">
              <a:extLst>
                <a:ext uri="{FF2B5EF4-FFF2-40B4-BE49-F238E27FC236}">
                  <a16:creationId xmlns:a16="http://schemas.microsoft.com/office/drawing/2014/main" id="{DE8B8C6E-8187-A41A-4E13-46E3DBCAB56A}"/>
                </a:ext>
              </a:extLst>
            </p:cNvPr>
            <p:cNvSpPr>
              <a:spLocks/>
            </p:cNvSpPr>
            <p:nvPr/>
          </p:nvSpPr>
          <p:spPr bwMode="auto">
            <a:xfrm>
              <a:off x="10807073" y="3874279"/>
              <a:ext cx="93663" cy="93662"/>
            </a:xfrm>
            <a:custGeom>
              <a:avLst/>
              <a:gdLst>
                <a:gd name="T0" fmla="*/ 44 w 295"/>
                <a:gd name="T1" fmla="*/ 44 h 296"/>
                <a:gd name="T2" fmla="*/ 23 w 295"/>
                <a:gd name="T3" fmla="*/ 65 h 296"/>
                <a:gd name="T4" fmla="*/ 10 w 295"/>
                <a:gd name="T5" fmla="*/ 92 h 296"/>
                <a:gd name="T6" fmla="*/ 2 w 295"/>
                <a:gd name="T7" fmla="*/ 118 h 296"/>
                <a:gd name="T8" fmla="*/ 0 w 295"/>
                <a:gd name="T9" fmla="*/ 148 h 296"/>
                <a:gd name="T10" fmla="*/ 0 w 295"/>
                <a:gd name="T11" fmla="*/ 162 h 296"/>
                <a:gd name="T12" fmla="*/ 2 w 295"/>
                <a:gd name="T13" fmla="*/ 177 h 296"/>
                <a:gd name="T14" fmla="*/ 4 w 295"/>
                <a:gd name="T15" fmla="*/ 190 h 296"/>
                <a:gd name="T16" fmla="*/ 10 w 295"/>
                <a:gd name="T17" fmla="*/ 205 h 296"/>
                <a:gd name="T18" fmla="*/ 15 w 295"/>
                <a:gd name="T19" fmla="*/ 217 h 296"/>
                <a:gd name="T20" fmla="*/ 23 w 295"/>
                <a:gd name="T21" fmla="*/ 229 h 296"/>
                <a:gd name="T22" fmla="*/ 33 w 295"/>
                <a:gd name="T23" fmla="*/ 241 h 296"/>
                <a:gd name="T24" fmla="*/ 44 w 295"/>
                <a:gd name="T25" fmla="*/ 253 h 296"/>
                <a:gd name="T26" fmla="*/ 66 w 295"/>
                <a:gd name="T27" fmla="*/ 271 h 296"/>
                <a:gd name="T28" fmla="*/ 91 w 295"/>
                <a:gd name="T29" fmla="*/ 285 h 296"/>
                <a:gd name="T30" fmla="*/ 103 w 295"/>
                <a:gd name="T31" fmla="*/ 289 h 296"/>
                <a:gd name="T32" fmla="*/ 117 w 295"/>
                <a:gd name="T33" fmla="*/ 293 h 296"/>
                <a:gd name="T34" fmla="*/ 131 w 295"/>
                <a:gd name="T35" fmla="*/ 295 h 296"/>
                <a:gd name="T36" fmla="*/ 147 w 295"/>
                <a:gd name="T37" fmla="*/ 296 h 296"/>
                <a:gd name="T38" fmla="*/ 161 w 295"/>
                <a:gd name="T39" fmla="*/ 295 h 296"/>
                <a:gd name="T40" fmla="*/ 176 w 295"/>
                <a:gd name="T41" fmla="*/ 293 h 296"/>
                <a:gd name="T42" fmla="*/ 189 w 295"/>
                <a:gd name="T43" fmla="*/ 289 h 296"/>
                <a:gd name="T44" fmla="*/ 204 w 295"/>
                <a:gd name="T45" fmla="*/ 285 h 296"/>
                <a:gd name="T46" fmla="*/ 216 w 295"/>
                <a:gd name="T47" fmla="*/ 278 h 296"/>
                <a:gd name="T48" fmla="*/ 228 w 295"/>
                <a:gd name="T49" fmla="*/ 271 h 296"/>
                <a:gd name="T50" fmla="*/ 240 w 295"/>
                <a:gd name="T51" fmla="*/ 262 h 296"/>
                <a:gd name="T52" fmla="*/ 252 w 295"/>
                <a:gd name="T53" fmla="*/ 253 h 296"/>
                <a:gd name="T54" fmla="*/ 261 w 295"/>
                <a:gd name="T55" fmla="*/ 241 h 296"/>
                <a:gd name="T56" fmla="*/ 270 w 295"/>
                <a:gd name="T57" fmla="*/ 229 h 296"/>
                <a:gd name="T58" fmla="*/ 277 w 295"/>
                <a:gd name="T59" fmla="*/ 217 h 296"/>
                <a:gd name="T60" fmla="*/ 284 w 295"/>
                <a:gd name="T61" fmla="*/ 205 h 296"/>
                <a:gd name="T62" fmla="*/ 288 w 295"/>
                <a:gd name="T63" fmla="*/ 190 h 296"/>
                <a:gd name="T64" fmla="*/ 292 w 295"/>
                <a:gd name="T65" fmla="*/ 177 h 296"/>
                <a:gd name="T66" fmla="*/ 294 w 295"/>
                <a:gd name="T67" fmla="*/ 162 h 296"/>
                <a:gd name="T68" fmla="*/ 295 w 295"/>
                <a:gd name="T69" fmla="*/ 148 h 296"/>
                <a:gd name="T70" fmla="*/ 294 w 295"/>
                <a:gd name="T71" fmla="*/ 132 h 296"/>
                <a:gd name="T72" fmla="*/ 292 w 295"/>
                <a:gd name="T73" fmla="*/ 118 h 296"/>
                <a:gd name="T74" fmla="*/ 288 w 295"/>
                <a:gd name="T75" fmla="*/ 104 h 296"/>
                <a:gd name="T76" fmla="*/ 284 w 295"/>
                <a:gd name="T77" fmla="*/ 92 h 296"/>
                <a:gd name="T78" fmla="*/ 270 w 295"/>
                <a:gd name="T79" fmla="*/ 65 h 296"/>
                <a:gd name="T80" fmla="*/ 252 w 295"/>
                <a:gd name="T81" fmla="*/ 44 h 296"/>
                <a:gd name="T82" fmla="*/ 240 w 295"/>
                <a:gd name="T83" fmla="*/ 32 h 296"/>
                <a:gd name="T84" fmla="*/ 228 w 295"/>
                <a:gd name="T85" fmla="*/ 24 h 296"/>
                <a:gd name="T86" fmla="*/ 216 w 295"/>
                <a:gd name="T87" fmla="*/ 16 h 296"/>
                <a:gd name="T88" fmla="*/ 204 w 295"/>
                <a:gd name="T89" fmla="*/ 11 h 296"/>
                <a:gd name="T90" fmla="*/ 189 w 295"/>
                <a:gd name="T91" fmla="*/ 5 h 296"/>
                <a:gd name="T92" fmla="*/ 176 w 295"/>
                <a:gd name="T93" fmla="*/ 3 h 296"/>
                <a:gd name="T94" fmla="*/ 161 w 295"/>
                <a:gd name="T95" fmla="*/ 0 h 296"/>
                <a:gd name="T96" fmla="*/ 147 w 295"/>
                <a:gd name="T97" fmla="*/ 0 h 296"/>
                <a:gd name="T98" fmla="*/ 117 w 295"/>
                <a:gd name="T99" fmla="*/ 3 h 296"/>
                <a:gd name="T100" fmla="*/ 91 w 295"/>
                <a:gd name="T101" fmla="*/ 11 h 296"/>
                <a:gd name="T102" fmla="*/ 66 w 295"/>
                <a:gd name="T103" fmla="*/ 24 h 296"/>
                <a:gd name="T104" fmla="*/ 44 w 295"/>
                <a:gd name="T105" fmla="*/ 4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44" y="44"/>
                  </a:moveTo>
                  <a:lnTo>
                    <a:pt x="23" y="65"/>
                  </a:lnTo>
                  <a:lnTo>
                    <a:pt x="10" y="92"/>
                  </a:lnTo>
                  <a:lnTo>
                    <a:pt x="2" y="118"/>
                  </a:lnTo>
                  <a:lnTo>
                    <a:pt x="0" y="148"/>
                  </a:lnTo>
                  <a:lnTo>
                    <a:pt x="0" y="162"/>
                  </a:lnTo>
                  <a:lnTo>
                    <a:pt x="2" y="177"/>
                  </a:lnTo>
                  <a:lnTo>
                    <a:pt x="4" y="190"/>
                  </a:lnTo>
                  <a:lnTo>
                    <a:pt x="10" y="205"/>
                  </a:lnTo>
                  <a:lnTo>
                    <a:pt x="15" y="217"/>
                  </a:lnTo>
                  <a:lnTo>
                    <a:pt x="23" y="229"/>
                  </a:lnTo>
                  <a:lnTo>
                    <a:pt x="33" y="241"/>
                  </a:lnTo>
                  <a:lnTo>
                    <a:pt x="44" y="253"/>
                  </a:lnTo>
                  <a:lnTo>
                    <a:pt x="66" y="271"/>
                  </a:lnTo>
                  <a:lnTo>
                    <a:pt x="91" y="285"/>
                  </a:lnTo>
                  <a:lnTo>
                    <a:pt x="103" y="289"/>
                  </a:lnTo>
                  <a:lnTo>
                    <a:pt x="117" y="293"/>
                  </a:lnTo>
                  <a:lnTo>
                    <a:pt x="131" y="295"/>
                  </a:lnTo>
                  <a:lnTo>
                    <a:pt x="147" y="296"/>
                  </a:lnTo>
                  <a:lnTo>
                    <a:pt x="161" y="295"/>
                  </a:lnTo>
                  <a:lnTo>
                    <a:pt x="176" y="293"/>
                  </a:lnTo>
                  <a:lnTo>
                    <a:pt x="189" y="289"/>
                  </a:lnTo>
                  <a:lnTo>
                    <a:pt x="204" y="285"/>
                  </a:lnTo>
                  <a:lnTo>
                    <a:pt x="216" y="278"/>
                  </a:lnTo>
                  <a:lnTo>
                    <a:pt x="228" y="271"/>
                  </a:lnTo>
                  <a:lnTo>
                    <a:pt x="240" y="262"/>
                  </a:lnTo>
                  <a:lnTo>
                    <a:pt x="252" y="253"/>
                  </a:lnTo>
                  <a:lnTo>
                    <a:pt x="261" y="241"/>
                  </a:lnTo>
                  <a:lnTo>
                    <a:pt x="270" y="229"/>
                  </a:lnTo>
                  <a:lnTo>
                    <a:pt x="277" y="217"/>
                  </a:lnTo>
                  <a:lnTo>
                    <a:pt x="284" y="205"/>
                  </a:lnTo>
                  <a:lnTo>
                    <a:pt x="288" y="190"/>
                  </a:lnTo>
                  <a:lnTo>
                    <a:pt x="292" y="177"/>
                  </a:lnTo>
                  <a:lnTo>
                    <a:pt x="294" y="162"/>
                  </a:lnTo>
                  <a:lnTo>
                    <a:pt x="295" y="148"/>
                  </a:lnTo>
                  <a:lnTo>
                    <a:pt x="294" y="132"/>
                  </a:lnTo>
                  <a:lnTo>
                    <a:pt x="292" y="118"/>
                  </a:lnTo>
                  <a:lnTo>
                    <a:pt x="288" y="104"/>
                  </a:lnTo>
                  <a:lnTo>
                    <a:pt x="284" y="92"/>
                  </a:lnTo>
                  <a:lnTo>
                    <a:pt x="270" y="65"/>
                  </a:lnTo>
                  <a:lnTo>
                    <a:pt x="252" y="44"/>
                  </a:lnTo>
                  <a:lnTo>
                    <a:pt x="240" y="32"/>
                  </a:lnTo>
                  <a:lnTo>
                    <a:pt x="228" y="24"/>
                  </a:lnTo>
                  <a:lnTo>
                    <a:pt x="216" y="16"/>
                  </a:lnTo>
                  <a:lnTo>
                    <a:pt x="204" y="11"/>
                  </a:lnTo>
                  <a:lnTo>
                    <a:pt x="189" y="5"/>
                  </a:lnTo>
                  <a:lnTo>
                    <a:pt x="176" y="3"/>
                  </a:lnTo>
                  <a:lnTo>
                    <a:pt x="161" y="0"/>
                  </a:lnTo>
                  <a:lnTo>
                    <a:pt x="147" y="0"/>
                  </a:lnTo>
                  <a:lnTo>
                    <a:pt x="117" y="3"/>
                  </a:lnTo>
                  <a:lnTo>
                    <a:pt x="91" y="11"/>
                  </a:lnTo>
                  <a:lnTo>
                    <a:pt x="66" y="24"/>
                  </a:lnTo>
                  <a:lnTo>
                    <a:pt x="44" y="44"/>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8" name="Freeform 329">
              <a:extLst>
                <a:ext uri="{FF2B5EF4-FFF2-40B4-BE49-F238E27FC236}">
                  <a16:creationId xmlns:a16="http://schemas.microsoft.com/office/drawing/2014/main" id="{729CA8E1-02B0-C4D9-BF27-BE8F8B4F51CE}"/>
                </a:ext>
              </a:extLst>
            </p:cNvPr>
            <p:cNvSpPr>
              <a:spLocks/>
            </p:cNvSpPr>
            <p:nvPr/>
          </p:nvSpPr>
          <p:spPr bwMode="auto">
            <a:xfrm>
              <a:off x="11042023" y="3982229"/>
              <a:ext cx="95250" cy="93662"/>
            </a:xfrm>
            <a:custGeom>
              <a:avLst/>
              <a:gdLst>
                <a:gd name="T0" fmla="*/ 45 w 296"/>
                <a:gd name="T1" fmla="*/ 44 h 296"/>
                <a:gd name="T2" fmla="*/ 24 w 296"/>
                <a:gd name="T3" fmla="*/ 65 h 296"/>
                <a:gd name="T4" fmla="*/ 11 w 296"/>
                <a:gd name="T5" fmla="*/ 91 h 296"/>
                <a:gd name="T6" fmla="*/ 3 w 296"/>
                <a:gd name="T7" fmla="*/ 118 h 296"/>
                <a:gd name="T8" fmla="*/ 0 w 296"/>
                <a:gd name="T9" fmla="*/ 148 h 296"/>
                <a:gd name="T10" fmla="*/ 0 w 296"/>
                <a:gd name="T11" fmla="*/ 162 h 296"/>
                <a:gd name="T12" fmla="*/ 3 w 296"/>
                <a:gd name="T13" fmla="*/ 177 h 296"/>
                <a:gd name="T14" fmla="*/ 5 w 296"/>
                <a:gd name="T15" fmla="*/ 190 h 296"/>
                <a:gd name="T16" fmla="*/ 11 w 296"/>
                <a:gd name="T17" fmla="*/ 205 h 296"/>
                <a:gd name="T18" fmla="*/ 16 w 296"/>
                <a:gd name="T19" fmla="*/ 217 h 296"/>
                <a:gd name="T20" fmla="*/ 24 w 296"/>
                <a:gd name="T21" fmla="*/ 229 h 296"/>
                <a:gd name="T22" fmla="*/ 33 w 296"/>
                <a:gd name="T23" fmla="*/ 241 h 296"/>
                <a:gd name="T24" fmla="*/ 45 w 296"/>
                <a:gd name="T25" fmla="*/ 253 h 296"/>
                <a:gd name="T26" fmla="*/ 66 w 296"/>
                <a:gd name="T27" fmla="*/ 271 h 296"/>
                <a:gd name="T28" fmla="*/ 91 w 296"/>
                <a:gd name="T29" fmla="*/ 285 h 296"/>
                <a:gd name="T30" fmla="*/ 104 w 296"/>
                <a:gd name="T31" fmla="*/ 289 h 296"/>
                <a:gd name="T32" fmla="*/ 118 w 296"/>
                <a:gd name="T33" fmla="*/ 293 h 296"/>
                <a:gd name="T34" fmla="*/ 132 w 296"/>
                <a:gd name="T35" fmla="*/ 295 h 296"/>
                <a:gd name="T36" fmla="*/ 148 w 296"/>
                <a:gd name="T37" fmla="*/ 296 h 296"/>
                <a:gd name="T38" fmla="*/ 162 w 296"/>
                <a:gd name="T39" fmla="*/ 295 h 296"/>
                <a:gd name="T40" fmla="*/ 177 w 296"/>
                <a:gd name="T41" fmla="*/ 293 h 296"/>
                <a:gd name="T42" fmla="*/ 190 w 296"/>
                <a:gd name="T43" fmla="*/ 289 h 296"/>
                <a:gd name="T44" fmla="*/ 205 w 296"/>
                <a:gd name="T45" fmla="*/ 285 h 296"/>
                <a:gd name="T46" fmla="*/ 217 w 296"/>
                <a:gd name="T47" fmla="*/ 278 h 296"/>
                <a:gd name="T48" fmla="*/ 229 w 296"/>
                <a:gd name="T49" fmla="*/ 271 h 296"/>
                <a:gd name="T50" fmla="*/ 240 w 296"/>
                <a:gd name="T51" fmla="*/ 262 h 296"/>
                <a:gd name="T52" fmla="*/ 253 w 296"/>
                <a:gd name="T53" fmla="*/ 253 h 296"/>
                <a:gd name="T54" fmla="*/ 262 w 296"/>
                <a:gd name="T55" fmla="*/ 241 h 296"/>
                <a:gd name="T56" fmla="*/ 271 w 296"/>
                <a:gd name="T57" fmla="*/ 229 h 296"/>
                <a:gd name="T58" fmla="*/ 278 w 296"/>
                <a:gd name="T59" fmla="*/ 217 h 296"/>
                <a:gd name="T60" fmla="*/ 285 w 296"/>
                <a:gd name="T61" fmla="*/ 205 h 296"/>
                <a:gd name="T62" fmla="*/ 289 w 296"/>
                <a:gd name="T63" fmla="*/ 190 h 296"/>
                <a:gd name="T64" fmla="*/ 293 w 296"/>
                <a:gd name="T65" fmla="*/ 177 h 296"/>
                <a:gd name="T66" fmla="*/ 295 w 296"/>
                <a:gd name="T67" fmla="*/ 162 h 296"/>
                <a:gd name="T68" fmla="*/ 296 w 296"/>
                <a:gd name="T69" fmla="*/ 148 h 296"/>
                <a:gd name="T70" fmla="*/ 295 w 296"/>
                <a:gd name="T71" fmla="*/ 132 h 296"/>
                <a:gd name="T72" fmla="*/ 293 w 296"/>
                <a:gd name="T73" fmla="*/ 118 h 296"/>
                <a:gd name="T74" fmla="*/ 289 w 296"/>
                <a:gd name="T75" fmla="*/ 104 h 296"/>
                <a:gd name="T76" fmla="*/ 285 w 296"/>
                <a:gd name="T77" fmla="*/ 91 h 296"/>
                <a:gd name="T78" fmla="*/ 271 w 296"/>
                <a:gd name="T79" fmla="*/ 65 h 296"/>
                <a:gd name="T80" fmla="*/ 253 w 296"/>
                <a:gd name="T81" fmla="*/ 44 h 296"/>
                <a:gd name="T82" fmla="*/ 240 w 296"/>
                <a:gd name="T83" fmla="*/ 32 h 296"/>
                <a:gd name="T84" fmla="*/ 229 w 296"/>
                <a:gd name="T85" fmla="*/ 24 h 296"/>
                <a:gd name="T86" fmla="*/ 217 w 296"/>
                <a:gd name="T87" fmla="*/ 16 h 296"/>
                <a:gd name="T88" fmla="*/ 205 w 296"/>
                <a:gd name="T89" fmla="*/ 11 h 296"/>
                <a:gd name="T90" fmla="*/ 190 w 296"/>
                <a:gd name="T91" fmla="*/ 5 h 296"/>
                <a:gd name="T92" fmla="*/ 177 w 296"/>
                <a:gd name="T93" fmla="*/ 3 h 296"/>
                <a:gd name="T94" fmla="*/ 162 w 296"/>
                <a:gd name="T95" fmla="*/ 0 h 296"/>
                <a:gd name="T96" fmla="*/ 148 w 296"/>
                <a:gd name="T97" fmla="*/ 0 h 296"/>
                <a:gd name="T98" fmla="*/ 118 w 296"/>
                <a:gd name="T99" fmla="*/ 3 h 296"/>
                <a:gd name="T100" fmla="*/ 91 w 296"/>
                <a:gd name="T101" fmla="*/ 11 h 296"/>
                <a:gd name="T102" fmla="*/ 66 w 296"/>
                <a:gd name="T103" fmla="*/ 24 h 296"/>
                <a:gd name="T104" fmla="*/ 45 w 296"/>
                <a:gd name="T105" fmla="*/ 4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45" y="44"/>
                  </a:moveTo>
                  <a:lnTo>
                    <a:pt x="24" y="65"/>
                  </a:lnTo>
                  <a:lnTo>
                    <a:pt x="11" y="91"/>
                  </a:lnTo>
                  <a:lnTo>
                    <a:pt x="3" y="118"/>
                  </a:lnTo>
                  <a:lnTo>
                    <a:pt x="0" y="148"/>
                  </a:lnTo>
                  <a:lnTo>
                    <a:pt x="0" y="162"/>
                  </a:lnTo>
                  <a:lnTo>
                    <a:pt x="3" y="177"/>
                  </a:lnTo>
                  <a:lnTo>
                    <a:pt x="5" y="190"/>
                  </a:lnTo>
                  <a:lnTo>
                    <a:pt x="11" y="205"/>
                  </a:lnTo>
                  <a:lnTo>
                    <a:pt x="16" y="217"/>
                  </a:lnTo>
                  <a:lnTo>
                    <a:pt x="24" y="229"/>
                  </a:lnTo>
                  <a:lnTo>
                    <a:pt x="33" y="241"/>
                  </a:lnTo>
                  <a:lnTo>
                    <a:pt x="45" y="253"/>
                  </a:lnTo>
                  <a:lnTo>
                    <a:pt x="66" y="271"/>
                  </a:lnTo>
                  <a:lnTo>
                    <a:pt x="91" y="285"/>
                  </a:lnTo>
                  <a:lnTo>
                    <a:pt x="104" y="289"/>
                  </a:lnTo>
                  <a:lnTo>
                    <a:pt x="118" y="293"/>
                  </a:lnTo>
                  <a:lnTo>
                    <a:pt x="132" y="295"/>
                  </a:lnTo>
                  <a:lnTo>
                    <a:pt x="148" y="296"/>
                  </a:lnTo>
                  <a:lnTo>
                    <a:pt x="162" y="295"/>
                  </a:lnTo>
                  <a:lnTo>
                    <a:pt x="177" y="293"/>
                  </a:lnTo>
                  <a:lnTo>
                    <a:pt x="190" y="289"/>
                  </a:lnTo>
                  <a:lnTo>
                    <a:pt x="205" y="285"/>
                  </a:lnTo>
                  <a:lnTo>
                    <a:pt x="217" y="278"/>
                  </a:lnTo>
                  <a:lnTo>
                    <a:pt x="229" y="271"/>
                  </a:lnTo>
                  <a:lnTo>
                    <a:pt x="240" y="262"/>
                  </a:lnTo>
                  <a:lnTo>
                    <a:pt x="253" y="253"/>
                  </a:lnTo>
                  <a:lnTo>
                    <a:pt x="262" y="241"/>
                  </a:lnTo>
                  <a:lnTo>
                    <a:pt x="271" y="229"/>
                  </a:lnTo>
                  <a:lnTo>
                    <a:pt x="278" y="217"/>
                  </a:lnTo>
                  <a:lnTo>
                    <a:pt x="285" y="205"/>
                  </a:lnTo>
                  <a:lnTo>
                    <a:pt x="289" y="190"/>
                  </a:lnTo>
                  <a:lnTo>
                    <a:pt x="293" y="177"/>
                  </a:lnTo>
                  <a:lnTo>
                    <a:pt x="295" y="162"/>
                  </a:lnTo>
                  <a:lnTo>
                    <a:pt x="296" y="148"/>
                  </a:lnTo>
                  <a:lnTo>
                    <a:pt x="295" y="132"/>
                  </a:lnTo>
                  <a:lnTo>
                    <a:pt x="293" y="118"/>
                  </a:lnTo>
                  <a:lnTo>
                    <a:pt x="289" y="104"/>
                  </a:lnTo>
                  <a:lnTo>
                    <a:pt x="285" y="91"/>
                  </a:lnTo>
                  <a:lnTo>
                    <a:pt x="271" y="65"/>
                  </a:lnTo>
                  <a:lnTo>
                    <a:pt x="253" y="44"/>
                  </a:lnTo>
                  <a:lnTo>
                    <a:pt x="240" y="32"/>
                  </a:lnTo>
                  <a:lnTo>
                    <a:pt x="229" y="24"/>
                  </a:lnTo>
                  <a:lnTo>
                    <a:pt x="217" y="16"/>
                  </a:lnTo>
                  <a:lnTo>
                    <a:pt x="205" y="11"/>
                  </a:lnTo>
                  <a:lnTo>
                    <a:pt x="190" y="5"/>
                  </a:lnTo>
                  <a:lnTo>
                    <a:pt x="177" y="3"/>
                  </a:lnTo>
                  <a:lnTo>
                    <a:pt x="162" y="0"/>
                  </a:lnTo>
                  <a:lnTo>
                    <a:pt x="148" y="0"/>
                  </a:lnTo>
                  <a:lnTo>
                    <a:pt x="118" y="3"/>
                  </a:lnTo>
                  <a:lnTo>
                    <a:pt x="91" y="11"/>
                  </a:lnTo>
                  <a:lnTo>
                    <a:pt x="66" y="24"/>
                  </a:lnTo>
                  <a:lnTo>
                    <a:pt x="45" y="44"/>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9" name="Freeform 349">
              <a:extLst>
                <a:ext uri="{FF2B5EF4-FFF2-40B4-BE49-F238E27FC236}">
                  <a16:creationId xmlns:a16="http://schemas.microsoft.com/office/drawing/2014/main" id="{1AC2AE6F-31CC-E6C0-6709-0E3E74990DF7}"/>
                </a:ext>
              </a:extLst>
            </p:cNvPr>
            <p:cNvSpPr>
              <a:spLocks/>
            </p:cNvSpPr>
            <p:nvPr/>
          </p:nvSpPr>
          <p:spPr bwMode="auto">
            <a:xfrm>
              <a:off x="7236785" y="4088591"/>
              <a:ext cx="93663" cy="93662"/>
            </a:xfrm>
            <a:custGeom>
              <a:avLst/>
              <a:gdLst>
                <a:gd name="T0" fmla="*/ 148 w 296"/>
                <a:gd name="T1" fmla="*/ 0 h 296"/>
                <a:gd name="T2" fmla="*/ 117 w 296"/>
                <a:gd name="T3" fmla="*/ 2 h 296"/>
                <a:gd name="T4" fmla="*/ 91 w 296"/>
                <a:gd name="T5" fmla="*/ 10 h 296"/>
                <a:gd name="T6" fmla="*/ 66 w 296"/>
                <a:gd name="T7" fmla="*/ 24 h 296"/>
                <a:gd name="T8" fmla="*/ 45 w 296"/>
                <a:gd name="T9" fmla="*/ 43 h 296"/>
                <a:gd name="T10" fmla="*/ 24 w 296"/>
                <a:gd name="T11" fmla="*/ 65 h 296"/>
                <a:gd name="T12" fmla="*/ 10 w 296"/>
                <a:gd name="T13" fmla="*/ 91 h 296"/>
                <a:gd name="T14" fmla="*/ 3 w 296"/>
                <a:gd name="T15" fmla="*/ 117 h 296"/>
                <a:gd name="T16" fmla="*/ 0 w 296"/>
                <a:gd name="T17" fmla="*/ 148 h 296"/>
                <a:gd name="T18" fmla="*/ 0 w 296"/>
                <a:gd name="T19" fmla="*/ 162 h 296"/>
                <a:gd name="T20" fmla="*/ 3 w 296"/>
                <a:gd name="T21" fmla="*/ 176 h 296"/>
                <a:gd name="T22" fmla="*/ 5 w 296"/>
                <a:gd name="T23" fmla="*/ 190 h 296"/>
                <a:gd name="T24" fmla="*/ 10 w 296"/>
                <a:gd name="T25" fmla="*/ 205 h 296"/>
                <a:gd name="T26" fmla="*/ 16 w 296"/>
                <a:gd name="T27" fmla="*/ 216 h 296"/>
                <a:gd name="T28" fmla="*/ 24 w 296"/>
                <a:gd name="T29" fmla="*/ 229 h 296"/>
                <a:gd name="T30" fmla="*/ 33 w 296"/>
                <a:gd name="T31" fmla="*/ 240 h 296"/>
                <a:gd name="T32" fmla="*/ 45 w 296"/>
                <a:gd name="T33" fmla="*/ 253 h 296"/>
                <a:gd name="T34" fmla="*/ 66 w 296"/>
                <a:gd name="T35" fmla="*/ 271 h 296"/>
                <a:gd name="T36" fmla="*/ 91 w 296"/>
                <a:gd name="T37" fmla="*/ 285 h 296"/>
                <a:gd name="T38" fmla="*/ 104 w 296"/>
                <a:gd name="T39" fmla="*/ 289 h 296"/>
                <a:gd name="T40" fmla="*/ 117 w 296"/>
                <a:gd name="T41" fmla="*/ 293 h 296"/>
                <a:gd name="T42" fmla="*/ 132 w 296"/>
                <a:gd name="T43" fmla="*/ 295 h 296"/>
                <a:gd name="T44" fmla="*/ 148 w 296"/>
                <a:gd name="T45" fmla="*/ 296 h 296"/>
                <a:gd name="T46" fmla="*/ 162 w 296"/>
                <a:gd name="T47" fmla="*/ 295 h 296"/>
                <a:gd name="T48" fmla="*/ 177 w 296"/>
                <a:gd name="T49" fmla="*/ 293 h 296"/>
                <a:gd name="T50" fmla="*/ 190 w 296"/>
                <a:gd name="T51" fmla="*/ 289 h 296"/>
                <a:gd name="T52" fmla="*/ 205 w 296"/>
                <a:gd name="T53" fmla="*/ 285 h 296"/>
                <a:gd name="T54" fmla="*/ 216 w 296"/>
                <a:gd name="T55" fmla="*/ 278 h 296"/>
                <a:gd name="T56" fmla="*/ 229 w 296"/>
                <a:gd name="T57" fmla="*/ 271 h 296"/>
                <a:gd name="T58" fmla="*/ 240 w 296"/>
                <a:gd name="T59" fmla="*/ 262 h 296"/>
                <a:gd name="T60" fmla="*/ 253 w 296"/>
                <a:gd name="T61" fmla="*/ 253 h 296"/>
                <a:gd name="T62" fmla="*/ 262 w 296"/>
                <a:gd name="T63" fmla="*/ 240 h 296"/>
                <a:gd name="T64" fmla="*/ 271 w 296"/>
                <a:gd name="T65" fmla="*/ 229 h 296"/>
                <a:gd name="T66" fmla="*/ 278 w 296"/>
                <a:gd name="T67" fmla="*/ 216 h 296"/>
                <a:gd name="T68" fmla="*/ 285 w 296"/>
                <a:gd name="T69" fmla="*/ 205 h 296"/>
                <a:gd name="T70" fmla="*/ 289 w 296"/>
                <a:gd name="T71" fmla="*/ 190 h 296"/>
                <a:gd name="T72" fmla="*/ 293 w 296"/>
                <a:gd name="T73" fmla="*/ 176 h 296"/>
                <a:gd name="T74" fmla="*/ 295 w 296"/>
                <a:gd name="T75" fmla="*/ 162 h 296"/>
                <a:gd name="T76" fmla="*/ 296 w 296"/>
                <a:gd name="T77" fmla="*/ 148 h 296"/>
                <a:gd name="T78" fmla="*/ 295 w 296"/>
                <a:gd name="T79" fmla="*/ 132 h 296"/>
                <a:gd name="T80" fmla="*/ 293 w 296"/>
                <a:gd name="T81" fmla="*/ 117 h 296"/>
                <a:gd name="T82" fmla="*/ 289 w 296"/>
                <a:gd name="T83" fmla="*/ 104 h 296"/>
                <a:gd name="T84" fmla="*/ 285 w 296"/>
                <a:gd name="T85" fmla="*/ 91 h 296"/>
                <a:gd name="T86" fmla="*/ 271 w 296"/>
                <a:gd name="T87" fmla="*/ 65 h 296"/>
                <a:gd name="T88" fmla="*/ 253 w 296"/>
                <a:gd name="T89" fmla="*/ 43 h 296"/>
                <a:gd name="T90" fmla="*/ 240 w 296"/>
                <a:gd name="T91" fmla="*/ 32 h 296"/>
                <a:gd name="T92" fmla="*/ 229 w 296"/>
                <a:gd name="T93" fmla="*/ 24 h 296"/>
                <a:gd name="T94" fmla="*/ 216 w 296"/>
                <a:gd name="T95" fmla="*/ 16 h 296"/>
                <a:gd name="T96" fmla="*/ 205 w 296"/>
                <a:gd name="T97" fmla="*/ 10 h 296"/>
                <a:gd name="T98" fmla="*/ 190 w 296"/>
                <a:gd name="T99" fmla="*/ 5 h 296"/>
                <a:gd name="T100" fmla="*/ 177 w 296"/>
                <a:gd name="T101" fmla="*/ 2 h 296"/>
                <a:gd name="T102" fmla="*/ 162 w 296"/>
                <a:gd name="T103" fmla="*/ 0 h 296"/>
                <a:gd name="T104" fmla="*/ 148 w 296"/>
                <a:gd name="T10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148" y="0"/>
                  </a:moveTo>
                  <a:lnTo>
                    <a:pt x="117" y="2"/>
                  </a:lnTo>
                  <a:lnTo>
                    <a:pt x="91" y="10"/>
                  </a:lnTo>
                  <a:lnTo>
                    <a:pt x="66" y="24"/>
                  </a:lnTo>
                  <a:lnTo>
                    <a:pt x="45" y="43"/>
                  </a:lnTo>
                  <a:lnTo>
                    <a:pt x="24" y="65"/>
                  </a:lnTo>
                  <a:lnTo>
                    <a:pt x="10" y="91"/>
                  </a:lnTo>
                  <a:lnTo>
                    <a:pt x="3" y="117"/>
                  </a:lnTo>
                  <a:lnTo>
                    <a:pt x="0" y="148"/>
                  </a:lnTo>
                  <a:lnTo>
                    <a:pt x="0" y="162"/>
                  </a:lnTo>
                  <a:lnTo>
                    <a:pt x="3" y="176"/>
                  </a:lnTo>
                  <a:lnTo>
                    <a:pt x="5" y="190"/>
                  </a:lnTo>
                  <a:lnTo>
                    <a:pt x="10" y="205"/>
                  </a:lnTo>
                  <a:lnTo>
                    <a:pt x="16" y="216"/>
                  </a:lnTo>
                  <a:lnTo>
                    <a:pt x="24" y="229"/>
                  </a:lnTo>
                  <a:lnTo>
                    <a:pt x="33" y="240"/>
                  </a:lnTo>
                  <a:lnTo>
                    <a:pt x="45" y="253"/>
                  </a:lnTo>
                  <a:lnTo>
                    <a:pt x="66" y="271"/>
                  </a:lnTo>
                  <a:lnTo>
                    <a:pt x="91" y="285"/>
                  </a:lnTo>
                  <a:lnTo>
                    <a:pt x="104" y="289"/>
                  </a:lnTo>
                  <a:lnTo>
                    <a:pt x="117" y="293"/>
                  </a:lnTo>
                  <a:lnTo>
                    <a:pt x="132" y="295"/>
                  </a:lnTo>
                  <a:lnTo>
                    <a:pt x="148" y="296"/>
                  </a:lnTo>
                  <a:lnTo>
                    <a:pt x="162" y="295"/>
                  </a:lnTo>
                  <a:lnTo>
                    <a:pt x="177" y="293"/>
                  </a:lnTo>
                  <a:lnTo>
                    <a:pt x="190" y="289"/>
                  </a:lnTo>
                  <a:lnTo>
                    <a:pt x="205" y="285"/>
                  </a:lnTo>
                  <a:lnTo>
                    <a:pt x="216" y="278"/>
                  </a:lnTo>
                  <a:lnTo>
                    <a:pt x="229" y="271"/>
                  </a:lnTo>
                  <a:lnTo>
                    <a:pt x="240" y="262"/>
                  </a:lnTo>
                  <a:lnTo>
                    <a:pt x="253" y="253"/>
                  </a:lnTo>
                  <a:lnTo>
                    <a:pt x="262" y="240"/>
                  </a:lnTo>
                  <a:lnTo>
                    <a:pt x="271" y="229"/>
                  </a:lnTo>
                  <a:lnTo>
                    <a:pt x="278" y="216"/>
                  </a:lnTo>
                  <a:lnTo>
                    <a:pt x="285" y="205"/>
                  </a:lnTo>
                  <a:lnTo>
                    <a:pt x="289" y="190"/>
                  </a:lnTo>
                  <a:lnTo>
                    <a:pt x="293" y="176"/>
                  </a:lnTo>
                  <a:lnTo>
                    <a:pt x="295" y="162"/>
                  </a:lnTo>
                  <a:lnTo>
                    <a:pt x="296" y="148"/>
                  </a:lnTo>
                  <a:lnTo>
                    <a:pt x="295" y="132"/>
                  </a:lnTo>
                  <a:lnTo>
                    <a:pt x="293" y="117"/>
                  </a:lnTo>
                  <a:lnTo>
                    <a:pt x="289" y="104"/>
                  </a:lnTo>
                  <a:lnTo>
                    <a:pt x="285" y="91"/>
                  </a:lnTo>
                  <a:lnTo>
                    <a:pt x="271" y="65"/>
                  </a:lnTo>
                  <a:lnTo>
                    <a:pt x="253" y="43"/>
                  </a:lnTo>
                  <a:lnTo>
                    <a:pt x="240" y="32"/>
                  </a:lnTo>
                  <a:lnTo>
                    <a:pt x="229" y="24"/>
                  </a:lnTo>
                  <a:lnTo>
                    <a:pt x="216" y="16"/>
                  </a:lnTo>
                  <a:lnTo>
                    <a:pt x="205" y="10"/>
                  </a:lnTo>
                  <a:lnTo>
                    <a:pt x="190" y="5"/>
                  </a:lnTo>
                  <a:lnTo>
                    <a:pt x="177" y="2"/>
                  </a:lnTo>
                  <a:lnTo>
                    <a:pt x="162" y="0"/>
                  </a:lnTo>
                  <a:lnTo>
                    <a:pt x="148" y="0"/>
                  </a:lnTo>
                  <a:close/>
                </a:path>
              </a:pathLst>
            </a:custGeom>
            <a:solidFill>
              <a:srgbClr val="91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0" name="Freeform 350">
              <a:extLst>
                <a:ext uri="{FF2B5EF4-FFF2-40B4-BE49-F238E27FC236}">
                  <a16:creationId xmlns:a16="http://schemas.microsoft.com/office/drawing/2014/main" id="{C51F9211-C727-F24A-1869-BE0F71C41186}"/>
                </a:ext>
              </a:extLst>
            </p:cNvPr>
            <p:cNvSpPr>
              <a:spLocks/>
            </p:cNvSpPr>
            <p:nvPr/>
          </p:nvSpPr>
          <p:spPr bwMode="auto">
            <a:xfrm>
              <a:off x="7238373" y="3974291"/>
              <a:ext cx="93663" cy="93662"/>
            </a:xfrm>
            <a:custGeom>
              <a:avLst/>
              <a:gdLst>
                <a:gd name="T0" fmla="*/ 148 w 295"/>
                <a:gd name="T1" fmla="*/ 0 h 296"/>
                <a:gd name="T2" fmla="*/ 117 w 295"/>
                <a:gd name="T3" fmla="*/ 3 h 296"/>
                <a:gd name="T4" fmla="*/ 91 w 295"/>
                <a:gd name="T5" fmla="*/ 11 h 296"/>
                <a:gd name="T6" fmla="*/ 66 w 295"/>
                <a:gd name="T7" fmla="*/ 24 h 296"/>
                <a:gd name="T8" fmla="*/ 44 w 295"/>
                <a:gd name="T9" fmla="*/ 44 h 296"/>
                <a:gd name="T10" fmla="*/ 24 w 295"/>
                <a:gd name="T11" fmla="*/ 65 h 296"/>
                <a:gd name="T12" fmla="*/ 10 w 295"/>
                <a:gd name="T13" fmla="*/ 91 h 296"/>
                <a:gd name="T14" fmla="*/ 2 w 295"/>
                <a:gd name="T15" fmla="*/ 118 h 296"/>
                <a:gd name="T16" fmla="*/ 0 w 295"/>
                <a:gd name="T17" fmla="*/ 148 h 296"/>
                <a:gd name="T18" fmla="*/ 0 w 295"/>
                <a:gd name="T19" fmla="*/ 162 h 296"/>
                <a:gd name="T20" fmla="*/ 2 w 295"/>
                <a:gd name="T21" fmla="*/ 177 h 296"/>
                <a:gd name="T22" fmla="*/ 4 w 295"/>
                <a:gd name="T23" fmla="*/ 190 h 296"/>
                <a:gd name="T24" fmla="*/ 10 w 295"/>
                <a:gd name="T25" fmla="*/ 205 h 296"/>
                <a:gd name="T26" fmla="*/ 16 w 295"/>
                <a:gd name="T27" fmla="*/ 217 h 296"/>
                <a:gd name="T28" fmla="*/ 24 w 295"/>
                <a:gd name="T29" fmla="*/ 229 h 296"/>
                <a:gd name="T30" fmla="*/ 33 w 295"/>
                <a:gd name="T31" fmla="*/ 240 h 296"/>
                <a:gd name="T32" fmla="*/ 44 w 295"/>
                <a:gd name="T33" fmla="*/ 253 h 296"/>
                <a:gd name="T34" fmla="*/ 66 w 295"/>
                <a:gd name="T35" fmla="*/ 271 h 296"/>
                <a:gd name="T36" fmla="*/ 91 w 295"/>
                <a:gd name="T37" fmla="*/ 285 h 296"/>
                <a:gd name="T38" fmla="*/ 103 w 295"/>
                <a:gd name="T39" fmla="*/ 289 h 296"/>
                <a:gd name="T40" fmla="*/ 117 w 295"/>
                <a:gd name="T41" fmla="*/ 293 h 296"/>
                <a:gd name="T42" fmla="*/ 132 w 295"/>
                <a:gd name="T43" fmla="*/ 295 h 296"/>
                <a:gd name="T44" fmla="*/ 148 w 295"/>
                <a:gd name="T45" fmla="*/ 296 h 296"/>
                <a:gd name="T46" fmla="*/ 161 w 295"/>
                <a:gd name="T47" fmla="*/ 295 h 296"/>
                <a:gd name="T48" fmla="*/ 176 w 295"/>
                <a:gd name="T49" fmla="*/ 293 h 296"/>
                <a:gd name="T50" fmla="*/ 190 w 295"/>
                <a:gd name="T51" fmla="*/ 289 h 296"/>
                <a:gd name="T52" fmla="*/ 204 w 295"/>
                <a:gd name="T53" fmla="*/ 285 h 296"/>
                <a:gd name="T54" fmla="*/ 216 w 295"/>
                <a:gd name="T55" fmla="*/ 278 h 296"/>
                <a:gd name="T56" fmla="*/ 228 w 295"/>
                <a:gd name="T57" fmla="*/ 271 h 296"/>
                <a:gd name="T58" fmla="*/ 240 w 295"/>
                <a:gd name="T59" fmla="*/ 262 h 296"/>
                <a:gd name="T60" fmla="*/ 252 w 295"/>
                <a:gd name="T61" fmla="*/ 253 h 296"/>
                <a:gd name="T62" fmla="*/ 261 w 295"/>
                <a:gd name="T63" fmla="*/ 240 h 296"/>
                <a:gd name="T64" fmla="*/ 270 w 295"/>
                <a:gd name="T65" fmla="*/ 229 h 296"/>
                <a:gd name="T66" fmla="*/ 277 w 295"/>
                <a:gd name="T67" fmla="*/ 217 h 296"/>
                <a:gd name="T68" fmla="*/ 284 w 295"/>
                <a:gd name="T69" fmla="*/ 205 h 296"/>
                <a:gd name="T70" fmla="*/ 289 w 295"/>
                <a:gd name="T71" fmla="*/ 190 h 296"/>
                <a:gd name="T72" fmla="*/ 292 w 295"/>
                <a:gd name="T73" fmla="*/ 177 h 296"/>
                <a:gd name="T74" fmla="*/ 294 w 295"/>
                <a:gd name="T75" fmla="*/ 162 h 296"/>
                <a:gd name="T76" fmla="*/ 295 w 295"/>
                <a:gd name="T77" fmla="*/ 148 h 296"/>
                <a:gd name="T78" fmla="*/ 294 w 295"/>
                <a:gd name="T79" fmla="*/ 132 h 296"/>
                <a:gd name="T80" fmla="*/ 292 w 295"/>
                <a:gd name="T81" fmla="*/ 118 h 296"/>
                <a:gd name="T82" fmla="*/ 289 w 295"/>
                <a:gd name="T83" fmla="*/ 104 h 296"/>
                <a:gd name="T84" fmla="*/ 284 w 295"/>
                <a:gd name="T85" fmla="*/ 91 h 296"/>
                <a:gd name="T86" fmla="*/ 270 w 295"/>
                <a:gd name="T87" fmla="*/ 65 h 296"/>
                <a:gd name="T88" fmla="*/ 252 w 295"/>
                <a:gd name="T89" fmla="*/ 44 h 296"/>
                <a:gd name="T90" fmla="*/ 240 w 295"/>
                <a:gd name="T91" fmla="*/ 32 h 296"/>
                <a:gd name="T92" fmla="*/ 228 w 295"/>
                <a:gd name="T93" fmla="*/ 24 h 296"/>
                <a:gd name="T94" fmla="*/ 216 w 295"/>
                <a:gd name="T95" fmla="*/ 16 h 296"/>
                <a:gd name="T96" fmla="*/ 204 w 295"/>
                <a:gd name="T97" fmla="*/ 11 h 296"/>
                <a:gd name="T98" fmla="*/ 190 w 295"/>
                <a:gd name="T99" fmla="*/ 5 h 296"/>
                <a:gd name="T100" fmla="*/ 176 w 295"/>
                <a:gd name="T101" fmla="*/ 3 h 296"/>
                <a:gd name="T102" fmla="*/ 161 w 295"/>
                <a:gd name="T103" fmla="*/ 0 h 296"/>
                <a:gd name="T104" fmla="*/ 148 w 295"/>
                <a:gd name="T10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148" y="0"/>
                  </a:moveTo>
                  <a:lnTo>
                    <a:pt x="117" y="3"/>
                  </a:lnTo>
                  <a:lnTo>
                    <a:pt x="91" y="11"/>
                  </a:lnTo>
                  <a:lnTo>
                    <a:pt x="66" y="24"/>
                  </a:lnTo>
                  <a:lnTo>
                    <a:pt x="44" y="44"/>
                  </a:lnTo>
                  <a:lnTo>
                    <a:pt x="24" y="65"/>
                  </a:lnTo>
                  <a:lnTo>
                    <a:pt x="10" y="91"/>
                  </a:lnTo>
                  <a:lnTo>
                    <a:pt x="2" y="118"/>
                  </a:lnTo>
                  <a:lnTo>
                    <a:pt x="0" y="148"/>
                  </a:lnTo>
                  <a:lnTo>
                    <a:pt x="0" y="162"/>
                  </a:lnTo>
                  <a:lnTo>
                    <a:pt x="2" y="177"/>
                  </a:lnTo>
                  <a:lnTo>
                    <a:pt x="4" y="190"/>
                  </a:lnTo>
                  <a:lnTo>
                    <a:pt x="10" y="205"/>
                  </a:lnTo>
                  <a:lnTo>
                    <a:pt x="16" y="217"/>
                  </a:lnTo>
                  <a:lnTo>
                    <a:pt x="24" y="229"/>
                  </a:lnTo>
                  <a:lnTo>
                    <a:pt x="33" y="240"/>
                  </a:lnTo>
                  <a:lnTo>
                    <a:pt x="44" y="253"/>
                  </a:lnTo>
                  <a:lnTo>
                    <a:pt x="66" y="271"/>
                  </a:lnTo>
                  <a:lnTo>
                    <a:pt x="91" y="285"/>
                  </a:lnTo>
                  <a:lnTo>
                    <a:pt x="103" y="289"/>
                  </a:lnTo>
                  <a:lnTo>
                    <a:pt x="117" y="293"/>
                  </a:lnTo>
                  <a:lnTo>
                    <a:pt x="132" y="295"/>
                  </a:lnTo>
                  <a:lnTo>
                    <a:pt x="148" y="296"/>
                  </a:lnTo>
                  <a:lnTo>
                    <a:pt x="161" y="295"/>
                  </a:lnTo>
                  <a:lnTo>
                    <a:pt x="176" y="293"/>
                  </a:lnTo>
                  <a:lnTo>
                    <a:pt x="190" y="289"/>
                  </a:lnTo>
                  <a:lnTo>
                    <a:pt x="204" y="285"/>
                  </a:lnTo>
                  <a:lnTo>
                    <a:pt x="216" y="278"/>
                  </a:lnTo>
                  <a:lnTo>
                    <a:pt x="228" y="271"/>
                  </a:lnTo>
                  <a:lnTo>
                    <a:pt x="240" y="262"/>
                  </a:lnTo>
                  <a:lnTo>
                    <a:pt x="252" y="253"/>
                  </a:lnTo>
                  <a:lnTo>
                    <a:pt x="261" y="240"/>
                  </a:lnTo>
                  <a:lnTo>
                    <a:pt x="270" y="229"/>
                  </a:lnTo>
                  <a:lnTo>
                    <a:pt x="277" y="217"/>
                  </a:lnTo>
                  <a:lnTo>
                    <a:pt x="284" y="205"/>
                  </a:lnTo>
                  <a:lnTo>
                    <a:pt x="289" y="190"/>
                  </a:lnTo>
                  <a:lnTo>
                    <a:pt x="292" y="177"/>
                  </a:lnTo>
                  <a:lnTo>
                    <a:pt x="294" y="162"/>
                  </a:lnTo>
                  <a:lnTo>
                    <a:pt x="295" y="148"/>
                  </a:lnTo>
                  <a:lnTo>
                    <a:pt x="294" y="132"/>
                  </a:lnTo>
                  <a:lnTo>
                    <a:pt x="292" y="118"/>
                  </a:lnTo>
                  <a:lnTo>
                    <a:pt x="289" y="104"/>
                  </a:lnTo>
                  <a:lnTo>
                    <a:pt x="284" y="91"/>
                  </a:lnTo>
                  <a:lnTo>
                    <a:pt x="270" y="65"/>
                  </a:lnTo>
                  <a:lnTo>
                    <a:pt x="252" y="44"/>
                  </a:lnTo>
                  <a:lnTo>
                    <a:pt x="240" y="32"/>
                  </a:lnTo>
                  <a:lnTo>
                    <a:pt x="228" y="24"/>
                  </a:lnTo>
                  <a:lnTo>
                    <a:pt x="216" y="16"/>
                  </a:lnTo>
                  <a:lnTo>
                    <a:pt x="204" y="11"/>
                  </a:lnTo>
                  <a:lnTo>
                    <a:pt x="190" y="5"/>
                  </a:lnTo>
                  <a:lnTo>
                    <a:pt x="176" y="3"/>
                  </a:lnTo>
                  <a:lnTo>
                    <a:pt x="161" y="0"/>
                  </a:lnTo>
                  <a:lnTo>
                    <a:pt x="148" y="0"/>
                  </a:lnTo>
                  <a:close/>
                </a:path>
              </a:pathLst>
            </a:custGeom>
            <a:solidFill>
              <a:srgbClr val="91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1" name="Freeform 351">
              <a:extLst>
                <a:ext uri="{FF2B5EF4-FFF2-40B4-BE49-F238E27FC236}">
                  <a16:creationId xmlns:a16="http://schemas.microsoft.com/office/drawing/2014/main" id="{7A502498-9C07-9D73-7571-8D7C489B4B04}"/>
                </a:ext>
              </a:extLst>
            </p:cNvPr>
            <p:cNvSpPr>
              <a:spLocks/>
            </p:cNvSpPr>
            <p:nvPr/>
          </p:nvSpPr>
          <p:spPr bwMode="auto">
            <a:xfrm>
              <a:off x="7239960" y="3810779"/>
              <a:ext cx="93663" cy="93662"/>
            </a:xfrm>
            <a:custGeom>
              <a:avLst/>
              <a:gdLst>
                <a:gd name="T0" fmla="*/ 148 w 296"/>
                <a:gd name="T1" fmla="*/ 0 h 296"/>
                <a:gd name="T2" fmla="*/ 118 w 296"/>
                <a:gd name="T3" fmla="*/ 2 h 296"/>
                <a:gd name="T4" fmla="*/ 91 w 296"/>
                <a:gd name="T5" fmla="*/ 10 h 296"/>
                <a:gd name="T6" fmla="*/ 66 w 296"/>
                <a:gd name="T7" fmla="*/ 24 h 296"/>
                <a:gd name="T8" fmla="*/ 45 w 296"/>
                <a:gd name="T9" fmla="*/ 43 h 296"/>
                <a:gd name="T10" fmla="*/ 24 w 296"/>
                <a:gd name="T11" fmla="*/ 65 h 296"/>
                <a:gd name="T12" fmla="*/ 11 w 296"/>
                <a:gd name="T13" fmla="*/ 91 h 296"/>
                <a:gd name="T14" fmla="*/ 3 w 296"/>
                <a:gd name="T15" fmla="*/ 117 h 296"/>
                <a:gd name="T16" fmla="*/ 0 w 296"/>
                <a:gd name="T17" fmla="*/ 148 h 296"/>
                <a:gd name="T18" fmla="*/ 0 w 296"/>
                <a:gd name="T19" fmla="*/ 161 h 296"/>
                <a:gd name="T20" fmla="*/ 3 w 296"/>
                <a:gd name="T21" fmla="*/ 176 h 296"/>
                <a:gd name="T22" fmla="*/ 5 w 296"/>
                <a:gd name="T23" fmla="*/ 190 h 296"/>
                <a:gd name="T24" fmla="*/ 11 w 296"/>
                <a:gd name="T25" fmla="*/ 205 h 296"/>
                <a:gd name="T26" fmla="*/ 16 w 296"/>
                <a:gd name="T27" fmla="*/ 216 h 296"/>
                <a:gd name="T28" fmla="*/ 24 w 296"/>
                <a:gd name="T29" fmla="*/ 229 h 296"/>
                <a:gd name="T30" fmla="*/ 33 w 296"/>
                <a:gd name="T31" fmla="*/ 240 h 296"/>
                <a:gd name="T32" fmla="*/ 45 w 296"/>
                <a:gd name="T33" fmla="*/ 252 h 296"/>
                <a:gd name="T34" fmla="*/ 66 w 296"/>
                <a:gd name="T35" fmla="*/ 271 h 296"/>
                <a:gd name="T36" fmla="*/ 91 w 296"/>
                <a:gd name="T37" fmla="*/ 284 h 296"/>
                <a:gd name="T38" fmla="*/ 104 w 296"/>
                <a:gd name="T39" fmla="*/ 289 h 296"/>
                <a:gd name="T40" fmla="*/ 118 w 296"/>
                <a:gd name="T41" fmla="*/ 292 h 296"/>
                <a:gd name="T42" fmla="*/ 132 w 296"/>
                <a:gd name="T43" fmla="*/ 295 h 296"/>
                <a:gd name="T44" fmla="*/ 148 w 296"/>
                <a:gd name="T45" fmla="*/ 296 h 296"/>
                <a:gd name="T46" fmla="*/ 162 w 296"/>
                <a:gd name="T47" fmla="*/ 295 h 296"/>
                <a:gd name="T48" fmla="*/ 177 w 296"/>
                <a:gd name="T49" fmla="*/ 292 h 296"/>
                <a:gd name="T50" fmla="*/ 190 w 296"/>
                <a:gd name="T51" fmla="*/ 289 h 296"/>
                <a:gd name="T52" fmla="*/ 205 w 296"/>
                <a:gd name="T53" fmla="*/ 284 h 296"/>
                <a:gd name="T54" fmla="*/ 217 w 296"/>
                <a:gd name="T55" fmla="*/ 277 h 296"/>
                <a:gd name="T56" fmla="*/ 229 w 296"/>
                <a:gd name="T57" fmla="*/ 271 h 296"/>
                <a:gd name="T58" fmla="*/ 240 w 296"/>
                <a:gd name="T59" fmla="*/ 262 h 296"/>
                <a:gd name="T60" fmla="*/ 253 w 296"/>
                <a:gd name="T61" fmla="*/ 252 h 296"/>
                <a:gd name="T62" fmla="*/ 262 w 296"/>
                <a:gd name="T63" fmla="*/ 240 h 296"/>
                <a:gd name="T64" fmla="*/ 271 w 296"/>
                <a:gd name="T65" fmla="*/ 229 h 296"/>
                <a:gd name="T66" fmla="*/ 278 w 296"/>
                <a:gd name="T67" fmla="*/ 216 h 296"/>
                <a:gd name="T68" fmla="*/ 285 w 296"/>
                <a:gd name="T69" fmla="*/ 205 h 296"/>
                <a:gd name="T70" fmla="*/ 289 w 296"/>
                <a:gd name="T71" fmla="*/ 190 h 296"/>
                <a:gd name="T72" fmla="*/ 293 w 296"/>
                <a:gd name="T73" fmla="*/ 176 h 296"/>
                <a:gd name="T74" fmla="*/ 295 w 296"/>
                <a:gd name="T75" fmla="*/ 161 h 296"/>
                <a:gd name="T76" fmla="*/ 296 w 296"/>
                <a:gd name="T77" fmla="*/ 148 h 296"/>
                <a:gd name="T78" fmla="*/ 295 w 296"/>
                <a:gd name="T79" fmla="*/ 132 h 296"/>
                <a:gd name="T80" fmla="*/ 293 w 296"/>
                <a:gd name="T81" fmla="*/ 117 h 296"/>
                <a:gd name="T82" fmla="*/ 289 w 296"/>
                <a:gd name="T83" fmla="*/ 103 h 296"/>
                <a:gd name="T84" fmla="*/ 285 w 296"/>
                <a:gd name="T85" fmla="*/ 91 h 296"/>
                <a:gd name="T86" fmla="*/ 271 w 296"/>
                <a:gd name="T87" fmla="*/ 65 h 296"/>
                <a:gd name="T88" fmla="*/ 253 w 296"/>
                <a:gd name="T89" fmla="*/ 43 h 296"/>
                <a:gd name="T90" fmla="*/ 240 w 296"/>
                <a:gd name="T91" fmla="*/ 32 h 296"/>
                <a:gd name="T92" fmla="*/ 229 w 296"/>
                <a:gd name="T93" fmla="*/ 24 h 296"/>
                <a:gd name="T94" fmla="*/ 217 w 296"/>
                <a:gd name="T95" fmla="*/ 16 h 296"/>
                <a:gd name="T96" fmla="*/ 205 w 296"/>
                <a:gd name="T97" fmla="*/ 10 h 296"/>
                <a:gd name="T98" fmla="*/ 190 w 296"/>
                <a:gd name="T99" fmla="*/ 4 h 296"/>
                <a:gd name="T100" fmla="*/ 177 w 296"/>
                <a:gd name="T101" fmla="*/ 2 h 296"/>
                <a:gd name="T102" fmla="*/ 162 w 296"/>
                <a:gd name="T103" fmla="*/ 0 h 296"/>
                <a:gd name="T104" fmla="*/ 148 w 296"/>
                <a:gd name="T10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148" y="0"/>
                  </a:moveTo>
                  <a:lnTo>
                    <a:pt x="118" y="2"/>
                  </a:lnTo>
                  <a:lnTo>
                    <a:pt x="91" y="10"/>
                  </a:lnTo>
                  <a:lnTo>
                    <a:pt x="66" y="24"/>
                  </a:lnTo>
                  <a:lnTo>
                    <a:pt x="45" y="43"/>
                  </a:lnTo>
                  <a:lnTo>
                    <a:pt x="24" y="65"/>
                  </a:lnTo>
                  <a:lnTo>
                    <a:pt x="11" y="91"/>
                  </a:lnTo>
                  <a:lnTo>
                    <a:pt x="3" y="117"/>
                  </a:lnTo>
                  <a:lnTo>
                    <a:pt x="0" y="148"/>
                  </a:lnTo>
                  <a:lnTo>
                    <a:pt x="0" y="161"/>
                  </a:lnTo>
                  <a:lnTo>
                    <a:pt x="3" y="176"/>
                  </a:lnTo>
                  <a:lnTo>
                    <a:pt x="5" y="190"/>
                  </a:lnTo>
                  <a:lnTo>
                    <a:pt x="11" y="205"/>
                  </a:lnTo>
                  <a:lnTo>
                    <a:pt x="16" y="216"/>
                  </a:lnTo>
                  <a:lnTo>
                    <a:pt x="24" y="229"/>
                  </a:lnTo>
                  <a:lnTo>
                    <a:pt x="33" y="240"/>
                  </a:lnTo>
                  <a:lnTo>
                    <a:pt x="45" y="252"/>
                  </a:lnTo>
                  <a:lnTo>
                    <a:pt x="66" y="271"/>
                  </a:lnTo>
                  <a:lnTo>
                    <a:pt x="91" y="284"/>
                  </a:lnTo>
                  <a:lnTo>
                    <a:pt x="104" y="289"/>
                  </a:lnTo>
                  <a:lnTo>
                    <a:pt x="118" y="292"/>
                  </a:lnTo>
                  <a:lnTo>
                    <a:pt x="132" y="295"/>
                  </a:lnTo>
                  <a:lnTo>
                    <a:pt x="148" y="296"/>
                  </a:lnTo>
                  <a:lnTo>
                    <a:pt x="162" y="295"/>
                  </a:lnTo>
                  <a:lnTo>
                    <a:pt x="177" y="292"/>
                  </a:lnTo>
                  <a:lnTo>
                    <a:pt x="190" y="289"/>
                  </a:lnTo>
                  <a:lnTo>
                    <a:pt x="205" y="284"/>
                  </a:lnTo>
                  <a:lnTo>
                    <a:pt x="217" y="277"/>
                  </a:lnTo>
                  <a:lnTo>
                    <a:pt x="229" y="271"/>
                  </a:lnTo>
                  <a:lnTo>
                    <a:pt x="240" y="262"/>
                  </a:lnTo>
                  <a:lnTo>
                    <a:pt x="253" y="252"/>
                  </a:lnTo>
                  <a:lnTo>
                    <a:pt x="262" y="240"/>
                  </a:lnTo>
                  <a:lnTo>
                    <a:pt x="271" y="229"/>
                  </a:lnTo>
                  <a:lnTo>
                    <a:pt x="278" y="216"/>
                  </a:lnTo>
                  <a:lnTo>
                    <a:pt x="285" y="205"/>
                  </a:lnTo>
                  <a:lnTo>
                    <a:pt x="289" y="190"/>
                  </a:lnTo>
                  <a:lnTo>
                    <a:pt x="293" y="176"/>
                  </a:lnTo>
                  <a:lnTo>
                    <a:pt x="295" y="161"/>
                  </a:lnTo>
                  <a:lnTo>
                    <a:pt x="296" y="148"/>
                  </a:lnTo>
                  <a:lnTo>
                    <a:pt x="295" y="132"/>
                  </a:lnTo>
                  <a:lnTo>
                    <a:pt x="293" y="117"/>
                  </a:lnTo>
                  <a:lnTo>
                    <a:pt x="289" y="103"/>
                  </a:lnTo>
                  <a:lnTo>
                    <a:pt x="285" y="91"/>
                  </a:lnTo>
                  <a:lnTo>
                    <a:pt x="271" y="65"/>
                  </a:lnTo>
                  <a:lnTo>
                    <a:pt x="253" y="43"/>
                  </a:lnTo>
                  <a:lnTo>
                    <a:pt x="240" y="32"/>
                  </a:lnTo>
                  <a:lnTo>
                    <a:pt x="229" y="24"/>
                  </a:lnTo>
                  <a:lnTo>
                    <a:pt x="217" y="16"/>
                  </a:lnTo>
                  <a:lnTo>
                    <a:pt x="205" y="10"/>
                  </a:lnTo>
                  <a:lnTo>
                    <a:pt x="190" y="4"/>
                  </a:lnTo>
                  <a:lnTo>
                    <a:pt x="177" y="2"/>
                  </a:lnTo>
                  <a:lnTo>
                    <a:pt x="162" y="0"/>
                  </a:lnTo>
                  <a:lnTo>
                    <a:pt x="148" y="0"/>
                  </a:lnTo>
                  <a:close/>
                </a:path>
              </a:pathLst>
            </a:custGeom>
            <a:solidFill>
              <a:srgbClr val="91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2" name="Freeform 352">
              <a:extLst>
                <a:ext uri="{FF2B5EF4-FFF2-40B4-BE49-F238E27FC236}">
                  <a16:creationId xmlns:a16="http://schemas.microsoft.com/office/drawing/2014/main" id="{0E0459A9-EA62-1846-5B4E-1E9BDD959F3D}"/>
                </a:ext>
              </a:extLst>
            </p:cNvPr>
            <p:cNvSpPr>
              <a:spLocks/>
            </p:cNvSpPr>
            <p:nvPr/>
          </p:nvSpPr>
          <p:spPr bwMode="auto">
            <a:xfrm>
              <a:off x="7243135" y="3605991"/>
              <a:ext cx="93663" cy="93662"/>
            </a:xfrm>
            <a:custGeom>
              <a:avLst/>
              <a:gdLst>
                <a:gd name="T0" fmla="*/ 148 w 296"/>
                <a:gd name="T1" fmla="*/ 0 h 296"/>
                <a:gd name="T2" fmla="*/ 117 w 296"/>
                <a:gd name="T3" fmla="*/ 2 h 296"/>
                <a:gd name="T4" fmla="*/ 91 w 296"/>
                <a:gd name="T5" fmla="*/ 10 h 296"/>
                <a:gd name="T6" fmla="*/ 66 w 296"/>
                <a:gd name="T7" fmla="*/ 24 h 296"/>
                <a:gd name="T8" fmla="*/ 45 w 296"/>
                <a:gd name="T9" fmla="*/ 43 h 296"/>
                <a:gd name="T10" fmla="*/ 24 w 296"/>
                <a:gd name="T11" fmla="*/ 65 h 296"/>
                <a:gd name="T12" fmla="*/ 11 w 296"/>
                <a:gd name="T13" fmla="*/ 91 h 296"/>
                <a:gd name="T14" fmla="*/ 3 w 296"/>
                <a:gd name="T15" fmla="*/ 117 h 296"/>
                <a:gd name="T16" fmla="*/ 0 w 296"/>
                <a:gd name="T17" fmla="*/ 148 h 296"/>
                <a:gd name="T18" fmla="*/ 0 w 296"/>
                <a:gd name="T19" fmla="*/ 161 h 296"/>
                <a:gd name="T20" fmla="*/ 3 w 296"/>
                <a:gd name="T21" fmla="*/ 176 h 296"/>
                <a:gd name="T22" fmla="*/ 5 w 296"/>
                <a:gd name="T23" fmla="*/ 190 h 296"/>
                <a:gd name="T24" fmla="*/ 11 w 296"/>
                <a:gd name="T25" fmla="*/ 205 h 296"/>
                <a:gd name="T26" fmla="*/ 16 w 296"/>
                <a:gd name="T27" fmla="*/ 216 h 296"/>
                <a:gd name="T28" fmla="*/ 24 w 296"/>
                <a:gd name="T29" fmla="*/ 229 h 296"/>
                <a:gd name="T30" fmla="*/ 33 w 296"/>
                <a:gd name="T31" fmla="*/ 240 h 296"/>
                <a:gd name="T32" fmla="*/ 45 w 296"/>
                <a:gd name="T33" fmla="*/ 253 h 296"/>
                <a:gd name="T34" fmla="*/ 66 w 296"/>
                <a:gd name="T35" fmla="*/ 271 h 296"/>
                <a:gd name="T36" fmla="*/ 91 w 296"/>
                <a:gd name="T37" fmla="*/ 284 h 296"/>
                <a:gd name="T38" fmla="*/ 104 w 296"/>
                <a:gd name="T39" fmla="*/ 289 h 296"/>
                <a:gd name="T40" fmla="*/ 117 w 296"/>
                <a:gd name="T41" fmla="*/ 292 h 296"/>
                <a:gd name="T42" fmla="*/ 132 w 296"/>
                <a:gd name="T43" fmla="*/ 295 h 296"/>
                <a:gd name="T44" fmla="*/ 148 w 296"/>
                <a:gd name="T45" fmla="*/ 296 h 296"/>
                <a:gd name="T46" fmla="*/ 162 w 296"/>
                <a:gd name="T47" fmla="*/ 295 h 296"/>
                <a:gd name="T48" fmla="*/ 177 w 296"/>
                <a:gd name="T49" fmla="*/ 292 h 296"/>
                <a:gd name="T50" fmla="*/ 190 w 296"/>
                <a:gd name="T51" fmla="*/ 289 h 296"/>
                <a:gd name="T52" fmla="*/ 205 w 296"/>
                <a:gd name="T53" fmla="*/ 284 h 296"/>
                <a:gd name="T54" fmla="*/ 216 w 296"/>
                <a:gd name="T55" fmla="*/ 278 h 296"/>
                <a:gd name="T56" fmla="*/ 229 w 296"/>
                <a:gd name="T57" fmla="*/ 271 h 296"/>
                <a:gd name="T58" fmla="*/ 240 w 296"/>
                <a:gd name="T59" fmla="*/ 262 h 296"/>
                <a:gd name="T60" fmla="*/ 253 w 296"/>
                <a:gd name="T61" fmla="*/ 253 h 296"/>
                <a:gd name="T62" fmla="*/ 262 w 296"/>
                <a:gd name="T63" fmla="*/ 240 h 296"/>
                <a:gd name="T64" fmla="*/ 271 w 296"/>
                <a:gd name="T65" fmla="*/ 229 h 296"/>
                <a:gd name="T66" fmla="*/ 278 w 296"/>
                <a:gd name="T67" fmla="*/ 216 h 296"/>
                <a:gd name="T68" fmla="*/ 285 w 296"/>
                <a:gd name="T69" fmla="*/ 205 h 296"/>
                <a:gd name="T70" fmla="*/ 289 w 296"/>
                <a:gd name="T71" fmla="*/ 190 h 296"/>
                <a:gd name="T72" fmla="*/ 293 w 296"/>
                <a:gd name="T73" fmla="*/ 176 h 296"/>
                <a:gd name="T74" fmla="*/ 295 w 296"/>
                <a:gd name="T75" fmla="*/ 161 h 296"/>
                <a:gd name="T76" fmla="*/ 296 w 296"/>
                <a:gd name="T77" fmla="*/ 148 h 296"/>
                <a:gd name="T78" fmla="*/ 295 w 296"/>
                <a:gd name="T79" fmla="*/ 132 h 296"/>
                <a:gd name="T80" fmla="*/ 293 w 296"/>
                <a:gd name="T81" fmla="*/ 117 h 296"/>
                <a:gd name="T82" fmla="*/ 289 w 296"/>
                <a:gd name="T83" fmla="*/ 103 h 296"/>
                <a:gd name="T84" fmla="*/ 285 w 296"/>
                <a:gd name="T85" fmla="*/ 91 h 296"/>
                <a:gd name="T86" fmla="*/ 271 w 296"/>
                <a:gd name="T87" fmla="*/ 65 h 296"/>
                <a:gd name="T88" fmla="*/ 253 w 296"/>
                <a:gd name="T89" fmla="*/ 43 h 296"/>
                <a:gd name="T90" fmla="*/ 240 w 296"/>
                <a:gd name="T91" fmla="*/ 32 h 296"/>
                <a:gd name="T92" fmla="*/ 229 w 296"/>
                <a:gd name="T93" fmla="*/ 24 h 296"/>
                <a:gd name="T94" fmla="*/ 216 w 296"/>
                <a:gd name="T95" fmla="*/ 16 h 296"/>
                <a:gd name="T96" fmla="*/ 205 w 296"/>
                <a:gd name="T97" fmla="*/ 10 h 296"/>
                <a:gd name="T98" fmla="*/ 190 w 296"/>
                <a:gd name="T99" fmla="*/ 4 h 296"/>
                <a:gd name="T100" fmla="*/ 177 w 296"/>
                <a:gd name="T101" fmla="*/ 2 h 296"/>
                <a:gd name="T102" fmla="*/ 162 w 296"/>
                <a:gd name="T103" fmla="*/ 0 h 296"/>
                <a:gd name="T104" fmla="*/ 148 w 296"/>
                <a:gd name="T10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148" y="0"/>
                  </a:moveTo>
                  <a:lnTo>
                    <a:pt x="117" y="2"/>
                  </a:lnTo>
                  <a:lnTo>
                    <a:pt x="91" y="10"/>
                  </a:lnTo>
                  <a:lnTo>
                    <a:pt x="66" y="24"/>
                  </a:lnTo>
                  <a:lnTo>
                    <a:pt x="45" y="43"/>
                  </a:lnTo>
                  <a:lnTo>
                    <a:pt x="24" y="65"/>
                  </a:lnTo>
                  <a:lnTo>
                    <a:pt x="11" y="91"/>
                  </a:lnTo>
                  <a:lnTo>
                    <a:pt x="3" y="117"/>
                  </a:lnTo>
                  <a:lnTo>
                    <a:pt x="0" y="148"/>
                  </a:lnTo>
                  <a:lnTo>
                    <a:pt x="0" y="161"/>
                  </a:lnTo>
                  <a:lnTo>
                    <a:pt x="3" y="176"/>
                  </a:lnTo>
                  <a:lnTo>
                    <a:pt x="5" y="190"/>
                  </a:lnTo>
                  <a:lnTo>
                    <a:pt x="11" y="205"/>
                  </a:lnTo>
                  <a:lnTo>
                    <a:pt x="16" y="216"/>
                  </a:lnTo>
                  <a:lnTo>
                    <a:pt x="24" y="229"/>
                  </a:lnTo>
                  <a:lnTo>
                    <a:pt x="33" y="240"/>
                  </a:lnTo>
                  <a:lnTo>
                    <a:pt x="45" y="253"/>
                  </a:lnTo>
                  <a:lnTo>
                    <a:pt x="66" y="271"/>
                  </a:lnTo>
                  <a:lnTo>
                    <a:pt x="91" y="284"/>
                  </a:lnTo>
                  <a:lnTo>
                    <a:pt x="104" y="289"/>
                  </a:lnTo>
                  <a:lnTo>
                    <a:pt x="117" y="292"/>
                  </a:lnTo>
                  <a:lnTo>
                    <a:pt x="132" y="295"/>
                  </a:lnTo>
                  <a:lnTo>
                    <a:pt x="148" y="296"/>
                  </a:lnTo>
                  <a:lnTo>
                    <a:pt x="162" y="295"/>
                  </a:lnTo>
                  <a:lnTo>
                    <a:pt x="177" y="292"/>
                  </a:lnTo>
                  <a:lnTo>
                    <a:pt x="190" y="289"/>
                  </a:lnTo>
                  <a:lnTo>
                    <a:pt x="205" y="284"/>
                  </a:lnTo>
                  <a:lnTo>
                    <a:pt x="216" y="278"/>
                  </a:lnTo>
                  <a:lnTo>
                    <a:pt x="229" y="271"/>
                  </a:lnTo>
                  <a:lnTo>
                    <a:pt x="240" y="262"/>
                  </a:lnTo>
                  <a:lnTo>
                    <a:pt x="253" y="253"/>
                  </a:lnTo>
                  <a:lnTo>
                    <a:pt x="262" y="240"/>
                  </a:lnTo>
                  <a:lnTo>
                    <a:pt x="271" y="229"/>
                  </a:lnTo>
                  <a:lnTo>
                    <a:pt x="278" y="216"/>
                  </a:lnTo>
                  <a:lnTo>
                    <a:pt x="285" y="205"/>
                  </a:lnTo>
                  <a:lnTo>
                    <a:pt x="289" y="190"/>
                  </a:lnTo>
                  <a:lnTo>
                    <a:pt x="293" y="176"/>
                  </a:lnTo>
                  <a:lnTo>
                    <a:pt x="295" y="161"/>
                  </a:lnTo>
                  <a:lnTo>
                    <a:pt x="296" y="148"/>
                  </a:lnTo>
                  <a:lnTo>
                    <a:pt x="295" y="132"/>
                  </a:lnTo>
                  <a:lnTo>
                    <a:pt x="293" y="117"/>
                  </a:lnTo>
                  <a:lnTo>
                    <a:pt x="289" y="103"/>
                  </a:lnTo>
                  <a:lnTo>
                    <a:pt x="285" y="91"/>
                  </a:lnTo>
                  <a:lnTo>
                    <a:pt x="271" y="65"/>
                  </a:lnTo>
                  <a:lnTo>
                    <a:pt x="253" y="43"/>
                  </a:lnTo>
                  <a:lnTo>
                    <a:pt x="240" y="32"/>
                  </a:lnTo>
                  <a:lnTo>
                    <a:pt x="229" y="24"/>
                  </a:lnTo>
                  <a:lnTo>
                    <a:pt x="216" y="16"/>
                  </a:lnTo>
                  <a:lnTo>
                    <a:pt x="205" y="10"/>
                  </a:lnTo>
                  <a:lnTo>
                    <a:pt x="190" y="4"/>
                  </a:lnTo>
                  <a:lnTo>
                    <a:pt x="177" y="2"/>
                  </a:lnTo>
                  <a:lnTo>
                    <a:pt x="162" y="0"/>
                  </a:lnTo>
                  <a:lnTo>
                    <a:pt x="148" y="0"/>
                  </a:lnTo>
                  <a:close/>
                </a:path>
              </a:pathLst>
            </a:custGeom>
            <a:solidFill>
              <a:srgbClr val="91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3" name="Freeform 353">
              <a:extLst>
                <a:ext uri="{FF2B5EF4-FFF2-40B4-BE49-F238E27FC236}">
                  <a16:creationId xmlns:a16="http://schemas.microsoft.com/office/drawing/2014/main" id="{5BE8FF6C-43D8-E455-9929-44C066D80425}"/>
                </a:ext>
              </a:extLst>
            </p:cNvPr>
            <p:cNvSpPr>
              <a:spLocks/>
            </p:cNvSpPr>
            <p:nvPr/>
          </p:nvSpPr>
          <p:spPr bwMode="auto">
            <a:xfrm>
              <a:off x="7244723" y="3417079"/>
              <a:ext cx="93663" cy="93662"/>
            </a:xfrm>
            <a:custGeom>
              <a:avLst/>
              <a:gdLst>
                <a:gd name="T0" fmla="*/ 148 w 296"/>
                <a:gd name="T1" fmla="*/ 0 h 296"/>
                <a:gd name="T2" fmla="*/ 117 w 296"/>
                <a:gd name="T3" fmla="*/ 2 h 296"/>
                <a:gd name="T4" fmla="*/ 91 w 296"/>
                <a:gd name="T5" fmla="*/ 10 h 296"/>
                <a:gd name="T6" fmla="*/ 66 w 296"/>
                <a:gd name="T7" fmla="*/ 24 h 296"/>
                <a:gd name="T8" fmla="*/ 44 w 296"/>
                <a:gd name="T9" fmla="*/ 43 h 296"/>
                <a:gd name="T10" fmla="*/ 24 w 296"/>
                <a:gd name="T11" fmla="*/ 65 h 296"/>
                <a:gd name="T12" fmla="*/ 10 w 296"/>
                <a:gd name="T13" fmla="*/ 91 h 296"/>
                <a:gd name="T14" fmla="*/ 2 w 296"/>
                <a:gd name="T15" fmla="*/ 117 h 296"/>
                <a:gd name="T16" fmla="*/ 0 w 296"/>
                <a:gd name="T17" fmla="*/ 148 h 296"/>
                <a:gd name="T18" fmla="*/ 0 w 296"/>
                <a:gd name="T19" fmla="*/ 161 h 296"/>
                <a:gd name="T20" fmla="*/ 2 w 296"/>
                <a:gd name="T21" fmla="*/ 176 h 296"/>
                <a:gd name="T22" fmla="*/ 5 w 296"/>
                <a:gd name="T23" fmla="*/ 190 h 296"/>
                <a:gd name="T24" fmla="*/ 10 w 296"/>
                <a:gd name="T25" fmla="*/ 204 h 296"/>
                <a:gd name="T26" fmla="*/ 16 w 296"/>
                <a:gd name="T27" fmla="*/ 216 h 296"/>
                <a:gd name="T28" fmla="*/ 24 w 296"/>
                <a:gd name="T29" fmla="*/ 228 h 296"/>
                <a:gd name="T30" fmla="*/ 33 w 296"/>
                <a:gd name="T31" fmla="*/ 240 h 296"/>
                <a:gd name="T32" fmla="*/ 44 w 296"/>
                <a:gd name="T33" fmla="*/ 252 h 296"/>
                <a:gd name="T34" fmla="*/ 66 w 296"/>
                <a:gd name="T35" fmla="*/ 270 h 296"/>
                <a:gd name="T36" fmla="*/ 91 w 296"/>
                <a:gd name="T37" fmla="*/ 284 h 296"/>
                <a:gd name="T38" fmla="*/ 104 w 296"/>
                <a:gd name="T39" fmla="*/ 289 h 296"/>
                <a:gd name="T40" fmla="*/ 117 w 296"/>
                <a:gd name="T41" fmla="*/ 292 h 296"/>
                <a:gd name="T42" fmla="*/ 132 w 296"/>
                <a:gd name="T43" fmla="*/ 294 h 296"/>
                <a:gd name="T44" fmla="*/ 148 w 296"/>
                <a:gd name="T45" fmla="*/ 296 h 296"/>
                <a:gd name="T46" fmla="*/ 162 w 296"/>
                <a:gd name="T47" fmla="*/ 294 h 296"/>
                <a:gd name="T48" fmla="*/ 176 w 296"/>
                <a:gd name="T49" fmla="*/ 292 h 296"/>
                <a:gd name="T50" fmla="*/ 190 w 296"/>
                <a:gd name="T51" fmla="*/ 289 h 296"/>
                <a:gd name="T52" fmla="*/ 205 w 296"/>
                <a:gd name="T53" fmla="*/ 284 h 296"/>
                <a:gd name="T54" fmla="*/ 216 w 296"/>
                <a:gd name="T55" fmla="*/ 277 h 296"/>
                <a:gd name="T56" fmla="*/ 229 w 296"/>
                <a:gd name="T57" fmla="*/ 270 h 296"/>
                <a:gd name="T58" fmla="*/ 240 w 296"/>
                <a:gd name="T59" fmla="*/ 261 h 296"/>
                <a:gd name="T60" fmla="*/ 253 w 296"/>
                <a:gd name="T61" fmla="*/ 252 h 296"/>
                <a:gd name="T62" fmla="*/ 262 w 296"/>
                <a:gd name="T63" fmla="*/ 240 h 296"/>
                <a:gd name="T64" fmla="*/ 271 w 296"/>
                <a:gd name="T65" fmla="*/ 228 h 296"/>
                <a:gd name="T66" fmla="*/ 278 w 296"/>
                <a:gd name="T67" fmla="*/ 216 h 296"/>
                <a:gd name="T68" fmla="*/ 284 w 296"/>
                <a:gd name="T69" fmla="*/ 204 h 296"/>
                <a:gd name="T70" fmla="*/ 289 w 296"/>
                <a:gd name="T71" fmla="*/ 190 h 296"/>
                <a:gd name="T72" fmla="*/ 292 w 296"/>
                <a:gd name="T73" fmla="*/ 176 h 296"/>
                <a:gd name="T74" fmla="*/ 295 w 296"/>
                <a:gd name="T75" fmla="*/ 161 h 296"/>
                <a:gd name="T76" fmla="*/ 296 w 296"/>
                <a:gd name="T77" fmla="*/ 148 h 296"/>
                <a:gd name="T78" fmla="*/ 295 w 296"/>
                <a:gd name="T79" fmla="*/ 132 h 296"/>
                <a:gd name="T80" fmla="*/ 292 w 296"/>
                <a:gd name="T81" fmla="*/ 117 h 296"/>
                <a:gd name="T82" fmla="*/ 289 w 296"/>
                <a:gd name="T83" fmla="*/ 103 h 296"/>
                <a:gd name="T84" fmla="*/ 284 w 296"/>
                <a:gd name="T85" fmla="*/ 91 h 296"/>
                <a:gd name="T86" fmla="*/ 271 w 296"/>
                <a:gd name="T87" fmla="*/ 65 h 296"/>
                <a:gd name="T88" fmla="*/ 253 w 296"/>
                <a:gd name="T89" fmla="*/ 43 h 296"/>
                <a:gd name="T90" fmla="*/ 240 w 296"/>
                <a:gd name="T91" fmla="*/ 32 h 296"/>
                <a:gd name="T92" fmla="*/ 229 w 296"/>
                <a:gd name="T93" fmla="*/ 24 h 296"/>
                <a:gd name="T94" fmla="*/ 216 w 296"/>
                <a:gd name="T95" fmla="*/ 16 h 296"/>
                <a:gd name="T96" fmla="*/ 205 w 296"/>
                <a:gd name="T97" fmla="*/ 10 h 296"/>
                <a:gd name="T98" fmla="*/ 190 w 296"/>
                <a:gd name="T99" fmla="*/ 4 h 296"/>
                <a:gd name="T100" fmla="*/ 176 w 296"/>
                <a:gd name="T101" fmla="*/ 2 h 296"/>
                <a:gd name="T102" fmla="*/ 162 w 296"/>
                <a:gd name="T103" fmla="*/ 0 h 296"/>
                <a:gd name="T104" fmla="*/ 148 w 296"/>
                <a:gd name="T10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148" y="0"/>
                  </a:moveTo>
                  <a:lnTo>
                    <a:pt x="117" y="2"/>
                  </a:lnTo>
                  <a:lnTo>
                    <a:pt x="91" y="10"/>
                  </a:lnTo>
                  <a:lnTo>
                    <a:pt x="66" y="24"/>
                  </a:lnTo>
                  <a:lnTo>
                    <a:pt x="44" y="43"/>
                  </a:lnTo>
                  <a:lnTo>
                    <a:pt x="24" y="65"/>
                  </a:lnTo>
                  <a:lnTo>
                    <a:pt x="10" y="91"/>
                  </a:lnTo>
                  <a:lnTo>
                    <a:pt x="2" y="117"/>
                  </a:lnTo>
                  <a:lnTo>
                    <a:pt x="0" y="148"/>
                  </a:lnTo>
                  <a:lnTo>
                    <a:pt x="0" y="161"/>
                  </a:lnTo>
                  <a:lnTo>
                    <a:pt x="2" y="176"/>
                  </a:lnTo>
                  <a:lnTo>
                    <a:pt x="5" y="190"/>
                  </a:lnTo>
                  <a:lnTo>
                    <a:pt x="10" y="204"/>
                  </a:lnTo>
                  <a:lnTo>
                    <a:pt x="16" y="216"/>
                  </a:lnTo>
                  <a:lnTo>
                    <a:pt x="24" y="228"/>
                  </a:lnTo>
                  <a:lnTo>
                    <a:pt x="33" y="240"/>
                  </a:lnTo>
                  <a:lnTo>
                    <a:pt x="44" y="252"/>
                  </a:lnTo>
                  <a:lnTo>
                    <a:pt x="66" y="270"/>
                  </a:lnTo>
                  <a:lnTo>
                    <a:pt x="91" y="284"/>
                  </a:lnTo>
                  <a:lnTo>
                    <a:pt x="104" y="289"/>
                  </a:lnTo>
                  <a:lnTo>
                    <a:pt x="117" y="292"/>
                  </a:lnTo>
                  <a:lnTo>
                    <a:pt x="132" y="294"/>
                  </a:lnTo>
                  <a:lnTo>
                    <a:pt x="148" y="296"/>
                  </a:lnTo>
                  <a:lnTo>
                    <a:pt x="162" y="294"/>
                  </a:lnTo>
                  <a:lnTo>
                    <a:pt x="176" y="292"/>
                  </a:lnTo>
                  <a:lnTo>
                    <a:pt x="190" y="289"/>
                  </a:lnTo>
                  <a:lnTo>
                    <a:pt x="205" y="284"/>
                  </a:lnTo>
                  <a:lnTo>
                    <a:pt x="216" y="277"/>
                  </a:lnTo>
                  <a:lnTo>
                    <a:pt x="229" y="270"/>
                  </a:lnTo>
                  <a:lnTo>
                    <a:pt x="240" y="261"/>
                  </a:lnTo>
                  <a:lnTo>
                    <a:pt x="253" y="252"/>
                  </a:lnTo>
                  <a:lnTo>
                    <a:pt x="262" y="240"/>
                  </a:lnTo>
                  <a:lnTo>
                    <a:pt x="271" y="228"/>
                  </a:lnTo>
                  <a:lnTo>
                    <a:pt x="278" y="216"/>
                  </a:lnTo>
                  <a:lnTo>
                    <a:pt x="284" y="204"/>
                  </a:lnTo>
                  <a:lnTo>
                    <a:pt x="289" y="190"/>
                  </a:lnTo>
                  <a:lnTo>
                    <a:pt x="292" y="176"/>
                  </a:lnTo>
                  <a:lnTo>
                    <a:pt x="295" y="161"/>
                  </a:lnTo>
                  <a:lnTo>
                    <a:pt x="296" y="148"/>
                  </a:lnTo>
                  <a:lnTo>
                    <a:pt x="295" y="132"/>
                  </a:lnTo>
                  <a:lnTo>
                    <a:pt x="292" y="117"/>
                  </a:lnTo>
                  <a:lnTo>
                    <a:pt x="289" y="103"/>
                  </a:lnTo>
                  <a:lnTo>
                    <a:pt x="284" y="91"/>
                  </a:lnTo>
                  <a:lnTo>
                    <a:pt x="271" y="65"/>
                  </a:lnTo>
                  <a:lnTo>
                    <a:pt x="253" y="43"/>
                  </a:lnTo>
                  <a:lnTo>
                    <a:pt x="240" y="32"/>
                  </a:lnTo>
                  <a:lnTo>
                    <a:pt x="229" y="24"/>
                  </a:lnTo>
                  <a:lnTo>
                    <a:pt x="216" y="16"/>
                  </a:lnTo>
                  <a:lnTo>
                    <a:pt x="205" y="10"/>
                  </a:lnTo>
                  <a:lnTo>
                    <a:pt x="190" y="4"/>
                  </a:lnTo>
                  <a:lnTo>
                    <a:pt x="176" y="2"/>
                  </a:lnTo>
                  <a:lnTo>
                    <a:pt x="162" y="0"/>
                  </a:lnTo>
                  <a:lnTo>
                    <a:pt x="148" y="0"/>
                  </a:lnTo>
                  <a:close/>
                </a:path>
              </a:pathLst>
            </a:custGeom>
            <a:solidFill>
              <a:srgbClr val="91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4" name="Freeform 354">
              <a:extLst>
                <a:ext uri="{FF2B5EF4-FFF2-40B4-BE49-F238E27FC236}">
                  <a16:creationId xmlns:a16="http://schemas.microsoft.com/office/drawing/2014/main" id="{851620D2-7320-2F4C-1DE4-BD42D40D5CA4}"/>
                </a:ext>
              </a:extLst>
            </p:cNvPr>
            <p:cNvSpPr>
              <a:spLocks/>
            </p:cNvSpPr>
            <p:nvPr/>
          </p:nvSpPr>
          <p:spPr bwMode="auto">
            <a:xfrm>
              <a:off x="7284410" y="3442479"/>
              <a:ext cx="93663" cy="93662"/>
            </a:xfrm>
            <a:custGeom>
              <a:avLst/>
              <a:gdLst>
                <a:gd name="T0" fmla="*/ 148 w 296"/>
                <a:gd name="T1" fmla="*/ 0 h 296"/>
                <a:gd name="T2" fmla="*/ 117 w 296"/>
                <a:gd name="T3" fmla="*/ 3 h 296"/>
                <a:gd name="T4" fmla="*/ 91 w 296"/>
                <a:gd name="T5" fmla="*/ 11 h 296"/>
                <a:gd name="T6" fmla="*/ 66 w 296"/>
                <a:gd name="T7" fmla="*/ 24 h 296"/>
                <a:gd name="T8" fmla="*/ 45 w 296"/>
                <a:gd name="T9" fmla="*/ 44 h 296"/>
                <a:gd name="T10" fmla="*/ 24 w 296"/>
                <a:gd name="T11" fmla="*/ 65 h 296"/>
                <a:gd name="T12" fmla="*/ 10 w 296"/>
                <a:gd name="T13" fmla="*/ 91 h 296"/>
                <a:gd name="T14" fmla="*/ 2 w 296"/>
                <a:gd name="T15" fmla="*/ 118 h 296"/>
                <a:gd name="T16" fmla="*/ 0 w 296"/>
                <a:gd name="T17" fmla="*/ 148 h 296"/>
                <a:gd name="T18" fmla="*/ 0 w 296"/>
                <a:gd name="T19" fmla="*/ 162 h 296"/>
                <a:gd name="T20" fmla="*/ 2 w 296"/>
                <a:gd name="T21" fmla="*/ 177 h 296"/>
                <a:gd name="T22" fmla="*/ 5 w 296"/>
                <a:gd name="T23" fmla="*/ 190 h 296"/>
                <a:gd name="T24" fmla="*/ 10 w 296"/>
                <a:gd name="T25" fmla="*/ 205 h 296"/>
                <a:gd name="T26" fmla="*/ 16 w 296"/>
                <a:gd name="T27" fmla="*/ 217 h 296"/>
                <a:gd name="T28" fmla="*/ 24 w 296"/>
                <a:gd name="T29" fmla="*/ 229 h 296"/>
                <a:gd name="T30" fmla="*/ 33 w 296"/>
                <a:gd name="T31" fmla="*/ 240 h 296"/>
                <a:gd name="T32" fmla="*/ 45 w 296"/>
                <a:gd name="T33" fmla="*/ 253 h 296"/>
                <a:gd name="T34" fmla="*/ 66 w 296"/>
                <a:gd name="T35" fmla="*/ 271 h 296"/>
                <a:gd name="T36" fmla="*/ 91 w 296"/>
                <a:gd name="T37" fmla="*/ 285 h 296"/>
                <a:gd name="T38" fmla="*/ 104 w 296"/>
                <a:gd name="T39" fmla="*/ 289 h 296"/>
                <a:gd name="T40" fmla="*/ 117 w 296"/>
                <a:gd name="T41" fmla="*/ 293 h 296"/>
                <a:gd name="T42" fmla="*/ 132 w 296"/>
                <a:gd name="T43" fmla="*/ 295 h 296"/>
                <a:gd name="T44" fmla="*/ 148 w 296"/>
                <a:gd name="T45" fmla="*/ 296 h 296"/>
                <a:gd name="T46" fmla="*/ 162 w 296"/>
                <a:gd name="T47" fmla="*/ 295 h 296"/>
                <a:gd name="T48" fmla="*/ 176 w 296"/>
                <a:gd name="T49" fmla="*/ 293 h 296"/>
                <a:gd name="T50" fmla="*/ 190 w 296"/>
                <a:gd name="T51" fmla="*/ 289 h 296"/>
                <a:gd name="T52" fmla="*/ 205 w 296"/>
                <a:gd name="T53" fmla="*/ 285 h 296"/>
                <a:gd name="T54" fmla="*/ 216 w 296"/>
                <a:gd name="T55" fmla="*/ 278 h 296"/>
                <a:gd name="T56" fmla="*/ 229 w 296"/>
                <a:gd name="T57" fmla="*/ 271 h 296"/>
                <a:gd name="T58" fmla="*/ 240 w 296"/>
                <a:gd name="T59" fmla="*/ 262 h 296"/>
                <a:gd name="T60" fmla="*/ 253 w 296"/>
                <a:gd name="T61" fmla="*/ 253 h 296"/>
                <a:gd name="T62" fmla="*/ 262 w 296"/>
                <a:gd name="T63" fmla="*/ 240 h 296"/>
                <a:gd name="T64" fmla="*/ 271 w 296"/>
                <a:gd name="T65" fmla="*/ 229 h 296"/>
                <a:gd name="T66" fmla="*/ 278 w 296"/>
                <a:gd name="T67" fmla="*/ 217 h 296"/>
                <a:gd name="T68" fmla="*/ 285 w 296"/>
                <a:gd name="T69" fmla="*/ 205 h 296"/>
                <a:gd name="T70" fmla="*/ 289 w 296"/>
                <a:gd name="T71" fmla="*/ 190 h 296"/>
                <a:gd name="T72" fmla="*/ 292 w 296"/>
                <a:gd name="T73" fmla="*/ 177 h 296"/>
                <a:gd name="T74" fmla="*/ 295 w 296"/>
                <a:gd name="T75" fmla="*/ 162 h 296"/>
                <a:gd name="T76" fmla="*/ 296 w 296"/>
                <a:gd name="T77" fmla="*/ 148 h 296"/>
                <a:gd name="T78" fmla="*/ 295 w 296"/>
                <a:gd name="T79" fmla="*/ 132 h 296"/>
                <a:gd name="T80" fmla="*/ 292 w 296"/>
                <a:gd name="T81" fmla="*/ 118 h 296"/>
                <a:gd name="T82" fmla="*/ 289 w 296"/>
                <a:gd name="T83" fmla="*/ 104 h 296"/>
                <a:gd name="T84" fmla="*/ 285 w 296"/>
                <a:gd name="T85" fmla="*/ 91 h 296"/>
                <a:gd name="T86" fmla="*/ 271 w 296"/>
                <a:gd name="T87" fmla="*/ 65 h 296"/>
                <a:gd name="T88" fmla="*/ 253 w 296"/>
                <a:gd name="T89" fmla="*/ 44 h 296"/>
                <a:gd name="T90" fmla="*/ 240 w 296"/>
                <a:gd name="T91" fmla="*/ 32 h 296"/>
                <a:gd name="T92" fmla="*/ 229 w 296"/>
                <a:gd name="T93" fmla="*/ 24 h 296"/>
                <a:gd name="T94" fmla="*/ 216 w 296"/>
                <a:gd name="T95" fmla="*/ 16 h 296"/>
                <a:gd name="T96" fmla="*/ 205 w 296"/>
                <a:gd name="T97" fmla="*/ 11 h 296"/>
                <a:gd name="T98" fmla="*/ 190 w 296"/>
                <a:gd name="T99" fmla="*/ 5 h 296"/>
                <a:gd name="T100" fmla="*/ 176 w 296"/>
                <a:gd name="T101" fmla="*/ 3 h 296"/>
                <a:gd name="T102" fmla="*/ 162 w 296"/>
                <a:gd name="T103" fmla="*/ 0 h 296"/>
                <a:gd name="T104" fmla="*/ 148 w 296"/>
                <a:gd name="T10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148" y="0"/>
                  </a:moveTo>
                  <a:lnTo>
                    <a:pt x="117" y="3"/>
                  </a:lnTo>
                  <a:lnTo>
                    <a:pt x="91" y="11"/>
                  </a:lnTo>
                  <a:lnTo>
                    <a:pt x="66" y="24"/>
                  </a:lnTo>
                  <a:lnTo>
                    <a:pt x="45" y="44"/>
                  </a:lnTo>
                  <a:lnTo>
                    <a:pt x="24" y="65"/>
                  </a:lnTo>
                  <a:lnTo>
                    <a:pt x="10" y="91"/>
                  </a:lnTo>
                  <a:lnTo>
                    <a:pt x="2" y="118"/>
                  </a:lnTo>
                  <a:lnTo>
                    <a:pt x="0" y="148"/>
                  </a:lnTo>
                  <a:lnTo>
                    <a:pt x="0" y="162"/>
                  </a:lnTo>
                  <a:lnTo>
                    <a:pt x="2" y="177"/>
                  </a:lnTo>
                  <a:lnTo>
                    <a:pt x="5" y="190"/>
                  </a:lnTo>
                  <a:lnTo>
                    <a:pt x="10" y="205"/>
                  </a:lnTo>
                  <a:lnTo>
                    <a:pt x="16" y="217"/>
                  </a:lnTo>
                  <a:lnTo>
                    <a:pt x="24" y="229"/>
                  </a:lnTo>
                  <a:lnTo>
                    <a:pt x="33" y="240"/>
                  </a:lnTo>
                  <a:lnTo>
                    <a:pt x="45" y="253"/>
                  </a:lnTo>
                  <a:lnTo>
                    <a:pt x="66" y="271"/>
                  </a:lnTo>
                  <a:lnTo>
                    <a:pt x="91" y="285"/>
                  </a:lnTo>
                  <a:lnTo>
                    <a:pt x="104" y="289"/>
                  </a:lnTo>
                  <a:lnTo>
                    <a:pt x="117" y="293"/>
                  </a:lnTo>
                  <a:lnTo>
                    <a:pt x="132" y="295"/>
                  </a:lnTo>
                  <a:lnTo>
                    <a:pt x="148" y="296"/>
                  </a:lnTo>
                  <a:lnTo>
                    <a:pt x="162" y="295"/>
                  </a:lnTo>
                  <a:lnTo>
                    <a:pt x="176" y="293"/>
                  </a:lnTo>
                  <a:lnTo>
                    <a:pt x="190" y="289"/>
                  </a:lnTo>
                  <a:lnTo>
                    <a:pt x="205" y="285"/>
                  </a:lnTo>
                  <a:lnTo>
                    <a:pt x="216" y="278"/>
                  </a:lnTo>
                  <a:lnTo>
                    <a:pt x="229" y="271"/>
                  </a:lnTo>
                  <a:lnTo>
                    <a:pt x="240" y="262"/>
                  </a:lnTo>
                  <a:lnTo>
                    <a:pt x="253" y="253"/>
                  </a:lnTo>
                  <a:lnTo>
                    <a:pt x="262" y="240"/>
                  </a:lnTo>
                  <a:lnTo>
                    <a:pt x="271" y="229"/>
                  </a:lnTo>
                  <a:lnTo>
                    <a:pt x="278" y="217"/>
                  </a:lnTo>
                  <a:lnTo>
                    <a:pt x="285" y="205"/>
                  </a:lnTo>
                  <a:lnTo>
                    <a:pt x="289" y="190"/>
                  </a:lnTo>
                  <a:lnTo>
                    <a:pt x="292" y="177"/>
                  </a:lnTo>
                  <a:lnTo>
                    <a:pt x="295" y="162"/>
                  </a:lnTo>
                  <a:lnTo>
                    <a:pt x="296" y="148"/>
                  </a:lnTo>
                  <a:lnTo>
                    <a:pt x="295" y="132"/>
                  </a:lnTo>
                  <a:lnTo>
                    <a:pt x="292" y="118"/>
                  </a:lnTo>
                  <a:lnTo>
                    <a:pt x="289" y="104"/>
                  </a:lnTo>
                  <a:lnTo>
                    <a:pt x="285" y="91"/>
                  </a:lnTo>
                  <a:lnTo>
                    <a:pt x="271" y="65"/>
                  </a:lnTo>
                  <a:lnTo>
                    <a:pt x="253" y="44"/>
                  </a:lnTo>
                  <a:lnTo>
                    <a:pt x="240" y="32"/>
                  </a:lnTo>
                  <a:lnTo>
                    <a:pt x="229" y="24"/>
                  </a:lnTo>
                  <a:lnTo>
                    <a:pt x="216" y="16"/>
                  </a:lnTo>
                  <a:lnTo>
                    <a:pt x="205" y="11"/>
                  </a:lnTo>
                  <a:lnTo>
                    <a:pt x="190" y="5"/>
                  </a:lnTo>
                  <a:lnTo>
                    <a:pt x="176" y="3"/>
                  </a:lnTo>
                  <a:lnTo>
                    <a:pt x="162" y="0"/>
                  </a:lnTo>
                  <a:lnTo>
                    <a:pt x="148" y="0"/>
                  </a:lnTo>
                  <a:close/>
                </a:path>
              </a:pathLst>
            </a:custGeom>
            <a:solidFill>
              <a:srgbClr val="91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5" name="Freeform 355">
              <a:extLst>
                <a:ext uri="{FF2B5EF4-FFF2-40B4-BE49-F238E27FC236}">
                  <a16:creationId xmlns:a16="http://schemas.microsoft.com/office/drawing/2014/main" id="{E6B3D264-31C8-9990-F2E6-8E90DF665A57}"/>
                </a:ext>
              </a:extLst>
            </p:cNvPr>
            <p:cNvSpPr>
              <a:spLocks/>
            </p:cNvSpPr>
            <p:nvPr/>
          </p:nvSpPr>
          <p:spPr bwMode="auto">
            <a:xfrm>
              <a:off x="7346323" y="3575829"/>
              <a:ext cx="95250" cy="93662"/>
            </a:xfrm>
            <a:custGeom>
              <a:avLst/>
              <a:gdLst>
                <a:gd name="T0" fmla="*/ 148 w 296"/>
                <a:gd name="T1" fmla="*/ 0 h 296"/>
                <a:gd name="T2" fmla="*/ 117 w 296"/>
                <a:gd name="T3" fmla="*/ 3 h 296"/>
                <a:gd name="T4" fmla="*/ 91 w 296"/>
                <a:gd name="T5" fmla="*/ 11 h 296"/>
                <a:gd name="T6" fmla="*/ 66 w 296"/>
                <a:gd name="T7" fmla="*/ 24 h 296"/>
                <a:gd name="T8" fmla="*/ 44 w 296"/>
                <a:gd name="T9" fmla="*/ 44 h 296"/>
                <a:gd name="T10" fmla="*/ 24 w 296"/>
                <a:gd name="T11" fmla="*/ 65 h 296"/>
                <a:gd name="T12" fmla="*/ 10 w 296"/>
                <a:gd name="T13" fmla="*/ 92 h 296"/>
                <a:gd name="T14" fmla="*/ 2 w 296"/>
                <a:gd name="T15" fmla="*/ 118 h 296"/>
                <a:gd name="T16" fmla="*/ 0 w 296"/>
                <a:gd name="T17" fmla="*/ 148 h 296"/>
                <a:gd name="T18" fmla="*/ 0 w 296"/>
                <a:gd name="T19" fmla="*/ 162 h 296"/>
                <a:gd name="T20" fmla="*/ 2 w 296"/>
                <a:gd name="T21" fmla="*/ 177 h 296"/>
                <a:gd name="T22" fmla="*/ 5 w 296"/>
                <a:gd name="T23" fmla="*/ 190 h 296"/>
                <a:gd name="T24" fmla="*/ 10 w 296"/>
                <a:gd name="T25" fmla="*/ 205 h 296"/>
                <a:gd name="T26" fmla="*/ 16 w 296"/>
                <a:gd name="T27" fmla="*/ 217 h 296"/>
                <a:gd name="T28" fmla="*/ 24 w 296"/>
                <a:gd name="T29" fmla="*/ 229 h 296"/>
                <a:gd name="T30" fmla="*/ 33 w 296"/>
                <a:gd name="T31" fmla="*/ 241 h 296"/>
                <a:gd name="T32" fmla="*/ 44 w 296"/>
                <a:gd name="T33" fmla="*/ 253 h 296"/>
                <a:gd name="T34" fmla="*/ 66 w 296"/>
                <a:gd name="T35" fmla="*/ 271 h 296"/>
                <a:gd name="T36" fmla="*/ 91 w 296"/>
                <a:gd name="T37" fmla="*/ 285 h 296"/>
                <a:gd name="T38" fmla="*/ 103 w 296"/>
                <a:gd name="T39" fmla="*/ 289 h 296"/>
                <a:gd name="T40" fmla="*/ 117 w 296"/>
                <a:gd name="T41" fmla="*/ 293 h 296"/>
                <a:gd name="T42" fmla="*/ 132 w 296"/>
                <a:gd name="T43" fmla="*/ 295 h 296"/>
                <a:gd name="T44" fmla="*/ 148 w 296"/>
                <a:gd name="T45" fmla="*/ 296 h 296"/>
                <a:gd name="T46" fmla="*/ 161 w 296"/>
                <a:gd name="T47" fmla="*/ 295 h 296"/>
                <a:gd name="T48" fmla="*/ 176 w 296"/>
                <a:gd name="T49" fmla="*/ 293 h 296"/>
                <a:gd name="T50" fmla="*/ 190 w 296"/>
                <a:gd name="T51" fmla="*/ 289 h 296"/>
                <a:gd name="T52" fmla="*/ 205 w 296"/>
                <a:gd name="T53" fmla="*/ 285 h 296"/>
                <a:gd name="T54" fmla="*/ 216 w 296"/>
                <a:gd name="T55" fmla="*/ 278 h 296"/>
                <a:gd name="T56" fmla="*/ 229 w 296"/>
                <a:gd name="T57" fmla="*/ 271 h 296"/>
                <a:gd name="T58" fmla="*/ 240 w 296"/>
                <a:gd name="T59" fmla="*/ 262 h 296"/>
                <a:gd name="T60" fmla="*/ 252 w 296"/>
                <a:gd name="T61" fmla="*/ 253 h 296"/>
                <a:gd name="T62" fmla="*/ 262 w 296"/>
                <a:gd name="T63" fmla="*/ 241 h 296"/>
                <a:gd name="T64" fmla="*/ 271 w 296"/>
                <a:gd name="T65" fmla="*/ 229 h 296"/>
                <a:gd name="T66" fmla="*/ 277 w 296"/>
                <a:gd name="T67" fmla="*/ 217 h 296"/>
                <a:gd name="T68" fmla="*/ 284 w 296"/>
                <a:gd name="T69" fmla="*/ 205 h 296"/>
                <a:gd name="T70" fmla="*/ 289 w 296"/>
                <a:gd name="T71" fmla="*/ 190 h 296"/>
                <a:gd name="T72" fmla="*/ 292 w 296"/>
                <a:gd name="T73" fmla="*/ 177 h 296"/>
                <a:gd name="T74" fmla="*/ 294 w 296"/>
                <a:gd name="T75" fmla="*/ 162 h 296"/>
                <a:gd name="T76" fmla="*/ 296 w 296"/>
                <a:gd name="T77" fmla="*/ 148 h 296"/>
                <a:gd name="T78" fmla="*/ 294 w 296"/>
                <a:gd name="T79" fmla="*/ 132 h 296"/>
                <a:gd name="T80" fmla="*/ 292 w 296"/>
                <a:gd name="T81" fmla="*/ 118 h 296"/>
                <a:gd name="T82" fmla="*/ 289 w 296"/>
                <a:gd name="T83" fmla="*/ 104 h 296"/>
                <a:gd name="T84" fmla="*/ 284 w 296"/>
                <a:gd name="T85" fmla="*/ 92 h 296"/>
                <a:gd name="T86" fmla="*/ 271 w 296"/>
                <a:gd name="T87" fmla="*/ 65 h 296"/>
                <a:gd name="T88" fmla="*/ 252 w 296"/>
                <a:gd name="T89" fmla="*/ 44 h 296"/>
                <a:gd name="T90" fmla="*/ 240 w 296"/>
                <a:gd name="T91" fmla="*/ 32 h 296"/>
                <a:gd name="T92" fmla="*/ 229 w 296"/>
                <a:gd name="T93" fmla="*/ 24 h 296"/>
                <a:gd name="T94" fmla="*/ 216 w 296"/>
                <a:gd name="T95" fmla="*/ 16 h 296"/>
                <a:gd name="T96" fmla="*/ 205 w 296"/>
                <a:gd name="T97" fmla="*/ 11 h 296"/>
                <a:gd name="T98" fmla="*/ 190 w 296"/>
                <a:gd name="T99" fmla="*/ 5 h 296"/>
                <a:gd name="T100" fmla="*/ 176 w 296"/>
                <a:gd name="T101" fmla="*/ 3 h 296"/>
                <a:gd name="T102" fmla="*/ 161 w 296"/>
                <a:gd name="T103" fmla="*/ 0 h 296"/>
                <a:gd name="T104" fmla="*/ 148 w 296"/>
                <a:gd name="T10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148" y="0"/>
                  </a:moveTo>
                  <a:lnTo>
                    <a:pt x="117" y="3"/>
                  </a:lnTo>
                  <a:lnTo>
                    <a:pt x="91" y="11"/>
                  </a:lnTo>
                  <a:lnTo>
                    <a:pt x="66" y="24"/>
                  </a:lnTo>
                  <a:lnTo>
                    <a:pt x="44" y="44"/>
                  </a:lnTo>
                  <a:lnTo>
                    <a:pt x="24" y="65"/>
                  </a:lnTo>
                  <a:lnTo>
                    <a:pt x="10" y="92"/>
                  </a:lnTo>
                  <a:lnTo>
                    <a:pt x="2" y="118"/>
                  </a:lnTo>
                  <a:lnTo>
                    <a:pt x="0" y="148"/>
                  </a:lnTo>
                  <a:lnTo>
                    <a:pt x="0" y="162"/>
                  </a:lnTo>
                  <a:lnTo>
                    <a:pt x="2" y="177"/>
                  </a:lnTo>
                  <a:lnTo>
                    <a:pt x="5" y="190"/>
                  </a:lnTo>
                  <a:lnTo>
                    <a:pt x="10" y="205"/>
                  </a:lnTo>
                  <a:lnTo>
                    <a:pt x="16" y="217"/>
                  </a:lnTo>
                  <a:lnTo>
                    <a:pt x="24" y="229"/>
                  </a:lnTo>
                  <a:lnTo>
                    <a:pt x="33" y="241"/>
                  </a:lnTo>
                  <a:lnTo>
                    <a:pt x="44" y="253"/>
                  </a:lnTo>
                  <a:lnTo>
                    <a:pt x="66" y="271"/>
                  </a:lnTo>
                  <a:lnTo>
                    <a:pt x="91" y="285"/>
                  </a:lnTo>
                  <a:lnTo>
                    <a:pt x="103" y="289"/>
                  </a:lnTo>
                  <a:lnTo>
                    <a:pt x="117" y="293"/>
                  </a:lnTo>
                  <a:lnTo>
                    <a:pt x="132" y="295"/>
                  </a:lnTo>
                  <a:lnTo>
                    <a:pt x="148" y="296"/>
                  </a:lnTo>
                  <a:lnTo>
                    <a:pt x="161" y="295"/>
                  </a:lnTo>
                  <a:lnTo>
                    <a:pt x="176" y="293"/>
                  </a:lnTo>
                  <a:lnTo>
                    <a:pt x="190" y="289"/>
                  </a:lnTo>
                  <a:lnTo>
                    <a:pt x="205" y="285"/>
                  </a:lnTo>
                  <a:lnTo>
                    <a:pt x="216" y="278"/>
                  </a:lnTo>
                  <a:lnTo>
                    <a:pt x="229" y="271"/>
                  </a:lnTo>
                  <a:lnTo>
                    <a:pt x="240" y="262"/>
                  </a:lnTo>
                  <a:lnTo>
                    <a:pt x="252" y="253"/>
                  </a:lnTo>
                  <a:lnTo>
                    <a:pt x="262" y="241"/>
                  </a:lnTo>
                  <a:lnTo>
                    <a:pt x="271" y="229"/>
                  </a:lnTo>
                  <a:lnTo>
                    <a:pt x="277" y="217"/>
                  </a:lnTo>
                  <a:lnTo>
                    <a:pt x="284" y="205"/>
                  </a:lnTo>
                  <a:lnTo>
                    <a:pt x="289" y="190"/>
                  </a:lnTo>
                  <a:lnTo>
                    <a:pt x="292" y="177"/>
                  </a:lnTo>
                  <a:lnTo>
                    <a:pt x="294" y="162"/>
                  </a:lnTo>
                  <a:lnTo>
                    <a:pt x="296" y="148"/>
                  </a:lnTo>
                  <a:lnTo>
                    <a:pt x="294" y="132"/>
                  </a:lnTo>
                  <a:lnTo>
                    <a:pt x="292" y="118"/>
                  </a:lnTo>
                  <a:lnTo>
                    <a:pt x="289" y="104"/>
                  </a:lnTo>
                  <a:lnTo>
                    <a:pt x="284" y="92"/>
                  </a:lnTo>
                  <a:lnTo>
                    <a:pt x="271" y="65"/>
                  </a:lnTo>
                  <a:lnTo>
                    <a:pt x="252" y="44"/>
                  </a:lnTo>
                  <a:lnTo>
                    <a:pt x="240" y="32"/>
                  </a:lnTo>
                  <a:lnTo>
                    <a:pt x="229" y="24"/>
                  </a:lnTo>
                  <a:lnTo>
                    <a:pt x="216" y="16"/>
                  </a:lnTo>
                  <a:lnTo>
                    <a:pt x="205" y="11"/>
                  </a:lnTo>
                  <a:lnTo>
                    <a:pt x="190" y="5"/>
                  </a:lnTo>
                  <a:lnTo>
                    <a:pt x="176" y="3"/>
                  </a:lnTo>
                  <a:lnTo>
                    <a:pt x="161" y="0"/>
                  </a:lnTo>
                  <a:lnTo>
                    <a:pt x="148" y="0"/>
                  </a:lnTo>
                  <a:close/>
                </a:path>
              </a:pathLst>
            </a:custGeom>
            <a:solidFill>
              <a:srgbClr val="91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6" name="Freeform 356">
              <a:extLst>
                <a:ext uri="{FF2B5EF4-FFF2-40B4-BE49-F238E27FC236}">
                  <a16:creationId xmlns:a16="http://schemas.microsoft.com/office/drawing/2014/main" id="{DEC9C94D-5DF1-EA3D-B182-6124D4EC4454}"/>
                </a:ext>
              </a:extLst>
            </p:cNvPr>
            <p:cNvSpPr>
              <a:spLocks/>
            </p:cNvSpPr>
            <p:nvPr/>
          </p:nvSpPr>
          <p:spPr bwMode="auto">
            <a:xfrm>
              <a:off x="7476498" y="3553604"/>
              <a:ext cx="93663" cy="93662"/>
            </a:xfrm>
            <a:custGeom>
              <a:avLst/>
              <a:gdLst>
                <a:gd name="T0" fmla="*/ 148 w 296"/>
                <a:gd name="T1" fmla="*/ 0 h 296"/>
                <a:gd name="T2" fmla="*/ 117 w 296"/>
                <a:gd name="T3" fmla="*/ 2 h 296"/>
                <a:gd name="T4" fmla="*/ 91 w 296"/>
                <a:gd name="T5" fmla="*/ 10 h 296"/>
                <a:gd name="T6" fmla="*/ 66 w 296"/>
                <a:gd name="T7" fmla="*/ 24 h 296"/>
                <a:gd name="T8" fmla="*/ 44 w 296"/>
                <a:gd name="T9" fmla="*/ 43 h 296"/>
                <a:gd name="T10" fmla="*/ 24 w 296"/>
                <a:gd name="T11" fmla="*/ 65 h 296"/>
                <a:gd name="T12" fmla="*/ 10 w 296"/>
                <a:gd name="T13" fmla="*/ 91 h 296"/>
                <a:gd name="T14" fmla="*/ 2 w 296"/>
                <a:gd name="T15" fmla="*/ 117 h 296"/>
                <a:gd name="T16" fmla="*/ 0 w 296"/>
                <a:gd name="T17" fmla="*/ 148 h 296"/>
                <a:gd name="T18" fmla="*/ 0 w 296"/>
                <a:gd name="T19" fmla="*/ 162 h 296"/>
                <a:gd name="T20" fmla="*/ 2 w 296"/>
                <a:gd name="T21" fmla="*/ 176 h 296"/>
                <a:gd name="T22" fmla="*/ 5 w 296"/>
                <a:gd name="T23" fmla="*/ 190 h 296"/>
                <a:gd name="T24" fmla="*/ 10 w 296"/>
                <a:gd name="T25" fmla="*/ 205 h 296"/>
                <a:gd name="T26" fmla="*/ 16 w 296"/>
                <a:gd name="T27" fmla="*/ 216 h 296"/>
                <a:gd name="T28" fmla="*/ 24 w 296"/>
                <a:gd name="T29" fmla="*/ 229 h 296"/>
                <a:gd name="T30" fmla="*/ 33 w 296"/>
                <a:gd name="T31" fmla="*/ 240 h 296"/>
                <a:gd name="T32" fmla="*/ 44 w 296"/>
                <a:gd name="T33" fmla="*/ 253 h 296"/>
                <a:gd name="T34" fmla="*/ 66 w 296"/>
                <a:gd name="T35" fmla="*/ 271 h 296"/>
                <a:gd name="T36" fmla="*/ 91 w 296"/>
                <a:gd name="T37" fmla="*/ 284 h 296"/>
                <a:gd name="T38" fmla="*/ 104 w 296"/>
                <a:gd name="T39" fmla="*/ 289 h 296"/>
                <a:gd name="T40" fmla="*/ 117 w 296"/>
                <a:gd name="T41" fmla="*/ 292 h 296"/>
                <a:gd name="T42" fmla="*/ 132 w 296"/>
                <a:gd name="T43" fmla="*/ 295 h 296"/>
                <a:gd name="T44" fmla="*/ 148 w 296"/>
                <a:gd name="T45" fmla="*/ 296 h 296"/>
                <a:gd name="T46" fmla="*/ 162 w 296"/>
                <a:gd name="T47" fmla="*/ 295 h 296"/>
                <a:gd name="T48" fmla="*/ 176 w 296"/>
                <a:gd name="T49" fmla="*/ 292 h 296"/>
                <a:gd name="T50" fmla="*/ 190 w 296"/>
                <a:gd name="T51" fmla="*/ 289 h 296"/>
                <a:gd name="T52" fmla="*/ 205 w 296"/>
                <a:gd name="T53" fmla="*/ 284 h 296"/>
                <a:gd name="T54" fmla="*/ 216 w 296"/>
                <a:gd name="T55" fmla="*/ 278 h 296"/>
                <a:gd name="T56" fmla="*/ 229 w 296"/>
                <a:gd name="T57" fmla="*/ 271 h 296"/>
                <a:gd name="T58" fmla="*/ 240 w 296"/>
                <a:gd name="T59" fmla="*/ 262 h 296"/>
                <a:gd name="T60" fmla="*/ 253 w 296"/>
                <a:gd name="T61" fmla="*/ 253 h 296"/>
                <a:gd name="T62" fmla="*/ 262 w 296"/>
                <a:gd name="T63" fmla="*/ 240 h 296"/>
                <a:gd name="T64" fmla="*/ 271 w 296"/>
                <a:gd name="T65" fmla="*/ 229 h 296"/>
                <a:gd name="T66" fmla="*/ 278 w 296"/>
                <a:gd name="T67" fmla="*/ 216 h 296"/>
                <a:gd name="T68" fmla="*/ 284 w 296"/>
                <a:gd name="T69" fmla="*/ 205 h 296"/>
                <a:gd name="T70" fmla="*/ 289 w 296"/>
                <a:gd name="T71" fmla="*/ 190 h 296"/>
                <a:gd name="T72" fmla="*/ 292 w 296"/>
                <a:gd name="T73" fmla="*/ 176 h 296"/>
                <a:gd name="T74" fmla="*/ 295 w 296"/>
                <a:gd name="T75" fmla="*/ 162 h 296"/>
                <a:gd name="T76" fmla="*/ 296 w 296"/>
                <a:gd name="T77" fmla="*/ 148 h 296"/>
                <a:gd name="T78" fmla="*/ 295 w 296"/>
                <a:gd name="T79" fmla="*/ 132 h 296"/>
                <a:gd name="T80" fmla="*/ 292 w 296"/>
                <a:gd name="T81" fmla="*/ 117 h 296"/>
                <a:gd name="T82" fmla="*/ 289 w 296"/>
                <a:gd name="T83" fmla="*/ 103 h 296"/>
                <a:gd name="T84" fmla="*/ 284 w 296"/>
                <a:gd name="T85" fmla="*/ 91 h 296"/>
                <a:gd name="T86" fmla="*/ 271 w 296"/>
                <a:gd name="T87" fmla="*/ 65 h 296"/>
                <a:gd name="T88" fmla="*/ 253 w 296"/>
                <a:gd name="T89" fmla="*/ 43 h 296"/>
                <a:gd name="T90" fmla="*/ 240 w 296"/>
                <a:gd name="T91" fmla="*/ 32 h 296"/>
                <a:gd name="T92" fmla="*/ 229 w 296"/>
                <a:gd name="T93" fmla="*/ 24 h 296"/>
                <a:gd name="T94" fmla="*/ 216 w 296"/>
                <a:gd name="T95" fmla="*/ 16 h 296"/>
                <a:gd name="T96" fmla="*/ 205 w 296"/>
                <a:gd name="T97" fmla="*/ 10 h 296"/>
                <a:gd name="T98" fmla="*/ 190 w 296"/>
                <a:gd name="T99" fmla="*/ 4 h 296"/>
                <a:gd name="T100" fmla="*/ 176 w 296"/>
                <a:gd name="T101" fmla="*/ 2 h 296"/>
                <a:gd name="T102" fmla="*/ 162 w 296"/>
                <a:gd name="T103" fmla="*/ 0 h 296"/>
                <a:gd name="T104" fmla="*/ 148 w 296"/>
                <a:gd name="T10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148" y="0"/>
                  </a:moveTo>
                  <a:lnTo>
                    <a:pt x="117" y="2"/>
                  </a:lnTo>
                  <a:lnTo>
                    <a:pt x="91" y="10"/>
                  </a:lnTo>
                  <a:lnTo>
                    <a:pt x="66" y="24"/>
                  </a:lnTo>
                  <a:lnTo>
                    <a:pt x="44" y="43"/>
                  </a:lnTo>
                  <a:lnTo>
                    <a:pt x="24" y="65"/>
                  </a:lnTo>
                  <a:lnTo>
                    <a:pt x="10" y="91"/>
                  </a:lnTo>
                  <a:lnTo>
                    <a:pt x="2" y="117"/>
                  </a:lnTo>
                  <a:lnTo>
                    <a:pt x="0" y="148"/>
                  </a:lnTo>
                  <a:lnTo>
                    <a:pt x="0" y="162"/>
                  </a:lnTo>
                  <a:lnTo>
                    <a:pt x="2" y="176"/>
                  </a:lnTo>
                  <a:lnTo>
                    <a:pt x="5" y="190"/>
                  </a:lnTo>
                  <a:lnTo>
                    <a:pt x="10" y="205"/>
                  </a:lnTo>
                  <a:lnTo>
                    <a:pt x="16" y="216"/>
                  </a:lnTo>
                  <a:lnTo>
                    <a:pt x="24" y="229"/>
                  </a:lnTo>
                  <a:lnTo>
                    <a:pt x="33" y="240"/>
                  </a:lnTo>
                  <a:lnTo>
                    <a:pt x="44" y="253"/>
                  </a:lnTo>
                  <a:lnTo>
                    <a:pt x="66" y="271"/>
                  </a:lnTo>
                  <a:lnTo>
                    <a:pt x="91" y="284"/>
                  </a:lnTo>
                  <a:lnTo>
                    <a:pt x="104" y="289"/>
                  </a:lnTo>
                  <a:lnTo>
                    <a:pt x="117" y="292"/>
                  </a:lnTo>
                  <a:lnTo>
                    <a:pt x="132" y="295"/>
                  </a:lnTo>
                  <a:lnTo>
                    <a:pt x="148" y="296"/>
                  </a:lnTo>
                  <a:lnTo>
                    <a:pt x="162" y="295"/>
                  </a:lnTo>
                  <a:lnTo>
                    <a:pt x="176" y="292"/>
                  </a:lnTo>
                  <a:lnTo>
                    <a:pt x="190" y="289"/>
                  </a:lnTo>
                  <a:lnTo>
                    <a:pt x="205" y="284"/>
                  </a:lnTo>
                  <a:lnTo>
                    <a:pt x="216" y="278"/>
                  </a:lnTo>
                  <a:lnTo>
                    <a:pt x="229" y="271"/>
                  </a:lnTo>
                  <a:lnTo>
                    <a:pt x="240" y="262"/>
                  </a:lnTo>
                  <a:lnTo>
                    <a:pt x="253" y="253"/>
                  </a:lnTo>
                  <a:lnTo>
                    <a:pt x="262" y="240"/>
                  </a:lnTo>
                  <a:lnTo>
                    <a:pt x="271" y="229"/>
                  </a:lnTo>
                  <a:lnTo>
                    <a:pt x="278" y="216"/>
                  </a:lnTo>
                  <a:lnTo>
                    <a:pt x="284" y="205"/>
                  </a:lnTo>
                  <a:lnTo>
                    <a:pt x="289" y="190"/>
                  </a:lnTo>
                  <a:lnTo>
                    <a:pt x="292" y="176"/>
                  </a:lnTo>
                  <a:lnTo>
                    <a:pt x="295" y="162"/>
                  </a:lnTo>
                  <a:lnTo>
                    <a:pt x="296" y="148"/>
                  </a:lnTo>
                  <a:lnTo>
                    <a:pt x="295" y="132"/>
                  </a:lnTo>
                  <a:lnTo>
                    <a:pt x="292" y="117"/>
                  </a:lnTo>
                  <a:lnTo>
                    <a:pt x="289" y="103"/>
                  </a:lnTo>
                  <a:lnTo>
                    <a:pt x="284" y="91"/>
                  </a:lnTo>
                  <a:lnTo>
                    <a:pt x="271" y="65"/>
                  </a:lnTo>
                  <a:lnTo>
                    <a:pt x="253" y="43"/>
                  </a:lnTo>
                  <a:lnTo>
                    <a:pt x="240" y="32"/>
                  </a:lnTo>
                  <a:lnTo>
                    <a:pt x="229" y="24"/>
                  </a:lnTo>
                  <a:lnTo>
                    <a:pt x="216" y="16"/>
                  </a:lnTo>
                  <a:lnTo>
                    <a:pt x="205" y="10"/>
                  </a:lnTo>
                  <a:lnTo>
                    <a:pt x="190" y="4"/>
                  </a:lnTo>
                  <a:lnTo>
                    <a:pt x="176" y="2"/>
                  </a:lnTo>
                  <a:lnTo>
                    <a:pt x="162" y="0"/>
                  </a:lnTo>
                  <a:lnTo>
                    <a:pt x="148" y="0"/>
                  </a:lnTo>
                  <a:close/>
                </a:path>
              </a:pathLst>
            </a:custGeom>
            <a:solidFill>
              <a:srgbClr val="91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7" name="Freeform 357">
              <a:extLst>
                <a:ext uri="{FF2B5EF4-FFF2-40B4-BE49-F238E27FC236}">
                  <a16:creationId xmlns:a16="http://schemas.microsoft.com/office/drawing/2014/main" id="{E8C94C62-5200-43F5-C871-FB08BDCB3BF5}"/>
                </a:ext>
              </a:extLst>
            </p:cNvPr>
            <p:cNvSpPr>
              <a:spLocks/>
            </p:cNvSpPr>
            <p:nvPr/>
          </p:nvSpPr>
          <p:spPr bwMode="auto">
            <a:xfrm>
              <a:off x="7630485" y="3598054"/>
              <a:ext cx="93663" cy="93662"/>
            </a:xfrm>
            <a:custGeom>
              <a:avLst/>
              <a:gdLst>
                <a:gd name="T0" fmla="*/ 148 w 295"/>
                <a:gd name="T1" fmla="*/ 0 h 296"/>
                <a:gd name="T2" fmla="*/ 117 w 295"/>
                <a:gd name="T3" fmla="*/ 2 h 296"/>
                <a:gd name="T4" fmla="*/ 91 w 295"/>
                <a:gd name="T5" fmla="*/ 10 h 296"/>
                <a:gd name="T6" fmla="*/ 66 w 295"/>
                <a:gd name="T7" fmla="*/ 24 h 296"/>
                <a:gd name="T8" fmla="*/ 44 w 295"/>
                <a:gd name="T9" fmla="*/ 43 h 296"/>
                <a:gd name="T10" fmla="*/ 24 w 295"/>
                <a:gd name="T11" fmla="*/ 65 h 296"/>
                <a:gd name="T12" fmla="*/ 10 w 295"/>
                <a:gd name="T13" fmla="*/ 91 h 296"/>
                <a:gd name="T14" fmla="*/ 2 w 295"/>
                <a:gd name="T15" fmla="*/ 117 h 296"/>
                <a:gd name="T16" fmla="*/ 0 w 295"/>
                <a:gd name="T17" fmla="*/ 148 h 296"/>
                <a:gd name="T18" fmla="*/ 0 w 295"/>
                <a:gd name="T19" fmla="*/ 162 h 296"/>
                <a:gd name="T20" fmla="*/ 2 w 295"/>
                <a:gd name="T21" fmla="*/ 176 h 296"/>
                <a:gd name="T22" fmla="*/ 4 w 295"/>
                <a:gd name="T23" fmla="*/ 190 h 296"/>
                <a:gd name="T24" fmla="*/ 10 w 295"/>
                <a:gd name="T25" fmla="*/ 205 h 296"/>
                <a:gd name="T26" fmla="*/ 16 w 295"/>
                <a:gd name="T27" fmla="*/ 216 h 296"/>
                <a:gd name="T28" fmla="*/ 24 w 295"/>
                <a:gd name="T29" fmla="*/ 229 h 296"/>
                <a:gd name="T30" fmla="*/ 33 w 295"/>
                <a:gd name="T31" fmla="*/ 240 h 296"/>
                <a:gd name="T32" fmla="*/ 44 w 295"/>
                <a:gd name="T33" fmla="*/ 253 h 296"/>
                <a:gd name="T34" fmla="*/ 66 w 295"/>
                <a:gd name="T35" fmla="*/ 271 h 296"/>
                <a:gd name="T36" fmla="*/ 91 w 295"/>
                <a:gd name="T37" fmla="*/ 284 h 296"/>
                <a:gd name="T38" fmla="*/ 103 w 295"/>
                <a:gd name="T39" fmla="*/ 289 h 296"/>
                <a:gd name="T40" fmla="*/ 117 w 295"/>
                <a:gd name="T41" fmla="*/ 292 h 296"/>
                <a:gd name="T42" fmla="*/ 132 w 295"/>
                <a:gd name="T43" fmla="*/ 295 h 296"/>
                <a:gd name="T44" fmla="*/ 148 w 295"/>
                <a:gd name="T45" fmla="*/ 296 h 296"/>
                <a:gd name="T46" fmla="*/ 161 w 295"/>
                <a:gd name="T47" fmla="*/ 295 h 296"/>
                <a:gd name="T48" fmla="*/ 176 w 295"/>
                <a:gd name="T49" fmla="*/ 292 h 296"/>
                <a:gd name="T50" fmla="*/ 190 w 295"/>
                <a:gd name="T51" fmla="*/ 289 h 296"/>
                <a:gd name="T52" fmla="*/ 204 w 295"/>
                <a:gd name="T53" fmla="*/ 284 h 296"/>
                <a:gd name="T54" fmla="*/ 216 w 295"/>
                <a:gd name="T55" fmla="*/ 278 h 296"/>
                <a:gd name="T56" fmla="*/ 228 w 295"/>
                <a:gd name="T57" fmla="*/ 271 h 296"/>
                <a:gd name="T58" fmla="*/ 240 w 295"/>
                <a:gd name="T59" fmla="*/ 262 h 296"/>
                <a:gd name="T60" fmla="*/ 252 w 295"/>
                <a:gd name="T61" fmla="*/ 253 h 296"/>
                <a:gd name="T62" fmla="*/ 261 w 295"/>
                <a:gd name="T63" fmla="*/ 240 h 296"/>
                <a:gd name="T64" fmla="*/ 270 w 295"/>
                <a:gd name="T65" fmla="*/ 229 h 296"/>
                <a:gd name="T66" fmla="*/ 277 w 295"/>
                <a:gd name="T67" fmla="*/ 216 h 296"/>
                <a:gd name="T68" fmla="*/ 284 w 295"/>
                <a:gd name="T69" fmla="*/ 205 h 296"/>
                <a:gd name="T70" fmla="*/ 289 w 295"/>
                <a:gd name="T71" fmla="*/ 190 h 296"/>
                <a:gd name="T72" fmla="*/ 292 w 295"/>
                <a:gd name="T73" fmla="*/ 176 h 296"/>
                <a:gd name="T74" fmla="*/ 294 w 295"/>
                <a:gd name="T75" fmla="*/ 162 h 296"/>
                <a:gd name="T76" fmla="*/ 295 w 295"/>
                <a:gd name="T77" fmla="*/ 148 h 296"/>
                <a:gd name="T78" fmla="*/ 294 w 295"/>
                <a:gd name="T79" fmla="*/ 132 h 296"/>
                <a:gd name="T80" fmla="*/ 292 w 295"/>
                <a:gd name="T81" fmla="*/ 117 h 296"/>
                <a:gd name="T82" fmla="*/ 289 w 295"/>
                <a:gd name="T83" fmla="*/ 104 h 296"/>
                <a:gd name="T84" fmla="*/ 284 w 295"/>
                <a:gd name="T85" fmla="*/ 91 h 296"/>
                <a:gd name="T86" fmla="*/ 270 w 295"/>
                <a:gd name="T87" fmla="*/ 65 h 296"/>
                <a:gd name="T88" fmla="*/ 252 w 295"/>
                <a:gd name="T89" fmla="*/ 43 h 296"/>
                <a:gd name="T90" fmla="*/ 240 w 295"/>
                <a:gd name="T91" fmla="*/ 32 h 296"/>
                <a:gd name="T92" fmla="*/ 228 w 295"/>
                <a:gd name="T93" fmla="*/ 24 h 296"/>
                <a:gd name="T94" fmla="*/ 216 w 295"/>
                <a:gd name="T95" fmla="*/ 16 h 296"/>
                <a:gd name="T96" fmla="*/ 204 w 295"/>
                <a:gd name="T97" fmla="*/ 10 h 296"/>
                <a:gd name="T98" fmla="*/ 190 w 295"/>
                <a:gd name="T99" fmla="*/ 5 h 296"/>
                <a:gd name="T100" fmla="*/ 176 w 295"/>
                <a:gd name="T101" fmla="*/ 2 h 296"/>
                <a:gd name="T102" fmla="*/ 161 w 295"/>
                <a:gd name="T103" fmla="*/ 0 h 296"/>
                <a:gd name="T104" fmla="*/ 148 w 295"/>
                <a:gd name="T10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148" y="0"/>
                  </a:moveTo>
                  <a:lnTo>
                    <a:pt x="117" y="2"/>
                  </a:lnTo>
                  <a:lnTo>
                    <a:pt x="91" y="10"/>
                  </a:lnTo>
                  <a:lnTo>
                    <a:pt x="66" y="24"/>
                  </a:lnTo>
                  <a:lnTo>
                    <a:pt x="44" y="43"/>
                  </a:lnTo>
                  <a:lnTo>
                    <a:pt x="24" y="65"/>
                  </a:lnTo>
                  <a:lnTo>
                    <a:pt x="10" y="91"/>
                  </a:lnTo>
                  <a:lnTo>
                    <a:pt x="2" y="117"/>
                  </a:lnTo>
                  <a:lnTo>
                    <a:pt x="0" y="148"/>
                  </a:lnTo>
                  <a:lnTo>
                    <a:pt x="0" y="162"/>
                  </a:lnTo>
                  <a:lnTo>
                    <a:pt x="2" y="176"/>
                  </a:lnTo>
                  <a:lnTo>
                    <a:pt x="4" y="190"/>
                  </a:lnTo>
                  <a:lnTo>
                    <a:pt x="10" y="205"/>
                  </a:lnTo>
                  <a:lnTo>
                    <a:pt x="16" y="216"/>
                  </a:lnTo>
                  <a:lnTo>
                    <a:pt x="24" y="229"/>
                  </a:lnTo>
                  <a:lnTo>
                    <a:pt x="33" y="240"/>
                  </a:lnTo>
                  <a:lnTo>
                    <a:pt x="44" y="253"/>
                  </a:lnTo>
                  <a:lnTo>
                    <a:pt x="66" y="271"/>
                  </a:lnTo>
                  <a:lnTo>
                    <a:pt x="91" y="284"/>
                  </a:lnTo>
                  <a:lnTo>
                    <a:pt x="103" y="289"/>
                  </a:lnTo>
                  <a:lnTo>
                    <a:pt x="117" y="292"/>
                  </a:lnTo>
                  <a:lnTo>
                    <a:pt x="132" y="295"/>
                  </a:lnTo>
                  <a:lnTo>
                    <a:pt x="148" y="296"/>
                  </a:lnTo>
                  <a:lnTo>
                    <a:pt x="161" y="295"/>
                  </a:lnTo>
                  <a:lnTo>
                    <a:pt x="176" y="292"/>
                  </a:lnTo>
                  <a:lnTo>
                    <a:pt x="190" y="289"/>
                  </a:lnTo>
                  <a:lnTo>
                    <a:pt x="204" y="284"/>
                  </a:lnTo>
                  <a:lnTo>
                    <a:pt x="216" y="278"/>
                  </a:lnTo>
                  <a:lnTo>
                    <a:pt x="228" y="271"/>
                  </a:lnTo>
                  <a:lnTo>
                    <a:pt x="240" y="262"/>
                  </a:lnTo>
                  <a:lnTo>
                    <a:pt x="252" y="253"/>
                  </a:lnTo>
                  <a:lnTo>
                    <a:pt x="261" y="240"/>
                  </a:lnTo>
                  <a:lnTo>
                    <a:pt x="270" y="229"/>
                  </a:lnTo>
                  <a:lnTo>
                    <a:pt x="277" y="216"/>
                  </a:lnTo>
                  <a:lnTo>
                    <a:pt x="284" y="205"/>
                  </a:lnTo>
                  <a:lnTo>
                    <a:pt x="289" y="190"/>
                  </a:lnTo>
                  <a:lnTo>
                    <a:pt x="292" y="176"/>
                  </a:lnTo>
                  <a:lnTo>
                    <a:pt x="294" y="162"/>
                  </a:lnTo>
                  <a:lnTo>
                    <a:pt x="295" y="148"/>
                  </a:lnTo>
                  <a:lnTo>
                    <a:pt x="294" y="132"/>
                  </a:lnTo>
                  <a:lnTo>
                    <a:pt x="292" y="117"/>
                  </a:lnTo>
                  <a:lnTo>
                    <a:pt x="289" y="104"/>
                  </a:lnTo>
                  <a:lnTo>
                    <a:pt x="284" y="91"/>
                  </a:lnTo>
                  <a:lnTo>
                    <a:pt x="270" y="65"/>
                  </a:lnTo>
                  <a:lnTo>
                    <a:pt x="252" y="43"/>
                  </a:lnTo>
                  <a:lnTo>
                    <a:pt x="240" y="32"/>
                  </a:lnTo>
                  <a:lnTo>
                    <a:pt x="228" y="24"/>
                  </a:lnTo>
                  <a:lnTo>
                    <a:pt x="216" y="16"/>
                  </a:lnTo>
                  <a:lnTo>
                    <a:pt x="204" y="10"/>
                  </a:lnTo>
                  <a:lnTo>
                    <a:pt x="190" y="5"/>
                  </a:lnTo>
                  <a:lnTo>
                    <a:pt x="176" y="2"/>
                  </a:lnTo>
                  <a:lnTo>
                    <a:pt x="161" y="0"/>
                  </a:lnTo>
                  <a:lnTo>
                    <a:pt x="148" y="0"/>
                  </a:lnTo>
                  <a:close/>
                </a:path>
              </a:pathLst>
            </a:custGeom>
            <a:solidFill>
              <a:srgbClr val="91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8" name="Freeform 358">
              <a:extLst>
                <a:ext uri="{FF2B5EF4-FFF2-40B4-BE49-F238E27FC236}">
                  <a16:creationId xmlns:a16="http://schemas.microsoft.com/office/drawing/2014/main" id="{21C7E124-104C-72F3-FEA7-CA9CC85D17AF}"/>
                </a:ext>
              </a:extLst>
            </p:cNvPr>
            <p:cNvSpPr>
              <a:spLocks/>
            </p:cNvSpPr>
            <p:nvPr/>
          </p:nvSpPr>
          <p:spPr bwMode="auto">
            <a:xfrm>
              <a:off x="7725735" y="3579004"/>
              <a:ext cx="93663" cy="93662"/>
            </a:xfrm>
            <a:custGeom>
              <a:avLst/>
              <a:gdLst>
                <a:gd name="T0" fmla="*/ 147 w 295"/>
                <a:gd name="T1" fmla="*/ 0 h 296"/>
                <a:gd name="T2" fmla="*/ 117 w 295"/>
                <a:gd name="T3" fmla="*/ 3 h 296"/>
                <a:gd name="T4" fmla="*/ 91 w 295"/>
                <a:gd name="T5" fmla="*/ 11 h 296"/>
                <a:gd name="T6" fmla="*/ 66 w 295"/>
                <a:gd name="T7" fmla="*/ 24 h 296"/>
                <a:gd name="T8" fmla="*/ 44 w 295"/>
                <a:gd name="T9" fmla="*/ 44 h 296"/>
                <a:gd name="T10" fmla="*/ 23 w 295"/>
                <a:gd name="T11" fmla="*/ 65 h 296"/>
                <a:gd name="T12" fmla="*/ 10 w 295"/>
                <a:gd name="T13" fmla="*/ 91 h 296"/>
                <a:gd name="T14" fmla="*/ 2 w 295"/>
                <a:gd name="T15" fmla="*/ 118 h 296"/>
                <a:gd name="T16" fmla="*/ 0 w 295"/>
                <a:gd name="T17" fmla="*/ 148 h 296"/>
                <a:gd name="T18" fmla="*/ 0 w 295"/>
                <a:gd name="T19" fmla="*/ 162 h 296"/>
                <a:gd name="T20" fmla="*/ 2 w 295"/>
                <a:gd name="T21" fmla="*/ 177 h 296"/>
                <a:gd name="T22" fmla="*/ 4 w 295"/>
                <a:gd name="T23" fmla="*/ 190 h 296"/>
                <a:gd name="T24" fmla="*/ 10 w 295"/>
                <a:gd name="T25" fmla="*/ 205 h 296"/>
                <a:gd name="T26" fmla="*/ 16 w 295"/>
                <a:gd name="T27" fmla="*/ 217 h 296"/>
                <a:gd name="T28" fmla="*/ 23 w 295"/>
                <a:gd name="T29" fmla="*/ 229 h 296"/>
                <a:gd name="T30" fmla="*/ 33 w 295"/>
                <a:gd name="T31" fmla="*/ 241 h 296"/>
                <a:gd name="T32" fmla="*/ 44 w 295"/>
                <a:gd name="T33" fmla="*/ 253 h 296"/>
                <a:gd name="T34" fmla="*/ 66 w 295"/>
                <a:gd name="T35" fmla="*/ 271 h 296"/>
                <a:gd name="T36" fmla="*/ 91 w 295"/>
                <a:gd name="T37" fmla="*/ 285 h 296"/>
                <a:gd name="T38" fmla="*/ 103 w 295"/>
                <a:gd name="T39" fmla="*/ 289 h 296"/>
                <a:gd name="T40" fmla="*/ 117 w 295"/>
                <a:gd name="T41" fmla="*/ 293 h 296"/>
                <a:gd name="T42" fmla="*/ 132 w 295"/>
                <a:gd name="T43" fmla="*/ 295 h 296"/>
                <a:gd name="T44" fmla="*/ 147 w 295"/>
                <a:gd name="T45" fmla="*/ 296 h 296"/>
                <a:gd name="T46" fmla="*/ 161 w 295"/>
                <a:gd name="T47" fmla="*/ 295 h 296"/>
                <a:gd name="T48" fmla="*/ 176 w 295"/>
                <a:gd name="T49" fmla="*/ 293 h 296"/>
                <a:gd name="T50" fmla="*/ 190 w 295"/>
                <a:gd name="T51" fmla="*/ 289 h 296"/>
                <a:gd name="T52" fmla="*/ 204 w 295"/>
                <a:gd name="T53" fmla="*/ 285 h 296"/>
                <a:gd name="T54" fmla="*/ 216 w 295"/>
                <a:gd name="T55" fmla="*/ 278 h 296"/>
                <a:gd name="T56" fmla="*/ 228 w 295"/>
                <a:gd name="T57" fmla="*/ 271 h 296"/>
                <a:gd name="T58" fmla="*/ 240 w 295"/>
                <a:gd name="T59" fmla="*/ 262 h 296"/>
                <a:gd name="T60" fmla="*/ 252 w 295"/>
                <a:gd name="T61" fmla="*/ 253 h 296"/>
                <a:gd name="T62" fmla="*/ 261 w 295"/>
                <a:gd name="T63" fmla="*/ 241 h 296"/>
                <a:gd name="T64" fmla="*/ 270 w 295"/>
                <a:gd name="T65" fmla="*/ 229 h 296"/>
                <a:gd name="T66" fmla="*/ 277 w 295"/>
                <a:gd name="T67" fmla="*/ 217 h 296"/>
                <a:gd name="T68" fmla="*/ 284 w 295"/>
                <a:gd name="T69" fmla="*/ 205 h 296"/>
                <a:gd name="T70" fmla="*/ 288 w 295"/>
                <a:gd name="T71" fmla="*/ 190 h 296"/>
                <a:gd name="T72" fmla="*/ 292 w 295"/>
                <a:gd name="T73" fmla="*/ 177 h 296"/>
                <a:gd name="T74" fmla="*/ 294 w 295"/>
                <a:gd name="T75" fmla="*/ 162 h 296"/>
                <a:gd name="T76" fmla="*/ 295 w 295"/>
                <a:gd name="T77" fmla="*/ 148 h 296"/>
                <a:gd name="T78" fmla="*/ 294 w 295"/>
                <a:gd name="T79" fmla="*/ 132 h 296"/>
                <a:gd name="T80" fmla="*/ 292 w 295"/>
                <a:gd name="T81" fmla="*/ 118 h 296"/>
                <a:gd name="T82" fmla="*/ 288 w 295"/>
                <a:gd name="T83" fmla="*/ 104 h 296"/>
                <a:gd name="T84" fmla="*/ 284 w 295"/>
                <a:gd name="T85" fmla="*/ 91 h 296"/>
                <a:gd name="T86" fmla="*/ 270 w 295"/>
                <a:gd name="T87" fmla="*/ 65 h 296"/>
                <a:gd name="T88" fmla="*/ 252 w 295"/>
                <a:gd name="T89" fmla="*/ 44 h 296"/>
                <a:gd name="T90" fmla="*/ 240 w 295"/>
                <a:gd name="T91" fmla="*/ 32 h 296"/>
                <a:gd name="T92" fmla="*/ 228 w 295"/>
                <a:gd name="T93" fmla="*/ 24 h 296"/>
                <a:gd name="T94" fmla="*/ 216 w 295"/>
                <a:gd name="T95" fmla="*/ 16 h 296"/>
                <a:gd name="T96" fmla="*/ 204 w 295"/>
                <a:gd name="T97" fmla="*/ 11 h 296"/>
                <a:gd name="T98" fmla="*/ 190 w 295"/>
                <a:gd name="T99" fmla="*/ 5 h 296"/>
                <a:gd name="T100" fmla="*/ 176 w 295"/>
                <a:gd name="T101" fmla="*/ 3 h 296"/>
                <a:gd name="T102" fmla="*/ 161 w 295"/>
                <a:gd name="T103" fmla="*/ 0 h 296"/>
                <a:gd name="T104" fmla="*/ 147 w 295"/>
                <a:gd name="T10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147" y="0"/>
                  </a:moveTo>
                  <a:lnTo>
                    <a:pt x="117" y="3"/>
                  </a:lnTo>
                  <a:lnTo>
                    <a:pt x="91" y="11"/>
                  </a:lnTo>
                  <a:lnTo>
                    <a:pt x="66" y="24"/>
                  </a:lnTo>
                  <a:lnTo>
                    <a:pt x="44" y="44"/>
                  </a:lnTo>
                  <a:lnTo>
                    <a:pt x="23" y="65"/>
                  </a:lnTo>
                  <a:lnTo>
                    <a:pt x="10" y="91"/>
                  </a:lnTo>
                  <a:lnTo>
                    <a:pt x="2" y="118"/>
                  </a:lnTo>
                  <a:lnTo>
                    <a:pt x="0" y="148"/>
                  </a:lnTo>
                  <a:lnTo>
                    <a:pt x="0" y="162"/>
                  </a:lnTo>
                  <a:lnTo>
                    <a:pt x="2" y="177"/>
                  </a:lnTo>
                  <a:lnTo>
                    <a:pt x="4" y="190"/>
                  </a:lnTo>
                  <a:lnTo>
                    <a:pt x="10" y="205"/>
                  </a:lnTo>
                  <a:lnTo>
                    <a:pt x="16" y="217"/>
                  </a:lnTo>
                  <a:lnTo>
                    <a:pt x="23" y="229"/>
                  </a:lnTo>
                  <a:lnTo>
                    <a:pt x="33" y="241"/>
                  </a:lnTo>
                  <a:lnTo>
                    <a:pt x="44" y="253"/>
                  </a:lnTo>
                  <a:lnTo>
                    <a:pt x="66" y="271"/>
                  </a:lnTo>
                  <a:lnTo>
                    <a:pt x="91" y="285"/>
                  </a:lnTo>
                  <a:lnTo>
                    <a:pt x="103" y="289"/>
                  </a:lnTo>
                  <a:lnTo>
                    <a:pt x="117" y="293"/>
                  </a:lnTo>
                  <a:lnTo>
                    <a:pt x="132" y="295"/>
                  </a:lnTo>
                  <a:lnTo>
                    <a:pt x="147" y="296"/>
                  </a:lnTo>
                  <a:lnTo>
                    <a:pt x="161" y="295"/>
                  </a:lnTo>
                  <a:lnTo>
                    <a:pt x="176" y="293"/>
                  </a:lnTo>
                  <a:lnTo>
                    <a:pt x="190" y="289"/>
                  </a:lnTo>
                  <a:lnTo>
                    <a:pt x="204" y="285"/>
                  </a:lnTo>
                  <a:lnTo>
                    <a:pt x="216" y="278"/>
                  </a:lnTo>
                  <a:lnTo>
                    <a:pt x="228" y="271"/>
                  </a:lnTo>
                  <a:lnTo>
                    <a:pt x="240" y="262"/>
                  </a:lnTo>
                  <a:lnTo>
                    <a:pt x="252" y="253"/>
                  </a:lnTo>
                  <a:lnTo>
                    <a:pt x="261" y="241"/>
                  </a:lnTo>
                  <a:lnTo>
                    <a:pt x="270" y="229"/>
                  </a:lnTo>
                  <a:lnTo>
                    <a:pt x="277" y="217"/>
                  </a:lnTo>
                  <a:lnTo>
                    <a:pt x="284" y="205"/>
                  </a:lnTo>
                  <a:lnTo>
                    <a:pt x="288" y="190"/>
                  </a:lnTo>
                  <a:lnTo>
                    <a:pt x="292" y="177"/>
                  </a:lnTo>
                  <a:lnTo>
                    <a:pt x="294" y="162"/>
                  </a:lnTo>
                  <a:lnTo>
                    <a:pt x="295" y="148"/>
                  </a:lnTo>
                  <a:lnTo>
                    <a:pt x="294" y="132"/>
                  </a:lnTo>
                  <a:lnTo>
                    <a:pt x="292" y="118"/>
                  </a:lnTo>
                  <a:lnTo>
                    <a:pt x="288" y="104"/>
                  </a:lnTo>
                  <a:lnTo>
                    <a:pt x="284" y="91"/>
                  </a:lnTo>
                  <a:lnTo>
                    <a:pt x="270" y="65"/>
                  </a:lnTo>
                  <a:lnTo>
                    <a:pt x="252" y="44"/>
                  </a:lnTo>
                  <a:lnTo>
                    <a:pt x="240" y="32"/>
                  </a:lnTo>
                  <a:lnTo>
                    <a:pt x="228" y="24"/>
                  </a:lnTo>
                  <a:lnTo>
                    <a:pt x="216" y="16"/>
                  </a:lnTo>
                  <a:lnTo>
                    <a:pt x="204" y="11"/>
                  </a:lnTo>
                  <a:lnTo>
                    <a:pt x="190" y="5"/>
                  </a:lnTo>
                  <a:lnTo>
                    <a:pt x="176" y="3"/>
                  </a:lnTo>
                  <a:lnTo>
                    <a:pt x="161" y="0"/>
                  </a:lnTo>
                  <a:lnTo>
                    <a:pt x="147" y="0"/>
                  </a:lnTo>
                  <a:close/>
                </a:path>
              </a:pathLst>
            </a:custGeom>
            <a:solidFill>
              <a:srgbClr val="91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9" name="Freeform 359">
              <a:extLst>
                <a:ext uri="{FF2B5EF4-FFF2-40B4-BE49-F238E27FC236}">
                  <a16:creationId xmlns:a16="http://schemas.microsoft.com/office/drawing/2014/main" id="{C383FA95-C019-7822-6FC8-E64FC5A5064F}"/>
                </a:ext>
              </a:extLst>
            </p:cNvPr>
            <p:cNvSpPr>
              <a:spLocks/>
            </p:cNvSpPr>
            <p:nvPr/>
          </p:nvSpPr>
          <p:spPr bwMode="auto">
            <a:xfrm>
              <a:off x="7963860" y="3605991"/>
              <a:ext cx="93663" cy="93662"/>
            </a:xfrm>
            <a:custGeom>
              <a:avLst/>
              <a:gdLst>
                <a:gd name="T0" fmla="*/ 148 w 296"/>
                <a:gd name="T1" fmla="*/ 0 h 296"/>
                <a:gd name="T2" fmla="*/ 117 w 296"/>
                <a:gd name="T3" fmla="*/ 2 h 296"/>
                <a:gd name="T4" fmla="*/ 91 w 296"/>
                <a:gd name="T5" fmla="*/ 10 h 296"/>
                <a:gd name="T6" fmla="*/ 66 w 296"/>
                <a:gd name="T7" fmla="*/ 24 h 296"/>
                <a:gd name="T8" fmla="*/ 45 w 296"/>
                <a:gd name="T9" fmla="*/ 43 h 296"/>
                <a:gd name="T10" fmla="*/ 24 w 296"/>
                <a:gd name="T11" fmla="*/ 65 h 296"/>
                <a:gd name="T12" fmla="*/ 11 w 296"/>
                <a:gd name="T13" fmla="*/ 91 h 296"/>
                <a:gd name="T14" fmla="*/ 3 w 296"/>
                <a:gd name="T15" fmla="*/ 117 h 296"/>
                <a:gd name="T16" fmla="*/ 0 w 296"/>
                <a:gd name="T17" fmla="*/ 148 h 296"/>
                <a:gd name="T18" fmla="*/ 0 w 296"/>
                <a:gd name="T19" fmla="*/ 161 h 296"/>
                <a:gd name="T20" fmla="*/ 3 w 296"/>
                <a:gd name="T21" fmla="*/ 176 h 296"/>
                <a:gd name="T22" fmla="*/ 5 w 296"/>
                <a:gd name="T23" fmla="*/ 190 h 296"/>
                <a:gd name="T24" fmla="*/ 11 w 296"/>
                <a:gd name="T25" fmla="*/ 205 h 296"/>
                <a:gd name="T26" fmla="*/ 16 w 296"/>
                <a:gd name="T27" fmla="*/ 216 h 296"/>
                <a:gd name="T28" fmla="*/ 24 w 296"/>
                <a:gd name="T29" fmla="*/ 229 h 296"/>
                <a:gd name="T30" fmla="*/ 33 w 296"/>
                <a:gd name="T31" fmla="*/ 240 h 296"/>
                <a:gd name="T32" fmla="*/ 45 w 296"/>
                <a:gd name="T33" fmla="*/ 253 h 296"/>
                <a:gd name="T34" fmla="*/ 66 w 296"/>
                <a:gd name="T35" fmla="*/ 271 h 296"/>
                <a:gd name="T36" fmla="*/ 91 w 296"/>
                <a:gd name="T37" fmla="*/ 284 h 296"/>
                <a:gd name="T38" fmla="*/ 104 w 296"/>
                <a:gd name="T39" fmla="*/ 289 h 296"/>
                <a:gd name="T40" fmla="*/ 117 w 296"/>
                <a:gd name="T41" fmla="*/ 292 h 296"/>
                <a:gd name="T42" fmla="*/ 132 w 296"/>
                <a:gd name="T43" fmla="*/ 295 h 296"/>
                <a:gd name="T44" fmla="*/ 148 w 296"/>
                <a:gd name="T45" fmla="*/ 296 h 296"/>
                <a:gd name="T46" fmla="*/ 162 w 296"/>
                <a:gd name="T47" fmla="*/ 295 h 296"/>
                <a:gd name="T48" fmla="*/ 177 w 296"/>
                <a:gd name="T49" fmla="*/ 292 h 296"/>
                <a:gd name="T50" fmla="*/ 190 w 296"/>
                <a:gd name="T51" fmla="*/ 289 h 296"/>
                <a:gd name="T52" fmla="*/ 205 w 296"/>
                <a:gd name="T53" fmla="*/ 284 h 296"/>
                <a:gd name="T54" fmla="*/ 216 w 296"/>
                <a:gd name="T55" fmla="*/ 278 h 296"/>
                <a:gd name="T56" fmla="*/ 229 w 296"/>
                <a:gd name="T57" fmla="*/ 271 h 296"/>
                <a:gd name="T58" fmla="*/ 240 w 296"/>
                <a:gd name="T59" fmla="*/ 262 h 296"/>
                <a:gd name="T60" fmla="*/ 253 w 296"/>
                <a:gd name="T61" fmla="*/ 253 h 296"/>
                <a:gd name="T62" fmla="*/ 262 w 296"/>
                <a:gd name="T63" fmla="*/ 240 h 296"/>
                <a:gd name="T64" fmla="*/ 271 w 296"/>
                <a:gd name="T65" fmla="*/ 229 h 296"/>
                <a:gd name="T66" fmla="*/ 278 w 296"/>
                <a:gd name="T67" fmla="*/ 216 h 296"/>
                <a:gd name="T68" fmla="*/ 285 w 296"/>
                <a:gd name="T69" fmla="*/ 205 h 296"/>
                <a:gd name="T70" fmla="*/ 289 w 296"/>
                <a:gd name="T71" fmla="*/ 190 h 296"/>
                <a:gd name="T72" fmla="*/ 293 w 296"/>
                <a:gd name="T73" fmla="*/ 176 h 296"/>
                <a:gd name="T74" fmla="*/ 295 w 296"/>
                <a:gd name="T75" fmla="*/ 161 h 296"/>
                <a:gd name="T76" fmla="*/ 296 w 296"/>
                <a:gd name="T77" fmla="*/ 148 h 296"/>
                <a:gd name="T78" fmla="*/ 295 w 296"/>
                <a:gd name="T79" fmla="*/ 132 h 296"/>
                <a:gd name="T80" fmla="*/ 293 w 296"/>
                <a:gd name="T81" fmla="*/ 117 h 296"/>
                <a:gd name="T82" fmla="*/ 289 w 296"/>
                <a:gd name="T83" fmla="*/ 103 h 296"/>
                <a:gd name="T84" fmla="*/ 285 w 296"/>
                <a:gd name="T85" fmla="*/ 91 h 296"/>
                <a:gd name="T86" fmla="*/ 271 w 296"/>
                <a:gd name="T87" fmla="*/ 65 h 296"/>
                <a:gd name="T88" fmla="*/ 253 w 296"/>
                <a:gd name="T89" fmla="*/ 43 h 296"/>
                <a:gd name="T90" fmla="*/ 240 w 296"/>
                <a:gd name="T91" fmla="*/ 32 h 296"/>
                <a:gd name="T92" fmla="*/ 229 w 296"/>
                <a:gd name="T93" fmla="*/ 24 h 296"/>
                <a:gd name="T94" fmla="*/ 216 w 296"/>
                <a:gd name="T95" fmla="*/ 16 h 296"/>
                <a:gd name="T96" fmla="*/ 205 w 296"/>
                <a:gd name="T97" fmla="*/ 10 h 296"/>
                <a:gd name="T98" fmla="*/ 190 w 296"/>
                <a:gd name="T99" fmla="*/ 4 h 296"/>
                <a:gd name="T100" fmla="*/ 177 w 296"/>
                <a:gd name="T101" fmla="*/ 2 h 296"/>
                <a:gd name="T102" fmla="*/ 162 w 296"/>
                <a:gd name="T103" fmla="*/ 0 h 296"/>
                <a:gd name="T104" fmla="*/ 148 w 296"/>
                <a:gd name="T10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148" y="0"/>
                  </a:moveTo>
                  <a:lnTo>
                    <a:pt x="117" y="2"/>
                  </a:lnTo>
                  <a:lnTo>
                    <a:pt x="91" y="10"/>
                  </a:lnTo>
                  <a:lnTo>
                    <a:pt x="66" y="24"/>
                  </a:lnTo>
                  <a:lnTo>
                    <a:pt x="45" y="43"/>
                  </a:lnTo>
                  <a:lnTo>
                    <a:pt x="24" y="65"/>
                  </a:lnTo>
                  <a:lnTo>
                    <a:pt x="11" y="91"/>
                  </a:lnTo>
                  <a:lnTo>
                    <a:pt x="3" y="117"/>
                  </a:lnTo>
                  <a:lnTo>
                    <a:pt x="0" y="148"/>
                  </a:lnTo>
                  <a:lnTo>
                    <a:pt x="0" y="161"/>
                  </a:lnTo>
                  <a:lnTo>
                    <a:pt x="3" y="176"/>
                  </a:lnTo>
                  <a:lnTo>
                    <a:pt x="5" y="190"/>
                  </a:lnTo>
                  <a:lnTo>
                    <a:pt x="11" y="205"/>
                  </a:lnTo>
                  <a:lnTo>
                    <a:pt x="16" y="216"/>
                  </a:lnTo>
                  <a:lnTo>
                    <a:pt x="24" y="229"/>
                  </a:lnTo>
                  <a:lnTo>
                    <a:pt x="33" y="240"/>
                  </a:lnTo>
                  <a:lnTo>
                    <a:pt x="45" y="253"/>
                  </a:lnTo>
                  <a:lnTo>
                    <a:pt x="66" y="271"/>
                  </a:lnTo>
                  <a:lnTo>
                    <a:pt x="91" y="284"/>
                  </a:lnTo>
                  <a:lnTo>
                    <a:pt x="104" y="289"/>
                  </a:lnTo>
                  <a:lnTo>
                    <a:pt x="117" y="292"/>
                  </a:lnTo>
                  <a:lnTo>
                    <a:pt x="132" y="295"/>
                  </a:lnTo>
                  <a:lnTo>
                    <a:pt x="148" y="296"/>
                  </a:lnTo>
                  <a:lnTo>
                    <a:pt x="162" y="295"/>
                  </a:lnTo>
                  <a:lnTo>
                    <a:pt x="177" y="292"/>
                  </a:lnTo>
                  <a:lnTo>
                    <a:pt x="190" y="289"/>
                  </a:lnTo>
                  <a:lnTo>
                    <a:pt x="205" y="284"/>
                  </a:lnTo>
                  <a:lnTo>
                    <a:pt x="216" y="278"/>
                  </a:lnTo>
                  <a:lnTo>
                    <a:pt x="229" y="271"/>
                  </a:lnTo>
                  <a:lnTo>
                    <a:pt x="240" y="262"/>
                  </a:lnTo>
                  <a:lnTo>
                    <a:pt x="253" y="253"/>
                  </a:lnTo>
                  <a:lnTo>
                    <a:pt x="262" y="240"/>
                  </a:lnTo>
                  <a:lnTo>
                    <a:pt x="271" y="229"/>
                  </a:lnTo>
                  <a:lnTo>
                    <a:pt x="278" y="216"/>
                  </a:lnTo>
                  <a:lnTo>
                    <a:pt x="285" y="205"/>
                  </a:lnTo>
                  <a:lnTo>
                    <a:pt x="289" y="190"/>
                  </a:lnTo>
                  <a:lnTo>
                    <a:pt x="293" y="176"/>
                  </a:lnTo>
                  <a:lnTo>
                    <a:pt x="295" y="161"/>
                  </a:lnTo>
                  <a:lnTo>
                    <a:pt x="296" y="148"/>
                  </a:lnTo>
                  <a:lnTo>
                    <a:pt x="295" y="132"/>
                  </a:lnTo>
                  <a:lnTo>
                    <a:pt x="293" y="117"/>
                  </a:lnTo>
                  <a:lnTo>
                    <a:pt x="289" y="103"/>
                  </a:lnTo>
                  <a:lnTo>
                    <a:pt x="285" y="91"/>
                  </a:lnTo>
                  <a:lnTo>
                    <a:pt x="271" y="65"/>
                  </a:lnTo>
                  <a:lnTo>
                    <a:pt x="253" y="43"/>
                  </a:lnTo>
                  <a:lnTo>
                    <a:pt x="240" y="32"/>
                  </a:lnTo>
                  <a:lnTo>
                    <a:pt x="229" y="24"/>
                  </a:lnTo>
                  <a:lnTo>
                    <a:pt x="216" y="16"/>
                  </a:lnTo>
                  <a:lnTo>
                    <a:pt x="205" y="10"/>
                  </a:lnTo>
                  <a:lnTo>
                    <a:pt x="190" y="4"/>
                  </a:lnTo>
                  <a:lnTo>
                    <a:pt x="177" y="2"/>
                  </a:lnTo>
                  <a:lnTo>
                    <a:pt x="162" y="0"/>
                  </a:lnTo>
                  <a:lnTo>
                    <a:pt x="148" y="0"/>
                  </a:lnTo>
                  <a:close/>
                </a:path>
              </a:pathLst>
            </a:custGeom>
            <a:solidFill>
              <a:srgbClr val="91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0" name="Freeform 360">
              <a:extLst>
                <a:ext uri="{FF2B5EF4-FFF2-40B4-BE49-F238E27FC236}">
                  <a16:creationId xmlns:a16="http://schemas.microsoft.com/office/drawing/2014/main" id="{AD4F3D8A-D3A8-73E6-067D-FBAFB31FD50D}"/>
                </a:ext>
              </a:extLst>
            </p:cNvPr>
            <p:cNvSpPr>
              <a:spLocks/>
            </p:cNvSpPr>
            <p:nvPr/>
          </p:nvSpPr>
          <p:spPr bwMode="auto">
            <a:xfrm>
              <a:off x="8209923" y="3610754"/>
              <a:ext cx="93663" cy="93662"/>
            </a:xfrm>
            <a:custGeom>
              <a:avLst/>
              <a:gdLst>
                <a:gd name="T0" fmla="*/ 148 w 296"/>
                <a:gd name="T1" fmla="*/ 0 h 296"/>
                <a:gd name="T2" fmla="*/ 117 w 296"/>
                <a:gd name="T3" fmla="*/ 2 h 296"/>
                <a:gd name="T4" fmla="*/ 91 w 296"/>
                <a:gd name="T5" fmla="*/ 10 h 296"/>
                <a:gd name="T6" fmla="*/ 66 w 296"/>
                <a:gd name="T7" fmla="*/ 24 h 296"/>
                <a:gd name="T8" fmla="*/ 44 w 296"/>
                <a:gd name="T9" fmla="*/ 43 h 296"/>
                <a:gd name="T10" fmla="*/ 24 w 296"/>
                <a:gd name="T11" fmla="*/ 65 h 296"/>
                <a:gd name="T12" fmla="*/ 10 w 296"/>
                <a:gd name="T13" fmla="*/ 91 h 296"/>
                <a:gd name="T14" fmla="*/ 2 w 296"/>
                <a:gd name="T15" fmla="*/ 117 h 296"/>
                <a:gd name="T16" fmla="*/ 0 w 296"/>
                <a:gd name="T17" fmla="*/ 148 h 296"/>
                <a:gd name="T18" fmla="*/ 0 w 296"/>
                <a:gd name="T19" fmla="*/ 161 h 296"/>
                <a:gd name="T20" fmla="*/ 2 w 296"/>
                <a:gd name="T21" fmla="*/ 176 h 296"/>
                <a:gd name="T22" fmla="*/ 4 w 296"/>
                <a:gd name="T23" fmla="*/ 190 h 296"/>
                <a:gd name="T24" fmla="*/ 10 w 296"/>
                <a:gd name="T25" fmla="*/ 205 h 296"/>
                <a:gd name="T26" fmla="*/ 16 w 296"/>
                <a:gd name="T27" fmla="*/ 216 h 296"/>
                <a:gd name="T28" fmla="*/ 24 w 296"/>
                <a:gd name="T29" fmla="*/ 229 h 296"/>
                <a:gd name="T30" fmla="*/ 33 w 296"/>
                <a:gd name="T31" fmla="*/ 240 h 296"/>
                <a:gd name="T32" fmla="*/ 44 w 296"/>
                <a:gd name="T33" fmla="*/ 252 h 296"/>
                <a:gd name="T34" fmla="*/ 66 w 296"/>
                <a:gd name="T35" fmla="*/ 271 h 296"/>
                <a:gd name="T36" fmla="*/ 91 w 296"/>
                <a:gd name="T37" fmla="*/ 284 h 296"/>
                <a:gd name="T38" fmla="*/ 103 w 296"/>
                <a:gd name="T39" fmla="*/ 289 h 296"/>
                <a:gd name="T40" fmla="*/ 117 w 296"/>
                <a:gd name="T41" fmla="*/ 292 h 296"/>
                <a:gd name="T42" fmla="*/ 132 w 296"/>
                <a:gd name="T43" fmla="*/ 295 h 296"/>
                <a:gd name="T44" fmla="*/ 148 w 296"/>
                <a:gd name="T45" fmla="*/ 296 h 296"/>
                <a:gd name="T46" fmla="*/ 161 w 296"/>
                <a:gd name="T47" fmla="*/ 295 h 296"/>
                <a:gd name="T48" fmla="*/ 176 w 296"/>
                <a:gd name="T49" fmla="*/ 292 h 296"/>
                <a:gd name="T50" fmla="*/ 190 w 296"/>
                <a:gd name="T51" fmla="*/ 289 h 296"/>
                <a:gd name="T52" fmla="*/ 205 w 296"/>
                <a:gd name="T53" fmla="*/ 284 h 296"/>
                <a:gd name="T54" fmla="*/ 216 w 296"/>
                <a:gd name="T55" fmla="*/ 277 h 296"/>
                <a:gd name="T56" fmla="*/ 228 w 296"/>
                <a:gd name="T57" fmla="*/ 271 h 296"/>
                <a:gd name="T58" fmla="*/ 240 w 296"/>
                <a:gd name="T59" fmla="*/ 262 h 296"/>
                <a:gd name="T60" fmla="*/ 252 w 296"/>
                <a:gd name="T61" fmla="*/ 252 h 296"/>
                <a:gd name="T62" fmla="*/ 261 w 296"/>
                <a:gd name="T63" fmla="*/ 240 h 296"/>
                <a:gd name="T64" fmla="*/ 271 w 296"/>
                <a:gd name="T65" fmla="*/ 229 h 296"/>
                <a:gd name="T66" fmla="*/ 277 w 296"/>
                <a:gd name="T67" fmla="*/ 216 h 296"/>
                <a:gd name="T68" fmla="*/ 284 w 296"/>
                <a:gd name="T69" fmla="*/ 205 h 296"/>
                <a:gd name="T70" fmla="*/ 289 w 296"/>
                <a:gd name="T71" fmla="*/ 190 h 296"/>
                <a:gd name="T72" fmla="*/ 292 w 296"/>
                <a:gd name="T73" fmla="*/ 176 h 296"/>
                <a:gd name="T74" fmla="*/ 294 w 296"/>
                <a:gd name="T75" fmla="*/ 161 h 296"/>
                <a:gd name="T76" fmla="*/ 296 w 296"/>
                <a:gd name="T77" fmla="*/ 148 h 296"/>
                <a:gd name="T78" fmla="*/ 294 w 296"/>
                <a:gd name="T79" fmla="*/ 132 h 296"/>
                <a:gd name="T80" fmla="*/ 292 w 296"/>
                <a:gd name="T81" fmla="*/ 117 h 296"/>
                <a:gd name="T82" fmla="*/ 289 w 296"/>
                <a:gd name="T83" fmla="*/ 103 h 296"/>
                <a:gd name="T84" fmla="*/ 284 w 296"/>
                <a:gd name="T85" fmla="*/ 91 h 296"/>
                <a:gd name="T86" fmla="*/ 271 w 296"/>
                <a:gd name="T87" fmla="*/ 65 h 296"/>
                <a:gd name="T88" fmla="*/ 252 w 296"/>
                <a:gd name="T89" fmla="*/ 43 h 296"/>
                <a:gd name="T90" fmla="*/ 240 w 296"/>
                <a:gd name="T91" fmla="*/ 32 h 296"/>
                <a:gd name="T92" fmla="*/ 228 w 296"/>
                <a:gd name="T93" fmla="*/ 24 h 296"/>
                <a:gd name="T94" fmla="*/ 216 w 296"/>
                <a:gd name="T95" fmla="*/ 16 h 296"/>
                <a:gd name="T96" fmla="*/ 205 w 296"/>
                <a:gd name="T97" fmla="*/ 10 h 296"/>
                <a:gd name="T98" fmla="*/ 190 w 296"/>
                <a:gd name="T99" fmla="*/ 4 h 296"/>
                <a:gd name="T100" fmla="*/ 176 w 296"/>
                <a:gd name="T101" fmla="*/ 2 h 296"/>
                <a:gd name="T102" fmla="*/ 161 w 296"/>
                <a:gd name="T103" fmla="*/ 0 h 296"/>
                <a:gd name="T104" fmla="*/ 148 w 296"/>
                <a:gd name="T10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148" y="0"/>
                  </a:moveTo>
                  <a:lnTo>
                    <a:pt x="117" y="2"/>
                  </a:lnTo>
                  <a:lnTo>
                    <a:pt x="91" y="10"/>
                  </a:lnTo>
                  <a:lnTo>
                    <a:pt x="66" y="24"/>
                  </a:lnTo>
                  <a:lnTo>
                    <a:pt x="44" y="43"/>
                  </a:lnTo>
                  <a:lnTo>
                    <a:pt x="24" y="65"/>
                  </a:lnTo>
                  <a:lnTo>
                    <a:pt x="10" y="91"/>
                  </a:lnTo>
                  <a:lnTo>
                    <a:pt x="2" y="117"/>
                  </a:lnTo>
                  <a:lnTo>
                    <a:pt x="0" y="148"/>
                  </a:lnTo>
                  <a:lnTo>
                    <a:pt x="0" y="161"/>
                  </a:lnTo>
                  <a:lnTo>
                    <a:pt x="2" y="176"/>
                  </a:lnTo>
                  <a:lnTo>
                    <a:pt x="4" y="190"/>
                  </a:lnTo>
                  <a:lnTo>
                    <a:pt x="10" y="205"/>
                  </a:lnTo>
                  <a:lnTo>
                    <a:pt x="16" y="216"/>
                  </a:lnTo>
                  <a:lnTo>
                    <a:pt x="24" y="229"/>
                  </a:lnTo>
                  <a:lnTo>
                    <a:pt x="33" y="240"/>
                  </a:lnTo>
                  <a:lnTo>
                    <a:pt x="44" y="252"/>
                  </a:lnTo>
                  <a:lnTo>
                    <a:pt x="66" y="271"/>
                  </a:lnTo>
                  <a:lnTo>
                    <a:pt x="91" y="284"/>
                  </a:lnTo>
                  <a:lnTo>
                    <a:pt x="103" y="289"/>
                  </a:lnTo>
                  <a:lnTo>
                    <a:pt x="117" y="292"/>
                  </a:lnTo>
                  <a:lnTo>
                    <a:pt x="132" y="295"/>
                  </a:lnTo>
                  <a:lnTo>
                    <a:pt x="148" y="296"/>
                  </a:lnTo>
                  <a:lnTo>
                    <a:pt x="161" y="295"/>
                  </a:lnTo>
                  <a:lnTo>
                    <a:pt x="176" y="292"/>
                  </a:lnTo>
                  <a:lnTo>
                    <a:pt x="190" y="289"/>
                  </a:lnTo>
                  <a:lnTo>
                    <a:pt x="205" y="284"/>
                  </a:lnTo>
                  <a:lnTo>
                    <a:pt x="216" y="277"/>
                  </a:lnTo>
                  <a:lnTo>
                    <a:pt x="228" y="271"/>
                  </a:lnTo>
                  <a:lnTo>
                    <a:pt x="240" y="262"/>
                  </a:lnTo>
                  <a:lnTo>
                    <a:pt x="252" y="252"/>
                  </a:lnTo>
                  <a:lnTo>
                    <a:pt x="261" y="240"/>
                  </a:lnTo>
                  <a:lnTo>
                    <a:pt x="271" y="229"/>
                  </a:lnTo>
                  <a:lnTo>
                    <a:pt x="277" y="216"/>
                  </a:lnTo>
                  <a:lnTo>
                    <a:pt x="284" y="205"/>
                  </a:lnTo>
                  <a:lnTo>
                    <a:pt x="289" y="190"/>
                  </a:lnTo>
                  <a:lnTo>
                    <a:pt x="292" y="176"/>
                  </a:lnTo>
                  <a:lnTo>
                    <a:pt x="294" y="161"/>
                  </a:lnTo>
                  <a:lnTo>
                    <a:pt x="296" y="148"/>
                  </a:lnTo>
                  <a:lnTo>
                    <a:pt x="294" y="132"/>
                  </a:lnTo>
                  <a:lnTo>
                    <a:pt x="292" y="117"/>
                  </a:lnTo>
                  <a:lnTo>
                    <a:pt x="289" y="103"/>
                  </a:lnTo>
                  <a:lnTo>
                    <a:pt x="284" y="91"/>
                  </a:lnTo>
                  <a:lnTo>
                    <a:pt x="271" y="65"/>
                  </a:lnTo>
                  <a:lnTo>
                    <a:pt x="252" y="43"/>
                  </a:lnTo>
                  <a:lnTo>
                    <a:pt x="240" y="32"/>
                  </a:lnTo>
                  <a:lnTo>
                    <a:pt x="228" y="24"/>
                  </a:lnTo>
                  <a:lnTo>
                    <a:pt x="216" y="16"/>
                  </a:lnTo>
                  <a:lnTo>
                    <a:pt x="205" y="10"/>
                  </a:lnTo>
                  <a:lnTo>
                    <a:pt x="190" y="4"/>
                  </a:lnTo>
                  <a:lnTo>
                    <a:pt x="176" y="2"/>
                  </a:lnTo>
                  <a:lnTo>
                    <a:pt x="161" y="0"/>
                  </a:lnTo>
                  <a:lnTo>
                    <a:pt x="148" y="0"/>
                  </a:lnTo>
                  <a:close/>
                </a:path>
              </a:pathLst>
            </a:custGeom>
            <a:solidFill>
              <a:srgbClr val="91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1" name="Freeform 361">
              <a:extLst>
                <a:ext uri="{FF2B5EF4-FFF2-40B4-BE49-F238E27FC236}">
                  <a16:creationId xmlns:a16="http://schemas.microsoft.com/office/drawing/2014/main" id="{B0674541-926E-F64F-1E02-422B8753D18C}"/>
                </a:ext>
              </a:extLst>
            </p:cNvPr>
            <p:cNvSpPr>
              <a:spLocks/>
            </p:cNvSpPr>
            <p:nvPr/>
          </p:nvSpPr>
          <p:spPr bwMode="auto">
            <a:xfrm>
              <a:off x="8436935" y="3653616"/>
              <a:ext cx="93663" cy="93662"/>
            </a:xfrm>
            <a:custGeom>
              <a:avLst/>
              <a:gdLst>
                <a:gd name="T0" fmla="*/ 148 w 296"/>
                <a:gd name="T1" fmla="*/ 0 h 296"/>
                <a:gd name="T2" fmla="*/ 117 w 296"/>
                <a:gd name="T3" fmla="*/ 2 h 296"/>
                <a:gd name="T4" fmla="*/ 91 w 296"/>
                <a:gd name="T5" fmla="*/ 10 h 296"/>
                <a:gd name="T6" fmla="*/ 66 w 296"/>
                <a:gd name="T7" fmla="*/ 24 h 296"/>
                <a:gd name="T8" fmla="*/ 44 w 296"/>
                <a:gd name="T9" fmla="*/ 43 h 296"/>
                <a:gd name="T10" fmla="*/ 24 w 296"/>
                <a:gd name="T11" fmla="*/ 65 h 296"/>
                <a:gd name="T12" fmla="*/ 10 w 296"/>
                <a:gd name="T13" fmla="*/ 91 h 296"/>
                <a:gd name="T14" fmla="*/ 2 w 296"/>
                <a:gd name="T15" fmla="*/ 117 h 296"/>
                <a:gd name="T16" fmla="*/ 0 w 296"/>
                <a:gd name="T17" fmla="*/ 148 h 296"/>
                <a:gd name="T18" fmla="*/ 0 w 296"/>
                <a:gd name="T19" fmla="*/ 162 h 296"/>
                <a:gd name="T20" fmla="*/ 2 w 296"/>
                <a:gd name="T21" fmla="*/ 176 h 296"/>
                <a:gd name="T22" fmla="*/ 4 w 296"/>
                <a:gd name="T23" fmla="*/ 190 h 296"/>
                <a:gd name="T24" fmla="*/ 10 w 296"/>
                <a:gd name="T25" fmla="*/ 205 h 296"/>
                <a:gd name="T26" fmla="*/ 16 w 296"/>
                <a:gd name="T27" fmla="*/ 216 h 296"/>
                <a:gd name="T28" fmla="*/ 24 w 296"/>
                <a:gd name="T29" fmla="*/ 229 h 296"/>
                <a:gd name="T30" fmla="*/ 33 w 296"/>
                <a:gd name="T31" fmla="*/ 240 h 296"/>
                <a:gd name="T32" fmla="*/ 44 w 296"/>
                <a:gd name="T33" fmla="*/ 253 h 296"/>
                <a:gd name="T34" fmla="*/ 66 w 296"/>
                <a:gd name="T35" fmla="*/ 271 h 296"/>
                <a:gd name="T36" fmla="*/ 91 w 296"/>
                <a:gd name="T37" fmla="*/ 284 h 296"/>
                <a:gd name="T38" fmla="*/ 103 w 296"/>
                <a:gd name="T39" fmla="*/ 289 h 296"/>
                <a:gd name="T40" fmla="*/ 117 w 296"/>
                <a:gd name="T41" fmla="*/ 292 h 296"/>
                <a:gd name="T42" fmla="*/ 132 w 296"/>
                <a:gd name="T43" fmla="*/ 295 h 296"/>
                <a:gd name="T44" fmla="*/ 148 w 296"/>
                <a:gd name="T45" fmla="*/ 296 h 296"/>
                <a:gd name="T46" fmla="*/ 161 w 296"/>
                <a:gd name="T47" fmla="*/ 295 h 296"/>
                <a:gd name="T48" fmla="*/ 176 w 296"/>
                <a:gd name="T49" fmla="*/ 292 h 296"/>
                <a:gd name="T50" fmla="*/ 190 w 296"/>
                <a:gd name="T51" fmla="*/ 289 h 296"/>
                <a:gd name="T52" fmla="*/ 205 w 296"/>
                <a:gd name="T53" fmla="*/ 284 h 296"/>
                <a:gd name="T54" fmla="*/ 216 w 296"/>
                <a:gd name="T55" fmla="*/ 278 h 296"/>
                <a:gd name="T56" fmla="*/ 229 w 296"/>
                <a:gd name="T57" fmla="*/ 271 h 296"/>
                <a:gd name="T58" fmla="*/ 240 w 296"/>
                <a:gd name="T59" fmla="*/ 262 h 296"/>
                <a:gd name="T60" fmla="*/ 252 w 296"/>
                <a:gd name="T61" fmla="*/ 253 h 296"/>
                <a:gd name="T62" fmla="*/ 261 w 296"/>
                <a:gd name="T63" fmla="*/ 240 h 296"/>
                <a:gd name="T64" fmla="*/ 271 w 296"/>
                <a:gd name="T65" fmla="*/ 229 h 296"/>
                <a:gd name="T66" fmla="*/ 277 w 296"/>
                <a:gd name="T67" fmla="*/ 216 h 296"/>
                <a:gd name="T68" fmla="*/ 284 w 296"/>
                <a:gd name="T69" fmla="*/ 205 h 296"/>
                <a:gd name="T70" fmla="*/ 289 w 296"/>
                <a:gd name="T71" fmla="*/ 190 h 296"/>
                <a:gd name="T72" fmla="*/ 292 w 296"/>
                <a:gd name="T73" fmla="*/ 176 h 296"/>
                <a:gd name="T74" fmla="*/ 294 w 296"/>
                <a:gd name="T75" fmla="*/ 162 h 296"/>
                <a:gd name="T76" fmla="*/ 296 w 296"/>
                <a:gd name="T77" fmla="*/ 148 h 296"/>
                <a:gd name="T78" fmla="*/ 294 w 296"/>
                <a:gd name="T79" fmla="*/ 132 h 296"/>
                <a:gd name="T80" fmla="*/ 292 w 296"/>
                <a:gd name="T81" fmla="*/ 117 h 296"/>
                <a:gd name="T82" fmla="*/ 289 w 296"/>
                <a:gd name="T83" fmla="*/ 104 h 296"/>
                <a:gd name="T84" fmla="*/ 284 w 296"/>
                <a:gd name="T85" fmla="*/ 91 h 296"/>
                <a:gd name="T86" fmla="*/ 271 w 296"/>
                <a:gd name="T87" fmla="*/ 65 h 296"/>
                <a:gd name="T88" fmla="*/ 252 w 296"/>
                <a:gd name="T89" fmla="*/ 43 h 296"/>
                <a:gd name="T90" fmla="*/ 240 w 296"/>
                <a:gd name="T91" fmla="*/ 32 h 296"/>
                <a:gd name="T92" fmla="*/ 229 w 296"/>
                <a:gd name="T93" fmla="*/ 24 h 296"/>
                <a:gd name="T94" fmla="*/ 216 w 296"/>
                <a:gd name="T95" fmla="*/ 16 h 296"/>
                <a:gd name="T96" fmla="*/ 205 w 296"/>
                <a:gd name="T97" fmla="*/ 10 h 296"/>
                <a:gd name="T98" fmla="*/ 190 w 296"/>
                <a:gd name="T99" fmla="*/ 5 h 296"/>
                <a:gd name="T100" fmla="*/ 176 w 296"/>
                <a:gd name="T101" fmla="*/ 2 h 296"/>
                <a:gd name="T102" fmla="*/ 161 w 296"/>
                <a:gd name="T103" fmla="*/ 0 h 296"/>
                <a:gd name="T104" fmla="*/ 148 w 296"/>
                <a:gd name="T10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148" y="0"/>
                  </a:moveTo>
                  <a:lnTo>
                    <a:pt x="117" y="2"/>
                  </a:lnTo>
                  <a:lnTo>
                    <a:pt x="91" y="10"/>
                  </a:lnTo>
                  <a:lnTo>
                    <a:pt x="66" y="24"/>
                  </a:lnTo>
                  <a:lnTo>
                    <a:pt x="44" y="43"/>
                  </a:lnTo>
                  <a:lnTo>
                    <a:pt x="24" y="65"/>
                  </a:lnTo>
                  <a:lnTo>
                    <a:pt x="10" y="91"/>
                  </a:lnTo>
                  <a:lnTo>
                    <a:pt x="2" y="117"/>
                  </a:lnTo>
                  <a:lnTo>
                    <a:pt x="0" y="148"/>
                  </a:lnTo>
                  <a:lnTo>
                    <a:pt x="0" y="162"/>
                  </a:lnTo>
                  <a:lnTo>
                    <a:pt x="2" y="176"/>
                  </a:lnTo>
                  <a:lnTo>
                    <a:pt x="4" y="190"/>
                  </a:lnTo>
                  <a:lnTo>
                    <a:pt x="10" y="205"/>
                  </a:lnTo>
                  <a:lnTo>
                    <a:pt x="16" y="216"/>
                  </a:lnTo>
                  <a:lnTo>
                    <a:pt x="24" y="229"/>
                  </a:lnTo>
                  <a:lnTo>
                    <a:pt x="33" y="240"/>
                  </a:lnTo>
                  <a:lnTo>
                    <a:pt x="44" y="253"/>
                  </a:lnTo>
                  <a:lnTo>
                    <a:pt x="66" y="271"/>
                  </a:lnTo>
                  <a:lnTo>
                    <a:pt x="91" y="284"/>
                  </a:lnTo>
                  <a:lnTo>
                    <a:pt x="103" y="289"/>
                  </a:lnTo>
                  <a:lnTo>
                    <a:pt x="117" y="292"/>
                  </a:lnTo>
                  <a:lnTo>
                    <a:pt x="132" y="295"/>
                  </a:lnTo>
                  <a:lnTo>
                    <a:pt x="148" y="296"/>
                  </a:lnTo>
                  <a:lnTo>
                    <a:pt x="161" y="295"/>
                  </a:lnTo>
                  <a:lnTo>
                    <a:pt x="176" y="292"/>
                  </a:lnTo>
                  <a:lnTo>
                    <a:pt x="190" y="289"/>
                  </a:lnTo>
                  <a:lnTo>
                    <a:pt x="205" y="284"/>
                  </a:lnTo>
                  <a:lnTo>
                    <a:pt x="216" y="278"/>
                  </a:lnTo>
                  <a:lnTo>
                    <a:pt x="229" y="271"/>
                  </a:lnTo>
                  <a:lnTo>
                    <a:pt x="240" y="262"/>
                  </a:lnTo>
                  <a:lnTo>
                    <a:pt x="252" y="253"/>
                  </a:lnTo>
                  <a:lnTo>
                    <a:pt x="261" y="240"/>
                  </a:lnTo>
                  <a:lnTo>
                    <a:pt x="271" y="229"/>
                  </a:lnTo>
                  <a:lnTo>
                    <a:pt x="277" y="216"/>
                  </a:lnTo>
                  <a:lnTo>
                    <a:pt x="284" y="205"/>
                  </a:lnTo>
                  <a:lnTo>
                    <a:pt x="289" y="190"/>
                  </a:lnTo>
                  <a:lnTo>
                    <a:pt x="292" y="176"/>
                  </a:lnTo>
                  <a:lnTo>
                    <a:pt x="294" y="162"/>
                  </a:lnTo>
                  <a:lnTo>
                    <a:pt x="296" y="148"/>
                  </a:lnTo>
                  <a:lnTo>
                    <a:pt x="294" y="132"/>
                  </a:lnTo>
                  <a:lnTo>
                    <a:pt x="292" y="117"/>
                  </a:lnTo>
                  <a:lnTo>
                    <a:pt x="289" y="104"/>
                  </a:lnTo>
                  <a:lnTo>
                    <a:pt x="284" y="91"/>
                  </a:lnTo>
                  <a:lnTo>
                    <a:pt x="271" y="65"/>
                  </a:lnTo>
                  <a:lnTo>
                    <a:pt x="252" y="43"/>
                  </a:lnTo>
                  <a:lnTo>
                    <a:pt x="240" y="32"/>
                  </a:lnTo>
                  <a:lnTo>
                    <a:pt x="229" y="24"/>
                  </a:lnTo>
                  <a:lnTo>
                    <a:pt x="216" y="16"/>
                  </a:lnTo>
                  <a:lnTo>
                    <a:pt x="205" y="10"/>
                  </a:lnTo>
                  <a:lnTo>
                    <a:pt x="190" y="5"/>
                  </a:lnTo>
                  <a:lnTo>
                    <a:pt x="176" y="2"/>
                  </a:lnTo>
                  <a:lnTo>
                    <a:pt x="161" y="0"/>
                  </a:lnTo>
                  <a:lnTo>
                    <a:pt x="148" y="0"/>
                  </a:lnTo>
                  <a:close/>
                </a:path>
              </a:pathLst>
            </a:custGeom>
            <a:solidFill>
              <a:srgbClr val="91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2" name="Freeform 362">
              <a:extLst>
                <a:ext uri="{FF2B5EF4-FFF2-40B4-BE49-F238E27FC236}">
                  <a16:creationId xmlns:a16="http://schemas.microsoft.com/office/drawing/2014/main" id="{6B961BB1-D626-8AEB-1F98-39613280190A}"/>
                </a:ext>
              </a:extLst>
            </p:cNvPr>
            <p:cNvSpPr>
              <a:spLocks/>
            </p:cNvSpPr>
            <p:nvPr/>
          </p:nvSpPr>
          <p:spPr bwMode="auto">
            <a:xfrm>
              <a:off x="8684585" y="3688541"/>
              <a:ext cx="93663" cy="93662"/>
            </a:xfrm>
            <a:custGeom>
              <a:avLst/>
              <a:gdLst>
                <a:gd name="T0" fmla="*/ 148 w 296"/>
                <a:gd name="T1" fmla="*/ 0 h 296"/>
                <a:gd name="T2" fmla="*/ 117 w 296"/>
                <a:gd name="T3" fmla="*/ 2 h 296"/>
                <a:gd name="T4" fmla="*/ 91 w 296"/>
                <a:gd name="T5" fmla="*/ 10 h 296"/>
                <a:gd name="T6" fmla="*/ 66 w 296"/>
                <a:gd name="T7" fmla="*/ 24 h 296"/>
                <a:gd name="T8" fmla="*/ 45 w 296"/>
                <a:gd name="T9" fmla="*/ 43 h 296"/>
                <a:gd name="T10" fmla="*/ 24 w 296"/>
                <a:gd name="T11" fmla="*/ 65 h 296"/>
                <a:gd name="T12" fmla="*/ 11 w 296"/>
                <a:gd name="T13" fmla="*/ 91 h 296"/>
                <a:gd name="T14" fmla="*/ 3 w 296"/>
                <a:gd name="T15" fmla="*/ 117 h 296"/>
                <a:gd name="T16" fmla="*/ 0 w 296"/>
                <a:gd name="T17" fmla="*/ 148 h 296"/>
                <a:gd name="T18" fmla="*/ 0 w 296"/>
                <a:gd name="T19" fmla="*/ 162 h 296"/>
                <a:gd name="T20" fmla="*/ 3 w 296"/>
                <a:gd name="T21" fmla="*/ 177 h 296"/>
                <a:gd name="T22" fmla="*/ 5 w 296"/>
                <a:gd name="T23" fmla="*/ 190 h 296"/>
                <a:gd name="T24" fmla="*/ 11 w 296"/>
                <a:gd name="T25" fmla="*/ 205 h 296"/>
                <a:gd name="T26" fmla="*/ 16 w 296"/>
                <a:gd name="T27" fmla="*/ 216 h 296"/>
                <a:gd name="T28" fmla="*/ 24 w 296"/>
                <a:gd name="T29" fmla="*/ 229 h 296"/>
                <a:gd name="T30" fmla="*/ 33 w 296"/>
                <a:gd name="T31" fmla="*/ 240 h 296"/>
                <a:gd name="T32" fmla="*/ 45 w 296"/>
                <a:gd name="T33" fmla="*/ 253 h 296"/>
                <a:gd name="T34" fmla="*/ 66 w 296"/>
                <a:gd name="T35" fmla="*/ 271 h 296"/>
                <a:gd name="T36" fmla="*/ 91 w 296"/>
                <a:gd name="T37" fmla="*/ 285 h 296"/>
                <a:gd name="T38" fmla="*/ 104 w 296"/>
                <a:gd name="T39" fmla="*/ 289 h 296"/>
                <a:gd name="T40" fmla="*/ 117 w 296"/>
                <a:gd name="T41" fmla="*/ 293 h 296"/>
                <a:gd name="T42" fmla="*/ 132 w 296"/>
                <a:gd name="T43" fmla="*/ 295 h 296"/>
                <a:gd name="T44" fmla="*/ 148 w 296"/>
                <a:gd name="T45" fmla="*/ 296 h 296"/>
                <a:gd name="T46" fmla="*/ 162 w 296"/>
                <a:gd name="T47" fmla="*/ 295 h 296"/>
                <a:gd name="T48" fmla="*/ 177 w 296"/>
                <a:gd name="T49" fmla="*/ 293 h 296"/>
                <a:gd name="T50" fmla="*/ 190 w 296"/>
                <a:gd name="T51" fmla="*/ 289 h 296"/>
                <a:gd name="T52" fmla="*/ 205 w 296"/>
                <a:gd name="T53" fmla="*/ 285 h 296"/>
                <a:gd name="T54" fmla="*/ 216 w 296"/>
                <a:gd name="T55" fmla="*/ 278 h 296"/>
                <a:gd name="T56" fmla="*/ 229 w 296"/>
                <a:gd name="T57" fmla="*/ 271 h 296"/>
                <a:gd name="T58" fmla="*/ 240 w 296"/>
                <a:gd name="T59" fmla="*/ 262 h 296"/>
                <a:gd name="T60" fmla="*/ 253 w 296"/>
                <a:gd name="T61" fmla="*/ 253 h 296"/>
                <a:gd name="T62" fmla="*/ 262 w 296"/>
                <a:gd name="T63" fmla="*/ 240 h 296"/>
                <a:gd name="T64" fmla="*/ 271 w 296"/>
                <a:gd name="T65" fmla="*/ 229 h 296"/>
                <a:gd name="T66" fmla="*/ 278 w 296"/>
                <a:gd name="T67" fmla="*/ 216 h 296"/>
                <a:gd name="T68" fmla="*/ 285 w 296"/>
                <a:gd name="T69" fmla="*/ 205 h 296"/>
                <a:gd name="T70" fmla="*/ 289 w 296"/>
                <a:gd name="T71" fmla="*/ 190 h 296"/>
                <a:gd name="T72" fmla="*/ 293 w 296"/>
                <a:gd name="T73" fmla="*/ 177 h 296"/>
                <a:gd name="T74" fmla="*/ 295 w 296"/>
                <a:gd name="T75" fmla="*/ 162 h 296"/>
                <a:gd name="T76" fmla="*/ 296 w 296"/>
                <a:gd name="T77" fmla="*/ 148 h 296"/>
                <a:gd name="T78" fmla="*/ 295 w 296"/>
                <a:gd name="T79" fmla="*/ 132 h 296"/>
                <a:gd name="T80" fmla="*/ 293 w 296"/>
                <a:gd name="T81" fmla="*/ 117 h 296"/>
                <a:gd name="T82" fmla="*/ 289 w 296"/>
                <a:gd name="T83" fmla="*/ 104 h 296"/>
                <a:gd name="T84" fmla="*/ 285 w 296"/>
                <a:gd name="T85" fmla="*/ 91 h 296"/>
                <a:gd name="T86" fmla="*/ 271 w 296"/>
                <a:gd name="T87" fmla="*/ 65 h 296"/>
                <a:gd name="T88" fmla="*/ 253 w 296"/>
                <a:gd name="T89" fmla="*/ 43 h 296"/>
                <a:gd name="T90" fmla="*/ 240 w 296"/>
                <a:gd name="T91" fmla="*/ 32 h 296"/>
                <a:gd name="T92" fmla="*/ 229 w 296"/>
                <a:gd name="T93" fmla="*/ 24 h 296"/>
                <a:gd name="T94" fmla="*/ 216 w 296"/>
                <a:gd name="T95" fmla="*/ 16 h 296"/>
                <a:gd name="T96" fmla="*/ 205 w 296"/>
                <a:gd name="T97" fmla="*/ 10 h 296"/>
                <a:gd name="T98" fmla="*/ 190 w 296"/>
                <a:gd name="T99" fmla="*/ 5 h 296"/>
                <a:gd name="T100" fmla="*/ 177 w 296"/>
                <a:gd name="T101" fmla="*/ 2 h 296"/>
                <a:gd name="T102" fmla="*/ 162 w 296"/>
                <a:gd name="T103" fmla="*/ 0 h 296"/>
                <a:gd name="T104" fmla="*/ 148 w 296"/>
                <a:gd name="T10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148" y="0"/>
                  </a:moveTo>
                  <a:lnTo>
                    <a:pt x="117" y="2"/>
                  </a:lnTo>
                  <a:lnTo>
                    <a:pt x="91" y="10"/>
                  </a:lnTo>
                  <a:lnTo>
                    <a:pt x="66" y="24"/>
                  </a:lnTo>
                  <a:lnTo>
                    <a:pt x="45" y="43"/>
                  </a:lnTo>
                  <a:lnTo>
                    <a:pt x="24" y="65"/>
                  </a:lnTo>
                  <a:lnTo>
                    <a:pt x="11" y="91"/>
                  </a:lnTo>
                  <a:lnTo>
                    <a:pt x="3" y="117"/>
                  </a:lnTo>
                  <a:lnTo>
                    <a:pt x="0" y="148"/>
                  </a:lnTo>
                  <a:lnTo>
                    <a:pt x="0" y="162"/>
                  </a:lnTo>
                  <a:lnTo>
                    <a:pt x="3" y="177"/>
                  </a:lnTo>
                  <a:lnTo>
                    <a:pt x="5" y="190"/>
                  </a:lnTo>
                  <a:lnTo>
                    <a:pt x="11" y="205"/>
                  </a:lnTo>
                  <a:lnTo>
                    <a:pt x="16" y="216"/>
                  </a:lnTo>
                  <a:lnTo>
                    <a:pt x="24" y="229"/>
                  </a:lnTo>
                  <a:lnTo>
                    <a:pt x="33" y="240"/>
                  </a:lnTo>
                  <a:lnTo>
                    <a:pt x="45" y="253"/>
                  </a:lnTo>
                  <a:lnTo>
                    <a:pt x="66" y="271"/>
                  </a:lnTo>
                  <a:lnTo>
                    <a:pt x="91" y="285"/>
                  </a:lnTo>
                  <a:lnTo>
                    <a:pt x="104" y="289"/>
                  </a:lnTo>
                  <a:lnTo>
                    <a:pt x="117" y="293"/>
                  </a:lnTo>
                  <a:lnTo>
                    <a:pt x="132" y="295"/>
                  </a:lnTo>
                  <a:lnTo>
                    <a:pt x="148" y="296"/>
                  </a:lnTo>
                  <a:lnTo>
                    <a:pt x="162" y="295"/>
                  </a:lnTo>
                  <a:lnTo>
                    <a:pt x="177" y="293"/>
                  </a:lnTo>
                  <a:lnTo>
                    <a:pt x="190" y="289"/>
                  </a:lnTo>
                  <a:lnTo>
                    <a:pt x="205" y="285"/>
                  </a:lnTo>
                  <a:lnTo>
                    <a:pt x="216" y="278"/>
                  </a:lnTo>
                  <a:lnTo>
                    <a:pt x="229" y="271"/>
                  </a:lnTo>
                  <a:lnTo>
                    <a:pt x="240" y="262"/>
                  </a:lnTo>
                  <a:lnTo>
                    <a:pt x="253" y="253"/>
                  </a:lnTo>
                  <a:lnTo>
                    <a:pt x="262" y="240"/>
                  </a:lnTo>
                  <a:lnTo>
                    <a:pt x="271" y="229"/>
                  </a:lnTo>
                  <a:lnTo>
                    <a:pt x="278" y="216"/>
                  </a:lnTo>
                  <a:lnTo>
                    <a:pt x="285" y="205"/>
                  </a:lnTo>
                  <a:lnTo>
                    <a:pt x="289" y="190"/>
                  </a:lnTo>
                  <a:lnTo>
                    <a:pt x="293" y="177"/>
                  </a:lnTo>
                  <a:lnTo>
                    <a:pt x="295" y="162"/>
                  </a:lnTo>
                  <a:lnTo>
                    <a:pt x="296" y="148"/>
                  </a:lnTo>
                  <a:lnTo>
                    <a:pt x="295" y="132"/>
                  </a:lnTo>
                  <a:lnTo>
                    <a:pt x="293" y="117"/>
                  </a:lnTo>
                  <a:lnTo>
                    <a:pt x="289" y="104"/>
                  </a:lnTo>
                  <a:lnTo>
                    <a:pt x="285" y="91"/>
                  </a:lnTo>
                  <a:lnTo>
                    <a:pt x="271" y="65"/>
                  </a:lnTo>
                  <a:lnTo>
                    <a:pt x="253" y="43"/>
                  </a:lnTo>
                  <a:lnTo>
                    <a:pt x="240" y="32"/>
                  </a:lnTo>
                  <a:lnTo>
                    <a:pt x="229" y="24"/>
                  </a:lnTo>
                  <a:lnTo>
                    <a:pt x="216" y="16"/>
                  </a:lnTo>
                  <a:lnTo>
                    <a:pt x="205" y="10"/>
                  </a:lnTo>
                  <a:lnTo>
                    <a:pt x="190" y="5"/>
                  </a:lnTo>
                  <a:lnTo>
                    <a:pt x="177" y="2"/>
                  </a:lnTo>
                  <a:lnTo>
                    <a:pt x="162" y="0"/>
                  </a:lnTo>
                  <a:lnTo>
                    <a:pt x="148" y="0"/>
                  </a:lnTo>
                  <a:close/>
                </a:path>
              </a:pathLst>
            </a:custGeom>
            <a:solidFill>
              <a:srgbClr val="91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3" name="Freeform 363">
              <a:extLst>
                <a:ext uri="{FF2B5EF4-FFF2-40B4-BE49-F238E27FC236}">
                  <a16:creationId xmlns:a16="http://schemas.microsoft.com/office/drawing/2014/main" id="{C6174EAA-C8F5-983D-CEBB-92340947DCEF}"/>
                </a:ext>
              </a:extLst>
            </p:cNvPr>
            <p:cNvSpPr>
              <a:spLocks/>
            </p:cNvSpPr>
            <p:nvPr/>
          </p:nvSpPr>
          <p:spPr bwMode="auto">
            <a:xfrm>
              <a:off x="8921123" y="3694891"/>
              <a:ext cx="93663" cy="95250"/>
            </a:xfrm>
            <a:custGeom>
              <a:avLst/>
              <a:gdLst>
                <a:gd name="T0" fmla="*/ 148 w 296"/>
                <a:gd name="T1" fmla="*/ 0 h 296"/>
                <a:gd name="T2" fmla="*/ 117 w 296"/>
                <a:gd name="T3" fmla="*/ 2 h 296"/>
                <a:gd name="T4" fmla="*/ 91 w 296"/>
                <a:gd name="T5" fmla="*/ 10 h 296"/>
                <a:gd name="T6" fmla="*/ 66 w 296"/>
                <a:gd name="T7" fmla="*/ 24 h 296"/>
                <a:gd name="T8" fmla="*/ 45 w 296"/>
                <a:gd name="T9" fmla="*/ 43 h 296"/>
                <a:gd name="T10" fmla="*/ 24 w 296"/>
                <a:gd name="T11" fmla="*/ 65 h 296"/>
                <a:gd name="T12" fmla="*/ 10 w 296"/>
                <a:gd name="T13" fmla="*/ 91 h 296"/>
                <a:gd name="T14" fmla="*/ 2 w 296"/>
                <a:gd name="T15" fmla="*/ 117 h 296"/>
                <a:gd name="T16" fmla="*/ 0 w 296"/>
                <a:gd name="T17" fmla="*/ 148 h 296"/>
                <a:gd name="T18" fmla="*/ 0 w 296"/>
                <a:gd name="T19" fmla="*/ 162 h 296"/>
                <a:gd name="T20" fmla="*/ 2 w 296"/>
                <a:gd name="T21" fmla="*/ 176 h 296"/>
                <a:gd name="T22" fmla="*/ 5 w 296"/>
                <a:gd name="T23" fmla="*/ 190 h 296"/>
                <a:gd name="T24" fmla="*/ 10 w 296"/>
                <a:gd name="T25" fmla="*/ 205 h 296"/>
                <a:gd name="T26" fmla="*/ 16 w 296"/>
                <a:gd name="T27" fmla="*/ 216 h 296"/>
                <a:gd name="T28" fmla="*/ 24 w 296"/>
                <a:gd name="T29" fmla="*/ 229 h 296"/>
                <a:gd name="T30" fmla="*/ 33 w 296"/>
                <a:gd name="T31" fmla="*/ 240 h 296"/>
                <a:gd name="T32" fmla="*/ 45 w 296"/>
                <a:gd name="T33" fmla="*/ 253 h 296"/>
                <a:gd name="T34" fmla="*/ 66 w 296"/>
                <a:gd name="T35" fmla="*/ 271 h 296"/>
                <a:gd name="T36" fmla="*/ 91 w 296"/>
                <a:gd name="T37" fmla="*/ 285 h 296"/>
                <a:gd name="T38" fmla="*/ 104 w 296"/>
                <a:gd name="T39" fmla="*/ 289 h 296"/>
                <a:gd name="T40" fmla="*/ 117 w 296"/>
                <a:gd name="T41" fmla="*/ 293 h 296"/>
                <a:gd name="T42" fmla="*/ 132 w 296"/>
                <a:gd name="T43" fmla="*/ 295 h 296"/>
                <a:gd name="T44" fmla="*/ 148 w 296"/>
                <a:gd name="T45" fmla="*/ 296 h 296"/>
                <a:gd name="T46" fmla="*/ 162 w 296"/>
                <a:gd name="T47" fmla="*/ 295 h 296"/>
                <a:gd name="T48" fmla="*/ 176 w 296"/>
                <a:gd name="T49" fmla="*/ 293 h 296"/>
                <a:gd name="T50" fmla="*/ 190 w 296"/>
                <a:gd name="T51" fmla="*/ 289 h 296"/>
                <a:gd name="T52" fmla="*/ 205 w 296"/>
                <a:gd name="T53" fmla="*/ 285 h 296"/>
                <a:gd name="T54" fmla="*/ 216 w 296"/>
                <a:gd name="T55" fmla="*/ 278 h 296"/>
                <a:gd name="T56" fmla="*/ 229 w 296"/>
                <a:gd name="T57" fmla="*/ 271 h 296"/>
                <a:gd name="T58" fmla="*/ 240 w 296"/>
                <a:gd name="T59" fmla="*/ 262 h 296"/>
                <a:gd name="T60" fmla="*/ 253 w 296"/>
                <a:gd name="T61" fmla="*/ 253 h 296"/>
                <a:gd name="T62" fmla="*/ 262 w 296"/>
                <a:gd name="T63" fmla="*/ 240 h 296"/>
                <a:gd name="T64" fmla="*/ 271 w 296"/>
                <a:gd name="T65" fmla="*/ 229 h 296"/>
                <a:gd name="T66" fmla="*/ 278 w 296"/>
                <a:gd name="T67" fmla="*/ 216 h 296"/>
                <a:gd name="T68" fmla="*/ 284 w 296"/>
                <a:gd name="T69" fmla="*/ 205 h 296"/>
                <a:gd name="T70" fmla="*/ 289 w 296"/>
                <a:gd name="T71" fmla="*/ 190 h 296"/>
                <a:gd name="T72" fmla="*/ 292 w 296"/>
                <a:gd name="T73" fmla="*/ 176 h 296"/>
                <a:gd name="T74" fmla="*/ 295 w 296"/>
                <a:gd name="T75" fmla="*/ 162 h 296"/>
                <a:gd name="T76" fmla="*/ 296 w 296"/>
                <a:gd name="T77" fmla="*/ 148 h 296"/>
                <a:gd name="T78" fmla="*/ 295 w 296"/>
                <a:gd name="T79" fmla="*/ 132 h 296"/>
                <a:gd name="T80" fmla="*/ 292 w 296"/>
                <a:gd name="T81" fmla="*/ 117 h 296"/>
                <a:gd name="T82" fmla="*/ 289 w 296"/>
                <a:gd name="T83" fmla="*/ 104 h 296"/>
                <a:gd name="T84" fmla="*/ 284 w 296"/>
                <a:gd name="T85" fmla="*/ 91 h 296"/>
                <a:gd name="T86" fmla="*/ 271 w 296"/>
                <a:gd name="T87" fmla="*/ 65 h 296"/>
                <a:gd name="T88" fmla="*/ 253 w 296"/>
                <a:gd name="T89" fmla="*/ 43 h 296"/>
                <a:gd name="T90" fmla="*/ 240 w 296"/>
                <a:gd name="T91" fmla="*/ 32 h 296"/>
                <a:gd name="T92" fmla="*/ 229 w 296"/>
                <a:gd name="T93" fmla="*/ 24 h 296"/>
                <a:gd name="T94" fmla="*/ 216 w 296"/>
                <a:gd name="T95" fmla="*/ 16 h 296"/>
                <a:gd name="T96" fmla="*/ 205 w 296"/>
                <a:gd name="T97" fmla="*/ 10 h 296"/>
                <a:gd name="T98" fmla="*/ 190 w 296"/>
                <a:gd name="T99" fmla="*/ 5 h 296"/>
                <a:gd name="T100" fmla="*/ 176 w 296"/>
                <a:gd name="T101" fmla="*/ 2 h 296"/>
                <a:gd name="T102" fmla="*/ 162 w 296"/>
                <a:gd name="T103" fmla="*/ 0 h 296"/>
                <a:gd name="T104" fmla="*/ 148 w 296"/>
                <a:gd name="T10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148" y="0"/>
                  </a:moveTo>
                  <a:lnTo>
                    <a:pt x="117" y="2"/>
                  </a:lnTo>
                  <a:lnTo>
                    <a:pt x="91" y="10"/>
                  </a:lnTo>
                  <a:lnTo>
                    <a:pt x="66" y="24"/>
                  </a:lnTo>
                  <a:lnTo>
                    <a:pt x="45" y="43"/>
                  </a:lnTo>
                  <a:lnTo>
                    <a:pt x="24" y="65"/>
                  </a:lnTo>
                  <a:lnTo>
                    <a:pt x="10" y="91"/>
                  </a:lnTo>
                  <a:lnTo>
                    <a:pt x="2" y="117"/>
                  </a:lnTo>
                  <a:lnTo>
                    <a:pt x="0" y="148"/>
                  </a:lnTo>
                  <a:lnTo>
                    <a:pt x="0" y="162"/>
                  </a:lnTo>
                  <a:lnTo>
                    <a:pt x="2" y="176"/>
                  </a:lnTo>
                  <a:lnTo>
                    <a:pt x="5" y="190"/>
                  </a:lnTo>
                  <a:lnTo>
                    <a:pt x="10" y="205"/>
                  </a:lnTo>
                  <a:lnTo>
                    <a:pt x="16" y="216"/>
                  </a:lnTo>
                  <a:lnTo>
                    <a:pt x="24" y="229"/>
                  </a:lnTo>
                  <a:lnTo>
                    <a:pt x="33" y="240"/>
                  </a:lnTo>
                  <a:lnTo>
                    <a:pt x="45" y="253"/>
                  </a:lnTo>
                  <a:lnTo>
                    <a:pt x="66" y="271"/>
                  </a:lnTo>
                  <a:lnTo>
                    <a:pt x="91" y="285"/>
                  </a:lnTo>
                  <a:lnTo>
                    <a:pt x="104" y="289"/>
                  </a:lnTo>
                  <a:lnTo>
                    <a:pt x="117" y="293"/>
                  </a:lnTo>
                  <a:lnTo>
                    <a:pt x="132" y="295"/>
                  </a:lnTo>
                  <a:lnTo>
                    <a:pt x="148" y="296"/>
                  </a:lnTo>
                  <a:lnTo>
                    <a:pt x="162" y="295"/>
                  </a:lnTo>
                  <a:lnTo>
                    <a:pt x="176" y="293"/>
                  </a:lnTo>
                  <a:lnTo>
                    <a:pt x="190" y="289"/>
                  </a:lnTo>
                  <a:lnTo>
                    <a:pt x="205" y="285"/>
                  </a:lnTo>
                  <a:lnTo>
                    <a:pt x="216" y="278"/>
                  </a:lnTo>
                  <a:lnTo>
                    <a:pt x="229" y="271"/>
                  </a:lnTo>
                  <a:lnTo>
                    <a:pt x="240" y="262"/>
                  </a:lnTo>
                  <a:lnTo>
                    <a:pt x="253" y="253"/>
                  </a:lnTo>
                  <a:lnTo>
                    <a:pt x="262" y="240"/>
                  </a:lnTo>
                  <a:lnTo>
                    <a:pt x="271" y="229"/>
                  </a:lnTo>
                  <a:lnTo>
                    <a:pt x="278" y="216"/>
                  </a:lnTo>
                  <a:lnTo>
                    <a:pt x="284" y="205"/>
                  </a:lnTo>
                  <a:lnTo>
                    <a:pt x="289" y="190"/>
                  </a:lnTo>
                  <a:lnTo>
                    <a:pt x="292" y="176"/>
                  </a:lnTo>
                  <a:lnTo>
                    <a:pt x="295" y="162"/>
                  </a:lnTo>
                  <a:lnTo>
                    <a:pt x="296" y="148"/>
                  </a:lnTo>
                  <a:lnTo>
                    <a:pt x="295" y="132"/>
                  </a:lnTo>
                  <a:lnTo>
                    <a:pt x="292" y="117"/>
                  </a:lnTo>
                  <a:lnTo>
                    <a:pt x="289" y="104"/>
                  </a:lnTo>
                  <a:lnTo>
                    <a:pt x="284" y="91"/>
                  </a:lnTo>
                  <a:lnTo>
                    <a:pt x="271" y="65"/>
                  </a:lnTo>
                  <a:lnTo>
                    <a:pt x="253" y="43"/>
                  </a:lnTo>
                  <a:lnTo>
                    <a:pt x="240" y="32"/>
                  </a:lnTo>
                  <a:lnTo>
                    <a:pt x="229" y="24"/>
                  </a:lnTo>
                  <a:lnTo>
                    <a:pt x="216" y="16"/>
                  </a:lnTo>
                  <a:lnTo>
                    <a:pt x="205" y="10"/>
                  </a:lnTo>
                  <a:lnTo>
                    <a:pt x="190" y="5"/>
                  </a:lnTo>
                  <a:lnTo>
                    <a:pt x="176" y="2"/>
                  </a:lnTo>
                  <a:lnTo>
                    <a:pt x="162" y="0"/>
                  </a:lnTo>
                  <a:lnTo>
                    <a:pt x="148" y="0"/>
                  </a:lnTo>
                  <a:close/>
                </a:path>
              </a:pathLst>
            </a:custGeom>
            <a:solidFill>
              <a:srgbClr val="91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4" name="Freeform 364">
              <a:extLst>
                <a:ext uri="{FF2B5EF4-FFF2-40B4-BE49-F238E27FC236}">
                  <a16:creationId xmlns:a16="http://schemas.microsoft.com/office/drawing/2014/main" id="{E48099E7-65ED-7AB9-BFE2-6213DD76B1DE}"/>
                </a:ext>
              </a:extLst>
            </p:cNvPr>
            <p:cNvSpPr>
              <a:spLocks/>
            </p:cNvSpPr>
            <p:nvPr/>
          </p:nvSpPr>
          <p:spPr bwMode="auto">
            <a:xfrm>
              <a:off x="9165598" y="3734579"/>
              <a:ext cx="93663" cy="95250"/>
            </a:xfrm>
            <a:custGeom>
              <a:avLst/>
              <a:gdLst>
                <a:gd name="T0" fmla="*/ 148 w 295"/>
                <a:gd name="T1" fmla="*/ 0 h 296"/>
                <a:gd name="T2" fmla="*/ 117 w 295"/>
                <a:gd name="T3" fmla="*/ 3 h 296"/>
                <a:gd name="T4" fmla="*/ 91 w 295"/>
                <a:gd name="T5" fmla="*/ 11 h 296"/>
                <a:gd name="T6" fmla="*/ 66 w 295"/>
                <a:gd name="T7" fmla="*/ 24 h 296"/>
                <a:gd name="T8" fmla="*/ 44 w 295"/>
                <a:gd name="T9" fmla="*/ 44 h 296"/>
                <a:gd name="T10" fmla="*/ 24 w 295"/>
                <a:gd name="T11" fmla="*/ 65 h 296"/>
                <a:gd name="T12" fmla="*/ 10 w 295"/>
                <a:gd name="T13" fmla="*/ 91 h 296"/>
                <a:gd name="T14" fmla="*/ 2 w 295"/>
                <a:gd name="T15" fmla="*/ 117 h 296"/>
                <a:gd name="T16" fmla="*/ 0 w 295"/>
                <a:gd name="T17" fmla="*/ 148 h 296"/>
                <a:gd name="T18" fmla="*/ 0 w 295"/>
                <a:gd name="T19" fmla="*/ 162 h 296"/>
                <a:gd name="T20" fmla="*/ 2 w 295"/>
                <a:gd name="T21" fmla="*/ 177 h 296"/>
                <a:gd name="T22" fmla="*/ 4 w 295"/>
                <a:gd name="T23" fmla="*/ 190 h 296"/>
                <a:gd name="T24" fmla="*/ 10 w 295"/>
                <a:gd name="T25" fmla="*/ 205 h 296"/>
                <a:gd name="T26" fmla="*/ 16 w 295"/>
                <a:gd name="T27" fmla="*/ 216 h 296"/>
                <a:gd name="T28" fmla="*/ 24 w 295"/>
                <a:gd name="T29" fmla="*/ 229 h 296"/>
                <a:gd name="T30" fmla="*/ 33 w 295"/>
                <a:gd name="T31" fmla="*/ 240 h 296"/>
                <a:gd name="T32" fmla="*/ 44 w 295"/>
                <a:gd name="T33" fmla="*/ 253 h 296"/>
                <a:gd name="T34" fmla="*/ 66 w 295"/>
                <a:gd name="T35" fmla="*/ 271 h 296"/>
                <a:gd name="T36" fmla="*/ 91 w 295"/>
                <a:gd name="T37" fmla="*/ 285 h 296"/>
                <a:gd name="T38" fmla="*/ 103 w 295"/>
                <a:gd name="T39" fmla="*/ 289 h 296"/>
                <a:gd name="T40" fmla="*/ 117 w 295"/>
                <a:gd name="T41" fmla="*/ 293 h 296"/>
                <a:gd name="T42" fmla="*/ 132 w 295"/>
                <a:gd name="T43" fmla="*/ 295 h 296"/>
                <a:gd name="T44" fmla="*/ 148 w 295"/>
                <a:gd name="T45" fmla="*/ 296 h 296"/>
                <a:gd name="T46" fmla="*/ 161 w 295"/>
                <a:gd name="T47" fmla="*/ 295 h 296"/>
                <a:gd name="T48" fmla="*/ 176 w 295"/>
                <a:gd name="T49" fmla="*/ 293 h 296"/>
                <a:gd name="T50" fmla="*/ 190 w 295"/>
                <a:gd name="T51" fmla="*/ 289 h 296"/>
                <a:gd name="T52" fmla="*/ 205 w 295"/>
                <a:gd name="T53" fmla="*/ 285 h 296"/>
                <a:gd name="T54" fmla="*/ 216 w 295"/>
                <a:gd name="T55" fmla="*/ 278 h 296"/>
                <a:gd name="T56" fmla="*/ 228 w 295"/>
                <a:gd name="T57" fmla="*/ 271 h 296"/>
                <a:gd name="T58" fmla="*/ 240 w 295"/>
                <a:gd name="T59" fmla="*/ 262 h 296"/>
                <a:gd name="T60" fmla="*/ 252 w 295"/>
                <a:gd name="T61" fmla="*/ 253 h 296"/>
                <a:gd name="T62" fmla="*/ 261 w 295"/>
                <a:gd name="T63" fmla="*/ 240 h 296"/>
                <a:gd name="T64" fmla="*/ 270 w 295"/>
                <a:gd name="T65" fmla="*/ 229 h 296"/>
                <a:gd name="T66" fmla="*/ 277 w 295"/>
                <a:gd name="T67" fmla="*/ 216 h 296"/>
                <a:gd name="T68" fmla="*/ 284 w 295"/>
                <a:gd name="T69" fmla="*/ 205 h 296"/>
                <a:gd name="T70" fmla="*/ 289 w 295"/>
                <a:gd name="T71" fmla="*/ 190 h 296"/>
                <a:gd name="T72" fmla="*/ 292 w 295"/>
                <a:gd name="T73" fmla="*/ 177 h 296"/>
                <a:gd name="T74" fmla="*/ 294 w 295"/>
                <a:gd name="T75" fmla="*/ 162 h 296"/>
                <a:gd name="T76" fmla="*/ 295 w 295"/>
                <a:gd name="T77" fmla="*/ 148 h 296"/>
                <a:gd name="T78" fmla="*/ 294 w 295"/>
                <a:gd name="T79" fmla="*/ 132 h 296"/>
                <a:gd name="T80" fmla="*/ 292 w 295"/>
                <a:gd name="T81" fmla="*/ 117 h 296"/>
                <a:gd name="T82" fmla="*/ 289 w 295"/>
                <a:gd name="T83" fmla="*/ 104 h 296"/>
                <a:gd name="T84" fmla="*/ 284 w 295"/>
                <a:gd name="T85" fmla="*/ 91 h 296"/>
                <a:gd name="T86" fmla="*/ 270 w 295"/>
                <a:gd name="T87" fmla="*/ 65 h 296"/>
                <a:gd name="T88" fmla="*/ 252 w 295"/>
                <a:gd name="T89" fmla="*/ 44 h 296"/>
                <a:gd name="T90" fmla="*/ 240 w 295"/>
                <a:gd name="T91" fmla="*/ 32 h 296"/>
                <a:gd name="T92" fmla="*/ 228 w 295"/>
                <a:gd name="T93" fmla="*/ 24 h 296"/>
                <a:gd name="T94" fmla="*/ 216 w 295"/>
                <a:gd name="T95" fmla="*/ 16 h 296"/>
                <a:gd name="T96" fmla="*/ 205 w 295"/>
                <a:gd name="T97" fmla="*/ 11 h 296"/>
                <a:gd name="T98" fmla="*/ 190 w 295"/>
                <a:gd name="T99" fmla="*/ 5 h 296"/>
                <a:gd name="T100" fmla="*/ 176 w 295"/>
                <a:gd name="T101" fmla="*/ 3 h 296"/>
                <a:gd name="T102" fmla="*/ 161 w 295"/>
                <a:gd name="T103" fmla="*/ 0 h 296"/>
                <a:gd name="T104" fmla="*/ 148 w 295"/>
                <a:gd name="T10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148" y="0"/>
                  </a:moveTo>
                  <a:lnTo>
                    <a:pt x="117" y="3"/>
                  </a:lnTo>
                  <a:lnTo>
                    <a:pt x="91" y="11"/>
                  </a:lnTo>
                  <a:lnTo>
                    <a:pt x="66" y="24"/>
                  </a:lnTo>
                  <a:lnTo>
                    <a:pt x="44" y="44"/>
                  </a:lnTo>
                  <a:lnTo>
                    <a:pt x="24" y="65"/>
                  </a:lnTo>
                  <a:lnTo>
                    <a:pt x="10" y="91"/>
                  </a:lnTo>
                  <a:lnTo>
                    <a:pt x="2" y="117"/>
                  </a:lnTo>
                  <a:lnTo>
                    <a:pt x="0" y="148"/>
                  </a:lnTo>
                  <a:lnTo>
                    <a:pt x="0" y="162"/>
                  </a:lnTo>
                  <a:lnTo>
                    <a:pt x="2" y="177"/>
                  </a:lnTo>
                  <a:lnTo>
                    <a:pt x="4" y="190"/>
                  </a:lnTo>
                  <a:lnTo>
                    <a:pt x="10" y="205"/>
                  </a:lnTo>
                  <a:lnTo>
                    <a:pt x="16" y="216"/>
                  </a:lnTo>
                  <a:lnTo>
                    <a:pt x="24" y="229"/>
                  </a:lnTo>
                  <a:lnTo>
                    <a:pt x="33" y="240"/>
                  </a:lnTo>
                  <a:lnTo>
                    <a:pt x="44" y="253"/>
                  </a:lnTo>
                  <a:lnTo>
                    <a:pt x="66" y="271"/>
                  </a:lnTo>
                  <a:lnTo>
                    <a:pt x="91" y="285"/>
                  </a:lnTo>
                  <a:lnTo>
                    <a:pt x="103" y="289"/>
                  </a:lnTo>
                  <a:lnTo>
                    <a:pt x="117" y="293"/>
                  </a:lnTo>
                  <a:lnTo>
                    <a:pt x="132" y="295"/>
                  </a:lnTo>
                  <a:lnTo>
                    <a:pt x="148" y="296"/>
                  </a:lnTo>
                  <a:lnTo>
                    <a:pt x="161" y="295"/>
                  </a:lnTo>
                  <a:lnTo>
                    <a:pt x="176" y="293"/>
                  </a:lnTo>
                  <a:lnTo>
                    <a:pt x="190" y="289"/>
                  </a:lnTo>
                  <a:lnTo>
                    <a:pt x="205" y="285"/>
                  </a:lnTo>
                  <a:lnTo>
                    <a:pt x="216" y="278"/>
                  </a:lnTo>
                  <a:lnTo>
                    <a:pt x="228" y="271"/>
                  </a:lnTo>
                  <a:lnTo>
                    <a:pt x="240" y="262"/>
                  </a:lnTo>
                  <a:lnTo>
                    <a:pt x="252" y="253"/>
                  </a:lnTo>
                  <a:lnTo>
                    <a:pt x="261" y="240"/>
                  </a:lnTo>
                  <a:lnTo>
                    <a:pt x="270" y="229"/>
                  </a:lnTo>
                  <a:lnTo>
                    <a:pt x="277" y="216"/>
                  </a:lnTo>
                  <a:lnTo>
                    <a:pt x="284" y="205"/>
                  </a:lnTo>
                  <a:lnTo>
                    <a:pt x="289" y="190"/>
                  </a:lnTo>
                  <a:lnTo>
                    <a:pt x="292" y="177"/>
                  </a:lnTo>
                  <a:lnTo>
                    <a:pt x="294" y="162"/>
                  </a:lnTo>
                  <a:lnTo>
                    <a:pt x="295" y="148"/>
                  </a:lnTo>
                  <a:lnTo>
                    <a:pt x="294" y="132"/>
                  </a:lnTo>
                  <a:lnTo>
                    <a:pt x="292" y="117"/>
                  </a:lnTo>
                  <a:lnTo>
                    <a:pt x="289" y="104"/>
                  </a:lnTo>
                  <a:lnTo>
                    <a:pt x="284" y="91"/>
                  </a:lnTo>
                  <a:lnTo>
                    <a:pt x="270" y="65"/>
                  </a:lnTo>
                  <a:lnTo>
                    <a:pt x="252" y="44"/>
                  </a:lnTo>
                  <a:lnTo>
                    <a:pt x="240" y="32"/>
                  </a:lnTo>
                  <a:lnTo>
                    <a:pt x="228" y="24"/>
                  </a:lnTo>
                  <a:lnTo>
                    <a:pt x="216" y="16"/>
                  </a:lnTo>
                  <a:lnTo>
                    <a:pt x="205" y="11"/>
                  </a:lnTo>
                  <a:lnTo>
                    <a:pt x="190" y="5"/>
                  </a:lnTo>
                  <a:lnTo>
                    <a:pt x="176" y="3"/>
                  </a:lnTo>
                  <a:lnTo>
                    <a:pt x="161" y="0"/>
                  </a:lnTo>
                  <a:lnTo>
                    <a:pt x="148" y="0"/>
                  </a:lnTo>
                  <a:close/>
                </a:path>
              </a:pathLst>
            </a:custGeom>
            <a:solidFill>
              <a:srgbClr val="91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5" name="Freeform 365">
              <a:extLst>
                <a:ext uri="{FF2B5EF4-FFF2-40B4-BE49-F238E27FC236}">
                  <a16:creationId xmlns:a16="http://schemas.microsoft.com/office/drawing/2014/main" id="{C866C1CA-CCE6-E37C-FF53-A265123F68DC}"/>
                </a:ext>
              </a:extLst>
            </p:cNvPr>
            <p:cNvSpPr>
              <a:spLocks/>
            </p:cNvSpPr>
            <p:nvPr/>
          </p:nvSpPr>
          <p:spPr bwMode="auto">
            <a:xfrm>
              <a:off x="9398960" y="3759979"/>
              <a:ext cx="93663" cy="93662"/>
            </a:xfrm>
            <a:custGeom>
              <a:avLst/>
              <a:gdLst>
                <a:gd name="T0" fmla="*/ 147 w 295"/>
                <a:gd name="T1" fmla="*/ 0 h 296"/>
                <a:gd name="T2" fmla="*/ 117 w 295"/>
                <a:gd name="T3" fmla="*/ 2 h 296"/>
                <a:gd name="T4" fmla="*/ 91 w 295"/>
                <a:gd name="T5" fmla="*/ 10 h 296"/>
                <a:gd name="T6" fmla="*/ 66 w 295"/>
                <a:gd name="T7" fmla="*/ 24 h 296"/>
                <a:gd name="T8" fmla="*/ 44 w 295"/>
                <a:gd name="T9" fmla="*/ 43 h 296"/>
                <a:gd name="T10" fmla="*/ 23 w 295"/>
                <a:gd name="T11" fmla="*/ 65 h 296"/>
                <a:gd name="T12" fmla="*/ 10 w 295"/>
                <a:gd name="T13" fmla="*/ 91 h 296"/>
                <a:gd name="T14" fmla="*/ 2 w 295"/>
                <a:gd name="T15" fmla="*/ 117 h 296"/>
                <a:gd name="T16" fmla="*/ 0 w 295"/>
                <a:gd name="T17" fmla="*/ 148 h 296"/>
                <a:gd name="T18" fmla="*/ 0 w 295"/>
                <a:gd name="T19" fmla="*/ 161 h 296"/>
                <a:gd name="T20" fmla="*/ 2 w 295"/>
                <a:gd name="T21" fmla="*/ 176 h 296"/>
                <a:gd name="T22" fmla="*/ 4 w 295"/>
                <a:gd name="T23" fmla="*/ 190 h 296"/>
                <a:gd name="T24" fmla="*/ 10 w 295"/>
                <a:gd name="T25" fmla="*/ 205 h 296"/>
                <a:gd name="T26" fmla="*/ 16 w 295"/>
                <a:gd name="T27" fmla="*/ 216 h 296"/>
                <a:gd name="T28" fmla="*/ 23 w 295"/>
                <a:gd name="T29" fmla="*/ 228 h 296"/>
                <a:gd name="T30" fmla="*/ 33 w 295"/>
                <a:gd name="T31" fmla="*/ 240 h 296"/>
                <a:gd name="T32" fmla="*/ 44 w 295"/>
                <a:gd name="T33" fmla="*/ 252 h 296"/>
                <a:gd name="T34" fmla="*/ 66 w 295"/>
                <a:gd name="T35" fmla="*/ 271 h 296"/>
                <a:gd name="T36" fmla="*/ 91 w 295"/>
                <a:gd name="T37" fmla="*/ 284 h 296"/>
                <a:gd name="T38" fmla="*/ 103 w 295"/>
                <a:gd name="T39" fmla="*/ 289 h 296"/>
                <a:gd name="T40" fmla="*/ 117 w 295"/>
                <a:gd name="T41" fmla="*/ 292 h 296"/>
                <a:gd name="T42" fmla="*/ 132 w 295"/>
                <a:gd name="T43" fmla="*/ 294 h 296"/>
                <a:gd name="T44" fmla="*/ 147 w 295"/>
                <a:gd name="T45" fmla="*/ 296 h 296"/>
                <a:gd name="T46" fmla="*/ 161 w 295"/>
                <a:gd name="T47" fmla="*/ 294 h 296"/>
                <a:gd name="T48" fmla="*/ 176 w 295"/>
                <a:gd name="T49" fmla="*/ 292 h 296"/>
                <a:gd name="T50" fmla="*/ 190 w 295"/>
                <a:gd name="T51" fmla="*/ 289 h 296"/>
                <a:gd name="T52" fmla="*/ 204 w 295"/>
                <a:gd name="T53" fmla="*/ 284 h 296"/>
                <a:gd name="T54" fmla="*/ 216 w 295"/>
                <a:gd name="T55" fmla="*/ 277 h 296"/>
                <a:gd name="T56" fmla="*/ 228 w 295"/>
                <a:gd name="T57" fmla="*/ 271 h 296"/>
                <a:gd name="T58" fmla="*/ 240 w 295"/>
                <a:gd name="T59" fmla="*/ 261 h 296"/>
                <a:gd name="T60" fmla="*/ 252 w 295"/>
                <a:gd name="T61" fmla="*/ 252 h 296"/>
                <a:gd name="T62" fmla="*/ 261 w 295"/>
                <a:gd name="T63" fmla="*/ 240 h 296"/>
                <a:gd name="T64" fmla="*/ 270 w 295"/>
                <a:gd name="T65" fmla="*/ 228 h 296"/>
                <a:gd name="T66" fmla="*/ 277 w 295"/>
                <a:gd name="T67" fmla="*/ 216 h 296"/>
                <a:gd name="T68" fmla="*/ 284 w 295"/>
                <a:gd name="T69" fmla="*/ 205 h 296"/>
                <a:gd name="T70" fmla="*/ 288 w 295"/>
                <a:gd name="T71" fmla="*/ 190 h 296"/>
                <a:gd name="T72" fmla="*/ 292 w 295"/>
                <a:gd name="T73" fmla="*/ 176 h 296"/>
                <a:gd name="T74" fmla="*/ 294 w 295"/>
                <a:gd name="T75" fmla="*/ 161 h 296"/>
                <a:gd name="T76" fmla="*/ 295 w 295"/>
                <a:gd name="T77" fmla="*/ 148 h 296"/>
                <a:gd name="T78" fmla="*/ 294 w 295"/>
                <a:gd name="T79" fmla="*/ 132 h 296"/>
                <a:gd name="T80" fmla="*/ 292 w 295"/>
                <a:gd name="T81" fmla="*/ 117 h 296"/>
                <a:gd name="T82" fmla="*/ 288 w 295"/>
                <a:gd name="T83" fmla="*/ 103 h 296"/>
                <a:gd name="T84" fmla="*/ 284 w 295"/>
                <a:gd name="T85" fmla="*/ 91 h 296"/>
                <a:gd name="T86" fmla="*/ 270 w 295"/>
                <a:gd name="T87" fmla="*/ 65 h 296"/>
                <a:gd name="T88" fmla="*/ 252 w 295"/>
                <a:gd name="T89" fmla="*/ 43 h 296"/>
                <a:gd name="T90" fmla="*/ 240 w 295"/>
                <a:gd name="T91" fmla="*/ 32 h 296"/>
                <a:gd name="T92" fmla="*/ 228 w 295"/>
                <a:gd name="T93" fmla="*/ 24 h 296"/>
                <a:gd name="T94" fmla="*/ 216 w 295"/>
                <a:gd name="T95" fmla="*/ 16 h 296"/>
                <a:gd name="T96" fmla="*/ 204 w 295"/>
                <a:gd name="T97" fmla="*/ 10 h 296"/>
                <a:gd name="T98" fmla="*/ 190 w 295"/>
                <a:gd name="T99" fmla="*/ 4 h 296"/>
                <a:gd name="T100" fmla="*/ 176 w 295"/>
                <a:gd name="T101" fmla="*/ 2 h 296"/>
                <a:gd name="T102" fmla="*/ 161 w 295"/>
                <a:gd name="T103" fmla="*/ 0 h 296"/>
                <a:gd name="T104" fmla="*/ 147 w 295"/>
                <a:gd name="T10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147" y="0"/>
                  </a:moveTo>
                  <a:lnTo>
                    <a:pt x="117" y="2"/>
                  </a:lnTo>
                  <a:lnTo>
                    <a:pt x="91" y="10"/>
                  </a:lnTo>
                  <a:lnTo>
                    <a:pt x="66" y="24"/>
                  </a:lnTo>
                  <a:lnTo>
                    <a:pt x="44" y="43"/>
                  </a:lnTo>
                  <a:lnTo>
                    <a:pt x="23" y="65"/>
                  </a:lnTo>
                  <a:lnTo>
                    <a:pt x="10" y="91"/>
                  </a:lnTo>
                  <a:lnTo>
                    <a:pt x="2" y="117"/>
                  </a:lnTo>
                  <a:lnTo>
                    <a:pt x="0" y="148"/>
                  </a:lnTo>
                  <a:lnTo>
                    <a:pt x="0" y="161"/>
                  </a:lnTo>
                  <a:lnTo>
                    <a:pt x="2" y="176"/>
                  </a:lnTo>
                  <a:lnTo>
                    <a:pt x="4" y="190"/>
                  </a:lnTo>
                  <a:lnTo>
                    <a:pt x="10" y="205"/>
                  </a:lnTo>
                  <a:lnTo>
                    <a:pt x="16" y="216"/>
                  </a:lnTo>
                  <a:lnTo>
                    <a:pt x="23" y="228"/>
                  </a:lnTo>
                  <a:lnTo>
                    <a:pt x="33" y="240"/>
                  </a:lnTo>
                  <a:lnTo>
                    <a:pt x="44" y="252"/>
                  </a:lnTo>
                  <a:lnTo>
                    <a:pt x="66" y="271"/>
                  </a:lnTo>
                  <a:lnTo>
                    <a:pt x="91" y="284"/>
                  </a:lnTo>
                  <a:lnTo>
                    <a:pt x="103" y="289"/>
                  </a:lnTo>
                  <a:lnTo>
                    <a:pt x="117" y="292"/>
                  </a:lnTo>
                  <a:lnTo>
                    <a:pt x="132" y="294"/>
                  </a:lnTo>
                  <a:lnTo>
                    <a:pt x="147" y="296"/>
                  </a:lnTo>
                  <a:lnTo>
                    <a:pt x="161" y="294"/>
                  </a:lnTo>
                  <a:lnTo>
                    <a:pt x="176" y="292"/>
                  </a:lnTo>
                  <a:lnTo>
                    <a:pt x="190" y="289"/>
                  </a:lnTo>
                  <a:lnTo>
                    <a:pt x="204" y="284"/>
                  </a:lnTo>
                  <a:lnTo>
                    <a:pt x="216" y="277"/>
                  </a:lnTo>
                  <a:lnTo>
                    <a:pt x="228" y="271"/>
                  </a:lnTo>
                  <a:lnTo>
                    <a:pt x="240" y="261"/>
                  </a:lnTo>
                  <a:lnTo>
                    <a:pt x="252" y="252"/>
                  </a:lnTo>
                  <a:lnTo>
                    <a:pt x="261" y="240"/>
                  </a:lnTo>
                  <a:lnTo>
                    <a:pt x="270" y="228"/>
                  </a:lnTo>
                  <a:lnTo>
                    <a:pt x="277" y="216"/>
                  </a:lnTo>
                  <a:lnTo>
                    <a:pt x="284" y="205"/>
                  </a:lnTo>
                  <a:lnTo>
                    <a:pt x="288" y="190"/>
                  </a:lnTo>
                  <a:lnTo>
                    <a:pt x="292" y="176"/>
                  </a:lnTo>
                  <a:lnTo>
                    <a:pt x="294" y="161"/>
                  </a:lnTo>
                  <a:lnTo>
                    <a:pt x="295" y="148"/>
                  </a:lnTo>
                  <a:lnTo>
                    <a:pt x="294" y="132"/>
                  </a:lnTo>
                  <a:lnTo>
                    <a:pt x="292" y="117"/>
                  </a:lnTo>
                  <a:lnTo>
                    <a:pt x="288" y="103"/>
                  </a:lnTo>
                  <a:lnTo>
                    <a:pt x="284" y="91"/>
                  </a:lnTo>
                  <a:lnTo>
                    <a:pt x="270" y="65"/>
                  </a:lnTo>
                  <a:lnTo>
                    <a:pt x="252" y="43"/>
                  </a:lnTo>
                  <a:lnTo>
                    <a:pt x="240" y="32"/>
                  </a:lnTo>
                  <a:lnTo>
                    <a:pt x="228" y="24"/>
                  </a:lnTo>
                  <a:lnTo>
                    <a:pt x="216" y="16"/>
                  </a:lnTo>
                  <a:lnTo>
                    <a:pt x="204" y="10"/>
                  </a:lnTo>
                  <a:lnTo>
                    <a:pt x="190" y="4"/>
                  </a:lnTo>
                  <a:lnTo>
                    <a:pt x="176" y="2"/>
                  </a:lnTo>
                  <a:lnTo>
                    <a:pt x="161" y="0"/>
                  </a:lnTo>
                  <a:lnTo>
                    <a:pt x="147" y="0"/>
                  </a:lnTo>
                  <a:close/>
                </a:path>
              </a:pathLst>
            </a:custGeom>
            <a:solidFill>
              <a:srgbClr val="91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6" name="Freeform 366">
              <a:extLst>
                <a:ext uri="{FF2B5EF4-FFF2-40B4-BE49-F238E27FC236}">
                  <a16:creationId xmlns:a16="http://schemas.microsoft.com/office/drawing/2014/main" id="{CCD0753C-C419-21B7-B387-8A15D1EA4F99}"/>
                </a:ext>
              </a:extLst>
            </p:cNvPr>
            <p:cNvSpPr>
              <a:spLocks/>
            </p:cNvSpPr>
            <p:nvPr/>
          </p:nvSpPr>
          <p:spPr bwMode="auto">
            <a:xfrm>
              <a:off x="9657723" y="3707591"/>
              <a:ext cx="93663" cy="93662"/>
            </a:xfrm>
            <a:custGeom>
              <a:avLst/>
              <a:gdLst>
                <a:gd name="T0" fmla="*/ 148 w 296"/>
                <a:gd name="T1" fmla="*/ 0 h 296"/>
                <a:gd name="T2" fmla="*/ 117 w 296"/>
                <a:gd name="T3" fmla="*/ 2 h 296"/>
                <a:gd name="T4" fmla="*/ 91 w 296"/>
                <a:gd name="T5" fmla="*/ 10 h 296"/>
                <a:gd name="T6" fmla="*/ 66 w 296"/>
                <a:gd name="T7" fmla="*/ 24 h 296"/>
                <a:gd name="T8" fmla="*/ 44 w 296"/>
                <a:gd name="T9" fmla="*/ 43 h 296"/>
                <a:gd name="T10" fmla="*/ 24 w 296"/>
                <a:gd name="T11" fmla="*/ 65 h 296"/>
                <a:gd name="T12" fmla="*/ 10 w 296"/>
                <a:gd name="T13" fmla="*/ 91 h 296"/>
                <a:gd name="T14" fmla="*/ 2 w 296"/>
                <a:gd name="T15" fmla="*/ 117 h 296"/>
                <a:gd name="T16" fmla="*/ 0 w 296"/>
                <a:gd name="T17" fmla="*/ 148 h 296"/>
                <a:gd name="T18" fmla="*/ 0 w 296"/>
                <a:gd name="T19" fmla="*/ 161 h 296"/>
                <a:gd name="T20" fmla="*/ 2 w 296"/>
                <a:gd name="T21" fmla="*/ 176 h 296"/>
                <a:gd name="T22" fmla="*/ 5 w 296"/>
                <a:gd name="T23" fmla="*/ 190 h 296"/>
                <a:gd name="T24" fmla="*/ 10 w 296"/>
                <a:gd name="T25" fmla="*/ 205 h 296"/>
                <a:gd name="T26" fmla="*/ 16 w 296"/>
                <a:gd name="T27" fmla="*/ 216 h 296"/>
                <a:gd name="T28" fmla="*/ 24 w 296"/>
                <a:gd name="T29" fmla="*/ 228 h 296"/>
                <a:gd name="T30" fmla="*/ 33 w 296"/>
                <a:gd name="T31" fmla="*/ 240 h 296"/>
                <a:gd name="T32" fmla="*/ 44 w 296"/>
                <a:gd name="T33" fmla="*/ 252 h 296"/>
                <a:gd name="T34" fmla="*/ 66 w 296"/>
                <a:gd name="T35" fmla="*/ 271 h 296"/>
                <a:gd name="T36" fmla="*/ 91 w 296"/>
                <a:gd name="T37" fmla="*/ 284 h 296"/>
                <a:gd name="T38" fmla="*/ 103 w 296"/>
                <a:gd name="T39" fmla="*/ 289 h 296"/>
                <a:gd name="T40" fmla="*/ 117 w 296"/>
                <a:gd name="T41" fmla="*/ 292 h 296"/>
                <a:gd name="T42" fmla="*/ 132 w 296"/>
                <a:gd name="T43" fmla="*/ 294 h 296"/>
                <a:gd name="T44" fmla="*/ 148 w 296"/>
                <a:gd name="T45" fmla="*/ 296 h 296"/>
                <a:gd name="T46" fmla="*/ 161 w 296"/>
                <a:gd name="T47" fmla="*/ 294 h 296"/>
                <a:gd name="T48" fmla="*/ 176 w 296"/>
                <a:gd name="T49" fmla="*/ 292 h 296"/>
                <a:gd name="T50" fmla="*/ 190 w 296"/>
                <a:gd name="T51" fmla="*/ 289 h 296"/>
                <a:gd name="T52" fmla="*/ 205 w 296"/>
                <a:gd name="T53" fmla="*/ 284 h 296"/>
                <a:gd name="T54" fmla="*/ 216 w 296"/>
                <a:gd name="T55" fmla="*/ 277 h 296"/>
                <a:gd name="T56" fmla="*/ 229 w 296"/>
                <a:gd name="T57" fmla="*/ 271 h 296"/>
                <a:gd name="T58" fmla="*/ 240 w 296"/>
                <a:gd name="T59" fmla="*/ 261 h 296"/>
                <a:gd name="T60" fmla="*/ 252 w 296"/>
                <a:gd name="T61" fmla="*/ 252 h 296"/>
                <a:gd name="T62" fmla="*/ 262 w 296"/>
                <a:gd name="T63" fmla="*/ 240 h 296"/>
                <a:gd name="T64" fmla="*/ 271 w 296"/>
                <a:gd name="T65" fmla="*/ 228 h 296"/>
                <a:gd name="T66" fmla="*/ 277 w 296"/>
                <a:gd name="T67" fmla="*/ 216 h 296"/>
                <a:gd name="T68" fmla="*/ 284 w 296"/>
                <a:gd name="T69" fmla="*/ 205 h 296"/>
                <a:gd name="T70" fmla="*/ 289 w 296"/>
                <a:gd name="T71" fmla="*/ 190 h 296"/>
                <a:gd name="T72" fmla="*/ 292 w 296"/>
                <a:gd name="T73" fmla="*/ 176 h 296"/>
                <a:gd name="T74" fmla="*/ 295 w 296"/>
                <a:gd name="T75" fmla="*/ 161 h 296"/>
                <a:gd name="T76" fmla="*/ 296 w 296"/>
                <a:gd name="T77" fmla="*/ 148 h 296"/>
                <a:gd name="T78" fmla="*/ 295 w 296"/>
                <a:gd name="T79" fmla="*/ 132 h 296"/>
                <a:gd name="T80" fmla="*/ 292 w 296"/>
                <a:gd name="T81" fmla="*/ 117 h 296"/>
                <a:gd name="T82" fmla="*/ 289 w 296"/>
                <a:gd name="T83" fmla="*/ 103 h 296"/>
                <a:gd name="T84" fmla="*/ 284 w 296"/>
                <a:gd name="T85" fmla="*/ 91 h 296"/>
                <a:gd name="T86" fmla="*/ 271 w 296"/>
                <a:gd name="T87" fmla="*/ 65 h 296"/>
                <a:gd name="T88" fmla="*/ 252 w 296"/>
                <a:gd name="T89" fmla="*/ 43 h 296"/>
                <a:gd name="T90" fmla="*/ 240 w 296"/>
                <a:gd name="T91" fmla="*/ 32 h 296"/>
                <a:gd name="T92" fmla="*/ 229 w 296"/>
                <a:gd name="T93" fmla="*/ 24 h 296"/>
                <a:gd name="T94" fmla="*/ 216 w 296"/>
                <a:gd name="T95" fmla="*/ 16 h 296"/>
                <a:gd name="T96" fmla="*/ 205 w 296"/>
                <a:gd name="T97" fmla="*/ 10 h 296"/>
                <a:gd name="T98" fmla="*/ 190 w 296"/>
                <a:gd name="T99" fmla="*/ 4 h 296"/>
                <a:gd name="T100" fmla="*/ 176 w 296"/>
                <a:gd name="T101" fmla="*/ 2 h 296"/>
                <a:gd name="T102" fmla="*/ 161 w 296"/>
                <a:gd name="T103" fmla="*/ 0 h 296"/>
                <a:gd name="T104" fmla="*/ 148 w 296"/>
                <a:gd name="T10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148" y="0"/>
                  </a:moveTo>
                  <a:lnTo>
                    <a:pt x="117" y="2"/>
                  </a:lnTo>
                  <a:lnTo>
                    <a:pt x="91" y="10"/>
                  </a:lnTo>
                  <a:lnTo>
                    <a:pt x="66" y="24"/>
                  </a:lnTo>
                  <a:lnTo>
                    <a:pt x="44" y="43"/>
                  </a:lnTo>
                  <a:lnTo>
                    <a:pt x="24" y="65"/>
                  </a:lnTo>
                  <a:lnTo>
                    <a:pt x="10" y="91"/>
                  </a:lnTo>
                  <a:lnTo>
                    <a:pt x="2" y="117"/>
                  </a:lnTo>
                  <a:lnTo>
                    <a:pt x="0" y="148"/>
                  </a:lnTo>
                  <a:lnTo>
                    <a:pt x="0" y="161"/>
                  </a:lnTo>
                  <a:lnTo>
                    <a:pt x="2" y="176"/>
                  </a:lnTo>
                  <a:lnTo>
                    <a:pt x="5" y="190"/>
                  </a:lnTo>
                  <a:lnTo>
                    <a:pt x="10" y="205"/>
                  </a:lnTo>
                  <a:lnTo>
                    <a:pt x="16" y="216"/>
                  </a:lnTo>
                  <a:lnTo>
                    <a:pt x="24" y="228"/>
                  </a:lnTo>
                  <a:lnTo>
                    <a:pt x="33" y="240"/>
                  </a:lnTo>
                  <a:lnTo>
                    <a:pt x="44" y="252"/>
                  </a:lnTo>
                  <a:lnTo>
                    <a:pt x="66" y="271"/>
                  </a:lnTo>
                  <a:lnTo>
                    <a:pt x="91" y="284"/>
                  </a:lnTo>
                  <a:lnTo>
                    <a:pt x="103" y="289"/>
                  </a:lnTo>
                  <a:lnTo>
                    <a:pt x="117" y="292"/>
                  </a:lnTo>
                  <a:lnTo>
                    <a:pt x="132" y="294"/>
                  </a:lnTo>
                  <a:lnTo>
                    <a:pt x="148" y="296"/>
                  </a:lnTo>
                  <a:lnTo>
                    <a:pt x="161" y="294"/>
                  </a:lnTo>
                  <a:lnTo>
                    <a:pt x="176" y="292"/>
                  </a:lnTo>
                  <a:lnTo>
                    <a:pt x="190" y="289"/>
                  </a:lnTo>
                  <a:lnTo>
                    <a:pt x="205" y="284"/>
                  </a:lnTo>
                  <a:lnTo>
                    <a:pt x="216" y="277"/>
                  </a:lnTo>
                  <a:lnTo>
                    <a:pt x="229" y="271"/>
                  </a:lnTo>
                  <a:lnTo>
                    <a:pt x="240" y="261"/>
                  </a:lnTo>
                  <a:lnTo>
                    <a:pt x="252" y="252"/>
                  </a:lnTo>
                  <a:lnTo>
                    <a:pt x="262" y="240"/>
                  </a:lnTo>
                  <a:lnTo>
                    <a:pt x="271" y="228"/>
                  </a:lnTo>
                  <a:lnTo>
                    <a:pt x="277" y="216"/>
                  </a:lnTo>
                  <a:lnTo>
                    <a:pt x="284" y="205"/>
                  </a:lnTo>
                  <a:lnTo>
                    <a:pt x="289" y="190"/>
                  </a:lnTo>
                  <a:lnTo>
                    <a:pt x="292" y="176"/>
                  </a:lnTo>
                  <a:lnTo>
                    <a:pt x="295" y="161"/>
                  </a:lnTo>
                  <a:lnTo>
                    <a:pt x="296" y="148"/>
                  </a:lnTo>
                  <a:lnTo>
                    <a:pt x="295" y="132"/>
                  </a:lnTo>
                  <a:lnTo>
                    <a:pt x="292" y="117"/>
                  </a:lnTo>
                  <a:lnTo>
                    <a:pt x="289" y="103"/>
                  </a:lnTo>
                  <a:lnTo>
                    <a:pt x="284" y="91"/>
                  </a:lnTo>
                  <a:lnTo>
                    <a:pt x="271" y="65"/>
                  </a:lnTo>
                  <a:lnTo>
                    <a:pt x="252" y="43"/>
                  </a:lnTo>
                  <a:lnTo>
                    <a:pt x="240" y="32"/>
                  </a:lnTo>
                  <a:lnTo>
                    <a:pt x="229" y="24"/>
                  </a:lnTo>
                  <a:lnTo>
                    <a:pt x="216" y="16"/>
                  </a:lnTo>
                  <a:lnTo>
                    <a:pt x="205" y="10"/>
                  </a:lnTo>
                  <a:lnTo>
                    <a:pt x="190" y="4"/>
                  </a:lnTo>
                  <a:lnTo>
                    <a:pt x="176" y="2"/>
                  </a:lnTo>
                  <a:lnTo>
                    <a:pt x="161" y="0"/>
                  </a:lnTo>
                  <a:lnTo>
                    <a:pt x="148" y="0"/>
                  </a:lnTo>
                  <a:close/>
                </a:path>
              </a:pathLst>
            </a:custGeom>
            <a:solidFill>
              <a:srgbClr val="91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7" name="Freeform 367">
              <a:extLst>
                <a:ext uri="{FF2B5EF4-FFF2-40B4-BE49-F238E27FC236}">
                  <a16:creationId xmlns:a16="http://schemas.microsoft.com/office/drawing/2014/main" id="{C12D9F7C-01C6-C369-7294-3F8305F8CC16}"/>
                </a:ext>
              </a:extLst>
            </p:cNvPr>
            <p:cNvSpPr>
              <a:spLocks/>
            </p:cNvSpPr>
            <p:nvPr/>
          </p:nvSpPr>
          <p:spPr bwMode="auto">
            <a:xfrm>
              <a:off x="9886323" y="3740929"/>
              <a:ext cx="93663" cy="93662"/>
            </a:xfrm>
            <a:custGeom>
              <a:avLst/>
              <a:gdLst>
                <a:gd name="T0" fmla="*/ 148 w 296"/>
                <a:gd name="T1" fmla="*/ 0 h 296"/>
                <a:gd name="T2" fmla="*/ 117 w 296"/>
                <a:gd name="T3" fmla="*/ 2 h 296"/>
                <a:gd name="T4" fmla="*/ 91 w 296"/>
                <a:gd name="T5" fmla="*/ 10 h 296"/>
                <a:gd name="T6" fmla="*/ 66 w 296"/>
                <a:gd name="T7" fmla="*/ 24 h 296"/>
                <a:gd name="T8" fmla="*/ 44 w 296"/>
                <a:gd name="T9" fmla="*/ 43 h 296"/>
                <a:gd name="T10" fmla="*/ 24 w 296"/>
                <a:gd name="T11" fmla="*/ 65 h 296"/>
                <a:gd name="T12" fmla="*/ 10 w 296"/>
                <a:gd name="T13" fmla="*/ 91 h 296"/>
                <a:gd name="T14" fmla="*/ 2 w 296"/>
                <a:gd name="T15" fmla="*/ 117 h 296"/>
                <a:gd name="T16" fmla="*/ 0 w 296"/>
                <a:gd name="T17" fmla="*/ 148 h 296"/>
                <a:gd name="T18" fmla="*/ 0 w 296"/>
                <a:gd name="T19" fmla="*/ 162 h 296"/>
                <a:gd name="T20" fmla="*/ 2 w 296"/>
                <a:gd name="T21" fmla="*/ 177 h 296"/>
                <a:gd name="T22" fmla="*/ 5 w 296"/>
                <a:gd name="T23" fmla="*/ 190 h 296"/>
                <a:gd name="T24" fmla="*/ 10 w 296"/>
                <a:gd name="T25" fmla="*/ 205 h 296"/>
                <a:gd name="T26" fmla="*/ 16 w 296"/>
                <a:gd name="T27" fmla="*/ 216 h 296"/>
                <a:gd name="T28" fmla="*/ 24 w 296"/>
                <a:gd name="T29" fmla="*/ 229 h 296"/>
                <a:gd name="T30" fmla="*/ 33 w 296"/>
                <a:gd name="T31" fmla="*/ 240 h 296"/>
                <a:gd name="T32" fmla="*/ 44 w 296"/>
                <a:gd name="T33" fmla="*/ 253 h 296"/>
                <a:gd name="T34" fmla="*/ 66 w 296"/>
                <a:gd name="T35" fmla="*/ 271 h 296"/>
                <a:gd name="T36" fmla="*/ 91 w 296"/>
                <a:gd name="T37" fmla="*/ 285 h 296"/>
                <a:gd name="T38" fmla="*/ 103 w 296"/>
                <a:gd name="T39" fmla="*/ 289 h 296"/>
                <a:gd name="T40" fmla="*/ 117 w 296"/>
                <a:gd name="T41" fmla="*/ 293 h 296"/>
                <a:gd name="T42" fmla="*/ 132 w 296"/>
                <a:gd name="T43" fmla="*/ 295 h 296"/>
                <a:gd name="T44" fmla="*/ 148 w 296"/>
                <a:gd name="T45" fmla="*/ 296 h 296"/>
                <a:gd name="T46" fmla="*/ 161 w 296"/>
                <a:gd name="T47" fmla="*/ 295 h 296"/>
                <a:gd name="T48" fmla="*/ 176 w 296"/>
                <a:gd name="T49" fmla="*/ 293 h 296"/>
                <a:gd name="T50" fmla="*/ 190 w 296"/>
                <a:gd name="T51" fmla="*/ 289 h 296"/>
                <a:gd name="T52" fmla="*/ 205 w 296"/>
                <a:gd name="T53" fmla="*/ 285 h 296"/>
                <a:gd name="T54" fmla="*/ 216 w 296"/>
                <a:gd name="T55" fmla="*/ 278 h 296"/>
                <a:gd name="T56" fmla="*/ 229 w 296"/>
                <a:gd name="T57" fmla="*/ 271 h 296"/>
                <a:gd name="T58" fmla="*/ 240 w 296"/>
                <a:gd name="T59" fmla="*/ 262 h 296"/>
                <a:gd name="T60" fmla="*/ 252 w 296"/>
                <a:gd name="T61" fmla="*/ 253 h 296"/>
                <a:gd name="T62" fmla="*/ 262 w 296"/>
                <a:gd name="T63" fmla="*/ 240 h 296"/>
                <a:gd name="T64" fmla="*/ 271 w 296"/>
                <a:gd name="T65" fmla="*/ 229 h 296"/>
                <a:gd name="T66" fmla="*/ 277 w 296"/>
                <a:gd name="T67" fmla="*/ 216 h 296"/>
                <a:gd name="T68" fmla="*/ 284 w 296"/>
                <a:gd name="T69" fmla="*/ 205 h 296"/>
                <a:gd name="T70" fmla="*/ 289 w 296"/>
                <a:gd name="T71" fmla="*/ 190 h 296"/>
                <a:gd name="T72" fmla="*/ 292 w 296"/>
                <a:gd name="T73" fmla="*/ 177 h 296"/>
                <a:gd name="T74" fmla="*/ 294 w 296"/>
                <a:gd name="T75" fmla="*/ 162 h 296"/>
                <a:gd name="T76" fmla="*/ 296 w 296"/>
                <a:gd name="T77" fmla="*/ 148 h 296"/>
                <a:gd name="T78" fmla="*/ 294 w 296"/>
                <a:gd name="T79" fmla="*/ 132 h 296"/>
                <a:gd name="T80" fmla="*/ 292 w 296"/>
                <a:gd name="T81" fmla="*/ 117 h 296"/>
                <a:gd name="T82" fmla="*/ 289 w 296"/>
                <a:gd name="T83" fmla="*/ 104 h 296"/>
                <a:gd name="T84" fmla="*/ 284 w 296"/>
                <a:gd name="T85" fmla="*/ 91 h 296"/>
                <a:gd name="T86" fmla="*/ 271 w 296"/>
                <a:gd name="T87" fmla="*/ 65 h 296"/>
                <a:gd name="T88" fmla="*/ 252 w 296"/>
                <a:gd name="T89" fmla="*/ 43 h 296"/>
                <a:gd name="T90" fmla="*/ 240 w 296"/>
                <a:gd name="T91" fmla="*/ 32 h 296"/>
                <a:gd name="T92" fmla="*/ 229 w 296"/>
                <a:gd name="T93" fmla="*/ 24 h 296"/>
                <a:gd name="T94" fmla="*/ 216 w 296"/>
                <a:gd name="T95" fmla="*/ 16 h 296"/>
                <a:gd name="T96" fmla="*/ 205 w 296"/>
                <a:gd name="T97" fmla="*/ 10 h 296"/>
                <a:gd name="T98" fmla="*/ 190 w 296"/>
                <a:gd name="T99" fmla="*/ 5 h 296"/>
                <a:gd name="T100" fmla="*/ 176 w 296"/>
                <a:gd name="T101" fmla="*/ 2 h 296"/>
                <a:gd name="T102" fmla="*/ 161 w 296"/>
                <a:gd name="T103" fmla="*/ 0 h 296"/>
                <a:gd name="T104" fmla="*/ 148 w 296"/>
                <a:gd name="T10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148" y="0"/>
                  </a:moveTo>
                  <a:lnTo>
                    <a:pt x="117" y="2"/>
                  </a:lnTo>
                  <a:lnTo>
                    <a:pt x="91" y="10"/>
                  </a:lnTo>
                  <a:lnTo>
                    <a:pt x="66" y="24"/>
                  </a:lnTo>
                  <a:lnTo>
                    <a:pt x="44" y="43"/>
                  </a:lnTo>
                  <a:lnTo>
                    <a:pt x="24" y="65"/>
                  </a:lnTo>
                  <a:lnTo>
                    <a:pt x="10" y="91"/>
                  </a:lnTo>
                  <a:lnTo>
                    <a:pt x="2" y="117"/>
                  </a:lnTo>
                  <a:lnTo>
                    <a:pt x="0" y="148"/>
                  </a:lnTo>
                  <a:lnTo>
                    <a:pt x="0" y="162"/>
                  </a:lnTo>
                  <a:lnTo>
                    <a:pt x="2" y="177"/>
                  </a:lnTo>
                  <a:lnTo>
                    <a:pt x="5" y="190"/>
                  </a:lnTo>
                  <a:lnTo>
                    <a:pt x="10" y="205"/>
                  </a:lnTo>
                  <a:lnTo>
                    <a:pt x="16" y="216"/>
                  </a:lnTo>
                  <a:lnTo>
                    <a:pt x="24" y="229"/>
                  </a:lnTo>
                  <a:lnTo>
                    <a:pt x="33" y="240"/>
                  </a:lnTo>
                  <a:lnTo>
                    <a:pt x="44" y="253"/>
                  </a:lnTo>
                  <a:lnTo>
                    <a:pt x="66" y="271"/>
                  </a:lnTo>
                  <a:lnTo>
                    <a:pt x="91" y="285"/>
                  </a:lnTo>
                  <a:lnTo>
                    <a:pt x="103" y="289"/>
                  </a:lnTo>
                  <a:lnTo>
                    <a:pt x="117" y="293"/>
                  </a:lnTo>
                  <a:lnTo>
                    <a:pt x="132" y="295"/>
                  </a:lnTo>
                  <a:lnTo>
                    <a:pt x="148" y="296"/>
                  </a:lnTo>
                  <a:lnTo>
                    <a:pt x="161" y="295"/>
                  </a:lnTo>
                  <a:lnTo>
                    <a:pt x="176" y="293"/>
                  </a:lnTo>
                  <a:lnTo>
                    <a:pt x="190" y="289"/>
                  </a:lnTo>
                  <a:lnTo>
                    <a:pt x="205" y="285"/>
                  </a:lnTo>
                  <a:lnTo>
                    <a:pt x="216" y="278"/>
                  </a:lnTo>
                  <a:lnTo>
                    <a:pt x="229" y="271"/>
                  </a:lnTo>
                  <a:lnTo>
                    <a:pt x="240" y="262"/>
                  </a:lnTo>
                  <a:lnTo>
                    <a:pt x="252" y="253"/>
                  </a:lnTo>
                  <a:lnTo>
                    <a:pt x="262" y="240"/>
                  </a:lnTo>
                  <a:lnTo>
                    <a:pt x="271" y="229"/>
                  </a:lnTo>
                  <a:lnTo>
                    <a:pt x="277" y="216"/>
                  </a:lnTo>
                  <a:lnTo>
                    <a:pt x="284" y="205"/>
                  </a:lnTo>
                  <a:lnTo>
                    <a:pt x="289" y="190"/>
                  </a:lnTo>
                  <a:lnTo>
                    <a:pt x="292" y="177"/>
                  </a:lnTo>
                  <a:lnTo>
                    <a:pt x="294" y="162"/>
                  </a:lnTo>
                  <a:lnTo>
                    <a:pt x="296" y="148"/>
                  </a:lnTo>
                  <a:lnTo>
                    <a:pt x="294" y="132"/>
                  </a:lnTo>
                  <a:lnTo>
                    <a:pt x="292" y="117"/>
                  </a:lnTo>
                  <a:lnTo>
                    <a:pt x="289" y="104"/>
                  </a:lnTo>
                  <a:lnTo>
                    <a:pt x="284" y="91"/>
                  </a:lnTo>
                  <a:lnTo>
                    <a:pt x="271" y="65"/>
                  </a:lnTo>
                  <a:lnTo>
                    <a:pt x="252" y="43"/>
                  </a:lnTo>
                  <a:lnTo>
                    <a:pt x="240" y="32"/>
                  </a:lnTo>
                  <a:lnTo>
                    <a:pt x="229" y="24"/>
                  </a:lnTo>
                  <a:lnTo>
                    <a:pt x="216" y="16"/>
                  </a:lnTo>
                  <a:lnTo>
                    <a:pt x="205" y="10"/>
                  </a:lnTo>
                  <a:lnTo>
                    <a:pt x="190" y="5"/>
                  </a:lnTo>
                  <a:lnTo>
                    <a:pt x="176" y="2"/>
                  </a:lnTo>
                  <a:lnTo>
                    <a:pt x="161" y="0"/>
                  </a:lnTo>
                  <a:lnTo>
                    <a:pt x="148" y="0"/>
                  </a:lnTo>
                  <a:close/>
                </a:path>
              </a:pathLst>
            </a:custGeom>
            <a:solidFill>
              <a:srgbClr val="91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8" name="Freeform 368">
              <a:extLst>
                <a:ext uri="{FF2B5EF4-FFF2-40B4-BE49-F238E27FC236}">
                  <a16:creationId xmlns:a16="http://schemas.microsoft.com/office/drawing/2014/main" id="{DF2D8E96-92A2-C168-B1D3-CE9312BEE33B}"/>
                </a:ext>
              </a:extLst>
            </p:cNvPr>
            <p:cNvSpPr>
              <a:spLocks/>
            </p:cNvSpPr>
            <p:nvPr/>
          </p:nvSpPr>
          <p:spPr bwMode="auto">
            <a:xfrm>
              <a:off x="10130798" y="3737754"/>
              <a:ext cx="93663" cy="93662"/>
            </a:xfrm>
            <a:custGeom>
              <a:avLst/>
              <a:gdLst>
                <a:gd name="T0" fmla="*/ 147 w 295"/>
                <a:gd name="T1" fmla="*/ 0 h 296"/>
                <a:gd name="T2" fmla="*/ 117 w 295"/>
                <a:gd name="T3" fmla="*/ 3 h 296"/>
                <a:gd name="T4" fmla="*/ 91 w 295"/>
                <a:gd name="T5" fmla="*/ 10 h 296"/>
                <a:gd name="T6" fmla="*/ 66 w 295"/>
                <a:gd name="T7" fmla="*/ 24 h 296"/>
                <a:gd name="T8" fmla="*/ 44 w 295"/>
                <a:gd name="T9" fmla="*/ 43 h 296"/>
                <a:gd name="T10" fmla="*/ 23 w 295"/>
                <a:gd name="T11" fmla="*/ 65 h 296"/>
                <a:gd name="T12" fmla="*/ 10 w 295"/>
                <a:gd name="T13" fmla="*/ 91 h 296"/>
                <a:gd name="T14" fmla="*/ 2 w 295"/>
                <a:gd name="T15" fmla="*/ 117 h 296"/>
                <a:gd name="T16" fmla="*/ 0 w 295"/>
                <a:gd name="T17" fmla="*/ 148 h 296"/>
                <a:gd name="T18" fmla="*/ 0 w 295"/>
                <a:gd name="T19" fmla="*/ 162 h 296"/>
                <a:gd name="T20" fmla="*/ 2 w 295"/>
                <a:gd name="T21" fmla="*/ 177 h 296"/>
                <a:gd name="T22" fmla="*/ 4 w 295"/>
                <a:gd name="T23" fmla="*/ 190 h 296"/>
                <a:gd name="T24" fmla="*/ 10 w 295"/>
                <a:gd name="T25" fmla="*/ 205 h 296"/>
                <a:gd name="T26" fmla="*/ 15 w 295"/>
                <a:gd name="T27" fmla="*/ 216 h 296"/>
                <a:gd name="T28" fmla="*/ 23 w 295"/>
                <a:gd name="T29" fmla="*/ 229 h 296"/>
                <a:gd name="T30" fmla="*/ 33 w 295"/>
                <a:gd name="T31" fmla="*/ 240 h 296"/>
                <a:gd name="T32" fmla="*/ 44 w 295"/>
                <a:gd name="T33" fmla="*/ 253 h 296"/>
                <a:gd name="T34" fmla="*/ 66 w 295"/>
                <a:gd name="T35" fmla="*/ 271 h 296"/>
                <a:gd name="T36" fmla="*/ 91 w 295"/>
                <a:gd name="T37" fmla="*/ 285 h 296"/>
                <a:gd name="T38" fmla="*/ 103 w 295"/>
                <a:gd name="T39" fmla="*/ 289 h 296"/>
                <a:gd name="T40" fmla="*/ 117 w 295"/>
                <a:gd name="T41" fmla="*/ 293 h 296"/>
                <a:gd name="T42" fmla="*/ 131 w 295"/>
                <a:gd name="T43" fmla="*/ 295 h 296"/>
                <a:gd name="T44" fmla="*/ 147 w 295"/>
                <a:gd name="T45" fmla="*/ 296 h 296"/>
                <a:gd name="T46" fmla="*/ 161 w 295"/>
                <a:gd name="T47" fmla="*/ 295 h 296"/>
                <a:gd name="T48" fmla="*/ 176 w 295"/>
                <a:gd name="T49" fmla="*/ 293 h 296"/>
                <a:gd name="T50" fmla="*/ 189 w 295"/>
                <a:gd name="T51" fmla="*/ 289 h 296"/>
                <a:gd name="T52" fmla="*/ 204 w 295"/>
                <a:gd name="T53" fmla="*/ 285 h 296"/>
                <a:gd name="T54" fmla="*/ 216 w 295"/>
                <a:gd name="T55" fmla="*/ 278 h 296"/>
                <a:gd name="T56" fmla="*/ 228 w 295"/>
                <a:gd name="T57" fmla="*/ 271 h 296"/>
                <a:gd name="T58" fmla="*/ 240 w 295"/>
                <a:gd name="T59" fmla="*/ 262 h 296"/>
                <a:gd name="T60" fmla="*/ 252 w 295"/>
                <a:gd name="T61" fmla="*/ 253 h 296"/>
                <a:gd name="T62" fmla="*/ 261 w 295"/>
                <a:gd name="T63" fmla="*/ 240 h 296"/>
                <a:gd name="T64" fmla="*/ 270 w 295"/>
                <a:gd name="T65" fmla="*/ 229 h 296"/>
                <a:gd name="T66" fmla="*/ 277 w 295"/>
                <a:gd name="T67" fmla="*/ 216 h 296"/>
                <a:gd name="T68" fmla="*/ 284 w 295"/>
                <a:gd name="T69" fmla="*/ 205 h 296"/>
                <a:gd name="T70" fmla="*/ 288 w 295"/>
                <a:gd name="T71" fmla="*/ 190 h 296"/>
                <a:gd name="T72" fmla="*/ 292 w 295"/>
                <a:gd name="T73" fmla="*/ 177 h 296"/>
                <a:gd name="T74" fmla="*/ 294 w 295"/>
                <a:gd name="T75" fmla="*/ 162 h 296"/>
                <a:gd name="T76" fmla="*/ 295 w 295"/>
                <a:gd name="T77" fmla="*/ 148 h 296"/>
                <a:gd name="T78" fmla="*/ 294 w 295"/>
                <a:gd name="T79" fmla="*/ 132 h 296"/>
                <a:gd name="T80" fmla="*/ 292 w 295"/>
                <a:gd name="T81" fmla="*/ 117 h 296"/>
                <a:gd name="T82" fmla="*/ 288 w 295"/>
                <a:gd name="T83" fmla="*/ 104 h 296"/>
                <a:gd name="T84" fmla="*/ 284 w 295"/>
                <a:gd name="T85" fmla="*/ 91 h 296"/>
                <a:gd name="T86" fmla="*/ 270 w 295"/>
                <a:gd name="T87" fmla="*/ 65 h 296"/>
                <a:gd name="T88" fmla="*/ 252 w 295"/>
                <a:gd name="T89" fmla="*/ 43 h 296"/>
                <a:gd name="T90" fmla="*/ 240 w 295"/>
                <a:gd name="T91" fmla="*/ 32 h 296"/>
                <a:gd name="T92" fmla="*/ 228 w 295"/>
                <a:gd name="T93" fmla="*/ 24 h 296"/>
                <a:gd name="T94" fmla="*/ 216 w 295"/>
                <a:gd name="T95" fmla="*/ 16 h 296"/>
                <a:gd name="T96" fmla="*/ 204 w 295"/>
                <a:gd name="T97" fmla="*/ 10 h 296"/>
                <a:gd name="T98" fmla="*/ 189 w 295"/>
                <a:gd name="T99" fmla="*/ 5 h 296"/>
                <a:gd name="T100" fmla="*/ 176 w 295"/>
                <a:gd name="T101" fmla="*/ 3 h 296"/>
                <a:gd name="T102" fmla="*/ 161 w 295"/>
                <a:gd name="T103" fmla="*/ 0 h 296"/>
                <a:gd name="T104" fmla="*/ 147 w 295"/>
                <a:gd name="T10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147" y="0"/>
                  </a:moveTo>
                  <a:lnTo>
                    <a:pt x="117" y="3"/>
                  </a:lnTo>
                  <a:lnTo>
                    <a:pt x="91" y="10"/>
                  </a:lnTo>
                  <a:lnTo>
                    <a:pt x="66" y="24"/>
                  </a:lnTo>
                  <a:lnTo>
                    <a:pt x="44" y="43"/>
                  </a:lnTo>
                  <a:lnTo>
                    <a:pt x="23" y="65"/>
                  </a:lnTo>
                  <a:lnTo>
                    <a:pt x="10" y="91"/>
                  </a:lnTo>
                  <a:lnTo>
                    <a:pt x="2" y="117"/>
                  </a:lnTo>
                  <a:lnTo>
                    <a:pt x="0" y="148"/>
                  </a:lnTo>
                  <a:lnTo>
                    <a:pt x="0" y="162"/>
                  </a:lnTo>
                  <a:lnTo>
                    <a:pt x="2" y="177"/>
                  </a:lnTo>
                  <a:lnTo>
                    <a:pt x="4" y="190"/>
                  </a:lnTo>
                  <a:lnTo>
                    <a:pt x="10" y="205"/>
                  </a:lnTo>
                  <a:lnTo>
                    <a:pt x="15" y="216"/>
                  </a:lnTo>
                  <a:lnTo>
                    <a:pt x="23" y="229"/>
                  </a:lnTo>
                  <a:lnTo>
                    <a:pt x="33" y="240"/>
                  </a:lnTo>
                  <a:lnTo>
                    <a:pt x="44" y="253"/>
                  </a:lnTo>
                  <a:lnTo>
                    <a:pt x="66" y="271"/>
                  </a:lnTo>
                  <a:lnTo>
                    <a:pt x="91" y="285"/>
                  </a:lnTo>
                  <a:lnTo>
                    <a:pt x="103" y="289"/>
                  </a:lnTo>
                  <a:lnTo>
                    <a:pt x="117" y="293"/>
                  </a:lnTo>
                  <a:lnTo>
                    <a:pt x="131" y="295"/>
                  </a:lnTo>
                  <a:lnTo>
                    <a:pt x="147" y="296"/>
                  </a:lnTo>
                  <a:lnTo>
                    <a:pt x="161" y="295"/>
                  </a:lnTo>
                  <a:lnTo>
                    <a:pt x="176" y="293"/>
                  </a:lnTo>
                  <a:lnTo>
                    <a:pt x="189" y="289"/>
                  </a:lnTo>
                  <a:lnTo>
                    <a:pt x="204" y="285"/>
                  </a:lnTo>
                  <a:lnTo>
                    <a:pt x="216" y="278"/>
                  </a:lnTo>
                  <a:lnTo>
                    <a:pt x="228" y="271"/>
                  </a:lnTo>
                  <a:lnTo>
                    <a:pt x="240" y="262"/>
                  </a:lnTo>
                  <a:lnTo>
                    <a:pt x="252" y="253"/>
                  </a:lnTo>
                  <a:lnTo>
                    <a:pt x="261" y="240"/>
                  </a:lnTo>
                  <a:lnTo>
                    <a:pt x="270" y="229"/>
                  </a:lnTo>
                  <a:lnTo>
                    <a:pt x="277" y="216"/>
                  </a:lnTo>
                  <a:lnTo>
                    <a:pt x="284" y="205"/>
                  </a:lnTo>
                  <a:lnTo>
                    <a:pt x="288" y="190"/>
                  </a:lnTo>
                  <a:lnTo>
                    <a:pt x="292" y="177"/>
                  </a:lnTo>
                  <a:lnTo>
                    <a:pt x="294" y="162"/>
                  </a:lnTo>
                  <a:lnTo>
                    <a:pt x="295" y="148"/>
                  </a:lnTo>
                  <a:lnTo>
                    <a:pt x="294" y="132"/>
                  </a:lnTo>
                  <a:lnTo>
                    <a:pt x="292" y="117"/>
                  </a:lnTo>
                  <a:lnTo>
                    <a:pt x="288" y="104"/>
                  </a:lnTo>
                  <a:lnTo>
                    <a:pt x="284" y="91"/>
                  </a:lnTo>
                  <a:lnTo>
                    <a:pt x="270" y="65"/>
                  </a:lnTo>
                  <a:lnTo>
                    <a:pt x="252" y="43"/>
                  </a:lnTo>
                  <a:lnTo>
                    <a:pt x="240" y="32"/>
                  </a:lnTo>
                  <a:lnTo>
                    <a:pt x="228" y="24"/>
                  </a:lnTo>
                  <a:lnTo>
                    <a:pt x="216" y="16"/>
                  </a:lnTo>
                  <a:lnTo>
                    <a:pt x="204" y="10"/>
                  </a:lnTo>
                  <a:lnTo>
                    <a:pt x="189" y="5"/>
                  </a:lnTo>
                  <a:lnTo>
                    <a:pt x="176" y="3"/>
                  </a:lnTo>
                  <a:lnTo>
                    <a:pt x="161" y="0"/>
                  </a:lnTo>
                  <a:lnTo>
                    <a:pt x="147" y="0"/>
                  </a:lnTo>
                  <a:close/>
                </a:path>
              </a:pathLst>
            </a:custGeom>
            <a:solidFill>
              <a:srgbClr val="91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9" name="Freeform 369">
              <a:extLst>
                <a:ext uri="{FF2B5EF4-FFF2-40B4-BE49-F238E27FC236}">
                  <a16:creationId xmlns:a16="http://schemas.microsoft.com/office/drawing/2014/main" id="{DBD2CC43-3294-40D9-469F-95E249BF47CB}"/>
                </a:ext>
              </a:extLst>
            </p:cNvPr>
            <p:cNvSpPr>
              <a:spLocks/>
            </p:cNvSpPr>
            <p:nvPr/>
          </p:nvSpPr>
          <p:spPr bwMode="auto">
            <a:xfrm>
              <a:off x="10373685" y="3718704"/>
              <a:ext cx="93663" cy="93662"/>
            </a:xfrm>
            <a:custGeom>
              <a:avLst/>
              <a:gdLst>
                <a:gd name="T0" fmla="*/ 148 w 296"/>
                <a:gd name="T1" fmla="*/ 0 h 295"/>
                <a:gd name="T2" fmla="*/ 117 w 296"/>
                <a:gd name="T3" fmla="*/ 2 h 295"/>
                <a:gd name="T4" fmla="*/ 91 w 296"/>
                <a:gd name="T5" fmla="*/ 10 h 295"/>
                <a:gd name="T6" fmla="*/ 66 w 296"/>
                <a:gd name="T7" fmla="*/ 24 h 295"/>
                <a:gd name="T8" fmla="*/ 44 w 296"/>
                <a:gd name="T9" fmla="*/ 43 h 295"/>
                <a:gd name="T10" fmla="*/ 24 w 296"/>
                <a:gd name="T11" fmla="*/ 65 h 295"/>
                <a:gd name="T12" fmla="*/ 10 w 296"/>
                <a:gd name="T13" fmla="*/ 91 h 295"/>
                <a:gd name="T14" fmla="*/ 2 w 296"/>
                <a:gd name="T15" fmla="*/ 117 h 295"/>
                <a:gd name="T16" fmla="*/ 0 w 296"/>
                <a:gd name="T17" fmla="*/ 148 h 295"/>
                <a:gd name="T18" fmla="*/ 0 w 296"/>
                <a:gd name="T19" fmla="*/ 161 h 295"/>
                <a:gd name="T20" fmla="*/ 2 w 296"/>
                <a:gd name="T21" fmla="*/ 176 h 295"/>
                <a:gd name="T22" fmla="*/ 5 w 296"/>
                <a:gd name="T23" fmla="*/ 190 h 295"/>
                <a:gd name="T24" fmla="*/ 10 w 296"/>
                <a:gd name="T25" fmla="*/ 204 h 295"/>
                <a:gd name="T26" fmla="*/ 16 w 296"/>
                <a:gd name="T27" fmla="*/ 216 h 295"/>
                <a:gd name="T28" fmla="*/ 24 w 296"/>
                <a:gd name="T29" fmla="*/ 228 h 295"/>
                <a:gd name="T30" fmla="*/ 33 w 296"/>
                <a:gd name="T31" fmla="*/ 240 h 295"/>
                <a:gd name="T32" fmla="*/ 44 w 296"/>
                <a:gd name="T33" fmla="*/ 252 h 295"/>
                <a:gd name="T34" fmla="*/ 66 w 296"/>
                <a:gd name="T35" fmla="*/ 270 h 295"/>
                <a:gd name="T36" fmla="*/ 91 w 296"/>
                <a:gd name="T37" fmla="*/ 284 h 295"/>
                <a:gd name="T38" fmla="*/ 104 w 296"/>
                <a:gd name="T39" fmla="*/ 289 h 295"/>
                <a:gd name="T40" fmla="*/ 117 w 296"/>
                <a:gd name="T41" fmla="*/ 292 h 295"/>
                <a:gd name="T42" fmla="*/ 132 w 296"/>
                <a:gd name="T43" fmla="*/ 294 h 295"/>
                <a:gd name="T44" fmla="*/ 148 w 296"/>
                <a:gd name="T45" fmla="*/ 295 h 295"/>
                <a:gd name="T46" fmla="*/ 162 w 296"/>
                <a:gd name="T47" fmla="*/ 294 h 295"/>
                <a:gd name="T48" fmla="*/ 176 w 296"/>
                <a:gd name="T49" fmla="*/ 292 h 295"/>
                <a:gd name="T50" fmla="*/ 190 w 296"/>
                <a:gd name="T51" fmla="*/ 289 h 295"/>
                <a:gd name="T52" fmla="*/ 205 w 296"/>
                <a:gd name="T53" fmla="*/ 284 h 295"/>
                <a:gd name="T54" fmla="*/ 216 w 296"/>
                <a:gd name="T55" fmla="*/ 277 h 295"/>
                <a:gd name="T56" fmla="*/ 229 w 296"/>
                <a:gd name="T57" fmla="*/ 270 h 295"/>
                <a:gd name="T58" fmla="*/ 240 w 296"/>
                <a:gd name="T59" fmla="*/ 261 h 295"/>
                <a:gd name="T60" fmla="*/ 253 w 296"/>
                <a:gd name="T61" fmla="*/ 252 h 295"/>
                <a:gd name="T62" fmla="*/ 262 w 296"/>
                <a:gd name="T63" fmla="*/ 240 h 295"/>
                <a:gd name="T64" fmla="*/ 271 w 296"/>
                <a:gd name="T65" fmla="*/ 228 h 295"/>
                <a:gd name="T66" fmla="*/ 278 w 296"/>
                <a:gd name="T67" fmla="*/ 216 h 295"/>
                <a:gd name="T68" fmla="*/ 284 w 296"/>
                <a:gd name="T69" fmla="*/ 204 h 295"/>
                <a:gd name="T70" fmla="*/ 289 w 296"/>
                <a:gd name="T71" fmla="*/ 190 h 295"/>
                <a:gd name="T72" fmla="*/ 292 w 296"/>
                <a:gd name="T73" fmla="*/ 176 h 295"/>
                <a:gd name="T74" fmla="*/ 295 w 296"/>
                <a:gd name="T75" fmla="*/ 161 h 295"/>
                <a:gd name="T76" fmla="*/ 296 w 296"/>
                <a:gd name="T77" fmla="*/ 148 h 295"/>
                <a:gd name="T78" fmla="*/ 295 w 296"/>
                <a:gd name="T79" fmla="*/ 132 h 295"/>
                <a:gd name="T80" fmla="*/ 292 w 296"/>
                <a:gd name="T81" fmla="*/ 117 h 295"/>
                <a:gd name="T82" fmla="*/ 289 w 296"/>
                <a:gd name="T83" fmla="*/ 103 h 295"/>
                <a:gd name="T84" fmla="*/ 284 w 296"/>
                <a:gd name="T85" fmla="*/ 91 h 295"/>
                <a:gd name="T86" fmla="*/ 271 w 296"/>
                <a:gd name="T87" fmla="*/ 65 h 295"/>
                <a:gd name="T88" fmla="*/ 253 w 296"/>
                <a:gd name="T89" fmla="*/ 43 h 295"/>
                <a:gd name="T90" fmla="*/ 240 w 296"/>
                <a:gd name="T91" fmla="*/ 32 h 295"/>
                <a:gd name="T92" fmla="*/ 229 w 296"/>
                <a:gd name="T93" fmla="*/ 24 h 295"/>
                <a:gd name="T94" fmla="*/ 216 w 296"/>
                <a:gd name="T95" fmla="*/ 16 h 295"/>
                <a:gd name="T96" fmla="*/ 205 w 296"/>
                <a:gd name="T97" fmla="*/ 10 h 295"/>
                <a:gd name="T98" fmla="*/ 190 w 296"/>
                <a:gd name="T99" fmla="*/ 4 h 295"/>
                <a:gd name="T100" fmla="*/ 176 w 296"/>
                <a:gd name="T101" fmla="*/ 2 h 295"/>
                <a:gd name="T102" fmla="*/ 162 w 296"/>
                <a:gd name="T103" fmla="*/ 0 h 295"/>
                <a:gd name="T104" fmla="*/ 148 w 296"/>
                <a:gd name="T105"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5">
                  <a:moveTo>
                    <a:pt x="148" y="0"/>
                  </a:moveTo>
                  <a:lnTo>
                    <a:pt x="117" y="2"/>
                  </a:lnTo>
                  <a:lnTo>
                    <a:pt x="91" y="10"/>
                  </a:lnTo>
                  <a:lnTo>
                    <a:pt x="66" y="24"/>
                  </a:lnTo>
                  <a:lnTo>
                    <a:pt x="44" y="43"/>
                  </a:lnTo>
                  <a:lnTo>
                    <a:pt x="24" y="65"/>
                  </a:lnTo>
                  <a:lnTo>
                    <a:pt x="10" y="91"/>
                  </a:lnTo>
                  <a:lnTo>
                    <a:pt x="2" y="117"/>
                  </a:lnTo>
                  <a:lnTo>
                    <a:pt x="0" y="148"/>
                  </a:lnTo>
                  <a:lnTo>
                    <a:pt x="0" y="161"/>
                  </a:lnTo>
                  <a:lnTo>
                    <a:pt x="2" y="176"/>
                  </a:lnTo>
                  <a:lnTo>
                    <a:pt x="5" y="190"/>
                  </a:lnTo>
                  <a:lnTo>
                    <a:pt x="10" y="204"/>
                  </a:lnTo>
                  <a:lnTo>
                    <a:pt x="16" y="216"/>
                  </a:lnTo>
                  <a:lnTo>
                    <a:pt x="24" y="228"/>
                  </a:lnTo>
                  <a:lnTo>
                    <a:pt x="33" y="240"/>
                  </a:lnTo>
                  <a:lnTo>
                    <a:pt x="44" y="252"/>
                  </a:lnTo>
                  <a:lnTo>
                    <a:pt x="66" y="270"/>
                  </a:lnTo>
                  <a:lnTo>
                    <a:pt x="91" y="284"/>
                  </a:lnTo>
                  <a:lnTo>
                    <a:pt x="104" y="289"/>
                  </a:lnTo>
                  <a:lnTo>
                    <a:pt x="117" y="292"/>
                  </a:lnTo>
                  <a:lnTo>
                    <a:pt x="132" y="294"/>
                  </a:lnTo>
                  <a:lnTo>
                    <a:pt x="148" y="295"/>
                  </a:lnTo>
                  <a:lnTo>
                    <a:pt x="162" y="294"/>
                  </a:lnTo>
                  <a:lnTo>
                    <a:pt x="176" y="292"/>
                  </a:lnTo>
                  <a:lnTo>
                    <a:pt x="190" y="289"/>
                  </a:lnTo>
                  <a:lnTo>
                    <a:pt x="205" y="284"/>
                  </a:lnTo>
                  <a:lnTo>
                    <a:pt x="216" y="277"/>
                  </a:lnTo>
                  <a:lnTo>
                    <a:pt x="229" y="270"/>
                  </a:lnTo>
                  <a:lnTo>
                    <a:pt x="240" y="261"/>
                  </a:lnTo>
                  <a:lnTo>
                    <a:pt x="253" y="252"/>
                  </a:lnTo>
                  <a:lnTo>
                    <a:pt x="262" y="240"/>
                  </a:lnTo>
                  <a:lnTo>
                    <a:pt x="271" y="228"/>
                  </a:lnTo>
                  <a:lnTo>
                    <a:pt x="278" y="216"/>
                  </a:lnTo>
                  <a:lnTo>
                    <a:pt x="284" y="204"/>
                  </a:lnTo>
                  <a:lnTo>
                    <a:pt x="289" y="190"/>
                  </a:lnTo>
                  <a:lnTo>
                    <a:pt x="292" y="176"/>
                  </a:lnTo>
                  <a:lnTo>
                    <a:pt x="295" y="161"/>
                  </a:lnTo>
                  <a:lnTo>
                    <a:pt x="296" y="148"/>
                  </a:lnTo>
                  <a:lnTo>
                    <a:pt x="295" y="132"/>
                  </a:lnTo>
                  <a:lnTo>
                    <a:pt x="292" y="117"/>
                  </a:lnTo>
                  <a:lnTo>
                    <a:pt x="289" y="103"/>
                  </a:lnTo>
                  <a:lnTo>
                    <a:pt x="284" y="91"/>
                  </a:lnTo>
                  <a:lnTo>
                    <a:pt x="271" y="65"/>
                  </a:lnTo>
                  <a:lnTo>
                    <a:pt x="253" y="43"/>
                  </a:lnTo>
                  <a:lnTo>
                    <a:pt x="240" y="32"/>
                  </a:lnTo>
                  <a:lnTo>
                    <a:pt x="229" y="24"/>
                  </a:lnTo>
                  <a:lnTo>
                    <a:pt x="216" y="16"/>
                  </a:lnTo>
                  <a:lnTo>
                    <a:pt x="205" y="10"/>
                  </a:lnTo>
                  <a:lnTo>
                    <a:pt x="190" y="4"/>
                  </a:lnTo>
                  <a:lnTo>
                    <a:pt x="176" y="2"/>
                  </a:lnTo>
                  <a:lnTo>
                    <a:pt x="162" y="0"/>
                  </a:lnTo>
                  <a:lnTo>
                    <a:pt x="148" y="0"/>
                  </a:lnTo>
                  <a:close/>
                </a:path>
              </a:pathLst>
            </a:custGeom>
            <a:solidFill>
              <a:srgbClr val="91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0" name="Freeform 370">
              <a:extLst>
                <a:ext uri="{FF2B5EF4-FFF2-40B4-BE49-F238E27FC236}">
                  <a16:creationId xmlns:a16="http://schemas.microsoft.com/office/drawing/2014/main" id="{5C8DD68A-252B-EB9C-B3A9-B693DCF3AE2F}"/>
                </a:ext>
              </a:extLst>
            </p:cNvPr>
            <p:cNvSpPr>
              <a:spLocks/>
            </p:cNvSpPr>
            <p:nvPr/>
          </p:nvSpPr>
          <p:spPr bwMode="auto">
            <a:xfrm>
              <a:off x="10607048" y="3732991"/>
              <a:ext cx="93663" cy="93662"/>
            </a:xfrm>
            <a:custGeom>
              <a:avLst/>
              <a:gdLst>
                <a:gd name="T0" fmla="*/ 148 w 296"/>
                <a:gd name="T1" fmla="*/ 0 h 296"/>
                <a:gd name="T2" fmla="*/ 117 w 296"/>
                <a:gd name="T3" fmla="*/ 3 h 296"/>
                <a:gd name="T4" fmla="*/ 91 w 296"/>
                <a:gd name="T5" fmla="*/ 11 h 296"/>
                <a:gd name="T6" fmla="*/ 66 w 296"/>
                <a:gd name="T7" fmla="*/ 24 h 296"/>
                <a:gd name="T8" fmla="*/ 44 w 296"/>
                <a:gd name="T9" fmla="*/ 44 h 296"/>
                <a:gd name="T10" fmla="*/ 24 w 296"/>
                <a:gd name="T11" fmla="*/ 65 h 296"/>
                <a:gd name="T12" fmla="*/ 10 w 296"/>
                <a:gd name="T13" fmla="*/ 91 h 296"/>
                <a:gd name="T14" fmla="*/ 2 w 296"/>
                <a:gd name="T15" fmla="*/ 118 h 296"/>
                <a:gd name="T16" fmla="*/ 0 w 296"/>
                <a:gd name="T17" fmla="*/ 148 h 296"/>
                <a:gd name="T18" fmla="*/ 0 w 296"/>
                <a:gd name="T19" fmla="*/ 162 h 296"/>
                <a:gd name="T20" fmla="*/ 2 w 296"/>
                <a:gd name="T21" fmla="*/ 177 h 296"/>
                <a:gd name="T22" fmla="*/ 5 w 296"/>
                <a:gd name="T23" fmla="*/ 190 h 296"/>
                <a:gd name="T24" fmla="*/ 10 w 296"/>
                <a:gd name="T25" fmla="*/ 205 h 296"/>
                <a:gd name="T26" fmla="*/ 16 w 296"/>
                <a:gd name="T27" fmla="*/ 216 h 296"/>
                <a:gd name="T28" fmla="*/ 24 w 296"/>
                <a:gd name="T29" fmla="*/ 229 h 296"/>
                <a:gd name="T30" fmla="*/ 33 w 296"/>
                <a:gd name="T31" fmla="*/ 240 h 296"/>
                <a:gd name="T32" fmla="*/ 44 w 296"/>
                <a:gd name="T33" fmla="*/ 253 h 296"/>
                <a:gd name="T34" fmla="*/ 66 w 296"/>
                <a:gd name="T35" fmla="*/ 271 h 296"/>
                <a:gd name="T36" fmla="*/ 91 w 296"/>
                <a:gd name="T37" fmla="*/ 285 h 296"/>
                <a:gd name="T38" fmla="*/ 103 w 296"/>
                <a:gd name="T39" fmla="*/ 289 h 296"/>
                <a:gd name="T40" fmla="*/ 117 w 296"/>
                <a:gd name="T41" fmla="*/ 293 h 296"/>
                <a:gd name="T42" fmla="*/ 132 w 296"/>
                <a:gd name="T43" fmla="*/ 295 h 296"/>
                <a:gd name="T44" fmla="*/ 148 w 296"/>
                <a:gd name="T45" fmla="*/ 296 h 296"/>
                <a:gd name="T46" fmla="*/ 161 w 296"/>
                <a:gd name="T47" fmla="*/ 295 h 296"/>
                <a:gd name="T48" fmla="*/ 176 w 296"/>
                <a:gd name="T49" fmla="*/ 293 h 296"/>
                <a:gd name="T50" fmla="*/ 190 w 296"/>
                <a:gd name="T51" fmla="*/ 289 h 296"/>
                <a:gd name="T52" fmla="*/ 205 w 296"/>
                <a:gd name="T53" fmla="*/ 285 h 296"/>
                <a:gd name="T54" fmla="*/ 216 w 296"/>
                <a:gd name="T55" fmla="*/ 278 h 296"/>
                <a:gd name="T56" fmla="*/ 229 w 296"/>
                <a:gd name="T57" fmla="*/ 271 h 296"/>
                <a:gd name="T58" fmla="*/ 240 w 296"/>
                <a:gd name="T59" fmla="*/ 262 h 296"/>
                <a:gd name="T60" fmla="*/ 252 w 296"/>
                <a:gd name="T61" fmla="*/ 253 h 296"/>
                <a:gd name="T62" fmla="*/ 262 w 296"/>
                <a:gd name="T63" fmla="*/ 240 h 296"/>
                <a:gd name="T64" fmla="*/ 271 w 296"/>
                <a:gd name="T65" fmla="*/ 229 h 296"/>
                <a:gd name="T66" fmla="*/ 277 w 296"/>
                <a:gd name="T67" fmla="*/ 216 h 296"/>
                <a:gd name="T68" fmla="*/ 284 w 296"/>
                <a:gd name="T69" fmla="*/ 205 h 296"/>
                <a:gd name="T70" fmla="*/ 289 w 296"/>
                <a:gd name="T71" fmla="*/ 190 h 296"/>
                <a:gd name="T72" fmla="*/ 292 w 296"/>
                <a:gd name="T73" fmla="*/ 177 h 296"/>
                <a:gd name="T74" fmla="*/ 295 w 296"/>
                <a:gd name="T75" fmla="*/ 162 h 296"/>
                <a:gd name="T76" fmla="*/ 296 w 296"/>
                <a:gd name="T77" fmla="*/ 148 h 296"/>
                <a:gd name="T78" fmla="*/ 295 w 296"/>
                <a:gd name="T79" fmla="*/ 132 h 296"/>
                <a:gd name="T80" fmla="*/ 292 w 296"/>
                <a:gd name="T81" fmla="*/ 118 h 296"/>
                <a:gd name="T82" fmla="*/ 289 w 296"/>
                <a:gd name="T83" fmla="*/ 104 h 296"/>
                <a:gd name="T84" fmla="*/ 284 w 296"/>
                <a:gd name="T85" fmla="*/ 91 h 296"/>
                <a:gd name="T86" fmla="*/ 271 w 296"/>
                <a:gd name="T87" fmla="*/ 65 h 296"/>
                <a:gd name="T88" fmla="*/ 252 w 296"/>
                <a:gd name="T89" fmla="*/ 44 h 296"/>
                <a:gd name="T90" fmla="*/ 240 w 296"/>
                <a:gd name="T91" fmla="*/ 32 h 296"/>
                <a:gd name="T92" fmla="*/ 229 w 296"/>
                <a:gd name="T93" fmla="*/ 24 h 296"/>
                <a:gd name="T94" fmla="*/ 216 w 296"/>
                <a:gd name="T95" fmla="*/ 16 h 296"/>
                <a:gd name="T96" fmla="*/ 205 w 296"/>
                <a:gd name="T97" fmla="*/ 11 h 296"/>
                <a:gd name="T98" fmla="*/ 190 w 296"/>
                <a:gd name="T99" fmla="*/ 5 h 296"/>
                <a:gd name="T100" fmla="*/ 176 w 296"/>
                <a:gd name="T101" fmla="*/ 3 h 296"/>
                <a:gd name="T102" fmla="*/ 161 w 296"/>
                <a:gd name="T103" fmla="*/ 0 h 296"/>
                <a:gd name="T104" fmla="*/ 148 w 296"/>
                <a:gd name="T10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148" y="0"/>
                  </a:moveTo>
                  <a:lnTo>
                    <a:pt x="117" y="3"/>
                  </a:lnTo>
                  <a:lnTo>
                    <a:pt x="91" y="11"/>
                  </a:lnTo>
                  <a:lnTo>
                    <a:pt x="66" y="24"/>
                  </a:lnTo>
                  <a:lnTo>
                    <a:pt x="44" y="44"/>
                  </a:lnTo>
                  <a:lnTo>
                    <a:pt x="24" y="65"/>
                  </a:lnTo>
                  <a:lnTo>
                    <a:pt x="10" y="91"/>
                  </a:lnTo>
                  <a:lnTo>
                    <a:pt x="2" y="118"/>
                  </a:lnTo>
                  <a:lnTo>
                    <a:pt x="0" y="148"/>
                  </a:lnTo>
                  <a:lnTo>
                    <a:pt x="0" y="162"/>
                  </a:lnTo>
                  <a:lnTo>
                    <a:pt x="2" y="177"/>
                  </a:lnTo>
                  <a:lnTo>
                    <a:pt x="5" y="190"/>
                  </a:lnTo>
                  <a:lnTo>
                    <a:pt x="10" y="205"/>
                  </a:lnTo>
                  <a:lnTo>
                    <a:pt x="16" y="216"/>
                  </a:lnTo>
                  <a:lnTo>
                    <a:pt x="24" y="229"/>
                  </a:lnTo>
                  <a:lnTo>
                    <a:pt x="33" y="240"/>
                  </a:lnTo>
                  <a:lnTo>
                    <a:pt x="44" y="253"/>
                  </a:lnTo>
                  <a:lnTo>
                    <a:pt x="66" y="271"/>
                  </a:lnTo>
                  <a:lnTo>
                    <a:pt x="91" y="285"/>
                  </a:lnTo>
                  <a:lnTo>
                    <a:pt x="103" y="289"/>
                  </a:lnTo>
                  <a:lnTo>
                    <a:pt x="117" y="293"/>
                  </a:lnTo>
                  <a:lnTo>
                    <a:pt x="132" y="295"/>
                  </a:lnTo>
                  <a:lnTo>
                    <a:pt x="148" y="296"/>
                  </a:lnTo>
                  <a:lnTo>
                    <a:pt x="161" y="295"/>
                  </a:lnTo>
                  <a:lnTo>
                    <a:pt x="176" y="293"/>
                  </a:lnTo>
                  <a:lnTo>
                    <a:pt x="190" y="289"/>
                  </a:lnTo>
                  <a:lnTo>
                    <a:pt x="205" y="285"/>
                  </a:lnTo>
                  <a:lnTo>
                    <a:pt x="216" y="278"/>
                  </a:lnTo>
                  <a:lnTo>
                    <a:pt x="229" y="271"/>
                  </a:lnTo>
                  <a:lnTo>
                    <a:pt x="240" y="262"/>
                  </a:lnTo>
                  <a:lnTo>
                    <a:pt x="252" y="253"/>
                  </a:lnTo>
                  <a:lnTo>
                    <a:pt x="262" y="240"/>
                  </a:lnTo>
                  <a:lnTo>
                    <a:pt x="271" y="229"/>
                  </a:lnTo>
                  <a:lnTo>
                    <a:pt x="277" y="216"/>
                  </a:lnTo>
                  <a:lnTo>
                    <a:pt x="284" y="205"/>
                  </a:lnTo>
                  <a:lnTo>
                    <a:pt x="289" y="190"/>
                  </a:lnTo>
                  <a:lnTo>
                    <a:pt x="292" y="177"/>
                  </a:lnTo>
                  <a:lnTo>
                    <a:pt x="295" y="162"/>
                  </a:lnTo>
                  <a:lnTo>
                    <a:pt x="296" y="148"/>
                  </a:lnTo>
                  <a:lnTo>
                    <a:pt x="295" y="132"/>
                  </a:lnTo>
                  <a:lnTo>
                    <a:pt x="292" y="118"/>
                  </a:lnTo>
                  <a:lnTo>
                    <a:pt x="289" y="104"/>
                  </a:lnTo>
                  <a:lnTo>
                    <a:pt x="284" y="91"/>
                  </a:lnTo>
                  <a:lnTo>
                    <a:pt x="271" y="65"/>
                  </a:lnTo>
                  <a:lnTo>
                    <a:pt x="252" y="44"/>
                  </a:lnTo>
                  <a:lnTo>
                    <a:pt x="240" y="32"/>
                  </a:lnTo>
                  <a:lnTo>
                    <a:pt x="229" y="24"/>
                  </a:lnTo>
                  <a:lnTo>
                    <a:pt x="216" y="16"/>
                  </a:lnTo>
                  <a:lnTo>
                    <a:pt x="205" y="11"/>
                  </a:lnTo>
                  <a:lnTo>
                    <a:pt x="190" y="5"/>
                  </a:lnTo>
                  <a:lnTo>
                    <a:pt x="176" y="3"/>
                  </a:lnTo>
                  <a:lnTo>
                    <a:pt x="161" y="0"/>
                  </a:lnTo>
                  <a:lnTo>
                    <a:pt x="148" y="0"/>
                  </a:lnTo>
                  <a:close/>
                </a:path>
              </a:pathLst>
            </a:custGeom>
            <a:solidFill>
              <a:srgbClr val="91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1" name="Freeform 371">
              <a:extLst>
                <a:ext uri="{FF2B5EF4-FFF2-40B4-BE49-F238E27FC236}">
                  <a16:creationId xmlns:a16="http://schemas.microsoft.com/office/drawing/2014/main" id="{CBFB5DB2-DD32-7007-622A-4D7354ED33B3}"/>
                </a:ext>
              </a:extLst>
            </p:cNvPr>
            <p:cNvSpPr>
              <a:spLocks/>
            </p:cNvSpPr>
            <p:nvPr/>
          </p:nvSpPr>
          <p:spPr bwMode="auto">
            <a:xfrm>
              <a:off x="10851523" y="3723466"/>
              <a:ext cx="93663" cy="93662"/>
            </a:xfrm>
            <a:custGeom>
              <a:avLst/>
              <a:gdLst>
                <a:gd name="T0" fmla="*/ 147 w 295"/>
                <a:gd name="T1" fmla="*/ 0 h 295"/>
                <a:gd name="T2" fmla="*/ 117 w 295"/>
                <a:gd name="T3" fmla="*/ 2 h 295"/>
                <a:gd name="T4" fmla="*/ 91 w 295"/>
                <a:gd name="T5" fmla="*/ 10 h 295"/>
                <a:gd name="T6" fmla="*/ 66 w 295"/>
                <a:gd name="T7" fmla="*/ 23 h 295"/>
                <a:gd name="T8" fmla="*/ 44 w 295"/>
                <a:gd name="T9" fmla="*/ 43 h 295"/>
                <a:gd name="T10" fmla="*/ 23 w 295"/>
                <a:gd name="T11" fmla="*/ 64 h 295"/>
                <a:gd name="T12" fmla="*/ 10 w 295"/>
                <a:gd name="T13" fmla="*/ 91 h 295"/>
                <a:gd name="T14" fmla="*/ 2 w 295"/>
                <a:gd name="T15" fmla="*/ 117 h 295"/>
                <a:gd name="T16" fmla="*/ 0 w 295"/>
                <a:gd name="T17" fmla="*/ 148 h 295"/>
                <a:gd name="T18" fmla="*/ 0 w 295"/>
                <a:gd name="T19" fmla="*/ 161 h 295"/>
                <a:gd name="T20" fmla="*/ 2 w 295"/>
                <a:gd name="T21" fmla="*/ 176 h 295"/>
                <a:gd name="T22" fmla="*/ 4 w 295"/>
                <a:gd name="T23" fmla="*/ 190 h 295"/>
                <a:gd name="T24" fmla="*/ 10 w 295"/>
                <a:gd name="T25" fmla="*/ 204 h 295"/>
                <a:gd name="T26" fmla="*/ 16 w 295"/>
                <a:gd name="T27" fmla="*/ 216 h 295"/>
                <a:gd name="T28" fmla="*/ 23 w 295"/>
                <a:gd name="T29" fmla="*/ 228 h 295"/>
                <a:gd name="T30" fmla="*/ 33 w 295"/>
                <a:gd name="T31" fmla="*/ 240 h 295"/>
                <a:gd name="T32" fmla="*/ 44 w 295"/>
                <a:gd name="T33" fmla="*/ 252 h 295"/>
                <a:gd name="T34" fmla="*/ 66 w 295"/>
                <a:gd name="T35" fmla="*/ 270 h 295"/>
                <a:gd name="T36" fmla="*/ 91 w 295"/>
                <a:gd name="T37" fmla="*/ 284 h 295"/>
                <a:gd name="T38" fmla="*/ 103 w 295"/>
                <a:gd name="T39" fmla="*/ 289 h 295"/>
                <a:gd name="T40" fmla="*/ 117 w 295"/>
                <a:gd name="T41" fmla="*/ 292 h 295"/>
                <a:gd name="T42" fmla="*/ 131 w 295"/>
                <a:gd name="T43" fmla="*/ 294 h 295"/>
                <a:gd name="T44" fmla="*/ 147 w 295"/>
                <a:gd name="T45" fmla="*/ 295 h 295"/>
                <a:gd name="T46" fmla="*/ 161 w 295"/>
                <a:gd name="T47" fmla="*/ 294 h 295"/>
                <a:gd name="T48" fmla="*/ 176 w 295"/>
                <a:gd name="T49" fmla="*/ 292 h 295"/>
                <a:gd name="T50" fmla="*/ 189 w 295"/>
                <a:gd name="T51" fmla="*/ 289 h 295"/>
                <a:gd name="T52" fmla="*/ 204 w 295"/>
                <a:gd name="T53" fmla="*/ 284 h 295"/>
                <a:gd name="T54" fmla="*/ 216 w 295"/>
                <a:gd name="T55" fmla="*/ 277 h 295"/>
                <a:gd name="T56" fmla="*/ 228 w 295"/>
                <a:gd name="T57" fmla="*/ 270 h 295"/>
                <a:gd name="T58" fmla="*/ 240 w 295"/>
                <a:gd name="T59" fmla="*/ 261 h 295"/>
                <a:gd name="T60" fmla="*/ 252 w 295"/>
                <a:gd name="T61" fmla="*/ 252 h 295"/>
                <a:gd name="T62" fmla="*/ 261 w 295"/>
                <a:gd name="T63" fmla="*/ 240 h 295"/>
                <a:gd name="T64" fmla="*/ 270 w 295"/>
                <a:gd name="T65" fmla="*/ 228 h 295"/>
                <a:gd name="T66" fmla="*/ 277 w 295"/>
                <a:gd name="T67" fmla="*/ 216 h 295"/>
                <a:gd name="T68" fmla="*/ 284 w 295"/>
                <a:gd name="T69" fmla="*/ 204 h 295"/>
                <a:gd name="T70" fmla="*/ 288 w 295"/>
                <a:gd name="T71" fmla="*/ 190 h 295"/>
                <a:gd name="T72" fmla="*/ 292 w 295"/>
                <a:gd name="T73" fmla="*/ 176 h 295"/>
                <a:gd name="T74" fmla="*/ 294 w 295"/>
                <a:gd name="T75" fmla="*/ 161 h 295"/>
                <a:gd name="T76" fmla="*/ 295 w 295"/>
                <a:gd name="T77" fmla="*/ 148 h 295"/>
                <a:gd name="T78" fmla="*/ 294 w 295"/>
                <a:gd name="T79" fmla="*/ 132 h 295"/>
                <a:gd name="T80" fmla="*/ 292 w 295"/>
                <a:gd name="T81" fmla="*/ 117 h 295"/>
                <a:gd name="T82" fmla="*/ 288 w 295"/>
                <a:gd name="T83" fmla="*/ 103 h 295"/>
                <a:gd name="T84" fmla="*/ 284 w 295"/>
                <a:gd name="T85" fmla="*/ 91 h 295"/>
                <a:gd name="T86" fmla="*/ 270 w 295"/>
                <a:gd name="T87" fmla="*/ 64 h 295"/>
                <a:gd name="T88" fmla="*/ 252 w 295"/>
                <a:gd name="T89" fmla="*/ 43 h 295"/>
                <a:gd name="T90" fmla="*/ 240 w 295"/>
                <a:gd name="T91" fmla="*/ 31 h 295"/>
                <a:gd name="T92" fmla="*/ 228 w 295"/>
                <a:gd name="T93" fmla="*/ 23 h 295"/>
                <a:gd name="T94" fmla="*/ 216 w 295"/>
                <a:gd name="T95" fmla="*/ 16 h 295"/>
                <a:gd name="T96" fmla="*/ 204 w 295"/>
                <a:gd name="T97" fmla="*/ 10 h 295"/>
                <a:gd name="T98" fmla="*/ 189 w 295"/>
                <a:gd name="T99" fmla="*/ 4 h 295"/>
                <a:gd name="T100" fmla="*/ 176 w 295"/>
                <a:gd name="T101" fmla="*/ 2 h 295"/>
                <a:gd name="T102" fmla="*/ 161 w 295"/>
                <a:gd name="T103" fmla="*/ 0 h 295"/>
                <a:gd name="T104" fmla="*/ 147 w 295"/>
                <a:gd name="T105"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5">
                  <a:moveTo>
                    <a:pt x="147" y="0"/>
                  </a:moveTo>
                  <a:lnTo>
                    <a:pt x="117" y="2"/>
                  </a:lnTo>
                  <a:lnTo>
                    <a:pt x="91" y="10"/>
                  </a:lnTo>
                  <a:lnTo>
                    <a:pt x="66" y="23"/>
                  </a:lnTo>
                  <a:lnTo>
                    <a:pt x="44" y="43"/>
                  </a:lnTo>
                  <a:lnTo>
                    <a:pt x="23" y="64"/>
                  </a:lnTo>
                  <a:lnTo>
                    <a:pt x="10" y="91"/>
                  </a:lnTo>
                  <a:lnTo>
                    <a:pt x="2" y="117"/>
                  </a:lnTo>
                  <a:lnTo>
                    <a:pt x="0" y="148"/>
                  </a:lnTo>
                  <a:lnTo>
                    <a:pt x="0" y="161"/>
                  </a:lnTo>
                  <a:lnTo>
                    <a:pt x="2" y="176"/>
                  </a:lnTo>
                  <a:lnTo>
                    <a:pt x="4" y="190"/>
                  </a:lnTo>
                  <a:lnTo>
                    <a:pt x="10" y="204"/>
                  </a:lnTo>
                  <a:lnTo>
                    <a:pt x="16" y="216"/>
                  </a:lnTo>
                  <a:lnTo>
                    <a:pt x="23" y="228"/>
                  </a:lnTo>
                  <a:lnTo>
                    <a:pt x="33" y="240"/>
                  </a:lnTo>
                  <a:lnTo>
                    <a:pt x="44" y="252"/>
                  </a:lnTo>
                  <a:lnTo>
                    <a:pt x="66" y="270"/>
                  </a:lnTo>
                  <a:lnTo>
                    <a:pt x="91" y="284"/>
                  </a:lnTo>
                  <a:lnTo>
                    <a:pt x="103" y="289"/>
                  </a:lnTo>
                  <a:lnTo>
                    <a:pt x="117" y="292"/>
                  </a:lnTo>
                  <a:lnTo>
                    <a:pt x="131" y="294"/>
                  </a:lnTo>
                  <a:lnTo>
                    <a:pt x="147" y="295"/>
                  </a:lnTo>
                  <a:lnTo>
                    <a:pt x="161" y="294"/>
                  </a:lnTo>
                  <a:lnTo>
                    <a:pt x="176" y="292"/>
                  </a:lnTo>
                  <a:lnTo>
                    <a:pt x="189" y="289"/>
                  </a:lnTo>
                  <a:lnTo>
                    <a:pt x="204" y="284"/>
                  </a:lnTo>
                  <a:lnTo>
                    <a:pt x="216" y="277"/>
                  </a:lnTo>
                  <a:lnTo>
                    <a:pt x="228" y="270"/>
                  </a:lnTo>
                  <a:lnTo>
                    <a:pt x="240" y="261"/>
                  </a:lnTo>
                  <a:lnTo>
                    <a:pt x="252" y="252"/>
                  </a:lnTo>
                  <a:lnTo>
                    <a:pt x="261" y="240"/>
                  </a:lnTo>
                  <a:lnTo>
                    <a:pt x="270" y="228"/>
                  </a:lnTo>
                  <a:lnTo>
                    <a:pt x="277" y="216"/>
                  </a:lnTo>
                  <a:lnTo>
                    <a:pt x="284" y="204"/>
                  </a:lnTo>
                  <a:lnTo>
                    <a:pt x="288" y="190"/>
                  </a:lnTo>
                  <a:lnTo>
                    <a:pt x="292" y="176"/>
                  </a:lnTo>
                  <a:lnTo>
                    <a:pt x="294" y="161"/>
                  </a:lnTo>
                  <a:lnTo>
                    <a:pt x="295" y="148"/>
                  </a:lnTo>
                  <a:lnTo>
                    <a:pt x="294" y="132"/>
                  </a:lnTo>
                  <a:lnTo>
                    <a:pt x="292" y="117"/>
                  </a:lnTo>
                  <a:lnTo>
                    <a:pt x="288" y="103"/>
                  </a:lnTo>
                  <a:lnTo>
                    <a:pt x="284" y="91"/>
                  </a:lnTo>
                  <a:lnTo>
                    <a:pt x="270" y="64"/>
                  </a:lnTo>
                  <a:lnTo>
                    <a:pt x="252" y="43"/>
                  </a:lnTo>
                  <a:lnTo>
                    <a:pt x="240" y="31"/>
                  </a:lnTo>
                  <a:lnTo>
                    <a:pt x="228" y="23"/>
                  </a:lnTo>
                  <a:lnTo>
                    <a:pt x="216" y="16"/>
                  </a:lnTo>
                  <a:lnTo>
                    <a:pt x="204" y="10"/>
                  </a:lnTo>
                  <a:lnTo>
                    <a:pt x="189" y="4"/>
                  </a:lnTo>
                  <a:lnTo>
                    <a:pt x="176" y="2"/>
                  </a:lnTo>
                  <a:lnTo>
                    <a:pt x="161" y="0"/>
                  </a:lnTo>
                  <a:lnTo>
                    <a:pt x="147" y="0"/>
                  </a:lnTo>
                  <a:close/>
                </a:path>
              </a:pathLst>
            </a:custGeom>
            <a:solidFill>
              <a:srgbClr val="91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2" name="Freeform 372">
              <a:extLst>
                <a:ext uri="{FF2B5EF4-FFF2-40B4-BE49-F238E27FC236}">
                  <a16:creationId xmlns:a16="http://schemas.microsoft.com/office/drawing/2014/main" id="{71712728-348F-86DA-2DC2-55B35C1F092C}"/>
                </a:ext>
              </a:extLst>
            </p:cNvPr>
            <p:cNvSpPr>
              <a:spLocks/>
            </p:cNvSpPr>
            <p:nvPr/>
          </p:nvSpPr>
          <p:spPr bwMode="auto">
            <a:xfrm>
              <a:off x="11097585" y="3755216"/>
              <a:ext cx="93663" cy="93662"/>
            </a:xfrm>
            <a:custGeom>
              <a:avLst/>
              <a:gdLst>
                <a:gd name="T0" fmla="*/ 148 w 296"/>
                <a:gd name="T1" fmla="*/ 0 h 296"/>
                <a:gd name="T2" fmla="*/ 117 w 296"/>
                <a:gd name="T3" fmla="*/ 2 h 296"/>
                <a:gd name="T4" fmla="*/ 91 w 296"/>
                <a:gd name="T5" fmla="*/ 10 h 296"/>
                <a:gd name="T6" fmla="*/ 66 w 296"/>
                <a:gd name="T7" fmla="*/ 24 h 296"/>
                <a:gd name="T8" fmla="*/ 45 w 296"/>
                <a:gd name="T9" fmla="*/ 43 h 296"/>
                <a:gd name="T10" fmla="*/ 24 w 296"/>
                <a:gd name="T11" fmla="*/ 65 h 296"/>
                <a:gd name="T12" fmla="*/ 10 w 296"/>
                <a:gd name="T13" fmla="*/ 91 h 296"/>
                <a:gd name="T14" fmla="*/ 2 w 296"/>
                <a:gd name="T15" fmla="*/ 117 h 296"/>
                <a:gd name="T16" fmla="*/ 0 w 296"/>
                <a:gd name="T17" fmla="*/ 148 h 296"/>
                <a:gd name="T18" fmla="*/ 0 w 296"/>
                <a:gd name="T19" fmla="*/ 161 h 296"/>
                <a:gd name="T20" fmla="*/ 2 w 296"/>
                <a:gd name="T21" fmla="*/ 176 h 296"/>
                <a:gd name="T22" fmla="*/ 5 w 296"/>
                <a:gd name="T23" fmla="*/ 190 h 296"/>
                <a:gd name="T24" fmla="*/ 10 w 296"/>
                <a:gd name="T25" fmla="*/ 205 h 296"/>
                <a:gd name="T26" fmla="*/ 16 w 296"/>
                <a:gd name="T27" fmla="*/ 216 h 296"/>
                <a:gd name="T28" fmla="*/ 24 w 296"/>
                <a:gd name="T29" fmla="*/ 229 h 296"/>
                <a:gd name="T30" fmla="*/ 33 w 296"/>
                <a:gd name="T31" fmla="*/ 240 h 296"/>
                <a:gd name="T32" fmla="*/ 45 w 296"/>
                <a:gd name="T33" fmla="*/ 252 h 296"/>
                <a:gd name="T34" fmla="*/ 66 w 296"/>
                <a:gd name="T35" fmla="*/ 271 h 296"/>
                <a:gd name="T36" fmla="*/ 91 w 296"/>
                <a:gd name="T37" fmla="*/ 284 h 296"/>
                <a:gd name="T38" fmla="*/ 104 w 296"/>
                <a:gd name="T39" fmla="*/ 289 h 296"/>
                <a:gd name="T40" fmla="*/ 117 w 296"/>
                <a:gd name="T41" fmla="*/ 292 h 296"/>
                <a:gd name="T42" fmla="*/ 132 w 296"/>
                <a:gd name="T43" fmla="*/ 295 h 296"/>
                <a:gd name="T44" fmla="*/ 148 w 296"/>
                <a:gd name="T45" fmla="*/ 296 h 296"/>
                <a:gd name="T46" fmla="*/ 162 w 296"/>
                <a:gd name="T47" fmla="*/ 295 h 296"/>
                <a:gd name="T48" fmla="*/ 176 w 296"/>
                <a:gd name="T49" fmla="*/ 292 h 296"/>
                <a:gd name="T50" fmla="*/ 190 w 296"/>
                <a:gd name="T51" fmla="*/ 289 h 296"/>
                <a:gd name="T52" fmla="*/ 205 w 296"/>
                <a:gd name="T53" fmla="*/ 284 h 296"/>
                <a:gd name="T54" fmla="*/ 216 w 296"/>
                <a:gd name="T55" fmla="*/ 277 h 296"/>
                <a:gd name="T56" fmla="*/ 229 w 296"/>
                <a:gd name="T57" fmla="*/ 271 h 296"/>
                <a:gd name="T58" fmla="*/ 240 w 296"/>
                <a:gd name="T59" fmla="*/ 262 h 296"/>
                <a:gd name="T60" fmla="*/ 253 w 296"/>
                <a:gd name="T61" fmla="*/ 252 h 296"/>
                <a:gd name="T62" fmla="*/ 262 w 296"/>
                <a:gd name="T63" fmla="*/ 240 h 296"/>
                <a:gd name="T64" fmla="*/ 271 w 296"/>
                <a:gd name="T65" fmla="*/ 229 h 296"/>
                <a:gd name="T66" fmla="*/ 278 w 296"/>
                <a:gd name="T67" fmla="*/ 216 h 296"/>
                <a:gd name="T68" fmla="*/ 284 w 296"/>
                <a:gd name="T69" fmla="*/ 205 h 296"/>
                <a:gd name="T70" fmla="*/ 289 w 296"/>
                <a:gd name="T71" fmla="*/ 190 h 296"/>
                <a:gd name="T72" fmla="*/ 292 w 296"/>
                <a:gd name="T73" fmla="*/ 176 h 296"/>
                <a:gd name="T74" fmla="*/ 295 w 296"/>
                <a:gd name="T75" fmla="*/ 161 h 296"/>
                <a:gd name="T76" fmla="*/ 296 w 296"/>
                <a:gd name="T77" fmla="*/ 148 h 296"/>
                <a:gd name="T78" fmla="*/ 295 w 296"/>
                <a:gd name="T79" fmla="*/ 132 h 296"/>
                <a:gd name="T80" fmla="*/ 292 w 296"/>
                <a:gd name="T81" fmla="*/ 117 h 296"/>
                <a:gd name="T82" fmla="*/ 289 w 296"/>
                <a:gd name="T83" fmla="*/ 103 h 296"/>
                <a:gd name="T84" fmla="*/ 284 w 296"/>
                <a:gd name="T85" fmla="*/ 91 h 296"/>
                <a:gd name="T86" fmla="*/ 271 w 296"/>
                <a:gd name="T87" fmla="*/ 65 h 296"/>
                <a:gd name="T88" fmla="*/ 253 w 296"/>
                <a:gd name="T89" fmla="*/ 43 h 296"/>
                <a:gd name="T90" fmla="*/ 240 w 296"/>
                <a:gd name="T91" fmla="*/ 32 h 296"/>
                <a:gd name="T92" fmla="*/ 229 w 296"/>
                <a:gd name="T93" fmla="*/ 24 h 296"/>
                <a:gd name="T94" fmla="*/ 216 w 296"/>
                <a:gd name="T95" fmla="*/ 16 h 296"/>
                <a:gd name="T96" fmla="*/ 205 w 296"/>
                <a:gd name="T97" fmla="*/ 10 h 296"/>
                <a:gd name="T98" fmla="*/ 190 w 296"/>
                <a:gd name="T99" fmla="*/ 4 h 296"/>
                <a:gd name="T100" fmla="*/ 176 w 296"/>
                <a:gd name="T101" fmla="*/ 2 h 296"/>
                <a:gd name="T102" fmla="*/ 162 w 296"/>
                <a:gd name="T103" fmla="*/ 0 h 296"/>
                <a:gd name="T104" fmla="*/ 148 w 296"/>
                <a:gd name="T10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148" y="0"/>
                  </a:moveTo>
                  <a:lnTo>
                    <a:pt x="117" y="2"/>
                  </a:lnTo>
                  <a:lnTo>
                    <a:pt x="91" y="10"/>
                  </a:lnTo>
                  <a:lnTo>
                    <a:pt x="66" y="24"/>
                  </a:lnTo>
                  <a:lnTo>
                    <a:pt x="45" y="43"/>
                  </a:lnTo>
                  <a:lnTo>
                    <a:pt x="24" y="65"/>
                  </a:lnTo>
                  <a:lnTo>
                    <a:pt x="10" y="91"/>
                  </a:lnTo>
                  <a:lnTo>
                    <a:pt x="2" y="117"/>
                  </a:lnTo>
                  <a:lnTo>
                    <a:pt x="0" y="148"/>
                  </a:lnTo>
                  <a:lnTo>
                    <a:pt x="0" y="161"/>
                  </a:lnTo>
                  <a:lnTo>
                    <a:pt x="2" y="176"/>
                  </a:lnTo>
                  <a:lnTo>
                    <a:pt x="5" y="190"/>
                  </a:lnTo>
                  <a:lnTo>
                    <a:pt x="10" y="205"/>
                  </a:lnTo>
                  <a:lnTo>
                    <a:pt x="16" y="216"/>
                  </a:lnTo>
                  <a:lnTo>
                    <a:pt x="24" y="229"/>
                  </a:lnTo>
                  <a:lnTo>
                    <a:pt x="33" y="240"/>
                  </a:lnTo>
                  <a:lnTo>
                    <a:pt x="45" y="252"/>
                  </a:lnTo>
                  <a:lnTo>
                    <a:pt x="66" y="271"/>
                  </a:lnTo>
                  <a:lnTo>
                    <a:pt x="91" y="284"/>
                  </a:lnTo>
                  <a:lnTo>
                    <a:pt x="104" y="289"/>
                  </a:lnTo>
                  <a:lnTo>
                    <a:pt x="117" y="292"/>
                  </a:lnTo>
                  <a:lnTo>
                    <a:pt x="132" y="295"/>
                  </a:lnTo>
                  <a:lnTo>
                    <a:pt x="148" y="296"/>
                  </a:lnTo>
                  <a:lnTo>
                    <a:pt x="162" y="295"/>
                  </a:lnTo>
                  <a:lnTo>
                    <a:pt x="176" y="292"/>
                  </a:lnTo>
                  <a:lnTo>
                    <a:pt x="190" y="289"/>
                  </a:lnTo>
                  <a:lnTo>
                    <a:pt x="205" y="284"/>
                  </a:lnTo>
                  <a:lnTo>
                    <a:pt x="216" y="277"/>
                  </a:lnTo>
                  <a:lnTo>
                    <a:pt x="229" y="271"/>
                  </a:lnTo>
                  <a:lnTo>
                    <a:pt x="240" y="262"/>
                  </a:lnTo>
                  <a:lnTo>
                    <a:pt x="253" y="252"/>
                  </a:lnTo>
                  <a:lnTo>
                    <a:pt x="262" y="240"/>
                  </a:lnTo>
                  <a:lnTo>
                    <a:pt x="271" y="229"/>
                  </a:lnTo>
                  <a:lnTo>
                    <a:pt x="278" y="216"/>
                  </a:lnTo>
                  <a:lnTo>
                    <a:pt x="284" y="205"/>
                  </a:lnTo>
                  <a:lnTo>
                    <a:pt x="289" y="190"/>
                  </a:lnTo>
                  <a:lnTo>
                    <a:pt x="292" y="176"/>
                  </a:lnTo>
                  <a:lnTo>
                    <a:pt x="295" y="161"/>
                  </a:lnTo>
                  <a:lnTo>
                    <a:pt x="296" y="148"/>
                  </a:lnTo>
                  <a:lnTo>
                    <a:pt x="295" y="132"/>
                  </a:lnTo>
                  <a:lnTo>
                    <a:pt x="292" y="117"/>
                  </a:lnTo>
                  <a:lnTo>
                    <a:pt x="289" y="103"/>
                  </a:lnTo>
                  <a:lnTo>
                    <a:pt x="284" y="91"/>
                  </a:lnTo>
                  <a:lnTo>
                    <a:pt x="271" y="65"/>
                  </a:lnTo>
                  <a:lnTo>
                    <a:pt x="253" y="43"/>
                  </a:lnTo>
                  <a:lnTo>
                    <a:pt x="240" y="32"/>
                  </a:lnTo>
                  <a:lnTo>
                    <a:pt x="229" y="24"/>
                  </a:lnTo>
                  <a:lnTo>
                    <a:pt x="216" y="16"/>
                  </a:lnTo>
                  <a:lnTo>
                    <a:pt x="205" y="10"/>
                  </a:lnTo>
                  <a:lnTo>
                    <a:pt x="190" y="4"/>
                  </a:lnTo>
                  <a:lnTo>
                    <a:pt x="176" y="2"/>
                  </a:lnTo>
                  <a:lnTo>
                    <a:pt x="162" y="0"/>
                  </a:lnTo>
                  <a:lnTo>
                    <a:pt x="148" y="0"/>
                  </a:lnTo>
                  <a:close/>
                </a:path>
              </a:pathLst>
            </a:custGeom>
            <a:solidFill>
              <a:srgbClr val="91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3" name="Freeform 381">
              <a:extLst>
                <a:ext uri="{FF2B5EF4-FFF2-40B4-BE49-F238E27FC236}">
                  <a16:creationId xmlns:a16="http://schemas.microsoft.com/office/drawing/2014/main" id="{C9ECE0EA-9956-4A62-7C44-086F620F0A63}"/>
                </a:ext>
              </a:extLst>
            </p:cNvPr>
            <p:cNvSpPr>
              <a:spLocks/>
            </p:cNvSpPr>
            <p:nvPr/>
          </p:nvSpPr>
          <p:spPr bwMode="auto">
            <a:xfrm>
              <a:off x="7178048" y="4123516"/>
              <a:ext cx="93663" cy="93662"/>
            </a:xfrm>
            <a:custGeom>
              <a:avLst/>
              <a:gdLst>
                <a:gd name="T0" fmla="*/ 252 w 295"/>
                <a:gd name="T1" fmla="*/ 44 h 296"/>
                <a:gd name="T2" fmla="*/ 240 w 295"/>
                <a:gd name="T3" fmla="*/ 32 h 296"/>
                <a:gd name="T4" fmla="*/ 228 w 295"/>
                <a:gd name="T5" fmla="*/ 24 h 296"/>
                <a:gd name="T6" fmla="*/ 216 w 295"/>
                <a:gd name="T7" fmla="*/ 16 h 296"/>
                <a:gd name="T8" fmla="*/ 204 w 295"/>
                <a:gd name="T9" fmla="*/ 11 h 296"/>
                <a:gd name="T10" fmla="*/ 190 w 295"/>
                <a:gd name="T11" fmla="*/ 5 h 296"/>
                <a:gd name="T12" fmla="*/ 176 w 295"/>
                <a:gd name="T13" fmla="*/ 3 h 296"/>
                <a:gd name="T14" fmla="*/ 161 w 295"/>
                <a:gd name="T15" fmla="*/ 0 h 296"/>
                <a:gd name="T16" fmla="*/ 148 w 295"/>
                <a:gd name="T17" fmla="*/ 0 h 296"/>
                <a:gd name="T18" fmla="*/ 117 w 295"/>
                <a:gd name="T19" fmla="*/ 3 h 296"/>
                <a:gd name="T20" fmla="*/ 91 w 295"/>
                <a:gd name="T21" fmla="*/ 11 h 296"/>
                <a:gd name="T22" fmla="*/ 66 w 295"/>
                <a:gd name="T23" fmla="*/ 24 h 296"/>
                <a:gd name="T24" fmla="*/ 44 w 295"/>
                <a:gd name="T25" fmla="*/ 44 h 296"/>
                <a:gd name="T26" fmla="*/ 24 w 295"/>
                <a:gd name="T27" fmla="*/ 65 h 296"/>
                <a:gd name="T28" fmla="*/ 10 w 295"/>
                <a:gd name="T29" fmla="*/ 91 h 296"/>
                <a:gd name="T30" fmla="*/ 2 w 295"/>
                <a:gd name="T31" fmla="*/ 118 h 296"/>
                <a:gd name="T32" fmla="*/ 0 w 295"/>
                <a:gd name="T33" fmla="*/ 148 h 296"/>
                <a:gd name="T34" fmla="*/ 0 w 295"/>
                <a:gd name="T35" fmla="*/ 162 h 296"/>
                <a:gd name="T36" fmla="*/ 2 w 295"/>
                <a:gd name="T37" fmla="*/ 177 h 296"/>
                <a:gd name="T38" fmla="*/ 4 w 295"/>
                <a:gd name="T39" fmla="*/ 190 h 296"/>
                <a:gd name="T40" fmla="*/ 10 w 295"/>
                <a:gd name="T41" fmla="*/ 205 h 296"/>
                <a:gd name="T42" fmla="*/ 16 w 295"/>
                <a:gd name="T43" fmla="*/ 217 h 296"/>
                <a:gd name="T44" fmla="*/ 24 w 295"/>
                <a:gd name="T45" fmla="*/ 229 h 296"/>
                <a:gd name="T46" fmla="*/ 33 w 295"/>
                <a:gd name="T47" fmla="*/ 241 h 296"/>
                <a:gd name="T48" fmla="*/ 44 w 295"/>
                <a:gd name="T49" fmla="*/ 253 h 296"/>
                <a:gd name="T50" fmla="*/ 66 w 295"/>
                <a:gd name="T51" fmla="*/ 271 h 296"/>
                <a:gd name="T52" fmla="*/ 91 w 295"/>
                <a:gd name="T53" fmla="*/ 285 h 296"/>
                <a:gd name="T54" fmla="*/ 103 w 295"/>
                <a:gd name="T55" fmla="*/ 289 h 296"/>
                <a:gd name="T56" fmla="*/ 117 w 295"/>
                <a:gd name="T57" fmla="*/ 293 h 296"/>
                <a:gd name="T58" fmla="*/ 132 w 295"/>
                <a:gd name="T59" fmla="*/ 295 h 296"/>
                <a:gd name="T60" fmla="*/ 148 w 295"/>
                <a:gd name="T61" fmla="*/ 296 h 296"/>
                <a:gd name="T62" fmla="*/ 161 w 295"/>
                <a:gd name="T63" fmla="*/ 295 h 296"/>
                <a:gd name="T64" fmla="*/ 176 w 295"/>
                <a:gd name="T65" fmla="*/ 293 h 296"/>
                <a:gd name="T66" fmla="*/ 190 w 295"/>
                <a:gd name="T67" fmla="*/ 289 h 296"/>
                <a:gd name="T68" fmla="*/ 204 w 295"/>
                <a:gd name="T69" fmla="*/ 285 h 296"/>
                <a:gd name="T70" fmla="*/ 216 w 295"/>
                <a:gd name="T71" fmla="*/ 278 h 296"/>
                <a:gd name="T72" fmla="*/ 228 w 295"/>
                <a:gd name="T73" fmla="*/ 271 h 296"/>
                <a:gd name="T74" fmla="*/ 240 w 295"/>
                <a:gd name="T75" fmla="*/ 262 h 296"/>
                <a:gd name="T76" fmla="*/ 252 w 295"/>
                <a:gd name="T77" fmla="*/ 253 h 296"/>
                <a:gd name="T78" fmla="*/ 261 w 295"/>
                <a:gd name="T79" fmla="*/ 241 h 296"/>
                <a:gd name="T80" fmla="*/ 270 w 295"/>
                <a:gd name="T81" fmla="*/ 229 h 296"/>
                <a:gd name="T82" fmla="*/ 277 w 295"/>
                <a:gd name="T83" fmla="*/ 217 h 296"/>
                <a:gd name="T84" fmla="*/ 284 w 295"/>
                <a:gd name="T85" fmla="*/ 205 h 296"/>
                <a:gd name="T86" fmla="*/ 289 w 295"/>
                <a:gd name="T87" fmla="*/ 190 h 296"/>
                <a:gd name="T88" fmla="*/ 292 w 295"/>
                <a:gd name="T89" fmla="*/ 177 h 296"/>
                <a:gd name="T90" fmla="*/ 294 w 295"/>
                <a:gd name="T91" fmla="*/ 162 h 296"/>
                <a:gd name="T92" fmla="*/ 295 w 295"/>
                <a:gd name="T93" fmla="*/ 148 h 296"/>
                <a:gd name="T94" fmla="*/ 294 w 295"/>
                <a:gd name="T95" fmla="*/ 132 h 296"/>
                <a:gd name="T96" fmla="*/ 292 w 295"/>
                <a:gd name="T97" fmla="*/ 118 h 296"/>
                <a:gd name="T98" fmla="*/ 289 w 295"/>
                <a:gd name="T99" fmla="*/ 104 h 296"/>
                <a:gd name="T100" fmla="*/ 284 w 295"/>
                <a:gd name="T101" fmla="*/ 91 h 296"/>
                <a:gd name="T102" fmla="*/ 270 w 295"/>
                <a:gd name="T103" fmla="*/ 65 h 296"/>
                <a:gd name="T104" fmla="*/ 252 w 295"/>
                <a:gd name="T105" fmla="*/ 4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52" y="44"/>
                  </a:moveTo>
                  <a:lnTo>
                    <a:pt x="240" y="32"/>
                  </a:lnTo>
                  <a:lnTo>
                    <a:pt x="228" y="24"/>
                  </a:lnTo>
                  <a:lnTo>
                    <a:pt x="216" y="16"/>
                  </a:lnTo>
                  <a:lnTo>
                    <a:pt x="204" y="11"/>
                  </a:lnTo>
                  <a:lnTo>
                    <a:pt x="190" y="5"/>
                  </a:lnTo>
                  <a:lnTo>
                    <a:pt x="176" y="3"/>
                  </a:lnTo>
                  <a:lnTo>
                    <a:pt x="161" y="0"/>
                  </a:lnTo>
                  <a:lnTo>
                    <a:pt x="148" y="0"/>
                  </a:lnTo>
                  <a:lnTo>
                    <a:pt x="117" y="3"/>
                  </a:lnTo>
                  <a:lnTo>
                    <a:pt x="91" y="11"/>
                  </a:lnTo>
                  <a:lnTo>
                    <a:pt x="66" y="24"/>
                  </a:lnTo>
                  <a:lnTo>
                    <a:pt x="44" y="44"/>
                  </a:lnTo>
                  <a:lnTo>
                    <a:pt x="24" y="65"/>
                  </a:lnTo>
                  <a:lnTo>
                    <a:pt x="10" y="91"/>
                  </a:lnTo>
                  <a:lnTo>
                    <a:pt x="2" y="118"/>
                  </a:lnTo>
                  <a:lnTo>
                    <a:pt x="0" y="148"/>
                  </a:lnTo>
                  <a:lnTo>
                    <a:pt x="0" y="162"/>
                  </a:lnTo>
                  <a:lnTo>
                    <a:pt x="2" y="177"/>
                  </a:lnTo>
                  <a:lnTo>
                    <a:pt x="4" y="190"/>
                  </a:lnTo>
                  <a:lnTo>
                    <a:pt x="10" y="205"/>
                  </a:lnTo>
                  <a:lnTo>
                    <a:pt x="16" y="217"/>
                  </a:lnTo>
                  <a:lnTo>
                    <a:pt x="24" y="229"/>
                  </a:lnTo>
                  <a:lnTo>
                    <a:pt x="33" y="241"/>
                  </a:lnTo>
                  <a:lnTo>
                    <a:pt x="44" y="253"/>
                  </a:lnTo>
                  <a:lnTo>
                    <a:pt x="66" y="271"/>
                  </a:lnTo>
                  <a:lnTo>
                    <a:pt x="91" y="285"/>
                  </a:lnTo>
                  <a:lnTo>
                    <a:pt x="103" y="289"/>
                  </a:lnTo>
                  <a:lnTo>
                    <a:pt x="117" y="293"/>
                  </a:lnTo>
                  <a:lnTo>
                    <a:pt x="132" y="295"/>
                  </a:lnTo>
                  <a:lnTo>
                    <a:pt x="148" y="296"/>
                  </a:lnTo>
                  <a:lnTo>
                    <a:pt x="161" y="295"/>
                  </a:lnTo>
                  <a:lnTo>
                    <a:pt x="176" y="293"/>
                  </a:lnTo>
                  <a:lnTo>
                    <a:pt x="190" y="289"/>
                  </a:lnTo>
                  <a:lnTo>
                    <a:pt x="204" y="285"/>
                  </a:lnTo>
                  <a:lnTo>
                    <a:pt x="216" y="278"/>
                  </a:lnTo>
                  <a:lnTo>
                    <a:pt x="228" y="271"/>
                  </a:lnTo>
                  <a:lnTo>
                    <a:pt x="240" y="262"/>
                  </a:lnTo>
                  <a:lnTo>
                    <a:pt x="252" y="253"/>
                  </a:lnTo>
                  <a:lnTo>
                    <a:pt x="261" y="241"/>
                  </a:lnTo>
                  <a:lnTo>
                    <a:pt x="270" y="229"/>
                  </a:lnTo>
                  <a:lnTo>
                    <a:pt x="277" y="217"/>
                  </a:lnTo>
                  <a:lnTo>
                    <a:pt x="284" y="205"/>
                  </a:lnTo>
                  <a:lnTo>
                    <a:pt x="289" y="190"/>
                  </a:lnTo>
                  <a:lnTo>
                    <a:pt x="292" y="177"/>
                  </a:lnTo>
                  <a:lnTo>
                    <a:pt x="294" y="162"/>
                  </a:lnTo>
                  <a:lnTo>
                    <a:pt x="295" y="148"/>
                  </a:lnTo>
                  <a:lnTo>
                    <a:pt x="294" y="132"/>
                  </a:lnTo>
                  <a:lnTo>
                    <a:pt x="292" y="118"/>
                  </a:lnTo>
                  <a:lnTo>
                    <a:pt x="289" y="104"/>
                  </a:lnTo>
                  <a:lnTo>
                    <a:pt x="284" y="91"/>
                  </a:lnTo>
                  <a:lnTo>
                    <a:pt x="270" y="65"/>
                  </a:lnTo>
                  <a:lnTo>
                    <a:pt x="252" y="44"/>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4" name="Freeform 382">
              <a:extLst>
                <a:ext uri="{FF2B5EF4-FFF2-40B4-BE49-F238E27FC236}">
                  <a16:creationId xmlns:a16="http://schemas.microsoft.com/office/drawing/2014/main" id="{2695726D-466D-6CC4-2D20-BC7E3E915789}"/>
                </a:ext>
              </a:extLst>
            </p:cNvPr>
            <p:cNvSpPr>
              <a:spLocks/>
            </p:cNvSpPr>
            <p:nvPr/>
          </p:nvSpPr>
          <p:spPr bwMode="auto">
            <a:xfrm>
              <a:off x="7182810" y="4007629"/>
              <a:ext cx="93663" cy="93662"/>
            </a:xfrm>
            <a:custGeom>
              <a:avLst/>
              <a:gdLst>
                <a:gd name="T0" fmla="*/ 252 w 295"/>
                <a:gd name="T1" fmla="*/ 43 h 296"/>
                <a:gd name="T2" fmla="*/ 239 w 295"/>
                <a:gd name="T3" fmla="*/ 32 h 296"/>
                <a:gd name="T4" fmla="*/ 228 w 295"/>
                <a:gd name="T5" fmla="*/ 24 h 296"/>
                <a:gd name="T6" fmla="*/ 216 w 295"/>
                <a:gd name="T7" fmla="*/ 16 h 296"/>
                <a:gd name="T8" fmla="*/ 204 w 295"/>
                <a:gd name="T9" fmla="*/ 10 h 296"/>
                <a:gd name="T10" fmla="*/ 189 w 295"/>
                <a:gd name="T11" fmla="*/ 5 h 296"/>
                <a:gd name="T12" fmla="*/ 176 w 295"/>
                <a:gd name="T13" fmla="*/ 2 h 296"/>
                <a:gd name="T14" fmla="*/ 161 w 295"/>
                <a:gd name="T15" fmla="*/ 0 h 296"/>
                <a:gd name="T16" fmla="*/ 147 w 295"/>
                <a:gd name="T17" fmla="*/ 0 h 296"/>
                <a:gd name="T18" fmla="*/ 117 w 295"/>
                <a:gd name="T19" fmla="*/ 2 h 296"/>
                <a:gd name="T20" fmla="*/ 91 w 295"/>
                <a:gd name="T21" fmla="*/ 10 h 296"/>
                <a:gd name="T22" fmla="*/ 65 w 295"/>
                <a:gd name="T23" fmla="*/ 24 h 296"/>
                <a:gd name="T24" fmla="*/ 44 w 295"/>
                <a:gd name="T25" fmla="*/ 43 h 296"/>
                <a:gd name="T26" fmla="*/ 23 w 295"/>
                <a:gd name="T27" fmla="*/ 65 h 296"/>
                <a:gd name="T28" fmla="*/ 10 w 295"/>
                <a:gd name="T29" fmla="*/ 91 h 296"/>
                <a:gd name="T30" fmla="*/ 2 w 295"/>
                <a:gd name="T31" fmla="*/ 117 h 296"/>
                <a:gd name="T32" fmla="*/ 0 w 295"/>
                <a:gd name="T33" fmla="*/ 148 h 296"/>
                <a:gd name="T34" fmla="*/ 0 w 295"/>
                <a:gd name="T35" fmla="*/ 162 h 296"/>
                <a:gd name="T36" fmla="*/ 2 w 295"/>
                <a:gd name="T37" fmla="*/ 176 h 296"/>
                <a:gd name="T38" fmla="*/ 4 w 295"/>
                <a:gd name="T39" fmla="*/ 190 h 296"/>
                <a:gd name="T40" fmla="*/ 10 w 295"/>
                <a:gd name="T41" fmla="*/ 205 h 296"/>
                <a:gd name="T42" fmla="*/ 15 w 295"/>
                <a:gd name="T43" fmla="*/ 216 h 296"/>
                <a:gd name="T44" fmla="*/ 23 w 295"/>
                <a:gd name="T45" fmla="*/ 229 h 296"/>
                <a:gd name="T46" fmla="*/ 33 w 295"/>
                <a:gd name="T47" fmla="*/ 240 h 296"/>
                <a:gd name="T48" fmla="*/ 44 w 295"/>
                <a:gd name="T49" fmla="*/ 253 h 296"/>
                <a:gd name="T50" fmla="*/ 65 w 295"/>
                <a:gd name="T51" fmla="*/ 271 h 296"/>
                <a:gd name="T52" fmla="*/ 91 w 295"/>
                <a:gd name="T53" fmla="*/ 285 h 296"/>
                <a:gd name="T54" fmla="*/ 103 w 295"/>
                <a:gd name="T55" fmla="*/ 289 h 296"/>
                <a:gd name="T56" fmla="*/ 117 w 295"/>
                <a:gd name="T57" fmla="*/ 292 h 296"/>
                <a:gd name="T58" fmla="*/ 131 w 295"/>
                <a:gd name="T59" fmla="*/ 295 h 296"/>
                <a:gd name="T60" fmla="*/ 147 w 295"/>
                <a:gd name="T61" fmla="*/ 296 h 296"/>
                <a:gd name="T62" fmla="*/ 161 w 295"/>
                <a:gd name="T63" fmla="*/ 295 h 296"/>
                <a:gd name="T64" fmla="*/ 176 w 295"/>
                <a:gd name="T65" fmla="*/ 292 h 296"/>
                <a:gd name="T66" fmla="*/ 189 w 295"/>
                <a:gd name="T67" fmla="*/ 289 h 296"/>
                <a:gd name="T68" fmla="*/ 204 w 295"/>
                <a:gd name="T69" fmla="*/ 285 h 296"/>
                <a:gd name="T70" fmla="*/ 216 w 295"/>
                <a:gd name="T71" fmla="*/ 278 h 296"/>
                <a:gd name="T72" fmla="*/ 228 w 295"/>
                <a:gd name="T73" fmla="*/ 271 h 296"/>
                <a:gd name="T74" fmla="*/ 239 w 295"/>
                <a:gd name="T75" fmla="*/ 262 h 296"/>
                <a:gd name="T76" fmla="*/ 252 w 295"/>
                <a:gd name="T77" fmla="*/ 253 h 296"/>
                <a:gd name="T78" fmla="*/ 261 w 295"/>
                <a:gd name="T79" fmla="*/ 240 h 296"/>
                <a:gd name="T80" fmla="*/ 270 w 295"/>
                <a:gd name="T81" fmla="*/ 229 h 296"/>
                <a:gd name="T82" fmla="*/ 277 w 295"/>
                <a:gd name="T83" fmla="*/ 216 h 296"/>
                <a:gd name="T84" fmla="*/ 284 w 295"/>
                <a:gd name="T85" fmla="*/ 205 h 296"/>
                <a:gd name="T86" fmla="*/ 288 w 295"/>
                <a:gd name="T87" fmla="*/ 190 h 296"/>
                <a:gd name="T88" fmla="*/ 292 w 295"/>
                <a:gd name="T89" fmla="*/ 176 h 296"/>
                <a:gd name="T90" fmla="*/ 294 w 295"/>
                <a:gd name="T91" fmla="*/ 162 h 296"/>
                <a:gd name="T92" fmla="*/ 295 w 295"/>
                <a:gd name="T93" fmla="*/ 148 h 296"/>
                <a:gd name="T94" fmla="*/ 294 w 295"/>
                <a:gd name="T95" fmla="*/ 132 h 296"/>
                <a:gd name="T96" fmla="*/ 292 w 295"/>
                <a:gd name="T97" fmla="*/ 117 h 296"/>
                <a:gd name="T98" fmla="*/ 288 w 295"/>
                <a:gd name="T99" fmla="*/ 104 h 296"/>
                <a:gd name="T100" fmla="*/ 284 w 295"/>
                <a:gd name="T101" fmla="*/ 91 h 296"/>
                <a:gd name="T102" fmla="*/ 270 w 295"/>
                <a:gd name="T103" fmla="*/ 65 h 296"/>
                <a:gd name="T104" fmla="*/ 252 w 295"/>
                <a:gd name="T105"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52" y="43"/>
                  </a:moveTo>
                  <a:lnTo>
                    <a:pt x="239" y="32"/>
                  </a:lnTo>
                  <a:lnTo>
                    <a:pt x="228" y="24"/>
                  </a:lnTo>
                  <a:lnTo>
                    <a:pt x="216" y="16"/>
                  </a:lnTo>
                  <a:lnTo>
                    <a:pt x="204" y="10"/>
                  </a:lnTo>
                  <a:lnTo>
                    <a:pt x="189" y="5"/>
                  </a:lnTo>
                  <a:lnTo>
                    <a:pt x="176" y="2"/>
                  </a:lnTo>
                  <a:lnTo>
                    <a:pt x="161" y="0"/>
                  </a:lnTo>
                  <a:lnTo>
                    <a:pt x="147" y="0"/>
                  </a:lnTo>
                  <a:lnTo>
                    <a:pt x="117" y="2"/>
                  </a:lnTo>
                  <a:lnTo>
                    <a:pt x="91" y="10"/>
                  </a:lnTo>
                  <a:lnTo>
                    <a:pt x="65" y="24"/>
                  </a:lnTo>
                  <a:lnTo>
                    <a:pt x="44" y="43"/>
                  </a:lnTo>
                  <a:lnTo>
                    <a:pt x="23" y="65"/>
                  </a:lnTo>
                  <a:lnTo>
                    <a:pt x="10" y="91"/>
                  </a:lnTo>
                  <a:lnTo>
                    <a:pt x="2" y="117"/>
                  </a:lnTo>
                  <a:lnTo>
                    <a:pt x="0" y="148"/>
                  </a:lnTo>
                  <a:lnTo>
                    <a:pt x="0" y="162"/>
                  </a:lnTo>
                  <a:lnTo>
                    <a:pt x="2" y="176"/>
                  </a:lnTo>
                  <a:lnTo>
                    <a:pt x="4" y="190"/>
                  </a:lnTo>
                  <a:lnTo>
                    <a:pt x="10" y="205"/>
                  </a:lnTo>
                  <a:lnTo>
                    <a:pt x="15" y="216"/>
                  </a:lnTo>
                  <a:lnTo>
                    <a:pt x="23" y="229"/>
                  </a:lnTo>
                  <a:lnTo>
                    <a:pt x="33" y="240"/>
                  </a:lnTo>
                  <a:lnTo>
                    <a:pt x="44" y="253"/>
                  </a:lnTo>
                  <a:lnTo>
                    <a:pt x="65" y="271"/>
                  </a:lnTo>
                  <a:lnTo>
                    <a:pt x="91" y="285"/>
                  </a:lnTo>
                  <a:lnTo>
                    <a:pt x="103" y="289"/>
                  </a:lnTo>
                  <a:lnTo>
                    <a:pt x="117" y="292"/>
                  </a:lnTo>
                  <a:lnTo>
                    <a:pt x="131" y="295"/>
                  </a:lnTo>
                  <a:lnTo>
                    <a:pt x="147" y="296"/>
                  </a:lnTo>
                  <a:lnTo>
                    <a:pt x="161" y="295"/>
                  </a:lnTo>
                  <a:lnTo>
                    <a:pt x="176" y="292"/>
                  </a:lnTo>
                  <a:lnTo>
                    <a:pt x="189" y="289"/>
                  </a:lnTo>
                  <a:lnTo>
                    <a:pt x="204" y="285"/>
                  </a:lnTo>
                  <a:lnTo>
                    <a:pt x="216" y="278"/>
                  </a:lnTo>
                  <a:lnTo>
                    <a:pt x="228" y="271"/>
                  </a:lnTo>
                  <a:lnTo>
                    <a:pt x="239" y="262"/>
                  </a:lnTo>
                  <a:lnTo>
                    <a:pt x="252" y="253"/>
                  </a:lnTo>
                  <a:lnTo>
                    <a:pt x="261" y="240"/>
                  </a:lnTo>
                  <a:lnTo>
                    <a:pt x="270" y="229"/>
                  </a:lnTo>
                  <a:lnTo>
                    <a:pt x="277" y="216"/>
                  </a:lnTo>
                  <a:lnTo>
                    <a:pt x="284" y="205"/>
                  </a:lnTo>
                  <a:lnTo>
                    <a:pt x="288" y="190"/>
                  </a:lnTo>
                  <a:lnTo>
                    <a:pt x="292" y="176"/>
                  </a:lnTo>
                  <a:lnTo>
                    <a:pt x="294" y="162"/>
                  </a:lnTo>
                  <a:lnTo>
                    <a:pt x="295" y="148"/>
                  </a:lnTo>
                  <a:lnTo>
                    <a:pt x="294" y="132"/>
                  </a:lnTo>
                  <a:lnTo>
                    <a:pt x="292" y="117"/>
                  </a:lnTo>
                  <a:lnTo>
                    <a:pt x="288" y="104"/>
                  </a:lnTo>
                  <a:lnTo>
                    <a:pt x="284" y="91"/>
                  </a:lnTo>
                  <a:lnTo>
                    <a:pt x="270" y="65"/>
                  </a:lnTo>
                  <a:lnTo>
                    <a:pt x="252" y="43"/>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5" name="Freeform 383">
              <a:extLst>
                <a:ext uri="{FF2B5EF4-FFF2-40B4-BE49-F238E27FC236}">
                  <a16:creationId xmlns:a16="http://schemas.microsoft.com/office/drawing/2014/main" id="{A0C311C0-1F6D-8CB2-490F-EA3F4C48C21D}"/>
                </a:ext>
              </a:extLst>
            </p:cNvPr>
            <p:cNvSpPr>
              <a:spLocks/>
            </p:cNvSpPr>
            <p:nvPr/>
          </p:nvSpPr>
          <p:spPr bwMode="auto">
            <a:xfrm>
              <a:off x="7192335" y="3766329"/>
              <a:ext cx="93663" cy="93662"/>
            </a:xfrm>
            <a:custGeom>
              <a:avLst/>
              <a:gdLst>
                <a:gd name="T0" fmla="*/ 253 w 296"/>
                <a:gd name="T1" fmla="*/ 43 h 296"/>
                <a:gd name="T2" fmla="*/ 240 w 296"/>
                <a:gd name="T3" fmla="*/ 32 h 296"/>
                <a:gd name="T4" fmla="*/ 229 w 296"/>
                <a:gd name="T5" fmla="*/ 24 h 296"/>
                <a:gd name="T6" fmla="*/ 216 w 296"/>
                <a:gd name="T7" fmla="*/ 16 h 296"/>
                <a:gd name="T8" fmla="*/ 205 w 296"/>
                <a:gd name="T9" fmla="*/ 10 h 296"/>
                <a:gd name="T10" fmla="*/ 190 w 296"/>
                <a:gd name="T11" fmla="*/ 5 h 296"/>
                <a:gd name="T12" fmla="*/ 177 w 296"/>
                <a:gd name="T13" fmla="*/ 2 h 296"/>
                <a:gd name="T14" fmla="*/ 162 w 296"/>
                <a:gd name="T15" fmla="*/ 0 h 296"/>
                <a:gd name="T16" fmla="*/ 148 w 296"/>
                <a:gd name="T17" fmla="*/ 0 h 296"/>
                <a:gd name="T18" fmla="*/ 118 w 296"/>
                <a:gd name="T19" fmla="*/ 2 h 296"/>
                <a:gd name="T20" fmla="*/ 91 w 296"/>
                <a:gd name="T21" fmla="*/ 10 h 296"/>
                <a:gd name="T22" fmla="*/ 66 w 296"/>
                <a:gd name="T23" fmla="*/ 24 h 296"/>
                <a:gd name="T24" fmla="*/ 45 w 296"/>
                <a:gd name="T25" fmla="*/ 43 h 296"/>
                <a:gd name="T26" fmla="*/ 24 w 296"/>
                <a:gd name="T27" fmla="*/ 65 h 296"/>
                <a:gd name="T28" fmla="*/ 11 w 296"/>
                <a:gd name="T29" fmla="*/ 91 h 296"/>
                <a:gd name="T30" fmla="*/ 3 w 296"/>
                <a:gd name="T31" fmla="*/ 117 h 296"/>
                <a:gd name="T32" fmla="*/ 0 w 296"/>
                <a:gd name="T33" fmla="*/ 148 h 296"/>
                <a:gd name="T34" fmla="*/ 0 w 296"/>
                <a:gd name="T35" fmla="*/ 162 h 296"/>
                <a:gd name="T36" fmla="*/ 3 w 296"/>
                <a:gd name="T37" fmla="*/ 176 h 296"/>
                <a:gd name="T38" fmla="*/ 5 w 296"/>
                <a:gd name="T39" fmla="*/ 190 h 296"/>
                <a:gd name="T40" fmla="*/ 11 w 296"/>
                <a:gd name="T41" fmla="*/ 205 h 296"/>
                <a:gd name="T42" fmla="*/ 16 w 296"/>
                <a:gd name="T43" fmla="*/ 216 h 296"/>
                <a:gd name="T44" fmla="*/ 24 w 296"/>
                <a:gd name="T45" fmla="*/ 229 h 296"/>
                <a:gd name="T46" fmla="*/ 33 w 296"/>
                <a:gd name="T47" fmla="*/ 240 h 296"/>
                <a:gd name="T48" fmla="*/ 45 w 296"/>
                <a:gd name="T49" fmla="*/ 253 h 296"/>
                <a:gd name="T50" fmla="*/ 66 w 296"/>
                <a:gd name="T51" fmla="*/ 271 h 296"/>
                <a:gd name="T52" fmla="*/ 91 w 296"/>
                <a:gd name="T53" fmla="*/ 285 h 296"/>
                <a:gd name="T54" fmla="*/ 104 w 296"/>
                <a:gd name="T55" fmla="*/ 289 h 296"/>
                <a:gd name="T56" fmla="*/ 118 w 296"/>
                <a:gd name="T57" fmla="*/ 293 h 296"/>
                <a:gd name="T58" fmla="*/ 132 w 296"/>
                <a:gd name="T59" fmla="*/ 295 h 296"/>
                <a:gd name="T60" fmla="*/ 148 w 296"/>
                <a:gd name="T61" fmla="*/ 296 h 296"/>
                <a:gd name="T62" fmla="*/ 162 w 296"/>
                <a:gd name="T63" fmla="*/ 295 h 296"/>
                <a:gd name="T64" fmla="*/ 177 w 296"/>
                <a:gd name="T65" fmla="*/ 293 h 296"/>
                <a:gd name="T66" fmla="*/ 190 w 296"/>
                <a:gd name="T67" fmla="*/ 289 h 296"/>
                <a:gd name="T68" fmla="*/ 205 w 296"/>
                <a:gd name="T69" fmla="*/ 285 h 296"/>
                <a:gd name="T70" fmla="*/ 216 w 296"/>
                <a:gd name="T71" fmla="*/ 278 h 296"/>
                <a:gd name="T72" fmla="*/ 229 w 296"/>
                <a:gd name="T73" fmla="*/ 271 h 296"/>
                <a:gd name="T74" fmla="*/ 240 w 296"/>
                <a:gd name="T75" fmla="*/ 262 h 296"/>
                <a:gd name="T76" fmla="*/ 253 w 296"/>
                <a:gd name="T77" fmla="*/ 253 h 296"/>
                <a:gd name="T78" fmla="*/ 262 w 296"/>
                <a:gd name="T79" fmla="*/ 240 h 296"/>
                <a:gd name="T80" fmla="*/ 271 w 296"/>
                <a:gd name="T81" fmla="*/ 229 h 296"/>
                <a:gd name="T82" fmla="*/ 278 w 296"/>
                <a:gd name="T83" fmla="*/ 216 h 296"/>
                <a:gd name="T84" fmla="*/ 285 w 296"/>
                <a:gd name="T85" fmla="*/ 205 h 296"/>
                <a:gd name="T86" fmla="*/ 289 w 296"/>
                <a:gd name="T87" fmla="*/ 190 h 296"/>
                <a:gd name="T88" fmla="*/ 293 w 296"/>
                <a:gd name="T89" fmla="*/ 176 h 296"/>
                <a:gd name="T90" fmla="*/ 295 w 296"/>
                <a:gd name="T91" fmla="*/ 162 h 296"/>
                <a:gd name="T92" fmla="*/ 296 w 296"/>
                <a:gd name="T93" fmla="*/ 148 h 296"/>
                <a:gd name="T94" fmla="*/ 295 w 296"/>
                <a:gd name="T95" fmla="*/ 132 h 296"/>
                <a:gd name="T96" fmla="*/ 293 w 296"/>
                <a:gd name="T97" fmla="*/ 117 h 296"/>
                <a:gd name="T98" fmla="*/ 289 w 296"/>
                <a:gd name="T99" fmla="*/ 104 h 296"/>
                <a:gd name="T100" fmla="*/ 285 w 296"/>
                <a:gd name="T101" fmla="*/ 91 h 296"/>
                <a:gd name="T102" fmla="*/ 271 w 296"/>
                <a:gd name="T103" fmla="*/ 65 h 296"/>
                <a:gd name="T104" fmla="*/ 253 w 296"/>
                <a:gd name="T105"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53" y="43"/>
                  </a:moveTo>
                  <a:lnTo>
                    <a:pt x="240" y="32"/>
                  </a:lnTo>
                  <a:lnTo>
                    <a:pt x="229" y="24"/>
                  </a:lnTo>
                  <a:lnTo>
                    <a:pt x="216" y="16"/>
                  </a:lnTo>
                  <a:lnTo>
                    <a:pt x="205" y="10"/>
                  </a:lnTo>
                  <a:lnTo>
                    <a:pt x="190" y="5"/>
                  </a:lnTo>
                  <a:lnTo>
                    <a:pt x="177" y="2"/>
                  </a:lnTo>
                  <a:lnTo>
                    <a:pt x="162" y="0"/>
                  </a:lnTo>
                  <a:lnTo>
                    <a:pt x="148" y="0"/>
                  </a:lnTo>
                  <a:lnTo>
                    <a:pt x="118" y="2"/>
                  </a:lnTo>
                  <a:lnTo>
                    <a:pt x="91" y="10"/>
                  </a:lnTo>
                  <a:lnTo>
                    <a:pt x="66" y="24"/>
                  </a:lnTo>
                  <a:lnTo>
                    <a:pt x="45" y="43"/>
                  </a:lnTo>
                  <a:lnTo>
                    <a:pt x="24" y="65"/>
                  </a:lnTo>
                  <a:lnTo>
                    <a:pt x="11" y="91"/>
                  </a:lnTo>
                  <a:lnTo>
                    <a:pt x="3" y="117"/>
                  </a:lnTo>
                  <a:lnTo>
                    <a:pt x="0" y="148"/>
                  </a:lnTo>
                  <a:lnTo>
                    <a:pt x="0" y="162"/>
                  </a:lnTo>
                  <a:lnTo>
                    <a:pt x="3" y="176"/>
                  </a:lnTo>
                  <a:lnTo>
                    <a:pt x="5" y="190"/>
                  </a:lnTo>
                  <a:lnTo>
                    <a:pt x="11" y="205"/>
                  </a:lnTo>
                  <a:lnTo>
                    <a:pt x="16" y="216"/>
                  </a:lnTo>
                  <a:lnTo>
                    <a:pt x="24" y="229"/>
                  </a:lnTo>
                  <a:lnTo>
                    <a:pt x="33" y="240"/>
                  </a:lnTo>
                  <a:lnTo>
                    <a:pt x="45" y="253"/>
                  </a:lnTo>
                  <a:lnTo>
                    <a:pt x="66" y="271"/>
                  </a:lnTo>
                  <a:lnTo>
                    <a:pt x="91" y="285"/>
                  </a:lnTo>
                  <a:lnTo>
                    <a:pt x="104" y="289"/>
                  </a:lnTo>
                  <a:lnTo>
                    <a:pt x="118" y="293"/>
                  </a:lnTo>
                  <a:lnTo>
                    <a:pt x="132" y="295"/>
                  </a:lnTo>
                  <a:lnTo>
                    <a:pt x="148" y="296"/>
                  </a:lnTo>
                  <a:lnTo>
                    <a:pt x="162" y="295"/>
                  </a:lnTo>
                  <a:lnTo>
                    <a:pt x="177" y="293"/>
                  </a:lnTo>
                  <a:lnTo>
                    <a:pt x="190" y="289"/>
                  </a:lnTo>
                  <a:lnTo>
                    <a:pt x="205" y="285"/>
                  </a:lnTo>
                  <a:lnTo>
                    <a:pt x="216" y="278"/>
                  </a:lnTo>
                  <a:lnTo>
                    <a:pt x="229" y="271"/>
                  </a:lnTo>
                  <a:lnTo>
                    <a:pt x="240" y="262"/>
                  </a:lnTo>
                  <a:lnTo>
                    <a:pt x="253" y="253"/>
                  </a:lnTo>
                  <a:lnTo>
                    <a:pt x="262" y="240"/>
                  </a:lnTo>
                  <a:lnTo>
                    <a:pt x="271" y="229"/>
                  </a:lnTo>
                  <a:lnTo>
                    <a:pt x="278" y="216"/>
                  </a:lnTo>
                  <a:lnTo>
                    <a:pt x="285" y="205"/>
                  </a:lnTo>
                  <a:lnTo>
                    <a:pt x="289" y="190"/>
                  </a:lnTo>
                  <a:lnTo>
                    <a:pt x="293" y="176"/>
                  </a:lnTo>
                  <a:lnTo>
                    <a:pt x="295" y="162"/>
                  </a:lnTo>
                  <a:lnTo>
                    <a:pt x="296" y="148"/>
                  </a:lnTo>
                  <a:lnTo>
                    <a:pt x="295" y="132"/>
                  </a:lnTo>
                  <a:lnTo>
                    <a:pt x="293" y="117"/>
                  </a:lnTo>
                  <a:lnTo>
                    <a:pt x="289" y="104"/>
                  </a:lnTo>
                  <a:lnTo>
                    <a:pt x="285" y="91"/>
                  </a:lnTo>
                  <a:lnTo>
                    <a:pt x="271" y="65"/>
                  </a:lnTo>
                  <a:lnTo>
                    <a:pt x="253" y="43"/>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6" name="Freeform 384">
              <a:extLst>
                <a:ext uri="{FF2B5EF4-FFF2-40B4-BE49-F238E27FC236}">
                  <a16:creationId xmlns:a16="http://schemas.microsoft.com/office/drawing/2014/main" id="{3AF26AD3-2FEA-1C84-F2C2-9AA8DF11C210}"/>
                </a:ext>
              </a:extLst>
            </p:cNvPr>
            <p:cNvSpPr>
              <a:spLocks/>
            </p:cNvSpPr>
            <p:nvPr/>
          </p:nvSpPr>
          <p:spPr bwMode="auto">
            <a:xfrm>
              <a:off x="7201860" y="3529791"/>
              <a:ext cx="95250" cy="93662"/>
            </a:xfrm>
            <a:custGeom>
              <a:avLst/>
              <a:gdLst>
                <a:gd name="T0" fmla="*/ 253 w 296"/>
                <a:gd name="T1" fmla="*/ 43 h 295"/>
                <a:gd name="T2" fmla="*/ 240 w 296"/>
                <a:gd name="T3" fmla="*/ 31 h 295"/>
                <a:gd name="T4" fmla="*/ 229 w 296"/>
                <a:gd name="T5" fmla="*/ 23 h 295"/>
                <a:gd name="T6" fmla="*/ 216 w 296"/>
                <a:gd name="T7" fmla="*/ 15 h 295"/>
                <a:gd name="T8" fmla="*/ 205 w 296"/>
                <a:gd name="T9" fmla="*/ 10 h 295"/>
                <a:gd name="T10" fmla="*/ 190 w 296"/>
                <a:gd name="T11" fmla="*/ 4 h 295"/>
                <a:gd name="T12" fmla="*/ 176 w 296"/>
                <a:gd name="T13" fmla="*/ 2 h 295"/>
                <a:gd name="T14" fmla="*/ 162 w 296"/>
                <a:gd name="T15" fmla="*/ 0 h 295"/>
                <a:gd name="T16" fmla="*/ 148 w 296"/>
                <a:gd name="T17" fmla="*/ 0 h 295"/>
                <a:gd name="T18" fmla="*/ 117 w 296"/>
                <a:gd name="T19" fmla="*/ 2 h 295"/>
                <a:gd name="T20" fmla="*/ 91 w 296"/>
                <a:gd name="T21" fmla="*/ 10 h 295"/>
                <a:gd name="T22" fmla="*/ 66 w 296"/>
                <a:gd name="T23" fmla="*/ 23 h 295"/>
                <a:gd name="T24" fmla="*/ 44 w 296"/>
                <a:gd name="T25" fmla="*/ 43 h 295"/>
                <a:gd name="T26" fmla="*/ 24 w 296"/>
                <a:gd name="T27" fmla="*/ 64 h 295"/>
                <a:gd name="T28" fmla="*/ 10 w 296"/>
                <a:gd name="T29" fmla="*/ 91 h 295"/>
                <a:gd name="T30" fmla="*/ 2 w 296"/>
                <a:gd name="T31" fmla="*/ 117 h 295"/>
                <a:gd name="T32" fmla="*/ 0 w 296"/>
                <a:gd name="T33" fmla="*/ 147 h 295"/>
                <a:gd name="T34" fmla="*/ 0 w 296"/>
                <a:gd name="T35" fmla="*/ 161 h 295"/>
                <a:gd name="T36" fmla="*/ 2 w 296"/>
                <a:gd name="T37" fmla="*/ 176 h 295"/>
                <a:gd name="T38" fmla="*/ 5 w 296"/>
                <a:gd name="T39" fmla="*/ 190 h 295"/>
                <a:gd name="T40" fmla="*/ 10 w 296"/>
                <a:gd name="T41" fmla="*/ 204 h 295"/>
                <a:gd name="T42" fmla="*/ 16 w 296"/>
                <a:gd name="T43" fmla="*/ 216 h 295"/>
                <a:gd name="T44" fmla="*/ 24 w 296"/>
                <a:gd name="T45" fmla="*/ 228 h 295"/>
                <a:gd name="T46" fmla="*/ 33 w 296"/>
                <a:gd name="T47" fmla="*/ 240 h 295"/>
                <a:gd name="T48" fmla="*/ 44 w 296"/>
                <a:gd name="T49" fmla="*/ 252 h 295"/>
                <a:gd name="T50" fmla="*/ 66 w 296"/>
                <a:gd name="T51" fmla="*/ 270 h 295"/>
                <a:gd name="T52" fmla="*/ 91 w 296"/>
                <a:gd name="T53" fmla="*/ 284 h 295"/>
                <a:gd name="T54" fmla="*/ 104 w 296"/>
                <a:gd name="T55" fmla="*/ 289 h 295"/>
                <a:gd name="T56" fmla="*/ 117 w 296"/>
                <a:gd name="T57" fmla="*/ 292 h 295"/>
                <a:gd name="T58" fmla="*/ 132 w 296"/>
                <a:gd name="T59" fmla="*/ 294 h 295"/>
                <a:gd name="T60" fmla="*/ 148 w 296"/>
                <a:gd name="T61" fmla="*/ 295 h 295"/>
                <a:gd name="T62" fmla="*/ 162 w 296"/>
                <a:gd name="T63" fmla="*/ 294 h 295"/>
                <a:gd name="T64" fmla="*/ 176 w 296"/>
                <a:gd name="T65" fmla="*/ 292 h 295"/>
                <a:gd name="T66" fmla="*/ 190 w 296"/>
                <a:gd name="T67" fmla="*/ 289 h 295"/>
                <a:gd name="T68" fmla="*/ 205 w 296"/>
                <a:gd name="T69" fmla="*/ 284 h 295"/>
                <a:gd name="T70" fmla="*/ 216 w 296"/>
                <a:gd name="T71" fmla="*/ 277 h 295"/>
                <a:gd name="T72" fmla="*/ 229 w 296"/>
                <a:gd name="T73" fmla="*/ 270 h 295"/>
                <a:gd name="T74" fmla="*/ 240 w 296"/>
                <a:gd name="T75" fmla="*/ 261 h 295"/>
                <a:gd name="T76" fmla="*/ 253 w 296"/>
                <a:gd name="T77" fmla="*/ 252 h 295"/>
                <a:gd name="T78" fmla="*/ 262 w 296"/>
                <a:gd name="T79" fmla="*/ 240 h 295"/>
                <a:gd name="T80" fmla="*/ 271 w 296"/>
                <a:gd name="T81" fmla="*/ 228 h 295"/>
                <a:gd name="T82" fmla="*/ 278 w 296"/>
                <a:gd name="T83" fmla="*/ 216 h 295"/>
                <a:gd name="T84" fmla="*/ 284 w 296"/>
                <a:gd name="T85" fmla="*/ 204 h 295"/>
                <a:gd name="T86" fmla="*/ 289 w 296"/>
                <a:gd name="T87" fmla="*/ 190 h 295"/>
                <a:gd name="T88" fmla="*/ 292 w 296"/>
                <a:gd name="T89" fmla="*/ 176 h 295"/>
                <a:gd name="T90" fmla="*/ 295 w 296"/>
                <a:gd name="T91" fmla="*/ 161 h 295"/>
                <a:gd name="T92" fmla="*/ 296 w 296"/>
                <a:gd name="T93" fmla="*/ 147 h 295"/>
                <a:gd name="T94" fmla="*/ 295 w 296"/>
                <a:gd name="T95" fmla="*/ 132 h 295"/>
                <a:gd name="T96" fmla="*/ 292 w 296"/>
                <a:gd name="T97" fmla="*/ 117 h 295"/>
                <a:gd name="T98" fmla="*/ 289 w 296"/>
                <a:gd name="T99" fmla="*/ 103 h 295"/>
                <a:gd name="T100" fmla="*/ 284 w 296"/>
                <a:gd name="T101" fmla="*/ 91 h 295"/>
                <a:gd name="T102" fmla="*/ 271 w 296"/>
                <a:gd name="T103" fmla="*/ 64 h 295"/>
                <a:gd name="T104" fmla="*/ 253 w 296"/>
                <a:gd name="T105" fmla="*/ 4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5">
                  <a:moveTo>
                    <a:pt x="253" y="43"/>
                  </a:moveTo>
                  <a:lnTo>
                    <a:pt x="240" y="31"/>
                  </a:lnTo>
                  <a:lnTo>
                    <a:pt x="229" y="23"/>
                  </a:lnTo>
                  <a:lnTo>
                    <a:pt x="216" y="15"/>
                  </a:lnTo>
                  <a:lnTo>
                    <a:pt x="205" y="10"/>
                  </a:lnTo>
                  <a:lnTo>
                    <a:pt x="190" y="4"/>
                  </a:lnTo>
                  <a:lnTo>
                    <a:pt x="176" y="2"/>
                  </a:lnTo>
                  <a:lnTo>
                    <a:pt x="162" y="0"/>
                  </a:lnTo>
                  <a:lnTo>
                    <a:pt x="148" y="0"/>
                  </a:lnTo>
                  <a:lnTo>
                    <a:pt x="117" y="2"/>
                  </a:lnTo>
                  <a:lnTo>
                    <a:pt x="91" y="10"/>
                  </a:lnTo>
                  <a:lnTo>
                    <a:pt x="66" y="23"/>
                  </a:lnTo>
                  <a:lnTo>
                    <a:pt x="44" y="43"/>
                  </a:lnTo>
                  <a:lnTo>
                    <a:pt x="24" y="64"/>
                  </a:lnTo>
                  <a:lnTo>
                    <a:pt x="10" y="91"/>
                  </a:lnTo>
                  <a:lnTo>
                    <a:pt x="2" y="117"/>
                  </a:lnTo>
                  <a:lnTo>
                    <a:pt x="0" y="147"/>
                  </a:lnTo>
                  <a:lnTo>
                    <a:pt x="0" y="161"/>
                  </a:lnTo>
                  <a:lnTo>
                    <a:pt x="2" y="176"/>
                  </a:lnTo>
                  <a:lnTo>
                    <a:pt x="5" y="190"/>
                  </a:lnTo>
                  <a:lnTo>
                    <a:pt x="10" y="204"/>
                  </a:lnTo>
                  <a:lnTo>
                    <a:pt x="16" y="216"/>
                  </a:lnTo>
                  <a:lnTo>
                    <a:pt x="24" y="228"/>
                  </a:lnTo>
                  <a:lnTo>
                    <a:pt x="33" y="240"/>
                  </a:lnTo>
                  <a:lnTo>
                    <a:pt x="44" y="252"/>
                  </a:lnTo>
                  <a:lnTo>
                    <a:pt x="66" y="270"/>
                  </a:lnTo>
                  <a:lnTo>
                    <a:pt x="91" y="284"/>
                  </a:lnTo>
                  <a:lnTo>
                    <a:pt x="104" y="289"/>
                  </a:lnTo>
                  <a:lnTo>
                    <a:pt x="117" y="292"/>
                  </a:lnTo>
                  <a:lnTo>
                    <a:pt x="132" y="294"/>
                  </a:lnTo>
                  <a:lnTo>
                    <a:pt x="148" y="295"/>
                  </a:lnTo>
                  <a:lnTo>
                    <a:pt x="162" y="294"/>
                  </a:lnTo>
                  <a:lnTo>
                    <a:pt x="176" y="292"/>
                  </a:lnTo>
                  <a:lnTo>
                    <a:pt x="190" y="289"/>
                  </a:lnTo>
                  <a:lnTo>
                    <a:pt x="205" y="284"/>
                  </a:lnTo>
                  <a:lnTo>
                    <a:pt x="216" y="277"/>
                  </a:lnTo>
                  <a:lnTo>
                    <a:pt x="229" y="270"/>
                  </a:lnTo>
                  <a:lnTo>
                    <a:pt x="240" y="261"/>
                  </a:lnTo>
                  <a:lnTo>
                    <a:pt x="253" y="252"/>
                  </a:lnTo>
                  <a:lnTo>
                    <a:pt x="262" y="240"/>
                  </a:lnTo>
                  <a:lnTo>
                    <a:pt x="271" y="228"/>
                  </a:lnTo>
                  <a:lnTo>
                    <a:pt x="278" y="216"/>
                  </a:lnTo>
                  <a:lnTo>
                    <a:pt x="284" y="204"/>
                  </a:lnTo>
                  <a:lnTo>
                    <a:pt x="289" y="190"/>
                  </a:lnTo>
                  <a:lnTo>
                    <a:pt x="292" y="176"/>
                  </a:lnTo>
                  <a:lnTo>
                    <a:pt x="295" y="161"/>
                  </a:lnTo>
                  <a:lnTo>
                    <a:pt x="296" y="147"/>
                  </a:lnTo>
                  <a:lnTo>
                    <a:pt x="295" y="132"/>
                  </a:lnTo>
                  <a:lnTo>
                    <a:pt x="292" y="117"/>
                  </a:lnTo>
                  <a:lnTo>
                    <a:pt x="289" y="103"/>
                  </a:lnTo>
                  <a:lnTo>
                    <a:pt x="284" y="91"/>
                  </a:lnTo>
                  <a:lnTo>
                    <a:pt x="271" y="64"/>
                  </a:lnTo>
                  <a:lnTo>
                    <a:pt x="253" y="43"/>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7" name="Freeform 385">
              <a:extLst>
                <a:ext uri="{FF2B5EF4-FFF2-40B4-BE49-F238E27FC236}">
                  <a16:creationId xmlns:a16="http://schemas.microsoft.com/office/drawing/2014/main" id="{32501739-5F1B-7431-EA14-44B9371B6212}"/>
                </a:ext>
              </a:extLst>
            </p:cNvPr>
            <p:cNvSpPr>
              <a:spLocks/>
            </p:cNvSpPr>
            <p:nvPr/>
          </p:nvSpPr>
          <p:spPr bwMode="auto">
            <a:xfrm>
              <a:off x="7198685" y="3625041"/>
              <a:ext cx="93663" cy="93662"/>
            </a:xfrm>
            <a:custGeom>
              <a:avLst/>
              <a:gdLst>
                <a:gd name="T0" fmla="*/ 252 w 295"/>
                <a:gd name="T1" fmla="*/ 44 h 296"/>
                <a:gd name="T2" fmla="*/ 240 w 295"/>
                <a:gd name="T3" fmla="*/ 32 h 296"/>
                <a:gd name="T4" fmla="*/ 228 w 295"/>
                <a:gd name="T5" fmla="*/ 24 h 296"/>
                <a:gd name="T6" fmla="*/ 216 w 295"/>
                <a:gd name="T7" fmla="*/ 16 h 296"/>
                <a:gd name="T8" fmla="*/ 204 w 295"/>
                <a:gd name="T9" fmla="*/ 11 h 296"/>
                <a:gd name="T10" fmla="*/ 189 w 295"/>
                <a:gd name="T11" fmla="*/ 5 h 296"/>
                <a:gd name="T12" fmla="*/ 176 w 295"/>
                <a:gd name="T13" fmla="*/ 3 h 296"/>
                <a:gd name="T14" fmla="*/ 161 w 295"/>
                <a:gd name="T15" fmla="*/ 0 h 296"/>
                <a:gd name="T16" fmla="*/ 147 w 295"/>
                <a:gd name="T17" fmla="*/ 0 h 296"/>
                <a:gd name="T18" fmla="*/ 117 w 295"/>
                <a:gd name="T19" fmla="*/ 3 h 296"/>
                <a:gd name="T20" fmla="*/ 91 w 295"/>
                <a:gd name="T21" fmla="*/ 11 h 296"/>
                <a:gd name="T22" fmla="*/ 66 w 295"/>
                <a:gd name="T23" fmla="*/ 24 h 296"/>
                <a:gd name="T24" fmla="*/ 44 w 295"/>
                <a:gd name="T25" fmla="*/ 44 h 296"/>
                <a:gd name="T26" fmla="*/ 23 w 295"/>
                <a:gd name="T27" fmla="*/ 65 h 296"/>
                <a:gd name="T28" fmla="*/ 10 w 295"/>
                <a:gd name="T29" fmla="*/ 91 h 296"/>
                <a:gd name="T30" fmla="*/ 2 w 295"/>
                <a:gd name="T31" fmla="*/ 118 h 296"/>
                <a:gd name="T32" fmla="*/ 0 w 295"/>
                <a:gd name="T33" fmla="*/ 148 h 296"/>
                <a:gd name="T34" fmla="*/ 0 w 295"/>
                <a:gd name="T35" fmla="*/ 162 h 296"/>
                <a:gd name="T36" fmla="*/ 2 w 295"/>
                <a:gd name="T37" fmla="*/ 177 h 296"/>
                <a:gd name="T38" fmla="*/ 4 w 295"/>
                <a:gd name="T39" fmla="*/ 190 h 296"/>
                <a:gd name="T40" fmla="*/ 10 w 295"/>
                <a:gd name="T41" fmla="*/ 205 h 296"/>
                <a:gd name="T42" fmla="*/ 15 w 295"/>
                <a:gd name="T43" fmla="*/ 217 h 296"/>
                <a:gd name="T44" fmla="*/ 23 w 295"/>
                <a:gd name="T45" fmla="*/ 229 h 296"/>
                <a:gd name="T46" fmla="*/ 33 w 295"/>
                <a:gd name="T47" fmla="*/ 240 h 296"/>
                <a:gd name="T48" fmla="*/ 44 w 295"/>
                <a:gd name="T49" fmla="*/ 253 h 296"/>
                <a:gd name="T50" fmla="*/ 66 w 295"/>
                <a:gd name="T51" fmla="*/ 271 h 296"/>
                <a:gd name="T52" fmla="*/ 91 w 295"/>
                <a:gd name="T53" fmla="*/ 285 h 296"/>
                <a:gd name="T54" fmla="*/ 103 w 295"/>
                <a:gd name="T55" fmla="*/ 289 h 296"/>
                <a:gd name="T56" fmla="*/ 117 w 295"/>
                <a:gd name="T57" fmla="*/ 293 h 296"/>
                <a:gd name="T58" fmla="*/ 131 w 295"/>
                <a:gd name="T59" fmla="*/ 295 h 296"/>
                <a:gd name="T60" fmla="*/ 147 w 295"/>
                <a:gd name="T61" fmla="*/ 296 h 296"/>
                <a:gd name="T62" fmla="*/ 161 w 295"/>
                <a:gd name="T63" fmla="*/ 295 h 296"/>
                <a:gd name="T64" fmla="*/ 176 w 295"/>
                <a:gd name="T65" fmla="*/ 293 h 296"/>
                <a:gd name="T66" fmla="*/ 189 w 295"/>
                <a:gd name="T67" fmla="*/ 289 h 296"/>
                <a:gd name="T68" fmla="*/ 204 w 295"/>
                <a:gd name="T69" fmla="*/ 285 h 296"/>
                <a:gd name="T70" fmla="*/ 216 w 295"/>
                <a:gd name="T71" fmla="*/ 278 h 296"/>
                <a:gd name="T72" fmla="*/ 228 w 295"/>
                <a:gd name="T73" fmla="*/ 271 h 296"/>
                <a:gd name="T74" fmla="*/ 240 w 295"/>
                <a:gd name="T75" fmla="*/ 262 h 296"/>
                <a:gd name="T76" fmla="*/ 252 w 295"/>
                <a:gd name="T77" fmla="*/ 253 h 296"/>
                <a:gd name="T78" fmla="*/ 261 w 295"/>
                <a:gd name="T79" fmla="*/ 240 h 296"/>
                <a:gd name="T80" fmla="*/ 270 w 295"/>
                <a:gd name="T81" fmla="*/ 229 h 296"/>
                <a:gd name="T82" fmla="*/ 277 w 295"/>
                <a:gd name="T83" fmla="*/ 217 h 296"/>
                <a:gd name="T84" fmla="*/ 284 w 295"/>
                <a:gd name="T85" fmla="*/ 205 h 296"/>
                <a:gd name="T86" fmla="*/ 288 w 295"/>
                <a:gd name="T87" fmla="*/ 190 h 296"/>
                <a:gd name="T88" fmla="*/ 292 w 295"/>
                <a:gd name="T89" fmla="*/ 177 h 296"/>
                <a:gd name="T90" fmla="*/ 294 w 295"/>
                <a:gd name="T91" fmla="*/ 162 h 296"/>
                <a:gd name="T92" fmla="*/ 295 w 295"/>
                <a:gd name="T93" fmla="*/ 148 h 296"/>
                <a:gd name="T94" fmla="*/ 294 w 295"/>
                <a:gd name="T95" fmla="*/ 132 h 296"/>
                <a:gd name="T96" fmla="*/ 292 w 295"/>
                <a:gd name="T97" fmla="*/ 118 h 296"/>
                <a:gd name="T98" fmla="*/ 288 w 295"/>
                <a:gd name="T99" fmla="*/ 104 h 296"/>
                <a:gd name="T100" fmla="*/ 284 w 295"/>
                <a:gd name="T101" fmla="*/ 91 h 296"/>
                <a:gd name="T102" fmla="*/ 270 w 295"/>
                <a:gd name="T103" fmla="*/ 65 h 296"/>
                <a:gd name="T104" fmla="*/ 252 w 295"/>
                <a:gd name="T105" fmla="*/ 4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52" y="44"/>
                  </a:moveTo>
                  <a:lnTo>
                    <a:pt x="240" y="32"/>
                  </a:lnTo>
                  <a:lnTo>
                    <a:pt x="228" y="24"/>
                  </a:lnTo>
                  <a:lnTo>
                    <a:pt x="216" y="16"/>
                  </a:lnTo>
                  <a:lnTo>
                    <a:pt x="204" y="11"/>
                  </a:lnTo>
                  <a:lnTo>
                    <a:pt x="189" y="5"/>
                  </a:lnTo>
                  <a:lnTo>
                    <a:pt x="176" y="3"/>
                  </a:lnTo>
                  <a:lnTo>
                    <a:pt x="161" y="0"/>
                  </a:lnTo>
                  <a:lnTo>
                    <a:pt x="147" y="0"/>
                  </a:lnTo>
                  <a:lnTo>
                    <a:pt x="117" y="3"/>
                  </a:lnTo>
                  <a:lnTo>
                    <a:pt x="91" y="11"/>
                  </a:lnTo>
                  <a:lnTo>
                    <a:pt x="66" y="24"/>
                  </a:lnTo>
                  <a:lnTo>
                    <a:pt x="44" y="44"/>
                  </a:lnTo>
                  <a:lnTo>
                    <a:pt x="23" y="65"/>
                  </a:lnTo>
                  <a:lnTo>
                    <a:pt x="10" y="91"/>
                  </a:lnTo>
                  <a:lnTo>
                    <a:pt x="2" y="118"/>
                  </a:lnTo>
                  <a:lnTo>
                    <a:pt x="0" y="148"/>
                  </a:lnTo>
                  <a:lnTo>
                    <a:pt x="0" y="162"/>
                  </a:lnTo>
                  <a:lnTo>
                    <a:pt x="2" y="177"/>
                  </a:lnTo>
                  <a:lnTo>
                    <a:pt x="4" y="190"/>
                  </a:lnTo>
                  <a:lnTo>
                    <a:pt x="10" y="205"/>
                  </a:lnTo>
                  <a:lnTo>
                    <a:pt x="15" y="217"/>
                  </a:lnTo>
                  <a:lnTo>
                    <a:pt x="23" y="229"/>
                  </a:lnTo>
                  <a:lnTo>
                    <a:pt x="33" y="240"/>
                  </a:lnTo>
                  <a:lnTo>
                    <a:pt x="44" y="253"/>
                  </a:lnTo>
                  <a:lnTo>
                    <a:pt x="66" y="271"/>
                  </a:lnTo>
                  <a:lnTo>
                    <a:pt x="91" y="285"/>
                  </a:lnTo>
                  <a:lnTo>
                    <a:pt x="103" y="289"/>
                  </a:lnTo>
                  <a:lnTo>
                    <a:pt x="117" y="293"/>
                  </a:lnTo>
                  <a:lnTo>
                    <a:pt x="131" y="295"/>
                  </a:lnTo>
                  <a:lnTo>
                    <a:pt x="147" y="296"/>
                  </a:lnTo>
                  <a:lnTo>
                    <a:pt x="161" y="295"/>
                  </a:lnTo>
                  <a:lnTo>
                    <a:pt x="176" y="293"/>
                  </a:lnTo>
                  <a:lnTo>
                    <a:pt x="189" y="289"/>
                  </a:lnTo>
                  <a:lnTo>
                    <a:pt x="204" y="285"/>
                  </a:lnTo>
                  <a:lnTo>
                    <a:pt x="216" y="278"/>
                  </a:lnTo>
                  <a:lnTo>
                    <a:pt x="228" y="271"/>
                  </a:lnTo>
                  <a:lnTo>
                    <a:pt x="240" y="262"/>
                  </a:lnTo>
                  <a:lnTo>
                    <a:pt x="252" y="253"/>
                  </a:lnTo>
                  <a:lnTo>
                    <a:pt x="261" y="240"/>
                  </a:lnTo>
                  <a:lnTo>
                    <a:pt x="270" y="229"/>
                  </a:lnTo>
                  <a:lnTo>
                    <a:pt x="277" y="217"/>
                  </a:lnTo>
                  <a:lnTo>
                    <a:pt x="284" y="205"/>
                  </a:lnTo>
                  <a:lnTo>
                    <a:pt x="288" y="190"/>
                  </a:lnTo>
                  <a:lnTo>
                    <a:pt x="292" y="177"/>
                  </a:lnTo>
                  <a:lnTo>
                    <a:pt x="294" y="162"/>
                  </a:lnTo>
                  <a:lnTo>
                    <a:pt x="295" y="148"/>
                  </a:lnTo>
                  <a:lnTo>
                    <a:pt x="294" y="132"/>
                  </a:lnTo>
                  <a:lnTo>
                    <a:pt x="292" y="118"/>
                  </a:lnTo>
                  <a:lnTo>
                    <a:pt x="288" y="104"/>
                  </a:lnTo>
                  <a:lnTo>
                    <a:pt x="284" y="91"/>
                  </a:lnTo>
                  <a:lnTo>
                    <a:pt x="270" y="65"/>
                  </a:lnTo>
                  <a:lnTo>
                    <a:pt x="252" y="44"/>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8" name="Freeform 386">
              <a:extLst>
                <a:ext uri="{FF2B5EF4-FFF2-40B4-BE49-F238E27FC236}">
                  <a16:creationId xmlns:a16="http://schemas.microsoft.com/office/drawing/2014/main" id="{398A151A-1EEA-B9B6-82EC-7F74396FA2F6}"/>
                </a:ext>
              </a:extLst>
            </p:cNvPr>
            <p:cNvSpPr>
              <a:spLocks/>
            </p:cNvSpPr>
            <p:nvPr/>
          </p:nvSpPr>
          <p:spPr bwMode="auto">
            <a:xfrm>
              <a:off x="7262185" y="3523441"/>
              <a:ext cx="93663" cy="93662"/>
            </a:xfrm>
            <a:custGeom>
              <a:avLst/>
              <a:gdLst>
                <a:gd name="T0" fmla="*/ 252 w 296"/>
                <a:gd name="T1" fmla="*/ 43 h 295"/>
                <a:gd name="T2" fmla="*/ 240 w 296"/>
                <a:gd name="T3" fmla="*/ 31 h 295"/>
                <a:gd name="T4" fmla="*/ 228 w 296"/>
                <a:gd name="T5" fmla="*/ 24 h 295"/>
                <a:gd name="T6" fmla="*/ 216 w 296"/>
                <a:gd name="T7" fmla="*/ 16 h 295"/>
                <a:gd name="T8" fmla="*/ 205 w 296"/>
                <a:gd name="T9" fmla="*/ 10 h 295"/>
                <a:gd name="T10" fmla="*/ 190 w 296"/>
                <a:gd name="T11" fmla="*/ 4 h 295"/>
                <a:gd name="T12" fmla="*/ 176 w 296"/>
                <a:gd name="T13" fmla="*/ 2 h 295"/>
                <a:gd name="T14" fmla="*/ 161 w 296"/>
                <a:gd name="T15" fmla="*/ 0 h 295"/>
                <a:gd name="T16" fmla="*/ 148 w 296"/>
                <a:gd name="T17" fmla="*/ 0 h 295"/>
                <a:gd name="T18" fmla="*/ 117 w 296"/>
                <a:gd name="T19" fmla="*/ 2 h 295"/>
                <a:gd name="T20" fmla="*/ 91 w 296"/>
                <a:gd name="T21" fmla="*/ 10 h 295"/>
                <a:gd name="T22" fmla="*/ 66 w 296"/>
                <a:gd name="T23" fmla="*/ 24 h 295"/>
                <a:gd name="T24" fmla="*/ 44 w 296"/>
                <a:gd name="T25" fmla="*/ 43 h 295"/>
                <a:gd name="T26" fmla="*/ 24 w 296"/>
                <a:gd name="T27" fmla="*/ 64 h 295"/>
                <a:gd name="T28" fmla="*/ 10 w 296"/>
                <a:gd name="T29" fmla="*/ 91 h 295"/>
                <a:gd name="T30" fmla="*/ 2 w 296"/>
                <a:gd name="T31" fmla="*/ 117 h 295"/>
                <a:gd name="T32" fmla="*/ 0 w 296"/>
                <a:gd name="T33" fmla="*/ 148 h 295"/>
                <a:gd name="T34" fmla="*/ 0 w 296"/>
                <a:gd name="T35" fmla="*/ 161 h 295"/>
                <a:gd name="T36" fmla="*/ 2 w 296"/>
                <a:gd name="T37" fmla="*/ 176 h 295"/>
                <a:gd name="T38" fmla="*/ 4 w 296"/>
                <a:gd name="T39" fmla="*/ 190 h 295"/>
                <a:gd name="T40" fmla="*/ 10 w 296"/>
                <a:gd name="T41" fmla="*/ 204 h 295"/>
                <a:gd name="T42" fmla="*/ 16 w 296"/>
                <a:gd name="T43" fmla="*/ 216 h 295"/>
                <a:gd name="T44" fmla="*/ 24 w 296"/>
                <a:gd name="T45" fmla="*/ 228 h 295"/>
                <a:gd name="T46" fmla="*/ 33 w 296"/>
                <a:gd name="T47" fmla="*/ 240 h 295"/>
                <a:gd name="T48" fmla="*/ 44 w 296"/>
                <a:gd name="T49" fmla="*/ 252 h 295"/>
                <a:gd name="T50" fmla="*/ 66 w 296"/>
                <a:gd name="T51" fmla="*/ 270 h 295"/>
                <a:gd name="T52" fmla="*/ 91 w 296"/>
                <a:gd name="T53" fmla="*/ 284 h 295"/>
                <a:gd name="T54" fmla="*/ 103 w 296"/>
                <a:gd name="T55" fmla="*/ 289 h 295"/>
                <a:gd name="T56" fmla="*/ 117 w 296"/>
                <a:gd name="T57" fmla="*/ 292 h 295"/>
                <a:gd name="T58" fmla="*/ 132 w 296"/>
                <a:gd name="T59" fmla="*/ 294 h 295"/>
                <a:gd name="T60" fmla="*/ 148 w 296"/>
                <a:gd name="T61" fmla="*/ 295 h 295"/>
                <a:gd name="T62" fmla="*/ 161 w 296"/>
                <a:gd name="T63" fmla="*/ 294 h 295"/>
                <a:gd name="T64" fmla="*/ 176 w 296"/>
                <a:gd name="T65" fmla="*/ 292 h 295"/>
                <a:gd name="T66" fmla="*/ 190 w 296"/>
                <a:gd name="T67" fmla="*/ 289 h 295"/>
                <a:gd name="T68" fmla="*/ 205 w 296"/>
                <a:gd name="T69" fmla="*/ 284 h 295"/>
                <a:gd name="T70" fmla="*/ 216 w 296"/>
                <a:gd name="T71" fmla="*/ 277 h 295"/>
                <a:gd name="T72" fmla="*/ 228 w 296"/>
                <a:gd name="T73" fmla="*/ 270 h 295"/>
                <a:gd name="T74" fmla="*/ 240 w 296"/>
                <a:gd name="T75" fmla="*/ 261 h 295"/>
                <a:gd name="T76" fmla="*/ 252 w 296"/>
                <a:gd name="T77" fmla="*/ 252 h 295"/>
                <a:gd name="T78" fmla="*/ 261 w 296"/>
                <a:gd name="T79" fmla="*/ 240 h 295"/>
                <a:gd name="T80" fmla="*/ 271 w 296"/>
                <a:gd name="T81" fmla="*/ 228 h 295"/>
                <a:gd name="T82" fmla="*/ 277 w 296"/>
                <a:gd name="T83" fmla="*/ 216 h 295"/>
                <a:gd name="T84" fmla="*/ 284 w 296"/>
                <a:gd name="T85" fmla="*/ 204 h 295"/>
                <a:gd name="T86" fmla="*/ 289 w 296"/>
                <a:gd name="T87" fmla="*/ 190 h 295"/>
                <a:gd name="T88" fmla="*/ 292 w 296"/>
                <a:gd name="T89" fmla="*/ 176 h 295"/>
                <a:gd name="T90" fmla="*/ 294 w 296"/>
                <a:gd name="T91" fmla="*/ 161 h 295"/>
                <a:gd name="T92" fmla="*/ 296 w 296"/>
                <a:gd name="T93" fmla="*/ 148 h 295"/>
                <a:gd name="T94" fmla="*/ 294 w 296"/>
                <a:gd name="T95" fmla="*/ 132 h 295"/>
                <a:gd name="T96" fmla="*/ 292 w 296"/>
                <a:gd name="T97" fmla="*/ 117 h 295"/>
                <a:gd name="T98" fmla="*/ 289 w 296"/>
                <a:gd name="T99" fmla="*/ 103 h 295"/>
                <a:gd name="T100" fmla="*/ 284 w 296"/>
                <a:gd name="T101" fmla="*/ 91 h 295"/>
                <a:gd name="T102" fmla="*/ 271 w 296"/>
                <a:gd name="T103" fmla="*/ 64 h 295"/>
                <a:gd name="T104" fmla="*/ 252 w 296"/>
                <a:gd name="T105" fmla="*/ 4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5">
                  <a:moveTo>
                    <a:pt x="252" y="43"/>
                  </a:moveTo>
                  <a:lnTo>
                    <a:pt x="240" y="31"/>
                  </a:lnTo>
                  <a:lnTo>
                    <a:pt x="228" y="24"/>
                  </a:lnTo>
                  <a:lnTo>
                    <a:pt x="216" y="16"/>
                  </a:lnTo>
                  <a:lnTo>
                    <a:pt x="205" y="10"/>
                  </a:lnTo>
                  <a:lnTo>
                    <a:pt x="190" y="4"/>
                  </a:lnTo>
                  <a:lnTo>
                    <a:pt x="176" y="2"/>
                  </a:lnTo>
                  <a:lnTo>
                    <a:pt x="161" y="0"/>
                  </a:lnTo>
                  <a:lnTo>
                    <a:pt x="148" y="0"/>
                  </a:lnTo>
                  <a:lnTo>
                    <a:pt x="117" y="2"/>
                  </a:lnTo>
                  <a:lnTo>
                    <a:pt x="91" y="10"/>
                  </a:lnTo>
                  <a:lnTo>
                    <a:pt x="66" y="24"/>
                  </a:lnTo>
                  <a:lnTo>
                    <a:pt x="44" y="43"/>
                  </a:lnTo>
                  <a:lnTo>
                    <a:pt x="24" y="64"/>
                  </a:lnTo>
                  <a:lnTo>
                    <a:pt x="10" y="91"/>
                  </a:lnTo>
                  <a:lnTo>
                    <a:pt x="2" y="117"/>
                  </a:lnTo>
                  <a:lnTo>
                    <a:pt x="0" y="148"/>
                  </a:lnTo>
                  <a:lnTo>
                    <a:pt x="0" y="161"/>
                  </a:lnTo>
                  <a:lnTo>
                    <a:pt x="2" y="176"/>
                  </a:lnTo>
                  <a:lnTo>
                    <a:pt x="4" y="190"/>
                  </a:lnTo>
                  <a:lnTo>
                    <a:pt x="10" y="204"/>
                  </a:lnTo>
                  <a:lnTo>
                    <a:pt x="16" y="216"/>
                  </a:lnTo>
                  <a:lnTo>
                    <a:pt x="24" y="228"/>
                  </a:lnTo>
                  <a:lnTo>
                    <a:pt x="33" y="240"/>
                  </a:lnTo>
                  <a:lnTo>
                    <a:pt x="44" y="252"/>
                  </a:lnTo>
                  <a:lnTo>
                    <a:pt x="66" y="270"/>
                  </a:lnTo>
                  <a:lnTo>
                    <a:pt x="91" y="284"/>
                  </a:lnTo>
                  <a:lnTo>
                    <a:pt x="103" y="289"/>
                  </a:lnTo>
                  <a:lnTo>
                    <a:pt x="117" y="292"/>
                  </a:lnTo>
                  <a:lnTo>
                    <a:pt x="132" y="294"/>
                  </a:lnTo>
                  <a:lnTo>
                    <a:pt x="148" y="295"/>
                  </a:lnTo>
                  <a:lnTo>
                    <a:pt x="161" y="294"/>
                  </a:lnTo>
                  <a:lnTo>
                    <a:pt x="176" y="292"/>
                  </a:lnTo>
                  <a:lnTo>
                    <a:pt x="190" y="289"/>
                  </a:lnTo>
                  <a:lnTo>
                    <a:pt x="205" y="284"/>
                  </a:lnTo>
                  <a:lnTo>
                    <a:pt x="216" y="277"/>
                  </a:lnTo>
                  <a:lnTo>
                    <a:pt x="228" y="270"/>
                  </a:lnTo>
                  <a:lnTo>
                    <a:pt x="240" y="261"/>
                  </a:lnTo>
                  <a:lnTo>
                    <a:pt x="252" y="252"/>
                  </a:lnTo>
                  <a:lnTo>
                    <a:pt x="261" y="240"/>
                  </a:lnTo>
                  <a:lnTo>
                    <a:pt x="271" y="228"/>
                  </a:lnTo>
                  <a:lnTo>
                    <a:pt x="277" y="216"/>
                  </a:lnTo>
                  <a:lnTo>
                    <a:pt x="284" y="204"/>
                  </a:lnTo>
                  <a:lnTo>
                    <a:pt x="289" y="190"/>
                  </a:lnTo>
                  <a:lnTo>
                    <a:pt x="292" y="176"/>
                  </a:lnTo>
                  <a:lnTo>
                    <a:pt x="294" y="161"/>
                  </a:lnTo>
                  <a:lnTo>
                    <a:pt x="296" y="148"/>
                  </a:lnTo>
                  <a:lnTo>
                    <a:pt x="294" y="132"/>
                  </a:lnTo>
                  <a:lnTo>
                    <a:pt x="292" y="117"/>
                  </a:lnTo>
                  <a:lnTo>
                    <a:pt x="289" y="103"/>
                  </a:lnTo>
                  <a:lnTo>
                    <a:pt x="284" y="91"/>
                  </a:lnTo>
                  <a:lnTo>
                    <a:pt x="271" y="64"/>
                  </a:lnTo>
                  <a:lnTo>
                    <a:pt x="252" y="43"/>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9" name="Freeform 387">
              <a:extLst>
                <a:ext uri="{FF2B5EF4-FFF2-40B4-BE49-F238E27FC236}">
                  <a16:creationId xmlns:a16="http://schemas.microsoft.com/office/drawing/2014/main" id="{07828A62-DBDC-31C1-BAB6-6E53653EE518}"/>
                </a:ext>
              </a:extLst>
            </p:cNvPr>
            <p:cNvSpPr>
              <a:spLocks/>
            </p:cNvSpPr>
            <p:nvPr/>
          </p:nvSpPr>
          <p:spPr bwMode="auto">
            <a:xfrm>
              <a:off x="7314573" y="3645679"/>
              <a:ext cx="93663" cy="93662"/>
            </a:xfrm>
            <a:custGeom>
              <a:avLst/>
              <a:gdLst>
                <a:gd name="T0" fmla="*/ 252 w 295"/>
                <a:gd name="T1" fmla="*/ 43 h 296"/>
                <a:gd name="T2" fmla="*/ 240 w 295"/>
                <a:gd name="T3" fmla="*/ 32 h 296"/>
                <a:gd name="T4" fmla="*/ 228 w 295"/>
                <a:gd name="T5" fmla="*/ 24 h 296"/>
                <a:gd name="T6" fmla="*/ 216 w 295"/>
                <a:gd name="T7" fmla="*/ 16 h 296"/>
                <a:gd name="T8" fmla="*/ 204 w 295"/>
                <a:gd name="T9" fmla="*/ 10 h 296"/>
                <a:gd name="T10" fmla="*/ 190 w 295"/>
                <a:gd name="T11" fmla="*/ 5 h 296"/>
                <a:gd name="T12" fmla="*/ 176 w 295"/>
                <a:gd name="T13" fmla="*/ 2 h 296"/>
                <a:gd name="T14" fmla="*/ 161 w 295"/>
                <a:gd name="T15" fmla="*/ 0 h 296"/>
                <a:gd name="T16" fmla="*/ 147 w 295"/>
                <a:gd name="T17" fmla="*/ 0 h 296"/>
                <a:gd name="T18" fmla="*/ 117 w 295"/>
                <a:gd name="T19" fmla="*/ 2 h 296"/>
                <a:gd name="T20" fmla="*/ 91 w 295"/>
                <a:gd name="T21" fmla="*/ 10 h 296"/>
                <a:gd name="T22" fmla="*/ 66 w 295"/>
                <a:gd name="T23" fmla="*/ 24 h 296"/>
                <a:gd name="T24" fmla="*/ 44 w 295"/>
                <a:gd name="T25" fmla="*/ 43 h 296"/>
                <a:gd name="T26" fmla="*/ 23 w 295"/>
                <a:gd name="T27" fmla="*/ 65 h 296"/>
                <a:gd name="T28" fmla="*/ 10 w 295"/>
                <a:gd name="T29" fmla="*/ 91 h 296"/>
                <a:gd name="T30" fmla="*/ 2 w 295"/>
                <a:gd name="T31" fmla="*/ 117 h 296"/>
                <a:gd name="T32" fmla="*/ 0 w 295"/>
                <a:gd name="T33" fmla="*/ 148 h 296"/>
                <a:gd name="T34" fmla="*/ 0 w 295"/>
                <a:gd name="T35" fmla="*/ 162 h 296"/>
                <a:gd name="T36" fmla="*/ 2 w 295"/>
                <a:gd name="T37" fmla="*/ 176 h 296"/>
                <a:gd name="T38" fmla="*/ 4 w 295"/>
                <a:gd name="T39" fmla="*/ 190 h 296"/>
                <a:gd name="T40" fmla="*/ 10 w 295"/>
                <a:gd name="T41" fmla="*/ 205 h 296"/>
                <a:gd name="T42" fmla="*/ 16 w 295"/>
                <a:gd name="T43" fmla="*/ 216 h 296"/>
                <a:gd name="T44" fmla="*/ 23 w 295"/>
                <a:gd name="T45" fmla="*/ 229 h 296"/>
                <a:gd name="T46" fmla="*/ 33 w 295"/>
                <a:gd name="T47" fmla="*/ 240 h 296"/>
                <a:gd name="T48" fmla="*/ 44 w 295"/>
                <a:gd name="T49" fmla="*/ 253 h 296"/>
                <a:gd name="T50" fmla="*/ 66 w 295"/>
                <a:gd name="T51" fmla="*/ 271 h 296"/>
                <a:gd name="T52" fmla="*/ 91 w 295"/>
                <a:gd name="T53" fmla="*/ 285 h 296"/>
                <a:gd name="T54" fmla="*/ 103 w 295"/>
                <a:gd name="T55" fmla="*/ 289 h 296"/>
                <a:gd name="T56" fmla="*/ 117 w 295"/>
                <a:gd name="T57" fmla="*/ 293 h 296"/>
                <a:gd name="T58" fmla="*/ 132 w 295"/>
                <a:gd name="T59" fmla="*/ 295 h 296"/>
                <a:gd name="T60" fmla="*/ 147 w 295"/>
                <a:gd name="T61" fmla="*/ 296 h 296"/>
                <a:gd name="T62" fmla="*/ 161 w 295"/>
                <a:gd name="T63" fmla="*/ 295 h 296"/>
                <a:gd name="T64" fmla="*/ 176 w 295"/>
                <a:gd name="T65" fmla="*/ 293 h 296"/>
                <a:gd name="T66" fmla="*/ 190 w 295"/>
                <a:gd name="T67" fmla="*/ 289 h 296"/>
                <a:gd name="T68" fmla="*/ 204 w 295"/>
                <a:gd name="T69" fmla="*/ 285 h 296"/>
                <a:gd name="T70" fmla="*/ 216 w 295"/>
                <a:gd name="T71" fmla="*/ 278 h 296"/>
                <a:gd name="T72" fmla="*/ 228 w 295"/>
                <a:gd name="T73" fmla="*/ 271 h 296"/>
                <a:gd name="T74" fmla="*/ 240 w 295"/>
                <a:gd name="T75" fmla="*/ 262 h 296"/>
                <a:gd name="T76" fmla="*/ 252 w 295"/>
                <a:gd name="T77" fmla="*/ 253 h 296"/>
                <a:gd name="T78" fmla="*/ 261 w 295"/>
                <a:gd name="T79" fmla="*/ 240 h 296"/>
                <a:gd name="T80" fmla="*/ 270 w 295"/>
                <a:gd name="T81" fmla="*/ 229 h 296"/>
                <a:gd name="T82" fmla="*/ 277 w 295"/>
                <a:gd name="T83" fmla="*/ 216 h 296"/>
                <a:gd name="T84" fmla="*/ 284 w 295"/>
                <a:gd name="T85" fmla="*/ 205 h 296"/>
                <a:gd name="T86" fmla="*/ 288 w 295"/>
                <a:gd name="T87" fmla="*/ 190 h 296"/>
                <a:gd name="T88" fmla="*/ 292 w 295"/>
                <a:gd name="T89" fmla="*/ 176 h 296"/>
                <a:gd name="T90" fmla="*/ 294 w 295"/>
                <a:gd name="T91" fmla="*/ 162 h 296"/>
                <a:gd name="T92" fmla="*/ 295 w 295"/>
                <a:gd name="T93" fmla="*/ 148 h 296"/>
                <a:gd name="T94" fmla="*/ 294 w 295"/>
                <a:gd name="T95" fmla="*/ 132 h 296"/>
                <a:gd name="T96" fmla="*/ 292 w 295"/>
                <a:gd name="T97" fmla="*/ 117 h 296"/>
                <a:gd name="T98" fmla="*/ 288 w 295"/>
                <a:gd name="T99" fmla="*/ 104 h 296"/>
                <a:gd name="T100" fmla="*/ 284 w 295"/>
                <a:gd name="T101" fmla="*/ 91 h 296"/>
                <a:gd name="T102" fmla="*/ 270 w 295"/>
                <a:gd name="T103" fmla="*/ 65 h 296"/>
                <a:gd name="T104" fmla="*/ 252 w 295"/>
                <a:gd name="T105"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52" y="43"/>
                  </a:moveTo>
                  <a:lnTo>
                    <a:pt x="240" y="32"/>
                  </a:lnTo>
                  <a:lnTo>
                    <a:pt x="228" y="24"/>
                  </a:lnTo>
                  <a:lnTo>
                    <a:pt x="216" y="16"/>
                  </a:lnTo>
                  <a:lnTo>
                    <a:pt x="204" y="10"/>
                  </a:lnTo>
                  <a:lnTo>
                    <a:pt x="190" y="5"/>
                  </a:lnTo>
                  <a:lnTo>
                    <a:pt x="176" y="2"/>
                  </a:lnTo>
                  <a:lnTo>
                    <a:pt x="161" y="0"/>
                  </a:lnTo>
                  <a:lnTo>
                    <a:pt x="147" y="0"/>
                  </a:lnTo>
                  <a:lnTo>
                    <a:pt x="117" y="2"/>
                  </a:lnTo>
                  <a:lnTo>
                    <a:pt x="91" y="10"/>
                  </a:lnTo>
                  <a:lnTo>
                    <a:pt x="66" y="24"/>
                  </a:lnTo>
                  <a:lnTo>
                    <a:pt x="44" y="43"/>
                  </a:lnTo>
                  <a:lnTo>
                    <a:pt x="23" y="65"/>
                  </a:lnTo>
                  <a:lnTo>
                    <a:pt x="10" y="91"/>
                  </a:lnTo>
                  <a:lnTo>
                    <a:pt x="2" y="117"/>
                  </a:lnTo>
                  <a:lnTo>
                    <a:pt x="0" y="148"/>
                  </a:lnTo>
                  <a:lnTo>
                    <a:pt x="0" y="162"/>
                  </a:lnTo>
                  <a:lnTo>
                    <a:pt x="2" y="176"/>
                  </a:lnTo>
                  <a:lnTo>
                    <a:pt x="4" y="190"/>
                  </a:lnTo>
                  <a:lnTo>
                    <a:pt x="10" y="205"/>
                  </a:lnTo>
                  <a:lnTo>
                    <a:pt x="16" y="216"/>
                  </a:lnTo>
                  <a:lnTo>
                    <a:pt x="23" y="229"/>
                  </a:lnTo>
                  <a:lnTo>
                    <a:pt x="33" y="240"/>
                  </a:lnTo>
                  <a:lnTo>
                    <a:pt x="44" y="253"/>
                  </a:lnTo>
                  <a:lnTo>
                    <a:pt x="66" y="271"/>
                  </a:lnTo>
                  <a:lnTo>
                    <a:pt x="91" y="285"/>
                  </a:lnTo>
                  <a:lnTo>
                    <a:pt x="103" y="289"/>
                  </a:lnTo>
                  <a:lnTo>
                    <a:pt x="117" y="293"/>
                  </a:lnTo>
                  <a:lnTo>
                    <a:pt x="132" y="295"/>
                  </a:lnTo>
                  <a:lnTo>
                    <a:pt x="147" y="296"/>
                  </a:lnTo>
                  <a:lnTo>
                    <a:pt x="161" y="295"/>
                  </a:lnTo>
                  <a:lnTo>
                    <a:pt x="176" y="293"/>
                  </a:lnTo>
                  <a:lnTo>
                    <a:pt x="190" y="289"/>
                  </a:lnTo>
                  <a:lnTo>
                    <a:pt x="204" y="285"/>
                  </a:lnTo>
                  <a:lnTo>
                    <a:pt x="216" y="278"/>
                  </a:lnTo>
                  <a:lnTo>
                    <a:pt x="228" y="271"/>
                  </a:lnTo>
                  <a:lnTo>
                    <a:pt x="240" y="262"/>
                  </a:lnTo>
                  <a:lnTo>
                    <a:pt x="252" y="253"/>
                  </a:lnTo>
                  <a:lnTo>
                    <a:pt x="261" y="240"/>
                  </a:lnTo>
                  <a:lnTo>
                    <a:pt x="270" y="229"/>
                  </a:lnTo>
                  <a:lnTo>
                    <a:pt x="277" y="216"/>
                  </a:lnTo>
                  <a:lnTo>
                    <a:pt x="284" y="205"/>
                  </a:lnTo>
                  <a:lnTo>
                    <a:pt x="288" y="190"/>
                  </a:lnTo>
                  <a:lnTo>
                    <a:pt x="292" y="176"/>
                  </a:lnTo>
                  <a:lnTo>
                    <a:pt x="294" y="162"/>
                  </a:lnTo>
                  <a:lnTo>
                    <a:pt x="295" y="148"/>
                  </a:lnTo>
                  <a:lnTo>
                    <a:pt x="294" y="132"/>
                  </a:lnTo>
                  <a:lnTo>
                    <a:pt x="292" y="117"/>
                  </a:lnTo>
                  <a:lnTo>
                    <a:pt x="288" y="104"/>
                  </a:lnTo>
                  <a:lnTo>
                    <a:pt x="284" y="91"/>
                  </a:lnTo>
                  <a:lnTo>
                    <a:pt x="270" y="65"/>
                  </a:lnTo>
                  <a:lnTo>
                    <a:pt x="252" y="43"/>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0" name="Freeform 388">
              <a:extLst>
                <a:ext uri="{FF2B5EF4-FFF2-40B4-BE49-F238E27FC236}">
                  <a16:creationId xmlns:a16="http://schemas.microsoft.com/office/drawing/2014/main" id="{926994F2-5706-12BC-81F0-50789321E2E5}"/>
                </a:ext>
              </a:extLst>
            </p:cNvPr>
            <p:cNvSpPr>
              <a:spLocks/>
            </p:cNvSpPr>
            <p:nvPr/>
          </p:nvSpPr>
          <p:spPr bwMode="auto">
            <a:xfrm>
              <a:off x="7451098" y="3636154"/>
              <a:ext cx="93663" cy="93662"/>
            </a:xfrm>
            <a:custGeom>
              <a:avLst/>
              <a:gdLst>
                <a:gd name="T0" fmla="*/ 252 w 295"/>
                <a:gd name="T1" fmla="*/ 44 h 296"/>
                <a:gd name="T2" fmla="*/ 240 w 295"/>
                <a:gd name="T3" fmla="*/ 32 h 296"/>
                <a:gd name="T4" fmla="*/ 228 w 295"/>
                <a:gd name="T5" fmla="*/ 24 h 296"/>
                <a:gd name="T6" fmla="*/ 216 w 295"/>
                <a:gd name="T7" fmla="*/ 16 h 296"/>
                <a:gd name="T8" fmla="*/ 204 w 295"/>
                <a:gd name="T9" fmla="*/ 11 h 296"/>
                <a:gd name="T10" fmla="*/ 190 w 295"/>
                <a:gd name="T11" fmla="*/ 5 h 296"/>
                <a:gd name="T12" fmla="*/ 176 w 295"/>
                <a:gd name="T13" fmla="*/ 3 h 296"/>
                <a:gd name="T14" fmla="*/ 161 w 295"/>
                <a:gd name="T15" fmla="*/ 0 h 296"/>
                <a:gd name="T16" fmla="*/ 147 w 295"/>
                <a:gd name="T17" fmla="*/ 0 h 296"/>
                <a:gd name="T18" fmla="*/ 117 w 295"/>
                <a:gd name="T19" fmla="*/ 3 h 296"/>
                <a:gd name="T20" fmla="*/ 91 w 295"/>
                <a:gd name="T21" fmla="*/ 11 h 296"/>
                <a:gd name="T22" fmla="*/ 66 w 295"/>
                <a:gd name="T23" fmla="*/ 24 h 296"/>
                <a:gd name="T24" fmla="*/ 44 w 295"/>
                <a:gd name="T25" fmla="*/ 44 h 296"/>
                <a:gd name="T26" fmla="*/ 23 w 295"/>
                <a:gd name="T27" fmla="*/ 65 h 296"/>
                <a:gd name="T28" fmla="*/ 10 w 295"/>
                <a:gd name="T29" fmla="*/ 91 h 296"/>
                <a:gd name="T30" fmla="*/ 2 w 295"/>
                <a:gd name="T31" fmla="*/ 118 h 296"/>
                <a:gd name="T32" fmla="*/ 0 w 295"/>
                <a:gd name="T33" fmla="*/ 148 h 296"/>
                <a:gd name="T34" fmla="*/ 0 w 295"/>
                <a:gd name="T35" fmla="*/ 162 h 296"/>
                <a:gd name="T36" fmla="*/ 2 w 295"/>
                <a:gd name="T37" fmla="*/ 177 h 296"/>
                <a:gd name="T38" fmla="*/ 4 w 295"/>
                <a:gd name="T39" fmla="*/ 190 h 296"/>
                <a:gd name="T40" fmla="*/ 10 w 295"/>
                <a:gd name="T41" fmla="*/ 205 h 296"/>
                <a:gd name="T42" fmla="*/ 16 w 295"/>
                <a:gd name="T43" fmla="*/ 217 h 296"/>
                <a:gd name="T44" fmla="*/ 23 w 295"/>
                <a:gd name="T45" fmla="*/ 229 h 296"/>
                <a:gd name="T46" fmla="*/ 33 w 295"/>
                <a:gd name="T47" fmla="*/ 240 h 296"/>
                <a:gd name="T48" fmla="*/ 44 w 295"/>
                <a:gd name="T49" fmla="*/ 253 h 296"/>
                <a:gd name="T50" fmla="*/ 66 w 295"/>
                <a:gd name="T51" fmla="*/ 271 h 296"/>
                <a:gd name="T52" fmla="*/ 91 w 295"/>
                <a:gd name="T53" fmla="*/ 285 h 296"/>
                <a:gd name="T54" fmla="*/ 103 w 295"/>
                <a:gd name="T55" fmla="*/ 289 h 296"/>
                <a:gd name="T56" fmla="*/ 117 w 295"/>
                <a:gd name="T57" fmla="*/ 293 h 296"/>
                <a:gd name="T58" fmla="*/ 132 w 295"/>
                <a:gd name="T59" fmla="*/ 295 h 296"/>
                <a:gd name="T60" fmla="*/ 147 w 295"/>
                <a:gd name="T61" fmla="*/ 296 h 296"/>
                <a:gd name="T62" fmla="*/ 161 w 295"/>
                <a:gd name="T63" fmla="*/ 295 h 296"/>
                <a:gd name="T64" fmla="*/ 176 w 295"/>
                <a:gd name="T65" fmla="*/ 293 h 296"/>
                <a:gd name="T66" fmla="*/ 190 w 295"/>
                <a:gd name="T67" fmla="*/ 289 h 296"/>
                <a:gd name="T68" fmla="*/ 204 w 295"/>
                <a:gd name="T69" fmla="*/ 285 h 296"/>
                <a:gd name="T70" fmla="*/ 216 w 295"/>
                <a:gd name="T71" fmla="*/ 278 h 296"/>
                <a:gd name="T72" fmla="*/ 228 w 295"/>
                <a:gd name="T73" fmla="*/ 271 h 296"/>
                <a:gd name="T74" fmla="*/ 240 w 295"/>
                <a:gd name="T75" fmla="*/ 262 h 296"/>
                <a:gd name="T76" fmla="*/ 252 w 295"/>
                <a:gd name="T77" fmla="*/ 253 h 296"/>
                <a:gd name="T78" fmla="*/ 261 w 295"/>
                <a:gd name="T79" fmla="*/ 240 h 296"/>
                <a:gd name="T80" fmla="*/ 270 w 295"/>
                <a:gd name="T81" fmla="*/ 229 h 296"/>
                <a:gd name="T82" fmla="*/ 277 w 295"/>
                <a:gd name="T83" fmla="*/ 217 h 296"/>
                <a:gd name="T84" fmla="*/ 284 w 295"/>
                <a:gd name="T85" fmla="*/ 205 h 296"/>
                <a:gd name="T86" fmla="*/ 288 w 295"/>
                <a:gd name="T87" fmla="*/ 190 h 296"/>
                <a:gd name="T88" fmla="*/ 292 w 295"/>
                <a:gd name="T89" fmla="*/ 177 h 296"/>
                <a:gd name="T90" fmla="*/ 294 w 295"/>
                <a:gd name="T91" fmla="*/ 162 h 296"/>
                <a:gd name="T92" fmla="*/ 295 w 295"/>
                <a:gd name="T93" fmla="*/ 148 h 296"/>
                <a:gd name="T94" fmla="*/ 294 w 295"/>
                <a:gd name="T95" fmla="*/ 132 h 296"/>
                <a:gd name="T96" fmla="*/ 292 w 295"/>
                <a:gd name="T97" fmla="*/ 118 h 296"/>
                <a:gd name="T98" fmla="*/ 288 w 295"/>
                <a:gd name="T99" fmla="*/ 104 h 296"/>
                <a:gd name="T100" fmla="*/ 284 w 295"/>
                <a:gd name="T101" fmla="*/ 91 h 296"/>
                <a:gd name="T102" fmla="*/ 270 w 295"/>
                <a:gd name="T103" fmla="*/ 65 h 296"/>
                <a:gd name="T104" fmla="*/ 252 w 295"/>
                <a:gd name="T105" fmla="*/ 4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52" y="44"/>
                  </a:moveTo>
                  <a:lnTo>
                    <a:pt x="240" y="32"/>
                  </a:lnTo>
                  <a:lnTo>
                    <a:pt x="228" y="24"/>
                  </a:lnTo>
                  <a:lnTo>
                    <a:pt x="216" y="16"/>
                  </a:lnTo>
                  <a:lnTo>
                    <a:pt x="204" y="11"/>
                  </a:lnTo>
                  <a:lnTo>
                    <a:pt x="190" y="5"/>
                  </a:lnTo>
                  <a:lnTo>
                    <a:pt x="176" y="3"/>
                  </a:lnTo>
                  <a:lnTo>
                    <a:pt x="161" y="0"/>
                  </a:lnTo>
                  <a:lnTo>
                    <a:pt x="147" y="0"/>
                  </a:lnTo>
                  <a:lnTo>
                    <a:pt x="117" y="3"/>
                  </a:lnTo>
                  <a:lnTo>
                    <a:pt x="91" y="11"/>
                  </a:lnTo>
                  <a:lnTo>
                    <a:pt x="66" y="24"/>
                  </a:lnTo>
                  <a:lnTo>
                    <a:pt x="44" y="44"/>
                  </a:lnTo>
                  <a:lnTo>
                    <a:pt x="23" y="65"/>
                  </a:lnTo>
                  <a:lnTo>
                    <a:pt x="10" y="91"/>
                  </a:lnTo>
                  <a:lnTo>
                    <a:pt x="2" y="118"/>
                  </a:lnTo>
                  <a:lnTo>
                    <a:pt x="0" y="148"/>
                  </a:lnTo>
                  <a:lnTo>
                    <a:pt x="0" y="162"/>
                  </a:lnTo>
                  <a:lnTo>
                    <a:pt x="2" y="177"/>
                  </a:lnTo>
                  <a:lnTo>
                    <a:pt x="4" y="190"/>
                  </a:lnTo>
                  <a:lnTo>
                    <a:pt x="10" y="205"/>
                  </a:lnTo>
                  <a:lnTo>
                    <a:pt x="16" y="217"/>
                  </a:lnTo>
                  <a:lnTo>
                    <a:pt x="23" y="229"/>
                  </a:lnTo>
                  <a:lnTo>
                    <a:pt x="33" y="240"/>
                  </a:lnTo>
                  <a:lnTo>
                    <a:pt x="44" y="253"/>
                  </a:lnTo>
                  <a:lnTo>
                    <a:pt x="66" y="271"/>
                  </a:lnTo>
                  <a:lnTo>
                    <a:pt x="91" y="285"/>
                  </a:lnTo>
                  <a:lnTo>
                    <a:pt x="103" y="289"/>
                  </a:lnTo>
                  <a:lnTo>
                    <a:pt x="117" y="293"/>
                  </a:lnTo>
                  <a:lnTo>
                    <a:pt x="132" y="295"/>
                  </a:lnTo>
                  <a:lnTo>
                    <a:pt x="147" y="296"/>
                  </a:lnTo>
                  <a:lnTo>
                    <a:pt x="161" y="295"/>
                  </a:lnTo>
                  <a:lnTo>
                    <a:pt x="176" y="293"/>
                  </a:lnTo>
                  <a:lnTo>
                    <a:pt x="190" y="289"/>
                  </a:lnTo>
                  <a:lnTo>
                    <a:pt x="204" y="285"/>
                  </a:lnTo>
                  <a:lnTo>
                    <a:pt x="216" y="278"/>
                  </a:lnTo>
                  <a:lnTo>
                    <a:pt x="228" y="271"/>
                  </a:lnTo>
                  <a:lnTo>
                    <a:pt x="240" y="262"/>
                  </a:lnTo>
                  <a:lnTo>
                    <a:pt x="252" y="253"/>
                  </a:lnTo>
                  <a:lnTo>
                    <a:pt x="261" y="240"/>
                  </a:lnTo>
                  <a:lnTo>
                    <a:pt x="270" y="229"/>
                  </a:lnTo>
                  <a:lnTo>
                    <a:pt x="277" y="217"/>
                  </a:lnTo>
                  <a:lnTo>
                    <a:pt x="284" y="205"/>
                  </a:lnTo>
                  <a:lnTo>
                    <a:pt x="288" y="190"/>
                  </a:lnTo>
                  <a:lnTo>
                    <a:pt x="292" y="177"/>
                  </a:lnTo>
                  <a:lnTo>
                    <a:pt x="294" y="162"/>
                  </a:lnTo>
                  <a:lnTo>
                    <a:pt x="295" y="148"/>
                  </a:lnTo>
                  <a:lnTo>
                    <a:pt x="294" y="132"/>
                  </a:lnTo>
                  <a:lnTo>
                    <a:pt x="292" y="118"/>
                  </a:lnTo>
                  <a:lnTo>
                    <a:pt x="288" y="104"/>
                  </a:lnTo>
                  <a:lnTo>
                    <a:pt x="284" y="91"/>
                  </a:lnTo>
                  <a:lnTo>
                    <a:pt x="270" y="65"/>
                  </a:lnTo>
                  <a:lnTo>
                    <a:pt x="252" y="44"/>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1" name="Freeform 389">
              <a:extLst>
                <a:ext uri="{FF2B5EF4-FFF2-40B4-BE49-F238E27FC236}">
                  <a16:creationId xmlns:a16="http://schemas.microsoft.com/office/drawing/2014/main" id="{FF6BC2FA-C9AE-139F-7926-CB320ACDCD65}"/>
                </a:ext>
              </a:extLst>
            </p:cNvPr>
            <p:cNvSpPr>
              <a:spLocks/>
            </p:cNvSpPr>
            <p:nvPr/>
          </p:nvSpPr>
          <p:spPr bwMode="auto">
            <a:xfrm>
              <a:off x="7595560" y="3575829"/>
              <a:ext cx="93663" cy="93662"/>
            </a:xfrm>
            <a:custGeom>
              <a:avLst/>
              <a:gdLst>
                <a:gd name="T0" fmla="*/ 253 w 296"/>
                <a:gd name="T1" fmla="*/ 43 h 295"/>
                <a:gd name="T2" fmla="*/ 240 w 296"/>
                <a:gd name="T3" fmla="*/ 31 h 295"/>
                <a:gd name="T4" fmla="*/ 229 w 296"/>
                <a:gd name="T5" fmla="*/ 24 h 295"/>
                <a:gd name="T6" fmla="*/ 217 w 296"/>
                <a:gd name="T7" fmla="*/ 16 h 295"/>
                <a:gd name="T8" fmla="*/ 205 w 296"/>
                <a:gd name="T9" fmla="*/ 10 h 295"/>
                <a:gd name="T10" fmla="*/ 190 w 296"/>
                <a:gd name="T11" fmla="*/ 4 h 295"/>
                <a:gd name="T12" fmla="*/ 177 w 296"/>
                <a:gd name="T13" fmla="*/ 2 h 295"/>
                <a:gd name="T14" fmla="*/ 162 w 296"/>
                <a:gd name="T15" fmla="*/ 0 h 295"/>
                <a:gd name="T16" fmla="*/ 148 w 296"/>
                <a:gd name="T17" fmla="*/ 0 h 295"/>
                <a:gd name="T18" fmla="*/ 118 w 296"/>
                <a:gd name="T19" fmla="*/ 2 h 295"/>
                <a:gd name="T20" fmla="*/ 91 w 296"/>
                <a:gd name="T21" fmla="*/ 10 h 295"/>
                <a:gd name="T22" fmla="*/ 66 w 296"/>
                <a:gd name="T23" fmla="*/ 24 h 295"/>
                <a:gd name="T24" fmla="*/ 45 w 296"/>
                <a:gd name="T25" fmla="*/ 43 h 295"/>
                <a:gd name="T26" fmla="*/ 24 w 296"/>
                <a:gd name="T27" fmla="*/ 64 h 295"/>
                <a:gd name="T28" fmla="*/ 11 w 296"/>
                <a:gd name="T29" fmla="*/ 91 h 295"/>
                <a:gd name="T30" fmla="*/ 3 w 296"/>
                <a:gd name="T31" fmla="*/ 117 h 295"/>
                <a:gd name="T32" fmla="*/ 0 w 296"/>
                <a:gd name="T33" fmla="*/ 148 h 295"/>
                <a:gd name="T34" fmla="*/ 0 w 296"/>
                <a:gd name="T35" fmla="*/ 161 h 295"/>
                <a:gd name="T36" fmla="*/ 3 w 296"/>
                <a:gd name="T37" fmla="*/ 176 h 295"/>
                <a:gd name="T38" fmla="*/ 5 w 296"/>
                <a:gd name="T39" fmla="*/ 190 h 295"/>
                <a:gd name="T40" fmla="*/ 11 w 296"/>
                <a:gd name="T41" fmla="*/ 204 h 295"/>
                <a:gd name="T42" fmla="*/ 16 w 296"/>
                <a:gd name="T43" fmla="*/ 216 h 295"/>
                <a:gd name="T44" fmla="*/ 24 w 296"/>
                <a:gd name="T45" fmla="*/ 228 h 295"/>
                <a:gd name="T46" fmla="*/ 33 w 296"/>
                <a:gd name="T47" fmla="*/ 240 h 295"/>
                <a:gd name="T48" fmla="*/ 45 w 296"/>
                <a:gd name="T49" fmla="*/ 252 h 295"/>
                <a:gd name="T50" fmla="*/ 66 w 296"/>
                <a:gd name="T51" fmla="*/ 270 h 295"/>
                <a:gd name="T52" fmla="*/ 91 w 296"/>
                <a:gd name="T53" fmla="*/ 284 h 295"/>
                <a:gd name="T54" fmla="*/ 104 w 296"/>
                <a:gd name="T55" fmla="*/ 289 h 295"/>
                <a:gd name="T56" fmla="*/ 118 w 296"/>
                <a:gd name="T57" fmla="*/ 292 h 295"/>
                <a:gd name="T58" fmla="*/ 132 w 296"/>
                <a:gd name="T59" fmla="*/ 294 h 295"/>
                <a:gd name="T60" fmla="*/ 148 w 296"/>
                <a:gd name="T61" fmla="*/ 295 h 295"/>
                <a:gd name="T62" fmla="*/ 162 w 296"/>
                <a:gd name="T63" fmla="*/ 294 h 295"/>
                <a:gd name="T64" fmla="*/ 177 w 296"/>
                <a:gd name="T65" fmla="*/ 292 h 295"/>
                <a:gd name="T66" fmla="*/ 190 w 296"/>
                <a:gd name="T67" fmla="*/ 289 h 295"/>
                <a:gd name="T68" fmla="*/ 205 w 296"/>
                <a:gd name="T69" fmla="*/ 284 h 295"/>
                <a:gd name="T70" fmla="*/ 217 w 296"/>
                <a:gd name="T71" fmla="*/ 277 h 295"/>
                <a:gd name="T72" fmla="*/ 229 w 296"/>
                <a:gd name="T73" fmla="*/ 270 h 295"/>
                <a:gd name="T74" fmla="*/ 240 w 296"/>
                <a:gd name="T75" fmla="*/ 261 h 295"/>
                <a:gd name="T76" fmla="*/ 253 w 296"/>
                <a:gd name="T77" fmla="*/ 252 h 295"/>
                <a:gd name="T78" fmla="*/ 262 w 296"/>
                <a:gd name="T79" fmla="*/ 240 h 295"/>
                <a:gd name="T80" fmla="*/ 271 w 296"/>
                <a:gd name="T81" fmla="*/ 228 h 295"/>
                <a:gd name="T82" fmla="*/ 278 w 296"/>
                <a:gd name="T83" fmla="*/ 216 h 295"/>
                <a:gd name="T84" fmla="*/ 285 w 296"/>
                <a:gd name="T85" fmla="*/ 204 h 295"/>
                <a:gd name="T86" fmla="*/ 289 w 296"/>
                <a:gd name="T87" fmla="*/ 190 h 295"/>
                <a:gd name="T88" fmla="*/ 293 w 296"/>
                <a:gd name="T89" fmla="*/ 176 h 295"/>
                <a:gd name="T90" fmla="*/ 295 w 296"/>
                <a:gd name="T91" fmla="*/ 161 h 295"/>
                <a:gd name="T92" fmla="*/ 296 w 296"/>
                <a:gd name="T93" fmla="*/ 148 h 295"/>
                <a:gd name="T94" fmla="*/ 295 w 296"/>
                <a:gd name="T95" fmla="*/ 132 h 295"/>
                <a:gd name="T96" fmla="*/ 293 w 296"/>
                <a:gd name="T97" fmla="*/ 117 h 295"/>
                <a:gd name="T98" fmla="*/ 289 w 296"/>
                <a:gd name="T99" fmla="*/ 103 h 295"/>
                <a:gd name="T100" fmla="*/ 285 w 296"/>
                <a:gd name="T101" fmla="*/ 91 h 295"/>
                <a:gd name="T102" fmla="*/ 271 w 296"/>
                <a:gd name="T103" fmla="*/ 64 h 295"/>
                <a:gd name="T104" fmla="*/ 253 w 296"/>
                <a:gd name="T105" fmla="*/ 4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5">
                  <a:moveTo>
                    <a:pt x="253" y="43"/>
                  </a:moveTo>
                  <a:lnTo>
                    <a:pt x="240" y="31"/>
                  </a:lnTo>
                  <a:lnTo>
                    <a:pt x="229" y="24"/>
                  </a:lnTo>
                  <a:lnTo>
                    <a:pt x="217" y="16"/>
                  </a:lnTo>
                  <a:lnTo>
                    <a:pt x="205" y="10"/>
                  </a:lnTo>
                  <a:lnTo>
                    <a:pt x="190" y="4"/>
                  </a:lnTo>
                  <a:lnTo>
                    <a:pt x="177" y="2"/>
                  </a:lnTo>
                  <a:lnTo>
                    <a:pt x="162" y="0"/>
                  </a:lnTo>
                  <a:lnTo>
                    <a:pt x="148" y="0"/>
                  </a:lnTo>
                  <a:lnTo>
                    <a:pt x="118" y="2"/>
                  </a:lnTo>
                  <a:lnTo>
                    <a:pt x="91" y="10"/>
                  </a:lnTo>
                  <a:lnTo>
                    <a:pt x="66" y="24"/>
                  </a:lnTo>
                  <a:lnTo>
                    <a:pt x="45" y="43"/>
                  </a:lnTo>
                  <a:lnTo>
                    <a:pt x="24" y="64"/>
                  </a:lnTo>
                  <a:lnTo>
                    <a:pt x="11" y="91"/>
                  </a:lnTo>
                  <a:lnTo>
                    <a:pt x="3" y="117"/>
                  </a:lnTo>
                  <a:lnTo>
                    <a:pt x="0" y="148"/>
                  </a:lnTo>
                  <a:lnTo>
                    <a:pt x="0" y="161"/>
                  </a:lnTo>
                  <a:lnTo>
                    <a:pt x="3" y="176"/>
                  </a:lnTo>
                  <a:lnTo>
                    <a:pt x="5" y="190"/>
                  </a:lnTo>
                  <a:lnTo>
                    <a:pt x="11" y="204"/>
                  </a:lnTo>
                  <a:lnTo>
                    <a:pt x="16" y="216"/>
                  </a:lnTo>
                  <a:lnTo>
                    <a:pt x="24" y="228"/>
                  </a:lnTo>
                  <a:lnTo>
                    <a:pt x="33" y="240"/>
                  </a:lnTo>
                  <a:lnTo>
                    <a:pt x="45" y="252"/>
                  </a:lnTo>
                  <a:lnTo>
                    <a:pt x="66" y="270"/>
                  </a:lnTo>
                  <a:lnTo>
                    <a:pt x="91" y="284"/>
                  </a:lnTo>
                  <a:lnTo>
                    <a:pt x="104" y="289"/>
                  </a:lnTo>
                  <a:lnTo>
                    <a:pt x="118" y="292"/>
                  </a:lnTo>
                  <a:lnTo>
                    <a:pt x="132" y="294"/>
                  </a:lnTo>
                  <a:lnTo>
                    <a:pt x="148" y="295"/>
                  </a:lnTo>
                  <a:lnTo>
                    <a:pt x="162" y="294"/>
                  </a:lnTo>
                  <a:lnTo>
                    <a:pt x="177" y="292"/>
                  </a:lnTo>
                  <a:lnTo>
                    <a:pt x="190" y="289"/>
                  </a:lnTo>
                  <a:lnTo>
                    <a:pt x="205" y="284"/>
                  </a:lnTo>
                  <a:lnTo>
                    <a:pt x="217" y="277"/>
                  </a:lnTo>
                  <a:lnTo>
                    <a:pt x="229" y="270"/>
                  </a:lnTo>
                  <a:lnTo>
                    <a:pt x="240" y="261"/>
                  </a:lnTo>
                  <a:lnTo>
                    <a:pt x="253" y="252"/>
                  </a:lnTo>
                  <a:lnTo>
                    <a:pt x="262" y="240"/>
                  </a:lnTo>
                  <a:lnTo>
                    <a:pt x="271" y="228"/>
                  </a:lnTo>
                  <a:lnTo>
                    <a:pt x="278" y="216"/>
                  </a:lnTo>
                  <a:lnTo>
                    <a:pt x="285" y="204"/>
                  </a:lnTo>
                  <a:lnTo>
                    <a:pt x="289" y="190"/>
                  </a:lnTo>
                  <a:lnTo>
                    <a:pt x="293" y="176"/>
                  </a:lnTo>
                  <a:lnTo>
                    <a:pt x="295" y="161"/>
                  </a:lnTo>
                  <a:lnTo>
                    <a:pt x="296" y="148"/>
                  </a:lnTo>
                  <a:lnTo>
                    <a:pt x="295" y="132"/>
                  </a:lnTo>
                  <a:lnTo>
                    <a:pt x="293" y="117"/>
                  </a:lnTo>
                  <a:lnTo>
                    <a:pt x="289" y="103"/>
                  </a:lnTo>
                  <a:lnTo>
                    <a:pt x="285" y="91"/>
                  </a:lnTo>
                  <a:lnTo>
                    <a:pt x="271" y="64"/>
                  </a:lnTo>
                  <a:lnTo>
                    <a:pt x="253" y="43"/>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2" name="Freeform 390">
              <a:extLst>
                <a:ext uri="{FF2B5EF4-FFF2-40B4-BE49-F238E27FC236}">
                  <a16:creationId xmlns:a16="http://schemas.microsoft.com/office/drawing/2014/main" id="{EBF26E41-9C03-18C0-B63E-9EFAD11C4E0E}"/>
                </a:ext>
              </a:extLst>
            </p:cNvPr>
            <p:cNvSpPr>
              <a:spLocks/>
            </p:cNvSpPr>
            <p:nvPr/>
          </p:nvSpPr>
          <p:spPr bwMode="auto">
            <a:xfrm>
              <a:off x="7916235" y="3667904"/>
              <a:ext cx="93663" cy="93662"/>
            </a:xfrm>
            <a:custGeom>
              <a:avLst/>
              <a:gdLst>
                <a:gd name="T0" fmla="*/ 253 w 296"/>
                <a:gd name="T1" fmla="*/ 43 h 295"/>
                <a:gd name="T2" fmla="*/ 240 w 296"/>
                <a:gd name="T3" fmla="*/ 31 h 295"/>
                <a:gd name="T4" fmla="*/ 229 w 296"/>
                <a:gd name="T5" fmla="*/ 24 h 295"/>
                <a:gd name="T6" fmla="*/ 216 w 296"/>
                <a:gd name="T7" fmla="*/ 16 h 295"/>
                <a:gd name="T8" fmla="*/ 205 w 296"/>
                <a:gd name="T9" fmla="*/ 10 h 295"/>
                <a:gd name="T10" fmla="*/ 190 w 296"/>
                <a:gd name="T11" fmla="*/ 4 h 295"/>
                <a:gd name="T12" fmla="*/ 177 w 296"/>
                <a:gd name="T13" fmla="*/ 2 h 295"/>
                <a:gd name="T14" fmla="*/ 162 w 296"/>
                <a:gd name="T15" fmla="*/ 0 h 295"/>
                <a:gd name="T16" fmla="*/ 148 w 296"/>
                <a:gd name="T17" fmla="*/ 0 h 295"/>
                <a:gd name="T18" fmla="*/ 117 w 296"/>
                <a:gd name="T19" fmla="*/ 2 h 295"/>
                <a:gd name="T20" fmla="*/ 91 w 296"/>
                <a:gd name="T21" fmla="*/ 10 h 295"/>
                <a:gd name="T22" fmla="*/ 66 w 296"/>
                <a:gd name="T23" fmla="*/ 24 h 295"/>
                <a:gd name="T24" fmla="*/ 45 w 296"/>
                <a:gd name="T25" fmla="*/ 43 h 295"/>
                <a:gd name="T26" fmla="*/ 24 w 296"/>
                <a:gd name="T27" fmla="*/ 64 h 295"/>
                <a:gd name="T28" fmla="*/ 11 w 296"/>
                <a:gd name="T29" fmla="*/ 91 h 295"/>
                <a:gd name="T30" fmla="*/ 3 w 296"/>
                <a:gd name="T31" fmla="*/ 117 h 295"/>
                <a:gd name="T32" fmla="*/ 0 w 296"/>
                <a:gd name="T33" fmla="*/ 148 h 295"/>
                <a:gd name="T34" fmla="*/ 0 w 296"/>
                <a:gd name="T35" fmla="*/ 161 h 295"/>
                <a:gd name="T36" fmla="*/ 3 w 296"/>
                <a:gd name="T37" fmla="*/ 176 h 295"/>
                <a:gd name="T38" fmla="*/ 5 w 296"/>
                <a:gd name="T39" fmla="*/ 190 h 295"/>
                <a:gd name="T40" fmla="*/ 11 w 296"/>
                <a:gd name="T41" fmla="*/ 204 h 295"/>
                <a:gd name="T42" fmla="*/ 16 w 296"/>
                <a:gd name="T43" fmla="*/ 216 h 295"/>
                <a:gd name="T44" fmla="*/ 24 w 296"/>
                <a:gd name="T45" fmla="*/ 228 h 295"/>
                <a:gd name="T46" fmla="*/ 33 w 296"/>
                <a:gd name="T47" fmla="*/ 240 h 295"/>
                <a:gd name="T48" fmla="*/ 45 w 296"/>
                <a:gd name="T49" fmla="*/ 252 h 295"/>
                <a:gd name="T50" fmla="*/ 66 w 296"/>
                <a:gd name="T51" fmla="*/ 270 h 295"/>
                <a:gd name="T52" fmla="*/ 91 w 296"/>
                <a:gd name="T53" fmla="*/ 284 h 295"/>
                <a:gd name="T54" fmla="*/ 104 w 296"/>
                <a:gd name="T55" fmla="*/ 289 h 295"/>
                <a:gd name="T56" fmla="*/ 117 w 296"/>
                <a:gd name="T57" fmla="*/ 292 h 295"/>
                <a:gd name="T58" fmla="*/ 132 w 296"/>
                <a:gd name="T59" fmla="*/ 294 h 295"/>
                <a:gd name="T60" fmla="*/ 148 w 296"/>
                <a:gd name="T61" fmla="*/ 295 h 295"/>
                <a:gd name="T62" fmla="*/ 162 w 296"/>
                <a:gd name="T63" fmla="*/ 294 h 295"/>
                <a:gd name="T64" fmla="*/ 177 w 296"/>
                <a:gd name="T65" fmla="*/ 292 h 295"/>
                <a:gd name="T66" fmla="*/ 190 w 296"/>
                <a:gd name="T67" fmla="*/ 289 h 295"/>
                <a:gd name="T68" fmla="*/ 205 w 296"/>
                <a:gd name="T69" fmla="*/ 284 h 295"/>
                <a:gd name="T70" fmla="*/ 216 w 296"/>
                <a:gd name="T71" fmla="*/ 277 h 295"/>
                <a:gd name="T72" fmla="*/ 229 w 296"/>
                <a:gd name="T73" fmla="*/ 270 h 295"/>
                <a:gd name="T74" fmla="*/ 240 w 296"/>
                <a:gd name="T75" fmla="*/ 261 h 295"/>
                <a:gd name="T76" fmla="*/ 253 w 296"/>
                <a:gd name="T77" fmla="*/ 252 h 295"/>
                <a:gd name="T78" fmla="*/ 262 w 296"/>
                <a:gd name="T79" fmla="*/ 240 h 295"/>
                <a:gd name="T80" fmla="*/ 271 w 296"/>
                <a:gd name="T81" fmla="*/ 228 h 295"/>
                <a:gd name="T82" fmla="*/ 278 w 296"/>
                <a:gd name="T83" fmla="*/ 216 h 295"/>
                <a:gd name="T84" fmla="*/ 285 w 296"/>
                <a:gd name="T85" fmla="*/ 204 h 295"/>
                <a:gd name="T86" fmla="*/ 289 w 296"/>
                <a:gd name="T87" fmla="*/ 190 h 295"/>
                <a:gd name="T88" fmla="*/ 293 w 296"/>
                <a:gd name="T89" fmla="*/ 176 h 295"/>
                <a:gd name="T90" fmla="*/ 295 w 296"/>
                <a:gd name="T91" fmla="*/ 161 h 295"/>
                <a:gd name="T92" fmla="*/ 296 w 296"/>
                <a:gd name="T93" fmla="*/ 148 h 295"/>
                <a:gd name="T94" fmla="*/ 295 w 296"/>
                <a:gd name="T95" fmla="*/ 132 h 295"/>
                <a:gd name="T96" fmla="*/ 293 w 296"/>
                <a:gd name="T97" fmla="*/ 117 h 295"/>
                <a:gd name="T98" fmla="*/ 289 w 296"/>
                <a:gd name="T99" fmla="*/ 103 h 295"/>
                <a:gd name="T100" fmla="*/ 285 w 296"/>
                <a:gd name="T101" fmla="*/ 91 h 295"/>
                <a:gd name="T102" fmla="*/ 271 w 296"/>
                <a:gd name="T103" fmla="*/ 64 h 295"/>
                <a:gd name="T104" fmla="*/ 253 w 296"/>
                <a:gd name="T105" fmla="*/ 4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5">
                  <a:moveTo>
                    <a:pt x="253" y="43"/>
                  </a:moveTo>
                  <a:lnTo>
                    <a:pt x="240" y="31"/>
                  </a:lnTo>
                  <a:lnTo>
                    <a:pt x="229" y="24"/>
                  </a:lnTo>
                  <a:lnTo>
                    <a:pt x="216" y="16"/>
                  </a:lnTo>
                  <a:lnTo>
                    <a:pt x="205" y="10"/>
                  </a:lnTo>
                  <a:lnTo>
                    <a:pt x="190" y="4"/>
                  </a:lnTo>
                  <a:lnTo>
                    <a:pt x="177" y="2"/>
                  </a:lnTo>
                  <a:lnTo>
                    <a:pt x="162" y="0"/>
                  </a:lnTo>
                  <a:lnTo>
                    <a:pt x="148" y="0"/>
                  </a:lnTo>
                  <a:lnTo>
                    <a:pt x="117" y="2"/>
                  </a:lnTo>
                  <a:lnTo>
                    <a:pt x="91" y="10"/>
                  </a:lnTo>
                  <a:lnTo>
                    <a:pt x="66" y="24"/>
                  </a:lnTo>
                  <a:lnTo>
                    <a:pt x="45" y="43"/>
                  </a:lnTo>
                  <a:lnTo>
                    <a:pt x="24" y="64"/>
                  </a:lnTo>
                  <a:lnTo>
                    <a:pt x="11" y="91"/>
                  </a:lnTo>
                  <a:lnTo>
                    <a:pt x="3" y="117"/>
                  </a:lnTo>
                  <a:lnTo>
                    <a:pt x="0" y="148"/>
                  </a:lnTo>
                  <a:lnTo>
                    <a:pt x="0" y="161"/>
                  </a:lnTo>
                  <a:lnTo>
                    <a:pt x="3" y="176"/>
                  </a:lnTo>
                  <a:lnTo>
                    <a:pt x="5" y="190"/>
                  </a:lnTo>
                  <a:lnTo>
                    <a:pt x="11" y="204"/>
                  </a:lnTo>
                  <a:lnTo>
                    <a:pt x="16" y="216"/>
                  </a:lnTo>
                  <a:lnTo>
                    <a:pt x="24" y="228"/>
                  </a:lnTo>
                  <a:lnTo>
                    <a:pt x="33" y="240"/>
                  </a:lnTo>
                  <a:lnTo>
                    <a:pt x="45" y="252"/>
                  </a:lnTo>
                  <a:lnTo>
                    <a:pt x="66" y="270"/>
                  </a:lnTo>
                  <a:lnTo>
                    <a:pt x="91" y="284"/>
                  </a:lnTo>
                  <a:lnTo>
                    <a:pt x="104" y="289"/>
                  </a:lnTo>
                  <a:lnTo>
                    <a:pt x="117" y="292"/>
                  </a:lnTo>
                  <a:lnTo>
                    <a:pt x="132" y="294"/>
                  </a:lnTo>
                  <a:lnTo>
                    <a:pt x="148" y="295"/>
                  </a:lnTo>
                  <a:lnTo>
                    <a:pt x="162" y="294"/>
                  </a:lnTo>
                  <a:lnTo>
                    <a:pt x="177" y="292"/>
                  </a:lnTo>
                  <a:lnTo>
                    <a:pt x="190" y="289"/>
                  </a:lnTo>
                  <a:lnTo>
                    <a:pt x="205" y="284"/>
                  </a:lnTo>
                  <a:lnTo>
                    <a:pt x="216" y="277"/>
                  </a:lnTo>
                  <a:lnTo>
                    <a:pt x="229" y="270"/>
                  </a:lnTo>
                  <a:lnTo>
                    <a:pt x="240" y="261"/>
                  </a:lnTo>
                  <a:lnTo>
                    <a:pt x="253" y="252"/>
                  </a:lnTo>
                  <a:lnTo>
                    <a:pt x="262" y="240"/>
                  </a:lnTo>
                  <a:lnTo>
                    <a:pt x="271" y="228"/>
                  </a:lnTo>
                  <a:lnTo>
                    <a:pt x="278" y="216"/>
                  </a:lnTo>
                  <a:lnTo>
                    <a:pt x="285" y="204"/>
                  </a:lnTo>
                  <a:lnTo>
                    <a:pt x="289" y="190"/>
                  </a:lnTo>
                  <a:lnTo>
                    <a:pt x="293" y="176"/>
                  </a:lnTo>
                  <a:lnTo>
                    <a:pt x="295" y="161"/>
                  </a:lnTo>
                  <a:lnTo>
                    <a:pt x="296" y="148"/>
                  </a:lnTo>
                  <a:lnTo>
                    <a:pt x="295" y="132"/>
                  </a:lnTo>
                  <a:lnTo>
                    <a:pt x="293" y="117"/>
                  </a:lnTo>
                  <a:lnTo>
                    <a:pt x="289" y="103"/>
                  </a:lnTo>
                  <a:lnTo>
                    <a:pt x="285" y="91"/>
                  </a:lnTo>
                  <a:lnTo>
                    <a:pt x="271" y="64"/>
                  </a:lnTo>
                  <a:lnTo>
                    <a:pt x="253" y="43"/>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3" name="Freeform 391">
              <a:extLst>
                <a:ext uri="{FF2B5EF4-FFF2-40B4-BE49-F238E27FC236}">
                  <a16:creationId xmlns:a16="http://schemas.microsoft.com/office/drawing/2014/main" id="{187AAE1F-3713-9E9F-BFF7-789837F29FB2}"/>
                </a:ext>
              </a:extLst>
            </p:cNvPr>
            <p:cNvSpPr>
              <a:spLocks/>
            </p:cNvSpPr>
            <p:nvPr/>
          </p:nvSpPr>
          <p:spPr bwMode="auto">
            <a:xfrm>
              <a:off x="8160710" y="3683779"/>
              <a:ext cx="93663" cy="93662"/>
            </a:xfrm>
            <a:custGeom>
              <a:avLst/>
              <a:gdLst>
                <a:gd name="T0" fmla="*/ 252 w 296"/>
                <a:gd name="T1" fmla="*/ 44 h 296"/>
                <a:gd name="T2" fmla="*/ 240 w 296"/>
                <a:gd name="T3" fmla="*/ 32 h 296"/>
                <a:gd name="T4" fmla="*/ 229 w 296"/>
                <a:gd name="T5" fmla="*/ 24 h 296"/>
                <a:gd name="T6" fmla="*/ 216 w 296"/>
                <a:gd name="T7" fmla="*/ 16 h 296"/>
                <a:gd name="T8" fmla="*/ 205 w 296"/>
                <a:gd name="T9" fmla="*/ 11 h 296"/>
                <a:gd name="T10" fmla="*/ 190 w 296"/>
                <a:gd name="T11" fmla="*/ 5 h 296"/>
                <a:gd name="T12" fmla="*/ 176 w 296"/>
                <a:gd name="T13" fmla="*/ 3 h 296"/>
                <a:gd name="T14" fmla="*/ 161 w 296"/>
                <a:gd name="T15" fmla="*/ 0 h 296"/>
                <a:gd name="T16" fmla="*/ 148 w 296"/>
                <a:gd name="T17" fmla="*/ 0 h 296"/>
                <a:gd name="T18" fmla="*/ 117 w 296"/>
                <a:gd name="T19" fmla="*/ 3 h 296"/>
                <a:gd name="T20" fmla="*/ 91 w 296"/>
                <a:gd name="T21" fmla="*/ 11 h 296"/>
                <a:gd name="T22" fmla="*/ 66 w 296"/>
                <a:gd name="T23" fmla="*/ 24 h 296"/>
                <a:gd name="T24" fmla="*/ 44 w 296"/>
                <a:gd name="T25" fmla="*/ 44 h 296"/>
                <a:gd name="T26" fmla="*/ 24 w 296"/>
                <a:gd name="T27" fmla="*/ 65 h 296"/>
                <a:gd name="T28" fmla="*/ 10 w 296"/>
                <a:gd name="T29" fmla="*/ 91 h 296"/>
                <a:gd name="T30" fmla="*/ 2 w 296"/>
                <a:gd name="T31" fmla="*/ 118 h 296"/>
                <a:gd name="T32" fmla="*/ 0 w 296"/>
                <a:gd name="T33" fmla="*/ 148 h 296"/>
                <a:gd name="T34" fmla="*/ 0 w 296"/>
                <a:gd name="T35" fmla="*/ 162 h 296"/>
                <a:gd name="T36" fmla="*/ 2 w 296"/>
                <a:gd name="T37" fmla="*/ 177 h 296"/>
                <a:gd name="T38" fmla="*/ 5 w 296"/>
                <a:gd name="T39" fmla="*/ 190 h 296"/>
                <a:gd name="T40" fmla="*/ 10 w 296"/>
                <a:gd name="T41" fmla="*/ 205 h 296"/>
                <a:gd name="T42" fmla="*/ 16 w 296"/>
                <a:gd name="T43" fmla="*/ 217 h 296"/>
                <a:gd name="T44" fmla="*/ 24 w 296"/>
                <a:gd name="T45" fmla="*/ 229 h 296"/>
                <a:gd name="T46" fmla="*/ 33 w 296"/>
                <a:gd name="T47" fmla="*/ 241 h 296"/>
                <a:gd name="T48" fmla="*/ 44 w 296"/>
                <a:gd name="T49" fmla="*/ 253 h 296"/>
                <a:gd name="T50" fmla="*/ 66 w 296"/>
                <a:gd name="T51" fmla="*/ 271 h 296"/>
                <a:gd name="T52" fmla="*/ 91 w 296"/>
                <a:gd name="T53" fmla="*/ 285 h 296"/>
                <a:gd name="T54" fmla="*/ 103 w 296"/>
                <a:gd name="T55" fmla="*/ 289 h 296"/>
                <a:gd name="T56" fmla="*/ 117 w 296"/>
                <a:gd name="T57" fmla="*/ 293 h 296"/>
                <a:gd name="T58" fmla="*/ 132 w 296"/>
                <a:gd name="T59" fmla="*/ 295 h 296"/>
                <a:gd name="T60" fmla="*/ 148 w 296"/>
                <a:gd name="T61" fmla="*/ 296 h 296"/>
                <a:gd name="T62" fmla="*/ 161 w 296"/>
                <a:gd name="T63" fmla="*/ 295 h 296"/>
                <a:gd name="T64" fmla="*/ 176 w 296"/>
                <a:gd name="T65" fmla="*/ 293 h 296"/>
                <a:gd name="T66" fmla="*/ 190 w 296"/>
                <a:gd name="T67" fmla="*/ 289 h 296"/>
                <a:gd name="T68" fmla="*/ 205 w 296"/>
                <a:gd name="T69" fmla="*/ 285 h 296"/>
                <a:gd name="T70" fmla="*/ 216 w 296"/>
                <a:gd name="T71" fmla="*/ 278 h 296"/>
                <a:gd name="T72" fmla="*/ 229 w 296"/>
                <a:gd name="T73" fmla="*/ 271 h 296"/>
                <a:gd name="T74" fmla="*/ 240 w 296"/>
                <a:gd name="T75" fmla="*/ 262 h 296"/>
                <a:gd name="T76" fmla="*/ 252 w 296"/>
                <a:gd name="T77" fmla="*/ 253 h 296"/>
                <a:gd name="T78" fmla="*/ 262 w 296"/>
                <a:gd name="T79" fmla="*/ 241 h 296"/>
                <a:gd name="T80" fmla="*/ 271 w 296"/>
                <a:gd name="T81" fmla="*/ 229 h 296"/>
                <a:gd name="T82" fmla="*/ 277 w 296"/>
                <a:gd name="T83" fmla="*/ 217 h 296"/>
                <a:gd name="T84" fmla="*/ 284 w 296"/>
                <a:gd name="T85" fmla="*/ 205 h 296"/>
                <a:gd name="T86" fmla="*/ 289 w 296"/>
                <a:gd name="T87" fmla="*/ 190 h 296"/>
                <a:gd name="T88" fmla="*/ 292 w 296"/>
                <a:gd name="T89" fmla="*/ 177 h 296"/>
                <a:gd name="T90" fmla="*/ 294 w 296"/>
                <a:gd name="T91" fmla="*/ 162 h 296"/>
                <a:gd name="T92" fmla="*/ 296 w 296"/>
                <a:gd name="T93" fmla="*/ 148 h 296"/>
                <a:gd name="T94" fmla="*/ 294 w 296"/>
                <a:gd name="T95" fmla="*/ 132 h 296"/>
                <a:gd name="T96" fmla="*/ 292 w 296"/>
                <a:gd name="T97" fmla="*/ 118 h 296"/>
                <a:gd name="T98" fmla="*/ 289 w 296"/>
                <a:gd name="T99" fmla="*/ 104 h 296"/>
                <a:gd name="T100" fmla="*/ 284 w 296"/>
                <a:gd name="T101" fmla="*/ 91 h 296"/>
                <a:gd name="T102" fmla="*/ 271 w 296"/>
                <a:gd name="T103" fmla="*/ 65 h 296"/>
                <a:gd name="T104" fmla="*/ 252 w 296"/>
                <a:gd name="T105" fmla="*/ 4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52" y="44"/>
                  </a:moveTo>
                  <a:lnTo>
                    <a:pt x="240" y="32"/>
                  </a:lnTo>
                  <a:lnTo>
                    <a:pt x="229" y="24"/>
                  </a:lnTo>
                  <a:lnTo>
                    <a:pt x="216" y="16"/>
                  </a:lnTo>
                  <a:lnTo>
                    <a:pt x="205" y="11"/>
                  </a:lnTo>
                  <a:lnTo>
                    <a:pt x="190" y="5"/>
                  </a:lnTo>
                  <a:lnTo>
                    <a:pt x="176" y="3"/>
                  </a:lnTo>
                  <a:lnTo>
                    <a:pt x="161" y="0"/>
                  </a:lnTo>
                  <a:lnTo>
                    <a:pt x="148" y="0"/>
                  </a:lnTo>
                  <a:lnTo>
                    <a:pt x="117" y="3"/>
                  </a:lnTo>
                  <a:lnTo>
                    <a:pt x="91" y="11"/>
                  </a:lnTo>
                  <a:lnTo>
                    <a:pt x="66" y="24"/>
                  </a:lnTo>
                  <a:lnTo>
                    <a:pt x="44" y="44"/>
                  </a:lnTo>
                  <a:lnTo>
                    <a:pt x="24" y="65"/>
                  </a:lnTo>
                  <a:lnTo>
                    <a:pt x="10" y="91"/>
                  </a:lnTo>
                  <a:lnTo>
                    <a:pt x="2" y="118"/>
                  </a:lnTo>
                  <a:lnTo>
                    <a:pt x="0" y="148"/>
                  </a:lnTo>
                  <a:lnTo>
                    <a:pt x="0" y="162"/>
                  </a:lnTo>
                  <a:lnTo>
                    <a:pt x="2" y="177"/>
                  </a:lnTo>
                  <a:lnTo>
                    <a:pt x="5" y="190"/>
                  </a:lnTo>
                  <a:lnTo>
                    <a:pt x="10" y="205"/>
                  </a:lnTo>
                  <a:lnTo>
                    <a:pt x="16" y="217"/>
                  </a:lnTo>
                  <a:lnTo>
                    <a:pt x="24" y="229"/>
                  </a:lnTo>
                  <a:lnTo>
                    <a:pt x="33" y="241"/>
                  </a:lnTo>
                  <a:lnTo>
                    <a:pt x="44" y="253"/>
                  </a:lnTo>
                  <a:lnTo>
                    <a:pt x="66" y="271"/>
                  </a:lnTo>
                  <a:lnTo>
                    <a:pt x="91" y="285"/>
                  </a:lnTo>
                  <a:lnTo>
                    <a:pt x="103" y="289"/>
                  </a:lnTo>
                  <a:lnTo>
                    <a:pt x="117" y="293"/>
                  </a:lnTo>
                  <a:lnTo>
                    <a:pt x="132" y="295"/>
                  </a:lnTo>
                  <a:lnTo>
                    <a:pt x="148" y="296"/>
                  </a:lnTo>
                  <a:lnTo>
                    <a:pt x="161" y="295"/>
                  </a:lnTo>
                  <a:lnTo>
                    <a:pt x="176" y="293"/>
                  </a:lnTo>
                  <a:lnTo>
                    <a:pt x="190" y="289"/>
                  </a:lnTo>
                  <a:lnTo>
                    <a:pt x="205" y="285"/>
                  </a:lnTo>
                  <a:lnTo>
                    <a:pt x="216" y="278"/>
                  </a:lnTo>
                  <a:lnTo>
                    <a:pt x="229" y="271"/>
                  </a:lnTo>
                  <a:lnTo>
                    <a:pt x="240" y="262"/>
                  </a:lnTo>
                  <a:lnTo>
                    <a:pt x="252" y="253"/>
                  </a:lnTo>
                  <a:lnTo>
                    <a:pt x="262" y="241"/>
                  </a:lnTo>
                  <a:lnTo>
                    <a:pt x="271" y="229"/>
                  </a:lnTo>
                  <a:lnTo>
                    <a:pt x="277" y="217"/>
                  </a:lnTo>
                  <a:lnTo>
                    <a:pt x="284" y="205"/>
                  </a:lnTo>
                  <a:lnTo>
                    <a:pt x="289" y="190"/>
                  </a:lnTo>
                  <a:lnTo>
                    <a:pt x="292" y="177"/>
                  </a:lnTo>
                  <a:lnTo>
                    <a:pt x="294" y="162"/>
                  </a:lnTo>
                  <a:lnTo>
                    <a:pt x="296" y="148"/>
                  </a:lnTo>
                  <a:lnTo>
                    <a:pt x="294" y="132"/>
                  </a:lnTo>
                  <a:lnTo>
                    <a:pt x="292" y="118"/>
                  </a:lnTo>
                  <a:lnTo>
                    <a:pt x="289" y="104"/>
                  </a:lnTo>
                  <a:lnTo>
                    <a:pt x="284" y="91"/>
                  </a:lnTo>
                  <a:lnTo>
                    <a:pt x="271" y="65"/>
                  </a:lnTo>
                  <a:lnTo>
                    <a:pt x="252" y="44"/>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4" name="Freeform 392">
              <a:extLst>
                <a:ext uri="{FF2B5EF4-FFF2-40B4-BE49-F238E27FC236}">
                  <a16:creationId xmlns:a16="http://schemas.microsoft.com/office/drawing/2014/main" id="{0484132D-BB26-D658-6165-ECC169519DCF}"/>
                </a:ext>
              </a:extLst>
            </p:cNvPr>
            <p:cNvSpPr>
              <a:spLocks/>
            </p:cNvSpPr>
            <p:nvPr/>
          </p:nvSpPr>
          <p:spPr bwMode="auto">
            <a:xfrm>
              <a:off x="8373435" y="3679016"/>
              <a:ext cx="95250" cy="93662"/>
            </a:xfrm>
            <a:custGeom>
              <a:avLst/>
              <a:gdLst>
                <a:gd name="T0" fmla="*/ 253 w 296"/>
                <a:gd name="T1" fmla="*/ 43 h 296"/>
                <a:gd name="T2" fmla="*/ 240 w 296"/>
                <a:gd name="T3" fmla="*/ 32 h 296"/>
                <a:gd name="T4" fmla="*/ 229 w 296"/>
                <a:gd name="T5" fmla="*/ 24 h 296"/>
                <a:gd name="T6" fmla="*/ 216 w 296"/>
                <a:gd name="T7" fmla="*/ 16 h 296"/>
                <a:gd name="T8" fmla="*/ 205 w 296"/>
                <a:gd name="T9" fmla="*/ 10 h 296"/>
                <a:gd name="T10" fmla="*/ 190 w 296"/>
                <a:gd name="T11" fmla="*/ 4 h 296"/>
                <a:gd name="T12" fmla="*/ 177 w 296"/>
                <a:gd name="T13" fmla="*/ 2 h 296"/>
                <a:gd name="T14" fmla="*/ 162 w 296"/>
                <a:gd name="T15" fmla="*/ 0 h 296"/>
                <a:gd name="T16" fmla="*/ 148 w 296"/>
                <a:gd name="T17" fmla="*/ 0 h 296"/>
                <a:gd name="T18" fmla="*/ 117 w 296"/>
                <a:gd name="T19" fmla="*/ 2 h 296"/>
                <a:gd name="T20" fmla="*/ 91 w 296"/>
                <a:gd name="T21" fmla="*/ 10 h 296"/>
                <a:gd name="T22" fmla="*/ 66 w 296"/>
                <a:gd name="T23" fmla="*/ 24 h 296"/>
                <a:gd name="T24" fmla="*/ 45 w 296"/>
                <a:gd name="T25" fmla="*/ 43 h 296"/>
                <a:gd name="T26" fmla="*/ 24 w 296"/>
                <a:gd name="T27" fmla="*/ 65 h 296"/>
                <a:gd name="T28" fmla="*/ 11 w 296"/>
                <a:gd name="T29" fmla="*/ 91 h 296"/>
                <a:gd name="T30" fmla="*/ 3 w 296"/>
                <a:gd name="T31" fmla="*/ 117 h 296"/>
                <a:gd name="T32" fmla="*/ 0 w 296"/>
                <a:gd name="T33" fmla="*/ 148 h 296"/>
                <a:gd name="T34" fmla="*/ 0 w 296"/>
                <a:gd name="T35" fmla="*/ 161 h 296"/>
                <a:gd name="T36" fmla="*/ 3 w 296"/>
                <a:gd name="T37" fmla="*/ 176 h 296"/>
                <a:gd name="T38" fmla="*/ 5 w 296"/>
                <a:gd name="T39" fmla="*/ 190 h 296"/>
                <a:gd name="T40" fmla="*/ 11 w 296"/>
                <a:gd name="T41" fmla="*/ 205 h 296"/>
                <a:gd name="T42" fmla="*/ 16 w 296"/>
                <a:gd name="T43" fmla="*/ 216 h 296"/>
                <a:gd name="T44" fmla="*/ 24 w 296"/>
                <a:gd name="T45" fmla="*/ 228 h 296"/>
                <a:gd name="T46" fmla="*/ 33 w 296"/>
                <a:gd name="T47" fmla="*/ 240 h 296"/>
                <a:gd name="T48" fmla="*/ 45 w 296"/>
                <a:gd name="T49" fmla="*/ 252 h 296"/>
                <a:gd name="T50" fmla="*/ 66 w 296"/>
                <a:gd name="T51" fmla="*/ 271 h 296"/>
                <a:gd name="T52" fmla="*/ 91 w 296"/>
                <a:gd name="T53" fmla="*/ 284 h 296"/>
                <a:gd name="T54" fmla="*/ 104 w 296"/>
                <a:gd name="T55" fmla="*/ 289 h 296"/>
                <a:gd name="T56" fmla="*/ 117 w 296"/>
                <a:gd name="T57" fmla="*/ 292 h 296"/>
                <a:gd name="T58" fmla="*/ 132 w 296"/>
                <a:gd name="T59" fmla="*/ 294 h 296"/>
                <a:gd name="T60" fmla="*/ 148 w 296"/>
                <a:gd name="T61" fmla="*/ 296 h 296"/>
                <a:gd name="T62" fmla="*/ 162 w 296"/>
                <a:gd name="T63" fmla="*/ 294 h 296"/>
                <a:gd name="T64" fmla="*/ 177 w 296"/>
                <a:gd name="T65" fmla="*/ 292 h 296"/>
                <a:gd name="T66" fmla="*/ 190 w 296"/>
                <a:gd name="T67" fmla="*/ 289 h 296"/>
                <a:gd name="T68" fmla="*/ 205 w 296"/>
                <a:gd name="T69" fmla="*/ 284 h 296"/>
                <a:gd name="T70" fmla="*/ 216 w 296"/>
                <a:gd name="T71" fmla="*/ 277 h 296"/>
                <a:gd name="T72" fmla="*/ 229 w 296"/>
                <a:gd name="T73" fmla="*/ 271 h 296"/>
                <a:gd name="T74" fmla="*/ 240 w 296"/>
                <a:gd name="T75" fmla="*/ 261 h 296"/>
                <a:gd name="T76" fmla="*/ 253 w 296"/>
                <a:gd name="T77" fmla="*/ 252 h 296"/>
                <a:gd name="T78" fmla="*/ 262 w 296"/>
                <a:gd name="T79" fmla="*/ 240 h 296"/>
                <a:gd name="T80" fmla="*/ 271 w 296"/>
                <a:gd name="T81" fmla="*/ 228 h 296"/>
                <a:gd name="T82" fmla="*/ 278 w 296"/>
                <a:gd name="T83" fmla="*/ 216 h 296"/>
                <a:gd name="T84" fmla="*/ 285 w 296"/>
                <a:gd name="T85" fmla="*/ 205 h 296"/>
                <a:gd name="T86" fmla="*/ 289 w 296"/>
                <a:gd name="T87" fmla="*/ 190 h 296"/>
                <a:gd name="T88" fmla="*/ 293 w 296"/>
                <a:gd name="T89" fmla="*/ 176 h 296"/>
                <a:gd name="T90" fmla="*/ 295 w 296"/>
                <a:gd name="T91" fmla="*/ 161 h 296"/>
                <a:gd name="T92" fmla="*/ 296 w 296"/>
                <a:gd name="T93" fmla="*/ 148 h 296"/>
                <a:gd name="T94" fmla="*/ 295 w 296"/>
                <a:gd name="T95" fmla="*/ 132 h 296"/>
                <a:gd name="T96" fmla="*/ 293 w 296"/>
                <a:gd name="T97" fmla="*/ 117 h 296"/>
                <a:gd name="T98" fmla="*/ 289 w 296"/>
                <a:gd name="T99" fmla="*/ 103 h 296"/>
                <a:gd name="T100" fmla="*/ 285 w 296"/>
                <a:gd name="T101" fmla="*/ 91 h 296"/>
                <a:gd name="T102" fmla="*/ 271 w 296"/>
                <a:gd name="T103" fmla="*/ 65 h 296"/>
                <a:gd name="T104" fmla="*/ 253 w 296"/>
                <a:gd name="T105"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53" y="43"/>
                  </a:moveTo>
                  <a:lnTo>
                    <a:pt x="240" y="32"/>
                  </a:lnTo>
                  <a:lnTo>
                    <a:pt x="229" y="24"/>
                  </a:lnTo>
                  <a:lnTo>
                    <a:pt x="216" y="16"/>
                  </a:lnTo>
                  <a:lnTo>
                    <a:pt x="205" y="10"/>
                  </a:lnTo>
                  <a:lnTo>
                    <a:pt x="190" y="4"/>
                  </a:lnTo>
                  <a:lnTo>
                    <a:pt x="177" y="2"/>
                  </a:lnTo>
                  <a:lnTo>
                    <a:pt x="162" y="0"/>
                  </a:lnTo>
                  <a:lnTo>
                    <a:pt x="148" y="0"/>
                  </a:lnTo>
                  <a:lnTo>
                    <a:pt x="117" y="2"/>
                  </a:lnTo>
                  <a:lnTo>
                    <a:pt x="91" y="10"/>
                  </a:lnTo>
                  <a:lnTo>
                    <a:pt x="66" y="24"/>
                  </a:lnTo>
                  <a:lnTo>
                    <a:pt x="45" y="43"/>
                  </a:lnTo>
                  <a:lnTo>
                    <a:pt x="24" y="65"/>
                  </a:lnTo>
                  <a:lnTo>
                    <a:pt x="11" y="91"/>
                  </a:lnTo>
                  <a:lnTo>
                    <a:pt x="3" y="117"/>
                  </a:lnTo>
                  <a:lnTo>
                    <a:pt x="0" y="148"/>
                  </a:lnTo>
                  <a:lnTo>
                    <a:pt x="0" y="161"/>
                  </a:lnTo>
                  <a:lnTo>
                    <a:pt x="3" y="176"/>
                  </a:lnTo>
                  <a:lnTo>
                    <a:pt x="5" y="190"/>
                  </a:lnTo>
                  <a:lnTo>
                    <a:pt x="11" y="205"/>
                  </a:lnTo>
                  <a:lnTo>
                    <a:pt x="16" y="216"/>
                  </a:lnTo>
                  <a:lnTo>
                    <a:pt x="24" y="228"/>
                  </a:lnTo>
                  <a:lnTo>
                    <a:pt x="33" y="240"/>
                  </a:lnTo>
                  <a:lnTo>
                    <a:pt x="45" y="252"/>
                  </a:lnTo>
                  <a:lnTo>
                    <a:pt x="66" y="271"/>
                  </a:lnTo>
                  <a:lnTo>
                    <a:pt x="91" y="284"/>
                  </a:lnTo>
                  <a:lnTo>
                    <a:pt x="104" y="289"/>
                  </a:lnTo>
                  <a:lnTo>
                    <a:pt x="117" y="292"/>
                  </a:lnTo>
                  <a:lnTo>
                    <a:pt x="132" y="294"/>
                  </a:lnTo>
                  <a:lnTo>
                    <a:pt x="148" y="296"/>
                  </a:lnTo>
                  <a:lnTo>
                    <a:pt x="162" y="294"/>
                  </a:lnTo>
                  <a:lnTo>
                    <a:pt x="177" y="292"/>
                  </a:lnTo>
                  <a:lnTo>
                    <a:pt x="190" y="289"/>
                  </a:lnTo>
                  <a:lnTo>
                    <a:pt x="205" y="284"/>
                  </a:lnTo>
                  <a:lnTo>
                    <a:pt x="216" y="277"/>
                  </a:lnTo>
                  <a:lnTo>
                    <a:pt x="229" y="271"/>
                  </a:lnTo>
                  <a:lnTo>
                    <a:pt x="240" y="261"/>
                  </a:lnTo>
                  <a:lnTo>
                    <a:pt x="253" y="252"/>
                  </a:lnTo>
                  <a:lnTo>
                    <a:pt x="262" y="240"/>
                  </a:lnTo>
                  <a:lnTo>
                    <a:pt x="271" y="228"/>
                  </a:lnTo>
                  <a:lnTo>
                    <a:pt x="278" y="216"/>
                  </a:lnTo>
                  <a:lnTo>
                    <a:pt x="285" y="205"/>
                  </a:lnTo>
                  <a:lnTo>
                    <a:pt x="289" y="190"/>
                  </a:lnTo>
                  <a:lnTo>
                    <a:pt x="293" y="176"/>
                  </a:lnTo>
                  <a:lnTo>
                    <a:pt x="295" y="161"/>
                  </a:lnTo>
                  <a:lnTo>
                    <a:pt x="296" y="148"/>
                  </a:lnTo>
                  <a:lnTo>
                    <a:pt x="295" y="132"/>
                  </a:lnTo>
                  <a:lnTo>
                    <a:pt x="293" y="117"/>
                  </a:lnTo>
                  <a:lnTo>
                    <a:pt x="289" y="103"/>
                  </a:lnTo>
                  <a:lnTo>
                    <a:pt x="285" y="91"/>
                  </a:lnTo>
                  <a:lnTo>
                    <a:pt x="271" y="65"/>
                  </a:lnTo>
                  <a:lnTo>
                    <a:pt x="253" y="43"/>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5" name="Freeform 393">
              <a:extLst>
                <a:ext uri="{FF2B5EF4-FFF2-40B4-BE49-F238E27FC236}">
                  <a16:creationId xmlns:a16="http://schemas.microsoft.com/office/drawing/2014/main" id="{BE455BDF-2E90-4DE4-FDAC-B4A681E72182}"/>
                </a:ext>
              </a:extLst>
            </p:cNvPr>
            <p:cNvSpPr>
              <a:spLocks/>
            </p:cNvSpPr>
            <p:nvPr/>
          </p:nvSpPr>
          <p:spPr bwMode="auto">
            <a:xfrm>
              <a:off x="8635373" y="3704416"/>
              <a:ext cx="93663" cy="95250"/>
            </a:xfrm>
            <a:custGeom>
              <a:avLst/>
              <a:gdLst>
                <a:gd name="T0" fmla="*/ 253 w 296"/>
                <a:gd name="T1" fmla="*/ 43 h 296"/>
                <a:gd name="T2" fmla="*/ 240 w 296"/>
                <a:gd name="T3" fmla="*/ 32 h 296"/>
                <a:gd name="T4" fmla="*/ 229 w 296"/>
                <a:gd name="T5" fmla="*/ 24 h 296"/>
                <a:gd name="T6" fmla="*/ 216 w 296"/>
                <a:gd name="T7" fmla="*/ 16 h 296"/>
                <a:gd name="T8" fmla="*/ 205 w 296"/>
                <a:gd name="T9" fmla="*/ 10 h 296"/>
                <a:gd name="T10" fmla="*/ 190 w 296"/>
                <a:gd name="T11" fmla="*/ 4 h 296"/>
                <a:gd name="T12" fmla="*/ 177 w 296"/>
                <a:gd name="T13" fmla="*/ 2 h 296"/>
                <a:gd name="T14" fmla="*/ 162 w 296"/>
                <a:gd name="T15" fmla="*/ 0 h 296"/>
                <a:gd name="T16" fmla="*/ 148 w 296"/>
                <a:gd name="T17" fmla="*/ 0 h 296"/>
                <a:gd name="T18" fmla="*/ 118 w 296"/>
                <a:gd name="T19" fmla="*/ 2 h 296"/>
                <a:gd name="T20" fmla="*/ 91 w 296"/>
                <a:gd name="T21" fmla="*/ 10 h 296"/>
                <a:gd name="T22" fmla="*/ 66 w 296"/>
                <a:gd name="T23" fmla="*/ 24 h 296"/>
                <a:gd name="T24" fmla="*/ 45 w 296"/>
                <a:gd name="T25" fmla="*/ 43 h 296"/>
                <a:gd name="T26" fmla="*/ 24 w 296"/>
                <a:gd name="T27" fmla="*/ 65 h 296"/>
                <a:gd name="T28" fmla="*/ 11 w 296"/>
                <a:gd name="T29" fmla="*/ 91 h 296"/>
                <a:gd name="T30" fmla="*/ 3 w 296"/>
                <a:gd name="T31" fmla="*/ 117 h 296"/>
                <a:gd name="T32" fmla="*/ 0 w 296"/>
                <a:gd name="T33" fmla="*/ 148 h 296"/>
                <a:gd name="T34" fmla="*/ 0 w 296"/>
                <a:gd name="T35" fmla="*/ 161 h 296"/>
                <a:gd name="T36" fmla="*/ 3 w 296"/>
                <a:gd name="T37" fmla="*/ 176 h 296"/>
                <a:gd name="T38" fmla="*/ 5 w 296"/>
                <a:gd name="T39" fmla="*/ 190 h 296"/>
                <a:gd name="T40" fmla="*/ 11 w 296"/>
                <a:gd name="T41" fmla="*/ 205 h 296"/>
                <a:gd name="T42" fmla="*/ 16 w 296"/>
                <a:gd name="T43" fmla="*/ 216 h 296"/>
                <a:gd name="T44" fmla="*/ 24 w 296"/>
                <a:gd name="T45" fmla="*/ 228 h 296"/>
                <a:gd name="T46" fmla="*/ 33 w 296"/>
                <a:gd name="T47" fmla="*/ 240 h 296"/>
                <a:gd name="T48" fmla="*/ 45 w 296"/>
                <a:gd name="T49" fmla="*/ 252 h 296"/>
                <a:gd name="T50" fmla="*/ 66 w 296"/>
                <a:gd name="T51" fmla="*/ 270 h 296"/>
                <a:gd name="T52" fmla="*/ 91 w 296"/>
                <a:gd name="T53" fmla="*/ 284 h 296"/>
                <a:gd name="T54" fmla="*/ 104 w 296"/>
                <a:gd name="T55" fmla="*/ 289 h 296"/>
                <a:gd name="T56" fmla="*/ 118 w 296"/>
                <a:gd name="T57" fmla="*/ 292 h 296"/>
                <a:gd name="T58" fmla="*/ 132 w 296"/>
                <a:gd name="T59" fmla="*/ 294 h 296"/>
                <a:gd name="T60" fmla="*/ 148 w 296"/>
                <a:gd name="T61" fmla="*/ 296 h 296"/>
                <a:gd name="T62" fmla="*/ 162 w 296"/>
                <a:gd name="T63" fmla="*/ 294 h 296"/>
                <a:gd name="T64" fmla="*/ 177 w 296"/>
                <a:gd name="T65" fmla="*/ 292 h 296"/>
                <a:gd name="T66" fmla="*/ 190 w 296"/>
                <a:gd name="T67" fmla="*/ 289 h 296"/>
                <a:gd name="T68" fmla="*/ 205 w 296"/>
                <a:gd name="T69" fmla="*/ 284 h 296"/>
                <a:gd name="T70" fmla="*/ 216 w 296"/>
                <a:gd name="T71" fmla="*/ 277 h 296"/>
                <a:gd name="T72" fmla="*/ 229 w 296"/>
                <a:gd name="T73" fmla="*/ 270 h 296"/>
                <a:gd name="T74" fmla="*/ 240 w 296"/>
                <a:gd name="T75" fmla="*/ 261 h 296"/>
                <a:gd name="T76" fmla="*/ 253 w 296"/>
                <a:gd name="T77" fmla="*/ 252 h 296"/>
                <a:gd name="T78" fmla="*/ 262 w 296"/>
                <a:gd name="T79" fmla="*/ 240 h 296"/>
                <a:gd name="T80" fmla="*/ 271 w 296"/>
                <a:gd name="T81" fmla="*/ 228 h 296"/>
                <a:gd name="T82" fmla="*/ 278 w 296"/>
                <a:gd name="T83" fmla="*/ 216 h 296"/>
                <a:gd name="T84" fmla="*/ 285 w 296"/>
                <a:gd name="T85" fmla="*/ 205 h 296"/>
                <a:gd name="T86" fmla="*/ 289 w 296"/>
                <a:gd name="T87" fmla="*/ 190 h 296"/>
                <a:gd name="T88" fmla="*/ 293 w 296"/>
                <a:gd name="T89" fmla="*/ 176 h 296"/>
                <a:gd name="T90" fmla="*/ 295 w 296"/>
                <a:gd name="T91" fmla="*/ 161 h 296"/>
                <a:gd name="T92" fmla="*/ 296 w 296"/>
                <a:gd name="T93" fmla="*/ 148 h 296"/>
                <a:gd name="T94" fmla="*/ 295 w 296"/>
                <a:gd name="T95" fmla="*/ 132 h 296"/>
                <a:gd name="T96" fmla="*/ 293 w 296"/>
                <a:gd name="T97" fmla="*/ 117 h 296"/>
                <a:gd name="T98" fmla="*/ 289 w 296"/>
                <a:gd name="T99" fmla="*/ 103 h 296"/>
                <a:gd name="T100" fmla="*/ 285 w 296"/>
                <a:gd name="T101" fmla="*/ 91 h 296"/>
                <a:gd name="T102" fmla="*/ 271 w 296"/>
                <a:gd name="T103" fmla="*/ 65 h 296"/>
                <a:gd name="T104" fmla="*/ 253 w 296"/>
                <a:gd name="T105"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53" y="43"/>
                  </a:moveTo>
                  <a:lnTo>
                    <a:pt x="240" y="32"/>
                  </a:lnTo>
                  <a:lnTo>
                    <a:pt x="229" y="24"/>
                  </a:lnTo>
                  <a:lnTo>
                    <a:pt x="216" y="16"/>
                  </a:lnTo>
                  <a:lnTo>
                    <a:pt x="205" y="10"/>
                  </a:lnTo>
                  <a:lnTo>
                    <a:pt x="190" y="4"/>
                  </a:lnTo>
                  <a:lnTo>
                    <a:pt x="177" y="2"/>
                  </a:lnTo>
                  <a:lnTo>
                    <a:pt x="162" y="0"/>
                  </a:lnTo>
                  <a:lnTo>
                    <a:pt x="148" y="0"/>
                  </a:lnTo>
                  <a:lnTo>
                    <a:pt x="118" y="2"/>
                  </a:lnTo>
                  <a:lnTo>
                    <a:pt x="91" y="10"/>
                  </a:lnTo>
                  <a:lnTo>
                    <a:pt x="66" y="24"/>
                  </a:lnTo>
                  <a:lnTo>
                    <a:pt x="45" y="43"/>
                  </a:lnTo>
                  <a:lnTo>
                    <a:pt x="24" y="65"/>
                  </a:lnTo>
                  <a:lnTo>
                    <a:pt x="11" y="91"/>
                  </a:lnTo>
                  <a:lnTo>
                    <a:pt x="3" y="117"/>
                  </a:lnTo>
                  <a:lnTo>
                    <a:pt x="0" y="148"/>
                  </a:lnTo>
                  <a:lnTo>
                    <a:pt x="0" y="161"/>
                  </a:lnTo>
                  <a:lnTo>
                    <a:pt x="3" y="176"/>
                  </a:lnTo>
                  <a:lnTo>
                    <a:pt x="5" y="190"/>
                  </a:lnTo>
                  <a:lnTo>
                    <a:pt x="11" y="205"/>
                  </a:lnTo>
                  <a:lnTo>
                    <a:pt x="16" y="216"/>
                  </a:lnTo>
                  <a:lnTo>
                    <a:pt x="24" y="228"/>
                  </a:lnTo>
                  <a:lnTo>
                    <a:pt x="33" y="240"/>
                  </a:lnTo>
                  <a:lnTo>
                    <a:pt x="45" y="252"/>
                  </a:lnTo>
                  <a:lnTo>
                    <a:pt x="66" y="270"/>
                  </a:lnTo>
                  <a:lnTo>
                    <a:pt x="91" y="284"/>
                  </a:lnTo>
                  <a:lnTo>
                    <a:pt x="104" y="289"/>
                  </a:lnTo>
                  <a:lnTo>
                    <a:pt x="118" y="292"/>
                  </a:lnTo>
                  <a:lnTo>
                    <a:pt x="132" y="294"/>
                  </a:lnTo>
                  <a:lnTo>
                    <a:pt x="148" y="296"/>
                  </a:lnTo>
                  <a:lnTo>
                    <a:pt x="162" y="294"/>
                  </a:lnTo>
                  <a:lnTo>
                    <a:pt x="177" y="292"/>
                  </a:lnTo>
                  <a:lnTo>
                    <a:pt x="190" y="289"/>
                  </a:lnTo>
                  <a:lnTo>
                    <a:pt x="205" y="284"/>
                  </a:lnTo>
                  <a:lnTo>
                    <a:pt x="216" y="277"/>
                  </a:lnTo>
                  <a:lnTo>
                    <a:pt x="229" y="270"/>
                  </a:lnTo>
                  <a:lnTo>
                    <a:pt x="240" y="261"/>
                  </a:lnTo>
                  <a:lnTo>
                    <a:pt x="253" y="252"/>
                  </a:lnTo>
                  <a:lnTo>
                    <a:pt x="262" y="240"/>
                  </a:lnTo>
                  <a:lnTo>
                    <a:pt x="271" y="228"/>
                  </a:lnTo>
                  <a:lnTo>
                    <a:pt x="278" y="216"/>
                  </a:lnTo>
                  <a:lnTo>
                    <a:pt x="285" y="205"/>
                  </a:lnTo>
                  <a:lnTo>
                    <a:pt x="289" y="190"/>
                  </a:lnTo>
                  <a:lnTo>
                    <a:pt x="293" y="176"/>
                  </a:lnTo>
                  <a:lnTo>
                    <a:pt x="295" y="161"/>
                  </a:lnTo>
                  <a:lnTo>
                    <a:pt x="296" y="148"/>
                  </a:lnTo>
                  <a:lnTo>
                    <a:pt x="295" y="132"/>
                  </a:lnTo>
                  <a:lnTo>
                    <a:pt x="293" y="117"/>
                  </a:lnTo>
                  <a:lnTo>
                    <a:pt x="289" y="103"/>
                  </a:lnTo>
                  <a:lnTo>
                    <a:pt x="285" y="91"/>
                  </a:lnTo>
                  <a:lnTo>
                    <a:pt x="271" y="65"/>
                  </a:lnTo>
                  <a:lnTo>
                    <a:pt x="253" y="43"/>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6" name="Freeform 394">
              <a:extLst>
                <a:ext uri="{FF2B5EF4-FFF2-40B4-BE49-F238E27FC236}">
                  <a16:creationId xmlns:a16="http://schemas.microsoft.com/office/drawing/2014/main" id="{7CFDF262-AC17-8A15-7789-D2CDCB6A2774}"/>
                </a:ext>
              </a:extLst>
            </p:cNvPr>
            <p:cNvSpPr>
              <a:spLocks/>
            </p:cNvSpPr>
            <p:nvPr/>
          </p:nvSpPr>
          <p:spPr bwMode="auto">
            <a:xfrm>
              <a:off x="8898898" y="3728229"/>
              <a:ext cx="93663" cy="93662"/>
            </a:xfrm>
            <a:custGeom>
              <a:avLst/>
              <a:gdLst>
                <a:gd name="T0" fmla="*/ 252 w 295"/>
                <a:gd name="T1" fmla="*/ 43 h 295"/>
                <a:gd name="T2" fmla="*/ 240 w 295"/>
                <a:gd name="T3" fmla="*/ 31 h 295"/>
                <a:gd name="T4" fmla="*/ 228 w 295"/>
                <a:gd name="T5" fmla="*/ 23 h 295"/>
                <a:gd name="T6" fmla="*/ 216 w 295"/>
                <a:gd name="T7" fmla="*/ 15 h 295"/>
                <a:gd name="T8" fmla="*/ 204 w 295"/>
                <a:gd name="T9" fmla="*/ 10 h 295"/>
                <a:gd name="T10" fmla="*/ 190 w 295"/>
                <a:gd name="T11" fmla="*/ 4 h 295"/>
                <a:gd name="T12" fmla="*/ 176 w 295"/>
                <a:gd name="T13" fmla="*/ 2 h 295"/>
                <a:gd name="T14" fmla="*/ 161 w 295"/>
                <a:gd name="T15" fmla="*/ 0 h 295"/>
                <a:gd name="T16" fmla="*/ 148 w 295"/>
                <a:gd name="T17" fmla="*/ 0 h 295"/>
                <a:gd name="T18" fmla="*/ 117 w 295"/>
                <a:gd name="T19" fmla="*/ 2 h 295"/>
                <a:gd name="T20" fmla="*/ 91 w 295"/>
                <a:gd name="T21" fmla="*/ 10 h 295"/>
                <a:gd name="T22" fmla="*/ 66 w 295"/>
                <a:gd name="T23" fmla="*/ 23 h 295"/>
                <a:gd name="T24" fmla="*/ 44 w 295"/>
                <a:gd name="T25" fmla="*/ 43 h 295"/>
                <a:gd name="T26" fmla="*/ 24 w 295"/>
                <a:gd name="T27" fmla="*/ 64 h 295"/>
                <a:gd name="T28" fmla="*/ 10 w 295"/>
                <a:gd name="T29" fmla="*/ 91 h 295"/>
                <a:gd name="T30" fmla="*/ 2 w 295"/>
                <a:gd name="T31" fmla="*/ 117 h 295"/>
                <a:gd name="T32" fmla="*/ 0 w 295"/>
                <a:gd name="T33" fmla="*/ 147 h 295"/>
                <a:gd name="T34" fmla="*/ 0 w 295"/>
                <a:gd name="T35" fmla="*/ 161 h 295"/>
                <a:gd name="T36" fmla="*/ 2 w 295"/>
                <a:gd name="T37" fmla="*/ 176 h 295"/>
                <a:gd name="T38" fmla="*/ 4 w 295"/>
                <a:gd name="T39" fmla="*/ 190 h 295"/>
                <a:gd name="T40" fmla="*/ 10 w 295"/>
                <a:gd name="T41" fmla="*/ 204 h 295"/>
                <a:gd name="T42" fmla="*/ 16 w 295"/>
                <a:gd name="T43" fmla="*/ 216 h 295"/>
                <a:gd name="T44" fmla="*/ 24 w 295"/>
                <a:gd name="T45" fmla="*/ 228 h 295"/>
                <a:gd name="T46" fmla="*/ 33 w 295"/>
                <a:gd name="T47" fmla="*/ 240 h 295"/>
                <a:gd name="T48" fmla="*/ 44 w 295"/>
                <a:gd name="T49" fmla="*/ 252 h 295"/>
                <a:gd name="T50" fmla="*/ 66 w 295"/>
                <a:gd name="T51" fmla="*/ 270 h 295"/>
                <a:gd name="T52" fmla="*/ 91 w 295"/>
                <a:gd name="T53" fmla="*/ 284 h 295"/>
                <a:gd name="T54" fmla="*/ 103 w 295"/>
                <a:gd name="T55" fmla="*/ 289 h 295"/>
                <a:gd name="T56" fmla="*/ 117 w 295"/>
                <a:gd name="T57" fmla="*/ 292 h 295"/>
                <a:gd name="T58" fmla="*/ 132 w 295"/>
                <a:gd name="T59" fmla="*/ 294 h 295"/>
                <a:gd name="T60" fmla="*/ 148 w 295"/>
                <a:gd name="T61" fmla="*/ 295 h 295"/>
                <a:gd name="T62" fmla="*/ 161 w 295"/>
                <a:gd name="T63" fmla="*/ 294 h 295"/>
                <a:gd name="T64" fmla="*/ 176 w 295"/>
                <a:gd name="T65" fmla="*/ 292 h 295"/>
                <a:gd name="T66" fmla="*/ 190 w 295"/>
                <a:gd name="T67" fmla="*/ 289 h 295"/>
                <a:gd name="T68" fmla="*/ 204 w 295"/>
                <a:gd name="T69" fmla="*/ 284 h 295"/>
                <a:gd name="T70" fmla="*/ 216 w 295"/>
                <a:gd name="T71" fmla="*/ 277 h 295"/>
                <a:gd name="T72" fmla="*/ 228 w 295"/>
                <a:gd name="T73" fmla="*/ 270 h 295"/>
                <a:gd name="T74" fmla="*/ 240 w 295"/>
                <a:gd name="T75" fmla="*/ 261 h 295"/>
                <a:gd name="T76" fmla="*/ 252 w 295"/>
                <a:gd name="T77" fmla="*/ 252 h 295"/>
                <a:gd name="T78" fmla="*/ 261 w 295"/>
                <a:gd name="T79" fmla="*/ 240 h 295"/>
                <a:gd name="T80" fmla="*/ 270 w 295"/>
                <a:gd name="T81" fmla="*/ 228 h 295"/>
                <a:gd name="T82" fmla="*/ 277 w 295"/>
                <a:gd name="T83" fmla="*/ 216 h 295"/>
                <a:gd name="T84" fmla="*/ 284 w 295"/>
                <a:gd name="T85" fmla="*/ 204 h 295"/>
                <a:gd name="T86" fmla="*/ 289 w 295"/>
                <a:gd name="T87" fmla="*/ 190 h 295"/>
                <a:gd name="T88" fmla="*/ 292 w 295"/>
                <a:gd name="T89" fmla="*/ 176 h 295"/>
                <a:gd name="T90" fmla="*/ 294 w 295"/>
                <a:gd name="T91" fmla="*/ 161 h 295"/>
                <a:gd name="T92" fmla="*/ 295 w 295"/>
                <a:gd name="T93" fmla="*/ 147 h 295"/>
                <a:gd name="T94" fmla="*/ 294 w 295"/>
                <a:gd name="T95" fmla="*/ 132 h 295"/>
                <a:gd name="T96" fmla="*/ 292 w 295"/>
                <a:gd name="T97" fmla="*/ 117 h 295"/>
                <a:gd name="T98" fmla="*/ 289 w 295"/>
                <a:gd name="T99" fmla="*/ 103 h 295"/>
                <a:gd name="T100" fmla="*/ 284 w 295"/>
                <a:gd name="T101" fmla="*/ 91 h 295"/>
                <a:gd name="T102" fmla="*/ 270 w 295"/>
                <a:gd name="T103" fmla="*/ 64 h 295"/>
                <a:gd name="T104" fmla="*/ 252 w 295"/>
                <a:gd name="T105" fmla="*/ 4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5">
                  <a:moveTo>
                    <a:pt x="252" y="43"/>
                  </a:moveTo>
                  <a:lnTo>
                    <a:pt x="240" y="31"/>
                  </a:lnTo>
                  <a:lnTo>
                    <a:pt x="228" y="23"/>
                  </a:lnTo>
                  <a:lnTo>
                    <a:pt x="216" y="15"/>
                  </a:lnTo>
                  <a:lnTo>
                    <a:pt x="204" y="10"/>
                  </a:lnTo>
                  <a:lnTo>
                    <a:pt x="190" y="4"/>
                  </a:lnTo>
                  <a:lnTo>
                    <a:pt x="176" y="2"/>
                  </a:lnTo>
                  <a:lnTo>
                    <a:pt x="161" y="0"/>
                  </a:lnTo>
                  <a:lnTo>
                    <a:pt x="148" y="0"/>
                  </a:lnTo>
                  <a:lnTo>
                    <a:pt x="117" y="2"/>
                  </a:lnTo>
                  <a:lnTo>
                    <a:pt x="91" y="10"/>
                  </a:lnTo>
                  <a:lnTo>
                    <a:pt x="66" y="23"/>
                  </a:lnTo>
                  <a:lnTo>
                    <a:pt x="44" y="43"/>
                  </a:lnTo>
                  <a:lnTo>
                    <a:pt x="24" y="64"/>
                  </a:lnTo>
                  <a:lnTo>
                    <a:pt x="10" y="91"/>
                  </a:lnTo>
                  <a:lnTo>
                    <a:pt x="2" y="117"/>
                  </a:lnTo>
                  <a:lnTo>
                    <a:pt x="0" y="147"/>
                  </a:lnTo>
                  <a:lnTo>
                    <a:pt x="0" y="161"/>
                  </a:lnTo>
                  <a:lnTo>
                    <a:pt x="2" y="176"/>
                  </a:lnTo>
                  <a:lnTo>
                    <a:pt x="4" y="190"/>
                  </a:lnTo>
                  <a:lnTo>
                    <a:pt x="10" y="204"/>
                  </a:lnTo>
                  <a:lnTo>
                    <a:pt x="16" y="216"/>
                  </a:lnTo>
                  <a:lnTo>
                    <a:pt x="24" y="228"/>
                  </a:lnTo>
                  <a:lnTo>
                    <a:pt x="33" y="240"/>
                  </a:lnTo>
                  <a:lnTo>
                    <a:pt x="44" y="252"/>
                  </a:lnTo>
                  <a:lnTo>
                    <a:pt x="66" y="270"/>
                  </a:lnTo>
                  <a:lnTo>
                    <a:pt x="91" y="284"/>
                  </a:lnTo>
                  <a:lnTo>
                    <a:pt x="103" y="289"/>
                  </a:lnTo>
                  <a:lnTo>
                    <a:pt x="117" y="292"/>
                  </a:lnTo>
                  <a:lnTo>
                    <a:pt x="132" y="294"/>
                  </a:lnTo>
                  <a:lnTo>
                    <a:pt x="148" y="295"/>
                  </a:lnTo>
                  <a:lnTo>
                    <a:pt x="161" y="294"/>
                  </a:lnTo>
                  <a:lnTo>
                    <a:pt x="176" y="292"/>
                  </a:lnTo>
                  <a:lnTo>
                    <a:pt x="190" y="289"/>
                  </a:lnTo>
                  <a:lnTo>
                    <a:pt x="204" y="284"/>
                  </a:lnTo>
                  <a:lnTo>
                    <a:pt x="216" y="277"/>
                  </a:lnTo>
                  <a:lnTo>
                    <a:pt x="228" y="270"/>
                  </a:lnTo>
                  <a:lnTo>
                    <a:pt x="240" y="261"/>
                  </a:lnTo>
                  <a:lnTo>
                    <a:pt x="252" y="252"/>
                  </a:lnTo>
                  <a:lnTo>
                    <a:pt x="261" y="240"/>
                  </a:lnTo>
                  <a:lnTo>
                    <a:pt x="270" y="228"/>
                  </a:lnTo>
                  <a:lnTo>
                    <a:pt x="277" y="216"/>
                  </a:lnTo>
                  <a:lnTo>
                    <a:pt x="284" y="204"/>
                  </a:lnTo>
                  <a:lnTo>
                    <a:pt x="289" y="190"/>
                  </a:lnTo>
                  <a:lnTo>
                    <a:pt x="292" y="176"/>
                  </a:lnTo>
                  <a:lnTo>
                    <a:pt x="294" y="161"/>
                  </a:lnTo>
                  <a:lnTo>
                    <a:pt x="295" y="147"/>
                  </a:lnTo>
                  <a:lnTo>
                    <a:pt x="294" y="132"/>
                  </a:lnTo>
                  <a:lnTo>
                    <a:pt x="292" y="117"/>
                  </a:lnTo>
                  <a:lnTo>
                    <a:pt x="289" y="103"/>
                  </a:lnTo>
                  <a:lnTo>
                    <a:pt x="284" y="91"/>
                  </a:lnTo>
                  <a:lnTo>
                    <a:pt x="270" y="64"/>
                  </a:lnTo>
                  <a:lnTo>
                    <a:pt x="252" y="43"/>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7" name="Freeform 395">
              <a:extLst>
                <a:ext uri="{FF2B5EF4-FFF2-40B4-BE49-F238E27FC236}">
                  <a16:creationId xmlns:a16="http://schemas.microsoft.com/office/drawing/2014/main" id="{CBBB9A59-2856-0830-A2F2-51EACC8BC950}"/>
                </a:ext>
              </a:extLst>
            </p:cNvPr>
            <p:cNvSpPr>
              <a:spLocks/>
            </p:cNvSpPr>
            <p:nvPr/>
          </p:nvSpPr>
          <p:spPr bwMode="auto">
            <a:xfrm>
              <a:off x="9127498" y="3745691"/>
              <a:ext cx="93663" cy="93662"/>
            </a:xfrm>
            <a:custGeom>
              <a:avLst/>
              <a:gdLst>
                <a:gd name="T0" fmla="*/ 252 w 295"/>
                <a:gd name="T1" fmla="*/ 43 h 296"/>
                <a:gd name="T2" fmla="*/ 240 w 295"/>
                <a:gd name="T3" fmla="*/ 32 h 296"/>
                <a:gd name="T4" fmla="*/ 228 w 295"/>
                <a:gd name="T5" fmla="*/ 24 h 296"/>
                <a:gd name="T6" fmla="*/ 216 w 295"/>
                <a:gd name="T7" fmla="*/ 16 h 296"/>
                <a:gd name="T8" fmla="*/ 204 w 295"/>
                <a:gd name="T9" fmla="*/ 10 h 296"/>
                <a:gd name="T10" fmla="*/ 190 w 295"/>
                <a:gd name="T11" fmla="*/ 5 h 296"/>
                <a:gd name="T12" fmla="*/ 176 w 295"/>
                <a:gd name="T13" fmla="*/ 2 h 296"/>
                <a:gd name="T14" fmla="*/ 161 w 295"/>
                <a:gd name="T15" fmla="*/ 0 h 296"/>
                <a:gd name="T16" fmla="*/ 148 w 295"/>
                <a:gd name="T17" fmla="*/ 0 h 296"/>
                <a:gd name="T18" fmla="*/ 117 w 295"/>
                <a:gd name="T19" fmla="*/ 2 h 296"/>
                <a:gd name="T20" fmla="*/ 91 w 295"/>
                <a:gd name="T21" fmla="*/ 10 h 296"/>
                <a:gd name="T22" fmla="*/ 66 w 295"/>
                <a:gd name="T23" fmla="*/ 24 h 296"/>
                <a:gd name="T24" fmla="*/ 44 w 295"/>
                <a:gd name="T25" fmla="*/ 43 h 296"/>
                <a:gd name="T26" fmla="*/ 24 w 295"/>
                <a:gd name="T27" fmla="*/ 65 h 296"/>
                <a:gd name="T28" fmla="*/ 10 w 295"/>
                <a:gd name="T29" fmla="*/ 91 h 296"/>
                <a:gd name="T30" fmla="*/ 2 w 295"/>
                <a:gd name="T31" fmla="*/ 117 h 296"/>
                <a:gd name="T32" fmla="*/ 0 w 295"/>
                <a:gd name="T33" fmla="*/ 148 h 296"/>
                <a:gd name="T34" fmla="*/ 0 w 295"/>
                <a:gd name="T35" fmla="*/ 162 h 296"/>
                <a:gd name="T36" fmla="*/ 2 w 295"/>
                <a:gd name="T37" fmla="*/ 176 h 296"/>
                <a:gd name="T38" fmla="*/ 4 w 295"/>
                <a:gd name="T39" fmla="*/ 190 h 296"/>
                <a:gd name="T40" fmla="*/ 10 w 295"/>
                <a:gd name="T41" fmla="*/ 205 h 296"/>
                <a:gd name="T42" fmla="*/ 16 w 295"/>
                <a:gd name="T43" fmla="*/ 216 h 296"/>
                <a:gd name="T44" fmla="*/ 24 w 295"/>
                <a:gd name="T45" fmla="*/ 229 h 296"/>
                <a:gd name="T46" fmla="*/ 33 w 295"/>
                <a:gd name="T47" fmla="*/ 240 h 296"/>
                <a:gd name="T48" fmla="*/ 44 w 295"/>
                <a:gd name="T49" fmla="*/ 253 h 296"/>
                <a:gd name="T50" fmla="*/ 66 w 295"/>
                <a:gd name="T51" fmla="*/ 271 h 296"/>
                <a:gd name="T52" fmla="*/ 91 w 295"/>
                <a:gd name="T53" fmla="*/ 285 h 296"/>
                <a:gd name="T54" fmla="*/ 103 w 295"/>
                <a:gd name="T55" fmla="*/ 289 h 296"/>
                <a:gd name="T56" fmla="*/ 117 w 295"/>
                <a:gd name="T57" fmla="*/ 293 h 296"/>
                <a:gd name="T58" fmla="*/ 132 w 295"/>
                <a:gd name="T59" fmla="*/ 295 h 296"/>
                <a:gd name="T60" fmla="*/ 148 w 295"/>
                <a:gd name="T61" fmla="*/ 296 h 296"/>
                <a:gd name="T62" fmla="*/ 161 w 295"/>
                <a:gd name="T63" fmla="*/ 295 h 296"/>
                <a:gd name="T64" fmla="*/ 176 w 295"/>
                <a:gd name="T65" fmla="*/ 293 h 296"/>
                <a:gd name="T66" fmla="*/ 190 w 295"/>
                <a:gd name="T67" fmla="*/ 289 h 296"/>
                <a:gd name="T68" fmla="*/ 204 w 295"/>
                <a:gd name="T69" fmla="*/ 285 h 296"/>
                <a:gd name="T70" fmla="*/ 216 w 295"/>
                <a:gd name="T71" fmla="*/ 278 h 296"/>
                <a:gd name="T72" fmla="*/ 228 w 295"/>
                <a:gd name="T73" fmla="*/ 271 h 296"/>
                <a:gd name="T74" fmla="*/ 240 w 295"/>
                <a:gd name="T75" fmla="*/ 262 h 296"/>
                <a:gd name="T76" fmla="*/ 252 w 295"/>
                <a:gd name="T77" fmla="*/ 253 h 296"/>
                <a:gd name="T78" fmla="*/ 261 w 295"/>
                <a:gd name="T79" fmla="*/ 240 h 296"/>
                <a:gd name="T80" fmla="*/ 270 w 295"/>
                <a:gd name="T81" fmla="*/ 229 h 296"/>
                <a:gd name="T82" fmla="*/ 277 w 295"/>
                <a:gd name="T83" fmla="*/ 216 h 296"/>
                <a:gd name="T84" fmla="*/ 284 w 295"/>
                <a:gd name="T85" fmla="*/ 205 h 296"/>
                <a:gd name="T86" fmla="*/ 289 w 295"/>
                <a:gd name="T87" fmla="*/ 190 h 296"/>
                <a:gd name="T88" fmla="*/ 292 w 295"/>
                <a:gd name="T89" fmla="*/ 176 h 296"/>
                <a:gd name="T90" fmla="*/ 294 w 295"/>
                <a:gd name="T91" fmla="*/ 162 h 296"/>
                <a:gd name="T92" fmla="*/ 295 w 295"/>
                <a:gd name="T93" fmla="*/ 148 h 296"/>
                <a:gd name="T94" fmla="*/ 294 w 295"/>
                <a:gd name="T95" fmla="*/ 132 h 296"/>
                <a:gd name="T96" fmla="*/ 292 w 295"/>
                <a:gd name="T97" fmla="*/ 117 h 296"/>
                <a:gd name="T98" fmla="*/ 289 w 295"/>
                <a:gd name="T99" fmla="*/ 104 h 296"/>
                <a:gd name="T100" fmla="*/ 284 w 295"/>
                <a:gd name="T101" fmla="*/ 91 h 296"/>
                <a:gd name="T102" fmla="*/ 270 w 295"/>
                <a:gd name="T103" fmla="*/ 65 h 296"/>
                <a:gd name="T104" fmla="*/ 252 w 295"/>
                <a:gd name="T105"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52" y="43"/>
                  </a:moveTo>
                  <a:lnTo>
                    <a:pt x="240" y="32"/>
                  </a:lnTo>
                  <a:lnTo>
                    <a:pt x="228" y="24"/>
                  </a:lnTo>
                  <a:lnTo>
                    <a:pt x="216" y="16"/>
                  </a:lnTo>
                  <a:lnTo>
                    <a:pt x="204" y="10"/>
                  </a:lnTo>
                  <a:lnTo>
                    <a:pt x="190" y="5"/>
                  </a:lnTo>
                  <a:lnTo>
                    <a:pt x="176" y="2"/>
                  </a:lnTo>
                  <a:lnTo>
                    <a:pt x="161" y="0"/>
                  </a:lnTo>
                  <a:lnTo>
                    <a:pt x="148" y="0"/>
                  </a:lnTo>
                  <a:lnTo>
                    <a:pt x="117" y="2"/>
                  </a:lnTo>
                  <a:lnTo>
                    <a:pt x="91" y="10"/>
                  </a:lnTo>
                  <a:lnTo>
                    <a:pt x="66" y="24"/>
                  </a:lnTo>
                  <a:lnTo>
                    <a:pt x="44" y="43"/>
                  </a:lnTo>
                  <a:lnTo>
                    <a:pt x="24" y="65"/>
                  </a:lnTo>
                  <a:lnTo>
                    <a:pt x="10" y="91"/>
                  </a:lnTo>
                  <a:lnTo>
                    <a:pt x="2" y="117"/>
                  </a:lnTo>
                  <a:lnTo>
                    <a:pt x="0" y="148"/>
                  </a:lnTo>
                  <a:lnTo>
                    <a:pt x="0" y="162"/>
                  </a:lnTo>
                  <a:lnTo>
                    <a:pt x="2" y="176"/>
                  </a:lnTo>
                  <a:lnTo>
                    <a:pt x="4" y="190"/>
                  </a:lnTo>
                  <a:lnTo>
                    <a:pt x="10" y="205"/>
                  </a:lnTo>
                  <a:lnTo>
                    <a:pt x="16" y="216"/>
                  </a:lnTo>
                  <a:lnTo>
                    <a:pt x="24" y="229"/>
                  </a:lnTo>
                  <a:lnTo>
                    <a:pt x="33" y="240"/>
                  </a:lnTo>
                  <a:lnTo>
                    <a:pt x="44" y="253"/>
                  </a:lnTo>
                  <a:lnTo>
                    <a:pt x="66" y="271"/>
                  </a:lnTo>
                  <a:lnTo>
                    <a:pt x="91" y="285"/>
                  </a:lnTo>
                  <a:lnTo>
                    <a:pt x="103" y="289"/>
                  </a:lnTo>
                  <a:lnTo>
                    <a:pt x="117" y="293"/>
                  </a:lnTo>
                  <a:lnTo>
                    <a:pt x="132" y="295"/>
                  </a:lnTo>
                  <a:lnTo>
                    <a:pt x="148" y="296"/>
                  </a:lnTo>
                  <a:lnTo>
                    <a:pt x="161" y="295"/>
                  </a:lnTo>
                  <a:lnTo>
                    <a:pt x="176" y="293"/>
                  </a:lnTo>
                  <a:lnTo>
                    <a:pt x="190" y="289"/>
                  </a:lnTo>
                  <a:lnTo>
                    <a:pt x="204" y="285"/>
                  </a:lnTo>
                  <a:lnTo>
                    <a:pt x="216" y="278"/>
                  </a:lnTo>
                  <a:lnTo>
                    <a:pt x="228" y="271"/>
                  </a:lnTo>
                  <a:lnTo>
                    <a:pt x="240" y="262"/>
                  </a:lnTo>
                  <a:lnTo>
                    <a:pt x="252" y="253"/>
                  </a:lnTo>
                  <a:lnTo>
                    <a:pt x="261" y="240"/>
                  </a:lnTo>
                  <a:lnTo>
                    <a:pt x="270" y="229"/>
                  </a:lnTo>
                  <a:lnTo>
                    <a:pt x="277" y="216"/>
                  </a:lnTo>
                  <a:lnTo>
                    <a:pt x="284" y="205"/>
                  </a:lnTo>
                  <a:lnTo>
                    <a:pt x="289" y="190"/>
                  </a:lnTo>
                  <a:lnTo>
                    <a:pt x="292" y="176"/>
                  </a:lnTo>
                  <a:lnTo>
                    <a:pt x="294" y="162"/>
                  </a:lnTo>
                  <a:lnTo>
                    <a:pt x="295" y="148"/>
                  </a:lnTo>
                  <a:lnTo>
                    <a:pt x="294" y="132"/>
                  </a:lnTo>
                  <a:lnTo>
                    <a:pt x="292" y="117"/>
                  </a:lnTo>
                  <a:lnTo>
                    <a:pt x="289" y="104"/>
                  </a:lnTo>
                  <a:lnTo>
                    <a:pt x="284" y="91"/>
                  </a:lnTo>
                  <a:lnTo>
                    <a:pt x="270" y="65"/>
                  </a:lnTo>
                  <a:lnTo>
                    <a:pt x="252" y="43"/>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8" name="Freeform 396">
              <a:extLst>
                <a:ext uri="{FF2B5EF4-FFF2-40B4-BE49-F238E27FC236}">
                  <a16:creationId xmlns:a16="http://schemas.microsoft.com/office/drawing/2014/main" id="{66652D8A-711F-A2C7-AFC5-A6D8DC3A15DD}"/>
                </a:ext>
              </a:extLst>
            </p:cNvPr>
            <p:cNvSpPr>
              <a:spLocks/>
            </p:cNvSpPr>
            <p:nvPr/>
          </p:nvSpPr>
          <p:spPr bwMode="auto">
            <a:xfrm>
              <a:off x="9359273" y="3755216"/>
              <a:ext cx="95250" cy="93662"/>
            </a:xfrm>
            <a:custGeom>
              <a:avLst/>
              <a:gdLst>
                <a:gd name="T0" fmla="*/ 252 w 296"/>
                <a:gd name="T1" fmla="*/ 43 h 296"/>
                <a:gd name="T2" fmla="*/ 240 w 296"/>
                <a:gd name="T3" fmla="*/ 32 h 296"/>
                <a:gd name="T4" fmla="*/ 228 w 296"/>
                <a:gd name="T5" fmla="*/ 24 h 296"/>
                <a:gd name="T6" fmla="*/ 216 w 296"/>
                <a:gd name="T7" fmla="*/ 16 h 296"/>
                <a:gd name="T8" fmla="*/ 205 w 296"/>
                <a:gd name="T9" fmla="*/ 10 h 296"/>
                <a:gd name="T10" fmla="*/ 190 w 296"/>
                <a:gd name="T11" fmla="*/ 4 h 296"/>
                <a:gd name="T12" fmla="*/ 176 w 296"/>
                <a:gd name="T13" fmla="*/ 2 h 296"/>
                <a:gd name="T14" fmla="*/ 161 w 296"/>
                <a:gd name="T15" fmla="*/ 0 h 296"/>
                <a:gd name="T16" fmla="*/ 148 w 296"/>
                <a:gd name="T17" fmla="*/ 0 h 296"/>
                <a:gd name="T18" fmla="*/ 117 w 296"/>
                <a:gd name="T19" fmla="*/ 2 h 296"/>
                <a:gd name="T20" fmla="*/ 91 w 296"/>
                <a:gd name="T21" fmla="*/ 10 h 296"/>
                <a:gd name="T22" fmla="*/ 66 w 296"/>
                <a:gd name="T23" fmla="*/ 24 h 296"/>
                <a:gd name="T24" fmla="*/ 44 w 296"/>
                <a:gd name="T25" fmla="*/ 43 h 296"/>
                <a:gd name="T26" fmla="*/ 24 w 296"/>
                <a:gd name="T27" fmla="*/ 65 h 296"/>
                <a:gd name="T28" fmla="*/ 10 w 296"/>
                <a:gd name="T29" fmla="*/ 91 h 296"/>
                <a:gd name="T30" fmla="*/ 2 w 296"/>
                <a:gd name="T31" fmla="*/ 117 h 296"/>
                <a:gd name="T32" fmla="*/ 0 w 296"/>
                <a:gd name="T33" fmla="*/ 148 h 296"/>
                <a:gd name="T34" fmla="*/ 0 w 296"/>
                <a:gd name="T35" fmla="*/ 161 h 296"/>
                <a:gd name="T36" fmla="*/ 2 w 296"/>
                <a:gd name="T37" fmla="*/ 176 h 296"/>
                <a:gd name="T38" fmla="*/ 4 w 296"/>
                <a:gd name="T39" fmla="*/ 190 h 296"/>
                <a:gd name="T40" fmla="*/ 10 w 296"/>
                <a:gd name="T41" fmla="*/ 205 h 296"/>
                <a:gd name="T42" fmla="*/ 16 w 296"/>
                <a:gd name="T43" fmla="*/ 216 h 296"/>
                <a:gd name="T44" fmla="*/ 24 w 296"/>
                <a:gd name="T45" fmla="*/ 228 h 296"/>
                <a:gd name="T46" fmla="*/ 33 w 296"/>
                <a:gd name="T47" fmla="*/ 240 h 296"/>
                <a:gd name="T48" fmla="*/ 44 w 296"/>
                <a:gd name="T49" fmla="*/ 252 h 296"/>
                <a:gd name="T50" fmla="*/ 66 w 296"/>
                <a:gd name="T51" fmla="*/ 271 h 296"/>
                <a:gd name="T52" fmla="*/ 91 w 296"/>
                <a:gd name="T53" fmla="*/ 284 h 296"/>
                <a:gd name="T54" fmla="*/ 103 w 296"/>
                <a:gd name="T55" fmla="*/ 289 h 296"/>
                <a:gd name="T56" fmla="*/ 117 w 296"/>
                <a:gd name="T57" fmla="*/ 292 h 296"/>
                <a:gd name="T58" fmla="*/ 132 w 296"/>
                <a:gd name="T59" fmla="*/ 294 h 296"/>
                <a:gd name="T60" fmla="*/ 148 w 296"/>
                <a:gd name="T61" fmla="*/ 296 h 296"/>
                <a:gd name="T62" fmla="*/ 161 w 296"/>
                <a:gd name="T63" fmla="*/ 294 h 296"/>
                <a:gd name="T64" fmla="*/ 176 w 296"/>
                <a:gd name="T65" fmla="*/ 292 h 296"/>
                <a:gd name="T66" fmla="*/ 190 w 296"/>
                <a:gd name="T67" fmla="*/ 289 h 296"/>
                <a:gd name="T68" fmla="*/ 205 w 296"/>
                <a:gd name="T69" fmla="*/ 284 h 296"/>
                <a:gd name="T70" fmla="*/ 216 w 296"/>
                <a:gd name="T71" fmla="*/ 277 h 296"/>
                <a:gd name="T72" fmla="*/ 228 w 296"/>
                <a:gd name="T73" fmla="*/ 271 h 296"/>
                <a:gd name="T74" fmla="*/ 240 w 296"/>
                <a:gd name="T75" fmla="*/ 261 h 296"/>
                <a:gd name="T76" fmla="*/ 252 w 296"/>
                <a:gd name="T77" fmla="*/ 252 h 296"/>
                <a:gd name="T78" fmla="*/ 261 w 296"/>
                <a:gd name="T79" fmla="*/ 240 h 296"/>
                <a:gd name="T80" fmla="*/ 271 w 296"/>
                <a:gd name="T81" fmla="*/ 228 h 296"/>
                <a:gd name="T82" fmla="*/ 277 w 296"/>
                <a:gd name="T83" fmla="*/ 216 h 296"/>
                <a:gd name="T84" fmla="*/ 284 w 296"/>
                <a:gd name="T85" fmla="*/ 205 h 296"/>
                <a:gd name="T86" fmla="*/ 289 w 296"/>
                <a:gd name="T87" fmla="*/ 190 h 296"/>
                <a:gd name="T88" fmla="*/ 292 w 296"/>
                <a:gd name="T89" fmla="*/ 176 h 296"/>
                <a:gd name="T90" fmla="*/ 294 w 296"/>
                <a:gd name="T91" fmla="*/ 161 h 296"/>
                <a:gd name="T92" fmla="*/ 296 w 296"/>
                <a:gd name="T93" fmla="*/ 148 h 296"/>
                <a:gd name="T94" fmla="*/ 294 w 296"/>
                <a:gd name="T95" fmla="*/ 132 h 296"/>
                <a:gd name="T96" fmla="*/ 292 w 296"/>
                <a:gd name="T97" fmla="*/ 117 h 296"/>
                <a:gd name="T98" fmla="*/ 289 w 296"/>
                <a:gd name="T99" fmla="*/ 103 h 296"/>
                <a:gd name="T100" fmla="*/ 284 w 296"/>
                <a:gd name="T101" fmla="*/ 91 h 296"/>
                <a:gd name="T102" fmla="*/ 271 w 296"/>
                <a:gd name="T103" fmla="*/ 65 h 296"/>
                <a:gd name="T104" fmla="*/ 252 w 296"/>
                <a:gd name="T105"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52" y="43"/>
                  </a:moveTo>
                  <a:lnTo>
                    <a:pt x="240" y="32"/>
                  </a:lnTo>
                  <a:lnTo>
                    <a:pt x="228" y="24"/>
                  </a:lnTo>
                  <a:lnTo>
                    <a:pt x="216" y="16"/>
                  </a:lnTo>
                  <a:lnTo>
                    <a:pt x="205" y="10"/>
                  </a:lnTo>
                  <a:lnTo>
                    <a:pt x="190" y="4"/>
                  </a:lnTo>
                  <a:lnTo>
                    <a:pt x="176" y="2"/>
                  </a:lnTo>
                  <a:lnTo>
                    <a:pt x="161" y="0"/>
                  </a:lnTo>
                  <a:lnTo>
                    <a:pt x="148" y="0"/>
                  </a:lnTo>
                  <a:lnTo>
                    <a:pt x="117" y="2"/>
                  </a:lnTo>
                  <a:lnTo>
                    <a:pt x="91" y="10"/>
                  </a:lnTo>
                  <a:lnTo>
                    <a:pt x="66" y="24"/>
                  </a:lnTo>
                  <a:lnTo>
                    <a:pt x="44" y="43"/>
                  </a:lnTo>
                  <a:lnTo>
                    <a:pt x="24" y="65"/>
                  </a:lnTo>
                  <a:lnTo>
                    <a:pt x="10" y="91"/>
                  </a:lnTo>
                  <a:lnTo>
                    <a:pt x="2" y="117"/>
                  </a:lnTo>
                  <a:lnTo>
                    <a:pt x="0" y="148"/>
                  </a:lnTo>
                  <a:lnTo>
                    <a:pt x="0" y="161"/>
                  </a:lnTo>
                  <a:lnTo>
                    <a:pt x="2" y="176"/>
                  </a:lnTo>
                  <a:lnTo>
                    <a:pt x="4" y="190"/>
                  </a:lnTo>
                  <a:lnTo>
                    <a:pt x="10" y="205"/>
                  </a:lnTo>
                  <a:lnTo>
                    <a:pt x="16" y="216"/>
                  </a:lnTo>
                  <a:lnTo>
                    <a:pt x="24" y="228"/>
                  </a:lnTo>
                  <a:lnTo>
                    <a:pt x="33" y="240"/>
                  </a:lnTo>
                  <a:lnTo>
                    <a:pt x="44" y="252"/>
                  </a:lnTo>
                  <a:lnTo>
                    <a:pt x="66" y="271"/>
                  </a:lnTo>
                  <a:lnTo>
                    <a:pt x="91" y="284"/>
                  </a:lnTo>
                  <a:lnTo>
                    <a:pt x="103" y="289"/>
                  </a:lnTo>
                  <a:lnTo>
                    <a:pt x="117" y="292"/>
                  </a:lnTo>
                  <a:lnTo>
                    <a:pt x="132" y="294"/>
                  </a:lnTo>
                  <a:lnTo>
                    <a:pt x="148" y="296"/>
                  </a:lnTo>
                  <a:lnTo>
                    <a:pt x="161" y="294"/>
                  </a:lnTo>
                  <a:lnTo>
                    <a:pt x="176" y="292"/>
                  </a:lnTo>
                  <a:lnTo>
                    <a:pt x="190" y="289"/>
                  </a:lnTo>
                  <a:lnTo>
                    <a:pt x="205" y="284"/>
                  </a:lnTo>
                  <a:lnTo>
                    <a:pt x="216" y="277"/>
                  </a:lnTo>
                  <a:lnTo>
                    <a:pt x="228" y="271"/>
                  </a:lnTo>
                  <a:lnTo>
                    <a:pt x="240" y="261"/>
                  </a:lnTo>
                  <a:lnTo>
                    <a:pt x="252" y="252"/>
                  </a:lnTo>
                  <a:lnTo>
                    <a:pt x="261" y="240"/>
                  </a:lnTo>
                  <a:lnTo>
                    <a:pt x="271" y="228"/>
                  </a:lnTo>
                  <a:lnTo>
                    <a:pt x="277" y="216"/>
                  </a:lnTo>
                  <a:lnTo>
                    <a:pt x="284" y="205"/>
                  </a:lnTo>
                  <a:lnTo>
                    <a:pt x="289" y="190"/>
                  </a:lnTo>
                  <a:lnTo>
                    <a:pt x="292" y="176"/>
                  </a:lnTo>
                  <a:lnTo>
                    <a:pt x="294" y="161"/>
                  </a:lnTo>
                  <a:lnTo>
                    <a:pt x="296" y="148"/>
                  </a:lnTo>
                  <a:lnTo>
                    <a:pt x="294" y="132"/>
                  </a:lnTo>
                  <a:lnTo>
                    <a:pt x="292" y="117"/>
                  </a:lnTo>
                  <a:lnTo>
                    <a:pt x="289" y="103"/>
                  </a:lnTo>
                  <a:lnTo>
                    <a:pt x="284" y="91"/>
                  </a:lnTo>
                  <a:lnTo>
                    <a:pt x="271" y="65"/>
                  </a:lnTo>
                  <a:lnTo>
                    <a:pt x="252" y="43"/>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9" name="Freeform 397">
              <a:extLst>
                <a:ext uri="{FF2B5EF4-FFF2-40B4-BE49-F238E27FC236}">
                  <a16:creationId xmlns:a16="http://schemas.microsoft.com/office/drawing/2014/main" id="{3CC927EF-0C25-EE15-5E77-71F7C03D5A13}"/>
                </a:ext>
              </a:extLst>
            </p:cNvPr>
            <p:cNvSpPr>
              <a:spLocks/>
            </p:cNvSpPr>
            <p:nvPr/>
          </p:nvSpPr>
          <p:spPr bwMode="auto">
            <a:xfrm>
              <a:off x="9618035" y="3771091"/>
              <a:ext cx="93663" cy="93662"/>
            </a:xfrm>
            <a:custGeom>
              <a:avLst/>
              <a:gdLst>
                <a:gd name="T0" fmla="*/ 252 w 296"/>
                <a:gd name="T1" fmla="*/ 43 h 295"/>
                <a:gd name="T2" fmla="*/ 240 w 296"/>
                <a:gd name="T3" fmla="*/ 31 h 295"/>
                <a:gd name="T4" fmla="*/ 228 w 296"/>
                <a:gd name="T5" fmla="*/ 24 h 295"/>
                <a:gd name="T6" fmla="*/ 216 w 296"/>
                <a:gd name="T7" fmla="*/ 16 h 295"/>
                <a:gd name="T8" fmla="*/ 205 w 296"/>
                <a:gd name="T9" fmla="*/ 10 h 295"/>
                <a:gd name="T10" fmla="*/ 190 w 296"/>
                <a:gd name="T11" fmla="*/ 4 h 295"/>
                <a:gd name="T12" fmla="*/ 176 w 296"/>
                <a:gd name="T13" fmla="*/ 2 h 295"/>
                <a:gd name="T14" fmla="*/ 161 w 296"/>
                <a:gd name="T15" fmla="*/ 0 h 295"/>
                <a:gd name="T16" fmla="*/ 148 w 296"/>
                <a:gd name="T17" fmla="*/ 0 h 295"/>
                <a:gd name="T18" fmla="*/ 117 w 296"/>
                <a:gd name="T19" fmla="*/ 2 h 295"/>
                <a:gd name="T20" fmla="*/ 91 w 296"/>
                <a:gd name="T21" fmla="*/ 10 h 295"/>
                <a:gd name="T22" fmla="*/ 66 w 296"/>
                <a:gd name="T23" fmla="*/ 24 h 295"/>
                <a:gd name="T24" fmla="*/ 44 w 296"/>
                <a:gd name="T25" fmla="*/ 43 h 295"/>
                <a:gd name="T26" fmla="*/ 24 w 296"/>
                <a:gd name="T27" fmla="*/ 64 h 295"/>
                <a:gd name="T28" fmla="*/ 10 w 296"/>
                <a:gd name="T29" fmla="*/ 91 h 295"/>
                <a:gd name="T30" fmla="*/ 2 w 296"/>
                <a:gd name="T31" fmla="*/ 117 h 295"/>
                <a:gd name="T32" fmla="*/ 0 w 296"/>
                <a:gd name="T33" fmla="*/ 148 h 295"/>
                <a:gd name="T34" fmla="*/ 0 w 296"/>
                <a:gd name="T35" fmla="*/ 161 h 295"/>
                <a:gd name="T36" fmla="*/ 2 w 296"/>
                <a:gd name="T37" fmla="*/ 176 h 295"/>
                <a:gd name="T38" fmla="*/ 4 w 296"/>
                <a:gd name="T39" fmla="*/ 190 h 295"/>
                <a:gd name="T40" fmla="*/ 10 w 296"/>
                <a:gd name="T41" fmla="*/ 204 h 295"/>
                <a:gd name="T42" fmla="*/ 16 w 296"/>
                <a:gd name="T43" fmla="*/ 216 h 295"/>
                <a:gd name="T44" fmla="*/ 24 w 296"/>
                <a:gd name="T45" fmla="*/ 228 h 295"/>
                <a:gd name="T46" fmla="*/ 33 w 296"/>
                <a:gd name="T47" fmla="*/ 240 h 295"/>
                <a:gd name="T48" fmla="*/ 44 w 296"/>
                <a:gd name="T49" fmla="*/ 252 h 295"/>
                <a:gd name="T50" fmla="*/ 66 w 296"/>
                <a:gd name="T51" fmla="*/ 270 h 295"/>
                <a:gd name="T52" fmla="*/ 91 w 296"/>
                <a:gd name="T53" fmla="*/ 284 h 295"/>
                <a:gd name="T54" fmla="*/ 103 w 296"/>
                <a:gd name="T55" fmla="*/ 289 h 295"/>
                <a:gd name="T56" fmla="*/ 117 w 296"/>
                <a:gd name="T57" fmla="*/ 292 h 295"/>
                <a:gd name="T58" fmla="*/ 132 w 296"/>
                <a:gd name="T59" fmla="*/ 294 h 295"/>
                <a:gd name="T60" fmla="*/ 148 w 296"/>
                <a:gd name="T61" fmla="*/ 295 h 295"/>
                <a:gd name="T62" fmla="*/ 161 w 296"/>
                <a:gd name="T63" fmla="*/ 294 h 295"/>
                <a:gd name="T64" fmla="*/ 176 w 296"/>
                <a:gd name="T65" fmla="*/ 292 h 295"/>
                <a:gd name="T66" fmla="*/ 190 w 296"/>
                <a:gd name="T67" fmla="*/ 289 h 295"/>
                <a:gd name="T68" fmla="*/ 205 w 296"/>
                <a:gd name="T69" fmla="*/ 284 h 295"/>
                <a:gd name="T70" fmla="*/ 216 w 296"/>
                <a:gd name="T71" fmla="*/ 277 h 295"/>
                <a:gd name="T72" fmla="*/ 228 w 296"/>
                <a:gd name="T73" fmla="*/ 270 h 295"/>
                <a:gd name="T74" fmla="*/ 240 w 296"/>
                <a:gd name="T75" fmla="*/ 261 h 295"/>
                <a:gd name="T76" fmla="*/ 252 w 296"/>
                <a:gd name="T77" fmla="*/ 252 h 295"/>
                <a:gd name="T78" fmla="*/ 261 w 296"/>
                <a:gd name="T79" fmla="*/ 240 h 295"/>
                <a:gd name="T80" fmla="*/ 271 w 296"/>
                <a:gd name="T81" fmla="*/ 228 h 295"/>
                <a:gd name="T82" fmla="*/ 277 w 296"/>
                <a:gd name="T83" fmla="*/ 216 h 295"/>
                <a:gd name="T84" fmla="*/ 284 w 296"/>
                <a:gd name="T85" fmla="*/ 204 h 295"/>
                <a:gd name="T86" fmla="*/ 289 w 296"/>
                <a:gd name="T87" fmla="*/ 190 h 295"/>
                <a:gd name="T88" fmla="*/ 292 w 296"/>
                <a:gd name="T89" fmla="*/ 176 h 295"/>
                <a:gd name="T90" fmla="*/ 294 w 296"/>
                <a:gd name="T91" fmla="*/ 161 h 295"/>
                <a:gd name="T92" fmla="*/ 296 w 296"/>
                <a:gd name="T93" fmla="*/ 148 h 295"/>
                <a:gd name="T94" fmla="*/ 294 w 296"/>
                <a:gd name="T95" fmla="*/ 132 h 295"/>
                <a:gd name="T96" fmla="*/ 292 w 296"/>
                <a:gd name="T97" fmla="*/ 117 h 295"/>
                <a:gd name="T98" fmla="*/ 289 w 296"/>
                <a:gd name="T99" fmla="*/ 103 h 295"/>
                <a:gd name="T100" fmla="*/ 284 w 296"/>
                <a:gd name="T101" fmla="*/ 91 h 295"/>
                <a:gd name="T102" fmla="*/ 271 w 296"/>
                <a:gd name="T103" fmla="*/ 64 h 295"/>
                <a:gd name="T104" fmla="*/ 252 w 296"/>
                <a:gd name="T105" fmla="*/ 4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5">
                  <a:moveTo>
                    <a:pt x="252" y="43"/>
                  </a:moveTo>
                  <a:lnTo>
                    <a:pt x="240" y="31"/>
                  </a:lnTo>
                  <a:lnTo>
                    <a:pt x="228" y="24"/>
                  </a:lnTo>
                  <a:lnTo>
                    <a:pt x="216" y="16"/>
                  </a:lnTo>
                  <a:lnTo>
                    <a:pt x="205" y="10"/>
                  </a:lnTo>
                  <a:lnTo>
                    <a:pt x="190" y="4"/>
                  </a:lnTo>
                  <a:lnTo>
                    <a:pt x="176" y="2"/>
                  </a:lnTo>
                  <a:lnTo>
                    <a:pt x="161" y="0"/>
                  </a:lnTo>
                  <a:lnTo>
                    <a:pt x="148" y="0"/>
                  </a:lnTo>
                  <a:lnTo>
                    <a:pt x="117" y="2"/>
                  </a:lnTo>
                  <a:lnTo>
                    <a:pt x="91" y="10"/>
                  </a:lnTo>
                  <a:lnTo>
                    <a:pt x="66" y="24"/>
                  </a:lnTo>
                  <a:lnTo>
                    <a:pt x="44" y="43"/>
                  </a:lnTo>
                  <a:lnTo>
                    <a:pt x="24" y="64"/>
                  </a:lnTo>
                  <a:lnTo>
                    <a:pt x="10" y="91"/>
                  </a:lnTo>
                  <a:lnTo>
                    <a:pt x="2" y="117"/>
                  </a:lnTo>
                  <a:lnTo>
                    <a:pt x="0" y="148"/>
                  </a:lnTo>
                  <a:lnTo>
                    <a:pt x="0" y="161"/>
                  </a:lnTo>
                  <a:lnTo>
                    <a:pt x="2" y="176"/>
                  </a:lnTo>
                  <a:lnTo>
                    <a:pt x="4" y="190"/>
                  </a:lnTo>
                  <a:lnTo>
                    <a:pt x="10" y="204"/>
                  </a:lnTo>
                  <a:lnTo>
                    <a:pt x="16" y="216"/>
                  </a:lnTo>
                  <a:lnTo>
                    <a:pt x="24" y="228"/>
                  </a:lnTo>
                  <a:lnTo>
                    <a:pt x="33" y="240"/>
                  </a:lnTo>
                  <a:lnTo>
                    <a:pt x="44" y="252"/>
                  </a:lnTo>
                  <a:lnTo>
                    <a:pt x="66" y="270"/>
                  </a:lnTo>
                  <a:lnTo>
                    <a:pt x="91" y="284"/>
                  </a:lnTo>
                  <a:lnTo>
                    <a:pt x="103" y="289"/>
                  </a:lnTo>
                  <a:lnTo>
                    <a:pt x="117" y="292"/>
                  </a:lnTo>
                  <a:lnTo>
                    <a:pt x="132" y="294"/>
                  </a:lnTo>
                  <a:lnTo>
                    <a:pt x="148" y="295"/>
                  </a:lnTo>
                  <a:lnTo>
                    <a:pt x="161" y="294"/>
                  </a:lnTo>
                  <a:lnTo>
                    <a:pt x="176" y="292"/>
                  </a:lnTo>
                  <a:lnTo>
                    <a:pt x="190" y="289"/>
                  </a:lnTo>
                  <a:lnTo>
                    <a:pt x="205" y="284"/>
                  </a:lnTo>
                  <a:lnTo>
                    <a:pt x="216" y="277"/>
                  </a:lnTo>
                  <a:lnTo>
                    <a:pt x="228" y="270"/>
                  </a:lnTo>
                  <a:lnTo>
                    <a:pt x="240" y="261"/>
                  </a:lnTo>
                  <a:lnTo>
                    <a:pt x="252" y="252"/>
                  </a:lnTo>
                  <a:lnTo>
                    <a:pt x="261" y="240"/>
                  </a:lnTo>
                  <a:lnTo>
                    <a:pt x="271" y="228"/>
                  </a:lnTo>
                  <a:lnTo>
                    <a:pt x="277" y="216"/>
                  </a:lnTo>
                  <a:lnTo>
                    <a:pt x="284" y="204"/>
                  </a:lnTo>
                  <a:lnTo>
                    <a:pt x="289" y="190"/>
                  </a:lnTo>
                  <a:lnTo>
                    <a:pt x="292" y="176"/>
                  </a:lnTo>
                  <a:lnTo>
                    <a:pt x="294" y="161"/>
                  </a:lnTo>
                  <a:lnTo>
                    <a:pt x="296" y="148"/>
                  </a:lnTo>
                  <a:lnTo>
                    <a:pt x="294" y="132"/>
                  </a:lnTo>
                  <a:lnTo>
                    <a:pt x="292" y="117"/>
                  </a:lnTo>
                  <a:lnTo>
                    <a:pt x="289" y="103"/>
                  </a:lnTo>
                  <a:lnTo>
                    <a:pt x="284" y="91"/>
                  </a:lnTo>
                  <a:lnTo>
                    <a:pt x="271" y="64"/>
                  </a:lnTo>
                  <a:lnTo>
                    <a:pt x="252" y="43"/>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0" name="Freeform 398">
              <a:extLst>
                <a:ext uri="{FF2B5EF4-FFF2-40B4-BE49-F238E27FC236}">
                  <a16:creationId xmlns:a16="http://schemas.microsoft.com/office/drawing/2014/main" id="{E9519C45-1226-F3A3-1077-2B859A53BD03}"/>
                </a:ext>
              </a:extLst>
            </p:cNvPr>
            <p:cNvSpPr>
              <a:spLocks/>
            </p:cNvSpPr>
            <p:nvPr/>
          </p:nvSpPr>
          <p:spPr bwMode="auto">
            <a:xfrm>
              <a:off x="9846635" y="3771091"/>
              <a:ext cx="93663" cy="93662"/>
            </a:xfrm>
            <a:custGeom>
              <a:avLst/>
              <a:gdLst>
                <a:gd name="T0" fmla="*/ 252 w 296"/>
                <a:gd name="T1" fmla="*/ 43 h 295"/>
                <a:gd name="T2" fmla="*/ 240 w 296"/>
                <a:gd name="T3" fmla="*/ 31 h 295"/>
                <a:gd name="T4" fmla="*/ 228 w 296"/>
                <a:gd name="T5" fmla="*/ 24 h 295"/>
                <a:gd name="T6" fmla="*/ 216 w 296"/>
                <a:gd name="T7" fmla="*/ 16 h 295"/>
                <a:gd name="T8" fmla="*/ 205 w 296"/>
                <a:gd name="T9" fmla="*/ 10 h 295"/>
                <a:gd name="T10" fmla="*/ 190 w 296"/>
                <a:gd name="T11" fmla="*/ 4 h 295"/>
                <a:gd name="T12" fmla="*/ 176 w 296"/>
                <a:gd name="T13" fmla="*/ 2 h 295"/>
                <a:gd name="T14" fmla="*/ 161 w 296"/>
                <a:gd name="T15" fmla="*/ 0 h 295"/>
                <a:gd name="T16" fmla="*/ 148 w 296"/>
                <a:gd name="T17" fmla="*/ 0 h 295"/>
                <a:gd name="T18" fmla="*/ 117 w 296"/>
                <a:gd name="T19" fmla="*/ 2 h 295"/>
                <a:gd name="T20" fmla="*/ 91 w 296"/>
                <a:gd name="T21" fmla="*/ 10 h 295"/>
                <a:gd name="T22" fmla="*/ 66 w 296"/>
                <a:gd name="T23" fmla="*/ 24 h 295"/>
                <a:gd name="T24" fmla="*/ 44 w 296"/>
                <a:gd name="T25" fmla="*/ 43 h 295"/>
                <a:gd name="T26" fmla="*/ 24 w 296"/>
                <a:gd name="T27" fmla="*/ 64 h 295"/>
                <a:gd name="T28" fmla="*/ 10 w 296"/>
                <a:gd name="T29" fmla="*/ 91 h 295"/>
                <a:gd name="T30" fmla="*/ 2 w 296"/>
                <a:gd name="T31" fmla="*/ 117 h 295"/>
                <a:gd name="T32" fmla="*/ 0 w 296"/>
                <a:gd name="T33" fmla="*/ 148 h 295"/>
                <a:gd name="T34" fmla="*/ 0 w 296"/>
                <a:gd name="T35" fmla="*/ 161 h 295"/>
                <a:gd name="T36" fmla="*/ 2 w 296"/>
                <a:gd name="T37" fmla="*/ 176 h 295"/>
                <a:gd name="T38" fmla="*/ 4 w 296"/>
                <a:gd name="T39" fmla="*/ 190 h 295"/>
                <a:gd name="T40" fmla="*/ 10 w 296"/>
                <a:gd name="T41" fmla="*/ 204 h 295"/>
                <a:gd name="T42" fmla="*/ 16 w 296"/>
                <a:gd name="T43" fmla="*/ 216 h 295"/>
                <a:gd name="T44" fmla="*/ 24 w 296"/>
                <a:gd name="T45" fmla="*/ 228 h 295"/>
                <a:gd name="T46" fmla="*/ 33 w 296"/>
                <a:gd name="T47" fmla="*/ 240 h 295"/>
                <a:gd name="T48" fmla="*/ 44 w 296"/>
                <a:gd name="T49" fmla="*/ 252 h 295"/>
                <a:gd name="T50" fmla="*/ 66 w 296"/>
                <a:gd name="T51" fmla="*/ 270 h 295"/>
                <a:gd name="T52" fmla="*/ 91 w 296"/>
                <a:gd name="T53" fmla="*/ 284 h 295"/>
                <a:gd name="T54" fmla="*/ 103 w 296"/>
                <a:gd name="T55" fmla="*/ 289 h 295"/>
                <a:gd name="T56" fmla="*/ 117 w 296"/>
                <a:gd name="T57" fmla="*/ 292 h 295"/>
                <a:gd name="T58" fmla="*/ 132 w 296"/>
                <a:gd name="T59" fmla="*/ 294 h 295"/>
                <a:gd name="T60" fmla="*/ 148 w 296"/>
                <a:gd name="T61" fmla="*/ 295 h 295"/>
                <a:gd name="T62" fmla="*/ 161 w 296"/>
                <a:gd name="T63" fmla="*/ 294 h 295"/>
                <a:gd name="T64" fmla="*/ 176 w 296"/>
                <a:gd name="T65" fmla="*/ 292 h 295"/>
                <a:gd name="T66" fmla="*/ 190 w 296"/>
                <a:gd name="T67" fmla="*/ 289 h 295"/>
                <a:gd name="T68" fmla="*/ 205 w 296"/>
                <a:gd name="T69" fmla="*/ 284 h 295"/>
                <a:gd name="T70" fmla="*/ 216 w 296"/>
                <a:gd name="T71" fmla="*/ 277 h 295"/>
                <a:gd name="T72" fmla="*/ 228 w 296"/>
                <a:gd name="T73" fmla="*/ 270 h 295"/>
                <a:gd name="T74" fmla="*/ 240 w 296"/>
                <a:gd name="T75" fmla="*/ 261 h 295"/>
                <a:gd name="T76" fmla="*/ 252 w 296"/>
                <a:gd name="T77" fmla="*/ 252 h 295"/>
                <a:gd name="T78" fmla="*/ 261 w 296"/>
                <a:gd name="T79" fmla="*/ 240 h 295"/>
                <a:gd name="T80" fmla="*/ 271 w 296"/>
                <a:gd name="T81" fmla="*/ 228 h 295"/>
                <a:gd name="T82" fmla="*/ 277 w 296"/>
                <a:gd name="T83" fmla="*/ 216 h 295"/>
                <a:gd name="T84" fmla="*/ 284 w 296"/>
                <a:gd name="T85" fmla="*/ 204 h 295"/>
                <a:gd name="T86" fmla="*/ 289 w 296"/>
                <a:gd name="T87" fmla="*/ 190 h 295"/>
                <a:gd name="T88" fmla="*/ 292 w 296"/>
                <a:gd name="T89" fmla="*/ 176 h 295"/>
                <a:gd name="T90" fmla="*/ 294 w 296"/>
                <a:gd name="T91" fmla="*/ 161 h 295"/>
                <a:gd name="T92" fmla="*/ 296 w 296"/>
                <a:gd name="T93" fmla="*/ 148 h 295"/>
                <a:gd name="T94" fmla="*/ 294 w 296"/>
                <a:gd name="T95" fmla="*/ 132 h 295"/>
                <a:gd name="T96" fmla="*/ 292 w 296"/>
                <a:gd name="T97" fmla="*/ 117 h 295"/>
                <a:gd name="T98" fmla="*/ 289 w 296"/>
                <a:gd name="T99" fmla="*/ 103 h 295"/>
                <a:gd name="T100" fmla="*/ 284 w 296"/>
                <a:gd name="T101" fmla="*/ 91 h 295"/>
                <a:gd name="T102" fmla="*/ 271 w 296"/>
                <a:gd name="T103" fmla="*/ 64 h 295"/>
                <a:gd name="T104" fmla="*/ 252 w 296"/>
                <a:gd name="T105" fmla="*/ 4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5">
                  <a:moveTo>
                    <a:pt x="252" y="43"/>
                  </a:moveTo>
                  <a:lnTo>
                    <a:pt x="240" y="31"/>
                  </a:lnTo>
                  <a:lnTo>
                    <a:pt x="228" y="24"/>
                  </a:lnTo>
                  <a:lnTo>
                    <a:pt x="216" y="16"/>
                  </a:lnTo>
                  <a:lnTo>
                    <a:pt x="205" y="10"/>
                  </a:lnTo>
                  <a:lnTo>
                    <a:pt x="190" y="4"/>
                  </a:lnTo>
                  <a:lnTo>
                    <a:pt x="176" y="2"/>
                  </a:lnTo>
                  <a:lnTo>
                    <a:pt x="161" y="0"/>
                  </a:lnTo>
                  <a:lnTo>
                    <a:pt x="148" y="0"/>
                  </a:lnTo>
                  <a:lnTo>
                    <a:pt x="117" y="2"/>
                  </a:lnTo>
                  <a:lnTo>
                    <a:pt x="91" y="10"/>
                  </a:lnTo>
                  <a:lnTo>
                    <a:pt x="66" y="24"/>
                  </a:lnTo>
                  <a:lnTo>
                    <a:pt x="44" y="43"/>
                  </a:lnTo>
                  <a:lnTo>
                    <a:pt x="24" y="64"/>
                  </a:lnTo>
                  <a:lnTo>
                    <a:pt x="10" y="91"/>
                  </a:lnTo>
                  <a:lnTo>
                    <a:pt x="2" y="117"/>
                  </a:lnTo>
                  <a:lnTo>
                    <a:pt x="0" y="148"/>
                  </a:lnTo>
                  <a:lnTo>
                    <a:pt x="0" y="161"/>
                  </a:lnTo>
                  <a:lnTo>
                    <a:pt x="2" y="176"/>
                  </a:lnTo>
                  <a:lnTo>
                    <a:pt x="4" y="190"/>
                  </a:lnTo>
                  <a:lnTo>
                    <a:pt x="10" y="204"/>
                  </a:lnTo>
                  <a:lnTo>
                    <a:pt x="16" y="216"/>
                  </a:lnTo>
                  <a:lnTo>
                    <a:pt x="24" y="228"/>
                  </a:lnTo>
                  <a:lnTo>
                    <a:pt x="33" y="240"/>
                  </a:lnTo>
                  <a:lnTo>
                    <a:pt x="44" y="252"/>
                  </a:lnTo>
                  <a:lnTo>
                    <a:pt x="66" y="270"/>
                  </a:lnTo>
                  <a:lnTo>
                    <a:pt x="91" y="284"/>
                  </a:lnTo>
                  <a:lnTo>
                    <a:pt x="103" y="289"/>
                  </a:lnTo>
                  <a:lnTo>
                    <a:pt x="117" y="292"/>
                  </a:lnTo>
                  <a:lnTo>
                    <a:pt x="132" y="294"/>
                  </a:lnTo>
                  <a:lnTo>
                    <a:pt x="148" y="295"/>
                  </a:lnTo>
                  <a:lnTo>
                    <a:pt x="161" y="294"/>
                  </a:lnTo>
                  <a:lnTo>
                    <a:pt x="176" y="292"/>
                  </a:lnTo>
                  <a:lnTo>
                    <a:pt x="190" y="289"/>
                  </a:lnTo>
                  <a:lnTo>
                    <a:pt x="205" y="284"/>
                  </a:lnTo>
                  <a:lnTo>
                    <a:pt x="216" y="277"/>
                  </a:lnTo>
                  <a:lnTo>
                    <a:pt x="228" y="270"/>
                  </a:lnTo>
                  <a:lnTo>
                    <a:pt x="240" y="261"/>
                  </a:lnTo>
                  <a:lnTo>
                    <a:pt x="252" y="252"/>
                  </a:lnTo>
                  <a:lnTo>
                    <a:pt x="261" y="240"/>
                  </a:lnTo>
                  <a:lnTo>
                    <a:pt x="271" y="228"/>
                  </a:lnTo>
                  <a:lnTo>
                    <a:pt x="277" y="216"/>
                  </a:lnTo>
                  <a:lnTo>
                    <a:pt x="284" y="204"/>
                  </a:lnTo>
                  <a:lnTo>
                    <a:pt x="289" y="190"/>
                  </a:lnTo>
                  <a:lnTo>
                    <a:pt x="292" y="176"/>
                  </a:lnTo>
                  <a:lnTo>
                    <a:pt x="294" y="161"/>
                  </a:lnTo>
                  <a:lnTo>
                    <a:pt x="296" y="148"/>
                  </a:lnTo>
                  <a:lnTo>
                    <a:pt x="294" y="132"/>
                  </a:lnTo>
                  <a:lnTo>
                    <a:pt x="292" y="117"/>
                  </a:lnTo>
                  <a:lnTo>
                    <a:pt x="289" y="103"/>
                  </a:lnTo>
                  <a:lnTo>
                    <a:pt x="284" y="91"/>
                  </a:lnTo>
                  <a:lnTo>
                    <a:pt x="271" y="64"/>
                  </a:lnTo>
                  <a:lnTo>
                    <a:pt x="252" y="43"/>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1" name="Freeform 399">
              <a:extLst>
                <a:ext uri="{FF2B5EF4-FFF2-40B4-BE49-F238E27FC236}">
                  <a16:creationId xmlns:a16="http://schemas.microsoft.com/office/drawing/2014/main" id="{E2039758-ABDB-2CA0-209E-792912AA23F6}"/>
                </a:ext>
              </a:extLst>
            </p:cNvPr>
            <p:cNvSpPr>
              <a:spLocks/>
            </p:cNvSpPr>
            <p:nvPr/>
          </p:nvSpPr>
          <p:spPr bwMode="auto">
            <a:xfrm>
              <a:off x="10095873" y="3771091"/>
              <a:ext cx="93663" cy="93662"/>
            </a:xfrm>
            <a:custGeom>
              <a:avLst/>
              <a:gdLst>
                <a:gd name="T0" fmla="*/ 253 w 296"/>
                <a:gd name="T1" fmla="*/ 43 h 295"/>
                <a:gd name="T2" fmla="*/ 240 w 296"/>
                <a:gd name="T3" fmla="*/ 31 h 295"/>
                <a:gd name="T4" fmla="*/ 229 w 296"/>
                <a:gd name="T5" fmla="*/ 24 h 295"/>
                <a:gd name="T6" fmla="*/ 216 w 296"/>
                <a:gd name="T7" fmla="*/ 16 h 295"/>
                <a:gd name="T8" fmla="*/ 205 w 296"/>
                <a:gd name="T9" fmla="*/ 10 h 295"/>
                <a:gd name="T10" fmla="*/ 190 w 296"/>
                <a:gd name="T11" fmla="*/ 4 h 295"/>
                <a:gd name="T12" fmla="*/ 177 w 296"/>
                <a:gd name="T13" fmla="*/ 2 h 295"/>
                <a:gd name="T14" fmla="*/ 162 w 296"/>
                <a:gd name="T15" fmla="*/ 0 h 295"/>
                <a:gd name="T16" fmla="*/ 148 w 296"/>
                <a:gd name="T17" fmla="*/ 0 h 295"/>
                <a:gd name="T18" fmla="*/ 118 w 296"/>
                <a:gd name="T19" fmla="*/ 2 h 295"/>
                <a:gd name="T20" fmla="*/ 91 w 296"/>
                <a:gd name="T21" fmla="*/ 10 h 295"/>
                <a:gd name="T22" fmla="*/ 66 w 296"/>
                <a:gd name="T23" fmla="*/ 24 h 295"/>
                <a:gd name="T24" fmla="*/ 45 w 296"/>
                <a:gd name="T25" fmla="*/ 43 h 295"/>
                <a:gd name="T26" fmla="*/ 24 w 296"/>
                <a:gd name="T27" fmla="*/ 64 h 295"/>
                <a:gd name="T28" fmla="*/ 11 w 296"/>
                <a:gd name="T29" fmla="*/ 91 h 295"/>
                <a:gd name="T30" fmla="*/ 3 w 296"/>
                <a:gd name="T31" fmla="*/ 117 h 295"/>
                <a:gd name="T32" fmla="*/ 0 w 296"/>
                <a:gd name="T33" fmla="*/ 148 h 295"/>
                <a:gd name="T34" fmla="*/ 0 w 296"/>
                <a:gd name="T35" fmla="*/ 161 h 295"/>
                <a:gd name="T36" fmla="*/ 3 w 296"/>
                <a:gd name="T37" fmla="*/ 176 h 295"/>
                <a:gd name="T38" fmla="*/ 5 w 296"/>
                <a:gd name="T39" fmla="*/ 190 h 295"/>
                <a:gd name="T40" fmla="*/ 11 w 296"/>
                <a:gd name="T41" fmla="*/ 204 h 295"/>
                <a:gd name="T42" fmla="*/ 16 w 296"/>
                <a:gd name="T43" fmla="*/ 216 h 295"/>
                <a:gd name="T44" fmla="*/ 24 w 296"/>
                <a:gd name="T45" fmla="*/ 228 h 295"/>
                <a:gd name="T46" fmla="*/ 33 w 296"/>
                <a:gd name="T47" fmla="*/ 240 h 295"/>
                <a:gd name="T48" fmla="*/ 45 w 296"/>
                <a:gd name="T49" fmla="*/ 252 h 295"/>
                <a:gd name="T50" fmla="*/ 66 w 296"/>
                <a:gd name="T51" fmla="*/ 270 h 295"/>
                <a:gd name="T52" fmla="*/ 91 w 296"/>
                <a:gd name="T53" fmla="*/ 284 h 295"/>
                <a:gd name="T54" fmla="*/ 104 w 296"/>
                <a:gd name="T55" fmla="*/ 289 h 295"/>
                <a:gd name="T56" fmla="*/ 118 w 296"/>
                <a:gd name="T57" fmla="*/ 292 h 295"/>
                <a:gd name="T58" fmla="*/ 132 w 296"/>
                <a:gd name="T59" fmla="*/ 294 h 295"/>
                <a:gd name="T60" fmla="*/ 148 w 296"/>
                <a:gd name="T61" fmla="*/ 295 h 295"/>
                <a:gd name="T62" fmla="*/ 162 w 296"/>
                <a:gd name="T63" fmla="*/ 294 h 295"/>
                <a:gd name="T64" fmla="*/ 177 w 296"/>
                <a:gd name="T65" fmla="*/ 292 h 295"/>
                <a:gd name="T66" fmla="*/ 190 w 296"/>
                <a:gd name="T67" fmla="*/ 289 h 295"/>
                <a:gd name="T68" fmla="*/ 205 w 296"/>
                <a:gd name="T69" fmla="*/ 284 h 295"/>
                <a:gd name="T70" fmla="*/ 216 w 296"/>
                <a:gd name="T71" fmla="*/ 277 h 295"/>
                <a:gd name="T72" fmla="*/ 229 w 296"/>
                <a:gd name="T73" fmla="*/ 270 h 295"/>
                <a:gd name="T74" fmla="*/ 240 w 296"/>
                <a:gd name="T75" fmla="*/ 261 h 295"/>
                <a:gd name="T76" fmla="*/ 253 w 296"/>
                <a:gd name="T77" fmla="*/ 252 h 295"/>
                <a:gd name="T78" fmla="*/ 262 w 296"/>
                <a:gd name="T79" fmla="*/ 240 h 295"/>
                <a:gd name="T80" fmla="*/ 271 w 296"/>
                <a:gd name="T81" fmla="*/ 228 h 295"/>
                <a:gd name="T82" fmla="*/ 278 w 296"/>
                <a:gd name="T83" fmla="*/ 216 h 295"/>
                <a:gd name="T84" fmla="*/ 285 w 296"/>
                <a:gd name="T85" fmla="*/ 204 h 295"/>
                <a:gd name="T86" fmla="*/ 289 w 296"/>
                <a:gd name="T87" fmla="*/ 190 h 295"/>
                <a:gd name="T88" fmla="*/ 293 w 296"/>
                <a:gd name="T89" fmla="*/ 176 h 295"/>
                <a:gd name="T90" fmla="*/ 295 w 296"/>
                <a:gd name="T91" fmla="*/ 161 h 295"/>
                <a:gd name="T92" fmla="*/ 296 w 296"/>
                <a:gd name="T93" fmla="*/ 148 h 295"/>
                <a:gd name="T94" fmla="*/ 295 w 296"/>
                <a:gd name="T95" fmla="*/ 132 h 295"/>
                <a:gd name="T96" fmla="*/ 293 w 296"/>
                <a:gd name="T97" fmla="*/ 117 h 295"/>
                <a:gd name="T98" fmla="*/ 289 w 296"/>
                <a:gd name="T99" fmla="*/ 103 h 295"/>
                <a:gd name="T100" fmla="*/ 285 w 296"/>
                <a:gd name="T101" fmla="*/ 91 h 295"/>
                <a:gd name="T102" fmla="*/ 271 w 296"/>
                <a:gd name="T103" fmla="*/ 64 h 295"/>
                <a:gd name="T104" fmla="*/ 253 w 296"/>
                <a:gd name="T105" fmla="*/ 4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5">
                  <a:moveTo>
                    <a:pt x="253" y="43"/>
                  </a:moveTo>
                  <a:lnTo>
                    <a:pt x="240" y="31"/>
                  </a:lnTo>
                  <a:lnTo>
                    <a:pt x="229" y="24"/>
                  </a:lnTo>
                  <a:lnTo>
                    <a:pt x="216" y="16"/>
                  </a:lnTo>
                  <a:lnTo>
                    <a:pt x="205" y="10"/>
                  </a:lnTo>
                  <a:lnTo>
                    <a:pt x="190" y="4"/>
                  </a:lnTo>
                  <a:lnTo>
                    <a:pt x="177" y="2"/>
                  </a:lnTo>
                  <a:lnTo>
                    <a:pt x="162" y="0"/>
                  </a:lnTo>
                  <a:lnTo>
                    <a:pt x="148" y="0"/>
                  </a:lnTo>
                  <a:lnTo>
                    <a:pt x="118" y="2"/>
                  </a:lnTo>
                  <a:lnTo>
                    <a:pt x="91" y="10"/>
                  </a:lnTo>
                  <a:lnTo>
                    <a:pt x="66" y="24"/>
                  </a:lnTo>
                  <a:lnTo>
                    <a:pt x="45" y="43"/>
                  </a:lnTo>
                  <a:lnTo>
                    <a:pt x="24" y="64"/>
                  </a:lnTo>
                  <a:lnTo>
                    <a:pt x="11" y="91"/>
                  </a:lnTo>
                  <a:lnTo>
                    <a:pt x="3" y="117"/>
                  </a:lnTo>
                  <a:lnTo>
                    <a:pt x="0" y="148"/>
                  </a:lnTo>
                  <a:lnTo>
                    <a:pt x="0" y="161"/>
                  </a:lnTo>
                  <a:lnTo>
                    <a:pt x="3" y="176"/>
                  </a:lnTo>
                  <a:lnTo>
                    <a:pt x="5" y="190"/>
                  </a:lnTo>
                  <a:lnTo>
                    <a:pt x="11" y="204"/>
                  </a:lnTo>
                  <a:lnTo>
                    <a:pt x="16" y="216"/>
                  </a:lnTo>
                  <a:lnTo>
                    <a:pt x="24" y="228"/>
                  </a:lnTo>
                  <a:lnTo>
                    <a:pt x="33" y="240"/>
                  </a:lnTo>
                  <a:lnTo>
                    <a:pt x="45" y="252"/>
                  </a:lnTo>
                  <a:lnTo>
                    <a:pt x="66" y="270"/>
                  </a:lnTo>
                  <a:lnTo>
                    <a:pt x="91" y="284"/>
                  </a:lnTo>
                  <a:lnTo>
                    <a:pt x="104" y="289"/>
                  </a:lnTo>
                  <a:lnTo>
                    <a:pt x="118" y="292"/>
                  </a:lnTo>
                  <a:lnTo>
                    <a:pt x="132" y="294"/>
                  </a:lnTo>
                  <a:lnTo>
                    <a:pt x="148" y="295"/>
                  </a:lnTo>
                  <a:lnTo>
                    <a:pt x="162" y="294"/>
                  </a:lnTo>
                  <a:lnTo>
                    <a:pt x="177" y="292"/>
                  </a:lnTo>
                  <a:lnTo>
                    <a:pt x="190" y="289"/>
                  </a:lnTo>
                  <a:lnTo>
                    <a:pt x="205" y="284"/>
                  </a:lnTo>
                  <a:lnTo>
                    <a:pt x="216" y="277"/>
                  </a:lnTo>
                  <a:lnTo>
                    <a:pt x="229" y="270"/>
                  </a:lnTo>
                  <a:lnTo>
                    <a:pt x="240" y="261"/>
                  </a:lnTo>
                  <a:lnTo>
                    <a:pt x="253" y="252"/>
                  </a:lnTo>
                  <a:lnTo>
                    <a:pt x="262" y="240"/>
                  </a:lnTo>
                  <a:lnTo>
                    <a:pt x="271" y="228"/>
                  </a:lnTo>
                  <a:lnTo>
                    <a:pt x="278" y="216"/>
                  </a:lnTo>
                  <a:lnTo>
                    <a:pt x="285" y="204"/>
                  </a:lnTo>
                  <a:lnTo>
                    <a:pt x="289" y="190"/>
                  </a:lnTo>
                  <a:lnTo>
                    <a:pt x="293" y="176"/>
                  </a:lnTo>
                  <a:lnTo>
                    <a:pt x="295" y="161"/>
                  </a:lnTo>
                  <a:lnTo>
                    <a:pt x="296" y="148"/>
                  </a:lnTo>
                  <a:lnTo>
                    <a:pt x="295" y="132"/>
                  </a:lnTo>
                  <a:lnTo>
                    <a:pt x="293" y="117"/>
                  </a:lnTo>
                  <a:lnTo>
                    <a:pt x="289" y="103"/>
                  </a:lnTo>
                  <a:lnTo>
                    <a:pt x="285" y="91"/>
                  </a:lnTo>
                  <a:lnTo>
                    <a:pt x="271" y="64"/>
                  </a:lnTo>
                  <a:lnTo>
                    <a:pt x="253" y="43"/>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2" name="Freeform 400">
              <a:extLst>
                <a:ext uri="{FF2B5EF4-FFF2-40B4-BE49-F238E27FC236}">
                  <a16:creationId xmlns:a16="http://schemas.microsoft.com/office/drawing/2014/main" id="{B2E4F331-615C-C925-FF6B-DCFAF691BB8A}"/>
                </a:ext>
              </a:extLst>
            </p:cNvPr>
            <p:cNvSpPr>
              <a:spLocks/>
            </p:cNvSpPr>
            <p:nvPr/>
          </p:nvSpPr>
          <p:spPr bwMode="auto">
            <a:xfrm>
              <a:off x="10578473" y="3755216"/>
              <a:ext cx="93663" cy="93662"/>
            </a:xfrm>
            <a:custGeom>
              <a:avLst/>
              <a:gdLst>
                <a:gd name="T0" fmla="*/ 252 w 295"/>
                <a:gd name="T1" fmla="*/ 43 h 296"/>
                <a:gd name="T2" fmla="*/ 240 w 295"/>
                <a:gd name="T3" fmla="*/ 32 h 296"/>
                <a:gd name="T4" fmla="*/ 228 w 295"/>
                <a:gd name="T5" fmla="*/ 24 h 296"/>
                <a:gd name="T6" fmla="*/ 216 w 295"/>
                <a:gd name="T7" fmla="*/ 16 h 296"/>
                <a:gd name="T8" fmla="*/ 204 w 295"/>
                <a:gd name="T9" fmla="*/ 10 h 296"/>
                <a:gd name="T10" fmla="*/ 190 w 295"/>
                <a:gd name="T11" fmla="*/ 5 h 296"/>
                <a:gd name="T12" fmla="*/ 176 w 295"/>
                <a:gd name="T13" fmla="*/ 2 h 296"/>
                <a:gd name="T14" fmla="*/ 161 w 295"/>
                <a:gd name="T15" fmla="*/ 0 h 296"/>
                <a:gd name="T16" fmla="*/ 148 w 295"/>
                <a:gd name="T17" fmla="*/ 0 h 296"/>
                <a:gd name="T18" fmla="*/ 117 w 295"/>
                <a:gd name="T19" fmla="*/ 2 h 296"/>
                <a:gd name="T20" fmla="*/ 91 w 295"/>
                <a:gd name="T21" fmla="*/ 10 h 296"/>
                <a:gd name="T22" fmla="*/ 66 w 295"/>
                <a:gd name="T23" fmla="*/ 24 h 296"/>
                <a:gd name="T24" fmla="*/ 44 w 295"/>
                <a:gd name="T25" fmla="*/ 43 h 296"/>
                <a:gd name="T26" fmla="*/ 24 w 295"/>
                <a:gd name="T27" fmla="*/ 65 h 296"/>
                <a:gd name="T28" fmla="*/ 10 w 295"/>
                <a:gd name="T29" fmla="*/ 91 h 296"/>
                <a:gd name="T30" fmla="*/ 2 w 295"/>
                <a:gd name="T31" fmla="*/ 117 h 296"/>
                <a:gd name="T32" fmla="*/ 0 w 295"/>
                <a:gd name="T33" fmla="*/ 148 h 296"/>
                <a:gd name="T34" fmla="*/ 0 w 295"/>
                <a:gd name="T35" fmla="*/ 162 h 296"/>
                <a:gd name="T36" fmla="*/ 2 w 295"/>
                <a:gd name="T37" fmla="*/ 176 h 296"/>
                <a:gd name="T38" fmla="*/ 4 w 295"/>
                <a:gd name="T39" fmla="*/ 190 h 296"/>
                <a:gd name="T40" fmla="*/ 10 w 295"/>
                <a:gd name="T41" fmla="*/ 205 h 296"/>
                <a:gd name="T42" fmla="*/ 16 w 295"/>
                <a:gd name="T43" fmla="*/ 216 h 296"/>
                <a:gd name="T44" fmla="*/ 24 w 295"/>
                <a:gd name="T45" fmla="*/ 229 h 296"/>
                <a:gd name="T46" fmla="*/ 33 w 295"/>
                <a:gd name="T47" fmla="*/ 240 h 296"/>
                <a:gd name="T48" fmla="*/ 44 w 295"/>
                <a:gd name="T49" fmla="*/ 253 h 296"/>
                <a:gd name="T50" fmla="*/ 66 w 295"/>
                <a:gd name="T51" fmla="*/ 271 h 296"/>
                <a:gd name="T52" fmla="*/ 91 w 295"/>
                <a:gd name="T53" fmla="*/ 284 h 296"/>
                <a:gd name="T54" fmla="*/ 103 w 295"/>
                <a:gd name="T55" fmla="*/ 289 h 296"/>
                <a:gd name="T56" fmla="*/ 117 w 295"/>
                <a:gd name="T57" fmla="*/ 292 h 296"/>
                <a:gd name="T58" fmla="*/ 132 w 295"/>
                <a:gd name="T59" fmla="*/ 295 h 296"/>
                <a:gd name="T60" fmla="*/ 148 w 295"/>
                <a:gd name="T61" fmla="*/ 296 h 296"/>
                <a:gd name="T62" fmla="*/ 161 w 295"/>
                <a:gd name="T63" fmla="*/ 295 h 296"/>
                <a:gd name="T64" fmla="*/ 176 w 295"/>
                <a:gd name="T65" fmla="*/ 292 h 296"/>
                <a:gd name="T66" fmla="*/ 190 w 295"/>
                <a:gd name="T67" fmla="*/ 289 h 296"/>
                <a:gd name="T68" fmla="*/ 204 w 295"/>
                <a:gd name="T69" fmla="*/ 284 h 296"/>
                <a:gd name="T70" fmla="*/ 216 w 295"/>
                <a:gd name="T71" fmla="*/ 278 h 296"/>
                <a:gd name="T72" fmla="*/ 228 w 295"/>
                <a:gd name="T73" fmla="*/ 271 h 296"/>
                <a:gd name="T74" fmla="*/ 240 w 295"/>
                <a:gd name="T75" fmla="*/ 262 h 296"/>
                <a:gd name="T76" fmla="*/ 252 w 295"/>
                <a:gd name="T77" fmla="*/ 253 h 296"/>
                <a:gd name="T78" fmla="*/ 261 w 295"/>
                <a:gd name="T79" fmla="*/ 240 h 296"/>
                <a:gd name="T80" fmla="*/ 270 w 295"/>
                <a:gd name="T81" fmla="*/ 229 h 296"/>
                <a:gd name="T82" fmla="*/ 277 w 295"/>
                <a:gd name="T83" fmla="*/ 216 h 296"/>
                <a:gd name="T84" fmla="*/ 284 w 295"/>
                <a:gd name="T85" fmla="*/ 205 h 296"/>
                <a:gd name="T86" fmla="*/ 289 w 295"/>
                <a:gd name="T87" fmla="*/ 190 h 296"/>
                <a:gd name="T88" fmla="*/ 292 w 295"/>
                <a:gd name="T89" fmla="*/ 176 h 296"/>
                <a:gd name="T90" fmla="*/ 294 w 295"/>
                <a:gd name="T91" fmla="*/ 162 h 296"/>
                <a:gd name="T92" fmla="*/ 295 w 295"/>
                <a:gd name="T93" fmla="*/ 148 h 296"/>
                <a:gd name="T94" fmla="*/ 294 w 295"/>
                <a:gd name="T95" fmla="*/ 132 h 296"/>
                <a:gd name="T96" fmla="*/ 292 w 295"/>
                <a:gd name="T97" fmla="*/ 117 h 296"/>
                <a:gd name="T98" fmla="*/ 289 w 295"/>
                <a:gd name="T99" fmla="*/ 104 h 296"/>
                <a:gd name="T100" fmla="*/ 284 w 295"/>
                <a:gd name="T101" fmla="*/ 91 h 296"/>
                <a:gd name="T102" fmla="*/ 270 w 295"/>
                <a:gd name="T103" fmla="*/ 65 h 296"/>
                <a:gd name="T104" fmla="*/ 252 w 295"/>
                <a:gd name="T105"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52" y="43"/>
                  </a:moveTo>
                  <a:lnTo>
                    <a:pt x="240" y="32"/>
                  </a:lnTo>
                  <a:lnTo>
                    <a:pt x="228" y="24"/>
                  </a:lnTo>
                  <a:lnTo>
                    <a:pt x="216" y="16"/>
                  </a:lnTo>
                  <a:lnTo>
                    <a:pt x="204" y="10"/>
                  </a:lnTo>
                  <a:lnTo>
                    <a:pt x="190" y="5"/>
                  </a:lnTo>
                  <a:lnTo>
                    <a:pt x="176" y="2"/>
                  </a:lnTo>
                  <a:lnTo>
                    <a:pt x="161" y="0"/>
                  </a:lnTo>
                  <a:lnTo>
                    <a:pt x="148" y="0"/>
                  </a:lnTo>
                  <a:lnTo>
                    <a:pt x="117" y="2"/>
                  </a:lnTo>
                  <a:lnTo>
                    <a:pt x="91" y="10"/>
                  </a:lnTo>
                  <a:lnTo>
                    <a:pt x="66" y="24"/>
                  </a:lnTo>
                  <a:lnTo>
                    <a:pt x="44" y="43"/>
                  </a:lnTo>
                  <a:lnTo>
                    <a:pt x="24" y="65"/>
                  </a:lnTo>
                  <a:lnTo>
                    <a:pt x="10" y="91"/>
                  </a:lnTo>
                  <a:lnTo>
                    <a:pt x="2" y="117"/>
                  </a:lnTo>
                  <a:lnTo>
                    <a:pt x="0" y="148"/>
                  </a:lnTo>
                  <a:lnTo>
                    <a:pt x="0" y="162"/>
                  </a:lnTo>
                  <a:lnTo>
                    <a:pt x="2" y="176"/>
                  </a:lnTo>
                  <a:lnTo>
                    <a:pt x="4" y="190"/>
                  </a:lnTo>
                  <a:lnTo>
                    <a:pt x="10" y="205"/>
                  </a:lnTo>
                  <a:lnTo>
                    <a:pt x="16" y="216"/>
                  </a:lnTo>
                  <a:lnTo>
                    <a:pt x="24" y="229"/>
                  </a:lnTo>
                  <a:lnTo>
                    <a:pt x="33" y="240"/>
                  </a:lnTo>
                  <a:lnTo>
                    <a:pt x="44" y="253"/>
                  </a:lnTo>
                  <a:lnTo>
                    <a:pt x="66" y="271"/>
                  </a:lnTo>
                  <a:lnTo>
                    <a:pt x="91" y="284"/>
                  </a:lnTo>
                  <a:lnTo>
                    <a:pt x="103" y="289"/>
                  </a:lnTo>
                  <a:lnTo>
                    <a:pt x="117" y="292"/>
                  </a:lnTo>
                  <a:lnTo>
                    <a:pt x="132" y="295"/>
                  </a:lnTo>
                  <a:lnTo>
                    <a:pt x="148" y="296"/>
                  </a:lnTo>
                  <a:lnTo>
                    <a:pt x="161" y="295"/>
                  </a:lnTo>
                  <a:lnTo>
                    <a:pt x="176" y="292"/>
                  </a:lnTo>
                  <a:lnTo>
                    <a:pt x="190" y="289"/>
                  </a:lnTo>
                  <a:lnTo>
                    <a:pt x="204" y="284"/>
                  </a:lnTo>
                  <a:lnTo>
                    <a:pt x="216" y="278"/>
                  </a:lnTo>
                  <a:lnTo>
                    <a:pt x="228" y="271"/>
                  </a:lnTo>
                  <a:lnTo>
                    <a:pt x="240" y="262"/>
                  </a:lnTo>
                  <a:lnTo>
                    <a:pt x="252" y="253"/>
                  </a:lnTo>
                  <a:lnTo>
                    <a:pt x="261" y="240"/>
                  </a:lnTo>
                  <a:lnTo>
                    <a:pt x="270" y="229"/>
                  </a:lnTo>
                  <a:lnTo>
                    <a:pt x="277" y="216"/>
                  </a:lnTo>
                  <a:lnTo>
                    <a:pt x="284" y="205"/>
                  </a:lnTo>
                  <a:lnTo>
                    <a:pt x="289" y="190"/>
                  </a:lnTo>
                  <a:lnTo>
                    <a:pt x="292" y="176"/>
                  </a:lnTo>
                  <a:lnTo>
                    <a:pt x="294" y="162"/>
                  </a:lnTo>
                  <a:lnTo>
                    <a:pt x="295" y="148"/>
                  </a:lnTo>
                  <a:lnTo>
                    <a:pt x="294" y="132"/>
                  </a:lnTo>
                  <a:lnTo>
                    <a:pt x="292" y="117"/>
                  </a:lnTo>
                  <a:lnTo>
                    <a:pt x="289" y="104"/>
                  </a:lnTo>
                  <a:lnTo>
                    <a:pt x="284" y="91"/>
                  </a:lnTo>
                  <a:lnTo>
                    <a:pt x="270" y="65"/>
                  </a:lnTo>
                  <a:lnTo>
                    <a:pt x="252" y="43"/>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3" name="Freeform 401">
              <a:extLst>
                <a:ext uri="{FF2B5EF4-FFF2-40B4-BE49-F238E27FC236}">
                  <a16:creationId xmlns:a16="http://schemas.microsoft.com/office/drawing/2014/main" id="{9B6749B3-3115-A550-75C7-7EE967DD5936}"/>
                </a:ext>
              </a:extLst>
            </p:cNvPr>
            <p:cNvSpPr>
              <a:spLocks/>
            </p:cNvSpPr>
            <p:nvPr/>
          </p:nvSpPr>
          <p:spPr bwMode="auto">
            <a:xfrm>
              <a:off x="10337173" y="3707591"/>
              <a:ext cx="93663" cy="95250"/>
            </a:xfrm>
            <a:custGeom>
              <a:avLst/>
              <a:gdLst>
                <a:gd name="T0" fmla="*/ 253 w 296"/>
                <a:gd name="T1" fmla="*/ 43 h 296"/>
                <a:gd name="T2" fmla="*/ 240 w 296"/>
                <a:gd name="T3" fmla="*/ 32 h 296"/>
                <a:gd name="T4" fmla="*/ 229 w 296"/>
                <a:gd name="T5" fmla="*/ 24 h 296"/>
                <a:gd name="T6" fmla="*/ 216 w 296"/>
                <a:gd name="T7" fmla="*/ 16 h 296"/>
                <a:gd name="T8" fmla="*/ 205 w 296"/>
                <a:gd name="T9" fmla="*/ 10 h 296"/>
                <a:gd name="T10" fmla="*/ 190 w 296"/>
                <a:gd name="T11" fmla="*/ 4 h 296"/>
                <a:gd name="T12" fmla="*/ 176 w 296"/>
                <a:gd name="T13" fmla="*/ 2 h 296"/>
                <a:gd name="T14" fmla="*/ 162 w 296"/>
                <a:gd name="T15" fmla="*/ 0 h 296"/>
                <a:gd name="T16" fmla="*/ 148 w 296"/>
                <a:gd name="T17" fmla="*/ 0 h 296"/>
                <a:gd name="T18" fmla="*/ 117 w 296"/>
                <a:gd name="T19" fmla="*/ 2 h 296"/>
                <a:gd name="T20" fmla="*/ 91 w 296"/>
                <a:gd name="T21" fmla="*/ 10 h 296"/>
                <a:gd name="T22" fmla="*/ 66 w 296"/>
                <a:gd name="T23" fmla="*/ 24 h 296"/>
                <a:gd name="T24" fmla="*/ 44 w 296"/>
                <a:gd name="T25" fmla="*/ 43 h 296"/>
                <a:gd name="T26" fmla="*/ 24 w 296"/>
                <a:gd name="T27" fmla="*/ 65 h 296"/>
                <a:gd name="T28" fmla="*/ 10 w 296"/>
                <a:gd name="T29" fmla="*/ 91 h 296"/>
                <a:gd name="T30" fmla="*/ 2 w 296"/>
                <a:gd name="T31" fmla="*/ 117 h 296"/>
                <a:gd name="T32" fmla="*/ 0 w 296"/>
                <a:gd name="T33" fmla="*/ 148 h 296"/>
                <a:gd name="T34" fmla="*/ 0 w 296"/>
                <a:gd name="T35" fmla="*/ 162 h 296"/>
                <a:gd name="T36" fmla="*/ 2 w 296"/>
                <a:gd name="T37" fmla="*/ 176 h 296"/>
                <a:gd name="T38" fmla="*/ 5 w 296"/>
                <a:gd name="T39" fmla="*/ 190 h 296"/>
                <a:gd name="T40" fmla="*/ 10 w 296"/>
                <a:gd name="T41" fmla="*/ 205 h 296"/>
                <a:gd name="T42" fmla="*/ 16 w 296"/>
                <a:gd name="T43" fmla="*/ 216 h 296"/>
                <a:gd name="T44" fmla="*/ 24 w 296"/>
                <a:gd name="T45" fmla="*/ 229 h 296"/>
                <a:gd name="T46" fmla="*/ 33 w 296"/>
                <a:gd name="T47" fmla="*/ 240 h 296"/>
                <a:gd name="T48" fmla="*/ 44 w 296"/>
                <a:gd name="T49" fmla="*/ 253 h 296"/>
                <a:gd name="T50" fmla="*/ 66 w 296"/>
                <a:gd name="T51" fmla="*/ 271 h 296"/>
                <a:gd name="T52" fmla="*/ 91 w 296"/>
                <a:gd name="T53" fmla="*/ 284 h 296"/>
                <a:gd name="T54" fmla="*/ 104 w 296"/>
                <a:gd name="T55" fmla="*/ 289 h 296"/>
                <a:gd name="T56" fmla="*/ 117 w 296"/>
                <a:gd name="T57" fmla="*/ 292 h 296"/>
                <a:gd name="T58" fmla="*/ 132 w 296"/>
                <a:gd name="T59" fmla="*/ 295 h 296"/>
                <a:gd name="T60" fmla="*/ 148 w 296"/>
                <a:gd name="T61" fmla="*/ 296 h 296"/>
                <a:gd name="T62" fmla="*/ 162 w 296"/>
                <a:gd name="T63" fmla="*/ 295 h 296"/>
                <a:gd name="T64" fmla="*/ 176 w 296"/>
                <a:gd name="T65" fmla="*/ 292 h 296"/>
                <a:gd name="T66" fmla="*/ 190 w 296"/>
                <a:gd name="T67" fmla="*/ 289 h 296"/>
                <a:gd name="T68" fmla="*/ 205 w 296"/>
                <a:gd name="T69" fmla="*/ 284 h 296"/>
                <a:gd name="T70" fmla="*/ 216 w 296"/>
                <a:gd name="T71" fmla="*/ 278 h 296"/>
                <a:gd name="T72" fmla="*/ 229 w 296"/>
                <a:gd name="T73" fmla="*/ 271 h 296"/>
                <a:gd name="T74" fmla="*/ 240 w 296"/>
                <a:gd name="T75" fmla="*/ 262 h 296"/>
                <a:gd name="T76" fmla="*/ 253 w 296"/>
                <a:gd name="T77" fmla="*/ 253 h 296"/>
                <a:gd name="T78" fmla="*/ 262 w 296"/>
                <a:gd name="T79" fmla="*/ 240 h 296"/>
                <a:gd name="T80" fmla="*/ 271 w 296"/>
                <a:gd name="T81" fmla="*/ 229 h 296"/>
                <a:gd name="T82" fmla="*/ 278 w 296"/>
                <a:gd name="T83" fmla="*/ 216 h 296"/>
                <a:gd name="T84" fmla="*/ 284 w 296"/>
                <a:gd name="T85" fmla="*/ 205 h 296"/>
                <a:gd name="T86" fmla="*/ 289 w 296"/>
                <a:gd name="T87" fmla="*/ 190 h 296"/>
                <a:gd name="T88" fmla="*/ 292 w 296"/>
                <a:gd name="T89" fmla="*/ 176 h 296"/>
                <a:gd name="T90" fmla="*/ 295 w 296"/>
                <a:gd name="T91" fmla="*/ 162 h 296"/>
                <a:gd name="T92" fmla="*/ 296 w 296"/>
                <a:gd name="T93" fmla="*/ 148 h 296"/>
                <a:gd name="T94" fmla="*/ 295 w 296"/>
                <a:gd name="T95" fmla="*/ 132 h 296"/>
                <a:gd name="T96" fmla="*/ 292 w 296"/>
                <a:gd name="T97" fmla="*/ 117 h 296"/>
                <a:gd name="T98" fmla="*/ 289 w 296"/>
                <a:gd name="T99" fmla="*/ 103 h 296"/>
                <a:gd name="T100" fmla="*/ 284 w 296"/>
                <a:gd name="T101" fmla="*/ 91 h 296"/>
                <a:gd name="T102" fmla="*/ 271 w 296"/>
                <a:gd name="T103" fmla="*/ 65 h 296"/>
                <a:gd name="T104" fmla="*/ 253 w 296"/>
                <a:gd name="T105"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53" y="43"/>
                  </a:moveTo>
                  <a:lnTo>
                    <a:pt x="240" y="32"/>
                  </a:lnTo>
                  <a:lnTo>
                    <a:pt x="229" y="24"/>
                  </a:lnTo>
                  <a:lnTo>
                    <a:pt x="216" y="16"/>
                  </a:lnTo>
                  <a:lnTo>
                    <a:pt x="205" y="10"/>
                  </a:lnTo>
                  <a:lnTo>
                    <a:pt x="190" y="4"/>
                  </a:lnTo>
                  <a:lnTo>
                    <a:pt x="176" y="2"/>
                  </a:lnTo>
                  <a:lnTo>
                    <a:pt x="162" y="0"/>
                  </a:lnTo>
                  <a:lnTo>
                    <a:pt x="148" y="0"/>
                  </a:lnTo>
                  <a:lnTo>
                    <a:pt x="117" y="2"/>
                  </a:lnTo>
                  <a:lnTo>
                    <a:pt x="91" y="10"/>
                  </a:lnTo>
                  <a:lnTo>
                    <a:pt x="66" y="24"/>
                  </a:lnTo>
                  <a:lnTo>
                    <a:pt x="44" y="43"/>
                  </a:lnTo>
                  <a:lnTo>
                    <a:pt x="24" y="65"/>
                  </a:lnTo>
                  <a:lnTo>
                    <a:pt x="10" y="91"/>
                  </a:lnTo>
                  <a:lnTo>
                    <a:pt x="2" y="117"/>
                  </a:lnTo>
                  <a:lnTo>
                    <a:pt x="0" y="148"/>
                  </a:lnTo>
                  <a:lnTo>
                    <a:pt x="0" y="162"/>
                  </a:lnTo>
                  <a:lnTo>
                    <a:pt x="2" y="176"/>
                  </a:lnTo>
                  <a:lnTo>
                    <a:pt x="5" y="190"/>
                  </a:lnTo>
                  <a:lnTo>
                    <a:pt x="10" y="205"/>
                  </a:lnTo>
                  <a:lnTo>
                    <a:pt x="16" y="216"/>
                  </a:lnTo>
                  <a:lnTo>
                    <a:pt x="24" y="229"/>
                  </a:lnTo>
                  <a:lnTo>
                    <a:pt x="33" y="240"/>
                  </a:lnTo>
                  <a:lnTo>
                    <a:pt x="44" y="253"/>
                  </a:lnTo>
                  <a:lnTo>
                    <a:pt x="66" y="271"/>
                  </a:lnTo>
                  <a:lnTo>
                    <a:pt x="91" y="284"/>
                  </a:lnTo>
                  <a:lnTo>
                    <a:pt x="104" y="289"/>
                  </a:lnTo>
                  <a:lnTo>
                    <a:pt x="117" y="292"/>
                  </a:lnTo>
                  <a:lnTo>
                    <a:pt x="132" y="295"/>
                  </a:lnTo>
                  <a:lnTo>
                    <a:pt x="148" y="296"/>
                  </a:lnTo>
                  <a:lnTo>
                    <a:pt x="162" y="295"/>
                  </a:lnTo>
                  <a:lnTo>
                    <a:pt x="176" y="292"/>
                  </a:lnTo>
                  <a:lnTo>
                    <a:pt x="190" y="289"/>
                  </a:lnTo>
                  <a:lnTo>
                    <a:pt x="205" y="284"/>
                  </a:lnTo>
                  <a:lnTo>
                    <a:pt x="216" y="278"/>
                  </a:lnTo>
                  <a:lnTo>
                    <a:pt x="229" y="271"/>
                  </a:lnTo>
                  <a:lnTo>
                    <a:pt x="240" y="262"/>
                  </a:lnTo>
                  <a:lnTo>
                    <a:pt x="253" y="253"/>
                  </a:lnTo>
                  <a:lnTo>
                    <a:pt x="262" y="240"/>
                  </a:lnTo>
                  <a:lnTo>
                    <a:pt x="271" y="229"/>
                  </a:lnTo>
                  <a:lnTo>
                    <a:pt x="278" y="216"/>
                  </a:lnTo>
                  <a:lnTo>
                    <a:pt x="284" y="205"/>
                  </a:lnTo>
                  <a:lnTo>
                    <a:pt x="289" y="190"/>
                  </a:lnTo>
                  <a:lnTo>
                    <a:pt x="292" y="176"/>
                  </a:lnTo>
                  <a:lnTo>
                    <a:pt x="295" y="162"/>
                  </a:lnTo>
                  <a:lnTo>
                    <a:pt x="296" y="148"/>
                  </a:lnTo>
                  <a:lnTo>
                    <a:pt x="295" y="132"/>
                  </a:lnTo>
                  <a:lnTo>
                    <a:pt x="292" y="117"/>
                  </a:lnTo>
                  <a:lnTo>
                    <a:pt x="289" y="103"/>
                  </a:lnTo>
                  <a:lnTo>
                    <a:pt x="284" y="91"/>
                  </a:lnTo>
                  <a:lnTo>
                    <a:pt x="271" y="65"/>
                  </a:lnTo>
                  <a:lnTo>
                    <a:pt x="253" y="43"/>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4" name="Freeform 402">
              <a:extLst>
                <a:ext uri="{FF2B5EF4-FFF2-40B4-BE49-F238E27FC236}">
                  <a16:creationId xmlns:a16="http://schemas.microsoft.com/office/drawing/2014/main" id="{59B05536-0B1A-8AF9-9909-AC257BFAB92A}"/>
                </a:ext>
              </a:extLst>
            </p:cNvPr>
            <p:cNvSpPr>
              <a:spLocks/>
            </p:cNvSpPr>
            <p:nvPr/>
          </p:nvSpPr>
          <p:spPr bwMode="auto">
            <a:xfrm>
              <a:off x="10826123" y="3672666"/>
              <a:ext cx="93663" cy="93662"/>
            </a:xfrm>
            <a:custGeom>
              <a:avLst/>
              <a:gdLst>
                <a:gd name="T0" fmla="*/ 253 w 296"/>
                <a:gd name="T1" fmla="*/ 43 h 295"/>
                <a:gd name="T2" fmla="*/ 240 w 296"/>
                <a:gd name="T3" fmla="*/ 31 h 295"/>
                <a:gd name="T4" fmla="*/ 229 w 296"/>
                <a:gd name="T5" fmla="*/ 23 h 295"/>
                <a:gd name="T6" fmla="*/ 216 w 296"/>
                <a:gd name="T7" fmla="*/ 15 h 295"/>
                <a:gd name="T8" fmla="*/ 205 w 296"/>
                <a:gd name="T9" fmla="*/ 10 h 295"/>
                <a:gd name="T10" fmla="*/ 190 w 296"/>
                <a:gd name="T11" fmla="*/ 4 h 295"/>
                <a:gd name="T12" fmla="*/ 177 w 296"/>
                <a:gd name="T13" fmla="*/ 2 h 295"/>
                <a:gd name="T14" fmla="*/ 162 w 296"/>
                <a:gd name="T15" fmla="*/ 0 h 295"/>
                <a:gd name="T16" fmla="*/ 148 w 296"/>
                <a:gd name="T17" fmla="*/ 0 h 295"/>
                <a:gd name="T18" fmla="*/ 117 w 296"/>
                <a:gd name="T19" fmla="*/ 2 h 295"/>
                <a:gd name="T20" fmla="*/ 91 w 296"/>
                <a:gd name="T21" fmla="*/ 10 h 295"/>
                <a:gd name="T22" fmla="*/ 66 w 296"/>
                <a:gd name="T23" fmla="*/ 23 h 295"/>
                <a:gd name="T24" fmla="*/ 45 w 296"/>
                <a:gd name="T25" fmla="*/ 43 h 295"/>
                <a:gd name="T26" fmla="*/ 24 w 296"/>
                <a:gd name="T27" fmla="*/ 64 h 295"/>
                <a:gd name="T28" fmla="*/ 10 w 296"/>
                <a:gd name="T29" fmla="*/ 91 h 295"/>
                <a:gd name="T30" fmla="*/ 3 w 296"/>
                <a:gd name="T31" fmla="*/ 117 h 295"/>
                <a:gd name="T32" fmla="*/ 0 w 296"/>
                <a:gd name="T33" fmla="*/ 147 h 295"/>
                <a:gd name="T34" fmla="*/ 0 w 296"/>
                <a:gd name="T35" fmla="*/ 161 h 295"/>
                <a:gd name="T36" fmla="*/ 3 w 296"/>
                <a:gd name="T37" fmla="*/ 176 h 295"/>
                <a:gd name="T38" fmla="*/ 5 w 296"/>
                <a:gd name="T39" fmla="*/ 190 h 295"/>
                <a:gd name="T40" fmla="*/ 10 w 296"/>
                <a:gd name="T41" fmla="*/ 204 h 295"/>
                <a:gd name="T42" fmla="*/ 16 w 296"/>
                <a:gd name="T43" fmla="*/ 216 h 295"/>
                <a:gd name="T44" fmla="*/ 24 w 296"/>
                <a:gd name="T45" fmla="*/ 228 h 295"/>
                <a:gd name="T46" fmla="*/ 33 w 296"/>
                <a:gd name="T47" fmla="*/ 240 h 295"/>
                <a:gd name="T48" fmla="*/ 45 w 296"/>
                <a:gd name="T49" fmla="*/ 252 h 295"/>
                <a:gd name="T50" fmla="*/ 66 w 296"/>
                <a:gd name="T51" fmla="*/ 270 h 295"/>
                <a:gd name="T52" fmla="*/ 91 w 296"/>
                <a:gd name="T53" fmla="*/ 284 h 295"/>
                <a:gd name="T54" fmla="*/ 104 w 296"/>
                <a:gd name="T55" fmla="*/ 289 h 295"/>
                <a:gd name="T56" fmla="*/ 117 w 296"/>
                <a:gd name="T57" fmla="*/ 292 h 295"/>
                <a:gd name="T58" fmla="*/ 132 w 296"/>
                <a:gd name="T59" fmla="*/ 294 h 295"/>
                <a:gd name="T60" fmla="*/ 148 w 296"/>
                <a:gd name="T61" fmla="*/ 295 h 295"/>
                <a:gd name="T62" fmla="*/ 162 w 296"/>
                <a:gd name="T63" fmla="*/ 294 h 295"/>
                <a:gd name="T64" fmla="*/ 177 w 296"/>
                <a:gd name="T65" fmla="*/ 292 h 295"/>
                <a:gd name="T66" fmla="*/ 190 w 296"/>
                <a:gd name="T67" fmla="*/ 289 h 295"/>
                <a:gd name="T68" fmla="*/ 205 w 296"/>
                <a:gd name="T69" fmla="*/ 284 h 295"/>
                <a:gd name="T70" fmla="*/ 216 w 296"/>
                <a:gd name="T71" fmla="*/ 277 h 295"/>
                <a:gd name="T72" fmla="*/ 229 w 296"/>
                <a:gd name="T73" fmla="*/ 270 h 295"/>
                <a:gd name="T74" fmla="*/ 240 w 296"/>
                <a:gd name="T75" fmla="*/ 261 h 295"/>
                <a:gd name="T76" fmla="*/ 253 w 296"/>
                <a:gd name="T77" fmla="*/ 252 h 295"/>
                <a:gd name="T78" fmla="*/ 262 w 296"/>
                <a:gd name="T79" fmla="*/ 240 h 295"/>
                <a:gd name="T80" fmla="*/ 271 w 296"/>
                <a:gd name="T81" fmla="*/ 228 h 295"/>
                <a:gd name="T82" fmla="*/ 278 w 296"/>
                <a:gd name="T83" fmla="*/ 216 h 295"/>
                <a:gd name="T84" fmla="*/ 285 w 296"/>
                <a:gd name="T85" fmla="*/ 204 h 295"/>
                <a:gd name="T86" fmla="*/ 289 w 296"/>
                <a:gd name="T87" fmla="*/ 190 h 295"/>
                <a:gd name="T88" fmla="*/ 293 w 296"/>
                <a:gd name="T89" fmla="*/ 176 h 295"/>
                <a:gd name="T90" fmla="*/ 295 w 296"/>
                <a:gd name="T91" fmla="*/ 161 h 295"/>
                <a:gd name="T92" fmla="*/ 296 w 296"/>
                <a:gd name="T93" fmla="*/ 147 h 295"/>
                <a:gd name="T94" fmla="*/ 295 w 296"/>
                <a:gd name="T95" fmla="*/ 132 h 295"/>
                <a:gd name="T96" fmla="*/ 293 w 296"/>
                <a:gd name="T97" fmla="*/ 117 h 295"/>
                <a:gd name="T98" fmla="*/ 289 w 296"/>
                <a:gd name="T99" fmla="*/ 103 h 295"/>
                <a:gd name="T100" fmla="*/ 285 w 296"/>
                <a:gd name="T101" fmla="*/ 91 h 295"/>
                <a:gd name="T102" fmla="*/ 271 w 296"/>
                <a:gd name="T103" fmla="*/ 64 h 295"/>
                <a:gd name="T104" fmla="*/ 253 w 296"/>
                <a:gd name="T105" fmla="*/ 4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5">
                  <a:moveTo>
                    <a:pt x="253" y="43"/>
                  </a:moveTo>
                  <a:lnTo>
                    <a:pt x="240" y="31"/>
                  </a:lnTo>
                  <a:lnTo>
                    <a:pt x="229" y="23"/>
                  </a:lnTo>
                  <a:lnTo>
                    <a:pt x="216" y="15"/>
                  </a:lnTo>
                  <a:lnTo>
                    <a:pt x="205" y="10"/>
                  </a:lnTo>
                  <a:lnTo>
                    <a:pt x="190" y="4"/>
                  </a:lnTo>
                  <a:lnTo>
                    <a:pt x="177" y="2"/>
                  </a:lnTo>
                  <a:lnTo>
                    <a:pt x="162" y="0"/>
                  </a:lnTo>
                  <a:lnTo>
                    <a:pt x="148" y="0"/>
                  </a:lnTo>
                  <a:lnTo>
                    <a:pt x="117" y="2"/>
                  </a:lnTo>
                  <a:lnTo>
                    <a:pt x="91" y="10"/>
                  </a:lnTo>
                  <a:lnTo>
                    <a:pt x="66" y="23"/>
                  </a:lnTo>
                  <a:lnTo>
                    <a:pt x="45" y="43"/>
                  </a:lnTo>
                  <a:lnTo>
                    <a:pt x="24" y="64"/>
                  </a:lnTo>
                  <a:lnTo>
                    <a:pt x="10" y="91"/>
                  </a:lnTo>
                  <a:lnTo>
                    <a:pt x="3" y="117"/>
                  </a:lnTo>
                  <a:lnTo>
                    <a:pt x="0" y="147"/>
                  </a:lnTo>
                  <a:lnTo>
                    <a:pt x="0" y="161"/>
                  </a:lnTo>
                  <a:lnTo>
                    <a:pt x="3" y="176"/>
                  </a:lnTo>
                  <a:lnTo>
                    <a:pt x="5" y="190"/>
                  </a:lnTo>
                  <a:lnTo>
                    <a:pt x="10" y="204"/>
                  </a:lnTo>
                  <a:lnTo>
                    <a:pt x="16" y="216"/>
                  </a:lnTo>
                  <a:lnTo>
                    <a:pt x="24" y="228"/>
                  </a:lnTo>
                  <a:lnTo>
                    <a:pt x="33" y="240"/>
                  </a:lnTo>
                  <a:lnTo>
                    <a:pt x="45" y="252"/>
                  </a:lnTo>
                  <a:lnTo>
                    <a:pt x="66" y="270"/>
                  </a:lnTo>
                  <a:lnTo>
                    <a:pt x="91" y="284"/>
                  </a:lnTo>
                  <a:lnTo>
                    <a:pt x="104" y="289"/>
                  </a:lnTo>
                  <a:lnTo>
                    <a:pt x="117" y="292"/>
                  </a:lnTo>
                  <a:lnTo>
                    <a:pt x="132" y="294"/>
                  </a:lnTo>
                  <a:lnTo>
                    <a:pt x="148" y="295"/>
                  </a:lnTo>
                  <a:lnTo>
                    <a:pt x="162" y="294"/>
                  </a:lnTo>
                  <a:lnTo>
                    <a:pt x="177" y="292"/>
                  </a:lnTo>
                  <a:lnTo>
                    <a:pt x="190" y="289"/>
                  </a:lnTo>
                  <a:lnTo>
                    <a:pt x="205" y="284"/>
                  </a:lnTo>
                  <a:lnTo>
                    <a:pt x="216" y="277"/>
                  </a:lnTo>
                  <a:lnTo>
                    <a:pt x="229" y="270"/>
                  </a:lnTo>
                  <a:lnTo>
                    <a:pt x="240" y="261"/>
                  </a:lnTo>
                  <a:lnTo>
                    <a:pt x="253" y="252"/>
                  </a:lnTo>
                  <a:lnTo>
                    <a:pt x="262" y="240"/>
                  </a:lnTo>
                  <a:lnTo>
                    <a:pt x="271" y="228"/>
                  </a:lnTo>
                  <a:lnTo>
                    <a:pt x="278" y="216"/>
                  </a:lnTo>
                  <a:lnTo>
                    <a:pt x="285" y="204"/>
                  </a:lnTo>
                  <a:lnTo>
                    <a:pt x="289" y="190"/>
                  </a:lnTo>
                  <a:lnTo>
                    <a:pt x="293" y="176"/>
                  </a:lnTo>
                  <a:lnTo>
                    <a:pt x="295" y="161"/>
                  </a:lnTo>
                  <a:lnTo>
                    <a:pt x="296" y="147"/>
                  </a:lnTo>
                  <a:lnTo>
                    <a:pt x="295" y="132"/>
                  </a:lnTo>
                  <a:lnTo>
                    <a:pt x="293" y="117"/>
                  </a:lnTo>
                  <a:lnTo>
                    <a:pt x="289" y="103"/>
                  </a:lnTo>
                  <a:lnTo>
                    <a:pt x="285" y="91"/>
                  </a:lnTo>
                  <a:lnTo>
                    <a:pt x="271" y="64"/>
                  </a:lnTo>
                  <a:lnTo>
                    <a:pt x="253" y="43"/>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5" name="Freeform 403">
              <a:extLst>
                <a:ext uri="{FF2B5EF4-FFF2-40B4-BE49-F238E27FC236}">
                  <a16:creationId xmlns:a16="http://schemas.microsoft.com/office/drawing/2014/main" id="{5B56E49A-7B8B-8406-A5B0-9E3AADAFB8E8}"/>
                </a:ext>
              </a:extLst>
            </p:cNvPr>
            <p:cNvSpPr>
              <a:spLocks/>
            </p:cNvSpPr>
            <p:nvPr/>
          </p:nvSpPr>
          <p:spPr bwMode="auto">
            <a:xfrm>
              <a:off x="11065835" y="3763154"/>
              <a:ext cx="93663" cy="93662"/>
            </a:xfrm>
            <a:custGeom>
              <a:avLst/>
              <a:gdLst>
                <a:gd name="T0" fmla="*/ 252 w 296"/>
                <a:gd name="T1" fmla="*/ 43 h 296"/>
                <a:gd name="T2" fmla="*/ 240 w 296"/>
                <a:gd name="T3" fmla="*/ 32 h 296"/>
                <a:gd name="T4" fmla="*/ 229 w 296"/>
                <a:gd name="T5" fmla="*/ 24 h 296"/>
                <a:gd name="T6" fmla="*/ 216 w 296"/>
                <a:gd name="T7" fmla="*/ 16 h 296"/>
                <a:gd name="T8" fmla="*/ 205 w 296"/>
                <a:gd name="T9" fmla="*/ 10 h 296"/>
                <a:gd name="T10" fmla="*/ 190 w 296"/>
                <a:gd name="T11" fmla="*/ 4 h 296"/>
                <a:gd name="T12" fmla="*/ 176 w 296"/>
                <a:gd name="T13" fmla="*/ 2 h 296"/>
                <a:gd name="T14" fmla="*/ 161 w 296"/>
                <a:gd name="T15" fmla="*/ 0 h 296"/>
                <a:gd name="T16" fmla="*/ 148 w 296"/>
                <a:gd name="T17" fmla="*/ 0 h 296"/>
                <a:gd name="T18" fmla="*/ 117 w 296"/>
                <a:gd name="T19" fmla="*/ 2 h 296"/>
                <a:gd name="T20" fmla="*/ 91 w 296"/>
                <a:gd name="T21" fmla="*/ 10 h 296"/>
                <a:gd name="T22" fmla="*/ 66 w 296"/>
                <a:gd name="T23" fmla="*/ 24 h 296"/>
                <a:gd name="T24" fmla="*/ 44 w 296"/>
                <a:gd name="T25" fmla="*/ 43 h 296"/>
                <a:gd name="T26" fmla="*/ 24 w 296"/>
                <a:gd name="T27" fmla="*/ 65 h 296"/>
                <a:gd name="T28" fmla="*/ 10 w 296"/>
                <a:gd name="T29" fmla="*/ 91 h 296"/>
                <a:gd name="T30" fmla="*/ 2 w 296"/>
                <a:gd name="T31" fmla="*/ 117 h 296"/>
                <a:gd name="T32" fmla="*/ 0 w 296"/>
                <a:gd name="T33" fmla="*/ 148 h 296"/>
                <a:gd name="T34" fmla="*/ 0 w 296"/>
                <a:gd name="T35" fmla="*/ 161 h 296"/>
                <a:gd name="T36" fmla="*/ 2 w 296"/>
                <a:gd name="T37" fmla="*/ 176 h 296"/>
                <a:gd name="T38" fmla="*/ 4 w 296"/>
                <a:gd name="T39" fmla="*/ 190 h 296"/>
                <a:gd name="T40" fmla="*/ 10 w 296"/>
                <a:gd name="T41" fmla="*/ 205 h 296"/>
                <a:gd name="T42" fmla="*/ 16 w 296"/>
                <a:gd name="T43" fmla="*/ 216 h 296"/>
                <a:gd name="T44" fmla="*/ 24 w 296"/>
                <a:gd name="T45" fmla="*/ 228 h 296"/>
                <a:gd name="T46" fmla="*/ 33 w 296"/>
                <a:gd name="T47" fmla="*/ 240 h 296"/>
                <a:gd name="T48" fmla="*/ 44 w 296"/>
                <a:gd name="T49" fmla="*/ 252 h 296"/>
                <a:gd name="T50" fmla="*/ 66 w 296"/>
                <a:gd name="T51" fmla="*/ 271 h 296"/>
                <a:gd name="T52" fmla="*/ 91 w 296"/>
                <a:gd name="T53" fmla="*/ 284 h 296"/>
                <a:gd name="T54" fmla="*/ 103 w 296"/>
                <a:gd name="T55" fmla="*/ 289 h 296"/>
                <a:gd name="T56" fmla="*/ 117 w 296"/>
                <a:gd name="T57" fmla="*/ 292 h 296"/>
                <a:gd name="T58" fmla="*/ 132 w 296"/>
                <a:gd name="T59" fmla="*/ 294 h 296"/>
                <a:gd name="T60" fmla="*/ 148 w 296"/>
                <a:gd name="T61" fmla="*/ 296 h 296"/>
                <a:gd name="T62" fmla="*/ 161 w 296"/>
                <a:gd name="T63" fmla="*/ 294 h 296"/>
                <a:gd name="T64" fmla="*/ 176 w 296"/>
                <a:gd name="T65" fmla="*/ 292 h 296"/>
                <a:gd name="T66" fmla="*/ 190 w 296"/>
                <a:gd name="T67" fmla="*/ 289 h 296"/>
                <a:gd name="T68" fmla="*/ 205 w 296"/>
                <a:gd name="T69" fmla="*/ 284 h 296"/>
                <a:gd name="T70" fmla="*/ 216 w 296"/>
                <a:gd name="T71" fmla="*/ 277 h 296"/>
                <a:gd name="T72" fmla="*/ 229 w 296"/>
                <a:gd name="T73" fmla="*/ 271 h 296"/>
                <a:gd name="T74" fmla="*/ 240 w 296"/>
                <a:gd name="T75" fmla="*/ 261 h 296"/>
                <a:gd name="T76" fmla="*/ 252 w 296"/>
                <a:gd name="T77" fmla="*/ 252 h 296"/>
                <a:gd name="T78" fmla="*/ 262 w 296"/>
                <a:gd name="T79" fmla="*/ 240 h 296"/>
                <a:gd name="T80" fmla="*/ 271 w 296"/>
                <a:gd name="T81" fmla="*/ 228 h 296"/>
                <a:gd name="T82" fmla="*/ 277 w 296"/>
                <a:gd name="T83" fmla="*/ 216 h 296"/>
                <a:gd name="T84" fmla="*/ 284 w 296"/>
                <a:gd name="T85" fmla="*/ 205 h 296"/>
                <a:gd name="T86" fmla="*/ 289 w 296"/>
                <a:gd name="T87" fmla="*/ 190 h 296"/>
                <a:gd name="T88" fmla="*/ 292 w 296"/>
                <a:gd name="T89" fmla="*/ 176 h 296"/>
                <a:gd name="T90" fmla="*/ 294 w 296"/>
                <a:gd name="T91" fmla="*/ 161 h 296"/>
                <a:gd name="T92" fmla="*/ 296 w 296"/>
                <a:gd name="T93" fmla="*/ 148 h 296"/>
                <a:gd name="T94" fmla="*/ 294 w 296"/>
                <a:gd name="T95" fmla="*/ 132 h 296"/>
                <a:gd name="T96" fmla="*/ 292 w 296"/>
                <a:gd name="T97" fmla="*/ 117 h 296"/>
                <a:gd name="T98" fmla="*/ 289 w 296"/>
                <a:gd name="T99" fmla="*/ 103 h 296"/>
                <a:gd name="T100" fmla="*/ 284 w 296"/>
                <a:gd name="T101" fmla="*/ 91 h 296"/>
                <a:gd name="T102" fmla="*/ 271 w 296"/>
                <a:gd name="T103" fmla="*/ 65 h 296"/>
                <a:gd name="T104" fmla="*/ 252 w 296"/>
                <a:gd name="T105"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52" y="43"/>
                  </a:moveTo>
                  <a:lnTo>
                    <a:pt x="240" y="32"/>
                  </a:lnTo>
                  <a:lnTo>
                    <a:pt x="229" y="24"/>
                  </a:lnTo>
                  <a:lnTo>
                    <a:pt x="216" y="16"/>
                  </a:lnTo>
                  <a:lnTo>
                    <a:pt x="205" y="10"/>
                  </a:lnTo>
                  <a:lnTo>
                    <a:pt x="190" y="4"/>
                  </a:lnTo>
                  <a:lnTo>
                    <a:pt x="176" y="2"/>
                  </a:lnTo>
                  <a:lnTo>
                    <a:pt x="161" y="0"/>
                  </a:lnTo>
                  <a:lnTo>
                    <a:pt x="148" y="0"/>
                  </a:lnTo>
                  <a:lnTo>
                    <a:pt x="117" y="2"/>
                  </a:lnTo>
                  <a:lnTo>
                    <a:pt x="91" y="10"/>
                  </a:lnTo>
                  <a:lnTo>
                    <a:pt x="66" y="24"/>
                  </a:lnTo>
                  <a:lnTo>
                    <a:pt x="44" y="43"/>
                  </a:lnTo>
                  <a:lnTo>
                    <a:pt x="24" y="65"/>
                  </a:lnTo>
                  <a:lnTo>
                    <a:pt x="10" y="91"/>
                  </a:lnTo>
                  <a:lnTo>
                    <a:pt x="2" y="117"/>
                  </a:lnTo>
                  <a:lnTo>
                    <a:pt x="0" y="148"/>
                  </a:lnTo>
                  <a:lnTo>
                    <a:pt x="0" y="161"/>
                  </a:lnTo>
                  <a:lnTo>
                    <a:pt x="2" y="176"/>
                  </a:lnTo>
                  <a:lnTo>
                    <a:pt x="4" y="190"/>
                  </a:lnTo>
                  <a:lnTo>
                    <a:pt x="10" y="205"/>
                  </a:lnTo>
                  <a:lnTo>
                    <a:pt x="16" y="216"/>
                  </a:lnTo>
                  <a:lnTo>
                    <a:pt x="24" y="228"/>
                  </a:lnTo>
                  <a:lnTo>
                    <a:pt x="33" y="240"/>
                  </a:lnTo>
                  <a:lnTo>
                    <a:pt x="44" y="252"/>
                  </a:lnTo>
                  <a:lnTo>
                    <a:pt x="66" y="271"/>
                  </a:lnTo>
                  <a:lnTo>
                    <a:pt x="91" y="284"/>
                  </a:lnTo>
                  <a:lnTo>
                    <a:pt x="103" y="289"/>
                  </a:lnTo>
                  <a:lnTo>
                    <a:pt x="117" y="292"/>
                  </a:lnTo>
                  <a:lnTo>
                    <a:pt x="132" y="294"/>
                  </a:lnTo>
                  <a:lnTo>
                    <a:pt x="148" y="296"/>
                  </a:lnTo>
                  <a:lnTo>
                    <a:pt x="161" y="294"/>
                  </a:lnTo>
                  <a:lnTo>
                    <a:pt x="176" y="292"/>
                  </a:lnTo>
                  <a:lnTo>
                    <a:pt x="190" y="289"/>
                  </a:lnTo>
                  <a:lnTo>
                    <a:pt x="205" y="284"/>
                  </a:lnTo>
                  <a:lnTo>
                    <a:pt x="216" y="277"/>
                  </a:lnTo>
                  <a:lnTo>
                    <a:pt x="229" y="271"/>
                  </a:lnTo>
                  <a:lnTo>
                    <a:pt x="240" y="261"/>
                  </a:lnTo>
                  <a:lnTo>
                    <a:pt x="252" y="252"/>
                  </a:lnTo>
                  <a:lnTo>
                    <a:pt x="262" y="240"/>
                  </a:lnTo>
                  <a:lnTo>
                    <a:pt x="271" y="228"/>
                  </a:lnTo>
                  <a:lnTo>
                    <a:pt x="277" y="216"/>
                  </a:lnTo>
                  <a:lnTo>
                    <a:pt x="284" y="205"/>
                  </a:lnTo>
                  <a:lnTo>
                    <a:pt x="289" y="190"/>
                  </a:lnTo>
                  <a:lnTo>
                    <a:pt x="292" y="176"/>
                  </a:lnTo>
                  <a:lnTo>
                    <a:pt x="294" y="161"/>
                  </a:lnTo>
                  <a:lnTo>
                    <a:pt x="296" y="148"/>
                  </a:lnTo>
                  <a:lnTo>
                    <a:pt x="294" y="132"/>
                  </a:lnTo>
                  <a:lnTo>
                    <a:pt x="292" y="117"/>
                  </a:lnTo>
                  <a:lnTo>
                    <a:pt x="289" y="103"/>
                  </a:lnTo>
                  <a:lnTo>
                    <a:pt x="284" y="91"/>
                  </a:lnTo>
                  <a:lnTo>
                    <a:pt x="271" y="65"/>
                  </a:lnTo>
                  <a:lnTo>
                    <a:pt x="252" y="43"/>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nvGrpSpPr>
            <p:cNvPr id="176" name="Groupe 175">
              <a:extLst>
                <a:ext uri="{FF2B5EF4-FFF2-40B4-BE49-F238E27FC236}">
                  <a16:creationId xmlns:a16="http://schemas.microsoft.com/office/drawing/2014/main" id="{5B755634-82FE-C4E8-7BC0-DE197AAEBB7D}"/>
                </a:ext>
              </a:extLst>
            </p:cNvPr>
            <p:cNvGrpSpPr/>
            <p:nvPr/>
          </p:nvGrpSpPr>
          <p:grpSpPr>
            <a:xfrm>
              <a:off x="7097085" y="3023379"/>
              <a:ext cx="4433887" cy="2679700"/>
              <a:chOff x="7118351" y="2628900"/>
              <a:chExt cx="4433887" cy="2679700"/>
            </a:xfrm>
          </p:grpSpPr>
          <p:sp>
            <p:nvSpPr>
              <p:cNvPr id="177" name="Freeform 7">
                <a:extLst>
                  <a:ext uri="{FF2B5EF4-FFF2-40B4-BE49-F238E27FC236}">
                    <a16:creationId xmlns:a16="http://schemas.microsoft.com/office/drawing/2014/main" id="{5B143396-90C4-1944-5C37-64D1B85502F2}"/>
                  </a:ext>
                </a:extLst>
              </p:cNvPr>
              <p:cNvSpPr>
                <a:spLocks/>
              </p:cNvSpPr>
              <p:nvPr/>
            </p:nvSpPr>
            <p:spPr bwMode="auto">
              <a:xfrm>
                <a:off x="7212013" y="2628900"/>
                <a:ext cx="4340225" cy="2579687"/>
              </a:xfrm>
              <a:custGeom>
                <a:avLst/>
                <a:gdLst>
                  <a:gd name="T0" fmla="*/ 13668 w 13668"/>
                  <a:gd name="T1" fmla="*/ 8123 h 8123"/>
                  <a:gd name="T2" fmla="*/ 0 w 13668"/>
                  <a:gd name="T3" fmla="*/ 8123 h 8123"/>
                  <a:gd name="T4" fmla="*/ 0 w 13668"/>
                  <a:gd name="T5" fmla="*/ 0 h 8123"/>
                </a:gdLst>
                <a:ahLst/>
                <a:cxnLst>
                  <a:cxn ang="0">
                    <a:pos x="T0" y="T1"/>
                  </a:cxn>
                  <a:cxn ang="0">
                    <a:pos x="T2" y="T3"/>
                  </a:cxn>
                  <a:cxn ang="0">
                    <a:pos x="T4" y="T5"/>
                  </a:cxn>
                </a:cxnLst>
                <a:rect l="0" t="0" r="r" b="b"/>
                <a:pathLst>
                  <a:path w="13668" h="8123">
                    <a:moveTo>
                      <a:pt x="13668" y="8123"/>
                    </a:moveTo>
                    <a:lnTo>
                      <a:pt x="0" y="8123"/>
                    </a:lnTo>
                    <a:lnTo>
                      <a:pt x="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8" name="Line 8">
                <a:extLst>
                  <a:ext uri="{FF2B5EF4-FFF2-40B4-BE49-F238E27FC236}">
                    <a16:creationId xmlns:a16="http://schemas.microsoft.com/office/drawing/2014/main" id="{C6A602F6-5D14-309A-F9FD-6492910735AD}"/>
                  </a:ext>
                </a:extLst>
              </p:cNvPr>
              <p:cNvSpPr>
                <a:spLocks noChangeShapeType="1"/>
              </p:cNvSpPr>
              <p:nvPr/>
            </p:nvSpPr>
            <p:spPr bwMode="auto">
              <a:xfrm flipV="1">
                <a:off x="7212013" y="5208588"/>
                <a:ext cx="0" cy="100012"/>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9" name="Line 9">
                <a:extLst>
                  <a:ext uri="{FF2B5EF4-FFF2-40B4-BE49-F238E27FC236}">
                    <a16:creationId xmlns:a16="http://schemas.microsoft.com/office/drawing/2014/main" id="{A8EE0614-3505-B42D-83E3-2B4DD583057E}"/>
                  </a:ext>
                </a:extLst>
              </p:cNvPr>
              <p:cNvSpPr>
                <a:spLocks noChangeShapeType="1"/>
              </p:cNvSpPr>
              <p:nvPr/>
            </p:nvSpPr>
            <p:spPr bwMode="auto">
              <a:xfrm flipV="1">
                <a:off x="7570788" y="5208588"/>
                <a:ext cx="0" cy="100012"/>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0" name="Line 10">
                <a:extLst>
                  <a:ext uri="{FF2B5EF4-FFF2-40B4-BE49-F238E27FC236}">
                    <a16:creationId xmlns:a16="http://schemas.microsoft.com/office/drawing/2014/main" id="{04B61D48-6127-6FB2-E90C-A1E0B62FEB1F}"/>
                  </a:ext>
                </a:extLst>
              </p:cNvPr>
              <p:cNvSpPr>
                <a:spLocks noChangeShapeType="1"/>
              </p:cNvSpPr>
              <p:nvPr/>
            </p:nvSpPr>
            <p:spPr bwMode="auto">
              <a:xfrm flipV="1">
                <a:off x="7929563" y="5208588"/>
                <a:ext cx="0" cy="100012"/>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1" name="Line 11">
                <a:extLst>
                  <a:ext uri="{FF2B5EF4-FFF2-40B4-BE49-F238E27FC236}">
                    <a16:creationId xmlns:a16="http://schemas.microsoft.com/office/drawing/2014/main" id="{02AA4E1E-BE4C-0D64-D189-231842AADEF5}"/>
                  </a:ext>
                </a:extLst>
              </p:cNvPr>
              <p:cNvSpPr>
                <a:spLocks noChangeShapeType="1"/>
              </p:cNvSpPr>
              <p:nvPr/>
            </p:nvSpPr>
            <p:spPr bwMode="auto">
              <a:xfrm flipV="1">
                <a:off x="8286751" y="5208588"/>
                <a:ext cx="0" cy="100012"/>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2" name="Line 12">
                <a:extLst>
                  <a:ext uri="{FF2B5EF4-FFF2-40B4-BE49-F238E27FC236}">
                    <a16:creationId xmlns:a16="http://schemas.microsoft.com/office/drawing/2014/main" id="{4E800824-447D-1B08-E656-A8F95CC7B472}"/>
                  </a:ext>
                </a:extLst>
              </p:cNvPr>
              <p:cNvSpPr>
                <a:spLocks noChangeShapeType="1"/>
              </p:cNvSpPr>
              <p:nvPr/>
            </p:nvSpPr>
            <p:spPr bwMode="auto">
              <a:xfrm flipV="1">
                <a:off x="8645526" y="5208588"/>
                <a:ext cx="0" cy="100012"/>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3" name="Line 25">
                <a:extLst>
                  <a:ext uri="{FF2B5EF4-FFF2-40B4-BE49-F238E27FC236}">
                    <a16:creationId xmlns:a16="http://schemas.microsoft.com/office/drawing/2014/main" id="{C4A3ABFA-789A-083C-7173-22265536E06C}"/>
                  </a:ext>
                </a:extLst>
              </p:cNvPr>
              <p:cNvSpPr>
                <a:spLocks noChangeShapeType="1"/>
              </p:cNvSpPr>
              <p:nvPr/>
            </p:nvSpPr>
            <p:spPr bwMode="auto">
              <a:xfrm flipV="1">
                <a:off x="11155363" y="5208588"/>
                <a:ext cx="0" cy="100012"/>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4" name="Line 26">
                <a:extLst>
                  <a:ext uri="{FF2B5EF4-FFF2-40B4-BE49-F238E27FC236}">
                    <a16:creationId xmlns:a16="http://schemas.microsoft.com/office/drawing/2014/main" id="{1723B81C-FDE2-C17C-5C7E-10A055BB3E9C}"/>
                  </a:ext>
                </a:extLst>
              </p:cNvPr>
              <p:cNvSpPr>
                <a:spLocks noChangeShapeType="1"/>
              </p:cNvSpPr>
              <p:nvPr/>
            </p:nvSpPr>
            <p:spPr bwMode="auto">
              <a:xfrm flipV="1">
                <a:off x="11515726" y="5208588"/>
                <a:ext cx="0" cy="100012"/>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5" name="Line 27">
                <a:extLst>
                  <a:ext uri="{FF2B5EF4-FFF2-40B4-BE49-F238E27FC236}">
                    <a16:creationId xmlns:a16="http://schemas.microsoft.com/office/drawing/2014/main" id="{C2BCC503-A63D-FB1A-B351-B1AFF033AF95}"/>
                  </a:ext>
                </a:extLst>
              </p:cNvPr>
              <p:cNvSpPr>
                <a:spLocks noChangeShapeType="1"/>
              </p:cNvSpPr>
              <p:nvPr/>
            </p:nvSpPr>
            <p:spPr bwMode="auto">
              <a:xfrm flipV="1">
                <a:off x="9004301" y="5208588"/>
                <a:ext cx="0" cy="100012"/>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6" name="Line 28">
                <a:extLst>
                  <a:ext uri="{FF2B5EF4-FFF2-40B4-BE49-F238E27FC236}">
                    <a16:creationId xmlns:a16="http://schemas.microsoft.com/office/drawing/2014/main" id="{240A21E1-15D8-B565-55DA-7EB5B987D15C}"/>
                  </a:ext>
                </a:extLst>
              </p:cNvPr>
              <p:cNvSpPr>
                <a:spLocks noChangeShapeType="1"/>
              </p:cNvSpPr>
              <p:nvPr/>
            </p:nvSpPr>
            <p:spPr bwMode="auto">
              <a:xfrm flipV="1">
                <a:off x="9363076" y="5208588"/>
                <a:ext cx="0" cy="100012"/>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7" name="Line 29">
                <a:extLst>
                  <a:ext uri="{FF2B5EF4-FFF2-40B4-BE49-F238E27FC236}">
                    <a16:creationId xmlns:a16="http://schemas.microsoft.com/office/drawing/2014/main" id="{2573F81F-C3DE-E21C-EF1A-55D0ECE3725A}"/>
                  </a:ext>
                </a:extLst>
              </p:cNvPr>
              <p:cNvSpPr>
                <a:spLocks noChangeShapeType="1"/>
              </p:cNvSpPr>
              <p:nvPr/>
            </p:nvSpPr>
            <p:spPr bwMode="auto">
              <a:xfrm flipV="1">
                <a:off x="9721851" y="5208588"/>
                <a:ext cx="0" cy="100012"/>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8" name="Line 30">
                <a:extLst>
                  <a:ext uri="{FF2B5EF4-FFF2-40B4-BE49-F238E27FC236}">
                    <a16:creationId xmlns:a16="http://schemas.microsoft.com/office/drawing/2014/main" id="{091B9CD5-14CB-C2C6-1512-ECB079E9F67E}"/>
                  </a:ext>
                </a:extLst>
              </p:cNvPr>
              <p:cNvSpPr>
                <a:spLocks noChangeShapeType="1"/>
              </p:cNvSpPr>
              <p:nvPr/>
            </p:nvSpPr>
            <p:spPr bwMode="auto">
              <a:xfrm flipV="1">
                <a:off x="10080626" y="5208588"/>
                <a:ext cx="0" cy="100012"/>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9" name="Line 31">
                <a:extLst>
                  <a:ext uri="{FF2B5EF4-FFF2-40B4-BE49-F238E27FC236}">
                    <a16:creationId xmlns:a16="http://schemas.microsoft.com/office/drawing/2014/main" id="{C726D9F3-AB65-0FD3-B279-BDDBB04A2FBA}"/>
                  </a:ext>
                </a:extLst>
              </p:cNvPr>
              <p:cNvSpPr>
                <a:spLocks noChangeShapeType="1"/>
              </p:cNvSpPr>
              <p:nvPr/>
            </p:nvSpPr>
            <p:spPr bwMode="auto">
              <a:xfrm flipV="1">
                <a:off x="10439401" y="5208588"/>
                <a:ext cx="0" cy="100012"/>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0" name="Line 32">
                <a:extLst>
                  <a:ext uri="{FF2B5EF4-FFF2-40B4-BE49-F238E27FC236}">
                    <a16:creationId xmlns:a16="http://schemas.microsoft.com/office/drawing/2014/main" id="{C5E2FD9D-1874-3895-5A8E-BFBC3591B8DB}"/>
                  </a:ext>
                </a:extLst>
              </p:cNvPr>
              <p:cNvSpPr>
                <a:spLocks noChangeShapeType="1"/>
              </p:cNvSpPr>
              <p:nvPr/>
            </p:nvSpPr>
            <p:spPr bwMode="auto">
              <a:xfrm flipV="1">
                <a:off x="10796588" y="5208588"/>
                <a:ext cx="0" cy="100012"/>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1" name="Line 39">
                <a:extLst>
                  <a:ext uri="{FF2B5EF4-FFF2-40B4-BE49-F238E27FC236}">
                    <a16:creationId xmlns:a16="http://schemas.microsoft.com/office/drawing/2014/main" id="{1CE0FD2B-1AE7-C1C8-4806-DFAC547C4FF6}"/>
                  </a:ext>
                </a:extLst>
              </p:cNvPr>
              <p:cNvSpPr>
                <a:spLocks noChangeShapeType="1"/>
              </p:cNvSpPr>
              <p:nvPr/>
            </p:nvSpPr>
            <p:spPr bwMode="auto">
              <a:xfrm>
                <a:off x="7118351" y="2657475"/>
                <a:ext cx="9366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2" name="Line 40">
                <a:extLst>
                  <a:ext uri="{FF2B5EF4-FFF2-40B4-BE49-F238E27FC236}">
                    <a16:creationId xmlns:a16="http://schemas.microsoft.com/office/drawing/2014/main" id="{5B1C4662-D953-0D91-3D1F-CF3FB59A6FCF}"/>
                  </a:ext>
                </a:extLst>
              </p:cNvPr>
              <p:cNvSpPr>
                <a:spLocks noChangeShapeType="1"/>
              </p:cNvSpPr>
              <p:nvPr/>
            </p:nvSpPr>
            <p:spPr bwMode="auto">
              <a:xfrm>
                <a:off x="7118351" y="3167063"/>
                <a:ext cx="9366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3" name="Line 41">
                <a:extLst>
                  <a:ext uri="{FF2B5EF4-FFF2-40B4-BE49-F238E27FC236}">
                    <a16:creationId xmlns:a16="http://schemas.microsoft.com/office/drawing/2014/main" id="{D5E68B11-89D0-5D48-0D65-5980CAD8CD60}"/>
                  </a:ext>
                </a:extLst>
              </p:cNvPr>
              <p:cNvSpPr>
                <a:spLocks noChangeShapeType="1"/>
              </p:cNvSpPr>
              <p:nvPr/>
            </p:nvSpPr>
            <p:spPr bwMode="auto">
              <a:xfrm>
                <a:off x="7118351" y="3676650"/>
                <a:ext cx="9366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4" name="Line 42">
                <a:extLst>
                  <a:ext uri="{FF2B5EF4-FFF2-40B4-BE49-F238E27FC236}">
                    <a16:creationId xmlns:a16="http://schemas.microsoft.com/office/drawing/2014/main" id="{7CB68B84-9954-8524-61E2-11D489DA5496}"/>
                  </a:ext>
                </a:extLst>
              </p:cNvPr>
              <p:cNvSpPr>
                <a:spLocks noChangeShapeType="1"/>
              </p:cNvSpPr>
              <p:nvPr/>
            </p:nvSpPr>
            <p:spPr bwMode="auto">
              <a:xfrm>
                <a:off x="7118351" y="4186238"/>
                <a:ext cx="9366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5" name="Line 43">
                <a:extLst>
                  <a:ext uri="{FF2B5EF4-FFF2-40B4-BE49-F238E27FC236}">
                    <a16:creationId xmlns:a16="http://schemas.microsoft.com/office/drawing/2014/main" id="{A599B8E8-16D5-B0CA-8885-57F4486846A5}"/>
                  </a:ext>
                </a:extLst>
              </p:cNvPr>
              <p:cNvSpPr>
                <a:spLocks noChangeShapeType="1"/>
              </p:cNvSpPr>
              <p:nvPr/>
            </p:nvSpPr>
            <p:spPr bwMode="auto">
              <a:xfrm>
                <a:off x="7118351" y="4697413"/>
                <a:ext cx="9366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6" name="Line 44">
                <a:extLst>
                  <a:ext uri="{FF2B5EF4-FFF2-40B4-BE49-F238E27FC236}">
                    <a16:creationId xmlns:a16="http://schemas.microsoft.com/office/drawing/2014/main" id="{689D0461-124C-030B-D292-827F9D44B3B6}"/>
                  </a:ext>
                </a:extLst>
              </p:cNvPr>
              <p:cNvSpPr>
                <a:spLocks noChangeShapeType="1"/>
              </p:cNvSpPr>
              <p:nvPr/>
            </p:nvSpPr>
            <p:spPr bwMode="auto">
              <a:xfrm>
                <a:off x="7118351" y="5208588"/>
                <a:ext cx="9366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7" name="Freeform 52">
                <a:extLst>
                  <a:ext uri="{FF2B5EF4-FFF2-40B4-BE49-F238E27FC236}">
                    <a16:creationId xmlns:a16="http://schemas.microsoft.com/office/drawing/2014/main" id="{73211B4B-AA50-9AB1-E9A3-5BA315674ADB}"/>
                  </a:ext>
                </a:extLst>
              </p:cNvPr>
              <p:cNvSpPr>
                <a:spLocks/>
              </p:cNvSpPr>
              <p:nvPr/>
            </p:nvSpPr>
            <p:spPr bwMode="auto">
              <a:xfrm>
                <a:off x="7248526" y="3243263"/>
                <a:ext cx="3862388" cy="862012"/>
              </a:xfrm>
              <a:custGeom>
                <a:avLst/>
                <a:gdLst>
                  <a:gd name="T0" fmla="*/ 12166 w 12166"/>
                  <a:gd name="T1" fmla="*/ 1231 h 2712"/>
                  <a:gd name="T2" fmla="*/ 11421 w 12166"/>
                  <a:gd name="T3" fmla="*/ 893 h 2712"/>
                  <a:gd name="T4" fmla="*/ 10670 w 12166"/>
                  <a:gd name="T5" fmla="*/ 972 h 2712"/>
                  <a:gd name="T6" fmla="*/ 9934 w 12166"/>
                  <a:gd name="T7" fmla="*/ 1176 h 2712"/>
                  <a:gd name="T8" fmla="*/ 9134 w 12166"/>
                  <a:gd name="T9" fmla="*/ 1137 h 2712"/>
                  <a:gd name="T10" fmla="*/ 8390 w 12166"/>
                  <a:gd name="T11" fmla="*/ 980 h 2712"/>
                  <a:gd name="T12" fmla="*/ 7614 w 12166"/>
                  <a:gd name="T13" fmla="*/ 1105 h 2712"/>
                  <a:gd name="T14" fmla="*/ 6854 w 12166"/>
                  <a:gd name="T15" fmla="*/ 1097 h 2712"/>
                  <a:gd name="T16" fmla="*/ 6095 w 12166"/>
                  <a:gd name="T17" fmla="*/ 1066 h 2712"/>
                  <a:gd name="T18" fmla="*/ 5327 w 12166"/>
                  <a:gd name="T19" fmla="*/ 1004 h 2712"/>
                  <a:gd name="T20" fmla="*/ 4590 w 12166"/>
                  <a:gd name="T21" fmla="*/ 1058 h 2712"/>
                  <a:gd name="T22" fmla="*/ 3815 w 12166"/>
                  <a:gd name="T23" fmla="*/ 996 h 2712"/>
                  <a:gd name="T24" fmla="*/ 3063 w 12166"/>
                  <a:gd name="T25" fmla="*/ 871 h 2712"/>
                  <a:gd name="T26" fmla="*/ 2303 w 12166"/>
                  <a:gd name="T27" fmla="*/ 714 h 2712"/>
                  <a:gd name="T28" fmla="*/ 1544 w 12166"/>
                  <a:gd name="T29" fmla="*/ 839 h 2712"/>
                  <a:gd name="T30" fmla="*/ 1277 w 12166"/>
                  <a:gd name="T31" fmla="*/ 619 h 2712"/>
                  <a:gd name="T32" fmla="*/ 776 w 12166"/>
                  <a:gd name="T33" fmla="*/ 518 h 2712"/>
                  <a:gd name="T34" fmla="*/ 400 w 12166"/>
                  <a:gd name="T35" fmla="*/ 408 h 2712"/>
                  <a:gd name="T36" fmla="*/ 0 w 12166"/>
                  <a:gd name="T37" fmla="*/ 0 h 2712"/>
                  <a:gd name="T38" fmla="*/ 0 w 12166"/>
                  <a:gd name="T39" fmla="*/ 159 h 2712"/>
                  <a:gd name="T40" fmla="*/ 0 w 12166"/>
                  <a:gd name="T41" fmla="*/ 314 h 2712"/>
                  <a:gd name="T42" fmla="*/ 0 w 12166"/>
                  <a:gd name="T43" fmla="*/ 464 h 2712"/>
                  <a:gd name="T44" fmla="*/ 0 w 12166"/>
                  <a:gd name="T45" fmla="*/ 610 h 2712"/>
                  <a:gd name="T46" fmla="*/ 0 w 12166"/>
                  <a:gd name="T47" fmla="*/ 681 h 2712"/>
                  <a:gd name="T48" fmla="*/ 0 w 12166"/>
                  <a:gd name="T49" fmla="*/ 750 h 2712"/>
                  <a:gd name="T50" fmla="*/ 0 w 12166"/>
                  <a:gd name="T51" fmla="*/ 887 h 2712"/>
                  <a:gd name="T52" fmla="*/ 0 w 12166"/>
                  <a:gd name="T53" fmla="*/ 953 h 2712"/>
                  <a:gd name="T54" fmla="*/ 0 w 12166"/>
                  <a:gd name="T55" fmla="*/ 1017 h 2712"/>
                  <a:gd name="T56" fmla="*/ 0 w 12166"/>
                  <a:gd name="T57" fmla="*/ 1145 h 2712"/>
                  <a:gd name="T58" fmla="*/ 0 w 12166"/>
                  <a:gd name="T59" fmla="*/ 1265 h 2712"/>
                  <a:gd name="T60" fmla="*/ 0 w 12166"/>
                  <a:gd name="T61" fmla="*/ 1382 h 2712"/>
                  <a:gd name="T62" fmla="*/ 0 w 12166"/>
                  <a:gd name="T63" fmla="*/ 1493 h 2712"/>
                  <a:gd name="T64" fmla="*/ 0 w 12166"/>
                  <a:gd name="T65" fmla="*/ 1600 h 2712"/>
                  <a:gd name="T66" fmla="*/ 0 w 12166"/>
                  <a:gd name="T67" fmla="*/ 1651 h 2712"/>
                  <a:gd name="T68" fmla="*/ 0 w 12166"/>
                  <a:gd name="T69" fmla="*/ 1701 h 2712"/>
                  <a:gd name="T70" fmla="*/ 0 w 12166"/>
                  <a:gd name="T71" fmla="*/ 1799 h 2712"/>
                  <a:gd name="T72" fmla="*/ 0 w 12166"/>
                  <a:gd name="T73" fmla="*/ 1890 h 2712"/>
                  <a:gd name="T74" fmla="*/ 2 w 12166"/>
                  <a:gd name="T75" fmla="*/ 1979 h 2712"/>
                  <a:gd name="T76" fmla="*/ 2 w 12166"/>
                  <a:gd name="T77" fmla="*/ 2061 h 2712"/>
                  <a:gd name="T78" fmla="*/ 2 w 12166"/>
                  <a:gd name="T79" fmla="*/ 2138 h 2712"/>
                  <a:gd name="T80" fmla="*/ 2 w 12166"/>
                  <a:gd name="T81" fmla="*/ 2175 h 2712"/>
                  <a:gd name="T82" fmla="*/ 2 w 12166"/>
                  <a:gd name="T83" fmla="*/ 2210 h 2712"/>
                  <a:gd name="T84" fmla="*/ 2 w 12166"/>
                  <a:gd name="T85" fmla="*/ 2278 h 2712"/>
                  <a:gd name="T86" fmla="*/ 2 w 12166"/>
                  <a:gd name="T87" fmla="*/ 2340 h 2712"/>
                  <a:gd name="T88" fmla="*/ 2 w 12166"/>
                  <a:gd name="T89" fmla="*/ 2399 h 2712"/>
                  <a:gd name="T90" fmla="*/ 2 w 12166"/>
                  <a:gd name="T91" fmla="*/ 2451 h 2712"/>
                  <a:gd name="T92" fmla="*/ 4 w 12166"/>
                  <a:gd name="T93" fmla="*/ 2501 h 2712"/>
                  <a:gd name="T94" fmla="*/ 4 w 12166"/>
                  <a:gd name="T95" fmla="*/ 2523 h 2712"/>
                  <a:gd name="T96" fmla="*/ 4 w 12166"/>
                  <a:gd name="T97" fmla="*/ 2543 h 2712"/>
                  <a:gd name="T98" fmla="*/ 4 w 12166"/>
                  <a:gd name="T99" fmla="*/ 2582 h 2712"/>
                  <a:gd name="T100" fmla="*/ 4 w 12166"/>
                  <a:gd name="T101" fmla="*/ 2599 h 2712"/>
                  <a:gd name="T102" fmla="*/ 4 w 12166"/>
                  <a:gd name="T103" fmla="*/ 2615 h 2712"/>
                  <a:gd name="T104" fmla="*/ 6 w 12166"/>
                  <a:gd name="T105" fmla="*/ 2645 h 2712"/>
                  <a:gd name="T106" fmla="*/ 6 w 12166"/>
                  <a:gd name="T107" fmla="*/ 2667 h 2712"/>
                  <a:gd name="T108" fmla="*/ 6 w 12166"/>
                  <a:gd name="T109" fmla="*/ 2688 h 2712"/>
                  <a:gd name="T110" fmla="*/ 6 w 12166"/>
                  <a:gd name="T111" fmla="*/ 2701 h 2712"/>
                  <a:gd name="T112" fmla="*/ 6 w 12166"/>
                  <a:gd name="T113" fmla="*/ 2707 h 2712"/>
                  <a:gd name="T114" fmla="*/ 8 w 12166"/>
                  <a:gd name="T115" fmla="*/ 2712 h 2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166" h="2712">
                    <a:moveTo>
                      <a:pt x="12166" y="1231"/>
                    </a:moveTo>
                    <a:lnTo>
                      <a:pt x="11421" y="893"/>
                    </a:lnTo>
                    <a:lnTo>
                      <a:pt x="10670" y="972"/>
                    </a:lnTo>
                    <a:lnTo>
                      <a:pt x="9934" y="1176"/>
                    </a:lnTo>
                    <a:lnTo>
                      <a:pt x="9134" y="1137"/>
                    </a:lnTo>
                    <a:lnTo>
                      <a:pt x="8390" y="980"/>
                    </a:lnTo>
                    <a:lnTo>
                      <a:pt x="7614" y="1105"/>
                    </a:lnTo>
                    <a:lnTo>
                      <a:pt x="6854" y="1097"/>
                    </a:lnTo>
                    <a:lnTo>
                      <a:pt x="6095" y="1066"/>
                    </a:lnTo>
                    <a:lnTo>
                      <a:pt x="5327" y="1004"/>
                    </a:lnTo>
                    <a:lnTo>
                      <a:pt x="4590" y="1058"/>
                    </a:lnTo>
                    <a:lnTo>
                      <a:pt x="3815" y="996"/>
                    </a:lnTo>
                    <a:lnTo>
                      <a:pt x="3063" y="871"/>
                    </a:lnTo>
                    <a:lnTo>
                      <a:pt x="2303" y="714"/>
                    </a:lnTo>
                    <a:lnTo>
                      <a:pt x="1544" y="839"/>
                    </a:lnTo>
                    <a:lnTo>
                      <a:pt x="1277" y="619"/>
                    </a:lnTo>
                    <a:lnTo>
                      <a:pt x="776" y="518"/>
                    </a:lnTo>
                    <a:lnTo>
                      <a:pt x="400" y="408"/>
                    </a:lnTo>
                    <a:lnTo>
                      <a:pt x="0" y="0"/>
                    </a:lnTo>
                    <a:lnTo>
                      <a:pt x="0" y="159"/>
                    </a:lnTo>
                    <a:lnTo>
                      <a:pt x="0" y="314"/>
                    </a:lnTo>
                    <a:lnTo>
                      <a:pt x="0" y="464"/>
                    </a:lnTo>
                    <a:lnTo>
                      <a:pt x="0" y="610"/>
                    </a:lnTo>
                    <a:lnTo>
                      <a:pt x="0" y="681"/>
                    </a:lnTo>
                    <a:lnTo>
                      <a:pt x="0" y="750"/>
                    </a:lnTo>
                    <a:lnTo>
                      <a:pt x="0" y="887"/>
                    </a:lnTo>
                    <a:lnTo>
                      <a:pt x="0" y="953"/>
                    </a:lnTo>
                    <a:lnTo>
                      <a:pt x="0" y="1017"/>
                    </a:lnTo>
                    <a:lnTo>
                      <a:pt x="0" y="1145"/>
                    </a:lnTo>
                    <a:lnTo>
                      <a:pt x="0" y="1265"/>
                    </a:lnTo>
                    <a:lnTo>
                      <a:pt x="0" y="1382"/>
                    </a:lnTo>
                    <a:lnTo>
                      <a:pt x="0" y="1493"/>
                    </a:lnTo>
                    <a:lnTo>
                      <a:pt x="0" y="1600"/>
                    </a:lnTo>
                    <a:lnTo>
                      <a:pt x="0" y="1651"/>
                    </a:lnTo>
                    <a:lnTo>
                      <a:pt x="0" y="1701"/>
                    </a:lnTo>
                    <a:lnTo>
                      <a:pt x="0" y="1799"/>
                    </a:lnTo>
                    <a:lnTo>
                      <a:pt x="0" y="1890"/>
                    </a:lnTo>
                    <a:lnTo>
                      <a:pt x="2" y="1979"/>
                    </a:lnTo>
                    <a:lnTo>
                      <a:pt x="2" y="2061"/>
                    </a:lnTo>
                    <a:lnTo>
                      <a:pt x="2" y="2138"/>
                    </a:lnTo>
                    <a:lnTo>
                      <a:pt x="2" y="2175"/>
                    </a:lnTo>
                    <a:lnTo>
                      <a:pt x="2" y="2210"/>
                    </a:lnTo>
                    <a:lnTo>
                      <a:pt x="2" y="2278"/>
                    </a:lnTo>
                    <a:lnTo>
                      <a:pt x="2" y="2340"/>
                    </a:lnTo>
                    <a:lnTo>
                      <a:pt x="2" y="2399"/>
                    </a:lnTo>
                    <a:lnTo>
                      <a:pt x="2" y="2451"/>
                    </a:lnTo>
                    <a:lnTo>
                      <a:pt x="4" y="2501"/>
                    </a:lnTo>
                    <a:lnTo>
                      <a:pt x="4" y="2523"/>
                    </a:lnTo>
                    <a:lnTo>
                      <a:pt x="4" y="2543"/>
                    </a:lnTo>
                    <a:lnTo>
                      <a:pt x="4" y="2582"/>
                    </a:lnTo>
                    <a:lnTo>
                      <a:pt x="4" y="2599"/>
                    </a:lnTo>
                    <a:lnTo>
                      <a:pt x="4" y="2615"/>
                    </a:lnTo>
                    <a:lnTo>
                      <a:pt x="6" y="2645"/>
                    </a:lnTo>
                    <a:lnTo>
                      <a:pt x="6" y="2667"/>
                    </a:lnTo>
                    <a:lnTo>
                      <a:pt x="6" y="2688"/>
                    </a:lnTo>
                    <a:lnTo>
                      <a:pt x="6" y="2701"/>
                    </a:lnTo>
                    <a:lnTo>
                      <a:pt x="6" y="2707"/>
                    </a:lnTo>
                    <a:lnTo>
                      <a:pt x="8" y="2712"/>
                    </a:lnTo>
                  </a:path>
                </a:pathLst>
              </a:custGeom>
              <a:noFill/>
              <a:ln w="22225">
                <a:solidFill>
                  <a:srgbClr val="80FF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8" name="Freeform 53">
                <a:extLst>
                  <a:ext uri="{FF2B5EF4-FFF2-40B4-BE49-F238E27FC236}">
                    <a16:creationId xmlns:a16="http://schemas.microsoft.com/office/drawing/2014/main" id="{7A7E6508-06B2-E88A-0FC6-2C033ACD324E}"/>
                  </a:ext>
                </a:extLst>
              </p:cNvPr>
              <p:cNvSpPr>
                <a:spLocks/>
              </p:cNvSpPr>
              <p:nvPr/>
            </p:nvSpPr>
            <p:spPr bwMode="auto">
              <a:xfrm>
                <a:off x="7248526" y="3243263"/>
                <a:ext cx="1588" cy="862012"/>
              </a:xfrm>
              <a:custGeom>
                <a:avLst/>
                <a:gdLst>
                  <a:gd name="T0" fmla="*/ 8 w 8"/>
                  <a:gd name="T1" fmla="*/ 2712 h 2712"/>
                  <a:gd name="T2" fmla="*/ 6 w 8"/>
                  <a:gd name="T3" fmla="*/ 2707 h 2712"/>
                  <a:gd name="T4" fmla="*/ 6 w 8"/>
                  <a:gd name="T5" fmla="*/ 2701 h 2712"/>
                  <a:gd name="T6" fmla="*/ 6 w 8"/>
                  <a:gd name="T7" fmla="*/ 2688 h 2712"/>
                  <a:gd name="T8" fmla="*/ 6 w 8"/>
                  <a:gd name="T9" fmla="*/ 2667 h 2712"/>
                  <a:gd name="T10" fmla="*/ 6 w 8"/>
                  <a:gd name="T11" fmla="*/ 2645 h 2712"/>
                  <a:gd name="T12" fmla="*/ 4 w 8"/>
                  <a:gd name="T13" fmla="*/ 2615 h 2712"/>
                  <a:gd name="T14" fmla="*/ 4 w 8"/>
                  <a:gd name="T15" fmla="*/ 2599 h 2712"/>
                  <a:gd name="T16" fmla="*/ 4 w 8"/>
                  <a:gd name="T17" fmla="*/ 2582 h 2712"/>
                  <a:gd name="T18" fmla="*/ 4 w 8"/>
                  <a:gd name="T19" fmla="*/ 2543 h 2712"/>
                  <a:gd name="T20" fmla="*/ 4 w 8"/>
                  <a:gd name="T21" fmla="*/ 2523 h 2712"/>
                  <a:gd name="T22" fmla="*/ 4 w 8"/>
                  <a:gd name="T23" fmla="*/ 2501 h 2712"/>
                  <a:gd name="T24" fmla="*/ 2 w 8"/>
                  <a:gd name="T25" fmla="*/ 2451 h 2712"/>
                  <a:gd name="T26" fmla="*/ 2 w 8"/>
                  <a:gd name="T27" fmla="*/ 2399 h 2712"/>
                  <a:gd name="T28" fmla="*/ 2 w 8"/>
                  <a:gd name="T29" fmla="*/ 2340 h 2712"/>
                  <a:gd name="T30" fmla="*/ 2 w 8"/>
                  <a:gd name="T31" fmla="*/ 2278 h 2712"/>
                  <a:gd name="T32" fmla="*/ 2 w 8"/>
                  <a:gd name="T33" fmla="*/ 2210 h 2712"/>
                  <a:gd name="T34" fmla="*/ 2 w 8"/>
                  <a:gd name="T35" fmla="*/ 2175 h 2712"/>
                  <a:gd name="T36" fmla="*/ 2 w 8"/>
                  <a:gd name="T37" fmla="*/ 2138 h 2712"/>
                  <a:gd name="T38" fmla="*/ 2 w 8"/>
                  <a:gd name="T39" fmla="*/ 2061 h 2712"/>
                  <a:gd name="T40" fmla="*/ 2 w 8"/>
                  <a:gd name="T41" fmla="*/ 1979 h 2712"/>
                  <a:gd name="T42" fmla="*/ 0 w 8"/>
                  <a:gd name="T43" fmla="*/ 1890 h 2712"/>
                  <a:gd name="T44" fmla="*/ 0 w 8"/>
                  <a:gd name="T45" fmla="*/ 1799 h 2712"/>
                  <a:gd name="T46" fmla="*/ 0 w 8"/>
                  <a:gd name="T47" fmla="*/ 1701 h 2712"/>
                  <a:gd name="T48" fmla="*/ 0 w 8"/>
                  <a:gd name="T49" fmla="*/ 1651 h 2712"/>
                  <a:gd name="T50" fmla="*/ 0 w 8"/>
                  <a:gd name="T51" fmla="*/ 1600 h 2712"/>
                  <a:gd name="T52" fmla="*/ 0 w 8"/>
                  <a:gd name="T53" fmla="*/ 1493 h 2712"/>
                  <a:gd name="T54" fmla="*/ 0 w 8"/>
                  <a:gd name="T55" fmla="*/ 1382 h 2712"/>
                  <a:gd name="T56" fmla="*/ 0 w 8"/>
                  <a:gd name="T57" fmla="*/ 1265 h 2712"/>
                  <a:gd name="T58" fmla="*/ 0 w 8"/>
                  <a:gd name="T59" fmla="*/ 1145 h 2712"/>
                  <a:gd name="T60" fmla="*/ 0 w 8"/>
                  <a:gd name="T61" fmla="*/ 1017 h 2712"/>
                  <a:gd name="T62" fmla="*/ 0 w 8"/>
                  <a:gd name="T63" fmla="*/ 953 h 2712"/>
                  <a:gd name="T64" fmla="*/ 0 w 8"/>
                  <a:gd name="T65" fmla="*/ 887 h 2712"/>
                  <a:gd name="T66" fmla="*/ 0 w 8"/>
                  <a:gd name="T67" fmla="*/ 750 h 2712"/>
                  <a:gd name="T68" fmla="*/ 0 w 8"/>
                  <a:gd name="T69" fmla="*/ 681 h 2712"/>
                  <a:gd name="T70" fmla="*/ 0 w 8"/>
                  <a:gd name="T71" fmla="*/ 610 h 2712"/>
                  <a:gd name="T72" fmla="*/ 0 w 8"/>
                  <a:gd name="T73" fmla="*/ 464 h 2712"/>
                  <a:gd name="T74" fmla="*/ 0 w 8"/>
                  <a:gd name="T75" fmla="*/ 314 h 2712"/>
                  <a:gd name="T76" fmla="*/ 0 w 8"/>
                  <a:gd name="T77" fmla="*/ 159 h 2712"/>
                  <a:gd name="T78" fmla="*/ 0 w 8"/>
                  <a:gd name="T79" fmla="*/ 0 h 2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 h="2712">
                    <a:moveTo>
                      <a:pt x="8" y="2712"/>
                    </a:moveTo>
                    <a:lnTo>
                      <a:pt x="6" y="2707"/>
                    </a:lnTo>
                    <a:lnTo>
                      <a:pt x="6" y="2701"/>
                    </a:lnTo>
                    <a:lnTo>
                      <a:pt x="6" y="2688"/>
                    </a:lnTo>
                    <a:lnTo>
                      <a:pt x="6" y="2667"/>
                    </a:lnTo>
                    <a:lnTo>
                      <a:pt x="6" y="2645"/>
                    </a:lnTo>
                    <a:lnTo>
                      <a:pt x="4" y="2615"/>
                    </a:lnTo>
                    <a:lnTo>
                      <a:pt x="4" y="2599"/>
                    </a:lnTo>
                    <a:lnTo>
                      <a:pt x="4" y="2582"/>
                    </a:lnTo>
                    <a:lnTo>
                      <a:pt x="4" y="2543"/>
                    </a:lnTo>
                    <a:lnTo>
                      <a:pt x="4" y="2523"/>
                    </a:lnTo>
                    <a:lnTo>
                      <a:pt x="4" y="2501"/>
                    </a:lnTo>
                    <a:lnTo>
                      <a:pt x="2" y="2451"/>
                    </a:lnTo>
                    <a:lnTo>
                      <a:pt x="2" y="2399"/>
                    </a:lnTo>
                    <a:lnTo>
                      <a:pt x="2" y="2340"/>
                    </a:lnTo>
                    <a:lnTo>
                      <a:pt x="2" y="2278"/>
                    </a:lnTo>
                    <a:lnTo>
                      <a:pt x="2" y="2210"/>
                    </a:lnTo>
                    <a:lnTo>
                      <a:pt x="2" y="2175"/>
                    </a:lnTo>
                    <a:lnTo>
                      <a:pt x="2" y="2138"/>
                    </a:lnTo>
                    <a:lnTo>
                      <a:pt x="2" y="2061"/>
                    </a:lnTo>
                    <a:lnTo>
                      <a:pt x="2" y="1979"/>
                    </a:lnTo>
                    <a:lnTo>
                      <a:pt x="0" y="1890"/>
                    </a:lnTo>
                    <a:lnTo>
                      <a:pt x="0" y="1799"/>
                    </a:lnTo>
                    <a:lnTo>
                      <a:pt x="0" y="1701"/>
                    </a:lnTo>
                    <a:lnTo>
                      <a:pt x="0" y="1651"/>
                    </a:lnTo>
                    <a:lnTo>
                      <a:pt x="0" y="1600"/>
                    </a:lnTo>
                    <a:lnTo>
                      <a:pt x="0" y="1493"/>
                    </a:lnTo>
                    <a:lnTo>
                      <a:pt x="0" y="1382"/>
                    </a:lnTo>
                    <a:lnTo>
                      <a:pt x="0" y="1265"/>
                    </a:lnTo>
                    <a:lnTo>
                      <a:pt x="0" y="1145"/>
                    </a:lnTo>
                    <a:lnTo>
                      <a:pt x="0" y="1017"/>
                    </a:lnTo>
                    <a:lnTo>
                      <a:pt x="0" y="953"/>
                    </a:lnTo>
                    <a:lnTo>
                      <a:pt x="0" y="887"/>
                    </a:lnTo>
                    <a:lnTo>
                      <a:pt x="0" y="750"/>
                    </a:lnTo>
                    <a:lnTo>
                      <a:pt x="0" y="681"/>
                    </a:lnTo>
                    <a:lnTo>
                      <a:pt x="0" y="610"/>
                    </a:lnTo>
                    <a:lnTo>
                      <a:pt x="0" y="464"/>
                    </a:lnTo>
                    <a:lnTo>
                      <a:pt x="0" y="314"/>
                    </a:lnTo>
                    <a:lnTo>
                      <a:pt x="0" y="159"/>
                    </a:lnTo>
                    <a:lnTo>
                      <a:pt x="0" y="0"/>
                    </a:lnTo>
                  </a:path>
                </a:pathLst>
              </a:custGeom>
              <a:noFill/>
              <a:ln w="0">
                <a:solidFill>
                  <a:srgbClr val="9933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9" name="Line 54">
                <a:extLst>
                  <a:ext uri="{FF2B5EF4-FFF2-40B4-BE49-F238E27FC236}">
                    <a16:creationId xmlns:a16="http://schemas.microsoft.com/office/drawing/2014/main" id="{4601AF6B-8246-393A-F219-EB2BEE9C28E0}"/>
                  </a:ext>
                </a:extLst>
              </p:cNvPr>
              <p:cNvSpPr>
                <a:spLocks noChangeShapeType="1"/>
              </p:cNvSpPr>
              <p:nvPr/>
            </p:nvSpPr>
            <p:spPr bwMode="auto">
              <a:xfrm>
                <a:off x="7248526" y="3243263"/>
                <a:ext cx="127000" cy="130175"/>
              </a:xfrm>
              <a:prstGeom prst="line">
                <a:avLst/>
              </a:prstGeom>
              <a:noFill/>
              <a:ln w="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0" name="Line 55">
                <a:extLst>
                  <a:ext uri="{FF2B5EF4-FFF2-40B4-BE49-F238E27FC236}">
                    <a16:creationId xmlns:a16="http://schemas.microsoft.com/office/drawing/2014/main" id="{06605E69-2F19-FB05-3684-6BFA3830E30D}"/>
                  </a:ext>
                </a:extLst>
              </p:cNvPr>
              <p:cNvSpPr>
                <a:spLocks noChangeShapeType="1"/>
              </p:cNvSpPr>
              <p:nvPr/>
            </p:nvSpPr>
            <p:spPr bwMode="auto">
              <a:xfrm>
                <a:off x="7375526" y="3373438"/>
                <a:ext cx="119063" cy="34925"/>
              </a:xfrm>
              <a:prstGeom prst="line">
                <a:avLst/>
              </a:prstGeom>
              <a:noFill/>
              <a:ln w="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1" name="Line 56">
                <a:extLst>
                  <a:ext uri="{FF2B5EF4-FFF2-40B4-BE49-F238E27FC236}">
                    <a16:creationId xmlns:a16="http://schemas.microsoft.com/office/drawing/2014/main" id="{E1D0EEB9-CF31-1DC5-786A-1F37DFAD44DD}"/>
                  </a:ext>
                </a:extLst>
              </p:cNvPr>
              <p:cNvSpPr>
                <a:spLocks noChangeShapeType="1"/>
              </p:cNvSpPr>
              <p:nvPr/>
            </p:nvSpPr>
            <p:spPr bwMode="auto">
              <a:xfrm>
                <a:off x="7494588" y="3408363"/>
                <a:ext cx="158750" cy="31750"/>
              </a:xfrm>
              <a:prstGeom prst="line">
                <a:avLst/>
              </a:prstGeom>
              <a:noFill/>
              <a:ln w="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2" name="Line 57">
                <a:extLst>
                  <a:ext uri="{FF2B5EF4-FFF2-40B4-BE49-F238E27FC236}">
                    <a16:creationId xmlns:a16="http://schemas.microsoft.com/office/drawing/2014/main" id="{FF949A90-1A08-A35C-B02C-42A115B58EA7}"/>
                  </a:ext>
                </a:extLst>
              </p:cNvPr>
              <p:cNvSpPr>
                <a:spLocks noChangeShapeType="1"/>
              </p:cNvSpPr>
              <p:nvPr/>
            </p:nvSpPr>
            <p:spPr bwMode="auto">
              <a:xfrm>
                <a:off x="7653338" y="3440113"/>
                <a:ext cx="85725" cy="69850"/>
              </a:xfrm>
              <a:prstGeom prst="line">
                <a:avLst/>
              </a:prstGeom>
              <a:noFill/>
              <a:ln w="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3" name="Line 58">
                <a:extLst>
                  <a:ext uri="{FF2B5EF4-FFF2-40B4-BE49-F238E27FC236}">
                    <a16:creationId xmlns:a16="http://schemas.microsoft.com/office/drawing/2014/main" id="{0139AC44-BCAD-E9E5-40B6-45C04F074A55}"/>
                  </a:ext>
                </a:extLst>
              </p:cNvPr>
              <p:cNvSpPr>
                <a:spLocks noChangeShapeType="1"/>
              </p:cNvSpPr>
              <p:nvPr/>
            </p:nvSpPr>
            <p:spPr bwMode="auto">
              <a:xfrm flipV="1">
                <a:off x="7739063" y="3470275"/>
                <a:ext cx="239713" cy="39687"/>
              </a:xfrm>
              <a:prstGeom prst="line">
                <a:avLst/>
              </a:prstGeom>
              <a:noFill/>
              <a:ln w="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4" name="Line 59">
                <a:extLst>
                  <a:ext uri="{FF2B5EF4-FFF2-40B4-BE49-F238E27FC236}">
                    <a16:creationId xmlns:a16="http://schemas.microsoft.com/office/drawing/2014/main" id="{988D5031-8582-F3D3-C8D7-FE7D9BF99CD8}"/>
                  </a:ext>
                </a:extLst>
              </p:cNvPr>
              <p:cNvSpPr>
                <a:spLocks noChangeShapeType="1"/>
              </p:cNvSpPr>
              <p:nvPr/>
            </p:nvSpPr>
            <p:spPr bwMode="auto">
              <a:xfrm>
                <a:off x="7978776" y="3470275"/>
                <a:ext cx="241300" cy="49212"/>
              </a:xfrm>
              <a:prstGeom prst="line">
                <a:avLst/>
              </a:prstGeom>
              <a:noFill/>
              <a:ln w="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5" name="Line 60">
                <a:extLst>
                  <a:ext uri="{FF2B5EF4-FFF2-40B4-BE49-F238E27FC236}">
                    <a16:creationId xmlns:a16="http://schemas.microsoft.com/office/drawing/2014/main" id="{844A5A2E-3BC3-A7B2-30DE-7A68828B00AC}"/>
                  </a:ext>
                </a:extLst>
              </p:cNvPr>
              <p:cNvSpPr>
                <a:spLocks noChangeShapeType="1"/>
              </p:cNvSpPr>
              <p:nvPr/>
            </p:nvSpPr>
            <p:spPr bwMode="auto">
              <a:xfrm>
                <a:off x="8220076" y="3519488"/>
                <a:ext cx="239713" cy="39687"/>
              </a:xfrm>
              <a:prstGeom prst="line">
                <a:avLst/>
              </a:prstGeom>
              <a:noFill/>
              <a:ln w="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6" name="Line 61">
                <a:extLst>
                  <a:ext uri="{FF2B5EF4-FFF2-40B4-BE49-F238E27FC236}">
                    <a16:creationId xmlns:a16="http://schemas.microsoft.com/office/drawing/2014/main" id="{34014F66-A043-BE50-8C9E-5AE797FDEE45}"/>
                  </a:ext>
                </a:extLst>
              </p:cNvPr>
              <p:cNvSpPr>
                <a:spLocks noChangeShapeType="1"/>
              </p:cNvSpPr>
              <p:nvPr/>
            </p:nvSpPr>
            <p:spPr bwMode="auto">
              <a:xfrm>
                <a:off x="8459788" y="3559175"/>
                <a:ext cx="246063" cy="20637"/>
              </a:xfrm>
              <a:prstGeom prst="line">
                <a:avLst/>
              </a:prstGeom>
              <a:noFill/>
              <a:ln w="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7" name="Line 62">
                <a:extLst>
                  <a:ext uri="{FF2B5EF4-FFF2-40B4-BE49-F238E27FC236}">
                    <a16:creationId xmlns:a16="http://schemas.microsoft.com/office/drawing/2014/main" id="{313592A6-C1A0-6465-1481-F78811CED22C}"/>
                  </a:ext>
                </a:extLst>
              </p:cNvPr>
              <p:cNvSpPr>
                <a:spLocks noChangeShapeType="1"/>
              </p:cNvSpPr>
              <p:nvPr/>
            </p:nvSpPr>
            <p:spPr bwMode="auto">
              <a:xfrm flipV="1">
                <a:off x="8705851" y="3562350"/>
                <a:ext cx="233363" cy="17462"/>
              </a:xfrm>
              <a:prstGeom prst="line">
                <a:avLst/>
              </a:prstGeom>
              <a:noFill/>
              <a:ln w="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8" name="Line 63">
                <a:extLst>
                  <a:ext uri="{FF2B5EF4-FFF2-40B4-BE49-F238E27FC236}">
                    <a16:creationId xmlns:a16="http://schemas.microsoft.com/office/drawing/2014/main" id="{4E084A56-6217-8BFB-8BCE-17DE90C62AEE}"/>
                  </a:ext>
                </a:extLst>
              </p:cNvPr>
              <p:cNvSpPr>
                <a:spLocks noChangeShapeType="1"/>
              </p:cNvSpPr>
              <p:nvPr/>
            </p:nvSpPr>
            <p:spPr bwMode="auto">
              <a:xfrm>
                <a:off x="8939213" y="3562350"/>
                <a:ext cx="244475" cy="19050"/>
              </a:xfrm>
              <a:prstGeom prst="line">
                <a:avLst/>
              </a:prstGeom>
              <a:noFill/>
              <a:ln w="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9" name="Line 64">
                <a:extLst>
                  <a:ext uri="{FF2B5EF4-FFF2-40B4-BE49-F238E27FC236}">
                    <a16:creationId xmlns:a16="http://schemas.microsoft.com/office/drawing/2014/main" id="{384FDE8B-C4CB-B608-58D8-8DD0D80FD042}"/>
                  </a:ext>
                </a:extLst>
              </p:cNvPr>
              <p:cNvSpPr>
                <a:spLocks noChangeShapeType="1"/>
              </p:cNvSpPr>
              <p:nvPr/>
            </p:nvSpPr>
            <p:spPr bwMode="auto">
              <a:xfrm>
                <a:off x="9183688" y="3581400"/>
                <a:ext cx="241300" cy="11112"/>
              </a:xfrm>
              <a:prstGeom prst="line">
                <a:avLst/>
              </a:prstGeom>
              <a:noFill/>
              <a:ln w="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0" name="Line 65">
                <a:extLst>
                  <a:ext uri="{FF2B5EF4-FFF2-40B4-BE49-F238E27FC236}">
                    <a16:creationId xmlns:a16="http://schemas.microsoft.com/office/drawing/2014/main" id="{37C84DDC-64B7-301A-35B6-E6EFA2D6FAF6}"/>
                  </a:ext>
                </a:extLst>
              </p:cNvPr>
              <p:cNvSpPr>
                <a:spLocks noChangeShapeType="1"/>
              </p:cNvSpPr>
              <p:nvPr/>
            </p:nvSpPr>
            <p:spPr bwMode="auto">
              <a:xfrm>
                <a:off x="9424988" y="3592513"/>
                <a:ext cx="241300" cy="1587"/>
              </a:xfrm>
              <a:prstGeom prst="line">
                <a:avLst/>
              </a:prstGeom>
              <a:noFill/>
              <a:ln w="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1" name="Line 66">
                <a:extLst>
                  <a:ext uri="{FF2B5EF4-FFF2-40B4-BE49-F238E27FC236}">
                    <a16:creationId xmlns:a16="http://schemas.microsoft.com/office/drawing/2014/main" id="{90BE71D9-3CED-2261-0DC7-160A79AAC532}"/>
                  </a:ext>
                </a:extLst>
              </p:cNvPr>
              <p:cNvSpPr>
                <a:spLocks noChangeShapeType="1"/>
              </p:cNvSpPr>
              <p:nvPr/>
            </p:nvSpPr>
            <p:spPr bwMode="auto">
              <a:xfrm flipV="1">
                <a:off x="9666288" y="3554413"/>
                <a:ext cx="246063" cy="39687"/>
              </a:xfrm>
              <a:prstGeom prst="line">
                <a:avLst/>
              </a:prstGeom>
              <a:noFill/>
              <a:ln w="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2" name="Line 67">
                <a:extLst>
                  <a:ext uri="{FF2B5EF4-FFF2-40B4-BE49-F238E27FC236}">
                    <a16:creationId xmlns:a16="http://schemas.microsoft.com/office/drawing/2014/main" id="{81DB7A58-0F11-FF27-73F9-EC3BDD2F09E8}"/>
                  </a:ext>
                </a:extLst>
              </p:cNvPr>
              <p:cNvSpPr>
                <a:spLocks noChangeShapeType="1"/>
              </p:cNvSpPr>
              <p:nvPr/>
            </p:nvSpPr>
            <p:spPr bwMode="auto">
              <a:xfrm>
                <a:off x="9912351" y="3554413"/>
                <a:ext cx="236538" cy="50800"/>
              </a:xfrm>
              <a:prstGeom prst="line">
                <a:avLst/>
              </a:prstGeom>
              <a:noFill/>
              <a:ln w="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3" name="Line 68">
                <a:extLst>
                  <a:ext uri="{FF2B5EF4-FFF2-40B4-BE49-F238E27FC236}">
                    <a16:creationId xmlns:a16="http://schemas.microsoft.com/office/drawing/2014/main" id="{FE30CF3D-D050-40A7-3A3A-36A8D783C195}"/>
                  </a:ext>
                </a:extLst>
              </p:cNvPr>
              <p:cNvSpPr>
                <a:spLocks noChangeShapeType="1"/>
              </p:cNvSpPr>
              <p:nvPr/>
            </p:nvSpPr>
            <p:spPr bwMode="auto">
              <a:xfrm>
                <a:off x="10148888" y="3605213"/>
                <a:ext cx="254000" cy="11112"/>
              </a:xfrm>
              <a:prstGeom prst="line">
                <a:avLst/>
              </a:prstGeom>
              <a:noFill/>
              <a:ln w="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4" name="Line 69">
                <a:extLst>
                  <a:ext uri="{FF2B5EF4-FFF2-40B4-BE49-F238E27FC236}">
                    <a16:creationId xmlns:a16="http://schemas.microsoft.com/office/drawing/2014/main" id="{C4EA681C-1C8B-62A6-A8ED-F459BBBA5594}"/>
                  </a:ext>
                </a:extLst>
              </p:cNvPr>
              <p:cNvSpPr>
                <a:spLocks noChangeShapeType="1"/>
              </p:cNvSpPr>
              <p:nvPr/>
            </p:nvSpPr>
            <p:spPr bwMode="auto">
              <a:xfrm flipV="1">
                <a:off x="10402888" y="3552825"/>
                <a:ext cx="233363" cy="63500"/>
              </a:xfrm>
              <a:prstGeom prst="line">
                <a:avLst/>
              </a:prstGeom>
              <a:noFill/>
              <a:ln w="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5" name="Line 70">
                <a:extLst>
                  <a:ext uri="{FF2B5EF4-FFF2-40B4-BE49-F238E27FC236}">
                    <a16:creationId xmlns:a16="http://schemas.microsoft.com/office/drawing/2014/main" id="{A0533714-7665-66C8-DAFF-9B847EE7C453}"/>
                  </a:ext>
                </a:extLst>
              </p:cNvPr>
              <p:cNvSpPr>
                <a:spLocks noChangeShapeType="1"/>
              </p:cNvSpPr>
              <p:nvPr/>
            </p:nvSpPr>
            <p:spPr bwMode="auto">
              <a:xfrm flipV="1">
                <a:off x="10636251" y="3527425"/>
                <a:ext cx="238125" cy="25400"/>
              </a:xfrm>
              <a:prstGeom prst="line">
                <a:avLst/>
              </a:prstGeom>
              <a:noFill/>
              <a:ln w="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6" name="Line 71">
                <a:extLst>
                  <a:ext uri="{FF2B5EF4-FFF2-40B4-BE49-F238E27FC236}">
                    <a16:creationId xmlns:a16="http://schemas.microsoft.com/office/drawing/2014/main" id="{B265D2C1-F4ED-2FC1-5C9A-C5BBA3BAD6A0}"/>
                  </a:ext>
                </a:extLst>
              </p:cNvPr>
              <p:cNvSpPr>
                <a:spLocks noChangeShapeType="1"/>
              </p:cNvSpPr>
              <p:nvPr/>
            </p:nvSpPr>
            <p:spPr bwMode="auto">
              <a:xfrm>
                <a:off x="10874376" y="3527425"/>
                <a:ext cx="236538" cy="106362"/>
              </a:xfrm>
              <a:prstGeom prst="line">
                <a:avLst/>
              </a:prstGeom>
              <a:noFill/>
              <a:ln w="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7" name="Rectangle 72">
                <a:extLst>
                  <a:ext uri="{FF2B5EF4-FFF2-40B4-BE49-F238E27FC236}">
                    <a16:creationId xmlns:a16="http://schemas.microsoft.com/office/drawing/2014/main" id="{BB27A9BE-DADF-93A0-84AC-D26BAFDE9CF0}"/>
                  </a:ext>
                </a:extLst>
              </p:cNvPr>
              <p:cNvSpPr>
                <a:spLocks noChangeArrowheads="1"/>
              </p:cNvSpPr>
              <p:nvPr/>
            </p:nvSpPr>
            <p:spPr bwMode="auto">
              <a:xfrm>
                <a:off x="7250113" y="4103688"/>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18" name="Rectangle 73">
                <a:extLst>
                  <a:ext uri="{FF2B5EF4-FFF2-40B4-BE49-F238E27FC236}">
                    <a16:creationId xmlns:a16="http://schemas.microsoft.com/office/drawing/2014/main" id="{8C115314-43FE-30AA-BF5D-80DA4A30B4AE}"/>
                  </a:ext>
                </a:extLst>
              </p:cNvPr>
              <p:cNvSpPr>
                <a:spLocks noChangeArrowheads="1"/>
              </p:cNvSpPr>
              <p:nvPr/>
            </p:nvSpPr>
            <p:spPr bwMode="auto">
              <a:xfrm>
                <a:off x="7246938" y="3243263"/>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19" name="Rectangle 74">
                <a:extLst>
                  <a:ext uri="{FF2B5EF4-FFF2-40B4-BE49-F238E27FC236}">
                    <a16:creationId xmlns:a16="http://schemas.microsoft.com/office/drawing/2014/main" id="{1A1F0D72-9DB5-0EE8-E6C0-AD24C651F367}"/>
                  </a:ext>
                </a:extLst>
              </p:cNvPr>
              <p:cNvSpPr>
                <a:spLocks noChangeArrowheads="1"/>
              </p:cNvSpPr>
              <p:nvPr/>
            </p:nvSpPr>
            <p:spPr bwMode="auto">
              <a:xfrm>
                <a:off x="7246938" y="3243263"/>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20" name="Rectangle 75">
                <a:extLst>
                  <a:ext uri="{FF2B5EF4-FFF2-40B4-BE49-F238E27FC236}">
                    <a16:creationId xmlns:a16="http://schemas.microsoft.com/office/drawing/2014/main" id="{E540E4E2-6356-EF4F-3E08-CBA41DCDFC80}"/>
                  </a:ext>
                </a:extLst>
              </p:cNvPr>
              <p:cNvSpPr>
                <a:spLocks noChangeArrowheads="1"/>
              </p:cNvSpPr>
              <p:nvPr/>
            </p:nvSpPr>
            <p:spPr bwMode="auto">
              <a:xfrm>
                <a:off x="7373938" y="3371850"/>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21" name="Rectangle 76">
                <a:extLst>
                  <a:ext uri="{FF2B5EF4-FFF2-40B4-BE49-F238E27FC236}">
                    <a16:creationId xmlns:a16="http://schemas.microsoft.com/office/drawing/2014/main" id="{EE5303A6-79FD-9D85-CA61-E967A037C2F5}"/>
                  </a:ext>
                </a:extLst>
              </p:cNvPr>
              <p:cNvSpPr>
                <a:spLocks noChangeArrowheads="1"/>
              </p:cNvSpPr>
              <p:nvPr/>
            </p:nvSpPr>
            <p:spPr bwMode="auto">
              <a:xfrm>
                <a:off x="7373938" y="3371850"/>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22" name="Rectangle 77">
                <a:extLst>
                  <a:ext uri="{FF2B5EF4-FFF2-40B4-BE49-F238E27FC236}">
                    <a16:creationId xmlns:a16="http://schemas.microsoft.com/office/drawing/2014/main" id="{BBF2BC9B-EB6E-F862-8D4C-0A76FC0B9DDC}"/>
                  </a:ext>
                </a:extLst>
              </p:cNvPr>
              <p:cNvSpPr>
                <a:spLocks noChangeArrowheads="1"/>
              </p:cNvSpPr>
              <p:nvPr/>
            </p:nvSpPr>
            <p:spPr bwMode="auto">
              <a:xfrm>
                <a:off x="7494588" y="3406775"/>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23" name="Rectangle 78">
                <a:extLst>
                  <a:ext uri="{FF2B5EF4-FFF2-40B4-BE49-F238E27FC236}">
                    <a16:creationId xmlns:a16="http://schemas.microsoft.com/office/drawing/2014/main" id="{F3C80ADF-9F3A-BD61-9935-306ED0C1E327}"/>
                  </a:ext>
                </a:extLst>
              </p:cNvPr>
              <p:cNvSpPr>
                <a:spLocks noChangeArrowheads="1"/>
              </p:cNvSpPr>
              <p:nvPr/>
            </p:nvSpPr>
            <p:spPr bwMode="auto">
              <a:xfrm>
                <a:off x="7494588" y="3406775"/>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24" name="Rectangle 79">
                <a:extLst>
                  <a:ext uri="{FF2B5EF4-FFF2-40B4-BE49-F238E27FC236}">
                    <a16:creationId xmlns:a16="http://schemas.microsoft.com/office/drawing/2014/main" id="{9B57B3E4-549E-B7C7-DC7C-DF4731F55FD3}"/>
                  </a:ext>
                </a:extLst>
              </p:cNvPr>
              <p:cNvSpPr>
                <a:spLocks noChangeArrowheads="1"/>
              </p:cNvSpPr>
              <p:nvPr/>
            </p:nvSpPr>
            <p:spPr bwMode="auto">
              <a:xfrm>
                <a:off x="7653338" y="3440113"/>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25" name="Rectangle 80">
                <a:extLst>
                  <a:ext uri="{FF2B5EF4-FFF2-40B4-BE49-F238E27FC236}">
                    <a16:creationId xmlns:a16="http://schemas.microsoft.com/office/drawing/2014/main" id="{975FC416-A7FB-100B-9E19-BE1BE04604B7}"/>
                  </a:ext>
                </a:extLst>
              </p:cNvPr>
              <p:cNvSpPr>
                <a:spLocks noChangeArrowheads="1"/>
              </p:cNvSpPr>
              <p:nvPr/>
            </p:nvSpPr>
            <p:spPr bwMode="auto">
              <a:xfrm>
                <a:off x="7653338" y="3440113"/>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26" name="Rectangle 81">
                <a:extLst>
                  <a:ext uri="{FF2B5EF4-FFF2-40B4-BE49-F238E27FC236}">
                    <a16:creationId xmlns:a16="http://schemas.microsoft.com/office/drawing/2014/main" id="{E54BC5FC-2FF9-6044-B5E4-D3CAE4EF1348}"/>
                  </a:ext>
                </a:extLst>
              </p:cNvPr>
              <p:cNvSpPr>
                <a:spLocks noChangeArrowheads="1"/>
              </p:cNvSpPr>
              <p:nvPr/>
            </p:nvSpPr>
            <p:spPr bwMode="auto">
              <a:xfrm>
                <a:off x="7737476" y="3509963"/>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27" name="Rectangle 82">
                <a:extLst>
                  <a:ext uri="{FF2B5EF4-FFF2-40B4-BE49-F238E27FC236}">
                    <a16:creationId xmlns:a16="http://schemas.microsoft.com/office/drawing/2014/main" id="{20B4171E-4C3E-7836-37B5-9FD9B5D17C79}"/>
                  </a:ext>
                </a:extLst>
              </p:cNvPr>
              <p:cNvSpPr>
                <a:spLocks noChangeArrowheads="1"/>
              </p:cNvSpPr>
              <p:nvPr/>
            </p:nvSpPr>
            <p:spPr bwMode="auto">
              <a:xfrm>
                <a:off x="7737476" y="3509963"/>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28" name="Rectangle 83">
                <a:extLst>
                  <a:ext uri="{FF2B5EF4-FFF2-40B4-BE49-F238E27FC236}">
                    <a16:creationId xmlns:a16="http://schemas.microsoft.com/office/drawing/2014/main" id="{530096C2-8E60-83BF-584D-A8C53288AAC7}"/>
                  </a:ext>
                </a:extLst>
              </p:cNvPr>
              <p:cNvSpPr>
                <a:spLocks noChangeArrowheads="1"/>
              </p:cNvSpPr>
              <p:nvPr/>
            </p:nvSpPr>
            <p:spPr bwMode="auto">
              <a:xfrm>
                <a:off x="7978776" y="3468688"/>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29" name="Rectangle 84">
                <a:extLst>
                  <a:ext uri="{FF2B5EF4-FFF2-40B4-BE49-F238E27FC236}">
                    <a16:creationId xmlns:a16="http://schemas.microsoft.com/office/drawing/2014/main" id="{16DCCF3A-34C9-932A-05D6-0AC84478A497}"/>
                  </a:ext>
                </a:extLst>
              </p:cNvPr>
              <p:cNvSpPr>
                <a:spLocks noChangeArrowheads="1"/>
              </p:cNvSpPr>
              <p:nvPr/>
            </p:nvSpPr>
            <p:spPr bwMode="auto">
              <a:xfrm>
                <a:off x="7978776" y="3468688"/>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30" name="Rectangle 85">
                <a:extLst>
                  <a:ext uri="{FF2B5EF4-FFF2-40B4-BE49-F238E27FC236}">
                    <a16:creationId xmlns:a16="http://schemas.microsoft.com/office/drawing/2014/main" id="{CAC421A3-DDE7-43D2-DDE6-97D055CEA76C}"/>
                  </a:ext>
                </a:extLst>
              </p:cNvPr>
              <p:cNvSpPr>
                <a:spLocks noChangeArrowheads="1"/>
              </p:cNvSpPr>
              <p:nvPr/>
            </p:nvSpPr>
            <p:spPr bwMode="auto">
              <a:xfrm>
                <a:off x="8220076" y="3519488"/>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31" name="Rectangle 86">
                <a:extLst>
                  <a:ext uri="{FF2B5EF4-FFF2-40B4-BE49-F238E27FC236}">
                    <a16:creationId xmlns:a16="http://schemas.microsoft.com/office/drawing/2014/main" id="{FF1BCA63-9920-AA76-F1EB-F6CBFFA9956F}"/>
                  </a:ext>
                </a:extLst>
              </p:cNvPr>
              <p:cNvSpPr>
                <a:spLocks noChangeArrowheads="1"/>
              </p:cNvSpPr>
              <p:nvPr/>
            </p:nvSpPr>
            <p:spPr bwMode="auto">
              <a:xfrm>
                <a:off x="8220076" y="3519488"/>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32" name="Rectangle 87">
                <a:extLst>
                  <a:ext uri="{FF2B5EF4-FFF2-40B4-BE49-F238E27FC236}">
                    <a16:creationId xmlns:a16="http://schemas.microsoft.com/office/drawing/2014/main" id="{F49A9F35-0A9B-F31B-590C-6264E1FBC1F1}"/>
                  </a:ext>
                </a:extLst>
              </p:cNvPr>
              <p:cNvSpPr>
                <a:spLocks noChangeArrowheads="1"/>
              </p:cNvSpPr>
              <p:nvPr/>
            </p:nvSpPr>
            <p:spPr bwMode="auto">
              <a:xfrm>
                <a:off x="8458201" y="3559175"/>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33" name="Rectangle 88">
                <a:extLst>
                  <a:ext uri="{FF2B5EF4-FFF2-40B4-BE49-F238E27FC236}">
                    <a16:creationId xmlns:a16="http://schemas.microsoft.com/office/drawing/2014/main" id="{ABC7DF25-784D-9BFB-9065-99F9927BB725}"/>
                  </a:ext>
                </a:extLst>
              </p:cNvPr>
              <p:cNvSpPr>
                <a:spLocks noChangeArrowheads="1"/>
              </p:cNvSpPr>
              <p:nvPr/>
            </p:nvSpPr>
            <p:spPr bwMode="auto">
              <a:xfrm>
                <a:off x="8458201" y="3559175"/>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34" name="Rectangle 89">
                <a:extLst>
                  <a:ext uri="{FF2B5EF4-FFF2-40B4-BE49-F238E27FC236}">
                    <a16:creationId xmlns:a16="http://schemas.microsoft.com/office/drawing/2014/main" id="{D24EC3F2-9575-8143-D7D7-601AECD2F110}"/>
                  </a:ext>
                </a:extLst>
              </p:cNvPr>
              <p:cNvSpPr>
                <a:spLocks noChangeArrowheads="1"/>
              </p:cNvSpPr>
              <p:nvPr/>
            </p:nvSpPr>
            <p:spPr bwMode="auto">
              <a:xfrm>
                <a:off x="8704263" y="3578225"/>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35" name="Rectangle 90">
                <a:extLst>
                  <a:ext uri="{FF2B5EF4-FFF2-40B4-BE49-F238E27FC236}">
                    <a16:creationId xmlns:a16="http://schemas.microsoft.com/office/drawing/2014/main" id="{DC74C827-DED7-E009-A745-F7A10B28013F}"/>
                  </a:ext>
                </a:extLst>
              </p:cNvPr>
              <p:cNvSpPr>
                <a:spLocks noChangeArrowheads="1"/>
              </p:cNvSpPr>
              <p:nvPr/>
            </p:nvSpPr>
            <p:spPr bwMode="auto">
              <a:xfrm>
                <a:off x="8704263" y="3578225"/>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36" name="Rectangle 91">
                <a:extLst>
                  <a:ext uri="{FF2B5EF4-FFF2-40B4-BE49-F238E27FC236}">
                    <a16:creationId xmlns:a16="http://schemas.microsoft.com/office/drawing/2014/main" id="{A345140E-4143-5430-E07B-1D43D8B61F2E}"/>
                  </a:ext>
                </a:extLst>
              </p:cNvPr>
              <p:cNvSpPr>
                <a:spLocks noChangeArrowheads="1"/>
              </p:cNvSpPr>
              <p:nvPr/>
            </p:nvSpPr>
            <p:spPr bwMode="auto">
              <a:xfrm>
                <a:off x="8939213" y="3560763"/>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37" name="Rectangle 92">
                <a:extLst>
                  <a:ext uri="{FF2B5EF4-FFF2-40B4-BE49-F238E27FC236}">
                    <a16:creationId xmlns:a16="http://schemas.microsoft.com/office/drawing/2014/main" id="{0375BBA4-4350-9964-5596-6DBB0D837456}"/>
                  </a:ext>
                </a:extLst>
              </p:cNvPr>
              <p:cNvSpPr>
                <a:spLocks noChangeArrowheads="1"/>
              </p:cNvSpPr>
              <p:nvPr/>
            </p:nvSpPr>
            <p:spPr bwMode="auto">
              <a:xfrm>
                <a:off x="8939213" y="3560763"/>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38" name="Rectangle 93">
                <a:extLst>
                  <a:ext uri="{FF2B5EF4-FFF2-40B4-BE49-F238E27FC236}">
                    <a16:creationId xmlns:a16="http://schemas.microsoft.com/office/drawing/2014/main" id="{5F380825-C808-032F-7D5C-50395186747D}"/>
                  </a:ext>
                </a:extLst>
              </p:cNvPr>
              <p:cNvSpPr>
                <a:spLocks noChangeArrowheads="1"/>
              </p:cNvSpPr>
              <p:nvPr/>
            </p:nvSpPr>
            <p:spPr bwMode="auto">
              <a:xfrm>
                <a:off x="9182101" y="3581400"/>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39" name="Rectangle 94">
                <a:extLst>
                  <a:ext uri="{FF2B5EF4-FFF2-40B4-BE49-F238E27FC236}">
                    <a16:creationId xmlns:a16="http://schemas.microsoft.com/office/drawing/2014/main" id="{AD19A195-EFB4-4018-EA5A-87545E20B29B}"/>
                  </a:ext>
                </a:extLst>
              </p:cNvPr>
              <p:cNvSpPr>
                <a:spLocks noChangeArrowheads="1"/>
              </p:cNvSpPr>
              <p:nvPr/>
            </p:nvSpPr>
            <p:spPr bwMode="auto">
              <a:xfrm>
                <a:off x="9182101" y="3581400"/>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40" name="Rectangle 95">
                <a:extLst>
                  <a:ext uri="{FF2B5EF4-FFF2-40B4-BE49-F238E27FC236}">
                    <a16:creationId xmlns:a16="http://schemas.microsoft.com/office/drawing/2014/main" id="{F2F6BFB4-83B7-81FA-5515-6E1AFBC9B5A9}"/>
                  </a:ext>
                </a:extLst>
              </p:cNvPr>
              <p:cNvSpPr>
                <a:spLocks noChangeArrowheads="1"/>
              </p:cNvSpPr>
              <p:nvPr/>
            </p:nvSpPr>
            <p:spPr bwMode="auto">
              <a:xfrm>
                <a:off x="9423401" y="3590925"/>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41" name="Rectangle 96">
                <a:extLst>
                  <a:ext uri="{FF2B5EF4-FFF2-40B4-BE49-F238E27FC236}">
                    <a16:creationId xmlns:a16="http://schemas.microsoft.com/office/drawing/2014/main" id="{E2FE835A-88C8-A4D7-5FC7-19FA00A974C0}"/>
                  </a:ext>
                </a:extLst>
              </p:cNvPr>
              <p:cNvSpPr>
                <a:spLocks noChangeArrowheads="1"/>
              </p:cNvSpPr>
              <p:nvPr/>
            </p:nvSpPr>
            <p:spPr bwMode="auto">
              <a:xfrm>
                <a:off x="9423401" y="3590925"/>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42" name="Rectangle 97">
                <a:extLst>
                  <a:ext uri="{FF2B5EF4-FFF2-40B4-BE49-F238E27FC236}">
                    <a16:creationId xmlns:a16="http://schemas.microsoft.com/office/drawing/2014/main" id="{A36B50D7-9F41-DA7B-33C0-9691E2AF2DFB}"/>
                  </a:ext>
                </a:extLst>
              </p:cNvPr>
              <p:cNvSpPr>
                <a:spLocks noChangeArrowheads="1"/>
              </p:cNvSpPr>
              <p:nvPr/>
            </p:nvSpPr>
            <p:spPr bwMode="auto">
              <a:xfrm>
                <a:off x="9664701" y="3594100"/>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43" name="Rectangle 98">
                <a:extLst>
                  <a:ext uri="{FF2B5EF4-FFF2-40B4-BE49-F238E27FC236}">
                    <a16:creationId xmlns:a16="http://schemas.microsoft.com/office/drawing/2014/main" id="{0D1A4621-9610-3391-B753-C85F5792F549}"/>
                  </a:ext>
                </a:extLst>
              </p:cNvPr>
              <p:cNvSpPr>
                <a:spLocks noChangeArrowheads="1"/>
              </p:cNvSpPr>
              <p:nvPr/>
            </p:nvSpPr>
            <p:spPr bwMode="auto">
              <a:xfrm>
                <a:off x="9664701" y="3594100"/>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44" name="Rectangle 99">
                <a:extLst>
                  <a:ext uri="{FF2B5EF4-FFF2-40B4-BE49-F238E27FC236}">
                    <a16:creationId xmlns:a16="http://schemas.microsoft.com/office/drawing/2014/main" id="{8A13CA9E-332D-33C7-6B1B-9C7D873A564D}"/>
                  </a:ext>
                </a:extLst>
              </p:cNvPr>
              <p:cNvSpPr>
                <a:spLocks noChangeArrowheads="1"/>
              </p:cNvSpPr>
              <p:nvPr/>
            </p:nvSpPr>
            <p:spPr bwMode="auto">
              <a:xfrm>
                <a:off x="9910763" y="3554413"/>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45" name="Rectangle 100">
                <a:extLst>
                  <a:ext uri="{FF2B5EF4-FFF2-40B4-BE49-F238E27FC236}">
                    <a16:creationId xmlns:a16="http://schemas.microsoft.com/office/drawing/2014/main" id="{22FA81EF-62D9-AE68-BAAD-4188B16C071E}"/>
                  </a:ext>
                </a:extLst>
              </p:cNvPr>
              <p:cNvSpPr>
                <a:spLocks noChangeArrowheads="1"/>
              </p:cNvSpPr>
              <p:nvPr/>
            </p:nvSpPr>
            <p:spPr bwMode="auto">
              <a:xfrm>
                <a:off x="9910763" y="3554413"/>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46" name="Rectangle 101">
                <a:extLst>
                  <a:ext uri="{FF2B5EF4-FFF2-40B4-BE49-F238E27FC236}">
                    <a16:creationId xmlns:a16="http://schemas.microsoft.com/office/drawing/2014/main" id="{28797F19-D96F-0D24-FE8F-1A2A3A3ED16B}"/>
                  </a:ext>
                </a:extLst>
              </p:cNvPr>
              <p:cNvSpPr>
                <a:spLocks noChangeArrowheads="1"/>
              </p:cNvSpPr>
              <p:nvPr/>
            </p:nvSpPr>
            <p:spPr bwMode="auto">
              <a:xfrm>
                <a:off x="10147301" y="3603625"/>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47" name="Rectangle 102">
                <a:extLst>
                  <a:ext uri="{FF2B5EF4-FFF2-40B4-BE49-F238E27FC236}">
                    <a16:creationId xmlns:a16="http://schemas.microsoft.com/office/drawing/2014/main" id="{AA19CAA8-0661-56A4-48A8-CC916733EFB4}"/>
                  </a:ext>
                </a:extLst>
              </p:cNvPr>
              <p:cNvSpPr>
                <a:spLocks noChangeArrowheads="1"/>
              </p:cNvSpPr>
              <p:nvPr/>
            </p:nvSpPr>
            <p:spPr bwMode="auto">
              <a:xfrm>
                <a:off x="10147301" y="3603625"/>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48" name="Rectangle 103">
                <a:extLst>
                  <a:ext uri="{FF2B5EF4-FFF2-40B4-BE49-F238E27FC236}">
                    <a16:creationId xmlns:a16="http://schemas.microsoft.com/office/drawing/2014/main" id="{9A444B1D-A254-BD05-2C3E-FBCEEF68E914}"/>
                  </a:ext>
                </a:extLst>
              </p:cNvPr>
              <p:cNvSpPr>
                <a:spLocks noChangeArrowheads="1"/>
              </p:cNvSpPr>
              <p:nvPr/>
            </p:nvSpPr>
            <p:spPr bwMode="auto">
              <a:xfrm>
                <a:off x="10401301" y="3616325"/>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49" name="Rectangle 104">
                <a:extLst>
                  <a:ext uri="{FF2B5EF4-FFF2-40B4-BE49-F238E27FC236}">
                    <a16:creationId xmlns:a16="http://schemas.microsoft.com/office/drawing/2014/main" id="{C618A0EE-1A3A-69A2-8B3E-AAF329399C73}"/>
                  </a:ext>
                </a:extLst>
              </p:cNvPr>
              <p:cNvSpPr>
                <a:spLocks noChangeArrowheads="1"/>
              </p:cNvSpPr>
              <p:nvPr/>
            </p:nvSpPr>
            <p:spPr bwMode="auto">
              <a:xfrm>
                <a:off x="10401301" y="3616325"/>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50" name="Rectangle 105">
                <a:extLst>
                  <a:ext uri="{FF2B5EF4-FFF2-40B4-BE49-F238E27FC236}">
                    <a16:creationId xmlns:a16="http://schemas.microsoft.com/office/drawing/2014/main" id="{6BC62611-3AD5-7CE5-3A3E-4F7387358820}"/>
                  </a:ext>
                </a:extLst>
              </p:cNvPr>
              <p:cNvSpPr>
                <a:spLocks noChangeArrowheads="1"/>
              </p:cNvSpPr>
              <p:nvPr/>
            </p:nvSpPr>
            <p:spPr bwMode="auto">
              <a:xfrm>
                <a:off x="10634663" y="3551238"/>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51" name="Rectangle 106">
                <a:extLst>
                  <a:ext uri="{FF2B5EF4-FFF2-40B4-BE49-F238E27FC236}">
                    <a16:creationId xmlns:a16="http://schemas.microsoft.com/office/drawing/2014/main" id="{B209080D-C905-402B-0C96-CBCF3B135BEC}"/>
                  </a:ext>
                </a:extLst>
              </p:cNvPr>
              <p:cNvSpPr>
                <a:spLocks noChangeArrowheads="1"/>
              </p:cNvSpPr>
              <p:nvPr/>
            </p:nvSpPr>
            <p:spPr bwMode="auto">
              <a:xfrm>
                <a:off x="10634663" y="3551238"/>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52" name="Rectangle 107">
                <a:extLst>
                  <a:ext uri="{FF2B5EF4-FFF2-40B4-BE49-F238E27FC236}">
                    <a16:creationId xmlns:a16="http://schemas.microsoft.com/office/drawing/2014/main" id="{69438610-7817-9A66-12C8-84A9E6B7A3F6}"/>
                  </a:ext>
                </a:extLst>
              </p:cNvPr>
              <p:cNvSpPr>
                <a:spLocks noChangeArrowheads="1"/>
              </p:cNvSpPr>
              <p:nvPr/>
            </p:nvSpPr>
            <p:spPr bwMode="auto">
              <a:xfrm>
                <a:off x="10874376" y="3525838"/>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53" name="Oval 108">
                <a:extLst>
                  <a:ext uri="{FF2B5EF4-FFF2-40B4-BE49-F238E27FC236}">
                    <a16:creationId xmlns:a16="http://schemas.microsoft.com/office/drawing/2014/main" id="{E665A39A-62E5-0F76-0A90-2E16161E73F9}"/>
                  </a:ext>
                </a:extLst>
              </p:cNvPr>
              <p:cNvSpPr>
                <a:spLocks noChangeArrowheads="1"/>
              </p:cNvSpPr>
              <p:nvPr/>
            </p:nvSpPr>
            <p:spPr bwMode="auto">
              <a:xfrm>
                <a:off x="10874376" y="3525838"/>
                <a:ext cx="1588" cy="1587"/>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54" name="Oval 109">
                <a:extLst>
                  <a:ext uri="{FF2B5EF4-FFF2-40B4-BE49-F238E27FC236}">
                    <a16:creationId xmlns:a16="http://schemas.microsoft.com/office/drawing/2014/main" id="{4F8EB9D5-7D55-403F-0FAE-151BF4618CC7}"/>
                  </a:ext>
                </a:extLst>
              </p:cNvPr>
              <p:cNvSpPr>
                <a:spLocks noChangeArrowheads="1"/>
              </p:cNvSpPr>
              <p:nvPr/>
            </p:nvSpPr>
            <p:spPr bwMode="auto">
              <a:xfrm>
                <a:off x="11110913" y="3633788"/>
                <a:ext cx="1588" cy="158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55" name="Freeform 111">
                <a:extLst>
                  <a:ext uri="{FF2B5EF4-FFF2-40B4-BE49-F238E27FC236}">
                    <a16:creationId xmlns:a16="http://schemas.microsoft.com/office/drawing/2014/main" id="{7534C622-4692-55CB-C575-3501F7914E1C}"/>
                  </a:ext>
                </a:extLst>
              </p:cNvPr>
              <p:cNvSpPr>
                <a:spLocks/>
              </p:cNvSpPr>
              <p:nvPr/>
            </p:nvSpPr>
            <p:spPr bwMode="auto">
              <a:xfrm>
                <a:off x="7305676" y="3068638"/>
                <a:ext cx="3859213" cy="673100"/>
              </a:xfrm>
              <a:custGeom>
                <a:avLst/>
                <a:gdLst>
                  <a:gd name="T0" fmla="*/ 12158 w 12158"/>
                  <a:gd name="T1" fmla="*/ 1066 h 2116"/>
                  <a:gd name="T2" fmla="*/ 11382 w 12158"/>
                  <a:gd name="T3" fmla="*/ 965 h 2116"/>
                  <a:gd name="T4" fmla="*/ 10615 w 12158"/>
                  <a:gd name="T5" fmla="*/ 995 h 2116"/>
                  <a:gd name="T6" fmla="*/ 9878 w 12158"/>
                  <a:gd name="T7" fmla="*/ 949 h 2116"/>
                  <a:gd name="T8" fmla="*/ 9111 w 12158"/>
                  <a:gd name="T9" fmla="*/ 1011 h 2116"/>
                  <a:gd name="T10" fmla="*/ 8344 w 12158"/>
                  <a:gd name="T11" fmla="*/ 1019 h 2116"/>
                  <a:gd name="T12" fmla="*/ 7623 w 12158"/>
                  <a:gd name="T13" fmla="*/ 917 h 2116"/>
                  <a:gd name="T14" fmla="*/ 6807 w 12158"/>
                  <a:gd name="T15" fmla="*/ 1082 h 2116"/>
                  <a:gd name="T16" fmla="*/ 6072 w 12158"/>
                  <a:gd name="T17" fmla="*/ 1003 h 2116"/>
                  <a:gd name="T18" fmla="*/ 5304 w 12158"/>
                  <a:gd name="T19" fmla="*/ 878 h 2116"/>
                  <a:gd name="T20" fmla="*/ 4559 w 12158"/>
                  <a:gd name="T21" fmla="*/ 854 h 2116"/>
                  <a:gd name="T22" fmla="*/ 3777 w 12158"/>
                  <a:gd name="T23" fmla="*/ 745 h 2116"/>
                  <a:gd name="T24" fmla="*/ 3064 w 12158"/>
                  <a:gd name="T25" fmla="*/ 612 h 2116"/>
                  <a:gd name="T26" fmla="*/ 2288 w 12158"/>
                  <a:gd name="T27" fmla="*/ 596 h 2116"/>
                  <a:gd name="T28" fmla="*/ 1536 w 12158"/>
                  <a:gd name="T29" fmla="*/ 509 h 2116"/>
                  <a:gd name="T30" fmla="*/ 1239 w 12158"/>
                  <a:gd name="T31" fmla="*/ 572 h 2116"/>
                  <a:gd name="T32" fmla="*/ 753 w 12158"/>
                  <a:gd name="T33" fmla="*/ 431 h 2116"/>
                  <a:gd name="T34" fmla="*/ 346 w 12158"/>
                  <a:gd name="T35" fmla="*/ 501 h 2116"/>
                  <a:gd name="T36" fmla="*/ 24 w 12158"/>
                  <a:gd name="T37" fmla="*/ 0 h 2116"/>
                  <a:gd name="T38" fmla="*/ 0 w 12158"/>
                  <a:gd name="T39" fmla="*/ 2116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58" h="2116">
                    <a:moveTo>
                      <a:pt x="12158" y="1066"/>
                    </a:moveTo>
                    <a:lnTo>
                      <a:pt x="11382" y="965"/>
                    </a:lnTo>
                    <a:lnTo>
                      <a:pt x="10615" y="995"/>
                    </a:lnTo>
                    <a:lnTo>
                      <a:pt x="9878" y="949"/>
                    </a:lnTo>
                    <a:lnTo>
                      <a:pt x="9111" y="1011"/>
                    </a:lnTo>
                    <a:lnTo>
                      <a:pt x="8344" y="1019"/>
                    </a:lnTo>
                    <a:lnTo>
                      <a:pt x="7623" y="917"/>
                    </a:lnTo>
                    <a:lnTo>
                      <a:pt x="6807" y="1082"/>
                    </a:lnTo>
                    <a:lnTo>
                      <a:pt x="6072" y="1003"/>
                    </a:lnTo>
                    <a:lnTo>
                      <a:pt x="5304" y="878"/>
                    </a:lnTo>
                    <a:lnTo>
                      <a:pt x="4559" y="854"/>
                    </a:lnTo>
                    <a:lnTo>
                      <a:pt x="3777" y="745"/>
                    </a:lnTo>
                    <a:lnTo>
                      <a:pt x="3064" y="612"/>
                    </a:lnTo>
                    <a:lnTo>
                      <a:pt x="2288" y="596"/>
                    </a:lnTo>
                    <a:lnTo>
                      <a:pt x="1536" y="509"/>
                    </a:lnTo>
                    <a:lnTo>
                      <a:pt x="1239" y="572"/>
                    </a:lnTo>
                    <a:lnTo>
                      <a:pt x="753" y="431"/>
                    </a:lnTo>
                    <a:lnTo>
                      <a:pt x="346" y="501"/>
                    </a:lnTo>
                    <a:lnTo>
                      <a:pt x="24" y="0"/>
                    </a:lnTo>
                    <a:lnTo>
                      <a:pt x="0" y="2116"/>
                    </a:lnTo>
                  </a:path>
                </a:pathLst>
              </a:custGeom>
              <a:noFill/>
              <a:ln w="22225">
                <a:solidFill>
                  <a:srgbClr val="91D2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6" name="Freeform 113">
                <a:extLst>
                  <a:ext uri="{FF2B5EF4-FFF2-40B4-BE49-F238E27FC236}">
                    <a16:creationId xmlns:a16="http://schemas.microsoft.com/office/drawing/2014/main" id="{276187D7-BF39-235C-5618-407DFC0028AF}"/>
                  </a:ext>
                </a:extLst>
              </p:cNvPr>
              <p:cNvSpPr>
                <a:spLocks/>
              </p:cNvSpPr>
              <p:nvPr/>
            </p:nvSpPr>
            <p:spPr bwMode="auto">
              <a:xfrm>
                <a:off x="7246938" y="3176588"/>
                <a:ext cx="3886200" cy="600075"/>
              </a:xfrm>
              <a:custGeom>
                <a:avLst/>
                <a:gdLst>
                  <a:gd name="T0" fmla="*/ 11491 w 12243"/>
                  <a:gd name="T1" fmla="*/ 469 h 1888"/>
                  <a:gd name="T2" fmla="*/ 9948 w 12243"/>
                  <a:gd name="T3" fmla="*/ 580 h 1888"/>
                  <a:gd name="T4" fmla="*/ 8405 w 12243"/>
                  <a:gd name="T5" fmla="*/ 776 h 1888"/>
                  <a:gd name="T6" fmla="*/ 6900 w 12243"/>
                  <a:gd name="T7" fmla="*/ 721 h 1888"/>
                  <a:gd name="T8" fmla="*/ 5420 w 12243"/>
                  <a:gd name="T9" fmla="*/ 642 h 1888"/>
                  <a:gd name="T10" fmla="*/ 5029 w 12243"/>
                  <a:gd name="T11" fmla="*/ 611 h 1888"/>
                  <a:gd name="T12" fmla="*/ 4935 w 12243"/>
                  <a:gd name="T13" fmla="*/ 601 h 1888"/>
                  <a:gd name="T14" fmla="*/ 4854 w 12243"/>
                  <a:gd name="T15" fmla="*/ 595 h 1888"/>
                  <a:gd name="T16" fmla="*/ 4784 w 12243"/>
                  <a:gd name="T17" fmla="*/ 588 h 1888"/>
                  <a:gd name="T18" fmla="*/ 4726 w 12243"/>
                  <a:gd name="T19" fmla="*/ 583 h 1888"/>
                  <a:gd name="T20" fmla="*/ 4677 w 12243"/>
                  <a:gd name="T21" fmla="*/ 579 h 1888"/>
                  <a:gd name="T22" fmla="*/ 4642 w 12243"/>
                  <a:gd name="T23" fmla="*/ 575 h 1888"/>
                  <a:gd name="T24" fmla="*/ 4618 w 12243"/>
                  <a:gd name="T25" fmla="*/ 573 h 1888"/>
                  <a:gd name="T26" fmla="*/ 4605 w 12243"/>
                  <a:gd name="T27" fmla="*/ 572 h 1888"/>
                  <a:gd name="T28" fmla="*/ 4589 w 12243"/>
                  <a:gd name="T29" fmla="*/ 568 h 1888"/>
                  <a:gd name="T30" fmla="*/ 4573 w 12243"/>
                  <a:gd name="T31" fmla="*/ 566 h 1888"/>
                  <a:gd name="T32" fmla="*/ 4568 w 12243"/>
                  <a:gd name="T33" fmla="*/ 565 h 1888"/>
                  <a:gd name="T34" fmla="*/ 4540 w 12243"/>
                  <a:gd name="T35" fmla="*/ 563 h 1888"/>
                  <a:gd name="T36" fmla="*/ 4495 w 12243"/>
                  <a:gd name="T37" fmla="*/ 556 h 1888"/>
                  <a:gd name="T38" fmla="*/ 4478 w 12243"/>
                  <a:gd name="T39" fmla="*/ 555 h 1888"/>
                  <a:gd name="T40" fmla="*/ 4438 w 12243"/>
                  <a:gd name="T41" fmla="*/ 550 h 1888"/>
                  <a:gd name="T42" fmla="*/ 4345 w 12243"/>
                  <a:gd name="T43" fmla="*/ 539 h 1888"/>
                  <a:gd name="T44" fmla="*/ 4324 w 12243"/>
                  <a:gd name="T45" fmla="*/ 535 h 1888"/>
                  <a:gd name="T46" fmla="*/ 4291 w 12243"/>
                  <a:gd name="T47" fmla="*/ 533 h 1888"/>
                  <a:gd name="T48" fmla="*/ 4231 w 12243"/>
                  <a:gd name="T49" fmla="*/ 526 h 1888"/>
                  <a:gd name="T50" fmla="*/ 4097 w 12243"/>
                  <a:gd name="T51" fmla="*/ 510 h 1888"/>
                  <a:gd name="T52" fmla="*/ 4041 w 12243"/>
                  <a:gd name="T53" fmla="*/ 504 h 1888"/>
                  <a:gd name="T54" fmla="*/ 3943 w 12243"/>
                  <a:gd name="T55" fmla="*/ 493 h 1888"/>
                  <a:gd name="T56" fmla="*/ 3881 w 12243"/>
                  <a:gd name="T57" fmla="*/ 487 h 1888"/>
                  <a:gd name="T58" fmla="*/ 3093 w 12243"/>
                  <a:gd name="T59" fmla="*/ 501 h 1888"/>
                  <a:gd name="T60" fmla="*/ 1315 w 12243"/>
                  <a:gd name="T61" fmla="*/ 165 h 1888"/>
                  <a:gd name="T62" fmla="*/ 429 w 12243"/>
                  <a:gd name="T63" fmla="*/ 383 h 1888"/>
                  <a:gd name="T64" fmla="*/ 77 w 12243"/>
                  <a:gd name="T65" fmla="*/ 15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243" h="1888">
                    <a:moveTo>
                      <a:pt x="12243" y="752"/>
                    </a:moveTo>
                    <a:lnTo>
                      <a:pt x="11491" y="469"/>
                    </a:lnTo>
                    <a:lnTo>
                      <a:pt x="10708" y="729"/>
                    </a:lnTo>
                    <a:lnTo>
                      <a:pt x="9948" y="580"/>
                    </a:lnTo>
                    <a:lnTo>
                      <a:pt x="9195" y="806"/>
                    </a:lnTo>
                    <a:lnTo>
                      <a:pt x="8405" y="776"/>
                    </a:lnTo>
                    <a:lnTo>
                      <a:pt x="7684" y="776"/>
                    </a:lnTo>
                    <a:lnTo>
                      <a:pt x="6900" y="721"/>
                    </a:lnTo>
                    <a:lnTo>
                      <a:pt x="6141" y="697"/>
                    </a:lnTo>
                    <a:lnTo>
                      <a:pt x="5420" y="642"/>
                    </a:lnTo>
                    <a:lnTo>
                      <a:pt x="5225" y="627"/>
                    </a:lnTo>
                    <a:lnTo>
                      <a:pt x="5029" y="611"/>
                    </a:lnTo>
                    <a:lnTo>
                      <a:pt x="4981" y="606"/>
                    </a:lnTo>
                    <a:lnTo>
                      <a:pt x="4935" y="601"/>
                    </a:lnTo>
                    <a:lnTo>
                      <a:pt x="4893" y="597"/>
                    </a:lnTo>
                    <a:lnTo>
                      <a:pt x="4854" y="595"/>
                    </a:lnTo>
                    <a:lnTo>
                      <a:pt x="4817" y="590"/>
                    </a:lnTo>
                    <a:lnTo>
                      <a:pt x="4784" y="588"/>
                    </a:lnTo>
                    <a:lnTo>
                      <a:pt x="4753" y="586"/>
                    </a:lnTo>
                    <a:lnTo>
                      <a:pt x="4726" y="583"/>
                    </a:lnTo>
                    <a:lnTo>
                      <a:pt x="4700" y="581"/>
                    </a:lnTo>
                    <a:lnTo>
                      <a:pt x="4677" y="579"/>
                    </a:lnTo>
                    <a:lnTo>
                      <a:pt x="4658" y="576"/>
                    </a:lnTo>
                    <a:lnTo>
                      <a:pt x="4642" y="575"/>
                    </a:lnTo>
                    <a:lnTo>
                      <a:pt x="4628" y="573"/>
                    </a:lnTo>
                    <a:lnTo>
                      <a:pt x="4618" y="573"/>
                    </a:lnTo>
                    <a:lnTo>
                      <a:pt x="4610" y="572"/>
                    </a:lnTo>
                    <a:lnTo>
                      <a:pt x="4605" y="572"/>
                    </a:lnTo>
                    <a:lnTo>
                      <a:pt x="4596" y="570"/>
                    </a:lnTo>
                    <a:lnTo>
                      <a:pt x="4589" y="568"/>
                    </a:lnTo>
                    <a:lnTo>
                      <a:pt x="4583" y="568"/>
                    </a:lnTo>
                    <a:lnTo>
                      <a:pt x="4573" y="566"/>
                    </a:lnTo>
                    <a:lnTo>
                      <a:pt x="4570" y="565"/>
                    </a:lnTo>
                    <a:lnTo>
                      <a:pt x="4568" y="565"/>
                    </a:lnTo>
                    <a:lnTo>
                      <a:pt x="4563" y="565"/>
                    </a:lnTo>
                    <a:lnTo>
                      <a:pt x="4540" y="563"/>
                    </a:lnTo>
                    <a:lnTo>
                      <a:pt x="4511" y="558"/>
                    </a:lnTo>
                    <a:lnTo>
                      <a:pt x="4495" y="556"/>
                    </a:lnTo>
                    <a:lnTo>
                      <a:pt x="4486" y="555"/>
                    </a:lnTo>
                    <a:lnTo>
                      <a:pt x="4478" y="555"/>
                    </a:lnTo>
                    <a:lnTo>
                      <a:pt x="4459" y="553"/>
                    </a:lnTo>
                    <a:lnTo>
                      <a:pt x="4438" y="550"/>
                    </a:lnTo>
                    <a:lnTo>
                      <a:pt x="4395" y="546"/>
                    </a:lnTo>
                    <a:lnTo>
                      <a:pt x="4345" y="539"/>
                    </a:lnTo>
                    <a:lnTo>
                      <a:pt x="4331" y="537"/>
                    </a:lnTo>
                    <a:lnTo>
                      <a:pt x="4324" y="535"/>
                    </a:lnTo>
                    <a:lnTo>
                      <a:pt x="4319" y="535"/>
                    </a:lnTo>
                    <a:lnTo>
                      <a:pt x="4291" y="533"/>
                    </a:lnTo>
                    <a:lnTo>
                      <a:pt x="4262" y="529"/>
                    </a:lnTo>
                    <a:lnTo>
                      <a:pt x="4231" y="526"/>
                    </a:lnTo>
                    <a:lnTo>
                      <a:pt x="4167" y="520"/>
                    </a:lnTo>
                    <a:lnTo>
                      <a:pt x="4097" y="510"/>
                    </a:lnTo>
                    <a:lnTo>
                      <a:pt x="4061" y="506"/>
                    </a:lnTo>
                    <a:lnTo>
                      <a:pt x="4041" y="504"/>
                    </a:lnTo>
                    <a:lnTo>
                      <a:pt x="4023" y="502"/>
                    </a:lnTo>
                    <a:lnTo>
                      <a:pt x="3943" y="493"/>
                    </a:lnTo>
                    <a:lnTo>
                      <a:pt x="3902" y="489"/>
                    </a:lnTo>
                    <a:lnTo>
                      <a:pt x="3881" y="487"/>
                    </a:lnTo>
                    <a:lnTo>
                      <a:pt x="3860" y="485"/>
                    </a:lnTo>
                    <a:lnTo>
                      <a:pt x="3093" y="501"/>
                    </a:lnTo>
                    <a:lnTo>
                      <a:pt x="2325" y="454"/>
                    </a:lnTo>
                    <a:lnTo>
                      <a:pt x="1315" y="165"/>
                    </a:lnTo>
                    <a:lnTo>
                      <a:pt x="860" y="352"/>
                    </a:lnTo>
                    <a:lnTo>
                      <a:pt x="429" y="383"/>
                    </a:lnTo>
                    <a:lnTo>
                      <a:pt x="266" y="0"/>
                    </a:lnTo>
                    <a:lnTo>
                      <a:pt x="77" y="15"/>
                    </a:lnTo>
                    <a:lnTo>
                      <a:pt x="0" y="1888"/>
                    </a:lnTo>
                  </a:path>
                </a:pathLst>
              </a:custGeom>
              <a:noFill/>
              <a:ln w="22225">
                <a:solidFill>
                  <a:srgbClr val="0000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7" name="Line 114">
                <a:extLst>
                  <a:ext uri="{FF2B5EF4-FFF2-40B4-BE49-F238E27FC236}">
                    <a16:creationId xmlns:a16="http://schemas.microsoft.com/office/drawing/2014/main" id="{FA2AC3E4-3856-363A-A96B-AF29A413B054}"/>
                  </a:ext>
                </a:extLst>
              </p:cNvPr>
              <p:cNvSpPr>
                <a:spLocks noChangeShapeType="1"/>
              </p:cNvSpPr>
              <p:nvPr/>
            </p:nvSpPr>
            <p:spPr bwMode="auto">
              <a:xfrm flipV="1">
                <a:off x="7246938" y="3181350"/>
                <a:ext cx="23813" cy="595312"/>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8" name="Line 115">
                <a:extLst>
                  <a:ext uri="{FF2B5EF4-FFF2-40B4-BE49-F238E27FC236}">
                    <a16:creationId xmlns:a16="http://schemas.microsoft.com/office/drawing/2014/main" id="{C28CC22E-7DE7-156A-1797-1B6D225A23CF}"/>
                  </a:ext>
                </a:extLst>
              </p:cNvPr>
              <p:cNvSpPr>
                <a:spLocks noChangeShapeType="1"/>
              </p:cNvSpPr>
              <p:nvPr/>
            </p:nvSpPr>
            <p:spPr bwMode="auto">
              <a:xfrm flipV="1">
                <a:off x="7270751" y="3176588"/>
                <a:ext cx="60325" cy="4762"/>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9" name="Line 116">
                <a:extLst>
                  <a:ext uri="{FF2B5EF4-FFF2-40B4-BE49-F238E27FC236}">
                    <a16:creationId xmlns:a16="http://schemas.microsoft.com/office/drawing/2014/main" id="{7C40B07F-8EC0-11DB-4AEA-622318DB3C36}"/>
                  </a:ext>
                </a:extLst>
              </p:cNvPr>
              <p:cNvSpPr>
                <a:spLocks noChangeShapeType="1"/>
              </p:cNvSpPr>
              <p:nvPr/>
            </p:nvSpPr>
            <p:spPr bwMode="auto">
              <a:xfrm>
                <a:off x="7331076" y="3176588"/>
                <a:ext cx="50800" cy="122237"/>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0" name="Line 117">
                <a:extLst>
                  <a:ext uri="{FF2B5EF4-FFF2-40B4-BE49-F238E27FC236}">
                    <a16:creationId xmlns:a16="http://schemas.microsoft.com/office/drawing/2014/main" id="{77FCC566-C0E9-8C43-54BC-0AFCBFA54A2F}"/>
                  </a:ext>
                </a:extLst>
              </p:cNvPr>
              <p:cNvSpPr>
                <a:spLocks noChangeShapeType="1"/>
              </p:cNvSpPr>
              <p:nvPr/>
            </p:nvSpPr>
            <p:spPr bwMode="auto">
              <a:xfrm flipV="1">
                <a:off x="7381876" y="3287713"/>
                <a:ext cx="138113" cy="11112"/>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1" name="Line 118">
                <a:extLst>
                  <a:ext uri="{FF2B5EF4-FFF2-40B4-BE49-F238E27FC236}">
                    <a16:creationId xmlns:a16="http://schemas.microsoft.com/office/drawing/2014/main" id="{F0287554-8EA1-6CB9-8DB3-F54ABDAD3B3F}"/>
                  </a:ext>
                </a:extLst>
              </p:cNvPr>
              <p:cNvSpPr>
                <a:spLocks noChangeShapeType="1"/>
              </p:cNvSpPr>
              <p:nvPr/>
            </p:nvSpPr>
            <p:spPr bwMode="auto">
              <a:xfrm flipV="1">
                <a:off x="7519988" y="3228975"/>
                <a:ext cx="144463" cy="58737"/>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2" name="Line 119">
                <a:extLst>
                  <a:ext uri="{FF2B5EF4-FFF2-40B4-BE49-F238E27FC236}">
                    <a16:creationId xmlns:a16="http://schemas.microsoft.com/office/drawing/2014/main" id="{24E0D082-1F99-6D6F-0C71-A38B4BB86373}"/>
                  </a:ext>
                </a:extLst>
              </p:cNvPr>
              <p:cNvSpPr>
                <a:spLocks noChangeShapeType="1"/>
              </p:cNvSpPr>
              <p:nvPr/>
            </p:nvSpPr>
            <p:spPr bwMode="auto">
              <a:xfrm>
                <a:off x="7664451" y="3228975"/>
                <a:ext cx="320675" cy="92075"/>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3" name="Line 120">
                <a:extLst>
                  <a:ext uri="{FF2B5EF4-FFF2-40B4-BE49-F238E27FC236}">
                    <a16:creationId xmlns:a16="http://schemas.microsoft.com/office/drawing/2014/main" id="{6840934A-06E7-D717-EEA7-71D37F78E9A2}"/>
                  </a:ext>
                </a:extLst>
              </p:cNvPr>
              <p:cNvSpPr>
                <a:spLocks noChangeShapeType="1"/>
              </p:cNvSpPr>
              <p:nvPr/>
            </p:nvSpPr>
            <p:spPr bwMode="auto">
              <a:xfrm>
                <a:off x="7985126" y="3321050"/>
                <a:ext cx="242888" cy="14287"/>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4" name="Line 121">
                <a:extLst>
                  <a:ext uri="{FF2B5EF4-FFF2-40B4-BE49-F238E27FC236}">
                    <a16:creationId xmlns:a16="http://schemas.microsoft.com/office/drawing/2014/main" id="{B5F42EE3-697A-0642-6106-95F357BA006D}"/>
                  </a:ext>
                </a:extLst>
              </p:cNvPr>
              <p:cNvSpPr>
                <a:spLocks noChangeShapeType="1"/>
              </p:cNvSpPr>
              <p:nvPr/>
            </p:nvSpPr>
            <p:spPr bwMode="auto">
              <a:xfrm flipV="1">
                <a:off x="8228013" y="3330575"/>
                <a:ext cx="244475" cy="4762"/>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5" name="Freeform 122">
                <a:extLst>
                  <a:ext uri="{FF2B5EF4-FFF2-40B4-BE49-F238E27FC236}">
                    <a16:creationId xmlns:a16="http://schemas.microsoft.com/office/drawing/2014/main" id="{8E397F27-41B6-2E28-CDBA-E5C3966F8E4C}"/>
                  </a:ext>
                </a:extLst>
              </p:cNvPr>
              <p:cNvSpPr>
                <a:spLocks/>
              </p:cNvSpPr>
              <p:nvPr/>
            </p:nvSpPr>
            <p:spPr bwMode="auto">
              <a:xfrm>
                <a:off x="8472488" y="3330575"/>
                <a:ext cx="236538" cy="26987"/>
              </a:xfrm>
              <a:custGeom>
                <a:avLst/>
                <a:gdLst>
                  <a:gd name="T0" fmla="*/ 0 w 745"/>
                  <a:gd name="T1" fmla="*/ 0 h 87"/>
                  <a:gd name="T2" fmla="*/ 21 w 745"/>
                  <a:gd name="T3" fmla="*/ 2 h 87"/>
                  <a:gd name="T4" fmla="*/ 42 w 745"/>
                  <a:gd name="T5" fmla="*/ 4 h 87"/>
                  <a:gd name="T6" fmla="*/ 83 w 745"/>
                  <a:gd name="T7" fmla="*/ 8 h 87"/>
                  <a:gd name="T8" fmla="*/ 163 w 745"/>
                  <a:gd name="T9" fmla="*/ 17 h 87"/>
                  <a:gd name="T10" fmla="*/ 181 w 745"/>
                  <a:gd name="T11" fmla="*/ 19 h 87"/>
                  <a:gd name="T12" fmla="*/ 201 w 745"/>
                  <a:gd name="T13" fmla="*/ 21 h 87"/>
                  <a:gd name="T14" fmla="*/ 237 w 745"/>
                  <a:gd name="T15" fmla="*/ 25 h 87"/>
                  <a:gd name="T16" fmla="*/ 307 w 745"/>
                  <a:gd name="T17" fmla="*/ 35 h 87"/>
                  <a:gd name="T18" fmla="*/ 371 w 745"/>
                  <a:gd name="T19" fmla="*/ 41 h 87"/>
                  <a:gd name="T20" fmla="*/ 402 w 745"/>
                  <a:gd name="T21" fmla="*/ 44 h 87"/>
                  <a:gd name="T22" fmla="*/ 431 w 745"/>
                  <a:gd name="T23" fmla="*/ 48 h 87"/>
                  <a:gd name="T24" fmla="*/ 459 w 745"/>
                  <a:gd name="T25" fmla="*/ 50 h 87"/>
                  <a:gd name="T26" fmla="*/ 464 w 745"/>
                  <a:gd name="T27" fmla="*/ 50 h 87"/>
                  <a:gd name="T28" fmla="*/ 471 w 745"/>
                  <a:gd name="T29" fmla="*/ 52 h 87"/>
                  <a:gd name="T30" fmla="*/ 485 w 745"/>
                  <a:gd name="T31" fmla="*/ 54 h 87"/>
                  <a:gd name="T32" fmla="*/ 535 w 745"/>
                  <a:gd name="T33" fmla="*/ 61 h 87"/>
                  <a:gd name="T34" fmla="*/ 578 w 745"/>
                  <a:gd name="T35" fmla="*/ 65 h 87"/>
                  <a:gd name="T36" fmla="*/ 599 w 745"/>
                  <a:gd name="T37" fmla="*/ 68 h 87"/>
                  <a:gd name="T38" fmla="*/ 618 w 745"/>
                  <a:gd name="T39" fmla="*/ 70 h 87"/>
                  <a:gd name="T40" fmla="*/ 626 w 745"/>
                  <a:gd name="T41" fmla="*/ 70 h 87"/>
                  <a:gd name="T42" fmla="*/ 635 w 745"/>
                  <a:gd name="T43" fmla="*/ 71 h 87"/>
                  <a:gd name="T44" fmla="*/ 651 w 745"/>
                  <a:gd name="T45" fmla="*/ 73 h 87"/>
                  <a:gd name="T46" fmla="*/ 680 w 745"/>
                  <a:gd name="T47" fmla="*/ 78 h 87"/>
                  <a:gd name="T48" fmla="*/ 703 w 745"/>
                  <a:gd name="T49" fmla="*/ 80 h 87"/>
                  <a:gd name="T50" fmla="*/ 708 w 745"/>
                  <a:gd name="T51" fmla="*/ 80 h 87"/>
                  <a:gd name="T52" fmla="*/ 710 w 745"/>
                  <a:gd name="T53" fmla="*/ 80 h 87"/>
                  <a:gd name="T54" fmla="*/ 713 w 745"/>
                  <a:gd name="T55" fmla="*/ 81 h 87"/>
                  <a:gd name="T56" fmla="*/ 723 w 745"/>
                  <a:gd name="T57" fmla="*/ 83 h 87"/>
                  <a:gd name="T58" fmla="*/ 729 w 745"/>
                  <a:gd name="T59" fmla="*/ 83 h 87"/>
                  <a:gd name="T60" fmla="*/ 736 w 745"/>
                  <a:gd name="T61" fmla="*/ 85 h 87"/>
                  <a:gd name="T62" fmla="*/ 745 w 745"/>
                  <a:gd name="T6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5" h="87">
                    <a:moveTo>
                      <a:pt x="0" y="0"/>
                    </a:moveTo>
                    <a:lnTo>
                      <a:pt x="21" y="2"/>
                    </a:lnTo>
                    <a:lnTo>
                      <a:pt x="42" y="4"/>
                    </a:lnTo>
                    <a:lnTo>
                      <a:pt x="83" y="8"/>
                    </a:lnTo>
                    <a:lnTo>
                      <a:pt x="163" y="17"/>
                    </a:lnTo>
                    <a:lnTo>
                      <a:pt x="181" y="19"/>
                    </a:lnTo>
                    <a:lnTo>
                      <a:pt x="201" y="21"/>
                    </a:lnTo>
                    <a:lnTo>
                      <a:pt x="237" y="25"/>
                    </a:lnTo>
                    <a:lnTo>
                      <a:pt x="307" y="35"/>
                    </a:lnTo>
                    <a:lnTo>
                      <a:pt x="371" y="41"/>
                    </a:lnTo>
                    <a:lnTo>
                      <a:pt x="402" y="44"/>
                    </a:lnTo>
                    <a:lnTo>
                      <a:pt x="431" y="48"/>
                    </a:lnTo>
                    <a:lnTo>
                      <a:pt x="459" y="50"/>
                    </a:lnTo>
                    <a:lnTo>
                      <a:pt x="464" y="50"/>
                    </a:lnTo>
                    <a:lnTo>
                      <a:pt x="471" y="52"/>
                    </a:lnTo>
                    <a:lnTo>
                      <a:pt x="485" y="54"/>
                    </a:lnTo>
                    <a:lnTo>
                      <a:pt x="535" y="61"/>
                    </a:lnTo>
                    <a:lnTo>
                      <a:pt x="578" y="65"/>
                    </a:lnTo>
                    <a:lnTo>
                      <a:pt x="599" y="68"/>
                    </a:lnTo>
                    <a:lnTo>
                      <a:pt x="618" y="70"/>
                    </a:lnTo>
                    <a:lnTo>
                      <a:pt x="626" y="70"/>
                    </a:lnTo>
                    <a:lnTo>
                      <a:pt x="635" y="71"/>
                    </a:lnTo>
                    <a:lnTo>
                      <a:pt x="651" y="73"/>
                    </a:lnTo>
                    <a:lnTo>
                      <a:pt x="680" y="78"/>
                    </a:lnTo>
                    <a:lnTo>
                      <a:pt x="703" y="80"/>
                    </a:lnTo>
                    <a:lnTo>
                      <a:pt x="708" y="80"/>
                    </a:lnTo>
                    <a:lnTo>
                      <a:pt x="710" y="80"/>
                    </a:lnTo>
                    <a:lnTo>
                      <a:pt x="713" y="81"/>
                    </a:lnTo>
                    <a:lnTo>
                      <a:pt x="723" y="83"/>
                    </a:lnTo>
                    <a:lnTo>
                      <a:pt x="729" y="83"/>
                    </a:lnTo>
                    <a:lnTo>
                      <a:pt x="736" y="85"/>
                    </a:lnTo>
                    <a:lnTo>
                      <a:pt x="745" y="87"/>
                    </a:lnTo>
                  </a:path>
                </a:pathLst>
              </a:custGeom>
              <a:noFill/>
              <a:ln w="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6" name="Freeform 123">
                <a:extLst>
                  <a:ext uri="{FF2B5EF4-FFF2-40B4-BE49-F238E27FC236}">
                    <a16:creationId xmlns:a16="http://schemas.microsoft.com/office/drawing/2014/main" id="{1707A192-B1D8-A9AB-F1F0-1E298050680B}"/>
                  </a:ext>
                </a:extLst>
              </p:cNvPr>
              <p:cNvSpPr>
                <a:spLocks/>
              </p:cNvSpPr>
              <p:nvPr/>
            </p:nvSpPr>
            <p:spPr bwMode="auto">
              <a:xfrm>
                <a:off x="8709026" y="3357563"/>
                <a:ext cx="258763" cy="22225"/>
              </a:xfrm>
              <a:custGeom>
                <a:avLst/>
                <a:gdLst>
                  <a:gd name="T0" fmla="*/ 0 w 815"/>
                  <a:gd name="T1" fmla="*/ 0 h 70"/>
                  <a:gd name="T2" fmla="*/ 5 w 815"/>
                  <a:gd name="T3" fmla="*/ 0 h 70"/>
                  <a:gd name="T4" fmla="*/ 13 w 815"/>
                  <a:gd name="T5" fmla="*/ 1 h 70"/>
                  <a:gd name="T6" fmla="*/ 23 w 815"/>
                  <a:gd name="T7" fmla="*/ 1 h 70"/>
                  <a:gd name="T8" fmla="*/ 37 w 815"/>
                  <a:gd name="T9" fmla="*/ 3 h 70"/>
                  <a:gd name="T10" fmla="*/ 53 w 815"/>
                  <a:gd name="T11" fmla="*/ 4 h 70"/>
                  <a:gd name="T12" fmla="*/ 72 w 815"/>
                  <a:gd name="T13" fmla="*/ 7 h 70"/>
                  <a:gd name="T14" fmla="*/ 95 w 815"/>
                  <a:gd name="T15" fmla="*/ 9 h 70"/>
                  <a:gd name="T16" fmla="*/ 121 w 815"/>
                  <a:gd name="T17" fmla="*/ 11 h 70"/>
                  <a:gd name="T18" fmla="*/ 148 w 815"/>
                  <a:gd name="T19" fmla="*/ 14 h 70"/>
                  <a:gd name="T20" fmla="*/ 179 w 815"/>
                  <a:gd name="T21" fmla="*/ 16 h 70"/>
                  <a:gd name="T22" fmla="*/ 212 w 815"/>
                  <a:gd name="T23" fmla="*/ 18 h 70"/>
                  <a:gd name="T24" fmla="*/ 249 w 815"/>
                  <a:gd name="T25" fmla="*/ 23 h 70"/>
                  <a:gd name="T26" fmla="*/ 288 w 815"/>
                  <a:gd name="T27" fmla="*/ 25 h 70"/>
                  <a:gd name="T28" fmla="*/ 330 w 815"/>
                  <a:gd name="T29" fmla="*/ 29 h 70"/>
                  <a:gd name="T30" fmla="*/ 376 w 815"/>
                  <a:gd name="T31" fmla="*/ 34 h 70"/>
                  <a:gd name="T32" fmla="*/ 424 w 815"/>
                  <a:gd name="T33" fmla="*/ 39 h 70"/>
                  <a:gd name="T34" fmla="*/ 620 w 815"/>
                  <a:gd name="T35" fmla="*/ 55 h 70"/>
                  <a:gd name="T36" fmla="*/ 815 w 815"/>
                  <a:gd name="T3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5" h="70">
                    <a:moveTo>
                      <a:pt x="0" y="0"/>
                    </a:moveTo>
                    <a:lnTo>
                      <a:pt x="5" y="0"/>
                    </a:lnTo>
                    <a:lnTo>
                      <a:pt x="13" y="1"/>
                    </a:lnTo>
                    <a:lnTo>
                      <a:pt x="23" y="1"/>
                    </a:lnTo>
                    <a:lnTo>
                      <a:pt x="37" y="3"/>
                    </a:lnTo>
                    <a:lnTo>
                      <a:pt x="53" y="4"/>
                    </a:lnTo>
                    <a:lnTo>
                      <a:pt x="72" y="7"/>
                    </a:lnTo>
                    <a:lnTo>
                      <a:pt x="95" y="9"/>
                    </a:lnTo>
                    <a:lnTo>
                      <a:pt x="121" y="11"/>
                    </a:lnTo>
                    <a:lnTo>
                      <a:pt x="148" y="14"/>
                    </a:lnTo>
                    <a:lnTo>
                      <a:pt x="179" y="16"/>
                    </a:lnTo>
                    <a:lnTo>
                      <a:pt x="212" y="18"/>
                    </a:lnTo>
                    <a:lnTo>
                      <a:pt x="249" y="23"/>
                    </a:lnTo>
                    <a:lnTo>
                      <a:pt x="288" y="25"/>
                    </a:lnTo>
                    <a:lnTo>
                      <a:pt x="330" y="29"/>
                    </a:lnTo>
                    <a:lnTo>
                      <a:pt x="376" y="34"/>
                    </a:lnTo>
                    <a:lnTo>
                      <a:pt x="424" y="39"/>
                    </a:lnTo>
                    <a:lnTo>
                      <a:pt x="620" y="55"/>
                    </a:lnTo>
                    <a:lnTo>
                      <a:pt x="815" y="70"/>
                    </a:lnTo>
                  </a:path>
                </a:pathLst>
              </a:custGeom>
              <a:noFill/>
              <a:ln w="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7" name="Line 124">
                <a:extLst>
                  <a:ext uri="{FF2B5EF4-FFF2-40B4-BE49-F238E27FC236}">
                    <a16:creationId xmlns:a16="http://schemas.microsoft.com/office/drawing/2014/main" id="{0197BB41-01E4-F7AD-AFC6-268206BBD66D}"/>
                  </a:ext>
                </a:extLst>
              </p:cNvPr>
              <p:cNvSpPr>
                <a:spLocks noChangeShapeType="1"/>
              </p:cNvSpPr>
              <p:nvPr/>
            </p:nvSpPr>
            <p:spPr bwMode="auto">
              <a:xfrm>
                <a:off x="8967788" y="3379788"/>
                <a:ext cx="228600" cy="17462"/>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8" name="Line 125">
                <a:extLst>
                  <a:ext uri="{FF2B5EF4-FFF2-40B4-BE49-F238E27FC236}">
                    <a16:creationId xmlns:a16="http://schemas.microsoft.com/office/drawing/2014/main" id="{1DD26BDA-B2A6-96DF-D1C9-E3ED6EA28ABF}"/>
                  </a:ext>
                </a:extLst>
              </p:cNvPr>
              <p:cNvSpPr>
                <a:spLocks noChangeShapeType="1"/>
              </p:cNvSpPr>
              <p:nvPr/>
            </p:nvSpPr>
            <p:spPr bwMode="auto">
              <a:xfrm>
                <a:off x="9196388" y="3397250"/>
                <a:ext cx="241300" cy="7937"/>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9" name="Line 126">
                <a:extLst>
                  <a:ext uri="{FF2B5EF4-FFF2-40B4-BE49-F238E27FC236}">
                    <a16:creationId xmlns:a16="http://schemas.microsoft.com/office/drawing/2014/main" id="{E00C3F2D-2C3E-F16D-23E8-E9A20DB6EEF4}"/>
                  </a:ext>
                </a:extLst>
              </p:cNvPr>
              <p:cNvSpPr>
                <a:spLocks noChangeShapeType="1"/>
              </p:cNvSpPr>
              <p:nvPr/>
            </p:nvSpPr>
            <p:spPr bwMode="auto">
              <a:xfrm>
                <a:off x="9437688" y="3405188"/>
                <a:ext cx="247650" cy="17462"/>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0" name="Line 127">
                <a:extLst>
                  <a:ext uri="{FF2B5EF4-FFF2-40B4-BE49-F238E27FC236}">
                    <a16:creationId xmlns:a16="http://schemas.microsoft.com/office/drawing/2014/main" id="{BE3DDA71-ED65-7F58-7A94-9A2AF6756F43}"/>
                  </a:ext>
                </a:extLst>
              </p:cNvPr>
              <p:cNvSpPr>
                <a:spLocks noChangeShapeType="1"/>
              </p:cNvSpPr>
              <p:nvPr/>
            </p:nvSpPr>
            <p:spPr bwMode="auto">
              <a:xfrm>
                <a:off x="9685338" y="3422650"/>
                <a:ext cx="230188"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1" name="Line 128">
                <a:extLst>
                  <a:ext uri="{FF2B5EF4-FFF2-40B4-BE49-F238E27FC236}">
                    <a16:creationId xmlns:a16="http://schemas.microsoft.com/office/drawing/2014/main" id="{082DFD46-DF4D-351B-F99A-D737E02D2E2A}"/>
                  </a:ext>
                </a:extLst>
              </p:cNvPr>
              <p:cNvSpPr>
                <a:spLocks noChangeShapeType="1"/>
              </p:cNvSpPr>
              <p:nvPr/>
            </p:nvSpPr>
            <p:spPr bwMode="auto">
              <a:xfrm>
                <a:off x="9915526" y="3422650"/>
                <a:ext cx="250825" cy="9525"/>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2" name="Line 129">
                <a:extLst>
                  <a:ext uri="{FF2B5EF4-FFF2-40B4-BE49-F238E27FC236}">
                    <a16:creationId xmlns:a16="http://schemas.microsoft.com/office/drawing/2014/main" id="{2F25830A-B8A6-5189-1DEA-FDCE25530E47}"/>
                  </a:ext>
                </a:extLst>
              </p:cNvPr>
              <p:cNvSpPr>
                <a:spLocks noChangeShapeType="1"/>
              </p:cNvSpPr>
              <p:nvPr/>
            </p:nvSpPr>
            <p:spPr bwMode="auto">
              <a:xfrm flipV="1">
                <a:off x="10166351" y="3360738"/>
                <a:ext cx="238125" cy="71437"/>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3" name="Line 130">
                <a:extLst>
                  <a:ext uri="{FF2B5EF4-FFF2-40B4-BE49-F238E27FC236}">
                    <a16:creationId xmlns:a16="http://schemas.microsoft.com/office/drawing/2014/main" id="{38B849B8-CE05-AE48-7279-765BEFE63FF5}"/>
                  </a:ext>
                </a:extLst>
              </p:cNvPr>
              <p:cNvSpPr>
                <a:spLocks noChangeShapeType="1"/>
              </p:cNvSpPr>
              <p:nvPr/>
            </p:nvSpPr>
            <p:spPr bwMode="auto">
              <a:xfrm>
                <a:off x="10404476" y="3360738"/>
                <a:ext cx="241300" cy="47625"/>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4" name="Line 131">
                <a:extLst>
                  <a:ext uri="{FF2B5EF4-FFF2-40B4-BE49-F238E27FC236}">
                    <a16:creationId xmlns:a16="http://schemas.microsoft.com/office/drawing/2014/main" id="{2DFBEEC1-E905-D15C-2DF3-78A6166937A6}"/>
                  </a:ext>
                </a:extLst>
              </p:cNvPr>
              <p:cNvSpPr>
                <a:spLocks noChangeShapeType="1"/>
              </p:cNvSpPr>
              <p:nvPr/>
            </p:nvSpPr>
            <p:spPr bwMode="auto">
              <a:xfrm flipV="1">
                <a:off x="10645776" y="3325813"/>
                <a:ext cx="249238" cy="8255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5" name="Line 132">
                <a:extLst>
                  <a:ext uri="{FF2B5EF4-FFF2-40B4-BE49-F238E27FC236}">
                    <a16:creationId xmlns:a16="http://schemas.microsoft.com/office/drawing/2014/main" id="{9331BB6C-E53B-802E-376A-E4158CC9D56F}"/>
                  </a:ext>
                </a:extLst>
              </p:cNvPr>
              <p:cNvSpPr>
                <a:spLocks noChangeShapeType="1"/>
              </p:cNvSpPr>
              <p:nvPr/>
            </p:nvSpPr>
            <p:spPr bwMode="auto">
              <a:xfrm>
                <a:off x="10895013" y="3325813"/>
                <a:ext cx="238125" cy="8890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6" name="Rectangle 133">
                <a:extLst>
                  <a:ext uri="{FF2B5EF4-FFF2-40B4-BE49-F238E27FC236}">
                    <a16:creationId xmlns:a16="http://schemas.microsoft.com/office/drawing/2014/main" id="{071B2D0E-283D-FDEF-DA20-FB3BAF7E7455}"/>
                  </a:ext>
                </a:extLst>
              </p:cNvPr>
              <p:cNvSpPr>
                <a:spLocks noChangeArrowheads="1"/>
              </p:cNvSpPr>
              <p:nvPr/>
            </p:nvSpPr>
            <p:spPr bwMode="auto">
              <a:xfrm>
                <a:off x="7245351" y="3775075"/>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77" name="Rectangle 134">
                <a:extLst>
                  <a:ext uri="{FF2B5EF4-FFF2-40B4-BE49-F238E27FC236}">
                    <a16:creationId xmlns:a16="http://schemas.microsoft.com/office/drawing/2014/main" id="{5DFEDC48-0B8C-A57B-0471-2193C188832D}"/>
                  </a:ext>
                </a:extLst>
              </p:cNvPr>
              <p:cNvSpPr>
                <a:spLocks noChangeArrowheads="1"/>
              </p:cNvSpPr>
              <p:nvPr/>
            </p:nvSpPr>
            <p:spPr bwMode="auto">
              <a:xfrm>
                <a:off x="7270751" y="3181350"/>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78" name="Rectangle 135">
                <a:extLst>
                  <a:ext uri="{FF2B5EF4-FFF2-40B4-BE49-F238E27FC236}">
                    <a16:creationId xmlns:a16="http://schemas.microsoft.com/office/drawing/2014/main" id="{CC7EF7B7-159C-1D19-FF80-8DAD16C558DD}"/>
                  </a:ext>
                </a:extLst>
              </p:cNvPr>
              <p:cNvSpPr>
                <a:spLocks noChangeArrowheads="1"/>
              </p:cNvSpPr>
              <p:nvPr/>
            </p:nvSpPr>
            <p:spPr bwMode="auto">
              <a:xfrm>
                <a:off x="7270751" y="3181350"/>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79" name="Rectangle 136">
                <a:extLst>
                  <a:ext uri="{FF2B5EF4-FFF2-40B4-BE49-F238E27FC236}">
                    <a16:creationId xmlns:a16="http://schemas.microsoft.com/office/drawing/2014/main" id="{C336D288-23B7-B8C4-C368-DB41581FCEA6}"/>
                  </a:ext>
                </a:extLst>
              </p:cNvPr>
              <p:cNvSpPr>
                <a:spLocks noChangeArrowheads="1"/>
              </p:cNvSpPr>
              <p:nvPr/>
            </p:nvSpPr>
            <p:spPr bwMode="auto">
              <a:xfrm>
                <a:off x="7329488" y="3175000"/>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80" name="Rectangle 137">
                <a:extLst>
                  <a:ext uri="{FF2B5EF4-FFF2-40B4-BE49-F238E27FC236}">
                    <a16:creationId xmlns:a16="http://schemas.microsoft.com/office/drawing/2014/main" id="{C9E76EBF-5EC6-7218-141E-7E012D154715}"/>
                  </a:ext>
                </a:extLst>
              </p:cNvPr>
              <p:cNvSpPr>
                <a:spLocks noChangeArrowheads="1"/>
              </p:cNvSpPr>
              <p:nvPr/>
            </p:nvSpPr>
            <p:spPr bwMode="auto">
              <a:xfrm>
                <a:off x="7329488" y="3175000"/>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81" name="Rectangle 138">
                <a:extLst>
                  <a:ext uri="{FF2B5EF4-FFF2-40B4-BE49-F238E27FC236}">
                    <a16:creationId xmlns:a16="http://schemas.microsoft.com/office/drawing/2014/main" id="{3A4D65C9-5A8D-B15A-CF31-B1D7B0A143C8}"/>
                  </a:ext>
                </a:extLst>
              </p:cNvPr>
              <p:cNvSpPr>
                <a:spLocks noChangeArrowheads="1"/>
              </p:cNvSpPr>
              <p:nvPr/>
            </p:nvSpPr>
            <p:spPr bwMode="auto">
              <a:xfrm>
                <a:off x="7381876" y="3297238"/>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82" name="Rectangle 139">
                <a:extLst>
                  <a:ext uri="{FF2B5EF4-FFF2-40B4-BE49-F238E27FC236}">
                    <a16:creationId xmlns:a16="http://schemas.microsoft.com/office/drawing/2014/main" id="{7D03713F-8785-AFCE-480C-7E3412A14324}"/>
                  </a:ext>
                </a:extLst>
              </p:cNvPr>
              <p:cNvSpPr>
                <a:spLocks noChangeArrowheads="1"/>
              </p:cNvSpPr>
              <p:nvPr/>
            </p:nvSpPr>
            <p:spPr bwMode="auto">
              <a:xfrm>
                <a:off x="7381876" y="3297238"/>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83" name="Rectangle 140">
                <a:extLst>
                  <a:ext uri="{FF2B5EF4-FFF2-40B4-BE49-F238E27FC236}">
                    <a16:creationId xmlns:a16="http://schemas.microsoft.com/office/drawing/2014/main" id="{88D73FE9-C08B-191F-2DB4-057190332C95}"/>
                  </a:ext>
                </a:extLst>
              </p:cNvPr>
              <p:cNvSpPr>
                <a:spLocks noChangeArrowheads="1"/>
              </p:cNvSpPr>
              <p:nvPr/>
            </p:nvSpPr>
            <p:spPr bwMode="auto">
              <a:xfrm>
                <a:off x="7518401" y="3287713"/>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84" name="Rectangle 141">
                <a:extLst>
                  <a:ext uri="{FF2B5EF4-FFF2-40B4-BE49-F238E27FC236}">
                    <a16:creationId xmlns:a16="http://schemas.microsoft.com/office/drawing/2014/main" id="{CCA15759-7327-910A-D31D-A8106ACAC761}"/>
                  </a:ext>
                </a:extLst>
              </p:cNvPr>
              <p:cNvSpPr>
                <a:spLocks noChangeArrowheads="1"/>
              </p:cNvSpPr>
              <p:nvPr/>
            </p:nvSpPr>
            <p:spPr bwMode="auto">
              <a:xfrm>
                <a:off x="7518401" y="3287713"/>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85" name="Rectangle 142">
                <a:extLst>
                  <a:ext uri="{FF2B5EF4-FFF2-40B4-BE49-F238E27FC236}">
                    <a16:creationId xmlns:a16="http://schemas.microsoft.com/office/drawing/2014/main" id="{DFCFA2C7-B68D-D38D-2ACB-F30666288BB8}"/>
                  </a:ext>
                </a:extLst>
              </p:cNvPr>
              <p:cNvSpPr>
                <a:spLocks noChangeArrowheads="1"/>
              </p:cNvSpPr>
              <p:nvPr/>
            </p:nvSpPr>
            <p:spPr bwMode="auto">
              <a:xfrm>
                <a:off x="7662863" y="3227388"/>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86" name="Rectangle 143">
                <a:extLst>
                  <a:ext uri="{FF2B5EF4-FFF2-40B4-BE49-F238E27FC236}">
                    <a16:creationId xmlns:a16="http://schemas.microsoft.com/office/drawing/2014/main" id="{72EB626C-CE90-086B-F759-2F1F4B2F3585}"/>
                  </a:ext>
                </a:extLst>
              </p:cNvPr>
              <p:cNvSpPr>
                <a:spLocks noChangeArrowheads="1"/>
              </p:cNvSpPr>
              <p:nvPr/>
            </p:nvSpPr>
            <p:spPr bwMode="auto">
              <a:xfrm>
                <a:off x="7662863" y="3227388"/>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87" name="Rectangle 144">
                <a:extLst>
                  <a:ext uri="{FF2B5EF4-FFF2-40B4-BE49-F238E27FC236}">
                    <a16:creationId xmlns:a16="http://schemas.microsoft.com/office/drawing/2014/main" id="{12F8503E-952E-97FF-037E-6BA62A76D56B}"/>
                  </a:ext>
                </a:extLst>
              </p:cNvPr>
              <p:cNvSpPr>
                <a:spLocks noChangeArrowheads="1"/>
              </p:cNvSpPr>
              <p:nvPr/>
            </p:nvSpPr>
            <p:spPr bwMode="auto">
              <a:xfrm>
                <a:off x="7983538" y="3319463"/>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88" name="Rectangle 145">
                <a:extLst>
                  <a:ext uri="{FF2B5EF4-FFF2-40B4-BE49-F238E27FC236}">
                    <a16:creationId xmlns:a16="http://schemas.microsoft.com/office/drawing/2014/main" id="{488E33D1-47B2-3ED9-CA33-BD1D24E133F5}"/>
                  </a:ext>
                </a:extLst>
              </p:cNvPr>
              <p:cNvSpPr>
                <a:spLocks noChangeArrowheads="1"/>
              </p:cNvSpPr>
              <p:nvPr/>
            </p:nvSpPr>
            <p:spPr bwMode="auto">
              <a:xfrm>
                <a:off x="7983538" y="3319463"/>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89" name="Rectangle 146">
                <a:extLst>
                  <a:ext uri="{FF2B5EF4-FFF2-40B4-BE49-F238E27FC236}">
                    <a16:creationId xmlns:a16="http://schemas.microsoft.com/office/drawing/2014/main" id="{8F46B1B4-F62A-561F-1BEB-F2BFB4A08A1C}"/>
                  </a:ext>
                </a:extLst>
              </p:cNvPr>
              <p:cNvSpPr>
                <a:spLocks noChangeArrowheads="1"/>
              </p:cNvSpPr>
              <p:nvPr/>
            </p:nvSpPr>
            <p:spPr bwMode="auto">
              <a:xfrm>
                <a:off x="8228013" y="3335338"/>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90" name="Rectangle 147">
                <a:extLst>
                  <a:ext uri="{FF2B5EF4-FFF2-40B4-BE49-F238E27FC236}">
                    <a16:creationId xmlns:a16="http://schemas.microsoft.com/office/drawing/2014/main" id="{66AF64DF-0059-9305-4983-3718EE0E5373}"/>
                  </a:ext>
                </a:extLst>
              </p:cNvPr>
              <p:cNvSpPr>
                <a:spLocks noChangeArrowheads="1"/>
              </p:cNvSpPr>
              <p:nvPr/>
            </p:nvSpPr>
            <p:spPr bwMode="auto">
              <a:xfrm>
                <a:off x="8228013" y="3335338"/>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91" name="Rectangle 148">
                <a:extLst>
                  <a:ext uri="{FF2B5EF4-FFF2-40B4-BE49-F238E27FC236}">
                    <a16:creationId xmlns:a16="http://schemas.microsoft.com/office/drawing/2014/main" id="{F4369F1D-B446-172E-0A97-9C0EC8E40D03}"/>
                  </a:ext>
                </a:extLst>
              </p:cNvPr>
              <p:cNvSpPr>
                <a:spLocks noChangeArrowheads="1"/>
              </p:cNvSpPr>
              <p:nvPr/>
            </p:nvSpPr>
            <p:spPr bwMode="auto">
              <a:xfrm>
                <a:off x="8470901" y="3330575"/>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92" name="Rectangle 149">
                <a:extLst>
                  <a:ext uri="{FF2B5EF4-FFF2-40B4-BE49-F238E27FC236}">
                    <a16:creationId xmlns:a16="http://schemas.microsoft.com/office/drawing/2014/main" id="{1B85FD09-5924-B8FC-4657-193BC4857036}"/>
                  </a:ext>
                </a:extLst>
              </p:cNvPr>
              <p:cNvSpPr>
                <a:spLocks noChangeArrowheads="1"/>
              </p:cNvSpPr>
              <p:nvPr/>
            </p:nvSpPr>
            <p:spPr bwMode="auto">
              <a:xfrm>
                <a:off x="8470901" y="3330575"/>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93" name="Rectangle 150">
                <a:extLst>
                  <a:ext uri="{FF2B5EF4-FFF2-40B4-BE49-F238E27FC236}">
                    <a16:creationId xmlns:a16="http://schemas.microsoft.com/office/drawing/2014/main" id="{408BC352-422B-CC17-7F15-AFD21FE1617E}"/>
                  </a:ext>
                </a:extLst>
              </p:cNvPr>
              <p:cNvSpPr>
                <a:spLocks noChangeArrowheads="1"/>
              </p:cNvSpPr>
              <p:nvPr/>
            </p:nvSpPr>
            <p:spPr bwMode="auto">
              <a:xfrm>
                <a:off x="8707438" y="3357563"/>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94" name="Rectangle 151">
                <a:extLst>
                  <a:ext uri="{FF2B5EF4-FFF2-40B4-BE49-F238E27FC236}">
                    <a16:creationId xmlns:a16="http://schemas.microsoft.com/office/drawing/2014/main" id="{E0B1D827-10FE-E5FE-4232-8193AA07B389}"/>
                  </a:ext>
                </a:extLst>
              </p:cNvPr>
              <p:cNvSpPr>
                <a:spLocks noChangeArrowheads="1"/>
              </p:cNvSpPr>
              <p:nvPr/>
            </p:nvSpPr>
            <p:spPr bwMode="auto">
              <a:xfrm>
                <a:off x="8707438" y="3357563"/>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95" name="Rectangle 152">
                <a:extLst>
                  <a:ext uri="{FF2B5EF4-FFF2-40B4-BE49-F238E27FC236}">
                    <a16:creationId xmlns:a16="http://schemas.microsoft.com/office/drawing/2014/main" id="{2979A9C8-D41F-509B-C5D3-DF98E8215487}"/>
                  </a:ext>
                </a:extLst>
              </p:cNvPr>
              <p:cNvSpPr>
                <a:spLocks noChangeArrowheads="1"/>
              </p:cNvSpPr>
              <p:nvPr/>
            </p:nvSpPr>
            <p:spPr bwMode="auto">
              <a:xfrm>
                <a:off x="8966201" y="3379788"/>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96" name="Rectangle 153">
                <a:extLst>
                  <a:ext uri="{FF2B5EF4-FFF2-40B4-BE49-F238E27FC236}">
                    <a16:creationId xmlns:a16="http://schemas.microsoft.com/office/drawing/2014/main" id="{E87D84B4-9B34-A6CA-E7C3-2A703FAF14A3}"/>
                  </a:ext>
                </a:extLst>
              </p:cNvPr>
              <p:cNvSpPr>
                <a:spLocks noChangeArrowheads="1"/>
              </p:cNvSpPr>
              <p:nvPr/>
            </p:nvSpPr>
            <p:spPr bwMode="auto">
              <a:xfrm>
                <a:off x="8966201" y="3379788"/>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97" name="Rectangle 154">
                <a:extLst>
                  <a:ext uri="{FF2B5EF4-FFF2-40B4-BE49-F238E27FC236}">
                    <a16:creationId xmlns:a16="http://schemas.microsoft.com/office/drawing/2014/main" id="{FADCB23B-765C-C4E1-E266-C2A2DA564967}"/>
                  </a:ext>
                </a:extLst>
              </p:cNvPr>
              <p:cNvSpPr>
                <a:spLocks noChangeArrowheads="1"/>
              </p:cNvSpPr>
              <p:nvPr/>
            </p:nvSpPr>
            <p:spPr bwMode="auto">
              <a:xfrm>
                <a:off x="9194801" y="3397250"/>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98" name="Rectangle 155">
                <a:extLst>
                  <a:ext uri="{FF2B5EF4-FFF2-40B4-BE49-F238E27FC236}">
                    <a16:creationId xmlns:a16="http://schemas.microsoft.com/office/drawing/2014/main" id="{84672720-08BD-62C5-F1E8-C37F4C7CAA71}"/>
                  </a:ext>
                </a:extLst>
              </p:cNvPr>
              <p:cNvSpPr>
                <a:spLocks noChangeArrowheads="1"/>
              </p:cNvSpPr>
              <p:nvPr/>
            </p:nvSpPr>
            <p:spPr bwMode="auto">
              <a:xfrm>
                <a:off x="9194801" y="3397250"/>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99" name="Rectangle 156">
                <a:extLst>
                  <a:ext uri="{FF2B5EF4-FFF2-40B4-BE49-F238E27FC236}">
                    <a16:creationId xmlns:a16="http://schemas.microsoft.com/office/drawing/2014/main" id="{2763ED5A-A6F6-6DA2-3852-30787661AFBF}"/>
                  </a:ext>
                </a:extLst>
              </p:cNvPr>
              <p:cNvSpPr>
                <a:spLocks noChangeArrowheads="1"/>
              </p:cNvSpPr>
              <p:nvPr/>
            </p:nvSpPr>
            <p:spPr bwMode="auto">
              <a:xfrm>
                <a:off x="9436101" y="3405188"/>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00" name="Rectangle 157">
                <a:extLst>
                  <a:ext uri="{FF2B5EF4-FFF2-40B4-BE49-F238E27FC236}">
                    <a16:creationId xmlns:a16="http://schemas.microsoft.com/office/drawing/2014/main" id="{D71A7028-64D7-537B-4C81-77B576BC6A8A}"/>
                  </a:ext>
                </a:extLst>
              </p:cNvPr>
              <p:cNvSpPr>
                <a:spLocks noChangeArrowheads="1"/>
              </p:cNvSpPr>
              <p:nvPr/>
            </p:nvSpPr>
            <p:spPr bwMode="auto">
              <a:xfrm>
                <a:off x="9436101" y="3405188"/>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01" name="Rectangle 158">
                <a:extLst>
                  <a:ext uri="{FF2B5EF4-FFF2-40B4-BE49-F238E27FC236}">
                    <a16:creationId xmlns:a16="http://schemas.microsoft.com/office/drawing/2014/main" id="{728342A9-6800-3E6C-DB20-4B97C80E73F5}"/>
                  </a:ext>
                </a:extLst>
              </p:cNvPr>
              <p:cNvSpPr>
                <a:spLocks noChangeArrowheads="1"/>
              </p:cNvSpPr>
              <p:nvPr/>
            </p:nvSpPr>
            <p:spPr bwMode="auto">
              <a:xfrm>
                <a:off x="9685338" y="3422650"/>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02" name="Rectangle 159">
                <a:extLst>
                  <a:ext uri="{FF2B5EF4-FFF2-40B4-BE49-F238E27FC236}">
                    <a16:creationId xmlns:a16="http://schemas.microsoft.com/office/drawing/2014/main" id="{2E66617E-83AC-8074-711E-82EDE21E3E31}"/>
                  </a:ext>
                </a:extLst>
              </p:cNvPr>
              <p:cNvSpPr>
                <a:spLocks noChangeArrowheads="1"/>
              </p:cNvSpPr>
              <p:nvPr/>
            </p:nvSpPr>
            <p:spPr bwMode="auto">
              <a:xfrm>
                <a:off x="9685338" y="3422650"/>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03" name="Rectangle 160">
                <a:extLst>
                  <a:ext uri="{FF2B5EF4-FFF2-40B4-BE49-F238E27FC236}">
                    <a16:creationId xmlns:a16="http://schemas.microsoft.com/office/drawing/2014/main" id="{739471D2-AA85-5E5C-56FB-5149D64A63F0}"/>
                  </a:ext>
                </a:extLst>
              </p:cNvPr>
              <p:cNvSpPr>
                <a:spLocks noChangeArrowheads="1"/>
              </p:cNvSpPr>
              <p:nvPr/>
            </p:nvSpPr>
            <p:spPr bwMode="auto">
              <a:xfrm>
                <a:off x="9913938" y="3422650"/>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04" name="Rectangle 161">
                <a:extLst>
                  <a:ext uri="{FF2B5EF4-FFF2-40B4-BE49-F238E27FC236}">
                    <a16:creationId xmlns:a16="http://schemas.microsoft.com/office/drawing/2014/main" id="{EB7D073A-23FC-36B0-3DE7-B6C85F7BEAFE}"/>
                  </a:ext>
                </a:extLst>
              </p:cNvPr>
              <p:cNvSpPr>
                <a:spLocks noChangeArrowheads="1"/>
              </p:cNvSpPr>
              <p:nvPr/>
            </p:nvSpPr>
            <p:spPr bwMode="auto">
              <a:xfrm>
                <a:off x="9913938" y="3422650"/>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05" name="Rectangle 162">
                <a:extLst>
                  <a:ext uri="{FF2B5EF4-FFF2-40B4-BE49-F238E27FC236}">
                    <a16:creationId xmlns:a16="http://schemas.microsoft.com/office/drawing/2014/main" id="{C91EF632-A7E3-ECF6-EBE0-4BB18CDD3E60}"/>
                  </a:ext>
                </a:extLst>
              </p:cNvPr>
              <p:cNvSpPr>
                <a:spLocks noChangeArrowheads="1"/>
              </p:cNvSpPr>
              <p:nvPr/>
            </p:nvSpPr>
            <p:spPr bwMode="auto">
              <a:xfrm>
                <a:off x="10164763" y="3432175"/>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06" name="Rectangle 163">
                <a:extLst>
                  <a:ext uri="{FF2B5EF4-FFF2-40B4-BE49-F238E27FC236}">
                    <a16:creationId xmlns:a16="http://schemas.microsoft.com/office/drawing/2014/main" id="{F8EF5EA9-0C58-3E2E-8344-E165021CEBC9}"/>
                  </a:ext>
                </a:extLst>
              </p:cNvPr>
              <p:cNvSpPr>
                <a:spLocks noChangeArrowheads="1"/>
              </p:cNvSpPr>
              <p:nvPr/>
            </p:nvSpPr>
            <p:spPr bwMode="auto">
              <a:xfrm>
                <a:off x="10164763" y="3432175"/>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07" name="Rectangle 164">
                <a:extLst>
                  <a:ext uri="{FF2B5EF4-FFF2-40B4-BE49-F238E27FC236}">
                    <a16:creationId xmlns:a16="http://schemas.microsoft.com/office/drawing/2014/main" id="{2F8609F4-1AE6-FBCF-5D5B-116A88021916}"/>
                  </a:ext>
                </a:extLst>
              </p:cNvPr>
              <p:cNvSpPr>
                <a:spLocks noChangeArrowheads="1"/>
              </p:cNvSpPr>
              <p:nvPr/>
            </p:nvSpPr>
            <p:spPr bwMode="auto">
              <a:xfrm>
                <a:off x="10404476" y="3360738"/>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08" name="Rectangle 165">
                <a:extLst>
                  <a:ext uri="{FF2B5EF4-FFF2-40B4-BE49-F238E27FC236}">
                    <a16:creationId xmlns:a16="http://schemas.microsoft.com/office/drawing/2014/main" id="{70DBDA94-4BEB-6E8D-43E4-9DE7A2F7BDEC}"/>
                  </a:ext>
                </a:extLst>
              </p:cNvPr>
              <p:cNvSpPr>
                <a:spLocks noChangeArrowheads="1"/>
              </p:cNvSpPr>
              <p:nvPr/>
            </p:nvSpPr>
            <p:spPr bwMode="auto">
              <a:xfrm>
                <a:off x="10404476" y="3360738"/>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09" name="Rectangle 166">
                <a:extLst>
                  <a:ext uri="{FF2B5EF4-FFF2-40B4-BE49-F238E27FC236}">
                    <a16:creationId xmlns:a16="http://schemas.microsoft.com/office/drawing/2014/main" id="{8BB010AA-AFCD-0CE7-5287-D903FF636232}"/>
                  </a:ext>
                </a:extLst>
              </p:cNvPr>
              <p:cNvSpPr>
                <a:spLocks noChangeArrowheads="1"/>
              </p:cNvSpPr>
              <p:nvPr/>
            </p:nvSpPr>
            <p:spPr bwMode="auto">
              <a:xfrm>
                <a:off x="10645776" y="3406775"/>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10" name="Rectangle 167">
                <a:extLst>
                  <a:ext uri="{FF2B5EF4-FFF2-40B4-BE49-F238E27FC236}">
                    <a16:creationId xmlns:a16="http://schemas.microsoft.com/office/drawing/2014/main" id="{2727EB5E-8F52-E267-ACB0-99B48005B4D8}"/>
                  </a:ext>
                </a:extLst>
              </p:cNvPr>
              <p:cNvSpPr>
                <a:spLocks noChangeArrowheads="1"/>
              </p:cNvSpPr>
              <p:nvPr/>
            </p:nvSpPr>
            <p:spPr bwMode="auto">
              <a:xfrm>
                <a:off x="10645776" y="3406775"/>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11" name="Rectangle 168">
                <a:extLst>
                  <a:ext uri="{FF2B5EF4-FFF2-40B4-BE49-F238E27FC236}">
                    <a16:creationId xmlns:a16="http://schemas.microsoft.com/office/drawing/2014/main" id="{713B1D8E-6EEA-4AEE-16FD-E063EAFC1230}"/>
                  </a:ext>
                </a:extLst>
              </p:cNvPr>
              <p:cNvSpPr>
                <a:spLocks noChangeArrowheads="1"/>
              </p:cNvSpPr>
              <p:nvPr/>
            </p:nvSpPr>
            <p:spPr bwMode="auto">
              <a:xfrm>
                <a:off x="10893426" y="3324225"/>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12" name="Oval 169">
                <a:extLst>
                  <a:ext uri="{FF2B5EF4-FFF2-40B4-BE49-F238E27FC236}">
                    <a16:creationId xmlns:a16="http://schemas.microsoft.com/office/drawing/2014/main" id="{E8CFC8DF-E3E4-8DF5-3F98-A4418181A374}"/>
                  </a:ext>
                </a:extLst>
              </p:cNvPr>
              <p:cNvSpPr>
                <a:spLocks noChangeArrowheads="1"/>
              </p:cNvSpPr>
              <p:nvPr/>
            </p:nvSpPr>
            <p:spPr bwMode="auto">
              <a:xfrm>
                <a:off x="10893426" y="3324225"/>
                <a:ext cx="1588" cy="1587"/>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13" name="Oval 170">
                <a:extLst>
                  <a:ext uri="{FF2B5EF4-FFF2-40B4-BE49-F238E27FC236}">
                    <a16:creationId xmlns:a16="http://schemas.microsoft.com/office/drawing/2014/main" id="{AB157F68-D8DE-7511-5E03-DB4C4D0DD795}"/>
                  </a:ext>
                </a:extLst>
              </p:cNvPr>
              <p:cNvSpPr>
                <a:spLocks noChangeArrowheads="1"/>
              </p:cNvSpPr>
              <p:nvPr/>
            </p:nvSpPr>
            <p:spPr bwMode="auto">
              <a:xfrm>
                <a:off x="11133138" y="3414713"/>
                <a:ext cx="1588" cy="158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14" name="Freeform 172">
                <a:extLst>
                  <a:ext uri="{FF2B5EF4-FFF2-40B4-BE49-F238E27FC236}">
                    <a16:creationId xmlns:a16="http://schemas.microsoft.com/office/drawing/2014/main" id="{4FC20088-54E8-D3DE-4DEF-BCD09BD3B82A}"/>
                  </a:ext>
                </a:extLst>
              </p:cNvPr>
              <p:cNvSpPr>
                <a:spLocks/>
              </p:cNvSpPr>
              <p:nvPr/>
            </p:nvSpPr>
            <p:spPr bwMode="auto">
              <a:xfrm>
                <a:off x="7291388" y="3063875"/>
                <a:ext cx="3867150" cy="776287"/>
              </a:xfrm>
              <a:custGeom>
                <a:avLst/>
                <a:gdLst>
                  <a:gd name="T0" fmla="*/ 12180 w 12180"/>
                  <a:gd name="T1" fmla="*/ 1167 h 2445"/>
                  <a:gd name="T2" fmla="*/ 11421 w 12180"/>
                  <a:gd name="T3" fmla="*/ 1019 h 2445"/>
                  <a:gd name="T4" fmla="*/ 9869 w 12180"/>
                  <a:gd name="T5" fmla="*/ 1050 h 2445"/>
                  <a:gd name="T6" fmla="*/ 9125 w 12180"/>
                  <a:gd name="T7" fmla="*/ 1113 h 2445"/>
                  <a:gd name="T8" fmla="*/ 8389 w 12180"/>
                  <a:gd name="T9" fmla="*/ 1034 h 2445"/>
                  <a:gd name="T10" fmla="*/ 7605 w 12180"/>
                  <a:gd name="T11" fmla="*/ 1034 h 2445"/>
                  <a:gd name="T12" fmla="*/ 6838 w 12180"/>
                  <a:gd name="T13" fmla="*/ 995 h 2445"/>
                  <a:gd name="T14" fmla="*/ 6062 w 12180"/>
                  <a:gd name="T15" fmla="*/ 995 h 2445"/>
                  <a:gd name="T16" fmla="*/ 5318 w 12180"/>
                  <a:gd name="T17" fmla="*/ 822 h 2445"/>
                  <a:gd name="T18" fmla="*/ 4551 w 12180"/>
                  <a:gd name="T19" fmla="*/ 956 h 2445"/>
                  <a:gd name="T20" fmla="*/ 3038 w 12180"/>
                  <a:gd name="T21" fmla="*/ 760 h 2445"/>
                  <a:gd name="T22" fmla="*/ 2279 w 12180"/>
                  <a:gd name="T23" fmla="*/ 854 h 2445"/>
                  <a:gd name="T24" fmla="*/ 1503 w 12180"/>
                  <a:gd name="T25" fmla="*/ 689 h 2445"/>
                  <a:gd name="T26" fmla="*/ 1229 w 12180"/>
                  <a:gd name="T27" fmla="*/ 697 h 2445"/>
                  <a:gd name="T28" fmla="*/ 751 w 12180"/>
                  <a:gd name="T29" fmla="*/ 651 h 2445"/>
                  <a:gd name="T30" fmla="*/ 383 w 12180"/>
                  <a:gd name="T31" fmla="*/ 603 h 2445"/>
                  <a:gd name="T32" fmla="*/ 14 w 12180"/>
                  <a:gd name="T33" fmla="*/ 0 h 2445"/>
                  <a:gd name="T34" fmla="*/ 0 w 12180"/>
                  <a:gd name="T35" fmla="*/ 2445 h 2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80" h="2445">
                    <a:moveTo>
                      <a:pt x="12180" y="1167"/>
                    </a:moveTo>
                    <a:lnTo>
                      <a:pt x="11421" y="1019"/>
                    </a:lnTo>
                    <a:lnTo>
                      <a:pt x="9869" y="1050"/>
                    </a:lnTo>
                    <a:lnTo>
                      <a:pt x="9125" y="1113"/>
                    </a:lnTo>
                    <a:lnTo>
                      <a:pt x="8389" y="1034"/>
                    </a:lnTo>
                    <a:lnTo>
                      <a:pt x="7605" y="1034"/>
                    </a:lnTo>
                    <a:lnTo>
                      <a:pt x="6838" y="995"/>
                    </a:lnTo>
                    <a:lnTo>
                      <a:pt x="6062" y="995"/>
                    </a:lnTo>
                    <a:lnTo>
                      <a:pt x="5318" y="822"/>
                    </a:lnTo>
                    <a:lnTo>
                      <a:pt x="4551" y="956"/>
                    </a:lnTo>
                    <a:lnTo>
                      <a:pt x="3038" y="760"/>
                    </a:lnTo>
                    <a:lnTo>
                      <a:pt x="2279" y="854"/>
                    </a:lnTo>
                    <a:lnTo>
                      <a:pt x="1503" y="689"/>
                    </a:lnTo>
                    <a:lnTo>
                      <a:pt x="1229" y="697"/>
                    </a:lnTo>
                    <a:lnTo>
                      <a:pt x="751" y="651"/>
                    </a:lnTo>
                    <a:lnTo>
                      <a:pt x="383" y="603"/>
                    </a:lnTo>
                    <a:lnTo>
                      <a:pt x="14" y="0"/>
                    </a:lnTo>
                    <a:lnTo>
                      <a:pt x="0" y="2445"/>
                    </a:lnTo>
                  </a:path>
                </a:pathLst>
              </a:custGeom>
              <a:noFill/>
              <a:ln w="22225">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5" name="Line 173">
                <a:extLst>
                  <a:ext uri="{FF2B5EF4-FFF2-40B4-BE49-F238E27FC236}">
                    <a16:creationId xmlns:a16="http://schemas.microsoft.com/office/drawing/2014/main" id="{4B5F2C66-DA81-2BF0-32C1-CBBA97C66902}"/>
                  </a:ext>
                </a:extLst>
              </p:cNvPr>
              <p:cNvSpPr>
                <a:spLocks noChangeShapeType="1"/>
              </p:cNvSpPr>
              <p:nvPr/>
            </p:nvSpPr>
            <p:spPr bwMode="auto">
              <a:xfrm flipV="1">
                <a:off x="7291388" y="3063875"/>
                <a:ext cx="4763" cy="776287"/>
              </a:xfrm>
              <a:prstGeom prst="line">
                <a:avLst/>
              </a:prstGeom>
              <a:noFill/>
              <a:ln w="0">
                <a:solidFill>
                  <a:srgbClr val="4F8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6" name="Line 174">
                <a:extLst>
                  <a:ext uri="{FF2B5EF4-FFF2-40B4-BE49-F238E27FC236}">
                    <a16:creationId xmlns:a16="http://schemas.microsoft.com/office/drawing/2014/main" id="{1D6F2852-82E1-C509-6449-2BCE2141B9D9}"/>
                  </a:ext>
                </a:extLst>
              </p:cNvPr>
              <p:cNvSpPr>
                <a:spLocks noChangeShapeType="1"/>
              </p:cNvSpPr>
              <p:nvPr/>
            </p:nvSpPr>
            <p:spPr bwMode="auto">
              <a:xfrm>
                <a:off x="7296151" y="3063875"/>
                <a:ext cx="115888" cy="192087"/>
              </a:xfrm>
              <a:prstGeom prst="line">
                <a:avLst/>
              </a:prstGeom>
              <a:noFill/>
              <a:ln w="0">
                <a:solidFill>
                  <a:srgbClr val="4F8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7" name="Line 175">
                <a:extLst>
                  <a:ext uri="{FF2B5EF4-FFF2-40B4-BE49-F238E27FC236}">
                    <a16:creationId xmlns:a16="http://schemas.microsoft.com/office/drawing/2014/main" id="{769896AD-5AA4-804F-39F1-C102D85D1D88}"/>
                  </a:ext>
                </a:extLst>
              </p:cNvPr>
              <p:cNvSpPr>
                <a:spLocks noChangeShapeType="1"/>
              </p:cNvSpPr>
              <p:nvPr/>
            </p:nvSpPr>
            <p:spPr bwMode="auto">
              <a:xfrm>
                <a:off x="7412038" y="3255963"/>
                <a:ext cx="117475" cy="15875"/>
              </a:xfrm>
              <a:prstGeom prst="line">
                <a:avLst/>
              </a:prstGeom>
              <a:noFill/>
              <a:ln w="0">
                <a:solidFill>
                  <a:srgbClr val="4F8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8" name="Line 176">
                <a:extLst>
                  <a:ext uri="{FF2B5EF4-FFF2-40B4-BE49-F238E27FC236}">
                    <a16:creationId xmlns:a16="http://schemas.microsoft.com/office/drawing/2014/main" id="{9EF270D0-BFA3-A97A-2101-51763CCC1876}"/>
                  </a:ext>
                </a:extLst>
              </p:cNvPr>
              <p:cNvSpPr>
                <a:spLocks noChangeShapeType="1"/>
              </p:cNvSpPr>
              <p:nvPr/>
            </p:nvSpPr>
            <p:spPr bwMode="auto">
              <a:xfrm>
                <a:off x="7529513" y="3271838"/>
                <a:ext cx="152400" cy="14287"/>
              </a:xfrm>
              <a:prstGeom prst="line">
                <a:avLst/>
              </a:prstGeom>
              <a:noFill/>
              <a:ln w="0">
                <a:solidFill>
                  <a:srgbClr val="4F8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9" name="Line 177">
                <a:extLst>
                  <a:ext uri="{FF2B5EF4-FFF2-40B4-BE49-F238E27FC236}">
                    <a16:creationId xmlns:a16="http://schemas.microsoft.com/office/drawing/2014/main" id="{1F02467E-3EE2-A122-4D80-2AB120123AA8}"/>
                  </a:ext>
                </a:extLst>
              </p:cNvPr>
              <p:cNvSpPr>
                <a:spLocks noChangeShapeType="1"/>
              </p:cNvSpPr>
              <p:nvPr/>
            </p:nvSpPr>
            <p:spPr bwMode="auto">
              <a:xfrm flipV="1">
                <a:off x="7681913" y="3282950"/>
                <a:ext cx="85725" cy="3175"/>
              </a:xfrm>
              <a:prstGeom prst="line">
                <a:avLst/>
              </a:prstGeom>
              <a:noFill/>
              <a:ln w="0">
                <a:solidFill>
                  <a:srgbClr val="4F8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0" name="Line 178">
                <a:extLst>
                  <a:ext uri="{FF2B5EF4-FFF2-40B4-BE49-F238E27FC236}">
                    <a16:creationId xmlns:a16="http://schemas.microsoft.com/office/drawing/2014/main" id="{C9539927-F456-6533-2504-50C480BA963F}"/>
                  </a:ext>
                </a:extLst>
              </p:cNvPr>
              <p:cNvSpPr>
                <a:spLocks noChangeShapeType="1"/>
              </p:cNvSpPr>
              <p:nvPr/>
            </p:nvSpPr>
            <p:spPr bwMode="auto">
              <a:xfrm>
                <a:off x="7767638" y="3282950"/>
                <a:ext cx="247650" cy="52387"/>
              </a:xfrm>
              <a:prstGeom prst="line">
                <a:avLst/>
              </a:prstGeom>
              <a:noFill/>
              <a:ln w="0">
                <a:solidFill>
                  <a:srgbClr val="4F8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1" name="Line 179">
                <a:extLst>
                  <a:ext uri="{FF2B5EF4-FFF2-40B4-BE49-F238E27FC236}">
                    <a16:creationId xmlns:a16="http://schemas.microsoft.com/office/drawing/2014/main" id="{5753F1AB-518F-FF02-428C-3D48D4A778AC}"/>
                  </a:ext>
                </a:extLst>
              </p:cNvPr>
              <p:cNvSpPr>
                <a:spLocks noChangeShapeType="1"/>
              </p:cNvSpPr>
              <p:nvPr/>
            </p:nvSpPr>
            <p:spPr bwMode="auto">
              <a:xfrm flipV="1">
                <a:off x="8015288" y="3305175"/>
                <a:ext cx="239713" cy="30162"/>
              </a:xfrm>
              <a:prstGeom prst="line">
                <a:avLst/>
              </a:prstGeom>
              <a:noFill/>
              <a:ln w="0">
                <a:solidFill>
                  <a:srgbClr val="4F8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2" name="Line 180">
                <a:extLst>
                  <a:ext uri="{FF2B5EF4-FFF2-40B4-BE49-F238E27FC236}">
                    <a16:creationId xmlns:a16="http://schemas.microsoft.com/office/drawing/2014/main" id="{EFE03B38-4600-3687-2BD4-EAFF6A097815}"/>
                  </a:ext>
                </a:extLst>
              </p:cNvPr>
              <p:cNvSpPr>
                <a:spLocks noChangeShapeType="1"/>
              </p:cNvSpPr>
              <p:nvPr/>
            </p:nvSpPr>
            <p:spPr bwMode="auto">
              <a:xfrm>
                <a:off x="8255001" y="3305175"/>
                <a:ext cx="481013" cy="63500"/>
              </a:xfrm>
              <a:prstGeom prst="line">
                <a:avLst/>
              </a:prstGeom>
              <a:noFill/>
              <a:ln w="0">
                <a:solidFill>
                  <a:srgbClr val="4F8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3" name="Line 181">
                <a:extLst>
                  <a:ext uri="{FF2B5EF4-FFF2-40B4-BE49-F238E27FC236}">
                    <a16:creationId xmlns:a16="http://schemas.microsoft.com/office/drawing/2014/main" id="{DF3FF2E1-A742-FE28-933B-A877CA4196AA}"/>
                  </a:ext>
                </a:extLst>
              </p:cNvPr>
              <p:cNvSpPr>
                <a:spLocks noChangeShapeType="1"/>
              </p:cNvSpPr>
              <p:nvPr/>
            </p:nvSpPr>
            <p:spPr bwMode="auto">
              <a:xfrm flipV="1">
                <a:off x="8736013" y="3325813"/>
                <a:ext cx="242888" cy="42862"/>
              </a:xfrm>
              <a:prstGeom prst="line">
                <a:avLst/>
              </a:prstGeom>
              <a:noFill/>
              <a:ln w="0">
                <a:solidFill>
                  <a:srgbClr val="4F8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4" name="Line 182">
                <a:extLst>
                  <a:ext uri="{FF2B5EF4-FFF2-40B4-BE49-F238E27FC236}">
                    <a16:creationId xmlns:a16="http://schemas.microsoft.com/office/drawing/2014/main" id="{2753026E-398E-9055-86CD-C4FE3026E8C2}"/>
                  </a:ext>
                </a:extLst>
              </p:cNvPr>
              <p:cNvSpPr>
                <a:spLocks noChangeShapeType="1"/>
              </p:cNvSpPr>
              <p:nvPr/>
            </p:nvSpPr>
            <p:spPr bwMode="auto">
              <a:xfrm>
                <a:off x="8978901" y="3325813"/>
                <a:ext cx="236538" cy="53975"/>
              </a:xfrm>
              <a:prstGeom prst="line">
                <a:avLst/>
              </a:prstGeom>
              <a:noFill/>
              <a:ln w="0">
                <a:solidFill>
                  <a:srgbClr val="4F8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5" name="Line 183">
                <a:extLst>
                  <a:ext uri="{FF2B5EF4-FFF2-40B4-BE49-F238E27FC236}">
                    <a16:creationId xmlns:a16="http://schemas.microsoft.com/office/drawing/2014/main" id="{95E248B5-7E82-DE46-037F-57A8E39C9902}"/>
                  </a:ext>
                </a:extLst>
              </p:cNvPr>
              <p:cNvSpPr>
                <a:spLocks noChangeShapeType="1"/>
              </p:cNvSpPr>
              <p:nvPr/>
            </p:nvSpPr>
            <p:spPr bwMode="auto">
              <a:xfrm>
                <a:off x="9215438" y="3379788"/>
                <a:ext cx="246063" cy="0"/>
              </a:xfrm>
              <a:prstGeom prst="line">
                <a:avLst/>
              </a:prstGeom>
              <a:noFill/>
              <a:ln w="0">
                <a:solidFill>
                  <a:srgbClr val="4F8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6" name="Line 184">
                <a:extLst>
                  <a:ext uri="{FF2B5EF4-FFF2-40B4-BE49-F238E27FC236}">
                    <a16:creationId xmlns:a16="http://schemas.microsoft.com/office/drawing/2014/main" id="{F55B8061-1C9E-565B-1865-95DF89204844}"/>
                  </a:ext>
                </a:extLst>
              </p:cNvPr>
              <p:cNvSpPr>
                <a:spLocks noChangeShapeType="1"/>
              </p:cNvSpPr>
              <p:nvPr/>
            </p:nvSpPr>
            <p:spPr bwMode="auto">
              <a:xfrm>
                <a:off x="9461501" y="3379788"/>
                <a:ext cx="244475" cy="12700"/>
              </a:xfrm>
              <a:prstGeom prst="line">
                <a:avLst/>
              </a:prstGeom>
              <a:noFill/>
              <a:ln w="0">
                <a:solidFill>
                  <a:srgbClr val="4F8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7" name="Line 185">
                <a:extLst>
                  <a:ext uri="{FF2B5EF4-FFF2-40B4-BE49-F238E27FC236}">
                    <a16:creationId xmlns:a16="http://schemas.microsoft.com/office/drawing/2014/main" id="{BBC3FF98-A46A-1F8A-C9B4-F96A4AAB8178}"/>
                  </a:ext>
                </a:extLst>
              </p:cNvPr>
              <p:cNvSpPr>
                <a:spLocks noChangeShapeType="1"/>
              </p:cNvSpPr>
              <p:nvPr/>
            </p:nvSpPr>
            <p:spPr bwMode="auto">
              <a:xfrm>
                <a:off x="9705976" y="3392488"/>
                <a:ext cx="249238" cy="0"/>
              </a:xfrm>
              <a:prstGeom prst="line">
                <a:avLst/>
              </a:prstGeom>
              <a:noFill/>
              <a:ln w="0">
                <a:solidFill>
                  <a:srgbClr val="4F8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8" name="Line 186">
                <a:extLst>
                  <a:ext uri="{FF2B5EF4-FFF2-40B4-BE49-F238E27FC236}">
                    <a16:creationId xmlns:a16="http://schemas.microsoft.com/office/drawing/2014/main" id="{67B08B6E-F065-EBE0-21B2-F515070FEFEF}"/>
                  </a:ext>
                </a:extLst>
              </p:cNvPr>
              <p:cNvSpPr>
                <a:spLocks noChangeShapeType="1"/>
              </p:cNvSpPr>
              <p:nvPr/>
            </p:nvSpPr>
            <p:spPr bwMode="auto">
              <a:xfrm>
                <a:off x="9955213" y="3392488"/>
                <a:ext cx="233363" cy="25400"/>
              </a:xfrm>
              <a:prstGeom prst="line">
                <a:avLst/>
              </a:prstGeom>
              <a:noFill/>
              <a:ln w="0">
                <a:solidFill>
                  <a:srgbClr val="4F8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9" name="Line 187">
                <a:extLst>
                  <a:ext uri="{FF2B5EF4-FFF2-40B4-BE49-F238E27FC236}">
                    <a16:creationId xmlns:a16="http://schemas.microsoft.com/office/drawing/2014/main" id="{13276022-0C02-79E4-764A-FC9B2630FD5B}"/>
                  </a:ext>
                </a:extLst>
              </p:cNvPr>
              <p:cNvSpPr>
                <a:spLocks noChangeShapeType="1"/>
              </p:cNvSpPr>
              <p:nvPr/>
            </p:nvSpPr>
            <p:spPr bwMode="auto">
              <a:xfrm flipV="1">
                <a:off x="10188576" y="3397250"/>
                <a:ext cx="236538" cy="20637"/>
              </a:xfrm>
              <a:prstGeom prst="line">
                <a:avLst/>
              </a:prstGeom>
              <a:noFill/>
              <a:ln w="0">
                <a:solidFill>
                  <a:srgbClr val="4F8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0" name="Line 188">
                <a:extLst>
                  <a:ext uri="{FF2B5EF4-FFF2-40B4-BE49-F238E27FC236}">
                    <a16:creationId xmlns:a16="http://schemas.microsoft.com/office/drawing/2014/main" id="{D6FF1AA4-CB6A-DD60-890C-F7F2345642FF}"/>
                  </a:ext>
                </a:extLst>
              </p:cNvPr>
              <p:cNvSpPr>
                <a:spLocks noChangeShapeType="1"/>
              </p:cNvSpPr>
              <p:nvPr/>
            </p:nvSpPr>
            <p:spPr bwMode="auto">
              <a:xfrm flipV="1">
                <a:off x="10425113" y="3387725"/>
                <a:ext cx="492125" cy="9525"/>
              </a:xfrm>
              <a:prstGeom prst="line">
                <a:avLst/>
              </a:prstGeom>
              <a:noFill/>
              <a:ln w="0">
                <a:solidFill>
                  <a:srgbClr val="4F8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1" name="Line 189">
                <a:extLst>
                  <a:ext uri="{FF2B5EF4-FFF2-40B4-BE49-F238E27FC236}">
                    <a16:creationId xmlns:a16="http://schemas.microsoft.com/office/drawing/2014/main" id="{5E284E22-72AA-43B3-D7AD-7E47D485A3EB}"/>
                  </a:ext>
                </a:extLst>
              </p:cNvPr>
              <p:cNvSpPr>
                <a:spLocks noChangeShapeType="1"/>
              </p:cNvSpPr>
              <p:nvPr/>
            </p:nvSpPr>
            <p:spPr bwMode="auto">
              <a:xfrm>
                <a:off x="10917238" y="3387725"/>
                <a:ext cx="241300" cy="47625"/>
              </a:xfrm>
              <a:prstGeom prst="line">
                <a:avLst/>
              </a:prstGeom>
              <a:noFill/>
              <a:ln w="0">
                <a:solidFill>
                  <a:srgbClr val="4F8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2" name="Rectangle 190">
                <a:extLst>
                  <a:ext uri="{FF2B5EF4-FFF2-40B4-BE49-F238E27FC236}">
                    <a16:creationId xmlns:a16="http://schemas.microsoft.com/office/drawing/2014/main" id="{34B93F13-5E7C-D6D2-B3C4-9E442670B166}"/>
                  </a:ext>
                </a:extLst>
              </p:cNvPr>
              <p:cNvSpPr>
                <a:spLocks noChangeArrowheads="1"/>
              </p:cNvSpPr>
              <p:nvPr/>
            </p:nvSpPr>
            <p:spPr bwMode="auto">
              <a:xfrm>
                <a:off x="7289801" y="3840163"/>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33" name="Rectangle 191">
                <a:extLst>
                  <a:ext uri="{FF2B5EF4-FFF2-40B4-BE49-F238E27FC236}">
                    <a16:creationId xmlns:a16="http://schemas.microsoft.com/office/drawing/2014/main" id="{1A0F2652-E724-C7D8-7D98-F55FECCEE7F4}"/>
                  </a:ext>
                </a:extLst>
              </p:cNvPr>
              <p:cNvSpPr>
                <a:spLocks noChangeArrowheads="1"/>
              </p:cNvSpPr>
              <p:nvPr/>
            </p:nvSpPr>
            <p:spPr bwMode="auto">
              <a:xfrm>
                <a:off x="7294563" y="3063875"/>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34" name="Rectangle 192">
                <a:extLst>
                  <a:ext uri="{FF2B5EF4-FFF2-40B4-BE49-F238E27FC236}">
                    <a16:creationId xmlns:a16="http://schemas.microsoft.com/office/drawing/2014/main" id="{C315A977-B954-CC4B-91B9-5C1C8261ED5C}"/>
                  </a:ext>
                </a:extLst>
              </p:cNvPr>
              <p:cNvSpPr>
                <a:spLocks noChangeArrowheads="1"/>
              </p:cNvSpPr>
              <p:nvPr/>
            </p:nvSpPr>
            <p:spPr bwMode="auto">
              <a:xfrm>
                <a:off x="7294563" y="3063875"/>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35" name="Rectangle 193">
                <a:extLst>
                  <a:ext uri="{FF2B5EF4-FFF2-40B4-BE49-F238E27FC236}">
                    <a16:creationId xmlns:a16="http://schemas.microsoft.com/office/drawing/2014/main" id="{96D72642-A580-9DA5-4FD0-420F7974B595}"/>
                  </a:ext>
                </a:extLst>
              </p:cNvPr>
              <p:cNvSpPr>
                <a:spLocks noChangeArrowheads="1"/>
              </p:cNvSpPr>
              <p:nvPr/>
            </p:nvSpPr>
            <p:spPr bwMode="auto">
              <a:xfrm>
                <a:off x="7412038" y="3255963"/>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36" name="Rectangle 194">
                <a:extLst>
                  <a:ext uri="{FF2B5EF4-FFF2-40B4-BE49-F238E27FC236}">
                    <a16:creationId xmlns:a16="http://schemas.microsoft.com/office/drawing/2014/main" id="{BA942679-9CC8-77AF-20E9-AF8E6570714E}"/>
                  </a:ext>
                </a:extLst>
              </p:cNvPr>
              <p:cNvSpPr>
                <a:spLocks noChangeArrowheads="1"/>
              </p:cNvSpPr>
              <p:nvPr/>
            </p:nvSpPr>
            <p:spPr bwMode="auto">
              <a:xfrm>
                <a:off x="7412038" y="3255963"/>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37" name="Rectangle 195">
                <a:extLst>
                  <a:ext uri="{FF2B5EF4-FFF2-40B4-BE49-F238E27FC236}">
                    <a16:creationId xmlns:a16="http://schemas.microsoft.com/office/drawing/2014/main" id="{484EC74C-A1DC-868D-3384-6E21859AAA7F}"/>
                  </a:ext>
                </a:extLst>
              </p:cNvPr>
              <p:cNvSpPr>
                <a:spLocks noChangeArrowheads="1"/>
              </p:cNvSpPr>
              <p:nvPr/>
            </p:nvSpPr>
            <p:spPr bwMode="auto">
              <a:xfrm>
                <a:off x="7529513" y="3270250"/>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38" name="Rectangle 196">
                <a:extLst>
                  <a:ext uri="{FF2B5EF4-FFF2-40B4-BE49-F238E27FC236}">
                    <a16:creationId xmlns:a16="http://schemas.microsoft.com/office/drawing/2014/main" id="{22794D05-C818-2272-781D-844522264D37}"/>
                  </a:ext>
                </a:extLst>
              </p:cNvPr>
              <p:cNvSpPr>
                <a:spLocks noChangeArrowheads="1"/>
              </p:cNvSpPr>
              <p:nvPr/>
            </p:nvSpPr>
            <p:spPr bwMode="auto">
              <a:xfrm>
                <a:off x="7529513" y="3270250"/>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39" name="Rectangle 197">
                <a:extLst>
                  <a:ext uri="{FF2B5EF4-FFF2-40B4-BE49-F238E27FC236}">
                    <a16:creationId xmlns:a16="http://schemas.microsoft.com/office/drawing/2014/main" id="{26296552-59FD-DB8E-C430-D412A997DD4E}"/>
                  </a:ext>
                </a:extLst>
              </p:cNvPr>
              <p:cNvSpPr>
                <a:spLocks noChangeArrowheads="1"/>
              </p:cNvSpPr>
              <p:nvPr/>
            </p:nvSpPr>
            <p:spPr bwMode="auto">
              <a:xfrm>
                <a:off x="7680326" y="3284538"/>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40" name="Rectangle 198">
                <a:extLst>
                  <a:ext uri="{FF2B5EF4-FFF2-40B4-BE49-F238E27FC236}">
                    <a16:creationId xmlns:a16="http://schemas.microsoft.com/office/drawing/2014/main" id="{D2FA359C-FC48-1F68-398C-C91D14FA8771}"/>
                  </a:ext>
                </a:extLst>
              </p:cNvPr>
              <p:cNvSpPr>
                <a:spLocks noChangeArrowheads="1"/>
              </p:cNvSpPr>
              <p:nvPr/>
            </p:nvSpPr>
            <p:spPr bwMode="auto">
              <a:xfrm>
                <a:off x="7680326" y="3284538"/>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41" name="Rectangle 199">
                <a:extLst>
                  <a:ext uri="{FF2B5EF4-FFF2-40B4-BE49-F238E27FC236}">
                    <a16:creationId xmlns:a16="http://schemas.microsoft.com/office/drawing/2014/main" id="{378B5C89-0F8D-70E9-5D41-D53104B19A6A}"/>
                  </a:ext>
                </a:extLst>
              </p:cNvPr>
              <p:cNvSpPr>
                <a:spLocks noChangeArrowheads="1"/>
              </p:cNvSpPr>
              <p:nvPr/>
            </p:nvSpPr>
            <p:spPr bwMode="auto">
              <a:xfrm>
                <a:off x="7767638" y="3282950"/>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42" name="Rectangle 200">
                <a:extLst>
                  <a:ext uri="{FF2B5EF4-FFF2-40B4-BE49-F238E27FC236}">
                    <a16:creationId xmlns:a16="http://schemas.microsoft.com/office/drawing/2014/main" id="{7F7560F9-3E67-C7D7-14D2-462110A4AA63}"/>
                  </a:ext>
                </a:extLst>
              </p:cNvPr>
              <p:cNvSpPr>
                <a:spLocks noChangeArrowheads="1"/>
              </p:cNvSpPr>
              <p:nvPr/>
            </p:nvSpPr>
            <p:spPr bwMode="auto">
              <a:xfrm>
                <a:off x="7767638" y="3282950"/>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43" name="Rectangle 201">
                <a:extLst>
                  <a:ext uri="{FF2B5EF4-FFF2-40B4-BE49-F238E27FC236}">
                    <a16:creationId xmlns:a16="http://schemas.microsoft.com/office/drawing/2014/main" id="{A11DF1E5-25AA-EE43-2507-BEB001FA12CA}"/>
                  </a:ext>
                </a:extLst>
              </p:cNvPr>
              <p:cNvSpPr>
                <a:spLocks noChangeArrowheads="1"/>
              </p:cNvSpPr>
              <p:nvPr/>
            </p:nvSpPr>
            <p:spPr bwMode="auto">
              <a:xfrm>
                <a:off x="8013701" y="3335338"/>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44" name="Rectangle 202">
                <a:extLst>
                  <a:ext uri="{FF2B5EF4-FFF2-40B4-BE49-F238E27FC236}">
                    <a16:creationId xmlns:a16="http://schemas.microsoft.com/office/drawing/2014/main" id="{B18C99C4-5778-DDDE-A84B-17DB1B2778D6}"/>
                  </a:ext>
                </a:extLst>
              </p:cNvPr>
              <p:cNvSpPr>
                <a:spLocks noChangeArrowheads="1"/>
              </p:cNvSpPr>
              <p:nvPr/>
            </p:nvSpPr>
            <p:spPr bwMode="auto">
              <a:xfrm>
                <a:off x="8013701" y="3335338"/>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45" name="Rectangle 203">
                <a:extLst>
                  <a:ext uri="{FF2B5EF4-FFF2-40B4-BE49-F238E27FC236}">
                    <a16:creationId xmlns:a16="http://schemas.microsoft.com/office/drawing/2014/main" id="{A9A6AE33-201D-1069-CB14-DA6C2E2DEE32}"/>
                  </a:ext>
                </a:extLst>
              </p:cNvPr>
              <p:cNvSpPr>
                <a:spLocks noChangeArrowheads="1"/>
              </p:cNvSpPr>
              <p:nvPr/>
            </p:nvSpPr>
            <p:spPr bwMode="auto">
              <a:xfrm>
                <a:off x="8255001" y="3305175"/>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46" name="Rectangle 204">
                <a:extLst>
                  <a:ext uri="{FF2B5EF4-FFF2-40B4-BE49-F238E27FC236}">
                    <a16:creationId xmlns:a16="http://schemas.microsoft.com/office/drawing/2014/main" id="{58F8A9A9-3B2D-CBDD-C070-792BF42E39BC}"/>
                  </a:ext>
                </a:extLst>
              </p:cNvPr>
              <p:cNvSpPr>
                <a:spLocks noChangeArrowheads="1"/>
              </p:cNvSpPr>
              <p:nvPr/>
            </p:nvSpPr>
            <p:spPr bwMode="auto">
              <a:xfrm>
                <a:off x="8255001" y="3305175"/>
                <a:ext cx="1588" cy="158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47" name="Freeform 417">
                <a:extLst>
                  <a:ext uri="{FF2B5EF4-FFF2-40B4-BE49-F238E27FC236}">
                    <a16:creationId xmlns:a16="http://schemas.microsoft.com/office/drawing/2014/main" id="{28160200-F558-415B-6D7F-FFA5FF62B58E}"/>
                  </a:ext>
                </a:extLst>
              </p:cNvPr>
              <p:cNvSpPr>
                <a:spLocks/>
              </p:cNvSpPr>
              <p:nvPr/>
            </p:nvSpPr>
            <p:spPr bwMode="auto">
              <a:xfrm>
                <a:off x="7243763" y="3794125"/>
                <a:ext cx="93663" cy="93662"/>
              </a:xfrm>
              <a:custGeom>
                <a:avLst/>
                <a:gdLst>
                  <a:gd name="T0" fmla="*/ 252 w 295"/>
                  <a:gd name="T1" fmla="*/ 43 h 296"/>
                  <a:gd name="T2" fmla="*/ 240 w 295"/>
                  <a:gd name="T3" fmla="*/ 32 h 296"/>
                  <a:gd name="T4" fmla="*/ 228 w 295"/>
                  <a:gd name="T5" fmla="*/ 24 h 296"/>
                  <a:gd name="T6" fmla="*/ 216 w 295"/>
                  <a:gd name="T7" fmla="*/ 16 h 296"/>
                  <a:gd name="T8" fmla="*/ 204 w 295"/>
                  <a:gd name="T9" fmla="*/ 10 h 296"/>
                  <a:gd name="T10" fmla="*/ 190 w 295"/>
                  <a:gd name="T11" fmla="*/ 5 h 296"/>
                  <a:gd name="T12" fmla="*/ 176 w 295"/>
                  <a:gd name="T13" fmla="*/ 2 h 296"/>
                  <a:gd name="T14" fmla="*/ 161 w 295"/>
                  <a:gd name="T15" fmla="*/ 0 h 296"/>
                  <a:gd name="T16" fmla="*/ 148 w 295"/>
                  <a:gd name="T17" fmla="*/ 0 h 296"/>
                  <a:gd name="T18" fmla="*/ 117 w 295"/>
                  <a:gd name="T19" fmla="*/ 2 h 296"/>
                  <a:gd name="T20" fmla="*/ 91 w 295"/>
                  <a:gd name="T21" fmla="*/ 10 h 296"/>
                  <a:gd name="T22" fmla="*/ 66 w 295"/>
                  <a:gd name="T23" fmla="*/ 24 h 296"/>
                  <a:gd name="T24" fmla="*/ 44 w 295"/>
                  <a:gd name="T25" fmla="*/ 43 h 296"/>
                  <a:gd name="T26" fmla="*/ 24 w 295"/>
                  <a:gd name="T27" fmla="*/ 65 h 296"/>
                  <a:gd name="T28" fmla="*/ 10 w 295"/>
                  <a:gd name="T29" fmla="*/ 91 h 296"/>
                  <a:gd name="T30" fmla="*/ 2 w 295"/>
                  <a:gd name="T31" fmla="*/ 117 h 296"/>
                  <a:gd name="T32" fmla="*/ 0 w 295"/>
                  <a:gd name="T33" fmla="*/ 148 h 296"/>
                  <a:gd name="T34" fmla="*/ 0 w 295"/>
                  <a:gd name="T35" fmla="*/ 162 h 296"/>
                  <a:gd name="T36" fmla="*/ 2 w 295"/>
                  <a:gd name="T37" fmla="*/ 176 h 296"/>
                  <a:gd name="T38" fmla="*/ 4 w 295"/>
                  <a:gd name="T39" fmla="*/ 190 h 296"/>
                  <a:gd name="T40" fmla="*/ 10 w 295"/>
                  <a:gd name="T41" fmla="*/ 205 h 296"/>
                  <a:gd name="T42" fmla="*/ 16 w 295"/>
                  <a:gd name="T43" fmla="*/ 216 h 296"/>
                  <a:gd name="T44" fmla="*/ 24 w 295"/>
                  <a:gd name="T45" fmla="*/ 229 h 296"/>
                  <a:gd name="T46" fmla="*/ 33 w 295"/>
                  <a:gd name="T47" fmla="*/ 240 h 296"/>
                  <a:gd name="T48" fmla="*/ 44 w 295"/>
                  <a:gd name="T49" fmla="*/ 253 h 296"/>
                  <a:gd name="T50" fmla="*/ 66 w 295"/>
                  <a:gd name="T51" fmla="*/ 271 h 296"/>
                  <a:gd name="T52" fmla="*/ 91 w 295"/>
                  <a:gd name="T53" fmla="*/ 285 h 296"/>
                  <a:gd name="T54" fmla="*/ 103 w 295"/>
                  <a:gd name="T55" fmla="*/ 289 h 296"/>
                  <a:gd name="T56" fmla="*/ 117 w 295"/>
                  <a:gd name="T57" fmla="*/ 293 h 296"/>
                  <a:gd name="T58" fmla="*/ 132 w 295"/>
                  <a:gd name="T59" fmla="*/ 295 h 296"/>
                  <a:gd name="T60" fmla="*/ 148 w 295"/>
                  <a:gd name="T61" fmla="*/ 296 h 296"/>
                  <a:gd name="T62" fmla="*/ 161 w 295"/>
                  <a:gd name="T63" fmla="*/ 295 h 296"/>
                  <a:gd name="T64" fmla="*/ 176 w 295"/>
                  <a:gd name="T65" fmla="*/ 293 h 296"/>
                  <a:gd name="T66" fmla="*/ 190 w 295"/>
                  <a:gd name="T67" fmla="*/ 289 h 296"/>
                  <a:gd name="T68" fmla="*/ 204 w 295"/>
                  <a:gd name="T69" fmla="*/ 285 h 296"/>
                  <a:gd name="T70" fmla="*/ 216 w 295"/>
                  <a:gd name="T71" fmla="*/ 278 h 296"/>
                  <a:gd name="T72" fmla="*/ 228 w 295"/>
                  <a:gd name="T73" fmla="*/ 271 h 296"/>
                  <a:gd name="T74" fmla="*/ 240 w 295"/>
                  <a:gd name="T75" fmla="*/ 262 h 296"/>
                  <a:gd name="T76" fmla="*/ 252 w 295"/>
                  <a:gd name="T77" fmla="*/ 253 h 296"/>
                  <a:gd name="T78" fmla="*/ 261 w 295"/>
                  <a:gd name="T79" fmla="*/ 240 h 296"/>
                  <a:gd name="T80" fmla="*/ 270 w 295"/>
                  <a:gd name="T81" fmla="*/ 229 h 296"/>
                  <a:gd name="T82" fmla="*/ 277 w 295"/>
                  <a:gd name="T83" fmla="*/ 216 h 296"/>
                  <a:gd name="T84" fmla="*/ 284 w 295"/>
                  <a:gd name="T85" fmla="*/ 205 h 296"/>
                  <a:gd name="T86" fmla="*/ 289 w 295"/>
                  <a:gd name="T87" fmla="*/ 190 h 296"/>
                  <a:gd name="T88" fmla="*/ 292 w 295"/>
                  <a:gd name="T89" fmla="*/ 176 h 296"/>
                  <a:gd name="T90" fmla="*/ 294 w 295"/>
                  <a:gd name="T91" fmla="*/ 162 h 296"/>
                  <a:gd name="T92" fmla="*/ 295 w 295"/>
                  <a:gd name="T93" fmla="*/ 148 h 296"/>
                  <a:gd name="T94" fmla="*/ 294 w 295"/>
                  <a:gd name="T95" fmla="*/ 132 h 296"/>
                  <a:gd name="T96" fmla="*/ 292 w 295"/>
                  <a:gd name="T97" fmla="*/ 117 h 296"/>
                  <a:gd name="T98" fmla="*/ 289 w 295"/>
                  <a:gd name="T99" fmla="*/ 104 h 296"/>
                  <a:gd name="T100" fmla="*/ 284 w 295"/>
                  <a:gd name="T101" fmla="*/ 91 h 296"/>
                  <a:gd name="T102" fmla="*/ 270 w 295"/>
                  <a:gd name="T103" fmla="*/ 65 h 296"/>
                  <a:gd name="T104" fmla="*/ 252 w 295"/>
                  <a:gd name="T105"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52" y="43"/>
                    </a:moveTo>
                    <a:lnTo>
                      <a:pt x="240" y="32"/>
                    </a:lnTo>
                    <a:lnTo>
                      <a:pt x="228" y="24"/>
                    </a:lnTo>
                    <a:lnTo>
                      <a:pt x="216" y="16"/>
                    </a:lnTo>
                    <a:lnTo>
                      <a:pt x="204" y="10"/>
                    </a:lnTo>
                    <a:lnTo>
                      <a:pt x="190" y="5"/>
                    </a:lnTo>
                    <a:lnTo>
                      <a:pt x="176" y="2"/>
                    </a:lnTo>
                    <a:lnTo>
                      <a:pt x="161" y="0"/>
                    </a:lnTo>
                    <a:lnTo>
                      <a:pt x="148" y="0"/>
                    </a:lnTo>
                    <a:lnTo>
                      <a:pt x="117" y="2"/>
                    </a:lnTo>
                    <a:lnTo>
                      <a:pt x="91" y="10"/>
                    </a:lnTo>
                    <a:lnTo>
                      <a:pt x="66" y="24"/>
                    </a:lnTo>
                    <a:lnTo>
                      <a:pt x="44" y="43"/>
                    </a:lnTo>
                    <a:lnTo>
                      <a:pt x="24" y="65"/>
                    </a:lnTo>
                    <a:lnTo>
                      <a:pt x="10" y="91"/>
                    </a:lnTo>
                    <a:lnTo>
                      <a:pt x="2" y="117"/>
                    </a:lnTo>
                    <a:lnTo>
                      <a:pt x="0" y="148"/>
                    </a:lnTo>
                    <a:lnTo>
                      <a:pt x="0" y="162"/>
                    </a:lnTo>
                    <a:lnTo>
                      <a:pt x="2" y="176"/>
                    </a:lnTo>
                    <a:lnTo>
                      <a:pt x="4" y="190"/>
                    </a:lnTo>
                    <a:lnTo>
                      <a:pt x="10" y="205"/>
                    </a:lnTo>
                    <a:lnTo>
                      <a:pt x="16" y="216"/>
                    </a:lnTo>
                    <a:lnTo>
                      <a:pt x="24" y="229"/>
                    </a:lnTo>
                    <a:lnTo>
                      <a:pt x="33" y="240"/>
                    </a:lnTo>
                    <a:lnTo>
                      <a:pt x="44" y="253"/>
                    </a:lnTo>
                    <a:lnTo>
                      <a:pt x="66" y="271"/>
                    </a:lnTo>
                    <a:lnTo>
                      <a:pt x="91" y="285"/>
                    </a:lnTo>
                    <a:lnTo>
                      <a:pt x="103" y="289"/>
                    </a:lnTo>
                    <a:lnTo>
                      <a:pt x="117" y="293"/>
                    </a:lnTo>
                    <a:lnTo>
                      <a:pt x="132" y="295"/>
                    </a:lnTo>
                    <a:lnTo>
                      <a:pt x="148" y="296"/>
                    </a:lnTo>
                    <a:lnTo>
                      <a:pt x="161" y="295"/>
                    </a:lnTo>
                    <a:lnTo>
                      <a:pt x="176" y="293"/>
                    </a:lnTo>
                    <a:lnTo>
                      <a:pt x="190" y="289"/>
                    </a:lnTo>
                    <a:lnTo>
                      <a:pt x="204" y="285"/>
                    </a:lnTo>
                    <a:lnTo>
                      <a:pt x="216" y="278"/>
                    </a:lnTo>
                    <a:lnTo>
                      <a:pt x="228" y="271"/>
                    </a:lnTo>
                    <a:lnTo>
                      <a:pt x="240" y="262"/>
                    </a:lnTo>
                    <a:lnTo>
                      <a:pt x="252" y="253"/>
                    </a:lnTo>
                    <a:lnTo>
                      <a:pt x="261" y="240"/>
                    </a:lnTo>
                    <a:lnTo>
                      <a:pt x="270" y="229"/>
                    </a:lnTo>
                    <a:lnTo>
                      <a:pt x="277" y="216"/>
                    </a:lnTo>
                    <a:lnTo>
                      <a:pt x="284" y="205"/>
                    </a:lnTo>
                    <a:lnTo>
                      <a:pt x="289" y="190"/>
                    </a:lnTo>
                    <a:lnTo>
                      <a:pt x="292" y="176"/>
                    </a:lnTo>
                    <a:lnTo>
                      <a:pt x="294" y="162"/>
                    </a:lnTo>
                    <a:lnTo>
                      <a:pt x="295" y="148"/>
                    </a:lnTo>
                    <a:lnTo>
                      <a:pt x="294" y="132"/>
                    </a:lnTo>
                    <a:lnTo>
                      <a:pt x="292" y="117"/>
                    </a:lnTo>
                    <a:lnTo>
                      <a:pt x="289" y="104"/>
                    </a:lnTo>
                    <a:lnTo>
                      <a:pt x="284" y="91"/>
                    </a:lnTo>
                    <a:lnTo>
                      <a:pt x="270" y="65"/>
                    </a:lnTo>
                    <a:lnTo>
                      <a:pt x="252" y="4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8" name="Freeform 418">
                <a:extLst>
                  <a:ext uri="{FF2B5EF4-FFF2-40B4-BE49-F238E27FC236}">
                    <a16:creationId xmlns:a16="http://schemas.microsoft.com/office/drawing/2014/main" id="{77E72ECB-DEAA-8D1B-7049-5E1D4634A097}"/>
                  </a:ext>
                </a:extLst>
              </p:cNvPr>
              <p:cNvSpPr>
                <a:spLocks/>
              </p:cNvSpPr>
              <p:nvPr/>
            </p:nvSpPr>
            <p:spPr bwMode="auto">
              <a:xfrm>
                <a:off x="7245351" y="3562350"/>
                <a:ext cx="93663" cy="93662"/>
              </a:xfrm>
              <a:custGeom>
                <a:avLst/>
                <a:gdLst>
                  <a:gd name="T0" fmla="*/ 253 w 296"/>
                  <a:gd name="T1" fmla="*/ 43 h 296"/>
                  <a:gd name="T2" fmla="*/ 240 w 296"/>
                  <a:gd name="T3" fmla="*/ 32 h 296"/>
                  <a:gd name="T4" fmla="*/ 229 w 296"/>
                  <a:gd name="T5" fmla="*/ 24 h 296"/>
                  <a:gd name="T6" fmla="*/ 216 w 296"/>
                  <a:gd name="T7" fmla="*/ 16 h 296"/>
                  <a:gd name="T8" fmla="*/ 205 w 296"/>
                  <a:gd name="T9" fmla="*/ 10 h 296"/>
                  <a:gd name="T10" fmla="*/ 190 w 296"/>
                  <a:gd name="T11" fmla="*/ 4 h 296"/>
                  <a:gd name="T12" fmla="*/ 177 w 296"/>
                  <a:gd name="T13" fmla="*/ 2 h 296"/>
                  <a:gd name="T14" fmla="*/ 162 w 296"/>
                  <a:gd name="T15" fmla="*/ 0 h 296"/>
                  <a:gd name="T16" fmla="*/ 148 w 296"/>
                  <a:gd name="T17" fmla="*/ 0 h 296"/>
                  <a:gd name="T18" fmla="*/ 117 w 296"/>
                  <a:gd name="T19" fmla="*/ 2 h 296"/>
                  <a:gd name="T20" fmla="*/ 91 w 296"/>
                  <a:gd name="T21" fmla="*/ 10 h 296"/>
                  <a:gd name="T22" fmla="*/ 66 w 296"/>
                  <a:gd name="T23" fmla="*/ 24 h 296"/>
                  <a:gd name="T24" fmla="*/ 45 w 296"/>
                  <a:gd name="T25" fmla="*/ 43 h 296"/>
                  <a:gd name="T26" fmla="*/ 24 w 296"/>
                  <a:gd name="T27" fmla="*/ 65 h 296"/>
                  <a:gd name="T28" fmla="*/ 11 w 296"/>
                  <a:gd name="T29" fmla="*/ 91 h 296"/>
                  <a:gd name="T30" fmla="*/ 3 w 296"/>
                  <a:gd name="T31" fmla="*/ 117 h 296"/>
                  <a:gd name="T32" fmla="*/ 0 w 296"/>
                  <a:gd name="T33" fmla="*/ 148 h 296"/>
                  <a:gd name="T34" fmla="*/ 0 w 296"/>
                  <a:gd name="T35" fmla="*/ 161 h 296"/>
                  <a:gd name="T36" fmla="*/ 3 w 296"/>
                  <a:gd name="T37" fmla="*/ 176 h 296"/>
                  <a:gd name="T38" fmla="*/ 5 w 296"/>
                  <a:gd name="T39" fmla="*/ 190 h 296"/>
                  <a:gd name="T40" fmla="*/ 11 w 296"/>
                  <a:gd name="T41" fmla="*/ 205 h 296"/>
                  <a:gd name="T42" fmla="*/ 16 w 296"/>
                  <a:gd name="T43" fmla="*/ 216 h 296"/>
                  <a:gd name="T44" fmla="*/ 24 w 296"/>
                  <a:gd name="T45" fmla="*/ 228 h 296"/>
                  <a:gd name="T46" fmla="*/ 33 w 296"/>
                  <a:gd name="T47" fmla="*/ 240 h 296"/>
                  <a:gd name="T48" fmla="*/ 45 w 296"/>
                  <a:gd name="T49" fmla="*/ 252 h 296"/>
                  <a:gd name="T50" fmla="*/ 66 w 296"/>
                  <a:gd name="T51" fmla="*/ 271 h 296"/>
                  <a:gd name="T52" fmla="*/ 91 w 296"/>
                  <a:gd name="T53" fmla="*/ 284 h 296"/>
                  <a:gd name="T54" fmla="*/ 104 w 296"/>
                  <a:gd name="T55" fmla="*/ 289 h 296"/>
                  <a:gd name="T56" fmla="*/ 117 w 296"/>
                  <a:gd name="T57" fmla="*/ 292 h 296"/>
                  <a:gd name="T58" fmla="*/ 132 w 296"/>
                  <a:gd name="T59" fmla="*/ 294 h 296"/>
                  <a:gd name="T60" fmla="*/ 148 w 296"/>
                  <a:gd name="T61" fmla="*/ 296 h 296"/>
                  <a:gd name="T62" fmla="*/ 162 w 296"/>
                  <a:gd name="T63" fmla="*/ 294 h 296"/>
                  <a:gd name="T64" fmla="*/ 177 w 296"/>
                  <a:gd name="T65" fmla="*/ 292 h 296"/>
                  <a:gd name="T66" fmla="*/ 190 w 296"/>
                  <a:gd name="T67" fmla="*/ 289 h 296"/>
                  <a:gd name="T68" fmla="*/ 205 w 296"/>
                  <a:gd name="T69" fmla="*/ 284 h 296"/>
                  <a:gd name="T70" fmla="*/ 216 w 296"/>
                  <a:gd name="T71" fmla="*/ 277 h 296"/>
                  <a:gd name="T72" fmla="*/ 229 w 296"/>
                  <a:gd name="T73" fmla="*/ 271 h 296"/>
                  <a:gd name="T74" fmla="*/ 240 w 296"/>
                  <a:gd name="T75" fmla="*/ 261 h 296"/>
                  <a:gd name="T76" fmla="*/ 253 w 296"/>
                  <a:gd name="T77" fmla="*/ 252 h 296"/>
                  <a:gd name="T78" fmla="*/ 262 w 296"/>
                  <a:gd name="T79" fmla="*/ 240 h 296"/>
                  <a:gd name="T80" fmla="*/ 271 w 296"/>
                  <a:gd name="T81" fmla="*/ 228 h 296"/>
                  <a:gd name="T82" fmla="*/ 278 w 296"/>
                  <a:gd name="T83" fmla="*/ 216 h 296"/>
                  <a:gd name="T84" fmla="*/ 285 w 296"/>
                  <a:gd name="T85" fmla="*/ 205 h 296"/>
                  <a:gd name="T86" fmla="*/ 289 w 296"/>
                  <a:gd name="T87" fmla="*/ 190 h 296"/>
                  <a:gd name="T88" fmla="*/ 293 w 296"/>
                  <a:gd name="T89" fmla="*/ 176 h 296"/>
                  <a:gd name="T90" fmla="*/ 295 w 296"/>
                  <a:gd name="T91" fmla="*/ 161 h 296"/>
                  <a:gd name="T92" fmla="*/ 296 w 296"/>
                  <a:gd name="T93" fmla="*/ 148 h 296"/>
                  <a:gd name="T94" fmla="*/ 295 w 296"/>
                  <a:gd name="T95" fmla="*/ 132 h 296"/>
                  <a:gd name="T96" fmla="*/ 293 w 296"/>
                  <a:gd name="T97" fmla="*/ 117 h 296"/>
                  <a:gd name="T98" fmla="*/ 289 w 296"/>
                  <a:gd name="T99" fmla="*/ 103 h 296"/>
                  <a:gd name="T100" fmla="*/ 285 w 296"/>
                  <a:gd name="T101" fmla="*/ 91 h 296"/>
                  <a:gd name="T102" fmla="*/ 271 w 296"/>
                  <a:gd name="T103" fmla="*/ 65 h 296"/>
                  <a:gd name="T104" fmla="*/ 253 w 296"/>
                  <a:gd name="T105"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53" y="43"/>
                    </a:moveTo>
                    <a:lnTo>
                      <a:pt x="240" y="32"/>
                    </a:lnTo>
                    <a:lnTo>
                      <a:pt x="229" y="24"/>
                    </a:lnTo>
                    <a:lnTo>
                      <a:pt x="216" y="16"/>
                    </a:lnTo>
                    <a:lnTo>
                      <a:pt x="205" y="10"/>
                    </a:lnTo>
                    <a:lnTo>
                      <a:pt x="190" y="4"/>
                    </a:lnTo>
                    <a:lnTo>
                      <a:pt x="177" y="2"/>
                    </a:lnTo>
                    <a:lnTo>
                      <a:pt x="162" y="0"/>
                    </a:lnTo>
                    <a:lnTo>
                      <a:pt x="148" y="0"/>
                    </a:lnTo>
                    <a:lnTo>
                      <a:pt x="117" y="2"/>
                    </a:lnTo>
                    <a:lnTo>
                      <a:pt x="91" y="10"/>
                    </a:lnTo>
                    <a:lnTo>
                      <a:pt x="66" y="24"/>
                    </a:lnTo>
                    <a:lnTo>
                      <a:pt x="45" y="43"/>
                    </a:lnTo>
                    <a:lnTo>
                      <a:pt x="24" y="65"/>
                    </a:lnTo>
                    <a:lnTo>
                      <a:pt x="11" y="91"/>
                    </a:lnTo>
                    <a:lnTo>
                      <a:pt x="3" y="117"/>
                    </a:lnTo>
                    <a:lnTo>
                      <a:pt x="0" y="148"/>
                    </a:lnTo>
                    <a:lnTo>
                      <a:pt x="0" y="161"/>
                    </a:lnTo>
                    <a:lnTo>
                      <a:pt x="3" y="176"/>
                    </a:lnTo>
                    <a:lnTo>
                      <a:pt x="5" y="190"/>
                    </a:lnTo>
                    <a:lnTo>
                      <a:pt x="11" y="205"/>
                    </a:lnTo>
                    <a:lnTo>
                      <a:pt x="16" y="216"/>
                    </a:lnTo>
                    <a:lnTo>
                      <a:pt x="24" y="228"/>
                    </a:lnTo>
                    <a:lnTo>
                      <a:pt x="33" y="240"/>
                    </a:lnTo>
                    <a:lnTo>
                      <a:pt x="45" y="252"/>
                    </a:lnTo>
                    <a:lnTo>
                      <a:pt x="66" y="271"/>
                    </a:lnTo>
                    <a:lnTo>
                      <a:pt x="91" y="284"/>
                    </a:lnTo>
                    <a:lnTo>
                      <a:pt x="104" y="289"/>
                    </a:lnTo>
                    <a:lnTo>
                      <a:pt x="117" y="292"/>
                    </a:lnTo>
                    <a:lnTo>
                      <a:pt x="132" y="294"/>
                    </a:lnTo>
                    <a:lnTo>
                      <a:pt x="148" y="296"/>
                    </a:lnTo>
                    <a:lnTo>
                      <a:pt x="162" y="294"/>
                    </a:lnTo>
                    <a:lnTo>
                      <a:pt x="177" y="292"/>
                    </a:lnTo>
                    <a:lnTo>
                      <a:pt x="190" y="289"/>
                    </a:lnTo>
                    <a:lnTo>
                      <a:pt x="205" y="284"/>
                    </a:lnTo>
                    <a:lnTo>
                      <a:pt x="216" y="277"/>
                    </a:lnTo>
                    <a:lnTo>
                      <a:pt x="229" y="271"/>
                    </a:lnTo>
                    <a:lnTo>
                      <a:pt x="240" y="261"/>
                    </a:lnTo>
                    <a:lnTo>
                      <a:pt x="253" y="252"/>
                    </a:lnTo>
                    <a:lnTo>
                      <a:pt x="262" y="240"/>
                    </a:lnTo>
                    <a:lnTo>
                      <a:pt x="271" y="228"/>
                    </a:lnTo>
                    <a:lnTo>
                      <a:pt x="278" y="216"/>
                    </a:lnTo>
                    <a:lnTo>
                      <a:pt x="285" y="205"/>
                    </a:lnTo>
                    <a:lnTo>
                      <a:pt x="289" y="190"/>
                    </a:lnTo>
                    <a:lnTo>
                      <a:pt x="293" y="176"/>
                    </a:lnTo>
                    <a:lnTo>
                      <a:pt x="295" y="161"/>
                    </a:lnTo>
                    <a:lnTo>
                      <a:pt x="296" y="148"/>
                    </a:lnTo>
                    <a:lnTo>
                      <a:pt x="295" y="132"/>
                    </a:lnTo>
                    <a:lnTo>
                      <a:pt x="293" y="117"/>
                    </a:lnTo>
                    <a:lnTo>
                      <a:pt x="289" y="103"/>
                    </a:lnTo>
                    <a:lnTo>
                      <a:pt x="285" y="91"/>
                    </a:lnTo>
                    <a:lnTo>
                      <a:pt x="271" y="65"/>
                    </a:lnTo>
                    <a:lnTo>
                      <a:pt x="253" y="4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9" name="Freeform 419">
                <a:extLst>
                  <a:ext uri="{FF2B5EF4-FFF2-40B4-BE49-F238E27FC236}">
                    <a16:creationId xmlns:a16="http://schemas.microsoft.com/office/drawing/2014/main" id="{ED1128F0-897D-737A-F6E4-CC0B2C0A6EE2}"/>
                  </a:ext>
                </a:extLst>
              </p:cNvPr>
              <p:cNvSpPr>
                <a:spLocks/>
              </p:cNvSpPr>
              <p:nvPr/>
            </p:nvSpPr>
            <p:spPr bwMode="auto">
              <a:xfrm>
                <a:off x="7246938" y="3325813"/>
                <a:ext cx="93663" cy="93662"/>
              </a:xfrm>
              <a:custGeom>
                <a:avLst/>
                <a:gdLst>
                  <a:gd name="T0" fmla="*/ 252 w 296"/>
                  <a:gd name="T1" fmla="*/ 43 h 295"/>
                  <a:gd name="T2" fmla="*/ 240 w 296"/>
                  <a:gd name="T3" fmla="*/ 31 h 295"/>
                  <a:gd name="T4" fmla="*/ 228 w 296"/>
                  <a:gd name="T5" fmla="*/ 24 h 295"/>
                  <a:gd name="T6" fmla="*/ 216 w 296"/>
                  <a:gd name="T7" fmla="*/ 16 h 295"/>
                  <a:gd name="T8" fmla="*/ 205 w 296"/>
                  <a:gd name="T9" fmla="*/ 10 h 295"/>
                  <a:gd name="T10" fmla="*/ 190 w 296"/>
                  <a:gd name="T11" fmla="*/ 4 h 295"/>
                  <a:gd name="T12" fmla="*/ 176 w 296"/>
                  <a:gd name="T13" fmla="*/ 2 h 295"/>
                  <a:gd name="T14" fmla="*/ 161 w 296"/>
                  <a:gd name="T15" fmla="*/ 0 h 295"/>
                  <a:gd name="T16" fmla="*/ 148 w 296"/>
                  <a:gd name="T17" fmla="*/ 0 h 295"/>
                  <a:gd name="T18" fmla="*/ 117 w 296"/>
                  <a:gd name="T19" fmla="*/ 2 h 295"/>
                  <a:gd name="T20" fmla="*/ 91 w 296"/>
                  <a:gd name="T21" fmla="*/ 10 h 295"/>
                  <a:gd name="T22" fmla="*/ 66 w 296"/>
                  <a:gd name="T23" fmla="*/ 24 h 295"/>
                  <a:gd name="T24" fmla="*/ 44 w 296"/>
                  <a:gd name="T25" fmla="*/ 43 h 295"/>
                  <a:gd name="T26" fmla="*/ 24 w 296"/>
                  <a:gd name="T27" fmla="*/ 64 h 295"/>
                  <a:gd name="T28" fmla="*/ 10 w 296"/>
                  <a:gd name="T29" fmla="*/ 91 h 295"/>
                  <a:gd name="T30" fmla="*/ 2 w 296"/>
                  <a:gd name="T31" fmla="*/ 117 h 295"/>
                  <a:gd name="T32" fmla="*/ 0 w 296"/>
                  <a:gd name="T33" fmla="*/ 148 h 295"/>
                  <a:gd name="T34" fmla="*/ 0 w 296"/>
                  <a:gd name="T35" fmla="*/ 161 h 295"/>
                  <a:gd name="T36" fmla="*/ 2 w 296"/>
                  <a:gd name="T37" fmla="*/ 176 h 295"/>
                  <a:gd name="T38" fmla="*/ 4 w 296"/>
                  <a:gd name="T39" fmla="*/ 190 h 295"/>
                  <a:gd name="T40" fmla="*/ 10 w 296"/>
                  <a:gd name="T41" fmla="*/ 204 h 295"/>
                  <a:gd name="T42" fmla="*/ 16 w 296"/>
                  <a:gd name="T43" fmla="*/ 216 h 295"/>
                  <a:gd name="T44" fmla="*/ 24 w 296"/>
                  <a:gd name="T45" fmla="*/ 228 h 295"/>
                  <a:gd name="T46" fmla="*/ 33 w 296"/>
                  <a:gd name="T47" fmla="*/ 240 h 295"/>
                  <a:gd name="T48" fmla="*/ 44 w 296"/>
                  <a:gd name="T49" fmla="*/ 252 h 295"/>
                  <a:gd name="T50" fmla="*/ 66 w 296"/>
                  <a:gd name="T51" fmla="*/ 270 h 295"/>
                  <a:gd name="T52" fmla="*/ 91 w 296"/>
                  <a:gd name="T53" fmla="*/ 284 h 295"/>
                  <a:gd name="T54" fmla="*/ 103 w 296"/>
                  <a:gd name="T55" fmla="*/ 289 h 295"/>
                  <a:gd name="T56" fmla="*/ 117 w 296"/>
                  <a:gd name="T57" fmla="*/ 292 h 295"/>
                  <a:gd name="T58" fmla="*/ 132 w 296"/>
                  <a:gd name="T59" fmla="*/ 294 h 295"/>
                  <a:gd name="T60" fmla="*/ 148 w 296"/>
                  <a:gd name="T61" fmla="*/ 295 h 295"/>
                  <a:gd name="T62" fmla="*/ 161 w 296"/>
                  <a:gd name="T63" fmla="*/ 294 h 295"/>
                  <a:gd name="T64" fmla="*/ 176 w 296"/>
                  <a:gd name="T65" fmla="*/ 292 h 295"/>
                  <a:gd name="T66" fmla="*/ 190 w 296"/>
                  <a:gd name="T67" fmla="*/ 289 h 295"/>
                  <a:gd name="T68" fmla="*/ 205 w 296"/>
                  <a:gd name="T69" fmla="*/ 284 h 295"/>
                  <a:gd name="T70" fmla="*/ 216 w 296"/>
                  <a:gd name="T71" fmla="*/ 277 h 295"/>
                  <a:gd name="T72" fmla="*/ 228 w 296"/>
                  <a:gd name="T73" fmla="*/ 270 h 295"/>
                  <a:gd name="T74" fmla="*/ 240 w 296"/>
                  <a:gd name="T75" fmla="*/ 261 h 295"/>
                  <a:gd name="T76" fmla="*/ 252 w 296"/>
                  <a:gd name="T77" fmla="*/ 252 h 295"/>
                  <a:gd name="T78" fmla="*/ 261 w 296"/>
                  <a:gd name="T79" fmla="*/ 240 h 295"/>
                  <a:gd name="T80" fmla="*/ 271 w 296"/>
                  <a:gd name="T81" fmla="*/ 228 h 295"/>
                  <a:gd name="T82" fmla="*/ 277 w 296"/>
                  <a:gd name="T83" fmla="*/ 216 h 295"/>
                  <a:gd name="T84" fmla="*/ 284 w 296"/>
                  <a:gd name="T85" fmla="*/ 204 h 295"/>
                  <a:gd name="T86" fmla="*/ 289 w 296"/>
                  <a:gd name="T87" fmla="*/ 190 h 295"/>
                  <a:gd name="T88" fmla="*/ 292 w 296"/>
                  <a:gd name="T89" fmla="*/ 176 h 295"/>
                  <a:gd name="T90" fmla="*/ 294 w 296"/>
                  <a:gd name="T91" fmla="*/ 161 h 295"/>
                  <a:gd name="T92" fmla="*/ 296 w 296"/>
                  <a:gd name="T93" fmla="*/ 148 h 295"/>
                  <a:gd name="T94" fmla="*/ 294 w 296"/>
                  <a:gd name="T95" fmla="*/ 132 h 295"/>
                  <a:gd name="T96" fmla="*/ 292 w 296"/>
                  <a:gd name="T97" fmla="*/ 117 h 295"/>
                  <a:gd name="T98" fmla="*/ 289 w 296"/>
                  <a:gd name="T99" fmla="*/ 103 h 295"/>
                  <a:gd name="T100" fmla="*/ 284 w 296"/>
                  <a:gd name="T101" fmla="*/ 91 h 295"/>
                  <a:gd name="T102" fmla="*/ 271 w 296"/>
                  <a:gd name="T103" fmla="*/ 64 h 295"/>
                  <a:gd name="T104" fmla="*/ 252 w 296"/>
                  <a:gd name="T105" fmla="*/ 4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5">
                    <a:moveTo>
                      <a:pt x="252" y="43"/>
                    </a:moveTo>
                    <a:lnTo>
                      <a:pt x="240" y="31"/>
                    </a:lnTo>
                    <a:lnTo>
                      <a:pt x="228" y="24"/>
                    </a:lnTo>
                    <a:lnTo>
                      <a:pt x="216" y="16"/>
                    </a:lnTo>
                    <a:lnTo>
                      <a:pt x="205" y="10"/>
                    </a:lnTo>
                    <a:lnTo>
                      <a:pt x="190" y="4"/>
                    </a:lnTo>
                    <a:lnTo>
                      <a:pt x="176" y="2"/>
                    </a:lnTo>
                    <a:lnTo>
                      <a:pt x="161" y="0"/>
                    </a:lnTo>
                    <a:lnTo>
                      <a:pt x="148" y="0"/>
                    </a:lnTo>
                    <a:lnTo>
                      <a:pt x="117" y="2"/>
                    </a:lnTo>
                    <a:lnTo>
                      <a:pt x="91" y="10"/>
                    </a:lnTo>
                    <a:lnTo>
                      <a:pt x="66" y="24"/>
                    </a:lnTo>
                    <a:lnTo>
                      <a:pt x="44" y="43"/>
                    </a:lnTo>
                    <a:lnTo>
                      <a:pt x="24" y="64"/>
                    </a:lnTo>
                    <a:lnTo>
                      <a:pt x="10" y="91"/>
                    </a:lnTo>
                    <a:lnTo>
                      <a:pt x="2" y="117"/>
                    </a:lnTo>
                    <a:lnTo>
                      <a:pt x="0" y="148"/>
                    </a:lnTo>
                    <a:lnTo>
                      <a:pt x="0" y="161"/>
                    </a:lnTo>
                    <a:lnTo>
                      <a:pt x="2" y="176"/>
                    </a:lnTo>
                    <a:lnTo>
                      <a:pt x="4" y="190"/>
                    </a:lnTo>
                    <a:lnTo>
                      <a:pt x="10" y="204"/>
                    </a:lnTo>
                    <a:lnTo>
                      <a:pt x="16" y="216"/>
                    </a:lnTo>
                    <a:lnTo>
                      <a:pt x="24" y="228"/>
                    </a:lnTo>
                    <a:lnTo>
                      <a:pt x="33" y="240"/>
                    </a:lnTo>
                    <a:lnTo>
                      <a:pt x="44" y="252"/>
                    </a:lnTo>
                    <a:lnTo>
                      <a:pt x="66" y="270"/>
                    </a:lnTo>
                    <a:lnTo>
                      <a:pt x="91" y="284"/>
                    </a:lnTo>
                    <a:lnTo>
                      <a:pt x="103" y="289"/>
                    </a:lnTo>
                    <a:lnTo>
                      <a:pt x="117" y="292"/>
                    </a:lnTo>
                    <a:lnTo>
                      <a:pt x="132" y="294"/>
                    </a:lnTo>
                    <a:lnTo>
                      <a:pt x="148" y="295"/>
                    </a:lnTo>
                    <a:lnTo>
                      <a:pt x="161" y="294"/>
                    </a:lnTo>
                    <a:lnTo>
                      <a:pt x="176" y="292"/>
                    </a:lnTo>
                    <a:lnTo>
                      <a:pt x="190" y="289"/>
                    </a:lnTo>
                    <a:lnTo>
                      <a:pt x="205" y="284"/>
                    </a:lnTo>
                    <a:lnTo>
                      <a:pt x="216" y="277"/>
                    </a:lnTo>
                    <a:lnTo>
                      <a:pt x="228" y="270"/>
                    </a:lnTo>
                    <a:lnTo>
                      <a:pt x="240" y="261"/>
                    </a:lnTo>
                    <a:lnTo>
                      <a:pt x="252" y="252"/>
                    </a:lnTo>
                    <a:lnTo>
                      <a:pt x="261" y="240"/>
                    </a:lnTo>
                    <a:lnTo>
                      <a:pt x="271" y="228"/>
                    </a:lnTo>
                    <a:lnTo>
                      <a:pt x="277" y="216"/>
                    </a:lnTo>
                    <a:lnTo>
                      <a:pt x="284" y="204"/>
                    </a:lnTo>
                    <a:lnTo>
                      <a:pt x="289" y="190"/>
                    </a:lnTo>
                    <a:lnTo>
                      <a:pt x="292" y="176"/>
                    </a:lnTo>
                    <a:lnTo>
                      <a:pt x="294" y="161"/>
                    </a:lnTo>
                    <a:lnTo>
                      <a:pt x="296" y="148"/>
                    </a:lnTo>
                    <a:lnTo>
                      <a:pt x="294" y="132"/>
                    </a:lnTo>
                    <a:lnTo>
                      <a:pt x="292" y="117"/>
                    </a:lnTo>
                    <a:lnTo>
                      <a:pt x="289" y="103"/>
                    </a:lnTo>
                    <a:lnTo>
                      <a:pt x="284" y="91"/>
                    </a:lnTo>
                    <a:lnTo>
                      <a:pt x="271" y="64"/>
                    </a:lnTo>
                    <a:lnTo>
                      <a:pt x="252" y="4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0" name="Freeform 420">
                <a:extLst>
                  <a:ext uri="{FF2B5EF4-FFF2-40B4-BE49-F238E27FC236}">
                    <a16:creationId xmlns:a16="http://schemas.microsoft.com/office/drawing/2014/main" id="{8D0C495E-3C9E-0EC9-3483-12C94DEBA613}"/>
                  </a:ext>
                </a:extLst>
              </p:cNvPr>
              <p:cNvSpPr>
                <a:spLocks/>
              </p:cNvSpPr>
              <p:nvPr/>
            </p:nvSpPr>
            <p:spPr bwMode="auto">
              <a:xfrm>
                <a:off x="7246938" y="3198813"/>
                <a:ext cx="95250" cy="93662"/>
              </a:xfrm>
              <a:custGeom>
                <a:avLst/>
                <a:gdLst>
                  <a:gd name="T0" fmla="*/ 253 w 296"/>
                  <a:gd name="T1" fmla="*/ 43 h 296"/>
                  <a:gd name="T2" fmla="*/ 240 w 296"/>
                  <a:gd name="T3" fmla="*/ 32 h 296"/>
                  <a:gd name="T4" fmla="*/ 229 w 296"/>
                  <a:gd name="T5" fmla="*/ 24 h 296"/>
                  <a:gd name="T6" fmla="*/ 216 w 296"/>
                  <a:gd name="T7" fmla="*/ 16 h 296"/>
                  <a:gd name="T8" fmla="*/ 205 w 296"/>
                  <a:gd name="T9" fmla="*/ 10 h 296"/>
                  <a:gd name="T10" fmla="*/ 190 w 296"/>
                  <a:gd name="T11" fmla="*/ 5 h 296"/>
                  <a:gd name="T12" fmla="*/ 176 w 296"/>
                  <a:gd name="T13" fmla="*/ 2 h 296"/>
                  <a:gd name="T14" fmla="*/ 162 w 296"/>
                  <a:gd name="T15" fmla="*/ 0 h 296"/>
                  <a:gd name="T16" fmla="*/ 148 w 296"/>
                  <a:gd name="T17" fmla="*/ 0 h 296"/>
                  <a:gd name="T18" fmla="*/ 117 w 296"/>
                  <a:gd name="T19" fmla="*/ 2 h 296"/>
                  <a:gd name="T20" fmla="*/ 91 w 296"/>
                  <a:gd name="T21" fmla="*/ 10 h 296"/>
                  <a:gd name="T22" fmla="*/ 66 w 296"/>
                  <a:gd name="T23" fmla="*/ 24 h 296"/>
                  <a:gd name="T24" fmla="*/ 44 w 296"/>
                  <a:gd name="T25" fmla="*/ 43 h 296"/>
                  <a:gd name="T26" fmla="*/ 24 w 296"/>
                  <a:gd name="T27" fmla="*/ 65 h 296"/>
                  <a:gd name="T28" fmla="*/ 10 w 296"/>
                  <a:gd name="T29" fmla="*/ 91 h 296"/>
                  <a:gd name="T30" fmla="*/ 2 w 296"/>
                  <a:gd name="T31" fmla="*/ 117 h 296"/>
                  <a:gd name="T32" fmla="*/ 0 w 296"/>
                  <a:gd name="T33" fmla="*/ 148 h 296"/>
                  <a:gd name="T34" fmla="*/ 0 w 296"/>
                  <a:gd name="T35" fmla="*/ 162 h 296"/>
                  <a:gd name="T36" fmla="*/ 2 w 296"/>
                  <a:gd name="T37" fmla="*/ 176 h 296"/>
                  <a:gd name="T38" fmla="*/ 5 w 296"/>
                  <a:gd name="T39" fmla="*/ 190 h 296"/>
                  <a:gd name="T40" fmla="*/ 10 w 296"/>
                  <a:gd name="T41" fmla="*/ 205 h 296"/>
                  <a:gd name="T42" fmla="*/ 16 w 296"/>
                  <a:gd name="T43" fmla="*/ 216 h 296"/>
                  <a:gd name="T44" fmla="*/ 24 w 296"/>
                  <a:gd name="T45" fmla="*/ 229 h 296"/>
                  <a:gd name="T46" fmla="*/ 33 w 296"/>
                  <a:gd name="T47" fmla="*/ 240 h 296"/>
                  <a:gd name="T48" fmla="*/ 44 w 296"/>
                  <a:gd name="T49" fmla="*/ 253 h 296"/>
                  <a:gd name="T50" fmla="*/ 66 w 296"/>
                  <a:gd name="T51" fmla="*/ 271 h 296"/>
                  <a:gd name="T52" fmla="*/ 91 w 296"/>
                  <a:gd name="T53" fmla="*/ 285 h 296"/>
                  <a:gd name="T54" fmla="*/ 104 w 296"/>
                  <a:gd name="T55" fmla="*/ 289 h 296"/>
                  <a:gd name="T56" fmla="*/ 117 w 296"/>
                  <a:gd name="T57" fmla="*/ 293 h 296"/>
                  <a:gd name="T58" fmla="*/ 132 w 296"/>
                  <a:gd name="T59" fmla="*/ 295 h 296"/>
                  <a:gd name="T60" fmla="*/ 148 w 296"/>
                  <a:gd name="T61" fmla="*/ 296 h 296"/>
                  <a:gd name="T62" fmla="*/ 162 w 296"/>
                  <a:gd name="T63" fmla="*/ 295 h 296"/>
                  <a:gd name="T64" fmla="*/ 176 w 296"/>
                  <a:gd name="T65" fmla="*/ 293 h 296"/>
                  <a:gd name="T66" fmla="*/ 190 w 296"/>
                  <a:gd name="T67" fmla="*/ 289 h 296"/>
                  <a:gd name="T68" fmla="*/ 205 w 296"/>
                  <a:gd name="T69" fmla="*/ 285 h 296"/>
                  <a:gd name="T70" fmla="*/ 216 w 296"/>
                  <a:gd name="T71" fmla="*/ 278 h 296"/>
                  <a:gd name="T72" fmla="*/ 229 w 296"/>
                  <a:gd name="T73" fmla="*/ 271 h 296"/>
                  <a:gd name="T74" fmla="*/ 240 w 296"/>
                  <a:gd name="T75" fmla="*/ 262 h 296"/>
                  <a:gd name="T76" fmla="*/ 253 w 296"/>
                  <a:gd name="T77" fmla="*/ 253 h 296"/>
                  <a:gd name="T78" fmla="*/ 262 w 296"/>
                  <a:gd name="T79" fmla="*/ 240 h 296"/>
                  <a:gd name="T80" fmla="*/ 271 w 296"/>
                  <a:gd name="T81" fmla="*/ 229 h 296"/>
                  <a:gd name="T82" fmla="*/ 278 w 296"/>
                  <a:gd name="T83" fmla="*/ 216 h 296"/>
                  <a:gd name="T84" fmla="*/ 284 w 296"/>
                  <a:gd name="T85" fmla="*/ 205 h 296"/>
                  <a:gd name="T86" fmla="*/ 289 w 296"/>
                  <a:gd name="T87" fmla="*/ 190 h 296"/>
                  <a:gd name="T88" fmla="*/ 292 w 296"/>
                  <a:gd name="T89" fmla="*/ 176 h 296"/>
                  <a:gd name="T90" fmla="*/ 295 w 296"/>
                  <a:gd name="T91" fmla="*/ 162 h 296"/>
                  <a:gd name="T92" fmla="*/ 296 w 296"/>
                  <a:gd name="T93" fmla="*/ 148 h 296"/>
                  <a:gd name="T94" fmla="*/ 295 w 296"/>
                  <a:gd name="T95" fmla="*/ 132 h 296"/>
                  <a:gd name="T96" fmla="*/ 292 w 296"/>
                  <a:gd name="T97" fmla="*/ 117 h 296"/>
                  <a:gd name="T98" fmla="*/ 289 w 296"/>
                  <a:gd name="T99" fmla="*/ 104 h 296"/>
                  <a:gd name="T100" fmla="*/ 284 w 296"/>
                  <a:gd name="T101" fmla="*/ 91 h 296"/>
                  <a:gd name="T102" fmla="*/ 271 w 296"/>
                  <a:gd name="T103" fmla="*/ 65 h 296"/>
                  <a:gd name="T104" fmla="*/ 253 w 296"/>
                  <a:gd name="T105"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53" y="43"/>
                    </a:moveTo>
                    <a:lnTo>
                      <a:pt x="240" y="32"/>
                    </a:lnTo>
                    <a:lnTo>
                      <a:pt x="229" y="24"/>
                    </a:lnTo>
                    <a:lnTo>
                      <a:pt x="216" y="16"/>
                    </a:lnTo>
                    <a:lnTo>
                      <a:pt x="205" y="10"/>
                    </a:lnTo>
                    <a:lnTo>
                      <a:pt x="190" y="5"/>
                    </a:lnTo>
                    <a:lnTo>
                      <a:pt x="176" y="2"/>
                    </a:lnTo>
                    <a:lnTo>
                      <a:pt x="162" y="0"/>
                    </a:lnTo>
                    <a:lnTo>
                      <a:pt x="148" y="0"/>
                    </a:lnTo>
                    <a:lnTo>
                      <a:pt x="117" y="2"/>
                    </a:lnTo>
                    <a:lnTo>
                      <a:pt x="91" y="10"/>
                    </a:lnTo>
                    <a:lnTo>
                      <a:pt x="66" y="24"/>
                    </a:lnTo>
                    <a:lnTo>
                      <a:pt x="44" y="43"/>
                    </a:lnTo>
                    <a:lnTo>
                      <a:pt x="24" y="65"/>
                    </a:lnTo>
                    <a:lnTo>
                      <a:pt x="10" y="91"/>
                    </a:lnTo>
                    <a:lnTo>
                      <a:pt x="2" y="117"/>
                    </a:lnTo>
                    <a:lnTo>
                      <a:pt x="0" y="148"/>
                    </a:lnTo>
                    <a:lnTo>
                      <a:pt x="0" y="162"/>
                    </a:lnTo>
                    <a:lnTo>
                      <a:pt x="2" y="176"/>
                    </a:lnTo>
                    <a:lnTo>
                      <a:pt x="5" y="190"/>
                    </a:lnTo>
                    <a:lnTo>
                      <a:pt x="10" y="205"/>
                    </a:lnTo>
                    <a:lnTo>
                      <a:pt x="16" y="216"/>
                    </a:lnTo>
                    <a:lnTo>
                      <a:pt x="24" y="229"/>
                    </a:lnTo>
                    <a:lnTo>
                      <a:pt x="33" y="240"/>
                    </a:lnTo>
                    <a:lnTo>
                      <a:pt x="44" y="253"/>
                    </a:lnTo>
                    <a:lnTo>
                      <a:pt x="66" y="271"/>
                    </a:lnTo>
                    <a:lnTo>
                      <a:pt x="91" y="285"/>
                    </a:lnTo>
                    <a:lnTo>
                      <a:pt x="104" y="289"/>
                    </a:lnTo>
                    <a:lnTo>
                      <a:pt x="117" y="293"/>
                    </a:lnTo>
                    <a:lnTo>
                      <a:pt x="132" y="295"/>
                    </a:lnTo>
                    <a:lnTo>
                      <a:pt x="148" y="296"/>
                    </a:lnTo>
                    <a:lnTo>
                      <a:pt x="162" y="295"/>
                    </a:lnTo>
                    <a:lnTo>
                      <a:pt x="176" y="293"/>
                    </a:lnTo>
                    <a:lnTo>
                      <a:pt x="190" y="289"/>
                    </a:lnTo>
                    <a:lnTo>
                      <a:pt x="205" y="285"/>
                    </a:lnTo>
                    <a:lnTo>
                      <a:pt x="216" y="278"/>
                    </a:lnTo>
                    <a:lnTo>
                      <a:pt x="229" y="271"/>
                    </a:lnTo>
                    <a:lnTo>
                      <a:pt x="240" y="262"/>
                    </a:lnTo>
                    <a:lnTo>
                      <a:pt x="253" y="253"/>
                    </a:lnTo>
                    <a:lnTo>
                      <a:pt x="262" y="240"/>
                    </a:lnTo>
                    <a:lnTo>
                      <a:pt x="271" y="229"/>
                    </a:lnTo>
                    <a:lnTo>
                      <a:pt x="278" y="216"/>
                    </a:lnTo>
                    <a:lnTo>
                      <a:pt x="284" y="205"/>
                    </a:lnTo>
                    <a:lnTo>
                      <a:pt x="289" y="190"/>
                    </a:lnTo>
                    <a:lnTo>
                      <a:pt x="292" y="176"/>
                    </a:lnTo>
                    <a:lnTo>
                      <a:pt x="295" y="162"/>
                    </a:lnTo>
                    <a:lnTo>
                      <a:pt x="296" y="148"/>
                    </a:lnTo>
                    <a:lnTo>
                      <a:pt x="295" y="132"/>
                    </a:lnTo>
                    <a:lnTo>
                      <a:pt x="292" y="117"/>
                    </a:lnTo>
                    <a:lnTo>
                      <a:pt x="289" y="104"/>
                    </a:lnTo>
                    <a:lnTo>
                      <a:pt x="284" y="91"/>
                    </a:lnTo>
                    <a:lnTo>
                      <a:pt x="271" y="65"/>
                    </a:lnTo>
                    <a:lnTo>
                      <a:pt x="253" y="4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1" name="Freeform 421">
                <a:extLst>
                  <a:ext uri="{FF2B5EF4-FFF2-40B4-BE49-F238E27FC236}">
                    <a16:creationId xmlns:a16="http://schemas.microsoft.com/office/drawing/2014/main" id="{F640E22E-CB1E-DADC-E886-A3426C2363B6}"/>
                  </a:ext>
                </a:extLst>
              </p:cNvPr>
              <p:cNvSpPr>
                <a:spLocks/>
              </p:cNvSpPr>
              <p:nvPr/>
            </p:nvSpPr>
            <p:spPr bwMode="auto">
              <a:xfrm>
                <a:off x="7248526" y="3017838"/>
                <a:ext cx="93663" cy="93662"/>
              </a:xfrm>
              <a:custGeom>
                <a:avLst/>
                <a:gdLst>
                  <a:gd name="T0" fmla="*/ 252 w 295"/>
                  <a:gd name="T1" fmla="*/ 43 h 296"/>
                  <a:gd name="T2" fmla="*/ 239 w 295"/>
                  <a:gd name="T3" fmla="*/ 32 h 296"/>
                  <a:gd name="T4" fmla="*/ 228 w 295"/>
                  <a:gd name="T5" fmla="*/ 24 h 296"/>
                  <a:gd name="T6" fmla="*/ 216 w 295"/>
                  <a:gd name="T7" fmla="*/ 16 h 296"/>
                  <a:gd name="T8" fmla="*/ 204 w 295"/>
                  <a:gd name="T9" fmla="*/ 10 h 296"/>
                  <a:gd name="T10" fmla="*/ 189 w 295"/>
                  <a:gd name="T11" fmla="*/ 4 h 296"/>
                  <a:gd name="T12" fmla="*/ 176 w 295"/>
                  <a:gd name="T13" fmla="*/ 2 h 296"/>
                  <a:gd name="T14" fmla="*/ 161 w 295"/>
                  <a:gd name="T15" fmla="*/ 0 h 296"/>
                  <a:gd name="T16" fmla="*/ 147 w 295"/>
                  <a:gd name="T17" fmla="*/ 0 h 296"/>
                  <a:gd name="T18" fmla="*/ 117 w 295"/>
                  <a:gd name="T19" fmla="*/ 2 h 296"/>
                  <a:gd name="T20" fmla="*/ 91 w 295"/>
                  <a:gd name="T21" fmla="*/ 10 h 296"/>
                  <a:gd name="T22" fmla="*/ 66 w 295"/>
                  <a:gd name="T23" fmla="*/ 24 h 296"/>
                  <a:gd name="T24" fmla="*/ 44 w 295"/>
                  <a:gd name="T25" fmla="*/ 43 h 296"/>
                  <a:gd name="T26" fmla="*/ 23 w 295"/>
                  <a:gd name="T27" fmla="*/ 65 h 296"/>
                  <a:gd name="T28" fmla="*/ 10 w 295"/>
                  <a:gd name="T29" fmla="*/ 91 h 296"/>
                  <a:gd name="T30" fmla="*/ 2 w 295"/>
                  <a:gd name="T31" fmla="*/ 117 h 296"/>
                  <a:gd name="T32" fmla="*/ 0 w 295"/>
                  <a:gd name="T33" fmla="*/ 148 h 296"/>
                  <a:gd name="T34" fmla="*/ 0 w 295"/>
                  <a:gd name="T35" fmla="*/ 161 h 296"/>
                  <a:gd name="T36" fmla="*/ 2 w 295"/>
                  <a:gd name="T37" fmla="*/ 176 h 296"/>
                  <a:gd name="T38" fmla="*/ 4 w 295"/>
                  <a:gd name="T39" fmla="*/ 190 h 296"/>
                  <a:gd name="T40" fmla="*/ 10 w 295"/>
                  <a:gd name="T41" fmla="*/ 205 h 296"/>
                  <a:gd name="T42" fmla="*/ 15 w 295"/>
                  <a:gd name="T43" fmla="*/ 216 h 296"/>
                  <a:gd name="T44" fmla="*/ 23 w 295"/>
                  <a:gd name="T45" fmla="*/ 229 h 296"/>
                  <a:gd name="T46" fmla="*/ 33 w 295"/>
                  <a:gd name="T47" fmla="*/ 240 h 296"/>
                  <a:gd name="T48" fmla="*/ 44 w 295"/>
                  <a:gd name="T49" fmla="*/ 252 h 296"/>
                  <a:gd name="T50" fmla="*/ 66 w 295"/>
                  <a:gd name="T51" fmla="*/ 271 h 296"/>
                  <a:gd name="T52" fmla="*/ 91 w 295"/>
                  <a:gd name="T53" fmla="*/ 284 h 296"/>
                  <a:gd name="T54" fmla="*/ 103 w 295"/>
                  <a:gd name="T55" fmla="*/ 289 h 296"/>
                  <a:gd name="T56" fmla="*/ 117 w 295"/>
                  <a:gd name="T57" fmla="*/ 292 h 296"/>
                  <a:gd name="T58" fmla="*/ 131 w 295"/>
                  <a:gd name="T59" fmla="*/ 295 h 296"/>
                  <a:gd name="T60" fmla="*/ 147 w 295"/>
                  <a:gd name="T61" fmla="*/ 296 h 296"/>
                  <a:gd name="T62" fmla="*/ 161 w 295"/>
                  <a:gd name="T63" fmla="*/ 295 h 296"/>
                  <a:gd name="T64" fmla="*/ 176 w 295"/>
                  <a:gd name="T65" fmla="*/ 292 h 296"/>
                  <a:gd name="T66" fmla="*/ 189 w 295"/>
                  <a:gd name="T67" fmla="*/ 289 h 296"/>
                  <a:gd name="T68" fmla="*/ 204 w 295"/>
                  <a:gd name="T69" fmla="*/ 284 h 296"/>
                  <a:gd name="T70" fmla="*/ 216 w 295"/>
                  <a:gd name="T71" fmla="*/ 278 h 296"/>
                  <a:gd name="T72" fmla="*/ 228 w 295"/>
                  <a:gd name="T73" fmla="*/ 271 h 296"/>
                  <a:gd name="T74" fmla="*/ 239 w 295"/>
                  <a:gd name="T75" fmla="*/ 262 h 296"/>
                  <a:gd name="T76" fmla="*/ 252 w 295"/>
                  <a:gd name="T77" fmla="*/ 252 h 296"/>
                  <a:gd name="T78" fmla="*/ 261 w 295"/>
                  <a:gd name="T79" fmla="*/ 240 h 296"/>
                  <a:gd name="T80" fmla="*/ 270 w 295"/>
                  <a:gd name="T81" fmla="*/ 229 h 296"/>
                  <a:gd name="T82" fmla="*/ 277 w 295"/>
                  <a:gd name="T83" fmla="*/ 216 h 296"/>
                  <a:gd name="T84" fmla="*/ 284 w 295"/>
                  <a:gd name="T85" fmla="*/ 205 h 296"/>
                  <a:gd name="T86" fmla="*/ 288 w 295"/>
                  <a:gd name="T87" fmla="*/ 190 h 296"/>
                  <a:gd name="T88" fmla="*/ 292 w 295"/>
                  <a:gd name="T89" fmla="*/ 176 h 296"/>
                  <a:gd name="T90" fmla="*/ 294 w 295"/>
                  <a:gd name="T91" fmla="*/ 161 h 296"/>
                  <a:gd name="T92" fmla="*/ 295 w 295"/>
                  <a:gd name="T93" fmla="*/ 148 h 296"/>
                  <a:gd name="T94" fmla="*/ 294 w 295"/>
                  <a:gd name="T95" fmla="*/ 132 h 296"/>
                  <a:gd name="T96" fmla="*/ 292 w 295"/>
                  <a:gd name="T97" fmla="*/ 117 h 296"/>
                  <a:gd name="T98" fmla="*/ 288 w 295"/>
                  <a:gd name="T99" fmla="*/ 103 h 296"/>
                  <a:gd name="T100" fmla="*/ 284 w 295"/>
                  <a:gd name="T101" fmla="*/ 91 h 296"/>
                  <a:gd name="T102" fmla="*/ 270 w 295"/>
                  <a:gd name="T103" fmla="*/ 65 h 296"/>
                  <a:gd name="T104" fmla="*/ 252 w 295"/>
                  <a:gd name="T105"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52" y="43"/>
                    </a:moveTo>
                    <a:lnTo>
                      <a:pt x="239" y="32"/>
                    </a:lnTo>
                    <a:lnTo>
                      <a:pt x="228" y="24"/>
                    </a:lnTo>
                    <a:lnTo>
                      <a:pt x="216" y="16"/>
                    </a:lnTo>
                    <a:lnTo>
                      <a:pt x="204" y="10"/>
                    </a:lnTo>
                    <a:lnTo>
                      <a:pt x="189" y="4"/>
                    </a:lnTo>
                    <a:lnTo>
                      <a:pt x="176" y="2"/>
                    </a:lnTo>
                    <a:lnTo>
                      <a:pt x="161" y="0"/>
                    </a:lnTo>
                    <a:lnTo>
                      <a:pt x="147" y="0"/>
                    </a:lnTo>
                    <a:lnTo>
                      <a:pt x="117" y="2"/>
                    </a:lnTo>
                    <a:lnTo>
                      <a:pt x="91" y="10"/>
                    </a:lnTo>
                    <a:lnTo>
                      <a:pt x="66" y="24"/>
                    </a:lnTo>
                    <a:lnTo>
                      <a:pt x="44" y="43"/>
                    </a:lnTo>
                    <a:lnTo>
                      <a:pt x="23" y="65"/>
                    </a:lnTo>
                    <a:lnTo>
                      <a:pt x="10" y="91"/>
                    </a:lnTo>
                    <a:lnTo>
                      <a:pt x="2" y="117"/>
                    </a:lnTo>
                    <a:lnTo>
                      <a:pt x="0" y="148"/>
                    </a:lnTo>
                    <a:lnTo>
                      <a:pt x="0" y="161"/>
                    </a:lnTo>
                    <a:lnTo>
                      <a:pt x="2" y="176"/>
                    </a:lnTo>
                    <a:lnTo>
                      <a:pt x="4" y="190"/>
                    </a:lnTo>
                    <a:lnTo>
                      <a:pt x="10" y="205"/>
                    </a:lnTo>
                    <a:lnTo>
                      <a:pt x="15" y="216"/>
                    </a:lnTo>
                    <a:lnTo>
                      <a:pt x="23" y="229"/>
                    </a:lnTo>
                    <a:lnTo>
                      <a:pt x="33" y="240"/>
                    </a:lnTo>
                    <a:lnTo>
                      <a:pt x="44" y="252"/>
                    </a:lnTo>
                    <a:lnTo>
                      <a:pt x="66" y="271"/>
                    </a:lnTo>
                    <a:lnTo>
                      <a:pt x="91" y="284"/>
                    </a:lnTo>
                    <a:lnTo>
                      <a:pt x="103" y="289"/>
                    </a:lnTo>
                    <a:lnTo>
                      <a:pt x="117" y="292"/>
                    </a:lnTo>
                    <a:lnTo>
                      <a:pt x="131" y="295"/>
                    </a:lnTo>
                    <a:lnTo>
                      <a:pt x="147" y="296"/>
                    </a:lnTo>
                    <a:lnTo>
                      <a:pt x="161" y="295"/>
                    </a:lnTo>
                    <a:lnTo>
                      <a:pt x="176" y="292"/>
                    </a:lnTo>
                    <a:lnTo>
                      <a:pt x="189" y="289"/>
                    </a:lnTo>
                    <a:lnTo>
                      <a:pt x="204" y="284"/>
                    </a:lnTo>
                    <a:lnTo>
                      <a:pt x="216" y="278"/>
                    </a:lnTo>
                    <a:lnTo>
                      <a:pt x="228" y="271"/>
                    </a:lnTo>
                    <a:lnTo>
                      <a:pt x="239" y="262"/>
                    </a:lnTo>
                    <a:lnTo>
                      <a:pt x="252" y="252"/>
                    </a:lnTo>
                    <a:lnTo>
                      <a:pt x="261" y="240"/>
                    </a:lnTo>
                    <a:lnTo>
                      <a:pt x="270" y="229"/>
                    </a:lnTo>
                    <a:lnTo>
                      <a:pt x="277" y="216"/>
                    </a:lnTo>
                    <a:lnTo>
                      <a:pt x="284" y="205"/>
                    </a:lnTo>
                    <a:lnTo>
                      <a:pt x="288" y="190"/>
                    </a:lnTo>
                    <a:lnTo>
                      <a:pt x="292" y="176"/>
                    </a:lnTo>
                    <a:lnTo>
                      <a:pt x="294" y="161"/>
                    </a:lnTo>
                    <a:lnTo>
                      <a:pt x="295" y="148"/>
                    </a:lnTo>
                    <a:lnTo>
                      <a:pt x="294" y="132"/>
                    </a:lnTo>
                    <a:lnTo>
                      <a:pt x="292" y="117"/>
                    </a:lnTo>
                    <a:lnTo>
                      <a:pt x="288" y="103"/>
                    </a:lnTo>
                    <a:lnTo>
                      <a:pt x="284" y="91"/>
                    </a:lnTo>
                    <a:lnTo>
                      <a:pt x="270" y="65"/>
                    </a:lnTo>
                    <a:lnTo>
                      <a:pt x="252" y="4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2" name="Freeform 422">
                <a:extLst>
                  <a:ext uri="{FF2B5EF4-FFF2-40B4-BE49-F238E27FC236}">
                    <a16:creationId xmlns:a16="http://schemas.microsoft.com/office/drawing/2014/main" id="{0C14CABB-F066-4126-4C53-FA435BB47C19}"/>
                  </a:ext>
                </a:extLst>
              </p:cNvPr>
              <p:cNvSpPr>
                <a:spLocks/>
              </p:cNvSpPr>
              <p:nvPr/>
            </p:nvSpPr>
            <p:spPr bwMode="auto">
              <a:xfrm>
                <a:off x="7366001" y="3208338"/>
                <a:ext cx="93663" cy="95250"/>
              </a:xfrm>
              <a:custGeom>
                <a:avLst/>
                <a:gdLst>
                  <a:gd name="T0" fmla="*/ 252 w 296"/>
                  <a:gd name="T1" fmla="*/ 43 h 296"/>
                  <a:gd name="T2" fmla="*/ 240 w 296"/>
                  <a:gd name="T3" fmla="*/ 32 h 296"/>
                  <a:gd name="T4" fmla="*/ 229 w 296"/>
                  <a:gd name="T5" fmla="*/ 24 h 296"/>
                  <a:gd name="T6" fmla="*/ 216 w 296"/>
                  <a:gd name="T7" fmla="*/ 16 h 296"/>
                  <a:gd name="T8" fmla="*/ 205 w 296"/>
                  <a:gd name="T9" fmla="*/ 10 h 296"/>
                  <a:gd name="T10" fmla="*/ 190 w 296"/>
                  <a:gd name="T11" fmla="*/ 5 h 296"/>
                  <a:gd name="T12" fmla="*/ 176 w 296"/>
                  <a:gd name="T13" fmla="*/ 2 h 296"/>
                  <a:gd name="T14" fmla="*/ 161 w 296"/>
                  <a:gd name="T15" fmla="*/ 0 h 296"/>
                  <a:gd name="T16" fmla="*/ 148 w 296"/>
                  <a:gd name="T17" fmla="*/ 0 h 296"/>
                  <a:gd name="T18" fmla="*/ 117 w 296"/>
                  <a:gd name="T19" fmla="*/ 2 h 296"/>
                  <a:gd name="T20" fmla="*/ 91 w 296"/>
                  <a:gd name="T21" fmla="*/ 10 h 296"/>
                  <a:gd name="T22" fmla="*/ 66 w 296"/>
                  <a:gd name="T23" fmla="*/ 24 h 296"/>
                  <a:gd name="T24" fmla="*/ 44 w 296"/>
                  <a:gd name="T25" fmla="*/ 43 h 296"/>
                  <a:gd name="T26" fmla="*/ 24 w 296"/>
                  <a:gd name="T27" fmla="*/ 65 h 296"/>
                  <a:gd name="T28" fmla="*/ 10 w 296"/>
                  <a:gd name="T29" fmla="*/ 91 h 296"/>
                  <a:gd name="T30" fmla="*/ 2 w 296"/>
                  <a:gd name="T31" fmla="*/ 117 h 296"/>
                  <a:gd name="T32" fmla="*/ 0 w 296"/>
                  <a:gd name="T33" fmla="*/ 148 h 296"/>
                  <a:gd name="T34" fmla="*/ 0 w 296"/>
                  <a:gd name="T35" fmla="*/ 162 h 296"/>
                  <a:gd name="T36" fmla="*/ 2 w 296"/>
                  <a:gd name="T37" fmla="*/ 176 h 296"/>
                  <a:gd name="T38" fmla="*/ 5 w 296"/>
                  <a:gd name="T39" fmla="*/ 190 h 296"/>
                  <a:gd name="T40" fmla="*/ 10 w 296"/>
                  <a:gd name="T41" fmla="*/ 205 h 296"/>
                  <a:gd name="T42" fmla="*/ 16 w 296"/>
                  <a:gd name="T43" fmla="*/ 216 h 296"/>
                  <a:gd name="T44" fmla="*/ 24 w 296"/>
                  <a:gd name="T45" fmla="*/ 229 h 296"/>
                  <a:gd name="T46" fmla="*/ 33 w 296"/>
                  <a:gd name="T47" fmla="*/ 240 h 296"/>
                  <a:gd name="T48" fmla="*/ 44 w 296"/>
                  <a:gd name="T49" fmla="*/ 253 h 296"/>
                  <a:gd name="T50" fmla="*/ 66 w 296"/>
                  <a:gd name="T51" fmla="*/ 271 h 296"/>
                  <a:gd name="T52" fmla="*/ 91 w 296"/>
                  <a:gd name="T53" fmla="*/ 284 h 296"/>
                  <a:gd name="T54" fmla="*/ 103 w 296"/>
                  <a:gd name="T55" fmla="*/ 289 h 296"/>
                  <a:gd name="T56" fmla="*/ 117 w 296"/>
                  <a:gd name="T57" fmla="*/ 292 h 296"/>
                  <a:gd name="T58" fmla="*/ 132 w 296"/>
                  <a:gd name="T59" fmla="*/ 295 h 296"/>
                  <a:gd name="T60" fmla="*/ 148 w 296"/>
                  <a:gd name="T61" fmla="*/ 296 h 296"/>
                  <a:gd name="T62" fmla="*/ 161 w 296"/>
                  <a:gd name="T63" fmla="*/ 295 h 296"/>
                  <a:gd name="T64" fmla="*/ 176 w 296"/>
                  <a:gd name="T65" fmla="*/ 292 h 296"/>
                  <a:gd name="T66" fmla="*/ 190 w 296"/>
                  <a:gd name="T67" fmla="*/ 289 h 296"/>
                  <a:gd name="T68" fmla="*/ 205 w 296"/>
                  <a:gd name="T69" fmla="*/ 284 h 296"/>
                  <a:gd name="T70" fmla="*/ 216 w 296"/>
                  <a:gd name="T71" fmla="*/ 278 h 296"/>
                  <a:gd name="T72" fmla="*/ 229 w 296"/>
                  <a:gd name="T73" fmla="*/ 271 h 296"/>
                  <a:gd name="T74" fmla="*/ 240 w 296"/>
                  <a:gd name="T75" fmla="*/ 262 h 296"/>
                  <a:gd name="T76" fmla="*/ 252 w 296"/>
                  <a:gd name="T77" fmla="*/ 253 h 296"/>
                  <a:gd name="T78" fmla="*/ 262 w 296"/>
                  <a:gd name="T79" fmla="*/ 240 h 296"/>
                  <a:gd name="T80" fmla="*/ 271 w 296"/>
                  <a:gd name="T81" fmla="*/ 229 h 296"/>
                  <a:gd name="T82" fmla="*/ 277 w 296"/>
                  <a:gd name="T83" fmla="*/ 216 h 296"/>
                  <a:gd name="T84" fmla="*/ 284 w 296"/>
                  <a:gd name="T85" fmla="*/ 205 h 296"/>
                  <a:gd name="T86" fmla="*/ 289 w 296"/>
                  <a:gd name="T87" fmla="*/ 190 h 296"/>
                  <a:gd name="T88" fmla="*/ 292 w 296"/>
                  <a:gd name="T89" fmla="*/ 176 h 296"/>
                  <a:gd name="T90" fmla="*/ 295 w 296"/>
                  <a:gd name="T91" fmla="*/ 162 h 296"/>
                  <a:gd name="T92" fmla="*/ 296 w 296"/>
                  <a:gd name="T93" fmla="*/ 148 h 296"/>
                  <a:gd name="T94" fmla="*/ 295 w 296"/>
                  <a:gd name="T95" fmla="*/ 132 h 296"/>
                  <a:gd name="T96" fmla="*/ 292 w 296"/>
                  <a:gd name="T97" fmla="*/ 117 h 296"/>
                  <a:gd name="T98" fmla="*/ 289 w 296"/>
                  <a:gd name="T99" fmla="*/ 103 h 296"/>
                  <a:gd name="T100" fmla="*/ 284 w 296"/>
                  <a:gd name="T101" fmla="*/ 91 h 296"/>
                  <a:gd name="T102" fmla="*/ 271 w 296"/>
                  <a:gd name="T103" fmla="*/ 65 h 296"/>
                  <a:gd name="T104" fmla="*/ 252 w 296"/>
                  <a:gd name="T105"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52" y="43"/>
                    </a:moveTo>
                    <a:lnTo>
                      <a:pt x="240" y="32"/>
                    </a:lnTo>
                    <a:lnTo>
                      <a:pt x="229" y="24"/>
                    </a:lnTo>
                    <a:lnTo>
                      <a:pt x="216" y="16"/>
                    </a:lnTo>
                    <a:lnTo>
                      <a:pt x="205" y="10"/>
                    </a:lnTo>
                    <a:lnTo>
                      <a:pt x="190" y="5"/>
                    </a:lnTo>
                    <a:lnTo>
                      <a:pt x="176" y="2"/>
                    </a:lnTo>
                    <a:lnTo>
                      <a:pt x="161" y="0"/>
                    </a:lnTo>
                    <a:lnTo>
                      <a:pt x="148" y="0"/>
                    </a:lnTo>
                    <a:lnTo>
                      <a:pt x="117" y="2"/>
                    </a:lnTo>
                    <a:lnTo>
                      <a:pt x="91" y="10"/>
                    </a:lnTo>
                    <a:lnTo>
                      <a:pt x="66" y="24"/>
                    </a:lnTo>
                    <a:lnTo>
                      <a:pt x="44" y="43"/>
                    </a:lnTo>
                    <a:lnTo>
                      <a:pt x="24" y="65"/>
                    </a:lnTo>
                    <a:lnTo>
                      <a:pt x="10" y="91"/>
                    </a:lnTo>
                    <a:lnTo>
                      <a:pt x="2" y="117"/>
                    </a:lnTo>
                    <a:lnTo>
                      <a:pt x="0" y="148"/>
                    </a:lnTo>
                    <a:lnTo>
                      <a:pt x="0" y="162"/>
                    </a:lnTo>
                    <a:lnTo>
                      <a:pt x="2" y="176"/>
                    </a:lnTo>
                    <a:lnTo>
                      <a:pt x="5" y="190"/>
                    </a:lnTo>
                    <a:lnTo>
                      <a:pt x="10" y="205"/>
                    </a:lnTo>
                    <a:lnTo>
                      <a:pt x="16" y="216"/>
                    </a:lnTo>
                    <a:lnTo>
                      <a:pt x="24" y="229"/>
                    </a:lnTo>
                    <a:lnTo>
                      <a:pt x="33" y="240"/>
                    </a:lnTo>
                    <a:lnTo>
                      <a:pt x="44" y="253"/>
                    </a:lnTo>
                    <a:lnTo>
                      <a:pt x="66" y="271"/>
                    </a:lnTo>
                    <a:lnTo>
                      <a:pt x="91" y="284"/>
                    </a:lnTo>
                    <a:lnTo>
                      <a:pt x="103" y="289"/>
                    </a:lnTo>
                    <a:lnTo>
                      <a:pt x="117" y="292"/>
                    </a:lnTo>
                    <a:lnTo>
                      <a:pt x="132" y="295"/>
                    </a:lnTo>
                    <a:lnTo>
                      <a:pt x="148" y="296"/>
                    </a:lnTo>
                    <a:lnTo>
                      <a:pt x="161" y="295"/>
                    </a:lnTo>
                    <a:lnTo>
                      <a:pt x="176" y="292"/>
                    </a:lnTo>
                    <a:lnTo>
                      <a:pt x="190" y="289"/>
                    </a:lnTo>
                    <a:lnTo>
                      <a:pt x="205" y="284"/>
                    </a:lnTo>
                    <a:lnTo>
                      <a:pt x="216" y="278"/>
                    </a:lnTo>
                    <a:lnTo>
                      <a:pt x="229" y="271"/>
                    </a:lnTo>
                    <a:lnTo>
                      <a:pt x="240" y="262"/>
                    </a:lnTo>
                    <a:lnTo>
                      <a:pt x="252" y="253"/>
                    </a:lnTo>
                    <a:lnTo>
                      <a:pt x="262" y="240"/>
                    </a:lnTo>
                    <a:lnTo>
                      <a:pt x="271" y="229"/>
                    </a:lnTo>
                    <a:lnTo>
                      <a:pt x="277" y="216"/>
                    </a:lnTo>
                    <a:lnTo>
                      <a:pt x="284" y="205"/>
                    </a:lnTo>
                    <a:lnTo>
                      <a:pt x="289" y="190"/>
                    </a:lnTo>
                    <a:lnTo>
                      <a:pt x="292" y="176"/>
                    </a:lnTo>
                    <a:lnTo>
                      <a:pt x="295" y="162"/>
                    </a:lnTo>
                    <a:lnTo>
                      <a:pt x="296" y="148"/>
                    </a:lnTo>
                    <a:lnTo>
                      <a:pt x="295" y="132"/>
                    </a:lnTo>
                    <a:lnTo>
                      <a:pt x="292" y="117"/>
                    </a:lnTo>
                    <a:lnTo>
                      <a:pt x="289" y="103"/>
                    </a:lnTo>
                    <a:lnTo>
                      <a:pt x="284" y="91"/>
                    </a:lnTo>
                    <a:lnTo>
                      <a:pt x="271" y="65"/>
                    </a:lnTo>
                    <a:lnTo>
                      <a:pt x="252" y="4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3" name="Freeform 423">
                <a:extLst>
                  <a:ext uri="{FF2B5EF4-FFF2-40B4-BE49-F238E27FC236}">
                    <a16:creationId xmlns:a16="http://schemas.microsoft.com/office/drawing/2014/main" id="{2EB6EC43-23F9-1E80-A183-E4BEAF21E8DD}"/>
                  </a:ext>
                </a:extLst>
              </p:cNvPr>
              <p:cNvSpPr>
                <a:spLocks/>
              </p:cNvSpPr>
              <p:nvPr/>
            </p:nvSpPr>
            <p:spPr bwMode="auto">
              <a:xfrm>
                <a:off x="7481888" y="3224213"/>
                <a:ext cx="95250" cy="93662"/>
              </a:xfrm>
              <a:custGeom>
                <a:avLst/>
                <a:gdLst>
                  <a:gd name="T0" fmla="*/ 253 w 296"/>
                  <a:gd name="T1" fmla="*/ 43 h 296"/>
                  <a:gd name="T2" fmla="*/ 240 w 296"/>
                  <a:gd name="T3" fmla="*/ 32 h 296"/>
                  <a:gd name="T4" fmla="*/ 229 w 296"/>
                  <a:gd name="T5" fmla="*/ 24 h 296"/>
                  <a:gd name="T6" fmla="*/ 217 w 296"/>
                  <a:gd name="T7" fmla="*/ 16 h 296"/>
                  <a:gd name="T8" fmla="*/ 205 w 296"/>
                  <a:gd name="T9" fmla="*/ 10 h 296"/>
                  <a:gd name="T10" fmla="*/ 190 w 296"/>
                  <a:gd name="T11" fmla="*/ 4 h 296"/>
                  <a:gd name="T12" fmla="*/ 177 w 296"/>
                  <a:gd name="T13" fmla="*/ 2 h 296"/>
                  <a:gd name="T14" fmla="*/ 162 w 296"/>
                  <a:gd name="T15" fmla="*/ 0 h 296"/>
                  <a:gd name="T16" fmla="*/ 148 w 296"/>
                  <a:gd name="T17" fmla="*/ 0 h 296"/>
                  <a:gd name="T18" fmla="*/ 118 w 296"/>
                  <a:gd name="T19" fmla="*/ 2 h 296"/>
                  <a:gd name="T20" fmla="*/ 91 w 296"/>
                  <a:gd name="T21" fmla="*/ 10 h 296"/>
                  <a:gd name="T22" fmla="*/ 66 w 296"/>
                  <a:gd name="T23" fmla="*/ 24 h 296"/>
                  <a:gd name="T24" fmla="*/ 45 w 296"/>
                  <a:gd name="T25" fmla="*/ 43 h 296"/>
                  <a:gd name="T26" fmla="*/ 24 w 296"/>
                  <a:gd name="T27" fmla="*/ 65 h 296"/>
                  <a:gd name="T28" fmla="*/ 11 w 296"/>
                  <a:gd name="T29" fmla="*/ 91 h 296"/>
                  <a:gd name="T30" fmla="*/ 3 w 296"/>
                  <a:gd name="T31" fmla="*/ 117 h 296"/>
                  <a:gd name="T32" fmla="*/ 0 w 296"/>
                  <a:gd name="T33" fmla="*/ 148 h 296"/>
                  <a:gd name="T34" fmla="*/ 0 w 296"/>
                  <a:gd name="T35" fmla="*/ 161 h 296"/>
                  <a:gd name="T36" fmla="*/ 3 w 296"/>
                  <a:gd name="T37" fmla="*/ 176 h 296"/>
                  <a:gd name="T38" fmla="*/ 5 w 296"/>
                  <a:gd name="T39" fmla="*/ 190 h 296"/>
                  <a:gd name="T40" fmla="*/ 11 w 296"/>
                  <a:gd name="T41" fmla="*/ 205 h 296"/>
                  <a:gd name="T42" fmla="*/ 16 w 296"/>
                  <a:gd name="T43" fmla="*/ 216 h 296"/>
                  <a:gd name="T44" fmla="*/ 24 w 296"/>
                  <a:gd name="T45" fmla="*/ 228 h 296"/>
                  <a:gd name="T46" fmla="*/ 33 w 296"/>
                  <a:gd name="T47" fmla="*/ 240 h 296"/>
                  <a:gd name="T48" fmla="*/ 45 w 296"/>
                  <a:gd name="T49" fmla="*/ 252 h 296"/>
                  <a:gd name="T50" fmla="*/ 66 w 296"/>
                  <a:gd name="T51" fmla="*/ 271 h 296"/>
                  <a:gd name="T52" fmla="*/ 91 w 296"/>
                  <a:gd name="T53" fmla="*/ 284 h 296"/>
                  <a:gd name="T54" fmla="*/ 104 w 296"/>
                  <a:gd name="T55" fmla="*/ 289 h 296"/>
                  <a:gd name="T56" fmla="*/ 118 w 296"/>
                  <a:gd name="T57" fmla="*/ 292 h 296"/>
                  <a:gd name="T58" fmla="*/ 132 w 296"/>
                  <a:gd name="T59" fmla="*/ 294 h 296"/>
                  <a:gd name="T60" fmla="*/ 148 w 296"/>
                  <a:gd name="T61" fmla="*/ 296 h 296"/>
                  <a:gd name="T62" fmla="*/ 162 w 296"/>
                  <a:gd name="T63" fmla="*/ 294 h 296"/>
                  <a:gd name="T64" fmla="*/ 177 w 296"/>
                  <a:gd name="T65" fmla="*/ 292 h 296"/>
                  <a:gd name="T66" fmla="*/ 190 w 296"/>
                  <a:gd name="T67" fmla="*/ 289 h 296"/>
                  <a:gd name="T68" fmla="*/ 205 w 296"/>
                  <a:gd name="T69" fmla="*/ 284 h 296"/>
                  <a:gd name="T70" fmla="*/ 217 w 296"/>
                  <a:gd name="T71" fmla="*/ 277 h 296"/>
                  <a:gd name="T72" fmla="*/ 229 w 296"/>
                  <a:gd name="T73" fmla="*/ 271 h 296"/>
                  <a:gd name="T74" fmla="*/ 240 w 296"/>
                  <a:gd name="T75" fmla="*/ 261 h 296"/>
                  <a:gd name="T76" fmla="*/ 253 w 296"/>
                  <a:gd name="T77" fmla="*/ 252 h 296"/>
                  <a:gd name="T78" fmla="*/ 262 w 296"/>
                  <a:gd name="T79" fmla="*/ 240 h 296"/>
                  <a:gd name="T80" fmla="*/ 271 w 296"/>
                  <a:gd name="T81" fmla="*/ 228 h 296"/>
                  <a:gd name="T82" fmla="*/ 278 w 296"/>
                  <a:gd name="T83" fmla="*/ 216 h 296"/>
                  <a:gd name="T84" fmla="*/ 285 w 296"/>
                  <a:gd name="T85" fmla="*/ 205 h 296"/>
                  <a:gd name="T86" fmla="*/ 289 w 296"/>
                  <a:gd name="T87" fmla="*/ 190 h 296"/>
                  <a:gd name="T88" fmla="*/ 293 w 296"/>
                  <a:gd name="T89" fmla="*/ 176 h 296"/>
                  <a:gd name="T90" fmla="*/ 295 w 296"/>
                  <a:gd name="T91" fmla="*/ 161 h 296"/>
                  <a:gd name="T92" fmla="*/ 296 w 296"/>
                  <a:gd name="T93" fmla="*/ 148 h 296"/>
                  <a:gd name="T94" fmla="*/ 295 w 296"/>
                  <a:gd name="T95" fmla="*/ 132 h 296"/>
                  <a:gd name="T96" fmla="*/ 293 w 296"/>
                  <a:gd name="T97" fmla="*/ 117 h 296"/>
                  <a:gd name="T98" fmla="*/ 289 w 296"/>
                  <a:gd name="T99" fmla="*/ 103 h 296"/>
                  <a:gd name="T100" fmla="*/ 285 w 296"/>
                  <a:gd name="T101" fmla="*/ 91 h 296"/>
                  <a:gd name="T102" fmla="*/ 271 w 296"/>
                  <a:gd name="T103" fmla="*/ 65 h 296"/>
                  <a:gd name="T104" fmla="*/ 253 w 296"/>
                  <a:gd name="T105"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53" y="43"/>
                    </a:moveTo>
                    <a:lnTo>
                      <a:pt x="240" y="32"/>
                    </a:lnTo>
                    <a:lnTo>
                      <a:pt x="229" y="24"/>
                    </a:lnTo>
                    <a:lnTo>
                      <a:pt x="217" y="16"/>
                    </a:lnTo>
                    <a:lnTo>
                      <a:pt x="205" y="10"/>
                    </a:lnTo>
                    <a:lnTo>
                      <a:pt x="190" y="4"/>
                    </a:lnTo>
                    <a:lnTo>
                      <a:pt x="177" y="2"/>
                    </a:lnTo>
                    <a:lnTo>
                      <a:pt x="162" y="0"/>
                    </a:lnTo>
                    <a:lnTo>
                      <a:pt x="148" y="0"/>
                    </a:lnTo>
                    <a:lnTo>
                      <a:pt x="118" y="2"/>
                    </a:lnTo>
                    <a:lnTo>
                      <a:pt x="91" y="10"/>
                    </a:lnTo>
                    <a:lnTo>
                      <a:pt x="66" y="24"/>
                    </a:lnTo>
                    <a:lnTo>
                      <a:pt x="45" y="43"/>
                    </a:lnTo>
                    <a:lnTo>
                      <a:pt x="24" y="65"/>
                    </a:lnTo>
                    <a:lnTo>
                      <a:pt x="11" y="91"/>
                    </a:lnTo>
                    <a:lnTo>
                      <a:pt x="3" y="117"/>
                    </a:lnTo>
                    <a:lnTo>
                      <a:pt x="0" y="148"/>
                    </a:lnTo>
                    <a:lnTo>
                      <a:pt x="0" y="161"/>
                    </a:lnTo>
                    <a:lnTo>
                      <a:pt x="3" y="176"/>
                    </a:lnTo>
                    <a:lnTo>
                      <a:pt x="5" y="190"/>
                    </a:lnTo>
                    <a:lnTo>
                      <a:pt x="11" y="205"/>
                    </a:lnTo>
                    <a:lnTo>
                      <a:pt x="16" y="216"/>
                    </a:lnTo>
                    <a:lnTo>
                      <a:pt x="24" y="228"/>
                    </a:lnTo>
                    <a:lnTo>
                      <a:pt x="33" y="240"/>
                    </a:lnTo>
                    <a:lnTo>
                      <a:pt x="45" y="252"/>
                    </a:lnTo>
                    <a:lnTo>
                      <a:pt x="66" y="271"/>
                    </a:lnTo>
                    <a:lnTo>
                      <a:pt x="91" y="284"/>
                    </a:lnTo>
                    <a:lnTo>
                      <a:pt x="104" y="289"/>
                    </a:lnTo>
                    <a:lnTo>
                      <a:pt x="118" y="292"/>
                    </a:lnTo>
                    <a:lnTo>
                      <a:pt x="132" y="294"/>
                    </a:lnTo>
                    <a:lnTo>
                      <a:pt x="148" y="296"/>
                    </a:lnTo>
                    <a:lnTo>
                      <a:pt x="162" y="294"/>
                    </a:lnTo>
                    <a:lnTo>
                      <a:pt x="177" y="292"/>
                    </a:lnTo>
                    <a:lnTo>
                      <a:pt x="190" y="289"/>
                    </a:lnTo>
                    <a:lnTo>
                      <a:pt x="205" y="284"/>
                    </a:lnTo>
                    <a:lnTo>
                      <a:pt x="217" y="277"/>
                    </a:lnTo>
                    <a:lnTo>
                      <a:pt x="229" y="271"/>
                    </a:lnTo>
                    <a:lnTo>
                      <a:pt x="240" y="261"/>
                    </a:lnTo>
                    <a:lnTo>
                      <a:pt x="253" y="252"/>
                    </a:lnTo>
                    <a:lnTo>
                      <a:pt x="262" y="240"/>
                    </a:lnTo>
                    <a:lnTo>
                      <a:pt x="271" y="228"/>
                    </a:lnTo>
                    <a:lnTo>
                      <a:pt x="278" y="216"/>
                    </a:lnTo>
                    <a:lnTo>
                      <a:pt x="285" y="205"/>
                    </a:lnTo>
                    <a:lnTo>
                      <a:pt x="289" y="190"/>
                    </a:lnTo>
                    <a:lnTo>
                      <a:pt x="293" y="176"/>
                    </a:lnTo>
                    <a:lnTo>
                      <a:pt x="295" y="161"/>
                    </a:lnTo>
                    <a:lnTo>
                      <a:pt x="296" y="148"/>
                    </a:lnTo>
                    <a:lnTo>
                      <a:pt x="295" y="132"/>
                    </a:lnTo>
                    <a:lnTo>
                      <a:pt x="293" y="117"/>
                    </a:lnTo>
                    <a:lnTo>
                      <a:pt x="289" y="103"/>
                    </a:lnTo>
                    <a:lnTo>
                      <a:pt x="285" y="91"/>
                    </a:lnTo>
                    <a:lnTo>
                      <a:pt x="271" y="65"/>
                    </a:lnTo>
                    <a:lnTo>
                      <a:pt x="253" y="4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4" name="Freeform 424">
                <a:extLst>
                  <a:ext uri="{FF2B5EF4-FFF2-40B4-BE49-F238E27FC236}">
                    <a16:creationId xmlns:a16="http://schemas.microsoft.com/office/drawing/2014/main" id="{F1AA8E30-960A-89F1-7DA4-7938CD0824A3}"/>
                  </a:ext>
                </a:extLst>
              </p:cNvPr>
              <p:cNvSpPr>
                <a:spLocks/>
              </p:cNvSpPr>
              <p:nvPr/>
            </p:nvSpPr>
            <p:spPr bwMode="auto">
              <a:xfrm>
                <a:off x="7634288" y="3238500"/>
                <a:ext cx="93663" cy="93662"/>
              </a:xfrm>
              <a:custGeom>
                <a:avLst/>
                <a:gdLst>
                  <a:gd name="T0" fmla="*/ 253 w 296"/>
                  <a:gd name="T1" fmla="*/ 44 h 296"/>
                  <a:gd name="T2" fmla="*/ 240 w 296"/>
                  <a:gd name="T3" fmla="*/ 32 h 296"/>
                  <a:gd name="T4" fmla="*/ 229 w 296"/>
                  <a:gd name="T5" fmla="*/ 24 h 296"/>
                  <a:gd name="T6" fmla="*/ 216 w 296"/>
                  <a:gd name="T7" fmla="*/ 16 h 296"/>
                  <a:gd name="T8" fmla="*/ 205 w 296"/>
                  <a:gd name="T9" fmla="*/ 11 h 296"/>
                  <a:gd name="T10" fmla="*/ 190 w 296"/>
                  <a:gd name="T11" fmla="*/ 5 h 296"/>
                  <a:gd name="T12" fmla="*/ 176 w 296"/>
                  <a:gd name="T13" fmla="*/ 3 h 296"/>
                  <a:gd name="T14" fmla="*/ 162 w 296"/>
                  <a:gd name="T15" fmla="*/ 0 h 296"/>
                  <a:gd name="T16" fmla="*/ 148 w 296"/>
                  <a:gd name="T17" fmla="*/ 0 h 296"/>
                  <a:gd name="T18" fmla="*/ 117 w 296"/>
                  <a:gd name="T19" fmla="*/ 3 h 296"/>
                  <a:gd name="T20" fmla="*/ 91 w 296"/>
                  <a:gd name="T21" fmla="*/ 11 h 296"/>
                  <a:gd name="T22" fmla="*/ 66 w 296"/>
                  <a:gd name="T23" fmla="*/ 24 h 296"/>
                  <a:gd name="T24" fmla="*/ 44 w 296"/>
                  <a:gd name="T25" fmla="*/ 44 h 296"/>
                  <a:gd name="T26" fmla="*/ 24 w 296"/>
                  <a:gd name="T27" fmla="*/ 65 h 296"/>
                  <a:gd name="T28" fmla="*/ 10 w 296"/>
                  <a:gd name="T29" fmla="*/ 91 h 296"/>
                  <a:gd name="T30" fmla="*/ 2 w 296"/>
                  <a:gd name="T31" fmla="*/ 118 h 296"/>
                  <a:gd name="T32" fmla="*/ 0 w 296"/>
                  <a:gd name="T33" fmla="*/ 148 h 296"/>
                  <a:gd name="T34" fmla="*/ 0 w 296"/>
                  <a:gd name="T35" fmla="*/ 162 h 296"/>
                  <a:gd name="T36" fmla="*/ 2 w 296"/>
                  <a:gd name="T37" fmla="*/ 177 h 296"/>
                  <a:gd name="T38" fmla="*/ 5 w 296"/>
                  <a:gd name="T39" fmla="*/ 190 h 296"/>
                  <a:gd name="T40" fmla="*/ 10 w 296"/>
                  <a:gd name="T41" fmla="*/ 205 h 296"/>
                  <a:gd name="T42" fmla="*/ 16 w 296"/>
                  <a:gd name="T43" fmla="*/ 217 h 296"/>
                  <a:gd name="T44" fmla="*/ 24 w 296"/>
                  <a:gd name="T45" fmla="*/ 229 h 296"/>
                  <a:gd name="T46" fmla="*/ 33 w 296"/>
                  <a:gd name="T47" fmla="*/ 240 h 296"/>
                  <a:gd name="T48" fmla="*/ 44 w 296"/>
                  <a:gd name="T49" fmla="*/ 253 h 296"/>
                  <a:gd name="T50" fmla="*/ 66 w 296"/>
                  <a:gd name="T51" fmla="*/ 271 h 296"/>
                  <a:gd name="T52" fmla="*/ 91 w 296"/>
                  <a:gd name="T53" fmla="*/ 285 h 296"/>
                  <a:gd name="T54" fmla="*/ 104 w 296"/>
                  <a:gd name="T55" fmla="*/ 289 h 296"/>
                  <a:gd name="T56" fmla="*/ 117 w 296"/>
                  <a:gd name="T57" fmla="*/ 293 h 296"/>
                  <a:gd name="T58" fmla="*/ 132 w 296"/>
                  <a:gd name="T59" fmla="*/ 295 h 296"/>
                  <a:gd name="T60" fmla="*/ 148 w 296"/>
                  <a:gd name="T61" fmla="*/ 296 h 296"/>
                  <a:gd name="T62" fmla="*/ 162 w 296"/>
                  <a:gd name="T63" fmla="*/ 295 h 296"/>
                  <a:gd name="T64" fmla="*/ 176 w 296"/>
                  <a:gd name="T65" fmla="*/ 293 h 296"/>
                  <a:gd name="T66" fmla="*/ 190 w 296"/>
                  <a:gd name="T67" fmla="*/ 289 h 296"/>
                  <a:gd name="T68" fmla="*/ 205 w 296"/>
                  <a:gd name="T69" fmla="*/ 285 h 296"/>
                  <a:gd name="T70" fmla="*/ 216 w 296"/>
                  <a:gd name="T71" fmla="*/ 278 h 296"/>
                  <a:gd name="T72" fmla="*/ 229 w 296"/>
                  <a:gd name="T73" fmla="*/ 271 h 296"/>
                  <a:gd name="T74" fmla="*/ 240 w 296"/>
                  <a:gd name="T75" fmla="*/ 262 h 296"/>
                  <a:gd name="T76" fmla="*/ 253 w 296"/>
                  <a:gd name="T77" fmla="*/ 253 h 296"/>
                  <a:gd name="T78" fmla="*/ 262 w 296"/>
                  <a:gd name="T79" fmla="*/ 240 h 296"/>
                  <a:gd name="T80" fmla="*/ 271 w 296"/>
                  <a:gd name="T81" fmla="*/ 229 h 296"/>
                  <a:gd name="T82" fmla="*/ 278 w 296"/>
                  <a:gd name="T83" fmla="*/ 217 h 296"/>
                  <a:gd name="T84" fmla="*/ 284 w 296"/>
                  <a:gd name="T85" fmla="*/ 205 h 296"/>
                  <a:gd name="T86" fmla="*/ 289 w 296"/>
                  <a:gd name="T87" fmla="*/ 190 h 296"/>
                  <a:gd name="T88" fmla="*/ 292 w 296"/>
                  <a:gd name="T89" fmla="*/ 177 h 296"/>
                  <a:gd name="T90" fmla="*/ 295 w 296"/>
                  <a:gd name="T91" fmla="*/ 162 h 296"/>
                  <a:gd name="T92" fmla="*/ 296 w 296"/>
                  <a:gd name="T93" fmla="*/ 148 h 296"/>
                  <a:gd name="T94" fmla="*/ 295 w 296"/>
                  <a:gd name="T95" fmla="*/ 132 h 296"/>
                  <a:gd name="T96" fmla="*/ 292 w 296"/>
                  <a:gd name="T97" fmla="*/ 118 h 296"/>
                  <a:gd name="T98" fmla="*/ 289 w 296"/>
                  <a:gd name="T99" fmla="*/ 104 h 296"/>
                  <a:gd name="T100" fmla="*/ 284 w 296"/>
                  <a:gd name="T101" fmla="*/ 91 h 296"/>
                  <a:gd name="T102" fmla="*/ 271 w 296"/>
                  <a:gd name="T103" fmla="*/ 65 h 296"/>
                  <a:gd name="T104" fmla="*/ 253 w 296"/>
                  <a:gd name="T105" fmla="*/ 4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53" y="44"/>
                    </a:moveTo>
                    <a:lnTo>
                      <a:pt x="240" y="32"/>
                    </a:lnTo>
                    <a:lnTo>
                      <a:pt x="229" y="24"/>
                    </a:lnTo>
                    <a:lnTo>
                      <a:pt x="216" y="16"/>
                    </a:lnTo>
                    <a:lnTo>
                      <a:pt x="205" y="11"/>
                    </a:lnTo>
                    <a:lnTo>
                      <a:pt x="190" y="5"/>
                    </a:lnTo>
                    <a:lnTo>
                      <a:pt x="176" y="3"/>
                    </a:lnTo>
                    <a:lnTo>
                      <a:pt x="162" y="0"/>
                    </a:lnTo>
                    <a:lnTo>
                      <a:pt x="148" y="0"/>
                    </a:lnTo>
                    <a:lnTo>
                      <a:pt x="117" y="3"/>
                    </a:lnTo>
                    <a:lnTo>
                      <a:pt x="91" y="11"/>
                    </a:lnTo>
                    <a:lnTo>
                      <a:pt x="66" y="24"/>
                    </a:lnTo>
                    <a:lnTo>
                      <a:pt x="44" y="44"/>
                    </a:lnTo>
                    <a:lnTo>
                      <a:pt x="24" y="65"/>
                    </a:lnTo>
                    <a:lnTo>
                      <a:pt x="10" y="91"/>
                    </a:lnTo>
                    <a:lnTo>
                      <a:pt x="2" y="118"/>
                    </a:lnTo>
                    <a:lnTo>
                      <a:pt x="0" y="148"/>
                    </a:lnTo>
                    <a:lnTo>
                      <a:pt x="0" y="162"/>
                    </a:lnTo>
                    <a:lnTo>
                      <a:pt x="2" y="177"/>
                    </a:lnTo>
                    <a:lnTo>
                      <a:pt x="5" y="190"/>
                    </a:lnTo>
                    <a:lnTo>
                      <a:pt x="10" y="205"/>
                    </a:lnTo>
                    <a:lnTo>
                      <a:pt x="16" y="217"/>
                    </a:lnTo>
                    <a:lnTo>
                      <a:pt x="24" y="229"/>
                    </a:lnTo>
                    <a:lnTo>
                      <a:pt x="33" y="240"/>
                    </a:lnTo>
                    <a:lnTo>
                      <a:pt x="44" y="253"/>
                    </a:lnTo>
                    <a:lnTo>
                      <a:pt x="66" y="271"/>
                    </a:lnTo>
                    <a:lnTo>
                      <a:pt x="91" y="285"/>
                    </a:lnTo>
                    <a:lnTo>
                      <a:pt x="104" y="289"/>
                    </a:lnTo>
                    <a:lnTo>
                      <a:pt x="117" y="293"/>
                    </a:lnTo>
                    <a:lnTo>
                      <a:pt x="132" y="295"/>
                    </a:lnTo>
                    <a:lnTo>
                      <a:pt x="148" y="296"/>
                    </a:lnTo>
                    <a:lnTo>
                      <a:pt x="162" y="295"/>
                    </a:lnTo>
                    <a:lnTo>
                      <a:pt x="176" y="293"/>
                    </a:lnTo>
                    <a:lnTo>
                      <a:pt x="190" y="289"/>
                    </a:lnTo>
                    <a:lnTo>
                      <a:pt x="205" y="285"/>
                    </a:lnTo>
                    <a:lnTo>
                      <a:pt x="216" y="278"/>
                    </a:lnTo>
                    <a:lnTo>
                      <a:pt x="229" y="271"/>
                    </a:lnTo>
                    <a:lnTo>
                      <a:pt x="240" y="262"/>
                    </a:lnTo>
                    <a:lnTo>
                      <a:pt x="253" y="253"/>
                    </a:lnTo>
                    <a:lnTo>
                      <a:pt x="262" y="240"/>
                    </a:lnTo>
                    <a:lnTo>
                      <a:pt x="271" y="229"/>
                    </a:lnTo>
                    <a:lnTo>
                      <a:pt x="278" y="217"/>
                    </a:lnTo>
                    <a:lnTo>
                      <a:pt x="284" y="205"/>
                    </a:lnTo>
                    <a:lnTo>
                      <a:pt x="289" y="190"/>
                    </a:lnTo>
                    <a:lnTo>
                      <a:pt x="292" y="177"/>
                    </a:lnTo>
                    <a:lnTo>
                      <a:pt x="295" y="162"/>
                    </a:lnTo>
                    <a:lnTo>
                      <a:pt x="296" y="148"/>
                    </a:lnTo>
                    <a:lnTo>
                      <a:pt x="295" y="132"/>
                    </a:lnTo>
                    <a:lnTo>
                      <a:pt x="292" y="118"/>
                    </a:lnTo>
                    <a:lnTo>
                      <a:pt x="289" y="104"/>
                    </a:lnTo>
                    <a:lnTo>
                      <a:pt x="284" y="91"/>
                    </a:lnTo>
                    <a:lnTo>
                      <a:pt x="271" y="65"/>
                    </a:lnTo>
                    <a:lnTo>
                      <a:pt x="253" y="44"/>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5" name="Freeform 425">
                <a:extLst>
                  <a:ext uri="{FF2B5EF4-FFF2-40B4-BE49-F238E27FC236}">
                    <a16:creationId xmlns:a16="http://schemas.microsoft.com/office/drawing/2014/main" id="{E3491CC9-5DCF-E062-C628-0937C41C60AA}"/>
                  </a:ext>
                </a:extLst>
              </p:cNvPr>
              <p:cNvSpPr>
                <a:spLocks/>
              </p:cNvSpPr>
              <p:nvPr/>
            </p:nvSpPr>
            <p:spPr bwMode="auto">
              <a:xfrm>
                <a:off x="7721601" y="3236913"/>
                <a:ext cx="93663" cy="93662"/>
              </a:xfrm>
              <a:custGeom>
                <a:avLst/>
                <a:gdLst>
                  <a:gd name="T0" fmla="*/ 253 w 296"/>
                  <a:gd name="T1" fmla="*/ 44 h 296"/>
                  <a:gd name="T2" fmla="*/ 240 w 296"/>
                  <a:gd name="T3" fmla="*/ 32 h 296"/>
                  <a:gd name="T4" fmla="*/ 229 w 296"/>
                  <a:gd name="T5" fmla="*/ 24 h 296"/>
                  <a:gd name="T6" fmla="*/ 216 w 296"/>
                  <a:gd name="T7" fmla="*/ 16 h 296"/>
                  <a:gd name="T8" fmla="*/ 205 w 296"/>
                  <a:gd name="T9" fmla="*/ 11 h 296"/>
                  <a:gd name="T10" fmla="*/ 190 w 296"/>
                  <a:gd name="T11" fmla="*/ 5 h 296"/>
                  <a:gd name="T12" fmla="*/ 176 w 296"/>
                  <a:gd name="T13" fmla="*/ 3 h 296"/>
                  <a:gd name="T14" fmla="*/ 162 w 296"/>
                  <a:gd name="T15" fmla="*/ 0 h 296"/>
                  <a:gd name="T16" fmla="*/ 148 w 296"/>
                  <a:gd name="T17" fmla="*/ 0 h 296"/>
                  <a:gd name="T18" fmla="*/ 117 w 296"/>
                  <a:gd name="T19" fmla="*/ 3 h 296"/>
                  <a:gd name="T20" fmla="*/ 91 w 296"/>
                  <a:gd name="T21" fmla="*/ 11 h 296"/>
                  <a:gd name="T22" fmla="*/ 66 w 296"/>
                  <a:gd name="T23" fmla="*/ 24 h 296"/>
                  <a:gd name="T24" fmla="*/ 45 w 296"/>
                  <a:gd name="T25" fmla="*/ 44 h 296"/>
                  <a:gd name="T26" fmla="*/ 24 w 296"/>
                  <a:gd name="T27" fmla="*/ 65 h 296"/>
                  <a:gd name="T28" fmla="*/ 10 w 296"/>
                  <a:gd name="T29" fmla="*/ 91 h 296"/>
                  <a:gd name="T30" fmla="*/ 2 w 296"/>
                  <a:gd name="T31" fmla="*/ 118 h 296"/>
                  <a:gd name="T32" fmla="*/ 0 w 296"/>
                  <a:gd name="T33" fmla="*/ 148 h 296"/>
                  <a:gd name="T34" fmla="*/ 0 w 296"/>
                  <a:gd name="T35" fmla="*/ 162 h 296"/>
                  <a:gd name="T36" fmla="*/ 2 w 296"/>
                  <a:gd name="T37" fmla="*/ 177 h 296"/>
                  <a:gd name="T38" fmla="*/ 5 w 296"/>
                  <a:gd name="T39" fmla="*/ 190 h 296"/>
                  <a:gd name="T40" fmla="*/ 10 w 296"/>
                  <a:gd name="T41" fmla="*/ 205 h 296"/>
                  <a:gd name="T42" fmla="*/ 16 w 296"/>
                  <a:gd name="T43" fmla="*/ 217 h 296"/>
                  <a:gd name="T44" fmla="*/ 24 w 296"/>
                  <a:gd name="T45" fmla="*/ 229 h 296"/>
                  <a:gd name="T46" fmla="*/ 33 w 296"/>
                  <a:gd name="T47" fmla="*/ 241 h 296"/>
                  <a:gd name="T48" fmla="*/ 45 w 296"/>
                  <a:gd name="T49" fmla="*/ 253 h 296"/>
                  <a:gd name="T50" fmla="*/ 66 w 296"/>
                  <a:gd name="T51" fmla="*/ 271 h 296"/>
                  <a:gd name="T52" fmla="*/ 91 w 296"/>
                  <a:gd name="T53" fmla="*/ 285 h 296"/>
                  <a:gd name="T54" fmla="*/ 104 w 296"/>
                  <a:gd name="T55" fmla="*/ 289 h 296"/>
                  <a:gd name="T56" fmla="*/ 117 w 296"/>
                  <a:gd name="T57" fmla="*/ 293 h 296"/>
                  <a:gd name="T58" fmla="*/ 132 w 296"/>
                  <a:gd name="T59" fmla="*/ 295 h 296"/>
                  <a:gd name="T60" fmla="*/ 148 w 296"/>
                  <a:gd name="T61" fmla="*/ 296 h 296"/>
                  <a:gd name="T62" fmla="*/ 162 w 296"/>
                  <a:gd name="T63" fmla="*/ 295 h 296"/>
                  <a:gd name="T64" fmla="*/ 176 w 296"/>
                  <a:gd name="T65" fmla="*/ 293 h 296"/>
                  <a:gd name="T66" fmla="*/ 190 w 296"/>
                  <a:gd name="T67" fmla="*/ 289 h 296"/>
                  <a:gd name="T68" fmla="*/ 205 w 296"/>
                  <a:gd name="T69" fmla="*/ 285 h 296"/>
                  <a:gd name="T70" fmla="*/ 216 w 296"/>
                  <a:gd name="T71" fmla="*/ 278 h 296"/>
                  <a:gd name="T72" fmla="*/ 229 w 296"/>
                  <a:gd name="T73" fmla="*/ 271 h 296"/>
                  <a:gd name="T74" fmla="*/ 240 w 296"/>
                  <a:gd name="T75" fmla="*/ 262 h 296"/>
                  <a:gd name="T76" fmla="*/ 253 w 296"/>
                  <a:gd name="T77" fmla="*/ 253 h 296"/>
                  <a:gd name="T78" fmla="*/ 262 w 296"/>
                  <a:gd name="T79" fmla="*/ 241 h 296"/>
                  <a:gd name="T80" fmla="*/ 271 w 296"/>
                  <a:gd name="T81" fmla="*/ 229 h 296"/>
                  <a:gd name="T82" fmla="*/ 278 w 296"/>
                  <a:gd name="T83" fmla="*/ 217 h 296"/>
                  <a:gd name="T84" fmla="*/ 284 w 296"/>
                  <a:gd name="T85" fmla="*/ 205 h 296"/>
                  <a:gd name="T86" fmla="*/ 289 w 296"/>
                  <a:gd name="T87" fmla="*/ 190 h 296"/>
                  <a:gd name="T88" fmla="*/ 292 w 296"/>
                  <a:gd name="T89" fmla="*/ 177 h 296"/>
                  <a:gd name="T90" fmla="*/ 295 w 296"/>
                  <a:gd name="T91" fmla="*/ 162 h 296"/>
                  <a:gd name="T92" fmla="*/ 296 w 296"/>
                  <a:gd name="T93" fmla="*/ 148 h 296"/>
                  <a:gd name="T94" fmla="*/ 295 w 296"/>
                  <a:gd name="T95" fmla="*/ 132 h 296"/>
                  <a:gd name="T96" fmla="*/ 292 w 296"/>
                  <a:gd name="T97" fmla="*/ 118 h 296"/>
                  <a:gd name="T98" fmla="*/ 289 w 296"/>
                  <a:gd name="T99" fmla="*/ 104 h 296"/>
                  <a:gd name="T100" fmla="*/ 284 w 296"/>
                  <a:gd name="T101" fmla="*/ 91 h 296"/>
                  <a:gd name="T102" fmla="*/ 271 w 296"/>
                  <a:gd name="T103" fmla="*/ 65 h 296"/>
                  <a:gd name="T104" fmla="*/ 253 w 296"/>
                  <a:gd name="T105" fmla="*/ 4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53" y="44"/>
                    </a:moveTo>
                    <a:lnTo>
                      <a:pt x="240" y="32"/>
                    </a:lnTo>
                    <a:lnTo>
                      <a:pt x="229" y="24"/>
                    </a:lnTo>
                    <a:lnTo>
                      <a:pt x="216" y="16"/>
                    </a:lnTo>
                    <a:lnTo>
                      <a:pt x="205" y="11"/>
                    </a:lnTo>
                    <a:lnTo>
                      <a:pt x="190" y="5"/>
                    </a:lnTo>
                    <a:lnTo>
                      <a:pt x="176" y="3"/>
                    </a:lnTo>
                    <a:lnTo>
                      <a:pt x="162" y="0"/>
                    </a:lnTo>
                    <a:lnTo>
                      <a:pt x="148" y="0"/>
                    </a:lnTo>
                    <a:lnTo>
                      <a:pt x="117" y="3"/>
                    </a:lnTo>
                    <a:lnTo>
                      <a:pt x="91" y="11"/>
                    </a:lnTo>
                    <a:lnTo>
                      <a:pt x="66" y="24"/>
                    </a:lnTo>
                    <a:lnTo>
                      <a:pt x="45" y="44"/>
                    </a:lnTo>
                    <a:lnTo>
                      <a:pt x="24" y="65"/>
                    </a:lnTo>
                    <a:lnTo>
                      <a:pt x="10" y="91"/>
                    </a:lnTo>
                    <a:lnTo>
                      <a:pt x="2" y="118"/>
                    </a:lnTo>
                    <a:lnTo>
                      <a:pt x="0" y="148"/>
                    </a:lnTo>
                    <a:lnTo>
                      <a:pt x="0" y="162"/>
                    </a:lnTo>
                    <a:lnTo>
                      <a:pt x="2" y="177"/>
                    </a:lnTo>
                    <a:lnTo>
                      <a:pt x="5" y="190"/>
                    </a:lnTo>
                    <a:lnTo>
                      <a:pt x="10" y="205"/>
                    </a:lnTo>
                    <a:lnTo>
                      <a:pt x="16" y="217"/>
                    </a:lnTo>
                    <a:lnTo>
                      <a:pt x="24" y="229"/>
                    </a:lnTo>
                    <a:lnTo>
                      <a:pt x="33" y="241"/>
                    </a:lnTo>
                    <a:lnTo>
                      <a:pt x="45" y="253"/>
                    </a:lnTo>
                    <a:lnTo>
                      <a:pt x="66" y="271"/>
                    </a:lnTo>
                    <a:lnTo>
                      <a:pt x="91" y="285"/>
                    </a:lnTo>
                    <a:lnTo>
                      <a:pt x="104" y="289"/>
                    </a:lnTo>
                    <a:lnTo>
                      <a:pt x="117" y="293"/>
                    </a:lnTo>
                    <a:lnTo>
                      <a:pt x="132" y="295"/>
                    </a:lnTo>
                    <a:lnTo>
                      <a:pt x="148" y="296"/>
                    </a:lnTo>
                    <a:lnTo>
                      <a:pt x="162" y="295"/>
                    </a:lnTo>
                    <a:lnTo>
                      <a:pt x="176" y="293"/>
                    </a:lnTo>
                    <a:lnTo>
                      <a:pt x="190" y="289"/>
                    </a:lnTo>
                    <a:lnTo>
                      <a:pt x="205" y="285"/>
                    </a:lnTo>
                    <a:lnTo>
                      <a:pt x="216" y="278"/>
                    </a:lnTo>
                    <a:lnTo>
                      <a:pt x="229" y="271"/>
                    </a:lnTo>
                    <a:lnTo>
                      <a:pt x="240" y="262"/>
                    </a:lnTo>
                    <a:lnTo>
                      <a:pt x="253" y="253"/>
                    </a:lnTo>
                    <a:lnTo>
                      <a:pt x="262" y="241"/>
                    </a:lnTo>
                    <a:lnTo>
                      <a:pt x="271" y="229"/>
                    </a:lnTo>
                    <a:lnTo>
                      <a:pt x="278" y="217"/>
                    </a:lnTo>
                    <a:lnTo>
                      <a:pt x="284" y="205"/>
                    </a:lnTo>
                    <a:lnTo>
                      <a:pt x="289" y="190"/>
                    </a:lnTo>
                    <a:lnTo>
                      <a:pt x="292" y="177"/>
                    </a:lnTo>
                    <a:lnTo>
                      <a:pt x="295" y="162"/>
                    </a:lnTo>
                    <a:lnTo>
                      <a:pt x="296" y="148"/>
                    </a:lnTo>
                    <a:lnTo>
                      <a:pt x="295" y="132"/>
                    </a:lnTo>
                    <a:lnTo>
                      <a:pt x="292" y="118"/>
                    </a:lnTo>
                    <a:lnTo>
                      <a:pt x="289" y="104"/>
                    </a:lnTo>
                    <a:lnTo>
                      <a:pt x="284" y="91"/>
                    </a:lnTo>
                    <a:lnTo>
                      <a:pt x="271" y="65"/>
                    </a:lnTo>
                    <a:lnTo>
                      <a:pt x="253" y="44"/>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6" name="Freeform 426">
                <a:extLst>
                  <a:ext uri="{FF2B5EF4-FFF2-40B4-BE49-F238E27FC236}">
                    <a16:creationId xmlns:a16="http://schemas.microsoft.com/office/drawing/2014/main" id="{09C9802D-ADDE-DEE5-1078-8B3732F68398}"/>
                  </a:ext>
                </a:extLst>
              </p:cNvPr>
              <p:cNvSpPr>
                <a:spLocks/>
              </p:cNvSpPr>
              <p:nvPr/>
            </p:nvSpPr>
            <p:spPr bwMode="auto">
              <a:xfrm>
                <a:off x="7967663" y="3289300"/>
                <a:ext cx="93663" cy="93662"/>
              </a:xfrm>
              <a:custGeom>
                <a:avLst/>
                <a:gdLst>
                  <a:gd name="T0" fmla="*/ 252 w 295"/>
                  <a:gd name="T1" fmla="*/ 44 h 296"/>
                  <a:gd name="T2" fmla="*/ 240 w 295"/>
                  <a:gd name="T3" fmla="*/ 32 h 296"/>
                  <a:gd name="T4" fmla="*/ 228 w 295"/>
                  <a:gd name="T5" fmla="*/ 24 h 296"/>
                  <a:gd name="T6" fmla="*/ 216 w 295"/>
                  <a:gd name="T7" fmla="*/ 16 h 296"/>
                  <a:gd name="T8" fmla="*/ 204 w 295"/>
                  <a:gd name="T9" fmla="*/ 11 h 296"/>
                  <a:gd name="T10" fmla="*/ 190 w 295"/>
                  <a:gd name="T11" fmla="*/ 5 h 296"/>
                  <a:gd name="T12" fmla="*/ 176 w 295"/>
                  <a:gd name="T13" fmla="*/ 3 h 296"/>
                  <a:gd name="T14" fmla="*/ 161 w 295"/>
                  <a:gd name="T15" fmla="*/ 0 h 296"/>
                  <a:gd name="T16" fmla="*/ 148 w 295"/>
                  <a:gd name="T17" fmla="*/ 0 h 296"/>
                  <a:gd name="T18" fmla="*/ 117 w 295"/>
                  <a:gd name="T19" fmla="*/ 3 h 296"/>
                  <a:gd name="T20" fmla="*/ 91 w 295"/>
                  <a:gd name="T21" fmla="*/ 11 h 296"/>
                  <a:gd name="T22" fmla="*/ 66 w 295"/>
                  <a:gd name="T23" fmla="*/ 24 h 296"/>
                  <a:gd name="T24" fmla="*/ 44 w 295"/>
                  <a:gd name="T25" fmla="*/ 44 h 296"/>
                  <a:gd name="T26" fmla="*/ 24 w 295"/>
                  <a:gd name="T27" fmla="*/ 65 h 296"/>
                  <a:gd name="T28" fmla="*/ 10 w 295"/>
                  <a:gd name="T29" fmla="*/ 91 h 296"/>
                  <a:gd name="T30" fmla="*/ 2 w 295"/>
                  <a:gd name="T31" fmla="*/ 118 h 296"/>
                  <a:gd name="T32" fmla="*/ 0 w 295"/>
                  <a:gd name="T33" fmla="*/ 148 h 296"/>
                  <a:gd name="T34" fmla="*/ 0 w 295"/>
                  <a:gd name="T35" fmla="*/ 162 h 296"/>
                  <a:gd name="T36" fmla="*/ 2 w 295"/>
                  <a:gd name="T37" fmla="*/ 177 h 296"/>
                  <a:gd name="T38" fmla="*/ 4 w 295"/>
                  <a:gd name="T39" fmla="*/ 190 h 296"/>
                  <a:gd name="T40" fmla="*/ 10 w 295"/>
                  <a:gd name="T41" fmla="*/ 205 h 296"/>
                  <a:gd name="T42" fmla="*/ 16 w 295"/>
                  <a:gd name="T43" fmla="*/ 217 h 296"/>
                  <a:gd name="T44" fmla="*/ 24 w 295"/>
                  <a:gd name="T45" fmla="*/ 229 h 296"/>
                  <a:gd name="T46" fmla="*/ 33 w 295"/>
                  <a:gd name="T47" fmla="*/ 241 h 296"/>
                  <a:gd name="T48" fmla="*/ 44 w 295"/>
                  <a:gd name="T49" fmla="*/ 253 h 296"/>
                  <a:gd name="T50" fmla="*/ 66 w 295"/>
                  <a:gd name="T51" fmla="*/ 271 h 296"/>
                  <a:gd name="T52" fmla="*/ 91 w 295"/>
                  <a:gd name="T53" fmla="*/ 285 h 296"/>
                  <a:gd name="T54" fmla="*/ 103 w 295"/>
                  <a:gd name="T55" fmla="*/ 289 h 296"/>
                  <a:gd name="T56" fmla="*/ 117 w 295"/>
                  <a:gd name="T57" fmla="*/ 293 h 296"/>
                  <a:gd name="T58" fmla="*/ 132 w 295"/>
                  <a:gd name="T59" fmla="*/ 295 h 296"/>
                  <a:gd name="T60" fmla="*/ 148 w 295"/>
                  <a:gd name="T61" fmla="*/ 296 h 296"/>
                  <a:gd name="T62" fmla="*/ 161 w 295"/>
                  <a:gd name="T63" fmla="*/ 295 h 296"/>
                  <a:gd name="T64" fmla="*/ 176 w 295"/>
                  <a:gd name="T65" fmla="*/ 293 h 296"/>
                  <a:gd name="T66" fmla="*/ 190 w 295"/>
                  <a:gd name="T67" fmla="*/ 289 h 296"/>
                  <a:gd name="T68" fmla="*/ 204 w 295"/>
                  <a:gd name="T69" fmla="*/ 285 h 296"/>
                  <a:gd name="T70" fmla="*/ 216 w 295"/>
                  <a:gd name="T71" fmla="*/ 278 h 296"/>
                  <a:gd name="T72" fmla="*/ 228 w 295"/>
                  <a:gd name="T73" fmla="*/ 271 h 296"/>
                  <a:gd name="T74" fmla="*/ 240 w 295"/>
                  <a:gd name="T75" fmla="*/ 262 h 296"/>
                  <a:gd name="T76" fmla="*/ 252 w 295"/>
                  <a:gd name="T77" fmla="*/ 253 h 296"/>
                  <a:gd name="T78" fmla="*/ 261 w 295"/>
                  <a:gd name="T79" fmla="*/ 241 h 296"/>
                  <a:gd name="T80" fmla="*/ 270 w 295"/>
                  <a:gd name="T81" fmla="*/ 229 h 296"/>
                  <a:gd name="T82" fmla="*/ 277 w 295"/>
                  <a:gd name="T83" fmla="*/ 217 h 296"/>
                  <a:gd name="T84" fmla="*/ 284 w 295"/>
                  <a:gd name="T85" fmla="*/ 205 h 296"/>
                  <a:gd name="T86" fmla="*/ 289 w 295"/>
                  <a:gd name="T87" fmla="*/ 190 h 296"/>
                  <a:gd name="T88" fmla="*/ 292 w 295"/>
                  <a:gd name="T89" fmla="*/ 177 h 296"/>
                  <a:gd name="T90" fmla="*/ 294 w 295"/>
                  <a:gd name="T91" fmla="*/ 162 h 296"/>
                  <a:gd name="T92" fmla="*/ 295 w 295"/>
                  <a:gd name="T93" fmla="*/ 148 h 296"/>
                  <a:gd name="T94" fmla="*/ 294 w 295"/>
                  <a:gd name="T95" fmla="*/ 132 h 296"/>
                  <a:gd name="T96" fmla="*/ 292 w 295"/>
                  <a:gd name="T97" fmla="*/ 118 h 296"/>
                  <a:gd name="T98" fmla="*/ 289 w 295"/>
                  <a:gd name="T99" fmla="*/ 104 h 296"/>
                  <a:gd name="T100" fmla="*/ 284 w 295"/>
                  <a:gd name="T101" fmla="*/ 91 h 296"/>
                  <a:gd name="T102" fmla="*/ 270 w 295"/>
                  <a:gd name="T103" fmla="*/ 65 h 296"/>
                  <a:gd name="T104" fmla="*/ 252 w 295"/>
                  <a:gd name="T105" fmla="*/ 4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52" y="44"/>
                    </a:moveTo>
                    <a:lnTo>
                      <a:pt x="240" y="32"/>
                    </a:lnTo>
                    <a:lnTo>
                      <a:pt x="228" y="24"/>
                    </a:lnTo>
                    <a:lnTo>
                      <a:pt x="216" y="16"/>
                    </a:lnTo>
                    <a:lnTo>
                      <a:pt x="204" y="11"/>
                    </a:lnTo>
                    <a:lnTo>
                      <a:pt x="190" y="5"/>
                    </a:lnTo>
                    <a:lnTo>
                      <a:pt x="176" y="3"/>
                    </a:lnTo>
                    <a:lnTo>
                      <a:pt x="161" y="0"/>
                    </a:lnTo>
                    <a:lnTo>
                      <a:pt x="148" y="0"/>
                    </a:lnTo>
                    <a:lnTo>
                      <a:pt x="117" y="3"/>
                    </a:lnTo>
                    <a:lnTo>
                      <a:pt x="91" y="11"/>
                    </a:lnTo>
                    <a:lnTo>
                      <a:pt x="66" y="24"/>
                    </a:lnTo>
                    <a:lnTo>
                      <a:pt x="44" y="44"/>
                    </a:lnTo>
                    <a:lnTo>
                      <a:pt x="24" y="65"/>
                    </a:lnTo>
                    <a:lnTo>
                      <a:pt x="10" y="91"/>
                    </a:lnTo>
                    <a:lnTo>
                      <a:pt x="2" y="118"/>
                    </a:lnTo>
                    <a:lnTo>
                      <a:pt x="0" y="148"/>
                    </a:lnTo>
                    <a:lnTo>
                      <a:pt x="0" y="162"/>
                    </a:lnTo>
                    <a:lnTo>
                      <a:pt x="2" y="177"/>
                    </a:lnTo>
                    <a:lnTo>
                      <a:pt x="4" y="190"/>
                    </a:lnTo>
                    <a:lnTo>
                      <a:pt x="10" y="205"/>
                    </a:lnTo>
                    <a:lnTo>
                      <a:pt x="16" y="217"/>
                    </a:lnTo>
                    <a:lnTo>
                      <a:pt x="24" y="229"/>
                    </a:lnTo>
                    <a:lnTo>
                      <a:pt x="33" y="241"/>
                    </a:lnTo>
                    <a:lnTo>
                      <a:pt x="44" y="253"/>
                    </a:lnTo>
                    <a:lnTo>
                      <a:pt x="66" y="271"/>
                    </a:lnTo>
                    <a:lnTo>
                      <a:pt x="91" y="285"/>
                    </a:lnTo>
                    <a:lnTo>
                      <a:pt x="103" y="289"/>
                    </a:lnTo>
                    <a:lnTo>
                      <a:pt x="117" y="293"/>
                    </a:lnTo>
                    <a:lnTo>
                      <a:pt x="132" y="295"/>
                    </a:lnTo>
                    <a:lnTo>
                      <a:pt x="148" y="296"/>
                    </a:lnTo>
                    <a:lnTo>
                      <a:pt x="161" y="295"/>
                    </a:lnTo>
                    <a:lnTo>
                      <a:pt x="176" y="293"/>
                    </a:lnTo>
                    <a:lnTo>
                      <a:pt x="190" y="289"/>
                    </a:lnTo>
                    <a:lnTo>
                      <a:pt x="204" y="285"/>
                    </a:lnTo>
                    <a:lnTo>
                      <a:pt x="216" y="278"/>
                    </a:lnTo>
                    <a:lnTo>
                      <a:pt x="228" y="271"/>
                    </a:lnTo>
                    <a:lnTo>
                      <a:pt x="240" y="262"/>
                    </a:lnTo>
                    <a:lnTo>
                      <a:pt x="252" y="253"/>
                    </a:lnTo>
                    <a:lnTo>
                      <a:pt x="261" y="241"/>
                    </a:lnTo>
                    <a:lnTo>
                      <a:pt x="270" y="229"/>
                    </a:lnTo>
                    <a:lnTo>
                      <a:pt x="277" y="217"/>
                    </a:lnTo>
                    <a:lnTo>
                      <a:pt x="284" y="205"/>
                    </a:lnTo>
                    <a:lnTo>
                      <a:pt x="289" y="190"/>
                    </a:lnTo>
                    <a:lnTo>
                      <a:pt x="292" y="177"/>
                    </a:lnTo>
                    <a:lnTo>
                      <a:pt x="294" y="162"/>
                    </a:lnTo>
                    <a:lnTo>
                      <a:pt x="295" y="148"/>
                    </a:lnTo>
                    <a:lnTo>
                      <a:pt x="294" y="132"/>
                    </a:lnTo>
                    <a:lnTo>
                      <a:pt x="292" y="118"/>
                    </a:lnTo>
                    <a:lnTo>
                      <a:pt x="289" y="104"/>
                    </a:lnTo>
                    <a:lnTo>
                      <a:pt x="284" y="91"/>
                    </a:lnTo>
                    <a:lnTo>
                      <a:pt x="270" y="65"/>
                    </a:lnTo>
                    <a:lnTo>
                      <a:pt x="252" y="44"/>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7" name="Freeform 427">
                <a:extLst>
                  <a:ext uri="{FF2B5EF4-FFF2-40B4-BE49-F238E27FC236}">
                    <a16:creationId xmlns:a16="http://schemas.microsoft.com/office/drawing/2014/main" id="{D48ABE03-8A9B-D090-5653-00D90C2A19C9}"/>
                  </a:ext>
                </a:extLst>
              </p:cNvPr>
              <p:cNvSpPr>
                <a:spLocks/>
              </p:cNvSpPr>
              <p:nvPr/>
            </p:nvSpPr>
            <p:spPr bwMode="auto">
              <a:xfrm>
                <a:off x="8208963" y="3259138"/>
                <a:ext cx="93663" cy="93662"/>
              </a:xfrm>
              <a:custGeom>
                <a:avLst/>
                <a:gdLst>
                  <a:gd name="T0" fmla="*/ 253 w 296"/>
                  <a:gd name="T1" fmla="*/ 43 h 296"/>
                  <a:gd name="T2" fmla="*/ 240 w 296"/>
                  <a:gd name="T3" fmla="*/ 32 h 296"/>
                  <a:gd name="T4" fmla="*/ 229 w 296"/>
                  <a:gd name="T5" fmla="*/ 24 h 296"/>
                  <a:gd name="T6" fmla="*/ 216 w 296"/>
                  <a:gd name="T7" fmla="*/ 16 h 296"/>
                  <a:gd name="T8" fmla="*/ 205 w 296"/>
                  <a:gd name="T9" fmla="*/ 10 h 296"/>
                  <a:gd name="T10" fmla="*/ 190 w 296"/>
                  <a:gd name="T11" fmla="*/ 5 h 296"/>
                  <a:gd name="T12" fmla="*/ 177 w 296"/>
                  <a:gd name="T13" fmla="*/ 2 h 296"/>
                  <a:gd name="T14" fmla="*/ 162 w 296"/>
                  <a:gd name="T15" fmla="*/ 0 h 296"/>
                  <a:gd name="T16" fmla="*/ 148 w 296"/>
                  <a:gd name="T17" fmla="*/ 0 h 296"/>
                  <a:gd name="T18" fmla="*/ 118 w 296"/>
                  <a:gd name="T19" fmla="*/ 2 h 296"/>
                  <a:gd name="T20" fmla="*/ 91 w 296"/>
                  <a:gd name="T21" fmla="*/ 10 h 296"/>
                  <a:gd name="T22" fmla="*/ 66 w 296"/>
                  <a:gd name="T23" fmla="*/ 24 h 296"/>
                  <a:gd name="T24" fmla="*/ 45 w 296"/>
                  <a:gd name="T25" fmla="*/ 43 h 296"/>
                  <a:gd name="T26" fmla="*/ 24 w 296"/>
                  <a:gd name="T27" fmla="*/ 65 h 296"/>
                  <a:gd name="T28" fmla="*/ 11 w 296"/>
                  <a:gd name="T29" fmla="*/ 91 h 296"/>
                  <a:gd name="T30" fmla="*/ 3 w 296"/>
                  <a:gd name="T31" fmla="*/ 117 h 296"/>
                  <a:gd name="T32" fmla="*/ 0 w 296"/>
                  <a:gd name="T33" fmla="*/ 148 h 296"/>
                  <a:gd name="T34" fmla="*/ 0 w 296"/>
                  <a:gd name="T35" fmla="*/ 162 h 296"/>
                  <a:gd name="T36" fmla="*/ 3 w 296"/>
                  <a:gd name="T37" fmla="*/ 176 h 296"/>
                  <a:gd name="T38" fmla="*/ 5 w 296"/>
                  <a:gd name="T39" fmla="*/ 190 h 296"/>
                  <a:gd name="T40" fmla="*/ 11 w 296"/>
                  <a:gd name="T41" fmla="*/ 205 h 296"/>
                  <a:gd name="T42" fmla="*/ 16 w 296"/>
                  <a:gd name="T43" fmla="*/ 216 h 296"/>
                  <a:gd name="T44" fmla="*/ 24 w 296"/>
                  <a:gd name="T45" fmla="*/ 229 h 296"/>
                  <a:gd name="T46" fmla="*/ 33 w 296"/>
                  <a:gd name="T47" fmla="*/ 240 h 296"/>
                  <a:gd name="T48" fmla="*/ 45 w 296"/>
                  <a:gd name="T49" fmla="*/ 253 h 296"/>
                  <a:gd name="T50" fmla="*/ 66 w 296"/>
                  <a:gd name="T51" fmla="*/ 271 h 296"/>
                  <a:gd name="T52" fmla="*/ 91 w 296"/>
                  <a:gd name="T53" fmla="*/ 284 h 296"/>
                  <a:gd name="T54" fmla="*/ 104 w 296"/>
                  <a:gd name="T55" fmla="*/ 289 h 296"/>
                  <a:gd name="T56" fmla="*/ 118 w 296"/>
                  <a:gd name="T57" fmla="*/ 292 h 296"/>
                  <a:gd name="T58" fmla="*/ 132 w 296"/>
                  <a:gd name="T59" fmla="*/ 295 h 296"/>
                  <a:gd name="T60" fmla="*/ 148 w 296"/>
                  <a:gd name="T61" fmla="*/ 296 h 296"/>
                  <a:gd name="T62" fmla="*/ 162 w 296"/>
                  <a:gd name="T63" fmla="*/ 295 h 296"/>
                  <a:gd name="T64" fmla="*/ 177 w 296"/>
                  <a:gd name="T65" fmla="*/ 292 h 296"/>
                  <a:gd name="T66" fmla="*/ 190 w 296"/>
                  <a:gd name="T67" fmla="*/ 289 h 296"/>
                  <a:gd name="T68" fmla="*/ 205 w 296"/>
                  <a:gd name="T69" fmla="*/ 284 h 296"/>
                  <a:gd name="T70" fmla="*/ 216 w 296"/>
                  <a:gd name="T71" fmla="*/ 278 h 296"/>
                  <a:gd name="T72" fmla="*/ 229 w 296"/>
                  <a:gd name="T73" fmla="*/ 271 h 296"/>
                  <a:gd name="T74" fmla="*/ 240 w 296"/>
                  <a:gd name="T75" fmla="*/ 262 h 296"/>
                  <a:gd name="T76" fmla="*/ 253 w 296"/>
                  <a:gd name="T77" fmla="*/ 253 h 296"/>
                  <a:gd name="T78" fmla="*/ 262 w 296"/>
                  <a:gd name="T79" fmla="*/ 240 h 296"/>
                  <a:gd name="T80" fmla="*/ 271 w 296"/>
                  <a:gd name="T81" fmla="*/ 229 h 296"/>
                  <a:gd name="T82" fmla="*/ 278 w 296"/>
                  <a:gd name="T83" fmla="*/ 216 h 296"/>
                  <a:gd name="T84" fmla="*/ 285 w 296"/>
                  <a:gd name="T85" fmla="*/ 205 h 296"/>
                  <a:gd name="T86" fmla="*/ 289 w 296"/>
                  <a:gd name="T87" fmla="*/ 190 h 296"/>
                  <a:gd name="T88" fmla="*/ 293 w 296"/>
                  <a:gd name="T89" fmla="*/ 176 h 296"/>
                  <a:gd name="T90" fmla="*/ 295 w 296"/>
                  <a:gd name="T91" fmla="*/ 162 h 296"/>
                  <a:gd name="T92" fmla="*/ 296 w 296"/>
                  <a:gd name="T93" fmla="*/ 148 h 296"/>
                  <a:gd name="T94" fmla="*/ 295 w 296"/>
                  <a:gd name="T95" fmla="*/ 132 h 296"/>
                  <a:gd name="T96" fmla="*/ 293 w 296"/>
                  <a:gd name="T97" fmla="*/ 117 h 296"/>
                  <a:gd name="T98" fmla="*/ 289 w 296"/>
                  <a:gd name="T99" fmla="*/ 104 h 296"/>
                  <a:gd name="T100" fmla="*/ 285 w 296"/>
                  <a:gd name="T101" fmla="*/ 91 h 296"/>
                  <a:gd name="T102" fmla="*/ 271 w 296"/>
                  <a:gd name="T103" fmla="*/ 65 h 296"/>
                  <a:gd name="T104" fmla="*/ 253 w 296"/>
                  <a:gd name="T105"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53" y="43"/>
                    </a:moveTo>
                    <a:lnTo>
                      <a:pt x="240" y="32"/>
                    </a:lnTo>
                    <a:lnTo>
                      <a:pt x="229" y="24"/>
                    </a:lnTo>
                    <a:lnTo>
                      <a:pt x="216" y="16"/>
                    </a:lnTo>
                    <a:lnTo>
                      <a:pt x="205" y="10"/>
                    </a:lnTo>
                    <a:lnTo>
                      <a:pt x="190" y="5"/>
                    </a:lnTo>
                    <a:lnTo>
                      <a:pt x="177" y="2"/>
                    </a:lnTo>
                    <a:lnTo>
                      <a:pt x="162" y="0"/>
                    </a:lnTo>
                    <a:lnTo>
                      <a:pt x="148" y="0"/>
                    </a:lnTo>
                    <a:lnTo>
                      <a:pt x="118" y="2"/>
                    </a:lnTo>
                    <a:lnTo>
                      <a:pt x="91" y="10"/>
                    </a:lnTo>
                    <a:lnTo>
                      <a:pt x="66" y="24"/>
                    </a:lnTo>
                    <a:lnTo>
                      <a:pt x="45" y="43"/>
                    </a:lnTo>
                    <a:lnTo>
                      <a:pt x="24" y="65"/>
                    </a:lnTo>
                    <a:lnTo>
                      <a:pt x="11" y="91"/>
                    </a:lnTo>
                    <a:lnTo>
                      <a:pt x="3" y="117"/>
                    </a:lnTo>
                    <a:lnTo>
                      <a:pt x="0" y="148"/>
                    </a:lnTo>
                    <a:lnTo>
                      <a:pt x="0" y="162"/>
                    </a:lnTo>
                    <a:lnTo>
                      <a:pt x="3" y="176"/>
                    </a:lnTo>
                    <a:lnTo>
                      <a:pt x="5" y="190"/>
                    </a:lnTo>
                    <a:lnTo>
                      <a:pt x="11" y="205"/>
                    </a:lnTo>
                    <a:lnTo>
                      <a:pt x="16" y="216"/>
                    </a:lnTo>
                    <a:lnTo>
                      <a:pt x="24" y="229"/>
                    </a:lnTo>
                    <a:lnTo>
                      <a:pt x="33" y="240"/>
                    </a:lnTo>
                    <a:lnTo>
                      <a:pt x="45" y="253"/>
                    </a:lnTo>
                    <a:lnTo>
                      <a:pt x="66" y="271"/>
                    </a:lnTo>
                    <a:lnTo>
                      <a:pt x="91" y="284"/>
                    </a:lnTo>
                    <a:lnTo>
                      <a:pt x="104" y="289"/>
                    </a:lnTo>
                    <a:lnTo>
                      <a:pt x="118" y="292"/>
                    </a:lnTo>
                    <a:lnTo>
                      <a:pt x="132" y="295"/>
                    </a:lnTo>
                    <a:lnTo>
                      <a:pt x="148" y="296"/>
                    </a:lnTo>
                    <a:lnTo>
                      <a:pt x="162" y="295"/>
                    </a:lnTo>
                    <a:lnTo>
                      <a:pt x="177" y="292"/>
                    </a:lnTo>
                    <a:lnTo>
                      <a:pt x="190" y="289"/>
                    </a:lnTo>
                    <a:lnTo>
                      <a:pt x="205" y="284"/>
                    </a:lnTo>
                    <a:lnTo>
                      <a:pt x="216" y="278"/>
                    </a:lnTo>
                    <a:lnTo>
                      <a:pt x="229" y="271"/>
                    </a:lnTo>
                    <a:lnTo>
                      <a:pt x="240" y="262"/>
                    </a:lnTo>
                    <a:lnTo>
                      <a:pt x="253" y="253"/>
                    </a:lnTo>
                    <a:lnTo>
                      <a:pt x="262" y="240"/>
                    </a:lnTo>
                    <a:lnTo>
                      <a:pt x="271" y="229"/>
                    </a:lnTo>
                    <a:lnTo>
                      <a:pt x="278" y="216"/>
                    </a:lnTo>
                    <a:lnTo>
                      <a:pt x="285" y="205"/>
                    </a:lnTo>
                    <a:lnTo>
                      <a:pt x="289" y="190"/>
                    </a:lnTo>
                    <a:lnTo>
                      <a:pt x="293" y="176"/>
                    </a:lnTo>
                    <a:lnTo>
                      <a:pt x="295" y="162"/>
                    </a:lnTo>
                    <a:lnTo>
                      <a:pt x="296" y="148"/>
                    </a:lnTo>
                    <a:lnTo>
                      <a:pt x="295" y="132"/>
                    </a:lnTo>
                    <a:lnTo>
                      <a:pt x="293" y="117"/>
                    </a:lnTo>
                    <a:lnTo>
                      <a:pt x="289" y="104"/>
                    </a:lnTo>
                    <a:lnTo>
                      <a:pt x="285" y="91"/>
                    </a:lnTo>
                    <a:lnTo>
                      <a:pt x="271" y="65"/>
                    </a:lnTo>
                    <a:lnTo>
                      <a:pt x="253" y="4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8" name="Freeform 428">
                <a:extLst>
                  <a:ext uri="{FF2B5EF4-FFF2-40B4-BE49-F238E27FC236}">
                    <a16:creationId xmlns:a16="http://schemas.microsoft.com/office/drawing/2014/main" id="{EED55873-1D21-689F-C645-119A9B4AF7C5}"/>
                  </a:ext>
                </a:extLst>
              </p:cNvPr>
              <p:cNvSpPr>
                <a:spLocks/>
              </p:cNvSpPr>
              <p:nvPr/>
            </p:nvSpPr>
            <p:spPr bwMode="auto">
              <a:xfrm>
                <a:off x="8448676" y="3289300"/>
                <a:ext cx="93663" cy="95250"/>
              </a:xfrm>
              <a:custGeom>
                <a:avLst/>
                <a:gdLst>
                  <a:gd name="T0" fmla="*/ 252 w 295"/>
                  <a:gd name="T1" fmla="*/ 43 h 296"/>
                  <a:gd name="T2" fmla="*/ 240 w 295"/>
                  <a:gd name="T3" fmla="*/ 32 h 296"/>
                  <a:gd name="T4" fmla="*/ 228 w 295"/>
                  <a:gd name="T5" fmla="*/ 24 h 296"/>
                  <a:gd name="T6" fmla="*/ 216 w 295"/>
                  <a:gd name="T7" fmla="*/ 16 h 296"/>
                  <a:gd name="T8" fmla="*/ 204 w 295"/>
                  <a:gd name="T9" fmla="*/ 10 h 296"/>
                  <a:gd name="T10" fmla="*/ 190 w 295"/>
                  <a:gd name="T11" fmla="*/ 4 h 296"/>
                  <a:gd name="T12" fmla="*/ 176 w 295"/>
                  <a:gd name="T13" fmla="*/ 2 h 296"/>
                  <a:gd name="T14" fmla="*/ 161 w 295"/>
                  <a:gd name="T15" fmla="*/ 0 h 296"/>
                  <a:gd name="T16" fmla="*/ 147 w 295"/>
                  <a:gd name="T17" fmla="*/ 0 h 296"/>
                  <a:gd name="T18" fmla="*/ 117 w 295"/>
                  <a:gd name="T19" fmla="*/ 2 h 296"/>
                  <a:gd name="T20" fmla="*/ 91 w 295"/>
                  <a:gd name="T21" fmla="*/ 10 h 296"/>
                  <a:gd name="T22" fmla="*/ 66 w 295"/>
                  <a:gd name="T23" fmla="*/ 24 h 296"/>
                  <a:gd name="T24" fmla="*/ 44 w 295"/>
                  <a:gd name="T25" fmla="*/ 43 h 296"/>
                  <a:gd name="T26" fmla="*/ 24 w 295"/>
                  <a:gd name="T27" fmla="*/ 65 h 296"/>
                  <a:gd name="T28" fmla="*/ 10 w 295"/>
                  <a:gd name="T29" fmla="*/ 91 h 296"/>
                  <a:gd name="T30" fmla="*/ 2 w 295"/>
                  <a:gd name="T31" fmla="*/ 117 h 296"/>
                  <a:gd name="T32" fmla="*/ 0 w 295"/>
                  <a:gd name="T33" fmla="*/ 148 h 296"/>
                  <a:gd name="T34" fmla="*/ 0 w 295"/>
                  <a:gd name="T35" fmla="*/ 161 h 296"/>
                  <a:gd name="T36" fmla="*/ 2 w 295"/>
                  <a:gd name="T37" fmla="*/ 176 h 296"/>
                  <a:gd name="T38" fmla="*/ 4 w 295"/>
                  <a:gd name="T39" fmla="*/ 190 h 296"/>
                  <a:gd name="T40" fmla="*/ 10 w 295"/>
                  <a:gd name="T41" fmla="*/ 205 h 296"/>
                  <a:gd name="T42" fmla="*/ 16 w 295"/>
                  <a:gd name="T43" fmla="*/ 216 h 296"/>
                  <a:gd name="T44" fmla="*/ 24 w 295"/>
                  <a:gd name="T45" fmla="*/ 229 h 296"/>
                  <a:gd name="T46" fmla="*/ 33 w 295"/>
                  <a:gd name="T47" fmla="*/ 240 h 296"/>
                  <a:gd name="T48" fmla="*/ 44 w 295"/>
                  <a:gd name="T49" fmla="*/ 252 h 296"/>
                  <a:gd name="T50" fmla="*/ 66 w 295"/>
                  <a:gd name="T51" fmla="*/ 271 h 296"/>
                  <a:gd name="T52" fmla="*/ 91 w 295"/>
                  <a:gd name="T53" fmla="*/ 284 h 296"/>
                  <a:gd name="T54" fmla="*/ 103 w 295"/>
                  <a:gd name="T55" fmla="*/ 289 h 296"/>
                  <a:gd name="T56" fmla="*/ 117 w 295"/>
                  <a:gd name="T57" fmla="*/ 292 h 296"/>
                  <a:gd name="T58" fmla="*/ 132 w 295"/>
                  <a:gd name="T59" fmla="*/ 295 h 296"/>
                  <a:gd name="T60" fmla="*/ 147 w 295"/>
                  <a:gd name="T61" fmla="*/ 296 h 296"/>
                  <a:gd name="T62" fmla="*/ 161 w 295"/>
                  <a:gd name="T63" fmla="*/ 295 h 296"/>
                  <a:gd name="T64" fmla="*/ 176 w 295"/>
                  <a:gd name="T65" fmla="*/ 292 h 296"/>
                  <a:gd name="T66" fmla="*/ 190 w 295"/>
                  <a:gd name="T67" fmla="*/ 289 h 296"/>
                  <a:gd name="T68" fmla="*/ 204 w 295"/>
                  <a:gd name="T69" fmla="*/ 284 h 296"/>
                  <a:gd name="T70" fmla="*/ 216 w 295"/>
                  <a:gd name="T71" fmla="*/ 277 h 296"/>
                  <a:gd name="T72" fmla="*/ 228 w 295"/>
                  <a:gd name="T73" fmla="*/ 271 h 296"/>
                  <a:gd name="T74" fmla="*/ 240 w 295"/>
                  <a:gd name="T75" fmla="*/ 262 h 296"/>
                  <a:gd name="T76" fmla="*/ 252 w 295"/>
                  <a:gd name="T77" fmla="*/ 252 h 296"/>
                  <a:gd name="T78" fmla="*/ 261 w 295"/>
                  <a:gd name="T79" fmla="*/ 240 h 296"/>
                  <a:gd name="T80" fmla="*/ 270 w 295"/>
                  <a:gd name="T81" fmla="*/ 229 h 296"/>
                  <a:gd name="T82" fmla="*/ 277 w 295"/>
                  <a:gd name="T83" fmla="*/ 216 h 296"/>
                  <a:gd name="T84" fmla="*/ 284 w 295"/>
                  <a:gd name="T85" fmla="*/ 205 h 296"/>
                  <a:gd name="T86" fmla="*/ 288 w 295"/>
                  <a:gd name="T87" fmla="*/ 190 h 296"/>
                  <a:gd name="T88" fmla="*/ 292 w 295"/>
                  <a:gd name="T89" fmla="*/ 176 h 296"/>
                  <a:gd name="T90" fmla="*/ 294 w 295"/>
                  <a:gd name="T91" fmla="*/ 161 h 296"/>
                  <a:gd name="T92" fmla="*/ 295 w 295"/>
                  <a:gd name="T93" fmla="*/ 148 h 296"/>
                  <a:gd name="T94" fmla="*/ 294 w 295"/>
                  <a:gd name="T95" fmla="*/ 132 h 296"/>
                  <a:gd name="T96" fmla="*/ 292 w 295"/>
                  <a:gd name="T97" fmla="*/ 117 h 296"/>
                  <a:gd name="T98" fmla="*/ 288 w 295"/>
                  <a:gd name="T99" fmla="*/ 103 h 296"/>
                  <a:gd name="T100" fmla="*/ 284 w 295"/>
                  <a:gd name="T101" fmla="*/ 91 h 296"/>
                  <a:gd name="T102" fmla="*/ 270 w 295"/>
                  <a:gd name="T103" fmla="*/ 65 h 296"/>
                  <a:gd name="T104" fmla="*/ 252 w 295"/>
                  <a:gd name="T105"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52" y="43"/>
                    </a:moveTo>
                    <a:lnTo>
                      <a:pt x="240" y="32"/>
                    </a:lnTo>
                    <a:lnTo>
                      <a:pt x="228" y="24"/>
                    </a:lnTo>
                    <a:lnTo>
                      <a:pt x="216" y="16"/>
                    </a:lnTo>
                    <a:lnTo>
                      <a:pt x="204" y="10"/>
                    </a:lnTo>
                    <a:lnTo>
                      <a:pt x="190" y="4"/>
                    </a:lnTo>
                    <a:lnTo>
                      <a:pt x="176" y="2"/>
                    </a:lnTo>
                    <a:lnTo>
                      <a:pt x="161" y="0"/>
                    </a:lnTo>
                    <a:lnTo>
                      <a:pt x="147" y="0"/>
                    </a:lnTo>
                    <a:lnTo>
                      <a:pt x="117" y="2"/>
                    </a:lnTo>
                    <a:lnTo>
                      <a:pt x="91" y="10"/>
                    </a:lnTo>
                    <a:lnTo>
                      <a:pt x="66" y="24"/>
                    </a:lnTo>
                    <a:lnTo>
                      <a:pt x="44" y="43"/>
                    </a:lnTo>
                    <a:lnTo>
                      <a:pt x="24" y="65"/>
                    </a:lnTo>
                    <a:lnTo>
                      <a:pt x="10" y="91"/>
                    </a:lnTo>
                    <a:lnTo>
                      <a:pt x="2" y="117"/>
                    </a:lnTo>
                    <a:lnTo>
                      <a:pt x="0" y="148"/>
                    </a:lnTo>
                    <a:lnTo>
                      <a:pt x="0" y="161"/>
                    </a:lnTo>
                    <a:lnTo>
                      <a:pt x="2" y="176"/>
                    </a:lnTo>
                    <a:lnTo>
                      <a:pt x="4" y="190"/>
                    </a:lnTo>
                    <a:lnTo>
                      <a:pt x="10" y="205"/>
                    </a:lnTo>
                    <a:lnTo>
                      <a:pt x="16" y="216"/>
                    </a:lnTo>
                    <a:lnTo>
                      <a:pt x="24" y="229"/>
                    </a:lnTo>
                    <a:lnTo>
                      <a:pt x="33" y="240"/>
                    </a:lnTo>
                    <a:lnTo>
                      <a:pt x="44" y="252"/>
                    </a:lnTo>
                    <a:lnTo>
                      <a:pt x="66" y="271"/>
                    </a:lnTo>
                    <a:lnTo>
                      <a:pt x="91" y="284"/>
                    </a:lnTo>
                    <a:lnTo>
                      <a:pt x="103" y="289"/>
                    </a:lnTo>
                    <a:lnTo>
                      <a:pt x="117" y="292"/>
                    </a:lnTo>
                    <a:lnTo>
                      <a:pt x="132" y="295"/>
                    </a:lnTo>
                    <a:lnTo>
                      <a:pt x="147" y="296"/>
                    </a:lnTo>
                    <a:lnTo>
                      <a:pt x="161" y="295"/>
                    </a:lnTo>
                    <a:lnTo>
                      <a:pt x="176" y="292"/>
                    </a:lnTo>
                    <a:lnTo>
                      <a:pt x="190" y="289"/>
                    </a:lnTo>
                    <a:lnTo>
                      <a:pt x="204" y="284"/>
                    </a:lnTo>
                    <a:lnTo>
                      <a:pt x="216" y="277"/>
                    </a:lnTo>
                    <a:lnTo>
                      <a:pt x="228" y="271"/>
                    </a:lnTo>
                    <a:lnTo>
                      <a:pt x="240" y="262"/>
                    </a:lnTo>
                    <a:lnTo>
                      <a:pt x="252" y="252"/>
                    </a:lnTo>
                    <a:lnTo>
                      <a:pt x="261" y="240"/>
                    </a:lnTo>
                    <a:lnTo>
                      <a:pt x="270" y="229"/>
                    </a:lnTo>
                    <a:lnTo>
                      <a:pt x="277" y="216"/>
                    </a:lnTo>
                    <a:lnTo>
                      <a:pt x="284" y="205"/>
                    </a:lnTo>
                    <a:lnTo>
                      <a:pt x="288" y="190"/>
                    </a:lnTo>
                    <a:lnTo>
                      <a:pt x="292" y="176"/>
                    </a:lnTo>
                    <a:lnTo>
                      <a:pt x="294" y="161"/>
                    </a:lnTo>
                    <a:lnTo>
                      <a:pt x="295" y="148"/>
                    </a:lnTo>
                    <a:lnTo>
                      <a:pt x="294" y="132"/>
                    </a:lnTo>
                    <a:lnTo>
                      <a:pt x="292" y="117"/>
                    </a:lnTo>
                    <a:lnTo>
                      <a:pt x="288" y="103"/>
                    </a:lnTo>
                    <a:lnTo>
                      <a:pt x="284" y="91"/>
                    </a:lnTo>
                    <a:lnTo>
                      <a:pt x="270" y="65"/>
                    </a:lnTo>
                    <a:lnTo>
                      <a:pt x="252" y="4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9" name="Freeform 429">
                <a:extLst>
                  <a:ext uri="{FF2B5EF4-FFF2-40B4-BE49-F238E27FC236}">
                    <a16:creationId xmlns:a16="http://schemas.microsoft.com/office/drawing/2014/main" id="{96101FEC-225F-5035-378F-C35363BA0D3B}"/>
                  </a:ext>
                </a:extLst>
              </p:cNvPr>
              <p:cNvSpPr>
                <a:spLocks/>
              </p:cNvSpPr>
              <p:nvPr/>
            </p:nvSpPr>
            <p:spPr bwMode="auto">
              <a:xfrm>
                <a:off x="8688388" y="3321050"/>
                <a:ext cx="95250" cy="93662"/>
              </a:xfrm>
              <a:custGeom>
                <a:avLst/>
                <a:gdLst>
                  <a:gd name="T0" fmla="*/ 252 w 296"/>
                  <a:gd name="T1" fmla="*/ 43 h 296"/>
                  <a:gd name="T2" fmla="*/ 240 w 296"/>
                  <a:gd name="T3" fmla="*/ 32 h 296"/>
                  <a:gd name="T4" fmla="*/ 228 w 296"/>
                  <a:gd name="T5" fmla="*/ 24 h 296"/>
                  <a:gd name="T6" fmla="*/ 216 w 296"/>
                  <a:gd name="T7" fmla="*/ 16 h 296"/>
                  <a:gd name="T8" fmla="*/ 205 w 296"/>
                  <a:gd name="T9" fmla="*/ 10 h 296"/>
                  <a:gd name="T10" fmla="*/ 190 w 296"/>
                  <a:gd name="T11" fmla="*/ 4 h 296"/>
                  <a:gd name="T12" fmla="*/ 176 w 296"/>
                  <a:gd name="T13" fmla="*/ 2 h 296"/>
                  <a:gd name="T14" fmla="*/ 161 w 296"/>
                  <a:gd name="T15" fmla="*/ 0 h 296"/>
                  <a:gd name="T16" fmla="*/ 148 w 296"/>
                  <a:gd name="T17" fmla="*/ 0 h 296"/>
                  <a:gd name="T18" fmla="*/ 117 w 296"/>
                  <a:gd name="T19" fmla="*/ 2 h 296"/>
                  <a:gd name="T20" fmla="*/ 91 w 296"/>
                  <a:gd name="T21" fmla="*/ 10 h 296"/>
                  <a:gd name="T22" fmla="*/ 66 w 296"/>
                  <a:gd name="T23" fmla="*/ 24 h 296"/>
                  <a:gd name="T24" fmla="*/ 44 w 296"/>
                  <a:gd name="T25" fmla="*/ 43 h 296"/>
                  <a:gd name="T26" fmla="*/ 24 w 296"/>
                  <a:gd name="T27" fmla="*/ 65 h 296"/>
                  <a:gd name="T28" fmla="*/ 10 w 296"/>
                  <a:gd name="T29" fmla="*/ 91 h 296"/>
                  <a:gd name="T30" fmla="*/ 2 w 296"/>
                  <a:gd name="T31" fmla="*/ 117 h 296"/>
                  <a:gd name="T32" fmla="*/ 0 w 296"/>
                  <a:gd name="T33" fmla="*/ 148 h 296"/>
                  <a:gd name="T34" fmla="*/ 0 w 296"/>
                  <a:gd name="T35" fmla="*/ 161 h 296"/>
                  <a:gd name="T36" fmla="*/ 2 w 296"/>
                  <a:gd name="T37" fmla="*/ 176 h 296"/>
                  <a:gd name="T38" fmla="*/ 4 w 296"/>
                  <a:gd name="T39" fmla="*/ 190 h 296"/>
                  <a:gd name="T40" fmla="*/ 10 w 296"/>
                  <a:gd name="T41" fmla="*/ 204 h 296"/>
                  <a:gd name="T42" fmla="*/ 16 w 296"/>
                  <a:gd name="T43" fmla="*/ 216 h 296"/>
                  <a:gd name="T44" fmla="*/ 24 w 296"/>
                  <a:gd name="T45" fmla="*/ 228 h 296"/>
                  <a:gd name="T46" fmla="*/ 33 w 296"/>
                  <a:gd name="T47" fmla="*/ 240 h 296"/>
                  <a:gd name="T48" fmla="*/ 44 w 296"/>
                  <a:gd name="T49" fmla="*/ 252 h 296"/>
                  <a:gd name="T50" fmla="*/ 66 w 296"/>
                  <a:gd name="T51" fmla="*/ 270 h 296"/>
                  <a:gd name="T52" fmla="*/ 91 w 296"/>
                  <a:gd name="T53" fmla="*/ 284 h 296"/>
                  <a:gd name="T54" fmla="*/ 103 w 296"/>
                  <a:gd name="T55" fmla="*/ 289 h 296"/>
                  <a:gd name="T56" fmla="*/ 117 w 296"/>
                  <a:gd name="T57" fmla="*/ 292 h 296"/>
                  <a:gd name="T58" fmla="*/ 132 w 296"/>
                  <a:gd name="T59" fmla="*/ 294 h 296"/>
                  <a:gd name="T60" fmla="*/ 148 w 296"/>
                  <a:gd name="T61" fmla="*/ 296 h 296"/>
                  <a:gd name="T62" fmla="*/ 161 w 296"/>
                  <a:gd name="T63" fmla="*/ 294 h 296"/>
                  <a:gd name="T64" fmla="*/ 176 w 296"/>
                  <a:gd name="T65" fmla="*/ 292 h 296"/>
                  <a:gd name="T66" fmla="*/ 190 w 296"/>
                  <a:gd name="T67" fmla="*/ 289 h 296"/>
                  <a:gd name="T68" fmla="*/ 205 w 296"/>
                  <a:gd name="T69" fmla="*/ 284 h 296"/>
                  <a:gd name="T70" fmla="*/ 216 w 296"/>
                  <a:gd name="T71" fmla="*/ 277 h 296"/>
                  <a:gd name="T72" fmla="*/ 228 w 296"/>
                  <a:gd name="T73" fmla="*/ 270 h 296"/>
                  <a:gd name="T74" fmla="*/ 240 w 296"/>
                  <a:gd name="T75" fmla="*/ 261 h 296"/>
                  <a:gd name="T76" fmla="*/ 252 w 296"/>
                  <a:gd name="T77" fmla="*/ 252 h 296"/>
                  <a:gd name="T78" fmla="*/ 261 w 296"/>
                  <a:gd name="T79" fmla="*/ 240 h 296"/>
                  <a:gd name="T80" fmla="*/ 271 w 296"/>
                  <a:gd name="T81" fmla="*/ 228 h 296"/>
                  <a:gd name="T82" fmla="*/ 277 w 296"/>
                  <a:gd name="T83" fmla="*/ 216 h 296"/>
                  <a:gd name="T84" fmla="*/ 284 w 296"/>
                  <a:gd name="T85" fmla="*/ 204 h 296"/>
                  <a:gd name="T86" fmla="*/ 289 w 296"/>
                  <a:gd name="T87" fmla="*/ 190 h 296"/>
                  <a:gd name="T88" fmla="*/ 292 w 296"/>
                  <a:gd name="T89" fmla="*/ 176 h 296"/>
                  <a:gd name="T90" fmla="*/ 294 w 296"/>
                  <a:gd name="T91" fmla="*/ 161 h 296"/>
                  <a:gd name="T92" fmla="*/ 296 w 296"/>
                  <a:gd name="T93" fmla="*/ 148 h 296"/>
                  <a:gd name="T94" fmla="*/ 294 w 296"/>
                  <a:gd name="T95" fmla="*/ 132 h 296"/>
                  <a:gd name="T96" fmla="*/ 292 w 296"/>
                  <a:gd name="T97" fmla="*/ 117 h 296"/>
                  <a:gd name="T98" fmla="*/ 289 w 296"/>
                  <a:gd name="T99" fmla="*/ 103 h 296"/>
                  <a:gd name="T100" fmla="*/ 284 w 296"/>
                  <a:gd name="T101" fmla="*/ 91 h 296"/>
                  <a:gd name="T102" fmla="*/ 271 w 296"/>
                  <a:gd name="T103" fmla="*/ 65 h 296"/>
                  <a:gd name="T104" fmla="*/ 252 w 296"/>
                  <a:gd name="T105"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52" y="43"/>
                    </a:moveTo>
                    <a:lnTo>
                      <a:pt x="240" y="32"/>
                    </a:lnTo>
                    <a:lnTo>
                      <a:pt x="228" y="24"/>
                    </a:lnTo>
                    <a:lnTo>
                      <a:pt x="216" y="16"/>
                    </a:lnTo>
                    <a:lnTo>
                      <a:pt x="205" y="10"/>
                    </a:lnTo>
                    <a:lnTo>
                      <a:pt x="190" y="4"/>
                    </a:lnTo>
                    <a:lnTo>
                      <a:pt x="176" y="2"/>
                    </a:lnTo>
                    <a:lnTo>
                      <a:pt x="161" y="0"/>
                    </a:lnTo>
                    <a:lnTo>
                      <a:pt x="148" y="0"/>
                    </a:lnTo>
                    <a:lnTo>
                      <a:pt x="117" y="2"/>
                    </a:lnTo>
                    <a:lnTo>
                      <a:pt x="91" y="10"/>
                    </a:lnTo>
                    <a:lnTo>
                      <a:pt x="66" y="24"/>
                    </a:lnTo>
                    <a:lnTo>
                      <a:pt x="44" y="43"/>
                    </a:lnTo>
                    <a:lnTo>
                      <a:pt x="24" y="65"/>
                    </a:lnTo>
                    <a:lnTo>
                      <a:pt x="10" y="91"/>
                    </a:lnTo>
                    <a:lnTo>
                      <a:pt x="2" y="117"/>
                    </a:lnTo>
                    <a:lnTo>
                      <a:pt x="0" y="148"/>
                    </a:lnTo>
                    <a:lnTo>
                      <a:pt x="0" y="161"/>
                    </a:lnTo>
                    <a:lnTo>
                      <a:pt x="2" y="176"/>
                    </a:lnTo>
                    <a:lnTo>
                      <a:pt x="4" y="190"/>
                    </a:lnTo>
                    <a:lnTo>
                      <a:pt x="10" y="204"/>
                    </a:lnTo>
                    <a:lnTo>
                      <a:pt x="16" y="216"/>
                    </a:lnTo>
                    <a:lnTo>
                      <a:pt x="24" y="228"/>
                    </a:lnTo>
                    <a:lnTo>
                      <a:pt x="33" y="240"/>
                    </a:lnTo>
                    <a:lnTo>
                      <a:pt x="44" y="252"/>
                    </a:lnTo>
                    <a:lnTo>
                      <a:pt x="66" y="270"/>
                    </a:lnTo>
                    <a:lnTo>
                      <a:pt x="91" y="284"/>
                    </a:lnTo>
                    <a:lnTo>
                      <a:pt x="103" y="289"/>
                    </a:lnTo>
                    <a:lnTo>
                      <a:pt x="117" y="292"/>
                    </a:lnTo>
                    <a:lnTo>
                      <a:pt x="132" y="294"/>
                    </a:lnTo>
                    <a:lnTo>
                      <a:pt x="148" y="296"/>
                    </a:lnTo>
                    <a:lnTo>
                      <a:pt x="161" y="294"/>
                    </a:lnTo>
                    <a:lnTo>
                      <a:pt x="176" y="292"/>
                    </a:lnTo>
                    <a:lnTo>
                      <a:pt x="190" y="289"/>
                    </a:lnTo>
                    <a:lnTo>
                      <a:pt x="205" y="284"/>
                    </a:lnTo>
                    <a:lnTo>
                      <a:pt x="216" y="277"/>
                    </a:lnTo>
                    <a:lnTo>
                      <a:pt x="228" y="270"/>
                    </a:lnTo>
                    <a:lnTo>
                      <a:pt x="240" y="261"/>
                    </a:lnTo>
                    <a:lnTo>
                      <a:pt x="252" y="252"/>
                    </a:lnTo>
                    <a:lnTo>
                      <a:pt x="261" y="240"/>
                    </a:lnTo>
                    <a:lnTo>
                      <a:pt x="271" y="228"/>
                    </a:lnTo>
                    <a:lnTo>
                      <a:pt x="277" y="216"/>
                    </a:lnTo>
                    <a:lnTo>
                      <a:pt x="284" y="204"/>
                    </a:lnTo>
                    <a:lnTo>
                      <a:pt x="289" y="190"/>
                    </a:lnTo>
                    <a:lnTo>
                      <a:pt x="292" y="176"/>
                    </a:lnTo>
                    <a:lnTo>
                      <a:pt x="294" y="161"/>
                    </a:lnTo>
                    <a:lnTo>
                      <a:pt x="296" y="148"/>
                    </a:lnTo>
                    <a:lnTo>
                      <a:pt x="294" y="132"/>
                    </a:lnTo>
                    <a:lnTo>
                      <a:pt x="292" y="117"/>
                    </a:lnTo>
                    <a:lnTo>
                      <a:pt x="289" y="103"/>
                    </a:lnTo>
                    <a:lnTo>
                      <a:pt x="284" y="91"/>
                    </a:lnTo>
                    <a:lnTo>
                      <a:pt x="271" y="65"/>
                    </a:lnTo>
                    <a:lnTo>
                      <a:pt x="252" y="4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0" name="Freeform 430">
                <a:extLst>
                  <a:ext uri="{FF2B5EF4-FFF2-40B4-BE49-F238E27FC236}">
                    <a16:creationId xmlns:a16="http://schemas.microsoft.com/office/drawing/2014/main" id="{9D460DD0-DF82-C0D5-AB11-6D03E4B492C0}"/>
                  </a:ext>
                </a:extLst>
              </p:cNvPr>
              <p:cNvSpPr>
                <a:spLocks/>
              </p:cNvSpPr>
              <p:nvPr/>
            </p:nvSpPr>
            <p:spPr bwMode="auto">
              <a:xfrm>
                <a:off x="8932863" y="3278188"/>
                <a:ext cx="93663" cy="93662"/>
              </a:xfrm>
              <a:custGeom>
                <a:avLst/>
                <a:gdLst>
                  <a:gd name="T0" fmla="*/ 253 w 296"/>
                  <a:gd name="T1" fmla="*/ 43 h 295"/>
                  <a:gd name="T2" fmla="*/ 240 w 296"/>
                  <a:gd name="T3" fmla="*/ 31 h 295"/>
                  <a:gd name="T4" fmla="*/ 229 w 296"/>
                  <a:gd name="T5" fmla="*/ 23 h 295"/>
                  <a:gd name="T6" fmla="*/ 217 w 296"/>
                  <a:gd name="T7" fmla="*/ 15 h 295"/>
                  <a:gd name="T8" fmla="*/ 205 w 296"/>
                  <a:gd name="T9" fmla="*/ 10 h 295"/>
                  <a:gd name="T10" fmla="*/ 190 w 296"/>
                  <a:gd name="T11" fmla="*/ 4 h 295"/>
                  <a:gd name="T12" fmla="*/ 177 w 296"/>
                  <a:gd name="T13" fmla="*/ 2 h 295"/>
                  <a:gd name="T14" fmla="*/ 162 w 296"/>
                  <a:gd name="T15" fmla="*/ 0 h 295"/>
                  <a:gd name="T16" fmla="*/ 148 w 296"/>
                  <a:gd name="T17" fmla="*/ 0 h 295"/>
                  <a:gd name="T18" fmla="*/ 118 w 296"/>
                  <a:gd name="T19" fmla="*/ 2 h 295"/>
                  <a:gd name="T20" fmla="*/ 91 w 296"/>
                  <a:gd name="T21" fmla="*/ 10 h 295"/>
                  <a:gd name="T22" fmla="*/ 66 w 296"/>
                  <a:gd name="T23" fmla="*/ 23 h 295"/>
                  <a:gd name="T24" fmla="*/ 45 w 296"/>
                  <a:gd name="T25" fmla="*/ 43 h 295"/>
                  <a:gd name="T26" fmla="*/ 24 w 296"/>
                  <a:gd name="T27" fmla="*/ 64 h 295"/>
                  <a:gd name="T28" fmla="*/ 11 w 296"/>
                  <a:gd name="T29" fmla="*/ 91 h 295"/>
                  <a:gd name="T30" fmla="*/ 3 w 296"/>
                  <a:gd name="T31" fmla="*/ 117 h 295"/>
                  <a:gd name="T32" fmla="*/ 0 w 296"/>
                  <a:gd name="T33" fmla="*/ 147 h 295"/>
                  <a:gd name="T34" fmla="*/ 0 w 296"/>
                  <a:gd name="T35" fmla="*/ 161 h 295"/>
                  <a:gd name="T36" fmla="*/ 3 w 296"/>
                  <a:gd name="T37" fmla="*/ 176 h 295"/>
                  <a:gd name="T38" fmla="*/ 5 w 296"/>
                  <a:gd name="T39" fmla="*/ 190 h 295"/>
                  <a:gd name="T40" fmla="*/ 11 w 296"/>
                  <a:gd name="T41" fmla="*/ 204 h 295"/>
                  <a:gd name="T42" fmla="*/ 16 w 296"/>
                  <a:gd name="T43" fmla="*/ 216 h 295"/>
                  <a:gd name="T44" fmla="*/ 24 w 296"/>
                  <a:gd name="T45" fmla="*/ 228 h 295"/>
                  <a:gd name="T46" fmla="*/ 33 w 296"/>
                  <a:gd name="T47" fmla="*/ 240 h 295"/>
                  <a:gd name="T48" fmla="*/ 45 w 296"/>
                  <a:gd name="T49" fmla="*/ 252 h 295"/>
                  <a:gd name="T50" fmla="*/ 66 w 296"/>
                  <a:gd name="T51" fmla="*/ 270 h 295"/>
                  <a:gd name="T52" fmla="*/ 91 w 296"/>
                  <a:gd name="T53" fmla="*/ 284 h 295"/>
                  <a:gd name="T54" fmla="*/ 104 w 296"/>
                  <a:gd name="T55" fmla="*/ 289 h 295"/>
                  <a:gd name="T56" fmla="*/ 118 w 296"/>
                  <a:gd name="T57" fmla="*/ 292 h 295"/>
                  <a:gd name="T58" fmla="*/ 132 w 296"/>
                  <a:gd name="T59" fmla="*/ 294 h 295"/>
                  <a:gd name="T60" fmla="*/ 148 w 296"/>
                  <a:gd name="T61" fmla="*/ 295 h 295"/>
                  <a:gd name="T62" fmla="*/ 162 w 296"/>
                  <a:gd name="T63" fmla="*/ 294 h 295"/>
                  <a:gd name="T64" fmla="*/ 177 w 296"/>
                  <a:gd name="T65" fmla="*/ 292 h 295"/>
                  <a:gd name="T66" fmla="*/ 190 w 296"/>
                  <a:gd name="T67" fmla="*/ 289 h 295"/>
                  <a:gd name="T68" fmla="*/ 205 w 296"/>
                  <a:gd name="T69" fmla="*/ 284 h 295"/>
                  <a:gd name="T70" fmla="*/ 217 w 296"/>
                  <a:gd name="T71" fmla="*/ 277 h 295"/>
                  <a:gd name="T72" fmla="*/ 229 w 296"/>
                  <a:gd name="T73" fmla="*/ 270 h 295"/>
                  <a:gd name="T74" fmla="*/ 240 w 296"/>
                  <a:gd name="T75" fmla="*/ 261 h 295"/>
                  <a:gd name="T76" fmla="*/ 253 w 296"/>
                  <a:gd name="T77" fmla="*/ 252 h 295"/>
                  <a:gd name="T78" fmla="*/ 262 w 296"/>
                  <a:gd name="T79" fmla="*/ 240 h 295"/>
                  <a:gd name="T80" fmla="*/ 271 w 296"/>
                  <a:gd name="T81" fmla="*/ 228 h 295"/>
                  <a:gd name="T82" fmla="*/ 278 w 296"/>
                  <a:gd name="T83" fmla="*/ 216 h 295"/>
                  <a:gd name="T84" fmla="*/ 285 w 296"/>
                  <a:gd name="T85" fmla="*/ 204 h 295"/>
                  <a:gd name="T86" fmla="*/ 289 w 296"/>
                  <a:gd name="T87" fmla="*/ 190 h 295"/>
                  <a:gd name="T88" fmla="*/ 293 w 296"/>
                  <a:gd name="T89" fmla="*/ 176 h 295"/>
                  <a:gd name="T90" fmla="*/ 295 w 296"/>
                  <a:gd name="T91" fmla="*/ 161 h 295"/>
                  <a:gd name="T92" fmla="*/ 296 w 296"/>
                  <a:gd name="T93" fmla="*/ 147 h 295"/>
                  <a:gd name="T94" fmla="*/ 295 w 296"/>
                  <a:gd name="T95" fmla="*/ 132 h 295"/>
                  <a:gd name="T96" fmla="*/ 293 w 296"/>
                  <a:gd name="T97" fmla="*/ 117 h 295"/>
                  <a:gd name="T98" fmla="*/ 289 w 296"/>
                  <a:gd name="T99" fmla="*/ 103 h 295"/>
                  <a:gd name="T100" fmla="*/ 285 w 296"/>
                  <a:gd name="T101" fmla="*/ 91 h 295"/>
                  <a:gd name="T102" fmla="*/ 271 w 296"/>
                  <a:gd name="T103" fmla="*/ 64 h 295"/>
                  <a:gd name="T104" fmla="*/ 253 w 296"/>
                  <a:gd name="T105" fmla="*/ 4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5">
                    <a:moveTo>
                      <a:pt x="253" y="43"/>
                    </a:moveTo>
                    <a:lnTo>
                      <a:pt x="240" y="31"/>
                    </a:lnTo>
                    <a:lnTo>
                      <a:pt x="229" y="23"/>
                    </a:lnTo>
                    <a:lnTo>
                      <a:pt x="217" y="15"/>
                    </a:lnTo>
                    <a:lnTo>
                      <a:pt x="205" y="10"/>
                    </a:lnTo>
                    <a:lnTo>
                      <a:pt x="190" y="4"/>
                    </a:lnTo>
                    <a:lnTo>
                      <a:pt x="177" y="2"/>
                    </a:lnTo>
                    <a:lnTo>
                      <a:pt x="162" y="0"/>
                    </a:lnTo>
                    <a:lnTo>
                      <a:pt x="148" y="0"/>
                    </a:lnTo>
                    <a:lnTo>
                      <a:pt x="118" y="2"/>
                    </a:lnTo>
                    <a:lnTo>
                      <a:pt x="91" y="10"/>
                    </a:lnTo>
                    <a:lnTo>
                      <a:pt x="66" y="23"/>
                    </a:lnTo>
                    <a:lnTo>
                      <a:pt x="45" y="43"/>
                    </a:lnTo>
                    <a:lnTo>
                      <a:pt x="24" y="64"/>
                    </a:lnTo>
                    <a:lnTo>
                      <a:pt x="11" y="91"/>
                    </a:lnTo>
                    <a:lnTo>
                      <a:pt x="3" y="117"/>
                    </a:lnTo>
                    <a:lnTo>
                      <a:pt x="0" y="147"/>
                    </a:lnTo>
                    <a:lnTo>
                      <a:pt x="0" y="161"/>
                    </a:lnTo>
                    <a:lnTo>
                      <a:pt x="3" y="176"/>
                    </a:lnTo>
                    <a:lnTo>
                      <a:pt x="5" y="190"/>
                    </a:lnTo>
                    <a:lnTo>
                      <a:pt x="11" y="204"/>
                    </a:lnTo>
                    <a:lnTo>
                      <a:pt x="16" y="216"/>
                    </a:lnTo>
                    <a:lnTo>
                      <a:pt x="24" y="228"/>
                    </a:lnTo>
                    <a:lnTo>
                      <a:pt x="33" y="240"/>
                    </a:lnTo>
                    <a:lnTo>
                      <a:pt x="45" y="252"/>
                    </a:lnTo>
                    <a:lnTo>
                      <a:pt x="66" y="270"/>
                    </a:lnTo>
                    <a:lnTo>
                      <a:pt x="91" y="284"/>
                    </a:lnTo>
                    <a:lnTo>
                      <a:pt x="104" y="289"/>
                    </a:lnTo>
                    <a:lnTo>
                      <a:pt x="118" y="292"/>
                    </a:lnTo>
                    <a:lnTo>
                      <a:pt x="132" y="294"/>
                    </a:lnTo>
                    <a:lnTo>
                      <a:pt x="148" y="295"/>
                    </a:lnTo>
                    <a:lnTo>
                      <a:pt x="162" y="294"/>
                    </a:lnTo>
                    <a:lnTo>
                      <a:pt x="177" y="292"/>
                    </a:lnTo>
                    <a:lnTo>
                      <a:pt x="190" y="289"/>
                    </a:lnTo>
                    <a:lnTo>
                      <a:pt x="205" y="284"/>
                    </a:lnTo>
                    <a:lnTo>
                      <a:pt x="217" y="277"/>
                    </a:lnTo>
                    <a:lnTo>
                      <a:pt x="229" y="270"/>
                    </a:lnTo>
                    <a:lnTo>
                      <a:pt x="240" y="261"/>
                    </a:lnTo>
                    <a:lnTo>
                      <a:pt x="253" y="252"/>
                    </a:lnTo>
                    <a:lnTo>
                      <a:pt x="262" y="240"/>
                    </a:lnTo>
                    <a:lnTo>
                      <a:pt x="271" y="228"/>
                    </a:lnTo>
                    <a:lnTo>
                      <a:pt x="278" y="216"/>
                    </a:lnTo>
                    <a:lnTo>
                      <a:pt x="285" y="204"/>
                    </a:lnTo>
                    <a:lnTo>
                      <a:pt x="289" y="190"/>
                    </a:lnTo>
                    <a:lnTo>
                      <a:pt x="293" y="176"/>
                    </a:lnTo>
                    <a:lnTo>
                      <a:pt x="295" y="161"/>
                    </a:lnTo>
                    <a:lnTo>
                      <a:pt x="296" y="147"/>
                    </a:lnTo>
                    <a:lnTo>
                      <a:pt x="295" y="132"/>
                    </a:lnTo>
                    <a:lnTo>
                      <a:pt x="293" y="117"/>
                    </a:lnTo>
                    <a:lnTo>
                      <a:pt x="289" y="103"/>
                    </a:lnTo>
                    <a:lnTo>
                      <a:pt x="285" y="91"/>
                    </a:lnTo>
                    <a:lnTo>
                      <a:pt x="271" y="64"/>
                    </a:lnTo>
                    <a:lnTo>
                      <a:pt x="253" y="4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1" name="Freeform 431">
                <a:extLst>
                  <a:ext uri="{FF2B5EF4-FFF2-40B4-BE49-F238E27FC236}">
                    <a16:creationId xmlns:a16="http://schemas.microsoft.com/office/drawing/2014/main" id="{47598CD7-7D65-C91B-0516-FFCE73F464AE}"/>
                  </a:ext>
                </a:extLst>
              </p:cNvPr>
              <p:cNvSpPr>
                <a:spLocks/>
              </p:cNvSpPr>
              <p:nvPr/>
            </p:nvSpPr>
            <p:spPr bwMode="auto">
              <a:xfrm>
                <a:off x="9169401" y="3333750"/>
                <a:ext cx="93663" cy="93662"/>
              </a:xfrm>
              <a:custGeom>
                <a:avLst/>
                <a:gdLst>
                  <a:gd name="T0" fmla="*/ 253 w 296"/>
                  <a:gd name="T1" fmla="*/ 43 h 295"/>
                  <a:gd name="T2" fmla="*/ 240 w 296"/>
                  <a:gd name="T3" fmla="*/ 31 h 295"/>
                  <a:gd name="T4" fmla="*/ 229 w 296"/>
                  <a:gd name="T5" fmla="*/ 23 h 295"/>
                  <a:gd name="T6" fmla="*/ 216 w 296"/>
                  <a:gd name="T7" fmla="*/ 15 h 295"/>
                  <a:gd name="T8" fmla="*/ 205 w 296"/>
                  <a:gd name="T9" fmla="*/ 10 h 295"/>
                  <a:gd name="T10" fmla="*/ 190 w 296"/>
                  <a:gd name="T11" fmla="*/ 4 h 295"/>
                  <a:gd name="T12" fmla="*/ 176 w 296"/>
                  <a:gd name="T13" fmla="*/ 2 h 295"/>
                  <a:gd name="T14" fmla="*/ 162 w 296"/>
                  <a:gd name="T15" fmla="*/ 0 h 295"/>
                  <a:gd name="T16" fmla="*/ 148 w 296"/>
                  <a:gd name="T17" fmla="*/ 0 h 295"/>
                  <a:gd name="T18" fmla="*/ 117 w 296"/>
                  <a:gd name="T19" fmla="*/ 2 h 295"/>
                  <a:gd name="T20" fmla="*/ 91 w 296"/>
                  <a:gd name="T21" fmla="*/ 10 h 295"/>
                  <a:gd name="T22" fmla="*/ 66 w 296"/>
                  <a:gd name="T23" fmla="*/ 23 h 295"/>
                  <a:gd name="T24" fmla="*/ 45 w 296"/>
                  <a:gd name="T25" fmla="*/ 43 h 295"/>
                  <a:gd name="T26" fmla="*/ 24 w 296"/>
                  <a:gd name="T27" fmla="*/ 64 h 295"/>
                  <a:gd name="T28" fmla="*/ 10 w 296"/>
                  <a:gd name="T29" fmla="*/ 91 h 295"/>
                  <a:gd name="T30" fmla="*/ 2 w 296"/>
                  <a:gd name="T31" fmla="*/ 117 h 295"/>
                  <a:gd name="T32" fmla="*/ 0 w 296"/>
                  <a:gd name="T33" fmla="*/ 147 h 295"/>
                  <a:gd name="T34" fmla="*/ 0 w 296"/>
                  <a:gd name="T35" fmla="*/ 161 h 295"/>
                  <a:gd name="T36" fmla="*/ 2 w 296"/>
                  <a:gd name="T37" fmla="*/ 176 h 295"/>
                  <a:gd name="T38" fmla="*/ 5 w 296"/>
                  <a:gd name="T39" fmla="*/ 190 h 295"/>
                  <a:gd name="T40" fmla="*/ 10 w 296"/>
                  <a:gd name="T41" fmla="*/ 204 h 295"/>
                  <a:gd name="T42" fmla="*/ 16 w 296"/>
                  <a:gd name="T43" fmla="*/ 216 h 295"/>
                  <a:gd name="T44" fmla="*/ 24 w 296"/>
                  <a:gd name="T45" fmla="*/ 228 h 295"/>
                  <a:gd name="T46" fmla="*/ 33 w 296"/>
                  <a:gd name="T47" fmla="*/ 240 h 295"/>
                  <a:gd name="T48" fmla="*/ 45 w 296"/>
                  <a:gd name="T49" fmla="*/ 252 h 295"/>
                  <a:gd name="T50" fmla="*/ 66 w 296"/>
                  <a:gd name="T51" fmla="*/ 270 h 295"/>
                  <a:gd name="T52" fmla="*/ 91 w 296"/>
                  <a:gd name="T53" fmla="*/ 284 h 295"/>
                  <a:gd name="T54" fmla="*/ 104 w 296"/>
                  <a:gd name="T55" fmla="*/ 289 h 295"/>
                  <a:gd name="T56" fmla="*/ 117 w 296"/>
                  <a:gd name="T57" fmla="*/ 292 h 295"/>
                  <a:gd name="T58" fmla="*/ 132 w 296"/>
                  <a:gd name="T59" fmla="*/ 294 h 295"/>
                  <a:gd name="T60" fmla="*/ 148 w 296"/>
                  <a:gd name="T61" fmla="*/ 295 h 295"/>
                  <a:gd name="T62" fmla="*/ 162 w 296"/>
                  <a:gd name="T63" fmla="*/ 294 h 295"/>
                  <a:gd name="T64" fmla="*/ 176 w 296"/>
                  <a:gd name="T65" fmla="*/ 292 h 295"/>
                  <a:gd name="T66" fmla="*/ 190 w 296"/>
                  <a:gd name="T67" fmla="*/ 289 h 295"/>
                  <a:gd name="T68" fmla="*/ 205 w 296"/>
                  <a:gd name="T69" fmla="*/ 284 h 295"/>
                  <a:gd name="T70" fmla="*/ 216 w 296"/>
                  <a:gd name="T71" fmla="*/ 277 h 295"/>
                  <a:gd name="T72" fmla="*/ 229 w 296"/>
                  <a:gd name="T73" fmla="*/ 270 h 295"/>
                  <a:gd name="T74" fmla="*/ 240 w 296"/>
                  <a:gd name="T75" fmla="*/ 261 h 295"/>
                  <a:gd name="T76" fmla="*/ 253 w 296"/>
                  <a:gd name="T77" fmla="*/ 252 h 295"/>
                  <a:gd name="T78" fmla="*/ 262 w 296"/>
                  <a:gd name="T79" fmla="*/ 240 h 295"/>
                  <a:gd name="T80" fmla="*/ 271 w 296"/>
                  <a:gd name="T81" fmla="*/ 228 h 295"/>
                  <a:gd name="T82" fmla="*/ 278 w 296"/>
                  <a:gd name="T83" fmla="*/ 216 h 295"/>
                  <a:gd name="T84" fmla="*/ 285 w 296"/>
                  <a:gd name="T85" fmla="*/ 204 h 295"/>
                  <a:gd name="T86" fmla="*/ 289 w 296"/>
                  <a:gd name="T87" fmla="*/ 190 h 295"/>
                  <a:gd name="T88" fmla="*/ 292 w 296"/>
                  <a:gd name="T89" fmla="*/ 176 h 295"/>
                  <a:gd name="T90" fmla="*/ 295 w 296"/>
                  <a:gd name="T91" fmla="*/ 161 h 295"/>
                  <a:gd name="T92" fmla="*/ 296 w 296"/>
                  <a:gd name="T93" fmla="*/ 147 h 295"/>
                  <a:gd name="T94" fmla="*/ 295 w 296"/>
                  <a:gd name="T95" fmla="*/ 132 h 295"/>
                  <a:gd name="T96" fmla="*/ 292 w 296"/>
                  <a:gd name="T97" fmla="*/ 117 h 295"/>
                  <a:gd name="T98" fmla="*/ 289 w 296"/>
                  <a:gd name="T99" fmla="*/ 103 h 295"/>
                  <a:gd name="T100" fmla="*/ 285 w 296"/>
                  <a:gd name="T101" fmla="*/ 91 h 295"/>
                  <a:gd name="T102" fmla="*/ 271 w 296"/>
                  <a:gd name="T103" fmla="*/ 64 h 295"/>
                  <a:gd name="T104" fmla="*/ 253 w 296"/>
                  <a:gd name="T105" fmla="*/ 4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5">
                    <a:moveTo>
                      <a:pt x="253" y="43"/>
                    </a:moveTo>
                    <a:lnTo>
                      <a:pt x="240" y="31"/>
                    </a:lnTo>
                    <a:lnTo>
                      <a:pt x="229" y="23"/>
                    </a:lnTo>
                    <a:lnTo>
                      <a:pt x="216" y="15"/>
                    </a:lnTo>
                    <a:lnTo>
                      <a:pt x="205" y="10"/>
                    </a:lnTo>
                    <a:lnTo>
                      <a:pt x="190" y="4"/>
                    </a:lnTo>
                    <a:lnTo>
                      <a:pt x="176" y="2"/>
                    </a:lnTo>
                    <a:lnTo>
                      <a:pt x="162" y="0"/>
                    </a:lnTo>
                    <a:lnTo>
                      <a:pt x="148" y="0"/>
                    </a:lnTo>
                    <a:lnTo>
                      <a:pt x="117" y="2"/>
                    </a:lnTo>
                    <a:lnTo>
                      <a:pt x="91" y="10"/>
                    </a:lnTo>
                    <a:lnTo>
                      <a:pt x="66" y="23"/>
                    </a:lnTo>
                    <a:lnTo>
                      <a:pt x="45" y="43"/>
                    </a:lnTo>
                    <a:lnTo>
                      <a:pt x="24" y="64"/>
                    </a:lnTo>
                    <a:lnTo>
                      <a:pt x="10" y="91"/>
                    </a:lnTo>
                    <a:lnTo>
                      <a:pt x="2" y="117"/>
                    </a:lnTo>
                    <a:lnTo>
                      <a:pt x="0" y="147"/>
                    </a:lnTo>
                    <a:lnTo>
                      <a:pt x="0" y="161"/>
                    </a:lnTo>
                    <a:lnTo>
                      <a:pt x="2" y="176"/>
                    </a:lnTo>
                    <a:lnTo>
                      <a:pt x="5" y="190"/>
                    </a:lnTo>
                    <a:lnTo>
                      <a:pt x="10" y="204"/>
                    </a:lnTo>
                    <a:lnTo>
                      <a:pt x="16" y="216"/>
                    </a:lnTo>
                    <a:lnTo>
                      <a:pt x="24" y="228"/>
                    </a:lnTo>
                    <a:lnTo>
                      <a:pt x="33" y="240"/>
                    </a:lnTo>
                    <a:lnTo>
                      <a:pt x="45" y="252"/>
                    </a:lnTo>
                    <a:lnTo>
                      <a:pt x="66" y="270"/>
                    </a:lnTo>
                    <a:lnTo>
                      <a:pt x="91" y="284"/>
                    </a:lnTo>
                    <a:lnTo>
                      <a:pt x="104" y="289"/>
                    </a:lnTo>
                    <a:lnTo>
                      <a:pt x="117" y="292"/>
                    </a:lnTo>
                    <a:lnTo>
                      <a:pt x="132" y="294"/>
                    </a:lnTo>
                    <a:lnTo>
                      <a:pt x="148" y="295"/>
                    </a:lnTo>
                    <a:lnTo>
                      <a:pt x="162" y="294"/>
                    </a:lnTo>
                    <a:lnTo>
                      <a:pt x="176" y="292"/>
                    </a:lnTo>
                    <a:lnTo>
                      <a:pt x="190" y="289"/>
                    </a:lnTo>
                    <a:lnTo>
                      <a:pt x="205" y="284"/>
                    </a:lnTo>
                    <a:lnTo>
                      <a:pt x="216" y="277"/>
                    </a:lnTo>
                    <a:lnTo>
                      <a:pt x="229" y="270"/>
                    </a:lnTo>
                    <a:lnTo>
                      <a:pt x="240" y="261"/>
                    </a:lnTo>
                    <a:lnTo>
                      <a:pt x="253" y="252"/>
                    </a:lnTo>
                    <a:lnTo>
                      <a:pt x="262" y="240"/>
                    </a:lnTo>
                    <a:lnTo>
                      <a:pt x="271" y="228"/>
                    </a:lnTo>
                    <a:lnTo>
                      <a:pt x="278" y="216"/>
                    </a:lnTo>
                    <a:lnTo>
                      <a:pt x="285" y="204"/>
                    </a:lnTo>
                    <a:lnTo>
                      <a:pt x="289" y="190"/>
                    </a:lnTo>
                    <a:lnTo>
                      <a:pt x="292" y="176"/>
                    </a:lnTo>
                    <a:lnTo>
                      <a:pt x="295" y="161"/>
                    </a:lnTo>
                    <a:lnTo>
                      <a:pt x="296" y="147"/>
                    </a:lnTo>
                    <a:lnTo>
                      <a:pt x="295" y="132"/>
                    </a:lnTo>
                    <a:lnTo>
                      <a:pt x="292" y="117"/>
                    </a:lnTo>
                    <a:lnTo>
                      <a:pt x="289" y="103"/>
                    </a:lnTo>
                    <a:lnTo>
                      <a:pt x="285" y="91"/>
                    </a:lnTo>
                    <a:lnTo>
                      <a:pt x="271" y="64"/>
                    </a:lnTo>
                    <a:lnTo>
                      <a:pt x="253" y="4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2" name="Freeform 432">
                <a:extLst>
                  <a:ext uri="{FF2B5EF4-FFF2-40B4-BE49-F238E27FC236}">
                    <a16:creationId xmlns:a16="http://schemas.microsoft.com/office/drawing/2014/main" id="{A8969162-A7FF-0031-12F9-00AD30378FE6}"/>
                  </a:ext>
                </a:extLst>
              </p:cNvPr>
              <p:cNvSpPr>
                <a:spLocks/>
              </p:cNvSpPr>
              <p:nvPr/>
            </p:nvSpPr>
            <p:spPr bwMode="auto">
              <a:xfrm>
                <a:off x="9415463" y="3333750"/>
                <a:ext cx="93663" cy="93662"/>
              </a:xfrm>
              <a:custGeom>
                <a:avLst/>
                <a:gdLst>
                  <a:gd name="T0" fmla="*/ 252 w 295"/>
                  <a:gd name="T1" fmla="*/ 43 h 295"/>
                  <a:gd name="T2" fmla="*/ 240 w 295"/>
                  <a:gd name="T3" fmla="*/ 31 h 295"/>
                  <a:gd name="T4" fmla="*/ 228 w 295"/>
                  <a:gd name="T5" fmla="*/ 23 h 295"/>
                  <a:gd name="T6" fmla="*/ 216 w 295"/>
                  <a:gd name="T7" fmla="*/ 15 h 295"/>
                  <a:gd name="T8" fmla="*/ 205 w 295"/>
                  <a:gd name="T9" fmla="*/ 10 h 295"/>
                  <a:gd name="T10" fmla="*/ 190 w 295"/>
                  <a:gd name="T11" fmla="*/ 4 h 295"/>
                  <a:gd name="T12" fmla="*/ 176 w 295"/>
                  <a:gd name="T13" fmla="*/ 2 h 295"/>
                  <a:gd name="T14" fmla="*/ 161 w 295"/>
                  <a:gd name="T15" fmla="*/ 0 h 295"/>
                  <a:gd name="T16" fmla="*/ 148 w 295"/>
                  <a:gd name="T17" fmla="*/ 0 h 295"/>
                  <a:gd name="T18" fmla="*/ 117 w 295"/>
                  <a:gd name="T19" fmla="*/ 2 h 295"/>
                  <a:gd name="T20" fmla="*/ 91 w 295"/>
                  <a:gd name="T21" fmla="*/ 10 h 295"/>
                  <a:gd name="T22" fmla="*/ 66 w 295"/>
                  <a:gd name="T23" fmla="*/ 23 h 295"/>
                  <a:gd name="T24" fmla="*/ 44 w 295"/>
                  <a:gd name="T25" fmla="*/ 43 h 295"/>
                  <a:gd name="T26" fmla="*/ 24 w 295"/>
                  <a:gd name="T27" fmla="*/ 64 h 295"/>
                  <a:gd name="T28" fmla="*/ 10 w 295"/>
                  <a:gd name="T29" fmla="*/ 91 h 295"/>
                  <a:gd name="T30" fmla="*/ 2 w 295"/>
                  <a:gd name="T31" fmla="*/ 117 h 295"/>
                  <a:gd name="T32" fmla="*/ 0 w 295"/>
                  <a:gd name="T33" fmla="*/ 147 h 295"/>
                  <a:gd name="T34" fmla="*/ 0 w 295"/>
                  <a:gd name="T35" fmla="*/ 161 h 295"/>
                  <a:gd name="T36" fmla="*/ 2 w 295"/>
                  <a:gd name="T37" fmla="*/ 176 h 295"/>
                  <a:gd name="T38" fmla="*/ 4 w 295"/>
                  <a:gd name="T39" fmla="*/ 190 h 295"/>
                  <a:gd name="T40" fmla="*/ 10 w 295"/>
                  <a:gd name="T41" fmla="*/ 204 h 295"/>
                  <a:gd name="T42" fmla="*/ 16 w 295"/>
                  <a:gd name="T43" fmla="*/ 216 h 295"/>
                  <a:gd name="T44" fmla="*/ 24 w 295"/>
                  <a:gd name="T45" fmla="*/ 228 h 295"/>
                  <a:gd name="T46" fmla="*/ 33 w 295"/>
                  <a:gd name="T47" fmla="*/ 240 h 295"/>
                  <a:gd name="T48" fmla="*/ 44 w 295"/>
                  <a:gd name="T49" fmla="*/ 252 h 295"/>
                  <a:gd name="T50" fmla="*/ 66 w 295"/>
                  <a:gd name="T51" fmla="*/ 270 h 295"/>
                  <a:gd name="T52" fmla="*/ 91 w 295"/>
                  <a:gd name="T53" fmla="*/ 284 h 295"/>
                  <a:gd name="T54" fmla="*/ 103 w 295"/>
                  <a:gd name="T55" fmla="*/ 289 h 295"/>
                  <a:gd name="T56" fmla="*/ 117 w 295"/>
                  <a:gd name="T57" fmla="*/ 292 h 295"/>
                  <a:gd name="T58" fmla="*/ 132 w 295"/>
                  <a:gd name="T59" fmla="*/ 294 h 295"/>
                  <a:gd name="T60" fmla="*/ 148 w 295"/>
                  <a:gd name="T61" fmla="*/ 295 h 295"/>
                  <a:gd name="T62" fmla="*/ 161 w 295"/>
                  <a:gd name="T63" fmla="*/ 294 h 295"/>
                  <a:gd name="T64" fmla="*/ 176 w 295"/>
                  <a:gd name="T65" fmla="*/ 292 h 295"/>
                  <a:gd name="T66" fmla="*/ 190 w 295"/>
                  <a:gd name="T67" fmla="*/ 289 h 295"/>
                  <a:gd name="T68" fmla="*/ 205 w 295"/>
                  <a:gd name="T69" fmla="*/ 284 h 295"/>
                  <a:gd name="T70" fmla="*/ 216 w 295"/>
                  <a:gd name="T71" fmla="*/ 277 h 295"/>
                  <a:gd name="T72" fmla="*/ 228 w 295"/>
                  <a:gd name="T73" fmla="*/ 270 h 295"/>
                  <a:gd name="T74" fmla="*/ 240 w 295"/>
                  <a:gd name="T75" fmla="*/ 261 h 295"/>
                  <a:gd name="T76" fmla="*/ 252 w 295"/>
                  <a:gd name="T77" fmla="*/ 252 h 295"/>
                  <a:gd name="T78" fmla="*/ 261 w 295"/>
                  <a:gd name="T79" fmla="*/ 240 h 295"/>
                  <a:gd name="T80" fmla="*/ 270 w 295"/>
                  <a:gd name="T81" fmla="*/ 228 h 295"/>
                  <a:gd name="T82" fmla="*/ 277 w 295"/>
                  <a:gd name="T83" fmla="*/ 216 h 295"/>
                  <a:gd name="T84" fmla="*/ 284 w 295"/>
                  <a:gd name="T85" fmla="*/ 204 h 295"/>
                  <a:gd name="T86" fmla="*/ 289 w 295"/>
                  <a:gd name="T87" fmla="*/ 190 h 295"/>
                  <a:gd name="T88" fmla="*/ 292 w 295"/>
                  <a:gd name="T89" fmla="*/ 176 h 295"/>
                  <a:gd name="T90" fmla="*/ 294 w 295"/>
                  <a:gd name="T91" fmla="*/ 161 h 295"/>
                  <a:gd name="T92" fmla="*/ 295 w 295"/>
                  <a:gd name="T93" fmla="*/ 147 h 295"/>
                  <a:gd name="T94" fmla="*/ 294 w 295"/>
                  <a:gd name="T95" fmla="*/ 132 h 295"/>
                  <a:gd name="T96" fmla="*/ 292 w 295"/>
                  <a:gd name="T97" fmla="*/ 117 h 295"/>
                  <a:gd name="T98" fmla="*/ 289 w 295"/>
                  <a:gd name="T99" fmla="*/ 103 h 295"/>
                  <a:gd name="T100" fmla="*/ 284 w 295"/>
                  <a:gd name="T101" fmla="*/ 91 h 295"/>
                  <a:gd name="T102" fmla="*/ 270 w 295"/>
                  <a:gd name="T103" fmla="*/ 64 h 295"/>
                  <a:gd name="T104" fmla="*/ 252 w 295"/>
                  <a:gd name="T105" fmla="*/ 4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5">
                    <a:moveTo>
                      <a:pt x="252" y="43"/>
                    </a:moveTo>
                    <a:lnTo>
                      <a:pt x="240" y="31"/>
                    </a:lnTo>
                    <a:lnTo>
                      <a:pt x="228" y="23"/>
                    </a:lnTo>
                    <a:lnTo>
                      <a:pt x="216" y="15"/>
                    </a:lnTo>
                    <a:lnTo>
                      <a:pt x="205" y="10"/>
                    </a:lnTo>
                    <a:lnTo>
                      <a:pt x="190" y="4"/>
                    </a:lnTo>
                    <a:lnTo>
                      <a:pt x="176" y="2"/>
                    </a:lnTo>
                    <a:lnTo>
                      <a:pt x="161" y="0"/>
                    </a:lnTo>
                    <a:lnTo>
                      <a:pt x="148" y="0"/>
                    </a:lnTo>
                    <a:lnTo>
                      <a:pt x="117" y="2"/>
                    </a:lnTo>
                    <a:lnTo>
                      <a:pt x="91" y="10"/>
                    </a:lnTo>
                    <a:lnTo>
                      <a:pt x="66" y="23"/>
                    </a:lnTo>
                    <a:lnTo>
                      <a:pt x="44" y="43"/>
                    </a:lnTo>
                    <a:lnTo>
                      <a:pt x="24" y="64"/>
                    </a:lnTo>
                    <a:lnTo>
                      <a:pt x="10" y="91"/>
                    </a:lnTo>
                    <a:lnTo>
                      <a:pt x="2" y="117"/>
                    </a:lnTo>
                    <a:lnTo>
                      <a:pt x="0" y="147"/>
                    </a:lnTo>
                    <a:lnTo>
                      <a:pt x="0" y="161"/>
                    </a:lnTo>
                    <a:lnTo>
                      <a:pt x="2" y="176"/>
                    </a:lnTo>
                    <a:lnTo>
                      <a:pt x="4" y="190"/>
                    </a:lnTo>
                    <a:lnTo>
                      <a:pt x="10" y="204"/>
                    </a:lnTo>
                    <a:lnTo>
                      <a:pt x="16" y="216"/>
                    </a:lnTo>
                    <a:lnTo>
                      <a:pt x="24" y="228"/>
                    </a:lnTo>
                    <a:lnTo>
                      <a:pt x="33" y="240"/>
                    </a:lnTo>
                    <a:lnTo>
                      <a:pt x="44" y="252"/>
                    </a:lnTo>
                    <a:lnTo>
                      <a:pt x="66" y="270"/>
                    </a:lnTo>
                    <a:lnTo>
                      <a:pt x="91" y="284"/>
                    </a:lnTo>
                    <a:lnTo>
                      <a:pt x="103" y="289"/>
                    </a:lnTo>
                    <a:lnTo>
                      <a:pt x="117" y="292"/>
                    </a:lnTo>
                    <a:lnTo>
                      <a:pt x="132" y="294"/>
                    </a:lnTo>
                    <a:lnTo>
                      <a:pt x="148" y="295"/>
                    </a:lnTo>
                    <a:lnTo>
                      <a:pt x="161" y="294"/>
                    </a:lnTo>
                    <a:lnTo>
                      <a:pt x="176" y="292"/>
                    </a:lnTo>
                    <a:lnTo>
                      <a:pt x="190" y="289"/>
                    </a:lnTo>
                    <a:lnTo>
                      <a:pt x="205" y="284"/>
                    </a:lnTo>
                    <a:lnTo>
                      <a:pt x="216" y="277"/>
                    </a:lnTo>
                    <a:lnTo>
                      <a:pt x="228" y="270"/>
                    </a:lnTo>
                    <a:lnTo>
                      <a:pt x="240" y="261"/>
                    </a:lnTo>
                    <a:lnTo>
                      <a:pt x="252" y="252"/>
                    </a:lnTo>
                    <a:lnTo>
                      <a:pt x="261" y="240"/>
                    </a:lnTo>
                    <a:lnTo>
                      <a:pt x="270" y="228"/>
                    </a:lnTo>
                    <a:lnTo>
                      <a:pt x="277" y="216"/>
                    </a:lnTo>
                    <a:lnTo>
                      <a:pt x="284" y="204"/>
                    </a:lnTo>
                    <a:lnTo>
                      <a:pt x="289" y="190"/>
                    </a:lnTo>
                    <a:lnTo>
                      <a:pt x="292" y="176"/>
                    </a:lnTo>
                    <a:lnTo>
                      <a:pt x="294" y="161"/>
                    </a:lnTo>
                    <a:lnTo>
                      <a:pt x="295" y="147"/>
                    </a:lnTo>
                    <a:lnTo>
                      <a:pt x="294" y="132"/>
                    </a:lnTo>
                    <a:lnTo>
                      <a:pt x="292" y="117"/>
                    </a:lnTo>
                    <a:lnTo>
                      <a:pt x="289" y="103"/>
                    </a:lnTo>
                    <a:lnTo>
                      <a:pt x="284" y="91"/>
                    </a:lnTo>
                    <a:lnTo>
                      <a:pt x="270" y="64"/>
                    </a:lnTo>
                    <a:lnTo>
                      <a:pt x="252" y="4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3" name="Freeform 433">
                <a:extLst>
                  <a:ext uri="{FF2B5EF4-FFF2-40B4-BE49-F238E27FC236}">
                    <a16:creationId xmlns:a16="http://schemas.microsoft.com/office/drawing/2014/main" id="{1C9A6E97-1A16-A1CC-A103-8D456D742895}"/>
                  </a:ext>
                </a:extLst>
              </p:cNvPr>
              <p:cNvSpPr>
                <a:spLocks/>
              </p:cNvSpPr>
              <p:nvPr/>
            </p:nvSpPr>
            <p:spPr bwMode="auto">
              <a:xfrm>
                <a:off x="9658351" y="3346450"/>
                <a:ext cx="93663" cy="93662"/>
              </a:xfrm>
              <a:custGeom>
                <a:avLst/>
                <a:gdLst>
                  <a:gd name="T0" fmla="*/ 253 w 296"/>
                  <a:gd name="T1" fmla="*/ 43 h 296"/>
                  <a:gd name="T2" fmla="*/ 240 w 296"/>
                  <a:gd name="T3" fmla="*/ 32 h 296"/>
                  <a:gd name="T4" fmla="*/ 229 w 296"/>
                  <a:gd name="T5" fmla="*/ 24 h 296"/>
                  <a:gd name="T6" fmla="*/ 216 w 296"/>
                  <a:gd name="T7" fmla="*/ 16 h 296"/>
                  <a:gd name="T8" fmla="*/ 205 w 296"/>
                  <a:gd name="T9" fmla="*/ 10 h 296"/>
                  <a:gd name="T10" fmla="*/ 190 w 296"/>
                  <a:gd name="T11" fmla="*/ 5 h 296"/>
                  <a:gd name="T12" fmla="*/ 177 w 296"/>
                  <a:gd name="T13" fmla="*/ 2 h 296"/>
                  <a:gd name="T14" fmla="*/ 162 w 296"/>
                  <a:gd name="T15" fmla="*/ 0 h 296"/>
                  <a:gd name="T16" fmla="*/ 148 w 296"/>
                  <a:gd name="T17" fmla="*/ 0 h 296"/>
                  <a:gd name="T18" fmla="*/ 118 w 296"/>
                  <a:gd name="T19" fmla="*/ 2 h 296"/>
                  <a:gd name="T20" fmla="*/ 91 w 296"/>
                  <a:gd name="T21" fmla="*/ 10 h 296"/>
                  <a:gd name="T22" fmla="*/ 66 w 296"/>
                  <a:gd name="T23" fmla="*/ 24 h 296"/>
                  <a:gd name="T24" fmla="*/ 45 w 296"/>
                  <a:gd name="T25" fmla="*/ 43 h 296"/>
                  <a:gd name="T26" fmla="*/ 24 w 296"/>
                  <a:gd name="T27" fmla="*/ 65 h 296"/>
                  <a:gd name="T28" fmla="*/ 11 w 296"/>
                  <a:gd name="T29" fmla="*/ 91 h 296"/>
                  <a:gd name="T30" fmla="*/ 3 w 296"/>
                  <a:gd name="T31" fmla="*/ 117 h 296"/>
                  <a:gd name="T32" fmla="*/ 0 w 296"/>
                  <a:gd name="T33" fmla="*/ 148 h 296"/>
                  <a:gd name="T34" fmla="*/ 0 w 296"/>
                  <a:gd name="T35" fmla="*/ 162 h 296"/>
                  <a:gd name="T36" fmla="*/ 3 w 296"/>
                  <a:gd name="T37" fmla="*/ 177 h 296"/>
                  <a:gd name="T38" fmla="*/ 5 w 296"/>
                  <a:gd name="T39" fmla="*/ 190 h 296"/>
                  <a:gd name="T40" fmla="*/ 11 w 296"/>
                  <a:gd name="T41" fmla="*/ 205 h 296"/>
                  <a:gd name="T42" fmla="*/ 16 w 296"/>
                  <a:gd name="T43" fmla="*/ 216 h 296"/>
                  <a:gd name="T44" fmla="*/ 24 w 296"/>
                  <a:gd name="T45" fmla="*/ 229 h 296"/>
                  <a:gd name="T46" fmla="*/ 33 w 296"/>
                  <a:gd name="T47" fmla="*/ 240 h 296"/>
                  <a:gd name="T48" fmla="*/ 45 w 296"/>
                  <a:gd name="T49" fmla="*/ 253 h 296"/>
                  <a:gd name="T50" fmla="*/ 66 w 296"/>
                  <a:gd name="T51" fmla="*/ 271 h 296"/>
                  <a:gd name="T52" fmla="*/ 91 w 296"/>
                  <a:gd name="T53" fmla="*/ 285 h 296"/>
                  <a:gd name="T54" fmla="*/ 104 w 296"/>
                  <a:gd name="T55" fmla="*/ 289 h 296"/>
                  <a:gd name="T56" fmla="*/ 118 w 296"/>
                  <a:gd name="T57" fmla="*/ 293 h 296"/>
                  <a:gd name="T58" fmla="*/ 132 w 296"/>
                  <a:gd name="T59" fmla="*/ 295 h 296"/>
                  <a:gd name="T60" fmla="*/ 148 w 296"/>
                  <a:gd name="T61" fmla="*/ 296 h 296"/>
                  <a:gd name="T62" fmla="*/ 162 w 296"/>
                  <a:gd name="T63" fmla="*/ 295 h 296"/>
                  <a:gd name="T64" fmla="*/ 177 w 296"/>
                  <a:gd name="T65" fmla="*/ 293 h 296"/>
                  <a:gd name="T66" fmla="*/ 190 w 296"/>
                  <a:gd name="T67" fmla="*/ 289 h 296"/>
                  <a:gd name="T68" fmla="*/ 205 w 296"/>
                  <a:gd name="T69" fmla="*/ 285 h 296"/>
                  <a:gd name="T70" fmla="*/ 216 w 296"/>
                  <a:gd name="T71" fmla="*/ 278 h 296"/>
                  <a:gd name="T72" fmla="*/ 229 w 296"/>
                  <a:gd name="T73" fmla="*/ 271 h 296"/>
                  <a:gd name="T74" fmla="*/ 240 w 296"/>
                  <a:gd name="T75" fmla="*/ 262 h 296"/>
                  <a:gd name="T76" fmla="*/ 253 w 296"/>
                  <a:gd name="T77" fmla="*/ 253 h 296"/>
                  <a:gd name="T78" fmla="*/ 262 w 296"/>
                  <a:gd name="T79" fmla="*/ 240 h 296"/>
                  <a:gd name="T80" fmla="*/ 271 w 296"/>
                  <a:gd name="T81" fmla="*/ 229 h 296"/>
                  <a:gd name="T82" fmla="*/ 278 w 296"/>
                  <a:gd name="T83" fmla="*/ 216 h 296"/>
                  <a:gd name="T84" fmla="*/ 285 w 296"/>
                  <a:gd name="T85" fmla="*/ 205 h 296"/>
                  <a:gd name="T86" fmla="*/ 289 w 296"/>
                  <a:gd name="T87" fmla="*/ 190 h 296"/>
                  <a:gd name="T88" fmla="*/ 293 w 296"/>
                  <a:gd name="T89" fmla="*/ 177 h 296"/>
                  <a:gd name="T90" fmla="*/ 295 w 296"/>
                  <a:gd name="T91" fmla="*/ 162 h 296"/>
                  <a:gd name="T92" fmla="*/ 296 w 296"/>
                  <a:gd name="T93" fmla="*/ 148 h 296"/>
                  <a:gd name="T94" fmla="*/ 295 w 296"/>
                  <a:gd name="T95" fmla="*/ 132 h 296"/>
                  <a:gd name="T96" fmla="*/ 293 w 296"/>
                  <a:gd name="T97" fmla="*/ 117 h 296"/>
                  <a:gd name="T98" fmla="*/ 289 w 296"/>
                  <a:gd name="T99" fmla="*/ 104 h 296"/>
                  <a:gd name="T100" fmla="*/ 285 w 296"/>
                  <a:gd name="T101" fmla="*/ 91 h 296"/>
                  <a:gd name="T102" fmla="*/ 271 w 296"/>
                  <a:gd name="T103" fmla="*/ 65 h 296"/>
                  <a:gd name="T104" fmla="*/ 253 w 296"/>
                  <a:gd name="T105"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53" y="43"/>
                    </a:moveTo>
                    <a:lnTo>
                      <a:pt x="240" y="32"/>
                    </a:lnTo>
                    <a:lnTo>
                      <a:pt x="229" y="24"/>
                    </a:lnTo>
                    <a:lnTo>
                      <a:pt x="216" y="16"/>
                    </a:lnTo>
                    <a:lnTo>
                      <a:pt x="205" y="10"/>
                    </a:lnTo>
                    <a:lnTo>
                      <a:pt x="190" y="5"/>
                    </a:lnTo>
                    <a:lnTo>
                      <a:pt x="177" y="2"/>
                    </a:lnTo>
                    <a:lnTo>
                      <a:pt x="162" y="0"/>
                    </a:lnTo>
                    <a:lnTo>
                      <a:pt x="148" y="0"/>
                    </a:lnTo>
                    <a:lnTo>
                      <a:pt x="118" y="2"/>
                    </a:lnTo>
                    <a:lnTo>
                      <a:pt x="91" y="10"/>
                    </a:lnTo>
                    <a:lnTo>
                      <a:pt x="66" y="24"/>
                    </a:lnTo>
                    <a:lnTo>
                      <a:pt x="45" y="43"/>
                    </a:lnTo>
                    <a:lnTo>
                      <a:pt x="24" y="65"/>
                    </a:lnTo>
                    <a:lnTo>
                      <a:pt x="11" y="91"/>
                    </a:lnTo>
                    <a:lnTo>
                      <a:pt x="3" y="117"/>
                    </a:lnTo>
                    <a:lnTo>
                      <a:pt x="0" y="148"/>
                    </a:lnTo>
                    <a:lnTo>
                      <a:pt x="0" y="162"/>
                    </a:lnTo>
                    <a:lnTo>
                      <a:pt x="3" y="177"/>
                    </a:lnTo>
                    <a:lnTo>
                      <a:pt x="5" y="190"/>
                    </a:lnTo>
                    <a:lnTo>
                      <a:pt x="11" y="205"/>
                    </a:lnTo>
                    <a:lnTo>
                      <a:pt x="16" y="216"/>
                    </a:lnTo>
                    <a:lnTo>
                      <a:pt x="24" y="229"/>
                    </a:lnTo>
                    <a:lnTo>
                      <a:pt x="33" y="240"/>
                    </a:lnTo>
                    <a:lnTo>
                      <a:pt x="45" y="253"/>
                    </a:lnTo>
                    <a:lnTo>
                      <a:pt x="66" y="271"/>
                    </a:lnTo>
                    <a:lnTo>
                      <a:pt x="91" y="285"/>
                    </a:lnTo>
                    <a:lnTo>
                      <a:pt x="104" y="289"/>
                    </a:lnTo>
                    <a:lnTo>
                      <a:pt x="118" y="293"/>
                    </a:lnTo>
                    <a:lnTo>
                      <a:pt x="132" y="295"/>
                    </a:lnTo>
                    <a:lnTo>
                      <a:pt x="148" y="296"/>
                    </a:lnTo>
                    <a:lnTo>
                      <a:pt x="162" y="295"/>
                    </a:lnTo>
                    <a:lnTo>
                      <a:pt x="177" y="293"/>
                    </a:lnTo>
                    <a:lnTo>
                      <a:pt x="190" y="289"/>
                    </a:lnTo>
                    <a:lnTo>
                      <a:pt x="205" y="285"/>
                    </a:lnTo>
                    <a:lnTo>
                      <a:pt x="216" y="278"/>
                    </a:lnTo>
                    <a:lnTo>
                      <a:pt x="229" y="271"/>
                    </a:lnTo>
                    <a:lnTo>
                      <a:pt x="240" y="262"/>
                    </a:lnTo>
                    <a:lnTo>
                      <a:pt x="253" y="253"/>
                    </a:lnTo>
                    <a:lnTo>
                      <a:pt x="262" y="240"/>
                    </a:lnTo>
                    <a:lnTo>
                      <a:pt x="271" y="229"/>
                    </a:lnTo>
                    <a:lnTo>
                      <a:pt x="278" y="216"/>
                    </a:lnTo>
                    <a:lnTo>
                      <a:pt x="285" y="205"/>
                    </a:lnTo>
                    <a:lnTo>
                      <a:pt x="289" y="190"/>
                    </a:lnTo>
                    <a:lnTo>
                      <a:pt x="293" y="177"/>
                    </a:lnTo>
                    <a:lnTo>
                      <a:pt x="295" y="162"/>
                    </a:lnTo>
                    <a:lnTo>
                      <a:pt x="296" y="148"/>
                    </a:lnTo>
                    <a:lnTo>
                      <a:pt x="295" y="132"/>
                    </a:lnTo>
                    <a:lnTo>
                      <a:pt x="293" y="117"/>
                    </a:lnTo>
                    <a:lnTo>
                      <a:pt x="289" y="104"/>
                    </a:lnTo>
                    <a:lnTo>
                      <a:pt x="285" y="91"/>
                    </a:lnTo>
                    <a:lnTo>
                      <a:pt x="271" y="65"/>
                    </a:lnTo>
                    <a:lnTo>
                      <a:pt x="253" y="4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4" name="Freeform 434">
                <a:extLst>
                  <a:ext uri="{FF2B5EF4-FFF2-40B4-BE49-F238E27FC236}">
                    <a16:creationId xmlns:a16="http://schemas.microsoft.com/office/drawing/2014/main" id="{D4B910E1-77DA-44AA-D548-F51A0F59AF62}"/>
                  </a:ext>
                </a:extLst>
              </p:cNvPr>
              <p:cNvSpPr>
                <a:spLocks/>
              </p:cNvSpPr>
              <p:nvPr/>
            </p:nvSpPr>
            <p:spPr bwMode="auto">
              <a:xfrm>
                <a:off x="9907588" y="3346450"/>
                <a:ext cx="93663" cy="93662"/>
              </a:xfrm>
              <a:custGeom>
                <a:avLst/>
                <a:gdLst>
                  <a:gd name="T0" fmla="*/ 252 w 296"/>
                  <a:gd name="T1" fmla="*/ 43 h 296"/>
                  <a:gd name="T2" fmla="*/ 240 w 296"/>
                  <a:gd name="T3" fmla="*/ 32 h 296"/>
                  <a:gd name="T4" fmla="*/ 229 w 296"/>
                  <a:gd name="T5" fmla="*/ 24 h 296"/>
                  <a:gd name="T6" fmla="*/ 216 w 296"/>
                  <a:gd name="T7" fmla="*/ 16 h 296"/>
                  <a:gd name="T8" fmla="*/ 205 w 296"/>
                  <a:gd name="T9" fmla="*/ 10 h 296"/>
                  <a:gd name="T10" fmla="*/ 190 w 296"/>
                  <a:gd name="T11" fmla="*/ 5 h 296"/>
                  <a:gd name="T12" fmla="*/ 176 w 296"/>
                  <a:gd name="T13" fmla="*/ 2 h 296"/>
                  <a:gd name="T14" fmla="*/ 161 w 296"/>
                  <a:gd name="T15" fmla="*/ 0 h 296"/>
                  <a:gd name="T16" fmla="*/ 148 w 296"/>
                  <a:gd name="T17" fmla="*/ 0 h 296"/>
                  <a:gd name="T18" fmla="*/ 117 w 296"/>
                  <a:gd name="T19" fmla="*/ 2 h 296"/>
                  <a:gd name="T20" fmla="*/ 91 w 296"/>
                  <a:gd name="T21" fmla="*/ 10 h 296"/>
                  <a:gd name="T22" fmla="*/ 66 w 296"/>
                  <a:gd name="T23" fmla="*/ 24 h 296"/>
                  <a:gd name="T24" fmla="*/ 44 w 296"/>
                  <a:gd name="T25" fmla="*/ 43 h 296"/>
                  <a:gd name="T26" fmla="*/ 24 w 296"/>
                  <a:gd name="T27" fmla="*/ 65 h 296"/>
                  <a:gd name="T28" fmla="*/ 10 w 296"/>
                  <a:gd name="T29" fmla="*/ 91 h 296"/>
                  <a:gd name="T30" fmla="*/ 2 w 296"/>
                  <a:gd name="T31" fmla="*/ 117 h 296"/>
                  <a:gd name="T32" fmla="*/ 0 w 296"/>
                  <a:gd name="T33" fmla="*/ 148 h 296"/>
                  <a:gd name="T34" fmla="*/ 0 w 296"/>
                  <a:gd name="T35" fmla="*/ 162 h 296"/>
                  <a:gd name="T36" fmla="*/ 2 w 296"/>
                  <a:gd name="T37" fmla="*/ 177 h 296"/>
                  <a:gd name="T38" fmla="*/ 5 w 296"/>
                  <a:gd name="T39" fmla="*/ 190 h 296"/>
                  <a:gd name="T40" fmla="*/ 10 w 296"/>
                  <a:gd name="T41" fmla="*/ 205 h 296"/>
                  <a:gd name="T42" fmla="*/ 16 w 296"/>
                  <a:gd name="T43" fmla="*/ 216 h 296"/>
                  <a:gd name="T44" fmla="*/ 24 w 296"/>
                  <a:gd name="T45" fmla="*/ 229 h 296"/>
                  <a:gd name="T46" fmla="*/ 33 w 296"/>
                  <a:gd name="T47" fmla="*/ 240 h 296"/>
                  <a:gd name="T48" fmla="*/ 44 w 296"/>
                  <a:gd name="T49" fmla="*/ 253 h 296"/>
                  <a:gd name="T50" fmla="*/ 66 w 296"/>
                  <a:gd name="T51" fmla="*/ 271 h 296"/>
                  <a:gd name="T52" fmla="*/ 91 w 296"/>
                  <a:gd name="T53" fmla="*/ 285 h 296"/>
                  <a:gd name="T54" fmla="*/ 103 w 296"/>
                  <a:gd name="T55" fmla="*/ 289 h 296"/>
                  <a:gd name="T56" fmla="*/ 117 w 296"/>
                  <a:gd name="T57" fmla="*/ 293 h 296"/>
                  <a:gd name="T58" fmla="*/ 132 w 296"/>
                  <a:gd name="T59" fmla="*/ 295 h 296"/>
                  <a:gd name="T60" fmla="*/ 148 w 296"/>
                  <a:gd name="T61" fmla="*/ 296 h 296"/>
                  <a:gd name="T62" fmla="*/ 161 w 296"/>
                  <a:gd name="T63" fmla="*/ 295 h 296"/>
                  <a:gd name="T64" fmla="*/ 176 w 296"/>
                  <a:gd name="T65" fmla="*/ 293 h 296"/>
                  <a:gd name="T66" fmla="*/ 190 w 296"/>
                  <a:gd name="T67" fmla="*/ 289 h 296"/>
                  <a:gd name="T68" fmla="*/ 205 w 296"/>
                  <a:gd name="T69" fmla="*/ 285 h 296"/>
                  <a:gd name="T70" fmla="*/ 216 w 296"/>
                  <a:gd name="T71" fmla="*/ 278 h 296"/>
                  <a:gd name="T72" fmla="*/ 229 w 296"/>
                  <a:gd name="T73" fmla="*/ 271 h 296"/>
                  <a:gd name="T74" fmla="*/ 240 w 296"/>
                  <a:gd name="T75" fmla="*/ 262 h 296"/>
                  <a:gd name="T76" fmla="*/ 252 w 296"/>
                  <a:gd name="T77" fmla="*/ 253 h 296"/>
                  <a:gd name="T78" fmla="*/ 262 w 296"/>
                  <a:gd name="T79" fmla="*/ 240 h 296"/>
                  <a:gd name="T80" fmla="*/ 271 w 296"/>
                  <a:gd name="T81" fmla="*/ 229 h 296"/>
                  <a:gd name="T82" fmla="*/ 277 w 296"/>
                  <a:gd name="T83" fmla="*/ 216 h 296"/>
                  <a:gd name="T84" fmla="*/ 284 w 296"/>
                  <a:gd name="T85" fmla="*/ 205 h 296"/>
                  <a:gd name="T86" fmla="*/ 289 w 296"/>
                  <a:gd name="T87" fmla="*/ 190 h 296"/>
                  <a:gd name="T88" fmla="*/ 292 w 296"/>
                  <a:gd name="T89" fmla="*/ 177 h 296"/>
                  <a:gd name="T90" fmla="*/ 294 w 296"/>
                  <a:gd name="T91" fmla="*/ 162 h 296"/>
                  <a:gd name="T92" fmla="*/ 296 w 296"/>
                  <a:gd name="T93" fmla="*/ 148 h 296"/>
                  <a:gd name="T94" fmla="*/ 294 w 296"/>
                  <a:gd name="T95" fmla="*/ 132 h 296"/>
                  <a:gd name="T96" fmla="*/ 292 w 296"/>
                  <a:gd name="T97" fmla="*/ 117 h 296"/>
                  <a:gd name="T98" fmla="*/ 289 w 296"/>
                  <a:gd name="T99" fmla="*/ 104 h 296"/>
                  <a:gd name="T100" fmla="*/ 284 w 296"/>
                  <a:gd name="T101" fmla="*/ 91 h 296"/>
                  <a:gd name="T102" fmla="*/ 271 w 296"/>
                  <a:gd name="T103" fmla="*/ 65 h 296"/>
                  <a:gd name="T104" fmla="*/ 252 w 296"/>
                  <a:gd name="T105"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52" y="43"/>
                    </a:moveTo>
                    <a:lnTo>
                      <a:pt x="240" y="32"/>
                    </a:lnTo>
                    <a:lnTo>
                      <a:pt x="229" y="24"/>
                    </a:lnTo>
                    <a:lnTo>
                      <a:pt x="216" y="16"/>
                    </a:lnTo>
                    <a:lnTo>
                      <a:pt x="205" y="10"/>
                    </a:lnTo>
                    <a:lnTo>
                      <a:pt x="190" y="5"/>
                    </a:lnTo>
                    <a:lnTo>
                      <a:pt x="176" y="2"/>
                    </a:lnTo>
                    <a:lnTo>
                      <a:pt x="161" y="0"/>
                    </a:lnTo>
                    <a:lnTo>
                      <a:pt x="148" y="0"/>
                    </a:lnTo>
                    <a:lnTo>
                      <a:pt x="117" y="2"/>
                    </a:lnTo>
                    <a:lnTo>
                      <a:pt x="91" y="10"/>
                    </a:lnTo>
                    <a:lnTo>
                      <a:pt x="66" y="24"/>
                    </a:lnTo>
                    <a:lnTo>
                      <a:pt x="44" y="43"/>
                    </a:lnTo>
                    <a:lnTo>
                      <a:pt x="24" y="65"/>
                    </a:lnTo>
                    <a:lnTo>
                      <a:pt x="10" y="91"/>
                    </a:lnTo>
                    <a:lnTo>
                      <a:pt x="2" y="117"/>
                    </a:lnTo>
                    <a:lnTo>
                      <a:pt x="0" y="148"/>
                    </a:lnTo>
                    <a:lnTo>
                      <a:pt x="0" y="162"/>
                    </a:lnTo>
                    <a:lnTo>
                      <a:pt x="2" y="177"/>
                    </a:lnTo>
                    <a:lnTo>
                      <a:pt x="5" y="190"/>
                    </a:lnTo>
                    <a:lnTo>
                      <a:pt x="10" y="205"/>
                    </a:lnTo>
                    <a:lnTo>
                      <a:pt x="16" y="216"/>
                    </a:lnTo>
                    <a:lnTo>
                      <a:pt x="24" y="229"/>
                    </a:lnTo>
                    <a:lnTo>
                      <a:pt x="33" y="240"/>
                    </a:lnTo>
                    <a:lnTo>
                      <a:pt x="44" y="253"/>
                    </a:lnTo>
                    <a:lnTo>
                      <a:pt x="66" y="271"/>
                    </a:lnTo>
                    <a:lnTo>
                      <a:pt x="91" y="285"/>
                    </a:lnTo>
                    <a:lnTo>
                      <a:pt x="103" y="289"/>
                    </a:lnTo>
                    <a:lnTo>
                      <a:pt x="117" y="293"/>
                    </a:lnTo>
                    <a:lnTo>
                      <a:pt x="132" y="295"/>
                    </a:lnTo>
                    <a:lnTo>
                      <a:pt x="148" y="296"/>
                    </a:lnTo>
                    <a:lnTo>
                      <a:pt x="161" y="295"/>
                    </a:lnTo>
                    <a:lnTo>
                      <a:pt x="176" y="293"/>
                    </a:lnTo>
                    <a:lnTo>
                      <a:pt x="190" y="289"/>
                    </a:lnTo>
                    <a:lnTo>
                      <a:pt x="205" y="285"/>
                    </a:lnTo>
                    <a:lnTo>
                      <a:pt x="216" y="278"/>
                    </a:lnTo>
                    <a:lnTo>
                      <a:pt x="229" y="271"/>
                    </a:lnTo>
                    <a:lnTo>
                      <a:pt x="240" y="262"/>
                    </a:lnTo>
                    <a:lnTo>
                      <a:pt x="252" y="253"/>
                    </a:lnTo>
                    <a:lnTo>
                      <a:pt x="262" y="240"/>
                    </a:lnTo>
                    <a:lnTo>
                      <a:pt x="271" y="229"/>
                    </a:lnTo>
                    <a:lnTo>
                      <a:pt x="277" y="216"/>
                    </a:lnTo>
                    <a:lnTo>
                      <a:pt x="284" y="205"/>
                    </a:lnTo>
                    <a:lnTo>
                      <a:pt x="289" y="190"/>
                    </a:lnTo>
                    <a:lnTo>
                      <a:pt x="292" y="177"/>
                    </a:lnTo>
                    <a:lnTo>
                      <a:pt x="294" y="162"/>
                    </a:lnTo>
                    <a:lnTo>
                      <a:pt x="296" y="148"/>
                    </a:lnTo>
                    <a:lnTo>
                      <a:pt x="294" y="132"/>
                    </a:lnTo>
                    <a:lnTo>
                      <a:pt x="292" y="117"/>
                    </a:lnTo>
                    <a:lnTo>
                      <a:pt x="289" y="104"/>
                    </a:lnTo>
                    <a:lnTo>
                      <a:pt x="284" y="91"/>
                    </a:lnTo>
                    <a:lnTo>
                      <a:pt x="271" y="65"/>
                    </a:lnTo>
                    <a:lnTo>
                      <a:pt x="252" y="4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5" name="Freeform 435">
                <a:extLst>
                  <a:ext uri="{FF2B5EF4-FFF2-40B4-BE49-F238E27FC236}">
                    <a16:creationId xmlns:a16="http://schemas.microsoft.com/office/drawing/2014/main" id="{0F0A6813-08E5-8E54-DD13-714654DCC970}"/>
                  </a:ext>
                </a:extLst>
              </p:cNvPr>
              <p:cNvSpPr>
                <a:spLocks/>
              </p:cNvSpPr>
              <p:nvPr/>
            </p:nvSpPr>
            <p:spPr bwMode="auto">
              <a:xfrm>
                <a:off x="10140951" y="3370263"/>
                <a:ext cx="93663" cy="95250"/>
              </a:xfrm>
              <a:custGeom>
                <a:avLst/>
                <a:gdLst>
                  <a:gd name="T0" fmla="*/ 252 w 295"/>
                  <a:gd name="T1" fmla="*/ 43 h 296"/>
                  <a:gd name="T2" fmla="*/ 240 w 295"/>
                  <a:gd name="T3" fmla="*/ 32 h 296"/>
                  <a:gd name="T4" fmla="*/ 228 w 295"/>
                  <a:gd name="T5" fmla="*/ 24 h 296"/>
                  <a:gd name="T6" fmla="*/ 216 w 295"/>
                  <a:gd name="T7" fmla="*/ 16 h 296"/>
                  <a:gd name="T8" fmla="*/ 204 w 295"/>
                  <a:gd name="T9" fmla="*/ 10 h 296"/>
                  <a:gd name="T10" fmla="*/ 190 w 295"/>
                  <a:gd name="T11" fmla="*/ 4 h 296"/>
                  <a:gd name="T12" fmla="*/ 176 w 295"/>
                  <a:gd name="T13" fmla="*/ 2 h 296"/>
                  <a:gd name="T14" fmla="*/ 161 w 295"/>
                  <a:gd name="T15" fmla="*/ 0 h 296"/>
                  <a:gd name="T16" fmla="*/ 148 w 295"/>
                  <a:gd name="T17" fmla="*/ 0 h 296"/>
                  <a:gd name="T18" fmla="*/ 117 w 295"/>
                  <a:gd name="T19" fmla="*/ 2 h 296"/>
                  <a:gd name="T20" fmla="*/ 91 w 295"/>
                  <a:gd name="T21" fmla="*/ 10 h 296"/>
                  <a:gd name="T22" fmla="*/ 66 w 295"/>
                  <a:gd name="T23" fmla="*/ 24 h 296"/>
                  <a:gd name="T24" fmla="*/ 44 w 295"/>
                  <a:gd name="T25" fmla="*/ 43 h 296"/>
                  <a:gd name="T26" fmla="*/ 24 w 295"/>
                  <a:gd name="T27" fmla="*/ 65 h 296"/>
                  <a:gd name="T28" fmla="*/ 10 w 295"/>
                  <a:gd name="T29" fmla="*/ 91 h 296"/>
                  <a:gd name="T30" fmla="*/ 2 w 295"/>
                  <a:gd name="T31" fmla="*/ 117 h 296"/>
                  <a:gd name="T32" fmla="*/ 0 w 295"/>
                  <a:gd name="T33" fmla="*/ 148 h 296"/>
                  <a:gd name="T34" fmla="*/ 0 w 295"/>
                  <a:gd name="T35" fmla="*/ 161 h 296"/>
                  <a:gd name="T36" fmla="*/ 2 w 295"/>
                  <a:gd name="T37" fmla="*/ 176 h 296"/>
                  <a:gd name="T38" fmla="*/ 4 w 295"/>
                  <a:gd name="T39" fmla="*/ 190 h 296"/>
                  <a:gd name="T40" fmla="*/ 10 w 295"/>
                  <a:gd name="T41" fmla="*/ 205 h 296"/>
                  <a:gd name="T42" fmla="*/ 16 w 295"/>
                  <a:gd name="T43" fmla="*/ 216 h 296"/>
                  <a:gd name="T44" fmla="*/ 24 w 295"/>
                  <a:gd name="T45" fmla="*/ 228 h 296"/>
                  <a:gd name="T46" fmla="*/ 33 w 295"/>
                  <a:gd name="T47" fmla="*/ 240 h 296"/>
                  <a:gd name="T48" fmla="*/ 44 w 295"/>
                  <a:gd name="T49" fmla="*/ 252 h 296"/>
                  <a:gd name="T50" fmla="*/ 66 w 295"/>
                  <a:gd name="T51" fmla="*/ 271 h 296"/>
                  <a:gd name="T52" fmla="*/ 91 w 295"/>
                  <a:gd name="T53" fmla="*/ 284 h 296"/>
                  <a:gd name="T54" fmla="*/ 103 w 295"/>
                  <a:gd name="T55" fmla="*/ 289 h 296"/>
                  <a:gd name="T56" fmla="*/ 117 w 295"/>
                  <a:gd name="T57" fmla="*/ 292 h 296"/>
                  <a:gd name="T58" fmla="*/ 132 w 295"/>
                  <a:gd name="T59" fmla="*/ 294 h 296"/>
                  <a:gd name="T60" fmla="*/ 148 w 295"/>
                  <a:gd name="T61" fmla="*/ 296 h 296"/>
                  <a:gd name="T62" fmla="*/ 161 w 295"/>
                  <a:gd name="T63" fmla="*/ 294 h 296"/>
                  <a:gd name="T64" fmla="*/ 176 w 295"/>
                  <a:gd name="T65" fmla="*/ 292 h 296"/>
                  <a:gd name="T66" fmla="*/ 190 w 295"/>
                  <a:gd name="T67" fmla="*/ 289 h 296"/>
                  <a:gd name="T68" fmla="*/ 204 w 295"/>
                  <a:gd name="T69" fmla="*/ 284 h 296"/>
                  <a:gd name="T70" fmla="*/ 216 w 295"/>
                  <a:gd name="T71" fmla="*/ 277 h 296"/>
                  <a:gd name="T72" fmla="*/ 228 w 295"/>
                  <a:gd name="T73" fmla="*/ 271 h 296"/>
                  <a:gd name="T74" fmla="*/ 240 w 295"/>
                  <a:gd name="T75" fmla="*/ 261 h 296"/>
                  <a:gd name="T76" fmla="*/ 252 w 295"/>
                  <a:gd name="T77" fmla="*/ 252 h 296"/>
                  <a:gd name="T78" fmla="*/ 261 w 295"/>
                  <a:gd name="T79" fmla="*/ 240 h 296"/>
                  <a:gd name="T80" fmla="*/ 270 w 295"/>
                  <a:gd name="T81" fmla="*/ 228 h 296"/>
                  <a:gd name="T82" fmla="*/ 277 w 295"/>
                  <a:gd name="T83" fmla="*/ 216 h 296"/>
                  <a:gd name="T84" fmla="*/ 284 w 295"/>
                  <a:gd name="T85" fmla="*/ 205 h 296"/>
                  <a:gd name="T86" fmla="*/ 289 w 295"/>
                  <a:gd name="T87" fmla="*/ 190 h 296"/>
                  <a:gd name="T88" fmla="*/ 292 w 295"/>
                  <a:gd name="T89" fmla="*/ 176 h 296"/>
                  <a:gd name="T90" fmla="*/ 294 w 295"/>
                  <a:gd name="T91" fmla="*/ 161 h 296"/>
                  <a:gd name="T92" fmla="*/ 295 w 295"/>
                  <a:gd name="T93" fmla="*/ 148 h 296"/>
                  <a:gd name="T94" fmla="*/ 294 w 295"/>
                  <a:gd name="T95" fmla="*/ 132 h 296"/>
                  <a:gd name="T96" fmla="*/ 292 w 295"/>
                  <a:gd name="T97" fmla="*/ 117 h 296"/>
                  <a:gd name="T98" fmla="*/ 289 w 295"/>
                  <a:gd name="T99" fmla="*/ 103 h 296"/>
                  <a:gd name="T100" fmla="*/ 284 w 295"/>
                  <a:gd name="T101" fmla="*/ 91 h 296"/>
                  <a:gd name="T102" fmla="*/ 270 w 295"/>
                  <a:gd name="T103" fmla="*/ 65 h 296"/>
                  <a:gd name="T104" fmla="*/ 252 w 295"/>
                  <a:gd name="T105"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52" y="43"/>
                    </a:moveTo>
                    <a:lnTo>
                      <a:pt x="240" y="32"/>
                    </a:lnTo>
                    <a:lnTo>
                      <a:pt x="228" y="24"/>
                    </a:lnTo>
                    <a:lnTo>
                      <a:pt x="216" y="16"/>
                    </a:lnTo>
                    <a:lnTo>
                      <a:pt x="204" y="10"/>
                    </a:lnTo>
                    <a:lnTo>
                      <a:pt x="190" y="4"/>
                    </a:lnTo>
                    <a:lnTo>
                      <a:pt x="176" y="2"/>
                    </a:lnTo>
                    <a:lnTo>
                      <a:pt x="161" y="0"/>
                    </a:lnTo>
                    <a:lnTo>
                      <a:pt x="148" y="0"/>
                    </a:lnTo>
                    <a:lnTo>
                      <a:pt x="117" y="2"/>
                    </a:lnTo>
                    <a:lnTo>
                      <a:pt x="91" y="10"/>
                    </a:lnTo>
                    <a:lnTo>
                      <a:pt x="66" y="24"/>
                    </a:lnTo>
                    <a:lnTo>
                      <a:pt x="44" y="43"/>
                    </a:lnTo>
                    <a:lnTo>
                      <a:pt x="24" y="65"/>
                    </a:lnTo>
                    <a:lnTo>
                      <a:pt x="10" y="91"/>
                    </a:lnTo>
                    <a:lnTo>
                      <a:pt x="2" y="117"/>
                    </a:lnTo>
                    <a:lnTo>
                      <a:pt x="0" y="148"/>
                    </a:lnTo>
                    <a:lnTo>
                      <a:pt x="0" y="161"/>
                    </a:lnTo>
                    <a:lnTo>
                      <a:pt x="2" y="176"/>
                    </a:lnTo>
                    <a:lnTo>
                      <a:pt x="4" y="190"/>
                    </a:lnTo>
                    <a:lnTo>
                      <a:pt x="10" y="205"/>
                    </a:lnTo>
                    <a:lnTo>
                      <a:pt x="16" y="216"/>
                    </a:lnTo>
                    <a:lnTo>
                      <a:pt x="24" y="228"/>
                    </a:lnTo>
                    <a:lnTo>
                      <a:pt x="33" y="240"/>
                    </a:lnTo>
                    <a:lnTo>
                      <a:pt x="44" y="252"/>
                    </a:lnTo>
                    <a:lnTo>
                      <a:pt x="66" y="271"/>
                    </a:lnTo>
                    <a:lnTo>
                      <a:pt x="91" y="284"/>
                    </a:lnTo>
                    <a:lnTo>
                      <a:pt x="103" y="289"/>
                    </a:lnTo>
                    <a:lnTo>
                      <a:pt x="117" y="292"/>
                    </a:lnTo>
                    <a:lnTo>
                      <a:pt x="132" y="294"/>
                    </a:lnTo>
                    <a:lnTo>
                      <a:pt x="148" y="296"/>
                    </a:lnTo>
                    <a:lnTo>
                      <a:pt x="161" y="294"/>
                    </a:lnTo>
                    <a:lnTo>
                      <a:pt x="176" y="292"/>
                    </a:lnTo>
                    <a:lnTo>
                      <a:pt x="190" y="289"/>
                    </a:lnTo>
                    <a:lnTo>
                      <a:pt x="204" y="284"/>
                    </a:lnTo>
                    <a:lnTo>
                      <a:pt x="216" y="277"/>
                    </a:lnTo>
                    <a:lnTo>
                      <a:pt x="228" y="271"/>
                    </a:lnTo>
                    <a:lnTo>
                      <a:pt x="240" y="261"/>
                    </a:lnTo>
                    <a:lnTo>
                      <a:pt x="252" y="252"/>
                    </a:lnTo>
                    <a:lnTo>
                      <a:pt x="261" y="240"/>
                    </a:lnTo>
                    <a:lnTo>
                      <a:pt x="270" y="228"/>
                    </a:lnTo>
                    <a:lnTo>
                      <a:pt x="277" y="216"/>
                    </a:lnTo>
                    <a:lnTo>
                      <a:pt x="284" y="205"/>
                    </a:lnTo>
                    <a:lnTo>
                      <a:pt x="289" y="190"/>
                    </a:lnTo>
                    <a:lnTo>
                      <a:pt x="292" y="176"/>
                    </a:lnTo>
                    <a:lnTo>
                      <a:pt x="294" y="161"/>
                    </a:lnTo>
                    <a:lnTo>
                      <a:pt x="295" y="148"/>
                    </a:lnTo>
                    <a:lnTo>
                      <a:pt x="294" y="132"/>
                    </a:lnTo>
                    <a:lnTo>
                      <a:pt x="292" y="117"/>
                    </a:lnTo>
                    <a:lnTo>
                      <a:pt x="289" y="103"/>
                    </a:lnTo>
                    <a:lnTo>
                      <a:pt x="284" y="91"/>
                    </a:lnTo>
                    <a:lnTo>
                      <a:pt x="270" y="65"/>
                    </a:lnTo>
                    <a:lnTo>
                      <a:pt x="252" y="4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6" name="Freeform 436">
                <a:extLst>
                  <a:ext uri="{FF2B5EF4-FFF2-40B4-BE49-F238E27FC236}">
                    <a16:creationId xmlns:a16="http://schemas.microsoft.com/office/drawing/2014/main" id="{7F7C3B98-88AF-07A9-E4C8-F3E0B807CC1E}"/>
                  </a:ext>
                </a:extLst>
              </p:cNvPr>
              <p:cNvSpPr>
                <a:spLocks/>
              </p:cNvSpPr>
              <p:nvPr/>
            </p:nvSpPr>
            <p:spPr bwMode="auto">
              <a:xfrm>
                <a:off x="10377488" y="3351213"/>
                <a:ext cx="93663" cy="93662"/>
              </a:xfrm>
              <a:custGeom>
                <a:avLst/>
                <a:gdLst>
                  <a:gd name="T0" fmla="*/ 252 w 295"/>
                  <a:gd name="T1" fmla="*/ 43 h 296"/>
                  <a:gd name="T2" fmla="*/ 240 w 295"/>
                  <a:gd name="T3" fmla="*/ 32 h 296"/>
                  <a:gd name="T4" fmla="*/ 228 w 295"/>
                  <a:gd name="T5" fmla="*/ 24 h 296"/>
                  <a:gd name="T6" fmla="*/ 216 w 295"/>
                  <a:gd name="T7" fmla="*/ 16 h 296"/>
                  <a:gd name="T8" fmla="*/ 204 w 295"/>
                  <a:gd name="T9" fmla="*/ 10 h 296"/>
                  <a:gd name="T10" fmla="*/ 190 w 295"/>
                  <a:gd name="T11" fmla="*/ 5 h 296"/>
                  <a:gd name="T12" fmla="*/ 176 w 295"/>
                  <a:gd name="T13" fmla="*/ 2 h 296"/>
                  <a:gd name="T14" fmla="*/ 161 w 295"/>
                  <a:gd name="T15" fmla="*/ 0 h 296"/>
                  <a:gd name="T16" fmla="*/ 147 w 295"/>
                  <a:gd name="T17" fmla="*/ 0 h 296"/>
                  <a:gd name="T18" fmla="*/ 117 w 295"/>
                  <a:gd name="T19" fmla="*/ 2 h 296"/>
                  <a:gd name="T20" fmla="*/ 91 w 295"/>
                  <a:gd name="T21" fmla="*/ 10 h 296"/>
                  <a:gd name="T22" fmla="*/ 66 w 295"/>
                  <a:gd name="T23" fmla="*/ 24 h 296"/>
                  <a:gd name="T24" fmla="*/ 44 w 295"/>
                  <a:gd name="T25" fmla="*/ 43 h 296"/>
                  <a:gd name="T26" fmla="*/ 23 w 295"/>
                  <a:gd name="T27" fmla="*/ 65 h 296"/>
                  <a:gd name="T28" fmla="*/ 10 w 295"/>
                  <a:gd name="T29" fmla="*/ 91 h 296"/>
                  <a:gd name="T30" fmla="*/ 2 w 295"/>
                  <a:gd name="T31" fmla="*/ 117 h 296"/>
                  <a:gd name="T32" fmla="*/ 0 w 295"/>
                  <a:gd name="T33" fmla="*/ 148 h 296"/>
                  <a:gd name="T34" fmla="*/ 0 w 295"/>
                  <a:gd name="T35" fmla="*/ 162 h 296"/>
                  <a:gd name="T36" fmla="*/ 2 w 295"/>
                  <a:gd name="T37" fmla="*/ 176 h 296"/>
                  <a:gd name="T38" fmla="*/ 4 w 295"/>
                  <a:gd name="T39" fmla="*/ 190 h 296"/>
                  <a:gd name="T40" fmla="*/ 10 w 295"/>
                  <a:gd name="T41" fmla="*/ 205 h 296"/>
                  <a:gd name="T42" fmla="*/ 16 w 295"/>
                  <a:gd name="T43" fmla="*/ 216 h 296"/>
                  <a:gd name="T44" fmla="*/ 23 w 295"/>
                  <a:gd name="T45" fmla="*/ 229 h 296"/>
                  <a:gd name="T46" fmla="*/ 33 w 295"/>
                  <a:gd name="T47" fmla="*/ 240 h 296"/>
                  <a:gd name="T48" fmla="*/ 44 w 295"/>
                  <a:gd name="T49" fmla="*/ 253 h 296"/>
                  <a:gd name="T50" fmla="*/ 66 w 295"/>
                  <a:gd name="T51" fmla="*/ 271 h 296"/>
                  <a:gd name="T52" fmla="*/ 91 w 295"/>
                  <a:gd name="T53" fmla="*/ 285 h 296"/>
                  <a:gd name="T54" fmla="*/ 103 w 295"/>
                  <a:gd name="T55" fmla="*/ 289 h 296"/>
                  <a:gd name="T56" fmla="*/ 117 w 295"/>
                  <a:gd name="T57" fmla="*/ 293 h 296"/>
                  <a:gd name="T58" fmla="*/ 132 w 295"/>
                  <a:gd name="T59" fmla="*/ 295 h 296"/>
                  <a:gd name="T60" fmla="*/ 147 w 295"/>
                  <a:gd name="T61" fmla="*/ 296 h 296"/>
                  <a:gd name="T62" fmla="*/ 161 w 295"/>
                  <a:gd name="T63" fmla="*/ 295 h 296"/>
                  <a:gd name="T64" fmla="*/ 176 w 295"/>
                  <a:gd name="T65" fmla="*/ 293 h 296"/>
                  <a:gd name="T66" fmla="*/ 190 w 295"/>
                  <a:gd name="T67" fmla="*/ 289 h 296"/>
                  <a:gd name="T68" fmla="*/ 204 w 295"/>
                  <a:gd name="T69" fmla="*/ 285 h 296"/>
                  <a:gd name="T70" fmla="*/ 216 w 295"/>
                  <a:gd name="T71" fmla="*/ 278 h 296"/>
                  <a:gd name="T72" fmla="*/ 228 w 295"/>
                  <a:gd name="T73" fmla="*/ 271 h 296"/>
                  <a:gd name="T74" fmla="*/ 240 w 295"/>
                  <a:gd name="T75" fmla="*/ 262 h 296"/>
                  <a:gd name="T76" fmla="*/ 252 w 295"/>
                  <a:gd name="T77" fmla="*/ 253 h 296"/>
                  <a:gd name="T78" fmla="*/ 261 w 295"/>
                  <a:gd name="T79" fmla="*/ 240 h 296"/>
                  <a:gd name="T80" fmla="*/ 270 w 295"/>
                  <a:gd name="T81" fmla="*/ 229 h 296"/>
                  <a:gd name="T82" fmla="*/ 277 w 295"/>
                  <a:gd name="T83" fmla="*/ 216 h 296"/>
                  <a:gd name="T84" fmla="*/ 284 w 295"/>
                  <a:gd name="T85" fmla="*/ 205 h 296"/>
                  <a:gd name="T86" fmla="*/ 288 w 295"/>
                  <a:gd name="T87" fmla="*/ 190 h 296"/>
                  <a:gd name="T88" fmla="*/ 292 w 295"/>
                  <a:gd name="T89" fmla="*/ 176 h 296"/>
                  <a:gd name="T90" fmla="*/ 294 w 295"/>
                  <a:gd name="T91" fmla="*/ 162 h 296"/>
                  <a:gd name="T92" fmla="*/ 295 w 295"/>
                  <a:gd name="T93" fmla="*/ 148 h 296"/>
                  <a:gd name="T94" fmla="*/ 294 w 295"/>
                  <a:gd name="T95" fmla="*/ 132 h 296"/>
                  <a:gd name="T96" fmla="*/ 292 w 295"/>
                  <a:gd name="T97" fmla="*/ 117 h 296"/>
                  <a:gd name="T98" fmla="*/ 288 w 295"/>
                  <a:gd name="T99" fmla="*/ 104 h 296"/>
                  <a:gd name="T100" fmla="*/ 284 w 295"/>
                  <a:gd name="T101" fmla="*/ 91 h 296"/>
                  <a:gd name="T102" fmla="*/ 270 w 295"/>
                  <a:gd name="T103" fmla="*/ 65 h 296"/>
                  <a:gd name="T104" fmla="*/ 252 w 295"/>
                  <a:gd name="T105"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52" y="43"/>
                    </a:moveTo>
                    <a:lnTo>
                      <a:pt x="240" y="32"/>
                    </a:lnTo>
                    <a:lnTo>
                      <a:pt x="228" y="24"/>
                    </a:lnTo>
                    <a:lnTo>
                      <a:pt x="216" y="16"/>
                    </a:lnTo>
                    <a:lnTo>
                      <a:pt x="204" y="10"/>
                    </a:lnTo>
                    <a:lnTo>
                      <a:pt x="190" y="5"/>
                    </a:lnTo>
                    <a:lnTo>
                      <a:pt x="176" y="2"/>
                    </a:lnTo>
                    <a:lnTo>
                      <a:pt x="161" y="0"/>
                    </a:lnTo>
                    <a:lnTo>
                      <a:pt x="147" y="0"/>
                    </a:lnTo>
                    <a:lnTo>
                      <a:pt x="117" y="2"/>
                    </a:lnTo>
                    <a:lnTo>
                      <a:pt x="91" y="10"/>
                    </a:lnTo>
                    <a:lnTo>
                      <a:pt x="66" y="24"/>
                    </a:lnTo>
                    <a:lnTo>
                      <a:pt x="44" y="43"/>
                    </a:lnTo>
                    <a:lnTo>
                      <a:pt x="23" y="65"/>
                    </a:lnTo>
                    <a:lnTo>
                      <a:pt x="10" y="91"/>
                    </a:lnTo>
                    <a:lnTo>
                      <a:pt x="2" y="117"/>
                    </a:lnTo>
                    <a:lnTo>
                      <a:pt x="0" y="148"/>
                    </a:lnTo>
                    <a:lnTo>
                      <a:pt x="0" y="162"/>
                    </a:lnTo>
                    <a:lnTo>
                      <a:pt x="2" y="176"/>
                    </a:lnTo>
                    <a:lnTo>
                      <a:pt x="4" y="190"/>
                    </a:lnTo>
                    <a:lnTo>
                      <a:pt x="10" y="205"/>
                    </a:lnTo>
                    <a:lnTo>
                      <a:pt x="16" y="216"/>
                    </a:lnTo>
                    <a:lnTo>
                      <a:pt x="23" y="229"/>
                    </a:lnTo>
                    <a:lnTo>
                      <a:pt x="33" y="240"/>
                    </a:lnTo>
                    <a:lnTo>
                      <a:pt x="44" y="253"/>
                    </a:lnTo>
                    <a:lnTo>
                      <a:pt x="66" y="271"/>
                    </a:lnTo>
                    <a:lnTo>
                      <a:pt x="91" y="285"/>
                    </a:lnTo>
                    <a:lnTo>
                      <a:pt x="103" y="289"/>
                    </a:lnTo>
                    <a:lnTo>
                      <a:pt x="117" y="293"/>
                    </a:lnTo>
                    <a:lnTo>
                      <a:pt x="132" y="295"/>
                    </a:lnTo>
                    <a:lnTo>
                      <a:pt x="147" y="296"/>
                    </a:lnTo>
                    <a:lnTo>
                      <a:pt x="161" y="295"/>
                    </a:lnTo>
                    <a:lnTo>
                      <a:pt x="176" y="293"/>
                    </a:lnTo>
                    <a:lnTo>
                      <a:pt x="190" y="289"/>
                    </a:lnTo>
                    <a:lnTo>
                      <a:pt x="204" y="285"/>
                    </a:lnTo>
                    <a:lnTo>
                      <a:pt x="216" y="278"/>
                    </a:lnTo>
                    <a:lnTo>
                      <a:pt x="228" y="271"/>
                    </a:lnTo>
                    <a:lnTo>
                      <a:pt x="240" y="262"/>
                    </a:lnTo>
                    <a:lnTo>
                      <a:pt x="252" y="253"/>
                    </a:lnTo>
                    <a:lnTo>
                      <a:pt x="261" y="240"/>
                    </a:lnTo>
                    <a:lnTo>
                      <a:pt x="270" y="229"/>
                    </a:lnTo>
                    <a:lnTo>
                      <a:pt x="277" y="216"/>
                    </a:lnTo>
                    <a:lnTo>
                      <a:pt x="284" y="205"/>
                    </a:lnTo>
                    <a:lnTo>
                      <a:pt x="288" y="190"/>
                    </a:lnTo>
                    <a:lnTo>
                      <a:pt x="292" y="176"/>
                    </a:lnTo>
                    <a:lnTo>
                      <a:pt x="294" y="162"/>
                    </a:lnTo>
                    <a:lnTo>
                      <a:pt x="295" y="148"/>
                    </a:lnTo>
                    <a:lnTo>
                      <a:pt x="294" y="132"/>
                    </a:lnTo>
                    <a:lnTo>
                      <a:pt x="292" y="117"/>
                    </a:lnTo>
                    <a:lnTo>
                      <a:pt x="288" y="104"/>
                    </a:lnTo>
                    <a:lnTo>
                      <a:pt x="284" y="91"/>
                    </a:lnTo>
                    <a:lnTo>
                      <a:pt x="270" y="65"/>
                    </a:lnTo>
                    <a:lnTo>
                      <a:pt x="252" y="4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7" name="Freeform 437">
                <a:extLst>
                  <a:ext uri="{FF2B5EF4-FFF2-40B4-BE49-F238E27FC236}">
                    <a16:creationId xmlns:a16="http://schemas.microsoft.com/office/drawing/2014/main" id="{63ABE72F-FF89-226B-12E8-794C29D5A93D}"/>
                  </a:ext>
                </a:extLst>
              </p:cNvPr>
              <p:cNvSpPr>
                <a:spLocks/>
              </p:cNvSpPr>
              <p:nvPr/>
            </p:nvSpPr>
            <p:spPr bwMode="auto">
              <a:xfrm>
                <a:off x="10623551" y="3346450"/>
                <a:ext cx="93663" cy="93662"/>
              </a:xfrm>
              <a:custGeom>
                <a:avLst/>
                <a:gdLst>
                  <a:gd name="T0" fmla="*/ 253 w 296"/>
                  <a:gd name="T1" fmla="*/ 43 h 296"/>
                  <a:gd name="T2" fmla="*/ 240 w 296"/>
                  <a:gd name="T3" fmla="*/ 32 h 296"/>
                  <a:gd name="T4" fmla="*/ 229 w 296"/>
                  <a:gd name="T5" fmla="*/ 24 h 296"/>
                  <a:gd name="T6" fmla="*/ 216 w 296"/>
                  <a:gd name="T7" fmla="*/ 16 h 296"/>
                  <a:gd name="T8" fmla="*/ 205 w 296"/>
                  <a:gd name="T9" fmla="*/ 10 h 296"/>
                  <a:gd name="T10" fmla="*/ 190 w 296"/>
                  <a:gd name="T11" fmla="*/ 5 h 296"/>
                  <a:gd name="T12" fmla="*/ 176 w 296"/>
                  <a:gd name="T13" fmla="*/ 2 h 296"/>
                  <a:gd name="T14" fmla="*/ 162 w 296"/>
                  <a:gd name="T15" fmla="*/ 0 h 296"/>
                  <a:gd name="T16" fmla="*/ 148 w 296"/>
                  <a:gd name="T17" fmla="*/ 0 h 296"/>
                  <a:gd name="T18" fmla="*/ 117 w 296"/>
                  <a:gd name="T19" fmla="*/ 2 h 296"/>
                  <a:gd name="T20" fmla="*/ 91 w 296"/>
                  <a:gd name="T21" fmla="*/ 10 h 296"/>
                  <a:gd name="T22" fmla="*/ 66 w 296"/>
                  <a:gd name="T23" fmla="*/ 24 h 296"/>
                  <a:gd name="T24" fmla="*/ 45 w 296"/>
                  <a:gd name="T25" fmla="*/ 43 h 296"/>
                  <a:gd name="T26" fmla="*/ 24 w 296"/>
                  <a:gd name="T27" fmla="*/ 65 h 296"/>
                  <a:gd name="T28" fmla="*/ 10 w 296"/>
                  <a:gd name="T29" fmla="*/ 91 h 296"/>
                  <a:gd name="T30" fmla="*/ 2 w 296"/>
                  <a:gd name="T31" fmla="*/ 117 h 296"/>
                  <a:gd name="T32" fmla="*/ 0 w 296"/>
                  <a:gd name="T33" fmla="*/ 148 h 296"/>
                  <a:gd name="T34" fmla="*/ 0 w 296"/>
                  <a:gd name="T35" fmla="*/ 162 h 296"/>
                  <a:gd name="T36" fmla="*/ 2 w 296"/>
                  <a:gd name="T37" fmla="*/ 177 h 296"/>
                  <a:gd name="T38" fmla="*/ 5 w 296"/>
                  <a:gd name="T39" fmla="*/ 190 h 296"/>
                  <a:gd name="T40" fmla="*/ 10 w 296"/>
                  <a:gd name="T41" fmla="*/ 205 h 296"/>
                  <a:gd name="T42" fmla="*/ 16 w 296"/>
                  <a:gd name="T43" fmla="*/ 216 h 296"/>
                  <a:gd name="T44" fmla="*/ 24 w 296"/>
                  <a:gd name="T45" fmla="*/ 229 h 296"/>
                  <a:gd name="T46" fmla="*/ 33 w 296"/>
                  <a:gd name="T47" fmla="*/ 240 h 296"/>
                  <a:gd name="T48" fmla="*/ 45 w 296"/>
                  <a:gd name="T49" fmla="*/ 253 h 296"/>
                  <a:gd name="T50" fmla="*/ 66 w 296"/>
                  <a:gd name="T51" fmla="*/ 271 h 296"/>
                  <a:gd name="T52" fmla="*/ 91 w 296"/>
                  <a:gd name="T53" fmla="*/ 285 h 296"/>
                  <a:gd name="T54" fmla="*/ 104 w 296"/>
                  <a:gd name="T55" fmla="*/ 289 h 296"/>
                  <a:gd name="T56" fmla="*/ 117 w 296"/>
                  <a:gd name="T57" fmla="*/ 293 h 296"/>
                  <a:gd name="T58" fmla="*/ 132 w 296"/>
                  <a:gd name="T59" fmla="*/ 295 h 296"/>
                  <a:gd name="T60" fmla="*/ 148 w 296"/>
                  <a:gd name="T61" fmla="*/ 296 h 296"/>
                  <a:gd name="T62" fmla="*/ 162 w 296"/>
                  <a:gd name="T63" fmla="*/ 295 h 296"/>
                  <a:gd name="T64" fmla="*/ 176 w 296"/>
                  <a:gd name="T65" fmla="*/ 293 h 296"/>
                  <a:gd name="T66" fmla="*/ 190 w 296"/>
                  <a:gd name="T67" fmla="*/ 289 h 296"/>
                  <a:gd name="T68" fmla="*/ 205 w 296"/>
                  <a:gd name="T69" fmla="*/ 285 h 296"/>
                  <a:gd name="T70" fmla="*/ 216 w 296"/>
                  <a:gd name="T71" fmla="*/ 278 h 296"/>
                  <a:gd name="T72" fmla="*/ 229 w 296"/>
                  <a:gd name="T73" fmla="*/ 271 h 296"/>
                  <a:gd name="T74" fmla="*/ 240 w 296"/>
                  <a:gd name="T75" fmla="*/ 262 h 296"/>
                  <a:gd name="T76" fmla="*/ 253 w 296"/>
                  <a:gd name="T77" fmla="*/ 253 h 296"/>
                  <a:gd name="T78" fmla="*/ 262 w 296"/>
                  <a:gd name="T79" fmla="*/ 240 h 296"/>
                  <a:gd name="T80" fmla="*/ 271 w 296"/>
                  <a:gd name="T81" fmla="*/ 229 h 296"/>
                  <a:gd name="T82" fmla="*/ 278 w 296"/>
                  <a:gd name="T83" fmla="*/ 216 h 296"/>
                  <a:gd name="T84" fmla="*/ 284 w 296"/>
                  <a:gd name="T85" fmla="*/ 205 h 296"/>
                  <a:gd name="T86" fmla="*/ 289 w 296"/>
                  <a:gd name="T87" fmla="*/ 190 h 296"/>
                  <a:gd name="T88" fmla="*/ 292 w 296"/>
                  <a:gd name="T89" fmla="*/ 177 h 296"/>
                  <a:gd name="T90" fmla="*/ 295 w 296"/>
                  <a:gd name="T91" fmla="*/ 162 h 296"/>
                  <a:gd name="T92" fmla="*/ 296 w 296"/>
                  <a:gd name="T93" fmla="*/ 148 h 296"/>
                  <a:gd name="T94" fmla="*/ 295 w 296"/>
                  <a:gd name="T95" fmla="*/ 132 h 296"/>
                  <a:gd name="T96" fmla="*/ 292 w 296"/>
                  <a:gd name="T97" fmla="*/ 117 h 296"/>
                  <a:gd name="T98" fmla="*/ 289 w 296"/>
                  <a:gd name="T99" fmla="*/ 104 h 296"/>
                  <a:gd name="T100" fmla="*/ 284 w 296"/>
                  <a:gd name="T101" fmla="*/ 91 h 296"/>
                  <a:gd name="T102" fmla="*/ 271 w 296"/>
                  <a:gd name="T103" fmla="*/ 65 h 296"/>
                  <a:gd name="T104" fmla="*/ 253 w 296"/>
                  <a:gd name="T105"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53" y="43"/>
                    </a:moveTo>
                    <a:lnTo>
                      <a:pt x="240" y="32"/>
                    </a:lnTo>
                    <a:lnTo>
                      <a:pt x="229" y="24"/>
                    </a:lnTo>
                    <a:lnTo>
                      <a:pt x="216" y="16"/>
                    </a:lnTo>
                    <a:lnTo>
                      <a:pt x="205" y="10"/>
                    </a:lnTo>
                    <a:lnTo>
                      <a:pt x="190" y="5"/>
                    </a:lnTo>
                    <a:lnTo>
                      <a:pt x="176" y="2"/>
                    </a:lnTo>
                    <a:lnTo>
                      <a:pt x="162" y="0"/>
                    </a:lnTo>
                    <a:lnTo>
                      <a:pt x="148" y="0"/>
                    </a:lnTo>
                    <a:lnTo>
                      <a:pt x="117" y="2"/>
                    </a:lnTo>
                    <a:lnTo>
                      <a:pt x="91" y="10"/>
                    </a:lnTo>
                    <a:lnTo>
                      <a:pt x="66" y="24"/>
                    </a:lnTo>
                    <a:lnTo>
                      <a:pt x="45" y="43"/>
                    </a:lnTo>
                    <a:lnTo>
                      <a:pt x="24" y="65"/>
                    </a:lnTo>
                    <a:lnTo>
                      <a:pt x="10" y="91"/>
                    </a:lnTo>
                    <a:lnTo>
                      <a:pt x="2" y="117"/>
                    </a:lnTo>
                    <a:lnTo>
                      <a:pt x="0" y="148"/>
                    </a:lnTo>
                    <a:lnTo>
                      <a:pt x="0" y="162"/>
                    </a:lnTo>
                    <a:lnTo>
                      <a:pt x="2" y="177"/>
                    </a:lnTo>
                    <a:lnTo>
                      <a:pt x="5" y="190"/>
                    </a:lnTo>
                    <a:lnTo>
                      <a:pt x="10" y="205"/>
                    </a:lnTo>
                    <a:lnTo>
                      <a:pt x="16" y="216"/>
                    </a:lnTo>
                    <a:lnTo>
                      <a:pt x="24" y="229"/>
                    </a:lnTo>
                    <a:lnTo>
                      <a:pt x="33" y="240"/>
                    </a:lnTo>
                    <a:lnTo>
                      <a:pt x="45" y="253"/>
                    </a:lnTo>
                    <a:lnTo>
                      <a:pt x="66" y="271"/>
                    </a:lnTo>
                    <a:lnTo>
                      <a:pt x="91" y="285"/>
                    </a:lnTo>
                    <a:lnTo>
                      <a:pt x="104" y="289"/>
                    </a:lnTo>
                    <a:lnTo>
                      <a:pt x="117" y="293"/>
                    </a:lnTo>
                    <a:lnTo>
                      <a:pt x="132" y="295"/>
                    </a:lnTo>
                    <a:lnTo>
                      <a:pt x="148" y="296"/>
                    </a:lnTo>
                    <a:lnTo>
                      <a:pt x="162" y="295"/>
                    </a:lnTo>
                    <a:lnTo>
                      <a:pt x="176" y="293"/>
                    </a:lnTo>
                    <a:lnTo>
                      <a:pt x="190" y="289"/>
                    </a:lnTo>
                    <a:lnTo>
                      <a:pt x="205" y="285"/>
                    </a:lnTo>
                    <a:lnTo>
                      <a:pt x="216" y="278"/>
                    </a:lnTo>
                    <a:lnTo>
                      <a:pt x="229" y="271"/>
                    </a:lnTo>
                    <a:lnTo>
                      <a:pt x="240" y="262"/>
                    </a:lnTo>
                    <a:lnTo>
                      <a:pt x="253" y="253"/>
                    </a:lnTo>
                    <a:lnTo>
                      <a:pt x="262" y="240"/>
                    </a:lnTo>
                    <a:lnTo>
                      <a:pt x="271" y="229"/>
                    </a:lnTo>
                    <a:lnTo>
                      <a:pt x="278" y="216"/>
                    </a:lnTo>
                    <a:lnTo>
                      <a:pt x="284" y="205"/>
                    </a:lnTo>
                    <a:lnTo>
                      <a:pt x="289" y="190"/>
                    </a:lnTo>
                    <a:lnTo>
                      <a:pt x="292" y="177"/>
                    </a:lnTo>
                    <a:lnTo>
                      <a:pt x="295" y="162"/>
                    </a:lnTo>
                    <a:lnTo>
                      <a:pt x="296" y="148"/>
                    </a:lnTo>
                    <a:lnTo>
                      <a:pt x="295" y="132"/>
                    </a:lnTo>
                    <a:lnTo>
                      <a:pt x="292" y="117"/>
                    </a:lnTo>
                    <a:lnTo>
                      <a:pt x="289" y="104"/>
                    </a:lnTo>
                    <a:lnTo>
                      <a:pt x="284" y="91"/>
                    </a:lnTo>
                    <a:lnTo>
                      <a:pt x="271" y="65"/>
                    </a:lnTo>
                    <a:lnTo>
                      <a:pt x="253" y="4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8" name="Freeform 438">
                <a:extLst>
                  <a:ext uri="{FF2B5EF4-FFF2-40B4-BE49-F238E27FC236}">
                    <a16:creationId xmlns:a16="http://schemas.microsoft.com/office/drawing/2014/main" id="{85676605-1795-62DD-49AB-80656DF3109E}"/>
                  </a:ext>
                </a:extLst>
              </p:cNvPr>
              <p:cNvSpPr>
                <a:spLocks/>
              </p:cNvSpPr>
              <p:nvPr/>
            </p:nvSpPr>
            <p:spPr bwMode="auto">
              <a:xfrm>
                <a:off x="10869613" y="3341688"/>
                <a:ext cx="93663" cy="93662"/>
              </a:xfrm>
              <a:custGeom>
                <a:avLst/>
                <a:gdLst>
                  <a:gd name="T0" fmla="*/ 252 w 295"/>
                  <a:gd name="T1" fmla="*/ 44 h 296"/>
                  <a:gd name="T2" fmla="*/ 240 w 295"/>
                  <a:gd name="T3" fmla="*/ 32 h 296"/>
                  <a:gd name="T4" fmla="*/ 228 w 295"/>
                  <a:gd name="T5" fmla="*/ 24 h 296"/>
                  <a:gd name="T6" fmla="*/ 216 w 295"/>
                  <a:gd name="T7" fmla="*/ 16 h 296"/>
                  <a:gd name="T8" fmla="*/ 204 w 295"/>
                  <a:gd name="T9" fmla="*/ 11 h 296"/>
                  <a:gd name="T10" fmla="*/ 190 w 295"/>
                  <a:gd name="T11" fmla="*/ 5 h 296"/>
                  <a:gd name="T12" fmla="*/ 176 w 295"/>
                  <a:gd name="T13" fmla="*/ 3 h 296"/>
                  <a:gd name="T14" fmla="*/ 161 w 295"/>
                  <a:gd name="T15" fmla="*/ 0 h 296"/>
                  <a:gd name="T16" fmla="*/ 148 w 295"/>
                  <a:gd name="T17" fmla="*/ 0 h 296"/>
                  <a:gd name="T18" fmla="*/ 117 w 295"/>
                  <a:gd name="T19" fmla="*/ 3 h 296"/>
                  <a:gd name="T20" fmla="*/ 91 w 295"/>
                  <a:gd name="T21" fmla="*/ 11 h 296"/>
                  <a:gd name="T22" fmla="*/ 66 w 295"/>
                  <a:gd name="T23" fmla="*/ 24 h 296"/>
                  <a:gd name="T24" fmla="*/ 44 w 295"/>
                  <a:gd name="T25" fmla="*/ 44 h 296"/>
                  <a:gd name="T26" fmla="*/ 24 w 295"/>
                  <a:gd name="T27" fmla="*/ 65 h 296"/>
                  <a:gd name="T28" fmla="*/ 10 w 295"/>
                  <a:gd name="T29" fmla="*/ 91 h 296"/>
                  <a:gd name="T30" fmla="*/ 2 w 295"/>
                  <a:gd name="T31" fmla="*/ 118 h 296"/>
                  <a:gd name="T32" fmla="*/ 0 w 295"/>
                  <a:gd name="T33" fmla="*/ 148 h 296"/>
                  <a:gd name="T34" fmla="*/ 0 w 295"/>
                  <a:gd name="T35" fmla="*/ 162 h 296"/>
                  <a:gd name="T36" fmla="*/ 2 w 295"/>
                  <a:gd name="T37" fmla="*/ 177 h 296"/>
                  <a:gd name="T38" fmla="*/ 4 w 295"/>
                  <a:gd name="T39" fmla="*/ 190 h 296"/>
                  <a:gd name="T40" fmla="*/ 10 w 295"/>
                  <a:gd name="T41" fmla="*/ 205 h 296"/>
                  <a:gd name="T42" fmla="*/ 16 w 295"/>
                  <a:gd name="T43" fmla="*/ 217 h 296"/>
                  <a:gd name="T44" fmla="*/ 24 w 295"/>
                  <a:gd name="T45" fmla="*/ 229 h 296"/>
                  <a:gd name="T46" fmla="*/ 33 w 295"/>
                  <a:gd name="T47" fmla="*/ 240 h 296"/>
                  <a:gd name="T48" fmla="*/ 44 w 295"/>
                  <a:gd name="T49" fmla="*/ 253 h 296"/>
                  <a:gd name="T50" fmla="*/ 66 w 295"/>
                  <a:gd name="T51" fmla="*/ 271 h 296"/>
                  <a:gd name="T52" fmla="*/ 91 w 295"/>
                  <a:gd name="T53" fmla="*/ 285 h 296"/>
                  <a:gd name="T54" fmla="*/ 103 w 295"/>
                  <a:gd name="T55" fmla="*/ 289 h 296"/>
                  <a:gd name="T56" fmla="*/ 117 w 295"/>
                  <a:gd name="T57" fmla="*/ 293 h 296"/>
                  <a:gd name="T58" fmla="*/ 132 w 295"/>
                  <a:gd name="T59" fmla="*/ 295 h 296"/>
                  <a:gd name="T60" fmla="*/ 148 w 295"/>
                  <a:gd name="T61" fmla="*/ 296 h 296"/>
                  <a:gd name="T62" fmla="*/ 161 w 295"/>
                  <a:gd name="T63" fmla="*/ 295 h 296"/>
                  <a:gd name="T64" fmla="*/ 176 w 295"/>
                  <a:gd name="T65" fmla="*/ 293 h 296"/>
                  <a:gd name="T66" fmla="*/ 190 w 295"/>
                  <a:gd name="T67" fmla="*/ 289 h 296"/>
                  <a:gd name="T68" fmla="*/ 204 w 295"/>
                  <a:gd name="T69" fmla="*/ 285 h 296"/>
                  <a:gd name="T70" fmla="*/ 216 w 295"/>
                  <a:gd name="T71" fmla="*/ 278 h 296"/>
                  <a:gd name="T72" fmla="*/ 228 w 295"/>
                  <a:gd name="T73" fmla="*/ 271 h 296"/>
                  <a:gd name="T74" fmla="*/ 240 w 295"/>
                  <a:gd name="T75" fmla="*/ 262 h 296"/>
                  <a:gd name="T76" fmla="*/ 252 w 295"/>
                  <a:gd name="T77" fmla="*/ 253 h 296"/>
                  <a:gd name="T78" fmla="*/ 261 w 295"/>
                  <a:gd name="T79" fmla="*/ 240 h 296"/>
                  <a:gd name="T80" fmla="*/ 270 w 295"/>
                  <a:gd name="T81" fmla="*/ 229 h 296"/>
                  <a:gd name="T82" fmla="*/ 277 w 295"/>
                  <a:gd name="T83" fmla="*/ 217 h 296"/>
                  <a:gd name="T84" fmla="*/ 284 w 295"/>
                  <a:gd name="T85" fmla="*/ 205 h 296"/>
                  <a:gd name="T86" fmla="*/ 289 w 295"/>
                  <a:gd name="T87" fmla="*/ 190 h 296"/>
                  <a:gd name="T88" fmla="*/ 292 w 295"/>
                  <a:gd name="T89" fmla="*/ 177 h 296"/>
                  <a:gd name="T90" fmla="*/ 294 w 295"/>
                  <a:gd name="T91" fmla="*/ 162 h 296"/>
                  <a:gd name="T92" fmla="*/ 295 w 295"/>
                  <a:gd name="T93" fmla="*/ 148 h 296"/>
                  <a:gd name="T94" fmla="*/ 294 w 295"/>
                  <a:gd name="T95" fmla="*/ 132 h 296"/>
                  <a:gd name="T96" fmla="*/ 292 w 295"/>
                  <a:gd name="T97" fmla="*/ 118 h 296"/>
                  <a:gd name="T98" fmla="*/ 289 w 295"/>
                  <a:gd name="T99" fmla="*/ 104 h 296"/>
                  <a:gd name="T100" fmla="*/ 284 w 295"/>
                  <a:gd name="T101" fmla="*/ 91 h 296"/>
                  <a:gd name="T102" fmla="*/ 270 w 295"/>
                  <a:gd name="T103" fmla="*/ 65 h 296"/>
                  <a:gd name="T104" fmla="*/ 252 w 295"/>
                  <a:gd name="T105" fmla="*/ 4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52" y="44"/>
                    </a:moveTo>
                    <a:lnTo>
                      <a:pt x="240" y="32"/>
                    </a:lnTo>
                    <a:lnTo>
                      <a:pt x="228" y="24"/>
                    </a:lnTo>
                    <a:lnTo>
                      <a:pt x="216" y="16"/>
                    </a:lnTo>
                    <a:lnTo>
                      <a:pt x="204" y="11"/>
                    </a:lnTo>
                    <a:lnTo>
                      <a:pt x="190" y="5"/>
                    </a:lnTo>
                    <a:lnTo>
                      <a:pt x="176" y="3"/>
                    </a:lnTo>
                    <a:lnTo>
                      <a:pt x="161" y="0"/>
                    </a:lnTo>
                    <a:lnTo>
                      <a:pt x="148" y="0"/>
                    </a:lnTo>
                    <a:lnTo>
                      <a:pt x="117" y="3"/>
                    </a:lnTo>
                    <a:lnTo>
                      <a:pt x="91" y="11"/>
                    </a:lnTo>
                    <a:lnTo>
                      <a:pt x="66" y="24"/>
                    </a:lnTo>
                    <a:lnTo>
                      <a:pt x="44" y="44"/>
                    </a:lnTo>
                    <a:lnTo>
                      <a:pt x="24" y="65"/>
                    </a:lnTo>
                    <a:lnTo>
                      <a:pt x="10" y="91"/>
                    </a:lnTo>
                    <a:lnTo>
                      <a:pt x="2" y="118"/>
                    </a:lnTo>
                    <a:lnTo>
                      <a:pt x="0" y="148"/>
                    </a:lnTo>
                    <a:lnTo>
                      <a:pt x="0" y="162"/>
                    </a:lnTo>
                    <a:lnTo>
                      <a:pt x="2" y="177"/>
                    </a:lnTo>
                    <a:lnTo>
                      <a:pt x="4" y="190"/>
                    </a:lnTo>
                    <a:lnTo>
                      <a:pt x="10" y="205"/>
                    </a:lnTo>
                    <a:lnTo>
                      <a:pt x="16" y="217"/>
                    </a:lnTo>
                    <a:lnTo>
                      <a:pt x="24" y="229"/>
                    </a:lnTo>
                    <a:lnTo>
                      <a:pt x="33" y="240"/>
                    </a:lnTo>
                    <a:lnTo>
                      <a:pt x="44" y="253"/>
                    </a:lnTo>
                    <a:lnTo>
                      <a:pt x="66" y="271"/>
                    </a:lnTo>
                    <a:lnTo>
                      <a:pt x="91" y="285"/>
                    </a:lnTo>
                    <a:lnTo>
                      <a:pt x="103" y="289"/>
                    </a:lnTo>
                    <a:lnTo>
                      <a:pt x="117" y="293"/>
                    </a:lnTo>
                    <a:lnTo>
                      <a:pt x="132" y="295"/>
                    </a:lnTo>
                    <a:lnTo>
                      <a:pt x="148" y="296"/>
                    </a:lnTo>
                    <a:lnTo>
                      <a:pt x="161" y="295"/>
                    </a:lnTo>
                    <a:lnTo>
                      <a:pt x="176" y="293"/>
                    </a:lnTo>
                    <a:lnTo>
                      <a:pt x="190" y="289"/>
                    </a:lnTo>
                    <a:lnTo>
                      <a:pt x="204" y="285"/>
                    </a:lnTo>
                    <a:lnTo>
                      <a:pt x="216" y="278"/>
                    </a:lnTo>
                    <a:lnTo>
                      <a:pt x="228" y="271"/>
                    </a:lnTo>
                    <a:lnTo>
                      <a:pt x="240" y="262"/>
                    </a:lnTo>
                    <a:lnTo>
                      <a:pt x="252" y="253"/>
                    </a:lnTo>
                    <a:lnTo>
                      <a:pt x="261" y="240"/>
                    </a:lnTo>
                    <a:lnTo>
                      <a:pt x="270" y="229"/>
                    </a:lnTo>
                    <a:lnTo>
                      <a:pt x="277" y="217"/>
                    </a:lnTo>
                    <a:lnTo>
                      <a:pt x="284" y="205"/>
                    </a:lnTo>
                    <a:lnTo>
                      <a:pt x="289" y="190"/>
                    </a:lnTo>
                    <a:lnTo>
                      <a:pt x="292" y="177"/>
                    </a:lnTo>
                    <a:lnTo>
                      <a:pt x="294" y="162"/>
                    </a:lnTo>
                    <a:lnTo>
                      <a:pt x="295" y="148"/>
                    </a:lnTo>
                    <a:lnTo>
                      <a:pt x="294" y="132"/>
                    </a:lnTo>
                    <a:lnTo>
                      <a:pt x="292" y="118"/>
                    </a:lnTo>
                    <a:lnTo>
                      <a:pt x="289" y="104"/>
                    </a:lnTo>
                    <a:lnTo>
                      <a:pt x="284" y="91"/>
                    </a:lnTo>
                    <a:lnTo>
                      <a:pt x="270" y="65"/>
                    </a:lnTo>
                    <a:lnTo>
                      <a:pt x="252" y="44"/>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9" name="Freeform 439">
                <a:extLst>
                  <a:ext uri="{FF2B5EF4-FFF2-40B4-BE49-F238E27FC236}">
                    <a16:creationId xmlns:a16="http://schemas.microsoft.com/office/drawing/2014/main" id="{D43BBE24-8B47-75A1-4995-75E9B98905C3}"/>
                  </a:ext>
                </a:extLst>
              </p:cNvPr>
              <p:cNvSpPr>
                <a:spLocks/>
              </p:cNvSpPr>
              <p:nvPr/>
            </p:nvSpPr>
            <p:spPr bwMode="auto">
              <a:xfrm>
                <a:off x="11110913" y="3387725"/>
                <a:ext cx="93663" cy="93662"/>
              </a:xfrm>
              <a:custGeom>
                <a:avLst/>
                <a:gdLst>
                  <a:gd name="T0" fmla="*/ 253 w 296"/>
                  <a:gd name="T1" fmla="*/ 44 h 296"/>
                  <a:gd name="T2" fmla="*/ 240 w 296"/>
                  <a:gd name="T3" fmla="*/ 32 h 296"/>
                  <a:gd name="T4" fmla="*/ 229 w 296"/>
                  <a:gd name="T5" fmla="*/ 24 h 296"/>
                  <a:gd name="T6" fmla="*/ 216 w 296"/>
                  <a:gd name="T7" fmla="*/ 16 h 296"/>
                  <a:gd name="T8" fmla="*/ 205 w 296"/>
                  <a:gd name="T9" fmla="*/ 11 h 296"/>
                  <a:gd name="T10" fmla="*/ 190 w 296"/>
                  <a:gd name="T11" fmla="*/ 5 h 296"/>
                  <a:gd name="T12" fmla="*/ 177 w 296"/>
                  <a:gd name="T13" fmla="*/ 3 h 296"/>
                  <a:gd name="T14" fmla="*/ 162 w 296"/>
                  <a:gd name="T15" fmla="*/ 0 h 296"/>
                  <a:gd name="T16" fmla="*/ 148 w 296"/>
                  <a:gd name="T17" fmla="*/ 0 h 296"/>
                  <a:gd name="T18" fmla="*/ 118 w 296"/>
                  <a:gd name="T19" fmla="*/ 3 h 296"/>
                  <a:gd name="T20" fmla="*/ 91 w 296"/>
                  <a:gd name="T21" fmla="*/ 11 h 296"/>
                  <a:gd name="T22" fmla="*/ 66 w 296"/>
                  <a:gd name="T23" fmla="*/ 24 h 296"/>
                  <a:gd name="T24" fmla="*/ 45 w 296"/>
                  <a:gd name="T25" fmla="*/ 44 h 296"/>
                  <a:gd name="T26" fmla="*/ 24 w 296"/>
                  <a:gd name="T27" fmla="*/ 65 h 296"/>
                  <a:gd name="T28" fmla="*/ 11 w 296"/>
                  <a:gd name="T29" fmla="*/ 91 h 296"/>
                  <a:gd name="T30" fmla="*/ 3 w 296"/>
                  <a:gd name="T31" fmla="*/ 118 h 296"/>
                  <a:gd name="T32" fmla="*/ 0 w 296"/>
                  <a:gd name="T33" fmla="*/ 148 h 296"/>
                  <a:gd name="T34" fmla="*/ 0 w 296"/>
                  <a:gd name="T35" fmla="*/ 162 h 296"/>
                  <a:gd name="T36" fmla="*/ 3 w 296"/>
                  <a:gd name="T37" fmla="*/ 177 h 296"/>
                  <a:gd name="T38" fmla="*/ 5 w 296"/>
                  <a:gd name="T39" fmla="*/ 190 h 296"/>
                  <a:gd name="T40" fmla="*/ 11 w 296"/>
                  <a:gd name="T41" fmla="*/ 205 h 296"/>
                  <a:gd name="T42" fmla="*/ 16 w 296"/>
                  <a:gd name="T43" fmla="*/ 217 h 296"/>
                  <a:gd name="T44" fmla="*/ 24 w 296"/>
                  <a:gd name="T45" fmla="*/ 229 h 296"/>
                  <a:gd name="T46" fmla="*/ 33 w 296"/>
                  <a:gd name="T47" fmla="*/ 240 h 296"/>
                  <a:gd name="T48" fmla="*/ 45 w 296"/>
                  <a:gd name="T49" fmla="*/ 253 h 296"/>
                  <a:gd name="T50" fmla="*/ 66 w 296"/>
                  <a:gd name="T51" fmla="*/ 271 h 296"/>
                  <a:gd name="T52" fmla="*/ 91 w 296"/>
                  <a:gd name="T53" fmla="*/ 285 h 296"/>
                  <a:gd name="T54" fmla="*/ 104 w 296"/>
                  <a:gd name="T55" fmla="*/ 289 h 296"/>
                  <a:gd name="T56" fmla="*/ 118 w 296"/>
                  <a:gd name="T57" fmla="*/ 293 h 296"/>
                  <a:gd name="T58" fmla="*/ 132 w 296"/>
                  <a:gd name="T59" fmla="*/ 295 h 296"/>
                  <a:gd name="T60" fmla="*/ 148 w 296"/>
                  <a:gd name="T61" fmla="*/ 296 h 296"/>
                  <a:gd name="T62" fmla="*/ 162 w 296"/>
                  <a:gd name="T63" fmla="*/ 295 h 296"/>
                  <a:gd name="T64" fmla="*/ 177 w 296"/>
                  <a:gd name="T65" fmla="*/ 293 h 296"/>
                  <a:gd name="T66" fmla="*/ 190 w 296"/>
                  <a:gd name="T67" fmla="*/ 289 h 296"/>
                  <a:gd name="T68" fmla="*/ 205 w 296"/>
                  <a:gd name="T69" fmla="*/ 285 h 296"/>
                  <a:gd name="T70" fmla="*/ 216 w 296"/>
                  <a:gd name="T71" fmla="*/ 278 h 296"/>
                  <a:gd name="T72" fmla="*/ 229 w 296"/>
                  <a:gd name="T73" fmla="*/ 271 h 296"/>
                  <a:gd name="T74" fmla="*/ 240 w 296"/>
                  <a:gd name="T75" fmla="*/ 262 h 296"/>
                  <a:gd name="T76" fmla="*/ 253 w 296"/>
                  <a:gd name="T77" fmla="*/ 253 h 296"/>
                  <a:gd name="T78" fmla="*/ 262 w 296"/>
                  <a:gd name="T79" fmla="*/ 240 h 296"/>
                  <a:gd name="T80" fmla="*/ 271 w 296"/>
                  <a:gd name="T81" fmla="*/ 229 h 296"/>
                  <a:gd name="T82" fmla="*/ 278 w 296"/>
                  <a:gd name="T83" fmla="*/ 217 h 296"/>
                  <a:gd name="T84" fmla="*/ 285 w 296"/>
                  <a:gd name="T85" fmla="*/ 205 h 296"/>
                  <a:gd name="T86" fmla="*/ 289 w 296"/>
                  <a:gd name="T87" fmla="*/ 190 h 296"/>
                  <a:gd name="T88" fmla="*/ 293 w 296"/>
                  <a:gd name="T89" fmla="*/ 177 h 296"/>
                  <a:gd name="T90" fmla="*/ 295 w 296"/>
                  <a:gd name="T91" fmla="*/ 162 h 296"/>
                  <a:gd name="T92" fmla="*/ 296 w 296"/>
                  <a:gd name="T93" fmla="*/ 148 h 296"/>
                  <a:gd name="T94" fmla="*/ 295 w 296"/>
                  <a:gd name="T95" fmla="*/ 132 h 296"/>
                  <a:gd name="T96" fmla="*/ 293 w 296"/>
                  <a:gd name="T97" fmla="*/ 118 h 296"/>
                  <a:gd name="T98" fmla="*/ 289 w 296"/>
                  <a:gd name="T99" fmla="*/ 104 h 296"/>
                  <a:gd name="T100" fmla="*/ 285 w 296"/>
                  <a:gd name="T101" fmla="*/ 91 h 296"/>
                  <a:gd name="T102" fmla="*/ 271 w 296"/>
                  <a:gd name="T103" fmla="*/ 65 h 296"/>
                  <a:gd name="T104" fmla="*/ 253 w 296"/>
                  <a:gd name="T105" fmla="*/ 4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53" y="44"/>
                    </a:moveTo>
                    <a:lnTo>
                      <a:pt x="240" y="32"/>
                    </a:lnTo>
                    <a:lnTo>
                      <a:pt x="229" y="24"/>
                    </a:lnTo>
                    <a:lnTo>
                      <a:pt x="216" y="16"/>
                    </a:lnTo>
                    <a:lnTo>
                      <a:pt x="205" y="11"/>
                    </a:lnTo>
                    <a:lnTo>
                      <a:pt x="190" y="5"/>
                    </a:lnTo>
                    <a:lnTo>
                      <a:pt x="177" y="3"/>
                    </a:lnTo>
                    <a:lnTo>
                      <a:pt x="162" y="0"/>
                    </a:lnTo>
                    <a:lnTo>
                      <a:pt x="148" y="0"/>
                    </a:lnTo>
                    <a:lnTo>
                      <a:pt x="118" y="3"/>
                    </a:lnTo>
                    <a:lnTo>
                      <a:pt x="91" y="11"/>
                    </a:lnTo>
                    <a:lnTo>
                      <a:pt x="66" y="24"/>
                    </a:lnTo>
                    <a:lnTo>
                      <a:pt x="45" y="44"/>
                    </a:lnTo>
                    <a:lnTo>
                      <a:pt x="24" y="65"/>
                    </a:lnTo>
                    <a:lnTo>
                      <a:pt x="11" y="91"/>
                    </a:lnTo>
                    <a:lnTo>
                      <a:pt x="3" y="118"/>
                    </a:lnTo>
                    <a:lnTo>
                      <a:pt x="0" y="148"/>
                    </a:lnTo>
                    <a:lnTo>
                      <a:pt x="0" y="162"/>
                    </a:lnTo>
                    <a:lnTo>
                      <a:pt x="3" y="177"/>
                    </a:lnTo>
                    <a:lnTo>
                      <a:pt x="5" y="190"/>
                    </a:lnTo>
                    <a:lnTo>
                      <a:pt x="11" y="205"/>
                    </a:lnTo>
                    <a:lnTo>
                      <a:pt x="16" y="217"/>
                    </a:lnTo>
                    <a:lnTo>
                      <a:pt x="24" y="229"/>
                    </a:lnTo>
                    <a:lnTo>
                      <a:pt x="33" y="240"/>
                    </a:lnTo>
                    <a:lnTo>
                      <a:pt x="45" y="253"/>
                    </a:lnTo>
                    <a:lnTo>
                      <a:pt x="66" y="271"/>
                    </a:lnTo>
                    <a:lnTo>
                      <a:pt x="91" y="285"/>
                    </a:lnTo>
                    <a:lnTo>
                      <a:pt x="104" y="289"/>
                    </a:lnTo>
                    <a:lnTo>
                      <a:pt x="118" y="293"/>
                    </a:lnTo>
                    <a:lnTo>
                      <a:pt x="132" y="295"/>
                    </a:lnTo>
                    <a:lnTo>
                      <a:pt x="148" y="296"/>
                    </a:lnTo>
                    <a:lnTo>
                      <a:pt x="162" y="295"/>
                    </a:lnTo>
                    <a:lnTo>
                      <a:pt x="177" y="293"/>
                    </a:lnTo>
                    <a:lnTo>
                      <a:pt x="190" y="289"/>
                    </a:lnTo>
                    <a:lnTo>
                      <a:pt x="205" y="285"/>
                    </a:lnTo>
                    <a:lnTo>
                      <a:pt x="216" y="278"/>
                    </a:lnTo>
                    <a:lnTo>
                      <a:pt x="229" y="271"/>
                    </a:lnTo>
                    <a:lnTo>
                      <a:pt x="240" y="262"/>
                    </a:lnTo>
                    <a:lnTo>
                      <a:pt x="253" y="253"/>
                    </a:lnTo>
                    <a:lnTo>
                      <a:pt x="262" y="240"/>
                    </a:lnTo>
                    <a:lnTo>
                      <a:pt x="271" y="229"/>
                    </a:lnTo>
                    <a:lnTo>
                      <a:pt x="278" y="217"/>
                    </a:lnTo>
                    <a:lnTo>
                      <a:pt x="285" y="205"/>
                    </a:lnTo>
                    <a:lnTo>
                      <a:pt x="289" y="190"/>
                    </a:lnTo>
                    <a:lnTo>
                      <a:pt x="293" y="177"/>
                    </a:lnTo>
                    <a:lnTo>
                      <a:pt x="295" y="162"/>
                    </a:lnTo>
                    <a:lnTo>
                      <a:pt x="296" y="148"/>
                    </a:lnTo>
                    <a:lnTo>
                      <a:pt x="295" y="132"/>
                    </a:lnTo>
                    <a:lnTo>
                      <a:pt x="293" y="118"/>
                    </a:lnTo>
                    <a:lnTo>
                      <a:pt x="289" y="104"/>
                    </a:lnTo>
                    <a:lnTo>
                      <a:pt x="285" y="91"/>
                    </a:lnTo>
                    <a:lnTo>
                      <a:pt x="271" y="65"/>
                    </a:lnTo>
                    <a:lnTo>
                      <a:pt x="253" y="44"/>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0" name="Freeform 450">
                <a:extLst>
                  <a:ext uri="{FF2B5EF4-FFF2-40B4-BE49-F238E27FC236}">
                    <a16:creationId xmlns:a16="http://schemas.microsoft.com/office/drawing/2014/main" id="{49363B8B-0701-1BD0-1B27-91FC6C334DE8}"/>
                  </a:ext>
                </a:extLst>
              </p:cNvPr>
              <p:cNvSpPr>
                <a:spLocks/>
              </p:cNvSpPr>
              <p:nvPr/>
            </p:nvSpPr>
            <p:spPr bwMode="auto">
              <a:xfrm>
                <a:off x="7164388" y="3925888"/>
                <a:ext cx="93663" cy="93662"/>
              </a:xfrm>
              <a:custGeom>
                <a:avLst/>
                <a:gdLst>
                  <a:gd name="T0" fmla="*/ 295 w 295"/>
                  <a:gd name="T1" fmla="*/ 148 h 296"/>
                  <a:gd name="T2" fmla="*/ 294 w 295"/>
                  <a:gd name="T3" fmla="*/ 132 h 296"/>
                  <a:gd name="T4" fmla="*/ 292 w 295"/>
                  <a:gd name="T5" fmla="*/ 118 h 296"/>
                  <a:gd name="T6" fmla="*/ 289 w 295"/>
                  <a:gd name="T7" fmla="*/ 104 h 296"/>
                  <a:gd name="T8" fmla="*/ 284 w 295"/>
                  <a:gd name="T9" fmla="*/ 91 h 296"/>
                  <a:gd name="T10" fmla="*/ 270 w 295"/>
                  <a:gd name="T11" fmla="*/ 65 h 296"/>
                  <a:gd name="T12" fmla="*/ 252 w 295"/>
                  <a:gd name="T13" fmla="*/ 44 h 296"/>
                  <a:gd name="T14" fmla="*/ 240 w 295"/>
                  <a:gd name="T15" fmla="*/ 32 h 296"/>
                  <a:gd name="T16" fmla="*/ 228 w 295"/>
                  <a:gd name="T17" fmla="*/ 24 h 296"/>
                  <a:gd name="T18" fmla="*/ 216 w 295"/>
                  <a:gd name="T19" fmla="*/ 16 h 296"/>
                  <a:gd name="T20" fmla="*/ 204 w 295"/>
                  <a:gd name="T21" fmla="*/ 11 h 296"/>
                  <a:gd name="T22" fmla="*/ 190 w 295"/>
                  <a:gd name="T23" fmla="*/ 5 h 296"/>
                  <a:gd name="T24" fmla="*/ 176 w 295"/>
                  <a:gd name="T25" fmla="*/ 3 h 296"/>
                  <a:gd name="T26" fmla="*/ 161 w 295"/>
                  <a:gd name="T27" fmla="*/ 0 h 296"/>
                  <a:gd name="T28" fmla="*/ 148 w 295"/>
                  <a:gd name="T29" fmla="*/ 0 h 296"/>
                  <a:gd name="T30" fmla="*/ 117 w 295"/>
                  <a:gd name="T31" fmla="*/ 3 h 296"/>
                  <a:gd name="T32" fmla="*/ 91 w 295"/>
                  <a:gd name="T33" fmla="*/ 11 h 296"/>
                  <a:gd name="T34" fmla="*/ 66 w 295"/>
                  <a:gd name="T35" fmla="*/ 24 h 296"/>
                  <a:gd name="T36" fmla="*/ 44 w 295"/>
                  <a:gd name="T37" fmla="*/ 44 h 296"/>
                  <a:gd name="T38" fmla="*/ 24 w 295"/>
                  <a:gd name="T39" fmla="*/ 65 h 296"/>
                  <a:gd name="T40" fmla="*/ 10 w 295"/>
                  <a:gd name="T41" fmla="*/ 91 h 296"/>
                  <a:gd name="T42" fmla="*/ 2 w 295"/>
                  <a:gd name="T43" fmla="*/ 118 h 296"/>
                  <a:gd name="T44" fmla="*/ 0 w 295"/>
                  <a:gd name="T45" fmla="*/ 148 h 296"/>
                  <a:gd name="T46" fmla="*/ 0 w 295"/>
                  <a:gd name="T47" fmla="*/ 162 h 296"/>
                  <a:gd name="T48" fmla="*/ 2 w 295"/>
                  <a:gd name="T49" fmla="*/ 177 h 296"/>
                  <a:gd name="T50" fmla="*/ 4 w 295"/>
                  <a:gd name="T51" fmla="*/ 190 h 296"/>
                  <a:gd name="T52" fmla="*/ 10 w 295"/>
                  <a:gd name="T53" fmla="*/ 205 h 296"/>
                  <a:gd name="T54" fmla="*/ 16 w 295"/>
                  <a:gd name="T55" fmla="*/ 217 h 296"/>
                  <a:gd name="T56" fmla="*/ 24 w 295"/>
                  <a:gd name="T57" fmla="*/ 229 h 296"/>
                  <a:gd name="T58" fmla="*/ 33 w 295"/>
                  <a:gd name="T59" fmla="*/ 241 h 296"/>
                  <a:gd name="T60" fmla="*/ 44 w 295"/>
                  <a:gd name="T61" fmla="*/ 253 h 296"/>
                  <a:gd name="T62" fmla="*/ 66 w 295"/>
                  <a:gd name="T63" fmla="*/ 271 h 296"/>
                  <a:gd name="T64" fmla="*/ 91 w 295"/>
                  <a:gd name="T65" fmla="*/ 285 h 296"/>
                  <a:gd name="T66" fmla="*/ 103 w 295"/>
                  <a:gd name="T67" fmla="*/ 289 h 296"/>
                  <a:gd name="T68" fmla="*/ 117 w 295"/>
                  <a:gd name="T69" fmla="*/ 293 h 296"/>
                  <a:gd name="T70" fmla="*/ 132 w 295"/>
                  <a:gd name="T71" fmla="*/ 295 h 296"/>
                  <a:gd name="T72" fmla="*/ 148 w 295"/>
                  <a:gd name="T73" fmla="*/ 296 h 296"/>
                  <a:gd name="T74" fmla="*/ 161 w 295"/>
                  <a:gd name="T75" fmla="*/ 295 h 296"/>
                  <a:gd name="T76" fmla="*/ 176 w 295"/>
                  <a:gd name="T77" fmla="*/ 293 h 296"/>
                  <a:gd name="T78" fmla="*/ 190 w 295"/>
                  <a:gd name="T79" fmla="*/ 289 h 296"/>
                  <a:gd name="T80" fmla="*/ 204 w 295"/>
                  <a:gd name="T81" fmla="*/ 285 h 296"/>
                  <a:gd name="T82" fmla="*/ 216 w 295"/>
                  <a:gd name="T83" fmla="*/ 278 h 296"/>
                  <a:gd name="T84" fmla="*/ 228 w 295"/>
                  <a:gd name="T85" fmla="*/ 271 h 296"/>
                  <a:gd name="T86" fmla="*/ 240 w 295"/>
                  <a:gd name="T87" fmla="*/ 262 h 296"/>
                  <a:gd name="T88" fmla="*/ 252 w 295"/>
                  <a:gd name="T89" fmla="*/ 253 h 296"/>
                  <a:gd name="T90" fmla="*/ 261 w 295"/>
                  <a:gd name="T91" fmla="*/ 241 h 296"/>
                  <a:gd name="T92" fmla="*/ 270 w 295"/>
                  <a:gd name="T93" fmla="*/ 229 h 296"/>
                  <a:gd name="T94" fmla="*/ 277 w 295"/>
                  <a:gd name="T95" fmla="*/ 217 h 296"/>
                  <a:gd name="T96" fmla="*/ 284 w 295"/>
                  <a:gd name="T97" fmla="*/ 205 h 296"/>
                  <a:gd name="T98" fmla="*/ 289 w 295"/>
                  <a:gd name="T99" fmla="*/ 190 h 296"/>
                  <a:gd name="T100" fmla="*/ 292 w 295"/>
                  <a:gd name="T101" fmla="*/ 177 h 296"/>
                  <a:gd name="T102" fmla="*/ 294 w 295"/>
                  <a:gd name="T103" fmla="*/ 162 h 296"/>
                  <a:gd name="T104" fmla="*/ 295 w 295"/>
                  <a:gd name="T105" fmla="*/ 14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95" y="148"/>
                    </a:moveTo>
                    <a:lnTo>
                      <a:pt x="294" y="132"/>
                    </a:lnTo>
                    <a:lnTo>
                      <a:pt x="292" y="118"/>
                    </a:lnTo>
                    <a:lnTo>
                      <a:pt x="289" y="104"/>
                    </a:lnTo>
                    <a:lnTo>
                      <a:pt x="284" y="91"/>
                    </a:lnTo>
                    <a:lnTo>
                      <a:pt x="270" y="65"/>
                    </a:lnTo>
                    <a:lnTo>
                      <a:pt x="252" y="44"/>
                    </a:lnTo>
                    <a:lnTo>
                      <a:pt x="240" y="32"/>
                    </a:lnTo>
                    <a:lnTo>
                      <a:pt x="228" y="24"/>
                    </a:lnTo>
                    <a:lnTo>
                      <a:pt x="216" y="16"/>
                    </a:lnTo>
                    <a:lnTo>
                      <a:pt x="204" y="11"/>
                    </a:lnTo>
                    <a:lnTo>
                      <a:pt x="190" y="5"/>
                    </a:lnTo>
                    <a:lnTo>
                      <a:pt x="176" y="3"/>
                    </a:lnTo>
                    <a:lnTo>
                      <a:pt x="161" y="0"/>
                    </a:lnTo>
                    <a:lnTo>
                      <a:pt x="148" y="0"/>
                    </a:lnTo>
                    <a:lnTo>
                      <a:pt x="117" y="3"/>
                    </a:lnTo>
                    <a:lnTo>
                      <a:pt x="91" y="11"/>
                    </a:lnTo>
                    <a:lnTo>
                      <a:pt x="66" y="24"/>
                    </a:lnTo>
                    <a:lnTo>
                      <a:pt x="44" y="44"/>
                    </a:lnTo>
                    <a:lnTo>
                      <a:pt x="24" y="65"/>
                    </a:lnTo>
                    <a:lnTo>
                      <a:pt x="10" y="91"/>
                    </a:lnTo>
                    <a:lnTo>
                      <a:pt x="2" y="118"/>
                    </a:lnTo>
                    <a:lnTo>
                      <a:pt x="0" y="148"/>
                    </a:lnTo>
                    <a:lnTo>
                      <a:pt x="0" y="162"/>
                    </a:lnTo>
                    <a:lnTo>
                      <a:pt x="2" y="177"/>
                    </a:lnTo>
                    <a:lnTo>
                      <a:pt x="4" y="190"/>
                    </a:lnTo>
                    <a:lnTo>
                      <a:pt x="10" y="205"/>
                    </a:lnTo>
                    <a:lnTo>
                      <a:pt x="16" y="217"/>
                    </a:lnTo>
                    <a:lnTo>
                      <a:pt x="24" y="229"/>
                    </a:lnTo>
                    <a:lnTo>
                      <a:pt x="33" y="241"/>
                    </a:lnTo>
                    <a:lnTo>
                      <a:pt x="44" y="253"/>
                    </a:lnTo>
                    <a:lnTo>
                      <a:pt x="66" y="271"/>
                    </a:lnTo>
                    <a:lnTo>
                      <a:pt x="91" y="285"/>
                    </a:lnTo>
                    <a:lnTo>
                      <a:pt x="103" y="289"/>
                    </a:lnTo>
                    <a:lnTo>
                      <a:pt x="117" y="293"/>
                    </a:lnTo>
                    <a:lnTo>
                      <a:pt x="132" y="295"/>
                    </a:lnTo>
                    <a:lnTo>
                      <a:pt x="148" y="296"/>
                    </a:lnTo>
                    <a:lnTo>
                      <a:pt x="161" y="295"/>
                    </a:lnTo>
                    <a:lnTo>
                      <a:pt x="176" y="293"/>
                    </a:lnTo>
                    <a:lnTo>
                      <a:pt x="190" y="289"/>
                    </a:lnTo>
                    <a:lnTo>
                      <a:pt x="204" y="285"/>
                    </a:lnTo>
                    <a:lnTo>
                      <a:pt x="216" y="278"/>
                    </a:lnTo>
                    <a:lnTo>
                      <a:pt x="228" y="271"/>
                    </a:lnTo>
                    <a:lnTo>
                      <a:pt x="240" y="262"/>
                    </a:lnTo>
                    <a:lnTo>
                      <a:pt x="252" y="253"/>
                    </a:lnTo>
                    <a:lnTo>
                      <a:pt x="261" y="241"/>
                    </a:lnTo>
                    <a:lnTo>
                      <a:pt x="270" y="229"/>
                    </a:lnTo>
                    <a:lnTo>
                      <a:pt x="277" y="217"/>
                    </a:lnTo>
                    <a:lnTo>
                      <a:pt x="284" y="205"/>
                    </a:lnTo>
                    <a:lnTo>
                      <a:pt x="289" y="190"/>
                    </a:lnTo>
                    <a:lnTo>
                      <a:pt x="292" y="177"/>
                    </a:lnTo>
                    <a:lnTo>
                      <a:pt x="294" y="162"/>
                    </a:lnTo>
                    <a:lnTo>
                      <a:pt x="295" y="1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1" name="Freeform 451">
                <a:extLst>
                  <a:ext uri="{FF2B5EF4-FFF2-40B4-BE49-F238E27FC236}">
                    <a16:creationId xmlns:a16="http://schemas.microsoft.com/office/drawing/2014/main" id="{584506B0-6FF6-16E9-3E90-0EE3E6BE6891}"/>
                  </a:ext>
                </a:extLst>
              </p:cNvPr>
              <p:cNvSpPr>
                <a:spLocks/>
              </p:cNvSpPr>
              <p:nvPr/>
            </p:nvSpPr>
            <p:spPr bwMode="auto">
              <a:xfrm>
                <a:off x="7164388" y="3830638"/>
                <a:ext cx="93663" cy="93662"/>
              </a:xfrm>
              <a:custGeom>
                <a:avLst/>
                <a:gdLst>
                  <a:gd name="T0" fmla="*/ 295 w 295"/>
                  <a:gd name="T1" fmla="*/ 148 h 296"/>
                  <a:gd name="T2" fmla="*/ 294 w 295"/>
                  <a:gd name="T3" fmla="*/ 132 h 296"/>
                  <a:gd name="T4" fmla="*/ 292 w 295"/>
                  <a:gd name="T5" fmla="*/ 118 h 296"/>
                  <a:gd name="T6" fmla="*/ 289 w 295"/>
                  <a:gd name="T7" fmla="*/ 104 h 296"/>
                  <a:gd name="T8" fmla="*/ 284 w 295"/>
                  <a:gd name="T9" fmla="*/ 91 h 296"/>
                  <a:gd name="T10" fmla="*/ 270 w 295"/>
                  <a:gd name="T11" fmla="*/ 65 h 296"/>
                  <a:gd name="T12" fmla="*/ 252 w 295"/>
                  <a:gd name="T13" fmla="*/ 44 h 296"/>
                  <a:gd name="T14" fmla="*/ 240 w 295"/>
                  <a:gd name="T15" fmla="*/ 32 h 296"/>
                  <a:gd name="T16" fmla="*/ 228 w 295"/>
                  <a:gd name="T17" fmla="*/ 24 h 296"/>
                  <a:gd name="T18" fmla="*/ 216 w 295"/>
                  <a:gd name="T19" fmla="*/ 16 h 296"/>
                  <a:gd name="T20" fmla="*/ 204 w 295"/>
                  <a:gd name="T21" fmla="*/ 11 h 296"/>
                  <a:gd name="T22" fmla="*/ 190 w 295"/>
                  <a:gd name="T23" fmla="*/ 5 h 296"/>
                  <a:gd name="T24" fmla="*/ 176 w 295"/>
                  <a:gd name="T25" fmla="*/ 3 h 296"/>
                  <a:gd name="T26" fmla="*/ 161 w 295"/>
                  <a:gd name="T27" fmla="*/ 0 h 296"/>
                  <a:gd name="T28" fmla="*/ 148 w 295"/>
                  <a:gd name="T29" fmla="*/ 0 h 296"/>
                  <a:gd name="T30" fmla="*/ 117 w 295"/>
                  <a:gd name="T31" fmla="*/ 3 h 296"/>
                  <a:gd name="T32" fmla="*/ 91 w 295"/>
                  <a:gd name="T33" fmla="*/ 11 h 296"/>
                  <a:gd name="T34" fmla="*/ 66 w 295"/>
                  <a:gd name="T35" fmla="*/ 24 h 296"/>
                  <a:gd name="T36" fmla="*/ 44 w 295"/>
                  <a:gd name="T37" fmla="*/ 44 h 296"/>
                  <a:gd name="T38" fmla="*/ 24 w 295"/>
                  <a:gd name="T39" fmla="*/ 65 h 296"/>
                  <a:gd name="T40" fmla="*/ 10 w 295"/>
                  <a:gd name="T41" fmla="*/ 91 h 296"/>
                  <a:gd name="T42" fmla="*/ 2 w 295"/>
                  <a:gd name="T43" fmla="*/ 118 h 296"/>
                  <a:gd name="T44" fmla="*/ 0 w 295"/>
                  <a:gd name="T45" fmla="*/ 148 h 296"/>
                  <a:gd name="T46" fmla="*/ 0 w 295"/>
                  <a:gd name="T47" fmla="*/ 162 h 296"/>
                  <a:gd name="T48" fmla="*/ 2 w 295"/>
                  <a:gd name="T49" fmla="*/ 177 h 296"/>
                  <a:gd name="T50" fmla="*/ 4 w 295"/>
                  <a:gd name="T51" fmla="*/ 190 h 296"/>
                  <a:gd name="T52" fmla="*/ 10 w 295"/>
                  <a:gd name="T53" fmla="*/ 205 h 296"/>
                  <a:gd name="T54" fmla="*/ 16 w 295"/>
                  <a:gd name="T55" fmla="*/ 217 h 296"/>
                  <a:gd name="T56" fmla="*/ 24 w 295"/>
                  <a:gd name="T57" fmla="*/ 229 h 296"/>
                  <a:gd name="T58" fmla="*/ 33 w 295"/>
                  <a:gd name="T59" fmla="*/ 240 h 296"/>
                  <a:gd name="T60" fmla="*/ 44 w 295"/>
                  <a:gd name="T61" fmla="*/ 253 h 296"/>
                  <a:gd name="T62" fmla="*/ 66 w 295"/>
                  <a:gd name="T63" fmla="*/ 271 h 296"/>
                  <a:gd name="T64" fmla="*/ 91 w 295"/>
                  <a:gd name="T65" fmla="*/ 285 h 296"/>
                  <a:gd name="T66" fmla="*/ 103 w 295"/>
                  <a:gd name="T67" fmla="*/ 289 h 296"/>
                  <a:gd name="T68" fmla="*/ 117 w 295"/>
                  <a:gd name="T69" fmla="*/ 293 h 296"/>
                  <a:gd name="T70" fmla="*/ 132 w 295"/>
                  <a:gd name="T71" fmla="*/ 295 h 296"/>
                  <a:gd name="T72" fmla="*/ 148 w 295"/>
                  <a:gd name="T73" fmla="*/ 296 h 296"/>
                  <a:gd name="T74" fmla="*/ 161 w 295"/>
                  <a:gd name="T75" fmla="*/ 295 h 296"/>
                  <a:gd name="T76" fmla="*/ 176 w 295"/>
                  <a:gd name="T77" fmla="*/ 293 h 296"/>
                  <a:gd name="T78" fmla="*/ 190 w 295"/>
                  <a:gd name="T79" fmla="*/ 289 h 296"/>
                  <a:gd name="T80" fmla="*/ 204 w 295"/>
                  <a:gd name="T81" fmla="*/ 285 h 296"/>
                  <a:gd name="T82" fmla="*/ 216 w 295"/>
                  <a:gd name="T83" fmla="*/ 278 h 296"/>
                  <a:gd name="T84" fmla="*/ 228 w 295"/>
                  <a:gd name="T85" fmla="*/ 271 h 296"/>
                  <a:gd name="T86" fmla="*/ 240 w 295"/>
                  <a:gd name="T87" fmla="*/ 262 h 296"/>
                  <a:gd name="T88" fmla="*/ 252 w 295"/>
                  <a:gd name="T89" fmla="*/ 253 h 296"/>
                  <a:gd name="T90" fmla="*/ 261 w 295"/>
                  <a:gd name="T91" fmla="*/ 240 h 296"/>
                  <a:gd name="T92" fmla="*/ 270 w 295"/>
                  <a:gd name="T93" fmla="*/ 229 h 296"/>
                  <a:gd name="T94" fmla="*/ 277 w 295"/>
                  <a:gd name="T95" fmla="*/ 217 h 296"/>
                  <a:gd name="T96" fmla="*/ 284 w 295"/>
                  <a:gd name="T97" fmla="*/ 205 h 296"/>
                  <a:gd name="T98" fmla="*/ 289 w 295"/>
                  <a:gd name="T99" fmla="*/ 190 h 296"/>
                  <a:gd name="T100" fmla="*/ 292 w 295"/>
                  <a:gd name="T101" fmla="*/ 177 h 296"/>
                  <a:gd name="T102" fmla="*/ 294 w 295"/>
                  <a:gd name="T103" fmla="*/ 162 h 296"/>
                  <a:gd name="T104" fmla="*/ 295 w 295"/>
                  <a:gd name="T105" fmla="*/ 14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95" y="148"/>
                    </a:moveTo>
                    <a:lnTo>
                      <a:pt x="294" y="132"/>
                    </a:lnTo>
                    <a:lnTo>
                      <a:pt x="292" y="118"/>
                    </a:lnTo>
                    <a:lnTo>
                      <a:pt x="289" y="104"/>
                    </a:lnTo>
                    <a:lnTo>
                      <a:pt x="284" y="91"/>
                    </a:lnTo>
                    <a:lnTo>
                      <a:pt x="270" y="65"/>
                    </a:lnTo>
                    <a:lnTo>
                      <a:pt x="252" y="44"/>
                    </a:lnTo>
                    <a:lnTo>
                      <a:pt x="240" y="32"/>
                    </a:lnTo>
                    <a:lnTo>
                      <a:pt x="228" y="24"/>
                    </a:lnTo>
                    <a:lnTo>
                      <a:pt x="216" y="16"/>
                    </a:lnTo>
                    <a:lnTo>
                      <a:pt x="204" y="11"/>
                    </a:lnTo>
                    <a:lnTo>
                      <a:pt x="190" y="5"/>
                    </a:lnTo>
                    <a:lnTo>
                      <a:pt x="176" y="3"/>
                    </a:lnTo>
                    <a:lnTo>
                      <a:pt x="161" y="0"/>
                    </a:lnTo>
                    <a:lnTo>
                      <a:pt x="148" y="0"/>
                    </a:lnTo>
                    <a:lnTo>
                      <a:pt x="117" y="3"/>
                    </a:lnTo>
                    <a:lnTo>
                      <a:pt x="91" y="11"/>
                    </a:lnTo>
                    <a:lnTo>
                      <a:pt x="66" y="24"/>
                    </a:lnTo>
                    <a:lnTo>
                      <a:pt x="44" y="44"/>
                    </a:lnTo>
                    <a:lnTo>
                      <a:pt x="24" y="65"/>
                    </a:lnTo>
                    <a:lnTo>
                      <a:pt x="10" y="91"/>
                    </a:lnTo>
                    <a:lnTo>
                      <a:pt x="2" y="118"/>
                    </a:lnTo>
                    <a:lnTo>
                      <a:pt x="0" y="148"/>
                    </a:lnTo>
                    <a:lnTo>
                      <a:pt x="0" y="162"/>
                    </a:lnTo>
                    <a:lnTo>
                      <a:pt x="2" y="177"/>
                    </a:lnTo>
                    <a:lnTo>
                      <a:pt x="4" y="190"/>
                    </a:lnTo>
                    <a:lnTo>
                      <a:pt x="10" y="205"/>
                    </a:lnTo>
                    <a:lnTo>
                      <a:pt x="16" y="217"/>
                    </a:lnTo>
                    <a:lnTo>
                      <a:pt x="24" y="229"/>
                    </a:lnTo>
                    <a:lnTo>
                      <a:pt x="33" y="240"/>
                    </a:lnTo>
                    <a:lnTo>
                      <a:pt x="44" y="253"/>
                    </a:lnTo>
                    <a:lnTo>
                      <a:pt x="66" y="271"/>
                    </a:lnTo>
                    <a:lnTo>
                      <a:pt x="91" y="285"/>
                    </a:lnTo>
                    <a:lnTo>
                      <a:pt x="103" y="289"/>
                    </a:lnTo>
                    <a:lnTo>
                      <a:pt x="117" y="293"/>
                    </a:lnTo>
                    <a:lnTo>
                      <a:pt x="132" y="295"/>
                    </a:lnTo>
                    <a:lnTo>
                      <a:pt x="148" y="296"/>
                    </a:lnTo>
                    <a:lnTo>
                      <a:pt x="161" y="295"/>
                    </a:lnTo>
                    <a:lnTo>
                      <a:pt x="176" y="293"/>
                    </a:lnTo>
                    <a:lnTo>
                      <a:pt x="190" y="289"/>
                    </a:lnTo>
                    <a:lnTo>
                      <a:pt x="204" y="285"/>
                    </a:lnTo>
                    <a:lnTo>
                      <a:pt x="216" y="278"/>
                    </a:lnTo>
                    <a:lnTo>
                      <a:pt x="228" y="271"/>
                    </a:lnTo>
                    <a:lnTo>
                      <a:pt x="240" y="262"/>
                    </a:lnTo>
                    <a:lnTo>
                      <a:pt x="252" y="253"/>
                    </a:lnTo>
                    <a:lnTo>
                      <a:pt x="261" y="240"/>
                    </a:lnTo>
                    <a:lnTo>
                      <a:pt x="270" y="229"/>
                    </a:lnTo>
                    <a:lnTo>
                      <a:pt x="277" y="217"/>
                    </a:lnTo>
                    <a:lnTo>
                      <a:pt x="284" y="205"/>
                    </a:lnTo>
                    <a:lnTo>
                      <a:pt x="289" y="190"/>
                    </a:lnTo>
                    <a:lnTo>
                      <a:pt x="292" y="177"/>
                    </a:lnTo>
                    <a:lnTo>
                      <a:pt x="294" y="162"/>
                    </a:lnTo>
                    <a:lnTo>
                      <a:pt x="295" y="1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2" name="Freeform 452">
                <a:extLst>
                  <a:ext uri="{FF2B5EF4-FFF2-40B4-BE49-F238E27FC236}">
                    <a16:creationId xmlns:a16="http://schemas.microsoft.com/office/drawing/2014/main" id="{EBA25A01-D367-335A-E87E-82EF5FFACE09}"/>
                  </a:ext>
                </a:extLst>
              </p:cNvPr>
              <p:cNvSpPr>
                <a:spLocks/>
              </p:cNvSpPr>
              <p:nvPr/>
            </p:nvSpPr>
            <p:spPr bwMode="auto">
              <a:xfrm>
                <a:off x="7164388" y="3492500"/>
                <a:ext cx="93663" cy="93662"/>
              </a:xfrm>
              <a:custGeom>
                <a:avLst/>
                <a:gdLst>
                  <a:gd name="T0" fmla="*/ 295 w 295"/>
                  <a:gd name="T1" fmla="*/ 148 h 296"/>
                  <a:gd name="T2" fmla="*/ 294 w 295"/>
                  <a:gd name="T3" fmla="*/ 132 h 296"/>
                  <a:gd name="T4" fmla="*/ 292 w 295"/>
                  <a:gd name="T5" fmla="*/ 117 h 296"/>
                  <a:gd name="T6" fmla="*/ 289 w 295"/>
                  <a:gd name="T7" fmla="*/ 104 h 296"/>
                  <a:gd name="T8" fmla="*/ 284 w 295"/>
                  <a:gd name="T9" fmla="*/ 91 h 296"/>
                  <a:gd name="T10" fmla="*/ 270 w 295"/>
                  <a:gd name="T11" fmla="*/ 65 h 296"/>
                  <a:gd name="T12" fmla="*/ 252 w 295"/>
                  <a:gd name="T13" fmla="*/ 43 h 296"/>
                  <a:gd name="T14" fmla="*/ 240 w 295"/>
                  <a:gd name="T15" fmla="*/ 32 h 296"/>
                  <a:gd name="T16" fmla="*/ 228 w 295"/>
                  <a:gd name="T17" fmla="*/ 24 h 296"/>
                  <a:gd name="T18" fmla="*/ 216 w 295"/>
                  <a:gd name="T19" fmla="*/ 16 h 296"/>
                  <a:gd name="T20" fmla="*/ 204 w 295"/>
                  <a:gd name="T21" fmla="*/ 10 h 296"/>
                  <a:gd name="T22" fmla="*/ 190 w 295"/>
                  <a:gd name="T23" fmla="*/ 5 h 296"/>
                  <a:gd name="T24" fmla="*/ 176 w 295"/>
                  <a:gd name="T25" fmla="*/ 2 h 296"/>
                  <a:gd name="T26" fmla="*/ 161 w 295"/>
                  <a:gd name="T27" fmla="*/ 0 h 296"/>
                  <a:gd name="T28" fmla="*/ 148 w 295"/>
                  <a:gd name="T29" fmla="*/ 0 h 296"/>
                  <a:gd name="T30" fmla="*/ 117 w 295"/>
                  <a:gd name="T31" fmla="*/ 2 h 296"/>
                  <a:gd name="T32" fmla="*/ 91 w 295"/>
                  <a:gd name="T33" fmla="*/ 10 h 296"/>
                  <a:gd name="T34" fmla="*/ 66 w 295"/>
                  <a:gd name="T35" fmla="*/ 24 h 296"/>
                  <a:gd name="T36" fmla="*/ 44 w 295"/>
                  <a:gd name="T37" fmla="*/ 43 h 296"/>
                  <a:gd name="T38" fmla="*/ 24 w 295"/>
                  <a:gd name="T39" fmla="*/ 65 h 296"/>
                  <a:gd name="T40" fmla="*/ 10 w 295"/>
                  <a:gd name="T41" fmla="*/ 91 h 296"/>
                  <a:gd name="T42" fmla="*/ 2 w 295"/>
                  <a:gd name="T43" fmla="*/ 117 h 296"/>
                  <a:gd name="T44" fmla="*/ 0 w 295"/>
                  <a:gd name="T45" fmla="*/ 148 h 296"/>
                  <a:gd name="T46" fmla="*/ 0 w 295"/>
                  <a:gd name="T47" fmla="*/ 162 h 296"/>
                  <a:gd name="T48" fmla="*/ 2 w 295"/>
                  <a:gd name="T49" fmla="*/ 177 h 296"/>
                  <a:gd name="T50" fmla="*/ 4 w 295"/>
                  <a:gd name="T51" fmla="*/ 190 h 296"/>
                  <a:gd name="T52" fmla="*/ 10 w 295"/>
                  <a:gd name="T53" fmla="*/ 205 h 296"/>
                  <a:gd name="T54" fmla="*/ 16 w 295"/>
                  <a:gd name="T55" fmla="*/ 216 h 296"/>
                  <a:gd name="T56" fmla="*/ 24 w 295"/>
                  <a:gd name="T57" fmla="*/ 229 h 296"/>
                  <a:gd name="T58" fmla="*/ 33 w 295"/>
                  <a:gd name="T59" fmla="*/ 240 h 296"/>
                  <a:gd name="T60" fmla="*/ 44 w 295"/>
                  <a:gd name="T61" fmla="*/ 253 h 296"/>
                  <a:gd name="T62" fmla="*/ 66 w 295"/>
                  <a:gd name="T63" fmla="*/ 271 h 296"/>
                  <a:gd name="T64" fmla="*/ 91 w 295"/>
                  <a:gd name="T65" fmla="*/ 285 h 296"/>
                  <a:gd name="T66" fmla="*/ 103 w 295"/>
                  <a:gd name="T67" fmla="*/ 289 h 296"/>
                  <a:gd name="T68" fmla="*/ 117 w 295"/>
                  <a:gd name="T69" fmla="*/ 293 h 296"/>
                  <a:gd name="T70" fmla="*/ 132 w 295"/>
                  <a:gd name="T71" fmla="*/ 295 h 296"/>
                  <a:gd name="T72" fmla="*/ 148 w 295"/>
                  <a:gd name="T73" fmla="*/ 296 h 296"/>
                  <a:gd name="T74" fmla="*/ 161 w 295"/>
                  <a:gd name="T75" fmla="*/ 295 h 296"/>
                  <a:gd name="T76" fmla="*/ 176 w 295"/>
                  <a:gd name="T77" fmla="*/ 293 h 296"/>
                  <a:gd name="T78" fmla="*/ 190 w 295"/>
                  <a:gd name="T79" fmla="*/ 289 h 296"/>
                  <a:gd name="T80" fmla="*/ 204 w 295"/>
                  <a:gd name="T81" fmla="*/ 285 h 296"/>
                  <a:gd name="T82" fmla="*/ 216 w 295"/>
                  <a:gd name="T83" fmla="*/ 278 h 296"/>
                  <a:gd name="T84" fmla="*/ 228 w 295"/>
                  <a:gd name="T85" fmla="*/ 271 h 296"/>
                  <a:gd name="T86" fmla="*/ 240 w 295"/>
                  <a:gd name="T87" fmla="*/ 262 h 296"/>
                  <a:gd name="T88" fmla="*/ 252 w 295"/>
                  <a:gd name="T89" fmla="*/ 253 h 296"/>
                  <a:gd name="T90" fmla="*/ 261 w 295"/>
                  <a:gd name="T91" fmla="*/ 240 h 296"/>
                  <a:gd name="T92" fmla="*/ 270 w 295"/>
                  <a:gd name="T93" fmla="*/ 229 h 296"/>
                  <a:gd name="T94" fmla="*/ 277 w 295"/>
                  <a:gd name="T95" fmla="*/ 216 h 296"/>
                  <a:gd name="T96" fmla="*/ 284 w 295"/>
                  <a:gd name="T97" fmla="*/ 205 h 296"/>
                  <a:gd name="T98" fmla="*/ 289 w 295"/>
                  <a:gd name="T99" fmla="*/ 190 h 296"/>
                  <a:gd name="T100" fmla="*/ 292 w 295"/>
                  <a:gd name="T101" fmla="*/ 177 h 296"/>
                  <a:gd name="T102" fmla="*/ 294 w 295"/>
                  <a:gd name="T103" fmla="*/ 162 h 296"/>
                  <a:gd name="T104" fmla="*/ 295 w 295"/>
                  <a:gd name="T105" fmla="*/ 14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95" y="148"/>
                    </a:moveTo>
                    <a:lnTo>
                      <a:pt x="294" y="132"/>
                    </a:lnTo>
                    <a:lnTo>
                      <a:pt x="292" y="117"/>
                    </a:lnTo>
                    <a:lnTo>
                      <a:pt x="289" y="104"/>
                    </a:lnTo>
                    <a:lnTo>
                      <a:pt x="284" y="91"/>
                    </a:lnTo>
                    <a:lnTo>
                      <a:pt x="270" y="65"/>
                    </a:lnTo>
                    <a:lnTo>
                      <a:pt x="252" y="43"/>
                    </a:lnTo>
                    <a:lnTo>
                      <a:pt x="240" y="32"/>
                    </a:lnTo>
                    <a:lnTo>
                      <a:pt x="228" y="24"/>
                    </a:lnTo>
                    <a:lnTo>
                      <a:pt x="216" y="16"/>
                    </a:lnTo>
                    <a:lnTo>
                      <a:pt x="204" y="10"/>
                    </a:lnTo>
                    <a:lnTo>
                      <a:pt x="190" y="5"/>
                    </a:lnTo>
                    <a:lnTo>
                      <a:pt x="176" y="2"/>
                    </a:lnTo>
                    <a:lnTo>
                      <a:pt x="161" y="0"/>
                    </a:lnTo>
                    <a:lnTo>
                      <a:pt x="148" y="0"/>
                    </a:lnTo>
                    <a:lnTo>
                      <a:pt x="117" y="2"/>
                    </a:lnTo>
                    <a:lnTo>
                      <a:pt x="91" y="10"/>
                    </a:lnTo>
                    <a:lnTo>
                      <a:pt x="66" y="24"/>
                    </a:lnTo>
                    <a:lnTo>
                      <a:pt x="44" y="43"/>
                    </a:lnTo>
                    <a:lnTo>
                      <a:pt x="24" y="65"/>
                    </a:lnTo>
                    <a:lnTo>
                      <a:pt x="10" y="91"/>
                    </a:lnTo>
                    <a:lnTo>
                      <a:pt x="2" y="117"/>
                    </a:lnTo>
                    <a:lnTo>
                      <a:pt x="0" y="148"/>
                    </a:lnTo>
                    <a:lnTo>
                      <a:pt x="0" y="162"/>
                    </a:lnTo>
                    <a:lnTo>
                      <a:pt x="2" y="177"/>
                    </a:lnTo>
                    <a:lnTo>
                      <a:pt x="4" y="190"/>
                    </a:lnTo>
                    <a:lnTo>
                      <a:pt x="10" y="205"/>
                    </a:lnTo>
                    <a:lnTo>
                      <a:pt x="16" y="216"/>
                    </a:lnTo>
                    <a:lnTo>
                      <a:pt x="24" y="229"/>
                    </a:lnTo>
                    <a:lnTo>
                      <a:pt x="33" y="240"/>
                    </a:lnTo>
                    <a:lnTo>
                      <a:pt x="44" y="253"/>
                    </a:lnTo>
                    <a:lnTo>
                      <a:pt x="66" y="271"/>
                    </a:lnTo>
                    <a:lnTo>
                      <a:pt x="91" y="285"/>
                    </a:lnTo>
                    <a:lnTo>
                      <a:pt x="103" y="289"/>
                    </a:lnTo>
                    <a:lnTo>
                      <a:pt x="117" y="293"/>
                    </a:lnTo>
                    <a:lnTo>
                      <a:pt x="132" y="295"/>
                    </a:lnTo>
                    <a:lnTo>
                      <a:pt x="148" y="296"/>
                    </a:lnTo>
                    <a:lnTo>
                      <a:pt x="161" y="295"/>
                    </a:lnTo>
                    <a:lnTo>
                      <a:pt x="176" y="293"/>
                    </a:lnTo>
                    <a:lnTo>
                      <a:pt x="190" y="289"/>
                    </a:lnTo>
                    <a:lnTo>
                      <a:pt x="204" y="285"/>
                    </a:lnTo>
                    <a:lnTo>
                      <a:pt x="216" y="278"/>
                    </a:lnTo>
                    <a:lnTo>
                      <a:pt x="228" y="271"/>
                    </a:lnTo>
                    <a:lnTo>
                      <a:pt x="240" y="262"/>
                    </a:lnTo>
                    <a:lnTo>
                      <a:pt x="252" y="253"/>
                    </a:lnTo>
                    <a:lnTo>
                      <a:pt x="261" y="240"/>
                    </a:lnTo>
                    <a:lnTo>
                      <a:pt x="270" y="229"/>
                    </a:lnTo>
                    <a:lnTo>
                      <a:pt x="277" y="216"/>
                    </a:lnTo>
                    <a:lnTo>
                      <a:pt x="284" y="205"/>
                    </a:lnTo>
                    <a:lnTo>
                      <a:pt x="289" y="190"/>
                    </a:lnTo>
                    <a:lnTo>
                      <a:pt x="292" y="177"/>
                    </a:lnTo>
                    <a:lnTo>
                      <a:pt x="294" y="162"/>
                    </a:lnTo>
                    <a:lnTo>
                      <a:pt x="295" y="1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3" name="Freeform 453">
                <a:extLst>
                  <a:ext uri="{FF2B5EF4-FFF2-40B4-BE49-F238E27FC236}">
                    <a16:creationId xmlns:a16="http://schemas.microsoft.com/office/drawing/2014/main" id="{6472ECF1-1346-B24C-BF77-155AFC406A4A}"/>
                  </a:ext>
                </a:extLst>
              </p:cNvPr>
              <p:cNvSpPr>
                <a:spLocks/>
              </p:cNvSpPr>
              <p:nvPr/>
            </p:nvSpPr>
            <p:spPr bwMode="auto">
              <a:xfrm>
                <a:off x="7164388" y="3373438"/>
                <a:ext cx="93663" cy="93662"/>
              </a:xfrm>
              <a:custGeom>
                <a:avLst/>
                <a:gdLst>
                  <a:gd name="T0" fmla="*/ 295 w 295"/>
                  <a:gd name="T1" fmla="*/ 148 h 296"/>
                  <a:gd name="T2" fmla="*/ 294 w 295"/>
                  <a:gd name="T3" fmla="*/ 132 h 296"/>
                  <a:gd name="T4" fmla="*/ 292 w 295"/>
                  <a:gd name="T5" fmla="*/ 117 h 296"/>
                  <a:gd name="T6" fmla="*/ 289 w 295"/>
                  <a:gd name="T7" fmla="*/ 103 h 296"/>
                  <a:gd name="T8" fmla="*/ 284 w 295"/>
                  <a:gd name="T9" fmla="*/ 91 h 296"/>
                  <a:gd name="T10" fmla="*/ 270 w 295"/>
                  <a:gd name="T11" fmla="*/ 65 h 296"/>
                  <a:gd name="T12" fmla="*/ 252 w 295"/>
                  <a:gd name="T13" fmla="*/ 43 h 296"/>
                  <a:gd name="T14" fmla="*/ 240 w 295"/>
                  <a:gd name="T15" fmla="*/ 32 h 296"/>
                  <a:gd name="T16" fmla="*/ 228 w 295"/>
                  <a:gd name="T17" fmla="*/ 24 h 296"/>
                  <a:gd name="T18" fmla="*/ 216 w 295"/>
                  <a:gd name="T19" fmla="*/ 16 h 296"/>
                  <a:gd name="T20" fmla="*/ 204 w 295"/>
                  <a:gd name="T21" fmla="*/ 10 h 296"/>
                  <a:gd name="T22" fmla="*/ 190 w 295"/>
                  <a:gd name="T23" fmla="*/ 4 h 296"/>
                  <a:gd name="T24" fmla="*/ 176 w 295"/>
                  <a:gd name="T25" fmla="*/ 2 h 296"/>
                  <a:gd name="T26" fmla="*/ 161 w 295"/>
                  <a:gd name="T27" fmla="*/ 0 h 296"/>
                  <a:gd name="T28" fmla="*/ 148 w 295"/>
                  <a:gd name="T29" fmla="*/ 0 h 296"/>
                  <a:gd name="T30" fmla="*/ 117 w 295"/>
                  <a:gd name="T31" fmla="*/ 2 h 296"/>
                  <a:gd name="T32" fmla="*/ 91 w 295"/>
                  <a:gd name="T33" fmla="*/ 10 h 296"/>
                  <a:gd name="T34" fmla="*/ 66 w 295"/>
                  <a:gd name="T35" fmla="*/ 24 h 296"/>
                  <a:gd name="T36" fmla="*/ 44 w 295"/>
                  <a:gd name="T37" fmla="*/ 43 h 296"/>
                  <a:gd name="T38" fmla="*/ 24 w 295"/>
                  <a:gd name="T39" fmla="*/ 65 h 296"/>
                  <a:gd name="T40" fmla="*/ 10 w 295"/>
                  <a:gd name="T41" fmla="*/ 91 h 296"/>
                  <a:gd name="T42" fmla="*/ 2 w 295"/>
                  <a:gd name="T43" fmla="*/ 117 h 296"/>
                  <a:gd name="T44" fmla="*/ 0 w 295"/>
                  <a:gd name="T45" fmla="*/ 148 h 296"/>
                  <a:gd name="T46" fmla="*/ 0 w 295"/>
                  <a:gd name="T47" fmla="*/ 161 h 296"/>
                  <a:gd name="T48" fmla="*/ 2 w 295"/>
                  <a:gd name="T49" fmla="*/ 176 h 296"/>
                  <a:gd name="T50" fmla="*/ 4 w 295"/>
                  <a:gd name="T51" fmla="*/ 190 h 296"/>
                  <a:gd name="T52" fmla="*/ 10 w 295"/>
                  <a:gd name="T53" fmla="*/ 204 h 296"/>
                  <a:gd name="T54" fmla="*/ 16 w 295"/>
                  <a:gd name="T55" fmla="*/ 216 h 296"/>
                  <a:gd name="T56" fmla="*/ 24 w 295"/>
                  <a:gd name="T57" fmla="*/ 228 h 296"/>
                  <a:gd name="T58" fmla="*/ 33 w 295"/>
                  <a:gd name="T59" fmla="*/ 240 h 296"/>
                  <a:gd name="T60" fmla="*/ 44 w 295"/>
                  <a:gd name="T61" fmla="*/ 252 h 296"/>
                  <a:gd name="T62" fmla="*/ 66 w 295"/>
                  <a:gd name="T63" fmla="*/ 270 h 296"/>
                  <a:gd name="T64" fmla="*/ 91 w 295"/>
                  <a:gd name="T65" fmla="*/ 284 h 296"/>
                  <a:gd name="T66" fmla="*/ 103 w 295"/>
                  <a:gd name="T67" fmla="*/ 289 h 296"/>
                  <a:gd name="T68" fmla="*/ 117 w 295"/>
                  <a:gd name="T69" fmla="*/ 292 h 296"/>
                  <a:gd name="T70" fmla="*/ 132 w 295"/>
                  <a:gd name="T71" fmla="*/ 294 h 296"/>
                  <a:gd name="T72" fmla="*/ 148 w 295"/>
                  <a:gd name="T73" fmla="*/ 296 h 296"/>
                  <a:gd name="T74" fmla="*/ 161 w 295"/>
                  <a:gd name="T75" fmla="*/ 294 h 296"/>
                  <a:gd name="T76" fmla="*/ 176 w 295"/>
                  <a:gd name="T77" fmla="*/ 292 h 296"/>
                  <a:gd name="T78" fmla="*/ 190 w 295"/>
                  <a:gd name="T79" fmla="*/ 289 h 296"/>
                  <a:gd name="T80" fmla="*/ 204 w 295"/>
                  <a:gd name="T81" fmla="*/ 284 h 296"/>
                  <a:gd name="T82" fmla="*/ 216 w 295"/>
                  <a:gd name="T83" fmla="*/ 277 h 296"/>
                  <a:gd name="T84" fmla="*/ 228 w 295"/>
                  <a:gd name="T85" fmla="*/ 270 h 296"/>
                  <a:gd name="T86" fmla="*/ 240 w 295"/>
                  <a:gd name="T87" fmla="*/ 261 h 296"/>
                  <a:gd name="T88" fmla="*/ 252 w 295"/>
                  <a:gd name="T89" fmla="*/ 252 h 296"/>
                  <a:gd name="T90" fmla="*/ 261 w 295"/>
                  <a:gd name="T91" fmla="*/ 240 h 296"/>
                  <a:gd name="T92" fmla="*/ 270 w 295"/>
                  <a:gd name="T93" fmla="*/ 228 h 296"/>
                  <a:gd name="T94" fmla="*/ 277 w 295"/>
                  <a:gd name="T95" fmla="*/ 216 h 296"/>
                  <a:gd name="T96" fmla="*/ 284 w 295"/>
                  <a:gd name="T97" fmla="*/ 204 h 296"/>
                  <a:gd name="T98" fmla="*/ 289 w 295"/>
                  <a:gd name="T99" fmla="*/ 190 h 296"/>
                  <a:gd name="T100" fmla="*/ 292 w 295"/>
                  <a:gd name="T101" fmla="*/ 176 h 296"/>
                  <a:gd name="T102" fmla="*/ 294 w 295"/>
                  <a:gd name="T103" fmla="*/ 161 h 296"/>
                  <a:gd name="T104" fmla="*/ 295 w 295"/>
                  <a:gd name="T105" fmla="*/ 14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95" y="148"/>
                    </a:moveTo>
                    <a:lnTo>
                      <a:pt x="294" y="132"/>
                    </a:lnTo>
                    <a:lnTo>
                      <a:pt x="292" y="117"/>
                    </a:lnTo>
                    <a:lnTo>
                      <a:pt x="289" y="103"/>
                    </a:lnTo>
                    <a:lnTo>
                      <a:pt x="284" y="91"/>
                    </a:lnTo>
                    <a:lnTo>
                      <a:pt x="270" y="65"/>
                    </a:lnTo>
                    <a:lnTo>
                      <a:pt x="252" y="43"/>
                    </a:lnTo>
                    <a:lnTo>
                      <a:pt x="240" y="32"/>
                    </a:lnTo>
                    <a:lnTo>
                      <a:pt x="228" y="24"/>
                    </a:lnTo>
                    <a:lnTo>
                      <a:pt x="216" y="16"/>
                    </a:lnTo>
                    <a:lnTo>
                      <a:pt x="204" y="10"/>
                    </a:lnTo>
                    <a:lnTo>
                      <a:pt x="190" y="4"/>
                    </a:lnTo>
                    <a:lnTo>
                      <a:pt x="176" y="2"/>
                    </a:lnTo>
                    <a:lnTo>
                      <a:pt x="161" y="0"/>
                    </a:lnTo>
                    <a:lnTo>
                      <a:pt x="148" y="0"/>
                    </a:lnTo>
                    <a:lnTo>
                      <a:pt x="117" y="2"/>
                    </a:lnTo>
                    <a:lnTo>
                      <a:pt x="91" y="10"/>
                    </a:lnTo>
                    <a:lnTo>
                      <a:pt x="66" y="24"/>
                    </a:lnTo>
                    <a:lnTo>
                      <a:pt x="44" y="43"/>
                    </a:lnTo>
                    <a:lnTo>
                      <a:pt x="24" y="65"/>
                    </a:lnTo>
                    <a:lnTo>
                      <a:pt x="10" y="91"/>
                    </a:lnTo>
                    <a:lnTo>
                      <a:pt x="2" y="117"/>
                    </a:lnTo>
                    <a:lnTo>
                      <a:pt x="0" y="148"/>
                    </a:lnTo>
                    <a:lnTo>
                      <a:pt x="0" y="161"/>
                    </a:lnTo>
                    <a:lnTo>
                      <a:pt x="2" y="176"/>
                    </a:lnTo>
                    <a:lnTo>
                      <a:pt x="4" y="190"/>
                    </a:lnTo>
                    <a:lnTo>
                      <a:pt x="10" y="204"/>
                    </a:lnTo>
                    <a:lnTo>
                      <a:pt x="16" y="216"/>
                    </a:lnTo>
                    <a:lnTo>
                      <a:pt x="24" y="228"/>
                    </a:lnTo>
                    <a:lnTo>
                      <a:pt x="33" y="240"/>
                    </a:lnTo>
                    <a:lnTo>
                      <a:pt x="44" y="252"/>
                    </a:lnTo>
                    <a:lnTo>
                      <a:pt x="66" y="270"/>
                    </a:lnTo>
                    <a:lnTo>
                      <a:pt x="91" y="284"/>
                    </a:lnTo>
                    <a:lnTo>
                      <a:pt x="103" y="289"/>
                    </a:lnTo>
                    <a:lnTo>
                      <a:pt x="117" y="292"/>
                    </a:lnTo>
                    <a:lnTo>
                      <a:pt x="132" y="294"/>
                    </a:lnTo>
                    <a:lnTo>
                      <a:pt x="148" y="296"/>
                    </a:lnTo>
                    <a:lnTo>
                      <a:pt x="161" y="294"/>
                    </a:lnTo>
                    <a:lnTo>
                      <a:pt x="176" y="292"/>
                    </a:lnTo>
                    <a:lnTo>
                      <a:pt x="190" y="289"/>
                    </a:lnTo>
                    <a:lnTo>
                      <a:pt x="204" y="284"/>
                    </a:lnTo>
                    <a:lnTo>
                      <a:pt x="216" y="277"/>
                    </a:lnTo>
                    <a:lnTo>
                      <a:pt x="228" y="270"/>
                    </a:lnTo>
                    <a:lnTo>
                      <a:pt x="240" y="261"/>
                    </a:lnTo>
                    <a:lnTo>
                      <a:pt x="252" y="252"/>
                    </a:lnTo>
                    <a:lnTo>
                      <a:pt x="261" y="240"/>
                    </a:lnTo>
                    <a:lnTo>
                      <a:pt x="270" y="228"/>
                    </a:lnTo>
                    <a:lnTo>
                      <a:pt x="277" y="216"/>
                    </a:lnTo>
                    <a:lnTo>
                      <a:pt x="284" y="204"/>
                    </a:lnTo>
                    <a:lnTo>
                      <a:pt x="289" y="190"/>
                    </a:lnTo>
                    <a:lnTo>
                      <a:pt x="292" y="176"/>
                    </a:lnTo>
                    <a:lnTo>
                      <a:pt x="294" y="161"/>
                    </a:lnTo>
                    <a:lnTo>
                      <a:pt x="295" y="1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4" name="Freeform 454">
                <a:extLst>
                  <a:ext uri="{FF2B5EF4-FFF2-40B4-BE49-F238E27FC236}">
                    <a16:creationId xmlns:a16="http://schemas.microsoft.com/office/drawing/2014/main" id="{CDB05A80-480B-53C6-F215-4CBA25767DB5}"/>
                  </a:ext>
                </a:extLst>
              </p:cNvPr>
              <p:cNvSpPr>
                <a:spLocks/>
              </p:cNvSpPr>
              <p:nvPr/>
            </p:nvSpPr>
            <p:spPr bwMode="auto">
              <a:xfrm>
                <a:off x="7164388" y="3001963"/>
                <a:ext cx="93663" cy="93662"/>
              </a:xfrm>
              <a:custGeom>
                <a:avLst/>
                <a:gdLst>
                  <a:gd name="T0" fmla="*/ 295 w 295"/>
                  <a:gd name="T1" fmla="*/ 148 h 296"/>
                  <a:gd name="T2" fmla="*/ 294 w 295"/>
                  <a:gd name="T3" fmla="*/ 132 h 296"/>
                  <a:gd name="T4" fmla="*/ 292 w 295"/>
                  <a:gd name="T5" fmla="*/ 117 h 296"/>
                  <a:gd name="T6" fmla="*/ 289 w 295"/>
                  <a:gd name="T7" fmla="*/ 104 h 296"/>
                  <a:gd name="T8" fmla="*/ 284 w 295"/>
                  <a:gd name="T9" fmla="*/ 91 h 296"/>
                  <a:gd name="T10" fmla="*/ 270 w 295"/>
                  <a:gd name="T11" fmla="*/ 65 h 296"/>
                  <a:gd name="T12" fmla="*/ 252 w 295"/>
                  <a:gd name="T13" fmla="*/ 43 h 296"/>
                  <a:gd name="T14" fmla="*/ 240 w 295"/>
                  <a:gd name="T15" fmla="*/ 32 h 296"/>
                  <a:gd name="T16" fmla="*/ 228 w 295"/>
                  <a:gd name="T17" fmla="*/ 24 h 296"/>
                  <a:gd name="T18" fmla="*/ 216 w 295"/>
                  <a:gd name="T19" fmla="*/ 16 h 296"/>
                  <a:gd name="T20" fmla="*/ 204 w 295"/>
                  <a:gd name="T21" fmla="*/ 10 h 296"/>
                  <a:gd name="T22" fmla="*/ 190 w 295"/>
                  <a:gd name="T23" fmla="*/ 5 h 296"/>
                  <a:gd name="T24" fmla="*/ 176 w 295"/>
                  <a:gd name="T25" fmla="*/ 2 h 296"/>
                  <a:gd name="T26" fmla="*/ 161 w 295"/>
                  <a:gd name="T27" fmla="*/ 0 h 296"/>
                  <a:gd name="T28" fmla="*/ 148 w 295"/>
                  <a:gd name="T29" fmla="*/ 0 h 296"/>
                  <a:gd name="T30" fmla="*/ 117 w 295"/>
                  <a:gd name="T31" fmla="*/ 2 h 296"/>
                  <a:gd name="T32" fmla="*/ 91 w 295"/>
                  <a:gd name="T33" fmla="*/ 10 h 296"/>
                  <a:gd name="T34" fmla="*/ 66 w 295"/>
                  <a:gd name="T35" fmla="*/ 24 h 296"/>
                  <a:gd name="T36" fmla="*/ 44 w 295"/>
                  <a:gd name="T37" fmla="*/ 43 h 296"/>
                  <a:gd name="T38" fmla="*/ 24 w 295"/>
                  <a:gd name="T39" fmla="*/ 65 h 296"/>
                  <a:gd name="T40" fmla="*/ 10 w 295"/>
                  <a:gd name="T41" fmla="*/ 91 h 296"/>
                  <a:gd name="T42" fmla="*/ 2 w 295"/>
                  <a:gd name="T43" fmla="*/ 117 h 296"/>
                  <a:gd name="T44" fmla="*/ 0 w 295"/>
                  <a:gd name="T45" fmla="*/ 148 h 296"/>
                  <a:gd name="T46" fmla="*/ 0 w 295"/>
                  <a:gd name="T47" fmla="*/ 162 h 296"/>
                  <a:gd name="T48" fmla="*/ 2 w 295"/>
                  <a:gd name="T49" fmla="*/ 176 h 296"/>
                  <a:gd name="T50" fmla="*/ 4 w 295"/>
                  <a:gd name="T51" fmla="*/ 190 h 296"/>
                  <a:gd name="T52" fmla="*/ 10 w 295"/>
                  <a:gd name="T53" fmla="*/ 205 h 296"/>
                  <a:gd name="T54" fmla="*/ 16 w 295"/>
                  <a:gd name="T55" fmla="*/ 216 h 296"/>
                  <a:gd name="T56" fmla="*/ 24 w 295"/>
                  <a:gd name="T57" fmla="*/ 229 h 296"/>
                  <a:gd name="T58" fmla="*/ 33 w 295"/>
                  <a:gd name="T59" fmla="*/ 240 h 296"/>
                  <a:gd name="T60" fmla="*/ 44 w 295"/>
                  <a:gd name="T61" fmla="*/ 253 h 296"/>
                  <a:gd name="T62" fmla="*/ 66 w 295"/>
                  <a:gd name="T63" fmla="*/ 271 h 296"/>
                  <a:gd name="T64" fmla="*/ 91 w 295"/>
                  <a:gd name="T65" fmla="*/ 285 h 296"/>
                  <a:gd name="T66" fmla="*/ 103 w 295"/>
                  <a:gd name="T67" fmla="*/ 289 h 296"/>
                  <a:gd name="T68" fmla="*/ 117 w 295"/>
                  <a:gd name="T69" fmla="*/ 293 h 296"/>
                  <a:gd name="T70" fmla="*/ 132 w 295"/>
                  <a:gd name="T71" fmla="*/ 295 h 296"/>
                  <a:gd name="T72" fmla="*/ 148 w 295"/>
                  <a:gd name="T73" fmla="*/ 296 h 296"/>
                  <a:gd name="T74" fmla="*/ 161 w 295"/>
                  <a:gd name="T75" fmla="*/ 295 h 296"/>
                  <a:gd name="T76" fmla="*/ 176 w 295"/>
                  <a:gd name="T77" fmla="*/ 293 h 296"/>
                  <a:gd name="T78" fmla="*/ 190 w 295"/>
                  <a:gd name="T79" fmla="*/ 289 h 296"/>
                  <a:gd name="T80" fmla="*/ 204 w 295"/>
                  <a:gd name="T81" fmla="*/ 285 h 296"/>
                  <a:gd name="T82" fmla="*/ 216 w 295"/>
                  <a:gd name="T83" fmla="*/ 278 h 296"/>
                  <a:gd name="T84" fmla="*/ 228 w 295"/>
                  <a:gd name="T85" fmla="*/ 271 h 296"/>
                  <a:gd name="T86" fmla="*/ 240 w 295"/>
                  <a:gd name="T87" fmla="*/ 262 h 296"/>
                  <a:gd name="T88" fmla="*/ 252 w 295"/>
                  <a:gd name="T89" fmla="*/ 253 h 296"/>
                  <a:gd name="T90" fmla="*/ 261 w 295"/>
                  <a:gd name="T91" fmla="*/ 240 h 296"/>
                  <a:gd name="T92" fmla="*/ 270 w 295"/>
                  <a:gd name="T93" fmla="*/ 229 h 296"/>
                  <a:gd name="T94" fmla="*/ 277 w 295"/>
                  <a:gd name="T95" fmla="*/ 216 h 296"/>
                  <a:gd name="T96" fmla="*/ 284 w 295"/>
                  <a:gd name="T97" fmla="*/ 205 h 296"/>
                  <a:gd name="T98" fmla="*/ 289 w 295"/>
                  <a:gd name="T99" fmla="*/ 190 h 296"/>
                  <a:gd name="T100" fmla="*/ 292 w 295"/>
                  <a:gd name="T101" fmla="*/ 176 h 296"/>
                  <a:gd name="T102" fmla="*/ 294 w 295"/>
                  <a:gd name="T103" fmla="*/ 162 h 296"/>
                  <a:gd name="T104" fmla="*/ 295 w 295"/>
                  <a:gd name="T105" fmla="*/ 14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95" y="148"/>
                    </a:moveTo>
                    <a:lnTo>
                      <a:pt x="294" y="132"/>
                    </a:lnTo>
                    <a:lnTo>
                      <a:pt x="292" y="117"/>
                    </a:lnTo>
                    <a:lnTo>
                      <a:pt x="289" y="104"/>
                    </a:lnTo>
                    <a:lnTo>
                      <a:pt x="284" y="91"/>
                    </a:lnTo>
                    <a:lnTo>
                      <a:pt x="270" y="65"/>
                    </a:lnTo>
                    <a:lnTo>
                      <a:pt x="252" y="43"/>
                    </a:lnTo>
                    <a:lnTo>
                      <a:pt x="240" y="32"/>
                    </a:lnTo>
                    <a:lnTo>
                      <a:pt x="228" y="24"/>
                    </a:lnTo>
                    <a:lnTo>
                      <a:pt x="216" y="16"/>
                    </a:lnTo>
                    <a:lnTo>
                      <a:pt x="204" y="10"/>
                    </a:lnTo>
                    <a:lnTo>
                      <a:pt x="190" y="5"/>
                    </a:lnTo>
                    <a:lnTo>
                      <a:pt x="176" y="2"/>
                    </a:lnTo>
                    <a:lnTo>
                      <a:pt x="161" y="0"/>
                    </a:lnTo>
                    <a:lnTo>
                      <a:pt x="148" y="0"/>
                    </a:lnTo>
                    <a:lnTo>
                      <a:pt x="117" y="2"/>
                    </a:lnTo>
                    <a:lnTo>
                      <a:pt x="91" y="10"/>
                    </a:lnTo>
                    <a:lnTo>
                      <a:pt x="66" y="24"/>
                    </a:lnTo>
                    <a:lnTo>
                      <a:pt x="44" y="43"/>
                    </a:lnTo>
                    <a:lnTo>
                      <a:pt x="24" y="65"/>
                    </a:lnTo>
                    <a:lnTo>
                      <a:pt x="10" y="91"/>
                    </a:lnTo>
                    <a:lnTo>
                      <a:pt x="2" y="117"/>
                    </a:lnTo>
                    <a:lnTo>
                      <a:pt x="0" y="148"/>
                    </a:lnTo>
                    <a:lnTo>
                      <a:pt x="0" y="162"/>
                    </a:lnTo>
                    <a:lnTo>
                      <a:pt x="2" y="176"/>
                    </a:lnTo>
                    <a:lnTo>
                      <a:pt x="4" y="190"/>
                    </a:lnTo>
                    <a:lnTo>
                      <a:pt x="10" y="205"/>
                    </a:lnTo>
                    <a:lnTo>
                      <a:pt x="16" y="216"/>
                    </a:lnTo>
                    <a:lnTo>
                      <a:pt x="24" y="229"/>
                    </a:lnTo>
                    <a:lnTo>
                      <a:pt x="33" y="240"/>
                    </a:lnTo>
                    <a:lnTo>
                      <a:pt x="44" y="253"/>
                    </a:lnTo>
                    <a:lnTo>
                      <a:pt x="66" y="271"/>
                    </a:lnTo>
                    <a:lnTo>
                      <a:pt x="91" y="285"/>
                    </a:lnTo>
                    <a:lnTo>
                      <a:pt x="103" y="289"/>
                    </a:lnTo>
                    <a:lnTo>
                      <a:pt x="117" y="293"/>
                    </a:lnTo>
                    <a:lnTo>
                      <a:pt x="132" y="295"/>
                    </a:lnTo>
                    <a:lnTo>
                      <a:pt x="148" y="296"/>
                    </a:lnTo>
                    <a:lnTo>
                      <a:pt x="161" y="295"/>
                    </a:lnTo>
                    <a:lnTo>
                      <a:pt x="176" y="293"/>
                    </a:lnTo>
                    <a:lnTo>
                      <a:pt x="190" y="289"/>
                    </a:lnTo>
                    <a:lnTo>
                      <a:pt x="204" y="285"/>
                    </a:lnTo>
                    <a:lnTo>
                      <a:pt x="216" y="278"/>
                    </a:lnTo>
                    <a:lnTo>
                      <a:pt x="228" y="271"/>
                    </a:lnTo>
                    <a:lnTo>
                      <a:pt x="240" y="262"/>
                    </a:lnTo>
                    <a:lnTo>
                      <a:pt x="252" y="253"/>
                    </a:lnTo>
                    <a:lnTo>
                      <a:pt x="261" y="240"/>
                    </a:lnTo>
                    <a:lnTo>
                      <a:pt x="270" y="229"/>
                    </a:lnTo>
                    <a:lnTo>
                      <a:pt x="277" y="216"/>
                    </a:lnTo>
                    <a:lnTo>
                      <a:pt x="284" y="205"/>
                    </a:lnTo>
                    <a:lnTo>
                      <a:pt x="289" y="190"/>
                    </a:lnTo>
                    <a:lnTo>
                      <a:pt x="292" y="176"/>
                    </a:lnTo>
                    <a:lnTo>
                      <a:pt x="294" y="162"/>
                    </a:lnTo>
                    <a:lnTo>
                      <a:pt x="295" y="1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5" name="Freeform 455">
                <a:extLst>
                  <a:ext uri="{FF2B5EF4-FFF2-40B4-BE49-F238E27FC236}">
                    <a16:creationId xmlns:a16="http://schemas.microsoft.com/office/drawing/2014/main" id="{B4AEB81B-7258-3B9F-E008-8F5495E3A9D3}"/>
                  </a:ext>
                </a:extLst>
              </p:cNvPr>
              <p:cNvSpPr>
                <a:spLocks/>
              </p:cNvSpPr>
              <p:nvPr/>
            </p:nvSpPr>
            <p:spPr bwMode="auto">
              <a:xfrm>
                <a:off x="7292976" y="3460750"/>
                <a:ext cx="93663" cy="93662"/>
              </a:xfrm>
              <a:custGeom>
                <a:avLst/>
                <a:gdLst>
                  <a:gd name="T0" fmla="*/ 295 w 295"/>
                  <a:gd name="T1" fmla="*/ 148 h 296"/>
                  <a:gd name="T2" fmla="*/ 294 w 295"/>
                  <a:gd name="T3" fmla="*/ 132 h 296"/>
                  <a:gd name="T4" fmla="*/ 292 w 295"/>
                  <a:gd name="T5" fmla="*/ 117 h 296"/>
                  <a:gd name="T6" fmla="*/ 288 w 295"/>
                  <a:gd name="T7" fmla="*/ 103 h 296"/>
                  <a:gd name="T8" fmla="*/ 284 w 295"/>
                  <a:gd name="T9" fmla="*/ 91 h 296"/>
                  <a:gd name="T10" fmla="*/ 270 w 295"/>
                  <a:gd name="T11" fmla="*/ 65 h 296"/>
                  <a:gd name="T12" fmla="*/ 252 w 295"/>
                  <a:gd name="T13" fmla="*/ 43 h 296"/>
                  <a:gd name="T14" fmla="*/ 240 w 295"/>
                  <a:gd name="T15" fmla="*/ 32 h 296"/>
                  <a:gd name="T16" fmla="*/ 228 w 295"/>
                  <a:gd name="T17" fmla="*/ 24 h 296"/>
                  <a:gd name="T18" fmla="*/ 216 w 295"/>
                  <a:gd name="T19" fmla="*/ 16 h 296"/>
                  <a:gd name="T20" fmla="*/ 204 w 295"/>
                  <a:gd name="T21" fmla="*/ 10 h 296"/>
                  <a:gd name="T22" fmla="*/ 189 w 295"/>
                  <a:gd name="T23" fmla="*/ 4 h 296"/>
                  <a:gd name="T24" fmla="*/ 176 w 295"/>
                  <a:gd name="T25" fmla="*/ 2 h 296"/>
                  <a:gd name="T26" fmla="*/ 161 w 295"/>
                  <a:gd name="T27" fmla="*/ 0 h 296"/>
                  <a:gd name="T28" fmla="*/ 147 w 295"/>
                  <a:gd name="T29" fmla="*/ 0 h 296"/>
                  <a:gd name="T30" fmla="*/ 117 w 295"/>
                  <a:gd name="T31" fmla="*/ 2 h 296"/>
                  <a:gd name="T32" fmla="*/ 91 w 295"/>
                  <a:gd name="T33" fmla="*/ 10 h 296"/>
                  <a:gd name="T34" fmla="*/ 66 w 295"/>
                  <a:gd name="T35" fmla="*/ 24 h 296"/>
                  <a:gd name="T36" fmla="*/ 44 w 295"/>
                  <a:gd name="T37" fmla="*/ 43 h 296"/>
                  <a:gd name="T38" fmla="*/ 23 w 295"/>
                  <a:gd name="T39" fmla="*/ 65 h 296"/>
                  <a:gd name="T40" fmla="*/ 10 w 295"/>
                  <a:gd name="T41" fmla="*/ 91 h 296"/>
                  <a:gd name="T42" fmla="*/ 2 w 295"/>
                  <a:gd name="T43" fmla="*/ 117 h 296"/>
                  <a:gd name="T44" fmla="*/ 0 w 295"/>
                  <a:gd name="T45" fmla="*/ 148 h 296"/>
                  <a:gd name="T46" fmla="*/ 0 w 295"/>
                  <a:gd name="T47" fmla="*/ 161 h 296"/>
                  <a:gd name="T48" fmla="*/ 2 w 295"/>
                  <a:gd name="T49" fmla="*/ 176 h 296"/>
                  <a:gd name="T50" fmla="*/ 4 w 295"/>
                  <a:gd name="T51" fmla="*/ 190 h 296"/>
                  <a:gd name="T52" fmla="*/ 10 w 295"/>
                  <a:gd name="T53" fmla="*/ 205 h 296"/>
                  <a:gd name="T54" fmla="*/ 15 w 295"/>
                  <a:gd name="T55" fmla="*/ 216 h 296"/>
                  <a:gd name="T56" fmla="*/ 23 w 295"/>
                  <a:gd name="T57" fmla="*/ 229 h 296"/>
                  <a:gd name="T58" fmla="*/ 33 w 295"/>
                  <a:gd name="T59" fmla="*/ 240 h 296"/>
                  <a:gd name="T60" fmla="*/ 44 w 295"/>
                  <a:gd name="T61" fmla="*/ 252 h 296"/>
                  <a:gd name="T62" fmla="*/ 66 w 295"/>
                  <a:gd name="T63" fmla="*/ 271 h 296"/>
                  <a:gd name="T64" fmla="*/ 91 w 295"/>
                  <a:gd name="T65" fmla="*/ 284 h 296"/>
                  <a:gd name="T66" fmla="*/ 103 w 295"/>
                  <a:gd name="T67" fmla="*/ 289 h 296"/>
                  <a:gd name="T68" fmla="*/ 117 w 295"/>
                  <a:gd name="T69" fmla="*/ 292 h 296"/>
                  <a:gd name="T70" fmla="*/ 131 w 295"/>
                  <a:gd name="T71" fmla="*/ 295 h 296"/>
                  <a:gd name="T72" fmla="*/ 147 w 295"/>
                  <a:gd name="T73" fmla="*/ 296 h 296"/>
                  <a:gd name="T74" fmla="*/ 161 w 295"/>
                  <a:gd name="T75" fmla="*/ 295 h 296"/>
                  <a:gd name="T76" fmla="*/ 176 w 295"/>
                  <a:gd name="T77" fmla="*/ 292 h 296"/>
                  <a:gd name="T78" fmla="*/ 189 w 295"/>
                  <a:gd name="T79" fmla="*/ 289 h 296"/>
                  <a:gd name="T80" fmla="*/ 204 w 295"/>
                  <a:gd name="T81" fmla="*/ 284 h 296"/>
                  <a:gd name="T82" fmla="*/ 216 w 295"/>
                  <a:gd name="T83" fmla="*/ 278 h 296"/>
                  <a:gd name="T84" fmla="*/ 228 w 295"/>
                  <a:gd name="T85" fmla="*/ 271 h 296"/>
                  <a:gd name="T86" fmla="*/ 240 w 295"/>
                  <a:gd name="T87" fmla="*/ 262 h 296"/>
                  <a:gd name="T88" fmla="*/ 252 w 295"/>
                  <a:gd name="T89" fmla="*/ 252 h 296"/>
                  <a:gd name="T90" fmla="*/ 261 w 295"/>
                  <a:gd name="T91" fmla="*/ 240 h 296"/>
                  <a:gd name="T92" fmla="*/ 270 w 295"/>
                  <a:gd name="T93" fmla="*/ 229 h 296"/>
                  <a:gd name="T94" fmla="*/ 277 w 295"/>
                  <a:gd name="T95" fmla="*/ 216 h 296"/>
                  <a:gd name="T96" fmla="*/ 284 w 295"/>
                  <a:gd name="T97" fmla="*/ 205 h 296"/>
                  <a:gd name="T98" fmla="*/ 288 w 295"/>
                  <a:gd name="T99" fmla="*/ 190 h 296"/>
                  <a:gd name="T100" fmla="*/ 292 w 295"/>
                  <a:gd name="T101" fmla="*/ 176 h 296"/>
                  <a:gd name="T102" fmla="*/ 294 w 295"/>
                  <a:gd name="T103" fmla="*/ 161 h 296"/>
                  <a:gd name="T104" fmla="*/ 295 w 295"/>
                  <a:gd name="T105" fmla="*/ 14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95" y="148"/>
                    </a:moveTo>
                    <a:lnTo>
                      <a:pt x="294" y="132"/>
                    </a:lnTo>
                    <a:lnTo>
                      <a:pt x="292" y="117"/>
                    </a:lnTo>
                    <a:lnTo>
                      <a:pt x="288" y="103"/>
                    </a:lnTo>
                    <a:lnTo>
                      <a:pt x="284" y="91"/>
                    </a:lnTo>
                    <a:lnTo>
                      <a:pt x="270" y="65"/>
                    </a:lnTo>
                    <a:lnTo>
                      <a:pt x="252" y="43"/>
                    </a:lnTo>
                    <a:lnTo>
                      <a:pt x="240" y="32"/>
                    </a:lnTo>
                    <a:lnTo>
                      <a:pt x="228" y="24"/>
                    </a:lnTo>
                    <a:lnTo>
                      <a:pt x="216" y="16"/>
                    </a:lnTo>
                    <a:lnTo>
                      <a:pt x="204" y="10"/>
                    </a:lnTo>
                    <a:lnTo>
                      <a:pt x="189" y="4"/>
                    </a:lnTo>
                    <a:lnTo>
                      <a:pt x="176" y="2"/>
                    </a:lnTo>
                    <a:lnTo>
                      <a:pt x="161" y="0"/>
                    </a:lnTo>
                    <a:lnTo>
                      <a:pt x="147" y="0"/>
                    </a:lnTo>
                    <a:lnTo>
                      <a:pt x="117" y="2"/>
                    </a:lnTo>
                    <a:lnTo>
                      <a:pt x="91" y="10"/>
                    </a:lnTo>
                    <a:lnTo>
                      <a:pt x="66" y="24"/>
                    </a:lnTo>
                    <a:lnTo>
                      <a:pt x="44" y="43"/>
                    </a:lnTo>
                    <a:lnTo>
                      <a:pt x="23" y="65"/>
                    </a:lnTo>
                    <a:lnTo>
                      <a:pt x="10" y="91"/>
                    </a:lnTo>
                    <a:lnTo>
                      <a:pt x="2" y="117"/>
                    </a:lnTo>
                    <a:lnTo>
                      <a:pt x="0" y="148"/>
                    </a:lnTo>
                    <a:lnTo>
                      <a:pt x="0" y="161"/>
                    </a:lnTo>
                    <a:lnTo>
                      <a:pt x="2" y="176"/>
                    </a:lnTo>
                    <a:lnTo>
                      <a:pt x="4" y="190"/>
                    </a:lnTo>
                    <a:lnTo>
                      <a:pt x="10" y="205"/>
                    </a:lnTo>
                    <a:lnTo>
                      <a:pt x="15" y="216"/>
                    </a:lnTo>
                    <a:lnTo>
                      <a:pt x="23" y="229"/>
                    </a:lnTo>
                    <a:lnTo>
                      <a:pt x="33" y="240"/>
                    </a:lnTo>
                    <a:lnTo>
                      <a:pt x="44" y="252"/>
                    </a:lnTo>
                    <a:lnTo>
                      <a:pt x="66" y="271"/>
                    </a:lnTo>
                    <a:lnTo>
                      <a:pt x="91" y="284"/>
                    </a:lnTo>
                    <a:lnTo>
                      <a:pt x="103" y="289"/>
                    </a:lnTo>
                    <a:lnTo>
                      <a:pt x="117" y="292"/>
                    </a:lnTo>
                    <a:lnTo>
                      <a:pt x="131" y="295"/>
                    </a:lnTo>
                    <a:lnTo>
                      <a:pt x="147" y="296"/>
                    </a:lnTo>
                    <a:lnTo>
                      <a:pt x="161" y="295"/>
                    </a:lnTo>
                    <a:lnTo>
                      <a:pt x="176" y="292"/>
                    </a:lnTo>
                    <a:lnTo>
                      <a:pt x="189" y="289"/>
                    </a:lnTo>
                    <a:lnTo>
                      <a:pt x="204" y="284"/>
                    </a:lnTo>
                    <a:lnTo>
                      <a:pt x="216" y="278"/>
                    </a:lnTo>
                    <a:lnTo>
                      <a:pt x="228" y="271"/>
                    </a:lnTo>
                    <a:lnTo>
                      <a:pt x="240" y="262"/>
                    </a:lnTo>
                    <a:lnTo>
                      <a:pt x="252" y="252"/>
                    </a:lnTo>
                    <a:lnTo>
                      <a:pt x="261" y="240"/>
                    </a:lnTo>
                    <a:lnTo>
                      <a:pt x="270" y="229"/>
                    </a:lnTo>
                    <a:lnTo>
                      <a:pt x="277" y="216"/>
                    </a:lnTo>
                    <a:lnTo>
                      <a:pt x="284" y="205"/>
                    </a:lnTo>
                    <a:lnTo>
                      <a:pt x="288" y="190"/>
                    </a:lnTo>
                    <a:lnTo>
                      <a:pt x="292" y="176"/>
                    </a:lnTo>
                    <a:lnTo>
                      <a:pt x="294" y="161"/>
                    </a:lnTo>
                    <a:lnTo>
                      <a:pt x="295" y="1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6" name="Freeform 456">
                <a:extLst>
                  <a:ext uri="{FF2B5EF4-FFF2-40B4-BE49-F238E27FC236}">
                    <a16:creationId xmlns:a16="http://schemas.microsoft.com/office/drawing/2014/main" id="{DE983528-A16F-8C27-4308-7799B319D909}"/>
                  </a:ext>
                </a:extLst>
              </p:cNvPr>
              <p:cNvSpPr>
                <a:spLocks/>
              </p:cNvSpPr>
              <p:nvPr/>
            </p:nvSpPr>
            <p:spPr bwMode="auto">
              <a:xfrm>
                <a:off x="7410451" y="3425825"/>
                <a:ext cx="93663" cy="93662"/>
              </a:xfrm>
              <a:custGeom>
                <a:avLst/>
                <a:gdLst>
                  <a:gd name="T0" fmla="*/ 296 w 296"/>
                  <a:gd name="T1" fmla="*/ 148 h 296"/>
                  <a:gd name="T2" fmla="*/ 295 w 296"/>
                  <a:gd name="T3" fmla="*/ 132 h 296"/>
                  <a:gd name="T4" fmla="*/ 292 w 296"/>
                  <a:gd name="T5" fmla="*/ 117 h 296"/>
                  <a:gd name="T6" fmla="*/ 289 w 296"/>
                  <a:gd name="T7" fmla="*/ 103 h 296"/>
                  <a:gd name="T8" fmla="*/ 284 w 296"/>
                  <a:gd name="T9" fmla="*/ 91 h 296"/>
                  <a:gd name="T10" fmla="*/ 271 w 296"/>
                  <a:gd name="T11" fmla="*/ 65 h 296"/>
                  <a:gd name="T12" fmla="*/ 252 w 296"/>
                  <a:gd name="T13" fmla="*/ 43 h 296"/>
                  <a:gd name="T14" fmla="*/ 240 w 296"/>
                  <a:gd name="T15" fmla="*/ 32 h 296"/>
                  <a:gd name="T16" fmla="*/ 229 w 296"/>
                  <a:gd name="T17" fmla="*/ 24 h 296"/>
                  <a:gd name="T18" fmla="*/ 216 w 296"/>
                  <a:gd name="T19" fmla="*/ 16 h 296"/>
                  <a:gd name="T20" fmla="*/ 205 w 296"/>
                  <a:gd name="T21" fmla="*/ 10 h 296"/>
                  <a:gd name="T22" fmla="*/ 190 w 296"/>
                  <a:gd name="T23" fmla="*/ 4 h 296"/>
                  <a:gd name="T24" fmla="*/ 176 w 296"/>
                  <a:gd name="T25" fmla="*/ 2 h 296"/>
                  <a:gd name="T26" fmla="*/ 161 w 296"/>
                  <a:gd name="T27" fmla="*/ 0 h 296"/>
                  <a:gd name="T28" fmla="*/ 148 w 296"/>
                  <a:gd name="T29" fmla="*/ 0 h 296"/>
                  <a:gd name="T30" fmla="*/ 117 w 296"/>
                  <a:gd name="T31" fmla="*/ 2 h 296"/>
                  <a:gd name="T32" fmla="*/ 91 w 296"/>
                  <a:gd name="T33" fmla="*/ 10 h 296"/>
                  <a:gd name="T34" fmla="*/ 66 w 296"/>
                  <a:gd name="T35" fmla="*/ 24 h 296"/>
                  <a:gd name="T36" fmla="*/ 44 w 296"/>
                  <a:gd name="T37" fmla="*/ 43 h 296"/>
                  <a:gd name="T38" fmla="*/ 24 w 296"/>
                  <a:gd name="T39" fmla="*/ 65 h 296"/>
                  <a:gd name="T40" fmla="*/ 10 w 296"/>
                  <a:gd name="T41" fmla="*/ 91 h 296"/>
                  <a:gd name="T42" fmla="*/ 2 w 296"/>
                  <a:gd name="T43" fmla="*/ 117 h 296"/>
                  <a:gd name="T44" fmla="*/ 0 w 296"/>
                  <a:gd name="T45" fmla="*/ 148 h 296"/>
                  <a:gd name="T46" fmla="*/ 0 w 296"/>
                  <a:gd name="T47" fmla="*/ 161 h 296"/>
                  <a:gd name="T48" fmla="*/ 2 w 296"/>
                  <a:gd name="T49" fmla="*/ 176 h 296"/>
                  <a:gd name="T50" fmla="*/ 5 w 296"/>
                  <a:gd name="T51" fmla="*/ 190 h 296"/>
                  <a:gd name="T52" fmla="*/ 10 w 296"/>
                  <a:gd name="T53" fmla="*/ 204 h 296"/>
                  <a:gd name="T54" fmla="*/ 16 w 296"/>
                  <a:gd name="T55" fmla="*/ 216 h 296"/>
                  <a:gd name="T56" fmla="*/ 24 w 296"/>
                  <a:gd name="T57" fmla="*/ 228 h 296"/>
                  <a:gd name="T58" fmla="*/ 33 w 296"/>
                  <a:gd name="T59" fmla="*/ 240 h 296"/>
                  <a:gd name="T60" fmla="*/ 44 w 296"/>
                  <a:gd name="T61" fmla="*/ 252 h 296"/>
                  <a:gd name="T62" fmla="*/ 66 w 296"/>
                  <a:gd name="T63" fmla="*/ 270 h 296"/>
                  <a:gd name="T64" fmla="*/ 91 w 296"/>
                  <a:gd name="T65" fmla="*/ 284 h 296"/>
                  <a:gd name="T66" fmla="*/ 103 w 296"/>
                  <a:gd name="T67" fmla="*/ 289 h 296"/>
                  <a:gd name="T68" fmla="*/ 117 w 296"/>
                  <a:gd name="T69" fmla="*/ 292 h 296"/>
                  <a:gd name="T70" fmla="*/ 132 w 296"/>
                  <a:gd name="T71" fmla="*/ 294 h 296"/>
                  <a:gd name="T72" fmla="*/ 148 w 296"/>
                  <a:gd name="T73" fmla="*/ 296 h 296"/>
                  <a:gd name="T74" fmla="*/ 161 w 296"/>
                  <a:gd name="T75" fmla="*/ 294 h 296"/>
                  <a:gd name="T76" fmla="*/ 176 w 296"/>
                  <a:gd name="T77" fmla="*/ 292 h 296"/>
                  <a:gd name="T78" fmla="*/ 190 w 296"/>
                  <a:gd name="T79" fmla="*/ 289 h 296"/>
                  <a:gd name="T80" fmla="*/ 205 w 296"/>
                  <a:gd name="T81" fmla="*/ 284 h 296"/>
                  <a:gd name="T82" fmla="*/ 216 w 296"/>
                  <a:gd name="T83" fmla="*/ 277 h 296"/>
                  <a:gd name="T84" fmla="*/ 229 w 296"/>
                  <a:gd name="T85" fmla="*/ 270 h 296"/>
                  <a:gd name="T86" fmla="*/ 240 w 296"/>
                  <a:gd name="T87" fmla="*/ 261 h 296"/>
                  <a:gd name="T88" fmla="*/ 252 w 296"/>
                  <a:gd name="T89" fmla="*/ 252 h 296"/>
                  <a:gd name="T90" fmla="*/ 262 w 296"/>
                  <a:gd name="T91" fmla="*/ 240 h 296"/>
                  <a:gd name="T92" fmla="*/ 271 w 296"/>
                  <a:gd name="T93" fmla="*/ 228 h 296"/>
                  <a:gd name="T94" fmla="*/ 277 w 296"/>
                  <a:gd name="T95" fmla="*/ 216 h 296"/>
                  <a:gd name="T96" fmla="*/ 284 w 296"/>
                  <a:gd name="T97" fmla="*/ 204 h 296"/>
                  <a:gd name="T98" fmla="*/ 289 w 296"/>
                  <a:gd name="T99" fmla="*/ 190 h 296"/>
                  <a:gd name="T100" fmla="*/ 292 w 296"/>
                  <a:gd name="T101" fmla="*/ 176 h 296"/>
                  <a:gd name="T102" fmla="*/ 295 w 296"/>
                  <a:gd name="T103" fmla="*/ 161 h 296"/>
                  <a:gd name="T104" fmla="*/ 296 w 296"/>
                  <a:gd name="T105" fmla="*/ 14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96" y="148"/>
                    </a:moveTo>
                    <a:lnTo>
                      <a:pt x="295" y="132"/>
                    </a:lnTo>
                    <a:lnTo>
                      <a:pt x="292" y="117"/>
                    </a:lnTo>
                    <a:lnTo>
                      <a:pt x="289" y="103"/>
                    </a:lnTo>
                    <a:lnTo>
                      <a:pt x="284" y="91"/>
                    </a:lnTo>
                    <a:lnTo>
                      <a:pt x="271" y="65"/>
                    </a:lnTo>
                    <a:lnTo>
                      <a:pt x="252" y="43"/>
                    </a:lnTo>
                    <a:lnTo>
                      <a:pt x="240" y="32"/>
                    </a:lnTo>
                    <a:lnTo>
                      <a:pt x="229" y="24"/>
                    </a:lnTo>
                    <a:lnTo>
                      <a:pt x="216" y="16"/>
                    </a:lnTo>
                    <a:lnTo>
                      <a:pt x="205" y="10"/>
                    </a:lnTo>
                    <a:lnTo>
                      <a:pt x="190" y="4"/>
                    </a:lnTo>
                    <a:lnTo>
                      <a:pt x="176" y="2"/>
                    </a:lnTo>
                    <a:lnTo>
                      <a:pt x="161" y="0"/>
                    </a:lnTo>
                    <a:lnTo>
                      <a:pt x="148" y="0"/>
                    </a:lnTo>
                    <a:lnTo>
                      <a:pt x="117" y="2"/>
                    </a:lnTo>
                    <a:lnTo>
                      <a:pt x="91" y="10"/>
                    </a:lnTo>
                    <a:lnTo>
                      <a:pt x="66" y="24"/>
                    </a:lnTo>
                    <a:lnTo>
                      <a:pt x="44" y="43"/>
                    </a:lnTo>
                    <a:lnTo>
                      <a:pt x="24" y="65"/>
                    </a:lnTo>
                    <a:lnTo>
                      <a:pt x="10" y="91"/>
                    </a:lnTo>
                    <a:lnTo>
                      <a:pt x="2" y="117"/>
                    </a:lnTo>
                    <a:lnTo>
                      <a:pt x="0" y="148"/>
                    </a:lnTo>
                    <a:lnTo>
                      <a:pt x="0" y="161"/>
                    </a:lnTo>
                    <a:lnTo>
                      <a:pt x="2" y="176"/>
                    </a:lnTo>
                    <a:lnTo>
                      <a:pt x="5" y="190"/>
                    </a:lnTo>
                    <a:lnTo>
                      <a:pt x="10" y="204"/>
                    </a:lnTo>
                    <a:lnTo>
                      <a:pt x="16" y="216"/>
                    </a:lnTo>
                    <a:lnTo>
                      <a:pt x="24" y="228"/>
                    </a:lnTo>
                    <a:lnTo>
                      <a:pt x="33" y="240"/>
                    </a:lnTo>
                    <a:lnTo>
                      <a:pt x="44" y="252"/>
                    </a:lnTo>
                    <a:lnTo>
                      <a:pt x="66" y="270"/>
                    </a:lnTo>
                    <a:lnTo>
                      <a:pt x="91" y="284"/>
                    </a:lnTo>
                    <a:lnTo>
                      <a:pt x="103" y="289"/>
                    </a:lnTo>
                    <a:lnTo>
                      <a:pt x="117" y="292"/>
                    </a:lnTo>
                    <a:lnTo>
                      <a:pt x="132" y="294"/>
                    </a:lnTo>
                    <a:lnTo>
                      <a:pt x="148" y="296"/>
                    </a:lnTo>
                    <a:lnTo>
                      <a:pt x="161" y="294"/>
                    </a:lnTo>
                    <a:lnTo>
                      <a:pt x="176" y="292"/>
                    </a:lnTo>
                    <a:lnTo>
                      <a:pt x="190" y="289"/>
                    </a:lnTo>
                    <a:lnTo>
                      <a:pt x="205" y="284"/>
                    </a:lnTo>
                    <a:lnTo>
                      <a:pt x="216" y="277"/>
                    </a:lnTo>
                    <a:lnTo>
                      <a:pt x="229" y="270"/>
                    </a:lnTo>
                    <a:lnTo>
                      <a:pt x="240" y="261"/>
                    </a:lnTo>
                    <a:lnTo>
                      <a:pt x="252" y="252"/>
                    </a:lnTo>
                    <a:lnTo>
                      <a:pt x="262" y="240"/>
                    </a:lnTo>
                    <a:lnTo>
                      <a:pt x="271" y="228"/>
                    </a:lnTo>
                    <a:lnTo>
                      <a:pt x="277" y="216"/>
                    </a:lnTo>
                    <a:lnTo>
                      <a:pt x="284" y="204"/>
                    </a:lnTo>
                    <a:lnTo>
                      <a:pt x="289" y="190"/>
                    </a:lnTo>
                    <a:lnTo>
                      <a:pt x="292" y="176"/>
                    </a:lnTo>
                    <a:lnTo>
                      <a:pt x="295" y="161"/>
                    </a:lnTo>
                    <a:lnTo>
                      <a:pt x="296" y="1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7" name="Freeform 457">
                <a:extLst>
                  <a:ext uri="{FF2B5EF4-FFF2-40B4-BE49-F238E27FC236}">
                    <a16:creationId xmlns:a16="http://schemas.microsoft.com/office/drawing/2014/main" id="{3214800F-7BBC-9428-2DF2-40808781AC36}"/>
                  </a:ext>
                </a:extLst>
              </p:cNvPr>
              <p:cNvSpPr>
                <a:spLocks/>
              </p:cNvSpPr>
              <p:nvPr/>
            </p:nvSpPr>
            <p:spPr bwMode="auto">
              <a:xfrm>
                <a:off x="7531101" y="3355975"/>
                <a:ext cx="93663" cy="93662"/>
              </a:xfrm>
              <a:custGeom>
                <a:avLst/>
                <a:gdLst>
                  <a:gd name="T0" fmla="*/ 296 w 296"/>
                  <a:gd name="T1" fmla="*/ 148 h 296"/>
                  <a:gd name="T2" fmla="*/ 295 w 296"/>
                  <a:gd name="T3" fmla="*/ 132 h 296"/>
                  <a:gd name="T4" fmla="*/ 292 w 296"/>
                  <a:gd name="T5" fmla="*/ 117 h 296"/>
                  <a:gd name="T6" fmla="*/ 289 w 296"/>
                  <a:gd name="T7" fmla="*/ 104 h 296"/>
                  <a:gd name="T8" fmla="*/ 284 w 296"/>
                  <a:gd name="T9" fmla="*/ 91 h 296"/>
                  <a:gd name="T10" fmla="*/ 271 w 296"/>
                  <a:gd name="T11" fmla="*/ 65 h 296"/>
                  <a:gd name="T12" fmla="*/ 252 w 296"/>
                  <a:gd name="T13" fmla="*/ 43 h 296"/>
                  <a:gd name="T14" fmla="*/ 240 w 296"/>
                  <a:gd name="T15" fmla="*/ 32 h 296"/>
                  <a:gd name="T16" fmla="*/ 229 w 296"/>
                  <a:gd name="T17" fmla="*/ 24 h 296"/>
                  <a:gd name="T18" fmla="*/ 216 w 296"/>
                  <a:gd name="T19" fmla="*/ 16 h 296"/>
                  <a:gd name="T20" fmla="*/ 205 w 296"/>
                  <a:gd name="T21" fmla="*/ 10 h 296"/>
                  <a:gd name="T22" fmla="*/ 190 w 296"/>
                  <a:gd name="T23" fmla="*/ 5 h 296"/>
                  <a:gd name="T24" fmla="*/ 176 w 296"/>
                  <a:gd name="T25" fmla="*/ 2 h 296"/>
                  <a:gd name="T26" fmla="*/ 161 w 296"/>
                  <a:gd name="T27" fmla="*/ 0 h 296"/>
                  <a:gd name="T28" fmla="*/ 148 w 296"/>
                  <a:gd name="T29" fmla="*/ 0 h 296"/>
                  <a:gd name="T30" fmla="*/ 117 w 296"/>
                  <a:gd name="T31" fmla="*/ 2 h 296"/>
                  <a:gd name="T32" fmla="*/ 91 w 296"/>
                  <a:gd name="T33" fmla="*/ 10 h 296"/>
                  <a:gd name="T34" fmla="*/ 66 w 296"/>
                  <a:gd name="T35" fmla="*/ 24 h 296"/>
                  <a:gd name="T36" fmla="*/ 44 w 296"/>
                  <a:gd name="T37" fmla="*/ 43 h 296"/>
                  <a:gd name="T38" fmla="*/ 24 w 296"/>
                  <a:gd name="T39" fmla="*/ 65 h 296"/>
                  <a:gd name="T40" fmla="*/ 10 w 296"/>
                  <a:gd name="T41" fmla="*/ 91 h 296"/>
                  <a:gd name="T42" fmla="*/ 2 w 296"/>
                  <a:gd name="T43" fmla="*/ 117 h 296"/>
                  <a:gd name="T44" fmla="*/ 0 w 296"/>
                  <a:gd name="T45" fmla="*/ 148 h 296"/>
                  <a:gd name="T46" fmla="*/ 0 w 296"/>
                  <a:gd name="T47" fmla="*/ 162 h 296"/>
                  <a:gd name="T48" fmla="*/ 2 w 296"/>
                  <a:gd name="T49" fmla="*/ 176 h 296"/>
                  <a:gd name="T50" fmla="*/ 5 w 296"/>
                  <a:gd name="T51" fmla="*/ 190 h 296"/>
                  <a:gd name="T52" fmla="*/ 10 w 296"/>
                  <a:gd name="T53" fmla="*/ 205 h 296"/>
                  <a:gd name="T54" fmla="*/ 16 w 296"/>
                  <a:gd name="T55" fmla="*/ 216 h 296"/>
                  <a:gd name="T56" fmla="*/ 24 w 296"/>
                  <a:gd name="T57" fmla="*/ 229 h 296"/>
                  <a:gd name="T58" fmla="*/ 33 w 296"/>
                  <a:gd name="T59" fmla="*/ 240 h 296"/>
                  <a:gd name="T60" fmla="*/ 44 w 296"/>
                  <a:gd name="T61" fmla="*/ 253 h 296"/>
                  <a:gd name="T62" fmla="*/ 66 w 296"/>
                  <a:gd name="T63" fmla="*/ 271 h 296"/>
                  <a:gd name="T64" fmla="*/ 91 w 296"/>
                  <a:gd name="T65" fmla="*/ 285 h 296"/>
                  <a:gd name="T66" fmla="*/ 103 w 296"/>
                  <a:gd name="T67" fmla="*/ 289 h 296"/>
                  <a:gd name="T68" fmla="*/ 117 w 296"/>
                  <a:gd name="T69" fmla="*/ 292 h 296"/>
                  <a:gd name="T70" fmla="*/ 132 w 296"/>
                  <a:gd name="T71" fmla="*/ 295 h 296"/>
                  <a:gd name="T72" fmla="*/ 148 w 296"/>
                  <a:gd name="T73" fmla="*/ 296 h 296"/>
                  <a:gd name="T74" fmla="*/ 161 w 296"/>
                  <a:gd name="T75" fmla="*/ 295 h 296"/>
                  <a:gd name="T76" fmla="*/ 176 w 296"/>
                  <a:gd name="T77" fmla="*/ 292 h 296"/>
                  <a:gd name="T78" fmla="*/ 190 w 296"/>
                  <a:gd name="T79" fmla="*/ 289 h 296"/>
                  <a:gd name="T80" fmla="*/ 205 w 296"/>
                  <a:gd name="T81" fmla="*/ 285 h 296"/>
                  <a:gd name="T82" fmla="*/ 216 w 296"/>
                  <a:gd name="T83" fmla="*/ 278 h 296"/>
                  <a:gd name="T84" fmla="*/ 229 w 296"/>
                  <a:gd name="T85" fmla="*/ 271 h 296"/>
                  <a:gd name="T86" fmla="*/ 240 w 296"/>
                  <a:gd name="T87" fmla="*/ 262 h 296"/>
                  <a:gd name="T88" fmla="*/ 252 w 296"/>
                  <a:gd name="T89" fmla="*/ 253 h 296"/>
                  <a:gd name="T90" fmla="*/ 262 w 296"/>
                  <a:gd name="T91" fmla="*/ 240 h 296"/>
                  <a:gd name="T92" fmla="*/ 271 w 296"/>
                  <a:gd name="T93" fmla="*/ 229 h 296"/>
                  <a:gd name="T94" fmla="*/ 277 w 296"/>
                  <a:gd name="T95" fmla="*/ 216 h 296"/>
                  <a:gd name="T96" fmla="*/ 284 w 296"/>
                  <a:gd name="T97" fmla="*/ 205 h 296"/>
                  <a:gd name="T98" fmla="*/ 289 w 296"/>
                  <a:gd name="T99" fmla="*/ 190 h 296"/>
                  <a:gd name="T100" fmla="*/ 292 w 296"/>
                  <a:gd name="T101" fmla="*/ 176 h 296"/>
                  <a:gd name="T102" fmla="*/ 295 w 296"/>
                  <a:gd name="T103" fmla="*/ 162 h 296"/>
                  <a:gd name="T104" fmla="*/ 296 w 296"/>
                  <a:gd name="T105" fmla="*/ 14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96" y="148"/>
                    </a:moveTo>
                    <a:lnTo>
                      <a:pt x="295" y="132"/>
                    </a:lnTo>
                    <a:lnTo>
                      <a:pt x="292" y="117"/>
                    </a:lnTo>
                    <a:lnTo>
                      <a:pt x="289" y="104"/>
                    </a:lnTo>
                    <a:lnTo>
                      <a:pt x="284" y="91"/>
                    </a:lnTo>
                    <a:lnTo>
                      <a:pt x="271" y="65"/>
                    </a:lnTo>
                    <a:lnTo>
                      <a:pt x="252" y="43"/>
                    </a:lnTo>
                    <a:lnTo>
                      <a:pt x="240" y="32"/>
                    </a:lnTo>
                    <a:lnTo>
                      <a:pt x="229" y="24"/>
                    </a:lnTo>
                    <a:lnTo>
                      <a:pt x="216" y="16"/>
                    </a:lnTo>
                    <a:lnTo>
                      <a:pt x="205" y="10"/>
                    </a:lnTo>
                    <a:lnTo>
                      <a:pt x="190" y="5"/>
                    </a:lnTo>
                    <a:lnTo>
                      <a:pt x="176" y="2"/>
                    </a:lnTo>
                    <a:lnTo>
                      <a:pt x="161" y="0"/>
                    </a:lnTo>
                    <a:lnTo>
                      <a:pt x="148" y="0"/>
                    </a:lnTo>
                    <a:lnTo>
                      <a:pt x="117" y="2"/>
                    </a:lnTo>
                    <a:lnTo>
                      <a:pt x="91" y="10"/>
                    </a:lnTo>
                    <a:lnTo>
                      <a:pt x="66" y="24"/>
                    </a:lnTo>
                    <a:lnTo>
                      <a:pt x="44" y="43"/>
                    </a:lnTo>
                    <a:lnTo>
                      <a:pt x="24" y="65"/>
                    </a:lnTo>
                    <a:lnTo>
                      <a:pt x="10" y="91"/>
                    </a:lnTo>
                    <a:lnTo>
                      <a:pt x="2" y="117"/>
                    </a:lnTo>
                    <a:lnTo>
                      <a:pt x="0" y="148"/>
                    </a:lnTo>
                    <a:lnTo>
                      <a:pt x="0" y="162"/>
                    </a:lnTo>
                    <a:lnTo>
                      <a:pt x="2" y="176"/>
                    </a:lnTo>
                    <a:lnTo>
                      <a:pt x="5" y="190"/>
                    </a:lnTo>
                    <a:lnTo>
                      <a:pt x="10" y="205"/>
                    </a:lnTo>
                    <a:lnTo>
                      <a:pt x="16" y="216"/>
                    </a:lnTo>
                    <a:lnTo>
                      <a:pt x="24" y="229"/>
                    </a:lnTo>
                    <a:lnTo>
                      <a:pt x="33" y="240"/>
                    </a:lnTo>
                    <a:lnTo>
                      <a:pt x="44" y="253"/>
                    </a:lnTo>
                    <a:lnTo>
                      <a:pt x="66" y="271"/>
                    </a:lnTo>
                    <a:lnTo>
                      <a:pt x="91" y="285"/>
                    </a:lnTo>
                    <a:lnTo>
                      <a:pt x="103" y="289"/>
                    </a:lnTo>
                    <a:lnTo>
                      <a:pt x="117" y="292"/>
                    </a:lnTo>
                    <a:lnTo>
                      <a:pt x="132" y="295"/>
                    </a:lnTo>
                    <a:lnTo>
                      <a:pt x="148" y="296"/>
                    </a:lnTo>
                    <a:lnTo>
                      <a:pt x="161" y="295"/>
                    </a:lnTo>
                    <a:lnTo>
                      <a:pt x="176" y="292"/>
                    </a:lnTo>
                    <a:lnTo>
                      <a:pt x="190" y="289"/>
                    </a:lnTo>
                    <a:lnTo>
                      <a:pt x="205" y="285"/>
                    </a:lnTo>
                    <a:lnTo>
                      <a:pt x="216" y="278"/>
                    </a:lnTo>
                    <a:lnTo>
                      <a:pt x="229" y="271"/>
                    </a:lnTo>
                    <a:lnTo>
                      <a:pt x="240" y="262"/>
                    </a:lnTo>
                    <a:lnTo>
                      <a:pt x="252" y="253"/>
                    </a:lnTo>
                    <a:lnTo>
                      <a:pt x="262" y="240"/>
                    </a:lnTo>
                    <a:lnTo>
                      <a:pt x="271" y="229"/>
                    </a:lnTo>
                    <a:lnTo>
                      <a:pt x="277" y="216"/>
                    </a:lnTo>
                    <a:lnTo>
                      <a:pt x="284" y="205"/>
                    </a:lnTo>
                    <a:lnTo>
                      <a:pt x="289" y="190"/>
                    </a:lnTo>
                    <a:lnTo>
                      <a:pt x="292" y="176"/>
                    </a:lnTo>
                    <a:lnTo>
                      <a:pt x="295" y="162"/>
                    </a:lnTo>
                    <a:lnTo>
                      <a:pt x="296" y="1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8" name="Freeform 458">
                <a:extLst>
                  <a:ext uri="{FF2B5EF4-FFF2-40B4-BE49-F238E27FC236}">
                    <a16:creationId xmlns:a16="http://schemas.microsoft.com/office/drawing/2014/main" id="{0C6AFD20-BF11-C815-F0FA-8C7DB42F1EF8}"/>
                  </a:ext>
                </a:extLst>
              </p:cNvPr>
              <p:cNvSpPr>
                <a:spLocks/>
              </p:cNvSpPr>
              <p:nvPr/>
            </p:nvSpPr>
            <p:spPr bwMode="auto">
              <a:xfrm>
                <a:off x="7604126" y="3344863"/>
                <a:ext cx="93663" cy="93662"/>
              </a:xfrm>
              <a:custGeom>
                <a:avLst/>
                <a:gdLst>
                  <a:gd name="T0" fmla="*/ 295 w 295"/>
                  <a:gd name="T1" fmla="*/ 148 h 296"/>
                  <a:gd name="T2" fmla="*/ 294 w 295"/>
                  <a:gd name="T3" fmla="*/ 132 h 296"/>
                  <a:gd name="T4" fmla="*/ 292 w 295"/>
                  <a:gd name="T5" fmla="*/ 117 h 296"/>
                  <a:gd name="T6" fmla="*/ 289 w 295"/>
                  <a:gd name="T7" fmla="*/ 103 h 296"/>
                  <a:gd name="T8" fmla="*/ 284 w 295"/>
                  <a:gd name="T9" fmla="*/ 91 h 296"/>
                  <a:gd name="T10" fmla="*/ 270 w 295"/>
                  <a:gd name="T11" fmla="*/ 65 h 296"/>
                  <a:gd name="T12" fmla="*/ 252 w 295"/>
                  <a:gd name="T13" fmla="*/ 43 h 296"/>
                  <a:gd name="T14" fmla="*/ 240 w 295"/>
                  <a:gd name="T15" fmla="*/ 32 h 296"/>
                  <a:gd name="T16" fmla="*/ 228 w 295"/>
                  <a:gd name="T17" fmla="*/ 24 h 296"/>
                  <a:gd name="T18" fmla="*/ 216 w 295"/>
                  <a:gd name="T19" fmla="*/ 16 h 296"/>
                  <a:gd name="T20" fmla="*/ 204 w 295"/>
                  <a:gd name="T21" fmla="*/ 10 h 296"/>
                  <a:gd name="T22" fmla="*/ 190 w 295"/>
                  <a:gd name="T23" fmla="*/ 4 h 296"/>
                  <a:gd name="T24" fmla="*/ 176 w 295"/>
                  <a:gd name="T25" fmla="*/ 2 h 296"/>
                  <a:gd name="T26" fmla="*/ 161 w 295"/>
                  <a:gd name="T27" fmla="*/ 0 h 296"/>
                  <a:gd name="T28" fmla="*/ 148 w 295"/>
                  <a:gd name="T29" fmla="*/ 0 h 296"/>
                  <a:gd name="T30" fmla="*/ 117 w 295"/>
                  <a:gd name="T31" fmla="*/ 2 h 296"/>
                  <a:gd name="T32" fmla="*/ 91 w 295"/>
                  <a:gd name="T33" fmla="*/ 10 h 296"/>
                  <a:gd name="T34" fmla="*/ 66 w 295"/>
                  <a:gd name="T35" fmla="*/ 24 h 296"/>
                  <a:gd name="T36" fmla="*/ 44 w 295"/>
                  <a:gd name="T37" fmla="*/ 43 h 296"/>
                  <a:gd name="T38" fmla="*/ 24 w 295"/>
                  <a:gd name="T39" fmla="*/ 65 h 296"/>
                  <a:gd name="T40" fmla="*/ 10 w 295"/>
                  <a:gd name="T41" fmla="*/ 91 h 296"/>
                  <a:gd name="T42" fmla="*/ 2 w 295"/>
                  <a:gd name="T43" fmla="*/ 117 h 296"/>
                  <a:gd name="T44" fmla="*/ 0 w 295"/>
                  <a:gd name="T45" fmla="*/ 148 h 296"/>
                  <a:gd name="T46" fmla="*/ 0 w 295"/>
                  <a:gd name="T47" fmla="*/ 161 h 296"/>
                  <a:gd name="T48" fmla="*/ 2 w 295"/>
                  <a:gd name="T49" fmla="*/ 176 h 296"/>
                  <a:gd name="T50" fmla="*/ 4 w 295"/>
                  <a:gd name="T51" fmla="*/ 190 h 296"/>
                  <a:gd name="T52" fmla="*/ 10 w 295"/>
                  <a:gd name="T53" fmla="*/ 205 h 296"/>
                  <a:gd name="T54" fmla="*/ 16 w 295"/>
                  <a:gd name="T55" fmla="*/ 216 h 296"/>
                  <a:gd name="T56" fmla="*/ 24 w 295"/>
                  <a:gd name="T57" fmla="*/ 228 h 296"/>
                  <a:gd name="T58" fmla="*/ 33 w 295"/>
                  <a:gd name="T59" fmla="*/ 240 h 296"/>
                  <a:gd name="T60" fmla="*/ 44 w 295"/>
                  <a:gd name="T61" fmla="*/ 252 h 296"/>
                  <a:gd name="T62" fmla="*/ 66 w 295"/>
                  <a:gd name="T63" fmla="*/ 271 h 296"/>
                  <a:gd name="T64" fmla="*/ 91 w 295"/>
                  <a:gd name="T65" fmla="*/ 284 h 296"/>
                  <a:gd name="T66" fmla="*/ 103 w 295"/>
                  <a:gd name="T67" fmla="*/ 289 h 296"/>
                  <a:gd name="T68" fmla="*/ 117 w 295"/>
                  <a:gd name="T69" fmla="*/ 292 h 296"/>
                  <a:gd name="T70" fmla="*/ 132 w 295"/>
                  <a:gd name="T71" fmla="*/ 294 h 296"/>
                  <a:gd name="T72" fmla="*/ 148 w 295"/>
                  <a:gd name="T73" fmla="*/ 296 h 296"/>
                  <a:gd name="T74" fmla="*/ 161 w 295"/>
                  <a:gd name="T75" fmla="*/ 294 h 296"/>
                  <a:gd name="T76" fmla="*/ 176 w 295"/>
                  <a:gd name="T77" fmla="*/ 292 h 296"/>
                  <a:gd name="T78" fmla="*/ 190 w 295"/>
                  <a:gd name="T79" fmla="*/ 289 h 296"/>
                  <a:gd name="T80" fmla="*/ 204 w 295"/>
                  <a:gd name="T81" fmla="*/ 284 h 296"/>
                  <a:gd name="T82" fmla="*/ 216 w 295"/>
                  <a:gd name="T83" fmla="*/ 277 h 296"/>
                  <a:gd name="T84" fmla="*/ 228 w 295"/>
                  <a:gd name="T85" fmla="*/ 271 h 296"/>
                  <a:gd name="T86" fmla="*/ 240 w 295"/>
                  <a:gd name="T87" fmla="*/ 261 h 296"/>
                  <a:gd name="T88" fmla="*/ 252 w 295"/>
                  <a:gd name="T89" fmla="*/ 252 h 296"/>
                  <a:gd name="T90" fmla="*/ 261 w 295"/>
                  <a:gd name="T91" fmla="*/ 240 h 296"/>
                  <a:gd name="T92" fmla="*/ 270 w 295"/>
                  <a:gd name="T93" fmla="*/ 228 h 296"/>
                  <a:gd name="T94" fmla="*/ 277 w 295"/>
                  <a:gd name="T95" fmla="*/ 216 h 296"/>
                  <a:gd name="T96" fmla="*/ 284 w 295"/>
                  <a:gd name="T97" fmla="*/ 205 h 296"/>
                  <a:gd name="T98" fmla="*/ 289 w 295"/>
                  <a:gd name="T99" fmla="*/ 190 h 296"/>
                  <a:gd name="T100" fmla="*/ 292 w 295"/>
                  <a:gd name="T101" fmla="*/ 176 h 296"/>
                  <a:gd name="T102" fmla="*/ 294 w 295"/>
                  <a:gd name="T103" fmla="*/ 161 h 296"/>
                  <a:gd name="T104" fmla="*/ 295 w 295"/>
                  <a:gd name="T105" fmla="*/ 14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95" y="148"/>
                    </a:moveTo>
                    <a:lnTo>
                      <a:pt x="294" y="132"/>
                    </a:lnTo>
                    <a:lnTo>
                      <a:pt x="292" y="117"/>
                    </a:lnTo>
                    <a:lnTo>
                      <a:pt x="289" y="103"/>
                    </a:lnTo>
                    <a:lnTo>
                      <a:pt x="284" y="91"/>
                    </a:lnTo>
                    <a:lnTo>
                      <a:pt x="270" y="65"/>
                    </a:lnTo>
                    <a:lnTo>
                      <a:pt x="252" y="43"/>
                    </a:lnTo>
                    <a:lnTo>
                      <a:pt x="240" y="32"/>
                    </a:lnTo>
                    <a:lnTo>
                      <a:pt x="228" y="24"/>
                    </a:lnTo>
                    <a:lnTo>
                      <a:pt x="216" y="16"/>
                    </a:lnTo>
                    <a:lnTo>
                      <a:pt x="204" y="10"/>
                    </a:lnTo>
                    <a:lnTo>
                      <a:pt x="190" y="4"/>
                    </a:lnTo>
                    <a:lnTo>
                      <a:pt x="176" y="2"/>
                    </a:lnTo>
                    <a:lnTo>
                      <a:pt x="161" y="0"/>
                    </a:lnTo>
                    <a:lnTo>
                      <a:pt x="148" y="0"/>
                    </a:lnTo>
                    <a:lnTo>
                      <a:pt x="117" y="2"/>
                    </a:lnTo>
                    <a:lnTo>
                      <a:pt x="91" y="10"/>
                    </a:lnTo>
                    <a:lnTo>
                      <a:pt x="66" y="24"/>
                    </a:lnTo>
                    <a:lnTo>
                      <a:pt x="44" y="43"/>
                    </a:lnTo>
                    <a:lnTo>
                      <a:pt x="24" y="65"/>
                    </a:lnTo>
                    <a:lnTo>
                      <a:pt x="10" y="91"/>
                    </a:lnTo>
                    <a:lnTo>
                      <a:pt x="2" y="117"/>
                    </a:lnTo>
                    <a:lnTo>
                      <a:pt x="0" y="148"/>
                    </a:lnTo>
                    <a:lnTo>
                      <a:pt x="0" y="161"/>
                    </a:lnTo>
                    <a:lnTo>
                      <a:pt x="2" y="176"/>
                    </a:lnTo>
                    <a:lnTo>
                      <a:pt x="4" y="190"/>
                    </a:lnTo>
                    <a:lnTo>
                      <a:pt x="10" y="205"/>
                    </a:lnTo>
                    <a:lnTo>
                      <a:pt x="16" y="216"/>
                    </a:lnTo>
                    <a:lnTo>
                      <a:pt x="24" y="228"/>
                    </a:lnTo>
                    <a:lnTo>
                      <a:pt x="33" y="240"/>
                    </a:lnTo>
                    <a:lnTo>
                      <a:pt x="44" y="252"/>
                    </a:lnTo>
                    <a:lnTo>
                      <a:pt x="66" y="271"/>
                    </a:lnTo>
                    <a:lnTo>
                      <a:pt x="91" y="284"/>
                    </a:lnTo>
                    <a:lnTo>
                      <a:pt x="103" y="289"/>
                    </a:lnTo>
                    <a:lnTo>
                      <a:pt x="117" y="292"/>
                    </a:lnTo>
                    <a:lnTo>
                      <a:pt x="132" y="294"/>
                    </a:lnTo>
                    <a:lnTo>
                      <a:pt x="148" y="296"/>
                    </a:lnTo>
                    <a:lnTo>
                      <a:pt x="161" y="294"/>
                    </a:lnTo>
                    <a:lnTo>
                      <a:pt x="176" y="292"/>
                    </a:lnTo>
                    <a:lnTo>
                      <a:pt x="190" y="289"/>
                    </a:lnTo>
                    <a:lnTo>
                      <a:pt x="204" y="284"/>
                    </a:lnTo>
                    <a:lnTo>
                      <a:pt x="216" y="277"/>
                    </a:lnTo>
                    <a:lnTo>
                      <a:pt x="228" y="271"/>
                    </a:lnTo>
                    <a:lnTo>
                      <a:pt x="240" y="261"/>
                    </a:lnTo>
                    <a:lnTo>
                      <a:pt x="252" y="252"/>
                    </a:lnTo>
                    <a:lnTo>
                      <a:pt x="261" y="240"/>
                    </a:lnTo>
                    <a:lnTo>
                      <a:pt x="270" y="228"/>
                    </a:lnTo>
                    <a:lnTo>
                      <a:pt x="277" y="216"/>
                    </a:lnTo>
                    <a:lnTo>
                      <a:pt x="284" y="205"/>
                    </a:lnTo>
                    <a:lnTo>
                      <a:pt x="289" y="190"/>
                    </a:lnTo>
                    <a:lnTo>
                      <a:pt x="292" y="176"/>
                    </a:lnTo>
                    <a:lnTo>
                      <a:pt x="294" y="161"/>
                    </a:lnTo>
                    <a:lnTo>
                      <a:pt x="295" y="1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9" name="Freeform 459">
                <a:extLst>
                  <a:ext uri="{FF2B5EF4-FFF2-40B4-BE49-F238E27FC236}">
                    <a16:creationId xmlns:a16="http://schemas.microsoft.com/office/drawing/2014/main" id="{566019A5-8458-FB49-391D-6E464E9B0CE0}"/>
                  </a:ext>
                </a:extLst>
              </p:cNvPr>
              <p:cNvSpPr>
                <a:spLocks/>
              </p:cNvSpPr>
              <p:nvPr/>
            </p:nvSpPr>
            <p:spPr bwMode="auto">
              <a:xfrm>
                <a:off x="7704138" y="3378200"/>
                <a:ext cx="93663" cy="95250"/>
              </a:xfrm>
              <a:custGeom>
                <a:avLst/>
                <a:gdLst>
                  <a:gd name="T0" fmla="*/ 295 w 295"/>
                  <a:gd name="T1" fmla="*/ 148 h 296"/>
                  <a:gd name="T2" fmla="*/ 294 w 295"/>
                  <a:gd name="T3" fmla="*/ 132 h 296"/>
                  <a:gd name="T4" fmla="*/ 292 w 295"/>
                  <a:gd name="T5" fmla="*/ 117 h 296"/>
                  <a:gd name="T6" fmla="*/ 289 w 295"/>
                  <a:gd name="T7" fmla="*/ 103 h 296"/>
                  <a:gd name="T8" fmla="*/ 284 w 295"/>
                  <a:gd name="T9" fmla="*/ 91 h 296"/>
                  <a:gd name="T10" fmla="*/ 270 w 295"/>
                  <a:gd name="T11" fmla="*/ 65 h 296"/>
                  <a:gd name="T12" fmla="*/ 252 w 295"/>
                  <a:gd name="T13" fmla="*/ 43 h 296"/>
                  <a:gd name="T14" fmla="*/ 240 w 295"/>
                  <a:gd name="T15" fmla="*/ 32 h 296"/>
                  <a:gd name="T16" fmla="*/ 228 w 295"/>
                  <a:gd name="T17" fmla="*/ 24 h 296"/>
                  <a:gd name="T18" fmla="*/ 216 w 295"/>
                  <a:gd name="T19" fmla="*/ 16 h 296"/>
                  <a:gd name="T20" fmla="*/ 204 w 295"/>
                  <a:gd name="T21" fmla="*/ 10 h 296"/>
                  <a:gd name="T22" fmla="*/ 190 w 295"/>
                  <a:gd name="T23" fmla="*/ 4 h 296"/>
                  <a:gd name="T24" fmla="*/ 176 w 295"/>
                  <a:gd name="T25" fmla="*/ 2 h 296"/>
                  <a:gd name="T26" fmla="*/ 161 w 295"/>
                  <a:gd name="T27" fmla="*/ 0 h 296"/>
                  <a:gd name="T28" fmla="*/ 148 w 295"/>
                  <a:gd name="T29" fmla="*/ 0 h 296"/>
                  <a:gd name="T30" fmla="*/ 117 w 295"/>
                  <a:gd name="T31" fmla="*/ 2 h 296"/>
                  <a:gd name="T32" fmla="*/ 91 w 295"/>
                  <a:gd name="T33" fmla="*/ 10 h 296"/>
                  <a:gd name="T34" fmla="*/ 66 w 295"/>
                  <a:gd name="T35" fmla="*/ 24 h 296"/>
                  <a:gd name="T36" fmla="*/ 44 w 295"/>
                  <a:gd name="T37" fmla="*/ 43 h 296"/>
                  <a:gd name="T38" fmla="*/ 24 w 295"/>
                  <a:gd name="T39" fmla="*/ 65 h 296"/>
                  <a:gd name="T40" fmla="*/ 10 w 295"/>
                  <a:gd name="T41" fmla="*/ 91 h 296"/>
                  <a:gd name="T42" fmla="*/ 2 w 295"/>
                  <a:gd name="T43" fmla="*/ 117 h 296"/>
                  <a:gd name="T44" fmla="*/ 0 w 295"/>
                  <a:gd name="T45" fmla="*/ 148 h 296"/>
                  <a:gd name="T46" fmla="*/ 0 w 295"/>
                  <a:gd name="T47" fmla="*/ 161 h 296"/>
                  <a:gd name="T48" fmla="*/ 2 w 295"/>
                  <a:gd name="T49" fmla="*/ 176 h 296"/>
                  <a:gd name="T50" fmla="*/ 4 w 295"/>
                  <a:gd name="T51" fmla="*/ 190 h 296"/>
                  <a:gd name="T52" fmla="*/ 10 w 295"/>
                  <a:gd name="T53" fmla="*/ 205 h 296"/>
                  <a:gd name="T54" fmla="*/ 16 w 295"/>
                  <a:gd name="T55" fmla="*/ 216 h 296"/>
                  <a:gd name="T56" fmla="*/ 24 w 295"/>
                  <a:gd name="T57" fmla="*/ 228 h 296"/>
                  <a:gd name="T58" fmla="*/ 33 w 295"/>
                  <a:gd name="T59" fmla="*/ 240 h 296"/>
                  <a:gd name="T60" fmla="*/ 44 w 295"/>
                  <a:gd name="T61" fmla="*/ 252 h 296"/>
                  <a:gd name="T62" fmla="*/ 66 w 295"/>
                  <a:gd name="T63" fmla="*/ 271 h 296"/>
                  <a:gd name="T64" fmla="*/ 91 w 295"/>
                  <a:gd name="T65" fmla="*/ 284 h 296"/>
                  <a:gd name="T66" fmla="*/ 103 w 295"/>
                  <a:gd name="T67" fmla="*/ 289 h 296"/>
                  <a:gd name="T68" fmla="*/ 117 w 295"/>
                  <a:gd name="T69" fmla="*/ 292 h 296"/>
                  <a:gd name="T70" fmla="*/ 132 w 295"/>
                  <a:gd name="T71" fmla="*/ 294 h 296"/>
                  <a:gd name="T72" fmla="*/ 148 w 295"/>
                  <a:gd name="T73" fmla="*/ 296 h 296"/>
                  <a:gd name="T74" fmla="*/ 161 w 295"/>
                  <a:gd name="T75" fmla="*/ 294 h 296"/>
                  <a:gd name="T76" fmla="*/ 176 w 295"/>
                  <a:gd name="T77" fmla="*/ 292 h 296"/>
                  <a:gd name="T78" fmla="*/ 190 w 295"/>
                  <a:gd name="T79" fmla="*/ 289 h 296"/>
                  <a:gd name="T80" fmla="*/ 204 w 295"/>
                  <a:gd name="T81" fmla="*/ 284 h 296"/>
                  <a:gd name="T82" fmla="*/ 216 w 295"/>
                  <a:gd name="T83" fmla="*/ 277 h 296"/>
                  <a:gd name="T84" fmla="*/ 228 w 295"/>
                  <a:gd name="T85" fmla="*/ 271 h 296"/>
                  <a:gd name="T86" fmla="*/ 240 w 295"/>
                  <a:gd name="T87" fmla="*/ 261 h 296"/>
                  <a:gd name="T88" fmla="*/ 252 w 295"/>
                  <a:gd name="T89" fmla="*/ 252 h 296"/>
                  <a:gd name="T90" fmla="*/ 261 w 295"/>
                  <a:gd name="T91" fmla="*/ 240 h 296"/>
                  <a:gd name="T92" fmla="*/ 270 w 295"/>
                  <a:gd name="T93" fmla="*/ 228 h 296"/>
                  <a:gd name="T94" fmla="*/ 277 w 295"/>
                  <a:gd name="T95" fmla="*/ 216 h 296"/>
                  <a:gd name="T96" fmla="*/ 284 w 295"/>
                  <a:gd name="T97" fmla="*/ 205 h 296"/>
                  <a:gd name="T98" fmla="*/ 289 w 295"/>
                  <a:gd name="T99" fmla="*/ 190 h 296"/>
                  <a:gd name="T100" fmla="*/ 292 w 295"/>
                  <a:gd name="T101" fmla="*/ 176 h 296"/>
                  <a:gd name="T102" fmla="*/ 294 w 295"/>
                  <a:gd name="T103" fmla="*/ 161 h 296"/>
                  <a:gd name="T104" fmla="*/ 295 w 295"/>
                  <a:gd name="T105" fmla="*/ 14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95" y="148"/>
                    </a:moveTo>
                    <a:lnTo>
                      <a:pt x="294" y="132"/>
                    </a:lnTo>
                    <a:lnTo>
                      <a:pt x="292" y="117"/>
                    </a:lnTo>
                    <a:lnTo>
                      <a:pt x="289" y="103"/>
                    </a:lnTo>
                    <a:lnTo>
                      <a:pt x="284" y="91"/>
                    </a:lnTo>
                    <a:lnTo>
                      <a:pt x="270" y="65"/>
                    </a:lnTo>
                    <a:lnTo>
                      <a:pt x="252" y="43"/>
                    </a:lnTo>
                    <a:lnTo>
                      <a:pt x="240" y="32"/>
                    </a:lnTo>
                    <a:lnTo>
                      <a:pt x="228" y="24"/>
                    </a:lnTo>
                    <a:lnTo>
                      <a:pt x="216" y="16"/>
                    </a:lnTo>
                    <a:lnTo>
                      <a:pt x="204" y="10"/>
                    </a:lnTo>
                    <a:lnTo>
                      <a:pt x="190" y="4"/>
                    </a:lnTo>
                    <a:lnTo>
                      <a:pt x="176" y="2"/>
                    </a:lnTo>
                    <a:lnTo>
                      <a:pt x="161" y="0"/>
                    </a:lnTo>
                    <a:lnTo>
                      <a:pt x="148" y="0"/>
                    </a:lnTo>
                    <a:lnTo>
                      <a:pt x="117" y="2"/>
                    </a:lnTo>
                    <a:lnTo>
                      <a:pt x="91" y="10"/>
                    </a:lnTo>
                    <a:lnTo>
                      <a:pt x="66" y="24"/>
                    </a:lnTo>
                    <a:lnTo>
                      <a:pt x="44" y="43"/>
                    </a:lnTo>
                    <a:lnTo>
                      <a:pt x="24" y="65"/>
                    </a:lnTo>
                    <a:lnTo>
                      <a:pt x="10" y="91"/>
                    </a:lnTo>
                    <a:lnTo>
                      <a:pt x="2" y="117"/>
                    </a:lnTo>
                    <a:lnTo>
                      <a:pt x="0" y="148"/>
                    </a:lnTo>
                    <a:lnTo>
                      <a:pt x="0" y="161"/>
                    </a:lnTo>
                    <a:lnTo>
                      <a:pt x="2" y="176"/>
                    </a:lnTo>
                    <a:lnTo>
                      <a:pt x="4" y="190"/>
                    </a:lnTo>
                    <a:lnTo>
                      <a:pt x="10" y="205"/>
                    </a:lnTo>
                    <a:lnTo>
                      <a:pt x="16" y="216"/>
                    </a:lnTo>
                    <a:lnTo>
                      <a:pt x="24" y="228"/>
                    </a:lnTo>
                    <a:lnTo>
                      <a:pt x="33" y="240"/>
                    </a:lnTo>
                    <a:lnTo>
                      <a:pt x="44" y="252"/>
                    </a:lnTo>
                    <a:lnTo>
                      <a:pt x="66" y="271"/>
                    </a:lnTo>
                    <a:lnTo>
                      <a:pt x="91" y="284"/>
                    </a:lnTo>
                    <a:lnTo>
                      <a:pt x="103" y="289"/>
                    </a:lnTo>
                    <a:lnTo>
                      <a:pt x="117" y="292"/>
                    </a:lnTo>
                    <a:lnTo>
                      <a:pt x="132" y="294"/>
                    </a:lnTo>
                    <a:lnTo>
                      <a:pt x="148" y="296"/>
                    </a:lnTo>
                    <a:lnTo>
                      <a:pt x="161" y="294"/>
                    </a:lnTo>
                    <a:lnTo>
                      <a:pt x="176" y="292"/>
                    </a:lnTo>
                    <a:lnTo>
                      <a:pt x="190" y="289"/>
                    </a:lnTo>
                    <a:lnTo>
                      <a:pt x="204" y="284"/>
                    </a:lnTo>
                    <a:lnTo>
                      <a:pt x="216" y="277"/>
                    </a:lnTo>
                    <a:lnTo>
                      <a:pt x="228" y="271"/>
                    </a:lnTo>
                    <a:lnTo>
                      <a:pt x="240" y="261"/>
                    </a:lnTo>
                    <a:lnTo>
                      <a:pt x="252" y="252"/>
                    </a:lnTo>
                    <a:lnTo>
                      <a:pt x="261" y="240"/>
                    </a:lnTo>
                    <a:lnTo>
                      <a:pt x="270" y="228"/>
                    </a:lnTo>
                    <a:lnTo>
                      <a:pt x="277" y="216"/>
                    </a:lnTo>
                    <a:lnTo>
                      <a:pt x="284" y="205"/>
                    </a:lnTo>
                    <a:lnTo>
                      <a:pt x="289" y="190"/>
                    </a:lnTo>
                    <a:lnTo>
                      <a:pt x="292" y="176"/>
                    </a:lnTo>
                    <a:lnTo>
                      <a:pt x="294" y="161"/>
                    </a:lnTo>
                    <a:lnTo>
                      <a:pt x="295" y="1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0" name="Freeform 460">
                <a:extLst>
                  <a:ext uri="{FF2B5EF4-FFF2-40B4-BE49-F238E27FC236}">
                    <a16:creationId xmlns:a16="http://schemas.microsoft.com/office/drawing/2014/main" id="{31A8FF0A-058E-48D8-F916-309A7C253C4A}"/>
                  </a:ext>
                </a:extLst>
              </p:cNvPr>
              <p:cNvSpPr>
                <a:spLocks/>
              </p:cNvSpPr>
              <p:nvPr/>
            </p:nvSpPr>
            <p:spPr bwMode="auto">
              <a:xfrm>
                <a:off x="7893051" y="3484563"/>
                <a:ext cx="93663" cy="95250"/>
              </a:xfrm>
              <a:custGeom>
                <a:avLst/>
                <a:gdLst>
                  <a:gd name="T0" fmla="*/ 296 w 296"/>
                  <a:gd name="T1" fmla="*/ 148 h 296"/>
                  <a:gd name="T2" fmla="*/ 295 w 296"/>
                  <a:gd name="T3" fmla="*/ 132 h 296"/>
                  <a:gd name="T4" fmla="*/ 293 w 296"/>
                  <a:gd name="T5" fmla="*/ 118 h 296"/>
                  <a:gd name="T6" fmla="*/ 289 w 296"/>
                  <a:gd name="T7" fmla="*/ 104 h 296"/>
                  <a:gd name="T8" fmla="*/ 285 w 296"/>
                  <a:gd name="T9" fmla="*/ 91 h 296"/>
                  <a:gd name="T10" fmla="*/ 271 w 296"/>
                  <a:gd name="T11" fmla="*/ 65 h 296"/>
                  <a:gd name="T12" fmla="*/ 253 w 296"/>
                  <a:gd name="T13" fmla="*/ 44 h 296"/>
                  <a:gd name="T14" fmla="*/ 240 w 296"/>
                  <a:gd name="T15" fmla="*/ 32 h 296"/>
                  <a:gd name="T16" fmla="*/ 229 w 296"/>
                  <a:gd name="T17" fmla="*/ 24 h 296"/>
                  <a:gd name="T18" fmla="*/ 216 w 296"/>
                  <a:gd name="T19" fmla="*/ 16 h 296"/>
                  <a:gd name="T20" fmla="*/ 205 w 296"/>
                  <a:gd name="T21" fmla="*/ 11 h 296"/>
                  <a:gd name="T22" fmla="*/ 190 w 296"/>
                  <a:gd name="T23" fmla="*/ 5 h 296"/>
                  <a:gd name="T24" fmla="*/ 177 w 296"/>
                  <a:gd name="T25" fmla="*/ 3 h 296"/>
                  <a:gd name="T26" fmla="*/ 162 w 296"/>
                  <a:gd name="T27" fmla="*/ 0 h 296"/>
                  <a:gd name="T28" fmla="*/ 148 w 296"/>
                  <a:gd name="T29" fmla="*/ 0 h 296"/>
                  <a:gd name="T30" fmla="*/ 117 w 296"/>
                  <a:gd name="T31" fmla="*/ 3 h 296"/>
                  <a:gd name="T32" fmla="*/ 91 w 296"/>
                  <a:gd name="T33" fmla="*/ 11 h 296"/>
                  <a:gd name="T34" fmla="*/ 66 w 296"/>
                  <a:gd name="T35" fmla="*/ 24 h 296"/>
                  <a:gd name="T36" fmla="*/ 45 w 296"/>
                  <a:gd name="T37" fmla="*/ 44 h 296"/>
                  <a:gd name="T38" fmla="*/ 24 w 296"/>
                  <a:gd name="T39" fmla="*/ 65 h 296"/>
                  <a:gd name="T40" fmla="*/ 11 w 296"/>
                  <a:gd name="T41" fmla="*/ 91 h 296"/>
                  <a:gd name="T42" fmla="*/ 3 w 296"/>
                  <a:gd name="T43" fmla="*/ 118 h 296"/>
                  <a:gd name="T44" fmla="*/ 0 w 296"/>
                  <a:gd name="T45" fmla="*/ 148 h 296"/>
                  <a:gd name="T46" fmla="*/ 0 w 296"/>
                  <a:gd name="T47" fmla="*/ 162 h 296"/>
                  <a:gd name="T48" fmla="*/ 3 w 296"/>
                  <a:gd name="T49" fmla="*/ 177 h 296"/>
                  <a:gd name="T50" fmla="*/ 5 w 296"/>
                  <a:gd name="T51" fmla="*/ 190 h 296"/>
                  <a:gd name="T52" fmla="*/ 11 w 296"/>
                  <a:gd name="T53" fmla="*/ 205 h 296"/>
                  <a:gd name="T54" fmla="*/ 16 w 296"/>
                  <a:gd name="T55" fmla="*/ 217 h 296"/>
                  <a:gd name="T56" fmla="*/ 24 w 296"/>
                  <a:gd name="T57" fmla="*/ 229 h 296"/>
                  <a:gd name="T58" fmla="*/ 33 w 296"/>
                  <a:gd name="T59" fmla="*/ 240 h 296"/>
                  <a:gd name="T60" fmla="*/ 45 w 296"/>
                  <a:gd name="T61" fmla="*/ 253 h 296"/>
                  <a:gd name="T62" fmla="*/ 66 w 296"/>
                  <a:gd name="T63" fmla="*/ 271 h 296"/>
                  <a:gd name="T64" fmla="*/ 91 w 296"/>
                  <a:gd name="T65" fmla="*/ 285 h 296"/>
                  <a:gd name="T66" fmla="*/ 104 w 296"/>
                  <a:gd name="T67" fmla="*/ 289 h 296"/>
                  <a:gd name="T68" fmla="*/ 117 w 296"/>
                  <a:gd name="T69" fmla="*/ 293 h 296"/>
                  <a:gd name="T70" fmla="*/ 132 w 296"/>
                  <a:gd name="T71" fmla="*/ 295 h 296"/>
                  <a:gd name="T72" fmla="*/ 148 w 296"/>
                  <a:gd name="T73" fmla="*/ 296 h 296"/>
                  <a:gd name="T74" fmla="*/ 162 w 296"/>
                  <a:gd name="T75" fmla="*/ 295 h 296"/>
                  <a:gd name="T76" fmla="*/ 177 w 296"/>
                  <a:gd name="T77" fmla="*/ 293 h 296"/>
                  <a:gd name="T78" fmla="*/ 190 w 296"/>
                  <a:gd name="T79" fmla="*/ 289 h 296"/>
                  <a:gd name="T80" fmla="*/ 205 w 296"/>
                  <a:gd name="T81" fmla="*/ 285 h 296"/>
                  <a:gd name="T82" fmla="*/ 216 w 296"/>
                  <a:gd name="T83" fmla="*/ 278 h 296"/>
                  <a:gd name="T84" fmla="*/ 229 w 296"/>
                  <a:gd name="T85" fmla="*/ 271 h 296"/>
                  <a:gd name="T86" fmla="*/ 240 w 296"/>
                  <a:gd name="T87" fmla="*/ 262 h 296"/>
                  <a:gd name="T88" fmla="*/ 253 w 296"/>
                  <a:gd name="T89" fmla="*/ 253 h 296"/>
                  <a:gd name="T90" fmla="*/ 262 w 296"/>
                  <a:gd name="T91" fmla="*/ 240 h 296"/>
                  <a:gd name="T92" fmla="*/ 271 w 296"/>
                  <a:gd name="T93" fmla="*/ 229 h 296"/>
                  <a:gd name="T94" fmla="*/ 278 w 296"/>
                  <a:gd name="T95" fmla="*/ 217 h 296"/>
                  <a:gd name="T96" fmla="*/ 285 w 296"/>
                  <a:gd name="T97" fmla="*/ 205 h 296"/>
                  <a:gd name="T98" fmla="*/ 289 w 296"/>
                  <a:gd name="T99" fmla="*/ 190 h 296"/>
                  <a:gd name="T100" fmla="*/ 293 w 296"/>
                  <a:gd name="T101" fmla="*/ 177 h 296"/>
                  <a:gd name="T102" fmla="*/ 295 w 296"/>
                  <a:gd name="T103" fmla="*/ 162 h 296"/>
                  <a:gd name="T104" fmla="*/ 296 w 296"/>
                  <a:gd name="T105" fmla="*/ 14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96" y="148"/>
                    </a:moveTo>
                    <a:lnTo>
                      <a:pt x="295" y="132"/>
                    </a:lnTo>
                    <a:lnTo>
                      <a:pt x="293" y="118"/>
                    </a:lnTo>
                    <a:lnTo>
                      <a:pt x="289" y="104"/>
                    </a:lnTo>
                    <a:lnTo>
                      <a:pt x="285" y="91"/>
                    </a:lnTo>
                    <a:lnTo>
                      <a:pt x="271" y="65"/>
                    </a:lnTo>
                    <a:lnTo>
                      <a:pt x="253" y="44"/>
                    </a:lnTo>
                    <a:lnTo>
                      <a:pt x="240" y="32"/>
                    </a:lnTo>
                    <a:lnTo>
                      <a:pt x="229" y="24"/>
                    </a:lnTo>
                    <a:lnTo>
                      <a:pt x="216" y="16"/>
                    </a:lnTo>
                    <a:lnTo>
                      <a:pt x="205" y="11"/>
                    </a:lnTo>
                    <a:lnTo>
                      <a:pt x="190" y="5"/>
                    </a:lnTo>
                    <a:lnTo>
                      <a:pt x="177" y="3"/>
                    </a:lnTo>
                    <a:lnTo>
                      <a:pt x="162" y="0"/>
                    </a:lnTo>
                    <a:lnTo>
                      <a:pt x="148" y="0"/>
                    </a:lnTo>
                    <a:lnTo>
                      <a:pt x="117" y="3"/>
                    </a:lnTo>
                    <a:lnTo>
                      <a:pt x="91" y="11"/>
                    </a:lnTo>
                    <a:lnTo>
                      <a:pt x="66" y="24"/>
                    </a:lnTo>
                    <a:lnTo>
                      <a:pt x="45" y="44"/>
                    </a:lnTo>
                    <a:lnTo>
                      <a:pt x="24" y="65"/>
                    </a:lnTo>
                    <a:lnTo>
                      <a:pt x="11" y="91"/>
                    </a:lnTo>
                    <a:lnTo>
                      <a:pt x="3" y="118"/>
                    </a:lnTo>
                    <a:lnTo>
                      <a:pt x="0" y="148"/>
                    </a:lnTo>
                    <a:lnTo>
                      <a:pt x="0" y="162"/>
                    </a:lnTo>
                    <a:lnTo>
                      <a:pt x="3" y="177"/>
                    </a:lnTo>
                    <a:lnTo>
                      <a:pt x="5" y="190"/>
                    </a:lnTo>
                    <a:lnTo>
                      <a:pt x="11" y="205"/>
                    </a:lnTo>
                    <a:lnTo>
                      <a:pt x="16" y="217"/>
                    </a:lnTo>
                    <a:lnTo>
                      <a:pt x="24" y="229"/>
                    </a:lnTo>
                    <a:lnTo>
                      <a:pt x="33" y="240"/>
                    </a:lnTo>
                    <a:lnTo>
                      <a:pt x="45" y="253"/>
                    </a:lnTo>
                    <a:lnTo>
                      <a:pt x="66" y="271"/>
                    </a:lnTo>
                    <a:lnTo>
                      <a:pt x="91" y="285"/>
                    </a:lnTo>
                    <a:lnTo>
                      <a:pt x="104" y="289"/>
                    </a:lnTo>
                    <a:lnTo>
                      <a:pt x="117" y="293"/>
                    </a:lnTo>
                    <a:lnTo>
                      <a:pt x="132" y="295"/>
                    </a:lnTo>
                    <a:lnTo>
                      <a:pt x="148" y="296"/>
                    </a:lnTo>
                    <a:lnTo>
                      <a:pt x="162" y="295"/>
                    </a:lnTo>
                    <a:lnTo>
                      <a:pt x="177" y="293"/>
                    </a:lnTo>
                    <a:lnTo>
                      <a:pt x="190" y="289"/>
                    </a:lnTo>
                    <a:lnTo>
                      <a:pt x="205" y="285"/>
                    </a:lnTo>
                    <a:lnTo>
                      <a:pt x="216" y="278"/>
                    </a:lnTo>
                    <a:lnTo>
                      <a:pt x="229" y="271"/>
                    </a:lnTo>
                    <a:lnTo>
                      <a:pt x="240" y="262"/>
                    </a:lnTo>
                    <a:lnTo>
                      <a:pt x="253" y="253"/>
                    </a:lnTo>
                    <a:lnTo>
                      <a:pt x="262" y="240"/>
                    </a:lnTo>
                    <a:lnTo>
                      <a:pt x="271" y="229"/>
                    </a:lnTo>
                    <a:lnTo>
                      <a:pt x="278" y="217"/>
                    </a:lnTo>
                    <a:lnTo>
                      <a:pt x="285" y="205"/>
                    </a:lnTo>
                    <a:lnTo>
                      <a:pt x="289" y="190"/>
                    </a:lnTo>
                    <a:lnTo>
                      <a:pt x="293" y="177"/>
                    </a:lnTo>
                    <a:lnTo>
                      <a:pt x="295" y="162"/>
                    </a:lnTo>
                    <a:lnTo>
                      <a:pt x="296" y="1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1" name="Freeform 461">
                <a:extLst>
                  <a:ext uri="{FF2B5EF4-FFF2-40B4-BE49-F238E27FC236}">
                    <a16:creationId xmlns:a16="http://schemas.microsoft.com/office/drawing/2014/main" id="{7EA93176-7417-1A3F-7626-C060D3A31E76}"/>
                  </a:ext>
                </a:extLst>
              </p:cNvPr>
              <p:cNvSpPr>
                <a:spLocks/>
              </p:cNvSpPr>
              <p:nvPr/>
            </p:nvSpPr>
            <p:spPr bwMode="auto">
              <a:xfrm>
                <a:off x="8121651" y="3448050"/>
                <a:ext cx="93663" cy="93662"/>
              </a:xfrm>
              <a:custGeom>
                <a:avLst/>
                <a:gdLst>
                  <a:gd name="T0" fmla="*/ 296 w 296"/>
                  <a:gd name="T1" fmla="*/ 148 h 296"/>
                  <a:gd name="T2" fmla="*/ 295 w 296"/>
                  <a:gd name="T3" fmla="*/ 132 h 296"/>
                  <a:gd name="T4" fmla="*/ 293 w 296"/>
                  <a:gd name="T5" fmla="*/ 117 h 296"/>
                  <a:gd name="T6" fmla="*/ 289 w 296"/>
                  <a:gd name="T7" fmla="*/ 104 h 296"/>
                  <a:gd name="T8" fmla="*/ 285 w 296"/>
                  <a:gd name="T9" fmla="*/ 91 h 296"/>
                  <a:gd name="T10" fmla="*/ 271 w 296"/>
                  <a:gd name="T11" fmla="*/ 65 h 296"/>
                  <a:gd name="T12" fmla="*/ 253 w 296"/>
                  <a:gd name="T13" fmla="*/ 43 h 296"/>
                  <a:gd name="T14" fmla="*/ 240 w 296"/>
                  <a:gd name="T15" fmla="*/ 32 h 296"/>
                  <a:gd name="T16" fmla="*/ 229 w 296"/>
                  <a:gd name="T17" fmla="*/ 24 h 296"/>
                  <a:gd name="T18" fmla="*/ 216 w 296"/>
                  <a:gd name="T19" fmla="*/ 16 h 296"/>
                  <a:gd name="T20" fmla="*/ 205 w 296"/>
                  <a:gd name="T21" fmla="*/ 10 h 296"/>
                  <a:gd name="T22" fmla="*/ 190 w 296"/>
                  <a:gd name="T23" fmla="*/ 5 h 296"/>
                  <a:gd name="T24" fmla="*/ 177 w 296"/>
                  <a:gd name="T25" fmla="*/ 2 h 296"/>
                  <a:gd name="T26" fmla="*/ 162 w 296"/>
                  <a:gd name="T27" fmla="*/ 0 h 296"/>
                  <a:gd name="T28" fmla="*/ 148 w 296"/>
                  <a:gd name="T29" fmla="*/ 0 h 296"/>
                  <a:gd name="T30" fmla="*/ 117 w 296"/>
                  <a:gd name="T31" fmla="*/ 2 h 296"/>
                  <a:gd name="T32" fmla="*/ 91 w 296"/>
                  <a:gd name="T33" fmla="*/ 10 h 296"/>
                  <a:gd name="T34" fmla="*/ 66 w 296"/>
                  <a:gd name="T35" fmla="*/ 24 h 296"/>
                  <a:gd name="T36" fmla="*/ 45 w 296"/>
                  <a:gd name="T37" fmla="*/ 43 h 296"/>
                  <a:gd name="T38" fmla="*/ 24 w 296"/>
                  <a:gd name="T39" fmla="*/ 65 h 296"/>
                  <a:gd name="T40" fmla="*/ 11 w 296"/>
                  <a:gd name="T41" fmla="*/ 91 h 296"/>
                  <a:gd name="T42" fmla="*/ 3 w 296"/>
                  <a:gd name="T43" fmla="*/ 117 h 296"/>
                  <a:gd name="T44" fmla="*/ 0 w 296"/>
                  <a:gd name="T45" fmla="*/ 148 h 296"/>
                  <a:gd name="T46" fmla="*/ 0 w 296"/>
                  <a:gd name="T47" fmla="*/ 162 h 296"/>
                  <a:gd name="T48" fmla="*/ 3 w 296"/>
                  <a:gd name="T49" fmla="*/ 177 h 296"/>
                  <a:gd name="T50" fmla="*/ 5 w 296"/>
                  <a:gd name="T51" fmla="*/ 190 h 296"/>
                  <a:gd name="T52" fmla="*/ 11 w 296"/>
                  <a:gd name="T53" fmla="*/ 205 h 296"/>
                  <a:gd name="T54" fmla="*/ 16 w 296"/>
                  <a:gd name="T55" fmla="*/ 216 h 296"/>
                  <a:gd name="T56" fmla="*/ 24 w 296"/>
                  <a:gd name="T57" fmla="*/ 229 h 296"/>
                  <a:gd name="T58" fmla="*/ 33 w 296"/>
                  <a:gd name="T59" fmla="*/ 240 h 296"/>
                  <a:gd name="T60" fmla="*/ 45 w 296"/>
                  <a:gd name="T61" fmla="*/ 253 h 296"/>
                  <a:gd name="T62" fmla="*/ 66 w 296"/>
                  <a:gd name="T63" fmla="*/ 271 h 296"/>
                  <a:gd name="T64" fmla="*/ 91 w 296"/>
                  <a:gd name="T65" fmla="*/ 285 h 296"/>
                  <a:gd name="T66" fmla="*/ 104 w 296"/>
                  <a:gd name="T67" fmla="*/ 289 h 296"/>
                  <a:gd name="T68" fmla="*/ 117 w 296"/>
                  <a:gd name="T69" fmla="*/ 293 h 296"/>
                  <a:gd name="T70" fmla="*/ 132 w 296"/>
                  <a:gd name="T71" fmla="*/ 295 h 296"/>
                  <a:gd name="T72" fmla="*/ 148 w 296"/>
                  <a:gd name="T73" fmla="*/ 296 h 296"/>
                  <a:gd name="T74" fmla="*/ 162 w 296"/>
                  <a:gd name="T75" fmla="*/ 295 h 296"/>
                  <a:gd name="T76" fmla="*/ 177 w 296"/>
                  <a:gd name="T77" fmla="*/ 293 h 296"/>
                  <a:gd name="T78" fmla="*/ 190 w 296"/>
                  <a:gd name="T79" fmla="*/ 289 h 296"/>
                  <a:gd name="T80" fmla="*/ 205 w 296"/>
                  <a:gd name="T81" fmla="*/ 285 h 296"/>
                  <a:gd name="T82" fmla="*/ 216 w 296"/>
                  <a:gd name="T83" fmla="*/ 278 h 296"/>
                  <a:gd name="T84" fmla="*/ 229 w 296"/>
                  <a:gd name="T85" fmla="*/ 271 h 296"/>
                  <a:gd name="T86" fmla="*/ 240 w 296"/>
                  <a:gd name="T87" fmla="*/ 262 h 296"/>
                  <a:gd name="T88" fmla="*/ 253 w 296"/>
                  <a:gd name="T89" fmla="*/ 253 h 296"/>
                  <a:gd name="T90" fmla="*/ 262 w 296"/>
                  <a:gd name="T91" fmla="*/ 240 h 296"/>
                  <a:gd name="T92" fmla="*/ 271 w 296"/>
                  <a:gd name="T93" fmla="*/ 229 h 296"/>
                  <a:gd name="T94" fmla="*/ 278 w 296"/>
                  <a:gd name="T95" fmla="*/ 216 h 296"/>
                  <a:gd name="T96" fmla="*/ 285 w 296"/>
                  <a:gd name="T97" fmla="*/ 205 h 296"/>
                  <a:gd name="T98" fmla="*/ 289 w 296"/>
                  <a:gd name="T99" fmla="*/ 190 h 296"/>
                  <a:gd name="T100" fmla="*/ 293 w 296"/>
                  <a:gd name="T101" fmla="*/ 177 h 296"/>
                  <a:gd name="T102" fmla="*/ 295 w 296"/>
                  <a:gd name="T103" fmla="*/ 162 h 296"/>
                  <a:gd name="T104" fmla="*/ 296 w 296"/>
                  <a:gd name="T105" fmla="*/ 14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96" y="148"/>
                    </a:moveTo>
                    <a:lnTo>
                      <a:pt x="295" y="132"/>
                    </a:lnTo>
                    <a:lnTo>
                      <a:pt x="293" y="117"/>
                    </a:lnTo>
                    <a:lnTo>
                      <a:pt x="289" y="104"/>
                    </a:lnTo>
                    <a:lnTo>
                      <a:pt x="285" y="91"/>
                    </a:lnTo>
                    <a:lnTo>
                      <a:pt x="271" y="65"/>
                    </a:lnTo>
                    <a:lnTo>
                      <a:pt x="253" y="43"/>
                    </a:lnTo>
                    <a:lnTo>
                      <a:pt x="240" y="32"/>
                    </a:lnTo>
                    <a:lnTo>
                      <a:pt x="229" y="24"/>
                    </a:lnTo>
                    <a:lnTo>
                      <a:pt x="216" y="16"/>
                    </a:lnTo>
                    <a:lnTo>
                      <a:pt x="205" y="10"/>
                    </a:lnTo>
                    <a:lnTo>
                      <a:pt x="190" y="5"/>
                    </a:lnTo>
                    <a:lnTo>
                      <a:pt x="177" y="2"/>
                    </a:lnTo>
                    <a:lnTo>
                      <a:pt x="162" y="0"/>
                    </a:lnTo>
                    <a:lnTo>
                      <a:pt x="148" y="0"/>
                    </a:lnTo>
                    <a:lnTo>
                      <a:pt x="117" y="2"/>
                    </a:lnTo>
                    <a:lnTo>
                      <a:pt x="91" y="10"/>
                    </a:lnTo>
                    <a:lnTo>
                      <a:pt x="66" y="24"/>
                    </a:lnTo>
                    <a:lnTo>
                      <a:pt x="45" y="43"/>
                    </a:lnTo>
                    <a:lnTo>
                      <a:pt x="24" y="65"/>
                    </a:lnTo>
                    <a:lnTo>
                      <a:pt x="11" y="91"/>
                    </a:lnTo>
                    <a:lnTo>
                      <a:pt x="3" y="117"/>
                    </a:lnTo>
                    <a:lnTo>
                      <a:pt x="0" y="148"/>
                    </a:lnTo>
                    <a:lnTo>
                      <a:pt x="0" y="162"/>
                    </a:lnTo>
                    <a:lnTo>
                      <a:pt x="3" y="177"/>
                    </a:lnTo>
                    <a:lnTo>
                      <a:pt x="5" y="190"/>
                    </a:lnTo>
                    <a:lnTo>
                      <a:pt x="11" y="205"/>
                    </a:lnTo>
                    <a:lnTo>
                      <a:pt x="16" y="216"/>
                    </a:lnTo>
                    <a:lnTo>
                      <a:pt x="24" y="229"/>
                    </a:lnTo>
                    <a:lnTo>
                      <a:pt x="33" y="240"/>
                    </a:lnTo>
                    <a:lnTo>
                      <a:pt x="45" y="253"/>
                    </a:lnTo>
                    <a:lnTo>
                      <a:pt x="66" y="271"/>
                    </a:lnTo>
                    <a:lnTo>
                      <a:pt x="91" y="285"/>
                    </a:lnTo>
                    <a:lnTo>
                      <a:pt x="104" y="289"/>
                    </a:lnTo>
                    <a:lnTo>
                      <a:pt x="117" y="293"/>
                    </a:lnTo>
                    <a:lnTo>
                      <a:pt x="132" y="295"/>
                    </a:lnTo>
                    <a:lnTo>
                      <a:pt x="148" y="296"/>
                    </a:lnTo>
                    <a:lnTo>
                      <a:pt x="162" y="295"/>
                    </a:lnTo>
                    <a:lnTo>
                      <a:pt x="177" y="293"/>
                    </a:lnTo>
                    <a:lnTo>
                      <a:pt x="190" y="289"/>
                    </a:lnTo>
                    <a:lnTo>
                      <a:pt x="205" y="285"/>
                    </a:lnTo>
                    <a:lnTo>
                      <a:pt x="216" y="278"/>
                    </a:lnTo>
                    <a:lnTo>
                      <a:pt x="229" y="271"/>
                    </a:lnTo>
                    <a:lnTo>
                      <a:pt x="240" y="262"/>
                    </a:lnTo>
                    <a:lnTo>
                      <a:pt x="253" y="253"/>
                    </a:lnTo>
                    <a:lnTo>
                      <a:pt x="262" y="240"/>
                    </a:lnTo>
                    <a:lnTo>
                      <a:pt x="271" y="229"/>
                    </a:lnTo>
                    <a:lnTo>
                      <a:pt x="278" y="216"/>
                    </a:lnTo>
                    <a:lnTo>
                      <a:pt x="285" y="205"/>
                    </a:lnTo>
                    <a:lnTo>
                      <a:pt x="289" y="190"/>
                    </a:lnTo>
                    <a:lnTo>
                      <a:pt x="293" y="177"/>
                    </a:lnTo>
                    <a:lnTo>
                      <a:pt x="295" y="162"/>
                    </a:lnTo>
                    <a:lnTo>
                      <a:pt x="296" y="1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2" name="Freeform 462">
                <a:extLst>
                  <a:ext uri="{FF2B5EF4-FFF2-40B4-BE49-F238E27FC236}">
                    <a16:creationId xmlns:a16="http://schemas.microsoft.com/office/drawing/2014/main" id="{D9268790-2985-3409-283B-CF974302AD81}"/>
                  </a:ext>
                </a:extLst>
              </p:cNvPr>
              <p:cNvSpPr>
                <a:spLocks/>
              </p:cNvSpPr>
              <p:nvPr/>
            </p:nvSpPr>
            <p:spPr bwMode="auto">
              <a:xfrm>
                <a:off x="8377238" y="3457575"/>
                <a:ext cx="93663" cy="93662"/>
              </a:xfrm>
              <a:custGeom>
                <a:avLst/>
                <a:gdLst>
                  <a:gd name="T0" fmla="*/ 295 w 295"/>
                  <a:gd name="T1" fmla="*/ 148 h 296"/>
                  <a:gd name="T2" fmla="*/ 294 w 295"/>
                  <a:gd name="T3" fmla="*/ 132 h 296"/>
                  <a:gd name="T4" fmla="*/ 292 w 295"/>
                  <a:gd name="T5" fmla="*/ 117 h 296"/>
                  <a:gd name="T6" fmla="*/ 288 w 295"/>
                  <a:gd name="T7" fmla="*/ 103 h 296"/>
                  <a:gd name="T8" fmla="*/ 284 w 295"/>
                  <a:gd name="T9" fmla="*/ 91 h 296"/>
                  <a:gd name="T10" fmla="*/ 270 w 295"/>
                  <a:gd name="T11" fmla="*/ 65 h 296"/>
                  <a:gd name="T12" fmla="*/ 252 w 295"/>
                  <a:gd name="T13" fmla="*/ 43 h 296"/>
                  <a:gd name="T14" fmla="*/ 240 w 295"/>
                  <a:gd name="T15" fmla="*/ 32 h 296"/>
                  <a:gd name="T16" fmla="*/ 228 w 295"/>
                  <a:gd name="T17" fmla="*/ 24 h 296"/>
                  <a:gd name="T18" fmla="*/ 216 w 295"/>
                  <a:gd name="T19" fmla="*/ 16 h 296"/>
                  <a:gd name="T20" fmla="*/ 204 w 295"/>
                  <a:gd name="T21" fmla="*/ 10 h 296"/>
                  <a:gd name="T22" fmla="*/ 190 w 295"/>
                  <a:gd name="T23" fmla="*/ 4 h 296"/>
                  <a:gd name="T24" fmla="*/ 176 w 295"/>
                  <a:gd name="T25" fmla="*/ 2 h 296"/>
                  <a:gd name="T26" fmla="*/ 161 w 295"/>
                  <a:gd name="T27" fmla="*/ 0 h 296"/>
                  <a:gd name="T28" fmla="*/ 147 w 295"/>
                  <a:gd name="T29" fmla="*/ 0 h 296"/>
                  <a:gd name="T30" fmla="*/ 117 w 295"/>
                  <a:gd name="T31" fmla="*/ 2 h 296"/>
                  <a:gd name="T32" fmla="*/ 91 w 295"/>
                  <a:gd name="T33" fmla="*/ 10 h 296"/>
                  <a:gd name="T34" fmla="*/ 66 w 295"/>
                  <a:gd name="T35" fmla="*/ 24 h 296"/>
                  <a:gd name="T36" fmla="*/ 44 w 295"/>
                  <a:gd name="T37" fmla="*/ 43 h 296"/>
                  <a:gd name="T38" fmla="*/ 23 w 295"/>
                  <a:gd name="T39" fmla="*/ 65 h 296"/>
                  <a:gd name="T40" fmla="*/ 10 w 295"/>
                  <a:gd name="T41" fmla="*/ 91 h 296"/>
                  <a:gd name="T42" fmla="*/ 2 w 295"/>
                  <a:gd name="T43" fmla="*/ 117 h 296"/>
                  <a:gd name="T44" fmla="*/ 0 w 295"/>
                  <a:gd name="T45" fmla="*/ 148 h 296"/>
                  <a:gd name="T46" fmla="*/ 0 w 295"/>
                  <a:gd name="T47" fmla="*/ 162 h 296"/>
                  <a:gd name="T48" fmla="*/ 2 w 295"/>
                  <a:gd name="T49" fmla="*/ 176 h 296"/>
                  <a:gd name="T50" fmla="*/ 4 w 295"/>
                  <a:gd name="T51" fmla="*/ 190 h 296"/>
                  <a:gd name="T52" fmla="*/ 10 w 295"/>
                  <a:gd name="T53" fmla="*/ 205 h 296"/>
                  <a:gd name="T54" fmla="*/ 16 w 295"/>
                  <a:gd name="T55" fmla="*/ 216 h 296"/>
                  <a:gd name="T56" fmla="*/ 23 w 295"/>
                  <a:gd name="T57" fmla="*/ 229 h 296"/>
                  <a:gd name="T58" fmla="*/ 33 w 295"/>
                  <a:gd name="T59" fmla="*/ 240 h 296"/>
                  <a:gd name="T60" fmla="*/ 44 w 295"/>
                  <a:gd name="T61" fmla="*/ 253 h 296"/>
                  <a:gd name="T62" fmla="*/ 66 w 295"/>
                  <a:gd name="T63" fmla="*/ 271 h 296"/>
                  <a:gd name="T64" fmla="*/ 91 w 295"/>
                  <a:gd name="T65" fmla="*/ 284 h 296"/>
                  <a:gd name="T66" fmla="*/ 103 w 295"/>
                  <a:gd name="T67" fmla="*/ 289 h 296"/>
                  <a:gd name="T68" fmla="*/ 117 w 295"/>
                  <a:gd name="T69" fmla="*/ 292 h 296"/>
                  <a:gd name="T70" fmla="*/ 132 w 295"/>
                  <a:gd name="T71" fmla="*/ 295 h 296"/>
                  <a:gd name="T72" fmla="*/ 147 w 295"/>
                  <a:gd name="T73" fmla="*/ 296 h 296"/>
                  <a:gd name="T74" fmla="*/ 161 w 295"/>
                  <a:gd name="T75" fmla="*/ 295 h 296"/>
                  <a:gd name="T76" fmla="*/ 176 w 295"/>
                  <a:gd name="T77" fmla="*/ 292 h 296"/>
                  <a:gd name="T78" fmla="*/ 190 w 295"/>
                  <a:gd name="T79" fmla="*/ 289 h 296"/>
                  <a:gd name="T80" fmla="*/ 204 w 295"/>
                  <a:gd name="T81" fmla="*/ 284 h 296"/>
                  <a:gd name="T82" fmla="*/ 216 w 295"/>
                  <a:gd name="T83" fmla="*/ 278 h 296"/>
                  <a:gd name="T84" fmla="*/ 228 w 295"/>
                  <a:gd name="T85" fmla="*/ 271 h 296"/>
                  <a:gd name="T86" fmla="*/ 240 w 295"/>
                  <a:gd name="T87" fmla="*/ 262 h 296"/>
                  <a:gd name="T88" fmla="*/ 252 w 295"/>
                  <a:gd name="T89" fmla="*/ 253 h 296"/>
                  <a:gd name="T90" fmla="*/ 261 w 295"/>
                  <a:gd name="T91" fmla="*/ 240 h 296"/>
                  <a:gd name="T92" fmla="*/ 270 w 295"/>
                  <a:gd name="T93" fmla="*/ 229 h 296"/>
                  <a:gd name="T94" fmla="*/ 277 w 295"/>
                  <a:gd name="T95" fmla="*/ 216 h 296"/>
                  <a:gd name="T96" fmla="*/ 284 w 295"/>
                  <a:gd name="T97" fmla="*/ 205 h 296"/>
                  <a:gd name="T98" fmla="*/ 288 w 295"/>
                  <a:gd name="T99" fmla="*/ 190 h 296"/>
                  <a:gd name="T100" fmla="*/ 292 w 295"/>
                  <a:gd name="T101" fmla="*/ 176 h 296"/>
                  <a:gd name="T102" fmla="*/ 294 w 295"/>
                  <a:gd name="T103" fmla="*/ 162 h 296"/>
                  <a:gd name="T104" fmla="*/ 295 w 295"/>
                  <a:gd name="T105" fmla="*/ 14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95" y="148"/>
                    </a:moveTo>
                    <a:lnTo>
                      <a:pt x="294" y="132"/>
                    </a:lnTo>
                    <a:lnTo>
                      <a:pt x="292" y="117"/>
                    </a:lnTo>
                    <a:lnTo>
                      <a:pt x="288" y="103"/>
                    </a:lnTo>
                    <a:lnTo>
                      <a:pt x="284" y="91"/>
                    </a:lnTo>
                    <a:lnTo>
                      <a:pt x="270" y="65"/>
                    </a:lnTo>
                    <a:lnTo>
                      <a:pt x="252" y="43"/>
                    </a:lnTo>
                    <a:lnTo>
                      <a:pt x="240" y="32"/>
                    </a:lnTo>
                    <a:lnTo>
                      <a:pt x="228" y="24"/>
                    </a:lnTo>
                    <a:lnTo>
                      <a:pt x="216" y="16"/>
                    </a:lnTo>
                    <a:lnTo>
                      <a:pt x="204" y="10"/>
                    </a:lnTo>
                    <a:lnTo>
                      <a:pt x="190" y="4"/>
                    </a:lnTo>
                    <a:lnTo>
                      <a:pt x="176" y="2"/>
                    </a:lnTo>
                    <a:lnTo>
                      <a:pt x="161" y="0"/>
                    </a:lnTo>
                    <a:lnTo>
                      <a:pt x="147" y="0"/>
                    </a:lnTo>
                    <a:lnTo>
                      <a:pt x="117" y="2"/>
                    </a:lnTo>
                    <a:lnTo>
                      <a:pt x="91" y="10"/>
                    </a:lnTo>
                    <a:lnTo>
                      <a:pt x="66" y="24"/>
                    </a:lnTo>
                    <a:lnTo>
                      <a:pt x="44" y="43"/>
                    </a:lnTo>
                    <a:lnTo>
                      <a:pt x="23" y="65"/>
                    </a:lnTo>
                    <a:lnTo>
                      <a:pt x="10" y="91"/>
                    </a:lnTo>
                    <a:lnTo>
                      <a:pt x="2" y="117"/>
                    </a:lnTo>
                    <a:lnTo>
                      <a:pt x="0" y="148"/>
                    </a:lnTo>
                    <a:lnTo>
                      <a:pt x="0" y="162"/>
                    </a:lnTo>
                    <a:lnTo>
                      <a:pt x="2" y="176"/>
                    </a:lnTo>
                    <a:lnTo>
                      <a:pt x="4" y="190"/>
                    </a:lnTo>
                    <a:lnTo>
                      <a:pt x="10" y="205"/>
                    </a:lnTo>
                    <a:lnTo>
                      <a:pt x="16" y="216"/>
                    </a:lnTo>
                    <a:lnTo>
                      <a:pt x="23" y="229"/>
                    </a:lnTo>
                    <a:lnTo>
                      <a:pt x="33" y="240"/>
                    </a:lnTo>
                    <a:lnTo>
                      <a:pt x="44" y="253"/>
                    </a:lnTo>
                    <a:lnTo>
                      <a:pt x="66" y="271"/>
                    </a:lnTo>
                    <a:lnTo>
                      <a:pt x="91" y="284"/>
                    </a:lnTo>
                    <a:lnTo>
                      <a:pt x="103" y="289"/>
                    </a:lnTo>
                    <a:lnTo>
                      <a:pt x="117" y="292"/>
                    </a:lnTo>
                    <a:lnTo>
                      <a:pt x="132" y="295"/>
                    </a:lnTo>
                    <a:lnTo>
                      <a:pt x="147" y="296"/>
                    </a:lnTo>
                    <a:lnTo>
                      <a:pt x="161" y="295"/>
                    </a:lnTo>
                    <a:lnTo>
                      <a:pt x="176" y="292"/>
                    </a:lnTo>
                    <a:lnTo>
                      <a:pt x="190" y="289"/>
                    </a:lnTo>
                    <a:lnTo>
                      <a:pt x="204" y="284"/>
                    </a:lnTo>
                    <a:lnTo>
                      <a:pt x="216" y="278"/>
                    </a:lnTo>
                    <a:lnTo>
                      <a:pt x="228" y="271"/>
                    </a:lnTo>
                    <a:lnTo>
                      <a:pt x="240" y="262"/>
                    </a:lnTo>
                    <a:lnTo>
                      <a:pt x="252" y="253"/>
                    </a:lnTo>
                    <a:lnTo>
                      <a:pt x="261" y="240"/>
                    </a:lnTo>
                    <a:lnTo>
                      <a:pt x="270" y="229"/>
                    </a:lnTo>
                    <a:lnTo>
                      <a:pt x="277" y="216"/>
                    </a:lnTo>
                    <a:lnTo>
                      <a:pt x="284" y="205"/>
                    </a:lnTo>
                    <a:lnTo>
                      <a:pt x="288" y="190"/>
                    </a:lnTo>
                    <a:lnTo>
                      <a:pt x="292" y="176"/>
                    </a:lnTo>
                    <a:lnTo>
                      <a:pt x="294" y="162"/>
                    </a:lnTo>
                    <a:lnTo>
                      <a:pt x="295" y="1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3" name="Freeform 463">
                <a:extLst>
                  <a:ext uri="{FF2B5EF4-FFF2-40B4-BE49-F238E27FC236}">
                    <a16:creationId xmlns:a16="http://schemas.microsoft.com/office/drawing/2014/main" id="{193C1089-2AF9-BF5D-EFDC-4C63D54D474D}"/>
                  </a:ext>
                </a:extLst>
              </p:cNvPr>
              <p:cNvSpPr>
                <a:spLocks/>
              </p:cNvSpPr>
              <p:nvPr/>
            </p:nvSpPr>
            <p:spPr bwMode="auto">
              <a:xfrm>
                <a:off x="8618538" y="3475038"/>
                <a:ext cx="93663" cy="95250"/>
              </a:xfrm>
              <a:custGeom>
                <a:avLst/>
                <a:gdLst>
                  <a:gd name="T0" fmla="*/ 296 w 296"/>
                  <a:gd name="T1" fmla="*/ 148 h 296"/>
                  <a:gd name="T2" fmla="*/ 295 w 296"/>
                  <a:gd name="T3" fmla="*/ 132 h 296"/>
                  <a:gd name="T4" fmla="*/ 293 w 296"/>
                  <a:gd name="T5" fmla="*/ 117 h 296"/>
                  <a:gd name="T6" fmla="*/ 289 w 296"/>
                  <a:gd name="T7" fmla="*/ 103 h 296"/>
                  <a:gd name="T8" fmla="*/ 285 w 296"/>
                  <a:gd name="T9" fmla="*/ 91 h 296"/>
                  <a:gd name="T10" fmla="*/ 271 w 296"/>
                  <a:gd name="T11" fmla="*/ 65 h 296"/>
                  <a:gd name="T12" fmla="*/ 253 w 296"/>
                  <a:gd name="T13" fmla="*/ 43 h 296"/>
                  <a:gd name="T14" fmla="*/ 240 w 296"/>
                  <a:gd name="T15" fmla="*/ 32 h 296"/>
                  <a:gd name="T16" fmla="*/ 229 w 296"/>
                  <a:gd name="T17" fmla="*/ 24 h 296"/>
                  <a:gd name="T18" fmla="*/ 216 w 296"/>
                  <a:gd name="T19" fmla="*/ 16 h 296"/>
                  <a:gd name="T20" fmla="*/ 205 w 296"/>
                  <a:gd name="T21" fmla="*/ 10 h 296"/>
                  <a:gd name="T22" fmla="*/ 190 w 296"/>
                  <a:gd name="T23" fmla="*/ 4 h 296"/>
                  <a:gd name="T24" fmla="*/ 177 w 296"/>
                  <a:gd name="T25" fmla="*/ 2 h 296"/>
                  <a:gd name="T26" fmla="*/ 162 w 296"/>
                  <a:gd name="T27" fmla="*/ 0 h 296"/>
                  <a:gd name="T28" fmla="*/ 148 w 296"/>
                  <a:gd name="T29" fmla="*/ 0 h 296"/>
                  <a:gd name="T30" fmla="*/ 117 w 296"/>
                  <a:gd name="T31" fmla="*/ 2 h 296"/>
                  <a:gd name="T32" fmla="*/ 91 w 296"/>
                  <a:gd name="T33" fmla="*/ 10 h 296"/>
                  <a:gd name="T34" fmla="*/ 66 w 296"/>
                  <a:gd name="T35" fmla="*/ 24 h 296"/>
                  <a:gd name="T36" fmla="*/ 45 w 296"/>
                  <a:gd name="T37" fmla="*/ 43 h 296"/>
                  <a:gd name="T38" fmla="*/ 24 w 296"/>
                  <a:gd name="T39" fmla="*/ 65 h 296"/>
                  <a:gd name="T40" fmla="*/ 10 w 296"/>
                  <a:gd name="T41" fmla="*/ 91 h 296"/>
                  <a:gd name="T42" fmla="*/ 3 w 296"/>
                  <a:gd name="T43" fmla="*/ 117 h 296"/>
                  <a:gd name="T44" fmla="*/ 0 w 296"/>
                  <a:gd name="T45" fmla="*/ 148 h 296"/>
                  <a:gd name="T46" fmla="*/ 0 w 296"/>
                  <a:gd name="T47" fmla="*/ 161 h 296"/>
                  <a:gd name="T48" fmla="*/ 3 w 296"/>
                  <a:gd name="T49" fmla="*/ 176 h 296"/>
                  <a:gd name="T50" fmla="*/ 5 w 296"/>
                  <a:gd name="T51" fmla="*/ 190 h 296"/>
                  <a:gd name="T52" fmla="*/ 10 w 296"/>
                  <a:gd name="T53" fmla="*/ 204 h 296"/>
                  <a:gd name="T54" fmla="*/ 16 w 296"/>
                  <a:gd name="T55" fmla="*/ 216 h 296"/>
                  <a:gd name="T56" fmla="*/ 24 w 296"/>
                  <a:gd name="T57" fmla="*/ 228 h 296"/>
                  <a:gd name="T58" fmla="*/ 33 w 296"/>
                  <a:gd name="T59" fmla="*/ 240 h 296"/>
                  <a:gd name="T60" fmla="*/ 45 w 296"/>
                  <a:gd name="T61" fmla="*/ 252 h 296"/>
                  <a:gd name="T62" fmla="*/ 66 w 296"/>
                  <a:gd name="T63" fmla="*/ 270 h 296"/>
                  <a:gd name="T64" fmla="*/ 91 w 296"/>
                  <a:gd name="T65" fmla="*/ 284 h 296"/>
                  <a:gd name="T66" fmla="*/ 104 w 296"/>
                  <a:gd name="T67" fmla="*/ 289 h 296"/>
                  <a:gd name="T68" fmla="*/ 117 w 296"/>
                  <a:gd name="T69" fmla="*/ 292 h 296"/>
                  <a:gd name="T70" fmla="*/ 132 w 296"/>
                  <a:gd name="T71" fmla="*/ 294 h 296"/>
                  <a:gd name="T72" fmla="*/ 148 w 296"/>
                  <a:gd name="T73" fmla="*/ 296 h 296"/>
                  <a:gd name="T74" fmla="*/ 162 w 296"/>
                  <a:gd name="T75" fmla="*/ 294 h 296"/>
                  <a:gd name="T76" fmla="*/ 177 w 296"/>
                  <a:gd name="T77" fmla="*/ 292 h 296"/>
                  <a:gd name="T78" fmla="*/ 190 w 296"/>
                  <a:gd name="T79" fmla="*/ 289 h 296"/>
                  <a:gd name="T80" fmla="*/ 205 w 296"/>
                  <a:gd name="T81" fmla="*/ 284 h 296"/>
                  <a:gd name="T82" fmla="*/ 216 w 296"/>
                  <a:gd name="T83" fmla="*/ 277 h 296"/>
                  <a:gd name="T84" fmla="*/ 229 w 296"/>
                  <a:gd name="T85" fmla="*/ 270 h 296"/>
                  <a:gd name="T86" fmla="*/ 240 w 296"/>
                  <a:gd name="T87" fmla="*/ 261 h 296"/>
                  <a:gd name="T88" fmla="*/ 253 w 296"/>
                  <a:gd name="T89" fmla="*/ 252 h 296"/>
                  <a:gd name="T90" fmla="*/ 262 w 296"/>
                  <a:gd name="T91" fmla="*/ 240 h 296"/>
                  <a:gd name="T92" fmla="*/ 271 w 296"/>
                  <a:gd name="T93" fmla="*/ 228 h 296"/>
                  <a:gd name="T94" fmla="*/ 278 w 296"/>
                  <a:gd name="T95" fmla="*/ 216 h 296"/>
                  <a:gd name="T96" fmla="*/ 285 w 296"/>
                  <a:gd name="T97" fmla="*/ 204 h 296"/>
                  <a:gd name="T98" fmla="*/ 289 w 296"/>
                  <a:gd name="T99" fmla="*/ 190 h 296"/>
                  <a:gd name="T100" fmla="*/ 293 w 296"/>
                  <a:gd name="T101" fmla="*/ 176 h 296"/>
                  <a:gd name="T102" fmla="*/ 295 w 296"/>
                  <a:gd name="T103" fmla="*/ 161 h 296"/>
                  <a:gd name="T104" fmla="*/ 296 w 296"/>
                  <a:gd name="T105" fmla="*/ 14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96" y="148"/>
                    </a:moveTo>
                    <a:lnTo>
                      <a:pt x="295" y="132"/>
                    </a:lnTo>
                    <a:lnTo>
                      <a:pt x="293" y="117"/>
                    </a:lnTo>
                    <a:lnTo>
                      <a:pt x="289" y="103"/>
                    </a:lnTo>
                    <a:lnTo>
                      <a:pt x="285" y="91"/>
                    </a:lnTo>
                    <a:lnTo>
                      <a:pt x="271" y="65"/>
                    </a:lnTo>
                    <a:lnTo>
                      <a:pt x="253" y="43"/>
                    </a:lnTo>
                    <a:lnTo>
                      <a:pt x="240" y="32"/>
                    </a:lnTo>
                    <a:lnTo>
                      <a:pt x="229" y="24"/>
                    </a:lnTo>
                    <a:lnTo>
                      <a:pt x="216" y="16"/>
                    </a:lnTo>
                    <a:lnTo>
                      <a:pt x="205" y="10"/>
                    </a:lnTo>
                    <a:lnTo>
                      <a:pt x="190" y="4"/>
                    </a:lnTo>
                    <a:lnTo>
                      <a:pt x="177" y="2"/>
                    </a:lnTo>
                    <a:lnTo>
                      <a:pt x="162" y="0"/>
                    </a:lnTo>
                    <a:lnTo>
                      <a:pt x="148" y="0"/>
                    </a:lnTo>
                    <a:lnTo>
                      <a:pt x="117" y="2"/>
                    </a:lnTo>
                    <a:lnTo>
                      <a:pt x="91" y="10"/>
                    </a:lnTo>
                    <a:lnTo>
                      <a:pt x="66" y="24"/>
                    </a:lnTo>
                    <a:lnTo>
                      <a:pt x="45" y="43"/>
                    </a:lnTo>
                    <a:lnTo>
                      <a:pt x="24" y="65"/>
                    </a:lnTo>
                    <a:lnTo>
                      <a:pt x="10" y="91"/>
                    </a:lnTo>
                    <a:lnTo>
                      <a:pt x="3" y="117"/>
                    </a:lnTo>
                    <a:lnTo>
                      <a:pt x="0" y="148"/>
                    </a:lnTo>
                    <a:lnTo>
                      <a:pt x="0" y="161"/>
                    </a:lnTo>
                    <a:lnTo>
                      <a:pt x="3" y="176"/>
                    </a:lnTo>
                    <a:lnTo>
                      <a:pt x="5" y="190"/>
                    </a:lnTo>
                    <a:lnTo>
                      <a:pt x="10" y="204"/>
                    </a:lnTo>
                    <a:lnTo>
                      <a:pt x="16" y="216"/>
                    </a:lnTo>
                    <a:lnTo>
                      <a:pt x="24" y="228"/>
                    </a:lnTo>
                    <a:lnTo>
                      <a:pt x="33" y="240"/>
                    </a:lnTo>
                    <a:lnTo>
                      <a:pt x="45" y="252"/>
                    </a:lnTo>
                    <a:lnTo>
                      <a:pt x="66" y="270"/>
                    </a:lnTo>
                    <a:lnTo>
                      <a:pt x="91" y="284"/>
                    </a:lnTo>
                    <a:lnTo>
                      <a:pt x="104" y="289"/>
                    </a:lnTo>
                    <a:lnTo>
                      <a:pt x="117" y="292"/>
                    </a:lnTo>
                    <a:lnTo>
                      <a:pt x="132" y="294"/>
                    </a:lnTo>
                    <a:lnTo>
                      <a:pt x="148" y="296"/>
                    </a:lnTo>
                    <a:lnTo>
                      <a:pt x="162" y="294"/>
                    </a:lnTo>
                    <a:lnTo>
                      <a:pt x="177" y="292"/>
                    </a:lnTo>
                    <a:lnTo>
                      <a:pt x="190" y="289"/>
                    </a:lnTo>
                    <a:lnTo>
                      <a:pt x="205" y="284"/>
                    </a:lnTo>
                    <a:lnTo>
                      <a:pt x="216" y="277"/>
                    </a:lnTo>
                    <a:lnTo>
                      <a:pt x="229" y="270"/>
                    </a:lnTo>
                    <a:lnTo>
                      <a:pt x="240" y="261"/>
                    </a:lnTo>
                    <a:lnTo>
                      <a:pt x="253" y="252"/>
                    </a:lnTo>
                    <a:lnTo>
                      <a:pt x="262" y="240"/>
                    </a:lnTo>
                    <a:lnTo>
                      <a:pt x="271" y="228"/>
                    </a:lnTo>
                    <a:lnTo>
                      <a:pt x="278" y="216"/>
                    </a:lnTo>
                    <a:lnTo>
                      <a:pt x="285" y="204"/>
                    </a:lnTo>
                    <a:lnTo>
                      <a:pt x="289" y="190"/>
                    </a:lnTo>
                    <a:lnTo>
                      <a:pt x="293" y="176"/>
                    </a:lnTo>
                    <a:lnTo>
                      <a:pt x="295" y="161"/>
                    </a:lnTo>
                    <a:lnTo>
                      <a:pt x="296" y="1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4" name="Freeform 464">
                <a:extLst>
                  <a:ext uri="{FF2B5EF4-FFF2-40B4-BE49-F238E27FC236}">
                    <a16:creationId xmlns:a16="http://schemas.microsoft.com/office/drawing/2014/main" id="{83AB88D3-5762-7814-8139-213DB2AA1316}"/>
                  </a:ext>
                </a:extLst>
              </p:cNvPr>
              <p:cNvSpPr>
                <a:spLocks/>
              </p:cNvSpPr>
              <p:nvPr/>
            </p:nvSpPr>
            <p:spPr bwMode="auto">
              <a:xfrm>
                <a:off x="8864601" y="3543300"/>
                <a:ext cx="95250" cy="93662"/>
              </a:xfrm>
              <a:custGeom>
                <a:avLst/>
                <a:gdLst>
                  <a:gd name="T0" fmla="*/ 296 w 296"/>
                  <a:gd name="T1" fmla="*/ 148 h 296"/>
                  <a:gd name="T2" fmla="*/ 294 w 296"/>
                  <a:gd name="T3" fmla="*/ 132 h 296"/>
                  <a:gd name="T4" fmla="*/ 292 w 296"/>
                  <a:gd name="T5" fmla="*/ 118 h 296"/>
                  <a:gd name="T6" fmla="*/ 289 w 296"/>
                  <a:gd name="T7" fmla="*/ 104 h 296"/>
                  <a:gd name="T8" fmla="*/ 284 w 296"/>
                  <a:gd name="T9" fmla="*/ 91 h 296"/>
                  <a:gd name="T10" fmla="*/ 270 w 296"/>
                  <a:gd name="T11" fmla="*/ 65 h 296"/>
                  <a:gd name="T12" fmla="*/ 252 w 296"/>
                  <a:gd name="T13" fmla="*/ 44 h 296"/>
                  <a:gd name="T14" fmla="*/ 240 w 296"/>
                  <a:gd name="T15" fmla="*/ 32 h 296"/>
                  <a:gd name="T16" fmla="*/ 228 w 296"/>
                  <a:gd name="T17" fmla="*/ 24 h 296"/>
                  <a:gd name="T18" fmla="*/ 216 w 296"/>
                  <a:gd name="T19" fmla="*/ 16 h 296"/>
                  <a:gd name="T20" fmla="*/ 205 w 296"/>
                  <a:gd name="T21" fmla="*/ 11 h 296"/>
                  <a:gd name="T22" fmla="*/ 190 w 296"/>
                  <a:gd name="T23" fmla="*/ 5 h 296"/>
                  <a:gd name="T24" fmla="*/ 176 w 296"/>
                  <a:gd name="T25" fmla="*/ 3 h 296"/>
                  <a:gd name="T26" fmla="*/ 161 w 296"/>
                  <a:gd name="T27" fmla="*/ 0 h 296"/>
                  <a:gd name="T28" fmla="*/ 148 w 296"/>
                  <a:gd name="T29" fmla="*/ 0 h 296"/>
                  <a:gd name="T30" fmla="*/ 117 w 296"/>
                  <a:gd name="T31" fmla="*/ 3 h 296"/>
                  <a:gd name="T32" fmla="*/ 91 w 296"/>
                  <a:gd name="T33" fmla="*/ 11 h 296"/>
                  <a:gd name="T34" fmla="*/ 66 w 296"/>
                  <a:gd name="T35" fmla="*/ 24 h 296"/>
                  <a:gd name="T36" fmla="*/ 44 w 296"/>
                  <a:gd name="T37" fmla="*/ 44 h 296"/>
                  <a:gd name="T38" fmla="*/ 24 w 296"/>
                  <a:gd name="T39" fmla="*/ 65 h 296"/>
                  <a:gd name="T40" fmla="*/ 10 w 296"/>
                  <a:gd name="T41" fmla="*/ 91 h 296"/>
                  <a:gd name="T42" fmla="*/ 2 w 296"/>
                  <a:gd name="T43" fmla="*/ 118 h 296"/>
                  <a:gd name="T44" fmla="*/ 0 w 296"/>
                  <a:gd name="T45" fmla="*/ 148 h 296"/>
                  <a:gd name="T46" fmla="*/ 0 w 296"/>
                  <a:gd name="T47" fmla="*/ 162 h 296"/>
                  <a:gd name="T48" fmla="*/ 2 w 296"/>
                  <a:gd name="T49" fmla="*/ 177 h 296"/>
                  <a:gd name="T50" fmla="*/ 4 w 296"/>
                  <a:gd name="T51" fmla="*/ 190 h 296"/>
                  <a:gd name="T52" fmla="*/ 10 w 296"/>
                  <a:gd name="T53" fmla="*/ 205 h 296"/>
                  <a:gd name="T54" fmla="*/ 16 w 296"/>
                  <a:gd name="T55" fmla="*/ 217 h 296"/>
                  <a:gd name="T56" fmla="*/ 24 w 296"/>
                  <a:gd name="T57" fmla="*/ 229 h 296"/>
                  <a:gd name="T58" fmla="*/ 33 w 296"/>
                  <a:gd name="T59" fmla="*/ 240 h 296"/>
                  <a:gd name="T60" fmla="*/ 44 w 296"/>
                  <a:gd name="T61" fmla="*/ 253 h 296"/>
                  <a:gd name="T62" fmla="*/ 66 w 296"/>
                  <a:gd name="T63" fmla="*/ 271 h 296"/>
                  <a:gd name="T64" fmla="*/ 91 w 296"/>
                  <a:gd name="T65" fmla="*/ 285 h 296"/>
                  <a:gd name="T66" fmla="*/ 103 w 296"/>
                  <a:gd name="T67" fmla="*/ 289 h 296"/>
                  <a:gd name="T68" fmla="*/ 117 w 296"/>
                  <a:gd name="T69" fmla="*/ 293 h 296"/>
                  <a:gd name="T70" fmla="*/ 132 w 296"/>
                  <a:gd name="T71" fmla="*/ 295 h 296"/>
                  <a:gd name="T72" fmla="*/ 148 w 296"/>
                  <a:gd name="T73" fmla="*/ 296 h 296"/>
                  <a:gd name="T74" fmla="*/ 161 w 296"/>
                  <a:gd name="T75" fmla="*/ 295 h 296"/>
                  <a:gd name="T76" fmla="*/ 176 w 296"/>
                  <a:gd name="T77" fmla="*/ 293 h 296"/>
                  <a:gd name="T78" fmla="*/ 190 w 296"/>
                  <a:gd name="T79" fmla="*/ 289 h 296"/>
                  <a:gd name="T80" fmla="*/ 205 w 296"/>
                  <a:gd name="T81" fmla="*/ 285 h 296"/>
                  <a:gd name="T82" fmla="*/ 216 w 296"/>
                  <a:gd name="T83" fmla="*/ 278 h 296"/>
                  <a:gd name="T84" fmla="*/ 228 w 296"/>
                  <a:gd name="T85" fmla="*/ 271 h 296"/>
                  <a:gd name="T86" fmla="*/ 240 w 296"/>
                  <a:gd name="T87" fmla="*/ 262 h 296"/>
                  <a:gd name="T88" fmla="*/ 252 w 296"/>
                  <a:gd name="T89" fmla="*/ 253 h 296"/>
                  <a:gd name="T90" fmla="*/ 261 w 296"/>
                  <a:gd name="T91" fmla="*/ 240 h 296"/>
                  <a:gd name="T92" fmla="*/ 270 w 296"/>
                  <a:gd name="T93" fmla="*/ 229 h 296"/>
                  <a:gd name="T94" fmla="*/ 277 w 296"/>
                  <a:gd name="T95" fmla="*/ 217 h 296"/>
                  <a:gd name="T96" fmla="*/ 284 w 296"/>
                  <a:gd name="T97" fmla="*/ 205 h 296"/>
                  <a:gd name="T98" fmla="*/ 289 w 296"/>
                  <a:gd name="T99" fmla="*/ 190 h 296"/>
                  <a:gd name="T100" fmla="*/ 292 w 296"/>
                  <a:gd name="T101" fmla="*/ 177 h 296"/>
                  <a:gd name="T102" fmla="*/ 294 w 296"/>
                  <a:gd name="T103" fmla="*/ 162 h 296"/>
                  <a:gd name="T104" fmla="*/ 296 w 296"/>
                  <a:gd name="T105" fmla="*/ 14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96" y="148"/>
                    </a:moveTo>
                    <a:lnTo>
                      <a:pt x="294" y="132"/>
                    </a:lnTo>
                    <a:lnTo>
                      <a:pt x="292" y="118"/>
                    </a:lnTo>
                    <a:lnTo>
                      <a:pt x="289" y="104"/>
                    </a:lnTo>
                    <a:lnTo>
                      <a:pt x="284" y="91"/>
                    </a:lnTo>
                    <a:lnTo>
                      <a:pt x="270" y="65"/>
                    </a:lnTo>
                    <a:lnTo>
                      <a:pt x="252" y="44"/>
                    </a:lnTo>
                    <a:lnTo>
                      <a:pt x="240" y="32"/>
                    </a:lnTo>
                    <a:lnTo>
                      <a:pt x="228" y="24"/>
                    </a:lnTo>
                    <a:lnTo>
                      <a:pt x="216" y="16"/>
                    </a:lnTo>
                    <a:lnTo>
                      <a:pt x="205" y="11"/>
                    </a:lnTo>
                    <a:lnTo>
                      <a:pt x="190" y="5"/>
                    </a:lnTo>
                    <a:lnTo>
                      <a:pt x="176" y="3"/>
                    </a:lnTo>
                    <a:lnTo>
                      <a:pt x="161" y="0"/>
                    </a:lnTo>
                    <a:lnTo>
                      <a:pt x="148" y="0"/>
                    </a:lnTo>
                    <a:lnTo>
                      <a:pt x="117" y="3"/>
                    </a:lnTo>
                    <a:lnTo>
                      <a:pt x="91" y="11"/>
                    </a:lnTo>
                    <a:lnTo>
                      <a:pt x="66" y="24"/>
                    </a:lnTo>
                    <a:lnTo>
                      <a:pt x="44" y="44"/>
                    </a:lnTo>
                    <a:lnTo>
                      <a:pt x="24" y="65"/>
                    </a:lnTo>
                    <a:lnTo>
                      <a:pt x="10" y="91"/>
                    </a:lnTo>
                    <a:lnTo>
                      <a:pt x="2" y="118"/>
                    </a:lnTo>
                    <a:lnTo>
                      <a:pt x="0" y="148"/>
                    </a:lnTo>
                    <a:lnTo>
                      <a:pt x="0" y="162"/>
                    </a:lnTo>
                    <a:lnTo>
                      <a:pt x="2" y="177"/>
                    </a:lnTo>
                    <a:lnTo>
                      <a:pt x="4" y="190"/>
                    </a:lnTo>
                    <a:lnTo>
                      <a:pt x="10" y="205"/>
                    </a:lnTo>
                    <a:lnTo>
                      <a:pt x="16" y="217"/>
                    </a:lnTo>
                    <a:lnTo>
                      <a:pt x="24" y="229"/>
                    </a:lnTo>
                    <a:lnTo>
                      <a:pt x="33" y="240"/>
                    </a:lnTo>
                    <a:lnTo>
                      <a:pt x="44" y="253"/>
                    </a:lnTo>
                    <a:lnTo>
                      <a:pt x="66" y="271"/>
                    </a:lnTo>
                    <a:lnTo>
                      <a:pt x="91" y="285"/>
                    </a:lnTo>
                    <a:lnTo>
                      <a:pt x="103" y="289"/>
                    </a:lnTo>
                    <a:lnTo>
                      <a:pt x="117" y="293"/>
                    </a:lnTo>
                    <a:lnTo>
                      <a:pt x="132" y="295"/>
                    </a:lnTo>
                    <a:lnTo>
                      <a:pt x="148" y="296"/>
                    </a:lnTo>
                    <a:lnTo>
                      <a:pt x="161" y="295"/>
                    </a:lnTo>
                    <a:lnTo>
                      <a:pt x="176" y="293"/>
                    </a:lnTo>
                    <a:lnTo>
                      <a:pt x="190" y="289"/>
                    </a:lnTo>
                    <a:lnTo>
                      <a:pt x="205" y="285"/>
                    </a:lnTo>
                    <a:lnTo>
                      <a:pt x="216" y="278"/>
                    </a:lnTo>
                    <a:lnTo>
                      <a:pt x="228" y="271"/>
                    </a:lnTo>
                    <a:lnTo>
                      <a:pt x="240" y="262"/>
                    </a:lnTo>
                    <a:lnTo>
                      <a:pt x="252" y="253"/>
                    </a:lnTo>
                    <a:lnTo>
                      <a:pt x="261" y="240"/>
                    </a:lnTo>
                    <a:lnTo>
                      <a:pt x="270" y="229"/>
                    </a:lnTo>
                    <a:lnTo>
                      <a:pt x="277" y="217"/>
                    </a:lnTo>
                    <a:lnTo>
                      <a:pt x="284" y="205"/>
                    </a:lnTo>
                    <a:lnTo>
                      <a:pt x="289" y="190"/>
                    </a:lnTo>
                    <a:lnTo>
                      <a:pt x="292" y="177"/>
                    </a:lnTo>
                    <a:lnTo>
                      <a:pt x="294" y="162"/>
                    </a:lnTo>
                    <a:lnTo>
                      <a:pt x="296" y="1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5" name="Freeform 465">
                <a:extLst>
                  <a:ext uri="{FF2B5EF4-FFF2-40B4-BE49-F238E27FC236}">
                    <a16:creationId xmlns:a16="http://schemas.microsoft.com/office/drawing/2014/main" id="{D9AD9179-605B-9A7B-53D7-4A916AEDD612}"/>
                  </a:ext>
                </a:extLst>
              </p:cNvPr>
              <p:cNvSpPr>
                <a:spLocks/>
              </p:cNvSpPr>
              <p:nvPr/>
            </p:nvSpPr>
            <p:spPr bwMode="auto">
              <a:xfrm>
                <a:off x="9099551" y="3521075"/>
                <a:ext cx="93663" cy="93662"/>
              </a:xfrm>
              <a:custGeom>
                <a:avLst/>
                <a:gdLst>
                  <a:gd name="T0" fmla="*/ 295 w 295"/>
                  <a:gd name="T1" fmla="*/ 148 h 296"/>
                  <a:gd name="T2" fmla="*/ 294 w 295"/>
                  <a:gd name="T3" fmla="*/ 132 h 296"/>
                  <a:gd name="T4" fmla="*/ 292 w 295"/>
                  <a:gd name="T5" fmla="*/ 117 h 296"/>
                  <a:gd name="T6" fmla="*/ 289 w 295"/>
                  <a:gd name="T7" fmla="*/ 103 h 296"/>
                  <a:gd name="T8" fmla="*/ 284 w 295"/>
                  <a:gd name="T9" fmla="*/ 91 h 296"/>
                  <a:gd name="T10" fmla="*/ 270 w 295"/>
                  <a:gd name="T11" fmla="*/ 65 h 296"/>
                  <a:gd name="T12" fmla="*/ 252 w 295"/>
                  <a:gd name="T13" fmla="*/ 43 h 296"/>
                  <a:gd name="T14" fmla="*/ 240 w 295"/>
                  <a:gd name="T15" fmla="*/ 32 h 296"/>
                  <a:gd name="T16" fmla="*/ 228 w 295"/>
                  <a:gd name="T17" fmla="*/ 24 h 296"/>
                  <a:gd name="T18" fmla="*/ 216 w 295"/>
                  <a:gd name="T19" fmla="*/ 16 h 296"/>
                  <a:gd name="T20" fmla="*/ 204 w 295"/>
                  <a:gd name="T21" fmla="*/ 10 h 296"/>
                  <a:gd name="T22" fmla="*/ 190 w 295"/>
                  <a:gd name="T23" fmla="*/ 4 h 296"/>
                  <a:gd name="T24" fmla="*/ 176 w 295"/>
                  <a:gd name="T25" fmla="*/ 2 h 296"/>
                  <a:gd name="T26" fmla="*/ 161 w 295"/>
                  <a:gd name="T27" fmla="*/ 0 h 296"/>
                  <a:gd name="T28" fmla="*/ 148 w 295"/>
                  <a:gd name="T29" fmla="*/ 0 h 296"/>
                  <a:gd name="T30" fmla="*/ 117 w 295"/>
                  <a:gd name="T31" fmla="*/ 2 h 296"/>
                  <a:gd name="T32" fmla="*/ 91 w 295"/>
                  <a:gd name="T33" fmla="*/ 10 h 296"/>
                  <a:gd name="T34" fmla="*/ 66 w 295"/>
                  <a:gd name="T35" fmla="*/ 24 h 296"/>
                  <a:gd name="T36" fmla="*/ 44 w 295"/>
                  <a:gd name="T37" fmla="*/ 43 h 296"/>
                  <a:gd name="T38" fmla="*/ 24 w 295"/>
                  <a:gd name="T39" fmla="*/ 65 h 296"/>
                  <a:gd name="T40" fmla="*/ 10 w 295"/>
                  <a:gd name="T41" fmla="*/ 91 h 296"/>
                  <a:gd name="T42" fmla="*/ 2 w 295"/>
                  <a:gd name="T43" fmla="*/ 117 h 296"/>
                  <a:gd name="T44" fmla="*/ 0 w 295"/>
                  <a:gd name="T45" fmla="*/ 148 h 296"/>
                  <a:gd name="T46" fmla="*/ 0 w 295"/>
                  <a:gd name="T47" fmla="*/ 161 h 296"/>
                  <a:gd name="T48" fmla="*/ 2 w 295"/>
                  <a:gd name="T49" fmla="*/ 176 h 296"/>
                  <a:gd name="T50" fmla="*/ 4 w 295"/>
                  <a:gd name="T51" fmla="*/ 190 h 296"/>
                  <a:gd name="T52" fmla="*/ 10 w 295"/>
                  <a:gd name="T53" fmla="*/ 205 h 296"/>
                  <a:gd name="T54" fmla="*/ 16 w 295"/>
                  <a:gd name="T55" fmla="*/ 216 h 296"/>
                  <a:gd name="T56" fmla="*/ 24 w 295"/>
                  <a:gd name="T57" fmla="*/ 228 h 296"/>
                  <a:gd name="T58" fmla="*/ 33 w 295"/>
                  <a:gd name="T59" fmla="*/ 240 h 296"/>
                  <a:gd name="T60" fmla="*/ 44 w 295"/>
                  <a:gd name="T61" fmla="*/ 252 h 296"/>
                  <a:gd name="T62" fmla="*/ 66 w 295"/>
                  <a:gd name="T63" fmla="*/ 271 h 296"/>
                  <a:gd name="T64" fmla="*/ 91 w 295"/>
                  <a:gd name="T65" fmla="*/ 284 h 296"/>
                  <a:gd name="T66" fmla="*/ 103 w 295"/>
                  <a:gd name="T67" fmla="*/ 289 h 296"/>
                  <a:gd name="T68" fmla="*/ 117 w 295"/>
                  <a:gd name="T69" fmla="*/ 292 h 296"/>
                  <a:gd name="T70" fmla="*/ 132 w 295"/>
                  <a:gd name="T71" fmla="*/ 294 h 296"/>
                  <a:gd name="T72" fmla="*/ 148 w 295"/>
                  <a:gd name="T73" fmla="*/ 296 h 296"/>
                  <a:gd name="T74" fmla="*/ 161 w 295"/>
                  <a:gd name="T75" fmla="*/ 294 h 296"/>
                  <a:gd name="T76" fmla="*/ 176 w 295"/>
                  <a:gd name="T77" fmla="*/ 292 h 296"/>
                  <a:gd name="T78" fmla="*/ 190 w 295"/>
                  <a:gd name="T79" fmla="*/ 289 h 296"/>
                  <a:gd name="T80" fmla="*/ 204 w 295"/>
                  <a:gd name="T81" fmla="*/ 284 h 296"/>
                  <a:gd name="T82" fmla="*/ 216 w 295"/>
                  <a:gd name="T83" fmla="*/ 277 h 296"/>
                  <a:gd name="T84" fmla="*/ 228 w 295"/>
                  <a:gd name="T85" fmla="*/ 271 h 296"/>
                  <a:gd name="T86" fmla="*/ 240 w 295"/>
                  <a:gd name="T87" fmla="*/ 261 h 296"/>
                  <a:gd name="T88" fmla="*/ 252 w 295"/>
                  <a:gd name="T89" fmla="*/ 252 h 296"/>
                  <a:gd name="T90" fmla="*/ 261 w 295"/>
                  <a:gd name="T91" fmla="*/ 240 h 296"/>
                  <a:gd name="T92" fmla="*/ 270 w 295"/>
                  <a:gd name="T93" fmla="*/ 228 h 296"/>
                  <a:gd name="T94" fmla="*/ 277 w 295"/>
                  <a:gd name="T95" fmla="*/ 216 h 296"/>
                  <a:gd name="T96" fmla="*/ 284 w 295"/>
                  <a:gd name="T97" fmla="*/ 205 h 296"/>
                  <a:gd name="T98" fmla="*/ 289 w 295"/>
                  <a:gd name="T99" fmla="*/ 190 h 296"/>
                  <a:gd name="T100" fmla="*/ 292 w 295"/>
                  <a:gd name="T101" fmla="*/ 176 h 296"/>
                  <a:gd name="T102" fmla="*/ 294 w 295"/>
                  <a:gd name="T103" fmla="*/ 161 h 296"/>
                  <a:gd name="T104" fmla="*/ 295 w 295"/>
                  <a:gd name="T105" fmla="*/ 14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95" y="148"/>
                    </a:moveTo>
                    <a:lnTo>
                      <a:pt x="294" y="132"/>
                    </a:lnTo>
                    <a:lnTo>
                      <a:pt x="292" y="117"/>
                    </a:lnTo>
                    <a:lnTo>
                      <a:pt x="289" y="103"/>
                    </a:lnTo>
                    <a:lnTo>
                      <a:pt x="284" y="91"/>
                    </a:lnTo>
                    <a:lnTo>
                      <a:pt x="270" y="65"/>
                    </a:lnTo>
                    <a:lnTo>
                      <a:pt x="252" y="43"/>
                    </a:lnTo>
                    <a:lnTo>
                      <a:pt x="240" y="32"/>
                    </a:lnTo>
                    <a:lnTo>
                      <a:pt x="228" y="24"/>
                    </a:lnTo>
                    <a:lnTo>
                      <a:pt x="216" y="16"/>
                    </a:lnTo>
                    <a:lnTo>
                      <a:pt x="204" y="10"/>
                    </a:lnTo>
                    <a:lnTo>
                      <a:pt x="190" y="4"/>
                    </a:lnTo>
                    <a:lnTo>
                      <a:pt x="176" y="2"/>
                    </a:lnTo>
                    <a:lnTo>
                      <a:pt x="161" y="0"/>
                    </a:lnTo>
                    <a:lnTo>
                      <a:pt x="148" y="0"/>
                    </a:lnTo>
                    <a:lnTo>
                      <a:pt x="117" y="2"/>
                    </a:lnTo>
                    <a:lnTo>
                      <a:pt x="91" y="10"/>
                    </a:lnTo>
                    <a:lnTo>
                      <a:pt x="66" y="24"/>
                    </a:lnTo>
                    <a:lnTo>
                      <a:pt x="44" y="43"/>
                    </a:lnTo>
                    <a:lnTo>
                      <a:pt x="24" y="65"/>
                    </a:lnTo>
                    <a:lnTo>
                      <a:pt x="10" y="91"/>
                    </a:lnTo>
                    <a:lnTo>
                      <a:pt x="2" y="117"/>
                    </a:lnTo>
                    <a:lnTo>
                      <a:pt x="0" y="148"/>
                    </a:lnTo>
                    <a:lnTo>
                      <a:pt x="0" y="161"/>
                    </a:lnTo>
                    <a:lnTo>
                      <a:pt x="2" y="176"/>
                    </a:lnTo>
                    <a:lnTo>
                      <a:pt x="4" y="190"/>
                    </a:lnTo>
                    <a:lnTo>
                      <a:pt x="10" y="205"/>
                    </a:lnTo>
                    <a:lnTo>
                      <a:pt x="16" y="216"/>
                    </a:lnTo>
                    <a:lnTo>
                      <a:pt x="24" y="228"/>
                    </a:lnTo>
                    <a:lnTo>
                      <a:pt x="33" y="240"/>
                    </a:lnTo>
                    <a:lnTo>
                      <a:pt x="44" y="252"/>
                    </a:lnTo>
                    <a:lnTo>
                      <a:pt x="66" y="271"/>
                    </a:lnTo>
                    <a:lnTo>
                      <a:pt x="91" y="284"/>
                    </a:lnTo>
                    <a:lnTo>
                      <a:pt x="103" y="289"/>
                    </a:lnTo>
                    <a:lnTo>
                      <a:pt x="117" y="292"/>
                    </a:lnTo>
                    <a:lnTo>
                      <a:pt x="132" y="294"/>
                    </a:lnTo>
                    <a:lnTo>
                      <a:pt x="148" y="296"/>
                    </a:lnTo>
                    <a:lnTo>
                      <a:pt x="161" y="294"/>
                    </a:lnTo>
                    <a:lnTo>
                      <a:pt x="176" y="292"/>
                    </a:lnTo>
                    <a:lnTo>
                      <a:pt x="190" y="289"/>
                    </a:lnTo>
                    <a:lnTo>
                      <a:pt x="204" y="284"/>
                    </a:lnTo>
                    <a:lnTo>
                      <a:pt x="216" y="277"/>
                    </a:lnTo>
                    <a:lnTo>
                      <a:pt x="228" y="271"/>
                    </a:lnTo>
                    <a:lnTo>
                      <a:pt x="240" y="261"/>
                    </a:lnTo>
                    <a:lnTo>
                      <a:pt x="252" y="252"/>
                    </a:lnTo>
                    <a:lnTo>
                      <a:pt x="261" y="240"/>
                    </a:lnTo>
                    <a:lnTo>
                      <a:pt x="270" y="228"/>
                    </a:lnTo>
                    <a:lnTo>
                      <a:pt x="277" y="216"/>
                    </a:lnTo>
                    <a:lnTo>
                      <a:pt x="284" y="205"/>
                    </a:lnTo>
                    <a:lnTo>
                      <a:pt x="289" y="190"/>
                    </a:lnTo>
                    <a:lnTo>
                      <a:pt x="292" y="176"/>
                    </a:lnTo>
                    <a:lnTo>
                      <a:pt x="294" y="161"/>
                    </a:lnTo>
                    <a:lnTo>
                      <a:pt x="295" y="1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6" name="Freeform 466">
                <a:extLst>
                  <a:ext uri="{FF2B5EF4-FFF2-40B4-BE49-F238E27FC236}">
                    <a16:creationId xmlns:a16="http://schemas.microsoft.com/office/drawing/2014/main" id="{A604756A-0142-C40B-3D62-9F4102E03C30}"/>
                  </a:ext>
                </a:extLst>
              </p:cNvPr>
              <p:cNvSpPr>
                <a:spLocks/>
              </p:cNvSpPr>
              <p:nvPr/>
            </p:nvSpPr>
            <p:spPr bwMode="auto">
              <a:xfrm>
                <a:off x="9332913" y="3549650"/>
                <a:ext cx="93663" cy="93662"/>
              </a:xfrm>
              <a:custGeom>
                <a:avLst/>
                <a:gdLst>
                  <a:gd name="T0" fmla="*/ 295 w 295"/>
                  <a:gd name="T1" fmla="*/ 148 h 296"/>
                  <a:gd name="T2" fmla="*/ 294 w 295"/>
                  <a:gd name="T3" fmla="*/ 132 h 296"/>
                  <a:gd name="T4" fmla="*/ 292 w 295"/>
                  <a:gd name="T5" fmla="*/ 117 h 296"/>
                  <a:gd name="T6" fmla="*/ 289 w 295"/>
                  <a:gd name="T7" fmla="*/ 104 h 296"/>
                  <a:gd name="T8" fmla="*/ 284 w 295"/>
                  <a:gd name="T9" fmla="*/ 91 h 296"/>
                  <a:gd name="T10" fmla="*/ 270 w 295"/>
                  <a:gd name="T11" fmla="*/ 65 h 296"/>
                  <a:gd name="T12" fmla="*/ 252 w 295"/>
                  <a:gd name="T13" fmla="*/ 43 h 296"/>
                  <a:gd name="T14" fmla="*/ 240 w 295"/>
                  <a:gd name="T15" fmla="*/ 32 h 296"/>
                  <a:gd name="T16" fmla="*/ 228 w 295"/>
                  <a:gd name="T17" fmla="*/ 24 h 296"/>
                  <a:gd name="T18" fmla="*/ 216 w 295"/>
                  <a:gd name="T19" fmla="*/ 16 h 296"/>
                  <a:gd name="T20" fmla="*/ 204 w 295"/>
                  <a:gd name="T21" fmla="*/ 10 h 296"/>
                  <a:gd name="T22" fmla="*/ 190 w 295"/>
                  <a:gd name="T23" fmla="*/ 5 h 296"/>
                  <a:gd name="T24" fmla="*/ 176 w 295"/>
                  <a:gd name="T25" fmla="*/ 2 h 296"/>
                  <a:gd name="T26" fmla="*/ 161 w 295"/>
                  <a:gd name="T27" fmla="*/ 0 h 296"/>
                  <a:gd name="T28" fmla="*/ 147 w 295"/>
                  <a:gd name="T29" fmla="*/ 0 h 296"/>
                  <a:gd name="T30" fmla="*/ 117 w 295"/>
                  <a:gd name="T31" fmla="*/ 2 h 296"/>
                  <a:gd name="T32" fmla="*/ 91 w 295"/>
                  <a:gd name="T33" fmla="*/ 10 h 296"/>
                  <a:gd name="T34" fmla="*/ 66 w 295"/>
                  <a:gd name="T35" fmla="*/ 24 h 296"/>
                  <a:gd name="T36" fmla="*/ 44 w 295"/>
                  <a:gd name="T37" fmla="*/ 43 h 296"/>
                  <a:gd name="T38" fmla="*/ 24 w 295"/>
                  <a:gd name="T39" fmla="*/ 65 h 296"/>
                  <a:gd name="T40" fmla="*/ 10 w 295"/>
                  <a:gd name="T41" fmla="*/ 91 h 296"/>
                  <a:gd name="T42" fmla="*/ 2 w 295"/>
                  <a:gd name="T43" fmla="*/ 117 h 296"/>
                  <a:gd name="T44" fmla="*/ 0 w 295"/>
                  <a:gd name="T45" fmla="*/ 148 h 296"/>
                  <a:gd name="T46" fmla="*/ 0 w 295"/>
                  <a:gd name="T47" fmla="*/ 162 h 296"/>
                  <a:gd name="T48" fmla="*/ 2 w 295"/>
                  <a:gd name="T49" fmla="*/ 176 h 296"/>
                  <a:gd name="T50" fmla="*/ 4 w 295"/>
                  <a:gd name="T51" fmla="*/ 190 h 296"/>
                  <a:gd name="T52" fmla="*/ 10 w 295"/>
                  <a:gd name="T53" fmla="*/ 205 h 296"/>
                  <a:gd name="T54" fmla="*/ 16 w 295"/>
                  <a:gd name="T55" fmla="*/ 216 h 296"/>
                  <a:gd name="T56" fmla="*/ 24 w 295"/>
                  <a:gd name="T57" fmla="*/ 229 h 296"/>
                  <a:gd name="T58" fmla="*/ 33 w 295"/>
                  <a:gd name="T59" fmla="*/ 240 h 296"/>
                  <a:gd name="T60" fmla="*/ 44 w 295"/>
                  <a:gd name="T61" fmla="*/ 253 h 296"/>
                  <a:gd name="T62" fmla="*/ 66 w 295"/>
                  <a:gd name="T63" fmla="*/ 271 h 296"/>
                  <a:gd name="T64" fmla="*/ 91 w 295"/>
                  <a:gd name="T65" fmla="*/ 285 h 296"/>
                  <a:gd name="T66" fmla="*/ 103 w 295"/>
                  <a:gd name="T67" fmla="*/ 289 h 296"/>
                  <a:gd name="T68" fmla="*/ 117 w 295"/>
                  <a:gd name="T69" fmla="*/ 293 h 296"/>
                  <a:gd name="T70" fmla="*/ 132 w 295"/>
                  <a:gd name="T71" fmla="*/ 295 h 296"/>
                  <a:gd name="T72" fmla="*/ 147 w 295"/>
                  <a:gd name="T73" fmla="*/ 296 h 296"/>
                  <a:gd name="T74" fmla="*/ 161 w 295"/>
                  <a:gd name="T75" fmla="*/ 295 h 296"/>
                  <a:gd name="T76" fmla="*/ 176 w 295"/>
                  <a:gd name="T77" fmla="*/ 293 h 296"/>
                  <a:gd name="T78" fmla="*/ 190 w 295"/>
                  <a:gd name="T79" fmla="*/ 289 h 296"/>
                  <a:gd name="T80" fmla="*/ 204 w 295"/>
                  <a:gd name="T81" fmla="*/ 285 h 296"/>
                  <a:gd name="T82" fmla="*/ 216 w 295"/>
                  <a:gd name="T83" fmla="*/ 278 h 296"/>
                  <a:gd name="T84" fmla="*/ 228 w 295"/>
                  <a:gd name="T85" fmla="*/ 271 h 296"/>
                  <a:gd name="T86" fmla="*/ 240 w 295"/>
                  <a:gd name="T87" fmla="*/ 262 h 296"/>
                  <a:gd name="T88" fmla="*/ 252 w 295"/>
                  <a:gd name="T89" fmla="*/ 253 h 296"/>
                  <a:gd name="T90" fmla="*/ 261 w 295"/>
                  <a:gd name="T91" fmla="*/ 240 h 296"/>
                  <a:gd name="T92" fmla="*/ 270 w 295"/>
                  <a:gd name="T93" fmla="*/ 229 h 296"/>
                  <a:gd name="T94" fmla="*/ 277 w 295"/>
                  <a:gd name="T95" fmla="*/ 216 h 296"/>
                  <a:gd name="T96" fmla="*/ 284 w 295"/>
                  <a:gd name="T97" fmla="*/ 205 h 296"/>
                  <a:gd name="T98" fmla="*/ 289 w 295"/>
                  <a:gd name="T99" fmla="*/ 190 h 296"/>
                  <a:gd name="T100" fmla="*/ 292 w 295"/>
                  <a:gd name="T101" fmla="*/ 176 h 296"/>
                  <a:gd name="T102" fmla="*/ 294 w 295"/>
                  <a:gd name="T103" fmla="*/ 162 h 296"/>
                  <a:gd name="T104" fmla="*/ 295 w 295"/>
                  <a:gd name="T105" fmla="*/ 14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95" y="148"/>
                    </a:moveTo>
                    <a:lnTo>
                      <a:pt x="294" y="132"/>
                    </a:lnTo>
                    <a:lnTo>
                      <a:pt x="292" y="117"/>
                    </a:lnTo>
                    <a:lnTo>
                      <a:pt x="289" y="104"/>
                    </a:lnTo>
                    <a:lnTo>
                      <a:pt x="284" y="91"/>
                    </a:lnTo>
                    <a:lnTo>
                      <a:pt x="270" y="65"/>
                    </a:lnTo>
                    <a:lnTo>
                      <a:pt x="252" y="43"/>
                    </a:lnTo>
                    <a:lnTo>
                      <a:pt x="240" y="32"/>
                    </a:lnTo>
                    <a:lnTo>
                      <a:pt x="228" y="24"/>
                    </a:lnTo>
                    <a:lnTo>
                      <a:pt x="216" y="16"/>
                    </a:lnTo>
                    <a:lnTo>
                      <a:pt x="204" y="10"/>
                    </a:lnTo>
                    <a:lnTo>
                      <a:pt x="190" y="5"/>
                    </a:lnTo>
                    <a:lnTo>
                      <a:pt x="176" y="2"/>
                    </a:lnTo>
                    <a:lnTo>
                      <a:pt x="161" y="0"/>
                    </a:lnTo>
                    <a:lnTo>
                      <a:pt x="147" y="0"/>
                    </a:lnTo>
                    <a:lnTo>
                      <a:pt x="117" y="2"/>
                    </a:lnTo>
                    <a:lnTo>
                      <a:pt x="91" y="10"/>
                    </a:lnTo>
                    <a:lnTo>
                      <a:pt x="66" y="24"/>
                    </a:lnTo>
                    <a:lnTo>
                      <a:pt x="44" y="43"/>
                    </a:lnTo>
                    <a:lnTo>
                      <a:pt x="24" y="65"/>
                    </a:lnTo>
                    <a:lnTo>
                      <a:pt x="10" y="91"/>
                    </a:lnTo>
                    <a:lnTo>
                      <a:pt x="2" y="117"/>
                    </a:lnTo>
                    <a:lnTo>
                      <a:pt x="0" y="148"/>
                    </a:lnTo>
                    <a:lnTo>
                      <a:pt x="0" y="162"/>
                    </a:lnTo>
                    <a:lnTo>
                      <a:pt x="2" y="176"/>
                    </a:lnTo>
                    <a:lnTo>
                      <a:pt x="4" y="190"/>
                    </a:lnTo>
                    <a:lnTo>
                      <a:pt x="10" y="205"/>
                    </a:lnTo>
                    <a:lnTo>
                      <a:pt x="16" y="216"/>
                    </a:lnTo>
                    <a:lnTo>
                      <a:pt x="24" y="229"/>
                    </a:lnTo>
                    <a:lnTo>
                      <a:pt x="33" y="240"/>
                    </a:lnTo>
                    <a:lnTo>
                      <a:pt x="44" y="253"/>
                    </a:lnTo>
                    <a:lnTo>
                      <a:pt x="66" y="271"/>
                    </a:lnTo>
                    <a:lnTo>
                      <a:pt x="91" y="285"/>
                    </a:lnTo>
                    <a:lnTo>
                      <a:pt x="103" y="289"/>
                    </a:lnTo>
                    <a:lnTo>
                      <a:pt x="117" y="293"/>
                    </a:lnTo>
                    <a:lnTo>
                      <a:pt x="132" y="295"/>
                    </a:lnTo>
                    <a:lnTo>
                      <a:pt x="147" y="296"/>
                    </a:lnTo>
                    <a:lnTo>
                      <a:pt x="161" y="295"/>
                    </a:lnTo>
                    <a:lnTo>
                      <a:pt x="176" y="293"/>
                    </a:lnTo>
                    <a:lnTo>
                      <a:pt x="190" y="289"/>
                    </a:lnTo>
                    <a:lnTo>
                      <a:pt x="204" y="285"/>
                    </a:lnTo>
                    <a:lnTo>
                      <a:pt x="216" y="278"/>
                    </a:lnTo>
                    <a:lnTo>
                      <a:pt x="228" y="271"/>
                    </a:lnTo>
                    <a:lnTo>
                      <a:pt x="240" y="262"/>
                    </a:lnTo>
                    <a:lnTo>
                      <a:pt x="252" y="253"/>
                    </a:lnTo>
                    <a:lnTo>
                      <a:pt x="261" y="240"/>
                    </a:lnTo>
                    <a:lnTo>
                      <a:pt x="270" y="229"/>
                    </a:lnTo>
                    <a:lnTo>
                      <a:pt x="277" y="216"/>
                    </a:lnTo>
                    <a:lnTo>
                      <a:pt x="284" y="205"/>
                    </a:lnTo>
                    <a:lnTo>
                      <a:pt x="289" y="190"/>
                    </a:lnTo>
                    <a:lnTo>
                      <a:pt x="292" y="176"/>
                    </a:lnTo>
                    <a:lnTo>
                      <a:pt x="294" y="162"/>
                    </a:lnTo>
                    <a:lnTo>
                      <a:pt x="295" y="1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7" name="Freeform 467">
                <a:extLst>
                  <a:ext uri="{FF2B5EF4-FFF2-40B4-BE49-F238E27FC236}">
                    <a16:creationId xmlns:a16="http://schemas.microsoft.com/office/drawing/2014/main" id="{88F4B167-FF75-0B0F-4B98-FA1145E585C9}"/>
                  </a:ext>
                </a:extLst>
              </p:cNvPr>
              <p:cNvSpPr>
                <a:spLocks/>
              </p:cNvSpPr>
              <p:nvPr/>
            </p:nvSpPr>
            <p:spPr bwMode="auto">
              <a:xfrm>
                <a:off x="9582151" y="3490913"/>
                <a:ext cx="93663" cy="93662"/>
              </a:xfrm>
              <a:custGeom>
                <a:avLst/>
                <a:gdLst>
                  <a:gd name="T0" fmla="*/ 296 w 296"/>
                  <a:gd name="T1" fmla="*/ 148 h 296"/>
                  <a:gd name="T2" fmla="*/ 295 w 296"/>
                  <a:gd name="T3" fmla="*/ 132 h 296"/>
                  <a:gd name="T4" fmla="*/ 292 w 296"/>
                  <a:gd name="T5" fmla="*/ 118 h 296"/>
                  <a:gd name="T6" fmla="*/ 289 w 296"/>
                  <a:gd name="T7" fmla="*/ 104 h 296"/>
                  <a:gd name="T8" fmla="*/ 284 w 296"/>
                  <a:gd name="T9" fmla="*/ 91 h 296"/>
                  <a:gd name="T10" fmla="*/ 271 w 296"/>
                  <a:gd name="T11" fmla="*/ 65 h 296"/>
                  <a:gd name="T12" fmla="*/ 253 w 296"/>
                  <a:gd name="T13" fmla="*/ 44 h 296"/>
                  <a:gd name="T14" fmla="*/ 240 w 296"/>
                  <a:gd name="T15" fmla="*/ 32 h 296"/>
                  <a:gd name="T16" fmla="*/ 229 w 296"/>
                  <a:gd name="T17" fmla="*/ 24 h 296"/>
                  <a:gd name="T18" fmla="*/ 216 w 296"/>
                  <a:gd name="T19" fmla="*/ 16 h 296"/>
                  <a:gd name="T20" fmla="*/ 205 w 296"/>
                  <a:gd name="T21" fmla="*/ 11 h 296"/>
                  <a:gd name="T22" fmla="*/ 190 w 296"/>
                  <a:gd name="T23" fmla="*/ 5 h 296"/>
                  <a:gd name="T24" fmla="*/ 176 w 296"/>
                  <a:gd name="T25" fmla="*/ 3 h 296"/>
                  <a:gd name="T26" fmla="*/ 162 w 296"/>
                  <a:gd name="T27" fmla="*/ 0 h 296"/>
                  <a:gd name="T28" fmla="*/ 148 w 296"/>
                  <a:gd name="T29" fmla="*/ 0 h 296"/>
                  <a:gd name="T30" fmla="*/ 117 w 296"/>
                  <a:gd name="T31" fmla="*/ 3 h 296"/>
                  <a:gd name="T32" fmla="*/ 91 w 296"/>
                  <a:gd name="T33" fmla="*/ 11 h 296"/>
                  <a:gd name="T34" fmla="*/ 66 w 296"/>
                  <a:gd name="T35" fmla="*/ 24 h 296"/>
                  <a:gd name="T36" fmla="*/ 45 w 296"/>
                  <a:gd name="T37" fmla="*/ 44 h 296"/>
                  <a:gd name="T38" fmla="*/ 24 w 296"/>
                  <a:gd name="T39" fmla="*/ 65 h 296"/>
                  <a:gd name="T40" fmla="*/ 10 w 296"/>
                  <a:gd name="T41" fmla="*/ 91 h 296"/>
                  <a:gd name="T42" fmla="*/ 2 w 296"/>
                  <a:gd name="T43" fmla="*/ 118 h 296"/>
                  <a:gd name="T44" fmla="*/ 0 w 296"/>
                  <a:gd name="T45" fmla="*/ 148 h 296"/>
                  <a:gd name="T46" fmla="*/ 0 w 296"/>
                  <a:gd name="T47" fmla="*/ 162 h 296"/>
                  <a:gd name="T48" fmla="*/ 2 w 296"/>
                  <a:gd name="T49" fmla="*/ 177 h 296"/>
                  <a:gd name="T50" fmla="*/ 5 w 296"/>
                  <a:gd name="T51" fmla="*/ 190 h 296"/>
                  <a:gd name="T52" fmla="*/ 10 w 296"/>
                  <a:gd name="T53" fmla="*/ 205 h 296"/>
                  <a:gd name="T54" fmla="*/ 16 w 296"/>
                  <a:gd name="T55" fmla="*/ 217 h 296"/>
                  <a:gd name="T56" fmla="*/ 24 w 296"/>
                  <a:gd name="T57" fmla="*/ 229 h 296"/>
                  <a:gd name="T58" fmla="*/ 33 w 296"/>
                  <a:gd name="T59" fmla="*/ 240 h 296"/>
                  <a:gd name="T60" fmla="*/ 45 w 296"/>
                  <a:gd name="T61" fmla="*/ 253 h 296"/>
                  <a:gd name="T62" fmla="*/ 66 w 296"/>
                  <a:gd name="T63" fmla="*/ 271 h 296"/>
                  <a:gd name="T64" fmla="*/ 91 w 296"/>
                  <a:gd name="T65" fmla="*/ 285 h 296"/>
                  <a:gd name="T66" fmla="*/ 104 w 296"/>
                  <a:gd name="T67" fmla="*/ 289 h 296"/>
                  <a:gd name="T68" fmla="*/ 117 w 296"/>
                  <a:gd name="T69" fmla="*/ 293 h 296"/>
                  <a:gd name="T70" fmla="*/ 132 w 296"/>
                  <a:gd name="T71" fmla="*/ 295 h 296"/>
                  <a:gd name="T72" fmla="*/ 148 w 296"/>
                  <a:gd name="T73" fmla="*/ 296 h 296"/>
                  <a:gd name="T74" fmla="*/ 162 w 296"/>
                  <a:gd name="T75" fmla="*/ 295 h 296"/>
                  <a:gd name="T76" fmla="*/ 176 w 296"/>
                  <a:gd name="T77" fmla="*/ 293 h 296"/>
                  <a:gd name="T78" fmla="*/ 190 w 296"/>
                  <a:gd name="T79" fmla="*/ 289 h 296"/>
                  <a:gd name="T80" fmla="*/ 205 w 296"/>
                  <a:gd name="T81" fmla="*/ 285 h 296"/>
                  <a:gd name="T82" fmla="*/ 216 w 296"/>
                  <a:gd name="T83" fmla="*/ 278 h 296"/>
                  <a:gd name="T84" fmla="*/ 229 w 296"/>
                  <a:gd name="T85" fmla="*/ 271 h 296"/>
                  <a:gd name="T86" fmla="*/ 240 w 296"/>
                  <a:gd name="T87" fmla="*/ 262 h 296"/>
                  <a:gd name="T88" fmla="*/ 253 w 296"/>
                  <a:gd name="T89" fmla="*/ 253 h 296"/>
                  <a:gd name="T90" fmla="*/ 262 w 296"/>
                  <a:gd name="T91" fmla="*/ 240 h 296"/>
                  <a:gd name="T92" fmla="*/ 271 w 296"/>
                  <a:gd name="T93" fmla="*/ 229 h 296"/>
                  <a:gd name="T94" fmla="*/ 278 w 296"/>
                  <a:gd name="T95" fmla="*/ 217 h 296"/>
                  <a:gd name="T96" fmla="*/ 284 w 296"/>
                  <a:gd name="T97" fmla="*/ 205 h 296"/>
                  <a:gd name="T98" fmla="*/ 289 w 296"/>
                  <a:gd name="T99" fmla="*/ 190 h 296"/>
                  <a:gd name="T100" fmla="*/ 292 w 296"/>
                  <a:gd name="T101" fmla="*/ 177 h 296"/>
                  <a:gd name="T102" fmla="*/ 295 w 296"/>
                  <a:gd name="T103" fmla="*/ 162 h 296"/>
                  <a:gd name="T104" fmla="*/ 296 w 296"/>
                  <a:gd name="T105" fmla="*/ 14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96" y="148"/>
                    </a:moveTo>
                    <a:lnTo>
                      <a:pt x="295" y="132"/>
                    </a:lnTo>
                    <a:lnTo>
                      <a:pt x="292" y="118"/>
                    </a:lnTo>
                    <a:lnTo>
                      <a:pt x="289" y="104"/>
                    </a:lnTo>
                    <a:lnTo>
                      <a:pt x="284" y="91"/>
                    </a:lnTo>
                    <a:lnTo>
                      <a:pt x="271" y="65"/>
                    </a:lnTo>
                    <a:lnTo>
                      <a:pt x="253" y="44"/>
                    </a:lnTo>
                    <a:lnTo>
                      <a:pt x="240" y="32"/>
                    </a:lnTo>
                    <a:lnTo>
                      <a:pt x="229" y="24"/>
                    </a:lnTo>
                    <a:lnTo>
                      <a:pt x="216" y="16"/>
                    </a:lnTo>
                    <a:lnTo>
                      <a:pt x="205" y="11"/>
                    </a:lnTo>
                    <a:lnTo>
                      <a:pt x="190" y="5"/>
                    </a:lnTo>
                    <a:lnTo>
                      <a:pt x="176" y="3"/>
                    </a:lnTo>
                    <a:lnTo>
                      <a:pt x="162" y="0"/>
                    </a:lnTo>
                    <a:lnTo>
                      <a:pt x="148" y="0"/>
                    </a:lnTo>
                    <a:lnTo>
                      <a:pt x="117" y="3"/>
                    </a:lnTo>
                    <a:lnTo>
                      <a:pt x="91" y="11"/>
                    </a:lnTo>
                    <a:lnTo>
                      <a:pt x="66" y="24"/>
                    </a:lnTo>
                    <a:lnTo>
                      <a:pt x="45" y="44"/>
                    </a:lnTo>
                    <a:lnTo>
                      <a:pt x="24" y="65"/>
                    </a:lnTo>
                    <a:lnTo>
                      <a:pt x="10" y="91"/>
                    </a:lnTo>
                    <a:lnTo>
                      <a:pt x="2" y="118"/>
                    </a:lnTo>
                    <a:lnTo>
                      <a:pt x="0" y="148"/>
                    </a:lnTo>
                    <a:lnTo>
                      <a:pt x="0" y="162"/>
                    </a:lnTo>
                    <a:lnTo>
                      <a:pt x="2" y="177"/>
                    </a:lnTo>
                    <a:lnTo>
                      <a:pt x="5" y="190"/>
                    </a:lnTo>
                    <a:lnTo>
                      <a:pt x="10" y="205"/>
                    </a:lnTo>
                    <a:lnTo>
                      <a:pt x="16" y="217"/>
                    </a:lnTo>
                    <a:lnTo>
                      <a:pt x="24" y="229"/>
                    </a:lnTo>
                    <a:lnTo>
                      <a:pt x="33" y="240"/>
                    </a:lnTo>
                    <a:lnTo>
                      <a:pt x="45" y="253"/>
                    </a:lnTo>
                    <a:lnTo>
                      <a:pt x="66" y="271"/>
                    </a:lnTo>
                    <a:lnTo>
                      <a:pt x="91" y="285"/>
                    </a:lnTo>
                    <a:lnTo>
                      <a:pt x="104" y="289"/>
                    </a:lnTo>
                    <a:lnTo>
                      <a:pt x="117" y="293"/>
                    </a:lnTo>
                    <a:lnTo>
                      <a:pt x="132" y="295"/>
                    </a:lnTo>
                    <a:lnTo>
                      <a:pt x="148" y="296"/>
                    </a:lnTo>
                    <a:lnTo>
                      <a:pt x="162" y="295"/>
                    </a:lnTo>
                    <a:lnTo>
                      <a:pt x="176" y="293"/>
                    </a:lnTo>
                    <a:lnTo>
                      <a:pt x="190" y="289"/>
                    </a:lnTo>
                    <a:lnTo>
                      <a:pt x="205" y="285"/>
                    </a:lnTo>
                    <a:lnTo>
                      <a:pt x="216" y="278"/>
                    </a:lnTo>
                    <a:lnTo>
                      <a:pt x="229" y="271"/>
                    </a:lnTo>
                    <a:lnTo>
                      <a:pt x="240" y="262"/>
                    </a:lnTo>
                    <a:lnTo>
                      <a:pt x="253" y="253"/>
                    </a:lnTo>
                    <a:lnTo>
                      <a:pt x="262" y="240"/>
                    </a:lnTo>
                    <a:lnTo>
                      <a:pt x="271" y="229"/>
                    </a:lnTo>
                    <a:lnTo>
                      <a:pt x="278" y="217"/>
                    </a:lnTo>
                    <a:lnTo>
                      <a:pt x="284" y="205"/>
                    </a:lnTo>
                    <a:lnTo>
                      <a:pt x="289" y="190"/>
                    </a:lnTo>
                    <a:lnTo>
                      <a:pt x="292" y="177"/>
                    </a:lnTo>
                    <a:lnTo>
                      <a:pt x="295" y="162"/>
                    </a:lnTo>
                    <a:lnTo>
                      <a:pt x="296" y="1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8" name="Freeform 468">
                <a:extLst>
                  <a:ext uri="{FF2B5EF4-FFF2-40B4-BE49-F238E27FC236}">
                    <a16:creationId xmlns:a16="http://schemas.microsoft.com/office/drawing/2014/main" id="{7A8C358A-B292-D17A-98AA-D5A0611695FF}"/>
                  </a:ext>
                </a:extLst>
              </p:cNvPr>
              <p:cNvSpPr>
                <a:spLocks/>
              </p:cNvSpPr>
              <p:nvPr/>
            </p:nvSpPr>
            <p:spPr bwMode="auto">
              <a:xfrm>
                <a:off x="9831388" y="3532188"/>
                <a:ext cx="93663" cy="93662"/>
              </a:xfrm>
              <a:custGeom>
                <a:avLst/>
                <a:gdLst>
                  <a:gd name="T0" fmla="*/ 295 w 295"/>
                  <a:gd name="T1" fmla="*/ 148 h 296"/>
                  <a:gd name="T2" fmla="*/ 294 w 295"/>
                  <a:gd name="T3" fmla="*/ 132 h 296"/>
                  <a:gd name="T4" fmla="*/ 292 w 295"/>
                  <a:gd name="T5" fmla="*/ 118 h 296"/>
                  <a:gd name="T6" fmla="*/ 289 w 295"/>
                  <a:gd name="T7" fmla="*/ 104 h 296"/>
                  <a:gd name="T8" fmla="*/ 284 w 295"/>
                  <a:gd name="T9" fmla="*/ 91 h 296"/>
                  <a:gd name="T10" fmla="*/ 270 w 295"/>
                  <a:gd name="T11" fmla="*/ 65 h 296"/>
                  <a:gd name="T12" fmla="*/ 252 w 295"/>
                  <a:gd name="T13" fmla="*/ 44 h 296"/>
                  <a:gd name="T14" fmla="*/ 240 w 295"/>
                  <a:gd name="T15" fmla="*/ 32 h 296"/>
                  <a:gd name="T16" fmla="*/ 228 w 295"/>
                  <a:gd name="T17" fmla="*/ 24 h 296"/>
                  <a:gd name="T18" fmla="*/ 216 w 295"/>
                  <a:gd name="T19" fmla="*/ 16 h 296"/>
                  <a:gd name="T20" fmla="*/ 204 w 295"/>
                  <a:gd name="T21" fmla="*/ 11 h 296"/>
                  <a:gd name="T22" fmla="*/ 190 w 295"/>
                  <a:gd name="T23" fmla="*/ 5 h 296"/>
                  <a:gd name="T24" fmla="*/ 176 w 295"/>
                  <a:gd name="T25" fmla="*/ 3 h 296"/>
                  <a:gd name="T26" fmla="*/ 161 w 295"/>
                  <a:gd name="T27" fmla="*/ 0 h 296"/>
                  <a:gd name="T28" fmla="*/ 148 w 295"/>
                  <a:gd name="T29" fmla="*/ 0 h 296"/>
                  <a:gd name="T30" fmla="*/ 117 w 295"/>
                  <a:gd name="T31" fmla="*/ 3 h 296"/>
                  <a:gd name="T32" fmla="*/ 91 w 295"/>
                  <a:gd name="T33" fmla="*/ 11 h 296"/>
                  <a:gd name="T34" fmla="*/ 66 w 295"/>
                  <a:gd name="T35" fmla="*/ 24 h 296"/>
                  <a:gd name="T36" fmla="*/ 44 w 295"/>
                  <a:gd name="T37" fmla="*/ 44 h 296"/>
                  <a:gd name="T38" fmla="*/ 24 w 295"/>
                  <a:gd name="T39" fmla="*/ 65 h 296"/>
                  <a:gd name="T40" fmla="*/ 10 w 295"/>
                  <a:gd name="T41" fmla="*/ 91 h 296"/>
                  <a:gd name="T42" fmla="*/ 2 w 295"/>
                  <a:gd name="T43" fmla="*/ 118 h 296"/>
                  <a:gd name="T44" fmla="*/ 0 w 295"/>
                  <a:gd name="T45" fmla="*/ 148 h 296"/>
                  <a:gd name="T46" fmla="*/ 0 w 295"/>
                  <a:gd name="T47" fmla="*/ 162 h 296"/>
                  <a:gd name="T48" fmla="*/ 2 w 295"/>
                  <a:gd name="T49" fmla="*/ 177 h 296"/>
                  <a:gd name="T50" fmla="*/ 4 w 295"/>
                  <a:gd name="T51" fmla="*/ 190 h 296"/>
                  <a:gd name="T52" fmla="*/ 10 w 295"/>
                  <a:gd name="T53" fmla="*/ 205 h 296"/>
                  <a:gd name="T54" fmla="*/ 16 w 295"/>
                  <a:gd name="T55" fmla="*/ 217 h 296"/>
                  <a:gd name="T56" fmla="*/ 24 w 295"/>
                  <a:gd name="T57" fmla="*/ 229 h 296"/>
                  <a:gd name="T58" fmla="*/ 33 w 295"/>
                  <a:gd name="T59" fmla="*/ 241 h 296"/>
                  <a:gd name="T60" fmla="*/ 44 w 295"/>
                  <a:gd name="T61" fmla="*/ 253 h 296"/>
                  <a:gd name="T62" fmla="*/ 66 w 295"/>
                  <a:gd name="T63" fmla="*/ 271 h 296"/>
                  <a:gd name="T64" fmla="*/ 91 w 295"/>
                  <a:gd name="T65" fmla="*/ 285 h 296"/>
                  <a:gd name="T66" fmla="*/ 103 w 295"/>
                  <a:gd name="T67" fmla="*/ 289 h 296"/>
                  <a:gd name="T68" fmla="*/ 117 w 295"/>
                  <a:gd name="T69" fmla="*/ 293 h 296"/>
                  <a:gd name="T70" fmla="*/ 132 w 295"/>
                  <a:gd name="T71" fmla="*/ 295 h 296"/>
                  <a:gd name="T72" fmla="*/ 148 w 295"/>
                  <a:gd name="T73" fmla="*/ 296 h 296"/>
                  <a:gd name="T74" fmla="*/ 161 w 295"/>
                  <a:gd name="T75" fmla="*/ 295 h 296"/>
                  <a:gd name="T76" fmla="*/ 176 w 295"/>
                  <a:gd name="T77" fmla="*/ 293 h 296"/>
                  <a:gd name="T78" fmla="*/ 190 w 295"/>
                  <a:gd name="T79" fmla="*/ 289 h 296"/>
                  <a:gd name="T80" fmla="*/ 204 w 295"/>
                  <a:gd name="T81" fmla="*/ 285 h 296"/>
                  <a:gd name="T82" fmla="*/ 216 w 295"/>
                  <a:gd name="T83" fmla="*/ 278 h 296"/>
                  <a:gd name="T84" fmla="*/ 228 w 295"/>
                  <a:gd name="T85" fmla="*/ 271 h 296"/>
                  <a:gd name="T86" fmla="*/ 240 w 295"/>
                  <a:gd name="T87" fmla="*/ 262 h 296"/>
                  <a:gd name="T88" fmla="*/ 252 w 295"/>
                  <a:gd name="T89" fmla="*/ 253 h 296"/>
                  <a:gd name="T90" fmla="*/ 261 w 295"/>
                  <a:gd name="T91" fmla="*/ 241 h 296"/>
                  <a:gd name="T92" fmla="*/ 270 w 295"/>
                  <a:gd name="T93" fmla="*/ 229 h 296"/>
                  <a:gd name="T94" fmla="*/ 277 w 295"/>
                  <a:gd name="T95" fmla="*/ 217 h 296"/>
                  <a:gd name="T96" fmla="*/ 284 w 295"/>
                  <a:gd name="T97" fmla="*/ 205 h 296"/>
                  <a:gd name="T98" fmla="*/ 289 w 295"/>
                  <a:gd name="T99" fmla="*/ 190 h 296"/>
                  <a:gd name="T100" fmla="*/ 292 w 295"/>
                  <a:gd name="T101" fmla="*/ 177 h 296"/>
                  <a:gd name="T102" fmla="*/ 294 w 295"/>
                  <a:gd name="T103" fmla="*/ 162 h 296"/>
                  <a:gd name="T104" fmla="*/ 295 w 295"/>
                  <a:gd name="T105" fmla="*/ 14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95" y="148"/>
                    </a:moveTo>
                    <a:lnTo>
                      <a:pt x="294" y="132"/>
                    </a:lnTo>
                    <a:lnTo>
                      <a:pt x="292" y="118"/>
                    </a:lnTo>
                    <a:lnTo>
                      <a:pt x="289" y="104"/>
                    </a:lnTo>
                    <a:lnTo>
                      <a:pt x="284" y="91"/>
                    </a:lnTo>
                    <a:lnTo>
                      <a:pt x="270" y="65"/>
                    </a:lnTo>
                    <a:lnTo>
                      <a:pt x="252" y="44"/>
                    </a:lnTo>
                    <a:lnTo>
                      <a:pt x="240" y="32"/>
                    </a:lnTo>
                    <a:lnTo>
                      <a:pt x="228" y="24"/>
                    </a:lnTo>
                    <a:lnTo>
                      <a:pt x="216" y="16"/>
                    </a:lnTo>
                    <a:lnTo>
                      <a:pt x="204" y="11"/>
                    </a:lnTo>
                    <a:lnTo>
                      <a:pt x="190" y="5"/>
                    </a:lnTo>
                    <a:lnTo>
                      <a:pt x="176" y="3"/>
                    </a:lnTo>
                    <a:lnTo>
                      <a:pt x="161" y="0"/>
                    </a:lnTo>
                    <a:lnTo>
                      <a:pt x="148" y="0"/>
                    </a:lnTo>
                    <a:lnTo>
                      <a:pt x="117" y="3"/>
                    </a:lnTo>
                    <a:lnTo>
                      <a:pt x="91" y="11"/>
                    </a:lnTo>
                    <a:lnTo>
                      <a:pt x="66" y="24"/>
                    </a:lnTo>
                    <a:lnTo>
                      <a:pt x="44" y="44"/>
                    </a:lnTo>
                    <a:lnTo>
                      <a:pt x="24" y="65"/>
                    </a:lnTo>
                    <a:lnTo>
                      <a:pt x="10" y="91"/>
                    </a:lnTo>
                    <a:lnTo>
                      <a:pt x="2" y="118"/>
                    </a:lnTo>
                    <a:lnTo>
                      <a:pt x="0" y="148"/>
                    </a:lnTo>
                    <a:lnTo>
                      <a:pt x="0" y="162"/>
                    </a:lnTo>
                    <a:lnTo>
                      <a:pt x="2" y="177"/>
                    </a:lnTo>
                    <a:lnTo>
                      <a:pt x="4" y="190"/>
                    </a:lnTo>
                    <a:lnTo>
                      <a:pt x="10" y="205"/>
                    </a:lnTo>
                    <a:lnTo>
                      <a:pt x="16" y="217"/>
                    </a:lnTo>
                    <a:lnTo>
                      <a:pt x="24" y="229"/>
                    </a:lnTo>
                    <a:lnTo>
                      <a:pt x="33" y="241"/>
                    </a:lnTo>
                    <a:lnTo>
                      <a:pt x="44" y="253"/>
                    </a:lnTo>
                    <a:lnTo>
                      <a:pt x="66" y="271"/>
                    </a:lnTo>
                    <a:lnTo>
                      <a:pt x="91" y="285"/>
                    </a:lnTo>
                    <a:lnTo>
                      <a:pt x="103" y="289"/>
                    </a:lnTo>
                    <a:lnTo>
                      <a:pt x="117" y="293"/>
                    </a:lnTo>
                    <a:lnTo>
                      <a:pt x="132" y="295"/>
                    </a:lnTo>
                    <a:lnTo>
                      <a:pt x="148" y="296"/>
                    </a:lnTo>
                    <a:lnTo>
                      <a:pt x="161" y="295"/>
                    </a:lnTo>
                    <a:lnTo>
                      <a:pt x="176" y="293"/>
                    </a:lnTo>
                    <a:lnTo>
                      <a:pt x="190" y="289"/>
                    </a:lnTo>
                    <a:lnTo>
                      <a:pt x="204" y="285"/>
                    </a:lnTo>
                    <a:lnTo>
                      <a:pt x="216" y="278"/>
                    </a:lnTo>
                    <a:lnTo>
                      <a:pt x="228" y="271"/>
                    </a:lnTo>
                    <a:lnTo>
                      <a:pt x="240" y="262"/>
                    </a:lnTo>
                    <a:lnTo>
                      <a:pt x="252" y="253"/>
                    </a:lnTo>
                    <a:lnTo>
                      <a:pt x="261" y="241"/>
                    </a:lnTo>
                    <a:lnTo>
                      <a:pt x="270" y="229"/>
                    </a:lnTo>
                    <a:lnTo>
                      <a:pt x="277" y="217"/>
                    </a:lnTo>
                    <a:lnTo>
                      <a:pt x="284" y="205"/>
                    </a:lnTo>
                    <a:lnTo>
                      <a:pt x="289" y="190"/>
                    </a:lnTo>
                    <a:lnTo>
                      <a:pt x="292" y="177"/>
                    </a:lnTo>
                    <a:lnTo>
                      <a:pt x="294" y="162"/>
                    </a:lnTo>
                    <a:lnTo>
                      <a:pt x="295" y="1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9" name="Freeform 469">
                <a:extLst>
                  <a:ext uri="{FF2B5EF4-FFF2-40B4-BE49-F238E27FC236}">
                    <a16:creationId xmlns:a16="http://schemas.microsoft.com/office/drawing/2014/main" id="{4F0EC8C1-07BC-BBBF-0690-8044C0280BC0}"/>
                  </a:ext>
                </a:extLst>
              </p:cNvPr>
              <p:cNvSpPr>
                <a:spLocks/>
              </p:cNvSpPr>
              <p:nvPr/>
            </p:nvSpPr>
            <p:spPr bwMode="auto">
              <a:xfrm>
                <a:off x="10064751" y="3514725"/>
                <a:ext cx="93663" cy="95250"/>
              </a:xfrm>
              <a:custGeom>
                <a:avLst/>
                <a:gdLst>
                  <a:gd name="T0" fmla="*/ 295 w 295"/>
                  <a:gd name="T1" fmla="*/ 148 h 296"/>
                  <a:gd name="T2" fmla="*/ 294 w 295"/>
                  <a:gd name="T3" fmla="*/ 132 h 296"/>
                  <a:gd name="T4" fmla="*/ 292 w 295"/>
                  <a:gd name="T5" fmla="*/ 117 h 296"/>
                  <a:gd name="T6" fmla="*/ 288 w 295"/>
                  <a:gd name="T7" fmla="*/ 103 h 296"/>
                  <a:gd name="T8" fmla="*/ 284 w 295"/>
                  <a:gd name="T9" fmla="*/ 91 h 296"/>
                  <a:gd name="T10" fmla="*/ 270 w 295"/>
                  <a:gd name="T11" fmla="*/ 65 h 296"/>
                  <a:gd name="T12" fmla="*/ 252 w 295"/>
                  <a:gd name="T13" fmla="*/ 43 h 296"/>
                  <a:gd name="T14" fmla="*/ 239 w 295"/>
                  <a:gd name="T15" fmla="*/ 32 h 296"/>
                  <a:gd name="T16" fmla="*/ 228 w 295"/>
                  <a:gd name="T17" fmla="*/ 24 h 296"/>
                  <a:gd name="T18" fmla="*/ 216 w 295"/>
                  <a:gd name="T19" fmla="*/ 16 h 296"/>
                  <a:gd name="T20" fmla="*/ 204 w 295"/>
                  <a:gd name="T21" fmla="*/ 10 h 296"/>
                  <a:gd name="T22" fmla="*/ 189 w 295"/>
                  <a:gd name="T23" fmla="*/ 4 h 296"/>
                  <a:gd name="T24" fmla="*/ 176 w 295"/>
                  <a:gd name="T25" fmla="*/ 2 h 296"/>
                  <a:gd name="T26" fmla="*/ 161 w 295"/>
                  <a:gd name="T27" fmla="*/ 0 h 296"/>
                  <a:gd name="T28" fmla="*/ 147 w 295"/>
                  <a:gd name="T29" fmla="*/ 0 h 296"/>
                  <a:gd name="T30" fmla="*/ 117 w 295"/>
                  <a:gd name="T31" fmla="*/ 2 h 296"/>
                  <a:gd name="T32" fmla="*/ 90 w 295"/>
                  <a:gd name="T33" fmla="*/ 10 h 296"/>
                  <a:gd name="T34" fmla="*/ 65 w 295"/>
                  <a:gd name="T35" fmla="*/ 24 h 296"/>
                  <a:gd name="T36" fmla="*/ 44 w 295"/>
                  <a:gd name="T37" fmla="*/ 43 h 296"/>
                  <a:gd name="T38" fmla="*/ 23 w 295"/>
                  <a:gd name="T39" fmla="*/ 65 h 296"/>
                  <a:gd name="T40" fmla="*/ 10 w 295"/>
                  <a:gd name="T41" fmla="*/ 91 h 296"/>
                  <a:gd name="T42" fmla="*/ 2 w 295"/>
                  <a:gd name="T43" fmla="*/ 117 h 296"/>
                  <a:gd name="T44" fmla="*/ 0 w 295"/>
                  <a:gd name="T45" fmla="*/ 148 h 296"/>
                  <a:gd name="T46" fmla="*/ 0 w 295"/>
                  <a:gd name="T47" fmla="*/ 161 h 296"/>
                  <a:gd name="T48" fmla="*/ 2 w 295"/>
                  <a:gd name="T49" fmla="*/ 176 h 296"/>
                  <a:gd name="T50" fmla="*/ 4 w 295"/>
                  <a:gd name="T51" fmla="*/ 190 h 296"/>
                  <a:gd name="T52" fmla="*/ 10 w 295"/>
                  <a:gd name="T53" fmla="*/ 205 h 296"/>
                  <a:gd name="T54" fmla="*/ 15 w 295"/>
                  <a:gd name="T55" fmla="*/ 216 h 296"/>
                  <a:gd name="T56" fmla="*/ 23 w 295"/>
                  <a:gd name="T57" fmla="*/ 229 h 296"/>
                  <a:gd name="T58" fmla="*/ 32 w 295"/>
                  <a:gd name="T59" fmla="*/ 240 h 296"/>
                  <a:gd name="T60" fmla="*/ 44 w 295"/>
                  <a:gd name="T61" fmla="*/ 252 h 296"/>
                  <a:gd name="T62" fmla="*/ 65 w 295"/>
                  <a:gd name="T63" fmla="*/ 271 h 296"/>
                  <a:gd name="T64" fmla="*/ 90 w 295"/>
                  <a:gd name="T65" fmla="*/ 284 h 296"/>
                  <a:gd name="T66" fmla="*/ 103 w 295"/>
                  <a:gd name="T67" fmla="*/ 289 h 296"/>
                  <a:gd name="T68" fmla="*/ 117 w 295"/>
                  <a:gd name="T69" fmla="*/ 292 h 296"/>
                  <a:gd name="T70" fmla="*/ 131 w 295"/>
                  <a:gd name="T71" fmla="*/ 295 h 296"/>
                  <a:gd name="T72" fmla="*/ 147 w 295"/>
                  <a:gd name="T73" fmla="*/ 296 h 296"/>
                  <a:gd name="T74" fmla="*/ 161 w 295"/>
                  <a:gd name="T75" fmla="*/ 295 h 296"/>
                  <a:gd name="T76" fmla="*/ 176 w 295"/>
                  <a:gd name="T77" fmla="*/ 292 h 296"/>
                  <a:gd name="T78" fmla="*/ 189 w 295"/>
                  <a:gd name="T79" fmla="*/ 289 h 296"/>
                  <a:gd name="T80" fmla="*/ 204 w 295"/>
                  <a:gd name="T81" fmla="*/ 284 h 296"/>
                  <a:gd name="T82" fmla="*/ 216 w 295"/>
                  <a:gd name="T83" fmla="*/ 277 h 296"/>
                  <a:gd name="T84" fmla="*/ 228 w 295"/>
                  <a:gd name="T85" fmla="*/ 271 h 296"/>
                  <a:gd name="T86" fmla="*/ 239 w 295"/>
                  <a:gd name="T87" fmla="*/ 262 h 296"/>
                  <a:gd name="T88" fmla="*/ 252 w 295"/>
                  <a:gd name="T89" fmla="*/ 252 h 296"/>
                  <a:gd name="T90" fmla="*/ 261 w 295"/>
                  <a:gd name="T91" fmla="*/ 240 h 296"/>
                  <a:gd name="T92" fmla="*/ 270 w 295"/>
                  <a:gd name="T93" fmla="*/ 229 h 296"/>
                  <a:gd name="T94" fmla="*/ 277 w 295"/>
                  <a:gd name="T95" fmla="*/ 216 h 296"/>
                  <a:gd name="T96" fmla="*/ 284 w 295"/>
                  <a:gd name="T97" fmla="*/ 205 h 296"/>
                  <a:gd name="T98" fmla="*/ 288 w 295"/>
                  <a:gd name="T99" fmla="*/ 190 h 296"/>
                  <a:gd name="T100" fmla="*/ 292 w 295"/>
                  <a:gd name="T101" fmla="*/ 176 h 296"/>
                  <a:gd name="T102" fmla="*/ 294 w 295"/>
                  <a:gd name="T103" fmla="*/ 161 h 296"/>
                  <a:gd name="T104" fmla="*/ 295 w 295"/>
                  <a:gd name="T105" fmla="*/ 14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95" y="148"/>
                    </a:moveTo>
                    <a:lnTo>
                      <a:pt x="294" y="132"/>
                    </a:lnTo>
                    <a:lnTo>
                      <a:pt x="292" y="117"/>
                    </a:lnTo>
                    <a:lnTo>
                      <a:pt x="288" y="103"/>
                    </a:lnTo>
                    <a:lnTo>
                      <a:pt x="284" y="91"/>
                    </a:lnTo>
                    <a:lnTo>
                      <a:pt x="270" y="65"/>
                    </a:lnTo>
                    <a:lnTo>
                      <a:pt x="252" y="43"/>
                    </a:lnTo>
                    <a:lnTo>
                      <a:pt x="239" y="32"/>
                    </a:lnTo>
                    <a:lnTo>
                      <a:pt x="228" y="24"/>
                    </a:lnTo>
                    <a:lnTo>
                      <a:pt x="216" y="16"/>
                    </a:lnTo>
                    <a:lnTo>
                      <a:pt x="204" y="10"/>
                    </a:lnTo>
                    <a:lnTo>
                      <a:pt x="189" y="4"/>
                    </a:lnTo>
                    <a:lnTo>
                      <a:pt x="176" y="2"/>
                    </a:lnTo>
                    <a:lnTo>
                      <a:pt x="161" y="0"/>
                    </a:lnTo>
                    <a:lnTo>
                      <a:pt x="147" y="0"/>
                    </a:lnTo>
                    <a:lnTo>
                      <a:pt x="117" y="2"/>
                    </a:lnTo>
                    <a:lnTo>
                      <a:pt x="90" y="10"/>
                    </a:lnTo>
                    <a:lnTo>
                      <a:pt x="65" y="24"/>
                    </a:lnTo>
                    <a:lnTo>
                      <a:pt x="44" y="43"/>
                    </a:lnTo>
                    <a:lnTo>
                      <a:pt x="23" y="65"/>
                    </a:lnTo>
                    <a:lnTo>
                      <a:pt x="10" y="91"/>
                    </a:lnTo>
                    <a:lnTo>
                      <a:pt x="2" y="117"/>
                    </a:lnTo>
                    <a:lnTo>
                      <a:pt x="0" y="148"/>
                    </a:lnTo>
                    <a:lnTo>
                      <a:pt x="0" y="161"/>
                    </a:lnTo>
                    <a:lnTo>
                      <a:pt x="2" y="176"/>
                    </a:lnTo>
                    <a:lnTo>
                      <a:pt x="4" y="190"/>
                    </a:lnTo>
                    <a:lnTo>
                      <a:pt x="10" y="205"/>
                    </a:lnTo>
                    <a:lnTo>
                      <a:pt x="15" y="216"/>
                    </a:lnTo>
                    <a:lnTo>
                      <a:pt x="23" y="229"/>
                    </a:lnTo>
                    <a:lnTo>
                      <a:pt x="32" y="240"/>
                    </a:lnTo>
                    <a:lnTo>
                      <a:pt x="44" y="252"/>
                    </a:lnTo>
                    <a:lnTo>
                      <a:pt x="65" y="271"/>
                    </a:lnTo>
                    <a:lnTo>
                      <a:pt x="90" y="284"/>
                    </a:lnTo>
                    <a:lnTo>
                      <a:pt x="103" y="289"/>
                    </a:lnTo>
                    <a:lnTo>
                      <a:pt x="117" y="292"/>
                    </a:lnTo>
                    <a:lnTo>
                      <a:pt x="131" y="295"/>
                    </a:lnTo>
                    <a:lnTo>
                      <a:pt x="147" y="296"/>
                    </a:lnTo>
                    <a:lnTo>
                      <a:pt x="161" y="295"/>
                    </a:lnTo>
                    <a:lnTo>
                      <a:pt x="176" y="292"/>
                    </a:lnTo>
                    <a:lnTo>
                      <a:pt x="189" y="289"/>
                    </a:lnTo>
                    <a:lnTo>
                      <a:pt x="204" y="284"/>
                    </a:lnTo>
                    <a:lnTo>
                      <a:pt x="216" y="277"/>
                    </a:lnTo>
                    <a:lnTo>
                      <a:pt x="228" y="271"/>
                    </a:lnTo>
                    <a:lnTo>
                      <a:pt x="239" y="262"/>
                    </a:lnTo>
                    <a:lnTo>
                      <a:pt x="252" y="252"/>
                    </a:lnTo>
                    <a:lnTo>
                      <a:pt x="261" y="240"/>
                    </a:lnTo>
                    <a:lnTo>
                      <a:pt x="270" y="229"/>
                    </a:lnTo>
                    <a:lnTo>
                      <a:pt x="277" y="216"/>
                    </a:lnTo>
                    <a:lnTo>
                      <a:pt x="284" y="205"/>
                    </a:lnTo>
                    <a:lnTo>
                      <a:pt x="288" y="190"/>
                    </a:lnTo>
                    <a:lnTo>
                      <a:pt x="292" y="176"/>
                    </a:lnTo>
                    <a:lnTo>
                      <a:pt x="294" y="161"/>
                    </a:lnTo>
                    <a:lnTo>
                      <a:pt x="295" y="1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0" name="Freeform 470">
                <a:extLst>
                  <a:ext uri="{FF2B5EF4-FFF2-40B4-BE49-F238E27FC236}">
                    <a16:creationId xmlns:a16="http://schemas.microsoft.com/office/drawing/2014/main" id="{C1637D8C-1154-70E8-5B0D-C41BDBADA203}"/>
                  </a:ext>
                </a:extLst>
              </p:cNvPr>
              <p:cNvSpPr>
                <a:spLocks/>
              </p:cNvSpPr>
              <p:nvPr/>
            </p:nvSpPr>
            <p:spPr bwMode="auto">
              <a:xfrm>
                <a:off x="10302876" y="3502025"/>
                <a:ext cx="93663" cy="95250"/>
              </a:xfrm>
              <a:custGeom>
                <a:avLst/>
                <a:gdLst>
                  <a:gd name="T0" fmla="*/ 296 w 296"/>
                  <a:gd name="T1" fmla="*/ 148 h 296"/>
                  <a:gd name="T2" fmla="*/ 295 w 296"/>
                  <a:gd name="T3" fmla="*/ 132 h 296"/>
                  <a:gd name="T4" fmla="*/ 292 w 296"/>
                  <a:gd name="T5" fmla="*/ 117 h 296"/>
                  <a:gd name="T6" fmla="*/ 289 w 296"/>
                  <a:gd name="T7" fmla="*/ 104 h 296"/>
                  <a:gd name="T8" fmla="*/ 285 w 296"/>
                  <a:gd name="T9" fmla="*/ 91 h 296"/>
                  <a:gd name="T10" fmla="*/ 271 w 296"/>
                  <a:gd name="T11" fmla="*/ 65 h 296"/>
                  <a:gd name="T12" fmla="*/ 253 w 296"/>
                  <a:gd name="T13" fmla="*/ 43 h 296"/>
                  <a:gd name="T14" fmla="*/ 240 w 296"/>
                  <a:gd name="T15" fmla="*/ 32 h 296"/>
                  <a:gd name="T16" fmla="*/ 229 w 296"/>
                  <a:gd name="T17" fmla="*/ 24 h 296"/>
                  <a:gd name="T18" fmla="*/ 216 w 296"/>
                  <a:gd name="T19" fmla="*/ 16 h 296"/>
                  <a:gd name="T20" fmla="*/ 205 w 296"/>
                  <a:gd name="T21" fmla="*/ 10 h 296"/>
                  <a:gd name="T22" fmla="*/ 190 w 296"/>
                  <a:gd name="T23" fmla="*/ 5 h 296"/>
                  <a:gd name="T24" fmla="*/ 176 w 296"/>
                  <a:gd name="T25" fmla="*/ 2 h 296"/>
                  <a:gd name="T26" fmla="*/ 162 w 296"/>
                  <a:gd name="T27" fmla="*/ 0 h 296"/>
                  <a:gd name="T28" fmla="*/ 148 w 296"/>
                  <a:gd name="T29" fmla="*/ 0 h 296"/>
                  <a:gd name="T30" fmla="*/ 117 w 296"/>
                  <a:gd name="T31" fmla="*/ 2 h 296"/>
                  <a:gd name="T32" fmla="*/ 91 w 296"/>
                  <a:gd name="T33" fmla="*/ 10 h 296"/>
                  <a:gd name="T34" fmla="*/ 66 w 296"/>
                  <a:gd name="T35" fmla="*/ 24 h 296"/>
                  <a:gd name="T36" fmla="*/ 45 w 296"/>
                  <a:gd name="T37" fmla="*/ 43 h 296"/>
                  <a:gd name="T38" fmla="*/ 24 w 296"/>
                  <a:gd name="T39" fmla="*/ 65 h 296"/>
                  <a:gd name="T40" fmla="*/ 10 w 296"/>
                  <a:gd name="T41" fmla="*/ 91 h 296"/>
                  <a:gd name="T42" fmla="*/ 2 w 296"/>
                  <a:gd name="T43" fmla="*/ 117 h 296"/>
                  <a:gd name="T44" fmla="*/ 0 w 296"/>
                  <a:gd name="T45" fmla="*/ 148 h 296"/>
                  <a:gd name="T46" fmla="*/ 0 w 296"/>
                  <a:gd name="T47" fmla="*/ 162 h 296"/>
                  <a:gd name="T48" fmla="*/ 2 w 296"/>
                  <a:gd name="T49" fmla="*/ 176 h 296"/>
                  <a:gd name="T50" fmla="*/ 5 w 296"/>
                  <a:gd name="T51" fmla="*/ 190 h 296"/>
                  <a:gd name="T52" fmla="*/ 10 w 296"/>
                  <a:gd name="T53" fmla="*/ 205 h 296"/>
                  <a:gd name="T54" fmla="*/ 16 w 296"/>
                  <a:gd name="T55" fmla="*/ 216 h 296"/>
                  <a:gd name="T56" fmla="*/ 24 w 296"/>
                  <a:gd name="T57" fmla="*/ 229 h 296"/>
                  <a:gd name="T58" fmla="*/ 33 w 296"/>
                  <a:gd name="T59" fmla="*/ 240 h 296"/>
                  <a:gd name="T60" fmla="*/ 45 w 296"/>
                  <a:gd name="T61" fmla="*/ 253 h 296"/>
                  <a:gd name="T62" fmla="*/ 66 w 296"/>
                  <a:gd name="T63" fmla="*/ 271 h 296"/>
                  <a:gd name="T64" fmla="*/ 91 w 296"/>
                  <a:gd name="T65" fmla="*/ 284 h 296"/>
                  <a:gd name="T66" fmla="*/ 104 w 296"/>
                  <a:gd name="T67" fmla="*/ 289 h 296"/>
                  <a:gd name="T68" fmla="*/ 117 w 296"/>
                  <a:gd name="T69" fmla="*/ 292 h 296"/>
                  <a:gd name="T70" fmla="*/ 132 w 296"/>
                  <a:gd name="T71" fmla="*/ 295 h 296"/>
                  <a:gd name="T72" fmla="*/ 148 w 296"/>
                  <a:gd name="T73" fmla="*/ 296 h 296"/>
                  <a:gd name="T74" fmla="*/ 162 w 296"/>
                  <a:gd name="T75" fmla="*/ 295 h 296"/>
                  <a:gd name="T76" fmla="*/ 176 w 296"/>
                  <a:gd name="T77" fmla="*/ 292 h 296"/>
                  <a:gd name="T78" fmla="*/ 190 w 296"/>
                  <a:gd name="T79" fmla="*/ 289 h 296"/>
                  <a:gd name="T80" fmla="*/ 205 w 296"/>
                  <a:gd name="T81" fmla="*/ 284 h 296"/>
                  <a:gd name="T82" fmla="*/ 216 w 296"/>
                  <a:gd name="T83" fmla="*/ 278 h 296"/>
                  <a:gd name="T84" fmla="*/ 229 w 296"/>
                  <a:gd name="T85" fmla="*/ 271 h 296"/>
                  <a:gd name="T86" fmla="*/ 240 w 296"/>
                  <a:gd name="T87" fmla="*/ 262 h 296"/>
                  <a:gd name="T88" fmla="*/ 253 w 296"/>
                  <a:gd name="T89" fmla="*/ 253 h 296"/>
                  <a:gd name="T90" fmla="*/ 262 w 296"/>
                  <a:gd name="T91" fmla="*/ 240 h 296"/>
                  <a:gd name="T92" fmla="*/ 271 w 296"/>
                  <a:gd name="T93" fmla="*/ 229 h 296"/>
                  <a:gd name="T94" fmla="*/ 278 w 296"/>
                  <a:gd name="T95" fmla="*/ 216 h 296"/>
                  <a:gd name="T96" fmla="*/ 285 w 296"/>
                  <a:gd name="T97" fmla="*/ 205 h 296"/>
                  <a:gd name="T98" fmla="*/ 289 w 296"/>
                  <a:gd name="T99" fmla="*/ 190 h 296"/>
                  <a:gd name="T100" fmla="*/ 292 w 296"/>
                  <a:gd name="T101" fmla="*/ 176 h 296"/>
                  <a:gd name="T102" fmla="*/ 295 w 296"/>
                  <a:gd name="T103" fmla="*/ 162 h 296"/>
                  <a:gd name="T104" fmla="*/ 296 w 296"/>
                  <a:gd name="T105" fmla="*/ 14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6">
                    <a:moveTo>
                      <a:pt x="296" y="148"/>
                    </a:moveTo>
                    <a:lnTo>
                      <a:pt x="295" y="132"/>
                    </a:lnTo>
                    <a:lnTo>
                      <a:pt x="292" y="117"/>
                    </a:lnTo>
                    <a:lnTo>
                      <a:pt x="289" y="104"/>
                    </a:lnTo>
                    <a:lnTo>
                      <a:pt x="285" y="91"/>
                    </a:lnTo>
                    <a:lnTo>
                      <a:pt x="271" y="65"/>
                    </a:lnTo>
                    <a:lnTo>
                      <a:pt x="253" y="43"/>
                    </a:lnTo>
                    <a:lnTo>
                      <a:pt x="240" y="32"/>
                    </a:lnTo>
                    <a:lnTo>
                      <a:pt x="229" y="24"/>
                    </a:lnTo>
                    <a:lnTo>
                      <a:pt x="216" y="16"/>
                    </a:lnTo>
                    <a:lnTo>
                      <a:pt x="205" y="10"/>
                    </a:lnTo>
                    <a:lnTo>
                      <a:pt x="190" y="5"/>
                    </a:lnTo>
                    <a:lnTo>
                      <a:pt x="176" y="2"/>
                    </a:lnTo>
                    <a:lnTo>
                      <a:pt x="162" y="0"/>
                    </a:lnTo>
                    <a:lnTo>
                      <a:pt x="148" y="0"/>
                    </a:lnTo>
                    <a:lnTo>
                      <a:pt x="117" y="2"/>
                    </a:lnTo>
                    <a:lnTo>
                      <a:pt x="91" y="10"/>
                    </a:lnTo>
                    <a:lnTo>
                      <a:pt x="66" y="24"/>
                    </a:lnTo>
                    <a:lnTo>
                      <a:pt x="45" y="43"/>
                    </a:lnTo>
                    <a:lnTo>
                      <a:pt x="24" y="65"/>
                    </a:lnTo>
                    <a:lnTo>
                      <a:pt x="10" y="91"/>
                    </a:lnTo>
                    <a:lnTo>
                      <a:pt x="2" y="117"/>
                    </a:lnTo>
                    <a:lnTo>
                      <a:pt x="0" y="148"/>
                    </a:lnTo>
                    <a:lnTo>
                      <a:pt x="0" y="162"/>
                    </a:lnTo>
                    <a:lnTo>
                      <a:pt x="2" y="176"/>
                    </a:lnTo>
                    <a:lnTo>
                      <a:pt x="5" y="190"/>
                    </a:lnTo>
                    <a:lnTo>
                      <a:pt x="10" y="205"/>
                    </a:lnTo>
                    <a:lnTo>
                      <a:pt x="16" y="216"/>
                    </a:lnTo>
                    <a:lnTo>
                      <a:pt x="24" y="229"/>
                    </a:lnTo>
                    <a:lnTo>
                      <a:pt x="33" y="240"/>
                    </a:lnTo>
                    <a:lnTo>
                      <a:pt x="45" y="253"/>
                    </a:lnTo>
                    <a:lnTo>
                      <a:pt x="66" y="271"/>
                    </a:lnTo>
                    <a:lnTo>
                      <a:pt x="91" y="284"/>
                    </a:lnTo>
                    <a:lnTo>
                      <a:pt x="104" y="289"/>
                    </a:lnTo>
                    <a:lnTo>
                      <a:pt x="117" y="292"/>
                    </a:lnTo>
                    <a:lnTo>
                      <a:pt x="132" y="295"/>
                    </a:lnTo>
                    <a:lnTo>
                      <a:pt x="148" y="296"/>
                    </a:lnTo>
                    <a:lnTo>
                      <a:pt x="162" y="295"/>
                    </a:lnTo>
                    <a:lnTo>
                      <a:pt x="176" y="292"/>
                    </a:lnTo>
                    <a:lnTo>
                      <a:pt x="190" y="289"/>
                    </a:lnTo>
                    <a:lnTo>
                      <a:pt x="205" y="284"/>
                    </a:lnTo>
                    <a:lnTo>
                      <a:pt x="216" y="278"/>
                    </a:lnTo>
                    <a:lnTo>
                      <a:pt x="229" y="271"/>
                    </a:lnTo>
                    <a:lnTo>
                      <a:pt x="240" y="262"/>
                    </a:lnTo>
                    <a:lnTo>
                      <a:pt x="253" y="253"/>
                    </a:lnTo>
                    <a:lnTo>
                      <a:pt x="262" y="240"/>
                    </a:lnTo>
                    <a:lnTo>
                      <a:pt x="271" y="229"/>
                    </a:lnTo>
                    <a:lnTo>
                      <a:pt x="278" y="216"/>
                    </a:lnTo>
                    <a:lnTo>
                      <a:pt x="285" y="205"/>
                    </a:lnTo>
                    <a:lnTo>
                      <a:pt x="289" y="190"/>
                    </a:lnTo>
                    <a:lnTo>
                      <a:pt x="292" y="176"/>
                    </a:lnTo>
                    <a:lnTo>
                      <a:pt x="295" y="162"/>
                    </a:lnTo>
                    <a:lnTo>
                      <a:pt x="296" y="1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1" name="Freeform 471">
                <a:extLst>
                  <a:ext uri="{FF2B5EF4-FFF2-40B4-BE49-F238E27FC236}">
                    <a16:creationId xmlns:a16="http://schemas.microsoft.com/office/drawing/2014/main" id="{657EF1D9-4C4C-6A28-0869-DAA304C1AB4F}"/>
                  </a:ext>
                </a:extLst>
              </p:cNvPr>
              <p:cNvSpPr>
                <a:spLocks/>
              </p:cNvSpPr>
              <p:nvPr/>
            </p:nvSpPr>
            <p:spPr bwMode="auto">
              <a:xfrm>
                <a:off x="10560051" y="3532188"/>
                <a:ext cx="93663" cy="93662"/>
              </a:xfrm>
              <a:custGeom>
                <a:avLst/>
                <a:gdLst>
                  <a:gd name="T0" fmla="*/ 295 w 295"/>
                  <a:gd name="T1" fmla="*/ 148 h 296"/>
                  <a:gd name="T2" fmla="*/ 294 w 295"/>
                  <a:gd name="T3" fmla="*/ 132 h 296"/>
                  <a:gd name="T4" fmla="*/ 292 w 295"/>
                  <a:gd name="T5" fmla="*/ 118 h 296"/>
                  <a:gd name="T6" fmla="*/ 288 w 295"/>
                  <a:gd name="T7" fmla="*/ 104 h 296"/>
                  <a:gd name="T8" fmla="*/ 284 w 295"/>
                  <a:gd name="T9" fmla="*/ 91 h 296"/>
                  <a:gd name="T10" fmla="*/ 270 w 295"/>
                  <a:gd name="T11" fmla="*/ 65 h 296"/>
                  <a:gd name="T12" fmla="*/ 252 w 295"/>
                  <a:gd name="T13" fmla="*/ 44 h 296"/>
                  <a:gd name="T14" fmla="*/ 240 w 295"/>
                  <a:gd name="T15" fmla="*/ 32 h 296"/>
                  <a:gd name="T16" fmla="*/ 228 w 295"/>
                  <a:gd name="T17" fmla="*/ 24 h 296"/>
                  <a:gd name="T18" fmla="*/ 216 w 295"/>
                  <a:gd name="T19" fmla="*/ 16 h 296"/>
                  <a:gd name="T20" fmla="*/ 204 w 295"/>
                  <a:gd name="T21" fmla="*/ 11 h 296"/>
                  <a:gd name="T22" fmla="*/ 190 w 295"/>
                  <a:gd name="T23" fmla="*/ 5 h 296"/>
                  <a:gd name="T24" fmla="*/ 176 w 295"/>
                  <a:gd name="T25" fmla="*/ 3 h 296"/>
                  <a:gd name="T26" fmla="*/ 161 w 295"/>
                  <a:gd name="T27" fmla="*/ 0 h 296"/>
                  <a:gd name="T28" fmla="*/ 147 w 295"/>
                  <a:gd name="T29" fmla="*/ 0 h 296"/>
                  <a:gd name="T30" fmla="*/ 117 w 295"/>
                  <a:gd name="T31" fmla="*/ 3 h 296"/>
                  <a:gd name="T32" fmla="*/ 91 w 295"/>
                  <a:gd name="T33" fmla="*/ 11 h 296"/>
                  <a:gd name="T34" fmla="*/ 66 w 295"/>
                  <a:gd name="T35" fmla="*/ 24 h 296"/>
                  <a:gd name="T36" fmla="*/ 44 w 295"/>
                  <a:gd name="T37" fmla="*/ 44 h 296"/>
                  <a:gd name="T38" fmla="*/ 24 w 295"/>
                  <a:gd name="T39" fmla="*/ 65 h 296"/>
                  <a:gd name="T40" fmla="*/ 10 w 295"/>
                  <a:gd name="T41" fmla="*/ 91 h 296"/>
                  <a:gd name="T42" fmla="*/ 2 w 295"/>
                  <a:gd name="T43" fmla="*/ 118 h 296"/>
                  <a:gd name="T44" fmla="*/ 0 w 295"/>
                  <a:gd name="T45" fmla="*/ 148 h 296"/>
                  <a:gd name="T46" fmla="*/ 0 w 295"/>
                  <a:gd name="T47" fmla="*/ 162 h 296"/>
                  <a:gd name="T48" fmla="*/ 2 w 295"/>
                  <a:gd name="T49" fmla="*/ 177 h 296"/>
                  <a:gd name="T50" fmla="*/ 4 w 295"/>
                  <a:gd name="T51" fmla="*/ 190 h 296"/>
                  <a:gd name="T52" fmla="*/ 10 w 295"/>
                  <a:gd name="T53" fmla="*/ 205 h 296"/>
                  <a:gd name="T54" fmla="*/ 16 w 295"/>
                  <a:gd name="T55" fmla="*/ 217 h 296"/>
                  <a:gd name="T56" fmla="*/ 24 w 295"/>
                  <a:gd name="T57" fmla="*/ 229 h 296"/>
                  <a:gd name="T58" fmla="*/ 33 w 295"/>
                  <a:gd name="T59" fmla="*/ 241 h 296"/>
                  <a:gd name="T60" fmla="*/ 44 w 295"/>
                  <a:gd name="T61" fmla="*/ 253 h 296"/>
                  <a:gd name="T62" fmla="*/ 66 w 295"/>
                  <a:gd name="T63" fmla="*/ 271 h 296"/>
                  <a:gd name="T64" fmla="*/ 91 w 295"/>
                  <a:gd name="T65" fmla="*/ 285 h 296"/>
                  <a:gd name="T66" fmla="*/ 103 w 295"/>
                  <a:gd name="T67" fmla="*/ 289 h 296"/>
                  <a:gd name="T68" fmla="*/ 117 w 295"/>
                  <a:gd name="T69" fmla="*/ 293 h 296"/>
                  <a:gd name="T70" fmla="*/ 132 w 295"/>
                  <a:gd name="T71" fmla="*/ 295 h 296"/>
                  <a:gd name="T72" fmla="*/ 147 w 295"/>
                  <a:gd name="T73" fmla="*/ 296 h 296"/>
                  <a:gd name="T74" fmla="*/ 161 w 295"/>
                  <a:gd name="T75" fmla="*/ 295 h 296"/>
                  <a:gd name="T76" fmla="*/ 176 w 295"/>
                  <a:gd name="T77" fmla="*/ 293 h 296"/>
                  <a:gd name="T78" fmla="*/ 190 w 295"/>
                  <a:gd name="T79" fmla="*/ 289 h 296"/>
                  <a:gd name="T80" fmla="*/ 204 w 295"/>
                  <a:gd name="T81" fmla="*/ 285 h 296"/>
                  <a:gd name="T82" fmla="*/ 216 w 295"/>
                  <a:gd name="T83" fmla="*/ 278 h 296"/>
                  <a:gd name="T84" fmla="*/ 228 w 295"/>
                  <a:gd name="T85" fmla="*/ 271 h 296"/>
                  <a:gd name="T86" fmla="*/ 240 w 295"/>
                  <a:gd name="T87" fmla="*/ 262 h 296"/>
                  <a:gd name="T88" fmla="*/ 252 w 295"/>
                  <a:gd name="T89" fmla="*/ 253 h 296"/>
                  <a:gd name="T90" fmla="*/ 261 w 295"/>
                  <a:gd name="T91" fmla="*/ 241 h 296"/>
                  <a:gd name="T92" fmla="*/ 270 w 295"/>
                  <a:gd name="T93" fmla="*/ 229 h 296"/>
                  <a:gd name="T94" fmla="*/ 277 w 295"/>
                  <a:gd name="T95" fmla="*/ 217 h 296"/>
                  <a:gd name="T96" fmla="*/ 284 w 295"/>
                  <a:gd name="T97" fmla="*/ 205 h 296"/>
                  <a:gd name="T98" fmla="*/ 288 w 295"/>
                  <a:gd name="T99" fmla="*/ 190 h 296"/>
                  <a:gd name="T100" fmla="*/ 292 w 295"/>
                  <a:gd name="T101" fmla="*/ 177 h 296"/>
                  <a:gd name="T102" fmla="*/ 294 w 295"/>
                  <a:gd name="T103" fmla="*/ 162 h 296"/>
                  <a:gd name="T104" fmla="*/ 295 w 295"/>
                  <a:gd name="T105" fmla="*/ 14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95" y="148"/>
                    </a:moveTo>
                    <a:lnTo>
                      <a:pt x="294" y="132"/>
                    </a:lnTo>
                    <a:lnTo>
                      <a:pt x="292" y="118"/>
                    </a:lnTo>
                    <a:lnTo>
                      <a:pt x="288" y="104"/>
                    </a:lnTo>
                    <a:lnTo>
                      <a:pt x="284" y="91"/>
                    </a:lnTo>
                    <a:lnTo>
                      <a:pt x="270" y="65"/>
                    </a:lnTo>
                    <a:lnTo>
                      <a:pt x="252" y="44"/>
                    </a:lnTo>
                    <a:lnTo>
                      <a:pt x="240" y="32"/>
                    </a:lnTo>
                    <a:lnTo>
                      <a:pt x="228" y="24"/>
                    </a:lnTo>
                    <a:lnTo>
                      <a:pt x="216" y="16"/>
                    </a:lnTo>
                    <a:lnTo>
                      <a:pt x="204" y="11"/>
                    </a:lnTo>
                    <a:lnTo>
                      <a:pt x="190" y="5"/>
                    </a:lnTo>
                    <a:lnTo>
                      <a:pt x="176" y="3"/>
                    </a:lnTo>
                    <a:lnTo>
                      <a:pt x="161" y="0"/>
                    </a:lnTo>
                    <a:lnTo>
                      <a:pt x="147" y="0"/>
                    </a:lnTo>
                    <a:lnTo>
                      <a:pt x="117" y="3"/>
                    </a:lnTo>
                    <a:lnTo>
                      <a:pt x="91" y="11"/>
                    </a:lnTo>
                    <a:lnTo>
                      <a:pt x="66" y="24"/>
                    </a:lnTo>
                    <a:lnTo>
                      <a:pt x="44" y="44"/>
                    </a:lnTo>
                    <a:lnTo>
                      <a:pt x="24" y="65"/>
                    </a:lnTo>
                    <a:lnTo>
                      <a:pt x="10" y="91"/>
                    </a:lnTo>
                    <a:lnTo>
                      <a:pt x="2" y="118"/>
                    </a:lnTo>
                    <a:lnTo>
                      <a:pt x="0" y="148"/>
                    </a:lnTo>
                    <a:lnTo>
                      <a:pt x="0" y="162"/>
                    </a:lnTo>
                    <a:lnTo>
                      <a:pt x="2" y="177"/>
                    </a:lnTo>
                    <a:lnTo>
                      <a:pt x="4" y="190"/>
                    </a:lnTo>
                    <a:lnTo>
                      <a:pt x="10" y="205"/>
                    </a:lnTo>
                    <a:lnTo>
                      <a:pt x="16" y="217"/>
                    </a:lnTo>
                    <a:lnTo>
                      <a:pt x="24" y="229"/>
                    </a:lnTo>
                    <a:lnTo>
                      <a:pt x="33" y="241"/>
                    </a:lnTo>
                    <a:lnTo>
                      <a:pt x="44" y="253"/>
                    </a:lnTo>
                    <a:lnTo>
                      <a:pt x="66" y="271"/>
                    </a:lnTo>
                    <a:lnTo>
                      <a:pt x="91" y="285"/>
                    </a:lnTo>
                    <a:lnTo>
                      <a:pt x="103" y="289"/>
                    </a:lnTo>
                    <a:lnTo>
                      <a:pt x="117" y="293"/>
                    </a:lnTo>
                    <a:lnTo>
                      <a:pt x="132" y="295"/>
                    </a:lnTo>
                    <a:lnTo>
                      <a:pt x="147" y="296"/>
                    </a:lnTo>
                    <a:lnTo>
                      <a:pt x="161" y="295"/>
                    </a:lnTo>
                    <a:lnTo>
                      <a:pt x="176" y="293"/>
                    </a:lnTo>
                    <a:lnTo>
                      <a:pt x="190" y="289"/>
                    </a:lnTo>
                    <a:lnTo>
                      <a:pt x="204" y="285"/>
                    </a:lnTo>
                    <a:lnTo>
                      <a:pt x="216" y="278"/>
                    </a:lnTo>
                    <a:lnTo>
                      <a:pt x="228" y="271"/>
                    </a:lnTo>
                    <a:lnTo>
                      <a:pt x="240" y="262"/>
                    </a:lnTo>
                    <a:lnTo>
                      <a:pt x="252" y="253"/>
                    </a:lnTo>
                    <a:lnTo>
                      <a:pt x="261" y="241"/>
                    </a:lnTo>
                    <a:lnTo>
                      <a:pt x="270" y="229"/>
                    </a:lnTo>
                    <a:lnTo>
                      <a:pt x="277" y="217"/>
                    </a:lnTo>
                    <a:lnTo>
                      <a:pt x="284" y="205"/>
                    </a:lnTo>
                    <a:lnTo>
                      <a:pt x="288" y="190"/>
                    </a:lnTo>
                    <a:lnTo>
                      <a:pt x="292" y="177"/>
                    </a:lnTo>
                    <a:lnTo>
                      <a:pt x="294" y="162"/>
                    </a:lnTo>
                    <a:lnTo>
                      <a:pt x="295" y="1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2" name="Freeform 472">
                <a:extLst>
                  <a:ext uri="{FF2B5EF4-FFF2-40B4-BE49-F238E27FC236}">
                    <a16:creationId xmlns:a16="http://schemas.microsoft.com/office/drawing/2014/main" id="{89847B18-2603-82A0-AFF1-047D802B4DAA}"/>
                  </a:ext>
                </a:extLst>
              </p:cNvPr>
              <p:cNvSpPr>
                <a:spLocks/>
              </p:cNvSpPr>
              <p:nvPr/>
            </p:nvSpPr>
            <p:spPr bwMode="auto">
              <a:xfrm>
                <a:off x="10785476" y="3544888"/>
                <a:ext cx="93663" cy="93662"/>
              </a:xfrm>
              <a:custGeom>
                <a:avLst/>
                <a:gdLst>
                  <a:gd name="T0" fmla="*/ 295 w 295"/>
                  <a:gd name="T1" fmla="*/ 148 h 296"/>
                  <a:gd name="T2" fmla="*/ 294 w 295"/>
                  <a:gd name="T3" fmla="*/ 132 h 296"/>
                  <a:gd name="T4" fmla="*/ 292 w 295"/>
                  <a:gd name="T5" fmla="*/ 117 h 296"/>
                  <a:gd name="T6" fmla="*/ 289 w 295"/>
                  <a:gd name="T7" fmla="*/ 104 h 296"/>
                  <a:gd name="T8" fmla="*/ 284 w 295"/>
                  <a:gd name="T9" fmla="*/ 91 h 296"/>
                  <a:gd name="T10" fmla="*/ 270 w 295"/>
                  <a:gd name="T11" fmla="*/ 65 h 296"/>
                  <a:gd name="T12" fmla="*/ 252 w 295"/>
                  <a:gd name="T13" fmla="*/ 43 h 296"/>
                  <a:gd name="T14" fmla="*/ 240 w 295"/>
                  <a:gd name="T15" fmla="*/ 32 h 296"/>
                  <a:gd name="T16" fmla="*/ 228 w 295"/>
                  <a:gd name="T17" fmla="*/ 24 h 296"/>
                  <a:gd name="T18" fmla="*/ 216 w 295"/>
                  <a:gd name="T19" fmla="*/ 16 h 296"/>
                  <a:gd name="T20" fmla="*/ 204 w 295"/>
                  <a:gd name="T21" fmla="*/ 10 h 296"/>
                  <a:gd name="T22" fmla="*/ 190 w 295"/>
                  <a:gd name="T23" fmla="*/ 5 h 296"/>
                  <a:gd name="T24" fmla="*/ 176 w 295"/>
                  <a:gd name="T25" fmla="*/ 2 h 296"/>
                  <a:gd name="T26" fmla="*/ 161 w 295"/>
                  <a:gd name="T27" fmla="*/ 0 h 296"/>
                  <a:gd name="T28" fmla="*/ 147 w 295"/>
                  <a:gd name="T29" fmla="*/ 0 h 296"/>
                  <a:gd name="T30" fmla="*/ 117 w 295"/>
                  <a:gd name="T31" fmla="*/ 2 h 296"/>
                  <a:gd name="T32" fmla="*/ 91 w 295"/>
                  <a:gd name="T33" fmla="*/ 10 h 296"/>
                  <a:gd name="T34" fmla="*/ 66 w 295"/>
                  <a:gd name="T35" fmla="*/ 24 h 296"/>
                  <a:gd name="T36" fmla="*/ 44 w 295"/>
                  <a:gd name="T37" fmla="*/ 43 h 296"/>
                  <a:gd name="T38" fmla="*/ 24 w 295"/>
                  <a:gd name="T39" fmla="*/ 65 h 296"/>
                  <a:gd name="T40" fmla="*/ 10 w 295"/>
                  <a:gd name="T41" fmla="*/ 91 h 296"/>
                  <a:gd name="T42" fmla="*/ 2 w 295"/>
                  <a:gd name="T43" fmla="*/ 117 h 296"/>
                  <a:gd name="T44" fmla="*/ 0 w 295"/>
                  <a:gd name="T45" fmla="*/ 148 h 296"/>
                  <a:gd name="T46" fmla="*/ 0 w 295"/>
                  <a:gd name="T47" fmla="*/ 162 h 296"/>
                  <a:gd name="T48" fmla="*/ 2 w 295"/>
                  <a:gd name="T49" fmla="*/ 177 h 296"/>
                  <a:gd name="T50" fmla="*/ 4 w 295"/>
                  <a:gd name="T51" fmla="*/ 190 h 296"/>
                  <a:gd name="T52" fmla="*/ 10 w 295"/>
                  <a:gd name="T53" fmla="*/ 205 h 296"/>
                  <a:gd name="T54" fmla="*/ 16 w 295"/>
                  <a:gd name="T55" fmla="*/ 216 h 296"/>
                  <a:gd name="T56" fmla="*/ 24 w 295"/>
                  <a:gd name="T57" fmla="*/ 229 h 296"/>
                  <a:gd name="T58" fmla="*/ 33 w 295"/>
                  <a:gd name="T59" fmla="*/ 240 h 296"/>
                  <a:gd name="T60" fmla="*/ 44 w 295"/>
                  <a:gd name="T61" fmla="*/ 253 h 296"/>
                  <a:gd name="T62" fmla="*/ 66 w 295"/>
                  <a:gd name="T63" fmla="*/ 271 h 296"/>
                  <a:gd name="T64" fmla="*/ 91 w 295"/>
                  <a:gd name="T65" fmla="*/ 285 h 296"/>
                  <a:gd name="T66" fmla="*/ 103 w 295"/>
                  <a:gd name="T67" fmla="*/ 289 h 296"/>
                  <a:gd name="T68" fmla="*/ 117 w 295"/>
                  <a:gd name="T69" fmla="*/ 293 h 296"/>
                  <a:gd name="T70" fmla="*/ 132 w 295"/>
                  <a:gd name="T71" fmla="*/ 295 h 296"/>
                  <a:gd name="T72" fmla="*/ 147 w 295"/>
                  <a:gd name="T73" fmla="*/ 296 h 296"/>
                  <a:gd name="T74" fmla="*/ 161 w 295"/>
                  <a:gd name="T75" fmla="*/ 295 h 296"/>
                  <a:gd name="T76" fmla="*/ 176 w 295"/>
                  <a:gd name="T77" fmla="*/ 293 h 296"/>
                  <a:gd name="T78" fmla="*/ 190 w 295"/>
                  <a:gd name="T79" fmla="*/ 289 h 296"/>
                  <a:gd name="T80" fmla="*/ 204 w 295"/>
                  <a:gd name="T81" fmla="*/ 285 h 296"/>
                  <a:gd name="T82" fmla="*/ 216 w 295"/>
                  <a:gd name="T83" fmla="*/ 278 h 296"/>
                  <a:gd name="T84" fmla="*/ 228 w 295"/>
                  <a:gd name="T85" fmla="*/ 271 h 296"/>
                  <a:gd name="T86" fmla="*/ 240 w 295"/>
                  <a:gd name="T87" fmla="*/ 262 h 296"/>
                  <a:gd name="T88" fmla="*/ 252 w 295"/>
                  <a:gd name="T89" fmla="*/ 253 h 296"/>
                  <a:gd name="T90" fmla="*/ 261 w 295"/>
                  <a:gd name="T91" fmla="*/ 240 h 296"/>
                  <a:gd name="T92" fmla="*/ 270 w 295"/>
                  <a:gd name="T93" fmla="*/ 229 h 296"/>
                  <a:gd name="T94" fmla="*/ 277 w 295"/>
                  <a:gd name="T95" fmla="*/ 216 h 296"/>
                  <a:gd name="T96" fmla="*/ 284 w 295"/>
                  <a:gd name="T97" fmla="*/ 205 h 296"/>
                  <a:gd name="T98" fmla="*/ 289 w 295"/>
                  <a:gd name="T99" fmla="*/ 190 h 296"/>
                  <a:gd name="T100" fmla="*/ 292 w 295"/>
                  <a:gd name="T101" fmla="*/ 177 h 296"/>
                  <a:gd name="T102" fmla="*/ 294 w 295"/>
                  <a:gd name="T103" fmla="*/ 162 h 296"/>
                  <a:gd name="T104" fmla="*/ 295 w 295"/>
                  <a:gd name="T105" fmla="*/ 14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96">
                    <a:moveTo>
                      <a:pt x="295" y="148"/>
                    </a:moveTo>
                    <a:lnTo>
                      <a:pt x="294" y="132"/>
                    </a:lnTo>
                    <a:lnTo>
                      <a:pt x="292" y="117"/>
                    </a:lnTo>
                    <a:lnTo>
                      <a:pt x="289" y="104"/>
                    </a:lnTo>
                    <a:lnTo>
                      <a:pt x="284" y="91"/>
                    </a:lnTo>
                    <a:lnTo>
                      <a:pt x="270" y="65"/>
                    </a:lnTo>
                    <a:lnTo>
                      <a:pt x="252" y="43"/>
                    </a:lnTo>
                    <a:lnTo>
                      <a:pt x="240" y="32"/>
                    </a:lnTo>
                    <a:lnTo>
                      <a:pt x="228" y="24"/>
                    </a:lnTo>
                    <a:lnTo>
                      <a:pt x="216" y="16"/>
                    </a:lnTo>
                    <a:lnTo>
                      <a:pt x="204" y="10"/>
                    </a:lnTo>
                    <a:lnTo>
                      <a:pt x="190" y="5"/>
                    </a:lnTo>
                    <a:lnTo>
                      <a:pt x="176" y="2"/>
                    </a:lnTo>
                    <a:lnTo>
                      <a:pt x="161" y="0"/>
                    </a:lnTo>
                    <a:lnTo>
                      <a:pt x="147" y="0"/>
                    </a:lnTo>
                    <a:lnTo>
                      <a:pt x="117" y="2"/>
                    </a:lnTo>
                    <a:lnTo>
                      <a:pt x="91" y="10"/>
                    </a:lnTo>
                    <a:lnTo>
                      <a:pt x="66" y="24"/>
                    </a:lnTo>
                    <a:lnTo>
                      <a:pt x="44" y="43"/>
                    </a:lnTo>
                    <a:lnTo>
                      <a:pt x="24" y="65"/>
                    </a:lnTo>
                    <a:lnTo>
                      <a:pt x="10" y="91"/>
                    </a:lnTo>
                    <a:lnTo>
                      <a:pt x="2" y="117"/>
                    </a:lnTo>
                    <a:lnTo>
                      <a:pt x="0" y="148"/>
                    </a:lnTo>
                    <a:lnTo>
                      <a:pt x="0" y="162"/>
                    </a:lnTo>
                    <a:lnTo>
                      <a:pt x="2" y="177"/>
                    </a:lnTo>
                    <a:lnTo>
                      <a:pt x="4" y="190"/>
                    </a:lnTo>
                    <a:lnTo>
                      <a:pt x="10" y="205"/>
                    </a:lnTo>
                    <a:lnTo>
                      <a:pt x="16" y="216"/>
                    </a:lnTo>
                    <a:lnTo>
                      <a:pt x="24" y="229"/>
                    </a:lnTo>
                    <a:lnTo>
                      <a:pt x="33" y="240"/>
                    </a:lnTo>
                    <a:lnTo>
                      <a:pt x="44" y="253"/>
                    </a:lnTo>
                    <a:lnTo>
                      <a:pt x="66" y="271"/>
                    </a:lnTo>
                    <a:lnTo>
                      <a:pt x="91" y="285"/>
                    </a:lnTo>
                    <a:lnTo>
                      <a:pt x="103" y="289"/>
                    </a:lnTo>
                    <a:lnTo>
                      <a:pt x="117" y="293"/>
                    </a:lnTo>
                    <a:lnTo>
                      <a:pt x="132" y="295"/>
                    </a:lnTo>
                    <a:lnTo>
                      <a:pt x="147" y="296"/>
                    </a:lnTo>
                    <a:lnTo>
                      <a:pt x="161" y="295"/>
                    </a:lnTo>
                    <a:lnTo>
                      <a:pt x="176" y="293"/>
                    </a:lnTo>
                    <a:lnTo>
                      <a:pt x="190" y="289"/>
                    </a:lnTo>
                    <a:lnTo>
                      <a:pt x="204" y="285"/>
                    </a:lnTo>
                    <a:lnTo>
                      <a:pt x="216" y="278"/>
                    </a:lnTo>
                    <a:lnTo>
                      <a:pt x="228" y="271"/>
                    </a:lnTo>
                    <a:lnTo>
                      <a:pt x="240" y="262"/>
                    </a:lnTo>
                    <a:lnTo>
                      <a:pt x="252" y="253"/>
                    </a:lnTo>
                    <a:lnTo>
                      <a:pt x="261" y="240"/>
                    </a:lnTo>
                    <a:lnTo>
                      <a:pt x="270" y="229"/>
                    </a:lnTo>
                    <a:lnTo>
                      <a:pt x="277" y="216"/>
                    </a:lnTo>
                    <a:lnTo>
                      <a:pt x="284" y="205"/>
                    </a:lnTo>
                    <a:lnTo>
                      <a:pt x="289" y="190"/>
                    </a:lnTo>
                    <a:lnTo>
                      <a:pt x="292" y="177"/>
                    </a:lnTo>
                    <a:lnTo>
                      <a:pt x="294" y="162"/>
                    </a:lnTo>
                    <a:lnTo>
                      <a:pt x="295" y="1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3" name="Freeform 473">
                <a:extLst>
                  <a:ext uri="{FF2B5EF4-FFF2-40B4-BE49-F238E27FC236}">
                    <a16:creationId xmlns:a16="http://schemas.microsoft.com/office/drawing/2014/main" id="{6405199D-ED5A-3D5C-EB0C-9CD4E52A79E2}"/>
                  </a:ext>
                </a:extLst>
              </p:cNvPr>
              <p:cNvSpPr>
                <a:spLocks/>
              </p:cNvSpPr>
              <p:nvPr/>
            </p:nvSpPr>
            <p:spPr bwMode="auto">
              <a:xfrm>
                <a:off x="11029951" y="3578225"/>
                <a:ext cx="93663" cy="93662"/>
              </a:xfrm>
              <a:custGeom>
                <a:avLst/>
                <a:gdLst>
                  <a:gd name="T0" fmla="*/ 296 w 296"/>
                  <a:gd name="T1" fmla="*/ 147 h 295"/>
                  <a:gd name="T2" fmla="*/ 295 w 296"/>
                  <a:gd name="T3" fmla="*/ 132 h 295"/>
                  <a:gd name="T4" fmla="*/ 293 w 296"/>
                  <a:gd name="T5" fmla="*/ 117 h 295"/>
                  <a:gd name="T6" fmla="*/ 289 w 296"/>
                  <a:gd name="T7" fmla="*/ 103 h 295"/>
                  <a:gd name="T8" fmla="*/ 285 w 296"/>
                  <a:gd name="T9" fmla="*/ 91 h 295"/>
                  <a:gd name="T10" fmla="*/ 271 w 296"/>
                  <a:gd name="T11" fmla="*/ 64 h 295"/>
                  <a:gd name="T12" fmla="*/ 253 w 296"/>
                  <a:gd name="T13" fmla="*/ 43 h 295"/>
                  <a:gd name="T14" fmla="*/ 240 w 296"/>
                  <a:gd name="T15" fmla="*/ 31 h 295"/>
                  <a:gd name="T16" fmla="*/ 229 w 296"/>
                  <a:gd name="T17" fmla="*/ 23 h 295"/>
                  <a:gd name="T18" fmla="*/ 216 w 296"/>
                  <a:gd name="T19" fmla="*/ 15 h 295"/>
                  <a:gd name="T20" fmla="*/ 205 w 296"/>
                  <a:gd name="T21" fmla="*/ 10 h 295"/>
                  <a:gd name="T22" fmla="*/ 190 w 296"/>
                  <a:gd name="T23" fmla="*/ 4 h 295"/>
                  <a:gd name="T24" fmla="*/ 177 w 296"/>
                  <a:gd name="T25" fmla="*/ 2 h 295"/>
                  <a:gd name="T26" fmla="*/ 162 w 296"/>
                  <a:gd name="T27" fmla="*/ 0 h 295"/>
                  <a:gd name="T28" fmla="*/ 148 w 296"/>
                  <a:gd name="T29" fmla="*/ 0 h 295"/>
                  <a:gd name="T30" fmla="*/ 117 w 296"/>
                  <a:gd name="T31" fmla="*/ 2 h 295"/>
                  <a:gd name="T32" fmla="*/ 91 w 296"/>
                  <a:gd name="T33" fmla="*/ 10 h 295"/>
                  <a:gd name="T34" fmla="*/ 66 w 296"/>
                  <a:gd name="T35" fmla="*/ 23 h 295"/>
                  <a:gd name="T36" fmla="*/ 45 w 296"/>
                  <a:gd name="T37" fmla="*/ 43 h 295"/>
                  <a:gd name="T38" fmla="*/ 24 w 296"/>
                  <a:gd name="T39" fmla="*/ 64 h 295"/>
                  <a:gd name="T40" fmla="*/ 11 w 296"/>
                  <a:gd name="T41" fmla="*/ 91 h 295"/>
                  <a:gd name="T42" fmla="*/ 3 w 296"/>
                  <a:gd name="T43" fmla="*/ 117 h 295"/>
                  <a:gd name="T44" fmla="*/ 0 w 296"/>
                  <a:gd name="T45" fmla="*/ 147 h 295"/>
                  <a:gd name="T46" fmla="*/ 0 w 296"/>
                  <a:gd name="T47" fmla="*/ 161 h 295"/>
                  <a:gd name="T48" fmla="*/ 3 w 296"/>
                  <a:gd name="T49" fmla="*/ 176 h 295"/>
                  <a:gd name="T50" fmla="*/ 5 w 296"/>
                  <a:gd name="T51" fmla="*/ 190 h 295"/>
                  <a:gd name="T52" fmla="*/ 11 w 296"/>
                  <a:gd name="T53" fmla="*/ 204 h 295"/>
                  <a:gd name="T54" fmla="*/ 16 w 296"/>
                  <a:gd name="T55" fmla="*/ 216 h 295"/>
                  <a:gd name="T56" fmla="*/ 24 w 296"/>
                  <a:gd name="T57" fmla="*/ 228 h 295"/>
                  <a:gd name="T58" fmla="*/ 33 w 296"/>
                  <a:gd name="T59" fmla="*/ 240 h 295"/>
                  <a:gd name="T60" fmla="*/ 45 w 296"/>
                  <a:gd name="T61" fmla="*/ 252 h 295"/>
                  <a:gd name="T62" fmla="*/ 66 w 296"/>
                  <a:gd name="T63" fmla="*/ 270 h 295"/>
                  <a:gd name="T64" fmla="*/ 91 w 296"/>
                  <a:gd name="T65" fmla="*/ 284 h 295"/>
                  <a:gd name="T66" fmla="*/ 104 w 296"/>
                  <a:gd name="T67" fmla="*/ 289 h 295"/>
                  <a:gd name="T68" fmla="*/ 117 w 296"/>
                  <a:gd name="T69" fmla="*/ 292 h 295"/>
                  <a:gd name="T70" fmla="*/ 132 w 296"/>
                  <a:gd name="T71" fmla="*/ 294 h 295"/>
                  <a:gd name="T72" fmla="*/ 148 w 296"/>
                  <a:gd name="T73" fmla="*/ 295 h 295"/>
                  <a:gd name="T74" fmla="*/ 162 w 296"/>
                  <a:gd name="T75" fmla="*/ 294 h 295"/>
                  <a:gd name="T76" fmla="*/ 177 w 296"/>
                  <a:gd name="T77" fmla="*/ 292 h 295"/>
                  <a:gd name="T78" fmla="*/ 190 w 296"/>
                  <a:gd name="T79" fmla="*/ 289 h 295"/>
                  <a:gd name="T80" fmla="*/ 205 w 296"/>
                  <a:gd name="T81" fmla="*/ 284 h 295"/>
                  <a:gd name="T82" fmla="*/ 216 w 296"/>
                  <a:gd name="T83" fmla="*/ 277 h 295"/>
                  <a:gd name="T84" fmla="*/ 229 w 296"/>
                  <a:gd name="T85" fmla="*/ 270 h 295"/>
                  <a:gd name="T86" fmla="*/ 240 w 296"/>
                  <a:gd name="T87" fmla="*/ 261 h 295"/>
                  <a:gd name="T88" fmla="*/ 253 w 296"/>
                  <a:gd name="T89" fmla="*/ 252 h 295"/>
                  <a:gd name="T90" fmla="*/ 262 w 296"/>
                  <a:gd name="T91" fmla="*/ 240 h 295"/>
                  <a:gd name="T92" fmla="*/ 271 w 296"/>
                  <a:gd name="T93" fmla="*/ 228 h 295"/>
                  <a:gd name="T94" fmla="*/ 278 w 296"/>
                  <a:gd name="T95" fmla="*/ 216 h 295"/>
                  <a:gd name="T96" fmla="*/ 285 w 296"/>
                  <a:gd name="T97" fmla="*/ 204 h 295"/>
                  <a:gd name="T98" fmla="*/ 289 w 296"/>
                  <a:gd name="T99" fmla="*/ 190 h 295"/>
                  <a:gd name="T100" fmla="*/ 293 w 296"/>
                  <a:gd name="T101" fmla="*/ 176 h 295"/>
                  <a:gd name="T102" fmla="*/ 295 w 296"/>
                  <a:gd name="T103" fmla="*/ 161 h 295"/>
                  <a:gd name="T104" fmla="*/ 296 w 296"/>
                  <a:gd name="T105" fmla="*/ 147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295">
                    <a:moveTo>
                      <a:pt x="296" y="147"/>
                    </a:moveTo>
                    <a:lnTo>
                      <a:pt x="295" y="132"/>
                    </a:lnTo>
                    <a:lnTo>
                      <a:pt x="293" y="117"/>
                    </a:lnTo>
                    <a:lnTo>
                      <a:pt x="289" y="103"/>
                    </a:lnTo>
                    <a:lnTo>
                      <a:pt x="285" y="91"/>
                    </a:lnTo>
                    <a:lnTo>
                      <a:pt x="271" y="64"/>
                    </a:lnTo>
                    <a:lnTo>
                      <a:pt x="253" y="43"/>
                    </a:lnTo>
                    <a:lnTo>
                      <a:pt x="240" y="31"/>
                    </a:lnTo>
                    <a:lnTo>
                      <a:pt x="229" y="23"/>
                    </a:lnTo>
                    <a:lnTo>
                      <a:pt x="216" y="15"/>
                    </a:lnTo>
                    <a:lnTo>
                      <a:pt x="205" y="10"/>
                    </a:lnTo>
                    <a:lnTo>
                      <a:pt x="190" y="4"/>
                    </a:lnTo>
                    <a:lnTo>
                      <a:pt x="177" y="2"/>
                    </a:lnTo>
                    <a:lnTo>
                      <a:pt x="162" y="0"/>
                    </a:lnTo>
                    <a:lnTo>
                      <a:pt x="148" y="0"/>
                    </a:lnTo>
                    <a:lnTo>
                      <a:pt x="117" y="2"/>
                    </a:lnTo>
                    <a:lnTo>
                      <a:pt x="91" y="10"/>
                    </a:lnTo>
                    <a:lnTo>
                      <a:pt x="66" y="23"/>
                    </a:lnTo>
                    <a:lnTo>
                      <a:pt x="45" y="43"/>
                    </a:lnTo>
                    <a:lnTo>
                      <a:pt x="24" y="64"/>
                    </a:lnTo>
                    <a:lnTo>
                      <a:pt x="11" y="91"/>
                    </a:lnTo>
                    <a:lnTo>
                      <a:pt x="3" y="117"/>
                    </a:lnTo>
                    <a:lnTo>
                      <a:pt x="0" y="147"/>
                    </a:lnTo>
                    <a:lnTo>
                      <a:pt x="0" y="161"/>
                    </a:lnTo>
                    <a:lnTo>
                      <a:pt x="3" y="176"/>
                    </a:lnTo>
                    <a:lnTo>
                      <a:pt x="5" y="190"/>
                    </a:lnTo>
                    <a:lnTo>
                      <a:pt x="11" y="204"/>
                    </a:lnTo>
                    <a:lnTo>
                      <a:pt x="16" y="216"/>
                    </a:lnTo>
                    <a:lnTo>
                      <a:pt x="24" y="228"/>
                    </a:lnTo>
                    <a:lnTo>
                      <a:pt x="33" y="240"/>
                    </a:lnTo>
                    <a:lnTo>
                      <a:pt x="45" y="252"/>
                    </a:lnTo>
                    <a:lnTo>
                      <a:pt x="66" y="270"/>
                    </a:lnTo>
                    <a:lnTo>
                      <a:pt x="91" y="284"/>
                    </a:lnTo>
                    <a:lnTo>
                      <a:pt x="104" y="289"/>
                    </a:lnTo>
                    <a:lnTo>
                      <a:pt x="117" y="292"/>
                    </a:lnTo>
                    <a:lnTo>
                      <a:pt x="132" y="294"/>
                    </a:lnTo>
                    <a:lnTo>
                      <a:pt x="148" y="295"/>
                    </a:lnTo>
                    <a:lnTo>
                      <a:pt x="162" y="294"/>
                    </a:lnTo>
                    <a:lnTo>
                      <a:pt x="177" y="292"/>
                    </a:lnTo>
                    <a:lnTo>
                      <a:pt x="190" y="289"/>
                    </a:lnTo>
                    <a:lnTo>
                      <a:pt x="205" y="284"/>
                    </a:lnTo>
                    <a:lnTo>
                      <a:pt x="216" y="277"/>
                    </a:lnTo>
                    <a:lnTo>
                      <a:pt x="229" y="270"/>
                    </a:lnTo>
                    <a:lnTo>
                      <a:pt x="240" y="261"/>
                    </a:lnTo>
                    <a:lnTo>
                      <a:pt x="253" y="252"/>
                    </a:lnTo>
                    <a:lnTo>
                      <a:pt x="262" y="240"/>
                    </a:lnTo>
                    <a:lnTo>
                      <a:pt x="271" y="228"/>
                    </a:lnTo>
                    <a:lnTo>
                      <a:pt x="278" y="216"/>
                    </a:lnTo>
                    <a:lnTo>
                      <a:pt x="285" y="204"/>
                    </a:lnTo>
                    <a:lnTo>
                      <a:pt x="289" y="190"/>
                    </a:lnTo>
                    <a:lnTo>
                      <a:pt x="293" y="176"/>
                    </a:lnTo>
                    <a:lnTo>
                      <a:pt x="295" y="161"/>
                    </a:lnTo>
                    <a:lnTo>
                      <a:pt x="296" y="14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503" name="ZoneTexte 502">
              <a:extLst>
                <a:ext uri="{FF2B5EF4-FFF2-40B4-BE49-F238E27FC236}">
                  <a16:creationId xmlns:a16="http://schemas.microsoft.com/office/drawing/2014/main" id="{58AF0FE5-49F0-91C1-4C6F-E5AC125C8C5F}"/>
                </a:ext>
              </a:extLst>
            </p:cNvPr>
            <p:cNvSpPr txBox="1"/>
            <p:nvPr/>
          </p:nvSpPr>
          <p:spPr>
            <a:xfrm>
              <a:off x="7061510" y="5697274"/>
              <a:ext cx="269626" cy="276999"/>
            </a:xfrm>
            <a:prstGeom prst="rect">
              <a:avLst/>
            </a:prstGeom>
            <a:noFill/>
          </p:spPr>
          <p:txBody>
            <a:bodyPr wrap="none" rtlCol="0">
              <a:spAutoFit/>
            </a:bodyPr>
            <a:lstStyle/>
            <a:p>
              <a:pPr algn="ctr"/>
              <a:r>
                <a:rPr lang="fr-FR" sz="1200" dirty="0">
                  <a:latin typeface="Calibri" panose="020F0502020204030204" pitchFamily="34" charset="0"/>
                  <a:ea typeface="Calibri" panose="020F0502020204030204" pitchFamily="34" charset="0"/>
                  <a:cs typeface="Calibri" panose="020F0502020204030204" pitchFamily="34" charset="0"/>
                </a:rPr>
                <a:t>0</a:t>
              </a:r>
            </a:p>
          </p:txBody>
        </p:sp>
        <p:sp>
          <p:nvSpPr>
            <p:cNvPr id="504" name="ZoneTexte 503">
              <a:extLst>
                <a:ext uri="{FF2B5EF4-FFF2-40B4-BE49-F238E27FC236}">
                  <a16:creationId xmlns:a16="http://schemas.microsoft.com/office/drawing/2014/main" id="{A094C26D-5CEC-D015-CE8C-7C83526F721B}"/>
                </a:ext>
              </a:extLst>
            </p:cNvPr>
            <p:cNvSpPr txBox="1"/>
            <p:nvPr/>
          </p:nvSpPr>
          <p:spPr>
            <a:xfrm>
              <a:off x="7421366" y="5697274"/>
              <a:ext cx="269626" cy="276999"/>
            </a:xfrm>
            <a:prstGeom prst="rect">
              <a:avLst/>
            </a:prstGeom>
            <a:noFill/>
          </p:spPr>
          <p:txBody>
            <a:bodyPr wrap="none" rtlCol="0">
              <a:spAutoFit/>
            </a:bodyPr>
            <a:lstStyle/>
            <a:p>
              <a:pPr algn="ctr"/>
              <a:r>
                <a:rPr lang="fr-FR" sz="1200" dirty="0">
                  <a:latin typeface="Calibri" panose="020F0502020204030204" pitchFamily="34" charset="0"/>
                  <a:ea typeface="Calibri" panose="020F0502020204030204" pitchFamily="34" charset="0"/>
                  <a:cs typeface="Calibri" panose="020F0502020204030204" pitchFamily="34" charset="0"/>
                </a:rPr>
                <a:t>6</a:t>
              </a:r>
            </a:p>
          </p:txBody>
        </p:sp>
        <p:sp>
          <p:nvSpPr>
            <p:cNvPr id="505" name="ZoneTexte 504">
              <a:extLst>
                <a:ext uri="{FF2B5EF4-FFF2-40B4-BE49-F238E27FC236}">
                  <a16:creationId xmlns:a16="http://schemas.microsoft.com/office/drawing/2014/main" id="{78DF980B-A737-FB42-E6DD-B0B2D81ABC63}"/>
                </a:ext>
              </a:extLst>
            </p:cNvPr>
            <p:cNvSpPr txBox="1"/>
            <p:nvPr/>
          </p:nvSpPr>
          <p:spPr>
            <a:xfrm>
              <a:off x="7745155" y="5697274"/>
              <a:ext cx="341760" cy="276999"/>
            </a:xfrm>
            <a:prstGeom prst="rect">
              <a:avLst/>
            </a:prstGeom>
            <a:noFill/>
          </p:spPr>
          <p:txBody>
            <a:bodyPr wrap="none" rtlCol="0">
              <a:spAutoFit/>
            </a:bodyPr>
            <a:lstStyle/>
            <a:p>
              <a:pPr algn="ctr"/>
              <a:r>
                <a:rPr lang="fr-FR" sz="1200" dirty="0">
                  <a:latin typeface="Calibri" panose="020F0502020204030204" pitchFamily="34" charset="0"/>
                  <a:ea typeface="Calibri" panose="020F0502020204030204" pitchFamily="34" charset="0"/>
                  <a:cs typeface="Calibri" panose="020F0502020204030204" pitchFamily="34" charset="0"/>
                </a:rPr>
                <a:t>12</a:t>
              </a:r>
            </a:p>
          </p:txBody>
        </p:sp>
        <p:sp>
          <p:nvSpPr>
            <p:cNvPr id="506" name="ZoneTexte 505">
              <a:extLst>
                <a:ext uri="{FF2B5EF4-FFF2-40B4-BE49-F238E27FC236}">
                  <a16:creationId xmlns:a16="http://schemas.microsoft.com/office/drawing/2014/main" id="{21CB38EF-E6F3-738C-B041-5A52F4384CB9}"/>
                </a:ext>
              </a:extLst>
            </p:cNvPr>
            <p:cNvSpPr txBox="1"/>
            <p:nvPr/>
          </p:nvSpPr>
          <p:spPr>
            <a:xfrm>
              <a:off x="8102958" y="5697274"/>
              <a:ext cx="341760" cy="276999"/>
            </a:xfrm>
            <a:prstGeom prst="rect">
              <a:avLst/>
            </a:prstGeom>
            <a:noFill/>
          </p:spPr>
          <p:txBody>
            <a:bodyPr wrap="none" rtlCol="0">
              <a:spAutoFit/>
            </a:bodyPr>
            <a:lstStyle/>
            <a:p>
              <a:pPr algn="ctr"/>
              <a:r>
                <a:rPr lang="fr-FR" sz="1200" dirty="0">
                  <a:latin typeface="Calibri" panose="020F0502020204030204" pitchFamily="34" charset="0"/>
                  <a:ea typeface="Calibri" panose="020F0502020204030204" pitchFamily="34" charset="0"/>
                  <a:cs typeface="Calibri" panose="020F0502020204030204" pitchFamily="34" charset="0"/>
                </a:rPr>
                <a:t>18</a:t>
              </a:r>
            </a:p>
          </p:txBody>
        </p:sp>
        <p:sp>
          <p:nvSpPr>
            <p:cNvPr id="507" name="ZoneTexte 506">
              <a:extLst>
                <a:ext uri="{FF2B5EF4-FFF2-40B4-BE49-F238E27FC236}">
                  <a16:creationId xmlns:a16="http://schemas.microsoft.com/office/drawing/2014/main" id="{97955B81-E3A9-8A46-E42F-874392A33B51}"/>
                </a:ext>
              </a:extLst>
            </p:cNvPr>
            <p:cNvSpPr txBox="1"/>
            <p:nvPr/>
          </p:nvSpPr>
          <p:spPr>
            <a:xfrm>
              <a:off x="8460761" y="5697274"/>
              <a:ext cx="341760" cy="276999"/>
            </a:xfrm>
            <a:prstGeom prst="rect">
              <a:avLst/>
            </a:prstGeom>
            <a:noFill/>
          </p:spPr>
          <p:txBody>
            <a:bodyPr wrap="none" rtlCol="0">
              <a:spAutoFit/>
            </a:bodyPr>
            <a:lstStyle/>
            <a:p>
              <a:pPr algn="ctr"/>
              <a:r>
                <a:rPr lang="fr-FR" sz="1200" dirty="0">
                  <a:latin typeface="Calibri" panose="020F0502020204030204" pitchFamily="34" charset="0"/>
                  <a:ea typeface="Calibri" panose="020F0502020204030204" pitchFamily="34" charset="0"/>
                  <a:cs typeface="Calibri" panose="020F0502020204030204" pitchFamily="34" charset="0"/>
                </a:rPr>
                <a:t>24</a:t>
              </a:r>
            </a:p>
          </p:txBody>
        </p:sp>
        <p:sp>
          <p:nvSpPr>
            <p:cNvPr id="508" name="ZoneTexte 507">
              <a:extLst>
                <a:ext uri="{FF2B5EF4-FFF2-40B4-BE49-F238E27FC236}">
                  <a16:creationId xmlns:a16="http://schemas.microsoft.com/office/drawing/2014/main" id="{8047FFBB-EC36-9B32-9AB2-81859323C352}"/>
                </a:ext>
              </a:extLst>
            </p:cNvPr>
            <p:cNvSpPr txBox="1"/>
            <p:nvPr/>
          </p:nvSpPr>
          <p:spPr>
            <a:xfrm>
              <a:off x="8818564" y="5697274"/>
              <a:ext cx="341760" cy="276999"/>
            </a:xfrm>
            <a:prstGeom prst="rect">
              <a:avLst/>
            </a:prstGeom>
            <a:noFill/>
          </p:spPr>
          <p:txBody>
            <a:bodyPr wrap="none" rtlCol="0">
              <a:spAutoFit/>
            </a:bodyPr>
            <a:lstStyle/>
            <a:p>
              <a:pPr algn="ctr"/>
              <a:r>
                <a:rPr lang="fr-FR" sz="1200" dirty="0">
                  <a:latin typeface="Calibri" panose="020F0502020204030204" pitchFamily="34" charset="0"/>
                  <a:ea typeface="Calibri" panose="020F0502020204030204" pitchFamily="34" charset="0"/>
                  <a:cs typeface="Calibri" panose="020F0502020204030204" pitchFamily="34" charset="0"/>
                </a:rPr>
                <a:t>30</a:t>
              </a:r>
            </a:p>
          </p:txBody>
        </p:sp>
        <p:sp>
          <p:nvSpPr>
            <p:cNvPr id="509" name="ZoneTexte 508">
              <a:extLst>
                <a:ext uri="{FF2B5EF4-FFF2-40B4-BE49-F238E27FC236}">
                  <a16:creationId xmlns:a16="http://schemas.microsoft.com/office/drawing/2014/main" id="{45954AFA-62BE-3947-89C6-03034F223A3E}"/>
                </a:ext>
              </a:extLst>
            </p:cNvPr>
            <p:cNvSpPr txBox="1"/>
            <p:nvPr/>
          </p:nvSpPr>
          <p:spPr>
            <a:xfrm>
              <a:off x="9176367" y="5697274"/>
              <a:ext cx="341760" cy="276999"/>
            </a:xfrm>
            <a:prstGeom prst="rect">
              <a:avLst/>
            </a:prstGeom>
            <a:noFill/>
          </p:spPr>
          <p:txBody>
            <a:bodyPr wrap="none" rtlCol="0">
              <a:spAutoFit/>
            </a:bodyPr>
            <a:lstStyle/>
            <a:p>
              <a:pPr algn="ctr"/>
              <a:r>
                <a:rPr lang="fr-FR" sz="1200" dirty="0">
                  <a:latin typeface="Calibri" panose="020F0502020204030204" pitchFamily="34" charset="0"/>
                  <a:ea typeface="Calibri" panose="020F0502020204030204" pitchFamily="34" charset="0"/>
                  <a:cs typeface="Calibri" panose="020F0502020204030204" pitchFamily="34" charset="0"/>
                </a:rPr>
                <a:t>36</a:t>
              </a:r>
            </a:p>
          </p:txBody>
        </p:sp>
        <p:sp>
          <p:nvSpPr>
            <p:cNvPr id="510" name="ZoneTexte 509">
              <a:extLst>
                <a:ext uri="{FF2B5EF4-FFF2-40B4-BE49-F238E27FC236}">
                  <a16:creationId xmlns:a16="http://schemas.microsoft.com/office/drawing/2014/main" id="{8A3B45FC-8385-F3EA-CB86-DD8C30BF508B}"/>
                </a:ext>
              </a:extLst>
            </p:cNvPr>
            <p:cNvSpPr txBox="1"/>
            <p:nvPr/>
          </p:nvSpPr>
          <p:spPr>
            <a:xfrm>
              <a:off x="9534170" y="5697274"/>
              <a:ext cx="341760" cy="276999"/>
            </a:xfrm>
            <a:prstGeom prst="rect">
              <a:avLst/>
            </a:prstGeom>
            <a:noFill/>
          </p:spPr>
          <p:txBody>
            <a:bodyPr wrap="none" rtlCol="0">
              <a:spAutoFit/>
            </a:bodyPr>
            <a:lstStyle/>
            <a:p>
              <a:pPr algn="ctr"/>
              <a:r>
                <a:rPr lang="fr-FR" sz="1200" dirty="0">
                  <a:latin typeface="Calibri" panose="020F0502020204030204" pitchFamily="34" charset="0"/>
                  <a:ea typeface="Calibri" panose="020F0502020204030204" pitchFamily="34" charset="0"/>
                  <a:cs typeface="Calibri" panose="020F0502020204030204" pitchFamily="34" charset="0"/>
                </a:rPr>
                <a:t>42</a:t>
              </a:r>
            </a:p>
          </p:txBody>
        </p:sp>
        <p:sp>
          <p:nvSpPr>
            <p:cNvPr id="511" name="ZoneTexte 510">
              <a:extLst>
                <a:ext uri="{FF2B5EF4-FFF2-40B4-BE49-F238E27FC236}">
                  <a16:creationId xmlns:a16="http://schemas.microsoft.com/office/drawing/2014/main" id="{46E4437B-F58B-EBF1-511D-F696B2E7BAAB}"/>
                </a:ext>
              </a:extLst>
            </p:cNvPr>
            <p:cNvSpPr txBox="1"/>
            <p:nvPr/>
          </p:nvSpPr>
          <p:spPr>
            <a:xfrm>
              <a:off x="9891973" y="5697274"/>
              <a:ext cx="341760" cy="276999"/>
            </a:xfrm>
            <a:prstGeom prst="rect">
              <a:avLst/>
            </a:prstGeom>
            <a:noFill/>
          </p:spPr>
          <p:txBody>
            <a:bodyPr wrap="none" rtlCol="0">
              <a:spAutoFit/>
            </a:bodyPr>
            <a:lstStyle/>
            <a:p>
              <a:pPr algn="ctr"/>
              <a:r>
                <a:rPr lang="fr-FR" sz="1200" dirty="0">
                  <a:latin typeface="Calibri" panose="020F0502020204030204" pitchFamily="34" charset="0"/>
                  <a:ea typeface="Calibri" panose="020F0502020204030204" pitchFamily="34" charset="0"/>
                  <a:cs typeface="Calibri" panose="020F0502020204030204" pitchFamily="34" charset="0"/>
                </a:rPr>
                <a:t>48</a:t>
              </a:r>
            </a:p>
          </p:txBody>
        </p:sp>
        <p:sp>
          <p:nvSpPr>
            <p:cNvPr id="512" name="ZoneTexte 511">
              <a:extLst>
                <a:ext uri="{FF2B5EF4-FFF2-40B4-BE49-F238E27FC236}">
                  <a16:creationId xmlns:a16="http://schemas.microsoft.com/office/drawing/2014/main" id="{33460C40-B45C-EBF9-BEAF-BA205D492317}"/>
                </a:ext>
              </a:extLst>
            </p:cNvPr>
            <p:cNvSpPr txBox="1"/>
            <p:nvPr/>
          </p:nvSpPr>
          <p:spPr>
            <a:xfrm>
              <a:off x="10249776" y="5697274"/>
              <a:ext cx="341760" cy="276999"/>
            </a:xfrm>
            <a:prstGeom prst="rect">
              <a:avLst/>
            </a:prstGeom>
            <a:noFill/>
          </p:spPr>
          <p:txBody>
            <a:bodyPr wrap="none" rtlCol="0">
              <a:spAutoFit/>
            </a:bodyPr>
            <a:lstStyle/>
            <a:p>
              <a:pPr algn="ctr"/>
              <a:r>
                <a:rPr lang="fr-FR" sz="1200" dirty="0">
                  <a:latin typeface="Calibri" panose="020F0502020204030204" pitchFamily="34" charset="0"/>
                  <a:ea typeface="Calibri" panose="020F0502020204030204" pitchFamily="34" charset="0"/>
                  <a:cs typeface="Calibri" panose="020F0502020204030204" pitchFamily="34" charset="0"/>
                </a:rPr>
                <a:t>54</a:t>
              </a:r>
            </a:p>
          </p:txBody>
        </p:sp>
        <p:sp>
          <p:nvSpPr>
            <p:cNvPr id="513" name="ZoneTexte 512">
              <a:extLst>
                <a:ext uri="{FF2B5EF4-FFF2-40B4-BE49-F238E27FC236}">
                  <a16:creationId xmlns:a16="http://schemas.microsoft.com/office/drawing/2014/main" id="{37708AEC-21C4-0EEB-7C97-4C3E7FB11AFB}"/>
                </a:ext>
              </a:extLst>
            </p:cNvPr>
            <p:cNvSpPr txBox="1"/>
            <p:nvPr/>
          </p:nvSpPr>
          <p:spPr>
            <a:xfrm>
              <a:off x="10607579" y="5697274"/>
              <a:ext cx="341760" cy="276999"/>
            </a:xfrm>
            <a:prstGeom prst="rect">
              <a:avLst/>
            </a:prstGeom>
            <a:noFill/>
          </p:spPr>
          <p:txBody>
            <a:bodyPr wrap="none" rtlCol="0">
              <a:spAutoFit/>
            </a:bodyPr>
            <a:lstStyle/>
            <a:p>
              <a:pPr algn="ctr"/>
              <a:r>
                <a:rPr lang="fr-FR" sz="1200" dirty="0">
                  <a:latin typeface="Calibri" panose="020F0502020204030204" pitchFamily="34" charset="0"/>
                  <a:ea typeface="Calibri" panose="020F0502020204030204" pitchFamily="34" charset="0"/>
                  <a:cs typeface="Calibri" panose="020F0502020204030204" pitchFamily="34" charset="0"/>
                </a:rPr>
                <a:t>60</a:t>
              </a:r>
            </a:p>
          </p:txBody>
        </p:sp>
        <p:sp>
          <p:nvSpPr>
            <p:cNvPr id="514" name="ZoneTexte 513">
              <a:extLst>
                <a:ext uri="{FF2B5EF4-FFF2-40B4-BE49-F238E27FC236}">
                  <a16:creationId xmlns:a16="http://schemas.microsoft.com/office/drawing/2014/main" id="{4CC9D81A-83FF-5079-BFF6-237E08044C6E}"/>
                </a:ext>
              </a:extLst>
            </p:cNvPr>
            <p:cNvSpPr txBox="1"/>
            <p:nvPr/>
          </p:nvSpPr>
          <p:spPr>
            <a:xfrm>
              <a:off x="10965382" y="5697274"/>
              <a:ext cx="341760" cy="276999"/>
            </a:xfrm>
            <a:prstGeom prst="rect">
              <a:avLst/>
            </a:prstGeom>
            <a:noFill/>
          </p:spPr>
          <p:txBody>
            <a:bodyPr wrap="none" rtlCol="0">
              <a:spAutoFit/>
            </a:bodyPr>
            <a:lstStyle/>
            <a:p>
              <a:pPr algn="ctr"/>
              <a:r>
                <a:rPr lang="fr-FR" sz="1200" dirty="0">
                  <a:latin typeface="Calibri" panose="020F0502020204030204" pitchFamily="34" charset="0"/>
                  <a:ea typeface="Calibri" panose="020F0502020204030204" pitchFamily="34" charset="0"/>
                  <a:cs typeface="Calibri" panose="020F0502020204030204" pitchFamily="34" charset="0"/>
                </a:rPr>
                <a:t>66</a:t>
              </a:r>
            </a:p>
          </p:txBody>
        </p:sp>
        <p:sp>
          <p:nvSpPr>
            <p:cNvPr id="515" name="ZoneTexte 514">
              <a:extLst>
                <a:ext uri="{FF2B5EF4-FFF2-40B4-BE49-F238E27FC236}">
                  <a16:creationId xmlns:a16="http://schemas.microsoft.com/office/drawing/2014/main" id="{8F6C7250-5026-9F8A-5AEE-3D70B56A570C}"/>
                </a:ext>
              </a:extLst>
            </p:cNvPr>
            <p:cNvSpPr txBox="1"/>
            <p:nvPr/>
          </p:nvSpPr>
          <p:spPr>
            <a:xfrm>
              <a:off x="8672242" y="5981658"/>
              <a:ext cx="1174040" cy="307777"/>
            </a:xfrm>
            <a:prstGeom prst="rect">
              <a:avLst/>
            </a:prstGeom>
            <a:noFill/>
          </p:spPr>
          <p:txBody>
            <a:bodyPr wrap="none" rtlCol="0">
              <a:spAutoFit/>
            </a:bodyPr>
            <a:lstStyle/>
            <a:p>
              <a:pPr algn="ctr"/>
              <a:r>
                <a:rPr lang="en-US" sz="1400" b="1" dirty="0">
                  <a:latin typeface="Calibri" panose="020F0502020204030204" pitchFamily="34" charset="0"/>
                  <a:ea typeface="Calibri" panose="020F0502020204030204" pitchFamily="34" charset="0"/>
                  <a:cs typeface="Calibri" panose="020F0502020204030204" pitchFamily="34" charset="0"/>
                </a:rPr>
                <a:t>Time (weeks)</a:t>
              </a:r>
            </a:p>
          </p:txBody>
        </p:sp>
        <p:sp>
          <p:nvSpPr>
            <p:cNvPr id="516" name="ZoneTexte 515">
              <a:extLst>
                <a:ext uri="{FF2B5EF4-FFF2-40B4-BE49-F238E27FC236}">
                  <a16:creationId xmlns:a16="http://schemas.microsoft.com/office/drawing/2014/main" id="{3CA0B49F-2E75-F532-A6B4-5B70257CAED3}"/>
                </a:ext>
              </a:extLst>
            </p:cNvPr>
            <p:cNvSpPr txBox="1"/>
            <p:nvPr/>
          </p:nvSpPr>
          <p:spPr>
            <a:xfrm>
              <a:off x="11323189" y="5697274"/>
              <a:ext cx="341760" cy="276999"/>
            </a:xfrm>
            <a:prstGeom prst="rect">
              <a:avLst/>
            </a:prstGeom>
            <a:noFill/>
          </p:spPr>
          <p:txBody>
            <a:bodyPr wrap="none" rtlCol="0">
              <a:spAutoFit/>
            </a:bodyPr>
            <a:lstStyle/>
            <a:p>
              <a:pPr algn="ctr"/>
              <a:r>
                <a:rPr lang="fr-FR" sz="1200" dirty="0">
                  <a:latin typeface="Calibri" panose="020F0502020204030204" pitchFamily="34" charset="0"/>
                  <a:ea typeface="Calibri" panose="020F0502020204030204" pitchFamily="34" charset="0"/>
                  <a:cs typeface="Calibri" panose="020F0502020204030204" pitchFamily="34" charset="0"/>
                </a:rPr>
                <a:t>72</a:t>
              </a:r>
            </a:p>
          </p:txBody>
        </p:sp>
        <p:sp>
          <p:nvSpPr>
            <p:cNvPr id="517" name="ZoneTexte 516">
              <a:extLst>
                <a:ext uri="{FF2B5EF4-FFF2-40B4-BE49-F238E27FC236}">
                  <a16:creationId xmlns:a16="http://schemas.microsoft.com/office/drawing/2014/main" id="{7163014D-9E62-B777-C141-0ED86EDDE9D8}"/>
                </a:ext>
              </a:extLst>
            </p:cNvPr>
            <p:cNvSpPr txBox="1"/>
            <p:nvPr/>
          </p:nvSpPr>
          <p:spPr>
            <a:xfrm>
              <a:off x="6643792" y="5475200"/>
              <a:ext cx="458780" cy="276999"/>
            </a:xfrm>
            <a:prstGeom prst="rect">
              <a:avLst/>
            </a:prstGeom>
            <a:noFill/>
          </p:spPr>
          <p:txBody>
            <a:bodyPr wrap="none" rtlCol="0">
              <a:spAutoFit/>
            </a:bodyPr>
            <a:lstStyle/>
            <a:p>
              <a:pPr algn="r"/>
              <a:r>
                <a:rPr lang="fr-FR" sz="1200" dirty="0">
                  <a:latin typeface="Calibri" panose="020F0502020204030204" pitchFamily="34" charset="0"/>
                  <a:ea typeface="Calibri" panose="020F0502020204030204" pitchFamily="34" charset="0"/>
                  <a:cs typeface="Calibri" panose="020F0502020204030204" pitchFamily="34" charset="0"/>
                </a:rPr>
                <a:t>0,01</a:t>
              </a:r>
            </a:p>
          </p:txBody>
        </p:sp>
        <p:sp>
          <p:nvSpPr>
            <p:cNvPr id="518" name="ZoneTexte 517">
              <a:extLst>
                <a:ext uri="{FF2B5EF4-FFF2-40B4-BE49-F238E27FC236}">
                  <a16:creationId xmlns:a16="http://schemas.microsoft.com/office/drawing/2014/main" id="{983CB93E-606C-1FEA-92C7-40B559CCF8D3}"/>
                </a:ext>
              </a:extLst>
            </p:cNvPr>
            <p:cNvSpPr txBox="1"/>
            <p:nvPr/>
          </p:nvSpPr>
          <p:spPr>
            <a:xfrm>
              <a:off x="6722340" y="4965565"/>
              <a:ext cx="380232" cy="276999"/>
            </a:xfrm>
            <a:prstGeom prst="rect">
              <a:avLst/>
            </a:prstGeom>
            <a:noFill/>
          </p:spPr>
          <p:txBody>
            <a:bodyPr wrap="none" rtlCol="0">
              <a:spAutoFit/>
            </a:bodyPr>
            <a:lstStyle/>
            <a:p>
              <a:pPr algn="r"/>
              <a:r>
                <a:rPr lang="fr-FR" sz="1200" dirty="0">
                  <a:latin typeface="Calibri" panose="020F0502020204030204" pitchFamily="34" charset="0"/>
                  <a:ea typeface="Calibri" panose="020F0502020204030204" pitchFamily="34" charset="0"/>
                  <a:cs typeface="Calibri" panose="020F0502020204030204" pitchFamily="34" charset="0"/>
                </a:rPr>
                <a:t>0,1</a:t>
              </a:r>
            </a:p>
          </p:txBody>
        </p:sp>
        <p:sp>
          <p:nvSpPr>
            <p:cNvPr id="519" name="ZoneTexte 518">
              <a:extLst>
                <a:ext uri="{FF2B5EF4-FFF2-40B4-BE49-F238E27FC236}">
                  <a16:creationId xmlns:a16="http://schemas.microsoft.com/office/drawing/2014/main" id="{7BEBA154-D3FD-A007-D737-A89104F4FC17}"/>
                </a:ext>
              </a:extLst>
            </p:cNvPr>
            <p:cNvSpPr txBox="1"/>
            <p:nvPr/>
          </p:nvSpPr>
          <p:spPr>
            <a:xfrm>
              <a:off x="6839358" y="4455930"/>
              <a:ext cx="263214" cy="276999"/>
            </a:xfrm>
            <a:prstGeom prst="rect">
              <a:avLst/>
            </a:prstGeom>
            <a:noFill/>
          </p:spPr>
          <p:txBody>
            <a:bodyPr wrap="none" rtlCol="0">
              <a:spAutoFit/>
            </a:bodyPr>
            <a:lstStyle/>
            <a:p>
              <a:pPr algn="r"/>
              <a:r>
                <a:rPr lang="fr-FR" sz="1200" dirty="0">
                  <a:latin typeface="Calibri" panose="020F0502020204030204" pitchFamily="34" charset="0"/>
                  <a:ea typeface="Calibri" panose="020F0502020204030204" pitchFamily="34" charset="0"/>
                  <a:cs typeface="Calibri" panose="020F0502020204030204" pitchFamily="34" charset="0"/>
                </a:rPr>
                <a:t>1</a:t>
              </a:r>
            </a:p>
          </p:txBody>
        </p:sp>
        <p:sp>
          <p:nvSpPr>
            <p:cNvPr id="520" name="ZoneTexte 519">
              <a:extLst>
                <a:ext uri="{FF2B5EF4-FFF2-40B4-BE49-F238E27FC236}">
                  <a16:creationId xmlns:a16="http://schemas.microsoft.com/office/drawing/2014/main" id="{93456B89-6FC3-D31C-6232-24B158F26499}"/>
                </a:ext>
              </a:extLst>
            </p:cNvPr>
            <p:cNvSpPr txBox="1"/>
            <p:nvPr/>
          </p:nvSpPr>
          <p:spPr>
            <a:xfrm>
              <a:off x="6760812" y="3946295"/>
              <a:ext cx="341760" cy="276999"/>
            </a:xfrm>
            <a:prstGeom prst="rect">
              <a:avLst/>
            </a:prstGeom>
            <a:noFill/>
          </p:spPr>
          <p:txBody>
            <a:bodyPr wrap="none" rtlCol="0">
              <a:spAutoFit/>
            </a:bodyPr>
            <a:lstStyle/>
            <a:p>
              <a:pPr algn="r"/>
              <a:r>
                <a:rPr lang="fr-FR" sz="1200" dirty="0">
                  <a:latin typeface="Calibri" panose="020F0502020204030204" pitchFamily="34" charset="0"/>
                  <a:ea typeface="Calibri" panose="020F0502020204030204" pitchFamily="34" charset="0"/>
                  <a:cs typeface="Calibri" panose="020F0502020204030204" pitchFamily="34" charset="0"/>
                </a:rPr>
                <a:t>10</a:t>
              </a:r>
            </a:p>
          </p:txBody>
        </p:sp>
        <p:sp>
          <p:nvSpPr>
            <p:cNvPr id="521" name="ZoneTexte 520">
              <a:extLst>
                <a:ext uri="{FF2B5EF4-FFF2-40B4-BE49-F238E27FC236}">
                  <a16:creationId xmlns:a16="http://schemas.microsoft.com/office/drawing/2014/main" id="{836043D5-C3B5-0482-884F-5D0DF78D9706}"/>
                </a:ext>
              </a:extLst>
            </p:cNvPr>
            <p:cNvSpPr txBox="1"/>
            <p:nvPr/>
          </p:nvSpPr>
          <p:spPr>
            <a:xfrm>
              <a:off x="6682264" y="3436660"/>
              <a:ext cx="420308" cy="276999"/>
            </a:xfrm>
            <a:prstGeom prst="rect">
              <a:avLst/>
            </a:prstGeom>
            <a:noFill/>
          </p:spPr>
          <p:txBody>
            <a:bodyPr wrap="none" rtlCol="0">
              <a:spAutoFit/>
            </a:bodyPr>
            <a:lstStyle/>
            <a:p>
              <a:pPr algn="r"/>
              <a:r>
                <a:rPr lang="fr-FR" sz="1200" dirty="0">
                  <a:latin typeface="Calibri" panose="020F0502020204030204" pitchFamily="34" charset="0"/>
                  <a:ea typeface="Calibri" panose="020F0502020204030204" pitchFamily="34" charset="0"/>
                  <a:cs typeface="Calibri" panose="020F0502020204030204" pitchFamily="34" charset="0"/>
                </a:rPr>
                <a:t>100</a:t>
              </a:r>
            </a:p>
          </p:txBody>
        </p:sp>
        <p:sp>
          <p:nvSpPr>
            <p:cNvPr id="522" name="ZoneTexte 521">
              <a:extLst>
                <a:ext uri="{FF2B5EF4-FFF2-40B4-BE49-F238E27FC236}">
                  <a16:creationId xmlns:a16="http://schemas.microsoft.com/office/drawing/2014/main" id="{734261F8-6E98-A97F-E4F0-211DE11202C8}"/>
                </a:ext>
              </a:extLst>
            </p:cNvPr>
            <p:cNvSpPr txBox="1"/>
            <p:nvPr/>
          </p:nvSpPr>
          <p:spPr>
            <a:xfrm>
              <a:off x="6603716" y="2927025"/>
              <a:ext cx="498856" cy="276999"/>
            </a:xfrm>
            <a:prstGeom prst="rect">
              <a:avLst/>
            </a:prstGeom>
            <a:noFill/>
          </p:spPr>
          <p:txBody>
            <a:bodyPr wrap="none" rtlCol="0">
              <a:spAutoFit/>
            </a:bodyPr>
            <a:lstStyle/>
            <a:p>
              <a:pPr algn="r"/>
              <a:r>
                <a:rPr lang="fr-FR" sz="1200" dirty="0">
                  <a:latin typeface="Calibri" panose="020F0502020204030204" pitchFamily="34" charset="0"/>
                  <a:ea typeface="Calibri" panose="020F0502020204030204" pitchFamily="34" charset="0"/>
                  <a:cs typeface="Calibri" panose="020F0502020204030204" pitchFamily="34" charset="0"/>
                </a:rPr>
                <a:t>1000</a:t>
              </a:r>
            </a:p>
          </p:txBody>
        </p:sp>
        <p:sp>
          <p:nvSpPr>
            <p:cNvPr id="524" name="Freeform 33">
              <a:extLst>
                <a:ext uri="{FF2B5EF4-FFF2-40B4-BE49-F238E27FC236}">
                  <a16:creationId xmlns:a16="http://schemas.microsoft.com/office/drawing/2014/main" id="{C5A34D08-F266-E7C9-778A-5362B691113C}"/>
                </a:ext>
              </a:extLst>
            </p:cNvPr>
            <p:cNvSpPr>
              <a:spLocks/>
            </p:cNvSpPr>
            <p:nvPr/>
          </p:nvSpPr>
          <p:spPr bwMode="auto">
            <a:xfrm>
              <a:off x="10788290" y="3032735"/>
              <a:ext cx="107950" cy="107950"/>
            </a:xfrm>
            <a:custGeom>
              <a:avLst/>
              <a:gdLst>
                <a:gd name="T0" fmla="*/ 50 w 341"/>
                <a:gd name="T1" fmla="*/ 50 h 342"/>
                <a:gd name="T2" fmla="*/ 27 w 341"/>
                <a:gd name="T3" fmla="*/ 77 h 342"/>
                <a:gd name="T4" fmla="*/ 13 w 341"/>
                <a:gd name="T5" fmla="*/ 105 h 342"/>
                <a:gd name="T6" fmla="*/ 2 w 341"/>
                <a:gd name="T7" fmla="*/ 136 h 342"/>
                <a:gd name="T8" fmla="*/ 0 w 341"/>
                <a:gd name="T9" fmla="*/ 171 h 342"/>
                <a:gd name="T10" fmla="*/ 0 w 341"/>
                <a:gd name="T11" fmla="*/ 187 h 342"/>
                <a:gd name="T12" fmla="*/ 2 w 341"/>
                <a:gd name="T13" fmla="*/ 204 h 342"/>
                <a:gd name="T14" fmla="*/ 6 w 341"/>
                <a:gd name="T15" fmla="*/ 220 h 342"/>
                <a:gd name="T16" fmla="*/ 13 w 341"/>
                <a:gd name="T17" fmla="*/ 236 h 342"/>
                <a:gd name="T18" fmla="*/ 18 w 341"/>
                <a:gd name="T19" fmla="*/ 250 h 342"/>
                <a:gd name="T20" fmla="*/ 27 w 341"/>
                <a:gd name="T21" fmla="*/ 264 h 342"/>
                <a:gd name="T22" fmla="*/ 38 w 341"/>
                <a:gd name="T23" fmla="*/ 278 h 342"/>
                <a:gd name="T24" fmla="*/ 50 w 341"/>
                <a:gd name="T25" fmla="*/ 292 h 342"/>
                <a:gd name="T26" fmla="*/ 63 w 341"/>
                <a:gd name="T27" fmla="*/ 303 h 342"/>
                <a:gd name="T28" fmla="*/ 76 w 341"/>
                <a:gd name="T29" fmla="*/ 313 h 342"/>
                <a:gd name="T30" fmla="*/ 105 w 341"/>
                <a:gd name="T31" fmla="*/ 329 h 342"/>
                <a:gd name="T32" fmla="*/ 135 w 341"/>
                <a:gd name="T33" fmla="*/ 338 h 342"/>
                <a:gd name="T34" fmla="*/ 152 w 341"/>
                <a:gd name="T35" fmla="*/ 341 h 342"/>
                <a:gd name="T36" fmla="*/ 171 w 341"/>
                <a:gd name="T37" fmla="*/ 342 h 342"/>
                <a:gd name="T38" fmla="*/ 187 w 341"/>
                <a:gd name="T39" fmla="*/ 341 h 342"/>
                <a:gd name="T40" fmla="*/ 204 w 341"/>
                <a:gd name="T41" fmla="*/ 338 h 342"/>
                <a:gd name="T42" fmla="*/ 220 w 341"/>
                <a:gd name="T43" fmla="*/ 334 h 342"/>
                <a:gd name="T44" fmla="*/ 235 w 341"/>
                <a:gd name="T45" fmla="*/ 329 h 342"/>
                <a:gd name="T46" fmla="*/ 249 w 341"/>
                <a:gd name="T47" fmla="*/ 321 h 342"/>
                <a:gd name="T48" fmla="*/ 256 w 341"/>
                <a:gd name="T49" fmla="*/ 317 h 342"/>
                <a:gd name="T50" fmla="*/ 259 w 341"/>
                <a:gd name="T51" fmla="*/ 314 h 342"/>
                <a:gd name="T52" fmla="*/ 264 w 341"/>
                <a:gd name="T53" fmla="*/ 313 h 342"/>
                <a:gd name="T54" fmla="*/ 278 w 341"/>
                <a:gd name="T55" fmla="*/ 303 h 342"/>
                <a:gd name="T56" fmla="*/ 291 w 341"/>
                <a:gd name="T57" fmla="*/ 292 h 342"/>
                <a:gd name="T58" fmla="*/ 303 w 341"/>
                <a:gd name="T59" fmla="*/ 278 h 342"/>
                <a:gd name="T60" fmla="*/ 313 w 341"/>
                <a:gd name="T61" fmla="*/ 264 h 342"/>
                <a:gd name="T62" fmla="*/ 314 w 341"/>
                <a:gd name="T63" fmla="*/ 260 h 342"/>
                <a:gd name="T64" fmla="*/ 316 w 341"/>
                <a:gd name="T65" fmla="*/ 256 h 342"/>
                <a:gd name="T66" fmla="*/ 321 w 341"/>
                <a:gd name="T67" fmla="*/ 250 h 342"/>
                <a:gd name="T68" fmla="*/ 329 w 341"/>
                <a:gd name="T69" fmla="*/ 236 h 342"/>
                <a:gd name="T70" fmla="*/ 333 w 341"/>
                <a:gd name="T71" fmla="*/ 220 h 342"/>
                <a:gd name="T72" fmla="*/ 338 w 341"/>
                <a:gd name="T73" fmla="*/ 204 h 342"/>
                <a:gd name="T74" fmla="*/ 340 w 341"/>
                <a:gd name="T75" fmla="*/ 187 h 342"/>
                <a:gd name="T76" fmla="*/ 341 w 341"/>
                <a:gd name="T77" fmla="*/ 171 h 342"/>
                <a:gd name="T78" fmla="*/ 340 w 341"/>
                <a:gd name="T79" fmla="*/ 153 h 342"/>
                <a:gd name="T80" fmla="*/ 338 w 341"/>
                <a:gd name="T81" fmla="*/ 136 h 342"/>
                <a:gd name="T82" fmla="*/ 329 w 341"/>
                <a:gd name="T83" fmla="*/ 105 h 342"/>
                <a:gd name="T84" fmla="*/ 313 w 341"/>
                <a:gd name="T85" fmla="*/ 77 h 342"/>
                <a:gd name="T86" fmla="*/ 303 w 341"/>
                <a:gd name="T87" fmla="*/ 63 h 342"/>
                <a:gd name="T88" fmla="*/ 291 w 341"/>
                <a:gd name="T89" fmla="*/ 50 h 342"/>
                <a:gd name="T90" fmla="*/ 278 w 341"/>
                <a:gd name="T91" fmla="*/ 38 h 342"/>
                <a:gd name="T92" fmla="*/ 264 w 341"/>
                <a:gd name="T93" fmla="*/ 28 h 342"/>
                <a:gd name="T94" fmla="*/ 249 w 341"/>
                <a:gd name="T95" fmla="*/ 19 h 342"/>
                <a:gd name="T96" fmla="*/ 235 w 341"/>
                <a:gd name="T97" fmla="*/ 13 h 342"/>
                <a:gd name="T98" fmla="*/ 220 w 341"/>
                <a:gd name="T99" fmla="*/ 6 h 342"/>
                <a:gd name="T100" fmla="*/ 204 w 341"/>
                <a:gd name="T101" fmla="*/ 3 h 342"/>
                <a:gd name="T102" fmla="*/ 187 w 341"/>
                <a:gd name="T103" fmla="*/ 0 h 342"/>
                <a:gd name="T104" fmla="*/ 171 w 341"/>
                <a:gd name="T105" fmla="*/ 0 h 342"/>
                <a:gd name="T106" fmla="*/ 135 w 341"/>
                <a:gd name="T107" fmla="*/ 3 h 342"/>
                <a:gd name="T108" fmla="*/ 105 w 341"/>
                <a:gd name="T109" fmla="*/ 13 h 342"/>
                <a:gd name="T110" fmla="*/ 76 w 341"/>
                <a:gd name="T111" fmla="*/ 28 h 342"/>
                <a:gd name="T112" fmla="*/ 50 w 341"/>
                <a:gd name="T113" fmla="*/ 5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1" h="342">
                  <a:moveTo>
                    <a:pt x="50" y="50"/>
                  </a:moveTo>
                  <a:lnTo>
                    <a:pt x="27" y="77"/>
                  </a:lnTo>
                  <a:lnTo>
                    <a:pt x="13" y="105"/>
                  </a:lnTo>
                  <a:lnTo>
                    <a:pt x="2" y="136"/>
                  </a:lnTo>
                  <a:lnTo>
                    <a:pt x="0" y="171"/>
                  </a:lnTo>
                  <a:lnTo>
                    <a:pt x="0" y="187"/>
                  </a:lnTo>
                  <a:lnTo>
                    <a:pt x="2" y="204"/>
                  </a:lnTo>
                  <a:lnTo>
                    <a:pt x="6" y="220"/>
                  </a:lnTo>
                  <a:lnTo>
                    <a:pt x="13" y="236"/>
                  </a:lnTo>
                  <a:lnTo>
                    <a:pt x="18" y="250"/>
                  </a:lnTo>
                  <a:lnTo>
                    <a:pt x="27" y="264"/>
                  </a:lnTo>
                  <a:lnTo>
                    <a:pt x="38" y="278"/>
                  </a:lnTo>
                  <a:lnTo>
                    <a:pt x="50" y="292"/>
                  </a:lnTo>
                  <a:lnTo>
                    <a:pt x="63" y="303"/>
                  </a:lnTo>
                  <a:lnTo>
                    <a:pt x="76" y="313"/>
                  </a:lnTo>
                  <a:lnTo>
                    <a:pt x="105" y="329"/>
                  </a:lnTo>
                  <a:lnTo>
                    <a:pt x="135" y="338"/>
                  </a:lnTo>
                  <a:lnTo>
                    <a:pt x="152" y="341"/>
                  </a:lnTo>
                  <a:lnTo>
                    <a:pt x="171" y="342"/>
                  </a:lnTo>
                  <a:lnTo>
                    <a:pt x="187" y="341"/>
                  </a:lnTo>
                  <a:lnTo>
                    <a:pt x="204" y="338"/>
                  </a:lnTo>
                  <a:lnTo>
                    <a:pt x="220" y="334"/>
                  </a:lnTo>
                  <a:lnTo>
                    <a:pt x="235" y="329"/>
                  </a:lnTo>
                  <a:lnTo>
                    <a:pt x="249" y="321"/>
                  </a:lnTo>
                  <a:lnTo>
                    <a:pt x="256" y="317"/>
                  </a:lnTo>
                  <a:lnTo>
                    <a:pt x="259" y="314"/>
                  </a:lnTo>
                  <a:lnTo>
                    <a:pt x="264" y="313"/>
                  </a:lnTo>
                  <a:lnTo>
                    <a:pt x="278" y="303"/>
                  </a:lnTo>
                  <a:lnTo>
                    <a:pt x="291" y="292"/>
                  </a:lnTo>
                  <a:lnTo>
                    <a:pt x="303" y="278"/>
                  </a:lnTo>
                  <a:lnTo>
                    <a:pt x="313" y="264"/>
                  </a:lnTo>
                  <a:lnTo>
                    <a:pt x="314" y="260"/>
                  </a:lnTo>
                  <a:lnTo>
                    <a:pt x="316" y="256"/>
                  </a:lnTo>
                  <a:lnTo>
                    <a:pt x="321" y="250"/>
                  </a:lnTo>
                  <a:lnTo>
                    <a:pt x="329" y="236"/>
                  </a:lnTo>
                  <a:lnTo>
                    <a:pt x="333" y="220"/>
                  </a:lnTo>
                  <a:lnTo>
                    <a:pt x="338" y="204"/>
                  </a:lnTo>
                  <a:lnTo>
                    <a:pt x="340" y="187"/>
                  </a:lnTo>
                  <a:lnTo>
                    <a:pt x="341" y="171"/>
                  </a:lnTo>
                  <a:lnTo>
                    <a:pt x="340" y="153"/>
                  </a:lnTo>
                  <a:lnTo>
                    <a:pt x="338" y="136"/>
                  </a:lnTo>
                  <a:lnTo>
                    <a:pt x="329" y="105"/>
                  </a:lnTo>
                  <a:lnTo>
                    <a:pt x="313" y="77"/>
                  </a:lnTo>
                  <a:lnTo>
                    <a:pt x="303" y="63"/>
                  </a:lnTo>
                  <a:lnTo>
                    <a:pt x="291" y="50"/>
                  </a:lnTo>
                  <a:lnTo>
                    <a:pt x="278" y="38"/>
                  </a:lnTo>
                  <a:lnTo>
                    <a:pt x="264" y="28"/>
                  </a:lnTo>
                  <a:lnTo>
                    <a:pt x="249" y="19"/>
                  </a:lnTo>
                  <a:lnTo>
                    <a:pt x="235" y="13"/>
                  </a:lnTo>
                  <a:lnTo>
                    <a:pt x="220" y="6"/>
                  </a:lnTo>
                  <a:lnTo>
                    <a:pt x="204" y="3"/>
                  </a:lnTo>
                  <a:lnTo>
                    <a:pt x="187" y="0"/>
                  </a:lnTo>
                  <a:lnTo>
                    <a:pt x="171" y="0"/>
                  </a:lnTo>
                  <a:lnTo>
                    <a:pt x="135" y="3"/>
                  </a:lnTo>
                  <a:lnTo>
                    <a:pt x="105" y="13"/>
                  </a:lnTo>
                  <a:lnTo>
                    <a:pt x="76" y="28"/>
                  </a:lnTo>
                  <a:lnTo>
                    <a:pt x="50" y="5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b="1"/>
            </a:p>
          </p:txBody>
        </p:sp>
        <p:sp>
          <p:nvSpPr>
            <p:cNvPr id="525" name="Freeform 34">
              <a:extLst>
                <a:ext uri="{FF2B5EF4-FFF2-40B4-BE49-F238E27FC236}">
                  <a16:creationId xmlns:a16="http://schemas.microsoft.com/office/drawing/2014/main" id="{3AB12008-5185-DE3A-F3BE-B2EEF2496CAE}"/>
                </a:ext>
              </a:extLst>
            </p:cNvPr>
            <p:cNvSpPr>
              <a:spLocks/>
            </p:cNvSpPr>
            <p:nvPr/>
          </p:nvSpPr>
          <p:spPr bwMode="auto">
            <a:xfrm>
              <a:off x="10788290" y="3307373"/>
              <a:ext cx="107950" cy="107950"/>
            </a:xfrm>
            <a:custGeom>
              <a:avLst/>
              <a:gdLst>
                <a:gd name="T0" fmla="*/ 171 w 341"/>
                <a:gd name="T1" fmla="*/ 0 h 341"/>
                <a:gd name="T2" fmla="*/ 135 w 341"/>
                <a:gd name="T3" fmla="*/ 2 h 341"/>
                <a:gd name="T4" fmla="*/ 105 w 341"/>
                <a:gd name="T5" fmla="*/ 13 h 341"/>
                <a:gd name="T6" fmla="*/ 76 w 341"/>
                <a:gd name="T7" fmla="*/ 27 h 341"/>
                <a:gd name="T8" fmla="*/ 50 w 341"/>
                <a:gd name="T9" fmla="*/ 50 h 341"/>
                <a:gd name="T10" fmla="*/ 27 w 341"/>
                <a:gd name="T11" fmla="*/ 76 h 341"/>
                <a:gd name="T12" fmla="*/ 13 w 341"/>
                <a:gd name="T13" fmla="*/ 105 h 341"/>
                <a:gd name="T14" fmla="*/ 2 w 341"/>
                <a:gd name="T15" fmla="*/ 136 h 341"/>
                <a:gd name="T16" fmla="*/ 0 w 341"/>
                <a:gd name="T17" fmla="*/ 171 h 341"/>
                <a:gd name="T18" fmla="*/ 0 w 341"/>
                <a:gd name="T19" fmla="*/ 187 h 341"/>
                <a:gd name="T20" fmla="*/ 2 w 341"/>
                <a:gd name="T21" fmla="*/ 204 h 341"/>
                <a:gd name="T22" fmla="*/ 6 w 341"/>
                <a:gd name="T23" fmla="*/ 220 h 341"/>
                <a:gd name="T24" fmla="*/ 13 w 341"/>
                <a:gd name="T25" fmla="*/ 236 h 341"/>
                <a:gd name="T26" fmla="*/ 18 w 341"/>
                <a:gd name="T27" fmla="*/ 249 h 341"/>
                <a:gd name="T28" fmla="*/ 27 w 341"/>
                <a:gd name="T29" fmla="*/ 264 h 341"/>
                <a:gd name="T30" fmla="*/ 38 w 341"/>
                <a:gd name="T31" fmla="*/ 278 h 341"/>
                <a:gd name="T32" fmla="*/ 50 w 341"/>
                <a:gd name="T33" fmla="*/ 291 h 341"/>
                <a:gd name="T34" fmla="*/ 63 w 341"/>
                <a:gd name="T35" fmla="*/ 303 h 341"/>
                <a:gd name="T36" fmla="*/ 76 w 341"/>
                <a:gd name="T37" fmla="*/ 313 h 341"/>
                <a:gd name="T38" fmla="*/ 105 w 341"/>
                <a:gd name="T39" fmla="*/ 329 h 341"/>
                <a:gd name="T40" fmla="*/ 135 w 341"/>
                <a:gd name="T41" fmla="*/ 338 h 341"/>
                <a:gd name="T42" fmla="*/ 152 w 341"/>
                <a:gd name="T43" fmla="*/ 340 h 341"/>
                <a:gd name="T44" fmla="*/ 171 w 341"/>
                <a:gd name="T45" fmla="*/ 341 h 341"/>
                <a:gd name="T46" fmla="*/ 187 w 341"/>
                <a:gd name="T47" fmla="*/ 340 h 341"/>
                <a:gd name="T48" fmla="*/ 204 w 341"/>
                <a:gd name="T49" fmla="*/ 338 h 341"/>
                <a:gd name="T50" fmla="*/ 220 w 341"/>
                <a:gd name="T51" fmla="*/ 334 h 341"/>
                <a:gd name="T52" fmla="*/ 235 w 341"/>
                <a:gd name="T53" fmla="*/ 329 h 341"/>
                <a:gd name="T54" fmla="*/ 249 w 341"/>
                <a:gd name="T55" fmla="*/ 321 h 341"/>
                <a:gd name="T56" fmla="*/ 256 w 341"/>
                <a:gd name="T57" fmla="*/ 316 h 341"/>
                <a:gd name="T58" fmla="*/ 259 w 341"/>
                <a:gd name="T59" fmla="*/ 314 h 341"/>
                <a:gd name="T60" fmla="*/ 264 w 341"/>
                <a:gd name="T61" fmla="*/ 313 h 341"/>
                <a:gd name="T62" fmla="*/ 278 w 341"/>
                <a:gd name="T63" fmla="*/ 303 h 341"/>
                <a:gd name="T64" fmla="*/ 291 w 341"/>
                <a:gd name="T65" fmla="*/ 291 h 341"/>
                <a:gd name="T66" fmla="*/ 303 w 341"/>
                <a:gd name="T67" fmla="*/ 278 h 341"/>
                <a:gd name="T68" fmla="*/ 313 w 341"/>
                <a:gd name="T69" fmla="*/ 264 h 341"/>
                <a:gd name="T70" fmla="*/ 314 w 341"/>
                <a:gd name="T71" fmla="*/ 260 h 341"/>
                <a:gd name="T72" fmla="*/ 316 w 341"/>
                <a:gd name="T73" fmla="*/ 256 h 341"/>
                <a:gd name="T74" fmla="*/ 321 w 341"/>
                <a:gd name="T75" fmla="*/ 249 h 341"/>
                <a:gd name="T76" fmla="*/ 329 w 341"/>
                <a:gd name="T77" fmla="*/ 236 h 341"/>
                <a:gd name="T78" fmla="*/ 333 w 341"/>
                <a:gd name="T79" fmla="*/ 220 h 341"/>
                <a:gd name="T80" fmla="*/ 338 w 341"/>
                <a:gd name="T81" fmla="*/ 204 h 341"/>
                <a:gd name="T82" fmla="*/ 340 w 341"/>
                <a:gd name="T83" fmla="*/ 187 h 341"/>
                <a:gd name="T84" fmla="*/ 341 w 341"/>
                <a:gd name="T85" fmla="*/ 171 h 341"/>
                <a:gd name="T86" fmla="*/ 340 w 341"/>
                <a:gd name="T87" fmla="*/ 153 h 341"/>
                <a:gd name="T88" fmla="*/ 338 w 341"/>
                <a:gd name="T89" fmla="*/ 136 h 341"/>
                <a:gd name="T90" fmla="*/ 329 w 341"/>
                <a:gd name="T91" fmla="*/ 105 h 341"/>
                <a:gd name="T92" fmla="*/ 313 w 341"/>
                <a:gd name="T93" fmla="*/ 76 h 341"/>
                <a:gd name="T94" fmla="*/ 303 w 341"/>
                <a:gd name="T95" fmla="*/ 63 h 341"/>
                <a:gd name="T96" fmla="*/ 291 w 341"/>
                <a:gd name="T97" fmla="*/ 50 h 341"/>
                <a:gd name="T98" fmla="*/ 278 w 341"/>
                <a:gd name="T99" fmla="*/ 38 h 341"/>
                <a:gd name="T100" fmla="*/ 264 w 341"/>
                <a:gd name="T101" fmla="*/ 27 h 341"/>
                <a:gd name="T102" fmla="*/ 249 w 341"/>
                <a:gd name="T103" fmla="*/ 18 h 341"/>
                <a:gd name="T104" fmla="*/ 235 w 341"/>
                <a:gd name="T105" fmla="*/ 13 h 341"/>
                <a:gd name="T106" fmla="*/ 220 w 341"/>
                <a:gd name="T107" fmla="*/ 6 h 341"/>
                <a:gd name="T108" fmla="*/ 204 w 341"/>
                <a:gd name="T109" fmla="*/ 2 h 341"/>
                <a:gd name="T110" fmla="*/ 187 w 341"/>
                <a:gd name="T111" fmla="*/ 0 h 341"/>
                <a:gd name="T112" fmla="*/ 171 w 341"/>
                <a:gd name="T113"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1" h="341">
                  <a:moveTo>
                    <a:pt x="171" y="0"/>
                  </a:moveTo>
                  <a:lnTo>
                    <a:pt x="135" y="2"/>
                  </a:lnTo>
                  <a:lnTo>
                    <a:pt x="105" y="13"/>
                  </a:lnTo>
                  <a:lnTo>
                    <a:pt x="76" y="27"/>
                  </a:lnTo>
                  <a:lnTo>
                    <a:pt x="50" y="50"/>
                  </a:lnTo>
                  <a:lnTo>
                    <a:pt x="27" y="76"/>
                  </a:lnTo>
                  <a:lnTo>
                    <a:pt x="13" y="105"/>
                  </a:lnTo>
                  <a:lnTo>
                    <a:pt x="2" y="136"/>
                  </a:lnTo>
                  <a:lnTo>
                    <a:pt x="0" y="171"/>
                  </a:lnTo>
                  <a:lnTo>
                    <a:pt x="0" y="187"/>
                  </a:lnTo>
                  <a:lnTo>
                    <a:pt x="2" y="204"/>
                  </a:lnTo>
                  <a:lnTo>
                    <a:pt x="6" y="220"/>
                  </a:lnTo>
                  <a:lnTo>
                    <a:pt x="13" y="236"/>
                  </a:lnTo>
                  <a:lnTo>
                    <a:pt x="18" y="249"/>
                  </a:lnTo>
                  <a:lnTo>
                    <a:pt x="27" y="264"/>
                  </a:lnTo>
                  <a:lnTo>
                    <a:pt x="38" y="278"/>
                  </a:lnTo>
                  <a:lnTo>
                    <a:pt x="50" y="291"/>
                  </a:lnTo>
                  <a:lnTo>
                    <a:pt x="63" y="303"/>
                  </a:lnTo>
                  <a:lnTo>
                    <a:pt x="76" y="313"/>
                  </a:lnTo>
                  <a:lnTo>
                    <a:pt x="105" y="329"/>
                  </a:lnTo>
                  <a:lnTo>
                    <a:pt x="135" y="338"/>
                  </a:lnTo>
                  <a:lnTo>
                    <a:pt x="152" y="340"/>
                  </a:lnTo>
                  <a:lnTo>
                    <a:pt x="171" y="341"/>
                  </a:lnTo>
                  <a:lnTo>
                    <a:pt x="187" y="340"/>
                  </a:lnTo>
                  <a:lnTo>
                    <a:pt x="204" y="338"/>
                  </a:lnTo>
                  <a:lnTo>
                    <a:pt x="220" y="334"/>
                  </a:lnTo>
                  <a:lnTo>
                    <a:pt x="235" y="329"/>
                  </a:lnTo>
                  <a:lnTo>
                    <a:pt x="249" y="321"/>
                  </a:lnTo>
                  <a:lnTo>
                    <a:pt x="256" y="316"/>
                  </a:lnTo>
                  <a:lnTo>
                    <a:pt x="259" y="314"/>
                  </a:lnTo>
                  <a:lnTo>
                    <a:pt x="264" y="313"/>
                  </a:lnTo>
                  <a:lnTo>
                    <a:pt x="278" y="303"/>
                  </a:lnTo>
                  <a:lnTo>
                    <a:pt x="291" y="291"/>
                  </a:lnTo>
                  <a:lnTo>
                    <a:pt x="303" y="278"/>
                  </a:lnTo>
                  <a:lnTo>
                    <a:pt x="313" y="264"/>
                  </a:lnTo>
                  <a:lnTo>
                    <a:pt x="314" y="260"/>
                  </a:lnTo>
                  <a:lnTo>
                    <a:pt x="316" y="256"/>
                  </a:lnTo>
                  <a:lnTo>
                    <a:pt x="321" y="249"/>
                  </a:lnTo>
                  <a:lnTo>
                    <a:pt x="329" y="236"/>
                  </a:lnTo>
                  <a:lnTo>
                    <a:pt x="333" y="220"/>
                  </a:lnTo>
                  <a:lnTo>
                    <a:pt x="338" y="204"/>
                  </a:lnTo>
                  <a:lnTo>
                    <a:pt x="340" y="187"/>
                  </a:lnTo>
                  <a:lnTo>
                    <a:pt x="341" y="171"/>
                  </a:lnTo>
                  <a:lnTo>
                    <a:pt x="340" y="153"/>
                  </a:lnTo>
                  <a:lnTo>
                    <a:pt x="338" y="136"/>
                  </a:lnTo>
                  <a:lnTo>
                    <a:pt x="329" y="105"/>
                  </a:lnTo>
                  <a:lnTo>
                    <a:pt x="313" y="76"/>
                  </a:lnTo>
                  <a:lnTo>
                    <a:pt x="303" y="63"/>
                  </a:lnTo>
                  <a:lnTo>
                    <a:pt x="291" y="50"/>
                  </a:lnTo>
                  <a:lnTo>
                    <a:pt x="278" y="38"/>
                  </a:lnTo>
                  <a:lnTo>
                    <a:pt x="264" y="27"/>
                  </a:lnTo>
                  <a:lnTo>
                    <a:pt x="249" y="18"/>
                  </a:lnTo>
                  <a:lnTo>
                    <a:pt x="235" y="13"/>
                  </a:lnTo>
                  <a:lnTo>
                    <a:pt x="220" y="6"/>
                  </a:lnTo>
                  <a:lnTo>
                    <a:pt x="204" y="2"/>
                  </a:lnTo>
                  <a:lnTo>
                    <a:pt x="187" y="0"/>
                  </a:lnTo>
                  <a:lnTo>
                    <a:pt x="171" y="0"/>
                  </a:lnTo>
                  <a:close/>
                </a:path>
              </a:pathLst>
            </a:custGeom>
            <a:solidFill>
              <a:srgbClr val="91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b="1"/>
            </a:p>
          </p:txBody>
        </p:sp>
        <p:sp>
          <p:nvSpPr>
            <p:cNvPr id="526" name="Freeform 35">
              <a:extLst>
                <a:ext uri="{FF2B5EF4-FFF2-40B4-BE49-F238E27FC236}">
                  <a16:creationId xmlns:a16="http://schemas.microsoft.com/office/drawing/2014/main" id="{2B0BE621-B645-A291-B311-49E82573E803}"/>
                </a:ext>
              </a:extLst>
            </p:cNvPr>
            <p:cNvSpPr>
              <a:spLocks/>
            </p:cNvSpPr>
            <p:nvPr/>
          </p:nvSpPr>
          <p:spPr bwMode="auto">
            <a:xfrm>
              <a:off x="9821502" y="3307373"/>
              <a:ext cx="107950" cy="107950"/>
            </a:xfrm>
            <a:custGeom>
              <a:avLst/>
              <a:gdLst>
                <a:gd name="T0" fmla="*/ 341 w 341"/>
                <a:gd name="T1" fmla="*/ 171 h 341"/>
                <a:gd name="T2" fmla="*/ 340 w 341"/>
                <a:gd name="T3" fmla="*/ 153 h 341"/>
                <a:gd name="T4" fmla="*/ 338 w 341"/>
                <a:gd name="T5" fmla="*/ 136 h 341"/>
                <a:gd name="T6" fmla="*/ 334 w 341"/>
                <a:gd name="T7" fmla="*/ 120 h 341"/>
                <a:gd name="T8" fmla="*/ 328 w 341"/>
                <a:gd name="T9" fmla="*/ 105 h 341"/>
                <a:gd name="T10" fmla="*/ 312 w 341"/>
                <a:gd name="T11" fmla="*/ 76 h 341"/>
                <a:gd name="T12" fmla="*/ 302 w 341"/>
                <a:gd name="T13" fmla="*/ 63 h 341"/>
                <a:gd name="T14" fmla="*/ 290 w 341"/>
                <a:gd name="T15" fmla="*/ 50 h 341"/>
                <a:gd name="T16" fmla="*/ 277 w 341"/>
                <a:gd name="T17" fmla="*/ 38 h 341"/>
                <a:gd name="T18" fmla="*/ 264 w 341"/>
                <a:gd name="T19" fmla="*/ 27 h 341"/>
                <a:gd name="T20" fmla="*/ 249 w 341"/>
                <a:gd name="T21" fmla="*/ 18 h 341"/>
                <a:gd name="T22" fmla="*/ 236 w 341"/>
                <a:gd name="T23" fmla="*/ 13 h 341"/>
                <a:gd name="T24" fmla="*/ 220 w 341"/>
                <a:gd name="T25" fmla="*/ 6 h 341"/>
                <a:gd name="T26" fmla="*/ 204 w 341"/>
                <a:gd name="T27" fmla="*/ 2 h 341"/>
                <a:gd name="T28" fmla="*/ 187 w 341"/>
                <a:gd name="T29" fmla="*/ 0 h 341"/>
                <a:gd name="T30" fmla="*/ 171 w 341"/>
                <a:gd name="T31" fmla="*/ 0 h 341"/>
                <a:gd name="T32" fmla="*/ 136 w 341"/>
                <a:gd name="T33" fmla="*/ 2 h 341"/>
                <a:gd name="T34" fmla="*/ 119 w 341"/>
                <a:gd name="T35" fmla="*/ 6 h 341"/>
                <a:gd name="T36" fmla="*/ 104 w 341"/>
                <a:gd name="T37" fmla="*/ 13 h 341"/>
                <a:gd name="T38" fmla="*/ 75 w 341"/>
                <a:gd name="T39" fmla="*/ 27 h 341"/>
                <a:gd name="T40" fmla="*/ 49 w 341"/>
                <a:gd name="T41" fmla="*/ 50 h 341"/>
                <a:gd name="T42" fmla="*/ 26 w 341"/>
                <a:gd name="T43" fmla="*/ 76 h 341"/>
                <a:gd name="T44" fmla="*/ 12 w 341"/>
                <a:gd name="T45" fmla="*/ 105 h 341"/>
                <a:gd name="T46" fmla="*/ 3 w 341"/>
                <a:gd name="T47" fmla="*/ 136 h 341"/>
                <a:gd name="T48" fmla="*/ 0 w 341"/>
                <a:gd name="T49" fmla="*/ 171 h 341"/>
                <a:gd name="T50" fmla="*/ 0 w 341"/>
                <a:gd name="T51" fmla="*/ 187 h 341"/>
                <a:gd name="T52" fmla="*/ 3 w 341"/>
                <a:gd name="T53" fmla="*/ 204 h 341"/>
                <a:gd name="T54" fmla="*/ 6 w 341"/>
                <a:gd name="T55" fmla="*/ 220 h 341"/>
                <a:gd name="T56" fmla="*/ 12 w 341"/>
                <a:gd name="T57" fmla="*/ 236 h 341"/>
                <a:gd name="T58" fmla="*/ 17 w 341"/>
                <a:gd name="T59" fmla="*/ 249 h 341"/>
                <a:gd name="T60" fmla="*/ 26 w 341"/>
                <a:gd name="T61" fmla="*/ 264 h 341"/>
                <a:gd name="T62" fmla="*/ 37 w 341"/>
                <a:gd name="T63" fmla="*/ 278 h 341"/>
                <a:gd name="T64" fmla="*/ 49 w 341"/>
                <a:gd name="T65" fmla="*/ 291 h 341"/>
                <a:gd name="T66" fmla="*/ 62 w 341"/>
                <a:gd name="T67" fmla="*/ 303 h 341"/>
                <a:gd name="T68" fmla="*/ 75 w 341"/>
                <a:gd name="T69" fmla="*/ 313 h 341"/>
                <a:gd name="T70" fmla="*/ 104 w 341"/>
                <a:gd name="T71" fmla="*/ 329 h 341"/>
                <a:gd name="T72" fmla="*/ 119 w 341"/>
                <a:gd name="T73" fmla="*/ 334 h 341"/>
                <a:gd name="T74" fmla="*/ 136 w 341"/>
                <a:gd name="T75" fmla="*/ 338 h 341"/>
                <a:gd name="T76" fmla="*/ 153 w 341"/>
                <a:gd name="T77" fmla="*/ 340 h 341"/>
                <a:gd name="T78" fmla="*/ 171 w 341"/>
                <a:gd name="T79" fmla="*/ 341 h 341"/>
                <a:gd name="T80" fmla="*/ 187 w 341"/>
                <a:gd name="T81" fmla="*/ 340 h 341"/>
                <a:gd name="T82" fmla="*/ 204 w 341"/>
                <a:gd name="T83" fmla="*/ 338 h 341"/>
                <a:gd name="T84" fmla="*/ 220 w 341"/>
                <a:gd name="T85" fmla="*/ 334 h 341"/>
                <a:gd name="T86" fmla="*/ 236 w 341"/>
                <a:gd name="T87" fmla="*/ 329 h 341"/>
                <a:gd name="T88" fmla="*/ 249 w 341"/>
                <a:gd name="T89" fmla="*/ 321 h 341"/>
                <a:gd name="T90" fmla="*/ 256 w 341"/>
                <a:gd name="T91" fmla="*/ 316 h 341"/>
                <a:gd name="T92" fmla="*/ 260 w 341"/>
                <a:gd name="T93" fmla="*/ 314 h 341"/>
                <a:gd name="T94" fmla="*/ 264 w 341"/>
                <a:gd name="T95" fmla="*/ 313 h 341"/>
                <a:gd name="T96" fmla="*/ 266 w 341"/>
                <a:gd name="T97" fmla="*/ 310 h 341"/>
                <a:gd name="T98" fmla="*/ 270 w 341"/>
                <a:gd name="T99" fmla="*/ 307 h 341"/>
                <a:gd name="T100" fmla="*/ 277 w 341"/>
                <a:gd name="T101" fmla="*/ 303 h 341"/>
                <a:gd name="T102" fmla="*/ 290 w 341"/>
                <a:gd name="T103" fmla="*/ 291 h 341"/>
                <a:gd name="T104" fmla="*/ 302 w 341"/>
                <a:gd name="T105" fmla="*/ 278 h 341"/>
                <a:gd name="T106" fmla="*/ 312 w 341"/>
                <a:gd name="T107" fmla="*/ 264 h 341"/>
                <a:gd name="T108" fmla="*/ 313 w 341"/>
                <a:gd name="T109" fmla="*/ 260 h 341"/>
                <a:gd name="T110" fmla="*/ 315 w 341"/>
                <a:gd name="T111" fmla="*/ 256 h 341"/>
                <a:gd name="T112" fmla="*/ 320 w 341"/>
                <a:gd name="T113" fmla="*/ 249 h 341"/>
                <a:gd name="T114" fmla="*/ 328 w 341"/>
                <a:gd name="T115" fmla="*/ 236 h 341"/>
                <a:gd name="T116" fmla="*/ 334 w 341"/>
                <a:gd name="T117" fmla="*/ 220 h 341"/>
                <a:gd name="T118" fmla="*/ 338 w 341"/>
                <a:gd name="T119" fmla="*/ 204 h 341"/>
                <a:gd name="T120" fmla="*/ 340 w 341"/>
                <a:gd name="T121" fmla="*/ 187 h 341"/>
                <a:gd name="T122" fmla="*/ 341 w 341"/>
                <a:gd name="T123" fmla="*/ 17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1" h="341">
                  <a:moveTo>
                    <a:pt x="341" y="171"/>
                  </a:moveTo>
                  <a:lnTo>
                    <a:pt x="340" y="153"/>
                  </a:lnTo>
                  <a:lnTo>
                    <a:pt x="338" y="136"/>
                  </a:lnTo>
                  <a:lnTo>
                    <a:pt x="334" y="120"/>
                  </a:lnTo>
                  <a:lnTo>
                    <a:pt x="328" y="105"/>
                  </a:lnTo>
                  <a:lnTo>
                    <a:pt x="312" y="76"/>
                  </a:lnTo>
                  <a:lnTo>
                    <a:pt x="302" y="63"/>
                  </a:lnTo>
                  <a:lnTo>
                    <a:pt x="290" y="50"/>
                  </a:lnTo>
                  <a:lnTo>
                    <a:pt x="277" y="38"/>
                  </a:lnTo>
                  <a:lnTo>
                    <a:pt x="264" y="27"/>
                  </a:lnTo>
                  <a:lnTo>
                    <a:pt x="249" y="18"/>
                  </a:lnTo>
                  <a:lnTo>
                    <a:pt x="236" y="13"/>
                  </a:lnTo>
                  <a:lnTo>
                    <a:pt x="220" y="6"/>
                  </a:lnTo>
                  <a:lnTo>
                    <a:pt x="204" y="2"/>
                  </a:lnTo>
                  <a:lnTo>
                    <a:pt x="187" y="0"/>
                  </a:lnTo>
                  <a:lnTo>
                    <a:pt x="171" y="0"/>
                  </a:lnTo>
                  <a:lnTo>
                    <a:pt x="136" y="2"/>
                  </a:lnTo>
                  <a:lnTo>
                    <a:pt x="119" y="6"/>
                  </a:lnTo>
                  <a:lnTo>
                    <a:pt x="104" y="13"/>
                  </a:lnTo>
                  <a:lnTo>
                    <a:pt x="75" y="27"/>
                  </a:lnTo>
                  <a:lnTo>
                    <a:pt x="49" y="50"/>
                  </a:lnTo>
                  <a:lnTo>
                    <a:pt x="26" y="76"/>
                  </a:lnTo>
                  <a:lnTo>
                    <a:pt x="12" y="105"/>
                  </a:lnTo>
                  <a:lnTo>
                    <a:pt x="3" y="136"/>
                  </a:lnTo>
                  <a:lnTo>
                    <a:pt x="0" y="171"/>
                  </a:lnTo>
                  <a:lnTo>
                    <a:pt x="0" y="187"/>
                  </a:lnTo>
                  <a:lnTo>
                    <a:pt x="3" y="204"/>
                  </a:lnTo>
                  <a:lnTo>
                    <a:pt x="6" y="220"/>
                  </a:lnTo>
                  <a:lnTo>
                    <a:pt x="12" y="236"/>
                  </a:lnTo>
                  <a:lnTo>
                    <a:pt x="17" y="249"/>
                  </a:lnTo>
                  <a:lnTo>
                    <a:pt x="26" y="264"/>
                  </a:lnTo>
                  <a:lnTo>
                    <a:pt x="37" y="278"/>
                  </a:lnTo>
                  <a:lnTo>
                    <a:pt x="49" y="291"/>
                  </a:lnTo>
                  <a:lnTo>
                    <a:pt x="62" y="303"/>
                  </a:lnTo>
                  <a:lnTo>
                    <a:pt x="75" y="313"/>
                  </a:lnTo>
                  <a:lnTo>
                    <a:pt x="104" y="329"/>
                  </a:lnTo>
                  <a:lnTo>
                    <a:pt x="119" y="334"/>
                  </a:lnTo>
                  <a:lnTo>
                    <a:pt x="136" y="338"/>
                  </a:lnTo>
                  <a:lnTo>
                    <a:pt x="153" y="340"/>
                  </a:lnTo>
                  <a:lnTo>
                    <a:pt x="171" y="341"/>
                  </a:lnTo>
                  <a:lnTo>
                    <a:pt x="187" y="340"/>
                  </a:lnTo>
                  <a:lnTo>
                    <a:pt x="204" y="338"/>
                  </a:lnTo>
                  <a:lnTo>
                    <a:pt x="220" y="334"/>
                  </a:lnTo>
                  <a:lnTo>
                    <a:pt x="236" y="329"/>
                  </a:lnTo>
                  <a:lnTo>
                    <a:pt x="249" y="321"/>
                  </a:lnTo>
                  <a:lnTo>
                    <a:pt x="256" y="316"/>
                  </a:lnTo>
                  <a:lnTo>
                    <a:pt x="260" y="314"/>
                  </a:lnTo>
                  <a:lnTo>
                    <a:pt x="264" y="313"/>
                  </a:lnTo>
                  <a:lnTo>
                    <a:pt x="266" y="310"/>
                  </a:lnTo>
                  <a:lnTo>
                    <a:pt x="270" y="307"/>
                  </a:lnTo>
                  <a:lnTo>
                    <a:pt x="277" y="303"/>
                  </a:lnTo>
                  <a:lnTo>
                    <a:pt x="290" y="291"/>
                  </a:lnTo>
                  <a:lnTo>
                    <a:pt x="302" y="278"/>
                  </a:lnTo>
                  <a:lnTo>
                    <a:pt x="312" y="264"/>
                  </a:lnTo>
                  <a:lnTo>
                    <a:pt x="313" y="260"/>
                  </a:lnTo>
                  <a:lnTo>
                    <a:pt x="315" y="256"/>
                  </a:lnTo>
                  <a:lnTo>
                    <a:pt x="320" y="249"/>
                  </a:lnTo>
                  <a:lnTo>
                    <a:pt x="328" y="236"/>
                  </a:lnTo>
                  <a:lnTo>
                    <a:pt x="334" y="220"/>
                  </a:lnTo>
                  <a:lnTo>
                    <a:pt x="338" y="204"/>
                  </a:lnTo>
                  <a:lnTo>
                    <a:pt x="340" y="187"/>
                  </a:lnTo>
                  <a:lnTo>
                    <a:pt x="341" y="171"/>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b="1"/>
            </a:p>
          </p:txBody>
        </p:sp>
        <p:sp>
          <p:nvSpPr>
            <p:cNvPr id="527" name="Freeform 36">
              <a:extLst>
                <a:ext uri="{FF2B5EF4-FFF2-40B4-BE49-F238E27FC236}">
                  <a16:creationId xmlns:a16="http://schemas.microsoft.com/office/drawing/2014/main" id="{6DF4F855-FEAE-4B15-B884-C19A35D8ED08}"/>
                </a:ext>
              </a:extLst>
            </p:cNvPr>
            <p:cNvSpPr>
              <a:spLocks/>
            </p:cNvSpPr>
            <p:nvPr/>
          </p:nvSpPr>
          <p:spPr bwMode="auto">
            <a:xfrm>
              <a:off x="9821502" y="3032735"/>
              <a:ext cx="107950" cy="107950"/>
            </a:xfrm>
            <a:custGeom>
              <a:avLst/>
              <a:gdLst>
                <a:gd name="T0" fmla="*/ 171 w 341"/>
                <a:gd name="T1" fmla="*/ 342 h 342"/>
                <a:gd name="T2" fmla="*/ 187 w 341"/>
                <a:gd name="T3" fmla="*/ 341 h 342"/>
                <a:gd name="T4" fmla="*/ 204 w 341"/>
                <a:gd name="T5" fmla="*/ 338 h 342"/>
                <a:gd name="T6" fmla="*/ 220 w 341"/>
                <a:gd name="T7" fmla="*/ 334 h 342"/>
                <a:gd name="T8" fmla="*/ 236 w 341"/>
                <a:gd name="T9" fmla="*/ 329 h 342"/>
                <a:gd name="T10" fmla="*/ 249 w 341"/>
                <a:gd name="T11" fmla="*/ 321 h 342"/>
                <a:gd name="T12" fmla="*/ 256 w 341"/>
                <a:gd name="T13" fmla="*/ 317 h 342"/>
                <a:gd name="T14" fmla="*/ 260 w 341"/>
                <a:gd name="T15" fmla="*/ 314 h 342"/>
                <a:gd name="T16" fmla="*/ 264 w 341"/>
                <a:gd name="T17" fmla="*/ 313 h 342"/>
                <a:gd name="T18" fmla="*/ 266 w 341"/>
                <a:gd name="T19" fmla="*/ 310 h 342"/>
                <a:gd name="T20" fmla="*/ 270 w 341"/>
                <a:gd name="T21" fmla="*/ 308 h 342"/>
                <a:gd name="T22" fmla="*/ 277 w 341"/>
                <a:gd name="T23" fmla="*/ 303 h 342"/>
                <a:gd name="T24" fmla="*/ 290 w 341"/>
                <a:gd name="T25" fmla="*/ 292 h 342"/>
                <a:gd name="T26" fmla="*/ 302 w 341"/>
                <a:gd name="T27" fmla="*/ 278 h 342"/>
                <a:gd name="T28" fmla="*/ 312 w 341"/>
                <a:gd name="T29" fmla="*/ 264 h 342"/>
                <a:gd name="T30" fmla="*/ 313 w 341"/>
                <a:gd name="T31" fmla="*/ 260 h 342"/>
                <a:gd name="T32" fmla="*/ 315 w 341"/>
                <a:gd name="T33" fmla="*/ 256 h 342"/>
                <a:gd name="T34" fmla="*/ 320 w 341"/>
                <a:gd name="T35" fmla="*/ 250 h 342"/>
                <a:gd name="T36" fmla="*/ 328 w 341"/>
                <a:gd name="T37" fmla="*/ 236 h 342"/>
                <a:gd name="T38" fmla="*/ 334 w 341"/>
                <a:gd name="T39" fmla="*/ 220 h 342"/>
                <a:gd name="T40" fmla="*/ 338 w 341"/>
                <a:gd name="T41" fmla="*/ 204 h 342"/>
                <a:gd name="T42" fmla="*/ 340 w 341"/>
                <a:gd name="T43" fmla="*/ 187 h 342"/>
                <a:gd name="T44" fmla="*/ 341 w 341"/>
                <a:gd name="T45" fmla="*/ 171 h 342"/>
                <a:gd name="T46" fmla="*/ 340 w 341"/>
                <a:gd name="T47" fmla="*/ 153 h 342"/>
                <a:gd name="T48" fmla="*/ 338 w 341"/>
                <a:gd name="T49" fmla="*/ 136 h 342"/>
                <a:gd name="T50" fmla="*/ 334 w 341"/>
                <a:gd name="T51" fmla="*/ 120 h 342"/>
                <a:gd name="T52" fmla="*/ 328 w 341"/>
                <a:gd name="T53" fmla="*/ 105 h 342"/>
                <a:gd name="T54" fmla="*/ 312 w 341"/>
                <a:gd name="T55" fmla="*/ 77 h 342"/>
                <a:gd name="T56" fmla="*/ 302 w 341"/>
                <a:gd name="T57" fmla="*/ 63 h 342"/>
                <a:gd name="T58" fmla="*/ 290 w 341"/>
                <a:gd name="T59" fmla="*/ 50 h 342"/>
                <a:gd name="T60" fmla="*/ 277 w 341"/>
                <a:gd name="T61" fmla="*/ 38 h 342"/>
                <a:gd name="T62" fmla="*/ 264 w 341"/>
                <a:gd name="T63" fmla="*/ 28 h 342"/>
                <a:gd name="T64" fmla="*/ 249 w 341"/>
                <a:gd name="T65" fmla="*/ 19 h 342"/>
                <a:gd name="T66" fmla="*/ 236 w 341"/>
                <a:gd name="T67" fmla="*/ 13 h 342"/>
                <a:gd name="T68" fmla="*/ 220 w 341"/>
                <a:gd name="T69" fmla="*/ 6 h 342"/>
                <a:gd name="T70" fmla="*/ 204 w 341"/>
                <a:gd name="T71" fmla="*/ 3 h 342"/>
                <a:gd name="T72" fmla="*/ 187 w 341"/>
                <a:gd name="T73" fmla="*/ 0 h 342"/>
                <a:gd name="T74" fmla="*/ 171 w 341"/>
                <a:gd name="T75" fmla="*/ 0 h 342"/>
                <a:gd name="T76" fmla="*/ 136 w 341"/>
                <a:gd name="T77" fmla="*/ 3 h 342"/>
                <a:gd name="T78" fmla="*/ 119 w 341"/>
                <a:gd name="T79" fmla="*/ 6 h 342"/>
                <a:gd name="T80" fmla="*/ 104 w 341"/>
                <a:gd name="T81" fmla="*/ 13 h 342"/>
                <a:gd name="T82" fmla="*/ 75 w 341"/>
                <a:gd name="T83" fmla="*/ 28 h 342"/>
                <a:gd name="T84" fmla="*/ 49 w 341"/>
                <a:gd name="T85" fmla="*/ 50 h 342"/>
                <a:gd name="T86" fmla="*/ 26 w 341"/>
                <a:gd name="T87" fmla="*/ 77 h 342"/>
                <a:gd name="T88" fmla="*/ 12 w 341"/>
                <a:gd name="T89" fmla="*/ 105 h 342"/>
                <a:gd name="T90" fmla="*/ 3 w 341"/>
                <a:gd name="T91" fmla="*/ 136 h 342"/>
                <a:gd name="T92" fmla="*/ 0 w 341"/>
                <a:gd name="T93" fmla="*/ 171 h 342"/>
                <a:gd name="T94" fmla="*/ 0 w 341"/>
                <a:gd name="T95" fmla="*/ 187 h 342"/>
                <a:gd name="T96" fmla="*/ 3 w 341"/>
                <a:gd name="T97" fmla="*/ 204 h 342"/>
                <a:gd name="T98" fmla="*/ 6 w 341"/>
                <a:gd name="T99" fmla="*/ 220 h 342"/>
                <a:gd name="T100" fmla="*/ 12 w 341"/>
                <a:gd name="T101" fmla="*/ 236 h 342"/>
                <a:gd name="T102" fmla="*/ 17 w 341"/>
                <a:gd name="T103" fmla="*/ 250 h 342"/>
                <a:gd name="T104" fmla="*/ 26 w 341"/>
                <a:gd name="T105" fmla="*/ 264 h 342"/>
                <a:gd name="T106" fmla="*/ 37 w 341"/>
                <a:gd name="T107" fmla="*/ 278 h 342"/>
                <a:gd name="T108" fmla="*/ 49 w 341"/>
                <a:gd name="T109" fmla="*/ 292 h 342"/>
                <a:gd name="T110" fmla="*/ 62 w 341"/>
                <a:gd name="T111" fmla="*/ 303 h 342"/>
                <a:gd name="T112" fmla="*/ 75 w 341"/>
                <a:gd name="T113" fmla="*/ 313 h 342"/>
                <a:gd name="T114" fmla="*/ 104 w 341"/>
                <a:gd name="T115" fmla="*/ 329 h 342"/>
                <a:gd name="T116" fmla="*/ 119 w 341"/>
                <a:gd name="T117" fmla="*/ 334 h 342"/>
                <a:gd name="T118" fmla="*/ 136 w 341"/>
                <a:gd name="T119" fmla="*/ 338 h 342"/>
                <a:gd name="T120" fmla="*/ 153 w 341"/>
                <a:gd name="T121" fmla="*/ 341 h 342"/>
                <a:gd name="T122" fmla="*/ 171 w 341"/>
                <a:gd name="T123" fmla="*/ 34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1" h="342">
                  <a:moveTo>
                    <a:pt x="171" y="342"/>
                  </a:moveTo>
                  <a:lnTo>
                    <a:pt x="187" y="341"/>
                  </a:lnTo>
                  <a:lnTo>
                    <a:pt x="204" y="338"/>
                  </a:lnTo>
                  <a:lnTo>
                    <a:pt x="220" y="334"/>
                  </a:lnTo>
                  <a:lnTo>
                    <a:pt x="236" y="329"/>
                  </a:lnTo>
                  <a:lnTo>
                    <a:pt x="249" y="321"/>
                  </a:lnTo>
                  <a:lnTo>
                    <a:pt x="256" y="317"/>
                  </a:lnTo>
                  <a:lnTo>
                    <a:pt x="260" y="314"/>
                  </a:lnTo>
                  <a:lnTo>
                    <a:pt x="264" y="313"/>
                  </a:lnTo>
                  <a:lnTo>
                    <a:pt x="266" y="310"/>
                  </a:lnTo>
                  <a:lnTo>
                    <a:pt x="270" y="308"/>
                  </a:lnTo>
                  <a:lnTo>
                    <a:pt x="277" y="303"/>
                  </a:lnTo>
                  <a:lnTo>
                    <a:pt x="290" y="292"/>
                  </a:lnTo>
                  <a:lnTo>
                    <a:pt x="302" y="278"/>
                  </a:lnTo>
                  <a:lnTo>
                    <a:pt x="312" y="264"/>
                  </a:lnTo>
                  <a:lnTo>
                    <a:pt x="313" y="260"/>
                  </a:lnTo>
                  <a:lnTo>
                    <a:pt x="315" y="256"/>
                  </a:lnTo>
                  <a:lnTo>
                    <a:pt x="320" y="250"/>
                  </a:lnTo>
                  <a:lnTo>
                    <a:pt x="328" y="236"/>
                  </a:lnTo>
                  <a:lnTo>
                    <a:pt x="334" y="220"/>
                  </a:lnTo>
                  <a:lnTo>
                    <a:pt x="338" y="204"/>
                  </a:lnTo>
                  <a:lnTo>
                    <a:pt x="340" y="187"/>
                  </a:lnTo>
                  <a:lnTo>
                    <a:pt x="341" y="171"/>
                  </a:lnTo>
                  <a:lnTo>
                    <a:pt x="340" y="153"/>
                  </a:lnTo>
                  <a:lnTo>
                    <a:pt x="338" y="136"/>
                  </a:lnTo>
                  <a:lnTo>
                    <a:pt x="334" y="120"/>
                  </a:lnTo>
                  <a:lnTo>
                    <a:pt x="328" y="105"/>
                  </a:lnTo>
                  <a:lnTo>
                    <a:pt x="312" y="77"/>
                  </a:lnTo>
                  <a:lnTo>
                    <a:pt x="302" y="63"/>
                  </a:lnTo>
                  <a:lnTo>
                    <a:pt x="290" y="50"/>
                  </a:lnTo>
                  <a:lnTo>
                    <a:pt x="277" y="38"/>
                  </a:lnTo>
                  <a:lnTo>
                    <a:pt x="264" y="28"/>
                  </a:lnTo>
                  <a:lnTo>
                    <a:pt x="249" y="19"/>
                  </a:lnTo>
                  <a:lnTo>
                    <a:pt x="236" y="13"/>
                  </a:lnTo>
                  <a:lnTo>
                    <a:pt x="220" y="6"/>
                  </a:lnTo>
                  <a:lnTo>
                    <a:pt x="204" y="3"/>
                  </a:lnTo>
                  <a:lnTo>
                    <a:pt x="187" y="0"/>
                  </a:lnTo>
                  <a:lnTo>
                    <a:pt x="171" y="0"/>
                  </a:lnTo>
                  <a:lnTo>
                    <a:pt x="136" y="3"/>
                  </a:lnTo>
                  <a:lnTo>
                    <a:pt x="119" y="6"/>
                  </a:lnTo>
                  <a:lnTo>
                    <a:pt x="104" y="13"/>
                  </a:lnTo>
                  <a:lnTo>
                    <a:pt x="75" y="28"/>
                  </a:lnTo>
                  <a:lnTo>
                    <a:pt x="49" y="50"/>
                  </a:lnTo>
                  <a:lnTo>
                    <a:pt x="26" y="77"/>
                  </a:lnTo>
                  <a:lnTo>
                    <a:pt x="12" y="105"/>
                  </a:lnTo>
                  <a:lnTo>
                    <a:pt x="3" y="136"/>
                  </a:lnTo>
                  <a:lnTo>
                    <a:pt x="0" y="171"/>
                  </a:lnTo>
                  <a:lnTo>
                    <a:pt x="0" y="187"/>
                  </a:lnTo>
                  <a:lnTo>
                    <a:pt x="3" y="204"/>
                  </a:lnTo>
                  <a:lnTo>
                    <a:pt x="6" y="220"/>
                  </a:lnTo>
                  <a:lnTo>
                    <a:pt x="12" y="236"/>
                  </a:lnTo>
                  <a:lnTo>
                    <a:pt x="17" y="250"/>
                  </a:lnTo>
                  <a:lnTo>
                    <a:pt x="26" y="264"/>
                  </a:lnTo>
                  <a:lnTo>
                    <a:pt x="37" y="278"/>
                  </a:lnTo>
                  <a:lnTo>
                    <a:pt x="49" y="292"/>
                  </a:lnTo>
                  <a:lnTo>
                    <a:pt x="62" y="303"/>
                  </a:lnTo>
                  <a:lnTo>
                    <a:pt x="75" y="313"/>
                  </a:lnTo>
                  <a:lnTo>
                    <a:pt x="104" y="329"/>
                  </a:lnTo>
                  <a:lnTo>
                    <a:pt x="119" y="334"/>
                  </a:lnTo>
                  <a:lnTo>
                    <a:pt x="136" y="338"/>
                  </a:lnTo>
                  <a:lnTo>
                    <a:pt x="153" y="341"/>
                  </a:lnTo>
                  <a:lnTo>
                    <a:pt x="171" y="342"/>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b="1"/>
            </a:p>
          </p:txBody>
        </p:sp>
        <p:sp>
          <p:nvSpPr>
            <p:cNvPr id="528" name="Freeform 37">
              <a:extLst>
                <a:ext uri="{FF2B5EF4-FFF2-40B4-BE49-F238E27FC236}">
                  <a16:creationId xmlns:a16="http://schemas.microsoft.com/office/drawing/2014/main" id="{461D363D-CE61-0280-A4F0-3B1371509EBA}"/>
                </a:ext>
              </a:extLst>
            </p:cNvPr>
            <p:cNvSpPr>
              <a:spLocks/>
            </p:cNvSpPr>
            <p:nvPr/>
          </p:nvSpPr>
          <p:spPr bwMode="auto">
            <a:xfrm>
              <a:off x="8875352" y="3032735"/>
              <a:ext cx="107950" cy="107950"/>
            </a:xfrm>
            <a:custGeom>
              <a:avLst/>
              <a:gdLst>
                <a:gd name="T0" fmla="*/ 50 w 341"/>
                <a:gd name="T1" fmla="*/ 292 h 342"/>
                <a:gd name="T2" fmla="*/ 62 w 341"/>
                <a:gd name="T3" fmla="*/ 303 h 342"/>
                <a:gd name="T4" fmla="*/ 76 w 341"/>
                <a:gd name="T5" fmla="*/ 313 h 342"/>
                <a:gd name="T6" fmla="*/ 104 w 341"/>
                <a:gd name="T7" fmla="*/ 329 h 342"/>
                <a:gd name="T8" fmla="*/ 135 w 341"/>
                <a:gd name="T9" fmla="*/ 338 h 342"/>
                <a:gd name="T10" fmla="*/ 152 w 341"/>
                <a:gd name="T11" fmla="*/ 341 h 342"/>
                <a:gd name="T12" fmla="*/ 170 w 341"/>
                <a:gd name="T13" fmla="*/ 342 h 342"/>
                <a:gd name="T14" fmla="*/ 186 w 341"/>
                <a:gd name="T15" fmla="*/ 341 h 342"/>
                <a:gd name="T16" fmla="*/ 203 w 341"/>
                <a:gd name="T17" fmla="*/ 338 h 342"/>
                <a:gd name="T18" fmla="*/ 219 w 341"/>
                <a:gd name="T19" fmla="*/ 334 h 342"/>
                <a:gd name="T20" fmla="*/ 235 w 341"/>
                <a:gd name="T21" fmla="*/ 329 h 342"/>
                <a:gd name="T22" fmla="*/ 249 w 341"/>
                <a:gd name="T23" fmla="*/ 321 h 342"/>
                <a:gd name="T24" fmla="*/ 256 w 341"/>
                <a:gd name="T25" fmla="*/ 317 h 342"/>
                <a:gd name="T26" fmla="*/ 259 w 341"/>
                <a:gd name="T27" fmla="*/ 314 h 342"/>
                <a:gd name="T28" fmla="*/ 264 w 341"/>
                <a:gd name="T29" fmla="*/ 313 h 342"/>
                <a:gd name="T30" fmla="*/ 277 w 341"/>
                <a:gd name="T31" fmla="*/ 303 h 342"/>
                <a:gd name="T32" fmla="*/ 291 w 341"/>
                <a:gd name="T33" fmla="*/ 292 h 342"/>
                <a:gd name="T34" fmla="*/ 302 w 341"/>
                <a:gd name="T35" fmla="*/ 278 h 342"/>
                <a:gd name="T36" fmla="*/ 313 w 341"/>
                <a:gd name="T37" fmla="*/ 264 h 342"/>
                <a:gd name="T38" fmla="*/ 314 w 341"/>
                <a:gd name="T39" fmla="*/ 260 h 342"/>
                <a:gd name="T40" fmla="*/ 316 w 341"/>
                <a:gd name="T41" fmla="*/ 256 h 342"/>
                <a:gd name="T42" fmla="*/ 321 w 341"/>
                <a:gd name="T43" fmla="*/ 250 h 342"/>
                <a:gd name="T44" fmla="*/ 328 w 341"/>
                <a:gd name="T45" fmla="*/ 236 h 342"/>
                <a:gd name="T46" fmla="*/ 333 w 341"/>
                <a:gd name="T47" fmla="*/ 220 h 342"/>
                <a:gd name="T48" fmla="*/ 338 w 341"/>
                <a:gd name="T49" fmla="*/ 204 h 342"/>
                <a:gd name="T50" fmla="*/ 340 w 341"/>
                <a:gd name="T51" fmla="*/ 187 h 342"/>
                <a:gd name="T52" fmla="*/ 341 w 341"/>
                <a:gd name="T53" fmla="*/ 171 h 342"/>
                <a:gd name="T54" fmla="*/ 340 w 341"/>
                <a:gd name="T55" fmla="*/ 153 h 342"/>
                <a:gd name="T56" fmla="*/ 338 w 341"/>
                <a:gd name="T57" fmla="*/ 136 h 342"/>
                <a:gd name="T58" fmla="*/ 328 w 341"/>
                <a:gd name="T59" fmla="*/ 105 h 342"/>
                <a:gd name="T60" fmla="*/ 313 w 341"/>
                <a:gd name="T61" fmla="*/ 77 h 342"/>
                <a:gd name="T62" fmla="*/ 302 w 341"/>
                <a:gd name="T63" fmla="*/ 63 h 342"/>
                <a:gd name="T64" fmla="*/ 291 w 341"/>
                <a:gd name="T65" fmla="*/ 50 h 342"/>
                <a:gd name="T66" fmla="*/ 277 w 341"/>
                <a:gd name="T67" fmla="*/ 38 h 342"/>
                <a:gd name="T68" fmla="*/ 264 w 341"/>
                <a:gd name="T69" fmla="*/ 28 h 342"/>
                <a:gd name="T70" fmla="*/ 249 w 341"/>
                <a:gd name="T71" fmla="*/ 19 h 342"/>
                <a:gd name="T72" fmla="*/ 235 w 341"/>
                <a:gd name="T73" fmla="*/ 13 h 342"/>
                <a:gd name="T74" fmla="*/ 219 w 341"/>
                <a:gd name="T75" fmla="*/ 6 h 342"/>
                <a:gd name="T76" fmla="*/ 203 w 341"/>
                <a:gd name="T77" fmla="*/ 3 h 342"/>
                <a:gd name="T78" fmla="*/ 186 w 341"/>
                <a:gd name="T79" fmla="*/ 0 h 342"/>
                <a:gd name="T80" fmla="*/ 170 w 341"/>
                <a:gd name="T81" fmla="*/ 0 h 342"/>
                <a:gd name="T82" fmla="*/ 135 w 341"/>
                <a:gd name="T83" fmla="*/ 3 h 342"/>
                <a:gd name="T84" fmla="*/ 104 w 341"/>
                <a:gd name="T85" fmla="*/ 13 h 342"/>
                <a:gd name="T86" fmla="*/ 76 w 341"/>
                <a:gd name="T87" fmla="*/ 28 h 342"/>
                <a:gd name="T88" fmla="*/ 50 w 341"/>
                <a:gd name="T89" fmla="*/ 50 h 342"/>
                <a:gd name="T90" fmla="*/ 27 w 341"/>
                <a:gd name="T91" fmla="*/ 77 h 342"/>
                <a:gd name="T92" fmla="*/ 12 w 341"/>
                <a:gd name="T93" fmla="*/ 105 h 342"/>
                <a:gd name="T94" fmla="*/ 2 w 341"/>
                <a:gd name="T95" fmla="*/ 136 h 342"/>
                <a:gd name="T96" fmla="*/ 0 w 341"/>
                <a:gd name="T97" fmla="*/ 171 h 342"/>
                <a:gd name="T98" fmla="*/ 0 w 341"/>
                <a:gd name="T99" fmla="*/ 187 h 342"/>
                <a:gd name="T100" fmla="*/ 2 w 341"/>
                <a:gd name="T101" fmla="*/ 204 h 342"/>
                <a:gd name="T102" fmla="*/ 6 w 341"/>
                <a:gd name="T103" fmla="*/ 220 h 342"/>
                <a:gd name="T104" fmla="*/ 12 w 341"/>
                <a:gd name="T105" fmla="*/ 236 h 342"/>
                <a:gd name="T106" fmla="*/ 18 w 341"/>
                <a:gd name="T107" fmla="*/ 250 h 342"/>
                <a:gd name="T108" fmla="*/ 27 w 341"/>
                <a:gd name="T109" fmla="*/ 264 h 342"/>
                <a:gd name="T110" fmla="*/ 37 w 341"/>
                <a:gd name="T111" fmla="*/ 278 h 342"/>
                <a:gd name="T112" fmla="*/ 50 w 341"/>
                <a:gd name="T113" fmla="*/ 29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1" h="342">
                  <a:moveTo>
                    <a:pt x="50" y="292"/>
                  </a:moveTo>
                  <a:lnTo>
                    <a:pt x="62" y="303"/>
                  </a:lnTo>
                  <a:lnTo>
                    <a:pt x="76" y="313"/>
                  </a:lnTo>
                  <a:lnTo>
                    <a:pt x="104" y="329"/>
                  </a:lnTo>
                  <a:lnTo>
                    <a:pt x="135" y="338"/>
                  </a:lnTo>
                  <a:lnTo>
                    <a:pt x="152" y="341"/>
                  </a:lnTo>
                  <a:lnTo>
                    <a:pt x="170" y="342"/>
                  </a:lnTo>
                  <a:lnTo>
                    <a:pt x="186" y="341"/>
                  </a:lnTo>
                  <a:lnTo>
                    <a:pt x="203" y="338"/>
                  </a:lnTo>
                  <a:lnTo>
                    <a:pt x="219" y="334"/>
                  </a:lnTo>
                  <a:lnTo>
                    <a:pt x="235" y="329"/>
                  </a:lnTo>
                  <a:lnTo>
                    <a:pt x="249" y="321"/>
                  </a:lnTo>
                  <a:lnTo>
                    <a:pt x="256" y="317"/>
                  </a:lnTo>
                  <a:lnTo>
                    <a:pt x="259" y="314"/>
                  </a:lnTo>
                  <a:lnTo>
                    <a:pt x="264" y="313"/>
                  </a:lnTo>
                  <a:lnTo>
                    <a:pt x="277" y="303"/>
                  </a:lnTo>
                  <a:lnTo>
                    <a:pt x="291" y="292"/>
                  </a:lnTo>
                  <a:lnTo>
                    <a:pt x="302" y="278"/>
                  </a:lnTo>
                  <a:lnTo>
                    <a:pt x="313" y="264"/>
                  </a:lnTo>
                  <a:lnTo>
                    <a:pt x="314" y="260"/>
                  </a:lnTo>
                  <a:lnTo>
                    <a:pt x="316" y="256"/>
                  </a:lnTo>
                  <a:lnTo>
                    <a:pt x="321" y="250"/>
                  </a:lnTo>
                  <a:lnTo>
                    <a:pt x="328" y="236"/>
                  </a:lnTo>
                  <a:lnTo>
                    <a:pt x="333" y="220"/>
                  </a:lnTo>
                  <a:lnTo>
                    <a:pt x="338" y="204"/>
                  </a:lnTo>
                  <a:lnTo>
                    <a:pt x="340" y="187"/>
                  </a:lnTo>
                  <a:lnTo>
                    <a:pt x="341" y="171"/>
                  </a:lnTo>
                  <a:lnTo>
                    <a:pt x="340" y="153"/>
                  </a:lnTo>
                  <a:lnTo>
                    <a:pt x="338" y="136"/>
                  </a:lnTo>
                  <a:lnTo>
                    <a:pt x="328" y="105"/>
                  </a:lnTo>
                  <a:lnTo>
                    <a:pt x="313" y="77"/>
                  </a:lnTo>
                  <a:lnTo>
                    <a:pt x="302" y="63"/>
                  </a:lnTo>
                  <a:lnTo>
                    <a:pt x="291" y="50"/>
                  </a:lnTo>
                  <a:lnTo>
                    <a:pt x="277" y="38"/>
                  </a:lnTo>
                  <a:lnTo>
                    <a:pt x="264" y="28"/>
                  </a:lnTo>
                  <a:lnTo>
                    <a:pt x="249" y="19"/>
                  </a:lnTo>
                  <a:lnTo>
                    <a:pt x="235" y="13"/>
                  </a:lnTo>
                  <a:lnTo>
                    <a:pt x="219" y="6"/>
                  </a:lnTo>
                  <a:lnTo>
                    <a:pt x="203" y="3"/>
                  </a:lnTo>
                  <a:lnTo>
                    <a:pt x="186" y="0"/>
                  </a:lnTo>
                  <a:lnTo>
                    <a:pt x="170" y="0"/>
                  </a:lnTo>
                  <a:lnTo>
                    <a:pt x="135" y="3"/>
                  </a:lnTo>
                  <a:lnTo>
                    <a:pt x="104" y="13"/>
                  </a:lnTo>
                  <a:lnTo>
                    <a:pt x="76" y="28"/>
                  </a:lnTo>
                  <a:lnTo>
                    <a:pt x="50" y="50"/>
                  </a:lnTo>
                  <a:lnTo>
                    <a:pt x="27" y="77"/>
                  </a:lnTo>
                  <a:lnTo>
                    <a:pt x="12" y="105"/>
                  </a:lnTo>
                  <a:lnTo>
                    <a:pt x="2" y="136"/>
                  </a:lnTo>
                  <a:lnTo>
                    <a:pt x="0" y="171"/>
                  </a:lnTo>
                  <a:lnTo>
                    <a:pt x="0" y="187"/>
                  </a:lnTo>
                  <a:lnTo>
                    <a:pt x="2" y="204"/>
                  </a:lnTo>
                  <a:lnTo>
                    <a:pt x="6" y="220"/>
                  </a:lnTo>
                  <a:lnTo>
                    <a:pt x="12" y="236"/>
                  </a:lnTo>
                  <a:lnTo>
                    <a:pt x="18" y="250"/>
                  </a:lnTo>
                  <a:lnTo>
                    <a:pt x="27" y="264"/>
                  </a:lnTo>
                  <a:lnTo>
                    <a:pt x="37" y="278"/>
                  </a:lnTo>
                  <a:lnTo>
                    <a:pt x="50" y="29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b="1"/>
            </a:p>
          </p:txBody>
        </p:sp>
        <p:sp>
          <p:nvSpPr>
            <p:cNvPr id="529" name="Freeform 38">
              <a:extLst>
                <a:ext uri="{FF2B5EF4-FFF2-40B4-BE49-F238E27FC236}">
                  <a16:creationId xmlns:a16="http://schemas.microsoft.com/office/drawing/2014/main" id="{367D6474-5E89-7ED9-5FC9-1E3B97D5DCC2}"/>
                </a:ext>
              </a:extLst>
            </p:cNvPr>
            <p:cNvSpPr>
              <a:spLocks/>
            </p:cNvSpPr>
            <p:nvPr/>
          </p:nvSpPr>
          <p:spPr bwMode="auto">
            <a:xfrm>
              <a:off x="8875352" y="3307373"/>
              <a:ext cx="107950" cy="107950"/>
            </a:xfrm>
            <a:custGeom>
              <a:avLst/>
              <a:gdLst>
                <a:gd name="T0" fmla="*/ 50 w 341"/>
                <a:gd name="T1" fmla="*/ 291 h 341"/>
                <a:gd name="T2" fmla="*/ 62 w 341"/>
                <a:gd name="T3" fmla="*/ 303 h 341"/>
                <a:gd name="T4" fmla="*/ 76 w 341"/>
                <a:gd name="T5" fmla="*/ 313 h 341"/>
                <a:gd name="T6" fmla="*/ 104 w 341"/>
                <a:gd name="T7" fmla="*/ 329 h 341"/>
                <a:gd name="T8" fmla="*/ 135 w 341"/>
                <a:gd name="T9" fmla="*/ 338 h 341"/>
                <a:gd name="T10" fmla="*/ 152 w 341"/>
                <a:gd name="T11" fmla="*/ 340 h 341"/>
                <a:gd name="T12" fmla="*/ 170 w 341"/>
                <a:gd name="T13" fmla="*/ 341 h 341"/>
                <a:gd name="T14" fmla="*/ 186 w 341"/>
                <a:gd name="T15" fmla="*/ 340 h 341"/>
                <a:gd name="T16" fmla="*/ 203 w 341"/>
                <a:gd name="T17" fmla="*/ 338 h 341"/>
                <a:gd name="T18" fmla="*/ 219 w 341"/>
                <a:gd name="T19" fmla="*/ 334 h 341"/>
                <a:gd name="T20" fmla="*/ 235 w 341"/>
                <a:gd name="T21" fmla="*/ 329 h 341"/>
                <a:gd name="T22" fmla="*/ 249 w 341"/>
                <a:gd name="T23" fmla="*/ 321 h 341"/>
                <a:gd name="T24" fmla="*/ 256 w 341"/>
                <a:gd name="T25" fmla="*/ 316 h 341"/>
                <a:gd name="T26" fmla="*/ 259 w 341"/>
                <a:gd name="T27" fmla="*/ 314 h 341"/>
                <a:gd name="T28" fmla="*/ 264 w 341"/>
                <a:gd name="T29" fmla="*/ 313 h 341"/>
                <a:gd name="T30" fmla="*/ 277 w 341"/>
                <a:gd name="T31" fmla="*/ 303 h 341"/>
                <a:gd name="T32" fmla="*/ 291 w 341"/>
                <a:gd name="T33" fmla="*/ 291 h 341"/>
                <a:gd name="T34" fmla="*/ 302 w 341"/>
                <a:gd name="T35" fmla="*/ 278 h 341"/>
                <a:gd name="T36" fmla="*/ 313 w 341"/>
                <a:gd name="T37" fmla="*/ 264 h 341"/>
                <a:gd name="T38" fmla="*/ 314 w 341"/>
                <a:gd name="T39" fmla="*/ 260 h 341"/>
                <a:gd name="T40" fmla="*/ 316 w 341"/>
                <a:gd name="T41" fmla="*/ 256 h 341"/>
                <a:gd name="T42" fmla="*/ 321 w 341"/>
                <a:gd name="T43" fmla="*/ 249 h 341"/>
                <a:gd name="T44" fmla="*/ 328 w 341"/>
                <a:gd name="T45" fmla="*/ 236 h 341"/>
                <a:gd name="T46" fmla="*/ 333 w 341"/>
                <a:gd name="T47" fmla="*/ 220 h 341"/>
                <a:gd name="T48" fmla="*/ 338 w 341"/>
                <a:gd name="T49" fmla="*/ 204 h 341"/>
                <a:gd name="T50" fmla="*/ 340 w 341"/>
                <a:gd name="T51" fmla="*/ 187 h 341"/>
                <a:gd name="T52" fmla="*/ 341 w 341"/>
                <a:gd name="T53" fmla="*/ 171 h 341"/>
                <a:gd name="T54" fmla="*/ 340 w 341"/>
                <a:gd name="T55" fmla="*/ 153 h 341"/>
                <a:gd name="T56" fmla="*/ 338 w 341"/>
                <a:gd name="T57" fmla="*/ 136 h 341"/>
                <a:gd name="T58" fmla="*/ 328 w 341"/>
                <a:gd name="T59" fmla="*/ 105 h 341"/>
                <a:gd name="T60" fmla="*/ 313 w 341"/>
                <a:gd name="T61" fmla="*/ 76 h 341"/>
                <a:gd name="T62" fmla="*/ 302 w 341"/>
                <a:gd name="T63" fmla="*/ 63 h 341"/>
                <a:gd name="T64" fmla="*/ 291 w 341"/>
                <a:gd name="T65" fmla="*/ 50 h 341"/>
                <a:gd name="T66" fmla="*/ 277 w 341"/>
                <a:gd name="T67" fmla="*/ 38 h 341"/>
                <a:gd name="T68" fmla="*/ 264 w 341"/>
                <a:gd name="T69" fmla="*/ 27 h 341"/>
                <a:gd name="T70" fmla="*/ 249 w 341"/>
                <a:gd name="T71" fmla="*/ 18 h 341"/>
                <a:gd name="T72" fmla="*/ 235 w 341"/>
                <a:gd name="T73" fmla="*/ 13 h 341"/>
                <a:gd name="T74" fmla="*/ 219 w 341"/>
                <a:gd name="T75" fmla="*/ 6 h 341"/>
                <a:gd name="T76" fmla="*/ 203 w 341"/>
                <a:gd name="T77" fmla="*/ 2 h 341"/>
                <a:gd name="T78" fmla="*/ 186 w 341"/>
                <a:gd name="T79" fmla="*/ 0 h 341"/>
                <a:gd name="T80" fmla="*/ 170 w 341"/>
                <a:gd name="T81" fmla="*/ 0 h 341"/>
                <a:gd name="T82" fmla="*/ 135 w 341"/>
                <a:gd name="T83" fmla="*/ 2 h 341"/>
                <a:gd name="T84" fmla="*/ 104 w 341"/>
                <a:gd name="T85" fmla="*/ 13 h 341"/>
                <a:gd name="T86" fmla="*/ 76 w 341"/>
                <a:gd name="T87" fmla="*/ 27 h 341"/>
                <a:gd name="T88" fmla="*/ 50 w 341"/>
                <a:gd name="T89" fmla="*/ 50 h 341"/>
                <a:gd name="T90" fmla="*/ 27 w 341"/>
                <a:gd name="T91" fmla="*/ 76 h 341"/>
                <a:gd name="T92" fmla="*/ 12 w 341"/>
                <a:gd name="T93" fmla="*/ 105 h 341"/>
                <a:gd name="T94" fmla="*/ 2 w 341"/>
                <a:gd name="T95" fmla="*/ 136 h 341"/>
                <a:gd name="T96" fmla="*/ 0 w 341"/>
                <a:gd name="T97" fmla="*/ 171 h 341"/>
                <a:gd name="T98" fmla="*/ 0 w 341"/>
                <a:gd name="T99" fmla="*/ 187 h 341"/>
                <a:gd name="T100" fmla="*/ 2 w 341"/>
                <a:gd name="T101" fmla="*/ 204 h 341"/>
                <a:gd name="T102" fmla="*/ 6 w 341"/>
                <a:gd name="T103" fmla="*/ 220 h 341"/>
                <a:gd name="T104" fmla="*/ 12 w 341"/>
                <a:gd name="T105" fmla="*/ 236 h 341"/>
                <a:gd name="T106" fmla="*/ 18 w 341"/>
                <a:gd name="T107" fmla="*/ 249 h 341"/>
                <a:gd name="T108" fmla="*/ 27 w 341"/>
                <a:gd name="T109" fmla="*/ 264 h 341"/>
                <a:gd name="T110" fmla="*/ 37 w 341"/>
                <a:gd name="T111" fmla="*/ 278 h 341"/>
                <a:gd name="T112" fmla="*/ 50 w 341"/>
                <a:gd name="T113" fmla="*/ 29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1" h="341">
                  <a:moveTo>
                    <a:pt x="50" y="291"/>
                  </a:moveTo>
                  <a:lnTo>
                    <a:pt x="62" y="303"/>
                  </a:lnTo>
                  <a:lnTo>
                    <a:pt x="76" y="313"/>
                  </a:lnTo>
                  <a:lnTo>
                    <a:pt x="104" y="329"/>
                  </a:lnTo>
                  <a:lnTo>
                    <a:pt x="135" y="338"/>
                  </a:lnTo>
                  <a:lnTo>
                    <a:pt x="152" y="340"/>
                  </a:lnTo>
                  <a:lnTo>
                    <a:pt x="170" y="341"/>
                  </a:lnTo>
                  <a:lnTo>
                    <a:pt x="186" y="340"/>
                  </a:lnTo>
                  <a:lnTo>
                    <a:pt x="203" y="338"/>
                  </a:lnTo>
                  <a:lnTo>
                    <a:pt x="219" y="334"/>
                  </a:lnTo>
                  <a:lnTo>
                    <a:pt x="235" y="329"/>
                  </a:lnTo>
                  <a:lnTo>
                    <a:pt x="249" y="321"/>
                  </a:lnTo>
                  <a:lnTo>
                    <a:pt x="256" y="316"/>
                  </a:lnTo>
                  <a:lnTo>
                    <a:pt x="259" y="314"/>
                  </a:lnTo>
                  <a:lnTo>
                    <a:pt x="264" y="313"/>
                  </a:lnTo>
                  <a:lnTo>
                    <a:pt x="277" y="303"/>
                  </a:lnTo>
                  <a:lnTo>
                    <a:pt x="291" y="291"/>
                  </a:lnTo>
                  <a:lnTo>
                    <a:pt x="302" y="278"/>
                  </a:lnTo>
                  <a:lnTo>
                    <a:pt x="313" y="264"/>
                  </a:lnTo>
                  <a:lnTo>
                    <a:pt x="314" y="260"/>
                  </a:lnTo>
                  <a:lnTo>
                    <a:pt x="316" y="256"/>
                  </a:lnTo>
                  <a:lnTo>
                    <a:pt x="321" y="249"/>
                  </a:lnTo>
                  <a:lnTo>
                    <a:pt x="328" y="236"/>
                  </a:lnTo>
                  <a:lnTo>
                    <a:pt x="333" y="220"/>
                  </a:lnTo>
                  <a:lnTo>
                    <a:pt x="338" y="204"/>
                  </a:lnTo>
                  <a:lnTo>
                    <a:pt x="340" y="187"/>
                  </a:lnTo>
                  <a:lnTo>
                    <a:pt x="341" y="171"/>
                  </a:lnTo>
                  <a:lnTo>
                    <a:pt x="340" y="153"/>
                  </a:lnTo>
                  <a:lnTo>
                    <a:pt x="338" y="136"/>
                  </a:lnTo>
                  <a:lnTo>
                    <a:pt x="328" y="105"/>
                  </a:lnTo>
                  <a:lnTo>
                    <a:pt x="313" y="76"/>
                  </a:lnTo>
                  <a:lnTo>
                    <a:pt x="302" y="63"/>
                  </a:lnTo>
                  <a:lnTo>
                    <a:pt x="291" y="50"/>
                  </a:lnTo>
                  <a:lnTo>
                    <a:pt x="277" y="38"/>
                  </a:lnTo>
                  <a:lnTo>
                    <a:pt x="264" y="27"/>
                  </a:lnTo>
                  <a:lnTo>
                    <a:pt x="249" y="18"/>
                  </a:lnTo>
                  <a:lnTo>
                    <a:pt x="235" y="13"/>
                  </a:lnTo>
                  <a:lnTo>
                    <a:pt x="219" y="6"/>
                  </a:lnTo>
                  <a:lnTo>
                    <a:pt x="203" y="2"/>
                  </a:lnTo>
                  <a:lnTo>
                    <a:pt x="186" y="0"/>
                  </a:lnTo>
                  <a:lnTo>
                    <a:pt x="170" y="0"/>
                  </a:lnTo>
                  <a:lnTo>
                    <a:pt x="135" y="2"/>
                  </a:lnTo>
                  <a:lnTo>
                    <a:pt x="104" y="13"/>
                  </a:lnTo>
                  <a:lnTo>
                    <a:pt x="76" y="27"/>
                  </a:lnTo>
                  <a:lnTo>
                    <a:pt x="50" y="50"/>
                  </a:lnTo>
                  <a:lnTo>
                    <a:pt x="27" y="76"/>
                  </a:lnTo>
                  <a:lnTo>
                    <a:pt x="12" y="105"/>
                  </a:lnTo>
                  <a:lnTo>
                    <a:pt x="2" y="136"/>
                  </a:lnTo>
                  <a:lnTo>
                    <a:pt x="0" y="171"/>
                  </a:lnTo>
                  <a:lnTo>
                    <a:pt x="0" y="187"/>
                  </a:lnTo>
                  <a:lnTo>
                    <a:pt x="2" y="204"/>
                  </a:lnTo>
                  <a:lnTo>
                    <a:pt x="6" y="220"/>
                  </a:lnTo>
                  <a:lnTo>
                    <a:pt x="12" y="236"/>
                  </a:lnTo>
                  <a:lnTo>
                    <a:pt x="18" y="249"/>
                  </a:lnTo>
                  <a:lnTo>
                    <a:pt x="27" y="264"/>
                  </a:lnTo>
                  <a:lnTo>
                    <a:pt x="37" y="278"/>
                  </a:lnTo>
                  <a:lnTo>
                    <a:pt x="50" y="291"/>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b="1"/>
            </a:p>
          </p:txBody>
        </p:sp>
        <p:sp>
          <p:nvSpPr>
            <p:cNvPr id="530" name="ZoneTexte 529">
              <a:extLst>
                <a:ext uri="{FF2B5EF4-FFF2-40B4-BE49-F238E27FC236}">
                  <a16:creationId xmlns:a16="http://schemas.microsoft.com/office/drawing/2014/main" id="{A7123CCD-83BC-544D-4A56-C429DCAFA013}"/>
                </a:ext>
              </a:extLst>
            </p:cNvPr>
            <p:cNvSpPr txBox="1"/>
            <p:nvPr/>
          </p:nvSpPr>
          <p:spPr>
            <a:xfrm>
              <a:off x="8962664" y="2936377"/>
              <a:ext cx="458780" cy="307777"/>
            </a:xfrm>
            <a:prstGeom prst="rect">
              <a:avLst/>
            </a:prstGeom>
            <a:noFill/>
          </p:spPr>
          <p:txBody>
            <a:bodyPr wrap="none" rtlCol="0">
              <a:spAutoFit/>
            </a:bodyPr>
            <a:lstStyle/>
            <a:p>
              <a:r>
                <a:rPr lang="fr-FR" sz="1400" b="1" dirty="0">
                  <a:ea typeface="Calibri" panose="020F0502020204030204" pitchFamily="34" charset="0"/>
                  <a:cs typeface="Calibri" panose="020F0502020204030204" pitchFamily="34" charset="0"/>
                </a:rPr>
                <a:t>300</a:t>
              </a:r>
            </a:p>
          </p:txBody>
        </p:sp>
        <p:sp>
          <p:nvSpPr>
            <p:cNvPr id="531" name="ZoneTexte 530">
              <a:extLst>
                <a:ext uri="{FF2B5EF4-FFF2-40B4-BE49-F238E27FC236}">
                  <a16:creationId xmlns:a16="http://schemas.microsoft.com/office/drawing/2014/main" id="{FE648BC9-FF8E-3FD4-ABBA-AF84CEC6F1CD}"/>
                </a:ext>
              </a:extLst>
            </p:cNvPr>
            <p:cNvSpPr txBox="1"/>
            <p:nvPr/>
          </p:nvSpPr>
          <p:spPr>
            <a:xfrm>
              <a:off x="8962664" y="3224009"/>
              <a:ext cx="458780" cy="307777"/>
            </a:xfrm>
            <a:prstGeom prst="rect">
              <a:avLst/>
            </a:prstGeom>
            <a:noFill/>
          </p:spPr>
          <p:txBody>
            <a:bodyPr wrap="none" rtlCol="0">
              <a:spAutoFit/>
            </a:bodyPr>
            <a:lstStyle/>
            <a:p>
              <a:r>
                <a:rPr lang="fr-FR" sz="1400" b="1" dirty="0">
                  <a:ea typeface="Calibri" panose="020F0502020204030204" pitchFamily="34" charset="0"/>
                  <a:cs typeface="Calibri" panose="020F0502020204030204" pitchFamily="34" charset="0"/>
                </a:rPr>
                <a:t>400</a:t>
              </a:r>
            </a:p>
          </p:txBody>
        </p:sp>
        <p:sp>
          <p:nvSpPr>
            <p:cNvPr id="532" name="ZoneTexte 531">
              <a:extLst>
                <a:ext uri="{FF2B5EF4-FFF2-40B4-BE49-F238E27FC236}">
                  <a16:creationId xmlns:a16="http://schemas.microsoft.com/office/drawing/2014/main" id="{DD5EFA9E-10AB-5E61-39D8-28BF6070BF82}"/>
                </a:ext>
              </a:extLst>
            </p:cNvPr>
            <p:cNvSpPr txBox="1"/>
            <p:nvPr/>
          </p:nvSpPr>
          <p:spPr>
            <a:xfrm>
              <a:off x="9905870" y="2936377"/>
              <a:ext cx="458780" cy="307777"/>
            </a:xfrm>
            <a:prstGeom prst="rect">
              <a:avLst/>
            </a:prstGeom>
            <a:noFill/>
          </p:spPr>
          <p:txBody>
            <a:bodyPr wrap="none" rtlCol="0">
              <a:spAutoFit/>
            </a:bodyPr>
            <a:lstStyle/>
            <a:p>
              <a:r>
                <a:rPr lang="fr-FR" sz="1400" b="1" dirty="0">
                  <a:ea typeface="Calibri" panose="020F0502020204030204" pitchFamily="34" charset="0"/>
                  <a:cs typeface="Calibri" panose="020F0502020204030204" pitchFamily="34" charset="0"/>
                </a:rPr>
                <a:t>301</a:t>
              </a:r>
            </a:p>
          </p:txBody>
        </p:sp>
        <p:sp>
          <p:nvSpPr>
            <p:cNvPr id="533" name="ZoneTexte 532">
              <a:extLst>
                <a:ext uri="{FF2B5EF4-FFF2-40B4-BE49-F238E27FC236}">
                  <a16:creationId xmlns:a16="http://schemas.microsoft.com/office/drawing/2014/main" id="{47236305-6263-613F-DF49-80F2A2BBD533}"/>
                </a:ext>
              </a:extLst>
            </p:cNvPr>
            <p:cNvSpPr txBox="1"/>
            <p:nvPr/>
          </p:nvSpPr>
          <p:spPr>
            <a:xfrm>
              <a:off x="9905870" y="3224009"/>
              <a:ext cx="458780" cy="307777"/>
            </a:xfrm>
            <a:prstGeom prst="rect">
              <a:avLst/>
            </a:prstGeom>
            <a:noFill/>
          </p:spPr>
          <p:txBody>
            <a:bodyPr wrap="none" rtlCol="0">
              <a:spAutoFit/>
            </a:bodyPr>
            <a:lstStyle/>
            <a:p>
              <a:r>
                <a:rPr lang="fr-FR" sz="1400" b="1" dirty="0">
                  <a:ea typeface="Calibri" panose="020F0502020204030204" pitchFamily="34" charset="0"/>
                  <a:cs typeface="Calibri" panose="020F0502020204030204" pitchFamily="34" charset="0"/>
                </a:rPr>
                <a:t>401</a:t>
              </a:r>
            </a:p>
          </p:txBody>
        </p:sp>
        <p:sp>
          <p:nvSpPr>
            <p:cNvPr id="534" name="ZoneTexte 533">
              <a:extLst>
                <a:ext uri="{FF2B5EF4-FFF2-40B4-BE49-F238E27FC236}">
                  <a16:creationId xmlns:a16="http://schemas.microsoft.com/office/drawing/2014/main" id="{A7B9731D-0B52-CEDA-A57E-7618C949A157}"/>
                </a:ext>
              </a:extLst>
            </p:cNvPr>
            <p:cNvSpPr txBox="1"/>
            <p:nvPr/>
          </p:nvSpPr>
          <p:spPr>
            <a:xfrm>
              <a:off x="10893681" y="2936377"/>
              <a:ext cx="458780" cy="307777"/>
            </a:xfrm>
            <a:prstGeom prst="rect">
              <a:avLst/>
            </a:prstGeom>
            <a:noFill/>
          </p:spPr>
          <p:txBody>
            <a:bodyPr wrap="none" rtlCol="0">
              <a:spAutoFit/>
            </a:bodyPr>
            <a:lstStyle/>
            <a:p>
              <a:r>
                <a:rPr lang="fr-FR" sz="1400" b="1" dirty="0">
                  <a:ea typeface="Calibri" panose="020F0502020204030204" pitchFamily="34" charset="0"/>
                  <a:cs typeface="Calibri" panose="020F0502020204030204" pitchFamily="34" charset="0"/>
                </a:rPr>
                <a:t>302</a:t>
              </a:r>
            </a:p>
          </p:txBody>
        </p:sp>
        <p:sp>
          <p:nvSpPr>
            <p:cNvPr id="535" name="ZoneTexte 534">
              <a:extLst>
                <a:ext uri="{FF2B5EF4-FFF2-40B4-BE49-F238E27FC236}">
                  <a16:creationId xmlns:a16="http://schemas.microsoft.com/office/drawing/2014/main" id="{8B0DB702-5FBB-401C-03A4-25B4C3E7DAE5}"/>
                </a:ext>
              </a:extLst>
            </p:cNvPr>
            <p:cNvSpPr txBox="1"/>
            <p:nvPr/>
          </p:nvSpPr>
          <p:spPr>
            <a:xfrm>
              <a:off x="10893681" y="3224009"/>
              <a:ext cx="458780" cy="307777"/>
            </a:xfrm>
            <a:prstGeom prst="rect">
              <a:avLst/>
            </a:prstGeom>
            <a:noFill/>
          </p:spPr>
          <p:txBody>
            <a:bodyPr wrap="none" rtlCol="0">
              <a:spAutoFit/>
            </a:bodyPr>
            <a:lstStyle/>
            <a:p>
              <a:r>
                <a:rPr lang="fr-FR" sz="1400" b="1" dirty="0">
                  <a:ea typeface="Calibri" panose="020F0502020204030204" pitchFamily="34" charset="0"/>
                  <a:cs typeface="Calibri" panose="020F0502020204030204" pitchFamily="34" charset="0"/>
                </a:rPr>
                <a:t>402</a:t>
              </a:r>
            </a:p>
          </p:txBody>
        </p:sp>
        <p:sp>
          <p:nvSpPr>
            <p:cNvPr id="536" name="ZoneTexte 535">
              <a:extLst>
                <a:ext uri="{FF2B5EF4-FFF2-40B4-BE49-F238E27FC236}">
                  <a16:creationId xmlns:a16="http://schemas.microsoft.com/office/drawing/2014/main" id="{256DF3F3-34DD-7E95-1297-5500925C3FEE}"/>
                </a:ext>
              </a:extLst>
            </p:cNvPr>
            <p:cNvSpPr txBox="1"/>
            <p:nvPr/>
          </p:nvSpPr>
          <p:spPr>
            <a:xfrm>
              <a:off x="7953178" y="2936377"/>
              <a:ext cx="892039" cy="307777"/>
            </a:xfrm>
            <a:prstGeom prst="rect">
              <a:avLst/>
            </a:prstGeom>
            <a:noFill/>
          </p:spPr>
          <p:txBody>
            <a:bodyPr wrap="none" rtlCol="0">
              <a:spAutoFit/>
            </a:bodyPr>
            <a:lstStyle/>
            <a:p>
              <a:r>
                <a:rPr lang="fr-FR" sz="1400" b="1" dirty="0">
                  <a:ea typeface="Calibri" panose="020F0502020204030204" pitchFamily="34" charset="0"/>
                  <a:cs typeface="Calibri" panose="020F0502020204030204" pitchFamily="34" charset="0"/>
                </a:rPr>
                <a:t>40 mg/kg</a:t>
              </a:r>
            </a:p>
          </p:txBody>
        </p:sp>
        <p:sp>
          <p:nvSpPr>
            <p:cNvPr id="537" name="ZoneTexte 536">
              <a:extLst>
                <a:ext uri="{FF2B5EF4-FFF2-40B4-BE49-F238E27FC236}">
                  <a16:creationId xmlns:a16="http://schemas.microsoft.com/office/drawing/2014/main" id="{50C8100D-1A5C-EC62-A47B-BC621EBCBB67}"/>
                </a:ext>
              </a:extLst>
            </p:cNvPr>
            <p:cNvSpPr txBox="1"/>
            <p:nvPr/>
          </p:nvSpPr>
          <p:spPr>
            <a:xfrm>
              <a:off x="7953178" y="3224009"/>
              <a:ext cx="892039" cy="307777"/>
            </a:xfrm>
            <a:prstGeom prst="rect">
              <a:avLst/>
            </a:prstGeom>
            <a:noFill/>
          </p:spPr>
          <p:txBody>
            <a:bodyPr wrap="none" rtlCol="0">
              <a:spAutoFit/>
            </a:bodyPr>
            <a:lstStyle/>
            <a:p>
              <a:r>
                <a:rPr lang="fr-FR" sz="1400" b="1" dirty="0">
                  <a:ea typeface="Calibri" panose="020F0502020204030204" pitchFamily="34" charset="0"/>
                  <a:cs typeface="Calibri" panose="020F0502020204030204" pitchFamily="34" charset="0"/>
                </a:rPr>
                <a:t>75 mg/kg</a:t>
              </a:r>
            </a:p>
          </p:txBody>
        </p:sp>
        <p:sp>
          <p:nvSpPr>
            <p:cNvPr id="541" name="ZoneTexte 540">
              <a:extLst>
                <a:ext uri="{FF2B5EF4-FFF2-40B4-BE49-F238E27FC236}">
                  <a16:creationId xmlns:a16="http://schemas.microsoft.com/office/drawing/2014/main" id="{058383C3-3E50-5367-B799-B9BA89F7B888}"/>
                </a:ext>
              </a:extLst>
            </p:cNvPr>
            <p:cNvSpPr txBox="1"/>
            <p:nvPr/>
          </p:nvSpPr>
          <p:spPr>
            <a:xfrm>
              <a:off x="8818564" y="4475009"/>
              <a:ext cx="2496133" cy="523220"/>
            </a:xfrm>
            <a:prstGeom prst="rect">
              <a:avLst/>
            </a:prstGeom>
            <a:noFill/>
          </p:spPr>
          <p:txBody>
            <a:bodyPr wrap="none" rtlCol="0">
              <a:spAutoFit/>
            </a:bodyPr>
            <a:lstStyle/>
            <a:p>
              <a:r>
                <a:rPr lang="en-US" sz="1400" dirty="0"/>
                <a:t>T</a:t>
              </a:r>
              <a:r>
                <a:rPr lang="en-US" sz="1400" baseline="-25000" dirty="0"/>
                <a:t>1/2</a:t>
              </a:r>
              <a:r>
                <a:rPr lang="en-US" sz="1400" dirty="0"/>
                <a:t> 40 mg/kg dose = 82 weeks</a:t>
              </a:r>
            </a:p>
            <a:p>
              <a:r>
                <a:rPr lang="en-US" sz="1400" dirty="0"/>
                <a:t>T</a:t>
              </a:r>
              <a:r>
                <a:rPr lang="en-US" sz="1400" baseline="-25000" dirty="0"/>
                <a:t>1/2</a:t>
              </a:r>
              <a:r>
                <a:rPr lang="en-US" sz="1400" dirty="0"/>
                <a:t> 75 mg/kg dose = 67 weeks</a:t>
              </a:r>
            </a:p>
          </p:txBody>
        </p:sp>
      </p:grpSp>
      <p:sp>
        <p:nvSpPr>
          <p:cNvPr id="542" name="ZoneTexte 541">
            <a:extLst>
              <a:ext uri="{FF2B5EF4-FFF2-40B4-BE49-F238E27FC236}">
                <a16:creationId xmlns:a16="http://schemas.microsoft.com/office/drawing/2014/main" id="{47FB9453-971D-6F6E-DC65-226128198165}"/>
              </a:ext>
            </a:extLst>
          </p:cNvPr>
          <p:cNvSpPr txBox="1"/>
          <p:nvPr/>
        </p:nvSpPr>
        <p:spPr>
          <a:xfrm>
            <a:off x="4918802" y="6151978"/>
            <a:ext cx="3174459" cy="369332"/>
          </a:xfrm>
          <a:prstGeom prst="rect">
            <a:avLst/>
          </a:prstGeom>
          <a:noFill/>
        </p:spPr>
        <p:txBody>
          <a:bodyPr wrap="none" rtlCol="0">
            <a:spAutoFit/>
          </a:bodyPr>
          <a:lstStyle/>
          <a:p>
            <a:r>
              <a:rPr lang="en-US" b="1" dirty="0">
                <a:solidFill>
                  <a:srgbClr val="0070C0"/>
                </a:solidFill>
              </a:rPr>
              <a:t>Potential for ≥ 6 months dosing</a:t>
            </a:r>
          </a:p>
        </p:txBody>
      </p:sp>
    </p:spTree>
    <p:extLst>
      <p:ext uri="{BB962C8B-B14F-4D97-AF65-F5344CB8AC3E}">
        <p14:creationId xmlns:p14="http://schemas.microsoft.com/office/powerpoint/2010/main" val="947468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DA9392-B3C6-3D6B-BCE5-1F68874D3024}"/>
              </a:ext>
            </a:extLst>
          </p:cNvPr>
          <p:cNvSpPr>
            <a:spLocks noGrp="1"/>
          </p:cNvSpPr>
          <p:nvPr>
            <p:ph type="title"/>
          </p:nvPr>
        </p:nvSpPr>
        <p:spPr/>
        <p:txBody>
          <a:bodyPr>
            <a:normAutofit/>
          </a:bodyPr>
          <a:lstStyle/>
          <a:p>
            <a:r>
              <a:rPr lang="en-US" sz="3000" dirty="0"/>
              <a:t>GS-4182, a novel solubilizing oral prodrug of LEN</a:t>
            </a:r>
          </a:p>
        </p:txBody>
      </p:sp>
      <p:sp>
        <p:nvSpPr>
          <p:cNvPr id="5" name="Text Placeholder 22">
            <a:extLst>
              <a:ext uri="{FF2B5EF4-FFF2-40B4-BE49-F238E27FC236}">
                <a16:creationId xmlns:a16="http://schemas.microsoft.com/office/drawing/2014/main" id="{19857508-CB44-43B2-3749-B5A15AD07CFD}"/>
              </a:ext>
            </a:extLst>
          </p:cNvPr>
          <p:cNvSpPr txBox="1">
            <a:spLocks/>
          </p:cNvSpPr>
          <p:nvPr/>
        </p:nvSpPr>
        <p:spPr bwMode="auto">
          <a:xfrm>
            <a:off x="9055577" y="6565413"/>
            <a:ext cx="30372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a:solidFill>
                  <a:schemeClr val="tx1"/>
                </a:solidFill>
                <a:latin typeface="+mn-lt"/>
              </a:rPr>
              <a:t>Subramanian R, et al.</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AIDS2024 ; # </a:t>
            </a:r>
            <a:r>
              <a:rPr lang="en-US" sz="1200" i="1" kern="0" dirty="0">
                <a:solidFill>
                  <a:schemeClr val="tx1"/>
                </a:solidFill>
                <a:latin typeface="+mn-lt"/>
              </a:rPr>
              <a:t>WEPEA031</a:t>
            </a:r>
            <a:endPar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endParaRPr>
          </a:p>
        </p:txBody>
      </p:sp>
      <p:grpSp>
        <p:nvGrpSpPr>
          <p:cNvPr id="3" name="Groupe 2">
            <a:extLst>
              <a:ext uri="{FF2B5EF4-FFF2-40B4-BE49-F238E27FC236}">
                <a16:creationId xmlns:a16="http://schemas.microsoft.com/office/drawing/2014/main" id="{B242C1C6-824D-123C-6D6C-6E29A9B4DCD5}"/>
              </a:ext>
            </a:extLst>
          </p:cNvPr>
          <p:cNvGrpSpPr/>
          <p:nvPr/>
        </p:nvGrpSpPr>
        <p:grpSpPr>
          <a:xfrm>
            <a:off x="1293312" y="1824543"/>
            <a:ext cx="9313902" cy="4432425"/>
            <a:chOff x="623392" y="1939834"/>
            <a:chExt cx="9313902" cy="4432425"/>
          </a:xfrm>
        </p:grpSpPr>
        <p:sp>
          <p:nvSpPr>
            <p:cNvPr id="6" name="Rectangle 5">
              <a:extLst>
                <a:ext uri="{FF2B5EF4-FFF2-40B4-BE49-F238E27FC236}">
                  <a16:creationId xmlns:a16="http://schemas.microsoft.com/office/drawing/2014/main" id="{76FECCB4-AE2A-3D68-548A-7124B996B029}"/>
                </a:ext>
              </a:extLst>
            </p:cNvPr>
            <p:cNvSpPr/>
            <p:nvPr/>
          </p:nvSpPr>
          <p:spPr bwMode="auto">
            <a:xfrm>
              <a:off x="8632369" y="4480480"/>
              <a:ext cx="1304925" cy="1266535"/>
            </a:xfrm>
            <a:prstGeom prst="rect">
              <a:avLst/>
            </a:prstGeom>
            <a:solidFill>
              <a:srgbClr val="FFEEB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latin typeface="Arial" charset="0"/>
              </a:endParaRPr>
            </a:p>
          </p:txBody>
        </p:sp>
        <p:grpSp>
          <p:nvGrpSpPr>
            <p:cNvPr id="7" name="Groupe 6">
              <a:extLst>
                <a:ext uri="{FF2B5EF4-FFF2-40B4-BE49-F238E27FC236}">
                  <a16:creationId xmlns:a16="http://schemas.microsoft.com/office/drawing/2014/main" id="{356DC913-179D-D5EF-BD9D-0EE2D8AFDBEB}"/>
                </a:ext>
              </a:extLst>
            </p:cNvPr>
            <p:cNvGrpSpPr/>
            <p:nvPr/>
          </p:nvGrpSpPr>
          <p:grpSpPr>
            <a:xfrm>
              <a:off x="7771067" y="4630809"/>
              <a:ext cx="608912" cy="391493"/>
              <a:chOff x="8111248" y="4436869"/>
              <a:chExt cx="608912" cy="391493"/>
            </a:xfrm>
          </p:grpSpPr>
          <p:grpSp>
            <p:nvGrpSpPr>
              <p:cNvPr id="8" name="Groupe 7">
                <a:extLst>
                  <a:ext uri="{FF2B5EF4-FFF2-40B4-BE49-F238E27FC236}">
                    <a16:creationId xmlns:a16="http://schemas.microsoft.com/office/drawing/2014/main" id="{3DCE5ADE-B43A-993A-3737-4C52AD2752BA}"/>
                  </a:ext>
                </a:extLst>
              </p:cNvPr>
              <p:cNvGrpSpPr/>
              <p:nvPr/>
            </p:nvGrpSpPr>
            <p:grpSpPr>
              <a:xfrm>
                <a:off x="8111248" y="4436869"/>
                <a:ext cx="608912" cy="391493"/>
                <a:chOff x="10602480" y="4835141"/>
                <a:chExt cx="753084" cy="484187"/>
              </a:xfrm>
            </p:grpSpPr>
            <p:sp>
              <p:nvSpPr>
                <p:cNvPr id="10" name="Freeform 523">
                  <a:extLst>
                    <a:ext uri="{FF2B5EF4-FFF2-40B4-BE49-F238E27FC236}">
                      <a16:creationId xmlns:a16="http://schemas.microsoft.com/office/drawing/2014/main" id="{1E39D5FE-572E-94BF-20D4-CE918A0C1D73}"/>
                    </a:ext>
                  </a:extLst>
                </p:cNvPr>
                <p:cNvSpPr>
                  <a:spLocks/>
                </p:cNvSpPr>
                <p:nvPr/>
              </p:nvSpPr>
              <p:spPr bwMode="auto">
                <a:xfrm rot="16200000">
                  <a:off x="10736928" y="4700693"/>
                  <a:ext cx="484187" cy="753084"/>
                </a:xfrm>
                <a:custGeom>
                  <a:avLst/>
                  <a:gdLst>
                    <a:gd name="T0" fmla="*/ 313 w 313"/>
                    <a:gd name="T1" fmla="*/ 78 h 508"/>
                    <a:gd name="T2" fmla="*/ 313 w 313"/>
                    <a:gd name="T3" fmla="*/ 440 h 508"/>
                    <a:gd name="T4" fmla="*/ 245 w 313"/>
                    <a:gd name="T5" fmla="*/ 508 h 508"/>
                    <a:gd name="T6" fmla="*/ 67 w 313"/>
                    <a:gd name="T7" fmla="*/ 508 h 508"/>
                    <a:gd name="T8" fmla="*/ 0 w 313"/>
                    <a:gd name="T9" fmla="*/ 440 h 508"/>
                    <a:gd name="T10" fmla="*/ 0 w 313"/>
                    <a:gd name="T11" fmla="*/ 78 h 508"/>
                    <a:gd name="T12" fmla="*/ 11 w 313"/>
                    <a:gd name="T13" fmla="*/ 0 h 508"/>
                    <a:gd name="T14" fmla="*/ 40 w 313"/>
                    <a:gd name="T15" fmla="*/ 78 h 508"/>
                    <a:gd name="T16" fmla="*/ 60 w 313"/>
                    <a:gd name="T17" fmla="*/ 0 h 508"/>
                    <a:gd name="T18" fmla="*/ 80 w 313"/>
                    <a:gd name="T19" fmla="*/ 78 h 508"/>
                    <a:gd name="T20" fmla="*/ 100 w 313"/>
                    <a:gd name="T21" fmla="*/ 0 h 508"/>
                    <a:gd name="T22" fmla="*/ 119 w 313"/>
                    <a:gd name="T23" fmla="*/ 78 h 508"/>
                    <a:gd name="T24" fmla="*/ 138 w 313"/>
                    <a:gd name="T25" fmla="*/ 0 h 508"/>
                    <a:gd name="T26" fmla="*/ 157 w 313"/>
                    <a:gd name="T27" fmla="*/ 78 h 508"/>
                    <a:gd name="T28" fmla="*/ 177 w 313"/>
                    <a:gd name="T29" fmla="*/ 0 h 508"/>
                    <a:gd name="T30" fmla="*/ 197 w 313"/>
                    <a:gd name="T31" fmla="*/ 78 h 508"/>
                    <a:gd name="T32" fmla="*/ 217 w 313"/>
                    <a:gd name="T33" fmla="*/ 0 h 508"/>
                    <a:gd name="T34" fmla="*/ 237 w 313"/>
                    <a:gd name="T35" fmla="*/ 78 h 508"/>
                    <a:gd name="T36" fmla="*/ 256 w 313"/>
                    <a:gd name="T37" fmla="*/ 0 h 508"/>
                    <a:gd name="T38" fmla="*/ 275 w 313"/>
                    <a:gd name="T39" fmla="*/ 78 h 508"/>
                    <a:gd name="T40" fmla="*/ 301 w 313"/>
                    <a:gd name="T41" fmla="*/ 0 h 508"/>
                    <a:gd name="T42" fmla="*/ 313 w 313"/>
                    <a:gd name="T43" fmla="*/ 78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3" h="508">
                      <a:moveTo>
                        <a:pt x="313" y="78"/>
                      </a:moveTo>
                      <a:cubicBezTo>
                        <a:pt x="313" y="440"/>
                        <a:pt x="313" y="440"/>
                        <a:pt x="313" y="440"/>
                      </a:cubicBezTo>
                      <a:cubicBezTo>
                        <a:pt x="313" y="478"/>
                        <a:pt x="283" y="508"/>
                        <a:pt x="245" y="508"/>
                      </a:cubicBezTo>
                      <a:cubicBezTo>
                        <a:pt x="67" y="508"/>
                        <a:pt x="67" y="508"/>
                        <a:pt x="67" y="508"/>
                      </a:cubicBezTo>
                      <a:cubicBezTo>
                        <a:pt x="30" y="508"/>
                        <a:pt x="0" y="478"/>
                        <a:pt x="0" y="440"/>
                      </a:cubicBezTo>
                      <a:cubicBezTo>
                        <a:pt x="0" y="78"/>
                        <a:pt x="0" y="78"/>
                        <a:pt x="0" y="78"/>
                      </a:cubicBezTo>
                      <a:cubicBezTo>
                        <a:pt x="0" y="41"/>
                        <a:pt x="1" y="0"/>
                        <a:pt x="11" y="0"/>
                      </a:cubicBezTo>
                      <a:cubicBezTo>
                        <a:pt x="21" y="0"/>
                        <a:pt x="30" y="78"/>
                        <a:pt x="40" y="78"/>
                      </a:cubicBezTo>
                      <a:cubicBezTo>
                        <a:pt x="50" y="78"/>
                        <a:pt x="50" y="0"/>
                        <a:pt x="60" y="0"/>
                      </a:cubicBezTo>
                      <a:cubicBezTo>
                        <a:pt x="70" y="0"/>
                        <a:pt x="70" y="78"/>
                        <a:pt x="80" y="78"/>
                      </a:cubicBezTo>
                      <a:cubicBezTo>
                        <a:pt x="90" y="78"/>
                        <a:pt x="90" y="0"/>
                        <a:pt x="100" y="0"/>
                      </a:cubicBezTo>
                      <a:cubicBezTo>
                        <a:pt x="109" y="0"/>
                        <a:pt x="109" y="78"/>
                        <a:pt x="119" y="78"/>
                      </a:cubicBezTo>
                      <a:cubicBezTo>
                        <a:pt x="128" y="78"/>
                        <a:pt x="128" y="0"/>
                        <a:pt x="138" y="0"/>
                      </a:cubicBezTo>
                      <a:cubicBezTo>
                        <a:pt x="148" y="0"/>
                        <a:pt x="148" y="78"/>
                        <a:pt x="157" y="78"/>
                      </a:cubicBezTo>
                      <a:cubicBezTo>
                        <a:pt x="167" y="78"/>
                        <a:pt x="167" y="0"/>
                        <a:pt x="177" y="0"/>
                      </a:cubicBezTo>
                      <a:cubicBezTo>
                        <a:pt x="187" y="0"/>
                        <a:pt x="187" y="78"/>
                        <a:pt x="197" y="78"/>
                      </a:cubicBezTo>
                      <a:cubicBezTo>
                        <a:pt x="207" y="78"/>
                        <a:pt x="207" y="0"/>
                        <a:pt x="217" y="0"/>
                      </a:cubicBezTo>
                      <a:cubicBezTo>
                        <a:pt x="227" y="0"/>
                        <a:pt x="227" y="78"/>
                        <a:pt x="237" y="78"/>
                      </a:cubicBezTo>
                      <a:cubicBezTo>
                        <a:pt x="246" y="78"/>
                        <a:pt x="246" y="0"/>
                        <a:pt x="256" y="0"/>
                      </a:cubicBezTo>
                      <a:cubicBezTo>
                        <a:pt x="266" y="0"/>
                        <a:pt x="266" y="78"/>
                        <a:pt x="275" y="78"/>
                      </a:cubicBezTo>
                      <a:cubicBezTo>
                        <a:pt x="284" y="78"/>
                        <a:pt x="292" y="0"/>
                        <a:pt x="301" y="0"/>
                      </a:cubicBezTo>
                      <a:cubicBezTo>
                        <a:pt x="310" y="0"/>
                        <a:pt x="313" y="43"/>
                        <a:pt x="313" y="78"/>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 name="Freeform 525">
                  <a:extLst>
                    <a:ext uri="{FF2B5EF4-FFF2-40B4-BE49-F238E27FC236}">
                      <a16:creationId xmlns:a16="http://schemas.microsoft.com/office/drawing/2014/main" id="{CD2B68D1-AE76-927B-D283-62E9D70D964D}"/>
                    </a:ext>
                  </a:extLst>
                </p:cNvPr>
                <p:cNvSpPr>
                  <a:spLocks/>
                </p:cNvSpPr>
                <p:nvPr/>
              </p:nvSpPr>
              <p:spPr bwMode="auto">
                <a:xfrm rot="16200000">
                  <a:off x="10961001" y="4842777"/>
                  <a:ext cx="383725" cy="383989"/>
                </a:xfrm>
                <a:custGeom>
                  <a:avLst/>
                  <a:gdLst>
                    <a:gd name="T0" fmla="*/ 209 w 248"/>
                    <a:gd name="T1" fmla="*/ 233 h 259"/>
                    <a:gd name="T2" fmla="*/ 245 w 248"/>
                    <a:gd name="T3" fmla="*/ 0 h 259"/>
                    <a:gd name="T4" fmla="*/ 245 w 248"/>
                    <a:gd name="T5" fmla="*/ 189 h 259"/>
                    <a:gd name="T6" fmla="*/ 178 w 248"/>
                    <a:gd name="T7" fmla="*/ 256 h 259"/>
                    <a:gd name="T8" fmla="*/ 0 w 248"/>
                    <a:gd name="T9" fmla="*/ 256 h 259"/>
                    <a:gd name="T10" fmla="*/ 209 w 248"/>
                    <a:gd name="T11" fmla="*/ 233 h 259"/>
                  </a:gdLst>
                  <a:ahLst/>
                  <a:cxnLst>
                    <a:cxn ang="0">
                      <a:pos x="T0" y="T1"/>
                    </a:cxn>
                    <a:cxn ang="0">
                      <a:pos x="T2" y="T3"/>
                    </a:cxn>
                    <a:cxn ang="0">
                      <a:pos x="T4" y="T5"/>
                    </a:cxn>
                    <a:cxn ang="0">
                      <a:pos x="T6" y="T7"/>
                    </a:cxn>
                    <a:cxn ang="0">
                      <a:pos x="T8" y="T9"/>
                    </a:cxn>
                    <a:cxn ang="0">
                      <a:pos x="T10" y="T11"/>
                    </a:cxn>
                  </a:cxnLst>
                  <a:rect l="0" t="0" r="r" b="b"/>
                  <a:pathLst>
                    <a:path w="248" h="259">
                      <a:moveTo>
                        <a:pt x="209" y="233"/>
                      </a:moveTo>
                      <a:cubicBezTo>
                        <a:pt x="248" y="207"/>
                        <a:pt x="242" y="74"/>
                        <a:pt x="245" y="0"/>
                      </a:cubicBezTo>
                      <a:cubicBezTo>
                        <a:pt x="245" y="189"/>
                        <a:pt x="245" y="189"/>
                        <a:pt x="245" y="189"/>
                      </a:cubicBezTo>
                      <a:cubicBezTo>
                        <a:pt x="245" y="226"/>
                        <a:pt x="215" y="256"/>
                        <a:pt x="178" y="256"/>
                      </a:cubicBezTo>
                      <a:cubicBezTo>
                        <a:pt x="0" y="256"/>
                        <a:pt x="0" y="256"/>
                        <a:pt x="0" y="256"/>
                      </a:cubicBezTo>
                      <a:cubicBezTo>
                        <a:pt x="40" y="253"/>
                        <a:pt x="170" y="259"/>
                        <a:pt x="209" y="233"/>
                      </a:cubicBezTo>
                      <a:close/>
                    </a:path>
                  </a:pathLst>
                </a:custGeom>
                <a:solidFill>
                  <a:srgbClr val="FEC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9" name="Ellipse 8">
                <a:extLst>
                  <a:ext uri="{FF2B5EF4-FFF2-40B4-BE49-F238E27FC236}">
                    <a16:creationId xmlns:a16="http://schemas.microsoft.com/office/drawing/2014/main" id="{1568F047-910D-BA45-DE51-799E338F5C5D}"/>
                  </a:ext>
                </a:extLst>
              </p:cNvPr>
              <p:cNvSpPr/>
              <p:nvPr/>
            </p:nvSpPr>
            <p:spPr bwMode="auto">
              <a:xfrm>
                <a:off x="8477504" y="4577529"/>
                <a:ext cx="142240" cy="142240"/>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latin typeface="Arial" charset="0"/>
                </a:endParaRPr>
              </a:p>
            </p:txBody>
          </p:sp>
        </p:grpSp>
        <p:grpSp>
          <p:nvGrpSpPr>
            <p:cNvPr id="12" name="Groupe 11">
              <a:extLst>
                <a:ext uri="{FF2B5EF4-FFF2-40B4-BE49-F238E27FC236}">
                  <a16:creationId xmlns:a16="http://schemas.microsoft.com/office/drawing/2014/main" id="{61EF9ED3-AB66-B847-1CB5-ACE8E89724A4}"/>
                </a:ext>
              </a:extLst>
            </p:cNvPr>
            <p:cNvGrpSpPr/>
            <p:nvPr/>
          </p:nvGrpSpPr>
          <p:grpSpPr>
            <a:xfrm>
              <a:off x="7771067" y="5114425"/>
              <a:ext cx="608912" cy="391493"/>
              <a:chOff x="8111248" y="4436869"/>
              <a:chExt cx="608912" cy="391493"/>
            </a:xfrm>
          </p:grpSpPr>
          <p:grpSp>
            <p:nvGrpSpPr>
              <p:cNvPr id="13" name="Groupe 12">
                <a:extLst>
                  <a:ext uri="{FF2B5EF4-FFF2-40B4-BE49-F238E27FC236}">
                    <a16:creationId xmlns:a16="http://schemas.microsoft.com/office/drawing/2014/main" id="{54D34D4B-0DBC-A67D-6819-94F9E6843DE7}"/>
                  </a:ext>
                </a:extLst>
              </p:cNvPr>
              <p:cNvGrpSpPr/>
              <p:nvPr/>
            </p:nvGrpSpPr>
            <p:grpSpPr>
              <a:xfrm>
                <a:off x="8111248" y="4436869"/>
                <a:ext cx="608912" cy="391493"/>
                <a:chOff x="10602480" y="4835141"/>
                <a:chExt cx="753084" cy="484187"/>
              </a:xfrm>
            </p:grpSpPr>
            <p:sp>
              <p:nvSpPr>
                <p:cNvPr id="15" name="Freeform 523">
                  <a:extLst>
                    <a:ext uri="{FF2B5EF4-FFF2-40B4-BE49-F238E27FC236}">
                      <a16:creationId xmlns:a16="http://schemas.microsoft.com/office/drawing/2014/main" id="{A86AE71C-129F-1FCC-0A44-67CDF385F52A}"/>
                    </a:ext>
                  </a:extLst>
                </p:cNvPr>
                <p:cNvSpPr>
                  <a:spLocks/>
                </p:cNvSpPr>
                <p:nvPr/>
              </p:nvSpPr>
              <p:spPr bwMode="auto">
                <a:xfrm rot="16200000">
                  <a:off x="10736928" y="4700693"/>
                  <a:ext cx="484187" cy="753084"/>
                </a:xfrm>
                <a:custGeom>
                  <a:avLst/>
                  <a:gdLst>
                    <a:gd name="T0" fmla="*/ 313 w 313"/>
                    <a:gd name="T1" fmla="*/ 78 h 508"/>
                    <a:gd name="T2" fmla="*/ 313 w 313"/>
                    <a:gd name="T3" fmla="*/ 440 h 508"/>
                    <a:gd name="T4" fmla="*/ 245 w 313"/>
                    <a:gd name="T5" fmla="*/ 508 h 508"/>
                    <a:gd name="T6" fmla="*/ 67 w 313"/>
                    <a:gd name="T7" fmla="*/ 508 h 508"/>
                    <a:gd name="T8" fmla="*/ 0 w 313"/>
                    <a:gd name="T9" fmla="*/ 440 h 508"/>
                    <a:gd name="T10" fmla="*/ 0 w 313"/>
                    <a:gd name="T11" fmla="*/ 78 h 508"/>
                    <a:gd name="T12" fmla="*/ 11 w 313"/>
                    <a:gd name="T13" fmla="*/ 0 h 508"/>
                    <a:gd name="T14" fmla="*/ 40 w 313"/>
                    <a:gd name="T15" fmla="*/ 78 h 508"/>
                    <a:gd name="T16" fmla="*/ 60 w 313"/>
                    <a:gd name="T17" fmla="*/ 0 h 508"/>
                    <a:gd name="T18" fmla="*/ 80 w 313"/>
                    <a:gd name="T19" fmla="*/ 78 h 508"/>
                    <a:gd name="T20" fmla="*/ 100 w 313"/>
                    <a:gd name="T21" fmla="*/ 0 h 508"/>
                    <a:gd name="T22" fmla="*/ 119 w 313"/>
                    <a:gd name="T23" fmla="*/ 78 h 508"/>
                    <a:gd name="T24" fmla="*/ 138 w 313"/>
                    <a:gd name="T25" fmla="*/ 0 h 508"/>
                    <a:gd name="T26" fmla="*/ 157 w 313"/>
                    <a:gd name="T27" fmla="*/ 78 h 508"/>
                    <a:gd name="T28" fmla="*/ 177 w 313"/>
                    <a:gd name="T29" fmla="*/ 0 h 508"/>
                    <a:gd name="T30" fmla="*/ 197 w 313"/>
                    <a:gd name="T31" fmla="*/ 78 h 508"/>
                    <a:gd name="T32" fmla="*/ 217 w 313"/>
                    <a:gd name="T33" fmla="*/ 0 h 508"/>
                    <a:gd name="T34" fmla="*/ 237 w 313"/>
                    <a:gd name="T35" fmla="*/ 78 h 508"/>
                    <a:gd name="T36" fmla="*/ 256 w 313"/>
                    <a:gd name="T37" fmla="*/ 0 h 508"/>
                    <a:gd name="T38" fmla="*/ 275 w 313"/>
                    <a:gd name="T39" fmla="*/ 78 h 508"/>
                    <a:gd name="T40" fmla="*/ 301 w 313"/>
                    <a:gd name="T41" fmla="*/ 0 h 508"/>
                    <a:gd name="T42" fmla="*/ 313 w 313"/>
                    <a:gd name="T43" fmla="*/ 78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3" h="508">
                      <a:moveTo>
                        <a:pt x="313" y="78"/>
                      </a:moveTo>
                      <a:cubicBezTo>
                        <a:pt x="313" y="440"/>
                        <a:pt x="313" y="440"/>
                        <a:pt x="313" y="440"/>
                      </a:cubicBezTo>
                      <a:cubicBezTo>
                        <a:pt x="313" y="478"/>
                        <a:pt x="283" y="508"/>
                        <a:pt x="245" y="508"/>
                      </a:cubicBezTo>
                      <a:cubicBezTo>
                        <a:pt x="67" y="508"/>
                        <a:pt x="67" y="508"/>
                        <a:pt x="67" y="508"/>
                      </a:cubicBezTo>
                      <a:cubicBezTo>
                        <a:pt x="30" y="508"/>
                        <a:pt x="0" y="478"/>
                        <a:pt x="0" y="440"/>
                      </a:cubicBezTo>
                      <a:cubicBezTo>
                        <a:pt x="0" y="78"/>
                        <a:pt x="0" y="78"/>
                        <a:pt x="0" y="78"/>
                      </a:cubicBezTo>
                      <a:cubicBezTo>
                        <a:pt x="0" y="41"/>
                        <a:pt x="1" y="0"/>
                        <a:pt x="11" y="0"/>
                      </a:cubicBezTo>
                      <a:cubicBezTo>
                        <a:pt x="21" y="0"/>
                        <a:pt x="30" y="78"/>
                        <a:pt x="40" y="78"/>
                      </a:cubicBezTo>
                      <a:cubicBezTo>
                        <a:pt x="50" y="78"/>
                        <a:pt x="50" y="0"/>
                        <a:pt x="60" y="0"/>
                      </a:cubicBezTo>
                      <a:cubicBezTo>
                        <a:pt x="70" y="0"/>
                        <a:pt x="70" y="78"/>
                        <a:pt x="80" y="78"/>
                      </a:cubicBezTo>
                      <a:cubicBezTo>
                        <a:pt x="90" y="78"/>
                        <a:pt x="90" y="0"/>
                        <a:pt x="100" y="0"/>
                      </a:cubicBezTo>
                      <a:cubicBezTo>
                        <a:pt x="109" y="0"/>
                        <a:pt x="109" y="78"/>
                        <a:pt x="119" y="78"/>
                      </a:cubicBezTo>
                      <a:cubicBezTo>
                        <a:pt x="128" y="78"/>
                        <a:pt x="128" y="0"/>
                        <a:pt x="138" y="0"/>
                      </a:cubicBezTo>
                      <a:cubicBezTo>
                        <a:pt x="148" y="0"/>
                        <a:pt x="148" y="78"/>
                        <a:pt x="157" y="78"/>
                      </a:cubicBezTo>
                      <a:cubicBezTo>
                        <a:pt x="167" y="78"/>
                        <a:pt x="167" y="0"/>
                        <a:pt x="177" y="0"/>
                      </a:cubicBezTo>
                      <a:cubicBezTo>
                        <a:pt x="187" y="0"/>
                        <a:pt x="187" y="78"/>
                        <a:pt x="197" y="78"/>
                      </a:cubicBezTo>
                      <a:cubicBezTo>
                        <a:pt x="207" y="78"/>
                        <a:pt x="207" y="0"/>
                        <a:pt x="217" y="0"/>
                      </a:cubicBezTo>
                      <a:cubicBezTo>
                        <a:pt x="227" y="0"/>
                        <a:pt x="227" y="78"/>
                        <a:pt x="237" y="78"/>
                      </a:cubicBezTo>
                      <a:cubicBezTo>
                        <a:pt x="246" y="78"/>
                        <a:pt x="246" y="0"/>
                        <a:pt x="256" y="0"/>
                      </a:cubicBezTo>
                      <a:cubicBezTo>
                        <a:pt x="266" y="0"/>
                        <a:pt x="266" y="78"/>
                        <a:pt x="275" y="78"/>
                      </a:cubicBezTo>
                      <a:cubicBezTo>
                        <a:pt x="284" y="78"/>
                        <a:pt x="292" y="0"/>
                        <a:pt x="301" y="0"/>
                      </a:cubicBezTo>
                      <a:cubicBezTo>
                        <a:pt x="310" y="0"/>
                        <a:pt x="313" y="43"/>
                        <a:pt x="313" y="78"/>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 name="Freeform 525">
                  <a:extLst>
                    <a:ext uri="{FF2B5EF4-FFF2-40B4-BE49-F238E27FC236}">
                      <a16:creationId xmlns:a16="http://schemas.microsoft.com/office/drawing/2014/main" id="{582F9D70-4C39-E8F8-91C9-037E500BF71B}"/>
                    </a:ext>
                  </a:extLst>
                </p:cNvPr>
                <p:cNvSpPr>
                  <a:spLocks/>
                </p:cNvSpPr>
                <p:nvPr/>
              </p:nvSpPr>
              <p:spPr bwMode="auto">
                <a:xfrm rot="16200000">
                  <a:off x="10961001" y="4842777"/>
                  <a:ext cx="383725" cy="383989"/>
                </a:xfrm>
                <a:custGeom>
                  <a:avLst/>
                  <a:gdLst>
                    <a:gd name="T0" fmla="*/ 209 w 248"/>
                    <a:gd name="T1" fmla="*/ 233 h 259"/>
                    <a:gd name="T2" fmla="*/ 245 w 248"/>
                    <a:gd name="T3" fmla="*/ 0 h 259"/>
                    <a:gd name="T4" fmla="*/ 245 w 248"/>
                    <a:gd name="T5" fmla="*/ 189 h 259"/>
                    <a:gd name="T6" fmla="*/ 178 w 248"/>
                    <a:gd name="T7" fmla="*/ 256 h 259"/>
                    <a:gd name="T8" fmla="*/ 0 w 248"/>
                    <a:gd name="T9" fmla="*/ 256 h 259"/>
                    <a:gd name="T10" fmla="*/ 209 w 248"/>
                    <a:gd name="T11" fmla="*/ 233 h 259"/>
                  </a:gdLst>
                  <a:ahLst/>
                  <a:cxnLst>
                    <a:cxn ang="0">
                      <a:pos x="T0" y="T1"/>
                    </a:cxn>
                    <a:cxn ang="0">
                      <a:pos x="T2" y="T3"/>
                    </a:cxn>
                    <a:cxn ang="0">
                      <a:pos x="T4" y="T5"/>
                    </a:cxn>
                    <a:cxn ang="0">
                      <a:pos x="T6" y="T7"/>
                    </a:cxn>
                    <a:cxn ang="0">
                      <a:pos x="T8" y="T9"/>
                    </a:cxn>
                    <a:cxn ang="0">
                      <a:pos x="T10" y="T11"/>
                    </a:cxn>
                  </a:cxnLst>
                  <a:rect l="0" t="0" r="r" b="b"/>
                  <a:pathLst>
                    <a:path w="248" h="259">
                      <a:moveTo>
                        <a:pt x="209" y="233"/>
                      </a:moveTo>
                      <a:cubicBezTo>
                        <a:pt x="248" y="207"/>
                        <a:pt x="242" y="74"/>
                        <a:pt x="245" y="0"/>
                      </a:cubicBezTo>
                      <a:cubicBezTo>
                        <a:pt x="245" y="189"/>
                        <a:pt x="245" y="189"/>
                        <a:pt x="245" y="189"/>
                      </a:cubicBezTo>
                      <a:cubicBezTo>
                        <a:pt x="245" y="226"/>
                        <a:pt x="215" y="256"/>
                        <a:pt x="178" y="256"/>
                      </a:cubicBezTo>
                      <a:cubicBezTo>
                        <a:pt x="0" y="256"/>
                        <a:pt x="0" y="256"/>
                        <a:pt x="0" y="256"/>
                      </a:cubicBezTo>
                      <a:cubicBezTo>
                        <a:pt x="40" y="253"/>
                        <a:pt x="170" y="259"/>
                        <a:pt x="209" y="233"/>
                      </a:cubicBezTo>
                      <a:close/>
                    </a:path>
                  </a:pathLst>
                </a:custGeom>
                <a:solidFill>
                  <a:srgbClr val="FEC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14" name="Ellipse 13">
                <a:extLst>
                  <a:ext uri="{FF2B5EF4-FFF2-40B4-BE49-F238E27FC236}">
                    <a16:creationId xmlns:a16="http://schemas.microsoft.com/office/drawing/2014/main" id="{B35C5849-8D3B-A92B-BC87-A816CEF629CB}"/>
                  </a:ext>
                </a:extLst>
              </p:cNvPr>
              <p:cNvSpPr/>
              <p:nvPr/>
            </p:nvSpPr>
            <p:spPr bwMode="auto">
              <a:xfrm>
                <a:off x="8477504" y="4577529"/>
                <a:ext cx="142240" cy="142240"/>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latin typeface="Arial" charset="0"/>
                </a:endParaRPr>
              </a:p>
            </p:txBody>
          </p:sp>
        </p:grpSp>
        <p:sp>
          <p:nvSpPr>
            <p:cNvPr id="17" name="Ellipse 16">
              <a:extLst>
                <a:ext uri="{FF2B5EF4-FFF2-40B4-BE49-F238E27FC236}">
                  <a16:creationId xmlns:a16="http://schemas.microsoft.com/office/drawing/2014/main" id="{C25B8D60-2EF5-D64E-45FD-B84EB7FDF75A}"/>
                </a:ext>
              </a:extLst>
            </p:cNvPr>
            <p:cNvSpPr/>
            <p:nvPr/>
          </p:nvSpPr>
          <p:spPr bwMode="auto">
            <a:xfrm>
              <a:off x="2383969" y="4556390"/>
              <a:ext cx="152400" cy="152400"/>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latin typeface="Arial" charset="0"/>
              </a:endParaRPr>
            </a:p>
          </p:txBody>
        </p:sp>
        <p:sp>
          <p:nvSpPr>
            <p:cNvPr id="18" name="Ellipse 17">
              <a:extLst>
                <a:ext uri="{FF2B5EF4-FFF2-40B4-BE49-F238E27FC236}">
                  <a16:creationId xmlns:a16="http://schemas.microsoft.com/office/drawing/2014/main" id="{372288F2-22C0-D44B-FEEE-AB223EDEA5EC}"/>
                </a:ext>
              </a:extLst>
            </p:cNvPr>
            <p:cNvSpPr/>
            <p:nvPr/>
          </p:nvSpPr>
          <p:spPr bwMode="auto">
            <a:xfrm>
              <a:off x="1931296" y="4649587"/>
              <a:ext cx="152400" cy="152400"/>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latin typeface="Arial" charset="0"/>
              </a:endParaRPr>
            </a:p>
          </p:txBody>
        </p:sp>
        <p:sp>
          <p:nvSpPr>
            <p:cNvPr id="19" name="Ellipse 18">
              <a:extLst>
                <a:ext uri="{FF2B5EF4-FFF2-40B4-BE49-F238E27FC236}">
                  <a16:creationId xmlns:a16="http://schemas.microsoft.com/office/drawing/2014/main" id="{5AB0EE18-D51D-C3D5-4222-0088975BB0E3}"/>
                </a:ext>
              </a:extLst>
            </p:cNvPr>
            <p:cNvSpPr/>
            <p:nvPr/>
          </p:nvSpPr>
          <p:spPr bwMode="auto">
            <a:xfrm>
              <a:off x="2157632" y="4750356"/>
              <a:ext cx="152400" cy="152400"/>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latin typeface="Arial" charset="0"/>
              </a:endParaRPr>
            </a:p>
          </p:txBody>
        </p:sp>
        <p:sp>
          <p:nvSpPr>
            <p:cNvPr id="20" name="Ellipse 19">
              <a:extLst>
                <a:ext uri="{FF2B5EF4-FFF2-40B4-BE49-F238E27FC236}">
                  <a16:creationId xmlns:a16="http://schemas.microsoft.com/office/drawing/2014/main" id="{451A4460-04A5-75CB-EEA8-606E12EB691C}"/>
                </a:ext>
              </a:extLst>
            </p:cNvPr>
            <p:cNvSpPr/>
            <p:nvPr/>
          </p:nvSpPr>
          <p:spPr bwMode="auto">
            <a:xfrm>
              <a:off x="2005232" y="4871154"/>
              <a:ext cx="152400" cy="152400"/>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latin typeface="Arial" charset="0"/>
              </a:endParaRPr>
            </a:p>
          </p:txBody>
        </p:sp>
        <p:sp>
          <p:nvSpPr>
            <p:cNvPr id="21" name="Ellipse 20">
              <a:extLst>
                <a:ext uri="{FF2B5EF4-FFF2-40B4-BE49-F238E27FC236}">
                  <a16:creationId xmlns:a16="http://schemas.microsoft.com/office/drawing/2014/main" id="{3657D9D1-AA71-031C-DBCE-0D7691DB5B79}"/>
                </a:ext>
              </a:extLst>
            </p:cNvPr>
            <p:cNvSpPr/>
            <p:nvPr/>
          </p:nvSpPr>
          <p:spPr bwMode="auto">
            <a:xfrm>
              <a:off x="1852832" y="5016521"/>
              <a:ext cx="152400" cy="152400"/>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latin typeface="Arial" charset="0"/>
              </a:endParaRPr>
            </a:p>
          </p:txBody>
        </p:sp>
        <p:sp>
          <p:nvSpPr>
            <p:cNvPr id="22" name="Ellipse 21">
              <a:extLst>
                <a:ext uri="{FF2B5EF4-FFF2-40B4-BE49-F238E27FC236}">
                  <a16:creationId xmlns:a16="http://schemas.microsoft.com/office/drawing/2014/main" id="{E011BCC2-86D6-02D5-D9FE-24286911A860}"/>
                </a:ext>
              </a:extLst>
            </p:cNvPr>
            <p:cNvSpPr/>
            <p:nvPr/>
          </p:nvSpPr>
          <p:spPr bwMode="auto">
            <a:xfrm>
              <a:off x="1931296" y="5231055"/>
              <a:ext cx="152400" cy="152400"/>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latin typeface="Arial" charset="0"/>
              </a:endParaRPr>
            </a:p>
          </p:txBody>
        </p:sp>
        <p:sp>
          <p:nvSpPr>
            <p:cNvPr id="23" name="Ellipse 22">
              <a:extLst>
                <a:ext uri="{FF2B5EF4-FFF2-40B4-BE49-F238E27FC236}">
                  <a16:creationId xmlns:a16="http://schemas.microsoft.com/office/drawing/2014/main" id="{5175C82C-CC67-1EFF-7FF6-18AED2902499}"/>
                </a:ext>
              </a:extLst>
            </p:cNvPr>
            <p:cNvSpPr/>
            <p:nvPr/>
          </p:nvSpPr>
          <p:spPr bwMode="auto">
            <a:xfrm>
              <a:off x="2083696" y="5085688"/>
              <a:ext cx="152400" cy="152400"/>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latin typeface="Arial" charset="0"/>
              </a:endParaRPr>
            </a:p>
          </p:txBody>
        </p:sp>
        <p:sp>
          <p:nvSpPr>
            <p:cNvPr id="24" name="Ellipse 23">
              <a:extLst>
                <a:ext uri="{FF2B5EF4-FFF2-40B4-BE49-F238E27FC236}">
                  <a16:creationId xmlns:a16="http://schemas.microsoft.com/office/drawing/2014/main" id="{7925D200-CE61-EEA1-0912-DD668E5F0E7D}"/>
                </a:ext>
              </a:extLst>
            </p:cNvPr>
            <p:cNvSpPr/>
            <p:nvPr/>
          </p:nvSpPr>
          <p:spPr bwMode="auto">
            <a:xfrm>
              <a:off x="2307769" y="4913709"/>
              <a:ext cx="152400" cy="152400"/>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latin typeface="Arial" charset="0"/>
              </a:endParaRPr>
            </a:p>
          </p:txBody>
        </p:sp>
        <p:sp>
          <p:nvSpPr>
            <p:cNvPr id="25" name="Ellipse 24">
              <a:extLst>
                <a:ext uri="{FF2B5EF4-FFF2-40B4-BE49-F238E27FC236}">
                  <a16:creationId xmlns:a16="http://schemas.microsoft.com/office/drawing/2014/main" id="{7DDE2A4F-0D1B-8494-421C-1EFF77B5FC84}"/>
                </a:ext>
              </a:extLst>
            </p:cNvPr>
            <p:cNvSpPr/>
            <p:nvPr/>
          </p:nvSpPr>
          <p:spPr bwMode="auto">
            <a:xfrm>
              <a:off x="2457906" y="4771469"/>
              <a:ext cx="152400" cy="152400"/>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latin typeface="Arial" charset="0"/>
              </a:endParaRPr>
            </a:p>
          </p:txBody>
        </p:sp>
        <p:sp>
          <p:nvSpPr>
            <p:cNvPr id="26" name="Ellipse 25">
              <a:extLst>
                <a:ext uri="{FF2B5EF4-FFF2-40B4-BE49-F238E27FC236}">
                  <a16:creationId xmlns:a16="http://schemas.microsoft.com/office/drawing/2014/main" id="{B868A255-5AB1-4F9A-6FC0-4F78C3BFDA8A}"/>
                </a:ext>
              </a:extLst>
            </p:cNvPr>
            <p:cNvSpPr/>
            <p:nvPr/>
          </p:nvSpPr>
          <p:spPr bwMode="auto">
            <a:xfrm>
              <a:off x="2599811" y="4640412"/>
              <a:ext cx="152400" cy="152400"/>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latin typeface="Arial" charset="0"/>
              </a:endParaRPr>
            </a:p>
          </p:txBody>
        </p:sp>
        <p:sp>
          <p:nvSpPr>
            <p:cNvPr id="27" name="Ellipse 26">
              <a:extLst>
                <a:ext uri="{FF2B5EF4-FFF2-40B4-BE49-F238E27FC236}">
                  <a16:creationId xmlns:a16="http://schemas.microsoft.com/office/drawing/2014/main" id="{1532EAEB-2EC2-B1CE-D1DB-A352D3F3802D}"/>
                </a:ext>
              </a:extLst>
            </p:cNvPr>
            <p:cNvSpPr/>
            <p:nvPr/>
          </p:nvSpPr>
          <p:spPr bwMode="auto">
            <a:xfrm>
              <a:off x="2500178" y="5011585"/>
              <a:ext cx="152400" cy="152400"/>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latin typeface="Arial" charset="0"/>
              </a:endParaRPr>
            </a:p>
          </p:txBody>
        </p:sp>
        <p:sp>
          <p:nvSpPr>
            <p:cNvPr id="28" name="Ellipse 27">
              <a:extLst>
                <a:ext uri="{FF2B5EF4-FFF2-40B4-BE49-F238E27FC236}">
                  <a16:creationId xmlns:a16="http://schemas.microsoft.com/office/drawing/2014/main" id="{0E23658E-88E5-586C-BA73-5671C9A03BE0}"/>
                </a:ext>
              </a:extLst>
            </p:cNvPr>
            <p:cNvSpPr/>
            <p:nvPr/>
          </p:nvSpPr>
          <p:spPr bwMode="auto">
            <a:xfrm>
              <a:off x="2355157" y="5137463"/>
              <a:ext cx="152400" cy="152400"/>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latin typeface="Arial" charset="0"/>
              </a:endParaRPr>
            </a:p>
          </p:txBody>
        </p:sp>
        <p:sp>
          <p:nvSpPr>
            <p:cNvPr id="29" name="Ellipse 28">
              <a:extLst>
                <a:ext uri="{FF2B5EF4-FFF2-40B4-BE49-F238E27FC236}">
                  <a16:creationId xmlns:a16="http://schemas.microsoft.com/office/drawing/2014/main" id="{EBFCBBFD-AC15-35C1-BC76-777C402BEF79}"/>
                </a:ext>
              </a:extLst>
            </p:cNvPr>
            <p:cNvSpPr/>
            <p:nvPr/>
          </p:nvSpPr>
          <p:spPr bwMode="auto">
            <a:xfrm>
              <a:off x="2676011" y="5177149"/>
              <a:ext cx="152400" cy="152400"/>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latin typeface="Arial" charset="0"/>
              </a:endParaRPr>
            </a:p>
          </p:txBody>
        </p:sp>
        <p:sp>
          <p:nvSpPr>
            <p:cNvPr id="30" name="Ellipse 29">
              <a:extLst>
                <a:ext uri="{FF2B5EF4-FFF2-40B4-BE49-F238E27FC236}">
                  <a16:creationId xmlns:a16="http://schemas.microsoft.com/office/drawing/2014/main" id="{50368323-51CD-6A7A-4D39-93417F4F8257}"/>
                </a:ext>
              </a:extLst>
            </p:cNvPr>
            <p:cNvSpPr/>
            <p:nvPr/>
          </p:nvSpPr>
          <p:spPr bwMode="auto">
            <a:xfrm>
              <a:off x="2715243" y="5397325"/>
              <a:ext cx="152400" cy="152400"/>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latin typeface="Arial" charset="0"/>
              </a:endParaRPr>
            </a:p>
          </p:txBody>
        </p:sp>
        <p:sp>
          <p:nvSpPr>
            <p:cNvPr id="31" name="Ellipse 30">
              <a:extLst>
                <a:ext uri="{FF2B5EF4-FFF2-40B4-BE49-F238E27FC236}">
                  <a16:creationId xmlns:a16="http://schemas.microsoft.com/office/drawing/2014/main" id="{9ECEDD65-2702-2446-7854-2EDE82AB5A19}"/>
                </a:ext>
              </a:extLst>
            </p:cNvPr>
            <p:cNvSpPr/>
            <p:nvPr/>
          </p:nvSpPr>
          <p:spPr bwMode="auto">
            <a:xfrm>
              <a:off x="2875821" y="5267913"/>
              <a:ext cx="152400" cy="152400"/>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latin typeface="Arial" charset="0"/>
              </a:endParaRPr>
            </a:p>
          </p:txBody>
        </p:sp>
        <p:sp>
          <p:nvSpPr>
            <p:cNvPr id="32" name="Ellipse 31">
              <a:extLst>
                <a:ext uri="{FF2B5EF4-FFF2-40B4-BE49-F238E27FC236}">
                  <a16:creationId xmlns:a16="http://schemas.microsoft.com/office/drawing/2014/main" id="{AF5F1DF0-038A-A0CB-6CF8-0880A86B4FE3}"/>
                </a:ext>
              </a:extLst>
            </p:cNvPr>
            <p:cNvSpPr/>
            <p:nvPr/>
          </p:nvSpPr>
          <p:spPr bwMode="auto">
            <a:xfrm>
              <a:off x="2821032" y="5031318"/>
              <a:ext cx="152400" cy="152400"/>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latin typeface="Arial" charset="0"/>
              </a:endParaRPr>
            </a:p>
          </p:txBody>
        </p:sp>
        <p:sp>
          <p:nvSpPr>
            <p:cNvPr id="33" name="Ellipse 32">
              <a:extLst>
                <a:ext uri="{FF2B5EF4-FFF2-40B4-BE49-F238E27FC236}">
                  <a16:creationId xmlns:a16="http://schemas.microsoft.com/office/drawing/2014/main" id="{9876DB7B-6C49-23EF-4881-173D5A235BBF}"/>
                </a:ext>
              </a:extLst>
            </p:cNvPr>
            <p:cNvSpPr/>
            <p:nvPr/>
          </p:nvSpPr>
          <p:spPr bwMode="auto">
            <a:xfrm>
              <a:off x="2752211" y="4826556"/>
              <a:ext cx="152400" cy="152400"/>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latin typeface="Arial" charset="0"/>
              </a:endParaRPr>
            </a:p>
          </p:txBody>
        </p:sp>
        <p:sp>
          <p:nvSpPr>
            <p:cNvPr id="34" name="Ellipse 33">
              <a:extLst>
                <a:ext uri="{FF2B5EF4-FFF2-40B4-BE49-F238E27FC236}">
                  <a16:creationId xmlns:a16="http://schemas.microsoft.com/office/drawing/2014/main" id="{DECEC98C-A8B7-9EC9-ACE5-78BB6EE41150}"/>
                </a:ext>
              </a:extLst>
            </p:cNvPr>
            <p:cNvSpPr/>
            <p:nvPr/>
          </p:nvSpPr>
          <p:spPr bwMode="auto">
            <a:xfrm>
              <a:off x="2966053" y="4913021"/>
              <a:ext cx="152400" cy="152400"/>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latin typeface="Arial" charset="0"/>
              </a:endParaRPr>
            </a:p>
          </p:txBody>
        </p:sp>
        <p:grpSp>
          <p:nvGrpSpPr>
            <p:cNvPr id="35" name="Groupe 34">
              <a:extLst>
                <a:ext uri="{FF2B5EF4-FFF2-40B4-BE49-F238E27FC236}">
                  <a16:creationId xmlns:a16="http://schemas.microsoft.com/office/drawing/2014/main" id="{4F6761C9-B8C7-D3FD-8334-A0E14AB25CE0}"/>
                </a:ext>
              </a:extLst>
            </p:cNvPr>
            <p:cNvGrpSpPr/>
            <p:nvPr/>
          </p:nvGrpSpPr>
          <p:grpSpPr>
            <a:xfrm>
              <a:off x="4151316" y="2376707"/>
              <a:ext cx="2157294" cy="3524249"/>
              <a:chOff x="-1979263" y="3863976"/>
              <a:chExt cx="1423988" cy="2595563"/>
            </a:xfrm>
          </p:grpSpPr>
          <p:sp>
            <p:nvSpPr>
              <p:cNvPr id="36" name="Freeform 11">
                <a:extLst>
                  <a:ext uri="{FF2B5EF4-FFF2-40B4-BE49-F238E27FC236}">
                    <a16:creationId xmlns:a16="http://schemas.microsoft.com/office/drawing/2014/main" id="{C89A8D33-BE67-259D-2E8E-1FEFDE6D10D1}"/>
                  </a:ext>
                </a:extLst>
              </p:cNvPr>
              <p:cNvSpPr>
                <a:spLocks/>
              </p:cNvSpPr>
              <p:nvPr/>
            </p:nvSpPr>
            <p:spPr bwMode="auto">
              <a:xfrm>
                <a:off x="-837850" y="4157663"/>
                <a:ext cx="84138" cy="236538"/>
              </a:xfrm>
              <a:custGeom>
                <a:avLst/>
                <a:gdLst>
                  <a:gd name="T0" fmla="*/ 25 w 42"/>
                  <a:gd name="T1" fmla="*/ 0 h 116"/>
                  <a:gd name="T2" fmla="*/ 24 w 42"/>
                  <a:gd name="T3" fmla="*/ 73 h 116"/>
                  <a:gd name="T4" fmla="*/ 0 w 42"/>
                  <a:gd name="T5" fmla="*/ 116 h 116"/>
                  <a:gd name="T6" fmla="*/ 27 w 42"/>
                  <a:gd name="T7" fmla="*/ 76 h 116"/>
                  <a:gd name="T8" fmla="*/ 25 w 42"/>
                  <a:gd name="T9" fmla="*/ 0 h 116"/>
                </a:gdLst>
                <a:ahLst/>
                <a:cxnLst>
                  <a:cxn ang="0">
                    <a:pos x="T0" y="T1"/>
                  </a:cxn>
                  <a:cxn ang="0">
                    <a:pos x="T2" y="T3"/>
                  </a:cxn>
                  <a:cxn ang="0">
                    <a:pos x="T4" y="T5"/>
                  </a:cxn>
                  <a:cxn ang="0">
                    <a:pos x="T6" y="T7"/>
                  </a:cxn>
                  <a:cxn ang="0">
                    <a:pos x="T8" y="T9"/>
                  </a:cxn>
                </a:cxnLst>
                <a:rect l="0" t="0" r="r" b="b"/>
                <a:pathLst>
                  <a:path w="42" h="116">
                    <a:moveTo>
                      <a:pt x="25" y="0"/>
                    </a:moveTo>
                    <a:cubicBezTo>
                      <a:pt x="29" y="17"/>
                      <a:pt x="38" y="44"/>
                      <a:pt x="24" y="73"/>
                    </a:cubicBezTo>
                    <a:cubicBezTo>
                      <a:pt x="10" y="102"/>
                      <a:pt x="2" y="104"/>
                      <a:pt x="0" y="116"/>
                    </a:cubicBezTo>
                    <a:cubicBezTo>
                      <a:pt x="4" y="107"/>
                      <a:pt x="20" y="88"/>
                      <a:pt x="27" y="76"/>
                    </a:cubicBezTo>
                    <a:cubicBezTo>
                      <a:pt x="34" y="64"/>
                      <a:pt x="42" y="35"/>
                      <a:pt x="25" y="0"/>
                    </a:cubicBezTo>
                    <a:close/>
                  </a:path>
                </a:pathLst>
              </a:custGeom>
              <a:solidFill>
                <a:srgbClr val="986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7" name="Freeform 16">
                <a:extLst>
                  <a:ext uri="{FF2B5EF4-FFF2-40B4-BE49-F238E27FC236}">
                    <a16:creationId xmlns:a16="http://schemas.microsoft.com/office/drawing/2014/main" id="{CA431B67-CAFC-F2AF-B4A1-BA4B6B4AD11B}"/>
                  </a:ext>
                </a:extLst>
              </p:cNvPr>
              <p:cNvSpPr>
                <a:spLocks/>
              </p:cNvSpPr>
              <p:nvPr/>
            </p:nvSpPr>
            <p:spPr bwMode="auto">
              <a:xfrm>
                <a:off x="-807688" y="4029076"/>
                <a:ext cx="38100" cy="84138"/>
              </a:xfrm>
              <a:custGeom>
                <a:avLst/>
                <a:gdLst>
                  <a:gd name="T0" fmla="*/ 5 w 19"/>
                  <a:gd name="T1" fmla="*/ 42 h 42"/>
                  <a:gd name="T2" fmla="*/ 19 w 19"/>
                  <a:gd name="T3" fmla="*/ 0 h 42"/>
                  <a:gd name="T4" fmla="*/ 5 w 19"/>
                  <a:gd name="T5" fmla="*/ 42 h 42"/>
                </a:gdLst>
                <a:ahLst/>
                <a:cxnLst>
                  <a:cxn ang="0">
                    <a:pos x="T0" y="T1"/>
                  </a:cxn>
                  <a:cxn ang="0">
                    <a:pos x="T2" y="T3"/>
                  </a:cxn>
                  <a:cxn ang="0">
                    <a:pos x="T4" y="T5"/>
                  </a:cxn>
                </a:cxnLst>
                <a:rect l="0" t="0" r="r" b="b"/>
                <a:pathLst>
                  <a:path w="19" h="42">
                    <a:moveTo>
                      <a:pt x="5" y="42"/>
                    </a:moveTo>
                    <a:cubicBezTo>
                      <a:pt x="0" y="19"/>
                      <a:pt x="13" y="4"/>
                      <a:pt x="19" y="0"/>
                    </a:cubicBezTo>
                    <a:cubicBezTo>
                      <a:pt x="16" y="3"/>
                      <a:pt x="3" y="17"/>
                      <a:pt x="5" y="42"/>
                    </a:cubicBezTo>
                    <a:close/>
                  </a:path>
                </a:pathLst>
              </a:custGeom>
              <a:solidFill>
                <a:srgbClr val="C7A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8" name="Freeform 30">
                <a:extLst>
                  <a:ext uri="{FF2B5EF4-FFF2-40B4-BE49-F238E27FC236}">
                    <a16:creationId xmlns:a16="http://schemas.microsoft.com/office/drawing/2014/main" id="{B7FF9BEC-C951-AF31-8034-47F32A42A34A}"/>
                  </a:ext>
                </a:extLst>
              </p:cNvPr>
              <p:cNvSpPr>
                <a:spLocks/>
              </p:cNvSpPr>
              <p:nvPr/>
            </p:nvSpPr>
            <p:spPr bwMode="auto">
              <a:xfrm>
                <a:off x="-1439513" y="5326063"/>
                <a:ext cx="290513" cy="157163"/>
              </a:xfrm>
              <a:custGeom>
                <a:avLst/>
                <a:gdLst>
                  <a:gd name="T0" fmla="*/ 0 w 143"/>
                  <a:gd name="T1" fmla="*/ 75 h 78"/>
                  <a:gd name="T2" fmla="*/ 73 w 143"/>
                  <a:gd name="T3" fmla="*/ 0 h 78"/>
                  <a:gd name="T4" fmla="*/ 143 w 143"/>
                  <a:gd name="T5" fmla="*/ 78 h 78"/>
                </a:gdLst>
                <a:ahLst/>
                <a:cxnLst>
                  <a:cxn ang="0">
                    <a:pos x="T0" y="T1"/>
                  </a:cxn>
                  <a:cxn ang="0">
                    <a:pos x="T2" y="T3"/>
                  </a:cxn>
                  <a:cxn ang="0">
                    <a:pos x="T4" y="T5"/>
                  </a:cxn>
                </a:cxnLst>
                <a:rect l="0" t="0" r="r" b="b"/>
                <a:pathLst>
                  <a:path w="143" h="78">
                    <a:moveTo>
                      <a:pt x="0" y="75"/>
                    </a:moveTo>
                    <a:cubicBezTo>
                      <a:pt x="24" y="37"/>
                      <a:pt x="45" y="0"/>
                      <a:pt x="73" y="0"/>
                    </a:cubicBezTo>
                    <a:cubicBezTo>
                      <a:pt x="101" y="0"/>
                      <a:pt x="143" y="78"/>
                      <a:pt x="143" y="78"/>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9" name="Freeform 34">
                <a:extLst>
                  <a:ext uri="{FF2B5EF4-FFF2-40B4-BE49-F238E27FC236}">
                    <a16:creationId xmlns:a16="http://schemas.microsoft.com/office/drawing/2014/main" id="{6FBF72D0-4173-0A67-5244-D8C2867D85BC}"/>
                  </a:ext>
                </a:extLst>
              </p:cNvPr>
              <p:cNvSpPr>
                <a:spLocks/>
              </p:cNvSpPr>
              <p:nvPr/>
            </p:nvSpPr>
            <p:spPr bwMode="auto">
              <a:xfrm>
                <a:off x="-1469675" y="4760913"/>
                <a:ext cx="138113" cy="630238"/>
              </a:xfrm>
              <a:custGeom>
                <a:avLst/>
                <a:gdLst>
                  <a:gd name="T0" fmla="*/ 0 w 68"/>
                  <a:gd name="T1" fmla="*/ 310 h 310"/>
                  <a:gd name="T2" fmla="*/ 52 w 68"/>
                  <a:gd name="T3" fmla="*/ 206 h 310"/>
                  <a:gd name="T4" fmla="*/ 62 w 68"/>
                  <a:gd name="T5" fmla="*/ 0 h 310"/>
                  <a:gd name="T6" fmla="*/ 52 w 68"/>
                  <a:gd name="T7" fmla="*/ 230 h 310"/>
                  <a:gd name="T8" fmla="*/ 0 w 68"/>
                  <a:gd name="T9" fmla="*/ 310 h 310"/>
                </a:gdLst>
                <a:ahLst/>
                <a:cxnLst>
                  <a:cxn ang="0">
                    <a:pos x="T0" y="T1"/>
                  </a:cxn>
                  <a:cxn ang="0">
                    <a:pos x="T2" y="T3"/>
                  </a:cxn>
                  <a:cxn ang="0">
                    <a:pos x="T4" y="T5"/>
                  </a:cxn>
                  <a:cxn ang="0">
                    <a:pos x="T6" y="T7"/>
                  </a:cxn>
                  <a:cxn ang="0">
                    <a:pos x="T8" y="T9"/>
                  </a:cxn>
                </a:cxnLst>
                <a:rect l="0" t="0" r="r" b="b"/>
                <a:pathLst>
                  <a:path w="68" h="310">
                    <a:moveTo>
                      <a:pt x="0" y="310"/>
                    </a:moveTo>
                    <a:cubicBezTo>
                      <a:pt x="17" y="290"/>
                      <a:pt x="47" y="246"/>
                      <a:pt x="52" y="206"/>
                    </a:cubicBezTo>
                    <a:cubicBezTo>
                      <a:pt x="57" y="166"/>
                      <a:pt x="62" y="0"/>
                      <a:pt x="62" y="0"/>
                    </a:cubicBezTo>
                    <a:cubicBezTo>
                      <a:pt x="68" y="110"/>
                      <a:pt x="65" y="189"/>
                      <a:pt x="52" y="230"/>
                    </a:cubicBezTo>
                    <a:cubicBezTo>
                      <a:pt x="39" y="271"/>
                      <a:pt x="0" y="310"/>
                      <a:pt x="0" y="3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0" name="Freeform 35">
                <a:extLst>
                  <a:ext uri="{FF2B5EF4-FFF2-40B4-BE49-F238E27FC236}">
                    <a16:creationId xmlns:a16="http://schemas.microsoft.com/office/drawing/2014/main" id="{D62517B7-1496-3625-6E3B-0D01F8F1CA50}"/>
                  </a:ext>
                </a:extLst>
              </p:cNvPr>
              <p:cNvSpPr>
                <a:spLocks/>
              </p:cNvSpPr>
              <p:nvPr/>
            </p:nvSpPr>
            <p:spPr bwMode="auto">
              <a:xfrm>
                <a:off x="-1293463" y="5300663"/>
                <a:ext cx="139700" cy="153988"/>
              </a:xfrm>
              <a:custGeom>
                <a:avLst/>
                <a:gdLst>
                  <a:gd name="T0" fmla="*/ 0 w 69"/>
                  <a:gd name="T1" fmla="*/ 6 h 76"/>
                  <a:gd name="T2" fmla="*/ 69 w 69"/>
                  <a:gd name="T3" fmla="*/ 76 h 76"/>
                  <a:gd name="T4" fmla="*/ 0 w 69"/>
                  <a:gd name="T5" fmla="*/ 6 h 76"/>
                </a:gdLst>
                <a:ahLst/>
                <a:cxnLst>
                  <a:cxn ang="0">
                    <a:pos x="T0" y="T1"/>
                  </a:cxn>
                  <a:cxn ang="0">
                    <a:pos x="T2" y="T3"/>
                  </a:cxn>
                  <a:cxn ang="0">
                    <a:pos x="T4" y="T5"/>
                  </a:cxn>
                </a:cxnLst>
                <a:rect l="0" t="0" r="r" b="b"/>
                <a:pathLst>
                  <a:path w="69" h="76">
                    <a:moveTo>
                      <a:pt x="0" y="6"/>
                    </a:moveTo>
                    <a:cubicBezTo>
                      <a:pt x="12" y="3"/>
                      <a:pt x="32" y="16"/>
                      <a:pt x="69" y="76"/>
                    </a:cubicBezTo>
                    <a:cubicBezTo>
                      <a:pt x="54" y="38"/>
                      <a:pt x="26" y="0"/>
                      <a:pt x="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1" name="Freeform 39">
                <a:extLst>
                  <a:ext uri="{FF2B5EF4-FFF2-40B4-BE49-F238E27FC236}">
                    <a16:creationId xmlns:a16="http://schemas.microsoft.com/office/drawing/2014/main" id="{C2881BBD-1E3A-CEB5-052B-5664591B5AFB}"/>
                  </a:ext>
                </a:extLst>
              </p:cNvPr>
              <p:cNvSpPr>
                <a:spLocks/>
              </p:cNvSpPr>
              <p:nvPr/>
            </p:nvSpPr>
            <p:spPr bwMode="auto">
              <a:xfrm>
                <a:off x="-1279175" y="5202238"/>
                <a:ext cx="74613" cy="31750"/>
              </a:xfrm>
              <a:custGeom>
                <a:avLst/>
                <a:gdLst>
                  <a:gd name="T0" fmla="*/ 0 w 37"/>
                  <a:gd name="T1" fmla="*/ 0 h 16"/>
                  <a:gd name="T2" fmla="*/ 29 w 37"/>
                  <a:gd name="T3" fmla="*/ 15 h 16"/>
                  <a:gd name="T4" fmla="*/ 36 w 37"/>
                  <a:gd name="T5" fmla="*/ 2 h 16"/>
                </a:gdLst>
                <a:ahLst/>
                <a:cxnLst>
                  <a:cxn ang="0">
                    <a:pos x="T0" y="T1"/>
                  </a:cxn>
                  <a:cxn ang="0">
                    <a:pos x="T2" y="T3"/>
                  </a:cxn>
                  <a:cxn ang="0">
                    <a:pos x="T4" y="T5"/>
                  </a:cxn>
                </a:cxnLst>
                <a:rect l="0" t="0" r="r" b="b"/>
                <a:pathLst>
                  <a:path w="37" h="16">
                    <a:moveTo>
                      <a:pt x="0" y="0"/>
                    </a:moveTo>
                    <a:cubicBezTo>
                      <a:pt x="7" y="10"/>
                      <a:pt x="21" y="16"/>
                      <a:pt x="29" y="15"/>
                    </a:cubicBezTo>
                    <a:cubicBezTo>
                      <a:pt x="37" y="14"/>
                      <a:pt x="36" y="2"/>
                      <a:pt x="36" y="2"/>
                    </a:cubicBezTo>
                  </a:path>
                </a:pathLst>
              </a:custGeom>
              <a:solidFill>
                <a:srgbClr val="BB0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2" name="Freeform 40">
                <a:extLst>
                  <a:ext uri="{FF2B5EF4-FFF2-40B4-BE49-F238E27FC236}">
                    <a16:creationId xmlns:a16="http://schemas.microsoft.com/office/drawing/2014/main" id="{41687C33-E8D1-62F3-6C02-8DA7EF8092CC}"/>
                  </a:ext>
                </a:extLst>
              </p:cNvPr>
              <p:cNvSpPr>
                <a:spLocks/>
              </p:cNvSpPr>
              <p:nvPr/>
            </p:nvSpPr>
            <p:spPr bwMode="auto">
              <a:xfrm>
                <a:off x="-1433163" y="5314951"/>
                <a:ext cx="130175" cy="136525"/>
              </a:xfrm>
              <a:custGeom>
                <a:avLst/>
                <a:gdLst>
                  <a:gd name="T0" fmla="*/ 0 w 64"/>
                  <a:gd name="T1" fmla="*/ 67 h 67"/>
                  <a:gd name="T2" fmla="*/ 64 w 64"/>
                  <a:gd name="T3" fmla="*/ 1 h 67"/>
                  <a:gd name="T4" fmla="*/ 0 w 64"/>
                  <a:gd name="T5" fmla="*/ 67 h 67"/>
                </a:gdLst>
                <a:ahLst/>
                <a:cxnLst>
                  <a:cxn ang="0">
                    <a:pos x="T0" y="T1"/>
                  </a:cxn>
                  <a:cxn ang="0">
                    <a:pos x="T2" y="T3"/>
                  </a:cxn>
                  <a:cxn ang="0">
                    <a:pos x="T4" y="T5"/>
                  </a:cxn>
                </a:cxnLst>
                <a:rect l="0" t="0" r="r" b="b"/>
                <a:pathLst>
                  <a:path w="64" h="67">
                    <a:moveTo>
                      <a:pt x="0" y="67"/>
                    </a:moveTo>
                    <a:cubicBezTo>
                      <a:pt x="14" y="45"/>
                      <a:pt x="38" y="5"/>
                      <a:pt x="64" y="1"/>
                    </a:cubicBezTo>
                    <a:cubicBezTo>
                      <a:pt x="42" y="0"/>
                      <a:pt x="12" y="30"/>
                      <a:pt x="0" y="67"/>
                    </a:cubicBezTo>
                    <a:close/>
                  </a:path>
                </a:pathLst>
              </a:custGeom>
              <a:solidFill>
                <a:srgbClr val="BB0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 name="Freeform 41">
                <a:extLst>
                  <a:ext uri="{FF2B5EF4-FFF2-40B4-BE49-F238E27FC236}">
                    <a16:creationId xmlns:a16="http://schemas.microsoft.com/office/drawing/2014/main" id="{32A0260B-D93D-9FF5-6DE1-B181BA48A2E9}"/>
                  </a:ext>
                </a:extLst>
              </p:cNvPr>
              <p:cNvSpPr>
                <a:spLocks/>
              </p:cNvSpPr>
              <p:nvPr/>
            </p:nvSpPr>
            <p:spPr bwMode="auto">
              <a:xfrm>
                <a:off x="-1234725" y="5165726"/>
                <a:ext cx="33338" cy="58738"/>
              </a:xfrm>
              <a:custGeom>
                <a:avLst/>
                <a:gdLst>
                  <a:gd name="T0" fmla="*/ 1 w 16"/>
                  <a:gd name="T1" fmla="*/ 13 h 29"/>
                  <a:gd name="T2" fmla="*/ 10 w 16"/>
                  <a:gd name="T3" fmla="*/ 1 h 29"/>
                  <a:gd name="T4" fmla="*/ 15 w 16"/>
                  <a:gd name="T5" fmla="*/ 16 h 29"/>
                  <a:gd name="T6" fmla="*/ 5 w 16"/>
                  <a:gd name="T7" fmla="*/ 28 h 29"/>
                  <a:gd name="T8" fmla="*/ 1 w 16"/>
                  <a:gd name="T9" fmla="*/ 13 h 29"/>
                </a:gdLst>
                <a:ahLst/>
                <a:cxnLst>
                  <a:cxn ang="0">
                    <a:pos x="T0" y="T1"/>
                  </a:cxn>
                  <a:cxn ang="0">
                    <a:pos x="T2" y="T3"/>
                  </a:cxn>
                  <a:cxn ang="0">
                    <a:pos x="T4" y="T5"/>
                  </a:cxn>
                  <a:cxn ang="0">
                    <a:pos x="T6" y="T7"/>
                  </a:cxn>
                  <a:cxn ang="0">
                    <a:pos x="T8" y="T9"/>
                  </a:cxn>
                </a:cxnLst>
                <a:rect l="0" t="0" r="r" b="b"/>
                <a:pathLst>
                  <a:path w="16" h="29">
                    <a:moveTo>
                      <a:pt x="1" y="13"/>
                    </a:moveTo>
                    <a:cubicBezTo>
                      <a:pt x="2" y="6"/>
                      <a:pt x="7" y="0"/>
                      <a:pt x="10" y="1"/>
                    </a:cubicBezTo>
                    <a:cubicBezTo>
                      <a:pt x="14" y="2"/>
                      <a:pt x="16" y="8"/>
                      <a:pt x="15" y="16"/>
                    </a:cubicBezTo>
                    <a:cubicBezTo>
                      <a:pt x="13" y="23"/>
                      <a:pt x="9" y="29"/>
                      <a:pt x="5" y="28"/>
                    </a:cubicBezTo>
                    <a:cubicBezTo>
                      <a:pt x="2" y="27"/>
                      <a:pt x="0" y="21"/>
                      <a:pt x="1" y="13"/>
                    </a:cubicBezTo>
                    <a:close/>
                  </a:path>
                </a:pathLst>
              </a:custGeom>
              <a:solidFill>
                <a:srgbClr val="F5C0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4" name="Freeform 42">
                <a:extLst>
                  <a:ext uri="{FF2B5EF4-FFF2-40B4-BE49-F238E27FC236}">
                    <a16:creationId xmlns:a16="http://schemas.microsoft.com/office/drawing/2014/main" id="{AAABAE34-26FB-539C-7860-EBE5B3FB7305}"/>
                  </a:ext>
                </a:extLst>
              </p:cNvPr>
              <p:cNvSpPr>
                <a:spLocks/>
              </p:cNvSpPr>
              <p:nvPr/>
            </p:nvSpPr>
            <p:spPr bwMode="auto">
              <a:xfrm>
                <a:off x="-1226788" y="5176838"/>
                <a:ext cx="17463" cy="34925"/>
              </a:xfrm>
              <a:custGeom>
                <a:avLst/>
                <a:gdLst>
                  <a:gd name="T0" fmla="*/ 2 w 8"/>
                  <a:gd name="T1" fmla="*/ 17 h 17"/>
                  <a:gd name="T2" fmla="*/ 1 w 8"/>
                  <a:gd name="T3" fmla="*/ 17 h 17"/>
                  <a:gd name="T4" fmla="*/ 1 w 8"/>
                  <a:gd name="T5" fmla="*/ 8 h 17"/>
                  <a:gd name="T6" fmla="*/ 1 w 8"/>
                  <a:gd name="T7" fmla="*/ 8 h 17"/>
                  <a:gd name="T8" fmla="*/ 4 w 8"/>
                  <a:gd name="T9" fmla="*/ 0 h 17"/>
                  <a:gd name="T10" fmla="*/ 5 w 8"/>
                  <a:gd name="T11" fmla="*/ 0 h 17"/>
                  <a:gd name="T12" fmla="*/ 7 w 8"/>
                  <a:gd name="T13" fmla="*/ 9 h 17"/>
                  <a:gd name="T14" fmla="*/ 2 w 8"/>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7">
                    <a:moveTo>
                      <a:pt x="2" y="17"/>
                    </a:moveTo>
                    <a:cubicBezTo>
                      <a:pt x="2" y="17"/>
                      <a:pt x="2" y="17"/>
                      <a:pt x="1" y="17"/>
                    </a:cubicBezTo>
                    <a:cubicBezTo>
                      <a:pt x="0" y="15"/>
                      <a:pt x="0" y="12"/>
                      <a:pt x="1" y="8"/>
                    </a:cubicBezTo>
                    <a:cubicBezTo>
                      <a:pt x="1" y="8"/>
                      <a:pt x="1" y="8"/>
                      <a:pt x="1" y="8"/>
                    </a:cubicBezTo>
                    <a:cubicBezTo>
                      <a:pt x="1" y="4"/>
                      <a:pt x="3" y="1"/>
                      <a:pt x="4" y="0"/>
                    </a:cubicBezTo>
                    <a:cubicBezTo>
                      <a:pt x="5" y="0"/>
                      <a:pt x="5" y="0"/>
                      <a:pt x="5" y="0"/>
                    </a:cubicBezTo>
                    <a:cubicBezTo>
                      <a:pt x="7" y="0"/>
                      <a:pt x="8" y="4"/>
                      <a:pt x="7" y="9"/>
                    </a:cubicBezTo>
                    <a:cubicBezTo>
                      <a:pt x="6" y="15"/>
                      <a:pt x="3" y="17"/>
                      <a:pt x="2" y="17"/>
                    </a:cubicBezTo>
                    <a:close/>
                  </a:path>
                </a:pathLst>
              </a:custGeom>
              <a:solidFill>
                <a:srgbClr val="BB0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5" name="Freeform 51">
                <a:extLst>
                  <a:ext uri="{FF2B5EF4-FFF2-40B4-BE49-F238E27FC236}">
                    <a16:creationId xmlns:a16="http://schemas.microsoft.com/office/drawing/2014/main" id="{A4C5BA95-F7F4-7D49-36C9-0433C6DF249E}"/>
                  </a:ext>
                </a:extLst>
              </p:cNvPr>
              <p:cNvSpPr>
                <a:spLocks/>
              </p:cNvSpPr>
              <p:nvPr/>
            </p:nvSpPr>
            <p:spPr bwMode="auto">
              <a:xfrm>
                <a:off x="-1071213" y="5221288"/>
                <a:ext cx="33338" cy="22225"/>
              </a:xfrm>
              <a:custGeom>
                <a:avLst/>
                <a:gdLst>
                  <a:gd name="T0" fmla="*/ 10 w 17"/>
                  <a:gd name="T1" fmla="*/ 2 h 11"/>
                  <a:gd name="T2" fmla="*/ 16 w 17"/>
                  <a:gd name="T3" fmla="*/ 9 h 11"/>
                  <a:gd name="T4" fmla="*/ 7 w 17"/>
                  <a:gd name="T5" fmla="*/ 9 h 11"/>
                  <a:gd name="T6" fmla="*/ 1 w 17"/>
                  <a:gd name="T7" fmla="*/ 2 h 11"/>
                  <a:gd name="T8" fmla="*/ 10 w 17"/>
                  <a:gd name="T9" fmla="*/ 2 h 11"/>
                </a:gdLst>
                <a:ahLst/>
                <a:cxnLst>
                  <a:cxn ang="0">
                    <a:pos x="T0" y="T1"/>
                  </a:cxn>
                  <a:cxn ang="0">
                    <a:pos x="T2" y="T3"/>
                  </a:cxn>
                  <a:cxn ang="0">
                    <a:pos x="T4" y="T5"/>
                  </a:cxn>
                  <a:cxn ang="0">
                    <a:pos x="T6" y="T7"/>
                  </a:cxn>
                  <a:cxn ang="0">
                    <a:pos x="T8" y="T9"/>
                  </a:cxn>
                </a:cxnLst>
                <a:rect l="0" t="0" r="r" b="b"/>
                <a:pathLst>
                  <a:path w="17" h="11">
                    <a:moveTo>
                      <a:pt x="10" y="2"/>
                    </a:moveTo>
                    <a:cubicBezTo>
                      <a:pt x="14" y="4"/>
                      <a:pt x="17" y="7"/>
                      <a:pt x="16" y="9"/>
                    </a:cubicBezTo>
                    <a:cubicBezTo>
                      <a:pt x="15" y="11"/>
                      <a:pt x="11" y="11"/>
                      <a:pt x="7" y="9"/>
                    </a:cubicBezTo>
                    <a:cubicBezTo>
                      <a:pt x="3" y="7"/>
                      <a:pt x="0" y="4"/>
                      <a:pt x="1" y="2"/>
                    </a:cubicBezTo>
                    <a:cubicBezTo>
                      <a:pt x="2" y="0"/>
                      <a:pt x="6" y="0"/>
                      <a:pt x="10" y="2"/>
                    </a:cubicBezTo>
                    <a:close/>
                  </a:path>
                </a:pathLst>
              </a:custGeom>
              <a:solidFill>
                <a:srgbClr val="F5C0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6" name="Freeform 52">
                <a:extLst>
                  <a:ext uri="{FF2B5EF4-FFF2-40B4-BE49-F238E27FC236}">
                    <a16:creationId xmlns:a16="http://schemas.microsoft.com/office/drawing/2014/main" id="{3C7A415E-BE2F-679D-35B7-0934F6B78FB8}"/>
                  </a:ext>
                </a:extLst>
              </p:cNvPr>
              <p:cNvSpPr>
                <a:spLocks/>
              </p:cNvSpPr>
              <p:nvPr/>
            </p:nvSpPr>
            <p:spPr bwMode="auto">
              <a:xfrm>
                <a:off x="-1293463" y="5129213"/>
                <a:ext cx="79375" cy="92075"/>
              </a:xfrm>
              <a:custGeom>
                <a:avLst/>
                <a:gdLst>
                  <a:gd name="T0" fmla="*/ 0 w 39"/>
                  <a:gd name="T1" fmla="*/ 29 h 46"/>
                  <a:gd name="T2" fmla="*/ 34 w 39"/>
                  <a:gd name="T3" fmla="*/ 46 h 46"/>
                  <a:gd name="T4" fmla="*/ 34 w 39"/>
                  <a:gd name="T5" fmla="*/ 46 h 46"/>
                  <a:gd name="T6" fmla="*/ 30 w 39"/>
                  <a:gd name="T7" fmla="*/ 31 h 46"/>
                  <a:gd name="T8" fmla="*/ 39 w 39"/>
                  <a:gd name="T9" fmla="*/ 19 h 46"/>
                  <a:gd name="T10" fmla="*/ 9 w 39"/>
                  <a:gd name="T11" fmla="*/ 0 h 46"/>
                </a:gdLst>
                <a:ahLst/>
                <a:cxnLst>
                  <a:cxn ang="0">
                    <a:pos x="T0" y="T1"/>
                  </a:cxn>
                  <a:cxn ang="0">
                    <a:pos x="T2" y="T3"/>
                  </a:cxn>
                  <a:cxn ang="0">
                    <a:pos x="T4" y="T5"/>
                  </a:cxn>
                  <a:cxn ang="0">
                    <a:pos x="T6" y="T7"/>
                  </a:cxn>
                  <a:cxn ang="0">
                    <a:pos x="T8" y="T9"/>
                  </a:cxn>
                  <a:cxn ang="0">
                    <a:pos x="T10" y="T11"/>
                  </a:cxn>
                </a:cxnLst>
                <a:rect l="0" t="0" r="r" b="b"/>
                <a:pathLst>
                  <a:path w="39" h="46">
                    <a:moveTo>
                      <a:pt x="0" y="29"/>
                    </a:moveTo>
                    <a:cubicBezTo>
                      <a:pt x="8" y="41"/>
                      <a:pt x="34" y="46"/>
                      <a:pt x="34" y="46"/>
                    </a:cubicBezTo>
                    <a:cubicBezTo>
                      <a:pt x="34" y="46"/>
                      <a:pt x="34" y="46"/>
                      <a:pt x="34" y="46"/>
                    </a:cubicBezTo>
                    <a:cubicBezTo>
                      <a:pt x="31" y="45"/>
                      <a:pt x="29" y="39"/>
                      <a:pt x="30" y="31"/>
                    </a:cubicBezTo>
                    <a:cubicBezTo>
                      <a:pt x="31" y="24"/>
                      <a:pt x="35" y="19"/>
                      <a:pt x="39" y="19"/>
                    </a:cubicBezTo>
                    <a:cubicBezTo>
                      <a:pt x="34" y="18"/>
                      <a:pt x="13" y="14"/>
                      <a:pt x="9" y="0"/>
                    </a:cubicBezTo>
                  </a:path>
                </a:pathLst>
              </a:custGeom>
              <a:solidFill>
                <a:srgbClr val="E569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 name="Freeform 57">
                <a:extLst>
                  <a:ext uri="{FF2B5EF4-FFF2-40B4-BE49-F238E27FC236}">
                    <a16:creationId xmlns:a16="http://schemas.microsoft.com/office/drawing/2014/main" id="{8E52B7D8-F761-9CCF-7EC1-5B9AB3A204D6}"/>
                  </a:ext>
                </a:extLst>
              </p:cNvPr>
              <p:cNvSpPr>
                <a:spLocks/>
              </p:cNvSpPr>
              <p:nvPr/>
            </p:nvSpPr>
            <p:spPr bwMode="auto">
              <a:xfrm>
                <a:off x="-1234725" y="5165726"/>
                <a:ext cx="33338" cy="58738"/>
              </a:xfrm>
              <a:custGeom>
                <a:avLst/>
                <a:gdLst>
                  <a:gd name="T0" fmla="*/ 1 w 16"/>
                  <a:gd name="T1" fmla="*/ 13 h 29"/>
                  <a:gd name="T2" fmla="*/ 10 w 16"/>
                  <a:gd name="T3" fmla="*/ 1 h 29"/>
                  <a:gd name="T4" fmla="*/ 15 w 16"/>
                  <a:gd name="T5" fmla="*/ 16 h 29"/>
                  <a:gd name="T6" fmla="*/ 5 w 16"/>
                  <a:gd name="T7" fmla="*/ 28 h 29"/>
                  <a:gd name="T8" fmla="*/ 1 w 16"/>
                  <a:gd name="T9" fmla="*/ 13 h 29"/>
                </a:gdLst>
                <a:ahLst/>
                <a:cxnLst>
                  <a:cxn ang="0">
                    <a:pos x="T0" y="T1"/>
                  </a:cxn>
                  <a:cxn ang="0">
                    <a:pos x="T2" y="T3"/>
                  </a:cxn>
                  <a:cxn ang="0">
                    <a:pos x="T4" y="T5"/>
                  </a:cxn>
                  <a:cxn ang="0">
                    <a:pos x="T6" y="T7"/>
                  </a:cxn>
                  <a:cxn ang="0">
                    <a:pos x="T8" y="T9"/>
                  </a:cxn>
                </a:cxnLst>
                <a:rect l="0" t="0" r="r" b="b"/>
                <a:pathLst>
                  <a:path w="16" h="29">
                    <a:moveTo>
                      <a:pt x="1" y="13"/>
                    </a:moveTo>
                    <a:cubicBezTo>
                      <a:pt x="2" y="6"/>
                      <a:pt x="7" y="0"/>
                      <a:pt x="10" y="1"/>
                    </a:cubicBezTo>
                    <a:cubicBezTo>
                      <a:pt x="14" y="2"/>
                      <a:pt x="16" y="8"/>
                      <a:pt x="15" y="16"/>
                    </a:cubicBezTo>
                    <a:cubicBezTo>
                      <a:pt x="13" y="23"/>
                      <a:pt x="9" y="29"/>
                      <a:pt x="5" y="28"/>
                    </a:cubicBezTo>
                    <a:cubicBezTo>
                      <a:pt x="2" y="27"/>
                      <a:pt x="0" y="21"/>
                      <a:pt x="1" y="13"/>
                    </a:cubicBezTo>
                    <a:close/>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 name="Freeform 65">
                <a:extLst>
                  <a:ext uri="{FF2B5EF4-FFF2-40B4-BE49-F238E27FC236}">
                    <a16:creationId xmlns:a16="http://schemas.microsoft.com/office/drawing/2014/main" id="{8084E1AD-BCEC-89B0-FFE8-2CB410ACB935}"/>
                  </a:ext>
                </a:extLst>
              </p:cNvPr>
              <p:cNvSpPr>
                <a:spLocks/>
              </p:cNvSpPr>
              <p:nvPr/>
            </p:nvSpPr>
            <p:spPr bwMode="auto">
              <a:xfrm>
                <a:off x="-1071213" y="5221288"/>
                <a:ext cx="33338" cy="22225"/>
              </a:xfrm>
              <a:custGeom>
                <a:avLst/>
                <a:gdLst>
                  <a:gd name="T0" fmla="*/ 10 w 17"/>
                  <a:gd name="T1" fmla="*/ 2 h 11"/>
                  <a:gd name="T2" fmla="*/ 16 w 17"/>
                  <a:gd name="T3" fmla="*/ 9 h 11"/>
                  <a:gd name="T4" fmla="*/ 7 w 17"/>
                  <a:gd name="T5" fmla="*/ 9 h 11"/>
                  <a:gd name="T6" fmla="*/ 1 w 17"/>
                  <a:gd name="T7" fmla="*/ 2 h 11"/>
                  <a:gd name="T8" fmla="*/ 10 w 17"/>
                  <a:gd name="T9" fmla="*/ 2 h 11"/>
                </a:gdLst>
                <a:ahLst/>
                <a:cxnLst>
                  <a:cxn ang="0">
                    <a:pos x="T0" y="T1"/>
                  </a:cxn>
                  <a:cxn ang="0">
                    <a:pos x="T2" y="T3"/>
                  </a:cxn>
                  <a:cxn ang="0">
                    <a:pos x="T4" y="T5"/>
                  </a:cxn>
                  <a:cxn ang="0">
                    <a:pos x="T6" y="T7"/>
                  </a:cxn>
                  <a:cxn ang="0">
                    <a:pos x="T8" y="T9"/>
                  </a:cxn>
                </a:cxnLst>
                <a:rect l="0" t="0" r="r" b="b"/>
                <a:pathLst>
                  <a:path w="17" h="11">
                    <a:moveTo>
                      <a:pt x="10" y="2"/>
                    </a:moveTo>
                    <a:cubicBezTo>
                      <a:pt x="14" y="4"/>
                      <a:pt x="17" y="7"/>
                      <a:pt x="16" y="9"/>
                    </a:cubicBezTo>
                    <a:cubicBezTo>
                      <a:pt x="15" y="11"/>
                      <a:pt x="11" y="11"/>
                      <a:pt x="7" y="9"/>
                    </a:cubicBezTo>
                    <a:cubicBezTo>
                      <a:pt x="3" y="7"/>
                      <a:pt x="0" y="4"/>
                      <a:pt x="1" y="2"/>
                    </a:cubicBezTo>
                    <a:cubicBezTo>
                      <a:pt x="2" y="0"/>
                      <a:pt x="6" y="0"/>
                      <a:pt x="10" y="2"/>
                    </a:cubicBezTo>
                    <a:close/>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9" name="Freeform 66">
                <a:extLst>
                  <a:ext uri="{FF2B5EF4-FFF2-40B4-BE49-F238E27FC236}">
                    <a16:creationId xmlns:a16="http://schemas.microsoft.com/office/drawing/2014/main" id="{BE20219B-BA9A-CECB-EEC9-B10B30DDD94B}"/>
                  </a:ext>
                </a:extLst>
              </p:cNvPr>
              <p:cNvSpPr>
                <a:spLocks/>
              </p:cNvSpPr>
              <p:nvPr/>
            </p:nvSpPr>
            <p:spPr bwMode="auto">
              <a:xfrm>
                <a:off x="-1063275" y="5227638"/>
                <a:ext cx="15875" cy="11113"/>
              </a:xfrm>
              <a:custGeom>
                <a:avLst/>
                <a:gdLst>
                  <a:gd name="T0" fmla="*/ 1 w 8"/>
                  <a:gd name="T1" fmla="*/ 1 h 5"/>
                  <a:gd name="T2" fmla="*/ 1 w 8"/>
                  <a:gd name="T3" fmla="*/ 0 h 5"/>
                  <a:gd name="T4" fmla="*/ 5 w 8"/>
                  <a:gd name="T5" fmla="*/ 1 h 5"/>
                  <a:gd name="T6" fmla="*/ 5 w 8"/>
                  <a:gd name="T7" fmla="*/ 1 h 5"/>
                  <a:gd name="T8" fmla="*/ 8 w 8"/>
                  <a:gd name="T9" fmla="*/ 4 h 5"/>
                  <a:gd name="T10" fmla="*/ 8 w 8"/>
                  <a:gd name="T11" fmla="*/ 4 h 5"/>
                  <a:gd name="T12" fmla="*/ 4 w 8"/>
                  <a:gd name="T13" fmla="*/ 4 h 5"/>
                  <a:gd name="T14" fmla="*/ 1 w 8"/>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
                    <a:moveTo>
                      <a:pt x="1" y="1"/>
                    </a:moveTo>
                    <a:cubicBezTo>
                      <a:pt x="1" y="0"/>
                      <a:pt x="1" y="0"/>
                      <a:pt x="1" y="0"/>
                    </a:cubicBezTo>
                    <a:cubicBezTo>
                      <a:pt x="2" y="0"/>
                      <a:pt x="3" y="0"/>
                      <a:pt x="5" y="1"/>
                    </a:cubicBezTo>
                    <a:cubicBezTo>
                      <a:pt x="5" y="1"/>
                      <a:pt x="5" y="1"/>
                      <a:pt x="5" y="1"/>
                    </a:cubicBezTo>
                    <a:cubicBezTo>
                      <a:pt x="7" y="2"/>
                      <a:pt x="8" y="3"/>
                      <a:pt x="8" y="4"/>
                    </a:cubicBezTo>
                    <a:cubicBezTo>
                      <a:pt x="8" y="4"/>
                      <a:pt x="8" y="4"/>
                      <a:pt x="8" y="4"/>
                    </a:cubicBezTo>
                    <a:cubicBezTo>
                      <a:pt x="8" y="5"/>
                      <a:pt x="6" y="5"/>
                      <a:pt x="4" y="4"/>
                    </a:cubicBezTo>
                    <a:cubicBezTo>
                      <a:pt x="1" y="3"/>
                      <a:pt x="0" y="1"/>
                      <a:pt x="1" y="1"/>
                    </a:cubicBezTo>
                    <a:close/>
                  </a:path>
                </a:pathLst>
              </a:custGeom>
              <a:solidFill>
                <a:srgbClr val="BB0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0" name="Freeform 67">
                <a:extLst>
                  <a:ext uri="{FF2B5EF4-FFF2-40B4-BE49-F238E27FC236}">
                    <a16:creationId xmlns:a16="http://schemas.microsoft.com/office/drawing/2014/main" id="{E5B8470C-8D49-5BFD-5A2B-BC060624CCBE}"/>
                  </a:ext>
                </a:extLst>
              </p:cNvPr>
              <p:cNvSpPr>
                <a:spLocks/>
              </p:cNvSpPr>
              <p:nvPr/>
            </p:nvSpPr>
            <p:spPr bwMode="auto">
              <a:xfrm>
                <a:off x="-1293463" y="5129213"/>
                <a:ext cx="79375" cy="92075"/>
              </a:xfrm>
              <a:custGeom>
                <a:avLst/>
                <a:gdLst>
                  <a:gd name="T0" fmla="*/ 0 w 39"/>
                  <a:gd name="T1" fmla="*/ 29 h 46"/>
                  <a:gd name="T2" fmla="*/ 34 w 39"/>
                  <a:gd name="T3" fmla="*/ 46 h 46"/>
                  <a:gd name="T4" fmla="*/ 34 w 39"/>
                  <a:gd name="T5" fmla="*/ 46 h 46"/>
                  <a:gd name="T6" fmla="*/ 30 w 39"/>
                  <a:gd name="T7" fmla="*/ 31 h 46"/>
                  <a:gd name="T8" fmla="*/ 39 w 39"/>
                  <a:gd name="T9" fmla="*/ 19 h 46"/>
                  <a:gd name="T10" fmla="*/ 9 w 39"/>
                  <a:gd name="T11" fmla="*/ 0 h 46"/>
                </a:gdLst>
                <a:ahLst/>
                <a:cxnLst>
                  <a:cxn ang="0">
                    <a:pos x="T0" y="T1"/>
                  </a:cxn>
                  <a:cxn ang="0">
                    <a:pos x="T2" y="T3"/>
                  </a:cxn>
                  <a:cxn ang="0">
                    <a:pos x="T4" y="T5"/>
                  </a:cxn>
                  <a:cxn ang="0">
                    <a:pos x="T6" y="T7"/>
                  </a:cxn>
                  <a:cxn ang="0">
                    <a:pos x="T8" y="T9"/>
                  </a:cxn>
                  <a:cxn ang="0">
                    <a:pos x="T10" y="T11"/>
                  </a:cxn>
                </a:cxnLst>
                <a:rect l="0" t="0" r="r" b="b"/>
                <a:pathLst>
                  <a:path w="39" h="46">
                    <a:moveTo>
                      <a:pt x="0" y="29"/>
                    </a:moveTo>
                    <a:cubicBezTo>
                      <a:pt x="8" y="41"/>
                      <a:pt x="34" y="46"/>
                      <a:pt x="34" y="46"/>
                    </a:cubicBezTo>
                    <a:cubicBezTo>
                      <a:pt x="34" y="46"/>
                      <a:pt x="34" y="46"/>
                      <a:pt x="34" y="46"/>
                    </a:cubicBezTo>
                    <a:cubicBezTo>
                      <a:pt x="31" y="45"/>
                      <a:pt x="29" y="39"/>
                      <a:pt x="30" y="31"/>
                    </a:cubicBezTo>
                    <a:cubicBezTo>
                      <a:pt x="31" y="24"/>
                      <a:pt x="35" y="19"/>
                      <a:pt x="39" y="19"/>
                    </a:cubicBezTo>
                    <a:cubicBezTo>
                      <a:pt x="34" y="18"/>
                      <a:pt x="13" y="14"/>
                      <a:pt x="9" y="0"/>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1" name="Freeform 75">
                <a:extLst>
                  <a:ext uri="{FF2B5EF4-FFF2-40B4-BE49-F238E27FC236}">
                    <a16:creationId xmlns:a16="http://schemas.microsoft.com/office/drawing/2014/main" id="{0F96E6B1-1E67-D39B-07F6-012629F80CC0}"/>
                  </a:ext>
                </a:extLst>
              </p:cNvPr>
              <p:cNvSpPr>
                <a:spLocks/>
              </p:cNvSpPr>
              <p:nvPr/>
            </p:nvSpPr>
            <p:spPr bwMode="auto">
              <a:xfrm>
                <a:off x="-1279175" y="5129213"/>
                <a:ext cx="14288" cy="17463"/>
              </a:xfrm>
              <a:custGeom>
                <a:avLst/>
                <a:gdLst>
                  <a:gd name="T0" fmla="*/ 4 w 7"/>
                  <a:gd name="T1" fmla="*/ 0 h 9"/>
                  <a:gd name="T2" fmla="*/ 4 w 7"/>
                  <a:gd name="T3" fmla="*/ 3 h 9"/>
                  <a:gd name="T4" fmla="*/ 6 w 7"/>
                  <a:gd name="T5" fmla="*/ 4 h 9"/>
                  <a:gd name="T6" fmla="*/ 2 w 7"/>
                  <a:gd name="T7" fmla="*/ 9 h 9"/>
                </a:gdLst>
                <a:ahLst/>
                <a:cxnLst>
                  <a:cxn ang="0">
                    <a:pos x="T0" y="T1"/>
                  </a:cxn>
                  <a:cxn ang="0">
                    <a:pos x="T2" y="T3"/>
                  </a:cxn>
                  <a:cxn ang="0">
                    <a:pos x="T4" y="T5"/>
                  </a:cxn>
                  <a:cxn ang="0">
                    <a:pos x="T6" y="T7"/>
                  </a:cxn>
                </a:cxnLst>
                <a:rect l="0" t="0" r="r" b="b"/>
                <a:pathLst>
                  <a:path w="7" h="9">
                    <a:moveTo>
                      <a:pt x="4" y="0"/>
                    </a:moveTo>
                    <a:cubicBezTo>
                      <a:pt x="2" y="1"/>
                      <a:pt x="0" y="4"/>
                      <a:pt x="4" y="3"/>
                    </a:cubicBezTo>
                    <a:cubicBezTo>
                      <a:pt x="5" y="3"/>
                      <a:pt x="6" y="2"/>
                      <a:pt x="6" y="4"/>
                    </a:cubicBezTo>
                    <a:cubicBezTo>
                      <a:pt x="7" y="6"/>
                      <a:pt x="3" y="8"/>
                      <a:pt x="2" y="9"/>
                    </a:cubicBezTo>
                  </a:path>
                </a:pathLst>
              </a:custGeom>
              <a:noFill/>
              <a:ln w="4763" cap="rnd">
                <a:solidFill>
                  <a:srgbClr val="E5694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2" name="Freeform 76">
                <a:extLst>
                  <a:ext uri="{FF2B5EF4-FFF2-40B4-BE49-F238E27FC236}">
                    <a16:creationId xmlns:a16="http://schemas.microsoft.com/office/drawing/2014/main" id="{70E10BA7-C541-8C1B-CA61-6EC3024E62DD}"/>
                  </a:ext>
                </a:extLst>
              </p:cNvPr>
              <p:cNvSpPr>
                <a:spLocks/>
              </p:cNvSpPr>
              <p:nvPr/>
            </p:nvSpPr>
            <p:spPr bwMode="auto">
              <a:xfrm>
                <a:off x="-1299813" y="5187951"/>
                <a:ext cx="11113" cy="14288"/>
              </a:xfrm>
              <a:custGeom>
                <a:avLst/>
                <a:gdLst>
                  <a:gd name="T0" fmla="*/ 5 w 5"/>
                  <a:gd name="T1" fmla="*/ 0 h 7"/>
                  <a:gd name="T2" fmla="*/ 0 w 5"/>
                  <a:gd name="T3" fmla="*/ 7 h 7"/>
                </a:gdLst>
                <a:ahLst/>
                <a:cxnLst>
                  <a:cxn ang="0">
                    <a:pos x="T0" y="T1"/>
                  </a:cxn>
                  <a:cxn ang="0">
                    <a:pos x="T2" y="T3"/>
                  </a:cxn>
                </a:cxnLst>
                <a:rect l="0" t="0" r="r" b="b"/>
                <a:pathLst>
                  <a:path w="5" h="7">
                    <a:moveTo>
                      <a:pt x="5" y="0"/>
                    </a:moveTo>
                    <a:cubicBezTo>
                      <a:pt x="3" y="2"/>
                      <a:pt x="2" y="5"/>
                      <a:pt x="0" y="7"/>
                    </a:cubicBezTo>
                  </a:path>
                </a:pathLst>
              </a:custGeom>
              <a:noFill/>
              <a:ln w="4763" cap="rnd">
                <a:solidFill>
                  <a:srgbClr val="E5694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3" name="Freeform 81">
                <a:extLst>
                  <a:ext uri="{FF2B5EF4-FFF2-40B4-BE49-F238E27FC236}">
                    <a16:creationId xmlns:a16="http://schemas.microsoft.com/office/drawing/2014/main" id="{CA994DE5-F251-3708-C663-DFC13B0293D5}"/>
                  </a:ext>
                </a:extLst>
              </p:cNvPr>
              <p:cNvSpPr>
                <a:spLocks/>
              </p:cNvSpPr>
              <p:nvPr/>
            </p:nvSpPr>
            <p:spPr bwMode="auto">
              <a:xfrm>
                <a:off x="-1266475" y="5151438"/>
                <a:ext cx="38100" cy="52388"/>
              </a:xfrm>
              <a:custGeom>
                <a:avLst/>
                <a:gdLst>
                  <a:gd name="T0" fmla="*/ 0 w 19"/>
                  <a:gd name="T1" fmla="*/ 0 h 26"/>
                  <a:gd name="T2" fmla="*/ 15 w 19"/>
                  <a:gd name="T3" fmla="*/ 9 h 26"/>
                  <a:gd name="T4" fmla="*/ 15 w 19"/>
                  <a:gd name="T5" fmla="*/ 18 h 26"/>
                  <a:gd name="T6" fmla="*/ 14 w 19"/>
                  <a:gd name="T7" fmla="*/ 26 h 26"/>
                  <a:gd name="T8" fmla="*/ 14 w 19"/>
                  <a:gd name="T9" fmla="*/ 14 h 26"/>
                  <a:gd name="T10" fmla="*/ 8 w 19"/>
                  <a:gd name="T11" fmla="*/ 8 h 26"/>
                  <a:gd name="T12" fmla="*/ 0 w 19"/>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9" h="26">
                    <a:moveTo>
                      <a:pt x="0" y="0"/>
                    </a:moveTo>
                    <a:cubicBezTo>
                      <a:pt x="4" y="5"/>
                      <a:pt x="11" y="7"/>
                      <a:pt x="15" y="9"/>
                    </a:cubicBezTo>
                    <a:cubicBezTo>
                      <a:pt x="19" y="10"/>
                      <a:pt x="16" y="14"/>
                      <a:pt x="15" y="18"/>
                    </a:cubicBezTo>
                    <a:cubicBezTo>
                      <a:pt x="14" y="21"/>
                      <a:pt x="14" y="23"/>
                      <a:pt x="14" y="26"/>
                    </a:cubicBezTo>
                    <a:cubicBezTo>
                      <a:pt x="13" y="22"/>
                      <a:pt x="13" y="17"/>
                      <a:pt x="14" y="14"/>
                    </a:cubicBezTo>
                    <a:cubicBezTo>
                      <a:pt x="14" y="11"/>
                      <a:pt x="11" y="9"/>
                      <a:pt x="8" y="8"/>
                    </a:cubicBezTo>
                    <a:cubicBezTo>
                      <a:pt x="6" y="6"/>
                      <a:pt x="1"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4" name="Freeform 97">
                <a:extLst>
                  <a:ext uri="{FF2B5EF4-FFF2-40B4-BE49-F238E27FC236}">
                    <a16:creationId xmlns:a16="http://schemas.microsoft.com/office/drawing/2014/main" id="{5203A4A3-2455-6D6B-F7BF-1FFECCA2DD5C}"/>
                  </a:ext>
                </a:extLst>
              </p:cNvPr>
              <p:cNvSpPr>
                <a:spLocks/>
              </p:cNvSpPr>
              <p:nvPr/>
            </p:nvSpPr>
            <p:spPr bwMode="auto">
              <a:xfrm>
                <a:off x="-1356963" y="4797426"/>
                <a:ext cx="257175" cy="331788"/>
              </a:xfrm>
              <a:custGeom>
                <a:avLst/>
                <a:gdLst>
                  <a:gd name="T0" fmla="*/ 126 w 126"/>
                  <a:gd name="T1" fmla="*/ 163 h 163"/>
                  <a:gd name="T2" fmla="*/ 75 w 126"/>
                  <a:gd name="T3" fmla="*/ 84 h 163"/>
                  <a:gd name="T4" fmla="*/ 0 w 126"/>
                  <a:gd name="T5" fmla="*/ 0 h 163"/>
                  <a:gd name="T6" fmla="*/ 6 w 126"/>
                  <a:gd name="T7" fmla="*/ 7 h 163"/>
                  <a:gd name="T8" fmla="*/ 126 w 126"/>
                  <a:gd name="T9" fmla="*/ 163 h 163"/>
                  <a:gd name="T10" fmla="*/ 126 w 126"/>
                  <a:gd name="T11" fmla="*/ 163 h 163"/>
                </a:gdLst>
                <a:ahLst/>
                <a:cxnLst>
                  <a:cxn ang="0">
                    <a:pos x="T0" y="T1"/>
                  </a:cxn>
                  <a:cxn ang="0">
                    <a:pos x="T2" y="T3"/>
                  </a:cxn>
                  <a:cxn ang="0">
                    <a:pos x="T4" y="T5"/>
                  </a:cxn>
                  <a:cxn ang="0">
                    <a:pos x="T6" y="T7"/>
                  </a:cxn>
                  <a:cxn ang="0">
                    <a:pos x="T8" y="T9"/>
                  </a:cxn>
                  <a:cxn ang="0">
                    <a:pos x="T10" y="T11"/>
                  </a:cxn>
                </a:cxnLst>
                <a:rect l="0" t="0" r="r" b="b"/>
                <a:pathLst>
                  <a:path w="126" h="163">
                    <a:moveTo>
                      <a:pt x="126" y="163"/>
                    </a:moveTo>
                    <a:cubicBezTo>
                      <a:pt x="118" y="147"/>
                      <a:pt x="103" y="120"/>
                      <a:pt x="75" y="84"/>
                    </a:cubicBezTo>
                    <a:cubicBezTo>
                      <a:pt x="57" y="61"/>
                      <a:pt x="0" y="0"/>
                      <a:pt x="0" y="0"/>
                    </a:cubicBezTo>
                    <a:cubicBezTo>
                      <a:pt x="6" y="7"/>
                      <a:pt x="6" y="7"/>
                      <a:pt x="6" y="7"/>
                    </a:cubicBezTo>
                    <a:cubicBezTo>
                      <a:pt x="80" y="93"/>
                      <a:pt x="113" y="139"/>
                      <a:pt x="126" y="163"/>
                    </a:cubicBezTo>
                    <a:cubicBezTo>
                      <a:pt x="126" y="163"/>
                      <a:pt x="126" y="163"/>
                      <a:pt x="126" y="1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 name="Freeform 98">
                <a:extLst>
                  <a:ext uri="{FF2B5EF4-FFF2-40B4-BE49-F238E27FC236}">
                    <a16:creationId xmlns:a16="http://schemas.microsoft.com/office/drawing/2014/main" id="{FADBE3C7-BB26-CC10-7088-2A09FB971192}"/>
                  </a:ext>
                </a:extLst>
              </p:cNvPr>
              <p:cNvSpPr>
                <a:spLocks/>
              </p:cNvSpPr>
              <p:nvPr/>
            </p:nvSpPr>
            <p:spPr bwMode="auto">
              <a:xfrm>
                <a:off x="-1025175" y="5672138"/>
                <a:ext cx="44450" cy="90488"/>
              </a:xfrm>
              <a:custGeom>
                <a:avLst/>
                <a:gdLst>
                  <a:gd name="T0" fmla="*/ 21 w 22"/>
                  <a:gd name="T1" fmla="*/ 0 h 44"/>
                  <a:gd name="T2" fmla="*/ 0 w 22"/>
                  <a:gd name="T3" fmla="*/ 44 h 44"/>
                  <a:gd name="T4" fmla="*/ 21 w 22"/>
                  <a:gd name="T5" fmla="*/ 0 h 44"/>
                </a:gdLst>
                <a:ahLst/>
                <a:cxnLst>
                  <a:cxn ang="0">
                    <a:pos x="T0" y="T1"/>
                  </a:cxn>
                  <a:cxn ang="0">
                    <a:pos x="T2" y="T3"/>
                  </a:cxn>
                  <a:cxn ang="0">
                    <a:pos x="T4" y="T5"/>
                  </a:cxn>
                </a:cxnLst>
                <a:rect l="0" t="0" r="r" b="b"/>
                <a:pathLst>
                  <a:path w="22" h="44">
                    <a:moveTo>
                      <a:pt x="21" y="0"/>
                    </a:moveTo>
                    <a:cubicBezTo>
                      <a:pt x="22" y="16"/>
                      <a:pt x="15" y="35"/>
                      <a:pt x="0" y="44"/>
                    </a:cubicBezTo>
                    <a:cubicBezTo>
                      <a:pt x="5" y="39"/>
                      <a:pt x="17" y="27"/>
                      <a:pt x="2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6" name="Freeform 99">
                <a:extLst>
                  <a:ext uri="{FF2B5EF4-FFF2-40B4-BE49-F238E27FC236}">
                    <a16:creationId xmlns:a16="http://schemas.microsoft.com/office/drawing/2014/main" id="{96AC9AAE-C4E3-E46F-1496-7B717F0BD9DC}"/>
                  </a:ext>
                </a:extLst>
              </p:cNvPr>
              <p:cNvSpPr>
                <a:spLocks/>
              </p:cNvSpPr>
              <p:nvPr/>
            </p:nvSpPr>
            <p:spPr bwMode="auto">
              <a:xfrm>
                <a:off x="-917225" y="5684838"/>
                <a:ext cx="44450" cy="88900"/>
              </a:xfrm>
              <a:custGeom>
                <a:avLst/>
                <a:gdLst>
                  <a:gd name="T0" fmla="*/ 21 w 22"/>
                  <a:gd name="T1" fmla="*/ 0 h 44"/>
                  <a:gd name="T2" fmla="*/ 0 w 22"/>
                  <a:gd name="T3" fmla="*/ 44 h 44"/>
                  <a:gd name="T4" fmla="*/ 21 w 22"/>
                  <a:gd name="T5" fmla="*/ 0 h 44"/>
                </a:gdLst>
                <a:ahLst/>
                <a:cxnLst>
                  <a:cxn ang="0">
                    <a:pos x="T0" y="T1"/>
                  </a:cxn>
                  <a:cxn ang="0">
                    <a:pos x="T2" y="T3"/>
                  </a:cxn>
                  <a:cxn ang="0">
                    <a:pos x="T4" y="T5"/>
                  </a:cxn>
                </a:cxnLst>
                <a:rect l="0" t="0" r="r" b="b"/>
                <a:pathLst>
                  <a:path w="22" h="44">
                    <a:moveTo>
                      <a:pt x="21" y="0"/>
                    </a:moveTo>
                    <a:cubicBezTo>
                      <a:pt x="22" y="16"/>
                      <a:pt x="15" y="35"/>
                      <a:pt x="0" y="44"/>
                    </a:cubicBezTo>
                    <a:cubicBezTo>
                      <a:pt x="5" y="39"/>
                      <a:pt x="17" y="28"/>
                      <a:pt x="2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7" name="Freeform 100">
                <a:extLst>
                  <a:ext uri="{FF2B5EF4-FFF2-40B4-BE49-F238E27FC236}">
                    <a16:creationId xmlns:a16="http://schemas.microsoft.com/office/drawing/2014/main" id="{F0083007-142B-FD8A-31CB-67A193E2AA5F}"/>
                  </a:ext>
                </a:extLst>
              </p:cNvPr>
              <p:cNvSpPr>
                <a:spLocks/>
              </p:cNvSpPr>
              <p:nvPr/>
            </p:nvSpPr>
            <p:spPr bwMode="auto">
              <a:xfrm>
                <a:off x="-1110900" y="5294313"/>
                <a:ext cx="30163" cy="49213"/>
              </a:xfrm>
              <a:custGeom>
                <a:avLst/>
                <a:gdLst>
                  <a:gd name="T0" fmla="*/ 0 w 15"/>
                  <a:gd name="T1" fmla="*/ 7 h 24"/>
                  <a:gd name="T2" fmla="*/ 4 w 15"/>
                  <a:gd name="T3" fmla="*/ 24 h 24"/>
                  <a:gd name="T4" fmla="*/ 0 w 15"/>
                  <a:gd name="T5" fmla="*/ 7 h 24"/>
                </a:gdLst>
                <a:ahLst/>
                <a:cxnLst>
                  <a:cxn ang="0">
                    <a:pos x="T0" y="T1"/>
                  </a:cxn>
                  <a:cxn ang="0">
                    <a:pos x="T2" y="T3"/>
                  </a:cxn>
                  <a:cxn ang="0">
                    <a:pos x="T4" y="T5"/>
                  </a:cxn>
                </a:cxnLst>
                <a:rect l="0" t="0" r="r" b="b"/>
                <a:pathLst>
                  <a:path w="15" h="24">
                    <a:moveTo>
                      <a:pt x="0" y="7"/>
                    </a:moveTo>
                    <a:cubicBezTo>
                      <a:pt x="7" y="6"/>
                      <a:pt x="15" y="7"/>
                      <a:pt x="4" y="24"/>
                    </a:cubicBezTo>
                    <a:cubicBezTo>
                      <a:pt x="14" y="10"/>
                      <a:pt x="15" y="0"/>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8" name="Freeform 410">
                <a:extLst>
                  <a:ext uri="{FF2B5EF4-FFF2-40B4-BE49-F238E27FC236}">
                    <a16:creationId xmlns:a16="http://schemas.microsoft.com/office/drawing/2014/main" id="{7FF5CB29-D30D-B528-BD72-267E841A743C}"/>
                  </a:ext>
                </a:extLst>
              </p:cNvPr>
              <p:cNvSpPr>
                <a:spLocks/>
              </p:cNvSpPr>
              <p:nvPr/>
            </p:nvSpPr>
            <p:spPr bwMode="auto">
              <a:xfrm>
                <a:off x="-915638" y="4352926"/>
                <a:ext cx="161925" cy="39688"/>
              </a:xfrm>
              <a:custGeom>
                <a:avLst/>
                <a:gdLst>
                  <a:gd name="T0" fmla="*/ 0 w 80"/>
                  <a:gd name="T1" fmla="*/ 17 h 19"/>
                  <a:gd name="T2" fmla="*/ 39 w 80"/>
                  <a:gd name="T3" fmla="*/ 13 h 19"/>
                  <a:gd name="T4" fmla="*/ 57 w 80"/>
                  <a:gd name="T5" fmla="*/ 7 h 19"/>
                  <a:gd name="T6" fmla="*/ 80 w 80"/>
                  <a:gd name="T7" fmla="*/ 0 h 19"/>
                  <a:gd name="T8" fmla="*/ 60 w 80"/>
                  <a:gd name="T9" fmla="*/ 11 h 19"/>
                  <a:gd name="T10" fmla="*/ 45 w 80"/>
                  <a:gd name="T11" fmla="*/ 11 h 19"/>
                  <a:gd name="T12" fmla="*/ 35 w 80"/>
                  <a:gd name="T13" fmla="*/ 18 h 19"/>
                  <a:gd name="T14" fmla="*/ 22 w 80"/>
                  <a:gd name="T15" fmla="*/ 16 h 19"/>
                  <a:gd name="T16" fmla="*/ 13 w 80"/>
                  <a:gd name="T1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9">
                    <a:moveTo>
                      <a:pt x="0" y="17"/>
                    </a:moveTo>
                    <a:cubicBezTo>
                      <a:pt x="8" y="15"/>
                      <a:pt x="33" y="7"/>
                      <a:pt x="39" y="13"/>
                    </a:cubicBezTo>
                    <a:cubicBezTo>
                      <a:pt x="42" y="8"/>
                      <a:pt x="51" y="9"/>
                      <a:pt x="57" y="7"/>
                    </a:cubicBezTo>
                    <a:cubicBezTo>
                      <a:pt x="64" y="5"/>
                      <a:pt x="72" y="2"/>
                      <a:pt x="80" y="0"/>
                    </a:cubicBezTo>
                    <a:cubicBezTo>
                      <a:pt x="74" y="3"/>
                      <a:pt x="67" y="10"/>
                      <a:pt x="60" y="11"/>
                    </a:cubicBezTo>
                    <a:cubicBezTo>
                      <a:pt x="56" y="12"/>
                      <a:pt x="50" y="10"/>
                      <a:pt x="45" y="11"/>
                    </a:cubicBezTo>
                    <a:cubicBezTo>
                      <a:pt x="41" y="13"/>
                      <a:pt x="39" y="17"/>
                      <a:pt x="35" y="18"/>
                    </a:cubicBezTo>
                    <a:cubicBezTo>
                      <a:pt x="33" y="19"/>
                      <a:pt x="25" y="16"/>
                      <a:pt x="22" y="16"/>
                    </a:cubicBezTo>
                    <a:cubicBezTo>
                      <a:pt x="19" y="15"/>
                      <a:pt x="16" y="16"/>
                      <a:pt x="13"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9" name="Freeform 411">
                <a:extLst>
                  <a:ext uri="{FF2B5EF4-FFF2-40B4-BE49-F238E27FC236}">
                    <a16:creationId xmlns:a16="http://schemas.microsoft.com/office/drawing/2014/main" id="{ECF8FBFA-A752-6321-D500-95C4CCCAED44}"/>
                  </a:ext>
                </a:extLst>
              </p:cNvPr>
              <p:cNvSpPr>
                <a:spLocks/>
              </p:cNvSpPr>
              <p:nvPr/>
            </p:nvSpPr>
            <p:spPr bwMode="auto">
              <a:xfrm>
                <a:off x="-1029938" y="4387851"/>
                <a:ext cx="76200" cy="17463"/>
              </a:xfrm>
              <a:custGeom>
                <a:avLst/>
                <a:gdLst>
                  <a:gd name="T0" fmla="*/ 0 w 37"/>
                  <a:gd name="T1" fmla="*/ 5 h 9"/>
                  <a:gd name="T2" fmla="*/ 17 w 37"/>
                  <a:gd name="T3" fmla="*/ 4 h 9"/>
                  <a:gd name="T4" fmla="*/ 37 w 37"/>
                  <a:gd name="T5" fmla="*/ 1 h 9"/>
                  <a:gd name="T6" fmla="*/ 20 w 37"/>
                  <a:gd name="T7" fmla="*/ 9 h 9"/>
                  <a:gd name="T8" fmla="*/ 7 w 37"/>
                  <a:gd name="T9" fmla="*/ 6 h 9"/>
                </a:gdLst>
                <a:ahLst/>
                <a:cxnLst>
                  <a:cxn ang="0">
                    <a:pos x="T0" y="T1"/>
                  </a:cxn>
                  <a:cxn ang="0">
                    <a:pos x="T2" y="T3"/>
                  </a:cxn>
                  <a:cxn ang="0">
                    <a:pos x="T4" y="T5"/>
                  </a:cxn>
                  <a:cxn ang="0">
                    <a:pos x="T6" y="T7"/>
                  </a:cxn>
                  <a:cxn ang="0">
                    <a:pos x="T8" y="T9"/>
                  </a:cxn>
                </a:cxnLst>
                <a:rect l="0" t="0" r="r" b="b"/>
                <a:pathLst>
                  <a:path w="37" h="9">
                    <a:moveTo>
                      <a:pt x="0" y="5"/>
                    </a:moveTo>
                    <a:cubicBezTo>
                      <a:pt x="5" y="4"/>
                      <a:pt x="11" y="5"/>
                      <a:pt x="17" y="4"/>
                    </a:cubicBezTo>
                    <a:cubicBezTo>
                      <a:pt x="23" y="3"/>
                      <a:pt x="31" y="0"/>
                      <a:pt x="37" y="1"/>
                    </a:cubicBezTo>
                    <a:cubicBezTo>
                      <a:pt x="31" y="2"/>
                      <a:pt x="25" y="5"/>
                      <a:pt x="20" y="9"/>
                    </a:cubicBezTo>
                    <a:cubicBezTo>
                      <a:pt x="16" y="6"/>
                      <a:pt x="11" y="7"/>
                      <a:pt x="7"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 name="Freeform 414">
                <a:extLst>
                  <a:ext uri="{FF2B5EF4-FFF2-40B4-BE49-F238E27FC236}">
                    <a16:creationId xmlns:a16="http://schemas.microsoft.com/office/drawing/2014/main" id="{1512A82D-6C92-B623-C9C9-E463B13790FA}"/>
                  </a:ext>
                </a:extLst>
              </p:cNvPr>
              <p:cNvSpPr>
                <a:spLocks/>
              </p:cNvSpPr>
              <p:nvPr/>
            </p:nvSpPr>
            <p:spPr bwMode="auto">
              <a:xfrm>
                <a:off x="-1555401" y="4446589"/>
                <a:ext cx="120650" cy="58738"/>
              </a:xfrm>
              <a:custGeom>
                <a:avLst/>
                <a:gdLst>
                  <a:gd name="T0" fmla="*/ 0 w 59"/>
                  <a:gd name="T1" fmla="*/ 29 h 29"/>
                  <a:gd name="T2" fmla="*/ 29 w 59"/>
                  <a:gd name="T3" fmla="*/ 10 h 29"/>
                  <a:gd name="T4" fmla="*/ 59 w 59"/>
                  <a:gd name="T5" fmla="*/ 0 h 29"/>
                  <a:gd name="T6" fmla="*/ 46 w 59"/>
                  <a:gd name="T7" fmla="*/ 9 h 29"/>
                  <a:gd name="T8" fmla="*/ 33 w 59"/>
                  <a:gd name="T9" fmla="*/ 19 h 29"/>
                  <a:gd name="T10" fmla="*/ 16 w 59"/>
                  <a:gd name="T11" fmla="*/ 22 h 29"/>
                  <a:gd name="T12" fmla="*/ 2 w 5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59" h="29">
                    <a:moveTo>
                      <a:pt x="0" y="29"/>
                    </a:moveTo>
                    <a:cubicBezTo>
                      <a:pt x="4" y="20"/>
                      <a:pt x="21" y="16"/>
                      <a:pt x="29" y="10"/>
                    </a:cubicBezTo>
                    <a:cubicBezTo>
                      <a:pt x="39" y="4"/>
                      <a:pt x="47" y="2"/>
                      <a:pt x="59" y="0"/>
                    </a:cubicBezTo>
                    <a:cubicBezTo>
                      <a:pt x="54" y="2"/>
                      <a:pt x="49" y="4"/>
                      <a:pt x="46" y="9"/>
                    </a:cubicBezTo>
                    <a:cubicBezTo>
                      <a:pt x="41" y="4"/>
                      <a:pt x="26" y="13"/>
                      <a:pt x="33" y="19"/>
                    </a:cubicBezTo>
                    <a:cubicBezTo>
                      <a:pt x="27" y="15"/>
                      <a:pt x="21" y="19"/>
                      <a:pt x="16" y="22"/>
                    </a:cubicBezTo>
                    <a:cubicBezTo>
                      <a:pt x="12" y="25"/>
                      <a:pt x="6" y="27"/>
                      <a:pt x="2" y="2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1" name="Freeform 415">
                <a:extLst>
                  <a:ext uri="{FF2B5EF4-FFF2-40B4-BE49-F238E27FC236}">
                    <a16:creationId xmlns:a16="http://schemas.microsoft.com/office/drawing/2014/main" id="{B4FD7DB7-5500-3D7B-9CCA-44BA9ADCC4D2}"/>
                  </a:ext>
                </a:extLst>
              </p:cNvPr>
              <p:cNvSpPr>
                <a:spLocks/>
              </p:cNvSpPr>
              <p:nvPr/>
            </p:nvSpPr>
            <p:spPr bwMode="auto">
              <a:xfrm>
                <a:off x="-1620488" y="4564064"/>
                <a:ext cx="42863" cy="136525"/>
              </a:xfrm>
              <a:custGeom>
                <a:avLst/>
                <a:gdLst>
                  <a:gd name="T0" fmla="*/ 16 w 21"/>
                  <a:gd name="T1" fmla="*/ 1 h 67"/>
                  <a:gd name="T2" fmla="*/ 10 w 21"/>
                  <a:gd name="T3" fmla="*/ 67 h 67"/>
                  <a:gd name="T4" fmla="*/ 13 w 21"/>
                  <a:gd name="T5" fmla="*/ 50 h 67"/>
                  <a:gd name="T6" fmla="*/ 12 w 21"/>
                  <a:gd name="T7" fmla="*/ 14 h 67"/>
                  <a:gd name="T8" fmla="*/ 14 w 21"/>
                  <a:gd name="T9" fmla="*/ 15 h 67"/>
                  <a:gd name="T10" fmla="*/ 21 w 21"/>
                  <a:gd name="T11" fmla="*/ 0 h 67"/>
                  <a:gd name="T12" fmla="*/ 20 w 21"/>
                  <a:gd name="T13" fmla="*/ 1 h 67"/>
                </a:gdLst>
                <a:ahLst/>
                <a:cxnLst>
                  <a:cxn ang="0">
                    <a:pos x="T0" y="T1"/>
                  </a:cxn>
                  <a:cxn ang="0">
                    <a:pos x="T2" y="T3"/>
                  </a:cxn>
                  <a:cxn ang="0">
                    <a:pos x="T4" y="T5"/>
                  </a:cxn>
                  <a:cxn ang="0">
                    <a:pos x="T6" y="T7"/>
                  </a:cxn>
                  <a:cxn ang="0">
                    <a:pos x="T8" y="T9"/>
                  </a:cxn>
                  <a:cxn ang="0">
                    <a:pos x="T10" y="T11"/>
                  </a:cxn>
                  <a:cxn ang="0">
                    <a:pos x="T12" y="T13"/>
                  </a:cxn>
                </a:cxnLst>
                <a:rect l="0" t="0" r="r" b="b"/>
                <a:pathLst>
                  <a:path w="21" h="67">
                    <a:moveTo>
                      <a:pt x="16" y="1"/>
                    </a:moveTo>
                    <a:cubicBezTo>
                      <a:pt x="0" y="20"/>
                      <a:pt x="3" y="45"/>
                      <a:pt x="10" y="67"/>
                    </a:cubicBezTo>
                    <a:cubicBezTo>
                      <a:pt x="11" y="61"/>
                      <a:pt x="8" y="54"/>
                      <a:pt x="13" y="50"/>
                    </a:cubicBezTo>
                    <a:cubicBezTo>
                      <a:pt x="5" y="48"/>
                      <a:pt x="9" y="20"/>
                      <a:pt x="12" y="14"/>
                    </a:cubicBezTo>
                    <a:cubicBezTo>
                      <a:pt x="13" y="14"/>
                      <a:pt x="14" y="14"/>
                      <a:pt x="14" y="15"/>
                    </a:cubicBezTo>
                    <a:cubicBezTo>
                      <a:pt x="15" y="9"/>
                      <a:pt x="17" y="5"/>
                      <a:pt x="21" y="0"/>
                    </a:cubicBezTo>
                    <a:cubicBezTo>
                      <a:pt x="20" y="0"/>
                      <a:pt x="20" y="1"/>
                      <a:pt x="2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 name="Freeform 421">
                <a:extLst>
                  <a:ext uri="{FF2B5EF4-FFF2-40B4-BE49-F238E27FC236}">
                    <a16:creationId xmlns:a16="http://schemas.microsoft.com/office/drawing/2014/main" id="{9754AE99-4DD3-B09F-5138-6C07C52B8EC6}"/>
                  </a:ext>
                </a:extLst>
              </p:cNvPr>
              <p:cNvSpPr>
                <a:spLocks/>
              </p:cNvSpPr>
              <p:nvPr/>
            </p:nvSpPr>
            <p:spPr bwMode="auto">
              <a:xfrm>
                <a:off x="-1031526" y="4425951"/>
                <a:ext cx="15875" cy="11113"/>
              </a:xfrm>
              <a:custGeom>
                <a:avLst/>
                <a:gdLst>
                  <a:gd name="T0" fmla="*/ 0 w 8"/>
                  <a:gd name="T1" fmla="*/ 5 h 5"/>
                  <a:gd name="T2" fmla="*/ 8 w 8"/>
                  <a:gd name="T3" fmla="*/ 0 h 5"/>
                </a:gdLst>
                <a:ahLst/>
                <a:cxnLst>
                  <a:cxn ang="0">
                    <a:pos x="T0" y="T1"/>
                  </a:cxn>
                  <a:cxn ang="0">
                    <a:pos x="T2" y="T3"/>
                  </a:cxn>
                </a:cxnLst>
                <a:rect l="0" t="0" r="r" b="b"/>
                <a:pathLst>
                  <a:path w="8" h="5">
                    <a:moveTo>
                      <a:pt x="0" y="5"/>
                    </a:moveTo>
                    <a:cubicBezTo>
                      <a:pt x="2" y="2"/>
                      <a:pt x="5" y="1"/>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 name="Freeform 422">
                <a:extLst>
                  <a:ext uri="{FF2B5EF4-FFF2-40B4-BE49-F238E27FC236}">
                    <a16:creationId xmlns:a16="http://schemas.microsoft.com/office/drawing/2014/main" id="{553FE3F3-7AC3-C59C-B260-F8EB21248C15}"/>
                  </a:ext>
                </a:extLst>
              </p:cNvPr>
              <p:cNvSpPr>
                <a:spLocks/>
              </p:cNvSpPr>
              <p:nvPr/>
            </p:nvSpPr>
            <p:spPr bwMode="auto">
              <a:xfrm>
                <a:off x="-958501" y="4414839"/>
                <a:ext cx="30163" cy="4763"/>
              </a:xfrm>
              <a:custGeom>
                <a:avLst/>
                <a:gdLst>
                  <a:gd name="T0" fmla="*/ 0 w 15"/>
                  <a:gd name="T1" fmla="*/ 3 h 3"/>
                  <a:gd name="T2" fmla="*/ 15 w 15"/>
                  <a:gd name="T3" fmla="*/ 2 h 3"/>
                </a:gdLst>
                <a:ahLst/>
                <a:cxnLst>
                  <a:cxn ang="0">
                    <a:pos x="T0" y="T1"/>
                  </a:cxn>
                  <a:cxn ang="0">
                    <a:pos x="T2" y="T3"/>
                  </a:cxn>
                </a:cxnLst>
                <a:rect l="0" t="0" r="r" b="b"/>
                <a:pathLst>
                  <a:path w="15" h="3">
                    <a:moveTo>
                      <a:pt x="0" y="3"/>
                    </a:moveTo>
                    <a:cubicBezTo>
                      <a:pt x="5" y="1"/>
                      <a:pt x="10" y="0"/>
                      <a:pt x="1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4" name="Freeform 424">
                <a:extLst>
                  <a:ext uri="{FF2B5EF4-FFF2-40B4-BE49-F238E27FC236}">
                    <a16:creationId xmlns:a16="http://schemas.microsoft.com/office/drawing/2014/main" id="{3BDEAE2B-E4B4-8906-66B0-C43374DDF7C9}"/>
                  </a:ext>
                </a:extLst>
              </p:cNvPr>
              <p:cNvSpPr>
                <a:spLocks/>
              </p:cNvSpPr>
              <p:nvPr/>
            </p:nvSpPr>
            <p:spPr bwMode="auto">
              <a:xfrm>
                <a:off x="-1041051" y="4575176"/>
                <a:ext cx="23813" cy="9525"/>
              </a:xfrm>
              <a:custGeom>
                <a:avLst/>
                <a:gdLst>
                  <a:gd name="T0" fmla="*/ 0 w 12"/>
                  <a:gd name="T1" fmla="*/ 0 h 5"/>
                  <a:gd name="T2" fmla="*/ 12 w 12"/>
                  <a:gd name="T3" fmla="*/ 5 h 5"/>
                </a:gdLst>
                <a:ahLst/>
                <a:cxnLst>
                  <a:cxn ang="0">
                    <a:pos x="T0" y="T1"/>
                  </a:cxn>
                  <a:cxn ang="0">
                    <a:pos x="T2" y="T3"/>
                  </a:cxn>
                </a:cxnLst>
                <a:rect l="0" t="0" r="r" b="b"/>
                <a:pathLst>
                  <a:path w="12" h="5">
                    <a:moveTo>
                      <a:pt x="0" y="0"/>
                    </a:moveTo>
                    <a:cubicBezTo>
                      <a:pt x="2" y="3"/>
                      <a:pt x="8" y="5"/>
                      <a:pt x="12"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5" name="Freeform 439">
                <a:extLst>
                  <a:ext uri="{FF2B5EF4-FFF2-40B4-BE49-F238E27FC236}">
                    <a16:creationId xmlns:a16="http://schemas.microsoft.com/office/drawing/2014/main" id="{5A829BCE-5C3B-E9A6-ACE5-603AAA6C3314}"/>
                  </a:ext>
                </a:extLst>
              </p:cNvPr>
              <p:cNvSpPr>
                <a:spLocks/>
              </p:cNvSpPr>
              <p:nvPr/>
            </p:nvSpPr>
            <p:spPr bwMode="auto">
              <a:xfrm>
                <a:off x="-979138" y="4502151"/>
                <a:ext cx="23813" cy="19050"/>
              </a:xfrm>
              <a:custGeom>
                <a:avLst/>
                <a:gdLst>
                  <a:gd name="T0" fmla="*/ 0 w 11"/>
                  <a:gd name="T1" fmla="*/ 10 h 10"/>
                  <a:gd name="T2" fmla="*/ 11 w 11"/>
                  <a:gd name="T3" fmla="*/ 0 h 10"/>
                </a:gdLst>
                <a:ahLst/>
                <a:cxnLst>
                  <a:cxn ang="0">
                    <a:pos x="T0" y="T1"/>
                  </a:cxn>
                  <a:cxn ang="0">
                    <a:pos x="T2" y="T3"/>
                  </a:cxn>
                </a:cxnLst>
                <a:rect l="0" t="0" r="r" b="b"/>
                <a:pathLst>
                  <a:path w="11" h="10">
                    <a:moveTo>
                      <a:pt x="0" y="10"/>
                    </a:moveTo>
                    <a:cubicBezTo>
                      <a:pt x="5" y="8"/>
                      <a:pt x="9" y="5"/>
                      <a:pt x="1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6" name="Freeform 440">
                <a:extLst>
                  <a:ext uri="{FF2B5EF4-FFF2-40B4-BE49-F238E27FC236}">
                    <a16:creationId xmlns:a16="http://schemas.microsoft.com/office/drawing/2014/main" id="{5AC6DB6A-4A62-94D2-8FAF-8A64C75CD2A1}"/>
                  </a:ext>
                </a:extLst>
              </p:cNvPr>
              <p:cNvSpPr>
                <a:spLocks/>
              </p:cNvSpPr>
              <p:nvPr/>
            </p:nvSpPr>
            <p:spPr bwMode="auto">
              <a:xfrm>
                <a:off x="-901351" y="4438651"/>
                <a:ext cx="23813" cy="12700"/>
              </a:xfrm>
              <a:custGeom>
                <a:avLst/>
                <a:gdLst>
                  <a:gd name="T0" fmla="*/ 0 w 12"/>
                  <a:gd name="T1" fmla="*/ 4 h 6"/>
                  <a:gd name="T2" fmla="*/ 12 w 12"/>
                  <a:gd name="T3" fmla="*/ 0 h 6"/>
                </a:gdLst>
                <a:ahLst/>
                <a:cxnLst>
                  <a:cxn ang="0">
                    <a:pos x="T0" y="T1"/>
                  </a:cxn>
                  <a:cxn ang="0">
                    <a:pos x="T2" y="T3"/>
                  </a:cxn>
                </a:cxnLst>
                <a:rect l="0" t="0" r="r" b="b"/>
                <a:pathLst>
                  <a:path w="12" h="6">
                    <a:moveTo>
                      <a:pt x="0" y="4"/>
                    </a:moveTo>
                    <a:cubicBezTo>
                      <a:pt x="4" y="6"/>
                      <a:pt x="9" y="3"/>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7" name="Freeform 441">
                <a:extLst>
                  <a:ext uri="{FF2B5EF4-FFF2-40B4-BE49-F238E27FC236}">
                    <a16:creationId xmlns:a16="http://schemas.microsoft.com/office/drawing/2014/main" id="{BEE22E79-86F6-3DFC-68C9-ABB88D8DF924}"/>
                  </a:ext>
                </a:extLst>
              </p:cNvPr>
              <p:cNvSpPr>
                <a:spLocks/>
              </p:cNvSpPr>
              <p:nvPr/>
            </p:nvSpPr>
            <p:spPr bwMode="auto">
              <a:xfrm>
                <a:off x="-817213" y="4395789"/>
                <a:ext cx="9525" cy="20638"/>
              </a:xfrm>
              <a:custGeom>
                <a:avLst/>
                <a:gdLst>
                  <a:gd name="T0" fmla="*/ 0 w 5"/>
                  <a:gd name="T1" fmla="*/ 0 h 10"/>
                  <a:gd name="T2" fmla="*/ 4 w 5"/>
                  <a:gd name="T3" fmla="*/ 10 h 10"/>
                </a:gdLst>
                <a:ahLst/>
                <a:cxnLst>
                  <a:cxn ang="0">
                    <a:pos x="T0" y="T1"/>
                  </a:cxn>
                  <a:cxn ang="0">
                    <a:pos x="T2" y="T3"/>
                  </a:cxn>
                </a:cxnLst>
                <a:rect l="0" t="0" r="r" b="b"/>
                <a:pathLst>
                  <a:path w="5" h="10">
                    <a:moveTo>
                      <a:pt x="0" y="0"/>
                    </a:moveTo>
                    <a:cubicBezTo>
                      <a:pt x="3" y="2"/>
                      <a:pt x="5" y="6"/>
                      <a:pt x="4"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8" name="Freeform 442">
                <a:extLst>
                  <a:ext uri="{FF2B5EF4-FFF2-40B4-BE49-F238E27FC236}">
                    <a16:creationId xmlns:a16="http://schemas.microsoft.com/office/drawing/2014/main" id="{858F03ED-794A-2EA1-02D4-B388270886AA}"/>
                  </a:ext>
                </a:extLst>
              </p:cNvPr>
              <p:cNvSpPr>
                <a:spLocks/>
              </p:cNvSpPr>
              <p:nvPr/>
            </p:nvSpPr>
            <p:spPr bwMode="auto">
              <a:xfrm>
                <a:off x="-768001" y="4402139"/>
                <a:ext cx="25400" cy="3175"/>
              </a:xfrm>
              <a:custGeom>
                <a:avLst/>
                <a:gdLst>
                  <a:gd name="T0" fmla="*/ 0 w 12"/>
                  <a:gd name="T1" fmla="*/ 1 h 2"/>
                  <a:gd name="T2" fmla="*/ 12 w 12"/>
                  <a:gd name="T3" fmla="*/ 0 h 2"/>
                </a:gdLst>
                <a:ahLst/>
                <a:cxnLst>
                  <a:cxn ang="0">
                    <a:pos x="T0" y="T1"/>
                  </a:cxn>
                  <a:cxn ang="0">
                    <a:pos x="T2" y="T3"/>
                  </a:cxn>
                </a:cxnLst>
                <a:rect l="0" t="0" r="r" b="b"/>
                <a:pathLst>
                  <a:path w="12" h="2">
                    <a:moveTo>
                      <a:pt x="0" y="1"/>
                    </a:moveTo>
                    <a:cubicBezTo>
                      <a:pt x="3" y="2"/>
                      <a:pt x="9" y="1"/>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9" name="Freeform 443">
                <a:extLst>
                  <a:ext uri="{FF2B5EF4-FFF2-40B4-BE49-F238E27FC236}">
                    <a16:creationId xmlns:a16="http://schemas.microsoft.com/office/drawing/2014/main" id="{04499CF8-42A4-887F-183D-BEDCBFA038F0}"/>
                  </a:ext>
                </a:extLst>
              </p:cNvPr>
              <p:cNvSpPr>
                <a:spLocks/>
              </p:cNvSpPr>
              <p:nvPr/>
            </p:nvSpPr>
            <p:spPr bwMode="auto">
              <a:xfrm>
                <a:off x="-777526" y="4419601"/>
                <a:ext cx="12700" cy="19050"/>
              </a:xfrm>
              <a:custGeom>
                <a:avLst/>
                <a:gdLst>
                  <a:gd name="T0" fmla="*/ 6 w 6"/>
                  <a:gd name="T1" fmla="*/ 0 h 9"/>
                  <a:gd name="T2" fmla="*/ 0 w 6"/>
                  <a:gd name="T3" fmla="*/ 9 h 9"/>
                </a:gdLst>
                <a:ahLst/>
                <a:cxnLst>
                  <a:cxn ang="0">
                    <a:pos x="T0" y="T1"/>
                  </a:cxn>
                  <a:cxn ang="0">
                    <a:pos x="T2" y="T3"/>
                  </a:cxn>
                </a:cxnLst>
                <a:rect l="0" t="0" r="r" b="b"/>
                <a:pathLst>
                  <a:path w="6" h="9">
                    <a:moveTo>
                      <a:pt x="6" y="0"/>
                    </a:moveTo>
                    <a:cubicBezTo>
                      <a:pt x="4" y="3"/>
                      <a:pt x="4" y="8"/>
                      <a:pt x="0"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0" name="Freeform 444">
                <a:extLst>
                  <a:ext uri="{FF2B5EF4-FFF2-40B4-BE49-F238E27FC236}">
                    <a16:creationId xmlns:a16="http://schemas.microsoft.com/office/drawing/2014/main" id="{DC8546DA-8A4D-7559-CA36-FDFD2470764E}"/>
                  </a:ext>
                </a:extLst>
              </p:cNvPr>
              <p:cNvSpPr>
                <a:spLocks/>
              </p:cNvSpPr>
              <p:nvPr/>
            </p:nvSpPr>
            <p:spPr bwMode="auto">
              <a:xfrm>
                <a:off x="-917226" y="4403726"/>
                <a:ext cx="6350" cy="7938"/>
              </a:xfrm>
              <a:custGeom>
                <a:avLst/>
                <a:gdLst>
                  <a:gd name="T0" fmla="*/ 3 w 3"/>
                  <a:gd name="T1" fmla="*/ 0 h 4"/>
                  <a:gd name="T2" fmla="*/ 0 w 3"/>
                  <a:gd name="T3" fmla="*/ 4 h 4"/>
                </a:gdLst>
                <a:ahLst/>
                <a:cxnLst>
                  <a:cxn ang="0">
                    <a:pos x="T0" y="T1"/>
                  </a:cxn>
                  <a:cxn ang="0">
                    <a:pos x="T2" y="T3"/>
                  </a:cxn>
                </a:cxnLst>
                <a:rect l="0" t="0" r="r" b="b"/>
                <a:pathLst>
                  <a:path w="3" h="4">
                    <a:moveTo>
                      <a:pt x="3" y="0"/>
                    </a:moveTo>
                    <a:cubicBezTo>
                      <a:pt x="0" y="1"/>
                      <a:pt x="0" y="2"/>
                      <a:pt x="0"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1" name="Freeform 448">
                <a:extLst>
                  <a:ext uri="{FF2B5EF4-FFF2-40B4-BE49-F238E27FC236}">
                    <a16:creationId xmlns:a16="http://schemas.microsoft.com/office/drawing/2014/main" id="{1BD01BD0-468A-5279-EA8A-8028B084BC7F}"/>
                  </a:ext>
                </a:extLst>
              </p:cNvPr>
              <p:cNvSpPr>
                <a:spLocks/>
              </p:cNvSpPr>
              <p:nvPr/>
            </p:nvSpPr>
            <p:spPr bwMode="auto">
              <a:xfrm>
                <a:off x="-1068038" y="4578351"/>
                <a:ext cx="34925" cy="23813"/>
              </a:xfrm>
              <a:custGeom>
                <a:avLst/>
                <a:gdLst>
                  <a:gd name="T0" fmla="*/ 0 w 17"/>
                  <a:gd name="T1" fmla="*/ 12 h 12"/>
                  <a:gd name="T2" fmla="*/ 7 w 17"/>
                  <a:gd name="T3" fmla="*/ 0 h 12"/>
                  <a:gd name="T4" fmla="*/ 2 w 17"/>
                  <a:gd name="T5" fmla="*/ 11 h 12"/>
                </a:gdLst>
                <a:ahLst/>
                <a:cxnLst>
                  <a:cxn ang="0">
                    <a:pos x="T0" y="T1"/>
                  </a:cxn>
                  <a:cxn ang="0">
                    <a:pos x="T2" y="T3"/>
                  </a:cxn>
                  <a:cxn ang="0">
                    <a:pos x="T4" y="T5"/>
                  </a:cxn>
                </a:cxnLst>
                <a:rect l="0" t="0" r="r" b="b"/>
                <a:pathLst>
                  <a:path w="17" h="12">
                    <a:moveTo>
                      <a:pt x="0" y="12"/>
                    </a:moveTo>
                    <a:cubicBezTo>
                      <a:pt x="6" y="12"/>
                      <a:pt x="17" y="3"/>
                      <a:pt x="7" y="0"/>
                    </a:cubicBezTo>
                    <a:cubicBezTo>
                      <a:pt x="11" y="5"/>
                      <a:pt x="4" y="7"/>
                      <a:pt x="2" y="11"/>
                    </a:cubicBezTo>
                  </a:path>
                </a:pathLst>
              </a:custGeom>
              <a:solidFill>
                <a:srgbClr val="F6DA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 name="Freeform 449">
                <a:extLst>
                  <a:ext uri="{FF2B5EF4-FFF2-40B4-BE49-F238E27FC236}">
                    <a16:creationId xmlns:a16="http://schemas.microsoft.com/office/drawing/2014/main" id="{681C82F8-7C6E-5296-8ED8-C0D0C2638185}"/>
                  </a:ext>
                </a:extLst>
              </p:cNvPr>
              <p:cNvSpPr>
                <a:spLocks/>
              </p:cNvSpPr>
              <p:nvPr/>
            </p:nvSpPr>
            <p:spPr bwMode="auto">
              <a:xfrm>
                <a:off x="-983901" y="4524376"/>
                <a:ext cx="31750" cy="53975"/>
              </a:xfrm>
              <a:custGeom>
                <a:avLst/>
                <a:gdLst>
                  <a:gd name="T0" fmla="*/ 3 w 16"/>
                  <a:gd name="T1" fmla="*/ 5 h 27"/>
                  <a:gd name="T2" fmla="*/ 11 w 16"/>
                  <a:gd name="T3" fmla="*/ 0 h 27"/>
                  <a:gd name="T4" fmla="*/ 11 w 16"/>
                  <a:gd name="T5" fmla="*/ 6 h 27"/>
                  <a:gd name="T6" fmla="*/ 14 w 16"/>
                  <a:gd name="T7" fmla="*/ 13 h 27"/>
                  <a:gd name="T8" fmla="*/ 0 w 16"/>
                  <a:gd name="T9" fmla="*/ 27 h 27"/>
                  <a:gd name="T10" fmla="*/ 8 w 16"/>
                  <a:gd name="T11" fmla="*/ 12 h 27"/>
                  <a:gd name="T12" fmla="*/ 2 w 16"/>
                  <a:gd name="T13" fmla="*/ 6 h 27"/>
                </a:gdLst>
                <a:ahLst/>
                <a:cxnLst>
                  <a:cxn ang="0">
                    <a:pos x="T0" y="T1"/>
                  </a:cxn>
                  <a:cxn ang="0">
                    <a:pos x="T2" y="T3"/>
                  </a:cxn>
                  <a:cxn ang="0">
                    <a:pos x="T4" y="T5"/>
                  </a:cxn>
                  <a:cxn ang="0">
                    <a:pos x="T6" y="T7"/>
                  </a:cxn>
                  <a:cxn ang="0">
                    <a:pos x="T8" y="T9"/>
                  </a:cxn>
                  <a:cxn ang="0">
                    <a:pos x="T10" y="T11"/>
                  </a:cxn>
                  <a:cxn ang="0">
                    <a:pos x="T12" y="T13"/>
                  </a:cxn>
                </a:cxnLst>
                <a:rect l="0" t="0" r="r" b="b"/>
                <a:pathLst>
                  <a:path w="16" h="27">
                    <a:moveTo>
                      <a:pt x="3" y="5"/>
                    </a:moveTo>
                    <a:cubicBezTo>
                      <a:pt x="7" y="5"/>
                      <a:pt x="8" y="2"/>
                      <a:pt x="11" y="0"/>
                    </a:cubicBezTo>
                    <a:cubicBezTo>
                      <a:pt x="13" y="3"/>
                      <a:pt x="11" y="4"/>
                      <a:pt x="11" y="6"/>
                    </a:cubicBezTo>
                    <a:cubicBezTo>
                      <a:pt x="12" y="9"/>
                      <a:pt x="13" y="10"/>
                      <a:pt x="14" y="13"/>
                    </a:cubicBezTo>
                    <a:cubicBezTo>
                      <a:pt x="16" y="21"/>
                      <a:pt x="6" y="24"/>
                      <a:pt x="0" y="27"/>
                    </a:cubicBezTo>
                    <a:cubicBezTo>
                      <a:pt x="4" y="23"/>
                      <a:pt x="10" y="19"/>
                      <a:pt x="8" y="12"/>
                    </a:cubicBezTo>
                    <a:cubicBezTo>
                      <a:pt x="8" y="10"/>
                      <a:pt x="5" y="6"/>
                      <a:pt x="2" y="6"/>
                    </a:cubicBezTo>
                  </a:path>
                </a:pathLst>
              </a:custGeom>
              <a:solidFill>
                <a:srgbClr val="F6DA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 name="Freeform 450">
                <a:extLst>
                  <a:ext uri="{FF2B5EF4-FFF2-40B4-BE49-F238E27FC236}">
                    <a16:creationId xmlns:a16="http://schemas.microsoft.com/office/drawing/2014/main" id="{5F11B49B-A676-BFBD-FB70-ECD401CF01EB}"/>
                  </a:ext>
                </a:extLst>
              </p:cNvPr>
              <p:cNvSpPr>
                <a:spLocks/>
              </p:cNvSpPr>
              <p:nvPr/>
            </p:nvSpPr>
            <p:spPr bwMode="auto">
              <a:xfrm>
                <a:off x="-899763" y="4454526"/>
                <a:ext cx="33338" cy="55563"/>
              </a:xfrm>
              <a:custGeom>
                <a:avLst/>
                <a:gdLst>
                  <a:gd name="T0" fmla="*/ 1 w 16"/>
                  <a:gd name="T1" fmla="*/ 3 h 27"/>
                  <a:gd name="T2" fmla="*/ 9 w 16"/>
                  <a:gd name="T3" fmla="*/ 1 h 27"/>
                  <a:gd name="T4" fmla="*/ 14 w 16"/>
                  <a:gd name="T5" fmla="*/ 8 h 27"/>
                  <a:gd name="T6" fmla="*/ 15 w 16"/>
                  <a:gd name="T7" fmla="*/ 19 h 27"/>
                  <a:gd name="T8" fmla="*/ 1 w 16"/>
                  <a:gd name="T9" fmla="*/ 27 h 27"/>
                  <a:gd name="T10" fmla="*/ 11 w 16"/>
                  <a:gd name="T11" fmla="*/ 11 h 27"/>
                  <a:gd name="T12" fmla="*/ 0 w 16"/>
                  <a:gd name="T13" fmla="*/ 3 h 27"/>
                </a:gdLst>
                <a:ahLst/>
                <a:cxnLst>
                  <a:cxn ang="0">
                    <a:pos x="T0" y="T1"/>
                  </a:cxn>
                  <a:cxn ang="0">
                    <a:pos x="T2" y="T3"/>
                  </a:cxn>
                  <a:cxn ang="0">
                    <a:pos x="T4" y="T5"/>
                  </a:cxn>
                  <a:cxn ang="0">
                    <a:pos x="T6" y="T7"/>
                  </a:cxn>
                  <a:cxn ang="0">
                    <a:pos x="T8" y="T9"/>
                  </a:cxn>
                  <a:cxn ang="0">
                    <a:pos x="T10" y="T11"/>
                  </a:cxn>
                  <a:cxn ang="0">
                    <a:pos x="T12" y="T13"/>
                  </a:cxn>
                </a:cxnLst>
                <a:rect l="0" t="0" r="r" b="b"/>
                <a:pathLst>
                  <a:path w="16" h="27">
                    <a:moveTo>
                      <a:pt x="1" y="3"/>
                    </a:moveTo>
                    <a:cubicBezTo>
                      <a:pt x="4" y="3"/>
                      <a:pt x="6" y="0"/>
                      <a:pt x="9" y="1"/>
                    </a:cubicBezTo>
                    <a:cubicBezTo>
                      <a:pt x="11" y="2"/>
                      <a:pt x="13" y="6"/>
                      <a:pt x="14" y="8"/>
                    </a:cubicBezTo>
                    <a:cubicBezTo>
                      <a:pt x="15" y="11"/>
                      <a:pt x="16" y="16"/>
                      <a:pt x="15" y="19"/>
                    </a:cubicBezTo>
                    <a:cubicBezTo>
                      <a:pt x="13" y="24"/>
                      <a:pt x="5" y="24"/>
                      <a:pt x="1" y="27"/>
                    </a:cubicBezTo>
                    <a:cubicBezTo>
                      <a:pt x="7" y="24"/>
                      <a:pt x="13" y="18"/>
                      <a:pt x="11" y="11"/>
                    </a:cubicBezTo>
                    <a:cubicBezTo>
                      <a:pt x="10" y="3"/>
                      <a:pt x="2" y="8"/>
                      <a:pt x="0" y="3"/>
                    </a:cubicBezTo>
                  </a:path>
                </a:pathLst>
              </a:custGeom>
              <a:solidFill>
                <a:srgbClr val="F6DA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 name="Freeform 451">
                <a:extLst>
                  <a:ext uri="{FF2B5EF4-FFF2-40B4-BE49-F238E27FC236}">
                    <a16:creationId xmlns:a16="http://schemas.microsoft.com/office/drawing/2014/main" id="{EC21AE1C-55DF-9943-03D0-678FD30DFC7A}"/>
                  </a:ext>
                </a:extLst>
              </p:cNvPr>
              <p:cNvSpPr>
                <a:spLocks/>
              </p:cNvSpPr>
              <p:nvPr/>
            </p:nvSpPr>
            <p:spPr bwMode="auto">
              <a:xfrm>
                <a:off x="-877538" y="4470401"/>
                <a:ext cx="20638" cy="26988"/>
              </a:xfrm>
              <a:custGeom>
                <a:avLst/>
                <a:gdLst>
                  <a:gd name="T0" fmla="*/ 3 w 10"/>
                  <a:gd name="T1" fmla="*/ 0 h 13"/>
                  <a:gd name="T2" fmla="*/ 9 w 10"/>
                  <a:gd name="T3" fmla="*/ 6 h 13"/>
                  <a:gd name="T4" fmla="*/ 0 w 10"/>
                  <a:gd name="T5" fmla="*/ 13 h 13"/>
                </a:gdLst>
                <a:ahLst/>
                <a:cxnLst>
                  <a:cxn ang="0">
                    <a:pos x="T0" y="T1"/>
                  </a:cxn>
                  <a:cxn ang="0">
                    <a:pos x="T2" y="T3"/>
                  </a:cxn>
                  <a:cxn ang="0">
                    <a:pos x="T4" y="T5"/>
                  </a:cxn>
                </a:cxnLst>
                <a:rect l="0" t="0" r="r" b="b"/>
                <a:pathLst>
                  <a:path w="10" h="13">
                    <a:moveTo>
                      <a:pt x="3" y="0"/>
                    </a:moveTo>
                    <a:cubicBezTo>
                      <a:pt x="4" y="3"/>
                      <a:pt x="8" y="3"/>
                      <a:pt x="9" y="6"/>
                    </a:cubicBezTo>
                    <a:cubicBezTo>
                      <a:pt x="10" y="9"/>
                      <a:pt x="2" y="12"/>
                      <a:pt x="0" y="13"/>
                    </a:cubicBezTo>
                  </a:path>
                </a:pathLst>
              </a:custGeom>
              <a:solidFill>
                <a:srgbClr val="F6DA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5" name="Freeform 454">
                <a:extLst>
                  <a:ext uri="{FF2B5EF4-FFF2-40B4-BE49-F238E27FC236}">
                    <a16:creationId xmlns:a16="http://schemas.microsoft.com/office/drawing/2014/main" id="{69F04547-C4A0-0B35-3EE5-4606BEE2EFDB}"/>
                  </a:ext>
                </a:extLst>
              </p:cNvPr>
              <p:cNvSpPr>
                <a:spLocks/>
              </p:cNvSpPr>
              <p:nvPr/>
            </p:nvSpPr>
            <p:spPr bwMode="auto">
              <a:xfrm>
                <a:off x="-944213" y="4510089"/>
                <a:ext cx="52388" cy="44450"/>
              </a:xfrm>
              <a:custGeom>
                <a:avLst/>
                <a:gdLst>
                  <a:gd name="T0" fmla="*/ 2 w 26"/>
                  <a:gd name="T1" fmla="*/ 20 h 22"/>
                  <a:gd name="T2" fmla="*/ 26 w 26"/>
                  <a:gd name="T3" fmla="*/ 0 h 22"/>
                  <a:gd name="T4" fmla="*/ 19 w 26"/>
                  <a:gd name="T5" fmla="*/ 3 h 22"/>
                  <a:gd name="T6" fmla="*/ 10 w 26"/>
                  <a:gd name="T7" fmla="*/ 8 h 22"/>
                  <a:gd name="T8" fmla="*/ 5 w 26"/>
                  <a:gd name="T9" fmla="*/ 14 h 22"/>
                  <a:gd name="T10" fmla="*/ 2 w 26"/>
                  <a:gd name="T11" fmla="*/ 18 h 22"/>
                  <a:gd name="T12" fmla="*/ 0 w 26"/>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26" h="22">
                    <a:moveTo>
                      <a:pt x="2" y="20"/>
                    </a:moveTo>
                    <a:cubicBezTo>
                      <a:pt x="9" y="12"/>
                      <a:pt x="17" y="4"/>
                      <a:pt x="26" y="0"/>
                    </a:cubicBezTo>
                    <a:cubicBezTo>
                      <a:pt x="24" y="0"/>
                      <a:pt x="21" y="2"/>
                      <a:pt x="19" y="3"/>
                    </a:cubicBezTo>
                    <a:cubicBezTo>
                      <a:pt x="16" y="5"/>
                      <a:pt x="13" y="6"/>
                      <a:pt x="10" y="8"/>
                    </a:cubicBezTo>
                    <a:cubicBezTo>
                      <a:pt x="7" y="9"/>
                      <a:pt x="6" y="11"/>
                      <a:pt x="5" y="14"/>
                    </a:cubicBezTo>
                    <a:cubicBezTo>
                      <a:pt x="4" y="15"/>
                      <a:pt x="3" y="16"/>
                      <a:pt x="2" y="18"/>
                    </a:cubicBezTo>
                    <a:cubicBezTo>
                      <a:pt x="1" y="19"/>
                      <a:pt x="1" y="22"/>
                      <a:pt x="0" y="22"/>
                    </a:cubicBezTo>
                  </a:path>
                </a:pathLst>
              </a:custGeom>
              <a:solidFill>
                <a:srgbClr val="E5CB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6" name="Freeform 456">
                <a:extLst>
                  <a:ext uri="{FF2B5EF4-FFF2-40B4-BE49-F238E27FC236}">
                    <a16:creationId xmlns:a16="http://schemas.microsoft.com/office/drawing/2014/main" id="{B25A83E3-DE51-4F24-E0CC-5A8774E2E443}"/>
                  </a:ext>
                </a:extLst>
              </p:cNvPr>
              <p:cNvSpPr>
                <a:spLocks/>
              </p:cNvSpPr>
              <p:nvPr/>
            </p:nvSpPr>
            <p:spPr bwMode="auto">
              <a:xfrm>
                <a:off x="-1555401" y="4775201"/>
                <a:ext cx="311150" cy="84138"/>
              </a:xfrm>
              <a:custGeom>
                <a:avLst/>
                <a:gdLst>
                  <a:gd name="T0" fmla="*/ 33 w 153"/>
                  <a:gd name="T1" fmla="*/ 32 h 41"/>
                  <a:gd name="T2" fmla="*/ 48 w 153"/>
                  <a:gd name="T3" fmla="*/ 39 h 41"/>
                  <a:gd name="T4" fmla="*/ 62 w 153"/>
                  <a:gd name="T5" fmla="*/ 36 h 41"/>
                  <a:gd name="T6" fmla="*/ 81 w 153"/>
                  <a:gd name="T7" fmla="*/ 27 h 41"/>
                  <a:gd name="T8" fmla="*/ 99 w 153"/>
                  <a:gd name="T9" fmla="*/ 22 h 41"/>
                  <a:gd name="T10" fmla="*/ 129 w 153"/>
                  <a:gd name="T11" fmla="*/ 12 h 41"/>
                  <a:gd name="T12" fmla="*/ 142 w 153"/>
                  <a:gd name="T13" fmla="*/ 5 h 41"/>
                  <a:gd name="T14" fmla="*/ 153 w 153"/>
                  <a:gd name="T15" fmla="*/ 0 h 41"/>
                  <a:gd name="T16" fmla="*/ 133 w 153"/>
                  <a:gd name="T17" fmla="*/ 6 h 41"/>
                  <a:gd name="T18" fmla="*/ 119 w 153"/>
                  <a:gd name="T19" fmla="*/ 10 h 41"/>
                  <a:gd name="T20" fmla="*/ 98 w 153"/>
                  <a:gd name="T21" fmla="*/ 18 h 41"/>
                  <a:gd name="T22" fmla="*/ 78 w 153"/>
                  <a:gd name="T23" fmla="*/ 23 h 41"/>
                  <a:gd name="T24" fmla="*/ 66 w 153"/>
                  <a:gd name="T25" fmla="*/ 26 h 41"/>
                  <a:gd name="T26" fmla="*/ 59 w 153"/>
                  <a:gd name="T27" fmla="*/ 31 h 41"/>
                  <a:gd name="T28" fmla="*/ 41 w 153"/>
                  <a:gd name="T29" fmla="*/ 33 h 41"/>
                  <a:gd name="T30" fmla="*/ 33 w 153"/>
                  <a:gd name="T31" fmla="*/ 27 h 41"/>
                  <a:gd name="T32" fmla="*/ 21 w 153"/>
                  <a:gd name="T33" fmla="*/ 25 h 41"/>
                  <a:gd name="T34" fmla="*/ 0 w 153"/>
                  <a:gd name="T35" fmla="*/ 17 h 41"/>
                  <a:gd name="T36" fmla="*/ 11 w 153"/>
                  <a:gd name="T37" fmla="*/ 28 h 41"/>
                  <a:gd name="T38" fmla="*/ 22 w 153"/>
                  <a:gd name="T39" fmla="*/ 30 h 41"/>
                  <a:gd name="T40" fmla="*/ 34 w 153"/>
                  <a:gd name="T41" fmla="*/ 3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3" h="41">
                    <a:moveTo>
                      <a:pt x="33" y="32"/>
                    </a:moveTo>
                    <a:cubicBezTo>
                      <a:pt x="38" y="33"/>
                      <a:pt x="44" y="38"/>
                      <a:pt x="48" y="39"/>
                    </a:cubicBezTo>
                    <a:cubicBezTo>
                      <a:pt x="55" y="41"/>
                      <a:pt x="57" y="40"/>
                      <a:pt x="62" y="36"/>
                    </a:cubicBezTo>
                    <a:cubicBezTo>
                      <a:pt x="68" y="33"/>
                      <a:pt x="75" y="29"/>
                      <a:pt x="81" y="27"/>
                    </a:cubicBezTo>
                    <a:cubicBezTo>
                      <a:pt x="87" y="25"/>
                      <a:pt x="93" y="25"/>
                      <a:pt x="99" y="22"/>
                    </a:cubicBezTo>
                    <a:cubicBezTo>
                      <a:pt x="109" y="18"/>
                      <a:pt x="120" y="17"/>
                      <a:pt x="129" y="12"/>
                    </a:cubicBezTo>
                    <a:cubicBezTo>
                      <a:pt x="133" y="10"/>
                      <a:pt x="138" y="7"/>
                      <a:pt x="142" y="5"/>
                    </a:cubicBezTo>
                    <a:cubicBezTo>
                      <a:pt x="146" y="4"/>
                      <a:pt x="152" y="4"/>
                      <a:pt x="153" y="0"/>
                    </a:cubicBezTo>
                    <a:cubicBezTo>
                      <a:pt x="147" y="0"/>
                      <a:pt x="139" y="5"/>
                      <a:pt x="133" y="6"/>
                    </a:cubicBezTo>
                    <a:cubicBezTo>
                      <a:pt x="127" y="8"/>
                      <a:pt x="125" y="7"/>
                      <a:pt x="119" y="10"/>
                    </a:cubicBezTo>
                    <a:cubicBezTo>
                      <a:pt x="113" y="15"/>
                      <a:pt x="106" y="16"/>
                      <a:pt x="98" y="18"/>
                    </a:cubicBezTo>
                    <a:cubicBezTo>
                      <a:pt x="91" y="21"/>
                      <a:pt x="85" y="22"/>
                      <a:pt x="78" y="23"/>
                    </a:cubicBezTo>
                    <a:cubicBezTo>
                      <a:pt x="74" y="24"/>
                      <a:pt x="70" y="25"/>
                      <a:pt x="66" y="26"/>
                    </a:cubicBezTo>
                    <a:cubicBezTo>
                      <a:pt x="64" y="28"/>
                      <a:pt x="62" y="30"/>
                      <a:pt x="59" y="31"/>
                    </a:cubicBezTo>
                    <a:cubicBezTo>
                      <a:pt x="55" y="33"/>
                      <a:pt x="46" y="34"/>
                      <a:pt x="41" y="33"/>
                    </a:cubicBezTo>
                    <a:cubicBezTo>
                      <a:pt x="37" y="32"/>
                      <a:pt x="36" y="29"/>
                      <a:pt x="33" y="27"/>
                    </a:cubicBezTo>
                    <a:cubicBezTo>
                      <a:pt x="29" y="25"/>
                      <a:pt x="25" y="25"/>
                      <a:pt x="21" y="25"/>
                    </a:cubicBezTo>
                    <a:cubicBezTo>
                      <a:pt x="14" y="24"/>
                      <a:pt x="5" y="22"/>
                      <a:pt x="0" y="17"/>
                    </a:cubicBezTo>
                    <a:cubicBezTo>
                      <a:pt x="1" y="22"/>
                      <a:pt x="8" y="26"/>
                      <a:pt x="11" y="28"/>
                    </a:cubicBezTo>
                    <a:cubicBezTo>
                      <a:pt x="14" y="29"/>
                      <a:pt x="19" y="29"/>
                      <a:pt x="22" y="30"/>
                    </a:cubicBezTo>
                    <a:cubicBezTo>
                      <a:pt x="25" y="31"/>
                      <a:pt x="31" y="31"/>
                      <a:pt x="34" y="33"/>
                    </a:cubicBezTo>
                  </a:path>
                </a:pathLst>
              </a:custGeom>
              <a:solidFill>
                <a:srgbClr val="E5CB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7" name="Freeform 459">
                <a:extLst>
                  <a:ext uri="{FF2B5EF4-FFF2-40B4-BE49-F238E27FC236}">
                    <a16:creationId xmlns:a16="http://schemas.microsoft.com/office/drawing/2014/main" id="{FEB94713-5BB2-6F4B-E4B8-F6FE063F87D1}"/>
                  </a:ext>
                </a:extLst>
              </p:cNvPr>
              <p:cNvSpPr>
                <a:spLocks/>
              </p:cNvSpPr>
              <p:nvPr/>
            </p:nvSpPr>
            <p:spPr bwMode="auto">
              <a:xfrm>
                <a:off x="-1041051" y="4491039"/>
                <a:ext cx="192088" cy="115888"/>
              </a:xfrm>
              <a:custGeom>
                <a:avLst/>
                <a:gdLst>
                  <a:gd name="T0" fmla="*/ 0 w 95"/>
                  <a:gd name="T1" fmla="*/ 57 h 57"/>
                  <a:gd name="T2" fmla="*/ 28 w 95"/>
                  <a:gd name="T3" fmla="*/ 48 h 57"/>
                  <a:gd name="T4" fmla="*/ 48 w 95"/>
                  <a:gd name="T5" fmla="*/ 33 h 57"/>
                  <a:gd name="T6" fmla="*/ 66 w 95"/>
                  <a:gd name="T7" fmla="*/ 14 h 57"/>
                  <a:gd name="T8" fmla="*/ 80 w 95"/>
                  <a:gd name="T9" fmla="*/ 7 h 57"/>
                  <a:gd name="T10" fmla="*/ 95 w 95"/>
                  <a:gd name="T11" fmla="*/ 0 h 57"/>
                  <a:gd name="T12" fmla="*/ 58 w 95"/>
                  <a:gd name="T13" fmla="*/ 12 h 57"/>
                  <a:gd name="T14" fmla="*/ 45 w 95"/>
                  <a:gd name="T15" fmla="*/ 28 h 57"/>
                  <a:gd name="T16" fmla="*/ 29 w 95"/>
                  <a:gd name="T17" fmla="*/ 42 h 57"/>
                  <a:gd name="T18" fmla="*/ 18 w 95"/>
                  <a:gd name="T19" fmla="*/ 51 h 57"/>
                  <a:gd name="T20" fmla="*/ 0 w 95"/>
                  <a:gd name="T21"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57">
                    <a:moveTo>
                      <a:pt x="0" y="57"/>
                    </a:moveTo>
                    <a:cubicBezTo>
                      <a:pt x="9" y="56"/>
                      <a:pt x="20" y="52"/>
                      <a:pt x="28" y="48"/>
                    </a:cubicBezTo>
                    <a:cubicBezTo>
                      <a:pt x="36" y="44"/>
                      <a:pt x="42" y="39"/>
                      <a:pt x="48" y="33"/>
                    </a:cubicBezTo>
                    <a:cubicBezTo>
                      <a:pt x="54" y="26"/>
                      <a:pt x="59" y="19"/>
                      <a:pt x="66" y="14"/>
                    </a:cubicBezTo>
                    <a:cubicBezTo>
                      <a:pt x="70" y="11"/>
                      <a:pt x="75" y="9"/>
                      <a:pt x="80" y="7"/>
                    </a:cubicBezTo>
                    <a:cubicBezTo>
                      <a:pt x="83" y="5"/>
                      <a:pt x="91" y="2"/>
                      <a:pt x="95" y="0"/>
                    </a:cubicBezTo>
                    <a:cubicBezTo>
                      <a:pt x="85" y="6"/>
                      <a:pt x="69" y="7"/>
                      <a:pt x="58" y="12"/>
                    </a:cubicBezTo>
                    <a:cubicBezTo>
                      <a:pt x="51" y="17"/>
                      <a:pt x="49" y="21"/>
                      <a:pt x="45" y="28"/>
                    </a:cubicBezTo>
                    <a:cubicBezTo>
                      <a:pt x="41" y="35"/>
                      <a:pt x="35" y="38"/>
                      <a:pt x="29" y="42"/>
                    </a:cubicBezTo>
                    <a:cubicBezTo>
                      <a:pt x="24" y="44"/>
                      <a:pt x="22" y="49"/>
                      <a:pt x="18" y="51"/>
                    </a:cubicBezTo>
                    <a:cubicBezTo>
                      <a:pt x="13" y="54"/>
                      <a:pt x="6" y="55"/>
                      <a:pt x="0" y="57"/>
                    </a:cubicBezTo>
                  </a:path>
                </a:pathLst>
              </a:custGeom>
              <a:solidFill>
                <a:srgbClr val="E5CB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8" name="Freeform 461">
                <a:extLst>
                  <a:ext uri="{FF2B5EF4-FFF2-40B4-BE49-F238E27FC236}">
                    <a16:creationId xmlns:a16="http://schemas.microsoft.com/office/drawing/2014/main" id="{CF0D7CB1-44FF-3C8C-DA5A-C56A9CE430A6}"/>
                  </a:ext>
                </a:extLst>
              </p:cNvPr>
              <p:cNvSpPr>
                <a:spLocks/>
              </p:cNvSpPr>
              <p:nvPr/>
            </p:nvSpPr>
            <p:spPr bwMode="auto">
              <a:xfrm>
                <a:off x="-1134713" y="4394201"/>
                <a:ext cx="144463" cy="17463"/>
              </a:xfrm>
              <a:custGeom>
                <a:avLst/>
                <a:gdLst>
                  <a:gd name="T0" fmla="*/ 0 w 71"/>
                  <a:gd name="T1" fmla="*/ 7 h 9"/>
                  <a:gd name="T2" fmla="*/ 17 w 71"/>
                  <a:gd name="T3" fmla="*/ 1 h 9"/>
                  <a:gd name="T4" fmla="*/ 34 w 71"/>
                  <a:gd name="T5" fmla="*/ 0 h 9"/>
                  <a:gd name="T6" fmla="*/ 71 w 71"/>
                  <a:gd name="T7" fmla="*/ 1 h 9"/>
                  <a:gd name="T8" fmla="*/ 59 w 71"/>
                  <a:gd name="T9" fmla="*/ 4 h 9"/>
                  <a:gd name="T10" fmla="*/ 43 w 71"/>
                  <a:gd name="T11" fmla="*/ 4 h 9"/>
                  <a:gd name="T12" fmla="*/ 30 w 71"/>
                  <a:gd name="T13" fmla="*/ 6 h 9"/>
                  <a:gd name="T14" fmla="*/ 21 w 71"/>
                  <a:gd name="T15" fmla="*/ 9 h 9"/>
                  <a:gd name="T16" fmla="*/ 10 w 71"/>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9">
                    <a:moveTo>
                      <a:pt x="0" y="7"/>
                    </a:moveTo>
                    <a:cubicBezTo>
                      <a:pt x="6" y="5"/>
                      <a:pt x="10" y="1"/>
                      <a:pt x="17" y="1"/>
                    </a:cubicBezTo>
                    <a:cubicBezTo>
                      <a:pt x="21" y="1"/>
                      <a:pt x="30" y="0"/>
                      <a:pt x="34" y="0"/>
                    </a:cubicBezTo>
                    <a:cubicBezTo>
                      <a:pt x="47" y="1"/>
                      <a:pt x="58" y="0"/>
                      <a:pt x="71" y="1"/>
                    </a:cubicBezTo>
                    <a:cubicBezTo>
                      <a:pt x="68" y="1"/>
                      <a:pt x="62" y="4"/>
                      <a:pt x="59" y="4"/>
                    </a:cubicBezTo>
                    <a:cubicBezTo>
                      <a:pt x="53" y="5"/>
                      <a:pt x="48" y="5"/>
                      <a:pt x="43" y="4"/>
                    </a:cubicBezTo>
                    <a:cubicBezTo>
                      <a:pt x="38" y="4"/>
                      <a:pt x="34" y="5"/>
                      <a:pt x="30" y="6"/>
                    </a:cubicBezTo>
                    <a:cubicBezTo>
                      <a:pt x="27" y="7"/>
                      <a:pt x="24" y="7"/>
                      <a:pt x="21" y="9"/>
                    </a:cubicBezTo>
                    <a:cubicBezTo>
                      <a:pt x="20" y="5"/>
                      <a:pt x="14" y="6"/>
                      <a:pt x="10"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9" name="Freeform 467">
                <a:extLst>
                  <a:ext uri="{FF2B5EF4-FFF2-40B4-BE49-F238E27FC236}">
                    <a16:creationId xmlns:a16="http://schemas.microsoft.com/office/drawing/2014/main" id="{825345CB-0CD8-5F84-0DEE-70BDBFB9B8AD}"/>
                  </a:ext>
                </a:extLst>
              </p:cNvPr>
              <p:cNvSpPr>
                <a:spLocks/>
              </p:cNvSpPr>
              <p:nvPr/>
            </p:nvSpPr>
            <p:spPr bwMode="auto">
              <a:xfrm>
                <a:off x="-988663" y="4495801"/>
                <a:ext cx="42863" cy="33338"/>
              </a:xfrm>
              <a:custGeom>
                <a:avLst/>
                <a:gdLst>
                  <a:gd name="T0" fmla="*/ 0 w 21"/>
                  <a:gd name="T1" fmla="*/ 17 h 17"/>
                  <a:gd name="T2" fmla="*/ 19 w 21"/>
                  <a:gd name="T3" fmla="*/ 0 h 17"/>
                </a:gdLst>
                <a:ahLst/>
                <a:cxnLst>
                  <a:cxn ang="0">
                    <a:pos x="T0" y="T1"/>
                  </a:cxn>
                  <a:cxn ang="0">
                    <a:pos x="T2" y="T3"/>
                  </a:cxn>
                </a:cxnLst>
                <a:rect l="0" t="0" r="r" b="b"/>
                <a:pathLst>
                  <a:path w="21" h="17">
                    <a:moveTo>
                      <a:pt x="0" y="17"/>
                    </a:moveTo>
                    <a:cubicBezTo>
                      <a:pt x="8" y="17"/>
                      <a:pt x="21" y="10"/>
                      <a:pt x="19" y="0"/>
                    </a:cubicBezTo>
                  </a:path>
                </a:pathLst>
              </a:custGeom>
              <a:noFill/>
              <a:ln w="4763" cap="rnd">
                <a:solidFill>
                  <a:srgbClr val="CA9D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80" name="Freeform 468">
                <a:extLst>
                  <a:ext uri="{FF2B5EF4-FFF2-40B4-BE49-F238E27FC236}">
                    <a16:creationId xmlns:a16="http://schemas.microsoft.com/office/drawing/2014/main" id="{32D033C7-A485-D70D-1562-69E7C10EEA3C}"/>
                  </a:ext>
                </a:extLst>
              </p:cNvPr>
              <p:cNvSpPr>
                <a:spLocks/>
              </p:cNvSpPr>
              <p:nvPr/>
            </p:nvSpPr>
            <p:spPr bwMode="auto">
              <a:xfrm>
                <a:off x="-958501" y="4519614"/>
                <a:ext cx="6350" cy="22225"/>
              </a:xfrm>
              <a:custGeom>
                <a:avLst/>
                <a:gdLst>
                  <a:gd name="T0" fmla="*/ 0 w 3"/>
                  <a:gd name="T1" fmla="*/ 0 h 11"/>
                  <a:gd name="T2" fmla="*/ 1 w 3"/>
                  <a:gd name="T3" fmla="*/ 11 h 11"/>
                </a:gdLst>
                <a:ahLst/>
                <a:cxnLst>
                  <a:cxn ang="0">
                    <a:pos x="T0" y="T1"/>
                  </a:cxn>
                  <a:cxn ang="0">
                    <a:pos x="T2" y="T3"/>
                  </a:cxn>
                </a:cxnLst>
                <a:rect l="0" t="0" r="r" b="b"/>
                <a:pathLst>
                  <a:path w="3" h="11">
                    <a:moveTo>
                      <a:pt x="0" y="0"/>
                    </a:moveTo>
                    <a:cubicBezTo>
                      <a:pt x="2" y="3"/>
                      <a:pt x="3" y="7"/>
                      <a:pt x="1" y="11"/>
                    </a:cubicBezTo>
                  </a:path>
                </a:pathLst>
              </a:custGeom>
              <a:noFill/>
              <a:ln w="4763" cap="rnd">
                <a:solidFill>
                  <a:srgbClr val="CA9D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81" name="Freeform 469">
                <a:extLst>
                  <a:ext uri="{FF2B5EF4-FFF2-40B4-BE49-F238E27FC236}">
                    <a16:creationId xmlns:a16="http://schemas.microsoft.com/office/drawing/2014/main" id="{662A0B27-EC99-60DF-E10C-C9D32E7E6249}"/>
                  </a:ext>
                </a:extLst>
              </p:cNvPr>
              <p:cNvSpPr>
                <a:spLocks/>
              </p:cNvSpPr>
              <p:nvPr/>
            </p:nvSpPr>
            <p:spPr bwMode="auto">
              <a:xfrm>
                <a:off x="-964851" y="4405314"/>
                <a:ext cx="41275" cy="14288"/>
              </a:xfrm>
              <a:custGeom>
                <a:avLst/>
                <a:gdLst>
                  <a:gd name="T0" fmla="*/ 0 w 20"/>
                  <a:gd name="T1" fmla="*/ 7 h 7"/>
                  <a:gd name="T2" fmla="*/ 20 w 20"/>
                  <a:gd name="T3" fmla="*/ 6 h 7"/>
                </a:gdLst>
                <a:ahLst/>
                <a:cxnLst>
                  <a:cxn ang="0">
                    <a:pos x="T0" y="T1"/>
                  </a:cxn>
                  <a:cxn ang="0">
                    <a:pos x="T2" y="T3"/>
                  </a:cxn>
                </a:cxnLst>
                <a:rect l="0" t="0" r="r" b="b"/>
                <a:pathLst>
                  <a:path w="20" h="7">
                    <a:moveTo>
                      <a:pt x="0" y="7"/>
                    </a:moveTo>
                    <a:cubicBezTo>
                      <a:pt x="4" y="2"/>
                      <a:pt x="16" y="0"/>
                      <a:pt x="20" y="6"/>
                    </a:cubicBezTo>
                  </a:path>
                </a:pathLst>
              </a:custGeom>
              <a:noFill/>
              <a:ln w="4763" cap="rnd">
                <a:solidFill>
                  <a:srgbClr val="CA9D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82" name="Freeform 470">
                <a:extLst>
                  <a:ext uri="{FF2B5EF4-FFF2-40B4-BE49-F238E27FC236}">
                    <a16:creationId xmlns:a16="http://schemas.microsoft.com/office/drawing/2014/main" id="{9C672C50-E9BA-12DA-CE4F-550857887709}"/>
                  </a:ext>
                </a:extLst>
              </p:cNvPr>
              <p:cNvSpPr>
                <a:spLocks/>
              </p:cNvSpPr>
              <p:nvPr/>
            </p:nvSpPr>
            <p:spPr bwMode="auto">
              <a:xfrm>
                <a:off x="-929926" y="4402139"/>
                <a:ext cx="14288" cy="9525"/>
              </a:xfrm>
              <a:custGeom>
                <a:avLst/>
                <a:gdLst>
                  <a:gd name="T0" fmla="*/ 0 w 7"/>
                  <a:gd name="T1" fmla="*/ 5 h 5"/>
                  <a:gd name="T2" fmla="*/ 7 w 7"/>
                  <a:gd name="T3" fmla="*/ 0 h 5"/>
                </a:gdLst>
                <a:ahLst/>
                <a:cxnLst>
                  <a:cxn ang="0">
                    <a:pos x="T0" y="T1"/>
                  </a:cxn>
                  <a:cxn ang="0">
                    <a:pos x="T2" y="T3"/>
                  </a:cxn>
                </a:cxnLst>
                <a:rect l="0" t="0" r="r" b="b"/>
                <a:pathLst>
                  <a:path w="7" h="5">
                    <a:moveTo>
                      <a:pt x="0" y="5"/>
                    </a:moveTo>
                    <a:cubicBezTo>
                      <a:pt x="1" y="2"/>
                      <a:pt x="3" y="0"/>
                      <a:pt x="7" y="0"/>
                    </a:cubicBezTo>
                  </a:path>
                </a:pathLst>
              </a:custGeom>
              <a:noFill/>
              <a:ln w="4763" cap="rnd">
                <a:solidFill>
                  <a:srgbClr val="CA9D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83" name="Freeform 471">
                <a:extLst>
                  <a:ext uri="{FF2B5EF4-FFF2-40B4-BE49-F238E27FC236}">
                    <a16:creationId xmlns:a16="http://schemas.microsoft.com/office/drawing/2014/main" id="{8D00A17F-B3D8-E16C-1975-0A1F28736426}"/>
                  </a:ext>
                </a:extLst>
              </p:cNvPr>
              <p:cNvSpPr>
                <a:spLocks/>
              </p:cNvSpPr>
              <p:nvPr/>
            </p:nvSpPr>
            <p:spPr bwMode="auto">
              <a:xfrm>
                <a:off x="-909288" y="4429126"/>
                <a:ext cx="41275" cy="30163"/>
              </a:xfrm>
              <a:custGeom>
                <a:avLst/>
                <a:gdLst>
                  <a:gd name="T0" fmla="*/ 0 w 20"/>
                  <a:gd name="T1" fmla="*/ 12 h 15"/>
                  <a:gd name="T2" fmla="*/ 20 w 20"/>
                  <a:gd name="T3" fmla="*/ 0 h 15"/>
                </a:gdLst>
                <a:ahLst/>
                <a:cxnLst>
                  <a:cxn ang="0">
                    <a:pos x="T0" y="T1"/>
                  </a:cxn>
                  <a:cxn ang="0">
                    <a:pos x="T2" y="T3"/>
                  </a:cxn>
                </a:cxnLst>
                <a:rect l="0" t="0" r="r" b="b"/>
                <a:pathLst>
                  <a:path w="20" h="15">
                    <a:moveTo>
                      <a:pt x="0" y="12"/>
                    </a:moveTo>
                    <a:cubicBezTo>
                      <a:pt x="8" y="15"/>
                      <a:pt x="20" y="9"/>
                      <a:pt x="20" y="0"/>
                    </a:cubicBezTo>
                  </a:path>
                </a:pathLst>
              </a:custGeom>
              <a:noFill/>
              <a:ln w="4763" cap="rnd">
                <a:solidFill>
                  <a:srgbClr val="CA9D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84" name="Freeform 472">
                <a:extLst>
                  <a:ext uri="{FF2B5EF4-FFF2-40B4-BE49-F238E27FC236}">
                    <a16:creationId xmlns:a16="http://schemas.microsoft.com/office/drawing/2014/main" id="{81A1930F-0ACB-3332-2144-11EF48C58D01}"/>
                  </a:ext>
                </a:extLst>
              </p:cNvPr>
              <p:cNvSpPr>
                <a:spLocks/>
              </p:cNvSpPr>
              <p:nvPr/>
            </p:nvSpPr>
            <p:spPr bwMode="auto">
              <a:xfrm>
                <a:off x="-880713" y="4451351"/>
                <a:ext cx="12700" cy="17463"/>
              </a:xfrm>
              <a:custGeom>
                <a:avLst/>
                <a:gdLst>
                  <a:gd name="T0" fmla="*/ 0 w 6"/>
                  <a:gd name="T1" fmla="*/ 0 h 9"/>
                  <a:gd name="T2" fmla="*/ 6 w 6"/>
                  <a:gd name="T3" fmla="*/ 9 h 9"/>
                </a:gdLst>
                <a:ahLst/>
                <a:cxnLst>
                  <a:cxn ang="0">
                    <a:pos x="T0" y="T1"/>
                  </a:cxn>
                  <a:cxn ang="0">
                    <a:pos x="T2" y="T3"/>
                  </a:cxn>
                </a:cxnLst>
                <a:rect l="0" t="0" r="r" b="b"/>
                <a:pathLst>
                  <a:path w="6" h="9">
                    <a:moveTo>
                      <a:pt x="0" y="0"/>
                    </a:moveTo>
                    <a:cubicBezTo>
                      <a:pt x="4" y="1"/>
                      <a:pt x="6" y="5"/>
                      <a:pt x="6" y="9"/>
                    </a:cubicBezTo>
                  </a:path>
                </a:pathLst>
              </a:custGeom>
              <a:noFill/>
              <a:ln w="4763" cap="rnd">
                <a:solidFill>
                  <a:srgbClr val="CA9D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85" name="Freeform 475">
                <a:extLst>
                  <a:ext uri="{FF2B5EF4-FFF2-40B4-BE49-F238E27FC236}">
                    <a16:creationId xmlns:a16="http://schemas.microsoft.com/office/drawing/2014/main" id="{FFB9611D-E7C7-5C60-A09A-9CF227CBFD9E}"/>
                  </a:ext>
                </a:extLst>
              </p:cNvPr>
              <p:cNvSpPr>
                <a:spLocks/>
              </p:cNvSpPr>
              <p:nvPr/>
            </p:nvSpPr>
            <p:spPr bwMode="auto">
              <a:xfrm>
                <a:off x="-817213" y="4387851"/>
                <a:ext cx="15875" cy="28575"/>
              </a:xfrm>
              <a:custGeom>
                <a:avLst/>
                <a:gdLst>
                  <a:gd name="T0" fmla="*/ 0 w 8"/>
                  <a:gd name="T1" fmla="*/ 0 h 14"/>
                  <a:gd name="T2" fmla="*/ 6 w 8"/>
                  <a:gd name="T3" fmla="*/ 14 h 14"/>
                </a:gdLst>
                <a:ahLst/>
                <a:cxnLst>
                  <a:cxn ang="0">
                    <a:pos x="T0" y="T1"/>
                  </a:cxn>
                  <a:cxn ang="0">
                    <a:pos x="T2" y="T3"/>
                  </a:cxn>
                </a:cxnLst>
                <a:rect l="0" t="0" r="r" b="b"/>
                <a:pathLst>
                  <a:path w="8" h="14">
                    <a:moveTo>
                      <a:pt x="0" y="0"/>
                    </a:moveTo>
                    <a:cubicBezTo>
                      <a:pt x="5" y="3"/>
                      <a:pt x="8" y="8"/>
                      <a:pt x="6" y="14"/>
                    </a:cubicBezTo>
                  </a:path>
                </a:pathLst>
              </a:custGeom>
              <a:noFill/>
              <a:ln w="4763" cap="rnd">
                <a:solidFill>
                  <a:srgbClr val="CA9D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86" name="Freeform 476">
                <a:extLst>
                  <a:ext uri="{FF2B5EF4-FFF2-40B4-BE49-F238E27FC236}">
                    <a16:creationId xmlns:a16="http://schemas.microsoft.com/office/drawing/2014/main" id="{CC1EC610-8C8E-A04B-60D4-9364C3C752BF}"/>
                  </a:ext>
                </a:extLst>
              </p:cNvPr>
              <p:cNvSpPr>
                <a:spLocks/>
              </p:cNvSpPr>
              <p:nvPr/>
            </p:nvSpPr>
            <p:spPr bwMode="auto">
              <a:xfrm>
                <a:off x="-806101" y="4389439"/>
                <a:ext cx="12700" cy="7938"/>
              </a:xfrm>
              <a:custGeom>
                <a:avLst/>
                <a:gdLst>
                  <a:gd name="T0" fmla="*/ 0 w 6"/>
                  <a:gd name="T1" fmla="*/ 4 h 4"/>
                  <a:gd name="T2" fmla="*/ 6 w 6"/>
                  <a:gd name="T3" fmla="*/ 0 h 4"/>
                </a:gdLst>
                <a:ahLst/>
                <a:cxnLst>
                  <a:cxn ang="0">
                    <a:pos x="T0" y="T1"/>
                  </a:cxn>
                  <a:cxn ang="0">
                    <a:pos x="T2" y="T3"/>
                  </a:cxn>
                </a:cxnLst>
                <a:rect l="0" t="0" r="r" b="b"/>
                <a:pathLst>
                  <a:path w="6" h="4">
                    <a:moveTo>
                      <a:pt x="0" y="4"/>
                    </a:moveTo>
                    <a:cubicBezTo>
                      <a:pt x="1" y="2"/>
                      <a:pt x="3" y="0"/>
                      <a:pt x="6" y="0"/>
                    </a:cubicBezTo>
                  </a:path>
                </a:pathLst>
              </a:custGeom>
              <a:noFill/>
              <a:ln w="4763" cap="rnd">
                <a:solidFill>
                  <a:srgbClr val="CA9D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87" name="Freeform 477">
                <a:extLst>
                  <a:ext uri="{FF2B5EF4-FFF2-40B4-BE49-F238E27FC236}">
                    <a16:creationId xmlns:a16="http://schemas.microsoft.com/office/drawing/2014/main" id="{AC7338DC-D6C4-48CF-D707-2B6D5B1A891F}"/>
                  </a:ext>
                </a:extLst>
              </p:cNvPr>
              <p:cNvSpPr>
                <a:spLocks/>
              </p:cNvSpPr>
              <p:nvPr/>
            </p:nvSpPr>
            <p:spPr bwMode="auto">
              <a:xfrm>
                <a:off x="-1085501" y="4586289"/>
                <a:ext cx="47625" cy="33338"/>
              </a:xfrm>
              <a:custGeom>
                <a:avLst/>
                <a:gdLst>
                  <a:gd name="T0" fmla="*/ 0 w 24"/>
                  <a:gd name="T1" fmla="*/ 11 h 16"/>
                  <a:gd name="T2" fmla="*/ 24 w 24"/>
                  <a:gd name="T3" fmla="*/ 0 h 16"/>
                </a:gdLst>
                <a:ahLst/>
                <a:cxnLst>
                  <a:cxn ang="0">
                    <a:pos x="T0" y="T1"/>
                  </a:cxn>
                  <a:cxn ang="0">
                    <a:pos x="T2" y="T3"/>
                  </a:cxn>
                </a:cxnLst>
                <a:rect l="0" t="0" r="r" b="b"/>
                <a:pathLst>
                  <a:path w="24" h="16">
                    <a:moveTo>
                      <a:pt x="0" y="11"/>
                    </a:moveTo>
                    <a:cubicBezTo>
                      <a:pt x="9" y="16"/>
                      <a:pt x="22" y="9"/>
                      <a:pt x="24" y="0"/>
                    </a:cubicBezTo>
                  </a:path>
                </a:pathLst>
              </a:custGeom>
              <a:noFill/>
              <a:ln w="4763" cap="rnd">
                <a:solidFill>
                  <a:srgbClr val="CA9D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88" name="Freeform 478">
                <a:extLst>
                  <a:ext uri="{FF2B5EF4-FFF2-40B4-BE49-F238E27FC236}">
                    <a16:creationId xmlns:a16="http://schemas.microsoft.com/office/drawing/2014/main" id="{BE17C5D5-B575-7030-3A17-59F3A20A426F}"/>
                  </a:ext>
                </a:extLst>
              </p:cNvPr>
              <p:cNvSpPr>
                <a:spLocks/>
              </p:cNvSpPr>
              <p:nvPr/>
            </p:nvSpPr>
            <p:spPr bwMode="auto">
              <a:xfrm>
                <a:off x="-1047401" y="4576764"/>
                <a:ext cx="28575" cy="12700"/>
              </a:xfrm>
              <a:custGeom>
                <a:avLst/>
                <a:gdLst>
                  <a:gd name="T0" fmla="*/ 0 w 14"/>
                  <a:gd name="T1" fmla="*/ 0 h 6"/>
                  <a:gd name="T2" fmla="*/ 14 w 14"/>
                  <a:gd name="T3" fmla="*/ 5 h 6"/>
                </a:gdLst>
                <a:ahLst/>
                <a:cxnLst>
                  <a:cxn ang="0">
                    <a:pos x="T0" y="T1"/>
                  </a:cxn>
                  <a:cxn ang="0">
                    <a:pos x="T2" y="T3"/>
                  </a:cxn>
                </a:cxnLst>
                <a:rect l="0" t="0" r="r" b="b"/>
                <a:pathLst>
                  <a:path w="14" h="6">
                    <a:moveTo>
                      <a:pt x="0" y="0"/>
                    </a:moveTo>
                    <a:cubicBezTo>
                      <a:pt x="4" y="4"/>
                      <a:pt x="8" y="6"/>
                      <a:pt x="14" y="5"/>
                    </a:cubicBezTo>
                  </a:path>
                </a:pathLst>
              </a:custGeom>
              <a:noFill/>
              <a:ln w="4763" cap="rnd">
                <a:solidFill>
                  <a:srgbClr val="CA9D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89" name="Freeform 509">
                <a:extLst>
                  <a:ext uri="{FF2B5EF4-FFF2-40B4-BE49-F238E27FC236}">
                    <a16:creationId xmlns:a16="http://schemas.microsoft.com/office/drawing/2014/main" id="{77C1716D-1FAF-74E6-9DA3-0550089694E2}"/>
                  </a:ext>
                </a:extLst>
              </p:cNvPr>
              <p:cNvSpPr>
                <a:spLocks/>
              </p:cNvSpPr>
              <p:nvPr/>
            </p:nvSpPr>
            <p:spPr bwMode="auto">
              <a:xfrm>
                <a:off x="-1068038" y="4410076"/>
                <a:ext cx="41275" cy="14288"/>
              </a:xfrm>
              <a:custGeom>
                <a:avLst/>
                <a:gdLst>
                  <a:gd name="T0" fmla="*/ 0 w 20"/>
                  <a:gd name="T1" fmla="*/ 6 h 7"/>
                  <a:gd name="T2" fmla="*/ 20 w 20"/>
                  <a:gd name="T3" fmla="*/ 7 h 7"/>
                </a:gdLst>
                <a:ahLst/>
                <a:cxnLst>
                  <a:cxn ang="0">
                    <a:pos x="T0" y="T1"/>
                  </a:cxn>
                  <a:cxn ang="0">
                    <a:pos x="T2" y="T3"/>
                  </a:cxn>
                </a:cxnLst>
                <a:rect l="0" t="0" r="r" b="b"/>
                <a:pathLst>
                  <a:path w="20" h="7">
                    <a:moveTo>
                      <a:pt x="0" y="6"/>
                    </a:moveTo>
                    <a:cubicBezTo>
                      <a:pt x="4" y="0"/>
                      <a:pt x="17" y="0"/>
                      <a:pt x="20" y="7"/>
                    </a:cubicBezTo>
                  </a:path>
                </a:pathLst>
              </a:custGeom>
              <a:noFill/>
              <a:ln w="4763" cap="rnd">
                <a:solidFill>
                  <a:srgbClr val="CA9D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90" name="Freeform 510">
                <a:extLst>
                  <a:ext uri="{FF2B5EF4-FFF2-40B4-BE49-F238E27FC236}">
                    <a16:creationId xmlns:a16="http://schemas.microsoft.com/office/drawing/2014/main" id="{B34037F8-94E9-3754-C40B-B02C70E617C6}"/>
                  </a:ext>
                </a:extLst>
              </p:cNvPr>
              <p:cNvSpPr>
                <a:spLocks/>
              </p:cNvSpPr>
              <p:nvPr/>
            </p:nvSpPr>
            <p:spPr bwMode="auto">
              <a:xfrm>
                <a:off x="-1034701" y="4422776"/>
                <a:ext cx="19050" cy="9525"/>
              </a:xfrm>
              <a:custGeom>
                <a:avLst/>
                <a:gdLst>
                  <a:gd name="T0" fmla="*/ 0 w 10"/>
                  <a:gd name="T1" fmla="*/ 5 h 5"/>
                  <a:gd name="T2" fmla="*/ 10 w 10"/>
                  <a:gd name="T3" fmla="*/ 0 h 5"/>
                </a:gdLst>
                <a:ahLst/>
                <a:cxnLst>
                  <a:cxn ang="0">
                    <a:pos x="T0" y="T1"/>
                  </a:cxn>
                  <a:cxn ang="0">
                    <a:pos x="T2" y="T3"/>
                  </a:cxn>
                </a:cxnLst>
                <a:rect l="0" t="0" r="r" b="b"/>
                <a:pathLst>
                  <a:path w="10" h="5">
                    <a:moveTo>
                      <a:pt x="0" y="5"/>
                    </a:moveTo>
                    <a:cubicBezTo>
                      <a:pt x="2" y="2"/>
                      <a:pt x="6" y="0"/>
                      <a:pt x="10" y="0"/>
                    </a:cubicBezTo>
                  </a:path>
                </a:pathLst>
              </a:custGeom>
              <a:noFill/>
              <a:ln w="4763" cap="rnd">
                <a:solidFill>
                  <a:srgbClr val="CA9D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91" name="Freeform 557">
                <a:extLst>
                  <a:ext uri="{FF2B5EF4-FFF2-40B4-BE49-F238E27FC236}">
                    <a16:creationId xmlns:a16="http://schemas.microsoft.com/office/drawing/2014/main" id="{F120AA7C-F536-4D6D-054D-FE3586771921}"/>
                  </a:ext>
                </a:extLst>
              </p:cNvPr>
              <p:cNvSpPr>
                <a:spLocks/>
              </p:cNvSpPr>
              <p:nvPr/>
            </p:nvSpPr>
            <p:spPr bwMode="auto">
              <a:xfrm>
                <a:off x="-1020413" y="4419601"/>
                <a:ext cx="1588" cy="6350"/>
              </a:xfrm>
              <a:custGeom>
                <a:avLst/>
                <a:gdLst>
                  <a:gd name="T0" fmla="*/ 1 w 1"/>
                  <a:gd name="T1" fmla="*/ 0 h 3"/>
                  <a:gd name="T2" fmla="*/ 0 w 1"/>
                  <a:gd name="T3" fmla="*/ 3 h 3"/>
                </a:gdLst>
                <a:ahLst/>
                <a:cxnLst>
                  <a:cxn ang="0">
                    <a:pos x="T0" y="T1"/>
                  </a:cxn>
                  <a:cxn ang="0">
                    <a:pos x="T2" y="T3"/>
                  </a:cxn>
                </a:cxnLst>
                <a:rect l="0" t="0" r="r" b="b"/>
                <a:pathLst>
                  <a:path w="1" h="3">
                    <a:moveTo>
                      <a:pt x="1" y="0"/>
                    </a:moveTo>
                    <a:cubicBezTo>
                      <a:pt x="0" y="1"/>
                      <a:pt x="0" y="2"/>
                      <a:pt x="0" y="3"/>
                    </a:cubicBezTo>
                  </a:path>
                </a:pathLst>
              </a:custGeom>
              <a:noFill/>
              <a:ln w="6350" cap="rnd">
                <a:solidFill>
                  <a:srgbClr val="FFEAC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92" name="Freeform 558">
                <a:extLst>
                  <a:ext uri="{FF2B5EF4-FFF2-40B4-BE49-F238E27FC236}">
                    <a16:creationId xmlns:a16="http://schemas.microsoft.com/office/drawing/2014/main" id="{CB88B2D2-FE98-816E-9999-051BED243975}"/>
                  </a:ext>
                </a:extLst>
              </p:cNvPr>
              <p:cNvSpPr>
                <a:spLocks/>
              </p:cNvSpPr>
              <p:nvPr/>
            </p:nvSpPr>
            <p:spPr bwMode="auto">
              <a:xfrm>
                <a:off x="-987076" y="4521201"/>
                <a:ext cx="11113" cy="14288"/>
              </a:xfrm>
              <a:custGeom>
                <a:avLst/>
                <a:gdLst>
                  <a:gd name="T0" fmla="*/ 1 w 5"/>
                  <a:gd name="T1" fmla="*/ 7 h 7"/>
                  <a:gd name="T2" fmla="*/ 1 w 5"/>
                  <a:gd name="T3" fmla="*/ 0 h 7"/>
                  <a:gd name="T4" fmla="*/ 5 w 5"/>
                  <a:gd name="T5" fmla="*/ 5 h 7"/>
                </a:gdLst>
                <a:ahLst/>
                <a:cxnLst>
                  <a:cxn ang="0">
                    <a:pos x="T0" y="T1"/>
                  </a:cxn>
                  <a:cxn ang="0">
                    <a:pos x="T2" y="T3"/>
                  </a:cxn>
                  <a:cxn ang="0">
                    <a:pos x="T4" y="T5"/>
                  </a:cxn>
                </a:cxnLst>
                <a:rect l="0" t="0" r="r" b="b"/>
                <a:pathLst>
                  <a:path w="5" h="7">
                    <a:moveTo>
                      <a:pt x="1" y="7"/>
                    </a:moveTo>
                    <a:cubicBezTo>
                      <a:pt x="0" y="5"/>
                      <a:pt x="0" y="2"/>
                      <a:pt x="1" y="0"/>
                    </a:cubicBezTo>
                    <a:cubicBezTo>
                      <a:pt x="3" y="0"/>
                      <a:pt x="4" y="2"/>
                      <a:pt x="5" y="5"/>
                    </a:cubicBezTo>
                  </a:path>
                </a:pathLst>
              </a:custGeom>
              <a:noFill/>
              <a:ln w="6350" cap="rnd">
                <a:solidFill>
                  <a:srgbClr val="FFEAC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93" name="Freeform 565">
                <a:extLst>
                  <a:ext uri="{FF2B5EF4-FFF2-40B4-BE49-F238E27FC236}">
                    <a16:creationId xmlns:a16="http://schemas.microsoft.com/office/drawing/2014/main" id="{DE860156-2C69-D5A7-D35D-F9FC5983D851}"/>
                  </a:ext>
                </a:extLst>
              </p:cNvPr>
              <p:cNvSpPr>
                <a:spLocks/>
              </p:cNvSpPr>
              <p:nvPr/>
            </p:nvSpPr>
            <p:spPr bwMode="auto">
              <a:xfrm>
                <a:off x="-1034701" y="4425951"/>
                <a:ext cx="1588" cy="6350"/>
              </a:xfrm>
              <a:custGeom>
                <a:avLst/>
                <a:gdLst>
                  <a:gd name="T0" fmla="*/ 0 w 1"/>
                  <a:gd name="T1" fmla="*/ 0 h 3"/>
                  <a:gd name="T2" fmla="*/ 1 w 1"/>
                  <a:gd name="T3" fmla="*/ 3 h 3"/>
                </a:gdLst>
                <a:ahLst/>
                <a:cxnLst>
                  <a:cxn ang="0">
                    <a:pos x="T0" y="T1"/>
                  </a:cxn>
                  <a:cxn ang="0">
                    <a:pos x="T2" y="T3"/>
                  </a:cxn>
                </a:cxnLst>
                <a:rect l="0" t="0" r="r" b="b"/>
                <a:pathLst>
                  <a:path w="1" h="3">
                    <a:moveTo>
                      <a:pt x="0" y="0"/>
                    </a:moveTo>
                    <a:cubicBezTo>
                      <a:pt x="0" y="1"/>
                      <a:pt x="1" y="2"/>
                      <a:pt x="1" y="3"/>
                    </a:cubicBezTo>
                  </a:path>
                </a:pathLst>
              </a:custGeom>
              <a:noFill/>
              <a:ln w="6350" cap="rnd">
                <a:solidFill>
                  <a:srgbClr val="FFEAC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94" name="Freeform 568">
                <a:extLst>
                  <a:ext uri="{FF2B5EF4-FFF2-40B4-BE49-F238E27FC236}">
                    <a16:creationId xmlns:a16="http://schemas.microsoft.com/office/drawing/2014/main" id="{048416A9-B35C-4FE2-C510-23583F39FE33}"/>
                  </a:ext>
                </a:extLst>
              </p:cNvPr>
              <p:cNvSpPr>
                <a:spLocks/>
              </p:cNvSpPr>
              <p:nvPr/>
            </p:nvSpPr>
            <p:spPr bwMode="auto">
              <a:xfrm>
                <a:off x="-907701" y="4446589"/>
                <a:ext cx="6350" cy="14288"/>
              </a:xfrm>
              <a:custGeom>
                <a:avLst/>
                <a:gdLst>
                  <a:gd name="T0" fmla="*/ 0 w 3"/>
                  <a:gd name="T1" fmla="*/ 6 h 7"/>
                  <a:gd name="T2" fmla="*/ 2 w 3"/>
                  <a:gd name="T3" fmla="*/ 0 h 7"/>
                  <a:gd name="T4" fmla="*/ 2 w 3"/>
                  <a:gd name="T5" fmla="*/ 7 h 7"/>
                </a:gdLst>
                <a:ahLst/>
                <a:cxnLst>
                  <a:cxn ang="0">
                    <a:pos x="T0" y="T1"/>
                  </a:cxn>
                  <a:cxn ang="0">
                    <a:pos x="T2" y="T3"/>
                  </a:cxn>
                  <a:cxn ang="0">
                    <a:pos x="T4" y="T5"/>
                  </a:cxn>
                </a:cxnLst>
                <a:rect l="0" t="0" r="r" b="b"/>
                <a:pathLst>
                  <a:path w="3" h="7">
                    <a:moveTo>
                      <a:pt x="0" y="6"/>
                    </a:moveTo>
                    <a:cubicBezTo>
                      <a:pt x="0" y="3"/>
                      <a:pt x="0" y="1"/>
                      <a:pt x="2" y="0"/>
                    </a:cubicBezTo>
                    <a:cubicBezTo>
                      <a:pt x="3" y="2"/>
                      <a:pt x="2" y="5"/>
                      <a:pt x="2" y="7"/>
                    </a:cubicBezTo>
                  </a:path>
                </a:pathLst>
              </a:custGeom>
              <a:noFill/>
              <a:ln w="6350" cap="rnd">
                <a:solidFill>
                  <a:srgbClr val="FFEAC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95" name="Freeform 569">
                <a:extLst>
                  <a:ext uri="{FF2B5EF4-FFF2-40B4-BE49-F238E27FC236}">
                    <a16:creationId xmlns:a16="http://schemas.microsoft.com/office/drawing/2014/main" id="{B254533E-8E41-279D-0B1D-2DC3CF6439D8}"/>
                  </a:ext>
                </a:extLst>
              </p:cNvPr>
              <p:cNvSpPr>
                <a:spLocks/>
              </p:cNvSpPr>
              <p:nvPr/>
            </p:nvSpPr>
            <p:spPr bwMode="auto">
              <a:xfrm>
                <a:off x="-874363" y="4430714"/>
                <a:ext cx="7938" cy="1588"/>
              </a:xfrm>
              <a:custGeom>
                <a:avLst/>
                <a:gdLst>
                  <a:gd name="T0" fmla="*/ 0 w 4"/>
                  <a:gd name="T1" fmla="*/ 0 h 1"/>
                  <a:gd name="T2" fmla="*/ 4 w 4"/>
                  <a:gd name="T3" fmla="*/ 1 h 1"/>
                </a:gdLst>
                <a:ahLst/>
                <a:cxnLst>
                  <a:cxn ang="0">
                    <a:pos x="T0" y="T1"/>
                  </a:cxn>
                  <a:cxn ang="0">
                    <a:pos x="T2" y="T3"/>
                  </a:cxn>
                </a:cxnLst>
                <a:rect l="0" t="0" r="r" b="b"/>
                <a:pathLst>
                  <a:path w="4" h="1">
                    <a:moveTo>
                      <a:pt x="0" y="0"/>
                    </a:moveTo>
                    <a:cubicBezTo>
                      <a:pt x="1" y="1"/>
                      <a:pt x="2" y="1"/>
                      <a:pt x="4" y="1"/>
                    </a:cubicBezTo>
                  </a:path>
                </a:pathLst>
              </a:custGeom>
              <a:noFill/>
              <a:ln w="6350" cap="rnd">
                <a:solidFill>
                  <a:srgbClr val="FFEAC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96" name="Freeform 570">
                <a:extLst>
                  <a:ext uri="{FF2B5EF4-FFF2-40B4-BE49-F238E27FC236}">
                    <a16:creationId xmlns:a16="http://schemas.microsoft.com/office/drawing/2014/main" id="{9D4D7886-F515-3E86-15A6-D32ACE5BCEAC}"/>
                  </a:ext>
                </a:extLst>
              </p:cNvPr>
              <p:cNvSpPr>
                <a:spLocks/>
              </p:cNvSpPr>
              <p:nvPr/>
            </p:nvSpPr>
            <p:spPr bwMode="auto">
              <a:xfrm>
                <a:off x="-807688" y="4411664"/>
                <a:ext cx="7938" cy="1588"/>
              </a:xfrm>
              <a:custGeom>
                <a:avLst/>
                <a:gdLst>
                  <a:gd name="T0" fmla="*/ 0 w 4"/>
                  <a:gd name="T1" fmla="*/ 4 w 4"/>
                </a:gdLst>
                <a:ahLst/>
                <a:cxnLst>
                  <a:cxn ang="0">
                    <a:pos x="T0" y="0"/>
                  </a:cxn>
                  <a:cxn ang="0">
                    <a:pos x="T1" y="0"/>
                  </a:cxn>
                </a:cxnLst>
                <a:rect l="0" t="0" r="r" b="b"/>
                <a:pathLst>
                  <a:path w="4">
                    <a:moveTo>
                      <a:pt x="0" y="0"/>
                    </a:moveTo>
                    <a:cubicBezTo>
                      <a:pt x="1" y="0"/>
                      <a:pt x="3" y="0"/>
                      <a:pt x="4" y="0"/>
                    </a:cubicBezTo>
                  </a:path>
                </a:pathLst>
              </a:custGeom>
              <a:noFill/>
              <a:ln w="6350" cap="rnd">
                <a:solidFill>
                  <a:srgbClr val="FFEAC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97" name="Freeform 571">
                <a:extLst>
                  <a:ext uri="{FF2B5EF4-FFF2-40B4-BE49-F238E27FC236}">
                    <a16:creationId xmlns:a16="http://schemas.microsoft.com/office/drawing/2014/main" id="{D09C49F1-56E4-9472-BDE2-9DE4CD4330DD}"/>
                  </a:ext>
                </a:extLst>
              </p:cNvPr>
              <p:cNvSpPr>
                <a:spLocks/>
              </p:cNvSpPr>
              <p:nvPr/>
            </p:nvSpPr>
            <p:spPr bwMode="auto">
              <a:xfrm>
                <a:off x="-768001" y="4408489"/>
                <a:ext cx="4763" cy="7938"/>
              </a:xfrm>
              <a:custGeom>
                <a:avLst/>
                <a:gdLst>
                  <a:gd name="T0" fmla="*/ 2 w 2"/>
                  <a:gd name="T1" fmla="*/ 0 h 4"/>
                  <a:gd name="T2" fmla="*/ 0 w 2"/>
                  <a:gd name="T3" fmla="*/ 4 h 4"/>
                </a:gdLst>
                <a:ahLst/>
                <a:cxnLst>
                  <a:cxn ang="0">
                    <a:pos x="T0" y="T1"/>
                  </a:cxn>
                  <a:cxn ang="0">
                    <a:pos x="T2" y="T3"/>
                  </a:cxn>
                </a:cxnLst>
                <a:rect l="0" t="0" r="r" b="b"/>
                <a:pathLst>
                  <a:path w="2" h="4">
                    <a:moveTo>
                      <a:pt x="2" y="0"/>
                    </a:moveTo>
                    <a:cubicBezTo>
                      <a:pt x="1" y="1"/>
                      <a:pt x="0" y="2"/>
                      <a:pt x="0" y="4"/>
                    </a:cubicBezTo>
                  </a:path>
                </a:pathLst>
              </a:custGeom>
              <a:noFill/>
              <a:ln w="6350" cap="rnd">
                <a:solidFill>
                  <a:srgbClr val="FFEAC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98" name="Freeform 572">
                <a:extLst>
                  <a:ext uri="{FF2B5EF4-FFF2-40B4-BE49-F238E27FC236}">
                    <a16:creationId xmlns:a16="http://schemas.microsoft.com/office/drawing/2014/main" id="{8CE2A599-5959-F744-04F6-DF320212F931}"/>
                  </a:ext>
                </a:extLst>
              </p:cNvPr>
              <p:cNvSpPr>
                <a:spLocks/>
              </p:cNvSpPr>
              <p:nvPr/>
            </p:nvSpPr>
            <p:spPr bwMode="auto">
              <a:xfrm>
                <a:off x="-964851" y="4414839"/>
                <a:ext cx="4763" cy="4763"/>
              </a:xfrm>
              <a:custGeom>
                <a:avLst/>
                <a:gdLst>
                  <a:gd name="T0" fmla="*/ 0 w 2"/>
                  <a:gd name="T1" fmla="*/ 0 h 3"/>
                  <a:gd name="T2" fmla="*/ 2 w 2"/>
                  <a:gd name="T3" fmla="*/ 3 h 3"/>
                </a:gdLst>
                <a:ahLst/>
                <a:cxnLst>
                  <a:cxn ang="0">
                    <a:pos x="T0" y="T1"/>
                  </a:cxn>
                  <a:cxn ang="0">
                    <a:pos x="T2" y="T3"/>
                  </a:cxn>
                </a:cxnLst>
                <a:rect l="0" t="0" r="r" b="b"/>
                <a:pathLst>
                  <a:path w="2" h="3">
                    <a:moveTo>
                      <a:pt x="0" y="0"/>
                    </a:moveTo>
                    <a:cubicBezTo>
                      <a:pt x="0" y="2"/>
                      <a:pt x="1" y="3"/>
                      <a:pt x="2" y="3"/>
                    </a:cubicBezTo>
                  </a:path>
                </a:pathLst>
              </a:custGeom>
              <a:noFill/>
              <a:ln w="6350" cap="rnd">
                <a:solidFill>
                  <a:srgbClr val="FFEAC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99" name="Freeform 573">
                <a:extLst>
                  <a:ext uri="{FF2B5EF4-FFF2-40B4-BE49-F238E27FC236}">
                    <a16:creationId xmlns:a16="http://schemas.microsoft.com/office/drawing/2014/main" id="{D3ACDD5B-F4F2-BFE3-628A-954E6B6CBEDD}"/>
                  </a:ext>
                </a:extLst>
              </p:cNvPr>
              <p:cNvSpPr>
                <a:spLocks/>
              </p:cNvSpPr>
              <p:nvPr/>
            </p:nvSpPr>
            <p:spPr bwMode="auto">
              <a:xfrm>
                <a:off x="-928338" y="4414839"/>
                <a:ext cx="4763" cy="1588"/>
              </a:xfrm>
              <a:custGeom>
                <a:avLst/>
                <a:gdLst>
                  <a:gd name="T0" fmla="*/ 0 w 2"/>
                  <a:gd name="T1" fmla="*/ 1 h 1"/>
                  <a:gd name="T2" fmla="*/ 2 w 2"/>
                  <a:gd name="T3" fmla="*/ 0 h 1"/>
                </a:gdLst>
                <a:ahLst/>
                <a:cxnLst>
                  <a:cxn ang="0">
                    <a:pos x="T0" y="T1"/>
                  </a:cxn>
                  <a:cxn ang="0">
                    <a:pos x="T2" y="T3"/>
                  </a:cxn>
                </a:cxnLst>
                <a:rect l="0" t="0" r="r" b="b"/>
                <a:pathLst>
                  <a:path w="2" h="1">
                    <a:moveTo>
                      <a:pt x="0" y="1"/>
                    </a:moveTo>
                    <a:cubicBezTo>
                      <a:pt x="1" y="1"/>
                      <a:pt x="1" y="0"/>
                      <a:pt x="2" y="0"/>
                    </a:cubicBezTo>
                  </a:path>
                </a:pathLst>
              </a:custGeom>
              <a:noFill/>
              <a:ln w="6350" cap="rnd">
                <a:solidFill>
                  <a:srgbClr val="FFEAC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00" name="Freeform 574">
                <a:extLst>
                  <a:ext uri="{FF2B5EF4-FFF2-40B4-BE49-F238E27FC236}">
                    <a16:creationId xmlns:a16="http://schemas.microsoft.com/office/drawing/2014/main" id="{FC3BF95F-4EEF-6EBB-B92F-89378EEAB183}"/>
                  </a:ext>
                </a:extLst>
              </p:cNvPr>
              <p:cNvSpPr>
                <a:spLocks/>
              </p:cNvSpPr>
              <p:nvPr/>
            </p:nvSpPr>
            <p:spPr bwMode="auto">
              <a:xfrm>
                <a:off x="-923576" y="4397376"/>
                <a:ext cx="1588" cy="7938"/>
              </a:xfrm>
              <a:custGeom>
                <a:avLst/>
                <a:gdLst>
                  <a:gd name="T0" fmla="*/ 0 w 1"/>
                  <a:gd name="T1" fmla="*/ 0 h 4"/>
                  <a:gd name="T2" fmla="*/ 1 w 1"/>
                  <a:gd name="T3" fmla="*/ 4 h 4"/>
                </a:gdLst>
                <a:ahLst/>
                <a:cxnLst>
                  <a:cxn ang="0">
                    <a:pos x="T0" y="T1"/>
                  </a:cxn>
                  <a:cxn ang="0">
                    <a:pos x="T2" y="T3"/>
                  </a:cxn>
                </a:cxnLst>
                <a:rect l="0" t="0" r="r" b="b"/>
                <a:pathLst>
                  <a:path w="1" h="4">
                    <a:moveTo>
                      <a:pt x="0" y="0"/>
                    </a:moveTo>
                    <a:cubicBezTo>
                      <a:pt x="0" y="2"/>
                      <a:pt x="0" y="3"/>
                      <a:pt x="1" y="4"/>
                    </a:cubicBezTo>
                  </a:path>
                </a:pathLst>
              </a:custGeom>
              <a:noFill/>
              <a:ln w="6350" cap="rnd">
                <a:solidFill>
                  <a:srgbClr val="FFEAC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01" name="Freeform 575">
                <a:extLst>
                  <a:ext uri="{FF2B5EF4-FFF2-40B4-BE49-F238E27FC236}">
                    <a16:creationId xmlns:a16="http://schemas.microsoft.com/office/drawing/2014/main" id="{9C710B84-360E-9333-85FF-A207E5BA0477}"/>
                  </a:ext>
                </a:extLst>
              </p:cNvPr>
              <p:cNvSpPr>
                <a:spLocks/>
              </p:cNvSpPr>
              <p:nvPr/>
            </p:nvSpPr>
            <p:spPr bwMode="auto">
              <a:xfrm>
                <a:off x="-953738" y="4497389"/>
                <a:ext cx="7938" cy="6350"/>
              </a:xfrm>
              <a:custGeom>
                <a:avLst/>
                <a:gdLst>
                  <a:gd name="T0" fmla="*/ 0 w 4"/>
                  <a:gd name="T1" fmla="*/ 0 h 3"/>
                  <a:gd name="T2" fmla="*/ 4 w 4"/>
                  <a:gd name="T3" fmla="*/ 2 h 3"/>
                </a:gdLst>
                <a:ahLst/>
                <a:cxnLst>
                  <a:cxn ang="0">
                    <a:pos x="T0" y="T1"/>
                  </a:cxn>
                  <a:cxn ang="0">
                    <a:pos x="T2" y="T3"/>
                  </a:cxn>
                </a:cxnLst>
                <a:rect l="0" t="0" r="r" b="b"/>
                <a:pathLst>
                  <a:path w="4" h="3">
                    <a:moveTo>
                      <a:pt x="0" y="0"/>
                    </a:moveTo>
                    <a:cubicBezTo>
                      <a:pt x="1" y="2"/>
                      <a:pt x="2" y="3"/>
                      <a:pt x="4" y="2"/>
                    </a:cubicBezTo>
                  </a:path>
                </a:pathLst>
              </a:custGeom>
              <a:noFill/>
              <a:ln w="6350" cap="rnd">
                <a:solidFill>
                  <a:srgbClr val="FFEAC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02" name="Freeform 576">
                <a:extLst>
                  <a:ext uri="{FF2B5EF4-FFF2-40B4-BE49-F238E27FC236}">
                    <a16:creationId xmlns:a16="http://schemas.microsoft.com/office/drawing/2014/main" id="{1CE5D8B4-0275-57CE-5E5E-1B8C19DC310D}"/>
                  </a:ext>
                </a:extLst>
              </p:cNvPr>
              <p:cNvSpPr>
                <a:spLocks/>
              </p:cNvSpPr>
              <p:nvPr/>
            </p:nvSpPr>
            <p:spPr bwMode="auto">
              <a:xfrm>
                <a:off x="-872776" y="4462464"/>
                <a:ext cx="7938" cy="4763"/>
              </a:xfrm>
              <a:custGeom>
                <a:avLst/>
                <a:gdLst>
                  <a:gd name="T0" fmla="*/ 0 w 4"/>
                  <a:gd name="T1" fmla="*/ 2 h 2"/>
                  <a:gd name="T2" fmla="*/ 4 w 4"/>
                  <a:gd name="T3" fmla="*/ 0 h 2"/>
                </a:gdLst>
                <a:ahLst/>
                <a:cxnLst>
                  <a:cxn ang="0">
                    <a:pos x="T0" y="T1"/>
                  </a:cxn>
                  <a:cxn ang="0">
                    <a:pos x="T2" y="T3"/>
                  </a:cxn>
                </a:cxnLst>
                <a:rect l="0" t="0" r="r" b="b"/>
                <a:pathLst>
                  <a:path w="4" h="2">
                    <a:moveTo>
                      <a:pt x="0" y="2"/>
                    </a:moveTo>
                    <a:cubicBezTo>
                      <a:pt x="2" y="1"/>
                      <a:pt x="3" y="1"/>
                      <a:pt x="4" y="0"/>
                    </a:cubicBezTo>
                  </a:path>
                </a:pathLst>
              </a:custGeom>
              <a:noFill/>
              <a:ln w="6350" cap="rnd">
                <a:solidFill>
                  <a:srgbClr val="FFEAC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03" name="Freeform 577">
                <a:extLst>
                  <a:ext uri="{FF2B5EF4-FFF2-40B4-BE49-F238E27FC236}">
                    <a16:creationId xmlns:a16="http://schemas.microsoft.com/office/drawing/2014/main" id="{1356BECE-945E-A087-4853-A6CF3B141029}"/>
                  </a:ext>
                </a:extLst>
              </p:cNvPr>
              <p:cNvSpPr>
                <a:spLocks/>
              </p:cNvSpPr>
              <p:nvPr/>
            </p:nvSpPr>
            <p:spPr bwMode="auto">
              <a:xfrm>
                <a:off x="-780701" y="4438651"/>
                <a:ext cx="1588" cy="6350"/>
              </a:xfrm>
              <a:custGeom>
                <a:avLst/>
                <a:gdLst>
                  <a:gd name="T0" fmla="*/ 3 h 3"/>
                  <a:gd name="T1" fmla="*/ 0 h 3"/>
                </a:gdLst>
                <a:ahLst/>
                <a:cxnLst>
                  <a:cxn ang="0">
                    <a:pos x="0" y="T0"/>
                  </a:cxn>
                  <a:cxn ang="0">
                    <a:pos x="0" y="T1"/>
                  </a:cxn>
                </a:cxnLst>
                <a:rect l="0" t="0" r="r" b="b"/>
                <a:pathLst>
                  <a:path h="3">
                    <a:moveTo>
                      <a:pt x="0" y="3"/>
                    </a:moveTo>
                    <a:cubicBezTo>
                      <a:pt x="0" y="2"/>
                      <a:pt x="0" y="1"/>
                      <a:pt x="0" y="0"/>
                    </a:cubicBezTo>
                  </a:path>
                </a:pathLst>
              </a:custGeom>
              <a:noFill/>
              <a:ln w="6350" cap="rnd">
                <a:solidFill>
                  <a:srgbClr val="FFEAC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04" name="Freeform 580">
                <a:extLst>
                  <a:ext uri="{FF2B5EF4-FFF2-40B4-BE49-F238E27FC236}">
                    <a16:creationId xmlns:a16="http://schemas.microsoft.com/office/drawing/2014/main" id="{1C713E75-E0D4-DB73-E083-9C34738C8327}"/>
                  </a:ext>
                </a:extLst>
              </p:cNvPr>
              <p:cNvSpPr>
                <a:spLocks/>
              </p:cNvSpPr>
              <p:nvPr/>
            </p:nvSpPr>
            <p:spPr bwMode="auto">
              <a:xfrm>
                <a:off x="-1045813" y="4576764"/>
                <a:ext cx="1588" cy="3175"/>
              </a:xfrm>
              <a:custGeom>
                <a:avLst/>
                <a:gdLst>
                  <a:gd name="T0" fmla="*/ 0 w 1"/>
                  <a:gd name="T1" fmla="*/ 2 h 2"/>
                  <a:gd name="T2" fmla="*/ 1 w 1"/>
                  <a:gd name="T3" fmla="*/ 0 h 2"/>
                </a:gdLst>
                <a:ahLst/>
                <a:cxnLst>
                  <a:cxn ang="0">
                    <a:pos x="T0" y="T1"/>
                  </a:cxn>
                  <a:cxn ang="0">
                    <a:pos x="T2" y="T3"/>
                  </a:cxn>
                </a:cxnLst>
                <a:rect l="0" t="0" r="r" b="b"/>
                <a:pathLst>
                  <a:path w="1" h="2">
                    <a:moveTo>
                      <a:pt x="0" y="2"/>
                    </a:moveTo>
                    <a:cubicBezTo>
                      <a:pt x="0" y="2"/>
                      <a:pt x="1" y="1"/>
                      <a:pt x="1" y="0"/>
                    </a:cubicBezTo>
                  </a:path>
                </a:pathLst>
              </a:custGeom>
              <a:noFill/>
              <a:ln w="6350" cap="rnd">
                <a:solidFill>
                  <a:srgbClr val="FFEAC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05" name="Freeform 581">
                <a:extLst>
                  <a:ext uri="{FF2B5EF4-FFF2-40B4-BE49-F238E27FC236}">
                    <a16:creationId xmlns:a16="http://schemas.microsoft.com/office/drawing/2014/main" id="{F61C2E5C-9684-C8E9-C0D3-E95E0184AA44}"/>
                  </a:ext>
                </a:extLst>
              </p:cNvPr>
              <p:cNvSpPr>
                <a:spLocks/>
              </p:cNvSpPr>
              <p:nvPr/>
            </p:nvSpPr>
            <p:spPr bwMode="auto">
              <a:xfrm>
                <a:off x="-1023588" y="4586289"/>
                <a:ext cx="1588" cy="3175"/>
              </a:xfrm>
              <a:custGeom>
                <a:avLst/>
                <a:gdLst>
                  <a:gd name="T0" fmla="*/ 1 h 1"/>
                  <a:gd name="T1" fmla="*/ 0 h 1"/>
                </a:gdLst>
                <a:ahLst/>
                <a:cxnLst>
                  <a:cxn ang="0">
                    <a:pos x="0" y="T0"/>
                  </a:cxn>
                  <a:cxn ang="0">
                    <a:pos x="0" y="T1"/>
                  </a:cxn>
                </a:cxnLst>
                <a:rect l="0" t="0" r="r" b="b"/>
                <a:pathLst>
                  <a:path h="1">
                    <a:moveTo>
                      <a:pt x="0" y="1"/>
                    </a:moveTo>
                    <a:cubicBezTo>
                      <a:pt x="0" y="0"/>
                      <a:pt x="0" y="0"/>
                      <a:pt x="0" y="0"/>
                    </a:cubicBezTo>
                  </a:path>
                </a:pathLst>
              </a:custGeom>
              <a:noFill/>
              <a:ln w="6350" cap="rnd">
                <a:solidFill>
                  <a:srgbClr val="FFEAC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06" name="Freeform 595">
                <a:extLst>
                  <a:ext uri="{FF2B5EF4-FFF2-40B4-BE49-F238E27FC236}">
                    <a16:creationId xmlns:a16="http://schemas.microsoft.com/office/drawing/2014/main" id="{EED0FC6E-8277-0D0E-A1AA-0552A8666875}"/>
                  </a:ext>
                </a:extLst>
              </p:cNvPr>
              <p:cNvSpPr>
                <a:spLocks/>
              </p:cNvSpPr>
              <p:nvPr/>
            </p:nvSpPr>
            <p:spPr bwMode="auto">
              <a:xfrm>
                <a:off x="-1804638" y="4895851"/>
                <a:ext cx="1104900" cy="1063625"/>
              </a:xfrm>
              <a:custGeom>
                <a:avLst/>
                <a:gdLst>
                  <a:gd name="T0" fmla="*/ 139 w 544"/>
                  <a:gd name="T1" fmla="*/ 401 h 524"/>
                  <a:gd name="T2" fmla="*/ 224 w 544"/>
                  <a:gd name="T3" fmla="*/ 465 h 524"/>
                  <a:gd name="T4" fmla="*/ 303 w 544"/>
                  <a:gd name="T5" fmla="*/ 431 h 524"/>
                  <a:gd name="T6" fmla="*/ 455 w 544"/>
                  <a:gd name="T7" fmla="*/ 452 h 524"/>
                  <a:gd name="T8" fmla="*/ 521 w 544"/>
                  <a:gd name="T9" fmla="*/ 372 h 524"/>
                  <a:gd name="T10" fmla="*/ 480 w 544"/>
                  <a:gd name="T11" fmla="*/ 174 h 524"/>
                  <a:gd name="T12" fmla="*/ 480 w 544"/>
                  <a:gd name="T13" fmla="*/ 174 h 524"/>
                  <a:gd name="T14" fmla="*/ 455 w 544"/>
                  <a:gd name="T15" fmla="*/ 17 h 524"/>
                  <a:gd name="T16" fmla="*/ 331 w 544"/>
                  <a:gd name="T17" fmla="*/ 67 h 524"/>
                  <a:gd name="T18" fmla="*/ 163 w 544"/>
                  <a:gd name="T19" fmla="*/ 82 h 524"/>
                  <a:gd name="T20" fmla="*/ 150 w 544"/>
                  <a:gd name="T21" fmla="*/ 67 h 524"/>
                  <a:gd name="T22" fmla="*/ 57 w 544"/>
                  <a:gd name="T23" fmla="*/ 28 h 524"/>
                  <a:gd name="T24" fmla="*/ 37 w 544"/>
                  <a:gd name="T25" fmla="*/ 151 h 524"/>
                  <a:gd name="T26" fmla="*/ 51 w 544"/>
                  <a:gd name="T27" fmla="*/ 356 h 524"/>
                  <a:gd name="T28" fmla="*/ 139 w 544"/>
                  <a:gd name="T29" fmla="*/ 401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4" h="524">
                    <a:moveTo>
                      <a:pt x="139" y="401"/>
                    </a:moveTo>
                    <a:cubicBezTo>
                      <a:pt x="137" y="426"/>
                      <a:pt x="164" y="471"/>
                      <a:pt x="224" y="465"/>
                    </a:cubicBezTo>
                    <a:cubicBezTo>
                      <a:pt x="284" y="459"/>
                      <a:pt x="303" y="431"/>
                      <a:pt x="303" y="431"/>
                    </a:cubicBezTo>
                    <a:cubicBezTo>
                      <a:pt x="307" y="455"/>
                      <a:pt x="411" y="524"/>
                      <a:pt x="455" y="452"/>
                    </a:cubicBezTo>
                    <a:cubicBezTo>
                      <a:pt x="474" y="454"/>
                      <a:pt x="504" y="437"/>
                      <a:pt x="521" y="372"/>
                    </a:cubicBezTo>
                    <a:cubicBezTo>
                      <a:pt x="544" y="285"/>
                      <a:pt x="492" y="195"/>
                      <a:pt x="480" y="174"/>
                    </a:cubicBezTo>
                    <a:cubicBezTo>
                      <a:pt x="480" y="174"/>
                      <a:pt x="480" y="174"/>
                      <a:pt x="480" y="174"/>
                    </a:cubicBezTo>
                    <a:cubicBezTo>
                      <a:pt x="506" y="123"/>
                      <a:pt x="487" y="33"/>
                      <a:pt x="455" y="17"/>
                    </a:cubicBezTo>
                    <a:cubicBezTo>
                      <a:pt x="421" y="0"/>
                      <a:pt x="392" y="26"/>
                      <a:pt x="331" y="67"/>
                    </a:cubicBezTo>
                    <a:cubicBezTo>
                      <a:pt x="270" y="108"/>
                      <a:pt x="187" y="106"/>
                      <a:pt x="163" y="82"/>
                    </a:cubicBezTo>
                    <a:cubicBezTo>
                      <a:pt x="159" y="77"/>
                      <a:pt x="153" y="72"/>
                      <a:pt x="150" y="67"/>
                    </a:cubicBezTo>
                    <a:cubicBezTo>
                      <a:pt x="130" y="41"/>
                      <a:pt x="97" y="3"/>
                      <a:pt x="57" y="28"/>
                    </a:cubicBezTo>
                    <a:cubicBezTo>
                      <a:pt x="28" y="46"/>
                      <a:pt x="30" y="111"/>
                      <a:pt x="37" y="151"/>
                    </a:cubicBezTo>
                    <a:cubicBezTo>
                      <a:pt x="0" y="183"/>
                      <a:pt x="18" y="306"/>
                      <a:pt x="51" y="356"/>
                    </a:cubicBezTo>
                    <a:cubicBezTo>
                      <a:pt x="71" y="386"/>
                      <a:pt x="96" y="413"/>
                      <a:pt x="139" y="401"/>
                    </a:cubicBezTo>
                    <a:close/>
                  </a:path>
                </a:pathLst>
              </a:custGeom>
              <a:solidFill>
                <a:srgbClr val="E6C1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7" name="Freeform 596">
                <a:extLst>
                  <a:ext uri="{FF2B5EF4-FFF2-40B4-BE49-F238E27FC236}">
                    <a16:creationId xmlns:a16="http://schemas.microsoft.com/office/drawing/2014/main" id="{2BB1350C-0EA8-0C9A-449B-244886386155}"/>
                  </a:ext>
                </a:extLst>
              </p:cNvPr>
              <p:cNvSpPr>
                <a:spLocks/>
              </p:cNvSpPr>
              <p:nvPr/>
            </p:nvSpPr>
            <p:spPr bwMode="auto">
              <a:xfrm>
                <a:off x="-1804638" y="4895851"/>
                <a:ext cx="1104900" cy="1063625"/>
              </a:xfrm>
              <a:custGeom>
                <a:avLst/>
                <a:gdLst>
                  <a:gd name="T0" fmla="*/ 139 w 544"/>
                  <a:gd name="T1" fmla="*/ 401 h 524"/>
                  <a:gd name="T2" fmla="*/ 224 w 544"/>
                  <a:gd name="T3" fmla="*/ 465 h 524"/>
                  <a:gd name="T4" fmla="*/ 303 w 544"/>
                  <a:gd name="T5" fmla="*/ 431 h 524"/>
                  <a:gd name="T6" fmla="*/ 455 w 544"/>
                  <a:gd name="T7" fmla="*/ 452 h 524"/>
                  <a:gd name="T8" fmla="*/ 521 w 544"/>
                  <a:gd name="T9" fmla="*/ 372 h 524"/>
                  <a:gd name="T10" fmla="*/ 480 w 544"/>
                  <a:gd name="T11" fmla="*/ 174 h 524"/>
                  <a:gd name="T12" fmla="*/ 480 w 544"/>
                  <a:gd name="T13" fmla="*/ 174 h 524"/>
                  <a:gd name="T14" fmla="*/ 455 w 544"/>
                  <a:gd name="T15" fmla="*/ 17 h 524"/>
                  <a:gd name="T16" fmla="*/ 331 w 544"/>
                  <a:gd name="T17" fmla="*/ 67 h 524"/>
                  <a:gd name="T18" fmla="*/ 163 w 544"/>
                  <a:gd name="T19" fmla="*/ 82 h 524"/>
                  <a:gd name="T20" fmla="*/ 150 w 544"/>
                  <a:gd name="T21" fmla="*/ 67 h 524"/>
                  <a:gd name="T22" fmla="*/ 57 w 544"/>
                  <a:gd name="T23" fmla="*/ 28 h 524"/>
                  <a:gd name="T24" fmla="*/ 37 w 544"/>
                  <a:gd name="T25" fmla="*/ 151 h 524"/>
                  <a:gd name="T26" fmla="*/ 51 w 544"/>
                  <a:gd name="T27" fmla="*/ 356 h 524"/>
                  <a:gd name="T28" fmla="*/ 139 w 544"/>
                  <a:gd name="T29" fmla="*/ 401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4" h="524">
                    <a:moveTo>
                      <a:pt x="139" y="401"/>
                    </a:moveTo>
                    <a:cubicBezTo>
                      <a:pt x="137" y="426"/>
                      <a:pt x="164" y="471"/>
                      <a:pt x="224" y="465"/>
                    </a:cubicBezTo>
                    <a:cubicBezTo>
                      <a:pt x="284" y="459"/>
                      <a:pt x="303" y="431"/>
                      <a:pt x="303" y="431"/>
                    </a:cubicBezTo>
                    <a:cubicBezTo>
                      <a:pt x="307" y="455"/>
                      <a:pt x="411" y="524"/>
                      <a:pt x="455" y="452"/>
                    </a:cubicBezTo>
                    <a:cubicBezTo>
                      <a:pt x="474" y="454"/>
                      <a:pt x="504" y="437"/>
                      <a:pt x="521" y="372"/>
                    </a:cubicBezTo>
                    <a:cubicBezTo>
                      <a:pt x="544" y="285"/>
                      <a:pt x="492" y="195"/>
                      <a:pt x="480" y="174"/>
                    </a:cubicBezTo>
                    <a:cubicBezTo>
                      <a:pt x="480" y="174"/>
                      <a:pt x="480" y="174"/>
                      <a:pt x="480" y="174"/>
                    </a:cubicBezTo>
                    <a:cubicBezTo>
                      <a:pt x="506" y="123"/>
                      <a:pt x="487" y="33"/>
                      <a:pt x="455" y="17"/>
                    </a:cubicBezTo>
                    <a:cubicBezTo>
                      <a:pt x="421" y="0"/>
                      <a:pt x="392" y="26"/>
                      <a:pt x="331" y="67"/>
                    </a:cubicBezTo>
                    <a:cubicBezTo>
                      <a:pt x="270" y="108"/>
                      <a:pt x="187" y="106"/>
                      <a:pt x="163" y="82"/>
                    </a:cubicBezTo>
                    <a:cubicBezTo>
                      <a:pt x="159" y="77"/>
                      <a:pt x="153" y="72"/>
                      <a:pt x="150" y="67"/>
                    </a:cubicBezTo>
                    <a:cubicBezTo>
                      <a:pt x="130" y="41"/>
                      <a:pt x="97" y="3"/>
                      <a:pt x="57" y="28"/>
                    </a:cubicBezTo>
                    <a:cubicBezTo>
                      <a:pt x="28" y="46"/>
                      <a:pt x="30" y="111"/>
                      <a:pt x="37" y="151"/>
                    </a:cubicBezTo>
                    <a:cubicBezTo>
                      <a:pt x="0" y="183"/>
                      <a:pt x="18" y="306"/>
                      <a:pt x="51" y="356"/>
                    </a:cubicBezTo>
                    <a:cubicBezTo>
                      <a:pt x="71" y="386"/>
                      <a:pt x="96" y="413"/>
                      <a:pt x="139" y="401"/>
                    </a:cubicBezTo>
                    <a:close/>
                  </a:path>
                </a:pathLst>
              </a:custGeom>
              <a:noFill/>
              <a:ln w="6350"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08" name="Freeform 597">
                <a:extLst>
                  <a:ext uri="{FF2B5EF4-FFF2-40B4-BE49-F238E27FC236}">
                    <a16:creationId xmlns:a16="http://schemas.microsoft.com/office/drawing/2014/main" id="{D6091D40-94D4-18C8-4881-6B1CA8284485}"/>
                  </a:ext>
                </a:extLst>
              </p:cNvPr>
              <p:cNvSpPr>
                <a:spLocks/>
              </p:cNvSpPr>
              <p:nvPr/>
            </p:nvSpPr>
            <p:spPr bwMode="auto">
              <a:xfrm>
                <a:off x="-1728438" y="3863976"/>
                <a:ext cx="1036638" cy="1982788"/>
              </a:xfrm>
              <a:custGeom>
                <a:avLst/>
                <a:gdLst>
                  <a:gd name="T0" fmla="*/ 421 w 510"/>
                  <a:gd name="T1" fmla="*/ 9 h 977"/>
                  <a:gd name="T2" fmla="*/ 334 w 510"/>
                  <a:gd name="T3" fmla="*/ 36 h 977"/>
                  <a:gd name="T4" fmla="*/ 305 w 510"/>
                  <a:gd name="T5" fmla="*/ 75 h 977"/>
                  <a:gd name="T6" fmla="*/ 298 w 510"/>
                  <a:gd name="T7" fmla="*/ 75 h 977"/>
                  <a:gd name="T8" fmla="*/ 252 w 510"/>
                  <a:gd name="T9" fmla="*/ 105 h 977"/>
                  <a:gd name="T10" fmla="*/ 256 w 510"/>
                  <a:gd name="T11" fmla="*/ 110 h 977"/>
                  <a:gd name="T12" fmla="*/ 286 w 510"/>
                  <a:gd name="T13" fmla="*/ 161 h 977"/>
                  <a:gd name="T14" fmla="*/ 269 w 510"/>
                  <a:gd name="T15" fmla="*/ 237 h 977"/>
                  <a:gd name="T16" fmla="*/ 218 w 510"/>
                  <a:gd name="T17" fmla="*/ 293 h 977"/>
                  <a:gd name="T18" fmla="*/ 181 w 510"/>
                  <a:gd name="T19" fmla="*/ 282 h 977"/>
                  <a:gd name="T20" fmla="*/ 154 w 510"/>
                  <a:gd name="T21" fmla="*/ 283 h 977"/>
                  <a:gd name="T22" fmla="*/ 39 w 510"/>
                  <a:gd name="T23" fmla="*/ 289 h 977"/>
                  <a:gd name="T24" fmla="*/ 4 w 510"/>
                  <a:gd name="T25" fmla="*/ 402 h 977"/>
                  <a:gd name="T26" fmla="*/ 112 w 510"/>
                  <a:gd name="T27" fmla="*/ 534 h 977"/>
                  <a:gd name="T28" fmla="*/ 248 w 510"/>
                  <a:gd name="T29" fmla="*/ 502 h 977"/>
                  <a:gd name="T30" fmla="*/ 295 w 510"/>
                  <a:gd name="T31" fmla="*/ 531 h 977"/>
                  <a:gd name="T32" fmla="*/ 248 w 510"/>
                  <a:gd name="T33" fmla="*/ 635 h 977"/>
                  <a:gd name="T34" fmla="*/ 130 w 510"/>
                  <a:gd name="T35" fmla="*/ 628 h 977"/>
                  <a:gd name="T36" fmla="*/ 43 w 510"/>
                  <a:gd name="T37" fmla="*/ 599 h 977"/>
                  <a:gd name="T38" fmla="*/ 41 w 510"/>
                  <a:gd name="T39" fmla="*/ 669 h 977"/>
                  <a:gd name="T40" fmla="*/ 42 w 510"/>
                  <a:gd name="T41" fmla="*/ 669 h 977"/>
                  <a:gd name="T42" fmla="*/ 32 w 510"/>
                  <a:gd name="T43" fmla="*/ 672 h 977"/>
                  <a:gd name="T44" fmla="*/ 13 w 510"/>
                  <a:gd name="T45" fmla="*/ 732 h 977"/>
                  <a:gd name="T46" fmla="*/ 12 w 510"/>
                  <a:gd name="T47" fmla="*/ 790 h 977"/>
                  <a:gd name="T48" fmla="*/ 52 w 510"/>
                  <a:gd name="T49" fmla="*/ 841 h 977"/>
                  <a:gd name="T50" fmla="*/ 20 w 510"/>
                  <a:gd name="T51" fmla="*/ 877 h 977"/>
                  <a:gd name="T52" fmla="*/ 5 w 510"/>
                  <a:gd name="T53" fmla="*/ 902 h 977"/>
                  <a:gd name="T54" fmla="*/ 27 w 510"/>
                  <a:gd name="T55" fmla="*/ 920 h 977"/>
                  <a:gd name="T56" fmla="*/ 62 w 510"/>
                  <a:gd name="T57" fmla="*/ 912 h 977"/>
                  <a:gd name="T58" fmla="*/ 93 w 510"/>
                  <a:gd name="T59" fmla="*/ 882 h 977"/>
                  <a:gd name="T60" fmla="*/ 139 w 510"/>
                  <a:gd name="T61" fmla="*/ 937 h 977"/>
                  <a:gd name="T62" fmla="*/ 218 w 510"/>
                  <a:gd name="T63" fmla="*/ 934 h 977"/>
                  <a:gd name="T64" fmla="*/ 247 w 510"/>
                  <a:gd name="T65" fmla="*/ 925 h 977"/>
                  <a:gd name="T66" fmla="*/ 281 w 510"/>
                  <a:gd name="T67" fmla="*/ 931 h 977"/>
                  <a:gd name="T68" fmla="*/ 338 w 510"/>
                  <a:gd name="T69" fmla="*/ 917 h 977"/>
                  <a:gd name="T70" fmla="*/ 368 w 510"/>
                  <a:gd name="T71" fmla="*/ 962 h 977"/>
                  <a:gd name="T72" fmla="*/ 441 w 510"/>
                  <a:gd name="T73" fmla="*/ 935 h 977"/>
                  <a:gd name="T74" fmla="*/ 451 w 510"/>
                  <a:gd name="T75" fmla="*/ 895 h 977"/>
                  <a:gd name="T76" fmla="*/ 390 w 510"/>
                  <a:gd name="T77" fmla="*/ 800 h 977"/>
                  <a:gd name="T78" fmla="*/ 418 w 510"/>
                  <a:gd name="T79" fmla="*/ 742 h 977"/>
                  <a:gd name="T80" fmla="*/ 414 w 510"/>
                  <a:gd name="T81" fmla="*/ 607 h 977"/>
                  <a:gd name="T82" fmla="*/ 344 w 510"/>
                  <a:gd name="T83" fmla="*/ 593 h 977"/>
                  <a:gd name="T84" fmla="*/ 361 w 510"/>
                  <a:gd name="T85" fmla="*/ 512 h 977"/>
                  <a:gd name="T86" fmla="*/ 307 w 510"/>
                  <a:gd name="T87" fmla="*/ 442 h 977"/>
                  <a:gd name="T88" fmla="*/ 165 w 510"/>
                  <a:gd name="T89" fmla="*/ 474 h 977"/>
                  <a:gd name="T90" fmla="*/ 77 w 510"/>
                  <a:gd name="T91" fmla="*/ 448 h 977"/>
                  <a:gd name="T92" fmla="*/ 94 w 510"/>
                  <a:gd name="T93" fmla="*/ 328 h 977"/>
                  <a:gd name="T94" fmla="*/ 132 w 510"/>
                  <a:gd name="T95" fmla="*/ 339 h 977"/>
                  <a:gd name="T96" fmla="*/ 156 w 510"/>
                  <a:gd name="T97" fmla="*/ 373 h 977"/>
                  <a:gd name="T98" fmla="*/ 214 w 510"/>
                  <a:gd name="T99" fmla="*/ 390 h 977"/>
                  <a:gd name="T100" fmla="*/ 292 w 510"/>
                  <a:gd name="T101" fmla="*/ 414 h 977"/>
                  <a:gd name="T102" fmla="*/ 489 w 510"/>
                  <a:gd name="T103" fmla="*/ 220 h 977"/>
                  <a:gd name="T104" fmla="*/ 421 w 510"/>
                  <a:gd name="T105" fmla="*/ 9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0" h="977">
                    <a:moveTo>
                      <a:pt x="421" y="9"/>
                    </a:moveTo>
                    <a:cubicBezTo>
                      <a:pt x="385" y="0"/>
                      <a:pt x="354" y="15"/>
                      <a:pt x="334" y="36"/>
                    </a:cubicBezTo>
                    <a:cubicBezTo>
                      <a:pt x="320" y="50"/>
                      <a:pt x="313" y="72"/>
                      <a:pt x="305" y="75"/>
                    </a:cubicBezTo>
                    <a:cubicBezTo>
                      <a:pt x="303" y="77"/>
                      <a:pt x="301" y="76"/>
                      <a:pt x="298" y="75"/>
                    </a:cubicBezTo>
                    <a:cubicBezTo>
                      <a:pt x="281" y="88"/>
                      <a:pt x="266" y="99"/>
                      <a:pt x="252" y="105"/>
                    </a:cubicBezTo>
                    <a:cubicBezTo>
                      <a:pt x="253" y="107"/>
                      <a:pt x="255" y="109"/>
                      <a:pt x="256" y="110"/>
                    </a:cubicBezTo>
                    <a:cubicBezTo>
                      <a:pt x="281" y="134"/>
                      <a:pt x="289" y="137"/>
                      <a:pt x="286" y="161"/>
                    </a:cubicBezTo>
                    <a:cubicBezTo>
                      <a:pt x="282" y="186"/>
                      <a:pt x="274" y="216"/>
                      <a:pt x="269" y="237"/>
                    </a:cubicBezTo>
                    <a:cubicBezTo>
                      <a:pt x="262" y="264"/>
                      <a:pt x="249" y="291"/>
                      <a:pt x="218" y="293"/>
                    </a:cubicBezTo>
                    <a:cubicBezTo>
                      <a:pt x="194" y="294"/>
                      <a:pt x="196" y="285"/>
                      <a:pt x="181" y="282"/>
                    </a:cubicBezTo>
                    <a:cubicBezTo>
                      <a:pt x="165" y="280"/>
                      <a:pt x="163" y="285"/>
                      <a:pt x="154" y="283"/>
                    </a:cubicBezTo>
                    <a:cubicBezTo>
                      <a:pt x="145" y="280"/>
                      <a:pt x="95" y="243"/>
                      <a:pt x="39" y="289"/>
                    </a:cubicBezTo>
                    <a:cubicBezTo>
                      <a:pt x="10" y="312"/>
                      <a:pt x="0" y="357"/>
                      <a:pt x="4" y="402"/>
                    </a:cubicBezTo>
                    <a:cubicBezTo>
                      <a:pt x="7" y="433"/>
                      <a:pt x="36" y="532"/>
                      <a:pt x="112" y="534"/>
                    </a:cubicBezTo>
                    <a:cubicBezTo>
                      <a:pt x="156" y="538"/>
                      <a:pt x="203" y="521"/>
                      <a:pt x="248" y="502"/>
                    </a:cubicBezTo>
                    <a:cubicBezTo>
                      <a:pt x="277" y="491"/>
                      <a:pt x="298" y="492"/>
                      <a:pt x="295" y="531"/>
                    </a:cubicBezTo>
                    <a:cubicBezTo>
                      <a:pt x="292" y="587"/>
                      <a:pt x="279" y="616"/>
                      <a:pt x="248" y="635"/>
                    </a:cubicBezTo>
                    <a:cubicBezTo>
                      <a:pt x="196" y="663"/>
                      <a:pt x="163" y="651"/>
                      <a:pt x="130" y="628"/>
                    </a:cubicBezTo>
                    <a:cubicBezTo>
                      <a:pt x="102" y="607"/>
                      <a:pt x="72" y="587"/>
                      <a:pt x="43" y="599"/>
                    </a:cubicBezTo>
                    <a:cubicBezTo>
                      <a:pt x="14" y="611"/>
                      <a:pt x="20" y="642"/>
                      <a:pt x="41" y="669"/>
                    </a:cubicBezTo>
                    <a:cubicBezTo>
                      <a:pt x="42" y="669"/>
                      <a:pt x="42" y="669"/>
                      <a:pt x="42" y="669"/>
                    </a:cubicBezTo>
                    <a:cubicBezTo>
                      <a:pt x="38" y="670"/>
                      <a:pt x="35" y="670"/>
                      <a:pt x="32" y="672"/>
                    </a:cubicBezTo>
                    <a:cubicBezTo>
                      <a:pt x="3" y="684"/>
                      <a:pt x="4" y="707"/>
                      <a:pt x="13" y="732"/>
                    </a:cubicBezTo>
                    <a:cubicBezTo>
                      <a:pt x="22" y="757"/>
                      <a:pt x="21" y="769"/>
                      <a:pt x="12" y="790"/>
                    </a:cubicBezTo>
                    <a:cubicBezTo>
                      <a:pt x="1" y="816"/>
                      <a:pt x="7" y="848"/>
                      <a:pt x="52" y="841"/>
                    </a:cubicBezTo>
                    <a:cubicBezTo>
                      <a:pt x="46" y="849"/>
                      <a:pt x="27" y="872"/>
                      <a:pt x="20" y="877"/>
                    </a:cubicBezTo>
                    <a:cubicBezTo>
                      <a:pt x="13" y="880"/>
                      <a:pt x="4" y="892"/>
                      <a:pt x="5" y="902"/>
                    </a:cubicBezTo>
                    <a:cubicBezTo>
                      <a:pt x="5" y="902"/>
                      <a:pt x="7" y="916"/>
                      <a:pt x="27" y="920"/>
                    </a:cubicBezTo>
                    <a:cubicBezTo>
                      <a:pt x="47" y="924"/>
                      <a:pt x="62" y="912"/>
                      <a:pt x="62" y="912"/>
                    </a:cubicBezTo>
                    <a:cubicBezTo>
                      <a:pt x="70" y="905"/>
                      <a:pt x="90" y="884"/>
                      <a:pt x="93" y="882"/>
                    </a:cubicBezTo>
                    <a:cubicBezTo>
                      <a:pt x="98" y="901"/>
                      <a:pt x="101" y="927"/>
                      <a:pt x="139" y="937"/>
                    </a:cubicBezTo>
                    <a:cubicBezTo>
                      <a:pt x="178" y="948"/>
                      <a:pt x="203" y="941"/>
                      <a:pt x="218" y="934"/>
                    </a:cubicBezTo>
                    <a:cubicBezTo>
                      <a:pt x="224" y="932"/>
                      <a:pt x="239" y="925"/>
                      <a:pt x="247" y="925"/>
                    </a:cubicBezTo>
                    <a:cubicBezTo>
                      <a:pt x="260" y="925"/>
                      <a:pt x="269" y="927"/>
                      <a:pt x="281" y="931"/>
                    </a:cubicBezTo>
                    <a:cubicBezTo>
                      <a:pt x="301" y="938"/>
                      <a:pt x="316" y="934"/>
                      <a:pt x="338" y="917"/>
                    </a:cubicBezTo>
                    <a:cubicBezTo>
                      <a:pt x="336" y="927"/>
                      <a:pt x="343" y="951"/>
                      <a:pt x="368" y="962"/>
                    </a:cubicBezTo>
                    <a:cubicBezTo>
                      <a:pt x="399" y="977"/>
                      <a:pt x="429" y="962"/>
                      <a:pt x="441" y="935"/>
                    </a:cubicBezTo>
                    <a:cubicBezTo>
                      <a:pt x="447" y="923"/>
                      <a:pt x="450" y="908"/>
                      <a:pt x="451" y="895"/>
                    </a:cubicBezTo>
                    <a:cubicBezTo>
                      <a:pt x="455" y="866"/>
                      <a:pt x="442" y="792"/>
                      <a:pt x="390" y="800"/>
                    </a:cubicBezTo>
                    <a:cubicBezTo>
                      <a:pt x="395" y="794"/>
                      <a:pt x="407" y="781"/>
                      <a:pt x="418" y="742"/>
                    </a:cubicBezTo>
                    <a:cubicBezTo>
                      <a:pt x="429" y="689"/>
                      <a:pt x="434" y="642"/>
                      <a:pt x="414" y="607"/>
                    </a:cubicBezTo>
                    <a:cubicBezTo>
                      <a:pt x="393" y="570"/>
                      <a:pt x="361" y="562"/>
                      <a:pt x="344" y="593"/>
                    </a:cubicBezTo>
                    <a:cubicBezTo>
                      <a:pt x="359" y="565"/>
                      <a:pt x="362" y="532"/>
                      <a:pt x="361" y="512"/>
                    </a:cubicBezTo>
                    <a:cubicBezTo>
                      <a:pt x="360" y="485"/>
                      <a:pt x="349" y="454"/>
                      <a:pt x="307" y="442"/>
                    </a:cubicBezTo>
                    <a:cubicBezTo>
                      <a:pt x="264" y="430"/>
                      <a:pt x="209" y="461"/>
                      <a:pt x="165" y="474"/>
                    </a:cubicBezTo>
                    <a:cubicBezTo>
                      <a:pt x="124" y="486"/>
                      <a:pt x="102" y="492"/>
                      <a:pt x="77" y="448"/>
                    </a:cubicBezTo>
                    <a:cubicBezTo>
                      <a:pt x="49" y="387"/>
                      <a:pt x="66" y="332"/>
                      <a:pt x="94" y="328"/>
                    </a:cubicBezTo>
                    <a:cubicBezTo>
                      <a:pt x="112" y="324"/>
                      <a:pt x="124" y="331"/>
                      <a:pt x="132" y="339"/>
                    </a:cubicBezTo>
                    <a:cubicBezTo>
                      <a:pt x="139" y="348"/>
                      <a:pt x="144" y="363"/>
                      <a:pt x="156" y="373"/>
                    </a:cubicBezTo>
                    <a:cubicBezTo>
                      <a:pt x="178" y="391"/>
                      <a:pt x="194" y="388"/>
                      <a:pt x="214" y="390"/>
                    </a:cubicBezTo>
                    <a:cubicBezTo>
                      <a:pt x="233" y="391"/>
                      <a:pt x="234" y="409"/>
                      <a:pt x="292" y="414"/>
                    </a:cubicBezTo>
                    <a:cubicBezTo>
                      <a:pt x="350" y="419"/>
                      <a:pt x="467" y="326"/>
                      <a:pt x="489" y="220"/>
                    </a:cubicBezTo>
                    <a:cubicBezTo>
                      <a:pt x="510" y="114"/>
                      <a:pt x="495" y="27"/>
                      <a:pt x="421" y="9"/>
                    </a:cubicBezTo>
                    <a:close/>
                  </a:path>
                </a:pathLst>
              </a:custGeom>
              <a:solidFill>
                <a:srgbClr val="E6C1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9" name="Freeform 598">
                <a:extLst>
                  <a:ext uri="{FF2B5EF4-FFF2-40B4-BE49-F238E27FC236}">
                    <a16:creationId xmlns:a16="http://schemas.microsoft.com/office/drawing/2014/main" id="{1CE27163-BA04-68B7-B4E4-F9D59842854B}"/>
                  </a:ext>
                </a:extLst>
              </p:cNvPr>
              <p:cNvSpPr>
                <a:spLocks/>
              </p:cNvSpPr>
              <p:nvPr/>
            </p:nvSpPr>
            <p:spPr bwMode="auto">
              <a:xfrm>
                <a:off x="-1417288" y="5395914"/>
                <a:ext cx="152400" cy="138113"/>
              </a:xfrm>
              <a:custGeom>
                <a:avLst/>
                <a:gdLst>
                  <a:gd name="T0" fmla="*/ 73 w 75"/>
                  <a:gd name="T1" fmla="*/ 67 h 68"/>
                  <a:gd name="T2" fmla="*/ 50 w 75"/>
                  <a:gd name="T3" fmla="*/ 61 h 68"/>
                  <a:gd name="T4" fmla="*/ 1 w 75"/>
                  <a:gd name="T5" fmla="*/ 22 h 68"/>
                  <a:gd name="T6" fmla="*/ 0 w 75"/>
                  <a:gd name="T7" fmla="*/ 21 h 68"/>
                  <a:gd name="T8" fmla="*/ 34 w 75"/>
                  <a:gd name="T9" fmla="*/ 0 h 68"/>
                  <a:gd name="T10" fmla="*/ 34 w 75"/>
                  <a:gd name="T11" fmla="*/ 0 h 68"/>
                  <a:gd name="T12" fmla="*/ 49 w 75"/>
                  <a:gd name="T13" fmla="*/ 35 h 68"/>
                  <a:gd name="T14" fmla="*/ 75 w 75"/>
                  <a:gd name="T15" fmla="*/ 66 h 68"/>
                  <a:gd name="T16" fmla="*/ 73 w 75"/>
                  <a:gd name="T17" fmla="*/ 6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8">
                    <a:moveTo>
                      <a:pt x="73" y="67"/>
                    </a:moveTo>
                    <a:cubicBezTo>
                      <a:pt x="73" y="67"/>
                      <a:pt x="65" y="68"/>
                      <a:pt x="50" y="61"/>
                    </a:cubicBezTo>
                    <a:cubicBezTo>
                      <a:pt x="35" y="54"/>
                      <a:pt x="19" y="27"/>
                      <a:pt x="1" y="22"/>
                    </a:cubicBezTo>
                    <a:cubicBezTo>
                      <a:pt x="0" y="21"/>
                      <a:pt x="0" y="21"/>
                      <a:pt x="0" y="21"/>
                    </a:cubicBezTo>
                    <a:cubicBezTo>
                      <a:pt x="19" y="18"/>
                      <a:pt x="29" y="7"/>
                      <a:pt x="34" y="0"/>
                    </a:cubicBezTo>
                    <a:cubicBezTo>
                      <a:pt x="34" y="0"/>
                      <a:pt x="34" y="0"/>
                      <a:pt x="34" y="0"/>
                    </a:cubicBezTo>
                    <a:cubicBezTo>
                      <a:pt x="36" y="10"/>
                      <a:pt x="40" y="21"/>
                      <a:pt x="49" y="35"/>
                    </a:cubicBezTo>
                    <a:cubicBezTo>
                      <a:pt x="58" y="48"/>
                      <a:pt x="65" y="58"/>
                      <a:pt x="75" y="66"/>
                    </a:cubicBezTo>
                    <a:lnTo>
                      <a:pt x="73" y="67"/>
                    </a:lnTo>
                    <a:close/>
                  </a:path>
                </a:pathLst>
              </a:custGeom>
              <a:solidFill>
                <a:srgbClr val="BB5A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0" name="Freeform 599">
                <a:extLst>
                  <a:ext uri="{FF2B5EF4-FFF2-40B4-BE49-F238E27FC236}">
                    <a16:creationId xmlns:a16="http://schemas.microsoft.com/office/drawing/2014/main" id="{BB60AB0C-235E-67A8-35D0-931DE29D5FF6}"/>
                  </a:ext>
                </a:extLst>
              </p:cNvPr>
              <p:cNvSpPr>
                <a:spLocks/>
              </p:cNvSpPr>
              <p:nvPr/>
            </p:nvSpPr>
            <p:spPr bwMode="auto">
              <a:xfrm>
                <a:off x="-1417288" y="5602289"/>
                <a:ext cx="117475" cy="77788"/>
              </a:xfrm>
              <a:custGeom>
                <a:avLst/>
                <a:gdLst>
                  <a:gd name="T0" fmla="*/ 58 w 58"/>
                  <a:gd name="T1" fmla="*/ 27 h 39"/>
                  <a:gd name="T2" fmla="*/ 1 w 58"/>
                  <a:gd name="T3" fmla="*/ 1 h 39"/>
                  <a:gd name="T4" fmla="*/ 0 w 58"/>
                  <a:gd name="T5" fmla="*/ 0 h 39"/>
                  <a:gd name="T6" fmla="*/ 21 w 58"/>
                  <a:gd name="T7" fmla="*/ 38 h 39"/>
                  <a:gd name="T8" fmla="*/ 58 w 58"/>
                  <a:gd name="T9" fmla="*/ 28 h 39"/>
                  <a:gd name="T10" fmla="*/ 58 w 58"/>
                  <a:gd name="T11" fmla="*/ 27 h 39"/>
                </a:gdLst>
                <a:ahLst/>
                <a:cxnLst>
                  <a:cxn ang="0">
                    <a:pos x="T0" y="T1"/>
                  </a:cxn>
                  <a:cxn ang="0">
                    <a:pos x="T2" y="T3"/>
                  </a:cxn>
                  <a:cxn ang="0">
                    <a:pos x="T4" y="T5"/>
                  </a:cxn>
                  <a:cxn ang="0">
                    <a:pos x="T6" y="T7"/>
                  </a:cxn>
                  <a:cxn ang="0">
                    <a:pos x="T8" y="T9"/>
                  </a:cxn>
                  <a:cxn ang="0">
                    <a:pos x="T10" y="T11"/>
                  </a:cxn>
                </a:cxnLst>
                <a:rect l="0" t="0" r="r" b="b"/>
                <a:pathLst>
                  <a:path w="58" h="39">
                    <a:moveTo>
                      <a:pt x="58" y="27"/>
                    </a:moveTo>
                    <a:cubicBezTo>
                      <a:pt x="22" y="32"/>
                      <a:pt x="10" y="18"/>
                      <a:pt x="1" y="1"/>
                    </a:cubicBezTo>
                    <a:cubicBezTo>
                      <a:pt x="0" y="0"/>
                      <a:pt x="0" y="0"/>
                      <a:pt x="0" y="0"/>
                    </a:cubicBezTo>
                    <a:cubicBezTo>
                      <a:pt x="5" y="18"/>
                      <a:pt x="6" y="35"/>
                      <a:pt x="21" y="38"/>
                    </a:cubicBezTo>
                    <a:cubicBezTo>
                      <a:pt x="35" y="39"/>
                      <a:pt x="47" y="34"/>
                      <a:pt x="58" y="28"/>
                    </a:cubicBezTo>
                    <a:lnTo>
                      <a:pt x="58" y="27"/>
                    </a:lnTo>
                    <a:close/>
                  </a:path>
                </a:pathLst>
              </a:custGeom>
              <a:solidFill>
                <a:srgbClr val="BB5A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1" name="Freeform 600">
                <a:extLst>
                  <a:ext uri="{FF2B5EF4-FFF2-40B4-BE49-F238E27FC236}">
                    <a16:creationId xmlns:a16="http://schemas.microsoft.com/office/drawing/2014/main" id="{6B948642-E939-DF1E-1432-584356E4B2F0}"/>
                  </a:ext>
                </a:extLst>
              </p:cNvPr>
              <p:cNvSpPr>
                <a:spLocks/>
              </p:cNvSpPr>
              <p:nvPr/>
            </p:nvSpPr>
            <p:spPr bwMode="auto">
              <a:xfrm>
                <a:off x="-1598263" y="5356226"/>
                <a:ext cx="61913" cy="85725"/>
              </a:xfrm>
              <a:custGeom>
                <a:avLst/>
                <a:gdLst>
                  <a:gd name="T0" fmla="*/ 4 w 30"/>
                  <a:gd name="T1" fmla="*/ 1 h 42"/>
                  <a:gd name="T2" fmla="*/ 5 w 30"/>
                  <a:gd name="T3" fmla="*/ 25 h 42"/>
                  <a:gd name="T4" fmla="*/ 0 w 30"/>
                  <a:gd name="T5" fmla="*/ 42 h 42"/>
                  <a:gd name="T6" fmla="*/ 0 w 30"/>
                  <a:gd name="T7" fmla="*/ 42 h 42"/>
                  <a:gd name="T8" fmla="*/ 30 w 30"/>
                  <a:gd name="T9" fmla="*/ 34 h 42"/>
                  <a:gd name="T10" fmla="*/ 30 w 30"/>
                  <a:gd name="T11" fmla="*/ 34 h 42"/>
                  <a:gd name="T12" fmla="*/ 18 w 30"/>
                  <a:gd name="T13" fmla="*/ 25 h 42"/>
                  <a:gd name="T14" fmla="*/ 4 w 30"/>
                  <a:gd name="T15" fmla="*/ 0 h 42"/>
                  <a:gd name="T16" fmla="*/ 4 w 30"/>
                  <a:gd name="T1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4" y="1"/>
                    </a:moveTo>
                    <a:cubicBezTo>
                      <a:pt x="4" y="9"/>
                      <a:pt x="7" y="17"/>
                      <a:pt x="5" y="25"/>
                    </a:cubicBezTo>
                    <a:cubicBezTo>
                      <a:pt x="2" y="33"/>
                      <a:pt x="0" y="42"/>
                      <a:pt x="0" y="42"/>
                    </a:cubicBezTo>
                    <a:cubicBezTo>
                      <a:pt x="0" y="42"/>
                      <a:pt x="0" y="42"/>
                      <a:pt x="0" y="42"/>
                    </a:cubicBezTo>
                    <a:cubicBezTo>
                      <a:pt x="8" y="37"/>
                      <a:pt x="18" y="34"/>
                      <a:pt x="30" y="34"/>
                    </a:cubicBezTo>
                    <a:cubicBezTo>
                      <a:pt x="30" y="34"/>
                      <a:pt x="30" y="34"/>
                      <a:pt x="30" y="34"/>
                    </a:cubicBezTo>
                    <a:cubicBezTo>
                      <a:pt x="25" y="32"/>
                      <a:pt x="20" y="29"/>
                      <a:pt x="18" y="25"/>
                    </a:cubicBezTo>
                    <a:cubicBezTo>
                      <a:pt x="15" y="20"/>
                      <a:pt x="10" y="10"/>
                      <a:pt x="4" y="0"/>
                    </a:cubicBezTo>
                    <a:lnTo>
                      <a:pt x="4" y="1"/>
                    </a:lnTo>
                    <a:close/>
                  </a:path>
                </a:pathLst>
              </a:custGeom>
              <a:solidFill>
                <a:srgbClr val="BB5A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2" name="Freeform 601">
                <a:extLst>
                  <a:ext uri="{FF2B5EF4-FFF2-40B4-BE49-F238E27FC236}">
                    <a16:creationId xmlns:a16="http://schemas.microsoft.com/office/drawing/2014/main" id="{FCA5DB94-F974-6419-5E3D-9C8142609CE2}"/>
                  </a:ext>
                </a:extLst>
              </p:cNvPr>
              <p:cNvSpPr>
                <a:spLocks/>
              </p:cNvSpPr>
              <p:nvPr/>
            </p:nvSpPr>
            <p:spPr bwMode="auto">
              <a:xfrm>
                <a:off x="-1236313" y="5267326"/>
                <a:ext cx="65088" cy="73025"/>
              </a:xfrm>
              <a:custGeom>
                <a:avLst/>
                <a:gdLst>
                  <a:gd name="T0" fmla="*/ 9 w 32"/>
                  <a:gd name="T1" fmla="*/ 34 h 36"/>
                  <a:gd name="T2" fmla="*/ 32 w 32"/>
                  <a:gd name="T3" fmla="*/ 0 h 36"/>
                  <a:gd name="T4" fmla="*/ 1 w 32"/>
                  <a:gd name="T5" fmla="*/ 16 h 36"/>
                  <a:gd name="T6" fmla="*/ 0 w 32"/>
                  <a:gd name="T7" fmla="*/ 15 h 36"/>
                  <a:gd name="T8" fmla="*/ 9 w 32"/>
                  <a:gd name="T9" fmla="*/ 36 h 36"/>
                  <a:gd name="T10" fmla="*/ 9 w 32"/>
                  <a:gd name="T11" fmla="*/ 34 h 36"/>
                </a:gdLst>
                <a:ahLst/>
                <a:cxnLst>
                  <a:cxn ang="0">
                    <a:pos x="T0" y="T1"/>
                  </a:cxn>
                  <a:cxn ang="0">
                    <a:pos x="T2" y="T3"/>
                  </a:cxn>
                  <a:cxn ang="0">
                    <a:pos x="T4" y="T5"/>
                  </a:cxn>
                  <a:cxn ang="0">
                    <a:pos x="T6" y="T7"/>
                  </a:cxn>
                  <a:cxn ang="0">
                    <a:pos x="T8" y="T9"/>
                  </a:cxn>
                  <a:cxn ang="0">
                    <a:pos x="T10" y="T11"/>
                  </a:cxn>
                </a:cxnLst>
                <a:rect l="0" t="0" r="r" b="b"/>
                <a:pathLst>
                  <a:path w="32" h="36">
                    <a:moveTo>
                      <a:pt x="9" y="34"/>
                    </a:moveTo>
                    <a:cubicBezTo>
                      <a:pt x="9" y="20"/>
                      <a:pt x="22" y="9"/>
                      <a:pt x="32" y="0"/>
                    </a:cubicBezTo>
                    <a:cubicBezTo>
                      <a:pt x="26" y="6"/>
                      <a:pt x="7" y="19"/>
                      <a:pt x="1" y="16"/>
                    </a:cubicBezTo>
                    <a:cubicBezTo>
                      <a:pt x="0" y="15"/>
                      <a:pt x="0" y="15"/>
                      <a:pt x="0" y="15"/>
                    </a:cubicBezTo>
                    <a:cubicBezTo>
                      <a:pt x="3" y="22"/>
                      <a:pt x="6" y="29"/>
                      <a:pt x="9" y="36"/>
                    </a:cubicBezTo>
                    <a:lnTo>
                      <a:pt x="9" y="34"/>
                    </a:lnTo>
                    <a:close/>
                  </a:path>
                </a:pathLst>
              </a:custGeom>
              <a:solidFill>
                <a:srgbClr val="BB5A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3" name="Freeform 602">
                <a:extLst>
                  <a:ext uri="{FF2B5EF4-FFF2-40B4-BE49-F238E27FC236}">
                    <a16:creationId xmlns:a16="http://schemas.microsoft.com/office/drawing/2014/main" id="{4DDB4C88-9F2F-E21E-3D31-D1D8A7676D6C}"/>
                  </a:ext>
                </a:extLst>
              </p:cNvPr>
              <p:cNvSpPr>
                <a:spLocks/>
              </p:cNvSpPr>
              <p:nvPr/>
            </p:nvSpPr>
            <p:spPr bwMode="auto">
              <a:xfrm>
                <a:off x="-1490313" y="5218114"/>
                <a:ext cx="96838" cy="93663"/>
              </a:xfrm>
              <a:custGeom>
                <a:avLst/>
                <a:gdLst>
                  <a:gd name="T0" fmla="*/ 35 w 48"/>
                  <a:gd name="T1" fmla="*/ 46 h 46"/>
                  <a:gd name="T2" fmla="*/ 48 w 48"/>
                  <a:gd name="T3" fmla="*/ 32 h 46"/>
                  <a:gd name="T4" fmla="*/ 0 w 48"/>
                  <a:gd name="T5" fmla="*/ 0 h 46"/>
                  <a:gd name="T6" fmla="*/ 35 w 48"/>
                  <a:gd name="T7" fmla="*/ 46 h 46"/>
                </a:gdLst>
                <a:ahLst/>
                <a:cxnLst>
                  <a:cxn ang="0">
                    <a:pos x="T0" y="T1"/>
                  </a:cxn>
                  <a:cxn ang="0">
                    <a:pos x="T2" y="T3"/>
                  </a:cxn>
                  <a:cxn ang="0">
                    <a:pos x="T4" y="T5"/>
                  </a:cxn>
                  <a:cxn ang="0">
                    <a:pos x="T6" y="T7"/>
                  </a:cxn>
                </a:cxnLst>
                <a:rect l="0" t="0" r="r" b="b"/>
                <a:pathLst>
                  <a:path w="48" h="46">
                    <a:moveTo>
                      <a:pt x="35" y="46"/>
                    </a:moveTo>
                    <a:cubicBezTo>
                      <a:pt x="39" y="43"/>
                      <a:pt x="43" y="37"/>
                      <a:pt x="48" y="32"/>
                    </a:cubicBezTo>
                    <a:cubicBezTo>
                      <a:pt x="26" y="28"/>
                      <a:pt x="13" y="15"/>
                      <a:pt x="0" y="0"/>
                    </a:cubicBezTo>
                    <a:cubicBezTo>
                      <a:pt x="14" y="17"/>
                      <a:pt x="19" y="42"/>
                      <a:pt x="35" y="46"/>
                    </a:cubicBezTo>
                    <a:close/>
                  </a:path>
                </a:pathLst>
              </a:custGeom>
              <a:solidFill>
                <a:srgbClr val="BB5A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4" name="Freeform 603">
                <a:extLst>
                  <a:ext uri="{FF2B5EF4-FFF2-40B4-BE49-F238E27FC236}">
                    <a16:creationId xmlns:a16="http://schemas.microsoft.com/office/drawing/2014/main" id="{211EC6F9-2271-15D0-22E4-1DE74AFF67B4}"/>
                  </a:ext>
                </a:extLst>
              </p:cNvPr>
              <p:cNvSpPr>
                <a:spLocks/>
              </p:cNvSpPr>
              <p:nvPr/>
            </p:nvSpPr>
            <p:spPr bwMode="auto">
              <a:xfrm>
                <a:off x="-1244251" y="5072064"/>
                <a:ext cx="90488" cy="90488"/>
              </a:xfrm>
              <a:custGeom>
                <a:avLst/>
                <a:gdLst>
                  <a:gd name="T0" fmla="*/ 45 w 45"/>
                  <a:gd name="T1" fmla="*/ 0 h 45"/>
                  <a:gd name="T2" fmla="*/ 0 w 45"/>
                  <a:gd name="T3" fmla="*/ 45 h 45"/>
                  <a:gd name="T4" fmla="*/ 10 w 45"/>
                  <a:gd name="T5" fmla="*/ 40 h 45"/>
                  <a:gd name="T6" fmla="*/ 45 w 45"/>
                  <a:gd name="T7" fmla="*/ 0 h 45"/>
                </a:gdLst>
                <a:ahLst/>
                <a:cxnLst>
                  <a:cxn ang="0">
                    <a:pos x="T0" y="T1"/>
                  </a:cxn>
                  <a:cxn ang="0">
                    <a:pos x="T2" y="T3"/>
                  </a:cxn>
                  <a:cxn ang="0">
                    <a:pos x="T4" y="T5"/>
                  </a:cxn>
                  <a:cxn ang="0">
                    <a:pos x="T6" y="T7"/>
                  </a:cxn>
                </a:cxnLst>
                <a:rect l="0" t="0" r="r" b="b"/>
                <a:pathLst>
                  <a:path w="45" h="45">
                    <a:moveTo>
                      <a:pt x="45" y="0"/>
                    </a:moveTo>
                    <a:cubicBezTo>
                      <a:pt x="22" y="8"/>
                      <a:pt x="7" y="33"/>
                      <a:pt x="0" y="45"/>
                    </a:cubicBezTo>
                    <a:cubicBezTo>
                      <a:pt x="4" y="43"/>
                      <a:pt x="7" y="42"/>
                      <a:pt x="10" y="40"/>
                    </a:cubicBezTo>
                    <a:cubicBezTo>
                      <a:pt x="26" y="30"/>
                      <a:pt x="37" y="18"/>
                      <a:pt x="45" y="0"/>
                    </a:cubicBezTo>
                    <a:close/>
                  </a:path>
                </a:pathLst>
              </a:custGeom>
              <a:solidFill>
                <a:srgbClr val="DDA6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5" name="Freeform 604">
                <a:extLst>
                  <a:ext uri="{FF2B5EF4-FFF2-40B4-BE49-F238E27FC236}">
                    <a16:creationId xmlns:a16="http://schemas.microsoft.com/office/drawing/2014/main" id="{92EE101A-F204-FD6C-4807-579EEAAC3606}"/>
                  </a:ext>
                </a:extLst>
              </p:cNvPr>
              <p:cNvSpPr>
                <a:spLocks/>
              </p:cNvSpPr>
              <p:nvPr/>
            </p:nvSpPr>
            <p:spPr bwMode="auto">
              <a:xfrm>
                <a:off x="-1593501" y="3941764"/>
                <a:ext cx="879475" cy="762000"/>
              </a:xfrm>
              <a:custGeom>
                <a:avLst/>
                <a:gdLst>
                  <a:gd name="T0" fmla="*/ 0 w 433"/>
                  <a:gd name="T1" fmla="*/ 310 h 376"/>
                  <a:gd name="T2" fmla="*/ 30 w 433"/>
                  <a:gd name="T3" fmla="*/ 283 h 376"/>
                  <a:gd name="T4" fmla="*/ 71 w 433"/>
                  <a:gd name="T5" fmla="*/ 297 h 376"/>
                  <a:gd name="T6" fmla="*/ 94 w 433"/>
                  <a:gd name="T7" fmla="*/ 330 h 376"/>
                  <a:gd name="T8" fmla="*/ 150 w 433"/>
                  <a:gd name="T9" fmla="*/ 347 h 376"/>
                  <a:gd name="T10" fmla="*/ 224 w 433"/>
                  <a:gd name="T11" fmla="*/ 370 h 376"/>
                  <a:gd name="T12" fmla="*/ 413 w 433"/>
                  <a:gd name="T13" fmla="*/ 185 h 376"/>
                  <a:gd name="T14" fmla="*/ 388 w 433"/>
                  <a:gd name="T15" fmla="*/ 0 h 376"/>
                  <a:gd name="T16" fmla="*/ 374 w 433"/>
                  <a:gd name="T17" fmla="*/ 235 h 376"/>
                  <a:gd name="T18" fmla="*/ 213 w 433"/>
                  <a:gd name="T19" fmla="*/ 332 h 376"/>
                  <a:gd name="T20" fmla="*/ 154 w 433"/>
                  <a:gd name="T21" fmla="*/ 312 h 376"/>
                  <a:gd name="T22" fmla="*/ 83 w 433"/>
                  <a:gd name="T23" fmla="*/ 299 h 376"/>
                  <a:gd name="T24" fmla="*/ 24 w 433"/>
                  <a:gd name="T25" fmla="*/ 278 h 376"/>
                  <a:gd name="T26" fmla="*/ 0 w 433"/>
                  <a:gd name="T27" fmla="*/ 31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3" h="376">
                    <a:moveTo>
                      <a:pt x="0" y="310"/>
                    </a:moveTo>
                    <a:cubicBezTo>
                      <a:pt x="6" y="296"/>
                      <a:pt x="18" y="285"/>
                      <a:pt x="30" y="283"/>
                    </a:cubicBezTo>
                    <a:cubicBezTo>
                      <a:pt x="48" y="280"/>
                      <a:pt x="63" y="289"/>
                      <a:pt x="71" y="297"/>
                    </a:cubicBezTo>
                    <a:cubicBezTo>
                      <a:pt x="78" y="306"/>
                      <a:pt x="82" y="320"/>
                      <a:pt x="94" y="330"/>
                    </a:cubicBezTo>
                    <a:cubicBezTo>
                      <a:pt x="116" y="348"/>
                      <a:pt x="131" y="345"/>
                      <a:pt x="150" y="347"/>
                    </a:cubicBezTo>
                    <a:cubicBezTo>
                      <a:pt x="170" y="348"/>
                      <a:pt x="172" y="365"/>
                      <a:pt x="224" y="370"/>
                    </a:cubicBezTo>
                    <a:cubicBezTo>
                      <a:pt x="282" y="376"/>
                      <a:pt x="392" y="291"/>
                      <a:pt x="413" y="185"/>
                    </a:cubicBezTo>
                    <a:cubicBezTo>
                      <a:pt x="429" y="107"/>
                      <a:pt x="428" y="30"/>
                      <a:pt x="388" y="0"/>
                    </a:cubicBezTo>
                    <a:cubicBezTo>
                      <a:pt x="423" y="31"/>
                      <a:pt x="433" y="136"/>
                      <a:pt x="374" y="235"/>
                    </a:cubicBezTo>
                    <a:cubicBezTo>
                      <a:pt x="315" y="334"/>
                      <a:pt x="240" y="345"/>
                      <a:pt x="213" y="332"/>
                    </a:cubicBezTo>
                    <a:cubicBezTo>
                      <a:pt x="186" y="319"/>
                      <a:pt x="174" y="311"/>
                      <a:pt x="154" y="312"/>
                    </a:cubicBezTo>
                    <a:cubicBezTo>
                      <a:pt x="133" y="312"/>
                      <a:pt x="95" y="318"/>
                      <a:pt x="83" y="299"/>
                    </a:cubicBezTo>
                    <a:cubicBezTo>
                      <a:pt x="68" y="278"/>
                      <a:pt x="45" y="267"/>
                      <a:pt x="24" y="278"/>
                    </a:cubicBezTo>
                    <a:cubicBezTo>
                      <a:pt x="2" y="288"/>
                      <a:pt x="4" y="302"/>
                      <a:pt x="0" y="310"/>
                    </a:cubicBezTo>
                    <a:close/>
                  </a:path>
                </a:pathLst>
              </a:custGeom>
              <a:solidFill>
                <a:srgbClr val="DDA6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6" name="Freeform 606">
                <a:extLst>
                  <a:ext uri="{FF2B5EF4-FFF2-40B4-BE49-F238E27FC236}">
                    <a16:creationId xmlns:a16="http://schemas.microsoft.com/office/drawing/2014/main" id="{8D241312-4427-D7EB-AFC0-8638405DE5A4}"/>
                  </a:ext>
                </a:extLst>
              </p:cNvPr>
              <p:cNvSpPr>
                <a:spLocks/>
              </p:cNvSpPr>
              <p:nvPr/>
            </p:nvSpPr>
            <p:spPr bwMode="auto">
              <a:xfrm>
                <a:off x="-1245838" y="4060826"/>
                <a:ext cx="157163" cy="398463"/>
              </a:xfrm>
              <a:custGeom>
                <a:avLst/>
                <a:gdLst>
                  <a:gd name="T0" fmla="*/ 31 w 78"/>
                  <a:gd name="T1" fmla="*/ 0 h 196"/>
                  <a:gd name="T2" fmla="*/ 23 w 78"/>
                  <a:gd name="T3" fmla="*/ 5 h 196"/>
                  <a:gd name="T4" fmla="*/ 27 w 78"/>
                  <a:gd name="T5" fmla="*/ 9 h 196"/>
                  <a:gd name="T6" fmla="*/ 57 w 78"/>
                  <a:gd name="T7" fmla="*/ 64 h 196"/>
                  <a:gd name="T8" fmla="*/ 40 w 78"/>
                  <a:gd name="T9" fmla="*/ 140 h 196"/>
                  <a:gd name="T10" fmla="*/ 0 w 78"/>
                  <a:gd name="T11" fmla="*/ 196 h 196"/>
                  <a:gd name="T12" fmla="*/ 37 w 78"/>
                  <a:gd name="T13" fmla="*/ 173 h 196"/>
                  <a:gd name="T14" fmla="*/ 71 w 78"/>
                  <a:gd name="T15" fmla="*/ 68 h 196"/>
                  <a:gd name="T16" fmla="*/ 31 w 78"/>
                  <a:gd name="T1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196">
                    <a:moveTo>
                      <a:pt x="31" y="0"/>
                    </a:moveTo>
                    <a:cubicBezTo>
                      <a:pt x="28" y="1"/>
                      <a:pt x="26" y="3"/>
                      <a:pt x="23" y="5"/>
                    </a:cubicBezTo>
                    <a:cubicBezTo>
                      <a:pt x="24" y="6"/>
                      <a:pt x="25" y="8"/>
                      <a:pt x="27" y="9"/>
                    </a:cubicBezTo>
                    <a:cubicBezTo>
                      <a:pt x="52" y="32"/>
                      <a:pt x="60" y="40"/>
                      <a:pt x="57" y="64"/>
                    </a:cubicBezTo>
                    <a:cubicBezTo>
                      <a:pt x="54" y="89"/>
                      <a:pt x="45" y="119"/>
                      <a:pt x="40" y="140"/>
                    </a:cubicBezTo>
                    <a:cubicBezTo>
                      <a:pt x="34" y="164"/>
                      <a:pt x="24" y="189"/>
                      <a:pt x="0" y="196"/>
                    </a:cubicBezTo>
                    <a:cubicBezTo>
                      <a:pt x="12" y="193"/>
                      <a:pt x="28" y="187"/>
                      <a:pt x="37" y="173"/>
                    </a:cubicBezTo>
                    <a:cubicBezTo>
                      <a:pt x="48" y="154"/>
                      <a:pt x="64" y="112"/>
                      <a:pt x="71" y="68"/>
                    </a:cubicBezTo>
                    <a:cubicBezTo>
                      <a:pt x="78" y="24"/>
                      <a:pt x="53" y="22"/>
                      <a:pt x="31" y="0"/>
                    </a:cubicBezTo>
                    <a:close/>
                  </a:path>
                </a:pathLst>
              </a:custGeom>
              <a:solidFill>
                <a:srgbClr val="F1D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7" name="Freeform 609">
                <a:extLst>
                  <a:ext uri="{FF2B5EF4-FFF2-40B4-BE49-F238E27FC236}">
                    <a16:creationId xmlns:a16="http://schemas.microsoft.com/office/drawing/2014/main" id="{7B27360D-365A-FA0D-88F1-2A7EFF7B91BE}"/>
                  </a:ext>
                </a:extLst>
              </p:cNvPr>
              <p:cNvSpPr>
                <a:spLocks/>
              </p:cNvSpPr>
              <p:nvPr/>
            </p:nvSpPr>
            <p:spPr bwMode="auto">
              <a:xfrm>
                <a:off x="-1191863" y="4079876"/>
                <a:ext cx="77788" cy="265113"/>
              </a:xfrm>
              <a:custGeom>
                <a:avLst/>
                <a:gdLst>
                  <a:gd name="T0" fmla="*/ 13 w 38"/>
                  <a:gd name="T1" fmla="*/ 131 h 131"/>
                  <a:gd name="T2" fmla="*/ 30 w 38"/>
                  <a:gd name="T3" fmla="*/ 55 h 131"/>
                  <a:gd name="T4" fmla="*/ 0 w 38"/>
                  <a:gd name="T5" fmla="*/ 0 h 131"/>
                  <a:gd name="T6" fmla="*/ 35 w 38"/>
                  <a:gd name="T7" fmla="*/ 57 h 131"/>
                  <a:gd name="T8" fmla="*/ 13 w 38"/>
                  <a:gd name="T9" fmla="*/ 131 h 131"/>
                </a:gdLst>
                <a:ahLst/>
                <a:cxnLst>
                  <a:cxn ang="0">
                    <a:pos x="T0" y="T1"/>
                  </a:cxn>
                  <a:cxn ang="0">
                    <a:pos x="T2" y="T3"/>
                  </a:cxn>
                  <a:cxn ang="0">
                    <a:pos x="T4" y="T5"/>
                  </a:cxn>
                  <a:cxn ang="0">
                    <a:pos x="T6" y="T7"/>
                  </a:cxn>
                  <a:cxn ang="0">
                    <a:pos x="T8" y="T9"/>
                  </a:cxn>
                </a:cxnLst>
                <a:rect l="0" t="0" r="r" b="b"/>
                <a:pathLst>
                  <a:path w="38" h="131">
                    <a:moveTo>
                      <a:pt x="13" y="131"/>
                    </a:moveTo>
                    <a:cubicBezTo>
                      <a:pt x="18" y="110"/>
                      <a:pt x="27" y="80"/>
                      <a:pt x="30" y="55"/>
                    </a:cubicBezTo>
                    <a:cubicBezTo>
                      <a:pt x="33" y="31"/>
                      <a:pt x="25" y="23"/>
                      <a:pt x="0" y="0"/>
                    </a:cubicBezTo>
                    <a:cubicBezTo>
                      <a:pt x="17" y="11"/>
                      <a:pt x="38" y="26"/>
                      <a:pt x="35" y="57"/>
                    </a:cubicBezTo>
                    <a:cubicBezTo>
                      <a:pt x="31" y="84"/>
                      <a:pt x="13" y="131"/>
                      <a:pt x="13" y="1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8" name="Freeform 610">
                <a:extLst>
                  <a:ext uri="{FF2B5EF4-FFF2-40B4-BE49-F238E27FC236}">
                    <a16:creationId xmlns:a16="http://schemas.microsoft.com/office/drawing/2014/main" id="{9F552A8E-70E9-957E-C4B8-7A48BD6663BB}"/>
                  </a:ext>
                </a:extLst>
              </p:cNvPr>
              <p:cNvSpPr>
                <a:spLocks/>
              </p:cNvSpPr>
              <p:nvPr/>
            </p:nvSpPr>
            <p:spPr bwMode="auto">
              <a:xfrm>
                <a:off x="-1720500" y="4440239"/>
                <a:ext cx="115888" cy="234950"/>
              </a:xfrm>
              <a:custGeom>
                <a:avLst/>
                <a:gdLst>
                  <a:gd name="T0" fmla="*/ 57 w 57"/>
                  <a:gd name="T1" fmla="*/ 0 h 116"/>
                  <a:gd name="T2" fmla="*/ 8 w 57"/>
                  <a:gd name="T3" fmla="*/ 116 h 116"/>
                  <a:gd name="T4" fmla="*/ 57 w 57"/>
                  <a:gd name="T5" fmla="*/ 0 h 116"/>
                </a:gdLst>
                <a:ahLst/>
                <a:cxnLst>
                  <a:cxn ang="0">
                    <a:pos x="T0" y="T1"/>
                  </a:cxn>
                  <a:cxn ang="0">
                    <a:pos x="T2" y="T3"/>
                  </a:cxn>
                  <a:cxn ang="0">
                    <a:pos x="T4" y="T5"/>
                  </a:cxn>
                </a:cxnLst>
                <a:rect l="0" t="0" r="r" b="b"/>
                <a:pathLst>
                  <a:path w="57" h="116">
                    <a:moveTo>
                      <a:pt x="57" y="0"/>
                    </a:moveTo>
                    <a:cubicBezTo>
                      <a:pt x="41" y="7"/>
                      <a:pt x="0" y="32"/>
                      <a:pt x="8" y="116"/>
                    </a:cubicBezTo>
                    <a:cubicBezTo>
                      <a:pt x="8" y="91"/>
                      <a:pt x="16" y="26"/>
                      <a:pt x="5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9" name="Freeform 611">
                <a:extLst>
                  <a:ext uri="{FF2B5EF4-FFF2-40B4-BE49-F238E27FC236}">
                    <a16:creationId xmlns:a16="http://schemas.microsoft.com/office/drawing/2014/main" id="{DBF0296C-202B-5989-69CD-44CB49D2B1F5}"/>
                  </a:ext>
                </a:extLst>
              </p:cNvPr>
              <p:cNvSpPr>
                <a:spLocks/>
              </p:cNvSpPr>
              <p:nvPr/>
            </p:nvSpPr>
            <p:spPr bwMode="auto">
              <a:xfrm>
                <a:off x="-1288700" y="4322764"/>
                <a:ext cx="533400" cy="381000"/>
              </a:xfrm>
              <a:custGeom>
                <a:avLst/>
                <a:gdLst>
                  <a:gd name="T0" fmla="*/ 0 w 263"/>
                  <a:gd name="T1" fmla="*/ 159 h 188"/>
                  <a:gd name="T2" fmla="*/ 74 w 263"/>
                  <a:gd name="T3" fmla="*/ 182 h 188"/>
                  <a:gd name="T4" fmla="*/ 263 w 263"/>
                  <a:gd name="T5" fmla="*/ 0 h 188"/>
                  <a:gd name="T6" fmla="*/ 77 w 263"/>
                  <a:gd name="T7" fmla="*/ 172 h 188"/>
                  <a:gd name="T8" fmla="*/ 0 w 263"/>
                  <a:gd name="T9" fmla="*/ 159 h 188"/>
                </a:gdLst>
                <a:ahLst/>
                <a:cxnLst>
                  <a:cxn ang="0">
                    <a:pos x="T0" y="T1"/>
                  </a:cxn>
                  <a:cxn ang="0">
                    <a:pos x="T2" y="T3"/>
                  </a:cxn>
                  <a:cxn ang="0">
                    <a:pos x="T4" y="T5"/>
                  </a:cxn>
                  <a:cxn ang="0">
                    <a:pos x="T6" y="T7"/>
                  </a:cxn>
                  <a:cxn ang="0">
                    <a:pos x="T8" y="T9"/>
                  </a:cxn>
                </a:cxnLst>
                <a:rect l="0" t="0" r="r" b="b"/>
                <a:pathLst>
                  <a:path w="263" h="188">
                    <a:moveTo>
                      <a:pt x="0" y="159"/>
                    </a:moveTo>
                    <a:cubicBezTo>
                      <a:pt x="20" y="160"/>
                      <a:pt x="22" y="177"/>
                      <a:pt x="74" y="182"/>
                    </a:cubicBezTo>
                    <a:cubicBezTo>
                      <a:pt x="132" y="188"/>
                      <a:pt x="241" y="106"/>
                      <a:pt x="263" y="0"/>
                    </a:cubicBezTo>
                    <a:cubicBezTo>
                      <a:pt x="252" y="29"/>
                      <a:pt x="198" y="163"/>
                      <a:pt x="77" y="172"/>
                    </a:cubicBezTo>
                    <a:cubicBezTo>
                      <a:pt x="50" y="172"/>
                      <a:pt x="21" y="155"/>
                      <a:pt x="0" y="159"/>
                    </a:cubicBezTo>
                    <a:close/>
                  </a:path>
                </a:pathLst>
              </a:custGeom>
              <a:solidFill>
                <a:srgbClr val="D182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0" name="Freeform 612">
                <a:extLst>
                  <a:ext uri="{FF2B5EF4-FFF2-40B4-BE49-F238E27FC236}">
                    <a16:creationId xmlns:a16="http://schemas.microsoft.com/office/drawing/2014/main" id="{9F06F06E-4632-F88E-71C0-964E4C078261}"/>
                  </a:ext>
                </a:extLst>
              </p:cNvPr>
              <p:cNvSpPr>
                <a:spLocks/>
              </p:cNvSpPr>
              <p:nvPr/>
            </p:nvSpPr>
            <p:spPr bwMode="auto">
              <a:xfrm>
                <a:off x="-1172813" y="5640389"/>
                <a:ext cx="80963" cy="17463"/>
              </a:xfrm>
              <a:custGeom>
                <a:avLst/>
                <a:gdLst>
                  <a:gd name="T0" fmla="*/ 39 w 40"/>
                  <a:gd name="T1" fmla="*/ 2 h 9"/>
                  <a:gd name="T2" fmla="*/ 1 w 40"/>
                  <a:gd name="T3" fmla="*/ 5 h 9"/>
                  <a:gd name="T4" fmla="*/ 0 w 40"/>
                  <a:gd name="T5" fmla="*/ 5 h 9"/>
                  <a:gd name="T6" fmla="*/ 29 w 40"/>
                  <a:gd name="T7" fmla="*/ 6 h 9"/>
                  <a:gd name="T8" fmla="*/ 40 w 40"/>
                  <a:gd name="T9" fmla="*/ 2 h 9"/>
                  <a:gd name="T10" fmla="*/ 39 w 40"/>
                  <a:gd name="T11" fmla="*/ 2 h 9"/>
                </a:gdLst>
                <a:ahLst/>
                <a:cxnLst>
                  <a:cxn ang="0">
                    <a:pos x="T0" y="T1"/>
                  </a:cxn>
                  <a:cxn ang="0">
                    <a:pos x="T2" y="T3"/>
                  </a:cxn>
                  <a:cxn ang="0">
                    <a:pos x="T4" y="T5"/>
                  </a:cxn>
                  <a:cxn ang="0">
                    <a:pos x="T6" y="T7"/>
                  </a:cxn>
                  <a:cxn ang="0">
                    <a:pos x="T8" y="T9"/>
                  </a:cxn>
                  <a:cxn ang="0">
                    <a:pos x="T10" y="T11"/>
                  </a:cxn>
                </a:cxnLst>
                <a:rect l="0" t="0" r="r" b="b"/>
                <a:pathLst>
                  <a:path w="40" h="9">
                    <a:moveTo>
                      <a:pt x="39" y="2"/>
                    </a:moveTo>
                    <a:cubicBezTo>
                      <a:pt x="31" y="0"/>
                      <a:pt x="12" y="3"/>
                      <a:pt x="1" y="5"/>
                    </a:cubicBezTo>
                    <a:cubicBezTo>
                      <a:pt x="0" y="5"/>
                      <a:pt x="0" y="5"/>
                      <a:pt x="0" y="5"/>
                    </a:cubicBezTo>
                    <a:cubicBezTo>
                      <a:pt x="8" y="8"/>
                      <a:pt x="16" y="9"/>
                      <a:pt x="29" y="6"/>
                    </a:cubicBezTo>
                    <a:cubicBezTo>
                      <a:pt x="32" y="5"/>
                      <a:pt x="36" y="4"/>
                      <a:pt x="40" y="2"/>
                    </a:cubicBezTo>
                    <a:lnTo>
                      <a:pt x="39" y="2"/>
                    </a:lnTo>
                    <a:close/>
                  </a:path>
                </a:pathLst>
              </a:custGeom>
              <a:solidFill>
                <a:srgbClr val="BB5A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1" name="Freeform 613">
                <a:extLst>
                  <a:ext uri="{FF2B5EF4-FFF2-40B4-BE49-F238E27FC236}">
                    <a16:creationId xmlns:a16="http://schemas.microsoft.com/office/drawing/2014/main" id="{8D5DDDE3-B3B3-B568-DB1B-CF800B7D9736}"/>
                  </a:ext>
                </a:extLst>
              </p:cNvPr>
              <p:cNvSpPr>
                <a:spLocks/>
              </p:cNvSpPr>
              <p:nvPr/>
            </p:nvSpPr>
            <p:spPr bwMode="auto">
              <a:xfrm>
                <a:off x="-1222025" y="4862514"/>
                <a:ext cx="223838" cy="419100"/>
              </a:xfrm>
              <a:custGeom>
                <a:avLst/>
                <a:gdLst>
                  <a:gd name="T0" fmla="*/ 103 w 110"/>
                  <a:gd name="T1" fmla="*/ 0 h 206"/>
                  <a:gd name="T2" fmla="*/ 0 w 110"/>
                  <a:gd name="T3" fmla="*/ 206 h 206"/>
                  <a:gd name="T4" fmla="*/ 103 w 110"/>
                  <a:gd name="T5" fmla="*/ 0 h 206"/>
                </a:gdLst>
                <a:ahLst/>
                <a:cxnLst>
                  <a:cxn ang="0">
                    <a:pos x="T0" y="T1"/>
                  </a:cxn>
                  <a:cxn ang="0">
                    <a:pos x="T2" y="T3"/>
                  </a:cxn>
                  <a:cxn ang="0">
                    <a:pos x="T4" y="T5"/>
                  </a:cxn>
                </a:cxnLst>
                <a:rect l="0" t="0" r="r" b="b"/>
                <a:pathLst>
                  <a:path w="110" h="206">
                    <a:moveTo>
                      <a:pt x="103" y="0"/>
                    </a:moveTo>
                    <a:cubicBezTo>
                      <a:pt x="110" y="31"/>
                      <a:pt x="96" y="155"/>
                      <a:pt x="0" y="206"/>
                    </a:cubicBezTo>
                    <a:cubicBezTo>
                      <a:pt x="34" y="186"/>
                      <a:pt x="104" y="77"/>
                      <a:pt x="103" y="0"/>
                    </a:cubicBezTo>
                    <a:close/>
                  </a:path>
                </a:pathLst>
              </a:custGeom>
              <a:solidFill>
                <a:srgbClr val="DDA6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2" name="Freeform 614">
                <a:extLst>
                  <a:ext uri="{FF2B5EF4-FFF2-40B4-BE49-F238E27FC236}">
                    <a16:creationId xmlns:a16="http://schemas.microsoft.com/office/drawing/2014/main" id="{BDD27D7A-5C68-A2D0-A486-C62348CCAF0F}"/>
                  </a:ext>
                </a:extLst>
              </p:cNvPr>
              <p:cNvSpPr>
                <a:spLocks/>
              </p:cNvSpPr>
              <p:nvPr/>
            </p:nvSpPr>
            <p:spPr bwMode="auto">
              <a:xfrm>
                <a:off x="-1171225" y="5257801"/>
                <a:ext cx="190500" cy="239713"/>
              </a:xfrm>
              <a:custGeom>
                <a:avLst/>
                <a:gdLst>
                  <a:gd name="T0" fmla="*/ 0 w 94"/>
                  <a:gd name="T1" fmla="*/ 81 h 118"/>
                  <a:gd name="T2" fmla="*/ 94 w 94"/>
                  <a:gd name="T3" fmla="*/ 0 h 118"/>
                  <a:gd name="T4" fmla="*/ 0 w 94"/>
                  <a:gd name="T5" fmla="*/ 81 h 118"/>
                </a:gdLst>
                <a:ahLst/>
                <a:cxnLst>
                  <a:cxn ang="0">
                    <a:pos x="T0" y="T1"/>
                  </a:cxn>
                  <a:cxn ang="0">
                    <a:pos x="T2" y="T3"/>
                  </a:cxn>
                  <a:cxn ang="0">
                    <a:pos x="T4" y="T5"/>
                  </a:cxn>
                </a:cxnLst>
                <a:rect l="0" t="0" r="r" b="b"/>
                <a:pathLst>
                  <a:path w="94" h="118">
                    <a:moveTo>
                      <a:pt x="0" y="81"/>
                    </a:moveTo>
                    <a:cubicBezTo>
                      <a:pt x="9" y="105"/>
                      <a:pt x="85" y="118"/>
                      <a:pt x="94" y="0"/>
                    </a:cubicBezTo>
                    <a:cubicBezTo>
                      <a:pt x="91" y="27"/>
                      <a:pt x="54" y="118"/>
                      <a:pt x="0" y="81"/>
                    </a:cubicBezTo>
                    <a:close/>
                  </a:path>
                </a:pathLst>
              </a:custGeom>
              <a:solidFill>
                <a:srgbClr val="DDA6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3" name="Freeform 615">
                <a:extLst>
                  <a:ext uri="{FF2B5EF4-FFF2-40B4-BE49-F238E27FC236}">
                    <a16:creationId xmlns:a16="http://schemas.microsoft.com/office/drawing/2014/main" id="{AAB80C66-0235-1F50-18B4-5110114BE527}"/>
                  </a:ext>
                </a:extLst>
              </p:cNvPr>
              <p:cNvSpPr>
                <a:spLocks/>
              </p:cNvSpPr>
              <p:nvPr/>
            </p:nvSpPr>
            <p:spPr bwMode="auto">
              <a:xfrm>
                <a:off x="-1531588" y="5322889"/>
                <a:ext cx="192088" cy="120650"/>
              </a:xfrm>
              <a:custGeom>
                <a:avLst/>
                <a:gdLst>
                  <a:gd name="T0" fmla="*/ 0 w 94"/>
                  <a:gd name="T1" fmla="*/ 44 h 59"/>
                  <a:gd name="T2" fmla="*/ 85 w 94"/>
                  <a:gd name="T3" fmla="*/ 35 h 59"/>
                  <a:gd name="T4" fmla="*/ 94 w 94"/>
                  <a:gd name="T5" fmla="*/ 0 h 59"/>
                  <a:gd name="T6" fmla="*/ 71 w 94"/>
                  <a:gd name="T7" fmla="*/ 30 h 59"/>
                  <a:gd name="T8" fmla="*/ 0 w 94"/>
                  <a:gd name="T9" fmla="*/ 44 h 59"/>
                </a:gdLst>
                <a:ahLst/>
                <a:cxnLst>
                  <a:cxn ang="0">
                    <a:pos x="T0" y="T1"/>
                  </a:cxn>
                  <a:cxn ang="0">
                    <a:pos x="T2" y="T3"/>
                  </a:cxn>
                  <a:cxn ang="0">
                    <a:pos x="T4" y="T5"/>
                  </a:cxn>
                  <a:cxn ang="0">
                    <a:pos x="T6" y="T7"/>
                  </a:cxn>
                  <a:cxn ang="0">
                    <a:pos x="T8" y="T9"/>
                  </a:cxn>
                </a:cxnLst>
                <a:rect l="0" t="0" r="r" b="b"/>
                <a:pathLst>
                  <a:path w="94" h="59">
                    <a:moveTo>
                      <a:pt x="0" y="44"/>
                    </a:moveTo>
                    <a:cubicBezTo>
                      <a:pt x="10" y="56"/>
                      <a:pt x="69" y="59"/>
                      <a:pt x="85" y="35"/>
                    </a:cubicBezTo>
                    <a:cubicBezTo>
                      <a:pt x="85" y="22"/>
                      <a:pt x="88" y="5"/>
                      <a:pt x="94" y="0"/>
                    </a:cubicBezTo>
                    <a:cubicBezTo>
                      <a:pt x="80" y="13"/>
                      <a:pt x="87" y="15"/>
                      <a:pt x="71" y="30"/>
                    </a:cubicBezTo>
                    <a:cubicBezTo>
                      <a:pt x="55" y="45"/>
                      <a:pt x="19" y="53"/>
                      <a:pt x="0" y="44"/>
                    </a:cubicBezTo>
                    <a:close/>
                  </a:path>
                </a:pathLst>
              </a:custGeom>
              <a:solidFill>
                <a:srgbClr val="DDA6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 name="Freeform 616">
                <a:extLst>
                  <a:ext uri="{FF2B5EF4-FFF2-40B4-BE49-F238E27FC236}">
                    <a16:creationId xmlns:a16="http://schemas.microsoft.com/office/drawing/2014/main" id="{E4D92D64-2261-7BC1-DE1C-8D846FB661A9}"/>
                  </a:ext>
                </a:extLst>
              </p:cNvPr>
              <p:cNvSpPr>
                <a:spLocks/>
              </p:cNvSpPr>
              <p:nvPr/>
            </p:nvSpPr>
            <p:spPr bwMode="auto">
              <a:xfrm>
                <a:off x="-1020413" y="5583239"/>
                <a:ext cx="215900" cy="249238"/>
              </a:xfrm>
              <a:custGeom>
                <a:avLst/>
                <a:gdLst>
                  <a:gd name="T0" fmla="*/ 0 w 107"/>
                  <a:gd name="T1" fmla="*/ 90 h 123"/>
                  <a:gd name="T2" fmla="*/ 62 w 107"/>
                  <a:gd name="T3" fmla="*/ 112 h 123"/>
                  <a:gd name="T4" fmla="*/ 94 w 107"/>
                  <a:gd name="T5" fmla="*/ 0 h 123"/>
                  <a:gd name="T6" fmla="*/ 44 w 107"/>
                  <a:gd name="T7" fmla="*/ 109 h 123"/>
                  <a:gd name="T8" fmla="*/ 0 w 107"/>
                  <a:gd name="T9" fmla="*/ 90 h 123"/>
                </a:gdLst>
                <a:ahLst/>
                <a:cxnLst>
                  <a:cxn ang="0">
                    <a:pos x="T0" y="T1"/>
                  </a:cxn>
                  <a:cxn ang="0">
                    <a:pos x="T2" y="T3"/>
                  </a:cxn>
                  <a:cxn ang="0">
                    <a:pos x="T4" y="T5"/>
                  </a:cxn>
                  <a:cxn ang="0">
                    <a:pos x="T6" y="T7"/>
                  </a:cxn>
                  <a:cxn ang="0">
                    <a:pos x="T8" y="T9"/>
                  </a:cxn>
                </a:cxnLst>
                <a:rect l="0" t="0" r="r" b="b"/>
                <a:pathLst>
                  <a:path w="107" h="123">
                    <a:moveTo>
                      <a:pt x="0" y="90"/>
                    </a:moveTo>
                    <a:cubicBezTo>
                      <a:pt x="6" y="108"/>
                      <a:pt x="39" y="123"/>
                      <a:pt x="62" y="112"/>
                    </a:cubicBezTo>
                    <a:cubicBezTo>
                      <a:pt x="86" y="100"/>
                      <a:pt x="107" y="64"/>
                      <a:pt x="94" y="0"/>
                    </a:cubicBezTo>
                    <a:cubicBezTo>
                      <a:pt x="95" y="26"/>
                      <a:pt x="97" y="103"/>
                      <a:pt x="44" y="109"/>
                    </a:cubicBezTo>
                    <a:cubicBezTo>
                      <a:pt x="15" y="112"/>
                      <a:pt x="0" y="90"/>
                      <a:pt x="0" y="90"/>
                    </a:cubicBezTo>
                    <a:close/>
                  </a:path>
                </a:pathLst>
              </a:custGeom>
              <a:solidFill>
                <a:srgbClr val="DDA6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5" name="Freeform 617">
                <a:extLst>
                  <a:ext uri="{FF2B5EF4-FFF2-40B4-BE49-F238E27FC236}">
                    <a16:creationId xmlns:a16="http://schemas.microsoft.com/office/drawing/2014/main" id="{A23565DF-1BFE-105A-D0CA-4BC61EAC961F}"/>
                  </a:ext>
                </a:extLst>
              </p:cNvPr>
              <p:cNvSpPr>
                <a:spLocks/>
              </p:cNvSpPr>
              <p:nvPr/>
            </p:nvSpPr>
            <p:spPr bwMode="auto">
              <a:xfrm>
                <a:off x="-1463325" y="5684839"/>
                <a:ext cx="452438" cy="96838"/>
              </a:xfrm>
              <a:custGeom>
                <a:avLst/>
                <a:gdLst>
                  <a:gd name="T0" fmla="*/ 102 w 223"/>
                  <a:gd name="T1" fmla="*/ 25 h 48"/>
                  <a:gd name="T2" fmla="*/ 134 w 223"/>
                  <a:gd name="T3" fmla="*/ 24 h 48"/>
                  <a:gd name="T4" fmla="*/ 179 w 223"/>
                  <a:gd name="T5" fmla="*/ 30 h 48"/>
                  <a:gd name="T6" fmla="*/ 223 w 223"/>
                  <a:gd name="T7" fmla="*/ 0 h 48"/>
                  <a:gd name="T8" fmla="*/ 175 w 223"/>
                  <a:gd name="T9" fmla="*/ 24 h 48"/>
                  <a:gd name="T10" fmla="*/ 127 w 223"/>
                  <a:gd name="T11" fmla="*/ 14 h 48"/>
                  <a:gd name="T12" fmla="*/ 90 w 223"/>
                  <a:gd name="T13" fmla="*/ 24 h 48"/>
                  <a:gd name="T14" fmla="*/ 0 w 223"/>
                  <a:gd name="T15" fmla="*/ 29 h 48"/>
                  <a:gd name="T16" fmla="*/ 102 w 223"/>
                  <a:gd name="T17" fmla="*/ 2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 h="48">
                    <a:moveTo>
                      <a:pt x="102" y="25"/>
                    </a:moveTo>
                    <a:cubicBezTo>
                      <a:pt x="115" y="20"/>
                      <a:pt x="121" y="18"/>
                      <a:pt x="134" y="24"/>
                    </a:cubicBezTo>
                    <a:cubicBezTo>
                      <a:pt x="147" y="30"/>
                      <a:pt x="166" y="34"/>
                      <a:pt x="179" y="30"/>
                    </a:cubicBezTo>
                    <a:cubicBezTo>
                      <a:pt x="192" y="26"/>
                      <a:pt x="212" y="6"/>
                      <a:pt x="223" y="0"/>
                    </a:cubicBezTo>
                    <a:cubicBezTo>
                      <a:pt x="209" y="4"/>
                      <a:pt x="189" y="21"/>
                      <a:pt x="175" y="24"/>
                    </a:cubicBezTo>
                    <a:cubicBezTo>
                      <a:pt x="161" y="26"/>
                      <a:pt x="138" y="14"/>
                      <a:pt x="127" y="14"/>
                    </a:cubicBezTo>
                    <a:cubicBezTo>
                      <a:pt x="115" y="15"/>
                      <a:pt x="120" y="11"/>
                      <a:pt x="90" y="24"/>
                    </a:cubicBezTo>
                    <a:cubicBezTo>
                      <a:pt x="59" y="38"/>
                      <a:pt x="14" y="36"/>
                      <a:pt x="0" y="29"/>
                    </a:cubicBezTo>
                    <a:cubicBezTo>
                      <a:pt x="15" y="37"/>
                      <a:pt x="45" y="48"/>
                      <a:pt x="102" y="25"/>
                    </a:cubicBezTo>
                    <a:close/>
                  </a:path>
                </a:pathLst>
              </a:custGeom>
              <a:solidFill>
                <a:srgbClr val="DDA6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6" name="Freeform 618">
                <a:extLst>
                  <a:ext uri="{FF2B5EF4-FFF2-40B4-BE49-F238E27FC236}">
                    <a16:creationId xmlns:a16="http://schemas.microsoft.com/office/drawing/2014/main" id="{516AC58C-1AF3-2DE2-E109-1AE4FC77A673}"/>
                  </a:ext>
                </a:extLst>
              </p:cNvPr>
              <p:cNvSpPr>
                <a:spLocks/>
              </p:cNvSpPr>
              <p:nvPr/>
            </p:nvSpPr>
            <p:spPr bwMode="auto">
              <a:xfrm>
                <a:off x="-1291875" y="5329239"/>
                <a:ext cx="406400" cy="258763"/>
              </a:xfrm>
              <a:custGeom>
                <a:avLst/>
                <a:gdLst>
                  <a:gd name="T0" fmla="*/ 0 w 200"/>
                  <a:gd name="T1" fmla="*/ 77 h 127"/>
                  <a:gd name="T2" fmla="*/ 110 w 200"/>
                  <a:gd name="T3" fmla="*/ 112 h 127"/>
                  <a:gd name="T4" fmla="*/ 200 w 200"/>
                  <a:gd name="T5" fmla="*/ 0 h 127"/>
                  <a:gd name="T6" fmla="*/ 104 w 200"/>
                  <a:gd name="T7" fmla="*/ 107 h 127"/>
                  <a:gd name="T8" fmla="*/ 0 w 200"/>
                  <a:gd name="T9" fmla="*/ 77 h 127"/>
                </a:gdLst>
                <a:ahLst/>
                <a:cxnLst>
                  <a:cxn ang="0">
                    <a:pos x="T0" y="T1"/>
                  </a:cxn>
                  <a:cxn ang="0">
                    <a:pos x="T2" y="T3"/>
                  </a:cxn>
                  <a:cxn ang="0">
                    <a:pos x="T4" y="T5"/>
                  </a:cxn>
                  <a:cxn ang="0">
                    <a:pos x="T6" y="T7"/>
                  </a:cxn>
                  <a:cxn ang="0">
                    <a:pos x="T8" y="T9"/>
                  </a:cxn>
                </a:cxnLst>
                <a:rect l="0" t="0" r="r" b="b"/>
                <a:pathLst>
                  <a:path w="200" h="127">
                    <a:moveTo>
                      <a:pt x="0" y="77"/>
                    </a:moveTo>
                    <a:cubicBezTo>
                      <a:pt x="10" y="95"/>
                      <a:pt x="52" y="127"/>
                      <a:pt x="110" y="112"/>
                    </a:cubicBezTo>
                    <a:cubicBezTo>
                      <a:pt x="167" y="97"/>
                      <a:pt x="191" y="50"/>
                      <a:pt x="200" y="0"/>
                    </a:cubicBezTo>
                    <a:cubicBezTo>
                      <a:pt x="191" y="32"/>
                      <a:pt x="167" y="92"/>
                      <a:pt x="104" y="107"/>
                    </a:cubicBezTo>
                    <a:cubicBezTo>
                      <a:pt x="41" y="121"/>
                      <a:pt x="0" y="77"/>
                      <a:pt x="0" y="77"/>
                    </a:cubicBezTo>
                    <a:close/>
                  </a:path>
                </a:pathLst>
              </a:custGeom>
              <a:solidFill>
                <a:srgbClr val="DDA6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7" name="Freeform 619">
                <a:extLst>
                  <a:ext uri="{FF2B5EF4-FFF2-40B4-BE49-F238E27FC236}">
                    <a16:creationId xmlns:a16="http://schemas.microsoft.com/office/drawing/2014/main" id="{29EA6C63-451B-077E-9A75-228531A7F3F3}"/>
                  </a:ext>
                </a:extLst>
              </p:cNvPr>
              <p:cNvSpPr>
                <a:spLocks/>
              </p:cNvSpPr>
              <p:nvPr/>
            </p:nvSpPr>
            <p:spPr bwMode="auto">
              <a:xfrm>
                <a:off x="-1677638" y="5473701"/>
                <a:ext cx="346075" cy="169863"/>
              </a:xfrm>
              <a:custGeom>
                <a:avLst/>
                <a:gdLst>
                  <a:gd name="T0" fmla="*/ 0 w 170"/>
                  <a:gd name="T1" fmla="*/ 41 h 84"/>
                  <a:gd name="T2" fmla="*/ 32 w 170"/>
                  <a:gd name="T3" fmla="*/ 40 h 84"/>
                  <a:gd name="T4" fmla="*/ 84 w 170"/>
                  <a:gd name="T5" fmla="*/ 20 h 84"/>
                  <a:gd name="T6" fmla="*/ 126 w 170"/>
                  <a:gd name="T7" fmla="*/ 53 h 84"/>
                  <a:gd name="T8" fmla="*/ 170 w 170"/>
                  <a:gd name="T9" fmla="*/ 84 h 84"/>
                  <a:gd name="T10" fmla="*/ 123 w 170"/>
                  <a:gd name="T11" fmla="*/ 34 h 84"/>
                  <a:gd name="T12" fmla="*/ 49 w 170"/>
                  <a:gd name="T13" fmla="*/ 18 h 84"/>
                  <a:gd name="T14" fmla="*/ 0 w 170"/>
                  <a:gd name="T15" fmla="*/ 41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84">
                    <a:moveTo>
                      <a:pt x="0" y="41"/>
                    </a:moveTo>
                    <a:cubicBezTo>
                      <a:pt x="11" y="44"/>
                      <a:pt x="19" y="48"/>
                      <a:pt x="32" y="40"/>
                    </a:cubicBezTo>
                    <a:cubicBezTo>
                      <a:pt x="45" y="33"/>
                      <a:pt x="59" y="15"/>
                      <a:pt x="84" y="20"/>
                    </a:cubicBezTo>
                    <a:cubicBezTo>
                      <a:pt x="109" y="24"/>
                      <a:pt x="121" y="39"/>
                      <a:pt x="126" y="53"/>
                    </a:cubicBezTo>
                    <a:cubicBezTo>
                      <a:pt x="131" y="66"/>
                      <a:pt x="148" y="84"/>
                      <a:pt x="170" y="84"/>
                    </a:cubicBezTo>
                    <a:cubicBezTo>
                      <a:pt x="153" y="76"/>
                      <a:pt x="143" y="68"/>
                      <a:pt x="123" y="34"/>
                    </a:cubicBezTo>
                    <a:cubicBezTo>
                      <a:pt x="104" y="0"/>
                      <a:pt x="65" y="6"/>
                      <a:pt x="49" y="18"/>
                    </a:cubicBezTo>
                    <a:cubicBezTo>
                      <a:pt x="34" y="30"/>
                      <a:pt x="22" y="47"/>
                      <a:pt x="0" y="41"/>
                    </a:cubicBezTo>
                    <a:close/>
                  </a:path>
                </a:pathLst>
              </a:custGeom>
              <a:solidFill>
                <a:srgbClr val="DDA6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8" name="Freeform 620">
                <a:extLst>
                  <a:ext uri="{FF2B5EF4-FFF2-40B4-BE49-F238E27FC236}">
                    <a16:creationId xmlns:a16="http://schemas.microsoft.com/office/drawing/2014/main" id="{57D931FA-34CA-B555-1520-51816A6F8926}"/>
                  </a:ext>
                </a:extLst>
              </p:cNvPr>
              <p:cNvSpPr>
                <a:spLocks/>
              </p:cNvSpPr>
              <p:nvPr/>
            </p:nvSpPr>
            <p:spPr bwMode="auto">
              <a:xfrm>
                <a:off x="-1669700" y="5326064"/>
                <a:ext cx="76200" cy="184150"/>
              </a:xfrm>
              <a:custGeom>
                <a:avLst/>
                <a:gdLst>
                  <a:gd name="T0" fmla="*/ 19 w 37"/>
                  <a:gd name="T1" fmla="*/ 56 h 91"/>
                  <a:gd name="T2" fmla="*/ 0 w 37"/>
                  <a:gd name="T3" fmla="*/ 91 h 91"/>
                  <a:gd name="T4" fmla="*/ 19 w 37"/>
                  <a:gd name="T5" fmla="*/ 68 h 91"/>
                  <a:gd name="T6" fmla="*/ 32 w 37"/>
                  <a:gd name="T7" fmla="*/ 50 h 91"/>
                  <a:gd name="T8" fmla="*/ 36 w 37"/>
                  <a:gd name="T9" fmla="*/ 25 h 91"/>
                  <a:gd name="T10" fmla="*/ 23 w 37"/>
                  <a:gd name="T11" fmla="*/ 0 h 91"/>
                  <a:gd name="T12" fmla="*/ 19 w 37"/>
                  <a:gd name="T13" fmla="*/ 56 h 91"/>
                </a:gdLst>
                <a:ahLst/>
                <a:cxnLst>
                  <a:cxn ang="0">
                    <a:pos x="T0" y="T1"/>
                  </a:cxn>
                  <a:cxn ang="0">
                    <a:pos x="T2" y="T3"/>
                  </a:cxn>
                  <a:cxn ang="0">
                    <a:pos x="T4" y="T5"/>
                  </a:cxn>
                  <a:cxn ang="0">
                    <a:pos x="T6" y="T7"/>
                  </a:cxn>
                  <a:cxn ang="0">
                    <a:pos x="T8" y="T9"/>
                  </a:cxn>
                  <a:cxn ang="0">
                    <a:pos x="T10" y="T11"/>
                  </a:cxn>
                  <a:cxn ang="0">
                    <a:pos x="T12" y="T13"/>
                  </a:cxn>
                </a:cxnLst>
                <a:rect l="0" t="0" r="r" b="b"/>
                <a:pathLst>
                  <a:path w="37" h="91">
                    <a:moveTo>
                      <a:pt x="19" y="56"/>
                    </a:moveTo>
                    <a:cubicBezTo>
                      <a:pt x="8" y="70"/>
                      <a:pt x="7" y="80"/>
                      <a:pt x="0" y="91"/>
                    </a:cubicBezTo>
                    <a:cubicBezTo>
                      <a:pt x="7" y="90"/>
                      <a:pt x="13" y="76"/>
                      <a:pt x="19" y="68"/>
                    </a:cubicBezTo>
                    <a:cubicBezTo>
                      <a:pt x="25" y="59"/>
                      <a:pt x="27" y="59"/>
                      <a:pt x="32" y="50"/>
                    </a:cubicBezTo>
                    <a:cubicBezTo>
                      <a:pt x="37" y="42"/>
                      <a:pt x="37" y="36"/>
                      <a:pt x="36" y="25"/>
                    </a:cubicBezTo>
                    <a:cubicBezTo>
                      <a:pt x="35" y="13"/>
                      <a:pt x="30" y="9"/>
                      <a:pt x="23" y="0"/>
                    </a:cubicBezTo>
                    <a:cubicBezTo>
                      <a:pt x="28" y="12"/>
                      <a:pt x="36" y="36"/>
                      <a:pt x="19" y="56"/>
                    </a:cubicBezTo>
                    <a:close/>
                  </a:path>
                </a:pathLst>
              </a:custGeom>
              <a:solidFill>
                <a:srgbClr val="DDA6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9" name="Freeform 621">
                <a:extLst>
                  <a:ext uri="{FF2B5EF4-FFF2-40B4-BE49-F238E27FC236}">
                    <a16:creationId xmlns:a16="http://schemas.microsoft.com/office/drawing/2014/main" id="{B9306812-F39A-0409-98F5-D9CDB23AD5C3}"/>
                  </a:ext>
                </a:extLst>
              </p:cNvPr>
              <p:cNvSpPr>
                <a:spLocks/>
              </p:cNvSpPr>
              <p:nvPr/>
            </p:nvSpPr>
            <p:spPr bwMode="auto">
              <a:xfrm>
                <a:off x="-1642713" y="5195889"/>
                <a:ext cx="217488" cy="131763"/>
              </a:xfrm>
              <a:custGeom>
                <a:avLst/>
                <a:gdLst>
                  <a:gd name="T0" fmla="*/ 4 w 107"/>
                  <a:gd name="T1" fmla="*/ 9 h 65"/>
                  <a:gd name="T2" fmla="*/ 50 w 107"/>
                  <a:gd name="T3" fmla="*/ 21 h 65"/>
                  <a:gd name="T4" fmla="*/ 68 w 107"/>
                  <a:gd name="T5" fmla="*/ 42 h 65"/>
                  <a:gd name="T6" fmla="*/ 82 w 107"/>
                  <a:gd name="T7" fmla="*/ 63 h 65"/>
                  <a:gd name="T8" fmla="*/ 107 w 107"/>
                  <a:gd name="T9" fmla="*/ 57 h 65"/>
                  <a:gd name="T10" fmla="*/ 96 w 107"/>
                  <a:gd name="T11" fmla="*/ 49 h 65"/>
                  <a:gd name="T12" fmla="*/ 87 w 107"/>
                  <a:gd name="T13" fmla="*/ 31 h 65"/>
                  <a:gd name="T14" fmla="*/ 82 w 107"/>
                  <a:gd name="T15" fmla="*/ 38 h 65"/>
                  <a:gd name="T16" fmla="*/ 63 w 107"/>
                  <a:gd name="T17" fmla="*/ 18 h 65"/>
                  <a:gd name="T18" fmla="*/ 0 w 107"/>
                  <a:gd name="T1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65">
                    <a:moveTo>
                      <a:pt x="4" y="9"/>
                    </a:moveTo>
                    <a:cubicBezTo>
                      <a:pt x="21" y="7"/>
                      <a:pt x="39" y="13"/>
                      <a:pt x="50" y="21"/>
                    </a:cubicBezTo>
                    <a:cubicBezTo>
                      <a:pt x="57" y="27"/>
                      <a:pt x="63" y="34"/>
                      <a:pt x="68" y="42"/>
                    </a:cubicBezTo>
                    <a:cubicBezTo>
                      <a:pt x="72" y="49"/>
                      <a:pt x="73" y="61"/>
                      <a:pt x="82" y="63"/>
                    </a:cubicBezTo>
                    <a:cubicBezTo>
                      <a:pt x="88" y="65"/>
                      <a:pt x="104" y="63"/>
                      <a:pt x="107" y="57"/>
                    </a:cubicBezTo>
                    <a:cubicBezTo>
                      <a:pt x="102" y="55"/>
                      <a:pt x="99" y="53"/>
                      <a:pt x="96" y="49"/>
                    </a:cubicBezTo>
                    <a:cubicBezTo>
                      <a:pt x="91" y="44"/>
                      <a:pt x="91" y="37"/>
                      <a:pt x="87" y="31"/>
                    </a:cubicBezTo>
                    <a:cubicBezTo>
                      <a:pt x="88" y="38"/>
                      <a:pt x="90" y="42"/>
                      <a:pt x="82" y="38"/>
                    </a:cubicBezTo>
                    <a:cubicBezTo>
                      <a:pt x="74" y="33"/>
                      <a:pt x="69" y="25"/>
                      <a:pt x="63" y="18"/>
                    </a:cubicBezTo>
                    <a:cubicBezTo>
                      <a:pt x="49" y="3"/>
                      <a:pt x="19" y="0"/>
                      <a:pt x="0" y="9"/>
                    </a:cubicBezTo>
                  </a:path>
                </a:pathLst>
              </a:custGeom>
              <a:solidFill>
                <a:srgbClr val="DDA6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0" name="Freeform 622">
                <a:extLst>
                  <a:ext uri="{FF2B5EF4-FFF2-40B4-BE49-F238E27FC236}">
                    <a16:creationId xmlns:a16="http://schemas.microsoft.com/office/drawing/2014/main" id="{EA5D3158-8C0F-77C1-AA85-64123627F69C}"/>
                  </a:ext>
                </a:extLst>
              </p:cNvPr>
              <p:cNvSpPr>
                <a:spLocks/>
              </p:cNvSpPr>
              <p:nvPr/>
            </p:nvSpPr>
            <p:spPr bwMode="auto">
              <a:xfrm>
                <a:off x="-1499838" y="4840289"/>
                <a:ext cx="358775" cy="101600"/>
              </a:xfrm>
              <a:custGeom>
                <a:avLst/>
                <a:gdLst>
                  <a:gd name="T0" fmla="*/ 0 w 177"/>
                  <a:gd name="T1" fmla="*/ 47 h 50"/>
                  <a:gd name="T2" fmla="*/ 103 w 177"/>
                  <a:gd name="T3" fmla="*/ 28 h 50"/>
                  <a:gd name="T4" fmla="*/ 177 w 177"/>
                  <a:gd name="T5" fmla="*/ 15 h 50"/>
                  <a:gd name="T6" fmla="*/ 123 w 177"/>
                  <a:gd name="T7" fmla="*/ 11 h 50"/>
                  <a:gd name="T8" fmla="*/ 0 w 177"/>
                  <a:gd name="T9" fmla="*/ 47 h 50"/>
                </a:gdLst>
                <a:ahLst/>
                <a:cxnLst>
                  <a:cxn ang="0">
                    <a:pos x="T0" y="T1"/>
                  </a:cxn>
                  <a:cxn ang="0">
                    <a:pos x="T2" y="T3"/>
                  </a:cxn>
                  <a:cxn ang="0">
                    <a:pos x="T4" y="T5"/>
                  </a:cxn>
                  <a:cxn ang="0">
                    <a:pos x="T6" y="T7"/>
                  </a:cxn>
                  <a:cxn ang="0">
                    <a:pos x="T8" y="T9"/>
                  </a:cxn>
                </a:cxnLst>
                <a:rect l="0" t="0" r="r" b="b"/>
                <a:pathLst>
                  <a:path w="177" h="50">
                    <a:moveTo>
                      <a:pt x="0" y="47"/>
                    </a:moveTo>
                    <a:cubicBezTo>
                      <a:pt x="25" y="50"/>
                      <a:pt x="55" y="47"/>
                      <a:pt x="103" y="28"/>
                    </a:cubicBezTo>
                    <a:cubicBezTo>
                      <a:pt x="152" y="9"/>
                      <a:pt x="171" y="7"/>
                      <a:pt x="177" y="15"/>
                    </a:cubicBezTo>
                    <a:cubicBezTo>
                      <a:pt x="163" y="0"/>
                      <a:pt x="155" y="1"/>
                      <a:pt x="123" y="11"/>
                    </a:cubicBezTo>
                    <a:cubicBezTo>
                      <a:pt x="91" y="21"/>
                      <a:pt x="61" y="44"/>
                      <a:pt x="0" y="47"/>
                    </a:cubicBezTo>
                    <a:close/>
                  </a:path>
                </a:pathLst>
              </a:custGeom>
              <a:solidFill>
                <a:srgbClr val="DDA6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1" name="Freeform 623">
                <a:extLst>
                  <a:ext uri="{FF2B5EF4-FFF2-40B4-BE49-F238E27FC236}">
                    <a16:creationId xmlns:a16="http://schemas.microsoft.com/office/drawing/2014/main" id="{1DFB2635-476A-38D0-236A-DB311587D45E}"/>
                  </a:ext>
                </a:extLst>
              </p:cNvPr>
              <p:cNvSpPr>
                <a:spLocks/>
              </p:cNvSpPr>
              <p:nvPr/>
            </p:nvSpPr>
            <p:spPr bwMode="auto">
              <a:xfrm>
                <a:off x="-1372838" y="5472114"/>
                <a:ext cx="107950" cy="61913"/>
              </a:xfrm>
              <a:custGeom>
                <a:avLst/>
                <a:gdLst>
                  <a:gd name="T0" fmla="*/ 51 w 53"/>
                  <a:gd name="T1" fmla="*/ 30 h 31"/>
                  <a:gd name="T2" fmla="*/ 53 w 53"/>
                  <a:gd name="T3" fmla="*/ 29 h 31"/>
                  <a:gd name="T4" fmla="*/ 30 w 53"/>
                  <a:gd name="T5" fmla="*/ 2 h 31"/>
                  <a:gd name="T6" fmla="*/ 0 w 53"/>
                  <a:gd name="T7" fmla="*/ 0 h 31"/>
                  <a:gd name="T8" fmla="*/ 28 w 53"/>
                  <a:gd name="T9" fmla="*/ 24 h 31"/>
                  <a:gd name="T10" fmla="*/ 51 w 53"/>
                  <a:gd name="T11" fmla="*/ 30 h 31"/>
                </a:gdLst>
                <a:ahLst/>
                <a:cxnLst>
                  <a:cxn ang="0">
                    <a:pos x="T0" y="T1"/>
                  </a:cxn>
                  <a:cxn ang="0">
                    <a:pos x="T2" y="T3"/>
                  </a:cxn>
                  <a:cxn ang="0">
                    <a:pos x="T4" y="T5"/>
                  </a:cxn>
                  <a:cxn ang="0">
                    <a:pos x="T6" y="T7"/>
                  </a:cxn>
                  <a:cxn ang="0">
                    <a:pos x="T8" y="T9"/>
                  </a:cxn>
                  <a:cxn ang="0">
                    <a:pos x="T10" y="T11"/>
                  </a:cxn>
                </a:cxnLst>
                <a:rect l="0" t="0" r="r" b="b"/>
                <a:pathLst>
                  <a:path w="53" h="31">
                    <a:moveTo>
                      <a:pt x="51" y="30"/>
                    </a:moveTo>
                    <a:cubicBezTo>
                      <a:pt x="53" y="29"/>
                      <a:pt x="53" y="29"/>
                      <a:pt x="53" y="29"/>
                    </a:cubicBezTo>
                    <a:cubicBezTo>
                      <a:pt x="44" y="22"/>
                      <a:pt x="37" y="13"/>
                      <a:pt x="30" y="2"/>
                    </a:cubicBezTo>
                    <a:cubicBezTo>
                      <a:pt x="22" y="2"/>
                      <a:pt x="13" y="2"/>
                      <a:pt x="0" y="0"/>
                    </a:cubicBezTo>
                    <a:cubicBezTo>
                      <a:pt x="10" y="9"/>
                      <a:pt x="19" y="20"/>
                      <a:pt x="28" y="24"/>
                    </a:cubicBezTo>
                    <a:cubicBezTo>
                      <a:pt x="43" y="31"/>
                      <a:pt x="51" y="30"/>
                      <a:pt x="51" y="30"/>
                    </a:cubicBezTo>
                    <a:close/>
                  </a:path>
                </a:pathLst>
              </a:custGeom>
              <a:solidFill>
                <a:srgbClr val="DDA6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2" name="Freeform 624">
                <a:extLst>
                  <a:ext uri="{FF2B5EF4-FFF2-40B4-BE49-F238E27FC236}">
                    <a16:creationId xmlns:a16="http://schemas.microsoft.com/office/drawing/2014/main" id="{621F1F3C-0DAF-39C1-5334-1CDF9B0672E5}"/>
                  </a:ext>
                </a:extLst>
              </p:cNvPr>
              <p:cNvSpPr>
                <a:spLocks/>
              </p:cNvSpPr>
              <p:nvPr/>
            </p:nvSpPr>
            <p:spPr bwMode="auto">
              <a:xfrm>
                <a:off x="-1339500" y="4860926"/>
                <a:ext cx="268288" cy="357188"/>
              </a:xfrm>
              <a:custGeom>
                <a:avLst/>
                <a:gdLst>
                  <a:gd name="T0" fmla="*/ 105 w 132"/>
                  <a:gd name="T1" fmla="*/ 0 h 176"/>
                  <a:gd name="T2" fmla="*/ 0 w 132"/>
                  <a:gd name="T3" fmla="*/ 165 h 176"/>
                  <a:gd name="T4" fmla="*/ 108 w 132"/>
                  <a:gd name="T5" fmla="*/ 111 h 176"/>
                  <a:gd name="T6" fmla="*/ 105 w 132"/>
                  <a:gd name="T7" fmla="*/ 0 h 176"/>
                </a:gdLst>
                <a:ahLst/>
                <a:cxnLst>
                  <a:cxn ang="0">
                    <a:pos x="T0" y="T1"/>
                  </a:cxn>
                  <a:cxn ang="0">
                    <a:pos x="T2" y="T3"/>
                  </a:cxn>
                  <a:cxn ang="0">
                    <a:pos x="T4" y="T5"/>
                  </a:cxn>
                  <a:cxn ang="0">
                    <a:pos x="T6" y="T7"/>
                  </a:cxn>
                </a:cxnLst>
                <a:rect l="0" t="0" r="r" b="b"/>
                <a:pathLst>
                  <a:path w="132" h="176">
                    <a:moveTo>
                      <a:pt x="105" y="0"/>
                    </a:moveTo>
                    <a:cubicBezTo>
                      <a:pt x="117" y="19"/>
                      <a:pt x="126" y="172"/>
                      <a:pt x="0" y="165"/>
                    </a:cubicBezTo>
                    <a:cubicBezTo>
                      <a:pt x="25" y="175"/>
                      <a:pt x="81" y="176"/>
                      <a:pt x="108" y="111"/>
                    </a:cubicBezTo>
                    <a:cubicBezTo>
                      <a:pt x="132" y="51"/>
                      <a:pt x="111" y="13"/>
                      <a:pt x="105" y="0"/>
                    </a:cubicBezTo>
                    <a:close/>
                  </a:path>
                </a:pathLst>
              </a:custGeom>
              <a:solidFill>
                <a:srgbClr val="FC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3" name="Freeform 625">
                <a:extLst>
                  <a:ext uri="{FF2B5EF4-FFF2-40B4-BE49-F238E27FC236}">
                    <a16:creationId xmlns:a16="http://schemas.microsoft.com/office/drawing/2014/main" id="{CE2FA015-3215-34B1-CF23-047CF6D3D001}"/>
                  </a:ext>
                </a:extLst>
              </p:cNvPr>
              <p:cNvSpPr>
                <a:spLocks/>
              </p:cNvSpPr>
              <p:nvPr/>
            </p:nvSpPr>
            <p:spPr bwMode="auto">
              <a:xfrm>
                <a:off x="-1110900" y="5041901"/>
                <a:ext cx="141288" cy="325438"/>
              </a:xfrm>
              <a:custGeom>
                <a:avLst/>
                <a:gdLst>
                  <a:gd name="T0" fmla="*/ 69 w 69"/>
                  <a:gd name="T1" fmla="*/ 0 h 161"/>
                  <a:gd name="T2" fmla="*/ 39 w 69"/>
                  <a:gd name="T3" fmla="*/ 40 h 161"/>
                  <a:gd name="T4" fmla="*/ 37 w 69"/>
                  <a:gd name="T5" fmla="*/ 98 h 161"/>
                  <a:gd name="T6" fmla="*/ 12 w 69"/>
                  <a:gd name="T7" fmla="*/ 144 h 161"/>
                  <a:gd name="T8" fmla="*/ 7 w 69"/>
                  <a:gd name="T9" fmla="*/ 161 h 161"/>
                  <a:gd name="T10" fmla="*/ 23 w 69"/>
                  <a:gd name="T11" fmla="*/ 142 h 161"/>
                  <a:gd name="T12" fmla="*/ 47 w 69"/>
                  <a:gd name="T13" fmla="*/ 82 h 161"/>
                  <a:gd name="T14" fmla="*/ 69 w 69"/>
                  <a:gd name="T15" fmla="*/ 0 h 1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161">
                    <a:moveTo>
                      <a:pt x="69" y="0"/>
                    </a:moveTo>
                    <a:cubicBezTo>
                      <a:pt x="55" y="2"/>
                      <a:pt x="43" y="9"/>
                      <a:pt x="39" y="40"/>
                    </a:cubicBezTo>
                    <a:cubicBezTo>
                      <a:pt x="36" y="72"/>
                      <a:pt x="39" y="78"/>
                      <a:pt x="37" y="98"/>
                    </a:cubicBezTo>
                    <a:cubicBezTo>
                      <a:pt x="35" y="118"/>
                      <a:pt x="24" y="134"/>
                      <a:pt x="12" y="144"/>
                    </a:cubicBezTo>
                    <a:cubicBezTo>
                      <a:pt x="0" y="154"/>
                      <a:pt x="5" y="159"/>
                      <a:pt x="7" y="161"/>
                    </a:cubicBezTo>
                    <a:cubicBezTo>
                      <a:pt x="7" y="156"/>
                      <a:pt x="14" y="150"/>
                      <a:pt x="23" y="142"/>
                    </a:cubicBezTo>
                    <a:cubicBezTo>
                      <a:pt x="33" y="134"/>
                      <a:pt x="44" y="118"/>
                      <a:pt x="47" y="82"/>
                    </a:cubicBezTo>
                    <a:cubicBezTo>
                      <a:pt x="49" y="46"/>
                      <a:pt x="41" y="3"/>
                      <a:pt x="69" y="0"/>
                    </a:cubicBezTo>
                    <a:close/>
                  </a:path>
                </a:pathLst>
              </a:custGeom>
              <a:solidFill>
                <a:srgbClr val="FC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4" name="Freeform 626">
                <a:extLst>
                  <a:ext uri="{FF2B5EF4-FFF2-40B4-BE49-F238E27FC236}">
                    <a16:creationId xmlns:a16="http://schemas.microsoft.com/office/drawing/2014/main" id="{ADD446D4-DCF9-E418-B529-A5B77EC2C55F}"/>
                  </a:ext>
                </a:extLst>
              </p:cNvPr>
              <p:cNvSpPr>
                <a:spLocks/>
              </p:cNvSpPr>
              <p:nvPr/>
            </p:nvSpPr>
            <p:spPr bwMode="auto">
              <a:xfrm>
                <a:off x="-1053750" y="5283201"/>
                <a:ext cx="109538" cy="184150"/>
              </a:xfrm>
              <a:custGeom>
                <a:avLst/>
                <a:gdLst>
                  <a:gd name="T0" fmla="*/ 47 w 54"/>
                  <a:gd name="T1" fmla="*/ 0 h 91"/>
                  <a:gd name="T2" fmla="*/ 0 w 54"/>
                  <a:gd name="T3" fmla="*/ 89 h 91"/>
                  <a:gd name="T4" fmla="*/ 47 w 54"/>
                  <a:gd name="T5" fmla="*/ 0 h 91"/>
                </a:gdLst>
                <a:ahLst/>
                <a:cxnLst>
                  <a:cxn ang="0">
                    <a:pos x="T0" y="T1"/>
                  </a:cxn>
                  <a:cxn ang="0">
                    <a:pos x="T2" y="T3"/>
                  </a:cxn>
                  <a:cxn ang="0">
                    <a:pos x="T4" y="T5"/>
                  </a:cxn>
                </a:cxnLst>
                <a:rect l="0" t="0" r="r" b="b"/>
                <a:pathLst>
                  <a:path w="54" h="91">
                    <a:moveTo>
                      <a:pt x="47" y="0"/>
                    </a:moveTo>
                    <a:cubicBezTo>
                      <a:pt x="47" y="25"/>
                      <a:pt x="33" y="78"/>
                      <a:pt x="0" y="89"/>
                    </a:cubicBezTo>
                    <a:cubicBezTo>
                      <a:pt x="19" y="91"/>
                      <a:pt x="54" y="58"/>
                      <a:pt x="47" y="0"/>
                    </a:cubicBezTo>
                    <a:close/>
                  </a:path>
                </a:pathLst>
              </a:custGeom>
              <a:solidFill>
                <a:srgbClr val="FC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5" name="Freeform 627">
                <a:extLst>
                  <a:ext uri="{FF2B5EF4-FFF2-40B4-BE49-F238E27FC236}">
                    <a16:creationId xmlns:a16="http://schemas.microsoft.com/office/drawing/2014/main" id="{6EE7BA2B-D16D-832A-6557-49ECA89062A4}"/>
                  </a:ext>
                </a:extLst>
              </p:cNvPr>
              <p:cNvSpPr>
                <a:spLocks/>
              </p:cNvSpPr>
              <p:nvPr/>
            </p:nvSpPr>
            <p:spPr bwMode="auto">
              <a:xfrm>
                <a:off x="-1685575" y="5086351"/>
                <a:ext cx="84138" cy="80963"/>
              </a:xfrm>
              <a:custGeom>
                <a:avLst/>
                <a:gdLst>
                  <a:gd name="T0" fmla="*/ 41 w 41"/>
                  <a:gd name="T1" fmla="*/ 0 h 40"/>
                  <a:gd name="T2" fmla="*/ 12 w 41"/>
                  <a:gd name="T3" fmla="*/ 40 h 40"/>
                  <a:gd name="T4" fmla="*/ 41 w 41"/>
                  <a:gd name="T5" fmla="*/ 0 h 40"/>
                </a:gdLst>
                <a:ahLst/>
                <a:cxnLst>
                  <a:cxn ang="0">
                    <a:pos x="T0" y="T1"/>
                  </a:cxn>
                  <a:cxn ang="0">
                    <a:pos x="T2" y="T3"/>
                  </a:cxn>
                  <a:cxn ang="0">
                    <a:pos x="T4" y="T5"/>
                  </a:cxn>
                </a:cxnLst>
                <a:rect l="0" t="0" r="r" b="b"/>
                <a:pathLst>
                  <a:path w="41" h="40">
                    <a:moveTo>
                      <a:pt x="41" y="0"/>
                    </a:moveTo>
                    <a:cubicBezTo>
                      <a:pt x="24" y="0"/>
                      <a:pt x="0" y="12"/>
                      <a:pt x="12" y="40"/>
                    </a:cubicBezTo>
                    <a:cubicBezTo>
                      <a:pt x="10" y="27"/>
                      <a:pt x="16" y="6"/>
                      <a:pt x="41" y="0"/>
                    </a:cubicBezTo>
                    <a:close/>
                  </a:path>
                </a:pathLst>
              </a:custGeom>
              <a:solidFill>
                <a:srgbClr val="FC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6" name="Freeform 628">
                <a:extLst>
                  <a:ext uri="{FF2B5EF4-FFF2-40B4-BE49-F238E27FC236}">
                    <a16:creationId xmlns:a16="http://schemas.microsoft.com/office/drawing/2014/main" id="{5D7B5948-D5FA-CFD9-360D-2A601914EF12}"/>
                  </a:ext>
                </a:extLst>
              </p:cNvPr>
              <p:cNvSpPr>
                <a:spLocks/>
              </p:cNvSpPr>
              <p:nvPr/>
            </p:nvSpPr>
            <p:spPr bwMode="auto">
              <a:xfrm>
                <a:off x="-1706213" y="5227639"/>
                <a:ext cx="257175" cy="130175"/>
              </a:xfrm>
              <a:custGeom>
                <a:avLst/>
                <a:gdLst>
                  <a:gd name="T0" fmla="*/ 10 w 126"/>
                  <a:gd name="T1" fmla="*/ 54 h 64"/>
                  <a:gd name="T2" fmla="*/ 22 w 126"/>
                  <a:gd name="T3" fmla="*/ 8 h 64"/>
                  <a:gd name="T4" fmla="*/ 80 w 126"/>
                  <a:gd name="T5" fmla="*/ 19 h 64"/>
                  <a:gd name="T6" fmla="*/ 97 w 126"/>
                  <a:gd name="T7" fmla="*/ 44 h 64"/>
                  <a:gd name="T8" fmla="*/ 126 w 126"/>
                  <a:gd name="T9" fmla="*/ 57 h 64"/>
                  <a:gd name="T10" fmla="*/ 88 w 126"/>
                  <a:gd name="T11" fmla="*/ 42 h 64"/>
                  <a:gd name="T12" fmla="*/ 28 w 126"/>
                  <a:gd name="T13" fmla="*/ 16 h 64"/>
                  <a:gd name="T14" fmla="*/ 10 w 126"/>
                  <a:gd name="T15" fmla="*/ 54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64">
                    <a:moveTo>
                      <a:pt x="10" y="54"/>
                    </a:moveTo>
                    <a:cubicBezTo>
                      <a:pt x="0" y="32"/>
                      <a:pt x="2" y="17"/>
                      <a:pt x="22" y="8"/>
                    </a:cubicBezTo>
                    <a:cubicBezTo>
                      <a:pt x="42" y="0"/>
                      <a:pt x="68" y="5"/>
                      <a:pt x="80" y="19"/>
                    </a:cubicBezTo>
                    <a:cubicBezTo>
                      <a:pt x="92" y="33"/>
                      <a:pt x="92" y="36"/>
                      <a:pt x="97" y="44"/>
                    </a:cubicBezTo>
                    <a:cubicBezTo>
                      <a:pt x="102" y="52"/>
                      <a:pt x="105" y="60"/>
                      <a:pt x="126" y="57"/>
                    </a:cubicBezTo>
                    <a:cubicBezTo>
                      <a:pt x="104" y="64"/>
                      <a:pt x="96" y="57"/>
                      <a:pt x="88" y="42"/>
                    </a:cubicBezTo>
                    <a:cubicBezTo>
                      <a:pt x="81" y="26"/>
                      <a:pt x="59" y="5"/>
                      <a:pt x="28" y="16"/>
                    </a:cubicBezTo>
                    <a:cubicBezTo>
                      <a:pt x="14" y="21"/>
                      <a:pt x="6" y="30"/>
                      <a:pt x="10" y="54"/>
                    </a:cubicBezTo>
                    <a:close/>
                  </a:path>
                </a:pathLst>
              </a:custGeom>
              <a:solidFill>
                <a:srgbClr val="FC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7" name="Freeform 629">
                <a:extLst>
                  <a:ext uri="{FF2B5EF4-FFF2-40B4-BE49-F238E27FC236}">
                    <a16:creationId xmlns:a16="http://schemas.microsoft.com/office/drawing/2014/main" id="{A1A1F9A7-8F06-0DCA-9130-EE5EF371A65C}"/>
                  </a:ext>
                </a:extLst>
              </p:cNvPr>
              <p:cNvSpPr>
                <a:spLocks/>
              </p:cNvSpPr>
              <p:nvPr/>
            </p:nvSpPr>
            <p:spPr bwMode="auto">
              <a:xfrm>
                <a:off x="-1380775" y="5248276"/>
                <a:ext cx="111125" cy="41275"/>
              </a:xfrm>
              <a:custGeom>
                <a:avLst/>
                <a:gdLst>
                  <a:gd name="T0" fmla="*/ 0 w 55"/>
                  <a:gd name="T1" fmla="*/ 20 h 20"/>
                  <a:gd name="T2" fmla="*/ 55 w 55"/>
                  <a:gd name="T3" fmla="*/ 15 h 20"/>
                  <a:gd name="T4" fmla="*/ 0 w 55"/>
                  <a:gd name="T5" fmla="*/ 20 h 20"/>
                </a:gdLst>
                <a:ahLst/>
                <a:cxnLst>
                  <a:cxn ang="0">
                    <a:pos x="T0" y="T1"/>
                  </a:cxn>
                  <a:cxn ang="0">
                    <a:pos x="T2" y="T3"/>
                  </a:cxn>
                  <a:cxn ang="0">
                    <a:pos x="T4" y="T5"/>
                  </a:cxn>
                </a:cxnLst>
                <a:rect l="0" t="0" r="r" b="b"/>
                <a:pathLst>
                  <a:path w="55" h="20">
                    <a:moveTo>
                      <a:pt x="0" y="20"/>
                    </a:moveTo>
                    <a:cubicBezTo>
                      <a:pt x="11" y="6"/>
                      <a:pt x="32" y="0"/>
                      <a:pt x="55" y="15"/>
                    </a:cubicBezTo>
                    <a:cubicBezTo>
                      <a:pt x="45" y="11"/>
                      <a:pt x="21" y="5"/>
                      <a:pt x="0" y="20"/>
                    </a:cubicBezTo>
                    <a:close/>
                  </a:path>
                </a:pathLst>
              </a:custGeom>
              <a:solidFill>
                <a:srgbClr val="FC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8" name="Freeform 630">
                <a:extLst>
                  <a:ext uri="{FF2B5EF4-FFF2-40B4-BE49-F238E27FC236}">
                    <a16:creationId xmlns:a16="http://schemas.microsoft.com/office/drawing/2014/main" id="{5A393D38-B2B0-C0ED-EF69-AB1C8647469D}"/>
                  </a:ext>
                </a:extLst>
              </p:cNvPr>
              <p:cNvSpPr>
                <a:spLocks/>
              </p:cNvSpPr>
              <p:nvPr/>
            </p:nvSpPr>
            <p:spPr bwMode="auto">
              <a:xfrm>
                <a:off x="-1612550" y="5435601"/>
                <a:ext cx="225425" cy="39688"/>
              </a:xfrm>
              <a:custGeom>
                <a:avLst/>
                <a:gdLst>
                  <a:gd name="T0" fmla="*/ 0 w 111"/>
                  <a:gd name="T1" fmla="*/ 14 h 20"/>
                  <a:gd name="T2" fmla="*/ 36 w 111"/>
                  <a:gd name="T3" fmla="*/ 2 h 20"/>
                  <a:gd name="T4" fmla="*/ 80 w 111"/>
                  <a:gd name="T5" fmla="*/ 8 h 20"/>
                  <a:gd name="T6" fmla="*/ 111 w 111"/>
                  <a:gd name="T7" fmla="*/ 20 h 20"/>
                  <a:gd name="T8" fmla="*/ 84 w 111"/>
                  <a:gd name="T9" fmla="*/ 13 h 20"/>
                  <a:gd name="T10" fmla="*/ 34 w 111"/>
                  <a:gd name="T11" fmla="*/ 7 h 20"/>
                  <a:gd name="T12" fmla="*/ 0 w 111"/>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111" h="20">
                    <a:moveTo>
                      <a:pt x="0" y="14"/>
                    </a:moveTo>
                    <a:cubicBezTo>
                      <a:pt x="14" y="3"/>
                      <a:pt x="26" y="0"/>
                      <a:pt x="36" y="2"/>
                    </a:cubicBezTo>
                    <a:cubicBezTo>
                      <a:pt x="47" y="3"/>
                      <a:pt x="56" y="8"/>
                      <a:pt x="80" y="8"/>
                    </a:cubicBezTo>
                    <a:cubicBezTo>
                      <a:pt x="104" y="8"/>
                      <a:pt x="104" y="12"/>
                      <a:pt x="111" y="20"/>
                    </a:cubicBezTo>
                    <a:cubicBezTo>
                      <a:pt x="106" y="15"/>
                      <a:pt x="106" y="12"/>
                      <a:pt x="84" y="13"/>
                    </a:cubicBezTo>
                    <a:cubicBezTo>
                      <a:pt x="62" y="14"/>
                      <a:pt x="42" y="9"/>
                      <a:pt x="34" y="7"/>
                    </a:cubicBezTo>
                    <a:cubicBezTo>
                      <a:pt x="26" y="5"/>
                      <a:pt x="7" y="7"/>
                      <a:pt x="0" y="14"/>
                    </a:cubicBezTo>
                    <a:close/>
                  </a:path>
                </a:pathLst>
              </a:custGeom>
              <a:solidFill>
                <a:srgbClr val="FC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9" name="Freeform 631">
                <a:extLst>
                  <a:ext uri="{FF2B5EF4-FFF2-40B4-BE49-F238E27FC236}">
                    <a16:creationId xmlns:a16="http://schemas.microsoft.com/office/drawing/2014/main" id="{BFF40F0C-B4A0-AA0C-D94C-9C9712DA253B}"/>
                  </a:ext>
                </a:extLst>
              </p:cNvPr>
              <p:cNvSpPr>
                <a:spLocks/>
              </p:cNvSpPr>
              <p:nvPr/>
            </p:nvSpPr>
            <p:spPr bwMode="auto">
              <a:xfrm>
                <a:off x="-1612550" y="5516564"/>
                <a:ext cx="192088" cy="111125"/>
              </a:xfrm>
              <a:custGeom>
                <a:avLst/>
                <a:gdLst>
                  <a:gd name="T0" fmla="*/ 52 w 94"/>
                  <a:gd name="T1" fmla="*/ 13 h 55"/>
                  <a:gd name="T2" fmla="*/ 94 w 94"/>
                  <a:gd name="T3" fmla="*/ 55 h 55"/>
                  <a:gd name="T4" fmla="*/ 60 w 94"/>
                  <a:gd name="T5" fmla="*/ 8 h 55"/>
                  <a:gd name="T6" fmla="*/ 0 w 94"/>
                  <a:gd name="T7" fmla="*/ 30 h 55"/>
                  <a:gd name="T8" fmla="*/ 52 w 94"/>
                  <a:gd name="T9" fmla="*/ 13 h 55"/>
                </a:gdLst>
                <a:ahLst/>
                <a:cxnLst>
                  <a:cxn ang="0">
                    <a:pos x="T0" y="T1"/>
                  </a:cxn>
                  <a:cxn ang="0">
                    <a:pos x="T2" y="T3"/>
                  </a:cxn>
                  <a:cxn ang="0">
                    <a:pos x="T4" y="T5"/>
                  </a:cxn>
                  <a:cxn ang="0">
                    <a:pos x="T6" y="T7"/>
                  </a:cxn>
                  <a:cxn ang="0">
                    <a:pos x="T8" y="T9"/>
                  </a:cxn>
                </a:cxnLst>
                <a:rect l="0" t="0" r="r" b="b"/>
                <a:pathLst>
                  <a:path w="94" h="55">
                    <a:moveTo>
                      <a:pt x="52" y="13"/>
                    </a:moveTo>
                    <a:cubicBezTo>
                      <a:pt x="70" y="16"/>
                      <a:pt x="86" y="32"/>
                      <a:pt x="94" y="55"/>
                    </a:cubicBezTo>
                    <a:cubicBezTo>
                      <a:pt x="89" y="30"/>
                      <a:pt x="80" y="16"/>
                      <a:pt x="60" y="8"/>
                    </a:cubicBezTo>
                    <a:cubicBezTo>
                      <a:pt x="40" y="0"/>
                      <a:pt x="17" y="12"/>
                      <a:pt x="0" y="30"/>
                    </a:cubicBezTo>
                    <a:cubicBezTo>
                      <a:pt x="13" y="22"/>
                      <a:pt x="28" y="10"/>
                      <a:pt x="52" y="13"/>
                    </a:cubicBezTo>
                    <a:close/>
                  </a:path>
                </a:pathLst>
              </a:custGeom>
              <a:solidFill>
                <a:srgbClr val="FC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0" name="Freeform 632">
                <a:extLst>
                  <a:ext uri="{FF2B5EF4-FFF2-40B4-BE49-F238E27FC236}">
                    <a16:creationId xmlns:a16="http://schemas.microsoft.com/office/drawing/2014/main" id="{7ED78035-FBB5-8A7E-673B-AB772134548C}"/>
                  </a:ext>
                </a:extLst>
              </p:cNvPr>
              <p:cNvSpPr>
                <a:spLocks/>
              </p:cNvSpPr>
              <p:nvPr/>
            </p:nvSpPr>
            <p:spPr bwMode="auto">
              <a:xfrm>
                <a:off x="-1069625" y="5568951"/>
                <a:ext cx="139700" cy="77788"/>
              </a:xfrm>
              <a:custGeom>
                <a:avLst/>
                <a:gdLst>
                  <a:gd name="T0" fmla="*/ 69 w 69"/>
                  <a:gd name="T1" fmla="*/ 18 h 38"/>
                  <a:gd name="T2" fmla="*/ 0 w 69"/>
                  <a:gd name="T3" fmla="*/ 38 h 38"/>
                  <a:gd name="T4" fmla="*/ 69 w 69"/>
                  <a:gd name="T5" fmla="*/ 17 h 38"/>
                </a:gdLst>
                <a:ahLst/>
                <a:cxnLst>
                  <a:cxn ang="0">
                    <a:pos x="T0" y="T1"/>
                  </a:cxn>
                  <a:cxn ang="0">
                    <a:pos x="T2" y="T3"/>
                  </a:cxn>
                  <a:cxn ang="0">
                    <a:pos x="T4" y="T5"/>
                  </a:cxn>
                </a:cxnLst>
                <a:rect l="0" t="0" r="r" b="b"/>
                <a:pathLst>
                  <a:path w="69" h="38">
                    <a:moveTo>
                      <a:pt x="69" y="18"/>
                    </a:moveTo>
                    <a:cubicBezTo>
                      <a:pt x="49" y="9"/>
                      <a:pt x="9" y="36"/>
                      <a:pt x="0" y="38"/>
                    </a:cubicBezTo>
                    <a:cubicBezTo>
                      <a:pt x="20" y="28"/>
                      <a:pt x="50" y="0"/>
                      <a:pt x="69" y="17"/>
                    </a:cubicBezTo>
                  </a:path>
                </a:pathLst>
              </a:custGeom>
              <a:solidFill>
                <a:srgbClr val="FC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1" name="Freeform 633">
                <a:extLst>
                  <a:ext uri="{FF2B5EF4-FFF2-40B4-BE49-F238E27FC236}">
                    <a16:creationId xmlns:a16="http://schemas.microsoft.com/office/drawing/2014/main" id="{0EF36FC9-6A08-B02B-9FEC-376371F3D7C7}"/>
                  </a:ext>
                </a:extLst>
              </p:cNvPr>
              <p:cNvSpPr>
                <a:spLocks/>
              </p:cNvSpPr>
              <p:nvPr/>
            </p:nvSpPr>
            <p:spPr bwMode="auto">
              <a:xfrm>
                <a:off x="-1323625" y="5641976"/>
                <a:ext cx="161925" cy="41275"/>
              </a:xfrm>
              <a:custGeom>
                <a:avLst/>
                <a:gdLst>
                  <a:gd name="T0" fmla="*/ 0 w 80"/>
                  <a:gd name="T1" fmla="*/ 20 h 20"/>
                  <a:gd name="T2" fmla="*/ 44 w 80"/>
                  <a:gd name="T3" fmla="*/ 1 h 20"/>
                  <a:gd name="T4" fmla="*/ 80 w 80"/>
                  <a:gd name="T5" fmla="*/ 10 h 20"/>
                  <a:gd name="T6" fmla="*/ 44 w 80"/>
                  <a:gd name="T7" fmla="*/ 6 h 20"/>
                  <a:gd name="T8" fmla="*/ 0 w 80"/>
                  <a:gd name="T9" fmla="*/ 20 h 20"/>
                </a:gdLst>
                <a:ahLst/>
                <a:cxnLst>
                  <a:cxn ang="0">
                    <a:pos x="T0" y="T1"/>
                  </a:cxn>
                  <a:cxn ang="0">
                    <a:pos x="T2" y="T3"/>
                  </a:cxn>
                  <a:cxn ang="0">
                    <a:pos x="T4" y="T5"/>
                  </a:cxn>
                  <a:cxn ang="0">
                    <a:pos x="T6" y="T7"/>
                  </a:cxn>
                  <a:cxn ang="0">
                    <a:pos x="T8" y="T9"/>
                  </a:cxn>
                </a:cxnLst>
                <a:rect l="0" t="0" r="r" b="b"/>
                <a:pathLst>
                  <a:path w="80" h="20">
                    <a:moveTo>
                      <a:pt x="0" y="20"/>
                    </a:moveTo>
                    <a:cubicBezTo>
                      <a:pt x="11" y="18"/>
                      <a:pt x="28" y="0"/>
                      <a:pt x="44" y="1"/>
                    </a:cubicBezTo>
                    <a:cubicBezTo>
                      <a:pt x="60" y="2"/>
                      <a:pt x="70" y="10"/>
                      <a:pt x="80" y="10"/>
                    </a:cubicBezTo>
                    <a:cubicBezTo>
                      <a:pt x="67" y="12"/>
                      <a:pt x="54" y="7"/>
                      <a:pt x="44" y="6"/>
                    </a:cubicBezTo>
                    <a:cubicBezTo>
                      <a:pt x="34" y="4"/>
                      <a:pt x="12" y="19"/>
                      <a:pt x="0" y="20"/>
                    </a:cubicBezTo>
                    <a:close/>
                  </a:path>
                </a:pathLst>
              </a:custGeom>
              <a:solidFill>
                <a:srgbClr val="FC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2" name="Freeform 634">
                <a:extLst>
                  <a:ext uri="{FF2B5EF4-FFF2-40B4-BE49-F238E27FC236}">
                    <a16:creationId xmlns:a16="http://schemas.microsoft.com/office/drawing/2014/main" id="{DB0C0A54-B088-A39F-E6F3-40431A71710C}"/>
                  </a:ext>
                </a:extLst>
              </p:cNvPr>
              <p:cNvSpPr>
                <a:spLocks/>
              </p:cNvSpPr>
              <p:nvPr/>
            </p:nvSpPr>
            <p:spPr bwMode="auto">
              <a:xfrm>
                <a:off x="-917225" y="5584826"/>
                <a:ext cx="46038" cy="163513"/>
              </a:xfrm>
              <a:custGeom>
                <a:avLst/>
                <a:gdLst>
                  <a:gd name="T0" fmla="*/ 0 w 23"/>
                  <a:gd name="T1" fmla="*/ 0 h 80"/>
                  <a:gd name="T2" fmla="*/ 14 w 23"/>
                  <a:gd name="T3" fmla="*/ 46 h 80"/>
                  <a:gd name="T4" fmla="*/ 12 w 23"/>
                  <a:gd name="T5" fmla="*/ 80 h 80"/>
                  <a:gd name="T6" fmla="*/ 19 w 23"/>
                  <a:gd name="T7" fmla="*/ 47 h 80"/>
                  <a:gd name="T8" fmla="*/ 0 w 23"/>
                  <a:gd name="T9" fmla="*/ 0 h 80"/>
                </a:gdLst>
                <a:ahLst/>
                <a:cxnLst>
                  <a:cxn ang="0">
                    <a:pos x="T0" y="T1"/>
                  </a:cxn>
                  <a:cxn ang="0">
                    <a:pos x="T2" y="T3"/>
                  </a:cxn>
                  <a:cxn ang="0">
                    <a:pos x="T4" y="T5"/>
                  </a:cxn>
                  <a:cxn ang="0">
                    <a:pos x="T6" y="T7"/>
                  </a:cxn>
                  <a:cxn ang="0">
                    <a:pos x="T8" y="T9"/>
                  </a:cxn>
                </a:cxnLst>
                <a:rect l="0" t="0" r="r" b="b"/>
                <a:pathLst>
                  <a:path w="23" h="80">
                    <a:moveTo>
                      <a:pt x="0" y="0"/>
                    </a:moveTo>
                    <a:cubicBezTo>
                      <a:pt x="12" y="10"/>
                      <a:pt x="18" y="29"/>
                      <a:pt x="14" y="46"/>
                    </a:cubicBezTo>
                    <a:cubicBezTo>
                      <a:pt x="11" y="60"/>
                      <a:pt x="0" y="78"/>
                      <a:pt x="12" y="80"/>
                    </a:cubicBezTo>
                    <a:cubicBezTo>
                      <a:pt x="8" y="76"/>
                      <a:pt x="17" y="62"/>
                      <a:pt x="19" y="47"/>
                    </a:cubicBezTo>
                    <a:cubicBezTo>
                      <a:pt x="20" y="33"/>
                      <a:pt x="23" y="15"/>
                      <a:pt x="0" y="0"/>
                    </a:cubicBezTo>
                    <a:close/>
                  </a:path>
                </a:pathLst>
              </a:custGeom>
              <a:solidFill>
                <a:srgbClr val="FC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3" name="Freeform 635">
                <a:extLst>
                  <a:ext uri="{FF2B5EF4-FFF2-40B4-BE49-F238E27FC236}">
                    <a16:creationId xmlns:a16="http://schemas.microsoft.com/office/drawing/2014/main" id="{6AC67728-3E61-5019-8EBA-932A616DA25E}"/>
                  </a:ext>
                </a:extLst>
              </p:cNvPr>
              <p:cNvSpPr>
                <a:spLocks/>
              </p:cNvSpPr>
              <p:nvPr/>
            </p:nvSpPr>
            <p:spPr bwMode="auto">
              <a:xfrm>
                <a:off x="-1175988" y="5129214"/>
                <a:ext cx="127000" cy="160338"/>
              </a:xfrm>
              <a:custGeom>
                <a:avLst/>
                <a:gdLst>
                  <a:gd name="T0" fmla="*/ 0 w 62"/>
                  <a:gd name="T1" fmla="*/ 69 h 79"/>
                  <a:gd name="T2" fmla="*/ 37 w 62"/>
                  <a:gd name="T3" fmla="*/ 41 h 79"/>
                  <a:gd name="T4" fmla="*/ 51 w 62"/>
                  <a:gd name="T5" fmla="*/ 19 h 79"/>
                  <a:gd name="T6" fmla="*/ 62 w 62"/>
                  <a:gd name="T7" fmla="*/ 0 h 79"/>
                  <a:gd name="T8" fmla="*/ 61 w 62"/>
                  <a:gd name="T9" fmla="*/ 35 h 79"/>
                  <a:gd name="T10" fmla="*/ 50 w 62"/>
                  <a:gd name="T11" fmla="*/ 79 h 79"/>
                  <a:gd name="T12" fmla="*/ 47 w 62"/>
                  <a:gd name="T13" fmla="*/ 49 h 79"/>
                  <a:gd name="T14" fmla="*/ 11 w 62"/>
                  <a:gd name="T15" fmla="*/ 61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79">
                    <a:moveTo>
                      <a:pt x="0" y="69"/>
                    </a:moveTo>
                    <a:cubicBezTo>
                      <a:pt x="12" y="62"/>
                      <a:pt x="27" y="52"/>
                      <a:pt x="37" y="41"/>
                    </a:cubicBezTo>
                    <a:cubicBezTo>
                      <a:pt x="43" y="35"/>
                      <a:pt x="47" y="26"/>
                      <a:pt x="51" y="19"/>
                    </a:cubicBezTo>
                    <a:cubicBezTo>
                      <a:pt x="55" y="13"/>
                      <a:pt x="60" y="7"/>
                      <a:pt x="62" y="0"/>
                    </a:cubicBezTo>
                    <a:cubicBezTo>
                      <a:pt x="60" y="12"/>
                      <a:pt x="60" y="23"/>
                      <a:pt x="61" y="35"/>
                    </a:cubicBezTo>
                    <a:cubicBezTo>
                      <a:pt x="61" y="47"/>
                      <a:pt x="59" y="71"/>
                      <a:pt x="50" y="79"/>
                    </a:cubicBezTo>
                    <a:cubicBezTo>
                      <a:pt x="53" y="74"/>
                      <a:pt x="59" y="57"/>
                      <a:pt x="47" y="49"/>
                    </a:cubicBezTo>
                    <a:cubicBezTo>
                      <a:pt x="35" y="41"/>
                      <a:pt x="22" y="57"/>
                      <a:pt x="11" y="61"/>
                    </a:cubicBezTo>
                  </a:path>
                </a:pathLst>
              </a:custGeom>
              <a:solidFill>
                <a:srgbClr val="DDA6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4" name="Freeform 636">
                <a:extLst>
                  <a:ext uri="{FF2B5EF4-FFF2-40B4-BE49-F238E27FC236}">
                    <a16:creationId xmlns:a16="http://schemas.microsoft.com/office/drawing/2014/main" id="{71005062-0061-B989-404E-7BB876B5E146}"/>
                  </a:ext>
                </a:extLst>
              </p:cNvPr>
              <p:cNvSpPr>
                <a:spLocks/>
              </p:cNvSpPr>
              <p:nvPr/>
            </p:nvSpPr>
            <p:spPr bwMode="auto">
              <a:xfrm>
                <a:off x="-1207738" y="5541964"/>
                <a:ext cx="227013" cy="65088"/>
              </a:xfrm>
              <a:custGeom>
                <a:avLst/>
                <a:gdLst>
                  <a:gd name="T0" fmla="*/ 0 w 112"/>
                  <a:gd name="T1" fmla="*/ 16 h 32"/>
                  <a:gd name="T2" fmla="*/ 112 w 112"/>
                  <a:gd name="T3" fmla="*/ 0 h 32"/>
                  <a:gd name="T4" fmla="*/ 0 w 112"/>
                  <a:gd name="T5" fmla="*/ 16 h 32"/>
                </a:gdLst>
                <a:ahLst/>
                <a:cxnLst>
                  <a:cxn ang="0">
                    <a:pos x="T0" y="T1"/>
                  </a:cxn>
                  <a:cxn ang="0">
                    <a:pos x="T2" y="T3"/>
                  </a:cxn>
                  <a:cxn ang="0">
                    <a:pos x="T4" y="T5"/>
                  </a:cxn>
                </a:cxnLst>
                <a:rect l="0" t="0" r="r" b="b"/>
                <a:pathLst>
                  <a:path w="112" h="32">
                    <a:moveTo>
                      <a:pt x="0" y="16"/>
                    </a:moveTo>
                    <a:cubicBezTo>
                      <a:pt x="36" y="32"/>
                      <a:pt x="77" y="31"/>
                      <a:pt x="112" y="0"/>
                    </a:cubicBezTo>
                    <a:cubicBezTo>
                      <a:pt x="105" y="5"/>
                      <a:pt x="70" y="31"/>
                      <a:pt x="0" y="16"/>
                    </a:cubicBezTo>
                    <a:close/>
                  </a:path>
                </a:pathLst>
              </a:custGeom>
              <a:solidFill>
                <a:srgbClr val="FC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5" name="Freeform 637">
                <a:extLst>
                  <a:ext uri="{FF2B5EF4-FFF2-40B4-BE49-F238E27FC236}">
                    <a16:creationId xmlns:a16="http://schemas.microsoft.com/office/drawing/2014/main" id="{88B3893B-96E4-FFAA-D57F-296931F21C85}"/>
                  </a:ext>
                </a:extLst>
              </p:cNvPr>
              <p:cNvSpPr>
                <a:spLocks/>
              </p:cNvSpPr>
              <p:nvPr/>
            </p:nvSpPr>
            <p:spPr bwMode="auto">
              <a:xfrm>
                <a:off x="-1593500" y="5605464"/>
                <a:ext cx="60325" cy="80963"/>
              </a:xfrm>
              <a:custGeom>
                <a:avLst/>
                <a:gdLst>
                  <a:gd name="T0" fmla="*/ 0 w 30"/>
                  <a:gd name="T1" fmla="*/ 39 h 40"/>
                  <a:gd name="T2" fmla="*/ 15 w 30"/>
                  <a:gd name="T3" fmla="*/ 18 h 40"/>
                  <a:gd name="T4" fmla="*/ 20 w 30"/>
                  <a:gd name="T5" fmla="*/ 1 h 40"/>
                  <a:gd name="T6" fmla="*/ 26 w 30"/>
                  <a:gd name="T7" fmla="*/ 17 h 40"/>
                  <a:gd name="T8" fmla="*/ 0 w 30"/>
                  <a:gd name="T9" fmla="*/ 40 h 40"/>
                </a:gdLst>
                <a:ahLst/>
                <a:cxnLst>
                  <a:cxn ang="0">
                    <a:pos x="T0" y="T1"/>
                  </a:cxn>
                  <a:cxn ang="0">
                    <a:pos x="T2" y="T3"/>
                  </a:cxn>
                  <a:cxn ang="0">
                    <a:pos x="T4" y="T5"/>
                  </a:cxn>
                  <a:cxn ang="0">
                    <a:pos x="T6" y="T7"/>
                  </a:cxn>
                  <a:cxn ang="0">
                    <a:pos x="T8" y="T9"/>
                  </a:cxn>
                </a:cxnLst>
                <a:rect l="0" t="0" r="r" b="b"/>
                <a:pathLst>
                  <a:path w="30" h="40">
                    <a:moveTo>
                      <a:pt x="0" y="39"/>
                    </a:moveTo>
                    <a:cubicBezTo>
                      <a:pt x="6" y="35"/>
                      <a:pt x="12" y="25"/>
                      <a:pt x="15" y="18"/>
                    </a:cubicBezTo>
                    <a:cubicBezTo>
                      <a:pt x="17" y="11"/>
                      <a:pt x="14" y="1"/>
                      <a:pt x="20" y="1"/>
                    </a:cubicBezTo>
                    <a:cubicBezTo>
                      <a:pt x="30" y="0"/>
                      <a:pt x="28" y="12"/>
                      <a:pt x="26" y="17"/>
                    </a:cubicBezTo>
                    <a:cubicBezTo>
                      <a:pt x="22" y="27"/>
                      <a:pt x="9" y="34"/>
                      <a:pt x="0" y="40"/>
                    </a:cubicBezTo>
                  </a:path>
                </a:pathLst>
              </a:custGeom>
              <a:solidFill>
                <a:srgbClr val="DDA6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6" name="Freeform 638">
                <a:extLst>
                  <a:ext uri="{FF2B5EF4-FFF2-40B4-BE49-F238E27FC236}">
                    <a16:creationId xmlns:a16="http://schemas.microsoft.com/office/drawing/2014/main" id="{703A2A51-5ED5-AB80-2EEA-B7F3A33BD6FD}"/>
                  </a:ext>
                </a:extLst>
              </p:cNvPr>
              <p:cNvSpPr>
                <a:spLocks/>
              </p:cNvSpPr>
              <p:nvPr/>
            </p:nvSpPr>
            <p:spPr bwMode="auto">
              <a:xfrm>
                <a:off x="-1512538" y="5275264"/>
                <a:ext cx="88900" cy="58738"/>
              </a:xfrm>
              <a:custGeom>
                <a:avLst/>
                <a:gdLst>
                  <a:gd name="T0" fmla="*/ 0 w 44"/>
                  <a:gd name="T1" fmla="*/ 0 h 29"/>
                  <a:gd name="T2" fmla="*/ 18 w 44"/>
                  <a:gd name="T3" fmla="*/ 26 h 29"/>
                  <a:gd name="T4" fmla="*/ 44 w 44"/>
                  <a:gd name="T5" fmla="*/ 19 h 29"/>
                  <a:gd name="T6" fmla="*/ 31 w 44"/>
                  <a:gd name="T7" fmla="*/ 7 h 29"/>
                  <a:gd name="T8" fmla="*/ 4 w 44"/>
                  <a:gd name="T9" fmla="*/ 4 h 29"/>
                </a:gdLst>
                <a:ahLst/>
                <a:cxnLst>
                  <a:cxn ang="0">
                    <a:pos x="T0" y="T1"/>
                  </a:cxn>
                  <a:cxn ang="0">
                    <a:pos x="T2" y="T3"/>
                  </a:cxn>
                  <a:cxn ang="0">
                    <a:pos x="T4" y="T5"/>
                  </a:cxn>
                  <a:cxn ang="0">
                    <a:pos x="T6" y="T7"/>
                  </a:cxn>
                  <a:cxn ang="0">
                    <a:pos x="T8" y="T9"/>
                  </a:cxn>
                </a:cxnLst>
                <a:rect l="0" t="0" r="r" b="b"/>
                <a:pathLst>
                  <a:path w="44" h="29">
                    <a:moveTo>
                      <a:pt x="0" y="0"/>
                    </a:moveTo>
                    <a:cubicBezTo>
                      <a:pt x="7" y="8"/>
                      <a:pt x="6" y="23"/>
                      <a:pt x="18" y="26"/>
                    </a:cubicBezTo>
                    <a:cubicBezTo>
                      <a:pt x="26" y="29"/>
                      <a:pt x="39" y="28"/>
                      <a:pt x="44" y="19"/>
                    </a:cubicBezTo>
                    <a:cubicBezTo>
                      <a:pt x="38" y="17"/>
                      <a:pt x="34" y="14"/>
                      <a:pt x="31" y="7"/>
                    </a:cubicBezTo>
                    <a:cubicBezTo>
                      <a:pt x="34" y="24"/>
                      <a:pt x="5" y="13"/>
                      <a:pt x="4" y="4"/>
                    </a:cubicBezTo>
                  </a:path>
                </a:pathLst>
              </a:custGeom>
              <a:solidFill>
                <a:srgbClr val="D182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7" name="Freeform 639">
                <a:extLst>
                  <a:ext uri="{FF2B5EF4-FFF2-40B4-BE49-F238E27FC236}">
                    <a16:creationId xmlns:a16="http://schemas.microsoft.com/office/drawing/2014/main" id="{160A4D05-A31E-24F3-5017-DA1F0C1ED713}"/>
                  </a:ext>
                </a:extLst>
              </p:cNvPr>
              <p:cNvSpPr>
                <a:spLocks/>
              </p:cNvSpPr>
              <p:nvPr/>
            </p:nvSpPr>
            <p:spPr bwMode="auto">
              <a:xfrm>
                <a:off x="-1417288" y="5356226"/>
                <a:ext cx="65088" cy="71438"/>
              </a:xfrm>
              <a:custGeom>
                <a:avLst/>
                <a:gdLst>
                  <a:gd name="T0" fmla="*/ 0 w 32"/>
                  <a:gd name="T1" fmla="*/ 34 h 35"/>
                  <a:gd name="T2" fmla="*/ 25 w 32"/>
                  <a:gd name="T3" fmla="*/ 23 h 35"/>
                  <a:gd name="T4" fmla="*/ 32 w 32"/>
                  <a:gd name="T5" fmla="*/ 0 h 35"/>
                  <a:gd name="T6" fmla="*/ 27 w 32"/>
                  <a:gd name="T7" fmla="*/ 11 h 35"/>
                  <a:gd name="T8" fmla="*/ 0 w 32"/>
                  <a:gd name="T9" fmla="*/ 35 h 35"/>
                </a:gdLst>
                <a:ahLst/>
                <a:cxnLst>
                  <a:cxn ang="0">
                    <a:pos x="T0" y="T1"/>
                  </a:cxn>
                  <a:cxn ang="0">
                    <a:pos x="T2" y="T3"/>
                  </a:cxn>
                  <a:cxn ang="0">
                    <a:pos x="T4" y="T5"/>
                  </a:cxn>
                  <a:cxn ang="0">
                    <a:pos x="T6" y="T7"/>
                  </a:cxn>
                  <a:cxn ang="0">
                    <a:pos x="T8" y="T9"/>
                  </a:cxn>
                </a:cxnLst>
                <a:rect l="0" t="0" r="r" b="b"/>
                <a:pathLst>
                  <a:path w="32" h="35">
                    <a:moveTo>
                      <a:pt x="0" y="34"/>
                    </a:moveTo>
                    <a:cubicBezTo>
                      <a:pt x="8" y="34"/>
                      <a:pt x="19" y="28"/>
                      <a:pt x="25" y="23"/>
                    </a:cubicBezTo>
                    <a:cubicBezTo>
                      <a:pt x="31" y="17"/>
                      <a:pt x="31" y="8"/>
                      <a:pt x="32" y="0"/>
                    </a:cubicBezTo>
                    <a:cubicBezTo>
                      <a:pt x="29" y="4"/>
                      <a:pt x="29" y="8"/>
                      <a:pt x="27" y="11"/>
                    </a:cubicBezTo>
                    <a:cubicBezTo>
                      <a:pt x="22" y="22"/>
                      <a:pt x="11" y="29"/>
                      <a:pt x="0" y="35"/>
                    </a:cubicBezTo>
                  </a:path>
                </a:pathLst>
              </a:custGeom>
              <a:solidFill>
                <a:srgbClr val="D182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8" name="Freeform 640">
                <a:extLst>
                  <a:ext uri="{FF2B5EF4-FFF2-40B4-BE49-F238E27FC236}">
                    <a16:creationId xmlns:a16="http://schemas.microsoft.com/office/drawing/2014/main" id="{F2C9846D-C21D-0847-5E71-76B4CD34303A}"/>
                  </a:ext>
                </a:extLst>
              </p:cNvPr>
              <p:cNvSpPr>
                <a:spLocks/>
              </p:cNvSpPr>
              <p:nvPr/>
            </p:nvSpPr>
            <p:spPr bwMode="auto">
              <a:xfrm>
                <a:off x="-1329975" y="5495926"/>
                <a:ext cx="63500" cy="36513"/>
              </a:xfrm>
              <a:custGeom>
                <a:avLst/>
                <a:gdLst>
                  <a:gd name="T0" fmla="*/ 0 w 31"/>
                  <a:gd name="T1" fmla="*/ 6 h 18"/>
                  <a:gd name="T2" fmla="*/ 27 w 31"/>
                  <a:gd name="T3" fmla="*/ 17 h 18"/>
                  <a:gd name="T4" fmla="*/ 17 w 31"/>
                  <a:gd name="T5" fmla="*/ 0 h 18"/>
                  <a:gd name="T6" fmla="*/ 0 w 31"/>
                  <a:gd name="T7" fmla="*/ 6 h 18"/>
                </a:gdLst>
                <a:ahLst/>
                <a:cxnLst>
                  <a:cxn ang="0">
                    <a:pos x="T0" y="T1"/>
                  </a:cxn>
                  <a:cxn ang="0">
                    <a:pos x="T2" y="T3"/>
                  </a:cxn>
                  <a:cxn ang="0">
                    <a:pos x="T4" y="T5"/>
                  </a:cxn>
                  <a:cxn ang="0">
                    <a:pos x="T6" y="T7"/>
                  </a:cxn>
                </a:cxnLst>
                <a:rect l="0" t="0" r="r" b="b"/>
                <a:pathLst>
                  <a:path w="31" h="18">
                    <a:moveTo>
                      <a:pt x="0" y="6"/>
                    </a:moveTo>
                    <a:cubicBezTo>
                      <a:pt x="12" y="15"/>
                      <a:pt x="23" y="18"/>
                      <a:pt x="27" y="17"/>
                    </a:cubicBezTo>
                    <a:cubicBezTo>
                      <a:pt x="31" y="16"/>
                      <a:pt x="17" y="0"/>
                      <a:pt x="17" y="0"/>
                    </a:cubicBezTo>
                    <a:cubicBezTo>
                      <a:pt x="18" y="6"/>
                      <a:pt x="13" y="12"/>
                      <a:pt x="0" y="6"/>
                    </a:cubicBezTo>
                    <a:close/>
                  </a:path>
                </a:pathLst>
              </a:custGeom>
              <a:solidFill>
                <a:srgbClr val="D182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9" name="Freeform 641">
                <a:extLst>
                  <a:ext uri="{FF2B5EF4-FFF2-40B4-BE49-F238E27FC236}">
                    <a16:creationId xmlns:a16="http://schemas.microsoft.com/office/drawing/2014/main" id="{D589CDAA-70D5-34B8-977F-F8C3C9B21DA6}"/>
                  </a:ext>
                </a:extLst>
              </p:cNvPr>
              <p:cNvSpPr>
                <a:spLocks/>
              </p:cNvSpPr>
              <p:nvPr/>
            </p:nvSpPr>
            <p:spPr bwMode="auto">
              <a:xfrm>
                <a:off x="-1558575" y="5500689"/>
                <a:ext cx="138113" cy="90488"/>
              </a:xfrm>
              <a:custGeom>
                <a:avLst/>
                <a:gdLst>
                  <a:gd name="T0" fmla="*/ 0 w 68"/>
                  <a:gd name="T1" fmla="*/ 10 h 45"/>
                  <a:gd name="T2" fmla="*/ 68 w 68"/>
                  <a:gd name="T3" fmla="*/ 45 h 45"/>
                  <a:gd name="T4" fmla="*/ 34 w 68"/>
                  <a:gd name="T5" fmla="*/ 4 h 45"/>
                  <a:gd name="T6" fmla="*/ 0 w 68"/>
                  <a:gd name="T7" fmla="*/ 10 h 45"/>
                </a:gdLst>
                <a:ahLst/>
                <a:cxnLst>
                  <a:cxn ang="0">
                    <a:pos x="T0" y="T1"/>
                  </a:cxn>
                  <a:cxn ang="0">
                    <a:pos x="T2" y="T3"/>
                  </a:cxn>
                  <a:cxn ang="0">
                    <a:pos x="T4" y="T5"/>
                  </a:cxn>
                  <a:cxn ang="0">
                    <a:pos x="T6" y="T7"/>
                  </a:cxn>
                </a:cxnLst>
                <a:rect l="0" t="0" r="r" b="b"/>
                <a:pathLst>
                  <a:path w="68" h="45">
                    <a:moveTo>
                      <a:pt x="0" y="10"/>
                    </a:moveTo>
                    <a:cubicBezTo>
                      <a:pt x="15" y="5"/>
                      <a:pt x="56" y="10"/>
                      <a:pt x="68" y="45"/>
                    </a:cubicBezTo>
                    <a:cubicBezTo>
                      <a:pt x="66" y="30"/>
                      <a:pt x="55" y="7"/>
                      <a:pt x="34" y="4"/>
                    </a:cubicBezTo>
                    <a:cubicBezTo>
                      <a:pt x="13" y="0"/>
                      <a:pt x="10" y="4"/>
                      <a:pt x="0" y="10"/>
                    </a:cubicBezTo>
                    <a:close/>
                  </a:path>
                </a:pathLst>
              </a:custGeom>
              <a:solidFill>
                <a:srgbClr val="D182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0" name="Freeform 642">
                <a:extLst>
                  <a:ext uri="{FF2B5EF4-FFF2-40B4-BE49-F238E27FC236}">
                    <a16:creationId xmlns:a16="http://schemas.microsoft.com/office/drawing/2014/main" id="{501B7B00-CAFF-FF22-6B6D-240A3FDD1D72}"/>
                  </a:ext>
                </a:extLst>
              </p:cNvPr>
              <p:cNvSpPr>
                <a:spLocks/>
              </p:cNvSpPr>
              <p:nvPr/>
            </p:nvSpPr>
            <p:spPr bwMode="auto">
              <a:xfrm>
                <a:off x="-1102963" y="5341939"/>
                <a:ext cx="107950" cy="112713"/>
              </a:xfrm>
              <a:custGeom>
                <a:avLst/>
                <a:gdLst>
                  <a:gd name="T0" fmla="*/ 0 w 53"/>
                  <a:gd name="T1" fmla="*/ 56 h 56"/>
                  <a:gd name="T2" fmla="*/ 53 w 53"/>
                  <a:gd name="T3" fmla="*/ 0 h 56"/>
                  <a:gd name="T4" fmla="*/ 0 w 53"/>
                  <a:gd name="T5" fmla="*/ 56 h 56"/>
                </a:gdLst>
                <a:ahLst/>
                <a:cxnLst>
                  <a:cxn ang="0">
                    <a:pos x="T0" y="T1"/>
                  </a:cxn>
                  <a:cxn ang="0">
                    <a:pos x="T2" y="T3"/>
                  </a:cxn>
                  <a:cxn ang="0">
                    <a:pos x="T4" y="T5"/>
                  </a:cxn>
                </a:cxnLst>
                <a:rect l="0" t="0" r="r" b="b"/>
                <a:pathLst>
                  <a:path w="53" h="56">
                    <a:moveTo>
                      <a:pt x="0" y="56"/>
                    </a:moveTo>
                    <a:cubicBezTo>
                      <a:pt x="16" y="55"/>
                      <a:pt x="44" y="43"/>
                      <a:pt x="53" y="0"/>
                    </a:cubicBezTo>
                    <a:cubicBezTo>
                      <a:pt x="47" y="18"/>
                      <a:pt x="36" y="43"/>
                      <a:pt x="0" y="56"/>
                    </a:cubicBezTo>
                    <a:close/>
                  </a:path>
                </a:pathLst>
              </a:custGeom>
              <a:solidFill>
                <a:srgbClr val="D182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1" name="Freeform 643">
                <a:extLst>
                  <a:ext uri="{FF2B5EF4-FFF2-40B4-BE49-F238E27FC236}">
                    <a16:creationId xmlns:a16="http://schemas.microsoft.com/office/drawing/2014/main" id="{F22E3C7A-D127-FA2D-F440-F422EA3DE2CE}"/>
                  </a:ext>
                </a:extLst>
              </p:cNvPr>
              <p:cNvSpPr>
                <a:spLocks/>
              </p:cNvSpPr>
              <p:nvPr/>
            </p:nvSpPr>
            <p:spPr bwMode="auto">
              <a:xfrm>
                <a:off x="-1096613" y="5129214"/>
                <a:ext cx="52388" cy="101600"/>
              </a:xfrm>
              <a:custGeom>
                <a:avLst/>
                <a:gdLst>
                  <a:gd name="T0" fmla="*/ 0 w 26"/>
                  <a:gd name="T1" fmla="*/ 35 h 50"/>
                  <a:gd name="T2" fmla="*/ 24 w 26"/>
                  <a:gd name="T3" fmla="*/ 38 h 50"/>
                  <a:gd name="T4" fmla="*/ 23 w 26"/>
                  <a:gd name="T5" fmla="*/ 0 h 50"/>
                </a:gdLst>
                <a:ahLst/>
                <a:cxnLst>
                  <a:cxn ang="0">
                    <a:pos x="T0" y="T1"/>
                  </a:cxn>
                  <a:cxn ang="0">
                    <a:pos x="T2" y="T3"/>
                  </a:cxn>
                  <a:cxn ang="0">
                    <a:pos x="T4" y="T5"/>
                  </a:cxn>
                </a:cxnLst>
                <a:rect l="0" t="0" r="r" b="b"/>
                <a:pathLst>
                  <a:path w="26" h="50">
                    <a:moveTo>
                      <a:pt x="0" y="35"/>
                    </a:moveTo>
                    <a:cubicBezTo>
                      <a:pt x="11" y="22"/>
                      <a:pt x="21" y="26"/>
                      <a:pt x="24" y="38"/>
                    </a:cubicBezTo>
                    <a:cubicBezTo>
                      <a:pt x="26" y="50"/>
                      <a:pt x="23" y="0"/>
                      <a:pt x="23" y="0"/>
                    </a:cubicBezTo>
                  </a:path>
                </a:pathLst>
              </a:custGeom>
              <a:solidFill>
                <a:srgbClr val="BB5A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2" name="Freeform 644">
                <a:extLst>
                  <a:ext uri="{FF2B5EF4-FFF2-40B4-BE49-F238E27FC236}">
                    <a16:creationId xmlns:a16="http://schemas.microsoft.com/office/drawing/2014/main" id="{A9AA5D0A-0336-4940-4CB9-13D3352C7003}"/>
                  </a:ext>
                </a:extLst>
              </p:cNvPr>
              <p:cNvSpPr>
                <a:spLocks/>
              </p:cNvSpPr>
              <p:nvPr/>
            </p:nvSpPr>
            <p:spPr bwMode="auto">
              <a:xfrm>
                <a:off x="-1074388" y="3865564"/>
                <a:ext cx="201613" cy="131763"/>
              </a:xfrm>
              <a:custGeom>
                <a:avLst/>
                <a:gdLst>
                  <a:gd name="T0" fmla="*/ 99 w 99"/>
                  <a:gd name="T1" fmla="*/ 15 h 65"/>
                  <a:gd name="T2" fmla="*/ 0 w 99"/>
                  <a:gd name="T3" fmla="*/ 65 h 65"/>
                  <a:gd name="T4" fmla="*/ 99 w 99"/>
                  <a:gd name="T5" fmla="*/ 15 h 65"/>
                </a:gdLst>
                <a:ahLst/>
                <a:cxnLst>
                  <a:cxn ang="0">
                    <a:pos x="T0" y="T1"/>
                  </a:cxn>
                  <a:cxn ang="0">
                    <a:pos x="T2" y="T3"/>
                  </a:cxn>
                  <a:cxn ang="0">
                    <a:pos x="T4" y="T5"/>
                  </a:cxn>
                </a:cxnLst>
                <a:rect l="0" t="0" r="r" b="b"/>
                <a:pathLst>
                  <a:path w="99" h="65">
                    <a:moveTo>
                      <a:pt x="99" y="15"/>
                    </a:moveTo>
                    <a:cubicBezTo>
                      <a:pt x="51" y="0"/>
                      <a:pt x="9" y="40"/>
                      <a:pt x="0" y="65"/>
                    </a:cubicBezTo>
                    <a:cubicBezTo>
                      <a:pt x="13" y="46"/>
                      <a:pt x="50" y="9"/>
                      <a:pt x="99"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3" name="Freeform 645">
                <a:extLst>
                  <a:ext uri="{FF2B5EF4-FFF2-40B4-BE49-F238E27FC236}">
                    <a16:creationId xmlns:a16="http://schemas.microsoft.com/office/drawing/2014/main" id="{60DB8193-17F4-6229-AB6D-740D43283EDA}"/>
                  </a:ext>
                </a:extLst>
              </p:cNvPr>
              <p:cNvSpPr>
                <a:spLocks/>
              </p:cNvSpPr>
              <p:nvPr/>
            </p:nvSpPr>
            <p:spPr bwMode="auto">
              <a:xfrm>
                <a:off x="-1642713" y="5049839"/>
                <a:ext cx="55563" cy="30163"/>
              </a:xfrm>
              <a:custGeom>
                <a:avLst/>
                <a:gdLst>
                  <a:gd name="T0" fmla="*/ 1 w 27"/>
                  <a:gd name="T1" fmla="*/ 15 h 15"/>
                  <a:gd name="T2" fmla="*/ 13 w 27"/>
                  <a:gd name="T3" fmla="*/ 1 h 15"/>
                  <a:gd name="T4" fmla="*/ 27 w 27"/>
                  <a:gd name="T5" fmla="*/ 12 h 15"/>
                  <a:gd name="T6" fmla="*/ 5 w 27"/>
                  <a:gd name="T7" fmla="*/ 13 h 15"/>
                </a:gdLst>
                <a:ahLst/>
                <a:cxnLst>
                  <a:cxn ang="0">
                    <a:pos x="T0" y="T1"/>
                  </a:cxn>
                  <a:cxn ang="0">
                    <a:pos x="T2" y="T3"/>
                  </a:cxn>
                  <a:cxn ang="0">
                    <a:pos x="T4" y="T5"/>
                  </a:cxn>
                  <a:cxn ang="0">
                    <a:pos x="T6" y="T7"/>
                  </a:cxn>
                </a:cxnLst>
                <a:rect l="0" t="0" r="r" b="b"/>
                <a:pathLst>
                  <a:path w="27" h="15">
                    <a:moveTo>
                      <a:pt x="1" y="15"/>
                    </a:moveTo>
                    <a:cubicBezTo>
                      <a:pt x="0" y="7"/>
                      <a:pt x="4" y="0"/>
                      <a:pt x="13" y="1"/>
                    </a:cubicBezTo>
                    <a:cubicBezTo>
                      <a:pt x="20" y="1"/>
                      <a:pt x="24" y="7"/>
                      <a:pt x="27" y="12"/>
                    </a:cubicBezTo>
                    <a:cubicBezTo>
                      <a:pt x="19" y="10"/>
                      <a:pt x="13" y="14"/>
                      <a:pt x="5" y="13"/>
                    </a:cubicBezTo>
                  </a:path>
                </a:pathLst>
              </a:custGeom>
              <a:solidFill>
                <a:srgbClr val="BB5A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4" name="Freeform 646">
                <a:extLst>
                  <a:ext uri="{FF2B5EF4-FFF2-40B4-BE49-F238E27FC236}">
                    <a16:creationId xmlns:a16="http://schemas.microsoft.com/office/drawing/2014/main" id="{91038B45-2A0B-C9EB-4592-D12D1ED6F2B3}"/>
                  </a:ext>
                </a:extLst>
              </p:cNvPr>
              <p:cNvSpPr>
                <a:spLocks/>
              </p:cNvSpPr>
              <p:nvPr/>
            </p:nvSpPr>
            <p:spPr bwMode="auto">
              <a:xfrm>
                <a:off x="-969613" y="4997451"/>
                <a:ext cx="68263" cy="76200"/>
              </a:xfrm>
              <a:custGeom>
                <a:avLst/>
                <a:gdLst>
                  <a:gd name="T0" fmla="*/ 0 w 34"/>
                  <a:gd name="T1" fmla="*/ 16 h 38"/>
                  <a:gd name="T2" fmla="*/ 34 w 34"/>
                  <a:gd name="T3" fmla="*/ 38 h 38"/>
                  <a:gd name="T4" fmla="*/ 10 w 34"/>
                  <a:gd name="T5" fmla="*/ 15 h 38"/>
                </a:gdLst>
                <a:ahLst/>
                <a:cxnLst>
                  <a:cxn ang="0">
                    <a:pos x="T0" y="T1"/>
                  </a:cxn>
                  <a:cxn ang="0">
                    <a:pos x="T2" y="T3"/>
                  </a:cxn>
                  <a:cxn ang="0">
                    <a:pos x="T4" y="T5"/>
                  </a:cxn>
                </a:cxnLst>
                <a:rect l="0" t="0" r="r" b="b"/>
                <a:pathLst>
                  <a:path w="34" h="38">
                    <a:moveTo>
                      <a:pt x="0" y="16"/>
                    </a:moveTo>
                    <a:cubicBezTo>
                      <a:pt x="20" y="0"/>
                      <a:pt x="34" y="18"/>
                      <a:pt x="34" y="38"/>
                    </a:cubicBezTo>
                    <a:cubicBezTo>
                      <a:pt x="27" y="29"/>
                      <a:pt x="16" y="24"/>
                      <a:pt x="10" y="15"/>
                    </a:cubicBezTo>
                  </a:path>
                </a:pathLst>
              </a:custGeom>
              <a:solidFill>
                <a:srgbClr val="BB5A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5" name="Freeform 647">
                <a:extLst>
                  <a:ext uri="{FF2B5EF4-FFF2-40B4-BE49-F238E27FC236}">
                    <a16:creationId xmlns:a16="http://schemas.microsoft.com/office/drawing/2014/main" id="{A1443F26-E745-D8B8-AB76-E76E1803FF68}"/>
                  </a:ext>
                </a:extLst>
              </p:cNvPr>
              <p:cNvSpPr>
                <a:spLocks/>
              </p:cNvSpPr>
              <p:nvPr/>
            </p:nvSpPr>
            <p:spPr bwMode="auto">
              <a:xfrm>
                <a:off x="-933100" y="5461001"/>
                <a:ext cx="25400" cy="28575"/>
              </a:xfrm>
              <a:custGeom>
                <a:avLst/>
                <a:gdLst>
                  <a:gd name="T0" fmla="*/ 9 w 13"/>
                  <a:gd name="T1" fmla="*/ 0 h 14"/>
                  <a:gd name="T2" fmla="*/ 13 w 13"/>
                  <a:gd name="T3" fmla="*/ 14 h 14"/>
                  <a:gd name="T4" fmla="*/ 0 w 13"/>
                  <a:gd name="T5" fmla="*/ 13 h 14"/>
                </a:gdLst>
                <a:ahLst/>
                <a:cxnLst>
                  <a:cxn ang="0">
                    <a:pos x="T0" y="T1"/>
                  </a:cxn>
                  <a:cxn ang="0">
                    <a:pos x="T2" y="T3"/>
                  </a:cxn>
                  <a:cxn ang="0">
                    <a:pos x="T4" y="T5"/>
                  </a:cxn>
                </a:cxnLst>
                <a:rect l="0" t="0" r="r" b="b"/>
                <a:pathLst>
                  <a:path w="13" h="14">
                    <a:moveTo>
                      <a:pt x="9" y="0"/>
                    </a:moveTo>
                    <a:cubicBezTo>
                      <a:pt x="10" y="5"/>
                      <a:pt x="11" y="10"/>
                      <a:pt x="13" y="14"/>
                    </a:cubicBezTo>
                    <a:cubicBezTo>
                      <a:pt x="9" y="11"/>
                      <a:pt x="4" y="10"/>
                      <a:pt x="0" y="13"/>
                    </a:cubicBezTo>
                  </a:path>
                </a:pathLst>
              </a:custGeom>
              <a:solidFill>
                <a:srgbClr val="BB5A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6" name="Freeform 648">
                <a:extLst>
                  <a:ext uri="{FF2B5EF4-FFF2-40B4-BE49-F238E27FC236}">
                    <a16:creationId xmlns:a16="http://schemas.microsoft.com/office/drawing/2014/main" id="{D8FF68B4-589F-1126-2A0D-4D9AB3A0E1C6}"/>
                  </a:ext>
                </a:extLst>
              </p:cNvPr>
              <p:cNvSpPr>
                <a:spLocks/>
              </p:cNvSpPr>
              <p:nvPr/>
            </p:nvSpPr>
            <p:spPr bwMode="auto">
              <a:xfrm>
                <a:off x="-1082325" y="5727701"/>
                <a:ext cx="65088" cy="66675"/>
              </a:xfrm>
              <a:custGeom>
                <a:avLst/>
                <a:gdLst>
                  <a:gd name="T0" fmla="*/ 0 w 32"/>
                  <a:gd name="T1" fmla="*/ 13 h 33"/>
                  <a:gd name="T2" fmla="*/ 32 w 32"/>
                  <a:gd name="T3" fmla="*/ 32 h 33"/>
                  <a:gd name="T4" fmla="*/ 19 w 32"/>
                  <a:gd name="T5" fmla="*/ 0 h 33"/>
                  <a:gd name="T6" fmla="*/ 8 w 32"/>
                  <a:gd name="T7" fmla="*/ 8 h 33"/>
                </a:gdLst>
                <a:ahLst/>
                <a:cxnLst>
                  <a:cxn ang="0">
                    <a:pos x="T0" y="T1"/>
                  </a:cxn>
                  <a:cxn ang="0">
                    <a:pos x="T2" y="T3"/>
                  </a:cxn>
                  <a:cxn ang="0">
                    <a:pos x="T4" y="T5"/>
                  </a:cxn>
                  <a:cxn ang="0">
                    <a:pos x="T6" y="T7"/>
                  </a:cxn>
                </a:cxnLst>
                <a:rect l="0" t="0" r="r" b="b"/>
                <a:pathLst>
                  <a:path w="32" h="33">
                    <a:moveTo>
                      <a:pt x="0" y="13"/>
                    </a:moveTo>
                    <a:cubicBezTo>
                      <a:pt x="4" y="22"/>
                      <a:pt x="23" y="33"/>
                      <a:pt x="32" y="32"/>
                    </a:cubicBezTo>
                    <a:cubicBezTo>
                      <a:pt x="26" y="27"/>
                      <a:pt x="16" y="10"/>
                      <a:pt x="19" y="0"/>
                    </a:cubicBezTo>
                    <a:cubicBezTo>
                      <a:pt x="16" y="3"/>
                      <a:pt x="12" y="6"/>
                      <a:pt x="8" y="8"/>
                    </a:cubicBezTo>
                  </a:path>
                </a:pathLst>
              </a:custGeom>
              <a:solidFill>
                <a:srgbClr val="BB5A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7" name="Freeform 649">
                <a:extLst>
                  <a:ext uri="{FF2B5EF4-FFF2-40B4-BE49-F238E27FC236}">
                    <a16:creationId xmlns:a16="http://schemas.microsoft.com/office/drawing/2014/main" id="{41C5503A-DFAB-55D1-CCB6-13BD8092C065}"/>
                  </a:ext>
                </a:extLst>
              </p:cNvPr>
              <p:cNvSpPr>
                <a:spLocks/>
              </p:cNvSpPr>
              <p:nvPr/>
            </p:nvSpPr>
            <p:spPr bwMode="auto">
              <a:xfrm>
                <a:off x="-872775" y="5260976"/>
                <a:ext cx="131763" cy="534988"/>
              </a:xfrm>
              <a:custGeom>
                <a:avLst/>
                <a:gdLst>
                  <a:gd name="T0" fmla="*/ 20 w 65"/>
                  <a:gd name="T1" fmla="*/ 0 h 264"/>
                  <a:gd name="T2" fmla="*/ 61 w 65"/>
                  <a:gd name="T3" fmla="*/ 162 h 264"/>
                  <a:gd name="T4" fmla="*/ 15 w 65"/>
                  <a:gd name="T5" fmla="*/ 264 h 264"/>
                  <a:gd name="T6" fmla="*/ 32 w 65"/>
                  <a:gd name="T7" fmla="*/ 169 h 264"/>
                  <a:gd name="T8" fmla="*/ 40 w 65"/>
                  <a:gd name="T9" fmla="*/ 93 h 264"/>
                  <a:gd name="T10" fmla="*/ 4 w 65"/>
                  <a:gd name="T11" fmla="*/ 55 h 264"/>
                  <a:gd name="T12" fmla="*/ 0 w 65"/>
                  <a:gd name="T13" fmla="*/ 62 h 264"/>
                  <a:gd name="T14" fmla="*/ 7 w 65"/>
                  <a:gd name="T15" fmla="*/ 24 h 264"/>
                  <a:gd name="T16" fmla="*/ 20 w 65"/>
                  <a:gd name="T17"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264">
                    <a:moveTo>
                      <a:pt x="20" y="0"/>
                    </a:moveTo>
                    <a:cubicBezTo>
                      <a:pt x="32" y="18"/>
                      <a:pt x="65" y="94"/>
                      <a:pt x="61" y="162"/>
                    </a:cubicBezTo>
                    <a:cubicBezTo>
                      <a:pt x="59" y="199"/>
                      <a:pt x="41" y="246"/>
                      <a:pt x="15" y="264"/>
                    </a:cubicBezTo>
                    <a:cubicBezTo>
                      <a:pt x="24" y="252"/>
                      <a:pt x="42" y="229"/>
                      <a:pt x="32" y="169"/>
                    </a:cubicBezTo>
                    <a:cubicBezTo>
                      <a:pt x="36" y="178"/>
                      <a:pt x="48" y="144"/>
                      <a:pt x="40" y="93"/>
                    </a:cubicBezTo>
                    <a:cubicBezTo>
                      <a:pt x="32" y="42"/>
                      <a:pt x="8" y="33"/>
                      <a:pt x="4" y="55"/>
                    </a:cubicBezTo>
                    <a:cubicBezTo>
                      <a:pt x="2" y="62"/>
                      <a:pt x="0" y="62"/>
                      <a:pt x="0" y="62"/>
                    </a:cubicBezTo>
                    <a:cubicBezTo>
                      <a:pt x="0" y="62"/>
                      <a:pt x="6" y="32"/>
                      <a:pt x="7" y="24"/>
                    </a:cubicBezTo>
                    <a:cubicBezTo>
                      <a:pt x="8" y="16"/>
                      <a:pt x="18" y="10"/>
                      <a:pt x="20" y="0"/>
                    </a:cubicBezTo>
                    <a:close/>
                  </a:path>
                </a:pathLst>
              </a:custGeom>
              <a:solidFill>
                <a:srgbClr val="DDA6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8" name="Freeform 650">
                <a:extLst>
                  <a:ext uri="{FF2B5EF4-FFF2-40B4-BE49-F238E27FC236}">
                    <a16:creationId xmlns:a16="http://schemas.microsoft.com/office/drawing/2014/main" id="{7C60CA82-60B9-FA5F-24E4-C6BC5A132E97}"/>
                  </a:ext>
                </a:extLst>
              </p:cNvPr>
              <p:cNvSpPr>
                <a:spLocks/>
              </p:cNvSpPr>
              <p:nvPr/>
            </p:nvSpPr>
            <p:spPr bwMode="auto">
              <a:xfrm>
                <a:off x="-907700" y="5399089"/>
                <a:ext cx="49213" cy="106363"/>
              </a:xfrm>
              <a:custGeom>
                <a:avLst/>
                <a:gdLst>
                  <a:gd name="T0" fmla="*/ 13 w 24"/>
                  <a:gd name="T1" fmla="*/ 0 h 53"/>
                  <a:gd name="T2" fmla="*/ 4 w 24"/>
                  <a:gd name="T3" fmla="*/ 23 h 53"/>
                  <a:gd name="T4" fmla="*/ 0 w 24"/>
                  <a:gd name="T5" fmla="*/ 32 h 53"/>
                  <a:gd name="T6" fmla="*/ 6 w 24"/>
                  <a:gd name="T7" fmla="*/ 46 h 53"/>
                  <a:gd name="T8" fmla="*/ 23 w 24"/>
                  <a:gd name="T9" fmla="*/ 53 h 53"/>
                  <a:gd name="T10" fmla="*/ 11 w 24"/>
                  <a:gd name="T11" fmla="*/ 32 h 53"/>
                  <a:gd name="T12" fmla="*/ 24 w 24"/>
                  <a:gd name="T13" fmla="*/ 22 h 53"/>
                  <a:gd name="T14" fmla="*/ 13 w 24"/>
                  <a:gd name="T15" fmla="*/ 2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53">
                    <a:moveTo>
                      <a:pt x="13" y="0"/>
                    </a:moveTo>
                    <a:cubicBezTo>
                      <a:pt x="10" y="7"/>
                      <a:pt x="8" y="15"/>
                      <a:pt x="4" y="23"/>
                    </a:cubicBezTo>
                    <a:cubicBezTo>
                      <a:pt x="2" y="26"/>
                      <a:pt x="0" y="27"/>
                      <a:pt x="0" y="32"/>
                    </a:cubicBezTo>
                    <a:cubicBezTo>
                      <a:pt x="1" y="35"/>
                      <a:pt x="4" y="43"/>
                      <a:pt x="6" y="46"/>
                    </a:cubicBezTo>
                    <a:cubicBezTo>
                      <a:pt x="11" y="44"/>
                      <a:pt x="19" y="50"/>
                      <a:pt x="23" y="53"/>
                    </a:cubicBezTo>
                    <a:cubicBezTo>
                      <a:pt x="18" y="49"/>
                      <a:pt x="12" y="38"/>
                      <a:pt x="11" y="32"/>
                    </a:cubicBezTo>
                    <a:cubicBezTo>
                      <a:pt x="11" y="24"/>
                      <a:pt x="16" y="15"/>
                      <a:pt x="24" y="22"/>
                    </a:cubicBezTo>
                    <a:cubicBezTo>
                      <a:pt x="21" y="15"/>
                      <a:pt x="15" y="10"/>
                      <a:pt x="13" y="2"/>
                    </a:cubicBezTo>
                  </a:path>
                </a:pathLst>
              </a:custGeom>
              <a:solidFill>
                <a:srgbClr val="DDA6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9" name="Freeform 651">
                <a:extLst>
                  <a:ext uri="{FF2B5EF4-FFF2-40B4-BE49-F238E27FC236}">
                    <a16:creationId xmlns:a16="http://schemas.microsoft.com/office/drawing/2014/main" id="{676E355C-6120-CDD5-A969-41A2D8F99002}"/>
                  </a:ext>
                </a:extLst>
              </p:cNvPr>
              <p:cNvSpPr>
                <a:spLocks/>
              </p:cNvSpPr>
              <p:nvPr/>
            </p:nvSpPr>
            <p:spPr bwMode="auto">
              <a:xfrm>
                <a:off x="-1591913" y="5656264"/>
                <a:ext cx="65088" cy="58738"/>
              </a:xfrm>
              <a:custGeom>
                <a:avLst/>
                <a:gdLst>
                  <a:gd name="T0" fmla="*/ 0 w 32"/>
                  <a:gd name="T1" fmla="*/ 25 h 29"/>
                  <a:gd name="T2" fmla="*/ 32 w 32"/>
                  <a:gd name="T3" fmla="*/ 25 h 29"/>
                  <a:gd name="T4" fmla="*/ 26 w 32"/>
                  <a:gd name="T5" fmla="*/ 0 h 29"/>
                  <a:gd name="T6" fmla="*/ 10 w 32"/>
                  <a:gd name="T7" fmla="*/ 12 h 29"/>
                </a:gdLst>
                <a:ahLst/>
                <a:cxnLst>
                  <a:cxn ang="0">
                    <a:pos x="T0" y="T1"/>
                  </a:cxn>
                  <a:cxn ang="0">
                    <a:pos x="T2" y="T3"/>
                  </a:cxn>
                  <a:cxn ang="0">
                    <a:pos x="T4" y="T5"/>
                  </a:cxn>
                  <a:cxn ang="0">
                    <a:pos x="T6" y="T7"/>
                  </a:cxn>
                </a:cxnLst>
                <a:rect l="0" t="0" r="r" b="b"/>
                <a:pathLst>
                  <a:path w="32" h="29">
                    <a:moveTo>
                      <a:pt x="0" y="25"/>
                    </a:moveTo>
                    <a:cubicBezTo>
                      <a:pt x="10" y="29"/>
                      <a:pt x="22" y="29"/>
                      <a:pt x="32" y="25"/>
                    </a:cubicBezTo>
                    <a:cubicBezTo>
                      <a:pt x="27" y="20"/>
                      <a:pt x="26" y="7"/>
                      <a:pt x="26" y="0"/>
                    </a:cubicBezTo>
                    <a:cubicBezTo>
                      <a:pt x="20" y="2"/>
                      <a:pt x="15" y="8"/>
                      <a:pt x="10" y="12"/>
                    </a:cubicBezTo>
                  </a:path>
                </a:pathLst>
              </a:custGeom>
              <a:solidFill>
                <a:srgbClr val="DDA6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0" name="Freeform 652">
                <a:extLst>
                  <a:ext uri="{FF2B5EF4-FFF2-40B4-BE49-F238E27FC236}">
                    <a16:creationId xmlns:a16="http://schemas.microsoft.com/office/drawing/2014/main" id="{B53E3F0E-B26C-6FEE-E021-C92B2223F085}"/>
                  </a:ext>
                </a:extLst>
              </p:cNvPr>
              <p:cNvSpPr>
                <a:spLocks/>
              </p:cNvSpPr>
              <p:nvPr/>
            </p:nvSpPr>
            <p:spPr bwMode="auto">
              <a:xfrm>
                <a:off x="-1583975" y="5657851"/>
                <a:ext cx="55563" cy="41275"/>
              </a:xfrm>
              <a:custGeom>
                <a:avLst/>
                <a:gdLst>
                  <a:gd name="T0" fmla="*/ 0 w 27"/>
                  <a:gd name="T1" fmla="*/ 18 h 20"/>
                  <a:gd name="T2" fmla="*/ 21 w 27"/>
                  <a:gd name="T3" fmla="*/ 0 h 20"/>
                  <a:gd name="T4" fmla="*/ 27 w 27"/>
                  <a:gd name="T5" fmla="*/ 20 h 20"/>
                  <a:gd name="T6" fmla="*/ 10 w 27"/>
                  <a:gd name="T7" fmla="*/ 13 h 20"/>
                </a:gdLst>
                <a:ahLst/>
                <a:cxnLst>
                  <a:cxn ang="0">
                    <a:pos x="T0" y="T1"/>
                  </a:cxn>
                  <a:cxn ang="0">
                    <a:pos x="T2" y="T3"/>
                  </a:cxn>
                  <a:cxn ang="0">
                    <a:pos x="T4" y="T5"/>
                  </a:cxn>
                  <a:cxn ang="0">
                    <a:pos x="T6" y="T7"/>
                  </a:cxn>
                </a:cxnLst>
                <a:rect l="0" t="0" r="r" b="b"/>
                <a:pathLst>
                  <a:path w="27" h="20">
                    <a:moveTo>
                      <a:pt x="0" y="18"/>
                    </a:moveTo>
                    <a:cubicBezTo>
                      <a:pt x="6" y="13"/>
                      <a:pt x="14" y="2"/>
                      <a:pt x="21" y="0"/>
                    </a:cubicBezTo>
                    <a:cubicBezTo>
                      <a:pt x="24" y="6"/>
                      <a:pt x="25" y="13"/>
                      <a:pt x="27" y="20"/>
                    </a:cubicBezTo>
                    <a:cubicBezTo>
                      <a:pt x="23" y="14"/>
                      <a:pt x="17" y="6"/>
                      <a:pt x="10" y="13"/>
                    </a:cubicBezTo>
                  </a:path>
                </a:pathLst>
              </a:custGeom>
              <a:solidFill>
                <a:srgbClr val="BB5A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1" name="Freeform 653">
                <a:extLst>
                  <a:ext uri="{FF2B5EF4-FFF2-40B4-BE49-F238E27FC236}">
                    <a16:creationId xmlns:a16="http://schemas.microsoft.com/office/drawing/2014/main" id="{87FE654E-939D-BB68-9E07-3B6795E2A7E8}"/>
                  </a:ext>
                </a:extLst>
              </p:cNvPr>
              <p:cNvSpPr>
                <a:spLocks/>
              </p:cNvSpPr>
              <p:nvPr/>
            </p:nvSpPr>
            <p:spPr bwMode="auto">
              <a:xfrm>
                <a:off x="-1466500" y="5727701"/>
                <a:ext cx="284163" cy="101600"/>
              </a:xfrm>
              <a:custGeom>
                <a:avLst/>
                <a:gdLst>
                  <a:gd name="T0" fmla="*/ 0 w 140"/>
                  <a:gd name="T1" fmla="*/ 14 h 50"/>
                  <a:gd name="T2" fmla="*/ 20 w 140"/>
                  <a:gd name="T3" fmla="*/ 20 h 50"/>
                  <a:gd name="T4" fmla="*/ 45 w 140"/>
                  <a:gd name="T5" fmla="*/ 23 h 50"/>
                  <a:gd name="T6" fmla="*/ 82 w 140"/>
                  <a:gd name="T7" fmla="*/ 20 h 50"/>
                  <a:gd name="T8" fmla="*/ 140 w 140"/>
                  <a:gd name="T9" fmla="*/ 10 h 50"/>
                  <a:gd name="T10" fmla="*/ 132 w 140"/>
                  <a:gd name="T11" fmla="*/ 21 h 50"/>
                  <a:gd name="T12" fmla="*/ 115 w 140"/>
                  <a:gd name="T13" fmla="*/ 35 h 50"/>
                  <a:gd name="T14" fmla="*/ 75 w 140"/>
                  <a:gd name="T15" fmla="*/ 50 h 50"/>
                  <a:gd name="T16" fmla="*/ 88 w 140"/>
                  <a:gd name="T17" fmla="*/ 36 h 50"/>
                  <a:gd name="T18" fmla="*/ 61 w 140"/>
                  <a:gd name="T19" fmla="*/ 33 h 50"/>
                  <a:gd name="T20" fmla="*/ 0 w 140"/>
                  <a:gd name="T21" fmla="*/ 1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50">
                    <a:moveTo>
                      <a:pt x="0" y="14"/>
                    </a:moveTo>
                    <a:cubicBezTo>
                      <a:pt x="4" y="18"/>
                      <a:pt x="14" y="18"/>
                      <a:pt x="20" y="20"/>
                    </a:cubicBezTo>
                    <a:cubicBezTo>
                      <a:pt x="28" y="22"/>
                      <a:pt x="37" y="23"/>
                      <a:pt x="45" y="23"/>
                    </a:cubicBezTo>
                    <a:cubicBezTo>
                      <a:pt x="58" y="23"/>
                      <a:pt x="70" y="24"/>
                      <a:pt x="82" y="20"/>
                    </a:cubicBezTo>
                    <a:cubicBezTo>
                      <a:pt x="98" y="15"/>
                      <a:pt x="124" y="0"/>
                      <a:pt x="140" y="10"/>
                    </a:cubicBezTo>
                    <a:cubicBezTo>
                      <a:pt x="137" y="14"/>
                      <a:pt x="135" y="18"/>
                      <a:pt x="132" y="21"/>
                    </a:cubicBezTo>
                    <a:cubicBezTo>
                      <a:pt x="127" y="27"/>
                      <a:pt x="121" y="31"/>
                      <a:pt x="115" y="35"/>
                    </a:cubicBezTo>
                    <a:cubicBezTo>
                      <a:pt x="105" y="41"/>
                      <a:pt x="86" y="49"/>
                      <a:pt x="75" y="50"/>
                    </a:cubicBezTo>
                    <a:cubicBezTo>
                      <a:pt x="80" y="47"/>
                      <a:pt x="89" y="40"/>
                      <a:pt x="88" y="36"/>
                    </a:cubicBezTo>
                    <a:cubicBezTo>
                      <a:pt x="86" y="32"/>
                      <a:pt x="72" y="33"/>
                      <a:pt x="61" y="33"/>
                    </a:cubicBezTo>
                    <a:cubicBezTo>
                      <a:pt x="52" y="32"/>
                      <a:pt x="9" y="25"/>
                      <a:pt x="0" y="17"/>
                    </a:cubicBezTo>
                  </a:path>
                </a:pathLst>
              </a:custGeom>
              <a:solidFill>
                <a:srgbClr val="DDA6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2" name="Freeform 654">
                <a:extLst>
                  <a:ext uri="{FF2B5EF4-FFF2-40B4-BE49-F238E27FC236}">
                    <a16:creationId xmlns:a16="http://schemas.microsoft.com/office/drawing/2014/main" id="{DC19FE2A-9A12-E5E6-1DB3-96E670C2EE54}"/>
                  </a:ext>
                </a:extLst>
              </p:cNvPr>
              <p:cNvSpPr>
                <a:spLocks/>
              </p:cNvSpPr>
              <p:nvPr/>
            </p:nvSpPr>
            <p:spPr bwMode="auto">
              <a:xfrm>
                <a:off x="-1136300" y="5811839"/>
                <a:ext cx="227013" cy="65088"/>
              </a:xfrm>
              <a:custGeom>
                <a:avLst/>
                <a:gdLst>
                  <a:gd name="T0" fmla="*/ 0 w 112"/>
                  <a:gd name="T1" fmla="*/ 0 h 32"/>
                  <a:gd name="T2" fmla="*/ 86 w 112"/>
                  <a:gd name="T3" fmla="*/ 25 h 32"/>
                  <a:gd name="T4" fmla="*/ 112 w 112"/>
                  <a:gd name="T5" fmla="*/ 11 h 32"/>
                  <a:gd name="T6" fmla="*/ 67 w 112"/>
                  <a:gd name="T7" fmla="*/ 0 h 32"/>
                  <a:gd name="T8" fmla="*/ 0 w 112"/>
                  <a:gd name="T9" fmla="*/ 0 h 32"/>
                </a:gdLst>
                <a:ahLst/>
                <a:cxnLst>
                  <a:cxn ang="0">
                    <a:pos x="T0" y="T1"/>
                  </a:cxn>
                  <a:cxn ang="0">
                    <a:pos x="T2" y="T3"/>
                  </a:cxn>
                  <a:cxn ang="0">
                    <a:pos x="T4" y="T5"/>
                  </a:cxn>
                  <a:cxn ang="0">
                    <a:pos x="T6" y="T7"/>
                  </a:cxn>
                  <a:cxn ang="0">
                    <a:pos x="T8" y="T9"/>
                  </a:cxn>
                </a:cxnLst>
                <a:rect l="0" t="0" r="r" b="b"/>
                <a:pathLst>
                  <a:path w="112" h="32">
                    <a:moveTo>
                      <a:pt x="0" y="0"/>
                    </a:moveTo>
                    <a:cubicBezTo>
                      <a:pt x="15" y="20"/>
                      <a:pt x="62" y="32"/>
                      <a:pt x="86" y="25"/>
                    </a:cubicBezTo>
                    <a:cubicBezTo>
                      <a:pt x="110" y="18"/>
                      <a:pt x="112" y="11"/>
                      <a:pt x="112" y="11"/>
                    </a:cubicBezTo>
                    <a:cubicBezTo>
                      <a:pt x="104" y="12"/>
                      <a:pt x="75" y="11"/>
                      <a:pt x="67" y="0"/>
                    </a:cubicBezTo>
                    <a:cubicBezTo>
                      <a:pt x="71" y="8"/>
                      <a:pt x="58" y="30"/>
                      <a:pt x="0" y="0"/>
                    </a:cubicBezTo>
                    <a:close/>
                  </a:path>
                </a:pathLst>
              </a:custGeom>
              <a:solidFill>
                <a:srgbClr val="DDA6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3" name="Freeform 655">
                <a:extLst>
                  <a:ext uri="{FF2B5EF4-FFF2-40B4-BE49-F238E27FC236}">
                    <a16:creationId xmlns:a16="http://schemas.microsoft.com/office/drawing/2014/main" id="{2AACDC02-E2B9-C131-8292-2A1BF6B2B936}"/>
                  </a:ext>
                </a:extLst>
              </p:cNvPr>
              <p:cNvSpPr>
                <a:spLocks/>
              </p:cNvSpPr>
              <p:nvPr/>
            </p:nvSpPr>
            <p:spPr bwMode="auto">
              <a:xfrm>
                <a:off x="-1187100" y="5757864"/>
                <a:ext cx="96838" cy="50800"/>
              </a:xfrm>
              <a:custGeom>
                <a:avLst/>
                <a:gdLst>
                  <a:gd name="T0" fmla="*/ 3 w 48"/>
                  <a:gd name="T1" fmla="*/ 7 h 25"/>
                  <a:gd name="T2" fmla="*/ 13 w 48"/>
                  <a:gd name="T3" fmla="*/ 1 h 25"/>
                  <a:gd name="T4" fmla="*/ 24 w 48"/>
                  <a:gd name="T5" fmla="*/ 3 h 25"/>
                  <a:gd name="T6" fmla="*/ 46 w 48"/>
                  <a:gd name="T7" fmla="*/ 2 h 25"/>
                  <a:gd name="T8" fmla="*/ 48 w 48"/>
                  <a:gd name="T9" fmla="*/ 9 h 25"/>
                  <a:gd name="T10" fmla="*/ 20 w 48"/>
                  <a:gd name="T11" fmla="*/ 25 h 25"/>
                  <a:gd name="T12" fmla="*/ 6 w 48"/>
                  <a:gd name="T13" fmla="*/ 7 h 25"/>
                </a:gdLst>
                <a:ahLst/>
                <a:cxnLst>
                  <a:cxn ang="0">
                    <a:pos x="T0" y="T1"/>
                  </a:cxn>
                  <a:cxn ang="0">
                    <a:pos x="T2" y="T3"/>
                  </a:cxn>
                  <a:cxn ang="0">
                    <a:pos x="T4" y="T5"/>
                  </a:cxn>
                  <a:cxn ang="0">
                    <a:pos x="T6" y="T7"/>
                  </a:cxn>
                  <a:cxn ang="0">
                    <a:pos x="T8" y="T9"/>
                  </a:cxn>
                  <a:cxn ang="0">
                    <a:pos x="T10" y="T11"/>
                  </a:cxn>
                  <a:cxn ang="0">
                    <a:pos x="T12" y="T13"/>
                  </a:cxn>
                </a:cxnLst>
                <a:rect l="0" t="0" r="r" b="b"/>
                <a:pathLst>
                  <a:path w="48" h="25">
                    <a:moveTo>
                      <a:pt x="3" y="7"/>
                    </a:moveTo>
                    <a:cubicBezTo>
                      <a:pt x="8" y="4"/>
                      <a:pt x="5" y="1"/>
                      <a:pt x="13" y="1"/>
                    </a:cubicBezTo>
                    <a:cubicBezTo>
                      <a:pt x="16" y="0"/>
                      <a:pt x="20" y="2"/>
                      <a:pt x="24" y="3"/>
                    </a:cubicBezTo>
                    <a:cubicBezTo>
                      <a:pt x="31" y="4"/>
                      <a:pt x="39" y="5"/>
                      <a:pt x="46" y="2"/>
                    </a:cubicBezTo>
                    <a:cubicBezTo>
                      <a:pt x="47" y="4"/>
                      <a:pt x="47" y="7"/>
                      <a:pt x="48" y="9"/>
                    </a:cubicBezTo>
                    <a:cubicBezTo>
                      <a:pt x="38" y="4"/>
                      <a:pt x="16" y="9"/>
                      <a:pt x="20" y="25"/>
                    </a:cubicBezTo>
                    <a:cubicBezTo>
                      <a:pt x="15" y="24"/>
                      <a:pt x="0" y="13"/>
                      <a:pt x="6" y="7"/>
                    </a:cubicBezTo>
                  </a:path>
                </a:pathLst>
              </a:custGeom>
              <a:solidFill>
                <a:srgbClr val="DDA6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4" name="Freeform 656">
                <a:extLst>
                  <a:ext uri="{FF2B5EF4-FFF2-40B4-BE49-F238E27FC236}">
                    <a16:creationId xmlns:a16="http://schemas.microsoft.com/office/drawing/2014/main" id="{EC429DB8-3B4B-353F-E2AB-2BF8652C25C3}"/>
                  </a:ext>
                </a:extLst>
              </p:cNvPr>
              <p:cNvSpPr>
                <a:spLocks/>
              </p:cNvSpPr>
              <p:nvPr/>
            </p:nvSpPr>
            <p:spPr bwMode="auto">
              <a:xfrm>
                <a:off x="-1742725" y="5230814"/>
                <a:ext cx="119063" cy="407988"/>
              </a:xfrm>
              <a:custGeom>
                <a:avLst/>
                <a:gdLst>
                  <a:gd name="T0" fmla="*/ 4 w 58"/>
                  <a:gd name="T1" fmla="*/ 0 h 201"/>
                  <a:gd name="T2" fmla="*/ 9 w 58"/>
                  <a:gd name="T3" fmla="*/ 25 h 201"/>
                  <a:gd name="T4" fmla="*/ 13 w 58"/>
                  <a:gd name="T5" fmla="*/ 51 h 201"/>
                  <a:gd name="T6" fmla="*/ 23 w 58"/>
                  <a:gd name="T7" fmla="*/ 101 h 201"/>
                  <a:gd name="T8" fmla="*/ 17 w 58"/>
                  <a:gd name="T9" fmla="*/ 149 h 201"/>
                  <a:gd name="T10" fmla="*/ 58 w 58"/>
                  <a:gd name="T11" fmla="*/ 168 h 201"/>
                  <a:gd name="T12" fmla="*/ 26 w 58"/>
                  <a:gd name="T13" fmla="*/ 201 h 201"/>
                  <a:gd name="T14" fmla="*/ 20 w 58"/>
                  <a:gd name="T15" fmla="*/ 186 h 201"/>
                  <a:gd name="T16" fmla="*/ 9 w 58"/>
                  <a:gd name="T17" fmla="*/ 166 h 201"/>
                  <a:gd name="T18" fmla="*/ 10 w 58"/>
                  <a:gd name="T19" fmla="*/ 109 h 201"/>
                  <a:gd name="T20" fmla="*/ 4 w 58"/>
                  <a:gd name="T21" fmla="*/ 53 h 201"/>
                  <a:gd name="T22" fmla="*/ 5 w 58"/>
                  <a:gd name="T23" fmla="*/ 5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01">
                    <a:moveTo>
                      <a:pt x="4" y="0"/>
                    </a:moveTo>
                    <a:cubicBezTo>
                      <a:pt x="6" y="9"/>
                      <a:pt x="10" y="17"/>
                      <a:pt x="9" y="25"/>
                    </a:cubicBezTo>
                    <a:cubicBezTo>
                      <a:pt x="9" y="34"/>
                      <a:pt x="10" y="42"/>
                      <a:pt x="13" y="51"/>
                    </a:cubicBezTo>
                    <a:cubicBezTo>
                      <a:pt x="18" y="68"/>
                      <a:pt x="26" y="83"/>
                      <a:pt x="23" y="101"/>
                    </a:cubicBezTo>
                    <a:cubicBezTo>
                      <a:pt x="20" y="117"/>
                      <a:pt x="9" y="133"/>
                      <a:pt x="17" y="149"/>
                    </a:cubicBezTo>
                    <a:cubicBezTo>
                      <a:pt x="24" y="163"/>
                      <a:pt x="42" y="172"/>
                      <a:pt x="58" y="168"/>
                    </a:cubicBezTo>
                    <a:cubicBezTo>
                      <a:pt x="48" y="178"/>
                      <a:pt x="38" y="193"/>
                      <a:pt x="26" y="201"/>
                    </a:cubicBezTo>
                    <a:cubicBezTo>
                      <a:pt x="29" y="194"/>
                      <a:pt x="24" y="191"/>
                      <a:pt x="20" y="186"/>
                    </a:cubicBezTo>
                    <a:cubicBezTo>
                      <a:pt x="15" y="180"/>
                      <a:pt x="12" y="174"/>
                      <a:pt x="9" y="166"/>
                    </a:cubicBezTo>
                    <a:cubicBezTo>
                      <a:pt x="1" y="145"/>
                      <a:pt x="3" y="130"/>
                      <a:pt x="10" y="109"/>
                    </a:cubicBezTo>
                    <a:cubicBezTo>
                      <a:pt x="16" y="89"/>
                      <a:pt x="9" y="72"/>
                      <a:pt x="4" y="53"/>
                    </a:cubicBezTo>
                    <a:cubicBezTo>
                      <a:pt x="0" y="37"/>
                      <a:pt x="10" y="20"/>
                      <a:pt x="5" y="5"/>
                    </a:cubicBezTo>
                  </a:path>
                </a:pathLst>
              </a:custGeom>
              <a:solidFill>
                <a:srgbClr val="DDA6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5" name="Freeform 657">
                <a:extLst>
                  <a:ext uri="{FF2B5EF4-FFF2-40B4-BE49-F238E27FC236}">
                    <a16:creationId xmlns:a16="http://schemas.microsoft.com/office/drawing/2014/main" id="{5781887B-D7AC-A266-104B-2B3EA89A97A5}"/>
                  </a:ext>
                </a:extLst>
              </p:cNvPr>
              <p:cNvSpPr>
                <a:spLocks/>
              </p:cNvSpPr>
              <p:nvPr/>
            </p:nvSpPr>
            <p:spPr bwMode="auto">
              <a:xfrm>
                <a:off x="-1672875" y="5570539"/>
                <a:ext cx="49213" cy="50800"/>
              </a:xfrm>
              <a:custGeom>
                <a:avLst/>
                <a:gdLst>
                  <a:gd name="T0" fmla="*/ 0 w 24"/>
                  <a:gd name="T1" fmla="*/ 1 h 25"/>
                  <a:gd name="T2" fmla="*/ 6 w 24"/>
                  <a:gd name="T3" fmla="*/ 25 h 25"/>
                  <a:gd name="T4" fmla="*/ 24 w 24"/>
                  <a:gd name="T5" fmla="*/ 3 h 25"/>
                  <a:gd name="T6" fmla="*/ 9 w 24"/>
                  <a:gd name="T7" fmla="*/ 2 h 25"/>
                </a:gdLst>
                <a:ahLst/>
                <a:cxnLst>
                  <a:cxn ang="0">
                    <a:pos x="T0" y="T1"/>
                  </a:cxn>
                  <a:cxn ang="0">
                    <a:pos x="T2" y="T3"/>
                  </a:cxn>
                  <a:cxn ang="0">
                    <a:pos x="T4" y="T5"/>
                  </a:cxn>
                  <a:cxn ang="0">
                    <a:pos x="T6" y="T7"/>
                  </a:cxn>
                </a:cxnLst>
                <a:rect l="0" t="0" r="r" b="b"/>
                <a:pathLst>
                  <a:path w="24" h="25">
                    <a:moveTo>
                      <a:pt x="0" y="1"/>
                    </a:moveTo>
                    <a:cubicBezTo>
                      <a:pt x="6" y="7"/>
                      <a:pt x="8" y="17"/>
                      <a:pt x="6" y="25"/>
                    </a:cubicBezTo>
                    <a:cubicBezTo>
                      <a:pt x="9" y="16"/>
                      <a:pt x="19" y="10"/>
                      <a:pt x="24" y="3"/>
                    </a:cubicBezTo>
                    <a:cubicBezTo>
                      <a:pt x="20" y="0"/>
                      <a:pt x="13" y="1"/>
                      <a:pt x="9" y="2"/>
                    </a:cubicBezTo>
                  </a:path>
                </a:pathLst>
              </a:custGeom>
              <a:solidFill>
                <a:srgbClr val="BB5A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6" name="Freeform 658">
                <a:extLst>
                  <a:ext uri="{FF2B5EF4-FFF2-40B4-BE49-F238E27FC236}">
                    <a16:creationId xmlns:a16="http://schemas.microsoft.com/office/drawing/2014/main" id="{706C2A25-94D7-410F-4552-C638B041E894}"/>
                  </a:ext>
                </a:extLst>
              </p:cNvPr>
              <p:cNvSpPr>
                <a:spLocks/>
              </p:cNvSpPr>
              <p:nvPr/>
            </p:nvSpPr>
            <p:spPr bwMode="auto">
              <a:xfrm>
                <a:off x="-1707800" y="5114926"/>
                <a:ext cx="55563" cy="134938"/>
              </a:xfrm>
              <a:custGeom>
                <a:avLst/>
                <a:gdLst>
                  <a:gd name="T0" fmla="*/ 11 w 27"/>
                  <a:gd name="T1" fmla="*/ 16 h 67"/>
                  <a:gd name="T2" fmla="*/ 16 w 27"/>
                  <a:gd name="T3" fmla="*/ 36 h 67"/>
                  <a:gd name="T4" fmla="*/ 27 w 27"/>
                  <a:gd name="T5" fmla="*/ 54 h 67"/>
                  <a:gd name="T6" fmla="*/ 0 w 27"/>
                  <a:gd name="T7" fmla="*/ 67 h 67"/>
                  <a:gd name="T8" fmla="*/ 8 w 27"/>
                  <a:gd name="T9" fmla="*/ 43 h 67"/>
                  <a:gd name="T10" fmla="*/ 10 w 27"/>
                  <a:gd name="T11" fmla="*/ 0 h 67"/>
                </a:gdLst>
                <a:ahLst/>
                <a:cxnLst>
                  <a:cxn ang="0">
                    <a:pos x="T0" y="T1"/>
                  </a:cxn>
                  <a:cxn ang="0">
                    <a:pos x="T2" y="T3"/>
                  </a:cxn>
                  <a:cxn ang="0">
                    <a:pos x="T4" y="T5"/>
                  </a:cxn>
                  <a:cxn ang="0">
                    <a:pos x="T6" y="T7"/>
                  </a:cxn>
                  <a:cxn ang="0">
                    <a:pos x="T8" y="T9"/>
                  </a:cxn>
                  <a:cxn ang="0">
                    <a:pos x="T10" y="T11"/>
                  </a:cxn>
                </a:cxnLst>
                <a:rect l="0" t="0" r="r" b="b"/>
                <a:pathLst>
                  <a:path w="27" h="67">
                    <a:moveTo>
                      <a:pt x="11" y="16"/>
                    </a:moveTo>
                    <a:cubicBezTo>
                      <a:pt x="13" y="22"/>
                      <a:pt x="13" y="29"/>
                      <a:pt x="16" y="36"/>
                    </a:cubicBezTo>
                    <a:cubicBezTo>
                      <a:pt x="18" y="43"/>
                      <a:pt x="21" y="50"/>
                      <a:pt x="27" y="54"/>
                    </a:cubicBezTo>
                    <a:cubicBezTo>
                      <a:pt x="17" y="55"/>
                      <a:pt x="8" y="61"/>
                      <a:pt x="0" y="67"/>
                    </a:cubicBezTo>
                    <a:cubicBezTo>
                      <a:pt x="4" y="59"/>
                      <a:pt x="8" y="52"/>
                      <a:pt x="8" y="43"/>
                    </a:cubicBezTo>
                    <a:cubicBezTo>
                      <a:pt x="7" y="32"/>
                      <a:pt x="1" y="9"/>
                      <a:pt x="10" y="0"/>
                    </a:cubicBezTo>
                  </a:path>
                </a:pathLst>
              </a:custGeom>
              <a:solidFill>
                <a:srgbClr val="DDA6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7" name="Freeform 659">
                <a:extLst>
                  <a:ext uri="{FF2B5EF4-FFF2-40B4-BE49-F238E27FC236}">
                    <a16:creationId xmlns:a16="http://schemas.microsoft.com/office/drawing/2014/main" id="{C4973178-7528-D6D8-5416-0B3739E6777E}"/>
                  </a:ext>
                </a:extLst>
              </p:cNvPr>
              <p:cNvSpPr>
                <a:spLocks/>
              </p:cNvSpPr>
              <p:nvPr/>
            </p:nvSpPr>
            <p:spPr bwMode="auto">
              <a:xfrm>
                <a:off x="-1706213" y="5013326"/>
                <a:ext cx="141288" cy="161925"/>
              </a:xfrm>
              <a:custGeom>
                <a:avLst/>
                <a:gdLst>
                  <a:gd name="T0" fmla="*/ 8 w 69"/>
                  <a:gd name="T1" fmla="*/ 62 h 80"/>
                  <a:gd name="T2" fmla="*/ 18 w 69"/>
                  <a:gd name="T3" fmla="*/ 40 h 80"/>
                  <a:gd name="T4" fmla="*/ 27 w 69"/>
                  <a:gd name="T5" fmla="*/ 33 h 80"/>
                  <a:gd name="T6" fmla="*/ 30 w 69"/>
                  <a:gd name="T7" fmla="*/ 21 h 80"/>
                  <a:gd name="T8" fmla="*/ 69 w 69"/>
                  <a:gd name="T9" fmla="*/ 32 h 80"/>
                  <a:gd name="T10" fmla="*/ 52 w 69"/>
                  <a:gd name="T11" fmla="*/ 6 h 80"/>
                  <a:gd name="T12" fmla="*/ 21 w 69"/>
                  <a:gd name="T13" fmla="*/ 8 h 80"/>
                  <a:gd name="T14" fmla="*/ 11 w 69"/>
                  <a:gd name="T15" fmla="*/ 8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0">
                    <a:moveTo>
                      <a:pt x="8" y="62"/>
                    </a:moveTo>
                    <a:cubicBezTo>
                      <a:pt x="6" y="54"/>
                      <a:pt x="12" y="45"/>
                      <a:pt x="18" y="40"/>
                    </a:cubicBezTo>
                    <a:cubicBezTo>
                      <a:pt x="20" y="37"/>
                      <a:pt x="25" y="35"/>
                      <a:pt x="27" y="33"/>
                    </a:cubicBezTo>
                    <a:cubicBezTo>
                      <a:pt x="29" y="30"/>
                      <a:pt x="28" y="25"/>
                      <a:pt x="30" y="21"/>
                    </a:cubicBezTo>
                    <a:cubicBezTo>
                      <a:pt x="41" y="0"/>
                      <a:pt x="61" y="22"/>
                      <a:pt x="69" y="32"/>
                    </a:cubicBezTo>
                    <a:cubicBezTo>
                      <a:pt x="63" y="22"/>
                      <a:pt x="62" y="13"/>
                      <a:pt x="52" y="6"/>
                    </a:cubicBezTo>
                    <a:cubicBezTo>
                      <a:pt x="42" y="0"/>
                      <a:pt x="30" y="0"/>
                      <a:pt x="21" y="8"/>
                    </a:cubicBezTo>
                    <a:cubicBezTo>
                      <a:pt x="1" y="24"/>
                      <a:pt x="0" y="74"/>
                      <a:pt x="11" y="80"/>
                    </a:cubicBezTo>
                  </a:path>
                </a:pathLst>
              </a:custGeom>
              <a:solidFill>
                <a:srgbClr val="DDA6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8" name="Freeform 660">
                <a:extLst>
                  <a:ext uri="{FF2B5EF4-FFF2-40B4-BE49-F238E27FC236}">
                    <a16:creationId xmlns:a16="http://schemas.microsoft.com/office/drawing/2014/main" id="{DDF8DC31-5038-130E-372C-06D70B5BC7FC}"/>
                  </a:ext>
                </a:extLst>
              </p:cNvPr>
              <p:cNvSpPr>
                <a:spLocks/>
              </p:cNvSpPr>
              <p:nvPr/>
            </p:nvSpPr>
            <p:spPr bwMode="auto">
              <a:xfrm>
                <a:off x="-1469675" y="5102226"/>
                <a:ext cx="263525" cy="111125"/>
              </a:xfrm>
              <a:custGeom>
                <a:avLst/>
                <a:gdLst>
                  <a:gd name="T0" fmla="*/ 0 w 130"/>
                  <a:gd name="T1" fmla="*/ 16 h 55"/>
                  <a:gd name="T2" fmla="*/ 110 w 130"/>
                  <a:gd name="T3" fmla="*/ 28 h 55"/>
                  <a:gd name="T4" fmla="*/ 130 w 130"/>
                  <a:gd name="T5" fmla="*/ 0 h 55"/>
                  <a:gd name="T6" fmla="*/ 90 w 130"/>
                  <a:gd name="T7" fmla="*/ 27 h 55"/>
                  <a:gd name="T8" fmla="*/ 11 w 130"/>
                  <a:gd name="T9" fmla="*/ 21 h 55"/>
                </a:gdLst>
                <a:ahLst/>
                <a:cxnLst>
                  <a:cxn ang="0">
                    <a:pos x="T0" y="T1"/>
                  </a:cxn>
                  <a:cxn ang="0">
                    <a:pos x="T2" y="T3"/>
                  </a:cxn>
                  <a:cxn ang="0">
                    <a:pos x="T4" y="T5"/>
                  </a:cxn>
                  <a:cxn ang="0">
                    <a:pos x="T6" y="T7"/>
                  </a:cxn>
                  <a:cxn ang="0">
                    <a:pos x="T8" y="T9"/>
                  </a:cxn>
                </a:cxnLst>
                <a:rect l="0" t="0" r="r" b="b"/>
                <a:pathLst>
                  <a:path w="130" h="55">
                    <a:moveTo>
                      <a:pt x="0" y="16"/>
                    </a:moveTo>
                    <a:cubicBezTo>
                      <a:pt x="17" y="31"/>
                      <a:pt x="65" y="55"/>
                      <a:pt x="110" y="28"/>
                    </a:cubicBezTo>
                    <a:cubicBezTo>
                      <a:pt x="112" y="26"/>
                      <a:pt x="124" y="4"/>
                      <a:pt x="130" y="0"/>
                    </a:cubicBezTo>
                    <a:cubicBezTo>
                      <a:pt x="112" y="10"/>
                      <a:pt x="112" y="20"/>
                      <a:pt x="90" y="27"/>
                    </a:cubicBezTo>
                    <a:cubicBezTo>
                      <a:pt x="41" y="38"/>
                      <a:pt x="26" y="25"/>
                      <a:pt x="11" y="21"/>
                    </a:cubicBezTo>
                  </a:path>
                </a:pathLst>
              </a:custGeom>
              <a:solidFill>
                <a:srgbClr val="DDA6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9" name="Freeform 661">
                <a:extLst>
                  <a:ext uri="{FF2B5EF4-FFF2-40B4-BE49-F238E27FC236}">
                    <a16:creationId xmlns:a16="http://schemas.microsoft.com/office/drawing/2014/main" id="{B47D379A-9D1D-6D0A-6C80-4BB0E9CF9257}"/>
                  </a:ext>
                </a:extLst>
              </p:cNvPr>
              <p:cNvSpPr>
                <a:spLocks/>
              </p:cNvSpPr>
              <p:nvPr/>
            </p:nvSpPr>
            <p:spPr bwMode="auto">
              <a:xfrm>
                <a:off x="-1018825" y="4937126"/>
                <a:ext cx="53975" cy="107950"/>
              </a:xfrm>
              <a:custGeom>
                <a:avLst/>
                <a:gdLst>
                  <a:gd name="T0" fmla="*/ 15 w 27"/>
                  <a:gd name="T1" fmla="*/ 3 h 53"/>
                  <a:gd name="T2" fmla="*/ 6 w 27"/>
                  <a:gd name="T3" fmla="*/ 46 h 53"/>
                  <a:gd name="T4" fmla="*/ 27 w 27"/>
                  <a:gd name="T5" fmla="*/ 0 h 53"/>
                </a:gdLst>
                <a:ahLst/>
                <a:cxnLst>
                  <a:cxn ang="0">
                    <a:pos x="T0" y="T1"/>
                  </a:cxn>
                  <a:cxn ang="0">
                    <a:pos x="T2" y="T3"/>
                  </a:cxn>
                  <a:cxn ang="0">
                    <a:pos x="T4" y="T5"/>
                  </a:cxn>
                </a:cxnLst>
                <a:rect l="0" t="0" r="r" b="b"/>
                <a:pathLst>
                  <a:path w="27" h="53">
                    <a:moveTo>
                      <a:pt x="15" y="3"/>
                    </a:moveTo>
                    <a:cubicBezTo>
                      <a:pt x="17" y="15"/>
                      <a:pt x="11" y="39"/>
                      <a:pt x="6" y="46"/>
                    </a:cubicBezTo>
                    <a:cubicBezTo>
                      <a:pt x="0" y="53"/>
                      <a:pt x="24" y="19"/>
                      <a:pt x="27" y="0"/>
                    </a:cubicBezTo>
                  </a:path>
                </a:pathLst>
              </a:custGeom>
              <a:solidFill>
                <a:srgbClr val="DDA6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 name="Freeform 662">
                <a:extLst>
                  <a:ext uri="{FF2B5EF4-FFF2-40B4-BE49-F238E27FC236}">
                    <a16:creationId xmlns:a16="http://schemas.microsoft.com/office/drawing/2014/main" id="{AF17B36C-16FB-6A2E-A433-86DB9ED5FD33}"/>
                  </a:ext>
                </a:extLst>
              </p:cNvPr>
              <p:cNvSpPr>
                <a:spLocks/>
              </p:cNvSpPr>
              <p:nvPr/>
            </p:nvSpPr>
            <p:spPr bwMode="auto">
              <a:xfrm>
                <a:off x="-864838" y="5070476"/>
                <a:ext cx="58738" cy="198438"/>
              </a:xfrm>
              <a:custGeom>
                <a:avLst/>
                <a:gdLst>
                  <a:gd name="T0" fmla="*/ 23 w 29"/>
                  <a:gd name="T1" fmla="*/ 0 h 98"/>
                  <a:gd name="T2" fmla="*/ 5 w 29"/>
                  <a:gd name="T3" fmla="*/ 98 h 98"/>
                  <a:gd name="T4" fmla="*/ 0 w 29"/>
                  <a:gd name="T5" fmla="*/ 32 h 98"/>
                  <a:gd name="T6" fmla="*/ 17 w 29"/>
                  <a:gd name="T7" fmla="*/ 44 h 98"/>
                  <a:gd name="T8" fmla="*/ 23 w 29"/>
                  <a:gd name="T9" fmla="*/ 0 h 98"/>
                </a:gdLst>
                <a:ahLst/>
                <a:cxnLst>
                  <a:cxn ang="0">
                    <a:pos x="T0" y="T1"/>
                  </a:cxn>
                  <a:cxn ang="0">
                    <a:pos x="T2" y="T3"/>
                  </a:cxn>
                  <a:cxn ang="0">
                    <a:pos x="T4" y="T5"/>
                  </a:cxn>
                  <a:cxn ang="0">
                    <a:pos x="T6" y="T7"/>
                  </a:cxn>
                  <a:cxn ang="0">
                    <a:pos x="T8" y="T9"/>
                  </a:cxn>
                </a:cxnLst>
                <a:rect l="0" t="0" r="r" b="b"/>
                <a:pathLst>
                  <a:path w="29" h="98">
                    <a:moveTo>
                      <a:pt x="23" y="0"/>
                    </a:moveTo>
                    <a:cubicBezTo>
                      <a:pt x="26" y="24"/>
                      <a:pt x="29" y="68"/>
                      <a:pt x="5" y="98"/>
                    </a:cubicBezTo>
                    <a:cubicBezTo>
                      <a:pt x="6" y="92"/>
                      <a:pt x="12" y="58"/>
                      <a:pt x="0" y="32"/>
                    </a:cubicBezTo>
                    <a:cubicBezTo>
                      <a:pt x="6" y="47"/>
                      <a:pt x="13" y="50"/>
                      <a:pt x="17" y="44"/>
                    </a:cubicBezTo>
                    <a:cubicBezTo>
                      <a:pt x="21" y="39"/>
                      <a:pt x="26" y="13"/>
                      <a:pt x="23" y="0"/>
                    </a:cubicBezTo>
                    <a:close/>
                  </a:path>
                </a:pathLst>
              </a:custGeom>
              <a:solidFill>
                <a:srgbClr val="DDA6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 name="Freeform 663">
                <a:extLst>
                  <a:ext uri="{FF2B5EF4-FFF2-40B4-BE49-F238E27FC236}">
                    <a16:creationId xmlns:a16="http://schemas.microsoft.com/office/drawing/2014/main" id="{FBBE5467-CF18-F927-5A84-0D38046D2CC9}"/>
                  </a:ext>
                </a:extLst>
              </p:cNvPr>
              <p:cNvSpPr>
                <a:spLocks/>
              </p:cNvSpPr>
              <p:nvPr/>
            </p:nvSpPr>
            <p:spPr bwMode="auto">
              <a:xfrm>
                <a:off x="-1215675" y="5089526"/>
                <a:ext cx="44450" cy="44450"/>
              </a:xfrm>
              <a:custGeom>
                <a:avLst/>
                <a:gdLst>
                  <a:gd name="T0" fmla="*/ 0 w 22"/>
                  <a:gd name="T1" fmla="*/ 22 h 22"/>
                  <a:gd name="T2" fmla="*/ 22 w 22"/>
                  <a:gd name="T3" fmla="*/ 0 h 22"/>
                </a:gdLst>
                <a:ahLst/>
                <a:cxnLst>
                  <a:cxn ang="0">
                    <a:pos x="T0" y="T1"/>
                  </a:cxn>
                  <a:cxn ang="0">
                    <a:pos x="T2" y="T3"/>
                  </a:cxn>
                </a:cxnLst>
                <a:rect l="0" t="0" r="r" b="b"/>
                <a:pathLst>
                  <a:path w="22" h="22">
                    <a:moveTo>
                      <a:pt x="0" y="22"/>
                    </a:moveTo>
                    <a:cubicBezTo>
                      <a:pt x="8" y="9"/>
                      <a:pt x="17" y="0"/>
                      <a:pt x="22" y="0"/>
                    </a:cubicBezTo>
                  </a:path>
                </a:pathLst>
              </a:custGeom>
              <a:solidFill>
                <a:srgbClr val="FC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2" name="Freeform 664">
                <a:extLst>
                  <a:ext uri="{FF2B5EF4-FFF2-40B4-BE49-F238E27FC236}">
                    <a16:creationId xmlns:a16="http://schemas.microsoft.com/office/drawing/2014/main" id="{9217AC07-8B83-A99F-3391-FE9B354A83C7}"/>
                  </a:ext>
                </a:extLst>
              </p:cNvPr>
              <p:cNvSpPr>
                <a:spLocks/>
              </p:cNvSpPr>
              <p:nvPr/>
            </p:nvSpPr>
            <p:spPr bwMode="auto">
              <a:xfrm>
                <a:off x="-1395063" y="5081589"/>
                <a:ext cx="185738" cy="36513"/>
              </a:xfrm>
              <a:custGeom>
                <a:avLst/>
                <a:gdLst>
                  <a:gd name="T0" fmla="*/ 0 w 91"/>
                  <a:gd name="T1" fmla="*/ 13 h 18"/>
                  <a:gd name="T2" fmla="*/ 91 w 91"/>
                  <a:gd name="T3" fmla="*/ 0 h 18"/>
                  <a:gd name="T4" fmla="*/ 0 w 91"/>
                  <a:gd name="T5" fmla="*/ 13 h 18"/>
                </a:gdLst>
                <a:ahLst/>
                <a:cxnLst>
                  <a:cxn ang="0">
                    <a:pos x="T0" y="T1"/>
                  </a:cxn>
                  <a:cxn ang="0">
                    <a:pos x="T2" y="T3"/>
                  </a:cxn>
                  <a:cxn ang="0">
                    <a:pos x="T4" y="T5"/>
                  </a:cxn>
                </a:cxnLst>
                <a:rect l="0" t="0" r="r" b="b"/>
                <a:pathLst>
                  <a:path w="91" h="18">
                    <a:moveTo>
                      <a:pt x="0" y="13"/>
                    </a:moveTo>
                    <a:cubicBezTo>
                      <a:pt x="27" y="17"/>
                      <a:pt x="66" y="17"/>
                      <a:pt x="91" y="0"/>
                    </a:cubicBezTo>
                    <a:cubicBezTo>
                      <a:pt x="79" y="6"/>
                      <a:pt x="17" y="18"/>
                      <a:pt x="0" y="13"/>
                    </a:cubicBezTo>
                    <a:close/>
                  </a:path>
                </a:pathLst>
              </a:custGeom>
              <a:solidFill>
                <a:srgbClr val="FC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3" name="Freeform 665">
                <a:extLst>
                  <a:ext uri="{FF2B5EF4-FFF2-40B4-BE49-F238E27FC236}">
                    <a16:creationId xmlns:a16="http://schemas.microsoft.com/office/drawing/2014/main" id="{A1ADC821-BE8A-8A27-83E2-363ADBBF01DC}"/>
                  </a:ext>
                </a:extLst>
              </p:cNvPr>
              <p:cNvSpPr>
                <a:spLocks/>
              </p:cNvSpPr>
              <p:nvPr/>
            </p:nvSpPr>
            <p:spPr bwMode="auto">
              <a:xfrm>
                <a:off x="-1728438" y="4948239"/>
                <a:ext cx="106363" cy="144463"/>
              </a:xfrm>
              <a:custGeom>
                <a:avLst/>
                <a:gdLst>
                  <a:gd name="T0" fmla="*/ 52 w 52"/>
                  <a:gd name="T1" fmla="*/ 0 h 71"/>
                  <a:gd name="T2" fmla="*/ 0 w 52"/>
                  <a:gd name="T3" fmla="*/ 71 h 71"/>
                  <a:gd name="T4" fmla="*/ 52 w 52"/>
                  <a:gd name="T5" fmla="*/ 0 h 71"/>
                </a:gdLst>
                <a:ahLst/>
                <a:cxnLst>
                  <a:cxn ang="0">
                    <a:pos x="T0" y="T1"/>
                  </a:cxn>
                  <a:cxn ang="0">
                    <a:pos x="T2" y="T3"/>
                  </a:cxn>
                  <a:cxn ang="0">
                    <a:pos x="T4" y="T5"/>
                  </a:cxn>
                </a:cxnLst>
                <a:rect l="0" t="0" r="r" b="b"/>
                <a:pathLst>
                  <a:path w="52" h="71">
                    <a:moveTo>
                      <a:pt x="52" y="0"/>
                    </a:moveTo>
                    <a:cubicBezTo>
                      <a:pt x="32" y="0"/>
                      <a:pt x="1" y="2"/>
                      <a:pt x="0" y="71"/>
                    </a:cubicBezTo>
                    <a:cubicBezTo>
                      <a:pt x="5" y="42"/>
                      <a:pt x="15" y="4"/>
                      <a:pt x="52" y="0"/>
                    </a:cubicBezTo>
                    <a:close/>
                  </a:path>
                </a:pathLst>
              </a:custGeom>
              <a:solidFill>
                <a:srgbClr val="FC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4" name="Freeform 666">
                <a:extLst>
                  <a:ext uri="{FF2B5EF4-FFF2-40B4-BE49-F238E27FC236}">
                    <a16:creationId xmlns:a16="http://schemas.microsoft.com/office/drawing/2014/main" id="{21BB3615-64F0-2243-E5A9-50B5AF5D39DC}"/>
                  </a:ext>
                </a:extLst>
              </p:cNvPr>
              <p:cNvSpPr>
                <a:spLocks/>
              </p:cNvSpPr>
              <p:nvPr/>
            </p:nvSpPr>
            <p:spPr bwMode="auto">
              <a:xfrm>
                <a:off x="-1772888" y="5260976"/>
                <a:ext cx="26988" cy="228600"/>
              </a:xfrm>
              <a:custGeom>
                <a:avLst/>
                <a:gdLst>
                  <a:gd name="T0" fmla="*/ 13 w 13"/>
                  <a:gd name="T1" fmla="*/ 113 h 113"/>
                  <a:gd name="T2" fmla="*/ 9 w 13"/>
                  <a:gd name="T3" fmla="*/ 0 h 113"/>
                  <a:gd name="T4" fmla="*/ 13 w 13"/>
                  <a:gd name="T5" fmla="*/ 113 h 113"/>
                </a:gdLst>
                <a:ahLst/>
                <a:cxnLst>
                  <a:cxn ang="0">
                    <a:pos x="T0" y="T1"/>
                  </a:cxn>
                  <a:cxn ang="0">
                    <a:pos x="T2" y="T3"/>
                  </a:cxn>
                  <a:cxn ang="0">
                    <a:pos x="T4" y="T5"/>
                  </a:cxn>
                </a:cxnLst>
                <a:rect l="0" t="0" r="r" b="b"/>
                <a:pathLst>
                  <a:path w="13" h="113">
                    <a:moveTo>
                      <a:pt x="13" y="113"/>
                    </a:moveTo>
                    <a:cubicBezTo>
                      <a:pt x="0" y="64"/>
                      <a:pt x="5" y="20"/>
                      <a:pt x="9" y="0"/>
                    </a:cubicBezTo>
                    <a:cubicBezTo>
                      <a:pt x="7" y="16"/>
                      <a:pt x="7" y="79"/>
                      <a:pt x="13" y="113"/>
                    </a:cubicBezTo>
                    <a:close/>
                  </a:path>
                </a:pathLst>
              </a:custGeom>
              <a:solidFill>
                <a:srgbClr val="FC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5" name="Freeform 667">
                <a:extLst>
                  <a:ext uri="{FF2B5EF4-FFF2-40B4-BE49-F238E27FC236}">
                    <a16:creationId xmlns:a16="http://schemas.microsoft.com/office/drawing/2014/main" id="{02E54748-EAD9-7671-131F-039A8C4724BF}"/>
                  </a:ext>
                </a:extLst>
              </p:cNvPr>
              <p:cNvSpPr>
                <a:spLocks/>
              </p:cNvSpPr>
              <p:nvPr/>
            </p:nvSpPr>
            <p:spPr bwMode="auto">
              <a:xfrm>
                <a:off x="-1206150" y="5284789"/>
                <a:ext cx="33338" cy="117475"/>
              </a:xfrm>
              <a:custGeom>
                <a:avLst/>
                <a:gdLst>
                  <a:gd name="T0" fmla="*/ 9 w 16"/>
                  <a:gd name="T1" fmla="*/ 58 h 58"/>
                  <a:gd name="T2" fmla="*/ 0 w 16"/>
                  <a:gd name="T3" fmla="*/ 29 h 58"/>
                  <a:gd name="T4" fmla="*/ 16 w 16"/>
                  <a:gd name="T5" fmla="*/ 0 h 58"/>
                  <a:gd name="T6" fmla="*/ 4 w 16"/>
                  <a:gd name="T7" fmla="*/ 30 h 58"/>
                  <a:gd name="T8" fmla="*/ 9 w 16"/>
                  <a:gd name="T9" fmla="*/ 58 h 58"/>
                </a:gdLst>
                <a:ahLst/>
                <a:cxnLst>
                  <a:cxn ang="0">
                    <a:pos x="T0" y="T1"/>
                  </a:cxn>
                  <a:cxn ang="0">
                    <a:pos x="T2" y="T3"/>
                  </a:cxn>
                  <a:cxn ang="0">
                    <a:pos x="T4" y="T5"/>
                  </a:cxn>
                  <a:cxn ang="0">
                    <a:pos x="T6" y="T7"/>
                  </a:cxn>
                  <a:cxn ang="0">
                    <a:pos x="T8" y="T9"/>
                  </a:cxn>
                </a:cxnLst>
                <a:rect l="0" t="0" r="r" b="b"/>
                <a:pathLst>
                  <a:path w="16" h="58">
                    <a:moveTo>
                      <a:pt x="9" y="58"/>
                    </a:moveTo>
                    <a:cubicBezTo>
                      <a:pt x="8" y="53"/>
                      <a:pt x="1" y="40"/>
                      <a:pt x="0" y="29"/>
                    </a:cubicBezTo>
                    <a:cubicBezTo>
                      <a:pt x="0" y="18"/>
                      <a:pt x="3" y="8"/>
                      <a:pt x="16" y="0"/>
                    </a:cubicBezTo>
                    <a:cubicBezTo>
                      <a:pt x="10" y="7"/>
                      <a:pt x="4" y="19"/>
                      <a:pt x="4" y="30"/>
                    </a:cubicBezTo>
                    <a:cubicBezTo>
                      <a:pt x="4" y="40"/>
                      <a:pt x="7" y="52"/>
                      <a:pt x="9" y="58"/>
                    </a:cubicBezTo>
                    <a:close/>
                  </a:path>
                </a:pathLst>
              </a:custGeom>
              <a:solidFill>
                <a:srgbClr val="FC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6" name="Freeform 668">
                <a:extLst>
                  <a:ext uri="{FF2B5EF4-FFF2-40B4-BE49-F238E27FC236}">
                    <a16:creationId xmlns:a16="http://schemas.microsoft.com/office/drawing/2014/main" id="{6A269DAF-CFE4-1E6C-4FB6-FAF9E865F9E4}"/>
                  </a:ext>
                </a:extLst>
              </p:cNvPr>
              <p:cNvSpPr>
                <a:spLocks/>
              </p:cNvSpPr>
              <p:nvPr/>
            </p:nvSpPr>
            <p:spPr bwMode="auto">
              <a:xfrm>
                <a:off x="-852138" y="5503864"/>
                <a:ext cx="47625" cy="85725"/>
              </a:xfrm>
              <a:custGeom>
                <a:avLst/>
                <a:gdLst>
                  <a:gd name="T0" fmla="*/ 22 w 24"/>
                  <a:gd name="T1" fmla="*/ 42 h 42"/>
                  <a:gd name="T2" fmla="*/ 0 w 24"/>
                  <a:gd name="T3" fmla="*/ 0 h 42"/>
                  <a:gd name="T4" fmla="*/ 22 w 24"/>
                  <a:gd name="T5" fmla="*/ 42 h 42"/>
                </a:gdLst>
                <a:ahLst/>
                <a:cxnLst>
                  <a:cxn ang="0">
                    <a:pos x="T0" y="T1"/>
                  </a:cxn>
                  <a:cxn ang="0">
                    <a:pos x="T2" y="T3"/>
                  </a:cxn>
                  <a:cxn ang="0">
                    <a:pos x="T4" y="T5"/>
                  </a:cxn>
                </a:cxnLst>
                <a:rect l="0" t="0" r="r" b="b"/>
                <a:pathLst>
                  <a:path w="24" h="42">
                    <a:moveTo>
                      <a:pt x="22" y="42"/>
                    </a:moveTo>
                    <a:cubicBezTo>
                      <a:pt x="19" y="28"/>
                      <a:pt x="12" y="10"/>
                      <a:pt x="0" y="0"/>
                    </a:cubicBezTo>
                    <a:cubicBezTo>
                      <a:pt x="10" y="2"/>
                      <a:pt x="24" y="20"/>
                      <a:pt x="22" y="42"/>
                    </a:cubicBezTo>
                    <a:close/>
                  </a:path>
                </a:pathLst>
              </a:custGeom>
              <a:solidFill>
                <a:srgbClr val="FC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7" name="Freeform 669">
                <a:extLst>
                  <a:ext uri="{FF2B5EF4-FFF2-40B4-BE49-F238E27FC236}">
                    <a16:creationId xmlns:a16="http://schemas.microsoft.com/office/drawing/2014/main" id="{DC2244A7-8140-A2F5-1E49-734FF59FC824}"/>
                  </a:ext>
                </a:extLst>
              </p:cNvPr>
              <p:cNvSpPr>
                <a:spLocks/>
              </p:cNvSpPr>
              <p:nvPr/>
            </p:nvSpPr>
            <p:spPr bwMode="auto">
              <a:xfrm>
                <a:off x="-1483963" y="4743451"/>
                <a:ext cx="420688" cy="127000"/>
              </a:xfrm>
              <a:custGeom>
                <a:avLst/>
                <a:gdLst>
                  <a:gd name="T0" fmla="*/ 0 w 207"/>
                  <a:gd name="T1" fmla="*/ 55 h 63"/>
                  <a:gd name="T2" fmla="*/ 100 w 207"/>
                  <a:gd name="T3" fmla="*/ 28 h 63"/>
                  <a:gd name="T4" fmla="*/ 207 w 207"/>
                  <a:gd name="T5" fmla="*/ 23 h 63"/>
                  <a:gd name="T6" fmla="*/ 96 w 207"/>
                  <a:gd name="T7" fmla="*/ 38 h 63"/>
                  <a:gd name="T8" fmla="*/ 0 w 207"/>
                  <a:gd name="T9" fmla="*/ 55 h 63"/>
                </a:gdLst>
                <a:ahLst/>
                <a:cxnLst>
                  <a:cxn ang="0">
                    <a:pos x="T0" y="T1"/>
                  </a:cxn>
                  <a:cxn ang="0">
                    <a:pos x="T2" y="T3"/>
                  </a:cxn>
                  <a:cxn ang="0">
                    <a:pos x="T4" y="T5"/>
                  </a:cxn>
                  <a:cxn ang="0">
                    <a:pos x="T6" y="T7"/>
                  </a:cxn>
                  <a:cxn ang="0">
                    <a:pos x="T8" y="T9"/>
                  </a:cxn>
                </a:cxnLst>
                <a:rect l="0" t="0" r="r" b="b"/>
                <a:pathLst>
                  <a:path w="207" h="63">
                    <a:moveTo>
                      <a:pt x="0" y="55"/>
                    </a:moveTo>
                    <a:cubicBezTo>
                      <a:pt x="18" y="63"/>
                      <a:pt x="66" y="40"/>
                      <a:pt x="100" y="28"/>
                    </a:cubicBezTo>
                    <a:cubicBezTo>
                      <a:pt x="134" y="16"/>
                      <a:pt x="170" y="0"/>
                      <a:pt x="207" y="23"/>
                    </a:cubicBezTo>
                    <a:cubicBezTo>
                      <a:pt x="184" y="11"/>
                      <a:pt x="158" y="16"/>
                      <a:pt x="96" y="38"/>
                    </a:cubicBezTo>
                    <a:cubicBezTo>
                      <a:pt x="34" y="61"/>
                      <a:pt x="7" y="59"/>
                      <a:pt x="0" y="55"/>
                    </a:cubicBezTo>
                    <a:close/>
                  </a:path>
                </a:pathLst>
              </a:custGeom>
              <a:solidFill>
                <a:srgbClr val="FC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8" name="Freeform 670">
                <a:extLst>
                  <a:ext uri="{FF2B5EF4-FFF2-40B4-BE49-F238E27FC236}">
                    <a16:creationId xmlns:a16="http://schemas.microsoft.com/office/drawing/2014/main" id="{14804075-4073-440F-7C56-830BEC64D8A1}"/>
                  </a:ext>
                </a:extLst>
              </p:cNvPr>
              <p:cNvSpPr>
                <a:spLocks/>
              </p:cNvSpPr>
              <p:nvPr/>
            </p:nvSpPr>
            <p:spPr bwMode="auto">
              <a:xfrm>
                <a:off x="-1358550" y="5326064"/>
                <a:ext cx="422275" cy="252413"/>
              </a:xfrm>
              <a:custGeom>
                <a:avLst/>
                <a:gdLst>
                  <a:gd name="T0" fmla="*/ 12 w 208"/>
                  <a:gd name="T1" fmla="*/ 0 h 125"/>
                  <a:gd name="T2" fmla="*/ 20 w 208"/>
                  <a:gd name="T3" fmla="*/ 70 h 125"/>
                  <a:gd name="T4" fmla="*/ 104 w 208"/>
                  <a:gd name="T5" fmla="*/ 122 h 125"/>
                  <a:gd name="T6" fmla="*/ 208 w 208"/>
                  <a:gd name="T7" fmla="*/ 80 h 125"/>
                </a:gdLst>
                <a:ahLst/>
                <a:cxnLst>
                  <a:cxn ang="0">
                    <a:pos x="T0" y="T1"/>
                  </a:cxn>
                  <a:cxn ang="0">
                    <a:pos x="T2" y="T3"/>
                  </a:cxn>
                  <a:cxn ang="0">
                    <a:pos x="T4" y="T5"/>
                  </a:cxn>
                  <a:cxn ang="0">
                    <a:pos x="T6" y="T7"/>
                  </a:cxn>
                </a:cxnLst>
                <a:rect l="0" t="0" r="r" b="b"/>
                <a:pathLst>
                  <a:path w="208" h="125">
                    <a:moveTo>
                      <a:pt x="12" y="0"/>
                    </a:moveTo>
                    <a:cubicBezTo>
                      <a:pt x="3" y="20"/>
                      <a:pt x="0" y="38"/>
                      <a:pt x="20" y="70"/>
                    </a:cubicBezTo>
                    <a:cubicBezTo>
                      <a:pt x="41" y="102"/>
                      <a:pt x="59" y="119"/>
                      <a:pt x="104" y="122"/>
                    </a:cubicBezTo>
                    <a:cubicBezTo>
                      <a:pt x="150" y="125"/>
                      <a:pt x="180" y="108"/>
                      <a:pt x="208" y="80"/>
                    </a:cubicBezTo>
                  </a:path>
                </a:pathLst>
              </a:custGeom>
              <a:noFill/>
              <a:ln w="6350"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9" name="Freeform 671">
                <a:extLst>
                  <a:ext uri="{FF2B5EF4-FFF2-40B4-BE49-F238E27FC236}">
                    <a16:creationId xmlns:a16="http://schemas.microsoft.com/office/drawing/2014/main" id="{3D33CB90-B325-C830-BD93-05B5D4D8F7BA}"/>
                  </a:ext>
                </a:extLst>
              </p:cNvPr>
              <p:cNvSpPr>
                <a:spLocks/>
              </p:cNvSpPr>
              <p:nvPr/>
            </p:nvSpPr>
            <p:spPr bwMode="auto">
              <a:xfrm>
                <a:off x="-1622075" y="5505451"/>
                <a:ext cx="735013" cy="254000"/>
              </a:xfrm>
              <a:custGeom>
                <a:avLst/>
                <a:gdLst>
                  <a:gd name="T0" fmla="*/ 0 w 362"/>
                  <a:gd name="T1" fmla="*/ 32 h 125"/>
                  <a:gd name="T2" fmla="*/ 60 w 362"/>
                  <a:gd name="T3" fmla="*/ 6 h 125"/>
                  <a:gd name="T4" fmla="*/ 122 w 362"/>
                  <a:gd name="T5" fmla="*/ 85 h 125"/>
                  <a:gd name="T6" fmla="*/ 194 w 362"/>
                  <a:gd name="T7" fmla="*/ 63 h 125"/>
                  <a:gd name="T8" fmla="*/ 250 w 362"/>
                  <a:gd name="T9" fmla="*/ 72 h 125"/>
                  <a:gd name="T10" fmla="*/ 335 w 362"/>
                  <a:gd name="T11" fmla="*/ 38 h 125"/>
                  <a:gd name="T12" fmla="*/ 352 w 362"/>
                  <a:gd name="T13" fmla="*/ 97 h 125"/>
                  <a:gd name="T14" fmla="*/ 356 w 362"/>
                  <a:gd name="T15" fmla="*/ 123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125">
                    <a:moveTo>
                      <a:pt x="0" y="32"/>
                    </a:moveTo>
                    <a:cubicBezTo>
                      <a:pt x="18" y="12"/>
                      <a:pt x="37" y="0"/>
                      <a:pt x="60" y="6"/>
                    </a:cubicBezTo>
                    <a:cubicBezTo>
                      <a:pt x="118" y="20"/>
                      <a:pt x="93" y="81"/>
                      <a:pt x="122" y="85"/>
                    </a:cubicBezTo>
                    <a:cubicBezTo>
                      <a:pt x="151" y="88"/>
                      <a:pt x="171" y="60"/>
                      <a:pt x="194" y="63"/>
                    </a:cubicBezTo>
                    <a:cubicBezTo>
                      <a:pt x="217" y="67"/>
                      <a:pt x="225" y="78"/>
                      <a:pt x="250" y="72"/>
                    </a:cubicBezTo>
                    <a:cubicBezTo>
                      <a:pt x="275" y="66"/>
                      <a:pt x="308" y="29"/>
                      <a:pt x="335" y="38"/>
                    </a:cubicBezTo>
                    <a:cubicBezTo>
                      <a:pt x="362" y="48"/>
                      <a:pt x="358" y="78"/>
                      <a:pt x="352" y="97"/>
                    </a:cubicBezTo>
                    <a:cubicBezTo>
                      <a:pt x="346" y="116"/>
                      <a:pt x="347" y="125"/>
                      <a:pt x="356" y="123"/>
                    </a:cubicBezTo>
                  </a:path>
                </a:pathLst>
              </a:custGeom>
              <a:noFill/>
              <a:ln w="6350"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0" name="Freeform 672">
                <a:extLst>
                  <a:ext uri="{FF2B5EF4-FFF2-40B4-BE49-F238E27FC236}">
                    <a16:creationId xmlns:a16="http://schemas.microsoft.com/office/drawing/2014/main" id="{AAFE28AB-7271-9580-54BD-30DFB264D0B9}"/>
                  </a:ext>
                </a:extLst>
              </p:cNvPr>
              <p:cNvSpPr>
                <a:spLocks/>
              </p:cNvSpPr>
              <p:nvPr/>
            </p:nvSpPr>
            <p:spPr bwMode="auto">
              <a:xfrm>
                <a:off x="-1041050" y="5662614"/>
                <a:ext cx="79375" cy="63500"/>
              </a:xfrm>
              <a:custGeom>
                <a:avLst/>
                <a:gdLst>
                  <a:gd name="T0" fmla="*/ 24 w 39"/>
                  <a:gd name="T1" fmla="*/ 0 h 31"/>
                  <a:gd name="T2" fmla="*/ 0 w 39"/>
                  <a:gd name="T3" fmla="*/ 31 h 31"/>
                </a:gdLst>
                <a:ahLst/>
                <a:cxnLst>
                  <a:cxn ang="0">
                    <a:pos x="T0" y="T1"/>
                  </a:cxn>
                  <a:cxn ang="0">
                    <a:pos x="T2" y="T3"/>
                  </a:cxn>
                </a:cxnLst>
                <a:rect l="0" t="0" r="r" b="b"/>
                <a:pathLst>
                  <a:path w="39" h="31">
                    <a:moveTo>
                      <a:pt x="24" y="0"/>
                    </a:moveTo>
                    <a:cubicBezTo>
                      <a:pt x="39" y="7"/>
                      <a:pt x="8" y="21"/>
                      <a:pt x="0" y="31"/>
                    </a:cubicBezTo>
                  </a:path>
                </a:pathLst>
              </a:custGeom>
              <a:noFill/>
              <a:ln w="6350"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1" name="Freeform 673">
                <a:extLst>
                  <a:ext uri="{FF2B5EF4-FFF2-40B4-BE49-F238E27FC236}">
                    <a16:creationId xmlns:a16="http://schemas.microsoft.com/office/drawing/2014/main" id="{88E4D2AE-476B-7D71-73C3-A68900344415}"/>
                  </a:ext>
                </a:extLst>
              </p:cNvPr>
              <p:cNvSpPr>
                <a:spLocks/>
              </p:cNvSpPr>
              <p:nvPr/>
            </p:nvSpPr>
            <p:spPr bwMode="auto">
              <a:xfrm>
                <a:off x="-1558575" y="5595939"/>
                <a:ext cx="31750" cy="58738"/>
              </a:xfrm>
              <a:custGeom>
                <a:avLst/>
                <a:gdLst>
                  <a:gd name="T0" fmla="*/ 0 w 16"/>
                  <a:gd name="T1" fmla="*/ 3 h 29"/>
                  <a:gd name="T2" fmla="*/ 10 w 16"/>
                  <a:gd name="T3" fmla="*/ 29 h 29"/>
                </a:gdLst>
                <a:ahLst/>
                <a:cxnLst>
                  <a:cxn ang="0">
                    <a:pos x="T0" y="T1"/>
                  </a:cxn>
                  <a:cxn ang="0">
                    <a:pos x="T2" y="T3"/>
                  </a:cxn>
                </a:cxnLst>
                <a:rect l="0" t="0" r="r" b="b"/>
                <a:pathLst>
                  <a:path w="16" h="29">
                    <a:moveTo>
                      <a:pt x="0" y="3"/>
                    </a:moveTo>
                    <a:cubicBezTo>
                      <a:pt x="16" y="0"/>
                      <a:pt x="10" y="18"/>
                      <a:pt x="10" y="29"/>
                    </a:cubicBezTo>
                  </a:path>
                </a:pathLst>
              </a:custGeom>
              <a:noFill/>
              <a:ln w="6350"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2" name="Freeform 674">
                <a:extLst>
                  <a:ext uri="{FF2B5EF4-FFF2-40B4-BE49-F238E27FC236}">
                    <a16:creationId xmlns:a16="http://schemas.microsoft.com/office/drawing/2014/main" id="{9EABC74A-43DB-AD46-8659-AB9E1C7B2287}"/>
                  </a:ext>
                </a:extLst>
              </p:cNvPr>
              <p:cNvSpPr>
                <a:spLocks/>
              </p:cNvSpPr>
              <p:nvPr/>
            </p:nvSpPr>
            <p:spPr bwMode="auto">
              <a:xfrm>
                <a:off x="-1630013" y="5299076"/>
                <a:ext cx="284163" cy="146050"/>
              </a:xfrm>
              <a:custGeom>
                <a:avLst/>
                <a:gdLst>
                  <a:gd name="T0" fmla="*/ 140 w 140"/>
                  <a:gd name="T1" fmla="*/ 47 h 72"/>
                  <a:gd name="T2" fmla="*/ 97 w 140"/>
                  <a:gd name="T3" fmla="*/ 70 h 72"/>
                  <a:gd name="T4" fmla="*/ 34 w 140"/>
                  <a:gd name="T5" fmla="*/ 53 h 72"/>
                  <a:gd name="T6" fmla="*/ 0 w 140"/>
                  <a:gd name="T7" fmla="*/ 8 h 72"/>
                </a:gdLst>
                <a:ahLst/>
                <a:cxnLst>
                  <a:cxn ang="0">
                    <a:pos x="T0" y="T1"/>
                  </a:cxn>
                  <a:cxn ang="0">
                    <a:pos x="T2" y="T3"/>
                  </a:cxn>
                  <a:cxn ang="0">
                    <a:pos x="T4" y="T5"/>
                  </a:cxn>
                  <a:cxn ang="0">
                    <a:pos x="T6" y="T7"/>
                  </a:cxn>
                </a:cxnLst>
                <a:rect l="0" t="0" r="r" b="b"/>
                <a:pathLst>
                  <a:path w="140" h="72">
                    <a:moveTo>
                      <a:pt x="140" y="47"/>
                    </a:moveTo>
                    <a:cubicBezTo>
                      <a:pt x="134" y="55"/>
                      <a:pt x="122" y="69"/>
                      <a:pt x="97" y="70"/>
                    </a:cubicBezTo>
                    <a:cubicBezTo>
                      <a:pt x="72" y="72"/>
                      <a:pt x="41" y="65"/>
                      <a:pt x="34" y="53"/>
                    </a:cubicBezTo>
                    <a:cubicBezTo>
                      <a:pt x="27" y="41"/>
                      <a:pt x="8" y="0"/>
                      <a:pt x="0" y="8"/>
                    </a:cubicBezTo>
                  </a:path>
                </a:pathLst>
              </a:custGeom>
              <a:noFill/>
              <a:ln w="6350"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3" name="Freeform 675">
                <a:extLst>
                  <a:ext uri="{FF2B5EF4-FFF2-40B4-BE49-F238E27FC236}">
                    <a16:creationId xmlns:a16="http://schemas.microsoft.com/office/drawing/2014/main" id="{AF918A61-BFF0-DA2B-FD9F-44CE0B1A3427}"/>
                  </a:ext>
                </a:extLst>
              </p:cNvPr>
              <p:cNvSpPr>
                <a:spLocks/>
              </p:cNvSpPr>
              <p:nvPr/>
            </p:nvSpPr>
            <p:spPr bwMode="auto">
              <a:xfrm>
                <a:off x="-1685575" y="5422901"/>
                <a:ext cx="149225" cy="103188"/>
              </a:xfrm>
              <a:custGeom>
                <a:avLst/>
                <a:gdLst>
                  <a:gd name="T0" fmla="*/ 73 w 73"/>
                  <a:gd name="T1" fmla="*/ 1 h 51"/>
                  <a:gd name="T2" fmla="*/ 17 w 73"/>
                  <a:gd name="T3" fmla="*/ 36 h 51"/>
                  <a:gd name="T4" fmla="*/ 0 w 73"/>
                  <a:gd name="T5" fmla="*/ 44 h 51"/>
                </a:gdLst>
                <a:ahLst/>
                <a:cxnLst>
                  <a:cxn ang="0">
                    <a:pos x="T0" y="T1"/>
                  </a:cxn>
                  <a:cxn ang="0">
                    <a:pos x="T2" y="T3"/>
                  </a:cxn>
                  <a:cxn ang="0">
                    <a:pos x="T4" y="T5"/>
                  </a:cxn>
                </a:cxnLst>
                <a:rect l="0" t="0" r="r" b="b"/>
                <a:pathLst>
                  <a:path w="73" h="51">
                    <a:moveTo>
                      <a:pt x="73" y="1"/>
                    </a:moveTo>
                    <a:cubicBezTo>
                      <a:pt x="43" y="0"/>
                      <a:pt x="28" y="20"/>
                      <a:pt x="17" y="36"/>
                    </a:cubicBezTo>
                    <a:cubicBezTo>
                      <a:pt x="8" y="51"/>
                      <a:pt x="1" y="48"/>
                      <a:pt x="0" y="44"/>
                    </a:cubicBezTo>
                  </a:path>
                </a:pathLst>
              </a:custGeom>
              <a:noFill/>
              <a:ln w="6350"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4" name="Freeform 676">
                <a:extLst>
                  <a:ext uri="{FF2B5EF4-FFF2-40B4-BE49-F238E27FC236}">
                    <a16:creationId xmlns:a16="http://schemas.microsoft.com/office/drawing/2014/main" id="{343D7F3F-9648-F5D6-26BD-9150BF3F2502}"/>
                  </a:ext>
                </a:extLst>
              </p:cNvPr>
              <p:cNvSpPr>
                <a:spLocks/>
              </p:cNvSpPr>
              <p:nvPr/>
            </p:nvSpPr>
            <p:spPr bwMode="auto">
              <a:xfrm>
                <a:off x="-1415700" y="5441951"/>
                <a:ext cx="146050" cy="92075"/>
              </a:xfrm>
              <a:custGeom>
                <a:avLst/>
                <a:gdLst>
                  <a:gd name="T0" fmla="*/ 0 w 72"/>
                  <a:gd name="T1" fmla="*/ 0 h 46"/>
                  <a:gd name="T2" fmla="*/ 49 w 72"/>
                  <a:gd name="T3" fmla="*/ 39 h 46"/>
                  <a:gd name="T4" fmla="*/ 72 w 72"/>
                  <a:gd name="T5" fmla="*/ 45 h 46"/>
                </a:gdLst>
                <a:ahLst/>
                <a:cxnLst>
                  <a:cxn ang="0">
                    <a:pos x="T0" y="T1"/>
                  </a:cxn>
                  <a:cxn ang="0">
                    <a:pos x="T2" y="T3"/>
                  </a:cxn>
                  <a:cxn ang="0">
                    <a:pos x="T4" y="T5"/>
                  </a:cxn>
                </a:cxnLst>
                <a:rect l="0" t="0" r="r" b="b"/>
                <a:pathLst>
                  <a:path w="72" h="46">
                    <a:moveTo>
                      <a:pt x="0" y="0"/>
                    </a:moveTo>
                    <a:cubicBezTo>
                      <a:pt x="18" y="5"/>
                      <a:pt x="34" y="32"/>
                      <a:pt x="49" y="39"/>
                    </a:cubicBezTo>
                    <a:cubicBezTo>
                      <a:pt x="64" y="46"/>
                      <a:pt x="72" y="45"/>
                      <a:pt x="72" y="45"/>
                    </a:cubicBezTo>
                  </a:path>
                </a:pathLst>
              </a:custGeom>
              <a:noFill/>
              <a:ln w="6350"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5" name="Freeform 677">
                <a:extLst>
                  <a:ext uri="{FF2B5EF4-FFF2-40B4-BE49-F238E27FC236}">
                    <a16:creationId xmlns:a16="http://schemas.microsoft.com/office/drawing/2014/main" id="{1DB2DADD-D427-3611-1C6C-B18A76B203A8}"/>
                  </a:ext>
                </a:extLst>
              </p:cNvPr>
              <p:cNvSpPr>
                <a:spLocks/>
              </p:cNvSpPr>
              <p:nvPr/>
            </p:nvSpPr>
            <p:spPr bwMode="auto">
              <a:xfrm>
                <a:off x="-1133125" y="5087939"/>
                <a:ext cx="95250" cy="293688"/>
              </a:xfrm>
              <a:custGeom>
                <a:avLst/>
                <a:gdLst>
                  <a:gd name="T0" fmla="*/ 15 w 47"/>
                  <a:gd name="T1" fmla="*/ 145 h 145"/>
                  <a:gd name="T2" fmla="*/ 24 w 47"/>
                  <a:gd name="T3" fmla="*/ 111 h 145"/>
                  <a:gd name="T4" fmla="*/ 41 w 47"/>
                  <a:gd name="T5" fmla="*/ 54 h 145"/>
                  <a:gd name="T6" fmla="*/ 47 w 47"/>
                  <a:gd name="T7" fmla="*/ 0 h 145"/>
                </a:gdLst>
                <a:ahLst/>
                <a:cxnLst>
                  <a:cxn ang="0">
                    <a:pos x="T0" y="T1"/>
                  </a:cxn>
                  <a:cxn ang="0">
                    <a:pos x="T2" y="T3"/>
                  </a:cxn>
                  <a:cxn ang="0">
                    <a:pos x="T4" y="T5"/>
                  </a:cxn>
                  <a:cxn ang="0">
                    <a:pos x="T6" y="T7"/>
                  </a:cxn>
                </a:cxnLst>
                <a:rect l="0" t="0" r="r" b="b"/>
                <a:pathLst>
                  <a:path w="47" h="145">
                    <a:moveTo>
                      <a:pt x="15" y="145"/>
                    </a:moveTo>
                    <a:cubicBezTo>
                      <a:pt x="0" y="134"/>
                      <a:pt x="15" y="122"/>
                      <a:pt x="24" y="111"/>
                    </a:cubicBezTo>
                    <a:cubicBezTo>
                      <a:pt x="41" y="86"/>
                      <a:pt x="43" y="73"/>
                      <a:pt x="41" y="54"/>
                    </a:cubicBezTo>
                    <a:cubicBezTo>
                      <a:pt x="39" y="34"/>
                      <a:pt x="44" y="8"/>
                      <a:pt x="47" y="0"/>
                    </a:cubicBezTo>
                  </a:path>
                </a:pathLst>
              </a:custGeom>
              <a:noFill/>
              <a:ln w="6350"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6" name="Freeform 678">
                <a:extLst>
                  <a:ext uri="{FF2B5EF4-FFF2-40B4-BE49-F238E27FC236}">
                    <a16:creationId xmlns:a16="http://schemas.microsoft.com/office/drawing/2014/main" id="{FCA09CC1-C5F8-CDB9-0F4C-F4F6ECF05740}"/>
                  </a:ext>
                </a:extLst>
              </p:cNvPr>
              <p:cNvSpPr>
                <a:spLocks/>
              </p:cNvSpPr>
              <p:nvPr/>
            </p:nvSpPr>
            <p:spPr bwMode="auto">
              <a:xfrm>
                <a:off x="-1415700" y="5603876"/>
                <a:ext cx="115888" cy="61913"/>
              </a:xfrm>
              <a:custGeom>
                <a:avLst/>
                <a:gdLst>
                  <a:gd name="T0" fmla="*/ 0 w 57"/>
                  <a:gd name="T1" fmla="*/ 0 h 31"/>
                  <a:gd name="T2" fmla="*/ 57 w 57"/>
                  <a:gd name="T3" fmla="*/ 26 h 31"/>
                </a:gdLst>
                <a:ahLst/>
                <a:cxnLst>
                  <a:cxn ang="0">
                    <a:pos x="T0" y="T1"/>
                  </a:cxn>
                  <a:cxn ang="0">
                    <a:pos x="T2" y="T3"/>
                  </a:cxn>
                </a:cxnLst>
                <a:rect l="0" t="0" r="r" b="b"/>
                <a:pathLst>
                  <a:path w="57" h="31">
                    <a:moveTo>
                      <a:pt x="0" y="0"/>
                    </a:moveTo>
                    <a:cubicBezTo>
                      <a:pt x="9" y="17"/>
                      <a:pt x="21" y="31"/>
                      <a:pt x="57" y="26"/>
                    </a:cubicBezTo>
                  </a:path>
                </a:pathLst>
              </a:custGeom>
              <a:noFill/>
              <a:ln w="6350"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7" name="Freeform 679">
                <a:extLst>
                  <a:ext uri="{FF2B5EF4-FFF2-40B4-BE49-F238E27FC236}">
                    <a16:creationId xmlns:a16="http://schemas.microsoft.com/office/drawing/2014/main" id="{57D71CF3-53A6-E586-3AF5-FBDDF67C52E5}"/>
                  </a:ext>
                </a:extLst>
              </p:cNvPr>
              <p:cNvSpPr>
                <a:spLocks/>
              </p:cNvSpPr>
              <p:nvPr/>
            </p:nvSpPr>
            <p:spPr bwMode="auto">
              <a:xfrm>
                <a:off x="-1598263" y="5357814"/>
                <a:ext cx="14288" cy="84138"/>
              </a:xfrm>
              <a:custGeom>
                <a:avLst/>
                <a:gdLst>
                  <a:gd name="T0" fmla="*/ 4 w 7"/>
                  <a:gd name="T1" fmla="*/ 0 h 41"/>
                  <a:gd name="T2" fmla="*/ 5 w 7"/>
                  <a:gd name="T3" fmla="*/ 24 h 41"/>
                  <a:gd name="T4" fmla="*/ 0 w 7"/>
                  <a:gd name="T5" fmla="*/ 41 h 41"/>
                </a:gdLst>
                <a:ahLst/>
                <a:cxnLst>
                  <a:cxn ang="0">
                    <a:pos x="T0" y="T1"/>
                  </a:cxn>
                  <a:cxn ang="0">
                    <a:pos x="T2" y="T3"/>
                  </a:cxn>
                  <a:cxn ang="0">
                    <a:pos x="T4" y="T5"/>
                  </a:cxn>
                </a:cxnLst>
                <a:rect l="0" t="0" r="r" b="b"/>
                <a:pathLst>
                  <a:path w="7" h="41">
                    <a:moveTo>
                      <a:pt x="4" y="0"/>
                    </a:moveTo>
                    <a:cubicBezTo>
                      <a:pt x="4" y="8"/>
                      <a:pt x="7" y="16"/>
                      <a:pt x="5" y="24"/>
                    </a:cubicBezTo>
                    <a:cubicBezTo>
                      <a:pt x="2" y="32"/>
                      <a:pt x="0" y="41"/>
                      <a:pt x="0" y="41"/>
                    </a:cubicBezTo>
                  </a:path>
                </a:pathLst>
              </a:custGeom>
              <a:noFill/>
              <a:ln w="6350"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8" name="Freeform 680">
                <a:extLst>
                  <a:ext uri="{FF2B5EF4-FFF2-40B4-BE49-F238E27FC236}">
                    <a16:creationId xmlns:a16="http://schemas.microsoft.com/office/drawing/2014/main" id="{0BB85466-957E-9851-BEA4-B5241F2ADDB7}"/>
                  </a:ext>
                </a:extLst>
              </p:cNvPr>
              <p:cNvSpPr>
                <a:spLocks/>
              </p:cNvSpPr>
              <p:nvPr/>
            </p:nvSpPr>
            <p:spPr bwMode="auto">
              <a:xfrm>
                <a:off x="-1234725" y="5267326"/>
                <a:ext cx="63500" cy="68263"/>
              </a:xfrm>
              <a:custGeom>
                <a:avLst/>
                <a:gdLst>
                  <a:gd name="T0" fmla="*/ 0 w 31"/>
                  <a:gd name="T1" fmla="*/ 16 h 34"/>
                  <a:gd name="T2" fmla="*/ 31 w 31"/>
                  <a:gd name="T3" fmla="*/ 0 h 34"/>
                  <a:gd name="T4" fmla="*/ 8 w 31"/>
                  <a:gd name="T5" fmla="*/ 34 h 34"/>
                </a:gdLst>
                <a:ahLst/>
                <a:cxnLst>
                  <a:cxn ang="0">
                    <a:pos x="T0" y="T1"/>
                  </a:cxn>
                  <a:cxn ang="0">
                    <a:pos x="T2" y="T3"/>
                  </a:cxn>
                  <a:cxn ang="0">
                    <a:pos x="T4" y="T5"/>
                  </a:cxn>
                </a:cxnLst>
                <a:rect l="0" t="0" r="r" b="b"/>
                <a:pathLst>
                  <a:path w="31" h="34">
                    <a:moveTo>
                      <a:pt x="0" y="16"/>
                    </a:moveTo>
                    <a:cubicBezTo>
                      <a:pt x="6" y="19"/>
                      <a:pt x="25" y="6"/>
                      <a:pt x="31" y="0"/>
                    </a:cubicBezTo>
                    <a:cubicBezTo>
                      <a:pt x="21" y="9"/>
                      <a:pt x="8" y="20"/>
                      <a:pt x="8" y="34"/>
                    </a:cubicBezTo>
                  </a:path>
                </a:pathLst>
              </a:custGeom>
              <a:noFill/>
              <a:ln w="6350"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9" name="Freeform 681">
                <a:extLst>
                  <a:ext uri="{FF2B5EF4-FFF2-40B4-BE49-F238E27FC236}">
                    <a16:creationId xmlns:a16="http://schemas.microsoft.com/office/drawing/2014/main" id="{1D17410B-E2B0-2DE4-B114-CD83F866B6AB}"/>
                  </a:ext>
                </a:extLst>
              </p:cNvPr>
              <p:cNvSpPr>
                <a:spLocks/>
              </p:cNvSpPr>
              <p:nvPr/>
            </p:nvSpPr>
            <p:spPr bwMode="auto">
              <a:xfrm>
                <a:off x="-1417288" y="5395914"/>
                <a:ext cx="152400" cy="138113"/>
              </a:xfrm>
              <a:custGeom>
                <a:avLst/>
                <a:gdLst>
                  <a:gd name="T0" fmla="*/ 73 w 75"/>
                  <a:gd name="T1" fmla="*/ 67 h 68"/>
                  <a:gd name="T2" fmla="*/ 50 w 75"/>
                  <a:gd name="T3" fmla="*/ 61 h 68"/>
                  <a:gd name="T4" fmla="*/ 1 w 75"/>
                  <a:gd name="T5" fmla="*/ 22 h 68"/>
                  <a:gd name="T6" fmla="*/ 0 w 75"/>
                  <a:gd name="T7" fmla="*/ 21 h 68"/>
                  <a:gd name="T8" fmla="*/ 34 w 75"/>
                  <a:gd name="T9" fmla="*/ 0 h 68"/>
                  <a:gd name="T10" fmla="*/ 34 w 75"/>
                  <a:gd name="T11" fmla="*/ 0 h 68"/>
                  <a:gd name="T12" fmla="*/ 49 w 75"/>
                  <a:gd name="T13" fmla="*/ 35 h 68"/>
                  <a:gd name="T14" fmla="*/ 75 w 75"/>
                  <a:gd name="T15" fmla="*/ 66 h 68"/>
                  <a:gd name="T16" fmla="*/ 73 w 75"/>
                  <a:gd name="T17" fmla="*/ 6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8">
                    <a:moveTo>
                      <a:pt x="73" y="67"/>
                    </a:moveTo>
                    <a:cubicBezTo>
                      <a:pt x="73" y="67"/>
                      <a:pt x="65" y="68"/>
                      <a:pt x="50" y="61"/>
                    </a:cubicBezTo>
                    <a:cubicBezTo>
                      <a:pt x="35" y="54"/>
                      <a:pt x="19" y="27"/>
                      <a:pt x="1" y="22"/>
                    </a:cubicBezTo>
                    <a:cubicBezTo>
                      <a:pt x="0" y="21"/>
                      <a:pt x="0" y="21"/>
                      <a:pt x="0" y="21"/>
                    </a:cubicBezTo>
                    <a:cubicBezTo>
                      <a:pt x="19" y="18"/>
                      <a:pt x="29" y="7"/>
                      <a:pt x="34" y="0"/>
                    </a:cubicBezTo>
                    <a:cubicBezTo>
                      <a:pt x="34" y="0"/>
                      <a:pt x="34" y="0"/>
                      <a:pt x="34" y="0"/>
                    </a:cubicBezTo>
                    <a:cubicBezTo>
                      <a:pt x="36" y="10"/>
                      <a:pt x="40" y="21"/>
                      <a:pt x="49" y="35"/>
                    </a:cubicBezTo>
                    <a:cubicBezTo>
                      <a:pt x="58" y="48"/>
                      <a:pt x="65" y="58"/>
                      <a:pt x="75" y="66"/>
                    </a:cubicBezTo>
                    <a:lnTo>
                      <a:pt x="73" y="67"/>
                    </a:lnTo>
                    <a:close/>
                  </a:path>
                </a:pathLst>
              </a:custGeom>
              <a:noFill/>
              <a:ln w="6350"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90" name="Freeform 682">
                <a:extLst>
                  <a:ext uri="{FF2B5EF4-FFF2-40B4-BE49-F238E27FC236}">
                    <a16:creationId xmlns:a16="http://schemas.microsoft.com/office/drawing/2014/main" id="{176562A3-B4DF-9EC7-054D-E4C722DF8F50}"/>
                  </a:ext>
                </a:extLst>
              </p:cNvPr>
              <p:cNvSpPr>
                <a:spLocks/>
              </p:cNvSpPr>
              <p:nvPr/>
            </p:nvSpPr>
            <p:spPr bwMode="auto">
              <a:xfrm>
                <a:off x="-1417288" y="5602289"/>
                <a:ext cx="117475" cy="77788"/>
              </a:xfrm>
              <a:custGeom>
                <a:avLst/>
                <a:gdLst>
                  <a:gd name="T0" fmla="*/ 58 w 58"/>
                  <a:gd name="T1" fmla="*/ 27 h 39"/>
                  <a:gd name="T2" fmla="*/ 1 w 58"/>
                  <a:gd name="T3" fmla="*/ 1 h 39"/>
                  <a:gd name="T4" fmla="*/ 0 w 58"/>
                  <a:gd name="T5" fmla="*/ 0 h 39"/>
                  <a:gd name="T6" fmla="*/ 21 w 58"/>
                  <a:gd name="T7" fmla="*/ 38 h 39"/>
                  <a:gd name="T8" fmla="*/ 58 w 58"/>
                  <a:gd name="T9" fmla="*/ 28 h 39"/>
                  <a:gd name="T10" fmla="*/ 58 w 58"/>
                  <a:gd name="T11" fmla="*/ 27 h 39"/>
                </a:gdLst>
                <a:ahLst/>
                <a:cxnLst>
                  <a:cxn ang="0">
                    <a:pos x="T0" y="T1"/>
                  </a:cxn>
                  <a:cxn ang="0">
                    <a:pos x="T2" y="T3"/>
                  </a:cxn>
                  <a:cxn ang="0">
                    <a:pos x="T4" y="T5"/>
                  </a:cxn>
                  <a:cxn ang="0">
                    <a:pos x="T6" y="T7"/>
                  </a:cxn>
                  <a:cxn ang="0">
                    <a:pos x="T8" y="T9"/>
                  </a:cxn>
                  <a:cxn ang="0">
                    <a:pos x="T10" y="T11"/>
                  </a:cxn>
                </a:cxnLst>
                <a:rect l="0" t="0" r="r" b="b"/>
                <a:pathLst>
                  <a:path w="58" h="39">
                    <a:moveTo>
                      <a:pt x="58" y="27"/>
                    </a:moveTo>
                    <a:cubicBezTo>
                      <a:pt x="22" y="32"/>
                      <a:pt x="10" y="18"/>
                      <a:pt x="1" y="1"/>
                    </a:cubicBezTo>
                    <a:cubicBezTo>
                      <a:pt x="0" y="0"/>
                      <a:pt x="0" y="0"/>
                      <a:pt x="0" y="0"/>
                    </a:cubicBezTo>
                    <a:cubicBezTo>
                      <a:pt x="5" y="18"/>
                      <a:pt x="6" y="35"/>
                      <a:pt x="21" y="38"/>
                    </a:cubicBezTo>
                    <a:cubicBezTo>
                      <a:pt x="35" y="39"/>
                      <a:pt x="47" y="34"/>
                      <a:pt x="58" y="28"/>
                    </a:cubicBezTo>
                    <a:lnTo>
                      <a:pt x="58" y="27"/>
                    </a:lnTo>
                    <a:close/>
                  </a:path>
                </a:pathLst>
              </a:custGeom>
              <a:noFill/>
              <a:ln w="6350"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91" name="Freeform 683">
                <a:extLst>
                  <a:ext uri="{FF2B5EF4-FFF2-40B4-BE49-F238E27FC236}">
                    <a16:creationId xmlns:a16="http://schemas.microsoft.com/office/drawing/2014/main" id="{FE1F6A28-08D6-BF44-59F5-FBB336455E4A}"/>
                  </a:ext>
                </a:extLst>
              </p:cNvPr>
              <p:cNvSpPr>
                <a:spLocks/>
              </p:cNvSpPr>
              <p:nvPr/>
            </p:nvSpPr>
            <p:spPr bwMode="auto">
              <a:xfrm>
                <a:off x="-1598263" y="5356226"/>
                <a:ext cx="61913" cy="85725"/>
              </a:xfrm>
              <a:custGeom>
                <a:avLst/>
                <a:gdLst>
                  <a:gd name="T0" fmla="*/ 4 w 30"/>
                  <a:gd name="T1" fmla="*/ 1 h 42"/>
                  <a:gd name="T2" fmla="*/ 5 w 30"/>
                  <a:gd name="T3" fmla="*/ 25 h 42"/>
                  <a:gd name="T4" fmla="*/ 0 w 30"/>
                  <a:gd name="T5" fmla="*/ 42 h 42"/>
                  <a:gd name="T6" fmla="*/ 0 w 30"/>
                  <a:gd name="T7" fmla="*/ 42 h 42"/>
                  <a:gd name="T8" fmla="*/ 30 w 30"/>
                  <a:gd name="T9" fmla="*/ 34 h 42"/>
                  <a:gd name="T10" fmla="*/ 30 w 30"/>
                  <a:gd name="T11" fmla="*/ 34 h 42"/>
                  <a:gd name="T12" fmla="*/ 18 w 30"/>
                  <a:gd name="T13" fmla="*/ 25 h 42"/>
                  <a:gd name="T14" fmla="*/ 4 w 30"/>
                  <a:gd name="T15" fmla="*/ 0 h 42"/>
                  <a:gd name="T16" fmla="*/ 4 w 30"/>
                  <a:gd name="T1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4" y="1"/>
                    </a:moveTo>
                    <a:cubicBezTo>
                      <a:pt x="4" y="9"/>
                      <a:pt x="7" y="17"/>
                      <a:pt x="5" y="25"/>
                    </a:cubicBezTo>
                    <a:cubicBezTo>
                      <a:pt x="2" y="33"/>
                      <a:pt x="0" y="42"/>
                      <a:pt x="0" y="42"/>
                    </a:cubicBezTo>
                    <a:cubicBezTo>
                      <a:pt x="0" y="42"/>
                      <a:pt x="0" y="42"/>
                      <a:pt x="0" y="42"/>
                    </a:cubicBezTo>
                    <a:cubicBezTo>
                      <a:pt x="8" y="37"/>
                      <a:pt x="18" y="34"/>
                      <a:pt x="30" y="34"/>
                    </a:cubicBezTo>
                    <a:cubicBezTo>
                      <a:pt x="30" y="34"/>
                      <a:pt x="30" y="34"/>
                      <a:pt x="30" y="34"/>
                    </a:cubicBezTo>
                    <a:cubicBezTo>
                      <a:pt x="25" y="32"/>
                      <a:pt x="20" y="29"/>
                      <a:pt x="18" y="25"/>
                    </a:cubicBezTo>
                    <a:cubicBezTo>
                      <a:pt x="15" y="20"/>
                      <a:pt x="10" y="10"/>
                      <a:pt x="4" y="0"/>
                    </a:cubicBezTo>
                    <a:lnTo>
                      <a:pt x="4" y="1"/>
                    </a:lnTo>
                    <a:close/>
                  </a:path>
                </a:pathLst>
              </a:custGeom>
              <a:noFill/>
              <a:ln w="6350"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92" name="Freeform 684">
                <a:extLst>
                  <a:ext uri="{FF2B5EF4-FFF2-40B4-BE49-F238E27FC236}">
                    <a16:creationId xmlns:a16="http://schemas.microsoft.com/office/drawing/2014/main" id="{C2ABDC75-FA89-8C5A-6D6B-382D026364B6}"/>
                  </a:ext>
                </a:extLst>
              </p:cNvPr>
              <p:cNvSpPr>
                <a:spLocks/>
              </p:cNvSpPr>
              <p:nvPr/>
            </p:nvSpPr>
            <p:spPr bwMode="auto">
              <a:xfrm>
                <a:off x="-1172813" y="5640389"/>
                <a:ext cx="80963" cy="17463"/>
              </a:xfrm>
              <a:custGeom>
                <a:avLst/>
                <a:gdLst>
                  <a:gd name="T0" fmla="*/ 39 w 40"/>
                  <a:gd name="T1" fmla="*/ 2 h 9"/>
                  <a:gd name="T2" fmla="*/ 1 w 40"/>
                  <a:gd name="T3" fmla="*/ 5 h 9"/>
                  <a:gd name="T4" fmla="*/ 0 w 40"/>
                  <a:gd name="T5" fmla="*/ 5 h 9"/>
                  <a:gd name="T6" fmla="*/ 29 w 40"/>
                  <a:gd name="T7" fmla="*/ 6 h 9"/>
                  <a:gd name="T8" fmla="*/ 40 w 40"/>
                  <a:gd name="T9" fmla="*/ 2 h 9"/>
                  <a:gd name="T10" fmla="*/ 39 w 40"/>
                  <a:gd name="T11" fmla="*/ 2 h 9"/>
                </a:gdLst>
                <a:ahLst/>
                <a:cxnLst>
                  <a:cxn ang="0">
                    <a:pos x="T0" y="T1"/>
                  </a:cxn>
                  <a:cxn ang="0">
                    <a:pos x="T2" y="T3"/>
                  </a:cxn>
                  <a:cxn ang="0">
                    <a:pos x="T4" y="T5"/>
                  </a:cxn>
                  <a:cxn ang="0">
                    <a:pos x="T6" y="T7"/>
                  </a:cxn>
                  <a:cxn ang="0">
                    <a:pos x="T8" y="T9"/>
                  </a:cxn>
                  <a:cxn ang="0">
                    <a:pos x="T10" y="T11"/>
                  </a:cxn>
                </a:cxnLst>
                <a:rect l="0" t="0" r="r" b="b"/>
                <a:pathLst>
                  <a:path w="40" h="9">
                    <a:moveTo>
                      <a:pt x="39" y="2"/>
                    </a:moveTo>
                    <a:cubicBezTo>
                      <a:pt x="31" y="0"/>
                      <a:pt x="12" y="3"/>
                      <a:pt x="1" y="5"/>
                    </a:cubicBezTo>
                    <a:cubicBezTo>
                      <a:pt x="0" y="5"/>
                      <a:pt x="0" y="5"/>
                      <a:pt x="0" y="5"/>
                    </a:cubicBezTo>
                    <a:cubicBezTo>
                      <a:pt x="8" y="8"/>
                      <a:pt x="16" y="9"/>
                      <a:pt x="29" y="6"/>
                    </a:cubicBezTo>
                    <a:cubicBezTo>
                      <a:pt x="32" y="5"/>
                      <a:pt x="36" y="4"/>
                      <a:pt x="40" y="2"/>
                    </a:cubicBezTo>
                    <a:lnTo>
                      <a:pt x="39" y="2"/>
                    </a:lnTo>
                    <a:close/>
                  </a:path>
                </a:pathLst>
              </a:custGeom>
              <a:noFill/>
              <a:ln w="6350"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93" name="Freeform 685">
                <a:extLst>
                  <a:ext uri="{FF2B5EF4-FFF2-40B4-BE49-F238E27FC236}">
                    <a16:creationId xmlns:a16="http://schemas.microsoft.com/office/drawing/2014/main" id="{7A036900-9394-55BE-52E0-A67567706F52}"/>
                  </a:ext>
                </a:extLst>
              </p:cNvPr>
              <p:cNvSpPr>
                <a:spLocks/>
              </p:cNvSpPr>
              <p:nvPr/>
            </p:nvSpPr>
            <p:spPr bwMode="auto">
              <a:xfrm>
                <a:off x="-1236313" y="5267326"/>
                <a:ext cx="65088" cy="73025"/>
              </a:xfrm>
              <a:custGeom>
                <a:avLst/>
                <a:gdLst>
                  <a:gd name="T0" fmla="*/ 9 w 32"/>
                  <a:gd name="T1" fmla="*/ 34 h 36"/>
                  <a:gd name="T2" fmla="*/ 32 w 32"/>
                  <a:gd name="T3" fmla="*/ 0 h 36"/>
                  <a:gd name="T4" fmla="*/ 1 w 32"/>
                  <a:gd name="T5" fmla="*/ 16 h 36"/>
                  <a:gd name="T6" fmla="*/ 0 w 32"/>
                  <a:gd name="T7" fmla="*/ 15 h 36"/>
                  <a:gd name="T8" fmla="*/ 9 w 32"/>
                  <a:gd name="T9" fmla="*/ 36 h 36"/>
                  <a:gd name="T10" fmla="*/ 9 w 32"/>
                  <a:gd name="T11" fmla="*/ 34 h 36"/>
                </a:gdLst>
                <a:ahLst/>
                <a:cxnLst>
                  <a:cxn ang="0">
                    <a:pos x="T0" y="T1"/>
                  </a:cxn>
                  <a:cxn ang="0">
                    <a:pos x="T2" y="T3"/>
                  </a:cxn>
                  <a:cxn ang="0">
                    <a:pos x="T4" y="T5"/>
                  </a:cxn>
                  <a:cxn ang="0">
                    <a:pos x="T6" y="T7"/>
                  </a:cxn>
                  <a:cxn ang="0">
                    <a:pos x="T8" y="T9"/>
                  </a:cxn>
                  <a:cxn ang="0">
                    <a:pos x="T10" y="T11"/>
                  </a:cxn>
                </a:cxnLst>
                <a:rect l="0" t="0" r="r" b="b"/>
                <a:pathLst>
                  <a:path w="32" h="36">
                    <a:moveTo>
                      <a:pt x="9" y="34"/>
                    </a:moveTo>
                    <a:cubicBezTo>
                      <a:pt x="9" y="20"/>
                      <a:pt x="22" y="9"/>
                      <a:pt x="32" y="0"/>
                    </a:cubicBezTo>
                    <a:cubicBezTo>
                      <a:pt x="26" y="6"/>
                      <a:pt x="7" y="19"/>
                      <a:pt x="1" y="16"/>
                    </a:cubicBezTo>
                    <a:cubicBezTo>
                      <a:pt x="0" y="15"/>
                      <a:pt x="0" y="15"/>
                      <a:pt x="0" y="15"/>
                    </a:cubicBezTo>
                    <a:cubicBezTo>
                      <a:pt x="3" y="22"/>
                      <a:pt x="6" y="29"/>
                      <a:pt x="9" y="36"/>
                    </a:cubicBezTo>
                    <a:lnTo>
                      <a:pt x="9" y="34"/>
                    </a:lnTo>
                    <a:close/>
                  </a:path>
                </a:pathLst>
              </a:custGeom>
              <a:noFill/>
              <a:ln w="6350"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94" name="Freeform 686">
                <a:extLst>
                  <a:ext uri="{FF2B5EF4-FFF2-40B4-BE49-F238E27FC236}">
                    <a16:creationId xmlns:a16="http://schemas.microsoft.com/office/drawing/2014/main" id="{740403B6-35F4-6CDA-AC71-4E463B7D6A08}"/>
                  </a:ext>
                </a:extLst>
              </p:cNvPr>
              <p:cNvSpPr>
                <a:spLocks/>
              </p:cNvSpPr>
              <p:nvPr/>
            </p:nvSpPr>
            <p:spPr bwMode="auto">
              <a:xfrm>
                <a:off x="-1642713" y="5205414"/>
                <a:ext cx="690563" cy="261938"/>
              </a:xfrm>
              <a:custGeom>
                <a:avLst/>
                <a:gdLst>
                  <a:gd name="T0" fmla="*/ 340 w 340"/>
                  <a:gd name="T1" fmla="*/ 2 h 129"/>
                  <a:gd name="T2" fmla="*/ 330 w 340"/>
                  <a:gd name="T3" fmla="*/ 12 h 129"/>
                  <a:gd name="T4" fmla="*/ 315 w 340"/>
                  <a:gd name="T5" fmla="*/ 93 h 129"/>
                  <a:gd name="T6" fmla="*/ 257 w 340"/>
                  <a:gd name="T7" fmla="*/ 128 h 129"/>
                  <a:gd name="T8" fmla="*/ 215 w 340"/>
                  <a:gd name="T9" fmla="*/ 89 h 129"/>
                  <a:gd name="T10" fmla="*/ 176 w 340"/>
                  <a:gd name="T11" fmla="*/ 24 h 129"/>
                  <a:gd name="T12" fmla="*/ 100 w 340"/>
                  <a:gd name="T13" fmla="*/ 58 h 129"/>
                  <a:gd name="T14" fmla="*/ 64 w 340"/>
                  <a:gd name="T15" fmla="*/ 37 h 129"/>
                  <a:gd name="T16" fmla="*/ 0 w 340"/>
                  <a:gd name="T17"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29">
                    <a:moveTo>
                      <a:pt x="340" y="2"/>
                    </a:moveTo>
                    <a:cubicBezTo>
                      <a:pt x="337" y="0"/>
                      <a:pt x="333" y="0"/>
                      <a:pt x="330" y="12"/>
                    </a:cubicBezTo>
                    <a:cubicBezTo>
                      <a:pt x="328" y="24"/>
                      <a:pt x="336" y="53"/>
                      <a:pt x="315" y="93"/>
                    </a:cubicBezTo>
                    <a:cubicBezTo>
                      <a:pt x="300" y="121"/>
                      <a:pt x="280" y="129"/>
                      <a:pt x="257" y="128"/>
                    </a:cubicBezTo>
                    <a:cubicBezTo>
                      <a:pt x="234" y="126"/>
                      <a:pt x="220" y="114"/>
                      <a:pt x="215" y="89"/>
                    </a:cubicBezTo>
                    <a:cubicBezTo>
                      <a:pt x="210" y="65"/>
                      <a:pt x="199" y="31"/>
                      <a:pt x="176" y="24"/>
                    </a:cubicBezTo>
                    <a:cubicBezTo>
                      <a:pt x="130" y="8"/>
                      <a:pt x="120" y="53"/>
                      <a:pt x="100" y="58"/>
                    </a:cubicBezTo>
                    <a:cubicBezTo>
                      <a:pt x="79" y="62"/>
                      <a:pt x="77" y="60"/>
                      <a:pt x="64" y="37"/>
                    </a:cubicBezTo>
                    <a:cubicBezTo>
                      <a:pt x="54" y="15"/>
                      <a:pt x="23" y="5"/>
                      <a:pt x="0" y="8"/>
                    </a:cubicBezTo>
                  </a:path>
                </a:pathLst>
              </a:custGeom>
              <a:noFill/>
              <a:ln w="6350"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95" name="Freeform 687">
                <a:extLst>
                  <a:ext uri="{FF2B5EF4-FFF2-40B4-BE49-F238E27FC236}">
                    <a16:creationId xmlns:a16="http://schemas.microsoft.com/office/drawing/2014/main" id="{BFDE106E-7417-0ABE-8FB3-2B1F3E851F4B}"/>
                  </a:ext>
                </a:extLst>
              </p:cNvPr>
              <p:cNvSpPr>
                <a:spLocks/>
              </p:cNvSpPr>
              <p:nvPr/>
            </p:nvSpPr>
            <p:spPr bwMode="auto">
              <a:xfrm>
                <a:off x="-1171225" y="5067301"/>
                <a:ext cx="141288" cy="200025"/>
              </a:xfrm>
              <a:custGeom>
                <a:avLst/>
                <a:gdLst>
                  <a:gd name="T0" fmla="*/ 70 w 70"/>
                  <a:gd name="T1" fmla="*/ 0 h 98"/>
                  <a:gd name="T2" fmla="*/ 0 w 70"/>
                  <a:gd name="T3" fmla="*/ 98 h 98"/>
                </a:gdLst>
                <a:ahLst/>
                <a:cxnLst>
                  <a:cxn ang="0">
                    <a:pos x="T0" y="T1"/>
                  </a:cxn>
                  <a:cxn ang="0">
                    <a:pos x="T2" y="T3"/>
                  </a:cxn>
                </a:cxnLst>
                <a:rect l="0" t="0" r="r" b="b"/>
                <a:pathLst>
                  <a:path w="70" h="98">
                    <a:moveTo>
                      <a:pt x="70" y="0"/>
                    </a:moveTo>
                    <a:cubicBezTo>
                      <a:pt x="52" y="43"/>
                      <a:pt x="50" y="61"/>
                      <a:pt x="0" y="98"/>
                    </a:cubicBezTo>
                  </a:path>
                </a:pathLst>
              </a:custGeom>
              <a:noFill/>
              <a:ln w="6350"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96" name="Freeform 688">
                <a:extLst>
                  <a:ext uri="{FF2B5EF4-FFF2-40B4-BE49-F238E27FC236}">
                    <a16:creationId xmlns:a16="http://schemas.microsoft.com/office/drawing/2014/main" id="{AB321EAA-251F-A5C0-B401-D227102DD4A0}"/>
                  </a:ext>
                </a:extLst>
              </p:cNvPr>
              <p:cNvSpPr>
                <a:spLocks/>
              </p:cNvSpPr>
              <p:nvPr/>
            </p:nvSpPr>
            <p:spPr bwMode="auto">
              <a:xfrm>
                <a:off x="-1522063" y="5184776"/>
                <a:ext cx="31750" cy="33338"/>
              </a:xfrm>
              <a:custGeom>
                <a:avLst/>
                <a:gdLst>
                  <a:gd name="T0" fmla="*/ 0 w 16"/>
                  <a:gd name="T1" fmla="*/ 0 h 16"/>
                  <a:gd name="T2" fmla="*/ 16 w 16"/>
                  <a:gd name="T3" fmla="*/ 16 h 16"/>
                </a:gdLst>
                <a:ahLst/>
                <a:cxnLst>
                  <a:cxn ang="0">
                    <a:pos x="T0" y="T1"/>
                  </a:cxn>
                  <a:cxn ang="0">
                    <a:pos x="T2" y="T3"/>
                  </a:cxn>
                </a:cxnLst>
                <a:rect l="0" t="0" r="r" b="b"/>
                <a:pathLst>
                  <a:path w="16" h="16">
                    <a:moveTo>
                      <a:pt x="0" y="0"/>
                    </a:moveTo>
                    <a:cubicBezTo>
                      <a:pt x="6" y="5"/>
                      <a:pt x="11" y="10"/>
                      <a:pt x="16" y="16"/>
                    </a:cubicBezTo>
                  </a:path>
                </a:pathLst>
              </a:custGeom>
              <a:noFill/>
              <a:ln w="6350"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97" name="Freeform 689">
                <a:extLst>
                  <a:ext uri="{FF2B5EF4-FFF2-40B4-BE49-F238E27FC236}">
                    <a16:creationId xmlns:a16="http://schemas.microsoft.com/office/drawing/2014/main" id="{8C169D4B-6943-0D2B-6FB0-17B601B692DC}"/>
                  </a:ext>
                </a:extLst>
              </p:cNvPr>
              <p:cNvSpPr>
                <a:spLocks/>
              </p:cNvSpPr>
              <p:nvPr/>
            </p:nvSpPr>
            <p:spPr bwMode="auto">
              <a:xfrm>
                <a:off x="-1490313" y="5218114"/>
                <a:ext cx="96838" cy="93663"/>
              </a:xfrm>
              <a:custGeom>
                <a:avLst/>
                <a:gdLst>
                  <a:gd name="T0" fmla="*/ 35 w 48"/>
                  <a:gd name="T1" fmla="*/ 46 h 46"/>
                  <a:gd name="T2" fmla="*/ 48 w 48"/>
                  <a:gd name="T3" fmla="*/ 32 h 46"/>
                  <a:gd name="T4" fmla="*/ 0 w 48"/>
                  <a:gd name="T5" fmla="*/ 0 h 46"/>
                  <a:gd name="T6" fmla="*/ 35 w 48"/>
                  <a:gd name="T7" fmla="*/ 46 h 46"/>
                </a:gdLst>
                <a:ahLst/>
                <a:cxnLst>
                  <a:cxn ang="0">
                    <a:pos x="T0" y="T1"/>
                  </a:cxn>
                  <a:cxn ang="0">
                    <a:pos x="T2" y="T3"/>
                  </a:cxn>
                  <a:cxn ang="0">
                    <a:pos x="T4" y="T5"/>
                  </a:cxn>
                  <a:cxn ang="0">
                    <a:pos x="T6" y="T7"/>
                  </a:cxn>
                </a:cxnLst>
                <a:rect l="0" t="0" r="r" b="b"/>
                <a:pathLst>
                  <a:path w="48" h="46">
                    <a:moveTo>
                      <a:pt x="35" y="46"/>
                    </a:moveTo>
                    <a:cubicBezTo>
                      <a:pt x="39" y="43"/>
                      <a:pt x="43" y="37"/>
                      <a:pt x="48" y="32"/>
                    </a:cubicBezTo>
                    <a:cubicBezTo>
                      <a:pt x="26" y="28"/>
                      <a:pt x="13" y="15"/>
                      <a:pt x="0" y="0"/>
                    </a:cubicBezTo>
                    <a:cubicBezTo>
                      <a:pt x="14" y="17"/>
                      <a:pt x="19" y="42"/>
                      <a:pt x="35" y="46"/>
                    </a:cubicBezTo>
                    <a:close/>
                  </a:path>
                </a:pathLst>
              </a:custGeom>
              <a:noFill/>
              <a:ln w="6350"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98" name="Freeform 690">
                <a:extLst>
                  <a:ext uri="{FF2B5EF4-FFF2-40B4-BE49-F238E27FC236}">
                    <a16:creationId xmlns:a16="http://schemas.microsoft.com/office/drawing/2014/main" id="{1A19AE41-8AFF-17E4-BB15-C6F3F354903D}"/>
                  </a:ext>
                </a:extLst>
              </p:cNvPr>
              <p:cNvSpPr>
                <a:spLocks/>
              </p:cNvSpPr>
              <p:nvPr/>
            </p:nvSpPr>
            <p:spPr bwMode="auto">
              <a:xfrm>
                <a:off x="-1372838" y="5468939"/>
                <a:ext cx="57150" cy="9525"/>
              </a:xfrm>
              <a:custGeom>
                <a:avLst/>
                <a:gdLst>
                  <a:gd name="T0" fmla="*/ 0 w 28"/>
                  <a:gd name="T1" fmla="*/ 0 h 4"/>
                  <a:gd name="T2" fmla="*/ 28 w 28"/>
                  <a:gd name="T3" fmla="*/ 2 h 4"/>
                </a:gdLst>
                <a:ahLst/>
                <a:cxnLst>
                  <a:cxn ang="0">
                    <a:pos x="T0" y="T1"/>
                  </a:cxn>
                  <a:cxn ang="0">
                    <a:pos x="T2" y="T3"/>
                  </a:cxn>
                </a:cxnLst>
                <a:rect l="0" t="0" r="r" b="b"/>
                <a:pathLst>
                  <a:path w="28" h="4">
                    <a:moveTo>
                      <a:pt x="0" y="0"/>
                    </a:moveTo>
                    <a:cubicBezTo>
                      <a:pt x="12" y="4"/>
                      <a:pt x="28" y="2"/>
                      <a:pt x="28" y="2"/>
                    </a:cubicBezTo>
                  </a:path>
                </a:pathLst>
              </a:custGeom>
              <a:noFill/>
              <a:ln w="6350"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99" name="Freeform 691">
                <a:extLst>
                  <a:ext uri="{FF2B5EF4-FFF2-40B4-BE49-F238E27FC236}">
                    <a16:creationId xmlns:a16="http://schemas.microsoft.com/office/drawing/2014/main" id="{859AB010-1723-0D36-3C2E-656C08AC17B4}"/>
                  </a:ext>
                </a:extLst>
              </p:cNvPr>
              <p:cNvSpPr>
                <a:spLocks/>
              </p:cNvSpPr>
              <p:nvPr/>
            </p:nvSpPr>
            <p:spPr bwMode="auto">
              <a:xfrm>
                <a:off x="-1244250" y="5072064"/>
                <a:ext cx="90488" cy="90488"/>
              </a:xfrm>
              <a:custGeom>
                <a:avLst/>
                <a:gdLst>
                  <a:gd name="T0" fmla="*/ 45 w 45"/>
                  <a:gd name="T1" fmla="*/ 0 h 45"/>
                  <a:gd name="T2" fmla="*/ 0 w 45"/>
                  <a:gd name="T3" fmla="*/ 45 h 45"/>
                  <a:gd name="T4" fmla="*/ 10 w 45"/>
                  <a:gd name="T5" fmla="*/ 40 h 45"/>
                  <a:gd name="T6" fmla="*/ 45 w 45"/>
                  <a:gd name="T7" fmla="*/ 0 h 45"/>
                </a:gdLst>
                <a:ahLst/>
                <a:cxnLst>
                  <a:cxn ang="0">
                    <a:pos x="T0" y="T1"/>
                  </a:cxn>
                  <a:cxn ang="0">
                    <a:pos x="T2" y="T3"/>
                  </a:cxn>
                  <a:cxn ang="0">
                    <a:pos x="T4" y="T5"/>
                  </a:cxn>
                  <a:cxn ang="0">
                    <a:pos x="T6" y="T7"/>
                  </a:cxn>
                </a:cxnLst>
                <a:rect l="0" t="0" r="r" b="b"/>
                <a:pathLst>
                  <a:path w="45" h="45">
                    <a:moveTo>
                      <a:pt x="45" y="0"/>
                    </a:moveTo>
                    <a:cubicBezTo>
                      <a:pt x="22" y="8"/>
                      <a:pt x="7" y="33"/>
                      <a:pt x="0" y="45"/>
                    </a:cubicBezTo>
                    <a:cubicBezTo>
                      <a:pt x="4" y="43"/>
                      <a:pt x="7" y="42"/>
                      <a:pt x="10" y="40"/>
                    </a:cubicBezTo>
                    <a:cubicBezTo>
                      <a:pt x="26" y="30"/>
                      <a:pt x="37" y="18"/>
                      <a:pt x="45" y="0"/>
                    </a:cubicBezTo>
                    <a:close/>
                  </a:path>
                </a:pathLst>
              </a:custGeom>
              <a:noFill/>
              <a:ln w="6350"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00" name="Freeform 692">
                <a:extLst>
                  <a:ext uri="{FF2B5EF4-FFF2-40B4-BE49-F238E27FC236}">
                    <a16:creationId xmlns:a16="http://schemas.microsoft.com/office/drawing/2014/main" id="{FB4F5212-3DF2-CB40-1682-F674022F1521}"/>
                  </a:ext>
                </a:extLst>
              </p:cNvPr>
              <p:cNvSpPr>
                <a:spLocks/>
              </p:cNvSpPr>
              <p:nvPr/>
            </p:nvSpPr>
            <p:spPr bwMode="auto">
              <a:xfrm>
                <a:off x="-1171225" y="4846639"/>
                <a:ext cx="42863" cy="71438"/>
              </a:xfrm>
              <a:custGeom>
                <a:avLst/>
                <a:gdLst>
                  <a:gd name="T0" fmla="*/ 0 w 21"/>
                  <a:gd name="T1" fmla="*/ 0 h 35"/>
                  <a:gd name="T2" fmla="*/ 21 w 21"/>
                  <a:gd name="T3" fmla="*/ 35 h 35"/>
                </a:gdLst>
                <a:ahLst/>
                <a:cxnLst>
                  <a:cxn ang="0">
                    <a:pos x="T0" y="T1"/>
                  </a:cxn>
                  <a:cxn ang="0">
                    <a:pos x="T2" y="T3"/>
                  </a:cxn>
                </a:cxnLst>
                <a:rect l="0" t="0" r="r" b="b"/>
                <a:pathLst>
                  <a:path w="21" h="35">
                    <a:moveTo>
                      <a:pt x="0" y="0"/>
                    </a:moveTo>
                    <a:cubicBezTo>
                      <a:pt x="14" y="1"/>
                      <a:pt x="21" y="22"/>
                      <a:pt x="21" y="35"/>
                    </a:cubicBezTo>
                  </a:path>
                </a:pathLst>
              </a:custGeom>
              <a:noFill/>
              <a:ln w="6350"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01" name="Freeform 693">
                <a:extLst>
                  <a:ext uri="{FF2B5EF4-FFF2-40B4-BE49-F238E27FC236}">
                    <a16:creationId xmlns:a16="http://schemas.microsoft.com/office/drawing/2014/main" id="{DDEA661F-4DBF-3EC4-6AE4-72433819CD12}"/>
                  </a:ext>
                </a:extLst>
              </p:cNvPr>
              <p:cNvSpPr>
                <a:spLocks/>
              </p:cNvSpPr>
              <p:nvPr/>
            </p:nvSpPr>
            <p:spPr bwMode="auto">
              <a:xfrm>
                <a:off x="-1628425" y="3863976"/>
                <a:ext cx="936625" cy="1982788"/>
              </a:xfrm>
              <a:custGeom>
                <a:avLst/>
                <a:gdLst>
                  <a:gd name="T0" fmla="*/ 13 w 461"/>
                  <a:gd name="T1" fmla="*/ 912 h 977"/>
                  <a:gd name="T2" fmla="*/ 44 w 461"/>
                  <a:gd name="T3" fmla="*/ 882 h 977"/>
                  <a:gd name="T4" fmla="*/ 90 w 461"/>
                  <a:gd name="T5" fmla="*/ 937 h 977"/>
                  <a:gd name="T6" fmla="*/ 169 w 461"/>
                  <a:gd name="T7" fmla="*/ 934 h 977"/>
                  <a:gd name="T8" fmla="*/ 198 w 461"/>
                  <a:gd name="T9" fmla="*/ 925 h 977"/>
                  <a:gd name="T10" fmla="*/ 232 w 461"/>
                  <a:gd name="T11" fmla="*/ 931 h 977"/>
                  <a:gd name="T12" fmla="*/ 289 w 461"/>
                  <a:gd name="T13" fmla="*/ 917 h 977"/>
                  <a:gd name="T14" fmla="*/ 319 w 461"/>
                  <a:gd name="T15" fmla="*/ 962 h 977"/>
                  <a:gd name="T16" fmla="*/ 392 w 461"/>
                  <a:gd name="T17" fmla="*/ 935 h 977"/>
                  <a:gd name="T18" fmla="*/ 402 w 461"/>
                  <a:gd name="T19" fmla="*/ 895 h 977"/>
                  <a:gd name="T20" fmla="*/ 341 w 461"/>
                  <a:gd name="T21" fmla="*/ 800 h 977"/>
                  <a:gd name="T22" fmla="*/ 369 w 461"/>
                  <a:gd name="T23" fmla="*/ 742 h 977"/>
                  <a:gd name="T24" fmla="*/ 365 w 461"/>
                  <a:gd name="T25" fmla="*/ 607 h 977"/>
                  <a:gd name="T26" fmla="*/ 295 w 461"/>
                  <a:gd name="T27" fmla="*/ 593 h 977"/>
                  <a:gd name="T28" fmla="*/ 312 w 461"/>
                  <a:gd name="T29" fmla="*/ 512 h 977"/>
                  <a:gd name="T30" fmla="*/ 258 w 461"/>
                  <a:gd name="T31" fmla="*/ 442 h 977"/>
                  <a:gd name="T32" fmla="*/ 116 w 461"/>
                  <a:gd name="T33" fmla="*/ 474 h 977"/>
                  <a:gd name="T34" fmla="*/ 28 w 461"/>
                  <a:gd name="T35" fmla="*/ 448 h 977"/>
                  <a:gd name="T36" fmla="*/ 45 w 461"/>
                  <a:gd name="T37" fmla="*/ 328 h 977"/>
                  <a:gd name="T38" fmla="*/ 83 w 461"/>
                  <a:gd name="T39" fmla="*/ 339 h 977"/>
                  <a:gd name="T40" fmla="*/ 107 w 461"/>
                  <a:gd name="T41" fmla="*/ 373 h 977"/>
                  <a:gd name="T42" fmla="*/ 165 w 461"/>
                  <a:gd name="T43" fmla="*/ 390 h 977"/>
                  <a:gd name="T44" fmla="*/ 243 w 461"/>
                  <a:gd name="T45" fmla="*/ 414 h 977"/>
                  <a:gd name="T46" fmla="*/ 440 w 461"/>
                  <a:gd name="T47" fmla="*/ 220 h 977"/>
                  <a:gd name="T48" fmla="*/ 372 w 461"/>
                  <a:gd name="T49" fmla="*/ 9 h 977"/>
                  <a:gd name="T50" fmla="*/ 285 w 461"/>
                  <a:gd name="T51" fmla="*/ 36 h 977"/>
                  <a:gd name="T52" fmla="*/ 256 w 461"/>
                  <a:gd name="T53" fmla="*/ 75 h 977"/>
                  <a:gd name="T54" fmla="*/ 249 w 461"/>
                  <a:gd name="T55" fmla="*/ 75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1" h="977">
                    <a:moveTo>
                      <a:pt x="13" y="912"/>
                    </a:moveTo>
                    <a:cubicBezTo>
                      <a:pt x="21" y="905"/>
                      <a:pt x="41" y="884"/>
                      <a:pt x="44" y="882"/>
                    </a:cubicBezTo>
                    <a:cubicBezTo>
                      <a:pt x="49" y="901"/>
                      <a:pt x="52" y="927"/>
                      <a:pt x="90" y="937"/>
                    </a:cubicBezTo>
                    <a:cubicBezTo>
                      <a:pt x="129" y="948"/>
                      <a:pt x="154" y="941"/>
                      <a:pt x="169" y="934"/>
                    </a:cubicBezTo>
                    <a:cubicBezTo>
                      <a:pt x="175" y="932"/>
                      <a:pt x="190" y="925"/>
                      <a:pt x="198" y="925"/>
                    </a:cubicBezTo>
                    <a:cubicBezTo>
                      <a:pt x="211" y="925"/>
                      <a:pt x="220" y="927"/>
                      <a:pt x="232" y="931"/>
                    </a:cubicBezTo>
                    <a:cubicBezTo>
                      <a:pt x="252" y="938"/>
                      <a:pt x="267" y="934"/>
                      <a:pt x="289" y="917"/>
                    </a:cubicBezTo>
                    <a:cubicBezTo>
                      <a:pt x="287" y="927"/>
                      <a:pt x="294" y="951"/>
                      <a:pt x="319" y="962"/>
                    </a:cubicBezTo>
                    <a:cubicBezTo>
                      <a:pt x="350" y="977"/>
                      <a:pt x="380" y="962"/>
                      <a:pt x="392" y="935"/>
                    </a:cubicBezTo>
                    <a:cubicBezTo>
                      <a:pt x="398" y="923"/>
                      <a:pt x="401" y="908"/>
                      <a:pt x="402" y="895"/>
                    </a:cubicBezTo>
                    <a:cubicBezTo>
                      <a:pt x="406" y="866"/>
                      <a:pt x="393" y="792"/>
                      <a:pt x="341" y="800"/>
                    </a:cubicBezTo>
                    <a:cubicBezTo>
                      <a:pt x="346" y="794"/>
                      <a:pt x="358" y="781"/>
                      <a:pt x="369" y="742"/>
                    </a:cubicBezTo>
                    <a:cubicBezTo>
                      <a:pt x="380" y="689"/>
                      <a:pt x="385" y="642"/>
                      <a:pt x="365" y="607"/>
                    </a:cubicBezTo>
                    <a:cubicBezTo>
                      <a:pt x="344" y="570"/>
                      <a:pt x="312" y="562"/>
                      <a:pt x="295" y="593"/>
                    </a:cubicBezTo>
                    <a:cubicBezTo>
                      <a:pt x="310" y="565"/>
                      <a:pt x="313" y="532"/>
                      <a:pt x="312" y="512"/>
                    </a:cubicBezTo>
                    <a:cubicBezTo>
                      <a:pt x="311" y="485"/>
                      <a:pt x="300" y="454"/>
                      <a:pt x="258" y="442"/>
                    </a:cubicBezTo>
                    <a:cubicBezTo>
                      <a:pt x="215" y="430"/>
                      <a:pt x="160" y="461"/>
                      <a:pt x="116" y="474"/>
                    </a:cubicBezTo>
                    <a:cubicBezTo>
                      <a:pt x="75" y="486"/>
                      <a:pt x="53" y="492"/>
                      <a:pt x="28" y="448"/>
                    </a:cubicBezTo>
                    <a:cubicBezTo>
                      <a:pt x="0" y="387"/>
                      <a:pt x="17" y="332"/>
                      <a:pt x="45" y="328"/>
                    </a:cubicBezTo>
                    <a:cubicBezTo>
                      <a:pt x="63" y="324"/>
                      <a:pt x="75" y="331"/>
                      <a:pt x="83" y="339"/>
                    </a:cubicBezTo>
                    <a:cubicBezTo>
                      <a:pt x="90" y="348"/>
                      <a:pt x="95" y="363"/>
                      <a:pt x="107" y="373"/>
                    </a:cubicBezTo>
                    <a:cubicBezTo>
                      <a:pt x="129" y="391"/>
                      <a:pt x="145" y="388"/>
                      <a:pt x="165" y="390"/>
                    </a:cubicBezTo>
                    <a:cubicBezTo>
                      <a:pt x="184" y="391"/>
                      <a:pt x="185" y="409"/>
                      <a:pt x="243" y="414"/>
                    </a:cubicBezTo>
                    <a:cubicBezTo>
                      <a:pt x="301" y="419"/>
                      <a:pt x="418" y="326"/>
                      <a:pt x="440" y="220"/>
                    </a:cubicBezTo>
                    <a:cubicBezTo>
                      <a:pt x="461" y="114"/>
                      <a:pt x="446" y="27"/>
                      <a:pt x="372" y="9"/>
                    </a:cubicBezTo>
                    <a:cubicBezTo>
                      <a:pt x="336" y="0"/>
                      <a:pt x="305" y="15"/>
                      <a:pt x="285" y="36"/>
                    </a:cubicBezTo>
                    <a:cubicBezTo>
                      <a:pt x="271" y="50"/>
                      <a:pt x="264" y="72"/>
                      <a:pt x="256" y="75"/>
                    </a:cubicBezTo>
                    <a:cubicBezTo>
                      <a:pt x="254" y="77"/>
                      <a:pt x="252" y="76"/>
                      <a:pt x="249" y="75"/>
                    </a:cubicBezTo>
                  </a:path>
                </a:pathLst>
              </a:custGeom>
              <a:noFill/>
              <a:ln w="6350"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02" name="Freeform 694">
                <a:extLst>
                  <a:ext uri="{FF2B5EF4-FFF2-40B4-BE49-F238E27FC236}">
                    <a16:creationId xmlns:a16="http://schemas.microsoft.com/office/drawing/2014/main" id="{C01E6C38-C5A1-0F3A-414D-AA93CACAEACC}"/>
                  </a:ext>
                </a:extLst>
              </p:cNvPr>
              <p:cNvSpPr>
                <a:spLocks/>
              </p:cNvSpPr>
              <p:nvPr/>
            </p:nvSpPr>
            <p:spPr bwMode="auto">
              <a:xfrm>
                <a:off x="-1728438" y="4076701"/>
                <a:ext cx="606425" cy="1617663"/>
              </a:xfrm>
              <a:custGeom>
                <a:avLst/>
                <a:gdLst>
                  <a:gd name="T0" fmla="*/ 252 w 298"/>
                  <a:gd name="T1" fmla="*/ 0 h 797"/>
                  <a:gd name="T2" fmla="*/ 256 w 298"/>
                  <a:gd name="T3" fmla="*/ 5 h 797"/>
                  <a:gd name="T4" fmla="*/ 286 w 298"/>
                  <a:gd name="T5" fmla="*/ 56 h 797"/>
                  <a:gd name="T6" fmla="*/ 269 w 298"/>
                  <a:gd name="T7" fmla="*/ 132 h 797"/>
                  <a:gd name="T8" fmla="*/ 218 w 298"/>
                  <a:gd name="T9" fmla="*/ 188 h 797"/>
                  <a:gd name="T10" fmla="*/ 181 w 298"/>
                  <a:gd name="T11" fmla="*/ 177 h 797"/>
                  <a:gd name="T12" fmla="*/ 154 w 298"/>
                  <a:gd name="T13" fmla="*/ 178 h 797"/>
                  <a:gd name="T14" fmla="*/ 39 w 298"/>
                  <a:gd name="T15" fmla="*/ 184 h 797"/>
                  <a:gd name="T16" fmla="*/ 4 w 298"/>
                  <a:gd name="T17" fmla="*/ 297 h 797"/>
                  <a:gd name="T18" fmla="*/ 112 w 298"/>
                  <a:gd name="T19" fmla="*/ 429 h 797"/>
                  <a:gd name="T20" fmla="*/ 248 w 298"/>
                  <a:gd name="T21" fmla="*/ 397 h 797"/>
                  <a:gd name="T22" fmla="*/ 295 w 298"/>
                  <a:gd name="T23" fmla="*/ 426 h 797"/>
                  <a:gd name="T24" fmla="*/ 248 w 298"/>
                  <a:gd name="T25" fmla="*/ 530 h 797"/>
                  <a:gd name="T26" fmla="*/ 130 w 298"/>
                  <a:gd name="T27" fmla="*/ 523 h 797"/>
                  <a:gd name="T28" fmla="*/ 43 w 298"/>
                  <a:gd name="T29" fmla="*/ 494 h 797"/>
                  <a:gd name="T30" fmla="*/ 41 w 298"/>
                  <a:gd name="T31" fmla="*/ 564 h 797"/>
                  <a:gd name="T32" fmla="*/ 42 w 298"/>
                  <a:gd name="T33" fmla="*/ 564 h 797"/>
                  <a:gd name="T34" fmla="*/ 32 w 298"/>
                  <a:gd name="T35" fmla="*/ 567 h 797"/>
                  <a:gd name="T36" fmla="*/ 13 w 298"/>
                  <a:gd name="T37" fmla="*/ 627 h 797"/>
                  <a:gd name="T38" fmla="*/ 12 w 298"/>
                  <a:gd name="T39" fmla="*/ 685 h 797"/>
                  <a:gd name="T40" fmla="*/ 52 w 298"/>
                  <a:gd name="T41" fmla="*/ 736 h 797"/>
                  <a:gd name="T42" fmla="*/ 20 w 298"/>
                  <a:gd name="T43" fmla="*/ 772 h 797"/>
                  <a:gd name="T44" fmla="*/ 5 w 298"/>
                  <a:gd name="T45" fmla="*/ 797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8" h="797">
                    <a:moveTo>
                      <a:pt x="252" y="0"/>
                    </a:moveTo>
                    <a:cubicBezTo>
                      <a:pt x="253" y="2"/>
                      <a:pt x="255" y="4"/>
                      <a:pt x="256" y="5"/>
                    </a:cubicBezTo>
                    <a:cubicBezTo>
                      <a:pt x="281" y="29"/>
                      <a:pt x="289" y="32"/>
                      <a:pt x="286" y="56"/>
                    </a:cubicBezTo>
                    <a:cubicBezTo>
                      <a:pt x="282" y="81"/>
                      <a:pt x="274" y="111"/>
                      <a:pt x="269" y="132"/>
                    </a:cubicBezTo>
                    <a:cubicBezTo>
                      <a:pt x="262" y="159"/>
                      <a:pt x="249" y="186"/>
                      <a:pt x="218" y="188"/>
                    </a:cubicBezTo>
                    <a:cubicBezTo>
                      <a:pt x="194" y="189"/>
                      <a:pt x="196" y="180"/>
                      <a:pt x="181" y="177"/>
                    </a:cubicBezTo>
                    <a:cubicBezTo>
                      <a:pt x="165" y="175"/>
                      <a:pt x="163" y="180"/>
                      <a:pt x="154" y="178"/>
                    </a:cubicBezTo>
                    <a:cubicBezTo>
                      <a:pt x="145" y="175"/>
                      <a:pt x="95" y="138"/>
                      <a:pt x="39" y="184"/>
                    </a:cubicBezTo>
                    <a:cubicBezTo>
                      <a:pt x="10" y="207"/>
                      <a:pt x="0" y="252"/>
                      <a:pt x="4" y="297"/>
                    </a:cubicBezTo>
                    <a:cubicBezTo>
                      <a:pt x="7" y="328"/>
                      <a:pt x="36" y="427"/>
                      <a:pt x="112" y="429"/>
                    </a:cubicBezTo>
                    <a:cubicBezTo>
                      <a:pt x="156" y="433"/>
                      <a:pt x="203" y="416"/>
                      <a:pt x="248" y="397"/>
                    </a:cubicBezTo>
                    <a:cubicBezTo>
                      <a:pt x="277" y="386"/>
                      <a:pt x="298" y="387"/>
                      <a:pt x="295" y="426"/>
                    </a:cubicBezTo>
                    <a:cubicBezTo>
                      <a:pt x="292" y="482"/>
                      <a:pt x="279" y="511"/>
                      <a:pt x="248" y="530"/>
                    </a:cubicBezTo>
                    <a:cubicBezTo>
                      <a:pt x="196" y="558"/>
                      <a:pt x="163" y="546"/>
                      <a:pt x="130" y="523"/>
                    </a:cubicBezTo>
                    <a:cubicBezTo>
                      <a:pt x="102" y="502"/>
                      <a:pt x="72" y="482"/>
                      <a:pt x="43" y="494"/>
                    </a:cubicBezTo>
                    <a:cubicBezTo>
                      <a:pt x="14" y="506"/>
                      <a:pt x="20" y="537"/>
                      <a:pt x="41" y="564"/>
                    </a:cubicBezTo>
                    <a:cubicBezTo>
                      <a:pt x="42" y="564"/>
                      <a:pt x="42" y="564"/>
                      <a:pt x="42" y="564"/>
                    </a:cubicBezTo>
                    <a:cubicBezTo>
                      <a:pt x="38" y="565"/>
                      <a:pt x="35" y="565"/>
                      <a:pt x="32" y="567"/>
                    </a:cubicBezTo>
                    <a:cubicBezTo>
                      <a:pt x="3" y="579"/>
                      <a:pt x="4" y="602"/>
                      <a:pt x="13" y="627"/>
                    </a:cubicBezTo>
                    <a:cubicBezTo>
                      <a:pt x="22" y="652"/>
                      <a:pt x="21" y="664"/>
                      <a:pt x="12" y="685"/>
                    </a:cubicBezTo>
                    <a:cubicBezTo>
                      <a:pt x="1" y="711"/>
                      <a:pt x="7" y="743"/>
                      <a:pt x="52" y="736"/>
                    </a:cubicBezTo>
                    <a:cubicBezTo>
                      <a:pt x="46" y="744"/>
                      <a:pt x="27" y="767"/>
                      <a:pt x="20" y="772"/>
                    </a:cubicBezTo>
                    <a:cubicBezTo>
                      <a:pt x="13" y="775"/>
                      <a:pt x="4" y="787"/>
                      <a:pt x="5" y="797"/>
                    </a:cubicBezTo>
                  </a:path>
                </a:pathLst>
              </a:custGeom>
              <a:noFill/>
              <a:ln w="6350"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03" name="Freeform 695">
                <a:extLst>
                  <a:ext uri="{FF2B5EF4-FFF2-40B4-BE49-F238E27FC236}">
                    <a16:creationId xmlns:a16="http://schemas.microsoft.com/office/drawing/2014/main" id="{1EFBB2D2-6389-79DE-05EB-9AE0AADE5C87}"/>
                  </a:ext>
                </a:extLst>
              </p:cNvPr>
              <p:cNvSpPr>
                <a:spLocks/>
              </p:cNvSpPr>
              <p:nvPr/>
            </p:nvSpPr>
            <p:spPr bwMode="auto">
              <a:xfrm>
                <a:off x="-975963" y="5191126"/>
                <a:ext cx="23813" cy="44450"/>
              </a:xfrm>
              <a:custGeom>
                <a:avLst/>
                <a:gdLst>
                  <a:gd name="T0" fmla="*/ 11 w 12"/>
                  <a:gd name="T1" fmla="*/ 13 h 22"/>
                  <a:gd name="T2" fmla="*/ 6 w 12"/>
                  <a:gd name="T3" fmla="*/ 0 h 22"/>
                  <a:gd name="T4" fmla="*/ 11 w 12"/>
                  <a:gd name="T5" fmla="*/ 22 h 22"/>
                </a:gdLst>
                <a:ahLst/>
                <a:cxnLst>
                  <a:cxn ang="0">
                    <a:pos x="T0" y="T1"/>
                  </a:cxn>
                  <a:cxn ang="0">
                    <a:pos x="T2" y="T3"/>
                  </a:cxn>
                  <a:cxn ang="0">
                    <a:pos x="T4" y="T5"/>
                  </a:cxn>
                </a:cxnLst>
                <a:rect l="0" t="0" r="r" b="b"/>
                <a:pathLst>
                  <a:path w="12" h="22">
                    <a:moveTo>
                      <a:pt x="11" y="13"/>
                    </a:moveTo>
                    <a:cubicBezTo>
                      <a:pt x="12" y="9"/>
                      <a:pt x="10" y="2"/>
                      <a:pt x="6" y="0"/>
                    </a:cubicBezTo>
                    <a:cubicBezTo>
                      <a:pt x="0" y="4"/>
                      <a:pt x="3" y="21"/>
                      <a:pt x="11" y="22"/>
                    </a:cubicBezTo>
                  </a:path>
                </a:pathLst>
              </a:custGeom>
              <a:noFill/>
              <a:ln w="6350" cap="rnd">
                <a:solidFill>
                  <a:srgbClr val="E6C1C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04" name="Freeform 696">
                <a:extLst>
                  <a:ext uri="{FF2B5EF4-FFF2-40B4-BE49-F238E27FC236}">
                    <a16:creationId xmlns:a16="http://schemas.microsoft.com/office/drawing/2014/main" id="{3A2B734A-9872-FC8B-05A3-7CC85ED2F270}"/>
                  </a:ext>
                </a:extLst>
              </p:cNvPr>
              <p:cNvSpPr>
                <a:spLocks/>
              </p:cNvSpPr>
              <p:nvPr/>
            </p:nvSpPr>
            <p:spPr bwMode="auto">
              <a:xfrm>
                <a:off x="-906113" y="5745164"/>
                <a:ext cx="4763" cy="22225"/>
              </a:xfrm>
              <a:custGeom>
                <a:avLst/>
                <a:gdLst>
                  <a:gd name="T0" fmla="*/ 2 w 2"/>
                  <a:gd name="T1" fmla="*/ 0 h 11"/>
                  <a:gd name="T2" fmla="*/ 0 w 2"/>
                  <a:gd name="T3" fmla="*/ 11 h 11"/>
                </a:gdLst>
                <a:ahLst/>
                <a:cxnLst>
                  <a:cxn ang="0">
                    <a:pos x="T0" y="T1"/>
                  </a:cxn>
                  <a:cxn ang="0">
                    <a:pos x="T2" y="T3"/>
                  </a:cxn>
                </a:cxnLst>
                <a:rect l="0" t="0" r="r" b="b"/>
                <a:pathLst>
                  <a:path w="2" h="11">
                    <a:moveTo>
                      <a:pt x="2" y="0"/>
                    </a:moveTo>
                    <a:cubicBezTo>
                      <a:pt x="0" y="4"/>
                      <a:pt x="0" y="8"/>
                      <a:pt x="0" y="11"/>
                    </a:cubicBezTo>
                  </a:path>
                </a:pathLst>
              </a:custGeom>
              <a:noFill/>
              <a:ln w="6350" cap="rnd">
                <a:solidFill>
                  <a:srgbClr val="E6C1C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05" name="Freeform 697">
                <a:extLst>
                  <a:ext uri="{FF2B5EF4-FFF2-40B4-BE49-F238E27FC236}">
                    <a16:creationId xmlns:a16="http://schemas.microsoft.com/office/drawing/2014/main" id="{0A240466-9FEC-5351-94C7-095EC062027E}"/>
                  </a:ext>
                </a:extLst>
              </p:cNvPr>
              <p:cNvSpPr>
                <a:spLocks/>
              </p:cNvSpPr>
              <p:nvPr/>
            </p:nvSpPr>
            <p:spPr bwMode="auto">
              <a:xfrm>
                <a:off x="-993425" y="5661026"/>
                <a:ext cx="12700" cy="9525"/>
              </a:xfrm>
              <a:custGeom>
                <a:avLst/>
                <a:gdLst>
                  <a:gd name="T0" fmla="*/ 0 w 6"/>
                  <a:gd name="T1" fmla="*/ 5 h 5"/>
                  <a:gd name="T2" fmla="*/ 6 w 6"/>
                  <a:gd name="T3" fmla="*/ 0 h 5"/>
                </a:gdLst>
                <a:ahLst/>
                <a:cxnLst>
                  <a:cxn ang="0">
                    <a:pos x="T0" y="T1"/>
                  </a:cxn>
                  <a:cxn ang="0">
                    <a:pos x="T2" y="T3"/>
                  </a:cxn>
                </a:cxnLst>
                <a:rect l="0" t="0" r="r" b="b"/>
                <a:pathLst>
                  <a:path w="6" h="5">
                    <a:moveTo>
                      <a:pt x="0" y="5"/>
                    </a:moveTo>
                    <a:cubicBezTo>
                      <a:pt x="2" y="3"/>
                      <a:pt x="4" y="2"/>
                      <a:pt x="6" y="0"/>
                    </a:cubicBezTo>
                  </a:path>
                </a:pathLst>
              </a:custGeom>
              <a:noFill/>
              <a:ln w="6350" cap="rnd">
                <a:solidFill>
                  <a:srgbClr val="E6C1C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06" name="Freeform 698">
                <a:extLst>
                  <a:ext uri="{FF2B5EF4-FFF2-40B4-BE49-F238E27FC236}">
                    <a16:creationId xmlns:a16="http://schemas.microsoft.com/office/drawing/2014/main" id="{22050331-7531-2E83-7009-740633B9627B}"/>
                  </a:ext>
                </a:extLst>
              </p:cNvPr>
              <p:cNvSpPr>
                <a:spLocks/>
              </p:cNvSpPr>
              <p:nvPr/>
            </p:nvSpPr>
            <p:spPr bwMode="auto">
              <a:xfrm>
                <a:off x="-1555400" y="5592764"/>
                <a:ext cx="4763" cy="11113"/>
              </a:xfrm>
              <a:custGeom>
                <a:avLst/>
                <a:gdLst>
                  <a:gd name="T0" fmla="*/ 0 w 2"/>
                  <a:gd name="T1" fmla="*/ 5 h 5"/>
                  <a:gd name="T2" fmla="*/ 2 w 2"/>
                  <a:gd name="T3" fmla="*/ 0 h 5"/>
                </a:gdLst>
                <a:ahLst/>
                <a:cxnLst>
                  <a:cxn ang="0">
                    <a:pos x="T0" y="T1"/>
                  </a:cxn>
                  <a:cxn ang="0">
                    <a:pos x="T2" y="T3"/>
                  </a:cxn>
                </a:cxnLst>
                <a:rect l="0" t="0" r="r" b="b"/>
                <a:pathLst>
                  <a:path w="2" h="5">
                    <a:moveTo>
                      <a:pt x="0" y="5"/>
                    </a:moveTo>
                    <a:cubicBezTo>
                      <a:pt x="0" y="3"/>
                      <a:pt x="1" y="2"/>
                      <a:pt x="2" y="0"/>
                    </a:cubicBezTo>
                  </a:path>
                </a:pathLst>
              </a:custGeom>
              <a:noFill/>
              <a:ln w="6350" cap="rnd">
                <a:solidFill>
                  <a:srgbClr val="E6C1C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07" name="Freeform 699">
                <a:extLst>
                  <a:ext uri="{FF2B5EF4-FFF2-40B4-BE49-F238E27FC236}">
                    <a16:creationId xmlns:a16="http://schemas.microsoft.com/office/drawing/2014/main" id="{A37FAF10-1644-63F7-6357-F679A553C316}"/>
                  </a:ext>
                </a:extLst>
              </p:cNvPr>
              <p:cNvSpPr>
                <a:spLocks/>
              </p:cNvSpPr>
              <p:nvPr/>
            </p:nvSpPr>
            <p:spPr bwMode="auto">
              <a:xfrm>
                <a:off x="-1344263" y="5329239"/>
                <a:ext cx="19050" cy="15875"/>
              </a:xfrm>
              <a:custGeom>
                <a:avLst/>
                <a:gdLst>
                  <a:gd name="T0" fmla="*/ 2 w 9"/>
                  <a:gd name="T1" fmla="*/ 0 h 8"/>
                  <a:gd name="T2" fmla="*/ 9 w 9"/>
                  <a:gd name="T3" fmla="*/ 3 h 8"/>
                  <a:gd name="T4" fmla="*/ 0 w 9"/>
                  <a:gd name="T5" fmla="*/ 5 h 8"/>
                </a:gdLst>
                <a:ahLst/>
                <a:cxnLst>
                  <a:cxn ang="0">
                    <a:pos x="T0" y="T1"/>
                  </a:cxn>
                  <a:cxn ang="0">
                    <a:pos x="T2" y="T3"/>
                  </a:cxn>
                  <a:cxn ang="0">
                    <a:pos x="T4" y="T5"/>
                  </a:cxn>
                </a:cxnLst>
                <a:rect l="0" t="0" r="r" b="b"/>
                <a:pathLst>
                  <a:path w="9" h="8">
                    <a:moveTo>
                      <a:pt x="2" y="0"/>
                    </a:moveTo>
                    <a:cubicBezTo>
                      <a:pt x="4" y="0"/>
                      <a:pt x="7" y="1"/>
                      <a:pt x="9" y="3"/>
                    </a:cubicBezTo>
                    <a:cubicBezTo>
                      <a:pt x="7" y="6"/>
                      <a:pt x="2" y="8"/>
                      <a:pt x="0" y="5"/>
                    </a:cubicBezTo>
                  </a:path>
                </a:pathLst>
              </a:custGeom>
              <a:noFill/>
              <a:ln w="6350" cap="rnd">
                <a:solidFill>
                  <a:srgbClr val="E6C1C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08" name="Freeform 700">
                <a:extLst>
                  <a:ext uri="{FF2B5EF4-FFF2-40B4-BE49-F238E27FC236}">
                    <a16:creationId xmlns:a16="http://schemas.microsoft.com/office/drawing/2014/main" id="{4BC72113-ACE1-42DD-E72C-4010ABEB650A}"/>
                  </a:ext>
                </a:extLst>
              </p:cNvPr>
              <p:cNvSpPr>
                <a:spLocks/>
              </p:cNvSpPr>
              <p:nvPr/>
            </p:nvSpPr>
            <p:spPr bwMode="auto">
              <a:xfrm>
                <a:off x="-1525238" y="5183189"/>
                <a:ext cx="30163" cy="36513"/>
              </a:xfrm>
              <a:custGeom>
                <a:avLst/>
                <a:gdLst>
                  <a:gd name="T0" fmla="*/ 0 w 15"/>
                  <a:gd name="T1" fmla="*/ 5 h 18"/>
                  <a:gd name="T2" fmla="*/ 6 w 15"/>
                  <a:gd name="T3" fmla="*/ 0 h 18"/>
                  <a:gd name="T4" fmla="*/ 4 w 15"/>
                  <a:gd name="T5" fmla="*/ 11 h 18"/>
                  <a:gd name="T6" fmla="*/ 14 w 15"/>
                  <a:gd name="T7" fmla="*/ 5 h 18"/>
                  <a:gd name="T8" fmla="*/ 11 w 15"/>
                  <a:gd name="T9" fmla="*/ 18 h 18"/>
                </a:gdLst>
                <a:ahLst/>
                <a:cxnLst>
                  <a:cxn ang="0">
                    <a:pos x="T0" y="T1"/>
                  </a:cxn>
                  <a:cxn ang="0">
                    <a:pos x="T2" y="T3"/>
                  </a:cxn>
                  <a:cxn ang="0">
                    <a:pos x="T4" y="T5"/>
                  </a:cxn>
                  <a:cxn ang="0">
                    <a:pos x="T6" y="T7"/>
                  </a:cxn>
                  <a:cxn ang="0">
                    <a:pos x="T8" y="T9"/>
                  </a:cxn>
                </a:cxnLst>
                <a:rect l="0" t="0" r="r" b="b"/>
                <a:pathLst>
                  <a:path w="15" h="18">
                    <a:moveTo>
                      <a:pt x="0" y="5"/>
                    </a:moveTo>
                    <a:cubicBezTo>
                      <a:pt x="1" y="3"/>
                      <a:pt x="3" y="1"/>
                      <a:pt x="6" y="0"/>
                    </a:cubicBezTo>
                    <a:cubicBezTo>
                      <a:pt x="7" y="4"/>
                      <a:pt x="5" y="7"/>
                      <a:pt x="4" y="11"/>
                    </a:cubicBezTo>
                    <a:cubicBezTo>
                      <a:pt x="7" y="9"/>
                      <a:pt x="10" y="5"/>
                      <a:pt x="14" y="5"/>
                    </a:cubicBezTo>
                    <a:cubicBezTo>
                      <a:pt x="15" y="9"/>
                      <a:pt x="12" y="13"/>
                      <a:pt x="11" y="18"/>
                    </a:cubicBezTo>
                  </a:path>
                </a:pathLst>
              </a:custGeom>
              <a:noFill/>
              <a:ln w="6350" cap="rnd">
                <a:solidFill>
                  <a:srgbClr val="E6C1C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09" name="Freeform 701">
                <a:extLst>
                  <a:ext uri="{FF2B5EF4-FFF2-40B4-BE49-F238E27FC236}">
                    <a16:creationId xmlns:a16="http://schemas.microsoft.com/office/drawing/2014/main" id="{1F1C5BF3-D3A8-86F7-D7D3-D071022DBE57}"/>
                  </a:ext>
                </a:extLst>
              </p:cNvPr>
              <p:cNvSpPr>
                <a:spLocks/>
              </p:cNvSpPr>
              <p:nvPr/>
            </p:nvSpPr>
            <p:spPr bwMode="auto">
              <a:xfrm>
                <a:off x="-1623663" y="5303839"/>
                <a:ext cx="4763" cy="14288"/>
              </a:xfrm>
              <a:custGeom>
                <a:avLst/>
                <a:gdLst>
                  <a:gd name="T0" fmla="*/ 1 w 3"/>
                  <a:gd name="T1" fmla="*/ 7 h 7"/>
                  <a:gd name="T2" fmla="*/ 3 w 3"/>
                  <a:gd name="T3" fmla="*/ 0 h 7"/>
                </a:gdLst>
                <a:ahLst/>
                <a:cxnLst>
                  <a:cxn ang="0">
                    <a:pos x="T0" y="T1"/>
                  </a:cxn>
                  <a:cxn ang="0">
                    <a:pos x="T2" y="T3"/>
                  </a:cxn>
                </a:cxnLst>
                <a:rect l="0" t="0" r="r" b="b"/>
                <a:pathLst>
                  <a:path w="3" h="7">
                    <a:moveTo>
                      <a:pt x="1" y="7"/>
                    </a:moveTo>
                    <a:cubicBezTo>
                      <a:pt x="0" y="5"/>
                      <a:pt x="1" y="2"/>
                      <a:pt x="3" y="0"/>
                    </a:cubicBezTo>
                  </a:path>
                </a:pathLst>
              </a:custGeom>
              <a:noFill/>
              <a:ln w="6350" cap="rnd">
                <a:solidFill>
                  <a:srgbClr val="E6C1C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10" name="Freeform 702">
                <a:extLst>
                  <a:ext uri="{FF2B5EF4-FFF2-40B4-BE49-F238E27FC236}">
                    <a16:creationId xmlns:a16="http://schemas.microsoft.com/office/drawing/2014/main" id="{A06CDE43-BCA9-137F-5636-E907501245CF}"/>
                  </a:ext>
                </a:extLst>
              </p:cNvPr>
              <p:cNvSpPr>
                <a:spLocks/>
              </p:cNvSpPr>
              <p:nvPr/>
            </p:nvSpPr>
            <p:spPr bwMode="auto">
              <a:xfrm>
                <a:off x="-1691925" y="5502276"/>
                <a:ext cx="33338" cy="31750"/>
              </a:xfrm>
              <a:custGeom>
                <a:avLst/>
                <a:gdLst>
                  <a:gd name="T0" fmla="*/ 5 w 16"/>
                  <a:gd name="T1" fmla="*/ 3 h 16"/>
                  <a:gd name="T2" fmla="*/ 10 w 16"/>
                  <a:gd name="T3" fmla="*/ 0 h 16"/>
                </a:gdLst>
                <a:ahLst/>
                <a:cxnLst>
                  <a:cxn ang="0">
                    <a:pos x="T0" y="T1"/>
                  </a:cxn>
                  <a:cxn ang="0">
                    <a:pos x="T2" y="T3"/>
                  </a:cxn>
                </a:cxnLst>
                <a:rect l="0" t="0" r="r" b="b"/>
                <a:pathLst>
                  <a:path w="16" h="16">
                    <a:moveTo>
                      <a:pt x="5" y="3"/>
                    </a:moveTo>
                    <a:cubicBezTo>
                      <a:pt x="0" y="16"/>
                      <a:pt x="16" y="11"/>
                      <a:pt x="10" y="0"/>
                    </a:cubicBezTo>
                  </a:path>
                </a:pathLst>
              </a:custGeom>
              <a:noFill/>
              <a:ln w="6350" cap="rnd">
                <a:solidFill>
                  <a:srgbClr val="E6C1C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11" name="Freeform 703">
                <a:extLst>
                  <a:ext uri="{FF2B5EF4-FFF2-40B4-BE49-F238E27FC236}">
                    <a16:creationId xmlns:a16="http://schemas.microsoft.com/office/drawing/2014/main" id="{B37927F1-5678-07E8-5586-72221FB8A228}"/>
                  </a:ext>
                </a:extLst>
              </p:cNvPr>
              <p:cNvSpPr>
                <a:spLocks/>
              </p:cNvSpPr>
              <p:nvPr/>
            </p:nvSpPr>
            <p:spPr bwMode="auto">
              <a:xfrm>
                <a:off x="-1164875" y="4841876"/>
                <a:ext cx="3175" cy="7938"/>
              </a:xfrm>
              <a:custGeom>
                <a:avLst/>
                <a:gdLst>
                  <a:gd name="T0" fmla="*/ 0 w 2"/>
                  <a:gd name="T1" fmla="*/ 4 h 4"/>
                  <a:gd name="T2" fmla="*/ 2 w 2"/>
                  <a:gd name="T3" fmla="*/ 0 h 4"/>
                </a:gdLst>
                <a:ahLst/>
                <a:cxnLst>
                  <a:cxn ang="0">
                    <a:pos x="T0" y="T1"/>
                  </a:cxn>
                  <a:cxn ang="0">
                    <a:pos x="T2" y="T3"/>
                  </a:cxn>
                </a:cxnLst>
                <a:rect l="0" t="0" r="r" b="b"/>
                <a:pathLst>
                  <a:path w="2" h="4">
                    <a:moveTo>
                      <a:pt x="0" y="4"/>
                    </a:moveTo>
                    <a:cubicBezTo>
                      <a:pt x="0" y="2"/>
                      <a:pt x="0" y="1"/>
                      <a:pt x="2" y="0"/>
                    </a:cubicBezTo>
                  </a:path>
                </a:pathLst>
              </a:custGeom>
              <a:noFill/>
              <a:ln w="6350" cap="rnd">
                <a:solidFill>
                  <a:srgbClr val="E6C1C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12" name="Freeform 704">
                <a:extLst>
                  <a:ext uri="{FF2B5EF4-FFF2-40B4-BE49-F238E27FC236}">
                    <a16:creationId xmlns:a16="http://schemas.microsoft.com/office/drawing/2014/main" id="{1DE5A2E6-943C-BB49-ADA7-CFE51797C46F}"/>
                  </a:ext>
                </a:extLst>
              </p:cNvPr>
              <p:cNvSpPr>
                <a:spLocks/>
              </p:cNvSpPr>
              <p:nvPr/>
            </p:nvSpPr>
            <p:spPr bwMode="auto">
              <a:xfrm>
                <a:off x="-1190275" y="5749926"/>
                <a:ext cx="14288" cy="20638"/>
              </a:xfrm>
              <a:custGeom>
                <a:avLst/>
                <a:gdLst>
                  <a:gd name="T0" fmla="*/ 0 w 7"/>
                  <a:gd name="T1" fmla="*/ 10 h 10"/>
                  <a:gd name="T2" fmla="*/ 7 w 7"/>
                  <a:gd name="T3" fmla="*/ 0 h 10"/>
                </a:gdLst>
                <a:ahLst/>
                <a:cxnLst>
                  <a:cxn ang="0">
                    <a:pos x="T0" y="T1"/>
                  </a:cxn>
                  <a:cxn ang="0">
                    <a:pos x="T2" y="T3"/>
                  </a:cxn>
                </a:cxnLst>
                <a:rect l="0" t="0" r="r" b="b"/>
                <a:pathLst>
                  <a:path w="7" h="10">
                    <a:moveTo>
                      <a:pt x="0" y="10"/>
                    </a:moveTo>
                    <a:cubicBezTo>
                      <a:pt x="5" y="3"/>
                      <a:pt x="7" y="0"/>
                      <a:pt x="7" y="0"/>
                    </a:cubicBezTo>
                  </a:path>
                </a:pathLst>
              </a:custGeom>
              <a:noFill/>
              <a:ln w="6350"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13" name="Freeform 705">
                <a:extLst>
                  <a:ext uri="{FF2B5EF4-FFF2-40B4-BE49-F238E27FC236}">
                    <a16:creationId xmlns:a16="http://schemas.microsoft.com/office/drawing/2014/main" id="{FEE3E975-A4E2-A489-7A72-2E1B4ED8BDC9}"/>
                  </a:ext>
                </a:extLst>
              </p:cNvPr>
              <p:cNvSpPr>
                <a:spLocks/>
              </p:cNvSpPr>
              <p:nvPr/>
            </p:nvSpPr>
            <p:spPr bwMode="auto">
              <a:xfrm>
                <a:off x="-1474438" y="5060951"/>
                <a:ext cx="69850" cy="61913"/>
              </a:xfrm>
              <a:custGeom>
                <a:avLst/>
                <a:gdLst>
                  <a:gd name="T0" fmla="*/ 0 w 34"/>
                  <a:gd name="T1" fmla="*/ 0 h 30"/>
                  <a:gd name="T2" fmla="*/ 34 w 34"/>
                  <a:gd name="T3" fmla="*/ 30 h 30"/>
                </a:gdLst>
                <a:ahLst/>
                <a:cxnLst>
                  <a:cxn ang="0">
                    <a:pos x="T0" y="T1"/>
                  </a:cxn>
                  <a:cxn ang="0">
                    <a:pos x="T2" y="T3"/>
                  </a:cxn>
                </a:cxnLst>
                <a:rect l="0" t="0" r="r" b="b"/>
                <a:pathLst>
                  <a:path w="34" h="30">
                    <a:moveTo>
                      <a:pt x="0" y="0"/>
                    </a:moveTo>
                    <a:cubicBezTo>
                      <a:pt x="17" y="26"/>
                      <a:pt x="18" y="24"/>
                      <a:pt x="34" y="30"/>
                    </a:cubicBezTo>
                  </a:path>
                </a:pathLst>
              </a:custGeom>
              <a:noFill/>
              <a:ln w="6350"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14" name="Freeform 706">
                <a:extLst>
                  <a:ext uri="{FF2B5EF4-FFF2-40B4-BE49-F238E27FC236}">
                    <a16:creationId xmlns:a16="http://schemas.microsoft.com/office/drawing/2014/main" id="{270BB2CC-1204-F9D5-DB59-B098718FDB84}"/>
                  </a:ext>
                </a:extLst>
              </p:cNvPr>
              <p:cNvSpPr>
                <a:spLocks/>
              </p:cNvSpPr>
              <p:nvPr/>
            </p:nvSpPr>
            <p:spPr bwMode="auto">
              <a:xfrm>
                <a:off x="-863250" y="5246689"/>
                <a:ext cx="33338" cy="47625"/>
              </a:xfrm>
              <a:custGeom>
                <a:avLst/>
                <a:gdLst>
                  <a:gd name="T0" fmla="*/ 16 w 16"/>
                  <a:gd name="T1" fmla="*/ 0 h 24"/>
                  <a:gd name="T2" fmla="*/ 11 w 16"/>
                  <a:gd name="T3" fmla="*/ 9 h 24"/>
                  <a:gd name="T4" fmla="*/ 0 w 16"/>
                  <a:gd name="T5" fmla="*/ 24 h 24"/>
                </a:gdLst>
                <a:ahLst/>
                <a:cxnLst>
                  <a:cxn ang="0">
                    <a:pos x="T0" y="T1"/>
                  </a:cxn>
                  <a:cxn ang="0">
                    <a:pos x="T2" y="T3"/>
                  </a:cxn>
                  <a:cxn ang="0">
                    <a:pos x="T4" y="T5"/>
                  </a:cxn>
                </a:cxnLst>
                <a:rect l="0" t="0" r="r" b="b"/>
                <a:pathLst>
                  <a:path w="16" h="24">
                    <a:moveTo>
                      <a:pt x="16" y="0"/>
                    </a:moveTo>
                    <a:cubicBezTo>
                      <a:pt x="15" y="3"/>
                      <a:pt x="13" y="6"/>
                      <a:pt x="11" y="9"/>
                    </a:cubicBezTo>
                    <a:cubicBezTo>
                      <a:pt x="7" y="15"/>
                      <a:pt x="3" y="20"/>
                      <a:pt x="0" y="24"/>
                    </a:cubicBezTo>
                  </a:path>
                </a:pathLst>
              </a:custGeom>
              <a:noFill/>
              <a:ln w="6350"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15" name="Freeform 707">
                <a:extLst>
                  <a:ext uri="{FF2B5EF4-FFF2-40B4-BE49-F238E27FC236}">
                    <a16:creationId xmlns:a16="http://schemas.microsoft.com/office/drawing/2014/main" id="{EFC1A2BD-FF33-933B-46AF-FAB78E84FED3}"/>
                  </a:ext>
                </a:extLst>
              </p:cNvPr>
              <p:cNvSpPr>
                <a:spLocks/>
              </p:cNvSpPr>
              <p:nvPr/>
            </p:nvSpPr>
            <p:spPr bwMode="auto">
              <a:xfrm>
                <a:off x="-1730025" y="5202239"/>
                <a:ext cx="20638" cy="66675"/>
              </a:xfrm>
              <a:custGeom>
                <a:avLst/>
                <a:gdLst>
                  <a:gd name="T0" fmla="*/ 10 w 10"/>
                  <a:gd name="T1" fmla="*/ 33 h 33"/>
                  <a:gd name="T2" fmla="*/ 0 w 10"/>
                  <a:gd name="T3" fmla="*/ 0 h 33"/>
                </a:gdLst>
                <a:ahLst/>
                <a:cxnLst>
                  <a:cxn ang="0">
                    <a:pos x="T0" y="T1"/>
                  </a:cxn>
                  <a:cxn ang="0">
                    <a:pos x="T2" y="T3"/>
                  </a:cxn>
                </a:cxnLst>
                <a:rect l="0" t="0" r="r" b="b"/>
                <a:pathLst>
                  <a:path w="10" h="33">
                    <a:moveTo>
                      <a:pt x="10" y="33"/>
                    </a:moveTo>
                    <a:cubicBezTo>
                      <a:pt x="7" y="29"/>
                      <a:pt x="3" y="17"/>
                      <a:pt x="0" y="0"/>
                    </a:cubicBezTo>
                  </a:path>
                </a:pathLst>
              </a:custGeom>
              <a:noFill/>
              <a:ln w="6350"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16" name="Freeform 708">
                <a:extLst>
                  <a:ext uri="{FF2B5EF4-FFF2-40B4-BE49-F238E27FC236}">
                    <a16:creationId xmlns:a16="http://schemas.microsoft.com/office/drawing/2014/main" id="{C82EA8E3-713F-46DF-E1C6-1478C919E028}"/>
                  </a:ext>
                </a:extLst>
              </p:cNvPr>
              <p:cNvSpPr>
                <a:spLocks/>
              </p:cNvSpPr>
              <p:nvPr/>
            </p:nvSpPr>
            <p:spPr bwMode="auto">
              <a:xfrm>
                <a:off x="-936275" y="5013326"/>
                <a:ext cx="44450" cy="61913"/>
              </a:xfrm>
              <a:custGeom>
                <a:avLst/>
                <a:gdLst>
                  <a:gd name="T0" fmla="*/ 0 w 22"/>
                  <a:gd name="T1" fmla="*/ 2 h 31"/>
                  <a:gd name="T2" fmla="*/ 18 w 22"/>
                  <a:gd name="T3" fmla="*/ 31 h 31"/>
                </a:gdLst>
                <a:ahLst/>
                <a:cxnLst>
                  <a:cxn ang="0">
                    <a:pos x="T0" y="T1"/>
                  </a:cxn>
                  <a:cxn ang="0">
                    <a:pos x="T2" y="T3"/>
                  </a:cxn>
                </a:cxnLst>
                <a:rect l="0" t="0" r="r" b="b"/>
                <a:pathLst>
                  <a:path w="22" h="31">
                    <a:moveTo>
                      <a:pt x="0" y="2"/>
                    </a:moveTo>
                    <a:cubicBezTo>
                      <a:pt x="10" y="0"/>
                      <a:pt x="22" y="22"/>
                      <a:pt x="18" y="31"/>
                    </a:cubicBezTo>
                  </a:path>
                </a:pathLst>
              </a:custGeom>
              <a:noFill/>
              <a:ln w="6350"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17" name="Freeform 709">
                <a:extLst>
                  <a:ext uri="{FF2B5EF4-FFF2-40B4-BE49-F238E27FC236}">
                    <a16:creationId xmlns:a16="http://schemas.microsoft.com/office/drawing/2014/main" id="{11F2045F-2096-008A-878D-5788B2671E25}"/>
                  </a:ext>
                </a:extLst>
              </p:cNvPr>
              <p:cNvSpPr>
                <a:spLocks/>
              </p:cNvSpPr>
              <p:nvPr/>
            </p:nvSpPr>
            <p:spPr bwMode="auto">
              <a:xfrm>
                <a:off x="-880713" y="5380039"/>
                <a:ext cx="42863" cy="106363"/>
              </a:xfrm>
              <a:custGeom>
                <a:avLst/>
                <a:gdLst>
                  <a:gd name="T0" fmla="*/ 0 w 21"/>
                  <a:gd name="T1" fmla="*/ 0 h 52"/>
                  <a:gd name="T2" fmla="*/ 19 w 21"/>
                  <a:gd name="T3" fmla="*/ 39 h 52"/>
                  <a:gd name="T4" fmla="*/ 13 w 21"/>
                  <a:gd name="T5" fmla="*/ 52 h 52"/>
                </a:gdLst>
                <a:ahLst/>
                <a:cxnLst>
                  <a:cxn ang="0">
                    <a:pos x="T0" y="T1"/>
                  </a:cxn>
                  <a:cxn ang="0">
                    <a:pos x="T2" y="T3"/>
                  </a:cxn>
                  <a:cxn ang="0">
                    <a:pos x="T4" y="T5"/>
                  </a:cxn>
                </a:cxnLst>
                <a:rect l="0" t="0" r="r" b="b"/>
                <a:pathLst>
                  <a:path w="21" h="52">
                    <a:moveTo>
                      <a:pt x="0" y="0"/>
                    </a:moveTo>
                    <a:cubicBezTo>
                      <a:pt x="6" y="18"/>
                      <a:pt x="17" y="27"/>
                      <a:pt x="19" y="39"/>
                    </a:cubicBezTo>
                    <a:cubicBezTo>
                      <a:pt x="21" y="51"/>
                      <a:pt x="13" y="52"/>
                      <a:pt x="13" y="52"/>
                    </a:cubicBezTo>
                  </a:path>
                </a:pathLst>
              </a:custGeom>
              <a:noFill/>
              <a:ln w="6350"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18" name="Freeform 710">
                <a:extLst>
                  <a:ext uri="{FF2B5EF4-FFF2-40B4-BE49-F238E27FC236}">
                    <a16:creationId xmlns:a16="http://schemas.microsoft.com/office/drawing/2014/main" id="{4BD2F800-A8F4-F72C-F102-AF66F8E5A049}"/>
                  </a:ext>
                </a:extLst>
              </p:cNvPr>
              <p:cNvSpPr>
                <a:spLocks/>
              </p:cNvSpPr>
              <p:nvPr/>
            </p:nvSpPr>
            <p:spPr bwMode="auto">
              <a:xfrm>
                <a:off x="-917225" y="5457826"/>
                <a:ext cx="14288" cy="28575"/>
              </a:xfrm>
              <a:custGeom>
                <a:avLst/>
                <a:gdLst>
                  <a:gd name="T0" fmla="*/ 1 w 7"/>
                  <a:gd name="T1" fmla="*/ 0 h 14"/>
                  <a:gd name="T2" fmla="*/ 7 w 7"/>
                  <a:gd name="T3" fmla="*/ 14 h 14"/>
                </a:gdLst>
                <a:ahLst/>
                <a:cxnLst>
                  <a:cxn ang="0">
                    <a:pos x="T0" y="T1"/>
                  </a:cxn>
                  <a:cxn ang="0">
                    <a:pos x="T2" y="T3"/>
                  </a:cxn>
                </a:cxnLst>
                <a:rect l="0" t="0" r="r" b="b"/>
                <a:pathLst>
                  <a:path w="7" h="14">
                    <a:moveTo>
                      <a:pt x="1" y="0"/>
                    </a:moveTo>
                    <a:cubicBezTo>
                      <a:pt x="0" y="5"/>
                      <a:pt x="7" y="14"/>
                      <a:pt x="7" y="14"/>
                    </a:cubicBezTo>
                  </a:path>
                </a:pathLst>
              </a:custGeom>
              <a:noFill/>
              <a:ln w="6350"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19" name="Freeform 711">
                <a:extLst>
                  <a:ext uri="{FF2B5EF4-FFF2-40B4-BE49-F238E27FC236}">
                    <a16:creationId xmlns:a16="http://schemas.microsoft.com/office/drawing/2014/main" id="{118DFFE2-A25F-CE12-56CA-D7E96AF960DD}"/>
                  </a:ext>
                </a:extLst>
              </p:cNvPr>
              <p:cNvSpPr>
                <a:spLocks/>
              </p:cNvSpPr>
              <p:nvPr/>
            </p:nvSpPr>
            <p:spPr bwMode="auto">
              <a:xfrm>
                <a:off x="-1082325" y="5753101"/>
                <a:ext cx="69850" cy="41275"/>
              </a:xfrm>
              <a:custGeom>
                <a:avLst/>
                <a:gdLst>
                  <a:gd name="T0" fmla="*/ 0 w 34"/>
                  <a:gd name="T1" fmla="*/ 0 h 20"/>
                  <a:gd name="T2" fmla="*/ 34 w 34"/>
                  <a:gd name="T3" fmla="*/ 20 h 20"/>
                </a:gdLst>
                <a:ahLst/>
                <a:cxnLst>
                  <a:cxn ang="0">
                    <a:pos x="T0" y="T1"/>
                  </a:cxn>
                  <a:cxn ang="0">
                    <a:pos x="T2" y="T3"/>
                  </a:cxn>
                </a:cxnLst>
                <a:rect l="0" t="0" r="r" b="b"/>
                <a:pathLst>
                  <a:path w="34" h="20">
                    <a:moveTo>
                      <a:pt x="0" y="0"/>
                    </a:moveTo>
                    <a:cubicBezTo>
                      <a:pt x="0" y="9"/>
                      <a:pt x="22" y="19"/>
                      <a:pt x="34" y="20"/>
                    </a:cubicBezTo>
                  </a:path>
                </a:pathLst>
              </a:custGeom>
              <a:noFill/>
              <a:ln w="6350"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0" name="Freeform 712">
                <a:extLst>
                  <a:ext uri="{FF2B5EF4-FFF2-40B4-BE49-F238E27FC236}">
                    <a16:creationId xmlns:a16="http://schemas.microsoft.com/office/drawing/2014/main" id="{1BE4E23E-3AD9-6EDC-0326-7062F73FC8A6}"/>
                  </a:ext>
                </a:extLst>
              </p:cNvPr>
              <p:cNvSpPr>
                <a:spLocks/>
              </p:cNvSpPr>
              <p:nvPr/>
            </p:nvSpPr>
            <p:spPr bwMode="auto">
              <a:xfrm>
                <a:off x="-1644300" y="5037139"/>
                <a:ext cx="57150" cy="42863"/>
              </a:xfrm>
              <a:custGeom>
                <a:avLst/>
                <a:gdLst>
                  <a:gd name="T0" fmla="*/ 2 w 28"/>
                  <a:gd name="T1" fmla="*/ 21 h 21"/>
                  <a:gd name="T2" fmla="*/ 28 w 28"/>
                  <a:gd name="T3" fmla="*/ 16 h 21"/>
                </a:gdLst>
                <a:ahLst/>
                <a:cxnLst>
                  <a:cxn ang="0">
                    <a:pos x="T0" y="T1"/>
                  </a:cxn>
                  <a:cxn ang="0">
                    <a:pos x="T2" y="T3"/>
                  </a:cxn>
                </a:cxnLst>
                <a:rect l="0" t="0" r="r" b="b"/>
                <a:pathLst>
                  <a:path w="28" h="21">
                    <a:moveTo>
                      <a:pt x="2" y="21"/>
                    </a:moveTo>
                    <a:cubicBezTo>
                      <a:pt x="0" y="6"/>
                      <a:pt x="17" y="0"/>
                      <a:pt x="28" y="16"/>
                    </a:cubicBezTo>
                  </a:path>
                </a:pathLst>
              </a:custGeom>
              <a:noFill/>
              <a:ln w="6350"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1" name="Freeform 713">
                <a:extLst>
                  <a:ext uri="{FF2B5EF4-FFF2-40B4-BE49-F238E27FC236}">
                    <a16:creationId xmlns:a16="http://schemas.microsoft.com/office/drawing/2014/main" id="{47EA2314-E865-7FC1-2C0E-C8E7577AB274}"/>
                  </a:ext>
                </a:extLst>
              </p:cNvPr>
              <p:cNvSpPr>
                <a:spLocks/>
              </p:cNvSpPr>
              <p:nvPr/>
            </p:nvSpPr>
            <p:spPr bwMode="auto">
              <a:xfrm>
                <a:off x="-1455388" y="5102226"/>
                <a:ext cx="46038" cy="28575"/>
              </a:xfrm>
              <a:custGeom>
                <a:avLst/>
                <a:gdLst>
                  <a:gd name="T0" fmla="*/ 22 w 23"/>
                  <a:gd name="T1" fmla="*/ 14 h 14"/>
                  <a:gd name="T2" fmla="*/ 22 w 23"/>
                  <a:gd name="T3" fmla="*/ 6 h 14"/>
                  <a:gd name="T4" fmla="*/ 15 w 23"/>
                  <a:gd name="T5" fmla="*/ 9 h 14"/>
                  <a:gd name="T6" fmla="*/ 5 w 23"/>
                  <a:gd name="T7" fmla="*/ 4 h 14"/>
                  <a:gd name="T8" fmla="*/ 4 w 23"/>
                  <a:gd name="T9" fmla="*/ 1 h 14"/>
                  <a:gd name="T10" fmla="*/ 0 w 23"/>
                  <a:gd name="T11" fmla="*/ 3 h 14"/>
                </a:gdLst>
                <a:ahLst/>
                <a:cxnLst>
                  <a:cxn ang="0">
                    <a:pos x="T0" y="T1"/>
                  </a:cxn>
                  <a:cxn ang="0">
                    <a:pos x="T2" y="T3"/>
                  </a:cxn>
                  <a:cxn ang="0">
                    <a:pos x="T4" y="T5"/>
                  </a:cxn>
                  <a:cxn ang="0">
                    <a:pos x="T6" y="T7"/>
                  </a:cxn>
                  <a:cxn ang="0">
                    <a:pos x="T8" y="T9"/>
                  </a:cxn>
                  <a:cxn ang="0">
                    <a:pos x="T10" y="T11"/>
                  </a:cxn>
                </a:cxnLst>
                <a:rect l="0" t="0" r="r" b="b"/>
                <a:pathLst>
                  <a:path w="23" h="14">
                    <a:moveTo>
                      <a:pt x="22" y="14"/>
                    </a:moveTo>
                    <a:cubicBezTo>
                      <a:pt x="23" y="11"/>
                      <a:pt x="23" y="9"/>
                      <a:pt x="22" y="6"/>
                    </a:cubicBezTo>
                    <a:cubicBezTo>
                      <a:pt x="19" y="6"/>
                      <a:pt x="17" y="7"/>
                      <a:pt x="15" y="9"/>
                    </a:cubicBezTo>
                    <a:cubicBezTo>
                      <a:pt x="16" y="0"/>
                      <a:pt x="14" y="0"/>
                      <a:pt x="5" y="4"/>
                    </a:cubicBezTo>
                    <a:cubicBezTo>
                      <a:pt x="5" y="3"/>
                      <a:pt x="4" y="2"/>
                      <a:pt x="4" y="1"/>
                    </a:cubicBezTo>
                    <a:cubicBezTo>
                      <a:pt x="3" y="1"/>
                      <a:pt x="1" y="2"/>
                      <a:pt x="0" y="3"/>
                    </a:cubicBezTo>
                  </a:path>
                </a:pathLst>
              </a:custGeom>
              <a:noFill/>
              <a:ln w="6350" cap="rnd">
                <a:solidFill>
                  <a:srgbClr val="E6C1C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2" name="Freeform 714">
                <a:extLst>
                  <a:ext uri="{FF2B5EF4-FFF2-40B4-BE49-F238E27FC236}">
                    <a16:creationId xmlns:a16="http://schemas.microsoft.com/office/drawing/2014/main" id="{D4D18FA8-D605-48C4-167E-51D75F73CFDE}"/>
                  </a:ext>
                </a:extLst>
              </p:cNvPr>
              <p:cNvSpPr>
                <a:spLocks/>
              </p:cNvSpPr>
              <p:nvPr/>
            </p:nvSpPr>
            <p:spPr bwMode="auto">
              <a:xfrm>
                <a:off x="-860075" y="5459414"/>
                <a:ext cx="33338" cy="28575"/>
              </a:xfrm>
              <a:custGeom>
                <a:avLst/>
                <a:gdLst>
                  <a:gd name="T0" fmla="*/ 0 w 17"/>
                  <a:gd name="T1" fmla="*/ 7 h 14"/>
                  <a:gd name="T2" fmla="*/ 11 w 17"/>
                  <a:gd name="T3" fmla="*/ 10 h 14"/>
                  <a:gd name="T4" fmla="*/ 4 w 17"/>
                  <a:gd name="T5" fmla="*/ 0 h 14"/>
                </a:gdLst>
                <a:ahLst/>
                <a:cxnLst>
                  <a:cxn ang="0">
                    <a:pos x="T0" y="T1"/>
                  </a:cxn>
                  <a:cxn ang="0">
                    <a:pos x="T2" y="T3"/>
                  </a:cxn>
                  <a:cxn ang="0">
                    <a:pos x="T4" y="T5"/>
                  </a:cxn>
                </a:cxnLst>
                <a:rect l="0" t="0" r="r" b="b"/>
                <a:pathLst>
                  <a:path w="17" h="14">
                    <a:moveTo>
                      <a:pt x="0" y="7"/>
                    </a:moveTo>
                    <a:cubicBezTo>
                      <a:pt x="4" y="8"/>
                      <a:pt x="7" y="14"/>
                      <a:pt x="11" y="10"/>
                    </a:cubicBezTo>
                    <a:cubicBezTo>
                      <a:pt x="17" y="7"/>
                      <a:pt x="7" y="2"/>
                      <a:pt x="4" y="0"/>
                    </a:cubicBezTo>
                  </a:path>
                </a:pathLst>
              </a:custGeom>
              <a:noFill/>
              <a:ln w="6350" cap="rnd">
                <a:solidFill>
                  <a:srgbClr val="E6C1C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3" name="Freeform 715">
                <a:extLst>
                  <a:ext uri="{FF2B5EF4-FFF2-40B4-BE49-F238E27FC236}">
                    <a16:creationId xmlns:a16="http://schemas.microsoft.com/office/drawing/2014/main" id="{5EA286D2-7250-3E27-6F20-96414B4387D8}"/>
                  </a:ext>
                </a:extLst>
              </p:cNvPr>
              <p:cNvSpPr>
                <a:spLocks/>
              </p:cNvSpPr>
              <p:nvPr/>
            </p:nvSpPr>
            <p:spPr bwMode="auto">
              <a:xfrm>
                <a:off x="-1979263" y="4505326"/>
                <a:ext cx="1423988" cy="1954213"/>
              </a:xfrm>
              <a:custGeom>
                <a:avLst/>
                <a:gdLst>
                  <a:gd name="T0" fmla="*/ 687 w 701"/>
                  <a:gd name="T1" fmla="*/ 499 h 963"/>
                  <a:gd name="T2" fmla="*/ 667 w 701"/>
                  <a:gd name="T3" fmla="*/ 414 h 963"/>
                  <a:gd name="T4" fmla="*/ 650 w 701"/>
                  <a:gd name="T5" fmla="*/ 313 h 963"/>
                  <a:gd name="T6" fmla="*/ 644 w 701"/>
                  <a:gd name="T7" fmla="*/ 238 h 963"/>
                  <a:gd name="T8" fmla="*/ 647 w 701"/>
                  <a:gd name="T9" fmla="*/ 156 h 963"/>
                  <a:gd name="T10" fmla="*/ 642 w 701"/>
                  <a:gd name="T11" fmla="*/ 64 h 963"/>
                  <a:gd name="T12" fmla="*/ 584 w 701"/>
                  <a:gd name="T13" fmla="*/ 5 h 963"/>
                  <a:gd name="T14" fmla="*/ 518 w 701"/>
                  <a:gd name="T15" fmla="*/ 57 h 963"/>
                  <a:gd name="T16" fmla="*/ 483 w 701"/>
                  <a:gd name="T17" fmla="*/ 117 h 963"/>
                  <a:gd name="T18" fmla="*/ 426 w 701"/>
                  <a:gd name="T19" fmla="*/ 163 h 963"/>
                  <a:gd name="T20" fmla="*/ 326 w 701"/>
                  <a:gd name="T21" fmla="*/ 176 h 963"/>
                  <a:gd name="T22" fmla="*/ 235 w 701"/>
                  <a:gd name="T23" fmla="*/ 167 h 963"/>
                  <a:gd name="T24" fmla="*/ 161 w 701"/>
                  <a:gd name="T25" fmla="*/ 120 h 963"/>
                  <a:gd name="T26" fmla="*/ 70 w 701"/>
                  <a:gd name="T27" fmla="*/ 85 h 963"/>
                  <a:gd name="T28" fmla="*/ 22 w 701"/>
                  <a:gd name="T29" fmla="*/ 127 h 963"/>
                  <a:gd name="T30" fmla="*/ 27 w 701"/>
                  <a:gd name="T31" fmla="*/ 257 h 963"/>
                  <a:gd name="T32" fmla="*/ 22 w 701"/>
                  <a:gd name="T33" fmla="*/ 368 h 963"/>
                  <a:gd name="T34" fmla="*/ 13 w 701"/>
                  <a:gd name="T35" fmla="*/ 477 h 963"/>
                  <a:gd name="T36" fmla="*/ 45 w 701"/>
                  <a:gd name="T37" fmla="*/ 610 h 963"/>
                  <a:gd name="T38" fmla="*/ 162 w 701"/>
                  <a:gd name="T39" fmla="*/ 703 h 963"/>
                  <a:gd name="T40" fmla="*/ 200 w 701"/>
                  <a:gd name="T41" fmla="*/ 659 h 963"/>
                  <a:gd name="T42" fmla="*/ 191 w 701"/>
                  <a:gd name="T43" fmla="*/ 655 h 963"/>
                  <a:gd name="T44" fmla="*/ 207 w 701"/>
                  <a:gd name="T45" fmla="*/ 650 h 963"/>
                  <a:gd name="T46" fmla="*/ 158 w 701"/>
                  <a:gd name="T47" fmla="*/ 550 h 963"/>
                  <a:gd name="T48" fmla="*/ 129 w 701"/>
                  <a:gd name="T49" fmla="*/ 464 h 963"/>
                  <a:gd name="T50" fmla="*/ 125 w 701"/>
                  <a:gd name="T51" fmla="*/ 367 h 963"/>
                  <a:gd name="T52" fmla="*/ 132 w 701"/>
                  <a:gd name="T53" fmla="*/ 276 h 963"/>
                  <a:gd name="T54" fmla="*/ 176 w 701"/>
                  <a:gd name="T55" fmla="*/ 266 h 963"/>
                  <a:gd name="T56" fmla="*/ 281 w 701"/>
                  <a:gd name="T57" fmla="*/ 289 h 963"/>
                  <a:gd name="T58" fmla="*/ 376 w 701"/>
                  <a:gd name="T59" fmla="*/ 290 h 963"/>
                  <a:gd name="T60" fmla="*/ 469 w 701"/>
                  <a:gd name="T61" fmla="*/ 267 h 963"/>
                  <a:gd name="T62" fmla="*/ 540 w 701"/>
                  <a:gd name="T63" fmla="*/ 204 h 963"/>
                  <a:gd name="T64" fmla="*/ 548 w 701"/>
                  <a:gd name="T65" fmla="*/ 280 h 963"/>
                  <a:gd name="T66" fmla="*/ 562 w 701"/>
                  <a:gd name="T67" fmla="*/ 382 h 963"/>
                  <a:gd name="T68" fmla="*/ 577 w 701"/>
                  <a:gd name="T69" fmla="*/ 465 h 963"/>
                  <a:gd name="T70" fmla="*/ 584 w 701"/>
                  <a:gd name="T71" fmla="*/ 511 h 963"/>
                  <a:gd name="T72" fmla="*/ 596 w 701"/>
                  <a:gd name="T73" fmla="*/ 561 h 963"/>
                  <a:gd name="T74" fmla="*/ 578 w 701"/>
                  <a:gd name="T75" fmla="*/ 618 h 963"/>
                  <a:gd name="T76" fmla="*/ 553 w 701"/>
                  <a:gd name="T77" fmla="*/ 651 h 963"/>
                  <a:gd name="T78" fmla="*/ 458 w 701"/>
                  <a:gd name="T79" fmla="*/ 652 h 963"/>
                  <a:gd name="T80" fmla="*/ 298 w 701"/>
                  <a:gd name="T81" fmla="*/ 767 h 963"/>
                  <a:gd name="T82" fmla="*/ 326 w 701"/>
                  <a:gd name="T83" fmla="*/ 914 h 963"/>
                  <a:gd name="T84" fmla="*/ 368 w 701"/>
                  <a:gd name="T85" fmla="*/ 952 h 963"/>
                  <a:gd name="T86" fmla="*/ 418 w 701"/>
                  <a:gd name="T87" fmla="*/ 818 h 963"/>
                  <a:gd name="T88" fmla="*/ 411 w 701"/>
                  <a:gd name="T89" fmla="*/ 738 h 963"/>
                  <a:gd name="T90" fmla="*/ 556 w 701"/>
                  <a:gd name="T91" fmla="*/ 764 h 963"/>
                  <a:gd name="T92" fmla="*/ 648 w 701"/>
                  <a:gd name="T93" fmla="*/ 663 h 963"/>
                  <a:gd name="T94" fmla="*/ 693 w 701"/>
                  <a:gd name="T95" fmla="*/ 550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1" h="963">
                    <a:moveTo>
                      <a:pt x="693" y="550"/>
                    </a:moveTo>
                    <a:cubicBezTo>
                      <a:pt x="699" y="541"/>
                      <a:pt x="697" y="507"/>
                      <a:pt x="687" y="499"/>
                    </a:cubicBezTo>
                    <a:cubicBezTo>
                      <a:pt x="692" y="493"/>
                      <a:pt x="688" y="457"/>
                      <a:pt x="674" y="453"/>
                    </a:cubicBezTo>
                    <a:cubicBezTo>
                      <a:pt x="678" y="450"/>
                      <a:pt x="680" y="423"/>
                      <a:pt x="667" y="414"/>
                    </a:cubicBezTo>
                    <a:cubicBezTo>
                      <a:pt x="670" y="402"/>
                      <a:pt x="664" y="367"/>
                      <a:pt x="655" y="365"/>
                    </a:cubicBezTo>
                    <a:cubicBezTo>
                      <a:pt x="663" y="358"/>
                      <a:pt x="655" y="324"/>
                      <a:pt x="650" y="313"/>
                    </a:cubicBezTo>
                    <a:cubicBezTo>
                      <a:pt x="654" y="309"/>
                      <a:pt x="656" y="279"/>
                      <a:pt x="649" y="275"/>
                    </a:cubicBezTo>
                    <a:cubicBezTo>
                      <a:pt x="655" y="266"/>
                      <a:pt x="647" y="244"/>
                      <a:pt x="644" y="238"/>
                    </a:cubicBezTo>
                    <a:cubicBezTo>
                      <a:pt x="650" y="232"/>
                      <a:pt x="648" y="214"/>
                      <a:pt x="644" y="199"/>
                    </a:cubicBezTo>
                    <a:cubicBezTo>
                      <a:pt x="650" y="199"/>
                      <a:pt x="656" y="167"/>
                      <a:pt x="647" y="156"/>
                    </a:cubicBezTo>
                    <a:cubicBezTo>
                      <a:pt x="656" y="150"/>
                      <a:pt x="654" y="112"/>
                      <a:pt x="643" y="111"/>
                    </a:cubicBezTo>
                    <a:cubicBezTo>
                      <a:pt x="650" y="101"/>
                      <a:pt x="651" y="73"/>
                      <a:pt x="642" y="64"/>
                    </a:cubicBezTo>
                    <a:cubicBezTo>
                      <a:pt x="647" y="50"/>
                      <a:pt x="625" y="14"/>
                      <a:pt x="612" y="7"/>
                    </a:cubicBezTo>
                    <a:cubicBezTo>
                      <a:pt x="599" y="0"/>
                      <a:pt x="589" y="6"/>
                      <a:pt x="584" y="5"/>
                    </a:cubicBezTo>
                    <a:cubicBezTo>
                      <a:pt x="573" y="4"/>
                      <a:pt x="564" y="1"/>
                      <a:pt x="547" y="10"/>
                    </a:cubicBezTo>
                    <a:cubicBezTo>
                      <a:pt x="519" y="23"/>
                      <a:pt x="515" y="49"/>
                      <a:pt x="518" y="57"/>
                    </a:cubicBezTo>
                    <a:cubicBezTo>
                      <a:pt x="512" y="57"/>
                      <a:pt x="496" y="79"/>
                      <a:pt x="504" y="87"/>
                    </a:cubicBezTo>
                    <a:cubicBezTo>
                      <a:pt x="494" y="88"/>
                      <a:pt x="482" y="104"/>
                      <a:pt x="483" y="117"/>
                    </a:cubicBezTo>
                    <a:cubicBezTo>
                      <a:pt x="473" y="121"/>
                      <a:pt x="462" y="134"/>
                      <a:pt x="464" y="145"/>
                    </a:cubicBezTo>
                    <a:cubicBezTo>
                      <a:pt x="452" y="141"/>
                      <a:pt x="433" y="157"/>
                      <a:pt x="426" y="163"/>
                    </a:cubicBezTo>
                    <a:cubicBezTo>
                      <a:pt x="412" y="154"/>
                      <a:pt x="380" y="162"/>
                      <a:pt x="375" y="169"/>
                    </a:cubicBezTo>
                    <a:cubicBezTo>
                      <a:pt x="365" y="161"/>
                      <a:pt x="329" y="168"/>
                      <a:pt x="326" y="176"/>
                    </a:cubicBezTo>
                    <a:cubicBezTo>
                      <a:pt x="313" y="167"/>
                      <a:pt x="293" y="168"/>
                      <a:pt x="278" y="174"/>
                    </a:cubicBezTo>
                    <a:cubicBezTo>
                      <a:pt x="275" y="166"/>
                      <a:pt x="243" y="160"/>
                      <a:pt x="235" y="167"/>
                    </a:cubicBezTo>
                    <a:cubicBezTo>
                      <a:pt x="225" y="153"/>
                      <a:pt x="203" y="141"/>
                      <a:pt x="193" y="145"/>
                    </a:cubicBezTo>
                    <a:cubicBezTo>
                      <a:pt x="192" y="138"/>
                      <a:pt x="173" y="122"/>
                      <a:pt x="161" y="120"/>
                    </a:cubicBezTo>
                    <a:cubicBezTo>
                      <a:pt x="152" y="109"/>
                      <a:pt x="136" y="93"/>
                      <a:pt x="122" y="96"/>
                    </a:cubicBezTo>
                    <a:cubicBezTo>
                      <a:pt x="104" y="75"/>
                      <a:pt x="74" y="82"/>
                      <a:pt x="70" y="85"/>
                    </a:cubicBezTo>
                    <a:cubicBezTo>
                      <a:pt x="67" y="88"/>
                      <a:pt x="61" y="93"/>
                      <a:pt x="55" y="96"/>
                    </a:cubicBezTo>
                    <a:cubicBezTo>
                      <a:pt x="42" y="100"/>
                      <a:pt x="28" y="110"/>
                      <a:pt x="22" y="127"/>
                    </a:cubicBezTo>
                    <a:cubicBezTo>
                      <a:pt x="15" y="145"/>
                      <a:pt x="9" y="168"/>
                      <a:pt x="22" y="190"/>
                    </a:cubicBezTo>
                    <a:cubicBezTo>
                      <a:pt x="14" y="202"/>
                      <a:pt x="15" y="247"/>
                      <a:pt x="27" y="257"/>
                    </a:cubicBezTo>
                    <a:cubicBezTo>
                      <a:pt x="16" y="269"/>
                      <a:pt x="23" y="295"/>
                      <a:pt x="28" y="310"/>
                    </a:cubicBezTo>
                    <a:cubicBezTo>
                      <a:pt x="15" y="319"/>
                      <a:pt x="15" y="359"/>
                      <a:pt x="22" y="368"/>
                    </a:cubicBezTo>
                    <a:cubicBezTo>
                      <a:pt x="8" y="376"/>
                      <a:pt x="8" y="406"/>
                      <a:pt x="16" y="423"/>
                    </a:cubicBezTo>
                    <a:cubicBezTo>
                      <a:pt x="2" y="436"/>
                      <a:pt x="3" y="464"/>
                      <a:pt x="13" y="477"/>
                    </a:cubicBezTo>
                    <a:cubicBezTo>
                      <a:pt x="2" y="492"/>
                      <a:pt x="0" y="529"/>
                      <a:pt x="17" y="540"/>
                    </a:cubicBezTo>
                    <a:cubicBezTo>
                      <a:pt x="13" y="568"/>
                      <a:pt x="30" y="601"/>
                      <a:pt x="45" y="610"/>
                    </a:cubicBezTo>
                    <a:cubicBezTo>
                      <a:pt x="42" y="630"/>
                      <a:pt x="63" y="669"/>
                      <a:pt x="88" y="668"/>
                    </a:cubicBezTo>
                    <a:cubicBezTo>
                      <a:pt x="94" y="687"/>
                      <a:pt x="135" y="719"/>
                      <a:pt x="162" y="703"/>
                    </a:cubicBezTo>
                    <a:cubicBezTo>
                      <a:pt x="183" y="691"/>
                      <a:pt x="181" y="683"/>
                      <a:pt x="189" y="671"/>
                    </a:cubicBezTo>
                    <a:cubicBezTo>
                      <a:pt x="192" y="667"/>
                      <a:pt x="196" y="663"/>
                      <a:pt x="200" y="659"/>
                    </a:cubicBezTo>
                    <a:cubicBezTo>
                      <a:pt x="199" y="658"/>
                      <a:pt x="198" y="658"/>
                      <a:pt x="198" y="659"/>
                    </a:cubicBezTo>
                    <a:cubicBezTo>
                      <a:pt x="195" y="659"/>
                      <a:pt x="192" y="658"/>
                      <a:pt x="191" y="655"/>
                    </a:cubicBezTo>
                    <a:cubicBezTo>
                      <a:pt x="191" y="652"/>
                      <a:pt x="192" y="649"/>
                      <a:pt x="195" y="648"/>
                    </a:cubicBezTo>
                    <a:cubicBezTo>
                      <a:pt x="199" y="647"/>
                      <a:pt x="203" y="648"/>
                      <a:pt x="207" y="650"/>
                    </a:cubicBezTo>
                    <a:cubicBezTo>
                      <a:pt x="211" y="643"/>
                      <a:pt x="215" y="634"/>
                      <a:pt x="217" y="622"/>
                    </a:cubicBezTo>
                    <a:cubicBezTo>
                      <a:pt x="222" y="596"/>
                      <a:pt x="179" y="554"/>
                      <a:pt x="158" y="550"/>
                    </a:cubicBezTo>
                    <a:cubicBezTo>
                      <a:pt x="149" y="538"/>
                      <a:pt x="138" y="518"/>
                      <a:pt x="127" y="508"/>
                    </a:cubicBezTo>
                    <a:cubicBezTo>
                      <a:pt x="138" y="489"/>
                      <a:pt x="129" y="464"/>
                      <a:pt x="129" y="464"/>
                    </a:cubicBezTo>
                    <a:cubicBezTo>
                      <a:pt x="131" y="445"/>
                      <a:pt x="132" y="432"/>
                      <a:pt x="125" y="416"/>
                    </a:cubicBezTo>
                    <a:cubicBezTo>
                      <a:pt x="134" y="401"/>
                      <a:pt x="133" y="378"/>
                      <a:pt x="125" y="367"/>
                    </a:cubicBezTo>
                    <a:cubicBezTo>
                      <a:pt x="133" y="356"/>
                      <a:pt x="137" y="329"/>
                      <a:pt x="132" y="316"/>
                    </a:cubicBezTo>
                    <a:cubicBezTo>
                      <a:pt x="136" y="303"/>
                      <a:pt x="137" y="291"/>
                      <a:pt x="132" y="276"/>
                    </a:cubicBezTo>
                    <a:cubicBezTo>
                      <a:pt x="142" y="265"/>
                      <a:pt x="132" y="241"/>
                      <a:pt x="128" y="232"/>
                    </a:cubicBezTo>
                    <a:cubicBezTo>
                      <a:pt x="134" y="242"/>
                      <a:pt x="148" y="264"/>
                      <a:pt x="176" y="266"/>
                    </a:cubicBezTo>
                    <a:cubicBezTo>
                      <a:pt x="200" y="285"/>
                      <a:pt x="207" y="281"/>
                      <a:pt x="227" y="282"/>
                    </a:cubicBezTo>
                    <a:cubicBezTo>
                      <a:pt x="233" y="295"/>
                      <a:pt x="272" y="296"/>
                      <a:pt x="281" y="289"/>
                    </a:cubicBezTo>
                    <a:cubicBezTo>
                      <a:pt x="287" y="297"/>
                      <a:pt x="321" y="305"/>
                      <a:pt x="331" y="291"/>
                    </a:cubicBezTo>
                    <a:cubicBezTo>
                      <a:pt x="336" y="294"/>
                      <a:pt x="366" y="303"/>
                      <a:pt x="376" y="290"/>
                    </a:cubicBezTo>
                    <a:cubicBezTo>
                      <a:pt x="384" y="292"/>
                      <a:pt x="413" y="294"/>
                      <a:pt x="422" y="279"/>
                    </a:cubicBezTo>
                    <a:cubicBezTo>
                      <a:pt x="432" y="281"/>
                      <a:pt x="457" y="278"/>
                      <a:pt x="469" y="267"/>
                    </a:cubicBezTo>
                    <a:cubicBezTo>
                      <a:pt x="474" y="274"/>
                      <a:pt x="509" y="251"/>
                      <a:pt x="508" y="239"/>
                    </a:cubicBezTo>
                    <a:cubicBezTo>
                      <a:pt x="513" y="247"/>
                      <a:pt x="537" y="217"/>
                      <a:pt x="540" y="204"/>
                    </a:cubicBezTo>
                    <a:cubicBezTo>
                      <a:pt x="540" y="204"/>
                      <a:pt x="534" y="233"/>
                      <a:pt x="541" y="235"/>
                    </a:cubicBezTo>
                    <a:cubicBezTo>
                      <a:pt x="536" y="238"/>
                      <a:pt x="538" y="276"/>
                      <a:pt x="548" y="280"/>
                    </a:cubicBezTo>
                    <a:cubicBezTo>
                      <a:pt x="541" y="288"/>
                      <a:pt x="547" y="324"/>
                      <a:pt x="556" y="326"/>
                    </a:cubicBezTo>
                    <a:cubicBezTo>
                      <a:pt x="550" y="334"/>
                      <a:pt x="549" y="371"/>
                      <a:pt x="562" y="382"/>
                    </a:cubicBezTo>
                    <a:cubicBezTo>
                      <a:pt x="556" y="397"/>
                      <a:pt x="558" y="421"/>
                      <a:pt x="566" y="426"/>
                    </a:cubicBezTo>
                    <a:cubicBezTo>
                      <a:pt x="562" y="433"/>
                      <a:pt x="563" y="465"/>
                      <a:pt x="577" y="465"/>
                    </a:cubicBezTo>
                    <a:cubicBezTo>
                      <a:pt x="568" y="469"/>
                      <a:pt x="577" y="500"/>
                      <a:pt x="587" y="499"/>
                    </a:cubicBezTo>
                    <a:cubicBezTo>
                      <a:pt x="587" y="499"/>
                      <a:pt x="583" y="505"/>
                      <a:pt x="584" y="511"/>
                    </a:cubicBezTo>
                    <a:cubicBezTo>
                      <a:pt x="584" y="519"/>
                      <a:pt x="589" y="529"/>
                      <a:pt x="595" y="532"/>
                    </a:cubicBezTo>
                    <a:cubicBezTo>
                      <a:pt x="590" y="535"/>
                      <a:pt x="588" y="558"/>
                      <a:pt x="596" y="561"/>
                    </a:cubicBezTo>
                    <a:cubicBezTo>
                      <a:pt x="590" y="560"/>
                      <a:pt x="583" y="585"/>
                      <a:pt x="584" y="593"/>
                    </a:cubicBezTo>
                    <a:cubicBezTo>
                      <a:pt x="579" y="596"/>
                      <a:pt x="574" y="606"/>
                      <a:pt x="578" y="618"/>
                    </a:cubicBezTo>
                    <a:cubicBezTo>
                      <a:pt x="566" y="617"/>
                      <a:pt x="551" y="638"/>
                      <a:pt x="553" y="650"/>
                    </a:cubicBezTo>
                    <a:cubicBezTo>
                      <a:pt x="553" y="651"/>
                      <a:pt x="553" y="651"/>
                      <a:pt x="553" y="651"/>
                    </a:cubicBezTo>
                    <a:cubicBezTo>
                      <a:pt x="545" y="650"/>
                      <a:pt x="525" y="659"/>
                      <a:pt x="517" y="666"/>
                    </a:cubicBezTo>
                    <a:cubicBezTo>
                      <a:pt x="498" y="654"/>
                      <a:pt x="492" y="662"/>
                      <a:pt x="458" y="652"/>
                    </a:cubicBezTo>
                    <a:cubicBezTo>
                      <a:pt x="424" y="643"/>
                      <a:pt x="395" y="598"/>
                      <a:pt x="327" y="646"/>
                    </a:cubicBezTo>
                    <a:cubicBezTo>
                      <a:pt x="271" y="686"/>
                      <a:pt x="287" y="744"/>
                      <a:pt x="298" y="767"/>
                    </a:cubicBezTo>
                    <a:cubicBezTo>
                      <a:pt x="293" y="773"/>
                      <a:pt x="285" y="796"/>
                      <a:pt x="285" y="831"/>
                    </a:cubicBezTo>
                    <a:cubicBezTo>
                      <a:pt x="285" y="861"/>
                      <a:pt x="315" y="900"/>
                      <a:pt x="326" y="914"/>
                    </a:cubicBezTo>
                    <a:cubicBezTo>
                      <a:pt x="339" y="930"/>
                      <a:pt x="347" y="940"/>
                      <a:pt x="347" y="952"/>
                    </a:cubicBezTo>
                    <a:cubicBezTo>
                      <a:pt x="347" y="963"/>
                      <a:pt x="368" y="963"/>
                      <a:pt x="368" y="952"/>
                    </a:cubicBezTo>
                    <a:cubicBezTo>
                      <a:pt x="368" y="938"/>
                      <a:pt x="372" y="932"/>
                      <a:pt x="388" y="909"/>
                    </a:cubicBezTo>
                    <a:cubicBezTo>
                      <a:pt x="405" y="886"/>
                      <a:pt x="419" y="853"/>
                      <a:pt x="418" y="818"/>
                    </a:cubicBezTo>
                    <a:cubicBezTo>
                      <a:pt x="418" y="799"/>
                      <a:pt x="406" y="795"/>
                      <a:pt x="412" y="780"/>
                    </a:cubicBezTo>
                    <a:cubicBezTo>
                      <a:pt x="421" y="758"/>
                      <a:pt x="415" y="751"/>
                      <a:pt x="411" y="738"/>
                    </a:cubicBezTo>
                    <a:cubicBezTo>
                      <a:pt x="421" y="734"/>
                      <a:pt x="459" y="762"/>
                      <a:pt x="483" y="768"/>
                    </a:cubicBezTo>
                    <a:cubicBezTo>
                      <a:pt x="507" y="775"/>
                      <a:pt x="547" y="776"/>
                      <a:pt x="556" y="764"/>
                    </a:cubicBezTo>
                    <a:cubicBezTo>
                      <a:pt x="564" y="766"/>
                      <a:pt x="614" y="731"/>
                      <a:pt x="608" y="713"/>
                    </a:cubicBezTo>
                    <a:cubicBezTo>
                      <a:pt x="625" y="717"/>
                      <a:pt x="657" y="686"/>
                      <a:pt x="648" y="663"/>
                    </a:cubicBezTo>
                    <a:cubicBezTo>
                      <a:pt x="663" y="665"/>
                      <a:pt x="686" y="624"/>
                      <a:pt x="685" y="601"/>
                    </a:cubicBezTo>
                    <a:cubicBezTo>
                      <a:pt x="692" y="601"/>
                      <a:pt x="701" y="562"/>
                      <a:pt x="693" y="550"/>
                    </a:cubicBezTo>
                    <a:close/>
                  </a:path>
                </a:pathLst>
              </a:custGeom>
              <a:solidFill>
                <a:srgbClr val="FADE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4" name="Freeform 716">
                <a:extLst>
                  <a:ext uri="{FF2B5EF4-FFF2-40B4-BE49-F238E27FC236}">
                    <a16:creationId xmlns:a16="http://schemas.microsoft.com/office/drawing/2014/main" id="{BD5FC18E-D510-A6AB-8E8A-C0DDB98821F2}"/>
                  </a:ext>
                </a:extLst>
              </p:cNvPr>
              <p:cNvSpPr>
                <a:spLocks/>
              </p:cNvSpPr>
              <p:nvPr/>
            </p:nvSpPr>
            <p:spPr bwMode="auto">
              <a:xfrm>
                <a:off x="-1911000" y="5527676"/>
                <a:ext cx="114300" cy="246063"/>
              </a:xfrm>
              <a:custGeom>
                <a:avLst/>
                <a:gdLst>
                  <a:gd name="T0" fmla="*/ 0 w 56"/>
                  <a:gd name="T1" fmla="*/ 24 h 121"/>
                  <a:gd name="T2" fmla="*/ 16 w 56"/>
                  <a:gd name="T3" fmla="*/ 54 h 121"/>
                  <a:gd name="T4" fmla="*/ 21 w 56"/>
                  <a:gd name="T5" fmla="*/ 86 h 121"/>
                  <a:gd name="T6" fmla="*/ 53 w 56"/>
                  <a:gd name="T7" fmla="*/ 121 h 121"/>
                  <a:gd name="T8" fmla="*/ 53 w 56"/>
                  <a:gd name="T9" fmla="*/ 92 h 121"/>
                  <a:gd name="T10" fmla="*/ 33 w 56"/>
                  <a:gd name="T11" fmla="*/ 62 h 121"/>
                  <a:gd name="T12" fmla="*/ 18 w 56"/>
                  <a:gd name="T13" fmla="*/ 36 h 121"/>
                  <a:gd name="T14" fmla="*/ 14 w 56"/>
                  <a:gd name="T15" fmla="*/ 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121">
                    <a:moveTo>
                      <a:pt x="0" y="24"/>
                    </a:moveTo>
                    <a:cubicBezTo>
                      <a:pt x="7" y="32"/>
                      <a:pt x="11" y="45"/>
                      <a:pt x="16" y="54"/>
                    </a:cubicBezTo>
                    <a:cubicBezTo>
                      <a:pt x="22" y="64"/>
                      <a:pt x="25" y="74"/>
                      <a:pt x="21" y="86"/>
                    </a:cubicBezTo>
                    <a:cubicBezTo>
                      <a:pt x="31" y="85"/>
                      <a:pt x="47" y="114"/>
                      <a:pt x="53" y="121"/>
                    </a:cubicBezTo>
                    <a:cubicBezTo>
                      <a:pt x="52" y="112"/>
                      <a:pt x="56" y="101"/>
                      <a:pt x="53" y="92"/>
                    </a:cubicBezTo>
                    <a:cubicBezTo>
                      <a:pt x="49" y="82"/>
                      <a:pt x="39" y="72"/>
                      <a:pt x="33" y="62"/>
                    </a:cubicBezTo>
                    <a:cubicBezTo>
                      <a:pt x="28" y="54"/>
                      <a:pt x="22" y="45"/>
                      <a:pt x="18" y="36"/>
                    </a:cubicBezTo>
                    <a:cubicBezTo>
                      <a:pt x="14" y="25"/>
                      <a:pt x="18" y="11"/>
                      <a:pt x="14" y="0"/>
                    </a:cubicBezTo>
                  </a:path>
                </a:pathLst>
              </a:custGeom>
              <a:solidFill>
                <a:srgbClr val="F7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5" name="Freeform 717">
                <a:extLst>
                  <a:ext uri="{FF2B5EF4-FFF2-40B4-BE49-F238E27FC236}">
                    <a16:creationId xmlns:a16="http://schemas.microsoft.com/office/drawing/2014/main" id="{FFE895E8-E605-57CD-1252-288052A58183}"/>
                  </a:ext>
                </a:extLst>
              </p:cNvPr>
              <p:cNvSpPr>
                <a:spLocks/>
              </p:cNvSpPr>
              <p:nvPr/>
            </p:nvSpPr>
            <p:spPr bwMode="auto">
              <a:xfrm>
                <a:off x="-1931638" y="5230814"/>
                <a:ext cx="85725" cy="352425"/>
              </a:xfrm>
              <a:custGeom>
                <a:avLst/>
                <a:gdLst>
                  <a:gd name="T0" fmla="*/ 20 w 42"/>
                  <a:gd name="T1" fmla="*/ 9 h 174"/>
                  <a:gd name="T2" fmla="*/ 18 w 42"/>
                  <a:gd name="T3" fmla="*/ 41 h 174"/>
                  <a:gd name="T4" fmla="*/ 0 w 42"/>
                  <a:gd name="T5" fmla="*/ 62 h 174"/>
                  <a:gd name="T6" fmla="*/ 15 w 42"/>
                  <a:gd name="T7" fmla="*/ 87 h 174"/>
                  <a:gd name="T8" fmla="*/ 1 w 42"/>
                  <a:gd name="T9" fmla="*/ 117 h 174"/>
                  <a:gd name="T10" fmla="*/ 8 w 42"/>
                  <a:gd name="T11" fmla="*/ 140 h 174"/>
                  <a:gd name="T12" fmla="*/ 5 w 42"/>
                  <a:gd name="T13" fmla="*/ 174 h 174"/>
                  <a:gd name="T14" fmla="*/ 27 w 42"/>
                  <a:gd name="T15" fmla="*/ 172 h 174"/>
                  <a:gd name="T16" fmla="*/ 19 w 42"/>
                  <a:gd name="T17" fmla="*/ 118 h 174"/>
                  <a:gd name="T18" fmla="*/ 42 w 42"/>
                  <a:gd name="T1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174">
                    <a:moveTo>
                      <a:pt x="20" y="9"/>
                    </a:moveTo>
                    <a:cubicBezTo>
                      <a:pt x="31" y="19"/>
                      <a:pt x="19" y="31"/>
                      <a:pt x="18" y="41"/>
                    </a:cubicBezTo>
                    <a:cubicBezTo>
                      <a:pt x="15" y="57"/>
                      <a:pt x="16" y="58"/>
                      <a:pt x="0" y="62"/>
                    </a:cubicBezTo>
                    <a:cubicBezTo>
                      <a:pt x="13" y="67"/>
                      <a:pt x="15" y="74"/>
                      <a:pt x="15" y="87"/>
                    </a:cubicBezTo>
                    <a:cubicBezTo>
                      <a:pt x="15" y="98"/>
                      <a:pt x="13" y="113"/>
                      <a:pt x="1" y="117"/>
                    </a:cubicBezTo>
                    <a:cubicBezTo>
                      <a:pt x="21" y="108"/>
                      <a:pt x="8" y="135"/>
                      <a:pt x="8" y="140"/>
                    </a:cubicBezTo>
                    <a:cubicBezTo>
                      <a:pt x="7" y="154"/>
                      <a:pt x="18" y="160"/>
                      <a:pt x="5" y="174"/>
                    </a:cubicBezTo>
                    <a:cubicBezTo>
                      <a:pt x="13" y="171"/>
                      <a:pt x="19" y="172"/>
                      <a:pt x="27" y="172"/>
                    </a:cubicBezTo>
                    <a:cubicBezTo>
                      <a:pt x="21" y="155"/>
                      <a:pt x="16" y="137"/>
                      <a:pt x="19" y="118"/>
                    </a:cubicBezTo>
                    <a:cubicBezTo>
                      <a:pt x="22" y="99"/>
                      <a:pt x="40" y="20"/>
                      <a:pt x="42" y="0"/>
                    </a:cubicBezTo>
                  </a:path>
                </a:pathLst>
              </a:custGeom>
              <a:solidFill>
                <a:srgbClr val="F7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6" name="Freeform 718">
                <a:extLst>
                  <a:ext uri="{FF2B5EF4-FFF2-40B4-BE49-F238E27FC236}">
                    <a16:creationId xmlns:a16="http://schemas.microsoft.com/office/drawing/2014/main" id="{EE9B4856-1F7D-C800-8DF8-C2047383352B}"/>
                  </a:ext>
                </a:extLst>
              </p:cNvPr>
              <p:cNvSpPr>
                <a:spLocks/>
              </p:cNvSpPr>
              <p:nvPr/>
            </p:nvSpPr>
            <p:spPr bwMode="auto">
              <a:xfrm>
                <a:off x="-1922113" y="4845051"/>
                <a:ext cx="95250" cy="430213"/>
              </a:xfrm>
              <a:custGeom>
                <a:avLst/>
                <a:gdLst>
                  <a:gd name="T0" fmla="*/ 0 w 47"/>
                  <a:gd name="T1" fmla="*/ 0 h 212"/>
                  <a:gd name="T2" fmla="*/ 18 w 47"/>
                  <a:gd name="T3" fmla="*/ 15 h 212"/>
                  <a:gd name="T4" fmla="*/ 33 w 47"/>
                  <a:gd name="T5" fmla="*/ 29 h 212"/>
                  <a:gd name="T6" fmla="*/ 45 w 47"/>
                  <a:gd name="T7" fmla="*/ 85 h 212"/>
                  <a:gd name="T8" fmla="*/ 39 w 47"/>
                  <a:gd name="T9" fmla="*/ 148 h 212"/>
                  <a:gd name="T10" fmla="*/ 30 w 47"/>
                  <a:gd name="T11" fmla="*/ 212 h 212"/>
                  <a:gd name="T12" fmla="*/ 1 w 47"/>
                  <a:gd name="T13" fmla="*/ 199 h 212"/>
                  <a:gd name="T14" fmla="*/ 23 w 47"/>
                  <a:gd name="T15" fmla="*/ 182 h 212"/>
                  <a:gd name="T16" fmla="*/ 24 w 47"/>
                  <a:gd name="T17" fmla="*/ 142 h 212"/>
                  <a:gd name="T18" fmla="*/ 10 w 47"/>
                  <a:gd name="T19" fmla="*/ 138 h 212"/>
                  <a:gd name="T20" fmla="*/ 4 w 47"/>
                  <a:gd name="T21" fmla="*/ 89 h 212"/>
                  <a:gd name="T22" fmla="*/ 31 w 47"/>
                  <a:gd name="T23" fmla="*/ 66 h 212"/>
                  <a:gd name="T24" fmla="*/ 31 w 47"/>
                  <a:gd name="T25" fmla="*/ 48 h 212"/>
                  <a:gd name="T26" fmla="*/ 17 w 47"/>
                  <a:gd name="T27" fmla="*/ 44 h 212"/>
                  <a:gd name="T28" fmla="*/ 8 w 47"/>
                  <a:gd name="T29" fmla="*/ 1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212">
                    <a:moveTo>
                      <a:pt x="0" y="0"/>
                    </a:moveTo>
                    <a:cubicBezTo>
                      <a:pt x="3" y="12"/>
                      <a:pt x="11" y="11"/>
                      <a:pt x="18" y="15"/>
                    </a:cubicBezTo>
                    <a:cubicBezTo>
                      <a:pt x="22" y="19"/>
                      <a:pt x="29" y="25"/>
                      <a:pt x="33" y="29"/>
                    </a:cubicBezTo>
                    <a:cubicBezTo>
                      <a:pt x="46" y="43"/>
                      <a:pt x="47" y="66"/>
                      <a:pt x="45" y="85"/>
                    </a:cubicBezTo>
                    <a:cubicBezTo>
                      <a:pt x="41" y="106"/>
                      <a:pt x="38" y="125"/>
                      <a:pt x="39" y="148"/>
                    </a:cubicBezTo>
                    <a:cubicBezTo>
                      <a:pt x="40" y="170"/>
                      <a:pt x="38" y="191"/>
                      <a:pt x="30" y="212"/>
                    </a:cubicBezTo>
                    <a:cubicBezTo>
                      <a:pt x="29" y="202"/>
                      <a:pt x="9" y="198"/>
                      <a:pt x="1" y="199"/>
                    </a:cubicBezTo>
                    <a:cubicBezTo>
                      <a:pt x="15" y="194"/>
                      <a:pt x="19" y="195"/>
                      <a:pt x="23" y="182"/>
                    </a:cubicBezTo>
                    <a:cubicBezTo>
                      <a:pt x="25" y="176"/>
                      <a:pt x="25" y="150"/>
                      <a:pt x="24" y="142"/>
                    </a:cubicBezTo>
                    <a:cubicBezTo>
                      <a:pt x="22" y="133"/>
                      <a:pt x="19" y="135"/>
                      <a:pt x="10" y="138"/>
                    </a:cubicBezTo>
                    <a:cubicBezTo>
                      <a:pt x="33" y="129"/>
                      <a:pt x="30" y="72"/>
                      <a:pt x="4" y="89"/>
                    </a:cubicBezTo>
                    <a:cubicBezTo>
                      <a:pt x="11" y="80"/>
                      <a:pt x="26" y="78"/>
                      <a:pt x="31" y="66"/>
                    </a:cubicBezTo>
                    <a:cubicBezTo>
                      <a:pt x="33" y="62"/>
                      <a:pt x="33" y="53"/>
                      <a:pt x="31" y="48"/>
                    </a:cubicBezTo>
                    <a:cubicBezTo>
                      <a:pt x="27" y="42"/>
                      <a:pt x="24" y="44"/>
                      <a:pt x="17" y="44"/>
                    </a:cubicBezTo>
                    <a:cubicBezTo>
                      <a:pt x="28" y="29"/>
                      <a:pt x="6" y="25"/>
                      <a:pt x="8" y="11"/>
                    </a:cubicBezTo>
                  </a:path>
                </a:pathLst>
              </a:custGeom>
              <a:solidFill>
                <a:srgbClr val="F7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7" name="Freeform 719">
                <a:extLst>
                  <a:ext uri="{FF2B5EF4-FFF2-40B4-BE49-F238E27FC236}">
                    <a16:creationId xmlns:a16="http://schemas.microsoft.com/office/drawing/2014/main" id="{D4D3DBEE-5D60-3460-7EEA-75095C9445CF}"/>
                  </a:ext>
                </a:extLst>
              </p:cNvPr>
              <p:cNvSpPr>
                <a:spLocks/>
              </p:cNvSpPr>
              <p:nvPr/>
            </p:nvSpPr>
            <p:spPr bwMode="auto">
              <a:xfrm>
                <a:off x="-1839563" y="4927601"/>
                <a:ext cx="68263" cy="239713"/>
              </a:xfrm>
              <a:custGeom>
                <a:avLst/>
                <a:gdLst>
                  <a:gd name="T0" fmla="*/ 34 w 34"/>
                  <a:gd name="T1" fmla="*/ 31 h 118"/>
                  <a:gd name="T2" fmla="*/ 16 w 34"/>
                  <a:gd name="T3" fmla="*/ 71 h 118"/>
                  <a:gd name="T4" fmla="*/ 15 w 34"/>
                  <a:gd name="T5" fmla="*/ 95 h 118"/>
                  <a:gd name="T6" fmla="*/ 6 w 34"/>
                  <a:gd name="T7" fmla="*/ 118 h 118"/>
                  <a:gd name="T8" fmla="*/ 3 w 34"/>
                  <a:gd name="T9" fmla="*/ 51 h 118"/>
                  <a:gd name="T10" fmla="*/ 8 w 34"/>
                  <a:gd name="T11" fmla="*/ 20 h 118"/>
                  <a:gd name="T12" fmla="*/ 8 w 34"/>
                  <a:gd name="T13" fmla="*/ 0 h 118"/>
                </a:gdLst>
                <a:ahLst/>
                <a:cxnLst>
                  <a:cxn ang="0">
                    <a:pos x="T0" y="T1"/>
                  </a:cxn>
                  <a:cxn ang="0">
                    <a:pos x="T2" y="T3"/>
                  </a:cxn>
                  <a:cxn ang="0">
                    <a:pos x="T4" y="T5"/>
                  </a:cxn>
                  <a:cxn ang="0">
                    <a:pos x="T6" y="T7"/>
                  </a:cxn>
                  <a:cxn ang="0">
                    <a:pos x="T8" y="T9"/>
                  </a:cxn>
                  <a:cxn ang="0">
                    <a:pos x="T10" y="T11"/>
                  </a:cxn>
                  <a:cxn ang="0">
                    <a:pos x="T12" y="T13"/>
                  </a:cxn>
                </a:cxnLst>
                <a:rect l="0" t="0" r="r" b="b"/>
                <a:pathLst>
                  <a:path w="34" h="118">
                    <a:moveTo>
                      <a:pt x="34" y="31"/>
                    </a:moveTo>
                    <a:cubicBezTo>
                      <a:pt x="17" y="27"/>
                      <a:pt x="16" y="61"/>
                      <a:pt x="16" y="71"/>
                    </a:cubicBezTo>
                    <a:cubicBezTo>
                      <a:pt x="17" y="81"/>
                      <a:pt x="18" y="86"/>
                      <a:pt x="15" y="95"/>
                    </a:cubicBezTo>
                    <a:cubicBezTo>
                      <a:pt x="12" y="103"/>
                      <a:pt x="9" y="111"/>
                      <a:pt x="6" y="118"/>
                    </a:cubicBezTo>
                    <a:cubicBezTo>
                      <a:pt x="0" y="96"/>
                      <a:pt x="1" y="74"/>
                      <a:pt x="3" y="51"/>
                    </a:cubicBezTo>
                    <a:cubicBezTo>
                      <a:pt x="4" y="41"/>
                      <a:pt x="7" y="31"/>
                      <a:pt x="8" y="20"/>
                    </a:cubicBezTo>
                    <a:cubicBezTo>
                      <a:pt x="8" y="14"/>
                      <a:pt x="5" y="7"/>
                      <a:pt x="8" y="0"/>
                    </a:cubicBezTo>
                  </a:path>
                </a:pathLst>
              </a:custGeom>
              <a:solidFill>
                <a:srgbClr val="F7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8" name="Freeform 720">
                <a:extLst>
                  <a:ext uri="{FF2B5EF4-FFF2-40B4-BE49-F238E27FC236}">
                    <a16:creationId xmlns:a16="http://schemas.microsoft.com/office/drawing/2014/main" id="{973BCA05-86FF-8B50-7892-F87B35D033D3}"/>
                  </a:ext>
                </a:extLst>
              </p:cNvPr>
              <p:cNvSpPr>
                <a:spLocks/>
              </p:cNvSpPr>
              <p:nvPr/>
            </p:nvSpPr>
            <p:spPr bwMode="auto">
              <a:xfrm>
                <a:off x="-1012475" y="5519739"/>
                <a:ext cx="350838" cy="396875"/>
              </a:xfrm>
              <a:custGeom>
                <a:avLst/>
                <a:gdLst>
                  <a:gd name="T0" fmla="*/ 107 w 173"/>
                  <a:gd name="T1" fmla="*/ 177 h 195"/>
                  <a:gd name="T2" fmla="*/ 77 w 173"/>
                  <a:gd name="T3" fmla="*/ 188 h 195"/>
                  <a:gd name="T4" fmla="*/ 44 w 173"/>
                  <a:gd name="T5" fmla="*/ 193 h 195"/>
                  <a:gd name="T6" fmla="*/ 16 w 173"/>
                  <a:gd name="T7" fmla="*/ 194 h 195"/>
                  <a:gd name="T8" fmla="*/ 0 w 173"/>
                  <a:gd name="T9" fmla="*/ 183 h 195"/>
                  <a:gd name="T10" fmla="*/ 41 w 173"/>
                  <a:gd name="T11" fmla="*/ 179 h 195"/>
                  <a:gd name="T12" fmla="*/ 83 w 173"/>
                  <a:gd name="T13" fmla="*/ 169 h 195"/>
                  <a:gd name="T14" fmla="*/ 103 w 173"/>
                  <a:gd name="T15" fmla="*/ 159 h 195"/>
                  <a:gd name="T16" fmla="*/ 121 w 173"/>
                  <a:gd name="T17" fmla="*/ 142 h 195"/>
                  <a:gd name="T18" fmla="*/ 136 w 173"/>
                  <a:gd name="T19" fmla="*/ 112 h 195"/>
                  <a:gd name="T20" fmla="*/ 153 w 173"/>
                  <a:gd name="T21" fmla="*/ 74 h 195"/>
                  <a:gd name="T22" fmla="*/ 158 w 173"/>
                  <a:gd name="T23" fmla="*/ 35 h 195"/>
                  <a:gd name="T24" fmla="*/ 159 w 173"/>
                  <a:gd name="T25" fmla="*/ 2 h 195"/>
                  <a:gd name="T26" fmla="*/ 170 w 173"/>
                  <a:gd name="T27" fmla="*/ 0 h 195"/>
                  <a:gd name="T28" fmla="*/ 173 w 173"/>
                  <a:gd name="T29" fmla="*/ 76 h 195"/>
                  <a:gd name="T30" fmla="*/ 157 w 173"/>
                  <a:gd name="T31" fmla="*/ 120 h 195"/>
                  <a:gd name="T32" fmla="*/ 145 w 173"/>
                  <a:gd name="T33" fmla="*/ 14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195">
                    <a:moveTo>
                      <a:pt x="107" y="177"/>
                    </a:moveTo>
                    <a:cubicBezTo>
                      <a:pt x="97" y="181"/>
                      <a:pt x="87" y="184"/>
                      <a:pt x="77" y="188"/>
                    </a:cubicBezTo>
                    <a:cubicBezTo>
                      <a:pt x="66" y="192"/>
                      <a:pt x="56" y="192"/>
                      <a:pt x="44" y="193"/>
                    </a:cubicBezTo>
                    <a:cubicBezTo>
                      <a:pt x="35" y="194"/>
                      <a:pt x="25" y="195"/>
                      <a:pt x="16" y="194"/>
                    </a:cubicBezTo>
                    <a:cubicBezTo>
                      <a:pt x="8" y="194"/>
                      <a:pt x="5" y="190"/>
                      <a:pt x="0" y="183"/>
                    </a:cubicBezTo>
                    <a:cubicBezTo>
                      <a:pt x="7" y="192"/>
                      <a:pt x="34" y="187"/>
                      <a:pt x="41" y="179"/>
                    </a:cubicBezTo>
                    <a:cubicBezTo>
                      <a:pt x="50" y="193"/>
                      <a:pt x="77" y="181"/>
                      <a:pt x="83" y="169"/>
                    </a:cubicBezTo>
                    <a:cubicBezTo>
                      <a:pt x="93" y="176"/>
                      <a:pt x="96" y="164"/>
                      <a:pt x="103" y="159"/>
                    </a:cubicBezTo>
                    <a:cubicBezTo>
                      <a:pt x="109" y="156"/>
                      <a:pt x="124" y="152"/>
                      <a:pt x="121" y="142"/>
                    </a:cubicBezTo>
                    <a:cubicBezTo>
                      <a:pt x="136" y="147"/>
                      <a:pt x="143" y="121"/>
                      <a:pt x="136" y="112"/>
                    </a:cubicBezTo>
                    <a:cubicBezTo>
                      <a:pt x="152" y="103"/>
                      <a:pt x="155" y="91"/>
                      <a:pt x="153" y="74"/>
                    </a:cubicBezTo>
                    <a:cubicBezTo>
                      <a:pt x="163" y="69"/>
                      <a:pt x="167" y="42"/>
                      <a:pt x="158" y="35"/>
                    </a:cubicBezTo>
                    <a:cubicBezTo>
                      <a:pt x="165" y="25"/>
                      <a:pt x="158" y="13"/>
                      <a:pt x="159" y="2"/>
                    </a:cubicBezTo>
                    <a:cubicBezTo>
                      <a:pt x="170" y="0"/>
                      <a:pt x="170" y="0"/>
                      <a:pt x="170" y="0"/>
                    </a:cubicBezTo>
                    <a:cubicBezTo>
                      <a:pt x="173" y="76"/>
                      <a:pt x="173" y="76"/>
                      <a:pt x="173" y="76"/>
                    </a:cubicBezTo>
                    <a:cubicBezTo>
                      <a:pt x="157" y="120"/>
                      <a:pt x="157" y="120"/>
                      <a:pt x="157" y="120"/>
                    </a:cubicBezTo>
                    <a:cubicBezTo>
                      <a:pt x="145" y="143"/>
                      <a:pt x="145" y="143"/>
                      <a:pt x="145" y="143"/>
                    </a:cubicBezTo>
                  </a:path>
                </a:pathLst>
              </a:custGeom>
              <a:solidFill>
                <a:srgbClr val="F7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9" name="Freeform 721">
                <a:extLst>
                  <a:ext uri="{FF2B5EF4-FFF2-40B4-BE49-F238E27FC236}">
                    <a16:creationId xmlns:a16="http://schemas.microsoft.com/office/drawing/2014/main" id="{CB1E0758-62D6-6098-E67D-17E2A1701C55}"/>
                  </a:ext>
                </a:extLst>
              </p:cNvPr>
              <p:cNvSpPr>
                <a:spLocks/>
              </p:cNvSpPr>
              <p:nvPr/>
            </p:nvSpPr>
            <p:spPr bwMode="auto">
              <a:xfrm>
                <a:off x="-877538" y="4694239"/>
                <a:ext cx="230188" cy="898525"/>
              </a:xfrm>
              <a:custGeom>
                <a:avLst/>
                <a:gdLst>
                  <a:gd name="T0" fmla="*/ 0 w 113"/>
                  <a:gd name="T1" fmla="*/ 111 h 443"/>
                  <a:gd name="T2" fmla="*/ 37 w 113"/>
                  <a:gd name="T3" fmla="*/ 102 h 443"/>
                  <a:gd name="T4" fmla="*/ 33 w 113"/>
                  <a:gd name="T5" fmla="*/ 137 h 443"/>
                  <a:gd name="T6" fmla="*/ 44 w 113"/>
                  <a:gd name="T7" fmla="*/ 161 h 443"/>
                  <a:gd name="T8" fmla="*/ 39 w 113"/>
                  <a:gd name="T9" fmla="*/ 186 h 443"/>
                  <a:gd name="T10" fmla="*/ 44 w 113"/>
                  <a:gd name="T11" fmla="*/ 233 h 443"/>
                  <a:gd name="T12" fmla="*/ 55 w 113"/>
                  <a:gd name="T13" fmla="*/ 260 h 443"/>
                  <a:gd name="T14" fmla="*/ 50 w 113"/>
                  <a:gd name="T15" fmla="*/ 287 h 443"/>
                  <a:gd name="T16" fmla="*/ 56 w 113"/>
                  <a:gd name="T17" fmla="*/ 331 h 443"/>
                  <a:gd name="T18" fmla="*/ 69 w 113"/>
                  <a:gd name="T19" fmla="*/ 346 h 443"/>
                  <a:gd name="T20" fmla="*/ 68 w 113"/>
                  <a:gd name="T21" fmla="*/ 370 h 443"/>
                  <a:gd name="T22" fmla="*/ 84 w 113"/>
                  <a:gd name="T23" fmla="*/ 404 h 443"/>
                  <a:gd name="T24" fmla="*/ 97 w 113"/>
                  <a:gd name="T25" fmla="*/ 443 h 443"/>
                  <a:gd name="T26" fmla="*/ 102 w 113"/>
                  <a:gd name="T27" fmla="*/ 401 h 443"/>
                  <a:gd name="T28" fmla="*/ 87 w 113"/>
                  <a:gd name="T29" fmla="*/ 337 h 443"/>
                  <a:gd name="T30" fmla="*/ 61 w 113"/>
                  <a:gd name="T31" fmla="*/ 189 h 443"/>
                  <a:gd name="T32" fmla="*/ 59 w 113"/>
                  <a:gd name="T33" fmla="*/ 119 h 443"/>
                  <a:gd name="T34" fmla="*/ 63 w 113"/>
                  <a:gd name="T35" fmla="*/ 88 h 443"/>
                  <a:gd name="T36" fmla="*/ 71 w 113"/>
                  <a:gd name="T37" fmla="*/ 59 h 443"/>
                  <a:gd name="T38" fmla="*/ 70 w 113"/>
                  <a:gd name="T39" fmla="*/ 21 h 443"/>
                  <a:gd name="T40" fmla="*/ 60 w 113"/>
                  <a:gd name="T41" fmla="*/ 0 h 443"/>
                  <a:gd name="T42" fmla="*/ 44 w 113"/>
                  <a:gd name="T43" fmla="*/ 47 h 443"/>
                  <a:gd name="T44" fmla="*/ 16 w 113"/>
                  <a:gd name="T45" fmla="*/ 86 h 443"/>
                  <a:gd name="T46" fmla="*/ 10 w 113"/>
                  <a:gd name="T47" fmla="*/ 10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3" h="443">
                    <a:moveTo>
                      <a:pt x="0" y="111"/>
                    </a:moveTo>
                    <a:cubicBezTo>
                      <a:pt x="8" y="106"/>
                      <a:pt x="27" y="92"/>
                      <a:pt x="37" y="102"/>
                    </a:cubicBezTo>
                    <a:cubicBezTo>
                      <a:pt x="45" y="110"/>
                      <a:pt x="43" y="132"/>
                      <a:pt x="33" y="137"/>
                    </a:cubicBezTo>
                    <a:cubicBezTo>
                      <a:pt x="43" y="140"/>
                      <a:pt x="43" y="152"/>
                      <a:pt x="44" y="161"/>
                    </a:cubicBezTo>
                    <a:cubicBezTo>
                      <a:pt x="45" y="170"/>
                      <a:pt x="48" y="180"/>
                      <a:pt x="39" y="186"/>
                    </a:cubicBezTo>
                    <a:cubicBezTo>
                      <a:pt x="47" y="185"/>
                      <a:pt x="51" y="227"/>
                      <a:pt x="44" y="233"/>
                    </a:cubicBezTo>
                    <a:cubicBezTo>
                      <a:pt x="53" y="232"/>
                      <a:pt x="55" y="254"/>
                      <a:pt x="55" y="260"/>
                    </a:cubicBezTo>
                    <a:cubicBezTo>
                      <a:pt x="55" y="269"/>
                      <a:pt x="54" y="278"/>
                      <a:pt x="50" y="287"/>
                    </a:cubicBezTo>
                    <a:cubicBezTo>
                      <a:pt x="62" y="290"/>
                      <a:pt x="61" y="323"/>
                      <a:pt x="56" y="331"/>
                    </a:cubicBezTo>
                    <a:cubicBezTo>
                      <a:pt x="59" y="322"/>
                      <a:pt x="68" y="343"/>
                      <a:pt x="69" y="346"/>
                    </a:cubicBezTo>
                    <a:cubicBezTo>
                      <a:pt x="71" y="353"/>
                      <a:pt x="73" y="364"/>
                      <a:pt x="68" y="370"/>
                    </a:cubicBezTo>
                    <a:cubicBezTo>
                      <a:pt x="78" y="367"/>
                      <a:pt x="90" y="397"/>
                      <a:pt x="84" y="404"/>
                    </a:cubicBezTo>
                    <a:cubicBezTo>
                      <a:pt x="97" y="415"/>
                      <a:pt x="101" y="428"/>
                      <a:pt x="97" y="443"/>
                    </a:cubicBezTo>
                    <a:cubicBezTo>
                      <a:pt x="113" y="437"/>
                      <a:pt x="103" y="413"/>
                      <a:pt x="102" y="401"/>
                    </a:cubicBezTo>
                    <a:cubicBezTo>
                      <a:pt x="101" y="379"/>
                      <a:pt x="93" y="358"/>
                      <a:pt x="87" y="337"/>
                    </a:cubicBezTo>
                    <a:cubicBezTo>
                      <a:pt x="73" y="288"/>
                      <a:pt x="65" y="239"/>
                      <a:pt x="61" y="189"/>
                    </a:cubicBezTo>
                    <a:cubicBezTo>
                      <a:pt x="59" y="166"/>
                      <a:pt x="56" y="142"/>
                      <a:pt x="59" y="119"/>
                    </a:cubicBezTo>
                    <a:cubicBezTo>
                      <a:pt x="61" y="109"/>
                      <a:pt x="61" y="98"/>
                      <a:pt x="63" y="88"/>
                    </a:cubicBezTo>
                    <a:cubicBezTo>
                      <a:pt x="65" y="78"/>
                      <a:pt x="70" y="69"/>
                      <a:pt x="71" y="59"/>
                    </a:cubicBezTo>
                    <a:cubicBezTo>
                      <a:pt x="72" y="47"/>
                      <a:pt x="72" y="33"/>
                      <a:pt x="70" y="21"/>
                    </a:cubicBezTo>
                    <a:cubicBezTo>
                      <a:pt x="68" y="15"/>
                      <a:pt x="67" y="1"/>
                      <a:pt x="60" y="0"/>
                    </a:cubicBezTo>
                    <a:cubicBezTo>
                      <a:pt x="67" y="19"/>
                      <a:pt x="51" y="33"/>
                      <a:pt x="44" y="47"/>
                    </a:cubicBezTo>
                    <a:cubicBezTo>
                      <a:pt x="38" y="57"/>
                      <a:pt x="31" y="85"/>
                      <a:pt x="16" y="86"/>
                    </a:cubicBezTo>
                    <a:cubicBezTo>
                      <a:pt x="16" y="91"/>
                      <a:pt x="12" y="97"/>
                      <a:pt x="10" y="100"/>
                    </a:cubicBezTo>
                  </a:path>
                </a:pathLst>
              </a:custGeom>
              <a:solidFill>
                <a:srgbClr val="F7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0" name="Freeform 722">
                <a:extLst>
                  <a:ext uri="{FF2B5EF4-FFF2-40B4-BE49-F238E27FC236}">
                    <a16:creationId xmlns:a16="http://schemas.microsoft.com/office/drawing/2014/main" id="{43521120-0320-255E-80D4-CE663AE3071C}"/>
                  </a:ext>
                </a:extLst>
              </p:cNvPr>
              <p:cNvSpPr>
                <a:spLocks/>
              </p:cNvSpPr>
              <p:nvPr/>
            </p:nvSpPr>
            <p:spPr bwMode="auto">
              <a:xfrm>
                <a:off x="-1591913" y="5816601"/>
                <a:ext cx="158750" cy="60325"/>
              </a:xfrm>
              <a:custGeom>
                <a:avLst/>
                <a:gdLst>
                  <a:gd name="T0" fmla="*/ 4 w 78"/>
                  <a:gd name="T1" fmla="*/ 2 h 30"/>
                  <a:gd name="T2" fmla="*/ 0 w 78"/>
                  <a:gd name="T3" fmla="*/ 9 h 30"/>
                  <a:gd name="T4" fmla="*/ 7 w 78"/>
                  <a:gd name="T5" fmla="*/ 13 h 30"/>
                  <a:gd name="T6" fmla="*/ 15 w 78"/>
                  <a:gd name="T7" fmla="*/ 17 h 30"/>
                  <a:gd name="T8" fmla="*/ 45 w 78"/>
                  <a:gd name="T9" fmla="*/ 26 h 30"/>
                  <a:gd name="T10" fmla="*/ 69 w 78"/>
                  <a:gd name="T11" fmla="*/ 15 h 30"/>
                  <a:gd name="T12" fmla="*/ 77 w 78"/>
                  <a:gd name="T13" fmla="*/ 9 h 30"/>
                  <a:gd name="T14" fmla="*/ 75 w 78"/>
                  <a:gd name="T15" fmla="*/ 2 h 30"/>
                  <a:gd name="T16" fmla="*/ 64 w 78"/>
                  <a:gd name="T17" fmla="*/ 5 h 30"/>
                  <a:gd name="T18" fmla="*/ 42 w 78"/>
                  <a:gd name="T19" fmla="*/ 15 h 30"/>
                  <a:gd name="T20" fmla="*/ 22 w 78"/>
                  <a:gd name="T21" fmla="*/ 9 h 30"/>
                  <a:gd name="T22" fmla="*/ 4 w 78"/>
                  <a:gd name="T23"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30">
                    <a:moveTo>
                      <a:pt x="4" y="2"/>
                    </a:moveTo>
                    <a:cubicBezTo>
                      <a:pt x="1" y="3"/>
                      <a:pt x="0" y="6"/>
                      <a:pt x="0" y="9"/>
                    </a:cubicBezTo>
                    <a:cubicBezTo>
                      <a:pt x="1" y="12"/>
                      <a:pt x="4" y="13"/>
                      <a:pt x="7" y="13"/>
                    </a:cubicBezTo>
                    <a:cubicBezTo>
                      <a:pt x="9" y="12"/>
                      <a:pt x="11" y="14"/>
                      <a:pt x="15" y="17"/>
                    </a:cubicBezTo>
                    <a:cubicBezTo>
                      <a:pt x="22" y="23"/>
                      <a:pt x="31" y="30"/>
                      <a:pt x="45" y="26"/>
                    </a:cubicBezTo>
                    <a:cubicBezTo>
                      <a:pt x="57" y="22"/>
                      <a:pt x="65" y="18"/>
                      <a:pt x="69" y="15"/>
                    </a:cubicBezTo>
                    <a:cubicBezTo>
                      <a:pt x="69" y="15"/>
                      <a:pt x="76" y="11"/>
                      <a:pt x="77" y="9"/>
                    </a:cubicBezTo>
                    <a:cubicBezTo>
                      <a:pt x="78" y="7"/>
                      <a:pt x="78" y="4"/>
                      <a:pt x="75" y="2"/>
                    </a:cubicBezTo>
                    <a:cubicBezTo>
                      <a:pt x="71" y="0"/>
                      <a:pt x="68" y="2"/>
                      <a:pt x="64" y="5"/>
                    </a:cubicBezTo>
                    <a:cubicBezTo>
                      <a:pt x="60" y="8"/>
                      <a:pt x="53" y="12"/>
                      <a:pt x="42" y="15"/>
                    </a:cubicBezTo>
                    <a:cubicBezTo>
                      <a:pt x="33" y="18"/>
                      <a:pt x="27" y="13"/>
                      <a:pt x="22" y="9"/>
                    </a:cubicBezTo>
                    <a:cubicBezTo>
                      <a:pt x="17" y="4"/>
                      <a:pt x="11" y="0"/>
                      <a:pt x="4" y="2"/>
                    </a:cubicBezTo>
                    <a:close/>
                  </a:path>
                </a:pathLst>
              </a:custGeom>
              <a:solidFill>
                <a:srgbClr val="FADE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1" name="Freeform 723">
                <a:extLst>
                  <a:ext uri="{FF2B5EF4-FFF2-40B4-BE49-F238E27FC236}">
                    <a16:creationId xmlns:a16="http://schemas.microsoft.com/office/drawing/2014/main" id="{0DA2EBFA-A12E-4E7A-89AD-42A30558A779}"/>
                  </a:ext>
                </a:extLst>
              </p:cNvPr>
              <p:cNvSpPr>
                <a:spLocks/>
              </p:cNvSpPr>
              <p:nvPr/>
            </p:nvSpPr>
            <p:spPr bwMode="auto">
              <a:xfrm>
                <a:off x="-1903063" y="4900614"/>
                <a:ext cx="327025" cy="960438"/>
              </a:xfrm>
              <a:custGeom>
                <a:avLst/>
                <a:gdLst>
                  <a:gd name="T0" fmla="*/ 160 w 161"/>
                  <a:gd name="T1" fmla="*/ 464 h 473"/>
                  <a:gd name="T2" fmla="*/ 153 w 161"/>
                  <a:gd name="T3" fmla="*/ 460 h 473"/>
                  <a:gd name="T4" fmla="*/ 157 w 161"/>
                  <a:gd name="T5" fmla="*/ 453 h 473"/>
                  <a:gd name="T6" fmla="*/ 125 w 161"/>
                  <a:gd name="T7" fmla="*/ 453 h 473"/>
                  <a:gd name="T8" fmla="*/ 72 w 161"/>
                  <a:gd name="T9" fmla="*/ 416 h 473"/>
                  <a:gd name="T10" fmla="*/ 44 w 161"/>
                  <a:gd name="T11" fmla="*/ 382 h 473"/>
                  <a:gd name="T12" fmla="*/ 24 w 161"/>
                  <a:gd name="T13" fmla="*/ 338 h 473"/>
                  <a:gd name="T14" fmla="*/ 18 w 161"/>
                  <a:gd name="T15" fmla="*/ 304 h 473"/>
                  <a:gd name="T16" fmla="*/ 17 w 161"/>
                  <a:gd name="T17" fmla="*/ 268 h 473"/>
                  <a:gd name="T18" fmla="*/ 20 w 161"/>
                  <a:gd name="T19" fmla="*/ 243 h 473"/>
                  <a:gd name="T20" fmla="*/ 25 w 161"/>
                  <a:gd name="T21" fmla="*/ 214 h 473"/>
                  <a:gd name="T22" fmla="*/ 31 w 161"/>
                  <a:gd name="T23" fmla="*/ 200 h 473"/>
                  <a:gd name="T24" fmla="*/ 37 w 161"/>
                  <a:gd name="T25" fmla="*/ 164 h 473"/>
                  <a:gd name="T26" fmla="*/ 38 w 161"/>
                  <a:gd name="T27" fmla="*/ 141 h 473"/>
                  <a:gd name="T28" fmla="*/ 43 w 161"/>
                  <a:gd name="T29" fmla="*/ 114 h 473"/>
                  <a:gd name="T30" fmla="*/ 40 w 161"/>
                  <a:gd name="T31" fmla="*/ 76 h 473"/>
                  <a:gd name="T32" fmla="*/ 42 w 161"/>
                  <a:gd name="T33" fmla="*/ 35 h 473"/>
                  <a:gd name="T34" fmla="*/ 40 w 161"/>
                  <a:gd name="T35" fmla="*/ 9 h 473"/>
                  <a:gd name="T36" fmla="*/ 22 w 161"/>
                  <a:gd name="T37" fmla="*/ 0 h 473"/>
                  <a:gd name="T38" fmla="*/ 27 w 161"/>
                  <a:gd name="T39" fmla="*/ 15 h 473"/>
                  <a:gd name="T40" fmla="*/ 30 w 161"/>
                  <a:gd name="T41" fmla="*/ 49 h 473"/>
                  <a:gd name="T42" fmla="*/ 27 w 161"/>
                  <a:gd name="T43" fmla="*/ 73 h 473"/>
                  <a:gd name="T44" fmla="*/ 27 w 161"/>
                  <a:gd name="T45" fmla="*/ 99 h 473"/>
                  <a:gd name="T46" fmla="*/ 25 w 161"/>
                  <a:gd name="T47" fmla="*/ 115 h 473"/>
                  <a:gd name="T48" fmla="*/ 22 w 161"/>
                  <a:gd name="T49" fmla="*/ 139 h 473"/>
                  <a:gd name="T50" fmla="*/ 21 w 161"/>
                  <a:gd name="T51" fmla="*/ 177 h 473"/>
                  <a:gd name="T52" fmla="*/ 12 w 161"/>
                  <a:gd name="T53" fmla="*/ 203 h 473"/>
                  <a:gd name="T54" fmla="*/ 12 w 161"/>
                  <a:gd name="T55" fmla="*/ 226 h 473"/>
                  <a:gd name="T56" fmla="*/ 9 w 161"/>
                  <a:gd name="T57" fmla="*/ 248 h 473"/>
                  <a:gd name="T58" fmla="*/ 5 w 161"/>
                  <a:gd name="T59" fmla="*/ 280 h 473"/>
                  <a:gd name="T60" fmla="*/ 1 w 161"/>
                  <a:gd name="T61" fmla="*/ 310 h 473"/>
                  <a:gd name="T62" fmla="*/ 6 w 161"/>
                  <a:gd name="T63" fmla="*/ 324 h 473"/>
                  <a:gd name="T64" fmla="*/ 16 w 161"/>
                  <a:gd name="T65" fmla="*/ 358 h 473"/>
                  <a:gd name="T66" fmla="*/ 35 w 161"/>
                  <a:gd name="T67" fmla="*/ 390 h 473"/>
                  <a:gd name="T68" fmla="*/ 51 w 161"/>
                  <a:gd name="T69" fmla="*/ 416 h 473"/>
                  <a:gd name="T70" fmla="*/ 67 w 161"/>
                  <a:gd name="T71" fmla="*/ 431 h 473"/>
                  <a:gd name="T72" fmla="*/ 81 w 161"/>
                  <a:gd name="T73" fmla="*/ 447 h 473"/>
                  <a:gd name="T74" fmla="*/ 151 w 161"/>
                  <a:gd name="T75" fmla="*/ 470 h 473"/>
                  <a:gd name="T76" fmla="*/ 161 w 161"/>
                  <a:gd name="T77" fmla="*/ 464 h 473"/>
                  <a:gd name="T78" fmla="*/ 160 w 161"/>
                  <a:gd name="T79" fmla="*/ 464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 h="473">
                    <a:moveTo>
                      <a:pt x="160" y="464"/>
                    </a:moveTo>
                    <a:cubicBezTo>
                      <a:pt x="157" y="464"/>
                      <a:pt x="154" y="463"/>
                      <a:pt x="153" y="460"/>
                    </a:cubicBezTo>
                    <a:cubicBezTo>
                      <a:pt x="153" y="457"/>
                      <a:pt x="154" y="454"/>
                      <a:pt x="157" y="453"/>
                    </a:cubicBezTo>
                    <a:cubicBezTo>
                      <a:pt x="157" y="453"/>
                      <a:pt x="140" y="458"/>
                      <a:pt x="125" y="453"/>
                    </a:cubicBezTo>
                    <a:cubicBezTo>
                      <a:pt x="110" y="449"/>
                      <a:pt x="79" y="422"/>
                      <a:pt x="72" y="416"/>
                    </a:cubicBezTo>
                    <a:cubicBezTo>
                      <a:pt x="65" y="409"/>
                      <a:pt x="52" y="385"/>
                      <a:pt x="44" y="382"/>
                    </a:cubicBezTo>
                    <a:cubicBezTo>
                      <a:pt x="35" y="378"/>
                      <a:pt x="22" y="346"/>
                      <a:pt x="24" y="338"/>
                    </a:cubicBezTo>
                    <a:cubicBezTo>
                      <a:pt x="25" y="329"/>
                      <a:pt x="22" y="311"/>
                      <a:pt x="18" y="304"/>
                    </a:cubicBezTo>
                    <a:cubicBezTo>
                      <a:pt x="15" y="297"/>
                      <a:pt x="13" y="274"/>
                      <a:pt x="17" y="268"/>
                    </a:cubicBezTo>
                    <a:cubicBezTo>
                      <a:pt x="21" y="263"/>
                      <a:pt x="21" y="249"/>
                      <a:pt x="20" y="243"/>
                    </a:cubicBezTo>
                    <a:cubicBezTo>
                      <a:pt x="20" y="238"/>
                      <a:pt x="24" y="218"/>
                      <a:pt x="25" y="214"/>
                    </a:cubicBezTo>
                    <a:cubicBezTo>
                      <a:pt x="27" y="210"/>
                      <a:pt x="31" y="208"/>
                      <a:pt x="31" y="200"/>
                    </a:cubicBezTo>
                    <a:cubicBezTo>
                      <a:pt x="31" y="192"/>
                      <a:pt x="29" y="172"/>
                      <a:pt x="37" y="164"/>
                    </a:cubicBezTo>
                    <a:cubicBezTo>
                      <a:pt x="44" y="156"/>
                      <a:pt x="40" y="150"/>
                      <a:pt x="38" y="141"/>
                    </a:cubicBezTo>
                    <a:cubicBezTo>
                      <a:pt x="37" y="133"/>
                      <a:pt x="39" y="125"/>
                      <a:pt x="43" y="114"/>
                    </a:cubicBezTo>
                    <a:cubicBezTo>
                      <a:pt x="47" y="103"/>
                      <a:pt x="37" y="90"/>
                      <a:pt x="40" y="76"/>
                    </a:cubicBezTo>
                    <a:cubicBezTo>
                      <a:pt x="44" y="62"/>
                      <a:pt x="44" y="45"/>
                      <a:pt x="42" y="35"/>
                    </a:cubicBezTo>
                    <a:cubicBezTo>
                      <a:pt x="42" y="28"/>
                      <a:pt x="41" y="16"/>
                      <a:pt x="40" y="9"/>
                    </a:cubicBezTo>
                    <a:cubicBezTo>
                      <a:pt x="34" y="7"/>
                      <a:pt x="28" y="4"/>
                      <a:pt x="22" y="0"/>
                    </a:cubicBezTo>
                    <a:cubicBezTo>
                      <a:pt x="27" y="15"/>
                      <a:pt x="27" y="15"/>
                      <a:pt x="27" y="15"/>
                    </a:cubicBezTo>
                    <a:cubicBezTo>
                      <a:pt x="30" y="24"/>
                      <a:pt x="30" y="37"/>
                      <a:pt x="30" y="49"/>
                    </a:cubicBezTo>
                    <a:cubicBezTo>
                      <a:pt x="29" y="57"/>
                      <a:pt x="27" y="67"/>
                      <a:pt x="27" y="73"/>
                    </a:cubicBezTo>
                    <a:cubicBezTo>
                      <a:pt x="26" y="81"/>
                      <a:pt x="27" y="90"/>
                      <a:pt x="27" y="99"/>
                    </a:cubicBezTo>
                    <a:cubicBezTo>
                      <a:pt x="26" y="105"/>
                      <a:pt x="25" y="111"/>
                      <a:pt x="25" y="115"/>
                    </a:cubicBezTo>
                    <a:cubicBezTo>
                      <a:pt x="25" y="118"/>
                      <a:pt x="23" y="129"/>
                      <a:pt x="22" y="139"/>
                    </a:cubicBezTo>
                    <a:cubicBezTo>
                      <a:pt x="21" y="154"/>
                      <a:pt x="22" y="170"/>
                      <a:pt x="21" y="177"/>
                    </a:cubicBezTo>
                    <a:cubicBezTo>
                      <a:pt x="20" y="182"/>
                      <a:pt x="14" y="192"/>
                      <a:pt x="12" y="203"/>
                    </a:cubicBezTo>
                    <a:cubicBezTo>
                      <a:pt x="11" y="211"/>
                      <a:pt x="14" y="218"/>
                      <a:pt x="12" y="226"/>
                    </a:cubicBezTo>
                    <a:cubicBezTo>
                      <a:pt x="11" y="236"/>
                      <a:pt x="9" y="244"/>
                      <a:pt x="9" y="248"/>
                    </a:cubicBezTo>
                    <a:cubicBezTo>
                      <a:pt x="8" y="254"/>
                      <a:pt x="6" y="267"/>
                      <a:pt x="5" y="280"/>
                    </a:cubicBezTo>
                    <a:cubicBezTo>
                      <a:pt x="4" y="292"/>
                      <a:pt x="0" y="303"/>
                      <a:pt x="1" y="310"/>
                    </a:cubicBezTo>
                    <a:cubicBezTo>
                      <a:pt x="2" y="313"/>
                      <a:pt x="6" y="319"/>
                      <a:pt x="6" y="324"/>
                    </a:cubicBezTo>
                    <a:cubicBezTo>
                      <a:pt x="8" y="335"/>
                      <a:pt x="10" y="349"/>
                      <a:pt x="16" y="358"/>
                    </a:cubicBezTo>
                    <a:cubicBezTo>
                      <a:pt x="24" y="372"/>
                      <a:pt x="28" y="385"/>
                      <a:pt x="35" y="390"/>
                    </a:cubicBezTo>
                    <a:cubicBezTo>
                      <a:pt x="39" y="392"/>
                      <a:pt x="43" y="406"/>
                      <a:pt x="51" y="416"/>
                    </a:cubicBezTo>
                    <a:cubicBezTo>
                      <a:pt x="56" y="423"/>
                      <a:pt x="62" y="425"/>
                      <a:pt x="67" y="431"/>
                    </a:cubicBezTo>
                    <a:cubicBezTo>
                      <a:pt x="72" y="437"/>
                      <a:pt x="76" y="442"/>
                      <a:pt x="81" y="447"/>
                    </a:cubicBezTo>
                    <a:cubicBezTo>
                      <a:pt x="98" y="463"/>
                      <a:pt x="137" y="473"/>
                      <a:pt x="151" y="470"/>
                    </a:cubicBezTo>
                    <a:cubicBezTo>
                      <a:pt x="158" y="468"/>
                      <a:pt x="160" y="465"/>
                      <a:pt x="161" y="464"/>
                    </a:cubicBezTo>
                    <a:cubicBezTo>
                      <a:pt x="161" y="464"/>
                      <a:pt x="160" y="463"/>
                      <a:pt x="160" y="464"/>
                    </a:cubicBezTo>
                    <a:close/>
                  </a:path>
                </a:pathLst>
              </a:custGeom>
              <a:solidFill>
                <a:srgbClr val="FDEF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2" name="Freeform 724">
                <a:extLst>
                  <a:ext uri="{FF2B5EF4-FFF2-40B4-BE49-F238E27FC236}">
                    <a16:creationId xmlns:a16="http://schemas.microsoft.com/office/drawing/2014/main" id="{8048BC66-094C-E70D-47F9-615B5B4F7702}"/>
                  </a:ext>
                </a:extLst>
              </p:cNvPr>
              <p:cNvSpPr>
                <a:spLocks/>
              </p:cNvSpPr>
              <p:nvPr/>
            </p:nvSpPr>
            <p:spPr bwMode="auto">
              <a:xfrm>
                <a:off x="-1263300" y="4614864"/>
                <a:ext cx="622300" cy="1309688"/>
              </a:xfrm>
              <a:custGeom>
                <a:avLst/>
                <a:gdLst>
                  <a:gd name="T0" fmla="*/ 0 w 306"/>
                  <a:gd name="T1" fmla="*/ 578 h 645"/>
                  <a:gd name="T2" fmla="*/ 62 w 306"/>
                  <a:gd name="T3" fmla="*/ 592 h 645"/>
                  <a:gd name="T4" fmla="*/ 105 w 306"/>
                  <a:gd name="T5" fmla="*/ 614 h 645"/>
                  <a:gd name="T6" fmla="*/ 140 w 306"/>
                  <a:gd name="T7" fmla="*/ 634 h 645"/>
                  <a:gd name="T8" fmla="*/ 230 w 306"/>
                  <a:gd name="T9" fmla="*/ 611 h 645"/>
                  <a:gd name="T10" fmla="*/ 260 w 306"/>
                  <a:gd name="T11" fmla="*/ 591 h 645"/>
                  <a:gd name="T12" fmla="*/ 277 w 306"/>
                  <a:gd name="T13" fmla="*/ 558 h 645"/>
                  <a:gd name="T14" fmla="*/ 289 w 306"/>
                  <a:gd name="T15" fmla="*/ 511 h 645"/>
                  <a:gd name="T16" fmla="*/ 287 w 306"/>
                  <a:gd name="T17" fmla="*/ 462 h 645"/>
                  <a:gd name="T18" fmla="*/ 280 w 306"/>
                  <a:gd name="T19" fmla="*/ 421 h 645"/>
                  <a:gd name="T20" fmla="*/ 266 w 306"/>
                  <a:gd name="T21" fmla="*/ 384 h 645"/>
                  <a:gd name="T22" fmla="*/ 254 w 306"/>
                  <a:gd name="T23" fmla="*/ 341 h 645"/>
                  <a:gd name="T24" fmla="*/ 253 w 306"/>
                  <a:gd name="T25" fmla="*/ 295 h 645"/>
                  <a:gd name="T26" fmla="*/ 246 w 306"/>
                  <a:gd name="T27" fmla="*/ 247 h 645"/>
                  <a:gd name="T28" fmla="*/ 240 w 306"/>
                  <a:gd name="T29" fmla="*/ 202 h 645"/>
                  <a:gd name="T30" fmla="*/ 240 w 306"/>
                  <a:gd name="T31" fmla="*/ 162 h 645"/>
                  <a:gd name="T32" fmla="*/ 246 w 306"/>
                  <a:gd name="T33" fmla="*/ 131 h 645"/>
                  <a:gd name="T34" fmla="*/ 250 w 306"/>
                  <a:gd name="T35" fmla="*/ 90 h 645"/>
                  <a:gd name="T36" fmla="*/ 252 w 306"/>
                  <a:gd name="T37" fmla="*/ 42 h 645"/>
                  <a:gd name="T38" fmla="*/ 252 w 306"/>
                  <a:gd name="T39" fmla="*/ 41 h 645"/>
                  <a:gd name="T40" fmla="*/ 252 w 306"/>
                  <a:gd name="T41" fmla="*/ 35 h 645"/>
                  <a:gd name="T42" fmla="*/ 256 w 306"/>
                  <a:gd name="T43" fmla="*/ 2 h 645"/>
                  <a:gd name="T44" fmla="*/ 256 w 306"/>
                  <a:gd name="T45" fmla="*/ 1 h 645"/>
                  <a:gd name="T46" fmla="*/ 256 w 306"/>
                  <a:gd name="T47" fmla="*/ 1 h 645"/>
                  <a:gd name="T48" fmla="*/ 262 w 306"/>
                  <a:gd name="T49" fmla="*/ 28 h 645"/>
                  <a:gd name="T50" fmla="*/ 263 w 306"/>
                  <a:gd name="T51" fmla="*/ 62 h 645"/>
                  <a:gd name="T52" fmla="*/ 262 w 306"/>
                  <a:gd name="T53" fmla="*/ 94 h 645"/>
                  <a:gd name="T54" fmla="*/ 260 w 306"/>
                  <a:gd name="T55" fmla="*/ 123 h 645"/>
                  <a:gd name="T56" fmla="*/ 258 w 306"/>
                  <a:gd name="T57" fmla="*/ 136 h 645"/>
                  <a:gd name="T58" fmla="*/ 258 w 306"/>
                  <a:gd name="T59" fmla="*/ 155 h 645"/>
                  <a:gd name="T60" fmla="*/ 251 w 306"/>
                  <a:gd name="T61" fmla="*/ 181 h 645"/>
                  <a:gd name="T62" fmla="*/ 254 w 306"/>
                  <a:gd name="T63" fmla="*/ 201 h 645"/>
                  <a:gd name="T64" fmla="*/ 258 w 306"/>
                  <a:gd name="T65" fmla="*/ 221 h 645"/>
                  <a:gd name="T66" fmla="*/ 261 w 306"/>
                  <a:gd name="T67" fmla="*/ 246 h 645"/>
                  <a:gd name="T68" fmla="*/ 262 w 306"/>
                  <a:gd name="T69" fmla="*/ 274 h 645"/>
                  <a:gd name="T70" fmla="*/ 266 w 306"/>
                  <a:gd name="T71" fmla="*/ 301 h 645"/>
                  <a:gd name="T72" fmla="*/ 270 w 306"/>
                  <a:gd name="T73" fmla="*/ 325 h 645"/>
                  <a:gd name="T74" fmla="*/ 272 w 306"/>
                  <a:gd name="T75" fmla="*/ 347 h 645"/>
                  <a:gd name="T76" fmla="*/ 278 w 306"/>
                  <a:gd name="T77" fmla="*/ 368 h 645"/>
                  <a:gd name="T78" fmla="*/ 287 w 306"/>
                  <a:gd name="T79" fmla="*/ 385 h 645"/>
                  <a:gd name="T80" fmla="*/ 288 w 306"/>
                  <a:gd name="T81" fmla="*/ 404 h 645"/>
                  <a:gd name="T82" fmla="*/ 296 w 306"/>
                  <a:gd name="T83" fmla="*/ 425 h 645"/>
                  <a:gd name="T84" fmla="*/ 302 w 306"/>
                  <a:gd name="T85" fmla="*/ 465 h 645"/>
                  <a:gd name="T86" fmla="*/ 305 w 306"/>
                  <a:gd name="T87" fmla="*/ 491 h 645"/>
                  <a:gd name="T88" fmla="*/ 301 w 306"/>
                  <a:gd name="T89" fmla="*/ 530 h 645"/>
                  <a:gd name="T90" fmla="*/ 285 w 306"/>
                  <a:gd name="T91" fmla="*/ 564 h 645"/>
                  <a:gd name="T92" fmla="*/ 265 w 306"/>
                  <a:gd name="T93" fmla="*/ 599 h 645"/>
                  <a:gd name="T94" fmla="*/ 235 w 306"/>
                  <a:gd name="T95" fmla="*/ 619 h 645"/>
                  <a:gd name="T96" fmla="*/ 193 w 306"/>
                  <a:gd name="T97" fmla="*/ 638 h 645"/>
                  <a:gd name="T98" fmla="*/ 149 w 306"/>
                  <a:gd name="T99" fmla="*/ 643 h 645"/>
                  <a:gd name="T100" fmla="*/ 114 w 306"/>
                  <a:gd name="T101" fmla="*/ 633 h 645"/>
                  <a:gd name="T102" fmla="*/ 86 w 306"/>
                  <a:gd name="T103" fmla="*/ 619 h 645"/>
                  <a:gd name="T104" fmla="*/ 51 w 306"/>
                  <a:gd name="T105" fmla="*/ 595 h 645"/>
                  <a:gd name="T106" fmla="*/ 0 w 306"/>
                  <a:gd name="T107" fmla="*/ 578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6" h="645">
                    <a:moveTo>
                      <a:pt x="0" y="578"/>
                    </a:moveTo>
                    <a:cubicBezTo>
                      <a:pt x="25" y="572"/>
                      <a:pt x="46" y="581"/>
                      <a:pt x="62" y="592"/>
                    </a:cubicBezTo>
                    <a:cubicBezTo>
                      <a:pt x="78" y="602"/>
                      <a:pt x="90" y="609"/>
                      <a:pt x="105" y="614"/>
                    </a:cubicBezTo>
                    <a:cubicBezTo>
                      <a:pt x="120" y="618"/>
                      <a:pt x="122" y="631"/>
                      <a:pt x="140" y="634"/>
                    </a:cubicBezTo>
                    <a:cubicBezTo>
                      <a:pt x="202" y="640"/>
                      <a:pt x="219" y="621"/>
                      <a:pt x="230" y="611"/>
                    </a:cubicBezTo>
                    <a:cubicBezTo>
                      <a:pt x="242" y="600"/>
                      <a:pt x="251" y="602"/>
                      <a:pt x="260" y="591"/>
                    </a:cubicBezTo>
                    <a:cubicBezTo>
                      <a:pt x="268" y="579"/>
                      <a:pt x="270" y="569"/>
                      <a:pt x="277" y="558"/>
                    </a:cubicBezTo>
                    <a:cubicBezTo>
                      <a:pt x="284" y="547"/>
                      <a:pt x="285" y="524"/>
                      <a:pt x="289" y="511"/>
                    </a:cubicBezTo>
                    <a:cubicBezTo>
                      <a:pt x="293" y="497"/>
                      <a:pt x="288" y="475"/>
                      <a:pt x="287" y="462"/>
                    </a:cubicBezTo>
                    <a:cubicBezTo>
                      <a:pt x="286" y="449"/>
                      <a:pt x="284" y="433"/>
                      <a:pt x="280" y="421"/>
                    </a:cubicBezTo>
                    <a:cubicBezTo>
                      <a:pt x="277" y="409"/>
                      <a:pt x="270" y="398"/>
                      <a:pt x="266" y="384"/>
                    </a:cubicBezTo>
                    <a:cubicBezTo>
                      <a:pt x="262" y="371"/>
                      <a:pt x="257" y="353"/>
                      <a:pt x="254" y="341"/>
                    </a:cubicBezTo>
                    <a:cubicBezTo>
                      <a:pt x="251" y="329"/>
                      <a:pt x="255" y="307"/>
                      <a:pt x="253" y="295"/>
                    </a:cubicBezTo>
                    <a:cubicBezTo>
                      <a:pt x="251" y="283"/>
                      <a:pt x="246" y="260"/>
                      <a:pt x="246" y="247"/>
                    </a:cubicBezTo>
                    <a:cubicBezTo>
                      <a:pt x="245" y="234"/>
                      <a:pt x="239" y="211"/>
                      <a:pt x="240" y="202"/>
                    </a:cubicBezTo>
                    <a:cubicBezTo>
                      <a:pt x="240" y="193"/>
                      <a:pt x="238" y="175"/>
                      <a:pt x="240" y="162"/>
                    </a:cubicBezTo>
                    <a:cubicBezTo>
                      <a:pt x="241" y="149"/>
                      <a:pt x="245" y="139"/>
                      <a:pt x="246" y="131"/>
                    </a:cubicBezTo>
                    <a:cubicBezTo>
                      <a:pt x="246" y="124"/>
                      <a:pt x="249" y="100"/>
                      <a:pt x="250" y="90"/>
                    </a:cubicBezTo>
                    <a:cubicBezTo>
                      <a:pt x="251" y="80"/>
                      <a:pt x="256" y="53"/>
                      <a:pt x="252" y="42"/>
                    </a:cubicBezTo>
                    <a:cubicBezTo>
                      <a:pt x="252" y="41"/>
                      <a:pt x="252" y="41"/>
                      <a:pt x="252" y="41"/>
                    </a:cubicBezTo>
                    <a:cubicBezTo>
                      <a:pt x="252" y="39"/>
                      <a:pt x="252" y="37"/>
                      <a:pt x="252" y="35"/>
                    </a:cubicBezTo>
                    <a:cubicBezTo>
                      <a:pt x="259" y="32"/>
                      <a:pt x="257" y="6"/>
                      <a:pt x="256" y="2"/>
                    </a:cubicBezTo>
                    <a:cubicBezTo>
                      <a:pt x="258" y="0"/>
                      <a:pt x="254" y="3"/>
                      <a:pt x="256" y="1"/>
                    </a:cubicBezTo>
                    <a:cubicBezTo>
                      <a:pt x="256" y="1"/>
                      <a:pt x="256" y="1"/>
                      <a:pt x="256" y="1"/>
                    </a:cubicBezTo>
                    <a:cubicBezTo>
                      <a:pt x="256" y="1"/>
                      <a:pt x="262" y="23"/>
                      <a:pt x="262" y="28"/>
                    </a:cubicBezTo>
                    <a:cubicBezTo>
                      <a:pt x="261" y="34"/>
                      <a:pt x="263" y="54"/>
                      <a:pt x="263" y="62"/>
                    </a:cubicBezTo>
                    <a:cubicBezTo>
                      <a:pt x="262" y="70"/>
                      <a:pt x="264" y="89"/>
                      <a:pt x="262" y="94"/>
                    </a:cubicBezTo>
                    <a:cubicBezTo>
                      <a:pt x="260" y="99"/>
                      <a:pt x="261" y="116"/>
                      <a:pt x="260" y="123"/>
                    </a:cubicBezTo>
                    <a:cubicBezTo>
                      <a:pt x="259" y="129"/>
                      <a:pt x="258" y="133"/>
                      <a:pt x="258" y="136"/>
                    </a:cubicBezTo>
                    <a:cubicBezTo>
                      <a:pt x="257" y="138"/>
                      <a:pt x="260" y="146"/>
                      <a:pt x="258" y="155"/>
                    </a:cubicBezTo>
                    <a:cubicBezTo>
                      <a:pt x="257" y="164"/>
                      <a:pt x="251" y="176"/>
                      <a:pt x="251" y="181"/>
                    </a:cubicBezTo>
                    <a:cubicBezTo>
                      <a:pt x="250" y="186"/>
                      <a:pt x="254" y="196"/>
                      <a:pt x="254" y="201"/>
                    </a:cubicBezTo>
                    <a:cubicBezTo>
                      <a:pt x="254" y="206"/>
                      <a:pt x="258" y="216"/>
                      <a:pt x="258" y="221"/>
                    </a:cubicBezTo>
                    <a:cubicBezTo>
                      <a:pt x="258" y="225"/>
                      <a:pt x="261" y="239"/>
                      <a:pt x="261" y="246"/>
                    </a:cubicBezTo>
                    <a:cubicBezTo>
                      <a:pt x="261" y="254"/>
                      <a:pt x="262" y="266"/>
                      <a:pt x="262" y="274"/>
                    </a:cubicBezTo>
                    <a:cubicBezTo>
                      <a:pt x="262" y="283"/>
                      <a:pt x="265" y="293"/>
                      <a:pt x="266" y="301"/>
                    </a:cubicBezTo>
                    <a:cubicBezTo>
                      <a:pt x="267" y="310"/>
                      <a:pt x="268" y="319"/>
                      <a:pt x="270" y="325"/>
                    </a:cubicBezTo>
                    <a:cubicBezTo>
                      <a:pt x="271" y="332"/>
                      <a:pt x="270" y="337"/>
                      <a:pt x="272" y="347"/>
                    </a:cubicBezTo>
                    <a:cubicBezTo>
                      <a:pt x="274" y="358"/>
                      <a:pt x="277" y="363"/>
                      <a:pt x="278" y="368"/>
                    </a:cubicBezTo>
                    <a:cubicBezTo>
                      <a:pt x="279" y="372"/>
                      <a:pt x="284" y="375"/>
                      <a:pt x="287" y="385"/>
                    </a:cubicBezTo>
                    <a:cubicBezTo>
                      <a:pt x="289" y="395"/>
                      <a:pt x="286" y="398"/>
                      <a:pt x="288" y="404"/>
                    </a:cubicBezTo>
                    <a:cubicBezTo>
                      <a:pt x="290" y="410"/>
                      <a:pt x="294" y="417"/>
                      <a:pt x="296" y="425"/>
                    </a:cubicBezTo>
                    <a:cubicBezTo>
                      <a:pt x="298" y="434"/>
                      <a:pt x="302" y="458"/>
                      <a:pt x="302" y="465"/>
                    </a:cubicBezTo>
                    <a:cubicBezTo>
                      <a:pt x="303" y="472"/>
                      <a:pt x="306" y="482"/>
                      <a:pt x="305" y="491"/>
                    </a:cubicBezTo>
                    <a:cubicBezTo>
                      <a:pt x="305" y="500"/>
                      <a:pt x="303" y="517"/>
                      <a:pt x="301" y="530"/>
                    </a:cubicBezTo>
                    <a:cubicBezTo>
                      <a:pt x="298" y="544"/>
                      <a:pt x="289" y="557"/>
                      <a:pt x="285" y="564"/>
                    </a:cubicBezTo>
                    <a:cubicBezTo>
                      <a:pt x="281" y="572"/>
                      <a:pt x="274" y="593"/>
                      <a:pt x="265" y="599"/>
                    </a:cubicBezTo>
                    <a:cubicBezTo>
                      <a:pt x="256" y="606"/>
                      <a:pt x="241" y="609"/>
                      <a:pt x="235" y="619"/>
                    </a:cubicBezTo>
                    <a:cubicBezTo>
                      <a:pt x="223" y="632"/>
                      <a:pt x="204" y="633"/>
                      <a:pt x="193" y="638"/>
                    </a:cubicBezTo>
                    <a:cubicBezTo>
                      <a:pt x="182" y="643"/>
                      <a:pt x="167" y="643"/>
                      <a:pt x="149" y="643"/>
                    </a:cubicBezTo>
                    <a:cubicBezTo>
                      <a:pt x="131" y="643"/>
                      <a:pt x="122" y="645"/>
                      <a:pt x="114" y="633"/>
                    </a:cubicBezTo>
                    <a:cubicBezTo>
                      <a:pt x="106" y="621"/>
                      <a:pt x="95" y="630"/>
                      <a:pt x="86" y="619"/>
                    </a:cubicBezTo>
                    <a:cubicBezTo>
                      <a:pt x="77" y="609"/>
                      <a:pt x="65" y="606"/>
                      <a:pt x="51" y="595"/>
                    </a:cubicBezTo>
                    <a:cubicBezTo>
                      <a:pt x="37" y="584"/>
                      <a:pt x="13" y="577"/>
                      <a:pt x="0" y="578"/>
                    </a:cubicBezTo>
                    <a:close/>
                  </a:path>
                </a:pathLst>
              </a:custGeom>
              <a:solidFill>
                <a:srgbClr val="FDEF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3" name="Freeform 725">
                <a:extLst>
                  <a:ext uri="{FF2B5EF4-FFF2-40B4-BE49-F238E27FC236}">
                    <a16:creationId xmlns:a16="http://schemas.microsoft.com/office/drawing/2014/main" id="{ADCDF3AB-FD14-2921-01DE-06DCBD63C236}"/>
                  </a:ext>
                </a:extLst>
              </p:cNvPr>
              <p:cNvSpPr>
                <a:spLocks/>
              </p:cNvSpPr>
              <p:nvPr/>
            </p:nvSpPr>
            <p:spPr bwMode="auto">
              <a:xfrm>
                <a:off x="-1880838" y="4510089"/>
                <a:ext cx="1085850" cy="490538"/>
              </a:xfrm>
              <a:custGeom>
                <a:avLst/>
                <a:gdLst>
                  <a:gd name="T0" fmla="*/ 529 w 534"/>
                  <a:gd name="T1" fmla="*/ 15 h 242"/>
                  <a:gd name="T2" fmla="*/ 513 w 534"/>
                  <a:gd name="T3" fmla="*/ 50 h 242"/>
                  <a:gd name="T4" fmla="*/ 506 w 534"/>
                  <a:gd name="T5" fmla="*/ 76 h 242"/>
                  <a:gd name="T6" fmla="*/ 499 w 534"/>
                  <a:gd name="T7" fmla="*/ 105 h 242"/>
                  <a:gd name="T8" fmla="*/ 486 w 534"/>
                  <a:gd name="T9" fmla="*/ 133 h 242"/>
                  <a:gd name="T10" fmla="*/ 471 w 534"/>
                  <a:gd name="T11" fmla="*/ 153 h 242"/>
                  <a:gd name="T12" fmla="*/ 458 w 534"/>
                  <a:gd name="T13" fmla="*/ 184 h 242"/>
                  <a:gd name="T14" fmla="*/ 447 w 534"/>
                  <a:gd name="T15" fmla="*/ 197 h 242"/>
                  <a:gd name="T16" fmla="*/ 410 w 534"/>
                  <a:gd name="T17" fmla="*/ 221 h 242"/>
                  <a:gd name="T18" fmla="*/ 374 w 534"/>
                  <a:gd name="T19" fmla="*/ 236 h 242"/>
                  <a:gd name="T20" fmla="*/ 328 w 534"/>
                  <a:gd name="T21" fmla="*/ 241 h 242"/>
                  <a:gd name="T22" fmla="*/ 283 w 534"/>
                  <a:gd name="T23" fmla="*/ 242 h 242"/>
                  <a:gd name="T24" fmla="*/ 237 w 534"/>
                  <a:gd name="T25" fmla="*/ 239 h 242"/>
                  <a:gd name="T26" fmla="*/ 197 w 534"/>
                  <a:gd name="T27" fmla="*/ 233 h 242"/>
                  <a:gd name="T28" fmla="*/ 174 w 534"/>
                  <a:gd name="T29" fmla="*/ 221 h 242"/>
                  <a:gd name="T30" fmla="*/ 145 w 534"/>
                  <a:gd name="T31" fmla="*/ 209 h 242"/>
                  <a:gd name="T32" fmla="*/ 102 w 534"/>
                  <a:gd name="T33" fmla="*/ 167 h 242"/>
                  <a:gd name="T34" fmla="*/ 70 w 534"/>
                  <a:gd name="T35" fmla="*/ 146 h 242"/>
                  <a:gd name="T36" fmla="*/ 33 w 534"/>
                  <a:gd name="T37" fmla="*/ 117 h 242"/>
                  <a:gd name="T38" fmla="*/ 4 w 534"/>
                  <a:gd name="T39" fmla="*/ 99 h 242"/>
                  <a:gd name="T40" fmla="*/ 0 w 534"/>
                  <a:gd name="T41" fmla="*/ 96 h 242"/>
                  <a:gd name="T42" fmla="*/ 6 w 534"/>
                  <a:gd name="T43" fmla="*/ 94 h 242"/>
                  <a:gd name="T44" fmla="*/ 18 w 534"/>
                  <a:gd name="T45" fmla="*/ 85 h 242"/>
                  <a:gd name="T46" fmla="*/ 56 w 534"/>
                  <a:gd name="T47" fmla="*/ 109 h 242"/>
                  <a:gd name="T48" fmla="*/ 76 w 534"/>
                  <a:gd name="T49" fmla="*/ 124 h 242"/>
                  <a:gd name="T50" fmla="*/ 97 w 534"/>
                  <a:gd name="T51" fmla="*/ 135 h 242"/>
                  <a:gd name="T52" fmla="*/ 114 w 534"/>
                  <a:gd name="T53" fmla="*/ 151 h 242"/>
                  <a:gd name="T54" fmla="*/ 139 w 534"/>
                  <a:gd name="T55" fmla="*/ 182 h 242"/>
                  <a:gd name="T56" fmla="*/ 160 w 534"/>
                  <a:gd name="T57" fmla="*/ 197 h 242"/>
                  <a:gd name="T58" fmla="*/ 190 w 534"/>
                  <a:gd name="T59" fmla="*/ 204 h 242"/>
                  <a:gd name="T60" fmla="*/ 221 w 534"/>
                  <a:gd name="T61" fmla="*/ 219 h 242"/>
                  <a:gd name="T62" fmla="*/ 249 w 534"/>
                  <a:gd name="T63" fmla="*/ 219 h 242"/>
                  <a:gd name="T64" fmla="*/ 280 w 534"/>
                  <a:gd name="T65" fmla="*/ 225 h 242"/>
                  <a:gd name="T66" fmla="*/ 301 w 534"/>
                  <a:gd name="T67" fmla="*/ 219 h 242"/>
                  <a:gd name="T68" fmla="*/ 338 w 534"/>
                  <a:gd name="T69" fmla="*/ 217 h 242"/>
                  <a:gd name="T70" fmla="*/ 375 w 534"/>
                  <a:gd name="T71" fmla="*/ 210 h 242"/>
                  <a:gd name="T72" fmla="*/ 407 w 534"/>
                  <a:gd name="T73" fmla="*/ 202 h 242"/>
                  <a:gd name="T74" fmla="*/ 440 w 534"/>
                  <a:gd name="T75" fmla="*/ 179 h 242"/>
                  <a:gd name="T76" fmla="*/ 457 w 534"/>
                  <a:gd name="T77" fmla="*/ 157 h 242"/>
                  <a:gd name="T78" fmla="*/ 473 w 534"/>
                  <a:gd name="T79" fmla="*/ 133 h 242"/>
                  <a:gd name="T80" fmla="*/ 490 w 534"/>
                  <a:gd name="T81" fmla="*/ 98 h 242"/>
                  <a:gd name="T82" fmla="*/ 502 w 534"/>
                  <a:gd name="T83" fmla="*/ 54 h 242"/>
                  <a:gd name="T84" fmla="*/ 512 w 534"/>
                  <a:gd name="T85" fmla="*/ 30 h 242"/>
                  <a:gd name="T86" fmla="*/ 522 w 534"/>
                  <a:gd name="T87" fmla="*/ 15 h 242"/>
                  <a:gd name="T88" fmla="*/ 534 w 534"/>
                  <a:gd name="T89" fmla="*/ 5 h 242"/>
                  <a:gd name="T90" fmla="*/ 529 w 534"/>
                  <a:gd name="T91" fmla="*/ 1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4" h="242">
                    <a:moveTo>
                      <a:pt x="529" y="15"/>
                    </a:moveTo>
                    <a:cubicBezTo>
                      <a:pt x="528" y="25"/>
                      <a:pt x="514" y="38"/>
                      <a:pt x="513" y="50"/>
                    </a:cubicBezTo>
                    <a:cubicBezTo>
                      <a:pt x="513" y="62"/>
                      <a:pt x="510" y="68"/>
                      <a:pt x="506" y="76"/>
                    </a:cubicBezTo>
                    <a:cubicBezTo>
                      <a:pt x="503" y="84"/>
                      <a:pt x="504" y="93"/>
                      <a:pt x="499" y="105"/>
                    </a:cubicBezTo>
                    <a:cubicBezTo>
                      <a:pt x="495" y="117"/>
                      <a:pt x="494" y="127"/>
                      <a:pt x="486" y="133"/>
                    </a:cubicBezTo>
                    <a:cubicBezTo>
                      <a:pt x="479" y="139"/>
                      <a:pt x="476" y="145"/>
                      <a:pt x="471" y="153"/>
                    </a:cubicBezTo>
                    <a:cubicBezTo>
                      <a:pt x="467" y="160"/>
                      <a:pt x="463" y="177"/>
                      <a:pt x="458" y="184"/>
                    </a:cubicBezTo>
                    <a:cubicBezTo>
                      <a:pt x="452" y="191"/>
                      <a:pt x="447" y="197"/>
                      <a:pt x="447" y="197"/>
                    </a:cubicBezTo>
                    <a:cubicBezTo>
                      <a:pt x="429" y="198"/>
                      <a:pt x="415" y="214"/>
                      <a:pt x="410" y="221"/>
                    </a:cubicBezTo>
                    <a:cubicBezTo>
                      <a:pt x="401" y="219"/>
                      <a:pt x="381" y="226"/>
                      <a:pt x="374" y="236"/>
                    </a:cubicBezTo>
                    <a:cubicBezTo>
                      <a:pt x="365" y="231"/>
                      <a:pt x="338" y="231"/>
                      <a:pt x="328" y="241"/>
                    </a:cubicBezTo>
                    <a:cubicBezTo>
                      <a:pt x="320" y="236"/>
                      <a:pt x="295" y="238"/>
                      <a:pt x="283" y="242"/>
                    </a:cubicBezTo>
                    <a:cubicBezTo>
                      <a:pt x="277" y="240"/>
                      <a:pt x="252" y="235"/>
                      <a:pt x="237" y="239"/>
                    </a:cubicBezTo>
                    <a:cubicBezTo>
                      <a:pt x="229" y="235"/>
                      <a:pt x="201" y="235"/>
                      <a:pt x="197" y="233"/>
                    </a:cubicBezTo>
                    <a:cubicBezTo>
                      <a:pt x="193" y="231"/>
                      <a:pt x="183" y="224"/>
                      <a:pt x="174" y="221"/>
                    </a:cubicBezTo>
                    <a:cubicBezTo>
                      <a:pt x="164" y="219"/>
                      <a:pt x="153" y="217"/>
                      <a:pt x="145" y="209"/>
                    </a:cubicBezTo>
                    <a:cubicBezTo>
                      <a:pt x="138" y="201"/>
                      <a:pt x="117" y="169"/>
                      <a:pt x="102" y="167"/>
                    </a:cubicBezTo>
                    <a:cubicBezTo>
                      <a:pt x="98" y="161"/>
                      <a:pt x="87" y="153"/>
                      <a:pt x="70" y="146"/>
                    </a:cubicBezTo>
                    <a:cubicBezTo>
                      <a:pt x="65" y="139"/>
                      <a:pt x="46" y="121"/>
                      <a:pt x="33" y="117"/>
                    </a:cubicBezTo>
                    <a:cubicBezTo>
                      <a:pt x="29" y="111"/>
                      <a:pt x="20" y="102"/>
                      <a:pt x="4" y="99"/>
                    </a:cubicBezTo>
                    <a:cubicBezTo>
                      <a:pt x="0" y="96"/>
                      <a:pt x="0" y="96"/>
                      <a:pt x="0" y="96"/>
                    </a:cubicBezTo>
                    <a:cubicBezTo>
                      <a:pt x="2" y="95"/>
                      <a:pt x="4" y="94"/>
                      <a:pt x="6" y="94"/>
                    </a:cubicBezTo>
                    <a:cubicBezTo>
                      <a:pt x="10" y="92"/>
                      <a:pt x="15" y="88"/>
                      <a:pt x="18" y="85"/>
                    </a:cubicBezTo>
                    <a:cubicBezTo>
                      <a:pt x="28" y="89"/>
                      <a:pt x="52" y="107"/>
                      <a:pt x="56" y="109"/>
                    </a:cubicBezTo>
                    <a:cubicBezTo>
                      <a:pt x="61" y="111"/>
                      <a:pt x="72" y="120"/>
                      <a:pt x="76" y="124"/>
                    </a:cubicBezTo>
                    <a:cubicBezTo>
                      <a:pt x="79" y="127"/>
                      <a:pt x="91" y="133"/>
                      <a:pt x="97" y="135"/>
                    </a:cubicBezTo>
                    <a:cubicBezTo>
                      <a:pt x="102" y="138"/>
                      <a:pt x="111" y="148"/>
                      <a:pt x="114" y="151"/>
                    </a:cubicBezTo>
                    <a:cubicBezTo>
                      <a:pt x="116" y="153"/>
                      <a:pt x="132" y="179"/>
                      <a:pt x="139" y="182"/>
                    </a:cubicBezTo>
                    <a:cubicBezTo>
                      <a:pt x="145" y="184"/>
                      <a:pt x="156" y="194"/>
                      <a:pt x="160" y="197"/>
                    </a:cubicBezTo>
                    <a:cubicBezTo>
                      <a:pt x="164" y="201"/>
                      <a:pt x="182" y="201"/>
                      <a:pt x="190" y="204"/>
                    </a:cubicBezTo>
                    <a:cubicBezTo>
                      <a:pt x="199" y="206"/>
                      <a:pt x="211" y="219"/>
                      <a:pt x="221" y="219"/>
                    </a:cubicBezTo>
                    <a:cubicBezTo>
                      <a:pt x="231" y="219"/>
                      <a:pt x="239" y="219"/>
                      <a:pt x="249" y="219"/>
                    </a:cubicBezTo>
                    <a:cubicBezTo>
                      <a:pt x="259" y="218"/>
                      <a:pt x="273" y="226"/>
                      <a:pt x="280" y="225"/>
                    </a:cubicBezTo>
                    <a:cubicBezTo>
                      <a:pt x="288" y="224"/>
                      <a:pt x="289" y="222"/>
                      <a:pt x="301" y="219"/>
                    </a:cubicBezTo>
                    <a:cubicBezTo>
                      <a:pt x="312" y="217"/>
                      <a:pt x="323" y="219"/>
                      <a:pt x="338" y="217"/>
                    </a:cubicBezTo>
                    <a:cubicBezTo>
                      <a:pt x="354" y="215"/>
                      <a:pt x="365" y="215"/>
                      <a:pt x="375" y="210"/>
                    </a:cubicBezTo>
                    <a:cubicBezTo>
                      <a:pt x="385" y="206"/>
                      <a:pt x="401" y="209"/>
                      <a:pt x="407" y="202"/>
                    </a:cubicBezTo>
                    <a:cubicBezTo>
                      <a:pt x="413" y="195"/>
                      <a:pt x="428" y="185"/>
                      <a:pt x="440" y="179"/>
                    </a:cubicBezTo>
                    <a:cubicBezTo>
                      <a:pt x="442" y="172"/>
                      <a:pt x="456" y="158"/>
                      <a:pt x="457" y="157"/>
                    </a:cubicBezTo>
                    <a:cubicBezTo>
                      <a:pt x="468" y="146"/>
                      <a:pt x="468" y="141"/>
                      <a:pt x="473" y="133"/>
                    </a:cubicBezTo>
                    <a:cubicBezTo>
                      <a:pt x="478" y="126"/>
                      <a:pt x="486" y="109"/>
                      <a:pt x="490" y="98"/>
                    </a:cubicBezTo>
                    <a:cubicBezTo>
                      <a:pt x="495" y="86"/>
                      <a:pt x="495" y="62"/>
                      <a:pt x="502" y="54"/>
                    </a:cubicBezTo>
                    <a:cubicBezTo>
                      <a:pt x="507" y="48"/>
                      <a:pt x="511" y="40"/>
                      <a:pt x="512" y="30"/>
                    </a:cubicBezTo>
                    <a:cubicBezTo>
                      <a:pt x="517" y="24"/>
                      <a:pt x="519" y="24"/>
                      <a:pt x="522" y="15"/>
                    </a:cubicBezTo>
                    <a:cubicBezTo>
                      <a:pt x="525" y="6"/>
                      <a:pt x="533" y="0"/>
                      <a:pt x="534" y="5"/>
                    </a:cubicBezTo>
                    <a:cubicBezTo>
                      <a:pt x="532" y="6"/>
                      <a:pt x="529" y="13"/>
                      <a:pt x="529" y="15"/>
                    </a:cubicBezTo>
                    <a:close/>
                  </a:path>
                </a:pathLst>
              </a:custGeom>
              <a:solidFill>
                <a:srgbClr val="FDEF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4" name="Freeform 726">
                <a:extLst>
                  <a:ext uri="{FF2B5EF4-FFF2-40B4-BE49-F238E27FC236}">
                    <a16:creationId xmlns:a16="http://schemas.microsoft.com/office/drawing/2014/main" id="{1DB73F3A-9CA6-472F-EA72-69A157205436}"/>
                  </a:ext>
                </a:extLst>
              </p:cNvPr>
              <p:cNvSpPr>
                <a:spLocks/>
              </p:cNvSpPr>
              <p:nvPr/>
            </p:nvSpPr>
            <p:spPr bwMode="auto">
              <a:xfrm>
                <a:off x="-1302988" y="4772026"/>
                <a:ext cx="358775" cy="157163"/>
              </a:xfrm>
              <a:custGeom>
                <a:avLst/>
                <a:gdLst>
                  <a:gd name="T0" fmla="*/ 0 w 177"/>
                  <a:gd name="T1" fmla="*/ 78 h 78"/>
                  <a:gd name="T2" fmla="*/ 30 w 177"/>
                  <a:gd name="T3" fmla="*/ 70 h 78"/>
                  <a:gd name="T4" fmla="*/ 56 w 177"/>
                  <a:gd name="T5" fmla="*/ 68 h 78"/>
                  <a:gd name="T6" fmla="*/ 82 w 177"/>
                  <a:gd name="T7" fmla="*/ 60 h 78"/>
                  <a:gd name="T8" fmla="*/ 105 w 177"/>
                  <a:gd name="T9" fmla="*/ 57 h 78"/>
                  <a:gd name="T10" fmla="*/ 126 w 177"/>
                  <a:gd name="T11" fmla="*/ 45 h 78"/>
                  <a:gd name="T12" fmla="*/ 145 w 177"/>
                  <a:gd name="T13" fmla="*/ 38 h 78"/>
                  <a:gd name="T14" fmla="*/ 167 w 177"/>
                  <a:gd name="T15" fmla="*/ 24 h 78"/>
                  <a:gd name="T16" fmla="*/ 176 w 177"/>
                  <a:gd name="T17" fmla="*/ 0 h 78"/>
                  <a:gd name="T18" fmla="*/ 167 w 177"/>
                  <a:gd name="T19" fmla="*/ 7 h 78"/>
                  <a:gd name="T20" fmla="*/ 158 w 177"/>
                  <a:gd name="T21" fmla="*/ 12 h 78"/>
                  <a:gd name="T22" fmla="*/ 150 w 177"/>
                  <a:gd name="T23" fmla="*/ 30 h 78"/>
                  <a:gd name="T24" fmla="*/ 132 w 177"/>
                  <a:gd name="T25" fmla="*/ 36 h 78"/>
                  <a:gd name="T26" fmla="*/ 109 w 177"/>
                  <a:gd name="T27" fmla="*/ 45 h 78"/>
                  <a:gd name="T28" fmla="*/ 86 w 177"/>
                  <a:gd name="T29" fmla="*/ 54 h 78"/>
                  <a:gd name="T30" fmla="*/ 58 w 177"/>
                  <a:gd name="T31" fmla="*/ 58 h 78"/>
                  <a:gd name="T32" fmla="*/ 52 w 177"/>
                  <a:gd name="T33" fmla="*/ 65 h 78"/>
                  <a:gd name="T34" fmla="*/ 39 w 177"/>
                  <a:gd name="T35" fmla="*/ 65 h 78"/>
                  <a:gd name="T36" fmla="*/ 4 w 177"/>
                  <a:gd name="T37" fmla="*/ 7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 h="78">
                    <a:moveTo>
                      <a:pt x="0" y="78"/>
                    </a:moveTo>
                    <a:cubicBezTo>
                      <a:pt x="10" y="78"/>
                      <a:pt x="20" y="72"/>
                      <a:pt x="30" y="70"/>
                    </a:cubicBezTo>
                    <a:cubicBezTo>
                      <a:pt x="38" y="68"/>
                      <a:pt x="47" y="70"/>
                      <a:pt x="56" y="68"/>
                    </a:cubicBezTo>
                    <a:cubicBezTo>
                      <a:pt x="65" y="66"/>
                      <a:pt x="72" y="61"/>
                      <a:pt x="82" y="60"/>
                    </a:cubicBezTo>
                    <a:cubicBezTo>
                      <a:pt x="90" y="60"/>
                      <a:pt x="98" y="61"/>
                      <a:pt x="105" y="57"/>
                    </a:cubicBezTo>
                    <a:cubicBezTo>
                      <a:pt x="112" y="54"/>
                      <a:pt x="119" y="49"/>
                      <a:pt x="126" y="45"/>
                    </a:cubicBezTo>
                    <a:cubicBezTo>
                      <a:pt x="134" y="41"/>
                      <a:pt x="136" y="39"/>
                      <a:pt x="145" y="38"/>
                    </a:cubicBezTo>
                    <a:cubicBezTo>
                      <a:pt x="154" y="37"/>
                      <a:pt x="162" y="32"/>
                      <a:pt x="167" y="24"/>
                    </a:cubicBezTo>
                    <a:cubicBezTo>
                      <a:pt x="170" y="20"/>
                      <a:pt x="177" y="5"/>
                      <a:pt x="176" y="0"/>
                    </a:cubicBezTo>
                    <a:cubicBezTo>
                      <a:pt x="172" y="1"/>
                      <a:pt x="171" y="6"/>
                      <a:pt x="167" y="7"/>
                    </a:cubicBezTo>
                    <a:cubicBezTo>
                      <a:pt x="163" y="9"/>
                      <a:pt x="161" y="9"/>
                      <a:pt x="158" y="12"/>
                    </a:cubicBezTo>
                    <a:cubicBezTo>
                      <a:pt x="152" y="16"/>
                      <a:pt x="153" y="25"/>
                      <a:pt x="150" y="30"/>
                    </a:cubicBezTo>
                    <a:cubicBezTo>
                      <a:pt x="146" y="37"/>
                      <a:pt x="138" y="36"/>
                      <a:pt x="132" y="36"/>
                    </a:cubicBezTo>
                    <a:cubicBezTo>
                      <a:pt x="123" y="35"/>
                      <a:pt x="115" y="39"/>
                      <a:pt x="109" y="45"/>
                    </a:cubicBezTo>
                    <a:cubicBezTo>
                      <a:pt x="102" y="51"/>
                      <a:pt x="96" y="54"/>
                      <a:pt x="86" y="54"/>
                    </a:cubicBezTo>
                    <a:cubicBezTo>
                      <a:pt x="76" y="54"/>
                      <a:pt x="67" y="50"/>
                      <a:pt x="58" y="58"/>
                    </a:cubicBezTo>
                    <a:cubicBezTo>
                      <a:pt x="56" y="60"/>
                      <a:pt x="54" y="64"/>
                      <a:pt x="52" y="65"/>
                    </a:cubicBezTo>
                    <a:cubicBezTo>
                      <a:pt x="49" y="67"/>
                      <a:pt x="43" y="65"/>
                      <a:pt x="39" y="65"/>
                    </a:cubicBezTo>
                    <a:cubicBezTo>
                      <a:pt x="26" y="65"/>
                      <a:pt x="15" y="69"/>
                      <a:pt x="4" y="75"/>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 name="Freeform 727">
                <a:extLst>
                  <a:ext uri="{FF2B5EF4-FFF2-40B4-BE49-F238E27FC236}">
                    <a16:creationId xmlns:a16="http://schemas.microsoft.com/office/drawing/2014/main" id="{96A8E8D3-857F-6718-D6BA-984A5CB42346}"/>
                  </a:ext>
                </a:extLst>
              </p:cNvPr>
              <p:cNvSpPr>
                <a:spLocks/>
              </p:cNvSpPr>
              <p:nvPr/>
            </p:nvSpPr>
            <p:spPr bwMode="auto">
              <a:xfrm>
                <a:off x="-961675" y="4518026"/>
                <a:ext cx="134938" cy="284163"/>
              </a:xfrm>
              <a:custGeom>
                <a:avLst/>
                <a:gdLst>
                  <a:gd name="T0" fmla="*/ 2 w 67"/>
                  <a:gd name="T1" fmla="*/ 140 h 140"/>
                  <a:gd name="T2" fmla="*/ 33 w 67"/>
                  <a:gd name="T3" fmla="*/ 85 h 140"/>
                  <a:gd name="T4" fmla="*/ 45 w 67"/>
                  <a:gd name="T5" fmla="*/ 45 h 140"/>
                  <a:gd name="T6" fmla="*/ 55 w 67"/>
                  <a:gd name="T7" fmla="*/ 25 h 140"/>
                  <a:gd name="T8" fmla="*/ 64 w 67"/>
                  <a:gd name="T9" fmla="*/ 7 h 140"/>
                  <a:gd name="T10" fmla="*/ 28 w 67"/>
                  <a:gd name="T11" fmla="*/ 28 h 140"/>
                  <a:gd name="T12" fmla="*/ 42 w 67"/>
                  <a:gd name="T13" fmla="*/ 32 h 140"/>
                  <a:gd name="T14" fmla="*/ 40 w 67"/>
                  <a:gd name="T15" fmla="*/ 48 h 140"/>
                  <a:gd name="T16" fmla="*/ 30 w 67"/>
                  <a:gd name="T17" fmla="*/ 60 h 140"/>
                  <a:gd name="T18" fmla="*/ 28 w 67"/>
                  <a:gd name="T19" fmla="*/ 72 h 140"/>
                  <a:gd name="T20" fmla="*/ 29 w 67"/>
                  <a:gd name="T21" fmla="*/ 86 h 140"/>
                  <a:gd name="T22" fmla="*/ 16 w 67"/>
                  <a:gd name="T23" fmla="*/ 93 h 140"/>
                  <a:gd name="T24" fmla="*/ 14 w 67"/>
                  <a:gd name="T25" fmla="*/ 107 h 140"/>
                  <a:gd name="T26" fmla="*/ 0 w 67"/>
                  <a:gd name="T27" fmla="*/ 13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140">
                    <a:moveTo>
                      <a:pt x="2" y="140"/>
                    </a:moveTo>
                    <a:cubicBezTo>
                      <a:pt x="14" y="122"/>
                      <a:pt x="26" y="105"/>
                      <a:pt x="33" y="85"/>
                    </a:cubicBezTo>
                    <a:cubicBezTo>
                      <a:pt x="38" y="72"/>
                      <a:pt x="39" y="58"/>
                      <a:pt x="45" y="45"/>
                    </a:cubicBezTo>
                    <a:cubicBezTo>
                      <a:pt x="49" y="38"/>
                      <a:pt x="52" y="32"/>
                      <a:pt x="55" y="25"/>
                    </a:cubicBezTo>
                    <a:cubicBezTo>
                      <a:pt x="56" y="21"/>
                      <a:pt x="67" y="10"/>
                      <a:pt x="64" y="7"/>
                    </a:cubicBezTo>
                    <a:cubicBezTo>
                      <a:pt x="57" y="0"/>
                      <a:pt x="27" y="21"/>
                      <a:pt x="28" y="28"/>
                    </a:cubicBezTo>
                    <a:cubicBezTo>
                      <a:pt x="33" y="29"/>
                      <a:pt x="39" y="24"/>
                      <a:pt x="42" y="32"/>
                    </a:cubicBezTo>
                    <a:cubicBezTo>
                      <a:pt x="44" y="37"/>
                      <a:pt x="42" y="43"/>
                      <a:pt x="40" y="48"/>
                    </a:cubicBezTo>
                    <a:cubicBezTo>
                      <a:pt x="38" y="54"/>
                      <a:pt x="35" y="57"/>
                      <a:pt x="30" y="60"/>
                    </a:cubicBezTo>
                    <a:cubicBezTo>
                      <a:pt x="21" y="64"/>
                      <a:pt x="24" y="65"/>
                      <a:pt x="28" y="72"/>
                    </a:cubicBezTo>
                    <a:cubicBezTo>
                      <a:pt x="30" y="77"/>
                      <a:pt x="32" y="80"/>
                      <a:pt x="29" y="86"/>
                    </a:cubicBezTo>
                    <a:cubicBezTo>
                      <a:pt x="25" y="92"/>
                      <a:pt x="21" y="89"/>
                      <a:pt x="16" y="93"/>
                    </a:cubicBezTo>
                    <a:cubicBezTo>
                      <a:pt x="12" y="97"/>
                      <a:pt x="15" y="101"/>
                      <a:pt x="14" y="107"/>
                    </a:cubicBezTo>
                    <a:cubicBezTo>
                      <a:pt x="12" y="119"/>
                      <a:pt x="3" y="128"/>
                      <a:pt x="0" y="139"/>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6" name="Freeform 728">
                <a:extLst>
                  <a:ext uri="{FF2B5EF4-FFF2-40B4-BE49-F238E27FC236}">
                    <a16:creationId xmlns:a16="http://schemas.microsoft.com/office/drawing/2014/main" id="{88CD9A5C-FD9A-0F97-0F18-289AA5E16AA9}"/>
                  </a:ext>
                </a:extLst>
              </p:cNvPr>
              <p:cNvSpPr>
                <a:spLocks/>
              </p:cNvSpPr>
              <p:nvPr/>
            </p:nvSpPr>
            <p:spPr bwMode="auto">
              <a:xfrm>
                <a:off x="-1425225" y="4862514"/>
                <a:ext cx="74613" cy="49213"/>
              </a:xfrm>
              <a:custGeom>
                <a:avLst/>
                <a:gdLst>
                  <a:gd name="T0" fmla="*/ 37 w 37"/>
                  <a:gd name="T1" fmla="*/ 1 h 24"/>
                  <a:gd name="T2" fmla="*/ 18 w 37"/>
                  <a:gd name="T3" fmla="*/ 3 h 24"/>
                  <a:gd name="T4" fmla="*/ 9 w 37"/>
                  <a:gd name="T5" fmla="*/ 24 h 24"/>
                  <a:gd name="T6" fmla="*/ 20 w 37"/>
                  <a:gd name="T7" fmla="*/ 9 h 24"/>
                  <a:gd name="T8" fmla="*/ 36 w 37"/>
                  <a:gd name="T9" fmla="*/ 2 h 24"/>
                </a:gdLst>
                <a:ahLst/>
                <a:cxnLst>
                  <a:cxn ang="0">
                    <a:pos x="T0" y="T1"/>
                  </a:cxn>
                  <a:cxn ang="0">
                    <a:pos x="T2" y="T3"/>
                  </a:cxn>
                  <a:cxn ang="0">
                    <a:pos x="T4" y="T5"/>
                  </a:cxn>
                  <a:cxn ang="0">
                    <a:pos x="T6" y="T7"/>
                  </a:cxn>
                  <a:cxn ang="0">
                    <a:pos x="T8" y="T9"/>
                  </a:cxn>
                </a:cxnLst>
                <a:rect l="0" t="0" r="r" b="b"/>
                <a:pathLst>
                  <a:path w="37" h="24">
                    <a:moveTo>
                      <a:pt x="37" y="1"/>
                    </a:moveTo>
                    <a:cubicBezTo>
                      <a:pt x="31" y="0"/>
                      <a:pt x="24" y="0"/>
                      <a:pt x="18" y="3"/>
                    </a:cubicBezTo>
                    <a:cubicBezTo>
                      <a:pt x="12" y="5"/>
                      <a:pt x="0" y="19"/>
                      <a:pt x="9" y="24"/>
                    </a:cubicBezTo>
                    <a:cubicBezTo>
                      <a:pt x="14" y="21"/>
                      <a:pt x="15" y="13"/>
                      <a:pt x="20" y="9"/>
                    </a:cubicBezTo>
                    <a:cubicBezTo>
                      <a:pt x="24" y="5"/>
                      <a:pt x="30" y="2"/>
                      <a:pt x="36" y="2"/>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7" name="Freeform 729">
                <a:extLst>
                  <a:ext uri="{FF2B5EF4-FFF2-40B4-BE49-F238E27FC236}">
                    <a16:creationId xmlns:a16="http://schemas.microsoft.com/office/drawing/2014/main" id="{6E15C7C6-91D3-6B37-2D02-C41FB26D7D9F}"/>
                  </a:ext>
                </a:extLst>
              </p:cNvPr>
              <p:cNvSpPr>
                <a:spLocks/>
              </p:cNvSpPr>
              <p:nvPr/>
            </p:nvSpPr>
            <p:spPr bwMode="auto">
              <a:xfrm>
                <a:off x="-1315688" y="4845051"/>
                <a:ext cx="69850" cy="65088"/>
              </a:xfrm>
              <a:custGeom>
                <a:avLst/>
                <a:gdLst>
                  <a:gd name="T0" fmla="*/ 34 w 34"/>
                  <a:gd name="T1" fmla="*/ 5 h 32"/>
                  <a:gd name="T2" fmla="*/ 14 w 34"/>
                  <a:gd name="T3" fmla="*/ 32 h 32"/>
                  <a:gd name="T4" fmla="*/ 33 w 34"/>
                  <a:gd name="T5" fmla="*/ 5 h 32"/>
                </a:gdLst>
                <a:ahLst/>
                <a:cxnLst>
                  <a:cxn ang="0">
                    <a:pos x="T0" y="T1"/>
                  </a:cxn>
                  <a:cxn ang="0">
                    <a:pos x="T2" y="T3"/>
                  </a:cxn>
                  <a:cxn ang="0">
                    <a:pos x="T4" y="T5"/>
                  </a:cxn>
                </a:cxnLst>
                <a:rect l="0" t="0" r="r" b="b"/>
                <a:pathLst>
                  <a:path w="34" h="32">
                    <a:moveTo>
                      <a:pt x="34" y="5"/>
                    </a:moveTo>
                    <a:cubicBezTo>
                      <a:pt x="18" y="0"/>
                      <a:pt x="0" y="17"/>
                      <a:pt x="14" y="32"/>
                    </a:cubicBezTo>
                    <a:cubicBezTo>
                      <a:pt x="10" y="21"/>
                      <a:pt x="22" y="6"/>
                      <a:pt x="33" y="5"/>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8" name="Freeform 730">
                <a:extLst>
                  <a:ext uri="{FF2B5EF4-FFF2-40B4-BE49-F238E27FC236}">
                    <a16:creationId xmlns:a16="http://schemas.microsoft.com/office/drawing/2014/main" id="{B127BBD1-F4F7-113E-F8D0-E321665923B4}"/>
                  </a:ext>
                </a:extLst>
              </p:cNvPr>
              <p:cNvSpPr>
                <a:spLocks/>
              </p:cNvSpPr>
              <p:nvPr/>
            </p:nvSpPr>
            <p:spPr bwMode="auto">
              <a:xfrm>
                <a:off x="-1206150" y="4838701"/>
                <a:ext cx="49213" cy="66675"/>
              </a:xfrm>
              <a:custGeom>
                <a:avLst/>
                <a:gdLst>
                  <a:gd name="T0" fmla="*/ 24 w 24"/>
                  <a:gd name="T1" fmla="*/ 0 h 33"/>
                  <a:gd name="T2" fmla="*/ 1 w 24"/>
                  <a:gd name="T3" fmla="*/ 8 h 33"/>
                  <a:gd name="T4" fmla="*/ 4 w 24"/>
                  <a:gd name="T5" fmla="*/ 21 h 33"/>
                  <a:gd name="T6" fmla="*/ 4 w 24"/>
                  <a:gd name="T7" fmla="*/ 33 h 33"/>
                  <a:gd name="T8" fmla="*/ 17 w 24"/>
                  <a:gd name="T9" fmla="*/ 25 h 33"/>
                  <a:gd name="T10" fmla="*/ 19 w 24"/>
                  <a:gd name="T11" fmla="*/ 2 h 33"/>
                </a:gdLst>
                <a:ahLst/>
                <a:cxnLst>
                  <a:cxn ang="0">
                    <a:pos x="T0" y="T1"/>
                  </a:cxn>
                  <a:cxn ang="0">
                    <a:pos x="T2" y="T3"/>
                  </a:cxn>
                  <a:cxn ang="0">
                    <a:pos x="T4" y="T5"/>
                  </a:cxn>
                  <a:cxn ang="0">
                    <a:pos x="T6" y="T7"/>
                  </a:cxn>
                  <a:cxn ang="0">
                    <a:pos x="T8" y="T9"/>
                  </a:cxn>
                  <a:cxn ang="0">
                    <a:pos x="T10" y="T11"/>
                  </a:cxn>
                </a:cxnLst>
                <a:rect l="0" t="0" r="r" b="b"/>
                <a:pathLst>
                  <a:path w="24" h="33">
                    <a:moveTo>
                      <a:pt x="24" y="0"/>
                    </a:moveTo>
                    <a:cubicBezTo>
                      <a:pt x="18" y="0"/>
                      <a:pt x="3" y="1"/>
                      <a:pt x="1" y="8"/>
                    </a:cubicBezTo>
                    <a:cubicBezTo>
                      <a:pt x="0" y="12"/>
                      <a:pt x="3" y="17"/>
                      <a:pt x="4" y="21"/>
                    </a:cubicBezTo>
                    <a:cubicBezTo>
                      <a:pt x="4" y="25"/>
                      <a:pt x="3" y="29"/>
                      <a:pt x="4" y="33"/>
                    </a:cubicBezTo>
                    <a:cubicBezTo>
                      <a:pt x="7" y="33"/>
                      <a:pt x="13" y="27"/>
                      <a:pt x="17" y="25"/>
                    </a:cubicBezTo>
                    <a:cubicBezTo>
                      <a:pt x="3" y="24"/>
                      <a:pt x="9" y="0"/>
                      <a:pt x="19" y="2"/>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9" name="Freeform 731">
                <a:extLst>
                  <a:ext uri="{FF2B5EF4-FFF2-40B4-BE49-F238E27FC236}">
                    <a16:creationId xmlns:a16="http://schemas.microsoft.com/office/drawing/2014/main" id="{FF45CEE4-5229-8D73-C818-3EF23D78120F}"/>
                  </a:ext>
                </a:extLst>
              </p:cNvPr>
              <p:cNvSpPr>
                <a:spLocks/>
              </p:cNvSpPr>
              <p:nvPr/>
            </p:nvSpPr>
            <p:spPr bwMode="auto">
              <a:xfrm>
                <a:off x="-1522063" y="4845051"/>
                <a:ext cx="68263" cy="30163"/>
              </a:xfrm>
              <a:custGeom>
                <a:avLst/>
                <a:gdLst>
                  <a:gd name="T0" fmla="*/ 0 w 34"/>
                  <a:gd name="T1" fmla="*/ 15 h 15"/>
                  <a:gd name="T2" fmla="*/ 34 w 34"/>
                  <a:gd name="T3" fmla="*/ 6 h 15"/>
                  <a:gd name="T4" fmla="*/ 4 w 34"/>
                  <a:gd name="T5" fmla="*/ 12 h 15"/>
                </a:gdLst>
                <a:ahLst/>
                <a:cxnLst>
                  <a:cxn ang="0">
                    <a:pos x="T0" y="T1"/>
                  </a:cxn>
                  <a:cxn ang="0">
                    <a:pos x="T2" y="T3"/>
                  </a:cxn>
                  <a:cxn ang="0">
                    <a:pos x="T4" y="T5"/>
                  </a:cxn>
                </a:cxnLst>
                <a:rect l="0" t="0" r="r" b="b"/>
                <a:pathLst>
                  <a:path w="34" h="15">
                    <a:moveTo>
                      <a:pt x="0" y="15"/>
                    </a:moveTo>
                    <a:cubicBezTo>
                      <a:pt x="4" y="2"/>
                      <a:pt x="24" y="0"/>
                      <a:pt x="34" y="6"/>
                    </a:cubicBezTo>
                    <a:cubicBezTo>
                      <a:pt x="21" y="2"/>
                      <a:pt x="14" y="7"/>
                      <a:pt x="4" y="12"/>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0" name="Freeform 732">
                <a:extLst>
                  <a:ext uri="{FF2B5EF4-FFF2-40B4-BE49-F238E27FC236}">
                    <a16:creationId xmlns:a16="http://schemas.microsoft.com/office/drawing/2014/main" id="{8984A8A8-D1C4-FFC9-90FA-A1D1AA2E4228}"/>
                  </a:ext>
                </a:extLst>
              </p:cNvPr>
              <p:cNvSpPr>
                <a:spLocks/>
              </p:cNvSpPr>
              <p:nvPr/>
            </p:nvSpPr>
            <p:spPr bwMode="auto">
              <a:xfrm>
                <a:off x="-1620488" y="4808539"/>
                <a:ext cx="84138" cy="25400"/>
              </a:xfrm>
              <a:custGeom>
                <a:avLst/>
                <a:gdLst>
                  <a:gd name="T0" fmla="*/ 0 w 41"/>
                  <a:gd name="T1" fmla="*/ 7 h 13"/>
                  <a:gd name="T2" fmla="*/ 25 w 41"/>
                  <a:gd name="T3" fmla="*/ 2 h 13"/>
                  <a:gd name="T4" fmla="*/ 41 w 41"/>
                  <a:gd name="T5" fmla="*/ 13 h 13"/>
                  <a:gd name="T6" fmla="*/ 4 w 41"/>
                  <a:gd name="T7" fmla="*/ 7 h 13"/>
                </a:gdLst>
                <a:ahLst/>
                <a:cxnLst>
                  <a:cxn ang="0">
                    <a:pos x="T0" y="T1"/>
                  </a:cxn>
                  <a:cxn ang="0">
                    <a:pos x="T2" y="T3"/>
                  </a:cxn>
                  <a:cxn ang="0">
                    <a:pos x="T4" y="T5"/>
                  </a:cxn>
                  <a:cxn ang="0">
                    <a:pos x="T6" y="T7"/>
                  </a:cxn>
                </a:cxnLst>
                <a:rect l="0" t="0" r="r" b="b"/>
                <a:pathLst>
                  <a:path w="41" h="13">
                    <a:moveTo>
                      <a:pt x="0" y="7"/>
                    </a:moveTo>
                    <a:cubicBezTo>
                      <a:pt x="9" y="6"/>
                      <a:pt x="15" y="0"/>
                      <a:pt x="25" y="2"/>
                    </a:cubicBezTo>
                    <a:cubicBezTo>
                      <a:pt x="32" y="3"/>
                      <a:pt x="38" y="7"/>
                      <a:pt x="41" y="13"/>
                    </a:cubicBezTo>
                    <a:cubicBezTo>
                      <a:pt x="28" y="7"/>
                      <a:pt x="18" y="7"/>
                      <a:pt x="4" y="7"/>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1" name="Freeform 733">
                <a:extLst>
                  <a:ext uri="{FF2B5EF4-FFF2-40B4-BE49-F238E27FC236}">
                    <a16:creationId xmlns:a16="http://schemas.microsoft.com/office/drawing/2014/main" id="{B972DEEB-255F-5CD9-2AE3-988C62A7FD39}"/>
                  </a:ext>
                </a:extLst>
              </p:cNvPr>
              <p:cNvSpPr>
                <a:spLocks/>
              </p:cNvSpPr>
              <p:nvPr/>
            </p:nvSpPr>
            <p:spPr bwMode="auto">
              <a:xfrm>
                <a:off x="-1612550" y="4965701"/>
                <a:ext cx="95250" cy="55563"/>
              </a:xfrm>
              <a:custGeom>
                <a:avLst/>
                <a:gdLst>
                  <a:gd name="T0" fmla="*/ 0 w 47"/>
                  <a:gd name="T1" fmla="*/ 27 h 27"/>
                  <a:gd name="T2" fmla="*/ 20 w 47"/>
                  <a:gd name="T3" fmla="*/ 2 h 27"/>
                  <a:gd name="T4" fmla="*/ 47 w 47"/>
                  <a:gd name="T5" fmla="*/ 11 h 27"/>
                  <a:gd name="T6" fmla="*/ 45 w 47"/>
                  <a:gd name="T7" fmla="*/ 13 h 27"/>
                  <a:gd name="T8" fmla="*/ 28 w 47"/>
                  <a:gd name="T9" fmla="*/ 9 h 27"/>
                  <a:gd name="T10" fmla="*/ 8 w 47"/>
                  <a:gd name="T11" fmla="*/ 17 h 27"/>
                </a:gdLst>
                <a:ahLst/>
                <a:cxnLst>
                  <a:cxn ang="0">
                    <a:pos x="T0" y="T1"/>
                  </a:cxn>
                  <a:cxn ang="0">
                    <a:pos x="T2" y="T3"/>
                  </a:cxn>
                  <a:cxn ang="0">
                    <a:pos x="T4" y="T5"/>
                  </a:cxn>
                  <a:cxn ang="0">
                    <a:pos x="T6" y="T7"/>
                  </a:cxn>
                  <a:cxn ang="0">
                    <a:pos x="T8" y="T9"/>
                  </a:cxn>
                  <a:cxn ang="0">
                    <a:pos x="T10" y="T11"/>
                  </a:cxn>
                </a:cxnLst>
                <a:rect l="0" t="0" r="r" b="b"/>
                <a:pathLst>
                  <a:path w="47" h="27">
                    <a:moveTo>
                      <a:pt x="0" y="27"/>
                    </a:moveTo>
                    <a:cubicBezTo>
                      <a:pt x="0" y="16"/>
                      <a:pt x="9" y="5"/>
                      <a:pt x="20" y="2"/>
                    </a:cubicBezTo>
                    <a:cubicBezTo>
                      <a:pt x="28" y="0"/>
                      <a:pt x="39" y="7"/>
                      <a:pt x="47" y="11"/>
                    </a:cubicBezTo>
                    <a:cubicBezTo>
                      <a:pt x="46" y="13"/>
                      <a:pt x="45" y="12"/>
                      <a:pt x="45" y="13"/>
                    </a:cubicBezTo>
                    <a:cubicBezTo>
                      <a:pt x="38" y="12"/>
                      <a:pt x="35" y="10"/>
                      <a:pt x="28" y="9"/>
                    </a:cubicBezTo>
                    <a:cubicBezTo>
                      <a:pt x="21" y="9"/>
                      <a:pt x="11" y="12"/>
                      <a:pt x="8" y="17"/>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2" name="Freeform 734">
                <a:extLst>
                  <a:ext uri="{FF2B5EF4-FFF2-40B4-BE49-F238E27FC236}">
                    <a16:creationId xmlns:a16="http://schemas.microsoft.com/office/drawing/2014/main" id="{696C6C77-D7B7-F57F-B393-C1D42E36AADA}"/>
                  </a:ext>
                </a:extLst>
              </p:cNvPr>
              <p:cNvSpPr>
                <a:spLocks/>
              </p:cNvSpPr>
              <p:nvPr/>
            </p:nvSpPr>
            <p:spPr bwMode="auto">
              <a:xfrm>
                <a:off x="-1514125" y="4992689"/>
                <a:ext cx="90488" cy="57150"/>
              </a:xfrm>
              <a:custGeom>
                <a:avLst/>
                <a:gdLst>
                  <a:gd name="T0" fmla="*/ 4 w 45"/>
                  <a:gd name="T1" fmla="*/ 28 h 28"/>
                  <a:gd name="T2" fmla="*/ 14 w 45"/>
                  <a:gd name="T3" fmla="*/ 2 h 28"/>
                  <a:gd name="T4" fmla="*/ 45 w 45"/>
                  <a:gd name="T5" fmla="*/ 10 h 28"/>
                  <a:gd name="T6" fmla="*/ 20 w 45"/>
                  <a:gd name="T7" fmla="*/ 8 h 28"/>
                  <a:gd name="T8" fmla="*/ 4 w 45"/>
                  <a:gd name="T9" fmla="*/ 19 h 28"/>
                </a:gdLst>
                <a:ahLst/>
                <a:cxnLst>
                  <a:cxn ang="0">
                    <a:pos x="T0" y="T1"/>
                  </a:cxn>
                  <a:cxn ang="0">
                    <a:pos x="T2" y="T3"/>
                  </a:cxn>
                  <a:cxn ang="0">
                    <a:pos x="T4" y="T5"/>
                  </a:cxn>
                  <a:cxn ang="0">
                    <a:pos x="T6" y="T7"/>
                  </a:cxn>
                  <a:cxn ang="0">
                    <a:pos x="T8" y="T9"/>
                  </a:cxn>
                </a:cxnLst>
                <a:rect l="0" t="0" r="r" b="b"/>
                <a:pathLst>
                  <a:path w="45" h="28">
                    <a:moveTo>
                      <a:pt x="4" y="28"/>
                    </a:moveTo>
                    <a:cubicBezTo>
                      <a:pt x="0" y="19"/>
                      <a:pt x="4" y="4"/>
                      <a:pt x="14" y="2"/>
                    </a:cubicBezTo>
                    <a:cubicBezTo>
                      <a:pt x="20" y="0"/>
                      <a:pt x="41" y="3"/>
                      <a:pt x="45" y="10"/>
                    </a:cubicBezTo>
                    <a:cubicBezTo>
                      <a:pt x="36" y="10"/>
                      <a:pt x="29" y="6"/>
                      <a:pt x="20" y="8"/>
                    </a:cubicBezTo>
                    <a:cubicBezTo>
                      <a:pt x="15" y="10"/>
                      <a:pt x="5" y="13"/>
                      <a:pt x="4" y="19"/>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3" name="Freeform 735">
                <a:extLst>
                  <a:ext uri="{FF2B5EF4-FFF2-40B4-BE49-F238E27FC236}">
                    <a16:creationId xmlns:a16="http://schemas.microsoft.com/office/drawing/2014/main" id="{2EDC0AD1-8BC8-6CD4-FB8A-91841BDF8ED4}"/>
                  </a:ext>
                </a:extLst>
              </p:cNvPr>
              <p:cNvSpPr>
                <a:spLocks/>
              </p:cNvSpPr>
              <p:nvPr/>
            </p:nvSpPr>
            <p:spPr bwMode="auto">
              <a:xfrm>
                <a:off x="-1404588" y="5002214"/>
                <a:ext cx="87313" cy="63500"/>
              </a:xfrm>
              <a:custGeom>
                <a:avLst/>
                <a:gdLst>
                  <a:gd name="T0" fmla="*/ 4 w 43"/>
                  <a:gd name="T1" fmla="*/ 31 h 31"/>
                  <a:gd name="T2" fmla="*/ 12 w 43"/>
                  <a:gd name="T3" fmla="*/ 4 h 31"/>
                  <a:gd name="T4" fmla="*/ 43 w 43"/>
                  <a:gd name="T5" fmla="*/ 6 h 31"/>
                  <a:gd name="T6" fmla="*/ 7 w 43"/>
                  <a:gd name="T7" fmla="*/ 26 h 31"/>
                </a:gdLst>
                <a:ahLst/>
                <a:cxnLst>
                  <a:cxn ang="0">
                    <a:pos x="T0" y="T1"/>
                  </a:cxn>
                  <a:cxn ang="0">
                    <a:pos x="T2" y="T3"/>
                  </a:cxn>
                  <a:cxn ang="0">
                    <a:pos x="T4" y="T5"/>
                  </a:cxn>
                  <a:cxn ang="0">
                    <a:pos x="T6" y="T7"/>
                  </a:cxn>
                </a:cxnLst>
                <a:rect l="0" t="0" r="r" b="b"/>
                <a:pathLst>
                  <a:path w="43" h="31">
                    <a:moveTo>
                      <a:pt x="4" y="31"/>
                    </a:moveTo>
                    <a:cubicBezTo>
                      <a:pt x="4" y="21"/>
                      <a:pt x="0" y="10"/>
                      <a:pt x="12" y="4"/>
                    </a:cubicBezTo>
                    <a:cubicBezTo>
                      <a:pt x="19" y="0"/>
                      <a:pt x="37" y="0"/>
                      <a:pt x="43" y="6"/>
                    </a:cubicBezTo>
                    <a:cubicBezTo>
                      <a:pt x="31" y="8"/>
                      <a:pt x="6" y="7"/>
                      <a:pt x="7" y="26"/>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4" name="Freeform 736">
                <a:extLst>
                  <a:ext uri="{FF2B5EF4-FFF2-40B4-BE49-F238E27FC236}">
                    <a16:creationId xmlns:a16="http://schemas.microsoft.com/office/drawing/2014/main" id="{02D9983D-C361-6358-8C51-357D94A154F1}"/>
                  </a:ext>
                </a:extLst>
              </p:cNvPr>
              <p:cNvSpPr>
                <a:spLocks/>
              </p:cNvSpPr>
              <p:nvPr/>
            </p:nvSpPr>
            <p:spPr bwMode="auto">
              <a:xfrm>
                <a:off x="-1293463" y="5005389"/>
                <a:ext cx="66675" cy="58738"/>
              </a:xfrm>
              <a:custGeom>
                <a:avLst/>
                <a:gdLst>
                  <a:gd name="T0" fmla="*/ 3 w 33"/>
                  <a:gd name="T1" fmla="*/ 29 h 29"/>
                  <a:gd name="T2" fmla="*/ 7 w 33"/>
                  <a:gd name="T3" fmla="*/ 5 h 29"/>
                  <a:gd name="T4" fmla="*/ 33 w 33"/>
                  <a:gd name="T5" fmla="*/ 7 h 29"/>
                  <a:gd name="T6" fmla="*/ 3 w 33"/>
                  <a:gd name="T7" fmla="*/ 26 h 29"/>
                </a:gdLst>
                <a:ahLst/>
                <a:cxnLst>
                  <a:cxn ang="0">
                    <a:pos x="T0" y="T1"/>
                  </a:cxn>
                  <a:cxn ang="0">
                    <a:pos x="T2" y="T3"/>
                  </a:cxn>
                  <a:cxn ang="0">
                    <a:pos x="T4" y="T5"/>
                  </a:cxn>
                  <a:cxn ang="0">
                    <a:pos x="T6" y="T7"/>
                  </a:cxn>
                </a:cxnLst>
                <a:rect l="0" t="0" r="r" b="b"/>
                <a:pathLst>
                  <a:path w="33" h="29">
                    <a:moveTo>
                      <a:pt x="3" y="29"/>
                    </a:moveTo>
                    <a:cubicBezTo>
                      <a:pt x="3" y="22"/>
                      <a:pt x="0" y="10"/>
                      <a:pt x="7" y="5"/>
                    </a:cubicBezTo>
                    <a:cubicBezTo>
                      <a:pt x="14" y="0"/>
                      <a:pt x="27" y="3"/>
                      <a:pt x="33" y="7"/>
                    </a:cubicBezTo>
                    <a:cubicBezTo>
                      <a:pt x="27" y="8"/>
                      <a:pt x="1" y="2"/>
                      <a:pt x="3" y="26"/>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5" name="Freeform 737">
                <a:extLst>
                  <a:ext uri="{FF2B5EF4-FFF2-40B4-BE49-F238E27FC236}">
                    <a16:creationId xmlns:a16="http://schemas.microsoft.com/office/drawing/2014/main" id="{61D9B8EF-894A-EBA1-7C95-E27EAEC22AD4}"/>
                  </a:ext>
                </a:extLst>
              </p:cNvPr>
              <p:cNvSpPr>
                <a:spLocks/>
              </p:cNvSpPr>
              <p:nvPr/>
            </p:nvSpPr>
            <p:spPr bwMode="auto">
              <a:xfrm>
                <a:off x="-1209325" y="4979989"/>
                <a:ext cx="76200" cy="65088"/>
              </a:xfrm>
              <a:custGeom>
                <a:avLst/>
                <a:gdLst>
                  <a:gd name="T0" fmla="*/ 8 w 38"/>
                  <a:gd name="T1" fmla="*/ 32 h 32"/>
                  <a:gd name="T2" fmla="*/ 38 w 38"/>
                  <a:gd name="T3" fmla="*/ 11 h 32"/>
                  <a:gd name="T4" fmla="*/ 8 w 38"/>
                  <a:gd name="T5" fmla="*/ 28 h 32"/>
                </a:gdLst>
                <a:ahLst/>
                <a:cxnLst>
                  <a:cxn ang="0">
                    <a:pos x="T0" y="T1"/>
                  </a:cxn>
                  <a:cxn ang="0">
                    <a:pos x="T2" y="T3"/>
                  </a:cxn>
                  <a:cxn ang="0">
                    <a:pos x="T4" y="T5"/>
                  </a:cxn>
                </a:cxnLst>
                <a:rect l="0" t="0" r="r" b="b"/>
                <a:pathLst>
                  <a:path w="38" h="32">
                    <a:moveTo>
                      <a:pt x="8" y="32"/>
                    </a:moveTo>
                    <a:cubicBezTo>
                      <a:pt x="0" y="12"/>
                      <a:pt x="22" y="0"/>
                      <a:pt x="38" y="11"/>
                    </a:cubicBezTo>
                    <a:cubicBezTo>
                      <a:pt x="30" y="13"/>
                      <a:pt x="3" y="13"/>
                      <a:pt x="8" y="28"/>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6" name="Freeform 738">
                <a:extLst>
                  <a:ext uri="{FF2B5EF4-FFF2-40B4-BE49-F238E27FC236}">
                    <a16:creationId xmlns:a16="http://schemas.microsoft.com/office/drawing/2014/main" id="{19FC9102-12B5-2365-9962-5816CD724755}"/>
                  </a:ext>
                </a:extLst>
              </p:cNvPr>
              <p:cNvSpPr>
                <a:spLocks/>
              </p:cNvSpPr>
              <p:nvPr/>
            </p:nvSpPr>
            <p:spPr bwMode="auto">
              <a:xfrm>
                <a:off x="-1710975" y="4864101"/>
                <a:ext cx="101600" cy="90488"/>
              </a:xfrm>
              <a:custGeom>
                <a:avLst/>
                <a:gdLst>
                  <a:gd name="T0" fmla="*/ 0 w 50"/>
                  <a:gd name="T1" fmla="*/ 44 h 44"/>
                  <a:gd name="T2" fmla="*/ 17 w 50"/>
                  <a:gd name="T3" fmla="*/ 8 h 44"/>
                  <a:gd name="T4" fmla="*/ 50 w 50"/>
                  <a:gd name="T5" fmla="*/ 37 h 44"/>
                  <a:gd name="T6" fmla="*/ 21 w 50"/>
                  <a:gd name="T7" fmla="*/ 17 h 44"/>
                  <a:gd name="T8" fmla="*/ 6 w 50"/>
                  <a:gd name="T9" fmla="*/ 30 h 44"/>
                </a:gdLst>
                <a:ahLst/>
                <a:cxnLst>
                  <a:cxn ang="0">
                    <a:pos x="T0" y="T1"/>
                  </a:cxn>
                  <a:cxn ang="0">
                    <a:pos x="T2" y="T3"/>
                  </a:cxn>
                  <a:cxn ang="0">
                    <a:pos x="T4" y="T5"/>
                  </a:cxn>
                  <a:cxn ang="0">
                    <a:pos x="T6" y="T7"/>
                  </a:cxn>
                  <a:cxn ang="0">
                    <a:pos x="T8" y="T9"/>
                  </a:cxn>
                </a:cxnLst>
                <a:rect l="0" t="0" r="r" b="b"/>
                <a:pathLst>
                  <a:path w="50" h="44">
                    <a:moveTo>
                      <a:pt x="0" y="44"/>
                    </a:moveTo>
                    <a:cubicBezTo>
                      <a:pt x="1" y="35"/>
                      <a:pt x="8" y="13"/>
                      <a:pt x="17" y="8"/>
                    </a:cubicBezTo>
                    <a:cubicBezTo>
                      <a:pt x="32" y="0"/>
                      <a:pt x="45" y="27"/>
                      <a:pt x="50" y="37"/>
                    </a:cubicBezTo>
                    <a:cubicBezTo>
                      <a:pt x="42" y="30"/>
                      <a:pt x="31" y="15"/>
                      <a:pt x="21" y="17"/>
                    </a:cubicBezTo>
                    <a:cubicBezTo>
                      <a:pt x="15" y="18"/>
                      <a:pt x="8" y="24"/>
                      <a:pt x="6" y="30"/>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7" name="Freeform 739">
                <a:extLst>
                  <a:ext uri="{FF2B5EF4-FFF2-40B4-BE49-F238E27FC236}">
                    <a16:creationId xmlns:a16="http://schemas.microsoft.com/office/drawing/2014/main" id="{21B10D05-6728-CBAA-0E47-9E0FD42A30C2}"/>
                  </a:ext>
                </a:extLst>
              </p:cNvPr>
              <p:cNvSpPr>
                <a:spLocks/>
              </p:cNvSpPr>
              <p:nvPr/>
            </p:nvSpPr>
            <p:spPr bwMode="auto">
              <a:xfrm>
                <a:off x="-1798288" y="4819651"/>
                <a:ext cx="98425" cy="79375"/>
              </a:xfrm>
              <a:custGeom>
                <a:avLst/>
                <a:gdLst>
                  <a:gd name="T0" fmla="*/ 1 w 49"/>
                  <a:gd name="T1" fmla="*/ 39 h 39"/>
                  <a:gd name="T2" fmla="*/ 28 w 49"/>
                  <a:gd name="T3" fmla="*/ 3 h 39"/>
                  <a:gd name="T4" fmla="*/ 49 w 49"/>
                  <a:gd name="T5" fmla="*/ 18 h 39"/>
                  <a:gd name="T6" fmla="*/ 4 w 49"/>
                  <a:gd name="T7" fmla="*/ 29 h 39"/>
                </a:gdLst>
                <a:ahLst/>
                <a:cxnLst>
                  <a:cxn ang="0">
                    <a:pos x="T0" y="T1"/>
                  </a:cxn>
                  <a:cxn ang="0">
                    <a:pos x="T2" y="T3"/>
                  </a:cxn>
                  <a:cxn ang="0">
                    <a:pos x="T4" y="T5"/>
                  </a:cxn>
                  <a:cxn ang="0">
                    <a:pos x="T6" y="T7"/>
                  </a:cxn>
                </a:cxnLst>
                <a:rect l="0" t="0" r="r" b="b"/>
                <a:pathLst>
                  <a:path w="49" h="39">
                    <a:moveTo>
                      <a:pt x="1" y="39"/>
                    </a:moveTo>
                    <a:cubicBezTo>
                      <a:pt x="0" y="25"/>
                      <a:pt x="14" y="6"/>
                      <a:pt x="28" y="3"/>
                    </a:cubicBezTo>
                    <a:cubicBezTo>
                      <a:pt x="36" y="0"/>
                      <a:pt x="44" y="6"/>
                      <a:pt x="49" y="18"/>
                    </a:cubicBezTo>
                    <a:cubicBezTo>
                      <a:pt x="34" y="2"/>
                      <a:pt x="11" y="15"/>
                      <a:pt x="4" y="29"/>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8" name="Freeform 740">
                <a:extLst>
                  <a:ext uri="{FF2B5EF4-FFF2-40B4-BE49-F238E27FC236}">
                    <a16:creationId xmlns:a16="http://schemas.microsoft.com/office/drawing/2014/main" id="{919028F4-F3D2-55B7-87C4-22E935D5F231}"/>
                  </a:ext>
                </a:extLst>
              </p:cNvPr>
              <p:cNvSpPr>
                <a:spLocks/>
              </p:cNvSpPr>
              <p:nvPr/>
            </p:nvSpPr>
            <p:spPr bwMode="auto">
              <a:xfrm>
                <a:off x="-1868138" y="4759326"/>
                <a:ext cx="107950" cy="87313"/>
              </a:xfrm>
              <a:custGeom>
                <a:avLst/>
                <a:gdLst>
                  <a:gd name="T0" fmla="*/ 0 w 53"/>
                  <a:gd name="T1" fmla="*/ 43 h 43"/>
                  <a:gd name="T2" fmla="*/ 32 w 53"/>
                  <a:gd name="T3" fmla="*/ 5 h 43"/>
                  <a:gd name="T4" fmla="*/ 53 w 53"/>
                  <a:gd name="T5" fmla="*/ 21 h 43"/>
                  <a:gd name="T6" fmla="*/ 0 w 53"/>
                  <a:gd name="T7" fmla="*/ 43 h 43"/>
                </a:gdLst>
                <a:ahLst/>
                <a:cxnLst>
                  <a:cxn ang="0">
                    <a:pos x="T0" y="T1"/>
                  </a:cxn>
                  <a:cxn ang="0">
                    <a:pos x="T2" y="T3"/>
                  </a:cxn>
                  <a:cxn ang="0">
                    <a:pos x="T4" y="T5"/>
                  </a:cxn>
                  <a:cxn ang="0">
                    <a:pos x="T6" y="T7"/>
                  </a:cxn>
                </a:cxnLst>
                <a:rect l="0" t="0" r="r" b="b"/>
                <a:pathLst>
                  <a:path w="53" h="43">
                    <a:moveTo>
                      <a:pt x="0" y="43"/>
                    </a:moveTo>
                    <a:cubicBezTo>
                      <a:pt x="2" y="14"/>
                      <a:pt x="17" y="1"/>
                      <a:pt x="32" y="5"/>
                    </a:cubicBezTo>
                    <a:cubicBezTo>
                      <a:pt x="48" y="9"/>
                      <a:pt x="53" y="21"/>
                      <a:pt x="53" y="21"/>
                    </a:cubicBezTo>
                    <a:cubicBezTo>
                      <a:pt x="44" y="15"/>
                      <a:pt x="18" y="0"/>
                      <a:pt x="0" y="43"/>
                    </a:cubicBezTo>
                    <a:close/>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9" name="Freeform 741">
                <a:extLst>
                  <a:ext uri="{FF2B5EF4-FFF2-40B4-BE49-F238E27FC236}">
                    <a16:creationId xmlns:a16="http://schemas.microsoft.com/office/drawing/2014/main" id="{EA94142D-8753-3628-E3FE-5B3B6B31B95C}"/>
                  </a:ext>
                </a:extLst>
              </p:cNvPr>
              <p:cNvSpPr>
                <a:spLocks/>
              </p:cNvSpPr>
              <p:nvPr/>
            </p:nvSpPr>
            <p:spPr bwMode="auto">
              <a:xfrm>
                <a:off x="-1928463" y="4710114"/>
                <a:ext cx="82550" cy="71438"/>
              </a:xfrm>
              <a:custGeom>
                <a:avLst/>
                <a:gdLst>
                  <a:gd name="T0" fmla="*/ 0 w 41"/>
                  <a:gd name="T1" fmla="*/ 35 h 35"/>
                  <a:gd name="T2" fmla="*/ 15 w 41"/>
                  <a:gd name="T3" fmla="*/ 8 h 35"/>
                  <a:gd name="T4" fmla="*/ 41 w 41"/>
                  <a:gd name="T5" fmla="*/ 13 h 35"/>
                  <a:gd name="T6" fmla="*/ 9 w 41"/>
                  <a:gd name="T7" fmla="*/ 22 h 35"/>
                </a:gdLst>
                <a:ahLst/>
                <a:cxnLst>
                  <a:cxn ang="0">
                    <a:pos x="T0" y="T1"/>
                  </a:cxn>
                  <a:cxn ang="0">
                    <a:pos x="T2" y="T3"/>
                  </a:cxn>
                  <a:cxn ang="0">
                    <a:pos x="T4" y="T5"/>
                  </a:cxn>
                  <a:cxn ang="0">
                    <a:pos x="T6" y="T7"/>
                  </a:cxn>
                </a:cxnLst>
                <a:rect l="0" t="0" r="r" b="b"/>
                <a:pathLst>
                  <a:path w="41" h="35">
                    <a:moveTo>
                      <a:pt x="0" y="35"/>
                    </a:moveTo>
                    <a:cubicBezTo>
                      <a:pt x="2" y="25"/>
                      <a:pt x="7" y="15"/>
                      <a:pt x="15" y="8"/>
                    </a:cubicBezTo>
                    <a:cubicBezTo>
                      <a:pt x="26" y="0"/>
                      <a:pt x="33" y="5"/>
                      <a:pt x="41" y="13"/>
                    </a:cubicBezTo>
                    <a:cubicBezTo>
                      <a:pt x="29" y="8"/>
                      <a:pt x="19" y="15"/>
                      <a:pt x="9" y="22"/>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0" name="Freeform 742">
                <a:extLst>
                  <a:ext uri="{FF2B5EF4-FFF2-40B4-BE49-F238E27FC236}">
                    <a16:creationId xmlns:a16="http://schemas.microsoft.com/office/drawing/2014/main" id="{126ADE23-BAEF-4F86-6DB7-D0C031169CF6}"/>
                  </a:ext>
                </a:extLst>
              </p:cNvPr>
              <p:cNvSpPr>
                <a:spLocks/>
              </p:cNvSpPr>
              <p:nvPr/>
            </p:nvSpPr>
            <p:spPr bwMode="auto">
              <a:xfrm>
                <a:off x="-1429988" y="5802314"/>
                <a:ext cx="163513" cy="254000"/>
              </a:xfrm>
              <a:custGeom>
                <a:avLst/>
                <a:gdLst>
                  <a:gd name="T0" fmla="*/ 80 w 80"/>
                  <a:gd name="T1" fmla="*/ 0 h 125"/>
                  <a:gd name="T2" fmla="*/ 32 w 80"/>
                  <a:gd name="T3" fmla="*/ 125 h 125"/>
                  <a:gd name="T4" fmla="*/ 80 w 80"/>
                  <a:gd name="T5" fmla="*/ 0 h 125"/>
                </a:gdLst>
                <a:ahLst/>
                <a:cxnLst>
                  <a:cxn ang="0">
                    <a:pos x="T0" y="T1"/>
                  </a:cxn>
                  <a:cxn ang="0">
                    <a:pos x="T2" y="T3"/>
                  </a:cxn>
                  <a:cxn ang="0">
                    <a:pos x="T4" y="T5"/>
                  </a:cxn>
                </a:cxnLst>
                <a:rect l="0" t="0" r="r" b="b"/>
                <a:pathLst>
                  <a:path w="80" h="125">
                    <a:moveTo>
                      <a:pt x="80" y="0"/>
                    </a:moveTo>
                    <a:cubicBezTo>
                      <a:pt x="56" y="10"/>
                      <a:pt x="0" y="55"/>
                      <a:pt x="32" y="125"/>
                    </a:cubicBezTo>
                    <a:cubicBezTo>
                      <a:pt x="26" y="97"/>
                      <a:pt x="33" y="33"/>
                      <a:pt x="80" y="0"/>
                    </a:cubicBezTo>
                    <a:close/>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1" name="Freeform 743">
                <a:extLst>
                  <a:ext uri="{FF2B5EF4-FFF2-40B4-BE49-F238E27FC236}">
                    <a16:creationId xmlns:a16="http://schemas.microsoft.com/office/drawing/2014/main" id="{A8BDEDFC-F724-D56F-4F12-CB422C802022}"/>
                  </a:ext>
                </a:extLst>
              </p:cNvPr>
              <p:cNvSpPr>
                <a:spLocks/>
              </p:cNvSpPr>
              <p:nvPr/>
            </p:nvSpPr>
            <p:spPr bwMode="auto">
              <a:xfrm>
                <a:off x="-1387125" y="6096001"/>
                <a:ext cx="122238" cy="334963"/>
              </a:xfrm>
              <a:custGeom>
                <a:avLst/>
                <a:gdLst>
                  <a:gd name="T0" fmla="*/ 9 w 60"/>
                  <a:gd name="T1" fmla="*/ 0 h 165"/>
                  <a:gd name="T2" fmla="*/ 9 w 60"/>
                  <a:gd name="T3" fmla="*/ 75 h 165"/>
                  <a:gd name="T4" fmla="*/ 60 w 60"/>
                  <a:gd name="T5" fmla="*/ 165 h 165"/>
                  <a:gd name="T6" fmla="*/ 19 w 60"/>
                  <a:gd name="T7" fmla="*/ 72 h 165"/>
                  <a:gd name="T8" fmla="*/ 9 w 60"/>
                  <a:gd name="T9" fmla="*/ 0 h 165"/>
                </a:gdLst>
                <a:ahLst/>
                <a:cxnLst>
                  <a:cxn ang="0">
                    <a:pos x="T0" y="T1"/>
                  </a:cxn>
                  <a:cxn ang="0">
                    <a:pos x="T2" y="T3"/>
                  </a:cxn>
                  <a:cxn ang="0">
                    <a:pos x="T4" y="T5"/>
                  </a:cxn>
                  <a:cxn ang="0">
                    <a:pos x="T6" y="T7"/>
                  </a:cxn>
                  <a:cxn ang="0">
                    <a:pos x="T8" y="T9"/>
                  </a:cxn>
                </a:cxnLst>
                <a:rect l="0" t="0" r="r" b="b"/>
                <a:pathLst>
                  <a:path w="60" h="165">
                    <a:moveTo>
                      <a:pt x="9" y="0"/>
                    </a:moveTo>
                    <a:cubicBezTo>
                      <a:pt x="0" y="24"/>
                      <a:pt x="0" y="53"/>
                      <a:pt x="9" y="75"/>
                    </a:cubicBezTo>
                    <a:cubicBezTo>
                      <a:pt x="18" y="97"/>
                      <a:pt x="58" y="132"/>
                      <a:pt x="60" y="165"/>
                    </a:cubicBezTo>
                    <a:cubicBezTo>
                      <a:pt x="58" y="127"/>
                      <a:pt x="32" y="96"/>
                      <a:pt x="19" y="72"/>
                    </a:cubicBezTo>
                    <a:cubicBezTo>
                      <a:pt x="6" y="48"/>
                      <a:pt x="5" y="20"/>
                      <a:pt x="9" y="0"/>
                    </a:cubicBezTo>
                    <a:close/>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2" name="Freeform 744">
                <a:extLst>
                  <a:ext uri="{FF2B5EF4-FFF2-40B4-BE49-F238E27FC236}">
                    <a16:creationId xmlns:a16="http://schemas.microsoft.com/office/drawing/2014/main" id="{F3772AA2-AE97-96A4-486C-EEDDC2F7DEC7}"/>
                  </a:ext>
                </a:extLst>
              </p:cNvPr>
              <p:cNvSpPr>
                <a:spLocks/>
              </p:cNvSpPr>
              <p:nvPr/>
            </p:nvSpPr>
            <p:spPr bwMode="auto">
              <a:xfrm>
                <a:off x="-836263" y="5773739"/>
                <a:ext cx="26988" cy="38100"/>
              </a:xfrm>
              <a:custGeom>
                <a:avLst/>
                <a:gdLst>
                  <a:gd name="T0" fmla="*/ 13 w 13"/>
                  <a:gd name="T1" fmla="*/ 0 h 19"/>
                  <a:gd name="T2" fmla="*/ 0 w 13"/>
                  <a:gd name="T3" fmla="*/ 19 h 19"/>
                </a:gdLst>
                <a:ahLst/>
                <a:cxnLst>
                  <a:cxn ang="0">
                    <a:pos x="T0" y="T1"/>
                  </a:cxn>
                  <a:cxn ang="0">
                    <a:pos x="T2" y="T3"/>
                  </a:cxn>
                </a:cxnLst>
                <a:rect l="0" t="0" r="r" b="b"/>
                <a:pathLst>
                  <a:path w="13" h="19">
                    <a:moveTo>
                      <a:pt x="13" y="0"/>
                    </a:moveTo>
                    <a:cubicBezTo>
                      <a:pt x="2" y="4"/>
                      <a:pt x="0" y="11"/>
                      <a:pt x="0" y="19"/>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3" name="Freeform 745">
                <a:extLst>
                  <a:ext uri="{FF2B5EF4-FFF2-40B4-BE49-F238E27FC236}">
                    <a16:creationId xmlns:a16="http://schemas.microsoft.com/office/drawing/2014/main" id="{972A594B-F610-604C-90E0-803ED699150E}"/>
                  </a:ext>
                </a:extLst>
              </p:cNvPr>
              <p:cNvSpPr>
                <a:spLocks/>
              </p:cNvSpPr>
              <p:nvPr/>
            </p:nvSpPr>
            <p:spPr bwMode="auto">
              <a:xfrm>
                <a:off x="-864838" y="5073651"/>
                <a:ext cx="47625" cy="74613"/>
              </a:xfrm>
              <a:custGeom>
                <a:avLst/>
                <a:gdLst>
                  <a:gd name="T0" fmla="*/ 6 w 23"/>
                  <a:gd name="T1" fmla="*/ 12 h 37"/>
                  <a:gd name="T2" fmla="*/ 23 w 23"/>
                  <a:gd name="T3" fmla="*/ 0 h 37"/>
                  <a:gd name="T4" fmla="*/ 0 w 23"/>
                  <a:gd name="T5" fmla="*/ 12 h 37"/>
                  <a:gd name="T6" fmla="*/ 5 w 23"/>
                  <a:gd name="T7" fmla="*/ 37 h 37"/>
                  <a:gd name="T8" fmla="*/ 6 w 23"/>
                  <a:gd name="T9" fmla="*/ 12 h 37"/>
                </a:gdLst>
                <a:ahLst/>
                <a:cxnLst>
                  <a:cxn ang="0">
                    <a:pos x="T0" y="T1"/>
                  </a:cxn>
                  <a:cxn ang="0">
                    <a:pos x="T2" y="T3"/>
                  </a:cxn>
                  <a:cxn ang="0">
                    <a:pos x="T4" y="T5"/>
                  </a:cxn>
                  <a:cxn ang="0">
                    <a:pos x="T6" y="T7"/>
                  </a:cxn>
                  <a:cxn ang="0">
                    <a:pos x="T8" y="T9"/>
                  </a:cxn>
                </a:cxnLst>
                <a:rect l="0" t="0" r="r" b="b"/>
                <a:pathLst>
                  <a:path w="23" h="37">
                    <a:moveTo>
                      <a:pt x="6" y="12"/>
                    </a:moveTo>
                    <a:cubicBezTo>
                      <a:pt x="10" y="4"/>
                      <a:pt x="17" y="1"/>
                      <a:pt x="23" y="0"/>
                    </a:cubicBezTo>
                    <a:cubicBezTo>
                      <a:pt x="9" y="1"/>
                      <a:pt x="0" y="0"/>
                      <a:pt x="0" y="12"/>
                    </a:cubicBezTo>
                    <a:cubicBezTo>
                      <a:pt x="0" y="24"/>
                      <a:pt x="0" y="33"/>
                      <a:pt x="5" y="37"/>
                    </a:cubicBezTo>
                    <a:cubicBezTo>
                      <a:pt x="4" y="33"/>
                      <a:pt x="3" y="20"/>
                      <a:pt x="6" y="12"/>
                    </a:cubicBezTo>
                    <a:close/>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4" name="Freeform 746">
                <a:extLst>
                  <a:ext uri="{FF2B5EF4-FFF2-40B4-BE49-F238E27FC236}">
                    <a16:creationId xmlns:a16="http://schemas.microsoft.com/office/drawing/2014/main" id="{F9BC29B9-968F-5722-24C6-5C52FA9ACA74}"/>
                  </a:ext>
                </a:extLst>
              </p:cNvPr>
              <p:cNvSpPr>
                <a:spLocks/>
              </p:cNvSpPr>
              <p:nvPr/>
            </p:nvSpPr>
            <p:spPr bwMode="auto">
              <a:xfrm>
                <a:off x="-879125" y="4983164"/>
                <a:ext cx="47625" cy="74613"/>
              </a:xfrm>
              <a:custGeom>
                <a:avLst/>
                <a:gdLst>
                  <a:gd name="T0" fmla="*/ 6 w 23"/>
                  <a:gd name="T1" fmla="*/ 12 h 37"/>
                  <a:gd name="T2" fmla="*/ 23 w 23"/>
                  <a:gd name="T3" fmla="*/ 0 h 37"/>
                  <a:gd name="T4" fmla="*/ 0 w 23"/>
                  <a:gd name="T5" fmla="*/ 12 h 37"/>
                  <a:gd name="T6" fmla="*/ 5 w 23"/>
                  <a:gd name="T7" fmla="*/ 37 h 37"/>
                  <a:gd name="T8" fmla="*/ 6 w 23"/>
                  <a:gd name="T9" fmla="*/ 12 h 37"/>
                </a:gdLst>
                <a:ahLst/>
                <a:cxnLst>
                  <a:cxn ang="0">
                    <a:pos x="T0" y="T1"/>
                  </a:cxn>
                  <a:cxn ang="0">
                    <a:pos x="T2" y="T3"/>
                  </a:cxn>
                  <a:cxn ang="0">
                    <a:pos x="T4" y="T5"/>
                  </a:cxn>
                  <a:cxn ang="0">
                    <a:pos x="T6" y="T7"/>
                  </a:cxn>
                  <a:cxn ang="0">
                    <a:pos x="T8" y="T9"/>
                  </a:cxn>
                </a:cxnLst>
                <a:rect l="0" t="0" r="r" b="b"/>
                <a:pathLst>
                  <a:path w="23" h="37">
                    <a:moveTo>
                      <a:pt x="6" y="12"/>
                    </a:moveTo>
                    <a:cubicBezTo>
                      <a:pt x="10" y="4"/>
                      <a:pt x="17" y="1"/>
                      <a:pt x="23" y="0"/>
                    </a:cubicBezTo>
                    <a:cubicBezTo>
                      <a:pt x="9" y="1"/>
                      <a:pt x="0" y="0"/>
                      <a:pt x="0" y="12"/>
                    </a:cubicBezTo>
                    <a:cubicBezTo>
                      <a:pt x="0" y="24"/>
                      <a:pt x="0" y="33"/>
                      <a:pt x="5" y="37"/>
                    </a:cubicBezTo>
                    <a:cubicBezTo>
                      <a:pt x="4" y="33"/>
                      <a:pt x="3" y="20"/>
                      <a:pt x="6" y="12"/>
                    </a:cubicBezTo>
                    <a:close/>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5" name="Freeform 747">
                <a:extLst>
                  <a:ext uri="{FF2B5EF4-FFF2-40B4-BE49-F238E27FC236}">
                    <a16:creationId xmlns:a16="http://schemas.microsoft.com/office/drawing/2014/main" id="{E37C015F-FD64-AAD6-34AC-5DCA612C4543}"/>
                  </a:ext>
                </a:extLst>
              </p:cNvPr>
              <p:cNvSpPr>
                <a:spLocks/>
              </p:cNvSpPr>
              <p:nvPr/>
            </p:nvSpPr>
            <p:spPr bwMode="auto">
              <a:xfrm>
                <a:off x="-852138" y="5168901"/>
                <a:ext cx="47625" cy="80963"/>
              </a:xfrm>
              <a:custGeom>
                <a:avLst/>
                <a:gdLst>
                  <a:gd name="T0" fmla="*/ 7 w 24"/>
                  <a:gd name="T1" fmla="*/ 15 h 40"/>
                  <a:gd name="T2" fmla="*/ 24 w 24"/>
                  <a:gd name="T3" fmla="*/ 3 h 40"/>
                  <a:gd name="T4" fmla="*/ 1 w 24"/>
                  <a:gd name="T5" fmla="*/ 15 h 40"/>
                  <a:gd name="T6" fmla="*/ 6 w 24"/>
                  <a:gd name="T7" fmla="*/ 40 h 40"/>
                  <a:gd name="T8" fmla="*/ 7 w 24"/>
                  <a:gd name="T9" fmla="*/ 15 h 40"/>
                </a:gdLst>
                <a:ahLst/>
                <a:cxnLst>
                  <a:cxn ang="0">
                    <a:pos x="T0" y="T1"/>
                  </a:cxn>
                  <a:cxn ang="0">
                    <a:pos x="T2" y="T3"/>
                  </a:cxn>
                  <a:cxn ang="0">
                    <a:pos x="T4" y="T5"/>
                  </a:cxn>
                  <a:cxn ang="0">
                    <a:pos x="T6" y="T7"/>
                  </a:cxn>
                  <a:cxn ang="0">
                    <a:pos x="T8" y="T9"/>
                  </a:cxn>
                </a:cxnLst>
                <a:rect l="0" t="0" r="r" b="b"/>
                <a:pathLst>
                  <a:path w="24" h="40">
                    <a:moveTo>
                      <a:pt x="7" y="15"/>
                    </a:moveTo>
                    <a:cubicBezTo>
                      <a:pt x="11" y="7"/>
                      <a:pt x="18" y="4"/>
                      <a:pt x="24" y="3"/>
                    </a:cubicBezTo>
                    <a:cubicBezTo>
                      <a:pt x="10" y="4"/>
                      <a:pt x="3" y="0"/>
                      <a:pt x="1" y="15"/>
                    </a:cubicBezTo>
                    <a:cubicBezTo>
                      <a:pt x="0" y="27"/>
                      <a:pt x="1" y="36"/>
                      <a:pt x="6" y="40"/>
                    </a:cubicBezTo>
                    <a:cubicBezTo>
                      <a:pt x="5" y="36"/>
                      <a:pt x="4" y="23"/>
                      <a:pt x="7" y="15"/>
                    </a:cubicBezTo>
                    <a:close/>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6" name="Freeform 748">
                <a:extLst>
                  <a:ext uri="{FF2B5EF4-FFF2-40B4-BE49-F238E27FC236}">
                    <a16:creationId xmlns:a16="http://schemas.microsoft.com/office/drawing/2014/main" id="{D0E33A7D-84AF-D0F1-CB83-CE1064019AE3}"/>
                  </a:ext>
                </a:extLst>
              </p:cNvPr>
              <p:cNvSpPr>
                <a:spLocks/>
              </p:cNvSpPr>
              <p:nvPr/>
            </p:nvSpPr>
            <p:spPr bwMode="auto">
              <a:xfrm>
                <a:off x="-834675" y="5284789"/>
                <a:ext cx="47625" cy="74613"/>
              </a:xfrm>
              <a:custGeom>
                <a:avLst/>
                <a:gdLst>
                  <a:gd name="T0" fmla="*/ 6 w 23"/>
                  <a:gd name="T1" fmla="*/ 12 h 37"/>
                  <a:gd name="T2" fmla="*/ 23 w 23"/>
                  <a:gd name="T3" fmla="*/ 0 h 37"/>
                  <a:gd name="T4" fmla="*/ 0 w 23"/>
                  <a:gd name="T5" fmla="*/ 12 h 37"/>
                  <a:gd name="T6" fmla="*/ 5 w 23"/>
                  <a:gd name="T7" fmla="*/ 37 h 37"/>
                  <a:gd name="T8" fmla="*/ 6 w 23"/>
                  <a:gd name="T9" fmla="*/ 12 h 37"/>
                </a:gdLst>
                <a:ahLst/>
                <a:cxnLst>
                  <a:cxn ang="0">
                    <a:pos x="T0" y="T1"/>
                  </a:cxn>
                  <a:cxn ang="0">
                    <a:pos x="T2" y="T3"/>
                  </a:cxn>
                  <a:cxn ang="0">
                    <a:pos x="T4" y="T5"/>
                  </a:cxn>
                  <a:cxn ang="0">
                    <a:pos x="T6" y="T7"/>
                  </a:cxn>
                  <a:cxn ang="0">
                    <a:pos x="T8" y="T9"/>
                  </a:cxn>
                </a:cxnLst>
                <a:rect l="0" t="0" r="r" b="b"/>
                <a:pathLst>
                  <a:path w="23" h="37">
                    <a:moveTo>
                      <a:pt x="6" y="12"/>
                    </a:moveTo>
                    <a:cubicBezTo>
                      <a:pt x="9" y="4"/>
                      <a:pt x="17" y="1"/>
                      <a:pt x="23" y="0"/>
                    </a:cubicBezTo>
                    <a:cubicBezTo>
                      <a:pt x="9" y="1"/>
                      <a:pt x="0" y="0"/>
                      <a:pt x="0" y="12"/>
                    </a:cubicBezTo>
                    <a:cubicBezTo>
                      <a:pt x="0" y="24"/>
                      <a:pt x="0" y="33"/>
                      <a:pt x="5" y="37"/>
                    </a:cubicBezTo>
                    <a:cubicBezTo>
                      <a:pt x="3" y="33"/>
                      <a:pt x="2" y="20"/>
                      <a:pt x="6" y="12"/>
                    </a:cubicBezTo>
                    <a:close/>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7" name="Freeform 749">
                <a:extLst>
                  <a:ext uri="{FF2B5EF4-FFF2-40B4-BE49-F238E27FC236}">
                    <a16:creationId xmlns:a16="http://schemas.microsoft.com/office/drawing/2014/main" id="{424CE2E7-40DF-EBA2-B2E0-0F47DAA2C8C1}"/>
                  </a:ext>
                </a:extLst>
              </p:cNvPr>
              <p:cNvSpPr>
                <a:spLocks/>
              </p:cNvSpPr>
              <p:nvPr/>
            </p:nvSpPr>
            <p:spPr bwMode="auto">
              <a:xfrm>
                <a:off x="-831500" y="5378451"/>
                <a:ext cx="38100" cy="52388"/>
              </a:xfrm>
              <a:custGeom>
                <a:avLst/>
                <a:gdLst>
                  <a:gd name="T0" fmla="*/ 19 w 19"/>
                  <a:gd name="T1" fmla="*/ 0 h 26"/>
                  <a:gd name="T2" fmla="*/ 4 w 19"/>
                  <a:gd name="T3" fmla="*/ 3 h 26"/>
                  <a:gd name="T4" fmla="*/ 10 w 19"/>
                  <a:gd name="T5" fmla="*/ 26 h 26"/>
                  <a:gd name="T6" fmla="*/ 7 w 19"/>
                  <a:gd name="T7" fmla="*/ 12 h 26"/>
                  <a:gd name="T8" fmla="*/ 17 w 19"/>
                  <a:gd name="T9" fmla="*/ 3 h 26"/>
                </a:gdLst>
                <a:ahLst/>
                <a:cxnLst>
                  <a:cxn ang="0">
                    <a:pos x="T0" y="T1"/>
                  </a:cxn>
                  <a:cxn ang="0">
                    <a:pos x="T2" y="T3"/>
                  </a:cxn>
                  <a:cxn ang="0">
                    <a:pos x="T4" y="T5"/>
                  </a:cxn>
                  <a:cxn ang="0">
                    <a:pos x="T6" y="T7"/>
                  </a:cxn>
                  <a:cxn ang="0">
                    <a:pos x="T8" y="T9"/>
                  </a:cxn>
                </a:cxnLst>
                <a:rect l="0" t="0" r="r" b="b"/>
                <a:pathLst>
                  <a:path w="19" h="26">
                    <a:moveTo>
                      <a:pt x="19" y="0"/>
                    </a:moveTo>
                    <a:cubicBezTo>
                      <a:pt x="16" y="0"/>
                      <a:pt x="7" y="0"/>
                      <a:pt x="4" y="3"/>
                    </a:cubicBezTo>
                    <a:cubicBezTo>
                      <a:pt x="0" y="7"/>
                      <a:pt x="8" y="22"/>
                      <a:pt x="10" y="26"/>
                    </a:cubicBezTo>
                    <a:cubicBezTo>
                      <a:pt x="8" y="22"/>
                      <a:pt x="6" y="16"/>
                      <a:pt x="7" y="12"/>
                    </a:cubicBezTo>
                    <a:cubicBezTo>
                      <a:pt x="8" y="5"/>
                      <a:pt x="12" y="5"/>
                      <a:pt x="17" y="3"/>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8" name="Freeform 750">
                <a:extLst>
                  <a:ext uri="{FF2B5EF4-FFF2-40B4-BE49-F238E27FC236}">
                    <a16:creationId xmlns:a16="http://schemas.microsoft.com/office/drawing/2014/main" id="{32C5C525-81B3-A56B-5880-37076EE7D6AC}"/>
                  </a:ext>
                </a:extLst>
              </p:cNvPr>
              <p:cNvSpPr>
                <a:spLocks/>
              </p:cNvSpPr>
              <p:nvPr/>
            </p:nvSpPr>
            <p:spPr bwMode="auto">
              <a:xfrm>
                <a:off x="-815625" y="5453064"/>
                <a:ext cx="73025" cy="50800"/>
              </a:xfrm>
              <a:custGeom>
                <a:avLst/>
                <a:gdLst>
                  <a:gd name="T0" fmla="*/ 36 w 36"/>
                  <a:gd name="T1" fmla="*/ 0 h 25"/>
                  <a:gd name="T2" fmla="*/ 13 w 36"/>
                  <a:gd name="T3" fmla="*/ 2 h 25"/>
                  <a:gd name="T4" fmla="*/ 12 w 36"/>
                  <a:gd name="T5" fmla="*/ 25 h 25"/>
                  <a:gd name="T6" fmla="*/ 28 w 36"/>
                  <a:gd name="T7" fmla="*/ 4 h 25"/>
                </a:gdLst>
                <a:ahLst/>
                <a:cxnLst>
                  <a:cxn ang="0">
                    <a:pos x="T0" y="T1"/>
                  </a:cxn>
                  <a:cxn ang="0">
                    <a:pos x="T2" y="T3"/>
                  </a:cxn>
                  <a:cxn ang="0">
                    <a:pos x="T4" y="T5"/>
                  </a:cxn>
                  <a:cxn ang="0">
                    <a:pos x="T6" y="T7"/>
                  </a:cxn>
                </a:cxnLst>
                <a:rect l="0" t="0" r="r" b="b"/>
                <a:pathLst>
                  <a:path w="36" h="25">
                    <a:moveTo>
                      <a:pt x="36" y="0"/>
                    </a:moveTo>
                    <a:cubicBezTo>
                      <a:pt x="27" y="3"/>
                      <a:pt x="22" y="1"/>
                      <a:pt x="13" y="2"/>
                    </a:cubicBezTo>
                    <a:cubicBezTo>
                      <a:pt x="0" y="5"/>
                      <a:pt x="10" y="19"/>
                      <a:pt x="12" y="25"/>
                    </a:cubicBezTo>
                    <a:cubicBezTo>
                      <a:pt x="5" y="12"/>
                      <a:pt x="16" y="5"/>
                      <a:pt x="28" y="4"/>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9" name="Freeform 751">
                <a:extLst>
                  <a:ext uri="{FF2B5EF4-FFF2-40B4-BE49-F238E27FC236}">
                    <a16:creationId xmlns:a16="http://schemas.microsoft.com/office/drawing/2014/main" id="{5E4E5276-23FB-C14D-1829-EBE2B1E60A1A}"/>
                  </a:ext>
                </a:extLst>
              </p:cNvPr>
              <p:cNvSpPr>
                <a:spLocks/>
              </p:cNvSpPr>
              <p:nvPr/>
            </p:nvSpPr>
            <p:spPr bwMode="auto">
              <a:xfrm>
                <a:off x="-790225" y="5522914"/>
                <a:ext cx="55563" cy="46038"/>
              </a:xfrm>
              <a:custGeom>
                <a:avLst/>
                <a:gdLst>
                  <a:gd name="T0" fmla="*/ 26 w 27"/>
                  <a:gd name="T1" fmla="*/ 2 h 23"/>
                  <a:gd name="T2" fmla="*/ 6 w 27"/>
                  <a:gd name="T3" fmla="*/ 2 h 23"/>
                  <a:gd name="T4" fmla="*/ 11 w 27"/>
                  <a:gd name="T5" fmla="*/ 23 h 23"/>
                  <a:gd name="T6" fmla="*/ 10 w 27"/>
                  <a:gd name="T7" fmla="*/ 8 h 23"/>
                  <a:gd name="T8" fmla="*/ 27 w 27"/>
                  <a:gd name="T9" fmla="*/ 2 h 23"/>
                </a:gdLst>
                <a:ahLst/>
                <a:cxnLst>
                  <a:cxn ang="0">
                    <a:pos x="T0" y="T1"/>
                  </a:cxn>
                  <a:cxn ang="0">
                    <a:pos x="T2" y="T3"/>
                  </a:cxn>
                  <a:cxn ang="0">
                    <a:pos x="T4" y="T5"/>
                  </a:cxn>
                  <a:cxn ang="0">
                    <a:pos x="T6" y="T7"/>
                  </a:cxn>
                  <a:cxn ang="0">
                    <a:pos x="T8" y="T9"/>
                  </a:cxn>
                </a:cxnLst>
                <a:rect l="0" t="0" r="r" b="b"/>
                <a:pathLst>
                  <a:path w="27" h="23">
                    <a:moveTo>
                      <a:pt x="26" y="2"/>
                    </a:moveTo>
                    <a:cubicBezTo>
                      <a:pt x="22" y="2"/>
                      <a:pt x="10" y="0"/>
                      <a:pt x="6" y="2"/>
                    </a:cubicBezTo>
                    <a:cubicBezTo>
                      <a:pt x="0" y="7"/>
                      <a:pt x="6" y="20"/>
                      <a:pt x="11" y="23"/>
                    </a:cubicBezTo>
                    <a:cubicBezTo>
                      <a:pt x="8" y="19"/>
                      <a:pt x="7" y="12"/>
                      <a:pt x="10" y="8"/>
                    </a:cubicBezTo>
                    <a:cubicBezTo>
                      <a:pt x="12" y="4"/>
                      <a:pt x="23" y="2"/>
                      <a:pt x="27" y="2"/>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0" name="Freeform 752">
                <a:extLst>
                  <a:ext uri="{FF2B5EF4-FFF2-40B4-BE49-F238E27FC236}">
                    <a16:creationId xmlns:a16="http://schemas.microsoft.com/office/drawing/2014/main" id="{377E409E-DD82-5779-140C-9A89538F4CD4}"/>
                  </a:ext>
                </a:extLst>
              </p:cNvPr>
              <p:cNvSpPr>
                <a:spLocks/>
              </p:cNvSpPr>
              <p:nvPr/>
            </p:nvSpPr>
            <p:spPr bwMode="auto">
              <a:xfrm>
                <a:off x="-772763" y="5595939"/>
                <a:ext cx="60325" cy="39688"/>
              </a:xfrm>
              <a:custGeom>
                <a:avLst/>
                <a:gdLst>
                  <a:gd name="T0" fmla="*/ 30 w 30"/>
                  <a:gd name="T1" fmla="*/ 4 h 20"/>
                  <a:gd name="T2" fmla="*/ 9 w 30"/>
                  <a:gd name="T3" fmla="*/ 1 h 20"/>
                  <a:gd name="T4" fmla="*/ 2 w 30"/>
                  <a:gd name="T5" fmla="*/ 4 h 20"/>
                  <a:gd name="T6" fmla="*/ 3 w 30"/>
                  <a:gd name="T7" fmla="*/ 20 h 20"/>
                  <a:gd name="T8" fmla="*/ 7 w 30"/>
                  <a:gd name="T9" fmla="*/ 6 h 20"/>
                  <a:gd name="T10" fmla="*/ 30 w 30"/>
                  <a:gd name="T11" fmla="*/ 5 h 20"/>
                </a:gdLst>
                <a:ahLst/>
                <a:cxnLst>
                  <a:cxn ang="0">
                    <a:pos x="T0" y="T1"/>
                  </a:cxn>
                  <a:cxn ang="0">
                    <a:pos x="T2" y="T3"/>
                  </a:cxn>
                  <a:cxn ang="0">
                    <a:pos x="T4" y="T5"/>
                  </a:cxn>
                  <a:cxn ang="0">
                    <a:pos x="T6" y="T7"/>
                  </a:cxn>
                  <a:cxn ang="0">
                    <a:pos x="T8" y="T9"/>
                  </a:cxn>
                  <a:cxn ang="0">
                    <a:pos x="T10" y="T11"/>
                  </a:cxn>
                </a:cxnLst>
                <a:rect l="0" t="0" r="r" b="b"/>
                <a:pathLst>
                  <a:path w="30" h="20">
                    <a:moveTo>
                      <a:pt x="30" y="4"/>
                    </a:moveTo>
                    <a:cubicBezTo>
                      <a:pt x="23" y="4"/>
                      <a:pt x="16" y="2"/>
                      <a:pt x="9" y="1"/>
                    </a:cubicBezTo>
                    <a:cubicBezTo>
                      <a:pt x="4" y="0"/>
                      <a:pt x="3" y="0"/>
                      <a:pt x="2" y="4"/>
                    </a:cubicBezTo>
                    <a:cubicBezTo>
                      <a:pt x="1" y="8"/>
                      <a:pt x="0" y="17"/>
                      <a:pt x="3" y="20"/>
                    </a:cubicBezTo>
                    <a:cubicBezTo>
                      <a:pt x="2" y="15"/>
                      <a:pt x="3" y="8"/>
                      <a:pt x="7" y="6"/>
                    </a:cubicBezTo>
                    <a:cubicBezTo>
                      <a:pt x="12" y="4"/>
                      <a:pt x="26" y="6"/>
                      <a:pt x="30" y="5"/>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1" name="Freeform 753">
                <a:extLst>
                  <a:ext uri="{FF2B5EF4-FFF2-40B4-BE49-F238E27FC236}">
                    <a16:creationId xmlns:a16="http://schemas.microsoft.com/office/drawing/2014/main" id="{8D6F7C59-3890-F4D9-0318-3FEEE4602D38}"/>
                  </a:ext>
                </a:extLst>
              </p:cNvPr>
              <p:cNvSpPr>
                <a:spLocks/>
              </p:cNvSpPr>
              <p:nvPr/>
            </p:nvSpPr>
            <p:spPr bwMode="auto">
              <a:xfrm>
                <a:off x="-787050" y="5657851"/>
                <a:ext cx="69850" cy="53975"/>
              </a:xfrm>
              <a:custGeom>
                <a:avLst/>
                <a:gdLst>
                  <a:gd name="T0" fmla="*/ 35 w 35"/>
                  <a:gd name="T1" fmla="*/ 9 h 26"/>
                  <a:gd name="T2" fmla="*/ 22 w 35"/>
                  <a:gd name="T3" fmla="*/ 6 h 26"/>
                  <a:gd name="T4" fmla="*/ 12 w 35"/>
                  <a:gd name="T5" fmla="*/ 1 h 26"/>
                  <a:gd name="T6" fmla="*/ 2 w 35"/>
                  <a:gd name="T7" fmla="*/ 26 h 26"/>
                  <a:gd name="T8" fmla="*/ 9 w 35"/>
                  <a:gd name="T9" fmla="*/ 8 h 26"/>
                  <a:gd name="T10" fmla="*/ 27 w 35"/>
                  <a:gd name="T11" fmla="*/ 9 h 26"/>
                </a:gdLst>
                <a:ahLst/>
                <a:cxnLst>
                  <a:cxn ang="0">
                    <a:pos x="T0" y="T1"/>
                  </a:cxn>
                  <a:cxn ang="0">
                    <a:pos x="T2" y="T3"/>
                  </a:cxn>
                  <a:cxn ang="0">
                    <a:pos x="T4" y="T5"/>
                  </a:cxn>
                  <a:cxn ang="0">
                    <a:pos x="T6" y="T7"/>
                  </a:cxn>
                  <a:cxn ang="0">
                    <a:pos x="T8" y="T9"/>
                  </a:cxn>
                  <a:cxn ang="0">
                    <a:pos x="T10" y="T11"/>
                  </a:cxn>
                </a:cxnLst>
                <a:rect l="0" t="0" r="r" b="b"/>
                <a:pathLst>
                  <a:path w="35" h="26">
                    <a:moveTo>
                      <a:pt x="35" y="9"/>
                    </a:moveTo>
                    <a:cubicBezTo>
                      <a:pt x="31" y="9"/>
                      <a:pt x="26" y="7"/>
                      <a:pt x="22" y="6"/>
                    </a:cubicBezTo>
                    <a:cubicBezTo>
                      <a:pt x="19" y="4"/>
                      <a:pt x="15" y="1"/>
                      <a:pt x="12" y="1"/>
                    </a:cubicBezTo>
                    <a:cubicBezTo>
                      <a:pt x="3" y="0"/>
                      <a:pt x="0" y="20"/>
                      <a:pt x="2" y="26"/>
                    </a:cubicBezTo>
                    <a:cubicBezTo>
                      <a:pt x="4" y="20"/>
                      <a:pt x="4" y="11"/>
                      <a:pt x="9" y="8"/>
                    </a:cubicBezTo>
                    <a:cubicBezTo>
                      <a:pt x="14" y="5"/>
                      <a:pt x="23" y="7"/>
                      <a:pt x="27" y="9"/>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2" name="Freeform 754">
                <a:extLst>
                  <a:ext uri="{FF2B5EF4-FFF2-40B4-BE49-F238E27FC236}">
                    <a16:creationId xmlns:a16="http://schemas.microsoft.com/office/drawing/2014/main" id="{DC6CF9AC-66D9-8066-96B2-D18ED310E87B}"/>
                  </a:ext>
                </a:extLst>
              </p:cNvPr>
              <p:cNvSpPr>
                <a:spLocks/>
              </p:cNvSpPr>
              <p:nvPr/>
            </p:nvSpPr>
            <p:spPr bwMode="auto">
              <a:xfrm>
                <a:off x="-639413" y="5618164"/>
                <a:ext cx="50800" cy="66675"/>
              </a:xfrm>
              <a:custGeom>
                <a:avLst/>
                <a:gdLst>
                  <a:gd name="T0" fmla="*/ 25 w 25"/>
                  <a:gd name="T1" fmla="*/ 4 h 33"/>
                  <a:gd name="T2" fmla="*/ 6 w 25"/>
                  <a:gd name="T3" fmla="*/ 5 h 33"/>
                  <a:gd name="T4" fmla="*/ 2 w 25"/>
                  <a:gd name="T5" fmla="*/ 33 h 33"/>
                  <a:gd name="T6" fmla="*/ 25 w 25"/>
                  <a:gd name="T7" fmla="*/ 4 h 33"/>
                </a:gdLst>
                <a:ahLst/>
                <a:cxnLst>
                  <a:cxn ang="0">
                    <a:pos x="T0" y="T1"/>
                  </a:cxn>
                  <a:cxn ang="0">
                    <a:pos x="T2" y="T3"/>
                  </a:cxn>
                  <a:cxn ang="0">
                    <a:pos x="T4" y="T5"/>
                  </a:cxn>
                  <a:cxn ang="0">
                    <a:pos x="T6" y="T7"/>
                  </a:cxn>
                </a:cxnLst>
                <a:rect l="0" t="0" r="r" b="b"/>
                <a:pathLst>
                  <a:path w="25" h="33">
                    <a:moveTo>
                      <a:pt x="25" y="4"/>
                    </a:moveTo>
                    <a:cubicBezTo>
                      <a:pt x="19" y="3"/>
                      <a:pt x="11" y="0"/>
                      <a:pt x="6" y="5"/>
                    </a:cubicBezTo>
                    <a:cubicBezTo>
                      <a:pt x="0" y="13"/>
                      <a:pt x="4" y="25"/>
                      <a:pt x="2" y="33"/>
                    </a:cubicBezTo>
                    <a:cubicBezTo>
                      <a:pt x="3" y="19"/>
                      <a:pt x="9" y="3"/>
                      <a:pt x="25" y="4"/>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3" name="Freeform 755">
                <a:extLst>
                  <a:ext uri="{FF2B5EF4-FFF2-40B4-BE49-F238E27FC236}">
                    <a16:creationId xmlns:a16="http://schemas.microsoft.com/office/drawing/2014/main" id="{8EA1A04A-EB0B-4E07-BEDE-062305C891D2}"/>
                  </a:ext>
                </a:extLst>
              </p:cNvPr>
              <p:cNvSpPr>
                <a:spLocks/>
              </p:cNvSpPr>
              <p:nvPr/>
            </p:nvSpPr>
            <p:spPr bwMode="auto">
              <a:xfrm>
                <a:off x="-642588" y="5524501"/>
                <a:ext cx="44450" cy="58738"/>
              </a:xfrm>
              <a:custGeom>
                <a:avLst/>
                <a:gdLst>
                  <a:gd name="T0" fmla="*/ 22 w 22"/>
                  <a:gd name="T1" fmla="*/ 1 h 29"/>
                  <a:gd name="T2" fmla="*/ 6 w 22"/>
                  <a:gd name="T3" fmla="*/ 4 h 29"/>
                  <a:gd name="T4" fmla="*/ 7 w 22"/>
                  <a:gd name="T5" fmla="*/ 29 h 29"/>
                  <a:gd name="T6" fmla="*/ 8 w 22"/>
                  <a:gd name="T7" fmla="*/ 8 h 29"/>
                  <a:gd name="T8" fmla="*/ 22 w 22"/>
                  <a:gd name="T9" fmla="*/ 1 h 29"/>
                </a:gdLst>
                <a:ahLst/>
                <a:cxnLst>
                  <a:cxn ang="0">
                    <a:pos x="T0" y="T1"/>
                  </a:cxn>
                  <a:cxn ang="0">
                    <a:pos x="T2" y="T3"/>
                  </a:cxn>
                  <a:cxn ang="0">
                    <a:pos x="T4" y="T5"/>
                  </a:cxn>
                  <a:cxn ang="0">
                    <a:pos x="T6" y="T7"/>
                  </a:cxn>
                  <a:cxn ang="0">
                    <a:pos x="T8" y="T9"/>
                  </a:cxn>
                </a:cxnLst>
                <a:rect l="0" t="0" r="r" b="b"/>
                <a:pathLst>
                  <a:path w="22" h="29">
                    <a:moveTo>
                      <a:pt x="22" y="1"/>
                    </a:moveTo>
                    <a:cubicBezTo>
                      <a:pt x="17" y="2"/>
                      <a:pt x="10" y="0"/>
                      <a:pt x="6" y="4"/>
                    </a:cubicBezTo>
                    <a:cubicBezTo>
                      <a:pt x="0" y="10"/>
                      <a:pt x="5" y="21"/>
                      <a:pt x="7" y="29"/>
                    </a:cubicBezTo>
                    <a:cubicBezTo>
                      <a:pt x="6" y="23"/>
                      <a:pt x="5" y="13"/>
                      <a:pt x="8" y="8"/>
                    </a:cubicBezTo>
                    <a:cubicBezTo>
                      <a:pt x="11" y="3"/>
                      <a:pt x="17" y="3"/>
                      <a:pt x="22" y="1"/>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4" name="Freeform 756">
                <a:extLst>
                  <a:ext uri="{FF2B5EF4-FFF2-40B4-BE49-F238E27FC236}">
                    <a16:creationId xmlns:a16="http://schemas.microsoft.com/office/drawing/2014/main" id="{54E8C110-AC0A-8FCF-16DD-34F7706B2898}"/>
                  </a:ext>
                </a:extLst>
              </p:cNvPr>
              <p:cNvSpPr>
                <a:spLocks/>
              </p:cNvSpPr>
              <p:nvPr/>
            </p:nvSpPr>
            <p:spPr bwMode="auto">
              <a:xfrm>
                <a:off x="-666400" y="5429251"/>
                <a:ext cx="63500" cy="58738"/>
              </a:xfrm>
              <a:custGeom>
                <a:avLst/>
                <a:gdLst>
                  <a:gd name="T0" fmla="*/ 8 w 31"/>
                  <a:gd name="T1" fmla="*/ 29 h 29"/>
                  <a:gd name="T2" fmla="*/ 5 w 31"/>
                  <a:gd name="T3" fmla="*/ 7 h 29"/>
                  <a:gd name="T4" fmla="*/ 31 w 31"/>
                  <a:gd name="T5" fmla="*/ 5 h 29"/>
                  <a:gd name="T6" fmla="*/ 14 w 31"/>
                  <a:gd name="T7" fmla="*/ 6 h 29"/>
                  <a:gd name="T8" fmla="*/ 8 w 31"/>
                  <a:gd name="T9" fmla="*/ 18 h 29"/>
                </a:gdLst>
                <a:ahLst/>
                <a:cxnLst>
                  <a:cxn ang="0">
                    <a:pos x="T0" y="T1"/>
                  </a:cxn>
                  <a:cxn ang="0">
                    <a:pos x="T2" y="T3"/>
                  </a:cxn>
                  <a:cxn ang="0">
                    <a:pos x="T4" y="T5"/>
                  </a:cxn>
                  <a:cxn ang="0">
                    <a:pos x="T6" y="T7"/>
                  </a:cxn>
                  <a:cxn ang="0">
                    <a:pos x="T8" y="T9"/>
                  </a:cxn>
                </a:cxnLst>
                <a:rect l="0" t="0" r="r" b="b"/>
                <a:pathLst>
                  <a:path w="31" h="29">
                    <a:moveTo>
                      <a:pt x="8" y="29"/>
                    </a:moveTo>
                    <a:cubicBezTo>
                      <a:pt x="9" y="22"/>
                      <a:pt x="0" y="13"/>
                      <a:pt x="5" y="7"/>
                    </a:cubicBezTo>
                    <a:cubicBezTo>
                      <a:pt x="10" y="0"/>
                      <a:pt x="25" y="2"/>
                      <a:pt x="31" y="5"/>
                    </a:cubicBezTo>
                    <a:cubicBezTo>
                      <a:pt x="26" y="6"/>
                      <a:pt x="19" y="4"/>
                      <a:pt x="14" y="6"/>
                    </a:cubicBezTo>
                    <a:cubicBezTo>
                      <a:pt x="7" y="9"/>
                      <a:pt x="9" y="12"/>
                      <a:pt x="8" y="18"/>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5" name="Freeform 757">
                <a:extLst>
                  <a:ext uri="{FF2B5EF4-FFF2-40B4-BE49-F238E27FC236}">
                    <a16:creationId xmlns:a16="http://schemas.microsoft.com/office/drawing/2014/main" id="{DD1CF079-9A06-A864-0450-55E75D14557D}"/>
                  </a:ext>
                </a:extLst>
              </p:cNvPr>
              <p:cNvSpPr>
                <a:spLocks/>
              </p:cNvSpPr>
              <p:nvPr/>
            </p:nvSpPr>
            <p:spPr bwMode="auto">
              <a:xfrm>
                <a:off x="-685450" y="5349876"/>
                <a:ext cx="44450" cy="52388"/>
              </a:xfrm>
              <a:custGeom>
                <a:avLst/>
                <a:gdLst>
                  <a:gd name="T0" fmla="*/ 8 w 22"/>
                  <a:gd name="T1" fmla="*/ 26 h 26"/>
                  <a:gd name="T2" fmla="*/ 5 w 22"/>
                  <a:gd name="T3" fmla="*/ 16 h 26"/>
                  <a:gd name="T4" fmla="*/ 1 w 22"/>
                  <a:gd name="T5" fmla="*/ 7 h 26"/>
                  <a:gd name="T6" fmla="*/ 22 w 22"/>
                  <a:gd name="T7" fmla="*/ 2 h 26"/>
                  <a:gd name="T8" fmla="*/ 10 w 22"/>
                  <a:gd name="T9" fmla="*/ 6 h 26"/>
                  <a:gd name="T10" fmla="*/ 7 w 22"/>
                  <a:gd name="T11" fmla="*/ 20 h 26"/>
                </a:gdLst>
                <a:ahLst/>
                <a:cxnLst>
                  <a:cxn ang="0">
                    <a:pos x="T0" y="T1"/>
                  </a:cxn>
                  <a:cxn ang="0">
                    <a:pos x="T2" y="T3"/>
                  </a:cxn>
                  <a:cxn ang="0">
                    <a:pos x="T4" y="T5"/>
                  </a:cxn>
                  <a:cxn ang="0">
                    <a:pos x="T6" y="T7"/>
                  </a:cxn>
                  <a:cxn ang="0">
                    <a:pos x="T8" y="T9"/>
                  </a:cxn>
                  <a:cxn ang="0">
                    <a:pos x="T10" y="T11"/>
                  </a:cxn>
                </a:cxnLst>
                <a:rect l="0" t="0" r="r" b="b"/>
                <a:pathLst>
                  <a:path w="22" h="26">
                    <a:moveTo>
                      <a:pt x="8" y="26"/>
                    </a:moveTo>
                    <a:cubicBezTo>
                      <a:pt x="7" y="23"/>
                      <a:pt x="7" y="19"/>
                      <a:pt x="5" y="16"/>
                    </a:cubicBezTo>
                    <a:cubicBezTo>
                      <a:pt x="4" y="13"/>
                      <a:pt x="0" y="10"/>
                      <a:pt x="1" y="7"/>
                    </a:cubicBezTo>
                    <a:cubicBezTo>
                      <a:pt x="3" y="1"/>
                      <a:pt x="18" y="0"/>
                      <a:pt x="22" y="2"/>
                    </a:cubicBezTo>
                    <a:cubicBezTo>
                      <a:pt x="18" y="2"/>
                      <a:pt x="13" y="2"/>
                      <a:pt x="10" y="6"/>
                    </a:cubicBezTo>
                    <a:cubicBezTo>
                      <a:pt x="8" y="9"/>
                      <a:pt x="6" y="17"/>
                      <a:pt x="7" y="20"/>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6" name="Freeform 758">
                <a:extLst>
                  <a:ext uri="{FF2B5EF4-FFF2-40B4-BE49-F238E27FC236}">
                    <a16:creationId xmlns:a16="http://schemas.microsoft.com/office/drawing/2014/main" id="{D2234F81-3271-1FF2-0756-11665B3D5D29}"/>
                  </a:ext>
                </a:extLst>
              </p:cNvPr>
              <p:cNvSpPr>
                <a:spLocks/>
              </p:cNvSpPr>
              <p:nvPr/>
            </p:nvSpPr>
            <p:spPr bwMode="auto">
              <a:xfrm>
                <a:off x="-707675" y="5257801"/>
                <a:ext cx="39688" cy="55563"/>
              </a:xfrm>
              <a:custGeom>
                <a:avLst/>
                <a:gdLst>
                  <a:gd name="T0" fmla="*/ 3 w 20"/>
                  <a:gd name="T1" fmla="*/ 27 h 27"/>
                  <a:gd name="T2" fmla="*/ 3 w 20"/>
                  <a:gd name="T3" fmla="*/ 8 h 27"/>
                  <a:gd name="T4" fmla="*/ 20 w 20"/>
                  <a:gd name="T5" fmla="*/ 2 h 27"/>
                  <a:gd name="T6" fmla="*/ 3 w 20"/>
                  <a:gd name="T7" fmla="*/ 21 h 27"/>
                </a:gdLst>
                <a:ahLst/>
                <a:cxnLst>
                  <a:cxn ang="0">
                    <a:pos x="T0" y="T1"/>
                  </a:cxn>
                  <a:cxn ang="0">
                    <a:pos x="T2" y="T3"/>
                  </a:cxn>
                  <a:cxn ang="0">
                    <a:pos x="T4" y="T5"/>
                  </a:cxn>
                  <a:cxn ang="0">
                    <a:pos x="T6" y="T7"/>
                  </a:cxn>
                </a:cxnLst>
                <a:rect l="0" t="0" r="r" b="b"/>
                <a:pathLst>
                  <a:path w="20" h="27">
                    <a:moveTo>
                      <a:pt x="3" y="27"/>
                    </a:moveTo>
                    <a:cubicBezTo>
                      <a:pt x="4" y="21"/>
                      <a:pt x="0" y="14"/>
                      <a:pt x="3" y="8"/>
                    </a:cubicBezTo>
                    <a:cubicBezTo>
                      <a:pt x="6" y="3"/>
                      <a:pt x="15" y="0"/>
                      <a:pt x="20" y="2"/>
                    </a:cubicBezTo>
                    <a:cubicBezTo>
                      <a:pt x="11" y="4"/>
                      <a:pt x="3" y="12"/>
                      <a:pt x="3" y="21"/>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 name="Freeform 759">
                <a:extLst>
                  <a:ext uri="{FF2B5EF4-FFF2-40B4-BE49-F238E27FC236}">
                    <a16:creationId xmlns:a16="http://schemas.microsoft.com/office/drawing/2014/main" id="{E9798BDB-6508-1F4C-CD18-F8540814A950}"/>
                  </a:ext>
                </a:extLst>
              </p:cNvPr>
              <p:cNvSpPr>
                <a:spLocks/>
              </p:cNvSpPr>
              <p:nvPr/>
            </p:nvSpPr>
            <p:spPr bwMode="auto">
              <a:xfrm>
                <a:off x="-720375" y="5153026"/>
                <a:ext cx="39688" cy="82550"/>
              </a:xfrm>
              <a:custGeom>
                <a:avLst/>
                <a:gdLst>
                  <a:gd name="T0" fmla="*/ 20 w 20"/>
                  <a:gd name="T1" fmla="*/ 0 h 41"/>
                  <a:gd name="T2" fmla="*/ 0 w 20"/>
                  <a:gd name="T3" fmla="*/ 12 h 41"/>
                  <a:gd name="T4" fmla="*/ 6 w 20"/>
                  <a:gd name="T5" fmla="*/ 41 h 41"/>
                  <a:gd name="T6" fmla="*/ 6 w 20"/>
                  <a:gd name="T7" fmla="*/ 28 h 41"/>
                  <a:gd name="T8" fmla="*/ 5 w 20"/>
                  <a:gd name="T9" fmla="*/ 16 h 41"/>
                  <a:gd name="T10" fmla="*/ 16 w 20"/>
                  <a:gd name="T11" fmla="*/ 1 h 41"/>
                </a:gdLst>
                <a:ahLst/>
                <a:cxnLst>
                  <a:cxn ang="0">
                    <a:pos x="T0" y="T1"/>
                  </a:cxn>
                  <a:cxn ang="0">
                    <a:pos x="T2" y="T3"/>
                  </a:cxn>
                  <a:cxn ang="0">
                    <a:pos x="T4" y="T5"/>
                  </a:cxn>
                  <a:cxn ang="0">
                    <a:pos x="T6" y="T7"/>
                  </a:cxn>
                  <a:cxn ang="0">
                    <a:pos x="T8" y="T9"/>
                  </a:cxn>
                  <a:cxn ang="0">
                    <a:pos x="T10" y="T11"/>
                  </a:cxn>
                </a:cxnLst>
                <a:rect l="0" t="0" r="r" b="b"/>
                <a:pathLst>
                  <a:path w="20" h="41">
                    <a:moveTo>
                      <a:pt x="20" y="0"/>
                    </a:moveTo>
                    <a:cubicBezTo>
                      <a:pt x="11" y="4"/>
                      <a:pt x="0" y="0"/>
                      <a:pt x="0" y="12"/>
                    </a:cubicBezTo>
                    <a:cubicBezTo>
                      <a:pt x="0" y="22"/>
                      <a:pt x="7" y="31"/>
                      <a:pt x="6" y="41"/>
                    </a:cubicBezTo>
                    <a:cubicBezTo>
                      <a:pt x="5" y="37"/>
                      <a:pt x="6" y="32"/>
                      <a:pt x="6" y="28"/>
                    </a:cubicBezTo>
                    <a:cubicBezTo>
                      <a:pt x="7" y="23"/>
                      <a:pt x="6" y="21"/>
                      <a:pt x="5" y="16"/>
                    </a:cubicBezTo>
                    <a:cubicBezTo>
                      <a:pt x="4" y="9"/>
                      <a:pt x="9" y="3"/>
                      <a:pt x="16" y="1"/>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 name="Freeform 760">
                <a:extLst>
                  <a:ext uri="{FF2B5EF4-FFF2-40B4-BE49-F238E27FC236}">
                    <a16:creationId xmlns:a16="http://schemas.microsoft.com/office/drawing/2014/main" id="{A29F2601-F6C1-F9A6-8620-2AA438A2C0E3}"/>
                  </a:ext>
                </a:extLst>
              </p:cNvPr>
              <p:cNvSpPr>
                <a:spLocks/>
              </p:cNvSpPr>
              <p:nvPr/>
            </p:nvSpPr>
            <p:spPr bwMode="auto">
              <a:xfrm>
                <a:off x="-729900" y="5067301"/>
                <a:ext cx="31750" cy="57150"/>
              </a:xfrm>
              <a:custGeom>
                <a:avLst/>
                <a:gdLst>
                  <a:gd name="T0" fmla="*/ 16 w 16"/>
                  <a:gd name="T1" fmla="*/ 0 h 28"/>
                  <a:gd name="T2" fmla="*/ 4 w 16"/>
                  <a:gd name="T3" fmla="*/ 5 h 28"/>
                  <a:gd name="T4" fmla="*/ 6 w 16"/>
                  <a:gd name="T5" fmla="*/ 28 h 28"/>
                  <a:gd name="T6" fmla="*/ 8 w 16"/>
                  <a:gd name="T7" fmla="*/ 10 h 28"/>
                  <a:gd name="T8" fmla="*/ 16 w 16"/>
                  <a:gd name="T9" fmla="*/ 0 h 28"/>
                </a:gdLst>
                <a:ahLst/>
                <a:cxnLst>
                  <a:cxn ang="0">
                    <a:pos x="T0" y="T1"/>
                  </a:cxn>
                  <a:cxn ang="0">
                    <a:pos x="T2" y="T3"/>
                  </a:cxn>
                  <a:cxn ang="0">
                    <a:pos x="T4" y="T5"/>
                  </a:cxn>
                  <a:cxn ang="0">
                    <a:pos x="T6" y="T7"/>
                  </a:cxn>
                  <a:cxn ang="0">
                    <a:pos x="T8" y="T9"/>
                  </a:cxn>
                </a:cxnLst>
                <a:rect l="0" t="0" r="r" b="b"/>
                <a:pathLst>
                  <a:path w="16" h="28">
                    <a:moveTo>
                      <a:pt x="16" y="0"/>
                    </a:moveTo>
                    <a:cubicBezTo>
                      <a:pt x="10" y="0"/>
                      <a:pt x="6" y="0"/>
                      <a:pt x="4" y="5"/>
                    </a:cubicBezTo>
                    <a:cubicBezTo>
                      <a:pt x="0" y="12"/>
                      <a:pt x="6" y="20"/>
                      <a:pt x="6" y="28"/>
                    </a:cubicBezTo>
                    <a:cubicBezTo>
                      <a:pt x="6" y="21"/>
                      <a:pt x="5" y="17"/>
                      <a:pt x="8" y="10"/>
                    </a:cubicBezTo>
                    <a:cubicBezTo>
                      <a:pt x="10" y="4"/>
                      <a:pt x="11" y="4"/>
                      <a:pt x="16" y="0"/>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9" name="Freeform 761">
                <a:extLst>
                  <a:ext uri="{FF2B5EF4-FFF2-40B4-BE49-F238E27FC236}">
                    <a16:creationId xmlns:a16="http://schemas.microsoft.com/office/drawing/2014/main" id="{C49198F4-E0A6-DA1F-0E93-9D8537C96F0F}"/>
                  </a:ext>
                </a:extLst>
              </p:cNvPr>
              <p:cNvSpPr>
                <a:spLocks/>
              </p:cNvSpPr>
              <p:nvPr/>
            </p:nvSpPr>
            <p:spPr bwMode="auto">
              <a:xfrm>
                <a:off x="-744188" y="4984751"/>
                <a:ext cx="41275" cy="52388"/>
              </a:xfrm>
              <a:custGeom>
                <a:avLst/>
                <a:gdLst>
                  <a:gd name="T0" fmla="*/ 21 w 21"/>
                  <a:gd name="T1" fmla="*/ 3 h 26"/>
                  <a:gd name="T2" fmla="*/ 8 w 21"/>
                  <a:gd name="T3" fmla="*/ 2 h 26"/>
                  <a:gd name="T4" fmla="*/ 7 w 21"/>
                  <a:gd name="T5" fmla="*/ 26 h 26"/>
                  <a:gd name="T6" fmla="*/ 21 w 21"/>
                  <a:gd name="T7" fmla="*/ 3 h 26"/>
                </a:gdLst>
                <a:ahLst/>
                <a:cxnLst>
                  <a:cxn ang="0">
                    <a:pos x="T0" y="T1"/>
                  </a:cxn>
                  <a:cxn ang="0">
                    <a:pos x="T2" y="T3"/>
                  </a:cxn>
                  <a:cxn ang="0">
                    <a:pos x="T4" y="T5"/>
                  </a:cxn>
                  <a:cxn ang="0">
                    <a:pos x="T6" y="T7"/>
                  </a:cxn>
                </a:cxnLst>
                <a:rect l="0" t="0" r="r" b="b"/>
                <a:pathLst>
                  <a:path w="21" h="26">
                    <a:moveTo>
                      <a:pt x="21" y="3"/>
                    </a:moveTo>
                    <a:cubicBezTo>
                      <a:pt x="16" y="3"/>
                      <a:pt x="13" y="0"/>
                      <a:pt x="8" y="2"/>
                    </a:cubicBezTo>
                    <a:cubicBezTo>
                      <a:pt x="0" y="6"/>
                      <a:pt x="4" y="20"/>
                      <a:pt x="7" y="26"/>
                    </a:cubicBezTo>
                    <a:cubicBezTo>
                      <a:pt x="5" y="14"/>
                      <a:pt x="8" y="4"/>
                      <a:pt x="21" y="3"/>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70" name="Freeform 762">
                <a:extLst>
                  <a:ext uri="{FF2B5EF4-FFF2-40B4-BE49-F238E27FC236}">
                    <a16:creationId xmlns:a16="http://schemas.microsoft.com/office/drawing/2014/main" id="{190ED0E4-0935-4B2E-4983-BC26D1ED6EB3}"/>
                  </a:ext>
                </a:extLst>
              </p:cNvPr>
              <p:cNvSpPr>
                <a:spLocks/>
              </p:cNvSpPr>
              <p:nvPr/>
            </p:nvSpPr>
            <p:spPr bwMode="auto">
              <a:xfrm>
                <a:off x="-734663" y="4895851"/>
                <a:ext cx="30163" cy="60325"/>
              </a:xfrm>
              <a:custGeom>
                <a:avLst/>
                <a:gdLst>
                  <a:gd name="T0" fmla="*/ 4 w 15"/>
                  <a:gd name="T1" fmla="*/ 2 h 30"/>
                  <a:gd name="T2" fmla="*/ 0 w 15"/>
                  <a:gd name="T3" fmla="*/ 30 h 30"/>
                  <a:gd name="T4" fmla="*/ 10 w 15"/>
                  <a:gd name="T5" fmla="*/ 12 h 30"/>
                  <a:gd name="T6" fmla="*/ 15 w 15"/>
                  <a:gd name="T7" fmla="*/ 2 h 30"/>
                  <a:gd name="T8" fmla="*/ 6 w 15"/>
                  <a:gd name="T9" fmla="*/ 1 h 30"/>
                </a:gdLst>
                <a:ahLst/>
                <a:cxnLst>
                  <a:cxn ang="0">
                    <a:pos x="T0" y="T1"/>
                  </a:cxn>
                  <a:cxn ang="0">
                    <a:pos x="T2" y="T3"/>
                  </a:cxn>
                  <a:cxn ang="0">
                    <a:pos x="T4" y="T5"/>
                  </a:cxn>
                  <a:cxn ang="0">
                    <a:pos x="T6" y="T7"/>
                  </a:cxn>
                  <a:cxn ang="0">
                    <a:pos x="T8" y="T9"/>
                  </a:cxn>
                </a:cxnLst>
                <a:rect l="0" t="0" r="r" b="b"/>
                <a:pathLst>
                  <a:path w="15" h="30">
                    <a:moveTo>
                      <a:pt x="4" y="2"/>
                    </a:moveTo>
                    <a:cubicBezTo>
                      <a:pt x="10" y="10"/>
                      <a:pt x="3" y="22"/>
                      <a:pt x="0" y="30"/>
                    </a:cubicBezTo>
                    <a:cubicBezTo>
                      <a:pt x="5" y="24"/>
                      <a:pt x="9" y="19"/>
                      <a:pt x="10" y="12"/>
                    </a:cubicBezTo>
                    <a:cubicBezTo>
                      <a:pt x="10" y="7"/>
                      <a:pt x="8" y="3"/>
                      <a:pt x="15" y="2"/>
                    </a:cubicBezTo>
                    <a:cubicBezTo>
                      <a:pt x="13" y="0"/>
                      <a:pt x="9" y="1"/>
                      <a:pt x="6" y="1"/>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71" name="Freeform 763">
                <a:extLst>
                  <a:ext uri="{FF2B5EF4-FFF2-40B4-BE49-F238E27FC236}">
                    <a16:creationId xmlns:a16="http://schemas.microsoft.com/office/drawing/2014/main" id="{A3C1AE6F-AEC3-3D57-9534-EED6937A9D92}"/>
                  </a:ext>
                </a:extLst>
              </p:cNvPr>
              <p:cNvSpPr>
                <a:spLocks/>
              </p:cNvSpPr>
              <p:nvPr/>
            </p:nvSpPr>
            <p:spPr bwMode="auto">
              <a:xfrm>
                <a:off x="-726725" y="4816476"/>
                <a:ext cx="38100" cy="53975"/>
              </a:xfrm>
              <a:custGeom>
                <a:avLst/>
                <a:gdLst>
                  <a:gd name="T0" fmla="*/ 19 w 19"/>
                  <a:gd name="T1" fmla="*/ 3 h 27"/>
                  <a:gd name="T2" fmla="*/ 4 w 19"/>
                  <a:gd name="T3" fmla="*/ 5 h 27"/>
                  <a:gd name="T4" fmla="*/ 1 w 19"/>
                  <a:gd name="T5" fmla="*/ 27 h 27"/>
                  <a:gd name="T6" fmla="*/ 7 w 19"/>
                  <a:gd name="T7" fmla="*/ 11 h 27"/>
                  <a:gd name="T8" fmla="*/ 18 w 19"/>
                  <a:gd name="T9" fmla="*/ 4 h 27"/>
                </a:gdLst>
                <a:ahLst/>
                <a:cxnLst>
                  <a:cxn ang="0">
                    <a:pos x="T0" y="T1"/>
                  </a:cxn>
                  <a:cxn ang="0">
                    <a:pos x="T2" y="T3"/>
                  </a:cxn>
                  <a:cxn ang="0">
                    <a:pos x="T4" y="T5"/>
                  </a:cxn>
                  <a:cxn ang="0">
                    <a:pos x="T6" y="T7"/>
                  </a:cxn>
                  <a:cxn ang="0">
                    <a:pos x="T8" y="T9"/>
                  </a:cxn>
                </a:cxnLst>
                <a:rect l="0" t="0" r="r" b="b"/>
                <a:pathLst>
                  <a:path w="19" h="27">
                    <a:moveTo>
                      <a:pt x="19" y="3"/>
                    </a:moveTo>
                    <a:cubicBezTo>
                      <a:pt x="13" y="4"/>
                      <a:pt x="8" y="0"/>
                      <a:pt x="4" y="5"/>
                    </a:cubicBezTo>
                    <a:cubicBezTo>
                      <a:pt x="0" y="12"/>
                      <a:pt x="5" y="20"/>
                      <a:pt x="1" y="27"/>
                    </a:cubicBezTo>
                    <a:cubicBezTo>
                      <a:pt x="4" y="22"/>
                      <a:pt x="5" y="17"/>
                      <a:pt x="7" y="11"/>
                    </a:cubicBezTo>
                    <a:cubicBezTo>
                      <a:pt x="9" y="5"/>
                      <a:pt x="12" y="5"/>
                      <a:pt x="18" y="4"/>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72" name="Freeform 764">
                <a:extLst>
                  <a:ext uri="{FF2B5EF4-FFF2-40B4-BE49-F238E27FC236}">
                    <a16:creationId xmlns:a16="http://schemas.microsoft.com/office/drawing/2014/main" id="{A9B55EFE-8E94-4D97-18F2-06768AE75539}"/>
                  </a:ext>
                </a:extLst>
              </p:cNvPr>
              <p:cNvSpPr>
                <a:spLocks/>
              </p:cNvSpPr>
              <p:nvPr/>
            </p:nvSpPr>
            <p:spPr bwMode="auto">
              <a:xfrm>
                <a:off x="-717200" y="4737101"/>
                <a:ext cx="31750" cy="46038"/>
              </a:xfrm>
              <a:custGeom>
                <a:avLst/>
                <a:gdLst>
                  <a:gd name="T0" fmla="*/ 15 w 15"/>
                  <a:gd name="T1" fmla="*/ 1 h 23"/>
                  <a:gd name="T2" fmla="*/ 3 w 15"/>
                  <a:gd name="T3" fmla="*/ 4 h 23"/>
                  <a:gd name="T4" fmla="*/ 3 w 15"/>
                  <a:gd name="T5" fmla="*/ 23 h 23"/>
                  <a:gd name="T6" fmla="*/ 14 w 15"/>
                  <a:gd name="T7" fmla="*/ 2 h 23"/>
                </a:gdLst>
                <a:ahLst/>
                <a:cxnLst>
                  <a:cxn ang="0">
                    <a:pos x="T0" y="T1"/>
                  </a:cxn>
                  <a:cxn ang="0">
                    <a:pos x="T2" y="T3"/>
                  </a:cxn>
                  <a:cxn ang="0">
                    <a:pos x="T4" y="T5"/>
                  </a:cxn>
                  <a:cxn ang="0">
                    <a:pos x="T6" y="T7"/>
                  </a:cxn>
                </a:cxnLst>
                <a:rect l="0" t="0" r="r" b="b"/>
                <a:pathLst>
                  <a:path w="15" h="23">
                    <a:moveTo>
                      <a:pt x="15" y="1"/>
                    </a:moveTo>
                    <a:cubicBezTo>
                      <a:pt x="11" y="1"/>
                      <a:pt x="6" y="0"/>
                      <a:pt x="3" y="4"/>
                    </a:cubicBezTo>
                    <a:cubicBezTo>
                      <a:pt x="0" y="8"/>
                      <a:pt x="3" y="18"/>
                      <a:pt x="3" y="23"/>
                    </a:cubicBezTo>
                    <a:cubicBezTo>
                      <a:pt x="4" y="16"/>
                      <a:pt x="5" y="3"/>
                      <a:pt x="14" y="2"/>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73" name="Freeform 765">
                <a:extLst>
                  <a:ext uri="{FF2B5EF4-FFF2-40B4-BE49-F238E27FC236}">
                    <a16:creationId xmlns:a16="http://schemas.microsoft.com/office/drawing/2014/main" id="{E3C18E94-F801-72B6-9588-736BF015FC08}"/>
                  </a:ext>
                </a:extLst>
              </p:cNvPr>
              <p:cNvSpPr>
                <a:spLocks/>
              </p:cNvSpPr>
              <p:nvPr/>
            </p:nvSpPr>
            <p:spPr bwMode="auto">
              <a:xfrm>
                <a:off x="-1809400" y="5233989"/>
                <a:ext cx="66675" cy="23813"/>
              </a:xfrm>
              <a:custGeom>
                <a:avLst/>
                <a:gdLst>
                  <a:gd name="T0" fmla="*/ 0 w 33"/>
                  <a:gd name="T1" fmla="*/ 3 h 12"/>
                  <a:gd name="T2" fmla="*/ 33 w 33"/>
                  <a:gd name="T3" fmla="*/ 12 h 12"/>
                  <a:gd name="T4" fmla="*/ 7 w 33"/>
                  <a:gd name="T5" fmla="*/ 7 h 12"/>
                </a:gdLst>
                <a:ahLst/>
                <a:cxnLst>
                  <a:cxn ang="0">
                    <a:pos x="T0" y="T1"/>
                  </a:cxn>
                  <a:cxn ang="0">
                    <a:pos x="T2" y="T3"/>
                  </a:cxn>
                  <a:cxn ang="0">
                    <a:pos x="T4" y="T5"/>
                  </a:cxn>
                </a:cxnLst>
                <a:rect l="0" t="0" r="r" b="b"/>
                <a:pathLst>
                  <a:path w="33" h="12">
                    <a:moveTo>
                      <a:pt x="0" y="3"/>
                    </a:moveTo>
                    <a:cubicBezTo>
                      <a:pt x="10" y="6"/>
                      <a:pt x="25" y="0"/>
                      <a:pt x="33" y="12"/>
                    </a:cubicBezTo>
                    <a:cubicBezTo>
                      <a:pt x="26" y="8"/>
                      <a:pt x="15" y="6"/>
                      <a:pt x="7" y="7"/>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74" name="Freeform 766">
                <a:extLst>
                  <a:ext uri="{FF2B5EF4-FFF2-40B4-BE49-F238E27FC236}">
                    <a16:creationId xmlns:a16="http://schemas.microsoft.com/office/drawing/2014/main" id="{F02A26DE-0AF5-5BD0-9D62-9780A1175340}"/>
                  </a:ext>
                </a:extLst>
              </p:cNvPr>
              <p:cNvSpPr>
                <a:spLocks/>
              </p:cNvSpPr>
              <p:nvPr/>
            </p:nvSpPr>
            <p:spPr bwMode="auto">
              <a:xfrm>
                <a:off x="-1845913" y="5334001"/>
                <a:ext cx="92075" cy="66675"/>
              </a:xfrm>
              <a:custGeom>
                <a:avLst/>
                <a:gdLst>
                  <a:gd name="T0" fmla="*/ 45 w 45"/>
                  <a:gd name="T1" fmla="*/ 6 h 33"/>
                  <a:gd name="T2" fmla="*/ 10 w 45"/>
                  <a:gd name="T3" fmla="*/ 5 h 33"/>
                  <a:gd name="T4" fmla="*/ 6 w 45"/>
                  <a:gd name="T5" fmla="*/ 33 h 33"/>
                  <a:gd name="T6" fmla="*/ 31 w 45"/>
                  <a:gd name="T7" fmla="*/ 6 h 33"/>
                </a:gdLst>
                <a:ahLst/>
                <a:cxnLst>
                  <a:cxn ang="0">
                    <a:pos x="T0" y="T1"/>
                  </a:cxn>
                  <a:cxn ang="0">
                    <a:pos x="T2" y="T3"/>
                  </a:cxn>
                  <a:cxn ang="0">
                    <a:pos x="T4" y="T5"/>
                  </a:cxn>
                  <a:cxn ang="0">
                    <a:pos x="T6" y="T7"/>
                  </a:cxn>
                </a:cxnLst>
                <a:rect l="0" t="0" r="r" b="b"/>
                <a:pathLst>
                  <a:path w="45" h="33">
                    <a:moveTo>
                      <a:pt x="45" y="6"/>
                    </a:moveTo>
                    <a:cubicBezTo>
                      <a:pt x="35" y="3"/>
                      <a:pt x="21" y="0"/>
                      <a:pt x="10" y="5"/>
                    </a:cubicBezTo>
                    <a:cubicBezTo>
                      <a:pt x="1" y="8"/>
                      <a:pt x="0" y="26"/>
                      <a:pt x="6" y="33"/>
                    </a:cubicBezTo>
                    <a:cubicBezTo>
                      <a:pt x="3" y="15"/>
                      <a:pt x="12" y="5"/>
                      <a:pt x="31" y="6"/>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75" name="Freeform 767">
                <a:extLst>
                  <a:ext uri="{FF2B5EF4-FFF2-40B4-BE49-F238E27FC236}">
                    <a16:creationId xmlns:a16="http://schemas.microsoft.com/office/drawing/2014/main" id="{B4936B86-560F-2B8E-D4CA-7B52D013DCA5}"/>
                  </a:ext>
                </a:extLst>
              </p:cNvPr>
              <p:cNvSpPr>
                <a:spLocks/>
              </p:cNvSpPr>
              <p:nvPr/>
            </p:nvSpPr>
            <p:spPr bwMode="auto">
              <a:xfrm>
                <a:off x="-1872900" y="5429251"/>
                <a:ext cx="101600" cy="101600"/>
              </a:xfrm>
              <a:custGeom>
                <a:avLst/>
                <a:gdLst>
                  <a:gd name="T0" fmla="*/ 50 w 50"/>
                  <a:gd name="T1" fmla="*/ 4 h 50"/>
                  <a:gd name="T2" fmla="*/ 12 w 50"/>
                  <a:gd name="T3" fmla="*/ 10 h 50"/>
                  <a:gd name="T4" fmla="*/ 20 w 50"/>
                  <a:gd name="T5" fmla="*/ 50 h 50"/>
                  <a:gd name="T6" fmla="*/ 40 w 50"/>
                  <a:gd name="T7" fmla="*/ 5 h 50"/>
                </a:gdLst>
                <a:ahLst/>
                <a:cxnLst>
                  <a:cxn ang="0">
                    <a:pos x="T0" y="T1"/>
                  </a:cxn>
                  <a:cxn ang="0">
                    <a:pos x="T2" y="T3"/>
                  </a:cxn>
                  <a:cxn ang="0">
                    <a:pos x="T4" y="T5"/>
                  </a:cxn>
                  <a:cxn ang="0">
                    <a:pos x="T6" y="T7"/>
                  </a:cxn>
                </a:cxnLst>
                <a:rect l="0" t="0" r="r" b="b"/>
                <a:pathLst>
                  <a:path w="50" h="50">
                    <a:moveTo>
                      <a:pt x="50" y="4"/>
                    </a:moveTo>
                    <a:cubicBezTo>
                      <a:pt x="37" y="4"/>
                      <a:pt x="23" y="0"/>
                      <a:pt x="12" y="10"/>
                    </a:cubicBezTo>
                    <a:cubicBezTo>
                      <a:pt x="0" y="20"/>
                      <a:pt x="15" y="40"/>
                      <a:pt x="20" y="50"/>
                    </a:cubicBezTo>
                    <a:cubicBezTo>
                      <a:pt x="10" y="28"/>
                      <a:pt x="13" y="8"/>
                      <a:pt x="40" y="5"/>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76" name="Freeform 768">
                <a:extLst>
                  <a:ext uri="{FF2B5EF4-FFF2-40B4-BE49-F238E27FC236}">
                    <a16:creationId xmlns:a16="http://schemas.microsoft.com/office/drawing/2014/main" id="{E909BC01-8A1A-FDFA-72DD-2F425DF8C598}"/>
                  </a:ext>
                </a:extLst>
              </p:cNvPr>
              <p:cNvSpPr>
                <a:spLocks/>
              </p:cNvSpPr>
              <p:nvPr/>
            </p:nvSpPr>
            <p:spPr bwMode="auto">
              <a:xfrm>
                <a:off x="-1837975" y="5540376"/>
                <a:ext cx="69850" cy="136525"/>
              </a:xfrm>
              <a:custGeom>
                <a:avLst/>
                <a:gdLst>
                  <a:gd name="T0" fmla="*/ 34 w 34"/>
                  <a:gd name="T1" fmla="*/ 2 h 67"/>
                  <a:gd name="T2" fmla="*/ 2 w 34"/>
                  <a:gd name="T3" fmla="*/ 26 h 67"/>
                  <a:gd name="T4" fmla="*/ 14 w 34"/>
                  <a:gd name="T5" fmla="*/ 52 h 67"/>
                  <a:gd name="T6" fmla="*/ 26 w 34"/>
                  <a:gd name="T7" fmla="*/ 67 h 67"/>
                  <a:gd name="T8" fmla="*/ 10 w 34"/>
                  <a:gd name="T9" fmla="*/ 30 h 67"/>
                  <a:gd name="T10" fmla="*/ 31 w 34"/>
                  <a:gd name="T11" fmla="*/ 4 h 67"/>
                </a:gdLst>
                <a:ahLst/>
                <a:cxnLst>
                  <a:cxn ang="0">
                    <a:pos x="T0" y="T1"/>
                  </a:cxn>
                  <a:cxn ang="0">
                    <a:pos x="T2" y="T3"/>
                  </a:cxn>
                  <a:cxn ang="0">
                    <a:pos x="T4" y="T5"/>
                  </a:cxn>
                  <a:cxn ang="0">
                    <a:pos x="T6" y="T7"/>
                  </a:cxn>
                  <a:cxn ang="0">
                    <a:pos x="T8" y="T9"/>
                  </a:cxn>
                  <a:cxn ang="0">
                    <a:pos x="T10" y="T11"/>
                  </a:cxn>
                </a:cxnLst>
                <a:rect l="0" t="0" r="r" b="b"/>
                <a:pathLst>
                  <a:path w="34" h="67">
                    <a:moveTo>
                      <a:pt x="34" y="2"/>
                    </a:moveTo>
                    <a:cubicBezTo>
                      <a:pt x="21" y="0"/>
                      <a:pt x="0" y="12"/>
                      <a:pt x="2" y="26"/>
                    </a:cubicBezTo>
                    <a:cubicBezTo>
                      <a:pt x="3" y="34"/>
                      <a:pt x="9" y="45"/>
                      <a:pt x="14" y="52"/>
                    </a:cubicBezTo>
                    <a:cubicBezTo>
                      <a:pt x="19" y="57"/>
                      <a:pt x="25" y="59"/>
                      <a:pt x="26" y="67"/>
                    </a:cubicBezTo>
                    <a:cubicBezTo>
                      <a:pt x="24" y="53"/>
                      <a:pt x="12" y="44"/>
                      <a:pt x="10" y="30"/>
                    </a:cubicBezTo>
                    <a:cubicBezTo>
                      <a:pt x="9" y="16"/>
                      <a:pt x="20" y="9"/>
                      <a:pt x="31" y="4"/>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77" name="Freeform 769">
                <a:extLst>
                  <a:ext uri="{FF2B5EF4-FFF2-40B4-BE49-F238E27FC236}">
                    <a16:creationId xmlns:a16="http://schemas.microsoft.com/office/drawing/2014/main" id="{DB4A95E1-8F2F-4C8C-4756-D1FA879B40B5}"/>
                  </a:ext>
                </a:extLst>
              </p:cNvPr>
              <p:cNvSpPr>
                <a:spLocks/>
              </p:cNvSpPr>
              <p:nvPr/>
            </p:nvSpPr>
            <p:spPr bwMode="auto">
              <a:xfrm>
                <a:off x="-1728438" y="5635626"/>
                <a:ext cx="144463" cy="65088"/>
              </a:xfrm>
              <a:custGeom>
                <a:avLst/>
                <a:gdLst>
                  <a:gd name="T0" fmla="*/ 0 w 71"/>
                  <a:gd name="T1" fmla="*/ 32 h 32"/>
                  <a:gd name="T2" fmla="*/ 31 w 71"/>
                  <a:gd name="T3" fmla="*/ 2 h 32"/>
                  <a:gd name="T4" fmla="*/ 71 w 71"/>
                  <a:gd name="T5" fmla="*/ 29 h 32"/>
                  <a:gd name="T6" fmla="*/ 40 w 71"/>
                  <a:gd name="T7" fmla="*/ 9 h 32"/>
                  <a:gd name="T8" fmla="*/ 18 w 71"/>
                  <a:gd name="T9" fmla="*/ 15 h 32"/>
                </a:gdLst>
                <a:ahLst/>
                <a:cxnLst>
                  <a:cxn ang="0">
                    <a:pos x="T0" y="T1"/>
                  </a:cxn>
                  <a:cxn ang="0">
                    <a:pos x="T2" y="T3"/>
                  </a:cxn>
                  <a:cxn ang="0">
                    <a:pos x="T4" y="T5"/>
                  </a:cxn>
                  <a:cxn ang="0">
                    <a:pos x="T6" y="T7"/>
                  </a:cxn>
                  <a:cxn ang="0">
                    <a:pos x="T8" y="T9"/>
                  </a:cxn>
                </a:cxnLst>
                <a:rect l="0" t="0" r="r" b="b"/>
                <a:pathLst>
                  <a:path w="71" h="32">
                    <a:moveTo>
                      <a:pt x="0" y="32"/>
                    </a:moveTo>
                    <a:cubicBezTo>
                      <a:pt x="3" y="20"/>
                      <a:pt x="18" y="4"/>
                      <a:pt x="31" y="2"/>
                    </a:cubicBezTo>
                    <a:cubicBezTo>
                      <a:pt x="44" y="0"/>
                      <a:pt x="68" y="18"/>
                      <a:pt x="71" y="29"/>
                    </a:cubicBezTo>
                    <a:cubicBezTo>
                      <a:pt x="64" y="22"/>
                      <a:pt x="51" y="14"/>
                      <a:pt x="40" y="9"/>
                    </a:cubicBezTo>
                    <a:cubicBezTo>
                      <a:pt x="30" y="5"/>
                      <a:pt x="27" y="11"/>
                      <a:pt x="18" y="15"/>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78" name="Freeform 770">
                <a:extLst>
                  <a:ext uri="{FF2B5EF4-FFF2-40B4-BE49-F238E27FC236}">
                    <a16:creationId xmlns:a16="http://schemas.microsoft.com/office/drawing/2014/main" id="{B572EE2C-1DC2-0E37-C450-32FB4533673A}"/>
                  </a:ext>
                </a:extLst>
              </p:cNvPr>
              <p:cNvSpPr>
                <a:spLocks/>
              </p:cNvSpPr>
              <p:nvPr/>
            </p:nvSpPr>
            <p:spPr bwMode="auto">
              <a:xfrm>
                <a:off x="-1810988" y="5143501"/>
                <a:ext cx="52388" cy="60325"/>
              </a:xfrm>
              <a:custGeom>
                <a:avLst/>
                <a:gdLst>
                  <a:gd name="T0" fmla="*/ 26 w 26"/>
                  <a:gd name="T1" fmla="*/ 2 h 30"/>
                  <a:gd name="T2" fmla="*/ 5 w 26"/>
                  <a:gd name="T3" fmla="*/ 7 h 30"/>
                  <a:gd name="T4" fmla="*/ 7 w 26"/>
                  <a:gd name="T5" fmla="*/ 30 h 30"/>
                  <a:gd name="T6" fmla="*/ 14 w 26"/>
                  <a:gd name="T7" fmla="*/ 10 h 30"/>
                  <a:gd name="T8" fmla="*/ 26 w 26"/>
                  <a:gd name="T9" fmla="*/ 2 h 30"/>
                </a:gdLst>
                <a:ahLst/>
                <a:cxnLst>
                  <a:cxn ang="0">
                    <a:pos x="T0" y="T1"/>
                  </a:cxn>
                  <a:cxn ang="0">
                    <a:pos x="T2" y="T3"/>
                  </a:cxn>
                  <a:cxn ang="0">
                    <a:pos x="T4" y="T5"/>
                  </a:cxn>
                  <a:cxn ang="0">
                    <a:pos x="T6" y="T7"/>
                  </a:cxn>
                  <a:cxn ang="0">
                    <a:pos x="T8" y="T9"/>
                  </a:cxn>
                </a:cxnLst>
                <a:rect l="0" t="0" r="r" b="b"/>
                <a:pathLst>
                  <a:path w="26" h="30">
                    <a:moveTo>
                      <a:pt x="26" y="2"/>
                    </a:moveTo>
                    <a:cubicBezTo>
                      <a:pt x="19" y="1"/>
                      <a:pt x="10" y="0"/>
                      <a:pt x="5" y="7"/>
                    </a:cubicBezTo>
                    <a:cubicBezTo>
                      <a:pt x="0" y="14"/>
                      <a:pt x="3" y="24"/>
                      <a:pt x="7" y="30"/>
                    </a:cubicBezTo>
                    <a:cubicBezTo>
                      <a:pt x="5" y="18"/>
                      <a:pt x="8" y="19"/>
                      <a:pt x="14" y="10"/>
                    </a:cubicBezTo>
                    <a:cubicBezTo>
                      <a:pt x="19" y="4"/>
                      <a:pt x="17" y="4"/>
                      <a:pt x="26" y="2"/>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79" name="Freeform 771">
                <a:extLst>
                  <a:ext uri="{FF2B5EF4-FFF2-40B4-BE49-F238E27FC236}">
                    <a16:creationId xmlns:a16="http://schemas.microsoft.com/office/drawing/2014/main" id="{E404843D-F6C9-C96D-224B-DDE4D4EFAE93}"/>
                  </a:ext>
                </a:extLst>
              </p:cNvPr>
              <p:cNvSpPr>
                <a:spLocks/>
              </p:cNvSpPr>
              <p:nvPr/>
            </p:nvSpPr>
            <p:spPr bwMode="auto">
              <a:xfrm>
                <a:off x="-1801463" y="5059364"/>
                <a:ext cx="55563" cy="52388"/>
              </a:xfrm>
              <a:custGeom>
                <a:avLst/>
                <a:gdLst>
                  <a:gd name="T0" fmla="*/ 27 w 27"/>
                  <a:gd name="T1" fmla="*/ 3 h 26"/>
                  <a:gd name="T2" fmla="*/ 8 w 27"/>
                  <a:gd name="T3" fmla="*/ 3 h 26"/>
                  <a:gd name="T4" fmla="*/ 4 w 27"/>
                  <a:gd name="T5" fmla="*/ 26 h 26"/>
                  <a:gd name="T6" fmla="*/ 21 w 27"/>
                  <a:gd name="T7" fmla="*/ 5 h 26"/>
                </a:gdLst>
                <a:ahLst/>
                <a:cxnLst>
                  <a:cxn ang="0">
                    <a:pos x="T0" y="T1"/>
                  </a:cxn>
                  <a:cxn ang="0">
                    <a:pos x="T2" y="T3"/>
                  </a:cxn>
                  <a:cxn ang="0">
                    <a:pos x="T4" y="T5"/>
                  </a:cxn>
                  <a:cxn ang="0">
                    <a:pos x="T6" y="T7"/>
                  </a:cxn>
                </a:cxnLst>
                <a:rect l="0" t="0" r="r" b="b"/>
                <a:pathLst>
                  <a:path w="27" h="26">
                    <a:moveTo>
                      <a:pt x="27" y="3"/>
                    </a:moveTo>
                    <a:cubicBezTo>
                      <a:pt x="20" y="4"/>
                      <a:pt x="14" y="0"/>
                      <a:pt x="8" y="3"/>
                    </a:cubicBezTo>
                    <a:cubicBezTo>
                      <a:pt x="0" y="7"/>
                      <a:pt x="1" y="19"/>
                      <a:pt x="4" y="26"/>
                    </a:cubicBezTo>
                    <a:cubicBezTo>
                      <a:pt x="7" y="14"/>
                      <a:pt x="9" y="9"/>
                      <a:pt x="21" y="5"/>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0" name="Freeform 772">
                <a:extLst>
                  <a:ext uri="{FF2B5EF4-FFF2-40B4-BE49-F238E27FC236}">
                    <a16:creationId xmlns:a16="http://schemas.microsoft.com/office/drawing/2014/main" id="{83FD6FFA-8888-E261-12DE-7E4BA3DEB4E6}"/>
                  </a:ext>
                </a:extLst>
              </p:cNvPr>
              <p:cNvSpPr>
                <a:spLocks/>
              </p:cNvSpPr>
              <p:nvPr/>
            </p:nvSpPr>
            <p:spPr bwMode="auto">
              <a:xfrm>
                <a:off x="-1928463" y="5021264"/>
                <a:ext cx="39688" cy="88900"/>
              </a:xfrm>
              <a:custGeom>
                <a:avLst/>
                <a:gdLst>
                  <a:gd name="T0" fmla="*/ 20 w 20"/>
                  <a:gd name="T1" fmla="*/ 0 h 44"/>
                  <a:gd name="T2" fmla="*/ 3 w 20"/>
                  <a:gd name="T3" fmla="*/ 13 h 44"/>
                  <a:gd name="T4" fmla="*/ 6 w 20"/>
                  <a:gd name="T5" fmla="*/ 44 h 44"/>
                  <a:gd name="T6" fmla="*/ 7 w 20"/>
                  <a:gd name="T7" fmla="*/ 17 h 44"/>
                  <a:gd name="T8" fmla="*/ 20 w 20"/>
                  <a:gd name="T9" fmla="*/ 2 h 44"/>
                </a:gdLst>
                <a:ahLst/>
                <a:cxnLst>
                  <a:cxn ang="0">
                    <a:pos x="T0" y="T1"/>
                  </a:cxn>
                  <a:cxn ang="0">
                    <a:pos x="T2" y="T3"/>
                  </a:cxn>
                  <a:cxn ang="0">
                    <a:pos x="T4" y="T5"/>
                  </a:cxn>
                  <a:cxn ang="0">
                    <a:pos x="T6" y="T7"/>
                  </a:cxn>
                  <a:cxn ang="0">
                    <a:pos x="T8" y="T9"/>
                  </a:cxn>
                </a:cxnLst>
                <a:rect l="0" t="0" r="r" b="b"/>
                <a:pathLst>
                  <a:path w="20" h="44">
                    <a:moveTo>
                      <a:pt x="20" y="0"/>
                    </a:moveTo>
                    <a:cubicBezTo>
                      <a:pt x="13" y="4"/>
                      <a:pt x="6" y="4"/>
                      <a:pt x="3" y="13"/>
                    </a:cubicBezTo>
                    <a:cubicBezTo>
                      <a:pt x="0" y="22"/>
                      <a:pt x="2" y="35"/>
                      <a:pt x="6" y="44"/>
                    </a:cubicBezTo>
                    <a:cubicBezTo>
                      <a:pt x="9" y="36"/>
                      <a:pt x="5" y="26"/>
                      <a:pt x="7" y="17"/>
                    </a:cubicBezTo>
                    <a:cubicBezTo>
                      <a:pt x="10" y="9"/>
                      <a:pt x="13" y="7"/>
                      <a:pt x="20" y="2"/>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1" name="Freeform 773">
                <a:extLst>
                  <a:ext uri="{FF2B5EF4-FFF2-40B4-BE49-F238E27FC236}">
                    <a16:creationId xmlns:a16="http://schemas.microsoft.com/office/drawing/2014/main" id="{887E43DA-E42E-01A8-32BB-8127C10A3681}"/>
                  </a:ext>
                </a:extLst>
              </p:cNvPr>
              <p:cNvSpPr>
                <a:spLocks/>
              </p:cNvSpPr>
              <p:nvPr/>
            </p:nvSpPr>
            <p:spPr bwMode="auto">
              <a:xfrm>
                <a:off x="-1942750" y="5124451"/>
                <a:ext cx="61913" cy="100013"/>
              </a:xfrm>
              <a:custGeom>
                <a:avLst/>
                <a:gdLst>
                  <a:gd name="T0" fmla="*/ 31 w 31"/>
                  <a:gd name="T1" fmla="*/ 0 h 49"/>
                  <a:gd name="T2" fmla="*/ 10 w 31"/>
                  <a:gd name="T3" fmla="*/ 15 h 49"/>
                  <a:gd name="T4" fmla="*/ 7 w 31"/>
                  <a:gd name="T5" fmla="*/ 49 h 49"/>
                  <a:gd name="T6" fmla="*/ 30 w 31"/>
                  <a:gd name="T7" fmla="*/ 2 h 49"/>
                </a:gdLst>
                <a:ahLst/>
                <a:cxnLst>
                  <a:cxn ang="0">
                    <a:pos x="T0" y="T1"/>
                  </a:cxn>
                  <a:cxn ang="0">
                    <a:pos x="T2" y="T3"/>
                  </a:cxn>
                  <a:cxn ang="0">
                    <a:pos x="T4" y="T5"/>
                  </a:cxn>
                  <a:cxn ang="0">
                    <a:pos x="T6" y="T7"/>
                  </a:cxn>
                </a:cxnLst>
                <a:rect l="0" t="0" r="r" b="b"/>
                <a:pathLst>
                  <a:path w="31" h="49">
                    <a:moveTo>
                      <a:pt x="31" y="0"/>
                    </a:moveTo>
                    <a:cubicBezTo>
                      <a:pt x="22" y="5"/>
                      <a:pt x="15" y="5"/>
                      <a:pt x="10" y="15"/>
                    </a:cubicBezTo>
                    <a:cubicBezTo>
                      <a:pt x="7" y="21"/>
                      <a:pt x="0" y="44"/>
                      <a:pt x="7" y="49"/>
                    </a:cubicBezTo>
                    <a:cubicBezTo>
                      <a:pt x="8" y="34"/>
                      <a:pt x="13" y="7"/>
                      <a:pt x="30" y="2"/>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2" name="Freeform 774">
                <a:extLst>
                  <a:ext uri="{FF2B5EF4-FFF2-40B4-BE49-F238E27FC236}">
                    <a16:creationId xmlns:a16="http://schemas.microsoft.com/office/drawing/2014/main" id="{F10FC51F-713A-BEB1-CBBB-E19D2E4B9EBE}"/>
                  </a:ext>
                </a:extLst>
              </p:cNvPr>
              <p:cNvSpPr>
                <a:spLocks/>
              </p:cNvSpPr>
              <p:nvPr/>
            </p:nvSpPr>
            <p:spPr bwMode="auto">
              <a:xfrm>
                <a:off x="-1949100" y="5257801"/>
                <a:ext cx="65088" cy="84138"/>
              </a:xfrm>
              <a:custGeom>
                <a:avLst/>
                <a:gdLst>
                  <a:gd name="T0" fmla="*/ 32 w 32"/>
                  <a:gd name="T1" fmla="*/ 2 h 41"/>
                  <a:gd name="T2" fmla="*/ 6 w 32"/>
                  <a:gd name="T3" fmla="*/ 6 h 41"/>
                  <a:gd name="T4" fmla="*/ 5 w 32"/>
                  <a:gd name="T5" fmla="*/ 41 h 41"/>
                  <a:gd name="T6" fmla="*/ 10 w 32"/>
                  <a:gd name="T7" fmla="*/ 12 h 41"/>
                  <a:gd name="T8" fmla="*/ 27 w 32"/>
                  <a:gd name="T9" fmla="*/ 3 h 41"/>
                </a:gdLst>
                <a:ahLst/>
                <a:cxnLst>
                  <a:cxn ang="0">
                    <a:pos x="T0" y="T1"/>
                  </a:cxn>
                  <a:cxn ang="0">
                    <a:pos x="T2" y="T3"/>
                  </a:cxn>
                  <a:cxn ang="0">
                    <a:pos x="T4" y="T5"/>
                  </a:cxn>
                  <a:cxn ang="0">
                    <a:pos x="T6" y="T7"/>
                  </a:cxn>
                  <a:cxn ang="0">
                    <a:pos x="T8" y="T9"/>
                  </a:cxn>
                </a:cxnLst>
                <a:rect l="0" t="0" r="r" b="b"/>
                <a:pathLst>
                  <a:path w="32" h="41">
                    <a:moveTo>
                      <a:pt x="32" y="2"/>
                    </a:moveTo>
                    <a:cubicBezTo>
                      <a:pt x="25" y="0"/>
                      <a:pt x="11" y="1"/>
                      <a:pt x="6" y="6"/>
                    </a:cubicBezTo>
                    <a:cubicBezTo>
                      <a:pt x="0" y="12"/>
                      <a:pt x="0" y="34"/>
                      <a:pt x="5" y="41"/>
                    </a:cubicBezTo>
                    <a:cubicBezTo>
                      <a:pt x="6" y="31"/>
                      <a:pt x="3" y="22"/>
                      <a:pt x="10" y="12"/>
                    </a:cubicBezTo>
                    <a:cubicBezTo>
                      <a:pt x="13" y="7"/>
                      <a:pt x="20" y="2"/>
                      <a:pt x="27" y="3"/>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3" name="Freeform 775">
                <a:extLst>
                  <a:ext uri="{FF2B5EF4-FFF2-40B4-BE49-F238E27FC236}">
                    <a16:creationId xmlns:a16="http://schemas.microsoft.com/office/drawing/2014/main" id="{FADCE35E-496D-9351-6664-7F85516EEB6E}"/>
                  </a:ext>
                </a:extLst>
              </p:cNvPr>
              <p:cNvSpPr>
                <a:spLocks/>
              </p:cNvSpPr>
              <p:nvPr/>
            </p:nvSpPr>
            <p:spPr bwMode="auto">
              <a:xfrm>
                <a:off x="-1957038" y="5373689"/>
                <a:ext cx="52388" cy="69850"/>
              </a:xfrm>
              <a:custGeom>
                <a:avLst/>
                <a:gdLst>
                  <a:gd name="T0" fmla="*/ 26 w 26"/>
                  <a:gd name="T1" fmla="*/ 1 h 34"/>
                  <a:gd name="T2" fmla="*/ 6 w 26"/>
                  <a:gd name="T3" fmla="*/ 6 h 34"/>
                  <a:gd name="T4" fmla="*/ 5 w 26"/>
                  <a:gd name="T5" fmla="*/ 34 h 34"/>
                  <a:gd name="T6" fmla="*/ 22 w 26"/>
                  <a:gd name="T7" fmla="*/ 2 h 34"/>
                </a:gdLst>
                <a:ahLst/>
                <a:cxnLst>
                  <a:cxn ang="0">
                    <a:pos x="T0" y="T1"/>
                  </a:cxn>
                  <a:cxn ang="0">
                    <a:pos x="T2" y="T3"/>
                  </a:cxn>
                  <a:cxn ang="0">
                    <a:pos x="T4" y="T5"/>
                  </a:cxn>
                  <a:cxn ang="0">
                    <a:pos x="T6" y="T7"/>
                  </a:cxn>
                </a:cxnLst>
                <a:rect l="0" t="0" r="r" b="b"/>
                <a:pathLst>
                  <a:path w="26" h="34">
                    <a:moveTo>
                      <a:pt x="26" y="1"/>
                    </a:moveTo>
                    <a:cubicBezTo>
                      <a:pt x="18" y="0"/>
                      <a:pt x="12" y="0"/>
                      <a:pt x="6" y="6"/>
                    </a:cubicBezTo>
                    <a:cubicBezTo>
                      <a:pt x="0" y="14"/>
                      <a:pt x="0" y="27"/>
                      <a:pt x="5" y="34"/>
                    </a:cubicBezTo>
                    <a:cubicBezTo>
                      <a:pt x="3" y="22"/>
                      <a:pt x="7" y="3"/>
                      <a:pt x="22" y="2"/>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4" name="Freeform 776">
                <a:extLst>
                  <a:ext uri="{FF2B5EF4-FFF2-40B4-BE49-F238E27FC236}">
                    <a16:creationId xmlns:a16="http://schemas.microsoft.com/office/drawing/2014/main" id="{3D35C447-5506-2541-4946-EA913DAE3192}"/>
                  </a:ext>
                </a:extLst>
              </p:cNvPr>
              <p:cNvSpPr>
                <a:spLocks/>
              </p:cNvSpPr>
              <p:nvPr/>
            </p:nvSpPr>
            <p:spPr bwMode="auto">
              <a:xfrm>
                <a:off x="-1963388" y="5478464"/>
                <a:ext cx="46038" cy="84138"/>
              </a:xfrm>
              <a:custGeom>
                <a:avLst/>
                <a:gdLst>
                  <a:gd name="T0" fmla="*/ 23 w 23"/>
                  <a:gd name="T1" fmla="*/ 0 h 42"/>
                  <a:gd name="T2" fmla="*/ 6 w 23"/>
                  <a:gd name="T3" fmla="*/ 9 h 42"/>
                  <a:gd name="T4" fmla="*/ 5 w 23"/>
                  <a:gd name="T5" fmla="*/ 42 h 42"/>
                  <a:gd name="T6" fmla="*/ 7 w 23"/>
                  <a:gd name="T7" fmla="*/ 20 h 42"/>
                  <a:gd name="T8" fmla="*/ 21 w 23"/>
                  <a:gd name="T9" fmla="*/ 3 h 42"/>
                </a:gdLst>
                <a:ahLst/>
                <a:cxnLst>
                  <a:cxn ang="0">
                    <a:pos x="T0" y="T1"/>
                  </a:cxn>
                  <a:cxn ang="0">
                    <a:pos x="T2" y="T3"/>
                  </a:cxn>
                  <a:cxn ang="0">
                    <a:pos x="T4" y="T5"/>
                  </a:cxn>
                  <a:cxn ang="0">
                    <a:pos x="T6" y="T7"/>
                  </a:cxn>
                  <a:cxn ang="0">
                    <a:pos x="T8" y="T9"/>
                  </a:cxn>
                </a:cxnLst>
                <a:rect l="0" t="0" r="r" b="b"/>
                <a:pathLst>
                  <a:path w="23" h="42">
                    <a:moveTo>
                      <a:pt x="23" y="0"/>
                    </a:moveTo>
                    <a:cubicBezTo>
                      <a:pt x="15" y="1"/>
                      <a:pt x="10" y="1"/>
                      <a:pt x="6" y="9"/>
                    </a:cubicBezTo>
                    <a:cubicBezTo>
                      <a:pt x="1" y="18"/>
                      <a:pt x="0" y="32"/>
                      <a:pt x="5" y="42"/>
                    </a:cubicBezTo>
                    <a:cubicBezTo>
                      <a:pt x="7" y="35"/>
                      <a:pt x="5" y="27"/>
                      <a:pt x="7" y="20"/>
                    </a:cubicBezTo>
                    <a:cubicBezTo>
                      <a:pt x="10" y="10"/>
                      <a:pt x="13" y="3"/>
                      <a:pt x="21" y="3"/>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5" name="Freeform 777">
                <a:extLst>
                  <a:ext uri="{FF2B5EF4-FFF2-40B4-BE49-F238E27FC236}">
                    <a16:creationId xmlns:a16="http://schemas.microsoft.com/office/drawing/2014/main" id="{EC4B56A7-9998-EEBF-CDDE-4B5049C8B82B}"/>
                  </a:ext>
                </a:extLst>
              </p:cNvPr>
              <p:cNvSpPr>
                <a:spLocks/>
              </p:cNvSpPr>
              <p:nvPr/>
            </p:nvSpPr>
            <p:spPr bwMode="auto">
              <a:xfrm>
                <a:off x="-1953863" y="5592764"/>
                <a:ext cx="53975" cy="107950"/>
              </a:xfrm>
              <a:custGeom>
                <a:avLst/>
                <a:gdLst>
                  <a:gd name="T0" fmla="*/ 24 w 26"/>
                  <a:gd name="T1" fmla="*/ 0 h 53"/>
                  <a:gd name="T2" fmla="*/ 26 w 26"/>
                  <a:gd name="T3" fmla="*/ 53 h 53"/>
                  <a:gd name="T4" fmla="*/ 24 w 26"/>
                  <a:gd name="T5" fmla="*/ 0 h 53"/>
                </a:gdLst>
                <a:ahLst/>
                <a:cxnLst>
                  <a:cxn ang="0">
                    <a:pos x="T0" y="T1"/>
                  </a:cxn>
                  <a:cxn ang="0">
                    <a:pos x="T2" y="T3"/>
                  </a:cxn>
                  <a:cxn ang="0">
                    <a:pos x="T4" y="T5"/>
                  </a:cxn>
                </a:cxnLst>
                <a:rect l="0" t="0" r="r" b="b"/>
                <a:pathLst>
                  <a:path w="26" h="53">
                    <a:moveTo>
                      <a:pt x="24" y="0"/>
                    </a:moveTo>
                    <a:cubicBezTo>
                      <a:pt x="0" y="10"/>
                      <a:pt x="14" y="39"/>
                      <a:pt x="26" y="53"/>
                    </a:cubicBezTo>
                    <a:cubicBezTo>
                      <a:pt x="20" y="43"/>
                      <a:pt x="8" y="8"/>
                      <a:pt x="24" y="0"/>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6" name="Freeform 778">
                <a:extLst>
                  <a:ext uri="{FF2B5EF4-FFF2-40B4-BE49-F238E27FC236}">
                    <a16:creationId xmlns:a16="http://schemas.microsoft.com/office/drawing/2014/main" id="{87DC9BCD-AE46-4991-EB2A-176EA9A6489A}"/>
                  </a:ext>
                </a:extLst>
              </p:cNvPr>
              <p:cNvSpPr>
                <a:spLocks/>
              </p:cNvSpPr>
              <p:nvPr/>
            </p:nvSpPr>
            <p:spPr bwMode="auto">
              <a:xfrm>
                <a:off x="-1880838" y="5713414"/>
                <a:ext cx="31750" cy="93663"/>
              </a:xfrm>
              <a:custGeom>
                <a:avLst/>
                <a:gdLst>
                  <a:gd name="T0" fmla="*/ 12 w 15"/>
                  <a:gd name="T1" fmla="*/ 0 h 46"/>
                  <a:gd name="T2" fmla="*/ 15 w 15"/>
                  <a:gd name="T3" fmla="*/ 46 h 46"/>
                  <a:gd name="T4" fmla="*/ 11 w 15"/>
                  <a:gd name="T5" fmla="*/ 7 h 46"/>
                </a:gdLst>
                <a:ahLst/>
                <a:cxnLst>
                  <a:cxn ang="0">
                    <a:pos x="T0" y="T1"/>
                  </a:cxn>
                  <a:cxn ang="0">
                    <a:pos x="T2" y="T3"/>
                  </a:cxn>
                  <a:cxn ang="0">
                    <a:pos x="T4" y="T5"/>
                  </a:cxn>
                </a:cxnLst>
                <a:rect l="0" t="0" r="r" b="b"/>
                <a:pathLst>
                  <a:path w="15" h="46">
                    <a:moveTo>
                      <a:pt x="12" y="0"/>
                    </a:moveTo>
                    <a:cubicBezTo>
                      <a:pt x="0" y="12"/>
                      <a:pt x="0" y="35"/>
                      <a:pt x="15" y="46"/>
                    </a:cubicBezTo>
                    <a:cubicBezTo>
                      <a:pt x="7" y="37"/>
                      <a:pt x="6" y="18"/>
                      <a:pt x="11" y="7"/>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7" name="Freeform 779">
                <a:extLst>
                  <a:ext uri="{FF2B5EF4-FFF2-40B4-BE49-F238E27FC236}">
                    <a16:creationId xmlns:a16="http://schemas.microsoft.com/office/drawing/2014/main" id="{5C8F5390-B29D-CF5E-7F55-B17080282721}"/>
                  </a:ext>
                </a:extLst>
              </p:cNvPr>
              <p:cNvSpPr>
                <a:spLocks/>
              </p:cNvSpPr>
              <p:nvPr/>
            </p:nvSpPr>
            <p:spPr bwMode="auto">
              <a:xfrm>
                <a:off x="-1677638" y="4757739"/>
                <a:ext cx="44450" cy="9525"/>
              </a:xfrm>
              <a:custGeom>
                <a:avLst/>
                <a:gdLst>
                  <a:gd name="T0" fmla="*/ 0 w 22"/>
                  <a:gd name="T1" fmla="*/ 2 h 5"/>
                  <a:gd name="T2" fmla="*/ 22 w 22"/>
                  <a:gd name="T3" fmla="*/ 5 h 5"/>
                </a:gdLst>
                <a:ahLst/>
                <a:cxnLst>
                  <a:cxn ang="0">
                    <a:pos x="T0" y="T1"/>
                  </a:cxn>
                  <a:cxn ang="0">
                    <a:pos x="T2" y="T3"/>
                  </a:cxn>
                </a:cxnLst>
                <a:rect l="0" t="0" r="r" b="b"/>
                <a:pathLst>
                  <a:path w="22" h="5">
                    <a:moveTo>
                      <a:pt x="0" y="2"/>
                    </a:moveTo>
                    <a:cubicBezTo>
                      <a:pt x="6" y="0"/>
                      <a:pt x="17" y="0"/>
                      <a:pt x="22" y="5"/>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8" name="Freeform 780">
                <a:extLst>
                  <a:ext uri="{FF2B5EF4-FFF2-40B4-BE49-F238E27FC236}">
                    <a16:creationId xmlns:a16="http://schemas.microsoft.com/office/drawing/2014/main" id="{9548EAD1-D489-BB15-F607-2EB55398BFC9}"/>
                  </a:ext>
                </a:extLst>
              </p:cNvPr>
              <p:cNvSpPr>
                <a:spLocks/>
              </p:cNvSpPr>
              <p:nvPr/>
            </p:nvSpPr>
            <p:spPr bwMode="auto">
              <a:xfrm>
                <a:off x="-841025" y="4659314"/>
                <a:ext cx="55563" cy="49213"/>
              </a:xfrm>
              <a:custGeom>
                <a:avLst/>
                <a:gdLst>
                  <a:gd name="T0" fmla="*/ 27 w 27"/>
                  <a:gd name="T1" fmla="*/ 4 h 24"/>
                  <a:gd name="T2" fmla="*/ 8 w 27"/>
                  <a:gd name="T3" fmla="*/ 3 h 24"/>
                  <a:gd name="T4" fmla="*/ 1 w 27"/>
                  <a:gd name="T5" fmla="*/ 11 h 24"/>
                  <a:gd name="T6" fmla="*/ 1 w 27"/>
                  <a:gd name="T7" fmla="*/ 24 h 24"/>
                  <a:gd name="T8" fmla="*/ 6 w 27"/>
                  <a:gd name="T9" fmla="*/ 11 h 24"/>
                  <a:gd name="T10" fmla="*/ 21 w 27"/>
                  <a:gd name="T11" fmla="*/ 4 h 24"/>
                </a:gdLst>
                <a:ahLst/>
                <a:cxnLst>
                  <a:cxn ang="0">
                    <a:pos x="T0" y="T1"/>
                  </a:cxn>
                  <a:cxn ang="0">
                    <a:pos x="T2" y="T3"/>
                  </a:cxn>
                  <a:cxn ang="0">
                    <a:pos x="T4" y="T5"/>
                  </a:cxn>
                  <a:cxn ang="0">
                    <a:pos x="T6" y="T7"/>
                  </a:cxn>
                  <a:cxn ang="0">
                    <a:pos x="T8" y="T9"/>
                  </a:cxn>
                  <a:cxn ang="0">
                    <a:pos x="T10" y="T11"/>
                  </a:cxn>
                </a:cxnLst>
                <a:rect l="0" t="0" r="r" b="b"/>
                <a:pathLst>
                  <a:path w="27" h="24">
                    <a:moveTo>
                      <a:pt x="27" y="4"/>
                    </a:moveTo>
                    <a:cubicBezTo>
                      <a:pt x="23" y="2"/>
                      <a:pt x="13" y="0"/>
                      <a:pt x="8" y="3"/>
                    </a:cubicBezTo>
                    <a:cubicBezTo>
                      <a:pt x="5" y="4"/>
                      <a:pt x="2" y="7"/>
                      <a:pt x="1" y="11"/>
                    </a:cubicBezTo>
                    <a:cubicBezTo>
                      <a:pt x="0" y="14"/>
                      <a:pt x="0" y="21"/>
                      <a:pt x="1" y="24"/>
                    </a:cubicBezTo>
                    <a:cubicBezTo>
                      <a:pt x="4" y="21"/>
                      <a:pt x="3" y="15"/>
                      <a:pt x="6" y="11"/>
                    </a:cubicBezTo>
                    <a:cubicBezTo>
                      <a:pt x="10" y="7"/>
                      <a:pt x="15" y="4"/>
                      <a:pt x="21" y="4"/>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9" name="Freeform 781">
                <a:extLst>
                  <a:ext uri="{FF2B5EF4-FFF2-40B4-BE49-F238E27FC236}">
                    <a16:creationId xmlns:a16="http://schemas.microsoft.com/office/drawing/2014/main" id="{070E01B9-C884-28C1-39B1-7C1020BE000A}"/>
                  </a:ext>
                </a:extLst>
              </p:cNvPr>
              <p:cNvSpPr>
                <a:spLocks/>
              </p:cNvSpPr>
              <p:nvPr/>
            </p:nvSpPr>
            <p:spPr bwMode="auto">
              <a:xfrm>
                <a:off x="-826738" y="4591051"/>
                <a:ext cx="49213" cy="46038"/>
              </a:xfrm>
              <a:custGeom>
                <a:avLst/>
                <a:gdLst>
                  <a:gd name="T0" fmla="*/ 24 w 24"/>
                  <a:gd name="T1" fmla="*/ 3 h 23"/>
                  <a:gd name="T2" fmla="*/ 7 w 24"/>
                  <a:gd name="T3" fmla="*/ 4 h 23"/>
                  <a:gd name="T4" fmla="*/ 1 w 24"/>
                  <a:gd name="T5" fmla="*/ 23 h 23"/>
                  <a:gd name="T6" fmla="*/ 24 w 24"/>
                  <a:gd name="T7" fmla="*/ 2 h 23"/>
                </a:gdLst>
                <a:ahLst/>
                <a:cxnLst>
                  <a:cxn ang="0">
                    <a:pos x="T0" y="T1"/>
                  </a:cxn>
                  <a:cxn ang="0">
                    <a:pos x="T2" y="T3"/>
                  </a:cxn>
                  <a:cxn ang="0">
                    <a:pos x="T4" y="T5"/>
                  </a:cxn>
                  <a:cxn ang="0">
                    <a:pos x="T6" y="T7"/>
                  </a:cxn>
                </a:cxnLst>
                <a:rect l="0" t="0" r="r" b="b"/>
                <a:pathLst>
                  <a:path w="24" h="23">
                    <a:moveTo>
                      <a:pt x="24" y="3"/>
                    </a:moveTo>
                    <a:cubicBezTo>
                      <a:pt x="19" y="0"/>
                      <a:pt x="11" y="1"/>
                      <a:pt x="7" y="4"/>
                    </a:cubicBezTo>
                    <a:cubicBezTo>
                      <a:pt x="0" y="8"/>
                      <a:pt x="3" y="16"/>
                      <a:pt x="1" y="23"/>
                    </a:cubicBezTo>
                    <a:cubicBezTo>
                      <a:pt x="5" y="14"/>
                      <a:pt x="13" y="1"/>
                      <a:pt x="24" y="2"/>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90" name="Freeform 782">
                <a:extLst>
                  <a:ext uri="{FF2B5EF4-FFF2-40B4-BE49-F238E27FC236}">
                    <a16:creationId xmlns:a16="http://schemas.microsoft.com/office/drawing/2014/main" id="{1E85F031-57E8-F609-0E83-676A7C704F6B}"/>
                  </a:ext>
                </a:extLst>
              </p:cNvPr>
              <p:cNvSpPr>
                <a:spLocks/>
              </p:cNvSpPr>
              <p:nvPr/>
            </p:nvSpPr>
            <p:spPr bwMode="auto">
              <a:xfrm>
                <a:off x="-877538" y="4730751"/>
                <a:ext cx="49213" cy="60325"/>
              </a:xfrm>
              <a:custGeom>
                <a:avLst/>
                <a:gdLst>
                  <a:gd name="T0" fmla="*/ 24 w 24"/>
                  <a:gd name="T1" fmla="*/ 6 h 30"/>
                  <a:gd name="T2" fmla="*/ 9 w 24"/>
                  <a:gd name="T3" fmla="*/ 7 h 30"/>
                  <a:gd name="T4" fmla="*/ 5 w 24"/>
                  <a:gd name="T5" fmla="*/ 17 h 30"/>
                  <a:gd name="T6" fmla="*/ 0 w 24"/>
                  <a:gd name="T7" fmla="*/ 25 h 30"/>
                  <a:gd name="T8" fmla="*/ 8 w 24"/>
                  <a:gd name="T9" fmla="*/ 30 h 30"/>
                  <a:gd name="T10" fmla="*/ 18 w 24"/>
                  <a:gd name="T11" fmla="*/ 3 h 30"/>
                </a:gdLst>
                <a:ahLst/>
                <a:cxnLst>
                  <a:cxn ang="0">
                    <a:pos x="T0" y="T1"/>
                  </a:cxn>
                  <a:cxn ang="0">
                    <a:pos x="T2" y="T3"/>
                  </a:cxn>
                  <a:cxn ang="0">
                    <a:pos x="T4" y="T5"/>
                  </a:cxn>
                  <a:cxn ang="0">
                    <a:pos x="T6" y="T7"/>
                  </a:cxn>
                  <a:cxn ang="0">
                    <a:pos x="T8" y="T9"/>
                  </a:cxn>
                  <a:cxn ang="0">
                    <a:pos x="T10" y="T11"/>
                  </a:cxn>
                </a:cxnLst>
                <a:rect l="0" t="0" r="r" b="b"/>
                <a:pathLst>
                  <a:path w="24" h="30">
                    <a:moveTo>
                      <a:pt x="24" y="6"/>
                    </a:moveTo>
                    <a:cubicBezTo>
                      <a:pt x="19" y="1"/>
                      <a:pt x="12" y="0"/>
                      <a:pt x="9" y="7"/>
                    </a:cubicBezTo>
                    <a:cubicBezTo>
                      <a:pt x="7" y="11"/>
                      <a:pt x="7" y="14"/>
                      <a:pt x="5" y="17"/>
                    </a:cubicBezTo>
                    <a:cubicBezTo>
                      <a:pt x="4" y="20"/>
                      <a:pt x="1" y="22"/>
                      <a:pt x="0" y="25"/>
                    </a:cubicBezTo>
                    <a:cubicBezTo>
                      <a:pt x="3" y="25"/>
                      <a:pt x="6" y="27"/>
                      <a:pt x="8" y="30"/>
                    </a:cubicBezTo>
                    <a:cubicBezTo>
                      <a:pt x="4" y="22"/>
                      <a:pt x="12" y="7"/>
                      <a:pt x="18" y="3"/>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91" name="Freeform 783">
                <a:extLst>
                  <a:ext uri="{FF2B5EF4-FFF2-40B4-BE49-F238E27FC236}">
                    <a16:creationId xmlns:a16="http://schemas.microsoft.com/office/drawing/2014/main" id="{0A3B18A2-15D0-774D-7C1B-3EC333859667}"/>
                  </a:ext>
                </a:extLst>
              </p:cNvPr>
              <p:cNvSpPr>
                <a:spLocks/>
              </p:cNvSpPr>
              <p:nvPr/>
            </p:nvSpPr>
            <p:spPr bwMode="auto">
              <a:xfrm>
                <a:off x="-945800" y="4803776"/>
                <a:ext cx="65088" cy="93663"/>
              </a:xfrm>
              <a:custGeom>
                <a:avLst/>
                <a:gdLst>
                  <a:gd name="T0" fmla="*/ 30 w 32"/>
                  <a:gd name="T1" fmla="*/ 3 h 46"/>
                  <a:gd name="T2" fmla="*/ 19 w 32"/>
                  <a:gd name="T3" fmla="*/ 8 h 46"/>
                  <a:gd name="T4" fmla="*/ 13 w 32"/>
                  <a:gd name="T5" fmla="*/ 24 h 46"/>
                  <a:gd name="T6" fmla="*/ 8 w 32"/>
                  <a:gd name="T7" fmla="*/ 37 h 46"/>
                  <a:gd name="T8" fmla="*/ 0 w 32"/>
                  <a:gd name="T9" fmla="*/ 46 h 46"/>
                  <a:gd name="T10" fmla="*/ 11 w 32"/>
                  <a:gd name="T11" fmla="*/ 39 h 46"/>
                  <a:gd name="T12" fmla="*/ 19 w 32"/>
                  <a:gd name="T13" fmla="*/ 42 h 46"/>
                  <a:gd name="T14" fmla="*/ 29 w 32"/>
                  <a:gd name="T15" fmla="*/ 15 h 46"/>
                  <a:gd name="T16" fmla="*/ 32 w 32"/>
                  <a:gd name="T17" fmla="*/ 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46">
                    <a:moveTo>
                      <a:pt x="30" y="3"/>
                    </a:moveTo>
                    <a:cubicBezTo>
                      <a:pt x="26" y="0"/>
                      <a:pt x="21" y="5"/>
                      <a:pt x="19" y="8"/>
                    </a:cubicBezTo>
                    <a:cubicBezTo>
                      <a:pt x="14" y="12"/>
                      <a:pt x="14" y="18"/>
                      <a:pt x="13" y="24"/>
                    </a:cubicBezTo>
                    <a:cubicBezTo>
                      <a:pt x="12" y="29"/>
                      <a:pt x="11" y="33"/>
                      <a:pt x="8" y="37"/>
                    </a:cubicBezTo>
                    <a:cubicBezTo>
                      <a:pt x="6" y="40"/>
                      <a:pt x="1" y="42"/>
                      <a:pt x="0" y="46"/>
                    </a:cubicBezTo>
                    <a:cubicBezTo>
                      <a:pt x="4" y="44"/>
                      <a:pt x="7" y="40"/>
                      <a:pt x="11" y="39"/>
                    </a:cubicBezTo>
                    <a:cubicBezTo>
                      <a:pt x="16" y="38"/>
                      <a:pt x="16" y="41"/>
                      <a:pt x="19" y="42"/>
                    </a:cubicBezTo>
                    <a:cubicBezTo>
                      <a:pt x="12" y="34"/>
                      <a:pt x="14" y="11"/>
                      <a:pt x="29" y="15"/>
                    </a:cubicBezTo>
                    <a:cubicBezTo>
                      <a:pt x="27" y="11"/>
                      <a:pt x="28" y="6"/>
                      <a:pt x="32" y="4"/>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92" name="Freeform 784">
                <a:extLst>
                  <a:ext uri="{FF2B5EF4-FFF2-40B4-BE49-F238E27FC236}">
                    <a16:creationId xmlns:a16="http://schemas.microsoft.com/office/drawing/2014/main" id="{FF0CBA47-545C-F11B-42A3-98E382FD0848}"/>
                  </a:ext>
                </a:extLst>
              </p:cNvPr>
              <p:cNvSpPr>
                <a:spLocks/>
              </p:cNvSpPr>
              <p:nvPr/>
            </p:nvSpPr>
            <p:spPr bwMode="auto">
              <a:xfrm>
                <a:off x="-1023588" y="4918076"/>
                <a:ext cx="71438" cy="38100"/>
              </a:xfrm>
              <a:custGeom>
                <a:avLst/>
                <a:gdLst>
                  <a:gd name="T0" fmla="*/ 0 w 35"/>
                  <a:gd name="T1" fmla="*/ 19 h 19"/>
                  <a:gd name="T2" fmla="*/ 3 w 35"/>
                  <a:gd name="T3" fmla="*/ 13 h 19"/>
                  <a:gd name="T4" fmla="*/ 15 w 35"/>
                  <a:gd name="T5" fmla="*/ 6 h 19"/>
                  <a:gd name="T6" fmla="*/ 35 w 35"/>
                  <a:gd name="T7" fmla="*/ 7 h 19"/>
                  <a:gd name="T8" fmla="*/ 10 w 35"/>
                  <a:gd name="T9" fmla="*/ 16 h 19"/>
                </a:gdLst>
                <a:ahLst/>
                <a:cxnLst>
                  <a:cxn ang="0">
                    <a:pos x="T0" y="T1"/>
                  </a:cxn>
                  <a:cxn ang="0">
                    <a:pos x="T2" y="T3"/>
                  </a:cxn>
                  <a:cxn ang="0">
                    <a:pos x="T4" y="T5"/>
                  </a:cxn>
                  <a:cxn ang="0">
                    <a:pos x="T6" y="T7"/>
                  </a:cxn>
                  <a:cxn ang="0">
                    <a:pos x="T8" y="T9"/>
                  </a:cxn>
                </a:cxnLst>
                <a:rect l="0" t="0" r="r" b="b"/>
                <a:pathLst>
                  <a:path w="35" h="19">
                    <a:moveTo>
                      <a:pt x="0" y="19"/>
                    </a:moveTo>
                    <a:cubicBezTo>
                      <a:pt x="2" y="17"/>
                      <a:pt x="2" y="15"/>
                      <a:pt x="3" y="13"/>
                    </a:cubicBezTo>
                    <a:cubicBezTo>
                      <a:pt x="6" y="10"/>
                      <a:pt x="11" y="7"/>
                      <a:pt x="15" y="6"/>
                    </a:cubicBezTo>
                    <a:cubicBezTo>
                      <a:pt x="19" y="5"/>
                      <a:pt x="34" y="0"/>
                      <a:pt x="35" y="7"/>
                    </a:cubicBezTo>
                    <a:cubicBezTo>
                      <a:pt x="27" y="5"/>
                      <a:pt x="16" y="9"/>
                      <a:pt x="10" y="16"/>
                    </a:cubicBezTo>
                  </a:path>
                </a:pathLst>
              </a:custGeom>
              <a:solidFill>
                <a:srgbClr val="FDF8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93" name="Freeform 785">
                <a:extLst>
                  <a:ext uri="{FF2B5EF4-FFF2-40B4-BE49-F238E27FC236}">
                    <a16:creationId xmlns:a16="http://schemas.microsoft.com/office/drawing/2014/main" id="{3DFFB8BB-5DEA-F3A0-D029-99909E19878D}"/>
                  </a:ext>
                </a:extLst>
              </p:cNvPr>
              <p:cNvSpPr>
                <a:spLocks/>
              </p:cNvSpPr>
              <p:nvPr/>
            </p:nvSpPr>
            <p:spPr bwMode="auto">
              <a:xfrm>
                <a:off x="-1244250" y="6008689"/>
                <a:ext cx="104775" cy="420688"/>
              </a:xfrm>
              <a:custGeom>
                <a:avLst/>
                <a:gdLst>
                  <a:gd name="T0" fmla="*/ 46 w 52"/>
                  <a:gd name="T1" fmla="*/ 4 h 207"/>
                  <a:gd name="T2" fmla="*/ 46 w 52"/>
                  <a:gd name="T3" fmla="*/ 33 h 207"/>
                  <a:gd name="T4" fmla="*/ 45 w 52"/>
                  <a:gd name="T5" fmla="*/ 58 h 207"/>
                  <a:gd name="T6" fmla="*/ 50 w 52"/>
                  <a:gd name="T7" fmla="*/ 81 h 207"/>
                  <a:gd name="T8" fmla="*/ 35 w 52"/>
                  <a:gd name="T9" fmla="*/ 145 h 207"/>
                  <a:gd name="T10" fmla="*/ 0 w 52"/>
                  <a:gd name="T11" fmla="*/ 207 h 207"/>
                  <a:gd name="T12" fmla="*/ 12 w 52"/>
                  <a:gd name="T13" fmla="*/ 157 h 207"/>
                  <a:gd name="T14" fmla="*/ 36 w 52"/>
                  <a:gd name="T15" fmla="*/ 73 h 207"/>
                  <a:gd name="T16" fmla="*/ 33 w 52"/>
                  <a:gd name="T17" fmla="*/ 19 h 207"/>
                  <a:gd name="T18" fmla="*/ 46 w 52"/>
                  <a:gd name="T19" fmla="*/ 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207">
                    <a:moveTo>
                      <a:pt x="46" y="4"/>
                    </a:moveTo>
                    <a:cubicBezTo>
                      <a:pt x="52" y="15"/>
                      <a:pt x="49" y="21"/>
                      <a:pt x="46" y="33"/>
                    </a:cubicBezTo>
                    <a:cubicBezTo>
                      <a:pt x="43" y="46"/>
                      <a:pt x="41" y="48"/>
                      <a:pt x="45" y="58"/>
                    </a:cubicBezTo>
                    <a:cubicBezTo>
                      <a:pt x="46" y="62"/>
                      <a:pt x="49" y="69"/>
                      <a:pt x="50" y="81"/>
                    </a:cubicBezTo>
                    <a:cubicBezTo>
                      <a:pt x="50" y="99"/>
                      <a:pt x="46" y="124"/>
                      <a:pt x="35" y="145"/>
                    </a:cubicBezTo>
                    <a:cubicBezTo>
                      <a:pt x="15" y="179"/>
                      <a:pt x="3" y="187"/>
                      <a:pt x="0" y="207"/>
                    </a:cubicBezTo>
                    <a:cubicBezTo>
                      <a:pt x="3" y="187"/>
                      <a:pt x="3" y="174"/>
                      <a:pt x="12" y="157"/>
                    </a:cubicBezTo>
                    <a:cubicBezTo>
                      <a:pt x="21" y="139"/>
                      <a:pt x="44" y="109"/>
                      <a:pt x="36" y="73"/>
                    </a:cubicBezTo>
                    <a:cubicBezTo>
                      <a:pt x="27" y="32"/>
                      <a:pt x="37" y="25"/>
                      <a:pt x="33" y="19"/>
                    </a:cubicBezTo>
                    <a:cubicBezTo>
                      <a:pt x="30" y="12"/>
                      <a:pt x="45" y="0"/>
                      <a:pt x="46" y="4"/>
                    </a:cubicBezTo>
                    <a:close/>
                  </a:path>
                </a:pathLst>
              </a:custGeom>
              <a:solidFill>
                <a:srgbClr val="F7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94" name="Freeform 786">
                <a:extLst>
                  <a:ext uri="{FF2B5EF4-FFF2-40B4-BE49-F238E27FC236}">
                    <a16:creationId xmlns:a16="http://schemas.microsoft.com/office/drawing/2014/main" id="{3B82FD53-9ED2-9D6E-02E5-9E330D642717}"/>
                  </a:ext>
                </a:extLst>
              </p:cNvPr>
              <p:cNvSpPr>
                <a:spLocks/>
              </p:cNvSpPr>
              <p:nvPr/>
            </p:nvSpPr>
            <p:spPr bwMode="auto">
              <a:xfrm>
                <a:off x="-1177575" y="5956301"/>
                <a:ext cx="325438" cy="109538"/>
              </a:xfrm>
              <a:custGeom>
                <a:avLst/>
                <a:gdLst>
                  <a:gd name="T0" fmla="*/ 0 w 160"/>
                  <a:gd name="T1" fmla="*/ 23 h 54"/>
                  <a:gd name="T2" fmla="*/ 40 w 160"/>
                  <a:gd name="T3" fmla="*/ 23 h 54"/>
                  <a:gd name="T4" fmla="*/ 109 w 160"/>
                  <a:gd name="T5" fmla="*/ 51 h 54"/>
                  <a:gd name="T6" fmla="*/ 156 w 160"/>
                  <a:gd name="T7" fmla="*/ 45 h 54"/>
                  <a:gd name="T8" fmla="*/ 156 w 160"/>
                  <a:gd name="T9" fmla="*/ 28 h 54"/>
                  <a:gd name="T10" fmla="*/ 126 w 160"/>
                  <a:gd name="T11" fmla="*/ 44 h 54"/>
                  <a:gd name="T12" fmla="*/ 62 w 160"/>
                  <a:gd name="T13" fmla="*/ 24 h 54"/>
                  <a:gd name="T14" fmla="*/ 0 w 160"/>
                  <a:gd name="T15" fmla="*/ 23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54">
                    <a:moveTo>
                      <a:pt x="0" y="23"/>
                    </a:moveTo>
                    <a:cubicBezTo>
                      <a:pt x="20" y="10"/>
                      <a:pt x="21" y="15"/>
                      <a:pt x="40" y="23"/>
                    </a:cubicBezTo>
                    <a:cubicBezTo>
                      <a:pt x="58" y="32"/>
                      <a:pt x="78" y="49"/>
                      <a:pt x="109" y="51"/>
                    </a:cubicBezTo>
                    <a:cubicBezTo>
                      <a:pt x="140" y="54"/>
                      <a:pt x="153" y="53"/>
                      <a:pt x="156" y="45"/>
                    </a:cubicBezTo>
                    <a:cubicBezTo>
                      <a:pt x="160" y="36"/>
                      <a:pt x="156" y="28"/>
                      <a:pt x="156" y="28"/>
                    </a:cubicBezTo>
                    <a:cubicBezTo>
                      <a:pt x="156" y="37"/>
                      <a:pt x="150" y="46"/>
                      <a:pt x="126" y="44"/>
                    </a:cubicBezTo>
                    <a:cubicBezTo>
                      <a:pt x="102" y="42"/>
                      <a:pt x="87" y="37"/>
                      <a:pt x="62" y="24"/>
                    </a:cubicBezTo>
                    <a:cubicBezTo>
                      <a:pt x="36" y="11"/>
                      <a:pt x="18" y="0"/>
                      <a:pt x="0" y="23"/>
                    </a:cubicBezTo>
                    <a:close/>
                  </a:path>
                </a:pathLst>
              </a:custGeom>
              <a:solidFill>
                <a:srgbClr val="F7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95" name="Freeform 787">
                <a:extLst>
                  <a:ext uri="{FF2B5EF4-FFF2-40B4-BE49-F238E27FC236}">
                    <a16:creationId xmlns:a16="http://schemas.microsoft.com/office/drawing/2014/main" id="{B1C80592-4EB9-CFD7-C0E2-03028E816E77}"/>
                  </a:ext>
                </a:extLst>
              </p:cNvPr>
              <p:cNvSpPr>
                <a:spLocks/>
              </p:cNvSpPr>
              <p:nvPr/>
            </p:nvSpPr>
            <p:spPr bwMode="auto">
              <a:xfrm>
                <a:off x="-845788" y="5930901"/>
                <a:ext cx="96838" cy="112713"/>
              </a:xfrm>
              <a:custGeom>
                <a:avLst/>
                <a:gdLst>
                  <a:gd name="T0" fmla="*/ 3 w 48"/>
                  <a:gd name="T1" fmla="*/ 38 h 56"/>
                  <a:gd name="T2" fmla="*/ 10 w 48"/>
                  <a:gd name="T3" fmla="*/ 52 h 56"/>
                  <a:gd name="T4" fmla="*/ 29 w 48"/>
                  <a:gd name="T5" fmla="*/ 38 h 56"/>
                  <a:gd name="T6" fmla="*/ 41 w 48"/>
                  <a:gd name="T7" fmla="*/ 0 h 56"/>
                  <a:gd name="T8" fmla="*/ 31 w 48"/>
                  <a:gd name="T9" fmla="*/ 24 h 56"/>
                  <a:gd name="T10" fmla="*/ 5 w 48"/>
                  <a:gd name="T11" fmla="*/ 36 h 56"/>
                </a:gdLst>
                <a:ahLst/>
                <a:cxnLst>
                  <a:cxn ang="0">
                    <a:pos x="T0" y="T1"/>
                  </a:cxn>
                  <a:cxn ang="0">
                    <a:pos x="T2" y="T3"/>
                  </a:cxn>
                  <a:cxn ang="0">
                    <a:pos x="T4" y="T5"/>
                  </a:cxn>
                  <a:cxn ang="0">
                    <a:pos x="T6" y="T7"/>
                  </a:cxn>
                  <a:cxn ang="0">
                    <a:pos x="T8" y="T9"/>
                  </a:cxn>
                  <a:cxn ang="0">
                    <a:pos x="T10" y="T11"/>
                  </a:cxn>
                </a:cxnLst>
                <a:rect l="0" t="0" r="r" b="b"/>
                <a:pathLst>
                  <a:path w="48" h="56">
                    <a:moveTo>
                      <a:pt x="3" y="38"/>
                    </a:moveTo>
                    <a:cubicBezTo>
                      <a:pt x="4" y="45"/>
                      <a:pt x="0" y="56"/>
                      <a:pt x="10" y="52"/>
                    </a:cubicBezTo>
                    <a:cubicBezTo>
                      <a:pt x="16" y="49"/>
                      <a:pt x="24" y="42"/>
                      <a:pt x="29" y="38"/>
                    </a:cubicBezTo>
                    <a:cubicBezTo>
                      <a:pt x="40" y="27"/>
                      <a:pt x="48" y="16"/>
                      <a:pt x="41" y="0"/>
                    </a:cubicBezTo>
                    <a:cubicBezTo>
                      <a:pt x="40" y="10"/>
                      <a:pt x="39" y="17"/>
                      <a:pt x="31" y="24"/>
                    </a:cubicBezTo>
                    <a:cubicBezTo>
                      <a:pt x="23" y="32"/>
                      <a:pt x="15" y="32"/>
                      <a:pt x="5" y="36"/>
                    </a:cubicBezTo>
                  </a:path>
                </a:pathLst>
              </a:custGeom>
              <a:solidFill>
                <a:srgbClr val="F7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96" name="Freeform 788">
                <a:extLst>
                  <a:ext uri="{FF2B5EF4-FFF2-40B4-BE49-F238E27FC236}">
                    <a16:creationId xmlns:a16="http://schemas.microsoft.com/office/drawing/2014/main" id="{A6DF0FE3-284C-515A-58A6-20C4BCA14759}"/>
                  </a:ext>
                </a:extLst>
              </p:cNvPr>
              <p:cNvSpPr>
                <a:spLocks/>
              </p:cNvSpPr>
              <p:nvPr/>
            </p:nvSpPr>
            <p:spPr bwMode="auto">
              <a:xfrm>
                <a:off x="-747363" y="5853114"/>
                <a:ext cx="90488" cy="85725"/>
              </a:xfrm>
              <a:custGeom>
                <a:avLst/>
                <a:gdLst>
                  <a:gd name="T0" fmla="*/ 0 w 44"/>
                  <a:gd name="T1" fmla="*/ 32 h 42"/>
                  <a:gd name="T2" fmla="*/ 10 w 44"/>
                  <a:gd name="T3" fmla="*/ 42 h 42"/>
                  <a:gd name="T4" fmla="*/ 23 w 44"/>
                  <a:gd name="T5" fmla="*/ 31 h 42"/>
                  <a:gd name="T6" fmla="*/ 33 w 44"/>
                  <a:gd name="T7" fmla="*/ 0 h 42"/>
                  <a:gd name="T8" fmla="*/ 8 w 44"/>
                  <a:gd name="T9" fmla="*/ 30 h 42"/>
                </a:gdLst>
                <a:ahLst/>
                <a:cxnLst>
                  <a:cxn ang="0">
                    <a:pos x="T0" y="T1"/>
                  </a:cxn>
                  <a:cxn ang="0">
                    <a:pos x="T2" y="T3"/>
                  </a:cxn>
                  <a:cxn ang="0">
                    <a:pos x="T4" y="T5"/>
                  </a:cxn>
                  <a:cxn ang="0">
                    <a:pos x="T6" y="T7"/>
                  </a:cxn>
                  <a:cxn ang="0">
                    <a:pos x="T8" y="T9"/>
                  </a:cxn>
                </a:cxnLst>
                <a:rect l="0" t="0" r="r" b="b"/>
                <a:pathLst>
                  <a:path w="44" h="42">
                    <a:moveTo>
                      <a:pt x="0" y="32"/>
                    </a:moveTo>
                    <a:cubicBezTo>
                      <a:pt x="3" y="37"/>
                      <a:pt x="2" y="42"/>
                      <a:pt x="10" y="42"/>
                    </a:cubicBezTo>
                    <a:cubicBezTo>
                      <a:pt x="16" y="41"/>
                      <a:pt x="20" y="35"/>
                      <a:pt x="23" y="31"/>
                    </a:cubicBezTo>
                    <a:cubicBezTo>
                      <a:pt x="28" y="25"/>
                      <a:pt x="44" y="7"/>
                      <a:pt x="33" y="0"/>
                    </a:cubicBezTo>
                    <a:cubicBezTo>
                      <a:pt x="37" y="13"/>
                      <a:pt x="20" y="29"/>
                      <a:pt x="8" y="30"/>
                    </a:cubicBezTo>
                  </a:path>
                </a:pathLst>
              </a:custGeom>
              <a:solidFill>
                <a:srgbClr val="F7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97" name="Freeform 789">
                <a:extLst>
                  <a:ext uri="{FF2B5EF4-FFF2-40B4-BE49-F238E27FC236}">
                    <a16:creationId xmlns:a16="http://schemas.microsoft.com/office/drawing/2014/main" id="{58CCE638-EB75-FC55-7B5B-217A744C1EC8}"/>
                  </a:ext>
                </a:extLst>
              </p:cNvPr>
              <p:cNvSpPr>
                <a:spLocks/>
              </p:cNvSpPr>
              <p:nvPr/>
            </p:nvSpPr>
            <p:spPr bwMode="auto">
              <a:xfrm>
                <a:off x="-677513" y="5738814"/>
                <a:ext cx="74613" cy="112713"/>
              </a:xfrm>
              <a:custGeom>
                <a:avLst/>
                <a:gdLst>
                  <a:gd name="T0" fmla="*/ 2 w 37"/>
                  <a:gd name="T1" fmla="*/ 42 h 55"/>
                  <a:gd name="T2" fmla="*/ 27 w 37"/>
                  <a:gd name="T3" fmla="*/ 31 h 55"/>
                  <a:gd name="T4" fmla="*/ 37 w 37"/>
                  <a:gd name="T5" fmla="*/ 0 h 55"/>
                  <a:gd name="T6" fmla="*/ 0 w 37"/>
                  <a:gd name="T7" fmla="*/ 41 h 55"/>
                </a:gdLst>
                <a:ahLst/>
                <a:cxnLst>
                  <a:cxn ang="0">
                    <a:pos x="T0" y="T1"/>
                  </a:cxn>
                  <a:cxn ang="0">
                    <a:pos x="T2" y="T3"/>
                  </a:cxn>
                  <a:cxn ang="0">
                    <a:pos x="T4" y="T5"/>
                  </a:cxn>
                  <a:cxn ang="0">
                    <a:pos x="T6" y="T7"/>
                  </a:cxn>
                </a:cxnLst>
                <a:rect l="0" t="0" r="r" b="b"/>
                <a:pathLst>
                  <a:path w="37" h="55">
                    <a:moveTo>
                      <a:pt x="2" y="42"/>
                    </a:moveTo>
                    <a:cubicBezTo>
                      <a:pt x="12" y="55"/>
                      <a:pt x="21" y="39"/>
                      <a:pt x="27" y="31"/>
                    </a:cubicBezTo>
                    <a:cubicBezTo>
                      <a:pt x="33" y="21"/>
                      <a:pt x="34" y="11"/>
                      <a:pt x="37" y="0"/>
                    </a:cubicBezTo>
                    <a:cubicBezTo>
                      <a:pt x="31" y="10"/>
                      <a:pt x="17" y="46"/>
                      <a:pt x="0" y="41"/>
                    </a:cubicBezTo>
                  </a:path>
                </a:pathLst>
              </a:custGeom>
              <a:solidFill>
                <a:srgbClr val="F7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98" name="Freeform 790">
                <a:extLst>
                  <a:ext uri="{FF2B5EF4-FFF2-40B4-BE49-F238E27FC236}">
                    <a16:creationId xmlns:a16="http://schemas.microsoft.com/office/drawing/2014/main" id="{680341D6-2D9D-AF57-23F4-5294B563B081}"/>
                  </a:ext>
                </a:extLst>
              </p:cNvPr>
              <p:cNvSpPr>
                <a:spLocks/>
              </p:cNvSpPr>
              <p:nvPr/>
            </p:nvSpPr>
            <p:spPr bwMode="auto">
              <a:xfrm>
                <a:off x="-615600" y="5656264"/>
                <a:ext cx="41275" cy="79375"/>
              </a:xfrm>
              <a:custGeom>
                <a:avLst/>
                <a:gdLst>
                  <a:gd name="T0" fmla="*/ 19 w 20"/>
                  <a:gd name="T1" fmla="*/ 0 h 39"/>
                  <a:gd name="T2" fmla="*/ 0 w 20"/>
                  <a:gd name="T3" fmla="*/ 28 h 39"/>
                  <a:gd name="T4" fmla="*/ 15 w 20"/>
                  <a:gd name="T5" fmla="*/ 15 h 39"/>
                </a:gdLst>
                <a:ahLst/>
                <a:cxnLst>
                  <a:cxn ang="0">
                    <a:pos x="T0" y="T1"/>
                  </a:cxn>
                  <a:cxn ang="0">
                    <a:pos x="T2" y="T3"/>
                  </a:cxn>
                  <a:cxn ang="0">
                    <a:pos x="T4" y="T5"/>
                  </a:cxn>
                </a:cxnLst>
                <a:rect l="0" t="0" r="r" b="b"/>
                <a:pathLst>
                  <a:path w="20" h="39">
                    <a:moveTo>
                      <a:pt x="19" y="0"/>
                    </a:moveTo>
                    <a:cubicBezTo>
                      <a:pt x="20" y="9"/>
                      <a:pt x="15" y="39"/>
                      <a:pt x="0" y="28"/>
                    </a:cubicBezTo>
                    <a:cubicBezTo>
                      <a:pt x="8" y="26"/>
                      <a:pt x="10" y="21"/>
                      <a:pt x="15" y="15"/>
                    </a:cubicBezTo>
                  </a:path>
                </a:pathLst>
              </a:custGeom>
              <a:solidFill>
                <a:srgbClr val="F7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99" name="Freeform 791">
                <a:extLst>
                  <a:ext uri="{FF2B5EF4-FFF2-40B4-BE49-F238E27FC236}">
                    <a16:creationId xmlns:a16="http://schemas.microsoft.com/office/drawing/2014/main" id="{316E5C50-CB6B-F031-606F-D12D84C9358F}"/>
                  </a:ext>
                </a:extLst>
              </p:cNvPr>
              <p:cNvSpPr>
                <a:spLocks/>
              </p:cNvSpPr>
              <p:nvPr/>
            </p:nvSpPr>
            <p:spPr bwMode="auto">
              <a:xfrm>
                <a:off x="-602900" y="5545139"/>
                <a:ext cx="30163" cy="68263"/>
              </a:xfrm>
              <a:custGeom>
                <a:avLst/>
                <a:gdLst>
                  <a:gd name="T0" fmla="*/ 12 w 15"/>
                  <a:gd name="T1" fmla="*/ 0 h 34"/>
                  <a:gd name="T2" fmla="*/ 14 w 15"/>
                  <a:gd name="T3" fmla="*/ 23 h 34"/>
                  <a:gd name="T4" fmla="*/ 0 w 15"/>
                  <a:gd name="T5" fmla="*/ 31 h 34"/>
                  <a:gd name="T6" fmla="*/ 11 w 15"/>
                  <a:gd name="T7" fmla="*/ 12 h 34"/>
                </a:gdLst>
                <a:ahLst/>
                <a:cxnLst>
                  <a:cxn ang="0">
                    <a:pos x="T0" y="T1"/>
                  </a:cxn>
                  <a:cxn ang="0">
                    <a:pos x="T2" y="T3"/>
                  </a:cxn>
                  <a:cxn ang="0">
                    <a:pos x="T4" y="T5"/>
                  </a:cxn>
                  <a:cxn ang="0">
                    <a:pos x="T6" y="T7"/>
                  </a:cxn>
                </a:cxnLst>
                <a:rect l="0" t="0" r="r" b="b"/>
                <a:pathLst>
                  <a:path w="15" h="34">
                    <a:moveTo>
                      <a:pt x="12" y="0"/>
                    </a:moveTo>
                    <a:cubicBezTo>
                      <a:pt x="13" y="8"/>
                      <a:pt x="15" y="15"/>
                      <a:pt x="14" y="23"/>
                    </a:cubicBezTo>
                    <a:cubicBezTo>
                      <a:pt x="13" y="34"/>
                      <a:pt x="10" y="32"/>
                      <a:pt x="0" y="31"/>
                    </a:cubicBezTo>
                    <a:cubicBezTo>
                      <a:pt x="10" y="28"/>
                      <a:pt x="10" y="21"/>
                      <a:pt x="11" y="12"/>
                    </a:cubicBezTo>
                  </a:path>
                </a:pathLst>
              </a:custGeom>
              <a:solidFill>
                <a:srgbClr val="F7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0" name="Freeform 792">
                <a:extLst>
                  <a:ext uri="{FF2B5EF4-FFF2-40B4-BE49-F238E27FC236}">
                    <a16:creationId xmlns:a16="http://schemas.microsoft.com/office/drawing/2014/main" id="{A360E70D-52DB-0493-3683-0DAEC2591DAA}"/>
                  </a:ext>
                </a:extLst>
              </p:cNvPr>
              <p:cNvSpPr>
                <a:spLocks/>
              </p:cNvSpPr>
              <p:nvPr/>
            </p:nvSpPr>
            <p:spPr bwMode="auto">
              <a:xfrm>
                <a:off x="-618775" y="5464176"/>
                <a:ext cx="30163" cy="44450"/>
              </a:xfrm>
              <a:custGeom>
                <a:avLst/>
                <a:gdLst>
                  <a:gd name="T0" fmla="*/ 11 w 15"/>
                  <a:gd name="T1" fmla="*/ 0 h 22"/>
                  <a:gd name="T2" fmla="*/ 13 w 15"/>
                  <a:gd name="T3" fmla="*/ 18 h 22"/>
                  <a:gd name="T4" fmla="*/ 0 w 15"/>
                  <a:gd name="T5" fmla="*/ 21 h 22"/>
                  <a:gd name="T6" fmla="*/ 9 w 15"/>
                  <a:gd name="T7" fmla="*/ 6 h 22"/>
                </a:gdLst>
                <a:ahLst/>
                <a:cxnLst>
                  <a:cxn ang="0">
                    <a:pos x="T0" y="T1"/>
                  </a:cxn>
                  <a:cxn ang="0">
                    <a:pos x="T2" y="T3"/>
                  </a:cxn>
                  <a:cxn ang="0">
                    <a:pos x="T4" y="T5"/>
                  </a:cxn>
                  <a:cxn ang="0">
                    <a:pos x="T6" y="T7"/>
                  </a:cxn>
                </a:cxnLst>
                <a:rect l="0" t="0" r="r" b="b"/>
                <a:pathLst>
                  <a:path w="15" h="22">
                    <a:moveTo>
                      <a:pt x="11" y="0"/>
                    </a:moveTo>
                    <a:cubicBezTo>
                      <a:pt x="12" y="5"/>
                      <a:pt x="15" y="14"/>
                      <a:pt x="13" y="18"/>
                    </a:cubicBezTo>
                    <a:cubicBezTo>
                      <a:pt x="10" y="22"/>
                      <a:pt x="5" y="21"/>
                      <a:pt x="0" y="21"/>
                    </a:cubicBezTo>
                    <a:cubicBezTo>
                      <a:pt x="7" y="20"/>
                      <a:pt x="9" y="12"/>
                      <a:pt x="9" y="6"/>
                    </a:cubicBezTo>
                  </a:path>
                </a:pathLst>
              </a:custGeom>
              <a:solidFill>
                <a:srgbClr val="F7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1" name="Freeform 793">
                <a:extLst>
                  <a:ext uri="{FF2B5EF4-FFF2-40B4-BE49-F238E27FC236}">
                    <a16:creationId xmlns:a16="http://schemas.microsoft.com/office/drawing/2014/main" id="{5348E52D-06ED-CF3F-111B-0DF586F6F8F3}"/>
                  </a:ext>
                </a:extLst>
              </p:cNvPr>
              <p:cNvSpPr>
                <a:spLocks/>
              </p:cNvSpPr>
              <p:nvPr/>
            </p:nvSpPr>
            <p:spPr bwMode="auto">
              <a:xfrm>
                <a:off x="-655288" y="5276851"/>
                <a:ext cx="20638" cy="63500"/>
              </a:xfrm>
              <a:custGeom>
                <a:avLst/>
                <a:gdLst>
                  <a:gd name="T0" fmla="*/ 7 w 10"/>
                  <a:gd name="T1" fmla="*/ 0 h 31"/>
                  <a:gd name="T2" fmla="*/ 10 w 10"/>
                  <a:gd name="T3" fmla="*/ 20 h 31"/>
                  <a:gd name="T4" fmla="*/ 0 w 10"/>
                  <a:gd name="T5" fmla="*/ 29 h 31"/>
                  <a:gd name="T6" fmla="*/ 9 w 10"/>
                  <a:gd name="T7" fmla="*/ 10 h 31"/>
                </a:gdLst>
                <a:ahLst/>
                <a:cxnLst>
                  <a:cxn ang="0">
                    <a:pos x="T0" y="T1"/>
                  </a:cxn>
                  <a:cxn ang="0">
                    <a:pos x="T2" y="T3"/>
                  </a:cxn>
                  <a:cxn ang="0">
                    <a:pos x="T4" y="T5"/>
                  </a:cxn>
                  <a:cxn ang="0">
                    <a:pos x="T6" y="T7"/>
                  </a:cxn>
                </a:cxnLst>
                <a:rect l="0" t="0" r="r" b="b"/>
                <a:pathLst>
                  <a:path w="10" h="31">
                    <a:moveTo>
                      <a:pt x="7" y="0"/>
                    </a:moveTo>
                    <a:cubicBezTo>
                      <a:pt x="10" y="6"/>
                      <a:pt x="10" y="14"/>
                      <a:pt x="10" y="20"/>
                    </a:cubicBezTo>
                    <a:cubicBezTo>
                      <a:pt x="10" y="31"/>
                      <a:pt x="9" y="27"/>
                      <a:pt x="0" y="29"/>
                    </a:cubicBezTo>
                    <a:cubicBezTo>
                      <a:pt x="9" y="27"/>
                      <a:pt x="6" y="17"/>
                      <a:pt x="9" y="10"/>
                    </a:cubicBezTo>
                  </a:path>
                </a:pathLst>
              </a:custGeom>
              <a:solidFill>
                <a:srgbClr val="F7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2" name="Freeform 794">
                <a:extLst>
                  <a:ext uri="{FF2B5EF4-FFF2-40B4-BE49-F238E27FC236}">
                    <a16:creationId xmlns:a16="http://schemas.microsoft.com/office/drawing/2014/main" id="{4DAF8D3D-18AF-601C-038B-02ABF591D295}"/>
                  </a:ext>
                </a:extLst>
              </p:cNvPr>
              <p:cNvSpPr>
                <a:spLocks/>
              </p:cNvSpPr>
              <p:nvPr/>
            </p:nvSpPr>
            <p:spPr bwMode="auto">
              <a:xfrm>
                <a:off x="-639413" y="5370514"/>
                <a:ext cx="26988" cy="42863"/>
              </a:xfrm>
              <a:custGeom>
                <a:avLst/>
                <a:gdLst>
                  <a:gd name="T0" fmla="*/ 9 w 13"/>
                  <a:gd name="T1" fmla="*/ 0 h 21"/>
                  <a:gd name="T2" fmla="*/ 11 w 13"/>
                  <a:gd name="T3" fmla="*/ 17 h 21"/>
                  <a:gd name="T4" fmla="*/ 0 w 13"/>
                  <a:gd name="T5" fmla="*/ 21 h 21"/>
                  <a:gd name="T6" fmla="*/ 9 w 13"/>
                  <a:gd name="T7" fmla="*/ 4 h 21"/>
                </a:gdLst>
                <a:ahLst/>
                <a:cxnLst>
                  <a:cxn ang="0">
                    <a:pos x="T0" y="T1"/>
                  </a:cxn>
                  <a:cxn ang="0">
                    <a:pos x="T2" y="T3"/>
                  </a:cxn>
                  <a:cxn ang="0">
                    <a:pos x="T4" y="T5"/>
                  </a:cxn>
                  <a:cxn ang="0">
                    <a:pos x="T6" y="T7"/>
                  </a:cxn>
                </a:cxnLst>
                <a:rect l="0" t="0" r="r" b="b"/>
                <a:pathLst>
                  <a:path w="13" h="21">
                    <a:moveTo>
                      <a:pt x="9" y="0"/>
                    </a:moveTo>
                    <a:cubicBezTo>
                      <a:pt x="10" y="5"/>
                      <a:pt x="13" y="13"/>
                      <a:pt x="11" y="17"/>
                    </a:cubicBezTo>
                    <a:cubicBezTo>
                      <a:pt x="8" y="21"/>
                      <a:pt x="5" y="19"/>
                      <a:pt x="0" y="21"/>
                    </a:cubicBezTo>
                    <a:cubicBezTo>
                      <a:pt x="7" y="17"/>
                      <a:pt x="9" y="12"/>
                      <a:pt x="9" y="4"/>
                    </a:cubicBezTo>
                  </a:path>
                </a:pathLst>
              </a:custGeom>
              <a:solidFill>
                <a:srgbClr val="F7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3" name="Freeform 795">
                <a:extLst>
                  <a:ext uri="{FF2B5EF4-FFF2-40B4-BE49-F238E27FC236}">
                    <a16:creationId xmlns:a16="http://schemas.microsoft.com/office/drawing/2014/main" id="{9D1E4804-8C27-D720-2B8F-62FA0F444AEC}"/>
                  </a:ext>
                </a:extLst>
              </p:cNvPr>
              <p:cNvSpPr>
                <a:spLocks/>
              </p:cNvSpPr>
              <p:nvPr/>
            </p:nvSpPr>
            <p:spPr bwMode="auto">
              <a:xfrm>
                <a:off x="-677513" y="5170489"/>
                <a:ext cx="38100" cy="82550"/>
              </a:xfrm>
              <a:custGeom>
                <a:avLst/>
                <a:gdLst>
                  <a:gd name="T0" fmla="*/ 8 w 19"/>
                  <a:gd name="T1" fmla="*/ 0 h 40"/>
                  <a:gd name="T2" fmla="*/ 0 w 19"/>
                  <a:gd name="T3" fmla="*/ 34 h 40"/>
                  <a:gd name="T4" fmla="*/ 7 w 19"/>
                  <a:gd name="T5" fmla="*/ 10 h 40"/>
                </a:gdLst>
                <a:ahLst/>
                <a:cxnLst>
                  <a:cxn ang="0">
                    <a:pos x="T0" y="T1"/>
                  </a:cxn>
                  <a:cxn ang="0">
                    <a:pos x="T2" y="T3"/>
                  </a:cxn>
                  <a:cxn ang="0">
                    <a:pos x="T4" y="T5"/>
                  </a:cxn>
                </a:cxnLst>
                <a:rect l="0" t="0" r="r" b="b"/>
                <a:pathLst>
                  <a:path w="19" h="40">
                    <a:moveTo>
                      <a:pt x="8" y="0"/>
                    </a:moveTo>
                    <a:cubicBezTo>
                      <a:pt x="9" y="8"/>
                      <a:pt x="19" y="40"/>
                      <a:pt x="0" y="34"/>
                    </a:cubicBezTo>
                    <a:cubicBezTo>
                      <a:pt x="8" y="30"/>
                      <a:pt x="5" y="18"/>
                      <a:pt x="7" y="10"/>
                    </a:cubicBezTo>
                  </a:path>
                </a:pathLst>
              </a:custGeom>
              <a:solidFill>
                <a:srgbClr val="F7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4" name="Freeform 796">
                <a:extLst>
                  <a:ext uri="{FF2B5EF4-FFF2-40B4-BE49-F238E27FC236}">
                    <a16:creationId xmlns:a16="http://schemas.microsoft.com/office/drawing/2014/main" id="{42443BBB-7C6A-92CC-00E0-5330C5357DCE}"/>
                  </a:ext>
                </a:extLst>
              </p:cNvPr>
              <p:cNvSpPr>
                <a:spLocks/>
              </p:cNvSpPr>
              <p:nvPr/>
            </p:nvSpPr>
            <p:spPr bwMode="auto">
              <a:xfrm>
                <a:off x="-688625" y="5083176"/>
                <a:ext cx="28575" cy="60325"/>
              </a:xfrm>
              <a:custGeom>
                <a:avLst/>
                <a:gdLst>
                  <a:gd name="T0" fmla="*/ 13 w 14"/>
                  <a:gd name="T1" fmla="*/ 0 h 29"/>
                  <a:gd name="T2" fmla="*/ 0 w 14"/>
                  <a:gd name="T3" fmla="*/ 27 h 29"/>
                  <a:gd name="T4" fmla="*/ 12 w 14"/>
                  <a:gd name="T5" fmla="*/ 3 h 29"/>
                </a:gdLst>
                <a:ahLst/>
                <a:cxnLst>
                  <a:cxn ang="0">
                    <a:pos x="T0" y="T1"/>
                  </a:cxn>
                  <a:cxn ang="0">
                    <a:pos x="T2" y="T3"/>
                  </a:cxn>
                  <a:cxn ang="0">
                    <a:pos x="T4" y="T5"/>
                  </a:cxn>
                </a:cxnLst>
                <a:rect l="0" t="0" r="r" b="b"/>
                <a:pathLst>
                  <a:path w="14" h="29">
                    <a:moveTo>
                      <a:pt x="13" y="0"/>
                    </a:moveTo>
                    <a:cubicBezTo>
                      <a:pt x="14" y="9"/>
                      <a:pt x="13" y="29"/>
                      <a:pt x="0" y="27"/>
                    </a:cubicBezTo>
                    <a:cubicBezTo>
                      <a:pt x="9" y="24"/>
                      <a:pt x="11" y="11"/>
                      <a:pt x="12" y="3"/>
                    </a:cubicBezTo>
                  </a:path>
                </a:pathLst>
              </a:custGeom>
              <a:solidFill>
                <a:srgbClr val="F7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5" name="Freeform 797">
                <a:extLst>
                  <a:ext uri="{FF2B5EF4-FFF2-40B4-BE49-F238E27FC236}">
                    <a16:creationId xmlns:a16="http://schemas.microsoft.com/office/drawing/2014/main" id="{A2E5420F-0E51-434C-CAAC-4437F2A1B214}"/>
                  </a:ext>
                </a:extLst>
              </p:cNvPr>
              <p:cNvSpPr>
                <a:spLocks/>
              </p:cNvSpPr>
              <p:nvPr/>
            </p:nvSpPr>
            <p:spPr bwMode="auto">
              <a:xfrm>
                <a:off x="-677513" y="5010151"/>
                <a:ext cx="15875" cy="46038"/>
              </a:xfrm>
              <a:custGeom>
                <a:avLst/>
                <a:gdLst>
                  <a:gd name="T0" fmla="*/ 2 w 8"/>
                  <a:gd name="T1" fmla="*/ 0 h 22"/>
                  <a:gd name="T2" fmla="*/ 0 w 8"/>
                  <a:gd name="T3" fmla="*/ 20 h 22"/>
                  <a:gd name="T4" fmla="*/ 2 w 8"/>
                  <a:gd name="T5" fmla="*/ 0 h 22"/>
                </a:gdLst>
                <a:ahLst/>
                <a:cxnLst>
                  <a:cxn ang="0">
                    <a:pos x="T0" y="T1"/>
                  </a:cxn>
                  <a:cxn ang="0">
                    <a:pos x="T2" y="T3"/>
                  </a:cxn>
                  <a:cxn ang="0">
                    <a:pos x="T4" y="T5"/>
                  </a:cxn>
                </a:cxnLst>
                <a:rect l="0" t="0" r="r" b="b"/>
                <a:pathLst>
                  <a:path w="8" h="22">
                    <a:moveTo>
                      <a:pt x="2" y="0"/>
                    </a:moveTo>
                    <a:cubicBezTo>
                      <a:pt x="3" y="4"/>
                      <a:pt x="8" y="22"/>
                      <a:pt x="0" y="20"/>
                    </a:cubicBezTo>
                    <a:cubicBezTo>
                      <a:pt x="3" y="14"/>
                      <a:pt x="1" y="7"/>
                      <a:pt x="2" y="0"/>
                    </a:cubicBezTo>
                  </a:path>
                </a:pathLst>
              </a:custGeom>
              <a:solidFill>
                <a:srgbClr val="F7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6" name="Freeform 798">
                <a:extLst>
                  <a:ext uri="{FF2B5EF4-FFF2-40B4-BE49-F238E27FC236}">
                    <a16:creationId xmlns:a16="http://schemas.microsoft.com/office/drawing/2014/main" id="{A3F0C10E-65AD-8DAA-DB2B-79EBEEE5FE44}"/>
                  </a:ext>
                </a:extLst>
              </p:cNvPr>
              <p:cNvSpPr>
                <a:spLocks/>
              </p:cNvSpPr>
              <p:nvPr/>
            </p:nvSpPr>
            <p:spPr bwMode="auto">
              <a:xfrm>
                <a:off x="-682275" y="4652964"/>
                <a:ext cx="14288" cy="57150"/>
              </a:xfrm>
              <a:custGeom>
                <a:avLst/>
                <a:gdLst>
                  <a:gd name="T0" fmla="*/ 0 w 7"/>
                  <a:gd name="T1" fmla="*/ 0 h 28"/>
                  <a:gd name="T2" fmla="*/ 0 w 7"/>
                  <a:gd name="T3" fmla="*/ 28 h 28"/>
                </a:gdLst>
                <a:ahLst/>
                <a:cxnLst>
                  <a:cxn ang="0">
                    <a:pos x="T0" y="T1"/>
                  </a:cxn>
                  <a:cxn ang="0">
                    <a:pos x="T2" y="T3"/>
                  </a:cxn>
                </a:cxnLst>
                <a:rect l="0" t="0" r="r" b="b"/>
                <a:pathLst>
                  <a:path w="7" h="28">
                    <a:moveTo>
                      <a:pt x="0" y="0"/>
                    </a:moveTo>
                    <a:cubicBezTo>
                      <a:pt x="7" y="12"/>
                      <a:pt x="3" y="23"/>
                      <a:pt x="0" y="28"/>
                    </a:cubicBezTo>
                  </a:path>
                </a:pathLst>
              </a:custGeom>
              <a:solidFill>
                <a:srgbClr val="F7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7" name="Freeform 799">
                <a:extLst>
                  <a:ext uri="{FF2B5EF4-FFF2-40B4-BE49-F238E27FC236}">
                    <a16:creationId xmlns:a16="http://schemas.microsoft.com/office/drawing/2014/main" id="{C83E65A8-8CC3-5C5E-B9CF-49557893546D}"/>
                  </a:ext>
                </a:extLst>
              </p:cNvPr>
              <p:cNvSpPr>
                <a:spLocks/>
              </p:cNvSpPr>
              <p:nvPr/>
            </p:nvSpPr>
            <p:spPr bwMode="auto">
              <a:xfrm>
                <a:off x="-688625" y="4926014"/>
                <a:ext cx="14288" cy="44450"/>
              </a:xfrm>
              <a:custGeom>
                <a:avLst/>
                <a:gdLst>
                  <a:gd name="T0" fmla="*/ 3 w 7"/>
                  <a:gd name="T1" fmla="*/ 0 h 22"/>
                  <a:gd name="T2" fmla="*/ 0 w 7"/>
                  <a:gd name="T3" fmla="*/ 22 h 22"/>
                </a:gdLst>
                <a:ahLst/>
                <a:cxnLst>
                  <a:cxn ang="0">
                    <a:pos x="T0" y="T1"/>
                  </a:cxn>
                  <a:cxn ang="0">
                    <a:pos x="T2" y="T3"/>
                  </a:cxn>
                </a:cxnLst>
                <a:rect l="0" t="0" r="r" b="b"/>
                <a:pathLst>
                  <a:path w="7" h="22">
                    <a:moveTo>
                      <a:pt x="3" y="0"/>
                    </a:moveTo>
                    <a:cubicBezTo>
                      <a:pt x="7" y="14"/>
                      <a:pt x="4" y="21"/>
                      <a:pt x="0" y="22"/>
                    </a:cubicBezTo>
                  </a:path>
                </a:pathLst>
              </a:custGeom>
              <a:solidFill>
                <a:srgbClr val="F7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8" name="Freeform 800">
                <a:extLst>
                  <a:ext uri="{FF2B5EF4-FFF2-40B4-BE49-F238E27FC236}">
                    <a16:creationId xmlns:a16="http://schemas.microsoft.com/office/drawing/2014/main" id="{7807715B-469E-3BC6-4B92-026B34FC1D58}"/>
                  </a:ext>
                </a:extLst>
              </p:cNvPr>
              <p:cNvSpPr>
                <a:spLocks/>
              </p:cNvSpPr>
              <p:nvPr/>
            </p:nvSpPr>
            <p:spPr bwMode="auto">
              <a:xfrm>
                <a:off x="-1017238" y="4965701"/>
                <a:ext cx="61913" cy="65088"/>
              </a:xfrm>
              <a:custGeom>
                <a:avLst/>
                <a:gdLst>
                  <a:gd name="T0" fmla="*/ 0 w 30"/>
                  <a:gd name="T1" fmla="*/ 8 h 32"/>
                  <a:gd name="T2" fmla="*/ 4 w 30"/>
                  <a:gd name="T3" fmla="*/ 32 h 32"/>
                  <a:gd name="T4" fmla="*/ 28 w 30"/>
                  <a:gd name="T5" fmla="*/ 0 h 32"/>
                  <a:gd name="T6" fmla="*/ 11 w 30"/>
                  <a:gd name="T7" fmla="*/ 19 h 32"/>
                </a:gdLst>
                <a:ahLst/>
                <a:cxnLst>
                  <a:cxn ang="0">
                    <a:pos x="T0" y="T1"/>
                  </a:cxn>
                  <a:cxn ang="0">
                    <a:pos x="T2" y="T3"/>
                  </a:cxn>
                  <a:cxn ang="0">
                    <a:pos x="T4" y="T5"/>
                  </a:cxn>
                  <a:cxn ang="0">
                    <a:pos x="T6" y="T7"/>
                  </a:cxn>
                </a:cxnLst>
                <a:rect l="0" t="0" r="r" b="b"/>
                <a:pathLst>
                  <a:path w="30" h="32">
                    <a:moveTo>
                      <a:pt x="0" y="8"/>
                    </a:moveTo>
                    <a:cubicBezTo>
                      <a:pt x="3" y="16"/>
                      <a:pt x="1" y="25"/>
                      <a:pt x="4" y="32"/>
                    </a:cubicBezTo>
                    <a:cubicBezTo>
                      <a:pt x="16" y="29"/>
                      <a:pt x="30" y="14"/>
                      <a:pt x="28" y="0"/>
                    </a:cubicBezTo>
                    <a:cubicBezTo>
                      <a:pt x="27" y="7"/>
                      <a:pt x="19" y="26"/>
                      <a:pt x="11" y="19"/>
                    </a:cubicBezTo>
                  </a:path>
                </a:pathLst>
              </a:custGeom>
              <a:solidFill>
                <a:srgbClr val="F7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9" name="Freeform 801">
                <a:extLst>
                  <a:ext uri="{FF2B5EF4-FFF2-40B4-BE49-F238E27FC236}">
                    <a16:creationId xmlns:a16="http://schemas.microsoft.com/office/drawing/2014/main" id="{88A696A3-4101-481A-C14C-4AB1D50538E5}"/>
                  </a:ext>
                </a:extLst>
              </p:cNvPr>
              <p:cNvSpPr>
                <a:spLocks/>
              </p:cNvSpPr>
              <p:nvPr/>
            </p:nvSpPr>
            <p:spPr bwMode="auto">
              <a:xfrm>
                <a:off x="-928338" y="4906964"/>
                <a:ext cx="36513" cy="58738"/>
              </a:xfrm>
              <a:custGeom>
                <a:avLst/>
                <a:gdLst>
                  <a:gd name="T0" fmla="*/ 0 w 18"/>
                  <a:gd name="T1" fmla="*/ 13 h 29"/>
                  <a:gd name="T2" fmla="*/ 0 w 18"/>
                  <a:gd name="T3" fmla="*/ 29 h 29"/>
                  <a:gd name="T4" fmla="*/ 17 w 18"/>
                  <a:gd name="T5" fmla="*/ 0 h 29"/>
                  <a:gd name="T6" fmla="*/ 4 w 18"/>
                  <a:gd name="T7" fmla="*/ 11 h 29"/>
                </a:gdLst>
                <a:ahLst/>
                <a:cxnLst>
                  <a:cxn ang="0">
                    <a:pos x="T0" y="T1"/>
                  </a:cxn>
                  <a:cxn ang="0">
                    <a:pos x="T2" y="T3"/>
                  </a:cxn>
                  <a:cxn ang="0">
                    <a:pos x="T4" y="T5"/>
                  </a:cxn>
                  <a:cxn ang="0">
                    <a:pos x="T6" y="T7"/>
                  </a:cxn>
                </a:cxnLst>
                <a:rect l="0" t="0" r="r" b="b"/>
                <a:pathLst>
                  <a:path w="18" h="29">
                    <a:moveTo>
                      <a:pt x="0" y="13"/>
                    </a:moveTo>
                    <a:cubicBezTo>
                      <a:pt x="0" y="18"/>
                      <a:pt x="0" y="24"/>
                      <a:pt x="0" y="29"/>
                    </a:cubicBezTo>
                    <a:cubicBezTo>
                      <a:pt x="9" y="28"/>
                      <a:pt x="18" y="9"/>
                      <a:pt x="17" y="0"/>
                    </a:cubicBezTo>
                    <a:cubicBezTo>
                      <a:pt x="15" y="5"/>
                      <a:pt x="12" y="16"/>
                      <a:pt x="4" y="11"/>
                    </a:cubicBezTo>
                  </a:path>
                </a:pathLst>
              </a:custGeom>
              <a:solidFill>
                <a:srgbClr val="F7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0" name="Freeform 802">
                <a:extLst>
                  <a:ext uri="{FF2B5EF4-FFF2-40B4-BE49-F238E27FC236}">
                    <a16:creationId xmlns:a16="http://schemas.microsoft.com/office/drawing/2014/main" id="{56C7B3D7-E27E-8E95-CDEA-C9F44ED5F872}"/>
                  </a:ext>
                </a:extLst>
              </p:cNvPr>
              <p:cNvSpPr>
                <a:spLocks/>
              </p:cNvSpPr>
              <p:nvPr/>
            </p:nvSpPr>
            <p:spPr bwMode="auto">
              <a:xfrm>
                <a:off x="-1107725" y="4997451"/>
                <a:ext cx="76200" cy="63500"/>
              </a:xfrm>
              <a:custGeom>
                <a:avLst/>
                <a:gdLst>
                  <a:gd name="T0" fmla="*/ 3 w 38"/>
                  <a:gd name="T1" fmla="*/ 10 h 32"/>
                  <a:gd name="T2" fmla="*/ 0 w 38"/>
                  <a:gd name="T3" fmla="*/ 29 h 32"/>
                  <a:gd name="T4" fmla="*/ 28 w 38"/>
                  <a:gd name="T5" fmla="*/ 23 h 32"/>
                  <a:gd name="T6" fmla="*/ 34 w 38"/>
                  <a:gd name="T7" fmla="*/ 0 h 32"/>
                  <a:gd name="T8" fmla="*/ 19 w 38"/>
                  <a:gd name="T9" fmla="*/ 22 h 32"/>
                </a:gdLst>
                <a:ahLst/>
                <a:cxnLst>
                  <a:cxn ang="0">
                    <a:pos x="T0" y="T1"/>
                  </a:cxn>
                  <a:cxn ang="0">
                    <a:pos x="T2" y="T3"/>
                  </a:cxn>
                  <a:cxn ang="0">
                    <a:pos x="T4" y="T5"/>
                  </a:cxn>
                  <a:cxn ang="0">
                    <a:pos x="T6" y="T7"/>
                  </a:cxn>
                  <a:cxn ang="0">
                    <a:pos x="T8" y="T9"/>
                  </a:cxn>
                </a:cxnLst>
                <a:rect l="0" t="0" r="r" b="b"/>
                <a:pathLst>
                  <a:path w="38" h="32">
                    <a:moveTo>
                      <a:pt x="3" y="10"/>
                    </a:moveTo>
                    <a:cubicBezTo>
                      <a:pt x="4" y="17"/>
                      <a:pt x="4" y="23"/>
                      <a:pt x="0" y="29"/>
                    </a:cubicBezTo>
                    <a:cubicBezTo>
                      <a:pt x="6" y="32"/>
                      <a:pt x="22" y="27"/>
                      <a:pt x="28" y="23"/>
                    </a:cubicBezTo>
                    <a:cubicBezTo>
                      <a:pt x="38" y="18"/>
                      <a:pt x="35" y="11"/>
                      <a:pt x="34" y="0"/>
                    </a:cubicBezTo>
                    <a:cubicBezTo>
                      <a:pt x="35" y="9"/>
                      <a:pt x="29" y="21"/>
                      <a:pt x="19" y="22"/>
                    </a:cubicBezTo>
                  </a:path>
                </a:pathLst>
              </a:custGeom>
              <a:solidFill>
                <a:srgbClr val="F7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1" name="Freeform 803">
                <a:extLst>
                  <a:ext uri="{FF2B5EF4-FFF2-40B4-BE49-F238E27FC236}">
                    <a16:creationId xmlns:a16="http://schemas.microsoft.com/office/drawing/2014/main" id="{55789CB1-52F6-14C1-5DA8-463F8C7A7895}"/>
                  </a:ext>
                </a:extLst>
              </p:cNvPr>
              <p:cNvSpPr>
                <a:spLocks/>
              </p:cNvSpPr>
              <p:nvPr/>
            </p:nvSpPr>
            <p:spPr bwMode="auto">
              <a:xfrm>
                <a:off x="-1195038" y="5029201"/>
                <a:ext cx="69850" cy="58738"/>
              </a:xfrm>
              <a:custGeom>
                <a:avLst/>
                <a:gdLst>
                  <a:gd name="T0" fmla="*/ 1 w 35"/>
                  <a:gd name="T1" fmla="*/ 13 h 29"/>
                  <a:gd name="T2" fmla="*/ 19 w 35"/>
                  <a:gd name="T3" fmla="*/ 24 h 29"/>
                  <a:gd name="T4" fmla="*/ 33 w 35"/>
                  <a:gd name="T5" fmla="*/ 0 h 29"/>
                  <a:gd name="T6" fmla="*/ 15 w 35"/>
                  <a:gd name="T7" fmla="*/ 16 h 29"/>
                </a:gdLst>
                <a:ahLst/>
                <a:cxnLst>
                  <a:cxn ang="0">
                    <a:pos x="T0" y="T1"/>
                  </a:cxn>
                  <a:cxn ang="0">
                    <a:pos x="T2" y="T3"/>
                  </a:cxn>
                  <a:cxn ang="0">
                    <a:pos x="T4" y="T5"/>
                  </a:cxn>
                  <a:cxn ang="0">
                    <a:pos x="T6" y="T7"/>
                  </a:cxn>
                </a:cxnLst>
                <a:rect l="0" t="0" r="r" b="b"/>
                <a:pathLst>
                  <a:path w="35" h="29">
                    <a:moveTo>
                      <a:pt x="1" y="13"/>
                    </a:moveTo>
                    <a:cubicBezTo>
                      <a:pt x="0" y="27"/>
                      <a:pt x="6" y="29"/>
                      <a:pt x="19" y="24"/>
                    </a:cubicBezTo>
                    <a:cubicBezTo>
                      <a:pt x="29" y="20"/>
                      <a:pt x="35" y="11"/>
                      <a:pt x="33" y="0"/>
                    </a:cubicBezTo>
                    <a:cubicBezTo>
                      <a:pt x="35" y="12"/>
                      <a:pt x="26" y="18"/>
                      <a:pt x="15" y="16"/>
                    </a:cubicBezTo>
                  </a:path>
                </a:pathLst>
              </a:custGeom>
              <a:solidFill>
                <a:srgbClr val="F7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2" name="Freeform 804">
                <a:extLst>
                  <a:ext uri="{FF2B5EF4-FFF2-40B4-BE49-F238E27FC236}">
                    <a16:creationId xmlns:a16="http://schemas.microsoft.com/office/drawing/2014/main" id="{F8FBD4D7-7A00-9386-FDD8-E33FA742ED0B}"/>
                  </a:ext>
                </a:extLst>
              </p:cNvPr>
              <p:cNvSpPr>
                <a:spLocks/>
              </p:cNvSpPr>
              <p:nvPr/>
            </p:nvSpPr>
            <p:spPr bwMode="auto">
              <a:xfrm>
                <a:off x="-1285525" y="5046664"/>
                <a:ext cx="65088" cy="50800"/>
              </a:xfrm>
              <a:custGeom>
                <a:avLst/>
                <a:gdLst>
                  <a:gd name="T0" fmla="*/ 1 w 32"/>
                  <a:gd name="T1" fmla="*/ 10 h 25"/>
                  <a:gd name="T2" fmla="*/ 17 w 32"/>
                  <a:gd name="T3" fmla="*/ 22 h 25"/>
                  <a:gd name="T4" fmla="*/ 31 w 32"/>
                  <a:gd name="T5" fmla="*/ 0 h 25"/>
                  <a:gd name="T6" fmla="*/ 13 w 32"/>
                  <a:gd name="T7" fmla="*/ 17 h 25"/>
                </a:gdLst>
                <a:ahLst/>
                <a:cxnLst>
                  <a:cxn ang="0">
                    <a:pos x="T0" y="T1"/>
                  </a:cxn>
                  <a:cxn ang="0">
                    <a:pos x="T2" y="T3"/>
                  </a:cxn>
                  <a:cxn ang="0">
                    <a:pos x="T4" y="T5"/>
                  </a:cxn>
                  <a:cxn ang="0">
                    <a:pos x="T6" y="T7"/>
                  </a:cxn>
                </a:cxnLst>
                <a:rect l="0" t="0" r="r" b="b"/>
                <a:pathLst>
                  <a:path w="32" h="25">
                    <a:moveTo>
                      <a:pt x="1" y="10"/>
                    </a:moveTo>
                    <a:cubicBezTo>
                      <a:pt x="0" y="23"/>
                      <a:pt x="3" y="25"/>
                      <a:pt x="17" y="22"/>
                    </a:cubicBezTo>
                    <a:cubicBezTo>
                      <a:pt x="31" y="20"/>
                      <a:pt x="31" y="14"/>
                      <a:pt x="31" y="0"/>
                    </a:cubicBezTo>
                    <a:cubicBezTo>
                      <a:pt x="32" y="12"/>
                      <a:pt x="26" y="21"/>
                      <a:pt x="13" y="17"/>
                    </a:cubicBezTo>
                  </a:path>
                </a:pathLst>
              </a:custGeom>
              <a:solidFill>
                <a:srgbClr val="F7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3" name="Freeform 805">
                <a:extLst>
                  <a:ext uri="{FF2B5EF4-FFF2-40B4-BE49-F238E27FC236}">
                    <a16:creationId xmlns:a16="http://schemas.microsoft.com/office/drawing/2014/main" id="{B7A4E9B6-CED0-BC40-E7F1-A06E1199BB2B}"/>
                  </a:ext>
                </a:extLst>
              </p:cNvPr>
              <p:cNvSpPr>
                <a:spLocks/>
              </p:cNvSpPr>
              <p:nvPr/>
            </p:nvSpPr>
            <p:spPr bwMode="auto">
              <a:xfrm>
                <a:off x="-1393475" y="5041901"/>
                <a:ext cx="77788" cy="60325"/>
              </a:xfrm>
              <a:custGeom>
                <a:avLst/>
                <a:gdLst>
                  <a:gd name="T0" fmla="*/ 0 w 38"/>
                  <a:gd name="T1" fmla="*/ 19 h 30"/>
                  <a:gd name="T2" fmla="*/ 27 w 38"/>
                  <a:gd name="T3" fmla="*/ 27 h 30"/>
                  <a:gd name="T4" fmla="*/ 36 w 38"/>
                  <a:gd name="T5" fmla="*/ 0 h 30"/>
                  <a:gd name="T6" fmla="*/ 16 w 38"/>
                  <a:gd name="T7" fmla="*/ 21 h 30"/>
                </a:gdLst>
                <a:ahLst/>
                <a:cxnLst>
                  <a:cxn ang="0">
                    <a:pos x="T0" y="T1"/>
                  </a:cxn>
                  <a:cxn ang="0">
                    <a:pos x="T2" y="T3"/>
                  </a:cxn>
                  <a:cxn ang="0">
                    <a:pos x="T4" y="T5"/>
                  </a:cxn>
                  <a:cxn ang="0">
                    <a:pos x="T6" y="T7"/>
                  </a:cxn>
                </a:cxnLst>
                <a:rect l="0" t="0" r="r" b="b"/>
                <a:pathLst>
                  <a:path w="38" h="30">
                    <a:moveTo>
                      <a:pt x="0" y="19"/>
                    </a:moveTo>
                    <a:cubicBezTo>
                      <a:pt x="1" y="30"/>
                      <a:pt x="20" y="30"/>
                      <a:pt x="27" y="27"/>
                    </a:cubicBezTo>
                    <a:cubicBezTo>
                      <a:pt x="38" y="22"/>
                      <a:pt x="37" y="12"/>
                      <a:pt x="36" y="0"/>
                    </a:cubicBezTo>
                    <a:cubicBezTo>
                      <a:pt x="34" y="12"/>
                      <a:pt x="30" y="21"/>
                      <a:pt x="16" y="21"/>
                    </a:cubicBezTo>
                  </a:path>
                </a:pathLst>
              </a:custGeom>
              <a:solidFill>
                <a:srgbClr val="F7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4" name="Freeform 806">
                <a:extLst>
                  <a:ext uri="{FF2B5EF4-FFF2-40B4-BE49-F238E27FC236}">
                    <a16:creationId xmlns:a16="http://schemas.microsoft.com/office/drawing/2014/main" id="{B393FAB1-3111-3C7A-B410-A2FCBD44682D}"/>
                  </a:ext>
                </a:extLst>
              </p:cNvPr>
              <p:cNvSpPr>
                <a:spLocks/>
              </p:cNvSpPr>
              <p:nvPr/>
            </p:nvSpPr>
            <p:spPr bwMode="auto">
              <a:xfrm>
                <a:off x="-1496663" y="5033964"/>
                <a:ext cx="88900" cy="61913"/>
              </a:xfrm>
              <a:custGeom>
                <a:avLst/>
                <a:gdLst>
                  <a:gd name="T0" fmla="*/ 0 w 44"/>
                  <a:gd name="T1" fmla="*/ 21 h 31"/>
                  <a:gd name="T2" fmla="*/ 35 w 44"/>
                  <a:gd name="T3" fmla="*/ 0 h 31"/>
                  <a:gd name="T4" fmla="*/ 8 w 44"/>
                  <a:gd name="T5" fmla="*/ 22 h 31"/>
                </a:gdLst>
                <a:ahLst/>
                <a:cxnLst>
                  <a:cxn ang="0">
                    <a:pos x="T0" y="T1"/>
                  </a:cxn>
                  <a:cxn ang="0">
                    <a:pos x="T2" y="T3"/>
                  </a:cxn>
                  <a:cxn ang="0">
                    <a:pos x="T4" y="T5"/>
                  </a:cxn>
                </a:cxnLst>
                <a:rect l="0" t="0" r="r" b="b"/>
                <a:pathLst>
                  <a:path w="44" h="31">
                    <a:moveTo>
                      <a:pt x="0" y="21"/>
                    </a:moveTo>
                    <a:cubicBezTo>
                      <a:pt x="20" y="25"/>
                      <a:pt x="44" y="31"/>
                      <a:pt x="35" y="0"/>
                    </a:cubicBezTo>
                    <a:cubicBezTo>
                      <a:pt x="37" y="20"/>
                      <a:pt x="19" y="15"/>
                      <a:pt x="8" y="22"/>
                    </a:cubicBezTo>
                  </a:path>
                </a:pathLst>
              </a:custGeom>
              <a:solidFill>
                <a:srgbClr val="F7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5" name="Freeform 807">
                <a:extLst>
                  <a:ext uri="{FF2B5EF4-FFF2-40B4-BE49-F238E27FC236}">
                    <a16:creationId xmlns:a16="http://schemas.microsoft.com/office/drawing/2014/main" id="{F5D4E8D4-C0BF-F343-0B11-ED6CE56A3089}"/>
                  </a:ext>
                </a:extLst>
              </p:cNvPr>
              <p:cNvSpPr>
                <a:spLocks/>
              </p:cNvSpPr>
              <p:nvPr/>
            </p:nvSpPr>
            <p:spPr bwMode="auto">
              <a:xfrm>
                <a:off x="-1599850" y="5019676"/>
                <a:ext cx="66675" cy="47625"/>
              </a:xfrm>
              <a:custGeom>
                <a:avLst/>
                <a:gdLst>
                  <a:gd name="T0" fmla="*/ 0 w 33"/>
                  <a:gd name="T1" fmla="*/ 11 h 24"/>
                  <a:gd name="T2" fmla="*/ 23 w 33"/>
                  <a:gd name="T3" fmla="*/ 23 h 24"/>
                  <a:gd name="T4" fmla="*/ 33 w 33"/>
                  <a:gd name="T5" fmla="*/ 0 h 24"/>
                  <a:gd name="T6" fmla="*/ 7 w 33"/>
                  <a:gd name="T7" fmla="*/ 13 h 24"/>
                </a:gdLst>
                <a:ahLst/>
                <a:cxnLst>
                  <a:cxn ang="0">
                    <a:pos x="T0" y="T1"/>
                  </a:cxn>
                  <a:cxn ang="0">
                    <a:pos x="T2" y="T3"/>
                  </a:cxn>
                  <a:cxn ang="0">
                    <a:pos x="T4" y="T5"/>
                  </a:cxn>
                  <a:cxn ang="0">
                    <a:pos x="T6" y="T7"/>
                  </a:cxn>
                </a:cxnLst>
                <a:rect l="0" t="0" r="r" b="b"/>
                <a:pathLst>
                  <a:path w="33" h="24">
                    <a:moveTo>
                      <a:pt x="0" y="11"/>
                    </a:moveTo>
                    <a:cubicBezTo>
                      <a:pt x="8" y="15"/>
                      <a:pt x="13" y="24"/>
                      <a:pt x="23" y="23"/>
                    </a:cubicBezTo>
                    <a:cubicBezTo>
                      <a:pt x="33" y="22"/>
                      <a:pt x="32" y="10"/>
                      <a:pt x="33" y="0"/>
                    </a:cubicBezTo>
                    <a:cubicBezTo>
                      <a:pt x="27" y="20"/>
                      <a:pt x="21" y="17"/>
                      <a:pt x="7" y="13"/>
                    </a:cubicBezTo>
                  </a:path>
                </a:pathLst>
              </a:custGeom>
              <a:solidFill>
                <a:srgbClr val="F7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6" name="Freeform 808">
                <a:extLst>
                  <a:ext uri="{FF2B5EF4-FFF2-40B4-BE49-F238E27FC236}">
                    <a16:creationId xmlns:a16="http://schemas.microsoft.com/office/drawing/2014/main" id="{D584AC36-FECD-FD2B-7382-0E2F71B0960E}"/>
                  </a:ext>
                </a:extLst>
              </p:cNvPr>
              <p:cNvSpPr>
                <a:spLocks/>
              </p:cNvSpPr>
              <p:nvPr/>
            </p:nvSpPr>
            <p:spPr bwMode="auto">
              <a:xfrm>
                <a:off x="-1699863" y="4976814"/>
                <a:ext cx="85725" cy="53975"/>
              </a:xfrm>
              <a:custGeom>
                <a:avLst/>
                <a:gdLst>
                  <a:gd name="T0" fmla="*/ 0 w 42"/>
                  <a:gd name="T1" fmla="*/ 0 h 27"/>
                  <a:gd name="T2" fmla="*/ 23 w 42"/>
                  <a:gd name="T3" fmla="*/ 24 h 27"/>
                  <a:gd name="T4" fmla="*/ 42 w 42"/>
                  <a:gd name="T5" fmla="*/ 0 h 27"/>
                  <a:gd name="T6" fmla="*/ 24 w 42"/>
                  <a:gd name="T7" fmla="*/ 11 h 27"/>
                  <a:gd name="T8" fmla="*/ 0 w 42"/>
                  <a:gd name="T9" fmla="*/ 2 h 27"/>
                </a:gdLst>
                <a:ahLst/>
                <a:cxnLst>
                  <a:cxn ang="0">
                    <a:pos x="T0" y="T1"/>
                  </a:cxn>
                  <a:cxn ang="0">
                    <a:pos x="T2" y="T3"/>
                  </a:cxn>
                  <a:cxn ang="0">
                    <a:pos x="T4" y="T5"/>
                  </a:cxn>
                  <a:cxn ang="0">
                    <a:pos x="T6" y="T7"/>
                  </a:cxn>
                  <a:cxn ang="0">
                    <a:pos x="T8" y="T9"/>
                  </a:cxn>
                </a:cxnLst>
                <a:rect l="0" t="0" r="r" b="b"/>
                <a:pathLst>
                  <a:path w="42" h="27">
                    <a:moveTo>
                      <a:pt x="0" y="0"/>
                    </a:moveTo>
                    <a:cubicBezTo>
                      <a:pt x="6" y="6"/>
                      <a:pt x="14" y="23"/>
                      <a:pt x="23" y="24"/>
                    </a:cubicBezTo>
                    <a:cubicBezTo>
                      <a:pt x="36" y="27"/>
                      <a:pt x="28" y="4"/>
                      <a:pt x="42" y="0"/>
                    </a:cubicBezTo>
                    <a:cubicBezTo>
                      <a:pt x="34" y="1"/>
                      <a:pt x="30" y="9"/>
                      <a:pt x="24" y="11"/>
                    </a:cubicBezTo>
                    <a:cubicBezTo>
                      <a:pt x="14" y="15"/>
                      <a:pt x="10" y="4"/>
                      <a:pt x="0" y="2"/>
                    </a:cubicBezTo>
                  </a:path>
                </a:pathLst>
              </a:custGeom>
              <a:solidFill>
                <a:srgbClr val="F7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7" name="Freeform 810">
                <a:extLst>
                  <a:ext uri="{FF2B5EF4-FFF2-40B4-BE49-F238E27FC236}">
                    <a16:creationId xmlns:a16="http://schemas.microsoft.com/office/drawing/2014/main" id="{EEDBE086-0CF8-CE1A-6972-01CE25754F7C}"/>
                  </a:ext>
                </a:extLst>
              </p:cNvPr>
              <p:cNvSpPr>
                <a:spLocks/>
              </p:cNvSpPr>
              <p:nvPr/>
            </p:nvSpPr>
            <p:spPr bwMode="auto">
              <a:xfrm>
                <a:off x="-1790350" y="4903788"/>
                <a:ext cx="65088" cy="65088"/>
              </a:xfrm>
              <a:custGeom>
                <a:avLst/>
                <a:gdLst>
                  <a:gd name="T0" fmla="*/ 0 w 32"/>
                  <a:gd name="T1" fmla="*/ 10 h 32"/>
                  <a:gd name="T2" fmla="*/ 24 w 32"/>
                  <a:gd name="T3" fmla="*/ 27 h 32"/>
                  <a:gd name="T4" fmla="*/ 32 w 32"/>
                  <a:gd name="T5" fmla="*/ 0 h 32"/>
                  <a:gd name="T6" fmla="*/ 21 w 32"/>
                  <a:gd name="T7" fmla="*/ 18 h 32"/>
                  <a:gd name="T8" fmla="*/ 4 w 32"/>
                  <a:gd name="T9" fmla="*/ 14 h 32"/>
                </a:gdLst>
                <a:ahLst/>
                <a:cxnLst>
                  <a:cxn ang="0">
                    <a:pos x="T0" y="T1"/>
                  </a:cxn>
                  <a:cxn ang="0">
                    <a:pos x="T2" y="T3"/>
                  </a:cxn>
                  <a:cxn ang="0">
                    <a:pos x="T4" y="T5"/>
                  </a:cxn>
                  <a:cxn ang="0">
                    <a:pos x="T6" y="T7"/>
                  </a:cxn>
                  <a:cxn ang="0">
                    <a:pos x="T8" y="T9"/>
                  </a:cxn>
                </a:cxnLst>
                <a:rect l="0" t="0" r="r" b="b"/>
                <a:pathLst>
                  <a:path w="32" h="32">
                    <a:moveTo>
                      <a:pt x="0" y="10"/>
                    </a:moveTo>
                    <a:cubicBezTo>
                      <a:pt x="3" y="17"/>
                      <a:pt x="13" y="32"/>
                      <a:pt x="24" y="27"/>
                    </a:cubicBezTo>
                    <a:cubicBezTo>
                      <a:pt x="32" y="23"/>
                      <a:pt x="25" y="7"/>
                      <a:pt x="32" y="0"/>
                    </a:cubicBezTo>
                    <a:cubicBezTo>
                      <a:pt x="25" y="5"/>
                      <a:pt x="24" y="11"/>
                      <a:pt x="21" y="18"/>
                    </a:cubicBezTo>
                    <a:cubicBezTo>
                      <a:pt x="15" y="18"/>
                      <a:pt x="9" y="17"/>
                      <a:pt x="4" y="14"/>
                    </a:cubicBezTo>
                  </a:path>
                </a:pathLst>
              </a:custGeom>
              <a:solidFill>
                <a:srgbClr val="F7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 name="Freeform 811">
                <a:extLst>
                  <a:ext uri="{FF2B5EF4-FFF2-40B4-BE49-F238E27FC236}">
                    <a16:creationId xmlns:a16="http://schemas.microsoft.com/office/drawing/2014/main" id="{14DB456B-11A3-89DF-4028-946029DFC669}"/>
                  </a:ext>
                </a:extLst>
              </p:cNvPr>
              <p:cNvSpPr>
                <a:spLocks/>
              </p:cNvSpPr>
              <p:nvPr/>
            </p:nvSpPr>
            <p:spPr bwMode="auto">
              <a:xfrm>
                <a:off x="-1860200" y="4854576"/>
                <a:ext cx="47625" cy="46038"/>
              </a:xfrm>
              <a:custGeom>
                <a:avLst/>
                <a:gdLst>
                  <a:gd name="T0" fmla="*/ 0 w 23"/>
                  <a:gd name="T1" fmla="*/ 13 h 23"/>
                  <a:gd name="T2" fmla="*/ 18 w 23"/>
                  <a:gd name="T3" fmla="*/ 23 h 23"/>
                  <a:gd name="T4" fmla="*/ 23 w 23"/>
                  <a:gd name="T5" fmla="*/ 0 h 23"/>
                  <a:gd name="T6" fmla="*/ 1 w 23"/>
                  <a:gd name="T7" fmla="*/ 11 h 23"/>
                </a:gdLst>
                <a:ahLst/>
                <a:cxnLst>
                  <a:cxn ang="0">
                    <a:pos x="T0" y="T1"/>
                  </a:cxn>
                  <a:cxn ang="0">
                    <a:pos x="T2" y="T3"/>
                  </a:cxn>
                  <a:cxn ang="0">
                    <a:pos x="T4" y="T5"/>
                  </a:cxn>
                  <a:cxn ang="0">
                    <a:pos x="T6" y="T7"/>
                  </a:cxn>
                </a:cxnLst>
                <a:rect l="0" t="0" r="r" b="b"/>
                <a:pathLst>
                  <a:path w="23" h="23">
                    <a:moveTo>
                      <a:pt x="0" y="13"/>
                    </a:moveTo>
                    <a:cubicBezTo>
                      <a:pt x="5" y="19"/>
                      <a:pt x="10" y="23"/>
                      <a:pt x="18" y="23"/>
                    </a:cubicBezTo>
                    <a:cubicBezTo>
                      <a:pt x="18" y="15"/>
                      <a:pt x="17" y="8"/>
                      <a:pt x="23" y="0"/>
                    </a:cubicBezTo>
                    <a:cubicBezTo>
                      <a:pt x="16" y="5"/>
                      <a:pt x="12" y="20"/>
                      <a:pt x="1" y="11"/>
                    </a:cubicBezTo>
                  </a:path>
                </a:pathLst>
              </a:custGeom>
              <a:solidFill>
                <a:srgbClr val="F7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 name="Freeform 812">
                <a:extLst>
                  <a:ext uri="{FF2B5EF4-FFF2-40B4-BE49-F238E27FC236}">
                    <a16:creationId xmlns:a16="http://schemas.microsoft.com/office/drawing/2014/main" id="{CFC4D0AA-98F6-0BBB-1FDA-35BDABDD8058}"/>
                  </a:ext>
                </a:extLst>
              </p:cNvPr>
              <p:cNvSpPr>
                <a:spLocks/>
              </p:cNvSpPr>
              <p:nvPr/>
            </p:nvSpPr>
            <p:spPr bwMode="auto">
              <a:xfrm>
                <a:off x="-1831625" y="4919663"/>
                <a:ext cx="114300" cy="125413"/>
              </a:xfrm>
              <a:custGeom>
                <a:avLst/>
                <a:gdLst>
                  <a:gd name="T0" fmla="*/ 6 w 56"/>
                  <a:gd name="T1" fmla="*/ 2 h 62"/>
                  <a:gd name="T2" fmla="*/ 21 w 56"/>
                  <a:gd name="T3" fmla="*/ 34 h 62"/>
                  <a:gd name="T4" fmla="*/ 32 w 56"/>
                  <a:gd name="T5" fmla="*/ 61 h 62"/>
                  <a:gd name="T6" fmla="*/ 56 w 56"/>
                  <a:gd name="T7" fmla="*/ 62 h 62"/>
                  <a:gd name="T8" fmla="*/ 52 w 56"/>
                  <a:gd name="T9" fmla="*/ 33 h 62"/>
                  <a:gd name="T10" fmla="*/ 10 w 56"/>
                  <a:gd name="T11" fmla="*/ 0 h 62"/>
                </a:gdLst>
                <a:ahLst/>
                <a:cxnLst>
                  <a:cxn ang="0">
                    <a:pos x="T0" y="T1"/>
                  </a:cxn>
                  <a:cxn ang="0">
                    <a:pos x="T2" y="T3"/>
                  </a:cxn>
                  <a:cxn ang="0">
                    <a:pos x="T4" y="T5"/>
                  </a:cxn>
                  <a:cxn ang="0">
                    <a:pos x="T6" y="T7"/>
                  </a:cxn>
                  <a:cxn ang="0">
                    <a:pos x="T8" y="T9"/>
                  </a:cxn>
                  <a:cxn ang="0">
                    <a:pos x="T10" y="T11"/>
                  </a:cxn>
                </a:cxnLst>
                <a:rect l="0" t="0" r="r" b="b"/>
                <a:pathLst>
                  <a:path w="56" h="62">
                    <a:moveTo>
                      <a:pt x="6" y="2"/>
                    </a:moveTo>
                    <a:cubicBezTo>
                      <a:pt x="9" y="15"/>
                      <a:pt x="12" y="25"/>
                      <a:pt x="21" y="34"/>
                    </a:cubicBezTo>
                    <a:cubicBezTo>
                      <a:pt x="26" y="40"/>
                      <a:pt x="43" y="53"/>
                      <a:pt x="32" y="61"/>
                    </a:cubicBezTo>
                    <a:cubicBezTo>
                      <a:pt x="39" y="58"/>
                      <a:pt x="48" y="60"/>
                      <a:pt x="56" y="62"/>
                    </a:cubicBezTo>
                    <a:cubicBezTo>
                      <a:pt x="56" y="53"/>
                      <a:pt x="52" y="41"/>
                      <a:pt x="52" y="33"/>
                    </a:cubicBezTo>
                    <a:cubicBezTo>
                      <a:pt x="35" y="42"/>
                      <a:pt x="0" y="16"/>
                      <a:pt x="10" y="0"/>
                    </a:cubicBezTo>
                  </a:path>
                </a:pathLst>
              </a:custGeom>
              <a:solidFill>
                <a:srgbClr val="F7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 name="Freeform 813">
                <a:extLst>
                  <a:ext uri="{FF2B5EF4-FFF2-40B4-BE49-F238E27FC236}">
                    <a16:creationId xmlns:a16="http://schemas.microsoft.com/office/drawing/2014/main" id="{1DB04649-66B9-46DB-89B3-9EFB4C8382F8}"/>
                  </a:ext>
                </a:extLst>
              </p:cNvPr>
              <p:cNvSpPr>
                <a:spLocks/>
              </p:cNvSpPr>
              <p:nvPr/>
            </p:nvSpPr>
            <p:spPr bwMode="auto">
              <a:xfrm>
                <a:off x="-1771300" y="5072063"/>
                <a:ext cx="57150" cy="66675"/>
              </a:xfrm>
              <a:custGeom>
                <a:avLst/>
                <a:gdLst>
                  <a:gd name="T0" fmla="*/ 23 w 28"/>
                  <a:gd name="T1" fmla="*/ 0 h 33"/>
                  <a:gd name="T2" fmla="*/ 24 w 28"/>
                  <a:gd name="T3" fmla="*/ 24 h 33"/>
                  <a:gd name="T4" fmla="*/ 0 w 28"/>
                  <a:gd name="T5" fmla="*/ 25 h 33"/>
                  <a:gd name="T6" fmla="*/ 22 w 28"/>
                  <a:gd name="T7" fmla="*/ 6 h 33"/>
                </a:gdLst>
                <a:ahLst/>
                <a:cxnLst>
                  <a:cxn ang="0">
                    <a:pos x="T0" y="T1"/>
                  </a:cxn>
                  <a:cxn ang="0">
                    <a:pos x="T2" y="T3"/>
                  </a:cxn>
                  <a:cxn ang="0">
                    <a:pos x="T4" y="T5"/>
                  </a:cxn>
                  <a:cxn ang="0">
                    <a:pos x="T6" y="T7"/>
                  </a:cxn>
                </a:cxnLst>
                <a:rect l="0" t="0" r="r" b="b"/>
                <a:pathLst>
                  <a:path w="28" h="33">
                    <a:moveTo>
                      <a:pt x="23" y="0"/>
                    </a:moveTo>
                    <a:cubicBezTo>
                      <a:pt x="26" y="6"/>
                      <a:pt x="28" y="19"/>
                      <a:pt x="24" y="24"/>
                    </a:cubicBezTo>
                    <a:cubicBezTo>
                      <a:pt x="18" y="33"/>
                      <a:pt x="9" y="26"/>
                      <a:pt x="0" y="25"/>
                    </a:cubicBezTo>
                    <a:cubicBezTo>
                      <a:pt x="13" y="29"/>
                      <a:pt x="20" y="17"/>
                      <a:pt x="22" y="6"/>
                    </a:cubicBezTo>
                  </a:path>
                </a:pathLst>
              </a:custGeom>
              <a:solidFill>
                <a:srgbClr val="F7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1" name="Freeform 814">
                <a:extLst>
                  <a:ext uri="{FF2B5EF4-FFF2-40B4-BE49-F238E27FC236}">
                    <a16:creationId xmlns:a16="http://schemas.microsoft.com/office/drawing/2014/main" id="{DB1863DB-16DA-55C7-1CE6-61C18F88070A}"/>
                  </a:ext>
                </a:extLst>
              </p:cNvPr>
              <p:cNvSpPr>
                <a:spLocks/>
              </p:cNvSpPr>
              <p:nvPr/>
            </p:nvSpPr>
            <p:spPr bwMode="auto">
              <a:xfrm>
                <a:off x="-1788763" y="5159376"/>
                <a:ext cx="74613" cy="73025"/>
              </a:xfrm>
              <a:custGeom>
                <a:avLst/>
                <a:gdLst>
                  <a:gd name="T0" fmla="*/ 35 w 37"/>
                  <a:gd name="T1" fmla="*/ 0 h 36"/>
                  <a:gd name="T2" fmla="*/ 29 w 37"/>
                  <a:gd name="T3" fmla="*/ 31 h 36"/>
                  <a:gd name="T4" fmla="*/ 0 w 37"/>
                  <a:gd name="T5" fmla="*/ 29 h 36"/>
                  <a:gd name="T6" fmla="*/ 25 w 37"/>
                  <a:gd name="T7" fmla="*/ 24 h 36"/>
                  <a:gd name="T8" fmla="*/ 37 w 37"/>
                  <a:gd name="T9" fmla="*/ 2 h 36"/>
                </a:gdLst>
                <a:ahLst/>
                <a:cxnLst>
                  <a:cxn ang="0">
                    <a:pos x="T0" y="T1"/>
                  </a:cxn>
                  <a:cxn ang="0">
                    <a:pos x="T2" y="T3"/>
                  </a:cxn>
                  <a:cxn ang="0">
                    <a:pos x="T4" y="T5"/>
                  </a:cxn>
                  <a:cxn ang="0">
                    <a:pos x="T6" y="T7"/>
                  </a:cxn>
                  <a:cxn ang="0">
                    <a:pos x="T8" y="T9"/>
                  </a:cxn>
                </a:cxnLst>
                <a:rect l="0" t="0" r="r" b="b"/>
                <a:pathLst>
                  <a:path w="37" h="36">
                    <a:moveTo>
                      <a:pt x="35" y="0"/>
                    </a:moveTo>
                    <a:cubicBezTo>
                      <a:pt x="35" y="6"/>
                      <a:pt x="35" y="27"/>
                      <a:pt x="29" y="31"/>
                    </a:cubicBezTo>
                    <a:cubicBezTo>
                      <a:pt x="23" y="36"/>
                      <a:pt x="9" y="28"/>
                      <a:pt x="0" y="29"/>
                    </a:cubicBezTo>
                    <a:cubicBezTo>
                      <a:pt x="8" y="26"/>
                      <a:pt x="18" y="27"/>
                      <a:pt x="25" y="24"/>
                    </a:cubicBezTo>
                    <a:cubicBezTo>
                      <a:pt x="33" y="20"/>
                      <a:pt x="33" y="9"/>
                      <a:pt x="37" y="2"/>
                    </a:cubicBezTo>
                  </a:path>
                </a:pathLst>
              </a:custGeom>
              <a:solidFill>
                <a:srgbClr val="F7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2" name="Freeform 815">
                <a:extLst>
                  <a:ext uri="{FF2B5EF4-FFF2-40B4-BE49-F238E27FC236}">
                    <a16:creationId xmlns:a16="http://schemas.microsoft.com/office/drawing/2014/main" id="{E3C6E24D-F802-B919-E7F5-6C70F52F633A}"/>
                  </a:ext>
                </a:extLst>
              </p:cNvPr>
              <p:cNvSpPr>
                <a:spLocks/>
              </p:cNvSpPr>
              <p:nvPr/>
            </p:nvSpPr>
            <p:spPr bwMode="auto">
              <a:xfrm>
                <a:off x="-1801463" y="5275263"/>
                <a:ext cx="80963" cy="55563"/>
              </a:xfrm>
              <a:custGeom>
                <a:avLst/>
                <a:gdLst>
                  <a:gd name="T0" fmla="*/ 36 w 40"/>
                  <a:gd name="T1" fmla="*/ 0 h 28"/>
                  <a:gd name="T2" fmla="*/ 30 w 40"/>
                  <a:gd name="T3" fmla="*/ 26 h 28"/>
                  <a:gd name="T4" fmla="*/ 0 w 40"/>
                  <a:gd name="T5" fmla="*/ 22 h 28"/>
                  <a:gd name="T6" fmla="*/ 36 w 40"/>
                  <a:gd name="T7" fmla="*/ 2 h 28"/>
                </a:gdLst>
                <a:ahLst/>
                <a:cxnLst>
                  <a:cxn ang="0">
                    <a:pos x="T0" y="T1"/>
                  </a:cxn>
                  <a:cxn ang="0">
                    <a:pos x="T2" y="T3"/>
                  </a:cxn>
                  <a:cxn ang="0">
                    <a:pos x="T4" y="T5"/>
                  </a:cxn>
                  <a:cxn ang="0">
                    <a:pos x="T6" y="T7"/>
                  </a:cxn>
                </a:cxnLst>
                <a:rect l="0" t="0" r="r" b="b"/>
                <a:pathLst>
                  <a:path w="40" h="28">
                    <a:moveTo>
                      <a:pt x="36" y="0"/>
                    </a:moveTo>
                    <a:cubicBezTo>
                      <a:pt x="37" y="8"/>
                      <a:pt x="40" y="24"/>
                      <a:pt x="30" y="26"/>
                    </a:cubicBezTo>
                    <a:cubicBezTo>
                      <a:pt x="21" y="28"/>
                      <a:pt x="11" y="20"/>
                      <a:pt x="0" y="22"/>
                    </a:cubicBezTo>
                    <a:cubicBezTo>
                      <a:pt x="14" y="15"/>
                      <a:pt x="36" y="25"/>
                      <a:pt x="36" y="2"/>
                    </a:cubicBezTo>
                  </a:path>
                </a:pathLst>
              </a:custGeom>
              <a:solidFill>
                <a:srgbClr val="F7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3" name="Freeform 816">
                <a:extLst>
                  <a:ext uri="{FF2B5EF4-FFF2-40B4-BE49-F238E27FC236}">
                    <a16:creationId xmlns:a16="http://schemas.microsoft.com/office/drawing/2014/main" id="{1FC43065-0AE5-E686-BE37-CF18C9D9FD5E}"/>
                  </a:ext>
                </a:extLst>
              </p:cNvPr>
              <p:cNvSpPr>
                <a:spLocks/>
              </p:cNvSpPr>
              <p:nvPr/>
            </p:nvSpPr>
            <p:spPr bwMode="auto">
              <a:xfrm>
                <a:off x="-1788763" y="5364163"/>
                <a:ext cx="73025" cy="63500"/>
              </a:xfrm>
              <a:custGeom>
                <a:avLst/>
                <a:gdLst>
                  <a:gd name="T0" fmla="*/ 29 w 36"/>
                  <a:gd name="T1" fmla="*/ 0 h 31"/>
                  <a:gd name="T2" fmla="*/ 29 w 36"/>
                  <a:gd name="T3" fmla="*/ 30 h 31"/>
                  <a:gd name="T4" fmla="*/ 16 w 36"/>
                  <a:gd name="T5" fmla="*/ 25 h 31"/>
                  <a:gd name="T6" fmla="*/ 0 w 36"/>
                  <a:gd name="T7" fmla="*/ 24 h 31"/>
                  <a:gd name="T8" fmla="*/ 21 w 36"/>
                  <a:gd name="T9" fmla="*/ 21 h 31"/>
                  <a:gd name="T10" fmla="*/ 29 w 36"/>
                  <a:gd name="T11" fmla="*/ 4 h 31"/>
                </a:gdLst>
                <a:ahLst/>
                <a:cxnLst>
                  <a:cxn ang="0">
                    <a:pos x="T0" y="T1"/>
                  </a:cxn>
                  <a:cxn ang="0">
                    <a:pos x="T2" y="T3"/>
                  </a:cxn>
                  <a:cxn ang="0">
                    <a:pos x="T4" y="T5"/>
                  </a:cxn>
                  <a:cxn ang="0">
                    <a:pos x="T6" y="T7"/>
                  </a:cxn>
                  <a:cxn ang="0">
                    <a:pos x="T8" y="T9"/>
                  </a:cxn>
                  <a:cxn ang="0">
                    <a:pos x="T10" y="T11"/>
                  </a:cxn>
                </a:cxnLst>
                <a:rect l="0" t="0" r="r" b="b"/>
                <a:pathLst>
                  <a:path w="36" h="31">
                    <a:moveTo>
                      <a:pt x="29" y="0"/>
                    </a:moveTo>
                    <a:cubicBezTo>
                      <a:pt x="30" y="6"/>
                      <a:pt x="36" y="27"/>
                      <a:pt x="29" y="30"/>
                    </a:cubicBezTo>
                    <a:cubicBezTo>
                      <a:pt x="27" y="31"/>
                      <a:pt x="18" y="26"/>
                      <a:pt x="16" y="25"/>
                    </a:cubicBezTo>
                    <a:cubicBezTo>
                      <a:pt x="11" y="24"/>
                      <a:pt x="5" y="24"/>
                      <a:pt x="0" y="24"/>
                    </a:cubicBezTo>
                    <a:cubicBezTo>
                      <a:pt x="5" y="24"/>
                      <a:pt x="16" y="24"/>
                      <a:pt x="21" y="21"/>
                    </a:cubicBezTo>
                    <a:cubicBezTo>
                      <a:pt x="28" y="18"/>
                      <a:pt x="26" y="11"/>
                      <a:pt x="29" y="4"/>
                    </a:cubicBezTo>
                  </a:path>
                </a:pathLst>
              </a:custGeom>
              <a:solidFill>
                <a:srgbClr val="F7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4" name="Freeform 817">
                <a:extLst>
                  <a:ext uri="{FF2B5EF4-FFF2-40B4-BE49-F238E27FC236}">
                    <a16:creationId xmlns:a16="http://schemas.microsoft.com/office/drawing/2014/main" id="{2EBFD8B4-2506-1EE0-6176-7C9BE1CC172C}"/>
                  </a:ext>
                </a:extLst>
              </p:cNvPr>
              <p:cNvSpPr>
                <a:spLocks/>
              </p:cNvSpPr>
              <p:nvPr/>
            </p:nvSpPr>
            <p:spPr bwMode="auto">
              <a:xfrm>
                <a:off x="-1803050" y="5457826"/>
                <a:ext cx="82550" cy="69850"/>
              </a:xfrm>
              <a:custGeom>
                <a:avLst/>
                <a:gdLst>
                  <a:gd name="T0" fmla="*/ 38 w 41"/>
                  <a:gd name="T1" fmla="*/ 0 h 35"/>
                  <a:gd name="T2" fmla="*/ 31 w 41"/>
                  <a:gd name="T3" fmla="*/ 31 h 35"/>
                  <a:gd name="T4" fmla="*/ 15 w 41"/>
                  <a:gd name="T5" fmla="*/ 31 h 35"/>
                  <a:gd name="T6" fmla="*/ 0 w 41"/>
                  <a:gd name="T7" fmla="*/ 35 h 35"/>
                  <a:gd name="T8" fmla="*/ 25 w 41"/>
                  <a:gd name="T9" fmla="*/ 23 h 35"/>
                  <a:gd name="T10" fmla="*/ 38 w 41"/>
                  <a:gd name="T11" fmla="*/ 1 h 35"/>
                </a:gdLst>
                <a:ahLst/>
                <a:cxnLst>
                  <a:cxn ang="0">
                    <a:pos x="T0" y="T1"/>
                  </a:cxn>
                  <a:cxn ang="0">
                    <a:pos x="T2" y="T3"/>
                  </a:cxn>
                  <a:cxn ang="0">
                    <a:pos x="T4" y="T5"/>
                  </a:cxn>
                  <a:cxn ang="0">
                    <a:pos x="T6" y="T7"/>
                  </a:cxn>
                  <a:cxn ang="0">
                    <a:pos x="T8" y="T9"/>
                  </a:cxn>
                  <a:cxn ang="0">
                    <a:pos x="T10" y="T11"/>
                  </a:cxn>
                </a:cxnLst>
                <a:rect l="0" t="0" r="r" b="b"/>
                <a:pathLst>
                  <a:path w="41" h="35">
                    <a:moveTo>
                      <a:pt x="38" y="0"/>
                    </a:moveTo>
                    <a:cubicBezTo>
                      <a:pt x="38" y="10"/>
                      <a:pt x="41" y="27"/>
                      <a:pt x="31" y="31"/>
                    </a:cubicBezTo>
                    <a:cubicBezTo>
                      <a:pt x="28" y="32"/>
                      <a:pt x="19" y="30"/>
                      <a:pt x="15" y="31"/>
                    </a:cubicBezTo>
                    <a:cubicBezTo>
                      <a:pt x="10" y="32"/>
                      <a:pt x="5" y="33"/>
                      <a:pt x="0" y="35"/>
                    </a:cubicBezTo>
                    <a:cubicBezTo>
                      <a:pt x="8" y="32"/>
                      <a:pt x="17" y="27"/>
                      <a:pt x="25" y="23"/>
                    </a:cubicBezTo>
                    <a:cubicBezTo>
                      <a:pt x="34" y="18"/>
                      <a:pt x="35" y="12"/>
                      <a:pt x="38" y="1"/>
                    </a:cubicBezTo>
                  </a:path>
                </a:pathLst>
              </a:custGeom>
              <a:solidFill>
                <a:srgbClr val="F7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5" name="Freeform 818">
                <a:extLst>
                  <a:ext uri="{FF2B5EF4-FFF2-40B4-BE49-F238E27FC236}">
                    <a16:creationId xmlns:a16="http://schemas.microsoft.com/office/drawing/2014/main" id="{5AA9B47D-5714-4A2F-A195-C39D4F4EF14D}"/>
                  </a:ext>
                </a:extLst>
              </p:cNvPr>
              <p:cNvSpPr>
                <a:spLocks/>
              </p:cNvSpPr>
              <p:nvPr/>
            </p:nvSpPr>
            <p:spPr bwMode="auto">
              <a:xfrm>
                <a:off x="-1731613" y="5554663"/>
                <a:ext cx="52388" cy="101600"/>
              </a:xfrm>
              <a:custGeom>
                <a:avLst/>
                <a:gdLst>
                  <a:gd name="T0" fmla="*/ 9 w 26"/>
                  <a:gd name="T1" fmla="*/ 2 h 50"/>
                  <a:gd name="T2" fmla="*/ 26 w 26"/>
                  <a:gd name="T3" fmla="*/ 28 h 50"/>
                  <a:gd name="T4" fmla="*/ 0 w 26"/>
                  <a:gd name="T5" fmla="*/ 50 h 50"/>
                  <a:gd name="T6" fmla="*/ 12 w 26"/>
                  <a:gd name="T7" fmla="*/ 24 h 50"/>
                  <a:gd name="T8" fmla="*/ 6 w 26"/>
                  <a:gd name="T9" fmla="*/ 0 h 50"/>
                </a:gdLst>
                <a:ahLst/>
                <a:cxnLst>
                  <a:cxn ang="0">
                    <a:pos x="T0" y="T1"/>
                  </a:cxn>
                  <a:cxn ang="0">
                    <a:pos x="T2" y="T3"/>
                  </a:cxn>
                  <a:cxn ang="0">
                    <a:pos x="T4" y="T5"/>
                  </a:cxn>
                  <a:cxn ang="0">
                    <a:pos x="T6" y="T7"/>
                  </a:cxn>
                  <a:cxn ang="0">
                    <a:pos x="T8" y="T9"/>
                  </a:cxn>
                </a:cxnLst>
                <a:rect l="0" t="0" r="r" b="b"/>
                <a:pathLst>
                  <a:path w="26" h="50">
                    <a:moveTo>
                      <a:pt x="9" y="2"/>
                    </a:moveTo>
                    <a:cubicBezTo>
                      <a:pt x="11" y="9"/>
                      <a:pt x="26" y="20"/>
                      <a:pt x="26" y="28"/>
                    </a:cubicBezTo>
                    <a:cubicBezTo>
                      <a:pt x="25" y="35"/>
                      <a:pt x="6" y="44"/>
                      <a:pt x="0" y="50"/>
                    </a:cubicBezTo>
                    <a:cubicBezTo>
                      <a:pt x="8" y="44"/>
                      <a:pt x="11" y="34"/>
                      <a:pt x="12" y="24"/>
                    </a:cubicBezTo>
                    <a:cubicBezTo>
                      <a:pt x="12" y="15"/>
                      <a:pt x="5" y="9"/>
                      <a:pt x="6" y="0"/>
                    </a:cubicBezTo>
                  </a:path>
                </a:pathLst>
              </a:custGeom>
              <a:solidFill>
                <a:srgbClr val="F7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6" name="Freeform 819">
                <a:extLst>
                  <a:ext uri="{FF2B5EF4-FFF2-40B4-BE49-F238E27FC236}">
                    <a16:creationId xmlns:a16="http://schemas.microsoft.com/office/drawing/2014/main" id="{63F60CB5-CD4E-E289-0C63-2808FC2379BD}"/>
                  </a:ext>
                </a:extLst>
              </p:cNvPr>
              <p:cNvSpPr>
                <a:spLocks/>
              </p:cNvSpPr>
              <p:nvPr/>
            </p:nvSpPr>
            <p:spPr bwMode="auto">
              <a:xfrm>
                <a:off x="-1687163" y="5719763"/>
                <a:ext cx="138113" cy="90488"/>
              </a:xfrm>
              <a:custGeom>
                <a:avLst/>
                <a:gdLst>
                  <a:gd name="T0" fmla="*/ 0 w 68"/>
                  <a:gd name="T1" fmla="*/ 28 h 45"/>
                  <a:gd name="T2" fmla="*/ 47 w 68"/>
                  <a:gd name="T3" fmla="*/ 43 h 45"/>
                  <a:gd name="T4" fmla="*/ 67 w 68"/>
                  <a:gd name="T5" fmla="*/ 25 h 45"/>
                  <a:gd name="T6" fmla="*/ 58 w 68"/>
                  <a:gd name="T7" fmla="*/ 0 h 45"/>
                  <a:gd name="T8" fmla="*/ 55 w 68"/>
                  <a:gd name="T9" fmla="*/ 31 h 45"/>
                  <a:gd name="T10" fmla="*/ 1 w 68"/>
                  <a:gd name="T11" fmla="*/ 29 h 45"/>
                </a:gdLst>
                <a:ahLst/>
                <a:cxnLst>
                  <a:cxn ang="0">
                    <a:pos x="T0" y="T1"/>
                  </a:cxn>
                  <a:cxn ang="0">
                    <a:pos x="T2" y="T3"/>
                  </a:cxn>
                  <a:cxn ang="0">
                    <a:pos x="T4" y="T5"/>
                  </a:cxn>
                  <a:cxn ang="0">
                    <a:pos x="T6" y="T7"/>
                  </a:cxn>
                  <a:cxn ang="0">
                    <a:pos x="T8" y="T9"/>
                  </a:cxn>
                  <a:cxn ang="0">
                    <a:pos x="T10" y="T11"/>
                  </a:cxn>
                </a:cxnLst>
                <a:rect l="0" t="0" r="r" b="b"/>
                <a:pathLst>
                  <a:path w="68" h="45">
                    <a:moveTo>
                      <a:pt x="0" y="28"/>
                    </a:moveTo>
                    <a:cubicBezTo>
                      <a:pt x="9" y="44"/>
                      <a:pt x="32" y="45"/>
                      <a:pt x="47" y="43"/>
                    </a:cubicBezTo>
                    <a:cubicBezTo>
                      <a:pt x="58" y="43"/>
                      <a:pt x="66" y="39"/>
                      <a:pt x="67" y="25"/>
                    </a:cubicBezTo>
                    <a:cubicBezTo>
                      <a:pt x="68" y="18"/>
                      <a:pt x="64" y="4"/>
                      <a:pt x="58" y="0"/>
                    </a:cubicBezTo>
                    <a:cubicBezTo>
                      <a:pt x="61" y="10"/>
                      <a:pt x="65" y="25"/>
                      <a:pt x="55" y="31"/>
                    </a:cubicBezTo>
                    <a:cubicBezTo>
                      <a:pt x="42" y="40"/>
                      <a:pt x="25" y="42"/>
                      <a:pt x="1" y="29"/>
                    </a:cubicBezTo>
                  </a:path>
                </a:pathLst>
              </a:custGeom>
              <a:solidFill>
                <a:srgbClr val="F7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7" name="Freeform 820">
                <a:extLst>
                  <a:ext uri="{FF2B5EF4-FFF2-40B4-BE49-F238E27FC236}">
                    <a16:creationId xmlns:a16="http://schemas.microsoft.com/office/drawing/2014/main" id="{F369EC6D-6805-6CF9-4889-A79C777CBF5C}"/>
                  </a:ext>
                </a:extLst>
              </p:cNvPr>
              <p:cNvSpPr>
                <a:spLocks/>
              </p:cNvSpPr>
              <p:nvPr/>
            </p:nvSpPr>
            <p:spPr bwMode="auto">
              <a:xfrm>
                <a:off x="-1776063" y="5843588"/>
                <a:ext cx="163513" cy="80963"/>
              </a:xfrm>
              <a:custGeom>
                <a:avLst/>
                <a:gdLst>
                  <a:gd name="T0" fmla="*/ 0 w 81"/>
                  <a:gd name="T1" fmla="*/ 17 h 40"/>
                  <a:gd name="T2" fmla="*/ 47 w 81"/>
                  <a:gd name="T3" fmla="*/ 39 h 40"/>
                  <a:gd name="T4" fmla="*/ 79 w 81"/>
                  <a:gd name="T5" fmla="*/ 10 h 40"/>
                  <a:gd name="T6" fmla="*/ 32 w 81"/>
                  <a:gd name="T7" fmla="*/ 0 h 40"/>
                  <a:gd name="T8" fmla="*/ 38 w 81"/>
                  <a:gd name="T9" fmla="*/ 20 h 40"/>
                  <a:gd name="T10" fmla="*/ 14 w 81"/>
                  <a:gd name="T11" fmla="*/ 19 h 40"/>
                </a:gdLst>
                <a:ahLst/>
                <a:cxnLst>
                  <a:cxn ang="0">
                    <a:pos x="T0" y="T1"/>
                  </a:cxn>
                  <a:cxn ang="0">
                    <a:pos x="T2" y="T3"/>
                  </a:cxn>
                  <a:cxn ang="0">
                    <a:pos x="T4" y="T5"/>
                  </a:cxn>
                  <a:cxn ang="0">
                    <a:pos x="T6" y="T7"/>
                  </a:cxn>
                  <a:cxn ang="0">
                    <a:pos x="T8" y="T9"/>
                  </a:cxn>
                  <a:cxn ang="0">
                    <a:pos x="T10" y="T11"/>
                  </a:cxn>
                </a:cxnLst>
                <a:rect l="0" t="0" r="r" b="b"/>
                <a:pathLst>
                  <a:path w="81" h="40">
                    <a:moveTo>
                      <a:pt x="0" y="17"/>
                    </a:moveTo>
                    <a:cubicBezTo>
                      <a:pt x="10" y="31"/>
                      <a:pt x="30" y="40"/>
                      <a:pt x="47" y="39"/>
                    </a:cubicBezTo>
                    <a:cubicBezTo>
                      <a:pt x="59" y="39"/>
                      <a:pt x="81" y="23"/>
                      <a:pt x="79" y="10"/>
                    </a:cubicBezTo>
                    <a:cubicBezTo>
                      <a:pt x="67" y="19"/>
                      <a:pt x="43" y="6"/>
                      <a:pt x="32" y="0"/>
                    </a:cubicBezTo>
                    <a:cubicBezTo>
                      <a:pt x="38" y="6"/>
                      <a:pt x="46" y="14"/>
                      <a:pt x="38" y="20"/>
                    </a:cubicBezTo>
                    <a:cubicBezTo>
                      <a:pt x="32" y="25"/>
                      <a:pt x="19" y="25"/>
                      <a:pt x="14" y="19"/>
                    </a:cubicBezTo>
                  </a:path>
                </a:pathLst>
              </a:custGeom>
              <a:solidFill>
                <a:srgbClr val="F7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8" name="Freeform 821">
                <a:extLst>
                  <a:ext uri="{FF2B5EF4-FFF2-40B4-BE49-F238E27FC236}">
                    <a16:creationId xmlns:a16="http://schemas.microsoft.com/office/drawing/2014/main" id="{FD7022CF-7623-4E96-BDA2-6F0108526CF8}"/>
                  </a:ext>
                </a:extLst>
              </p:cNvPr>
              <p:cNvSpPr>
                <a:spLocks/>
              </p:cNvSpPr>
              <p:nvPr/>
            </p:nvSpPr>
            <p:spPr bwMode="auto">
              <a:xfrm>
                <a:off x="-1825275" y="5726113"/>
                <a:ext cx="57150" cy="112713"/>
              </a:xfrm>
              <a:custGeom>
                <a:avLst/>
                <a:gdLst>
                  <a:gd name="T0" fmla="*/ 20 w 28"/>
                  <a:gd name="T1" fmla="*/ 27 h 56"/>
                  <a:gd name="T2" fmla="*/ 6 w 28"/>
                  <a:gd name="T3" fmla="*/ 56 h 56"/>
                  <a:gd name="T4" fmla="*/ 6 w 28"/>
                  <a:gd name="T5" fmla="*/ 27 h 56"/>
                  <a:gd name="T6" fmla="*/ 1 w 28"/>
                  <a:gd name="T7" fmla="*/ 0 h 56"/>
                  <a:gd name="T8" fmla="*/ 28 w 28"/>
                  <a:gd name="T9" fmla="*/ 26 h 56"/>
                </a:gdLst>
                <a:ahLst/>
                <a:cxnLst>
                  <a:cxn ang="0">
                    <a:pos x="T0" y="T1"/>
                  </a:cxn>
                  <a:cxn ang="0">
                    <a:pos x="T2" y="T3"/>
                  </a:cxn>
                  <a:cxn ang="0">
                    <a:pos x="T4" y="T5"/>
                  </a:cxn>
                  <a:cxn ang="0">
                    <a:pos x="T6" y="T7"/>
                  </a:cxn>
                  <a:cxn ang="0">
                    <a:pos x="T8" y="T9"/>
                  </a:cxn>
                </a:cxnLst>
                <a:rect l="0" t="0" r="r" b="b"/>
                <a:pathLst>
                  <a:path w="28" h="56">
                    <a:moveTo>
                      <a:pt x="20" y="27"/>
                    </a:moveTo>
                    <a:cubicBezTo>
                      <a:pt x="10" y="34"/>
                      <a:pt x="7" y="45"/>
                      <a:pt x="6" y="56"/>
                    </a:cubicBezTo>
                    <a:cubicBezTo>
                      <a:pt x="2" y="45"/>
                      <a:pt x="5" y="38"/>
                      <a:pt x="6" y="27"/>
                    </a:cubicBezTo>
                    <a:cubicBezTo>
                      <a:pt x="6" y="18"/>
                      <a:pt x="0" y="10"/>
                      <a:pt x="1" y="0"/>
                    </a:cubicBezTo>
                    <a:cubicBezTo>
                      <a:pt x="6" y="10"/>
                      <a:pt x="17" y="22"/>
                      <a:pt x="28" y="26"/>
                    </a:cubicBezTo>
                  </a:path>
                </a:pathLst>
              </a:custGeom>
              <a:solidFill>
                <a:srgbClr val="F7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9" name="Freeform 822">
                <a:extLst>
                  <a:ext uri="{FF2B5EF4-FFF2-40B4-BE49-F238E27FC236}">
                    <a16:creationId xmlns:a16="http://schemas.microsoft.com/office/drawing/2014/main" id="{B0838E3B-6488-C93C-41E3-AB74D0563D78}"/>
                  </a:ext>
                </a:extLst>
              </p:cNvPr>
              <p:cNvSpPr>
                <a:spLocks/>
              </p:cNvSpPr>
              <p:nvPr/>
            </p:nvSpPr>
            <p:spPr bwMode="auto">
              <a:xfrm>
                <a:off x="-1817338" y="5224463"/>
                <a:ext cx="93663" cy="25400"/>
              </a:xfrm>
              <a:custGeom>
                <a:avLst/>
                <a:gdLst>
                  <a:gd name="T0" fmla="*/ 0 w 46"/>
                  <a:gd name="T1" fmla="*/ 1 h 13"/>
                  <a:gd name="T2" fmla="*/ 46 w 46"/>
                  <a:gd name="T3" fmla="*/ 13 h 13"/>
                </a:gdLst>
                <a:ahLst/>
                <a:cxnLst>
                  <a:cxn ang="0">
                    <a:pos x="T0" y="T1"/>
                  </a:cxn>
                  <a:cxn ang="0">
                    <a:pos x="T2" y="T3"/>
                  </a:cxn>
                </a:cxnLst>
                <a:rect l="0" t="0" r="r" b="b"/>
                <a:pathLst>
                  <a:path w="46" h="13">
                    <a:moveTo>
                      <a:pt x="0" y="1"/>
                    </a:moveTo>
                    <a:cubicBezTo>
                      <a:pt x="17" y="0"/>
                      <a:pt x="36" y="4"/>
                      <a:pt x="46" y="13"/>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30" name="Freeform 823">
                <a:extLst>
                  <a:ext uri="{FF2B5EF4-FFF2-40B4-BE49-F238E27FC236}">
                    <a16:creationId xmlns:a16="http://schemas.microsoft.com/office/drawing/2014/main" id="{43CA759B-8C66-06B5-316D-F8ED11EEEBE7}"/>
                  </a:ext>
                </a:extLst>
              </p:cNvPr>
              <p:cNvSpPr>
                <a:spLocks/>
              </p:cNvSpPr>
              <p:nvPr/>
            </p:nvSpPr>
            <p:spPr bwMode="auto">
              <a:xfrm>
                <a:off x="-1825275" y="5327651"/>
                <a:ext cx="100013" cy="22225"/>
              </a:xfrm>
              <a:custGeom>
                <a:avLst/>
                <a:gdLst>
                  <a:gd name="T0" fmla="*/ 0 w 49"/>
                  <a:gd name="T1" fmla="*/ 1 h 11"/>
                  <a:gd name="T2" fmla="*/ 49 w 49"/>
                  <a:gd name="T3" fmla="*/ 11 h 11"/>
                </a:gdLst>
                <a:ahLst/>
                <a:cxnLst>
                  <a:cxn ang="0">
                    <a:pos x="T0" y="T1"/>
                  </a:cxn>
                  <a:cxn ang="0">
                    <a:pos x="T2" y="T3"/>
                  </a:cxn>
                </a:cxnLst>
                <a:rect l="0" t="0" r="r" b="b"/>
                <a:pathLst>
                  <a:path w="49" h="11">
                    <a:moveTo>
                      <a:pt x="0" y="1"/>
                    </a:moveTo>
                    <a:cubicBezTo>
                      <a:pt x="13" y="0"/>
                      <a:pt x="39" y="3"/>
                      <a:pt x="49" y="11"/>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31" name="Freeform 824">
                <a:extLst>
                  <a:ext uri="{FF2B5EF4-FFF2-40B4-BE49-F238E27FC236}">
                    <a16:creationId xmlns:a16="http://schemas.microsoft.com/office/drawing/2014/main" id="{ACA6506A-184D-B04C-B7C1-6CB5E82F67F5}"/>
                  </a:ext>
                </a:extLst>
              </p:cNvPr>
              <p:cNvSpPr>
                <a:spLocks/>
              </p:cNvSpPr>
              <p:nvPr/>
            </p:nvSpPr>
            <p:spPr bwMode="auto">
              <a:xfrm>
                <a:off x="-1834800" y="5418138"/>
                <a:ext cx="117475" cy="28575"/>
              </a:xfrm>
              <a:custGeom>
                <a:avLst/>
                <a:gdLst>
                  <a:gd name="T0" fmla="*/ 0 w 58"/>
                  <a:gd name="T1" fmla="*/ 4 h 14"/>
                  <a:gd name="T2" fmla="*/ 58 w 58"/>
                  <a:gd name="T3" fmla="*/ 14 h 14"/>
                </a:gdLst>
                <a:ahLst/>
                <a:cxnLst>
                  <a:cxn ang="0">
                    <a:pos x="T0" y="T1"/>
                  </a:cxn>
                  <a:cxn ang="0">
                    <a:pos x="T2" y="T3"/>
                  </a:cxn>
                </a:cxnLst>
                <a:rect l="0" t="0" r="r" b="b"/>
                <a:pathLst>
                  <a:path w="58" h="14">
                    <a:moveTo>
                      <a:pt x="0" y="4"/>
                    </a:moveTo>
                    <a:cubicBezTo>
                      <a:pt x="19" y="0"/>
                      <a:pt x="43" y="2"/>
                      <a:pt x="58" y="14"/>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32" name="Freeform 825">
                <a:extLst>
                  <a:ext uri="{FF2B5EF4-FFF2-40B4-BE49-F238E27FC236}">
                    <a16:creationId xmlns:a16="http://schemas.microsoft.com/office/drawing/2014/main" id="{18DCC5E4-D64B-7F32-0BFE-DB34E246B5F6}"/>
                  </a:ext>
                </a:extLst>
              </p:cNvPr>
              <p:cNvSpPr>
                <a:spLocks/>
              </p:cNvSpPr>
              <p:nvPr/>
            </p:nvSpPr>
            <p:spPr bwMode="auto">
              <a:xfrm>
                <a:off x="-1825275" y="5527676"/>
                <a:ext cx="104775" cy="25400"/>
              </a:xfrm>
              <a:custGeom>
                <a:avLst/>
                <a:gdLst>
                  <a:gd name="T0" fmla="*/ 52 w 52"/>
                  <a:gd name="T1" fmla="*/ 4 h 12"/>
                  <a:gd name="T2" fmla="*/ 0 w 52"/>
                  <a:gd name="T3" fmla="*/ 12 h 12"/>
                </a:gdLst>
                <a:ahLst/>
                <a:cxnLst>
                  <a:cxn ang="0">
                    <a:pos x="T0" y="T1"/>
                  </a:cxn>
                  <a:cxn ang="0">
                    <a:pos x="T2" y="T3"/>
                  </a:cxn>
                </a:cxnLst>
                <a:rect l="0" t="0" r="r" b="b"/>
                <a:pathLst>
                  <a:path w="52" h="12">
                    <a:moveTo>
                      <a:pt x="52" y="4"/>
                    </a:moveTo>
                    <a:cubicBezTo>
                      <a:pt x="37" y="2"/>
                      <a:pt x="14" y="0"/>
                      <a:pt x="0" y="12"/>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33" name="Freeform 826">
                <a:extLst>
                  <a:ext uri="{FF2B5EF4-FFF2-40B4-BE49-F238E27FC236}">
                    <a16:creationId xmlns:a16="http://schemas.microsoft.com/office/drawing/2014/main" id="{86987C16-B186-7BC2-B927-7B585A95DCFE}"/>
                  </a:ext>
                </a:extLst>
              </p:cNvPr>
              <p:cNvSpPr>
                <a:spLocks/>
              </p:cNvSpPr>
              <p:nvPr/>
            </p:nvSpPr>
            <p:spPr bwMode="auto">
              <a:xfrm>
                <a:off x="-1744313" y="5621338"/>
                <a:ext cx="85725" cy="80963"/>
              </a:xfrm>
              <a:custGeom>
                <a:avLst/>
                <a:gdLst>
                  <a:gd name="T0" fmla="*/ 42 w 42"/>
                  <a:gd name="T1" fmla="*/ 0 h 40"/>
                  <a:gd name="T2" fmla="*/ 0 w 42"/>
                  <a:gd name="T3" fmla="*/ 40 h 40"/>
                </a:gdLst>
                <a:ahLst/>
                <a:cxnLst>
                  <a:cxn ang="0">
                    <a:pos x="T0" y="T1"/>
                  </a:cxn>
                  <a:cxn ang="0">
                    <a:pos x="T2" y="T3"/>
                  </a:cxn>
                </a:cxnLst>
                <a:rect l="0" t="0" r="r" b="b"/>
                <a:pathLst>
                  <a:path w="42" h="40">
                    <a:moveTo>
                      <a:pt x="42" y="0"/>
                    </a:moveTo>
                    <a:cubicBezTo>
                      <a:pt x="22" y="6"/>
                      <a:pt x="1" y="32"/>
                      <a:pt x="0" y="40"/>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34" name="Freeform 827">
                <a:extLst>
                  <a:ext uri="{FF2B5EF4-FFF2-40B4-BE49-F238E27FC236}">
                    <a16:creationId xmlns:a16="http://schemas.microsoft.com/office/drawing/2014/main" id="{A5AC5A17-5E94-4E42-B764-405588954E95}"/>
                  </a:ext>
                </a:extLst>
              </p:cNvPr>
              <p:cNvSpPr>
                <a:spLocks/>
              </p:cNvSpPr>
              <p:nvPr/>
            </p:nvSpPr>
            <p:spPr bwMode="auto">
              <a:xfrm>
                <a:off x="-1591913" y="5816601"/>
                <a:ext cx="158750" cy="60325"/>
              </a:xfrm>
              <a:custGeom>
                <a:avLst/>
                <a:gdLst>
                  <a:gd name="T0" fmla="*/ 4 w 78"/>
                  <a:gd name="T1" fmla="*/ 2 h 30"/>
                  <a:gd name="T2" fmla="*/ 0 w 78"/>
                  <a:gd name="T3" fmla="*/ 9 h 30"/>
                  <a:gd name="T4" fmla="*/ 7 w 78"/>
                  <a:gd name="T5" fmla="*/ 13 h 30"/>
                  <a:gd name="T6" fmla="*/ 15 w 78"/>
                  <a:gd name="T7" fmla="*/ 17 h 30"/>
                  <a:gd name="T8" fmla="*/ 45 w 78"/>
                  <a:gd name="T9" fmla="*/ 26 h 30"/>
                  <a:gd name="T10" fmla="*/ 69 w 78"/>
                  <a:gd name="T11" fmla="*/ 15 h 30"/>
                  <a:gd name="T12" fmla="*/ 77 w 78"/>
                  <a:gd name="T13" fmla="*/ 9 h 30"/>
                  <a:gd name="T14" fmla="*/ 75 w 78"/>
                  <a:gd name="T15" fmla="*/ 2 h 30"/>
                  <a:gd name="T16" fmla="*/ 64 w 78"/>
                  <a:gd name="T17" fmla="*/ 5 h 30"/>
                  <a:gd name="T18" fmla="*/ 42 w 78"/>
                  <a:gd name="T19" fmla="*/ 15 h 30"/>
                  <a:gd name="T20" fmla="*/ 22 w 78"/>
                  <a:gd name="T21" fmla="*/ 9 h 30"/>
                  <a:gd name="T22" fmla="*/ 4 w 78"/>
                  <a:gd name="T23"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30">
                    <a:moveTo>
                      <a:pt x="4" y="2"/>
                    </a:moveTo>
                    <a:cubicBezTo>
                      <a:pt x="1" y="3"/>
                      <a:pt x="0" y="6"/>
                      <a:pt x="0" y="9"/>
                    </a:cubicBezTo>
                    <a:cubicBezTo>
                      <a:pt x="1" y="12"/>
                      <a:pt x="4" y="13"/>
                      <a:pt x="7" y="13"/>
                    </a:cubicBezTo>
                    <a:cubicBezTo>
                      <a:pt x="9" y="12"/>
                      <a:pt x="11" y="14"/>
                      <a:pt x="15" y="17"/>
                    </a:cubicBezTo>
                    <a:cubicBezTo>
                      <a:pt x="22" y="23"/>
                      <a:pt x="31" y="30"/>
                      <a:pt x="45" y="26"/>
                    </a:cubicBezTo>
                    <a:cubicBezTo>
                      <a:pt x="57" y="22"/>
                      <a:pt x="65" y="18"/>
                      <a:pt x="69" y="15"/>
                    </a:cubicBezTo>
                    <a:cubicBezTo>
                      <a:pt x="69" y="15"/>
                      <a:pt x="76" y="11"/>
                      <a:pt x="77" y="9"/>
                    </a:cubicBezTo>
                    <a:cubicBezTo>
                      <a:pt x="78" y="7"/>
                      <a:pt x="78" y="4"/>
                      <a:pt x="75" y="2"/>
                    </a:cubicBezTo>
                    <a:cubicBezTo>
                      <a:pt x="71" y="0"/>
                      <a:pt x="68" y="2"/>
                      <a:pt x="64" y="5"/>
                    </a:cubicBezTo>
                    <a:cubicBezTo>
                      <a:pt x="60" y="8"/>
                      <a:pt x="53" y="12"/>
                      <a:pt x="42" y="15"/>
                    </a:cubicBezTo>
                    <a:cubicBezTo>
                      <a:pt x="33" y="18"/>
                      <a:pt x="27" y="13"/>
                      <a:pt x="22" y="9"/>
                    </a:cubicBezTo>
                    <a:cubicBezTo>
                      <a:pt x="17" y="4"/>
                      <a:pt x="11" y="0"/>
                      <a:pt x="4" y="2"/>
                    </a:cubicBezTo>
                    <a:close/>
                  </a:path>
                </a:pathLst>
              </a:custGeom>
              <a:noFill/>
              <a:ln w="6350"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35" name="Freeform 828">
                <a:extLst>
                  <a:ext uri="{FF2B5EF4-FFF2-40B4-BE49-F238E27FC236}">
                    <a16:creationId xmlns:a16="http://schemas.microsoft.com/office/drawing/2014/main" id="{9CEDD8E6-57E7-A72E-2C16-79A4E3ED3A56}"/>
                  </a:ext>
                </a:extLst>
              </p:cNvPr>
              <p:cNvSpPr>
                <a:spLocks/>
              </p:cNvSpPr>
              <p:nvPr/>
            </p:nvSpPr>
            <p:spPr bwMode="auto">
              <a:xfrm>
                <a:off x="-1888775" y="5694363"/>
                <a:ext cx="33338" cy="49213"/>
              </a:xfrm>
              <a:custGeom>
                <a:avLst/>
                <a:gdLst>
                  <a:gd name="T0" fmla="*/ 16 w 16"/>
                  <a:gd name="T1" fmla="*/ 0 h 24"/>
                  <a:gd name="T2" fmla="*/ 0 w 16"/>
                  <a:gd name="T3" fmla="*/ 24 h 24"/>
                </a:gdLst>
                <a:ahLst/>
                <a:cxnLst>
                  <a:cxn ang="0">
                    <a:pos x="T0" y="T1"/>
                  </a:cxn>
                  <a:cxn ang="0">
                    <a:pos x="T2" y="T3"/>
                  </a:cxn>
                </a:cxnLst>
                <a:rect l="0" t="0" r="r" b="b"/>
                <a:pathLst>
                  <a:path w="16" h="24">
                    <a:moveTo>
                      <a:pt x="16" y="0"/>
                    </a:moveTo>
                    <a:cubicBezTo>
                      <a:pt x="8" y="6"/>
                      <a:pt x="1" y="12"/>
                      <a:pt x="0" y="24"/>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36" name="Freeform 829">
                <a:extLst>
                  <a:ext uri="{FF2B5EF4-FFF2-40B4-BE49-F238E27FC236}">
                    <a16:creationId xmlns:a16="http://schemas.microsoft.com/office/drawing/2014/main" id="{DBF58BDD-C337-FF82-A666-34E8CDF780EF}"/>
                  </a:ext>
                </a:extLst>
              </p:cNvPr>
              <p:cNvSpPr>
                <a:spLocks/>
              </p:cNvSpPr>
              <p:nvPr/>
            </p:nvSpPr>
            <p:spPr bwMode="auto">
              <a:xfrm>
                <a:off x="-1803050" y="5800726"/>
                <a:ext cx="12700" cy="61913"/>
              </a:xfrm>
              <a:custGeom>
                <a:avLst/>
                <a:gdLst>
                  <a:gd name="T0" fmla="*/ 6 w 6"/>
                  <a:gd name="T1" fmla="*/ 0 h 31"/>
                  <a:gd name="T2" fmla="*/ 2 w 6"/>
                  <a:gd name="T3" fmla="*/ 31 h 31"/>
                </a:gdLst>
                <a:ahLst/>
                <a:cxnLst>
                  <a:cxn ang="0">
                    <a:pos x="T0" y="T1"/>
                  </a:cxn>
                  <a:cxn ang="0">
                    <a:pos x="T2" y="T3"/>
                  </a:cxn>
                </a:cxnLst>
                <a:rect l="0" t="0" r="r" b="b"/>
                <a:pathLst>
                  <a:path w="6" h="31">
                    <a:moveTo>
                      <a:pt x="6" y="0"/>
                    </a:moveTo>
                    <a:cubicBezTo>
                      <a:pt x="0" y="8"/>
                      <a:pt x="0" y="26"/>
                      <a:pt x="2" y="31"/>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37" name="Freeform 830">
                <a:extLst>
                  <a:ext uri="{FF2B5EF4-FFF2-40B4-BE49-F238E27FC236}">
                    <a16:creationId xmlns:a16="http://schemas.microsoft.com/office/drawing/2014/main" id="{81B3587C-2C59-D202-9854-7BF175073382}"/>
                  </a:ext>
                </a:extLst>
              </p:cNvPr>
              <p:cNvSpPr>
                <a:spLocks/>
              </p:cNvSpPr>
              <p:nvPr/>
            </p:nvSpPr>
            <p:spPr bwMode="auto">
              <a:xfrm>
                <a:off x="-1945925" y="5578476"/>
                <a:ext cx="49213" cy="23813"/>
              </a:xfrm>
              <a:custGeom>
                <a:avLst/>
                <a:gdLst>
                  <a:gd name="T0" fmla="*/ 0 w 24"/>
                  <a:gd name="T1" fmla="*/ 11 h 11"/>
                  <a:gd name="T2" fmla="*/ 24 w 24"/>
                  <a:gd name="T3" fmla="*/ 0 h 11"/>
                </a:gdLst>
                <a:ahLst/>
                <a:cxnLst>
                  <a:cxn ang="0">
                    <a:pos x="T0" y="T1"/>
                  </a:cxn>
                  <a:cxn ang="0">
                    <a:pos x="T2" y="T3"/>
                  </a:cxn>
                </a:cxnLst>
                <a:rect l="0" t="0" r="r" b="b"/>
                <a:pathLst>
                  <a:path w="24" h="11">
                    <a:moveTo>
                      <a:pt x="0" y="11"/>
                    </a:moveTo>
                    <a:cubicBezTo>
                      <a:pt x="3" y="4"/>
                      <a:pt x="20" y="0"/>
                      <a:pt x="24" y="0"/>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38" name="Freeform 831">
                <a:extLst>
                  <a:ext uri="{FF2B5EF4-FFF2-40B4-BE49-F238E27FC236}">
                    <a16:creationId xmlns:a16="http://schemas.microsoft.com/office/drawing/2014/main" id="{47833B6E-0769-F5BF-F66F-A5054A90BE5D}"/>
                  </a:ext>
                </a:extLst>
              </p:cNvPr>
              <p:cNvSpPr>
                <a:spLocks/>
              </p:cNvSpPr>
              <p:nvPr/>
            </p:nvSpPr>
            <p:spPr bwMode="auto">
              <a:xfrm>
                <a:off x="-1953863" y="5457826"/>
                <a:ext cx="55563" cy="15875"/>
              </a:xfrm>
              <a:custGeom>
                <a:avLst/>
                <a:gdLst>
                  <a:gd name="T0" fmla="*/ 0 w 27"/>
                  <a:gd name="T1" fmla="*/ 8 h 8"/>
                  <a:gd name="T2" fmla="*/ 27 w 27"/>
                  <a:gd name="T3" fmla="*/ 4 h 8"/>
                </a:gdLst>
                <a:ahLst/>
                <a:cxnLst>
                  <a:cxn ang="0">
                    <a:pos x="T0" y="T1"/>
                  </a:cxn>
                  <a:cxn ang="0">
                    <a:pos x="T2" y="T3"/>
                  </a:cxn>
                </a:cxnLst>
                <a:rect l="0" t="0" r="r" b="b"/>
                <a:pathLst>
                  <a:path w="27" h="8">
                    <a:moveTo>
                      <a:pt x="0" y="8"/>
                    </a:moveTo>
                    <a:cubicBezTo>
                      <a:pt x="10" y="0"/>
                      <a:pt x="27" y="4"/>
                      <a:pt x="27" y="4"/>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39" name="Freeform 832">
                <a:extLst>
                  <a:ext uri="{FF2B5EF4-FFF2-40B4-BE49-F238E27FC236}">
                    <a16:creationId xmlns:a16="http://schemas.microsoft.com/office/drawing/2014/main" id="{43AACA55-0120-FAE0-0040-341A2725355B}"/>
                  </a:ext>
                </a:extLst>
              </p:cNvPr>
              <p:cNvSpPr>
                <a:spLocks/>
              </p:cNvSpPr>
              <p:nvPr/>
            </p:nvSpPr>
            <p:spPr bwMode="auto">
              <a:xfrm>
                <a:off x="-1947513" y="5356226"/>
                <a:ext cx="50800" cy="9525"/>
              </a:xfrm>
              <a:custGeom>
                <a:avLst/>
                <a:gdLst>
                  <a:gd name="T0" fmla="*/ 0 w 25"/>
                  <a:gd name="T1" fmla="*/ 4 h 5"/>
                  <a:gd name="T2" fmla="*/ 25 w 25"/>
                  <a:gd name="T3" fmla="*/ 5 h 5"/>
                </a:gdLst>
                <a:ahLst/>
                <a:cxnLst>
                  <a:cxn ang="0">
                    <a:pos x="T0" y="T1"/>
                  </a:cxn>
                  <a:cxn ang="0">
                    <a:pos x="T2" y="T3"/>
                  </a:cxn>
                </a:cxnLst>
                <a:rect l="0" t="0" r="r" b="b"/>
                <a:pathLst>
                  <a:path w="25" h="5">
                    <a:moveTo>
                      <a:pt x="0" y="4"/>
                    </a:moveTo>
                    <a:cubicBezTo>
                      <a:pt x="9" y="0"/>
                      <a:pt x="25" y="5"/>
                      <a:pt x="25" y="5"/>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40" name="Freeform 833">
                <a:extLst>
                  <a:ext uri="{FF2B5EF4-FFF2-40B4-BE49-F238E27FC236}">
                    <a16:creationId xmlns:a16="http://schemas.microsoft.com/office/drawing/2014/main" id="{12833A33-E2F5-02C7-1948-01BF0C819992}"/>
                  </a:ext>
                </a:extLst>
              </p:cNvPr>
              <p:cNvSpPr>
                <a:spLocks/>
              </p:cNvSpPr>
              <p:nvPr/>
            </p:nvSpPr>
            <p:spPr bwMode="auto">
              <a:xfrm>
                <a:off x="-1933225" y="5248276"/>
                <a:ext cx="66675" cy="6350"/>
              </a:xfrm>
              <a:custGeom>
                <a:avLst/>
                <a:gdLst>
                  <a:gd name="T0" fmla="*/ 0 w 33"/>
                  <a:gd name="T1" fmla="*/ 2 h 3"/>
                  <a:gd name="T2" fmla="*/ 33 w 33"/>
                  <a:gd name="T3" fmla="*/ 3 h 3"/>
                </a:gdLst>
                <a:ahLst/>
                <a:cxnLst>
                  <a:cxn ang="0">
                    <a:pos x="T0" y="T1"/>
                  </a:cxn>
                  <a:cxn ang="0">
                    <a:pos x="T2" y="T3"/>
                  </a:cxn>
                </a:cxnLst>
                <a:rect l="0" t="0" r="r" b="b"/>
                <a:pathLst>
                  <a:path w="33" h="3">
                    <a:moveTo>
                      <a:pt x="0" y="2"/>
                    </a:moveTo>
                    <a:cubicBezTo>
                      <a:pt x="10" y="0"/>
                      <a:pt x="30" y="1"/>
                      <a:pt x="33" y="3"/>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41" name="Freeform 834">
                <a:extLst>
                  <a:ext uri="{FF2B5EF4-FFF2-40B4-BE49-F238E27FC236}">
                    <a16:creationId xmlns:a16="http://schemas.microsoft.com/office/drawing/2014/main" id="{F1A4FD7C-E582-62A2-690A-92805A34746D}"/>
                  </a:ext>
                </a:extLst>
              </p:cNvPr>
              <p:cNvSpPr>
                <a:spLocks/>
              </p:cNvSpPr>
              <p:nvPr/>
            </p:nvSpPr>
            <p:spPr bwMode="auto">
              <a:xfrm>
                <a:off x="-1922113" y="5118101"/>
                <a:ext cx="52388" cy="15875"/>
              </a:xfrm>
              <a:custGeom>
                <a:avLst/>
                <a:gdLst>
                  <a:gd name="T0" fmla="*/ 0 w 26"/>
                  <a:gd name="T1" fmla="*/ 8 h 8"/>
                  <a:gd name="T2" fmla="*/ 26 w 26"/>
                  <a:gd name="T3" fmla="*/ 0 h 8"/>
                </a:gdLst>
                <a:ahLst/>
                <a:cxnLst>
                  <a:cxn ang="0">
                    <a:pos x="T0" y="T1"/>
                  </a:cxn>
                  <a:cxn ang="0">
                    <a:pos x="T2" y="T3"/>
                  </a:cxn>
                </a:cxnLst>
                <a:rect l="0" t="0" r="r" b="b"/>
                <a:pathLst>
                  <a:path w="26" h="8">
                    <a:moveTo>
                      <a:pt x="0" y="8"/>
                    </a:moveTo>
                    <a:cubicBezTo>
                      <a:pt x="9" y="1"/>
                      <a:pt x="26" y="0"/>
                      <a:pt x="26" y="0"/>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42" name="Freeform 835">
                <a:extLst>
                  <a:ext uri="{FF2B5EF4-FFF2-40B4-BE49-F238E27FC236}">
                    <a16:creationId xmlns:a16="http://schemas.microsoft.com/office/drawing/2014/main" id="{C61D2929-F277-E7FE-C5C3-92289D591773}"/>
                  </a:ext>
                </a:extLst>
              </p:cNvPr>
              <p:cNvSpPr>
                <a:spLocks/>
              </p:cNvSpPr>
              <p:nvPr/>
            </p:nvSpPr>
            <p:spPr bwMode="auto">
              <a:xfrm>
                <a:off x="-1779238" y="5133976"/>
                <a:ext cx="68263" cy="12700"/>
              </a:xfrm>
              <a:custGeom>
                <a:avLst/>
                <a:gdLst>
                  <a:gd name="T0" fmla="*/ 0 w 33"/>
                  <a:gd name="T1" fmla="*/ 0 h 6"/>
                  <a:gd name="T2" fmla="*/ 33 w 33"/>
                  <a:gd name="T3" fmla="*/ 6 h 6"/>
                </a:gdLst>
                <a:ahLst/>
                <a:cxnLst>
                  <a:cxn ang="0">
                    <a:pos x="T0" y="T1"/>
                  </a:cxn>
                  <a:cxn ang="0">
                    <a:pos x="T2" y="T3"/>
                  </a:cxn>
                </a:cxnLst>
                <a:rect l="0" t="0" r="r" b="b"/>
                <a:pathLst>
                  <a:path w="33" h="6">
                    <a:moveTo>
                      <a:pt x="0" y="0"/>
                    </a:moveTo>
                    <a:cubicBezTo>
                      <a:pt x="17" y="0"/>
                      <a:pt x="33" y="6"/>
                      <a:pt x="33" y="6"/>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43" name="Freeform 836">
                <a:extLst>
                  <a:ext uri="{FF2B5EF4-FFF2-40B4-BE49-F238E27FC236}">
                    <a16:creationId xmlns:a16="http://schemas.microsoft.com/office/drawing/2014/main" id="{6766AEC2-ED06-FF2E-E87D-4F321386CF63}"/>
                  </a:ext>
                </a:extLst>
              </p:cNvPr>
              <p:cNvSpPr>
                <a:spLocks/>
              </p:cNvSpPr>
              <p:nvPr/>
            </p:nvSpPr>
            <p:spPr bwMode="auto">
              <a:xfrm>
                <a:off x="-1779238" y="5056188"/>
                <a:ext cx="68263" cy="9525"/>
              </a:xfrm>
              <a:custGeom>
                <a:avLst/>
                <a:gdLst>
                  <a:gd name="T0" fmla="*/ 0 w 33"/>
                  <a:gd name="T1" fmla="*/ 0 h 5"/>
                  <a:gd name="T2" fmla="*/ 33 w 33"/>
                  <a:gd name="T3" fmla="*/ 5 h 5"/>
                </a:gdLst>
                <a:ahLst/>
                <a:cxnLst>
                  <a:cxn ang="0">
                    <a:pos x="T0" y="T1"/>
                  </a:cxn>
                  <a:cxn ang="0">
                    <a:pos x="T2" y="T3"/>
                  </a:cxn>
                </a:cxnLst>
                <a:rect l="0" t="0" r="r" b="b"/>
                <a:pathLst>
                  <a:path w="33" h="5">
                    <a:moveTo>
                      <a:pt x="0" y="0"/>
                    </a:moveTo>
                    <a:cubicBezTo>
                      <a:pt x="9" y="0"/>
                      <a:pt x="28" y="0"/>
                      <a:pt x="33" y="5"/>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44" name="Freeform 837">
                <a:extLst>
                  <a:ext uri="{FF2B5EF4-FFF2-40B4-BE49-F238E27FC236}">
                    <a16:creationId xmlns:a16="http://schemas.microsoft.com/office/drawing/2014/main" id="{E858DCC5-386B-3891-D666-8B16838DF252}"/>
                  </a:ext>
                </a:extLst>
              </p:cNvPr>
              <p:cNvSpPr>
                <a:spLocks/>
              </p:cNvSpPr>
              <p:nvPr/>
            </p:nvSpPr>
            <p:spPr bwMode="auto">
              <a:xfrm>
                <a:off x="-1925288" y="5008563"/>
                <a:ext cx="50800" cy="19050"/>
              </a:xfrm>
              <a:custGeom>
                <a:avLst/>
                <a:gdLst>
                  <a:gd name="T0" fmla="*/ 0 w 25"/>
                  <a:gd name="T1" fmla="*/ 9 h 9"/>
                  <a:gd name="T2" fmla="*/ 25 w 25"/>
                  <a:gd name="T3" fmla="*/ 2 h 9"/>
                </a:gdLst>
                <a:ahLst/>
                <a:cxnLst>
                  <a:cxn ang="0">
                    <a:pos x="T0" y="T1"/>
                  </a:cxn>
                  <a:cxn ang="0">
                    <a:pos x="T2" y="T3"/>
                  </a:cxn>
                </a:cxnLst>
                <a:rect l="0" t="0" r="r" b="b"/>
                <a:pathLst>
                  <a:path w="25" h="9">
                    <a:moveTo>
                      <a:pt x="0" y="9"/>
                    </a:moveTo>
                    <a:cubicBezTo>
                      <a:pt x="10" y="0"/>
                      <a:pt x="23" y="2"/>
                      <a:pt x="25" y="2"/>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45" name="Freeform 838">
                <a:extLst>
                  <a:ext uri="{FF2B5EF4-FFF2-40B4-BE49-F238E27FC236}">
                    <a16:creationId xmlns:a16="http://schemas.microsoft.com/office/drawing/2014/main" id="{42AA3050-4E8C-3C39-B3CD-083161F0C3D1}"/>
                  </a:ext>
                </a:extLst>
              </p:cNvPr>
              <p:cNvSpPr>
                <a:spLocks/>
              </p:cNvSpPr>
              <p:nvPr/>
            </p:nvSpPr>
            <p:spPr bwMode="auto">
              <a:xfrm>
                <a:off x="-1925288" y="4824413"/>
                <a:ext cx="204788" cy="158750"/>
              </a:xfrm>
              <a:custGeom>
                <a:avLst/>
                <a:gdLst>
                  <a:gd name="T0" fmla="*/ 0 w 101"/>
                  <a:gd name="T1" fmla="*/ 0 h 78"/>
                  <a:gd name="T2" fmla="*/ 23 w 101"/>
                  <a:gd name="T3" fmla="*/ 25 h 78"/>
                  <a:gd name="T4" fmla="*/ 58 w 101"/>
                  <a:gd name="T5" fmla="*/ 47 h 78"/>
                  <a:gd name="T6" fmla="*/ 101 w 101"/>
                  <a:gd name="T7" fmla="*/ 76 h 78"/>
                </a:gdLst>
                <a:ahLst/>
                <a:cxnLst>
                  <a:cxn ang="0">
                    <a:pos x="T0" y="T1"/>
                  </a:cxn>
                  <a:cxn ang="0">
                    <a:pos x="T2" y="T3"/>
                  </a:cxn>
                  <a:cxn ang="0">
                    <a:pos x="T4" y="T5"/>
                  </a:cxn>
                  <a:cxn ang="0">
                    <a:pos x="T6" y="T7"/>
                  </a:cxn>
                </a:cxnLst>
                <a:rect l="0" t="0" r="r" b="b"/>
                <a:pathLst>
                  <a:path w="101" h="78">
                    <a:moveTo>
                      <a:pt x="0" y="0"/>
                    </a:moveTo>
                    <a:cubicBezTo>
                      <a:pt x="6" y="18"/>
                      <a:pt x="12" y="27"/>
                      <a:pt x="23" y="25"/>
                    </a:cubicBezTo>
                    <a:cubicBezTo>
                      <a:pt x="25" y="38"/>
                      <a:pt x="48" y="48"/>
                      <a:pt x="58" y="47"/>
                    </a:cubicBezTo>
                    <a:cubicBezTo>
                      <a:pt x="58" y="63"/>
                      <a:pt x="76" y="78"/>
                      <a:pt x="101" y="76"/>
                    </a:cubicBezTo>
                  </a:path>
                </a:pathLst>
              </a:custGeom>
              <a:noFill/>
              <a:ln w="6350"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46" name="Freeform 839">
                <a:extLst>
                  <a:ext uri="{FF2B5EF4-FFF2-40B4-BE49-F238E27FC236}">
                    <a16:creationId xmlns:a16="http://schemas.microsoft.com/office/drawing/2014/main" id="{7BA8B8F2-CCF6-548E-8D1F-993CA4D43ACB}"/>
                  </a:ext>
                </a:extLst>
              </p:cNvPr>
              <p:cNvSpPr>
                <a:spLocks/>
              </p:cNvSpPr>
              <p:nvPr/>
            </p:nvSpPr>
            <p:spPr bwMode="auto">
              <a:xfrm>
                <a:off x="-1817338" y="4811713"/>
                <a:ext cx="65088" cy="107950"/>
              </a:xfrm>
              <a:custGeom>
                <a:avLst/>
                <a:gdLst>
                  <a:gd name="T0" fmla="*/ 32 w 32"/>
                  <a:gd name="T1" fmla="*/ 0 h 53"/>
                  <a:gd name="T2" fmla="*/ 5 w 32"/>
                  <a:gd name="T3" fmla="*/ 53 h 53"/>
                </a:gdLst>
                <a:ahLst/>
                <a:cxnLst>
                  <a:cxn ang="0">
                    <a:pos x="T0" y="T1"/>
                  </a:cxn>
                  <a:cxn ang="0">
                    <a:pos x="T2" y="T3"/>
                  </a:cxn>
                </a:cxnLst>
                <a:rect l="0" t="0" r="r" b="b"/>
                <a:pathLst>
                  <a:path w="32" h="53">
                    <a:moveTo>
                      <a:pt x="32" y="0"/>
                    </a:moveTo>
                    <a:cubicBezTo>
                      <a:pt x="16" y="13"/>
                      <a:pt x="0" y="32"/>
                      <a:pt x="5" y="53"/>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47" name="Freeform 840">
                <a:extLst>
                  <a:ext uri="{FF2B5EF4-FFF2-40B4-BE49-F238E27FC236}">
                    <a16:creationId xmlns:a16="http://schemas.microsoft.com/office/drawing/2014/main" id="{DC134B5D-5C4B-91E9-F403-AE496500F4CC}"/>
                  </a:ext>
                </a:extLst>
              </p:cNvPr>
              <p:cNvSpPr>
                <a:spLocks/>
              </p:cNvSpPr>
              <p:nvPr/>
            </p:nvSpPr>
            <p:spPr bwMode="auto">
              <a:xfrm>
                <a:off x="-1742725" y="4860926"/>
                <a:ext cx="69850" cy="117475"/>
              </a:xfrm>
              <a:custGeom>
                <a:avLst/>
                <a:gdLst>
                  <a:gd name="T0" fmla="*/ 34 w 34"/>
                  <a:gd name="T1" fmla="*/ 0 h 58"/>
                  <a:gd name="T2" fmla="*/ 11 w 34"/>
                  <a:gd name="T3" fmla="*/ 58 h 58"/>
                </a:gdLst>
                <a:ahLst/>
                <a:cxnLst>
                  <a:cxn ang="0">
                    <a:pos x="T0" y="T1"/>
                  </a:cxn>
                  <a:cxn ang="0">
                    <a:pos x="T2" y="T3"/>
                  </a:cxn>
                </a:cxnLst>
                <a:rect l="0" t="0" r="r" b="b"/>
                <a:pathLst>
                  <a:path w="34" h="58">
                    <a:moveTo>
                      <a:pt x="34" y="0"/>
                    </a:moveTo>
                    <a:cubicBezTo>
                      <a:pt x="21" y="9"/>
                      <a:pt x="0" y="44"/>
                      <a:pt x="11" y="58"/>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48" name="Freeform 841">
                <a:extLst>
                  <a:ext uri="{FF2B5EF4-FFF2-40B4-BE49-F238E27FC236}">
                    <a16:creationId xmlns:a16="http://schemas.microsoft.com/office/drawing/2014/main" id="{73E1DD30-2450-3DD7-FA31-36291145920C}"/>
                  </a:ext>
                </a:extLst>
              </p:cNvPr>
              <p:cNvSpPr>
                <a:spLocks/>
              </p:cNvSpPr>
              <p:nvPr/>
            </p:nvSpPr>
            <p:spPr bwMode="auto">
              <a:xfrm>
                <a:off x="-1628425" y="4949826"/>
                <a:ext cx="58738" cy="95250"/>
              </a:xfrm>
              <a:custGeom>
                <a:avLst/>
                <a:gdLst>
                  <a:gd name="T0" fmla="*/ 29 w 29"/>
                  <a:gd name="T1" fmla="*/ 0 h 47"/>
                  <a:gd name="T2" fmla="*/ 3 w 29"/>
                  <a:gd name="T3" fmla="*/ 47 h 47"/>
                </a:gdLst>
                <a:ahLst/>
                <a:cxnLst>
                  <a:cxn ang="0">
                    <a:pos x="T0" y="T1"/>
                  </a:cxn>
                  <a:cxn ang="0">
                    <a:pos x="T2" y="T3"/>
                  </a:cxn>
                </a:cxnLst>
                <a:rect l="0" t="0" r="r" b="b"/>
                <a:pathLst>
                  <a:path w="29" h="47">
                    <a:moveTo>
                      <a:pt x="29" y="0"/>
                    </a:moveTo>
                    <a:cubicBezTo>
                      <a:pt x="15" y="13"/>
                      <a:pt x="0" y="13"/>
                      <a:pt x="3" y="47"/>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49" name="Freeform 842">
                <a:extLst>
                  <a:ext uri="{FF2B5EF4-FFF2-40B4-BE49-F238E27FC236}">
                    <a16:creationId xmlns:a16="http://schemas.microsoft.com/office/drawing/2014/main" id="{19A9A1CF-ED36-76A9-8558-F3570CD6312B}"/>
                  </a:ext>
                </a:extLst>
              </p:cNvPr>
              <p:cNvSpPr>
                <a:spLocks/>
              </p:cNvSpPr>
              <p:nvPr/>
            </p:nvSpPr>
            <p:spPr bwMode="auto">
              <a:xfrm>
                <a:off x="-1528413" y="4991101"/>
                <a:ext cx="22225" cy="87313"/>
              </a:xfrm>
              <a:custGeom>
                <a:avLst/>
                <a:gdLst>
                  <a:gd name="T0" fmla="*/ 11 w 11"/>
                  <a:gd name="T1" fmla="*/ 0 h 43"/>
                  <a:gd name="T2" fmla="*/ 4 w 11"/>
                  <a:gd name="T3" fmla="*/ 43 h 43"/>
                </a:gdLst>
                <a:ahLst/>
                <a:cxnLst>
                  <a:cxn ang="0">
                    <a:pos x="T0" y="T1"/>
                  </a:cxn>
                  <a:cxn ang="0">
                    <a:pos x="T2" y="T3"/>
                  </a:cxn>
                </a:cxnLst>
                <a:rect l="0" t="0" r="r" b="b"/>
                <a:pathLst>
                  <a:path w="11" h="43">
                    <a:moveTo>
                      <a:pt x="11" y="0"/>
                    </a:moveTo>
                    <a:cubicBezTo>
                      <a:pt x="5" y="11"/>
                      <a:pt x="0" y="25"/>
                      <a:pt x="4" y="43"/>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50" name="Freeform 843">
                <a:extLst>
                  <a:ext uri="{FF2B5EF4-FFF2-40B4-BE49-F238E27FC236}">
                    <a16:creationId xmlns:a16="http://schemas.microsoft.com/office/drawing/2014/main" id="{7A8AD18E-6157-A6CE-342E-E247B514DCB9}"/>
                  </a:ext>
                </a:extLst>
              </p:cNvPr>
              <p:cNvSpPr>
                <a:spLocks/>
              </p:cNvSpPr>
              <p:nvPr/>
            </p:nvSpPr>
            <p:spPr bwMode="auto">
              <a:xfrm>
                <a:off x="-1885600" y="4754563"/>
                <a:ext cx="60325" cy="119063"/>
              </a:xfrm>
              <a:custGeom>
                <a:avLst/>
                <a:gdLst>
                  <a:gd name="T0" fmla="*/ 30 w 30"/>
                  <a:gd name="T1" fmla="*/ 0 h 58"/>
                  <a:gd name="T2" fmla="*/ 4 w 30"/>
                  <a:gd name="T3" fmla="*/ 58 h 58"/>
                </a:gdLst>
                <a:ahLst/>
                <a:cxnLst>
                  <a:cxn ang="0">
                    <a:pos x="T0" y="T1"/>
                  </a:cxn>
                  <a:cxn ang="0">
                    <a:pos x="T2" y="T3"/>
                  </a:cxn>
                </a:cxnLst>
                <a:rect l="0" t="0" r="r" b="b"/>
                <a:pathLst>
                  <a:path w="30" h="58">
                    <a:moveTo>
                      <a:pt x="30" y="0"/>
                    </a:moveTo>
                    <a:cubicBezTo>
                      <a:pt x="10" y="8"/>
                      <a:pt x="0" y="33"/>
                      <a:pt x="4" y="58"/>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51" name="Freeform 844">
                <a:extLst>
                  <a:ext uri="{FF2B5EF4-FFF2-40B4-BE49-F238E27FC236}">
                    <a16:creationId xmlns:a16="http://schemas.microsoft.com/office/drawing/2014/main" id="{B212D864-93F0-ACED-9D99-41B4956740A8}"/>
                  </a:ext>
                </a:extLst>
              </p:cNvPr>
              <p:cNvSpPr>
                <a:spLocks/>
              </p:cNvSpPr>
              <p:nvPr/>
            </p:nvSpPr>
            <p:spPr bwMode="auto">
              <a:xfrm>
                <a:off x="-1771300" y="4699001"/>
                <a:ext cx="39688" cy="11113"/>
              </a:xfrm>
              <a:custGeom>
                <a:avLst/>
                <a:gdLst>
                  <a:gd name="T0" fmla="*/ 0 w 19"/>
                  <a:gd name="T1" fmla="*/ 6 h 6"/>
                  <a:gd name="T2" fmla="*/ 19 w 19"/>
                  <a:gd name="T3" fmla="*/ 1 h 6"/>
                </a:gdLst>
                <a:ahLst/>
                <a:cxnLst>
                  <a:cxn ang="0">
                    <a:pos x="T0" y="T1"/>
                  </a:cxn>
                  <a:cxn ang="0">
                    <a:pos x="T2" y="T3"/>
                  </a:cxn>
                </a:cxnLst>
                <a:rect l="0" t="0" r="r" b="b"/>
                <a:pathLst>
                  <a:path w="19" h="6">
                    <a:moveTo>
                      <a:pt x="0" y="6"/>
                    </a:moveTo>
                    <a:cubicBezTo>
                      <a:pt x="8" y="0"/>
                      <a:pt x="19" y="1"/>
                      <a:pt x="19" y="1"/>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52" name="Freeform 845">
                <a:extLst>
                  <a:ext uri="{FF2B5EF4-FFF2-40B4-BE49-F238E27FC236}">
                    <a16:creationId xmlns:a16="http://schemas.microsoft.com/office/drawing/2014/main" id="{7538764C-5457-50AA-E824-E53CD3139826}"/>
                  </a:ext>
                </a:extLst>
              </p:cNvPr>
              <p:cNvSpPr>
                <a:spLocks/>
              </p:cNvSpPr>
              <p:nvPr/>
            </p:nvSpPr>
            <p:spPr bwMode="auto">
              <a:xfrm>
                <a:off x="-1693513" y="4743451"/>
                <a:ext cx="42863" cy="17463"/>
              </a:xfrm>
              <a:custGeom>
                <a:avLst/>
                <a:gdLst>
                  <a:gd name="T0" fmla="*/ 0 w 21"/>
                  <a:gd name="T1" fmla="*/ 9 h 9"/>
                  <a:gd name="T2" fmla="*/ 21 w 21"/>
                  <a:gd name="T3" fmla="*/ 3 h 9"/>
                </a:gdLst>
                <a:ahLst/>
                <a:cxnLst>
                  <a:cxn ang="0">
                    <a:pos x="T0" y="T1"/>
                  </a:cxn>
                  <a:cxn ang="0">
                    <a:pos x="T2" y="T3"/>
                  </a:cxn>
                </a:cxnLst>
                <a:rect l="0" t="0" r="r" b="b"/>
                <a:pathLst>
                  <a:path w="21" h="9">
                    <a:moveTo>
                      <a:pt x="0" y="9"/>
                    </a:moveTo>
                    <a:cubicBezTo>
                      <a:pt x="12" y="0"/>
                      <a:pt x="21" y="3"/>
                      <a:pt x="21" y="3"/>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53" name="Freeform 846">
                <a:extLst>
                  <a:ext uri="{FF2B5EF4-FFF2-40B4-BE49-F238E27FC236}">
                    <a16:creationId xmlns:a16="http://schemas.microsoft.com/office/drawing/2014/main" id="{7D57BAB9-6FD7-194E-21AA-2E2A83E052D0}"/>
                  </a:ext>
                </a:extLst>
              </p:cNvPr>
              <p:cNvSpPr>
                <a:spLocks/>
              </p:cNvSpPr>
              <p:nvPr/>
            </p:nvSpPr>
            <p:spPr bwMode="auto">
              <a:xfrm>
                <a:off x="-1620488" y="4797426"/>
                <a:ext cx="28575" cy="14288"/>
              </a:xfrm>
              <a:custGeom>
                <a:avLst/>
                <a:gdLst>
                  <a:gd name="T0" fmla="*/ 0 w 14"/>
                  <a:gd name="T1" fmla="*/ 7 h 7"/>
                  <a:gd name="T2" fmla="*/ 14 w 14"/>
                  <a:gd name="T3" fmla="*/ 1 h 7"/>
                </a:gdLst>
                <a:ahLst/>
                <a:cxnLst>
                  <a:cxn ang="0">
                    <a:pos x="T0" y="T1"/>
                  </a:cxn>
                  <a:cxn ang="0">
                    <a:pos x="T2" y="T3"/>
                  </a:cxn>
                </a:cxnLst>
                <a:rect l="0" t="0" r="r" b="b"/>
                <a:pathLst>
                  <a:path w="14" h="7">
                    <a:moveTo>
                      <a:pt x="0" y="7"/>
                    </a:moveTo>
                    <a:cubicBezTo>
                      <a:pt x="8" y="0"/>
                      <a:pt x="14" y="1"/>
                      <a:pt x="14" y="1"/>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54" name="Freeform 847">
                <a:extLst>
                  <a:ext uri="{FF2B5EF4-FFF2-40B4-BE49-F238E27FC236}">
                    <a16:creationId xmlns:a16="http://schemas.microsoft.com/office/drawing/2014/main" id="{54169343-9AB9-0659-BFEF-4F566CA42B48}"/>
                  </a:ext>
                </a:extLst>
              </p:cNvPr>
              <p:cNvSpPr>
                <a:spLocks/>
              </p:cNvSpPr>
              <p:nvPr/>
            </p:nvSpPr>
            <p:spPr bwMode="auto">
              <a:xfrm>
                <a:off x="-1534763" y="4845051"/>
                <a:ext cx="30163" cy="28575"/>
              </a:xfrm>
              <a:custGeom>
                <a:avLst/>
                <a:gdLst>
                  <a:gd name="T0" fmla="*/ 15 w 15"/>
                  <a:gd name="T1" fmla="*/ 0 h 14"/>
                  <a:gd name="T2" fmla="*/ 0 w 15"/>
                  <a:gd name="T3" fmla="*/ 14 h 14"/>
                </a:gdLst>
                <a:ahLst/>
                <a:cxnLst>
                  <a:cxn ang="0">
                    <a:pos x="T0" y="T1"/>
                  </a:cxn>
                  <a:cxn ang="0">
                    <a:pos x="T2" y="T3"/>
                  </a:cxn>
                </a:cxnLst>
                <a:rect l="0" t="0" r="r" b="b"/>
                <a:pathLst>
                  <a:path w="15" h="14">
                    <a:moveTo>
                      <a:pt x="15" y="0"/>
                    </a:moveTo>
                    <a:cubicBezTo>
                      <a:pt x="6" y="1"/>
                      <a:pt x="3" y="6"/>
                      <a:pt x="0" y="14"/>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55" name="Freeform 848">
                <a:extLst>
                  <a:ext uri="{FF2B5EF4-FFF2-40B4-BE49-F238E27FC236}">
                    <a16:creationId xmlns:a16="http://schemas.microsoft.com/office/drawing/2014/main" id="{BA3AA948-0348-44E3-1E3E-D62610F1B6AB}"/>
                  </a:ext>
                </a:extLst>
              </p:cNvPr>
              <p:cNvSpPr>
                <a:spLocks/>
              </p:cNvSpPr>
              <p:nvPr/>
            </p:nvSpPr>
            <p:spPr bwMode="auto">
              <a:xfrm>
                <a:off x="-1431575" y="4856163"/>
                <a:ext cx="14288" cy="50800"/>
              </a:xfrm>
              <a:custGeom>
                <a:avLst/>
                <a:gdLst>
                  <a:gd name="T0" fmla="*/ 7 w 7"/>
                  <a:gd name="T1" fmla="*/ 0 h 25"/>
                  <a:gd name="T2" fmla="*/ 0 w 7"/>
                  <a:gd name="T3" fmla="*/ 25 h 25"/>
                </a:gdLst>
                <a:ahLst/>
                <a:cxnLst>
                  <a:cxn ang="0">
                    <a:pos x="T0" y="T1"/>
                  </a:cxn>
                  <a:cxn ang="0">
                    <a:pos x="T2" y="T3"/>
                  </a:cxn>
                </a:cxnLst>
                <a:rect l="0" t="0" r="r" b="b"/>
                <a:pathLst>
                  <a:path w="7" h="25">
                    <a:moveTo>
                      <a:pt x="7" y="0"/>
                    </a:moveTo>
                    <a:cubicBezTo>
                      <a:pt x="2" y="9"/>
                      <a:pt x="0" y="25"/>
                      <a:pt x="0" y="25"/>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56" name="Freeform 849">
                <a:extLst>
                  <a:ext uri="{FF2B5EF4-FFF2-40B4-BE49-F238E27FC236}">
                    <a16:creationId xmlns:a16="http://schemas.microsoft.com/office/drawing/2014/main" id="{15BD7F33-E4E8-155B-E072-14646C2CBF17}"/>
                  </a:ext>
                </a:extLst>
              </p:cNvPr>
              <p:cNvSpPr>
                <a:spLocks/>
              </p:cNvSpPr>
              <p:nvPr/>
            </p:nvSpPr>
            <p:spPr bwMode="auto">
              <a:xfrm>
                <a:off x="-1317275" y="4859338"/>
                <a:ext cx="9525" cy="52388"/>
              </a:xfrm>
              <a:custGeom>
                <a:avLst/>
                <a:gdLst>
                  <a:gd name="T0" fmla="*/ 0 w 5"/>
                  <a:gd name="T1" fmla="*/ 0 h 26"/>
                  <a:gd name="T2" fmla="*/ 5 w 5"/>
                  <a:gd name="T3" fmla="*/ 26 h 26"/>
                </a:gdLst>
                <a:ahLst/>
                <a:cxnLst>
                  <a:cxn ang="0">
                    <a:pos x="T0" y="T1"/>
                  </a:cxn>
                  <a:cxn ang="0">
                    <a:pos x="T2" y="T3"/>
                  </a:cxn>
                </a:cxnLst>
                <a:rect l="0" t="0" r="r" b="b"/>
                <a:pathLst>
                  <a:path w="5" h="26">
                    <a:moveTo>
                      <a:pt x="0" y="0"/>
                    </a:moveTo>
                    <a:cubicBezTo>
                      <a:pt x="3" y="7"/>
                      <a:pt x="5" y="26"/>
                      <a:pt x="5" y="26"/>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57" name="Freeform 850">
                <a:extLst>
                  <a:ext uri="{FF2B5EF4-FFF2-40B4-BE49-F238E27FC236}">
                    <a16:creationId xmlns:a16="http://schemas.microsoft.com/office/drawing/2014/main" id="{0AB6F2C8-9635-7A68-2999-1A09BD3AF516}"/>
                  </a:ext>
                </a:extLst>
              </p:cNvPr>
              <p:cNvSpPr>
                <a:spLocks/>
              </p:cNvSpPr>
              <p:nvPr/>
            </p:nvSpPr>
            <p:spPr bwMode="auto">
              <a:xfrm>
                <a:off x="-1307750" y="5013326"/>
                <a:ext cx="12700" cy="82550"/>
              </a:xfrm>
              <a:custGeom>
                <a:avLst/>
                <a:gdLst>
                  <a:gd name="T0" fmla="*/ 1 w 6"/>
                  <a:gd name="T1" fmla="*/ 0 h 41"/>
                  <a:gd name="T2" fmla="*/ 0 w 6"/>
                  <a:gd name="T3" fmla="*/ 41 h 41"/>
                </a:gdLst>
                <a:ahLst/>
                <a:cxnLst>
                  <a:cxn ang="0">
                    <a:pos x="T0" y="T1"/>
                  </a:cxn>
                  <a:cxn ang="0">
                    <a:pos x="T2" y="T3"/>
                  </a:cxn>
                </a:cxnLst>
                <a:rect l="0" t="0" r="r" b="b"/>
                <a:pathLst>
                  <a:path w="6" h="41">
                    <a:moveTo>
                      <a:pt x="1" y="0"/>
                    </a:moveTo>
                    <a:cubicBezTo>
                      <a:pt x="3" y="15"/>
                      <a:pt x="6" y="21"/>
                      <a:pt x="0" y="41"/>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58" name="Freeform 851">
                <a:extLst>
                  <a:ext uri="{FF2B5EF4-FFF2-40B4-BE49-F238E27FC236}">
                    <a16:creationId xmlns:a16="http://schemas.microsoft.com/office/drawing/2014/main" id="{A3A158BA-F7E1-A4F3-D4AD-28AECD500DA5}"/>
                  </a:ext>
                </a:extLst>
              </p:cNvPr>
              <p:cNvSpPr>
                <a:spLocks/>
              </p:cNvSpPr>
              <p:nvPr/>
            </p:nvSpPr>
            <p:spPr bwMode="auto">
              <a:xfrm>
                <a:off x="-1409350" y="5008563"/>
                <a:ext cx="6350" cy="84138"/>
              </a:xfrm>
              <a:custGeom>
                <a:avLst/>
                <a:gdLst>
                  <a:gd name="T0" fmla="*/ 3 w 3"/>
                  <a:gd name="T1" fmla="*/ 0 h 41"/>
                  <a:gd name="T2" fmla="*/ 0 w 3"/>
                  <a:gd name="T3" fmla="*/ 41 h 41"/>
                </a:gdLst>
                <a:ahLst/>
                <a:cxnLst>
                  <a:cxn ang="0">
                    <a:pos x="T0" y="T1"/>
                  </a:cxn>
                  <a:cxn ang="0">
                    <a:pos x="T2" y="T3"/>
                  </a:cxn>
                </a:cxnLst>
                <a:rect l="0" t="0" r="r" b="b"/>
                <a:pathLst>
                  <a:path w="3" h="41">
                    <a:moveTo>
                      <a:pt x="3" y="0"/>
                    </a:moveTo>
                    <a:cubicBezTo>
                      <a:pt x="0" y="11"/>
                      <a:pt x="0" y="34"/>
                      <a:pt x="0" y="41"/>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59" name="Freeform 852">
                <a:extLst>
                  <a:ext uri="{FF2B5EF4-FFF2-40B4-BE49-F238E27FC236}">
                    <a16:creationId xmlns:a16="http://schemas.microsoft.com/office/drawing/2014/main" id="{8135902D-2D72-A4E7-158C-E431A180D646}"/>
                  </a:ext>
                </a:extLst>
              </p:cNvPr>
              <p:cNvSpPr>
                <a:spLocks/>
              </p:cNvSpPr>
              <p:nvPr/>
            </p:nvSpPr>
            <p:spPr bwMode="auto">
              <a:xfrm>
                <a:off x="-1218850" y="4848226"/>
                <a:ext cx="14288" cy="42863"/>
              </a:xfrm>
              <a:custGeom>
                <a:avLst/>
                <a:gdLst>
                  <a:gd name="T0" fmla="*/ 0 w 7"/>
                  <a:gd name="T1" fmla="*/ 0 h 21"/>
                  <a:gd name="T2" fmla="*/ 7 w 7"/>
                  <a:gd name="T3" fmla="*/ 21 h 21"/>
                </a:gdLst>
                <a:ahLst/>
                <a:cxnLst>
                  <a:cxn ang="0">
                    <a:pos x="T0" y="T1"/>
                  </a:cxn>
                  <a:cxn ang="0">
                    <a:pos x="T2" y="T3"/>
                  </a:cxn>
                </a:cxnLst>
                <a:rect l="0" t="0" r="r" b="b"/>
                <a:pathLst>
                  <a:path w="7" h="21">
                    <a:moveTo>
                      <a:pt x="0" y="0"/>
                    </a:moveTo>
                    <a:cubicBezTo>
                      <a:pt x="5" y="11"/>
                      <a:pt x="7" y="21"/>
                      <a:pt x="7" y="21"/>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60" name="Freeform 853">
                <a:extLst>
                  <a:ext uri="{FF2B5EF4-FFF2-40B4-BE49-F238E27FC236}">
                    <a16:creationId xmlns:a16="http://schemas.microsoft.com/office/drawing/2014/main" id="{CF376C74-FC0D-A5EA-83D3-D8F8830715D5}"/>
                  </a:ext>
                </a:extLst>
              </p:cNvPr>
              <p:cNvSpPr>
                <a:spLocks/>
              </p:cNvSpPr>
              <p:nvPr/>
            </p:nvSpPr>
            <p:spPr bwMode="auto">
              <a:xfrm>
                <a:off x="-1215675" y="5010151"/>
                <a:ext cx="9525" cy="84138"/>
              </a:xfrm>
              <a:custGeom>
                <a:avLst/>
                <a:gdLst>
                  <a:gd name="T0" fmla="*/ 2 w 5"/>
                  <a:gd name="T1" fmla="*/ 0 h 41"/>
                  <a:gd name="T2" fmla="*/ 0 w 5"/>
                  <a:gd name="T3" fmla="*/ 41 h 41"/>
                </a:gdLst>
                <a:ahLst/>
                <a:cxnLst>
                  <a:cxn ang="0">
                    <a:pos x="T0" y="T1"/>
                  </a:cxn>
                  <a:cxn ang="0">
                    <a:pos x="T2" y="T3"/>
                  </a:cxn>
                </a:cxnLst>
                <a:rect l="0" t="0" r="r" b="b"/>
                <a:pathLst>
                  <a:path w="5" h="41">
                    <a:moveTo>
                      <a:pt x="2" y="0"/>
                    </a:moveTo>
                    <a:cubicBezTo>
                      <a:pt x="4" y="16"/>
                      <a:pt x="5" y="35"/>
                      <a:pt x="0" y="41"/>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61" name="Freeform 854">
                <a:extLst>
                  <a:ext uri="{FF2B5EF4-FFF2-40B4-BE49-F238E27FC236}">
                    <a16:creationId xmlns:a16="http://schemas.microsoft.com/office/drawing/2014/main" id="{3CD62D1A-A870-CC8B-B187-1792AD334807}"/>
                  </a:ext>
                </a:extLst>
              </p:cNvPr>
              <p:cNvSpPr>
                <a:spLocks/>
              </p:cNvSpPr>
              <p:nvPr/>
            </p:nvSpPr>
            <p:spPr bwMode="auto">
              <a:xfrm>
                <a:off x="-1118838" y="4833938"/>
                <a:ext cx="14288" cy="36513"/>
              </a:xfrm>
              <a:custGeom>
                <a:avLst/>
                <a:gdLst>
                  <a:gd name="T0" fmla="*/ 0 w 7"/>
                  <a:gd name="T1" fmla="*/ 0 h 18"/>
                  <a:gd name="T2" fmla="*/ 7 w 7"/>
                  <a:gd name="T3" fmla="*/ 18 h 18"/>
                </a:gdLst>
                <a:ahLst/>
                <a:cxnLst>
                  <a:cxn ang="0">
                    <a:pos x="T0" y="T1"/>
                  </a:cxn>
                  <a:cxn ang="0">
                    <a:pos x="T2" y="T3"/>
                  </a:cxn>
                </a:cxnLst>
                <a:rect l="0" t="0" r="r" b="b"/>
                <a:pathLst>
                  <a:path w="7" h="18">
                    <a:moveTo>
                      <a:pt x="0" y="0"/>
                    </a:moveTo>
                    <a:cubicBezTo>
                      <a:pt x="5" y="6"/>
                      <a:pt x="6" y="15"/>
                      <a:pt x="7" y="18"/>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62" name="Freeform 855">
                <a:extLst>
                  <a:ext uri="{FF2B5EF4-FFF2-40B4-BE49-F238E27FC236}">
                    <a16:creationId xmlns:a16="http://schemas.microsoft.com/office/drawing/2014/main" id="{DD0FE3F3-A8A9-FDE9-FCAD-FA05ECC5E42D}"/>
                  </a:ext>
                </a:extLst>
              </p:cNvPr>
              <p:cNvSpPr>
                <a:spLocks/>
              </p:cNvSpPr>
              <p:nvPr/>
            </p:nvSpPr>
            <p:spPr bwMode="auto">
              <a:xfrm>
                <a:off x="-1122013" y="5013326"/>
                <a:ext cx="14288" cy="58738"/>
              </a:xfrm>
              <a:custGeom>
                <a:avLst/>
                <a:gdLst>
                  <a:gd name="T0" fmla="*/ 2 w 7"/>
                  <a:gd name="T1" fmla="*/ 0 h 29"/>
                  <a:gd name="T2" fmla="*/ 0 w 7"/>
                  <a:gd name="T3" fmla="*/ 29 h 29"/>
                </a:gdLst>
                <a:ahLst/>
                <a:cxnLst>
                  <a:cxn ang="0">
                    <a:pos x="T0" y="T1"/>
                  </a:cxn>
                  <a:cxn ang="0">
                    <a:pos x="T2" y="T3"/>
                  </a:cxn>
                </a:cxnLst>
                <a:rect l="0" t="0" r="r" b="b"/>
                <a:pathLst>
                  <a:path w="7" h="29">
                    <a:moveTo>
                      <a:pt x="2" y="0"/>
                    </a:moveTo>
                    <a:cubicBezTo>
                      <a:pt x="7" y="15"/>
                      <a:pt x="6" y="18"/>
                      <a:pt x="0" y="29"/>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63" name="Freeform 856">
                <a:extLst>
                  <a:ext uri="{FF2B5EF4-FFF2-40B4-BE49-F238E27FC236}">
                    <a16:creationId xmlns:a16="http://schemas.microsoft.com/office/drawing/2014/main" id="{C9031A99-DF13-985D-37D7-BE79E0D95EF7}"/>
                  </a:ext>
                </a:extLst>
              </p:cNvPr>
              <p:cNvSpPr>
                <a:spLocks/>
              </p:cNvSpPr>
              <p:nvPr/>
            </p:nvSpPr>
            <p:spPr bwMode="auto">
              <a:xfrm>
                <a:off x="-1029938" y="4965701"/>
                <a:ext cx="9525" cy="84138"/>
              </a:xfrm>
              <a:custGeom>
                <a:avLst/>
                <a:gdLst>
                  <a:gd name="T0" fmla="*/ 0 w 4"/>
                  <a:gd name="T1" fmla="*/ 0 h 41"/>
                  <a:gd name="T2" fmla="*/ 1 w 4"/>
                  <a:gd name="T3" fmla="*/ 41 h 41"/>
                </a:gdLst>
                <a:ahLst/>
                <a:cxnLst>
                  <a:cxn ang="0">
                    <a:pos x="T0" y="T1"/>
                  </a:cxn>
                  <a:cxn ang="0">
                    <a:pos x="T2" y="T3"/>
                  </a:cxn>
                </a:cxnLst>
                <a:rect l="0" t="0" r="r" b="b"/>
                <a:pathLst>
                  <a:path w="4" h="41">
                    <a:moveTo>
                      <a:pt x="0" y="0"/>
                    </a:moveTo>
                    <a:cubicBezTo>
                      <a:pt x="2" y="11"/>
                      <a:pt x="4" y="33"/>
                      <a:pt x="1" y="41"/>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64" name="Freeform 857">
                <a:extLst>
                  <a:ext uri="{FF2B5EF4-FFF2-40B4-BE49-F238E27FC236}">
                    <a16:creationId xmlns:a16="http://schemas.microsoft.com/office/drawing/2014/main" id="{066B5074-924E-70B2-EC02-59DBC52849E2}"/>
                  </a:ext>
                </a:extLst>
              </p:cNvPr>
              <p:cNvSpPr>
                <a:spLocks/>
              </p:cNvSpPr>
              <p:nvPr/>
            </p:nvSpPr>
            <p:spPr bwMode="auto">
              <a:xfrm>
                <a:off x="-1039463" y="4795838"/>
                <a:ext cx="33338" cy="50800"/>
              </a:xfrm>
              <a:custGeom>
                <a:avLst/>
                <a:gdLst>
                  <a:gd name="T0" fmla="*/ 0 w 16"/>
                  <a:gd name="T1" fmla="*/ 0 h 25"/>
                  <a:gd name="T2" fmla="*/ 16 w 16"/>
                  <a:gd name="T3" fmla="*/ 25 h 25"/>
                </a:gdLst>
                <a:ahLst/>
                <a:cxnLst>
                  <a:cxn ang="0">
                    <a:pos x="T0" y="T1"/>
                  </a:cxn>
                  <a:cxn ang="0">
                    <a:pos x="T2" y="T3"/>
                  </a:cxn>
                </a:cxnLst>
                <a:rect l="0" t="0" r="r" b="b"/>
                <a:pathLst>
                  <a:path w="16" h="25">
                    <a:moveTo>
                      <a:pt x="0" y="0"/>
                    </a:moveTo>
                    <a:cubicBezTo>
                      <a:pt x="8" y="6"/>
                      <a:pt x="16" y="25"/>
                      <a:pt x="16" y="25"/>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65" name="Freeform 858">
                <a:extLst>
                  <a:ext uri="{FF2B5EF4-FFF2-40B4-BE49-F238E27FC236}">
                    <a16:creationId xmlns:a16="http://schemas.microsoft.com/office/drawing/2014/main" id="{101F69C9-A813-A6D6-E049-CF6FF4AC1FF7}"/>
                  </a:ext>
                </a:extLst>
              </p:cNvPr>
              <p:cNvSpPr>
                <a:spLocks/>
              </p:cNvSpPr>
              <p:nvPr/>
            </p:nvSpPr>
            <p:spPr bwMode="auto">
              <a:xfrm>
                <a:off x="-945800" y="4921251"/>
                <a:ext cx="12700" cy="71438"/>
              </a:xfrm>
              <a:custGeom>
                <a:avLst/>
                <a:gdLst>
                  <a:gd name="T0" fmla="*/ 1 w 6"/>
                  <a:gd name="T1" fmla="*/ 0 h 35"/>
                  <a:gd name="T2" fmla="*/ 0 w 6"/>
                  <a:gd name="T3" fmla="*/ 35 h 35"/>
                </a:gdLst>
                <a:ahLst/>
                <a:cxnLst>
                  <a:cxn ang="0">
                    <a:pos x="T0" y="T1"/>
                  </a:cxn>
                  <a:cxn ang="0">
                    <a:pos x="T2" y="T3"/>
                  </a:cxn>
                </a:cxnLst>
                <a:rect l="0" t="0" r="r" b="b"/>
                <a:pathLst>
                  <a:path w="6" h="35">
                    <a:moveTo>
                      <a:pt x="1" y="0"/>
                    </a:moveTo>
                    <a:cubicBezTo>
                      <a:pt x="6" y="11"/>
                      <a:pt x="2" y="25"/>
                      <a:pt x="0" y="35"/>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66" name="Freeform 859">
                <a:extLst>
                  <a:ext uri="{FF2B5EF4-FFF2-40B4-BE49-F238E27FC236}">
                    <a16:creationId xmlns:a16="http://schemas.microsoft.com/office/drawing/2014/main" id="{98441969-416F-B38C-1CB5-E412D42DD9B3}"/>
                  </a:ext>
                </a:extLst>
              </p:cNvPr>
              <p:cNvSpPr>
                <a:spLocks/>
              </p:cNvSpPr>
              <p:nvPr/>
            </p:nvSpPr>
            <p:spPr bwMode="auto">
              <a:xfrm>
                <a:off x="-882300" y="4619626"/>
                <a:ext cx="146050" cy="300038"/>
              </a:xfrm>
              <a:custGeom>
                <a:avLst/>
                <a:gdLst>
                  <a:gd name="T0" fmla="*/ 0 w 72"/>
                  <a:gd name="T1" fmla="*/ 148 h 148"/>
                  <a:gd name="T2" fmla="*/ 18 w 72"/>
                  <a:gd name="T3" fmla="*/ 122 h 148"/>
                  <a:gd name="T4" fmla="*/ 46 w 72"/>
                  <a:gd name="T5" fmla="*/ 79 h 148"/>
                  <a:gd name="T6" fmla="*/ 65 w 72"/>
                  <a:gd name="T7" fmla="*/ 33 h 148"/>
                  <a:gd name="T8" fmla="*/ 69 w 72"/>
                  <a:gd name="T9" fmla="*/ 0 h 148"/>
                </a:gdLst>
                <a:ahLst/>
                <a:cxnLst>
                  <a:cxn ang="0">
                    <a:pos x="T0" y="T1"/>
                  </a:cxn>
                  <a:cxn ang="0">
                    <a:pos x="T2" y="T3"/>
                  </a:cxn>
                  <a:cxn ang="0">
                    <a:pos x="T4" y="T5"/>
                  </a:cxn>
                  <a:cxn ang="0">
                    <a:pos x="T6" y="T7"/>
                  </a:cxn>
                  <a:cxn ang="0">
                    <a:pos x="T8" y="T9"/>
                  </a:cxn>
                </a:cxnLst>
                <a:rect l="0" t="0" r="r" b="b"/>
                <a:pathLst>
                  <a:path w="72" h="148">
                    <a:moveTo>
                      <a:pt x="0" y="148"/>
                    </a:moveTo>
                    <a:cubicBezTo>
                      <a:pt x="7" y="143"/>
                      <a:pt x="19" y="132"/>
                      <a:pt x="18" y="122"/>
                    </a:cubicBezTo>
                    <a:cubicBezTo>
                      <a:pt x="32" y="123"/>
                      <a:pt x="46" y="90"/>
                      <a:pt x="46" y="79"/>
                    </a:cubicBezTo>
                    <a:cubicBezTo>
                      <a:pt x="60" y="70"/>
                      <a:pt x="67" y="44"/>
                      <a:pt x="65" y="33"/>
                    </a:cubicBezTo>
                    <a:cubicBezTo>
                      <a:pt x="72" y="30"/>
                      <a:pt x="70" y="4"/>
                      <a:pt x="69" y="0"/>
                    </a:cubicBezTo>
                  </a:path>
                </a:pathLst>
              </a:custGeom>
              <a:noFill/>
              <a:ln w="6350"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67" name="Freeform 860">
                <a:extLst>
                  <a:ext uri="{FF2B5EF4-FFF2-40B4-BE49-F238E27FC236}">
                    <a16:creationId xmlns:a16="http://schemas.microsoft.com/office/drawing/2014/main" id="{9F296794-7B4D-0ADA-E234-AEFF585CD818}"/>
                  </a:ext>
                </a:extLst>
              </p:cNvPr>
              <p:cNvSpPr>
                <a:spLocks/>
              </p:cNvSpPr>
              <p:nvPr/>
            </p:nvSpPr>
            <p:spPr bwMode="auto">
              <a:xfrm>
                <a:off x="-794988" y="4583113"/>
                <a:ext cx="53975" cy="39688"/>
              </a:xfrm>
              <a:custGeom>
                <a:avLst/>
                <a:gdLst>
                  <a:gd name="T0" fmla="*/ 0 w 27"/>
                  <a:gd name="T1" fmla="*/ 0 h 20"/>
                  <a:gd name="T2" fmla="*/ 27 w 27"/>
                  <a:gd name="T3" fmla="*/ 20 h 20"/>
                </a:gdLst>
                <a:ahLst/>
                <a:cxnLst>
                  <a:cxn ang="0">
                    <a:pos x="T0" y="T1"/>
                  </a:cxn>
                  <a:cxn ang="0">
                    <a:pos x="T2" y="T3"/>
                  </a:cxn>
                </a:cxnLst>
                <a:rect l="0" t="0" r="r" b="b"/>
                <a:pathLst>
                  <a:path w="27" h="20">
                    <a:moveTo>
                      <a:pt x="0" y="0"/>
                    </a:moveTo>
                    <a:cubicBezTo>
                      <a:pt x="16" y="2"/>
                      <a:pt x="24" y="11"/>
                      <a:pt x="27" y="20"/>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68" name="Freeform 861">
                <a:extLst>
                  <a:ext uri="{FF2B5EF4-FFF2-40B4-BE49-F238E27FC236}">
                    <a16:creationId xmlns:a16="http://schemas.microsoft.com/office/drawing/2014/main" id="{8B594C88-F2B1-8433-243C-34DAADEDD696}"/>
                  </a:ext>
                </a:extLst>
              </p:cNvPr>
              <p:cNvSpPr>
                <a:spLocks/>
              </p:cNvSpPr>
              <p:nvPr/>
            </p:nvSpPr>
            <p:spPr bwMode="auto">
              <a:xfrm>
                <a:off x="-823563" y="4651376"/>
                <a:ext cx="73025" cy="34925"/>
              </a:xfrm>
              <a:custGeom>
                <a:avLst/>
                <a:gdLst>
                  <a:gd name="T0" fmla="*/ 0 w 36"/>
                  <a:gd name="T1" fmla="*/ 0 h 17"/>
                  <a:gd name="T2" fmla="*/ 36 w 36"/>
                  <a:gd name="T3" fmla="*/ 17 h 17"/>
                </a:gdLst>
                <a:ahLst/>
                <a:cxnLst>
                  <a:cxn ang="0">
                    <a:pos x="T0" y="T1"/>
                  </a:cxn>
                  <a:cxn ang="0">
                    <a:pos x="T2" y="T3"/>
                  </a:cxn>
                </a:cxnLst>
                <a:rect l="0" t="0" r="r" b="b"/>
                <a:pathLst>
                  <a:path w="36" h="17">
                    <a:moveTo>
                      <a:pt x="0" y="0"/>
                    </a:moveTo>
                    <a:cubicBezTo>
                      <a:pt x="13" y="2"/>
                      <a:pt x="31" y="7"/>
                      <a:pt x="36" y="17"/>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69" name="Freeform 862">
                <a:extLst>
                  <a:ext uri="{FF2B5EF4-FFF2-40B4-BE49-F238E27FC236}">
                    <a16:creationId xmlns:a16="http://schemas.microsoft.com/office/drawing/2014/main" id="{5E97407A-7998-6667-0B11-15AB2EE345B2}"/>
                  </a:ext>
                </a:extLst>
              </p:cNvPr>
              <p:cNvSpPr>
                <a:spLocks/>
              </p:cNvSpPr>
              <p:nvPr/>
            </p:nvSpPr>
            <p:spPr bwMode="auto">
              <a:xfrm>
                <a:off x="-855313" y="4718051"/>
                <a:ext cx="65088" cy="61913"/>
              </a:xfrm>
              <a:custGeom>
                <a:avLst/>
                <a:gdLst>
                  <a:gd name="T0" fmla="*/ 0 w 32"/>
                  <a:gd name="T1" fmla="*/ 0 h 30"/>
                  <a:gd name="T2" fmla="*/ 32 w 32"/>
                  <a:gd name="T3" fmla="*/ 30 h 30"/>
                </a:gdLst>
                <a:ahLst/>
                <a:cxnLst>
                  <a:cxn ang="0">
                    <a:pos x="T0" y="T1"/>
                  </a:cxn>
                  <a:cxn ang="0">
                    <a:pos x="T2" y="T3"/>
                  </a:cxn>
                </a:cxnLst>
                <a:rect l="0" t="0" r="r" b="b"/>
                <a:pathLst>
                  <a:path w="32" h="30">
                    <a:moveTo>
                      <a:pt x="0" y="0"/>
                    </a:moveTo>
                    <a:cubicBezTo>
                      <a:pt x="18" y="2"/>
                      <a:pt x="31" y="18"/>
                      <a:pt x="32" y="30"/>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70" name="Freeform 863">
                <a:extLst>
                  <a:ext uri="{FF2B5EF4-FFF2-40B4-BE49-F238E27FC236}">
                    <a16:creationId xmlns:a16="http://schemas.microsoft.com/office/drawing/2014/main" id="{72F84CEA-E605-ACF8-ECE5-47C0D3619D33}"/>
                  </a:ext>
                </a:extLst>
              </p:cNvPr>
              <p:cNvSpPr>
                <a:spLocks/>
              </p:cNvSpPr>
              <p:nvPr/>
            </p:nvSpPr>
            <p:spPr bwMode="auto">
              <a:xfrm>
                <a:off x="-877538" y="4803776"/>
                <a:ext cx="31750" cy="65088"/>
              </a:xfrm>
              <a:custGeom>
                <a:avLst/>
                <a:gdLst>
                  <a:gd name="T0" fmla="*/ 0 w 15"/>
                  <a:gd name="T1" fmla="*/ 0 h 32"/>
                  <a:gd name="T2" fmla="*/ 15 w 15"/>
                  <a:gd name="T3" fmla="*/ 32 h 32"/>
                </a:gdLst>
                <a:ahLst/>
                <a:cxnLst>
                  <a:cxn ang="0">
                    <a:pos x="T0" y="T1"/>
                  </a:cxn>
                  <a:cxn ang="0">
                    <a:pos x="T2" y="T3"/>
                  </a:cxn>
                </a:cxnLst>
                <a:rect l="0" t="0" r="r" b="b"/>
                <a:pathLst>
                  <a:path w="15" h="32">
                    <a:moveTo>
                      <a:pt x="0" y="0"/>
                    </a:moveTo>
                    <a:cubicBezTo>
                      <a:pt x="7" y="7"/>
                      <a:pt x="15" y="16"/>
                      <a:pt x="15" y="32"/>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71" name="Freeform 864">
                <a:extLst>
                  <a:ext uri="{FF2B5EF4-FFF2-40B4-BE49-F238E27FC236}">
                    <a16:creationId xmlns:a16="http://schemas.microsoft.com/office/drawing/2014/main" id="{7F57FDFD-58CC-E0B9-2B43-20F72C2D093A}"/>
                  </a:ext>
                </a:extLst>
              </p:cNvPr>
              <p:cNvSpPr>
                <a:spLocks/>
              </p:cNvSpPr>
              <p:nvPr/>
            </p:nvSpPr>
            <p:spPr bwMode="auto">
              <a:xfrm>
                <a:off x="-850550" y="4876801"/>
                <a:ext cx="60325" cy="4763"/>
              </a:xfrm>
              <a:custGeom>
                <a:avLst/>
                <a:gdLst>
                  <a:gd name="T0" fmla="*/ 0 w 30"/>
                  <a:gd name="T1" fmla="*/ 2 h 2"/>
                  <a:gd name="T2" fmla="*/ 30 w 30"/>
                  <a:gd name="T3" fmla="*/ 2 h 2"/>
                </a:gdLst>
                <a:ahLst/>
                <a:cxnLst>
                  <a:cxn ang="0">
                    <a:pos x="T0" y="T1"/>
                  </a:cxn>
                  <a:cxn ang="0">
                    <a:pos x="T2" y="T3"/>
                  </a:cxn>
                </a:cxnLst>
                <a:rect l="0" t="0" r="r" b="b"/>
                <a:pathLst>
                  <a:path w="30" h="2">
                    <a:moveTo>
                      <a:pt x="0" y="2"/>
                    </a:moveTo>
                    <a:cubicBezTo>
                      <a:pt x="13" y="0"/>
                      <a:pt x="27" y="0"/>
                      <a:pt x="30" y="2"/>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72" name="Freeform 865">
                <a:extLst>
                  <a:ext uri="{FF2B5EF4-FFF2-40B4-BE49-F238E27FC236}">
                    <a16:creationId xmlns:a16="http://schemas.microsoft.com/office/drawing/2014/main" id="{D1EA23F1-54F1-BA00-DEC6-33914337DBD6}"/>
                  </a:ext>
                </a:extLst>
              </p:cNvPr>
              <p:cNvSpPr>
                <a:spLocks/>
              </p:cNvSpPr>
              <p:nvPr/>
            </p:nvSpPr>
            <p:spPr bwMode="auto">
              <a:xfrm>
                <a:off x="-880713" y="4973638"/>
                <a:ext cx="96838" cy="9525"/>
              </a:xfrm>
              <a:custGeom>
                <a:avLst/>
                <a:gdLst>
                  <a:gd name="T0" fmla="*/ 0 w 48"/>
                  <a:gd name="T1" fmla="*/ 4 h 4"/>
                  <a:gd name="T2" fmla="*/ 48 w 48"/>
                  <a:gd name="T3" fmla="*/ 1 h 4"/>
                </a:gdLst>
                <a:ahLst/>
                <a:cxnLst>
                  <a:cxn ang="0">
                    <a:pos x="T0" y="T1"/>
                  </a:cxn>
                  <a:cxn ang="0">
                    <a:pos x="T2" y="T3"/>
                  </a:cxn>
                </a:cxnLst>
                <a:rect l="0" t="0" r="r" b="b"/>
                <a:pathLst>
                  <a:path w="48" h="4">
                    <a:moveTo>
                      <a:pt x="0" y="4"/>
                    </a:moveTo>
                    <a:cubicBezTo>
                      <a:pt x="10" y="0"/>
                      <a:pt x="46" y="0"/>
                      <a:pt x="48" y="1"/>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73" name="Freeform 866">
                <a:extLst>
                  <a:ext uri="{FF2B5EF4-FFF2-40B4-BE49-F238E27FC236}">
                    <a16:creationId xmlns:a16="http://schemas.microsoft.com/office/drawing/2014/main" id="{63512798-6651-CA20-A926-B9BFD7C463AD}"/>
                  </a:ext>
                </a:extLst>
              </p:cNvPr>
              <p:cNvSpPr>
                <a:spLocks/>
              </p:cNvSpPr>
              <p:nvPr/>
            </p:nvSpPr>
            <p:spPr bwMode="auto">
              <a:xfrm>
                <a:off x="-868013" y="5067301"/>
                <a:ext cx="90488" cy="6350"/>
              </a:xfrm>
              <a:custGeom>
                <a:avLst/>
                <a:gdLst>
                  <a:gd name="T0" fmla="*/ 0 w 45"/>
                  <a:gd name="T1" fmla="*/ 3 h 3"/>
                  <a:gd name="T2" fmla="*/ 45 w 45"/>
                  <a:gd name="T3" fmla="*/ 1 h 3"/>
                </a:gdLst>
                <a:ahLst/>
                <a:cxnLst>
                  <a:cxn ang="0">
                    <a:pos x="T0" y="T1"/>
                  </a:cxn>
                  <a:cxn ang="0">
                    <a:pos x="T2" y="T3"/>
                  </a:cxn>
                </a:cxnLst>
                <a:rect l="0" t="0" r="r" b="b"/>
                <a:pathLst>
                  <a:path w="45" h="3">
                    <a:moveTo>
                      <a:pt x="0" y="3"/>
                    </a:moveTo>
                    <a:cubicBezTo>
                      <a:pt x="8" y="0"/>
                      <a:pt x="41" y="0"/>
                      <a:pt x="45" y="1"/>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74" name="Freeform 867">
                <a:extLst>
                  <a:ext uri="{FF2B5EF4-FFF2-40B4-BE49-F238E27FC236}">
                    <a16:creationId xmlns:a16="http://schemas.microsoft.com/office/drawing/2014/main" id="{691ED949-E759-7CDD-1CB2-D58973ACBD3A}"/>
                  </a:ext>
                </a:extLst>
              </p:cNvPr>
              <p:cNvSpPr>
                <a:spLocks/>
              </p:cNvSpPr>
              <p:nvPr/>
            </p:nvSpPr>
            <p:spPr bwMode="auto">
              <a:xfrm>
                <a:off x="-848963" y="5165726"/>
                <a:ext cx="84138" cy="4763"/>
              </a:xfrm>
              <a:custGeom>
                <a:avLst/>
                <a:gdLst>
                  <a:gd name="T0" fmla="*/ 0 w 41"/>
                  <a:gd name="T1" fmla="*/ 1 h 3"/>
                  <a:gd name="T2" fmla="*/ 41 w 41"/>
                  <a:gd name="T3" fmla="*/ 0 h 3"/>
                </a:gdLst>
                <a:ahLst/>
                <a:cxnLst>
                  <a:cxn ang="0">
                    <a:pos x="T0" y="T1"/>
                  </a:cxn>
                  <a:cxn ang="0">
                    <a:pos x="T2" y="T3"/>
                  </a:cxn>
                </a:cxnLst>
                <a:rect l="0" t="0" r="r" b="b"/>
                <a:pathLst>
                  <a:path w="41" h="3">
                    <a:moveTo>
                      <a:pt x="0" y="1"/>
                    </a:moveTo>
                    <a:cubicBezTo>
                      <a:pt x="7" y="3"/>
                      <a:pt x="33" y="2"/>
                      <a:pt x="41" y="0"/>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75" name="Freeform 868">
                <a:extLst>
                  <a:ext uri="{FF2B5EF4-FFF2-40B4-BE49-F238E27FC236}">
                    <a16:creationId xmlns:a16="http://schemas.microsoft.com/office/drawing/2014/main" id="{8F126D87-62A7-2C3A-738E-80B26C5CD519}"/>
                  </a:ext>
                </a:extLst>
              </p:cNvPr>
              <p:cNvSpPr>
                <a:spLocks/>
              </p:cNvSpPr>
              <p:nvPr/>
            </p:nvSpPr>
            <p:spPr bwMode="auto">
              <a:xfrm>
                <a:off x="-747363" y="4976813"/>
                <a:ext cx="76200" cy="14288"/>
              </a:xfrm>
              <a:custGeom>
                <a:avLst/>
                <a:gdLst>
                  <a:gd name="T0" fmla="*/ 0 w 37"/>
                  <a:gd name="T1" fmla="*/ 1 h 7"/>
                  <a:gd name="T2" fmla="*/ 37 w 37"/>
                  <a:gd name="T3" fmla="*/ 7 h 7"/>
                </a:gdLst>
                <a:ahLst/>
                <a:cxnLst>
                  <a:cxn ang="0">
                    <a:pos x="T0" y="T1"/>
                  </a:cxn>
                  <a:cxn ang="0">
                    <a:pos x="T2" y="T3"/>
                  </a:cxn>
                </a:cxnLst>
                <a:rect l="0" t="0" r="r" b="b"/>
                <a:pathLst>
                  <a:path w="37" h="7">
                    <a:moveTo>
                      <a:pt x="0" y="1"/>
                    </a:moveTo>
                    <a:cubicBezTo>
                      <a:pt x="9" y="0"/>
                      <a:pt x="31" y="2"/>
                      <a:pt x="37" y="7"/>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76" name="Freeform 869">
                <a:extLst>
                  <a:ext uri="{FF2B5EF4-FFF2-40B4-BE49-F238E27FC236}">
                    <a16:creationId xmlns:a16="http://schemas.microsoft.com/office/drawing/2014/main" id="{47B68D64-892F-9E79-F0BC-C274327C4DD2}"/>
                  </a:ext>
                </a:extLst>
              </p:cNvPr>
              <p:cNvSpPr>
                <a:spLocks/>
              </p:cNvSpPr>
              <p:nvPr/>
            </p:nvSpPr>
            <p:spPr bwMode="auto">
              <a:xfrm>
                <a:off x="-739425" y="4884738"/>
                <a:ext cx="68263" cy="25400"/>
              </a:xfrm>
              <a:custGeom>
                <a:avLst/>
                <a:gdLst>
                  <a:gd name="T0" fmla="*/ 0 w 33"/>
                  <a:gd name="T1" fmla="*/ 1 h 12"/>
                  <a:gd name="T2" fmla="*/ 33 w 33"/>
                  <a:gd name="T3" fmla="*/ 12 h 12"/>
                </a:gdLst>
                <a:ahLst/>
                <a:cxnLst>
                  <a:cxn ang="0">
                    <a:pos x="T0" y="T1"/>
                  </a:cxn>
                  <a:cxn ang="0">
                    <a:pos x="T2" y="T3"/>
                  </a:cxn>
                </a:cxnLst>
                <a:rect l="0" t="0" r="r" b="b"/>
                <a:pathLst>
                  <a:path w="33" h="12">
                    <a:moveTo>
                      <a:pt x="0" y="1"/>
                    </a:moveTo>
                    <a:cubicBezTo>
                      <a:pt x="12" y="0"/>
                      <a:pt x="30" y="7"/>
                      <a:pt x="33" y="12"/>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77" name="Freeform 870">
                <a:extLst>
                  <a:ext uri="{FF2B5EF4-FFF2-40B4-BE49-F238E27FC236}">
                    <a16:creationId xmlns:a16="http://schemas.microsoft.com/office/drawing/2014/main" id="{AE4DA38A-05E5-D9E4-0431-521686264803}"/>
                  </a:ext>
                </a:extLst>
              </p:cNvPr>
              <p:cNvSpPr>
                <a:spLocks/>
              </p:cNvSpPr>
              <p:nvPr/>
            </p:nvSpPr>
            <p:spPr bwMode="auto">
              <a:xfrm>
                <a:off x="-717200" y="4808538"/>
                <a:ext cx="50800" cy="14288"/>
              </a:xfrm>
              <a:custGeom>
                <a:avLst/>
                <a:gdLst>
                  <a:gd name="T0" fmla="*/ 0 w 25"/>
                  <a:gd name="T1" fmla="*/ 0 h 7"/>
                  <a:gd name="T2" fmla="*/ 25 w 25"/>
                  <a:gd name="T3" fmla="*/ 7 h 7"/>
                </a:gdLst>
                <a:ahLst/>
                <a:cxnLst>
                  <a:cxn ang="0">
                    <a:pos x="T0" y="T1"/>
                  </a:cxn>
                  <a:cxn ang="0">
                    <a:pos x="T2" y="T3"/>
                  </a:cxn>
                </a:cxnLst>
                <a:rect l="0" t="0" r="r" b="b"/>
                <a:pathLst>
                  <a:path w="25" h="7">
                    <a:moveTo>
                      <a:pt x="0" y="0"/>
                    </a:moveTo>
                    <a:cubicBezTo>
                      <a:pt x="10" y="0"/>
                      <a:pt x="25" y="7"/>
                      <a:pt x="25" y="7"/>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78" name="Freeform 871">
                <a:extLst>
                  <a:ext uri="{FF2B5EF4-FFF2-40B4-BE49-F238E27FC236}">
                    <a16:creationId xmlns:a16="http://schemas.microsoft.com/office/drawing/2014/main" id="{04A7D175-5F17-056E-48EA-DFF783A1FA62}"/>
                  </a:ext>
                </a:extLst>
              </p:cNvPr>
              <p:cNvSpPr>
                <a:spLocks/>
              </p:cNvSpPr>
              <p:nvPr/>
            </p:nvSpPr>
            <p:spPr bwMode="auto">
              <a:xfrm>
                <a:off x="-720375" y="4724401"/>
                <a:ext cx="46038" cy="6350"/>
              </a:xfrm>
              <a:custGeom>
                <a:avLst/>
                <a:gdLst>
                  <a:gd name="T0" fmla="*/ 0 w 23"/>
                  <a:gd name="T1" fmla="*/ 3 h 3"/>
                  <a:gd name="T2" fmla="*/ 23 w 23"/>
                  <a:gd name="T3" fmla="*/ 3 h 3"/>
                </a:gdLst>
                <a:ahLst/>
                <a:cxnLst>
                  <a:cxn ang="0">
                    <a:pos x="T0" y="T1"/>
                  </a:cxn>
                  <a:cxn ang="0">
                    <a:pos x="T2" y="T3"/>
                  </a:cxn>
                </a:cxnLst>
                <a:rect l="0" t="0" r="r" b="b"/>
                <a:pathLst>
                  <a:path w="23" h="3">
                    <a:moveTo>
                      <a:pt x="0" y="3"/>
                    </a:moveTo>
                    <a:cubicBezTo>
                      <a:pt x="10" y="0"/>
                      <a:pt x="23" y="3"/>
                      <a:pt x="23" y="3"/>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79" name="Freeform 872">
                <a:extLst>
                  <a:ext uri="{FF2B5EF4-FFF2-40B4-BE49-F238E27FC236}">
                    <a16:creationId xmlns:a16="http://schemas.microsoft.com/office/drawing/2014/main" id="{58EA9D47-CE45-8B4D-016E-11BC4744C2FB}"/>
                  </a:ext>
                </a:extLst>
              </p:cNvPr>
              <p:cNvSpPr>
                <a:spLocks/>
              </p:cNvSpPr>
              <p:nvPr/>
            </p:nvSpPr>
            <p:spPr bwMode="auto">
              <a:xfrm>
                <a:off x="-714025" y="4630738"/>
                <a:ext cx="38100" cy="4763"/>
              </a:xfrm>
              <a:custGeom>
                <a:avLst/>
                <a:gdLst>
                  <a:gd name="T0" fmla="*/ 0 w 19"/>
                  <a:gd name="T1" fmla="*/ 2 h 2"/>
                  <a:gd name="T2" fmla="*/ 19 w 19"/>
                  <a:gd name="T3" fmla="*/ 2 h 2"/>
                </a:gdLst>
                <a:ahLst/>
                <a:cxnLst>
                  <a:cxn ang="0">
                    <a:pos x="T0" y="T1"/>
                  </a:cxn>
                  <a:cxn ang="0">
                    <a:pos x="T2" y="T3"/>
                  </a:cxn>
                </a:cxnLst>
                <a:rect l="0" t="0" r="r" b="b"/>
                <a:pathLst>
                  <a:path w="19" h="2">
                    <a:moveTo>
                      <a:pt x="0" y="2"/>
                    </a:moveTo>
                    <a:cubicBezTo>
                      <a:pt x="7" y="0"/>
                      <a:pt x="19" y="2"/>
                      <a:pt x="19" y="2"/>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80" name="Freeform 873">
                <a:extLst>
                  <a:ext uri="{FF2B5EF4-FFF2-40B4-BE49-F238E27FC236}">
                    <a16:creationId xmlns:a16="http://schemas.microsoft.com/office/drawing/2014/main" id="{1DB11F18-2251-27E7-8FF2-050AB7CE181D}"/>
                  </a:ext>
                </a:extLst>
              </p:cNvPr>
              <p:cNvSpPr>
                <a:spLocks/>
              </p:cNvSpPr>
              <p:nvPr/>
            </p:nvSpPr>
            <p:spPr bwMode="auto">
              <a:xfrm>
                <a:off x="-718788" y="5140326"/>
                <a:ext cx="58738" cy="12700"/>
              </a:xfrm>
              <a:custGeom>
                <a:avLst/>
                <a:gdLst>
                  <a:gd name="T0" fmla="*/ 29 w 29"/>
                  <a:gd name="T1" fmla="*/ 0 h 6"/>
                  <a:gd name="T2" fmla="*/ 0 w 29"/>
                  <a:gd name="T3" fmla="*/ 4 h 6"/>
                </a:gdLst>
                <a:ahLst/>
                <a:cxnLst>
                  <a:cxn ang="0">
                    <a:pos x="T0" y="T1"/>
                  </a:cxn>
                  <a:cxn ang="0">
                    <a:pos x="T2" y="T3"/>
                  </a:cxn>
                </a:cxnLst>
                <a:rect l="0" t="0" r="r" b="b"/>
                <a:pathLst>
                  <a:path w="29" h="6">
                    <a:moveTo>
                      <a:pt x="29" y="0"/>
                    </a:moveTo>
                    <a:cubicBezTo>
                      <a:pt x="29" y="0"/>
                      <a:pt x="9" y="6"/>
                      <a:pt x="0" y="4"/>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81" name="Freeform 874">
                <a:extLst>
                  <a:ext uri="{FF2B5EF4-FFF2-40B4-BE49-F238E27FC236}">
                    <a16:creationId xmlns:a16="http://schemas.microsoft.com/office/drawing/2014/main" id="{2BA87580-EAC1-3DDD-90E9-69332E515713}"/>
                  </a:ext>
                </a:extLst>
              </p:cNvPr>
              <p:cNvSpPr>
                <a:spLocks/>
              </p:cNvSpPr>
              <p:nvPr/>
            </p:nvSpPr>
            <p:spPr bwMode="auto">
              <a:xfrm>
                <a:off x="-717200" y="5057776"/>
                <a:ext cx="55563" cy="6350"/>
              </a:xfrm>
              <a:custGeom>
                <a:avLst/>
                <a:gdLst>
                  <a:gd name="T0" fmla="*/ 0 w 27"/>
                  <a:gd name="T1" fmla="*/ 1 h 3"/>
                  <a:gd name="T2" fmla="*/ 27 w 27"/>
                  <a:gd name="T3" fmla="*/ 3 h 3"/>
                </a:gdLst>
                <a:ahLst/>
                <a:cxnLst>
                  <a:cxn ang="0">
                    <a:pos x="T0" y="T1"/>
                  </a:cxn>
                  <a:cxn ang="0">
                    <a:pos x="T2" y="T3"/>
                  </a:cxn>
                </a:cxnLst>
                <a:rect l="0" t="0" r="r" b="b"/>
                <a:pathLst>
                  <a:path w="27" h="3">
                    <a:moveTo>
                      <a:pt x="0" y="1"/>
                    </a:moveTo>
                    <a:cubicBezTo>
                      <a:pt x="9" y="0"/>
                      <a:pt x="27" y="3"/>
                      <a:pt x="27" y="3"/>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82" name="Freeform 875">
                <a:extLst>
                  <a:ext uri="{FF2B5EF4-FFF2-40B4-BE49-F238E27FC236}">
                    <a16:creationId xmlns:a16="http://schemas.microsoft.com/office/drawing/2014/main" id="{A5BF735D-B995-C530-59F0-6B38709B6246}"/>
                  </a:ext>
                </a:extLst>
              </p:cNvPr>
              <p:cNvSpPr>
                <a:spLocks/>
              </p:cNvSpPr>
              <p:nvPr/>
            </p:nvSpPr>
            <p:spPr bwMode="auto">
              <a:xfrm>
                <a:off x="-837850" y="5275263"/>
                <a:ext cx="74613" cy="9525"/>
              </a:xfrm>
              <a:custGeom>
                <a:avLst/>
                <a:gdLst>
                  <a:gd name="T0" fmla="*/ 0 w 37"/>
                  <a:gd name="T1" fmla="*/ 3 h 5"/>
                  <a:gd name="T2" fmla="*/ 37 w 37"/>
                  <a:gd name="T3" fmla="*/ 0 h 5"/>
                </a:gdLst>
                <a:ahLst/>
                <a:cxnLst>
                  <a:cxn ang="0">
                    <a:pos x="T0" y="T1"/>
                  </a:cxn>
                  <a:cxn ang="0">
                    <a:pos x="T2" y="T3"/>
                  </a:cxn>
                </a:cxnLst>
                <a:rect l="0" t="0" r="r" b="b"/>
                <a:pathLst>
                  <a:path w="37" h="5">
                    <a:moveTo>
                      <a:pt x="0" y="3"/>
                    </a:moveTo>
                    <a:cubicBezTo>
                      <a:pt x="8" y="5"/>
                      <a:pt x="30" y="2"/>
                      <a:pt x="37" y="0"/>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83" name="Freeform 876">
                <a:extLst>
                  <a:ext uri="{FF2B5EF4-FFF2-40B4-BE49-F238E27FC236}">
                    <a16:creationId xmlns:a16="http://schemas.microsoft.com/office/drawing/2014/main" id="{24E6759A-1D11-465C-8458-BFB8F7FC351E}"/>
                  </a:ext>
                </a:extLst>
              </p:cNvPr>
              <p:cNvSpPr>
                <a:spLocks/>
              </p:cNvSpPr>
              <p:nvPr/>
            </p:nvSpPr>
            <p:spPr bwMode="auto">
              <a:xfrm>
                <a:off x="-706088" y="5246688"/>
                <a:ext cx="57150" cy="11113"/>
              </a:xfrm>
              <a:custGeom>
                <a:avLst/>
                <a:gdLst>
                  <a:gd name="T0" fmla="*/ 0 w 28"/>
                  <a:gd name="T1" fmla="*/ 6 h 6"/>
                  <a:gd name="T2" fmla="*/ 28 w 28"/>
                  <a:gd name="T3" fmla="*/ 0 h 6"/>
                </a:gdLst>
                <a:ahLst/>
                <a:cxnLst>
                  <a:cxn ang="0">
                    <a:pos x="T0" y="T1"/>
                  </a:cxn>
                  <a:cxn ang="0">
                    <a:pos x="T2" y="T3"/>
                  </a:cxn>
                </a:cxnLst>
                <a:rect l="0" t="0" r="r" b="b"/>
                <a:pathLst>
                  <a:path w="28" h="6">
                    <a:moveTo>
                      <a:pt x="0" y="6"/>
                    </a:moveTo>
                    <a:cubicBezTo>
                      <a:pt x="11" y="4"/>
                      <a:pt x="24" y="3"/>
                      <a:pt x="28" y="0"/>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84" name="Freeform 877">
                <a:extLst>
                  <a:ext uri="{FF2B5EF4-FFF2-40B4-BE49-F238E27FC236}">
                    <a16:creationId xmlns:a16="http://schemas.microsoft.com/office/drawing/2014/main" id="{D0E63D26-E853-704D-9041-0430A0E3DEA1}"/>
                  </a:ext>
                </a:extLst>
              </p:cNvPr>
              <p:cNvSpPr>
                <a:spLocks/>
              </p:cNvSpPr>
              <p:nvPr/>
            </p:nvSpPr>
            <p:spPr bwMode="auto">
              <a:xfrm>
                <a:off x="-829913" y="5357813"/>
                <a:ext cx="82550" cy="14288"/>
              </a:xfrm>
              <a:custGeom>
                <a:avLst/>
                <a:gdLst>
                  <a:gd name="T0" fmla="*/ 0 w 41"/>
                  <a:gd name="T1" fmla="*/ 6 h 7"/>
                  <a:gd name="T2" fmla="*/ 41 w 41"/>
                  <a:gd name="T3" fmla="*/ 0 h 7"/>
                </a:gdLst>
                <a:ahLst/>
                <a:cxnLst>
                  <a:cxn ang="0">
                    <a:pos x="T0" y="T1"/>
                  </a:cxn>
                  <a:cxn ang="0">
                    <a:pos x="T2" y="T3"/>
                  </a:cxn>
                </a:cxnLst>
                <a:rect l="0" t="0" r="r" b="b"/>
                <a:pathLst>
                  <a:path w="41" h="7">
                    <a:moveTo>
                      <a:pt x="0" y="6"/>
                    </a:moveTo>
                    <a:cubicBezTo>
                      <a:pt x="10" y="7"/>
                      <a:pt x="35" y="3"/>
                      <a:pt x="41" y="0"/>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85" name="Freeform 878">
                <a:extLst>
                  <a:ext uri="{FF2B5EF4-FFF2-40B4-BE49-F238E27FC236}">
                    <a16:creationId xmlns:a16="http://schemas.microsoft.com/office/drawing/2014/main" id="{07FA4D50-AEBF-93AD-A59A-7A3B25ECA707}"/>
                  </a:ext>
                </a:extLst>
              </p:cNvPr>
              <p:cNvSpPr>
                <a:spLocks/>
              </p:cNvSpPr>
              <p:nvPr/>
            </p:nvSpPr>
            <p:spPr bwMode="auto">
              <a:xfrm>
                <a:off x="-682275" y="5340351"/>
                <a:ext cx="57150" cy="9525"/>
              </a:xfrm>
              <a:custGeom>
                <a:avLst/>
                <a:gdLst>
                  <a:gd name="T0" fmla="*/ 0 w 28"/>
                  <a:gd name="T1" fmla="*/ 5 h 5"/>
                  <a:gd name="T2" fmla="*/ 28 w 28"/>
                  <a:gd name="T3" fmla="*/ 3 h 5"/>
                </a:gdLst>
                <a:ahLst/>
                <a:cxnLst>
                  <a:cxn ang="0">
                    <a:pos x="T0" y="T1"/>
                  </a:cxn>
                  <a:cxn ang="0">
                    <a:pos x="T2" y="T3"/>
                  </a:cxn>
                </a:cxnLst>
                <a:rect l="0" t="0" r="r" b="b"/>
                <a:pathLst>
                  <a:path w="28" h="5">
                    <a:moveTo>
                      <a:pt x="0" y="5"/>
                    </a:moveTo>
                    <a:cubicBezTo>
                      <a:pt x="11" y="3"/>
                      <a:pt x="21" y="0"/>
                      <a:pt x="28" y="3"/>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86" name="Freeform 879">
                <a:extLst>
                  <a:ext uri="{FF2B5EF4-FFF2-40B4-BE49-F238E27FC236}">
                    <a16:creationId xmlns:a16="http://schemas.microsoft.com/office/drawing/2014/main" id="{ABE82AD5-919C-03A9-1F08-176A572C0A40}"/>
                  </a:ext>
                </a:extLst>
              </p:cNvPr>
              <p:cNvSpPr>
                <a:spLocks/>
              </p:cNvSpPr>
              <p:nvPr/>
            </p:nvSpPr>
            <p:spPr bwMode="auto">
              <a:xfrm>
                <a:off x="-807688" y="5443538"/>
                <a:ext cx="73025" cy="7938"/>
              </a:xfrm>
              <a:custGeom>
                <a:avLst/>
                <a:gdLst>
                  <a:gd name="T0" fmla="*/ 0 w 36"/>
                  <a:gd name="T1" fmla="*/ 3 h 4"/>
                  <a:gd name="T2" fmla="*/ 36 w 36"/>
                  <a:gd name="T3" fmla="*/ 0 h 4"/>
                </a:gdLst>
                <a:ahLst/>
                <a:cxnLst>
                  <a:cxn ang="0">
                    <a:pos x="T0" y="T1"/>
                  </a:cxn>
                  <a:cxn ang="0">
                    <a:pos x="T2" y="T3"/>
                  </a:cxn>
                </a:cxnLst>
                <a:rect l="0" t="0" r="r" b="b"/>
                <a:pathLst>
                  <a:path w="36" h="4">
                    <a:moveTo>
                      <a:pt x="0" y="3"/>
                    </a:moveTo>
                    <a:cubicBezTo>
                      <a:pt x="6" y="4"/>
                      <a:pt x="34" y="2"/>
                      <a:pt x="36" y="0"/>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87" name="Freeform 880">
                <a:extLst>
                  <a:ext uri="{FF2B5EF4-FFF2-40B4-BE49-F238E27FC236}">
                    <a16:creationId xmlns:a16="http://schemas.microsoft.com/office/drawing/2014/main" id="{7719A5A9-FF0C-D1A1-AAF7-57BAA53890D7}"/>
                  </a:ext>
                </a:extLst>
              </p:cNvPr>
              <p:cNvSpPr>
                <a:spLocks/>
              </p:cNvSpPr>
              <p:nvPr/>
            </p:nvSpPr>
            <p:spPr bwMode="auto">
              <a:xfrm>
                <a:off x="-663225" y="5416551"/>
                <a:ext cx="53975" cy="11113"/>
              </a:xfrm>
              <a:custGeom>
                <a:avLst/>
                <a:gdLst>
                  <a:gd name="T0" fmla="*/ 0 w 27"/>
                  <a:gd name="T1" fmla="*/ 5 h 5"/>
                  <a:gd name="T2" fmla="*/ 27 w 27"/>
                  <a:gd name="T3" fmla="*/ 4 h 5"/>
                </a:gdLst>
                <a:ahLst/>
                <a:cxnLst>
                  <a:cxn ang="0">
                    <a:pos x="T0" y="T1"/>
                  </a:cxn>
                  <a:cxn ang="0">
                    <a:pos x="T2" y="T3"/>
                  </a:cxn>
                </a:cxnLst>
                <a:rect l="0" t="0" r="r" b="b"/>
                <a:pathLst>
                  <a:path w="27" h="5">
                    <a:moveTo>
                      <a:pt x="0" y="5"/>
                    </a:moveTo>
                    <a:cubicBezTo>
                      <a:pt x="6" y="4"/>
                      <a:pt x="22" y="0"/>
                      <a:pt x="27" y="4"/>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88" name="Freeform 881">
                <a:extLst>
                  <a:ext uri="{FF2B5EF4-FFF2-40B4-BE49-F238E27FC236}">
                    <a16:creationId xmlns:a16="http://schemas.microsoft.com/office/drawing/2014/main" id="{001A7DC6-E9F0-329A-AFFB-DFFC9115E522}"/>
                  </a:ext>
                </a:extLst>
              </p:cNvPr>
              <p:cNvSpPr>
                <a:spLocks/>
              </p:cNvSpPr>
              <p:nvPr/>
            </p:nvSpPr>
            <p:spPr bwMode="auto">
              <a:xfrm>
                <a:off x="-787050" y="5514976"/>
                <a:ext cx="76200" cy="4763"/>
              </a:xfrm>
              <a:custGeom>
                <a:avLst/>
                <a:gdLst>
                  <a:gd name="T0" fmla="*/ 0 w 38"/>
                  <a:gd name="T1" fmla="*/ 2 h 3"/>
                  <a:gd name="T2" fmla="*/ 38 w 38"/>
                  <a:gd name="T3" fmla="*/ 0 h 3"/>
                </a:gdLst>
                <a:ahLst/>
                <a:cxnLst>
                  <a:cxn ang="0">
                    <a:pos x="T0" y="T1"/>
                  </a:cxn>
                  <a:cxn ang="0">
                    <a:pos x="T2" y="T3"/>
                  </a:cxn>
                </a:cxnLst>
                <a:rect l="0" t="0" r="r" b="b"/>
                <a:pathLst>
                  <a:path w="38" h="3">
                    <a:moveTo>
                      <a:pt x="0" y="2"/>
                    </a:moveTo>
                    <a:cubicBezTo>
                      <a:pt x="7" y="2"/>
                      <a:pt x="32" y="3"/>
                      <a:pt x="38" y="0"/>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89" name="Freeform 882">
                <a:extLst>
                  <a:ext uri="{FF2B5EF4-FFF2-40B4-BE49-F238E27FC236}">
                    <a16:creationId xmlns:a16="http://schemas.microsoft.com/office/drawing/2014/main" id="{0EAF0F8A-92FD-EB3D-27AD-9C486DCB64CB}"/>
                  </a:ext>
                </a:extLst>
              </p:cNvPr>
              <p:cNvSpPr>
                <a:spLocks/>
              </p:cNvSpPr>
              <p:nvPr/>
            </p:nvSpPr>
            <p:spPr bwMode="auto">
              <a:xfrm>
                <a:off x="-634650" y="5516563"/>
                <a:ext cx="50800" cy="1588"/>
              </a:xfrm>
              <a:custGeom>
                <a:avLst/>
                <a:gdLst>
                  <a:gd name="T0" fmla="*/ 0 w 25"/>
                  <a:gd name="T1" fmla="*/ 0 h 1"/>
                  <a:gd name="T2" fmla="*/ 25 w 25"/>
                  <a:gd name="T3" fmla="*/ 1 h 1"/>
                </a:gdLst>
                <a:ahLst/>
                <a:cxnLst>
                  <a:cxn ang="0">
                    <a:pos x="T0" y="T1"/>
                  </a:cxn>
                  <a:cxn ang="0">
                    <a:pos x="T2" y="T3"/>
                  </a:cxn>
                </a:cxnLst>
                <a:rect l="0" t="0" r="r" b="b"/>
                <a:pathLst>
                  <a:path w="25" h="1">
                    <a:moveTo>
                      <a:pt x="0" y="0"/>
                    </a:moveTo>
                    <a:cubicBezTo>
                      <a:pt x="11" y="0"/>
                      <a:pt x="23" y="0"/>
                      <a:pt x="25" y="1"/>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90" name="Freeform 883">
                <a:extLst>
                  <a:ext uri="{FF2B5EF4-FFF2-40B4-BE49-F238E27FC236}">
                    <a16:creationId xmlns:a16="http://schemas.microsoft.com/office/drawing/2014/main" id="{4CCD8415-EB2D-0324-41E6-E401F3509BE7}"/>
                  </a:ext>
                </a:extLst>
              </p:cNvPr>
              <p:cNvSpPr>
                <a:spLocks/>
              </p:cNvSpPr>
              <p:nvPr/>
            </p:nvSpPr>
            <p:spPr bwMode="auto">
              <a:xfrm>
                <a:off x="-771175" y="5584826"/>
                <a:ext cx="82550" cy="14288"/>
              </a:xfrm>
              <a:custGeom>
                <a:avLst/>
                <a:gdLst>
                  <a:gd name="T0" fmla="*/ 0 w 41"/>
                  <a:gd name="T1" fmla="*/ 0 h 7"/>
                  <a:gd name="T2" fmla="*/ 41 w 41"/>
                  <a:gd name="T3" fmla="*/ 6 h 7"/>
                </a:gdLst>
                <a:ahLst/>
                <a:cxnLst>
                  <a:cxn ang="0">
                    <a:pos x="T0" y="T1"/>
                  </a:cxn>
                  <a:cxn ang="0">
                    <a:pos x="T2" y="T3"/>
                  </a:cxn>
                </a:cxnLst>
                <a:rect l="0" t="0" r="r" b="b"/>
                <a:pathLst>
                  <a:path w="41" h="7">
                    <a:moveTo>
                      <a:pt x="0" y="0"/>
                    </a:moveTo>
                    <a:cubicBezTo>
                      <a:pt x="11" y="4"/>
                      <a:pt x="32" y="7"/>
                      <a:pt x="41" y="6"/>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91" name="Freeform 884">
                <a:extLst>
                  <a:ext uri="{FF2B5EF4-FFF2-40B4-BE49-F238E27FC236}">
                    <a16:creationId xmlns:a16="http://schemas.microsoft.com/office/drawing/2014/main" id="{0B3FB914-88C1-67FB-C642-3FE5B0D35960}"/>
                  </a:ext>
                </a:extLst>
              </p:cNvPr>
              <p:cNvSpPr>
                <a:spLocks/>
              </p:cNvSpPr>
              <p:nvPr/>
            </p:nvSpPr>
            <p:spPr bwMode="auto">
              <a:xfrm>
                <a:off x="-625125" y="5611813"/>
                <a:ext cx="52388" cy="9525"/>
              </a:xfrm>
              <a:custGeom>
                <a:avLst/>
                <a:gdLst>
                  <a:gd name="T0" fmla="*/ 0 w 26"/>
                  <a:gd name="T1" fmla="*/ 0 h 5"/>
                  <a:gd name="T2" fmla="*/ 26 w 26"/>
                  <a:gd name="T3" fmla="*/ 5 h 5"/>
                </a:gdLst>
                <a:ahLst/>
                <a:cxnLst>
                  <a:cxn ang="0">
                    <a:pos x="T0" y="T1"/>
                  </a:cxn>
                  <a:cxn ang="0">
                    <a:pos x="T2" y="T3"/>
                  </a:cxn>
                </a:cxnLst>
                <a:rect l="0" t="0" r="r" b="b"/>
                <a:pathLst>
                  <a:path w="26" h="5">
                    <a:moveTo>
                      <a:pt x="0" y="0"/>
                    </a:moveTo>
                    <a:cubicBezTo>
                      <a:pt x="10" y="3"/>
                      <a:pt x="26" y="5"/>
                      <a:pt x="26" y="5"/>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92" name="Freeform 885">
                <a:extLst>
                  <a:ext uri="{FF2B5EF4-FFF2-40B4-BE49-F238E27FC236}">
                    <a16:creationId xmlns:a16="http://schemas.microsoft.com/office/drawing/2014/main" id="{8C873F38-1C99-2572-B131-E71EBCCDF0CC}"/>
                  </a:ext>
                </a:extLst>
              </p:cNvPr>
              <p:cNvSpPr>
                <a:spLocks/>
              </p:cNvSpPr>
              <p:nvPr/>
            </p:nvSpPr>
            <p:spPr bwMode="auto">
              <a:xfrm>
                <a:off x="-771175" y="5643563"/>
                <a:ext cx="71438" cy="26988"/>
              </a:xfrm>
              <a:custGeom>
                <a:avLst/>
                <a:gdLst>
                  <a:gd name="T0" fmla="*/ 0 w 35"/>
                  <a:gd name="T1" fmla="*/ 0 h 13"/>
                  <a:gd name="T2" fmla="*/ 35 w 35"/>
                  <a:gd name="T3" fmla="*/ 13 h 13"/>
                </a:gdLst>
                <a:ahLst/>
                <a:cxnLst>
                  <a:cxn ang="0">
                    <a:pos x="T0" y="T1"/>
                  </a:cxn>
                  <a:cxn ang="0">
                    <a:pos x="T2" y="T3"/>
                  </a:cxn>
                </a:cxnLst>
                <a:rect l="0" t="0" r="r" b="b"/>
                <a:pathLst>
                  <a:path w="35" h="13">
                    <a:moveTo>
                      <a:pt x="0" y="0"/>
                    </a:moveTo>
                    <a:cubicBezTo>
                      <a:pt x="8" y="5"/>
                      <a:pt x="27" y="13"/>
                      <a:pt x="35" y="13"/>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93" name="Freeform 886">
                <a:extLst>
                  <a:ext uri="{FF2B5EF4-FFF2-40B4-BE49-F238E27FC236}">
                    <a16:creationId xmlns:a16="http://schemas.microsoft.com/office/drawing/2014/main" id="{FD9F16FB-C73F-D5E4-4FD8-01B8021A0BC4}"/>
                  </a:ext>
                </a:extLst>
              </p:cNvPr>
              <p:cNvSpPr>
                <a:spLocks/>
              </p:cNvSpPr>
              <p:nvPr/>
            </p:nvSpPr>
            <p:spPr bwMode="auto">
              <a:xfrm>
                <a:off x="-641000" y="5707063"/>
                <a:ext cx="52388" cy="22225"/>
              </a:xfrm>
              <a:custGeom>
                <a:avLst/>
                <a:gdLst>
                  <a:gd name="T0" fmla="*/ 0 w 26"/>
                  <a:gd name="T1" fmla="*/ 0 h 11"/>
                  <a:gd name="T2" fmla="*/ 26 w 26"/>
                  <a:gd name="T3" fmla="*/ 9 h 11"/>
                </a:gdLst>
                <a:ahLst/>
                <a:cxnLst>
                  <a:cxn ang="0">
                    <a:pos x="T0" y="T1"/>
                  </a:cxn>
                  <a:cxn ang="0">
                    <a:pos x="T2" y="T3"/>
                  </a:cxn>
                </a:cxnLst>
                <a:rect l="0" t="0" r="r" b="b"/>
                <a:pathLst>
                  <a:path w="26" h="11">
                    <a:moveTo>
                      <a:pt x="0" y="0"/>
                    </a:moveTo>
                    <a:cubicBezTo>
                      <a:pt x="10" y="5"/>
                      <a:pt x="20" y="11"/>
                      <a:pt x="26" y="9"/>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94" name="Freeform 887">
                <a:extLst>
                  <a:ext uri="{FF2B5EF4-FFF2-40B4-BE49-F238E27FC236}">
                    <a16:creationId xmlns:a16="http://schemas.microsoft.com/office/drawing/2014/main" id="{6A406DC1-6B32-1498-3AD9-F8C3311DAB8A}"/>
                  </a:ext>
                </a:extLst>
              </p:cNvPr>
              <p:cNvSpPr>
                <a:spLocks/>
              </p:cNvSpPr>
              <p:nvPr/>
            </p:nvSpPr>
            <p:spPr bwMode="auto">
              <a:xfrm>
                <a:off x="-793400" y="5708651"/>
                <a:ext cx="49213" cy="33338"/>
              </a:xfrm>
              <a:custGeom>
                <a:avLst/>
                <a:gdLst>
                  <a:gd name="T0" fmla="*/ 0 w 24"/>
                  <a:gd name="T1" fmla="*/ 0 h 16"/>
                  <a:gd name="T2" fmla="*/ 24 w 24"/>
                  <a:gd name="T3" fmla="*/ 16 h 16"/>
                </a:gdLst>
                <a:ahLst/>
                <a:cxnLst>
                  <a:cxn ang="0">
                    <a:pos x="T0" y="T1"/>
                  </a:cxn>
                  <a:cxn ang="0">
                    <a:pos x="T2" y="T3"/>
                  </a:cxn>
                </a:cxnLst>
                <a:rect l="0" t="0" r="r" b="b"/>
                <a:pathLst>
                  <a:path w="24" h="16">
                    <a:moveTo>
                      <a:pt x="0" y="0"/>
                    </a:moveTo>
                    <a:cubicBezTo>
                      <a:pt x="5" y="9"/>
                      <a:pt x="17" y="15"/>
                      <a:pt x="24" y="16"/>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95" name="Freeform 888">
                <a:extLst>
                  <a:ext uri="{FF2B5EF4-FFF2-40B4-BE49-F238E27FC236}">
                    <a16:creationId xmlns:a16="http://schemas.microsoft.com/office/drawing/2014/main" id="{E256024F-99C0-88CE-CC2A-FCA78133B370}"/>
                  </a:ext>
                </a:extLst>
              </p:cNvPr>
              <p:cNvSpPr>
                <a:spLocks/>
              </p:cNvSpPr>
              <p:nvPr/>
            </p:nvSpPr>
            <p:spPr bwMode="auto">
              <a:xfrm>
                <a:off x="-769588" y="5905501"/>
                <a:ext cx="26988" cy="47625"/>
              </a:xfrm>
              <a:custGeom>
                <a:avLst/>
                <a:gdLst>
                  <a:gd name="T0" fmla="*/ 0 w 13"/>
                  <a:gd name="T1" fmla="*/ 0 h 23"/>
                  <a:gd name="T2" fmla="*/ 13 w 13"/>
                  <a:gd name="T3" fmla="*/ 23 h 23"/>
                </a:gdLst>
                <a:ahLst/>
                <a:cxnLst>
                  <a:cxn ang="0">
                    <a:pos x="T0" y="T1"/>
                  </a:cxn>
                  <a:cxn ang="0">
                    <a:pos x="T2" y="T3"/>
                  </a:cxn>
                </a:cxnLst>
                <a:rect l="0" t="0" r="r" b="b"/>
                <a:pathLst>
                  <a:path w="13" h="23">
                    <a:moveTo>
                      <a:pt x="0" y="0"/>
                    </a:moveTo>
                    <a:cubicBezTo>
                      <a:pt x="5" y="8"/>
                      <a:pt x="11" y="14"/>
                      <a:pt x="13" y="23"/>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96" name="Freeform 889">
                <a:extLst>
                  <a:ext uri="{FF2B5EF4-FFF2-40B4-BE49-F238E27FC236}">
                    <a16:creationId xmlns:a16="http://schemas.microsoft.com/office/drawing/2014/main" id="{843001B7-5EE3-398C-52D3-AB27C56FE637}"/>
                  </a:ext>
                </a:extLst>
              </p:cNvPr>
              <p:cNvSpPr>
                <a:spLocks/>
              </p:cNvSpPr>
              <p:nvPr/>
            </p:nvSpPr>
            <p:spPr bwMode="auto">
              <a:xfrm>
                <a:off x="-696563" y="5822951"/>
                <a:ext cx="33338" cy="28575"/>
              </a:xfrm>
              <a:custGeom>
                <a:avLst/>
                <a:gdLst>
                  <a:gd name="T0" fmla="*/ 0 w 16"/>
                  <a:gd name="T1" fmla="*/ 0 h 14"/>
                  <a:gd name="T2" fmla="*/ 16 w 16"/>
                  <a:gd name="T3" fmla="*/ 14 h 14"/>
                </a:gdLst>
                <a:ahLst/>
                <a:cxnLst>
                  <a:cxn ang="0">
                    <a:pos x="T0" y="T1"/>
                  </a:cxn>
                  <a:cxn ang="0">
                    <a:pos x="T2" y="T3"/>
                  </a:cxn>
                </a:cxnLst>
                <a:rect l="0" t="0" r="r" b="b"/>
                <a:pathLst>
                  <a:path w="16" h="14">
                    <a:moveTo>
                      <a:pt x="0" y="0"/>
                    </a:moveTo>
                    <a:cubicBezTo>
                      <a:pt x="8" y="6"/>
                      <a:pt x="16" y="14"/>
                      <a:pt x="16" y="14"/>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97" name="Freeform 890">
                <a:extLst>
                  <a:ext uri="{FF2B5EF4-FFF2-40B4-BE49-F238E27FC236}">
                    <a16:creationId xmlns:a16="http://schemas.microsoft.com/office/drawing/2014/main" id="{66C5F9E4-8263-F792-3E14-344EC427756F}"/>
                  </a:ext>
                </a:extLst>
              </p:cNvPr>
              <p:cNvSpPr>
                <a:spLocks/>
              </p:cNvSpPr>
              <p:nvPr/>
            </p:nvSpPr>
            <p:spPr bwMode="auto">
              <a:xfrm>
                <a:off x="-855313" y="6000751"/>
                <a:ext cx="9525" cy="55563"/>
              </a:xfrm>
              <a:custGeom>
                <a:avLst/>
                <a:gdLst>
                  <a:gd name="T0" fmla="*/ 0 w 4"/>
                  <a:gd name="T1" fmla="*/ 0 h 27"/>
                  <a:gd name="T2" fmla="*/ 2 w 4"/>
                  <a:gd name="T3" fmla="*/ 27 h 27"/>
                </a:gdLst>
                <a:ahLst/>
                <a:cxnLst>
                  <a:cxn ang="0">
                    <a:pos x="T0" y="T1"/>
                  </a:cxn>
                  <a:cxn ang="0">
                    <a:pos x="T2" y="T3"/>
                  </a:cxn>
                </a:cxnLst>
                <a:rect l="0" t="0" r="r" b="b"/>
                <a:pathLst>
                  <a:path w="4" h="27">
                    <a:moveTo>
                      <a:pt x="0" y="0"/>
                    </a:moveTo>
                    <a:cubicBezTo>
                      <a:pt x="4" y="9"/>
                      <a:pt x="4" y="23"/>
                      <a:pt x="2" y="27"/>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98" name="Freeform 891">
                <a:extLst>
                  <a:ext uri="{FF2B5EF4-FFF2-40B4-BE49-F238E27FC236}">
                    <a16:creationId xmlns:a16="http://schemas.microsoft.com/office/drawing/2014/main" id="{BA1C80B9-DFE0-80DE-120D-6FDF0F2F58AB}"/>
                  </a:ext>
                </a:extLst>
              </p:cNvPr>
              <p:cNvSpPr>
                <a:spLocks/>
              </p:cNvSpPr>
              <p:nvPr/>
            </p:nvSpPr>
            <p:spPr bwMode="auto">
              <a:xfrm>
                <a:off x="-1190275" y="6003926"/>
                <a:ext cx="49213" cy="28575"/>
              </a:xfrm>
              <a:custGeom>
                <a:avLst/>
                <a:gdLst>
                  <a:gd name="T0" fmla="*/ 0 w 24"/>
                  <a:gd name="T1" fmla="*/ 14 h 14"/>
                  <a:gd name="T2" fmla="*/ 24 w 24"/>
                  <a:gd name="T3" fmla="*/ 0 h 14"/>
                </a:gdLst>
                <a:ahLst/>
                <a:cxnLst>
                  <a:cxn ang="0">
                    <a:pos x="T0" y="T1"/>
                  </a:cxn>
                  <a:cxn ang="0">
                    <a:pos x="T2" y="T3"/>
                  </a:cxn>
                </a:cxnLst>
                <a:rect l="0" t="0" r="r" b="b"/>
                <a:pathLst>
                  <a:path w="24" h="14">
                    <a:moveTo>
                      <a:pt x="0" y="14"/>
                    </a:moveTo>
                    <a:cubicBezTo>
                      <a:pt x="8" y="5"/>
                      <a:pt x="11" y="0"/>
                      <a:pt x="24" y="0"/>
                    </a:cubicBezTo>
                  </a:path>
                </a:pathLst>
              </a:custGeom>
              <a:noFill/>
              <a:ln w="6350"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99" name="Freeform 892">
                <a:extLst>
                  <a:ext uri="{FF2B5EF4-FFF2-40B4-BE49-F238E27FC236}">
                    <a16:creationId xmlns:a16="http://schemas.microsoft.com/office/drawing/2014/main" id="{189D31E4-EC82-CC6C-B622-46635C326A53}"/>
                  </a:ext>
                </a:extLst>
              </p:cNvPr>
              <p:cNvSpPr>
                <a:spLocks/>
              </p:cNvSpPr>
              <p:nvPr/>
            </p:nvSpPr>
            <p:spPr bwMode="auto">
              <a:xfrm>
                <a:off x="-1939575" y="4884738"/>
                <a:ext cx="55563" cy="38100"/>
              </a:xfrm>
              <a:custGeom>
                <a:avLst/>
                <a:gdLst>
                  <a:gd name="T0" fmla="*/ 0 w 27"/>
                  <a:gd name="T1" fmla="*/ 0 h 19"/>
                  <a:gd name="T2" fmla="*/ 27 w 27"/>
                  <a:gd name="T3" fmla="*/ 19 h 19"/>
                </a:gdLst>
                <a:ahLst/>
                <a:cxnLst>
                  <a:cxn ang="0">
                    <a:pos x="T0" y="T1"/>
                  </a:cxn>
                  <a:cxn ang="0">
                    <a:pos x="T2" y="T3"/>
                  </a:cxn>
                </a:cxnLst>
                <a:rect l="0" t="0" r="r" b="b"/>
                <a:pathLst>
                  <a:path w="27" h="19">
                    <a:moveTo>
                      <a:pt x="0" y="0"/>
                    </a:moveTo>
                    <a:cubicBezTo>
                      <a:pt x="6" y="14"/>
                      <a:pt x="17" y="18"/>
                      <a:pt x="27" y="19"/>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00" name="Freeform 893">
                <a:extLst>
                  <a:ext uri="{FF2B5EF4-FFF2-40B4-BE49-F238E27FC236}">
                    <a16:creationId xmlns:a16="http://schemas.microsoft.com/office/drawing/2014/main" id="{4B0F2A52-814B-CF07-1035-E6DFB2D06C24}"/>
                  </a:ext>
                </a:extLst>
              </p:cNvPr>
              <p:cNvSpPr>
                <a:spLocks/>
              </p:cNvSpPr>
              <p:nvPr/>
            </p:nvSpPr>
            <p:spPr bwMode="auto">
              <a:xfrm>
                <a:off x="-1903063" y="4900613"/>
                <a:ext cx="327025" cy="960438"/>
              </a:xfrm>
              <a:custGeom>
                <a:avLst/>
                <a:gdLst>
                  <a:gd name="T0" fmla="*/ 160 w 161"/>
                  <a:gd name="T1" fmla="*/ 464 h 473"/>
                  <a:gd name="T2" fmla="*/ 153 w 161"/>
                  <a:gd name="T3" fmla="*/ 460 h 473"/>
                  <a:gd name="T4" fmla="*/ 157 w 161"/>
                  <a:gd name="T5" fmla="*/ 453 h 473"/>
                  <a:gd name="T6" fmla="*/ 125 w 161"/>
                  <a:gd name="T7" fmla="*/ 453 h 473"/>
                  <a:gd name="T8" fmla="*/ 72 w 161"/>
                  <a:gd name="T9" fmla="*/ 416 h 473"/>
                  <a:gd name="T10" fmla="*/ 44 w 161"/>
                  <a:gd name="T11" fmla="*/ 382 h 473"/>
                  <a:gd name="T12" fmla="*/ 24 w 161"/>
                  <a:gd name="T13" fmla="*/ 338 h 473"/>
                  <a:gd name="T14" fmla="*/ 18 w 161"/>
                  <a:gd name="T15" fmla="*/ 304 h 473"/>
                  <a:gd name="T16" fmla="*/ 17 w 161"/>
                  <a:gd name="T17" fmla="*/ 268 h 473"/>
                  <a:gd name="T18" fmla="*/ 20 w 161"/>
                  <a:gd name="T19" fmla="*/ 243 h 473"/>
                  <a:gd name="T20" fmla="*/ 25 w 161"/>
                  <a:gd name="T21" fmla="*/ 214 h 473"/>
                  <a:gd name="T22" fmla="*/ 31 w 161"/>
                  <a:gd name="T23" fmla="*/ 200 h 473"/>
                  <a:gd name="T24" fmla="*/ 37 w 161"/>
                  <a:gd name="T25" fmla="*/ 164 h 473"/>
                  <a:gd name="T26" fmla="*/ 38 w 161"/>
                  <a:gd name="T27" fmla="*/ 141 h 473"/>
                  <a:gd name="T28" fmla="*/ 43 w 161"/>
                  <a:gd name="T29" fmla="*/ 114 h 473"/>
                  <a:gd name="T30" fmla="*/ 40 w 161"/>
                  <a:gd name="T31" fmla="*/ 76 h 473"/>
                  <a:gd name="T32" fmla="*/ 42 w 161"/>
                  <a:gd name="T33" fmla="*/ 35 h 473"/>
                  <a:gd name="T34" fmla="*/ 40 w 161"/>
                  <a:gd name="T35" fmla="*/ 9 h 473"/>
                  <a:gd name="T36" fmla="*/ 22 w 161"/>
                  <a:gd name="T37" fmla="*/ 0 h 473"/>
                  <a:gd name="T38" fmla="*/ 27 w 161"/>
                  <a:gd name="T39" fmla="*/ 15 h 473"/>
                  <a:gd name="T40" fmla="*/ 30 w 161"/>
                  <a:gd name="T41" fmla="*/ 49 h 473"/>
                  <a:gd name="T42" fmla="*/ 27 w 161"/>
                  <a:gd name="T43" fmla="*/ 73 h 473"/>
                  <a:gd name="T44" fmla="*/ 27 w 161"/>
                  <a:gd name="T45" fmla="*/ 99 h 473"/>
                  <a:gd name="T46" fmla="*/ 25 w 161"/>
                  <a:gd name="T47" fmla="*/ 115 h 473"/>
                  <a:gd name="T48" fmla="*/ 22 w 161"/>
                  <a:gd name="T49" fmla="*/ 139 h 473"/>
                  <a:gd name="T50" fmla="*/ 21 w 161"/>
                  <a:gd name="T51" fmla="*/ 177 h 473"/>
                  <a:gd name="T52" fmla="*/ 12 w 161"/>
                  <a:gd name="T53" fmla="*/ 203 h 473"/>
                  <a:gd name="T54" fmla="*/ 12 w 161"/>
                  <a:gd name="T55" fmla="*/ 226 h 473"/>
                  <a:gd name="T56" fmla="*/ 9 w 161"/>
                  <a:gd name="T57" fmla="*/ 248 h 473"/>
                  <a:gd name="T58" fmla="*/ 5 w 161"/>
                  <a:gd name="T59" fmla="*/ 280 h 473"/>
                  <a:gd name="T60" fmla="*/ 1 w 161"/>
                  <a:gd name="T61" fmla="*/ 310 h 473"/>
                  <a:gd name="T62" fmla="*/ 6 w 161"/>
                  <a:gd name="T63" fmla="*/ 324 h 473"/>
                  <a:gd name="T64" fmla="*/ 16 w 161"/>
                  <a:gd name="T65" fmla="*/ 358 h 473"/>
                  <a:gd name="T66" fmla="*/ 35 w 161"/>
                  <a:gd name="T67" fmla="*/ 390 h 473"/>
                  <a:gd name="T68" fmla="*/ 51 w 161"/>
                  <a:gd name="T69" fmla="*/ 416 h 473"/>
                  <a:gd name="T70" fmla="*/ 67 w 161"/>
                  <a:gd name="T71" fmla="*/ 431 h 473"/>
                  <a:gd name="T72" fmla="*/ 81 w 161"/>
                  <a:gd name="T73" fmla="*/ 447 h 473"/>
                  <a:gd name="T74" fmla="*/ 151 w 161"/>
                  <a:gd name="T75" fmla="*/ 470 h 473"/>
                  <a:gd name="T76" fmla="*/ 161 w 161"/>
                  <a:gd name="T77" fmla="*/ 464 h 473"/>
                  <a:gd name="T78" fmla="*/ 160 w 161"/>
                  <a:gd name="T79" fmla="*/ 464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 h="473">
                    <a:moveTo>
                      <a:pt x="160" y="464"/>
                    </a:moveTo>
                    <a:cubicBezTo>
                      <a:pt x="157" y="464"/>
                      <a:pt x="154" y="463"/>
                      <a:pt x="153" y="460"/>
                    </a:cubicBezTo>
                    <a:cubicBezTo>
                      <a:pt x="153" y="457"/>
                      <a:pt x="154" y="454"/>
                      <a:pt x="157" y="453"/>
                    </a:cubicBezTo>
                    <a:cubicBezTo>
                      <a:pt x="157" y="453"/>
                      <a:pt x="140" y="458"/>
                      <a:pt x="125" y="453"/>
                    </a:cubicBezTo>
                    <a:cubicBezTo>
                      <a:pt x="110" y="449"/>
                      <a:pt x="79" y="422"/>
                      <a:pt x="72" y="416"/>
                    </a:cubicBezTo>
                    <a:cubicBezTo>
                      <a:pt x="65" y="409"/>
                      <a:pt x="52" y="385"/>
                      <a:pt x="44" y="382"/>
                    </a:cubicBezTo>
                    <a:cubicBezTo>
                      <a:pt x="35" y="378"/>
                      <a:pt x="22" y="346"/>
                      <a:pt x="24" y="338"/>
                    </a:cubicBezTo>
                    <a:cubicBezTo>
                      <a:pt x="25" y="329"/>
                      <a:pt x="22" y="311"/>
                      <a:pt x="18" y="304"/>
                    </a:cubicBezTo>
                    <a:cubicBezTo>
                      <a:pt x="15" y="297"/>
                      <a:pt x="13" y="274"/>
                      <a:pt x="17" y="268"/>
                    </a:cubicBezTo>
                    <a:cubicBezTo>
                      <a:pt x="21" y="263"/>
                      <a:pt x="21" y="249"/>
                      <a:pt x="20" y="243"/>
                    </a:cubicBezTo>
                    <a:cubicBezTo>
                      <a:pt x="20" y="238"/>
                      <a:pt x="24" y="218"/>
                      <a:pt x="25" y="214"/>
                    </a:cubicBezTo>
                    <a:cubicBezTo>
                      <a:pt x="27" y="210"/>
                      <a:pt x="31" y="208"/>
                      <a:pt x="31" y="200"/>
                    </a:cubicBezTo>
                    <a:cubicBezTo>
                      <a:pt x="31" y="192"/>
                      <a:pt x="29" y="172"/>
                      <a:pt x="37" y="164"/>
                    </a:cubicBezTo>
                    <a:cubicBezTo>
                      <a:pt x="44" y="156"/>
                      <a:pt x="40" y="150"/>
                      <a:pt x="38" y="141"/>
                    </a:cubicBezTo>
                    <a:cubicBezTo>
                      <a:pt x="37" y="133"/>
                      <a:pt x="39" y="125"/>
                      <a:pt x="43" y="114"/>
                    </a:cubicBezTo>
                    <a:cubicBezTo>
                      <a:pt x="47" y="103"/>
                      <a:pt x="37" y="90"/>
                      <a:pt x="40" y="76"/>
                    </a:cubicBezTo>
                    <a:cubicBezTo>
                      <a:pt x="44" y="62"/>
                      <a:pt x="44" y="45"/>
                      <a:pt x="42" y="35"/>
                    </a:cubicBezTo>
                    <a:cubicBezTo>
                      <a:pt x="42" y="28"/>
                      <a:pt x="41" y="16"/>
                      <a:pt x="40" y="9"/>
                    </a:cubicBezTo>
                    <a:cubicBezTo>
                      <a:pt x="34" y="7"/>
                      <a:pt x="28" y="4"/>
                      <a:pt x="22" y="0"/>
                    </a:cubicBezTo>
                    <a:cubicBezTo>
                      <a:pt x="27" y="15"/>
                      <a:pt x="27" y="15"/>
                      <a:pt x="27" y="15"/>
                    </a:cubicBezTo>
                    <a:cubicBezTo>
                      <a:pt x="30" y="24"/>
                      <a:pt x="30" y="37"/>
                      <a:pt x="30" y="49"/>
                    </a:cubicBezTo>
                    <a:cubicBezTo>
                      <a:pt x="29" y="57"/>
                      <a:pt x="27" y="67"/>
                      <a:pt x="27" y="73"/>
                    </a:cubicBezTo>
                    <a:cubicBezTo>
                      <a:pt x="26" y="81"/>
                      <a:pt x="27" y="90"/>
                      <a:pt x="27" y="99"/>
                    </a:cubicBezTo>
                    <a:cubicBezTo>
                      <a:pt x="26" y="105"/>
                      <a:pt x="25" y="111"/>
                      <a:pt x="25" y="115"/>
                    </a:cubicBezTo>
                    <a:cubicBezTo>
                      <a:pt x="25" y="118"/>
                      <a:pt x="23" y="129"/>
                      <a:pt x="22" y="139"/>
                    </a:cubicBezTo>
                    <a:cubicBezTo>
                      <a:pt x="21" y="154"/>
                      <a:pt x="22" y="170"/>
                      <a:pt x="21" y="177"/>
                    </a:cubicBezTo>
                    <a:cubicBezTo>
                      <a:pt x="20" y="182"/>
                      <a:pt x="14" y="192"/>
                      <a:pt x="12" y="203"/>
                    </a:cubicBezTo>
                    <a:cubicBezTo>
                      <a:pt x="11" y="211"/>
                      <a:pt x="14" y="218"/>
                      <a:pt x="12" y="226"/>
                    </a:cubicBezTo>
                    <a:cubicBezTo>
                      <a:pt x="11" y="236"/>
                      <a:pt x="9" y="244"/>
                      <a:pt x="9" y="248"/>
                    </a:cubicBezTo>
                    <a:cubicBezTo>
                      <a:pt x="8" y="254"/>
                      <a:pt x="6" y="267"/>
                      <a:pt x="5" y="280"/>
                    </a:cubicBezTo>
                    <a:cubicBezTo>
                      <a:pt x="4" y="292"/>
                      <a:pt x="0" y="303"/>
                      <a:pt x="1" y="310"/>
                    </a:cubicBezTo>
                    <a:cubicBezTo>
                      <a:pt x="2" y="313"/>
                      <a:pt x="6" y="319"/>
                      <a:pt x="6" y="324"/>
                    </a:cubicBezTo>
                    <a:cubicBezTo>
                      <a:pt x="8" y="335"/>
                      <a:pt x="10" y="349"/>
                      <a:pt x="16" y="358"/>
                    </a:cubicBezTo>
                    <a:cubicBezTo>
                      <a:pt x="24" y="372"/>
                      <a:pt x="28" y="385"/>
                      <a:pt x="35" y="390"/>
                    </a:cubicBezTo>
                    <a:cubicBezTo>
                      <a:pt x="39" y="392"/>
                      <a:pt x="43" y="406"/>
                      <a:pt x="51" y="416"/>
                    </a:cubicBezTo>
                    <a:cubicBezTo>
                      <a:pt x="56" y="423"/>
                      <a:pt x="62" y="425"/>
                      <a:pt x="67" y="431"/>
                    </a:cubicBezTo>
                    <a:cubicBezTo>
                      <a:pt x="72" y="437"/>
                      <a:pt x="76" y="442"/>
                      <a:pt x="81" y="447"/>
                    </a:cubicBezTo>
                    <a:cubicBezTo>
                      <a:pt x="98" y="463"/>
                      <a:pt x="137" y="473"/>
                      <a:pt x="151" y="470"/>
                    </a:cubicBezTo>
                    <a:cubicBezTo>
                      <a:pt x="158" y="468"/>
                      <a:pt x="160" y="465"/>
                      <a:pt x="161" y="464"/>
                    </a:cubicBezTo>
                    <a:cubicBezTo>
                      <a:pt x="161" y="464"/>
                      <a:pt x="160" y="463"/>
                      <a:pt x="160" y="464"/>
                    </a:cubicBezTo>
                    <a:close/>
                  </a:path>
                </a:pathLst>
              </a:custGeom>
              <a:noFill/>
              <a:ln w="3175"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01" name="Freeform 894">
                <a:extLst>
                  <a:ext uri="{FF2B5EF4-FFF2-40B4-BE49-F238E27FC236}">
                    <a16:creationId xmlns:a16="http://schemas.microsoft.com/office/drawing/2014/main" id="{CA238C78-7D5C-3EDA-78FF-225320102052}"/>
                  </a:ext>
                </a:extLst>
              </p:cNvPr>
              <p:cNvSpPr>
                <a:spLocks/>
              </p:cNvSpPr>
              <p:nvPr/>
            </p:nvSpPr>
            <p:spPr bwMode="auto">
              <a:xfrm>
                <a:off x="-944213" y="5854701"/>
                <a:ext cx="15875" cy="44450"/>
              </a:xfrm>
              <a:custGeom>
                <a:avLst/>
                <a:gdLst>
                  <a:gd name="T0" fmla="*/ 8 w 8"/>
                  <a:gd name="T1" fmla="*/ 0 h 22"/>
                  <a:gd name="T2" fmla="*/ 7 w 8"/>
                  <a:gd name="T3" fmla="*/ 22 h 22"/>
                </a:gdLst>
                <a:ahLst/>
                <a:cxnLst>
                  <a:cxn ang="0">
                    <a:pos x="T0" y="T1"/>
                  </a:cxn>
                  <a:cxn ang="0">
                    <a:pos x="T2" y="T3"/>
                  </a:cxn>
                </a:cxnLst>
                <a:rect l="0" t="0" r="r" b="b"/>
                <a:pathLst>
                  <a:path w="8" h="22">
                    <a:moveTo>
                      <a:pt x="8" y="0"/>
                    </a:moveTo>
                    <a:cubicBezTo>
                      <a:pt x="0" y="6"/>
                      <a:pt x="7" y="22"/>
                      <a:pt x="7" y="22"/>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02" name="Freeform 895">
                <a:extLst>
                  <a:ext uri="{FF2B5EF4-FFF2-40B4-BE49-F238E27FC236}">
                    <a16:creationId xmlns:a16="http://schemas.microsoft.com/office/drawing/2014/main" id="{569B8EA2-4DF1-FCF3-2A68-CFD48447CEFA}"/>
                  </a:ext>
                </a:extLst>
              </p:cNvPr>
              <p:cNvSpPr>
                <a:spLocks/>
              </p:cNvSpPr>
              <p:nvPr/>
            </p:nvSpPr>
            <p:spPr bwMode="auto">
              <a:xfrm>
                <a:off x="-1374425" y="6062663"/>
                <a:ext cx="26988" cy="38100"/>
              </a:xfrm>
              <a:custGeom>
                <a:avLst/>
                <a:gdLst>
                  <a:gd name="T0" fmla="*/ 0 w 13"/>
                  <a:gd name="T1" fmla="*/ 0 h 19"/>
                  <a:gd name="T2" fmla="*/ 13 w 13"/>
                  <a:gd name="T3" fmla="*/ 19 h 19"/>
                </a:gdLst>
                <a:ahLst/>
                <a:cxnLst>
                  <a:cxn ang="0">
                    <a:pos x="T0" y="T1"/>
                  </a:cxn>
                  <a:cxn ang="0">
                    <a:pos x="T2" y="T3"/>
                  </a:cxn>
                </a:cxnLst>
                <a:rect l="0" t="0" r="r" b="b"/>
                <a:pathLst>
                  <a:path w="13" h="19">
                    <a:moveTo>
                      <a:pt x="0" y="0"/>
                    </a:moveTo>
                    <a:cubicBezTo>
                      <a:pt x="5" y="12"/>
                      <a:pt x="13" y="19"/>
                      <a:pt x="13" y="19"/>
                    </a:cubicBezTo>
                  </a:path>
                </a:pathLst>
              </a:custGeom>
              <a:noFill/>
              <a:ln w="6350"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03" name="Freeform 896">
                <a:extLst>
                  <a:ext uri="{FF2B5EF4-FFF2-40B4-BE49-F238E27FC236}">
                    <a16:creationId xmlns:a16="http://schemas.microsoft.com/office/drawing/2014/main" id="{3B1DFA4C-85DB-7770-AB37-960275BAEB8A}"/>
                  </a:ext>
                </a:extLst>
              </p:cNvPr>
              <p:cNvSpPr>
                <a:spLocks/>
              </p:cNvSpPr>
              <p:nvPr/>
            </p:nvSpPr>
            <p:spPr bwMode="auto">
              <a:xfrm>
                <a:off x="-806100" y="5759451"/>
                <a:ext cx="22225" cy="30163"/>
              </a:xfrm>
              <a:custGeom>
                <a:avLst/>
                <a:gdLst>
                  <a:gd name="T0" fmla="*/ 0 w 11"/>
                  <a:gd name="T1" fmla="*/ 0 h 15"/>
                  <a:gd name="T2" fmla="*/ 11 w 11"/>
                  <a:gd name="T3" fmla="*/ 15 h 15"/>
                </a:gdLst>
                <a:ahLst/>
                <a:cxnLst>
                  <a:cxn ang="0">
                    <a:pos x="T0" y="T1"/>
                  </a:cxn>
                  <a:cxn ang="0">
                    <a:pos x="T2" y="T3"/>
                  </a:cxn>
                </a:cxnLst>
                <a:rect l="0" t="0" r="r" b="b"/>
                <a:pathLst>
                  <a:path w="11" h="15">
                    <a:moveTo>
                      <a:pt x="0" y="0"/>
                    </a:moveTo>
                    <a:cubicBezTo>
                      <a:pt x="2" y="5"/>
                      <a:pt x="5" y="12"/>
                      <a:pt x="11" y="15"/>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04" name="Freeform 897">
                <a:extLst>
                  <a:ext uri="{FF2B5EF4-FFF2-40B4-BE49-F238E27FC236}">
                    <a16:creationId xmlns:a16="http://schemas.microsoft.com/office/drawing/2014/main" id="{F62EE4B4-FBE7-EA14-9C98-F53B45D88E03}"/>
                  </a:ext>
                </a:extLst>
              </p:cNvPr>
              <p:cNvSpPr>
                <a:spLocks/>
              </p:cNvSpPr>
              <p:nvPr/>
            </p:nvSpPr>
            <p:spPr bwMode="auto">
              <a:xfrm>
                <a:off x="-1263300" y="4614863"/>
                <a:ext cx="622300" cy="1309688"/>
              </a:xfrm>
              <a:custGeom>
                <a:avLst/>
                <a:gdLst>
                  <a:gd name="T0" fmla="*/ 0 w 306"/>
                  <a:gd name="T1" fmla="*/ 578 h 645"/>
                  <a:gd name="T2" fmla="*/ 62 w 306"/>
                  <a:gd name="T3" fmla="*/ 592 h 645"/>
                  <a:gd name="T4" fmla="*/ 105 w 306"/>
                  <a:gd name="T5" fmla="*/ 614 h 645"/>
                  <a:gd name="T6" fmla="*/ 140 w 306"/>
                  <a:gd name="T7" fmla="*/ 634 h 645"/>
                  <a:gd name="T8" fmla="*/ 230 w 306"/>
                  <a:gd name="T9" fmla="*/ 611 h 645"/>
                  <a:gd name="T10" fmla="*/ 260 w 306"/>
                  <a:gd name="T11" fmla="*/ 591 h 645"/>
                  <a:gd name="T12" fmla="*/ 277 w 306"/>
                  <a:gd name="T13" fmla="*/ 558 h 645"/>
                  <a:gd name="T14" fmla="*/ 289 w 306"/>
                  <a:gd name="T15" fmla="*/ 511 h 645"/>
                  <a:gd name="T16" fmla="*/ 287 w 306"/>
                  <a:gd name="T17" fmla="*/ 462 h 645"/>
                  <a:gd name="T18" fmla="*/ 280 w 306"/>
                  <a:gd name="T19" fmla="*/ 421 h 645"/>
                  <a:gd name="T20" fmla="*/ 266 w 306"/>
                  <a:gd name="T21" fmla="*/ 384 h 645"/>
                  <a:gd name="T22" fmla="*/ 254 w 306"/>
                  <a:gd name="T23" fmla="*/ 341 h 645"/>
                  <a:gd name="T24" fmla="*/ 253 w 306"/>
                  <a:gd name="T25" fmla="*/ 295 h 645"/>
                  <a:gd name="T26" fmla="*/ 246 w 306"/>
                  <a:gd name="T27" fmla="*/ 247 h 645"/>
                  <a:gd name="T28" fmla="*/ 240 w 306"/>
                  <a:gd name="T29" fmla="*/ 202 h 645"/>
                  <a:gd name="T30" fmla="*/ 240 w 306"/>
                  <a:gd name="T31" fmla="*/ 162 h 645"/>
                  <a:gd name="T32" fmla="*/ 246 w 306"/>
                  <a:gd name="T33" fmla="*/ 131 h 645"/>
                  <a:gd name="T34" fmla="*/ 250 w 306"/>
                  <a:gd name="T35" fmla="*/ 90 h 645"/>
                  <a:gd name="T36" fmla="*/ 252 w 306"/>
                  <a:gd name="T37" fmla="*/ 42 h 645"/>
                  <a:gd name="T38" fmla="*/ 252 w 306"/>
                  <a:gd name="T39" fmla="*/ 41 h 645"/>
                  <a:gd name="T40" fmla="*/ 252 w 306"/>
                  <a:gd name="T41" fmla="*/ 35 h 645"/>
                  <a:gd name="T42" fmla="*/ 256 w 306"/>
                  <a:gd name="T43" fmla="*/ 2 h 645"/>
                  <a:gd name="T44" fmla="*/ 256 w 306"/>
                  <a:gd name="T45" fmla="*/ 1 h 645"/>
                  <a:gd name="T46" fmla="*/ 256 w 306"/>
                  <a:gd name="T47" fmla="*/ 1 h 645"/>
                  <a:gd name="T48" fmla="*/ 262 w 306"/>
                  <a:gd name="T49" fmla="*/ 28 h 645"/>
                  <a:gd name="T50" fmla="*/ 263 w 306"/>
                  <a:gd name="T51" fmla="*/ 62 h 645"/>
                  <a:gd name="T52" fmla="*/ 262 w 306"/>
                  <a:gd name="T53" fmla="*/ 94 h 645"/>
                  <a:gd name="T54" fmla="*/ 260 w 306"/>
                  <a:gd name="T55" fmla="*/ 123 h 645"/>
                  <a:gd name="T56" fmla="*/ 258 w 306"/>
                  <a:gd name="T57" fmla="*/ 136 h 645"/>
                  <a:gd name="T58" fmla="*/ 258 w 306"/>
                  <a:gd name="T59" fmla="*/ 155 h 645"/>
                  <a:gd name="T60" fmla="*/ 251 w 306"/>
                  <a:gd name="T61" fmla="*/ 181 h 645"/>
                  <a:gd name="T62" fmla="*/ 254 w 306"/>
                  <a:gd name="T63" fmla="*/ 201 h 645"/>
                  <a:gd name="T64" fmla="*/ 258 w 306"/>
                  <a:gd name="T65" fmla="*/ 221 h 645"/>
                  <a:gd name="T66" fmla="*/ 261 w 306"/>
                  <a:gd name="T67" fmla="*/ 246 h 645"/>
                  <a:gd name="T68" fmla="*/ 262 w 306"/>
                  <a:gd name="T69" fmla="*/ 274 h 645"/>
                  <a:gd name="T70" fmla="*/ 266 w 306"/>
                  <a:gd name="T71" fmla="*/ 301 h 645"/>
                  <a:gd name="T72" fmla="*/ 270 w 306"/>
                  <a:gd name="T73" fmla="*/ 325 h 645"/>
                  <a:gd name="T74" fmla="*/ 272 w 306"/>
                  <a:gd name="T75" fmla="*/ 347 h 645"/>
                  <a:gd name="T76" fmla="*/ 278 w 306"/>
                  <a:gd name="T77" fmla="*/ 368 h 645"/>
                  <a:gd name="T78" fmla="*/ 287 w 306"/>
                  <a:gd name="T79" fmla="*/ 385 h 645"/>
                  <a:gd name="T80" fmla="*/ 288 w 306"/>
                  <a:gd name="T81" fmla="*/ 404 h 645"/>
                  <a:gd name="T82" fmla="*/ 296 w 306"/>
                  <a:gd name="T83" fmla="*/ 425 h 645"/>
                  <a:gd name="T84" fmla="*/ 302 w 306"/>
                  <a:gd name="T85" fmla="*/ 465 h 645"/>
                  <a:gd name="T86" fmla="*/ 305 w 306"/>
                  <a:gd name="T87" fmla="*/ 491 h 645"/>
                  <a:gd name="T88" fmla="*/ 301 w 306"/>
                  <a:gd name="T89" fmla="*/ 530 h 645"/>
                  <a:gd name="T90" fmla="*/ 285 w 306"/>
                  <a:gd name="T91" fmla="*/ 564 h 645"/>
                  <a:gd name="T92" fmla="*/ 265 w 306"/>
                  <a:gd name="T93" fmla="*/ 599 h 645"/>
                  <a:gd name="T94" fmla="*/ 235 w 306"/>
                  <a:gd name="T95" fmla="*/ 619 h 645"/>
                  <a:gd name="T96" fmla="*/ 193 w 306"/>
                  <a:gd name="T97" fmla="*/ 638 h 645"/>
                  <a:gd name="T98" fmla="*/ 149 w 306"/>
                  <a:gd name="T99" fmla="*/ 643 h 645"/>
                  <a:gd name="T100" fmla="*/ 114 w 306"/>
                  <a:gd name="T101" fmla="*/ 633 h 645"/>
                  <a:gd name="T102" fmla="*/ 86 w 306"/>
                  <a:gd name="T103" fmla="*/ 619 h 645"/>
                  <a:gd name="T104" fmla="*/ 51 w 306"/>
                  <a:gd name="T105" fmla="*/ 595 h 645"/>
                  <a:gd name="T106" fmla="*/ 0 w 306"/>
                  <a:gd name="T107" fmla="*/ 578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6" h="645">
                    <a:moveTo>
                      <a:pt x="0" y="578"/>
                    </a:moveTo>
                    <a:cubicBezTo>
                      <a:pt x="25" y="572"/>
                      <a:pt x="46" y="581"/>
                      <a:pt x="62" y="592"/>
                    </a:cubicBezTo>
                    <a:cubicBezTo>
                      <a:pt x="78" y="602"/>
                      <a:pt x="90" y="609"/>
                      <a:pt x="105" y="614"/>
                    </a:cubicBezTo>
                    <a:cubicBezTo>
                      <a:pt x="120" y="618"/>
                      <a:pt x="122" y="631"/>
                      <a:pt x="140" y="634"/>
                    </a:cubicBezTo>
                    <a:cubicBezTo>
                      <a:pt x="202" y="640"/>
                      <a:pt x="219" y="621"/>
                      <a:pt x="230" y="611"/>
                    </a:cubicBezTo>
                    <a:cubicBezTo>
                      <a:pt x="242" y="600"/>
                      <a:pt x="251" y="602"/>
                      <a:pt x="260" y="591"/>
                    </a:cubicBezTo>
                    <a:cubicBezTo>
                      <a:pt x="268" y="579"/>
                      <a:pt x="270" y="569"/>
                      <a:pt x="277" y="558"/>
                    </a:cubicBezTo>
                    <a:cubicBezTo>
                      <a:pt x="284" y="547"/>
                      <a:pt x="285" y="524"/>
                      <a:pt x="289" y="511"/>
                    </a:cubicBezTo>
                    <a:cubicBezTo>
                      <a:pt x="293" y="497"/>
                      <a:pt x="288" y="475"/>
                      <a:pt x="287" y="462"/>
                    </a:cubicBezTo>
                    <a:cubicBezTo>
                      <a:pt x="286" y="449"/>
                      <a:pt x="284" y="433"/>
                      <a:pt x="280" y="421"/>
                    </a:cubicBezTo>
                    <a:cubicBezTo>
                      <a:pt x="277" y="409"/>
                      <a:pt x="270" y="398"/>
                      <a:pt x="266" y="384"/>
                    </a:cubicBezTo>
                    <a:cubicBezTo>
                      <a:pt x="262" y="371"/>
                      <a:pt x="257" y="353"/>
                      <a:pt x="254" y="341"/>
                    </a:cubicBezTo>
                    <a:cubicBezTo>
                      <a:pt x="251" y="329"/>
                      <a:pt x="255" y="307"/>
                      <a:pt x="253" y="295"/>
                    </a:cubicBezTo>
                    <a:cubicBezTo>
                      <a:pt x="251" y="283"/>
                      <a:pt x="246" y="260"/>
                      <a:pt x="246" y="247"/>
                    </a:cubicBezTo>
                    <a:cubicBezTo>
                      <a:pt x="245" y="234"/>
                      <a:pt x="239" y="211"/>
                      <a:pt x="240" y="202"/>
                    </a:cubicBezTo>
                    <a:cubicBezTo>
                      <a:pt x="240" y="193"/>
                      <a:pt x="238" y="175"/>
                      <a:pt x="240" y="162"/>
                    </a:cubicBezTo>
                    <a:cubicBezTo>
                      <a:pt x="241" y="149"/>
                      <a:pt x="245" y="139"/>
                      <a:pt x="246" y="131"/>
                    </a:cubicBezTo>
                    <a:cubicBezTo>
                      <a:pt x="246" y="124"/>
                      <a:pt x="249" y="100"/>
                      <a:pt x="250" y="90"/>
                    </a:cubicBezTo>
                    <a:cubicBezTo>
                      <a:pt x="251" y="80"/>
                      <a:pt x="256" y="53"/>
                      <a:pt x="252" y="42"/>
                    </a:cubicBezTo>
                    <a:cubicBezTo>
                      <a:pt x="252" y="41"/>
                      <a:pt x="252" y="41"/>
                      <a:pt x="252" y="41"/>
                    </a:cubicBezTo>
                    <a:cubicBezTo>
                      <a:pt x="252" y="39"/>
                      <a:pt x="252" y="37"/>
                      <a:pt x="252" y="35"/>
                    </a:cubicBezTo>
                    <a:cubicBezTo>
                      <a:pt x="259" y="32"/>
                      <a:pt x="257" y="6"/>
                      <a:pt x="256" y="2"/>
                    </a:cubicBezTo>
                    <a:cubicBezTo>
                      <a:pt x="258" y="0"/>
                      <a:pt x="254" y="3"/>
                      <a:pt x="256" y="1"/>
                    </a:cubicBezTo>
                    <a:cubicBezTo>
                      <a:pt x="256" y="1"/>
                      <a:pt x="256" y="1"/>
                      <a:pt x="256" y="1"/>
                    </a:cubicBezTo>
                    <a:cubicBezTo>
                      <a:pt x="256" y="1"/>
                      <a:pt x="262" y="23"/>
                      <a:pt x="262" y="28"/>
                    </a:cubicBezTo>
                    <a:cubicBezTo>
                      <a:pt x="261" y="34"/>
                      <a:pt x="263" y="54"/>
                      <a:pt x="263" y="62"/>
                    </a:cubicBezTo>
                    <a:cubicBezTo>
                      <a:pt x="262" y="70"/>
                      <a:pt x="264" y="89"/>
                      <a:pt x="262" y="94"/>
                    </a:cubicBezTo>
                    <a:cubicBezTo>
                      <a:pt x="260" y="99"/>
                      <a:pt x="261" y="116"/>
                      <a:pt x="260" y="123"/>
                    </a:cubicBezTo>
                    <a:cubicBezTo>
                      <a:pt x="259" y="129"/>
                      <a:pt x="258" y="133"/>
                      <a:pt x="258" y="136"/>
                    </a:cubicBezTo>
                    <a:cubicBezTo>
                      <a:pt x="257" y="138"/>
                      <a:pt x="260" y="146"/>
                      <a:pt x="258" y="155"/>
                    </a:cubicBezTo>
                    <a:cubicBezTo>
                      <a:pt x="257" y="164"/>
                      <a:pt x="251" y="176"/>
                      <a:pt x="251" y="181"/>
                    </a:cubicBezTo>
                    <a:cubicBezTo>
                      <a:pt x="250" y="186"/>
                      <a:pt x="254" y="196"/>
                      <a:pt x="254" y="201"/>
                    </a:cubicBezTo>
                    <a:cubicBezTo>
                      <a:pt x="254" y="206"/>
                      <a:pt x="258" y="216"/>
                      <a:pt x="258" y="221"/>
                    </a:cubicBezTo>
                    <a:cubicBezTo>
                      <a:pt x="258" y="225"/>
                      <a:pt x="261" y="239"/>
                      <a:pt x="261" y="246"/>
                    </a:cubicBezTo>
                    <a:cubicBezTo>
                      <a:pt x="261" y="254"/>
                      <a:pt x="262" y="266"/>
                      <a:pt x="262" y="274"/>
                    </a:cubicBezTo>
                    <a:cubicBezTo>
                      <a:pt x="262" y="283"/>
                      <a:pt x="265" y="293"/>
                      <a:pt x="266" y="301"/>
                    </a:cubicBezTo>
                    <a:cubicBezTo>
                      <a:pt x="267" y="310"/>
                      <a:pt x="268" y="319"/>
                      <a:pt x="270" y="325"/>
                    </a:cubicBezTo>
                    <a:cubicBezTo>
                      <a:pt x="271" y="332"/>
                      <a:pt x="270" y="337"/>
                      <a:pt x="272" y="347"/>
                    </a:cubicBezTo>
                    <a:cubicBezTo>
                      <a:pt x="274" y="358"/>
                      <a:pt x="277" y="363"/>
                      <a:pt x="278" y="368"/>
                    </a:cubicBezTo>
                    <a:cubicBezTo>
                      <a:pt x="279" y="372"/>
                      <a:pt x="284" y="375"/>
                      <a:pt x="287" y="385"/>
                    </a:cubicBezTo>
                    <a:cubicBezTo>
                      <a:pt x="289" y="395"/>
                      <a:pt x="286" y="398"/>
                      <a:pt x="288" y="404"/>
                    </a:cubicBezTo>
                    <a:cubicBezTo>
                      <a:pt x="290" y="410"/>
                      <a:pt x="294" y="417"/>
                      <a:pt x="296" y="425"/>
                    </a:cubicBezTo>
                    <a:cubicBezTo>
                      <a:pt x="298" y="434"/>
                      <a:pt x="302" y="458"/>
                      <a:pt x="302" y="465"/>
                    </a:cubicBezTo>
                    <a:cubicBezTo>
                      <a:pt x="303" y="472"/>
                      <a:pt x="306" y="482"/>
                      <a:pt x="305" y="491"/>
                    </a:cubicBezTo>
                    <a:cubicBezTo>
                      <a:pt x="305" y="500"/>
                      <a:pt x="303" y="517"/>
                      <a:pt x="301" y="530"/>
                    </a:cubicBezTo>
                    <a:cubicBezTo>
                      <a:pt x="298" y="544"/>
                      <a:pt x="289" y="557"/>
                      <a:pt x="285" y="564"/>
                    </a:cubicBezTo>
                    <a:cubicBezTo>
                      <a:pt x="281" y="572"/>
                      <a:pt x="274" y="593"/>
                      <a:pt x="265" y="599"/>
                    </a:cubicBezTo>
                    <a:cubicBezTo>
                      <a:pt x="256" y="606"/>
                      <a:pt x="241" y="609"/>
                      <a:pt x="235" y="619"/>
                    </a:cubicBezTo>
                    <a:cubicBezTo>
                      <a:pt x="223" y="632"/>
                      <a:pt x="204" y="633"/>
                      <a:pt x="193" y="638"/>
                    </a:cubicBezTo>
                    <a:cubicBezTo>
                      <a:pt x="182" y="643"/>
                      <a:pt x="167" y="643"/>
                      <a:pt x="149" y="643"/>
                    </a:cubicBezTo>
                    <a:cubicBezTo>
                      <a:pt x="131" y="643"/>
                      <a:pt x="122" y="645"/>
                      <a:pt x="114" y="633"/>
                    </a:cubicBezTo>
                    <a:cubicBezTo>
                      <a:pt x="106" y="621"/>
                      <a:pt x="95" y="630"/>
                      <a:pt x="86" y="619"/>
                    </a:cubicBezTo>
                    <a:cubicBezTo>
                      <a:pt x="77" y="609"/>
                      <a:pt x="65" y="606"/>
                      <a:pt x="51" y="595"/>
                    </a:cubicBezTo>
                    <a:cubicBezTo>
                      <a:pt x="37" y="584"/>
                      <a:pt x="13" y="577"/>
                      <a:pt x="0" y="578"/>
                    </a:cubicBezTo>
                    <a:close/>
                  </a:path>
                </a:pathLst>
              </a:custGeom>
              <a:noFill/>
              <a:ln w="3175"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05" name="Freeform 898">
                <a:extLst>
                  <a:ext uri="{FF2B5EF4-FFF2-40B4-BE49-F238E27FC236}">
                    <a16:creationId xmlns:a16="http://schemas.microsoft.com/office/drawing/2014/main" id="{076D5D4E-6112-A55A-DDCF-160BC9138A49}"/>
                  </a:ext>
                </a:extLst>
              </p:cNvPr>
              <p:cNvSpPr>
                <a:spLocks/>
              </p:cNvSpPr>
              <p:nvPr/>
            </p:nvSpPr>
            <p:spPr bwMode="auto">
              <a:xfrm>
                <a:off x="-855313" y="5826126"/>
                <a:ext cx="14288" cy="28575"/>
              </a:xfrm>
              <a:custGeom>
                <a:avLst/>
                <a:gdLst>
                  <a:gd name="T0" fmla="*/ 0 w 7"/>
                  <a:gd name="T1" fmla="*/ 0 h 14"/>
                  <a:gd name="T2" fmla="*/ 7 w 7"/>
                  <a:gd name="T3" fmla="*/ 14 h 14"/>
                </a:gdLst>
                <a:ahLst/>
                <a:cxnLst>
                  <a:cxn ang="0">
                    <a:pos x="T0" y="T1"/>
                  </a:cxn>
                  <a:cxn ang="0">
                    <a:pos x="T2" y="T3"/>
                  </a:cxn>
                </a:cxnLst>
                <a:rect l="0" t="0" r="r" b="b"/>
                <a:pathLst>
                  <a:path w="7" h="14">
                    <a:moveTo>
                      <a:pt x="0" y="0"/>
                    </a:moveTo>
                    <a:cubicBezTo>
                      <a:pt x="0" y="6"/>
                      <a:pt x="5" y="10"/>
                      <a:pt x="7" y="14"/>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06" name="Freeform 899">
                <a:extLst>
                  <a:ext uri="{FF2B5EF4-FFF2-40B4-BE49-F238E27FC236}">
                    <a16:creationId xmlns:a16="http://schemas.microsoft.com/office/drawing/2014/main" id="{AF91E4C7-20F2-B886-9DA0-90874CA964EA}"/>
                  </a:ext>
                </a:extLst>
              </p:cNvPr>
              <p:cNvSpPr>
                <a:spLocks/>
              </p:cNvSpPr>
              <p:nvPr/>
            </p:nvSpPr>
            <p:spPr bwMode="auto">
              <a:xfrm>
                <a:off x="-998188" y="4740276"/>
                <a:ext cx="47625" cy="17463"/>
              </a:xfrm>
              <a:custGeom>
                <a:avLst/>
                <a:gdLst>
                  <a:gd name="T0" fmla="*/ 0 w 24"/>
                  <a:gd name="T1" fmla="*/ 2 h 8"/>
                  <a:gd name="T2" fmla="*/ 24 w 24"/>
                  <a:gd name="T3" fmla="*/ 8 h 8"/>
                </a:gdLst>
                <a:ahLst/>
                <a:cxnLst>
                  <a:cxn ang="0">
                    <a:pos x="T0" y="T1"/>
                  </a:cxn>
                  <a:cxn ang="0">
                    <a:pos x="T2" y="T3"/>
                  </a:cxn>
                </a:cxnLst>
                <a:rect l="0" t="0" r="r" b="b"/>
                <a:pathLst>
                  <a:path w="24" h="8">
                    <a:moveTo>
                      <a:pt x="0" y="2"/>
                    </a:moveTo>
                    <a:cubicBezTo>
                      <a:pt x="11" y="0"/>
                      <a:pt x="21" y="5"/>
                      <a:pt x="24" y="8"/>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07" name="Freeform 900">
                <a:extLst>
                  <a:ext uri="{FF2B5EF4-FFF2-40B4-BE49-F238E27FC236}">
                    <a16:creationId xmlns:a16="http://schemas.microsoft.com/office/drawing/2014/main" id="{A60784A3-0A89-93C4-5C0E-25609B8FCA61}"/>
                  </a:ext>
                </a:extLst>
              </p:cNvPr>
              <p:cNvSpPr>
                <a:spLocks/>
              </p:cNvSpPr>
              <p:nvPr/>
            </p:nvSpPr>
            <p:spPr bwMode="auto">
              <a:xfrm>
                <a:off x="-955325" y="4670426"/>
                <a:ext cx="49213" cy="9525"/>
              </a:xfrm>
              <a:custGeom>
                <a:avLst/>
                <a:gdLst>
                  <a:gd name="T0" fmla="*/ 0 w 25"/>
                  <a:gd name="T1" fmla="*/ 5 h 5"/>
                  <a:gd name="T2" fmla="*/ 25 w 25"/>
                  <a:gd name="T3" fmla="*/ 5 h 5"/>
                </a:gdLst>
                <a:ahLst/>
                <a:cxnLst>
                  <a:cxn ang="0">
                    <a:pos x="T0" y="T1"/>
                  </a:cxn>
                  <a:cxn ang="0">
                    <a:pos x="T2" y="T3"/>
                  </a:cxn>
                </a:cxnLst>
                <a:rect l="0" t="0" r="r" b="b"/>
                <a:pathLst>
                  <a:path w="25" h="5">
                    <a:moveTo>
                      <a:pt x="0" y="5"/>
                    </a:moveTo>
                    <a:cubicBezTo>
                      <a:pt x="16" y="0"/>
                      <a:pt x="25" y="5"/>
                      <a:pt x="25" y="5"/>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08" name="Freeform 901">
                <a:extLst>
                  <a:ext uri="{FF2B5EF4-FFF2-40B4-BE49-F238E27FC236}">
                    <a16:creationId xmlns:a16="http://schemas.microsoft.com/office/drawing/2014/main" id="{78344316-DC5C-84AD-EC0F-7A56DA2E1FF3}"/>
                  </a:ext>
                </a:extLst>
              </p:cNvPr>
              <p:cNvSpPr>
                <a:spLocks/>
              </p:cNvSpPr>
              <p:nvPr/>
            </p:nvSpPr>
            <p:spPr bwMode="auto">
              <a:xfrm>
                <a:off x="-929925" y="4608513"/>
                <a:ext cx="49213" cy="11113"/>
              </a:xfrm>
              <a:custGeom>
                <a:avLst/>
                <a:gdLst>
                  <a:gd name="T0" fmla="*/ 24 w 24"/>
                  <a:gd name="T1" fmla="*/ 2 h 5"/>
                  <a:gd name="T2" fmla="*/ 0 w 24"/>
                  <a:gd name="T3" fmla="*/ 5 h 5"/>
                </a:gdLst>
                <a:ahLst/>
                <a:cxnLst>
                  <a:cxn ang="0">
                    <a:pos x="T0" y="T1"/>
                  </a:cxn>
                  <a:cxn ang="0">
                    <a:pos x="T2" y="T3"/>
                  </a:cxn>
                </a:cxnLst>
                <a:rect l="0" t="0" r="r" b="b"/>
                <a:pathLst>
                  <a:path w="24" h="5">
                    <a:moveTo>
                      <a:pt x="24" y="2"/>
                    </a:moveTo>
                    <a:cubicBezTo>
                      <a:pt x="24" y="2"/>
                      <a:pt x="16" y="0"/>
                      <a:pt x="0" y="5"/>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09" name="Freeform 902">
                <a:extLst>
                  <a:ext uri="{FF2B5EF4-FFF2-40B4-BE49-F238E27FC236}">
                    <a16:creationId xmlns:a16="http://schemas.microsoft.com/office/drawing/2014/main" id="{088EBFA0-A39E-F82E-21C1-691694B7FEE0}"/>
                  </a:ext>
                </a:extLst>
              </p:cNvPr>
              <p:cNvSpPr>
                <a:spLocks/>
              </p:cNvSpPr>
              <p:nvPr/>
            </p:nvSpPr>
            <p:spPr bwMode="auto">
              <a:xfrm>
                <a:off x="-790225" y="4789488"/>
                <a:ext cx="14288" cy="4763"/>
              </a:xfrm>
              <a:custGeom>
                <a:avLst/>
                <a:gdLst>
                  <a:gd name="T0" fmla="*/ 0 w 7"/>
                  <a:gd name="T1" fmla="*/ 2 h 2"/>
                  <a:gd name="T2" fmla="*/ 7 w 7"/>
                  <a:gd name="T3" fmla="*/ 1 h 2"/>
                </a:gdLst>
                <a:ahLst/>
                <a:cxnLst>
                  <a:cxn ang="0">
                    <a:pos x="T0" y="T1"/>
                  </a:cxn>
                  <a:cxn ang="0">
                    <a:pos x="T2" y="T3"/>
                  </a:cxn>
                </a:cxnLst>
                <a:rect l="0" t="0" r="r" b="b"/>
                <a:pathLst>
                  <a:path w="7" h="2">
                    <a:moveTo>
                      <a:pt x="0" y="2"/>
                    </a:moveTo>
                    <a:cubicBezTo>
                      <a:pt x="4" y="0"/>
                      <a:pt x="7" y="1"/>
                      <a:pt x="7" y="1"/>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10" name="Freeform 903">
                <a:extLst>
                  <a:ext uri="{FF2B5EF4-FFF2-40B4-BE49-F238E27FC236}">
                    <a16:creationId xmlns:a16="http://schemas.microsoft.com/office/drawing/2014/main" id="{83DF1CC9-3736-E3AB-617F-C2F5B2E33281}"/>
                  </a:ext>
                </a:extLst>
              </p:cNvPr>
              <p:cNvSpPr>
                <a:spLocks/>
              </p:cNvSpPr>
              <p:nvPr/>
            </p:nvSpPr>
            <p:spPr bwMode="auto">
              <a:xfrm>
                <a:off x="-888650" y="4891088"/>
                <a:ext cx="9525" cy="30163"/>
              </a:xfrm>
              <a:custGeom>
                <a:avLst/>
                <a:gdLst>
                  <a:gd name="T0" fmla="*/ 0 w 5"/>
                  <a:gd name="T1" fmla="*/ 0 h 15"/>
                  <a:gd name="T2" fmla="*/ 3 w 5"/>
                  <a:gd name="T3" fmla="*/ 15 h 15"/>
                </a:gdLst>
                <a:ahLst/>
                <a:cxnLst>
                  <a:cxn ang="0">
                    <a:pos x="T0" y="T1"/>
                  </a:cxn>
                  <a:cxn ang="0">
                    <a:pos x="T2" y="T3"/>
                  </a:cxn>
                </a:cxnLst>
                <a:rect l="0" t="0" r="r" b="b"/>
                <a:pathLst>
                  <a:path w="5" h="15">
                    <a:moveTo>
                      <a:pt x="0" y="0"/>
                    </a:moveTo>
                    <a:cubicBezTo>
                      <a:pt x="3" y="2"/>
                      <a:pt x="5" y="11"/>
                      <a:pt x="3" y="15"/>
                    </a:cubicBezTo>
                  </a:path>
                </a:pathLst>
              </a:custGeom>
              <a:noFill/>
              <a:ln w="4763"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11" name="Freeform 904">
                <a:extLst>
                  <a:ext uri="{FF2B5EF4-FFF2-40B4-BE49-F238E27FC236}">
                    <a16:creationId xmlns:a16="http://schemas.microsoft.com/office/drawing/2014/main" id="{C25B513E-E72C-F018-BA81-60D2760F6957}"/>
                  </a:ext>
                </a:extLst>
              </p:cNvPr>
              <p:cNvSpPr>
                <a:spLocks/>
              </p:cNvSpPr>
              <p:nvPr/>
            </p:nvSpPr>
            <p:spPr bwMode="auto">
              <a:xfrm>
                <a:off x="-1979263" y="4505326"/>
                <a:ext cx="1423988" cy="1954213"/>
              </a:xfrm>
              <a:custGeom>
                <a:avLst/>
                <a:gdLst>
                  <a:gd name="T0" fmla="*/ 687 w 701"/>
                  <a:gd name="T1" fmla="*/ 499 h 963"/>
                  <a:gd name="T2" fmla="*/ 667 w 701"/>
                  <a:gd name="T3" fmla="*/ 414 h 963"/>
                  <a:gd name="T4" fmla="*/ 650 w 701"/>
                  <a:gd name="T5" fmla="*/ 313 h 963"/>
                  <a:gd name="T6" fmla="*/ 644 w 701"/>
                  <a:gd name="T7" fmla="*/ 238 h 963"/>
                  <a:gd name="T8" fmla="*/ 647 w 701"/>
                  <a:gd name="T9" fmla="*/ 156 h 963"/>
                  <a:gd name="T10" fmla="*/ 642 w 701"/>
                  <a:gd name="T11" fmla="*/ 64 h 963"/>
                  <a:gd name="T12" fmla="*/ 584 w 701"/>
                  <a:gd name="T13" fmla="*/ 5 h 963"/>
                  <a:gd name="T14" fmla="*/ 518 w 701"/>
                  <a:gd name="T15" fmla="*/ 57 h 963"/>
                  <a:gd name="T16" fmla="*/ 483 w 701"/>
                  <a:gd name="T17" fmla="*/ 117 h 963"/>
                  <a:gd name="T18" fmla="*/ 426 w 701"/>
                  <a:gd name="T19" fmla="*/ 163 h 963"/>
                  <a:gd name="T20" fmla="*/ 326 w 701"/>
                  <a:gd name="T21" fmla="*/ 176 h 963"/>
                  <a:gd name="T22" fmla="*/ 235 w 701"/>
                  <a:gd name="T23" fmla="*/ 167 h 963"/>
                  <a:gd name="T24" fmla="*/ 161 w 701"/>
                  <a:gd name="T25" fmla="*/ 120 h 963"/>
                  <a:gd name="T26" fmla="*/ 70 w 701"/>
                  <a:gd name="T27" fmla="*/ 85 h 963"/>
                  <a:gd name="T28" fmla="*/ 22 w 701"/>
                  <a:gd name="T29" fmla="*/ 127 h 963"/>
                  <a:gd name="T30" fmla="*/ 27 w 701"/>
                  <a:gd name="T31" fmla="*/ 257 h 963"/>
                  <a:gd name="T32" fmla="*/ 22 w 701"/>
                  <a:gd name="T33" fmla="*/ 368 h 963"/>
                  <a:gd name="T34" fmla="*/ 13 w 701"/>
                  <a:gd name="T35" fmla="*/ 477 h 963"/>
                  <a:gd name="T36" fmla="*/ 45 w 701"/>
                  <a:gd name="T37" fmla="*/ 610 h 963"/>
                  <a:gd name="T38" fmla="*/ 162 w 701"/>
                  <a:gd name="T39" fmla="*/ 703 h 963"/>
                  <a:gd name="T40" fmla="*/ 200 w 701"/>
                  <a:gd name="T41" fmla="*/ 659 h 963"/>
                  <a:gd name="T42" fmla="*/ 191 w 701"/>
                  <a:gd name="T43" fmla="*/ 655 h 963"/>
                  <a:gd name="T44" fmla="*/ 207 w 701"/>
                  <a:gd name="T45" fmla="*/ 650 h 963"/>
                  <a:gd name="T46" fmla="*/ 158 w 701"/>
                  <a:gd name="T47" fmla="*/ 550 h 963"/>
                  <a:gd name="T48" fmla="*/ 129 w 701"/>
                  <a:gd name="T49" fmla="*/ 464 h 963"/>
                  <a:gd name="T50" fmla="*/ 125 w 701"/>
                  <a:gd name="T51" fmla="*/ 367 h 963"/>
                  <a:gd name="T52" fmla="*/ 132 w 701"/>
                  <a:gd name="T53" fmla="*/ 276 h 963"/>
                  <a:gd name="T54" fmla="*/ 176 w 701"/>
                  <a:gd name="T55" fmla="*/ 266 h 963"/>
                  <a:gd name="T56" fmla="*/ 281 w 701"/>
                  <a:gd name="T57" fmla="*/ 289 h 963"/>
                  <a:gd name="T58" fmla="*/ 376 w 701"/>
                  <a:gd name="T59" fmla="*/ 290 h 963"/>
                  <a:gd name="T60" fmla="*/ 469 w 701"/>
                  <a:gd name="T61" fmla="*/ 267 h 963"/>
                  <a:gd name="T62" fmla="*/ 540 w 701"/>
                  <a:gd name="T63" fmla="*/ 204 h 963"/>
                  <a:gd name="T64" fmla="*/ 548 w 701"/>
                  <a:gd name="T65" fmla="*/ 280 h 963"/>
                  <a:gd name="T66" fmla="*/ 562 w 701"/>
                  <a:gd name="T67" fmla="*/ 382 h 963"/>
                  <a:gd name="T68" fmla="*/ 577 w 701"/>
                  <a:gd name="T69" fmla="*/ 465 h 963"/>
                  <a:gd name="T70" fmla="*/ 584 w 701"/>
                  <a:gd name="T71" fmla="*/ 511 h 963"/>
                  <a:gd name="T72" fmla="*/ 596 w 701"/>
                  <a:gd name="T73" fmla="*/ 561 h 963"/>
                  <a:gd name="T74" fmla="*/ 578 w 701"/>
                  <a:gd name="T75" fmla="*/ 618 h 963"/>
                  <a:gd name="T76" fmla="*/ 553 w 701"/>
                  <a:gd name="T77" fmla="*/ 651 h 963"/>
                  <a:gd name="T78" fmla="*/ 458 w 701"/>
                  <a:gd name="T79" fmla="*/ 652 h 963"/>
                  <a:gd name="T80" fmla="*/ 298 w 701"/>
                  <a:gd name="T81" fmla="*/ 767 h 963"/>
                  <a:gd name="T82" fmla="*/ 326 w 701"/>
                  <a:gd name="T83" fmla="*/ 914 h 963"/>
                  <a:gd name="T84" fmla="*/ 368 w 701"/>
                  <a:gd name="T85" fmla="*/ 952 h 963"/>
                  <a:gd name="T86" fmla="*/ 418 w 701"/>
                  <a:gd name="T87" fmla="*/ 818 h 963"/>
                  <a:gd name="T88" fmla="*/ 411 w 701"/>
                  <a:gd name="T89" fmla="*/ 738 h 963"/>
                  <a:gd name="T90" fmla="*/ 556 w 701"/>
                  <a:gd name="T91" fmla="*/ 764 h 963"/>
                  <a:gd name="T92" fmla="*/ 648 w 701"/>
                  <a:gd name="T93" fmla="*/ 663 h 963"/>
                  <a:gd name="T94" fmla="*/ 693 w 701"/>
                  <a:gd name="T95" fmla="*/ 550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1" h="963">
                    <a:moveTo>
                      <a:pt x="693" y="550"/>
                    </a:moveTo>
                    <a:cubicBezTo>
                      <a:pt x="699" y="541"/>
                      <a:pt x="697" y="507"/>
                      <a:pt x="687" y="499"/>
                    </a:cubicBezTo>
                    <a:cubicBezTo>
                      <a:pt x="692" y="493"/>
                      <a:pt x="688" y="457"/>
                      <a:pt x="674" y="453"/>
                    </a:cubicBezTo>
                    <a:cubicBezTo>
                      <a:pt x="678" y="450"/>
                      <a:pt x="680" y="423"/>
                      <a:pt x="667" y="414"/>
                    </a:cubicBezTo>
                    <a:cubicBezTo>
                      <a:pt x="670" y="402"/>
                      <a:pt x="664" y="367"/>
                      <a:pt x="655" y="365"/>
                    </a:cubicBezTo>
                    <a:cubicBezTo>
                      <a:pt x="663" y="358"/>
                      <a:pt x="655" y="324"/>
                      <a:pt x="650" y="313"/>
                    </a:cubicBezTo>
                    <a:cubicBezTo>
                      <a:pt x="654" y="309"/>
                      <a:pt x="656" y="279"/>
                      <a:pt x="649" y="275"/>
                    </a:cubicBezTo>
                    <a:cubicBezTo>
                      <a:pt x="655" y="266"/>
                      <a:pt x="647" y="244"/>
                      <a:pt x="644" y="238"/>
                    </a:cubicBezTo>
                    <a:cubicBezTo>
                      <a:pt x="650" y="232"/>
                      <a:pt x="648" y="214"/>
                      <a:pt x="644" y="199"/>
                    </a:cubicBezTo>
                    <a:cubicBezTo>
                      <a:pt x="650" y="199"/>
                      <a:pt x="656" y="167"/>
                      <a:pt x="647" y="156"/>
                    </a:cubicBezTo>
                    <a:cubicBezTo>
                      <a:pt x="656" y="150"/>
                      <a:pt x="654" y="112"/>
                      <a:pt x="643" y="111"/>
                    </a:cubicBezTo>
                    <a:cubicBezTo>
                      <a:pt x="650" y="101"/>
                      <a:pt x="651" y="73"/>
                      <a:pt x="642" y="64"/>
                    </a:cubicBezTo>
                    <a:cubicBezTo>
                      <a:pt x="647" y="50"/>
                      <a:pt x="625" y="14"/>
                      <a:pt x="612" y="7"/>
                    </a:cubicBezTo>
                    <a:cubicBezTo>
                      <a:pt x="599" y="0"/>
                      <a:pt x="589" y="6"/>
                      <a:pt x="584" y="5"/>
                    </a:cubicBezTo>
                    <a:cubicBezTo>
                      <a:pt x="573" y="4"/>
                      <a:pt x="564" y="1"/>
                      <a:pt x="547" y="10"/>
                    </a:cubicBezTo>
                    <a:cubicBezTo>
                      <a:pt x="519" y="23"/>
                      <a:pt x="515" y="49"/>
                      <a:pt x="518" y="57"/>
                    </a:cubicBezTo>
                    <a:cubicBezTo>
                      <a:pt x="512" y="57"/>
                      <a:pt x="496" y="79"/>
                      <a:pt x="504" y="87"/>
                    </a:cubicBezTo>
                    <a:cubicBezTo>
                      <a:pt x="494" y="88"/>
                      <a:pt x="482" y="104"/>
                      <a:pt x="483" y="117"/>
                    </a:cubicBezTo>
                    <a:cubicBezTo>
                      <a:pt x="473" y="121"/>
                      <a:pt x="462" y="134"/>
                      <a:pt x="464" y="145"/>
                    </a:cubicBezTo>
                    <a:cubicBezTo>
                      <a:pt x="452" y="141"/>
                      <a:pt x="433" y="157"/>
                      <a:pt x="426" y="163"/>
                    </a:cubicBezTo>
                    <a:cubicBezTo>
                      <a:pt x="412" y="154"/>
                      <a:pt x="380" y="162"/>
                      <a:pt x="375" y="169"/>
                    </a:cubicBezTo>
                    <a:cubicBezTo>
                      <a:pt x="365" y="161"/>
                      <a:pt x="329" y="168"/>
                      <a:pt x="326" y="176"/>
                    </a:cubicBezTo>
                    <a:cubicBezTo>
                      <a:pt x="313" y="167"/>
                      <a:pt x="293" y="168"/>
                      <a:pt x="278" y="174"/>
                    </a:cubicBezTo>
                    <a:cubicBezTo>
                      <a:pt x="275" y="166"/>
                      <a:pt x="243" y="160"/>
                      <a:pt x="235" y="167"/>
                    </a:cubicBezTo>
                    <a:cubicBezTo>
                      <a:pt x="225" y="153"/>
                      <a:pt x="203" y="141"/>
                      <a:pt x="193" y="145"/>
                    </a:cubicBezTo>
                    <a:cubicBezTo>
                      <a:pt x="192" y="138"/>
                      <a:pt x="173" y="122"/>
                      <a:pt x="161" y="120"/>
                    </a:cubicBezTo>
                    <a:cubicBezTo>
                      <a:pt x="152" y="109"/>
                      <a:pt x="136" y="93"/>
                      <a:pt x="122" y="96"/>
                    </a:cubicBezTo>
                    <a:cubicBezTo>
                      <a:pt x="104" y="75"/>
                      <a:pt x="74" y="82"/>
                      <a:pt x="70" y="85"/>
                    </a:cubicBezTo>
                    <a:cubicBezTo>
                      <a:pt x="67" y="88"/>
                      <a:pt x="61" y="93"/>
                      <a:pt x="55" y="96"/>
                    </a:cubicBezTo>
                    <a:cubicBezTo>
                      <a:pt x="42" y="100"/>
                      <a:pt x="28" y="110"/>
                      <a:pt x="22" y="127"/>
                    </a:cubicBezTo>
                    <a:cubicBezTo>
                      <a:pt x="15" y="145"/>
                      <a:pt x="9" y="168"/>
                      <a:pt x="22" y="190"/>
                    </a:cubicBezTo>
                    <a:cubicBezTo>
                      <a:pt x="14" y="202"/>
                      <a:pt x="15" y="247"/>
                      <a:pt x="27" y="257"/>
                    </a:cubicBezTo>
                    <a:cubicBezTo>
                      <a:pt x="16" y="269"/>
                      <a:pt x="23" y="295"/>
                      <a:pt x="28" y="310"/>
                    </a:cubicBezTo>
                    <a:cubicBezTo>
                      <a:pt x="15" y="319"/>
                      <a:pt x="15" y="359"/>
                      <a:pt x="22" y="368"/>
                    </a:cubicBezTo>
                    <a:cubicBezTo>
                      <a:pt x="8" y="376"/>
                      <a:pt x="8" y="406"/>
                      <a:pt x="16" y="423"/>
                    </a:cubicBezTo>
                    <a:cubicBezTo>
                      <a:pt x="2" y="436"/>
                      <a:pt x="3" y="464"/>
                      <a:pt x="13" y="477"/>
                    </a:cubicBezTo>
                    <a:cubicBezTo>
                      <a:pt x="2" y="492"/>
                      <a:pt x="0" y="529"/>
                      <a:pt x="17" y="540"/>
                    </a:cubicBezTo>
                    <a:cubicBezTo>
                      <a:pt x="13" y="568"/>
                      <a:pt x="30" y="601"/>
                      <a:pt x="45" y="610"/>
                    </a:cubicBezTo>
                    <a:cubicBezTo>
                      <a:pt x="42" y="630"/>
                      <a:pt x="63" y="669"/>
                      <a:pt x="88" y="668"/>
                    </a:cubicBezTo>
                    <a:cubicBezTo>
                      <a:pt x="94" y="687"/>
                      <a:pt x="135" y="719"/>
                      <a:pt x="162" y="703"/>
                    </a:cubicBezTo>
                    <a:cubicBezTo>
                      <a:pt x="183" y="691"/>
                      <a:pt x="181" y="683"/>
                      <a:pt x="189" y="671"/>
                    </a:cubicBezTo>
                    <a:cubicBezTo>
                      <a:pt x="192" y="667"/>
                      <a:pt x="196" y="663"/>
                      <a:pt x="200" y="659"/>
                    </a:cubicBezTo>
                    <a:cubicBezTo>
                      <a:pt x="199" y="658"/>
                      <a:pt x="198" y="658"/>
                      <a:pt x="198" y="659"/>
                    </a:cubicBezTo>
                    <a:cubicBezTo>
                      <a:pt x="195" y="659"/>
                      <a:pt x="192" y="658"/>
                      <a:pt x="191" y="655"/>
                    </a:cubicBezTo>
                    <a:cubicBezTo>
                      <a:pt x="191" y="652"/>
                      <a:pt x="192" y="649"/>
                      <a:pt x="195" y="648"/>
                    </a:cubicBezTo>
                    <a:cubicBezTo>
                      <a:pt x="199" y="647"/>
                      <a:pt x="203" y="648"/>
                      <a:pt x="207" y="650"/>
                    </a:cubicBezTo>
                    <a:cubicBezTo>
                      <a:pt x="211" y="643"/>
                      <a:pt x="215" y="634"/>
                      <a:pt x="217" y="622"/>
                    </a:cubicBezTo>
                    <a:cubicBezTo>
                      <a:pt x="222" y="596"/>
                      <a:pt x="179" y="554"/>
                      <a:pt x="158" y="550"/>
                    </a:cubicBezTo>
                    <a:cubicBezTo>
                      <a:pt x="149" y="538"/>
                      <a:pt x="138" y="518"/>
                      <a:pt x="127" y="508"/>
                    </a:cubicBezTo>
                    <a:cubicBezTo>
                      <a:pt x="138" y="489"/>
                      <a:pt x="129" y="464"/>
                      <a:pt x="129" y="464"/>
                    </a:cubicBezTo>
                    <a:cubicBezTo>
                      <a:pt x="131" y="445"/>
                      <a:pt x="132" y="432"/>
                      <a:pt x="125" y="416"/>
                    </a:cubicBezTo>
                    <a:cubicBezTo>
                      <a:pt x="134" y="401"/>
                      <a:pt x="133" y="378"/>
                      <a:pt x="125" y="367"/>
                    </a:cubicBezTo>
                    <a:cubicBezTo>
                      <a:pt x="133" y="356"/>
                      <a:pt x="137" y="329"/>
                      <a:pt x="132" y="316"/>
                    </a:cubicBezTo>
                    <a:cubicBezTo>
                      <a:pt x="136" y="303"/>
                      <a:pt x="137" y="291"/>
                      <a:pt x="132" y="276"/>
                    </a:cubicBezTo>
                    <a:cubicBezTo>
                      <a:pt x="142" y="265"/>
                      <a:pt x="132" y="241"/>
                      <a:pt x="128" y="232"/>
                    </a:cubicBezTo>
                    <a:cubicBezTo>
                      <a:pt x="134" y="242"/>
                      <a:pt x="148" y="264"/>
                      <a:pt x="176" y="266"/>
                    </a:cubicBezTo>
                    <a:cubicBezTo>
                      <a:pt x="200" y="285"/>
                      <a:pt x="207" y="281"/>
                      <a:pt x="227" y="282"/>
                    </a:cubicBezTo>
                    <a:cubicBezTo>
                      <a:pt x="233" y="295"/>
                      <a:pt x="272" y="296"/>
                      <a:pt x="281" y="289"/>
                    </a:cubicBezTo>
                    <a:cubicBezTo>
                      <a:pt x="287" y="297"/>
                      <a:pt x="321" y="305"/>
                      <a:pt x="331" y="291"/>
                    </a:cubicBezTo>
                    <a:cubicBezTo>
                      <a:pt x="336" y="294"/>
                      <a:pt x="366" y="303"/>
                      <a:pt x="376" y="290"/>
                    </a:cubicBezTo>
                    <a:cubicBezTo>
                      <a:pt x="384" y="292"/>
                      <a:pt x="413" y="294"/>
                      <a:pt x="422" y="279"/>
                    </a:cubicBezTo>
                    <a:cubicBezTo>
                      <a:pt x="432" y="281"/>
                      <a:pt x="457" y="278"/>
                      <a:pt x="469" y="267"/>
                    </a:cubicBezTo>
                    <a:cubicBezTo>
                      <a:pt x="474" y="274"/>
                      <a:pt x="509" y="251"/>
                      <a:pt x="508" y="239"/>
                    </a:cubicBezTo>
                    <a:cubicBezTo>
                      <a:pt x="513" y="247"/>
                      <a:pt x="537" y="217"/>
                      <a:pt x="540" y="204"/>
                    </a:cubicBezTo>
                    <a:cubicBezTo>
                      <a:pt x="540" y="204"/>
                      <a:pt x="534" y="233"/>
                      <a:pt x="541" y="235"/>
                    </a:cubicBezTo>
                    <a:cubicBezTo>
                      <a:pt x="536" y="238"/>
                      <a:pt x="538" y="276"/>
                      <a:pt x="548" y="280"/>
                    </a:cubicBezTo>
                    <a:cubicBezTo>
                      <a:pt x="541" y="288"/>
                      <a:pt x="547" y="324"/>
                      <a:pt x="556" y="326"/>
                    </a:cubicBezTo>
                    <a:cubicBezTo>
                      <a:pt x="550" y="334"/>
                      <a:pt x="549" y="371"/>
                      <a:pt x="562" y="382"/>
                    </a:cubicBezTo>
                    <a:cubicBezTo>
                      <a:pt x="556" y="397"/>
                      <a:pt x="558" y="421"/>
                      <a:pt x="566" y="426"/>
                    </a:cubicBezTo>
                    <a:cubicBezTo>
                      <a:pt x="562" y="433"/>
                      <a:pt x="563" y="465"/>
                      <a:pt x="577" y="465"/>
                    </a:cubicBezTo>
                    <a:cubicBezTo>
                      <a:pt x="568" y="469"/>
                      <a:pt x="577" y="500"/>
                      <a:pt x="587" y="499"/>
                    </a:cubicBezTo>
                    <a:cubicBezTo>
                      <a:pt x="587" y="499"/>
                      <a:pt x="583" y="505"/>
                      <a:pt x="584" y="511"/>
                    </a:cubicBezTo>
                    <a:cubicBezTo>
                      <a:pt x="584" y="519"/>
                      <a:pt x="589" y="529"/>
                      <a:pt x="595" y="532"/>
                    </a:cubicBezTo>
                    <a:cubicBezTo>
                      <a:pt x="590" y="535"/>
                      <a:pt x="588" y="558"/>
                      <a:pt x="596" y="561"/>
                    </a:cubicBezTo>
                    <a:cubicBezTo>
                      <a:pt x="590" y="560"/>
                      <a:pt x="583" y="585"/>
                      <a:pt x="584" y="593"/>
                    </a:cubicBezTo>
                    <a:cubicBezTo>
                      <a:pt x="579" y="596"/>
                      <a:pt x="574" y="606"/>
                      <a:pt x="578" y="618"/>
                    </a:cubicBezTo>
                    <a:cubicBezTo>
                      <a:pt x="566" y="617"/>
                      <a:pt x="551" y="638"/>
                      <a:pt x="553" y="650"/>
                    </a:cubicBezTo>
                    <a:cubicBezTo>
                      <a:pt x="553" y="651"/>
                      <a:pt x="553" y="651"/>
                      <a:pt x="553" y="651"/>
                    </a:cubicBezTo>
                    <a:cubicBezTo>
                      <a:pt x="545" y="650"/>
                      <a:pt x="525" y="659"/>
                      <a:pt x="517" y="666"/>
                    </a:cubicBezTo>
                    <a:cubicBezTo>
                      <a:pt x="498" y="654"/>
                      <a:pt x="492" y="662"/>
                      <a:pt x="458" y="652"/>
                    </a:cubicBezTo>
                    <a:cubicBezTo>
                      <a:pt x="424" y="643"/>
                      <a:pt x="395" y="598"/>
                      <a:pt x="327" y="646"/>
                    </a:cubicBezTo>
                    <a:cubicBezTo>
                      <a:pt x="271" y="686"/>
                      <a:pt x="287" y="744"/>
                      <a:pt x="298" y="767"/>
                    </a:cubicBezTo>
                    <a:cubicBezTo>
                      <a:pt x="293" y="773"/>
                      <a:pt x="285" y="796"/>
                      <a:pt x="285" y="831"/>
                    </a:cubicBezTo>
                    <a:cubicBezTo>
                      <a:pt x="285" y="861"/>
                      <a:pt x="315" y="900"/>
                      <a:pt x="326" y="914"/>
                    </a:cubicBezTo>
                    <a:cubicBezTo>
                      <a:pt x="339" y="930"/>
                      <a:pt x="347" y="940"/>
                      <a:pt x="347" y="952"/>
                    </a:cubicBezTo>
                    <a:cubicBezTo>
                      <a:pt x="347" y="963"/>
                      <a:pt x="368" y="963"/>
                      <a:pt x="368" y="952"/>
                    </a:cubicBezTo>
                    <a:cubicBezTo>
                      <a:pt x="368" y="938"/>
                      <a:pt x="372" y="932"/>
                      <a:pt x="388" y="909"/>
                    </a:cubicBezTo>
                    <a:cubicBezTo>
                      <a:pt x="405" y="886"/>
                      <a:pt x="419" y="853"/>
                      <a:pt x="418" y="818"/>
                    </a:cubicBezTo>
                    <a:cubicBezTo>
                      <a:pt x="418" y="799"/>
                      <a:pt x="406" y="795"/>
                      <a:pt x="412" y="780"/>
                    </a:cubicBezTo>
                    <a:cubicBezTo>
                      <a:pt x="421" y="758"/>
                      <a:pt x="415" y="751"/>
                      <a:pt x="411" y="738"/>
                    </a:cubicBezTo>
                    <a:cubicBezTo>
                      <a:pt x="421" y="734"/>
                      <a:pt x="459" y="762"/>
                      <a:pt x="483" y="768"/>
                    </a:cubicBezTo>
                    <a:cubicBezTo>
                      <a:pt x="507" y="775"/>
                      <a:pt x="547" y="776"/>
                      <a:pt x="556" y="764"/>
                    </a:cubicBezTo>
                    <a:cubicBezTo>
                      <a:pt x="564" y="766"/>
                      <a:pt x="614" y="731"/>
                      <a:pt x="608" y="713"/>
                    </a:cubicBezTo>
                    <a:cubicBezTo>
                      <a:pt x="625" y="717"/>
                      <a:pt x="657" y="686"/>
                      <a:pt x="648" y="663"/>
                    </a:cubicBezTo>
                    <a:cubicBezTo>
                      <a:pt x="663" y="665"/>
                      <a:pt x="686" y="624"/>
                      <a:pt x="685" y="601"/>
                    </a:cubicBezTo>
                    <a:cubicBezTo>
                      <a:pt x="692" y="601"/>
                      <a:pt x="701" y="562"/>
                      <a:pt x="693" y="550"/>
                    </a:cubicBezTo>
                    <a:close/>
                  </a:path>
                </a:pathLst>
              </a:custGeom>
              <a:noFill/>
              <a:ln w="6350"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12" name="Freeform 905">
                <a:extLst>
                  <a:ext uri="{FF2B5EF4-FFF2-40B4-BE49-F238E27FC236}">
                    <a16:creationId xmlns:a16="http://schemas.microsoft.com/office/drawing/2014/main" id="{9E3E2ECF-FAA3-4297-01B2-7AD35DE2E4E6}"/>
                  </a:ext>
                </a:extLst>
              </p:cNvPr>
              <p:cNvSpPr>
                <a:spLocks/>
              </p:cNvSpPr>
              <p:nvPr/>
            </p:nvSpPr>
            <p:spPr bwMode="auto">
              <a:xfrm>
                <a:off x="-1880838" y="4510088"/>
                <a:ext cx="1085850" cy="490538"/>
              </a:xfrm>
              <a:custGeom>
                <a:avLst/>
                <a:gdLst>
                  <a:gd name="T0" fmla="*/ 529 w 534"/>
                  <a:gd name="T1" fmla="*/ 15 h 242"/>
                  <a:gd name="T2" fmla="*/ 513 w 534"/>
                  <a:gd name="T3" fmla="*/ 50 h 242"/>
                  <a:gd name="T4" fmla="*/ 506 w 534"/>
                  <a:gd name="T5" fmla="*/ 76 h 242"/>
                  <a:gd name="T6" fmla="*/ 499 w 534"/>
                  <a:gd name="T7" fmla="*/ 105 h 242"/>
                  <a:gd name="T8" fmla="*/ 486 w 534"/>
                  <a:gd name="T9" fmla="*/ 133 h 242"/>
                  <a:gd name="T10" fmla="*/ 471 w 534"/>
                  <a:gd name="T11" fmla="*/ 153 h 242"/>
                  <a:gd name="T12" fmla="*/ 458 w 534"/>
                  <a:gd name="T13" fmla="*/ 184 h 242"/>
                  <a:gd name="T14" fmla="*/ 447 w 534"/>
                  <a:gd name="T15" fmla="*/ 197 h 242"/>
                  <a:gd name="T16" fmla="*/ 410 w 534"/>
                  <a:gd name="T17" fmla="*/ 221 h 242"/>
                  <a:gd name="T18" fmla="*/ 374 w 534"/>
                  <a:gd name="T19" fmla="*/ 236 h 242"/>
                  <a:gd name="T20" fmla="*/ 328 w 534"/>
                  <a:gd name="T21" fmla="*/ 241 h 242"/>
                  <a:gd name="T22" fmla="*/ 283 w 534"/>
                  <a:gd name="T23" fmla="*/ 242 h 242"/>
                  <a:gd name="T24" fmla="*/ 237 w 534"/>
                  <a:gd name="T25" fmla="*/ 239 h 242"/>
                  <a:gd name="T26" fmla="*/ 197 w 534"/>
                  <a:gd name="T27" fmla="*/ 233 h 242"/>
                  <a:gd name="T28" fmla="*/ 174 w 534"/>
                  <a:gd name="T29" fmla="*/ 221 h 242"/>
                  <a:gd name="T30" fmla="*/ 145 w 534"/>
                  <a:gd name="T31" fmla="*/ 209 h 242"/>
                  <a:gd name="T32" fmla="*/ 102 w 534"/>
                  <a:gd name="T33" fmla="*/ 167 h 242"/>
                  <a:gd name="T34" fmla="*/ 70 w 534"/>
                  <a:gd name="T35" fmla="*/ 146 h 242"/>
                  <a:gd name="T36" fmla="*/ 33 w 534"/>
                  <a:gd name="T37" fmla="*/ 117 h 242"/>
                  <a:gd name="T38" fmla="*/ 4 w 534"/>
                  <a:gd name="T39" fmla="*/ 99 h 242"/>
                  <a:gd name="T40" fmla="*/ 0 w 534"/>
                  <a:gd name="T41" fmla="*/ 96 h 242"/>
                  <a:gd name="T42" fmla="*/ 6 w 534"/>
                  <a:gd name="T43" fmla="*/ 94 h 242"/>
                  <a:gd name="T44" fmla="*/ 18 w 534"/>
                  <a:gd name="T45" fmla="*/ 85 h 242"/>
                  <a:gd name="T46" fmla="*/ 56 w 534"/>
                  <a:gd name="T47" fmla="*/ 109 h 242"/>
                  <a:gd name="T48" fmla="*/ 76 w 534"/>
                  <a:gd name="T49" fmla="*/ 124 h 242"/>
                  <a:gd name="T50" fmla="*/ 97 w 534"/>
                  <a:gd name="T51" fmla="*/ 135 h 242"/>
                  <a:gd name="T52" fmla="*/ 114 w 534"/>
                  <a:gd name="T53" fmla="*/ 151 h 242"/>
                  <a:gd name="T54" fmla="*/ 139 w 534"/>
                  <a:gd name="T55" fmla="*/ 182 h 242"/>
                  <a:gd name="T56" fmla="*/ 160 w 534"/>
                  <a:gd name="T57" fmla="*/ 197 h 242"/>
                  <a:gd name="T58" fmla="*/ 190 w 534"/>
                  <a:gd name="T59" fmla="*/ 204 h 242"/>
                  <a:gd name="T60" fmla="*/ 221 w 534"/>
                  <a:gd name="T61" fmla="*/ 219 h 242"/>
                  <a:gd name="T62" fmla="*/ 249 w 534"/>
                  <a:gd name="T63" fmla="*/ 219 h 242"/>
                  <a:gd name="T64" fmla="*/ 280 w 534"/>
                  <a:gd name="T65" fmla="*/ 225 h 242"/>
                  <a:gd name="T66" fmla="*/ 301 w 534"/>
                  <a:gd name="T67" fmla="*/ 219 h 242"/>
                  <a:gd name="T68" fmla="*/ 338 w 534"/>
                  <a:gd name="T69" fmla="*/ 217 h 242"/>
                  <a:gd name="T70" fmla="*/ 375 w 534"/>
                  <a:gd name="T71" fmla="*/ 210 h 242"/>
                  <a:gd name="T72" fmla="*/ 407 w 534"/>
                  <a:gd name="T73" fmla="*/ 202 h 242"/>
                  <a:gd name="T74" fmla="*/ 440 w 534"/>
                  <a:gd name="T75" fmla="*/ 179 h 242"/>
                  <a:gd name="T76" fmla="*/ 457 w 534"/>
                  <a:gd name="T77" fmla="*/ 157 h 242"/>
                  <a:gd name="T78" fmla="*/ 473 w 534"/>
                  <a:gd name="T79" fmla="*/ 133 h 242"/>
                  <a:gd name="T80" fmla="*/ 490 w 534"/>
                  <a:gd name="T81" fmla="*/ 98 h 242"/>
                  <a:gd name="T82" fmla="*/ 502 w 534"/>
                  <a:gd name="T83" fmla="*/ 54 h 242"/>
                  <a:gd name="T84" fmla="*/ 512 w 534"/>
                  <a:gd name="T85" fmla="*/ 30 h 242"/>
                  <a:gd name="T86" fmla="*/ 522 w 534"/>
                  <a:gd name="T87" fmla="*/ 15 h 242"/>
                  <a:gd name="T88" fmla="*/ 534 w 534"/>
                  <a:gd name="T89" fmla="*/ 5 h 242"/>
                  <a:gd name="T90" fmla="*/ 529 w 534"/>
                  <a:gd name="T91" fmla="*/ 1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4" h="242">
                    <a:moveTo>
                      <a:pt x="529" y="15"/>
                    </a:moveTo>
                    <a:cubicBezTo>
                      <a:pt x="528" y="25"/>
                      <a:pt x="514" y="38"/>
                      <a:pt x="513" y="50"/>
                    </a:cubicBezTo>
                    <a:cubicBezTo>
                      <a:pt x="513" y="62"/>
                      <a:pt x="510" y="68"/>
                      <a:pt x="506" y="76"/>
                    </a:cubicBezTo>
                    <a:cubicBezTo>
                      <a:pt x="503" y="84"/>
                      <a:pt x="504" y="93"/>
                      <a:pt x="499" y="105"/>
                    </a:cubicBezTo>
                    <a:cubicBezTo>
                      <a:pt x="495" y="117"/>
                      <a:pt x="494" y="127"/>
                      <a:pt x="486" y="133"/>
                    </a:cubicBezTo>
                    <a:cubicBezTo>
                      <a:pt x="479" y="139"/>
                      <a:pt x="476" y="145"/>
                      <a:pt x="471" y="153"/>
                    </a:cubicBezTo>
                    <a:cubicBezTo>
                      <a:pt x="467" y="160"/>
                      <a:pt x="463" y="177"/>
                      <a:pt x="458" y="184"/>
                    </a:cubicBezTo>
                    <a:cubicBezTo>
                      <a:pt x="452" y="191"/>
                      <a:pt x="447" y="197"/>
                      <a:pt x="447" y="197"/>
                    </a:cubicBezTo>
                    <a:cubicBezTo>
                      <a:pt x="429" y="198"/>
                      <a:pt x="415" y="214"/>
                      <a:pt x="410" y="221"/>
                    </a:cubicBezTo>
                    <a:cubicBezTo>
                      <a:pt x="401" y="219"/>
                      <a:pt x="381" y="226"/>
                      <a:pt x="374" y="236"/>
                    </a:cubicBezTo>
                    <a:cubicBezTo>
                      <a:pt x="365" y="231"/>
                      <a:pt x="338" y="231"/>
                      <a:pt x="328" y="241"/>
                    </a:cubicBezTo>
                    <a:cubicBezTo>
                      <a:pt x="320" y="236"/>
                      <a:pt x="295" y="238"/>
                      <a:pt x="283" y="242"/>
                    </a:cubicBezTo>
                    <a:cubicBezTo>
                      <a:pt x="277" y="240"/>
                      <a:pt x="252" y="235"/>
                      <a:pt x="237" y="239"/>
                    </a:cubicBezTo>
                    <a:cubicBezTo>
                      <a:pt x="229" y="235"/>
                      <a:pt x="201" y="235"/>
                      <a:pt x="197" y="233"/>
                    </a:cubicBezTo>
                    <a:cubicBezTo>
                      <a:pt x="193" y="231"/>
                      <a:pt x="183" y="224"/>
                      <a:pt x="174" y="221"/>
                    </a:cubicBezTo>
                    <a:cubicBezTo>
                      <a:pt x="164" y="219"/>
                      <a:pt x="153" y="217"/>
                      <a:pt x="145" y="209"/>
                    </a:cubicBezTo>
                    <a:cubicBezTo>
                      <a:pt x="138" y="201"/>
                      <a:pt x="117" y="169"/>
                      <a:pt x="102" y="167"/>
                    </a:cubicBezTo>
                    <a:cubicBezTo>
                      <a:pt x="98" y="161"/>
                      <a:pt x="87" y="153"/>
                      <a:pt x="70" y="146"/>
                    </a:cubicBezTo>
                    <a:cubicBezTo>
                      <a:pt x="65" y="139"/>
                      <a:pt x="46" y="121"/>
                      <a:pt x="33" y="117"/>
                    </a:cubicBezTo>
                    <a:cubicBezTo>
                      <a:pt x="29" y="111"/>
                      <a:pt x="20" y="102"/>
                      <a:pt x="4" y="99"/>
                    </a:cubicBezTo>
                    <a:cubicBezTo>
                      <a:pt x="0" y="96"/>
                      <a:pt x="0" y="96"/>
                      <a:pt x="0" y="96"/>
                    </a:cubicBezTo>
                    <a:cubicBezTo>
                      <a:pt x="2" y="95"/>
                      <a:pt x="4" y="94"/>
                      <a:pt x="6" y="94"/>
                    </a:cubicBezTo>
                    <a:cubicBezTo>
                      <a:pt x="10" y="92"/>
                      <a:pt x="15" y="88"/>
                      <a:pt x="18" y="85"/>
                    </a:cubicBezTo>
                    <a:cubicBezTo>
                      <a:pt x="28" y="89"/>
                      <a:pt x="52" y="107"/>
                      <a:pt x="56" y="109"/>
                    </a:cubicBezTo>
                    <a:cubicBezTo>
                      <a:pt x="61" y="111"/>
                      <a:pt x="72" y="120"/>
                      <a:pt x="76" y="124"/>
                    </a:cubicBezTo>
                    <a:cubicBezTo>
                      <a:pt x="79" y="127"/>
                      <a:pt x="91" y="133"/>
                      <a:pt x="97" y="135"/>
                    </a:cubicBezTo>
                    <a:cubicBezTo>
                      <a:pt x="102" y="138"/>
                      <a:pt x="111" y="148"/>
                      <a:pt x="114" y="151"/>
                    </a:cubicBezTo>
                    <a:cubicBezTo>
                      <a:pt x="116" y="153"/>
                      <a:pt x="132" y="179"/>
                      <a:pt x="139" y="182"/>
                    </a:cubicBezTo>
                    <a:cubicBezTo>
                      <a:pt x="145" y="184"/>
                      <a:pt x="156" y="194"/>
                      <a:pt x="160" y="197"/>
                    </a:cubicBezTo>
                    <a:cubicBezTo>
                      <a:pt x="164" y="201"/>
                      <a:pt x="182" y="201"/>
                      <a:pt x="190" y="204"/>
                    </a:cubicBezTo>
                    <a:cubicBezTo>
                      <a:pt x="199" y="206"/>
                      <a:pt x="211" y="219"/>
                      <a:pt x="221" y="219"/>
                    </a:cubicBezTo>
                    <a:cubicBezTo>
                      <a:pt x="231" y="219"/>
                      <a:pt x="239" y="219"/>
                      <a:pt x="249" y="219"/>
                    </a:cubicBezTo>
                    <a:cubicBezTo>
                      <a:pt x="259" y="218"/>
                      <a:pt x="273" y="226"/>
                      <a:pt x="280" y="225"/>
                    </a:cubicBezTo>
                    <a:cubicBezTo>
                      <a:pt x="288" y="224"/>
                      <a:pt x="289" y="222"/>
                      <a:pt x="301" y="219"/>
                    </a:cubicBezTo>
                    <a:cubicBezTo>
                      <a:pt x="312" y="217"/>
                      <a:pt x="323" y="219"/>
                      <a:pt x="338" y="217"/>
                    </a:cubicBezTo>
                    <a:cubicBezTo>
                      <a:pt x="354" y="215"/>
                      <a:pt x="365" y="215"/>
                      <a:pt x="375" y="210"/>
                    </a:cubicBezTo>
                    <a:cubicBezTo>
                      <a:pt x="385" y="206"/>
                      <a:pt x="401" y="209"/>
                      <a:pt x="407" y="202"/>
                    </a:cubicBezTo>
                    <a:cubicBezTo>
                      <a:pt x="413" y="195"/>
                      <a:pt x="428" y="185"/>
                      <a:pt x="440" y="179"/>
                    </a:cubicBezTo>
                    <a:cubicBezTo>
                      <a:pt x="442" y="172"/>
                      <a:pt x="456" y="158"/>
                      <a:pt x="457" y="157"/>
                    </a:cubicBezTo>
                    <a:cubicBezTo>
                      <a:pt x="468" y="146"/>
                      <a:pt x="468" y="141"/>
                      <a:pt x="473" y="133"/>
                    </a:cubicBezTo>
                    <a:cubicBezTo>
                      <a:pt x="478" y="126"/>
                      <a:pt x="486" y="109"/>
                      <a:pt x="490" y="98"/>
                    </a:cubicBezTo>
                    <a:cubicBezTo>
                      <a:pt x="495" y="86"/>
                      <a:pt x="495" y="62"/>
                      <a:pt x="502" y="54"/>
                    </a:cubicBezTo>
                    <a:cubicBezTo>
                      <a:pt x="507" y="48"/>
                      <a:pt x="511" y="40"/>
                      <a:pt x="512" y="30"/>
                    </a:cubicBezTo>
                    <a:cubicBezTo>
                      <a:pt x="517" y="24"/>
                      <a:pt x="519" y="24"/>
                      <a:pt x="522" y="15"/>
                    </a:cubicBezTo>
                    <a:cubicBezTo>
                      <a:pt x="525" y="6"/>
                      <a:pt x="533" y="0"/>
                      <a:pt x="534" y="5"/>
                    </a:cubicBezTo>
                    <a:cubicBezTo>
                      <a:pt x="532" y="6"/>
                      <a:pt x="529" y="13"/>
                      <a:pt x="529" y="15"/>
                    </a:cubicBezTo>
                    <a:close/>
                  </a:path>
                </a:pathLst>
              </a:custGeom>
              <a:noFill/>
              <a:ln w="3175"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13" name="Freeform 906">
                <a:extLst>
                  <a:ext uri="{FF2B5EF4-FFF2-40B4-BE49-F238E27FC236}">
                    <a16:creationId xmlns:a16="http://schemas.microsoft.com/office/drawing/2014/main" id="{C7803CD2-5295-89F9-754C-A4417023F7EA}"/>
                  </a:ext>
                </a:extLst>
              </p:cNvPr>
              <p:cNvSpPr>
                <a:spLocks/>
              </p:cNvSpPr>
              <p:nvPr/>
            </p:nvSpPr>
            <p:spPr bwMode="auto">
              <a:xfrm>
                <a:off x="-742600" y="4562476"/>
                <a:ext cx="7938" cy="58738"/>
              </a:xfrm>
              <a:custGeom>
                <a:avLst/>
                <a:gdLst>
                  <a:gd name="T0" fmla="*/ 1 w 4"/>
                  <a:gd name="T1" fmla="*/ 29 h 29"/>
                  <a:gd name="T2" fmla="*/ 0 w 4"/>
                  <a:gd name="T3" fmla="*/ 0 h 29"/>
                </a:gdLst>
                <a:ahLst/>
                <a:cxnLst>
                  <a:cxn ang="0">
                    <a:pos x="T0" y="T1"/>
                  </a:cxn>
                  <a:cxn ang="0">
                    <a:pos x="T2" y="T3"/>
                  </a:cxn>
                </a:cxnLst>
                <a:rect l="0" t="0" r="r" b="b"/>
                <a:pathLst>
                  <a:path w="4" h="29">
                    <a:moveTo>
                      <a:pt x="1" y="29"/>
                    </a:moveTo>
                    <a:cubicBezTo>
                      <a:pt x="4" y="20"/>
                      <a:pt x="2" y="4"/>
                      <a:pt x="0" y="0"/>
                    </a:cubicBezTo>
                  </a:path>
                </a:pathLst>
              </a:custGeom>
              <a:noFill/>
              <a:ln w="6350"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14" name="Freeform 907">
                <a:extLst>
                  <a:ext uri="{FF2B5EF4-FFF2-40B4-BE49-F238E27FC236}">
                    <a16:creationId xmlns:a16="http://schemas.microsoft.com/office/drawing/2014/main" id="{2F156293-77CD-5CC6-3243-54EA2DBBC148}"/>
                  </a:ext>
                </a:extLst>
              </p:cNvPr>
              <p:cNvSpPr>
                <a:spLocks/>
              </p:cNvSpPr>
              <p:nvPr/>
            </p:nvSpPr>
            <p:spPr bwMode="auto">
              <a:xfrm>
                <a:off x="-736250" y="4578351"/>
                <a:ext cx="22225" cy="19050"/>
              </a:xfrm>
              <a:custGeom>
                <a:avLst/>
                <a:gdLst>
                  <a:gd name="T0" fmla="*/ 0 w 11"/>
                  <a:gd name="T1" fmla="*/ 9 h 9"/>
                  <a:gd name="T2" fmla="*/ 11 w 11"/>
                  <a:gd name="T3" fmla="*/ 0 h 9"/>
                </a:gdLst>
                <a:ahLst/>
                <a:cxnLst>
                  <a:cxn ang="0">
                    <a:pos x="T0" y="T1"/>
                  </a:cxn>
                  <a:cxn ang="0">
                    <a:pos x="T2" y="T3"/>
                  </a:cxn>
                </a:cxnLst>
                <a:rect l="0" t="0" r="r" b="b"/>
                <a:pathLst>
                  <a:path w="11" h="9">
                    <a:moveTo>
                      <a:pt x="0" y="9"/>
                    </a:moveTo>
                    <a:cubicBezTo>
                      <a:pt x="4" y="3"/>
                      <a:pt x="11" y="0"/>
                      <a:pt x="11" y="0"/>
                    </a:cubicBezTo>
                  </a:path>
                </a:pathLst>
              </a:custGeom>
              <a:noFill/>
              <a:ln w="6350"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15" name="Freeform 908">
                <a:extLst>
                  <a:ext uri="{FF2B5EF4-FFF2-40B4-BE49-F238E27FC236}">
                    <a16:creationId xmlns:a16="http://schemas.microsoft.com/office/drawing/2014/main" id="{87C61CC9-FE0C-23D2-CB74-0B7C53B9F913}"/>
                  </a:ext>
                </a:extLst>
              </p:cNvPr>
              <p:cNvSpPr>
                <a:spLocks/>
              </p:cNvSpPr>
              <p:nvPr/>
            </p:nvSpPr>
            <p:spPr bwMode="auto">
              <a:xfrm>
                <a:off x="-1120425" y="4849813"/>
                <a:ext cx="28575" cy="20638"/>
              </a:xfrm>
              <a:custGeom>
                <a:avLst/>
                <a:gdLst>
                  <a:gd name="T0" fmla="*/ 4 w 14"/>
                  <a:gd name="T1" fmla="*/ 8 h 10"/>
                  <a:gd name="T2" fmla="*/ 13 w 14"/>
                  <a:gd name="T3" fmla="*/ 1 h 10"/>
                  <a:gd name="T4" fmla="*/ 0 w 14"/>
                  <a:gd name="T5" fmla="*/ 5 h 10"/>
                </a:gdLst>
                <a:ahLst/>
                <a:cxnLst>
                  <a:cxn ang="0">
                    <a:pos x="T0" y="T1"/>
                  </a:cxn>
                  <a:cxn ang="0">
                    <a:pos x="T2" y="T3"/>
                  </a:cxn>
                  <a:cxn ang="0">
                    <a:pos x="T4" y="T5"/>
                  </a:cxn>
                </a:cxnLst>
                <a:rect l="0" t="0" r="r" b="b"/>
                <a:pathLst>
                  <a:path w="14" h="10">
                    <a:moveTo>
                      <a:pt x="4" y="8"/>
                    </a:moveTo>
                    <a:cubicBezTo>
                      <a:pt x="8" y="10"/>
                      <a:pt x="14" y="5"/>
                      <a:pt x="13" y="1"/>
                    </a:cubicBezTo>
                    <a:cubicBezTo>
                      <a:pt x="8" y="0"/>
                      <a:pt x="4" y="3"/>
                      <a:pt x="0" y="5"/>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16" name="Freeform 909">
                <a:extLst>
                  <a:ext uri="{FF2B5EF4-FFF2-40B4-BE49-F238E27FC236}">
                    <a16:creationId xmlns:a16="http://schemas.microsoft.com/office/drawing/2014/main" id="{E26121CC-17AF-ABEE-82CC-7E82AB1EFABD}"/>
                  </a:ext>
                </a:extLst>
              </p:cNvPr>
              <p:cNvSpPr>
                <a:spLocks/>
              </p:cNvSpPr>
              <p:nvPr/>
            </p:nvSpPr>
            <p:spPr bwMode="auto">
              <a:xfrm>
                <a:off x="-1026763" y="4816476"/>
                <a:ext cx="28575" cy="23813"/>
              </a:xfrm>
              <a:custGeom>
                <a:avLst/>
                <a:gdLst>
                  <a:gd name="T0" fmla="*/ 6 w 14"/>
                  <a:gd name="T1" fmla="*/ 12 h 12"/>
                  <a:gd name="T2" fmla="*/ 13 w 14"/>
                  <a:gd name="T3" fmla="*/ 1 h 12"/>
                  <a:gd name="T4" fmla="*/ 0 w 14"/>
                  <a:gd name="T5" fmla="*/ 4 h 12"/>
                </a:gdLst>
                <a:ahLst/>
                <a:cxnLst>
                  <a:cxn ang="0">
                    <a:pos x="T0" y="T1"/>
                  </a:cxn>
                  <a:cxn ang="0">
                    <a:pos x="T2" y="T3"/>
                  </a:cxn>
                  <a:cxn ang="0">
                    <a:pos x="T4" y="T5"/>
                  </a:cxn>
                </a:cxnLst>
                <a:rect l="0" t="0" r="r" b="b"/>
                <a:pathLst>
                  <a:path w="14" h="12">
                    <a:moveTo>
                      <a:pt x="6" y="12"/>
                    </a:moveTo>
                    <a:cubicBezTo>
                      <a:pt x="10" y="10"/>
                      <a:pt x="14" y="7"/>
                      <a:pt x="13" y="1"/>
                    </a:cubicBezTo>
                    <a:cubicBezTo>
                      <a:pt x="9" y="0"/>
                      <a:pt x="4" y="3"/>
                      <a:pt x="0" y="4"/>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17" name="Freeform 910">
                <a:extLst>
                  <a:ext uri="{FF2B5EF4-FFF2-40B4-BE49-F238E27FC236}">
                    <a16:creationId xmlns:a16="http://schemas.microsoft.com/office/drawing/2014/main" id="{DBB4597C-063C-B17D-7859-D61EABE45D94}"/>
                  </a:ext>
                </a:extLst>
              </p:cNvPr>
              <p:cNvSpPr>
                <a:spLocks/>
              </p:cNvSpPr>
              <p:nvPr/>
            </p:nvSpPr>
            <p:spPr bwMode="auto">
              <a:xfrm>
                <a:off x="-974375" y="4730751"/>
                <a:ext cx="28575" cy="34925"/>
              </a:xfrm>
              <a:custGeom>
                <a:avLst/>
                <a:gdLst>
                  <a:gd name="T0" fmla="*/ 8 w 14"/>
                  <a:gd name="T1" fmla="*/ 17 h 17"/>
                  <a:gd name="T2" fmla="*/ 14 w 14"/>
                  <a:gd name="T3" fmla="*/ 3 h 17"/>
                  <a:gd name="T4" fmla="*/ 0 w 14"/>
                  <a:gd name="T5" fmla="*/ 13 h 17"/>
                </a:gdLst>
                <a:ahLst/>
                <a:cxnLst>
                  <a:cxn ang="0">
                    <a:pos x="T0" y="T1"/>
                  </a:cxn>
                  <a:cxn ang="0">
                    <a:pos x="T2" y="T3"/>
                  </a:cxn>
                  <a:cxn ang="0">
                    <a:pos x="T4" y="T5"/>
                  </a:cxn>
                </a:cxnLst>
                <a:rect l="0" t="0" r="r" b="b"/>
                <a:pathLst>
                  <a:path w="14" h="17">
                    <a:moveTo>
                      <a:pt x="8" y="17"/>
                    </a:moveTo>
                    <a:cubicBezTo>
                      <a:pt x="10" y="12"/>
                      <a:pt x="13" y="8"/>
                      <a:pt x="14" y="3"/>
                    </a:cubicBezTo>
                    <a:cubicBezTo>
                      <a:pt x="9" y="0"/>
                      <a:pt x="2" y="9"/>
                      <a:pt x="0" y="13"/>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18" name="Freeform 911">
                <a:extLst>
                  <a:ext uri="{FF2B5EF4-FFF2-40B4-BE49-F238E27FC236}">
                    <a16:creationId xmlns:a16="http://schemas.microsoft.com/office/drawing/2014/main" id="{58379DD9-48E6-D9DD-8498-C5D2F04F9002}"/>
                  </a:ext>
                </a:extLst>
              </p:cNvPr>
              <p:cNvSpPr>
                <a:spLocks/>
              </p:cNvSpPr>
              <p:nvPr/>
            </p:nvSpPr>
            <p:spPr bwMode="auto">
              <a:xfrm>
                <a:off x="-914050" y="4672013"/>
                <a:ext cx="6350" cy="12700"/>
              </a:xfrm>
              <a:custGeom>
                <a:avLst/>
                <a:gdLst>
                  <a:gd name="T0" fmla="*/ 3 w 3"/>
                  <a:gd name="T1" fmla="*/ 0 h 6"/>
                  <a:gd name="T2" fmla="*/ 0 w 3"/>
                  <a:gd name="T3" fmla="*/ 6 h 6"/>
                </a:gdLst>
                <a:ahLst/>
                <a:cxnLst>
                  <a:cxn ang="0">
                    <a:pos x="T0" y="T1"/>
                  </a:cxn>
                  <a:cxn ang="0">
                    <a:pos x="T2" y="T3"/>
                  </a:cxn>
                </a:cxnLst>
                <a:rect l="0" t="0" r="r" b="b"/>
                <a:pathLst>
                  <a:path w="3" h="6">
                    <a:moveTo>
                      <a:pt x="3" y="0"/>
                    </a:moveTo>
                    <a:cubicBezTo>
                      <a:pt x="1" y="2"/>
                      <a:pt x="0" y="4"/>
                      <a:pt x="0" y="6"/>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19" name="Freeform 912">
                <a:extLst>
                  <a:ext uri="{FF2B5EF4-FFF2-40B4-BE49-F238E27FC236}">
                    <a16:creationId xmlns:a16="http://schemas.microsoft.com/office/drawing/2014/main" id="{BC3152AF-D314-FFAC-BBF2-2B61D65316E3}"/>
                  </a:ext>
                </a:extLst>
              </p:cNvPr>
              <p:cNvSpPr>
                <a:spLocks/>
              </p:cNvSpPr>
              <p:nvPr/>
            </p:nvSpPr>
            <p:spPr bwMode="auto">
              <a:xfrm>
                <a:off x="-848963" y="4702176"/>
                <a:ext cx="26988" cy="33338"/>
              </a:xfrm>
              <a:custGeom>
                <a:avLst/>
                <a:gdLst>
                  <a:gd name="T0" fmla="*/ 0 w 13"/>
                  <a:gd name="T1" fmla="*/ 13 h 16"/>
                  <a:gd name="T2" fmla="*/ 9 w 13"/>
                  <a:gd name="T3" fmla="*/ 16 h 16"/>
                </a:gdLst>
                <a:ahLst/>
                <a:cxnLst>
                  <a:cxn ang="0">
                    <a:pos x="T0" y="T1"/>
                  </a:cxn>
                  <a:cxn ang="0">
                    <a:pos x="T2" y="T3"/>
                  </a:cxn>
                </a:cxnLst>
                <a:rect l="0" t="0" r="r" b="b"/>
                <a:pathLst>
                  <a:path w="13" h="16">
                    <a:moveTo>
                      <a:pt x="0" y="13"/>
                    </a:moveTo>
                    <a:cubicBezTo>
                      <a:pt x="2" y="0"/>
                      <a:pt x="13" y="6"/>
                      <a:pt x="9" y="16"/>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20" name="Freeform 913">
                <a:extLst>
                  <a:ext uri="{FF2B5EF4-FFF2-40B4-BE49-F238E27FC236}">
                    <a16:creationId xmlns:a16="http://schemas.microsoft.com/office/drawing/2014/main" id="{695119EC-AE8B-5B38-C956-62243F8EC2D3}"/>
                  </a:ext>
                </a:extLst>
              </p:cNvPr>
              <p:cNvSpPr>
                <a:spLocks/>
              </p:cNvSpPr>
              <p:nvPr/>
            </p:nvSpPr>
            <p:spPr bwMode="auto">
              <a:xfrm>
                <a:off x="-820388" y="4645026"/>
                <a:ext cx="6350" cy="12700"/>
              </a:xfrm>
              <a:custGeom>
                <a:avLst/>
                <a:gdLst>
                  <a:gd name="T0" fmla="*/ 3 w 3"/>
                  <a:gd name="T1" fmla="*/ 0 h 6"/>
                  <a:gd name="T2" fmla="*/ 0 w 3"/>
                  <a:gd name="T3" fmla="*/ 6 h 6"/>
                </a:gdLst>
                <a:ahLst/>
                <a:cxnLst>
                  <a:cxn ang="0">
                    <a:pos x="T0" y="T1"/>
                  </a:cxn>
                  <a:cxn ang="0">
                    <a:pos x="T2" y="T3"/>
                  </a:cxn>
                </a:cxnLst>
                <a:rect l="0" t="0" r="r" b="b"/>
                <a:pathLst>
                  <a:path w="3" h="6">
                    <a:moveTo>
                      <a:pt x="3" y="0"/>
                    </a:moveTo>
                    <a:cubicBezTo>
                      <a:pt x="2" y="2"/>
                      <a:pt x="0" y="4"/>
                      <a:pt x="0" y="6"/>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21" name="Freeform 914">
                <a:extLst>
                  <a:ext uri="{FF2B5EF4-FFF2-40B4-BE49-F238E27FC236}">
                    <a16:creationId xmlns:a16="http://schemas.microsoft.com/office/drawing/2014/main" id="{7EA23E6E-909A-7844-C46B-BDAFF29CEB27}"/>
                  </a:ext>
                </a:extLst>
              </p:cNvPr>
              <p:cNvSpPr>
                <a:spLocks/>
              </p:cNvSpPr>
              <p:nvPr/>
            </p:nvSpPr>
            <p:spPr bwMode="auto">
              <a:xfrm>
                <a:off x="-794988" y="4575176"/>
                <a:ext cx="25400" cy="23813"/>
              </a:xfrm>
              <a:custGeom>
                <a:avLst/>
                <a:gdLst>
                  <a:gd name="T0" fmla="*/ 6 w 13"/>
                  <a:gd name="T1" fmla="*/ 0 h 12"/>
                  <a:gd name="T2" fmla="*/ 13 w 13"/>
                  <a:gd name="T3" fmla="*/ 0 h 12"/>
                </a:gdLst>
                <a:ahLst/>
                <a:cxnLst>
                  <a:cxn ang="0">
                    <a:pos x="T0" y="T1"/>
                  </a:cxn>
                  <a:cxn ang="0">
                    <a:pos x="T2" y="T3"/>
                  </a:cxn>
                </a:cxnLst>
                <a:rect l="0" t="0" r="r" b="b"/>
                <a:pathLst>
                  <a:path w="13" h="12">
                    <a:moveTo>
                      <a:pt x="6" y="0"/>
                    </a:moveTo>
                    <a:cubicBezTo>
                      <a:pt x="0" y="11"/>
                      <a:pt x="11" y="12"/>
                      <a:pt x="13" y="0"/>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22" name="Freeform 915">
                <a:extLst>
                  <a:ext uri="{FF2B5EF4-FFF2-40B4-BE49-F238E27FC236}">
                    <a16:creationId xmlns:a16="http://schemas.microsoft.com/office/drawing/2014/main" id="{7EFC67FB-4F60-FA13-9074-423DC5290518}"/>
                  </a:ext>
                </a:extLst>
              </p:cNvPr>
              <p:cNvSpPr>
                <a:spLocks/>
              </p:cNvSpPr>
              <p:nvPr/>
            </p:nvSpPr>
            <p:spPr bwMode="auto">
              <a:xfrm>
                <a:off x="-750538" y="4570413"/>
                <a:ext cx="17463" cy="4763"/>
              </a:xfrm>
              <a:custGeom>
                <a:avLst/>
                <a:gdLst>
                  <a:gd name="T0" fmla="*/ 9 w 9"/>
                  <a:gd name="T1" fmla="*/ 0 h 2"/>
                  <a:gd name="T2" fmla="*/ 0 w 9"/>
                  <a:gd name="T3" fmla="*/ 2 h 2"/>
                </a:gdLst>
                <a:ahLst/>
                <a:cxnLst>
                  <a:cxn ang="0">
                    <a:pos x="T0" y="T1"/>
                  </a:cxn>
                  <a:cxn ang="0">
                    <a:pos x="T2" y="T3"/>
                  </a:cxn>
                </a:cxnLst>
                <a:rect l="0" t="0" r="r" b="b"/>
                <a:pathLst>
                  <a:path w="9" h="2">
                    <a:moveTo>
                      <a:pt x="9" y="0"/>
                    </a:moveTo>
                    <a:cubicBezTo>
                      <a:pt x="6" y="0"/>
                      <a:pt x="3" y="1"/>
                      <a:pt x="0" y="2"/>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23" name="Freeform 916">
                <a:extLst>
                  <a:ext uri="{FF2B5EF4-FFF2-40B4-BE49-F238E27FC236}">
                    <a16:creationId xmlns:a16="http://schemas.microsoft.com/office/drawing/2014/main" id="{9767EC1B-9C8D-9B2F-A870-8DE7A9E766ED}"/>
                  </a:ext>
                </a:extLst>
              </p:cNvPr>
              <p:cNvSpPr>
                <a:spLocks/>
              </p:cNvSpPr>
              <p:nvPr/>
            </p:nvSpPr>
            <p:spPr bwMode="auto">
              <a:xfrm>
                <a:off x="-712438" y="4621213"/>
                <a:ext cx="15875" cy="36513"/>
              </a:xfrm>
              <a:custGeom>
                <a:avLst/>
                <a:gdLst>
                  <a:gd name="T0" fmla="*/ 2 w 8"/>
                  <a:gd name="T1" fmla="*/ 13 h 18"/>
                  <a:gd name="T2" fmla="*/ 5 w 8"/>
                  <a:gd name="T3" fmla="*/ 0 h 18"/>
                  <a:gd name="T4" fmla="*/ 7 w 8"/>
                  <a:gd name="T5" fmla="*/ 18 h 18"/>
                </a:gdLst>
                <a:ahLst/>
                <a:cxnLst>
                  <a:cxn ang="0">
                    <a:pos x="T0" y="T1"/>
                  </a:cxn>
                  <a:cxn ang="0">
                    <a:pos x="T2" y="T3"/>
                  </a:cxn>
                  <a:cxn ang="0">
                    <a:pos x="T4" y="T5"/>
                  </a:cxn>
                </a:cxnLst>
                <a:rect l="0" t="0" r="r" b="b"/>
                <a:pathLst>
                  <a:path w="8" h="18">
                    <a:moveTo>
                      <a:pt x="2" y="13"/>
                    </a:moveTo>
                    <a:cubicBezTo>
                      <a:pt x="0" y="9"/>
                      <a:pt x="0" y="2"/>
                      <a:pt x="5" y="0"/>
                    </a:cubicBezTo>
                    <a:cubicBezTo>
                      <a:pt x="8" y="5"/>
                      <a:pt x="7" y="12"/>
                      <a:pt x="7" y="18"/>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24" name="Freeform 917">
                <a:extLst>
                  <a:ext uri="{FF2B5EF4-FFF2-40B4-BE49-F238E27FC236}">
                    <a16:creationId xmlns:a16="http://schemas.microsoft.com/office/drawing/2014/main" id="{3882B990-27A4-A42E-454A-EBC2BF6C9911}"/>
                  </a:ext>
                </a:extLst>
              </p:cNvPr>
              <p:cNvSpPr>
                <a:spLocks/>
              </p:cNvSpPr>
              <p:nvPr/>
            </p:nvSpPr>
            <p:spPr bwMode="auto">
              <a:xfrm>
                <a:off x="-712438" y="4722813"/>
                <a:ext cx="1588" cy="22225"/>
              </a:xfrm>
              <a:custGeom>
                <a:avLst/>
                <a:gdLst>
                  <a:gd name="T0" fmla="*/ 0 h 11"/>
                  <a:gd name="T1" fmla="*/ 11 h 11"/>
                </a:gdLst>
                <a:ahLst/>
                <a:cxnLst>
                  <a:cxn ang="0">
                    <a:pos x="0" y="T0"/>
                  </a:cxn>
                  <a:cxn ang="0">
                    <a:pos x="0" y="T1"/>
                  </a:cxn>
                </a:cxnLst>
                <a:rect l="0" t="0" r="r" b="b"/>
                <a:pathLst>
                  <a:path h="11">
                    <a:moveTo>
                      <a:pt x="0" y="0"/>
                    </a:moveTo>
                    <a:cubicBezTo>
                      <a:pt x="0" y="3"/>
                      <a:pt x="0" y="7"/>
                      <a:pt x="0" y="11"/>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25" name="Freeform 918">
                <a:extLst>
                  <a:ext uri="{FF2B5EF4-FFF2-40B4-BE49-F238E27FC236}">
                    <a16:creationId xmlns:a16="http://schemas.microsoft.com/office/drawing/2014/main" id="{56E8B7EE-9C46-7228-C2B4-D77E9C3EE8A3}"/>
                  </a:ext>
                </a:extLst>
              </p:cNvPr>
              <p:cNvSpPr>
                <a:spLocks/>
              </p:cNvSpPr>
              <p:nvPr/>
            </p:nvSpPr>
            <p:spPr bwMode="auto">
              <a:xfrm>
                <a:off x="-712438" y="4799013"/>
                <a:ext cx="4763" cy="17463"/>
              </a:xfrm>
              <a:custGeom>
                <a:avLst/>
                <a:gdLst>
                  <a:gd name="T0" fmla="*/ 2 w 2"/>
                  <a:gd name="T1" fmla="*/ 0 h 8"/>
                  <a:gd name="T2" fmla="*/ 1 w 2"/>
                  <a:gd name="T3" fmla="*/ 8 h 8"/>
                </a:gdLst>
                <a:ahLst/>
                <a:cxnLst>
                  <a:cxn ang="0">
                    <a:pos x="T0" y="T1"/>
                  </a:cxn>
                  <a:cxn ang="0">
                    <a:pos x="T2" y="T3"/>
                  </a:cxn>
                </a:cxnLst>
                <a:rect l="0" t="0" r="r" b="b"/>
                <a:pathLst>
                  <a:path w="2" h="8">
                    <a:moveTo>
                      <a:pt x="2" y="0"/>
                    </a:moveTo>
                    <a:cubicBezTo>
                      <a:pt x="1" y="3"/>
                      <a:pt x="0" y="5"/>
                      <a:pt x="1" y="8"/>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26" name="Freeform 919">
                <a:extLst>
                  <a:ext uri="{FF2B5EF4-FFF2-40B4-BE49-F238E27FC236}">
                    <a16:creationId xmlns:a16="http://schemas.microsoft.com/office/drawing/2014/main" id="{2A5B6AF7-F47C-B8BE-722E-5C1340530B80}"/>
                  </a:ext>
                </a:extLst>
              </p:cNvPr>
              <p:cNvSpPr>
                <a:spLocks/>
              </p:cNvSpPr>
              <p:nvPr/>
            </p:nvSpPr>
            <p:spPr bwMode="auto">
              <a:xfrm>
                <a:off x="-747363" y="4968876"/>
                <a:ext cx="19050" cy="19050"/>
              </a:xfrm>
              <a:custGeom>
                <a:avLst/>
                <a:gdLst>
                  <a:gd name="T0" fmla="*/ 3 w 9"/>
                  <a:gd name="T1" fmla="*/ 2 h 10"/>
                  <a:gd name="T2" fmla="*/ 1 w 9"/>
                  <a:gd name="T3" fmla="*/ 10 h 10"/>
                  <a:gd name="T4" fmla="*/ 9 w 9"/>
                  <a:gd name="T5" fmla="*/ 0 h 10"/>
                </a:gdLst>
                <a:ahLst/>
                <a:cxnLst>
                  <a:cxn ang="0">
                    <a:pos x="T0" y="T1"/>
                  </a:cxn>
                  <a:cxn ang="0">
                    <a:pos x="T2" y="T3"/>
                  </a:cxn>
                  <a:cxn ang="0">
                    <a:pos x="T4" y="T5"/>
                  </a:cxn>
                </a:cxnLst>
                <a:rect l="0" t="0" r="r" b="b"/>
                <a:pathLst>
                  <a:path w="9" h="10">
                    <a:moveTo>
                      <a:pt x="3" y="2"/>
                    </a:moveTo>
                    <a:cubicBezTo>
                      <a:pt x="1" y="4"/>
                      <a:pt x="0" y="7"/>
                      <a:pt x="1" y="10"/>
                    </a:cubicBezTo>
                    <a:cubicBezTo>
                      <a:pt x="5" y="10"/>
                      <a:pt x="6" y="3"/>
                      <a:pt x="9" y="0"/>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27" name="Freeform 920">
                <a:extLst>
                  <a:ext uri="{FF2B5EF4-FFF2-40B4-BE49-F238E27FC236}">
                    <a16:creationId xmlns:a16="http://schemas.microsoft.com/office/drawing/2014/main" id="{D0F1EF52-6C47-3AC3-7D30-90683207133C}"/>
                  </a:ext>
                </a:extLst>
              </p:cNvPr>
              <p:cNvSpPr>
                <a:spLocks/>
              </p:cNvSpPr>
              <p:nvPr/>
            </p:nvSpPr>
            <p:spPr bwMode="auto">
              <a:xfrm>
                <a:off x="-799750" y="5060951"/>
                <a:ext cx="1588" cy="25400"/>
              </a:xfrm>
              <a:custGeom>
                <a:avLst/>
                <a:gdLst>
                  <a:gd name="T0" fmla="*/ 1 w 1"/>
                  <a:gd name="T1" fmla="*/ 0 h 12"/>
                  <a:gd name="T2" fmla="*/ 0 w 1"/>
                  <a:gd name="T3" fmla="*/ 12 h 12"/>
                </a:gdLst>
                <a:ahLst/>
                <a:cxnLst>
                  <a:cxn ang="0">
                    <a:pos x="T0" y="T1"/>
                  </a:cxn>
                  <a:cxn ang="0">
                    <a:pos x="T2" y="T3"/>
                  </a:cxn>
                </a:cxnLst>
                <a:rect l="0" t="0" r="r" b="b"/>
                <a:pathLst>
                  <a:path w="1" h="12">
                    <a:moveTo>
                      <a:pt x="1" y="0"/>
                    </a:moveTo>
                    <a:cubicBezTo>
                      <a:pt x="1" y="4"/>
                      <a:pt x="0" y="8"/>
                      <a:pt x="0" y="12"/>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28" name="Freeform 921">
                <a:extLst>
                  <a:ext uri="{FF2B5EF4-FFF2-40B4-BE49-F238E27FC236}">
                    <a16:creationId xmlns:a16="http://schemas.microsoft.com/office/drawing/2014/main" id="{949FB919-833D-497D-40E9-9C8DB05EA17D}"/>
                  </a:ext>
                </a:extLst>
              </p:cNvPr>
              <p:cNvSpPr>
                <a:spLocks/>
              </p:cNvSpPr>
              <p:nvPr/>
            </p:nvSpPr>
            <p:spPr bwMode="auto">
              <a:xfrm>
                <a:off x="-806100" y="5157788"/>
                <a:ext cx="26988" cy="30163"/>
              </a:xfrm>
              <a:custGeom>
                <a:avLst/>
                <a:gdLst>
                  <a:gd name="T0" fmla="*/ 9 w 13"/>
                  <a:gd name="T1" fmla="*/ 0 h 15"/>
                  <a:gd name="T2" fmla="*/ 7 w 13"/>
                  <a:gd name="T3" fmla="*/ 14 h 15"/>
                  <a:gd name="T4" fmla="*/ 1 w 13"/>
                  <a:gd name="T5" fmla="*/ 1 h 15"/>
                </a:gdLst>
                <a:ahLst/>
                <a:cxnLst>
                  <a:cxn ang="0">
                    <a:pos x="T0" y="T1"/>
                  </a:cxn>
                  <a:cxn ang="0">
                    <a:pos x="T2" y="T3"/>
                  </a:cxn>
                  <a:cxn ang="0">
                    <a:pos x="T4" y="T5"/>
                  </a:cxn>
                </a:cxnLst>
                <a:rect l="0" t="0" r="r" b="b"/>
                <a:pathLst>
                  <a:path w="13" h="15">
                    <a:moveTo>
                      <a:pt x="9" y="0"/>
                    </a:moveTo>
                    <a:cubicBezTo>
                      <a:pt x="9" y="3"/>
                      <a:pt x="13" y="14"/>
                      <a:pt x="7" y="14"/>
                    </a:cubicBezTo>
                    <a:cubicBezTo>
                      <a:pt x="3" y="15"/>
                      <a:pt x="0" y="5"/>
                      <a:pt x="1" y="1"/>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29" name="Freeform 922">
                <a:extLst>
                  <a:ext uri="{FF2B5EF4-FFF2-40B4-BE49-F238E27FC236}">
                    <a16:creationId xmlns:a16="http://schemas.microsoft.com/office/drawing/2014/main" id="{E0DE430B-0413-A4E3-9F30-66302C4DB4B1}"/>
                  </a:ext>
                </a:extLst>
              </p:cNvPr>
              <p:cNvSpPr>
                <a:spLocks/>
              </p:cNvSpPr>
              <p:nvPr/>
            </p:nvSpPr>
            <p:spPr bwMode="auto">
              <a:xfrm>
                <a:off x="-710850" y="5049838"/>
                <a:ext cx="4763" cy="14288"/>
              </a:xfrm>
              <a:custGeom>
                <a:avLst/>
                <a:gdLst>
                  <a:gd name="T0" fmla="*/ 1 w 2"/>
                  <a:gd name="T1" fmla="*/ 7 h 7"/>
                  <a:gd name="T2" fmla="*/ 2 w 2"/>
                  <a:gd name="T3" fmla="*/ 0 h 7"/>
                </a:gdLst>
                <a:ahLst/>
                <a:cxnLst>
                  <a:cxn ang="0">
                    <a:pos x="T0" y="T1"/>
                  </a:cxn>
                  <a:cxn ang="0">
                    <a:pos x="T2" y="T3"/>
                  </a:cxn>
                </a:cxnLst>
                <a:rect l="0" t="0" r="r" b="b"/>
                <a:pathLst>
                  <a:path w="2" h="7">
                    <a:moveTo>
                      <a:pt x="1" y="7"/>
                    </a:moveTo>
                    <a:cubicBezTo>
                      <a:pt x="0" y="5"/>
                      <a:pt x="1" y="2"/>
                      <a:pt x="2" y="0"/>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30" name="Freeform 923">
                <a:extLst>
                  <a:ext uri="{FF2B5EF4-FFF2-40B4-BE49-F238E27FC236}">
                    <a16:creationId xmlns:a16="http://schemas.microsoft.com/office/drawing/2014/main" id="{16CC2179-AA71-9ABA-DE25-DAAE0B14F881}"/>
                  </a:ext>
                </a:extLst>
              </p:cNvPr>
              <p:cNvSpPr>
                <a:spLocks/>
              </p:cNvSpPr>
              <p:nvPr/>
            </p:nvSpPr>
            <p:spPr bwMode="auto">
              <a:xfrm>
                <a:off x="-702913" y="5243513"/>
                <a:ext cx="22225" cy="19050"/>
              </a:xfrm>
              <a:custGeom>
                <a:avLst/>
                <a:gdLst>
                  <a:gd name="T0" fmla="*/ 2 w 11"/>
                  <a:gd name="T1" fmla="*/ 9 h 9"/>
                  <a:gd name="T2" fmla="*/ 3 w 11"/>
                  <a:gd name="T3" fmla="*/ 0 h 9"/>
                  <a:gd name="T4" fmla="*/ 11 w 11"/>
                  <a:gd name="T5" fmla="*/ 8 h 9"/>
                </a:gdLst>
                <a:ahLst/>
                <a:cxnLst>
                  <a:cxn ang="0">
                    <a:pos x="T0" y="T1"/>
                  </a:cxn>
                  <a:cxn ang="0">
                    <a:pos x="T2" y="T3"/>
                  </a:cxn>
                  <a:cxn ang="0">
                    <a:pos x="T4" y="T5"/>
                  </a:cxn>
                </a:cxnLst>
                <a:rect l="0" t="0" r="r" b="b"/>
                <a:pathLst>
                  <a:path w="11" h="9">
                    <a:moveTo>
                      <a:pt x="2" y="9"/>
                    </a:moveTo>
                    <a:cubicBezTo>
                      <a:pt x="0" y="6"/>
                      <a:pt x="1" y="2"/>
                      <a:pt x="3" y="0"/>
                    </a:cubicBezTo>
                    <a:cubicBezTo>
                      <a:pt x="5" y="3"/>
                      <a:pt x="8" y="6"/>
                      <a:pt x="11" y="8"/>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31" name="Freeform 924">
                <a:extLst>
                  <a:ext uri="{FF2B5EF4-FFF2-40B4-BE49-F238E27FC236}">
                    <a16:creationId xmlns:a16="http://schemas.microsoft.com/office/drawing/2014/main" id="{E111A13C-C71D-6AE4-5D78-73F67D5D45E3}"/>
                  </a:ext>
                </a:extLst>
              </p:cNvPr>
              <p:cNvSpPr>
                <a:spLocks/>
              </p:cNvSpPr>
              <p:nvPr/>
            </p:nvSpPr>
            <p:spPr bwMode="auto">
              <a:xfrm>
                <a:off x="-763238" y="5430838"/>
                <a:ext cx="23813" cy="22225"/>
              </a:xfrm>
              <a:custGeom>
                <a:avLst/>
                <a:gdLst>
                  <a:gd name="T0" fmla="*/ 12 w 12"/>
                  <a:gd name="T1" fmla="*/ 11 h 11"/>
                  <a:gd name="T2" fmla="*/ 6 w 12"/>
                  <a:gd name="T3" fmla="*/ 10 h 11"/>
                </a:gdLst>
                <a:ahLst/>
                <a:cxnLst>
                  <a:cxn ang="0">
                    <a:pos x="T0" y="T1"/>
                  </a:cxn>
                  <a:cxn ang="0">
                    <a:pos x="T2" y="T3"/>
                  </a:cxn>
                </a:cxnLst>
                <a:rect l="0" t="0" r="r" b="b"/>
                <a:pathLst>
                  <a:path w="12" h="11">
                    <a:moveTo>
                      <a:pt x="12" y="11"/>
                    </a:moveTo>
                    <a:cubicBezTo>
                      <a:pt x="10" y="0"/>
                      <a:pt x="0" y="4"/>
                      <a:pt x="6" y="10"/>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32" name="Freeform 925">
                <a:extLst>
                  <a:ext uri="{FF2B5EF4-FFF2-40B4-BE49-F238E27FC236}">
                    <a16:creationId xmlns:a16="http://schemas.microsoft.com/office/drawing/2014/main" id="{F08DC944-359D-57E7-B9A1-06A17BC40510}"/>
                  </a:ext>
                </a:extLst>
              </p:cNvPr>
              <p:cNvSpPr>
                <a:spLocks/>
              </p:cNvSpPr>
              <p:nvPr/>
            </p:nvSpPr>
            <p:spPr bwMode="auto">
              <a:xfrm>
                <a:off x="-721963" y="5510213"/>
                <a:ext cx="7938" cy="17463"/>
              </a:xfrm>
              <a:custGeom>
                <a:avLst/>
                <a:gdLst>
                  <a:gd name="T0" fmla="*/ 1 w 4"/>
                  <a:gd name="T1" fmla="*/ 0 h 9"/>
                  <a:gd name="T2" fmla="*/ 4 w 4"/>
                  <a:gd name="T3" fmla="*/ 9 h 9"/>
                </a:gdLst>
                <a:ahLst/>
                <a:cxnLst>
                  <a:cxn ang="0">
                    <a:pos x="T0" y="T1"/>
                  </a:cxn>
                  <a:cxn ang="0">
                    <a:pos x="T2" y="T3"/>
                  </a:cxn>
                </a:cxnLst>
                <a:rect l="0" t="0" r="r" b="b"/>
                <a:pathLst>
                  <a:path w="4" h="9">
                    <a:moveTo>
                      <a:pt x="1" y="0"/>
                    </a:moveTo>
                    <a:cubicBezTo>
                      <a:pt x="0" y="3"/>
                      <a:pt x="1" y="7"/>
                      <a:pt x="4" y="9"/>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33" name="Freeform 926">
                <a:extLst>
                  <a:ext uri="{FF2B5EF4-FFF2-40B4-BE49-F238E27FC236}">
                    <a16:creationId xmlns:a16="http://schemas.microsoft.com/office/drawing/2014/main" id="{59797D08-49DA-49C7-81A2-2B31C17679CE}"/>
                  </a:ext>
                </a:extLst>
              </p:cNvPr>
              <p:cNvSpPr>
                <a:spLocks/>
              </p:cNvSpPr>
              <p:nvPr/>
            </p:nvSpPr>
            <p:spPr bwMode="auto">
              <a:xfrm>
                <a:off x="-696563" y="5588001"/>
                <a:ext cx="4763" cy="22225"/>
              </a:xfrm>
              <a:custGeom>
                <a:avLst/>
                <a:gdLst>
                  <a:gd name="T0" fmla="*/ 1 w 2"/>
                  <a:gd name="T1" fmla="*/ 0 h 11"/>
                  <a:gd name="T2" fmla="*/ 2 w 2"/>
                  <a:gd name="T3" fmla="*/ 11 h 11"/>
                </a:gdLst>
                <a:ahLst/>
                <a:cxnLst>
                  <a:cxn ang="0">
                    <a:pos x="T0" y="T1"/>
                  </a:cxn>
                  <a:cxn ang="0">
                    <a:pos x="T2" y="T3"/>
                  </a:cxn>
                </a:cxnLst>
                <a:rect l="0" t="0" r="r" b="b"/>
                <a:pathLst>
                  <a:path w="2" h="11">
                    <a:moveTo>
                      <a:pt x="1" y="0"/>
                    </a:moveTo>
                    <a:cubicBezTo>
                      <a:pt x="1" y="3"/>
                      <a:pt x="0" y="8"/>
                      <a:pt x="2" y="11"/>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34" name="Freeform 927">
                <a:extLst>
                  <a:ext uri="{FF2B5EF4-FFF2-40B4-BE49-F238E27FC236}">
                    <a16:creationId xmlns:a16="http://schemas.microsoft.com/office/drawing/2014/main" id="{9126DD98-D56D-7081-1B03-04BD3571B10B}"/>
                  </a:ext>
                </a:extLst>
              </p:cNvPr>
              <p:cNvSpPr>
                <a:spLocks/>
              </p:cNvSpPr>
              <p:nvPr/>
            </p:nvSpPr>
            <p:spPr bwMode="auto">
              <a:xfrm>
                <a:off x="-623538" y="5610226"/>
                <a:ext cx="7938" cy="7938"/>
              </a:xfrm>
              <a:custGeom>
                <a:avLst/>
                <a:gdLst>
                  <a:gd name="T0" fmla="*/ 0 w 4"/>
                  <a:gd name="T1" fmla="*/ 4 h 4"/>
                  <a:gd name="T2" fmla="*/ 4 w 4"/>
                  <a:gd name="T3" fmla="*/ 0 h 4"/>
                </a:gdLst>
                <a:ahLst/>
                <a:cxnLst>
                  <a:cxn ang="0">
                    <a:pos x="T0" y="T1"/>
                  </a:cxn>
                  <a:cxn ang="0">
                    <a:pos x="T2" y="T3"/>
                  </a:cxn>
                </a:cxnLst>
                <a:rect l="0" t="0" r="r" b="b"/>
                <a:pathLst>
                  <a:path w="4" h="4">
                    <a:moveTo>
                      <a:pt x="0" y="4"/>
                    </a:moveTo>
                    <a:cubicBezTo>
                      <a:pt x="2" y="3"/>
                      <a:pt x="3" y="2"/>
                      <a:pt x="4" y="0"/>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35" name="Freeform 928">
                <a:extLst>
                  <a:ext uri="{FF2B5EF4-FFF2-40B4-BE49-F238E27FC236}">
                    <a16:creationId xmlns:a16="http://schemas.microsoft.com/office/drawing/2014/main" id="{8810A4AD-7AB4-2A72-D50C-315AEAFDAE3B}"/>
                  </a:ext>
                </a:extLst>
              </p:cNvPr>
              <p:cNvSpPr>
                <a:spLocks/>
              </p:cNvSpPr>
              <p:nvPr/>
            </p:nvSpPr>
            <p:spPr bwMode="auto">
              <a:xfrm>
                <a:off x="-625125" y="5508626"/>
                <a:ext cx="1588" cy="14288"/>
              </a:xfrm>
              <a:custGeom>
                <a:avLst/>
                <a:gdLst>
                  <a:gd name="T0" fmla="*/ 0 w 1"/>
                  <a:gd name="T1" fmla="*/ 7 h 7"/>
                  <a:gd name="T2" fmla="*/ 1 w 1"/>
                  <a:gd name="T3" fmla="*/ 0 h 7"/>
                </a:gdLst>
                <a:ahLst/>
                <a:cxnLst>
                  <a:cxn ang="0">
                    <a:pos x="T0" y="T1"/>
                  </a:cxn>
                  <a:cxn ang="0">
                    <a:pos x="T2" y="T3"/>
                  </a:cxn>
                </a:cxnLst>
                <a:rect l="0" t="0" r="r" b="b"/>
                <a:pathLst>
                  <a:path w="1" h="7">
                    <a:moveTo>
                      <a:pt x="0" y="7"/>
                    </a:moveTo>
                    <a:cubicBezTo>
                      <a:pt x="1" y="5"/>
                      <a:pt x="1" y="3"/>
                      <a:pt x="1" y="0"/>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36" name="Freeform 929">
                <a:extLst>
                  <a:ext uri="{FF2B5EF4-FFF2-40B4-BE49-F238E27FC236}">
                    <a16:creationId xmlns:a16="http://schemas.microsoft.com/office/drawing/2014/main" id="{1D2D319D-6819-5558-4B27-E473499F5F61}"/>
                  </a:ext>
                </a:extLst>
              </p:cNvPr>
              <p:cNvSpPr>
                <a:spLocks/>
              </p:cNvSpPr>
              <p:nvPr/>
            </p:nvSpPr>
            <p:spPr bwMode="auto">
              <a:xfrm>
                <a:off x="-660050" y="5410201"/>
                <a:ext cx="17463" cy="26988"/>
              </a:xfrm>
              <a:custGeom>
                <a:avLst/>
                <a:gdLst>
                  <a:gd name="T0" fmla="*/ 0 w 8"/>
                  <a:gd name="T1" fmla="*/ 5 h 13"/>
                  <a:gd name="T2" fmla="*/ 0 w 8"/>
                  <a:gd name="T3" fmla="*/ 11 h 13"/>
                  <a:gd name="T4" fmla="*/ 7 w 8"/>
                  <a:gd name="T5" fmla="*/ 0 h 13"/>
                </a:gdLst>
                <a:ahLst/>
                <a:cxnLst>
                  <a:cxn ang="0">
                    <a:pos x="T0" y="T1"/>
                  </a:cxn>
                  <a:cxn ang="0">
                    <a:pos x="T2" y="T3"/>
                  </a:cxn>
                  <a:cxn ang="0">
                    <a:pos x="T4" y="T5"/>
                  </a:cxn>
                </a:cxnLst>
                <a:rect l="0" t="0" r="r" b="b"/>
                <a:pathLst>
                  <a:path w="8" h="13">
                    <a:moveTo>
                      <a:pt x="0" y="5"/>
                    </a:moveTo>
                    <a:cubicBezTo>
                      <a:pt x="0" y="7"/>
                      <a:pt x="0" y="9"/>
                      <a:pt x="0" y="11"/>
                    </a:cubicBezTo>
                    <a:cubicBezTo>
                      <a:pt x="8" y="13"/>
                      <a:pt x="8" y="4"/>
                      <a:pt x="7" y="0"/>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37" name="Freeform 930">
                <a:extLst>
                  <a:ext uri="{FF2B5EF4-FFF2-40B4-BE49-F238E27FC236}">
                    <a16:creationId xmlns:a16="http://schemas.microsoft.com/office/drawing/2014/main" id="{75305711-C790-8F8F-E1FA-CEE3E44456C8}"/>
                  </a:ext>
                </a:extLst>
              </p:cNvPr>
              <p:cNvSpPr>
                <a:spLocks/>
              </p:cNvSpPr>
              <p:nvPr/>
            </p:nvSpPr>
            <p:spPr bwMode="auto">
              <a:xfrm>
                <a:off x="-677513" y="5341938"/>
                <a:ext cx="1588" cy="12700"/>
              </a:xfrm>
              <a:custGeom>
                <a:avLst/>
                <a:gdLst>
                  <a:gd name="T0" fmla="*/ 1 w 1"/>
                  <a:gd name="T1" fmla="*/ 0 h 6"/>
                  <a:gd name="T2" fmla="*/ 1 w 1"/>
                  <a:gd name="T3" fmla="*/ 6 h 6"/>
                </a:gdLst>
                <a:ahLst/>
                <a:cxnLst>
                  <a:cxn ang="0">
                    <a:pos x="T0" y="T1"/>
                  </a:cxn>
                  <a:cxn ang="0">
                    <a:pos x="T2" y="T3"/>
                  </a:cxn>
                </a:cxnLst>
                <a:rect l="0" t="0" r="r" b="b"/>
                <a:pathLst>
                  <a:path w="1" h="6">
                    <a:moveTo>
                      <a:pt x="1" y="0"/>
                    </a:moveTo>
                    <a:cubicBezTo>
                      <a:pt x="1" y="2"/>
                      <a:pt x="0" y="5"/>
                      <a:pt x="1" y="6"/>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38" name="Freeform 931">
                <a:extLst>
                  <a:ext uri="{FF2B5EF4-FFF2-40B4-BE49-F238E27FC236}">
                    <a16:creationId xmlns:a16="http://schemas.microsoft.com/office/drawing/2014/main" id="{EDBEC874-E4FE-06DD-F239-81B81B24D41D}"/>
                  </a:ext>
                </a:extLst>
              </p:cNvPr>
              <p:cNvSpPr>
                <a:spLocks/>
              </p:cNvSpPr>
              <p:nvPr/>
            </p:nvSpPr>
            <p:spPr bwMode="auto">
              <a:xfrm>
                <a:off x="-721963" y="5654676"/>
                <a:ext cx="17463" cy="20638"/>
              </a:xfrm>
              <a:custGeom>
                <a:avLst/>
                <a:gdLst>
                  <a:gd name="T0" fmla="*/ 6 w 9"/>
                  <a:gd name="T1" fmla="*/ 10 h 10"/>
                  <a:gd name="T2" fmla="*/ 7 w 9"/>
                  <a:gd name="T3" fmla="*/ 0 h 10"/>
                  <a:gd name="T4" fmla="*/ 0 w 9"/>
                  <a:gd name="T5" fmla="*/ 9 h 10"/>
                </a:gdLst>
                <a:ahLst/>
                <a:cxnLst>
                  <a:cxn ang="0">
                    <a:pos x="T0" y="T1"/>
                  </a:cxn>
                  <a:cxn ang="0">
                    <a:pos x="T2" y="T3"/>
                  </a:cxn>
                  <a:cxn ang="0">
                    <a:pos x="T4" y="T5"/>
                  </a:cxn>
                </a:cxnLst>
                <a:rect l="0" t="0" r="r" b="b"/>
                <a:pathLst>
                  <a:path w="9" h="10">
                    <a:moveTo>
                      <a:pt x="6" y="10"/>
                    </a:moveTo>
                    <a:cubicBezTo>
                      <a:pt x="8" y="7"/>
                      <a:pt x="9" y="3"/>
                      <a:pt x="7" y="0"/>
                    </a:cubicBezTo>
                    <a:cubicBezTo>
                      <a:pt x="3" y="2"/>
                      <a:pt x="1" y="5"/>
                      <a:pt x="0" y="9"/>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39" name="Freeform 932">
                <a:extLst>
                  <a:ext uri="{FF2B5EF4-FFF2-40B4-BE49-F238E27FC236}">
                    <a16:creationId xmlns:a16="http://schemas.microsoft.com/office/drawing/2014/main" id="{0F66451C-AA47-5495-93F8-F780CBBD5D97}"/>
                  </a:ext>
                </a:extLst>
              </p:cNvPr>
              <p:cNvSpPr>
                <a:spLocks/>
              </p:cNvSpPr>
              <p:nvPr/>
            </p:nvSpPr>
            <p:spPr bwMode="auto">
              <a:xfrm>
                <a:off x="-642588" y="5699126"/>
                <a:ext cx="25400" cy="28575"/>
              </a:xfrm>
              <a:custGeom>
                <a:avLst/>
                <a:gdLst>
                  <a:gd name="T0" fmla="*/ 0 w 13"/>
                  <a:gd name="T1" fmla="*/ 8 h 14"/>
                  <a:gd name="T2" fmla="*/ 10 w 13"/>
                  <a:gd name="T3" fmla="*/ 1 h 14"/>
                  <a:gd name="T4" fmla="*/ 8 w 13"/>
                  <a:gd name="T5" fmla="*/ 14 h 14"/>
                </a:gdLst>
                <a:ahLst/>
                <a:cxnLst>
                  <a:cxn ang="0">
                    <a:pos x="T0" y="T1"/>
                  </a:cxn>
                  <a:cxn ang="0">
                    <a:pos x="T2" y="T3"/>
                  </a:cxn>
                  <a:cxn ang="0">
                    <a:pos x="T4" y="T5"/>
                  </a:cxn>
                </a:cxnLst>
                <a:rect l="0" t="0" r="r" b="b"/>
                <a:pathLst>
                  <a:path w="13" h="14">
                    <a:moveTo>
                      <a:pt x="0" y="8"/>
                    </a:moveTo>
                    <a:cubicBezTo>
                      <a:pt x="2" y="6"/>
                      <a:pt x="6" y="0"/>
                      <a:pt x="10" y="1"/>
                    </a:cubicBezTo>
                    <a:cubicBezTo>
                      <a:pt x="13" y="3"/>
                      <a:pt x="9" y="11"/>
                      <a:pt x="8" y="14"/>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40" name="Freeform 933">
                <a:extLst>
                  <a:ext uri="{FF2B5EF4-FFF2-40B4-BE49-F238E27FC236}">
                    <a16:creationId xmlns:a16="http://schemas.microsoft.com/office/drawing/2014/main" id="{A21ED55D-B4C8-6EB7-BAD8-FF426479BDE3}"/>
                  </a:ext>
                </a:extLst>
              </p:cNvPr>
              <p:cNvSpPr>
                <a:spLocks/>
              </p:cNvSpPr>
              <p:nvPr/>
            </p:nvSpPr>
            <p:spPr bwMode="auto">
              <a:xfrm>
                <a:off x="-698150" y="5807076"/>
                <a:ext cx="30163" cy="41275"/>
              </a:xfrm>
              <a:custGeom>
                <a:avLst/>
                <a:gdLst>
                  <a:gd name="T0" fmla="*/ 0 w 15"/>
                  <a:gd name="T1" fmla="*/ 13 h 21"/>
                  <a:gd name="T2" fmla="*/ 4 w 15"/>
                  <a:gd name="T3" fmla="*/ 21 h 21"/>
                </a:gdLst>
                <a:ahLst/>
                <a:cxnLst>
                  <a:cxn ang="0">
                    <a:pos x="T0" y="T1"/>
                  </a:cxn>
                  <a:cxn ang="0">
                    <a:pos x="T2" y="T3"/>
                  </a:cxn>
                </a:cxnLst>
                <a:rect l="0" t="0" r="r" b="b"/>
                <a:pathLst>
                  <a:path w="15" h="21">
                    <a:moveTo>
                      <a:pt x="0" y="13"/>
                    </a:moveTo>
                    <a:cubicBezTo>
                      <a:pt x="5" y="0"/>
                      <a:pt x="15" y="13"/>
                      <a:pt x="4" y="21"/>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41" name="Freeform 934">
                <a:extLst>
                  <a:ext uri="{FF2B5EF4-FFF2-40B4-BE49-F238E27FC236}">
                    <a16:creationId xmlns:a16="http://schemas.microsoft.com/office/drawing/2014/main" id="{D518CE1B-B905-92E3-0F77-3E7BDF6AE764}"/>
                  </a:ext>
                </a:extLst>
              </p:cNvPr>
              <p:cNvSpPr>
                <a:spLocks/>
              </p:cNvSpPr>
              <p:nvPr/>
            </p:nvSpPr>
            <p:spPr bwMode="auto">
              <a:xfrm>
                <a:off x="-777525" y="5719763"/>
                <a:ext cx="41275" cy="25400"/>
              </a:xfrm>
              <a:custGeom>
                <a:avLst/>
                <a:gdLst>
                  <a:gd name="T0" fmla="*/ 11 w 20"/>
                  <a:gd name="T1" fmla="*/ 13 h 13"/>
                  <a:gd name="T2" fmla="*/ 0 w 20"/>
                  <a:gd name="T3" fmla="*/ 10 h 13"/>
                </a:gdLst>
                <a:ahLst/>
                <a:cxnLst>
                  <a:cxn ang="0">
                    <a:pos x="T0" y="T1"/>
                  </a:cxn>
                  <a:cxn ang="0">
                    <a:pos x="T2" y="T3"/>
                  </a:cxn>
                </a:cxnLst>
                <a:rect l="0" t="0" r="r" b="b"/>
                <a:pathLst>
                  <a:path w="20" h="13">
                    <a:moveTo>
                      <a:pt x="11" y="13"/>
                    </a:moveTo>
                    <a:cubicBezTo>
                      <a:pt x="20" y="4"/>
                      <a:pt x="4" y="0"/>
                      <a:pt x="0" y="10"/>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42" name="Freeform 935">
                <a:extLst>
                  <a:ext uri="{FF2B5EF4-FFF2-40B4-BE49-F238E27FC236}">
                    <a16:creationId xmlns:a16="http://schemas.microsoft.com/office/drawing/2014/main" id="{53D0108E-4D56-DAE0-4F04-6E938A62EAEC}"/>
                  </a:ext>
                </a:extLst>
              </p:cNvPr>
              <p:cNvSpPr>
                <a:spLocks/>
              </p:cNvSpPr>
              <p:nvPr/>
            </p:nvSpPr>
            <p:spPr bwMode="auto">
              <a:xfrm>
                <a:off x="-794988" y="5775326"/>
                <a:ext cx="19050" cy="19050"/>
              </a:xfrm>
              <a:custGeom>
                <a:avLst/>
                <a:gdLst>
                  <a:gd name="T0" fmla="*/ 0 w 10"/>
                  <a:gd name="T1" fmla="*/ 9 h 9"/>
                  <a:gd name="T2" fmla="*/ 10 w 10"/>
                  <a:gd name="T3" fmla="*/ 0 h 9"/>
                </a:gdLst>
                <a:ahLst/>
                <a:cxnLst>
                  <a:cxn ang="0">
                    <a:pos x="T0" y="T1"/>
                  </a:cxn>
                  <a:cxn ang="0">
                    <a:pos x="T2" y="T3"/>
                  </a:cxn>
                </a:cxnLst>
                <a:rect l="0" t="0" r="r" b="b"/>
                <a:pathLst>
                  <a:path w="10" h="9">
                    <a:moveTo>
                      <a:pt x="0" y="9"/>
                    </a:moveTo>
                    <a:cubicBezTo>
                      <a:pt x="1" y="4"/>
                      <a:pt x="6" y="2"/>
                      <a:pt x="10" y="0"/>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43" name="Freeform 936">
                <a:extLst>
                  <a:ext uri="{FF2B5EF4-FFF2-40B4-BE49-F238E27FC236}">
                    <a16:creationId xmlns:a16="http://schemas.microsoft.com/office/drawing/2014/main" id="{560650FE-0C42-7249-F151-7EC75CA60CEA}"/>
                  </a:ext>
                </a:extLst>
              </p:cNvPr>
              <p:cNvSpPr>
                <a:spLocks/>
              </p:cNvSpPr>
              <p:nvPr/>
            </p:nvSpPr>
            <p:spPr bwMode="auto">
              <a:xfrm>
                <a:off x="-848963" y="5837238"/>
                <a:ext cx="19050" cy="17463"/>
              </a:xfrm>
              <a:custGeom>
                <a:avLst/>
                <a:gdLst>
                  <a:gd name="T0" fmla="*/ 0 w 9"/>
                  <a:gd name="T1" fmla="*/ 9 h 9"/>
                  <a:gd name="T2" fmla="*/ 9 w 9"/>
                  <a:gd name="T3" fmla="*/ 0 h 9"/>
                </a:gdLst>
                <a:ahLst/>
                <a:cxnLst>
                  <a:cxn ang="0">
                    <a:pos x="T0" y="T1"/>
                  </a:cxn>
                  <a:cxn ang="0">
                    <a:pos x="T2" y="T3"/>
                  </a:cxn>
                </a:cxnLst>
                <a:rect l="0" t="0" r="r" b="b"/>
                <a:pathLst>
                  <a:path w="9" h="9">
                    <a:moveTo>
                      <a:pt x="0" y="9"/>
                    </a:moveTo>
                    <a:cubicBezTo>
                      <a:pt x="2" y="5"/>
                      <a:pt x="5" y="2"/>
                      <a:pt x="9" y="0"/>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44" name="Freeform 937">
                <a:extLst>
                  <a:ext uri="{FF2B5EF4-FFF2-40B4-BE49-F238E27FC236}">
                    <a16:creationId xmlns:a16="http://schemas.microsoft.com/office/drawing/2014/main" id="{6A94493B-79DA-DFCB-05AE-756414BEAC37}"/>
                  </a:ext>
                </a:extLst>
              </p:cNvPr>
              <p:cNvSpPr>
                <a:spLocks/>
              </p:cNvSpPr>
              <p:nvPr/>
            </p:nvSpPr>
            <p:spPr bwMode="auto">
              <a:xfrm>
                <a:off x="-769588" y="5897563"/>
                <a:ext cx="14288" cy="14288"/>
              </a:xfrm>
              <a:custGeom>
                <a:avLst/>
                <a:gdLst>
                  <a:gd name="T0" fmla="*/ 0 w 7"/>
                  <a:gd name="T1" fmla="*/ 7 h 7"/>
                  <a:gd name="T2" fmla="*/ 7 w 7"/>
                  <a:gd name="T3" fmla="*/ 0 h 7"/>
                </a:gdLst>
                <a:ahLst/>
                <a:cxnLst>
                  <a:cxn ang="0">
                    <a:pos x="T0" y="T1"/>
                  </a:cxn>
                  <a:cxn ang="0">
                    <a:pos x="T2" y="T3"/>
                  </a:cxn>
                </a:cxnLst>
                <a:rect l="0" t="0" r="r" b="b"/>
                <a:pathLst>
                  <a:path w="7" h="7">
                    <a:moveTo>
                      <a:pt x="0" y="7"/>
                    </a:moveTo>
                    <a:cubicBezTo>
                      <a:pt x="3" y="5"/>
                      <a:pt x="5" y="2"/>
                      <a:pt x="7" y="0"/>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45" name="Freeform 938">
                <a:extLst>
                  <a:ext uri="{FF2B5EF4-FFF2-40B4-BE49-F238E27FC236}">
                    <a16:creationId xmlns:a16="http://schemas.microsoft.com/office/drawing/2014/main" id="{0606B295-E43B-E6F9-4FFA-BDCA5A262393}"/>
                  </a:ext>
                </a:extLst>
              </p:cNvPr>
              <p:cNvSpPr>
                <a:spLocks/>
              </p:cNvSpPr>
              <p:nvPr/>
            </p:nvSpPr>
            <p:spPr bwMode="auto">
              <a:xfrm>
                <a:off x="-856900" y="6008688"/>
                <a:ext cx="12700" cy="4763"/>
              </a:xfrm>
              <a:custGeom>
                <a:avLst/>
                <a:gdLst>
                  <a:gd name="T0" fmla="*/ 0 w 6"/>
                  <a:gd name="T1" fmla="*/ 2 h 2"/>
                  <a:gd name="T2" fmla="*/ 6 w 6"/>
                  <a:gd name="T3" fmla="*/ 0 h 2"/>
                </a:gdLst>
                <a:ahLst/>
                <a:cxnLst>
                  <a:cxn ang="0">
                    <a:pos x="T0" y="T1"/>
                  </a:cxn>
                  <a:cxn ang="0">
                    <a:pos x="T2" y="T3"/>
                  </a:cxn>
                </a:cxnLst>
                <a:rect l="0" t="0" r="r" b="b"/>
                <a:pathLst>
                  <a:path w="6" h="2">
                    <a:moveTo>
                      <a:pt x="0" y="2"/>
                    </a:moveTo>
                    <a:cubicBezTo>
                      <a:pt x="2" y="2"/>
                      <a:pt x="4" y="2"/>
                      <a:pt x="6" y="0"/>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46" name="Freeform 939">
                <a:extLst>
                  <a:ext uri="{FF2B5EF4-FFF2-40B4-BE49-F238E27FC236}">
                    <a16:creationId xmlns:a16="http://schemas.microsoft.com/office/drawing/2014/main" id="{05B8FA2C-A49E-6287-D8FE-F71A1AFA1AD1}"/>
                  </a:ext>
                </a:extLst>
              </p:cNvPr>
              <p:cNvSpPr>
                <a:spLocks/>
              </p:cNvSpPr>
              <p:nvPr/>
            </p:nvSpPr>
            <p:spPr bwMode="auto">
              <a:xfrm>
                <a:off x="-1190275" y="6008688"/>
                <a:ext cx="22225" cy="20638"/>
              </a:xfrm>
              <a:custGeom>
                <a:avLst/>
                <a:gdLst>
                  <a:gd name="T0" fmla="*/ 6 w 11"/>
                  <a:gd name="T1" fmla="*/ 10 h 10"/>
                  <a:gd name="T2" fmla="*/ 2 w 11"/>
                  <a:gd name="T3" fmla="*/ 0 h 10"/>
                  <a:gd name="T4" fmla="*/ 11 w 11"/>
                  <a:gd name="T5" fmla="*/ 4 h 10"/>
                </a:gdLst>
                <a:ahLst/>
                <a:cxnLst>
                  <a:cxn ang="0">
                    <a:pos x="T0" y="T1"/>
                  </a:cxn>
                  <a:cxn ang="0">
                    <a:pos x="T2" y="T3"/>
                  </a:cxn>
                  <a:cxn ang="0">
                    <a:pos x="T4" y="T5"/>
                  </a:cxn>
                </a:cxnLst>
                <a:rect l="0" t="0" r="r" b="b"/>
                <a:pathLst>
                  <a:path w="11" h="10">
                    <a:moveTo>
                      <a:pt x="6" y="10"/>
                    </a:moveTo>
                    <a:cubicBezTo>
                      <a:pt x="1" y="9"/>
                      <a:pt x="0" y="4"/>
                      <a:pt x="2" y="0"/>
                    </a:cubicBezTo>
                    <a:cubicBezTo>
                      <a:pt x="5" y="0"/>
                      <a:pt x="9" y="1"/>
                      <a:pt x="11" y="4"/>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47" name="Freeform 940">
                <a:extLst>
                  <a:ext uri="{FF2B5EF4-FFF2-40B4-BE49-F238E27FC236}">
                    <a16:creationId xmlns:a16="http://schemas.microsoft.com/office/drawing/2014/main" id="{751A316D-4D43-1885-4733-9EAEC8ADBBC2}"/>
                  </a:ext>
                </a:extLst>
              </p:cNvPr>
              <p:cNvSpPr>
                <a:spLocks/>
              </p:cNvSpPr>
              <p:nvPr/>
            </p:nvSpPr>
            <p:spPr bwMode="auto">
              <a:xfrm>
                <a:off x="-1358550" y="6078538"/>
                <a:ext cx="15875" cy="20638"/>
              </a:xfrm>
              <a:custGeom>
                <a:avLst/>
                <a:gdLst>
                  <a:gd name="T0" fmla="*/ 0 w 8"/>
                  <a:gd name="T1" fmla="*/ 10 h 10"/>
                  <a:gd name="T2" fmla="*/ 8 w 8"/>
                  <a:gd name="T3" fmla="*/ 0 h 10"/>
                </a:gdLst>
                <a:ahLst/>
                <a:cxnLst>
                  <a:cxn ang="0">
                    <a:pos x="T0" y="T1"/>
                  </a:cxn>
                  <a:cxn ang="0">
                    <a:pos x="T2" y="T3"/>
                  </a:cxn>
                </a:cxnLst>
                <a:rect l="0" t="0" r="r" b="b"/>
                <a:pathLst>
                  <a:path w="8" h="10">
                    <a:moveTo>
                      <a:pt x="0" y="10"/>
                    </a:moveTo>
                    <a:cubicBezTo>
                      <a:pt x="4" y="8"/>
                      <a:pt x="6" y="3"/>
                      <a:pt x="8" y="0"/>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48" name="Freeform 941">
                <a:extLst>
                  <a:ext uri="{FF2B5EF4-FFF2-40B4-BE49-F238E27FC236}">
                    <a16:creationId xmlns:a16="http://schemas.microsoft.com/office/drawing/2014/main" id="{62B169EE-CAA2-CD43-ACC8-FE363776481E}"/>
                  </a:ext>
                </a:extLst>
              </p:cNvPr>
              <p:cNvSpPr>
                <a:spLocks/>
              </p:cNvSpPr>
              <p:nvPr/>
            </p:nvSpPr>
            <p:spPr bwMode="auto">
              <a:xfrm>
                <a:off x="-1823688" y="5527676"/>
                <a:ext cx="20638" cy="25400"/>
              </a:xfrm>
              <a:custGeom>
                <a:avLst/>
                <a:gdLst>
                  <a:gd name="T0" fmla="*/ 1 w 10"/>
                  <a:gd name="T1" fmla="*/ 12 h 12"/>
                  <a:gd name="T2" fmla="*/ 2 w 10"/>
                  <a:gd name="T3" fmla="*/ 0 h 12"/>
                  <a:gd name="T4" fmla="*/ 10 w 10"/>
                  <a:gd name="T5" fmla="*/ 11 h 12"/>
                </a:gdLst>
                <a:ahLst/>
                <a:cxnLst>
                  <a:cxn ang="0">
                    <a:pos x="T0" y="T1"/>
                  </a:cxn>
                  <a:cxn ang="0">
                    <a:pos x="T2" y="T3"/>
                  </a:cxn>
                  <a:cxn ang="0">
                    <a:pos x="T4" y="T5"/>
                  </a:cxn>
                </a:cxnLst>
                <a:rect l="0" t="0" r="r" b="b"/>
                <a:pathLst>
                  <a:path w="10" h="12">
                    <a:moveTo>
                      <a:pt x="1" y="12"/>
                    </a:moveTo>
                    <a:cubicBezTo>
                      <a:pt x="1" y="8"/>
                      <a:pt x="0" y="3"/>
                      <a:pt x="2" y="0"/>
                    </a:cubicBezTo>
                    <a:cubicBezTo>
                      <a:pt x="5" y="3"/>
                      <a:pt x="7" y="7"/>
                      <a:pt x="10" y="11"/>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49" name="Freeform 942">
                <a:extLst>
                  <a:ext uri="{FF2B5EF4-FFF2-40B4-BE49-F238E27FC236}">
                    <a16:creationId xmlns:a16="http://schemas.microsoft.com/office/drawing/2014/main" id="{F4E3DCD8-1FBC-7D99-4ED8-4767E92A5060}"/>
                  </a:ext>
                </a:extLst>
              </p:cNvPr>
              <p:cNvSpPr>
                <a:spLocks/>
              </p:cNvSpPr>
              <p:nvPr/>
            </p:nvSpPr>
            <p:spPr bwMode="auto">
              <a:xfrm>
                <a:off x="-1831625" y="5410201"/>
                <a:ext cx="19050" cy="22225"/>
              </a:xfrm>
              <a:custGeom>
                <a:avLst/>
                <a:gdLst>
                  <a:gd name="T0" fmla="*/ 0 w 9"/>
                  <a:gd name="T1" fmla="*/ 9 h 11"/>
                  <a:gd name="T2" fmla="*/ 4 w 9"/>
                  <a:gd name="T3" fmla="*/ 0 h 11"/>
                  <a:gd name="T4" fmla="*/ 9 w 9"/>
                  <a:gd name="T5" fmla="*/ 11 h 11"/>
                </a:gdLst>
                <a:ahLst/>
                <a:cxnLst>
                  <a:cxn ang="0">
                    <a:pos x="T0" y="T1"/>
                  </a:cxn>
                  <a:cxn ang="0">
                    <a:pos x="T2" y="T3"/>
                  </a:cxn>
                  <a:cxn ang="0">
                    <a:pos x="T4" y="T5"/>
                  </a:cxn>
                </a:cxnLst>
                <a:rect l="0" t="0" r="r" b="b"/>
                <a:pathLst>
                  <a:path w="9" h="11">
                    <a:moveTo>
                      <a:pt x="0" y="9"/>
                    </a:moveTo>
                    <a:cubicBezTo>
                      <a:pt x="0" y="5"/>
                      <a:pt x="2" y="2"/>
                      <a:pt x="4" y="0"/>
                    </a:cubicBezTo>
                    <a:cubicBezTo>
                      <a:pt x="7" y="2"/>
                      <a:pt x="9" y="7"/>
                      <a:pt x="9" y="11"/>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50" name="Freeform 943">
                <a:extLst>
                  <a:ext uri="{FF2B5EF4-FFF2-40B4-BE49-F238E27FC236}">
                    <a16:creationId xmlns:a16="http://schemas.microsoft.com/office/drawing/2014/main" id="{9C528D0C-80B6-AAAF-67AE-A4343C4C7C93}"/>
                  </a:ext>
                </a:extLst>
              </p:cNvPr>
              <p:cNvSpPr>
                <a:spLocks/>
              </p:cNvSpPr>
              <p:nvPr/>
            </p:nvSpPr>
            <p:spPr bwMode="auto">
              <a:xfrm>
                <a:off x="-1822100" y="5318126"/>
                <a:ext cx="19050" cy="19050"/>
              </a:xfrm>
              <a:custGeom>
                <a:avLst/>
                <a:gdLst>
                  <a:gd name="T0" fmla="*/ 0 w 9"/>
                  <a:gd name="T1" fmla="*/ 10 h 10"/>
                  <a:gd name="T2" fmla="*/ 4 w 9"/>
                  <a:gd name="T3" fmla="*/ 0 h 10"/>
                  <a:gd name="T4" fmla="*/ 9 w 9"/>
                  <a:gd name="T5" fmla="*/ 8 h 10"/>
                </a:gdLst>
                <a:ahLst/>
                <a:cxnLst>
                  <a:cxn ang="0">
                    <a:pos x="T0" y="T1"/>
                  </a:cxn>
                  <a:cxn ang="0">
                    <a:pos x="T2" y="T3"/>
                  </a:cxn>
                  <a:cxn ang="0">
                    <a:pos x="T4" y="T5"/>
                  </a:cxn>
                </a:cxnLst>
                <a:rect l="0" t="0" r="r" b="b"/>
                <a:pathLst>
                  <a:path w="9" h="10">
                    <a:moveTo>
                      <a:pt x="0" y="10"/>
                    </a:moveTo>
                    <a:cubicBezTo>
                      <a:pt x="1" y="7"/>
                      <a:pt x="1" y="2"/>
                      <a:pt x="4" y="0"/>
                    </a:cubicBezTo>
                    <a:cubicBezTo>
                      <a:pt x="7" y="2"/>
                      <a:pt x="8" y="5"/>
                      <a:pt x="9" y="8"/>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51" name="Freeform 944">
                <a:extLst>
                  <a:ext uri="{FF2B5EF4-FFF2-40B4-BE49-F238E27FC236}">
                    <a16:creationId xmlns:a16="http://schemas.microsoft.com/office/drawing/2014/main" id="{52370C77-B267-2338-1F1E-3B3FF6AB163F}"/>
                  </a:ext>
                </a:extLst>
              </p:cNvPr>
              <p:cNvSpPr>
                <a:spLocks/>
              </p:cNvSpPr>
              <p:nvPr/>
            </p:nvSpPr>
            <p:spPr bwMode="auto">
              <a:xfrm>
                <a:off x="-1809400" y="5211763"/>
                <a:ext cx="19050" cy="28575"/>
              </a:xfrm>
              <a:custGeom>
                <a:avLst/>
                <a:gdLst>
                  <a:gd name="T0" fmla="*/ 0 w 9"/>
                  <a:gd name="T1" fmla="*/ 5 h 14"/>
                  <a:gd name="T2" fmla="*/ 2 w 9"/>
                  <a:gd name="T3" fmla="*/ 14 h 14"/>
                  <a:gd name="T4" fmla="*/ 7 w 9"/>
                  <a:gd name="T5" fmla="*/ 0 h 14"/>
                </a:gdLst>
                <a:ahLst/>
                <a:cxnLst>
                  <a:cxn ang="0">
                    <a:pos x="T0" y="T1"/>
                  </a:cxn>
                  <a:cxn ang="0">
                    <a:pos x="T2" y="T3"/>
                  </a:cxn>
                  <a:cxn ang="0">
                    <a:pos x="T4" y="T5"/>
                  </a:cxn>
                </a:cxnLst>
                <a:rect l="0" t="0" r="r" b="b"/>
                <a:pathLst>
                  <a:path w="9" h="14">
                    <a:moveTo>
                      <a:pt x="0" y="5"/>
                    </a:moveTo>
                    <a:cubicBezTo>
                      <a:pt x="0" y="8"/>
                      <a:pt x="0" y="12"/>
                      <a:pt x="2" y="14"/>
                    </a:cubicBezTo>
                    <a:cubicBezTo>
                      <a:pt x="7" y="12"/>
                      <a:pt x="9" y="5"/>
                      <a:pt x="7" y="0"/>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52" name="Freeform 945">
                <a:extLst>
                  <a:ext uri="{FF2B5EF4-FFF2-40B4-BE49-F238E27FC236}">
                    <a16:creationId xmlns:a16="http://schemas.microsoft.com/office/drawing/2014/main" id="{8CBCAA38-E7FE-A8A7-5290-F238CF429E8A}"/>
                  </a:ext>
                </a:extLst>
              </p:cNvPr>
              <p:cNvSpPr>
                <a:spLocks/>
              </p:cNvSpPr>
              <p:nvPr/>
            </p:nvSpPr>
            <p:spPr bwMode="auto">
              <a:xfrm>
                <a:off x="-1766538" y="5130801"/>
                <a:ext cx="1588" cy="7938"/>
              </a:xfrm>
              <a:custGeom>
                <a:avLst/>
                <a:gdLst>
                  <a:gd name="T0" fmla="*/ 1 w 1"/>
                  <a:gd name="T1" fmla="*/ 0 h 4"/>
                  <a:gd name="T2" fmla="*/ 0 w 1"/>
                  <a:gd name="T3" fmla="*/ 4 h 4"/>
                </a:gdLst>
                <a:ahLst/>
                <a:cxnLst>
                  <a:cxn ang="0">
                    <a:pos x="T0" y="T1"/>
                  </a:cxn>
                  <a:cxn ang="0">
                    <a:pos x="T2" y="T3"/>
                  </a:cxn>
                </a:cxnLst>
                <a:rect l="0" t="0" r="r" b="b"/>
                <a:pathLst>
                  <a:path w="1" h="4">
                    <a:moveTo>
                      <a:pt x="1" y="0"/>
                    </a:moveTo>
                    <a:cubicBezTo>
                      <a:pt x="0" y="1"/>
                      <a:pt x="0" y="3"/>
                      <a:pt x="0" y="4"/>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53" name="Freeform 946">
                <a:extLst>
                  <a:ext uri="{FF2B5EF4-FFF2-40B4-BE49-F238E27FC236}">
                    <a16:creationId xmlns:a16="http://schemas.microsoft.com/office/drawing/2014/main" id="{CD9E3B72-3A46-706E-2A33-157726B52640}"/>
                  </a:ext>
                </a:extLst>
              </p:cNvPr>
              <p:cNvSpPr>
                <a:spLocks/>
              </p:cNvSpPr>
              <p:nvPr/>
            </p:nvSpPr>
            <p:spPr bwMode="auto">
              <a:xfrm>
                <a:off x="-1766538" y="5049838"/>
                <a:ext cx="1588" cy="14288"/>
              </a:xfrm>
              <a:custGeom>
                <a:avLst/>
                <a:gdLst>
                  <a:gd name="T0" fmla="*/ 0 w 1"/>
                  <a:gd name="T1" fmla="*/ 0 h 7"/>
                  <a:gd name="T2" fmla="*/ 1 w 1"/>
                  <a:gd name="T3" fmla="*/ 7 h 7"/>
                </a:gdLst>
                <a:ahLst/>
                <a:cxnLst>
                  <a:cxn ang="0">
                    <a:pos x="T0" y="T1"/>
                  </a:cxn>
                  <a:cxn ang="0">
                    <a:pos x="T2" y="T3"/>
                  </a:cxn>
                </a:cxnLst>
                <a:rect l="0" t="0" r="r" b="b"/>
                <a:pathLst>
                  <a:path w="1" h="7">
                    <a:moveTo>
                      <a:pt x="0" y="0"/>
                    </a:moveTo>
                    <a:cubicBezTo>
                      <a:pt x="0" y="2"/>
                      <a:pt x="0" y="4"/>
                      <a:pt x="1" y="7"/>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54" name="Freeform 947">
                <a:extLst>
                  <a:ext uri="{FF2B5EF4-FFF2-40B4-BE49-F238E27FC236}">
                    <a16:creationId xmlns:a16="http://schemas.microsoft.com/office/drawing/2014/main" id="{55FAAF04-E03F-817C-4108-E3FF62F8929D}"/>
                  </a:ext>
                </a:extLst>
              </p:cNvPr>
              <p:cNvSpPr>
                <a:spLocks/>
              </p:cNvSpPr>
              <p:nvPr/>
            </p:nvSpPr>
            <p:spPr bwMode="auto">
              <a:xfrm>
                <a:off x="-1904650" y="5684838"/>
                <a:ext cx="34925" cy="46038"/>
              </a:xfrm>
              <a:custGeom>
                <a:avLst/>
                <a:gdLst>
                  <a:gd name="T0" fmla="*/ 17 w 17"/>
                  <a:gd name="T1" fmla="*/ 15 h 23"/>
                  <a:gd name="T2" fmla="*/ 16 w 17"/>
                  <a:gd name="T3" fmla="*/ 21 h 23"/>
                </a:gdLst>
                <a:ahLst/>
                <a:cxnLst>
                  <a:cxn ang="0">
                    <a:pos x="T0" y="T1"/>
                  </a:cxn>
                  <a:cxn ang="0">
                    <a:pos x="T2" y="T3"/>
                  </a:cxn>
                </a:cxnLst>
                <a:rect l="0" t="0" r="r" b="b"/>
                <a:pathLst>
                  <a:path w="17" h="23">
                    <a:moveTo>
                      <a:pt x="17" y="15"/>
                    </a:moveTo>
                    <a:cubicBezTo>
                      <a:pt x="13" y="0"/>
                      <a:pt x="0" y="23"/>
                      <a:pt x="16" y="21"/>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55" name="Freeform 948">
                <a:extLst>
                  <a:ext uri="{FF2B5EF4-FFF2-40B4-BE49-F238E27FC236}">
                    <a16:creationId xmlns:a16="http://schemas.microsoft.com/office/drawing/2014/main" id="{0AFDDB64-EE8B-E2EC-E881-4040D1FB6AAB}"/>
                  </a:ext>
                </a:extLst>
              </p:cNvPr>
              <p:cNvSpPr>
                <a:spLocks/>
              </p:cNvSpPr>
              <p:nvPr/>
            </p:nvSpPr>
            <p:spPr bwMode="auto">
              <a:xfrm>
                <a:off x="-1803050" y="5792788"/>
                <a:ext cx="26988" cy="38100"/>
              </a:xfrm>
              <a:custGeom>
                <a:avLst/>
                <a:gdLst>
                  <a:gd name="T0" fmla="*/ 8 w 13"/>
                  <a:gd name="T1" fmla="*/ 7 h 19"/>
                  <a:gd name="T2" fmla="*/ 4 w 13"/>
                  <a:gd name="T3" fmla="*/ 11 h 19"/>
                  <a:gd name="T4" fmla="*/ 9 w 13"/>
                  <a:gd name="T5" fmla="*/ 17 h 19"/>
                  <a:gd name="T6" fmla="*/ 0 w 13"/>
                  <a:gd name="T7" fmla="*/ 18 h 19"/>
                </a:gdLst>
                <a:ahLst/>
                <a:cxnLst>
                  <a:cxn ang="0">
                    <a:pos x="T0" y="T1"/>
                  </a:cxn>
                  <a:cxn ang="0">
                    <a:pos x="T2" y="T3"/>
                  </a:cxn>
                  <a:cxn ang="0">
                    <a:pos x="T4" y="T5"/>
                  </a:cxn>
                  <a:cxn ang="0">
                    <a:pos x="T6" y="T7"/>
                  </a:cxn>
                </a:cxnLst>
                <a:rect l="0" t="0" r="r" b="b"/>
                <a:pathLst>
                  <a:path w="13" h="19">
                    <a:moveTo>
                      <a:pt x="8" y="7"/>
                    </a:moveTo>
                    <a:cubicBezTo>
                      <a:pt x="3" y="0"/>
                      <a:pt x="0" y="6"/>
                      <a:pt x="4" y="11"/>
                    </a:cubicBezTo>
                    <a:cubicBezTo>
                      <a:pt x="6" y="13"/>
                      <a:pt x="13" y="12"/>
                      <a:pt x="9" y="17"/>
                    </a:cubicBezTo>
                    <a:cubicBezTo>
                      <a:pt x="8" y="19"/>
                      <a:pt x="1" y="19"/>
                      <a:pt x="0" y="18"/>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56" name="Freeform 949">
                <a:extLst>
                  <a:ext uri="{FF2B5EF4-FFF2-40B4-BE49-F238E27FC236}">
                    <a16:creationId xmlns:a16="http://schemas.microsoft.com/office/drawing/2014/main" id="{4C7AF186-0342-7874-5955-CBC600023D67}"/>
                  </a:ext>
                </a:extLst>
              </p:cNvPr>
              <p:cNvSpPr>
                <a:spLocks/>
              </p:cNvSpPr>
              <p:nvPr/>
            </p:nvSpPr>
            <p:spPr bwMode="auto">
              <a:xfrm>
                <a:off x="-1514125" y="4997451"/>
                <a:ext cx="9525" cy="3175"/>
              </a:xfrm>
              <a:custGeom>
                <a:avLst/>
                <a:gdLst>
                  <a:gd name="T0" fmla="*/ 5 w 5"/>
                  <a:gd name="T1" fmla="*/ 1 h 2"/>
                  <a:gd name="T2" fmla="*/ 0 w 5"/>
                  <a:gd name="T3" fmla="*/ 0 h 2"/>
                </a:gdLst>
                <a:ahLst/>
                <a:cxnLst>
                  <a:cxn ang="0">
                    <a:pos x="T0" y="T1"/>
                  </a:cxn>
                  <a:cxn ang="0">
                    <a:pos x="T2" y="T3"/>
                  </a:cxn>
                </a:cxnLst>
                <a:rect l="0" t="0" r="r" b="b"/>
                <a:pathLst>
                  <a:path w="5" h="2">
                    <a:moveTo>
                      <a:pt x="5" y="1"/>
                    </a:moveTo>
                    <a:cubicBezTo>
                      <a:pt x="3" y="2"/>
                      <a:pt x="1" y="1"/>
                      <a:pt x="0" y="0"/>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57" name="Freeform 950">
                <a:extLst>
                  <a:ext uri="{FF2B5EF4-FFF2-40B4-BE49-F238E27FC236}">
                    <a16:creationId xmlns:a16="http://schemas.microsoft.com/office/drawing/2014/main" id="{D8F6064A-B1A4-B267-8FCE-E8CF99175C36}"/>
                  </a:ext>
                </a:extLst>
              </p:cNvPr>
              <p:cNvSpPr>
                <a:spLocks/>
              </p:cNvSpPr>
              <p:nvPr/>
            </p:nvSpPr>
            <p:spPr bwMode="auto">
              <a:xfrm>
                <a:off x="-1409350" y="5014913"/>
                <a:ext cx="14288" cy="1588"/>
              </a:xfrm>
              <a:custGeom>
                <a:avLst/>
                <a:gdLst>
                  <a:gd name="T0" fmla="*/ 0 w 7"/>
                  <a:gd name="T1" fmla="*/ 0 h 1"/>
                  <a:gd name="T2" fmla="*/ 7 w 7"/>
                  <a:gd name="T3" fmla="*/ 0 h 1"/>
                </a:gdLst>
                <a:ahLst/>
                <a:cxnLst>
                  <a:cxn ang="0">
                    <a:pos x="T0" y="T1"/>
                  </a:cxn>
                  <a:cxn ang="0">
                    <a:pos x="T2" y="T3"/>
                  </a:cxn>
                </a:cxnLst>
                <a:rect l="0" t="0" r="r" b="b"/>
                <a:pathLst>
                  <a:path w="7" h="1">
                    <a:moveTo>
                      <a:pt x="0" y="0"/>
                    </a:moveTo>
                    <a:cubicBezTo>
                      <a:pt x="2" y="1"/>
                      <a:pt x="5" y="0"/>
                      <a:pt x="7" y="0"/>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58" name="Freeform 951">
                <a:extLst>
                  <a:ext uri="{FF2B5EF4-FFF2-40B4-BE49-F238E27FC236}">
                    <a16:creationId xmlns:a16="http://schemas.microsoft.com/office/drawing/2014/main" id="{12C80C0D-01AD-261E-A7A7-452F6F7A81A6}"/>
                  </a:ext>
                </a:extLst>
              </p:cNvPr>
              <p:cNvSpPr>
                <a:spLocks/>
              </p:cNvSpPr>
              <p:nvPr/>
            </p:nvSpPr>
            <p:spPr bwMode="auto">
              <a:xfrm>
                <a:off x="-1314100" y="5016501"/>
                <a:ext cx="19050" cy="20638"/>
              </a:xfrm>
              <a:custGeom>
                <a:avLst/>
                <a:gdLst>
                  <a:gd name="T0" fmla="*/ 7 w 9"/>
                  <a:gd name="T1" fmla="*/ 1 h 10"/>
                  <a:gd name="T2" fmla="*/ 2 w 9"/>
                  <a:gd name="T3" fmla="*/ 9 h 10"/>
                  <a:gd name="T4" fmla="*/ 9 w 9"/>
                  <a:gd name="T5" fmla="*/ 7 h 10"/>
                </a:gdLst>
                <a:ahLst/>
                <a:cxnLst>
                  <a:cxn ang="0">
                    <a:pos x="T0" y="T1"/>
                  </a:cxn>
                  <a:cxn ang="0">
                    <a:pos x="T2" y="T3"/>
                  </a:cxn>
                  <a:cxn ang="0">
                    <a:pos x="T4" y="T5"/>
                  </a:cxn>
                </a:cxnLst>
                <a:rect l="0" t="0" r="r" b="b"/>
                <a:pathLst>
                  <a:path w="9" h="10">
                    <a:moveTo>
                      <a:pt x="7" y="1"/>
                    </a:moveTo>
                    <a:cubicBezTo>
                      <a:pt x="2" y="0"/>
                      <a:pt x="0" y="5"/>
                      <a:pt x="2" y="9"/>
                    </a:cubicBezTo>
                    <a:cubicBezTo>
                      <a:pt x="4" y="10"/>
                      <a:pt x="7" y="9"/>
                      <a:pt x="9" y="7"/>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59" name="Freeform 952">
                <a:extLst>
                  <a:ext uri="{FF2B5EF4-FFF2-40B4-BE49-F238E27FC236}">
                    <a16:creationId xmlns:a16="http://schemas.microsoft.com/office/drawing/2014/main" id="{B0A12B20-E732-0B96-D1EF-E98DCAAA1E3D}"/>
                  </a:ext>
                </a:extLst>
              </p:cNvPr>
              <p:cNvSpPr>
                <a:spLocks/>
              </p:cNvSpPr>
              <p:nvPr/>
            </p:nvSpPr>
            <p:spPr bwMode="auto">
              <a:xfrm>
                <a:off x="-1218850" y="5010151"/>
                <a:ext cx="17463" cy="19050"/>
              </a:xfrm>
              <a:custGeom>
                <a:avLst/>
                <a:gdLst>
                  <a:gd name="T0" fmla="*/ 4 w 8"/>
                  <a:gd name="T1" fmla="*/ 0 h 9"/>
                  <a:gd name="T2" fmla="*/ 0 w 8"/>
                  <a:gd name="T3" fmla="*/ 7 h 9"/>
                  <a:gd name="T4" fmla="*/ 8 w 8"/>
                  <a:gd name="T5" fmla="*/ 8 h 9"/>
                </a:gdLst>
                <a:ahLst/>
                <a:cxnLst>
                  <a:cxn ang="0">
                    <a:pos x="T0" y="T1"/>
                  </a:cxn>
                  <a:cxn ang="0">
                    <a:pos x="T2" y="T3"/>
                  </a:cxn>
                  <a:cxn ang="0">
                    <a:pos x="T4" y="T5"/>
                  </a:cxn>
                </a:cxnLst>
                <a:rect l="0" t="0" r="r" b="b"/>
                <a:pathLst>
                  <a:path w="8" h="9">
                    <a:moveTo>
                      <a:pt x="4" y="0"/>
                    </a:moveTo>
                    <a:cubicBezTo>
                      <a:pt x="4" y="3"/>
                      <a:pt x="0" y="3"/>
                      <a:pt x="0" y="7"/>
                    </a:cubicBezTo>
                    <a:cubicBezTo>
                      <a:pt x="3" y="9"/>
                      <a:pt x="5" y="9"/>
                      <a:pt x="8" y="8"/>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60" name="Freeform 953">
                <a:extLst>
                  <a:ext uri="{FF2B5EF4-FFF2-40B4-BE49-F238E27FC236}">
                    <a16:creationId xmlns:a16="http://schemas.microsoft.com/office/drawing/2014/main" id="{D624A52A-E398-F543-4D53-356A4B5179DC}"/>
                  </a:ext>
                </a:extLst>
              </p:cNvPr>
              <p:cNvSpPr>
                <a:spLocks/>
              </p:cNvSpPr>
              <p:nvPr/>
            </p:nvSpPr>
            <p:spPr bwMode="auto">
              <a:xfrm>
                <a:off x="-1125188" y="5016501"/>
                <a:ext cx="12700" cy="4763"/>
              </a:xfrm>
              <a:custGeom>
                <a:avLst/>
                <a:gdLst>
                  <a:gd name="T0" fmla="*/ 0 w 6"/>
                  <a:gd name="T1" fmla="*/ 2 h 2"/>
                  <a:gd name="T2" fmla="*/ 6 w 6"/>
                  <a:gd name="T3" fmla="*/ 0 h 2"/>
                </a:gdLst>
                <a:ahLst/>
                <a:cxnLst>
                  <a:cxn ang="0">
                    <a:pos x="T0" y="T1"/>
                  </a:cxn>
                  <a:cxn ang="0">
                    <a:pos x="T2" y="T3"/>
                  </a:cxn>
                </a:cxnLst>
                <a:rect l="0" t="0" r="r" b="b"/>
                <a:pathLst>
                  <a:path w="6" h="2">
                    <a:moveTo>
                      <a:pt x="0" y="2"/>
                    </a:moveTo>
                    <a:cubicBezTo>
                      <a:pt x="2" y="2"/>
                      <a:pt x="5" y="1"/>
                      <a:pt x="6" y="0"/>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61" name="Freeform 954">
                <a:extLst>
                  <a:ext uri="{FF2B5EF4-FFF2-40B4-BE49-F238E27FC236}">
                    <a16:creationId xmlns:a16="http://schemas.microsoft.com/office/drawing/2014/main" id="{F248722B-76EA-C71C-1EE6-41BA00D9165C}"/>
                  </a:ext>
                </a:extLst>
              </p:cNvPr>
              <p:cNvSpPr>
                <a:spLocks/>
              </p:cNvSpPr>
              <p:nvPr/>
            </p:nvSpPr>
            <p:spPr bwMode="auto">
              <a:xfrm>
                <a:off x="-1045813" y="4972051"/>
                <a:ext cx="30163" cy="22225"/>
              </a:xfrm>
              <a:custGeom>
                <a:avLst/>
                <a:gdLst>
                  <a:gd name="T0" fmla="*/ 13 w 15"/>
                  <a:gd name="T1" fmla="*/ 0 h 11"/>
                  <a:gd name="T2" fmla="*/ 15 w 15"/>
                  <a:gd name="T3" fmla="*/ 4 h 11"/>
                </a:gdLst>
                <a:ahLst/>
                <a:cxnLst>
                  <a:cxn ang="0">
                    <a:pos x="T0" y="T1"/>
                  </a:cxn>
                  <a:cxn ang="0">
                    <a:pos x="T2" y="T3"/>
                  </a:cxn>
                </a:cxnLst>
                <a:rect l="0" t="0" r="r" b="b"/>
                <a:pathLst>
                  <a:path w="15" h="11">
                    <a:moveTo>
                      <a:pt x="13" y="0"/>
                    </a:moveTo>
                    <a:cubicBezTo>
                      <a:pt x="0" y="2"/>
                      <a:pt x="5" y="11"/>
                      <a:pt x="15" y="4"/>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62" name="Freeform 955">
                <a:extLst>
                  <a:ext uri="{FF2B5EF4-FFF2-40B4-BE49-F238E27FC236}">
                    <a16:creationId xmlns:a16="http://schemas.microsoft.com/office/drawing/2014/main" id="{A0064E34-3F02-86DD-7A3A-9ED6978638C8}"/>
                  </a:ext>
                </a:extLst>
              </p:cNvPr>
              <p:cNvSpPr>
                <a:spLocks/>
              </p:cNvSpPr>
              <p:nvPr/>
            </p:nvSpPr>
            <p:spPr bwMode="auto">
              <a:xfrm>
                <a:off x="-945800" y="4927601"/>
                <a:ext cx="6350" cy="6350"/>
              </a:xfrm>
              <a:custGeom>
                <a:avLst/>
                <a:gdLst>
                  <a:gd name="T0" fmla="*/ 3 w 3"/>
                  <a:gd name="T1" fmla="*/ 0 h 3"/>
                  <a:gd name="T2" fmla="*/ 0 w 3"/>
                  <a:gd name="T3" fmla="*/ 3 h 3"/>
                </a:gdLst>
                <a:ahLst/>
                <a:cxnLst>
                  <a:cxn ang="0">
                    <a:pos x="T0" y="T1"/>
                  </a:cxn>
                  <a:cxn ang="0">
                    <a:pos x="T2" y="T3"/>
                  </a:cxn>
                </a:cxnLst>
                <a:rect l="0" t="0" r="r" b="b"/>
                <a:pathLst>
                  <a:path w="3" h="3">
                    <a:moveTo>
                      <a:pt x="3" y="0"/>
                    </a:moveTo>
                    <a:cubicBezTo>
                      <a:pt x="3" y="1"/>
                      <a:pt x="2" y="2"/>
                      <a:pt x="0" y="3"/>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63" name="Freeform 956">
                <a:extLst>
                  <a:ext uri="{FF2B5EF4-FFF2-40B4-BE49-F238E27FC236}">
                    <a16:creationId xmlns:a16="http://schemas.microsoft.com/office/drawing/2014/main" id="{9010A4B9-7B6F-79AA-245C-A46E977038CD}"/>
                  </a:ext>
                </a:extLst>
              </p:cNvPr>
              <p:cNvSpPr>
                <a:spLocks/>
              </p:cNvSpPr>
              <p:nvPr/>
            </p:nvSpPr>
            <p:spPr bwMode="auto">
              <a:xfrm>
                <a:off x="-888650" y="4891088"/>
                <a:ext cx="6350" cy="12700"/>
              </a:xfrm>
              <a:custGeom>
                <a:avLst/>
                <a:gdLst>
                  <a:gd name="T0" fmla="*/ 3 w 3"/>
                  <a:gd name="T1" fmla="*/ 0 h 6"/>
                  <a:gd name="T2" fmla="*/ 0 w 3"/>
                  <a:gd name="T3" fmla="*/ 6 h 6"/>
                </a:gdLst>
                <a:ahLst/>
                <a:cxnLst>
                  <a:cxn ang="0">
                    <a:pos x="T0" y="T1"/>
                  </a:cxn>
                  <a:cxn ang="0">
                    <a:pos x="T2" y="T3"/>
                  </a:cxn>
                </a:cxnLst>
                <a:rect l="0" t="0" r="r" b="b"/>
                <a:pathLst>
                  <a:path w="3" h="6">
                    <a:moveTo>
                      <a:pt x="3" y="0"/>
                    </a:moveTo>
                    <a:cubicBezTo>
                      <a:pt x="2" y="2"/>
                      <a:pt x="1" y="4"/>
                      <a:pt x="0" y="6"/>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64" name="Freeform 957">
                <a:extLst>
                  <a:ext uri="{FF2B5EF4-FFF2-40B4-BE49-F238E27FC236}">
                    <a16:creationId xmlns:a16="http://schemas.microsoft.com/office/drawing/2014/main" id="{F57F55AC-4702-EAF6-F6D8-5711C12ACE76}"/>
                  </a:ext>
                </a:extLst>
              </p:cNvPr>
              <p:cNvSpPr>
                <a:spLocks/>
              </p:cNvSpPr>
              <p:nvPr/>
            </p:nvSpPr>
            <p:spPr bwMode="auto">
              <a:xfrm>
                <a:off x="-874363" y="4803776"/>
                <a:ext cx="7938" cy="9525"/>
              </a:xfrm>
              <a:custGeom>
                <a:avLst/>
                <a:gdLst>
                  <a:gd name="T0" fmla="*/ 4 w 4"/>
                  <a:gd name="T1" fmla="*/ 0 h 5"/>
                  <a:gd name="T2" fmla="*/ 0 w 4"/>
                  <a:gd name="T3" fmla="*/ 5 h 5"/>
                </a:gdLst>
                <a:ahLst/>
                <a:cxnLst>
                  <a:cxn ang="0">
                    <a:pos x="T0" y="T1"/>
                  </a:cxn>
                  <a:cxn ang="0">
                    <a:pos x="T2" y="T3"/>
                  </a:cxn>
                </a:cxnLst>
                <a:rect l="0" t="0" r="r" b="b"/>
                <a:pathLst>
                  <a:path w="4" h="5">
                    <a:moveTo>
                      <a:pt x="4" y="0"/>
                    </a:moveTo>
                    <a:cubicBezTo>
                      <a:pt x="2" y="1"/>
                      <a:pt x="1" y="3"/>
                      <a:pt x="0" y="5"/>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65" name="Freeform 958">
                <a:extLst>
                  <a:ext uri="{FF2B5EF4-FFF2-40B4-BE49-F238E27FC236}">
                    <a16:creationId xmlns:a16="http://schemas.microsoft.com/office/drawing/2014/main" id="{49FE632B-2933-F11D-A483-28301E89E958}"/>
                  </a:ext>
                </a:extLst>
              </p:cNvPr>
              <p:cNvSpPr>
                <a:spLocks/>
              </p:cNvSpPr>
              <p:nvPr/>
            </p:nvSpPr>
            <p:spPr bwMode="auto">
              <a:xfrm>
                <a:off x="-1214088" y="4883151"/>
                <a:ext cx="12700" cy="1588"/>
              </a:xfrm>
              <a:custGeom>
                <a:avLst/>
                <a:gdLst>
                  <a:gd name="T0" fmla="*/ 6 w 6"/>
                  <a:gd name="T1" fmla="*/ 0 h 1"/>
                  <a:gd name="T2" fmla="*/ 0 w 6"/>
                  <a:gd name="T3" fmla="*/ 1 h 1"/>
                </a:gdLst>
                <a:ahLst/>
                <a:cxnLst>
                  <a:cxn ang="0">
                    <a:pos x="T0" y="T1"/>
                  </a:cxn>
                  <a:cxn ang="0">
                    <a:pos x="T2" y="T3"/>
                  </a:cxn>
                </a:cxnLst>
                <a:rect l="0" t="0" r="r" b="b"/>
                <a:pathLst>
                  <a:path w="6" h="1">
                    <a:moveTo>
                      <a:pt x="6" y="0"/>
                    </a:moveTo>
                    <a:cubicBezTo>
                      <a:pt x="4" y="0"/>
                      <a:pt x="2" y="0"/>
                      <a:pt x="0" y="1"/>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66" name="Freeform 959">
                <a:extLst>
                  <a:ext uri="{FF2B5EF4-FFF2-40B4-BE49-F238E27FC236}">
                    <a16:creationId xmlns:a16="http://schemas.microsoft.com/office/drawing/2014/main" id="{CD326565-E863-4E6F-8E22-070A30027E5F}"/>
                  </a:ext>
                </a:extLst>
              </p:cNvPr>
              <p:cNvSpPr>
                <a:spLocks/>
              </p:cNvSpPr>
              <p:nvPr/>
            </p:nvSpPr>
            <p:spPr bwMode="auto">
              <a:xfrm>
                <a:off x="-1323625" y="4884738"/>
                <a:ext cx="23813" cy="25400"/>
              </a:xfrm>
              <a:custGeom>
                <a:avLst/>
                <a:gdLst>
                  <a:gd name="T0" fmla="*/ 11 w 12"/>
                  <a:gd name="T1" fmla="*/ 10 h 12"/>
                  <a:gd name="T2" fmla="*/ 0 w 12"/>
                  <a:gd name="T3" fmla="*/ 8 h 12"/>
                  <a:gd name="T4" fmla="*/ 10 w 12"/>
                  <a:gd name="T5" fmla="*/ 0 h 12"/>
                </a:gdLst>
                <a:ahLst/>
                <a:cxnLst>
                  <a:cxn ang="0">
                    <a:pos x="T0" y="T1"/>
                  </a:cxn>
                  <a:cxn ang="0">
                    <a:pos x="T2" y="T3"/>
                  </a:cxn>
                  <a:cxn ang="0">
                    <a:pos x="T4" y="T5"/>
                  </a:cxn>
                </a:cxnLst>
                <a:rect l="0" t="0" r="r" b="b"/>
                <a:pathLst>
                  <a:path w="12" h="12">
                    <a:moveTo>
                      <a:pt x="11" y="10"/>
                    </a:moveTo>
                    <a:cubicBezTo>
                      <a:pt x="8" y="11"/>
                      <a:pt x="2" y="12"/>
                      <a:pt x="0" y="8"/>
                    </a:cubicBezTo>
                    <a:cubicBezTo>
                      <a:pt x="2" y="4"/>
                      <a:pt x="12" y="5"/>
                      <a:pt x="10" y="0"/>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67" name="Freeform 960">
                <a:extLst>
                  <a:ext uri="{FF2B5EF4-FFF2-40B4-BE49-F238E27FC236}">
                    <a16:creationId xmlns:a16="http://schemas.microsoft.com/office/drawing/2014/main" id="{55A9A8E6-74C3-3AD4-8140-C5E67F3CB795}"/>
                  </a:ext>
                </a:extLst>
              </p:cNvPr>
              <p:cNvSpPr>
                <a:spLocks/>
              </p:cNvSpPr>
              <p:nvPr/>
            </p:nvSpPr>
            <p:spPr bwMode="auto">
              <a:xfrm>
                <a:off x="-1441100" y="4873626"/>
                <a:ext cx="33338" cy="30163"/>
              </a:xfrm>
              <a:custGeom>
                <a:avLst/>
                <a:gdLst>
                  <a:gd name="T0" fmla="*/ 9 w 17"/>
                  <a:gd name="T1" fmla="*/ 14 h 15"/>
                  <a:gd name="T2" fmla="*/ 0 w 17"/>
                  <a:gd name="T3" fmla="*/ 9 h 15"/>
                  <a:gd name="T4" fmla="*/ 11 w 17"/>
                  <a:gd name="T5" fmla="*/ 6 h 15"/>
                  <a:gd name="T6" fmla="*/ 2 w 17"/>
                  <a:gd name="T7" fmla="*/ 0 h 15"/>
                </a:gdLst>
                <a:ahLst/>
                <a:cxnLst>
                  <a:cxn ang="0">
                    <a:pos x="T0" y="T1"/>
                  </a:cxn>
                  <a:cxn ang="0">
                    <a:pos x="T2" y="T3"/>
                  </a:cxn>
                  <a:cxn ang="0">
                    <a:pos x="T4" y="T5"/>
                  </a:cxn>
                  <a:cxn ang="0">
                    <a:pos x="T6" y="T7"/>
                  </a:cxn>
                </a:cxnLst>
                <a:rect l="0" t="0" r="r" b="b"/>
                <a:pathLst>
                  <a:path w="17" h="15">
                    <a:moveTo>
                      <a:pt x="9" y="14"/>
                    </a:moveTo>
                    <a:cubicBezTo>
                      <a:pt x="5" y="15"/>
                      <a:pt x="1" y="13"/>
                      <a:pt x="0" y="9"/>
                    </a:cubicBezTo>
                    <a:cubicBezTo>
                      <a:pt x="3" y="7"/>
                      <a:pt x="8" y="9"/>
                      <a:pt x="11" y="6"/>
                    </a:cubicBezTo>
                    <a:cubicBezTo>
                      <a:pt x="17" y="2"/>
                      <a:pt x="7" y="0"/>
                      <a:pt x="2" y="0"/>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68" name="Freeform 961">
                <a:extLst>
                  <a:ext uri="{FF2B5EF4-FFF2-40B4-BE49-F238E27FC236}">
                    <a16:creationId xmlns:a16="http://schemas.microsoft.com/office/drawing/2014/main" id="{205BE738-6C71-338A-DAB0-4C3F2DE46AA7}"/>
                  </a:ext>
                </a:extLst>
              </p:cNvPr>
              <p:cNvSpPr>
                <a:spLocks/>
              </p:cNvSpPr>
              <p:nvPr/>
            </p:nvSpPr>
            <p:spPr bwMode="auto">
              <a:xfrm>
                <a:off x="-1539525" y="4864101"/>
                <a:ext cx="12700" cy="9525"/>
              </a:xfrm>
              <a:custGeom>
                <a:avLst/>
                <a:gdLst>
                  <a:gd name="T0" fmla="*/ 6 w 6"/>
                  <a:gd name="T1" fmla="*/ 3 h 4"/>
                  <a:gd name="T2" fmla="*/ 0 w 6"/>
                  <a:gd name="T3" fmla="*/ 0 h 4"/>
                </a:gdLst>
                <a:ahLst/>
                <a:cxnLst>
                  <a:cxn ang="0">
                    <a:pos x="T0" y="T1"/>
                  </a:cxn>
                  <a:cxn ang="0">
                    <a:pos x="T2" y="T3"/>
                  </a:cxn>
                </a:cxnLst>
                <a:rect l="0" t="0" r="r" b="b"/>
                <a:pathLst>
                  <a:path w="6" h="4">
                    <a:moveTo>
                      <a:pt x="6" y="3"/>
                    </a:moveTo>
                    <a:cubicBezTo>
                      <a:pt x="3" y="4"/>
                      <a:pt x="1" y="2"/>
                      <a:pt x="0" y="0"/>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69" name="Freeform 962">
                <a:extLst>
                  <a:ext uri="{FF2B5EF4-FFF2-40B4-BE49-F238E27FC236}">
                    <a16:creationId xmlns:a16="http://schemas.microsoft.com/office/drawing/2014/main" id="{AD41ADAE-895B-2809-8B2F-D9F63DD38CED}"/>
                  </a:ext>
                </a:extLst>
              </p:cNvPr>
              <p:cNvSpPr>
                <a:spLocks/>
              </p:cNvSpPr>
              <p:nvPr/>
            </p:nvSpPr>
            <p:spPr bwMode="auto">
              <a:xfrm>
                <a:off x="-1614138" y="4799013"/>
                <a:ext cx="12700" cy="12700"/>
              </a:xfrm>
              <a:custGeom>
                <a:avLst/>
                <a:gdLst>
                  <a:gd name="T0" fmla="*/ 0 w 6"/>
                  <a:gd name="T1" fmla="*/ 0 h 6"/>
                  <a:gd name="T2" fmla="*/ 6 w 6"/>
                  <a:gd name="T3" fmla="*/ 6 h 6"/>
                </a:gdLst>
                <a:ahLst/>
                <a:cxnLst>
                  <a:cxn ang="0">
                    <a:pos x="T0" y="T1"/>
                  </a:cxn>
                  <a:cxn ang="0">
                    <a:pos x="T2" y="T3"/>
                  </a:cxn>
                </a:cxnLst>
                <a:rect l="0" t="0" r="r" b="b"/>
                <a:pathLst>
                  <a:path w="6" h="6">
                    <a:moveTo>
                      <a:pt x="0" y="0"/>
                    </a:moveTo>
                    <a:cubicBezTo>
                      <a:pt x="0" y="4"/>
                      <a:pt x="2" y="6"/>
                      <a:pt x="6" y="6"/>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70" name="Freeform 963">
                <a:extLst>
                  <a:ext uri="{FF2B5EF4-FFF2-40B4-BE49-F238E27FC236}">
                    <a16:creationId xmlns:a16="http://schemas.microsoft.com/office/drawing/2014/main" id="{134538B1-42DE-7CC3-5C81-FF63AD5E5945}"/>
                  </a:ext>
                </a:extLst>
              </p:cNvPr>
              <p:cNvSpPr>
                <a:spLocks/>
              </p:cNvSpPr>
              <p:nvPr/>
            </p:nvSpPr>
            <p:spPr bwMode="auto">
              <a:xfrm>
                <a:off x="-1701450" y="4852988"/>
                <a:ext cx="26988" cy="28575"/>
              </a:xfrm>
              <a:custGeom>
                <a:avLst/>
                <a:gdLst>
                  <a:gd name="T0" fmla="*/ 13 w 13"/>
                  <a:gd name="T1" fmla="*/ 9 h 14"/>
                  <a:gd name="T2" fmla="*/ 10 w 13"/>
                  <a:gd name="T3" fmla="*/ 13 h 14"/>
                </a:gdLst>
                <a:ahLst/>
                <a:cxnLst>
                  <a:cxn ang="0">
                    <a:pos x="T0" y="T1"/>
                  </a:cxn>
                  <a:cxn ang="0">
                    <a:pos x="T2" y="T3"/>
                  </a:cxn>
                </a:cxnLst>
                <a:rect l="0" t="0" r="r" b="b"/>
                <a:pathLst>
                  <a:path w="13" h="14">
                    <a:moveTo>
                      <a:pt x="13" y="9"/>
                    </a:moveTo>
                    <a:cubicBezTo>
                      <a:pt x="7" y="0"/>
                      <a:pt x="0" y="14"/>
                      <a:pt x="10" y="13"/>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71" name="Freeform 964">
                <a:extLst>
                  <a:ext uri="{FF2B5EF4-FFF2-40B4-BE49-F238E27FC236}">
                    <a16:creationId xmlns:a16="http://schemas.microsoft.com/office/drawing/2014/main" id="{A16B95E8-1B5B-E43C-E0DB-301B1E3B4E47}"/>
                  </a:ext>
                </a:extLst>
              </p:cNvPr>
              <p:cNvSpPr>
                <a:spLocks/>
              </p:cNvSpPr>
              <p:nvPr/>
            </p:nvSpPr>
            <p:spPr bwMode="auto">
              <a:xfrm>
                <a:off x="-1591913" y="4954588"/>
                <a:ext cx="22225" cy="15875"/>
              </a:xfrm>
              <a:custGeom>
                <a:avLst/>
                <a:gdLst>
                  <a:gd name="T0" fmla="*/ 11 w 11"/>
                  <a:gd name="T1" fmla="*/ 3 h 8"/>
                  <a:gd name="T2" fmla="*/ 0 w 11"/>
                  <a:gd name="T3" fmla="*/ 0 h 8"/>
                  <a:gd name="T4" fmla="*/ 8 w 11"/>
                  <a:gd name="T5" fmla="*/ 8 h 8"/>
                </a:gdLst>
                <a:ahLst/>
                <a:cxnLst>
                  <a:cxn ang="0">
                    <a:pos x="T0" y="T1"/>
                  </a:cxn>
                  <a:cxn ang="0">
                    <a:pos x="T2" y="T3"/>
                  </a:cxn>
                  <a:cxn ang="0">
                    <a:pos x="T4" y="T5"/>
                  </a:cxn>
                </a:cxnLst>
                <a:rect l="0" t="0" r="r" b="b"/>
                <a:pathLst>
                  <a:path w="11" h="8">
                    <a:moveTo>
                      <a:pt x="11" y="3"/>
                    </a:moveTo>
                    <a:cubicBezTo>
                      <a:pt x="8" y="0"/>
                      <a:pt x="4" y="0"/>
                      <a:pt x="0" y="0"/>
                    </a:cubicBezTo>
                    <a:cubicBezTo>
                      <a:pt x="1" y="4"/>
                      <a:pt x="4" y="7"/>
                      <a:pt x="8" y="8"/>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72" name="Freeform 965">
                <a:extLst>
                  <a:ext uri="{FF2B5EF4-FFF2-40B4-BE49-F238E27FC236}">
                    <a16:creationId xmlns:a16="http://schemas.microsoft.com/office/drawing/2014/main" id="{402F1CA2-C8EE-2AA2-BD8F-6BDD6EA5B3E3}"/>
                  </a:ext>
                </a:extLst>
              </p:cNvPr>
              <p:cNvSpPr>
                <a:spLocks/>
              </p:cNvSpPr>
              <p:nvPr/>
            </p:nvSpPr>
            <p:spPr bwMode="auto">
              <a:xfrm>
                <a:off x="-1861788" y="4737101"/>
                <a:ext cx="31750" cy="38100"/>
              </a:xfrm>
              <a:custGeom>
                <a:avLst/>
                <a:gdLst>
                  <a:gd name="T0" fmla="*/ 16 w 16"/>
                  <a:gd name="T1" fmla="*/ 12 h 19"/>
                  <a:gd name="T2" fmla="*/ 13 w 16"/>
                  <a:gd name="T3" fmla="*/ 19 h 19"/>
                </a:gdLst>
                <a:ahLst/>
                <a:cxnLst>
                  <a:cxn ang="0">
                    <a:pos x="T0" y="T1"/>
                  </a:cxn>
                  <a:cxn ang="0">
                    <a:pos x="T2" y="T3"/>
                  </a:cxn>
                </a:cxnLst>
                <a:rect l="0" t="0" r="r" b="b"/>
                <a:pathLst>
                  <a:path w="16" h="19">
                    <a:moveTo>
                      <a:pt x="16" y="12"/>
                    </a:moveTo>
                    <a:cubicBezTo>
                      <a:pt x="10" y="0"/>
                      <a:pt x="0" y="17"/>
                      <a:pt x="13" y="19"/>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73" name="Freeform 966">
                <a:extLst>
                  <a:ext uri="{FF2B5EF4-FFF2-40B4-BE49-F238E27FC236}">
                    <a16:creationId xmlns:a16="http://schemas.microsoft.com/office/drawing/2014/main" id="{99BF4A92-4AA4-A200-B220-9DE17C500F27}"/>
                  </a:ext>
                </a:extLst>
              </p:cNvPr>
              <p:cNvSpPr>
                <a:spLocks/>
              </p:cNvSpPr>
              <p:nvPr/>
            </p:nvSpPr>
            <p:spPr bwMode="auto">
              <a:xfrm>
                <a:off x="-1928463" y="4822826"/>
                <a:ext cx="14288" cy="15875"/>
              </a:xfrm>
              <a:custGeom>
                <a:avLst/>
                <a:gdLst>
                  <a:gd name="T0" fmla="*/ 7 w 7"/>
                  <a:gd name="T1" fmla="*/ 0 h 8"/>
                  <a:gd name="T2" fmla="*/ 0 w 7"/>
                  <a:gd name="T3" fmla="*/ 8 h 8"/>
                </a:gdLst>
                <a:ahLst/>
                <a:cxnLst>
                  <a:cxn ang="0">
                    <a:pos x="T0" y="T1"/>
                  </a:cxn>
                  <a:cxn ang="0">
                    <a:pos x="T2" y="T3"/>
                  </a:cxn>
                </a:cxnLst>
                <a:rect l="0" t="0" r="r" b="b"/>
                <a:pathLst>
                  <a:path w="7" h="8">
                    <a:moveTo>
                      <a:pt x="7" y="0"/>
                    </a:moveTo>
                    <a:cubicBezTo>
                      <a:pt x="4" y="2"/>
                      <a:pt x="1" y="4"/>
                      <a:pt x="0" y="8"/>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74" name="Freeform 967">
                <a:extLst>
                  <a:ext uri="{FF2B5EF4-FFF2-40B4-BE49-F238E27FC236}">
                    <a16:creationId xmlns:a16="http://schemas.microsoft.com/office/drawing/2014/main" id="{6070D74C-3739-71C2-98BF-D9CA932BC6AC}"/>
                  </a:ext>
                </a:extLst>
              </p:cNvPr>
              <p:cNvSpPr>
                <a:spLocks/>
              </p:cNvSpPr>
              <p:nvPr/>
            </p:nvSpPr>
            <p:spPr bwMode="auto">
              <a:xfrm>
                <a:off x="-1914175" y="4903788"/>
                <a:ext cx="25400" cy="33338"/>
              </a:xfrm>
              <a:custGeom>
                <a:avLst/>
                <a:gdLst>
                  <a:gd name="T0" fmla="*/ 11 w 13"/>
                  <a:gd name="T1" fmla="*/ 7 h 17"/>
                  <a:gd name="T2" fmla="*/ 7 w 13"/>
                  <a:gd name="T3" fmla="*/ 16 h 17"/>
                  <a:gd name="T4" fmla="*/ 4 w 13"/>
                  <a:gd name="T5" fmla="*/ 0 h 17"/>
                </a:gdLst>
                <a:ahLst/>
                <a:cxnLst>
                  <a:cxn ang="0">
                    <a:pos x="T0" y="T1"/>
                  </a:cxn>
                  <a:cxn ang="0">
                    <a:pos x="T2" y="T3"/>
                  </a:cxn>
                  <a:cxn ang="0">
                    <a:pos x="T4" y="T5"/>
                  </a:cxn>
                </a:cxnLst>
                <a:rect l="0" t="0" r="r" b="b"/>
                <a:pathLst>
                  <a:path w="13" h="17">
                    <a:moveTo>
                      <a:pt x="11" y="7"/>
                    </a:moveTo>
                    <a:cubicBezTo>
                      <a:pt x="10" y="9"/>
                      <a:pt x="13" y="17"/>
                      <a:pt x="7" y="16"/>
                    </a:cubicBezTo>
                    <a:cubicBezTo>
                      <a:pt x="0" y="16"/>
                      <a:pt x="1" y="4"/>
                      <a:pt x="4" y="0"/>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75" name="Freeform 968">
                <a:extLst>
                  <a:ext uri="{FF2B5EF4-FFF2-40B4-BE49-F238E27FC236}">
                    <a16:creationId xmlns:a16="http://schemas.microsoft.com/office/drawing/2014/main" id="{00D63CF8-D543-9F74-1702-B21E3C9BFE46}"/>
                  </a:ext>
                </a:extLst>
              </p:cNvPr>
              <p:cNvSpPr>
                <a:spLocks/>
              </p:cNvSpPr>
              <p:nvPr/>
            </p:nvSpPr>
            <p:spPr bwMode="auto">
              <a:xfrm>
                <a:off x="-1772888" y="4702176"/>
                <a:ext cx="25400" cy="12700"/>
              </a:xfrm>
              <a:custGeom>
                <a:avLst/>
                <a:gdLst>
                  <a:gd name="T0" fmla="*/ 0 w 12"/>
                  <a:gd name="T1" fmla="*/ 0 h 6"/>
                  <a:gd name="T2" fmla="*/ 12 w 12"/>
                  <a:gd name="T3" fmla="*/ 6 h 6"/>
                </a:gdLst>
                <a:ahLst/>
                <a:cxnLst>
                  <a:cxn ang="0">
                    <a:pos x="T0" y="T1"/>
                  </a:cxn>
                  <a:cxn ang="0">
                    <a:pos x="T2" y="T3"/>
                  </a:cxn>
                </a:cxnLst>
                <a:rect l="0" t="0" r="r" b="b"/>
                <a:pathLst>
                  <a:path w="12" h="6">
                    <a:moveTo>
                      <a:pt x="0" y="0"/>
                    </a:moveTo>
                    <a:cubicBezTo>
                      <a:pt x="2" y="5"/>
                      <a:pt x="9" y="3"/>
                      <a:pt x="12" y="6"/>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76" name="Freeform 969">
                <a:extLst>
                  <a:ext uri="{FF2B5EF4-FFF2-40B4-BE49-F238E27FC236}">
                    <a16:creationId xmlns:a16="http://schemas.microsoft.com/office/drawing/2014/main" id="{41DFA493-DB71-B0F5-4AF1-0C87FCAC0E50}"/>
                  </a:ext>
                </a:extLst>
              </p:cNvPr>
              <p:cNvSpPr>
                <a:spLocks/>
              </p:cNvSpPr>
              <p:nvPr/>
            </p:nvSpPr>
            <p:spPr bwMode="auto">
              <a:xfrm>
                <a:off x="-1687163" y="4751388"/>
                <a:ext cx="15875" cy="11113"/>
              </a:xfrm>
              <a:custGeom>
                <a:avLst/>
                <a:gdLst>
                  <a:gd name="T0" fmla="*/ 0 w 8"/>
                  <a:gd name="T1" fmla="*/ 0 h 6"/>
                  <a:gd name="T2" fmla="*/ 8 w 8"/>
                  <a:gd name="T3" fmla="*/ 6 h 6"/>
                </a:gdLst>
                <a:ahLst/>
                <a:cxnLst>
                  <a:cxn ang="0">
                    <a:pos x="T0" y="T1"/>
                  </a:cxn>
                  <a:cxn ang="0">
                    <a:pos x="T2" y="T3"/>
                  </a:cxn>
                </a:cxnLst>
                <a:rect l="0" t="0" r="r" b="b"/>
                <a:pathLst>
                  <a:path w="8" h="6">
                    <a:moveTo>
                      <a:pt x="0" y="0"/>
                    </a:moveTo>
                    <a:cubicBezTo>
                      <a:pt x="2" y="3"/>
                      <a:pt x="5" y="5"/>
                      <a:pt x="8" y="6"/>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77" name="Freeform 970">
                <a:extLst>
                  <a:ext uri="{FF2B5EF4-FFF2-40B4-BE49-F238E27FC236}">
                    <a16:creationId xmlns:a16="http://schemas.microsoft.com/office/drawing/2014/main" id="{CF6476BF-DBAF-0E2B-0CA5-B3E1DB290286}"/>
                  </a:ext>
                </a:extLst>
              </p:cNvPr>
              <p:cNvSpPr>
                <a:spLocks/>
              </p:cNvSpPr>
              <p:nvPr/>
            </p:nvSpPr>
            <p:spPr bwMode="auto">
              <a:xfrm>
                <a:off x="-1761775" y="5664201"/>
                <a:ext cx="31750" cy="34925"/>
              </a:xfrm>
              <a:custGeom>
                <a:avLst/>
                <a:gdLst>
                  <a:gd name="T0" fmla="*/ 14 w 16"/>
                  <a:gd name="T1" fmla="*/ 17 h 17"/>
                  <a:gd name="T2" fmla="*/ 16 w 16"/>
                  <a:gd name="T3" fmla="*/ 10 h 17"/>
                </a:gdLst>
                <a:ahLst/>
                <a:cxnLst>
                  <a:cxn ang="0">
                    <a:pos x="T0" y="T1"/>
                  </a:cxn>
                  <a:cxn ang="0">
                    <a:pos x="T2" y="T3"/>
                  </a:cxn>
                </a:cxnLst>
                <a:rect l="0" t="0" r="r" b="b"/>
                <a:pathLst>
                  <a:path w="16" h="17">
                    <a:moveTo>
                      <a:pt x="14" y="17"/>
                    </a:moveTo>
                    <a:cubicBezTo>
                      <a:pt x="0" y="14"/>
                      <a:pt x="12" y="0"/>
                      <a:pt x="16" y="10"/>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78" name="Freeform 971">
                <a:extLst>
                  <a:ext uri="{FF2B5EF4-FFF2-40B4-BE49-F238E27FC236}">
                    <a16:creationId xmlns:a16="http://schemas.microsoft.com/office/drawing/2014/main" id="{0ED77AEA-4092-FAA9-68FD-18E43A2F6F1C}"/>
                  </a:ext>
                </a:extLst>
              </p:cNvPr>
              <p:cNvSpPr>
                <a:spLocks/>
              </p:cNvSpPr>
              <p:nvPr/>
            </p:nvSpPr>
            <p:spPr bwMode="auto">
              <a:xfrm>
                <a:off x="-1934813" y="5578476"/>
                <a:ext cx="20638" cy="33338"/>
              </a:xfrm>
              <a:custGeom>
                <a:avLst/>
                <a:gdLst>
                  <a:gd name="T0" fmla="*/ 7 w 10"/>
                  <a:gd name="T1" fmla="*/ 0 h 16"/>
                  <a:gd name="T2" fmla="*/ 8 w 10"/>
                  <a:gd name="T3" fmla="*/ 8 h 16"/>
                  <a:gd name="T4" fmla="*/ 0 w 10"/>
                  <a:gd name="T5" fmla="*/ 1 h 16"/>
                </a:gdLst>
                <a:ahLst/>
                <a:cxnLst>
                  <a:cxn ang="0">
                    <a:pos x="T0" y="T1"/>
                  </a:cxn>
                  <a:cxn ang="0">
                    <a:pos x="T2" y="T3"/>
                  </a:cxn>
                  <a:cxn ang="0">
                    <a:pos x="T4" y="T5"/>
                  </a:cxn>
                </a:cxnLst>
                <a:rect l="0" t="0" r="r" b="b"/>
                <a:pathLst>
                  <a:path w="10" h="16">
                    <a:moveTo>
                      <a:pt x="7" y="0"/>
                    </a:moveTo>
                    <a:cubicBezTo>
                      <a:pt x="8" y="2"/>
                      <a:pt x="10" y="6"/>
                      <a:pt x="8" y="8"/>
                    </a:cubicBezTo>
                    <a:cubicBezTo>
                      <a:pt x="3" y="16"/>
                      <a:pt x="1" y="3"/>
                      <a:pt x="0" y="1"/>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79" name="Freeform 972">
                <a:extLst>
                  <a:ext uri="{FF2B5EF4-FFF2-40B4-BE49-F238E27FC236}">
                    <a16:creationId xmlns:a16="http://schemas.microsoft.com/office/drawing/2014/main" id="{EE6DBBA2-5A98-8E1D-1693-73F421256846}"/>
                  </a:ext>
                </a:extLst>
              </p:cNvPr>
              <p:cNvSpPr>
                <a:spLocks/>
              </p:cNvSpPr>
              <p:nvPr/>
            </p:nvSpPr>
            <p:spPr bwMode="auto">
              <a:xfrm>
                <a:off x="-1918938" y="5454651"/>
                <a:ext cx="1588" cy="17463"/>
              </a:xfrm>
              <a:custGeom>
                <a:avLst/>
                <a:gdLst>
                  <a:gd name="T0" fmla="*/ 8 h 8"/>
                  <a:gd name="T1" fmla="*/ 0 h 8"/>
                </a:gdLst>
                <a:ahLst/>
                <a:cxnLst>
                  <a:cxn ang="0">
                    <a:pos x="0" y="T0"/>
                  </a:cxn>
                  <a:cxn ang="0">
                    <a:pos x="0" y="T1"/>
                  </a:cxn>
                </a:cxnLst>
                <a:rect l="0" t="0" r="r" b="b"/>
                <a:pathLst>
                  <a:path h="8">
                    <a:moveTo>
                      <a:pt x="0" y="8"/>
                    </a:moveTo>
                    <a:cubicBezTo>
                      <a:pt x="0" y="5"/>
                      <a:pt x="0" y="2"/>
                      <a:pt x="0" y="0"/>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0" name="Freeform 973">
                <a:extLst>
                  <a:ext uri="{FF2B5EF4-FFF2-40B4-BE49-F238E27FC236}">
                    <a16:creationId xmlns:a16="http://schemas.microsoft.com/office/drawing/2014/main" id="{5D191CF8-BA52-A91C-22B0-E8DAA35A3C2E}"/>
                  </a:ext>
                </a:extLst>
              </p:cNvPr>
              <p:cNvSpPr>
                <a:spLocks/>
              </p:cNvSpPr>
              <p:nvPr/>
            </p:nvSpPr>
            <p:spPr bwMode="auto">
              <a:xfrm>
                <a:off x="-799750" y="4873626"/>
                <a:ext cx="4763" cy="12700"/>
              </a:xfrm>
              <a:custGeom>
                <a:avLst/>
                <a:gdLst>
                  <a:gd name="T0" fmla="*/ 1 w 2"/>
                  <a:gd name="T1" fmla="*/ 7 h 7"/>
                  <a:gd name="T2" fmla="*/ 2 w 2"/>
                  <a:gd name="T3" fmla="*/ 0 h 7"/>
                </a:gdLst>
                <a:ahLst/>
                <a:cxnLst>
                  <a:cxn ang="0">
                    <a:pos x="T0" y="T1"/>
                  </a:cxn>
                  <a:cxn ang="0">
                    <a:pos x="T2" y="T3"/>
                  </a:cxn>
                </a:cxnLst>
                <a:rect l="0" t="0" r="r" b="b"/>
                <a:pathLst>
                  <a:path w="2" h="7">
                    <a:moveTo>
                      <a:pt x="1" y="7"/>
                    </a:moveTo>
                    <a:cubicBezTo>
                      <a:pt x="0" y="5"/>
                      <a:pt x="0" y="2"/>
                      <a:pt x="2" y="0"/>
                    </a:cubicBezTo>
                  </a:path>
                </a:pathLst>
              </a:custGeom>
              <a:noFill/>
              <a:ln w="7938" cap="flat">
                <a:solidFill>
                  <a:srgbClr val="F7C2B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1" name="Freeform 974">
                <a:extLst>
                  <a:ext uri="{FF2B5EF4-FFF2-40B4-BE49-F238E27FC236}">
                    <a16:creationId xmlns:a16="http://schemas.microsoft.com/office/drawing/2014/main" id="{E9505ECE-1A06-4425-B5A7-E1FE60EDE44F}"/>
                  </a:ext>
                </a:extLst>
              </p:cNvPr>
              <p:cNvSpPr>
                <a:spLocks/>
              </p:cNvSpPr>
              <p:nvPr/>
            </p:nvSpPr>
            <p:spPr bwMode="auto">
              <a:xfrm>
                <a:off x="-791813" y="4972051"/>
                <a:ext cx="1588" cy="11113"/>
              </a:xfrm>
              <a:custGeom>
                <a:avLst/>
                <a:gdLst>
                  <a:gd name="T0" fmla="*/ 1 w 1"/>
                  <a:gd name="T1" fmla="*/ 5 h 5"/>
                  <a:gd name="T2" fmla="*/ 1 w 1"/>
                  <a:gd name="T3" fmla="*/ 0 h 5"/>
                </a:gdLst>
                <a:ahLst/>
                <a:cxnLst>
                  <a:cxn ang="0">
                    <a:pos x="T0" y="T1"/>
                  </a:cxn>
                  <a:cxn ang="0">
                    <a:pos x="T2" y="T3"/>
                  </a:cxn>
                </a:cxnLst>
                <a:rect l="0" t="0" r="r" b="b"/>
                <a:pathLst>
                  <a:path w="1" h="5">
                    <a:moveTo>
                      <a:pt x="1" y="5"/>
                    </a:moveTo>
                    <a:cubicBezTo>
                      <a:pt x="0" y="3"/>
                      <a:pt x="0" y="1"/>
                      <a:pt x="1" y="0"/>
                    </a:cubicBezTo>
                  </a:path>
                </a:pathLst>
              </a:custGeom>
              <a:noFill/>
              <a:ln w="7938" cap="flat">
                <a:solidFill>
                  <a:srgbClr val="F7C2B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2" name="Freeform 975">
                <a:extLst>
                  <a:ext uri="{FF2B5EF4-FFF2-40B4-BE49-F238E27FC236}">
                    <a16:creationId xmlns:a16="http://schemas.microsoft.com/office/drawing/2014/main" id="{17CF00D7-2553-46FB-479A-9F4F76A8CFCE}"/>
                  </a:ext>
                </a:extLst>
              </p:cNvPr>
              <p:cNvSpPr>
                <a:spLocks/>
              </p:cNvSpPr>
              <p:nvPr/>
            </p:nvSpPr>
            <p:spPr bwMode="auto">
              <a:xfrm>
                <a:off x="-756888" y="5357813"/>
                <a:ext cx="6350" cy="7938"/>
              </a:xfrm>
              <a:custGeom>
                <a:avLst/>
                <a:gdLst>
                  <a:gd name="T0" fmla="*/ 3 w 3"/>
                  <a:gd name="T1" fmla="*/ 2 h 4"/>
                  <a:gd name="T2" fmla="*/ 1 w 3"/>
                  <a:gd name="T3" fmla="*/ 3 h 4"/>
                  <a:gd name="T4" fmla="*/ 0 w 3"/>
                  <a:gd name="T5" fmla="*/ 0 h 4"/>
                </a:gdLst>
                <a:ahLst/>
                <a:cxnLst>
                  <a:cxn ang="0">
                    <a:pos x="T0" y="T1"/>
                  </a:cxn>
                  <a:cxn ang="0">
                    <a:pos x="T2" y="T3"/>
                  </a:cxn>
                  <a:cxn ang="0">
                    <a:pos x="T4" y="T5"/>
                  </a:cxn>
                </a:cxnLst>
                <a:rect l="0" t="0" r="r" b="b"/>
                <a:pathLst>
                  <a:path w="3" h="4">
                    <a:moveTo>
                      <a:pt x="3" y="2"/>
                    </a:moveTo>
                    <a:cubicBezTo>
                      <a:pt x="3" y="3"/>
                      <a:pt x="2" y="4"/>
                      <a:pt x="1" y="3"/>
                    </a:cubicBezTo>
                    <a:cubicBezTo>
                      <a:pt x="0" y="2"/>
                      <a:pt x="0" y="1"/>
                      <a:pt x="0" y="0"/>
                    </a:cubicBezTo>
                  </a:path>
                </a:pathLst>
              </a:custGeom>
              <a:noFill/>
              <a:ln w="7938" cap="flat">
                <a:solidFill>
                  <a:srgbClr val="F7C2B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3" name="Freeform 976">
                <a:extLst>
                  <a:ext uri="{FF2B5EF4-FFF2-40B4-BE49-F238E27FC236}">
                    <a16:creationId xmlns:a16="http://schemas.microsoft.com/office/drawing/2014/main" id="{B17ACB85-5290-3F87-81B9-F704F8DF37B8}"/>
                  </a:ext>
                </a:extLst>
              </p:cNvPr>
              <p:cNvSpPr>
                <a:spLocks/>
              </p:cNvSpPr>
              <p:nvPr/>
            </p:nvSpPr>
            <p:spPr bwMode="auto">
              <a:xfrm>
                <a:off x="-1876075" y="5114926"/>
                <a:ext cx="3175" cy="11113"/>
              </a:xfrm>
              <a:custGeom>
                <a:avLst/>
                <a:gdLst>
                  <a:gd name="T0" fmla="*/ 2 w 2"/>
                  <a:gd name="T1" fmla="*/ 6 h 6"/>
                  <a:gd name="T2" fmla="*/ 0 w 2"/>
                  <a:gd name="T3" fmla="*/ 0 h 6"/>
                </a:gdLst>
                <a:ahLst/>
                <a:cxnLst>
                  <a:cxn ang="0">
                    <a:pos x="T0" y="T1"/>
                  </a:cxn>
                  <a:cxn ang="0">
                    <a:pos x="T2" y="T3"/>
                  </a:cxn>
                </a:cxnLst>
                <a:rect l="0" t="0" r="r" b="b"/>
                <a:pathLst>
                  <a:path w="2" h="6">
                    <a:moveTo>
                      <a:pt x="2" y="6"/>
                    </a:moveTo>
                    <a:cubicBezTo>
                      <a:pt x="1" y="4"/>
                      <a:pt x="0" y="2"/>
                      <a:pt x="0" y="0"/>
                    </a:cubicBezTo>
                  </a:path>
                </a:pathLst>
              </a:custGeom>
              <a:noFill/>
              <a:ln w="7938" cap="flat">
                <a:solidFill>
                  <a:srgbClr val="F7C2B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4" name="Freeform 977">
                <a:extLst>
                  <a:ext uri="{FF2B5EF4-FFF2-40B4-BE49-F238E27FC236}">
                    <a16:creationId xmlns:a16="http://schemas.microsoft.com/office/drawing/2014/main" id="{65586A3E-220C-C660-DC6B-3D14A7105564}"/>
                  </a:ext>
                </a:extLst>
              </p:cNvPr>
              <p:cNvSpPr>
                <a:spLocks/>
              </p:cNvSpPr>
              <p:nvPr/>
            </p:nvSpPr>
            <p:spPr bwMode="auto">
              <a:xfrm>
                <a:off x="-1882425" y="5006976"/>
                <a:ext cx="4763" cy="9525"/>
              </a:xfrm>
              <a:custGeom>
                <a:avLst/>
                <a:gdLst>
                  <a:gd name="T0" fmla="*/ 2 w 2"/>
                  <a:gd name="T1" fmla="*/ 0 h 5"/>
                  <a:gd name="T2" fmla="*/ 1 w 2"/>
                  <a:gd name="T3" fmla="*/ 5 h 5"/>
                </a:gdLst>
                <a:ahLst/>
                <a:cxnLst>
                  <a:cxn ang="0">
                    <a:pos x="T0" y="T1"/>
                  </a:cxn>
                  <a:cxn ang="0">
                    <a:pos x="T2" y="T3"/>
                  </a:cxn>
                </a:cxnLst>
                <a:rect l="0" t="0" r="r" b="b"/>
                <a:pathLst>
                  <a:path w="2" h="5">
                    <a:moveTo>
                      <a:pt x="2" y="0"/>
                    </a:moveTo>
                    <a:cubicBezTo>
                      <a:pt x="1" y="2"/>
                      <a:pt x="0" y="3"/>
                      <a:pt x="1" y="5"/>
                    </a:cubicBezTo>
                  </a:path>
                </a:pathLst>
              </a:custGeom>
              <a:noFill/>
              <a:ln w="7938" cap="flat">
                <a:solidFill>
                  <a:srgbClr val="F7C2B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5" name="Freeform 978">
                <a:extLst>
                  <a:ext uri="{FF2B5EF4-FFF2-40B4-BE49-F238E27FC236}">
                    <a16:creationId xmlns:a16="http://schemas.microsoft.com/office/drawing/2014/main" id="{A42C9164-D689-EAC5-1CAC-1EF3DE101E40}"/>
                  </a:ext>
                </a:extLst>
              </p:cNvPr>
              <p:cNvSpPr>
                <a:spLocks/>
              </p:cNvSpPr>
              <p:nvPr/>
            </p:nvSpPr>
            <p:spPr bwMode="auto">
              <a:xfrm>
                <a:off x="-1904650" y="5354638"/>
                <a:ext cx="4763" cy="15875"/>
              </a:xfrm>
              <a:custGeom>
                <a:avLst/>
                <a:gdLst>
                  <a:gd name="T0" fmla="*/ 0 w 2"/>
                  <a:gd name="T1" fmla="*/ 8 h 8"/>
                  <a:gd name="T2" fmla="*/ 2 w 2"/>
                  <a:gd name="T3" fmla="*/ 0 h 8"/>
                </a:gdLst>
                <a:ahLst/>
                <a:cxnLst>
                  <a:cxn ang="0">
                    <a:pos x="T0" y="T1"/>
                  </a:cxn>
                  <a:cxn ang="0">
                    <a:pos x="T2" y="T3"/>
                  </a:cxn>
                </a:cxnLst>
                <a:rect l="0" t="0" r="r" b="b"/>
                <a:pathLst>
                  <a:path w="2" h="8">
                    <a:moveTo>
                      <a:pt x="0" y="8"/>
                    </a:moveTo>
                    <a:cubicBezTo>
                      <a:pt x="1" y="6"/>
                      <a:pt x="1" y="3"/>
                      <a:pt x="2" y="0"/>
                    </a:cubicBezTo>
                  </a:path>
                </a:pathLst>
              </a:custGeom>
              <a:noFill/>
              <a:ln w="7938" cap="flat">
                <a:solidFill>
                  <a:srgbClr val="F7C2B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6" name="Freeform 979">
                <a:extLst>
                  <a:ext uri="{FF2B5EF4-FFF2-40B4-BE49-F238E27FC236}">
                    <a16:creationId xmlns:a16="http://schemas.microsoft.com/office/drawing/2014/main" id="{B5E3507F-88C7-39D4-177D-370DEF421B64}"/>
                  </a:ext>
                </a:extLst>
              </p:cNvPr>
              <p:cNvSpPr>
                <a:spLocks/>
              </p:cNvSpPr>
              <p:nvPr/>
            </p:nvSpPr>
            <p:spPr bwMode="auto">
              <a:xfrm>
                <a:off x="-1874488" y="5238751"/>
                <a:ext cx="7938" cy="22225"/>
              </a:xfrm>
              <a:custGeom>
                <a:avLst/>
                <a:gdLst>
                  <a:gd name="T0" fmla="*/ 0 w 4"/>
                  <a:gd name="T1" fmla="*/ 11 h 11"/>
                  <a:gd name="T2" fmla="*/ 4 w 4"/>
                  <a:gd name="T3" fmla="*/ 0 h 11"/>
                </a:gdLst>
                <a:ahLst/>
                <a:cxnLst>
                  <a:cxn ang="0">
                    <a:pos x="T0" y="T1"/>
                  </a:cxn>
                  <a:cxn ang="0">
                    <a:pos x="T2" y="T3"/>
                  </a:cxn>
                </a:cxnLst>
                <a:rect l="0" t="0" r="r" b="b"/>
                <a:pathLst>
                  <a:path w="4" h="11">
                    <a:moveTo>
                      <a:pt x="0" y="11"/>
                    </a:moveTo>
                    <a:cubicBezTo>
                      <a:pt x="1" y="7"/>
                      <a:pt x="2" y="3"/>
                      <a:pt x="4" y="0"/>
                    </a:cubicBezTo>
                  </a:path>
                </a:pathLst>
              </a:custGeom>
              <a:noFill/>
              <a:ln w="7938" cap="flat">
                <a:solidFill>
                  <a:srgbClr val="F7C2B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7" name="Freeform 980">
                <a:extLst>
                  <a:ext uri="{FF2B5EF4-FFF2-40B4-BE49-F238E27FC236}">
                    <a16:creationId xmlns:a16="http://schemas.microsoft.com/office/drawing/2014/main" id="{65918A37-AB0D-188D-F722-125C58547D70}"/>
                  </a:ext>
                </a:extLst>
              </p:cNvPr>
              <p:cNvSpPr>
                <a:spLocks/>
              </p:cNvSpPr>
              <p:nvPr/>
            </p:nvSpPr>
            <p:spPr bwMode="auto">
              <a:xfrm>
                <a:off x="-1782413" y="4811713"/>
                <a:ext cx="31750" cy="22225"/>
              </a:xfrm>
              <a:custGeom>
                <a:avLst/>
                <a:gdLst>
                  <a:gd name="T0" fmla="*/ 16 w 16"/>
                  <a:gd name="T1" fmla="*/ 2 h 11"/>
                  <a:gd name="T2" fmla="*/ 12 w 16"/>
                  <a:gd name="T3" fmla="*/ 8 h 11"/>
                  <a:gd name="T4" fmla="*/ 0 w 16"/>
                  <a:gd name="T5" fmla="*/ 7 h 11"/>
                </a:gdLst>
                <a:ahLst/>
                <a:cxnLst>
                  <a:cxn ang="0">
                    <a:pos x="T0" y="T1"/>
                  </a:cxn>
                  <a:cxn ang="0">
                    <a:pos x="T2" y="T3"/>
                  </a:cxn>
                  <a:cxn ang="0">
                    <a:pos x="T4" y="T5"/>
                  </a:cxn>
                </a:cxnLst>
                <a:rect l="0" t="0" r="r" b="b"/>
                <a:pathLst>
                  <a:path w="16" h="11">
                    <a:moveTo>
                      <a:pt x="16" y="2"/>
                    </a:moveTo>
                    <a:cubicBezTo>
                      <a:pt x="9" y="0"/>
                      <a:pt x="5" y="2"/>
                      <a:pt x="12" y="8"/>
                    </a:cubicBezTo>
                    <a:cubicBezTo>
                      <a:pt x="8" y="11"/>
                      <a:pt x="4" y="8"/>
                      <a:pt x="0" y="7"/>
                    </a:cubicBezTo>
                  </a:path>
                </a:pathLst>
              </a:custGeom>
              <a:noFill/>
              <a:ln w="7938" cap="flat">
                <a:solidFill>
                  <a:srgbClr val="FADED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8" name="Freeform 981">
                <a:extLst>
                  <a:ext uri="{FF2B5EF4-FFF2-40B4-BE49-F238E27FC236}">
                    <a16:creationId xmlns:a16="http://schemas.microsoft.com/office/drawing/2014/main" id="{601EB9D5-3558-4022-5D32-13AA0D7E582D}"/>
                  </a:ext>
                </a:extLst>
              </p:cNvPr>
              <p:cNvSpPr>
                <a:spLocks/>
              </p:cNvSpPr>
              <p:nvPr/>
            </p:nvSpPr>
            <p:spPr bwMode="auto">
              <a:xfrm>
                <a:off x="-1720500" y="5599113"/>
                <a:ext cx="157163" cy="139700"/>
              </a:xfrm>
              <a:custGeom>
                <a:avLst/>
                <a:gdLst>
                  <a:gd name="T0" fmla="*/ 77 w 77"/>
                  <a:gd name="T1" fmla="*/ 38 h 69"/>
                  <a:gd name="T2" fmla="*/ 37 w 77"/>
                  <a:gd name="T3" fmla="*/ 0 h 69"/>
                  <a:gd name="T4" fmla="*/ 16 w 77"/>
                  <a:gd name="T5" fmla="*/ 22 h 69"/>
                  <a:gd name="T6" fmla="*/ 1 w 77"/>
                  <a:gd name="T7" fmla="*/ 47 h 69"/>
                  <a:gd name="T8" fmla="*/ 23 w 77"/>
                  <a:gd name="T9" fmla="*/ 65 h 69"/>
                  <a:gd name="T10" fmla="*/ 58 w 77"/>
                  <a:gd name="T11" fmla="*/ 57 h 69"/>
                  <a:gd name="T12" fmla="*/ 77 w 77"/>
                  <a:gd name="T13" fmla="*/ 38 h 69"/>
                </a:gdLst>
                <a:ahLst/>
                <a:cxnLst>
                  <a:cxn ang="0">
                    <a:pos x="T0" y="T1"/>
                  </a:cxn>
                  <a:cxn ang="0">
                    <a:pos x="T2" y="T3"/>
                  </a:cxn>
                  <a:cxn ang="0">
                    <a:pos x="T4" y="T5"/>
                  </a:cxn>
                  <a:cxn ang="0">
                    <a:pos x="T6" y="T7"/>
                  </a:cxn>
                  <a:cxn ang="0">
                    <a:pos x="T8" y="T9"/>
                  </a:cxn>
                  <a:cxn ang="0">
                    <a:pos x="T10" y="T11"/>
                  </a:cxn>
                  <a:cxn ang="0">
                    <a:pos x="T12" y="T13"/>
                  </a:cxn>
                </a:cxnLst>
                <a:rect l="0" t="0" r="r" b="b"/>
                <a:pathLst>
                  <a:path w="77" h="69">
                    <a:moveTo>
                      <a:pt x="77" y="38"/>
                    </a:moveTo>
                    <a:cubicBezTo>
                      <a:pt x="66" y="28"/>
                      <a:pt x="47" y="10"/>
                      <a:pt x="37" y="0"/>
                    </a:cubicBezTo>
                    <a:cubicBezTo>
                      <a:pt x="30" y="9"/>
                      <a:pt x="20" y="19"/>
                      <a:pt x="16" y="22"/>
                    </a:cubicBezTo>
                    <a:cubicBezTo>
                      <a:pt x="9" y="25"/>
                      <a:pt x="0" y="37"/>
                      <a:pt x="1" y="47"/>
                    </a:cubicBezTo>
                    <a:cubicBezTo>
                      <a:pt x="1" y="47"/>
                      <a:pt x="3" y="61"/>
                      <a:pt x="23" y="65"/>
                    </a:cubicBezTo>
                    <a:cubicBezTo>
                      <a:pt x="43" y="69"/>
                      <a:pt x="58" y="57"/>
                      <a:pt x="58" y="57"/>
                    </a:cubicBezTo>
                    <a:cubicBezTo>
                      <a:pt x="62" y="53"/>
                      <a:pt x="70" y="45"/>
                      <a:pt x="77" y="38"/>
                    </a:cubicBezTo>
                    <a:close/>
                  </a:path>
                </a:pathLst>
              </a:custGeom>
              <a:solidFill>
                <a:srgbClr val="E6C1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9" name="Freeform 982">
                <a:extLst>
                  <a:ext uri="{FF2B5EF4-FFF2-40B4-BE49-F238E27FC236}">
                    <a16:creationId xmlns:a16="http://schemas.microsoft.com/office/drawing/2014/main" id="{003AC133-EC42-5753-F14F-FA4DA7DB0C7D}"/>
                  </a:ext>
                </a:extLst>
              </p:cNvPr>
              <p:cNvSpPr>
                <a:spLocks/>
              </p:cNvSpPr>
              <p:nvPr/>
            </p:nvSpPr>
            <p:spPr bwMode="auto">
              <a:xfrm>
                <a:off x="-1601438" y="5676901"/>
                <a:ext cx="39688" cy="38100"/>
              </a:xfrm>
              <a:custGeom>
                <a:avLst/>
                <a:gdLst>
                  <a:gd name="T0" fmla="*/ 0 w 20"/>
                  <a:gd name="T1" fmla="*/ 19 h 19"/>
                  <a:gd name="T2" fmla="*/ 20 w 20"/>
                  <a:gd name="T3" fmla="*/ 0 h 19"/>
                </a:gdLst>
                <a:ahLst/>
                <a:cxnLst>
                  <a:cxn ang="0">
                    <a:pos x="T0" y="T1"/>
                  </a:cxn>
                  <a:cxn ang="0">
                    <a:pos x="T2" y="T3"/>
                  </a:cxn>
                </a:cxnLst>
                <a:rect l="0" t="0" r="r" b="b"/>
                <a:pathLst>
                  <a:path w="20" h="19">
                    <a:moveTo>
                      <a:pt x="0" y="19"/>
                    </a:moveTo>
                    <a:cubicBezTo>
                      <a:pt x="4" y="15"/>
                      <a:pt x="13" y="7"/>
                      <a:pt x="20" y="0"/>
                    </a:cubicBezTo>
                  </a:path>
                </a:pathLst>
              </a:custGeom>
              <a:noFill/>
              <a:ln w="6350"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90" name="Freeform 983">
                <a:extLst>
                  <a:ext uri="{FF2B5EF4-FFF2-40B4-BE49-F238E27FC236}">
                    <a16:creationId xmlns:a16="http://schemas.microsoft.com/office/drawing/2014/main" id="{D958B5F6-6938-1840-B634-25046818C966}"/>
                  </a:ext>
                </a:extLst>
              </p:cNvPr>
              <p:cNvSpPr>
                <a:spLocks/>
              </p:cNvSpPr>
              <p:nvPr/>
            </p:nvSpPr>
            <p:spPr bwMode="auto">
              <a:xfrm>
                <a:off x="-1720500" y="5599113"/>
                <a:ext cx="76200" cy="95250"/>
              </a:xfrm>
              <a:custGeom>
                <a:avLst/>
                <a:gdLst>
                  <a:gd name="T0" fmla="*/ 37 w 37"/>
                  <a:gd name="T1" fmla="*/ 0 h 47"/>
                  <a:gd name="T2" fmla="*/ 16 w 37"/>
                  <a:gd name="T3" fmla="*/ 22 h 47"/>
                  <a:gd name="T4" fmla="*/ 1 w 37"/>
                  <a:gd name="T5" fmla="*/ 47 h 47"/>
                </a:gdLst>
                <a:ahLst/>
                <a:cxnLst>
                  <a:cxn ang="0">
                    <a:pos x="T0" y="T1"/>
                  </a:cxn>
                  <a:cxn ang="0">
                    <a:pos x="T2" y="T3"/>
                  </a:cxn>
                  <a:cxn ang="0">
                    <a:pos x="T4" y="T5"/>
                  </a:cxn>
                </a:cxnLst>
                <a:rect l="0" t="0" r="r" b="b"/>
                <a:pathLst>
                  <a:path w="37" h="47">
                    <a:moveTo>
                      <a:pt x="37" y="0"/>
                    </a:moveTo>
                    <a:cubicBezTo>
                      <a:pt x="29" y="9"/>
                      <a:pt x="20" y="19"/>
                      <a:pt x="16" y="22"/>
                    </a:cubicBezTo>
                    <a:cubicBezTo>
                      <a:pt x="9" y="25"/>
                      <a:pt x="0" y="37"/>
                      <a:pt x="1" y="47"/>
                    </a:cubicBezTo>
                  </a:path>
                </a:pathLst>
              </a:custGeom>
              <a:noFill/>
              <a:ln w="6350" cap="rnd">
                <a:solidFill>
                  <a:srgbClr val="1A17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491" name="Ellipse 490">
              <a:extLst>
                <a:ext uri="{FF2B5EF4-FFF2-40B4-BE49-F238E27FC236}">
                  <a16:creationId xmlns:a16="http://schemas.microsoft.com/office/drawing/2014/main" id="{5A990A65-AAF7-8B28-7CE5-6C8A1C5205D0}"/>
                </a:ext>
              </a:extLst>
            </p:cNvPr>
            <p:cNvSpPr/>
            <p:nvPr/>
          </p:nvSpPr>
          <p:spPr bwMode="auto">
            <a:xfrm>
              <a:off x="8846692" y="4526208"/>
              <a:ext cx="854697" cy="353502"/>
            </a:xfrm>
            <a:prstGeom prst="ellipse">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latin typeface="Arial" charset="0"/>
              </a:endParaRPr>
            </a:p>
          </p:txBody>
        </p:sp>
        <p:sp>
          <p:nvSpPr>
            <p:cNvPr id="492" name="Ellipse 491">
              <a:extLst>
                <a:ext uri="{FF2B5EF4-FFF2-40B4-BE49-F238E27FC236}">
                  <a16:creationId xmlns:a16="http://schemas.microsoft.com/office/drawing/2014/main" id="{78053AD5-1C40-BDAE-E1A0-CC0A7AE5229A}"/>
                </a:ext>
              </a:extLst>
            </p:cNvPr>
            <p:cNvSpPr/>
            <p:nvPr/>
          </p:nvSpPr>
          <p:spPr bwMode="auto">
            <a:xfrm>
              <a:off x="8846692" y="4954689"/>
              <a:ext cx="854697" cy="353502"/>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latin typeface="Arial" charset="0"/>
              </a:endParaRPr>
            </a:p>
          </p:txBody>
        </p:sp>
        <p:sp>
          <p:nvSpPr>
            <p:cNvPr id="493" name="Ellipse 492">
              <a:extLst>
                <a:ext uri="{FF2B5EF4-FFF2-40B4-BE49-F238E27FC236}">
                  <a16:creationId xmlns:a16="http://schemas.microsoft.com/office/drawing/2014/main" id="{B43127D7-AB5D-5C1A-2B65-0399716B41C2}"/>
                </a:ext>
              </a:extLst>
            </p:cNvPr>
            <p:cNvSpPr/>
            <p:nvPr/>
          </p:nvSpPr>
          <p:spPr bwMode="auto">
            <a:xfrm>
              <a:off x="6829633" y="4545144"/>
              <a:ext cx="854697" cy="353502"/>
            </a:xfrm>
            <a:prstGeom prst="ellipse">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latin typeface="Arial" charset="0"/>
              </a:endParaRPr>
            </a:p>
          </p:txBody>
        </p:sp>
        <p:sp>
          <p:nvSpPr>
            <p:cNvPr id="494" name="Ellipse 493">
              <a:extLst>
                <a:ext uri="{FF2B5EF4-FFF2-40B4-BE49-F238E27FC236}">
                  <a16:creationId xmlns:a16="http://schemas.microsoft.com/office/drawing/2014/main" id="{DA583B32-4AC2-CE84-F380-428833E597E7}"/>
                </a:ext>
              </a:extLst>
            </p:cNvPr>
            <p:cNvSpPr/>
            <p:nvPr/>
          </p:nvSpPr>
          <p:spPr bwMode="auto">
            <a:xfrm>
              <a:off x="6829633" y="5267913"/>
              <a:ext cx="854697" cy="353502"/>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latin typeface="Arial" charset="0"/>
              </a:endParaRPr>
            </a:p>
          </p:txBody>
        </p:sp>
        <p:sp>
          <p:nvSpPr>
            <p:cNvPr id="495" name="Ellipse 494">
              <a:extLst>
                <a:ext uri="{FF2B5EF4-FFF2-40B4-BE49-F238E27FC236}">
                  <a16:creationId xmlns:a16="http://schemas.microsoft.com/office/drawing/2014/main" id="{54A27B76-384E-386D-5726-E4484F527313}"/>
                </a:ext>
              </a:extLst>
            </p:cNvPr>
            <p:cNvSpPr/>
            <p:nvPr/>
          </p:nvSpPr>
          <p:spPr bwMode="auto">
            <a:xfrm>
              <a:off x="7771066" y="3067546"/>
              <a:ext cx="289779" cy="289779"/>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bg1"/>
                </a:solidFill>
                <a:effectLst/>
                <a:latin typeface="Arial" charset="0"/>
              </a:endParaRPr>
            </a:p>
          </p:txBody>
        </p:sp>
        <p:sp>
          <p:nvSpPr>
            <p:cNvPr id="496" name="Ellipse 495">
              <a:extLst>
                <a:ext uri="{FF2B5EF4-FFF2-40B4-BE49-F238E27FC236}">
                  <a16:creationId xmlns:a16="http://schemas.microsoft.com/office/drawing/2014/main" id="{9F28AD01-8AEE-508B-805E-F99B7BC5511A}"/>
                </a:ext>
              </a:extLst>
            </p:cNvPr>
            <p:cNvSpPr/>
            <p:nvPr/>
          </p:nvSpPr>
          <p:spPr bwMode="auto">
            <a:xfrm>
              <a:off x="6829633" y="3030903"/>
              <a:ext cx="854697" cy="353502"/>
            </a:xfrm>
            <a:prstGeom prst="ellipse">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latin typeface="Arial" charset="0"/>
              </a:endParaRPr>
            </a:p>
          </p:txBody>
        </p:sp>
        <p:cxnSp>
          <p:nvCxnSpPr>
            <p:cNvPr id="497" name="Connecteur droit 496">
              <a:extLst>
                <a:ext uri="{FF2B5EF4-FFF2-40B4-BE49-F238E27FC236}">
                  <a16:creationId xmlns:a16="http://schemas.microsoft.com/office/drawing/2014/main" id="{286F62AC-4939-4E9E-DA47-DA8EEA9506F6}"/>
                </a:ext>
              </a:extLst>
            </p:cNvPr>
            <p:cNvCxnSpPr>
              <a:stCxn id="496" idx="6"/>
              <a:endCxn id="495" idx="2"/>
            </p:cNvCxnSpPr>
            <p:nvPr/>
          </p:nvCxnSpPr>
          <p:spPr bwMode="auto">
            <a:xfrm>
              <a:off x="7684330" y="3207654"/>
              <a:ext cx="86736" cy="4782"/>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98" name="Connecteur droit avec flèche 497">
              <a:extLst>
                <a:ext uri="{FF2B5EF4-FFF2-40B4-BE49-F238E27FC236}">
                  <a16:creationId xmlns:a16="http://schemas.microsoft.com/office/drawing/2014/main" id="{7A40937C-9B2C-2DFE-C2D2-E3BE2A6DD1B9}"/>
                </a:ext>
              </a:extLst>
            </p:cNvPr>
            <p:cNvCxnSpPr/>
            <p:nvPr/>
          </p:nvCxnSpPr>
          <p:spPr bwMode="auto">
            <a:xfrm>
              <a:off x="7256981" y="3478170"/>
              <a:ext cx="0" cy="916088"/>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sp>
          <p:nvSpPr>
            <p:cNvPr id="499" name="ZoneTexte 498">
              <a:extLst>
                <a:ext uri="{FF2B5EF4-FFF2-40B4-BE49-F238E27FC236}">
                  <a16:creationId xmlns:a16="http://schemas.microsoft.com/office/drawing/2014/main" id="{216E8670-7100-9D84-1065-1E14A000FAE9}"/>
                </a:ext>
              </a:extLst>
            </p:cNvPr>
            <p:cNvSpPr txBox="1"/>
            <p:nvPr/>
          </p:nvSpPr>
          <p:spPr>
            <a:xfrm>
              <a:off x="7118344" y="4909088"/>
              <a:ext cx="319318" cy="369332"/>
            </a:xfrm>
            <a:prstGeom prst="rect">
              <a:avLst/>
            </a:prstGeom>
            <a:noFill/>
          </p:spPr>
          <p:txBody>
            <a:bodyPr wrap="none" rtlCol="0">
              <a:spAutoFit/>
            </a:bodyPr>
            <a:lstStyle/>
            <a:p>
              <a:pPr algn="ctr"/>
              <a:r>
                <a:rPr lang="fr-FR" b="1" dirty="0"/>
                <a:t>+</a:t>
              </a:r>
            </a:p>
          </p:txBody>
        </p:sp>
        <p:cxnSp>
          <p:nvCxnSpPr>
            <p:cNvPr id="500" name="Connecteur droit avec flèche 499">
              <a:extLst>
                <a:ext uri="{FF2B5EF4-FFF2-40B4-BE49-F238E27FC236}">
                  <a16:creationId xmlns:a16="http://schemas.microsoft.com/office/drawing/2014/main" id="{1403DD78-E063-520A-8716-24D58D5A032C}"/>
                </a:ext>
              </a:extLst>
            </p:cNvPr>
            <p:cNvCxnSpPr/>
            <p:nvPr/>
          </p:nvCxnSpPr>
          <p:spPr bwMode="auto">
            <a:xfrm>
              <a:off x="7660438" y="4954689"/>
              <a:ext cx="888326"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501" name="Connecteur droit avec flèche 500">
              <a:extLst>
                <a:ext uri="{FF2B5EF4-FFF2-40B4-BE49-F238E27FC236}">
                  <a16:creationId xmlns:a16="http://schemas.microsoft.com/office/drawing/2014/main" id="{238309BC-C5CA-16E3-E85E-4AA583BC1A50}"/>
                </a:ext>
              </a:extLst>
            </p:cNvPr>
            <p:cNvCxnSpPr/>
            <p:nvPr/>
          </p:nvCxnSpPr>
          <p:spPr bwMode="auto">
            <a:xfrm>
              <a:off x="7660438" y="5193951"/>
              <a:ext cx="888326"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502" name="ZoneTexte 501">
              <a:extLst>
                <a:ext uri="{FF2B5EF4-FFF2-40B4-BE49-F238E27FC236}">
                  <a16:creationId xmlns:a16="http://schemas.microsoft.com/office/drawing/2014/main" id="{2E6ED9D9-8485-E528-BA40-1E9D9D13845B}"/>
                </a:ext>
              </a:extLst>
            </p:cNvPr>
            <p:cNvSpPr txBox="1"/>
            <p:nvPr/>
          </p:nvSpPr>
          <p:spPr>
            <a:xfrm>
              <a:off x="8879037" y="5326291"/>
              <a:ext cx="838242" cy="461665"/>
            </a:xfrm>
            <a:prstGeom prst="rect">
              <a:avLst/>
            </a:prstGeom>
            <a:noFill/>
          </p:spPr>
          <p:txBody>
            <a:bodyPr wrap="none" rtlCol="0">
              <a:spAutoFit/>
            </a:bodyPr>
            <a:lstStyle/>
            <a:p>
              <a:pPr algn="ctr"/>
              <a:r>
                <a:rPr lang="en-US" sz="1200">
                  <a:latin typeface="Calibri" panose="020F0502020204030204" pitchFamily="34" charset="0"/>
                  <a:ea typeface="Calibri" panose="020F0502020204030204" pitchFamily="34" charset="0"/>
                  <a:cs typeface="Calibri" panose="020F0502020204030204" pitchFamily="34" charset="0"/>
                </a:rPr>
                <a:t>Systemic</a:t>
              </a:r>
              <a:br>
                <a:rPr lang="en-US" sz="1200">
                  <a:latin typeface="Calibri" panose="020F0502020204030204" pitchFamily="34" charset="0"/>
                  <a:ea typeface="Calibri" panose="020F0502020204030204" pitchFamily="34" charset="0"/>
                  <a:cs typeface="Calibri" panose="020F0502020204030204" pitchFamily="34" charset="0"/>
                </a:rPr>
              </a:br>
              <a:r>
                <a:rPr lang="en-US" sz="1200">
                  <a:latin typeface="Calibri" panose="020F0502020204030204" pitchFamily="34" charset="0"/>
                  <a:ea typeface="Calibri" panose="020F0502020204030204" pitchFamily="34" charset="0"/>
                  <a:cs typeface="Calibri" panose="020F0502020204030204" pitchFamily="34" charset="0"/>
                </a:rPr>
                <a:t>circulation</a:t>
              </a:r>
            </a:p>
          </p:txBody>
        </p:sp>
        <p:sp>
          <p:nvSpPr>
            <p:cNvPr id="503" name="ZoneTexte 502">
              <a:extLst>
                <a:ext uri="{FF2B5EF4-FFF2-40B4-BE49-F238E27FC236}">
                  <a16:creationId xmlns:a16="http://schemas.microsoft.com/office/drawing/2014/main" id="{B17E6740-E43D-4AED-49F6-94E49ECA6825}"/>
                </a:ext>
              </a:extLst>
            </p:cNvPr>
            <p:cNvSpPr txBox="1"/>
            <p:nvPr/>
          </p:nvSpPr>
          <p:spPr>
            <a:xfrm>
              <a:off x="6975748" y="5311811"/>
              <a:ext cx="587598" cy="276999"/>
            </a:xfrm>
            <a:prstGeom prst="rect">
              <a:avLst/>
            </a:prstGeom>
            <a:noFill/>
          </p:spPr>
          <p:txBody>
            <a:bodyPr wrap="none" rtlCol="0">
              <a:spAutoFit/>
            </a:bodyPr>
            <a:lstStyle/>
            <a:p>
              <a:pPr algn="ctr"/>
              <a:r>
                <a:rPr lang="en-US" sz="1200" b="1">
                  <a:solidFill>
                    <a:schemeClr val="bg1"/>
                  </a:solidFill>
                  <a:latin typeface="Calibri" panose="020F0502020204030204" pitchFamily="34" charset="0"/>
                  <a:ea typeface="Calibri" panose="020F0502020204030204" pitchFamily="34" charset="0"/>
                  <a:cs typeface="Calibri" panose="020F0502020204030204" pitchFamily="34" charset="0"/>
                </a:rPr>
                <a:t>Met-A</a:t>
              </a:r>
            </a:p>
          </p:txBody>
        </p:sp>
        <p:sp>
          <p:nvSpPr>
            <p:cNvPr id="504" name="ZoneTexte 503">
              <a:extLst>
                <a:ext uri="{FF2B5EF4-FFF2-40B4-BE49-F238E27FC236}">
                  <a16:creationId xmlns:a16="http://schemas.microsoft.com/office/drawing/2014/main" id="{A9B3D46F-0920-9CE3-29B3-66DD05044976}"/>
                </a:ext>
              </a:extLst>
            </p:cNvPr>
            <p:cNvSpPr txBox="1"/>
            <p:nvPr/>
          </p:nvSpPr>
          <p:spPr>
            <a:xfrm>
              <a:off x="7048265" y="4587713"/>
              <a:ext cx="423514" cy="276999"/>
            </a:xfrm>
            <a:prstGeom prst="rect">
              <a:avLst/>
            </a:prstGeom>
            <a:noFill/>
          </p:spPr>
          <p:txBody>
            <a:bodyPr wrap="none" rtlCol="0">
              <a:spAutoFit/>
            </a:bodyPr>
            <a:lstStyle/>
            <a:p>
              <a:pPr algn="ctr"/>
              <a:r>
                <a:rPr lang="fr-FR" sz="1200" b="1" dirty="0">
                  <a:latin typeface="Calibri" panose="020F0502020204030204" pitchFamily="34" charset="0"/>
                  <a:ea typeface="Calibri" panose="020F0502020204030204" pitchFamily="34" charset="0"/>
                  <a:cs typeface="Calibri" panose="020F0502020204030204" pitchFamily="34" charset="0"/>
                </a:rPr>
                <a:t>LEN</a:t>
              </a:r>
            </a:p>
          </p:txBody>
        </p:sp>
        <p:sp>
          <p:nvSpPr>
            <p:cNvPr id="505" name="ZoneTexte 504">
              <a:extLst>
                <a:ext uri="{FF2B5EF4-FFF2-40B4-BE49-F238E27FC236}">
                  <a16:creationId xmlns:a16="http://schemas.microsoft.com/office/drawing/2014/main" id="{4B536BE6-8707-10FF-A632-0C954DBDF12F}"/>
                </a:ext>
              </a:extLst>
            </p:cNvPr>
            <p:cNvSpPr txBox="1"/>
            <p:nvPr/>
          </p:nvSpPr>
          <p:spPr>
            <a:xfrm>
              <a:off x="7038740" y="3062284"/>
              <a:ext cx="423514" cy="276999"/>
            </a:xfrm>
            <a:prstGeom prst="rect">
              <a:avLst/>
            </a:prstGeom>
            <a:noFill/>
          </p:spPr>
          <p:txBody>
            <a:bodyPr wrap="none" rtlCol="0">
              <a:spAutoFit/>
            </a:bodyPr>
            <a:lstStyle/>
            <a:p>
              <a:pPr algn="ctr"/>
              <a:r>
                <a:rPr lang="fr-FR" sz="1200" b="1" dirty="0">
                  <a:latin typeface="Calibri" panose="020F0502020204030204" pitchFamily="34" charset="0"/>
                  <a:ea typeface="Calibri" panose="020F0502020204030204" pitchFamily="34" charset="0"/>
                  <a:cs typeface="Calibri" panose="020F0502020204030204" pitchFamily="34" charset="0"/>
                </a:rPr>
                <a:t>LEN</a:t>
              </a:r>
            </a:p>
          </p:txBody>
        </p:sp>
        <p:sp>
          <p:nvSpPr>
            <p:cNvPr id="506" name="ZoneTexte 505">
              <a:extLst>
                <a:ext uri="{FF2B5EF4-FFF2-40B4-BE49-F238E27FC236}">
                  <a16:creationId xmlns:a16="http://schemas.microsoft.com/office/drawing/2014/main" id="{238996D6-5847-A7B3-FCE4-A9EC3C950F47}"/>
                </a:ext>
              </a:extLst>
            </p:cNvPr>
            <p:cNvSpPr txBox="1"/>
            <p:nvPr/>
          </p:nvSpPr>
          <p:spPr>
            <a:xfrm>
              <a:off x="9072995" y="4567206"/>
              <a:ext cx="423514" cy="276999"/>
            </a:xfrm>
            <a:prstGeom prst="rect">
              <a:avLst/>
            </a:prstGeom>
            <a:noFill/>
          </p:spPr>
          <p:txBody>
            <a:bodyPr wrap="none" rtlCol="0">
              <a:spAutoFit/>
            </a:bodyPr>
            <a:lstStyle/>
            <a:p>
              <a:pPr algn="ctr"/>
              <a:r>
                <a:rPr lang="fr-FR" sz="1200" b="1" dirty="0">
                  <a:latin typeface="Calibri" panose="020F0502020204030204" pitchFamily="34" charset="0"/>
                  <a:ea typeface="Calibri" panose="020F0502020204030204" pitchFamily="34" charset="0"/>
                  <a:cs typeface="Calibri" panose="020F0502020204030204" pitchFamily="34" charset="0"/>
                </a:rPr>
                <a:t>LEN</a:t>
              </a:r>
            </a:p>
          </p:txBody>
        </p:sp>
        <p:sp>
          <p:nvSpPr>
            <p:cNvPr id="507" name="ZoneTexte 506">
              <a:extLst>
                <a:ext uri="{FF2B5EF4-FFF2-40B4-BE49-F238E27FC236}">
                  <a16:creationId xmlns:a16="http://schemas.microsoft.com/office/drawing/2014/main" id="{472C101D-C23C-39F0-A751-B22968A0E587}"/>
                </a:ext>
              </a:extLst>
            </p:cNvPr>
            <p:cNvSpPr txBox="1"/>
            <p:nvPr/>
          </p:nvSpPr>
          <p:spPr>
            <a:xfrm>
              <a:off x="8978432" y="4997799"/>
              <a:ext cx="587598" cy="276999"/>
            </a:xfrm>
            <a:prstGeom prst="rect">
              <a:avLst/>
            </a:prstGeom>
            <a:noFill/>
          </p:spPr>
          <p:txBody>
            <a:bodyPr wrap="none" rtlCol="0">
              <a:spAutoFit/>
            </a:bodyPr>
            <a:lstStyle/>
            <a:p>
              <a:pPr algn="ctr"/>
              <a:r>
                <a:rPr lang="en-US" sz="1200" b="1">
                  <a:solidFill>
                    <a:schemeClr val="bg1"/>
                  </a:solidFill>
                  <a:latin typeface="Calibri" panose="020F0502020204030204" pitchFamily="34" charset="0"/>
                  <a:ea typeface="Calibri" panose="020F0502020204030204" pitchFamily="34" charset="0"/>
                  <a:cs typeface="Calibri" panose="020F0502020204030204" pitchFamily="34" charset="0"/>
                </a:rPr>
                <a:t>Met-A</a:t>
              </a:r>
            </a:p>
          </p:txBody>
        </p:sp>
        <p:sp>
          <p:nvSpPr>
            <p:cNvPr id="508" name="ZoneTexte 507">
              <a:extLst>
                <a:ext uri="{FF2B5EF4-FFF2-40B4-BE49-F238E27FC236}">
                  <a16:creationId xmlns:a16="http://schemas.microsoft.com/office/drawing/2014/main" id="{4DFB0838-A746-F4D1-BB9F-2495CC831C51}"/>
                </a:ext>
              </a:extLst>
            </p:cNvPr>
            <p:cNvSpPr txBox="1"/>
            <p:nvPr/>
          </p:nvSpPr>
          <p:spPr>
            <a:xfrm>
              <a:off x="7743379" y="3074663"/>
              <a:ext cx="364202" cy="276999"/>
            </a:xfrm>
            <a:prstGeom prst="rect">
              <a:avLst/>
            </a:prstGeom>
            <a:noFill/>
          </p:spPr>
          <p:txBody>
            <a:bodyPr wrap="none" rtlCol="0">
              <a:spAutoFit/>
            </a:bodyPr>
            <a:lstStyle/>
            <a:p>
              <a:pPr algn="ctr"/>
              <a:r>
                <a:rPr lang="fr-FR" sz="1200" b="1" dirty="0">
                  <a:solidFill>
                    <a:schemeClr val="bg1"/>
                  </a:solidFill>
                  <a:latin typeface="Calibri" panose="020F0502020204030204" pitchFamily="34" charset="0"/>
                  <a:ea typeface="Calibri" panose="020F0502020204030204" pitchFamily="34" charset="0"/>
                  <a:cs typeface="Calibri" panose="020F0502020204030204" pitchFamily="34" charset="0"/>
                </a:rPr>
                <a:t>PD</a:t>
              </a:r>
            </a:p>
          </p:txBody>
        </p:sp>
        <p:grpSp>
          <p:nvGrpSpPr>
            <p:cNvPr id="509" name="Groupe 508">
              <a:extLst>
                <a:ext uri="{FF2B5EF4-FFF2-40B4-BE49-F238E27FC236}">
                  <a16:creationId xmlns:a16="http://schemas.microsoft.com/office/drawing/2014/main" id="{2DE94A81-D551-D23A-AE25-48017EC56D4A}"/>
                </a:ext>
              </a:extLst>
            </p:cNvPr>
            <p:cNvGrpSpPr/>
            <p:nvPr/>
          </p:nvGrpSpPr>
          <p:grpSpPr>
            <a:xfrm>
              <a:off x="3754577" y="6082480"/>
              <a:ext cx="364202" cy="289779"/>
              <a:chOff x="4094758" y="5888540"/>
              <a:chExt cx="364202" cy="289779"/>
            </a:xfrm>
          </p:grpSpPr>
          <p:sp>
            <p:nvSpPr>
              <p:cNvPr id="510" name="Ellipse 509">
                <a:extLst>
                  <a:ext uri="{FF2B5EF4-FFF2-40B4-BE49-F238E27FC236}">
                    <a16:creationId xmlns:a16="http://schemas.microsoft.com/office/drawing/2014/main" id="{AB8E5046-A0ED-C7C2-FED6-A5CEA52F6CD7}"/>
                  </a:ext>
                </a:extLst>
              </p:cNvPr>
              <p:cNvSpPr/>
              <p:nvPr/>
            </p:nvSpPr>
            <p:spPr bwMode="auto">
              <a:xfrm>
                <a:off x="4122445" y="5888540"/>
                <a:ext cx="289779" cy="289779"/>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bg1"/>
                  </a:solidFill>
                  <a:effectLst/>
                  <a:latin typeface="Arial" charset="0"/>
                </a:endParaRPr>
              </a:p>
            </p:txBody>
          </p:sp>
          <p:sp>
            <p:nvSpPr>
              <p:cNvPr id="511" name="ZoneTexte 510">
                <a:extLst>
                  <a:ext uri="{FF2B5EF4-FFF2-40B4-BE49-F238E27FC236}">
                    <a16:creationId xmlns:a16="http://schemas.microsoft.com/office/drawing/2014/main" id="{3803143F-EFC2-FE2B-E9E1-4174BE68C410}"/>
                  </a:ext>
                </a:extLst>
              </p:cNvPr>
              <p:cNvSpPr txBox="1"/>
              <p:nvPr/>
            </p:nvSpPr>
            <p:spPr>
              <a:xfrm>
                <a:off x="4094758" y="5895657"/>
                <a:ext cx="364202" cy="276999"/>
              </a:xfrm>
              <a:prstGeom prst="rect">
                <a:avLst/>
              </a:prstGeom>
              <a:noFill/>
            </p:spPr>
            <p:txBody>
              <a:bodyPr wrap="none" rtlCol="0">
                <a:spAutoFit/>
              </a:bodyPr>
              <a:lstStyle/>
              <a:p>
                <a:pPr algn="ctr"/>
                <a:r>
                  <a:rPr lang="fr-FR" sz="1200" b="1" dirty="0">
                    <a:solidFill>
                      <a:schemeClr val="bg1"/>
                    </a:solidFill>
                    <a:latin typeface="Calibri" panose="020F0502020204030204" pitchFamily="34" charset="0"/>
                    <a:ea typeface="Calibri" panose="020F0502020204030204" pitchFamily="34" charset="0"/>
                    <a:cs typeface="Calibri" panose="020F0502020204030204" pitchFamily="34" charset="0"/>
                  </a:rPr>
                  <a:t>PD</a:t>
                </a:r>
              </a:p>
            </p:txBody>
          </p:sp>
        </p:grpSp>
        <p:sp>
          <p:nvSpPr>
            <p:cNvPr id="512" name="ZoneTexte 511">
              <a:extLst>
                <a:ext uri="{FF2B5EF4-FFF2-40B4-BE49-F238E27FC236}">
                  <a16:creationId xmlns:a16="http://schemas.microsoft.com/office/drawing/2014/main" id="{1ECC936F-108D-7788-9012-3DC4748E9C03}"/>
                </a:ext>
              </a:extLst>
            </p:cNvPr>
            <p:cNvSpPr txBox="1"/>
            <p:nvPr/>
          </p:nvSpPr>
          <p:spPr>
            <a:xfrm>
              <a:off x="4076809" y="6083461"/>
              <a:ext cx="2308713" cy="276999"/>
            </a:xfrm>
            <a:prstGeom prst="rect">
              <a:avLst/>
            </a:prstGeom>
            <a:noFill/>
          </p:spPr>
          <p:txBody>
            <a:bodyPr wrap="square" rtlCol="0">
              <a:sp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 solubilizing prodrug moiety</a:t>
              </a:r>
            </a:p>
          </p:txBody>
        </p:sp>
        <p:sp>
          <p:nvSpPr>
            <p:cNvPr id="513" name="ZoneTexte 512">
              <a:extLst>
                <a:ext uri="{FF2B5EF4-FFF2-40B4-BE49-F238E27FC236}">
                  <a16:creationId xmlns:a16="http://schemas.microsoft.com/office/drawing/2014/main" id="{2A286054-E9E5-9465-5AE0-395001137539}"/>
                </a:ext>
              </a:extLst>
            </p:cNvPr>
            <p:cNvSpPr txBox="1"/>
            <p:nvPr/>
          </p:nvSpPr>
          <p:spPr>
            <a:xfrm>
              <a:off x="8312802" y="2901350"/>
              <a:ext cx="1455848" cy="584775"/>
            </a:xfrm>
            <a:prstGeom prst="rect">
              <a:avLst/>
            </a:prstGeom>
            <a:noFill/>
          </p:spPr>
          <p:txBody>
            <a:bodyPr wrap="none" rtlCol="0">
              <a:spAutoFit/>
            </a:bodyPr>
            <a:lstStyle/>
            <a:p>
              <a:pPr algn="ctr"/>
              <a:r>
                <a:rPr lang="en-US" sz="1600" b="1">
                  <a:solidFill>
                    <a:srgbClr val="C00000"/>
                  </a:solidFill>
                  <a:latin typeface="Calibri" panose="020F0502020204030204" pitchFamily="34" charset="0"/>
                  <a:ea typeface="Calibri" panose="020F0502020204030204" pitchFamily="34" charset="0"/>
                  <a:cs typeface="Calibri" panose="020F0502020204030204" pitchFamily="34" charset="0"/>
                </a:rPr>
                <a:t>Prodrug not</a:t>
              </a:r>
              <a:br>
                <a:rPr lang="en-US" sz="1600" b="1">
                  <a:solidFill>
                    <a:srgbClr val="C00000"/>
                  </a:solidFill>
                  <a:latin typeface="Calibri" panose="020F0502020204030204" pitchFamily="34" charset="0"/>
                  <a:ea typeface="Calibri" panose="020F0502020204030204" pitchFamily="34" charset="0"/>
                  <a:cs typeface="Calibri" panose="020F0502020204030204" pitchFamily="34" charset="0"/>
                </a:rPr>
              </a:br>
              <a:r>
                <a:rPr lang="en-US" sz="1600" b="1">
                  <a:solidFill>
                    <a:srgbClr val="C00000"/>
                  </a:solidFill>
                  <a:latin typeface="Calibri" panose="020F0502020204030204" pitchFamily="34" charset="0"/>
                  <a:ea typeface="Calibri" panose="020F0502020204030204" pitchFamily="34" charset="0"/>
                  <a:cs typeface="Calibri" panose="020F0502020204030204" pitchFamily="34" charset="0"/>
                </a:rPr>
                <a:t>cell-permeable</a:t>
              </a:r>
            </a:p>
          </p:txBody>
        </p:sp>
        <p:sp>
          <p:nvSpPr>
            <p:cNvPr id="514" name="ZoneTexte 513">
              <a:extLst>
                <a:ext uri="{FF2B5EF4-FFF2-40B4-BE49-F238E27FC236}">
                  <a16:creationId xmlns:a16="http://schemas.microsoft.com/office/drawing/2014/main" id="{F631EAC3-7FAA-768A-257F-F3A0DB347B47}"/>
                </a:ext>
              </a:extLst>
            </p:cNvPr>
            <p:cNvSpPr txBox="1"/>
            <p:nvPr/>
          </p:nvSpPr>
          <p:spPr>
            <a:xfrm>
              <a:off x="6663019" y="1939834"/>
              <a:ext cx="2959080" cy="584775"/>
            </a:xfrm>
            <a:prstGeom prst="rect">
              <a:avLst/>
            </a:prstGeom>
            <a:noFill/>
          </p:spPr>
          <p:txBody>
            <a:bodyPr wrap="none" rtlCol="0">
              <a:spAutoFit/>
            </a:bodyPr>
            <a:lstStyle/>
            <a:p>
              <a:pPr algn="ctr"/>
              <a:r>
                <a:rPr lang="en-US" sz="1600" b="1" dirty="0">
                  <a:latin typeface="Calibri" panose="020F0502020204030204" pitchFamily="34" charset="0"/>
                  <a:ea typeface="Calibri" panose="020F0502020204030204" pitchFamily="34" charset="0"/>
                  <a:cs typeface="Calibri" panose="020F0502020204030204" pitchFamily="34" charset="0"/>
                </a:rPr>
                <a:t>2. Gastrointestinal (GI) tract:</a:t>
              </a:r>
              <a:br>
                <a:rPr lang="en-US" sz="1600" b="1" dirty="0">
                  <a:latin typeface="Calibri" panose="020F0502020204030204" pitchFamily="34" charset="0"/>
                  <a:ea typeface="Calibri" panose="020F0502020204030204" pitchFamily="34" charset="0"/>
                  <a:cs typeface="Calibri" panose="020F0502020204030204" pitchFamily="34" charset="0"/>
                </a:rPr>
              </a:br>
              <a:r>
                <a:rPr lang="en-US" sz="1600" b="1" dirty="0">
                  <a:latin typeface="Calibri" panose="020F0502020204030204" pitchFamily="34" charset="0"/>
                  <a:ea typeface="Calibri" panose="020F0502020204030204" pitchFamily="34" charset="0"/>
                  <a:cs typeface="Calibri" panose="020F0502020204030204" pitchFamily="34" charset="0"/>
                </a:rPr>
                <a:t>prodrug dissolves at elevated pH</a:t>
              </a:r>
            </a:p>
          </p:txBody>
        </p:sp>
        <p:sp>
          <p:nvSpPr>
            <p:cNvPr id="515" name="Ellipse 514">
              <a:extLst>
                <a:ext uri="{FF2B5EF4-FFF2-40B4-BE49-F238E27FC236}">
                  <a16:creationId xmlns:a16="http://schemas.microsoft.com/office/drawing/2014/main" id="{97F327F8-D7B1-2AFF-2197-129304AD2E7E}"/>
                </a:ext>
              </a:extLst>
            </p:cNvPr>
            <p:cNvSpPr/>
            <p:nvPr/>
          </p:nvSpPr>
          <p:spPr bwMode="auto">
            <a:xfrm>
              <a:off x="4020475" y="3243555"/>
              <a:ext cx="289779" cy="289779"/>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bg1"/>
                </a:solidFill>
                <a:effectLst/>
                <a:latin typeface="Arial" charset="0"/>
              </a:endParaRPr>
            </a:p>
          </p:txBody>
        </p:sp>
        <p:sp>
          <p:nvSpPr>
            <p:cNvPr id="516" name="ZoneTexte 515">
              <a:extLst>
                <a:ext uri="{FF2B5EF4-FFF2-40B4-BE49-F238E27FC236}">
                  <a16:creationId xmlns:a16="http://schemas.microsoft.com/office/drawing/2014/main" id="{9D7BCF20-1114-5A13-6BB5-297E0FF6B928}"/>
                </a:ext>
              </a:extLst>
            </p:cNvPr>
            <p:cNvSpPr txBox="1"/>
            <p:nvPr/>
          </p:nvSpPr>
          <p:spPr>
            <a:xfrm>
              <a:off x="4033757" y="3249944"/>
              <a:ext cx="263214" cy="276999"/>
            </a:xfrm>
            <a:prstGeom prst="rect">
              <a:avLst/>
            </a:prstGeom>
            <a:noFill/>
          </p:spPr>
          <p:txBody>
            <a:bodyPr wrap="none" rtlCol="0">
              <a:spAutoFit/>
            </a:bodyPr>
            <a:lstStyle/>
            <a:p>
              <a:pPr algn="ctr"/>
              <a:r>
                <a:rPr lang="fr-FR" sz="1200" b="1" dirty="0">
                  <a:solidFill>
                    <a:schemeClr val="bg1"/>
                  </a:solidFill>
                  <a:latin typeface="Calibri" panose="020F0502020204030204" pitchFamily="34" charset="0"/>
                  <a:ea typeface="Calibri" panose="020F0502020204030204" pitchFamily="34" charset="0"/>
                  <a:cs typeface="Calibri" panose="020F0502020204030204" pitchFamily="34" charset="0"/>
                </a:rPr>
                <a:t>2</a:t>
              </a:r>
            </a:p>
          </p:txBody>
        </p:sp>
        <p:sp>
          <p:nvSpPr>
            <p:cNvPr id="517" name="Ellipse 516">
              <a:extLst>
                <a:ext uri="{FF2B5EF4-FFF2-40B4-BE49-F238E27FC236}">
                  <a16:creationId xmlns:a16="http://schemas.microsoft.com/office/drawing/2014/main" id="{7049A85A-2505-13D9-14DF-CC4AC7E0BC97}"/>
                </a:ext>
              </a:extLst>
            </p:cNvPr>
            <p:cNvSpPr/>
            <p:nvPr/>
          </p:nvSpPr>
          <p:spPr bwMode="auto">
            <a:xfrm>
              <a:off x="5325469" y="2195174"/>
              <a:ext cx="289779" cy="289779"/>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bg1"/>
                </a:solidFill>
                <a:effectLst/>
                <a:latin typeface="Arial" charset="0"/>
              </a:endParaRPr>
            </a:p>
          </p:txBody>
        </p:sp>
        <p:sp>
          <p:nvSpPr>
            <p:cNvPr id="518" name="ZoneTexte 517">
              <a:extLst>
                <a:ext uri="{FF2B5EF4-FFF2-40B4-BE49-F238E27FC236}">
                  <a16:creationId xmlns:a16="http://schemas.microsoft.com/office/drawing/2014/main" id="{9845DAF8-8D38-B3A0-0D38-EB5C0F608EF6}"/>
                </a:ext>
              </a:extLst>
            </p:cNvPr>
            <p:cNvSpPr txBox="1"/>
            <p:nvPr/>
          </p:nvSpPr>
          <p:spPr>
            <a:xfrm>
              <a:off x="5338751" y="2201563"/>
              <a:ext cx="263214" cy="276999"/>
            </a:xfrm>
            <a:prstGeom prst="rect">
              <a:avLst/>
            </a:prstGeom>
            <a:noFill/>
          </p:spPr>
          <p:txBody>
            <a:bodyPr wrap="none" rtlCol="0">
              <a:spAutoFit/>
            </a:bodyPr>
            <a:lstStyle/>
            <a:p>
              <a:pPr algn="ctr"/>
              <a:r>
                <a:rPr lang="fr-FR" sz="1200" b="1" dirty="0">
                  <a:solidFill>
                    <a:schemeClr val="bg1"/>
                  </a:solidFill>
                  <a:latin typeface="Calibri" panose="020F0502020204030204" pitchFamily="34" charset="0"/>
                  <a:ea typeface="Calibri" panose="020F0502020204030204" pitchFamily="34" charset="0"/>
                  <a:cs typeface="Calibri" panose="020F0502020204030204" pitchFamily="34" charset="0"/>
                </a:rPr>
                <a:t>1</a:t>
              </a:r>
            </a:p>
          </p:txBody>
        </p:sp>
        <p:sp>
          <p:nvSpPr>
            <p:cNvPr id="519" name="ZoneTexte 518">
              <a:extLst>
                <a:ext uri="{FF2B5EF4-FFF2-40B4-BE49-F238E27FC236}">
                  <a16:creationId xmlns:a16="http://schemas.microsoft.com/office/drawing/2014/main" id="{EFA8665E-89C9-74DA-6D8F-EA3D64AF4870}"/>
                </a:ext>
              </a:extLst>
            </p:cNvPr>
            <p:cNvSpPr txBox="1"/>
            <p:nvPr/>
          </p:nvSpPr>
          <p:spPr>
            <a:xfrm>
              <a:off x="840242" y="1939834"/>
              <a:ext cx="2289922" cy="584775"/>
            </a:xfrm>
            <a:prstGeom prst="rect">
              <a:avLst/>
            </a:prstGeom>
            <a:noFill/>
          </p:spPr>
          <p:txBody>
            <a:bodyPr wrap="none" rtlCol="0">
              <a:spAutoFit/>
            </a:bodyPr>
            <a:lstStyle/>
            <a:p>
              <a:pPr algn="ctr"/>
              <a:r>
                <a:rPr lang="en-US" sz="1600" b="1" dirty="0">
                  <a:latin typeface="Calibri" panose="020F0502020204030204" pitchFamily="34" charset="0"/>
                  <a:ea typeface="Calibri" panose="020F0502020204030204" pitchFamily="34" charset="0"/>
                  <a:cs typeface="Calibri" panose="020F0502020204030204" pitchFamily="34" charset="0"/>
                </a:rPr>
                <a:t>1. Stomach:</a:t>
              </a:r>
              <a:br>
                <a:rPr lang="en-US" sz="1600" b="1" dirty="0">
                  <a:latin typeface="Calibri" panose="020F0502020204030204" pitchFamily="34" charset="0"/>
                  <a:ea typeface="Calibri" panose="020F0502020204030204" pitchFamily="34" charset="0"/>
                  <a:cs typeface="Calibri" panose="020F0502020204030204" pitchFamily="34" charset="0"/>
                </a:rPr>
              </a:br>
              <a:r>
                <a:rPr lang="en-US" sz="1600" b="1" dirty="0">
                  <a:latin typeface="Calibri" panose="020F0502020204030204" pitchFamily="34" charset="0"/>
                  <a:ea typeface="Calibri" panose="020F0502020204030204" pitchFamily="34" charset="0"/>
                  <a:cs typeface="Calibri" panose="020F0502020204030204" pitchFamily="34" charset="0"/>
                </a:rPr>
                <a:t>prodrug stable at low pH</a:t>
              </a:r>
            </a:p>
          </p:txBody>
        </p:sp>
        <p:pic>
          <p:nvPicPr>
            <p:cNvPr id="520" name="Image 519" descr="Une image contenant médicament, Médicament, médecine, pilule&#10;&#10;Description générée automatiquement">
              <a:extLst>
                <a:ext uri="{FF2B5EF4-FFF2-40B4-BE49-F238E27FC236}">
                  <a16:creationId xmlns:a16="http://schemas.microsoft.com/office/drawing/2014/main" id="{33E5F0AD-4423-C096-CC6C-207B444F342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071" r="47716" b="76937"/>
            <a:stretch/>
          </p:blipFill>
          <p:spPr>
            <a:xfrm>
              <a:off x="1902622" y="2827208"/>
              <a:ext cx="1070949" cy="469900"/>
            </a:xfrm>
            <a:prstGeom prst="rect">
              <a:avLst/>
            </a:prstGeom>
          </p:spPr>
        </p:pic>
        <p:cxnSp>
          <p:nvCxnSpPr>
            <p:cNvPr id="521" name="Connecteur droit avec flèche 520">
              <a:extLst>
                <a:ext uri="{FF2B5EF4-FFF2-40B4-BE49-F238E27FC236}">
                  <a16:creationId xmlns:a16="http://schemas.microsoft.com/office/drawing/2014/main" id="{FDB642E8-6634-C2C2-17D6-A27A6773A006}"/>
                </a:ext>
              </a:extLst>
            </p:cNvPr>
            <p:cNvCxnSpPr/>
            <p:nvPr/>
          </p:nvCxnSpPr>
          <p:spPr bwMode="auto">
            <a:xfrm>
              <a:off x="2431357" y="3383327"/>
              <a:ext cx="0" cy="916088"/>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sp>
          <p:nvSpPr>
            <p:cNvPr id="522" name="ZoneTexte 521">
              <a:extLst>
                <a:ext uri="{FF2B5EF4-FFF2-40B4-BE49-F238E27FC236}">
                  <a16:creationId xmlns:a16="http://schemas.microsoft.com/office/drawing/2014/main" id="{D23D8248-07EC-513A-6109-F135BBC74B66}"/>
                </a:ext>
              </a:extLst>
            </p:cNvPr>
            <p:cNvSpPr txBox="1"/>
            <p:nvPr/>
          </p:nvSpPr>
          <p:spPr>
            <a:xfrm>
              <a:off x="7352352" y="3788015"/>
              <a:ext cx="842154" cy="276999"/>
            </a:xfrm>
            <a:prstGeom prst="rect">
              <a:avLst/>
            </a:prstGeom>
            <a:noFill/>
          </p:spPr>
          <p:txBody>
            <a:bodyPr wrap="none" rtlCol="0">
              <a:spAutoFit/>
            </a:bodyPr>
            <a:lstStyle/>
            <a:p>
              <a:r>
                <a:rPr lang="en-US" sz="1200" b="1">
                  <a:latin typeface="Calibri" panose="020F0502020204030204" pitchFamily="34" charset="0"/>
                  <a:ea typeface="Calibri" panose="020F0502020204030204" pitchFamily="34" charset="0"/>
                  <a:cs typeface="Calibri" panose="020F0502020204030204" pitchFamily="34" charset="0"/>
                </a:rPr>
                <a:t>Hydrolysis</a:t>
              </a:r>
            </a:p>
          </p:txBody>
        </p:sp>
        <p:cxnSp>
          <p:nvCxnSpPr>
            <p:cNvPr id="523" name="Connecteur droit 522">
              <a:extLst>
                <a:ext uri="{FF2B5EF4-FFF2-40B4-BE49-F238E27FC236}">
                  <a16:creationId xmlns:a16="http://schemas.microsoft.com/office/drawing/2014/main" id="{0CA4D1AA-601F-C5A7-E0C3-ADC4C11869D8}"/>
                </a:ext>
              </a:extLst>
            </p:cNvPr>
            <p:cNvCxnSpPr/>
            <p:nvPr/>
          </p:nvCxnSpPr>
          <p:spPr bwMode="auto">
            <a:xfrm flipH="1" flipV="1">
              <a:off x="1580889" y="4413657"/>
              <a:ext cx="297116" cy="245729"/>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524" name="ZoneTexte 523">
              <a:extLst>
                <a:ext uri="{FF2B5EF4-FFF2-40B4-BE49-F238E27FC236}">
                  <a16:creationId xmlns:a16="http://schemas.microsoft.com/office/drawing/2014/main" id="{A70051DA-F9F4-8FD9-CF6C-3ECB0CF07F51}"/>
                </a:ext>
              </a:extLst>
            </p:cNvPr>
            <p:cNvSpPr txBox="1"/>
            <p:nvPr/>
          </p:nvSpPr>
          <p:spPr>
            <a:xfrm>
              <a:off x="623392" y="4158947"/>
              <a:ext cx="976293" cy="461665"/>
            </a:xfrm>
            <a:prstGeom prst="rect">
              <a:avLst/>
            </a:prstGeom>
            <a:noFill/>
          </p:spPr>
          <p:txBody>
            <a:bodyPr wrap="none" rtlCol="0">
              <a:spAutoFit/>
            </a:bodyPr>
            <a:lstStyle/>
            <a:p>
              <a:pPr algn="r"/>
              <a:r>
                <a:rPr lang="en-US" sz="1200" b="1">
                  <a:latin typeface="Calibri" panose="020F0502020204030204" pitchFamily="34" charset="0"/>
                  <a:ea typeface="Calibri" panose="020F0502020204030204" pitchFamily="34" charset="0"/>
                  <a:cs typeface="Calibri" panose="020F0502020204030204" pitchFamily="34" charset="0"/>
                </a:rPr>
                <a:t>GS-4182</a:t>
              </a:r>
              <a:br>
                <a:rPr lang="en-US" sz="1200" b="1">
                  <a:latin typeface="Calibri" panose="020F0502020204030204" pitchFamily="34" charset="0"/>
                  <a:ea typeface="Calibri" panose="020F0502020204030204" pitchFamily="34" charset="0"/>
                  <a:cs typeface="Calibri" panose="020F0502020204030204" pitchFamily="34" charset="0"/>
                </a:rPr>
              </a:br>
              <a:r>
                <a:rPr lang="en-US" sz="1200" b="1">
                  <a:latin typeface="Calibri" panose="020F0502020204030204" pitchFamily="34" charset="0"/>
                  <a:ea typeface="Calibri" panose="020F0502020204030204" pitchFamily="34" charset="0"/>
                  <a:cs typeface="Calibri" panose="020F0502020204030204" pitchFamily="34" charset="0"/>
                </a:rPr>
                <a:t>LEN prodrug</a:t>
              </a:r>
            </a:p>
          </p:txBody>
        </p:sp>
      </p:grpSp>
    </p:spTree>
    <p:extLst>
      <p:ext uri="{BB962C8B-B14F-4D97-AF65-F5344CB8AC3E}">
        <p14:creationId xmlns:p14="http://schemas.microsoft.com/office/powerpoint/2010/main" val="41478230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AD4306-C246-E895-F774-2FF1F4D5622B}"/>
              </a:ext>
            </a:extLst>
          </p:cNvPr>
          <p:cNvSpPr>
            <a:spLocks noGrp="1"/>
          </p:cNvSpPr>
          <p:nvPr>
            <p:ph type="title"/>
          </p:nvPr>
        </p:nvSpPr>
        <p:spPr/>
        <p:txBody>
          <a:bodyPr/>
          <a:lstStyle/>
          <a:p>
            <a:r>
              <a:rPr lang="en-US"/>
              <a:t>GS-4182, oral prodrug of LEN</a:t>
            </a:r>
          </a:p>
        </p:txBody>
      </p:sp>
      <p:sp>
        <p:nvSpPr>
          <p:cNvPr id="5" name="Text Placeholder 22">
            <a:extLst>
              <a:ext uri="{FF2B5EF4-FFF2-40B4-BE49-F238E27FC236}">
                <a16:creationId xmlns:a16="http://schemas.microsoft.com/office/drawing/2014/main" id="{B57B8183-4966-E3A6-C8D8-600567259BA3}"/>
              </a:ext>
            </a:extLst>
          </p:cNvPr>
          <p:cNvSpPr txBox="1">
            <a:spLocks/>
          </p:cNvSpPr>
          <p:nvPr/>
        </p:nvSpPr>
        <p:spPr bwMode="auto">
          <a:xfrm>
            <a:off x="9534310" y="6562260"/>
            <a:ext cx="25499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a:solidFill>
                  <a:schemeClr val="tx1"/>
                </a:solidFill>
                <a:latin typeface="+mn-lt"/>
              </a:rPr>
              <a:t>Shaik N, et al.</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AIDS2024 ; # WEPEB1</a:t>
            </a:r>
            <a:r>
              <a:rPr lang="en-US" sz="1200" i="1" kern="0" dirty="0">
                <a:solidFill>
                  <a:schemeClr val="tx1"/>
                </a:solidFill>
                <a:latin typeface="+mn-lt"/>
              </a:rPr>
              <a:t>17</a:t>
            </a:r>
            <a:endPar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7" name="ZoneTexte 6">
            <a:extLst>
              <a:ext uri="{FF2B5EF4-FFF2-40B4-BE49-F238E27FC236}">
                <a16:creationId xmlns:a16="http://schemas.microsoft.com/office/drawing/2014/main" id="{24D84365-531D-FC6B-6B42-1616BD192BDA}"/>
              </a:ext>
            </a:extLst>
          </p:cNvPr>
          <p:cNvSpPr txBox="1"/>
          <p:nvPr/>
        </p:nvSpPr>
        <p:spPr>
          <a:xfrm>
            <a:off x="760544" y="1403143"/>
            <a:ext cx="9961638" cy="400110"/>
          </a:xfrm>
          <a:prstGeom prst="rect">
            <a:avLst/>
          </a:prstGeom>
          <a:noFill/>
        </p:spPr>
        <p:txBody>
          <a:bodyPr wrap="none" rtlCol="0">
            <a:spAutoFit/>
          </a:bodyPr>
          <a:lstStyle/>
          <a:p>
            <a:r>
              <a:rPr lang="en-US" sz="2000" b="1">
                <a:solidFill>
                  <a:srgbClr val="0070C0"/>
                </a:solidFill>
              </a:rPr>
              <a:t>LEN plasma concentration (ng/mL) following oral administration of GS-4182 QW for 6 weeks</a:t>
            </a:r>
          </a:p>
        </p:txBody>
      </p:sp>
      <p:grpSp>
        <p:nvGrpSpPr>
          <p:cNvPr id="4" name="Groupe 3">
            <a:extLst>
              <a:ext uri="{FF2B5EF4-FFF2-40B4-BE49-F238E27FC236}">
                <a16:creationId xmlns:a16="http://schemas.microsoft.com/office/drawing/2014/main" id="{6E553A45-A0CA-E021-9979-3EEAE2D20234}"/>
              </a:ext>
            </a:extLst>
          </p:cNvPr>
          <p:cNvGrpSpPr/>
          <p:nvPr/>
        </p:nvGrpSpPr>
        <p:grpSpPr>
          <a:xfrm>
            <a:off x="1025350" y="2081426"/>
            <a:ext cx="8055189" cy="4044287"/>
            <a:chOff x="1274183" y="2323885"/>
            <a:chExt cx="8055189" cy="4044287"/>
          </a:xfrm>
        </p:grpSpPr>
        <p:grpSp>
          <p:nvGrpSpPr>
            <p:cNvPr id="3" name="Groupe 2">
              <a:extLst>
                <a:ext uri="{FF2B5EF4-FFF2-40B4-BE49-F238E27FC236}">
                  <a16:creationId xmlns:a16="http://schemas.microsoft.com/office/drawing/2014/main" id="{C1067E60-E70A-ABEC-C397-35BB9109D72B}"/>
                </a:ext>
              </a:extLst>
            </p:cNvPr>
            <p:cNvGrpSpPr/>
            <p:nvPr/>
          </p:nvGrpSpPr>
          <p:grpSpPr>
            <a:xfrm>
              <a:off x="1775520" y="2420888"/>
              <a:ext cx="6927850" cy="3646488"/>
              <a:chOff x="596900" y="2605088"/>
              <a:chExt cx="6927850" cy="3646488"/>
            </a:xfrm>
          </p:grpSpPr>
          <p:sp>
            <p:nvSpPr>
              <p:cNvPr id="6" name="Freeform 6">
                <a:extLst>
                  <a:ext uri="{FF2B5EF4-FFF2-40B4-BE49-F238E27FC236}">
                    <a16:creationId xmlns:a16="http://schemas.microsoft.com/office/drawing/2014/main" id="{199B65BB-0818-16C9-7A49-EF2B6F06E757}"/>
                  </a:ext>
                </a:extLst>
              </p:cNvPr>
              <p:cNvSpPr>
                <a:spLocks/>
              </p:cNvSpPr>
              <p:nvPr/>
            </p:nvSpPr>
            <p:spPr bwMode="auto">
              <a:xfrm>
                <a:off x="695325" y="2605088"/>
                <a:ext cx="6829425" cy="3540125"/>
              </a:xfrm>
              <a:custGeom>
                <a:avLst/>
                <a:gdLst>
                  <a:gd name="T0" fmla="*/ 21511 w 21511"/>
                  <a:gd name="T1" fmla="*/ 11152 h 11152"/>
                  <a:gd name="T2" fmla="*/ 0 w 21511"/>
                  <a:gd name="T3" fmla="*/ 11152 h 11152"/>
                  <a:gd name="T4" fmla="*/ 0 w 21511"/>
                  <a:gd name="T5" fmla="*/ 0 h 11152"/>
                </a:gdLst>
                <a:ahLst/>
                <a:cxnLst>
                  <a:cxn ang="0">
                    <a:pos x="T0" y="T1"/>
                  </a:cxn>
                  <a:cxn ang="0">
                    <a:pos x="T2" y="T3"/>
                  </a:cxn>
                  <a:cxn ang="0">
                    <a:pos x="T4" y="T5"/>
                  </a:cxn>
                </a:cxnLst>
                <a:rect l="0" t="0" r="r" b="b"/>
                <a:pathLst>
                  <a:path w="21511" h="11152">
                    <a:moveTo>
                      <a:pt x="21511" y="11152"/>
                    </a:moveTo>
                    <a:lnTo>
                      <a:pt x="0" y="11152"/>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8" name="Line 7">
                <a:extLst>
                  <a:ext uri="{FF2B5EF4-FFF2-40B4-BE49-F238E27FC236}">
                    <a16:creationId xmlns:a16="http://schemas.microsoft.com/office/drawing/2014/main" id="{FA6A59AF-9ED8-7DD7-C96E-AC7481C93A2A}"/>
                  </a:ext>
                </a:extLst>
              </p:cNvPr>
              <p:cNvSpPr>
                <a:spLocks noChangeShapeType="1"/>
              </p:cNvSpPr>
              <p:nvPr/>
            </p:nvSpPr>
            <p:spPr bwMode="auto">
              <a:xfrm flipV="1">
                <a:off x="7496175" y="6145213"/>
                <a:ext cx="0" cy="1063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9" name="Line 8">
                <a:extLst>
                  <a:ext uri="{FF2B5EF4-FFF2-40B4-BE49-F238E27FC236}">
                    <a16:creationId xmlns:a16="http://schemas.microsoft.com/office/drawing/2014/main" id="{929C4D7B-9A6B-6492-0321-34B38DF1C0D5}"/>
                  </a:ext>
                </a:extLst>
              </p:cNvPr>
              <p:cNvSpPr>
                <a:spLocks noChangeShapeType="1"/>
              </p:cNvSpPr>
              <p:nvPr/>
            </p:nvSpPr>
            <p:spPr bwMode="auto">
              <a:xfrm flipV="1">
                <a:off x="6940550" y="6145213"/>
                <a:ext cx="0" cy="1063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0" name="Line 9">
                <a:extLst>
                  <a:ext uri="{FF2B5EF4-FFF2-40B4-BE49-F238E27FC236}">
                    <a16:creationId xmlns:a16="http://schemas.microsoft.com/office/drawing/2014/main" id="{72876E21-BAD5-9ED6-7FD6-0A6958718C60}"/>
                  </a:ext>
                </a:extLst>
              </p:cNvPr>
              <p:cNvSpPr>
                <a:spLocks noChangeShapeType="1"/>
              </p:cNvSpPr>
              <p:nvPr/>
            </p:nvSpPr>
            <p:spPr bwMode="auto">
              <a:xfrm flipV="1">
                <a:off x="4106863" y="6145213"/>
                <a:ext cx="0" cy="1063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1" name="Line 10">
                <a:extLst>
                  <a:ext uri="{FF2B5EF4-FFF2-40B4-BE49-F238E27FC236}">
                    <a16:creationId xmlns:a16="http://schemas.microsoft.com/office/drawing/2014/main" id="{4BC63FE9-6503-A048-6BFF-80EE2521A64A}"/>
                  </a:ext>
                </a:extLst>
              </p:cNvPr>
              <p:cNvSpPr>
                <a:spLocks noChangeShapeType="1"/>
              </p:cNvSpPr>
              <p:nvPr/>
            </p:nvSpPr>
            <p:spPr bwMode="auto">
              <a:xfrm flipV="1">
                <a:off x="3649663" y="6145213"/>
                <a:ext cx="0" cy="1063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2" name="Line 11">
                <a:extLst>
                  <a:ext uri="{FF2B5EF4-FFF2-40B4-BE49-F238E27FC236}">
                    <a16:creationId xmlns:a16="http://schemas.microsoft.com/office/drawing/2014/main" id="{BC5E7388-4DBE-98E2-6719-E2975E3E1F27}"/>
                  </a:ext>
                </a:extLst>
              </p:cNvPr>
              <p:cNvSpPr>
                <a:spLocks noChangeShapeType="1"/>
              </p:cNvSpPr>
              <p:nvPr/>
            </p:nvSpPr>
            <p:spPr bwMode="auto">
              <a:xfrm flipV="1">
                <a:off x="3325813" y="6145213"/>
                <a:ext cx="0" cy="1063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3" name="Line 12">
                <a:extLst>
                  <a:ext uri="{FF2B5EF4-FFF2-40B4-BE49-F238E27FC236}">
                    <a16:creationId xmlns:a16="http://schemas.microsoft.com/office/drawing/2014/main" id="{9A97C8AA-57C2-5178-6E4B-A549C6291355}"/>
                  </a:ext>
                </a:extLst>
              </p:cNvPr>
              <p:cNvSpPr>
                <a:spLocks noChangeShapeType="1"/>
              </p:cNvSpPr>
              <p:nvPr/>
            </p:nvSpPr>
            <p:spPr bwMode="auto">
              <a:xfrm flipV="1">
                <a:off x="3171825" y="6145213"/>
                <a:ext cx="0" cy="1063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4" name="Line 13">
                <a:extLst>
                  <a:ext uri="{FF2B5EF4-FFF2-40B4-BE49-F238E27FC236}">
                    <a16:creationId xmlns:a16="http://schemas.microsoft.com/office/drawing/2014/main" id="{6869D5FE-0D21-8355-7CD7-D2DB4B3969F9}"/>
                  </a:ext>
                </a:extLst>
              </p:cNvPr>
              <p:cNvSpPr>
                <a:spLocks noChangeShapeType="1"/>
              </p:cNvSpPr>
              <p:nvPr/>
            </p:nvSpPr>
            <p:spPr bwMode="auto">
              <a:xfrm flipV="1">
                <a:off x="2776538" y="6145213"/>
                <a:ext cx="0" cy="1063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5" name="Line 14">
                <a:extLst>
                  <a:ext uri="{FF2B5EF4-FFF2-40B4-BE49-F238E27FC236}">
                    <a16:creationId xmlns:a16="http://schemas.microsoft.com/office/drawing/2014/main" id="{A5880A6B-C7D4-D692-4D8D-17363D9FBB4C}"/>
                  </a:ext>
                </a:extLst>
              </p:cNvPr>
              <p:cNvSpPr>
                <a:spLocks noChangeShapeType="1"/>
              </p:cNvSpPr>
              <p:nvPr/>
            </p:nvSpPr>
            <p:spPr bwMode="auto">
              <a:xfrm flipV="1">
                <a:off x="2622550" y="6145213"/>
                <a:ext cx="0" cy="1063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6" name="Line 15">
                <a:extLst>
                  <a:ext uri="{FF2B5EF4-FFF2-40B4-BE49-F238E27FC236}">
                    <a16:creationId xmlns:a16="http://schemas.microsoft.com/office/drawing/2014/main" id="{8E492227-D0C0-992D-B07C-3F09A61F4741}"/>
                  </a:ext>
                </a:extLst>
              </p:cNvPr>
              <p:cNvSpPr>
                <a:spLocks noChangeShapeType="1"/>
              </p:cNvSpPr>
              <p:nvPr/>
            </p:nvSpPr>
            <p:spPr bwMode="auto">
              <a:xfrm flipV="1">
                <a:off x="2228850" y="6145213"/>
                <a:ext cx="0" cy="1063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7" name="Line 16">
                <a:extLst>
                  <a:ext uri="{FF2B5EF4-FFF2-40B4-BE49-F238E27FC236}">
                    <a16:creationId xmlns:a16="http://schemas.microsoft.com/office/drawing/2014/main" id="{EBBD2FFD-2EAE-E72E-89AB-C34E312CB0A6}"/>
                  </a:ext>
                </a:extLst>
              </p:cNvPr>
              <p:cNvSpPr>
                <a:spLocks noChangeShapeType="1"/>
              </p:cNvSpPr>
              <p:nvPr/>
            </p:nvSpPr>
            <p:spPr bwMode="auto">
              <a:xfrm flipV="1">
                <a:off x="6378575" y="6145213"/>
                <a:ext cx="0" cy="1063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8" name="Line 17">
                <a:extLst>
                  <a:ext uri="{FF2B5EF4-FFF2-40B4-BE49-F238E27FC236}">
                    <a16:creationId xmlns:a16="http://schemas.microsoft.com/office/drawing/2014/main" id="{7564072D-2E97-A5EC-8709-C787436853DD}"/>
                  </a:ext>
                </a:extLst>
              </p:cNvPr>
              <p:cNvSpPr>
                <a:spLocks noChangeShapeType="1"/>
              </p:cNvSpPr>
              <p:nvPr/>
            </p:nvSpPr>
            <p:spPr bwMode="auto">
              <a:xfrm flipV="1">
                <a:off x="5843588" y="6145213"/>
                <a:ext cx="0" cy="1063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9" name="Line 18">
                <a:extLst>
                  <a:ext uri="{FF2B5EF4-FFF2-40B4-BE49-F238E27FC236}">
                    <a16:creationId xmlns:a16="http://schemas.microsoft.com/office/drawing/2014/main" id="{8DF28A69-E66D-D5CB-628C-27852FF40F0A}"/>
                  </a:ext>
                </a:extLst>
              </p:cNvPr>
              <p:cNvSpPr>
                <a:spLocks noChangeShapeType="1"/>
              </p:cNvSpPr>
              <p:nvPr/>
            </p:nvSpPr>
            <p:spPr bwMode="auto">
              <a:xfrm flipV="1">
                <a:off x="5287963" y="6145213"/>
                <a:ext cx="0" cy="1063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20" name="Line 19">
                <a:extLst>
                  <a:ext uri="{FF2B5EF4-FFF2-40B4-BE49-F238E27FC236}">
                    <a16:creationId xmlns:a16="http://schemas.microsoft.com/office/drawing/2014/main" id="{A5461447-A0BD-AE4C-A7B7-3FF314C96445}"/>
                  </a:ext>
                </a:extLst>
              </p:cNvPr>
              <p:cNvSpPr>
                <a:spLocks noChangeShapeType="1"/>
              </p:cNvSpPr>
              <p:nvPr/>
            </p:nvSpPr>
            <p:spPr bwMode="auto">
              <a:xfrm flipV="1">
                <a:off x="4740275" y="6145213"/>
                <a:ext cx="0" cy="1063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21" name="Line 20">
                <a:extLst>
                  <a:ext uri="{FF2B5EF4-FFF2-40B4-BE49-F238E27FC236}">
                    <a16:creationId xmlns:a16="http://schemas.microsoft.com/office/drawing/2014/main" id="{3BCF0F18-67EB-C7E3-3943-30F33230006D}"/>
                  </a:ext>
                </a:extLst>
              </p:cNvPr>
              <p:cNvSpPr>
                <a:spLocks noChangeShapeType="1"/>
              </p:cNvSpPr>
              <p:nvPr/>
            </p:nvSpPr>
            <p:spPr bwMode="auto">
              <a:xfrm flipV="1">
                <a:off x="4422775" y="6145213"/>
                <a:ext cx="0" cy="1063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22" name="Line 21">
                <a:extLst>
                  <a:ext uri="{FF2B5EF4-FFF2-40B4-BE49-F238E27FC236}">
                    <a16:creationId xmlns:a16="http://schemas.microsoft.com/office/drawing/2014/main" id="{D16575B9-0725-541B-E490-42B7F093CD70}"/>
                  </a:ext>
                </a:extLst>
              </p:cNvPr>
              <p:cNvSpPr>
                <a:spLocks noChangeShapeType="1"/>
              </p:cNvSpPr>
              <p:nvPr/>
            </p:nvSpPr>
            <p:spPr bwMode="auto">
              <a:xfrm flipV="1">
                <a:off x="2073275" y="6145213"/>
                <a:ext cx="0" cy="1063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23" name="Line 22">
                <a:extLst>
                  <a:ext uri="{FF2B5EF4-FFF2-40B4-BE49-F238E27FC236}">
                    <a16:creationId xmlns:a16="http://schemas.microsoft.com/office/drawing/2014/main" id="{11AE6970-C480-AAA7-F925-AD49DC68895E}"/>
                  </a:ext>
                </a:extLst>
              </p:cNvPr>
              <p:cNvSpPr>
                <a:spLocks noChangeShapeType="1"/>
              </p:cNvSpPr>
              <p:nvPr/>
            </p:nvSpPr>
            <p:spPr bwMode="auto">
              <a:xfrm flipV="1">
                <a:off x="1757363" y="6145213"/>
                <a:ext cx="0" cy="1063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24" name="Line 23">
                <a:extLst>
                  <a:ext uri="{FF2B5EF4-FFF2-40B4-BE49-F238E27FC236}">
                    <a16:creationId xmlns:a16="http://schemas.microsoft.com/office/drawing/2014/main" id="{9FA949FA-5CAA-DEB1-52DE-CE78B18BECD4}"/>
                  </a:ext>
                </a:extLst>
              </p:cNvPr>
              <p:cNvSpPr>
                <a:spLocks noChangeShapeType="1"/>
              </p:cNvSpPr>
              <p:nvPr/>
            </p:nvSpPr>
            <p:spPr bwMode="auto">
              <a:xfrm flipV="1">
                <a:off x="1601788" y="6145213"/>
                <a:ext cx="0" cy="1063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25" name="Line 24">
                <a:extLst>
                  <a:ext uri="{FF2B5EF4-FFF2-40B4-BE49-F238E27FC236}">
                    <a16:creationId xmlns:a16="http://schemas.microsoft.com/office/drawing/2014/main" id="{DE68348E-AF57-5058-B349-03385EF61B03}"/>
                  </a:ext>
                </a:extLst>
              </p:cNvPr>
              <p:cNvSpPr>
                <a:spLocks noChangeShapeType="1"/>
              </p:cNvSpPr>
              <p:nvPr/>
            </p:nvSpPr>
            <p:spPr bwMode="auto">
              <a:xfrm flipV="1">
                <a:off x="1370013" y="6145213"/>
                <a:ext cx="0" cy="1063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26" name="Line 25">
                <a:extLst>
                  <a:ext uri="{FF2B5EF4-FFF2-40B4-BE49-F238E27FC236}">
                    <a16:creationId xmlns:a16="http://schemas.microsoft.com/office/drawing/2014/main" id="{76076F24-9278-9B19-CE38-49246D4D6343}"/>
                  </a:ext>
                </a:extLst>
              </p:cNvPr>
              <p:cNvSpPr>
                <a:spLocks noChangeShapeType="1"/>
              </p:cNvSpPr>
              <p:nvPr/>
            </p:nvSpPr>
            <p:spPr bwMode="auto">
              <a:xfrm flipV="1">
                <a:off x="892175" y="6145213"/>
                <a:ext cx="0" cy="1063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27" name="Line 26">
                <a:extLst>
                  <a:ext uri="{FF2B5EF4-FFF2-40B4-BE49-F238E27FC236}">
                    <a16:creationId xmlns:a16="http://schemas.microsoft.com/office/drawing/2014/main" id="{9EE554AF-1F0E-9416-8FFE-52DD41BADDA5}"/>
                  </a:ext>
                </a:extLst>
              </p:cNvPr>
              <p:cNvSpPr>
                <a:spLocks noChangeShapeType="1"/>
              </p:cNvSpPr>
              <p:nvPr/>
            </p:nvSpPr>
            <p:spPr bwMode="auto">
              <a:xfrm>
                <a:off x="596900" y="3527425"/>
                <a:ext cx="984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28" name="Line 27">
                <a:extLst>
                  <a:ext uri="{FF2B5EF4-FFF2-40B4-BE49-F238E27FC236}">
                    <a16:creationId xmlns:a16="http://schemas.microsoft.com/office/drawing/2014/main" id="{DCCEE8AA-335A-3983-7C10-CBD5C31D91F3}"/>
                  </a:ext>
                </a:extLst>
              </p:cNvPr>
              <p:cNvSpPr>
                <a:spLocks noChangeShapeType="1"/>
              </p:cNvSpPr>
              <p:nvPr/>
            </p:nvSpPr>
            <p:spPr bwMode="auto">
              <a:xfrm>
                <a:off x="596900" y="4337050"/>
                <a:ext cx="984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29" name="Line 28">
                <a:extLst>
                  <a:ext uri="{FF2B5EF4-FFF2-40B4-BE49-F238E27FC236}">
                    <a16:creationId xmlns:a16="http://schemas.microsoft.com/office/drawing/2014/main" id="{9687EA22-FDF3-971B-E6E2-D488ABF642B1}"/>
                  </a:ext>
                </a:extLst>
              </p:cNvPr>
              <p:cNvSpPr>
                <a:spLocks noChangeShapeType="1"/>
              </p:cNvSpPr>
              <p:nvPr/>
            </p:nvSpPr>
            <p:spPr bwMode="auto">
              <a:xfrm>
                <a:off x="596900" y="5153025"/>
                <a:ext cx="984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30" name="Line 29">
                <a:extLst>
                  <a:ext uri="{FF2B5EF4-FFF2-40B4-BE49-F238E27FC236}">
                    <a16:creationId xmlns:a16="http://schemas.microsoft.com/office/drawing/2014/main" id="{FCAF0900-D90C-9BE8-A00F-BDAFFE556B15}"/>
                  </a:ext>
                </a:extLst>
              </p:cNvPr>
              <p:cNvSpPr>
                <a:spLocks noChangeShapeType="1"/>
              </p:cNvSpPr>
              <p:nvPr/>
            </p:nvSpPr>
            <p:spPr bwMode="auto">
              <a:xfrm>
                <a:off x="596900" y="5956300"/>
                <a:ext cx="984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31" name="Line 30">
                <a:extLst>
                  <a:ext uri="{FF2B5EF4-FFF2-40B4-BE49-F238E27FC236}">
                    <a16:creationId xmlns:a16="http://schemas.microsoft.com/office/drawing/2014/main" id="{63522972-F347-FEB1-B9EA-432A792911C7}"/>
                  </a:ext>
                </a:extLst>
              </p:cNvPr>
              <p:cNvSpPr>
                <a:spLocks noChangeShapeType="1"/>
              </p:cNvSpPr>
              <p:nvPr/>
            </p:nvSpPr>
            <p:spPr bwMode="auto">
              <a:xfrm>
                <a:off x="596900" y="2709863"/>
                <a:ext cx="984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32" name="Line 31">
                <a:extLst>
                  <a:ext uri="{FF2B5EF4-FFF2-40B4-BE49-F238E27FC236}">
                    <a16:creationId xmlns:a16="http://schemas.microsoft.com/office/drawing/2014/main" id="{478342D2-08BB-BDF8-38F9-861789B16AC7}"/>
                  </a:ext>
                </a:extLst>
              </p:cNvPr>
              <p:cNvSpPr>
                <a:spLocks noChangeShapeType="1"/>
              </p:cNvSpPr>
              <p:nvPr/>
            </p:nvSpPr>
            <p:spPr bwMode="auto">
              <a:xfrm>
                <a:off x="695325" y="4287838"/>
                <a:ext cx="6759575" cy="0"/>
              </a:xfrm>
              <a:prstGeom prst="line">
                <a:avLst/>
              </a:prstGeom>
              <a:noFill/>
              <a:ln w="635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33" name="Freeform 32">
                <a:extLst>
                  <a:ext uri="{FF2B5EF4-FFF2-40B4-BE49-F238E27FC236}">
                    <a16:creationId xmlns:a16="http://schemas.microsoft.com/office/drawing/2014/main" id="{74D26D01-3304-5B29-752A-CC4B935C01A5}"/>
                  </a:ext>
                </a:extLst>
              </p:cNvPr>
              <p:cNvSpPr>
                <a:spLocks/>
              </p:cNvSpPr>
              <p:nvPr/>
            </p:nvSpPr>
            <p:spPr bwMode="auto">
              <a:xfrm>
                <a:off x="2617788" y="3289300"/>
                <a:ext cx="0" cy="612775"/>
              </a:xfrm>
              <a:custGeom>
                <a:avLst/>
                <a:gdLst>
                  <a:gd name="T0" fmla="*/ 0 h 1929"/>
                  <a:gd name="T1" fmla="*/ 627 h 1929"/>
                  <a:gd name="T2" fmla="*/ 1929 h 1929"/>
                </a:gdLst>
                <a:ahLst/>
                <a:cxnLst>
                  <a:cxn ang="0">
                    <a:pos x="0" y="T0"/>
                  </a:cxn>
                  <a:cxn ang="0">
                    <a:pos x="0" y="T1"/>
                  </a:cxn>
                  <a:cxn ang="0">
                    <a:pos x="0" y="T2"/>
                  </a:cxn>
                </a:cxnLst>
                <a:rect l="0" t="0" r="r" b="b"/>
                <a:pathLst>
                  <a:path h="1929">
                    <a:moveTo>
                      <a:pt x="0" y="0"/>
                    </a:moveTo>
                    <a:lnTo>
                      <a:pt x="0" y="627"/>
                    </a:lnTo>
                    <a:lnTo>
                      <a:pt x="0" y="1929"/>
                    </a:lnTo>
                  </a:path>
                </a:pathLst>
              </a:custGeom>
              <a:noFill/>
              <a:ln w="63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34" name="Freeform 33">
                <a:extLst>
                  <a:ext uri="{FF2B5EF4-FFF2-40B4-BE49-F238E27FC236}">
                    <a16:creationId xmlns:a16="http://schemas.microsoft.com/office/drawing/2014/main" id="{793C0FBE-29EF-D200-DDA7-08F7288C272E}"/>
                  </a:ext>
                </a:extLst>
              </p:cNvPr>
              <p:cNvSpPr>
                <a:spLocks/>
              </p:cNvSpPr>
              <p:nvPr/>
            </p:nvSpPr>
            <p:spPr bwMode="auto">
              <a:xfrm>
                <a:off x="7496175" y="4687888"/>
                <a:ext cx="0" cy="914400"/>
              </a:xfrm>
              <a:custGeom>
                <a:avLst/>
                <a:gdLst>
                  <a:gd name="T0" fmla="*/ 2882 h 2882"/>
                  <a:gd name="T1" fmla="*/ 718 h 2882"/>
                  <a:gd name="T2" fmla="*/ 0 h 2882"/>
                </a:gdLst>
                <a:ahLst/>
                <a:cxnLst>
                  <a:cxn ang="0">
                    <a:pos x="0" y="T0"/>
                  </a:cxn>
                  <a:cxn ang="0">
                    <a:pos x="0" y="T1"/>
                  </a:cxn>
                  <a:cxn ang="0">
                    <a:pos x="0" y="T2"/>
                  </a:cxn>
                </a:cxnLst>
                <a:rect l="0" t="0" r="r" b="b"/>
                <a:pathLst>
                  <a:path h="2882">
                    <a:moveTo>
                      <a:pt x="0" y="2882"/>
                    </a:moveTo>
                    <a:lnTo>
                      <a:pt x="0" y="718"/>
                    </a:lnTo>
                    <a:lnTo>
                      <a:pt x="0" y="0"/>
                    </a:lnTo>
                  </a:path>
                </a:pathLst>
              </a:custGeom>
              <a:noFill/>
              <a:ln w="63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35" name="Freeform 34">
                <a:extLst>
                  <a:ext uri="{FF2B5EF4-FFF2-40B4-BE49-F238E27FC236}">
                    <a16:creationId xmlns:a16="http://schemas.microsoft.com/office/drawing/2014/main" id="{D74DB264-EFBC-249A-7BD2-4D1781A43E70}"/>
                  </a:ext>
                </a:extLst>
              </p:cNvPr>
              <p:cNvSpPr>
                <a:spLocks/>
              </p:cNvSpPr>
              <p:nvPr/>
            </p:nvSpPr>
            <p:spPr bwMode="auto">
              <a:xfrm>
                <a:off x="6938963" y="4495800"/>
                <a:ext cx="0" cy="925513"/>
              </a:xfrm>
              <a:custGeom>
                <a:avLst/>
                <a:gdLst>
                  <a:gd name="T0" fmla="*/ 2916 h 2916"/>
                  <a:gd name="T1" fmla="*/ 696 h 2916"/>
                  <a:gd name="T2" fmla="*/ 0 h 2916"/>
                </a:gdLst>
                <a:ahLst/>
                <a:cxnLst>
                  <a:cxn ang="0">
                    <a:pos x="0" y="T0"/>
                  </a:cxn>
                  <a:cxn ang="0">
                    <a:pos x="0" y="T1"/>
                  </a:cxn>
                  <a:cxn ang="0">
                    <a:pos x="0" y="T2"/>
                  </a:cxn>
                </a:cxnLst>
                <a:rect l="0" t="0" r="r" b="b"/>
                <a:pathLst>
                  <a:path h="2916">
                    <a:moveTo>
                      <a:pt x="0" y="2916"/>
                    </a:moveTo>
                    <a:lnTo>
                      <a:pt x="0" y="696"/>
                    </a:lnTo>
                    <a:lnTo>
                      <a:pt x="0" y="0"/>
                    </a:lnTo>
                  </a:path>
                </a:pathLst>
              </a:custGeom>
              <a:noFill/>
              <a:ln w="63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36" name="Freeform 35">
                <a:extLst>
                  <a:ext uri="{FF2B5EF4-FFF2-40B4-BE49-F238E27FC236}">
                    <a16:creationId xmlns:a16="http://schemas.microsoft.com/office/drawing/2014/main" id="{64D1E902-69F7-3767-C02E-705BCCB6A3C8}"/>
                  </a:ext>
                </a:extLst>
              </p:cNvPr>
              <p:cNvSpPr>
                <a:spLocks/>
              </p:cNvSpPr>
              <p:nvPr/>
            </p:nvSpPr>
            <p:spPr bwMode="auto">
              <a:xfrm>
                <a:off x="4740275" y="3975100"/>
                <a:ext cx="0" cy="220663"/>
              </a:xfrm>
              <a:custGeom>
                <a:avLst/>
                <a:gdLst>
                  <a:gd name="T0" fmla="*/ 0 h 698"/>
                  <a:gd name="T1" fmla="*/ 252 h 698"/>
                  <a:gd name="T2" fmla="*/ 698 h 698"/>
                </a:gdLst>
                <a:ahLst/>
                <a:cxnLst>
                  <a:cxn ang="0">
                    <a:pos x="0" y="T0"/>
                  </a:cxn>
                  <a:cxn ang="0">
                    <a:pos x="0" y="T1"/>
                  </a:cxn>
                  <a:cxn ang="0">
                    <a:pos x="0" y="T2"/>
                  </a:cxn>
                </a:cxnLst>
                <a:rect l="0" t="0" r="r" b="b"/>
                <a:pathLst>
                  <a:path h="698">
                    <a:moveTo>
                      <a:pt x="0" y="0"/>
                    </a:moveTo>
                    <a:lnTo>
                      <a:pt x="0" y="252"/>
                    </a:lnTo>
                    <a:lnTo>
                      <a:pt x="0" y="698"/>
                    </a:lnTo>
                  </a:path>
                </a:pathLst>
              </a:custGeom>
              <a:noFill/>
              <a:ln w="63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37" name="Freeform 36">
                <a:extLst>
                  <a:ext uri="{FF2B5EF4-FFF2-40B4-BE49-F238E27FC236}">
                    <a16:creationId xmlns:a16="http://schemas.microsoft.com/office/drawing/2014/main" id="{DB3B4B58-6999-0DB8-025F-FA9C7BEF5840}"/>
                  </a:ext>
                </a:extLst>
              </p:cNvPr>
              <p:cNvSpPr>
                <a:spLocks/>
              </p:cNvSpPr>
              <p:nvPr/>
            </p:nvSpPr>
            <p:spPr bwMode="auto">
              <a:xfrm>
                <a:off x="4421188" y="3825875"/>
                <a:ext cx="0" cy="142875"/>
              </a:xfrm>
              <a:custGeom>
                <a:avLst/>
                <a:gdLst>
                  <a:gd name="T0" fmla="*/ 0 h 449"/>
                  <a:gd name="T1" fmla="*/ 244 h 449"/>
                  <a:gd name="T2" fmla="*/ 449 h 449"/>
                </a:gdLst>
                <a:ahLst/>
                <a:cxnLst>
                  <a:cxn ang="0">
                    <a:pos x="0" y="T0"/>
                  </a:cxn>
                  <a:cxn ang="0">
                    <a:pos x="0" y="T1"/>
                  </a:cxn>
                  <a:cxn ang="0">
                    <a:pos x="0" y="T2"/>
                  </a:cxn>
                </a:cxnLst>
                <a:rect l="0" t="0" r="r" b="b"/>
                <a:pathLst>
                  <a:path h="449">
                    <a:moveTo>
                      <a:pt x="0" y="0"/>
                    </a:moveTo>
                    <a:lnTo>
                      <a:pt x="0" y="244"/>
                    </a:lnTo>
                    <a:lnTo>
                      <a:pt x="0" y="449"/>
                    </a:lnTo>
                  </a:path>
                </a:pathLst>
              </a:custGeom>
              <a:noFill/>
              <a:ln w="63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38" name="Freeform 37">
                <a:extLst>
                  <a:ext uri="{FF2B5EF4-FFF2-40B4-BE49-F238E27FC236}">
                    <a16:creationId xmlns:a16="http://schemas.microsoft.com/office/drawing/2014/main" id="{2C6BC947-1CD0-69C5-D8CF-516DBACE3450}"/>
                  </a:ext>
                </a:extLst>
              </p:cNvPr>
              <p:cNvSpPr>
                <a:spLocks/>
              </p:cNvSpPr>
              <p:nvPr/>
            </p:nvSpPr>
            <p:spPr bwMode="auto">
              <a:xfrm>
                <a:off x="5284788" y="4140200"/>
                <a:ext cx="0" cy="301625"/>
              </a:xfrm>
              <a:custGeom>
                <a:avLst/>
                <a:gdLst>
                  <a:gd name="T0" fmla="*/ 0 h 953"/>
                  <a:gd name="T1" fmla="*/ 373 h 953"/>
                  <a:gd name="T2" fmla="*/ 953 h 953"/>
                </a:gdLst>
                <a:ahLst/>
                <a:cxnLst>
                  <a:cxn ang="0">
                    <a:pos x="0" y="T0"/>
                  </a:cxn>
                  <a:cxn ang="0">
                    <a:pos x="0" y="T1"/>
                  </a:cxn>
                  <a:cxn ang="0">
                    <a:pos x="0" y="T2"/>
                  </a:cxn>
                </a:cxnLst>
                <a:rect l="0" t="0" r="r" b="b"/>
                <a:pathLst>
                  <a:path h="953">
                    <a:moveTo>
                      <a:pt x="0" y="0"/>
                    </a:moveTo>
                    <a:lnTo>
                      <a:pt x="0" y="373"/>
                    </a:lnTo>
                    <a:lnTo>
                      <a:pt x="0" y="953"/>
                    </a:lnTo>
                  </a:path>
                </a:pathLst>
              </a:custGeom>
              <a:noFill/>
              <a:ln w="63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39" name="Freeform 38">
                <a:extLst>
                  <a:ext uri="{FF2B5EF4-FFF2-40B4-BE49-F238E27FC236}">
                    <a16:creationId xmlns:a16="http://schemas.microsoft.com/office/drawing/2014/main" id="{E8795301-0069-99A4-3C10-7615C83F0045}"/>
                  </a:ext>
                </a:extLst>
              </p:cNvPr>
              <p:cNvSpPr>
                <a:spLocks/>
              </p:cNvSpPr>
              <p:nvPr/>
            </p:nvSpPr>
            <p:spPr bwMode="auto">
              <a:xfrm>
                <a:off x="6380163" y="4287838"/>
                <a:ext cx="0" cy="638175"/>
              </a:xfrm>
              <a:custGeom>
                <a:avLst/>
                <a:gdLst>
                  <a:gd name="T0" fmla="*/ 2013 h 2013"/>
                  <a:gd name="T1" fmla="*/ 1103 h 2013"/>
                  <a:gd name="T2" fmla="*/ 0 h 2013"/>
                </a:gdLst>
                <a:ahLst/>
                <a:cxnLst>
                  <a:cxn ang="0">
                    <a:pos x="0" y="T0"/>
                  </a:cxn>
                  <a:cxn ang="0">
                    <a:pos x="0" y="T1"/>
                  </a:cxn>
                  <a:cxn ang="0">
                    <a:pos x="0" y="T2"/>
                  </a:cxn>
                </a:cxnLst>
                <a:rect l="0" t="0" r="r" b="b"/>
                <a:pathLst>
                  <a:path h="2013">
                    <a:moveTo>
                      <a:pt x="0" y="2013"/>
                    </a:moveTo>
                    <a:lnTo>
                      <a:pt x="0" y="1103"/>
                    </a:lnTo>
                    <a:lnTo>
                      <a:pt x="0" y="0"/>
                    </a:lnTo>
                  </a:path>
                </a:pathLst>
              </a:custGeom>
              <a:noFill/>
              <a:ln w="63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40" name="Freeform 39">
                <a:extLst>
                  <a:ext uri="{FF2B5EF4-FFF2-40B4-BE49-F238E27FC236}">
                    <a16:creationId xmlns:a16="http://schemas.microsoft.com/office/drawing/2014/main" id="{7DB9B75A-7E88-7099-AC9D-B4E6B30327F2}"/>
                  </a:ext>
                </a:extLst>
              </p:cNvPr>
              <p:cNvSpPr>
                <a:spLocks/>
              </p:cNvSpPr>
              <p:nvPr/>
            </p:nvSpPr>
            <p:spPr bwMode="auto">
              <a:xfrm>
                <a:off x="5837238" y="4227513"/>
                <a:ext cx="0" cy="725488"/>
              </a:xfrm>
              <a:custGeom>
                <a:avLst/>
                <a:gdLst>
                  <a:gd name="T0" fmla="*/ 0 h 2284"/>
                  <a:gd name="T1" fmla="*/ 676 h 2284"/>
                  <a:gd name="T2" fmla="*/ 2284 h 2284"/>
                </a:gdLst>
                <a:ahLst/>
                <a:cxnLst>
                  <a:cxn ang="0">
                    <a:pos x="0" y="T0"/>
                  </a:cxn>
                  <a:cxn ang="0">
                    <a:pos x="0" y="T1"/>
                  </a:cxn>
                  <a:cxn ang="0">
                    <a:pos x="0" y="T2"/>
                  </a:cxn>
                </a:cxnLst>
                <a:rect l="0" t="0" r="r" b="b"/>
                <a:pathLst>
                  <a:path h="2284">
                    <a:moveTo>
                      <a:pt x="0" y="0"/>
                    </a:moveTo>
                    <a:lnTo>
                      <a:pt x="0" y="676"/>
                    </a:lnTo>
                    <a:lnTo>
                      <a:pt x="0" y="2284"/>
                    </a:lnTo>
                  </a:path>
                </a:pathLst>
              </a:custGeom>
              <a:noFill/>
              <a:ln w="63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41" name="Freeform 40">
                <a:extLst>
                  <a:ext uri="{FF2B5EF4-FFF2-40B4-BE49-F238E27FC236}">
                    <a16:creationId xmlns:a16="http://schemas.microsoft.com/office/drawing/2014/main" id="{64338355-B97F-E80B-FEF5-F70D776D58AC}"/>
                  </a:ext>
                </a:extLst>
              </p:cNvPr>
              <p:cNvSpPr>
                <a:spLocks/>
              </p:cNvSpPr>
              <p:nvPr/>
            </p:nvSpPr>
            <p:spPr bwMode="auto">
              <a:xfrm>
                <a:off x="3871913" y="3382963"/>
                <a:ext cx="0" cy="434975"/>
              </a:xfrm>
              <a:custGeom>
                <a:avLst/>
                <a:gdLst>
                  <a:gd name="T0" fmla="*/ 0 h 1369"/>
                  <a:gd name="T1" fmla="*/ 456 h 1369"/>
                  <a:gd name="T2" fmla="*/ 1369 h 1369"/>
                </a:gdLst>
                <a:ahLst/>
                <a:cxnLst>
                  <a:cxn ang="0">
                    <a:pos x="0" y="T0"/>
                  </a:cxn>
                  <a:cxn ang="0">
                    <a:pos x="0" y="T1"/>
                  </a:cxn>
                  <a:cxn ang="0">
                    <a:pos x="0" y="T2"/>
                  </a:cxn>
                </a:cxnLst>
                <a:rect l="0" t="0" r="r" b="b"/>
                <a:pathLst>
                  <a:path h="1369">
                    <a:moveTo>
                      <a:pt x="0" y="0"/>
                    </a:moveTo>
                    <a:lnTo>
                      <a:pt x="0" y="456"/>
                    </a:lnTo>
                    <a:lnTo>
                      <a:pt x="0" y="1369"/>
                    </a:lnTo>
                  </a:path>
                </a:pathLst>
              </a:custGeom>
              <a:noFill/>
              <a:ln w="63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42" name="Freeform 41">
                <a:extLst>
                  <a:ext uri="{FF2B5EF4-FFF2-40B4-BE49-F238E27FC236}">
                    <a16:creationId xmlns:a16="http://schemas.microsoft.com/office/drawing/2014/main" id="{43FCD825-A412-E412-7D26-907131D0205C}"/>
                  </a:ext>
                </a:extLst>
              </p:cNvPr>
              <p:cNvSpPr>
                <a:spLocks/>
              </p:cNvSpPr>
              <p:nvPr/>
            </p:nvSpPr>
            <p:spPr bwMode="auto">
              <a:xfrm>
                <a:off x="3952875" y="3416300"/>
                <a:ext cx="0" cy="434975"/>
              </a:xfrm>
              <a:custGeom>
                <a:avLst/>
                <a:gdLst>
                  <a:gd name="T0" fmla="*/ 1370 h 1370"/>
                  <a:gd name="T1" fmla="*/ 479 h 1370"/>
                  <a:gd name="T2" fmla="*/ 0 h 1370"/>
                </a:gdLst>
                <a:ahLst/>
                <a:cxnLst>
                  <a:cxn ang="0">
                    <a:pos x="0" y="T0"/>
                  </a:cxn>
                  <a:cxn ang="0">
                    <a:pos x="0" y="T1"/>
                  </a:cxn>
                  <a:cxn ang="0">
                    <a:pos x="0" y="T2"/>
                  </a:cxn>
                </a:cxnLst>
                <a:rect l="0" t="0" r="r" b="b"/>
                <a:pathLst>
                  <a:path h="1370">
                    <a:moveTo>
                      <a:pt x="0" y="1370"/>
                    </a:moveTo>
                    <a:lnTo>
                      <a:pt x="0" y="479"/>
                    </a:lnTo>
                    <a:lnTo>
                      <a:pt x="0" y="0"/>
                    </a:lnTo>
                  </a:path>
                </a:pathLst>
              </a:custGeom>
              <a:noFill/>
              <a:ln w="63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43" name="Freeform 42">
                <a:extLst>
                  <a:ext uri="{FF2B5EF4-FFF2-40B4-BE49-F238E27FC236}">
                    <a16:creationId xmlns:a16="http://schemas.microsoft.com/office/drawing/2014/main" id="{0BB60838-94D2-D91E-922C-27DCBC09C276}"/>
                  </a:ext>
                </a:extLst>
              </p:cNvPr>
              <p:cNvSpPr>
                <a:spLocks/>
              </p:cNvSpPr>
              <p:nvPr/>
            </p:nvSpPr>
            <p:spPr bwMode="auto">
              <a:xfrm>
                <a:off x="4105275" y="3530600"/>
                <a:ext cx="0" cy="415925"/>
              </a:xfrm>
              <a:custGeom>
                <a:avLst/>
                <a:gdLst>
                  <a:gd name="T0" fmla="*/ 0 h 1308"/>
                  <a:gd name="T1" fmla="*/ 446 h 1308"/>
                  <a:gd name="T2" fmla="*/ 1308 h 1308"/>
                </a:gdLst>
                <a:ahLst/>
                <a:cxnLst>
                  <a:cxn ang="0">
                    <a:pos x="0" y="T0"/>
                  </a:cxn>
                  <a:cxn ang="0">
                    <a:pos x="0" y="T1"/>
                  </a:cxn>
                  <a:cxn ang="0">
                    <a:pos x="0" y="T2"/>
                  </a:cxn>
                </a:cxnLst>
                <a:rect l="0" t="0" r="r" b="b"/>
                <a:pathLst>
                  <a:path h="1308">
                    <a:moveTo>
                      <a:pt x="0" y="0"/>
                    </a:moveTo>
                    <a:lnTo>
                      <a:pt x="0" y="446"/>
                    </a:lnTo>
                    <a:lnTo>
                      <a:pt x="0" y="1308"/>
                    </a:lnTo>
                  </a:path>
                </a:pathLst>
              </a:custGeom>
              <a:noFill/>
              <a:ln w="63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44" name="Freeform 43">
                <a:extLst>
                  <a:ext uri="{FF2B5EF4-FFF2-40B4-BE49-F238E27FC236}">
                    <a16:creationId xmlns:a16="http://schemas.microsoft.com/office/drawing/2014/main" id="{8252CB3D-5E10-3BF3-AF16-ECEF37BC5D92}"/>
                  </a:ext>
                </a:extLst>
              </p:cNvPr>
              <p:cNvSpPr>
                <a:spLocks/>
              </p:cNvSpPr>
              <p:nvPr/>
            </p:nvSpPr>
            <p:spPr bwMode="auto">
              <a:xfrm>
                <a:off x="3810000" y="3340100"/>
                <a:ext cx="0" cy="481013"/>
              </a:xfrm>
              <a:custGeom>
                <a:avLst/>
                <a:gdLst>
                  <a:gd name="T0" fmla="*/ 0 h 1513"/>
                  <a:gd name="T1" fmla="*/ 514 h 1513"/>
                  <a:gd name="T2" fmla="*/ 1513 h 1513"/>
                </a:gdLst>
                <a:ahLst/>
                <a:cxnLst>
                  <a:cxn ang="0">
                    <a:pos x="0" y="T0"/>
                  </a:cxn>
                  <a:cxn ang="0">
                    <a:pos x="0" y="T1"/>
                  </a:cxn>
                  <a:cxn ang="0">
                    <a:pos x="0" y="T2"/>
                  </a:cxn>
                </a:cxnLst>
                <a:rect l="0" t="0" r="r" b="b"/>
                <a:pathLst>
                  <a:path h="1513">
                    <a:moveTo>
                      <a:pt x="0" y="0"/>
                    </a:moveTo>
                    <a:lnTo>
                      <a:pt x="0" y="514"/>
                    </a:lnTo>
                    <a:lnTo>
                      <a:pt x="0" y="1513"/>
                    </a:lnTo>
                  </a:path>
                </a:pathLst>
              </a:custGeom>
              <a:noFill/>
              <a:ln w="63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45" name="Freeform 44">
                <a:extLst>
                  <a:ext uri="{FF2B5EF4-FFF2-40B4-BE49-F238E27FC236}">
                    <a16:creationId xmlns:a16="http://schemas.microsoft.com/office/drawing/2014/main" id="{EAACBB7C-D315-D194-6854-B9544121290F}"/>
                  </a:ext>
                </a:extLst>
              </p:cNvPr>
              <p:cNvSpPr>
                <a:spLocks/>
              </p:cNvSpPr>
              <p:nvPr/>
            </p:nvSpPr>
            <p:spPr bwMode="auto">
              <a:xfrm>
                <a:off x="3727450" y="3287713"/>
                <a:ext cx="0" cy="398463"/>
              </a:xfrm>
              <a:custGeom>
                <a:avLst/>
                <a:gdLst>
                  <a:gd name="T0" fmla="*/ 0 h 1252"/>
                  <a:gd name="T1" fmla="*/ 515 h 1252"/>
                  <a:gd name="T2" fmla="*/ 1252 h 1252"/>
                </a:gdLst>
                <a:ahLst/>
                <a:cxnLst>
                  <a:cxn ang="0">
                    <a:pos x="0" y="T0"/>
                  </a:cxn>
                  <a:cxn ang="0">
                    <a:pos x="0" y="T1"/>
                  </a:cxn>
                  <a:cxn ang="0">
                    <a:pos x="0" y="T2"/>
                  </a:cxn>
                </a:cxnLst>
                <a:rect l="0" t="0" r="r" b="b"/>
                <a:pathLst>
                  <a:path h="1252">
                    <a:moveTo>
                      <a:pt x="0" y="0"/>
                    </a:moveTo>
                    <a:lnTo>
                      <a:pt x="0" y="515"/>
                    </a:lnTo>
                    <a:lnTo>
                      <a:pt x="0" y="1252"/>
                    </a:lnTo>
                  </a:path>
                </a:pathLst>
              </a:custGeom>
              <a:noFill/>
              <a:ln w="63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46" name="Freeform 45">
                <a:extLst>
                  <a:ext uri="{FF2B5EF4-FFF2-40B4-BE49-F238E27FC236}">
                    <a16:creationId xmlns:a16="http://schemas.microsoft.com/office/drawing/2014/main" id="{656B2EDA-5827-A3AD-FBAA-E87B93F72E5D}"/>
                  </a:ext>
                </a:extLst>
              </p:cNvPr>
              <p:cNvSpPr>
                <a:spLocks/>
              </p:cNvSpPr>
              <p:nvPr/>
            </p:nvSpPr>
            <p:spPr bwMode="auto">
              <a:xfrm>
                <a:off x="3324225" y="3346450"/>
                <a:ext cx="0" cy="677863"/>
              </a:xfrm>
              <a:custGeom>
                <a:avLst/>
                <a:gdLst>
                  <a:gd name="T0" fmla="*/ 0 h 2134"/>
                  <a:gd name="T1" fmla="*/ 623 h 2134"/>
                  <a:gd name="T2" fmla="*/ 2134 h 2134"/>
                </a:gdLst>
                <a:ahLst/>
                <a:cxnLst>
                  <a:cxn ang="0">
                    <a:pos x="0" y="T0"/>
                  </a:cxn>
                  <a:cxn ang="0">
                    <a:pos x="0" y="T1"/>
                  </a:cxn>
                  <a:cxn ang="0">
                    <a:pos x="0" y="T2"/>
                  </a:cxn>
                </a:cxnLst>
                <a:rect l="0" t="0" r="r" b="b"/>
                <a:pathLst>
                  <a:path h="2134">
                    <a:moveTo>
                      <a:pt x="0" y="0"/>
                    </a:moveTo>
                    <a:lnTo>
                      <a:pt x="0" y="623"/>
                    </a:lnTo>
                    <a:lnTo>
                      <a:pt x="0" y="2134"/>
                    </a:lnTo>
                  </a:path>
                </a:pathLst>
              </a:custGeom>
              <a:noFill/>
              <a:ln w="63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47" name="Line 46">
                <a:extLst>
                  <a:ext uri="{FF2B5EF4-FFF2-40B4-BE49-F238E27FC236}">
                    <a16:creationId xmlns:a16="http://schemas.microsoft.com/office/drawing/2014/main" id="{18F5DAE5-06C8-1837-4858-85D765248896}"/>
                  </a:ext>
                </a:extLst>
              </p:cNvPr>
              <p:cNvSpPr>
                <a:spLocks noChangeShapeType="1"/>
              </p:cNvSpPr>
              <p:nvPr/>
            </p:nvSpPr>
            <p:spPr bwMode="auto">
              <a:xfrm flipV="1">
                <a:off x="4038600" y="3630613"/>
                <a:ext cx="0" cy="371475"/>
              </a:xfrm>
              <a:prstGeom prst="line">
                <a:avLst/>
              </a:prstGeom>
              <a:noFill/>
              <a:ln w="6350">
                <a:solidFill>
                  <a:srgbClr val="0099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48" name="Freeform 47">
                <a:extLst>
                  <a:ext uri="{FF2B5EF4-FFF2-40B4-BE49-F238E27FC236}">
                    <a16:creationId xmlns:a16="http://schemas.microsoft.com/office/drawing/2014/main" id="{0D7018D9-AEE6-D316-1796-81DF822BB2AA}"/>
                  </a:ext>
                </a:extLst>
              </p:cNvPr>
              <p:cNvSpPr>
                <a:spLocks/>
              </p:cNvSpPr>
              <p:nvPr/>
            </p:nvSpPr>
            <p:spPr bwMode="auto">
              <a:xfrm>
                <a:off x="2776538" y="3457575"/>
                <a:ext cx="0" cy="461963"/>
              </a:xfrm>
              <a:custGeom>
                <a:avLst/>
                <a:gdLst>
                  <a:gd name="T0" fmla="*/ 0 h 1458"/>
                  <a:gd name="T1" fmla="*/ 529 h 1458"/>
                  <a:gd name="T2" fmla="*/ 1458 h 1458"/>
                </a:gdLst>
                <a:ahLst/>
                <a:cxnLst>
                  <a:cxn ang="0">
                    <a:pos x="0" y="T0"/>
                  </a:cxn>
                  <a:cxn ang="0">
                    <a:pos x="0" y="T1"/>
                  </a:cxn>
                  <a:cxn ang="0">
                    <a:pos x="0" y="T2"/>
                  </a:cxn>
                </a:cxnLst>
                <a:rect l="0" t="0" r="r" b="b"/>
                <a:pathLst>
                  <a:path h="1458">
                    <a:moveTo>
                      <a:pt x="0" y="0"/>
                    </a:moveTo>
                    <a:lnTo>
                      <a:pt x="0" y="529"/>
                    </a:lnTo>
                    <a:lnTo>
                      <a:pt x="0" y="1458"/>
                    </a:lnTo>
                  </a:path>
                </a:pathLst>
              </a:custGeom>
              <a:noFill/>
              <a:ln w="63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49" name="Freeform 48">
                <a:extLst>
                  <a:ext uri="{FF2B5EF4-FFF2-40B4-BE49-F238E27FC236}">
                    <a16:creationId xmlns:a16="http://schemas.microsoft.com/office/drawing/2014/main" id="{78E98129-A89F-BEA1-60DC-E334344CCC99}"/>
                  </a:ext>
                </a:extLst>
              </p:cNvPr>
              <p:cNvSpPr>
                <a:spLocks/>
              </p:cNvSpPr>
              <p:nvPr/>
            </p:nvSpPr>
            <p:spPr bwMode="auto">
              <a:xfrm>
                <a:off x="3171825" y="3263900"/>
                <a:ext cx="0" cy="441325"/>
              </a:xfrm>
              <a:custGeom>
                <a:avLst/>
                <a:gdLst>
                  <a:gd name="T0" fmla="*/ 1391 h 1391"/>
                  <a:gd name="T1" fmla="*/ 540 h 1391"/>
                  <a:gd name="T2" fmla="*/ 0 h 1391"/>
                </a:gdLst>
                <a:ahLst/>
                <a:cxnLst>
                  <a:cxn ang="0">
                    <a:pos x="0" y="T0"/>
                  </a:cxn>
                  <a:cxn ang="0">
                    <a:pos x="0" y="T1"/>
                  </a:cxn>
                  <a:cxn ang="0">
                    <a:pos x="0" y="T2"/>
                  </a:cxn>
                </a:cxnLst>
                <a:rect l="0" t="0" r="r" b="b"/>
                <a:pathLst>
                  <a:path h="1391">
                    <a:moveTo>
                      <a:pt x="0" y="1391"/>
                    </a:moveTo>
                    <a:lnTo>
                      <a:pt x="0" y="540"/>
                    </a:lnTo>
                    <a:lnTo>
                      <a:pt x="0" y="0"/>
                    </a:lnTo>
                  </a:path>
                </a:pathLst>
              </a:custGeom>
              <a:noFill/>
              <a:ln w="63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50" name="Freeform 49">
                <a:extLst>
                  <a:ext uri="{FF2B5EF4-FFF2-40B4-BE49-F238E27FC236}">
                    <a16:creationId xmlns:a16="http://schemas.microsoft.com/office/drawing/2014/main" id="{E0E8DA2C-1F41-7CB7-6D5D-004216774DC5}"/>
                  </a:ext>
                </a:extLst>
              </p:cNvPr>
              <p:cNvSpPr>
                <a:spLocks/>
              </p:cNvSpPr>
              <p:nvPr/>
            </p:nvSpPr>
            <p:spPr bwMode="auto">
              <a:xfrm>
                <a:off x="2225675" y="3421063"/>
                <a:ext cx="0" cy="1017588"/>
              </a:xfrm>
              <a:custGeom>
                <a:avLst/>
                <a:gdLst>
                  <a:gd name="T0" fmla="*/ 0 h 3204"/>
                  <a:gd name="T1" fmla="*/ 708 h 3204"/>
                  <a:gd name="T2" fmla="*/ 3204 h 3204"/>
                </a:gdLst>
                <a:ahLst/>
                <a:cxnLst>
                  <a:cxn ang="0">
                    <a:pos x="0" y="T0"/>
                  </a:cxn>
                  <a:cxn ang="0">
                    <a:pos x="0" y="T1"/>
                  </a:cxn>
                  <a:cxn ang="0">
                    <a:pos x="0" y="T2"/>
                  </a:cxn>
                </a:cxnLst>
                <a:rect l="0" t="0" r="r" b="b"/>
                <a:pathLst>
                  <a:path h="3204">
                    <a:moveTo>
                      <a:pt x="0" y="0"/>
                    </a:moveTo>
                    <a:lnTo>
                      <a:pt x="0" y="708"/>
                    </a:lnTo>
                    <a:lnTo>
                      <a:pt x="0" y="3204"/>
                    </a:lnTo>
                  </a:path>
                </a:pathLst>
              </a:custGeom>
              <a:noFill/>
              <a:ln w="63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51" name="Line 50">
                <a:extLst>
                  <a:ext uri="{FF2B5EF4-FFF2-40B4-BE49-F238E27FC236}">
                    <a16:creationId xmlns:a16="http://schemas.microsoft.com/office/drawing/2014/main" id="{89F95D81-EE70-7B5F-438C-43F03E816593}"/>
                  </a:ext>
                </a:extLst>
              </p:cNvPr>
              <p:cNvSpPr>
                <a:spLocks noChangeShapeType="1"/>
              </p:cNvSpPr>
              <p:nvPr/>
            </p:nvSpPr>
            <p:spPr bwMode="auto">
              <a:xfrm flipV="1">
                <a:off x="890588" y="4911725"/>
                <a:ext cx="0" cy="330200"/>
              </a:xfrm>
              <a:prstGeom prst="line">
                <a:avLst/>
              </a:prstGeom>
              <a:noFill/>
              <a:ln w="6350">
                <a:solidFill>
                  <a:srgbClr val="0099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52" name="Freeform 51">
                <a:extLst>
                  <a:ext uri="{FF2B5EF4-FFF2-40B4-BE49-F238E27FC236}">
                    <a16:creationId xmlns:a16="http://schemas.microsoft.com/office/drawing/2014/main" id="{96EED912-3FEF-39A3-9BB3-B9B31BC66556}"/>
                  </a:ext>
                </a:extLst>
              </p:cNvPr>
              <p:cNvSpPr>
                <a:spLocks/>
              </p:cNvSpPr>
              <p:nvPr/>
            </p:nvSpPr>
            <p:spPr bwMode="auto">
              <a:xfrm>
                <a:off x="3090863" y="3514725"/>
                <a:ext cx="0" cy="755650"/>
              </a:xfrm>
              <a:custGeom>
                <a:avLst/>
                <a:gdLst>
                  <a:gd name="T0" fmla="*/ 2378 h 2378"/>
                  <a:gd name="T1" fmla="*/ 680 h 2378"/>
                  <a:gd name="T2" fmla="*/ 0 h 2378"/>
                </a:gdLst>
                <a:ahLst/>
                <a:cxnLst>
                  <a:cxn ang="0">
                    <a:pos x="0" y="T0"/>
                  </a:cxn>
                  <a:cxn ang="0">
                    <a:pos x="0" y="T1"/>
                  </a:cxn>
                  <a:cxn ang="0">
                    <a:pos x="0" y="T2"/>
                  </a:cxn>
                </a:cxnLst>
                <a:rect l="0" t="0" r="r" b="b"/>
                <a:pathLst>
                  <a:path h="2378">
                    <a:moveTo>
                      <a:pt x="0" y="2378"/>
                    </a:moveTo>
                    <a:lnTo>
                      <a:pt x="0" y="680"/>
                    </a:lnTo>
                    <a:lnTo>
                      <a:pt x="0" y="0"/>
                    </a:lnTo>
                  </a:path>
                </a:pathLst>
              </a:custGeom>
              <a:noFill/>
              <a:ln w="63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53" name="Freeform 52">
                <a:extLst>
                  <a:ext uri="{FF2B5EF4-FFF2-40B4-BE49-F238E27FC236}">
                    <a16:creationId xmlns:a16="http://schemas.microsoft.com/office/drawing/2014/main" id="{A0A68126-7B22-2506-FD16-E123A0CEF303}"/>
                  </a:ext>
                </a:extLst>
              </p:cNvPr>
              <p:cNvSpPr>
                <a:spLocks/>
              </p:cNvSpPr>
              <p:nvPr/>
            </p:nvSpPr>
            <p:spPr bwMode="auto">
              <a:xfrm>
                <a:off x="2540000" y="3573463"/>
                <a:ext cx="0" cy="863600"/>
              </a:xfrm>
              <a:custGeom>
                <a:avLst/>
                <a:gdLst>
                  <a:gd name="T0" fmla="*/ 2722 h 2722"/>
                  <a:gd name="T1" fmla="*/ 718 h 2722"/>
                  <a:gd name="T2" fmla="*/ 0 h 2722"/>
                </a:gdLst>
                <a:ahLst/>
                <a:cxnLst>
                  <a:cxn ang="0">
                    <a:pos x="0" y="T0"/>
                  </a:cxn>
                  <a:cxn ang="0">
                    <a:pos x="0" y="T1"/>
                  </a:cxn>
                  <a:cxn ang="0">
                    <a:pos x="0" y="T2"/>
                  </a:cxn>
                </a:cxnLst>
                <a:rect l="0" t="0" r="r" b="b"/>
                <a:pathLst>
                  <a:path h="2722">
                    <a:moveTo>
                      <a:pt x="0" y="2722"/>
                    </a:moveTo>
                    <a:lnTo>
                      <a:pt x="0" y="718"/>
                    </a:lnTo>
                    <a:lnTo>
                      <a:pt x="0" y="0"/>
                    </a:lnTo>
                  </a:path>
                </a:pathLst>
              </a:custGeom>
              <a:noFill/>
              <a:ln w="63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54" name="Line 53">
                <a:extLst>
                  <a:ext uri="{FF2B5EF4-FFF2-40B4-BE49-F238E27FC236}">
                    <a16:creationId xmlns:a16="http://schemas.microsoft.com/office/drawing/2014/main" id="{9335236D-C1AD-28E0-01A5-715B4A97C86A}"/>
                  </a:ext>
                </a:extLst>
              </p:cNvPr>
              <p:cNvSpPr>
                <a:spLocks noChangeShapeType="1"/>
              </p:cNvSpPr>
              <p:nvPr/>
            </p:nvSpPr>
            <p:spPr bwMode="auto">
              <a:xfrm>
                <a:off x="3641725" y="3433763"/>
                <a:ext cx="0" cy="1030288"/>
              </a:xfrm>
              <a:prstGeom prst="line">
                <a:avLst/>
              </a:prstGeom>
              <a:noFill/>
              <a:ln w="6350">
                <a:solidFill>
                  <a:srgbClr val="0099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55" name="Freeform 54">
                <a:extLst>
                  <a:ext uri="{FF2B5EF4-FFF2-40B4-BE49-F238E27FC236}">
                    <a16:creationId xmlns:a16="http://schemas.microsoft.com/office/drawing/2014/main" id="{1092EE60-1935-8DA7-1D0F-7158AB508C63}"/>
                  </a:ext>
                </a:extLst>
              </p:cNvPr>
              <p:cNvSpPr>
                <a:spLocks/>
              </p:cNvSpPr>
              <p:nvPr/>
            </p:nvSpPr>
            <p:spPr bwMode="auto">
              <a:xfrm>
                <a:off x="1597025" y="3475038"/>
                <a:ext cx="0" cy="747713"/>
              </a:xfrm>
              <a:custGeom>
                <a:avLst/>
                <a:gdLst>
                  <a:gd name="T0" fmla="*/ 2356 h 2356"/>
                  <a:gd name="T1" fmla="*/ 675 h 2356"/>
                  <a:gd name="T2" fmla="*/ 0 h 2356"/>
                </a:gdLst>
                <a:ahLst/>
                <a:cxnLst>
                  <a:cxn ang="0">
                    <a:pos x="0" y="T0"/>
                  </a:cxn>
                  <a:cxn ang="0">
                    <a:pos x="0" y="T1"/>
                  </a:cxn>
                  <a:cxn ang="0">
                    <a:pos x="0" y="T2"/>
                  </a:cxn>
                </a:cxnLst>
                <a:rect l="0" t="0" r="r" b="b"/>
                <a:pathLst>
                  <a:path h="2356">
                    <a:moveTo>
                      <a:pt x="0" y="2356"/>
                    </a:moveTo>
                    <a:lnTo>
                      <a:pt x="0" y="675"/>
                    </a:lnTo>
                    <a:lnTo>
                      <a:pt x="0" y="0"/>
                    </a:lnTo>
                  </a:path>
                </a:pathLst>
              </a:custGeom>
              <a:noFill/>
              <a:ln w="63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56" name="Freeform 55">
                <a:extLst>
                  <a:ext uri="{FF2B5EF4-FFF2-40B4-BE49-F238E27FC236}">
                    <a16:creationId xmlns:a16="http://schemas.microsoft.com/office/drawing/2014/main" id="{27AC6200-632C-912B-C13F-81F1FC1E4986}"/>
                  </a:ext>
                </a:extLst>
              </p:cNvPr>
              <p:cNvSpPr>
                <a:spLocks/>
              </p:cNvSpPr>
              <p:nvPr/>
            </p:nvSpPr>
            <p:spPr bwMode="auto">
              <a:xfrm>
                <a:off x="2070100" y="3306763"/>
                <a:ext cx="0" cy="1044575"/>
              </a:xfrm>
              <a:custGeom>
                <a:avLst/>
                <a:gdLst>
                  <a:gd name="T0" fmla="*/ 0 h 3287"/>
                  <a:gd name="T1" fmla="*/ 754 h 3287"/>
                  <a:gd name="T2" fmla="*/ 3287 h 3287"/>
                </a:gdLst>
                <a:ahLst/>
                <a:cxnLst>
                  <a:cxn ang="0">
                    <a:pos x="0" y="T0"/>
                  </a:cxn>
                  <a:cxn ang="0">
                    <a:pos x="0" y="T1"/>
                  </a:cxn>
                  <a:cxn ang="0">
                    <a:pos x="0" y="T2"/>
                  </a:cxn>
                </a:cxnLst>
                <a:rect l="0" t="0" r="r" b="b"/>
                <a:pathLst>
                  <a:path h="3287">
                    <a:moveTo>
                      <a:pt x="0" y="0"/>
                    </a:moveTo>
                    <a:lnTo>
                      <a:pt x="0" y="754"/>
                    </a:lnTo>
                    <a:lnTo>
                      <a:pt x="0" y="3287"/>
                    </a:lnTo>
                  </a:path>
                </a:pathLst>
              </a:custGeom>
              <a:noFill/>
              <a:ln w="63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57" name="Freeform 56">
                <a:extLst>
                  <a:ext uri="{FF2B5EF4-FFF2-40B4-BE49-F238E27FC236}">
                    <a16:creationId xmlns:a16="http://schemas.microsoft.com/office/drawing/2014/main" id="{D7F320EF-9BDB-0415-4C5B-62DE9738E133}"/>
                  </a:ext>
                </a:extLst>
              </p:cNvPr>
              <p:cNvSpPr>
                <a:spLocks/>
              </p:cNvSpPr>
              <p:nvPr/>
            </p:nvSpPr>
            <p:spPr bwMode="auto">
              <a:xfrm>
                <a:off x="1516063" y="3473450"/>
                <a:ext cx="0" cy="652463"/>
              </a:xfrm>
              <a:custGeom>
                <a:avLst/>
                <a:gdLst>
                  <a:gd name="T0" fmla="*/ 2056 h 2056"/>
                  <a:gd name="T1" fmla="*/ 679 h 2056"/>
                  <a:gd name="T2" fmla="*/ 0 h 2056"/>
                </a:gdLst>
                <a:ahLst/>
                <a:cxnLst>
                  <a:cxn ang="0">
                    <a:pos x="0" y="T0"/>
                  </a:cxn>
                  <a:cxn ang="0">
                    <a:pos x="0" y="T1"/>
                  </a:cxn>
                  <a:cxn ang="0">
                    <a:pos x="0" y="T2"/>
                  </a:cxn>
                </a:cxnLst>
                <a:rect l="0" t="0" r="r" b="b"/>
                <a:pathLst>
                  <a:path h="2056">
                    <a:moveTo>
                      <a:pt x="0" y="2056"/>
                    </a:moveTo>
                    <a:lnTo>
                      <a:pt x="0" y="679"/>
                    </a:lnTo>
                    <a:lnTo>
                      <a:pt x="0" y="0"/>
                    </a:lnTo>
                  </a:path>
                </a:pathLst>
              </a:custGeom>
              <a:noFill/>
              <a:ln w="63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58" name="Line 57">
                <a:extLst>
                  <a:ext uri="{FF2B5EF4-FFF2-40B4-BE49-F238E27FC236}">
                    <a16:creationId xmlns:a16="http://schemas.microsoft.com/office/drawing/2014/main" id="{2E4989E3-8BDF-973B-3B00-1D67A8FBFD81}"/>
                  </a:ext>
                </a:extLst>
              </p:cNvPr>
              <p:cNvSpPr>
                <a:spLocks noChangeShapeType="1"/>
              </p:cNvSpPr>
              <p:nvPr/>
            </p:nvSpPr>
            <p:spPr bwMode="auto">
              <a:xfrm>
                <a:off x="965200" y="3729038"/>
                <a:ext cx="0" cy="252413"/>
              </a:xfrm>
              <a:prstGeom prst="line">
                <a:avLst/>
              </a:prstGeom>
              <a:noFill/>
              <a:ln w="6350">
                <a:solidFill>
                  <a:srgbClr val="0099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59" name="Freeform 58">
                <a:extLst>
                  <a:ext uri="{FF2B5EF4-FFF2-40B4-BE49-F238E27FC236}">
                    <a16:creationId xmlns:a16="http://schemas.microsoft.com/office/drawing/2014/main" id="{050ECFCB-8035-013A-F390-BCFEECF0419E}"/>
                  </a:ext>
                </a:extLst>
              </p:cNvPr>
              <p:cNvSpPr>
                <a:spLocks/>
              </p:cNvSpPr>
              <p:nvPr/>
            </p:nvSpPr>
            <p:spPr bwMode="auto">
              <a:xfrm>
                <a:off x="1044575" y="3743325"/>
                <a:ext cx="0" cy="1247775"/>
              </a:xfrm>
              <a:custGeom>
                <a:avLst/>
                <a:gdLst>
                  <a:gd name="T0" fmla="*/ 3931 h 3931"/>
                  <a:gd name="T1" fmla="*/ 779 h 3931"/>
                  <a:gd name="T2" fmla="*/ 0 h 3931"/>
                </a:gdLst>
                <a:ahLst/>
                <a:cxnLst>
                  <a:cxn ang="0">
                    <a:pos x="0" y="T0"/>
                  </a:cxn>
                  <a:cxn ang="0">
                    <a:pos x="0" y="T1"/>
                  </a:cxn>
                  <a:cxn ang="0">
                    <a:pos x="0" y="T2"/>
                  </a:cxn>
                </a:cxnLst>
                <a:rect l="0" t="0" r="r" b="b"/>
                <a:pathLst>
                  <a:path h="3931">
                    <a:moveTo>
                      <a:pt x="0" y="3931"/>
                    </a:moveTo>
                    <a:lnTo>
                      <a:pt x="0" y="779"/>
                    </a:lnTo>
                    <a:lnTo>
                      <a:pt x="0" y="0"/>
                    </a:lnTo>
                  </a:path>
                </a:pathLst>
              </a:custGeom>
              <a:noFill/>
              <a:ln w="63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60" name="Freeform 59">
                <a:extLst>
                  <a:ext uri="{FF2B5EF4-FFF2-40B4-BE49-F238E27FC236}">
                    <a16:creationId xmlns:a16="http://schemas.microsoft.com/office/drawing/2014/main" id="{01B6700A-47C3-BB76-B412-65A9876434F3}"/>
                  </a:ext>
                </a:extLst>
              </p:cNvPr>
              <p:cNvSpPr>
                <a:spLocks/>
              </p:cNvSpPr>
              <p:nvPr/>
            </p:nvSpPr>
            <p:spPr bwMode="auto">
              <a:xfrm>
                <a:off x="1125538" y="3817938"/>
                <a:ext cx="0" cy="676275"/>
              </a:xfrm>
              <a:custGeom>
                <a:avLst/>
                <a:gdLst>
                  <a:gd name="T0" fmla="*/ 0 h 2129"/>
                  <a:gd name="T1" fmla="*/ 616 h 2129"/>
                  <a:gd name="T2" fmla="*/ 2129 h 2129"/>
                </a:gdLst>
                <a:ahLst/>
                <a:cxnLst>
                  <a:cxn ang="0">
                    <a:pos x="0" y="T0"/>
                  </a:cxn>
                  <a:cxn ang="0">
                    <a:pos x="0" y="T1"/>
                  </a:cxn>
                  <a:cxn ang="0">
                    <a:pos x="0" y="T2"/>
                  </a:cxn>
                </a:cxnLst>
                <a:rect l="0" t="0" r="r" b="b"/>
                <a:pathLst>
                  <a:path h="2129">
                    <a:moveTo>
                      <a:pt x="0" y="0"/>
                    </a:moveTo>
                    <a:lnTo>
                      <a:pt x="0" y="616"/>
                    </a:lnTo>
                    <a:lnTo>
                      <a:pt x="0" y="2129"/>
                    </a:lnTo>
                  </a:path>
                </a:pathLst>
              </a:custGeom>
              <a:noFill/>
              <a:ln w="63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61" name="Freeform 60">
                <a:extLst>
                  <a:ext uri="{FF2B5EF4-FFF2-40B4-BE49-F238E27FC236}">
                    <a16:creationId xmlns:a16="http://schemas.microsoft.com/office/drawing/2014/main" id="{29C29BD8-4FA2-C645-DB24-B5B076811ADE}"/>
                  </a:ext>
                </a:extLst>
              </p:cNvPr>
              <p:cNvSpPr>
                <a:spLocks/>
              </p:cNvSpPr>
              <p:nvPr/>
            </p:nvSpPr>
            <p:spPr bwMode="auto">
              <a:xfrm>
                <a:off x="1208088" y="3819525"/>
                <a:ext cx="0" cy="808038"/>
              </a:xfrm>
              <a:custGeom>
                <a:avLst/>
                <a:gdLst>
                  <a:gd name="T0" fmla="*/ 0 h 2544"/>
                  <a:gd name="T1" fmla="*/ 687 h 2544"/>
                  <a:gd name="T2" fmla="*/ 2544 h 2544"/>
                </a:gdLst>
                <a:ahLst/>
                <a:cxnLst>
                  <a:cxn ang="0">
                    <a:pos x="0" y="T0"/>
                  </a:cxn>
                  <a:cxn ang="0">
                    <a:pos x="0" y="T1"/>
                  </a:cxn>
                  <a:cxn ang="0">
                    <a:pos x="0" y="T2"/>
                  </a:cxn>
                </a:cxnLst>
                <a:rect l="0" t="0" r="r" b="b"/>
                <a:pathLst>
                  <a:path h="2544">
                    <a:moveTo>
                      <a:pt x="0" y="0"/>
                    </a:moveTo>
                    <a:lnTo>
                      <a:pt x="0" y="687"/>
                    </a:lnTo>
                    <a:lnTo>
                      <a:pt x="0" y="2544"/>
                    </a:lnTo>
                  </a:path>
                </a:pathLst>
              </a:custGeom>
              <a:noFill/>
              <a:ln w="63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62" name="Freeform 61">
                <a:extLst>
                  <a:ext uri="{FF2B5EF4-FFF2-40B4-BE49-F238E27FC236}">
                    <a16:creationId xmlns:a16="http://schemas.microsoft.com/office/drawing/2014/main" id="{3A327450-FE94-C1FD-ECD2-22D2EA55F4B9}"/>
                  </a:ext>
                </a:extLst>
              </p:cNvPr>
              <p:cNvSpPr>
                <a:spLocks/>
              </p:cNvSpPr>
              <p:nvPr/>
            </p:nvSpPr>
            <p:spPr bwMode="auto">
              <a:xfrm>
                <a:off x="1287463" y="3884613"/>
                <a:ext cx="0" cy="641350"/>
              </a:xfrm>
              <a:custGeom>
                <a:avLst/>
                <a:gdLst>
                  <a:gd name="T0" fmla="*/ 2018 h 2018"/>
                  <a:gd name="T1" fmla="*/ 603 h 2018"/>
                  <a:gd name="T2" fmla="*/ 0 h 2018"/>
                </a:gdLst>
                <a:ahLst/>
                <a:cxnLst>
                  <a:cxn ang="0">
                    <a:pos x="0" y="T0"/>
                  </a:cxn>
                  <a:cxn ang="0">
                    <a:pos x="0" y="T1"/>
                  </a:cxn>
                  <a:cxn ang="0">
                    <a:pos x="0" y="T2"/>
                  </a:cxn>
                </a:cxnLst>
                <a:rect l="0" t="0" r="r" b="b"/>
                <a:pathLst>
                  <a:path h="2018">
                    <a:moveTo>
                      <a:pt x="0" y="2018"/>
                    </a:moveTo>
                    <a:lnTo>
                      <a:pt x="0" y="603"/>
                    </a:lnTo>
                    <a:lnTo>
                      <a:pt x="0" y="0"/>
                    </a:lnTo>
                  </a:path>
                </a:pathLst>
              </a:custGeom>
              <a:noFill/>
              <a:ln w="63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63" name="Freeform 62">
                <a:extLst>
                  <a:ext uri="{FF2B5EF4-FFF2-40B4-BE49-F238E27FC236}">
                    <a16:creationId xmlns:a16="http://schemas.microsoft.com/office/drawing/2014/main" id="{3336DA72-ABA8-FC01-82FB-9D0F0D16625F}"/>
                  </a:ext>
                </a:extLst>
              </p:cNvPr>
              <p:cNvSpPr>
                <a:spLocks/>
              </p:cNvSpPr>
              <p:nvPr/>
            </p:nvSpPr>
            <p:spPr bwMode="auto">
              <a:xfrm>
                <a:off x="1365250" y="3932238"/>
                <a:ext cx="0" cy="566738"/>
              </a:xfrm>
              <a:custGeom>
                <a:avLst/>
                <a:gdLst>
                  <a:gd name="T0" fmla="*/ 0 h 1785"/>
                  <a:gd name="T1" fmla="*/ 569 h 1785"/>
                  <a:gd name="T2" fmla="*/ 1785 h 1785"/>
                </a:gdLst>
                <a:ahLst/>
                <a:cxnLst>
                  <a:cxn ang="0">
                    <a:pos x="0" y="T0"/>
                  </a:cxn>
                  <a:cxn ang="0">
                    <a:pos x="0" y="T1"/>
                  </a:cxn>
                  <a:cxn ang="0">
                    <a:pos x="0" y="T2"/>
                  </a:cxn>
                </a:cxnLst>
                <a:rect l="0" t="0" r="r" b="b"/>
                <a:pathLst>
                  <a:path h="1785">
                    <a:moveTo>
                      <a:pt x="0" y="0"/>
                    </a:moveTo>
                    <a:lnTo>
                      <a:pt x="0" y="569"/>
                    </a:lnTo>
                    <a:lnTo>
                      <a:pt x="0" y="1785"/>
                    </a:lnTo>
                  </a:path>
                </a:pathLst>
              </a:custGeom>
              <a:noFill/>
              <a:ln w="63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64" name="Freeform 63">
                <a:extLst>
                  <a:ext uri="{FF2B5EF4-FFF2-40B4-BE49-F238E27FC236}">
                    <a16:creationId xmlns:a16="http://schemas.microsoft.com/office/drawing/2014/main" id="{0C91C0D6-E057-5C88-1C9E-4781FAB2FDD8}"/>
                  </a:ext>
                </a:extLst>
              </p:cNvPr>
              <p:cNvSpPr>
                <a:spLocks/>
              </p:cNvSpPr>
              <p:nvPr/>
            </p:nvSpPr>
            <p:spPr bwMode="auto">
              <a:xfrm>
                <a:off x="1444625" y="3949700"/>
                <a:ext cx="0" cy="620713"/>
              </a:xfrm>
              <a:custGeom>
                <a:avLst/>
                <a:gdLst>
                  <a:gd name="T0" fmla="*/ 0 h 1956"/>
                  <a:gd name="T1" fmla="*/ 618 h 1956"/>
                  <a:gd name="T2" fmla="*/ 1956 h 1956"/>
                </a:gdLst>
                <a:ahLst/>
                <a:cxnLst>
                  <a:cxn ang="0">
                    <a:pos x="0" y="T0"/>
                  </a:cxn>
                  <a:cxn ang="0">
                    <a:pos x="0" y="T1"/>
                  </a:cxn>
                  <a:cxn ang="0">
                    <a:pos x="0" y="T2"/>
                  </a:cxn>
                </a:cxnLst>
                <a:rect l="0" t="0" r="r" b="b"/>
                <a:pathLst>
                  <a:path h="1956">
                    <a:moveTo>
                      <a:pt x="0" y="0"/>
                    </a:moveTo>
                    <a:lnTo>
                      <a:pt x="0" y="618"/>
                    </a:lnTo>
                    <a:lnTo>
                      <a:pt x="0" y="1956"/>
                    </a:lnTo>
                  </a:path>
                </a:pathLst>
              </a:custGeom>
              <a:noFill/>
              <a:ln w="63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65" name="Freeform 64">
                <a:extLst>
                  <a:ext uri="{FF2B5EF4-FFF2-40B4-BE49-F238E27FC236}">
                    <a16:creationId xmlns:a16="http://schemas.microsoft.com/office/drawing/2014/main" id="{5164039F-2950-3C31-3720-F7F9E4BA8328}"/>
                  </a:ext>
                </a:extLst>
              </p:cNvPr>
              <p:cNvSpPr>
                <a:spLocks/>
              </p:cNvSpPr>
              <p:nvPr/>
            </p:nvSpPr>
            <p:spPr bwMode="auto">
              <a:xfrm>
                <a:off x="1755775" y="3638550"/>
                <a:ext cx="0" cy="520700"/>
              </a:xfrm>
              <a:custGeom>
                <a:avLst/>
                <a:gdLst>
                  <a:gd name="T0" fmla="*/ 0 h 1641"/>
                  <a:gd name="T1" fmla="*/ 478 h 1641"/>
                  <a:gd name="T2" fmla="*/ 1641 h 1641"/>
                </a:gdLst>
                <a:ahLst/>
                <a:cxnLst>
                  <a:cxn ang="0">
                    <a:pos x="0" y="T0"/>
                  </a:cxn>
                  <a:cxn ang="0">
                    <a:pos x="0" y="T1"/>
                  </a:cxn>
                  <a:cxn ang="0">
                    <a:pos x="0" y="T2"/>
                  </a:cxn>
                </a:cxnLst>
                <a:rect l="0" t="0" r="r" b="b"/>
                <a:pathLst>
                  <a:path h="1641">
                    <a:moveTo>
                      <a:pt x="0" y="0"/>
                    </a:moveTo>
                    <a:lnTo>
                      <a:pt x="0" y="478"/>
                    </a:lnTo>
                    <a:lnTo>
                      <a:pt x="0" y="1641"/>
                    </a:lnTo>
                  </a:path>
                </a:pathLst>
              </a:custGeom>
              <a:noFill/>
              <a:ln w="63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66" name="Freeform 65">
                <a:extLst>
                  <a:ext uri="{FF2B5EF4-FFF2-40B4-BE49-F238E27FC236}">
                    <a16:creationId xmlns:a16="http://schemas.microsoft.com/office/drawing/2014/main" id="{AD7757CE-23D0-53C5-30A8-137A63398051}"/>
                  </a:ext>
                </a:extLst>
              </p:cNvPr>
              <p:cNvSpPr>
                <a:spLocks/>
              </p:cNvSpPr>
              <p:nvPr/>
            </p:nvSpPr>
            <p:spPr bwMode="auto">
              <a:xfrm>
                <a:off x="1987550" y="3692525"/>
                <a:ext cx="0" cy="642938"/>
              </a:xfrm>
              <a:custGeom>
                <a:avLst/>
                <a:gdLst>
                  <a:gd name="T0" fmla="*/ 2023 h 2023"/>
                  <a:gd name="T1" fmla="*/ 619 h 2023"/>
                  <a:gd name="T2" fmla="*/ 0 h 2023"/>
                </a:gdLst>
                <a:ahLst/>
                <a:cxnLst>
                  <a:cxn ang="0">
                    <a:pos x="0" y="T0"/>
                  </a:cxn>
                  <a:cxn ang="0">
                    <a:pos x="0" y="T1"/>
                  </a:cxn>
                  <a:cxn ang="0">
                    <a:pos x="0" y="T2"/>
                  </a:cxn>
                </a:cxnLst>
                <a:rect l="0" t="0" r="r" b="b"/>
                <a:pathLst>
                  <a:path h="2023">
                    <a:moveTo>
                      <a:pt x="0" y="2023"/>
                    </a:moveTo>
                    <a:lnTo>
                      <a:pt x="0" y="619"/>
                    </a:lnTo>
                    <a:lnTo>
                      <a:pt x="0" y="0"/>
                    </a:lnTo>
                  </a:path>
                </a:pathLst>
              </a:custGeom>
              <a:noFill/>
              <a:ln w="63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67" name="Line 66">
                <a:extLst>
                  <a:ext uri="{FF2B5EF4-FFF2-40B4-BE49-F238E27FC236}">
                    <a16:creationId xmlns:a16="http://schemas.microsoft.com/office/drawing/2014/main" id="{1CAF4F01-BB02-9EA0-6370-175774D1A44B}"/>
                  </a:ext>
                </a:extLst>
              </p:cNvPr>
              <p:cNvSpPr>
                <a:spLocks noChangeShapeType="1"/>
              </p:cNvSpPr>
              <p:nvPr/>
            </p:nvSpPr>
            <p:spPr bwMode="auto">
              <a:xfrm flipV="1">
                <a:off x="903288" y="3881438"/>
                <a:ext cx="0" cy="238125"/>
              </a:xfrm>
              <a:prstGeom prst="line">
                <a:avLst/>
              </a:prstGeom>
              <a:noFill/>
              <a:ln w="6350">
                <a:solidFill>
                  <a:srgbClr val="0099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68" name="Freeform 67">
                <a:extLst>
                  <a:ext uri="{FF2B5EF4-FFF2-40B4-BE49-F238E27FC236}">
                    <a16:creationId xmlns:a16="http://schemas.microsoft.com/office/drawing/2014/main" id="{AE891B1C-902C-7AFF-4DB1-3B502DBB6453}"/>
                  </a:ext>
                </a:extLst>
              </p:cNvPr>
              <p:cNvSpPr>
                <a:spLocks/>
              </p:cNvSpPr>
              <p:nvPr/>
            </p:nvSpPr>
            <p:spPr bwMode="auto">
              <a:xfrm>
                <a:off x="890588" y="3379788"/>
                <a:ext cx="6608762" cy="1536700"/>
              </a:xfrm>
              <a:custGeom>
                <a:avLst/>
                <a:gdLst>
                  <a:gd name="T0" fmla="*/ 20814 w 20814"/>
                  <a:gd name="T1" fmla="*/ 4839 h 4839"/>
                  <a:gd name="T2" fmla="*/ 20808 w 20814"/>
                  <a:gd name="T3" fmla="*/ 4837 h 4839"/>
                  <a:gd name="T4" fmla="*/ 19053 w 20814"/>
                  <a:gd name="T5" fmla="*/ 4210 h 4839"/>
                  <a:gd name="T6" fmla="*/ 19047 w 20814"/>
                  <a:gd name="T7" fmla="*/ 4207 h 4839"/>
                  <a:gd name="T8" fmla="*/ 17308 w 20814"/>
                  <a:gd name="T9" fmla="*/ 3969 h 4839"/>
                  <a:gd name="T10" fmla="*/ 17291 w 20814"/>
                  <a:gd name="T11" fmla="*/ 3963 h 4839"/>
                  <a:gd name="T12" fmla="*/ 15580 w 20814"/>
                  <a:gd name="T13" fmla="*/ 3348 h 4839"/>
                  <a:gd name="T14" fmla="*/ 13841 w 20814"/>
                  <a:gd name="T15" fmla="*/ 2768 h 4839"/>
                  <a:gd name="T16" fmla="*/ 12141 w 20814"/>
                  <a:gd name="T17" fmla="*/ 2134 h 4839"/>
                  <a:gd name="T18" fmla="*/ 12124 w 20814"/>
                  <a:gd name="T19" fmla="*/ 2126 h 4839"/>
                  <a:gd name="T20" fmla="*/ 11121 w 20814"/>
                  <a:gd name="T21" fmla="*/ 1652 h 4839"/>
                  <a:gd name="T22" fmla="*/ 10163 w 20814"/>
                  <a:gd name="T23" fmla="*/ 948 h 4839"/>
                  <a:gd name="T24" fmla="*/ 10125 w 20814"/>
                  <a:gd name="T25" fmla="*/ 923 h 4839"/>
                  <a:gd name="T26" fmla="*/ 9914 w 20814"/>
                  <a:gd name="T27" fmla="*/ 793 h 4839"/>
                  <a:gd name="T28" fmla="*/ 9676 w 20814"/>
                  <a:gd name="T29" fmla="*/ 610 h 4839"/>
                  <a:gd name="T30" fmla="*/ 9648 w 20814"/>
                  <a:gd name="T31" fmla="*/ 595 h 4839"/>
                  <a:gd name="T32" fmla="*/ 9421 w 20814"/>
                  <a:gd name="T33" fmla="*/ 477 h 4839"/>
                  <a:gd name="T34" fmla="*/ 9393 w 20814"/>
                  <a:gd name="T35" fmla="*/ 467 h 4839"/>
                  <a:gd name="T36" fmla="*/ 9194 w 20814"/>
                  <a:gd name="T37" fmla="*/ 392 h 4839"/>
                  <a:gd name="T38" fmla="*/ 9183 w 20814"/>
                  <a:gd name="T39" fmla="*/ 388 h 4839"/>
                  <a:gd name="T40" fmla="*/ 8934 w 20814"/>
                  <a:gd name="T41" fmla="*/ 227 h 4839"/>
                  <a:gd name="T42" fmla="*/ 8917 w 20814"/>
                  <a:gd name="T43" fmla="*/ 216 h 4839"/>
                  <a:gd name="T44" fmla="*/ 8673 w 20814"/>
                  <a:gd name="T45" fmla="*/ 0 h 4839"/>
                  <a:gd name="T46" fmla="*/ 8667 w 20814"/>
                  <a:gd name="T47" fmla="*/ 171 h 4839"/>
                  <a:gd name="T48" fmla="*/ 8635 w 20814"/>
                  <a:gd name="T49" fmla="*/ 948 h 4839"/>
                  <a:gd name="T50" fmla="*/ 7693 w 20814"/>
                  <a:gd name="T51" fmla="*/ 538 h 4839"/>
                  <a:gd name="T52" fmla="*/ 7665 w 20814"/>
                  <a:gd name="T53" fmla="*/ 518 h 4839"/>
                  <a:gd name="T54" fmla="*/ 7184 w 20814"/>
                  <a:gd name="T55" fmla="*/ 174 h 4839"/>
                  <a:gd name="T56" fmla="*/ 7173 w 20814"/>
                  <a:gd name="T57" fmla="*/ 166 h 4839"/>
                  <a:gd name="T58" fmla="*/ 6934 w 20814"/>
                  <a:gd name="T59" fmla="*/ 1109 h 4839"/>
                  <a:gd name="T60" fmla="*/ 6929 w 20814"/>
                  <a:gd name="T61" fmla="*/ 1107 h 4839"/>
                  <a:gd name="T62" fmla="*/ 5943 w 20814"/>
                  <a:gd name="T63" fmla="*/ 773 h 4839"/>
                  <a:gd name="T64" fmla="*/ 5937 w 20814"/>
                  <a:gd name="T65" fmla="*/ 770 h 4839"/>
                  <a:gd name="T66" fmla="*/ 5439 w 20814"/>
                  <a:gd name="T67" fmla="*/ 344 h 4839"/>
                  <a:gd name="T68" fmla="*/ 5433 w 20814"/>
                  <a:gd name="T69" fmla="*/ 338 h 4839"/>
                  <a:gd name="T70" fmla="*/ 5223 w 20814"/>
                  <a:gd name="T71" fmla="*/ 1341 h 4839"/>
                  <a:gd name="T72" fmla="*/ 5195 w 20814"/>
                  <a:gd name="T73" fmla="*/ 1328 h 4839"/>
                  <a:gd name="T74" fmla="*/ 4215 w 20814"/>
                  <a:gd name="T75" fmla="*/ 848 h 4839"/>
                  <a:gd name="T76" fmla="*/ 4204 w 20814"/>
                  <a:gd name="T77" fmla="*/ 841 h 4839"/>
                  <a:gd name="T78" fmla="*/ 3716 w 20814"/>
                  <a:gd name="T79" fmla="*/ 527 h 4839"/>
                  <a:gd name="T80" fmla="*/ 3473 w 20814"/>
                  <a:gd name="T81" fmla="*/ 1613 h 4839"/>
                  <a:gd name="T82" fmla="*/ 3456 w 20814"/>
                  <a:gd name="T83" fmla="*/ 1606 h 4839"/>
                  <a:gd name="T84" fmla="*/ 2742 w 20814"/>
                  <a:gd name="T85" fmla="*/ 1303 h 4839"/>
                  <a:gd name="T86" fmla="*/ 2725 w 20814"/>
                  <a:gd name="T87" fmla="*/ 1293 h 4839"/>
                  <a:gd name="T88" fmla="*/ 2227 w 20814"/>
                  <a:gd name="T89" fmla="*/ 974 h 4839"/>
                  <a:gd name="T90" fmla="*/ 2193 w 20814"/>
                  <a:gd name="T91" fmla="*/ 953 h 4839"/>
                  <a:gd name="T92" fmla="*/ 1977 w 20814"/>
                  <a:gd name="T93" fmla="*/ 937 h 4839"/>
                  <a:gd name="T94" fmla="*/ 1972 w 20814"/>
                  <a:gd name="T95" fmla="*/ 973 h 4839"/>
                  <a:gd name="T96" fmla="*/ 1750 w 20814"/>
                  <a:gd name="T97" fmla="*/ 2417 h 4839"/>
                  <a:gd name="T98" fmla="*/ 1745 w 20814"/>
                  <a:gd name="T99" fmla="*/ 2415 h 4839"/>
                  <a:gd name="T100" fmla="*/ 1495 w 20814"/>
                  <a:gd name="T101" fmla="*/ 2310 h 4839"/>
                  <a:gd name="T102" fmla="*/ 1484 w 20814"/>
                  <a:gd name="T103" fmla="*/ 2306 h 4839"/>
                  <a:gd name="T104" fmla="*/ 1252 w 20814"/>
                  <a:gd name="T105" fmla="*/ 2194 h 4839"/>
                  <a:gd name="T106" fmla="*/ 1003 w 20814"/>
                  <a:gd name="T107" fmla="*/ 2073 h 4839"/>
                  <a:gd name="T108" fmla="*/ 742 w 20814"/>
                  <a:gd name="T109" fmla="*/ 1996 h 4839"/>
                  <a:gd name="T110" fmla="*/ 521 w 20814"/>
                  <a:gd name="T111" fmla="*/ 1929 h 4839"/>
                  <a:gd name="T112" fmla="*/ 487 w 20814"/>
                  <a:gd name="T113" fmla="*/ 1926 h 4839"/>
                  <a:gd name="T114" fmla="*/ 238 w 20814"/>
                  <a:gd name="T115" fmla="*/ 1896 h 4839"/>
                  <a:gd name="T116" fmla="*/ 72 w 20814"/>
                  <a:gd name="T117" fmla="*/ 2228 h 4839"/>
                  <a:gd name="T118" fmla="*/ 33 w 20814"/>
                  <a:gd name="T119" fmla="*/ 2860 h 4839"/>
                  <a:gd name="T120" fmla="*/ 0 w 20814"/>
                  <a:gd name="T121" fmla="*/ 4828 h 4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814" h="4839">
                    <a:moveTo>
                      <a:pt x="20814" y="4839"/>
                    </a:moveTo>
                    <a:lnTo>
                      <a:pt x="20808" y="4837"/>
                    </a:lnTo>
                    <a:lnTo>
                      <a:pt x="19053" y="4210"/>
                    </a:lnTo>
                    <a:lnTo>
                      <a:pt x="19047" y="4207"/>
                    </a:lnTo>
                    <a:lnTo>
                      <a:pt x="17308" y="3969"/>
                    </a:lnTo>
                    <a:lnTo>
                      <a:pt x="17291" y="3963"/>
                    </a:lnTo>
                    <a:lnTo>
                      <a:pt x="15580" y="3348"/>
                    </a:lnTo>
                    <a:lnTo>
                      <a:pt x="13841" y="2768"/>
                    </a:lnTo>
                    <a:lnTo>
                      <a:pt x="12141" y="2134"/>
                    </a:lnTo>
                    <a:lnTo>
                      <a:pt x="12124" y="2126"/>
                    </a:lnTo>
                    <a:lnTo>
                      <a:pt x="11121" y="1652"/>
                    </a:lnTo>
                    <a:lnTo>
                      <a:pt x="10163" y="948"/>
                    </a:lnTo>
                    <a:lnTo>
                      <a:pt x="10125" y="923"/>
                    </a:lnTo>
                    <a:lnTo>
                      <a:pt x="9914" y="793"/>
                    </a:lnTo>
                    <a:lnTo>
                      <a:pt x="9676" y="610"/>
                    </a:lnTo>
                    <a:lnTo>
                      <a:pt x="9648" y="595"/>
                    </a:lnTo>
                    <a:lnTo>
                      <a:pt x="9421" y="477"/>
                    </a:lnTo>
                    <a:lnTo>
                      <a:pt x="9393" y="467"/>
                    </a:lnTo>
                    <a:lnTo>
                      <a:pt x="9194" y="392"/>
                    </a:lnTo>
                    <a:lnTo>
                      <a:pt x="9183" y="388"/>
                    </a:lnTo>
                    <a:lnTo>
                      <a:pt x="8934" y="227"/>
                    </a:lnTo>
                    <a:lnTo>
                      <a:pt x="8917" y="216"/>
                    </a:lnTo>
                    <a:lnTo>
                      <a:pt x="8673" y="0"/>
                    </a:lnTo>
                    <a:lnTo>
                      <a:pt x="8667" y="171"/>
                    </a:lnTo>
                    <a:lnTo>
                      <a:pt x="8635" y="948"/>
                    </a:lnTo>
                    <a:lnTo>
                      <a:pt x="7693" y="538"/>
                    </a:lnTo>
                    <a:lnTo>
                      <a:pt x="7665" y="518"/>
                    </a:lnTo>
                    <a:lnTo>
                      <a:pt x="7184" y="174"/>
                    </a:lnTo>
                    <a:lnTo>
                      <a:pt x="7173" y="166"/>
                    </a:lnTo>
                    <a:lnTo>
                      <a:pt x="6934" y="1109"/>
                    </a:lnTo>
                    <a:lnTo>
                      <a:pt x="6929" y="1107"/>
                    </a:lnTo>
                    <a:lnTo>
                      <a:pt x="5943" y="773"/>
                    </a:lnTo>
                    <a:lnTo>
                      <a:pt x="5937" y="770"/>
                    </a:lnTo>
                    <a:lnTo>
                      <a:pt x="5439" y="344"/>
                    </a:lnTo>
                    <a:lnTo>
                      <a:pt x="5433" y="338"/>
                    </a:lnTo>
                    <a:lnTo>
                      <a:pt x="5223" y="1341"/>
                    </a:lnTo>
                    <a:lnTo>
                      <a:pt x="5195" y="1328"/>
                    </a:lnTo>
                    <a:lnTo>
                      <a:pt x="4215" y="848"/>
                    </a:lnTo>
                    <a:lnTo>
                      <a:pt x="4204" y="841"/>
                    </a:lnTo>
                    <a:lnTo>
                      <a:pt x="3716" y="527"/>
                    </a:lnTo>
                    <a:lnTo>
                      <a:pt x="3473" y="1613"/>
                    </a:lnTo>
                    <a:lnTo>
                      <a:pt x="3456" y="1606"/>
                    </a:lnTo>
                    <a:lnTo>
                      <a:pt x="2742" y="1303"/>
                    </a:lnTo>
                    <a:lnTo>
                      <a:pt x="2725" y="1293"/>
                    </a:lnTo>
                    <a:lnTo>
                      <a:pt x="2227" y="974"/>
                    </a:lnTo>
                    <a:lnTo>
                      <a:pt x="2193" y="953"/>
                    </a:lnTo>
                    <a:lnTo>
                      <a:pt x="1977" y="937"/>
                    </a:lnTo>
                    <a:lnTo>
                      <a:pt x="1972" y="973"/>
                    </a:lnTo>
                    <a:lnTo>
                      <a:pt x="1750" y="2417"/>
                    </a:lnTo>
                    <a:lnTo>
                      <a:pt x="1745" y="2415"/>
                    </a:lnTo>
                    <a:lnTo>
                      <a:pt x="1495" y="2310"/>
                    </a:lnTo>
                    <a:lnTo>
                      <a:pt x="1484" y="2306"/>
                    </a:lnTo>
                    <a:lnTo>
                      <a:pt x="1252" y="2194"/>
                    </a:lnTo>
                    <a:lnTo>
                      <a:pt x="1003" y="2073"/>
                    </a:lnTo>
                    <a:lnTo>
                      <a:pt x="742" y="1996"/>
                    </a:lnTo>
                    <a:lnTo>
                      <a:pt x="521" y="1929"/>
                    </a:lnTo>
                    <a:lnTo>
                      <a:pt x="487" y="1926"/>
                    </a:lnTo>
                    <a:lnTo>
                      <a:pt x="238" y="1896"/>
                    </a:lnTo>
                    <a:lnTo>
                      <a:pt x="72" y="2228"/>
                    </a:lnTo>
                    <a:lnTo>
                      <a:pt x="33" y="2860"/>
                    </a:lnTo>
                    <a:lnTo>
                      <a:pt x="0" y="4828"/>
                    </a:lnTo>
                  </a:path>
                </a:pathLst>
              </a:custGeom>
              <a:noFill/>
              <a:ln w="20638">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69" name="Freeform 68">
                <a:extLst>
                  <a:ext uri="{FF2B5EF4-FFF2-40B4-BE49-F238E27FC236}">
                    <a16:creationId xmlns:a16="http://schemas.microsoft.com/office/drawing/2014/main" id="{DA389585-4974-1A27-4927-86654AF88952}"/>
                  </a:ext>
                </a:extLst>
              </p:cNvPr>
              <p:cNvSpPr>
                <a:spLocks/>
              </p:cNvSpPr>
              <p:nvPr/>
            </p:nvSpPr>
            <p:spPr bwMode="auto">
              <a:xfrm>
                <a:off x="863600" y="4886325"/>
                <a:ext cx="52387" cy="52388"/>
              </a:xfrm>
              <a:custGeom>
                <a:avLst/>
                <a:gdLst>
                  <a:gd name="T0" fmla="*/ 166 w 166"/>
                  <a:gd name="T1" fmla="*/ 83 h 166"/>
                  <a:gd name="T2" fmla="*/ 164 w 166"/>
                  <a:gd name="T3" fmla="*/ 66 h 166"/>
                  <a:gd name="T4" fmla="*/ 160 w 166"/>
                  <a:gd name="T5" fmla="*/ 51 h 166"/>
                  <a:gd name="T6" fmla="*/ 151 w 166"/>
                  <a:gd name="T7" fmla="*/ 37 h 166"/>
                  <a:gd name="T8" fmla="*/ 141 w 166"/>
                  <a:gd name="T9" fmla="*/ 24 h 166"/>
                  <a:gd name="T10" fmla="*/ 127 w 166"/>
                  <a:gd name="T11" fmla="*/ 13 h 166"/>
                  <a:gd name="T12" fmla="*/ 114 w 166"/>
                  <a:gd name="T13" fmla="*/ 6 h 166"/>
                  <a:gd name="T14" fmla="*/ 99 w 166"/>
                  <a:gd name="T15" fmla="*/ 1 h 166"/>
                  <a:gd name="T16" fmla="*/ 83 w 166"/>
                  <a:gd name="T17" fmla="*/ 0 h 166"/>
                  <a:gd name="T18" fmla="*/ 65 w 166"/>
                  <a:gd name="T19" fmla="*/ 1 h 166"/>
                  <a:gd name="T20" fmla="*/ 51 w 166"/>
                  <a:gd name="T21" fmla="*/ 6 h 166"/>
                  <a:gd name="T22" fmla="*/ 37 w 166"/>
                  <a:gd name="T23" fmla="*/ 13 h 166"/>
                  <a:gd name="T24" fmla="*/ 24 w 166"/>
                  <a:gd name="T25" fmla="*/ 24 h 166"/>
                  <a:gd name="T26" fmla="*/ 13 w 166"/>
                  <a:gd name="T27" fmla="*/ 37 h 166"/>
                  <a:gd name="T28" fmla="*/ 6 w 166"/>
                  <a:gd name="T29" fmla="*/ 51 h 166"/>
                  <a:gd name="T30" fmla="*/ 1 w 166"/>
                  <a:gd name="T31" fmla="*/ 66 h 166"/>
                  <a:gd name="T32" fmla="*/ 0 w 166"/>
                  <a:gd name="T33" fmla="*/ 83 h 166"/>
                  <a:gd name="T34" fmla="*/ 1 w 166"/>
                  <a:gd name="T35" fmla="*/ 99 h 166"/>
                  <a:gd name="T36" fmla="*/ 6 w 166"/>
                  <a:gd name="T37" fmla="*/ 114 h 166"/>
                  <a:gd name="T38" fmla="*/ 13 w 166"/>
                  <a:gd name="T39" fmla="*/ 129 h 166"/>
                  <a:gd name="T40" fmla="*/ 24 w 166"/>
                  <a:gd name="T41" fmla="*/ 142 h 166"/>
                  <a:gd name="T42" fmla="*/ 37 w 166"/>
                  <a:gd name="T43" fmla="*/ 152 h 166"/>
                  <a:gd name="T44" fmla="*/ 51 w 166"/>
                  <a:gd name="T45" fmla="*/ 160 h 166"/>
                  <a:gd name="T46" fmla="*/ 65 w 166"/>
                  <a:gd name="T47" fmla="*/ 164 h 166"/>
                  <a:gd name="T48" fmla="*/ 83 w 166"/>
                  <a:gd name="T49" fmla="*/ 166 h 166"/>
                  <a:gd name="T50" fmla="*/ 99 w 166"/>
                  <a:gd name="T51" fmla="*/ 164 h 166"/>
                  <a:gd name="T52" fmla="*/ 114 w 166"/>
                  <a:gd name="T53" fmla="*/ 160 h 166"/>
                  <a:gd name="T54" fmla="*/ 127 w 166"/>
                  <a:gd name="T55" fmla="*/ 152 h 166"/>
                  <a:gd name="T56" fmla="*/ 141 w 166"/>
                  <a:gd name="T57" fmla="*/ 142 h 166"/>
                  <a:gd name="T58" fmla="*/ 151 w 166"/>
                  <a:gd name="T59" fmla="*/ 129 h 166"/>
                  <a:gd name="T60" fmla="*/ 155 w 166"/>
                  <a:gd name="T61" fmla="*/ 121 h 166"/>
                  <a:gd name="T62" fmla="*/ 160 w 166"/>
                  <a:gd name="T63" fmla="*/ 114 h 166"/>
                  <a:gd name="T64" fmla="*/ 164 w 166"/>
                  <a:gd name="T65" fmla="*/ 99 h 166"/>
                  <a:gd name="T66" fmla="*/ 166 w 166"/>
                  <a:gd name="T67"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6">
                    <a:moveTo>
                      <a:pt x="166" y="83"/>
                    </a:moveTo>
                    <a:lnTo>
                      <a:pt x="164" y="66"/>
                    </a:lnTo>
                    <a:lnTo>
                      <a:pt x="160" y="51"/>
                    </a:lnTo>
                    <a:lnTo>
                      <a:pt x="151" y="37"/>
                    </a:lnTo>
                    <a:lnTo>
                      <a:pt x="141" y="24"/>
                    </a:lnTo>
                    <a:lnTo>
                      <a:pt x="127" y="13"/>
                    </a:lnTo>
                    <a:lnTo>
                      <a:pt x="114" y="6"/>
                    </a:lnTo>
                    <a:lnTo>
                      <a:pt x="99" y="1"/>
                    </a:lnTo>
                    <a:lnTo>
                      <a:pt x="83" y="0"/>
                    </a:lnTo>
                    <a:lnTo>
                      <a:pt x="65" y="1"/>
                    </a:lnTo>
                    <a:lnTo>
                      <a:pt x="51" y="6"/>
                    </a:lnTo>
                    <a:lnTo>
                      <a:pt x="37" y="13"/>
                    </a:lnTo>
                    <a:lnTo>
                      <a:pt x="24" y="24"/>
                    </a:lnTo>
                    <a:lnTo>
                      <a:pt x="13" y="37"/>
                    </a:lnTo>
                    <a:lnTo>
                      <a:pt x="6" y="51"/>
                    </a:lnTo>
                    <a:lnTo>
                      <a:pt x="1" y="66"/>
                    </a:lnTo>
                    <a:lnTo>
                      <a:pt x="0" y="83"/>
                    </a:lnTo>
                    <a:lnTo>
                      <a:pt x="1" y="99"/>
                    </a:lnTo>
                    <a:lnTo>
                      <a:pt x="6" y="114"/>
                    </a:lnTo>
                    <a:lnTo>
                      <a:pt x="13" y="129"/>
                    </a:lnTo>
                    <a:lnTo>
                      <a:pt x="24" y="142"/>
                    </a:lnTo>
                    <a:lnTo>
                      <a:pt x="37" y="152"/>
                    </a:lnTo>
                    <a:lnTo>
                      <a:pt x="51" y="160"/>
                    </a:lnTo>
                    <a:lnTo>
                      <a:pt x="65" y="164"/>
                    </a:lnTo>
                    <a:lnTo>
                      <a:pt x="83" y="166"/>
                    </a:lnTo>
                    <a:lnTo>
                      <a:pt x="99" y="164"/>
                    </a:lnTo>
                    <a:lnTo>
                      <a:pt x="114" y="160"/>
                    </a:lnTo>
                    <a:lnTo>
                      <a:pt x="127" y="152"/>
                    </a:lnTo>
                    <a:lnTo>
                      <a:pt x="141" y="142"/>
                    </a:lnTo>
                    <a:lnTo>
                      <a:pt x="151" y="129"/>
                    </a:lnTo>
                    <a:lnTo>
                      <a:pt x="155" y="121"/>
                    </a:lnTo>
                    <a:lnTo>
                      <a:pt x="160" y="114"/>
                    </a:lnTo>
                    <a:lnTo>
                      <a:pt x="164" y="99"/>
                    </a:lnTo>
                    <a:lnTo>
                      <a:pt x="166" y="8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70" name="Freeform 69">
                <a:extLst>
                  <a:ext uri="{FF2B5EF4-FFF2-40B4-BE49-F238E27FC236}">
                    <a16:creationId xmlns:a16="http://schemas.microsoft.com/office/drawing/2014/main" id="{7F545582-E8F1-62F6-9E1B-A0B7304B971A}"/>
                  </a:ext>
                </a:extLst>
              </p:cNvPr>
              <p:cNvSpPr>
                <a:spLocks/>
              </p:cNvSpPr>
              <p:nvPr/>
            </p:nvSpPr>
            <p:spPr bwMode="auto">
              <a:xfrm>
                <a:off x="871538" y="4462463"/>
                <a:ext cx="52387" cy="52388"/>
              </a:xfrm>
              <a:custGeom>
                <a:avLst/>
                <a:gdLst>
                  <a:gd name="T0" fmla="*/ 166 w 166"/>
                  <a:gd name="T1" fmla="*/ 83 h 166"/>
                  <a:gd name="T2" fmla="*/ 164 w 166"/>
                  <a:gd name="T3" fmla="*/ 66 h 166"/>
                  <a:gd name="T4" fmla="*/ 160 w 166"/>
                  <a:gd name="T5" fmla="*/ 51 h 166"/>
                  <a:gd name="T6" fmla="*/ 151 w 166"/>
                  <a:gd name="T7" fmla="*/ 37 h 166"/>
                  <a:gd name="T8" fmla="*/ 141 w 166"/>
                  <a:gd name="T9" fmla="*/ 25 h 166"/>
                  <a:gd name="T10" fmla="*/ 128 w 166"/>
                  <a:gd name="T11" fmla="*/ 13 h 166"/>
                  <a:gd name="T12" fmla="*/ 114 w 166"/>
                  <a:gd name="T13" fmla="*/ 6 h 166"/>
                  <a:gd name="T14" fmla="*/ 99 w 166"/>
                  <a:gd name="T15" fmla="*/ 1 h 166"/>
                  <a:gd name="T16" fmla="*/ 83 w 166"/>
                  <a:gd name="T17" fmla="*/ 0 h 166"/>
                  <a:gd name="T18" fmla="*/ 66 w 166"/>
                  <a:gd name="T19" fmla="*/ 1 h 166"/>
                  <a:gd name="T20" fmla="*/ 51 w 166"/>
                  <a:gd name="T21" fmla="*/ 6 h 166"/>
                  <a:gd name="T22" fmla="*/ 37 w 166"/>
                  <a:gd name="T23" fmla="*/ 13 h 166"/>
                  <a:gd name="T24" fmla="*/ 25 w 166"/>
                  <a:gd name="T25" fmla="*/ 25 h 166"/>
                  <a:gd name="T26" fmla="*/ 13 w 166"/>
                  <a:gd name="T27" fmla="*/ 37 h 166"/>
                  <a:gd name="T28" fmla="*/ 6 w 166"/>
                  <a:gd name="T29" fmla="*/ 51 h 166"/>
                  <a:gd name="T30" fmla="*/ 1 w 166"/>
                  <a:gd name="T31" fmla="*/ 66 h 166"/>
                  <a:gd name="T32" fmla="*/ 0 w 166"/>
                  <a:gd name="T33" fmla="*/ 83 h 166"/>
                  <a:gd name="T34" fmla="*/ 1 w 166"/>
                  <a:gd name="T35" fmla="*/ 99 h 166"/>
                  <a:gd name="T36" fmla="*/ 6 w 166"/>
                  <a:gd name="T37" fmla="*/ 114 h 166"/>
                  <a:gd name="T38" fmla="*/ 13 w 166"/>
                  <a:gd name="T39" fmla="*/ 129 h 166"/>
                  <a:gd name="T40" fmla="*/ 25 w 166"/>
                  <a:gd name="T41" fmla="*/ 142 h 166"/>
                  <a:gd name="T42" fmla="*/ 37 w 166"/>
                  <a:gd name="T43" fmla="*/ 152 h 166"/>
                  <a:gd name="T44" fmla="*/ 51 w 166"/>
                  <a:gd name="T45" fmla="*/ 160 h 166"/>
                  <a:gd name="T46" fmla="*/ 66 w 166"/>
                  <a:gd name="T47" fmla="*/ 164 h 166"/>
                  <a:gd name="T48" fmla="*/ 83 w 166"/>
                  <a:gd name="T49" fmla="*/ 166 h 166"/>
                  <a:gd name="T50" fmla="*/ 99 w 166"/>
                  <a:gd name="T51" fmla="*/ 164 h 166"/>
                  <a:gd name="T52" fmla="*/ 114 w 166"/>
                  <a:gd name="T53" fmla="*/ 160 h 166"/>
                  <a:gd name="T54" fmla="*/ 128 w 166"/>
                  <a:gd name="T55" fmla="*/ 152 h 166"/>
                  <a:gd name="T56" fmla="*/ 141 w 166"/>
                  <a:gd name="T57" fmla="*/ 142 h 166"/>
                  <a:gd name="T58" fmla="*/ 151 w 166"/>
                  <a:gd name="T59" fmla="*/ 129 h 166"/>
                  <a:gd name="T60" fmla="*/ 155 w 166"/>
                  <a:gd name="T61" fmla="*/ 121 h 166"/>
                  <a:gd name="T62" fmla="*/ 160 w 166"/>
                  <a:gd name="T63" fmla="*/ 114 h 166"/>
                  <a:gd name="T64" fmla="*/ 164 w 166"/>
                  <a:gd name="T65" fmla="*/ 99 h 166"/>
                  <a:gd name="T66" fmla="*/ 166 w 166"/>
                  <a:gd name="T67"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6">
                    <a:moveTo>
                      <a:pt x="166" y="83"/>
                    </a:moveTo>
                    <a:lnTo>
                      <a:pt x="164" y="66"/>
                    </a:lnTo>
                    <a:lnTo>
                      <a:pt x="160" y="51"/>
                    </a:lnTo>
                    <a:lnTo>
                      <a:pt x="151" y="37"/>
                    </a:lnTo>
                    <a:lnTo>
                      <a:pt x="141" y="25"/>
                    </a:lnTo>
                    <a:lnTo>
                      <a:pt x="128" y="13"/>
                    </a:lnTo>
                    <a:lnTo>
                      <a:pt x="114" y="6"/>
                    </a:lnTo>
                    <a:lnTo>
                      <a:pt x="99" y="1"/>
                    </a:lnTo>
                    <a:lnTo>
                      <a:pt x="83" y="0"/>
                    </a:lnTo>
                    <a:lnTo>
                      <a:pt x="66" y="1"/>
                    </a:lnTo>
                    <a:lnTo>
                      <a:pt x="51" y="6"/>
                    </a:lnTo>
                    <a:lnTo>
                      <a:pt x="37" y="13"/>
                    </a:lnTo>
                    <a:lnTo>
                      <a:pt x="25" y="25"/>
                    </a:lnTo>
                    <a:lnTo>
                      <a:pt x="13" y="37"/>
                    </a:lnTo>
                    <a:lnTo>
                      <a:pt x="6" y="51"/>
                    </a:lnTo>
                    <a:lnTo>
                      <a:pt x="1" y="66"/>
                    </a:lnTo>
                    <a:lnTo>
                      <a:pt x="0" y="83"/>
                    </a:lnTo>
                    <a:lnTo>
                      <a:pt x="1" y="99"/>
                    </a:lnTo>
                    <a:lnTo>
                      <a:pt x="6" y="114"/>
                    </a:lnTo>
                    <a:lnTo>
                      <a:pt x="13" y="129"/>
                    </a:lnTo>
                    <a:lnTo>
                      <a:pt x="25" y="142"/>
                    </a:lnTo>
                    <a:lnTo>
                      <a:pt x="37" y="152"/>
                    </a:lnTo>
                    <a:lnTo>
                      <a:pt x="51" y="160"/>
                    </a:lnTo>
                    <a:lnTo>
                      <a:pt x="66" y="164"/>
                    </a:lnTo>
                    <a:lnTo>
                      <a:pt x="83" y="166"/>
                    </a:lnTo>
                    <a:lnTo>
                      <a:pt x="99" y="164"/>
                    </a:lnTo>
                    <a:lnTo>
                      <a:pt x="114" y="160"/>
                    </a:lnTo>
                    <a:lnTo>
                      <a:pt x="128" y="152"/>
                    </a:lnTo>
                    <a:lnTo>
                      <a:pt x="141" y="142"/>
                    </a:lnTo>
                    <a:lnTo>
                      <a:pt x="151" y="129"/>
                    </a:lnTo>
                    <a:lnTo>
                      <a:pt x="155" y="121"/>
                    </a:lnTo>
                    <a:lnTo>
                      <a:pt x="160" y="114"/>
                    </a:lnTo>
                    <a:lnTo>
                      <a:pt x="164" y="99"/>
                    </a:lnTo>
                    <a:lnTo>
                      <a:pt x="166" y="8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71" name="Freeform 70">
                <a:extLst>
                  <a:ext uri="{FF2B5EF4-FFF2-40B4-BE49-F238E27FC236}">
                    <a16:creationId xmlns:a16="http://schemas.microsoft.com/office/drawing/2014/main" id="{1D6CDEDA-16DF-45A8-DB3C-077FA48C5037}"/>
                  </a:ext>
                </a:extLst>
              </p:cNvPr>
              <p:cNvSpPr>
                <a:spLocks/>
              </p:cNvSpPr>
              <p:nvPr/>
            </p:nvSpPr>
            <p:spPr bwMode="auto">
              <a:xfrm>
                <a:off x="876300" y="4251325"/>
                <a:ext cx="52387" cy="52388"/>
              </a:xfrm>
              <a:custGeom>
                <a:avLst/>
                <a:gdLst>
                  <a:gd name="T0" fmla="*/ 166 w 166"/>
                  <a:gd name="T1" fmla="*/ 83 h 166"/>
                  <a:gd name="T2" fmla="*/ 164 w 166"/>
                  <a:gd name="T3" fmla="*/ 65 h 166"/>
                  <a:gd name="T4" fmla="*/ 159 w 166"/>
                  <a:gd name="T5" fmla="*/ 51 h 166"/>
                  <a:gd name="T6" fmla="*/ 151 w 166"/>
                  <a:gd name="T7" fmla="*/ 37 h 166"/>
                  <a:gd name="T8" fmla="*/ 141 w 166"/>
                  <a:gd name="T9" fmla="*/ 24 h 166"/>
                  <a:gd name="T10" fmla="*/ 127 w 166"/>
                  <a:gd name="T11" fmla="*/ 13 h 166"/>
                  <a:gd name="T12" fmla="*/ 114 w 166"/>
                  <a:gd name="T13" fmla="*/ 5 h 166"/>
                  <a:gd name="T14" fmla="*/ 98 w 166"/>
                  <a:gd name="T15" fmla="*/ 1 h 166"/>
                  <a:gd name="T16" fmla="*/ 83 w 166"/>
                  <a:gd name="T17" fmla="*/ 0 h 166"/>
                  <a:gd name="T18" fmla="*/ 65 w 166"/>
                  <a:gd name="T19" fmla="*/ 1 h 166"/>
                  <a:gd name="T20" fmla="*/ 51 w 166"/>
                  <a:gd name="T21" fmla="*/ 5 h 166"/>
                  <a:gd name="T22" fmla="*/ 36 w 166"/>
                  <a:gd name="T23" fmla="*/ 13 h 166"/>
                  <a:gd name="T24" fmla="*/ 24 w 166"/>
                  <a:gd name="T25" fmla="*/ 24 h 166"/>
                  <a:gd name="T26" fmla="*/ 13 w 166"/>
                  <a:gd name="T27" fmla="*/ 37 h 166"/>
                  <a:gd name="T28" fmla="*/ 5 w 166"/>
                  <a:gd name="T29" fmla="*/ 51 h 166"/>
                  <a:gd name="T30" fmla="*/ 1 w 166"/>
                  <a:gd name="T31" fmla="*/ 65 h 166"/>
                  <a:gd name="T32" fmla="*/ 0 w 166"/>
                  <a:gd name="T33" fmla="*/ 83 h 166"/>
                  <a:gd name="T34" fmla="*/ 1 w 166"/>
                  <a:gd name="T35" fmla="*/ 99 h 166"/>
                  <a:gd name="T36" fmla="*/ 5 w 166"/>
                  <a:gd name="T37" fmla="*/ 114 h 166"/>
                  <a:gd name="T38" fmla="*/ 13 w 166"/>
                  <a:gd name="T39" fmla="*/ 129 h 166"/>
                  <a:gd name="T40" fmla="*/ 24 w 166"/>
                  <a:gd name="T41" fmla="*/ 142 h 166"/>
                  <a:gd name="T42" fmla="*/ 36 w 166"/>
                  <a:gd name="T43" fmla="*/ 152 h 166"/>
                  <a:gd name="T44" fmla="*/ 51 w 166"/>
                  <a:gd name="T45" fmla="*/ 160 h 166"/>
                  <a:gd name="T46" fmla="*/ 65 w 166"/>
                  <a:gd name="T47" fmla="*/ 164 h 166"/>
                  <a:gd name="T48" fmla="*/ 83 w 166"/>
                  <a:gd name="T49" fmla="*/ 166 h 166"/>
                  <a:gd name="T50" fmla="*/ 98 w 166"/>
                  <a:gd name="T51" fmla="*/ 164 h 166"/>
                  <a:gd name="T52" fmla="*/ 114 w 166"/>
                  <a:gd name="T53" fmla="*/ 160 h 166"/>
                  <a:gd name="T54" fmla="*/ 127 w 166"/>
                  <a:gd name="T55" fmla="*/ 152 h 166"/>
                  <a:gd name="T56" fmla="*/ 141 w 166"/>
                  <a:gd name="T57" fmla="*/ 142 h 166"/>
                  <a:gd name="T58" fmla="*/ 151 w 166"/>
                  <a:gd name="T59" fmla="*/ 129 h 166"/>
                  <a:gd name="T60" fmla="*/ 155 w 166"/>
                  <a:gd name="T61" fmla="*/ 121 h 166"/>
                  <a:gd name="T62" fmla="*/ 159 w 166"/>
                  <a:gd name="T63" fmla="*/ 114 h 166"/>
                  <a:gd name="T64" fmla="*/ 164 w 166"/>
                  <a:gd name="T65" fmla="*/ 99 h 166"/>
                  <a:gd name="T66" fmla="*/ 166 w 166"/>
                  <a:gd name="T67"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6">
                    <a:moveTo>
                      <a:pt x="166" y="83"/>
                    </a:moveTo>
                    <a:lnTo>
                      <a:pt x="164" y="65"/>
                    </a:lnTo>
                    <a:lnTo>
                      <a:pt x="159" y="51"/>
                    </a:lnTo>
                    <a:lnTo>
                      <a:pt x="151" y="37"/>
                    </a:lnTo>
                    <a:lnTo>
                      <a:pt x="141" y="24"/>
                    </a:lnTo>
                    <a:lnTo>
                      <a:pt x="127" y="13"/>
                    </a:lnTo>
                    <a:lnTo>
                      <a:pt x="114" y="5"/>
                    </a:lnTo>
                    <a:lnTo>
                      <a:pt x="98" y="1"/>
                    </a:lnTo>
                    <a:lnTo>
                      <a:pt x="83" y="0"/>
                    </a:lnTo>
                    <a:lnTo>
                      <a:pt x="65" y="1"/>
                    </a:lnTo>
                    <a:lnTo>
                      <a:pt x="51" y="5"/>
                    </a:lnTo>
                    <a:lnTo>
                      <a:pt x="36" y="13"/>
                    </a:lnTo>
                    <a:lnTo>
                      <a:pt x="24" y="24"/>
                    </a:lnTo>
                    <a:lnTo>
                      <a:pt x="13" y="37"/>
                    </a:lnTo>
                    <a:lnTo>
                      <a:pt x="5" y="51"/>
                    </a:lnTo>
                    <a:lnTo>
                      <a:pt x="1" y="65"/>
                    </a:lnTo>
                    <a:lnTo>
                      <a:pt x="0" y="83"/>
                    </a:lnTo>
                    <a:lnTo>
                      <a:pt x="1" y="99"/>
                    </a:lnTo>
                    <a:lnTo>
                      <a:pt x="5" y="114"/>
                    </a:lnTo>
                    <a:lnTo>
                      <a:pt x="13" y="129"/>
                    </a:lnTo>
                    <a:lnTo>
                      <a:pt x="24" y="142"/>
                    </a:lnTo>
                    <a:lnTo>
                      <a:pt x="36" y="152"/>
                    </a:lnTo>
                    <a:lnTo>
                      <a:pt x="51" y="160"/>
                    </a:lnTo>
                    <a:lnTo>
                      <a:pt x="65" y="164"/>
                    </a:lnTo>
                    <a:lnTo>
                      <a:pt x="83" y="166"/>
                    </a:lnTo>
                    <a:lnTo>
                      <a:pt x="98" y="164"/>
                    </a:lnTo>
                    <a:lnTo>
                      <a:pt x="114" y="160"/>
                    </a:lnTo>
                    <a:lnTo>
                      <a:pt x="127" y="152"/>
                    </a:lnTo>
                    <a:lnTo>
                      <a:pt x="141" y="142"/>
                    </a:lnTo>
                    <a:lnTo>
                      <a:pt x="151" y="129"/>
                    </a:lnTo>
                    <a:lnTo>
                      <a:pt x="155" y="121"/>
                    </a:lnTo>
                    <a:lnTo>
                      <a:pt x="159" y="114"/>
                    </a:lnTo>
                    <a:lnTo>
                      <a:pt x="164" y="99"/>
                    </a:lnTo>
                    <a:lnTo>
                      <a:pt x="166" y="8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72" name="Freeform 71">
                <a:extLst>
                  <a:ext uri="{FF2B5EF4-FFF2-40B4-BE49-F238E27FC236}">
                    <a16:creationId xmlns:a16="http://schemas.microsoft.com/office/drawing/2014/main" id="{CE16030F-4C71-6E32-B599-F5EACEF5763B}"/>
                  </a:ext>
                </a:extLst>
              </p:cNvPr>
              <p:cNvSpPr>
                <a:spLocks/>
              </p:cNvSpPr>
              <p:nvPr/>
            </p:nvSpPr>
            <p:spPr bwMode="auto">
              <a:xfrm>
                <a:off x="881063" y="4160838"/>
                <a:ext cx="52387" cy="52388"/>
              </a:xfrm>
              <a:custGeom>
                <a:avLst/>
                <a:gdLst>
                  <a:gd name="T0" fmla="*/ 166 w 166"/>
                  <a:gd name="T1" fmla="*/ 83 h 167"/>
                  <a:gd name="T2" fmla="*/ 164 w 166"/>
                  <a:gd name="T3" fmla="*/ 66 h 167"/>
                  <a:gd name="T4" fmla="*/ 160 w 166"/>
                  <a:gd name="T5" fmla="*/ 51 h 167"/>
                  <a:gd name="T6" fmla="*/ 151 w 166"/>
                  <a:gd name="T7" fmla="*/ 37 h 167"/>
                  <a:gd name="T8" fmla="*/ 141 w 166"/>
                  <a:gd name="T9" fmla="*/ 25 h 167"/>
                  <a:gd name="T10" fmla="*/ 128 w 166"/>
                  <a:gd name="T11" fmla="*/ 14 h 167"/>
                  <a:gd name="T12" fmla="*/ 114 w 166"/>
                  <a:gd name="T13" fmla="*/ 6 h 167"/>
                  <a:gd name="T14" fmla="*/ 99 w 166"/>
                  <a:gd name="T15" fmla="*/ 1 h 167"/>
                  <a:gd name="T16" fmla="*/ 83 w 166"/>
                  <a:gd name="T17" fmla="*/ 0 h 167"/>
                  <a:gd name="T18" fmla="*/ 66 w 166"/>
                  <a:gd name="T19" fmla="*/ 1 h 167"/>
                  <a:gd name="T20" fmla="*/ 51 w 166"/>
                  <a:gd name="T21" fmla="*/ 6 h 167"/>
                  <a:gd name="T22" fmla="*/ 37 w 166"/>
                  <a:gd name="T23" fmla="*/ 14 h 167"/>
                  <a:gd name="T24" fmla="*/ 25 w 166"/>
                  <a:gd name="T25" fmla="*/ 25 h 167"/>
                  <a:gd name="T26" fmla="*/ 13 w 166"/>
                  <a:gd name="T27" fmla="*/ 37 h 167"/>
                  <a:gd name="T28" fmla="*/ 6 w 166"/>
                  <a:gd name="T29" fmla="*/ 51 h 167"/>
                  <a:gd name="T30" fmla="*/ 1 w 166"/>
                  <a:gd name="T31" fmla="*/ 66 h 167"/>
                  <a:gd name="T32" fmla="*/ 0 w 166"/>
                  <a:gd name="T33" fmla="*/ 83 h 167"/>
                  <a:gd name="T34" fmla="*/ 1 w 166"/>
                  <a:gd name="T35" fmla="*/ 99 h 167"/>
                  <a:gd name="T36" fmla="*/ 6 w 166"/>
                  <a:gd name="T37" fmla="*/ 114 h 167"/>
                  <a:gd name="T38" fmla="*/ 13 w 166"/>
                  <a:gd name="T39" fmla="*/ 129 h 167"/>
                  <a:gd name="T40" fmla="*/ 25 w 166"/>
                  <a:gd name="T41" fmla="*/ 142 h 167"/>
                  <a:gd name="T42" fmla="*/ 37 w 166"/>
                  <a:gd name="T43" fmla="*/ 152 h 167"/>
                  <a:gd name="T44" fmla="*/ 51 w 166"/>
                  <a:gd name="T45" fmla="*/ 160 h 167"/>
                  <a:gd name="T46" fmla="*/ 66 w 166"/>
                  <a:gd name="T47" fmla="*/ 164 h 167"/>
                  <a:gd name="T48" fmla="*/ 83 w 166"/>
                  <a:gd name="T49" fmla="*/ 167 h 167"/>
                  <a:gd name="T50" fmla="*/ 99 w 166"/>
                  <a:gd name="T51" fmla="*/ 164 h 167"/>
                  <a:gd name="T52" fmla="*/ 114 w 166"/>
                  <a:gd name="T53" fmla="*/ 160 h 167"/>
                  <a:gd name="T54" fmla="*/ 128 w 166"/>
                  <a:gd name="T55" fmla="*/ 152 h 167"/>
                  <a:gd name="T56" fmla="*/ 141 w 166"/>
                  <a:gd name="T57" fmla="*/ 142 h 167"/>
                  <a:gd name="T58" fmla="*/ 151 w 166"/>
                  <a:gd name="T59" fmla="*/ 129 h 167"/>
                  <a:gd name="T60" fmla="*/ 155 w 166"/>
                  <a:gd name="T61" fmla="*/ 121 h 167"/>
                  <a:gd name="T62" fmla="*/ 160 w 166"/>
                  <a:gd name="T63" fmla="*/ 114 h 167"/>
                  <a:gd name="T64" fmla="*/ 164 w 166"/>
                  <a:gd name="T65" fmla="*/ 99 h 167"/>
                  <a:gd name="T66" fmla="*/ 166 w 166"/>
                  <a:gd name="T67" fmla="*/ 8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7">
                    <a:moveTo>
                      <a:pt x="166" y="83"/>
                    </a:moveTo>
                    <a:lnTo>
                      <a:pt x="164" y="66"/>
                    </a:lnTo>
                    <a:lnTo>
                      <a:pt x="160" y="51"/>
                    </a:lnTo>
                    <a:lnTo>
                      <a:pt x="151" y="37"/>
                    </a:lnTo>
                    <a:lnTo>
                      <a:pt x="141" y="25"/>
                    </a:lnTo>
                    <a:lnTo>
                      <a:pt x="128" y="14"/>
                    </a:lnTo>
                    <a:lnTo>
                      <a:pt x="114" y="6"/>
                    </a:lnTo>
                    <a:lnTo>
                      <a:pt x="99" y="1"/>
                    </a:lnTo>
                    <a:lnTo>
                      <a:pt x="83" y="0"/>
                    </a:lnTo>
                    <a:lnTo>
                      <a:pt x="66" y="1"/>
                    </a:lnTo>
                    <a:lnTo>
                      <a:pt x="51" y="6"/>
                    </a:lnTo>
                    <a:lnTo>
                      <a:pt x="37" y="14"/>
                    </a:lnTo>
                    <a:lnTo>
                      <a:pt x="25" y="25"/>
                    </a:lnTo>
                    <a:lnTo>
                      <a:pt x="13" y="37"/>
                    </a:lnTo>
                    <a:lnTo>
                      <a:pt x="6" y="51"/>
                    </a:lnTo>
                    <a:lnTo>
                      <a:pt x="1" y="66"/>
                    </a:lnTo>
                    <a:lnTo>
                      <a:pt x="0" y="83"/>
                    </a:lnTo>
                    <a:lnTo>
                      <a:pt x="1" y="99"/>
                    </a:lnTo>
                    <a:lnTo>
                      <a:pt x="6" y="114"/>
                    </a:lnTo>
                    <a:lnTo>
                      <a:pt x="13" y="129"/>
                    </a:lnTo>
                    <a:lnTo>
                      <a:pt x="25" y="142"/>
                    </a:lnTo>
                    <a:lnTo>
                      <a:pt x="37" y="152"/>
                    </a:lnTo>
                    <a:lnTo>
                      <a:pt x="51" y="160"/>
                    </a:lnTo>
                    <a:lnTo>
                      <a:pt x="66" y="164"/>
                    </a:lnTo>
                    <a:lnTo>
                      <a:pt x="83" y="167"/>
                    </a:lnTo>
                    <a:lnTo>
                      <a:pt x="99" y="164"/>
                    </a:lnTo>
                    <a:lnTo>
                      <a:pt x="114" y="160"/>
                    </a:lnTo>
                    <a:lnTo>
                      <a:pt x="128" y="152"/>
                    </a:lnTo>
                    <a:lnTo>
                      <a:pt x="141" y="142"/>
                    </a:lnTo>
                    <a:lnTo>
                      <a:pt x="151" y="129"/>
                    </a:lnTo>
                    <a:lnTo>
                      <a:pt x="155" y="121"/>
                    </a:lnTo>
                    <a:lnTo>
                      <a:pt x="160" y="114"/>
                    </a:lnTo>
                    <a:lnTo>
                      <a:pt x="164" y="99"/>
                    </a:lnTo>
                    <a:lnTo>
                      <a:pt x="166" y="8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73" name="Freeform 72">
                <a:extLst>
                  <a:ext uri="{FF2B5EF4-FFF2-40B4-BE49-F238E27FC236}">
                    <a16:creationId xmlns:a16="http://schemas.microsoft.com/office/drawing/2014/main" id="{6416B081-C260-BDCA-82E6-12501E3E03B5}"/>
                  </a:ext>
                </a:extLst>
              </p:cNvPr>
              <p:cNvSpPr>
                <a:spLocks/>
              </p:cNvSpPr>
              <p:nvPr/>
            </p:nvSpPr>
            <p:spPr bwMode="auto">
              <a:xfrm>
                <a:off x="887413" y="4060825"/>
                <a:ext cx="52387" cy="52388"/>
              </a:xfrm>
              <a:custGeom>
                <a:avLst/>
                <a:gdLst>
                  <a:gd name="T0" fmla="*/ 166 w 166"/>
                  <a:gd name="T1" fmla="*/ 83 h 167"/>
                  <a:gd name="T2" fmla="*/ 164 w 166"/>
                  <a:gd name="T3" fmla="*/ 66 h 167"/>
                  <a:gd name="T4" fmla="*/ 160 w 166"/>
                  <a:gd name="T5" fmla="*/ 51 h 167"/>
                  <a:gd name="T6" fmla="*/ 151 w 166"/>
                  <a:gd name="T7" fmla="*/ 37 h 167"/>
                  <a:gd name="T8" fmla="*/ 141 w 166"/>
                  <a:gd name="T9" fmla="*/ 25 h 167"/>
                  <a:gd name="T10" fmla="*/ 127 w 166"/>
                  <a:gd name="T11" fmla="*/ 14 h 167"/>
                  <a:gd name="T12" fmla="*/ 114 w 166"/>
                  <a:gd name="T13" fmla="*/ 6 h 167"/>
                  <a:gd name="T14" fmla="*/ 99 w 166"/>
                  <a:gd name="T15" fmla="*/ 1 h 167"/>
                  <a:gd name="T16" fmla="*/ 83 w 166"/>
                  <a:gd name="T17" fmla="*/ 0 h 167"/>
                  <a:gd name="T18" fmla="*/ 65 w 166"/>
                  <a:gd name="T19" fmla="*/ 1 h 167"/>
                  <a:gd name="T20" fmla="*/ 51 w 166"/>
                  <a:gd name="T21" fmla="*/ 6 h 167"/>
                  <a:gd name="T22" fmla="*/ 37 w 166"/>
                  <a:gd name="T23" fmla="*/ 14 h 167"/>
                  <a:gd name="T24" fmla="*/ 24 w 166"/>
                  <a:gd name="T25" fmla="*/ 25 h 167"/>
                  <a:gd name="T26" fmla="*/ 13 w 166"/>
                  <a:gd name="T27" fmla="*/ 37 h 167"/>
                  <a:gd name="T28" fmla="*/ 6 w 166"/>
                  <a:gd name="T29" fmla="*/ 51 h 167"/>
                  <a:gd name="T30" fmla="*/ 1 w 166"/>
                  <a:gd name="T31" fmla="*/ 66 h 167"/>
                  <a:gd name="T32" fmla="*/ 0 w 166"/>
                  <a:gd name="T33" fmla="*/ 83 h 167"/>
                  <a:gd name="T34" fmla="*/ 1 w 166"/>
                  <a:gd name="T35" fmla="*/ 99 h 167"/>
                  <a:gd name="T36" fmla="*/ 6 w 166"/>
                  <a:gd name="T37" fmla="*/ 114 h 167"/>
                  <a:gd name="T38" fmla="*/ 13 w 166"/>
                  <a:gd name="T39" fmla="*/ 129 h 167"/>
                  <a:gd name="T40" fmla="*/ 24 w 166"/>
                  <a:gd name="T41" fmla="*/ 142 h 167"/>
                  <a:gd name="T42" fmla="*/ 37 w 166"/>
                  <a:gd name="T43" fmla="*/ 152 h 167"/>
                  <a:gd name="T44" fmla="*/ 51 w 166"/>
                  <a:gd name="T45" fmla="*/ 160 h 167"/>
                  <a:gd name="T46" fmla="*/ 65 w 166"/>
                  <a:gd name="T47" fmla="*/ 164 h 167"/>
                  <a:gd name="T48" fmla="*/ 83 w 166"/>
                  <a:gd name="T49" fmla="*/ 167 h 167"/>
                  <a:gd name="T50" fmla="*/ 99 w 166"/>
                  <a:gd name="T51" fmla="*/ 164 h 167"/>
                  <a:gd name="T52" fmla="*/ 114 w 166"/>
                  <a:gd name="T53" fmla="*/ 160 h 167"/>
                  <a:gd name="T54" fmla="*/ 127 w 166"/>
                  <a:gd name="T55" fmla="*/ 152 h 167"/>
                  <a:gd name="T56" fmla="*/ 141 w 166"/>
                  <a:gd name="T57" fmla="*/ 142 h 167"/>
                  <a:gd name="T58" fmla="*/ 151 w 166"/>
                  <a:gd name="T59" fmla="*/ 129 h 167"/>
                  <a:gd name="T60" fmla="*/ 155 w 166"/>
                  <a:gd name="T61" fmla="*/ 121 h 167"/>
                  <a:gd name="T62" fmla="*/ 160 w 166"/>
                  <a:gd name="T63" fmla="*/ 114 h 167"/>
                  <a:gd name="T64" fmla="*/ 164 w 166"/>
                  <a:gd name="T65" fmla="*/ 99 h 167"/>
                  <a:gd name="T66" fmla="*/ 166 w 166"/>
                  <a:gd name="T67" fmla="*/ 8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7">
                    <a:moveTo>
                      <a:pt x="166" y="83"/>
                    </a:moveTo>
                    <a:lnTo>
                      <a:pt x="164" y="66"/>
                    </a:lnTo>
                    <a:lnTo>
                      <a:pt x="160" y="51"/>
                    </a:lnTo>
                    <a:lnTo>
                      <a:pt x="151" y="37"/>
                    </a:lnTo>
                    <a:lnTo>
                      <a:pt x="141" y="25"/>
                    </a:lnTo>
                    <a:lnTo>
                      <a:pt x="127" y="14"/>
                    </a:lnTo>
                    <a:lnTo>
                      <a:pt x="114" y="6"/>
                    </a:lnTo>
                    <a:lnTo>
                      <a:pt x="99" y="1"/>
                    </a:lnTo>
                    <a:lnTo>
                      <a:pt x="83" y="0"/>
                    </a:lnTo>
                    <a:lnTo>
                      <a:pt x="65" y="1"/>
                    </a:lnTo>
                    <a:lnTo>
                      <a:pt x="51" y="6"/>
                    </a:lnTo>
                    <a:lnTo>
                      <a:pt x="37" y="14"/>
                    </a:lnTo>
                    <a:lnTo>
                      <a:pt x="24" y="25"/>
                    </a:lnTo>
                    <a:lnTo>
                      <a:pt x="13" y="37"/>
                    </a:lnTo>
                    <a:lnTo>
                      <a:pt x="6" y="51"/>
                    </a:lnTo>
                    <a:lnTo>
                      <a:pt x="1" y="66"/>
                    </a:lnTo>
                    <a:lnTo>
                      <a:pt x="0" y="83"/>
                    </a:lnTo>
                    <a:lnTo>
                      <a:pt x="1" y="99"/>
                    </a:lnTo>
                    <a:lnTo>
                      <a:pt x="6" y="114"/>
                    </a:lnTo>
                    <a:lnTo>
                      <a:pt x="13" y="129"/>
                    </a:lnTo>
                    <a:lnTo>
                      <a:pt x="24" y="142"/>
                    </a:lnTo>
                    <a:lnTo>
                      <a:pt x="37" y="152"/>
                    </a:lnTo>
                    <a:lnTo>
                      <a:pt x="51" y="160"/>
                    </a:lnTo>
                    <a:lnTo>
                      <a:pt x="65" y="164"/>
                    </a:lnTo>
                    <a:lnTo>
                      <a:pt x="83" y="167"/>
                    </a:lnTo>
                    <a:lnTo>
                      <a:pt x="99" y="164"/>
                    </a:lnTo>
                    <a:lnTo>
                      <a:pt x="114" y="160"/>
                    </a:lnTo>
                    <a:lnTo>
                      <a:pt x="127" y="152"/>
                    </a:lnTo>
                    <a:lnTo>
                      <a:pt x="141" y="142"/>
                    </a:lnTo>
                    <a:lnTo>
                      <a:pt x="151" y="129"/>
                    </a:lnTo>
                    <a:lnTo>
                      <a:pt x="155" y="121"/>
                    </a:lnTo>
                    <a:lnTo>
                      <a:pt x="160" y="114"/>
                    </a:lnTo>
                    <a:lnTo>
                      <a:pt x="164" y="99"/>
                    </a:lnTo>
                    <a:lnTo>
                      <a:pt x="166" y="8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74" name="Freeform 73">
                <a:extLst>
                  <a:ext uri="{FF2B5EF4-FFF2-40B4-BE49-F238E27FC236}">
                    <a16:creationId xmlns:a16="http://schemas.microsoft.com/office/drawing/2014/main" id="{F4FB50B9-80A2-9C10-AF6C-4D194B20B184}"/>
                  </a:ext>
                </a:extLst>
              </p:cNvPr>
              <p:cNvSpPr>
                <a:spLocks/>
              </p:cNvSpPr>
              <p:nvPr/>
            </p:nvSpPr>
            <p:spPr bwMode="auto">
              <a:xfrm>
                <a:off x="939800" y="3954463"/>
                <a:ext cx="52387" cy="53975"/>
              </a:xfrm>
              <a:custGeom>
                <a:avLst/>
                <a:gdLst>
                  <a:gd name="T0" fmla="*/ 166 w 166"/>
                  <a:gd name="T1" fmla="*/ 83 h 166"/>
                  <a:gd name="T2" fmla="*/ 164 w 166"/>
                  <a:gd name="T3" fmla="*/ 65 h 166"/>
                  <a:gd name="T4" fmla="*/ 160 w 166"/>
                  <a:gd name="T5" fmla="*/ 51 h 166"/>
                  <a:gd name="T6" fmla="*/ 151 w 166"/>
                  <a:gd name="T7" fmla="*/ 36 h 166"/>
                  <a:gd name="T8" fmla="*/ 141 w 166"/>
                  <a:gd name="T9" fmla="*/ 24 h 166"/>
                  <a:gd name="T10" fmla="*/ 128 w 166"/>
                  <a:gd name="T11" fmla="*/ 13 h 166"/>
                  <a:gd name="T12" fmla="*/ 114 w 166"/>
                  <a:gd name="T13" fmla="*/ 5 h 166"/>
                  <a:gd name="T14" fmla="*/ 99 w 166"/>
                  <a:gd name="T15" fmla="*/ 1 h 166"/>
                  <a:gd name="T16" fmla="*/ 83 w 166"/>
                  <a:gd name="T17" fmla="*/ 0 h 166"/>
                  <a:gd name="T18" fmla="*/ 66 w 166"/>
                  <a:gd name="T19" fmla="*/ 1 h 166"/>
                  <a:gd name="T20" fmla="*/ 51 w 166"/>
                  <a:gd name="T21" fmla="*/ 5 h 166"/>
                  <a:gd name="T22" fmla="*/ 37 w 166"/>
                  <a:gd name="T23" fmla="*/ 13 h 166"/>
                  <a:gd name="T24" fmla="*/ 25 w 166"/>
                  <a:gd name="T25" fmla="*/ 24 h 166"/>
                  <a:gd name="T26" fmla="*/ 13 w 166"/>
                  <a:gd name="T27" fmla="*/ 36 h 166"/>
                  <a:gd name="T28" fmla="*/ 6 w 166"/>
                  <a:gd name="T29" fmla="*/ 51 h 166"/>
                  <a:gd name="T30" fmla="*/ 1 w 166"/>
                  <a:gd name="T31" fmla="*/ 65 h 166"/>
                  <a:gd name="T32" fmla="*/ 0 w 166"/>
                  <a:gd name="T33" fmla="*/ 83 h 166"/>
                  <a:gd name="T34" fmla="*/ 1 w 166"/>
                  <a:gd name="T35" fmla="*/ 98 h 166"/>
                  <a:gd name="T36" fmla="*/ 6 w 166"/>
                  <a:gd name="T37" fmla="*/ 114 h 166"/>
                  <a:gd name="T38" fmla="*/ 13 w 166"/>
                  <a:gd name="T39" fmla="*/ 128 h 166"/>
                  <a:gd name="T40" fmla="*/ 25 w 166"/>
                  <a:gd name="T41" fmla="*/ 142 h 166"/>
                  <a:gd name="T42" fmla="*/ 37 w 166"/>
                  <a:gd name="T43" fmla="*/ 152 h 166"/>
                  <a:gd name="T44" fmla="*/ 51 w 166"/>
                  <a:gd name="T45" fmla="*/ 159 h 166"/>
                  <a:gd name="T46" fmla="*/ 66 w 166"/>
                  <a:gd name="T47" fmla="*/ 164 h 166"/>
                  <a:gd name="T48" fmla="*/ 83 w 166"/>
                  <a:gd name="T49" fmla="*/ 166 h 166"/>
                  <a:gd name="T50" fmla="*/ 99 w 166"/>
                  <a:gd name="T51" fmla="*/ 164 h 166"/>
                  <a:gd name="T52" fmla="*/ 114 w 166"/>
                  <a:gd name="T53" fmla="*/ 159 h 166"/>
                  <a:gd name="T54" fmla="*/ 128 w 166"/>
                  <a:gd name="T55" fmla="*/ 152 h 166"/>
                  <a:gd name="T56" fmla="*/ 141 w 166"/>
                  <a:gd name="T57" fmla="*/ 142 h 166"/>
                  <a:gd name="T58" fmla="*/ 151 w 166"/>
                  <a:gd name="T59" fmla="*/ 128 h 166"/>
                  <a:gd name="T60" fmla="*/ 155 w 166"/>
                  <a:gd name="T61" fmla="*/ 120 h 166"/>
                  <a:gd name="T62" fmla="*/ 160 w 166"/>
                  <a:gd name="T63" fmla="*/ 114 h 166"/>
                  <a:gd name="T64" fmla="*/ 164 w 166"/>
                  <a:gd name="T65" fmla="*/ 98 h 166"/>
                  <a:gd name="T66" fmla="*/ 166 w 166"/>
                  <a:gd name="T67"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6">
                    <a:moveTo>
                      <a:pt x="166" y="83"/>
                    </a:moveTo>
                    <a:lnTo>
                      <a:pt x="164" y="65"/>
                    </a:lnTo>
                    <a:lnTo>
                      <a:pt x="160" y="51"/>
                    </a:lnTo>
                    <a:lnTo>
                      <a:pt x="151" y="36"/>
                    </a:lnTo>
                    <a:lnTo>
                      <a:pt x="141" y="24"/>
                    </a:lnTo>
                    <a:lnTo>
                      <a:pt x="128" y="13"/>
                    </a:lnTo>
                    <a:lnTo>
                      <a:pt x="114" y="5"/>
                    </a:lnTo>
                    <a:lnTo>
                      <a:pt x="99" y="1"/>
                    </a:lnTo>
                    <a:lnTo>
                      <a:pt x="83" y="0"/>
                    </a:lnTo>
                    <a:lnTo>
                      <a:pt x="66" y="1"/>
                    </a:lnTo>
                    <a:lnTo>
                      <a:pt x="51" y="5"/>
                    </a:lnTo>
                    <a:lnTo>
                      <a:pt x="37" y="13"/>
                    </a:lnTo>
                    <a:lnTo>
                      <a:pt x="25" y="24"/>
                    </a:lnTo>
                    <a:lnTo>
                      <a:pt x="13" y="36"/>
                    </a:lnTo>
                    <a:lnTo>
                      <a:pt x="6" y="51"/>
                    </a:lnTo>
                    <a:lnTo>
                      <a:pt x="1" y="65"/>
                    </a:lnTo>
                    <a:lnTo>
                      <a:pt x="0" y="83"/>
                    </a:lnTo>
                    <a:lnTo>
                      <a:pt x="1" y="98"/>
                    </a:lnTo>
                    <a:lnTo>
                      <a:pt x="6" y="114"/>
                    </a:lnTo>
                    <a:lnTo>
                      <a:pt x="13" y="128"/>
                    </a:lnTo>
                    <a:lnTo>
                      <a:pt x="25" y="142"/>
                    </a:lnTo>
                    <a:lnTo>
                      <a:pt x="37" y="152"/>
                    </a:lnTo>
                    <a:lnTo>
                      <a:pt x="51" y="159"/>
                    </a:lnTo>
                    <a:lnTo>
                      <a:pt x="66" y="164"/>
                    </a:lnTo>
                    <a:lnTo>
                      <a:pt x="83" y="166"/>
                    </a:lnTo>
                    <a:lnTo>
                      <a:pt x="99" y="164"/>
                    </a:lnTo>
                    <a:lnTo>
                      <a:pt x="114" y="159"/>
                    </a:lnTo>
                    <a:lnTo>
                      <a:pt x="128" y="152"/>
                    </a:lnTo>
                    <a:lnTo>
                      <a:pt x="141" y="142"/>
                    </a:lnTo>
                    <a:lnTo>
                      <a:pt x="151" y="128"/>
                    </a:lnTo>
                    <a:lnTo>
                      <a:pt x="155" y="120"/>
                    </a:lnTo>
                    <a:lnTo>
                      <a:pt x="160" y="114"/>
                    </a:lnTo>
                    <a:lnTo>
                      <a:pt x="164" y="98"/>
                    </a:lnTo>
                    <a:lnTo>
                      <a:pt x="166" y="8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75" name="Freeform 74">
                <a:extLst>
                  <a:ext uri="{FF2B5EF4-FFF2-40B4-BE49-F238E27FC236}">
                    <a16:creationId xmlns:a16="http://schemas.microsoft.com/office/drawing/2014/main" id="{13547C5B-5277-C45F-7785-B7A50AF07CEB}"/>
                  </a:ext>
                </a:extLst>
              </p:cNvPr>
              <p:cNvSpPr>
                <a:spLocks/>
              </p:cNvSpPr>
              <p:nvPr/>
            </p:nvSpPr>
            <p:spPr bwMode="auto">
              <a:xfrm>
                <a:off x="1019175" y="3963988"/>
                <a:ext cx="52387" cy="53975"/>
              </a:xfrm>
              <a:custGeom>
                <a:avLst/>
                <a:gdLst>
                  <a:gd name="T0" fmla="*/ 167 w 167"/>
                  <a:gd name="T1" fmla="*/ 83 h 166"/>
                  <a:gd name="T2" fmla="*/ 164 w 167"/>
                  <a:gd name="T3" fmla="*/ 65 h 166"/>
                  <a:gd name="T4" fmla="*/ 160 w 167"/>
                  <a:gd name="T5" fmla="*/ 51 h 166"/>
                  <a:gd name="T6" fmla="*/ 151 w 167"/>
                  <a:gd name="T7" fmla="*/ 36 h 166"/>
                  <a:gd name="T8" fmla="*/ 141 w 167"/>
                  <a:gd name="T9" fmla="*/ 24 h 166"/>
                  <a:gd name="T10" fmla="*/ 128 w 167"/>
                  <a:gd name="T11" fmla="*/ 13 h 166"/>
                  <a:gd name="T12" fmla="*/ 114 w 167"/>
                  <a:gd name="T13" fmla="*/ 5 h 166"/>
                  <a:gd name="T14" fmla="*/ 99 w 167"/>
                  <a:gd name="T15" fmla="*/ 1 h 166"/>
                  <a:gd name="T16" fmla="*/ 83 w 167"/>
                  <a:gd name="T17" fmla="*/ 0 h 166"/>
                  <a:gd name="T18" fmla="*/ 66 w 167"/>
                  <a:gd name="T19" fmla="*/ 1 h 166"/>
                  <a:gd name="T20" fmla="*/ 51 w 167"/>
                  <a:gd name="T21" fmla="*/ 5 h 166"/>
                  <a:gd name="T22" fmla="*/ 37 w 167"/>
                  <a:gd name="T23" fmla="*/ 13 h 166"/>
                  <a:gd name="T24" fmla="*/ 25 w 167"/>
                  <a:gd name="T25" fmla="*/ 24 h 166"/>
                  <a:gd name="T26" fmla="*/ 14 w 167"/>
                  <a:gd name="T27" fmla="*/ 36 h 166"/>
                  <a:gd name="T28" fmla="*/ 6 w 167"/>
                  <a:gd name="T29" fmla="*/ 51 h 166"/>
                  <a:gd name="T30" fmla="*/ 1 w 167"/>
                  <a:gd name="T31" fmla="*/ 65 h 166"/>
                  <a:gd name="T32" fmla="*/ 0 w 167"/>
                  <a:gd name="T33" fmla="*/ 83 h 166"/>
                  <a:gd name="T34" fmla="*/ 1 w 167"/>
                  <a:gd name="T35" fmla="*/ 98 h 166"/>
                  <a:gd name="T36" fmla="*/ 6 w 167"/>
                  <a:gd name="T37" fmla="*/ 114 h 166"/>
                  <a:gd name="T38" fmla="*/ 14 w 167"/>
                  <a:gd name="T39" fmla="*/ 128 h 166"/>
                  <a:gd name="T40" fmla="*/ 25 w 167"/>
                  <a:gd name="T41" fmla="*/ 141 h 166"/>
                  <a:gd name="T42" fmla="*/ 37 w 167"/>
                  <a:gd name="T43" fmla="*/ 151 h 166"/>
                  <a:gd name="T44" fmla="*/ 51 w 167"/>
                  <a:gd name="T45" fmla="*/ 159 h 166"/>
                  <a:gd name="T46" fmla="*/ 66 w 167"/>
                  <a:gd name="T47" fmla="*/ 164 h 166"/>
                  <a:gd name="T48" fmla="*/ 83 w 167"/>
                  <a:gd name="T49" fmla="*/ 166 h 166"/>
                  <a:gd name="T50" fmla="*/ 99 w 167"/>
                  <a:gd name="T51" fmla="*/ 164 h 166"/>
                  <a:gd name="T52" fmla="*/ 114 w 167"/>
                  <a:gd name="T53" fmla="*/ 159 h 166"/>
                  <a:gd name="T54" fmla="*/ 128 w 167"/>
                  <a:gd name="T55" fmla="*/ 151 h 166"/>
                  <a:gd name="T56" fmla="*/ 141 w 167"/>
                  <a:gd name="T57" fmla="*/ 141 h 166"/>
                  <a:gd name="T58" fmla="*/ 151 w 167"/>
                  <a:gd name="T59" fmla="*/ 128 h 166"/>
                  <a:gd name="T60" fmla="*/ 155 w 167"/>
                  <a:gd name="T61" fmla="*/ 120 h 166"/>
                  <a:gd name="T62" fmla="*/ 160 w 167"/>
                  <a:gd name="T63" fmla="*/ 114 h 166"/>
                  <a:gd name="T64" fmla="*/ 164 w 167"/>
                  <a:gd name="T65" fmla="*/ 98 h 166"/>
                  <a:gd name="T66" fmla="*/ 167 w 167"/>
                  <a:gd name="T67"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66">
                    <a:moveTo>
                      <a:pt x="167" y="83"/>
                    </a:moveTo>
                    <a:lnTo>
                      <a:pt x="164" y="65"/>
                    </a:lnTo>
                    <a:lnTo>
                      <a:pt x="160" y="51"/>
                    </a:lnTo>
                    <a:lnTo>
                      <a:pt x="151" y="36"/>
                    </a:lnTo>
                    <a:lnTo>
                      <a:pt x="141" y="24"/>
                    </a:lnTo>
                    <a:lnTo>
                      <a:pt x="128" y="13"/>
                    </a:lnTo>
                    <a:lnTo>
                      <a:pt x="114" y="5"/>
                    </a:lnTo>
                    <a:lnTo>
                      <a:pt x="99" y="1"/>
                    </a:lnTo>
                    <a:lnTo>
                      <a:pt x="83" y="0"/>
                    </a:lnTo>
                    <a:lnTo>
                      <a:pt x="66" y="1"/>
                    </a:lnTo>
                    <a:lnTo>
                      <a:pt x="51" y="5"/>
                    </a:lnTo>
                    <a:lnTo>
                      <a:pt x="37" y="13"/>
                    </a:lnTo>
                    <a:lnTo>
                      <a:pt x="25" y="24"/>
                    </a:lnTo>
                    <a:lnTo>
                      <a:pt x="14" y="36"/>
                    </a:lnTo>
                    <a:lnTo>
                      <a:pt x="6" y="51"/>
                    </a:lnTo>
                    <a:lnTo>
                      <a:pt x="1" y="65"/>
                    </a:lnTo>
                    <a:lnTo>
                      <a:pt x="0" y="83"/>
                    </a:lnTo>
                    <a:lnTo>
                      <a:pt x="1" y="98"/>
                    </a:lnTo>
                    <a:lnTo>
                      <a:pt x="6" y="114"/>
                    </a:lnTo>
                    <a:lnTo>
                      <a:pt x="14" y="128"/>
                    </a:lnTo>
                    <a:lnTo>
                      <a:pt x="25" y="141"/>
                    </a:lnTo>
                    <a:lnTo>
                      <a:pt x="37" y="151"/>
                    </a:lnTo>
                    <a:lnTo>
                      <a:pt x="51" y="159"/>
                    </a:lnTo>
                    <a:lnTo>
                      <a:pt x="66" y="164"/>
                    </a:lnTo>
                    <a:lnTo>
                      <a:pt x="83" y="166"/>
                    </a:lnTo>
                    <a:lnTo>
                      <a:pt x="99" y="164"/>
                    </a:lnTo>
                    <a:lnTo>
                      <a:pt x="114" y="159"/>
                    </a:lnTo>
                    <a:lnTo>
                      <a:pt x="128" y="151"/>
                    </a:lnTo>
                    <a:lnTo>
                      <a:pt x="141" y="141"/>
                    </a:lnTo>
                    <a:lnTo>
                      <a:pt x="151" y="128"/>
                    </a:lnTo>
                    <a:lnTo>
                      <a:pt x="155" y="120"/>
                    </a:lnTo>
                    <a:lnTo>
                      <a:pt x="160" y="114"/>
                    </a:lnTo>
                    <a:lnTo>
                      <a:pt x="164" y="98"/>
                    </a:lnTo>
                    <a:lnTo>
                      <a:pt x="167" y="8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76" name="Freeform 75">
                <a:extLst>
                  <a:ext uri="{FF2B5EF4-FFF2-40B4-BE49-F238E27FC236}">
                    <a16:creationId xmlns:a16="http://schemas.microsoft.com/office/drawing/2014/main" id="{1124C075-1B83-C41B-FF91-FBD3205D187F}"/>
                  </a:ext>
                </a:extLst>
              </p:cNvPr>
              <p:cNvSpPr>
                <a:spLocks/>
              </p:cNvSpPr>
              <p:nvPr/>
            </p:nvSpPr>
            <p:spPr bwMode="auto">
              <a:xfrm>
                <a:off x="1100138" y="3986213"/>
                <a:ext cx="52387" cy="53975"/>
              </a:xfrm>
              <a:custGeom>
                <a:avLst/>
                <a:gdLst>
                  <a:gd name="T0" fmla="*/ 166 w 166"/>
                  <a:gd name="T1" fmla="*/ 84 h 167"/>
                  <a:gd name="T2" fmla="*/ 164 w 166"/>
                  <a:gd name="T3" fmla="*/ 66 h 167"/>
                  <a:gd name="T4" fmla="*/ 160 w 166"/>
                  <a:gd name="T5" fmla="*/ 51 h 167"/>
                  <a:gd name="T6" fmla="*/ 151 w 166"/>
                  <a:gd name="T7" fmla="*/ 37 h 167"/>
                  <a:gd name="T8" fmla="*/ 141 w 166"/>
                  <a:gd name="T9" fmla="*/ 25 h 167"/>
                  <a:gd name="T10" fmla="*/ 128 w 166"/>
                  <a:gd name="T11" fmla="*/ 14 h 167"/>
                  <a:gd name="T12" fmla="*/ 114 w 166"/>
                  <a:gd name="T13" fmla="*/ 6 h 167"/>
                  <a:gd name="T14" fmla="*/ 99 w 166"/>
                  <a:gd name="T15" fmla="*/ 2 h 167"/>
                  <a:gd name="T16" fmla="*/ 83 w 166"/>
                  <a:gd name="T17" fmla="*/ 0 h 167"/>
                  <a:gd name="T18" fmla="*/ 66 w 166"/>
                  <a:gd name="T19" fmla="*/ 2 h 167"/>
                  <a:gd name="T20" fmla="*/ 51 w 166"/>
                  <a:gd name="T21" fmla="*/ 6 h 167"/>
                  <a:gd name="T22" fmla="*/ 37 w 166"/>
                  <a:gd name="T23" fmla="*/ 14 h 167"/>
                  <a:gd name="T24" fmla="*/ 25 w 166"/>
                  <a:gd name="T25" fmla="*/ 25 h 167"/>
                  <a:gd name="T26" fmla="*/ 13 w 166"/>
                  <a:gd name="T27" fmla="*/ 37 h 167"/>
                  <a:gd name="T28" fmla="*/ 6 w 166"/>
                  <a:gd name="T29" fmla="*/ 51 h 167"/>
                  <a:gd name="T30" fmla="*/ 1 w 166"/>
                  <a:gd name="T31" fmla="*/ 66 h 167"/>
                  <a:gd name="T32" fmla="*/ 0 w 166"/>
                  <a:gd name="T33" fmla="*/ 84 h 167"/>
                  <a:gd name="T34" fmla="*/ 1 w 166"/>
                  <a:gd name="T35" fmla="*/ 99 h 167"/>
                  <a:gd name="T36" fmla="*/ 6 w 166"/>
                  <a:gd name="T37" fmla="*/ 115 h 167"/>
                  <a:gd name="T38" fmla="*/ 13 w 166"/>
                  <a:gd name="T39" fmla="*/ 129 h 167"/>
                  <a:gd name="T40" fmla="*/ 25 w 166"/>
                  <a:gd name="T41" fmla="*/ 142 h 167"/>
                  <a:gd name="T42" fmla="*/ 37 w 166"/>
                  <a:gd name="T43" fmla="*/ 152 h 167"/>
                  <a:gd name="T44" fmla="*/ 51 w 166"/>
                  <a:gd name="T45" fmla="*/ 160 h 167"/>
                  <a:gd name="T46" fmla="*/ 66 w 166"/>
                  <a:gd name="T47" fmla="*/ 164 h 167"/>
                  <a:gd name="T48" fmla="*/ 83 w 166"/>
                  <a:gd name="T49" fmla="*/ 167 h 167"/>
                  <a:gd name="T50" fmla="*/ 99 w 166"/>
                  <a:gd name="T51" fmla="*/ 164 h 167"/>
                  <a:gd name="T52" fmla="*/ 114 w 166"/>
                  <a:gd name="T53" fmla="*/ 160 h 167"/>
                  <a:gd name="T54" fmla="*/ 128 w 166"/>
                  <a:gd name="T55" fmla="*/ 152 h 167"/>
                  <a:gd name="T56" fmla="*/ 141 w 166"/>
                  <a:gd name="T57" fmla="*/ 142 h 167"/>
                  <a:gd name="T58" fmla="*/ 151 w 166"/>
                  <a:gd name="T59" fmla="*/ 129 h 167"/>
                  <a:gd name="T60" fmla="*/ 155 w 166"/>
                  <a:gd name="T61" fmla="*/ 121 h 167"/>
                  <a:gd name="T62" fmla="*/ 160 w 166"/>
                  <a:gd name="T63" fmla="*/ 115 h 167"/>
                  <a:gd name="T64" fmla="*/ 164 w 166"/>
                  <a:gd name="T65" fmla="*/ 99 h 167"/>
                  <a:gd name="T66" fmla="*/ 166 w 166"/>
                  <a:gd name="T67" fmla="*/ 8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7">
                    <a:moveTo>
                      <a:pt x="166" y="84"/>
                    </a:moveTo>
                    <a:lnTo>
                      <a:pt x="164" y="66"/>
                    </a:lnTo>
                    <a:lnTo>
                      <a:pt x="160" y="51"/>
                    </a:lnTo>
                    <a:lnTo>
                      <a:pt x="151" y="37"/>
                    </a:lnTo>
                    <a:lnTo>
                      <a:pt x="141" y="25"/>
                    </a:lnTo>
                    <a:lnTo>
                      <a:pt x="128" y="14"/>
                    </a:lnTo>
                    <a:lnTo>
                      <a:pt x="114" y="6"/>
                    </a:lnTo>
                    <a:lnTo>
                      <a:pt x="99" y="2"/>
                    </a:lnTo>
                    <a:lnTo>
                      <a:pt x="83" y="0"/>
                    </a:lnTo>
                    <a:lnTo>
                      <a:pt x="66" y="2"/>
                    </a:lnTo>
                    <a:lnTo>
                      <a:pt x="51" y="6"/>
                    </a:lnTo>
                    <a:lnTo>
                      <a:pt x="37" y="14"/>
                    </a:lnTo>
                    <a:lnTo>
                      <a:pt x="25" y="25"/>
                    </a:lnTo>
                    <a:lnTo>
                      <a:pt x="13" y="37"/>
                    </a:lnTo>
                    <a:lnTo>
                      <a:pt x="6" y="51"/>
                    </a:lnTo>
                    <a:lnTo>
                      <a:pt x="1" y="66"/>
                    </a:lnTo>
                    <a:lnTo>
                      <a:pt x="0" y="84"/>
                    </a:lnTo>
                    <a:lnTo>
                      <a:pt x="1" y="99"/>
                    </a:lnTo>
                    <a:lnTo>
                      <a:pt x="6" y="115"/>
                    </a:lnTo>
                    <a:lnTo>
                      <a:pt x="13" y="129"/>
                    </a:lnTo>
                    <a:lnTo>
                      <a:pt x="25" y="142"/>
                    </a:lnTo>
                    <a:lnTo>
                      <a:pt x="37" y="152"/>
                    </a:lnTo>
                    <a:lnTo>
                      <a:pt x="51" y="160"/>
                    </a:lnTo>
                    <a:lnTo>
                      <a:pt x="66" y="164"/>
                    </a:lnTo>
                    <a:lnTo>
                      <a:pt x="83" y="167"/>
                    </a:lnTo>
                    <a:lnTo>
                      <a:pt x="99" y="164"/>
                    </a:lnTo>
                    <a:lnTo>
                      <a:pt x="114" y="160"/>
                    </a:lnTo>
                    <a:lnTo>
                      <a:pt x="128" y="152"/>
                    </a:lnTo>
                    <a:lnTo>
                      <a:pt x="141" y="142"/>
                    </a:lnTo>
                    <a:lnTo>
                      <a:pt x="151" y="129"/>
                    </a:lnTo>
                    <a:lnTo>
                      <a:pt x="155" y="121"/>
                    </a:lnTo>
                    <a:lnTo>
                      <a:pt x="160" y="115"/>
                    </a:lnTo>
                    <a:lnTo>
                      <a:pt x="164" y="99"/>
                    </a:lnTo>
                    <a:lnTo>
                      <a:pt x="166" y="84"/>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77" name="Freeform 76">
                <a:extLst>
                  <a:ext uri="{FF2B5EF4-FFF2-40B4-BE49-F238E27FC236}">
                    <a16:creationId xmlns:a16="http://schemas.microsoft.com/office/drawing/2014/main" id="{9BF73939-E253-7D7D-B35A-64936B0D11A3}"/>
                  </a:ext>
                </a:extLst>
              </p:cNvPr>
              <p:cNvSpPr>
                <a:spLocks/>
              </p:cNvSpPr>
              <p:nvPr/>
            </p:nvSpPr>
            <p:spPr bwMode="auto">
              <a:xfrm>
                <a:off x="1182688" y="4011613"/>
                <a:ext cx="52387" cy="52388"/>
              </a:xfrm>
              <a:custGeom>
                <a:avLst/>
                <a:gdLst>
                  <a:gd name="T0" fmla="*/ 167 w 167"/>
                  <a:gd name="T1" fmla="*/ 83 h 166"/>
                  <a:gd name="T2" fmla="*/ 164 w 167"/>
                  <a:gd name="T3" fmla="*/ 65 h 166"/>
                  <a:gd name="T4" fmla="*/ 160 w 167"/>
                  <a:gd name="T5" fmla="*/ 51 h 166"/>
                  <a:gd name="T6" fmla="*/ 151 w 167"/>
                  <a:gd name="T7" fmla="*/ 37 h 166"/>
                  <a:gd name="T8" fmla="*/ 141 w 167"/>
                  <a:gd name="T9" fmla="*/ 24 h 166"/>
                  <a:gd name="T10" fmla="*/ 128 w 167"/>
                  <a:gd name="T11" fmla="*/ 13 h 166"/>
                  <a:gd name="T12" fmla="*/ 115 w 167"/>
                  <a:gd name="T13" fmla="*/ 6 h 166"/>
                  <a:gd name="T14" fmla="*/ 99 w 167"/>
                  <a:gd name="T15" fmla="*/ 1 h 166"/>
                  <a:gd name="T16" fmla="*/ 84 w 167"/>
                  <a:gd name="T17" fmla="*/ 0 h 166"/>
                  <a:gd name="T18" fmla="*/ 66 w 167"/>
                  <a:gd name="T19" fmla="*/ 1 h 166"/>
                  <a:gd name="T20" fmla="*/ 51 w 167"/>
                  <a:gd name="T21" fmla="*/ 6 h 166"/>
                  <a:gd name="T22" fmla="*/ 37 w 167"/>
                  <a:gd name="T23" fmla="*/ 13 h 166"/>
                  <a:gd name="T24" fmla="*/ 25 w 167"/>
                  <a:gd name="T25" fmla="*/ 24 h 166"/>
                  <a:gd name="T26" fmla="*/ 14 w 167"/>
                  <a:gd name="T27" fmla="*/ 37 h 166"/>
                  <a:gd name="T28" fmla="*/ 6 w 167"/>
                  <a:gd name="T29" fmla="*/ 51 h 166"/>
                  <a:gd name="T30" fmla="*/ 2 w 167"/>
                  <a:gd name="T31" fmla="*/ 65 h 166"/>
                  <a:gd name="T32" fmla="*/ 0 w 167"/>
                  <a:gd name="T33" fmla="*/ 83 h 166"/>
                  <a:gd name="T34" fmla="*/ 2 w 167"/>
                  <a:gd name="T35" fmla="*/ 99 h 166"/>
                  <a:gd name="T36" fmla="*/ 6 w 167"/>
                  <a:gd name="T37" fmla="*/ 114 h 166"/>
                  <a:gd name="T38" fmla="*/ 14 w 167"/>
                  <a:gd name="T39" fmla="*/ 129 h 166"/>
                  <a:gd name="T40" fmla="*/ 25 w 167"/>
                  <a:gd name="T41" fmla="*/ 142 h 166"/>
                  <a:gd name="T42" fmla="*/ 37 w 167"/>
                  <a:gd name="T43" fmla="*/ 152 h 166"/>
                  <a:gd name="T44" fmla="*/ 51 w 167"/>
                  <a:gd name="T45" fmla="*/ 160 h 166"/>
                  <a:gd name="T46" fmla="*/ 66 w 167"/>
                  <a:gd name="T47" fmla="*/ 164 h 166"/>
                  <a:gd name="T48" fmla="*/ 84 w 167"/>
                  <a:gd name="T49" fmla="*/ 166 h 166"/>
                  <a:gd name="T50" fmla="*/ 99 w 167"/>
                  <a:gd name="T51" fmla="*/ 164 h 166"/>
                  <a:gd name="T52" fmla="*/ 115 w 167"/>
                  <a:gd name="T53" fmla="*/ 160 h 166"/>
                  <a:gd name="T54" fmla="*/ 128 w 167"/>
                  <a:gd name="T55" fmla="*/ 152 h 166"/>
                  <a:gd name="T56" fmla="*/ 141 w 167"/>
                  <a:gd name="T57" fmla="*/ 142 h 166"/>
                  <a:gd name="T58" fmla="*/ 151 w 167"/>
                  <a:gd name="T59" fmla="*/ 129 h 166"/>
                  <a:gd name="T60" fmla="*/ 156 w 167"/>
                  <a:gd name="T61" fmla="*/ 121 h 166"/>
                  <a:gd name="T62" fmla="*/ 160 w 167"/>
                  <a:gd name="T63" fmla="*/ 114 h 166"/>
                  <a:gd name="T64" fmla="*/ 164 w 167"/>
                  <a:gd name="T65" fmla="*/ 99 h 166"/>
                  <a:gd name="T66" fmla="*/ 167 w 167"/>
                  <a:gd name="T67"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66">
                    <a:moveTo>
                      <a:pt x="167" y="83"/>
                    </a:moveTo>
                    <a:lnTo>
                      <a:pt x="164" y="65"/>
                    </a:lnTo>
                    <a:lnTo>
                      <a:pt x="160" y="51"/>
                    </a:lnTo>
                    <a:lnTo>
                      <a:pt x="151" y="37"/>
                    </a:lnTo>
                    <a:lnTo>
                      <a:pt x="141" y="24"/>
                    </a:lnTo>
                    <a:lnTo>
                      <a:pt x="128" y="13"/>
                    </a:lnTo>
                    <a:lnTo>
                      <a:pt x="115" y="6"/>
                    </a:lnTo>
                    <a:lnTo>
                      <a:pt x="99" y="1"/>
                    </a:lnTo>
                    <a:lnTo>
                      <a:pt x="84" y="0"/>
                    </a:lnTo>
                    <a:lnTo>
                      <a:pt x="66" y="1"/>
                    </a:lnTo>
                    <a:lnTo>
                      <a:pt x="51" y="6"/>
                    </a:lnTo>
                    <a:lnTo>
                      <a:pt x="37" y="13"/>
                    </a:lnTo>
                    <a:lnTo>
                      <a:pt x="25" y="24"/>
                    </a:lnTo>
                    <a:lnTo>
                      <a:pt x="14" y="37"/>
                    </a:lnTo>
                    <a:lnTo>
                      <a:pt x="6" y="51"/>
                    </a:lnTo>
                    <a:lnTo>
                      <a:pt x="2" y="65"/>
                    </a:lnTo>
                    <a:lnTo>
                      <a:pt x="0" y="83"/>
                    </a:lnTo>
                    <a:lnTo>
                      <a:pt x="2" y="99"/>
                    </a:lnTo>
                    <a:lnTo>
                      <a:pt x="6" y="114"/>
                    </a:lnTo>
                    <a:lnTo>
                      <a:pt x="14" y="129"/>
                    </a:lnTo>
                    <a:lnTo>
                      <a:pt x="25" y="142"/>
                    </a:lnTo>
                    <a:lnTo>
                      <a:pt x="37" y="152"/>
                    </a:lnTo>
                    <a:lnTo>
                      <a:pt x="51" y="160"/>
                    </a:lnTo>
                    <a:lnTo>
                      <a:pt x="66" y="164"/>
                    </a:lnTo>
                    <a:lnTo>
                      <a:pt x="84" y="166"/>
                    </a:lnTo>
                    <a:lnTo>
                      <a:pt x="99" y="164"/>
                    </a:lnTo>
                    <a:lnTo>
                      <a:pt x="115" y="160"/>
                    </a:lnTo>
                    <a:lnTo>
                      <a:pt x="128" y="152"/>
                    </a:lnTo>
                    <a:lnTo>
                      <a:pt x="141" y="142"/>
                    </a:lnTo>
                    <a:lnTo>
                      <a:pt x="151" y="129"/>
                    </a:lnTo>
                    <a:lnTo>
                      <a:pt x="156" y="121"/>
                    </a:lnTo>
                    <a:lnTo>
                      <a:pt x="160" y="114"/>
                    </a:lnTo>
                    <a:lnTo>
                      <a:pt x="164" y="99"/>
                    </a:lnTo>
                    <a:lnTo>
                      <a:pt x="167" y="8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78" name="Freeform 77">
                <a:extLst>
                  <a:ext uri="{FF2B5EF4-FFF2-40B4-BE49-F238E27FC236}">
                    <a16:creationId xmlns:a16="http://schemas.microsoft.com/office/drawing/2014/main" id="{0AEB7AC1-83A0-923F-FBD4-8770E8432A71}"/>
                  </a:ext>
                </a:extLst>
              </p:cNvPr>
              <p:cNvSpPr>
                <a:spLocks/>
              </p:cNvSpPr>
              <p:nvPr/>
            </p:nvSpPr>
            <p:spPr bwMode="auto">
              <a:xfrm>
                <a:off x="1262063" y="4049713"/>
                <a:ext cx="52387" cy="52388"/>
              </a:xfrm>
              <a:custGeom>
                <a:avLst/>
                <a:gdLst>
                  <a:gd name="T0" fmla="*/ 166 w 166"/>
                  <a:gd name="T1" fmla="*/ 83 h 166"/>
                  <a:gd name="T2" fmla="*/ 164 w 166"/>
                  <a:gd name="T3" fmla="*/ 65 h 166"/>
                  <a:gd name="T4" fmla="*/ 159 w 166"/>
                  <a:gd name="T5" fmla="*/ 51 h 166"/>
                  <a:gd name="T6" fmla="*/ 150 w 166"/>
                  <a:gd name="T7" fmla="*/ 36 h 166"/>
                  <a:gd name="T8" fmla="*/ 140 w 166"/>
                  <a:gd name="T9" fmla="*/ 24 h 166"/>
                  <a:gd name="T10" fmla="*/ 127 w 166"/>
                  <a:gd name="T11" fmla="*/ 13 h 166"/>
                  <a:gd name="T12" fmla="*/ 114 w 166"/>
                  <a:gd name="T13" fmla="*/ 5 h 166"/>
                  <a:gd name="T14" fmla="*/ 98 w 166"/>
                  <a:gd name="T15" fmla="*/ 1 h 166"/>
                  <a:gd name="T16" fmla="*/ 83 w 166"/>
                  <a:gd name="T17" fmla="*/ 0 h 166"/>
                  <a:gd name="T18" fmla="*/ 65 w 166"/>
                  <a:gd name="T19" fmla="*/ 1 h 166"/>
                  <a:gd name="T20" fmla="*/ 51 w 166"/>
                  <a:gd name="T21" fmla="*/ 5 h 166"/>
                  <a:gd name="T22" fmla="*/ 36 w 166"/>
                  <a:gd name="T23" fmla="*/ 13 h 166"/>
                  <a:gd name="T24" fmla="*/ 24 w 166"/>
                  <a:gd name="T25" fmla="*/ 24 h 166"/>
                  <a:gd name="T26" fmla="*/ 13 w 166"/>
                  <a:gd name="T27" fmla="*/ 36 h 166"/>
                  <a:gd name="T28" fmla="*/ 5 w 166"/>
                  <a:gd name="T29" fmla="*/ 51 h 166"/>
                  <a:gd name="T30" fmla="*/ 1 w 166"/>
                  <a:gd name="T31" fmla="*/ 65 h 166"/>
                  <a:gd name="T32" fmla="*/ 0 w 166"/>
                  <a:gd name="T33" fmla="*/ 83 h 166"/>
                  <a:gd name="T34" fmla="*/ 1 w 166"/>
                  <a:gd name="T35" fmla="*/ 99 h 166"/>
                  <a:gd name="T36" fmla="*/ 5 w 166"/>
                  <a:gd name="T37" fmla="*/ 114 h 166"/>
                  <a:gd name="T38" fmla="*/ 13 w 166"/>
                  <a:gd name="T39" fmla="*/ 128 h 166"/>
                  <a:gd name="T40" fmla="*/ 24 w 166"/>
                  <a:gd name="T41" fmla="*/ 142 h 166"/>
                  <a:gd name="T42" fmla="*/ 36 w 166"/>
                  <a:gd name="T43" fmla="*/ 152 h 166"/>
                  <a:gd name="T44" fmla="*/ 51 w 166"/>
                  <a:gd name="T45" fmla="*/ 160 h 166"/>
                  <a:gd name="T46" fmla="*/ 65 w 166"/>
                  <a:gd name="T47" fmla="*/ 164 h 166"/>
                  <a:gd name="T48" fmla="*/ 83 w 166"/>
                  <a:gd name="T49" fmla="*/ 166 h 166"/>
                  <a:gd name="T50" fmla="*/ 98 w 166"/>
                  <a:gd name="T51" fmla="*/ 164 h 166"/>
                  <a:gd name="T52" fmla="*/ 114 w 166"/>
                  <a:gd name="T53" fmla="*/ 160 h 166"/>
                  <a:gd name="T54" fmla="*/ 127 w 166"/>
                  <a:gd name="T55" fmla="*/ 152 h 166"/>
                  <a:gd name="T56" fmla="*/ 140 w 166"/>
                  <a:gd name="T57" fmla="*/ 142 h 166"/>
                  <a:gd name="T58" fmla="*/ 150 w 166"/>
                  <a:gd name="T59" fmla="*/ 128 h 166"/>
                  <a:gd name="T60" fmla="*/ 155 w 166"/>
                  <a:gd name="T61" fmla="*/ 121 h 166"/>
                  <a:gd name="T62" fmla="*/ 159 w 166"/>
                  <a:gd name="T63" fmla="*/ 114 h 166"/>
                  <a:gd name="T64" fmla="*/ 164 w 166"/>
                  <a:gd name="T65" fmla="*/ 99 h 166"/>
                  <a:gd name="T66" fmla="*/ 166 w 166"/>
                  <a:gd name="T67"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6">
                    <a:moveTo>
                      <a:pt x="166" y="83"/>
                    </a:moveTo>
                    <a:lnTo>
                      <a:pt x="164" y="65"/>
                    </a:lnTo>
                    <a:lnTo>
                      <a:pt x="159" y="51"/>
                    </a:lnTo>
                    <a:lnTo>
                      <a:pt x="150" y="36"/>
                    </a:lnTo>
                    <a:lnTo>
                      <a:pt x="140" y="24"/>
                    </a:lnTo>
                    <a:lnTo>
                      <a:pt x="127" y="13"/>
                    </a:lnTo>
                    <a:lnTo>
                      <a:pt x="114" y="5"/>
                    </a:lnTo>
                    <a:lnTo>
                      <a:pt x="98" y="1"/>
                    </a:lnTo>
                    <a:lnTo>
                      <a:pt x="83" y="0"/>
                    </a:lnTo>
                    <a:lnTo>
                      <a:pt x="65" y="1"/>
                    </a:lnTo>
                    <a:lnTo>
                      <a:pt x="51" y="5"/>
                    </a:lnTo>
                    <a:lnTo>
                      <a:pt x="36" y="13"/>
                    </a:lnTo>
                    <a:lnTo>
                      <a:pt x="24" y="24"/>
                    </a:lnTo>
                    <a:lnTo>
                      <a:pt x="13" y="36"/>
                    </a:lnTo>
                    <a:lnTo>
                      <a:pt x="5" y="51"/>
                    </a:lnTo>
                    <a:lnTo>
                      <a:pt x="1" y="65"/>
                    </a:lnTo>
                    <a:lnTo>
                      <a:pt x="0" y="83"/>
                    </a:lnTo>
                    <a:lnTo>
                      <a:pt x="1" y="99"/>
                    </a:lnTo>
                    <a:lnTo>
                      <a:pt x="5" y="114"/>
                    </a:lnTo>
                    <a:lnTo>
                      <a:pt x="13" y="128"/>
                    </a:lnTo>
                    <a:lnTo>
                      <a:pt x="24" y="142"/>
                    </a:lnTo>
                    <a:lnTo>
                      <a:pt x="36" y="152"/>
                    </a:lnTo>
                    <a:lnTo>
                      <a:pt x="51" y="160"/>
                    </a:lnTo>
                    <a:lnTo>
                      <a:pt x="65" y="164"/>
                    </a:lnTo>
                    <a:lnTo>
                      <a:pt x="83" y="166"/>
                    </a:lnTo>
                    <a:lnTo>
                      <a:pt x="98" y="164"/>
                    </a:lnTo>
                    <a:lnTo>
                      <a:pt x="114" y="160"/>
                    </a:lnTo>
                    <a:lnTo>
                      <a:pt x="127" y="152"/>
                    </a:lnTo>
                    <a:lnTo>
                      <a:pt x="140" y="142"/>
                    </a:lnTo>
                    <a:lnTo>
                      <a:pt x="150" y="128"/>
                    </a:lnTo>
                    <a:lnTo>
                      <a:pt x="155" y="121"/>
                    </a:lnTo>
                    <a:lnTo>
                      <a:pt x="159" y="114"/>
                    </a:lnTo>
                    <a:lnTo>
                      <a:pt x="164" y="99"/>
                    </a:lnTo>
                    <a:lnTo>
                      <a:pt x="166" y="8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79" name="Freeform 78">
                <a:extLst>
                  <a:ext uri="{FF2B5EF4-FFF2-40B4-BE49-F238E27FC236}">
                    <a16:creationId xmlns:a16="http://schemas.microsoft.com/office/drawing/2014/main" id="{9ABAC8F6-9F9F-E42C-C768-8369233D867E}"/>
                  </a:ext>
                </a:extLst>
              </p:cNvPr>
              <p:cNvSpPr>
                <a:spLocks/>
              </p:cNvSpPr>
              <p:nvPr/>
            </p:nvSpPr>
            <p:spPr bwMode="auto">
              <a:xfrm>
                <a:off x="1335088" y="4084638"/>
                <a:ext cx="52387" cy="53975"/>
              </a:xfrm>
              <a:custGeom>
                <a:avLst/>
                <a:gdLst>
                  <a:gd name="T0" fmla="*/ 166 w 166"/>
                  <a:gd name="T1" fmla="*/ 83 h 166"/>
                  <a:gd name="T2" fmla="*/ 164 w 166"/>
                  <a:gd name="T3" fmla="*/ 65 h 166"/>
                  <a:gd name="T4" fmla="*/ 160 w 166"/>
                  <a:gd name="T5" fmla="*/ 51 h 166"/>
                  <a:gd name="T6" fmla="*/ 151 w 166"/>
                  <a:gd name="T7" fmla="*/ 36 h 166"/>
                  <a:gd name="T8" fmla="*/ 141 w 166"/>
                  <a:gd name="T9" fmla="*/ 24 h 166"/>
                  <a:gd name="T10" fmla="*/ 128 w 166"/>
                  <a:gd name="T11" fmla="*/ 13 h 166"/>
                  <a:gd name="T12" fmla="*/ 114 w 166"/>
                  <a:gd name="T13" fmla="*/ 5 h 166"/>
                  <a:gd name="T14" fmla="*/ 99 w 166"/>
                  <a:gd name="T15" fmla="*/ 1 h 166"/>
                  <a:gd name="T16" fmla="*/ 83 w 166"/>
                  <a:gd name="T17" fmla="*/ 0 h 166"/>
                  <a:gd name="T18" fmla="*/ 66 w 166"/>
                  <a:gd name="T19" fmla="*/ 1 h 166"/>
                  <a:gd name="T20" fmla="*/ 51 w 166"/>
                  <a:gd name="T21" fmla="*/ 5 h 166"/>
                  <a:gd name="T22" fmla="*/ 37 w 166"/>
                  <a:gd name="T23" fmla="*/ 13 h 166"/>
                  <a:gd name="T24" fmla="*/ 25 w 166"/>
                  <a:gd name="T25" fmla="*/ 24 h 166"/>
                  <a:gd name="T26" fmla="*/ 14 w 166"/>
                  <a:gd name="T27" fmla="*/ 36 h 166"/>
                  <a:gd name="T28" fmla="*/ 6 w 166"/>
                  <a:gd name="T29" fmla="*/ 51 h 166"/>
                  <a:gd name="T30" fmla="*/ 1 w 166"/>
                  <a:gd name="T31" fmla="*/ 65 h 166"/>
                  <a:gd name="T32" fmla="*/ 0 w 166"/>
                  <a:gd name="T33" fmla="*/ 83 h 166"/>
                  <a:gd name="T34" fmla="*/ 1 w 166"/>
                  <a:gd name="T35" fmla="*/ 99 h 166"/>
                  <a:gd name="T36" fmla="*/ 6 w 166"/>
                  <a:gd name="T37" fmla="*/ 114 h 166"/>
                  <a:gd name="T38" fmla="*/ 14 w 166"/>
                  <a:gd name="T39" fmla="*/ 128 h 166"/>
                  <a:gd name="T40" fmla="*/ 25 w 166"/>
                  <a:gd name="T41" fmla="*/ 142 h 166"/>
                  <a:gd name="T42" fmla="*/ 37 w 166"/>
                  <a:gd name="T43" fmla="*/ 152 h 166"/>
                  <a:gd name="T44" fmla="*/ 51 w 166"/>
                  <a:gd name="T45" fmla="*/ 159 h 166"/>
                  <a:gd name="T46" fmla="*/ 66 w 166"/>
                  <a:gd name="T47" fmla="*/ 164 h 166"/>
                  <a:gd name="T48" fmla="*/ 83 w 166"/>
                  <a:gd name="T49" fmla="*/ 166 h 166"/>
                  <a:gd name="T50" fmla="*/ 99 w 166"/>
                  <a:gd name="T51" fmla="*/ 164 h 166"/>
                  <a:gd name="T52" fmla="*/ 114 w 166"/>
                  <a:gd name="T53" fmla="*/ 159 h 166"/>
                  <a:gd name="T54" fmla="*/ 128 w 166"/>
                  <a:gd name="T55" fmla="*/ 152 h 166"/>
                  <a:gd name="T56" fmla="*/ 141 w 166"/>
                  <a:gd name="T57" fmla="*/ 142 h 166"/>
                  <a:gd name="T58" fmla="*/ 151 w 166"/>
                  <a:gd name="T59" fmla="*/ 128 h 166"/>
                  <a:gd name="T60" fmla="*/ 155 w 166"/>
                  <a:gd name="T61" fmla="*/ 121 h 166"/>
                  <a:gd name="T62" fmla="*/ 160 w 166"/>
                  <a:gd name="T63" fmla="*/ 114 h 166"/>
                  <a:gd name="T64" fmla="*/ 164 w 166"/>
                  <a:gd name="T65" fmla="*/ 99 h 166"/>
                  <a:gd name="T66" fmla="*/ 166 w 166"/>
                  <a:gd name="T67"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6">
                    <a:moveTo>
                      <a:pt x="166" y="83"/>
                    </a:moveTo>
                    <a:lnTo>
                      <a:pt x="164" y="65"/>
                    </a:lnTo>
                    <a:lnTo>
                      <a:pt x="160" y="51"/>
                    </a:lnTo>
                    <a:lnTo>
                      <a:pt x="151" y="36"/>
                    </a:lnTo>
                    <a:lnTo>
                      <a:pt x="141" y="24"/>
                    </a:lnTo>
                    <a:lnTo>
                      <a:pt x="128" y="13"/>
                    </a:lnTo>
                    <a:lnTo>
                      <a:pt x="114" y="5"/>
                    </a:lnTo>
                    <a:lnTo>
                      <a:pt x="99" y="1"/>
                    </a:lnTo>
                    <a:lnTo>
                      <a:pt x="83" y="0"/>
                    </a:lnTo>
                    <a:lnTo>
                      <a:pt x="66" y="1"/>
                    </a:lnTo>
                    <a:lnTo>
                      <a:pt x="51" y="5"/>
                    </a:lnTo>
                    <a:lnTo>
                      <a:pt x="37" y="13"/>
                    </a:lnTo>
                    <a:lnTo>
                      <a:pt x="25" y="24"/>
                    </a:lnTo>
                    <a:lnTo>
                      <a:pt x="14" y="36"/>
                    </a:lnTo>
                    <a:lnTo>
                      <a:pt x="6" y="51"/>
                    </a:lnTo>
                    <a:lnTo>
                      <a:pt x="1" y="65"/>
                    </a:lnTo>
                    <a:lnTo>
                      <a:pt x="0" y="83"/>
                    </a:lnTo>
                    <a:lnTo>
                      <a:pt x="1" y="99"/>
                    </a:lnTo>
                    <a:lnTo>
                      <a:pt x="6" y="114"/>
                    </a:lnTo>
                    <a:lnTo>
                      <a:pt x="14" y="128"/>
                    </a:lnTo>
                    <a:lnTo>
                      <a:pt x="25" y="142"/>
                    </a:lnTo>
                    <a:lnTo>
                      <a:pt x="37" y="152"/>
                    </a:lnTo>
                    <a:lnTo>
                      <a:pt x="51" y="159"/>
                    </a:lnTo>
                    <a:lnTo>
                      <a:pt x="66" y="164"/>
                    </a:lnTo>
                    <a:lnTo>
                      <a:pt x="83" y="166"/>
                    </a:lnTo>
                    <a:lnTo>
                      <a:pt x="99" y="164"/>
                    </a:lnTo>
                    <a:lnTo>
                      <a:pt x="114" y="159"/>
                    </a:lnTo>
                    <a:lnTo>
                      <a:pt x="128" y="152"/>
                    </a:lnTo>
                    <a:lnTo>
                      <a:pt x="141" y="142"/>
                    </a:lnTo>
                    <a:lnTo>
                      <a:pt x="151" y="128"/>
                    </a:lnTo>
                    <a:lnTo>
                      <a:pt x="155" y="121"/>
                    </a:lnTo>
                    <a:lnTo>
                      <a:pt x="160" y="114"/>
                    </a:lnTo>
                    <a:lnTo>
                      <a:pt x="164" y="99"/>
                    </a:lnTo>
                    <a:lnTo>
                      <a:pt x="166" y="8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80" name="Freeform 79">
                <a:extLst>
                  <a:ext uri="{FF2B5EF4-FFF2-40B4-BE49-F238E27FC236}">
                    <a16:creationId xmlns:a16="http://schemas.microsoft.com/office/drawing/2014/main" id="{C9EB25CD-4061-E1D6-CE03-FD4FFC795DDC}"/>
                  </a:ext>
                </a:extLst>
              </p:cNvPr>
              <p:cNvSpPr>
                <a:spLocks/>
              </p:cNvSpPr>
              <p:nvPr/>
            </p:nvSpPr>
            <p:spPr bwMode="auto">
              <a:xfrm>
                <a:off x="1419225" y="4121150"/>
                <a:ext cx="52387" cy="52388"/>
              </a:xfrm>
              <a:custGeom>
                <a:avLst/>
                <a:gdLst>
                  <a:gd name="T0" fmla="*/ 166 w 166"/>
                  <a:gd name="T1" fmla="*/ 83 h 166"/>
                  <a:gd name="T2" fmla="*/ 164 w 166"/>
                  <a:gd name="T3" fmla="*/ 65 h 166"/>
                  <a:gd name="T4" fmla="*/ 160 w 166"/>
                  <a:gd name="T5" fmla="*/ 51 h 166"/>
                  <a:gd name="T6" fmla="*/ 151 w 166"/>
                  <a:gd name="T7" fmla="*/ 36 h 166"/>
                  <a:gd name="T8" fmla="*/ 141 w 166"/>
                  <a:gd name="T9" fmla="*/ 24 h 166"/>
                  <a:gd name="T10" fmla="*/ 128 w 166"/>
                  <a:gd name="T11" fmla="*/ 13 h 166"/>
                  <a:gd name="T12" fmla="*/ 114 w 166"/>
                  <a:gd name="T13" fmla="*/ 5 h 166"/>
                  <a:gd name="T14" fmla="*/ 99 w 166"/>
                  <a:gd name="T15" fmla="*/ 1 h 166"/>
                  <a:gd name="T16" fmla="*/ 83 w 166"/>
                  <a:gd name="T17" fmla="*/ 0 h 166"/>
                  <a:gd name="T18" fmla="*/ 66 w 166"/>
                  <a:gd name="T19" fmla="*/ 1 h 166"/>
                  <a:gd name="T20" fmla="*/ 51 w 166"/>
                  <a:gd name="T21" fmla="*/ 5 h 166"/>
                  <a:gd name="T22" fmla="*/ 37 w 166"/>
                  <a:gd name="T23" fmla="*/ 13 h 166"/>
                  <a:gd name="T24" fmla="*/ 25 w 166"/>
                  <a:gd name="T25" fmla="*/ 24 h 166"/>
                  <a:gd name="T26" fmla="*/ 13 w 166"/>
                  <a:gd name="T27" fmla="*/ 36 h 166"/>
                  <a:gd name="T28" fmla="*/ 6 w 166"/>
                  <a:gd name="T29" fmla="*/ 51 h 166"/>
                  <a:gd name="T30" fmla="*/ 1 w 166"/>
                  <a:gd name="T31" fmla="*/ 65 h 166"/>
                  <a:gd name="T32" fmla="*/ 0 w 166"/>
                  <a:gd name="T33" fmla="*/ 83 h 166"/>
                  <a:gd name="T34" fmla="*/ 1 w 166"/>
                  <a:gd name="T35" fmla="*/ 98 h 166"/>
                  <a:gd name="T36" fmla="*/ 6 w 166"/>
                  <a:gd name="T37" fmla="*/ 114 h 166"/>
                  <a:gd name="T38" fmla="*/ 13 w 166"/>
                  <a:gd name="T39" fmla="*/ 128 h 166"/>
                  <a:gd name="T40" fmla="*/ 25 w 166"/>
                  <a:gd name="T41" fmla="*/ 142 h 166"/>
                  <a:gd name="T42" fmla="*/ 37 w 166"/>
                  <a:gd name="T43" fmla="*/ 152 h 166"/>
                  <a:gd name="T44" fmla="*/ 51 w 166"/>
                  <a:gd name="T45" fmla="*/ 159 h 166"/>
                  <a:gd name="T46" fmla="*/ 66 w 166"/>
                  <a:gd name="T47" fmla="*/ 164 h 166"/>
                  <a:gd name="T48" fmla="*/ 83 w 166"/>
                  <a:gd name="T49" fmla="*/ 166 h 166"/>
                  <a:gd name="T50" fmla="*/ 99 w 166"/>
                  <a:gd name="T51" fmla="*/ 164 h 166"/>
                  <a:gd name="T52" fmla="*/ 114 w 166"/>
                  <a:gd name="T53" fmla="*/ 159 h 166"/>
                  <a:gd name="T54" fmla="*/ 128 w 166"/>
                  <a:gd name="T55" fmla="*/ 152 h 166"/>
                  <a:gd name="T56" fmla="*/ 141 w 166"/>
                  <a:gd name="T57" fmla="*/ 142 h 166"/>
                  <a:gd name="T58" fmla="*/ 151 w 166"/>
                  <a:gd name="T59" fmla="*/ 128 h 166"/>
                  <a:gd name="T60" fmla="*/ 155 w 166"/>
                  <a:gd name="T61" fmla="*/ 121 h 166"/>
                  <a:gd name="T62" fmla="*/ 160 w 166"/>
                  <a:gd name="T63" fmla="*/ 114 h 166"/>
                  <a:gd name="T64" fmla="*/ 164 w 166"/>
                  <a:gd name="T65" fmla="*/ 98 h 166"/>
                  <a:gd name="T66" fmla="*/ 166 w 166"/>
                  <a:gd name="T67"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6">
                    <a:moveTo>
                      <a:pt x="166" y="83"/>
                    </a:moveTo>
                    <a:lnTo>
                      <a:pt x="164" y="65"/>
                    </a:lnTo>
                    <a:lnTo>
                      <a:pt x="160" y="51"/>
                    </a:lnTo>
                    <a:lnTo>
                      <a:pt x="151" y="36"/>
                    </a:lnTo>
                    <a:lnTo>
                      <a:pt x="141" y="24"/>
                    </a:lnTo>
                    <a:lnTo>
                      <a:pt x="128" y="13"/>
                    </a:lnTo>
                    <a:lnTo>
                      <a:pt x="114" y="5"/>
                    </a:lnTo>
                    <a:lnTo>
                      <a:pt x="99" y="1"/>
                    </a:lnTo>
                    <a:lnTo>
                      <a:pt x="83" y="0"/>
                    </a:lnTo>
                    <a:lnTo>
                      <a:pt x="66" y="1"/>
                    </a:lnTo>
                    <a:lnTo>
                      <a:pt x="51" y="5"/>
                    </a:lnTo>
                    <a:lnTo>
                      <a:pt x="37" y="13"/>
                    </a:lnTo>
                    <a:lnTo>
                      <a:pt x="25" y="24"/>
                    </a:lnTo>
                    <a:lnTo>
                      <a:pt x="13" y="36"/>
                    </a:lnTo>
                    <a:lnTo>
                      <a:pt x="6" y="51"/>
                    </a:lnTo>
                    <a:lnTo>
                      <a:pt x="1" y="65"/>
                    </a:lnTo>
                    <a:lnTo>
                      <a:pt x="0" y="83"/>
                    </a:lnTo>
                    <a:lnTo>
                      <a:pt x="1" y="98"/>
                    </a:lnTo>
                    <a:lnTo>
                      <a:pt x="6" y="114"/>
                    </a:lnTo>
                    <a:lnTo>
                      <a:pt x="13" y="128"/>
                    </a:lnTo>
                    <a:lnTo>
                      <a:pt x="25" y="142"/>
                    </a:lnTo>
                    <a:lnTo>
                      <a:pt x="37" y="152"/>
                    </a:lnTo>
                    <a:lnTo>
                      <a:pt x="51" y="159"/>
                    </a:lnTo>
                    <a:lnTo>
                      <a:pt x="66" y="164"/>
                    </a:lnTo>
                    <a:lnTo>
                      <a:pt x="83" y="166"/>
                    </a:lnTo>
                    <a:lnTo>
                      <a:pt x="99" y="164"/>
                    </a:lnTo>
                    <a:lnTo>
                      <a:pt x="114" y="159"/>
                    </a:lnTo>
                    <a:lnTo>
                      <a:pt x="128" y="152"/>
                    </a:lnTo>
                    <a:lnTo>
                      <a:pt x="141" y="142"/>
                    </a:lnTo>
                    <a:lnTo>
                      <a:pt x="151" y="128"/>
                    </a:lnTo>
                    <a:lnTo>
                      <a:pt x="155" y="121"/>
                    </a:lnTo>
                    <a:lnTo>
                      <a:pt x="160" y="114"/>
                    </a:lnTo>
                    <a:lnTo>
                      <a:pt x="164" y="98"/>
                    </a:lnTo>
                    <a:lnTo>
                      <a:pt x="166" y="8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81" name="Freeform 80">
                <a:extLst>
                  <a:ext uri="{FF2B5EF4-FFF2-40B4-BE49-F238E27FC236}">
                    <a16:creationId xmlns:a16="http://schemas.microsoft.com/office/drawing/2014/main" id="{417EC188-F997-BC95-B47E-3025C84B6FEF}"/>
                  </a:ext>
                </a:extLst>
              </p:cNvPr>
              <p:cNvSpPr>
                <a:spLocks/>
              </p:cNvSpPr>
              <p:nvPr/>
            </p:nvSpPr>
            <p:spPr bwMode="auto">
              <a:xfrm>
                <a:off x="1492250" y="3651250"/>
                <a:ext cx="52387" cy="52388"/>
              </a:xfrm>
              <a:custGeom>
                <a:avLst/>
                <a:gdLst>
                  <a:gd name="T0" fmla="*/ 166 w 166"/>
                  <a:gd name="T1" fmla="*/ 83 h 166"/>
                  <a:gd name="T2" fmla="*/ 164 w 166"/>
                  <a:gd name="T3" fmla="*/ 65 h 166"/>
                  <a:gd name="T4" fmla="*/ 160 w 166"/>
                  <a:gd name="T5" fmla="*/ 51 h 166"/>
                  <a:gd name="T6" fmla="*/ 151 w 166"/>
                  <a:gd name="T7" fmla="*/ 36 h 166"/>
                  <a:gd name="T8" fmla="*/ 141 w 166"/>
                  <a:gd name="T9" fmla="*/ 24 h 166"/>
                  <a:gd name="T10" fmla="*/ 128 w 166"/>
                  <a:gd name="T11" fmla="*/ 13 h 166"/>
                  <a:gd name="T12" fmla="*/ 114 w 166"/>
                  <a:gd name="T13" fmla="*/ 5 h 166"/>
                  <a:gd name="T14" fmla="*/ 99 w 166"/>
                  <a:gd name="T15" fmla="*/ 1 h 166"/>
                  <a:gd name="T16" fmla="*/ 83 w 166"/>
                  <a:gd name="T17" fmla="*/ 0 h 166"/>
                  <a:gd name="T18" fmla="*/ 66 w 166"/>
                  <a:gd name="T19" fmla="*/ 1 h 166"/>
                  <a:gd name="T20" fmla="*/ 51 w 166"/>
                  <a:gd name="T21" fmla="*/ 5 h 166"/>
                  <a:gd name="T22" fmla="*/ 37 w 166"/>
                  <a:gd name="T23" fmla="*/ 13 h 166"/>
                  <a:gd name="T24" fmla="*/ 25 w 166"/>
                  <a:gd name="T25" fmla="*/ 24 h 166"/>
                  <a:gd name="T26" fmla="*/ 14 w 166"/>
                  <a:gd name="T27" fmla="*/ 36 h 166"/>
                  <a:gd name="T28" fmla="*/ 6 w 166"/>
                  <a:gd name="T29" fmla="*/ 51 h 166"/>
                  <a:gd name="T30" fmla="*/ 1 w 166"/>
                  <a:gd name="T31" fmla="*/ 65 h 166"/>
                  <a:gd name="T32" fmla="*/ 0 w 166"/>
                  <a:gd name="T33" fmla="*/ 83 h 166"/>
                  <a:gd name="T34" fmla="*/ 1 w 166"/>
                  <a:gd name="T35" fmla="*/ 98 h 166"/>
                  <a:gd name="T36" fmla="*/ 6 w 166"/>
                  <a:gd name="T37" fmla="*/ 114 h 166"/>
                  <a:gd name="T38" fmla="*/ 14 w 166"/>
                  <a:gd name="T39" fmla="*/ 128 h 166"/>
                  <a:gd name="T40" fmla="*/ 25 w 166"/>
                  <a:gd name="T41" fmla="*/ 142 h 166"/>
                  <a:gd name="T42" fmla="*/ 37 w 166"/>
                  <a:gd name="T43" fmla="*/ 151 h 166"/>
                  <a:gd name="T44" fmla="*/ 51 w 166"/>
                  <a:gd name="T45" fmla="*/ 159 h 166"/>
                  <a:gd name="T46" fmla="*/ 66 w 166"/>
                  <a:gd name="T47" fmla="*/ 164 h 166"/>
                  <a:gd name="T48" fmla="*/ 83 w 166"/>
                  <a:gd name="T49" fmla="*/ 166 h 166"/>
                  <a:gd name="T50" fmla="*/ 99 w 166"/>
                  <a:gd name="T51" fmla="*/ 164 h 166"/>
                  <a:gd name="T52" fmla="*/ 114 w 166"/>
                  <a:gd name="T53" fmla="*/ 159 h 166"/>
                  <a:gd name="T54" fmla="*/ 128 w 166"/>
                  <a:gd name="T55" fmla="*/ 151 h 166"/>
                  <a:gd name="T56" fmla="*/ 141 w 166"/>
                  <a:gd name="T57" fmla="*/ 142 h 166"/>
                  <a:gd name="T58" fmla="*/ 151 w 166"/>
                  <a:gd name="T59" fmla="*/ 128 h 166"/>
                  <a:gd name="T60" fmla="*/ 155 w 166"/>
                  <a:gd name="T61" fmla="*/ 120 h 166"/>
                  <a:gd name="T62" fmla="*/ 160 w 166"/>
                  <a:gd name="T63" fmla="*/ 114 h 166"/>
                  <a:gd name="T64" fmla="*/ 164 w 166"/>
                  <a:gd name="T65" fmla="*/ 98 h 166"/>
                  <a:gd name="T66" fmla="*/ 166 w 166"/>
                  <a:gd name="T67"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6">
                    <a:moveTo>
                      <a:pt x="166" y="83"/>
                    </a:moveTo>
                    <a:lnTo>
                      <a:pt x="164" y="65"/>
                    </a:lnTo>
                    <a:lnTo>
                      <a:pt x="160" y="51"/>
                    </a:lnTo>
                    <a:lnTo>
                      <a:pt x="151" y="36"/>
                    </a:lnTo>
                    <a:lnTo>
                      <a:pt x="141" y="24"/>
                    </a:lnTo>
                    <a:lnTo>
                      <a:pt x="128" y="13"/>
                    </a:lnTo>
                    <a:lnTo>
                      <a:pt x="114" y="5"/>
                    </a:lnTo>
                    <a:lnTo>
                      <a:pt x="99" y="1"/>
                    </a:lnTo>
                    <a:lnTo>
                      <a:pt x="83" y="0"/>
                    </a:lnTo>
                    <a:lnTo>
                      <a:pt x="66" y="1"/>
                    </a:lnTo>
                    <a:lnTo>
                      <a:pt x="51" y="5"/>
                    </a:lnTo>
                    <a:lnTo>
                      <a:pt x="37" y="13"/>
                    </a:lnTo>
                    <a:lnTo>
                      <a:pt x="25" y="24"/>
                    </a:lnTo>
                    <a:lnTo>
                      <a:pt x="14" y="36"/>
                    </a:lnTo>
                    <a:lnTo>
                      <a:pt x="6" y="51"/>
                    </a:lnTo>
                    <a:lnTo>
                      <a:pt x="1" y="65"/>
                    </a:lnTo>
                    <a:lnTo>
                      <a:pt x="0" y="83"/>
                    </a:lnTo>
                    <a:lnTo>
                      <a:pt x="1" y="98"/>
                    </a:lnTo>
                    <a:lnTo>
                      <a:pt x="6" y="114"/>
                    </a:lnTo>
                    <a:lnTo>
                      <a:pt x="14" y="128"/>
                    </a:lnTo>
                    <a:lnTo>
                      <a:pt x="25" y="142"/>
                    </a:lnTo>
                    <a:lnTo>
                      <a:pt x="37" y="151"/>
                    </a:lnTo>
                    <a:lnTo>
                      <a:pt x="51" y="159"/>
                    </a:lnTo>
                    <a:lnTo>
                      <a:pt x="66" y="164"/>
                    </a:lnTo>
                    <a:lnTo>
                      <a:pt x="83" y="166"/>
                    </a:lnTo>
                    <a:lnTo>
                      <a:pt x="99" y="164"/>
                    </a:lnTo>
                    <a:lnTo>
                      <a:pt x="114" y="159"/>
                    </a:lnTo>
                    <a:lnTo>
                      <a:pt x="128" y="151"/>
                    </a:lnTo>
                    <a:lnTo>
                      <a:pt x="141" y="142"/>
                    </a:lnTo>
                    <a:lnTo>
                      <a:pt x="151" y="128"/>
                    </a:lnTo>
                    <a:lnTo>
                      <a:pt x="155" y="120"/>
                    </a:lnTo>
                    <a:lnTo>
                      <a:pt x="160" y="114"/>
                    </a:lnTo>
                    <a:lnTo>
                      <a:pt x="164" y="98"/>
                    </a:lnTo>
                    <a:lnTo>
                      <a:pt x="166" y="8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82" name="Freeform 81">
                <a:extLst>
                  <a:ext uri="{FF2B5EF4-FFF2-40B4-BE49-F238E27FC236}">
                    <a16:creationId xmlns:a16="http://schemas.microsoft.com/office/drawing/2014/main" id="{52D56A15-6DF7-2A1A-884E-2CEF536603A1}"/>
                  </a:ext>
                </a:extLst>
              </p:cNvPr>
              <p:cNvSpPr>
                <a:spLocks/>
              </p:cNvSpPr>
              <p:nvPr/>
            </p:nvSpPr>
            <p:spPr bwMode="auto">
              <a:xfrm>
                <a:off x="1570038" y="3662363"/>
                <a:ext cx="53975" cy="52388"/>
              </a:xfrm>
              <a:custGeom>
                <a:avLst/>
                <a:gdLst>
                  <a:gd name="T0" fmla="*/ 167 w 167"/>
                  <a:gd name="T1" fmla="*/ 83 h 167"/>
                  <a:gd name="T2" fmla="*/ 164 w 167"/>
                  <a:gd name="T3" fmla="*/ 66 h 167"/>
                  <a:gd name="T4" fmla="*/ 160 w 167"/>
                  <a:gd name="T5" fmla="*/ 51 h 167"/>
                  <a:gd name="T6" fmla="*/ 151 w 167"/>
                  <a:gd name="T7" fmla="*/ 37 h 167"/>
                  <a:gd name="T8" fmla="*/ 141 w 167"/>
                  <a:gd name="T9" fmla="*/ 25 h 167"/>
                  <a:gd name="T10" fmla="*/ 128 w 167"/>
                  <a:gd name="T11" fmla="*/ 14 h 167"/>
                  <a:gd name="T12" fmla="*/ 115 w 167"/>
                  <a:gd name="T13" fmla="*/ 6 h 167"/>
                  <a:gd name="T14" fmla="*/ 99 w 167"/>
                  <a:gd name="T15" fmla="*/ 1 h 167"/>
                  <a:gd name="T16" fmla="*/ 84 w 167"/>
                  <a:gd name="T17" fmla="*/ 0 h 167"/>
                  <a:gd name="T18" fmla="*/ 66 w 167"/>
                  <a:gd name="T19" fmla="*/ 1 h 167"/>
                  <a:gd name="T20" fmla="*/ 51 w 167"/>
                  <a:gd name="T21" fmla="*/ 6 h 167"/>
                  <a:gd name="T22" fmla="*/ 37 w 167"/>
                  <a:gd name="T23" fmla="*/ 14 h 167"/>
                  <a:gd name="T24" fmla="*/ 25 w 167"/>
                  <a:gd name="T25" fmla="*/ 25 h 167"/>
                  <a:gd name="T26" fmla="*/ 14 w 167"/>
                  <a:gd name="T27" fmla="*/ 37 h 167"/>
                  <a:gd name="T28" fmla="*/ 6 w 167"/>
                  <a:gd name="T29" fmla="*/ 51 h 167"/>
                  <a:gd name="T30" fmla="*/ 2 w 167"/>
                  <a:gd name="T31" fmla="*/ 66 h 167"/>
                  <a:gd name="T32" fmla="*/ 0 w 167"/>
                  <a:gd name="T33" fmla="*/ 83 h 167"/>
                  <a:gd name="T34" fmla="*/ 2 w 167"/>
                  <a:gd name="T35" fmla="*/ 99 h 167"/>
                  <a:gd name="T36" fmla="*/ 6 w 167"/>
                  <a:gd name="T37" fmla="*/ 114 h 167"/>
                  <a:gd name="T38" fmla="*/ 14 w 167"/>
                  <a:gd name="T39" fmla="*/ 129 h 167"/>
                  <a:gd name="T40" fmla="*/ 25 w 167"/>
                  <a:gd name="T41" fmla="*/ 142 h 167"/>
                  <a:gd name="T42" fmla="*/ 37 w 167"/>
                  <a:gd name="T43" fmla="*/ 152 h 167"/>
                  <a:gd name="T44" fmla="*/ 51 w 167"/>
                  <a:gd name="T45" fmla="*/ 160 h 167"/>
                  <a:gd name="T46" fmla="*/ 66 w 167"/>
                  <a:gd name="T47" fmla="*/ 164 h 167"/>
                  <a:gd name="T48" fmla="*/ 84 w 167"/>
                  <a:gd name="T49" fmla="*/ 167 h 167"/>
                  <a:gd name="T50" fmla="*/ 99 w 167"/>
                  <a:gd name="T51" fmla="*/ 164 h 167"/>
                  <a:gd name="T52" fmla="*/ 115 w 167"/>
                  <a:gd name="T53" fmla="*/ 160 h 167"/>
                  <a:gd name="T54" fmla="*/ 128 w 167"/>
                  <a:gd name="T55" fmla="*/ 152 h 167"/>
                  <a:gd name="T56" fmla="*/ 141 w 167"/>
                  <a:gd name="T57" fmla="*/ 142 h 167"/>
                  <a:gd name="T58" fmla="*/ 151 w 167"/>
                  <a:gd name="T59" fmla="*/ 129 h 167"/>
                  <a:gd name="T60" fmla="*/ 156 w 167"/>
                  <a:gd name="T61" fmla="*/ 121 h 167"/>
                  <a:gd name="T62" fmla="*/ 160 w 167"/>
                  <a:gd name="T63" fmla="*/ 114 h 167"/>
                  <a:gd name="T64" fmla="*/ 164 w 167"/>
                  <a:gd name="T65" fmla="*/ 99 h 167"/>
                  <a:gd name="T66" fmla="*/ 167 w 167"/>
                  <a:gd name="T67" fmla="*/ 8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67">
                    <a:moveTo>
                      <a:pt x="167" y="83"/>
                    </a:moveTo>
                    <a:lnTo>
                      <a:pt x="164" y="66"/>
                    </a:lnTo>
                    <a:lnTo>
                      <a:pt x="160" y="51"/>
                    </a:lnTo>
                    <a:lnTo>
                      <a:pt x="151" y="37"/>
                    </a:lnTo>
                    <a:lnTo>
                      <a:pt x="141" y="25"/>
                    </a:lnTo>
                    <a:lnTo>
                      <a:pt x="128" y="14"/>
                    </a:lnTo>
                    <a:lnTo>
                      <a:pt x="115" y="6"/>
                    </a:lnTo>
                    <a:lnTo>
                      <a:pt x="99" y="1"/>
                    </a:lnTo>
                    <a:lnTo>
                      <a:pt x="84" y="0"/>
                    </a:lnTo>
                    <a:lnTo>
                      <a:pt x="66" y="1"/>
                    </a:lnTo>
                    <a:lnTo>
                      <a:pt x="51" y="6"/>
                    </a:lnTo>
                    <a:lnTo>
                      <a:pt x="37" y="14"/>
                    </a:lnTo>
                    <a:lnTo>
                      <a:pt x="25" y="25"/>
                    </a:lnTo>
                    <a:lnTo>
                      <a:pt x="14" y="37"/>
                    </a:lnTo>
                    <a:lnTo>
                      <a:pt x="6" y="51"/>
                    </a:lnTo>
                    <a:lnTo>
                      <a:pt x="2" y="66"/>
                    </a:lnTo>
                    <a:lnTo>
                      <a:pt x="0" y="83"/>
                    </a:lnTo>
                    <a:lnTo>
                      <a:pt x="2" y="99"/>
                    </a:lnTo>
                    <a:lnTo>
                      <a:pt x="6" y="114"/>
                    </a:lnTo>
                    <a:lnTo>
                      <a:pt x="14" y="129"/>
                    </a:lnTo>
                    <a:lnTo>
                      <a:pt x="25" y="142"/>
                    </a:lnTo>
                    <a:lnTo>
                      <a:pt x="37" y="152"/>
                    </a:lnTo>
                    <a:lnTo>
                      <a:pt x="51" y="160"/>
                    </a:lnTo>
                    <a:lnTo>
                      <a:pt x="66" y="164"/>
                    </a:lnTo>
                    <a:lnTo>
                      <a:pt x="84" y="167"/>
                    </a:lnTo>
                    <a:lnTo>
                      <a:pt x="99" y="164"/>
                    </a:lnTo>
                    <a:lnTo>
                      <a:pt x="115" y="160"/>
                    </a:lnTo>
                    <a:lnTo>
                      <a:pt x="128" y="152"/>
                    </a:lnTo>
                    <a:lnTo>
                      <a:pt x="141" y="142"/>
                    </a:lnTo>
                    <a:lnTo>
                      <a:pt x="151" y="129"/>
                    </a:lnTo>
                    <a:lnTo>
                      <a:pt x="156" y="121"/>
                    </a:lnTo>
                    <a:lnTo>
                      <a:pt x="160" y="114"/>
                    </a:lnTo>
                    <a:lnTo>
                      <a:pt x="164" y="99"/>
                    </a:lnTo>
                    <a:lnTo>
                      <a:pt x="167" y="8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83" name="Freeform 82">
                <a:extLst>
                  <a:ext uri="{FF2B5EF4-FFF2-40B4-BE49-F238E27FC236}">
                    <a16:creationId xmlns:a16="http://schemas.microsoft.com/office/drawing/2014/main" id="{45F724B5-1D0D-09B6-9285-E2EEBD0EEFF6}"/>
                  </a:ext>
                </a:extLst>
              </p:cNvPr>
              <p:cNvSpPr>
                <a:spLocks/>
              </p:cNvSpPr>
              <p:nvPr/>
            </p:nvSpPr>
            <p:spPr bwMode="auto">
              <a:xfrm>
                <a:off x="1735138" y="3767138"/>
                <a:ext cx="52387" cy="52388"/>
              </a:xfrm>
              <a:custGeom>
                <a:avLst/>
                <a:gdLst>
                  <a:gd name="T0" fmla="*/ 166 w 166"/>
                  <a:gd name="T1" fmla="*/ 84 h 167"/>
                  <a:gd name="T2" fmla="*/ 164 w 166"/>
                  <a:gd name="T3" fmla="*/ 66 h 167"/>
                  <a:gd name="T4" fmla="*/ 159 w 166"/>
                  <a:gd name="T5" fmla="*/ 51 h 167"/>
                  <a:gd name="T6" fmla="*/ 150 w 166"/>
                  <a:gd name="T7" fmla="*/ 37 h 167"/>
                  <a:gd name="T8" fmla="*/ 140 w 166"/>
                  <a:gd name="T9" fmla="*/ 25 h 167"/>
                  <a:gd name="T10" fmla="*/ 127 w 166"/>
                  <a:gd name="T11" fmla="*/ 14 h 167"/>
                  <a:gd name="T12" fmla="*/ 114 w 166"/>
                  <a:gd name="T13" fmla="*/ 6 h 167"/>
                  <a:gd name="T14" fmla="*/ 98 w 166"/>
                  <a:gd name="T15" fmla="*/ 2 h 167"/>
                  <a:gd name="T16" fmla="*/ 83 w 166"/>
                  <a:gd name="T17" fmla="*/ 0 h 167"/>
                  <a:gd name="T18" fmla="*/ 65 w 166"/>
                  <a:gd name="T19" fmla="*/ 2 h 167"/>
                  <a:gd name="T20" fmla="*/ 51 w 166"/>
                  <a:gd name="T21" fmla="*/ 6 h 167"/>
                  <a:gd name="T22" fmla="*/ 36 w 166"/>
                  <a:gd name="T23" fmla="*/ 14 h 167"/>
                  <a:gd name="T24" fmla="*/ 24 w 166"/>
                  <a:gd name="T25" fmla="*/ 25 h 167"/>
                  <a:gd name="T26" fmla="*/ 13 w 166"/>
                  <a:gd name="T27" fmla="*/ 37 h 167"/>
                  <a:gd name="T28" fmla="*/ 5 w 166"/>
                  <a:gd name="T29" fmla="*/ 51 h 167"/>
                  <a:gd name="T30" fmla="*/ 1 w 166"/>
                  <a:gd name="T31" fmla="*/ 66 h 167"/>
                  <a:gd name="T32" fmla="*/ 0 w 166"/>
                  <a:gd name="T33" fmla="*/ 84 h 167"/>
                  <a:gd name="T34" fmla="*/ 1 w 166"/>
                  <a:gd name="T35" fmla="*/ 99 h 167"/>
                  <a:gd name="T36" fmla="*/ 5 w 166"/>
                  <a:gd name="T37" fmla="*/ 115 h 167"/>
                  <a:gd name="T38" fmla="*/ 13 w 166"/>
                  <a:gd name="T39" fmla="*/ 129 h 167"/>
                  <a:gd name="T40" fmla="*/ 24 w 166"/>
                  <a:gd name="T41" fmla="*/ 142 h 167"/>
                  <a:gd name="T42" fmla="*/ 36 w 166"/>
                  <a:gd name="T43" fmla="*/ 152 h 167"/>
                  <a:gd name="T44" fmla="*/ 51 w 166"/>
                  <a:gd name="T45" fmla="*/ 160 h 167"/>
                  <a:gd name="T46" fmla="*/ 65 w 166"/>
                  <a:gd name="T47" fmla="*/ 165 h 167"/>
                  <a:gd name="T48" fmla="*/ 83 w 166"/>
                  <a:gd name="T49" fmla="*/ 167 h 167"/>
                  <a:gd name="T50" fmla="*/ 98 w 166"/>
                  <a:gd name="T51" fmla="*/ 165 h 167"/>
                  <a:gd name="T52" fmla="*/ 114 w 166"/>
                  <a:gd name="T53" fmla="*/ 160 h 167"/>
                  <a:gd name="T54" fmla="*/ 127 w 166"/>
                  <a:gd name="T55" fmla="*/ 152 h 167"/>
                  <a:gd name="T56" fmla="*/ 140 w 166"/>
                  <a:gd name="T57" fmla="*/ 142 h 167"/>
                  <a:gd name="T58" fmla="*/ 150 w 166"/>
                  <a:gd name="T59" fmla="*/ 129 h 167"/>
                  <a:gd name="T60" fmla="*/ 155 w 166"/>
                  <a:gd name="T61" fmla="*/ 121 h 167"/>
                  <a:gd name="T62" fmla="*/ 159 w 166"/>
                  <a:gd name="T63" fmla="*/ 115 h 167"/>
                  <a:gd name="T64" fmla="*/ 164 w 166"/>
                  <a:gd name="T65" fmla="*/ 99 h 167"/>
                  <a:gd name="T66" fmla="*/ 166 w 166"/>
                  <a:gd name="T67" fmla="*/ 8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7">
                    <a:moveTo>
                      <a:pt x="166" y="84"/>
                    </a:moveTo>
                    <a:lnTo>
                      <a:pt x="164" y="66"/>
                    </a:lnTo>
                    <a:lnTo>
                      <a:pt x="159" y="51"/>
                    </a:lnTo>
                    <a:lnTo>
                      <a:pt x="150" y="37"/>
                    </a:lnTo>
                    <a:lnTo>
                      <a:pt x="140" y="25"/>
                    </a:lnTo>
                    <a:lnTo>
                      <a:pt x="127" y="14"/>
                    </a:lnTo>
                    <a:lnTo>
                      <a:pt x="114" y="6"/>
                    </a:lnTo>
                    <a:lnTo>
                      <a:pt x="98" y="2"/>
                    </a:lnTo>
                    <a:lnTo>
                      <a:pt x="83" y="0"/>
                    </a:lnTo>
                    <a:lnTo>
                      <a:pt x="65" y="2"/>
                    </a:lnTo>
                    <a:lnTo>
                      <a:pt x="51" y="6"/>
                    </a:lnTo>
                    <a:lnTo>
                      <a:pt x="36" y="14"/>
                    </a:lnTo>
                    <a:lnTo>
                      <a:pt x="24" y="25"/>
                    </a:lnTo>
                    <a:lnTo>
                      <a:pt x="13" y="37"/>
                    </a:lnTo>
                    <a:lnTo>
                      <a:pt x="5" y="51"/>
                    </a:lnTo>
                    <a:lnTo>
                      <a:pt x="1" y="66"/>
                    </a:lnTo>
                    <a:lnTo>
                      <a:pt x="0" y="84"/>
                    </a:lnTo>
                    <a:lnTo>
                      <a:pt x="1" y="99"/>
                    </a:lnTo>
                    <a:lnTo>
                      <a:pt x="5" y="115"/>
                    </a:lnTo>
                    <a:lnTo>
                      <a:pt x="13" y="129"/>
                    </a:lnTo>
                    <a:lnTo>
                      <a:pt x="24" y="142"/>
                    </a:lnTo>
                    <a:lnTo>
                      <a:pt x="36" y="152"/>
                    </a:lnTo>
                    <a:lnTo>
                      <a:pt x="51" y="160"/>
                    </a:lnTo>
                    <a:lnTo>
                      <a:pt x="65" y="165"/>
                    </a:lnTo>
                    <a:lnTo>
                      <a:pt x="83" y="167"/>
                    </a:lnTo>
                    <a:lnTo>
                      <a:pt x="98" y="165"/>
                    </a:lnTo>
                    <a:lnTo>
                      <a:pt x="114" y="160"/>
                    </a:lnTo>
                    <a:lnTo>
                      <a:pt x="127" y="152"/>
                    </a:lnTo>
                    <a:lnTo>
                      <a:pt x="140" y="142"/>
                    </a:lnTo>
                    <a:lnTo>
                      <a:pt x="150" y="129"/>
                    </a:lnTo>
                    <a:lnTo>
                      <a:pt x="155" y="121"/>
                    </a:lnTo>
                    <a:lnTo>
                      <a:pt x="159" y="115"/>
                    </a:lnTo>
                    <a:lnTo>
                      <a:pt x="164" y="99"/>
                    </a:lnTo>
                    <a:lnTo>
                      <a:pt x="166" y="84"/>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84" name="Freeform 83">
                <a:extLst>
                  <a:ext uri="{FF2B5EF4-FFF2-40B4-BE49-F238E27FC236}">
                    <a16:creationId xmlns:a16="http://schemas.microsoft.com/office/drawing/2014/main" id="{C0501C43-B2F3-9602-FE8F-94A2DAF0BB18}"/>
                  </a:ext>
                </a:extLst>
              </p:cNvPr>
              <p:cNvSpPr>
                <a:spLocks/>
              </p:cNvSpPr>
              <p:nvPr/>
            </p:nvSpPr>
            <p:spPr bwMode="auto">
              <a:xfrm>
                <a:off x="1960563" y="3862388"/>
                <a:ext cx="53975" cy="53975"/>
              </a:xfrm>
              <a:custGeom>
                <a:avLst/>
                <a:gdLst>
                  <a:gd name="T0" fmla="*/ 166 w 166"/>
                  <a:gd name="T1" fmla="*/ 83 h 167"/>
                  <a:gd name="T2" fmla="*/ 164 w 166"/>
                  <a:gd name="T3" fmla="*/ 66 h 167"/>
                  <a:gd name="T4" fmla="*/ 160 w 166"/>
                  <a:gd name="T5" fmla="*/ 51 h 167"/>
                  <a:gd name="T6" fmla="*/ 151 w 166"/>
                  <a:gd name="T7" fmla="*/ 37 h 167"/>
                  <a:gd name="T8" fmla="*/ 141 w 166"/>
                  <a:gd name="T9" fmla="*/ 25 h 167"/>
                  <a:gd name="T10" fmla="*/ 127 w 166"/>
                  <a:gd name="T11" fmla="*/ 14 h 167"/>
                  <a:gd name="T12" fmla="*/ 114 w 166"/>
                  <a:gd name="T13" fmla="*/ 6 h 167"/>
                  <a:gd name="T14" fmla="*/ 99 w 166"/>
                  <a:gd name="T15" fmla="*/ 1 h 167"/>
                  <a:gd name="T16" fmla="*/ 83 w 166"/>
                  <a:gd name="T17" fmla="*/ 0 h 167"/>
                  <a:gd name="T18" fmla="*/ 65 w 166"/>
                  <a:gd name="T19" fmla="*/ 1 h 167"/>
                  <a:gd name="T20" fmla="*/ 51 w 166"/>
                  <a:gd name="T21" fmla="*/ 6 h 167"/>
                  <a:gd name="T22" fmla="*/ 37 w 166"/>
                  <a:gd name="T23" fmla="*/ 14 h 167"/>
                  <a:gd name="T24" fmla="*/ 24 w 166"/>
                  <a:gd name="T25" fmla="*/ 25 h 167"/>
                  <a:gd name="T26" fmla="*/ 13 w 166"/>
                  <a:gd name="T27" fmla="*/ 37 h 167"/>
                  <a:gd name="T28" fmla="*/ 6 w 166"/>
                  <a:gd name="T29" fmla="*/ 51 h 167"/>
                  <a:gd name="T30" fmla="*/ 1 w 166"/>
                  <a:gd name="T31" fmla="*/ 66 h 167"/>
                  <a:gd name="T32" fmla="*/ 0 w 166"/>
                  <a:gd name="T33" fmla="*/ 83 h 167"/>
                  <a:gd name="T34" fmla="*/ 1 w 166"/>
                  <a:gd name="T35" fmla="*/ 99 h 167"/>
                  <a:gd name="T36" fmla="*/ 6 w 166"/>
                  <a:gd name="T37" fmla="*/ 114 h 167"/>
                  <a:gd name="T38" fmla="*/ 13 w 166"/>
                  <a:gd name="T39" fmla="*/ 129 h 167"/>
                  <a:gd name="T40" fmla="*/ 24 w 166"/>
                  <a:gd name="T41" fmla="*/ 142 h 167"/>
                  <a:gd name="T42" fmla="*/ 37 w 166"/>
                  <a:gd name="T43" fmla="*/ 152 h 167"/>
                  <a:gd name="T44" fmla="*/ 51 w 166"/>
                  <a:gd name="T45" fmla="*/ 160 h 167"/>
                  <a:gd name="T46" fmla="*/ 65 w 166"/>
                  <a:gd name="T47" fmla="*/ 164 h 167"/>
                  <a:gd name="T48" fmla="*/ 83 w 166"/>
                  <a:gd name="T49" fmla="*/ 167 h 167"/>
                  <a:gd name="T50" fmla="*/ 99 w 166"/>
                  <a:gd name="T51" fmla="*/ 164 h 167"/>
                  <a:gd name="T52" fmla="*/ 114 w 166"/>
                  <a:gd name="T53" fmla="*/ 160 h 167"/>
                  <a:gd name="T54" fmla="*/ 127 w 166"/>
                  <a:gd name="T55" fmla="*/ 152 h 167"/>
                  <a:gd name="T56" fmla="*/ 141 w 166"/>
                  <a:gd name="T57" fmla="*/ 142 h 167"/>
                  <a:gd name="T58" fmla="*/ 151 w 166"/>
                  <a:gd name="T59" fmla="*/ 129 h 167"/>
                  <a:gd name="T60" fmla="*/ 155 w 166"/>
                  <a:gd name="T61" fmla="*/ 121 h 167"/>
                  <a:gd name="T62" fmla="*/ 160 w 166"/>
                  <a:gd name="T63" fmla="*/ 114 h 167"/>
                  <a:gd name="T64" fmla="*/ 164 w 166"/>
                  <a:gd name="T65" fmla="*/ 99 h 167"/>
                  <a:gd name="T66" fmla="*/ 166 w 166"/>
                  <a:gd name="T67" fmla="*/ 8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7">
                    <a:moveTo>
                      <a:pt x="166" y="83"/>
                    </a:moveTo>
                    <a:lnTo>
                      <a:pt x="164" y="66"/>
                    </a:lnTo>
                    <a:lnTo>
                      <a:pt x="160" y="51"/>
                    </a:lnTo>
                    <a:lnTo>
                      <a:pt x="151" y="37"/>
                    </a:lnTo>
                    <a:lnTo>
                      <a:pt x="141" y="25"/>
                    </a:lnTo>
                    <a:lnTo>
                      <a:pt x="127" y="14"/>
                    </a:lnTo>
                    <a:lnTo>
                      <a:pt x="114" y="6"/>
                    </a:lnTo>
                    <a:lnTo>
                      <a:pt x="99" y="1"/>
                    </a:lnTo>
                    <a:lnTo>
                      <a:pt x="83" y="0"/>
                    </a:lnTo>
                    <a:lnTo>
                      <a:pt x="65" y="1"/>
                    </a:lnTo>
                    <a:lnTo>
                      <a:pt x="51" y="6"/>
                    </a:lnTo>
                    <a:lnTo>
                      <a:pt x="37" y="14"/>
                    </a:lnTo>
                    <a:lnTo>
                      <a:pt x="24" y="25"/>
                    </a:lnTo>
                    <a:lnTo>
                      <a:pt x="13" y="37"/>
                    </a:lnTo>
                    <a:lnTo>
                      <a:pt x="6" y="51"/>
                    </a:lnTo>
                    <a:lnTo>
                      <a:pt x="1" y="66"/>
                    </a:lnTo>
                    <a:lnTo>
                      <a:pt x="0" y="83"/>
                    </a:lnTo>
                    <a:lnTo>
                      <a:pt x="1" y="99"/>
                    </a:lnTo>
                    <a:lnTo>
                      <a:pt x="6" y="114"/>
                    </a:lnTo>
                    <a:lnTo>
                      <a:pt x="13" y="129"/>
                    </a:lnTo>
                    <a:lnTo>
                      <a:pt x="24" y="142"/>
                    </a:lnTo>
                    <a:lnTo>
                      <a:pt x="37" y="152"/>
                    </a:lnTo>
                    <a:lnTo>
                      <a:pt x="51" y="160"/>
                    </a:lnTo>
                    <a:lnTo>
                      <a:pt x="65" y="164"/>
                    </a:lnTo>
                    <a:lnTo>
                      <a:pt x="83" y="167"/>
                    </a:lnTo>
                    <a:lnTo>
                      <a:pt x="99" y="164"/>
                    </a:lnTo>
                    <a:lnTo>
                      <a:pt x="114" y="160"/>
                    </a:lnTo>
                    <a:lnTo>
                      <a:pt x="127" y="152"/>
                    </a:lnTo>
                    <a:lnTo>
                      <a:pt x="141" y="142"/>
                    </a:lnTo>
                    <a:lnTo>
                      <a:pt x="151" y="129"/>
                    </a:lnTo>
                    <a:lnTo>
                      <a:pt x="155" y="121"/>
                    </a:lnTo>
                    <a:lnTo>
                      <a:pt x="160" y="114"/>
                    </a:lnTo>
                    <a:lnTo>
                      <a:pt x="164" y="99"/>
                    </a:lnTo>
                    <a:lnTo>
                      <a:pt x="166" y="8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85" name="Freeform 84">
                <a:extLst>
                  <a:ext uri="{FF2B5EF4-FFF2-40B4-BE49-F238E27FC236}">
                    <a16:creationId xmlns:a16="http://schemas.microsoft.com/office/drawing/2014/main" id="{DA99FE79-43F3-C45F-D89A-0BA9CCD2E736}"/>
                  </a:ext>
                </a:extLst>
              </p:cNvPr>
              <p:cNvSpPr>
                <a:spLocks/>
              </p:cNvSpPr>
              <p:nvPr/>
            </p:nvSpPr>
            <p:spPr bwMode="auto">
              <a:xfrm>
                <a:off x="2043113" y="3519488"/>
                <a:ext cx="53975" cy="53975"/>
              </a:xfrm>
              <a:custGeom>
                <a:avLst/>
                <a:gdLst>
                  <a:gd name="T0" fmla="*/ 167 w 167"/>
                  <a:gd name="T1" fmla="*/ 84 h 167"/>
                  <a:gd name="T2" fmla="*/ 164 w 167"/>
                  <a:gd name="T3" fmla="*/ 66 h 167"/>
                  <a:gd name="T4" fmla="*/ 160 w 167"/>
                  <a:gd name="T5" fmla="*/ 51 h 167"/>
                  <a:gd name="T6" fmla="*/ 151 w 167"/>
                  <a:gd name="T7" fmla="*/ 37 h 167"/>
                  <a:gd name="T8" fmla="*/ 141 w 167"/>
                  <a:gd name="T9" fmla="*/ 25 h 167"/>
                  <a:gd name="T10" fmla="*/ 128 w 167"/>
                  <a:gd name="T11" fmla="*/ 14 h 167"/>
                  <a:gd name="T12" fmla="*/ 114 w 167"/>
                  <a:gd name="T13" fmla="*/ 6 h 167"/>
                  <a:gd name="T14" fmla="*/ 99 w 167"/>
                  <a:gd name="T15" fmla="*/ 1 h 167"/>
                  <a:gd name="T16" fmla="*/ 83 w 167"/>
                  <a:gd name="T17" fmla="*/ 0 h 167"/>
                  <a:gd name="T18" fmla="*/ 66 w 167"/>
                  <a:gd name="T19" fmla="*/ 1 h 167"/>
                  <a:gd name="T20" fmla="*/ 51 w 167"/>
                  <a:gd name="T21" fmla="*/ 6 h 167"/>
                  <a:gd name="T22" fmla="*/ 37 w 167"/>
                  <a:gd name="T23" fmla="*/ 14 h 167"/>
                  <a:gd name="T24" fmla="*/ 25 w 167"/>
                  <a:gd name="T25" fmla="*/ 25 h 167"/>
                  <a:gd name="T26" fmla="*/ 14 w 167"/>
                  <a:gd name="T27" fmla="*/ 37 h 167"/>
                  <a:gd name="T28" fmla="*/ 6 w 167"/>
                  <a:gd name="T29" fmla="*/ 51 h 167"/>
                  <a:gd name="T30" fmla="*/ 1 w 167"/>
                  <a:gd name="T31" fmla="*/ 66 h 167"/>
                  <a:gd name="T32" fmla="*/ 0 w 167"/>
                  <a:gd name="T33" fmla="*/ 84 h 167"/>
                  <a:gd name="T34" fmla="*/ 1 w 167"/>
                  <a:gd name="T35" fmla="*/ 99 h 167"/>
                  <a:gd name="T36" fmla="*/ 6 w 167"/>
                  <a:gd name="T37" fmla="*/ 115 h 167"/>
                  <a:gd name="T38" fmla="*/ 14 w 167"/>
                  <a:gd name="T39" fmla="*/ 129 h 167"/>
                  <a:gd name="T40" fmla="*/ 25 w 167"/>
                  <a:gd name="T41" fmla="*/ 142 h 167"/>
                  <a:gd name="T42" fmla="*/ 37 w 167"/>
                  <a:gd name="T43" fmla="*/ 152 h 167"/>
                  <a:gd name="T44" fmla="*/ 51 w 167"/>
                  <a:gd name="T45" fmla="*/ 160 h 167"/>
                  <a:gd name="T46" fmla="*/ 66 w 167"/>
                  <a:gd name="T47" fmla="*/ 164 h 167"/>
                  <a:gd name="T48" fmla="*/ 83 w 167"/>
                  <a:gd name="T49" fmla="*/ 167 h 167"/>
                  <a:gd name="T50" fmla="*/ 99 w 167"/>
                  <a:gd name="T51" fmla="*/ 164 h 167"/>
                  <a:gd name="T52" fmla="*/ 114 w 167"/>
                  <a:gd name="T53" fmla="*/ 160 h 167"/>
                  <a:gd name="T54" fmla="*/ 128 w 167"/>
                  <a:gd name="T55" fmla="*/ 152 h 167"/>
                  <a:gd name="T56" fmla="*/ 141 w 167"/>
                  <a:gd name="T57" fmla="*/ 142 h 167"/>
                  <a:gd name="T58" fmla="*/ 151 w 167"/>
                  <a:gd name="T59" fmla="*/ 129 h 167"/>
                  <a:gd name="T60" fmla="*/ 155 w 167"/>
                  <a:gd name="T61" fmla="*/ 121 h 167"/>
                  <a:gd name="T62" fmla="*/ 160 w 167"/>
                  <a:gd name="T63" fmla="*/ 115 h 167"/>
                  <a:gd name="T64" fmla="*/ 164 w 167"/>
                  <a:gd name="T65" fmla="*/ 99 h 167"/>
                  <a:gd name="T66" fmla="*/ 167 w 167"/>
                  <a:gd name="T67" fmla="*/ 8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67">
                    <a:moveTo>
                      <a:pt x="167" y="84"/>
                    </a:moveTo>
                    <a:lnTo>
                      <a:pt x="164" y="66"/>
                    </a:lnTo>
                    <a:lnTo>
                      <a:pt x="160" y="51"/>
                    </a:lnTo>
                    <a:lnTo>
                      <a:pt x="151" y="37"/>
                    </a:lnTo>
                    <a:lnTo>
                      <a:pt x="141" y="25"/>
                    </a:lnTo>
                    <a:lnTo>
                      <a:pt x="128" y="14"/>
                    </a:lnTo>
                    <a:lnTo>
                      <a:pt x="114" y="6"/>
                    </a:lnTo>
                    <a:lnTo>
                      <a:pt x="99" y="1"/>
                    </a:lnTo>
                    <a:lnTo>
                      <a:pt x="83" y="0"/>
                    </a:lnTo>
                    <a:lnTo>
                      <a:pt x="66" y="1"/>
                    </a:lnTo>
                    <a:lnTo>
                      <a:pt x="51" y="6"/>
                    </a:lnTo>
                    <a:lnTo>
                      <a:pt x="37" y="14"/>
                    </a:lnTo>
                    <a:lnTo>
                      <a:pt x="25" y="25"/>
                    </a:lnTo>
                    <a:lnTo>
                      <a:pt x="14" y="37"/>
                    </a:lnTo>
                    <a:lnTo>
                      <a:pt x="6" y="51"/>
                    </a:lnTo>
                    <a:lnTo>
                      <a:pt x="1" y="66"/>
                    </a:lnTo>
                    <a:lnTo>
                      <a:pt x="0" y="84"/>
                    </a:lnTo>
                    <a:lnTo>
                      <a:pt x="1" y="99"/>
                    </a:lnTo>
                    <a:lnTo>
                      <a:pt x="6" y="115"/>
                    </a:lnTo>
                    <a:lnTo>
                      <a:pt x="14" y="129"/>
                    </a:lnTo>
                    <a:lnTo>
                      <a:pt x="25" y="142"/>
                    </a:lnTo>
                    <a:lnTo>
                      <a:pt x="37" y="152"/>
                    </a:lnTo>
                    <a:lnTo>
                      <a:pt x="51" y="160"/>
                    </a:lnTo>
                    <a:lnTo>
                      <a:pt x="66" y="164"/>
                    </a:lnTo>
                    <a:lnTo>
                      <a:pt x="83" y="167"/>
                    </a:lnTo>
                    <a:lnTo>
                      <a:pt x="99" y="164"/>
                    </a:lnTo>
                    <a:lnTo>
                      <a:pt x="114" y="160"/>
                    </a:lnTo>
                    <a:lnTo>
                      <a:pt x="128" y="152"/>
                    </a:lnTo>
                    <a:lnTo>
                      <a:pt x="141" y="142"/>
                    </a:lnTo>
                    <a:lnTo>
                      <a:pt x="151" y="129"/>
                    </a:lnTo>
                    <a:lnTo>
                      <a:pt x="155" y="121"/>
                    </a:lnTo>
                    <a:lnTo>
                      <a:pt x="160" y="115"/>
                    </a:lnTo>
                    <a:lnTo>
                      <a:pt x="164" y="99"/>
                    </a:lnTo>
                    <a:lnTo>
                      <a:pt x="167" y="84"/>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86" name="Freeform 85">
                <a:extLst>
                  <a:ext uri="{FF2B5EF4-FFF2-40B4-BE49-F238E27FC236}">
                    <a16:creationId xmlns:a16="http://schemas.microsoft.com/office/drawing/2014/main" id="{7AC8FAED-31A1-2F15-1184-65CABD7D408E}"/>
                  </a:ext>
                </a:extLst>
              </p:cNvPr>
              <p:cNvSpPr>
                <a:spLocks/>
              </p:cNvSpPr>
              <p:nvPr/>
            </p:nvSpPr>
            <p:spPr bwMode="auto">
              <a:xfrm>
                <a:off x="2198688" y="3619500"/>
                <a:ext cx="52387" cy="53975"/>
              </a:xfrm>
              <a:custGeom>
                <a:avLst/>
                <a:gdLst>
                  <a:gd name="T0" fmla="*/ 166 w 166"/>
                  <a:gd name="T1" fmla="*/ 83 h 167"/>
                  <a:gd name="T2" fmla="*/ 164 w 166"/>
                  <a:gd name="T3" fmla="*/ 66 h 167"/>
                  <a:gd name="T4" fmla="*/ 159 w 166"/>
                  <a:gd name="T5" fmla="*/ 51 h 167"/>
                  <a:gd name="T6" fmla="*/ 150 w 166"/>
                  <a:gd name="T7" fmla="*/ 37 h 167"/>
                  <a:gd name="T8" fmla="*/ 140 w 166"/>
                  <a:gd name="T9" fmla="*/ 25 h 167"/>
                  <a:gd name="T10" fmla="*/ 127 w 166"/>
                  <a:gd name="T11" fmla="*/ 14 h 167"/>
                  <a:gd name="T12" fmla="*/ 114 w 166"/>
                  <a:gd name="T13" fmla="*/ 6 h 167"/>
                  <a:gd name="T14" fmla="*/ 98 w 166"/>
                  <a:gd name="T15" fmla="*/ 1 h 167"/>
                  <a:gd name="T16" fmla="*/ 83 w 166"/>
                  <a:gd name="T17" fmla="*/ 0 h 167"/>
                  <a:gd name="T18" fmla="*/ 65 w 166"/>
                  <a:gd name="T19" fmla="*/ 1 h 167"/>
                  <a:gd name="T20" fmla="*/ 51 w 166"/>
                  <a:gd name="T21" fmla="*/ 6 h 167"/>
                  <a:gd name="T22" fmla="*/ 36 w 166"/>
                  <a:gd name="T23" fmla="*/ 14 h 167"/>
                  <a:gd name="T24" fmla="*/ 24 w 166"/>
                  <a:gd name="T25" fmla="*/ 25 h 167"/>
                  <a:gd name="T26" fmla="*/ 13 w 166"/>
                  <a:gd name="T27" fmla="*/ 37 h 167"/>
                  <a:gd name="T28" fmla="*/ 5 w 166"/>
                  <a:gd name="T29" fmla="*/ 51 h 167"/>
                  <a:gd name="T30" fmla="*/ 1 w 166"/>
                  <a:gd name="T31" fmla="*/ 66 h 167"/>
                  <a:gd name="T32" fmla="*/ 0 w 166"/>
                  <a:gd name="T33" fmla="*/ 83 h 167"/>
                  <a:gd name="T34" fmla="*/ 1 w 166"/>
                  <a:gd name="T35" fmla="*/ 99 h 167"/>
                  <a:gd name="T36" fmla="*/ 5 w 166"/>
                  <a:gd name="T37" fmla="*/ 114 h 167"/>
                  <a:gd name="T38" fmla="*/ 13 w 166"/>
                  <a:gd name="T39" fmla="*/ 129 h 167"/>
                  <a:gd name="T40" fmla="*/ 24 w 166"/>
                  <a:gd name="T41" fmla="*/ 142 h 167"/>
                  <a:gd name="T42" fmla="*/ 36 w 166"/>
                  <a:gd name="T43" fmla="*/ 152 h 167"/>
                  <a:gd name="T44" fmla="*/ 51 w 166"/>
                  <a:gd name="T45" fmla="*/ 160 h 167"/>
                  <a:gd name="T46" fmla="*/ 65 w 166"/>
                  <a:gd name="T47" fmla="*/ 164 h 167"/>
                  <a:gd name="T48" fmla="*/ 83 w 166"/>
                  <a:gd name="T49" fmla="*/ 167 h 167"/>
                  <a:gd name="T50" fmla="*/ 98 w 166"/>
                  <a:gd name="T51" fmla="*/ 164 h 167"/>
                  <a:gd name="T52" fmla="*/ 114 w 166"/>
                  <a:gd name="T53" fmla="*/ 160 h 167"/>
                  <a:gd name="T54" fmla="*/ 127 w 166"/>
                  <a:gd name="T55" fmla="*/ 152 h 167"/>
                  <a:gd name="T56" fmla="*/ 140 w 166"/>
                  <a:gd name="T57" fmla="*/ 142 h 167"/>
                  <a:gd name="T58" fmla="*/ 150 w 166"/>
                  <a:gd name="T59" fmla="*/ 129 h 167"/>
                  <a:gd name="T60" fmla="*/ 155 w 166"/>
                  <a:gd name="T61" fmla="*/ 121 h 167"/>
                  <a:gd name="T62" fmla="*/ 159 w 166"/>
                  <a:gd name="T63" fmla="*/ 114 h 167"/>
                  <a:gd name="T64" fmla="*/ 164 w 166"/>
                  <a:gd name="T65" fmla="*/ 99 h 167"/>
                  <a:gd name="T66" fmla="*/ 166 w 166"/>
                  <a:gd name="T67" fmla="*/ 8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7">
                    <a:moveTo>
                      <a:pt x="166" y="83"/>
                    </a:moveTo>
                    <a:lnTo>
                      <a:pt x="164" y="66"/>
                    </a:lnTo>
                    <a:lnTo>
                      <a:pt x="159" y="51"/>
                    </a:lnTo>
                    <a:lnTo>
                      <a:pt x="150" y="37"/>
                    </a:lnTo>
                    <a:lnTo>
                      <a:pt x="140" y="25"/>
                    </a:lnTo>
                    <a:lnTo>
                      <a:pt x="127" y="14"/>
                    </a:lnTo>
                    <a:lnTo>
                      <a:pt x="114" y="6"/>
                    </a:lnTo>
                    <a:lnTo>
                      <a:pt x="98" y="1"/>
                    </a:lnTo>
                    <a:lnTo>
                      <a:pt x="83" y="0"/>
                    </a:lnTo>
                    <a:lnTo>
                      <a:pt x="65" y="1"/>
                    </a:lnTo>
                    <a:lnTo>
                      <a:pt x="51" y="6"/>
                    </a:lnTo>
                    <a:lnTo>
                      <a:pt x="36" y="14"/>
                    </a:lnTo>
                    <a:lnTo>
                      <a:pt x="24" y="25"/>
                    </a:lnTo>
                    <a:lnTo>
                      <a:pt x="13" y="37"/>
                    </a:lnTo>
                    <a:lnTo>
                      <a:pt x="5" y="51"/>
                    </a:lnTo>
                    <a:lnTo>
                      <a:pt x="1" y="66"/>
                    </a:lnTo>
                    <a:lnTo>
                      <a:pt x="0" y="83"/>
                    </a:lnTo>
                    <a:lnTo>
                      <a:pt x="1" y="99"/>
                    </a:lnTo>
                    <a:lnTo>
                      <a:pt x="5" y="114"/>
                    </a:lnTo>
                    <a:lnTo>
                      <a:pt x="13" y="129"/>
                    </a:lnTo>
                    <a:lnTo>
                      <a:pt x="24" y="142"/>
                    </a:lnTo>
                    <a:lnTo>
                      <a:pt x="36" y="152"/>
                    </a:lnTo>
                    <a:lnTo>
                      <a:pt x="51" y="160"/>
                    </a:lnTo>
                    <a:lnTo>
                      <a:pt x="65" y="164"/>
                    </a:lnTo>
                    <a:lnTo>
                      <a:pt x="83" y="167"/>
                    </a:lnTo>
                    <a:lnTo>
                      <a:pt x="98" y="164"/>
                    </a:lnTo>
                    <a:lnTo>
                      <a:pt x="114" y="160"/>
                    </a:lnTo>
                    <a:lnTo>
                      <a:pt x="127" y="152"/>
                    </a:lnTo>
                    <a:lnTo>
                      <a:pt x="140" y="142"/>
                    </a:lnTo>
                    <a:lnTo>
                      <a:pt x="150" y="129"/>
                    </a:lnTo>
                    <a:lnTo>
                      <a:pt x="155" y="121"/>
                    </a:lnTo>
                    <a:lnTo>
                      <a:pt x="159" y="114"/>
                    </a:lnTo>
                    <a:lnTo>
                      <a:pt x="164" y="99"/>
                    </a:lnTo>
                    <a:lnTo>
                      <a:pt x="166" y="8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87" name="Freeform 86">
                <a:extLst>
                  <a:ext uri="{FF2B5EF4-FFF2-40B4-BE49-F238E27FC236}">
                    <a16:creationId xmlns:a16="http://schemas.microsoft.com/office/drawing/2014/main" id="{C1215399-4438-F59A-CC88-E494300509DE}"/>
                  </a:ext>
                </a:extLst>
              </p:cNvPr>
              <p:cNvSpPr>
                <a:spLocks/>
              </p:cNvSpPr>
              <p:nvPr/>
            </p:nvSpPr>
            <p:spPr bwMode="auto">
              <a:xfrm>
                <a:off x="2513013" y="3775075"/>
                <a:ext cx="52387" cy="52388"/>
              </a:xfrm>
              <a:custGeom>
                <a:avLst/>
                <a:gdLst>
                  <a:gd name="T0" fmla="*/ 166 w 166"/>
                  <a:gd name="T1" fmla="*/ 83 h 166"/>
                  <a:gd name="T2" fmla="*/ 164 w 166"/>
                  <a:gd name="T3" fmla="*/ 65 h 166"/>
                  <a:gd name="T4" fmla="*/ 160 w 166"/>
                  <a:gd name="T5" fmla="*/ 51 h 166"/>
                  <a:gd name="T6" fmla="*/ 151 w 166"/>
                  <a:gd name="T7" fmla="*/ 37 h 166"/>
                  <a:gd name="T8" fmla="*/ 141 w 166"/>
                  <a:gd name="T9" fmla="*/ 24 h 166"/>
                  <a:gd name="T10" fmla="*/ 128 w 166"/>
                  <a:gd name="T11" fmla="*/ 13 h 166"/>
                  <a:gd name="T12" fmla="*/ 114 w 166"/>
                  <a:gd name="T13" fmla="*/ 6 h 166"/>
                  <a:gd name="T14" fmla="*/ 99 w 166"/>
                  <a:gd name="T15" fmla="*/ 1 h 166"/>
                  <a:gd name="T16" fmla="*/ 83 w 166"/>
                  <a:gd name="T17" fmla="*/ 0 h 166"/>
                  <a:gd name="T18" fmla="*/ 66 w 166"/>
                  <a:gd name="T19" fmla="*/ 1 h 166"/>
                  <a:gd name="T20" fmla="*/ 51 w 166"/>
                  <a:gd name="T21" fmla="*/ 6 h 166"/>
                  <a:gd name="T22" fmla="*/ 37 w 166"/>
                  <a:gd name="T23" fmla="*/ 13 h 166"/>
                  <a:gd name="T24" fmla="*/ 25 w 166"/>
                  <a:gd name="T25" fmla="*/ 24 h 166"/>
                  <a:gd name="T26" fmla="*/ 13 w 166"/>
                  <a:gd name="T27" fmla="*/ 37 h 166"/>
                  <a:gd name="T28" fmla="*/ 6 w 166"/>
                  <a:gd name="T29" fmla="*/ 51 h 166"/>
                  <a:gd name="T30" fmla="*/ 1 w 166"/>
                  <a:gd name="T31" fmla="*/ 65 h 166"/>
                  <a:gd name="T32" fmla="*/ 0 w 166"/>
                  <a:gd name="T33" fmla="*/ 83 h 166"/>
                  <a:gd name="T34" fmla="*/ 1 w 166"/>
                  <a:gd name="T35" fmla="*/ 99 h 166"/>
                  <a:gd name="T36" fmla="*/ 6 w 166"/>
                  <a:gd name="T37" fmla="*/ 114 h 166"/>
                  <a:gd name="T38" fmla="*/ 13 w 166"/>
                  <a:gd name="T39" fmla="*/ 129 h 166"/>
                  <a:gd name="T40" fmla="*/ 25 w 166"/>
                  <a:gd name="T41" fmla="*/ 142 h 166"/>
                  <a:gd name="T42" fmla="*/ 37 w 166"/>
                  <a:gd name="T43" fmla="*/ 152 h 166"/>
                  <a:gd name="T44" fmla="*/ 51 w 166"/>
                  <a:gd name="T45" fmla="*/ 160 h 166"/>
                  <a:gd name="T46" fmla="*/ 66 w 166"/>
                  <a:gd name="T47" fmla="*/ 164 h 166"/>
                  <a:gd name="T48" fmla="*/ 83 w 166"/>
                  <a:gd name="T49" fmla="*/ 166 h 166"/>
                  <a:gd name="T50" fmla="*/ 99 w 166"/>
                  <a:gd name="T51" fmla="*/ 164 h 166"/>
                  <a:gd name="T52" fmla="*/ 114 w 166"/>
                  <a:gd name="T53" fmla="*/ 160 h 166"/>
                  <a:gd name="T54" fmla="*/ 128 w 166"/>
                  <a:gd name="T55" fmla="*/ 152 h 166"/>
                  <a:gd name="T56" fmla="*/ 141 w 166"/>
                  <a:gd name="T57" fmla="*/ 142 h 166"/>
                  <a:gd name="T58" fmla="*/ 151 w 166"/>
                  <a:gd name="T59" fmla="*/ 129 h 166"/>
                  <a:gd name="T60" fmla="*/ 155 w 166"/>
                  <a:gd name="T61" fmla="*/ 121 h 166"/>
                  <a:gd name="T62" fmla="*/ 160 w 166"/>
                  <a:gd name="T63" fmla="*/ 114 h 166"/>
                  <a:gd name="T64" fmla="*/ 164 w 166"/>
                  <a:gd name="T65" fmla="*/ 99 h 166"/>
                  <a:gd name="T66" fmla="*/ 166 w 166"/>
                  <a:gd name="T67"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6">
                    <a:moveTo>
                      <a:pt x="166" y="83"/>
                    </a:moveTo>
                    <a:lnTo>
                      <a:pt x="164" y="65"/>
                    </a:lnTo>
                    <a:lnTo>
                      <a:pt x="160" y="51"/>
                    </a:lnTo>
                    <a:lnTo>
                      <a:pt x="151" y="37"/>
                    </a:lnTo>
                    <a:lnTo>
                      <a:pt x="141" y="24"/>
                    </a:lnTo>
                    <a:lnTo>
                      <a:pt x="128" y="13"/>
                    </a:lnTo>
                    <a:lnTo>
                      <a:pt x="114" y="6"/>
                    </a:lnTo>
                    <a:lnTo>
                      <a:pt x="99" y="1"/>
                    </a:lnTo>
                    <a:lnTo>
                      <a:pt x="83" y="0"/>
                    </a:lnTo>
                    <a:lnTo>
                      <a:pt x="66" y="1"/>
                    </a:lnTo>
                    <a:lnTo>
                      <a:pt x="51" y="6"/>
                    </a:lnTo>
                    <a:lnTo>
                      <a:pt x="37" y="13"/>
                    </a:lnTo>
                    <a:lnTo>
                      <a:pt x="25" y="24"/>
                    </a:lnTo>
                    <a:lnTo>
                      <a:pt x="13" y="37"/>
                    </a:lnTo>
                    <a:lnTo>
                      <a:pt x="6" y="51"/>
                    </a:lnTo>
                    <a:lnTo>
                      <a:pt x="1" y="65"/>
                    </a:lnTo>
                    <a:lnTo>
                      <a:pt x="0" y="83"/>
                    </a:lnTo>
                    <a:lnTo>
                      <a:pt x="1" y="99"/>
                    </a:lnTo>
                    <a:lnTo>
                      <a:pt x="6" y="114"/>
                    </a:lnTo>
                    <a:lnTo>
                      <a:pt x="13" y="129"/>
                    </a:lnTo>
                    <a:lnTo>
                      <a:pt x="25" y="142"/>
                    </a:lnTo>
                    <a:lnTo>
                      <a:pt x="37" y="152"/>
                    </a:lnTo>
                    <a:lnTo>
                      <a:pt x="51" y="160"/>
                    </a:lnTo>
                    <a:lnTo>
                      <a:pt x="66" y="164"/>
                    </a:lnTo>
                    <a:lnTo>
                      <a:pt x="83" y="166"/>
                    </a:lnTo>
                    <a:lnTo>
                      <a:pt x="99" y="164"/>
                    </a:lnTo>
                    <a:lnTo>
                      <a:pt x="114" y="160"/>
                    </a:lnTo>
                    <a:lnTo>
                      <a:pt x="128" y="152"/>
                    </a:lnTo>
                    <a:lnTo>
                      <a:pt x="141" y="142"/>
                    </a:lnTo>
                    <a:lnTo>
                      <a:pt x="151" y="129"/>
                    </a:lnTo>
                    <a:lnTo>
                      <a:pt x="155" y="121"/>
                    </a:lnTo>
                    <a:lnTo>
                      <a:pt x="160" y="114"/>
                    </a:lnTo>
                    <a:lnTo>
                      <a:pt x="164" y="99"/>
                    </a:lnTo>
                    <a:lnTo>
                      <a:pt x="166" y="8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88" name="Freeform 87">
                <a:extLst>
                  <a:ext uri="{FF2B5EF4-FFF2-40B4-BE49-F238E27FC236}">
                    <a16:creationId xmlns:a16="http://schemas.microsoft.com/office/drawing/2014/main" id="{CBC938C5-06E0-A812-B96F-7CFF416DC83D}"/>
                  </a:ext>
                </a:extLst>
              </p:cNvPr>
              <p:cNvSpPr>
                <a:spLocks/>
              </p:cNvSpPr>
              <p:nvPr/>
            </p:nvSpPr>
            <p:spPr bwMode="auto">
              <a:xfrm>
                <a:off x="2590800" y="3462338"/>
                <a:ext cx="52387" cy="52388"/>
              </a:xfrm>
              <a:custGeom>
                <a:avLst/>
                <a:gdLst>
                  <a:gd name="T0" fmla="*/ 166 w 166"/>
                  <a:gd name="T1" fmla="*/ 84 h 167"/>
                  <a:gd name="T2" fmla="*/ 164 w 166"/>
                  <a:gd name="T3" fmla="*/ 66 h 167"/>
                  <a:gd name="T4" fmla="*/ 159 w 166"/>
                  <a:gd name="T5" fmla="*/ 51 h 167"/>
                  <a:gd name="T6" fmla="*/ 151 w 166"/>
                  <a:gd name="T7" fmla="*/ 37 h 167"/>
                  <a:gd name="T8" fmla="*/ 141 w 166"/>
                  <a:gd name="T9" fmla="*/ 25 h 167"/>
                  <a:gd name="T10" fmla="*/ 127 w 166"/>
                  <a:gd name="T11" fmla="*/ 14 h 167"/>
                  <a:gd name="T12" fmla="*/ 114 w 166"/>
                  <a:gd name="T13" fmla="*/ 6 h 167"/>
                  <a:gd name="T14" fmla="*/ 98 w 166"/>
                  <a:gd name="T15" fmla="*/ 2 h 167"/>
                  <a:gd name="T16" fmla="*/ 83 w 166"/>
                  <a:gd name="T17" fmla="*/ 0 h 167"/>
                  <a:gd name="T18" fmla="*/ 65 w 166"/>
                  <a:gd name="T19" fmla="*/ 2 h 167"/>
                  <a:gd name="T20" fmla="*/ 51 w 166"/>
                  <a:gd name="T21" fmla="*/ 6 h 167"/>
                  <a:gd name="T22" fmla="*/ 36 w 166"/>
                  <a:gd name="T23" fmla="*/ 14 h 167"/>
                  <a:gd name="T24" fmla="*/ 24 w 166"/>
                  <a:gd name="T25" fmla="*/ 25 h 167"/>
                  <a:gd name="T26" fmla="*/ 13 w 166"/>
                  <a:gd name="T27" fmla="*/ 37 h 167"/>
                  <a:gd name="T28" fmla="*/ 5 w 166"/>
                  <a:gd name="T29" fmla="*/ 51 h 167"/>
                  <a:gd name="T30" fmla="*/ 1 w 166"/>
                  <a:gd name="T31" fmla="*/ 66 h 167"/>
                  <a:gd name="T32" fmla="*/ 0 w 166"/>
                  <a:gd name="T33" fmla="*/ 84 h 167"/>
                  <a:gd name="T34" fmla="*/ 1 w 166"/>
                  <a:gd name="T35" fmla="*/ 99 h 167"/>
                  <a:gd name="T36" fmla="*/ 5 w 166"/>
                  <a:gd name="T37" fmla="*/ 115 h 167"/>
                  <a:gd name="T38" fmla="*/ 13 w 166"/>
                  <a:gd name="T39" fmla="*/ 129 h 167"/>
                  <a:gd name="T40" fmla="*/ 24 w 166"/>
                  <a:gd name="T41" fmla="*/ 142 h 167"/>
                  <a:gd name="T42" fmla="*/ 36 w 166"/>
                  <a:gd name="T43" fmla="*/ 152 h 167"/>
                  <a:gd name="T44" fmla="*/ 51 w 166"/>
                  <a:gd name="T45" fmla="*/ 160 h 167"/>
                  <a:gd name="T46" fmla="*/ 65 w 166"/>
                  <a:gd name="T47" fmla="*/ 165 h 167"/>
                  <a:gd name="T48" fmla="*/ 83 w 166"/>
                  <a:gd name="T49" fmla="*/ 167 h 167"/>
                  <a:gd name="T50" fmla="*/ 98 w 166"/>
                  <a:gd name="T51" fmla="*/ 165 h 167"/>
                  <a:gd name="T52" fmla="*/ 114 w 166"/>
                  <a:gd name="T53" fmla="*/ 160 h 167"/>
                  <a:gd name="T54" fmla="*/ 127 w 166"/>
                  <a:gd name="T55" fmla="*/ 152 h 167"/>
                  <a:gd name="T56" fmla="*/ 141 w 166"/>
                  <a:gd name="T57" fmla="*/ 142 h 167"/>
                  <a:gd name="T58" fmla="*/ 151 w 166"/>
                  <a:gd name="T59" fmla="*/ 129 h 167"/>
                  <a:gd name="T60" fmla="*/ 155 w 166"/>
                  <a:gd name="T61" fmla="*/ 121 h 167"/>
                  <a:gd name="T62" fmla="*/ 159 w 166"/>
                  <a:gd name="T63" fmla="*/ 115 h 167"/>
                  <a:gd name="T64" fmla="*/ 164 w 166"/>
                  <a:gd name="T65" fmla="*/ 99 h 167"/>
                  <a:gd name="T66" fmla="*/ 166 w 166"/>
                  <a:gd name="T67" fmla="*/ 8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7">
                    <a:moveTo>
                      <a:pt x="166" y="84"/>
                    </a:moveTo>
                    <a:lnTo>
                      <a:pt x="164" y="66"/>
                    </a:lnTo>
                    <a:lnTo>
                      <a:pt x="159" y="51"/>
                    </a:lnTo>
                    <a:lnTo>
                      <a:pt x="151" y="37"/>
                    </a:lnTo>
                    <a:lnTo>
                      <a:pt x="141" y="25"/>
                    </a:lnTo>
                    <a:lnTo>
                      <a:pt x="127" y="14"/>
                    </a:lnTo>
                    <a:lnTo>
                      <a:pt x="114" y="6"/>
                    </a:lnTo>
                    <a:lnTo>
                      <a:pt x="98" y="2"/>
                    </a:lnTo>
                    <a:lnTo>
                      <a:pt x="83" y="0"/>
                    </a:lnTo>
                    <a:lnTo>
                      <a:pt x="65" y="2"/>
                    </a:lnTo>
                    <a:lnTo>
                      <a:pt x="51" y="6"/>
                    </a:lnTo>
                    <a:lnTo>
                      <a:pt x="36" y="14"/>
                    </a:lnTo>
                    <a:lnTo>
                      <a:pt x="24" y="25"/>
                    </a:lnTo>
                    <a:lnTo>
                      <a:pt x="13" y="37"/>
                    </a:lnTo>
                    <a:lnTo>
                      <a:pt x="5" y="51"/>
                    </a:lnTo>
                    <a:lnTo>
                      <a:pt x="1" y="66"/>
                    </a:lnTo>
                    <a:lnTo>
                      <a:pt x="0" y="84"/>
                    </a:lnTo>
                    <a:lnTo>
                      <a:pt x="1" y="99"/>
                    </a:lnTo>
                    <a:lnTo>
                      <a:pt x="5" y="115"/>
                    </a:lnTo>
                    <a:lnTo>
                      <a:pt x="13" y="129"/>
                    </a:lnTo>
                    <a:lnTo>
                      <a:pt x="24" y="142"/>
                    </a:lnTo>
                    <a:lnTo>
                      <a:pt x="36" y="152"/>
                    </a:lnTo>
                    <a:lnTo>
                      <a:pt x="51" y="160"/>
                    </a:lnTo>
                    <a:lnTo>
                      <a:pt x="65" y="165"/>
                    </a:lnTo>
                    <a:lnTo>
                      <a:pt x="83" y="167"/>
                    </a:lnTo>
                    <a:lnTo>
                      <a:pt x="98" y="165"/>
                    </a:lnTo>
                    <a:lnTo>
                      <a:pt x="114" y="160"/>
                    </a:lnTo>
                    <a:lnTo>
                      <a:pt x="127" y="152"/>
                    </a:lnTo>
                    <a:lnTo>
                      <a:pt x="141" y="142"/>
                    </a:lnTo>
                    <a:lnTo>
                      <a:pt x="151" y="129"/>
                    </a:lnTo>
                    <a:lnTo>
                      <a:pt x="155" y="121"/>
                    </a:lnTo>
                    <a:lnTo>
                      <a:pt x="159" y="115"/>
                    </a:lnTo>
                    <a:lnTo>
                      <a:pt x="164" y="99"/>
                    </a:lnTo>
                    <a:lnTo>
                      <a:pt x="166" y="84"/>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89" name="Freeform 88">
                <a:extLst>
                  <a:ext uri="{FF2B5EF4-FFF2-40B4-BE49-F238E27FC236}">
                    <a16:creationId xmlns:a16="http://schemas.microsoft.com/office/drawing/2014/main" id="{5D1A43E4-A140-3F1D-59E0-31326A98318B}"/>
                  </a:ext>
                </a:extLst>
              </p:cNvPr>
              <p:cNvSpPr>
                <a:spLocks/>
              </p:cNvSpPr>
              <p:nvPr/>
            </p:nvSpPr>
            <p:spPr bwMode="auto">
              <a:xfrm>
                <a:off x="2749550" y="3597275"/>
                <a:ext cx="52387" cy="53975"/>
              </a:xfrm>
              <a:custGeom>
                <a:avLst/>
                <a:gdLst>
                  <a:gd name="T0" fmla="*/ 166 w 166"/>
                  <a:gd name="T1" fmla="*/ 83 h 167"/>
                  <a:gd name="T2" fmla="*/ 164 w 166"/>
                  <a:gd name="T3" fmla="*/ 66 h 167"/>
                  <a:gd name="T4" fmla="*/ 160 w 166"/>
                  <a:gd name="T5" fmla="*/ 51 h 167"/>
                  <a:gd name="T6" fmla="*/ 151 w 166"/>
                  <a:gd name="T7" fmla="*/ 37 h 167"/>
                  <a:gd name="T8" fmla="*/ 141 w 166"/>
                  <a:gd name="T9" fmla="*/ 25 h 167"/>
                  <a:gd name="T10" fmla="*/ 128 w 166"/>
                  <a:gd name="T11" fmla="*/ 14 h 167"/>
                  <a:gd name="T12" fmla="*/ 114 w 166"/>
                  <a:gd name="T13" fmla="*/ 6 h 167"/>
                  <a:gd name="T14" fmla="*/ 99 w 166"/>
                  <a:gd name="T15" fmla="*/ 1 h 167"/>
                  <a:gd name="T16" fmla="*/ 83 w 166"/>
                  <a:gd name="T17" fmla="*/ 0 h 167"/>
                  <a:gd name="T18" fmla="*/ 66 w 166"/>
                  <a:gd name="T19" fmla="*/ 1 h 167"/>
                  <a:gd name="T20" fmla="*/ 51 w 166"/>
                  <a:gd name="T21" fmla="*/ 6 h 167"/>
                  <a:gd name="T22" fmla="*/ 37 w 166"/>
                  <a:gd name="T23" fmla="*/ 14 h 167"/>
                  <a:gd name="T24" fmla="*/ 25 w 166"/>
                  <a:gd name="T25" fmla="*/ 25 h 167"/>
                  <a:gd name="T26" fmla="*/ 14 w 166"/>
                  <a:gd name="T27" fmla="*/ 37 h 167"/>
                  <a:gd name="T28" fmla="*/ 6 w 166"/>
                  <a:gd name="T29" fmla="*/ 51 h 167"/>
                  <a:gd name="T30" fmla="*/ 1 w 166"/>
                  <a:gd name="T31" fmla="*/ 66 h 167"/>
                  <a:gd name="T32" fmla="*/ 0 w 166"/>
                  <a:gd name="T33" fmla="*/ 83 h 167"/>
                  <a:gd name="T34" fmla="*/ 1 w 166"/>
                  <a:gd name="T35" fmla="*/ 99 h 167"/>
                  <a:gd name="T36" fmla="*/ 6 w 166"/>
                  <a:gd name="T37" fmla="*/ 114 h 167"/>
                  <a:gd name="T38" fmla="*/ 14 w 166"/>
                  <a:gd name="T39" fmla="*/ 129 h 167"/>
                  <a:gd name="T40" fmla="*/ 25 w 166"/>
                  <a:gd name="T41" fmla="*/ 142 h 167"/>
                  <a:gd name="T42" fmla="*/ 37 w 166"/>
                  <a:gd name="T43" fmla="*/ 152 h 167"/>
                  <a:gd name="T44" fmla="*/ 51 w 166"/>
                  <a:gd name="T45" fmla="*/ 160 h 167"/>
                  <a:gd name="T46" fmla="*/ 66 w 166"/>
                  <a:gd name="T47" fmla="*/ 164 h 167"/>
                  <a:gd name="T48" fmla="*/ 83 w 166"/>
                  <a:gd name="T49" fmla="*/ 167 h 167"/>
                  <a:gd name="T50" fmla="*/ 99 w 166"/>
                  <a:gd name="T51" fmla="*/ 164 h 167"/>
                  <a:gd name="T52" fmla="*/ 114 w 166"/>
                  <a:gd name="T53" fmla="*/ 160 h 167"/>
                  <a:gd name="T54" fmla="*/ 128 w 166"/>
                  <a:gd name="T55" fmla="*/ 152 h 167"/>
                  <a:gd name="T56" fmla="*/ 141 w 166"/>
                  <a:gd name="T57" fmla="*/ 142 h 167"/>
                  <a:gd name="T58" fmla="*/ 151 w 166"/>
                  <a:gd name="T59" fmla="*/ 129 h 167"/>
                  <a:gd name="T60" fmla="*/ 155 w 166"/>
                  <a:gd name="T61" fmla="*/ 121 h 167"/>
                  <a:gd name="T62" fmla="*/ 160 w 166"/>
                  <a:gd name="T63" fmla="*/ 114 h 167"/>
                  <a:gd name="T64" fmla="*/ 164 w 166"/>
                  <a:gd name="T65" fmla="*/ 99 h 167"/>
                  <a:gd name="T66" fmla="*/ 166 w 166"/>
                  <a:gd name="T67" fmla="*/ 8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7">
                    <a:moveTo>
                      <a:pt x="166" y="83"/>
                    </a:moveTo>
                    <a:lnTo>
                      <a:pt x="164" y="66"/>
                    </a:lnTo>
                    <a:lnTo>
                      <a:pt x="160" y="51"/>
                    </a:lnTo>
                    <a:lnTo>
                      <a:pt x="151" y="37"/>
                    </a:lnTo>
                    <a:lnTo>
                      <a:pt x="141" y="25"/>
                    </a:lnTo>
                    <a:lnTo>
                      <a:pt x="128" y="14"/>
                    </a:lnTo>
                    <a:lnTo>
                      <a:pt x="114" y="6"/>
                    </a:lnTo>
                    <a:lnTo>
                      <a:pt x="99" y="1"/>
                    </a:lnTo>
                    <a:lnTo>
                      <a:pt x="83" y="0"/>
                    </a:lnTo>
                    <a:lnTo>
                      <a:pt x="66" y="1"/>
                    </a:lnTo>
                    <a:lnTo>
                      <a:pt x="51" y="6"/>
                    </a:lnTo>
                    <a:lnTo>
                      <a:pt x="37" y="14"/>
                    </a:lnTo>
                    <a:lnTo>
                      <a:pt x="25" y="25"/>
                    </a:lnTo>
                    <a:lnTo>
                      <a:pt x="14" y="37"/>
                    </a:lnTo>
                    <a:lnTo>
                      <a:pt x="6" y="51"/>
                    </a:lnTo>
                    <a:lnTo>
                      <a:pt x="1" y="66"/>
                    </a:lnTo>
                    <a:lnTo>
                      <a:pt x="0" y="83"/>
                    </a:lnTo>
                    <a:lnTo>
                      <a:pt x="1" y="99"/>
                    </a:lnTo>
                    <a:lnTo>
                      <a:pt x="6" y="114"/>
                    </a:lnTo>
                    <a:lnTo>
                      <a:pt x="14" y="129"/>
                    </a:lnTo>
                    <a:lnTo>
                      <a:pt x="25" y="142"/>
                    </a:lnTo>
                    <a:lnTo>
                      <a:pt x="37" y="152"/>
                    </a:lnTo>
                    <a:lnTo>
                      <a:pt x="51" y="160"/>
                    </a:lnTo>
                    <a:lnTo>
                      <a:pt x="66" y="164"/>
                    </a:lnTo>
                    <a:lnTo>
                      <a:pt x="83" y="167"/>
                    </a:lnTo>
                    <a:lnTo>
                      <a:pt x="99" y="164"/>
                    </a:lnTo>
                    <a:lnTo>
                      <a:pt x="114" y="160"/>
                    </a:lnTo>
                    <a:lnTo>
                      <a:pt x="128" y="152"/>
                    </a:lnTo>
                    <a:lnTo>
                      <a:pt x="141" y="142"/>
                    </a:lnTo>
                    <a:lnTo>
                      <a:pt x="151" y="129"/>
                    </a:lnTo>
                    <a:lnTo>
                      <a:pt x="155" y="121"/>
                    </a:lnTo>
                    <a:lnTo>
                      <a:pt x="160" y="114"/>
                    </a:lnTo>
                    <a:lnTo>
                      <a:pt x="164" y="99"/>
                    </a:lnTo>
                    <a:lnTo>
                      <a:pt x="166" y="8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90" name="Freeform 89">
                <a:extLst>
                  <a:ext uri="{FF2B5EF4-FFF2-40B4-BE49-F238E27FC236}">
                    <a16:creationId xmlns:a16="http://schemas.microsoft.com/office/drawing/2014/main" id="{D7605439-6172-606B-6496-4452AC6D689B}"/>
                  </a:ext>
                </a:extLst>
              </p:cNvPr>
              <p:cNvSpPr>
                <a:spLocks/>
              </p:cNvSpPr>
              <p:nvPr/>
            </p:nvSpPr>
            <p:spPr bwMode="auto">
              <a:xfrm>
                <a:off x="3065463" y="3705225"/>
                <a:ext cx="52387" cy="52388"/>
              </a:xfrm>
              <a:custGeom>
                <a:avLst/>
                <a:gdLst>
                  <a:gd name="T0" fmla="*/ 166 w 166"/>
                  <a:gd name="T1" fmla="*/ 84 h 167"/>
                  <a:gd name="T2" fmla="*/ 164 w 166"/>
                  <a:gd name="T3" fmla="*/ 66 h 167"/>
                  <a:gd name="T4" fmla="*/ 160 w 166"/>
                  <a:gd name="T5" fmla="*/ 51 h 167"/>
                  <a:gd name="T6" fmla="*/ 151 w 166"/>
                  <a:gd name="T7" fmla="*/ 37 h 167"/>
                  <a:gd name="T8" fmla="*/ 141 w 166"/>
                  <a:gd name="T9" fmla="*/ 25 h 167"/>
                  <a:gd name="T10" fmla="*/ 128 w 166"/>
                  <a:gd name="T11" fmla="*/ 14 h 167"/>
                  <a:gd name="T12" fmla="*/ 114 w 166"/>
                  <a:gd name="T13" fmla="*/ 6 h 167"/>
                  <a:gd name="T14" fmla="*/ 99 w 166"/>
                  <a:gd name="T15" fmla="*/ 2 h 167"/>
                  <a:gd name="T16" fmla="*/ 83 w 166"/>
                  <a:gd name="T17" fmla="*/ 0 h 167"/>
                  <a:gd name="T18" fmla="*/ 66 w 166"/>
                  <a:gd name="T19" fmla="*/ 2 h 167"/>
                  <a:gd name="T20" fmla="*/ 51 w 166"/>
                  <a:gd name="T21" fmla="*/ 6 h 167"/>
                  <a:gd name="T22" fmla="*/ 37 w 166"/>
                  <a:gd name="T23" fmla="*/ 14 h 167"/>
                  <a:gd name="T24" fmla="*/ 25 w 166"/>
                  <a:gd name="T25" fmla="*/ 25 h 167"/>
                  <a:gd name="T26" fmla="*/ 14 w 166"/>
                  <a:gd name="T27" fmla="*/ 37 h 167"/>
                  <a:gd name="T28" fmla="*/ 6 w 166"/>
                  <a:gd name="T29" fmla="*/ 51 h 167"/>
                  <a:gd name="T30" fmla="*/ 1 w 166"/>
                  <a:gd name="T31" fmla="*/ 66 h 167"/>
                  <a:gd name="T32" fmla="*/ 0 w 166"/>
                  <a:gd name="T33" fmla="*/ 84 h 167"/>
                  <a:gd name="T34" fmla="*/ 1 w 166"/>
                  <a:gd name="T35" fmla="*/ 99 h 167"/>
                  <a:gd name="T36" fmla="*/ 6 w 166"/>
                  <a:gd name="T37" fmla="*/ 115 h 167"/>
                  <a:gd name="T38" fmla="*/ 14 w 166"/>
                  <a:gd name="T39" fmla="*/ 129 h 167"/>
                  <a:gd name="T40" fmla="*/ 25 w 166"/>
                  <a:gd name="T41" fmla="*/ 142 h 167"/>
                  <a:gd name="T42" fmla="*/ 37 w 166"/>
                  <a:gd name="T43" fmla="*/ 152 h 167"/>
                  <a:gd name="T44" fmla="*/ 51 w 166"/>
                  <a:gd name="T45" fmla="*/ 160 h 167"/>
                  <a:gd name="T46" fmla="*/ 66 w 166"/>
                  <a:gd name="T47" fmla="*/ 165 h 167"/>
                  <a:gd name="T48" fmla="*/ 83 w 166"/>
                  <a:gd name="T49" fmla="*/ 167 h 167"/>
                  <a:gd name="T50" fmla="*/ 99 w 166"/>
                  <a:gd name="T51" fmla="*/ 165 h 167"/>
                  <a:gd name="T52" fmla="*/ 114 w 166"/>
                  <a:gd name="T53" fmla="*/ 160 h 167"/>
                  <a:gd name="T54" fmla="*/ 128 w 166"/>
                  <a:gd name="T55" fmla="*/ 152 h 167"/>
                  <a:gd name="T56" fmla="*/ 141 w 166"/>
                  <a:gd name="T57" fmla="*/ 142 h 167"/>
                  <a:gd name="T58" fmla="*/ 151 w 166"/>
                  <a:gd name="T59" fmla="*/ 129 h 167"/>
                  <a:gd name="T60" fmla="*/ 155 w 166"/>
                  <a:gd name="T61" fmla="*/ 121 h 167"/>
                  <a:gd name="T62" fmla="*/ 160 w 166"/>
                  <a:gd name="T63" fmla="*/ 115 h 167"/>
                  <a:gd name="T64" fmla="*/ 164 w 166"/>
                  <a:gd name="T65" fmla="*/ 99 h 167"/>
                  <a:gd name="T66" fmla="*/ 166 w 166"/>
                  <a:gd name="T67" fmla="*/ 8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7">
                    <a:moveTo>
                      <a:pt x="166" y="84"/>
                    </a:moveTo>
                    <a:lnTo>
                      <a:pt x="164" y="66"/>
                    </a:lnTo>
                    <a:lnTo>
                      <a:pt x="160" y="51"/>
                    </a:lnTo>
                    <a:lnTo>
                      <a:pt x="151" y="37"/>
                    </a:lnTo>
                    <a:lnTo>
                      <a:pt x="141" y="25"/>
                    </a:lnTo>
                    <a:lnTo>
                      <a:pt x="128" y="14"/>
                    </a:lnTo>
                    <a:lnTo>
                      <a:pt x="114" y="6"/>
                    </a:lnTo>
                    <a:lnTo>
                      <a:pt x="99" y="2"/>
                    </a:lnTo>
                    <a:lnTo>
                      <a:pt x="83" y="0"/>
                    </a:lnTo>
                    <a:lnTo>
                      <a:pt x="66" y="2"/>
                    </a:lnTo>
                    <a:lnTo>
                      <a:pt x="51" y="6"/>
                    </a:lnTo>
                    <a:lnTo>
                      <a:pt x="37" y="14"/>
                    </a:lnTo>
                    <a:lnTo>
                      <a:pt x="25" y="25"/>
                    </a:lnTo>
                    <a:lnTo>
                      <a:pt x="14" y="37"/>
                    </a:lnTo>
                    <a:lnTo>
                      <a:pt x="6" y="51"/>
                    </a:lnTo>
                    <a:lnTo>
                      <a:pt x="1" y="66"/>
                    </a:lnTo>
                    <a:lnTo>
                      <a:pt x="0" y="84"/>
                    </a:lnTo>
                    <a:lnTo>
                      <a:pt x="1" y="99"/>
                    </a:lnTo>
                    <a:lnTo>
                      <a:pt x="6" y="115"/>
                    </a:lnTo>
                    <a:lnTo>
                      <a:pt x="14" y="129"/>
                    </a:lnTo>
                    <a:lnTo>
                      <a:pt x="25" y="142"/>
                    </a:lnTo>
                    <a:lnTo>
                      <a:pt x="37" y="152"/>
                    </a:lnTo>
                    <a:lnTo>
                      <a:pt x="51" y="160"/>
                    </a:lnTo>
                    <a:lnTo>
                      <a:pt x="66" y="165"/>
                    </a:lnTo>
                    <a:lnTo>
                      <a:pt x="83" y="167"/>
                    </a:lnTo>
                    <a:lnTo>
                      <a:pt x="99" y="165"/>
                    </a:lnTo>
                    <a:lnTo>
                      <a:pt x="114" y="160"/>
                    </a:lnTo>
                    <a:lnTo>
                      <a:pt x="128" y="152"/>
                    </a:lnTo>
                    <a:lnTo>
                      <a:pt x="141" y="142"/>
                    </a:lnTo>
                    <a:lnTo>
                      <a:pt x="151" y="129"/>
                    </a:lnTo>
                    <a:lnTo>
                      <a:pt x="155" y="121"/>
                    </a:lnTo>
                    <a:lnTo>
                      <a:pt x="160" y="115"/>
                    </a:lnTo>
                    <a:lnTo>
                      <a:pt x="164" y="99"/>
                    </a:lnTo>
                    <a:lnTo>
                      <a:pt x="166" y="84"/>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91" name="Freeform 90">
                <a:extLst>
                  <a:ext uri="{FF2B5EF4-FFF2-40B4-BE49-F238E27FC236}">
                    <a16:creationId xmlns:a16="http://schemas.microsoft.com/office/drawing/2014/main" id="{F5D36326-D3BF-D2DB-454F-F4DE4419B2E3}"/>
                  </a:ext>
                </a:extLst>
              </p:cNvPr>
              <p:cNvSpPr>
                <a:spLocks/>
              </p:cNvSpPr>
              <p:nvPr/>
            </p:nvSpPr>
            <p:spPr bwMode="auto">
              <a:xfrm>
                <a:off x="3144838" y="3408363"/>
                <a:ext cx="52387" cy="52388"/>
              </a:xfrm>
              <a:custGeom>
                <a:avLst/>
                <a:gdLst>
                  <a:gd name="T0" fmla="*/ 167 w 167"/>
                  <a:gd name="T1" fmla="*/ 83 h 166"/>
                  <a:gd name="T2" fmla="*/ 164 w 167"/>
                  <a:gd name="T3" fmla="*/ 65 h 166"/>
                  <a:gd name="T4" fmla="*/ 160 w 167"/>
                  <a:gd name="T5" fmla="*/ 51 h 166"/>
                  <a:gd name="T6" fmla="*/ 151 w 167"/>
                  <a:gd name="T7" fmla="*/ 36 h 166"/>
                  <a:gd name="T8" fmla="*/ 141 w 167"/>
                  <a:gd name="T9" fmla="*/ 24 h 166"/>
                  <a:gd name="T10" fmla="*/ 128 w 167"/>
                  <a:gd name="T11" fmla="*/ 13 h 166"/>
                  <a:gd name="T12" fmla="*/ 115 w 167"/>
                  <a:gd name="T13" fmla="*/ 5 h 166"/>
                  <a:gd name="T14" fmla="*/ 99 w 167"/>
                  <a:gd name="T15" fmla="*/ 1 h 166"/>
                  <a:gd name="T16" fmla="*/ 84 w 167"/>
                  <a:gd name="T17" fmla="*/ 0 h 166"/>
                  <a:gd name="T18" fmla="*/ 66 w 167"/>
                  <a:gd name="T19" fmla="*/ 1 h 166"/>
                  <a:gd name="T20" fmla="*/ 51 w 167"/>
                  <a:gd name="T21" fmla="*/ 5 h 166"/>
                  <a:gd name="T22" fmla="*/ 37 w 167"/>
                  <a:gd name="T23" fmla="*/ 13 h 166"/>
                  <a:gd name="T24" fmla="*/ 25 w 167"/>
                  <a:gd name="T25" fmla="*/ 24 h 166"/>
                  <a:gd name="T26" fmla="*/ 14 w 167"/>
                  <a:gd name="T27" fmla="*/ 36 h 166"/>
                  <a:gd name="T28" fmla="*/ 6 w 167"/>
                  <a:gd name="T29" fmla="*/ 51 h 166"/>
                  <a:gd name="T30" fmla="*/ 2 w 167"/>
                  <a:gd name="T31" fmla="*/ 65 h 166"/>
                  <a:gd name="T32" fmla="*/ 0 w 167"/>
                  <a:gd name="T33" fmla="*/ 83 h 166"/>
                  <a:gd name="T34" fmla="*/ 2 w 167"/>
                  <a:gd name="T35" fmla="*/ 98 h 166"/>
                  <a:gd name="T36" fmla="*/ 6 w 167"/>
                  <a:gd name="T37" fmla="*/ 114 h 166"/>
                  <a:gd name="T38" fmla="*/ 14 w 167"/>
                  <a:gd name="T39" fmla="*/ 128 h 166"/>
                  <a:gd name="T40" fmla="*/ 25 w 167"/>
                  <a:gd name="T41" fmla="*/ 142 h 166"/>
                  <a:gd name="T42" fmla="*/ 37 w 167"/>
                  <a:gd name="T43" fmla="*/ 152 h 166"/>
                  <a:gd name="T44" fmla="*/ 51 w 167"/>
                  <a:gd name="T45" fmla="*/ 159 h 166"/>
                  <a:gd name="T46" fmla="*/ 66 w 167"/>
                  <a:gd name="T47" fmla="*/ 164 h 166"/>
                  <a:gd name="T48" fmla="*/ 84 w 167"/>
                  <a:gd name="T49" fmla="*/ 166 h 166"/>
                  <a:gd name="T50" fmla="*/ 99 w 167"/>
                  <a:gd name="T51" fmla="*/ 164 h 166"/>
                  <a:gd name="T52" fmla="*/ 115 w 167"/>
                  <a:gd name="T53" fmla="*/ 159 h 166"/>
                  <a:gd name="T54" fmla="*/ 128 w 167"/>
                  <a:gd name="T55" fmla="*/ 152 h 166"/>
                  <a:gd name="T56" fmla="*/ 141 w 167"/>
                  <a:gd name="T57" fmla="*/ 142 h 166"/>
                  <a:gd name="T58" fmla="*/ 151 w 167"/>
                  <a:gd name="T59" fmla="*/ 128 h 166"/>
                  <a:gd name="T60" fmla="*/ 156 w 167"/>
                  <a:gd name="T61" fmla="*/ 121 h 166"/>
                  <a:gd name="T62" fmla="*/ 160 w 167"/>
                  <a:gd name="T63" fmla="*/ 114 h 166"/>
                  <a:gd name="T64" fmla="*/ 164 w 167"/>
                  <a:gd name="T65" fmla="*/ 98 h 166"/>
                  <a:gd name="T66" fmla="*/ 167 w 167"/>
                  <a:gd name="T67"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66">
                    <a:moveTo>
                      <a:pt x="167" y="83"/>
                    </a:moveTo>
                    <a:lnTo>
                      <a:pt x="164" y="65"/>
                    </a:lnTo>
                    <a:lnTo>
                      <a:pt x="160" y="51"/>
                    </a:lnTo>
                    <a:lnTo>
                      <a:pt x="151" y="36"/>
                    </a:lnTo>
                    <a:lnTo>
                      <a:pt x="141" y="24"/>
                    </a:lnTo>
                    <a:lnTo>
                      <a:pt x="128" y="13"/>
                    </a:lnTo>
                    <a:lnTo>
                      <a:pt x="115" y="5"/>
                    </a:lnTo>
                    <a:lnTo>
                      <a:pt x="99" y="1"/>
                    </a:lnTo>
                    <a:lnTo>
                      <a:pt x="84" y="0"/>
                    </a:lnTo>
                    <a:lnTo>
                      <a:pt x="66" y="1"/>
                    </a:lnTo>
                    <a:lnTo>
                      <a:pt x="51" y="5"/>
                    </a:lnTo>
                    <a:lnTo>
                      <a:pt x="37" y="13"/>
                    </a:lnTo>
                    <a:lnTo>
                      <a:pt x="25" y="24"/>
                    </a:lnTo>
                    <a:lnTo>
                      <a:pt x="14" y="36"/>
                    </a:lnTo>
                    <a:lnTo>
                      <a:pt x="6" y="51"/>
                    </a:lnTo>
                    <a:lnTo>
                      <a:pt x="2" y="65"/>
                    </a:lnTo>
                    <a:lnTo>
                      <a:pt x="0" y="83"/>
                    </a:lnTo>
                    <a:lnTo>
                      <a:pt x="2" y="98"/>
                    </a:lnTo>
                    <a:lnTo>
                      <a:pt x="6" y="114"/>
                    </a:lnTo>
                    <a:lnTo>
                      <a:pt x="14" y="128"/>
                    </a:lnTo>
                    <a:lnTo>
                      <a:pt x="25" y="142"/>
                    </a:lnTo>
                    <a:lnTo>
                      <a:pt x="37" y="152"/>
                    </a:lnTo>
                    <a:lnTo>
                      <a:pt x="51" y="159"/>
                    </a:lnTo>
                    <a:lnTo>
                      <a:pt x="66" y="164"/>
                    </a:lnTo>
                    <a:lnTo>
                      <a:pt x="84" y="166"/>
                    </a:lnTo>
                    <a:lnTo>
                      <a:pt x="99" y="164"/>
                    </a:lnTo>
                    <a:lnTo>
                      <a:pt x="115" y="159"/>
                    </a:lnTo>
                    <a:lnTo>
                      <a:pt x="128" y="152"/>
                    </a:lnTo>
                    <a:lnTo>
                      <a:pt x="141" y="142"/>
                    </a:lnTo>
                    <a:lnTo>
                      <a:pt x="151" y="128"/>
                    </a:lnTo>
                    <a:lnTo>
                      <a:pt x="156" y="121"/>
                    </a:lnTo>
                    <a:lnTo>
                      <a:pt x="160" y="114"/>
                    </a:lnTo>
                    <a:lnTo>
                      <a:pt x="164" y="98"/>
                    </a:lnTo>
                    <a:lnTo>
                      <a:pt x="167" y="8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92" name="Freeform 91">
                <a:extLst>
                  <a:ext uri="{FF2B5EF4-FFF2-40B4-BE49-F238E27FC236}">
                    <a16:creationId xmlns:a16="http://schemas.microsoft.com/office/drawing/2014/main" id="{C43C4A29-CBC1-D07F-1F3E-8B9218144AC2}"/>
                  </a:ext>
                </a:extLst>
              </p:cNvPr>
              <p:cNvSpPr>
                <a:spLocks/>
              </p:cNvSpPr>
              <p:nvPr/>
            </p:nvSpPr>
            <p:spPr bwMode="auto">
              <a:xfrm>
                <a:off x="3297238" y="3517900"/>
                <a:ext cx="53975" cy="52388"/>
              </a:xfrm>
              <a:custGeom>
                <a:avLst/>
                <a:gdLst>
                  <a:gd name="T0" fmla="*/ 167 w 167"/>
                  <a:gd name="T1" fmla="*/ 83 h 166"/>
                  <a:gd name="T2" fmla="*/ 164 w 167"/>
                  <a:gd name="T3" fmla="*/ 65 h 166"/>
                  <a:gd name="T4" fmla="*/ 160 w 167"/>
                  <a:gd name="T5" fmla="*/ 51 h 166"/>
                  <a:gd name="T6" fmla="*/ 151 w 167"/>
                  <a:gd name="T7" fmla="*/ 36 h 166"/>
                  <a:gd name="T8" fmla="*/ 141 w 167"/>
                  <a:gd name="T9" fmla="*/ 24 h 166"/>
                  <a:gd name="T10" fmla="*/ 128 w 167"/>
                  <a:gd name="T11" fmla="*/ 13 h 166"/>
                  <a:gd name="T12" fmla="*/ 114 w 167"/>
                  <a:gd name="T13" fmla="*/ 5 h 166"/>
                  <a:gd name="T14" fmla="*/ 99 w 167"/>
                  <a:gd name="T15" fmla="*/ 1 h 166"/>
                  <a:gd name="T16" fmla="*/ 83 w 167"/>
                  <a:gd name="T17" fmla="*/ 0 h 166"/>
                  <a:gd name="T18" fmla="*/ 66 w 167"/>
                  <a:gd name="T19" fmla="*/ 1 h 166"/>
                  <a:gd name="T20" fmla="*/ 51 w 167"/>
                  <a:gd name="T21" fmla="*/ 5 h 166"/>
                  <a:gd name="T22" fmla="*/ 37 w 167"/>
                  <a:gd name="T23" fmla="*/ 13 h 166"/>
                  <a:gd name="T24" fmla="*/ 25 w 167"/>
                  <a:gd name="T25" fmla="*/ 24 h 166"/>
                  <a:gd name="T26" fmla="*/ 14 w 167"/>
                  <a:gd name="T27" fmla="*/ 36 h 166"/>
                  <a:gd name="T28" fmla="*/ 6 w 167"/>
                  <a:gd name="T29" fmla="*/ 51 h 166"/>
                  <a:gd name="T30" fmla="*/ 1 w 167"/>
                  <a:gd name="T31" fmla="*/ 65 h 166"/>
                  <a:gd name="T32" fmla="*/ 0 w 167"/>
                  <a:gd name="T33" fmla="*/ 83 h 166"/>
                  <a:gd name="T34" fmla="*/ 1 w 167"/>
                  <a:gd name="T35" fmla="*/ 98 h 166"/>
                  <a:gd name="T36" fmla="*/ 6 w 167"/>
                  <a:gd name="T37" fmla="*/ 114 h 166"/>
                  <a:gd name="T38" fmla="*/ 14 w 167"/>
                  <a:gd name="T39" fmla="*/ 128 h 166"/>
                  <a:gd name="T40" fmla="*/ 25 w 167"/>
                  <a:gd name="T41" fmla="*/ 141 h 166"/>
                  <a:gd name="T42" fmla="*/ 37 w 167"/>
                  <a:gd name="T43" fmla="*/ 151 h 166"/>
                  <a:gd name="T44" fmla="*/ 51 w 167"/>
                  <a:gd name="T45" fmla="*/ 159 h 166"/>
                  <a:gd name="T46" fmla="*/ 66 w 167"/>
                  <a:gd name="T47" fmla="*/ 164 h 166"/>
                  <a:gd name="T48" fmla="*/ 83 w 167"/>
                  <a:gd name="T49" fmla="*/ 166 h 166"/>
                  <a:gd name="T50" fmla="*/ 99 w 167"/>
                  <a:gd name="T51" fmla="*/ 164 h 166"/>
                  <a:gd name="T52" fmla="*/ 114 w 167"/>
                  <a:gd name="T53" fmla="*/ 159 h 166"/>
                  <a:gd name="T54" fmla="*/ 128 w 167"/>
                  <a:gd name="T55" fmla="*/ 151 h 166"/>
                  <a:gd name="T56" fmla="*/ 141 w 167"/>
                  <a:gd name="T57" fmla="*/ 141 h 166"/>
                  <a:gd name="T58" fmla="*/ 151 w 167"/>
                  <a:gd name="T59" fmla="*/ 128 h 166"/>
                  <a:gd name="T60" fmla="*/ 155 w 167"/>
                  <a:gd name="T61" fmla="*/ 120 h 166"/>
                  <a:gd name="T62" fmla="*/ 160 w 167"/>
                  <a:gd name="T63" fmla="*/ 114 h 166"/>
                  <a:gd name="T64" fmla="*/ 164 w 167"/>
                  <a:gd name="T65" fmla="*/ 98 h 166"/>
                  <a:gd name="T66" fmla="*/ 167 w 167"/>
                  <a:gd name="T67"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66">
                    <a:moveTo>
                      <a:pt x="167" y="83"/>
                    </a:moveTo>
                    <a:lnTo>
                      <a:pt x="164" y="65"/>
                    </a:lnTo>
                    <a:lnTo>
                      <a:pt x="160" y="51"/>
                    </a:lnTo>
                    <a:lnTo>
                      <a:pt x="151" y="36"/>
                    </a:lnTo>
                    <a:lnTo>
                      <a:pt x="141" y="24"/>
                    </a:lnTo>
                    <a:lnTo>
                      <a:pt x="128" y="13"/>
                    </a:lnTo>
                    <a:lnTo>
                      <a:pt x="114" y="5"/>
                    </a:lnTo>
                    <a:lnTo>
                      <a:pt x="99" y="1"/>
                    </a:lnTo>
                    <a:lnTo>
                      <a:pt x="83" y="0"/>
                    </a:lnTo>
                    <a:lnTo>
                      <a:pt x="66" y="1"/>
                    </a:lnTo>
                    <a:lnTo>
                      <a:pt x="51" y="5"/>
                    </a:lnTo>
                    <a:lnTo>
                      <a:pt x="37" y="13"/>
                    </a:lnTo>
                    <a:lnTo>
                      <a:pt x="25" y="24"/>
                    </a:lnTo>
                    <a:lnTo>
                      <a:pt x="14" y="36"/>
                    </a:lnTo>
                    <a:lnTo>
                      <a:pt x="6" y="51"/>
                    </a:lnTo>
                    <a:lnTo>
                      <a:pt x="1" y="65"/>
                    </a:lnTo>
                    <a:lnTo>
                      <a:pt x="0" y="83"/>
                    </a:lnTo>
                    <a:lnTo>
                      <a:pt x="1" y="98"/>
                    </a:lnTo>
                    <a:lnTo>
                      <a:pt x="6" y="114"/>
                    </a:lnTo>
                    <a:lnTo>
                      <a:pt x="14" y="128"/>
                    </a:lnTo>
                    <a:lnTo>
                      <a:pt x="25" y="141"/>
                    </a:lnTo>
                    <a:lnTo>
                      <a:pt x="37" y="151"/>
                    </a:lnTo>
                    <a:lnTo>
                      <a:pt x="51" y="159"/>
                    </a:lnTo>
                    <a:lnTo>
                      <a:pt x="66" y="164"/>
                    </a:lnTo>
                    <a:lnTo>
                      <a:pt x="83" y="166"/>
                    </a:lnTo>
                    <a:lnTo>
                      <a:pt x="99" y="164"/>
                    </a:lnTo>
                    <a:lnTo>
                      <a:pt x="114" y="159"/>
                    </a:lnTo>
                    <a:lnTo>
                      <a:pt x="128" y="151"/>
                    </a:lnTo>
                    <a:lnTo>
                      <a:pt x="141" y="141"/>
                    </a:lnTo>
                    <a:lnTo>
                      <a:pt x="151" y="128"/>
                    </a:lnTo>
                    <a:lnTo>
                      <a:pt x="155" y="120"/>
                    </a:lnTo>
                    <a:lnTo>
                      <a:pt x="160" y="114"/>
                    </a:lnTo>
                    <a:lnTo>
                      <a:pt x="164" y="98"/>
                    </a:lnTo>
                    <a:lnTo>
                      <a:pt x="167" y="8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93" name="Freeform 92">
                <a:extLst>
                  <a:ext uri="{FF2B5EF4-FFF2-40B4-BE49-F238E27FC236}">
                    <a16:creationId xmlns:a16="http://schemas.microsoft.com/office/drawing/2014/main" id="{BD9F81A6-85A5-D92E-95C3-FE846970A612}"/>
                  </a:ext>
                </a:extLst>
              </p:cNvPr>
              <p:cNvSpPr>
                <a:spLocks/>
              </p:cNvSpPr>
              <p:nvPr/>
            </p:nvSpPr>
            <p:spPr bwMode="auto">
              <a:xfrm>
                <a:off x="3605213" y="3654425"/>
                <a:ext cx="52387" cy="52388"/>
              </a:xfrm>
              <a:custGeom>
                <a:avLst/>
                <a:gdLst>
                  <a:gd name="T0" fmla="*/ 166 w 166"/>
                  <a:gd name="T1" fmla="*/ 83 h 166"/>
                  <a:gd name="T2" fmla="*/ 164 w 166"/>
                  <a:gd name="T3" fmla="*/ 65 h 166"/>
                  <a:gd name="T4" fmla="*/ 159 w 166"/>
                  <a:gd name="T5" fmla="*/ 51 h 166"/>
                  <a:gd name="T6" fmla="*/ 150 w 166"/>
                  <a:gd name="T7" fmla="*/ 36 h 166"/>
                  <a:gd name="T8" fmla="*/ 140 w 166"/>
                  <a:gd name="T9" fmla="*/ 24 h 166"/>
                  <a:gd name="T10" fmla="*/ 127 w 166"/>
                  <a:gd name="T11" fmla="*/ 13 h 166"/>
                  <a:gd name="T12" fmla="*/ 114 w 166"/>
                  <a:gd name="T13" fmla="*/ 5 h 166"/>
                  <a:gd name="T14" fmla="*/ 98 w 166"/>
                  <a:gd name="T15" fmla="*/ 1 h 166"/>
                  <a:gd name="T16" fmla="*/ 83 w 166"/>
                  <a:gd name="T17" fmla="*/ 0 h 166"/>
                  <a:gd name="T18" fmla="*/ 65 w 166"/>
                  <a:gd name="T19" fmla="*/ 1 h 166"/>
                  <a:gd name="T20" fmla="*/ 51 w 166"/>
                  <a:gd name="T21" fmla="*/ 5 h 166"/>
                  <a:gd name="T22" fmla="*/ 36 w 166"/>
                  <a:gd name="T23" fmla="*/ 13 h 166"/>
                  <a:gd name="T24" fmla="*/ 24 w 166"/>
                  <a:gd name="T25" fmla="*/ 24 h 166"/>
                  <a:gd name="T26" fmla="*/ 13 w 166"/>
                  <a:gd name="T27" fmla="*/ 36 h 166"/>
                  <a:gd name="T28" fmla="*/ 5 w 166"/>
                  <a:gd name="T29" fmla="*/ 51 h 166"/>
                  <a:gd name="T30" fmla="*/ 1 w 166"/>
                  <a:gd name="T31" fmla="*/ 65 h 166"/>
                  <a:gd name="T32" fmla="*/ 0 w 166"/>
                  <a:gd name="T33" fmla="*/ 83 h 166"/>
                  <a:gd name="T34" fmla="*/ 1 w 166"/>
                  <a:gd name="T35" fmla="*/ 98 h 166"/>
                  <a:gd name="T36" fmla="*/ 5 w 166"/>
                  <a:gd name="T37" fmla="*/ 114 h 166"/>
                  <a:gd name="T38" fmla="*/ 13 w 166"/>
                  <a:gd name="T39" fmla="*/ 128 h 166"/>
                  <a:gd name="T40" fmla="*/ 24 w 166"/>
                  <a:gd name="T41" fmla="*/ 142 h 166"/>
                  <a:gd name="T42" fmla="*/ 36 w 166"/>
                  <a:gd name="T43" fmla="*/ 152 h 166"/>
                  <a:gd name="T44" fmla="*/ 51 w 166"/>
                  <a:gd name="T45" fmla="*/ 159 h 166"/>
                  <a:gd name="T46" fmla="*/ 65 w 166"/>
                  <a:gd name="T47" fmla="*/ 164 h 166"/>
                  <a:gd name="T48" fmla="*/ 83 w 166"/>
                  <a:gd name="T49" fmla="*/ 166 h 166"/>
                  <a:gd name="T50" fmla="*/ 98 w 166"/>
                  <a:gd name="T51" fmla="*/ 164 h 166"/>
                  <a:gd name="T52" fmla="*/ 114 w 166"/>
                  <a:gd name="T53" fmla="*/ 159 h 166"/>
                  <a:gd name="T54" fmla="*/ 127 w 166"/>
                  <a:gd name="T55" fmla="*/ 152 h 166"/>
                  <a:gd name="T56" fmla="*/ 140 w 166"/>
                  <a:gd name="T57" fmla="*/ 142 h 166"/>
                  <a:gd name="T58" fmla="*/ 150 w 166"/>
                  <a:gd name="T59" fmla="*/ 128 h 166"/>
                  <a:gd name="T60" fmla="*/ 155 w 166"/>
                  <a:gd name="T61" fmla="*/ 121 h 166"/>
                  <a:gd name="T62" fmla="*/ 159 w 166"/>
                  <a:gd name="T63" fmla="*/ 114 h 166"/>
                  <a:gd name="T64" fmla="*/ 164 w 166"/>
                  <a:gd name="T65" fmla="*/ 98 h 166"/>
                  <a:gd name="T66" fmla="*/ 166 w 166"/>
                  <a:gd name="T67"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6">
                    <a:moveTo>
                      <a:pt x="166" y="83"/>
                    </a:moveTo>
                    <a:lnTo>
                      <a:pt x="164" y="65"/>
                    </a:lnTo>
                    <a:lnTo>
                      <a:pt x="159" y="51"/>
                    </a:lnTo>
                    <a:lnTo>
                      <a:pt x="150" y="36"/>
                    </a:lnTo>
                    <a:lnTo>
                      <a:pt x="140" y="24"/>
                    </a:lnTo>
                    <a:lnTo>
                      <a:pt x="127" y="13"/>
                    </a:lnTo>
                    <a:lnTo>
                      <a:pt x="114" y="5"/>
                    </a:lnTo>
                    <a:lnTo>
                      <a:pt x="98" y="1"/>
                    </a:lnTo>
                    <a:lnTo>
                      <a:pt x="83" y="0"/>
                    </a:lnTo>
                    <a:lnTo>
                      <a:pt x="65" y="1"/>
                    </a:lnTo>
                    <a:lnTo>
                      <a:pt x="51" y="5"/>
                    </a:lnTo>
                    <a:lnTo>
                      <a:pt x="36" y="13"/>
                    </a:lnTo>
                    <a:lnTo>
                      <a:pt x="24" y="24"/>
                    </a:lnTo>
                    <a:lnTo>
                      <a:pt x="13" y="36"/>
                    </a:lnTo>
                    <a:lnTo>
                      <a:pt x="5" y="51"/>
                    </a:lnTo>
                    <a:lnTo>
                      <a:pt x="1" y="65"/>
                    </a:lnTo>
                    <a:lnTo>
                      <a:pt x="0" y="83"/>
                    </a:lnTo>
                    <a:lnTo>
                      <a:pt x="1" y="98"/>
                    </a:lnTo>
                    <a:lnTo>
                      <a:pt x="5" y="114"/>
                    </a:lnTo>
                    <a:lnTo>
                      <a:pt x="13" y="128"/>
                    </a:lnTo>
                    <a:lnTo>
                      <a:pt x="24" y="142"/>
                    </a:lnTo>
                    <a:lnTo>
                      <a:pt x="36" y="152"/>
                    </a:lnTo>
                    <a:lnTo>
                      <a:pt x="51" y="159"/>
                    </a:lnTo>
                    <a:lnTo>
                      <a:pt x="65" y="164"/>
                    </a:lnTo>
                    <a:lnTo>
                      <a:pt x="83" y="166"/>
                    </a:lnTo>
                    <a:lnTo>
                      <a:pt x="98" y="164"/>
                    </a:lnTo>
                    <a:lnTo>
                      <a:pt x="114" y="159"/>
                    </a:lnTo>
                    <a:lnTo>
                      <a:pt x="127" y="152"/>
                    </a:lnTo>
                    <a:lnTo>
                      <a:pt x="140" y="142"/>
                    </a:lnTo>
                    <a:lnTo>
                      <a:pt x="150" y="128"/>
                    </a:lnTo>
                    <a:lnTo>
                      <a:pt x="155" y="121"/>
                    </a:lnTo>
                    <a:lnTo>
                      <a:pt x="159" y="114"/>
                    </a:lnTo>
                    <a:lnTo>
                      <a:pt x="164" y="98"/>
                    </a:lnTo>
                    <a:lnTo>
                      <a:pt x="166" y="8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94" name="Freeform 93">
                <a:extLst>
                  <a:ext uri="{FF2B5EF4-FFF2-40B4-BE49-F238E27FC236}">
                    <a16:creationId xmlns:a16="http://schemas.microsoft.com/office/drawing/2014/main" id="{2CE68559-72FD-CFAC-FA5D-DEA05D9B8723}"/>
                  </a:ext>
                </a:extLst>
              </p:cNvPr>
              <p:cNvSpPr>
                <a:spLocks/>
              </p:cNvSpPr>
              <p:nvPr/>
            </p:nvSpPr>
            <p:spPr bwMode="auto">
              <a:xfrm>
                <a:off x="3616325" y="3406775"/>
                <a:ext cx="52387" cy="53975"/>
              </a:xfrm>
              <a:custGeom>
                <a:avLst/>
                <a:gdLst>
                  <a:gd name="T0" fmla="*/ 166 w 166"/>
                  <a:gd name="T1" fmla="*/ 84 h 167"/>
                  <a:gd name="T2" fmla="*/ 164 w 166"/>
                  <a:gd name="T3" fmla="*/ 66 h 167"/>
                  <a:gd name="T4" fmla="*/ 159 w 166"/>
                  <a:gd name="T5" fmla="*/ 51 h 167"/>
                  <a:gd name="T6" fmla="*/ 150 w 166"/>
                  <a:gd name="T7" fmla="*/ 37 h 167"/>
                  <a:gd name="T8" fmla="*/ 140 w 166"/>
                  <a:gd name="T9" fmla="*/ 25 h 167"/>
                  <a:gd name="T10" fmla="*/ 127 w 166"/>
                  <a:gd name="T11" fmla="*/ 14 h 167"/>
                  <a:gd name="T12" fmla="*/ 114 w 166"/>
                  <a:gd name="T13" fmla="*/ 6 h 167"/>
                  <a:gd name="T14" fmla="*/ 98 w 166"/>
                  <a:gd name="T15" fmla="*/ 2 h 167"/>
                  <a:gd name="T16" fmla="*/ 83 w 166"/>
                  <a:gd name="T17" fmla="*/ 0 h 167"/>
                  <a:gd name="T18" fmla="*/ 65 w 166"/>
                  <a:gd name="T19" fmla="*/ 2 h 167"/>
                  <a:gd name="T20" fmla="*/ 51 w 166"/>
                  <a:gd name="T21" fmla="*/ 6 h 167"/>
                  <a:gd name="T22" fmla="*/ 36 w 166"/>
                  <a:gd name="T23" fmla="*/ 14 h 167"/>
                  <a:gd name="T24" fmla="*/ 24 w 166"/>
                  <a:gd name="T25" fmla="*/ 25 h 167"/>
                  <a:gd name="T26" fmla="*/ 13 w 166"/>
                  <a:gd name="T27" fmla="*/ 37 h 167"/>
                  <a:gd name="T28" fmla="*/ 5 w 166"/>
                  <a:gd name="T29" fmla="*/ 51 h 167"/>
                  <a:gd name="T30" fmla="*/ 1 w 166"/>
                  <a:gd name="T31" fmla="*/ 66 h 167"/>
                  <a:gd name="T32" fmla="*/ 0 w 166"/>
                  <a:gd name="T33" fmla="*/ 84 h 167"/>
                  <a:gd name="T34" fmla="*/ 1 w 166"/>
                  <a:gd name="T35" fmla="*/ 99 h 167"/>
                  <a:gd name="T36" fmla="*/ 5 w 166"/>
                  <a:gd name="T37" fmla="*/ 115 h 167"/>
                  <a:gd name="T38" fmla="*/ 13 w 166"/>
                  <a:gd name="T39" fmla="*/ 129 h 167"/>
                  <a:gd name="T40" fmla="*/ 24 w 166"/>
                  <a:gd name="T41" fmla="*/ 142 h 167"/>
                  <a:gd name="T42" fmla="*/ 36 w 166"/>
                  <a:gd name="T43" fmla="*/ 152 h 167"/>
                  <a:gd name="T44" fmla="*/ 51 w 166"/>
                  <a:gd name="T45" fmla="*/ 160 h 167"/>
                  <a:gd name="T46" fmla="*/ 65 w 166"/>
                  <a:gd name="T47" fmla="*/ 165 h 167"/>
                  <a:gd name="T48" fmla="*/ 83 w 166"/>
                  <a:gd name="T49" fmla="*/ 167 h 167"/>
                  <a:gd name="T50" fmla="*/ 98 w 166"/>
                  <a:gd name="T51" fmla="*/ 165 h 167"/>
                  <a:gd name="T52" fmla="*/ 114 w 166"/>
                  <a:gd name="T53" fmla="*/ 160 h 167"/>
                  <a:gd name="T54" fmla="*/ 127 w 166"/>
                  <a:gd name="T55" fmla="*/ 152 h 167"/>
                  <a:gd name="T56" fmla="*/ 140 w 166"/>
                  <a:gd name="T57" fmla="*/ 142 h 167"/>
                  <a:gd name="T58" fmla="*/ 150 w 166"/>
                  <a:gd name="T59" fmla="*/ 129 h 167"/>
                  <a:gd name="T60" fmla="*/ 155 w 166"/>
                  <a:gd name="T61" fmla="*/ 121 h 167"/>
                  <a:gd name="T62" fmla="*/ 159 w 166"/>
                  <a:gd name="T63" fmla="*/ 115 h 167"/>
                  <a:gd name="T64" fmla="*/ 164 w 166"/>
                  <a:gd name="T65" fmla="*/ 99 h 167"/>
                  <a:gd name="T66" fmla="*/ 166 w 166"/>
                  <a:gd name="T67" fmla="*/ 8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7">
                    <a:moveTo>
                      <a:pt x="166" y="84"/>
                    </a:moveTo>
                    <a:lnTo>
                      <a:pt x="164" y="66"/>
                    </a:lnTo>
                    <a:lnTo>
                      <a:pt x="159" y="51"/>
                    </a:lnTo>
                    <a:lnTo>
                      <a:pt x="150" y="37"/>
                    </a:lnTo>
                    <a:lnTo>
                      <a:pt x="140" y="25"/>
                    </a:lnTo>
                    <a:lnTo>
                      <a:pt x="127" y="14"/>
                    </a:lnTo>
                    <a:lnTo>
                      <a:pt x="114" y="6"/>
                    </a:lnTo>
                    <a:lnTo>
                      <a:pt x="98" y="2"/>
                    </a:lnTo>
                    <a:lnTo>
                      <a:pt x="83" y="0"/>
                    </a:lnTo>
                    <a:lnTo>
                      <a:pt x="65" y="2"/>
                    </a:lnTo>
                    <a:lnTo>
                      <a:pt x="51" y="6"/>
                    </a:lnTo>
                    <a:lnTo>
                      <a:pt x="36" y="14"/>
                    </a:lnTo>
                    <a:lnTo>
                      <a:pt x="24" y="25"/>
                    </a:lnTo>
                    <a:lnTo>
                      <a:pt x="13" y="37"/>
                    </a:lnTo>
                    <a:lnTo>
                      <a:pt x="5" y="51"/>
                    </a:lnTo>
                    <a:lnTo>
                      <a:pt x="1" y="66"/>
                    </a:lnTo>
                    <a:lnTo>
                      <a:pt x="0" y="84"/>
                    </a:lnTo>
                    <a:lnTo>
                      <a:pt x="1" y="99"/>
                    </a:lnTo>
                    <a:lnTo>
                      <a:pt x="5" y="115"/>
                    </a:lnTo>
                    <a:lnTo>
                      <a:pt x="13" y="129"/>
                    </a:lnTo>
                    <a:lnTo>
                      <a:pt x="24" y="142"/>
                    </a:lnTo>
                    <a:lnTo>
                      <a:pt x="36" y="152"/>
                    </a:lnTo>
                    <a:lnTo>
                      <a:pt x="51" y="160"/>
                    </a:lnTo>
                    <a:lnTo>
                      <a:pt x="65" y="165"/>
                    </a:lnTo>
                    <a:lnTo>
                      <a:pt x="83" y="167"/>
                    </a:lnTo>
                    <a:lnTo>
                      <a:pt x="98" y="165"/>
                    </a:lnTo>
                    <a:lnTo>
                      <a:pt x="114" y="160"/>
                    </a:lnTo>
                    <a:lnTo>
                      <a:pt x="127" y="152"/>
                    </a:lnTo>
                    <a:lnTo>
                      <a:pt x="140" y="142"/>
                    </a:lnTo>
                    <a:lnTo>
                      <a:pt x="150" y="129"/>
                    </a:lnTo>
                    <a:lnTo>
                      <a:pt x="155" y="121"/>
                    </a:lnTo>
                    <a:lnTo>
                      <a:pt x="159" y="115"/>
                    </a:lnTo>
                    <a:lnTo>
                      <a:pt x="164" y="99"/>
                    </a:lnTo>
                    <a:lnTo>
                      <a:pt x="166" y="84"/>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95" name="Freeform 94">
                <a:extLst>
                  <a:ext uri="{FF2B5EF4-FFF2-40B4-BE49-F238E27FC236}">
                    <a16:creationId xmlns:a16="http://schemas.microsoft.com/office/drawing/2014/main" id="{D0622224-AEF8-4453-3E0B-2C4BED9556B8}"/>
                  </a:ext>
                </a:extLst>
              </p:cNvPr>
              <p:cNvSpPr>
                <a:spLocks/>
              </p:cNvSpPr>
              <p:nvPr/>
            </p:nvSpPr>
            <p:spPr bwMode="auto">
              <a:xfrm>
                <a:off x="3616325" y="3354388"/>
                <a:ext cx="52387" cy="52388"/>
              </a:xfrm>
              <a:custGeom>
                <a:avLst/>
                <a:gdLst>
                  <a:gd name="T0" fmla="*/ 166 w 166"/>
                  <a:gd name="T1" fmla="*/ 83 h 166"/>
                  <a:gd name="T2" fmla="*/ 164 w 166"/>
                  <a:gd name="T3" fmla="*/ 65 h 166"/>
                  <a:gd name="T4" fmla="*/ 160 w 166"/>
                  <a:gd name="T5" fmla="*/ 51 h 166"/>
                  <a:gd name="T6" fmla="*/ 151 w 166"/>
                  <a:gd name="T7" fmla="*/ 37 h 166"/>
                  <a:gd name="T8" fmla="*/ 141 w 166"/>
                  <a:gd name="T9" fmla="*/ 24 h 166"/>
                  <a:gd name="T10" fmla="*/ 127 w 166"/>
                  <a:gd name="T11" fmla="*/ 13 h 166"/>
                  <a:gd name="T12" fmla="*/ 114 w 166"/>
                  <a:gd name="T13" fmla="*/ 6 h 166"/>
                  <a:gd name="T14" fmla="*/ 99 w 166"/>
                  <a:gd name="T15" fmla="*/ 1 h 166"/>
                  <a:gd name="T16" fmla="*/ 83 w 166"/>
                  <a:gd name="T17" fmla="*/ 0 h 166"/>
                  <a:gd name="T18" fmla="*/ 65 w 166"/>
                  <a:gd name="T19" fmla="*/ 1 h 166"/>
                  <a:gd name="T20" fmla="*/ 51 w 166"/>
                  <a:gd name="T21" fmla="*/ 6 h 166"/>
                  <a:gd name="T22" fmla="*/ 37 w 166"/>
                  <a:gd name="T23" fmla="*/ 13 h 166"/>
                  <a:gd name="T24" fmla="*/ 24 w 166"/>
                  <a:gd name="T25" fmla="*/ 24 h 166"/>
                  <a:gd name="T26" fmla="*/ 13 w 166"/>
                  <a:gd name="T27" fmla="*/ 37 h 166"/>
                  <a:gd name="T28" fmla="*/ 6 w 166"/>
                  <a:gd name="T29" fmla="*/ 51 h 166"/>
                  <a:gd name="T30" fmla="*/ 1 w 166"/>
                  <a:gd name="T31" fmla="*/ 65 h 166"/>
                  <a:gd name="T32" fmla="*/ 0 w 166"/>
                  <a:gd name="T33" fmla="*/ 83 h 166"/>
                  <a:gd name="T34" fmla="*/ 1 w 166"/>
                  <a:gd name="T35" fmla="*/ 99 h 166"/>
                  <a:gd name="T36" fmla="*/ 6 w 166"/>
                  <a:gd name="T37" fmla="*/ 114 h 166"/>
                  <a:gd name="T38" fmla="*/ 13 w 166"/>
                  <a:gd name="T39" fmla="*/ 129 h 166"/>
                  <a:gd name="T40" fmla="*/ 24 w 166"/>
                  <a:gd name="T41" fmla="*/ 142 h 166"/>
                  <a:gd name="T42" fmla="*/ 37 w 166"/>
                  <a:gd name="T43" fmla="*/ 152 h 166"/>
                  <a:gd name="T44" fmla="*/ 51 w 166"/>
                  <a:gd name="T45" fmla="*/ 160 h 166"/>
                  <a:gd name="T46" fmla="*/ 65 w 166"/>
                  <a:gd name="T47" fmla="*/ 164 h 166"/>
                  <a:gd name="T48" fmla="*/ 83 w 166"/>
                  <a:gd name="T49" fmla="*/ 166 h 166"/>
                  <a:gd name="T50" fmla="*/ 99 w 166"/>
                  <a:gd name="T51" fmla="*/ 164 h 166"/>
                  <a:gd name="T52" fmla="*/ 114 w 166"/>
                  <a:gd name="T53" fmla="*/ 160 h 166"/>
                  <a:gd name="T54" fmla="*/ 127 w 166"/>
                  <a:gd name="T55" fmla="*/ 152 h 166"/>
                  <a:gd name="T56" fmla="*/ 141 w 166"/>
                  <a:gd name="T57" fmla="*/ 142 h 166"/>
                  <a:gd name="T58" fmla="*/ 151 w 166"/>
                  <a:gd name="T59" fmla="*/ 129 h 166"/>
                  <a:gd name="T60" fmla="*/ 155 w 166"/>
                  <a:gd name="T61" fmla="*/ 121 h 166"/>
                  <a:gd name="T62" fmla="*/ 160 w 166"/>
                  <a:gd name="T63" fmla="*/ 114 h 166"/>
                  <a:gd name="T64" fmla="*/ 164 w 166"/>
                  <a:gd name="T65" fmla="*/ 99 h 166"/>
                  <a:gd name="T66" fmla="*/ 166 w 166"/>
                  <a:gd name="T67"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6">
                    <a:moveTo>
                      <a:pt x="166" y="83"/>
                    </a:moveTo>
                    <a:lnTo>
                      <a:pt x="164" y="65"/>
                    </a:lnTo>
                    <a:lnTo>
                      <a:pt x="160" y="51"/>
                    </a:lnTo>
                    <a:lnTo>
                      <a:pt x="151" y="37"/>
                    </a:lnTo>
                    <a:lnTo>
                      <a:pt x="141" y="24"/>
                    </a:lnTo>
                    <a:lnTo>
                      <a:pt x="127" y="13"/>
                    </a:lnTo>
                    <a:lnTo>
                      <a:pt x="114" y="6"/>
                    </a:lnTo>
                    <a:lnTo>
                      <a:pt x="99" y="1"/>
                    </a:lnTo>
                    <a:lnTo>
                      <a:pt x="83" y="0"/>
                    </a:lnTo>
                    <a:lnTo>
                      <a:pt x="65" y="1"/>
                    </a:lnTo>
                    <a:lnTo>
                      <a:pt x="51" y="6"/>
                    </a:lnTo>
                    <a:lnTo>
                      <a:pt x="37" y="13"/>
                    </a:lnTo>
                    <a:lnTo>
                      <a:pt x="24" y="24"/>
                    </a:lnTo>
                    <a:lnTo>
                      <a:pt x="13" y="37"/>
                    </a:lnTo>
                    <a:lnTo>
                      <a:pt x="6" y="51"/>
                    </a:lnTo>
                    <a:lnTo>
                      <a:pt x="1" y="65"/>
                    </a:lnTo>
                    <a:lnTo>
                      <a:pt x="0" y="83"/>
                    </a:lnTo>
                    <a:lnTo>
                      <a:pt x="1" y="99"/>
                    </a:lnTo>
                    <a:lnTo>
                      <a:pt x="6" y="114"/>
                    </a:lnTo>
                    <a:lnTo>
                      <a:pt x="13" y="129"/>
                    </a:lnTo>
                    <a:lnTo>
                      <a:pt x="24" y="142"/>
                    </a:lnTo>
                    <a:lnTo>
                      <a:pt x="37" y="152"/>
                    </a:lnTo>
                    <a:lnTo>
                      <a:pt x="51" y="160"/>
                    </a:lnTo>
                    <a:lnTo>
                      <a:pt x="65" y="164"/>
                    </a:lnTo>
                    <a:lnTo>
                      <a:pt x="83" y="166"/>
                    </a:lnTo>
                    <a:lnTo>
                      <a:pt x="99" y="164"/>
                    </a:lnTo>
                    <a:lnTo>
                      <a:pt x="114" y="160"/>
                    </a:lnTo>
                    <a:lnTo>
                      <a:pt x="127" y="152"/>
                    </a:lnTo>
                    <a:lnTo>
                      <a:pt x="141" y="142"/>
                    </a:lnTo>
                    <a:lnTo>
                      <a:pt x="151" y="129"/>
                    </a:lnTo>
                    <a:lnTo>
                      <a:pt x="155" y="121"/>
                    </a:lnTo>
                    <a:lnTo>
                      <a:pt x="160" y="114"/>
                    </a:lnTo>
                    <a:lnTo>
                      <a:pt x="164" y="99"/>
                    </a:lnTo>
                    <a:lnTo>
                      <a:pt x="166" y="8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96" name="Freeform 95">
                <a:extLst>
                  <a:ext uri="{FF2B5EF4-FFF2-40B4-BE49-F238E27FC236}">
                    <a16:creationId xmlns:a16="http://schemas.microsoft.com/office/drawing/2014/main" id="{49593EBE-ECA1-238F-ACB3-19B82F6E003C}"/>
                  </a:ext>
                </a:extLst>
              </p:cNvPr>
              <p:cNvSpPr>
                <a:spLocks/>
              </p:cNvSpPr>
              <p:nvPr/>
            </p:nvSpPr>
            <p:spPr bwMode="auto">
              <a:xfrm>
                <a:off x="3700463" y="3425825"/>
                <a:ext cx="52387" cy="52388"/>
              </a:xfrm>
              <a:custGeom>
                <a:avLst/>
                <a:gdLst>
                  <a:gd name="T0" fmla="*/ 166 w 166"/>
                  <a:gd name="T1" fmla="*/ 83 h 166"/>
                  <a:gd name="T2" fmla="*/ 164 w 166"/>
                  <a:gd name="T3" fmla="*/ 65 h 166"/>
                  <a:gd name="T4" fmla="*/ 159 w 166"/>
                  <a:gd name="T5" fmla="*/ 51 h 166"/>
                  <a:gd name="T6" fmla="*/ 150 w 166"/>
                  <a:gd name="T7" fmla="*/ 37 h 166"/>
                  <a:gd name="T8" fmla="*/ 140 w 166"/>
                  <a:gd name="T9" fmla="*/ 24 h 166"/>
                  <a:gd name="T10" fmla="*/ 127 w 166"/>
                  <a:gd name="T11" fmla="*/ 13 h 166"/>
                  <a:gd name="T12" fmla="*/ 114 w 166"/>
                  <a:gd name="T13" fmla="*/ 6 h 166"/>
                  <a:gd name="T14" fmla="*/ 98 w 166"/>
                  <a:gd name="T15" fmla="*/ 1 h 166"/>
                  <a:gd name="T16" fmla="*/ 83 w 166"/>
                  <a:gd name="T17" fmla="*/ 0 h 166"/>
                  <a:gd name="T18" fmla="*/ 65 w 166"/>
                  <a:gd name="T19" fmla="*/ 1 h 166"/>
                  <a:gd name="T20" fmla="*/ 51 w 166"/>
                  <a:gd name="T21" fmla="*/ 6 h 166"/>
                  <a:gd name="T22" fmla="*/ 36 w 166"/>
                  <a:gd name="T23" fmla="*/ 13 h 166"/>
                  <a:gd name="T24" fmla="*/ 24 w 166"/>
                  <a:gd name="T25" fmla="*/ 24 h 166"/>
                  <a:gd name="T26" fmla="*/ 13 w 166"/>
                  <a:gd name="T27" fmla="*/ 37 h 166"/>
                  <a:gd name="T28" fmla="*/ 5 w 166"/>
                  <a:gd name="T29" fmla="*/ 51 h 166"/>
                  <a:gd name="T30" fmla="*/ 1 w 166"/>
                  <a:gd name="T31" fmla="*/ 65 h 166"/>
                  <a:gd name="T32" fmla="*/ 0 w 166"/>
                  <a:gd name="T33" fmla="*/ 83 h 166"/>
                  <a:gd name="T34" fmla="*/ 1 w 166"/>
                  <a:gd name="T35" fmla="*/ 99 h 166"/>
                  <a:gd name="T36" fmla="*/ 5 w 166"/>
                  <a:gd name="T37" fmla="*/ 114 h 166"/>
                  <a:gd name="T38" fmla="*/ 13 w 166"/>
                  <a:gd name="T39" fmla="*/ 129 h 166"/>
                  <a:gd name="T40" fmla="*/ 24 w 166"/>
                  <a:gd name="T41" fmla="*/ 142 h 166"/>
                  <a:gd name="T42" fmla="*/ 36 w 166"/>
                  <a:gd name="T43" fmla="*/ 152 h 166"/>
                  <a:gd name="T44" fmla="*/ 51 w 166"/>
                  <a:gd name="T45" fmla="*/ 160 h 166"/>
                  <a:gd name="T46" fmla="*/ 65 w 166"/>
                  <a:gd name="T47" fmla="*/ 164 h 166"/>
                  <a:gd name="T48" fmla="*/ 83 w 166"/>
                  <a:gd name="T49" fmla="*/ 166 h 166"/>
                  <a:gd name="T50" fmla="*/ 98 w 166"/>
                  <a:gd name="T51" fmla="*/ 164 h 166"/>
                  <a:gd name="T52" fmla="*/ 114 w 166"/>
                  <a:gd name="T53" fmla="*/ 160 h 166"/>
                  <a:gd name="T54" fmla="*/ 127 w 166"/>
                  <a:gd name="T55" fmla="*/ 152 h 166"/>
                  <a:gd name="T56" fmla="*/ 140 w 166"/>
                  <a:gd name="T57" fmla="*/ 142 h 166"/>
                  <a:gd name="T58" fmla="*/ 150 w 166"/>
                  <a:gd name="T59" fmla="*/ 129 h 166"/>
                  <a:gd name="T60" fmla="*/ 155 w 166"/>
                  <a:gd name="T61" fmla="*/ 121 h 166"/>
                  <a:gd name="T62" fmla="*/ 159 w 166"/>
                  <a:gd name="T63" fmla="*/ 114 h 166"/>
                  <a:gd name="T64" fmla="*/ 164 w 166"/>
                  <a:gd name="T65" fmla="*/ 99 h 166"/>
                  <a:gd name="T66" fmla="*/ 166 w 166"/>
                  <a:gd name="T67"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6">
                    <a:moveTo>
                      <a:pt x="166" y="83"/>
                    </a:moveTo>
                    <a:lnTo>
                      <a:pt x="164" y="65"/>
                    </a:lnTo>
                    <a:lnTo>
                      <a:pt x="159" y="51"/>
                    </a:lnTo>
                    <a:lnTo>
                      <a:pt x="150" y="37"/>
                    </a:lnTo>
                    <a:lnTo>
                      <a:pt x="140" y="24"/>
                    </a:lnTo>
                    <a:lnTo>
                      <a:pt x="127" y="13"/>
                    </a:lnTo>
                    <a:lnTo>
                      <a:pt x="114" y="6"/>
                    </a:lnTo>
                    <a:lnTo>
                      <a:pt x="98" y="1"/>
                    </a:lnTo>
                    <a:lnTo>
                      <a:pt x="83" y="0"/>
                    </a:lnTo>
                    <a:lnTo>
                      <a:pt x="65" y="1"/>
                    </a:lnTo>
                    <a:lnTo>
                      <a:pt x="51" y="6"/>
                    </a:lnTo>
                    <a:lnTo>
                      <a:pt x="36" y="13"/>
                    </a:lnTo>
                    <a:lnTo>
                      <a:pt x="24" y="24"/>
                    </a:lnTo>
                    <a:lnTo>
                      <a:pt x="13" y="37"/>
                    </a:lnTo>
                    <a:lnTo>
                      <a:pt x="5" y="51"/>
                    </a:lnTo>
                    <a:lnTo>
                      <a:pt x="1" y="65"/>
                    </a:lnTo>
                    <a:lnTo>
                      <a:pt x="0" y="83"/>
                    </a:lnTo>
                    <a:lnTo>
                      <a:pt x="1" y="99"/>
                    </a:lnTo>
                    <a:lnTo>
                      <a:pt x="5" y="114"/>
                    </a:lnTo>
                    <a:lnTo>
                      <a:pt x="13" y="129"/>
                    </a:lnTo>
                    <a:lnTo>
                      <a:pt x="24" y="142"/>
                    </a:lnTo>
                    <a:lnTo>
                      <a:pt x="36" y="152"/>
                    </a:lnTo>
                    <a:lnTo>
                      <a:pt x="51" y="160"/>
                    </a:lnTo>
                    <a:lnTo>
                      <a:pt x="65" y="164"/>
                    </a:lnTo>
                    <a:lnTo>
                      <a:pt x="83" y="166"/>
                    </a:lnTo>
                    <a:lnTo>
                      <a:pt x="98" y="164"/>
                    </a:lnTo>
                    <a:lnTo>
                      <a:pt x="114" y="160"/>
                    </a:lnTo>
                    <a:lnTo>
                      <a:pt x="127" y="152"/>
                    </a:lnTo>
                    <a:lnTo>
                      <a:pt x="140" y="142"/>
                    </a:lnTo>
                    <a:lnTo>
                      <a:pt x="150" y="129"/>
                    </a:lnTo>
                    <a:lnTo>
                      <a:pt x="155" y="121"/>
                    </a:lnTo>
                    <a:lnTo>
                      <a:pt x="159" y="114"/>
                    </a:lnTo>
                    <a:lnTo>
                      <a:pt x="164" y="99"/>
                    </a:lnTo>
                    <a:lnTo>
                      <a:pt x="166" y="8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97" name="Freeform 96">
                <a:extLst>
                  <a:ext uri="{FF2B5EF4-FFF2-40B4-BE49-F238E27FC236}">
                    <a16:creationId xmlns:a16="http://schemas.microsoft.com/office/drawing/2014/main" id="{16E59745-FE88-E92C-7327-5E9C5B0D36D5}"/>
                  </a:ext>
                </a:extLst>
              </p:cNvPr>
              <p:cNvSpPr>
                <a:spLocks/>
              </p:cNvSpPr>
              <p:nvPr/>
            </p:nvSpPr>
            <p:spPr bwMode="auto">
              <a:xfrm>
                <a:off x="3783013" y="3478213"/>
                <a:ext cx="52387" cy="52388"/>
              </a:xfrm>
              <a:custGeom>
                <a:avLst/>
                <a:gdLst>
                  <a:gd name="T0" fmla="*/ 166 w 166"/>
                  <a:gd name="T1" fmla="*/ 83 h 167"/>
                  <a:gd name="T2" fmla="*/ 164 w 166"/>
                  <a:gd name="T3" fmla="*/ 66 h 167"/>
                  <a:gd name="T4" fmla="*/ 160 w 166"/>
                  <a:gd name="T5" fmla="*/ 51 h 167"/>
                  <a:gd name="T6" fmla="*/ 151 w 166"/>
                  <a:gd name="T7" fmla="*/ 37 h 167"/>
                  <a:gd name="T8" fmla="*/ 141 w 166"/>
                  <a:gd name="T9" fmla="*/ 25 h 167"/>
                  <a:gd name="T10" fmla="*/ 127 w 166"/>
                  <a:gd name="T11" fmla="*/ 14 h 167"/>
                  <a:gd name="T12" fmla="*/ 114 w 166"/>
                  <a:gd name="T13" fmla="*/ 6 h 167"/>
                  <a:gd name="T14" fmla="*/ 99 w 166"/>
                  <a:gd name="T15" fmla="*/ 1 h 167"/>
                  <a:gd name="T16" fmla="*/ 83 w 166"/>
                  <a:gd name="T17" fmla="*/ 0 h 167"/>
                  <a:gd name="T18" fmla="*/ 65 w 166"/>
                  <a:gd name="T19" fmla="*/ 1 h 167"/>
                  <a:gd name="T20" fmla="*/ 51 w 166"/>
                  <a:gd name="T21" fmla="*/ 6 h 167"/>
                  <a:gd name="T22" fmla="*/ 37 w 166"/>
                  <a:gd name="T23" fmla="*/ 14 h 167"/>
                  <a:gd name="T24" fmla="*/ 24 w 166"/>
                  <a:gd name="T25" fmla="*/ 25 h 167"/>
                  <a:gd name="T26" fmla="*/ 13 w 166"/>
                  <a:gd name="T27" fmla="*/ 37 h 167"/>
                  <a:gd name="T28" fmla="*/ 6 w 166"/>
                  <a:gd name="T29" fmla="*/ 51 h 167"/>
                  <a:gd name="T30" fmla="*/ 1 w 166"/>
                  <a:gd name="T31" fmla="*/ 66 h 167"/>
                  <a:gd name="T32" fmla="*/ 0 w 166"/>
                  <a:gd name="T33" fmla="*/ 83 h 167"/>
                  <a:gd name="T34" fmla="*/ 1 w 166"/>
                  <a:gd name="T35" fmla="*/ 99 h 167"/>
                  <a:gd name="T36" fmla="*/ 6 w 166"/>
                  <a:gd name="T37" fmla="*/ 114 h 167"/>
                  <a:gd name="T38" fmla="*/ 13 w 166"/>
                  <a:gd name="T39" fmla="*/ 129 h 167"/>
                  <a:gd name="T40" fmla="*/ 24 w 166"/>
                  <a:gd name="T41" fmla="*/ 142 h 167"/>
                  <a:gd name="T42" fmla="*/ 37 w 166"/>
                  <a:gd name="T43" fmla="*/ 152 h 167"/>
                  <a:gd name="T44" fmla="*/ 51 w 166"/>
                  <a:gd name="T45" fmla="*/ 160 h 167"/>
                  <a:gd name="T46" fmla="*/ 65 w 166"/>
                  <a:gd name="T47" fmla="*/ 164 h 167"/>
                  <a:gd name="T48" fmla="*/ 83 w 166"/>
                  <a:gd name="T49" fmla="*/ 167 h 167"/>
                  <a:gd name="T50" fmla="*/ 99 w 166"/>
                  <a:gd name="T51" fmla="*/ 164 h 167"/>
                  <a:gd name="T52" fmla="*/ 114 w 166"/>
                  <a:gd name="T53" fmla="*/ 160 h 167"/>
                  <a:gd name="T54" fmla="*/ 127 w 166"/>
                  <a:gd name="T55" fmla="*/ 152 h 167"/>
                  <a:gd name="T56" fmla="*/ 141 w 166"/>
                  <a:gd name="T57" fmla="*/ 142 h 167"/>
                  <a:gd name="T58" fmla="*/ 151 w 166"/>
                  <a:gd name="T59" fmla="*/ 129 h 167"/>
                  <a:gd name="T60" fmla="*/ 155 w 166"/>
                  <a:gd name="T61" fmla="*/ 121 h 167"/>
                  <a:gd name="T62" fmla="*/ 160 w 166"/>
                  <a:gd name="T63" fmla="*/ 114 h 167"/>
                  <a:gd name="T64" fmla="*/ 164 w 166"/>
                  <a:gd name="T65" fmla="*/ 99 h 167"/>
                  <a:gd name="T66" fmla="*/ 166 w 166"/>
                  <a:gd name="T67" fmla="*/ 8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7">
                    <a:moveTo>
                      <a:pt x="166" y="83"/>
                    </a:moveTo>
                    <a:lnTo>
                      <a:pt x="164" y="66"/>
                    </a:lnTo>
                    <a:lnTo>
                      <a:pt x="160" y="51"/>
                    </a:lnTo>
                    <a:lnTo>
                      <a:pt x="151" y="37"/>
                    </a:lnTo>
                    <a:lnTo>
                      <a:pt x="141" y="25"/>
                    </a:lnTo>
                    <a:lnTo>
                      <a:pt x="127" y="14"/>
                    </a:lnTo>
                    <a:lnTo>
                      <a:pt x="114" y="6"/>
                    </a:lnTo>
                    <a:lnTo>
                      <a:pt x="99" y="1"/>
                    </a:lnTo>
                    <a:lnTo>
                      <a:pt x="83" y="0"/>
                    </a:lnTo>
                    <a:lnTo>
                      <a:pt x="65" y="1"/>
                    </a:lnTo>
                    <a:lnTo>
                      <a:pt x="51" y="6"/>
                    </a:lnTo>
                    <a:lnTo>
                      <a:pt x="37" y="14"/>
                    </a:lnTo>
                    <a:lnTo>
                      <a:pt x="24" y="25"/>
                    </a:lnTo>
                    <a:lnTo>
                      <a:pt x="13" y="37"/>
                    </a:lnTo>
                    <a:lnTo>
                      <a:pt x="6" y="51"/>
                    </a:lnTo>
                    <a:lnTo>
                      <a:pt x="1" y="66"/>
                    </a:lnTo>
                    <a:lnTo>
                      <a:pt x="0" y="83"/>
                    </a:lnTo>
                    <a:lnTo>
                      <a:pt x="1" y="99"/>
                    </a:lnTo>
                    <a:lnTo>
                      <a:pt x="6" y="114"/>
                    </a:lnTo>
                    <a:lnTo>
                      <a:pt x="13" y="129"/>
                    </a:lnTo>
                    <a:lnTo>
                      <a:pt x="24" y="142"/>
                    </a:lnTo>
                    <a:lnTo>
                      <a:pt x="37" y="152"/>
                    </a:lnTo>
                    <a:lnTo>
                      <a:pt x="51" y="160"/>
                    </a:lnTo>
                    <a:lnTo>
                      <a:pt x="65" y="164"/>
                    </a:lnTo>
                    <a:lnTo>
                      <a:pt x="83" y="167"/>
                    </a:lnTo>
                    <a:lnTo>
                      <a:pt x="99" y="164"/>
                    </a:lnTo>
                    <a:lnTo>
                      <a:pt x="114" y="160"/>
                    </a:lnTo>
                    <a:lnTo>
                      <a:pt x="127" y="152"/>
                    </a:lnTo>
                    <a:lnTo>
                      <a:pt x="141" y="142"/>
                    </a:lnTo>
                    <a:lnTo>
                      <a:pt x="151" y="129"/>
                    </a:lnTo>
                    <a:lnTo>
                      <a:pt x="155" y="121"/>
                    </a:lnTo>
                    <a:lnTo>
                      <a:pt x="160" y="114"/>
                    </a:lnTo>
                    <a:lnTo>
                      <a:pt x="164" y="99"/>
                    </a:lnTo>
                    <a:lnTo>
                      <a:pt x="166" y="8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98" name="Freeform 97">
                <a:extLst>
                  <a:ext uri="{FF2B5EF4-FFF2-40B4-BE49-F238E27FC236}">
                    <a16:creationId xmlns:a16="http://schemas.microsoft.com/office/drawing/2014/main" id="{CF94A62F-FAA4-ADE0-AF3B-FA697286DEE7}"/>
                  </a:ext>
                </a:extLst>
              </p:cNvPr>
              <p:cNvSpPr>
                <a:spLocks/>
              </p:cNvSpPr>
              <p:nvPr/>
            </p:nvSpPr>
            <p:spPr bwMode="auto">
              <a:xfrm>
                <a:off x="3846513" y="3502025"/>
                <a:ext cx="52387" cy="52388"/>
              </a:xfrm>
              <a:custGeom>
                <a:avLst/>
                <a:gdLst>
                  <a:gd name="T0" fmla="*/ 167 w 167"/>
                  <a:gd name="T1" fmla="*/ 83 h 166"/>
                  <a:gd name="T2" fmla="*/ 164 w 167"/>
                  <a:gd name="T3" fmla="*/ 65 h 166"/>
                  <a:gd name="T4" fmla="*/ 160 w 167"/>
                  <a:gd name="T5" fmla="*/ 51 h 166"/>
                  <a:gd name="T6" fmla="*/ 151 w 167"/>
                  <a:gd name="T7" fmla="*/ 36 h 166"/>
                  <a:gd name="T8" fmla="*/ 141 w 167"/>
                  <a:gd name="T9" fmla="*/ 24 h 166"/>
                  <a:gd name="T10" fmla="*/ 128 w 167"/>
                  <a:gd name="T11" fmla="*/ 13 h 166"/>
                  <a:gd name="T12" fmla="*/ 114 w 167"/>
                  <a:gd name="T13" fmla="*/ 5 h 166"/>
                  <a:gd name="T14" fmla="*/ 99 w 167"/>
                  <a:gd name="T15" fmla="*/ 1 h 166"/>
                  <a:gd name="T16" fmla="*/ 83 w 167"/>
                  <a:gd name="T17" fmla="*/ 0 h 166"/>
                  <a:gd name="T18" fmla="*/ 66 w 167"/>
                  <a:gd name="T19" fmla="*/ 1 h 166"/>
                  <a:gd name="T20" fmla="*/ 51 w 167"/>
                  <a:gd name="T21" fmla="*/ 5 h 166"/>
                  <a:gd name="T22" fmla="*/ 37 w 167"/>
                  <a:gd name="T23" fmla="*/ 13 h 166"/>
                  <a:gd name="T24" fmla="*/ 25 w 167"/>
                  <a:gd name="T25" fmla="*/ 24 h 166"/>
                  <a:gd name="T26" fmla="*/ 14 w 167"/>
                  <a:gd name="T27" fmla="*/ 36 h 166"/>
                  <a:gd name="T28" fmla="*/ 6 w 167"/>
                  <a:gd name="T29" fmla="*/ 51 h 166"/>
                  <a:gd name="T30" fmla="*/ 1 w 167"/>
                  <a:gd name="T31" fmla="*/ 65 h 166"/>
                  <a:gd name="T32" fmla="*/ 0 w 167"/>
                  <a:gd name="T33" fmla="*/ 83 h 166"/>
                  <a:gd name="T34" fmla="*/ 1 w 167"/>
                  <a:gd name="T35" fmla="*/ 98 h 166"/>
                  <a:gd name="T36" fmla="*/ 6 w 167"/>
                  <a:gd name="T37" fmla="*/ 114 h 166"/>
                  <a:gd name="T38" fmla="*/ 14 w 167"/>
                  <a:gd name="T39" fmla="*/ 128 h 166"/>
                  <a:gd name="T40" fmla="*/ 25 w 167"/>
                  <a:gd name="T41" fmla="*/ 141 h 166"/>
                  <a:gd name="T42" fmla="*/ 37 w 167"/>
                  <a:gd name="T43" fmla="*/ 151 h 166"/>
                  <a:gd name="T44" fmla="*/ 51 w 167"/>
                  <a:gd name="T45" fmla="*/ 159 h 166"/>
                  <a:gd name="T46" fmla="*/ 66 w 167"/>
                  <a:gd name="T47" fmla="*/ 164 h 166"/>
                  <a:gd name="T48" fmla="*/ 83 w 167"/>
                  <a:gd name="T49" fmla="*/ 166 h 166"/>
                  <a:gd name="T50" fmla="*/ 99 w 167"/>
                  <a:gd name="T51" fmla="*/ 164 h 166"/>
                  <a:gd name="T52" fmla="*/ 114 w 167"/>
                  <a:gd name="T53" fmla="*/ 159 h 166"/>
                  <a:gd name="T54" fmla="*/ 128 w 167"/>
                  <a:gd name="T55" fmla="*/ 151 h 166"/>
                  <a:gd name="T56" fmla="*/ 141 w 167"/>
                  <a:gd name="T57" fmla="*/ 141 h 166"/>
                  <a:gd name="T58" fmla="*/ 151 w 167"/>
                  <a:gd name="T59" fmla="*/ 128 h 166"/>
                  <a:gd name="T60" fmla="*/ 155 w 167"/>
                  <a:gd name="T61" fmla="*/ 120 h 166"/>
                  <a:gd name="T62" fmla="*/ 160 w 167"/>
                  <a:gd name="T63" fmla="*/ 114 h 166"/>
                  <a:gd name="T64" fmla="*/ 164 w 167"/>
                  <a:gd name="T65" fmla="*/ 98 h 166"/>
                  <a:gd name="T66" fmla="*/ 167 w 167"/>
                  <a:gd name="T67"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66">
                    <a:moveTo>
                      <a:pt x="167" y="83"/>
                    </a:moveTo>
                    <a:lnTo>
                      <a:pt x="164" y="65"/>
                    </a:lnTo>
                    <a:lnTo>
                      <a:pt x="160" y="51"/>
                    </a:lnTo>
                    <a:lnTo>
                      <a:pt x="151" y="36"/>
                    </a:lnTo>
                    <a:lnTo>
                      <a:pt x="141" y="24"/>
                    </a:lnTo>
                    <a:lnTo>
                      <a:pt x="128" y="13"/>
                    </a:lnTo>
                    <a:lnTo>
                      <a:pt x="114" y="5"/>
                    </a:lnTo>
                    <a:lnTo>
                      <a:pt x="99" y="1"/>
                    </a:lnTo>
                    <a:lnTo>
                      <a:pt x="83" y="0"/>
                    </a:lnTo>
                    <a:lnTo>
                      <a:pt x="66" y="1"/>
                    </a:lnTo>
                    <a:lnTo>
                      <a:pt x="51" y="5"/>
                    </a:lnTo>
                    <a:lnTo>
                      <a:pt x="37" y="13"/>
                    </a:lnTo>
                    <a:lnTo>
                      <a:pt x="25" y="24"/>
                    </a:lnTo>
                    <a:lnTo>
                      <a:pt x="14" y="36"/>
                    </a:lnTo>
                    <a:lnTo>
                      <a:pt x="6" y="51"/>
                    </a:lnTo>
                    <a:lnTo>
                      <a:pt x="1" y="65"/>
                    </a:lnTo>
                    <a:lnTo>
                      <a:pt x="0" y="83"/>
                    </a:lnTo>
                    <a:lnTo>
                      <a:pt x="1" y="98"/>
                    </a:lnTo>
                    <a:lnTo>
                      <a:pt x="6" y="114"/>
                    </a:lnTo>
                    <a:lnTo>
                      <a:pt x="14" y="128"/>
                    </a:lnTo>
                    <a:lnTo>
                      <a:pt x="25" y="141"/>
                    </a:lnTo>
                    <a:lnTo>
                      <a:pt x="37" y="151"/>
                    </a:lnTo>
                    <a:lnTo>
                      <a:pt x="51" y="159"/>
                    </a:lnTo>
                    <a:lnTo>
                      <a:pt x="66" y="164"/>
                    </a:lnTo>
                    <a:lnTo>
                      <a:pt x="83" y="166"/>
                    </a:lnTo>
                    <a:lnTo>
                      <a:pt x="99" y="164"/>
                    </a:lnTo>
                    <a:lnTo>
                      <a:pt x="114" y="159"/>
                    </a:lnTo>
                    <a:lnTo>
                      <a:pt x="128" y="151"/>
                    </a:lnTo>
                    <a:lnTo>
                      <a:pt x="141" y="141"/>
                    </a:lnTo>
                    <a:lnTo>
                      <a:pt x="151" y="128"/>
                    </a:lnTo>
                    <a:lnTo>
                      <a:pt x="155" y="120"/>
                    </a:lnTo>
                    <a:lnTo>
                      <a:pt x="160" y="114"/>
                    </a:lnTo>
                    <a:lnTo>
                      <a:pt x="164" y="98"/>
                    </a:lnTo>
                    <a:lnTo>
                      <a:pt x="167" y="8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99" name="Freeform 98">
                <a:extLst>
                  <a:ext uri="{FF2B5EF4-FFF2-40B4-BE49-F238E27FC236}">
                    <a16:creationId xmlns:a16="http://schemas.microsoft.com/office/drawing/2014/main" id="{CAD9484A-4072-2E76-BFB8-D5C528A51CAC}"/>
                  </a:ext>
                </a:extLst>
              </p:cNvPr>
              <p:cNvSpPr>
                <a:spLocks/>
              </p:cNvSpPr>
              <p:nvPr/>
            </p:nvSpPr>
            <p:spPr bwMode="auto">
              <a:xfrm>
                <a:off x="3927475" y="3541713"/>
                <a:ext cx="52387" cy="52388"/>
              </a:xfrm>
              <a:custGeom>
                <a:avLst/>
                <a:gdLst>
                  <a:gd name="T0" fmla="*/ 166 w 166"/>
                  <a:gd name="T1" fmla="*/ 83 h 166"/>
                  <a:gd name="T2" fmla="*/ 164 w 166"/>
                  <a:gd name="T3" fmla="*/ 66 h 166"/>
                  <a:gd name="T4" fmla="*/ 160 w 166"/>
                  <a:gd name="T5" fmla="*/ 51 h 166"/>
                  <a:gd name="T6" fmla="*/ 151 w 166"/>
                  <a:gd name="T7" fmla="*/ 37 h 166"/>
                  <a:gd name="T8" fmla="*/ 141 w 166"/>
                  <a:gd name="T9" fmla="*/ 25 h 166"/>
                  <a:gd name="T10" fmla="*/ 128 w 166"/>
                  <a:gd name="T11" fmla="*/ 13 h 166"/>
                  <a:gd name="T12" fmla="*/ 114 w 166"/>
                  <a:gd name="T13" fmla="*/ 6 h 166"/>
                  <a:gd name="T14" fmla="*/ 99 w 166"/>
                  <a:gd name="T15" fmla="*/ 1 h 166"/>
                  <a:gd name="T16" fmla="*/ 83 w 166"/>
                  <a:gd name="T17" fmla="*/ 0 h 166"/>
                  <a:gd name="T18" fmla="*/ 66 w 166"/>
                  <a:gd name="T19" fmla="*/ 1 h 166"/>
                  <a:gd name="T20" fmla="*/ 51 w 166"/>
                  <a:gd name="T21" fmla="*/ 6 h 166"/>
                  <a:gd name="T22" fmla="*/ 37 w 166"/>
                  <a:gd name="T23" fmla="*/ 13 h 166"/>
                  <a:gd name="T24" fmla="*/ 25 w 166"/>
                  <a:gd name="T25" fmla="*/ 25 h 166"/>
                  <a:gd name="T26" fmla="*/ 13 w 166"/>
                  <a:gd name="T27" fmla="*/ 37 h 166"/>
                  <a:gd name="T28" fmla="*/ 6 w 166"/>
                  <a:gd name="T29" fmla="*/ 51 h 166"/>
                  <a:gd name="T30" fmla="*/ 1 w 166"/>
                  <a:gd name="T31" fmla="*/ 66 h 166"/>
                  <a:gd name="T32" fmla="*/ 0 w 166"/>
                  <a:gd name="T33" fmla="*/ 83 h 166"/>
                  <a:gd name="T34" fmla="*/ 1 w 166"/>
                  <a:gd name="T35" fmla="*/ 99 h 166"/>
                  <a:gd name="T36" fmla="*/ 6 w 166"/>
                  <a:gd name="T37" fmla="*/ 114 h 166"/>
                  <a:gd name="T38" fmla="*/ 13 w 166"/>
                  <a:gd name="T39" fmla="*/ 129 h 166"/>
                  <a:gd name="T40" fmla="*/ 25 w 166"/>
                  <a:gd name="T41" fmla="*/ 142 h 166"/>
                  <a:gd name="T42" fmla="*/ 37 w 166"/>
                  <a:gd name="T43" fmla="*/ 152 h 166"/>
                  <a:gd name="T44" fmla="*/ 51 w 166"/>
                  <a:gd name="T45" fmla="*/ 160 h 166"/>
                  <a:gd name="T46" fmla="*/ 66 w 166"/>
                  <a:gd name="T47" fmla="*/ 164 h 166"/>
                  <a:gd name="T48" fmla="*/ 83 w 166"/>
                  <a:gd name="T49" fmla="*/ 166 h 166"/>
                  <a:gd name="T50" fmla="*/ 99 w 166"/>
                  <a:gd name="T51" fmla="*/ 164 h 166"/>
                  <a:gd name="T52" fmla="*/ 114 w 166"/>
                  <a:gd name="T53" fmla="*/ 160 h 166"/>
                  <a:gd name="T54" fmla="*/ 128 w 166"/>
                  <a:gd name="T55" fmla="*/ 152 h 166"/>
                  <a:gd name="T56" fmla="*/ 141 w 166"/>
                  <a:gd name="T57" fmla="*/ 142 h 166"/>
                  <a:gd name="T58" fmla="*/ 151 w 166"/>
                  <a:gd name="T59" fmla="*/ 129 h 166"/>
                  <a:gd name="T60" fmla="*/ 155 w 166"/>
                  <a:gd name="T61" fmla="*/ 121 h 166"/>
                  <a:gd name="T62" fmla="*/ 160 w 166"/>
                  <a:gd name="T63" fmla="*/ 114 h 166"/>
                  <a:gd name="T64" fmla="*/ 164 w 166"/>
                  <a:gd name="T65" fmla="*/ 99 h 166"/>
                  <a:gd name="T66" fmla="*/ 166 w 166"/>
                  <a:gd name="T67"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6">
                    <a:moveTo>
                      <a:pt x="166" y="83"/>
                    </a:moveTo>
                    <a:lnTo>
                      <a:pt x="164" y="66"/>
                    </a:lnTo>
                    <a:lnTo>
                      <a:pt x="160" y="51"/>
                    </a:lnTo>
                    <a:lnTo>
                      <a:pt x="151" y="37"/>
                    </a:lnTo>
                    <a:lnTo>
                      <a:pt x="141" y="25"/>
                    </a:lnTo>
                    <a:lnTo>
                      <a:pt x="128" y="13"/>
                    </a:lnTo>
                    <a:lnTo>
                      <a:pt x="114" y="6"/>
                    </a:lnTo>
                    <a:lnTo>
                      <a:pt x="99" y="1"/>
                    </a:lnTo>
                    <a:lnTo>
                      <a:pt x="83" y="0"/>
                    </a:lnTo>
                    <a:lnTo>
                      <a:pt x="66" y="1"/>
                    </a:lnTo>
                    <a:lnTo>
                      <a:pt x="51" y="6"/>
                    </a:lnTo>
                    <a:lnTo>
                      <a:pt x="37" y="13"/>
                    </a:lnTo>
                    <a:lnTo>
                      <a:pt x="25" y="25"/>
                    </a:lnTo>
                    <a:lnTo>
                      <a:pt x="13" y="37"/>
                    </a:lnTo>
                    <a:lnTo>
                      <a:pt x="6" y="51"/>
                    </a:lnTo>
                    <a:lnTo>
                      <a:pt x="1" y="66"/>
                    </a:lnTo>
                    <a:lnTo>
                      <a:pt x="0" y="83"/>
                    </a:lnTo>
                    <a:lnTo>
                      <a:pt x="1" y="99"/>
                    </a:lnTo>
                    <a:lnTo>
                      <a:pt x="6" y="114"/>
                    </a:lnTo>
                    <a:lnTo>
                      <a:pt x="13" y="129"/>
                    </a:lnTo>
                    <a:lnTo>
                      <a:pt x="25" y="142"/>
                    </a:lnTo>
                    <a:lnTo>
                      <a:pt x="37" y="152"/>
                    </a:lnTo>
                    <a:lnTo>
                      <a:pt x="51" y="160"/>
                    </a:lnTo>
                    <a:lnTo>
                      <a:pt x="66" y="164"/>
                    </a:lnTo>
                    <a:lnTo>
                      <a:pt x="83" y="166"/>
                    </a:lnTo>
                    <a:lnTo>
                      <a:pt x="99" y="164"/>
                    </a:lnTo>
                    <a:lnTo>
                      <a:pt x="114" y="160"/>
                    </a:lnTo>
                    <a:lnTo>
                      <a:pt x="128" y="152"/>
                    </a:lnTo>
                    <a:lnTo>
                      <a:pt x="141" y="142"/>
                    </a:lnTo>
                    <a:lnTo>
                      <a:pt x="151" y="129"/>
                    </a:lnTo>
                    <a:lnTo>
                      <a:pt x="155" y="121"/>
                    </a:lnTo>
                    <a:lnTo>
                      <a:pt x="160" y="114"/>
                    </a:lnTo>
                    <a:lnTo>
                      <a:pt x="164" y="99"/>
                    </a:lnTo>
                    <a:lnTo>
                      <a:pt x="166" y="8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00" name="Freeform 99">
                <a:extLst>
                  <a:ext uri="{FF2B5EF4-FFF2-40B4-BE49-F238E27FC236}">
                    <a16:creationId xmlns:a16="http://schemas.microsoft.com/office/drawing/2014/main" id="{4244A59F-5E59-272A-698F-AA51CA38F8A3}"/>
                  </a:ext>
                </a:extLst>
              </p:cNvPr>
              <p:cNvSpPr>
                <a:spLocks/>
              </p:cNvSpPr>
              <p:nvPr/>
            </p:nvSpPr>
            <p:spPr bwMode="auto">
              <a:xfrm>
                <a:off x="4011613" y="3605213"/>
                <a:ext cx="52387" cy="52388"/>
              </a:xfrm>
              <a:custGeom>
                <a:avLst/>
                <a:gdLst>
                  <a:gd name="T0" fmla="*/ 166 w 166"/>
                  <a:gd name="T1" fmla="*/ 84 h 167"/>
                  <a:gd name="T2" fmla="*/ 164 w 166"/>
                  <a:gd name="T3" fmla="*/ 66 h 167"/>
                  <a:gd name="T4" fmla="*/ 160 w 166"/>
                  <a:gd name="T5" fmla="*/ 51 h 167"/>
                  <a:gd name="T6" fmla="*/ 151 w 166"/>
                  <a:gd name="T7" fmla="*/ 37 h 167"/>
                  <a:gd name="T8" fmla="*/ 141 w 166"/>
                  <a:gd name="T9" fmla="*/ 25 h 167"/>
                  <a:gd name="T10" fmla="*/ 127 w 166"/>
                  <a:gd name="T11" fmla="*/ 14 h 167"/>
                  <a:gd name="T12" fmla="*/ 114 w 166"/>
                  <a:gd name="T13" fmla="*/ 6 h 167"/>
                  <a:gd name="T14" fmla="*/ 99 w 166"/>
                  <a:gd name="T15" fmla="*/ 2 h 167"/>
                  <a:gd name="T16" fmla="*/ 83 w 166"/>
                  <a:gd name="T17" fmla="*/ 0 h 167"/>
                  <a:gd name="T18" fmla="*/ 65 w 166"/>
                  <a:gd name="T19" fmla="*/ 2 h 167"/>
                  <a:gd name="T20" fmla="*/ 51 w 166"/>
                  <a:gd name="T21" fmla="*/ 6 h 167"/>
                  <a:gd name="T22" fmla="*/ 37 w 166"/>
                  <a:gd name="T23" fmla="*/ 14 h 167"/>
                  <a:gd name="T24" fmla="*/ 24 w 166"/>
                  <a:gd name="T25" fmla="*/ 25 h 167"/>
                  <a:gd name="T26" fmla="*/ 13 w 166"/>
                  <a:gd name="T27" fmla="*/ 37 h 167"/>
                  <a:gd name="T28" fmla="*/ 6 w 166"/>
                  <a:gd name="T29" fmla="*/ 51 h 167"/>
                  <a:gd name="T30" fmla="*/ 1 w 166"/>
                  <a:gd name="T31" fmla="*/ 66 h 167"/>
                  <a:gd name="T32" fmla="*/ 0 w 166"/>
                  <a:gd name="T33" fmla="*/ 84 h 167"/>
                  <a:gd name="T34" fmla="*/ 1 w 166"/>
                  <a:gd name="T35" fmla="*/ 99 h 167"/>
                  <a:gd name="T36" fmla="*/ 6 w 166"/>
                  <a:gd name="T37" fmla="*/ 115 h 167"/>
                  <a:gd name="T38" fmla="*/ 13 w 166"/>
                  <a:gd name="T39" fmla="*/ 129 h 167"/>
                  <a:gd name="T40" fmla="*/ 24 w 166"/>
                  <a:gd name="T41" fmla="*/ 142 h 167"/>
                  <a:gd name="T42" fmla="*/ 37 w 166"/>
                  <a:gd name="T43" fmla="*/ 152 h 167"/>
                  <a:gd name="T44" fmla="*/ 51 w 166"/>
                  <a:gd name="T45" fmla="*/ 160 h 167"/>
                  <a:gd name="T46" fmla="*/ 65 w 166"/>
                  <a:gd name="T47" fmla="*/ 165 h 167"/>
                  <a:gd name="T48" fmla="*/ 83 w 166"/>
                  <a:gd name="T49" fmla="*/ 167 h 167"/>
                  <a:gd name="T50" fmla="*/ 99 w 166"/>
                  <a:gd name="T51" fmla="*/ 165 h 167"/>
                  <a:gd name="T52" fmla="*/ 114 w 166"/>
                  <a:gd name="T53" fmla="*/ 160 h 167"/>
                  <a:gd name="T54" fmla="*/ 127 w 166"/>
                  <a:gd name="T55" fmla="*/ 152 h 167"/>
                  <a:gd name="T56" fmla="*/ 141 w 166"/>
                  <a:gd name="T57" fmla="*/ 142 h 167"/>
                  <a:gd name="T58" fmla="*/ 151 w 166"/>
                  <a:gd name="T59" fmla="*/ 129 h 167"/>
                  <a:gd name="T60" fmla="*/ 155 w 166"/>
                  <a:gd name="T61" fmla="*/ 121 h 167"/>
                  <a:gd name="T62" fmla="*/ 160 w 166"/>
                  <a:gd name="T63" fmla="*/ 115 h 167"/>
                  <a:gd name="T64" fmla="*/ 164 w 166"/>
                  <a:gd name="T65" fmla="*/ 99 h 167"/>
                  <a:gd name="T66" fmla="*/ 166 w 166"/>
                  <a:gd name="T67" fmla="*/ 8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7">
                    <a:moveTo>
                      <a:pt x="166" y="84"/>
                    </a:moveTo>
                    <a:lnTo>
                      <a:pt x="164" y="66"/>
                    </a:lnTo>
                    <a:lnTo>
                      <a:pt x="160" y="51"/>
                    </a:lnTo>
                    <a:lnTo>
                      <a:pt x="151" y="37"/>
                    </a:lnTo>
                    <a:lnTo>
                      <a:pt x="141" y="25"/>
                    </a:lnTo>
                    <a:lnTo>
                      <a:pt x="127" y="14"/>
                    </a:lnTo>
                    <a:lnTo>
                      <a:pt x="114" y="6"/>
                    </a:lnTo>
                    <a:lnTo>
                      <a:pt x="99" y="2"/>
                    </a:lnTo>
                    <a:lnTo>
                      <a:pt x="83" y="0"/>
                    </a:lnTo>
                    <a:lnTo>
                      <a:pt x="65" y="2"/>
                    </a:lnTo>
                    <a:lnTo>
                      <a:pt x="51" y="6"/>
                    </a:lnTo>
                    <a:lnTo>
                      <a:pt x="37" y="14"/>
                    </a:lnTo>
                    <a:lnTo>
                      <a:pt x="24" y="25"/>
                    </a:lnTo>
                    <a:lnTo>
                      <a:pt x="13" y="37"/>
                    </a:lnTo>
                    <a:lnTo>
                      <a:pt x="6" y="51"/>
                    </a:lnTo>
                    <a:lnTo>
                      <a:pt x="1" y="66"/>
                    </a:lnTo>
                    <a:lnTo>
                      <a:pt x="0" y="84"/>
                    </a:lnTo>
                    <a:lnTo>
                      <a:pt x="1" y="99"/>
                    </a:lnTo>
                    <a:lnTo>
                      <a:pt x="6" y="115"/>
                    </a:lnTo>
                    <a:lnTo>
                      <a:pt x="13" y="129"/>
                    </a:lnTo>
                    <a:lnTo>
                      <a:pt x="24" y="142"/>
                    </a:lnTo>
                    <a:lnTo>
                      <a:pt x="37" y="152"/>
                    </a:lnTo>
                    <a:lnTo>
                      <a:pt x="51" y="160"/>
                    </a:lnTo>
                    <a:lnTo>
                      <a:pt x="65" y="165"/>
                    </a:lnTo>
                    <a:lnTo>
                      <a:pt x="83" y="167"/>
                    </a:lnTo>
                    <a:lnTo>
                      <a:pt x="99" y="165"/>
                    </a:lnTo>
                    <a:lnTo>
                      <a:pt x="114" y="160"/>
                    </a:lnTo>
                    <a:lnTo>
                      <a:pt x="127" y="152"/>
                    </a:lnTo>
                    <a:lnTo>
                      <a:pt x="141" y="142"/>
                    </a:lnTo>
                    <a:lnTo>
                      <a:pt x="151" y="129"/>
                    </a:lnTo>
                    <a:lnTo>
                      <a:pt x="155" y="121"/>
                    </a:lnTo>
                    <a:lnTo>
                      <a:pt x="160" y="115"/>
                    </a:lnTo>
                    <a:lnTo>
                      <a:pt x="164" y="99"/>
                    </a:lnTo>
                    <a:lnTo>
                      <a:pt x="166" y="84"/>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01" name="Freeform 100">
                <a:extLst>
                  <a:ext uri="{FF2B5EF4-FFF2-40B4-BE49-F238E27FC236}">
                    <a16:creationId xmlns:a16="http://schemas.microsoft.com/office/drawing/2014/main" id="{13C443A0-A150-28B7-2E38-00599B690DB6}"/>
                  </a:ext>
                </a:extLst>
              </p:cNvPr>
              <p:cNvSpPr>
                <a:spLocks/>
              </p:cNvSpPr>
              <p:nvPr/>
            </p:nvSpPr>
            <p:spPr bwMode="auto">
              <a:xfrm>
                <a:off x="4078288" y="3646488"/>
                <a:ext cx="52387" cy="52388"/>
              </a:xfrm>
              <a:custGeom>
                <a:avLst/>
                <a:gdLst>
                  <a:gd name="T0" fmla="*/ 167 w 167"/>
                  <a:gd name="T1" fmla="*/ 83 h 167"/>
                  <a:gd name="T2" fmla="*/ 164 w 167"/>
                  <a:gd name="T3" fmla="*/ 66 h 167"/>
                  <a:gd name="T4" fmla="*/ 160 w 167"/>
                  <a:gd name="T5" fmla="*/ 51 h 167"/>
                  <a:gd name="T6" fmla="*/ 151 w 167"/>
                  <a:gd name="T7" fmla="*/ 37 h 167"/>
                  <a:gd name="T8" fmla="*/ 141 w 167"/>
                  <a:gd name="T9" fmla="*/ 25 h 167"/>
                  <a:gd name="T10" fmla="*/ 128 w 167"/>
                  <a:gd name="T11" fmla="*/ 14 h 167"/>
                  <a:gd name="T12" fmla="*/ 115 w 167"/>
                  <a:gd name="T13" fmla="*/ 6 h 167"/>
                  <a:gd name="T14" fmla="*/ 99 w 167"/>
                  <a:gd name="T15" fmla="*/ 1 h 167"/>
                  <a:gd name="T16" fmla="*/ 84 w 167"/>
                  <a:gd name="T17" fmla="*/ 0 h 167"/>
                  <a:gd name="T18" fmla="*/ 66 w 167"/>
                  <a:gd name="T19" fmla="*/ 1 h 167"/>
                  <a:gd name="T20" fmla="*/ 51 w 167"/>
                  <a:gd name="T21" fmla="*/ 6 h 167"/>
                  <a:gd name="T22" fmla="*/ 37 w 167"/>
                  <a:gd name="T23" fmla="*/ 14 h 167"/>
                  <a:gd name="T24" fmla="*/ 25 w 167"/>
                  <a:gd name="T25" fmla="*/ 25 h 167"/>
                  <a:gd name="T26" fmla="*/ 14 w 167"/>
                  <a:gd name="T27" fmla="*/ 37 h 167"/>
                  <a:gd name="T28" fmla="*/ 6 w 167"/>
                  <a:gd name="T29" fmla="*/ 51 h 167"/>
                  <a:gd name="T30" fmla="*/ 2 w 167"/>
                  <a:gd name="T31" fmla="*/ 66 h 167"/>
                  <a:gd name="T32" fmla="*/ 0 w 167"/>
                  <a:gd name="T33" fmla="*/ 83 h 167"/>
                  <a:gd name="T34" fmla="*/ 2 w 167"/>
                  <a:gd name="T35" fmla="*/ 99 h 167"/>
                  <a:gd name="T36" fmla="*/ 6 w 167"/>
                  <a:gd name="T37" fmla="*/ 114 h 167"/>
                  <a:gd name="T38" fmla="*/ 14 w 167"/>
                  <a:gd name="T39" fmla="*/ 129 h 167"/>
                  <a:gd name="T40" fmla="*/ 25 w 167"/>
                  <a:gd name="T41" fmla="*/ 142 h 167"/>
                  <a:gd name="T42" fmla="*/ 37 w 167"/>
                  <a:gd name="T43" fmla="*/ 152 h 167"/>
                  <a:gd name="T44" fmla="*/ 51 w 167"/>
                  <a:gd name="T45" fmla="*/ 160 h 167"/>
                  <a:gd name="T46" fmla="*/ 66 w 167"/>
                  <a:gd name="T47" fmla="*/ 164 h 167"/>
                  <a:gd name="T48" fmla="*/ 84 w 167"/>
                  <a:gd name="T49" fmla="*/ 167 h 167"/>
                  <a:gd name="T50" fmla="*/ 99 w 167"/>
                  <a:gd name="T51" fmla="*/ 164 h 167"/>
                  <a:gd name="T52" fmla="*/ 115 w 167"/>
                  <a:gd name="T53" fmla="*/ 160 h 167"/>
                  <a:gd name="T54" fmla="*/ 128 w 167"/>
                  <a:gd name="T55" fmla="*/ 152 h 167"/>
                  <a:gd name="T56" fmla="*/ 141 w 167"/>
                  <a:gd name="T57" fmla="*/ 142 h 167"/>
                  <a:gd name="T58" fmla="*/ 151 w 167"/>
                  <a:gd name="T59" fmla="*/ 129 h 167"/>
                  <a:gd name="T60" fmla="*/ 156 w 167"/>
                  <a:gd name="T61" fmla="*/ 121 h 167"/>
                  <a:gd name="T62" fmla="*/ 160 w 167"/>
                  <a:gd name="T63" fmla="*/ 114 h 167"/>
                  <a:gd name="T64" fmla="*/ 164 w 167"/>
                  <a:gd name="T65" fmla="*/ 99 h 167"/>
                  <a:gd name="T66" fmla="*/ 167 w 167"/>
                  <a:gd name="T67" fmla="*/ 8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67">
                    <a:moveTo>
                      <a:pt x="167" y="83"/>
                    </a:moveTo>
                    <a:lnTo>
                      <a:pt x="164" y="66"/>
                    </a:lnTo>
                    <a:lnTo>
                      <a:pt x="160" y="51"/>
                    </a:lnTo>
                    <a:lnTo>
                      <a:pt x="151" y="37"/>
                    </a:lnTo>
                    <a:lnTo>
                      <a:pt x="141" y="25"/>
                    </a:lnTo>
                    <a:lnTo>
                      <a:pt x="128" y="14"/>
                    </a:lnTo>
                    <a:lnTo>
                      <a:pt x="115" y="6"/>
                    </a:lnTo>
                    <a:lnTo>
                      <a:pt x="99" y="1"/>
                    </a:lnTo>
                    <a:lnTo>
                      <a:pt x="84" y="0"/>
                    </a:lnTo>
                    <a:lnTo>
                      <a:pt x="66" y="1"/>
                    </a:lnTo>
                    <a:lnTo>
                      <a:pt x="51" y="6"/>
                    </a:lnTo>
                    <a:lnTo>
                      <a:pt x="37" y="14"/>
                    </a:lnTo>
                    <a:lnTo>
                      <a:pt x="25" y="25"/>
                    </a:lnTo>
                    <a:lnTo>
                      <a:pt x="14" y="37"/>
                    </a:lnTo>
                    <a:lnTo>
                      <a:pt x="6" y="51"/>
                    </a:lnTo>
                    <a:lnTo>
                      <a:pt x="2" y="66"/>
                    </a:lnTo>
                    <a:lnTo>
                      <a:pt x="0" y="83"/>
                    </a:lnTo>
                    <a:lnTo>
                      <a:pt x="2" y="99"/>
                    </a:lnTo>
                    <a:lnTo>
                      <a:pt x="6" y="114"/>
                    </a:lnTo>
                    <a:lnTo>
                      <a:pt x="14" y="129"/>
                    </a:lnTo>
                    <a:lnTo>
                      <a:pt x="25" y="142"/>
                    </a:lnTo>
                    <a:lnTo>
                      <a:pt x="37" y="152"/>
                    </a:lnTo>
                    <a:lnTo>
                      <a:pt x="51" y="160"/>
                    </a:lnTo>
                    <a:lnTo>
                      <a:pt x="66" y="164"/>
                    </a:lnTo>
                    <a:lnTo>
                      <a:pt x="84" y="167"/>
                    </a:lnTo>
                    <a:lnTo>
                      <a:pt x="99" y="164"/>
                    </a:lnTo>
                    <a:lnTo>
                      <a:pt x="115" y="160"/>
                    </a:lnTo>
                    <a:lnTo>
                      <a:pt x="128" y="152"/>
                    </a:lnTo>
                    <a:lnTo>
                      <a:pt x="141" y="142"/>
                    </a:lnTo>
                    <a:lnTo>
                      <a:pt x="151" y="129"/>
                    </a:lnTo>
                    <a:lnTo>
                      <a:pt x="156" y="121"/>
                    </a:lnTo>
                    <a:lnTo>
                      <a:pt x="160" y="114"/>
                    </a:lnTo>
                    <a:lnTo>
                      <a:pt x="164" y="99"/>
                    </a:lnTo>
                    <a:lnTo>
                      <a:pt x="167" y="8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02" name="Freeform 101">
                <a:extLst>
                  <a:ext uri="{FF2B5EF4-FFF2-40B4-BE49-F238E27FC236}">
                    <a16:creationId xmlns:a16="http://schemas.microsoft.com/office/drawing/2014/main" id="{D9B9007B-1BCC-B944-745E-1D65B2409940}"/>
                  </a:ext>
                </a:extLst>
              </p:cNvPr>
              <p:cNvSpPr>
                <a:spLocks/>
              </p:cNvSpPr>
              <p:nvPr/>
            </p:nvSpPr>
            <p:spPr bwMode="auto">
              <a:xfrm>
                <a:off x="4394200" y="3878263"/>
                <a:ext cx="53975" cy="52388"/>
              </a:xfrm>
              <a:custGeom>
                <a:avLst/>
                <a:gdLst>
                  <a:gd name="T0" fmla="*/ 167 w 167"/>
                  <a:gd name="T1" fmla="*/ 83 h 166"/>
                  <a:gd name="T2" fmla="*/ 164 w 167"/>
                  <a:gd name="T3" fmla="*/ 65 h 166"/>
                  <a:gd name="T4" fmla="*/ 160 w 167"/>
                  <a:gd name="T5" fmla="*/ 51 h 166"/>
                  <a:gd name="T6" fmla="*/ 151 w 167"/>
                  <a:gd name="T7" fmla="*/ 36 h 166"/>
                  <a:gd name="T8" fmla="*/ 141 w 167"/>
                  <a:gd name="T9" fmla="*/ 24 h 166"/>
                  <a:gd name="T10" fmla="*/ 128 w 167"/>
                  <a:gd name="T11" fmla="*/ 13 h 166"/>
                  <a:gd name="T12" fmla="*/ 115 w 167"/>
                  <a:gd name="T13" fmla="*/ 5 h 166"/>
                  <a:gd name="T14" fmla="*/ 99 w 167"/>
                  <a:gd name="T15" fmla="*/ 1 h 166"/>
                  <a:gd name="T16" fmla="*/ 83 w 167"/>
                  <a:gd name="T17" fmla="*/ 0 h 166"/>
                  <a:gd name="T18" fmla="*/ 66 w 167"/>
                  <a:gd name="T19" fmla="*/ 1 h 166"/>
                  <a:gd name="T20" fmla="*/ 51 w 167"/>
                  <a:gd name="T21" fmla="*/ 5 h 166"/>
                  <a:gd name="T22" fmla="*/ 37 w 167"/>
                  <a:gd name="T23" fmla="*/ 13 h 166"/>
                  <a:gd name="T24" fmla="*/ 25 w 167"/>
                  <a:gd name="T25" fmla="*/ 24 h 166"/>
                  <a:gd name="T26" fmla="*/ 14 w 167"/>
                  <a:gd name="T27" fmla="*/ 36 h 166"/>
                  <a:gd name="T28" fmla="*/ 6 w 167"/>
                  <a:gd name="T29" fmla="*/ 51 h 166"/>
                  <a:gd name="T30" fmla="*/ 2 w 167"/>
                  <a:gd name="T31" fmla="*/ 65 h 166"/>
                  <a:gd name="T32" fmla="*/ 0 w 167"/>
                  <a:gd name="T33" fmla="*/ 83 h 166"/>
                  <a:gd name="T34" fmla="*/ 2 w 167"/>
                  <a:gd name="T35" fmla="*/ 98 h 166"/>
                  <a:gd name="T36" fmla="*/ 6 w 167"/>
                  <a:gd name="T37" fmla="*/ 114 h 166"/>
                  <a:gd name="T38" fmla="*/ 14 w 167"/>
                  <a:gd name="T39" fmla="*/ 128 h 166"/>
                  <a:gd name="T40" fmla="*/ 25 w 167"/>
                  <a:gd name="T41" fmla="*/ 142 h 166"/>
                  <a:gd name="T42" fmla="*/ 37 w 167"/>
                  <a:gd name="T43" fmla="*/ 152 h 166"/>
                  <a:gd name="T44" fmla="*/ 51 w 167"/>
                  <a:gd name="T45" fmla="*/ 159 h 166"/>
                  <a:gd name="T46" fmla="*/ 66 w 167"/>
                  <a:gd name="T47" fmla="*/ 164 h 166"/>
                  <a:gd name="T48" fmla="*/ 83 w 167"/>
                  <a:gd name="T49" fmla="*/ 166 h 166"/>
                  <a:gd name="T50" fmla="*/ 99 w 167"/>
                  <a:gd name="T51" fmla="*/ 164 h 166"/>
                  <a:gd name="T52" fmla="*/ 115 w 167"/>
                  <a:gd name="T53" fmla="*/ 159 h 166"/>
                  <a:gd name="T54" fmla="*/ 128 w 167"/>
                  <a:gd name="T55" fmla="*/ 152 h 166"/>
                  <a:gd name="T56" fmla="*/ 141 w 167"/>
                  <a:gd name="T57" fmla="*/ 142 h 166"/>
                  <a:gd name="T58" fmla="*/ 151 w 167"/>
                  <a:gd name="T59" fmla="*/ 128 h 166"/>
                  <a:gd name="T60" fmla="*/ 155 w 167"/>
                  <a:gd name="T61" fmla="*/ 121 h 166"/>
                  <a:gd name="T62" fmla="*/ 160 w 167"/>
                  <a:gd name="T63" fmla="*/ 114 h 166"/>
                  <a:gd name="T64" fmla="*/ 164 w 167"/>
                  <a:gd name="T65" fmla="*/ 98 h 166"/>
                  <a:gd name="T66" fmla="*/ 167 w 167"/>
                  <a:gd name="T67"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66">
                    <a:moveTo>
                      <a:pt x="167" y="83"/>
                    </a:moveTo>
                    <a:lnTo>
                      <a:pt x="164" y="65"/>
                    </a:lnTo>
                    <a:lnTo>
                      <a:pt x="160" y="51"/>
                    </a:lnTo>
                    <a:lnTo>
                      <a:pt x="151" y="36"/>
                    </a:lnTo>
                    <a:lnTo>
                      <a:pt x="141" y="24"/>
                    </a:lnTo>
                    <a:lnTo>
                      <a:pt x="128" y="13"/>
                    </a:lnTo>
                    <a:lnTo>
                      <a:pt x="115" y="5"/>
                    </a:lnTo>
                    <a:lnTo>
                      <a:pt x="99" y="1"/>
                    </a:lnTo>
                    <a:lnTo>
                      <a:pt x="83" y="0"/>
                    </a:lnTo>
                    <a:lnTo>
                      <a:pt x="66" y="1"/>
                    </a:lnTo>
                    <a:lnTo>
                      <a:pt x="51" y="5"/>
                    </a:lnTo>
                    <a:lnTo>
                      <a:pt x="37" y="13"/>
                    </a:lnTo>
                    <a:lnTo>
                      <a:pt x="25" y="24"/>
                    </a:lnTo>
                    <a:lnTo>
                      <a:pt x="14" y="36"/>
                    </a:lnTo>
                    <a:lnTo>
                      <a:pt x="6" y="51"/>
                    </a:lnTo>
                    <a:lnTo>
                      <a:pt x="2" y="65"/>
                    </a:lnTo>
                    <a:lnTo>
                      <a:pt x="0" y="83"/>
                    </a:lnTo>
                    <a:lnTo>
                      <a:pt x="2" y="98"/>
                    </a:lnTo>
                    <a:lnTo>
                      <a:pt x="6" y="114"/>
                    </a:lnTo>
                    <a:lnTo>
                      <a:pt x="14" y="128"/>
                    </a:lnTo>
                    <a:lnTo>
                      <a:pt x="25" y="142"/>
                    </a:lnTo>
                    <a:lnTo>
                      <a:pt x="37" y="152"/>
                    </a:lnTo>
                    <a:lnTo>
                      <a:pt x="51" y="159"/>
                    </a:lnTo>
                    <a:lnTo>
                      <a:pt x="66" y="164"/>
                    </a:lnTo>
                    <a:lnTo>
                      <a:pt x="83" y="166"/>
                    </a:lnTo>
                    <a:lnTo>
                      <a:pt x="99" y="164"/>
                    </a:lnTo>
                    <a:lnTo>
                      <a:pt x="115" y="159"/>
                    </a:lnTo>
                    <a:lnTo>
                      <a:pt x="128" y="152"/>
                    </a:lnTo>
                    <a:lnTo>
                      <a:pt x="141" y="142"/>
                    </a:lnTo>
                    <a:lnTo>
                      <a:pt x="151" y="128"/>
                    </a:lnTo>
                    <a:lnTo>
                      <a:pt x="155" y="121"/>
                    </a:lnTo>
                    <a:lnTo>
                      <a:pt x="160" y="114"/>
                    </a:lnTo>
                    <a:lnTo>
                      <a:pt x="164" y="98"/>
                    </a:lnTo>
                    <a:lnTo>
                      <a:pt x="167" y="8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03" name="Freeform 102">
                <a:extLst>
                  <a:ext uri="{FF2B5EF4-FFF2-40B4-BE49-F238E27FC236}">
                    <a16:creationId xmlns:a16="http://schemas.microsoft.com/office/drawing/2014/main" id="{438AE214-D2DB-F903-A452-9365022253CA}"/>
                  </a:ext>
                </a:extLst>
              </p:cNvPr>
              <p:cNvSpPr>
                <a:spLocks/>
              </p:cNvSpPr>
              <p:nvPr/>
            </p:nvSpPr>
            <p:spPr bwMode="auto">
              <a:xfrm>
                <a:off x="4713288" y="4027488"/>
                <a:ext cx="52387" cy="53975"/>
              </a:xfrm>
              <a:custGeom>
                <a:avLst/>
                <a:gdLst>
                  <a:gd name="T0" fmla="*/ 166 w 166"/>
                  <a:gd name="T1" fmla="*/ 83 h 167"/>
                  <a:gd name="T2" fmla="*/ 164 w 166"/>
                  <a:gd name="T3" fmla="*/ 66 h 167"/>
                  <a:gd name="T4" fmla="*/ 159 w 166"/>
                  <a:gd name="T5" fmla="*/ 51 h 167"/>
                  <a:gd name="T6" fmla="*/ 151 w 166"/>
                  <a:gd name="T7" fmla="*/ 37 h 167"/>
                  <a:gd name="T8" fmla="*/ 141 w 166"/>
                  <a:gd name="T9" fmla="*/ 25 h 167"/>
                  <a:gd name="T10" fmla="*/ 127 w 166"/>
                  <a:gd name="T11" fmla="*/ 14 h 167"/>
                  <a:gd name="T12" fmla="*/ 114 w 166"/>
                  <a:gd name="T13" fmla="*/ 6 h 167"/>
                  <a:gd name="T14" fmla="*/ 98 w 166"/>
                  <a:gd name="T15" fmla="*/ 1 h 167"/>
                  <a:gd name="T16" fmla="*/ 83 w 166"/>
                  <a:gd name="T17" fmla="*/ 0 h 167"/>
                  <a:gd name="T18" fmla="*/ 65 w 166"/>
                  <a:gd name="T19" fmla="*/ 1 h 167"/>
                  <a:gd name="T20" fmla="*/ 51 w 166"/>
                  <a:gd name="T21" fmla="*/ 6 h 167"/>
                  <a:gd name="T22" fmla="*/ 36 w 166"/>
                  <a:gd name="T23" fmla="*/ 14 h 167"/>
                  <a:gd name="T24" fmla="*/ 24 w 166"/>
                  <a:gd name="T25" fmla="*/ 25 h 167"/>
                  <a:gd name="T26" fmla="*/ 13 w 166"/>
                  <a:gd name="T27" fmla="*/ 37 h 167"/>
                  <a:gd name="T28" fmla="*/ 5 w 166"/>
                  <a:gd name="T29" fmla="*/ 51 h 167"/>
                  <a:gd name="T30" fmla="*/ 1 w 166"/>
                  <a:gd name="T31" fmla="*/ 66 h 167"/>
                  <a:gd name="T32" fmla="*/ 0 w 166"/>
                  <a:gd name="T33" fmla="*/ 83 h 167"/>
                  <a:gd name="T34" fmla="*/ 1 w 166"/>
                  <a:gd name="T35" fmla="*/ 99 h 167"/>
                  <a:gd name="T36" fmla="*/ 5 w 166"/>
                  <a:gd name="T37" fmla="*/ 114 h 167"/>
                  <a:gd name="T38" fmla="*/ 13 w 166"/>
                  <a:gd name="T39" fmla="*/ 129 h 167"/>
                  <a:gd name="T40" fmla="*/ 24 w 166"/>
                  <a:gd name="T41" fmla="*/ 142 h 167"/>
                  <a:gd name="T42" fmla="*/ 36 w 166"/>
                  <a:gd name="T43" fmla="*/ 152 h 167"/>
                  <a:gd name="T44" fmla="*/ 51 w 166"/>
                  <a:gd name="T45" fmla="*/ 160 h 167"/>
                  <a:gd name="T46" fmla="*/ 65 w 166"/>
                  <a:gd name="T47" fmla="*/ 164 h 167"/>
                  <a:gd name="T48" fmla="*/ 83 w 166"/>
                  <a:gd name="T49" fmla="*/ 167 h 167"/>
                  <a:gd name="T50" fmla="*/ 98 w 166"/>
                  <a:gd name="T51" fmla="*/ 164 h 167"/>
                  <a:gd name="T52" fmla="*/ 114 w 166"/>
                  <a:gd name="T53" fmla="*/ 160 h 167"/>
                  <a:gd name="T54" fmla="*/ 127 w 166"/>
                  <a:gd name="T55" fmla="*/ 152 h 167"/>
                  <a:gd name="T56" fmla="*/ 141 w 166"/>
                  <a:gd name="T57" fmla="*/ 142 h 167"/>
                  <a:gd name="T58" fmla="*/ 151 w 166"/>
                  <a:gd name="T59" fmla="*/ 129 h 167"/>
                  <a:gd name="T60" fmla="*/ 155 w 166"/>
                  <a:gd name="T61" fmla="*/ 121 h 167"/>
                  <a:gd name="T62" fmla="*/ 159 w 166"/>
                  <a:gd name="T63" fmla="*/ 114 h 167"/>
                  <a:gd name="T64" fmla="*/ 164 w 166"/>
                  <a:gd name="T65" fmla="*/ 99 h 167"/>
                  <a:gd name="T66" fmla="*/ 166 w 166"/>
                  <a:gd name="T67" fmla="*/ 8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7">
                    <a:moveTo>
                      <a:pt x="166" y="83"/>
                    </a:moveTo>
                    <a:lnTo>
                      <a:pt x="164" y="66"/>
                    </a:lnTo>
                    <a:lnTo>
                      <a:pt x="159" y="51"/>
                    </a:lnTo>
                    <a:lnTo>
                      <a:pt x="151" y="37"/>
                    </a:lnTo>
                    <a:lnTo>
                      <a:pt x="141" y="25"/>
                    </a:lnTo>
                    <a:lnTo>
                      <a:pt x="127" y="14"/>
                    </a:lnTo>
                    <a:lnTo>
                      <a:pt x="114" y="6"/>
                    </a:lnTo>
                    <a:lnTo>
                      <a:pt x="98" y="1"/>
                    </a:lnTo>
                    <a:lnTo>
                      <a:pt x="83" y="0"/>
                    </a:lnTo>
                    <a:lnTo>
                      <a:pt x="65" y="1"/>
                    </a:lnTo>
                    <a:lnTo>
                      <a:pt x="51" y="6"/>
                    </a:lnTo>
                    <a:lnTo>
                      <a:pt x="36" y="14"/>
                    </a:lnTo>
                    <a:lnTo>
                      <a:pt x="24" y="25"/>
                    </a:lnTo>
                    <a:lnTo>
                      <a:pt x="13" y="37"/>
                    </a:lnTo>
                    <a:lnTo>
                      <a:pt x="5" y="51"/>
                    </a:lnTo>
                    <a:lnTo>
                      <a:pt x="1" y="66"/>
                    </a:lnTo>
                    <a:lnTo>
                      <a:pt x="0" y="83"/>
                    </a:lnTo>
                    <a:lnTo>
                      <a:pt x="1" y="99"/>
                    </a:lnTo>
                    <a:lnTo>
                      <a:pt x="5" y="114"/>
                    </a:lnTo>
                    <a:lnTo>
                      <a:pt x="13" y="129"/>
                    </a:lnTo>
                    <a:lnTo>
                      <a:pt x="24" y="142"/>
                    </a:lnTo>
                    <a:lnTo>
                      <a:pt x="36" y="152"/>
                    </a:lnTo>
                    <a:lnTo>
                      <a:pt x="51" y="160"/>
                    </a:lnTo>
                    <a:lnTo>
                      <a:pt x="65" y="164"/>
                    </a:lnTo>
                    <a:lnTo>
                      <a:pt x="83" y="167"/>
                    </a:lnTo>
                    <a:lnTo>
                      <a:pt x="98" y="164"/>
                    </a:lnTo>
                    <a:lnTo>
                      <a:pt x="114" y="160"/>
                    </a:lnTo>
                    <a:lnTo>
                      <a:pt x="127" y="152"/>
                    </a:lnTo>
                    <a:lnTo>
                      <a:pt x="141" y="142"/>
                    </a:lnTo>
                    <a:lnTo>
                      <a:pt x="151" y="129"/>
                    </a:lnTo>
                    <a:lnTo>
                      <a:pt x="155" y="121"/>
                    </a:lnTo>
                    <a:lnTo>
                      <a:pt x="159" y="114"/>
                    </a:lnTo>
                    <a:lnTo>
                      <a:pt x="164" y="99"/>
                    </a:lnTo>
                    <a:lnTo>
                      <a:pt x="166" y="8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04" name="Freeform 103">
                <a:extLst>
                  <a:ext uri="{FF2B5EF4-FFF2-40B4-BE49-F238E27FC236}">
                    <a16:creationId xmlns:a16="http://schemas.microsoft.com/office/drawing/2014/main" id="{01E91A9D-0F71-708A-EF96-A6D9F5E478FE}"/>
                  </a:ext>
                </a:extLst>
              </p:cNvPr>
              <p:cNvSpPr>
                <a:spLocks/>
              </p:cNvSpPr>
              <p:nvPr/>
            </p:nvSpPr>
            <p:spPr bwMode="auto">
              <a:xfrm>
                <a:off x="5257800" y="4232275"/>
                <a:ext cx="53975" cy="52388"/>
              </a:xfrm>
              <a:custGeom>
                <a:avLst/>
                <a:gdLst>
                  <a:gd name="T0" fmla="*/ 166 w 166"/>
                  <a:gd name="T1" fmla="*/ 83 h 166"/>
                  <a:gd name="T2" fmla="*/ 164 w 166"/>
                  <a:gd name="T3" fmla="*/ 66 h 166"/>
                  <a:gd name="T4" fmla="*/ 159 w 166"/>
                  <a:gd name="T5" fmla="*/ 51 h 166"/>
                  <a:gd name="T6" fmla="*/ 150 w 166"/>
                  <a:gd name="T7" fmla="*/ 37 h 166"/>
                  <a:gd name="T8" fmla="*/ 141 w 166"/>
                  <a:gd name="T9" fmla="*/ 25 h 166"/>
                  <a:gd name="T10" fmla="*/ 127 w 166"/>
                  <a:gd name="T11" fmla="*/ 13 h 166"/>
                  <a:gd name="T12" fmla="*/ 114 w 166"/>
                  <a:gd name="T13" fmla="*/ 6 h 166"/>
                  <a:gd name="T14" fmla="*/ 98 w 166"/>
                  <a:gd name="T15" fmla="*/ 1 h 166"/>
                  <a:gd name="T16" fmla="*/ 83 w 166"/>
                  <a:gd name="T17" fmla="*/ 0 h 166"/>
                  <a:gd name="T18" fmla="*/ 65 w 166"/>
                  <a:gd name="T19" fmla="*/ 1 h 166"/>
                  <a:gd name="T20" fmla="*/ 51 w 166"/>
                  <a:gd name="T21" fmla="*/ 6 h 166"/>
                  <a:gd name="T22" fmla="*/ 36 w 166"/>
                  <a:gd name="T23" fmla="*/ 13 h 166"/>
                  <a:gd name="T24" fmla="*/ 24 w 166"/>
                  <a:gd name="T25" fmla="*/ 25 h 166"/>
                  <a:gd name="T26" fmla="*/ 13 w 166"/>
                  <a:gd name="T27" fmla="*/ 37 h 166"/>
                  <a:gd name="T28" fmla="*/ 5 w 166"/>
                  <a:gd name="T29" fmla="*/ 51 h 166"/>
                  <a:gd name="T30" fmla="*/ 1 w 166"/>
                  <a:gd name="T31" fmla="*/ 66 h 166"/>
                  <a:gd name="T32" fmla="*/ 0 w 166"/>
                  <a:gd name="T33" fmla="*/ 83 h 166"/>
                  <a:gd name="T34" fmla="*/ 1 w 166"/>
                  <a:gd name="T35" fmla="*/ 99 h 166"/>
                  <a:gd name="T36" fmla="*/ 5 w 166"/>
                  <a:gd name="T37" fmla="*/ 114 h 166"/>
                  <a:gd name="T38" fmla="*/ 13 w 166"/>
                  <a:gd name="T39" fmla="*/ 129 h 166"/>
                  <a:gd name="T40" fmla="*/ 24 w 166"/>
                  <a:gd name="T41" fmla="*/ 142 h 166"/>
                  <a:gd name="T42" fmla="*/ 36 w 166"/>
                  <a:gd name="T43" fmla="*/ 152 h 166"/>
                  <a:gd name="T44" fmla="*/ 51 w 166"/>
                  <a:gd name="T45" fmla="*/ 160 h 166"/>
                  <a:gd name="T46" fmla="*/ 65 w 166"/>
                  <a:gd name="T47" fmla="*/ 164 h 166"/>
                  <a:gd name="T48" fmla="*/ 83 w 166"/>
                  <a:gd name="T49" fmla="*/ 166 h 166"/>
                  <a:gd name="T50" fmla="*/ 98 w 166"/>
                  <a:gd name="T51" fmla="*/ 164 h 166"/>
                  <a:gd name="T52" fmla="*/ 114 w 166"/>
                  <a:gd name="T53" fmla="*/ 160 h 166"/>
                  <a:gd name="T54" fmla="*/ 127 w 166"/>
                  <a:gd name="T55" fmla="*/ 152 h 166"/>
                  <a:gd name="T56" fmla="*/ 141 w 166"/>
                  <a:gd name="T57" fmla="*/ 142 h 166"/>
                  <a:gd name="T58" fmla="*/ 150 w 166"/>
                  <a:gd name="T59" fmla="*/ 129 h 166"/>
                  <a:gd name="T60" fmla="*/ 155 w 166"/>
                  <a:gd name="T61" fmla="*/ 121 h 166"/>
                  <a:gd name="T62" fmla="*/ 159 w 166"/>
                  <a:gd name="T63" fmla="*/ 114 h 166"/>
                  <a:gd name="T64" fmla="*/ 164 w 166"/>
                  <a:gd name="T65" fmla="*/ 99 h 166"/>
                  <a:gd name="T66" fmla="*/ 166 w 166"/>
                  <a:gd name="T67"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6">
                    <a:moveTo>
                      <a:pt x="166" y="83"/>
                    </a:moveTo>
                    <a:lnTo>
                      <a:pt x="164" y="66"/>
                    </a:lnTo>
                    <a:lnTo>
                      <a:pt x="159" y="51"/>
                    </a:lnTo>
                    <a:lnTo>
                      <a:pt x="150" y="37"/>
                    </a:lnTo>
                    <a:lnTo>
                      <a:pt x="141" y="25"/>
                    </a:lnTo>
                    <a:lnTo>
                      <a:pt x="127" y="13"/>
                    </a:lnTo>
                    <a:lnTo>
                      <a:pt x="114" y="6"/>
                    </a:lnTo>
                    <a:lnTo>
                      <a:pt x="98" y="1"/>
                    </a:lnTo>
                    <a:lnTo>
                      <a:pt x="83" y="0"/>
                    </a:lnTo>
                    <a:lnTo>
                      <a:pt x="65" y="1"/>
                    </a:lnTo>
                    <a:lnTo>
                      <a:pt x="51" y="6"/>
                    </a:lnTo>
                    <a:lnTo>
                      <a:pt x="36" y="13"/>
                    </a:lnTo>
                    <a:lnTo>
                      <a:pt x="24" y="25"/>
                    </a:lnTo>
                    <a:lnTo>
                      <a:pt x="13" y="37"/>
                    </a:lnTo>
                    <a:lnTo>
                      <a:pt x="5" y="51"/>
                    </a:lnTo>
                    <a:lnTo>
                      <a:pt x="1" y="66"/>
                    </a:lnTo>
                    <a:lnTo>
                      <a:pt x="0" y="83"/>
                    </a:lnTo>
                    <a:lnTo>
                      <a:pt x="1" y="99"/>
                    </a:lnTo>
                    <a:lnTo>
                      <a:pt x="5" y="114"/>
                    </a:lnTo>
                    <a:lnTo>
                      <a:pt x="13" y="129"/>
                    </a:lnTo>
                    <a:lnTo>
                      <a:pt x="24" y="142"/>
                    </a:lnTo>
                    <a:lnTo>
                      <a:pt x="36" y="152"/>
                    </a:lnTo>
                    <a:lnTo>
                      <a:pt x="51" y="160"/>
                    </a:lnTo>
                    <a:lnTo>
                      <a:pt x="65" y="164"/>
                    </a:lnTo>
                    <a:lnTo>
                      <a:pt x="83" y="166"/>
                    </a:lnTo>
                    <a:lnTo>
                      <a:pt x="98" y="164"/>
                    </a:lnTo>
                    <a:lnTo>
                      <a:pt x="114" y="160"/>
                    </a:lnTo>
                    <a:lnTo>
                      <a:pt x="127" y="152"/>
                    </a:lnTo>
                    <a:lnTo>
                      <a:pt x="141" y="142"/>
                    </a:lnTo>
                    <a:lnTo>
                      <a:pt x="150" y="129"/>
                    </a:lnTo>
                    <a:lnTo>
                      <a:pt x="155" y="121"/>
                    </a:lnTo>
                    <a:lnTo>
                      <a:pt x="159" y="114"/>
                    </a:lnTo>
                    <a:lnTo>
                      <a:pt x="164" y="99"/>
                    </a:lnTo>
                    <a:lnTo>
                      <a:pt x="166" y="8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05" name="Freeform 104">
                <a:extLst>
                  <a:ext uri="{FF2B5EF4-FFF2-40B4-BE49-F238E27FC236}">
                    <a16:creationId xmlns:a16="http://schemas.microsoft.com/office/drawing/2014/main" id="{4442BE7C-2D34-6163-0210-AAFB4C97E61C}"/>
                  </a:ext>
                </a:extLst>
              </p:cNvPr>
              <p:cNvSpPr>
                <a:spLocks/>
              </p:cNvSpPr>
              <p:nvPr/>
            </p:nvSpPr>
            <p:spPr bwMode="auto">
              <a:xfrm>
                <a:off x="5810250" y="4416425"/>
                <a:ext cx="52387" cy="52388"/>
              </a:xfrm>
              <a:custGeom>
                <a:avLst/>
                <a:gdLst>
                  <a:gd name="T0" fmla="*/ 166 w 166"/>
                  <a:gd name="T1" fmla="*/ 83 h 166"/>
                  <a:gd name="T2" fmla="*/ 164 w 166"/>
                  <a:gd name="T3" fmla="*/ 65 h 166"/>
                  <a:gd name="T4" fmla="*/ 159 w 166"/>
                  <a:gd name="T5" fmla="*/ 51 h 166"/>
                  <a:gd name="T6" fmla="*/ 151 w 166"/>
                  <a:gd name="T7" fmla="*/ 37 h 166"/>
                  <a:gd name="T8" fmla="*/ 141 w 166"/>
                  <a:gd name="T9" fmla="*/ 24 h 166"/>
                  <a:gd name="T10" fmla="*/ 127 w 166"/>
                  <a:gd name="T11" fmla="*/ 13 h 166"/>
                  <a:gd name="T12" fmla="*/ 114 w 166"/>
                  <a:gd name="T13" fmla="*/ 6 h 166"/>
                  <a:gd name="T14" fmla="*/ 99 w 166"/>
                  <a:gd name="T15" fmla="*/ 1 h 166"/>
                  <a:gd name="T16" fmla="*/ 83 w 166"/>
                  <a:gd name="T17" fmla="*/ 0 h 166"/>
                  <a:gd name="T18" fmla="*/ 65 w 166"/>
                  <a:gd name="T19" fmla="*/ 1 h 166"/>
                  <a:gd name="T20" fmla="*/ 51 w 166"/>
                  <a:gd name="T21" fmla="*/ 6 h 166"/>
                  <a:gd name="T22" fmla="*/ 37 w 166"/>
                  <a:gd name="T23" fmla="*/ 13 h 166"/>
                  <a:gd name="T24" fmla="*/ 24 w 166"/>
                  <a:gd name="T25" fmla="*/ 24 h 166"/>
                  <a:gd name="T26" fmla="*/ 13 w 166"/>
                  <a:gd name="T27" fmla="*/ 37 h 166"/>
                  <a:gd name="T28" fmla="*/ 5 w 166"/>
                  <a:gd name="T29" fmla="*/ 51 h 166"/>
                  <a:gd name="T30" fmla="*/ 1 w 166"/>
                  <a:gd name="T31" fmla="*/ 65 h 166"/>
                  <a:gd name="T32" fmla="*/ 0 w 166"/>
                  <a:gd name="T33" fmla="*/ 83 h 166"/>
                  <a:gd name="T34" fmla="*/ 1 w 166"/>
                  <a:gd name="T35" fmla="*/ 99 h 166"/>
                  <a:gd name="T36" fmla="*/ 5 w 166"/>
                  <a:gd name="T37" fmla="*/ 114 h 166"/>
                  <a:gd name="T38" fmla="*/ 13 w 166"/>
                  <a:gd name="T39" fmla="*/ 129 h 166"/>
                  <a:gd name="T40" fmla="*/ 24 w 166"/>
                  <a:gd name="T41" fmla="*/ 142 h 166"/>
                  <a:gd name="T42" fmla="*/ 37 w 166"/>
                  <a:gd name="T43" fmla="*/ 152 h 166"/>
                  <a:gd name="T44" fmla="*/ 51 w 166"/>
                  <a:gd name="T45" fmla="*/ 160 h 166"/>
                  <a:gd name="T46" fmla="*/ 65 w 166"/>
                  <a:gd name="T47" fmla="*/ 164 h 166"/>
                  <a:gd name="T48" fmla="*/ 83 w 166"/>
                  <a:gd name="T49" fmla="*/ 166 h 166"/>
                  <a:gd name="T50" fmla="*/ 99 w 166"/>
                  <a:gd name="T51" fmla="*/ 164 h 166"/>
                  <a:gd name="T52" fmla="*/ 114 w 166"/>
                  <a:gd name="T53" fmla="*/ 160 h 166"/>
                  <a:gd name="T54" fmla="*/ 127 w 166"/>
                  <a:gd name="T55" fmla="*/ 152 h 166"/>
                  <a:gd name="T56" fmla="*/ 141 w 166"/>
                  <a:gd name="T57" fmla="*/ 142 h 166"/>
                  <a:gd name="T58" fmla="*/ 151 w 166"/>
                  <a:gd name="T59" fmla="*/ 129 h 166"/>
                  <a:gd name="T60" fmla="*/ 155 w 166"/>
                  <a:gd name="T61" fmla="*/ 121 h 166"/>
                  <a:gd name="T62" fmla="*/ 159 w 166"/>
                  <a:gd name="T63" fmla="*/ 114 h 166"/>
                  <a:gd name="T64" fmla="*/ 164 w 166"/>
                  <a:gd name="T65" fmla="*/ 99 h 166"/>
                  <a:gd name="T66" fmla="*/ 166 w 166"/>
                  <a:gd name="T67"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6">
                    <a:moveTo>
                      <a:pt x="166" y="83"/>
                    </a:moveTo>
                    <a:lnTo>
                      <a:pt x="164" y="65"/>
                    </a:lnTo>
                    <a:lnTo>
                      <a:pt x="159" y="51"/>
                    </a:lnTo>
                    <a:lnTo>
                      <a:pt x="151" y="37"/>
                    </a:lnTo>
                    <a:lnTo>
                      <a:pt x="141" y="24"/>
                    </a:lnTo>
                    <a:lnTo>
                      <a:pt x="127" y="13"/>
                    </a:lnTo>
                    <a:lnTo>
                      <a:pt x="114" y="6"/>
                    </a:lnTo>
                    <a:lnTo>
                      <a:pt x="99" y="1"/>
                    </a:lnTo>
                    <a:lnTo>
                      <a:pt x="83" y="0"/>
                    </a:lnTo>
                    <a:lnTo>
                      <a:pt x="65" y="1"/>
                    </a:lnTo>
                    <a:lnTo>
                      <a:pt x="51" y="6"/>
                    </a:lnTo>
                    <a:lnTo>
                      <a:pt x="37" y="13"/>
                    </a:lnTo>
                    <a:lnTo>
                      <a:pt x="24" y="24"/>
                    </a:lnTo>
                    <a:lnTo>
                      <a:pt x="13" y="37"/>
                    </a:lnTo>
                    <a:lnTo>
                      <a:pt x="5" y="51"/>
                    </a:lnTo>
                    <a:lnTo>
                      <a:pt x="1" y="65"/>
                    </a:lnTo>
                    <a:lnTo>
                      <a:pt x="0" y="83"/>
                    </a:lnTo>
                    <a:lnTo>
                      <a:pt x="1" y="99"/>
                    </a:lnTo>
                    <a:lnTo>
                      <a:pt x="5" y="114"/>
                    </a:lnTo>
                    <a:lnTo>
                      <a:pt x="13" y="129"/>
                    </a:lnTo>
                    <a:lnTo>
                      <a:pt x="24" y="142"/>
                    </a:lnTo>
                    <a:lnTo>
                      <a:pt x="37" y="152"/>
                    </a:lnTo>
                    <a:lnTo>
                      <a:pt x="51" y="160"/>
                    </a:lnTo>
                    <a:lnTo>
                      <a:pt x="65" y="164"/>
                    </a:lnTo>
                    <a:lnTo>
                      <a:pt x="83" y="166"/>
                    </a:lnTo>
                    <a:lnTo>
                      <a:pt x="99" y="164"/>
                    </a:lnTo>
                    <a:lnTo>
                      <a:pt x="114" y="160"/>
                    </a:lnTo>
                    <a:lnTo>
                      <a:pt x="127" y="152"/>
                    </a:lnTo>
                    <a:lnTo>
                      <a:pt x="141" y="142"/>
                    </a:lnTo>
                    <a:lnTo>
                      <a:pt x="151" y="129"/>
                    </a:lnTo>
                    <a:lnTo>
                      <a:pt x="155" y="121"/>
                    </a:lnTo>
                    <a:lnTo>
                      <a:pt x="159" y="114"/>
                    </a:lnTo>
                    <a:lnTo>
                      <a:pt x="164" y="99"/>
                    </a:lnTo>
                    <a:lnTo>
                      <a:pt x="166" y="8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06" name="Freeform 105">
                <a:extLst>
                  <a:ext uri="{FF2B5EF4-FFF2-40B4-BE49-F238E27FC236}">
                    <a16:creationId xmlns:a16="http://schemas.microsoft.com/office/drawing/2014/main" id="{2A679FF3-A6A8-B565-65DE-8374D9769BB5}"/>
                  </a:ext>
                </a:extLst>
              </p:cNvPr>
              <p:cNvSpPr>
                <a:spLocks/>
              </p:cNvSpPr>
              <p:nvPr/>
            </p:nvSpPr>
            <p:spPr bwMode="auto">
              <a:xfrm>
                <a:off x="6353175" y="4611688"/>
                <a:ext cx="53975" cy="52388"/>
              </a:xfrm>
              <a:custGeom>
                <a:avLst/>
                <a:gdLst>
                  <a:gd name="T0" fmla="*/ 167 w 167"/>
                  <a:gd name="T1" fmla="*/ 83 h 167"/>
                  <a:gd name="T2" fmla="*/ 164 w 167"/>
                  <a:gd name="T3" fmla="*/ 66 h 167"/>
                  <a:gd name="T4" fmla="*/ 160 w 167"/>
                  <a:gd name="T5" fmla="*/ 51 h 167"/>
                  <a:gd name="T6" fmla="*/ 151 w 167"/>
                  <a:gd name="T7" fmla="*/ 37 h 167"/>
                  <a:gd name="T8" fmla="*/ 141 w 167"/>
                  <a:gd name="T9" fmla="*/ 25 h 167"/>
                  <a:gd name="T10" fmla="*/ 128 w 167"/>
                  <a:gd name="T11" fmla="*/ 14 h 167"/>
                  <a:gd name="T12" fmla="*/ 114 w 167"/>
                  <a:gd name="T13" fmla="*/ 6 h 167"/>
                  <a:gd name="T14" fmla="*/ 99 w 167"/>
                  <a:gd name="T15" fmla="*/ 1 h 167"/>
                  <a:gd name="T16" fmla="*/ 83 w 167"/>
                  <a:gd name="T17" fmla="*/ 0 h 167"/>
                  <a:gd name="T18" fmla="*/ 66 w 167"/>
                  <a:gd name="T19" fmla="*/ 1 h 167"/>
                  <a:gd name="T20" fmla="*/ 51 w 167"/>
                  <a:gd name="T21" fmla="*/ 6 h 167"/>
                  <a:gd name="T22" fmla="*/ 37 w 167"/>
                  <a:gd name="T23" fmla="*/ 14 h 167"/>
                  <a:gd name="T24" fmla="*/ 25 w 167"/>
                  <a:gd name="T25" fmla="*/ 25 h 167"/>
                  <a:gd name="T26" fmla="*/ 14 w 167"/>
                  <a:gd name="T27" fmla="*/ 37 h 167"/>
                  <a:gd name="T28" fmla="*/ 6 w 167"/>
                  <a:gd name="T29" fmla="*/ 51 h 167"/>
                  <a:gd name="T30" fmla="*/ 1 w 167"/>
                  <a:gd name="T31" fmla="*/ 66 h 167"/>
                  <a:gd name="T32" fmla="*/ 0 w 167"/>
                  <a:gd name="T33" fmla="*/ 83 h 167"/>
                  <a:gd name="T34" fmla="*/ 1 w 167"/>
                  <a:gd name="T35" fmla="*/ 99 h 167"/>
                  <a:gd name="T36" fmla="*/ 6 w 167"/>
                  <a:gd name="T37" fmla="*/ 115 h 167"/>
                  <a:gd name="T38" fmla="*/ 14 w 167"/>
                  <a:gd name="T39" fmla="*/ 129 h 167"/>
                  <a:gd name="T40" fmla="*/ 25 w 167"/>
                  <a:gd name="T41" fmla="*/ 142 h 167"/>
                  <a:gd name="T42" fmla="*/ 37 w 167"/>
                  <a:gd name="T43" fmla="*/ 152 h 167"/>
                  <a:gd name="T44" fmla="*/ 51 w 167"/>
                  <a:gd name="T45" fmla="*/ 160 h 167"/>
                  <a:gd name="T46" fmla="*/ 66 w 167"/>
                  <a:gd name="T47" fmla="*/ 164 h 167"/>
                  <a:gd name="T48" fmla="*/ 83 w 167"/>
                  <a:gd name="T49" fmla="*/ 167 h 167"/>
                  <a:gd name="T50" fmla="*/ 99 w 167"/>
                  <a:gd name="T51" fmla="*/ 164 h 167"/>
                  <a:gd name="T52" fmla="*/ 114 w 167"/>
                  <a:gd name="T53" fmla="*/ 160 h 167"/>
                  <a:gd name="T54" fmla="*/ 128 w 167"/>
                  <a:gd name="T55" fmla="*/ 152 h 167"/>
                  <a:gd name="T56" fmla="*/ 141 w 167"/>
                  <a:gd name="T57" fmla="*/ 142 h 167"/>
                  <a:gd name="T58" fmla="*/ 151 w 167"/>
                  <a:gd name="T59" fmla="*/ 129 h 167"/>
                  <a:gd name="T60" fmla="*/ 155 w 167"/>
                  <a:gd name="T61" fmla="*/ 121 h 167"/>
                  <a:gd name="T62" fmla="*/ 160 w 167"/>
                  <a:gd name="T63" fmla="*/ 115 h 167"/>
                  <a:gd name="T64" fmla="*/ 164 w 167"/>
                  <a:gd name="T65" fmla="*/ 99 h 167"/>
                  <a:gd name="T66" fmla="*/ 167 w 167"/>
                  <a:gd name="T67" fmla="*/ 8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67">
                    <a:moveTo>
                      <a:pt x="167" y="83"/>
                    </a:moveTo>
                    <a:lnTo>
                      <a:pt x="164" y="66"/>
                    </a:lnTo>
                    <a:lnTo>
                      <a:pt x="160" y="51"/>
                    </a:lnTo>
                    <a:lnTo>
                      <a:pt x="151" y="37"/>
                    </a:lnTo>
                    <a:lnTo>
                      <a:pt x="141" y="25"/>
                    </a:lnTo>
                    <a:lnTo>
                      <a:pt x="128" y="14"/>
                    </a:lnTo>
                    <a:lnTo>
                      <a:pt x="114" y="6"/>
                    </a:lnTo>
                    <a:lnTo>
                      <a:pt x="99" y="1"/>
                    </a:lnTo>
                    <a:lnTo>
                      <a:pt x="83" y="0"/>
                    </a:lnTo>
                    <a:lnTo>
                      <a:pt x="66" y="1"/>
                    </a:lnTo>
                    <a:lnTo>
                      <a:pt x="51" y="6"/>
                    </a:lnTo>
                    <a:lnTo>
                      <a:pt x="37" y="14"/>
                    </a:lnTo>
                    <a:lnTo>
                      <a:pt x="25" y="25"/>
                    </a:lnTo>
                    <a:lnTo>
                      <a:pt x="14" y="37"/>
                    </a:lnTo>
                    <a:lnTo>
                      <a:pt x="6" y="51"/>
                    </a:lnTo>
                    <a:lnTo>
                      <a:pt x="1" y="66"/>
                    </a:lnTo>
                    <a:lnTo>
                      <a:pt x="0" y="83"/>
                    </a:lnTo>
                    <a:lnTo>
                      <a:pt x="1" y="99"/>
                    </a:lnTo>
                    <a:lnTo>
                      <a:pt x="6" y="115"/>
                    </a:lnTo>
                    <a:lnTo>
                      <a:pt x="14" y="129"/>
                    </a:lnTo>
                    <a:lnTo>
                      <a:pt x="25" y="142"/>
                    </a:lnTo>
                    <a:lnTo>
                      <a:pt x="37" y="152"/>
                    </a:lnTo>
                    <a:lnTo>
                      <a:pt x="51" y="160"/>
                    </a:lnTo>
                    <a:lnTo>
                      <a:pt x="66" y="164"/>
                    </a:lnTo>
                    <a:lnTo>
                      <a:pt x="83" y="167"/>
                    </a:lnTo>
                    <a:lnTo>
                      <a:pt x="99" y="164"/>
                    </a:lnTo>
                    <a:lnTo>
                      <a:pt x="114" y="160"/>
                    </a:lnTo>
                    <a:lnTo>
                      <a:pt x="128" y="152"/>
                    </a:lnTo>
                    <a:lnTo>
                      <a:pt x="141" y="142"/>
                    </a:lnTo>
                    <a:lnTo>
                      <a:pt x="151" y="129"/>
                    </a:lnTo>
                    <a:lnTo>
                      <a:pt x="155" y="121"/>
                    </a:lnTo>
                    <a:lnTo>
                      <a:pt x="160" y="115"/>
                    </a:lnTo>
                    <a:lnTo>
                      <a:pt x="164" y="99"/>
                    </a:lnTo>
                    <a:lnTo>
                      <a:pt x="167" y="8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07" name="Freeform 106">
                <a:extLst>
                  <a:ext uri="{FF2B5EF4-FFF2-40B4-BE49-F238E27FC236}">
                    <a16:creationId xmlns:a16="http://schemas.microsoft.com/office/drawing/2014/main" id="{AA1E14E8-E7AA-D650-CC46-3DD53A72DD39}"/>
                  </a:ext>
                </a:extLst>
              </p:cNvPr>
              <p:cNvSpPr>
                <a:spLocks/>
              </p:cNvSpPr>
              <p:nvPr/>
            </p:nvSpPr>
            <p:spPr bwMode="auto">
              <a:xfrm>
                <a:off x="6913563" y="4689475"/>
                <a:ext cx="52387" cy="52388"/>
              </a:xfrm>
              <a:custGeom>
                <a:avLst/>
                <a:gdLst>
                  <a:gd name="T0" fmla="*/ 166 w 166"/>
                  <a:gd name="T1" fmla="*/ 84 h 167"/>
                  <a:gd name="T2" fmla="*/ 164 w 166"/>
                  <a:gd name="T3" fmla="*/ 66 h 167"/>
                  <a:gd name="T4" fmla="*/ 159 w 166"/>
                  <a:gd name="T5" fmla="*/ 51 h 167"/>
                  <a:gd name="T6" fmla="*/ 150 w 166"/>
                  <a:gd name="T7" fmla="*/ 37 h 167"/>
                  <a:gd name="T8" fmla="*/ 140 w 166"/>
                  <a:gd name="T9" fmla="*/ 25 h 167"/>
                  <a:gd name="T10" fmla="*/ 127 w 166"/>
                  <a:gd name="T11" fmla="*/ 14 h 167"/>
                  <a:gd name="T12" fmla="*/ 114 w 166"/>
                  <a:gd name="T13" fmla="*/ 6 h 167"/>
                  <a:gd name="T14" fmla="*/ 98 w 166"/>
                  <a:gd name="T15" fmla="*/ 2 h 167"/>
                  <a:gd name="T16" fmla="*/ 83 w 166"/>
                  <a:gd name="T17" fmla="*/ 0 h 167"/>
                  <a:gd name="T18" fmla="*/ 65 w 166"/>
                  <a:gd name="T19" fmla="*/ 2 h 167"/>
                  <a:gd name="T20" fmla="*/ 51 w 166"/>
                  <a:gd name="T21" fmla="*/ 6 h 167"/>
                  <a:gd name="T22" fmla="*/ 36 w 166"/>
                  <a:gd name="T23" fmla="*/ 14 h 167"/>
                  <a:gd name="T24" fmla="*/ 24 w 166"/>
                  <a:gd name="T25" fmla="*/ 25 h 167"/>
                  <a:gd name="T26" fmla="*/ 13 w 166"/>
                  <a:gd name="T27" fmla="*/ 37 h 167"/>
                  <a:gd name="T28" fmla="*/ 5 w 166"/>
                  <a:gd name="T29" fmla="*/ 51 h 167"/>
                  <a:gd name="T30" fmla="*/ 1 w 166"/>
                  <a:gd name="T31" fmla="*/ 66 h 167"/>
                  <a:gd name="T32" fmla="*/ 0 w 166"/>
                  <a:gd name="T33" fmla="*/ 84 h 167"/>
                  <a:gd name="T34" fmla="*/ 1 w 166"/>
                  <a:gd name="T35" fmla="*/ 99 h 167"/>
                  <a:gd name="T36" fmla="*/ 5 w 166"/>
                  <a:gd name="T37" fmla="*/ 115 h 167"/>
                  <a:gd name="T38" fmla="*/ 13 w 166"/>
                  <a:gd name="T39" fmla="*/ 129 h 167"/>
                  <a:gd name="T40" fmla="*/ 24 w 166"/>
                  <a:gd name="T41" fmla="*/ 142 h 167"/>
                  <a:gd name="T42" fmla="*/ 36 w 166"/>
                  <a:gd name="T43" fmla="*/ 152 h 167"/>
                  <a:gd name="T44" fmla="*/ 51 w 166"/>
                  <a:gd name="T45" fmla="*/ 160 h 167"/>
                  <a:gd name="T46" fmla="*/ 65 w 166"/>
                  <a:gd name="T47" fmla="*/ 165 h 167"/>
                  <a:gd name="T48" fmla="*/ 83 w 166"/>
                  <a:gd name="T49" fmla="*/ 167 h 167"/>
                  <a:gd name="T50" fmla="*/ 98 w 166"/>
                  <a:gd name="T51" fmla="*/ 165 h 167"/>
                  <a:gd name="T52" fmla="*/ 114 w 166"/>
                  <a:gd name="T53" fmla="*/ 160 h 167"/>
                  <a:gd name="T54" fmla="*/ 127 w 166"/>
                  <a:gd name="T55" fmla="*/ 152 h 167"/>
                  <a:gd name="T56" fmla="*/ 140 w 166"/>
                  <a:gd name="T57" fmla="*/ 142 h 167"/>
                  <a:gd name="T58" fmla="*/ 150 w 166"/>
                  <a:gd name="T59" fmla="*/ 129 h 167"/>
                  <a:gd name="T60" fmla="*/ 155 w 166"/>
                  <a:gd name="T61" fmla="*/ 121 h 167"/>
                  <a:gd name="T62" fmla="*/ 159 w 166"/>
                  <a:gd name="T63" fmla="*/ 115 h 167"/>
                  <a:gd name="T64" fmla="*/ 164 w 166"/>
                  <a:gd name="T65" fmla="*/ 99 h 167"/>
                  <a:gd name="T66" fmla="*/ 166 w 166"/>
                  <a:gd name="T67" fmla="*/ 8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7">
                    <a:moveTo>
                      <a:pt x="166" y="84"/>
                    </a:moveTo>
                    <a:lnTo>
                      <a:pt x="164" y="66"/>
                    </a:lnTo>
                    <a:lnTo>
                      <a:pt x="159" y="51"/>
                    </a:lnTo>
                    <a:lnTo>
                      <a:pt x="150" y="37"/>
                    </a:lnTo>
                    <a:lnTo>
                      <a:pt x="140" y="25"/>
                    </a:lnTo>
                    <a:lnTo>
                      <a:pt x="127" y="14"/>
                    </a:lnTo>
                    <a:lnTo>
                      <a:pt x="114" y="6"/>
                    </a:lnTo>
                    <a:lnTo>
                      <a:pt x="98" y="2"/>
                    </a:lnTo>
                    <a:lnTo>
                      <a:pt x="83" y="0"/>
                    </a:lnTo>
                    <a:lnTo>
                      <a:pt x="65" y="2"/>
                    </a:lnTo>
                    <a:lnTo>
                      <a:pt x="51" y="6"/>
                    </a:lnTo>
                    <a:lnTo>
                      <a:pt x="36" y="14"/>
                    </a:lnTo>
                    <a:lnTo>
                      <a:pt x="24" y="25"/>
                    </a:lnTo>
                    <a:lnTo>
                      <a:pt x="13" y="37"/>
                    </a:lnTo>
                    <a:lnTo>
                      <a:pt x="5" y="51"/>
                    </a:lnTo>
                    <a:lnTo>
                      <a:pt x="1" y="66"/>
                    </a:lnTo>
                    <a:lnTo>
                      <a:pt x="0" y="84"/>
                    </a:lnTo>
                    <a:lnTo>
                      <a:pt x="1" y="99"/>
                    </a:lnTo>
                    <a:lnTo>
                      <a:pt x="5" y="115"/>
                    </a:lnTo>
                    <a:lnTo>
                      <a:pt x="13" y="129"/>
                    </a:lnTo>
                    <a:lnTo>
                      <a:pt x="24" y="142"/>
                    </a:lnTo>
                    <a:lnTo>
                      <a:pt x="36" y="152"/>
                    </a:lnTo>
                    <a:lnTo>
                      <a:pt x="51" y="160"/>
                    </a:lnTo>
                    <a:lnTo>
                      <a:pt x="65" y="165"/>
                    </a:lnTo>
                    <a:lnTo>
                      <a:pt x="83" y="167"/>
                    </a:lnTo>
                    <a:lnTo>
                      <a:pt x="98" y="165"/>
                    </a:lnTo>
                    <a:lnTo>
                      <a:pt x="114" y="160"/>
                    </a:lnTo>
                    <a:lnTo>
                      <a:pt x="127" y="152"/>
                    </a:lnTo>
                    <a:lnTo>
                      <a:pt x="140" y="142"/>
                    </a:lnTo>
                    <a:lnTo>
                      <a:pt x="150" y="129"/>
                    </a:lnTo>
                    <a:lnTo>
                      <a:pt x="155" y="121"/>
                    </a:lnTo>
                    <a:lnTo>
                      <a:pt x="159" y="115"/>
                    </a:lnTo>
                    <a:lnTo>
                      <a:pt x="164" y="99"/>
                    </a:lnTo>
                    <a:lnTo>
                      <a:pt x="166" y="84"/>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08" name="Freeform 107">
                <a:extLst>
                  <a:ext uri="{FF2B5EF4-FFF2-40B4-BE49-F238E27FC236}">
                    <a16:creationId xmlns:a16="http://schemas.microsoft.com/office/drawing/2014/main" id="{420B6F4C-82E3-B3DB-45C4-17506A64F948}"/>
                  </a:ext>
                </a:extLst>
              </p:cNvPr>
              <p:cNvSpPr>
                <a:spLocks/>
              </p:cNvSpPr>
              <p:nvPr/>
            </p:nvSpPr>
            <p:spPr bwMode="auto">
              <a:xfrm>
                <a:off x="7470775" y="4889500"/>
                <a:ext cx="52387" cy="52388"/>
              </a:xfrm>
              <a:custGeom>
                <a:avLst/>
                <a:gdLst>
                  <a:gd name="T0" fmla="*/ 166 w 166"/>
                  <a:gd name="T1" fmla="*/ 83 h 166"/>
                  <a:gd name="T2" fmla="*/ 164 w 166"/>
                  <a:gd name="T3" fmla="*/ 65 h 166"/>
                  <a:gd name="T4" fmla="*/ 160 w 166"/>
                  <a:gd name="T5" fmla="*/ 51 h 166"/>
                  <a:gd name="T6" fmla="*/ 151 w 166"/>
                  <a:gd name="T7" fmla="*/ 37 h 166"/>
                  <a:gd name="T8" fmla="*/ 141 w 166"/>
                  <a:gd name="T9" fmla="*/ 24 h 166"/>
                  <a:gd name="T10" fmla="*/ 128 w 166"/>
                  <a:gd name="T11" fmla="*/ 13 h 166"/>
                  <a:gd name="T12" fmla="*/ 114 w 166"/>
                  <a:gd name="T13" fmla="*/ 6 h 166"/>
                  <a:gd name="T14" fmla="*/ 99 w 166"/>
                  <a:gd name="T15" fmla="*/ 1 h 166"/>
                  <a:gd name="T16" fmla="*/ 83 w 166"/>
                  <a:gd name="T17" fmla="*/ 0 h 166"/>
                  <a:gd name="T18" fmla="*/ 66 w 166"/>
                  <a:gd name="T19" fmla="*/ 1 h 166"/>
                  <a:gd name="T20" fmla="*/ 51 w 166"/>
                  <a:gd name="T21" fmla="*/ 6 h 166"/>
                  <a:gd name="T22" fmla="*/ 37 w 166"/>
                  <a:gd name="T23" fmla="*/ 13 h 166"/>
                  <a:gd name="T24" fmla="*/ 25 w 166"/>
                  <a:gd name="T25" fmla="*/ 24 h 166"/>
                  <a:gd name="T26" fmla="*/ 14 w 166"/>
                  <a:gd name="T27" fmla="*/ 37 h 166"/>
                  <a:gd name="T28" fmla="*/ 6 w 166"/>
                  <a:gd name="T29" fmla="*/ 51 h 166"/>
                  <a:gd name="T30" fmla="*/ 1 w 166"/>
                  <a:gd name="T31" fmla="*/ 65 h 166"/>
                  <a:gd name="T32" fmla="*/ 0 w 166"/>
                  <a:gd name="T33" fmla="*/ 83 h 166"/>
                  <a:gd name="T34" fmla="*/ 1 w 166"/>
                  <a:gd name="T35" fmla="*/ 99 h 166"/>
                  <a:gd name="T36" fmla="*/ 6 w 166"/>
                  <a:gd name="T37" fmla="*/ 114 h 166"/>
                  <a:gd name="T38" fmla="*/ 14 w 166"/>
                  <a:gd name="T39" fmla="*/ 129 h 166"/>
                  <a:gd name="T40" fmla="*/ 25 w 166"/>
                  <a:gd name="T41" fmla="*/ 142 h 166"/>
                  <a:gd name="T42" fmla="*/ 37 w 166"/>
                  <a:gd name="T43" fmla="*/ 152 h 166"/>
                  <a:gd name="T44" fmla="*/ 51 w 166"/>
                  <a:gd name="T45" fmla="*/ 160 h 166"/>
                  <a:gd name="T46" fmla="*/ 66 w 166"/>
                  <a:gd name="T47" fmla="*/ 164 h 166"/>
                  <a:gd name="T48" fmla="*/ 83 w 166"/>
                  <a:gd name="T49" fmla="*/ 166 h 166"/>
                  <a:gd name="T50" fmla="*/ 99 w 166"/>
                  <a:gd name="T51" fmla="*/ 164 h 166"/>
                  <a:gd name="T52" fmla="*/ 114 w 166"/>
                  <a:gd name="T53" fmla="*/ 160 h 166"/>
                  <a:gd name="T54" fmla="*/ 128 w 166"/>
                  <a:gd name="T55" fmla="*/ 152 h 166"/>
                  <a:gd name="T56" fmla="*/ 141 w 166"/>
                  <a:gd name="T57" fmla="*/ 142 h 166"/>
                  <a:gd name="T58" fmla="*/ 151 w 166"/>
                  <a:gd name="T59" fmla="*/ 129 h 166"/>
                  <a:gd name="T60" fmla="*/ 155 w 166"/>
                  <a:gd name="T61" fmla="*/ 121 h 166"/>
                  <a:gd name="T62" fmla="*/ 160 w 166"/>
                  <a:gd name="T63" fmla="*/ 114 h 166"/>
                  <a:gd name="T64" fmla="*/ 164 w 166"/>
                  <a:gd name="T65" fmla="*/ 99 h 166"/>
                  <a:gd name="T66" fmla="*/ 166 w 166"/>
                  <a:gd name="T67"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6">
                    <a:moveTo>
                      <a:pt x="166" y="83"/>
                    </a:moveTo>
                    <a:lnTo>
                      <a:pt x="164" y="65"/>
                    </a:lnTo>
                    <a:lnTo>
                      <a:pt x="160" y="51"/>
                    </a:lnTo>
                    <a:lnTo>
                      <a:pt x="151" y="37"/>
                    </a:lnTo>
                    <a:lnTo>
                      <a:pt x="141" y="24"/>
                    </a:lnTo>
                    <a:lnTo>
                      <a:pt x="128" y="13"/>
                    </a:lnTo>
                    <a:lnTo>
                      <a:pt x="114" y="6"/>
                    </a:lnTo>
                    <a:lnTo>
                      <a:pt x="99" y="1"/>
                    </a:lnTo>
                    <a:lnTo>
                      <a:pt x="83" y="0"/>
                    </a:lnTo>
                    <a:lnTo>
                      <a:pt x="66" y="1"/>
                    </a:lnTo>
                    <a:lnTo>
                      <a:pt x="51" y="6"/>
                    </a:lnTo>
                    <a:lnTo>
                      <a:pt x="37" y="13"/>
                    </a:lnTo>
                    <a:lnTo>
                      <a:pt x="25" y="24"/>
                    </a:lnTo>
                    <a:lnTo>
                      <a:pt x="14" y="37"/>
                    </a:lnTo>
                    <a:lnTo>
                      <a:pt x="6" y="51"/>
                    </a:lnTo>
                    <a:lnTo>
                      <a:pt x="1" y="65"/>
                    </a:lnTo>
                    <a:lnTo>
                      <a:pt x="0" y="83"/>
                    </a:lnTo>
                    <a:lnTo>
                      <a:pt x="1" y="99"/>
                    </a:lnTo>
                    <a:lnTo>
                      <a:pt x="6" y="114"/>
                    </a:lnTo>
                    <a:lnTo>
                      <a:pt x="14" y="129"/>
                    </a:lnTo>
                    <a:lnTo>
                      <a:pt x="25" y="142"/>
                    </a:lnTo>
                    <a:lnTo>
                      <a:pt x="37" y="152"/>
                    </a:lnTo>
                    <a:lnTo>
                      <a:pt x="51" y="160"/>
                    </a:lnTo>
                    <a:lnTo>
                      <a:pt x="66" y="164"/>
                    </a:lnTo>
                    <a:lnTo>
                      <a:pt x="83" y="166"/>
                    </a:lnTo>
                    <a:lnTo>
                      <a:pt x="99" y="164"/>
                    </a:lnTo>
                    <a:lnTo>
                      <a:pt x="114" y="160"/>
                    </a:lnTo>
                    <a:lnTo>
                      <a:pt x="128" y="152"/>
                    </a:lnTo>
                    <a:lnTo>
                      <a:pt x="141" y="142"/>
                    </a:lnTo>
                    <a:lnTo>
                      <a:pt x="151" y="129"/>
                    </a:lnTo>
                    <a:lnTo>
                      <a:pt x="155" y="121"/>
                    </a:lnTo>
                    <a:lnTo>
                      <a:pt x="160" y="114"/>
                    </a:lnTo>
                    <a:lnTo>
                      <a:pt x="164" y="99"/>
                    </a:lnTo>
                    <a:lnTo>
                      <a:pt x="166" y="8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09" name="Line 108">
                <a:extLst>
                  <a:ext uri="{FF2B5EF4-FFF2-40B4-BE49-F238E27FC236}">
                    <a16:creationId xmlns:a16="http://schemas.microsoft.com/office/drawing/2014/main" id="{06031EFB-70F1-9D66-8F73-0404D6B2D969}"/>
                  </a:ext>
                </a:extLst>
              </p:cNvPr>
              <p:cNvSpPr>
                <a:spLocks noChangeShapeType="1"/>
              </p:cNvSpPr>
              <p:nvPr/>
            </p:nvSpPr>
            <p:spPr bwMode="auto">
              <a:xfrm>
                <a:off x="3652838" y="2868613"/>
                <a:ext cx="0" cy="95250"/>
              </a:xfrm>
              <a:prstGeom prst="line">
                <a:avLst/>
              </a:prstGeom>
              <a:noFill/>
              <a:ln w="6350">
                <a:solidFill>
                  <a:srgbClr val="00CC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10" name="Freeform 109">
                <a:extLst>
                  <a:ext uri="{FF2B5EF4-FFF2-40B4-BE49-F238E27FC236}">
                    <a16:creationId xmlns:a16="http://schemas.microsoft.com/office/drawing/2014/main" id="{3CFDA63F-6D1D-91AD-C0D8-C141470A0201}"/>
                  </a:ext>
                </a:extLst>
              </p:cNvPr>
              <p:cNvSpPr>
                <a:spLocks/>
              </p:cNvSpPr>
              <p:nvPr/>
            </p:nvSpPr>
            <p:spPr bwMode="auto">
              <a:xfrm>
                <a:off x="5842000" y="4116388"/>
                <a:ext cx="0" cy="395288"/>
              </a:xfrm>
              <a:custGeom>
                <a:avLst/>
                <a:gdLst>
                  <a:gd name="T0" fmla="*/ 1241 h 1241"/>
                  <a:gd name="T1" fmla="*/ 464 h 1241"/>
                  <a:gd name="T2" fmla="*/ 0 h 1241"/>
                </a:gdLst>
                <a:ahLst/>
                <a:cxnLst>
                  <a:cxn ang="0">
                    <a:pos x="0" y="T0"/>
                  </a:cxn>
                  <a:cxn ang="0">
                    <a:pos x="0" y="T1"/>
                  </a:cxn>
                  <a:cxn ang="0">
                    <a:pos x="0" y="T2"/>
                  </a:cxn>
                </a:cxnLst>
                <a:rect l="0" t="0" r="r" b="b"/>
                <a:pathLst>
                  <a:path h="1241">
                    <a:moveTo>
                      <a:pt x="0" y="1241"/>
                    </a:moveTo>
                    <a:lnTo>
                      <a:pt x="0" y="464"/>
                    </a:lnTo>
                    <a:lnTo>
                      <a:pt x="0" y="0"/>
                    </a:lnTo>
                  </a:path>
                </a:pathLst>
              </a:custGeom>
              <a:noFill/>
              <a:ln w="6350">
                <a:solidFill>
                  <a:srgbClr val="00CC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11" name="Freeform 110">
                <a:extLst>
                  <a:ext uri="{FF2B5EF4-FFF2-40B4-BE49-F238E27FC236}">
                    <a16:creationId xmlns:a16="http://schemas.microsoft.com/office/drawing/2014/main" id="{F4C49DB8-0EBD-ABF3-768A-95284CB4C1D7}"/>
                  </a:ext>
                </a:extLst>
              </p:cNvPr>
              <p:cNvSpPr>
                <a:spLocks/>
              </p:cNvSpPr>
              <p:nvPr/>
            </p:nvSpPr>
            <p:spPr bwMode="auto">
              <a:xfrm>
                <a:off x="930275" y="3409950"/>
                <a:ext cx="0" cy="325438"/>
              </a:xfrm>
              <a:custGeom>
                <a:avLst/>
                <a:gdLst>
                  <a:gd name="T0" fmla="*/ 0 h 1026"/>
                  <a:gd name="T1" fmla="*/ 994 h 1026"/>
                  <a:gd name="T2" fmla="*/ 1026 h 1026"/>
                </a:gdLst>
                <a:ahLst/>
                <a:cxnLst>
                  <a:cxn ang="0">
                    <a:pos x="0" y="T0"/>
                  </a:cxn>
                  <a:cxn ang="0">
                    <a:pos x="0" y="T1"/>
                  </a:cxn>
                  <a:cxn ang="0">
                    <a:pos x="0" y="T2"/>
                  </a:cxn>
                </a:cxnLst>
                <a:rect l="0" t="0" r="r" b="b"/>
                <a:pathLst>
                  <a:path h="1026">
                    <a:moveTo>
                      <a:pt x="0" y="0"/>
                    </a:moveTo>
                    <a:lnTo>
                      <a:pt x="0" y="994"/>
                    </a:lnTo>
                    <a:lnTo>
                      <a:pt x="0" y="1026"/>
                    </a:lnTo>
                  </a:path>
                </a:pathLst>
              </a:custGeom>
              <a:noFill/>
              <a:ln w="6350">
                <a:solidFill>
                  <a:srgbClr val="00CC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12" name="Freeform 111">
                <a:extLst>
                  <a:ext uri="{FF2B5EF4-FFF2-40B4-BE49-F238E27FC236}">
                    <a16:creationId xmlns:a16="http://schemas.microsoft.com/office/drawing/2014/main" id="{DCF30FB6-5811-6ABF-E873-4AE13FEC6EA2}"/>
                  </a:ext>
                </a:extLst>
              </p:cNvPr>
              <p:cNvSpPr>
                <a:spLocks/>
              </p:cNvSpPr>
              <p:nvPr/>
            </p:nvSpPr>
            <p:spPr bwMode="auto">
              <a:xfrm>
                <a:off x="4745038" y="3808413"/>
                <a:ext cx="0" cy="312738"/>
              </a:xfrm>
              <a:custGeom>
                <a:avLst/>
                <a:gdLst>
                  <a:gd name="T0" fmla="*/ 981 h 981"/>
                  <a:gd name="T1" fmla="*/ 380 h 981"/>
                  <a:gd name="T2" fmla="*/ 0 h 981"/>
                </a:gdLst>
                <a:ahLst/>
                <a:cxnLst>
                  <a:cxn ang="0">
                    <a:pos x="0" y="T0"/>
                  </a:cxn>
                  <a:cxn ang="0">
                    <a:pos x="0" y="T1"/>
                  </a:cxn>
                  <a:cxn ang="0">
                    <a:pos x="0" y="T2"/>
                  </a:cxn>
                </a:cxnLst>
                <a:rect l="0" t="0" r="r" b="b"/>
                <a:pathLst>
                  <a:path h="981">
                    <a:moveTo>
                      <a:pt x="0" y="981"/>
                    </a:moveTo>
                    <a:lnTo>
                      <a:pt x="0" y="380"/>
                    </a:lnTo>
                    <a:lnTo>
                      <a:pt x="0" y="0"/>
                    </a:lnTo>
                  </a:path>
                </a:pathLst>
              </a:custGeom>
              <a:noFill/>
              <a:ln w="6350">
                <a:solidFill>
                  <a:srgbClr val="00CC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13" name="Freeform 112">
                <a:extLst>
                  <a:ext uri="{FF2B5EF4-FFF2-40B4-BE49-F238E27FC236}">
                    <a16:creationId xmlns:a16="http://schemas.microsoft.com/office/drawing/2014/main" id="{9563A4CC-8502-02C6-EC9F-2FED24B2A196}"/>
                  </a:ext>
                </a:extLst>
              </p:cNvPr>
              <p:cNvSpPr>
                <a:spLocks/>
              </p:cNvSpPr>
              <p:nvPr/>
            </p:nvSpPr>
            <p:spPr bwMode="auto">
              <a:xfrm>
                <a:off x="4424363" y="3648075"/>
                <a:ext cx="0" cy="306388"/>
              </a:xfrm>
              <a:custGeom>
                <a:avLst/>
                <a:gdLst>
                  <a:gd name="T0" fmla="*/ 965 h 965"/>
                  <a:gd name="T1" fmla="*/ 383 h 965"/>
                  <a:gd name="T2" fmla="*/ 0 h 965"/>
                </a:gdLst>
                <a:ahLst/>
                <a:cxnLst>
                  <a:cxn ang="0">
                    <a:pos x="0" y="T0"/>
                  </a:cxn>
                  <a:cxn ang="0">
                    <a:pos x="0" y="T1"/>
                  </a:cxn>
                  <a:cxn ang="0">
                    <a:pos x="0" y="T2"/>
                  </a:cxn>
                </a:cxnLst>
                <a:rect l="0" t="0" r="r" b="b"/>
                <a:pathLst>
                  <a:path h="965">
                    <a:moveTo>
                      <a:pt x="0" y="965"/>
                    </a:moveTo>
                    <a:lnTo>
                      <a:pt x="0" y="383"/>
                    </a:lnTo>
                    <a:lnTo>
                      <a:pt x="0" y="0"/>
                    </a:lnTo>
                  </a:path>
                </a:pathLst>
              </a:custGeom>
              <a:noFill/>
              <a:ln w="6350">
                <a:solidFill>
                  <a:srgbClr val="00CC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14" name="Freeform 113">
                <a:extLst>
                  <a:ext uri="{FF2B5EF4-FFF2-40B4-BE49-F238E27FC236}">
                    <a16:creationId xmlns:a16="http://schemas.microsoft.com/office/drawing/2014/main" id="{33A87A80-A54C-C63C-B79D-4961D6B57240}"/>
                  </a:ext>
                </a:extLst>
              </p:cNvPr>
              <p:cNvSpPr>
                <a:spLocks/>
              </p:cNvSpPr>
              <p:nvPr/>
            </p:nvSpPr>
            <p:spPr bwMode="auto">
              <a:xfrm>
                <a:off x="5284788" y="3981450"/>
                <a:ext cx="0" cy="374650"/>
              </a:xfrm>
              <a:custGeom>
                <a:avLst/>
                <a:gdLst>
                  <a:gd name="T0" fmla="*/ 1181 h 1181"/>
                  <a:gd name="T1" fmla="*/ 457 h 1181"/>
                  <a:gd name="T2" fmla="*/ 0 h 1181"/>
                </a:gdLst>
                <a:ahLst/>
                <a:cxnLst>
                  <a:cxn ang="0">
                    <a:pos x="0" y="T0"/>
                  </a:cxn>
                  <a:cxn ang="0">
                    <a:pos x="0" y="T1"/>
                  </a:cxn>
                  <a:cxn ang="0">
                    <a:pos x="0" y="T2"/>
                  </a:cxn>
                </a:cxnLst>
                <a:rect l="0" t="0" r="r" b="b"/>
                <a:pathLst>
                  <a:path h="1181">
                    <a:moveTo>
                      <a:pt x="0" y="1181"/>
                    </a:moveTo>
                    <a:lnTo>
                      <a:pt x="0" y="457"/>
                    </a:lnTo>
                    <a:lnTo>
                      <a:pt x="0" y="0"/>
                    </a:lnTo>
                  </a:path>
                </a:pathLst>
              </a:custGeom>
              <a:noFill/>
              <a:ln w="6350">
                <a:solidFill>
                  <a:srgbClr val="00CC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15" name="Freeform 114">
                <a:extLst>
                  <a:ext uri="{FF2B5EF4-FFF2-40B4-BE49-F238E27FC236}">
                    <a16:creationId xmlns:a16="http://schemas.microsoft.com/office/drawing/2014/main" id="{5408D490-21A1-E7E6-7149-052A9AB50C25}"/>
                  </a:ext>
                </a:extLst>
              </p:cNvPr>
              <p:cNvSpPr>
                <a:spLocks/>
              </p:cNvSpPr>
              <p:nvPr/>
            </p:nvSpPr>
            <p:spPr bwMode="auto">
              <a:xfrm>
                <a:off x="6384925" y="4262438"/>
                <a:ext cx="0" cy="449263"/>
              </a:xfrm>
              <a:custGeom>
                <a:avLst/>
                <a:gdLst>
                  <a:gd name="T0" fmla="*/ 0 h 1413"/>
                  <a:gd name="T1" fmla="*/ 585 h 1413"/>
                  <a:gd name="T2" fmla="*/ 1413 h 1413"/>
                </a:gdLst>
                <a:ahLst/>
                <a:cxnLst>
                  <a:cxn ang="0">
                    <a:pos x="0" y="T0"/>
                  </a:cxn>
                  <a:cxn ang="0">
                    <a:pos x="0" y="T1"/>
                  </a:cxn>
                  <a:cxn ang="0">
                    <a:pos x="0" y="T2"/>
                  </a:cxn>
                </a:cxnLst>
                <a:rect l="0" t="0" r="r" b="b"/>
                <a:pathLst>
                  <a:path h="1413">
                    <a:moveTo>
                      <a:pt x="0" y="0"/>
                    </a:moveTo>
                    <a:lnTo>
                      <a:pt x="0" y="585"/>
                    </a:lnTo>
                    <a:lnTo>
                      <a:pt x="0" y="1413"/>
                    </a:lnTo>
                  </a:path>
                </a:pathLst>
              </a:custGeom>
              <a:noFill/>
              <a:ln w="6350">
                <a:solidFill>
                  <a:srgbClr val="00CC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16" name="Freeform 115">
                <a:extLst>
                  <a:ext uri="{FF2B5EF4-FFF2-40B4-BE49-F238E27FC236}">
                    <a16:creationId xmlns:a16="http://schemas.microsoft.com/office/drawing/2014/main" id="{E2F22942-56E4-77D9-01D3-69492039612C}"/>
                  </a:ext>
                </a:extLst>
              </p:cNvPr>
              <p:cNvSpPr>
                <a:spLocks/>
              </p:cNvSpPr>
              <p:nvPr/>
            </p:nvSpPr>
            <p:spPr bwMode="auto">
              <a:xfrm>
                <a:off x="3808413" y="3317875"/>
                <a:ext cx="0" cy="347663"/>
              </a:xfrm>
              <a:custGeom>
                <a:avLst/>
                <a:gdLst>
                  <a:gd name="T0" fmla="*/ 1097 h 1097"/>
                  <a:gd name="T1" fmla="*/ 473 h 1097"/>
                  <a:gd name="T2" fmla="*/ 0 h 1097"/>
                </a:gdLst>
                <a:ahLst/>
                <a:cxnLst>
                  <a:cxn ang="0">
                    <a:pos x="0" y="T0"/>
                  </a:cxn>
                  <a:cxn ang="0">
                    <a:pos x="0" y="T1"/>
                  </a:cxn>
                  <a:cxn ang="0">
                    <a:pos x="0" y="T2"/>
                  </a:cxn>
                </a:cxnLst>
                <a:rect l="0" t="0" r="r" b="b"/>
                <a:pathLst>
                  <a:path h="1097">
                    <a:moveTo>
                      <a:pt x="0" y="1097"/>
                    </a:moveTo>
                    <a:lnTo>
                      <a:pt x="0" y="473"/>
                    </a:lnTo>
                    <a:lnTo>
                      <a:pt x="0" y="0"/>
                    </a:lnTo>
                  </a:path>
                </a:pathLst>
              </a:custGeom>
              <a:noFill/>
              <a:ln w="6350">
                <a:solidFill>
                  <a:srgbClr val="00CC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17" name="Freeform 116">
                <a:extLst>
                  <a:ext uri="{FF2B5EF4-FFF2-40B4-BE49-F238E27FC236}">
                    <a16:creationId xmlns:a16="http://schemas.microsoft.com/office/drawing/2014/main" id="{E14F7F7D-48C4-479B-D5DC-62B49FD4F100}"/>
                  </a:ext>
                </a:extLst>
              </p:cNvPr>
              <p:cNvSpPr>
                <a:spLocks/>
              </p:cNvSpPr>
              <p:nvPr/>
            </p:nvSpPr>
            <p:spPr bwMode="auto">
              <a:xfrm>
                <a:off x="3957638" y="3378200"/>
                <a:ext cx="0" cy="396875"/>
              </a:xfrm>
              <a:custGeom>
                <a:avLst/>
                <a:gdLst>
                  <a:gd name="T0" fmla="*/ 1253 h 1253"/>
                  <a:gd name="T1" fmla="*/ 552 h 1253"/>
                  <a:gd name="T2" fmla="*/ 0 h 1253"/>
                </a:gdLst>
                <a:ahLst/>
                <a:cxnLst>
                  <a:cxn ang="0">
                    <a:pos x="0" y="T0"/>
                  </a:cxn>
                  <a:cxn ang="0">
                    <a:pos x="0" y="T1"/>
                  </a:cxn>
                  <a:cxn ang="0">
                    <a:pos x="0" y="T2"/>
                  </a:cxn>
                </a:cxnLst>
                <a:rect l="0" t="0" r="r" b="b"/>
                <a:pathLst>
                  <a:path h="1253">
                    <a:moveTo>
                      <a:pt x="0" y="1253"/>
                    </a:moveTo>
                    <a:lnTo>
                      <a:pt x="0" y="552"/>
                    </a:lnTo>
                    <a:lnTo>
                      <a:pt x="0" y="0"/>
                    </a:lnTo>
                  </a:path>
                </a:pathLst>
              </a:custGeom>
              <a:noFill/>
              <a:ln w="6350">
                <a:solidFill>
                  <a:srgbClr val="00CC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18" name="Freeform 117">
                <a:extLst>
                  <a:ext uri="{FF2B5EF4-FFF2-40B4-BE49-F238E27FC236}">
                    <a16:creationId xmlns:a16="http://schemas.microsoft.com/office/drawing/2014/main" id="{557613A4-32EC-2FF8-4D7D-87A478918685}"/>
                  </a:ext>
                </a:extLst>
              </p:cNvPr>
              <p:cNvSpPr>
                <a:spLocks/>
              </p:cNvSpPr>
              <p:nvPr/>
            </p:nvSpPr>
            <p:spPr bwMode="auto">
              <a:xfrm>
                <a:off x="4110038" y="3494088"/>
                <a:ext cx="0" cy="373063"/>
              </a:xfrm>
              <a:custGeom>
                <a:avLst/>
                <a:gdLst>
                  <a:gd name="T0" fmla="*/ 1175 h 1175"/>
                  <a:gd name="T1" fmla="*/ 468 h 1175"/>
                  <a:gd name="T2" fmla="*/ 0 h 1175"/>
                </a:gdLst>
                <a:ahLst/>
                <a:cxnLst>
                  <a:cxn ang="0">
                    <a:pos x="0" y="T0"/>
                  </a:cxn>
                  <a:cxn ang="0">
                    <a:pos x="0" y="T1"/>
                  </a:cxn>
                  <a:cxn ang="0">
                    <a:pos x="0" y="T2"/>
                  </a:cxn>
                </a:cxnLst>
                <a:rect l="0" t="0" r="r" b="b"/>
                <a:pathLst>
                  <a:path h="1175">
                    <a:moveTo>
                      <a:pt x="0" y="1175"/>
                    </a:moveTo>
                    <a:lnTo>
                      <a:pt x="0" y="468"/>
                    </a:lnTo>
                    <a:lnTo>
                      <a:pt x="0" y="0"/>
                    </a:lnTo>
                  </a:path>
                </a:pathLst>
              </a:custGeom>
              <a:noFill/>
              <a:ln w="6350">
                <a:solidFill>
                  <a:srgbClr val="00CC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19" name="Freeform 118">
                <a:extLst>
                  <a:ext uri="{FF2B5EF4-FFF2-40B4-BE49-F238E27FC236}">
                    <a16:creationId xmlns:a16="http://schemas.microsoft.com/office/drawing/2014/main" id="{74167CDF-6291-712D-8555-A7BFBE73156E}"/>
                  </a:ext>
                </a:extLst>
              </p:cNvPr>
              <p:cNvSpPr>
                <a:spLocks/>
              </p:cNvSpPr>
              <p:nvPr/>
            </p:nvSpPr>
            <p:spPr bwMode="auto">
              <a:xfrm>
                <a:off x="3875088" y="3355975"/>
                <a:ext cx="0" cy="369888"/>
              </a:xfrm>
              <a:custGeom>
                <a:avLst/>
                <a:gdLst>
                  <a:gd name="T0" fmla="*/ 1164 h 1164"/>
                  <a:gd name="T1" fmla="*/ 490 h 1164"/>
                  <a:gd name="T2" fmla="*/ 0 h 1164"/>
                </a:gdLst>
                <a:ahLst/>
                <a:cxnLst>
                  <a:cxn ang="0">
                    <a:pos x="0" y="T0"/>
                  </a:cxn>
                  <a:cxn ang="0">
                    <a:pos x="0" y="T1"/>
                  </a:cxn>
                  <a:cxn ang="0">
                    <a:pos x="0" y="T2"/>
                  </a:cxn>
                </a:cxnLst>
                <a:rect l="0" t="0" r="r" b="b"/>
                <a:pathLst>
                  <a:path h="1164">
                    <a:moveTo>
                      <a:pt x="0" y="1164"/>
                    </a:moveTo>
                    <a:lnTo>
                      <a:pt x="0" y="490"/>
                    </a:lnTo>
                    <a:lnTo>
                      <a:pt x="0" y="0"/>
                    </a:lnTo>
                  </a:path>
                </a:pathLst>
              </a:custGeom>
              <a:noFill/>
              <a:ln w="6350">
                <a:solidFill>
                  <a:srgbClr val="00CC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20" name="Freeform 119">
                <a:extLst>
                  <a:ext uri="{FF2B5EF4-FFF2-40B4-BE49-F238E27FC236}">
                    <a16:creationId xmlns:a16="http://schemas.microsoft.com/office/drawing/2014/main" id="{7F6D7B66-B714-E055-9297-5F4CEBCFB065}"/>
                  </a:ext>
                </a:extLst>
              </p:cNvPr>
              <p:cNvSpPr>
                <a:spLocks/>
              </p:cNvSpPr>
              <p:nvPr/>
            </p:nvSpPr>
            <p:spPr bwMode="auto">
              <a:xfrm>
                <a:off x="3702050" y="3048000"/>
                <a:ext cx="0" cy="301625"/>
              </a:xfrm>
              <a:custGeom>
                <a:avLst/>
                <a:gdLst>
                  <a:gd name="T0" fmla="*/ 948 h 948"/>
                  <a:gd name="T1" fmla="*/ 669 h 948"/>
                  <a:gd name="T2" fmla="*/ 0 h 948"/>
                </a:gdLst>
                <a:ahLst/>
                <a:cxnLst>
                  <a:cxn ang="0">
                    <a:pos x="0" y="T0"/>
                  </a:cxn>
                  <a:cxn ang="0">
                    <a:pos x="0" y="T1"/>
                  </a:cxn>
                  <a:cxn ang="0">
                    <a:pos x="0" y="T2"/>
                  </a:cxn>
                </a:cxnLst>
                <a:rect l="0" t="0" r="r" b="b"/>
                <a:pathLst>
                  <a:path h="948">
                    <a:moveTo>
                      <a:pt x="0" y="948"/>
                    </a:moveTo>
                    <a:lnTo>
                      <a:pt x="0" y="669"/>
                    </a:lnTo>
                    <a:lnTo>
                      <a:pt x="0" y="0"/>
                    </a:lnTo>
                  </a:path>
                </a:pathLst>
              </a:custGeom>
              <a:noFill/>
              <a:ln w="6350">
                <a:solidFill>
                  <a:srgbClr val="00CC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21" name="Line 120">
                <a:extLst>
                  <a:ext uri="{FF2B5EF4-FFF2-40B4-BE49-F238E27FC236}">
                    <a16:creationId xmlns:a16="http://schemas.microsoft.com/office/drawing/2014/main" id="{9E815F16-6BD9-DF48-10CB-1D25066A00DE}"/>
                  </a:ext>
                </a:extLst>
              </p:cNvPr>
              <p:cNvSpPr>
                <a:spLocks noChangeShapeType="1"/>
              </p:cNvSpPr>
              <p:nvPr/>
            </p:nvSpPr>
            <p:spPr bwMode="auto">
              <a:xfrm>
                <a:off x="911225" y="3317875"/>
                <a:ext cx="0" cy="390525"/>
              </a:xfrm>
              <a:prstGeom prst="line">
                <a:avLst/>
              </a:prstGeom>
              <a:noFill/>
              <a:ln w="6350">
                <a:solidFill>
                  <a:srgbClr val="00CC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22" name="Freeform 121">
                <a:extLst>
                  <a:ext uri="{FF2B5EF4-FFF2-40B4-BE49-F238E27FC236}">
                    <a16:creationId xmlns:a16="http://schemas.microsoft.com/office/drawing/2014/main" id="{FAFDBC02-903B-A66C-65E6-3D5D386617B9}"/>
                  </a:ext>
                </a:extLst>
              </p:cNvPr>
              <p:cNvSpPr>
                <a:spLocks/>
              </p:cNvSpPr>
              <p:nvPr/>
            </p:nvSpPr>
            <p:spPr bwMode="auto">
              <a:xfrm>
                <a:off x="3641725" y="3494088"/>
                <a:ext cx="1587" cy="449263"/>
              </a:xfrm>
              <a:custGeom>
                <a:avLst/>
                <a:gdLst>
                  <a:gd name="T0" fmla="*/ 4 w 4"/>
                  <a:gd name="T1" fmla="*/ 0 h 1414"/>
                  <a:gd name="T2" fmla="*/ 0 w 4"/>
                  <a:gd name="T3" fmla="*/ 219 h 1414"/>
                  <a:gd name="T4" fmla="*/ 0 w 4"/>
                  <a:gd name="T5" fmla="*/ 1414 h 1414"/>
                </a:gdLst>
                <a:ahLst/>
                <a:cxnLst>
                  <a:cxn ang="0">
                    <a:pos x="T0" y="T1"/>
                  </a:cxn>
                  <a:cxn ang="0">
                    <a:pos x="T2" y="T3"/>
                  </a:cxn>
                  <a:cxn ang="0">
                    <a:pos x="T4" y="T5"/>
                  </a:cxn>
                </a:cxnLst>
                <a:rect l="0" t="0" r="r" b="b"/>
                <a:pathLst>
                  <a:path w="4" h="1414">
                    <a:moveTo>
                      <a:pt x="4" y="0"/>
                    </a:moveTo>
                    <a:lnTo>
                      <a:pt x="0" y="219"/>
                    </a:lnTo>
                    <a:lnTo>
                      <a:pt x="0" y="1414"/>
                    </a:lnTo>
                  </a:path>
                </a:pathLst>
              </a:custGeom>
              <a:noFill/>
              <a:ln w="6350">
                <a:solidFill>
                  <a:srgbClr val="00CC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23" name="Freeform 122">
                <a:extLst>
                  <a:ext uri="{FF2B5EF4-FFF2-40B4-BE49-F238E27FC236}">
                    <a16:creationId xmlns:a16="http://schemas.microsoft.com/office/drawing/2014/main" id="{1D940322-4006-AA29-BE39-744520D301BD}"/>
                  </a:ext>
                </a:extLst>
              </p:cNvPr>
              <p:cNvSpPr>
                <a:spLocks/>
              </p:cNvSpPr>
              <p:nvPr/>
            </p:nvSpPr>
            <p:spPr bwMode="auto">
              <a:xfrm>
                <a:off x="3735388" y="3221038"/>
                <a:ext cx="0" cy="352425"/>
              </a:xfrm>
              <a:custGeom>
                <a:avLst/>
                <a:gdLst>
                  <a:gd name="T0" fmla="*/ 0 h 1109"/>
                  <a:gd name="T1" fmla="*/ 519 h 1109"/>
                  <a:gd name="T2" fmla="*/ 1109 h 1109"/>
                </a:gdLst>
                <a:ahLst/>
                <a:cxnLst>
                  <a:cxn ang="0">
                    <a:pos x="0" y="T0"/>
                  </a:cxn>
                  <a:cxn ang="0">
                    <a:pos x="0" y="T1"/>
                  </a:cxn>
                  <a:cxn ang="0">
                    <a:pos x="0" y="T2"/>
                  </a:cxn>
                </a:cxnLst>
                <a:rect l="0" t="0" r="r" b="b"/>
                <a:pathLst>
                  <a:path h="1109">
                    <a:moveTo>
                      <a:pt x="0" y="0"/>
                    </a:moveTo>
                    <a:lnTo>
                      <a:pt x="0" y="519"/>
                    </a:lnTo>
                    <a:lnTo>
                      <a:pt x="0" y="1109"/>
                    </a:lnTo>
                  </a:path>
                </a:pathLst>
              </a:custGeom>
              <a:noFill/>
              <a:ln w="6350">
                <a:solidFill>
                  <a:srgbClr val="00CC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24" name="Freeform 123">
                <a:extLst>
                  <a:ext uri="{FF2B5EF4-FFF2-40B4-BE49-F238E27FC236}">
                    <a16:creationId xmlns:a16="http://schemas.microsoft.com/office/drawing/2014/main" id="{205CBA76-CA73-C41F-9648-221B9C317618}"/>
                  </a:ext>
                </a:extLst>
              </p:cNvPr>
              <p:cNvSpPr>
                <a:spLocks/>
              </p:cNvSpPr>
              <p:nvPr/>
            </p:nvSpPr>
            <p:spPr bwMode="auto">
              <a:xfrm>
                <a:off x="3325813" y="3344863"/>
                <a:ext cx="0" cy="414338"/>
              </a:xfrm>
              <a:custGeom>
                <a:avLst/>
                <a:gdLst>
                  <a:gd name="T0" fmla="*/ 1308 h 1308"/>
                  <a:gd name="T1" fmla="*/ 497 h 1308"/>
                  <a:gd name="T2" fmla="*/ 0 h 1308"/>
                </a:gdLst>
                <a:ahLst/>
                <a:cxnLst>
                  <a:cxn ang="0">
                    <a:pos x="0" y="T0"/>
                  </a:cxn>
                  <a:cxn ang="0">
                    <a:pos x="0" y="T1"/>
                  </a:cxn>
                  <a:cxn ang="0">
                    <a:pos x="0" y="T2"/>
                  </a:cxn>
                </a:cxnLst>
                <a:rect l="0" t="0" r="r" b="b"/>
                <a:pathLst>
                  <a:path h="1308">
                    <a:moveTo>
                      <a:pt x="0" y="1308"/>
                    </a:moveTo>
                    <a:lnTo>
                      <a:pt x="0" y="497"/>
                    </a:lnTo>
                    <a:lnTo>
                      <a:pt x="0" y="0"/>
                    </a:lnTo>
                  </a:path>
                </a:pathLst>
              </a:custGeom>
              <a:noFill/>
              <a:ln w="6350">
                <a:solidFill>
                  <a:srgbClr val="00CC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25" name="Line 124">
                <a:extLst>
                  <a:ext uri="{FF2B5EF4-FFF2-40B4-BE49-F238E27FC236}">
                    <a16:creationId xmlns:a16="http://schemas.microsoft.com/office/drawing/2014/main" id="{321FFCE1-1A9F-6864-FE3D-DD0F6237FA09}"/>
                  </a:ext>
                </a:extLst>
              </p:cNvPr>
              <p:cNvSpPr>
                <a:spLocks noChangeShapeType="1"/>
              </p:cNvSpPr>
              <p:nvPr/>
            </p:nvSpPr>
            <p:spPr bwMode="auto">
              <a:xfrm>
                <a:off x="3090863" y="3036888"/>
                <a:ext cx="0" cy="282575"/>
              </a:xfrm>
              <a:prstGeom prst="line">
                <a:avLst/>
              </a:prstGeom>
              <a:noFill/>
              <a:ln w="6350">
                <a:solidFill>
                  <a:srgbClr val="00CC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26" name="Freeform 125">
                <a:extLst>
                  <a:ext uri="{FF2B5EF4-FFF2-40B4-BE49-F238E27FC236}">
                    <a16:creationId xmlns:a16="http://schemas.microsoft.com/office/drawing/2014/main" id="{6562FD0F-DB95-D795-259D-48D81702DB2C}"/>
                  </a:ext>
                </a:extLst>
              </p:cNvPr>
              <p:cNvSpPr>
                <a:spLocks/>
              </p:cNvSpPr>
              <p:nvPr/>
            </p:nvSpPr>
            <p:spPr bwMode="auto">
              <a:xfrm>
                <a:off x="3171825" y="3182938"/>
                <a:ext cx="0" cy="420688"/>
              </a:xfrm>
              <a:custGeom>
                <a:avLst/>
                <a:gdLst>
                  <a:gd name="T0" fmla="*/ 1325 h 1325"/>
                  <a:gd name="T1" fmla="*/ 466 h 1325"/>
                  <a:gd name="T2" fmla="*/ 0 h 1325"/>
                </a:gdLst>
                <a:ahLst/>
                <a:cxnLst>
                  <a:cxn ang="0">
                    <a:pos x="0" y="T0"/>
                  </a:cxn>
                  <a:cxn ang="0">
                    <a:pos x="0" y="T1"/>
                  </a:cxn>
                  <a:cxn ang="0">
                    <a:pos x="0" y="T2"/>
                  </a:cxn>
                </a:cxnLst>
                <a:rect l="0" t="0" r="r" b="b"/>
                <a:pathLst>
                  <a:path h="1325">
                    <a:moveTo>
                      <a:pt x="0" y="1325"/>
                    </a:moveTo>
                    <a:lnTo>
                      <a:pt x="0" y="466"/>
                    </a:lnTo>
                    <a:lnTo>
                      <a:pt x="0" y="0"/>
                    </a:lnTo>
                  </a:path>
                </a:pathLst>
              </a:custGeom>
              <a:noFill/>
              <a:ln w="6350">
                <a:solidFill>
                  <a:srgbClr val="00CC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27" name="Freeform 126">
                <a:extLst>
                  <a:ext uri="{FF2B5EF4-FFF2-40B4-BE49-F238E27FC236}">
                    <a16:creationId xmlns:a16="http://schemas.microsoft.com/office/drawing/2014/main" id="{4DB48F28-52FC-B0A6-0631-4D9C7F464F71}"/>
                  </a:ext>
                </a:extLst>
              </p:cNvPr>
              <p:cNvSpPr>
                <a:spLocks/>
              </p:cNvSpPr>
              <p:nvPr/>
            </p:nvSpPr>
            <p:spPr bwMode="auto">
              <a:xfrm>
                <a:off x="2773363" y="3298825"/>
                <a:ext cx="0" cy="450850"/>
              </a:xfrm>
              <a:custGeom>
                <a:avLst/>
                <a:gdLst>
                  <a:gd name="T0" fmla="*/ 1419 h 1419"/>
                  <a:gd name="T1" fmla="*/ 494 h 1419"/>
                  <a:gd name="T2" fmla="*/ 0 h 1419"/>
                </a:gdLst>
                <a:ahLst/>
                <a:cxnLst>
                  <a:cxn ang="0">
                    <a:pos x="0" y="T0"/>
                  </a:cxn>
                  <a:cxn ang="0">
                    <a:pos x="0" y="T1"/>
                  </a:cxn>
                  <a:cxn ang="0">
                    <a:pos x="0" y="T2"/>
                  </a:cxn>
                </a:cxnLst>
                <a:rect l="0" t="0" r="r" b="b"/>
                <a:pathLst>
                  <a:path h="1419">
                    <a:moveTo>
                      <a:pt x="0" y="1419"/>
                    </a:moveTo>
                    <a:lnTo>
                      <a:pt x="0" y="494"/>
                    </a:lnTo>
                    <a:lnTo>
                      <a:pt x="0" y="0"/>
                    </a:lnTo>
                  </a:path>
                </a:pathLst>
              </a:custGeom>
              <a:noFill/>
              <a:ln w="6350">
                <a:solidFill>
                  <a:srgbClr val="00CC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28" name="Freeform 127">
                <a:extLst>
                  <a:ext uri="{FF2B5EF4-FFF2-40B4-BE49-F238E27FC236}">
                    <a16:creationId xmlns:a16="http://schemas.microsoft.com/office/drawing/2014/main" id="{EC8FD458-41E6-9083-E27D-71519A92BC3D}"/>
                  </a:ext>
                </a:extLst>
              </p:cNvPr>
              <p:cNvSpPr>
                <a:spLocks/>
              </p:cNvSpPr>
              <p:nvPr/>
            </p:nvSpPr>
            <p:spPr bwMode="auto">
              <a:xfrm>
                <a:off x="2620963" y="3146425"/>
                <a:ext cx="0" cy="546100"/>
              </a:xfrm>
              <a:custGeom>
                <a:avLst/>
                <a:gdLst>
                  <a:gd name="T0" fmla="*/ 1719 h 1719"/>
                  <a:gd name="T1" fmla="*/ 570 h 1719"/>
                  <a:gd name="T2" fmla="*/ 0 h 1719"/>
                </a:gdLst>
                <a:ahLst/>
                <a:cxnLst>
                  <a:cxn ang="0">
                    <a:pos x="0" y="T0"/>
                  </a:cxn>
                  <a:cxn ang="0">
                    <a:pos x="0" y="T1"/>
                  </a:cxn>
                  <a:cxn ang="0">
                    <a:pos x="0" y="T2"/>
                  </a:cxn>
                </a:cxnLst>
                <a:rect l="0" t="0" r="r" b="b"/>
                <a:pathLst>
                  <a:path h="1719">
                    <a:moveTo>
                      <a:pt x="0" y="1719"/>
                    </a:moveTo>
                    <a:lnTo>
                      <a:pt x="0" y="570"/>
                    </a:lnTo>
                    <a:lnTo>
                      <a:pt x="0" y="0"/>
                    </a:lnTo>
                  </a:path>
                </a:pathLst>
              </a:custGeom>
              <a:noFill/>
              <a:ln w="6350">
                <a:solidFill>
                  <a:srgbClr val="00CC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29" name="Freeform 128">
                <a:extLst>
                  <a:ext uri="{FF2B5EF4-FFF2-40B4-BE49-F238E27FC236}">
                    <a16:creationId xmlns:a16="http://schemas.microsoft.com/office/drawing/2014/main" id="{0E6999D8-E12E-9725-2CAC-AF0C7E253D3C}"/>
                  </a:ext>
                </a:extLst>
              </p:cNvPr>
              <p:cNvSpPr>
                <a:spLocks/>
              </p:cNvSpPr>
              <p:nvPr/>
            </p:nvSpPr>
            <p:spPr bwMode="auto">
              <a:xfrm>
                <a:off x="2227263" y="3281363"/>
                <a:ext cx="0" cy="685800"/>
              </a:xfrm>
              <a:custGeom>
                <a:avLst/>
                <a:gdLst>
                  <a:gd name="T0" fmla="*/ 2162 h 2162"/>
                  <a:gd name="T1" fmla="*/ 614 h 2162"/>
                  <a:gd name="T2" fmla="*/ 0 h 2162"/>
                </a:gdLst>
                <a:ahLst/>
                <a:cxnLst>
                  <a:cxn ang="0">
                    <a:pos x="0" y="T0"/>
                  </a:cxn>
                  <a:cxn ang="0">
                    <a:pos x="0" y="T1"/>
                  </a:cxn>
                  <a:cxn ang="0">
                    <a:pos x="0" y="T2"/>
                  </a:cxn>
                </a:cxnLst>
                <a:rect l="0" t="0" r="r" b="b"/>
                <a:pathLst>
                  <a:path h="2162">
                    <a:moveTo>
                      <a:pt x="0" y="2162"/>
                    </a:moveTo>
                    <a:lnTo>
                      <a:pt x="0" y="614"/>
                    </a:lnTo>
                    <a:lnTo>
                      <a:pt x="0" y="0"/>
                    </a:lnTo>
                  </a:path>
                </a:pathLst>
              </a:custGeom>
              <a:noFill/>
              <a:ln w="6350">
                <a:solidFill>
                  <a:srgbClr val="00CC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30" name="Line 129">
                <a:extLst>
                  <a:ext uri="{FF2B5EF4-FFF2-40B4-BE49-F238E27FC236}">
                    <a16:creationId xmlns:a16="http://schemas.microsoft.com/office/drawing/2014/main" id="{FA6507CE-6421-356E-ACB3-055DF1E85554}"/>
                  </a:ext>
                </a:extLst>
              </p:cNvPr>
              <p:cNvSpPr>
                <a:spLocks noChangeShapeType="1"/>
              </p:cNvSpPr>
              <p:nvPr/>
            </p:nvSpPr>
            <p:spPr bwMode="auto">
              <a:xfrm>
                <a:off x="2541588" y="3140075"/>
                <a:ext cx="0" cy="236538"/>
              </a:xfrm>
              <a:prstGeom prst="line">
                <a:avLst/>
              </a:prstGeom>
              <a:noFill/>
              <a:ln w="6350">
                <a:solidFill>
                  <a:srgbClr val="00CC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31" name="Line 130">
                <a:extLst>
                  <a:ext uri="{FF2B5EF4-FFF2-40B4-BE49-F238E27FC236}">
                    <a16:creationId xmlns:a16="http://schemas.microsoft.com/office/drawing/2014/main" id="{EFF97E55-8E3C-857C-4554-A87B99E52C79}"/>
                  </a:ext>
                </a:extLst>
              </p:cNvPr>
              <p:cNvSpPr>
                <a:spLocks noChangeShapeType="1"/>
              </p:cNvSpPr>
              <p:nvPr/>
            </p:nvSpPr>
            <p:spPr bwMode="auto">
              <a:xfrm flipV="1">
                <a:off x="7499350" y="4552950"/>
                <a:ext cx="0" cy="460375"/>
              </a:xfrm>
              <a:prstGeom prst="line">
                <a:avLst/>
              </a:prstGeom>
              <a:noFill/>
              <a:ln w="6350">
                <a:solidFill>
                  <a:srgbClr val="00CC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32" name="Freeform 131">
                <a:extLst>
                  <a:ext uri="{FF2B5EF4-FFF2-40B4-BE49-F238E27FC236}">
                    <a16:creationId xmlns:a16="http://schemas.microsoft.com/office/drawing/2014/main" id="{65BC51D7-F7D1-B992-1E18-0A61D55EF998}"/>
                  </a:ext>
                </a:extLst>
              </p:cNvPr>
              <p:cNvSpPr>
                <a:spLocks/>
              </p:cNvSpPr>
              <p:nvPr/>
            </p:nvSpPr>
            <p:spPr bwMode="auto">
              <a:xfrm>
                <a:off x="6940550" y="4430713"/>
                <a:ext cx="0" cy="469900"/>
              </a:xfrm>
              <a:custGeom>
                <a:avLst/>
                <a:gdLst>
                  <a:gd name="T0" fmla="*/ 1480 h 1480"/>
                  <a:gd name="T1" fmla="*/ 568 h 1480"/>
                  <a:gd name="T2" fmla="*/ 0 h 1480"/>
                </a:gdLst>
                <a:ahLst/>
                <a:cxnLst>
                  <a:cxn ang="0">
                    <a:pos x="0" y="T0"/>
                  </a:cxn>
                  <a:cxn ang="0">
                    <a:pos x="0" y="T1"/>
                  </a:cxn>
                  <a:cxn ang="0">
                    <a:pos x="0" y="T2"/>
                  </a:cxn>
                </a:cxnLst>
                <a:rect l="0" t="0" r="r" b="b"/>
                <a:pathLst>
                  <a:path h="1480">
                    <a:moveTo>
                      <a:pt x="0" y="1480"/>
                    </a:moveTo>
                    <a:lnTo>
                      <a:pt x="0" y="568"/>
                    </a:lnTo>
                    <a:lnTo>
                      <a:pt x="0" y="0"/>
                    </a:lnTo>
                  </a:path>
                </a:pathLst>
              </a:custGeom>
              <a:noFill/>
              <a:ln w="6350">
                <a:solidFill>
                  <a:srgbClr val="00CC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33" name="Line 132">
                <a:extLst>
                  <a:ext uri="{FF2B5EF4-FFF2-40B4-BE49-F238E27FC236}">
                    <a16:creationId xmlns:a16="http://schemas.microsoft.com/office/drawing/2014/main" id="{8B20F77B-236D-065B-9A91-CAED56CF5CC3}"/>
                  </a:ext>
                </a:extLst>
              </p:cNvPr>
              <p:cNvSpPr>
                <a:spLocks noChangeShapeType="1"/>
              </p:cNvSpPr>
              <p:nvPr/>
            </p:nvSpPr>
            <p:spPr bwMode="auto">
              <a:xfrm>
                <a:off x="2066925" y="3143250"/>
                <a:ext cx="0" cy="207963"/>
              </a:xfrm>
              <a:prstGeom prst="line">
                <a:avLst/>
              </a:prstGeom>
              <a:noFill/>
              <a:ln w="6350">
                <a:solidFill>
                  <a:srgbClr val="00CC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34" name="Freeform 133">
                <a:extLst>
                  <a:ext uri="{FF2B5EF4-FFF2-40B4-BE49-F238E27FC236}">
                    <a16:creationId xmlns:a16="http://schemas.microsoft.com/office/drawing/2014/main" id="{31D05050-03E0-C8A5-8D58-086B3521F105}"/>
                  </a:ext>
                </a:extLst>
              </p:cNvPr>
              <p:cNvSpPr>
                <a:spLocks/>
              </p:cNvSpPr>
              <p:nvPr/>
            </p:nvSpPr>
            <p:spPr bwMode="auto">
              <a:xfrm>
                <a:off x="1600200" y="3371850"/>
                <a:ext cx="0" cy="1085850"/>
              </a:xfrm>
              <a:custGeom>
                <a:avLst/>
                <a:gdLst>
                  <a:gd name="T0" fmla="*/ 0 h 3420"/>
                  <a:gd name="T1" fmla="*/ 769 h 3420"/>
                  <a:gd name="T2" fmla="*/ 3420 h 3420"/>
                </a:gdLst>
                <a:ahLst/>
                <a:cxnLst>
                  <a:cxn ang="0">
                    <a:pos x="0" y="T0"/>
                  </a:cxn>
                  <a:cxn ang="0">
                    <a:pos x="0" y="T1"/>
                  </a:cxn>
                  <a:cxn ang="0">
                    <a:pos x="0" y="T2"/>
                  </a:cxn>
                </a:cxnLst>
                <a:rect l="0" t="0" r="r" b="b"/>
                <a:pathLst>
                  <a:path h="3420">
                    <a:moveTo>
                      <a:pt x="0" y="0"/>
                    </a:moveTo>
                    <a:lnTo>
                      <a:pt x="0" y="769"/>
                    </a:lnTo>
                    <a:lnTo>
                      <a:pt x="0" y="3420"/>
                    </a:lnTo>
                  </a:path>
                </a:pathLst>
              </a:custGeom>
              <a:noFill/>
              <a:ln w="6350">
                <a:solidFill>
                  <a:srgbClr val="00CC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35" name="Line 134">
                <a:extLst>
                  <a:ext uri="{FF2B5EF4-FFF2-40B4-BE49-F238E27FC236}">
                    <a16:creationId xmlns:a16="http://schemas.microsoft.com/office/drawing/2014/main" id="{C6076A2B-BC76-261C-9DFD-3E28AD1F01A5}"/>
                  </a:ext>
                </a:extLst>
              </p:cNvPr>
              <p:cNvSpPr>
                <a:spLocks noChangeShapeType="1"/>
              </p:cNvSpPr>
              <p:nvPr/>
            </p:nvSpPr>
            <p:spPr bwMode="auto">
              <a:xfrm>
                <a:off x="1992313" y="3114675"/>
                <a:ext cx="0" cy="314325"/>
              </a:xfrm>
              <a:prstGeom prst="line">
                <a:avLst/>
              </a:prstGeom>
              <a:noFill/>
              <a:ln w="6350">
                <a:solidFill>
                  <a:srgbClr val="00CC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36" name="Freeform 135">
                <a:extLst>
                  <a:ext uri="{FF2B5EF4-FFF2-40B4-BE49-F238E27FC236}">
                    <a16:creationId xmlns:a16="http://schemas.microsoft.com/office/drawing/2014/main" id="{A111CF13-8D18-FB06-D44E-DAB7BA6D2036}"/>
                  </a:ext>
                </a:extLst>
              </p:cNvPr>
              <p:cNvSpPr>
                <a:spLocks/>
              </p:cNvSpPr>
              <p:nvPr/>
            </p:nvSpPr>
            <p:spPr bwMode="auto">
              <a:xfrm>
                <a:off x="1516063" y="3302000"/>
                <a:ext cx="0" cy="1069975"/>
              </a:xfrm>
              <a:custGeom>
                <a:avLst/>
                <a:gdLst>
                  <a:gd name="T0" fmla="*/ 3370 h 3370"/>
                  <a:gd name="T1" fmla="*/ 802 h 3370"/>
                  <a:gd name="T2" fmla="*/ 0 h 3370"/>
                </a:gdLst>
                <a:ahLst/>
                <a:cxnLst>
                  <a:cxn ang="0">
                    <a:pos x="0" y="T0"/>
                  </a:cxn>
                  <a:cxn ang="0">
                    <a:pos x="0" y="T1"/>
                  </a:cxn>
                  <a:cxn ang="0">
                    <a:pos x="0" y="T2"/>
                  </a:cxn>
                </a:cxnLst>
                <a:rect l="0" t="0" r="r" b="b"/>
                <a:pathLst>
                  <a:path h="3370">
                    <a:moveTo>
                      <a:pt x="0" y="3370"/>
                    </a:moveTo>
                    <a:lnTo>
                      <a:pt x="0" y="802"/>
                    </a:lnTo>
                    <a:lnTo>
                      <a:pt x="0" y="0"/>
                    </a:lnTo>
                  </a:path>
                </a:pathLst>
              </a:custGeom>
              <a:noFill/>
              <a:ln w="6350">
                <a:solidFill>
                  <a:srgbClr val="00CC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37" name="Freeform 136">
                <a:extLst>
                  <a:ext uri="{FF2B5EF4-FFF2-40B4-BE49-F238E27FC236}">
                    <a16:creationId xmlns:a16="http://schemas.microsoft.com/office/drawing/2014/main" id="{8BF9FD02-F16E-F271-63B8-575B04B10C6E}"/>
                  </a:ext>
                </a:extLst>
              </p:cNvPr>
              <p:cNvSpPr>
                <a:spLocks/>
              </p:cNvSpPr>
              <p:nvPr/>
            </p:nvSpPr>
            <p:spPr bwMode="auto">
              <a:xfrm>
                <a:off x="1282700" y="3749675"/>
                <a:ext cx="0" cy="571500"/>
              </a:xfrm>
              <a:custGeom>
                <a:avLst/>
                <a:gdLst>
                  <a:gd name="T0" fmla="*/ 1802 h 1802"/>
                  <a:gd name="T1" fmla="*/ 592 h 1802"/>
                  <a:gd name="T2" fmla="*/ 0 h 1802"/>
                </a:gdLst>
                <a:ahLst/>
                <a:cxnLst>
                  <a:cxn ang="0">
                    <a:pos x="0" y="T0"/>
                  </a:cxn>
                  <a:cxn ang="0">
                    <a:pos x="0" y="T1"/>
                  </a:cxn>
                  <a:cxn ang="0">
                    <a:pos x="0" y="T2"/>
                  </a:cxn>
                </a:cxnLst>
                <a:rect l="0" t="0" r="r" b="b"/>
                <a:pathLst>
                  <a:path h="1802">
                    <a:moveTo>
                      <a:pt x="0" y="1802"/>
                    </a:moveTo>
                    <a:lnTo>
                      <a:pt x="0" y="592"/>
                    </a:lnTo>
                    <a:lnTo>
                      <a:pt x="0" y="0"/>
                    </a:lnTo>
                  </a:path>
                </a:pathLst>
              </a:custGeom>
              <a:noFill/>
              <a:ln w="6350">
                <a:solidFill>
                  <a:srgbClr val="00CC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38" name="Freeform 137">
                <a:extLst>
                  <a:ext uri="{FF2B5EF4-FFF2-40B4-BE49-F238E27FC236}">
                    <a16:creationId xmlns:a16="http://schemas.microsoft.com/office/drawing/2014/main" id="{841A3400-0871-4339-0915-958455FFB992}"/>
                  </a:ext>
                </a:extLst>
              </p:cNvPr>
              <p:cNvSpPr>
                <a:spLocks/>
              </p:cNvSpPr>
              <p:nvPr/>
            </p:nvSpPr>
            <p:spPr bwMode="auto">
              <a:xfrm>
                <a:off x="1363663" y="3825875"/>
                <a:ext cx="0" cy="528638"/>
              </a:xfrm>
              <a:custGeom>
                <a:avLst/>
                <a:gdLst>
                  <a:gd name="T0" fmla="*/ 1663 h 1663"/>
                  <a:gd name="T1" fmla="*/ 514 h 1663"/>
                  <a:gd name="T2" fmla="*/ 0 h 1663"/>
                </a:gdLst>
                <a:ahLst/>
                <a:cxnLst>
                  <a:cxn ang="0">
                    <a:pos x="0" y="T0"/>
                  </a:cxn>
                  <a:cxn ang="0">
                    <a:pos x="0" y="T1"/>
                  </a:cxn>
                  <a:cxn ang="0">
                    <a:pos x="0" y="T2"/>
                  </a:cxn>
                </a:cxnLst>
                <a:rect l="0" t="0" r="r" b="b"/>
                <a:pathLst>
                  <a:path h="1663">
                    <a:moveTo>
                      <a:pt x="0" y="1663"/>
                    </a:moveTo>
                    <a:lnTo>
                      <a:pt x="0" y="514"/>
                    </a:lnTo>
                    <a:lnTo>
                      <a:pt x="0" y="0"/>
                    </a:lnTo>
                  </a:path>
                </a:pathLst>
              </a:custGeom>
              <a:noFill/>
              <a:ln w="6350">
                <a:solidFill>
                  <a:srgbClr val="00CC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39" name="Freeform 138">
                <a:extLst>
                  <a:ext uri="{FF2B5EF4-FFF2-40B4-BE49-F238E27FC236}">
                    <a16:creationId xmlns:a16="http://schemas.microsoft.com/office/drawing/2014/main" id="{FE9EF8BA-45B2-0A4F-1F89-8402A5B5D5F3}"/>
                  </a:ext>
                </a:extLst>
              </p:cNvPr>
              <p:cNvSpPr>
                <a:spLocks/>
              </p:cNvSpPr>
              <p:nvPr/>
            </p:nvSpPr>
            <p:spPr bwMode="auto">
              <a:xfrm>
                <a:off x="1443038" y="3529013"/>
                <a:ext cx="0" cy="366713"/>
              </a:xfrm>
              <a:custGeom>
                <a:avLst/>
                <a:gdLst>
                  <a:gd name="T0" fmla="*/ 1153 h 1153"/>
                  <a:gd name="T1" fmla="*/ 909 h 1153"/>
                  <a:gd name="T2" fmla="*/ 0 h 1153"/>
                </a:gdLst>
                <a:ahLst/>
                <a:cxnLst>
                  <a:cxn ang="0">
                    <a:pos x="0" y="T0"/>
                  </a:cxn>
                  <a:cxn ang="0">
                    <a:pos x="0" y="T1"/>
                  </a:cxn>
                  <a:cxn ang="0">
                    <a:pos x="0" y="T2"/>
                  </a:cxn>
                </a:cxnLst>
                <a:rect l="0" t="0" r="r" b="b"/>
                <a:pathLst>
                  <a:path h="1153">
                    <a:moveTo>
                      <a:pt x="0" y="1153"/>
                    </a:moveTo>
                    <a:lnTo>
                      <a:pt x="0" y="909"/>
                    </a:lnTo>
                    <a:lnTo>
                      <a:pt x="0" y="0"/>
                    </a:lnTo>
                  </a:path>
                </a:pathLst>
              </a:custGeom>
              <a:noFill/>
              <a:ln w="6350">
                <a:solidFill>
                  <a:srgbClr val="00CC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40" name="Freeform 139">
                <a:extLst>
                  <a:ext uri="{FF2B5EF4-FFF2-40B4-BE49-F238E27FC236}">
                    <a16:creationId xmlns:a16="http://schemas.microsoft.com/office/drawing/2014/main" id="{63ECD3A5-7508-0057-3798-71CDE99621F3}"/>
                  </a:ext>
                </a:extLst>
              </p:cNvPr>
              <p:cNvSpPr>
                <a:spLocks/>
              </p:cNvSpPr>
              <p:nvPr/>
            </p:nvSpPr>
            <p:spPr bwMode="auto">
              <a:xfrm>
                <a:off x="1046163" y="3624263"/>
                <a:ext cx="0" cy="744538"/>
              </a:xfrm>
              <a:custGeom>
                <a:avLst/>
                <a:gdLst>
                  <a:gd name="T0" fmla="*/ 2345 h 2345"/>
                  <a:gd name="T1" fmla="*/ 621 h 2345"/>
                  <a:gd name="T2" fmla="*/ 0 h 2345"/>
                </a:gdLst>
                <a:ahLst/>
                <a:cxnLst>
                  <a:cxn ang="0">
                    <a:pos x="0" y="T0"/>
                  </a:cxn>
                  <a:cxn ang="0">
                    <a:pos x="0" y="T1"/>
                  </a:cxn>
                  <a:cxn ang="0">
                    <a:pos x="0" y="T2"/>
                  </a:cxn>
                </a:cxnLst>
                <a:rect l="0" t="0" r="r" b="b"/>
                <a:pathLst>
                  <a:path h="2345">
                    <a:moveTo>
                      <a:pt x="0" y="2345"/>
                    </a:moveTo>
                    <a:lnTo>
                      <a:pt x="0" y="621"/>
                    </a:lnTo>
                    <a:lnTo>
                      <a:pt x="0" y="0"/>
                    </a:lnTo>
                  </a:path>
                </a:pathLst>
              </a:custGeom>
              <a:noFill/>
              <a:ln w="6350">
                <a:solidFill>
                  <a:srgbClr val="00CC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41" name="Freeform 140">
                <a:extLst>
                  <a:ext uri="{FF2B5EF4-FFF2-40B4-BE49-F238E27FC236}">
                    <a16:creationId xmlns:a16="http://schemas.microsoft.com/office/drawing/2014/main" id="{F73D872B-D179-1A24-DF63-E54A3CA93428}"/>
                  </a:ext>
                </a:extLst>
              </p:cNvPr>
              <p:cNvSpPr>
                <a:spLocks/>
              </p:cNvSpPr>
              <p:nvPr/>
            </p:nvSpPr>
            <p:spPr bwMode="auto">
              <a:xfrm>
                <a:off x="1206500" y="3708400"/>
                <a:ext cx="0" cy="661988"/>
              </a:xfrm>
              <a:custGeom>
                <a:avLst/>
                <a:gdLst>
                  <a:gd name="T0" fmla="*/ 2084 h 2084"/>
                  <a:gd name="T1" fmla="*/ 619 h 2084"/>
                  <a:gd name="T2" fmla="*/ 0 h 2084"/>
                </a:gdLst>
                <a:ahLst/>
                <a:cxnLst>
                  <a:cxn ang="0">
                    <a:pos x="0" y="T0"/>
                  </a:cxn>
                  <a:cxn ang="0">
                    <a:pos x="0" y="T1"/>
                  </a:cxn>
                  <a:cxn ang="0">
                    <a:pos x="0" y="T2"/>
                  </a:cxn>
                </a:cxnLst>
                <a:rect l="0" t="0" r="r" b="b"/>
                <a:pathLst>
                  <a:path h="2084">
                    <a:moveTo>
                      <a:pt x="0" y="2084"/>
                    </a:moveTo>
                    <a:lnTo>
                      <a:pt x="0" y="619"/>
                    </a:lnTo>
                    <a:lnTo>
                      <a:pt x="0" y="0"/>
                    </a:lnTo>
                  </a:path>
                </a:pathLst>
              </a:custGeom>
              <a:noFill/>
              <a:ln w="6350">
                <a:solidFill>
                  <a:srgbClr val="00CC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42" name="Freeform 141">
                <a:extLst>
                  <a:ext uri="{FF2B5EF4-FFF2-40B4-BE49-F238E27FC236}">
                    <a16:creationId xmlns:a16="http://schemas.microsoft.com/office/drawing/2014/main" id="{C96B35F9-3A37-EEFC-30D8-2449FBAFCE6D}"/>
                  </a:ext>
                </a:extLst>
              </p:cNvPr>
              <p:cNvSpPr>
                <a:spLocks/>
              </p:cNvSpPr>
              <p:nvPr/>
            </p:nvSpPr>
            <p:spPr bwMode="auto">
              <a:xfrm>
                <a:off x="1757363" y="3497263"/>
                <a:ext cx="0" cy="790575"/>
              </a:xfrm>
              <a:custGeom>
                <a:avLst/>
                <a:gdLst>
                  <a:gd name="T0" fmla="*/ 2489 h 2489"/>
                  <a:gd name="T1" fmla="*/ 677 h 2489"/>
                  <a:gd name="T2" fmla="*/ 0 h 2489"/>
                </a:gdLst>
                <a:ahLst/>
                <a:cxnLst>
                  <a:cxn ang="0">
                    <a:pos x="0" y="T0"/>
                  </a:cxn>
                  <a:cxn ang="0">
                    <a:pos x="0" y="T1"/>
                  </a:cxn>
                  <a:cxn ang="0">
                    <a:pos x="0" y="T2"/>
                  </a:cxn>
                </a:cxnLst>
                <a:rect l="0" t="0" r="r" b="b"/>
                <a:pathLst>
                  <a:path h="2489">
                    <a:moveTo>
                      <a:pt x="0" y="2489"/>
                    </a:moveTo>
                    <a:lnTo>
                      <a:pt x="0" y="677"/>
                    </a:lnTo>
                    <a:lnTo>
                      <a:pt x="0" y="0"/>
                    </a:lnTo>
                  </a:path>
                </a:pathLst>
              </a:custGeom>
              <a:noFill/>
              <a:ln w="6350">
                <a:solidFill>
                  <a:srgbClr val="00CC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43" name="Freeform 142">
                <a:extLst>
                  <a:ext uri="{FF2B5EF4-FFF2-40B4-BE49-F238E27FC236}">
                    <a16:creationId xmlns:a16="http://schemas.microsoft.com/office/drawing/2014/main" id="{5E92FA20-5CA8-3397-AF63-6C0C290FF31B}"/>
                  </a:ext>
                </a:extLst>
              </p:cNvPr>
              <p:cNvSpPr>
                <a:spLocks/>
              </p:cNvSpPr>
              <p:nvPr/>
            </p:nvSpPr>
            <p:spPr bwMode="auto">
              <a:xfrm>
                <a:off x="974725" y="3538538"/>
                <a:ext cx="0" cy="1370013"/>
              </a:xfrm>
              <a:custGeom>
                <a:avLst/>
                <a:gdLst>
                  <a:gd name="T0" fmla="*/ 4318 h 4318"/>
                  <a:gd name="T1" fmla="*/ 704 h 4318"/>
                  <a:gd name="T2" fmla="*/ 0 h 4318"/>
                </a:gdLst>
                <a:ahLst/>
                <a:cxnLst>
                  <a:cxn ang="0">
                    <a:pos x="0" y="T0"/>
                  </a:cxn>
                  <a:cxn ang="0">
                    <a:pos x="0" y="T1"/>
                  </a:cxn>
                  <a:cxn ang="0">
                    <a:pos x="0" y="T2"/>
                  </a:cxn>
                </a:cxnLst>
                <a:rect l="0" t="0" r="r" b="b"/>
                <a:pathLst>
                  <a:path h="4318">
                    <a:moveTo>
                      <a:pt x="0" y="4318"/>
                    </a:moveTo>
                    <a:lnTo>
                      <a:pt x="0" y="704"/>
                    </a:lnTo>
                    <a:lnTo>
                      <a:pt x="0" y="0"/>
                    </a:lnTo>
                  </a:path>
                </a:pathLst>
              </a:custGeom>
              <a:noFill/>
              <a:ln w="6350">
                <a:solidFill>
                  <a:srgbClr val="00CC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44" name="Freeform 143">
                <a:extLst>
                  <a:ext uri="{FF2B5EF4-FFF2-40B4-BE49-F238E27FC236}">
                    <a16:creationId xmlns:a16="http://schemas.microsoft.com/office/drawing/2014/main" id="{76594CD4-6206-5283-6D74-A09AE1937BF4}"/>
                  </a:ext>
                </a:extLst>
              </p:cNvPr>
              <p:cNvSpPr>
                <a:spLocks/>
              </p:cNvSpPr>
              <p:nvPr/>
            </p:nvSpPr>
            <p:spPr bwMode="auto">
              <a:xfrm>
                <a:off x="1123950" y="3692525"/>
                <a:ext cx="0" cy="754063"/>
              </a:xfrm>
              <a:custGeom>
                <a:avLst/>
                <a:gdLst>
                  <a:gd name="T0" fmla="*/ 0 h 2372"/>
                  <a:gd name="T1" fmla="*/ 581 h 2372"/>
                  <a:gd name="T2" fmla="*/ 2372 h 2372"/>
                </a:gdLst>
                <a:ahLst/>
                <a:cxnLst>
                  <a:cxn ang="0">
                    <a:pos x="0" y="T0"/>
                  </a:cxn>
                  <a:cxn ang="0">
                    <a:pos x="0" y="T1"/>
                  </a:cxn>
                  <a:cxn ang="0">
                    <a:pos x="0" y="T2"/>
                  </a:cxn>
                </a:cxnLst>
                <a:rect l="0" t="0" r="r" b="b"/>
                <a:pathLst>
                  <a:path h="2372">
                    <a:moveTo>
                      <a:pt x="0" y="0"/>
                    </a:moveTo>
                    <a:lnTo>
                      <a:pt x="0" y="581"/>
                    </a:lnTo>
                    <a:lnTo>
                      <a:pt x="0" y="2372"/>
                    </a:lnTo>
                  </a:path>
                </a:pathLst>
              </a:custGeom>
              <a:noFill/>
              <a:ln w="6350">
                <a:solidFill>
                  <a:srgbClr val="00CC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45" name="Line 144">
                <a:extLst>
                  <a:ext uri="{FF2B5EF4-FFF2-40B4-BE49-F238E27FC236}">
                    <a16:creationId xmlns:a16="http://schemas.microsoft.com/office/drawing/2014/main" id="{63C9019D-3409-0168-F862-014D498FD642}"/>
                  </a:ext>
                </a:extLst>
              </p:cNvPr>
              <p:cNvSpPr>
                <a:spLocks noChangeShapeType="1"/>
              </p:cNvSpPr>
              <p:nvPr/>
            </p:nvSpPr>
            <p:spPr bwMode="auto">
              <a:xfrm flipH="1">
                <a:off x="889000" y="4435475"/>
                <a:ext cx="1587" cy="195263"/>
              </a:xfrm>
              <a:prstGeom prst="line">
                <a:avLst/>
              </a:prstGeom>
              <a:noFill/>
              <a:ln w="6350">
                <a:solidFill>
                  <a:srgbClr val="00CC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46" name="Freeform 145">
                <a:extLst>
                  <a:ext uri="{FF2B5EF4-FFF2-40B4-BE49-F238E27FC236}">
                    <a16:creationId xmlns:a16="http://schemas.microsoft.com/office/drawing/2014/main" id="{0345CEE7-68E3-D7E3-20B1-EF655D03C4BA}"/>
                  </a:ext>
                </a:extLst>
              </p:cNvPr>
              <p:cNvSpPr>
                <a:spLocks/>
              </p:cNvSpPr>
              <p:nvPr/>
            </p:nvSpPr>
            <p:spPr bwMode="auto">
              <a:xfrm>
                <a:off x="3643313" y="2963863"/>
                <a:ext cx="3852862" cy="1766888"/>
              </a:xfrm>
              <a:custGeom>
                <a:avLst/>
                <a:gdLst>
                  <a:gd name="T0" fmla="*/ 12136 w 12136"/>
                  <a:gd name="T1" fmla="*/ 5565 h 5565"/>
                  <a:gd name="T2" fmla="*/ 10386 w 12136"/>
                  <a:gd name="T3" fmla="*/ 5185 h 5565"/>
                  <a:gd name="T4" fmla="*/ 10375 w 12136"/>
                  <a:gd name="T5" fmla="*/ 5183 h 5565"/>
                  <a:gd name="T6" fmla="*/ 8636 w 12136"/>
                  <a:gd name="T7" fmla="*/ 4676 h 5565"/>
                  <a:gd name="T8" fmla="*/ 6925 w 12136"/>
                  <a:gd name="T9" fmla="*/ 4095 h 5565"/>
                  <a:gd name="T10" fmla="*/ 6914 w 12136"/>
                  <a:gd name="T11" fmla="*/ 4091 h 5565"/>
                  <a:gd name="T12" fmla="*/ 5180 w 12136"/>
                  <a:gd name="T13" fmla="*/ 3664 h 5565"/>
                  <a:gd name="T14" fmla="*/ 5169 w 12136"/>
                  <a:gd name="T15" fmla="*/ 3661 h 5565"/>
                  <a:gd name="T16" fmla="*/ 3469 w 12136"/>
                  <a:gd name="T17" fmla="*/ 3041 h 5565"/>
                  <a:gd name="T18" fmla="*/ 3446 w 12136"/>
                  <a:gd name="T19" fmla="*/ 3032 h 5565"/>
                  <a:gd name="T20" fmla="*/ 2461 w 12136"/>
                  <a:gd name="T21" fmla="*/ 2539 h 5565"/>
                  <a:gd name="T22" fmla="*/ 1486 w 12136"/>
                  <a:gd name="T23" fmla="*/ 2145 h 5565"/>
                  <a:gd name="T24" fmla="*/ 1469 w 12136"/>
                  <a:gd name="T25" fmla="*/ 2136 h 5565"/>
                  <a:gd name="T26" fmla="*/ 987 w 12136"/>
                  <a:gd name="T27" fmla="*/ 1854 h 5565"/>
                  <a:gd name="T28" fmla="*/ 982 w 12136"/>
                  <a:gd name="T29" fmla="*/ 1851 h 5565"/>
                  <a:gd name="T30" fmla="*/ 733 w 12136"/>
                  <a:gd name="T31" fmla="*/ 1729 h 5565"/>
                  <a:gd name="T32" fmla="*/ 727 w 12136"/>
                  <a:gd name="T33" fmla="*/ 1726 h 5565"/>
                  <a:gd name="T34" fmla="*/ 517 w 12136"/>
                  <a:gd name="T35" fmla="*/ 1587 h 5565"/>
                  <a:gd name="T36" fmla="*/ 505 w 12136"/>
                  <a:gd name="T37" fmla="*/ 1580 h 5565"/>
                  <a:gd name="T38" fmla="*/ 289 w 12136"/>
                  <a:gd name="T39" fmla="*/ 1328 h 5565"/>
                  <a:gd name="T40" fmla="*/ 240 w 12136"/>
                  <a:gd name="T41" fmla="*/ 1269 h 5565"/>
                  <a:gd name="T42" fmla="*/ 184 w 12136"/>
                  <a:gd name="T43" fmla="*/ 935 h 5565"/>
                  <a:gd name="T44" fmla="*/ 29 w 12136"/>
                  <a:gd name="T45" fmla="*/ 0 h 5565"/>
                  <a:gd name="T46" fmla="*/ 0 w 12136"/>
                  <a:gd name="T47" fmla="*/ 1668 h 5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136" h="5565">
                    <a:moveTo>
                      <a:pt x="12136" y="5565"/>
                    </a:moveTo>
                    <a:lnTo>
                      <a:pt x="10386" y="5185"/>
                    </a:lnTo>
                    <a:lnTo>
                      <a:pt x="10375" y="5183"/>
                    </a:lnTo>
                    <a:lnTo>
                      <a:pt x="8636" y="4676"/>
                    </a:lnTo>
                    <a:lnTo>
                      <a:pt x="6925" y="4095"/>
                    </a:lnTo>
                    <a:lnTo>
                      <a:pt x="6914" y="4091"/>
                    </a:lnTo>
                    <a:lnTo>
                      <a:pt x="5180" y="3664"/>
                    </a:lnTo>
                    <a:lnTo>
                      <a:pt x="5169" y="3661"/>
                    </a:lnTo>
                    <a:lnTo>
                      <a:pt x="3469" y="3041"/>
                    </a:lnTo>
                    <a:lnTo>
                      <a:pt x="3446" y="3032"/>
                    </a:lnTo>
                    <a:lnTo>
                      <a:pt x="2461" y="2539"/>
                    </a:lnTo>
                    <a:lnTo>
                      <a:pt x="1486" y="2145"/>
                    </a:lnTo>
                    <a:lnTo>
                      <a:pt x="1469" y="2136"/>
                    </a:lnTo>
                    <a:lnTo>
                      <a:pt x="987" y="1854"/>
                    </a:lnTo>
                    <a:lnTo>
                      <a:pt x="982" y="1851"/>
                    </a:lnTo>
                    <a:lnTo>
                      <a:pt x="733" y="1729"/>
                    </a:lnTo>
                    <a:lnTo>
                      <a:pt x="727" y="1726"/>
                    </a:lnTo>
                    <a:lnTo>
                      <a:pt x="517" y="1587"/>
                    </a:lnTo>
                    <a:lnTo>
                      <a:pt x="505" y="1580"/>
                    </a:lnTo>
                    <a:lnTo>
                      <a:pt x="289" y="1328"/>
                    </a:lnTo>
                    <a:lnTo>
                      <a:pt x="240" y="1269"/>
                    </a:lnTo>
                    <a:lnTo>
                      <a:pt x="184" y="935"/>
                    </a:lnTo>
                    <a:lnTo>
                      <a:pt x="29" y="0"/>
                    </a:lnTo>
                    <a:lnTo>
                      <a:pt x="0" y="1668"/>
                    </a:lnTo>
                  </a:path>
                </a:pathLst>
              </a:custGeom>
              <a:noFill/>
              <a:ln w="20638">
                <a:solidFill>
                  <a:srgbClr val="00CC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47" name="Freeform 146">
                <a:extLst>
                  <a:ext uri="{FF2B5EF4-FFF2-40B4-BE49-F238E27FC236}">
                    <a16:creationId xmlns:a16="http://schemas.microsoft.com/office/drawing/2014/main" id="{753E954D-EDEC-58B5-3DDE-867CCE903276}"/>
                  </a:ext>
                </a:extLst>
              </p:cNvPr>
              <p:cNvSpPr>
                <a:spLocks/>
              </p:cNvSpPr>
              <p:nvPr/>
            </p:nvSpPr>
            <p:spPr bwMode="auto">
              <a:xfrm>
                <a:off x="889000" y="3319463"/>
                <a:ext cx="2752725" cy="1116013"/>
              </a:xfrm>
              <a:custGeom>
                <a:avLst/>
                <a:gdLst>
                  <a:gd name="T0" fmla="*/ 8673 w 8673"/>
                  <a:gd name="T1" fmla="*/ 768 h 3515"/>
                  <a:gd name="T2" fmla="*/ 8667 w 8673"/>
                  <a:gd name="T3" fmla="*/ 1081 h 3515"/>
                  <a:gd name="T4" fmla="*/ 7676 w 8673"/>
                  <a:gd name="T5" fmla="*/ 575 h 3515"/>
                  <a:gd name="T6" fmla="*/ 7670 w 8673"/>
                  <a:gd name="T7" fmla="*/ 571 h 3515"/>
                  <a:gd name="T8" fmla="*/ 7189 w 8673"/>
                  <a:gd name="T9" fmla="*/ 34 h 3515"/>
                  <a:gd name="T10" fmla="*/ 6934 w 8673"/>
                  <a:gd name="T11" fmla="*/ 0 h 3515"/>
                  <a:gd name="T12" fmla="*/ 5942 w 8673"/>
                  <a:gd name="T13" fmla="*/ 433 h 3515"/>
                  <a:gd name="T14" fmla="*/ 5937 w 8673"/>
                  <a:gd name="T15" fmla="*/ 428 h 3515"/>
                  <a:gd name="T16" fmla="*/ 5455 w 8673"/>
                  <a:gd name="T17" fmla="*/ 27 h 3515"/>
                  <a:gd name="T18" fmla="*/ 5444 w 8673"/>
                  <a:gd name="T19" fmla="*/ 17 h 3515"/>
                  <a:gd name="T20" fmla="*/ 5206 w 8673"/>
                  <a:gd name="T21" fmla="*/ 178 h 3515"/>
                  <a:gd name="T22" fmla="*/ 4225 w 8673"/>
                  <a:gd name="T23" fmla="*/ 499 h 3515"/>
                  <a:gd name="T24" fmla="*/ 4214 w 8673"/>
                  <a:gd name="T25" fmla="*/ 492 h 3515"/>
                  <a:gd name="T26" fmla="*/ 3710 w 8673"/>
                  <a:gd name="T27" fmla="*/ 100 h 3515"/>
                  <a:gd name="T28" fmla="*/ 3478 w 8673"/>
                  <a:gd name="T29" fmla="*/ 344 h 3515"/>
                  <a:gd name="T30" fmla="*/ 2736 w 8673"/>
                  <a:gd name="T31" fmla="*/ 1237 h 3515"/>
                  <a:gd name="T32" fmla="*/ 2243 w 8673"/>
                  <a:gd name="T33" fmla="*/ 936 h 3515"/>
                  <a:gd name="T34" fmla="*/ 2226 w 8673"/>
                  <a:gd name="T35" fmla="*/ 926 h 3515"/>
                  <a:gd name="T36" fmla="*/ 1982 w 8673"/>
                  <a:gd name="T37" fmla="*/ 727 h 3515"/>
                  <a:gd name="T38" fmla="*/ 1977 w 8673"/>
                  <a:gd name="T39" fmla="*/ 747 h 3515"/>
                  <a:gd name="T40" fmla="*/ 1744 w 8673"/>
                  <a:gd name="T41" fmla="*/ 1569 h 3515"/>
                  <a:gd name="T42" fmla="*/ 1506 w 8673"/>
                  <a:gd name="T43" fmla="*/ 2118 h 3515"/>
                  <a:gd name="T44" fmla="*/ 1495 w 8673"/>
                  <a:gd name="T45" fmla="*/ 2111 h 3515"/>
                  <a:gd name="T46" fmla="*/ 1257 w 8673"/>
                  <a:gd name="T47" fmla="*/ 1952 h 3515"/>
                  <a:gd name="T48" fmla="*/ 1240 w 8673"/>
                  <a:gd name="T49" fmla="*/ 1945 h 3515"/>
                  <a:gd name="T50" fmla="*/ 1002 w 8673"/>
                  <a:gd name="T51" fmla="*/ 1845 h 3515"/>
                  <a:gd name="T52" fmla="*/ 991 w 8673"/>
                  <a:gd name="T53" fmla="*/ 1841 h 3515"/>
                  <a:gd name="T54" fmla="*/ 758 w 8673"/>
                  <a:gd name="T55" fmla="*/ 1769 h 3515"/>
                  <a:gd name="T56" fmla="*/ 742 w 8673"/>
                  <a:gd name="T57" fmla="*/ 1757 h 3515"/>
                  <a:gd name="T58" fmla="*/ 498 w 8673"/>
                  <a:gd name="T59" fmla="*/ 1580 h 3515"/>
                  <a:gd name="T60" fmla="*/ 271 w 8673"/>
                  <a:gd name="T61" fmla="*/ 1392 h 3515"/>
                  <a:gd name="T62" fmla="*/ 132 w 8673"/>
                  <a:gd name="T63" fmla="*/ 1277 h 3515"/>
                  <a:gd name="T64" fmla="*/ 72 w 8673"/>
                  <a:gd name="T65" fmla="*/ 1226 h 3515"/>
                  <a:gd name="T66" fmla="*/ 0 w 8673"/>
                  <a:gd name="T67" fmla="*/ 2428 h 3515"/>
                  <a:gd name="T68" fmla="*/ 5 w 8673"/>
                  <a:gd name="T69" fmla="*/ 3515 h 3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673" h="3515">
                    <a:moveTo>
                      <a:pt x="8673" y="768"/>
                    </a:moveTo>
                    <a:lnTo>
                      <a:pt x="8667" y="1081"/>
                    </a:lnTo>
                    <a:lnTo>
                      <a:pt x="7676" y="575"/>
                    </a:lnTo>
                    <a:lnTo>
                      <a:pt x="7670" y="571"/>
                    </a:lnTo>
                    <a:lnTo>
                      <a:pt x="7189" y="34"/>
                    </a:lnTo>
                    <a:lnTo>
                      <a:pt x="6934" y="0"/>
                    </a:lnTo>
                    <a:lnTo>
                      <a:pt x="5942" y="433"/>
                    </a:lnTo>
                    <a:lnTo>
                      <a:pt x="5937" y="428"/>
                    </a:lnTo>
                    <a:lnTo>
                      <a:pt x="5455" y="27"/>
                    </a:lnTo>
                    <a:lnTo>
                      <a:pt x="5444" y="17"/>
                    </a:lnTo>
                    <a:lnTo>
                      <a:pt x="5206" y="178"/>
                    </a:lnTo>
                    <a:lnTo>
                      <a:pt x="4225" y="499"/>
                    </a:lnTo>
                    <a:lnTo>
                      <a:pt x="4214" y="492"/>
                    </a:lnTo>
                    <a:lnTo>
                      <a:pt x="3710" y="100"/>
                    </a:lnTo>
                    <a:lnTo>
                      <a:pt x="3478" y="344"/>
                    </a:lnTo>
                    <a:lnTo>
                      <a:pt x="2736" y="1237"/>
                    </a:lnTo>
                    <a:lnTo>
                      <a:pt x="2243" y="936"/>
                    </a:lnTo>
                    <a:lnTo>
                      <a:pt x="2226" y="926"/>
                    </a:lnTo>
                    <a:lnTo>
                      <a:pt x="1982" y="727"/>
                    </a:lnTo>
                    <a:lnTo>
                      <a:pt x="1977" y="747"/>
                    </a:lnTo>
                    <a:lnTo>
                      <a:pt x="1744" y="1569"/>
                    </a:lnTo>
                    <a:lnTo>
                      <a:pt x="1506" y="2118"/>
                    </a:lnTo>
                    <a:lnTo>
                      <a:pt x="1495" y="2111"/>
                    </a:lnTo>
                    <a:lnTo>
                      <a:pt x="1257" y="1952"/>
                    </a:lnTo>
                    <a:lnTo>
                      <a:pt x="1240" y="1945"/>
                    </a:lnTo>
                    <a:lnTo>
                      <a:pt x="1002" y="1845"/>
                    </a:lnTo>
                    <a:lnTo>
                      <a:pt x="991" y="1841"/>
                    </a:lnTo>
                    <a:lnTo>
                      <a:pt x="758" y="1769"/>
                    </a:lnTo>
                    <a:lnTo>
                      <a:pt x="742" y="1757"/>
                    </a:lnTo>
                    <a:lnTo>
                      <a:pt x="498" y="1580"/>
                    </a:lnTo>
                    <a:lnTo>
                      <a:pt x="271" y="1392"/>
                    </a:lnTo>
                    <a:lnTo>
                      <a:pt x="132" y="1277"/>
                    </a:lnTo>
                    <a:lnTo>
                      <a:pt x="72" y="1226"/>
                    </a:lnTo>
                    <a:lnTo>
                      <a:pt x="0" y="2428"/>
                    </a:lnTo>
                    <a:lnTo>
                      <a:pt x="5" y="3515"/>
                    </a:lnTo>
                  </a:path>
                </a:pathLst>
              </a:custGeom>
              <a:noFill/>
              <a:ln w="20638">
                <a:solidFill>
                  <a:srgbClr val="00CC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48" name="Freeform 147">
                <a:extLst>
                  <a:ext uri="{FF2B5EF4-FFF2-40B4-BE49-F238E27FC236}">
                    <a16:creationId xmlns:a16="http://schemas.microsoft.com/office/drawing/2014/main" id="{A182F7EE-5315-BF2E-E691-BB8542D3B749}"/>
                  </a:ext>
                </a:extLst>
              </p:cNvPr>
              <p:cNvSpPr>
                <a:spLocks/>
              </p:cNvSpPr>
              <p:nvPr/>
            </p:nvSpPr>
            <p:spPr bwMode="auto">
              <a:xfrm>
                <a:off x="863600" y="4408488"/>
                <a:ext cx="52387" cy="53975"/>
              </a:xfrm>
              <a:custGeom>
                <a:avLst/>
                <a:gdLst>
                  <a:gd name="T0" fmla="*/ 141 w 166"/>
                  <a:gd name="T1" fmla="*/ 142 h 166"/>
                  <a:gd name="T2" fmla="*/ 151 w 166"/>
                  <a:gd name="T3" fmla="*/ 128 h 166"/>
                  <a:gd name="T4" fmla="*/ 155 w 166"/>
                  <a:gd name="T5" fmla="*/ 121 h 166"/>
                  <a:gd name="T6" fmla="*/ 160 w 166"/>
                  <a:gd name="T7" fmla="*/ 114 h 166"/>
                  <a:gd name="T8" fmla="*/ 164 w 166"/>
                  <a:gd name="T9" fmla="*/ 99 h 166"/>
                  <a:gd name="T10" fmla="*/ 166 w 166"/>
                  <a:gd name="T11" fmla="*/ 83 h 166"/>
                  <a:gd name="T12" fmla="*/ 164 w 166"/>
                  <a:gd name="T13" fmla="*/ 65 h 166"/>
                  <a:gd name="T14" fmla="*/ 160 w 166"/>
                  <a:gd name="T15" fmla="*/ 51 h 166"/>
                  <a:gd name="T16" fmla="*/ 151 w 166"/>
                  <a:gd name="T17" fmla="*/ 36 h 166"/>
                  <a:gd name="T18" fmla="*/ 141 w 166"/>
                  <a:gd name="T19" fmla="*/ 24 h 166"/>
                  <a:gd name="T20" fmla="*/ 127 w 166"/>
                  <a:gd name="T21" fmla="*/ 13 h 166"/>
                  <a:gd name="T22" fmla="*/ 114 w 166"/>
                  <a:gd name="T23" fmla="*/ 5 h 166"/>
                  <a:gd name="T24" fmla="*/ 99 w 166"/>
                  <a:gd name="T25" fmla="*/ 1 h 166"/>
                  <a:gd name="T26" fmla="*/ 83 w 166"/>
                  <a:gd name="T27" fmla="*/ 0 h 166"/>
                  <a:gd name="T28" fmla="*/ 65 w 166"/>
                  <a:gd name="T29" fmla="*/ 1 h 166"/>
                  <a:gd name="T30" fmla="*/ 51 w 166"/>
                  <a:gd name="T31" fmla="*/ 5 h 166"/>
                  <a:gd name="T32" fmla="*/ 37 w 166"/>
                  <a:gd name="T33" fmla="*/ 13 h 166"/>
                  <a:gd name="T34" fmla="*/ 24 w 166"/>
                  <a:gd name="T35" fmla="*/ 24 h 166"/>
                  <a:gd name="T36" fmla="*/ 13 w 166"/>
                  <a:gd name="T37" fmla="*/ 36 h 166"/>
                  <a:gd name="T38" fmla="*/ 6 w 166"/>
                  <a:gd name="T39" fmla="*/ 51 h 166"/>
                  <a:gd name="T40" fmla="*/ 1 w 166"/>
                  <a:gd name="T41" fmla="*/ 65 h 166"/>
                  <a:gd name="T42" fmla="*/ 0 w 166"/>
                  <a:gd name="T43" fmla="*/ 83 h 166"/>
                  <a:gd name="T44" fmla="*/ 1 w 166"/>
                  <a:gd name="T45" fmla="*/ 99 h 166"/>
                  <a:gd name="T46" fmla="*/ 6 w 166"/>
                  <a:gd name="T47" fmla="*/ 114 h 166"/>
                  <a:gd name="T48" fmla="*/ 13 w 166"/>
                  <a:gd name="T49" fmla="*/ 128 h 166"/>
                  <a:gd name="T50" fmla="*/ 24 w 166"/>
                  <a:gd name="T51" fmla="*/ 142 h 166"/>
                  <a:gd name="T52" fmla="*/ 37 w 166"/>
                  <a:gd name="T53" fmla="*/ 152 h 166"/>
                  <a:gd name="T54" fmla="*/ 51 w 166"/>
                  <a:gd name="T55" fmla="*/ 159 h 166"/>
                  <a:gd name="T56" fmla="*/ 65 w 166"/>
                  <a:gd name="T57" fmla="*/ 164 h 166"/>
                  <a:gd name="T58" fmla="*/ 83 w 166"/>
                  <a:gd name="T59" fmla="*/ 166 h 166"/>
                  <a:gd name="T60" fmla="*/ 99 w 166"/>
                  <a:gd name="T61" fmla="*/ 164 h 166"/>
                  <a:gd name="T62" fmla="*/ 114 w 166"/>
                  <a:gd name="T63" fmla="*/ 159 h 166"/>
                  <a:gd name="T64" fmla="*/ 127 w 166"/>
                  <a:gd name="T65" fmla="*/ 152 h 166"/>
                  <a:gd name="T66" fmla="*/ 141 w 166"/>
                  <a:gd name="T67"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6">
                    <a:moveTo>
                      <a:pt x="141" y="142"/>
                    </a:moveTo>
                    <a:lnTo>
                      <a:pt x="151" y="128"/>
                    </a:lnTo>
                    <a:lnTo>
                      <a:pt x="155" y="121"/>
                    </a:lnTo>
                    <a:lnTo>
                      <a:pt x="160" y="114"/>
                    </a:lnTo>
                    <a:lnTo>
                      <a:pt x="164" y="99"/>
                    </a:lnTo>
                    <a:lnTo>
                      <a:pt x="166" y="83"/>
                    </a:lnTo>
                    <a:lnTo>
                      <a:pt x="164" y="65"/>
                    </a:lnTo>
                    <a:lnTo>
                      <a:pt x="160" y="51"/>
                    </a:lnTo>
                    <a:lnTo>
                      <a:pt x="151" y="36"/>
                    </a:lnTo>
                    <a:lnTo>
                      <a:pt x="141" y="24"/>
                    </a:lnTo>
                    <a:lnTo>
                      <a:pt x="127" y="13"/>
                    </a:lnTo>
                    <a:lnTo>
                      <a:pt x="114" y="5"/>
                    </a:lnTo>
                    <a:lnTo>
                      <a:pt x="99" y="1"/>
                    </a:lnTo>
                    <a:lnTo>
                      <a:pt x="83" y="0"/>
                    </a:lnTo>
                    <a:lnTo>
                      <a:pt x="65" y="1"/>
                    </a:lnTo>
                    <a:lnTo>
                      <a:pt x="51" y="5"/>
                    </a:lnTo>
                    <a:lnTo>
                      <a:pt x="37" y="13"/>
                    </a:lnTo>
                    <a:lnTo>
                      <a:pt x="24" y="24"/>
                    </a:lnTo>
                    <a:lnTo>
                      <a:pt x="13" y="36"/>
                    </a:lnTo>
                    <a:lnTo>
                      <a:pt x="6" y="51"/>
                    </a:lnTo>
                    <a:lnTo>
                      <a:pt x="1" y="65"/>
                    </a:lnTo>
                    <a:lnTo>
                      <a:pt x="0" y="83"/>
                    </a:lnTo>
                    <a:lnTo>
                      <a:pt x="1" y="99"/>
                    </a:lnTo>
                    <a:lnTo>
                      <a:pt x="6" y="114"/>
                    </a:lnTo>
                    <a:lnTo>
                      <a:pt x="13" y="128"/>
                    </a:lnTo>
                    <a:lnTo>
                      <a:pt x="24" y="142"/>
                    </a:lnTo>
                    <a:lnTo>
                      <a:pt x="37" y="152"/>
                    </a:lnTo>
                    <a:lnTo>
                      <a:pt x="51" y="159"/>
                    </a:lnTo>
                    <a:lnTo>
                      <a:pt x="65" y="164"/>
                    </a:lnTo>
                    <a:lnTo>
                      <a:pt x="83" y="166"/>
                    </a:lnTo>
                    <a:lnTo>
                      <a:pt x="99" y="164"/>
                    </a:lnTo>
                    <a:lnTo>
                      <a:pt x="114" y="159"/>
                    </a:lnTo>
                    <a:lnTo>
                      <a:pt x="127" y="152"/>
                    </a:lnTo>
                    <a:lnTo>
                      <a:pt x="141" y="14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49" name="Freeform 148">
                <a:extLst>
                  <a:ext uri="{FF2B5EF4-FFF2-40B4-BE49-F238E27FC236}">
                    <a16:creationId xmlns:a16="http://schemas.microsoft.com/office/drawing/2014/main" id="{E0E3AEE8-5E76-9DC1-B2AD-5A0C01320456}"/>
                  </a:ext>
                </a:extLst>
              </p:cNvPr>
              <p:cNvSpPr>
                <a:spLocks/>
              </p:cNvSpPr>
              <p:nvPr/>
            </p:nvSpPr>
            <p:spPr bwMode="auto">
              <a:xfrm>
                <a:off x="863600" y="4303713"/>
                <a:ext cx="52387" cy="52388"/>
              </a:xfrm>
              <a:custGeom>
                <a:avLst/>
                <a:gdLst>
                  <a:gd name="T0" fmla="*/ 140 w 166"/>
                  <a:gd name="T1" fmla="*/ 142 h 167"/>
                  <a:gd name="T2" fmla="*/ 150 w 166"/>
                  <a:gd name="T3" fmla="*/ 129 h 167"/>
                  <a:gd name="T4" fmla="*/ 155 w 166"/>
                  <a:gd name="T5" fmla="*/ 121 h 167"/>
                  <a:gd name="T6" fmla="*/ 159 w 166"/>
                  <a:gd name="T7" fmla="*/ 114 h 167"/>
                  <a:gd name="T8" fmla="*/ 164 w 166"/>
                  <a:gd name="T9" fmla="*/ 99 h 167"/>
                  <a:gd name="T10" fmla="*/ 166 w 166"/>
                  <a:gd name="T11" fmla="*/ 83 h 167"/>
                  <a:gd name="T12" fmla="*/ 164 w 166"/>
                  <a:gd name="T13" fmla="*/ 66 h 167"/>
                  <a:gd name="T14" fmla="*/ 159 w 166"/>
                  <a:gd name="T15" fmla="*/ 51 h 167"/>
                  <a:gd name="T16" fmla="*/ 150 w 166"/>
                  <a:gd name="T17" fmla="*/ 37 h 167"/>
                  <a:gd name="T18" fmla="*/ 140 w 166"/>
                  <a:gd name="T19" fmla="*/ 25 h 167"/>
                  <a:gd name="T20" fmla="*/ 127 w 166"/>
                  <a:gd name="T21" fmla="*/ 14 h 167"/>
                  <a:gd name="T22" fmla="*/ 114 w 166"/>
                  <a:gd name="T23" fmla="*/ 6 h 167"/>
                  <a:gd name="T24" fmla="*/ 98 w 166"/>
                  <a:gd name="T25" fmla="*/ 1 h 167"/>
                  <a:gd name="T26" fmla="*/ 83 w 166"/>
                  <a:gd name="T27" fmla="*/ 0 h 167"/>
                  <a:gd name="T28" fmla="*/ 65 w 166"/>
                  <a:gd name="T29" fmla="*/ 1 h 167"/>
                  <a:gd name="T30" fmla="*/ 51 w 166"/>
                  <a:gd name="T31" fmla="*/ 6 h 167"/>
                  <a:gd name="T32" fmla="*/ 36 w 166"/>
                  <a:gd name="T33" fmla="*/ 14 h 167"/>
                  <a:gd name="T34" fmla="*/ 24 w 166"/>
                  <a:gd name="T35" fmla="*/ 25 h 167"/>
                  <a:gd name="T36" fmla="*/ 13 w 166"/>
                  <a:gd name="T37" fmla="*/ 37 h 167"/>
                  <a:gd name="T38" fmla="*/ 5 w 166"/>
                  <a:gd name="T39" fmla="*/ 51 h 167"/>
                  <a:gd name="T40" fmla="*/ 1 w 166"/>
                  <a:gd name="T41" fmla="*/ 66 h 167"/>
                  <a:gd name="T42" fmla="*/ 0 w 166"/>
                  <a:gd name="T43" fmla="*/ 83 h 167"/>
                  <a:gd name="T44" fmla="*/ 1 w 166"/>
                  <a:gd name="T45" fmla="*/ 99 h 167"/>
                  <a:gd name="T46" fmla="*/ 5 w 166"/>
                  <a:gd name="T47" fmla="*/ 114 h 167"/>
                  <a:gd name="T48" fmla="*/ 13 w 166"/>
                  <a:gd name="T49" fmla="*/ 129 h 167"/>
                  <a:gd name="T50" fmla="*/ 24 w 166"/>
                  <a:gd name="T51" fmla="*/ 142 h 167"/>
                  <a:gd name="T52" fmla="*/ 36 w 166"/>
                  <a:gd name="T53" fmla="*/ 152 h 167"/>
                  <a:gd name="T54" fmla="*/ 51 w 166"/>
                  <a:gd name="T55" fmla="*/ 160 h 167"/>
                  <a:gd name="T56" fmla="*/ 65 w 166"/>
                  <a:gd name="T57" fmla="*/ 164 h 167"/>
                  <a:gd name="T58" fmla="*/ 83 w 166"/>
                  <a:gd name="T59" fmla="*/ 167 h 167"/>
                  <a:gd name="T60" fmla="*/ 98 w 166"/>
                  <a:gd name="T61" fmla="*/ 164 h 167"/>
                  <a:gd name="T62" fmla="*/ 114 w 166"/>
                  <a:gd name="T63" fmla="*/ 160 h 167"/>
                  <a:gd name="T64" fmla="*/ 127 w 166"/>
                  <a:gd name="T65" fmla="*/ 152 h 167"/>
                  <a:gd name="T66" fmla="*/ 140 w 166"/>
                  <a:gd name="T67" fmla="*/ 14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7">
                    <a:moveTo>
                      <a:pt x="140" y="142"/>
                    </a:moveTo>
                    <a:lnTo>
                      <a:pt x="150" y="129"/>
                    </a:lnTo>
                    <a:lnTo>
                      <a:pt x="155" y="121"/>
                    </a:lnTo>
                    <a:lnTo>
                      <a:pt x="159" y="114"/>
                    </a:lnTo>
                    <a:lnTo>
                      <a:pt x="164" y="99"/>
                    </a:lnTo>
                    <a:lnTo>
                      <a:pt x="166" y="83"/>
                    </a:lnTo>
                    <a:lnTo>
                      <a:pt x="164" y="66"/>
                    </a:lnTo>
                    <a:lnTo>
                      <a:pt x="159" y="51"/>
                    </a:lnTo>
                    <a:lnTo>
                      <a:pt x="150" y="37"/>
                    </a:lnTo>
                    <a:lnTo>
                      <a:pt x="140" y="25"/>
                    </a:lnTo>
                    <a:lnTo>
                      <a:pt x="127" y="14"/>
                    </a:lnTo>
                    <a:lnTo>
                      <a:pt x="114" y="6"/>
                    </a:lnTo>
                    <a:lnTo>
                      <a:pt x="98" y="1"/>
                    </a:lnTo>
                    <a:lnTo>
                      <a:pt x="83" y="0"/>
                    </a:lnTo>
                    <a:lnTo>
                      <a:pt x="65" y="1"/>
                    </a:lnTo>
                    <a:lnTo>
                      <a:pt x="51" y="6"/>
                    </a:lnTo>
                    <a:lnTo>
                      <a:pt x="36" y="14"/>
                    </a:lnTo>
                    <a:lnTo>
                      <a:pt x="24" y="25"/>
                    </a:lnTo>
                    <a:lnTo>
                      <a:pt x="13" y="37"/>
                    </a:lnTo>
                    <a:lnTo>
                      <a:pt x="5" y="51"/>
                    </a:lnTo>
                    <a:lnTo>
                      <a:pt x="1" y="66"/>
                    </a:lnTo>
                    <a:lnTo>
                      <a:pt x="0" y="83"/>
                    </a:lnTo>
                    <a:lnTo>
                      <a:pt x="1" y="99"/>
                    </a:lnTo>
                    <a:lnTo>
                      <a:pt x="5" y="114"/>
                    </a:lnTo>
                    <a:lnTo>
                      <a:pt x="13" y="129"/>
                    </a:lnTo>
                    <a:lnTo>
                      <a:pt x="24" y="142"/>
                    </a:lnTo>
                    <a:lnTo>
                      <a:pt x="36" y="152"/>
                    </a:lnTo>
                    <a:lnTo>
                      <a:pt x="51" y="160"/>
                    </a:lnTo>
                    <a:lnTo>
                      <a:pt x="65" y="164"/>
                    </a:lnTo>
                    <a:lnTo>
                      <a:pt x="83" y="167"/>
                    </a:lnTo>
                    <a:lnTo>
                      <a:pt x="98" y="164"/>
                    </a:lnTo>
                    <a:lnTo>
                      <a:pt x="114" y="160"/>
                    </a:lnTo>
                    <a:lnTo>
                      <a:pt x="127" y="152"/>
                    </a:lnTo>
                    <a:lnTo>
                      <a:pt x="140" y="14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50" name="Freeform 149">
                <a:extLst>
                  <a:ext uri="{FF2B5EF4-FFF2-40B4-BE49-F238E27FC236}">
                    <a16:creationId xmlns:a16="http://schemas.microsoft.com/office/drawing/2014/main" id="{2010D841-5001-99B9-0CE2-8AD098A1BE6A}"/>
                  </a:ext>
                </a:extLst>
              </p:cNvPr>
              <p:cNvSpPr>
                <a:spLocks/>
              </p:cNvSpPr>
              <p:nvPr/>
            </p:nvSpPr>
            <p:spPr bwMode="auto">
              <a:xfrm>
                <a:off x="862013" y="4114800"/>
                <a:ext cx="53975" cy="52388"/>
              </a:xfrm>
              <a:custGeom>
                <a:avLst/>
                <a:gdLst>
                  <a:gd name="T0" fmla="*/ 140 w 166"/>
                  <a:gd name="T1" fmla="*/ 142 h 166"/>
                  <a:gd name="T2" fmla="*/ 150 w 166"/>
                  <a:gd name="T3" fmla="*/ 129 h 166"/>
                  <a:gd name="T4" fmla="*/ 155 w 166"/>
                  <a:gd name="T5" fmla="*/ 121 h 166"/>
                  <a:gd name="T6" fmla="*/ 159 w 166"/>
                  <a:gd name="T7" fmla="*/ 114 h 166"/>
                  <a:gd name="T8" fmla="*/ 164 w 166"/>
                  <a:gd name="T9" fmla="*/ 99 h 166"/>
                  <a:gd name="T10" fmla="*/ 166 w 166"/>
                  <a:gd name="T11" fmla="*/ 83 h 166"/>
                  <a:gd name="T12" fmla="*/ 164 w 166"/>
                  <a:gd name="T13" fmla="*/ 65 h 166"/>
                  <a:gd name="T14" fmla="*/ 159 w 166"/>
                  <a:gd name="T15" fmla="*/ 51 h 166"/>
                  <a:gd name="T16" fmla="*/ 150 w 166"/>
                  <a:gd name="T17" fmla="*/ 37 h 166"/>
                  <a:gd name="T18" fmla="*/ 140 w 166"/>
                  <a:gd name="T19" fmla="*/ 24 h 166"/>
                  <a:gd name="T20" fmla="*/ 127 w 166"/>
                  <a:gd name="T21" fmla="*/ 13 h 166"/>
                  <a:gd name="T22" fmla="*/ 114 w 166"/>
                  <a:gd name="T23" fmla="*/ 6 h 166"/>
                  <a:gd name="T24" fmla="*/ 98 w 166"/>
                  <a:gd name="T25" fmla="*/ 1 h 166"/>
                  <a:gd name="T26" fmla="*/ 83 w 166"/>
                  <a:gd name="T27" fmla="*/ 0 h 166"/>
                  <a:gd name="T28" fmla="*/ 65 w 166"/>
                  <a:gd name="T29" fmla="*/ 1 h 166"/>
                  <a:gd name="T30" fmla="*/ 51 w 166"/>
                  <a:gd name="T31" fmla="*/ 6 h 166"/>
                  <a:gd name="T32" fmla="*/ 36 w 166"/>
                  <a:gd name="T33" fmla="*/ 13 h 166"/>
                  <a:gd name="T34" fmla="*/ 24 w 166"/>
                  <a:gd name="T35" fmla="*/ 24 h 166"/>
                  <a:gd name="T36" fmla="*/ 13 w 166"/>
                  <a:gd name="T37" fmla="*/ 37 h 166"/>
                  <a:gd name="T38" fmla="*/ 5 w 166"/>
                  <a:gd name="T39" fmla="*/ 51 h 166"/>
                  <a:gd name="T40" fmla="*/ 1 w 166"/>
                  <a:gd name="T41" fmla="*/ 65 h 166"/>
                  <a:gd name="T42" fmla="*/ 0 w 166"/>
                  <a:gd name="T43" fmla="*/ 83 h 166"/>
                  <a:gd name="T44" fmla="*/ 1 w 166"/>
                  <a:gd name="T45" fmla="*/ 99 h 166"/>
                  <a:gd name="T46" fmla="*/ 5 w 166"/>
                  <a:gd name="T47" fmla="*/ 114 h 166"/>
                  <a:gd name="T48" fmla="*/ 13 w 166"/>
                  <a:gd name="T49" fmla="*/ 129 h 166"/>
                  <a:gd name="T50" fmla="*/ 24 w 166"/>
                  <a:gd name="T51" fmla="*/ 142 h 166"/>
                  <a:gd name="T52" fmla="*/ 36 w 166"/>
                  <a:gd name="T53" fmla="*/ 152 h 166"/>
                  <a:gd name="T54" fmla="*/ 51 w 166"/>
                  <a:gd name="T55" fmla="*/ 160 h 166"/>
                  <a:gd name="T56" fmla="*/ 65 w 166"/>
                  <a:gd name="T57" fmla="*/ 164 h 166"/>
                  <a:gd name="T58" fmla="*/ 83 w 166"/>
                  <a:gd name="T59" fmla="*/ 166 h 166"/>
                  <a:gd name="T60" fmla="*/ 98 w 166"/>
                  <a:gd name="T61" fmla="*/ 164 h 166"/>
                  <a:gd name="T62" fmla="*/ 114 w 166"/>
                  <a:gd name="T63" fmla="*/ 160 h 166"/>
                  <a:gd name="T64" fmla="*/ 127 w 166"/>
                  <a:gd name="T65" fmla="*/ 152 h 166"/>
                  <a:gd name="T66" fmla="*/ 140 w 166"/>
                  <a:gd name="T67"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6">
                    <a:moveTo>
                      <a:pt x="140" y="142"/>
                    </a:moveTo>
                    <a:lnTo>
                      <a:pt x="150" y="129"/>
                    </a:lnTo>
                    <a:lnTo>
                      <a:pt x="155" y="121"/>
                    </a:lnTo>
                    <a:lnTo>
                      <a:pt x="159" y="114"/>
                    </a:lnTo>
                    <a:lnTo>
                      <a:pt x="164" y="99"/>
                    </a:lnTo>
                    <a:lnTo>
                      <a:pt x="166" y="83"/>
                    </a:lnTo>
                    <a:lnTo>
                      <a:pt x="164" y="65"/>
                    </a:lnTo>
                    <a:lnTo>
                      <a:pt x="159" y="51"/>
                    </a:lnTo>
                    <a:lnTo>
                      <a:pt x="150" y="37"/>
                    </a:lnTo>
                    <a:lnTo>
                      <a:pt x="140" y="24"/>
                    </a:lnTo>
                    <a:lnTo>
                      <a:pt x="127" y="13"/>
                    </a:lnTo>
                    <a:lnTo>
                      <a:pt x="114" y="6"/>
                    </a:lnTo>
                    <a:lnTo>
                      <a:pt x="98" y="1"/>
                    </a:lnTo>
                    <a:lnTo>
                      <a:pt x="83" y="0"/>
                    </a:lnTo>
                    <a:lnTo>
                      <a:pt x="65" y="1"/>
                    </a:lnTo>
                    <a:lnTo>
                      <a:pt x="51" y="6"/>
                    </a:lnTo>
                    <a:lnTo>
                      <a:pt x="36" y="13"/>
                    </a:lnTo>
                    <a:lnTo>
                      <a:pt x="24" y="24"/>
                    </a:lnTo>
                    <a:lnTo>
                      <a:pt x="13" y="37"/>
                    </a:lnTo>
                    <a:lnTo>
                      <a:pt x="5" y="51"/>
                    </a:lnTo>
                    <a:lnTo>
                      <a:pt x="1" y="65"/>
                    </a:lnTo>
                    <a:lnTo>
                      <a:pt x="0" y="83"/>
                    </a:lnTo>
                    <a:lnTo>
                      <a:pt x="1" y="99"/>
                    </a:lnTo>
                    <a:lnTo>
                      <a:pt x="5" y="114"/>
                    </a:lnTo>
                    <a:lnTo>
                      <a:pt x="13" y="129"/>
                    </a:lnTo>
                    <a:lnTo>
                      <a:pt x="24" y="142"/>
                    </a:lnTo>
                    <a:lnTo>
                      <a:pt x="36" y="152"/>
                    </a:lnTo>
                    <a:lnTo>
                      <a:pt x="51" y="160"/>
                    </a:lnTo>
                    <a:lnTo>
                      <a:pt x="65" y="164"/>
                    </a:lnTo>
                    <a:lnTo>
                      <a:pt x="83" y="166"/>
                    </a:lnTo>
                    <a:lnTo>
                      <a:pt x="98" y="164"/>
                    </a:lnTo>
                    <a:lnTo>
                      <a:pt x="114" y="160"/>
                    </a:lnTo>
                    <a:lnTo>
                      <a:pt x="127" y="152"/>
                    </a:lnTo>
                    <a:lnTo>
                      <a:pt x="140" y="14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51" name="Freeform 150">
                <a:extLst>
                  <a:ext uri="{FF2B5EF4-FFF2-40B4-BE49-F238E27FC236}">
                    <a16:creationId xmlns:a16="http://schemas.microsoft.com/office/drawing/2014/main" id="{09ABF09F-6036-1AEE-D0BA-ECBF68F11B5F}"/>
                  </a:ext>
                </a:extLst>
              </p:cNvPr>
              <p:cNvSpPr>
                <a:spLocks/>
              </p:cNvSpPr>
              <p:nvPr/>
            </p:nvSpPr>
            <p:spPr bwMode="auto">
              <a:xfrm>
                <a:off x="862013" y="4064000"/>
                <a:ext cx="52387" cy="52388"/>
              </a:xfrm>
              <a:custGeom>
                <a:avLst/>
                <a:gdLst>
                  <a:gd name="T0" fmla="*/ 141 w 167"/>
                  <a:gd name="T1" fmla="*/ 142 h 167"/>
                  <a:gd name="T2" fmla="*/ 151 w 167"/>
                  <a:gd name="T3" fmla="*/ 129 h 167"/>
                  <a:gd name="T4" fmla="*/ 156 w 167"/>
                  <a:gd name="T5" fmla="*/ 121 h 167"/>
                  <a:gd name="T6" fmla="*/ 160 w 167"/>
                  <a:gd name="T7" fmla="*/ 115 h 167"/>
                  <a:gd name="T8" fmla="*/ 164 w 167"/>
                  <a:gd name="T9" fmla="*/ 99 h 167"/>
                  <a:gd name="T10" fmla="*/ 167 w 167"/>
                  <a:gd name="T11" fmla="*/ 83 h 167"/>
                  <a:gd name="T12" fmla="*/ 164 w 167"/>
                  <a:gd name="T13" fmla="*/ 66 h 167"/>
                  <a:gd name="T14" fmla="*/ 160 w 167"/>
                  <a:gd name="T15" fmla="*/ 51 h 167"/>
                  <a:gd name="T16" fmla="*/ 151 w 167"/>
                  <a:gd name="T17" fmla="*/ 37 h 167"/>
                  <a:gd name="T18" fmla="*/ 141 w 167"/>
                  <a:gd name="T19" fmla="*/ 25 h 167"/>
                  <a:gd name="T20" fmla="*/ 128 w 167"/>
                  <a:gd name="T21" fmla="*/ 14 h 167"/>
                  <a:gd name="T22" fmla="*/ 115 w 167"/>
                  <a:gd name="T23" fmla="*/ 6 h 167"/>
                  <a:gd name="T24" fmla="*/ 99 w 167"/>
                  <a:gd name="T25" fmla="*/ 1 h 167"/>
                  <a:gd name="T26" fmla="*/ 84 w 167"/>
                  <a:gd name="T27" fmla="*/ 0 h 167"/>
                  <a:gd name="T28" fmla="*/ 66 w 167"/>
                  <a:gd name="T29" fmla="*/ 1 h 167"/>
                  <a:gd name="T30" fmla="*/ 51 w 167"/>
                  <a:gd name="T31" fmla="*/ 6 h 167"/>
                  <a:gd name="T32" fmla="*/ 37 w 167"/>
                  <a:gd name="T33" fmla="*/ 14 h 167"/>
                  <a:gd name="T34" fmla="*/ 25 w 167"/>
                  <a:gd name="T35" fmla="*/ 25 h 167"/>
                  <a:gd name="T36" fmla="*/ 14 w 167"/>
                  <a:gd name="T37" fmla="*/ 37 h 167"/>
                  <a:gd name="T38" fmla="*/ 6 w 167"/>
                  <a:gd name="T39" fmla="*/ 51 h 167"/>
                  <a:gd name="T40" fmla="*/ 2 w 167"/>
                  <a:gd name="T41" fmla="*/ 66 h 167"/>
                  <a:gd name="T42" fmla="*/ 0 w 167"/>
                  <a:gd name="T43" fmla="*/ 83 h 167"/>
                  <a:gd name="T44" fmla="*/ 2 w 167"/>
                  <a:gd name="T45" fmla="*/ 99 h 167"/>
                  <a:gd name="T46" fmla="*/ 6 w 167"/>
                  <a:gd name="T47" fmla="*/ 115 h 167"/>
                  <a:gd name="T48" fmla="*/ 14 w 167"/>
                  <a:gd name="T49" fmla="*/ 129 h 167"/>
                  <a:gd name="T50" fmla="*/ 25 w 167"/>
                  <a:gd name="T51" fmla="*/ 142 h 167"/>
                  <a:gd name="T52" fmla="*/ 37 w 167"/>
                  <a:gd name="T53" fmla="*/ 152 h 167"/>
                  <a:gd name="T54" fmla="*/ 51 w 167"/>
                  <a:gd name="T55" fmla="*/ 160 h 167"/>
                  <a:gd name="T56" fmla="*/ 66 w 167"/>
                  <a:gd name="T57" fmla="*/ 164 h 167"/>
                  <a:gd name="T58" fmla="*/ 84 w 167"/>
                  <a:gd name="T59" fmla="*/ 167 h 167"/>
                  <a:gd name="T60" fmla="*/ 99 w 167"/>
                  <a:gd name="T61" fmla="*/ 164 h 167"/>
                  <a:gd name="T62" fmla="*/ 115 w 167"/>
                  <a:gd name="T63" fmla="*/ 160 h 167"/>
                  <a:gd name="T64" fmla="*/ 128 w 167"/>
                  <a:gd name="T65" fmla="*/ 152 h 167"/>
                  <a:gd name="T66" fmla="*/ 141 w 167"/>
                  <a:gd name="T67" fmla="*/ 14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67">
                    <a:moveTo>
                      <a:pt x="141" y="142"/>
                    </a:moveTo>
                    <a:lnTo>
                      <a:pt x="151" y="129"/>
                    </a:lnTo>
                    <a:lnTo>
                      <a:pt x="156" y="121"/>
                    </a:lnTo>
                    <a:lnTo>
                      <a:pt x="160" y="115"/>
                    </a:lnTo>
                    <a:lnTo>
                      <a:pt x="164" y="99"/>
                    </a:lnTo>
                    <a:lnTo>
                      <a:pt x="167" y="83"/>
                    </a:lnTo>
                    <a:lnTo>
                      <a:pt x="164" y="66"/>
                    </a:lnTo>
                    <a:lnTo>
                      <a:pt x="160" y="51"/>
                    </a:lnTo>
                    <a:lnTo>
                      <a:pt x="151" y="37"/>
                    </a:lnTo>
                    <a:lnTo>
                      <a:pt x="141" y="25"/>
                    </a:lnTo>
                    <a:lnTo>
                      <a:pt x="128" y="14"/>
                    </a:lnTo>
                    <a:lnTo>
                      <a:pt x="115" y="6"/>
                    </a:lnTo>
                    <a:lnTo>
                      <a:pt x="99" y="1"/>
                    </a:lnTo>
                    <a:lnTo>
                      <a:pt x="84" y="0"/>
                    </a:lnTo>
                    <a:lnTo>
                      <a:pt x="66" y="1"/>
                    </a:lnTo>
                    <a:lnTo>
                      <a:pt x="51" y="6"/>
                    </a:lnTo>
                    <a:lnTo>
                      <a:pt x="37" y="14"/>
                    </a:lnTo>
                    <a:lnTo>
                      <a:pt x="25" y="25"/>
                    </a:lnTo>
                    <a:lnTo>
                      <a:pt x="14" y="37"/>
                    </a:lnTo>
                    <a:lnTo>
                      <a:pt x="6" y="51"/>
                    </a:lnTo>
                    <a:lnTo>
                      <a:pt x="2" y="66"/>
                    </a:lnTo>
                    <a:lnTo>
                      <a:pt x="0" y="83"/>
                    </a:lnTo>
                    <a:lnTo>
                      <a:pt x="2" y="99"/>
                    </a:lnTo>
                    <a:lnTo>
                      <a:pt x="6" y="115"/>
                    </a:lnTo>
                    <a:lnTo>
                      <a:pt x="14" y="129"/>
                    </a:lnTo>
                    <a:lnTo>
                      <a:pt x="25" y="142"/>
                    </a:lnTo>
                    <a:lnTo>
                      <a:pt x="37" y="152"/>
                    </a:lnTo>
                    <a:lnTo>
                      <a:pt x="51" y="160"/>
                    </a:lnTo>
                    <a:lnTo>
                      <a:pt x="66" y="164"/>
                    </a:lnTo>
                    <a:lnTo>
                      <a:pt x="84" y="167"/>
                    </a:lnTo>
                    <a:lnTo>
                      <a:pt x="99" y="164"/>
                    </a:lnTo>
                    <a:lnTo>
                      <a:pt x="115" y="160"/>
                    </a:lnTo>
                    <a:lnTo>
                      <a:pt x="128" y="152"/>
                    </a:lnTo>
                    <a:lnTo>
                      <a:pt x="141" y="14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52" name="Freeform 151">
                <a:extLst>
                  <a:ext uri="{FF2B5EF4-FFF2-40B4-BE49-F238E27FC236}">
                    <a16:creationId xmlns:a16="http://schemas.microsoft.com/office/drawing/2014/main" id="{711955F4-8DE2-B651-7E8C-9A2EA23AE593}"/>
                  </a:ext>
                </a:extLst>
              </p:cNvPr>
              <p:cNvSpPr>
                <a:spLocks/>
              </p:cNvSpPr>
              <p:nvPr/>
            </p:nvSpPr>
            <p:spPr bwMode="auto">
              <a:xfrm>
                <a:off x="882650" y="3722688"/>
                <a:ext cx="52387" cy="53975"/>
              </a:xfrm>
              <a:custGeom>
                <a:avLst/>
                <a:gdLst>
                  <a:gd name="T0" fmla="*/ 140 w 166"/>
                  <a:gd name="T1" fmla="*/ 142 h 166"/>
                  <a:gd name="T2" fmla="*/ 150 w 166"/>
                  <a:gd name="T3" fmla="*/ 129 h 166"/>
                  <a:gd name="T4" fmla="*/ 155 w 166"/>
                  <a:gd name="T5" fmla="*/ 121 h 166"/>
                  <a:gd name="T6" fmla="*/ 159 w 166"/>
                  <a:gd name="T7" fmla="*/ 114 h 166"/>
                  <a:gd name="T8" fmla="*/ 164 w 166"/>
                  <a:gd name="T9" fmla="*/ 99 h 166"/>
                  <a:gd name="T10" fmla="*/ 166 w 166"/>
                  <a:gd name="T11" fmla="*/ 83 h 166"/>
                  <a:gd name="T12" fmla="*/ 164 w 166"/>
                  <a:gd name="T13" fmla="*/ 66 h 166"/>
                  <a:gd name="T14" fmla="*/ 159 w 166"/>
                  <a:gd name="T15" fmla="*/ 51 h 166"/>
                  <a:gd name="T16" fmla="*/ 150 w 166"/>
                  <a:gd name="T17" fmla="*/ 37 h 166"/>
                  <a:gd name="T18" fmla="*/ 140 w 166"/>
                  <a:gd name="T19" fmla="*/ 24 h 166"/>
                  <a:gd name="T20" fmla="*/ 127 w 166"/>
                  <a:gd name="T21" fmla="*/ 13 h 166"/>
                  <a:gd name="T22" fmla="*/ 114 w 166"/>
                  <a:gd name="T23" fmla="*/ 6 h 166"/>
                  <a:gd name="T24" fmla="*/ 98 w 166"/>
                  <a:gd name="T25" fmla="*/ 1 h 166"/>
                  <a:gd name="T26" fmla="*/ 83 w 166"/>
                  <a:gd name="T27" fmla="*/ 0 h 166"/>
                  <a:gd name="T28" fmla="*/ 65 w 166"/>
                  <a:gd name="T29" fmla="*/ 1 h 166"/>
                  <a:gd name="T30" fmla="*/ 51 w 166"/>
                  <a:gd name="T31" fmla="*/ 6 h 166"/>
                  <a:gd name="T32" fmla="*/ 36 w 166"/>
                  <a:gd name="T33" fmla="*/ 13 h 166"/>
                  <a:gd name="T34" fmla="*/ 24 w 166"/>
                  <a:gd name="T35" fmla="*/ 24 h 166"/>
                  <a:gd name="T36" fmla="*/ 13 w 166"/>
                  <a:gd name="T37" fmla="*/ 37 h 166"/>
                  <a:gd name="T38" fmla="*/ 5 w 166"/>
                  <a:gd name="T39" fmla="*/ 51 h 166"/>
                  <a:gd name="T40" fmla="*/ 1 w 166"/>
                  <a:gd name="T41" fmla="*/ 66 h 166"/>
                  <a:gd name="T42" fmla="*/ 0 w 166"/>
                  <a:gd name="T43" fmla="*/ 83 h 166"/>
                  <a:gd name="T44" fmla="*/ 1 w 166"/>
                  <a:gd name="T45" fmla="*/ 99 h 166"/>
                  <a:gd name="T46" fmla="*/ 5 w 166"/>
                  <a:gd name="T47" fmla="*/ 114 h 166"/>
                  <a:gd name="T48" fmla="*/ 13 w 166"/>
                  <a:gd name="T49" fmla="*/ 129 h 166"/>
                  <a:gd name="T50" fmla="*/ 24 w 166"/>
                  <a:gd name="T51" fmla="*/ 142 h 166"/>
                  <a:gd name="T52" fmla="*/ 36 w 166"/>
                  <a:gd name="T53" fmla="*/ 152 h 166"/>
                  <a:gd name="T54" fmla="*/ 51 w 166"/>
                  <a:gd name="T55" fmla="*/ 160 h 166"/>
                  <a:gd name="T56" fmla="*/ 65 w 166"/>
                  <a:gd name="T57" fmla="*/ 164 h 166"/>
                  <a:gd name="T58" fmla="*/ 83 w 166"/>
                  <a:gd name="T59" fmla="*/ 166 h 166"/>
                  <a:gd name="T60" fmla="*/ 98 w 166"/>
                  <a:gd name="T61" fmla="*/ 164 h 166"/>
                  <a:gd name="T62" fmla="*/ 114 w 166"/>
                  <a:gd name="T63" fmla="*/ 160 h 166"/>
                  <a:gd name="T64" fmla="*/ 127 w 166"/>
                  <a:gd name="T65" fmla="*/ 152 h 166"/>
                  <a:gd name="T66" fmla="*/ 140 w 166"/>
                  <a:gd name="T67"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6">
                    <a:moveTo>
                      <a:pt x="140" y="142"/>
                    </a:moveTo>
                    <a:lnTo>
                      <a:pt x="150" y="129"/>
                    </a:lnTo>
                    <a:lnTo>
                      <a:pt x="155" y="121"/>
                    </a:lnTo>
                    <a:lnTo>
                      <a:pt x="159" y="114"/>
                    </a:lnTo>
                    <a:lnTo>
                      <a:pt x="164" y="99"/>
                    </a:lnTo>
                    <a:lnTo>
                      <a:pt x="166" y="83"/>
                    </a:lnTo>
                    <a:lnTo>
                      <a:pt x="164" y="66"/>
                    </a:lnTo>
                    <a:lnTo>
                      <a:pt x="159" y="51"/>
                    </a:lnTo>
                    <a:lnTo>
                      <a:pt x="150" y="37"/>
                    </a:lnTo>
                    <a:lnTo>
                      <a:pt x="140" y="24"/>
                    </a:lnTo>
                    <a:lnTo>
                      <a:pt x="127" y="13"/>
                    </a:lnTo>
                    <a:lnTo>
                      <a:pt x="114" y="6"/>
                    </a:lnTo>
                    <a:lnTo>
                      <a:pt x="98" y="1"/>
                    </a:lnTo>
                    <a:lnTo>
                      <a:pt x="83" y="0"/>
                    </a:lnTo>
                    <a:lnTo>
                      <a:pt x="65" y="1"/>
                    </a:lnTo>
                    <a:lnTo>
                      <a:pt x="51" y="6"/>
                    </a:lnTo>
                    <a:lnTo>
                      <a:pt x="36" y="13"/>
                    </a:lnTo>
                    <a:lnTo>
                      <a:pt x="24" y="24"/>
                    </a:lnTo>
                    <a:lnTo>
                      <a:pt x="13" y="37"/>
                    </a:lnTo>
                    <a:lnTo>
                      <a:pt x="5" y="51"/>
                    </a:lnTo>
                    <a:lnTo>
                      <a:pt x="1" y="66"/>
                    </a:lnTo>
                    <a:lnTo>
                      <a:pt x="0" y="83"/>
                    </a:lnTo>
                    <a:lnTo>
                      <a:pt x="1" y="99"/>
                    </a:lnTo>
                    <a:lnTo>
                      <a:pt x="5" y="114"/>
                    </a:lnTo>
                    <a:lnTo>
                      <a:pt x="13" y="129"/>
                    </a:lnTo>
                    <a:lnTo>
                      <a:pt x="24" y="142"/>
                    </a:lnTo>
                    <a:lnTo>
                      <a:pt x="36" y="152"/>
                    </a:lnTo>
                    <a:lnTo>
                      <a:pt x="51" y="160"/>
                    </a:lnTo>
                    <a:lnTo>
                      <a:pt x="65" y="164"/>
                    </a:lnTo>
                    <a:lnTo>
                      <a:pt x="83" y="166"/>
                    </a:lnTo>
                    <a:lnTo>
                      <a:pt x="98" y="164"/>
                    </a:lnTo>
                    <a:lnTo>
                      <a:pt x="114" y="160"/>
                    </a:lnTo>
                    <a:lnTo>
                      <a:pt x="127" y="152"/>
                    </a:lnTo>
                    <a:lnTo>
                      <a:pt x="140" y="14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53" name="Freeform 152">
                <a:extLst>
                  <a:ext uri="{FF2B5EF4-FFF2-40B4-BE49-F238E27FC236}">
                    <a16:creationId xmlns:a16="http://schemas.microsoft.com/office/drawing/2014/main" id="{D0C8A87A-48F5-1E56-5B83-A2DB0892AB5C}"/>
                  </a:ext>
                </a:extLst>
              </p:cNvPr>
              <p:cNvSpPr>
                <a:spLocks/>
              </p:cNvSpPr>
              <p:nvPr/>
            </p:nvSpPr>
            <p:spPr bwMode="auto">
              <a:xfrm>
                <a:off x="884238" y="3681413"/>
                <a:ext cx="53975" cy="53975"/>
              </a:xfrm>
              <a:custGeom>
                <a:avLst/>
                <a:gdLst>
                  <a:gd name="T0" fmla="*/ 141 w 167"/>
                  <a:gd name="T1" fmla="*/ 142 h 167"/>
                  <a:gd name="T2" fmla="*/ 151 w 167"/>
                  <a:gd name="T3" fmla="*/ 129 h 167"/>
                  <a:gd name="T4" fmla="*/ 156 w 167"/>
                  <a:gd name="T5" fmla="*/ 121 h 167"/>
                  <a:gd name="T6" fmla="*/ 160 w 167"/>
                  <a:gd name="T7" fmla="*/ 115 h 167"/>
                  <a:gd name="T8" fmla="*/ 164 w 167"/>
                  <a:gd name="T9" fmla="*/ 99 h 167"/>
                  <a:gd name="T10" fmla="*/ 167 w 167"/>
                  <a:gd name="T11" fmla="*/ 84 h 167"/>
                  <a:gd name="T12" fmla="*/ 164 w 167"/>
                  <a:gd name="T13" fmla="*/ 66 h 167"/>
                  <a:gd name="T14" fmla="*/ 160 w 167"/>
                  <a:gd name="T15" fmla="*/ 51 h 167"/>
                  <a:gd name="T16" fmla="*/ 151 w 167"/>
                  <a:gd name="T17" fmla="*/ 37 h 167"/>
                  <a:gd name="T18" fmla="*/ 141 w 167"/>
                  <a:gd name="T19" fmla="*/ 25 h 167"/>
                  <a:gd name="T20" fmla="*/ 128 w 167"/>
                  <a:gd name="T21" fmla="*/ 14 h 167"/>
                  <a:gd name="T22" fmla="*/ 115 w 167"/>
                  <a:gd name="T23" fmla="*/ 6 h 167"/>
                  <a:gd name="T24" fmla="*/ 99 w 167"/>
                  <a:gd name="T25" fmla="*/ 1 h 167"/>
                  <a:gd name="T26" fmla="*/ 84 w 167"/>
                  <a:gd name="T27" fmla="*/ 0 h 167"/>
                  <a:gd name="T28" fmla="*/ 66 w 167"/>
                  <a:gd name="T29" fmla="*/ 1 h 167"/>
                  <a:gd name="T30" fmla="*/ 51 w 167"/>
                  <a:gd name="T31" fmla="*/ 6 h 167"/>
                  <a:gd name="T32" fmla="*/ 37 w 167"/>
                  <a:gd name="T33" fmla="*/ 14 h 167"/>
                  <a:gd name="T34" fmla="*/ 25 w 167"/>
                  <a:gd name="T35" fmla="*/ 25 h 167"/>
                  <a:gd name="T36" fmla="*/ 14 w 167"/>
                  <a:gd name="T37" fmla="*/ 37 h 167"/>
                  <a:gd name="T38" fmla="*/ 6 w 167"/>
                  <a:gd name="T39" fmla="*/ 51 h 167"/>
                  <a:gd name="T40" fmla="*/ 2 w 167"/>
                  <a:gd name="T41" fmla="*/ 66 h 167"/>
                  <a:gd name="T42" fmla="*/ 0 w 167"/>
                  <a:gd name="T43" fmla="*/ 84 h 167"/>
                  <a:gd name="T44" fmla="*/ 2 w 167"/>
                  <a:gd name="T45" fmla="*/ 99 h 167"/>
                  <a:gd name="T46" fmla="*/ 6 w 167"/>
                  <a:gd name="T47" fmla="*/ 115 h 167"/>
                  <a:gd name="T48" fmla="*/ 14 w 167"/>
                  <a:gd name="T49" fmla="*/ 129 h 167"/>
                  <a:gd name="T50" fmla="*/ 25 w 167"/>
                  <a:gd name="T51" fmla="*/ 142 h 167"/>
                  <a:gd name="T52" fmla="*/ 37 w 167"/>
                  <a:gd name="T53" fmla="*/ 152 h 167"/>
                  <a:gd name="T54" fmla="*/ 51 w 167"/>
                  <a:gd name="T55" fmla="*/ 160 h 167"/>
                  <a:gd name="T56" fmla="*/ 66 w 167"/>
                  <a:gd name="T57" fmla="*/ 164 h 167"/>
                  <a:gd name="T58" fmla="*/ 84 w 167"/>
                  <a:gd name="T59" fmla="*/ 167 h 167"/>
                  <a:gd name="T60" fmla="*/ 99 w 167"/>
                  <a:gd name="T61" fmla="*/ 164 h 167"/>
                  <a:gd name="T62" fmla="*/ 115 w 167"/>
                  <a:gd name="T63" fmla="*/ 160 h 167"/>
                  <a:gd name="T64" fmla="*/ 128 w 167"/>
                  <a:gd name="T65" fmla="*/ 152 h 167"/>
                  <a:gd name="T66" fmla="*/ 141 w 167"/>
                  <a:gd name="T67" fmla="*/ 14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67">
                    <a:moveTo>
                      <a:pt x="141" y="142"/>
                    </a:moveTo>
                    <a:lnTo>
                      <a:pt x="151" y="129"/>
                    </a:lnTo>
                    <a:lnTo>
                      <a:pt x="156" y="121"/>
                    </a:lnTo>
                    <a:lnTo>
                      <a:pt x="160" y="115"/>
                    </a:lnTo>
                    <a:lnTo>
                      <a:pt x="164" y="99"/>
                    </a:lnTo>
                    <a:lnTo>
                      <a:pt x="167" y="84"/>
                    </a:lnTo>
                    <a:lnTo>
                      <a:pt x="164" y="66"/>
                    </a:lnTo>
                    <a:lnTo>
                      <a:pt x="160" y="51"/>
                    </a:lnTo>
                    <a:lnTo>
                      <a:pt x="151" y="37"/>
                    </a:lnTo>
                    <a:lnTo>
                      <a:pt x="141" y="25"/>
                    </a:lnTo>
                    <a:lnTo>
                      <a:pt x="128" y="14"/>
                    </a:lnTo>
                    <a:lnTo>
                      <a:pt x="115" y="6"/>
                    </a:lnTo>
                    <a:lnTo>
                      <a:pt x="99" y="1"/>
                    </a:lnTo>
                    <a:lnTo>
                      <a:pt x="84" y="0"/>
                    </a:lnTo>
                    <a:lnTo>
                      <a:pt x="66" y="1"/>
                    </a:lnTo>
                    <a:lnTo>
                      <a:pt x="51" y="6"/>
                    </a:lnTo>
                    <a:lnTo>
                      <a:pt x="37" y="14"/>
                    </a:lnTo>
                    <a:lnTo>
                      <a:pt x="25" y="25"/>
                    </a:lnTo>
                    <a:lnTo>
                      <a:pt x="14" y="37"/>
                    </a:lnTo>
                    <a:lnTo>
                      <a:pt x="6" y="51"/>
                    </a:lnTo>
                    <a:lnTo>
                      <a:pt x="2" y="66"/>
                    </a:lnTo>
                    <a:lnTo>
                      <a:pt x="0" y="84"/>
                    </a:lnTo>
                    <a:lnTo>
                      <a:pt x="2" y="99"/>
                    </a:lnTo>
                    <a:lnTo>
                      <a:pt x="6" y="115"/>
                    </a:lnTo>
                    <a:lnTo>
                      <a:pt x="14" y="129"/>
                    </a:lnTo>
                    <a:lnTo>
                      <a:pt x="25" y="142"/>
                    </a:lnTo>
                    <a:lnTo>
                      <a:pt x="37" y="152"/>
                    </a:lnTo>
                    <a:lnTo>
                      <a:pt x="51" y="160"/>
                    </a:lnTo>
                    <a:lnTo>
                      <a:pt x="66" y="164"/>
                    </a:lnTo>
                    <a:lnTo>
                      <a:pt x="84" y="167"/>
                    </a:lnTo>
                    <a:lnTo>
                      <a:pt x="99" y="164"/>
                    </a:lnTo>
                    <a:lnTo>
                      <a:pt x="115" y="160"/>
                    </a:lnTo>
                    <a:lnTo>
                      <a:pt x="128" y="152"/>
                    </a:lnTo>
                    <a:lnTo>
                      <a:pt x="141" y="14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54" name="Freeform 153">
                <a:extLst>
                  <a:ext uri="{FF2B5EF4-FFF2-40B4-BE49-F238E27FC236}">
                    <a16:creationId xmlns:a16="http://schemas.microsoft.com/office/drawing/2014/main" id="{77697E4F-8A1C-4009-F484-08DEAD4507C1}"/>
                  </a:ext>
                </a:extLst>
              </p:cNvPr>
              <p:cNvSpPr>
                <a:spLocks/>
              </p:cNvSpPr>
              <p:nvPr/>
            </p:nvSpPr>
            <p:spPr bwMode="auto">
              <a:xfrm>
                <a:off x="904875" y="3698875"/>
                <a:ext cx="52387" cy="52388"/>
              </a:xfrm>
              <a:custGeom>
                <a:avLst/>
                <a:gdLst>
                  <a:gd name="T0" fmla="*/ 141 w 167"/>
                  <a:gd name="T1" fmla="*/ 142 h 167"/>
                  <a:gd name="T2" fmla="*/ 151 w 167"/>
                  <a:gd name="T3" fmla="*/ 129 h 167"/>
                  <a:gd name="T4" fmla="*/ 155 w 167"/>
                  <a:gd name="T5" fmla="*/ 121 h 167"/>
                  <a:gd name="T6" fmla="*/ 160 w 167"/>
                  <a:gd name="T7" fmla="*/ 115 h 167"/>
                  <a:gd name="T8" fmla="*/ 164 w 167"/>
                  <a:gd name="T9" fmla="*/ 99 h 167"/>
                  <a:gd name="T10" fmla="*/ 167 w 167"/>
                  <a:gd name="T11" fmla="*/ 84 h 167"/>
                  <a:gd name="T12" fmla="*/ 164 w 167"/>
                  <a:gd name="T13" fmla="*/ 66 h 167"/>
                  <a:gd name="T14" fmla="*/ 160 w 167"/>
                  <a:gd name="T15" fmla="*/ 51 h 167"/>
                  <a:gd name="T16" fmla="*/ 151 w 167"/>
                  <a:gd name="T17" fmla="*/ 37 h 167"/>
                  <a:gd name="T18" fmla="*/ 141 w 167"/>
                  <a:gd name="T19" fmla="*/ 25 h 167"/>
                  <a:gd name="T20" fmla="*/ 128 w 167"/>
                  <a:gd name="T21" fmla="*/ 14 h 167"/>
                  <a:gd name="T22" fmla="*/ 114 w 167"/>
                  <a:gd name="T23" fmla="*/ 6 h 167"/>
                  <a:gd name="T24" fmla="*/ 99 w 167"/>
                  <a:gd name="T25" fmla="*/ 1 h 167"/>
                  <a:gd name="T26" fmla="*/ 83 w 167"/>
                  <a:gd name="T27" fmla="*/ 0 h 167"/>
                  <a:gd name="T28" fmla="*/ 66 w 167"/>
                  <a:gd name="T29" fmla="*/ 1 h 167"/>
                  <a:gd name="T30" fmla="*/ 51 w 167"/>
                  <a:gd name="T31" fmla="*/ 6 h 167"/>
                  <a:gd name="T32" fmla="*/ 37 w 167"/>
                  <a:gd name="T33" fmla="*/ 14 h 167"/>
                  <a:gd name="T34" fmla="*/ 25 w 167"/>
                  <a:gd name="T35" fmla="*/ 25 h 167"/>
                  <a:gd name="T36" fmla="*/ 14 w 167"/>
                  <a:gd name="T37" fmla="*/ 37 h 167"/>
                  <a:gd name="T38" fmla="*/ 6 w 167"/>
                  <a:gd name="T39" fmla="*/ 51 h 167"/>
                  <a:gd name="T40" fmla="*/ 1 w 167"/>
                  <a:gd name="T41" fmla="*/ 66 h 167"/>
                  <a:gd name="T42" fmla="*/ 0 w 167"/>
                  <a:gd name="T43" fmla="*/ 84 h 167"/>
                  <a:gd name="T44" fmla="*/ 1 w 167"/>
                  <a:gd name="T45" fmla="*/ 99 h 167"/>
                  <a:gd name="T46" fmla="*/ 6 w 167"/>
                  <a:gd name="T47" fmla="*/ 115 h 167"/>
                  <a:gd name="T48" fmla="*/ 14 w 167"/>
                  <a:gd name="T49" fmla="*/ 129 h 167"/>
                  <a:gd name="T50" fmla="*/ 25 w 167"/>
                  <a:gd name="T51" fmla="*/ 142 h 167"/>
                  <a:gd name="T52" fmla="*/ 37 w 167"/>
                  <a:gd name="T53" fmla="*/ 152 h 167"/>
                  <a:gd name="T54" fmla="*/ 51 w 167"/>
                  <a:gd name="T55" fmla="*/ 160 h 167"/>
                  <a:gd name="T56" fmla="*/ 66 w 167"/>
                  <a:gd name="T57" fmla="*/ 164 h 167"/>
                  <a:gd name="T58" fmla="*/ 83 w 167"/>
                  <a:gd name="T59" fmla="*/ 167 h 167"/>
                  <a:gd name="T60" fmla="*/ 99 w 167"/>
                  <a:gd name="T61" fmla="*/ 164 h 167"/>
                  <a:gd name="T62" fmla="*/ 114 w 167"/>
                  <a:gd name="T63" fmla="*/ 160 h 167"/>
                  <a:gd name="T64" fmla="*/ 128 w 167"/>
                  <a:gd name="T65" fmla="*/ 152 h 167"/>
                  <a:gd name="T66" fmla="*/ 141 w 167"/>
                  <a:gd name="T67" fmla="*/ 14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67">
                    <a:moveTo>
                      <a:pt x="141" y="142"/>
                    </a:moveTo>
                    <a:lnTo>
                      <a:pt x="151" y="129"/>
                    </a:lnTo>
                    <a:lnTo>
                      <a:pt x="155" y="121"/>
                    </a:lnTo>
                    <a:lnTo>
                      <a:pt x="160" y="115"/>
                    </a:lnTo>
                    <a:lnTo>
                      <a:pt x="164" y="99"/>
                    </a:lnTo>
                    <a:lnTo>
                      <a:pt x="167" y="84"/>
                    </a:lnTo>
                    <a:lnTo>
                      <a:pt x="164" y="66"/>
                    </a:lnTo>
                    <a:lnTo>
                      <a:pt x="160" y="51"/>
                    </a:lnTo>
                    <a:lnTo>
                      <a:pt x="151" y="37"/>
                    </a:lnTo>
                    <a:lnTo>
                      <a:pt x="141" y="25"/>
                    </a:lnTo>
                    <a:lnTo>
                      <a:pt x="128" y="14"/>
                    </a:lnTo>
                    <a:lnTo>
                      <a:pt x="114" y="6"/>
                    </a:lnTo>
                    <a:lnTo>
                      <a:pt x="99" y="1"/>
                    </a:lnTo>
                    <a:lnTo>
                      <a:pt x="83" y="0"/>
                    </a:lnTo>
                    <a:lnTo>
                      <a:pt x="66" y="1"/>
                    </a:lnTo>
                    <a:lnTo>
                      <a:pt x="51" y="6"/>
                    </a:lnTo>
                    <a:lnTo>
                      <a:pt x="37" y="14"/>
                    </a:lnTo>
                    <a:lnTo>
                      <a:pt x="25" y="25"/>
                    </a:lnTo>
                    <a:lnTo>
                      <a:pt x="14" y="37"/>
                    </a:lnTo>
                    <a:lnTo>
                      <a:pt x="6" y="51"/>
                    </a:lnTo>
                    <a:lnTo>
                      <a:pt x="1" y="66"/>
                    </a:lnTo>
                    <a:lnTo>
                      <a:pt x="0" y="84"/>
                    </a:lnTo>
                    <a:lnTo>
                      <a:pt x="1" y="99"/>
                    </a:lnTo>
                    <a:lnTo>
                      <a:pt x="6" y="115"/>
                    </a:lnTo>
                    <a:lnTo>
                      <a:pt x="14" y="129"/>
                    </a:lnTo>
                    <a:lnTo>
                      <a:pt x="25" y="142"/>
                    </a:lnTo>
                    <a:lnTo>
                      <a:pt x="37" y="152"/>
                    </a:lnTo>
                    <a:lnTo>
                      <a:pt x="51" y="160"/>
                    </a:lnTo>
                    <a:lnTo>
                      <a:pt x="66" y="164"/>
                    </a:lnTo>
                    <a:lnTo>
                      <a:pt x="83" y="167"/>
                    </a:lnTo>
                    <a:lnTo>
                      <a:pt x="99" y="164"/>
                    </a:lnTo>
                    <a:lnTo>
                      <a:pt x="114" y="160"/>
                    </a:lnTo>
                    <a:lnTo>
                      <a:pt x="128" y="152"/>
                    </a:lnTo>
                    <a:lnTo>
                      <a:pt x="141" y="14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55" name="Freeform 154">
                <a:extLst>
                  <a:ext uri="{FF2B5EF4-FFF2-40B4-BE49-F238E27FC236}">
                    <a16:creationId xmlns:a16="http://schemas.microsoft.com/office/drawing/2014/main" id="{EDE1BBD8-4C18-ED1F-CEB6-3E58214AF4B7}"/>
                  </a:ext>
                </a:extLst>
              </p:cNvPr>
              <p:cNvSpPr>
                <a:spLocks/>
              </p:cNvSpPr>
              <p:nvPr/>
            </p:nvSpPr>
            <p:spPr bwMode="auto">
              <a:xfrm>
                <a:off x="947738" y="3746500"/>
                <a:ext cx="53975" cy="52388"/>
              </a:xfrm>
              <a:custGeom>
                <a:avLst/>
                <a:gdLst>
                  <a:gd name="T0" fmla="*/ 141 w 166"/>
                  <a:gd name="T1" fmla="*/ 142 h 166"/>
                  <a:gd name="T2" fmla="*/ 150 w 166"/>
                  <a:gd name="T3" fmla="*/ 129 h 166"/>
                  <a:gd name="T4" fmla="*/ 155 w 166"/>
                  <a:gd name="T5" fmla="*/ 121 h 166"/>
                  <a:gd name="T6" fmla="*/ 159 w 166"/>
                  <a:gd name="T7" fmla="*/ 114 h 166"/>
                  <a:gd name="T8" fmla="*/ 164 w 166"/>
                  <a:gd name="T9" fmla="*/ 99 h 166"/>
                  <a:gd name="T10" fmla="*/ 166 w 166"/>
                  <a:gd name="T11" fmla="*/ 83 h 166"/>
                  <a:gd name="T12" fmla="*/ 164 w 166"/>
                  <a:gd name="T13" fmla="*/ 65 h 166"/>
                  <a:gd name="T14" fmla="*/ 159 w 166"/>
                  <a:gd name="T15" fmla="*/ 51 h 166"/>
                  <a:gd name="T16" fmla="*/ 150 w 166"/>
                  <a:gd name="T17" fmla="*/ 37 h 166"/>
                  <a:gd name="T18" fmla="*/ 141 w 166"/>
                  <a:gd name="T19" fmla="*/ 24 h 166"/>
                  <a:gd name="T20" fmla="*/ 127 w 166"/>
                  <a:gd name="T21" fmla="*/ 13 h 166"/>
                  <a:gd name="T22" fmla="*/ 114 w 166"/>
                  <a:gd name="T23" fmla="*/ 6 h 166"/>
                  <a:gd name="T24" fmla="*/ 98 w 166"/>
                  <a:gd name="T25" fmla="*/ 1 h 166"/>
                  <a:gd name="T26" fmla="*/ 83 w 166"/>
                  <a:gd name="T27" fmla="*/ 0 h 166"/>
                  <a:gd name="T28" fmla="*/ 65 w 166"/>
                  <a:gd name="T29" fmla="*/ 1 h 166"/>
                  <a:gd name="T30" fmla="*/ 51 w 166"/>
                  <a:gd name="T31" fmla="*/ 6 h 166"/>
                  <a:gd name="T32" fmla="*/ 36 w 166"/>
                  <a:gd name="T33" fmla="*/ 13 h 166"/>
                  <a:gd name="T34" fmla="*/ 24 w 166"/>
                  <a:gd name="T35" fmla="*/ 24 h 166"/>
                  <a:gd name="T36" fmla="*/ 13 w 166"/>
                  <a:gd name="T37" fmla="*/ 37 h 166"/>
                  <a:gd name="T38" fmla="*/ 5 w 166"/>
                  <a:gd name="T39" fmla="*/ 51 h 166"/>
                  <a:gd name="T40" fmla="*/ 1 w 166"/>
                  <a:gd name="T41" fmla="*/ 65 h 166"/>
                  <a:gd name="T42" fmla="*/ 0 w 166"/>
                  <a:gd name="T43" fmla="*/ 83 h 166"/>
                  <a:gd name="T44" fmla="*/ 1 w 166"/>
                  <a:gd name="T45" fmla="*/ 99 h 166"/>
                  <a:gd name="T46" fmla="*/ 5 w 166"/>
                  <a:gd name="T47" fmla="*/ 114 h 166"/>
                  <a:gd name="T48" fmla="*/ 13 w 166"/>
                  <a:gd name="T49" fmla="*/ 129 h 166"/>
                  <a:gd name="T50" fmla="*/ 24 w 166"/>
                  <a:gd name="T51" fmla="*/ 142 h 166"/>
                  <a:gd name="T52" fmla="*/ 36 w 166"/>
                  <a:gd name="T53" fmla="*/ 152 h 166"/>
                  <a:gd name="T54" fmla="*/ 51 w 166"/>
                  <a:gd name="T55" fmla="*/ 160 h 166"/>
                  <a:gd name="T56" fmla="*/ 65 w 166"/>
                  <a:gd name="T57" fmla="*/ 164 h 166"/>
                  <a:gd name="T58" fmla="*/ 83 w 166"/>
                  <a:gd name="T59" fmla="*/ 166 h 166"/>
                  <a:gd name="T60" fmla="*/ 98 w 166"/>
                  <a:gd name="T61" fmla="*/ 164 h 166"/>
                  <a:gd name="T62" fmla="*/ 114 w 166"/>
                  <a:gd name="T63" fmla="*/ 160 h 166"/>
                  <a:gd name="T64" fmla="*/ 127 w 166"/>
                  <a:gd name="T65" fmla="*/ 152 h 166"/>
                  <a:gd name="T66" fmla="*/ 141 w 166"/>
                  <a:gd name="T67"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6">
                    <a:moveTo>
                      <a:pt x="141" y="142"/>
                    </a:moveTo>
                    <a:lnTo>
                      <a:pt x="150" y="129"/>
                    </a:lnTo>
                    <a:lnTo>
                      <a:pt x="155" y="121"/>
                    </a:lnTo>
                    <a:lnTo>
                      <a:pt x="159" y="114"/>
                    </a:lnTo>
                    <a:lnTo>
                      <a:pt x="164" y="99"/>
                    </a:lnTo>
                    <a:lnTo>
                      <a:pt x="166" y="83"/>
                    </a:lnTo>
                    <a:lnTo>
                      <a:pt x="164" y="65"/>
                    </a:lnTo>
                    <a:lnTo>
                      <a:pt x="159" y="51"/>
                    </a:lnTo>
                    <a:lnTo>
                      <a:pt x="150" y="37"/>
                    </a:lnTo>
                    <a:lnTo>
                      <a:pt x="141" y="24"/>
                    </a:lnTo>
                    <a:lnTo>
                      <a:pt x="127" y="13"/>
                    </a:lnTo>
                    <a:lnTo>
                      <a:pt x="114" y="6"/>
                    </a:lnTo>
                    <a:lnTo>
                      <a:pt x="98" y="1"/>
                    </a:lnTo>
                    <a:lnTo>
                      <a:pt x="83" y="0"/>
                    </a:lnTo>
                    <a:lnTo>
                      <a:pt x="65" y="1"/>
                    </a:lnTo>
                    <a:lnTo>
                      <a:pt x="51" y="6"/>
                    </a:lnTo>
                    <a:lnTo>
                      <a:pt x="36" y="13"/>
                    </a:lnTo>
                    <a:lnTo>
                      <a:pt x="24" y="24"/>
                    </a:lnTo>
                    <a:lnTo>
                      <a:pt x="13" y="37"/>
                    </a:lnTo>
                    <a:lnTo>
                      <a:pt x="5" y="51"/>
                    </a:lnTo>
                    <a:lnTo>
                      <a:pt x="1" y="65"/>
                    </a:lnTo>
                    <a:lnTo>
                      <a:pt x="0" y="83"/>
                    </a:lnTo>
                    <a:lnTo>
                      <a:pt x="1" y="99"/>
                    </a:lnTo>
                    <a:lnTo>
                      <a:pt x="5" y="114"/>
                    </a:lnTo>
                    <a:lnTo>
                      <a:pt x="13" y="129"/>
                    </a:lnTo>
                    <a:lnTo>
                      <a:pt x="24" y="142"/>
                    </a:lnTo>
                    <a:lnTo>
                      <a:pt x="36" y="152"/>
                    </a:lnTo>
                    <a:lnTo>
                      <a:pt x="51" y="160"/>
                    </a:lnTo>
                    <a:lnTo>
                      <a:pt x="65" y="164"/>
                    </a:lnTo>
                    <a:lnTo>
                      <a:pt x="83" y="166"/>
                    </a:lnTo>
                    <a:lnTo>
                      <a:pt x="98" y="164"/>
                    </a:lnTo>
                    <a:lnTo>
                      <a:pt x="114" y="160"/>
                    </a:lnTo>
                    <a:lnTo>
                      <a:pt x="127" y="152"/>
                    </a:lnTo>
                    <a:lnTo>
                      <a:pt x="141" y="14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56" name="Freeform 155">
                <a:extLst>
                  <a:ext uri="{FF2B5EF4-FFF2-40B4-BE49-F238E27FC236}">
                    <a16:creationId xmlns:a16="http://schemas.microsoft.com/office/drawing/2014/main" id="{D2580DFE-60B8-9EAE-F2A3-556F06C7E240}"/>
                  </a:ext>
                </a:extLst>
              </p:cNvPr>
              <p:cNvSpPr>
                <a:spLocks/>
              </p:cNvSpPr>
              <p:nvPr/>
            </p:nvSpPr>
            <p:spPr bwMode="auto">
              <a:xfrm>
                <a:off x="1020763" y="3794125"/>
                <a:ext cx="52387" cy="53975"/>
              </a:xfrm>
              <a:custGeom>
                <a:avLst/>
                <a:gdLst>
                  <a:gd name="T0" fmla="*/ 141 w 166"/>
                  <a:gd name="T1" fmla="*/ 142 h 166"/>
                  <a:gd name="T2" fmla="*/ 151 w 166"/>
                  <a:gd name="T3" fmla="*/ 129 h 166"/>
                  <a:gd name="T4" fmla="*/ 155 w 166"/>
                  <a:gd name="T5" fmla="*/ 121 h 166"/>
                  <a:gd name="T6" fmla="*/ 159 w 166"/>
                  <a:gd name="T7" fmla="*/ 114 h 166"/>
                  <a:gd name="T8" fmla="*/ 164 w 166"/>
                  <a:gd name="T9" fmla="*/ 99 h 166"/>
                  <a:gd name="T10" fmla="*/ 166 w 166"/>
                  <a:gd name="T11" fmla="*/ 83 h 166"/>
                  <a:gd name="T12" fmla="*/ 164 w 166"/>
                  <a:gd name="T13" fmla="*/ 66 h 166"/>
                  <a:gd name="T14" fmla="*/ 159 w 166"/>
                  <a:gd name="T15" fmla="*/ 51 h 166"/>
                  <a:gd name="T16" fmla="*/ 151 w 166"/>
                  <a:gd name="T17" fmla="*/ 37 h 166"/>
                  <a:gd name="T18" fmla="*/ 141 w 166"/>
                  <a:gd name="T19" fmla="*/ 25 h 166"/>
                  <a:gd name="T20" fmla="*/ 127 w 166"/>
                  <a:gd name="T21" fmla="*/ 13 h 166"/>
                  <a:gd name="T22" fmla="*/ 114 w 166"/>
                  <a:gd name="T23" fmla="*/ 6 h 166"/>
                  <a:gd name="T24" fmla="*/ 99 w 166"/>
                  <a:gd name="T25" fmla="*/ 1 h 166"/>
                  <a:gd name="T26" fmla="*/ 83 w 166"/>
                  <a:gd name="T27" fmla="*/ 0 h 166"/>
                  <a:gd name="T28" fmla="*/ 65 w 166"/>
                  <a:gd name="T29" fmla="*/ 1 h 166"/>
                  <a:gd name="T30" fmla="*/ 51 w 166"/>
                  <a:gd name="T31" fmla="*/ 6 h 166"/>
                  <a:gd name="T32" fmla="*/ 36 w 166"/>
                  <a:gd name="T33" fmla="*/ 13 h 166"/>
                  <a:gd name="T34" fmla="*/ 24 w 166"/>
                  <a:gd name="T35" fmla="*/ 25 h 166"/>
                  <a:gd name="T36" fmla="*/ 13 w 166"/>
                  <a:gd name="T37" fmla="*/ 37 h 166"/>
                  <a:gd name="T38" fmla="*/ 5 w 166"/>
                  <a:gd name="T39" fmla="*/ 51 h 166"/>
                  <a:gd name="T40" fmla="*/ 1 w 166"/>
                  <a:gd name="T41" fmla="*/ 66 h 166"/>
                  <a:gd name="T42" fmla="*/ 0 w 166"/>
                  <a:gd name="T43" fmla="*/ 83 h 166"/>
                  <a:gd name="T44" fmla="*/ 1 w 166"/>
                  <a:gd name="T45" fmla="*/ 99 h 166"/>
                  <a:gd name="T46" fmla="*/ 5 w 166"/>
                  <a:gd name="T47" fmla="*/ 114 h 166"/>
                  <a:gd name="T48" fmla="*/ 13 w 166"/>
                  <a:gd name="T49" fmla="*/ 129 h 166"/>
                  <a:gd name="T50" fmla="*/ 24 w 166"/>
                  <a:gd name="T51" fmla="*/ 142 h 166"/>
                  <a:gd name="T52" fmla="*/ 36 w 166"/>
                  <a:gd name="T53" fmla="*/ 152 h 166"/>
                  <a:gd name="T54" fmla="*/ 51 w 166"/>
                  <a:gd name="T55" fmla="*/ 160 h 166"/>
                  <a:gd name="T56" fmla="*/ 65 w 166"/>
                  <a:gd name="T57" fmla="*/ 164 h 166"/>
                  <a:gd name="T58" fmla="*/ 83 w 166"/>
                  <a:gd name="T59" fmla="*/ 166 h 166"/>
                  <a:gd name="T60" fmla="*/ 99 w 166"/>
                  <a:gd name="T61" fmla="*/ 164 h 166"/>
                  <a:gd name="T62" fmla="*/ 114 w 166"/>
                  <a:gd name="T63" fmla="*/ 160 h 166"/>
                  <a:gd name="T64" fmla="*/ 127 w 166"/>
                  <a:gd name="T65" fmla="*/ 152 h 166"/>
                  <a:gd name="T66" fmla="*/ 141 w 166"/>
                  <a:gd name="T67"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6">
                    <a:moveTo>
                      <a:pt x="141" y="142"/>
                    </a:moveTo>
                    <a:lnTo>
                      <a:pt x="151" y="129"/>
                    </a:lnTo>
                    <a:lnTo>
                      <a:pt x="155" y="121"/>
                    </a:lnTo>
                    <a:lnTo>
                      <a:pt x="159" y="114"/>
                    </a:lnTo>
                    <a:lnTo>
                      <a:pt x="164" y="99"/>
                    </a:lnTo>
                    <a:lnTo>
                      <a:pt x="166" y="83"/>
                    </a:lnTo>
                    <a:lnTo>
                      <a:pt x="164" y="66"/>
                    </a:lnTo>
                    <a:lnTo>
                      <a:pt x="159" y="51"/>
                    </a:lnTo>
                    <a:lnTo>
                      <a:pt x="151" y="37"/>
                    </a:lnTo>
                    <a:lnTo>
                      <a:pt x="141" y="25"/>
                    </a:lnTo>
                    <a:lnTo>
                      <a:pt x="127" y="13"/>
                    </a:lnTo>
                    <a:lnTo>
                      <a:pt x="114" y="6"/>
                    </a:lnTo>
                    <a:lnTo>
                      <a:pt x="99" y="1"/>
                    </a:lnTo>
                    <a:lnTo>
                      <a:pt x="83" y="0"/>
                    </a:lnTo>
                    <a:lnTo>
                      <a:pt x="65" y="1"/>
                    </a:lnTo>
                    <a:lnTo>
                      <a:pt x="51" y="6"/>
                    </a:lnTo>
                    <a:lnTo>
                      <a:pt x="36" y="13"/>
                    </a:lnTo>
                    <a:lnTo>
                      <a:pt x="24" y="25"/>
                    </a:lnTo>
                    <a:lnTo>
                      <a:pt x="13" y="37"/>
                    </a:lnTo>
                    <a:lnTo>
                      <a:pt x="5" y="51"/>
                    </a:lnTo>
                    <a:lnTo>
                      <a:pt x="1" y="66"/>
                    </a:lnTo>
                    <a:lnTo>
                      <a:pt x="0" y="83"/>
                    </a:lnTo>
                    <a:lnTo>
                      <a:pt x="1" y="99"/>
                    </a:lnTo>
                    <a:lnTo>
                      <a:pt x="5" y="114"/>
                    </a:lnTo>
                    <a:lnTo>
                      <a:pt x="13" y="129"/>
                    </a:lnTo>
                    <a:lnTo>
                      <a:pt x="24" y="142"/>
                    </a:lnTo>
                    <a:lnTo>
                      <a:pt x="36" y="152"/>
                    </a:lnTo>
                    <a:lnTo>
                      <a:pt x="51" y="160"/>
                    </a:lnTo>
                    <a:lnTo>
                      <a:pt x="65" y="164"/>
                    </a:lnTo>
                    <a:lnTo>
                      <a:pt x="83" y="166"/>
                    </a:lnTo>
                    <a:lnTo>
                      <a:pt x="99" y="164"/>
                    </a:lnTo>
                    <a:lnTo>
                      <a:pt x="114" y="160"/>
                    </a:lnTo>
                    <a:lnTo>
                      <a:pt x="127" y="152"/>
                    </a:lnTo>
                    <a:lnTo>
                      <a:pt x="141" y="14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57" name="Freeform 156">
                <a:extLst>
                  <a:ext uri="{FF2B5EF4-FFF2-40B4-BE49-F238E27FC236}">
                    <a16:creationId xmlns:a16="http://schemas.microsoft.com/office/drawing/2014/main" id="{5911A92F-F312-C407-3C30-84A94D98E39F}"/>
                  </a:ext>
                </a:extLst>
              </p:cNvPr>
              <p:cNvSpPr>
                <a:spLocks/>
              </p:cNvSpPr>
              <p:nvPr/>
            </p:nvSpPr>
            <p:spPr bwMode="auto">
              <a:xfrm>
                <a:off x="1103313" y="3854450"/>
                <a:ext cx="52387" cy="52388"/>
              </a:xfrm>
              <a:custGeom>
                <a:avLst/>
                <a:gdLst>
                  <a:gd name="T0" fmla="*/ 141 w 166"/>
                  <a:gd name="T1" fmla="*/ 142 h 166"/>
                  <a:gd name="T2" fmla="*/ 151 w 166"/>
                  <a:gd name="T3" fmla="*/ 128 h 166"/>
                  <a:gd name="T4" fmla="*/ 155 w 166"/>
                  <a:gd name="T5" fmla="*/ 120 h 166"/>
                  <a:gd name="T6" fmla="*/ 160 w 166"/>
                  <a:gd name="T7" fmla="*/ 114 h 166"/>
                  <a:gd name="T8" fmla="*/ 164 w 166"/>
                  <a:gd name="T9" fmla="*/ 98 h 166"/>
                  <a:gd name="T10" fmla="*/ 166 w 166"/>
                  <a:gd name="T11" fmla="*/ 83 h 166"/>
                  <a:gd name="T12" fmla="*/ 164 w 166"/>
                  <a:gd name="T13" fmla="*/ 65 h 166"/>
                  <a:gd name="T14" fmla="*/ 160 w 166"/>
                  <a:gd name="T15" fmla="*/ 51 h 166"/>
                  <a:gd name="T16" fmla="*/ 151 w 166"/>
                  <a:gd name="T17" fmla="*/ 36 h 166"/>
                  <a:gd name="T18" fmla="*/ 141 w 166"/>
                  <a:gd name="T19" fmla="*/ 24 h 166"/>
                  <a:gd name="T20" fmla="*/ 128 w 166"/>
                  <a:gd name="T21" fmla="*/ 13 h 166"/>
                  <a:gd name="T22" fmla="*/ 114 w 166"/>
                  <a:gd name="T23" fmla="*/ 5 h 166"/>
                  <a:gd name="T24" fmla="*/ 99 w 166"/>
                  <a:gd name="T25" fmla="*/ 1 h 166"/>
                  <a:gd name="T26" fmla="*/ 83 w 166"/>
                  <a:gd name="T27" fmla="*/ 0 h 166"/>
                  <a:gd name="T28" fmla="*/ 66 w 166"/>
                  <a:gd name="T29" fmla="*/ 1 h 166"/>
                  <a:gd name="T30" fmla="*/ 51 w 166"/>
                  <a:gd name="T31" fmla="*/ 5 h 166"/>
                  <a:gd name="T32" fmla="*/ 37 w 166"/>
                  <a:gd name="T33" fmla="*/ 13 h 166"/>
                  <a:gd name="T34" fmla="*/ 25 w 166"/>
                  <a:gd name="T35" fmla="*/ 24 h 166"/>
                  <a:gd name="T36" fmla="*/ 14 w 166"/>
                  <a:gd name="T37" fmla="*/ 36 h 166"/>
                  <a:gd name="T38" fmla="*/ 6 w 166"/>
                  <a:gd name="T39" fmla="*/ 51 h 166"/>
                  <a:gd name="T40" fmla="*/ 1 w 166"/>
                  <a:gd name="T41" fmla="*/ 65 h 166"/>
                  <a:gd name="T42" fmla="*/ 0 w 166"/>
                  <a:gd name="T43" fmla="*/ 83 h 166"/>
                  <a:gd name="T44" fmla="*/ 1 w 166"/>
                  <a:gd name="T45" fmla="*/ 98 h 166"/>
                  <a:gd name="T46" fmla="*/ 6 w 166"/>
                  <a:gd name="T47" fmla="*/ 114 h 166"/>
                  <a:gd name="T48" fmla="*/ 14 w 166"/>
                  <a:gd name="T49" fmla="*/ 128 h 166"/>
                  <a:gd name="T50" fmla="*/ 25 w 166"/>
                  <a:gd name="T51" fmla="*/ 142 h 166"/>
                  <a:gd name="T52" fmla="*/ 37 w 166"/>
                  <a:gd name="T53" fmla="*/ 152 h 166"/>
                  <a:gd name="T54" fmla="*/ 51 w 166"/>
                  <a:gd name="T55" fmla="*/ 159 h 166"/>
                  <a:gd name="T56" fmla="*/ 66 w 166"/>
                  <a:gd name="T57" fmla="*/ 164 h 166"/>
                  <a:gd name="T58" fmla="*/ 83 w 166"/>
                  <a:gd name="T59" fmla="*/ 166 h 166"/>
                  <a:gd name="T60" fmla="*/ 99 w 166"/>
                  <a:gd name="T61" fmla="*/ 164 h 166"/>
                  <a:gd name="T62" fmla="*/ 114 w 166"/>
                  <a:gd name="T63" fmla="*/ 159 h 166"/>
                  <a:gd name="T64" fmla="*/ 128 w 166"/>
                  <a:gd name="T65" fmla="*/ 152 h 166"/>
                  <a:gd name="T66" fmla="*/ 141 w 166"/>
                  <a:gd name="T67"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6">
                    <a:moveTo>
                      <a:pt x="141" y="142"/>
                    </a:moveTo>
                    <a:lnTo>
                      <a:pt x="151" y="128"/>
                    </a:lnTo>
                    <a:lnTo>
                      <a:pt x="155" y="120"/>
                    </a:lnTo>
                    <a:lnTo>
                      <a:pt x="160" y="114"/>
                    </a:lnTo>
                    <a:lnTo>
                      <a:pt x="164" y="98"/>
                    </a:lnTo>
                    <a:lnTo>
                      <a:pt x="166" y="83"/>
                    </a:lnTo>
                    <a:lnTo>
                      <a:pt x="164" y="65"/>
                    </a:lnTo>
                    <a:lnTo>
                      <a:pt x="160" y="51"/>
                    </a:lnTo>
                    <a:lnTo>
                      <a:pt x="151" y="36"/>
                    </a:lnTo>
                    <a:lnTo>
                      <a:pt x="141" y="24"/>
                    </a:lnTo>
                    <a:lnTo>
                      <a:pt x="128" y="13"/>
                    </a:lnTo>
                    <a:lnTo>
                      <a:pt x="114" y="5"/>
                    </a:lnTo>
                    <a:lnTo>
                      <a:pt x="99" y="1"/>
                    </a:lnTo>
                    <a:lnTo>
                      <a:pt x="83" y="0"/>
                    </a:lnTo>
                    <a:lnTo>
                      <a:pt x="66" y="1"/>
                    </a:lnTo>
                    <a:lnTo>
                      <a:pt x="51" y="5"/>
                    </a:lnTo>
                    <a:lnTo>
                      <a:pt x="37" y="13"/>
                    </a:lnTo>
                    <a:lnTo>
                      <a:pt x="25" y="24"/>
                    </a:lnTo>
                    <a:lnTo>
                      <a:pt x="14" y="36"/>
                    </a:lnTo>
                    <a:lnTo>
                      <a:pt x="6" y="51"/>
                    </a:lnTo>
                    <a:lnTo>
                      <a:pt x="1" y="65"/>
                    </a:lnTo>
                    <a:lnTo>
                      <a:pt x="0" y="83"/>
                    </a:lnTo>
                    <a:lnTo>
                      <a:pt x="1" y="98"/>
                    </a:lnTo>
                    <a:lnTo>
                      <a:pt x="6" y="114"/>
                    </a:lnTo>
                    <a:lnTo>
                      <a:pt x="14" y="128"/>
                    </a:lnTo>
                    <a:lnTo>
                      <a:pt x="25" y="142"/>
                    </a:lnTo>
                    <a:lnTo>
                      <a:pt x="37" y="152"/>
                    </a:lnTo>
                    <a:lnTo>
                      <a:pt x="51" y="159"/>
                    </a:lnTo>
                    <a:lnTo>
                      <a:pt x="66" y="164"/>
                    </a:lnTo>
                    <a:lnTo>
                      <a:pt x="83" y="166"/>
                    </a:lnTo>
                    <a:lnTo>
                      <a:pt x="99" y="164"/>
                    </a:lnTo>
                    <a:lnTo>
                      <a:pt x="114" y="159"/>
                    </a:lnTo>
                    <a:lnTo>
                      <a:pt x="128" y="152"/>
                    </a:lnTo>
                    <a:lnTo>
                      <a:pt x="141" y="14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58" name="Freeform 157">
                <a:extLst>
                  <a:ext uri="{FF2B5EF4-FFF2-40B4-BE49-F238E27FC236}">
                    <a16:creationId xmlns:a16="http://schemas.microsoft.com/office/drawing/2014/main" id="{610CFC23-157B-C8D5-D639-B3C7FA881D08}"/>
                  </a:ext>
                </a:extLst>
              </p:cNvPr>
              <p:cNvSpPr>
                <a:spLocks/>
              </p:cNvSpPr>
              <p:nvPr/>
            </p:nvSpPr>
            <p:spPr bwMode="auto">
              <a:xfrm>
                <a:off x="1181100" y="3878263"/>
                <a:ext cx="52387" cy="53975"/>
              </a:xfrm>
              <a:custGeom>
                <a:avLst/>
                <a:gdLst>
                  <a:gd name="T0" fmla="*/ 141 w 166"/>
                  <a:gd name="T1" fmla="*/ 142 h 166"/>
                  <a:gd name="T2" fmla="*/ 151 w 166"/>
                  <a:gd name="T3" fmla="*/ 129 h 166"/>
                  <a:gd name="T4" fmla="*/ 155 w 166"/>
                  <a:gd name="T5" fmla="*/ 121 h 166"/>
                  <a:gd name="T6" fmla="*/ 159 w 166"/>
                  <a:gd name="T7" fmla="*/ 114 h 166"/>
                  <a:gd name="T8" fmla="*/ 164 w 166"/>
                  <a:gd name="T9" fmla="*/ 99 h 166"/>
                  <a:gd name="T10" fmla="*/ 166 w 166"/>
                  <a:gd name="T11" fmla="*/ 83 h 166"/>
                  <a:gd name="T12" fmla="*/ 164 w 166"/>
                  <a:gd name="T13" fmla="*/ 66 h 166"/>
                  <a:gd name="T14" fmla="*/ 159 w 166"/>
                  <a:gd name="T15" fmla="*/ 51 h 166"/>
                  <a:gd name="T16" fmla="*/ 151 w 166"/>
                  <a:gd name="T17" fmla="*/ 37 h 166"/>
                  <a:gd name="T18" fmla="*/ 141 w 166"/>
                  <a:gd name="T19" fmla="*/ 25 h 166"/>
                  <a:gd name="T20" fmla="*/ 127 w 166"/>
                  <a:gd name="T21" fmla="*/ 13 h 166"/>
                  <a:gd name="T22" fmla="*/ 114 w 166"/>
                  <a:gd name="T23" fmla="*/ 6 h 166"/>
                  <a:gd name="T24" fmla="*/ 99 w 166"/>
                  <a:gd name="T25" fmla="*/ 1 h 166"/>
                  <a:gd name="T26" fmla="*/ 83 w 166"/>
                  <a:gd name="T27" fmla="*/ 0 h 166"/>
                  <a:gd name="T28" fmla="*/ 65 w 166"/>
                  <a:gd name="T29" fmla="*/ 1 h 166"/>
                  <a:gd name="T30" fmla="*/ 51 w 166"/>
                  <a:gd name="T31" fmla="*/ 6 h 166"/>
                  <a:gd name="T32" fmla="*/ 36 w 166"/>
                  <a:gd name="T33" fmla="*/ 13 h 166"/>
                  <a:gd name="T34" fmla="*/ 24 w 166"/>
                  <a:gd name="T35" fmla="*/ 25 h 166"/>
                  <a:gd name="T36" fmla="*/ 13 w 166"/>
                  <a:gd name="T37" fmla="*/ 37 h 166"/>
                  <a:gd name="T38" fmla="*/ 5 w 166"/>
                  <a:gd name="T39" fmla="*/ 51 h 166"/>
                  <a:gd name="T40" fmla="*/ 1 w 166"/>
                  <a:gd name="T41" fmla="*/ 66 h 166"/>
                  <a:gd name="T42" fmla="*/ 0 w 166"/>
                  <a:gd name="T43" fmla="*/ 83 h 166"/>
                  <a:gd name="T44" fmla="*/ 1 w 166"/>
                  <a:gd name="T45" fmla="*/ 99 h 166"/>
                  <a:gd name="T46" fmla="*/ 5 w 166"/>
                  <a:gd name="T47" fmla="*/ 114 h 166"/>
                  <a:gd name="T48" fmla="*/ 13 w 166"/>
                  <a:gd name="T49" fmla="*/ 129 h 166"/>
                  <a:gd name="T50" fmla="*/ 24 w 166"/>
                  <a:gd name="T51" fmla="*/ 142 h 166"/>
                  <a:gd name="T52" fmla="*/ 36 w 166"/>
                  <a:gd name="T53" fmla="*/ 152 h 166"/>
                  <a:gd name="T54" fmla="*/ 51 w 166"/>
                  <a:gd name="T55" fmla="*/ 160 h 166"/>
                  <a:gd name="T56" fmla="*/ 65 w 166"/>
                  <a:gd name="T57" fmla="*/ 164 h 166"/>
                  <a:gd name="T58" fmla="*/ 83 w 166"/>
                  <a:gd name="T59" fmla="*/ 166 h 166"/>
                  <a:gd name="T60" fmla="*/ 99 w 166"/>
                  <a:gd name="T61" fmla="*/ 164 h 166"/>
                  <a:gd name="T62" fmla="*/ 114 w 166"/>
                  <a:gd name="T63" fmla="*/ 160 h 166"/>
                  <a:gd name="T64" fmla="*/ 127 w 166"/>
                  <a:gd name="T65" fmla="*/ 152 h 166"/>
                  <a:gd name="T66" fmla="*/ 141 w 166"/>
                  <a:gd name="T67"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6">
                    <a:moveTo>
                      <a:pt x="141" y="142"/>
                    </a:moveTo>
                    <a:lnTo>
                      <a:pt x="151" y="129"/>
                    </a:lnTo>
                    <a:lnTo>
                      <a:pt x="155" y="121"/>
                    </a:lnTo>
                    <a:lnTo>
                      <a:pt x="159" y="114"/>
                    </a:lnTo>
                    <a:lnTo>
                      <a:pt x="164" y="99"/>
                    </a:lnTo>
                    <a:lnTo>
                      <a:pt x="166" y="83"/>
                    </a:lnTo>
                    <a:lnTo>
                      <a:pt x="164" y="66"/>
                    </a:lnTo>
                    <a:lnTo>
                      <a:pt x="159" y="51"/>
                    </a:lnTo>
                    <a:lnTo>
                      <a:pt x="151" y="37"/>
                    </a:lnTo>
                    <a:lnTo>
                      <a:pt x="141" y="25"/>
                    </a:lnTo>
                    <a:lnTo>
                      <a:pt x="127" y="13"/>
                    </a:lnTo>
                    <a:lnTo>
                      <a:pt x="114" y="6"/>
                    </a:lnTo>
                    <a:lnTo>
                      <a:pt x="99" y="1"/>
                    </a:lnTo>
                    <a:lnTo>
                      <a:pt x="83" y="0"/>
                    </a:lnTo>
                    <a:lnTo>
                      <a:pt x="65" y="1"/>
                    </a:lnTo>
                    <a:lnTo>
                      <a:pt x="51" y="6"/>
                    </a:lnTo>
                    <a:lnTo>
                      <a:pt x="36" y="13"/>
                    </a:lnTo>
                    <a:lnTo>
                      <a:pt x="24" y="25"/>
                    </a:lnTo>
                    <a:lnTo>
                      <a:pt x="13" y="37"/>
                    </a:lnTo>
                    <a:lnTo>
                      <a:pt x="5" y="51"/>
                    </a:lnTo>
                    <a:lnTo>
                      <a:pt x="1" y="66"/>
                    </a:lnTo>
                    <a:lnTo>
                      <a:pt x="0" y="83"/>
                    </a:lnTo>
                    <a:lnTo>
                      <a:pt x="1" y="99"/>
                    </a:lnTo>
                    <a:lnTo>
                      <a:pt x="5" y="114"/>
                    </a:lnTo>
                    <a:lnTo>
                      <a:pt x="13" y="129"/>
                    </a:lnTo>
                    <a:lnTo>
                      <a:pt x="24" y="142"/>
                    </a:lnTo>
                    <a:lnTo>
                      <a:pt x="36" y="152"/>
                    </a:lnTo>
                    <a:lnTo>
                      <a:pt x="51" y="160"/>
                    </a:lnTo>
                    <a:lnTo>
                      <a:pt x="65" y="164"/>
                    </a:lnTo>
                    <a:lnTo>
                      <a:pt x="83" y="166"/>
                    </a:lnTo>
                    <a:lnTo>
                      <a:pt x="99" y="164"/>
                    </a:lnTo>
                    <a:lnTo>
                      <a:pt x="114" y="160"/>
                    </a:lnTo>
                    <a:lnTo>
                      <a:pt x="127" y="152"/>
                    </a:lnTo>
                    <a:lnTo>
                      <a:pt x="141" y="14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59" name="Freeform 158">
                <a:extLst>
                  <a:ext uri="{FF2B5EF4-FFF2-40B4-BE49-F238E27FC236}">
                    <a16:creationId xmlns:a16="http://schemas.microsoft.com/office/drawing/2014/main" id="{C07427A6-CBF0-38B4-4134-362C4A11F4A5}"/>
                  </a:ext>
                </a:extLst>
              </p:cNvPr>
              <p:cNvSpPr>
                <a:spLocks/>
              </p:cNvSpPr>
              <p:nvPr/>
            </p:nvSpPr>
            <p:spPr bwMode="auto">
              <a:xfrm>
                <a:off x="1255713" y="3910013"/>
                <a:ext cx="52387" cy="53975"/>
              </a:xfrm>
              <a:custGeom>
                <a:avLst/>
                <a:gdLst>
                  <a:gd name="T0" fmla="*/ 141 w 166"/>
                  <a:gd name="T1" fmla="*/ 142 h 166"/>
                  <a:gd name="T2" fmla="*/ 151 w 166"/>
                  <a:gd name="T3" fmla="*/ 129 h 166"/>
                  <a:gd name="T4" fmla="*/ 155 w 166"/>
                  <a:gd name="T5" fmla="*/ 121 h 166"/>
                  <a:gd name="T6" fmla="*/ 160 w 166"/>
                  <a:gd name="T7" fmla="*/ 114 h 166"/>
                  <a:gd name="T8" fmla="*/ 164 w 166"/>
                  <a:gd name="T9" fmla="*/ 99 h 166"/>
                  <a:gd name="T10" fmla="*/ 166 w 166"/>
                  <a:gd name="T11" fmla="*/ 83 h 166"/>
                  <a:gd name="T12" fmla="*/ 164 w 166"/>
                  <a:gd name="T13" fmla="*/ 65 h 166"/>
                  <a:gd name="T14" fmla="*/ 160 w 166"/>
                  <a:gd name="T15" fmla="*/ 51 h 166"/>
                  <a:gd name="T16" fmla="*/ 151 w 166"/>
                  <a:gd name="T17" fmla="*/ 37 h 166"/>
                  <a:gd name="T18" fmla="*/ 141 w 166"/>
                  <a:gd name="T19" fmla="*/ 24 h 166"/>
                  <a:gd name="T20" fmla="*/ 127 w 166"/>
                  <a:gd name="T21" fmla="*/ 13 h 166"/>
                  <a:gd name="T22" fmla="*/ 114 w 166"/>
                  <a:gd name="T23" fmla="*/ 5 h 166"/>
                  <a:gd name="T24" fmla="*/ 99 w 166"/>
                  <a:gd name="T25" fmla="*/ 1 h 166"/>
                  <a:gd name="T26" fmla="*/ 83 w 166"/>
                  <a:gd name="T27" fmla="*/ 0 h 166"/>
                  <a:gd name="T28" fmla="*/ 65 w 166"/>
                  <a:gd name="T29" fmla="*/ 1 h 166"/>
                  <a:gd name="T30" fmla="*/ 51 w 166"/>
                  <a:gd name="T31" fmla="*/ 5 h 166"/>
                  <a:gd name="T32" fmla="*/ 37 w 166"/>
                  <a:gd name="T33" fmla="*/ 13 h 166"/>
                  <a:gd name="T34" fmla="*/ 24 w 166"/>
                  <a:gd name="T35" fmla="*/ 24 h 166"/>
                  <a:gd name="T36" fmla="*/ 13 w 166"/>
                  <a:gd name="T37" fmla="*/ 37 h 166"/>
                  <a:gd name="T38" fmla="*/ 6 w 166"/>
                  <a:gd name="T39" fmla="*/ 51 h 166"/>
                  <a:gd name="T40" fmla="*/ 1 w 166"/>
                  <a:gd name="T41" fmla="*/ 65 h 166"/>
                  <a:gd name="T42" fmla="*/ 0 w 166"/>
                  <a:gd name="T43" fmla="*/ 83 h 166"/>
                  <a:gd name="T44" fmla="*/ 1 w 166"/>
                  <a:gd name="T45" fmla="*/ 99 h 166"/>
                  <a:gd name="T46" fmla="*/ 6 w 166"/>
                  <a:gd name="T47" fmla="*/ 114 h 166"/>
                  <a:gd name="T48" fmla="*/ 13 w 166"/>
                  <a:gd name="T49" fmla="*/ 129 h 166"/>
                  <a:gd name="T50" fmla="*/ 24 w 166"/>
                  <a:gd name="T51" fmla="*/ 142 h 166"/>
                  <a:gd name="T52" fmla="*/ 37 w 166"/>
                  <a:gd name="T53" fmla="*/ 152 h 166"/>
                  <a:gd name="T54" fmla="*/ 51 w 166"/>
                  <a:gd name="T55" fmla="*/ 160 h 166"/>
                  <a:gd name="T56" fmla="*/ 65 w 166"/>
                  <a:gd name="T57" fmla="*/ 164 h 166"/>
                  <a:gd name="T58" fmla="*/ 83 w 166"/>
                  <a:gd name="T59" fmla="*/ 166 h 166"/>
                  <a:gd name="T60" fmla="*/ 99 w 166"/>
                  <a:gd name="T61" fmla="*/ 164 h 166"/>
                  <a:gd name="T62" fmla="*/ 114 w 166"/>
                  <a:gd name="T63" fmla="*/ 160 h 166"/>
                  <a:gd name="T64" fmla="*/ 127 w 166"/>
                  <a:gd name="T65" fmla="*/ 152 h 166"/>
                  <a:gd name="T66" fmla="*/ 141 w 166"/>
                  <a:gd name="T67"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6">
                    <a:moveTo>
                      <a:pt x="141" y="142"/>
                    </a:moveTo>
                    <a:lnTo>
                      <a:pt x="151" y="129"/>
                    </a:lnTo>
                    <a:lnTo>
                      <a:pt x="155" y="121"/>
                    </a:lnTo>
                    <a:lnTo>
                      <a:pt x="160" y="114"/>
                    </a:lnTo>
                    <a:lnTo>
                      <a:pt x="164" y="99"/>
                    </a:lnTo>
                    <a:lnTo>
                      <a:pt x="166" y="83"/>
                    </a:lnTo>
                    <a:lnTo>
                      <a:pt x="164" y="65"/>
                    </a:lnTo>
                    <a:lnTo>
                      <a:pt x="160" y="51"/>
                    </a:lnTo>
                    <a:lnTo>
                      <a:pt x="151" y="37"/>
                    </a:lnTo>
                    <a:lnTo>
                      <a:pt x="141" y="24"/>
                    </a:lnTo>
                    <a:lnTo>
                      <a:pt x="127" y="13"/>
                    </a:lnTo>
                    <a:lnTo>
                      <a:pt x="114" y="5"/>
                    </a:lnTo>
                    <a:lnTo>
                      <a:pt x="99" y="1"/>
                    </a:lnTo>
                    <a:lnTo>
                      <a:pt x="83" y="0"/>
                    </a:lnTo>
                    <a:lnTo>
                      <a:pt x="65" y="1"/>
                    </a:lnTo>
                    <a:lnTo>
                      <a:pt x="51" y="5"/>
                    </a:lnTo>
                    <a:lnTo>
                      <a:pt x="37" y="13"/>
                    </a:lnTo>
                    <a:lnTo>
                      <a:pt x="24" y="24"/>
                    </a:lnTo>
                    <a:lnTo>
                      <a:pt x="13" y="37"/>
                    </a:lnTo>
                    <a:lnTo>
                      <a:pt x="6" y="51"/>
                    </a:lnTo>
                    <a:lnTo>
                      <a:pt x="1" y="65"/>
                    </a:lnTo>
                    <a:lnTo>
                      <a:pt x="0" y="83"/>
                    </a:lnTo>
                    <a:lnTo>
                      <a:pt x="1" y="99"/>
                    </a:lnTo>
                    <a:lnTo>
                      <a:pt x="6" y="114"/>
                    </a:lnTo>
                    <a:lnTo>
                      <a:pt x="13" y="129"/>
                    </a:lnTo>
                    <a:lnTo>
                      <a:pt x="24" y="142"/>
                    </a:lnTo>
                    <a:lnTo>
                      <a:pt x="37" y="152"/>
                    </a:lnTo>
                    <a:lnTo>
                      <a:pt x="51" y="160"/>
                    </a:lnTo>
                    <a:lnTo>
                      <a:pt x="65" y="164"/>
                    </a:lnTo>
                    <a:lnTo>
                      <a:pt x="83" y="166"/>
                    </a:lnTo>
                    <a:lnTo>
                      <a:pt x="99" y="164"/>
                    </a:lnTo>
                    <a:lnTo>
                      <a:pt x="114" y="160"/>
                    </a:lnTo>
                    <a:lnTo>
                      <a:pt x="127" y="152"/>
                    </a:lnTo>
                    <a:lnTo>
                      <a:pt x="141" y="14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60" name="Freeform 159">
                <a:extLst>
                  <a:ext uri="{FF2B5EF4-FFF2-40B4-BE49-F238E27FC236}">
                    <a16:creationId xmlns:a16="http://schemas.microsoft.com/office/drawing/2014/main" id="{222D2429-325B-DEF3-6556-39A72B464824}"/>
                  </a:ext>
                </a:extLst>
              </p:cNvPr>
              <p:cNvSpPr>
                <a:spLocks/>
              </p:cNvSpPr>
              <p:nvPr/>
            </p:nvSpPr>
            <p:spPr bwMode="auto">
              <a:xfrm>
                <a:off x="1336675" y="3963988"/>
                <a:ext cx="52387" cy="52388"/>
              </a:xfrm>
              <a:custGeom>
                <a:avLst/>
                <a:gdLst>
                  <a:gd name="T0" fmla="*/ 141 w 166"/>
                  <a:gd name="T1" fmla="*/ 142 h 167"/>
                  <a:gd name="T2" fmla="*/ 151 w 166"/>
                  <a:gd name="T3" fmla="*/ 129 h 167"/>
                  <a:gd name="T4" fmla="*/ 155 w 166"/>
                  <a:gd name="T5" fmla="*/ 121 h 167"/>
                  <a:gd name="T6" fmla="*/ 159 w 166"/>
                  <a:gd name="T7" fmla="*/ 114 h 167"/>
                  <a:gd name="T8" fmla="*/ 164 w 166"/>
                  <a:gd name="T9" fmla="*/ 99 h 167"/>
                  <a:gd name="T10" fmla="*/ 166 w 166"/>
                  <a:gd name="T11" fmla="*/ 83 h 167"/>
                  <a:gd name="T12" fmla="*/ 164 w 166"/>
                  <a:gd name="T13" fmla="*/ 66 h 167"/>
                  <a:gd name="T14" fmla="*/ 159 w 166"/>
                  <a:gd name="T15" fmla="*/ 51 h 167"/>
                  <a:gd name="T16" fmla="*/ 151 w 166"/>
                  <a:gd name="T17" fmla="*/ 37 h 167"/>
                  <a:gd name="T18" fmla="*/ 141 w 166"/>
                  <a:gd name="T19" fmla="*/ 25 h 167"/>
                  <a:gd name="T20" fmla="*/ 127 w 166"/>
                  <a:gd name="T21" fmla="*/ 14 h 167"/>
                  <a:gd name="T22" fmla="*/ 114 w 166"/>
                  <a:gd name="T23" fmla="*/ 6 h 167"/>
                  <a:gd name="T24" fmla="*/ 98 w 166"/>
                  <a:gd name="T25" fmla="*/ 1 h 167"/>
                  <a:gd name="T26" fmla="*/ 83 w 166"/>
                  <a:gd name="T27" fmla="*/ 0 h 167"/>
                  <a:gd name="T28" fmla="*/ 65 w 166"/>
                  <a:gd name="T29" fmla="*/ 1 h 167"/>
                  <a:gd name="T30" fmla="*/ 51 w 166"/>
                  <a:gd name="T31" fmla="*/ 6 h 167"/>
                  <a:gd name="T32" fmla="*/ 36 w 166"/>
                  <a:gd name="T33" fmla="*/ 14 h 167"/>
                  <a:gd name="T34" fmla="*/ 24 w 166"/>
                  <a:gd name="T35" fmla="*/ 25 h 167"/>
                  <a:gd name="T36" fmla="*/ 13 w 166"/>
                  <a:gd name="T37" fmla="*/ 37 h 167"/>
                  <a:gd name="T38" fmla="*/ 5 w 166"/>
                  <a:gd name="T39" fmla="*/ 51 h 167"/>
                  <a:gd name="T40" fmla="*/ 1 w 166"/>
                  <a:gd name="T41" fmla="*/ 66 h 167"/>
                  <a:gd name="T42" fmla="*/ 0 w 166"/>
                  <a:gd name="T43" fmla="*/ 83 h 167"/>
                  <a:gd name="T44" fmla="*/ 1 w 166"/>
                  <a:gd name="T45" fmla="*/ 99 h 167"/>
                  <a:gd name="T46" fmla="*/ 5 w 166"/>
                  <a:gd name="T47" fmla="*/ 114 h 167"/>
                  <a:gd name="T48" fmla="*/ 13 w 166"/>
                  <a:gd name="T49" fmla="*/ 129 h 167"/>
                  <a:gd name="T50" fmla="*/ 24 w 166"/>
                  <a:gd name="T51" fmla="*/ 142 h 167"/>
                  <a:gd name="T52" fmla="*/ 36 w 166"/>
                  <a:gd name="T53" fmla="*/ 152 h 167"/>
                  <a:gd name="T54" fmla="*/ 51 w 166"/>
                  <a:gd name="T55" fmla="*/ 160 h 167"/>
                  <a:gd name="T56" fmla="*/ 65 w 166"/>
                  <a:gd name="T57" fmla="*/ 164 h 167"/>
                  <a:gd name="T58" fmla="*/ 83 w 166"/>
                  <a:gd name="T59" fmla="*/ 167 h 167"/>
                  <a:gd name="T60" fmla="*/ 98 w 166"/>
                  <a:gd name="T61" fmla="*/ 164 h 167"/>
                  <a:gd name="T62" fmla="*/ 114 w 166"/>
                  <a:gd name="T63" fmla="*/ 160 h 167"/>
                  <a:gd name="T64" fmla="*/ 127 w 166"/>
                  <a:gd name="T65" fmla="*/ 152 h 167"/>
                  <a:gd name="T66" fmla="*/ 141 w 166"/>
                  <a:gd name="T67" fmla="*/ 14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7">
                    <a:moveTo>
                      <a:pt x="141" y="142"/>
                    </a:moveTo>
                    <a:lnTo>
                      <a:pt x="151" y="129"/>
                    </a:lnTo>
                    <a:lnTo>
                      <a:pt x="155" y="121"/>
                    </a:lnTo>
                    <a:lnTo>
                      <a:pt x="159" y="114"/>
                    </a:lnTo>
                    <a:lnTo>
                      <a:pt x="164" y="99"/>
                    </a:lnTo>
                    <a:lnTo>
                      <a:pt x="166" y="83"/>
                    </a:lnTo>
                    <a:lnTo>
                      <a:pt x="164" y="66"/>
                    </a:lnTo>
                    <a:lnTo>
                      <a:pt x="159" y="51"/>
                    </a:lnTo>
                    <a:lnTo>
                      <a:pt x="151" y="37"/>
                    </a:lnTo>
                    <a:lnTo>
                      <a:pt x="141" y="25"/>
                    </a:lnTo>
                    <a:lnTo>
                      <a:pt x="127" y="14"/>
                    </a:lnTo>
                    <a:lnTo>
                      <a:pt x="114" y="6"/>
                    </a:lnTo>
                    <a:lnTo>
                      <a:pt x="98" y="1"/>
                    </a:lnTo>
                    <a:lnTo>
                      <a:pt x="83" y="0"/>
                    </a:lnTo>
                    <a:lnTo>
                      <a:pt x="65" y="1"/>
                    </a:lnTo>
                    <a:lnTo>
                      <a:pt x="51" y="6"/>
                    </a:lnTo>
                    <a:lnTo>
                      <a:pt x="36" y="14"/>
                    </a:lnTo>
                    <a:lnTo>
                      <a:pt x="24" y="25"/>
                    </a:lnTo>
                    <a:lnTo>
                      <a:pt x="13" y="37"/>
                    </a:lnTo>
                    <a:lnTo>
                      <a:pt x="5" y="51"/>
                    </a:lnTo>
                    <a:lnTo>
                      <a:pt x="1" y="66"/>
                    </a:lnTo>
                    <a:lnTo>
                      <a:pt x="0" y="83"/>
                    </a:lnTo>
                    <a:lnTo>
                      <a:pt x="1" y="99"/>
                    </a:lnTo>
                    <a:lnTo>
                      <a:pt x="5" y="114"/>
                    </a:lnTo>
                    <a:lnTo>
                      <a:pt x="13" y="129"/>
                    </a:lnTo>
                    <a:lnTo>
                      <a:pt x="24" y="142"/>
                    </a:lnTo>
                    <a:lnTo>
                      <a:pt x="36" y="152"/>
                    </a:lnTo>
                    <a:lnTo>
                      <a:pt x="51" y="160"/>
                    </a:lnTo>
                    <a:lnTo>
                      <a:pt x="65" y="164"/>
                    </a:lnTo>
                    <a:lnTo>
                      <a:pt x="83" y="167"/>
                    </a:lnTo>
                    <a:lnTo>
                      <a:pt x="98" y="164"/>
                    </a:lnTo>
                    <a:lnTo>
                      <a:pt x="114" y="160"/>
                    </a:lnTo>
                    <a:lnTo>
                      <a:pt x="127" y="152"/>
                    </a:lnTo>
                    <a:lnTo>
                      <a:pt x="141" y="14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61" name="Freeform 160">
                <a:extLst>
                  <a:ext uri="{FF2B5EF4-FFF2-40B4-BE49-F238E27FC236}">
                    <a16:creationId xmlns:a16="http://schemas.microsoft.com/office/drawing/2014/main" id="{0B871666-6C56-8873-2463-B2FB9C0AB417}"/>
                  </a:ext>
                </a:extLst>
              </p:cNvPr>
              <p:cNvSpPr>
                <a:spLocks/>
              </p:cNvSpPr>
              <p:nvPr/>
            </p:nvSpPr>
            <p:spPr bwMode="auto">
              <a:xfrm>
                <a:off x="1416050" y="3790950"/>
                <a:ext cx="52387" cy="52388"/>
              </a:xfrm>
              <a:custGeom>
                <a:avLst/>
                <a:gdLst>
                  <a:gd name="T0" fmla="*/ 141 w 166"/>
                  <a:gd name="T1" fmla="*/ 142 h 166"/>
                  <a:gd name="T2" fmla="*/ 151 w 166"/>
                  <a:gd name="T3" fmla="*/ 129 h 166"/>
                  <a:gd name="T4" fmla="*/ 155 w 166"/>
                  <a:gd name="T5" fmla="*/ 121 h 166"/>
                  <a:gd name="T6" fmla="*/ 160 w 166"/>
                  <a:gd name="T7" fmla="*/ 114 h 166"/>
                  <a:gd name="T8" fmla="*/ 164 w 166"/>
                  <a:gd name="T9" fmla="*/ 99 h 166"/>
                  <a:gd name="T10" fmla="*/ 166 w 166"/>
                  <a:gd name="T11" fmla="*/ 83 h 166"/>
                  <a:gd name="T12" fmla="*/ 164 w 166"/>
                  <a:gd name="T13" fmla="*/ 65 h 166"/>
                  <a:gd name="T14" fmla="*/ 160 w 166"/>
                  <a:gd name="T15" fmla="*/ 51 h 166"/>
                  <a:gd name="T16" fmla="*/ 151 w 166"/>
                  <a:gd name="T17" fmla="*/ 37 h 166"/>
                  <a:gd name="T18" fmla="*/ 141 w 166"/>
                  <a:gd name="T19" fmla="*/ 24 h 166"/>
                  <a:gd name="T20" fmla="*/ 127 w 166"/>
                  <a:gd name="T21" fmla="*/ 13 h 166"/>
                  <a:gd name="T22" fmla="*/ 114 w 166"/>
                  <a:gd name="T23" fmla="*/ 6 h 166"/>
                  <a:gd name="T24" fmla="*/ 99 w 166"/>
                  <a:gd name="T25" fmla="*/ 1 h 166"/>
                  <a:gd name="T26" fmla="*/ 83 w 166"/>
                  <a:gd name="T27" fmla="*/ 0 h 166"/>
                  <a:gd name="T28" fmla="*/ 65 w 166"/>
                  <a:gd name="T29" fmla="*/ 1 h 166"/>
                  <a:gd name="T30" fmla="*/ 51 w 166"/>
                  <a:gd name="T31" fmla="*/ 6 h 166"/>
                  <a:gd name="T32" fmla="*/ 37 w 166"/>
                  <a:gd name="T33" fmla="*/ 13 h 166"/>
                  <a:gd name="T34" fmla="*/ 24 w 166"/>
                  <a:gd name="T35" fmla="*/ 24 h 166"/>
                  <a:gd name="T36" fmla="*/ 13 w 166"/>
                  <a:gd name="T37" fmla="*/ 37 h 166"/>
                  <a:gd name="T38" fmla="*/ 6 w 166"/>
                  <a:gd name="T39" fmla="*/ 51 h 166"/>
                  <a:gd name="T40" fmla="*/ 1 w 166"/>
                  <a:gd name="T41" fmla="*/ 65 h 166"/>
                  <a:gd name="T42" fmla="*/ 0 w 166"/>
                  <a:gd name="T43" fmla="*/ 83 h 166"/>
                  <a:gd name="T44" fmla="*/ 1 w 166"/>
                  <a:gd name="T45" fmla="*/ 99 h 166"/>
                  <a:gd name="T46" fmla="*/ 6 w 166"/>
                  <a:gd name="T47" fmla="*/ 114 h 166"/>
                  <a:gd name="T48" fmla="*/ 13 w 166"/>
                  <a:gd name="T49" fmla="*/ 129 h 166"/>
                  <a:gd name="T50" fmla="*/ 24 w 166"/>
                  <a:gd name="T51" fmla="*/ 142 h 166"/>
                  <a:gd name="T52" fmla="*/ 37 w 166"/>
                  <a:gd name="T53" fmla="*/ 152 h 166"/>
                  <a:gd name="T54" fmla="*/ 51 w 166"/>
                  <a:gd name="T55" fmla="*/ 160 h 166"/>
                  <a:gd name="T56" fmla="*/ 65 w 166"/>
                  <a:gd name="T57" fmla="*/ 164 h 166"/>
                  <a:gd name="T58" fmla="*/ 83 w 166"/>
                  <a:gd name="T59" fmla="*/ 166 h 166"/>
                  <a:gd name="T60" fmla="*/ 99 w 166"/>
                  <a:gd name="T61" fmla="*/ 164 h 166"/>
                  <a:gd name="T62" fmla="*/ 114 w 166"/>
                  <a:gd name="T63" fmla="*/ 160 h 166"/>
                  <a:gd name="T64" fmla="*/ 127 w 166"/>
                  <a:gd name="T65" fmla="*/ 152 h 166"/>
                  <a:gd name="T66" fmla="*/ 141 w 166"/>
                  <a:gd name="T67"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6">
                    <a:moveTo>
                      <a:pt x="141" y="142"/>
                    </a:moveTo>
                    <a:lnTo>
                      <a:pt x="151" y="129"/>
                    </a:lnTo>
                    <a:lnTo>
                      <a:pt x="155" y="121"/>
                    </a:lnTo>
                    <a:lnTo>
                      <a:pt x="160" y="114"/>
                    </a:lnTo>
                    <a:lnTo>
                      <a:pt x="164" y="99"/>
                    </a:lnTo>
                    <a:lnTo>
                      <a:pt x="166" y="83"/>
                    </a:lnTo>
                    <a:lnTo>
                      <a:pt x="164" y="65"/>
                    </a:lnTo>
                    <a:lnTo>
                      <a:pt x="160" y="51"/>
                    </a:lnTo>
                    <a:lnTo>
                      <a:pt x="151" y="37"/>
                    </a:lnTo>
                    <a:lnTo>
                      <a:pt x="141" y="24"/>
                    </a:lnTo>
                    <a:lnTo>
                      <a:pt x="127" y="13"/>
                    </a:lnTo>
                    <a:lnTo>
                      <a:pt x="114" y="6"/>
                    </a:lnTo>
                    <a:lnTo>
                      <a:pt x="99" y="1"/>
                    </a:lnTo>
                    <a:lnTo>
                      <a:pt x="83" y="0"/>
                    </a:lnTo>
                    <a:lnTo>
                      <a:pt x="65" y="1"/>
                    </a:lnTo>
                    <a:lnTo>
                      <a:pt x="51" y="6"/>
                    </a:lnTo>
                    <a:lnTo>
                      <a:pt x="37" y="13"/>
                    </a:lnTo>
                    <a:lnTo>
                      <a:pt x="24" y="24"/>
                    </a:lnTo>
                    <a:lnTo>
                      <a:pt x="13" y="37"/>
                    </a:lnTo>
                    <a:lnTo>
                      <a:pt x="6" y="51"/>
                    </a:lnTo>
                    <a:lnTo>
                      <a:pt x="1" y="65"/>
                    </a:lnTo>
                    <a:lnTo>
                      <a:pt x="0" y="83"/>
                    </a:lnTo>
                    <a:lnTo>
                      <a:pt x="1" y="99"/>
                    </a:lnTo>
                    <a:lnTo>
                      <a:pt x="6" y="114"/>
                    </a:lnTo>
                    <a:lnTo>
                      <a:pt x="13" y="129"/>
                    </a:lnTo>
                    <a:lnTo>
                      <a:pt x="24" y="142"/>
                    </a:lnTo>
                    <a:lnTo>
                      <a:pt x="37" y="152"/>
                    </a:lnTo>
                    <a:lnTo>
                      <a:pt x="51" y="160"/>
                    </a:lnTo>
                    <a:lnTo>
                      <a:pt x="65" y="164"/>
                    </a:lnTo>
                    <a:lnTo>
                      <a:pt x="83" y="166"/>
                    </a:lnTo>
                    <a:lnTo>
                      <a:pt x="99" y="164"/>
                    </a:lnTo>
                    <a:lnTo>
                      <a:pt x="114" y="160"/>
                    </a:lnTo>
                    <a:lnTo>
                      <a:pt x="127" y="152"/>
                    </a:lnTo>
                    <a:lnTo>
                      <a:pt x="141" y="14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62" name="Freeform 161">
                <a:extLst>
                  <a:ext uri="{FF2B5EF4-FFF2-40B4-BE49-F238E27FC236}">
                    <a16:creationId xmlns:a16="http://schemas.microsoft.com/office/drawing/2014/main" id="{155D8CAC-035B-75F3-1E3E-B143A6F80F7E}"/>
                  </a:ext>
                </a:extLst>
              </p:cNvPr>
              <p:cNvSpPr>
                <a:spLocks/>
              </p:cNvSpPr>
              <p:nvPr/>
            </p:nvSpPr>
            <p:spPr bwMode="auto">
              <a:xfrm>
                <a:off x="1492250" y="3524250"/>
                <a:ext cx="52387" cy="52388"/>
              </a:xfrm>
              <a:custGeom>
                <a:avLst/>
                <a:gdLst>
                  <a:gd name="T0" fmla="*/ 141 w 166"/>
                  <a:gd name="T1" fmla="*/ 142 h 167"/>
                  <a:gd name="T2" fmla="*/ 151 w 166"/>
                  <a:gd name="T3" fmla="*/ 129 h 167"/>
                  <a:gd name="T4" fmla="*/ 155 w 166"/>
                  <a:gd name="T5" fmla="*/ 121 h 167"/>
                  <a:gd name="T6" fmla="*/ 160 w 166"/>
                  <a:gd name="T7" fmla="*/ 115 h 167"/>
                  <a:gd name="T8" fmla="*/ 164 w 166"/>
                  <a:gd name="T9" fmla="*/ 99 h 167"/>
                  <a:gd name="T10" fmla="*/ 166 w 166"/>
                  <a:gd name="T11" fmla="*/ 84 h 167"/>
                  <a:gd name="T12" fmla="*/ 164 w 166"/>
                  <a:gd name="T13" fmla="*/ 66 h 167"/>
                  <a:gd name="T14" fmla="*/ 160 w 166"/>
                  <a:gd name="T15" fmla="*/ 51 h 167"/>
                  <a:gd name="T16" fmla="*/ 151 w 166"/>
                  <a:gd name="T17" fmla="*/ 37 h 167"/>
                  <a:gd name="T18" fmla="*/ 141 w 166"/>
                  <a:gd name="T19" fmla="*/ 25 h 167"/>
                  <a:gd name="T20" fmla="*/ 128 w 166"/>
                  <a:gd name="T21" fmla="*/ 14 h 167"/>
                  <a:gd name="T22" fmla="*/ 114 w 166"/>
                  <a:gd name="T23" fmla="*/ 6 h 167"/>
                  <a:gd name="T24" fmla="*/ 99 w 166"/>
                  <a:gd name="T25" fmla="*/ 2 h 167"/>
                  <a:gd name="T26" fmla="*/ 83 w 166"/>
                  <a:gd name="T27" fmla="*/ 0 h 167"/>
                  <a:gd name="T28" fmla="*/ 66 w 166"/>
                  <a:gd name="T29" fmla="*/ 2 h 167"/>
                  <a:gd name="T30" fmla="*/ 51 w 166"/>
                  <a:gd name="T31" fmla="*/ 6 h 167"/>
                  <a:gd name="T32" fmla="*/ 37 w 166"/>
                  <a:gd name="T33" fmla="*/ 14 h 167"/>
                  <a:gd name="T34" fmla="*/ 25 w 166"/>
                  <a:gd name="T35" fmla="*/ 25 h 167"/>
                  <a:gd name="T36" fmla="*/ 14 w 166"/>
                  <a:gd name="T37" fmla="*/ 37 h 167"/>
                  <a:gd name="T38" fmla="*/ 6 w 166"/>
                  <a:gd name="T39" fmla="*/ 51 h 167"/>
                  <a:gd name="T40" fmla="*/ 1 w 166"/>
                  <a:gd name="T41" fmla="*/ 66 h 167"/>
                  <a:gd name="T42" fmla="*/ 0 w 166"/>
                  <a:gd name="T43" fmla="*/ 84 h 167"/>
                  <a:gd name="T44" fmla="*/ 1 w 166"/>
                  <a:gd name="T45" fmla="*/ 99 h 167"/>
                  <a:gd name="T46" fmla="*/ 6 w 166"/>
                  <a:gd name="T47" fmla="*/ 115 h 167"/>
                  <a:gd name="T48" fmla="*/ 14 w 166"/>
                  <a:gd name="T49" fmla="*/ 129 h 167"/>
                  <a:gd name="T50" fmla="*/ 25 w 166"/>
                  <a:gd name="T51" fmla="*/ 142 h 167"/>
                  <a:gd name="T52" fmla="*/ 37 w 166"/>
                  <a:gd name="T53" fmla="*/ 152 h 167"/>
                  <a:gd name="T54" fmla="*/ 51 w 166"/>
                  <a:gd name="T55" fmla="*/ 160 h 167"/>
                  <a:gd name="T56" fmla="*/ 66 w 166"/>
                  <a:gd name="T57" fmla="*/ 165 h 167"/>
                  <a:gd name="T58" fmla="*/ 83 w 166"/>
                  <a:gd name="T59" fmla="*/ 167 h 167"/>
                  <a:gd name="T60" fmla="*/ 99 w 166"/>
                  <a:gd name="T61" fmla="*/ 165 h 167"/>
                  <a:gd name="T62" fmla="*/ 114 w 166"/>
                  <a:gd name="T63" fmla="*/ 160 h 167"/>
                  <a:gd name="T64" fmla="*/ 128 w 166"/>
                  <a:gd name="T65" fmla="*/ 152 h 167"/>
                  <a:gd name="T66" fmla="*/ 141 w 166"/>
                  <a:gd name="T67" fmla="*/ 14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7">
                    <a:moveTo>
                      <a:pt x="141" y="142"/>
                    </a:moveTo>
                    <a:lnTo>
                      <a:pt x="151" y="129"/>
                    </a:lnTo>
                    <a:lnTo>
                      <a:pt x="155" y="121"/>
                    </a:lnTo>
                    <a:lnTo>
                      <a:pt x="160" y="115"/>
                    </a:lnTo>
                    <a:lnTo>
                      <a:pt x="164" y="99"/>
                    </a:lnTo>
                    <a:lnTo>
                      <a:pt x="166" y="84"/>
                    </a:lnTo>
                    <a:lnTo>
                      <a:pt x="164" y="66"/>
                    </a:lnTo>
                    <a:lnTo>
                      <a:pt x="160" y="51"/>
                    </a:lnTo>
                    <a:lnTo>
                      <a:pt x="151" y="37"/>
                    </a:lnTo>
                    <a:lnTo>
                      <a:pt x="141" y="25"/>
                    </a:lnTo>
                    <a:lnTo>
                      <a:pt x="128" y="14"/>
                    </a:lnTo>
                    <a:lnTo>
                      <a:pt x="114" y="6"/>
                    </a:lnTo>
                    <a:lnTo>
                      <a:pt x="99" y="2"/>
                    </a:lnTo>
                    <a:lnTo>
                      <a:pt x="83" y="0"/>
                    </a:lnTo>
                    <a:lnTo>
                      <a:pt x="66" y="2"/>
                    </a:lnTo>
                    <a:lnTo>
                      <a:pt x="51" y="6"/>
                    </a:lnTo>
                    <a:lnTo>
                      <a:pt x="37" y="14"/>
                    </a:lnTo>
                    <a:lnTo>
                      <a:pt x="25" y="25"/>
                    </a:lnTo>
                    <a:lnTo>
                      <a:pt x="14" y="37"/>
                    </a:lnTo>
                    <a:lnTo>
                      <a:pt x="6" y="51"/>
                    </a:lnTo>
                    <a:lnTo>
                      <a:pt x="1" y="66"/>
                    </a:lnTo>
                    <a:lnTo>
                      <a:pt x="0" y="84"/>
                    </a:lnTo>
                    <a:lnTo>
                      <a:pt x="1" y="99"/>
                    </a:lnTo>
                    <a:lnTo>
                      <a:pt x="6" y="115"/>
                    </a:lnTo>
                    <a:lnTo>
                      <a:pt x="14" y="129"/>
                    </a:lnTo>
                    <a:lnTo>
                      <a:pt x="25" y="142"/>
                    </a:lnTo>
                    <a:lnTo>
                      <a:pt x="37" y="152"/>
                    </a:lnTo>
                    <a:lnTo>
                      <a:pt x="51" y="160"/>
                    </a:lnTo>
                    <a:lnTo>
                      <a:pt x="66" y="165"/>
                    </a:lnTo>
                    <a:lnTo>
                      <a:pt x="83" y="167"/>
                    </a:lnTo>
                    <a:lnTo>
                      <a:pt x="99" y="165"/>
                    </a:lnTo>
                    <a:lnTo>
                      <a:pt x="114" y="160"/>
                    </a:lnTo>
                    <a:lnTo>
                      <a:pt x="128" y="152"/>
                    </a:lnTo>
                    <a:lnTo>
                      <a:pt x="141" y="14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63" name="Freeform 162">
                <a:extLst>
                  <a:ext uri="{FF2B5EF4-FFF2-40B4-BE49-F238E27FC236}">
                    <a16:creationId xmlns:a16="http://schemas.microsoft.com/office/drawing/2014/main" id="{0BAAC841-587D-3CB9-A3C8-7E8CB31CE0B6}"/>
                  </a:ext>
                </a:extLst>
              </p:cNvPr>
              <p:cNvSpPr>
                <a:spLocks/>
              </p:cNvSpPr>
              <p:nvPr/>
            </p:nvSpPr>
            <p:spPr bwMode="auto">
              <a:xfrm>
                <a:off x="1568450" y="3587750"/>
                <a:ext cx="53975" cy="52388"/>
              </a:xfrm>
              <a:custGeom>
                <a:avLst/>
                <a:gdLst>
                  <a:gd name="T0" fmla="*/ 141 w 166"/>
                  <a:gd name="T1" fmla="*/ 142 h 166"/>
                  <a:gd name="T2" fmla="*/ 151 w 166"/>
                  <a:gd name="T3" fmla="*/ 129 h 166"/>
                  <a:gd name="T4" fmla="*/ 155 w 166"/>
                  <a:gd name="T5" fmla="*/ 121 h 166"/>
                  <a:gd name="T6" fmla="*/ 159 w 166"/>
                  <a:gd name="T7" fmla="*/ 114 h 166"/>
                  <a:gd name="T8" fmla="*/ 164 w 166"/>
                  <a:gd name="T9" fmla="*/ 99 h 166"/>
                  <a:gd name="T10" fmla="*/ 166 w 166"/>
                  <a:gd name="T11" fmla="*/ 83 h 166"/>
                  <a:gd name="T12" fmla="*/ 164 w 166"/>
                  <a:gd name="T13" fmla="*/ 65 h 166"/>
                  <a:gd name="T14" fmla="*/ 159 w 166"/>
                  <a:gd name="T15" fmla="*/ 51 h 166"/>
                  <a:gd name="T16" fmla="*/ 151 w 166"/>
                  <a:gd name="T17" fmla="*/ 37 h 166"/>
                  <a:gd name="T18" fmla="*/ 141 w 166"/>
                  <a:gd name="T19" fmla="*/ 24 h 166"/>
                  <a:gd name="T20" fmla="*/ 127 w 166"/>
                  <a:gd name="T21" fmla="*/ 13 h 166"/>
                  <a:gd name="T22" fmla="*/ 114 w 166"/>
                  <a:gd name="T23" fmla="*/ 6 h 166"/>
                  <a:gd name="T24" fmla="*/ 99 w 166"/>
                  <a:gd name="T25" fmla="*/ 1 h 166"/>
                  <a:gd name="T26" fmla="*/ 83 w 166"/>
                  <a:gd name="T27" fmla="*/ 0 h 166"/>
                  <a:gd name="T28" fmla="*/ 65 w 166"/>
                  <a:gd name="T29" fmla="*/ 1 h 166"/>
                  <a:gd name="T30" fmla="*/ 51 w 166"/>
                  <a:gd name="T31" fmla="*/ 6 h 166"/>
                  <a:gd name="T32" fmla="*/ 37 w 166"/>
                  <a:gd name="T33" fmla="*/ 13 h 166"/>
                  <a:gd name="T34" fmla="*/ 24 w 166"/>
                  <a:gd name="T35" fmla="*/ 24 h 166"/>
                  <a:gd name="T36" fmla="*/ 13 w 166"/>
                  <a:gd name="T37" fmla="*/ 37 h 166"/>
                  <a:gd name="T38" fmla="*/ 5 w 166"/>
                  <a:gd name="T39" fmla="*/ 51 h 166"/>
                  <a:gd name="T40" fmla="*/ 1 w 166"/>
                  <a:gd name="T41" fmla="*/ 65 h 166"/>
                  <a:gd name="T42" fmla="*/ 0 w 166"/>
                  <a:gd name="T43" fmla="*/ 83 h 166"/>
                  <a:gd name="T44" fmla="*/ 1 w 166"/>
                  <a:gd name="T45" fmla="*/ 99 h 166"/>
                  <a:gd name="T46" fmla="*/ 5 w 166"/>
                  <a:gd name="T47" fmla="*/ 114 h 166"/>
                  <a:gd name="T48" fmla="*/ 13 w 166"/>
                  <a:gd name="T49" fmla="*/ 129 h 166"/>
                  <a:gd name="T50" fmla="*/ 24 w 166"/>
                  <a:gd name="T51" fmla="*/ 142 h 166"/>
                  <a:gd name="T52" fmla="*/ 37 w 166"/>
                  <a:gd name="T53" fmla="*/ 152 h 166"/>
                  <a:gd name="T54" fmla="*/ 51 w 166"/>
                  <a:gd name="T55" fmla="*/ 160 h 166"/>
                  <a:gd name="T56" fmla="*/ 65 w 166"/>
                  <a:gd name="T57" fmla="*/ 164 h 166"/>
                  <a:gd name="T58" fmla="*/ 83 w 166"/>
                  <a:gd name="T59" fmla="*/ 166 h 166"/>
                  <a:gd name="T60" fmla="*/ 99 w 166"/>
                  <a:gd name="T61" fmla="*/ 164 h 166"/>
                  <a:gd name="T62" fmla="*/ 114 w 166"/>
                  <a:gd name="T63" fmla="*/ 160 h 166"/>
                  <a:gd name="T64" fmla="*/ 127 w 166"/>
                  <a:gd name="T65" fmla="*/ 152 h 166"/>
                  <a:gd name="T66" fmla="*/ 141 w 166"/>
                  <a:gd name="T67"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6">
                    <a:moveTo>
                      <a:pt x="141" y="142"/>
                    </a:moveTo>
                    <a:lnTo>
                      <a:pt x="151" y="129"/>
                    </a:lnTo>
                    <a:lnTo>
                      <a:pt x="155" y="121"/>
                    </a:lnTo>
                    <a:lnTo>
                      <a:pt x="159" y="114"/>
                    </a:lnTo>
                    <a:lnTo>
                      <a:pt x="164" y="99"/>
                    </a:lnTo>
                    <a:lnTo>
                      <a:pt x="166" y="83"/>
                    </a:lnTo>
                    <a:lnTo>
                      <a:pt x="164" y="65"/>
                    </a:lnTo>
                    <a:lnTo>
                      <a:pt x="159" y="51"/>
                    </a:lnTo>
                    <a:lnTo>
                      <a:pt x="151" y="37"/>
                    </a:lnTo>
                    <a:lnTo>
                      <a:pt x="141" y="24"/>
                    </a:lnTo>
                    <a:lnTo>
                      <a:pt x="127" y="13"/>
                    </a:lnTo>
                    <a:lnTo>
                      <a:pt x="114" y="6"/>
                    </a:lnTo>
                    <a:lnTo>
                      <a:pt x="99" y="1"/>
                    </a:lnTo>
                    <a:lnTo>
                      <a:pt x="83" y="0"/>
                    </a:lnTo>
                    <a:lnTo>
                      <a:pt x="65" y="1"/>
                    </a:lnTo>
                    <a:lnTo>
                      <a:pt x="51" y="6"/>
                    </a:lnTo>
                    <a:lnTo>
                      <a:pt x="37" y="13"/>
                    </a:lnTo>
                    <a:lnTo>
                      <a:pt x="24" y="24"/>
                    </a:lnTo>
                    <a:lnTo>
                      <a:pt x="13" y="37"/>
                    </a:lnTo>
                    <a:lnTo>
                      <a:pt x="5" y="51"/>
                    </a:lnTo>
                    <a:lnTo>
                      <a:pt x="1" y="65"/>
                    </a:lnTo>
                    <a:lnTo>
                      <a:pt x="0" y="83"/>
                    </a:lnTo>
                    <a:lnTo>
                      <a:pt x="1" y="99"/>
                    </a:lnTo>
                    <a:lnTo>
                      <a:pt x="5" y="114"/>
                    </a:lnTo>
                    <a:lnTo>
                      <a:pt x="13" y="129"/>
                    </a:lnTo>
                    <a:lnTo>
                      <a:pt x="24" y="142"/>
                    </a:lnTo>
                    <a:lnTo>
                      <a:pt x="37" y="152"/>
                    </a:lnTo>
                    <a:lnTo>
                      <a:pt x="51" y="160"/>
                    </a:lnTo>
                    <a:lnTo>
                      <a:pt x="65" y="164"/>
                    </a:lnTo>
                    <a:lnTo>
                      <a:pt x="83" y="166"/>
                    </a:lnTo>
                    <a:lnTo>
                      <a:pt x="99" y="164"/>
                    </a:lnTo>
                    <a:lnTo>
                      <a:pt x="114" y="160"/>
                    </a:lnTo>
                    <a:lnTo>
                      <a:pt x="127" y="152"/>
                    </a:lnTo>
                    <a:lnTo>
                      <a:pt x="141" y="14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64" name="Freeform 163">
                <a:extLst>
                  <a:ext uri="{FF2B5EF4-FFF2-40B4-BE49-F238E27FC236}">
                    <a16:creationId xmlns:a16="http://schemas.microsoft.com/office/drawing/2014/main" id="{812FCAB7-8349-3404-8444-60A9072AA051}"/>
                  </a:ext>
                </a:extLst>
              </p:cNvPr>
              <p:cNvSpPr>
                <a:spLocks/>
              </p:cNvSpPr>
              <p:nvPr/>
            </p:nvSpPr>
            <p:spPr bwMode="auto">
              <a:xfrm>
                <a:off x="1730375" y="3686175"/>
                <a:ext cx="53975" cy="52388"/>
              </a:xfrm>
              <a:custGeom>
                <a:avLst/>
                <a:gdLst>
                  <a:gd name="T0" fmla="*/ 140 w 166"/>
                  <a:gd name="T1" fmla="*/ 142 h 167"/>
                  <a:gd name="T2" fmla="*/ 150 w 166"/>
                  <a:gd name="T3" fmla="*/ 129 h 167"/>
                  <a:gd name="T4" fmla="*/ 155 w 166"/>
                  <a:gd name="T5" fmla="*/ 121 h 167"/>
                  <a:gd name="T6" fmla="*/ 159 w 166"/>
                  <a:gd name="T7" fmla="*/ 115 h 167"/>
                  <a:gd name="T8" fmla="*/ 163 w 166"/>
                  <a:gd name="T9" fmla="*/ 99 h 167"/>
                  <a:gd name="T10" fmla="*/ 166 w 166"/>
                  <a:gd name="T11" fmla="*/ 84 h 167"/>
                  <a:gd name="T12" fmla="*/ 163 w 166"/>
                  <a:gd name="T13" fmla="*/ 66 h 167"/>
                  <a:gd name="T14" fmla="*/ 159 w 166"/>
                  <a:gd name="T15" fmla="*/ 51 h 167"/>
                  <a:gd name="T16" fmla="*/ 150 w 166"/>
                  <a:gd name="T17" fmla="*/ 37 h 167"/>
                  <a:gd name="T18" fmla="*/ 140 w 166"/>
                  <a:gd name="T19" fmla="*/ 25 h 167"/>
                  <a:gd name="T20" fmla="*/ 127 w 166"/>
                  <a:gd name="T21" fmla="*/ 14 h 167"/>
                  <a:gd name="T22" fmla="*/ 114 w 166"/>
                  <a:gd name="T23" fmla="*/ 6 h 167"/>
                  <a:gd name="T24" fmla="*/ 98 w 166"/>
                  <a:gd name="T25" fmla="*/ 2 h 167"/>
                  <a:gd name="T26" fmla="*/ 83 w 166"/>
                  <a:gd name="T27" fmla="*/ 0 h 167"/>
                  <a:gd name="T28" fmla="*/ 65 w 166"/>
                  <a:gd name="T29" fmla="*/ 2 h 167"/>
                  <a:gd name="T30" fmla="*/ 50 w 166"/>
                  <a:gd name="T31" fmla="*/ 6 h 167"/>
                  <a:gd name="T32" fmla="*/ 36 w 166"/>
                  <a:gd name="T33" fmla="*/ 14 h 167"/>
                  <a:gd name="T34" fmla="*/ 24 w 166"/>
                  <a:gd name="T35" fmla="*/ 25 h 167"/>
                  <a:gd name="T36" fmla="*/ 13 w 166"/>
                  <a:gd name="T37" fmla="*/ 37 h 167"/>
                  <a:gd name="T38" fmla="*/ 5 w 166"/>
                  <a:gd name="T39" fmla="*/ 51 h 167"/>
                  <a:gd name="T40" fmla="*/ 1 w 166"/>
                  <a:gd name="T41" fmla="*/ 66 h 167"/>
                  <a:gd name="T42" fmla="*/ 0 w 166"/>
                  <a:gd name="T43" fmla="*/ 84 h 167"/>
                  <a:gd name="T44" fmla="*/ 1 w 166"/>
                  <a:gd name="T45" fmla="*/ 99 h 167"/>
                  <a:gd name="T46" fmla="*/ 5 w 166"/>
                  <a:gd name="T47" fmla="*/ 115 h 167"/>
                  <a:gd name="T48" fmla="*/ 13 w 166"/>
                  <a:gd name="T49" fmla="*/ 129 h 167"/>
                  <a:gd name="T50" fmla="*/ 24 w 166"/>
                  <a:gd name="T51" fmla="*/ 142 h 167"/>
                  <a:gd name="T52" fmla="*/ 36 w 166"/>
                  <a:gd name="T53" fmla="*/ 152 h 167"/>
                  <a:gd name="T54" fmla="*/ 50 w 166"/>
                  <a:gd name="T55" fmla="*/ 160 h 167"/>
                  <a:gd name="T56" fmla="*/ 65 w 166"/>
                  <a:gd name="T57" fmla="*/ 165 h 167"/>
                  <a:gd name="T58" fmla="*/ 83 w 166"/>
                  <a:gd name="T59" fmla="*/ 167 h 167"/>
                  <a:gd name="T60" fmla="*/ 98 w 166"/>
                  <a:gd name="T61" fmla="*/ 165 h 167"/>
                  <a:gd name="T62" fmla="*/ 114 w 166"/>
                  <a:gd name="T63" fmla="*/ 160 h 167"/>
                  <a:gd name="T64" fmla="*/ 127 w 166"/>
                  <a:gd name="T65" fmla="*/ 152 h 167"/>
                  <a:gd name="T66" fmla="*/ 140 w 166"/>
                  <a:gd name="T67" fmla="*/ 14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7">
                    <a:moveTo>
                      <a:pt x="140" y="142"/>
                    </a:moveTo>
                    <a:lnTo>
                      <a:pt x="150" y="129"/>
                    </a:lnTo>
                    <a:lnTo>
                      <a:pt x="155" y="121"/>
                    </a:lnTo>
                    <a:lnTo>
                      <a:pt x="159" y="115"/>
                    </a:lnTo>
                    <a:lnTo>
                      <a:pt x="163" y="99"/>
                    </a:lnTo>
                    <a:lnTo>
                      <a:pt x="166" y="84"/>
                    </a:lnTo>
                    <a:lnTo>
                      <a:pt x="163" y="66"/>
                    </a:lnTo>
                    <a:lnTo>
                      <a:pt x="159" y="51"/>
                    </a:lnTo>
                    <a:lnTo>
                      <a:pt x="150" y="37"/>
                    </a:lnTo>
                    <a:lnTo>
                      <a:pt x="140" y="25"/>
                    </a:lnTo>
                    <a:lnTo>
                      <a:pt x="127" y="14"/>
                    </a:lnTo>
                    <a:lnTo>
                      <a:pt x="114" y="6"/>
                    </a:lnTo>
                    <a:lnTo>
                      <a:pt x="98" y="2"/>
                    </a:lnTo>
                    <a:lnTo>
                      <a:pt x="83" y="0"/>
                    </a:lnTo>
                    <a:lnTo>
                      <a:pt x="65" y="2"/>
                    </a:lnTo>
                    <a:lnTo>
                      <a:pt x="50" y="6"/>
                    </a:lnTo>
                    <a:lnTo>
                      <a:pt x="36" y="14"/>
                    </a:lnTo>
                    <a:lnTo>
                      <a:pt x="24" y="25"/>
                    </a:lnTo>
                    <a:lnTo>
                      <a:pt x="13" y="37"/>
                    </a:lnTo>
                    <a:lnTo>
                      <a:pt x="5" y="51"/>
                    </a:lnTo>
                    <a:lnTo>
                      <a:pt x="1" y="66"/>
                    </a:lnTo>
                    <a:lnTo>
                      <a:pt x="0" y="84"/>
                    </a:lnTo>
                    <a:lnTo>
                      <a:pt x="1" y="99"/>
                    </a:lnTo>
                    <a:lnTo>
                      <a:pt x="5" y="115"/>
                    </a:lnTo>
                    <a:lnTo>
                      <a:pt x="13" y="129"/>
                    </a:lnTo>
                    <a:lnTo>
                      <a:pt x="24" y="142"/>
                    </a:lnTo>
                    <a:lnTo>
                      <a:pt x="36" y="152"/>
                    </a:lnTo>
                    <a:lnTo>
                      <a:pt x="50" y="160"/>
                    </a:lnTo>
                    <a:lnTo>
                      <a:pt x="65" y="165"/>
                    </a:lnTo>
                    <a:lnTo>
                      <a:pt x="83" y="167"/>
                    </a:lnTo>
                    <a:lnTo>
                      <a:pt x="98" y="165"/>
                    </a:lnTo>
                    <a:lnTo>
                      <a:pt x="114" y="160"/>
                    </a:lnTo>
                    <a:lnTo>
                      <a:pt x="127" y="152"/>
                    </a:lnTo>
                    <a:lnTo>
                      <a:pt x="140" y="14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65" name="Freeform 164">
                <a:extLst>
                  <a:ext uri="{FF2B5EF4-FFF2-40B4-BE49-F238E27FC236}">
                    <a16:creationId xmlns:a16="http://schemas.microsoft.com/office/drawing/2014/main" id="{CC8BD63F-AA02-0BB7-9C0A-6E2350E1E863}"/>
                  </a:ext>
                </a:extLst>
              </p:cNvPr>
              <p:cNvSpPr>
                <a:spLocks/>
              </p:cNvSpPr>
              <p:nvPr/>
            </p:nvSpPr>
            <p:spPr bwMode="auto">
              <a:xfrm>
                <a:off x="1966913" y="3402013"/>
                <a:ext cx="52387" cy="52388"/>
              </a:xfrm>
              <a:custGeom>
                <a:avLst/>
                <a:gdLst>
                  <a:gd name="T0" fmla="*/ 140 w 166"/>
                  <a:gd name="T1" fmla="*/ 142 h 166"/>
                  <a:gd name="T2" fmla="*/ 150 w 166"/>
                  <a:gd name="T3" fmla="*/ 129 h 166"/>
                  <a:gd name="T4" fmla="*/ 155 w 166"/>
                  <a:gd name="T5" fmla="*/ 121 h 166"/>
                  <a:gd name="T6" fmla="*/ 159 w 166"/>
                  <a:gd name="T7" fmla="*/ 114 h 166"/>
                  <a:gd name="T8" fmla="*/ 164 w 166"/>
                  <a:gd name="T9" fmla="*/ 99 h 166"/>
                  <a:gd name="T10" fmla="*/ 166 w 166"/>
                  <a:gd name="T11" fmla="*/ 83 h 166"/>
                  <a:gd name="T12" fmla="*/ 164 w 166"/>
                  <a:gd name="T13" fmla="*/ 65 h 166"/>
                  <a:gd name="T14" fmla="*/ 159 w 166"/>
                  <a:gd name="T15" fmla="*/ 51 h 166"/>
                  <a:gd name="T16" fmla="*/ 150 w 166"/>
                  <a:gd name="T17" fmla="*/ 37 h 166"/>
                  <a:gd name="T18" fmla="*/ 140 w 166"/>
                  <a:gd name="T19" fmla="*/ 24 h 166"/>
                  <a:gd name="T20" fmla="*/ 127 w 166"/>
                  <a:gd name="T21" fmla="*/ 13 h 166"/>
                  <a:gd name="T22" fmla="*/ 114 w 166"/>
                  <a:gd name="T23" fmla="*/ 6 h 166"/>
                  <a:gd name="T24" fmla="*/ 98 w 166"/>
                  <a:gd name="T25" fmla="*/ 1 h 166"/>
                  <a:gd name="T26" fmla="*/ 83 w 166"/>
                  <a:gd name="T27" fmla="*/ 0 h 166"/>
                  <a:gd name="T28" fmla="*/ 65 w 166"/>
                  <a:gd name="T29" fmla="*/ 1 h 166"/>
                  <a:gd name="T30" fmla="*/ 51 w 166"/>
                  <a:gd name="T31" fmla="*/ 6 h 166"/>
                  <a:gd name="T32" fmla="*/ 36 w 166"/>
                  <a:gd name="T33" fmla="*/ 13 h 166"/>
                  <a:gd name="T34" fmla="*/ 24 w 166"/>
                  <a:gd name="T35" fmla="*/ 24 h 166"/>
                  <a:gd name="T36" fmla="*/ 13 w 166"/>
                  <a:gd name="T37" fmla="*/ 37 h 166"/>
                  <a:gd name="T38" fmla="*/ 5 w 166"/>
                  <a:gd name="T39" fmla="*/ 51 h 166"/>
                  <a:gd name="T40" fmla="*/ 1 w 166"/>
                  <a:gd name="T41" fmla="*/ 65 h 166"/>
                  <a:gd name="T42" fmla="*/ 0 w 166"/>
                  <a:gd name="T43" fmla="*/ 83 h 166"/>
                  <a:gd name="T44" fmla="*/ 1 w 166"/>
                  <a:gd name="T45" fmla="*/ 99 h 166"/>
                  <a:gd name="T46" fmla="*/ 5 w 166"/>
                  <a:gd name="T47" fmla="*/ 114 h 166"/>
                  <a:gd name="T48" fmla="*/ 13 w 166"/>
                  <a:gd name="T49" fmla="*/ 129 h 166"/>
                  <a:gd name="T50" fmla="*/ 24 w 166"/>
                  <a:gd name="T51" fmla="*/ 142 h 166"/>
                  <a:gd name="T52" fmla="*/ 36 w 166"/>
                  <a:gd name="T53" fmla="*/ 152 h 166"/>
                  <a:gd name="T54" fmla="*/ 51 w 166"/>
                  <a:gd name="T55" fmla="*/ 160 h 166"/>
                  <a:gd name="T56" fmla="*/ 65 w 166"/>
                  <a:gd name="T57" fmla="*/ 164 h 166"/>
                  <a:gd name="T58" fmla="*/ 83 w 166"/>
                  <a:gd name="T59" fmla="*/ 166 h 166"/>
                  <a:gd name="T60" fmla="*/ 98 w 166"/>
                  <a:gd name="T61" fmla="*/ 164 h 166"/>
                  <a:gd name="T62" fmla="*/ 114 w 166"/>
                  <a:gd name="T63" fmla="*/ 160 h 166"/>
                  <a:gd name="T64" fmla="*/ 127 w 166"/>
                  <a:gd name="T65" fmla="*/ 152 h 166"/>
                  <a:gd name="T66" fmla="*/ 140 w 166"/>
                  <a:gd name="T67"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6">
                    <a:moveTo>
                      <a:pt x="140" y="142"/>
                    </a:moveTo>
                    <a:lnTo>
                      <a:pt x="150" y="129"/>
                    </a:lnTo>
                    <a:lnTo>
                      <a:pt x="155" y="121"/>
                    </a:lnTo>
                    <a:lnTo>
                      <a:pt x="159" y="114"/>
                    </a:lnTo>
                    <a:lnTo>
                      <a:pt x="164" y="99"/>
                    </a:lnTo>
                    <a:lnTo>
                      <a:pt x="166" y="83"/>
                    </a:lnTo>
                    <a:lnTo>
                      <a:pt x="164" y="65"/>
                    </a:lnTo>
                    <a:lnTo>
                      <a:pt x="159" y="51"/>
                    </a:lnTo>
                    <a:lnTo>
                      <a:pt x="150" y="37"/>
                    </a:lnTo>
                    <a:lnTo>
                      <a:pt x="140" y="24"/>
                    </a:lnTo>
                    <a:lnTo>
                      <a:pt x="127" y="13"/>
                    </a:lnTo>
                    <a:lnTo>
                      <a:pt x="114" y="6"/>
                    </a:lnTo>
                    <a:lnTo>
                      <a:pt x="98" y="1"/>
                    </a:lnTo>
                    <a:lnTo>
                      <a:pt x="83" y="0"/>
                    </a:lnTo>
                    <a:lnTo>
                      <a:pt x="65" y="1"/>
                    </a:lnTo>
                    <a:lnTo>
                      <a:pt x="51" y="6"/>
                    </a:lnTo>
                    <a:lnTo>
                      <a:pt x="36" y="13"/>
                    </a:lnTo>
                    <a:lnTo>
                      <a:pt x="24" y="24"/>
                    </a:lnTo>
                    <a:lnTo>
                      <a:pt x="13" y="37"/>
                    </a:lnTo>
                    <a:lnTo>
                      <a:pt x="5" y="51"/>
                    </a:lnTo>
                    <a:lnTo>
                      <a:pt x="1" y="65"/>
                    </a:lnTo>
                    <a:lnTo>
                      <a:pt x="0" y="83"/>
                    </a:lnTo>
                    <a:lnTo>
                      <a:pt x="1" y="99"/>
                    </a:lnTo>
                    <a:lnTo>
                      <a:pt x="5" y="114"/>
                    </a:lnTo>
                    <a:lnTo>
                      <a:pt x="13" y="129"/>
                    </a:lnTo>
                    <a:lnTo>
                      <a:pt x="24" y="142"/>
                    </a:lnTo>
                    <a:lnTo>
                      <a:pt x="36" y="152"/>
                    </a:lnTo>
                    <a:lnTo>
                      <a:pt x="51" y="160"/>
                    </a:lnTo>
                    <a:lnTo>
                      <a:pt x="65" y="164"/>
                    </a:lnTo>
                    <a:lnTo>
                      <a:pt x="83" y="166"/>
                    </a:lnTo>
                    <a:lnTo>
                      <a:pt x="98" y="164"/>
                    </a:lnTo>
                    <a:lnTo>
                      <a:pt x="114" y="160"/>
                    </a:lnTo>
                    <a:lnTo>
                      <a:pt x="127" y="152"/>
                    </a:lnTo>
                    <a:lnTo>
                      <a:pt x="140" y="14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66" name="Freeform 165">
                <a:extLst>
                  <a:ext uri="{FF2B5EF4-FFF2-40B4-BE49-F238E27FC236}">
                    <a16:creationId xmlns:a16="http://schemas.microsoft.com/office/drawing/2014/main" id="{1F109B9F-7A09-FA27-CD3A-C23D8B75567F}"/>
                  </a:ext>
                </a:extLst>
              </p:cNvPr>
              <p:cNvSpPr>
                <a:spLocks/>
              </p:cNvSpPr>
              <p:nvPr/>
            </p:nvSpPr>
            <p:spPr bwMode="auto">
              <a:xfrm>
                <a:off x="2039938" y="3324225"/>
                <a:ext cx="52387" cy="53975"/>
              </a:xfrm>
              <a:custGeom>
                <a:avLst/>
                <a:gdLst>
                  <a:gd name="T0" fmla="*/ 141 w 166"/>
                  <a:gd name="T1" fmla="*/ 142 h 166"/>
                  <a:gd name="T2" fmla="*/ 151 w 166"/>
                  <a:gd name="T3" fmla="*/ 129 h 166"/>
                  <a:gd name="T4" fmla="*/ 155 w 166"/>
                  <a:gd name="T5" fmla="*/ 121 h 166"/>
                  <a:gd name="T6" fmla="*/ 160 w 166"/>
                  <a:gd name="T7" fmla="*/ 114 h 166"/>
                  <a:gd name="T8" fmla="*/ 164 w 166"/>
                  <a:gd name="T9" fmla="*/ 99 h 166"/>
                  <a:gd name="T10" fmla="*/ 166 w 166"/>
                  <a:gd name="T11" fmla="*/ 83 h 166"/>
                  <a:gd name="T12" fmla="*/ 164 w 166"/>
                  <a:gd name="T13" fmla="*/ 65 h 166"/>
                  <a:gd name="T14" fmla="*/ 160 w 166"/>
                  <a:gd name="T15" fmla="*/ 51 h 166"/>
                  <a:gd name="T16" fmla="*/ 151 w 166"/>
                  <a:gd name="T17" fmla="*/ 37 h 166"/>
                  <a:gd name="T18" fmla="*/ 141 w 166"/>
                  <a:gd name="T19" fmla="*/ 24 h 166"/>
                  <a:gd name="T20" fmla="*/ 128 w 166"/>
                  <a:gd name="T21" fmla="*/ 13 h 166"/>
                  <a:gd name="T22" fmla="*/ 114 w 166"/>
                  <a:gd name="T23" fmla="*/ 6 h 166"/>
                  <a:gd name="T24" fmla="*/ 99 w 166"/>
                  <a:gd name="T25" fmla="*/ 1 h 166"/>
                  <a:gd name="T26" fmla="*/ 83 w 166"/>
                  <a:gd name="T27" fmla="*/ 0 h 166"/>
                  <a:gd name="T28" fmla="*/ 66 w 166"/>
                  <a:gd name="T29" fmla="*/ 1 h 166"/>
                  <a:gd name="T30" fmla="*/ 51 w 166"/>
                  <a:gd name="T31" fmla="*/ 6 h 166"/>
                  <a:gd name="T32" fmla="*/ 37 w 166"/>
                  <a:gd name="T33" fmla="*/ 13 h 166"/>
                  <a:gd name="T34" fmla="*/ 25 w 166"/>
                  <a:gd name="T35" fmla="*/ 24 h 166"/>
                  <a:gd name="T36" fmla="*/ 14 w 166"/>
                  <a:gd name="T37" fmla="*/ 37 h 166"/>
                  <a:gd name="T38" fmla="*/ 6 w 166"/>
                  <a:gd name="T39" fmla="*/ 51 h 166"/>
                  <a:gd name="T40" fmla="*/ 1 w 166"/>
                  <a:gd name="T41" fmla="*/ 65 h 166"/>
                  <a:gd name="T42" fmla="*/ 0 w 166"/>
                  <a:gd name="T43" fmla="*/ 83 h 166"/>
                  <a:gd name="T44" fmla="*/ 1 w 166"/>
                  <a:gd name="T45" fmla="*/ 99 h 166"/>
                  <a:gd name="T46" fmla="*/ 6 w 166"/>
                  <a:gd name="T47" fmla="*/ 114 h 166"/>
                  <a:gd name="T48" fmla="*/ 14 w 166"/>
                  <a:gd name="T49" fmla="*/ 129 h 166"/>
                  <a:gd name="T50" fmla="*/ 25 w 166"/>
                  <a:gd name="T51" fmla="*/ 142 h 166"/>
                  <a:gd name="T52" fmla="*/ 37 w 166"/>
                  <a:gd name="T53" fmla="*/ 152 h 166"/>
                  <a:gd name="T54" fmla="*/ 51 w 166"/>
                  <a:gd name="T55" fmla="*/ 160 h 166"/>
                  <a:gd name="T56" fmla="*/ 66 w 166"/>
                  <a:gd name="T57" fmla="*/ 164 h 166"/>
                  <a:gd name="T58" fmla="*/ 83 w 166"/>
                  <a:gd name="T59" fmla="*/ 166 h 166"/>
                  <a:gd name="T60" fmla="*/ 99 w 166"/>
                  <a:gd name="T61" fmla="*/ 164 h 166"/>
                  <a:gd name="T62" fmla="*/ 114 w 166"/>
                  <a:gd name="T63" fmla="*/ 160 h 166"/>
                  <a:gd name="T64" fmla="*/ 128 w 166"/>
                  <a:gd name="T65" fmla="*/ 152 h 166"/>
                  <a:gd name="T66" fmla="*/ 141 w 166"/>
                  <a:gd name="T67"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6">
                    <a:moveTo>
                      <a:pt x="141" y="142"/>
                    </a:moveTo>
                    <a:lnTo>
                      <a:pt x="151" y="129"/>
                    </a:lnTo>
                    <a:lnTo>
                      <a:pt x="155" y="121"/>
                    </a:lnTo>
                    <a:lnTo>
                      <a:pt x="160" y="114"/>
                    </a:lnTo>
                    <a:lnTo>
                      <a:pt x="164" y="99"/>
                    </a:lnTo>
                    <a:lnTo>
                      <a:pt x="166" y="83"/>
                    </a:lnTo>
                    <a:lnTo>
                      <a:pt x="164" y="65"/>
                    </a:lnTo>
                    <a:lnTo>
                      <a:pt x="160" y="51"/>
                    </a:lnTo>
                    <a:lnTo>
                      <a:pt x="151" y="37"/>
                    </a:lnTo>
                    <a:lnTo>
                      <a:pt x="141" y="24"/>
                    </a:lnTo>
                    <a:lnTo>
                      <a:pt x="128" y="13"/>
                    </a:lnTo>
                    <a:lnTo>
                      <a:pt x="114" y="6"/>
                    </a:lnTo>
                    <a:lnTo>
                      <a:pt x="99" y="1"/>
                    </a:lnTo>
                    <a:lnTo>
                      <a:pt x="83" y="0"/>
                    </a:lnTo>
                    <a:lnTo>
                      <a:pt x="66" y="1"/>
                    </a:lnTo>
                    <a:lnTo>
                      <a:pt x="51" y="6"/>
                    </a:lnTo>
                    <a:lnTo>
                      <a:pt x="37" y="13"/>
                    </a:lnTo>
                    <a:lnTo>
                      <a:pt x="25" y="24"/>
                    </a:lnTo>
                    <a:lnTo>
                      <a:pt x="14" y="37"/>
                    </a:lnTo>
                    <a:lnTo>
                      <a:pt x="6" y="51"/>
                    </a:lnTo>
                    <a:lnTo>
                      <a:pt x="1" y="65"/>
                    </a:lnTo>
                    <a:lnTo>
                      <a:pt x="0" y="83"/>
                    </a:lnTo>
                    <a:lnTo>
                      <a:pt x="1" y="99"/>
                    </a:lnTo>
                    <a:lnTo>
                      <a:pt x="6" y="114"/>
                    </a:lnTo>
                    <a:lnTo>
                      <a:pt x="14" y="129"/>
                    </a:lnTo>
                    <a:lnTo>
                      <a:pt x="25" y="142"/>
                    </a:lnTo>
                    <a:lnTo>
                      <a:pt x="37" y="152"/>
                    </a:lnTo>
                    <a:lnTo>
                      <a:pt x="51" y="160"/>
                    </a:lnTo>
                    <a:lnTo>
                      <a:pt x="66" y="164"/>
                    </a:lnTo>
                    <a:lnTo>
                      <a:pt x="83" y="166"/>
                    </a:lnTo>
                    <a:lnTo>
                      <a:pt x="99" y="164"/>
                    </a:lnTo>
                    <a:lnTo>
                      <a:pt x="114" y="160"/>
                    </a:lnTo>
                    <a:lnTo>
                      <a:pt x="128" y="152"/>
                    </a:lnTo>
                    <a:lnTo>
                      <a:pt x="141" y="14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67" name="Freeform 166">
                <a:extLst>
                  <a:ext uri="{FF2B5EF4-FFF2-40B4-BE49-F238E27FC236}">
                    <a16:creationId xmlns:a16="http://schemas.microsoft.com/office/drawing/2014/main" id="{57CE09CF-E09A-FF42-3925-09BBC17953C6}"/>
                  </a:ext>
                </a:extLst>
              </p:cNvPr>
              <p:cNvSpPr>
                <a:spLocks/>
              </p:cNvSpPr>
              <p:nvPr/>
            </p:nvSpPr>
            <p:spPr bwMode="auto">
              <a:xfrm>
                <a:off x="2200275" y="3449638"/>
                <a:ext cx="52387" cy="52388"/>
              </a:xfrm>
              <a:custGeom>
                <a:avLst/>
                <a:gdLst>
                  <a:gd name="T0" fmla="*/ 141 w 166"/>
                  <a:gd name="T1" fmla="*/ 142 h 167"/>
                  <a:gd name="T2" fmla="*/ 151 w 166"/>
                  <a:gd name="T3" fmla="*/ 129 h 167"/>
                  <a:gd name="T4" fmla="*/ 155 w 166"/>
                  <a:gd name="T5" fmla="*/ 121 h 167"/>
                  <a:gd name="T6" fmla="*/ 160 w 166"/>
                  <a:gd name="T7" fmla="*/ 115 h 167"/>
                  <a:gd name="T8" fmla="*/ 164 w 166"/>
                  <a:gd name="T9" fmla="*/ 99 h 167"/>
                  <a:gd name="T10" fmla="*/ 166 w 166"/>
                  <a:gd name="T11" fmla="*/ 84 h 167"/>
                  <a:gd name="T12" fmla="*/ 164 w 166"/>
                  <a:gd name="T13" fmla="*/ 66 h 167"/>
                  <a:gd name="T14" fmla="*/ 160 w 166"/>
                  <a:gd name="T15" fmla="*/ 51 h 167"/>
                  <a:gd name="T16" fmla="*/ 151 w 166"/>
                  <a:gd name="T17" fmla="*/ 37 h 167"/>
                  <a:gd name="T18" fmla="*/ 141 w 166"/>
                  <a:gd name="T19" fmla="*/ 25 h 167"/>
                  <a:gd name="T20" fmla="*/ 128 w 166"/>
                  <a:gd name="T21" fmla="*/ 14 h 167"/>
                  <a:gd name="T22" fmla="*/ 114 w 166"/>
                  <a:gd name="T23" fmla="*/ 6 h 167"/>
                  <a:gd name="T24" fmla="*/ 99 w 166"/>
                  <a:gd name="T25" fmla="*/ 2 h 167"/>
                  <a:gd name="T26" fmla="*/ 83 w 166"/>
                  <a:gd name="T27" fmla="*/ 0 h 167"/>
                  <a:gd name="T28" fmla="*/ 66 w 166"/>
                  <a:gd name="T29" fmla="*/ 2 h 167"/>
                  <a:gd name="T30" fmla="*/ 51 w 166"/>
                  <a:gd name="T31" fmla="*/ 6 h 167"/>
                  <a:gd name="T32" fmla="*/ 37 w 166"/>
                  <a:gd name="T33" fmla="*/ 14 h 167"/>
                  <a:gd name="T34" fmla="*/ 25 w 166"/>
                  <a:gd name="T35" fmla="*/ 25 h 167"/>
                  <a:gd name="T36" fmla="*/ 14 w 166"/>
                  <a:gd name="T37" fmla="*/ 37 h 167"/>
                  <a:gd name="T38" fmla="*/ 6 w 166"/>
                  <a:gd name="T39" fmla="*/ 51 h 167"/>
                  <a:gd name="T40" fmla="*/ 1 w 166"/>
                  <a:gd name="T41" fmla="*/ 66 h 167"/>
                  <a:gd name="T42" fmla="*/ 0 w 166"/>
                  <a:gd name="T43" fmla="*/ 84 h 167"/>
                  <a:gd name="T44" fmla="*/ 1 w 166"/>
                  <a:gd name="T45" fmla="*/ 99 h 167"/>
                  <a:gd name="T46" fmla="*/ 6 w 166"/>
                  <a:gd name="T47" fmla="*/ 115 h 167"/>
                  <a:gd name="T48" fmla="*/ 14 w 166"/>
                  <a:gd name="T49" fmla="*/ 129 h 167"/>
                  <a:gd name="T50" fmla="*/ 25 w 166"/>
                  <a:gd name="T51" fmla="*/ 142 h 167"/>
                  <a:gd name="T52" fmla="*/ 37 w 166"/>
                  <a:gd name="T53" fmla="*/ 152 h 167"/>
                  <a:gd name="T54" fmla="*/ 51 w 166"/>
                  <a:gd name="T55" fmla="*/ 160 h 167"/>
                  <a:gd name="T56" fmla="*/ 66 w 166"/>
                  <a:gd name="T57" fmla="*/ 165 h 167"/>
                  <a:gd name="T58" fmla="*/ 83 w 166"/>
                  <a:gd name="T59" fmla="*/ 167 h 167"/>
                  <a:gd name="T60" fmla="*/ 99 w 166"/>
                  <a:gd name="T61" fmla="*/ 165 h 167"/>
                  <a:gd name="T62" fmla="*/ 114 w 166"/>
                  <a:gd name="T63" fmla="*/ 160 h 167"/>
                  <a:gd name="T64" fmla="*/ 128 w 166"/>
                  <a:gd name="T65" fmla="*/ 152 h 167"/>
                  <a:gd name="T66" fmla="*/ 141 w 166"/>
                  <a:gd name="T67" fmla="*/ 14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7">
                    <a:moveTo>
                      <a:pt x="141" y="142"/>
                    </a:moveTo>
                    <a:lnTo>
                      <a:pt x="151" y="129"/>
                    </a:lnTo>
                    <a:lnTo>
                      <a:pt x="155" y="121"/>
                    </a:lnTo>
                    <a:lnTo>
                      <a:pt x="160" y="115"/>
                    </a:lnTo>
                    <a:lnTo>
                      <a:pt x="164" y="99"/>
                    </a:lnTo>
                    <a:lnTo>
                      <a:pt x="166" y="84"/>
                    </a:lnTo>
                    <a:lnTo>
                      <a:pt x="164" y="66"/>
                    </a:lnTo>
                    <a:lnTo>
                      <a:pt x="160" y="51"/>
                    </a:lnTo>
                    <a:lnTo>
                      <a:pt x="151" y="37"/>
                    </a:lnTo>
                    <a:lnTo>
                      <a:pt x="141" y="25"/>
                    </a:lnTo>
                    <a:lnTo>
                      <a:pt x="128" y="14"/>
                    </a:lnTo>
                    <a:lnTo>
                      <a:pt x="114" y="6"/>
                    </a:lnTo>
                    <a:lnTo>
                      <a:pt x="99" y="2"/>
                    </a:lnTo>
                    <a:lnTo>
                      <a:pt x="83" y="0"/>
                    </a:lnTo>
                    <a:lnTo>
                      <a:pt x="66" y="2"/>
                    </a:lnTo>
                    <a:lnTo>
                      <a:pt x="51" y="6"/>
                    </a:lnTo>
                    <a:lnTo>
                      <a:pt x="37" y="14"/>
                    </a:lnTo>
                    <a:lnTo>
                      <a:pt x="25" y="25"/>
                    </a:lnTo>
                    <a:lnTo>
                      <a:pt x="14" y="37"/>
                    </a:lnTo>
                    <a:lnTo>
                      <a:pt x="6" y="51"/>
                    </a:lnTo>
                    <a:lnTo>
                      <a:pt x="1" y="66"/>
                    </a:lnTo>
                    <a:lnTo>
                      <a:pt x="0" y="84"/>
                    </a:lnTo>
                    <a:lnTo>
                      <a:pt x="1" y="99"/>
                    </a:lnTo>
                    <a:lnTo>
                      <a:pt x="6" y="115"/>
                    </a:lnTo>
                    <a:lnTo>
                      <a:pt x="14" y="129"/>
                    </a:lnTo>
                    <a:lnTo>
                      <a:pt x="25" y="142"/>
                    </a:lnTo>
                    <a:lnTo>
                      <a:pt x="37" y="152"/>
                    </a:lnTo>
                    <a:lnTo>
                      <a:pt x="51" y="160"/>
                    </a:lnTo>
                    <a:lnTo>
                      <a:pt x="66" y="165"/>
                    </a:lnTo>
                    <a:lnTo>
                      <a:pt x="83" y="167"/>
                    </a:lnTo>
                    <a:lnTo>
                      <a:pt x="99" y="165"/>
                    </a:lnTo>
                    <a:lnTo>
                      <a:pt x="114" y="160"/>
                    </a:lnTo>
                    <a:lnTo>
                      <a:pt x="128" y="152"/>
                    </a:lnTo>
                    <a:lnTo>
                      <a:pt x="141" y="14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68" name="Freeform 167">
                <a:extLst>
                  <a:ext uri="{FF2B5EF4-FFF2-40B4-BE49-F238E27FC236}">
                    <a16:creationId xmlns:a16="http://schemas.microsoft.com/office/drawing/2014/main" id="{50FBDAC9-B2B8-EAE0-C1C9-C4208F980DAF}"/>
                  </a:ext>
                </a:extLst>
              </p:cNvPr>
              <p:cNvSpPr>
                <a:spLocks/>
              </p:cNvSpPr>
              <p:nvPr/>
            </p:nvSpPr>
            <p:spPr bwMode="auto">
              <a:xfrm>
                <a:off x="2514600" y="3349625"/>
                <a:ext cx="53975" cy="52388"/>
              </a:xfrm>
              <a:custGeom>
                <a:avLst/>
                <a:gdLst>
                  <a:gd name="T0" fmla="*/ 140 w 166"/>
                  <a:gd name="T1" fmla="*/ 142 h 166"/>
                  <a:gd name="T2" fmla="*/ 150 w 166"/>
                  <a:gd name="T3" fmla="*/ 128 h 166"/>
                  <a:gd name="T4" fmla="*/ 155 w 166"/>
                  <a:gd name="T5" fmla="*/ 121 h 166"/>
                  <a:gd name="T6" fmla="*/ 159 w 166"/>
                  <a:gd name="T7" fmla="*/ 114 h 166"/>
                  <a:gd name="T8" fmla="*/ 164 w 166"/>
                  <a:gd name="T9" fmla="*/ 98 h 166"/>
                  <a:gd name="T10" fmla="*/ 166 w 166"/>
                  <a:gd name="T11" fmla="*/ 83 h 166"/>
                  <a:gd name="T12" fmla="*/ 164 w 166"/>
                  <a:gd name="T13" fmla="*/ 65 h 166"/>
                  <a:gd name="T14" fmla="*/ 159 w 166"/>
                  <a:gd name="T15" fmla="*/ 51 h 166"/>
                  <a:gd name="T16" fmla="*/ 150 w 166"/>
                  <a:gd name="T17" fmla="*/ 36 h 166"/>
                  <a:gd name="T18" fmla="*/ 140 w 166"/>
                  <a:gd name="T19" fmla="*/ 24 h 166"/>
                  <a:gd name="T20" fmla="*/ 127 w 166"/>
                  <a:gd name="T21" fmla="*/ 13 h 166"/>
                  <a:gd name="T22" fmla="*/ 114 w 166"/>
                  <a:gd name="T23" fmla="*/ 5 h 166"/>
                  <a:gd name="T24" fmla="*/ 98 w 166"/>
                  <a:gd name="T25" fmla="*/ 1 h 166"/>
                  <a:gd name="T26" fmla="*/ 83 w 166"/>
                  <a:gd name="T27" fmla="*/ 0 h 166"/>
                  <a:gd name="T28" fmla="*/ 65 w 166"/>
                  <a:gd name="T29" fmla="*/ 1 h 166"/>
                  <a:gd name="T30" fmla="*/ 51 w 166"/>
                  <a:gd name="T31" fmla="*/ 5 h 166"/>
                  <a:gd name="T32" fmla="*/ 36 w 166"/>
                  <a:gd name="T33" fmla="*/ 13 h 166"/>
                  <a:gd name="T34" fmla="*/ 24 w 166"/>
                  <a:gd name="T35" fmla="*/ 24 h 166"/>
                  <a:gd name="T36" fmla="*/ 13 w 166"/>
                  <a:gd name="T37" fmla="*/ 36 h 166"/>
                  <a:gd name="T38" fmla="*/ 5 w 166"/>
                  <a:gd name="T39" fmla="*/ 51 h 166"/>
                  <a:gd name="T40" fmla="*/ 1 w 166"/>
                  <a:gd name="T41" fmla="*/ 65 h 166"/>
                  <a:gd name="T42" fmla="*/ 0 w 166"/>
                  <a:gd name="T43" fmla="*/ 83 h 166"/>
                  <a:gd name="T44" fmla="*/ 1 w 166"/>
                  <a:gd name="T45" fmla="*/ 98 h 166"/>
                  <a:gd name="T46" fmla="*/ 5 w 166"/>
                  <a:gd name="T47" fmla="*/ 114 h 166"/>
                  <a:gd name="T48" fmla="*/ 13 w 166"/>
                  <a:gd name="T49" fmla="*/ 128 h 166"/>
                  <a:gd name="T50" fmla="*/ 24 w 166"/>
                  <a:gd name="T51" fmla="*/ 142 h 166"/>
                  <a:gd name="T52" fmla="*/ 36 w 166"/>
                  <a:gd name="T53" fmla="*/ 152 h 166"/>
                  <a:gd name="T54" fmla="*/ 51 w 166"/>
                  <a:gd name="T55" fmla="*/ 159 h 166"/>
                  <a:gd name="T56" fmla="*/ 65 w 166"/>
                  <a:gd name="T57" fmla="*/ 164 h 166"/>
                  <a:gd name="T58" fmla="*/ 83 w 166"/>
                  <a:gd name="T59" fmla="*/ 166 h 166"/>
                  <a:gd name="T60" fmla="*/ 98 w 166"/>
                  <a:gd name="T61" fmla="*/ 164 h 166"/>
                  <a:gd name="T62" fmla="*/ 114 w 166"/>
                  <a:gd name="T63" fmla="*/ 159 h 166"/>
                  <a:gd name="T64" fmla="*/ 127 w 166"/>
                  <a:gd name="T65" fmla="*/ 152 h 166"/>
                  <a:gd name="T66" fmla="*/ 140 w 166"/>
                  <a:gd name="T67"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6">
                    <a:moveTo>
                      <a:pt x="140" y="142"/>
                    </a:moveTo>
                    <a:lnTo>
                      <a:pt x="150" y="128"/>
                    </a:lnTo>
                    <a:lnTo>
                      <a:pt x="155" y="121"/>
                    </a:lnTo>
                    <a:lnTo>
                      <a:pt x="159" y="114"/>
                    </a:lnTo>
                    <a:lnTo>
                      <a:pt x="164" y="98"/>
                    </a:lnTo>
                    <a:lnTo>
                      <a:pt x="166" y="83"/>
                    </a:lnTo>
                    <a:lnTo>
                      <a:pt x="164" y="65"/>
                    </a:lnTo>
                    <a:lnTo>
                      <a:pt x="159" y="51"/>
                    </a:lnTo>
                    <a:lnTo>
                      <a:pt x="150" y="36"/>
                    </a:lnTo>
                    <a:lnTo>
                      <a:pt x="140" y="24"/>
                    </a:lnTo>
                    <a:lnTo>
                      <a:pt x="127" y="13"/>
                    </a:lnTo>
                    <a:lnTo>
                      <a:pt x="114" y="5"/>
                    </a:lnTo>
                    <a:lnTo>
                      <a:pt x="98" y="1"/>
                    </a:lnTo>
                    <a:lnTo>
                      <a:pt x="83" y="0"/>
                    </a:lnTo>
                    <a:lnTo>
                      <a:pt x="65" y="1"/>
                    </a:lnTo>
                    <a:lnTo>
                      <a:pt x="51" y="5"/>
                    </a:lnTo>
                    <a:lnTo>
                      <a:pt x="36" y="13"/>
                    </a:lnTo>
                    <a:lnTo>
                      <a:pt x="24" y="24"/>
                    </a:lnTo>
                    <a:lnTo>
                      <a:pt x="13" y="36"/>
                    </a:lnTo>
                    <a:lnTo>
                      <a:pt x="5" y="51"/>
                    </a:lnTo>
                    <a:lnTo>
                      <a:pt x="1" y="65"/>
                    </a:lnTo>
                    <a:lnTo>
                      <a:pt x="0" y="83"/>
                    </a:lnTo>
                    <a:lnTo>
                      <a:pt x="1" y="98"/>
                    </a:lnTo>
                    <a:lnTo>
                      <a:pt x="5" y="114"/>
                    </a:lnTo>
                    <a:lnTo>
                      <a:pt x="13" y="128"/>
                    </a:lnTo>
                    <a:lnTo>
                      <a:pt x="24" y="142"/>
                    </a:lnTo>
                    <a:lnTo>
                      <a:pt x="36" y="152"/>
                    </a:lnTo>
                    <a:lnTo>
                      <a:pt x="51" y="159"/>
                    </a:lnTo>
                    <a:lnTo>
                      <a:pt x="65" y="164"/>
                    </a:lnTo>
                    <a:lnTo>
                      <a:pt x="83" y="166"/>
                    </a:lnTo>
                    <a:lnTo>
                      <a:pt x="98" y="164"/>
                    </a:lnTo>
                    <a:lnTo>
                      <a:pt x="114" y="159"/>
                    </a:lnTo>
                    <a:lnTo>
                      <a:pt x="127" y="152"/>
                    </a:lnTo>
                    <a:lnTo>
                      <a:pt x="140" y="14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69" name="Freeform 168">
                <a:extLst>
                  <a:ext uri="{FF2B5EF4-FFF2-40B4-BE49-F238E27FC236}">
                    <a16:creationId xmlns:a16="http://schemas.microsoft.com/office/drawing/2014/main" id="{730A9110-5C2B-3D2C-BDB0-4701EDC3AC9A}"/>
                  </a:ext>
                </a:extLst>
              </p:cNvPr>
              <p:cNvSpPr>
                <a:spLocks/>
              </p:cNvSpPr>
              <p:nvPr/>
            </p:nvSpPr>
            <p:spPr bwMode="auto">
              <a:xfrm>
                <a:off x="2590800" y="3298825"/>
                <a:ext cx="52387" cy="52388"/>
              </a:xfrm>
              <a:custGeom>
                <a:avLst/>
                <a:gdLst>
                  <a:gd name="T0" fmla="*/ 141 w 166"/>
                  <a:gd name="T1" fmla="*/ 142 h 166"/>
                  <a:gd name="T2" fmla="*/ 151 w 166"/>
                  <a:gd name="T3" fmla="*/ 129 h 166"/>
                  <a:gd name="T4" fmla="*/ 155 w 166"/>
                  <a:gd name="T5" fmla="*/ 121 h 166"/>
                  <a:gd name="T6" fmla="*/ 159 w 166"/>
                  <a:gd name="T7" fmla="*/ 114 h 166"/>
                  <a:gd name="T8" fmla="*/ 164 w 166"/>
                  <a:gd name="T9" fmla="*/ 99 h 166"/>
                  <a:gd name="T10" fmla="*/ 166 w 166"/>
                  <a:gd name="T11" fmla="*/ 83 h 166"/>
                  <a:gd name="T12" fmla="*/ 164 w 166"/>
                  <a:gd name="T13" fmla="*/ 65 h 166"/>
                  <a:gd name="T14" fmla="*/ 159 w 166"/>
                  <a:gd name="T15" fmla="*/ 51 h 166"/>
                  <a:gd name="T16" fmla="*/ 151 w 166"/>
                  <a:gd name="T17" fmla="*/ 36 h 166"/>
                  <a:gd name="T18" fmla="*/ 141 w 166"/>
                  <a:gd name="T19" fmla="*/ 24 h 166"/>
                  <a:gd name="T20" fmla="*/ 127 w 166"/>
                  <a:gd name="T21" fmla="*/ 13 h 166"/>
                  <a:gd name="T22" fmla="*/ 114 w 166"/>
                  <a:gd name="T23" fmla="*/ 5 h 166"/>
                  <a:gd name="T24" fmla="*/ 98 w 166"/>
                  <a:gd name="T25" fmla="*/ 1 h 166"/>
                  <a:gd name="T26" fmla="*/ 83 w 166"/>
                  <a:gd name="T27" fmla="*/ 0 h 166"/>
                  <a:gd name="T28" fmla="*/ 65 w 166"/>
                  <a:gd name="T29" fmla="*/ 1 h 166"/>
                  <a:gd name="T30" fmla="*/ 51 w 166"/>
                  <a:gd name="T31" fmla="*/ 5 h 166"/>
                  <a:gd name="T32" fmla="*/ 36 w 166"/>
                  <a:gd name="T33" fmla="*/ 13 h 166"/>
                  <a:gd name="T34" fmla="*/ 24 w 166"/>
                  <a:gd name="T35" fmla="*/ 24 h 166"/>
                  <a:gd name="T36" fmla="*/ 13 w 166"/>
                  <a:gd name="T37" fmla="*/ 36 h 166"/>
                  <a:gd name="T38" fmla="*/ 5 w 166"/>
                  <a:gd name="T39" fmla="*/ 51 h 166"/>
                  <a:gd name="T40" fmla="*/ 1 w 166"/>
                  <a:gd name="T41" fmla="*/ 65 h 166"/>
                  <a:gd name="T42" fmla="*/ 0 w 166"/>
                  <a:gd name="T43" fmla="*/ 83 h 166"/>
                  <a:gd name="T44" fmla="*/ 1 w 166"/>
                  <a:gd name="T45" fmla="*/ 99 h 166"/>
                  <a:gd name="T46" fmla="*/ 5 w 166"/>
                  <a:gd name="T47" fmla="*/ 114 h 166"/>
                  <a:gd name="T48" fmla="*/ 13 w 166"/>
                  <a:gd name="T49" fmla="*/ 129 h 166"/>
                  <a:gd name="T50" fmla="*/ 24 w 166"/>
                  <a:gd name="T51" fmla="*/ 142 h 166"/>
                  <a:gd name="T52" fmla="*/ 36 w 166"/>
                  <a:gd name="T53" fmla="*/ 152 h 166"/>
                  <a:gd name="T54" fmla="*/ 51 w 166"/>
                  <a:gd name="T55" fmla="*/ 160 h 166"/>
                  <a:gd name="T56" fmla="*/ 65 w 166"/>
                  <a:gd name="T57" fmla="*/ 164 h 166"/>
                  <a:gd name="T58" fmla="*/ 83 w 166"/>
                  <a:gd name="T59" fmla="*/ 166 h 166"/>
                  <a:gd name="T60" fmla="*/ 98 w 166"/>
                  <a:gd name="T61" fmla="*/ 164 h 166"/>
                  <a:gd name="T62" fmla="*/ 114 w 166"/>
                  <a:gd name="T63" fmla="*/ 160 h 166"/>
                  <a:gd name="T64" fmla="*/ 127 w 166"/>
                  <a:gd name="T65" fmla="*/ 152 h 166"/>
                  <a:gd name="T66" fmla="*/ 141 w 166"/>
                  <a:gd name="T67"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6">
                    <a:moveTo>
                      <a:pt x="141" y="142"/>
                    </a:moveTo>
                    <a:lnTo>
                      <a:pt x="151" y="129"/>
                    </a:lnTo>
                    <a:lnTo>
                      <a:pt x="155" y="121"/>
                    </a:lnTo>
                    <a:lnTo>
                      <a:pt x="159" y="114"/>
                    </a:lnTo>
                    <a:lnTo>
                      <a:pt x="164" y="99"/>
                    </a:lnTo>
                    <a:lnTo>
                      <a:pt x="166" y="83"/>
                    </a:lnTo>
                    <a:lnTo>
                      <a:pt x="164" y="65"/>
                    </a:lnTo>
                    <a:lnTo>
                      <a:pt x="159" y="51"/>
                    </a:lnTo>
                    <a:lnTo>
                      <a:pt x="151" y="36"/>
                    </a:lnTo>
                    <a:lnTo>
                      <a:pt x="141" y="24"/>
                    </a:lnTo>
                    <a:lnTo>
                      <a:pt x="127" y="13"/>
                    </a:lnTo>
                    <a:lnTo>
                      <a:pt x="114" y="5"/>
                    </a:lnTo>
                    <a:lnTo>
                      <a:pt x="98" y="1"/>
                    </a:lnTo>
                    <a:lnTo>
                      <a:pt x="83" y="0"/>
                    </a:lnTo>
                    <a:lnTo>
                      <a:pt x="65" y="1"/>
                    </a:lnTo>
                    <a:lnTo>
                      <a:pt x="51" y="5"/>
                    </a:lnTo>
                    <a:lnTo>
                      <a:pt x="36" y="13"/>
                    </a:lnTo>
                    <a:lnTo>
                      <a:pt x="24" y="24"/>
                    </a:lnTo>
                    <a:lnTo>
                      <a:pt x="13" y="36"/>
                    </a:lnTo>
                    <a:lnTo>
                      <a:pt x="5" y="51"/>
                    </a:lnTo>
                    <a:lnTo>
                      <a:pt x="1" y="65"/>
                    </a:lnTo>
                    <a:lnTo>
                      <a:pt x="0" y="83"/>
                    </a:lnTo>
                    <a:lnTo>
                      <a:pt x="1" y="99"/>
                    </a:lnTo>
                    <a:lnTo>
                      <a:pt x="5" y="114"/>
                    </a:lnTo>
                    <a:lnTo>
                      <a:pt x="13" y="129"/>
                    </a:lnTo>
                    <a:lnTo>
                      <a:pt x="24" y="142"/>
                    </a:lnTo>
                    <a:lnTo>
                      <a:pt x="36" y="152"/>
                    </a:lnTo>
                    <a:lnTo>
                      <a:pt x="51" y="160"/>
                    </a:lnTo>
                    <a:lnTo>
                      <a:pt x="65" y="164"/>
                    </a:lnTo>
                    <a:lnTo>
                      <a:pt x="83" y="166"/>
                    </a:lnTo>
                    <a:lnTo>
                      <a:pt x="98" y="164"/>
                    </a:lnTo>
                    <a:lnTo>
                      <a:pt x="114" y="160"/>
                    </a:lnTo>
                    <a:lnTo>
                      <a:pt x="127" y="152"/>
                    </a:lnTo>
                    <a:lnTo>
                      <a:pt x="141" y="14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70" name="Freeform 169">
                <a:extLst>
                  <a:ext uri="{FF2B5EF4-FFF2-40B4-BE49-F238E27FC236}">
                    <a16:creationId xmlns:a16="http://schemas.microsoft.com/office/drawing/2014/main" id="{03AB523F-09B1-1116-5BEF-DB74DF131D00}"/>
                  </a:ext>
                </a:extLst>
              </p:cNvPr>
              <p:cNvSpPr>
                <a:spLocks/>
              </p:cNvSpPr>
              <p:nvPr/>
            </p:nvSpPr>
            <p:spPr bwMode="auto">
              <a:xfrm>
                <a:off x="2749550" y="3430588"/>
                <a:ext cx="52387" cy="52388"/>
              </a:xfrm>
              <a:custGeom>
                <a:avLst/>
                <a:gdLst>
                  <a:gd name="T0" fmla="*/ 141 w 166"/>
                  <a:gd name="T1" fmla="*/ 142 h 166"/>
                  <a:gd name="T2" fmla="*/ 151 w 166"/>
                  <a:gd name="T3" fmla="*/ 128 h 166"/>
                  <a:gd name="T4" fmla="*/ 155 w 166"/>
                  <a:gd name="T5" fmla="*/ 121 h 166"/>
                  <a:gd name="T6" fmla="*/ 160 w 166"/>
                  <a:gd name="T7" fmla="*/ 114 h 166"/>
                  <a:gd name="T8" fmla="*/ 164 w 166"/>
                  <a:gd name="T9" fmla="*/ 98 h 166"/>
                  <a:gd name="T10" fmla="*/ 166 w 166"/>
                  <a:gd name="T11" fmla="*/ 83 h 166"/>
                  <a:gd name="T12" fmla="*/ 164 w 166"/>
                  <a:gd name="T13" fmla="*/ 65 h 166"/>
                  <a:gd name="T14" fmla="*/ 160 w 166"/>
                  <a:gd name="T15" fmla="*/ 51 h 166"/>
                  <a:gd name="T16" fmla="*/ 151 w 166"/>
                  <a:gd name="T17" fmla="*/ 36 h 166"/>
                  <a:gd name="T18" fmla="*/ 141 w 166"/>
                  <a:gd name="T19" fmla="*/ 24 h 166"/>
                  <a:gd name="T20" fmla="*/ 128 w 166"/>
                  <a:gd name="T21" fmla="*/ 13 h 166"/>
                  <a:gd name="T22" fmla="*/ 114 w 166"/>
                  <a:gd name="T23" fmla="*/ 5 h 166"/>
                  <a:gd name="T24" fmla="*/ 99 w 166"/>
                  <a:gd name="T25" fmla="*/ 1 h 166"/>
                  <a:gd name="T26" fmla="*/ 83 w 166"/>
                  <a:gd name="T27" fmla="*/ 0 h 166"/>
                  <a:gd name="T28" fmla="*/ 66 w 166"/>
                  <a:gd name="T29" fmla="*/ 1 h 166"/>
                  <a:gd name="T30" fmla="*/ 51 w 166"/>
                  <a:gd name="T31" fmla="*/ 5 h 166"/>
                  <a:gd name="T32" fmla="*/ 37 w 166"/>
                  <a:gd name="T33" fmla="*/ 13 h 166"/>
                  <a:gd name="T34" fmla="*/ 25 w 166"/>
                  <a:gd name="T35" fmla="*/ 24 h 166"/>
                  <a:gd name="T36" fmla="*/ 14 w 166"/>
                  <a:gd name="T37" fmla="*/ 36 h 166"/>
                  <a:gd name="T38" fmla="*/ 6 w 166"/>
                  <a:gd name="T39" fmla="*/ 51 h 166"/>
                  <a:gd name="T40" fmla="*/ 1 w 166"/>
                  <a:gd name="T41" fmla="*/ 65 h 166"/>
                  <a:gd name="T42" fmla="*/ 0 w 166"/>
                  <a:gd name="T43" fmla="*/ 83 h 166"/>
                  <a:gd name="T44" fmla="*/ 1 w 166"/>
                  <a:gd name="T45" fmla="*/ 98 h 166"/>
                  <a:gd name="T46" fmla="*/ 6 w 166"/>
                  <a:gd name="T47" fmla="*/ 114 h 166"/>
                  <a:gd name="T48" fmla="*/ 14 w 166"/>
                  <a:gd name="T49" fmla="*/ 128 h 166"/>
                  <a:gd name="T50" fmla="*/ 25 w 166"/>
                  <a:gd name="T51" fmla="*/ 142 h 166"/>
                  <a:gd name="T52" fmla="*/ 37 w 166"/>
                  <a:gd name="T53" fmla="*/ 152 h 166"/>
                  <a:gd name="T54" fmla="*/ 51 w 166"/>
                  <a:gd name="T55" fmla="*/ 159 h 166"/>
                  <a:gd name="T56" fmla="*/ 66 w 166"/>
                  <a:gd name="T57" fmla="*/ 164 h 166"/>
                  <a:gd name="T58" fmla="*/ 83 w 166"/>
                  <a:gd name="T59" fmla="*/ 166 h 166"/>
                  <a:gd name="T60" fmla="*/ 99 w 166"/>
                  <a:gd name="T61" fmla="*/ 164 h 166"/>
                  <a:gd name="T62" fmla="*/ 114 w 166"/>
                  <a:gd name="T63" fmla="*/ 159 h 166"/>
                  <a:gd name="T64" fmla="*/ 128 w 166"/>
                  <a:gd name="T65" fmla="*/ 152 h 166"/>
                  <a:gd name="T66" fmla="*/ 141 w 166"/>
                  <a:gd name="T67"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6">
                    <a:moveTo>
                      <a:pt x="141" y="142"/>
                    </a:moveTo>
                    <a:lnTo>
                      <a:pt x="151" y="128"/>
                    </a:lnTo>
                    <a:lnTo>
                      <a:pt x="155" y="121"/>
                    </a:lnTo>
                    <a:lnTo>
                      <a:pt x="160" y="114"/>
                    </a:lnTo>
                    <a:lnTo>
                      <a:pt x="164" y="98"/>
                    </a:lnTo>
                    <a:lnTo>
                      <a:pt x="166" y="83"/>
                    </a:lnTo>
                    <a:lnTo>
                      <a:pt x="164" y="65"/>
                    </a:lnTo>
                    <a:lnTo>
                      <a:pt x="160" y="51"/>
                    </a:lnTo>
                    <a:lnTo>
                      <a:pt x="151" y="36"/>
                    </a:lnTo>
                    <a:lnTo>
                      <a:pt x="141" y="24"/>
                    </a:lnTo>
                    <a:lnTo>
                      <a:pt x="128" y="13"/>
                    </a:lnTo>
                    <a:lnTo>
                      <a:pt x="114" y="5"/>
                    </a:lnTo>
                    <a:lnTo>
                      <a:pt x="99" y="1"/>
                    </a:lnTo>
                    <a:lnTo>
                      <a:pt x="83" y="0"/>
                    </a:lnTo>
                    <a:lnTo>
                      <a:pt x="66" y="1"/>
                    </a:lnTo>
                    <a:lnTo>
                      <a:pt x="51" y="5"/>
                    </a:lnTo>
                    <a:lnTo>
                      <a:pt x="37" y="13"/>
                    </a:lnTo>
                    <a:lnTo>
                      <a:pt x="25" y="24"/>
                    </a:lnTo>
                    <a:lnTo>
                      <a:pt x="14" y="36"/>
                    </a:lnTo>
                    <a:lnTo>
                      <a:pt x="6" y="51"/>
                    </a:lnTo>
                    <a:lnTo>
                      <a:pt x="1" y="65"/>
                    </a:lnTo>
                    <a:lnTo>
                      <a:pt x="0" y="83"/>
                    </a:lnTo>
                    <a:lnTo>
                      <a:pt x="1" y="98"/>
                    </a:lnTo>
                    <a:lnTo>
                      <a:pt x="6" y="114"/>
                    </a:lnTo>
                    <a:lnTo>
                      <a:pt x="14" y="128"/>
                    </a:lnTo>
                    <a:lnTo>
                      <a:pt x="25" y="142"/>
                    </a:lnTo>
                    <a:lnTo>
                      <a:pt x="37" y="152"/>
                    </a:lnTo>
                    <a:lnTo>
                      <a:pt x="51" y="159"/>
                    </a:lnTo>
                    <a:lnTo>
                      <a:pt x="66" y="164"/>
                    </a:lnTo>
                    <a:lnTo>
                      <a:pt x="83" y="166"/>
                    </a:lnTo>
                    <a:lnTo>
                      <a:pt x="99" y="164"/>
                    </a:lnTo>
                    <a:lnTo>
                      <a:pt x="114" y="159"/>
                    </a:lnTo>
                    <a:lnTo>
                      <a:pt x="128" y="152"/>
                    </a:lnTo>
                    <a:lnTo>
                      <a:pt x="141" y="14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71" name="Freeform 170">
                <a:extLst>
                  <a:ext uri="{FF2B5EF4-FFF2-40B4-BE49-F238E27FC236}">
                    <a16:creationId xmlns:a16="http://schemas.microsoft.com/office/drawing/2014/main" id="{E31095A5-F901-B3CF-ACF8-26B9C7099B8C}"/>
                  </a:ext>
                </a:extLst>
              </p:cNvPr>
              <p:cNvSpPr>
                <a:spLocks/>
              </p:cNvSpPr>
              <p:nvPr/>
            </p:nvSpPr>
            <p:spPr bwMode="auto">
              <a:xfrm>
                <a:off x="3063875" y="3292475"/>
                <a:ext cx="52387" cy="53975"/>
              </a:xfrm>
              <a:custGeom>
                <a:avLst/>
                <a:gdLst>
                  <a:gd name="T0" fmla="*/ 140 w 166"/>
                  <a:gd name="T1" fmla="*/ 142 h 167"/>
                  <a:gd name="T2" fmla="*/ 150 w 166"/>
                  <a:gd name="T3" fmla="*/ 129 h 167"/>
                  <a:gd name="T4" fmla="*/ 155 w 166"/>
                  <a:gd name="T5" fmla="*/ 121 h 167"/>
                  <a:gd name="T6" fmla="*/ 159 w 166"/>
                  <a:gd name="T7" fmla="*/ 114 h 167"/>
                  <a:gd name="T8" fmla="*/ 164 w 166"/>
                  <a:gd name="T9" fmla="*/ 99 h 167"/>
                  <a:gd name="T10" fmla="*/ 166 w 166"/>
                  <a:gd name="T11" fmla="*/ 83 h 167"/>
                  <a:gd name="T12" fmla="*/ 164 w 166"/>
                  <a:gd name="T13" fmla="*/ 66 h 167"/>
                  <a:gd name="T14" fmla="*/ 159 w 166"/>
                  <a:gd name="T15" fmla="*/ 51 h 167"/>
                  <a:gd name="T16" fmla="*/ 150 w 166"/>
                  <a:gd name="T17" fmla="*/ 37 h 167"/>
                  <a:gd name="T18" fmla="*/ 140 w 166"/>
                  <a:gd name="T19" fmla="*/ 25 h 167"/>
                  <a:gd name="T20" fmla="*/ 127 w 166"/>
                  <a:gd name="T21" fmla="*/ 14 h 167"/>
                  <a:gd name="T22" fmla="*/ 114 w 166"/>
                  <a:gd name="T23" fmla="*/ 6 h 167"/>
                  <a:gd name="T24" fmla="*/ 98 w 166"/>
                  <a:gd name="T25" fmla="*/ 1 h 167"/>
                  <a:gd name="T26" fmla="*/ 83 w 166"/>
                  <a:gd name="T27" fmla="*/ 0 h 167"/>
                  <a:gd name="T28" fmla="*/ 65 w 166"/>
                  <a:gd name="T29" fmla="*/ 1 h 167"/>
                  <a:gd name="T30" fmla="*/ 51 w 166"/>
                  <a:gd name="T31" fmla="*/ 6 h 167"/>
                  <a:gd name="T32" fmla="*/ 36 w 166"/>
                  <a:gd name="T33" fmla="*/ 14 h 167"/>
                  <a:gd name="T34" fmla="*/ 24 w 166"/>
                  <a:gd name="T35" fmla="*/ 25 h 167"/>
                  <a:gd name="T36" fmla="*/ 13 w 166"/>
                  <a:gd name="T37" fmla="*/ 37 h 167"/>
                  <a:gd name="T38" fmla="*/ 5 w 166"/>
                  <a:gd name="T39" fmla="*/ 51 h 167"/>
                  <a:gd name="T40" fmla="*/ 1 w 166"/>
                  <a:gd name="T41" fmla="*/ 66 h 167"/>
                  <a:gd name="T42" fmla="*/ 0 w 166"/>
                  <a:gd name="T43" fmla="*/ 83 h 167"/>
                  <a:gd name="T44" fmla="*/ 1 w 166"/>
                  <a:gd name="T45" fmla="*/ 99 h 167"/>
                  <a:gd name="T46" fmla="*/ 5 w 166"/>
                  <a:gd name="T47" fmla="*/ 114 h 167"/>
                  <a:gd name="T48" fmla="*/ 13 w 166"/>
                  <a:gd name="T49" fmla="*/ 129 h 167"/>
                  <a:gd name="T50" fmla="*/ 24 w 166"/>
                  <a:gd name="T51" fmla="*/ 142 h 167"/>
                  <a:gd name="T52" fmla="*/ 36 w 166"/>
                  <a:gd name="T53" fmla="*/ 152 h 167"/>
                  <a:gd name="T54" fmla="*/ 51 w 166"/>
                  <a:gd name="T55" fmla="*/ 160 h 167"/>
                  <a:gd name="T56" fmla="*/ 65 w 166"/>
                  <a:gd name="T57" fmla="*/ 164 h 167"/>
                  <a:gd name="T58" fmla="*/ 83 w 166"/>
                  <a:gd name="T59" fmla="*/ 167 h 167"/>
                  <a:gd name="T60" fmla="*/ 98 w 166"/>
                  <a:gd name="T61" fmla="*/ 164 h 167"/>
                  <a:gd name="T62" fmla="*/ 114 w 166"/>
                  <a:gd name="T63" fmla="*/ 160 h 167"/>
                  <a:gd name="T64" fmla="*/ 127 w 166"/>
                  <a:gd name="T65" fmla="*/ 152 h 167"/>
                  <a:gd name="T66" fmla="*/ 140 w 166"/>
                  <a:gd name="T67" fmla="*/ 14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7">
                    <a:moveTo>
                      <a:pt x="140" y="142"/>
                    </a:moveTo>
                    <a:lnTo>
                      <a:pt x="150" y="129"/>
                    </a:lnTo>
                    <a:lnTo>
                      <a:pt x="155" y="121"/>
                    </a:lnTo>
                    <a:lnTo>
                      <a:pt x="159" y="114"/>
                    </a:lnTo>
                    <a:lnTo>
                      <a:pt x="164" y="99"/>
                    </a:lnTo>
                    <a:lnTo>
                      <a:pt x="166" y="83"/>
                    </a:lnTo>
                    <a:lnTo>
                      <a:pt x="164" y="66"/>
                    </a:lnTo>
                    <a:lnTo>
                      <a:pt x="159" y="51"/>
                    </a:lnTo>
                    <a:lnTo>
                      <a:pt x="150" y="37"/>
                    </a:lnTo>
                    <a:lnTo>
                      <a:pt x="140" y="25"/>
                    </a:lnTo>
                    <a:lnTo>
                      <a:pt x="127" y="14"/>
                    </a:lnTo>
                    <a:lnTo>
                      <a:pt x="114" y="6"/>
                    </a:lnTo>
                    <a:lnTo>
                      <a:pt x="98" y="1"/>
                    </a:lnTo>
                    <a:lnTo>
                      <a:pt x="83" y="0"/>
                    </a:lnTo>
                    <a:lnTo>
                      <a:pt x="65" y="1"/>
                    </a:lnTo>
                    <a:lnTo>
                      <a:pt x="51" y="6"/>
                    </a:lnTo>
                    <a:lnTo>
                      <a:pt x="36" y="14"/>
                    </a:lnTo>
                    <a:lnTo>
                      <a:pt x="24" y="25"/>
                    </a:lnTo>
                    <a:lnTo>
                      <a:pt x="13" y="37"/>
                    </a:lnTo>
                    <a:lnTo>
                      <a:pt x="5" y="51"/>
                    </a:lnTo>
                    <a:lnTo>
                      <a:pt x="1" y="66"/>
                    </a:lnTo>
                    <a:lnTo>
                      <a:pt x="0" y="83"/>
                    </a:lnTo>
                    <a:lnTo>
                      <a:pt x="1" y="99"/>
                    </a:lnTo>
                    <a:lnTo>
                      <a:pt x="5" y="114"/>
                    </a:lnTo>
                    <a:lnTo>
                      <a:pt x="13" y="129"/>
                    </a:lnTo>
                    <a:lnTo>
                      <a:pt x="24" y="142"/>
                    </a:lnTo>
                    <a:lnTo>
                      <a:pt x="36" y="152"/>
                    </a:lnTo>
                    <a:lnTo>
                      <a:pt x="51" y="160"/>
                    </a:lnTo>
                    <a:lnTo>
                      <a:pt x="65" y="164"/>
                    </a:lnTo>
                    <a:lnTo>
                      <a:pt x="83" y="167"/>
                    </a:lnTo>
                    <a:lnTo>
                      <a:pt x="98" y="164"/>
                    </a:lnTo>
                    <a:lnTo>
                      <a:pt x="114" y="160"/>
                    </a:lnTo>
                    <a:lnTo>
                      <a:pt x="127" y="152"/>
                    </a:lnTo>
                    <a:lnTo>
                      <a:pt x="140" y="14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72" name="Freeform 171">
                <a:extLst>
                  <a:ext uri="{FF2B5EF4-FFF2-40B4-BE49-F238E27FC236}">
                    <a16:creationId xmlns:a16="http://schemas.microsoft.com/office/drawing/2014/main" id="{5D5C13D5-729E-719F-F018-604CA023ADDB}"/>
                  </a:ext>
                </a:extLst>
              </p:cNvPr>
              <p:cNvSpPr>
                <a:spLocks/>
              </p:cNvSpPr>
              <p:nvPr/>
            </p:nvSpPr>
            <p:spPr bwMode="auto">
              <a:xfrm>
                <a:off x="3144838" y="3303588"/>
                <a:ext cx="52387" cy="52388"/>
              </a:xfrm>
              <a:custGeom>
                <a:avLst/>
                <a:gdLst>
                  <a:gd name="T0" fmla="*/ 141 w 167"/>
                  <a:gd name="T1" fmla="*/ 141 h 166"/>
                  <a:gd name="T2" fmla="*/ 151 w 167"/>
                  <a:gd name="T3" fmla="*/ 128 h 166"/>
                  <a:gd name="T4" fmla="*/ 156 w 167"/>
                  <a:gd name="T5" fmla="*/ 120 h 166"/>
                  <a:gd name="T6" fmla="*/ 160 w 167"/>
                  <a:gd name="T7" fmla="*/ 114 h 166"/>
                  <a:gd name="T8" fmla="*/ 164 w 167"/>
                  <a:gd name="T9" fmla="*/ 98 h 166"/>
                  <a:gd name="T10" fmla="*/ 167 w 167"/>
                  <a:gd name="T11" fmla="*/ 83 h 166"/>
                  <a:gd name="T12" fmla="*/ 164 w 167"/>
                  <a:gd name="T13" fmla="*/ 65 h 166"/>
                  <a:gd name="T14" fmla="*/ 160 w 167"/>
                  <a:gd name="T15" fmla="*/ 51 h 166"/>
                  <a:gd name="T16" fmla="*/ 151 w 167"/>
                  <a:gd name="T17" fmla="*/ 36 h 166"/>
                  <a:gd name="T18" fmla="*/ 141 w 167"/>
                  <a:gd name="T19" fmla="*/ 24 h 166"/>
                  <a:gd name="T20" fmla="*/ 128 w 167"/>
                  <a:gd name="T21" fmla="*/ 13 h 166"/>
                  <a:gd name="T22" fmla="*/ 115 w 167"/>
                  <a:gd name="T23" fmla="*/ 5 h 166"/>
                  <a:gd name="T24" fmla="*/ 99 w 167"/>
                  <a:gd name="T25" fmla="*/ 1 h 166"/>
                  <a:gd name="T26" fmla="*/ 84 w 167"/>
                  <a:gd name="T27" fmla="*/ 0 h 166"/>
                  <a:gd name="T28" fmla="*/ 66 w 167"/>
                  <a:gd name="T29" fmla="*/ 1 h 166"/>
                  <a:gd name="T30" fmla="*/ 51 w 167"/>
                  <a:gd name="T31" fmla="*/ 5 h 166"/>
                  <a:gd name="T32" fmla="*/ 37 w 167"/>
                  <a:gd name="T33" fmla="*/ 13 h 166"/>
                  <a:gd name="T34" fmla="*/ 25 w 167"/>
                  <a:gd name="T35" fmla="*/ 24 h 166"/>
                  <a:gd name="T36" fmla="*/ 14 w 167"/>
                  <a:gd name="T37" fmla="*/ 36 h 166"/>
                  <a:gd name="T38" fmla="*/ 6 w 167"/>
                  <a:gd name="T39" fmla="*/ 51 h 166"/>
                  <a:gd name="T40" fmla="*/ 2 w 167"/>
                  <a:gd name="T41" fmla="*/ 65 h 166"/>
                  <a:gd name="T42" fmla="*/ 0 w 167"/>
                  <a:gd name="T43" fmla="*/ 83 h 166"/>
                  <a:gd name="T44" fmla="*/ 2 w 167"/>
                  <a:gd name="T45" fmla="*/ 98 h 166"/>
                  <a:gd name="T46" fmla="*/ 6 w 167"/>
                  <a:gd name="T47" fmla="*/ 114 h 166"/>
                  <a:gd name="T48" fmla="*/ 14 w 167"/>
                  <a:gd name="T49" fmla="*/ 128 h 166"/>
                  <a:gd name="T50" fmla="*/ 25 w 167"/>
                  <a:gd name="T51" fmla="*/ 141 h 166"/>
                  <a:gd name="T52" fmla="*/ 37 w 167"/>
                  <a:gd name="T53" fmla="*/ 151 h 166"/>
                  <a:gd name="T54" fmla="*/ 51 w 167"/>
                  <a:gd name="T55" fmla="*/ 159 h 166"/>
                  <a:gd name="T56" fmla="*/ 66 w 167"/>
                  <a:gd name="T57" fmla="*/ 164 h 166"/>
                  <a:gd name="T58" fmla="*/ 84 w 167"/>
                  <a:gd name="T59" fmla="*/ 166 h 166"/>
                  <a:gd name="T60" fmla="*/ 99 w 167"/>
                  <a:gd name="T61" fmla="*/ 164 h 166"/>
                  <a:gd name="T62" fmla="*/ 115 w 167"/>
                  <a:gd name="T63" fmla="*/ 159 h 166"/>
                  <a:gd name="T64" fmla="*/ 128 w 167"/>
                  <a:gd name="T65" fmla="*/ 151 h 166"/>
                  <a:gd name="T66" fmla="*/ 141 w 167"/>
                  <a:gd name="T67" fmla="*/ 14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66">
                    <a:moveTo>
                      <a:pt x="141" y="141"/>
                    </a:moveTo>
                    <a:lnTo>
                      <a:pt x="151" y="128"/>
                    </a:lnTo>
                    <a:lnTo>
                      <a:pt x="156" y="120"/>
                    </a:lnTo>
                    <a:lnTo>
                      <a:pt x="160" y="114"/>
                    </a:lnTo>
                    <a:lnTo>
                      <a:pt x="164" y="98"/>
                    </a:lnTo>
                    <a:lnTo>
                      <a:pt x="167" y="83"/>
                    </a:lnTo>
                    <a:lnTo>
                      <a:pt x="164" y="65"/>
                    </a:lnTo>
                    <a:lnTo>
                      <a:pt x="160" y="51"/>
                    </a:lnTo>
                    <a:lnTo>
                      <a:pt x="151" y="36"/>
                    </a:lnTo>
                    <a:lnTo>
                      <a:pt x="141" y="24"/>
                    </a:lnTo>
                    <a:lnTo>
                      <a:pt x="128" y="13"/>
                    </a:lnTo>
                    <a:lnTo>
                      <a:pt x="115" y="5"/>
                    </a:lnTo>
                    <a:lnTo>
                      <a:pt x="99" y="1"/>
                    </a:lnTo>
                    <a:lnTo>
                      <a:pt x="84" y="0"/>
                    </a:lnTo>
                    <a:lnTo>
                      <a:pt x="66" y="1"/>
                    </a:lnTo>
                    <a:lnTo>
                      <a:pt x="51" y="5"/>
                    </a:lnTo>
                    <a:lnTo>
                      <a:pt x="37" y="13"/>
                    </a:lnTo>
                    <a:lnTo>
                      <a:pt x="25" y="24"/>
                    </a:lnTo>
                    <a:lnTo>
                      <a:pt x="14" y="36"/>
                    </a:lnTo>
                    <a:lnTo>
                      <a:pt x="6" y="51"/>
                    </a:lnTo>
                    <a:lnTo>
                      <a:pt x="2" y="65"/>
                    </a:lnTo>
                    <a:lnTo>
                      <a:pt x="0" y="83"/>
                    </a:lnTo>
                    <a:lnTo>
                      <a:pt x="2" y="98"/>
                    </a:lnTo>
                    <a:lnTo>
                      <a:pt x="6" y="114"/>
                    </a:lnTo>
                    <a:lnTo>
                      <a:pt x="14" y="128"/>
                    </a:lnTo>
                    <a:lnTo>
                      <a:pt x="25" y="141"/>
                    </a:lnTo>
                    <a:lnTo>
                      <a:pt x="37" y="151"/>
                    </a:lnTo>
                    <a:lnTo>
                      <a:pt x="51" y="159"/>
                    </a:lnTo>
                    <a:lnTo>
                      <a:pt x="66" y="164"/>
                    </a:lnTo>
                    <a:lnTo>
                      <a:pt x="84" y="166"/>
                    </a:lnTo>
                    <a:lnTo>
                      <a:pt x="99" y="164"/>
                    </a:lnTo>
                    <a:lnTo>
                      <a:pt x="115" y="159"/>
                    </a:lnTo>
                    <a:lnTo>
                      <a:pt x="128" y="151"/>
                    </a:lnTo>
                    <a:lnTo>
                      <a:pt x="141" y="141"/>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73" name="Freeform 172">
                <a:extLst>
                  <a:ext uri="{FF2B5EF4-FFF2-40B4-BE49-F238E27FC236}">
                    <a16:creationId xmlns:a16="http://schemas.microsoft.com/office/drawing/2014/main" id="{6546FFAA-A151-9301-1B52-E95A480552F7}"/>
                  </a:ext>
                </a:extLst>
              </p:cNvPr>
              <p:cNvSpPr>
                <a:spLocks/>
              </p:cNvSpPr>
              <p:nvPr/>
            </p:nvSpPr>
            <p:spPr bwMode="auto">
              <a:xfrm>
                <a:off x="3297238" y="3475038"/>
                <a:ext cx="53975" cy="52388"/>
              </a:xfrm>
              <a:custGeom>
                <a:avLst/>
                <a:gdLst>
                  <a:gd name="T0" fmla="*/ 141 w 167"/>
                  <a:gd name="T1" fmla="*/ 142 h 167"/>
                  <a:gd name="T2" fmla="*/ 151 w 167"/>
                  <a:gd name="T3" fmla="*/ 129 h 167"/>
                  <a:gd name="T4" fmla="*/ 155 w 167"/>
                  <a:gd name="T5" fmla="*/ 121 h 167"/>
                  <a:gd name="T6" fmla="*/ 160 w 167"/>
                  <a:gd name="T7" fmla="*/ 114 h 167"/>
                  <a:gd name="T8" fmla="*/ 164 w 167"/>
                  <a:gd name="T9" fmla="*/ 99 h 167"/>
                  <a:gd name="T10" fmla="*/ 167 w 167"/>
                  <a:gd name="T11" fmla="*/ 83 h 167"/>
                  <a:gd name="T12" fmla="*/ 164 w 167"/>
                  <a:gd name="T13" fmla="*/ 66 h 167"/>
                  <a:gd name="T14" fmla="*/ 160 w 167"/>
                  <a:gd name="T15" fmla="*/ 51 h 167"/>
                  <a:gd name="T16" fmla="*/ 151 w 167"/>
                  <a:gd name="T17" fmla="*/ 37 h 167"/>
                  <a:gd name="T18" fmla="*/ 141 w 167"/>
                  <a:gd name="T19" fmla="*/ 25 h 167"/>
                  <a:gd name="T20" fmla="*/ 128 w 167"/>
                  <a:gd name="T21" fmla="*/ 14 h 167"/>
                  <a:gd name="T22" fmla="*/ 114 w 167"/>
                  <a:gd name="T23" fmla="*/ 6 h 167"/>
                  <a:gd name="T24" fmla="*/ 99 w 167"/>
                  <a:gd name="T25" fmla="*/ 1 h 167"/>
                  <a:gd name="T26" fmla="*/ 83 w 167"/>
                  <a:gd name="T27" fmla="*/ 0 h 167"/>
                  <a:gd name="T28" fmla="*/ 66 w 167"/>
                  <a:gd name="T29" fmla="*/ 1 h 167"/>
                  <a:gd name="T30" fmla="*/ 51 w 167"/>
                  <a:gd name="T31" fmla="*/ 6 h 167"/>
                  <a:gd name="T32" fmla="*/ 37 w 167"/>
                  <a:gd name="T33" fmla="*/ 14 h 167"/>
                  <a:gd name="T34" fmla="*/ 25 w 167"/>
                  <a:gd name="T35" fmla="*/ 25 h 167"/>
                  <a:gd name="T36" fmla="*/ 14 w 167"/>
                  <a:gd name="T37" fmla="*/ 37 h 167"/>
                  <a:gd name="T38" fmla="*/ 6 w 167"/>
                  <a:gd name="T39" fmla="*/ 51 h 167"/>
                  <a:gd name="T40" fmla="*/ 1 w 167"/>
                  <a:gd name="T41" fmla="*/ 66 h 167"/>
                  <a:gd name="T42" fmla="*/ 0 w 167"/>
                  <a:gd name="T43" fmla="*/ 83 h 167"/>
                  <a:gd name="T44" fmla="*/ 1 w 167"/>
                  <a:gd name="T45" fmla="*/ 99 h 167"/>
                  <a:gd name="T46" fmla="*/ 6 w 167"/>
                  <a:gd name="T47" fmla="*/ 114 h 167"/>
                  <a:gd name="T48" fmla="*/ 14 w 167"/>
                  <a:gd name="T49" fmla="*/ 129 h 167"/>
                  <a:gd name="T50" fmla="*/ 25 w 167"/>
                  <a:gd name="T51" fmla="*/ 142 h 167"/>
                  <a:gd name="T52" fmla="*/ 37 w 167"/>
                  <a:gd name="T53" fmla="*/ 152 h 167"/>
                  <a:gd name="T54" fmla="*/ 51 w 167"/>
                  <a:gd name="T55" fmla="*/ 160 h 167"/>
                  <a:gd name="T56" fmla="*/ 66 w 167"/>
                  <a:gd name="T57" fmla="*/ 164 h 167"/>
                  <a:gd name="T58" fmla="*/ 83 w 167"/>
                  <a:gd name="T59" fmla="*/ 167 h 167"/>
                  <a:gd name="T60" fmla="*/ 99 w 167"/>
                  <a:gd name="T61" fmla="*/ 164 h 167"/>
                  <a:gd name="T62" fmla="*/ 114 w 167"/>
                  <a:gd name="T63" fmla="*/ 160 h 167"/>
                  <a:gd name="T64" fmla="*/ 128 w 167"/>
                  <a:gd name="T65" fmla="*/ 152 h 167"/>
                  <a:gd name="T66" fmla="*/ 141 w 167"/>
                  <a:gd name="T67" fmla="*/ 14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67">
                    <a:moveTo>
                      <a:pt x="141" y="142"/>
                    </a:moveTo>
                    <a:lnTo>
                      <a:pt x="151" y="129"/>
                    </a:lnTo>
                    <a:lnTo>
                      <a:pt x="155" y="121"/>
                    </a:lnTo>
                    <a:lnTo>
                      <a:pt x="160" y="114"/>
                    </a:lnTo>
                    <a:lnTo>
                      <a:pt x="164" y="99"/>
                    </a:lnTo>
                    <a:lnTo>
                      <a:pt x="167" y="83"/>
                    </a:lnTo>
                    <a:lnTo>
                      <a:pt x="164" y="66"/>
                    </a:lnTo>
                    <a:lnTo>
                      <a:pt x="160" y="51"/>
                    </a:lnTo>
                    <a:lnTo>
                      <a:pt x="151" y="37"/>
                    </a:lnTo>
                    <a:lnTo>
                      <a:pt x="141" y="25"/>
                    </a:lnTo>
                    <a:lnTo>
                      <a:pt x="128" y="14"/>
                    </a:lnTo>
                    <a:lnTo>
                      <a:pt x="114" y="6"/>
                    </a:lnTo>
                    <a:lnTo>
                      <a:pt x="99" y="1"/>
                    </a:lnTo>
                    <a:lnTo>
                      <a:pt x="83" y="0"/>
                    </a:lnTo>
                    <a:lnTo>
                      <a:pt x="66" y="1"/>
                    </a:lnTo>
                    <a:lnTo>
                      <a:pt x="51" y="6"/>
                    </a:lnTo>
                    <a:lnTo>
                      <a:pt x="37" y="14"/>
                    </a:lnTo>
                    <a:lnTo>
                      <a:pt x="25" y="25"/>
                    </a:lnTo>
                    <a:lnTo>
                      <a:pt x="14" y="37"/>
                    </a:lnTo>
                    <a:lnTo>
                      <a:pt x="6" y="51"/>
                    </a:lnTo>
                    <a:lnTo>
                      <a:pt x="1" y="66"/>
                    </a:lnTo>
                    <a:lnTo>
                      <a:pt x="0" y="83"/>
                    </a:lnTo>
                    <a:lnTo>
                      <a:pt x="1" y="99"/>
                    </a:lnTo>
                    <a:lnTo>
                      <a:pt x="6" y="114"/>
                    </a:lnTo>
                    <a:lnTo>
                      <a:pt x="14" y="129"/>
                    </a:lnTo>
                    <a:lnTo>
                      <a:pt x="25" y="142"/>
                    </a:lnTo>
                    <a:lnTo>
                      <a:pt x="37" y="152"/>
                    </a:lnTo>
                    <a:lnTo>
                      <a:pt x="51" y="160"/>
                    </a:lnTo>
                    <a:lnTo>
                      <a:pt x="66" y="164"/>
                    </a:lnTo>
                    <a:lnTo>
                      <a:pt x="83" y="167"/>
                    </a:lnTo>
                    <a:lnTo>
                      <a:pt x="99" y="164"/>
                    </a:lnTo>
                    <a:lnTo>
                      <a:pt x="114" y="160"/>
                    </a:lnTo>
                    <a:lnTo>
                      <a:pt x="128" y="152"/>
                    </a:lnTo>
                    <a:lnTo>
                      <a:pt x="141" y="14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74" name="Freeform 173">
                <a:extLst>
                  <a:ext uri="{FF2B5EF4-FFF2-40B4-BE49-F238E27FC236}">
                    <a16:creationId xmlns:a16="http://schemas.microsoft.com/office/drawing/2014/main" id="{0C654A84-4C95-7E79-0915-781118A8E408}"/>
                  </a:ext>
                </a:extLst>
              </p:cNvPr>
              <p:cNvSpPr>
                <a:spLocks/>
              </p:cNvSpPr>
              <p:nvPr/>
            </p:nvSpPr>
            <p:spPr bwMode="auto">
              <a:xfrm>
                <a:off x="3614738" y="3636963"/>
                <a:ext cx="52387" cy="52388"/>
              </a:xfrm>
              <a:custGeom>
                <a:avLst/>
                <a:gdLst>
                  <a:gd name="T0" fmla="*/ 141 w 166"/>
                  <a:gd name="T1" fmla="*/ 142 h 167"/>
                  <a:gd name="T2" fmla="*/ 151 w 166"/>
                  <a:gd name="T3" fmla="*/ 129 h 167"/>
                  <a:gd name="T4" fmla="*/ 155 w 166"/>
                  <a:gd name="T5" fmla="*/ 121 h 167"/>
                  <a:gd name="T6" fmla="*/ 160 w 166"/>
                  <a:gd name="T7" fmla="*/ 114 h 167"/>
                  <a:gd name="T8" fmla="*/ 164 w 166"/>
                  <a:gd name="T9" fmla="*/ 99 h 167"/>
                  <a:gd name="T10" fmla="*/ 166 w 166"/>
                  <a:gd name="T11" fmla="*/ 83 h 167"/>
                  <a:gd name="T12" fmla="*/ 164 w 166"/>
                  <a:gd name="T13" fmla="*/ 66 h 167"/>
                  <a:gd name="T14" fmla="*/ 160 w 166"/>
                  <a:gd name="T15" fmla="*/ 51 h 167"/>
                  <a:gd name="T16" fmla="*/ 151 w 166"/>
                  <a:gd name="T17" fmla="*/ 37 h 167"/>
                  <a:gd name="T18" fmla="*/ 141 w 166"/>
                  <a:gd name="T19" fmla="*/ 25 h 167"/>
                  <a:gd name="T20" fmla="*/ 128 w 166"/>
                  <a:gd name="T21" fmla="*/ 14 h 167"/>
                  <a:gd name="T22" fmla="*/ 114 w 166"/>
                  <a:gd name="T23" fmla="*/ 6 h 167"/>
                  <a:gd name="T24" fmla="*/ 99 w 166"/>
                  <a:gd name="T25" fmla="*/ 1 h 167"/>
                  <a:gd name="T26" fmla="*/ 83 w 166"/>
                  <a:gd name="T27" fmla="*/ 0 h 167"/>
                  <a:gd name="T28" fmla="*/ 66 w 166"/>
                  <a:gd name="T29" fmla="*/ 1 h 167"/>
                  <a:gd name="T30" fmla="*/ 51 w 166"/>
                  <a:gd name="T31" fmla="*/ 6 h 167"/>
                  <a:gd name="T32" fmla="*/ 37 w 166"/>
                  <a:gd name="T33" fmla="*/ 14 h 167"/>
                  <a:gd name="T34" fmla="*/ 25 w 166"/>
                  <a:gd name="T35" fmla="*/ 25 h 167"/>
                  <a:gd name="T36" fmla="*/ 14 w 166"/>
                  <a:gd name="T37" fmla="*/ 37 h 167"/>
                  <a:gd name="T38" fmla="*/ 6 w 166"/>
                  <a:gd name="T39" fmla="*/ 51 h 167"/>
                  <a:gd name="T40" fmla="*/ 1 w 166"/>
                  <a:gd name="T41" fmla="*/ 66 h 167"/>
                  <a:gd name="T42" fmla="*/ 0 w 166"/>
                  <a:gd name="T43" fmla="*/ 83 h 167"/>
                  <a:gd name="T44" fmla="*/ 1 w 166"/>
                  <a:gd name="T45" fmla="*/ 99 h 167"/>
                  <a:gd name="T46" fmla="*/ 6 w 166"/>
                  <a:gd name="T47" fmla="*/ 114 h 167"/>
                  <a:gd name="T48" fmla="*/ 14 w 166"/>
                  <a:gd name="T49" fmla="*/ 129 h 167"/>
                  <a:gd name="T50" fmla="*/ 25 w 166"/>
                  <a:gd name="T51" fmla="*/ 142 h 167"/>
                  <a:gd name="T52" fmla="*/ 37 w 166"/>
                  <a:gd name="T53" fmla="*/ 152 h 167"/>
                  <a:gd name="T54" fmla="*/ 51 w 166"/>
                  <a:gd name="T55" fmla="*/ 160 h 167"/>
                  <a:gd name="T56" fmla="*/ 66 w 166"/>
                  <a:gd name="T57" fmla="*/ 164 h 167"/>
                  <a:gd name="T58" fmla="*/ 83 w 166"/>
                  <a:gd name="T59" fmla="*/ 167 h 167"/>
                  <a:gd name="T60" fmla="*/ 99 w 166"/>
                  <a:gd name="T61" fmla="*/ 164 h 167"/>
                  <a:gd name="T62" fmla="*/ 114 w 166"/>
                  <a:gd name="T63" fmla="*/ 160 h 167"/>
                  <a:gd name="T64" fmla="*/ 128 w 166"/>
                  <a:gd name="T65" fmla="*/ 152 h 167"/>
                  <a:gd name="T66" fmla="*/ 141 w 166"/>
                  <a:gd name="T67" fmla="*/ 14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7">
                    <a:moveTo>
                      <a:pt x="141" y="142"/>
                    </a:moveTo>
                    <a:lnTo>
                      <a:pt x="151" y="129"/>
                    </a:lnTo>
                    <a:lnTo>
                      <a:pt x="155" y="121"/>
                    </a:lnTo>
                    <a:lnTo>
                      <a:pt x="160" y="114"/>
                    </a:lnTo>
                    <a:lnTo>
                      <a:pt x="164" y="99"/>
                    </a:lnTo>
                    <a:lnTo>
                      <a:pt x="166" y="83"/>
                    </a:lnTo>
                    <a:lnTo>
                      <a:pt x="164" y="66"/>
                    </a:lnTo>
                    <a:lnTo>
                      <a:pt x="160" y="51"/>
                    </a:lnTo>
                    <a:lnTo>
                      <a:pt x="151" y="37"/>
                    </a:lnTo>
                    <a:lnTo>
                      <a:pt x="141" y="25"/>
                    </a:lnTo>
                    <a:lnTo>
                      <a:pt x="128" y="14"/>
                    </a:lnTo>
                    <a:lnTo>
                      <a:pt x="114" y="6"/>
                    </a:lnTo>
                    <a:lnTo>
                      <a:pt x="99" y="1"/>
                    </a:lnTo>
                    <a:lnTo>
                      <a:pt x="83" y="0"/>
                    </a:lnTo>
                    <a:lnTo>
                      <a:pt x="66" y="1"/>
                    </a:lnTo>
                    <a:lnTo>
                      <a:pt x="51" y="6"/>
                    </a:lnTo>
                    <a:lnTo>
                      <a:pt x="37" y="14"/>
                    </a:lnTo>
                    <a:lnTo>
                      <a:pt x="25" y="25"/>
                    </a:lnTo>
                    <a:lnTo>
                      <a:pt x="14" y="37"/>
                    </a:lnTo>
                    <a:lnTo>
                      <a:pt x="6" y="51"/>
                    </a:lnTo>
                    <a:lnTo>
                      <a:pt x="1" y="66"/>
                    </a:lnTo>
                    <a:lnTo>
                      <a:pt x="0" y="83"/>
                    </a:lnTo>
                    <a:lnTo>
                      <a:pt x="1" y="99"/>
                    </a:lnTo>
                    <a:lnTo>
                      <a:pt x="6" y="114"/>
                    </a:lnTo>
                    <a:lnTo>
                      <a:pt x="14" y="129"/>
                    </a:lnTo>
                    <a:lnTo>
                      <a:pt x="25" y="142"/>
                    </a:lnTo>
                    <a:lnTo>
                      <a:pt x="37" y="152"/>
                    </a:lnTo>
                    <a:lnTo>
                      <a:pt x="51" y="160"/>
                    </a:lnTo>
                    <a:lnTo>
                      <a:pt x="66" y="164"/>
                    </a:lnTo>
                    <a:lnTo>
                      <a:pt x="83" y="167"/>
                    </a:lnTo>
                    <a:lnTo>
                      <a:pt x="99" y="164"/>
                    </a:lnTo>
                    <a:lnTo>
                      <a:pt x="114" y="160"/>
                    </a:lnTo>
                    <a:lnTo>
                      <a:pt x="128" y="152"/>
                    </a:lnTo>
                    <a:lnTo>
                      <a:pt x="141" y="14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75" name="Freeform 174">
                <a:extLst>
                  <a:ext uri="{FF2B5EF4-FFF2-40B4-BE49-F238E27FC236}">
                    <a16:creationId xmlns:a16="http://schemas.microsoft.com/office/drawing/2014/main" id="{08F66805-1682-55B8-C74C-C0DFE5FC1A93}"/>
                  </a:ext>
                </a:extLst>
              </p:cNvPr>
              <p:cNvSpPr>
                <a:spLocks/>
              </p:cNvSpPr>
              <p:nvPr/>
            </p:nvSpPr>
            <p:spPr bwMode="auto">
              <a:xfrm>
                <a:off x="3614738" y="3538538"/>
                <a:ext cx="52387" cy="52388"/>
              </a:xfrm>
              <a:custGeom>
                <a:avLst/>
                <a:gdLst>
                  <a:gd name="T0" fmla="*/ 141 w 166"/>
                  <a:gd name="T1" fmla="*/ 142 h 166"/>
                  <a:gd name="T2" fmla="*/ 151 w 166"/>
                  <a:gd name="T3" fmla="*/ 128 h 166"/>
                  <a:gd name="T4" fmla="*/ 155 w 166"/>
                  <a:gd name="T5" fmla="*/ 121 h 166"/>
                  <a:gd name="T6" fmla="*/ 160 w 166"/>
                  <a:gd name="T7" fmla="*/ 114 h 166"/>
                  <a:gd name="T8" fmla="*/ 164 w 166"/>
                  <a:gd name="T9" fmla="*/ 98 h 166"/>
                  <a:gd name="T10" fmla="*/ 166 w 166"/>
                  <a:gd name="T11" fmla="*/ 83 h 166"/>
                  <a:gd name="T12" fmla="*/ 164 w 166"/>
                  <a:gd name="T13" fmla="*/ 65 h 166"/>
                  <a:gd name="T14" fmla="*/ 160 w 166"/>
                  <a:gd name="T15" fmla="*/ 51 h 166"/>
                  <a:gd name="T16" fmla="*/ 151 w 166"/>
                  <a:gd name="T17" fmla="*/ 36 h 166"/>
                  <a:gd name="T18" fmla="*/ 141 w 166"/>
                  <a:gd name="T19" fmla="*/ 24 h 166"/>
                  <a:gd name="T20" fmla="*/ 128 w 166"/>
                  <a:gd name="T21" fmla="*/ 13 h 166"/>
                  <a:gd name="T22" fmla="*/ 114 w 166"/>
                  <a:gd name="T23" fmla="*/ 5 h 166"/>
                  <a:gd name="T24" fmla="*/ 99 w 166"/>
                  <a:gd name="T25" fmla="*/ 1 h 166"/>
                  <a:gd name="T26" fmla="*/ 83 w 166"/>
                  <a:gd name="T27" fmla="*/ 0 h 166"/>
                  <a:gd name="T28" fmla="*/ 66 w 166"/>
                  <a:gd name="T29" fmla="*/ 1 h 166"/>
                  <a:gd name="T30" fmla="*/ 51 w 166"/>
                  <a:gd name="T31" fmla="*/ 5 h 166"/>
                  <a:gd name="T32" fmla="*/ 37 w 166"/>
                  <a:gd name="T33" fmla="*/ 13 h 166"/>
                  <a:gd name="T34" fmla="*/ 25 w 166"/>
                  <a:gd name="T35" fmla="*/ 24 h 166"/>
                  <a:gd name="T36" fmla="*/ 14 w 166"/>
                  <a:gd name="T37" fmla="*/ 36 h 166"/>
                  <a:gd name="T38" fmla="*/ 6 w 166"/>
                  <a:gd name="T39" fmla="*/ 51 h 166"/>
                  <a:gd name="T40" fmla="*/ 1 w 166"/>
                  <a:gd name="T41" fmla="*/ 65 h 166"/>
                  <a:gd name="T42" fmla="*/ 0 w 166"/>
                  <a:gd name="T43" fmla="*/ 83 h 166"/>
                  <a:gd name="T44" fmla="*/ 1 w 166"/>
                  <a:gd name="T45" fmla="*/ 98 h 166"/>
                  <a:gd name="T46" fmla="*/ 6 w 166"/>
                  <a:gd name="T47" fmla="*/ 114 h 166"/>
                  <a:gd name="T48" fmla="*/ 14 w 166"/>
                  <a:gd name="T49" fmla="*/ 128 h 166"/>
                  <a:gd name="T50" fmla="*/ 25 w 166"/>
                  <a:gd name="T51" fmla="*/ 142 h 166"/>
                  <a:gd name="T52" fmla="*/ 37 w 166"/>
                  <a:gd name="T53" fmla="*/ 152 h 166"/>
                  <a:gd name="T54" fmla="*/ 51 w 166"/>
                  <a:gd name="T55" fmla="*/ 159 h 166"/>
                  <a:gd name="T56" fmla="*/ 66 w 166"/>
                  <a:gd name="T57" fmla="*/ 164 h 166"/>
                  <a:gd name="T58" fmla="*/ 83 w 166"/>
                  <a:gd name="T59" fmla="*/ 166 h 166"/>
                  <a:gd name="T60" fmla="*/ 99 w 166"/>
                  <a:gd name="T61" fmla="*/ 164 h 166"/>
                  <a:gd name="T62" fmla="*/ 114 w 166"/>
                  <a:gd name="T63" fmla="*/ 159 h 166"/>
                  <a:gd name="T64" fmla="*/ 128 w 166"/>
                  <a:gd name="T65" fmla="*/ 152 h 166"/>
                  <a:gd name="T66" fmla="*/ 141 w 166"/>
                  <a:gd name="T67"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6">
                    <a:moveTo>
                      <a:pt x="141" y="142"/>
                    </a:moveTo>
                    <a:lnTo>
                      <a:pt x="151" y="128"/>
                    </a:lnTo>
                    <a:lnTo>
                      <a:pt x="155" y="121"/>
                    </a:lnTo>
                    <a:lnTo>
                      <a:pt x="160" y="114"/>
                    </a:lnTo>
                    <a:lnTo>
                      <a:pt x="164" y="98"/>
                    </a:lnTo>
                    <a:lnTo>
                      <a:pt x="166" y="83"/>
                    </a:lnTo>
                    <a:lnTo>
                      <a:pt x="164" y="65"/>
                    </a:lnTo>
                    <a:lnTo>
                      <a:pt x="160" y="51"/>
                    </a:lnTo>
                    <a:lnTo>
                      <a:pt x="151" y="36"/>
                    </a:lnTo>
                    <a:lnTo>
                      <a:pt x="141" y="24"/>
                    </a:lnTo>
                    <a:lnTo>
                      <a:pt x="128" y="13"/>
                    </a:lnTo>
                    <a:lnTo>
                      <a:pt x="114" y="5"/>
                    </a:lnTo>
                    <a:lnTo>
                      <a:pt x="99" y="1"/>
                    </a:lnTo>
                    <a:lnTo>
                      <a:pt x="83" y="0"/>
                    </a:lnTo>
                    <a:lnTo>
                      <a:pt x="66" y="1"/>
                    </a:lnTo>
                    <a:lnTo>
                      <a:pt x="51" y="5"/>
                    </a:lnTo>
                    <a:lnTo>
                      <a:pt x="37" y="13"/>
                    </a:lnTo>
                    <a:lnTo>
                      <a:pt x="25" y="24"/>
                    </a:lnTo>
                    <a:lnTo>
                      <a:pt x="14" y="36"/>
                    </a:lnTo>
                    <a:lnTo>
                      <a:pt x="6" y="51"/>
                    </a:lnTo>
                    <a:lnTo>
                      <a:pt x="1" y="65"/>
                    </a:lnTo>
                    <a:lnTo>
                      <a:pt x="0" y="83"/>
                    </a:lnTo>
                    <a:lnTo>
                      <a:pt x="1" y="98"/>
                    </a:lnTo>
                    <a:lnTo>
                      <a:pt x="6" y="114"/>
                    </a:lnTo>
                    <a:lnTo>
                      <a:pt x="14" y="128"/>
                    </a:lnTo>
                    <a:lnTo>
                      <a:pt x="25" y="142"/>
                    </a:lnTo>
                    <a:lnTo>
                      <a:pt x="37" y="152"/>
                    </a:lnTo>
                    <a:lnTo>
                      <a:pt x="51" y="159"/>
                    </a:lnTo>
                    <a:lnTo>
                      <a:pt x="66" y="164"/>
                    </a:lnTo>
                    <a:lnTo>
                      <a:pt x="83" y="166"/>
                    </a:lnTo>
                    <a:lnTo>
                      <a:pt x="99" y="164"/>
                    </a:lnTo>
                    <a:lnTo>
                      <a:pt x="114" y="159"/>
                    </a:lnTo>
                    <a:lnTo>
                      <a:pt x="128" y="152"/>
                    </a:lnTo>
                    <a:lnTo>
                      <a:pt x="141" y="14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76" name="Freeform 175">
                <a:extLst>
                  <a:ext uri="{FF2B5EF4-FFF2-40B4-BE49-F238E27FC236}">
                    <a16:creationId xmlns:a16="http://schemas.microsoft.com/office/drawing/2014/main" id="{65749848-F1D1-22CA-38BC-16E4FD8C5A13}"/>
                  </a:ext>
                </a:extLst>
              </p:cNvPr>
              <p:cNvSpPr>
                <a:spLocks/>
              </p:cNvSpPr>
              <p:nvPr/>
            </p:nvSpPr>
            <p:spPr bwMode="auto">
              <a:xfrm>
                <a:off x="3616325" y="3502025"/>
                <a:ext cx="52387" cy="52388"/>
              </a:xfrm>
              <a:custGeom>
                <a:avLst/>
                <a:gdLst>
                  <a:gd name="T0" fmla="*/ 141 w 166"/>
                  <a:gd name="T1" fmla="*/ 142 h 166"/>
                  <a:gd name="T2" fmla="*/ 151 w 166"/>
                  <a:gd name="T3" fmla="*/ 128 h 166"/>
                  <a:gd name="T4" fmla="*/ 155 w 166"/>
                  <a:gd name="T5" fmla="*/ 121 h 166"/>
                  <a:gd name="T6" fmla="*/ 160 w 166"/>
                  <a:gd name="T7" fmla="*/ 114 h 166"/>
                  <a:gd name="T8" fmla="*/ 164 w 166"/>
                  <a:gd name="T9" fmla="*/ 98 h 166"/>
                  <a:gd name="T10" fmla="*/ 166 w 166"/>
                  <a:gd name="T11" fmla="*/ 83 h 166"/>
                  <a:gd name="T12" fmla="*/ 164 w 166"/>
                  <a:gd name="T13" fmla="*/ 65 h 166"/>
                  <a:gd name="T14" fmla="*/ 160 w 166"/>
                  <a:gd name="T15" fmla="*/ 51 h 166"/>
                  <a:gd name="T16" fmla="*/ 151 w 166"/>
                  <a:gd name="T17" fmla="*/ 36 h 166"/>
                  <a:gd name="T18" fmla="*/ 141 w 166"/>
                  <a:gd name="T19" fmla="*/ 24 h 166"/>
                  <a:gd name="T20" fmla="*/ 127 w 166"/>
                  <a:gd name="T21" fmla="*/ 13 h 166"/>
                  <a:gd name="T22" fmla="*/ 114 w 166"/>
                  <a:gd name="T23" fmla="*/ 5 h 166"/>
                  <a:gd name="T24" fmla="*/ 99 w 166"/>
                  <a:gd name="T25" fmla="*/ 1 h 166"/>
                  <a:gd name="T26" fmla="*/ 83 w 166"/>
                  <a:gd name="T27" fmla="*/ 0 h 166"/>
                  <a:gd name="T28" fmla="*/ 65 w 166"/>
                  <a:gd name="T29" fmla="*/ 1 h 166"/>
                  <a:gd name="T30" fmla="*/ 51 w 166"/>
                  <a:gd name="T31" fmla="*/ 5 h 166"/>
                  <a:gd name="T32" fmla="*/ 37 w 166"/>
                  <a:gd name="T33" fmla="*/ 13 h 166"/>
                  <a:gd name="T34" fmla="*/ 24 w 166"/>
                  <a:gd name="T35" fmla="*/ 24 h 166"/>
                  <a:gd name="T36" fmla="*/ 13 w 166"/>
                  <a:gd name="T37" fmla="*/ 36 h 166"/>
                  <a:gd name="T38" fmla="*/ 6 w 166"/>
                  <a:gd name="T39" fmla="*/ 51 h 166"/>
                  <a:gd name="T40" fmla="*/ 1 w 166"/>
                  <a:gd name="T41" fmla="*/ 65 h 166"/>
                  <a:gd name="T42" fmla="*/ 0 w 166"/>
                  <a:gd name="T43" fmla="*/ 83 h 166"/>
                  <a:gd name="T44" fmla="*/ 1 w 166"/>
                  <a:gd name="T45" fmla="*/ 98 h 166"/>
                  <a:gd name="T46" fmla="*/ 6 w 166"/>
                  <a:gd name="T47" fmla="*/ 114 h 166"/>
                  <a:gd name="T48" fmla="*/ 13 w 166"/>
                  <a:gd name="T49" fmla="*/ 128 h 166"/>
                  <a:gd name="T50" fmla="*/ 24 w 166"/>
                  <a:gd name="T51" fmla="*/ 142 h 166"/>
                  <a:gd name="T52" fmla="*/ 37 w 166"/>
                  <a:gd name="T53" fmla="*/ 152 h 166"/>
                  <a:gd name="T54" fmla="*/ 51 w 166"/>
                  <a:gd name="T55" fmla="*/ 159 h 166"/>
                  <a:gd name="T56" fmla="*/ 65 w 166"/>
                  <a:gd name="T57" fmla="*/ 164 h 166"/>
                  <a:gd name="T58" fmla="*/ 83 w 166"/>
                  <a:gd name="T59" fmla="*/ 166 h 166"/>
                  <a:gd name="T60" fmla="*/ 99 w 166"/>
                  <a:gd name="T61" fmla="*/ 164 h 166"/>
                  <a:gd name="T62" fmla="*/ 114 w 166"/>
                  <a:gd name="T63" fmla="*/ 159 h 166"/>
                  <a:gd name="T64" fmla="*/ 127 w 166"/>
                  <a:gd name="T65" fmla="*/ 152 h 166"/>
                  <a:gd name="T66" fmla="*/ 141 w 166"/>
                  <a:gd name="T67"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6">
                    <a:moveTo>
                      <a:pt x="141" y="142"/>
                    </a:moveTo>
                    <a:lnTo>
                      <a:pt x="151" y="128"/>
                    </a:lnTo>
                    <a:lnTo>
                      <a:pt x="155" y="121"/>
                    </a:lnTo>
                    <a:lnTo>
                      <a:pt x="160" y="114"/>
                    </a:lnTo>
                    <a:lnTo>
                      <a:pt x="164" y="98"/>
                    </a:lnTo>
                    <a:lnTo>
                      <a:pt x="166" y="83"/>
                    </a:lnTo>
                    <a:lnTo>
                      <a:pt x="164" y="65"/>
                    </a:lnTo>
                    <a:lnTo>
                      <a:pt x="160" y="51"/>
                    </a:lnTo>
                    <a:lnTo>
                      <a:pt x="151" y="36"/>
                    </a:lnTo>
                    <a:lnTo>
                      <a:pt x="141" y="24"/>
                    </a:lnTo>
                    <a:lnTo>
                      <a:pt x="127" y="13"/>
                    </a:lnTo>
                    <a:lnTo>
                      <a:pt x="114" y="5"/>
                    </a:lnTo>
                    <a:lnTo>
                      <a:pt x="99" y="1"/>
                    </a:lnTo>
                    <a:lnTo>
                      <a:pt x="83" y="0"/>
                    </a:lnTo>
                    <a:lnTo>
                      <a:pt x="65" y="1"/>
                    </a:lnTo>
                    <a:lnTo>
                      <a:pt x="51" y="5"/>
                    </a:lnTo>
                    <a:lnTo>
                      <a:pt x="37" y="13"/>
                    </a:lnTo>
                    <a:lnTo>
                      <a:pt x="24" y="24"/>
                    </a:lnTo>
                    <a:lnTo>
                      <a:pt x="13" y="36"/>
                    </a:lnTo>
                    <a:lnTo>
                      <a:pt x="6" y="51"/>
                    </a:lnTo>
                    <a:lnTo>
                      <a:pt x="1" y="65"/>
                    </a:lnTo>
                    <a:lnTo>
                      <a:pt x="0" y="83"/>
                    </a:lnTo>
                    <a:lnTo>
                      <a:pt x="1" y="98"/>
                    </a:lnTo>
                    <a:lnTo>
                      <a:pt x="6" y="114"/>
                    </a:lnTo>
                    <a:lnTo>
                      <a:pt x="13" y="128"/>
                    </a:lnTo>
                    <a:lnTo>
                      <a:pt x="24" y="142"/>
                    </a:lnTo>
                    <a:lnTo>
                      <a:pt x="37" y="152"/>
                    </a:lnTo>
                    <a:lnTo>
                      <a:pt x="51" y="159"/>
                    </a:lnTo>
                    <a:lnTo>
                      <a:pt x="65" y="164"/>
                    </a:lnTo>
                    <a:lnTo>
                      <a:pt x="83" y="166"/>
                    </a:lnTo>
                    <a:lnTo>
                      <a:pt x="99" y="164"/>
                    </a:lnTo>
                    <a:lnTo>
                      <a:pt x="114" y="159"/>
                    </a:lnTo>
                    <a:lnTo>
                      <a:pt x="127" y="152"/>
                    </a:lnTo>
                    <a:lnTo>
                      <a:pt x="141" y="14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77" name="Freeform 176">
                <a:extLst>
                  <a:ext uri="{FF2B5EF4-FFF2-40B4-BE49-F238E27FC236}">
                    <a16:creationId xmlns:a16="http://schemas.microsoft.com/office/drawing/2014/main" id="{15CB48F8-A3FA-5711-E463-68EFAC25AAA3}"/>
                  </a:ext>
                </a:extLst>
              </p:cNvPr>
              <p:cNvSpPr>
                <a:spLocks/>
              </p:cNvSpPr>
              <p:nvPr/>
            </p:nvSpPr>
            <p:spPr bwMode="auto">
              <a:xfrm>
                <a:off x="3619500" y="3314700"/>
                <a:ext cx="52387" cy="53975"/>
              </a:xfrm>
              <a:custGeom>
                <a:avLst/>
                <a:gdLst>
                  <a:gd name="T0" fmla="*/ 141 w 166"/>
                  <a:gd name="T1" fmla="*/ 142 h 166"/>
                  <a:gd name="T2" fmla="*/ 151 w 166"/>
                  <a:gd name="T3" fmla="*/ 129 h 166"/>
                  <a:gd name="T4" fmla="*/ 155 w 166"/>
                  <a:gd name="T5" fmla="*/ 121 h 166"/>
                  <a:gd name="T6" fmla="*/ 160 w 166"/>
                  <a:gd name="T7" fmla="*/ 114 h 166"/>
                  <a:gd name="T8" fmla="*/ 164 w 166"/>
                  <a:gd name="T9" fmla="*/ 99 h 166"/>
                  <a:gd name="T10" fmla="*/ 166 w 166"/>
                  <a:gd name="T11" fmla="*/ 83 h 166"/>
                  <a:gd name="T12" fmla="*/ 164 w 166"/>
                  <a:gd name="T13" fmla="*/ 66 h 166"/>
                  <a:gd name="T14" fmla="*/ 160 w 166"/>
                  <a:gd name="T15" fmla="*/ 51 h 166"/>
                  <a:gd name="T16" fmla="*/ 151 w 166"/>
                  <a:gd name="T17" fmla="*/ 37 h 166"/>
                  <a:gd name="T18" fmla="*/ 141 w 166"/>
                  <a:gd name="T19" fmla="*/ 25 h 166"/>
                  <a:gd name="T20" fmla="*/ 127 w 166"/>
                  <a:gd name="T21" fmla="*/ 13 h 166"/>
                  <a:gd name="T22" fmla="*/ 114 w 166"/>
                  <a:gd name="T23" fmla="*/ 6 h 166"/>
                  <a:gd name="T24" fmla="*/ 99 w 166"/>
                  <a:gd name="T25" fmla="*/ 1 h 166"/>
                  <a:gd name="T26" fmla="*/ 83 w 166"/>
                  <a:gd name="T27" fmla="*/ 0 h 166"/>
                  <a:gd name="T28" fmla="*/ 65 w 166"/>
                  <a:gd name="T29" fmla="*/ 1 h 166"/>
                  <a:gd name="T30" fmla="*/ 51 w 166"/>
                  <a:gd name="T31" fmla="*/ 6 h 166"/>
                  <a:gd name="T32" fmla="*/ 37 w 166"/>
                  <a:gd name="T33" fmla="*/ 13 h 166"/>
                  <a:gd name="T34" fmla="*/ 24 w 166"/>
                  <a:gd name="T35" fmla="*/ 25 h 166"/>
                  <a:gd name="T36" fmla="*/ 13 w 166"/>
                  <a:gd name="T37" fmla="*/ 37 h 166"/>
                  <a:gd name="T38" fmla="*/ 6 w 166"/>
                  <a:gd name="T39" fmla="*/ 51 h 166"/>
                  <a:gd name="T40" fmla="*/ 1 w 166"/>
                  <a:gd name="T41" fmla="*/ 66 h 166"/>
                  <a:gd name="T42" fmla="*/ 0 w 166"/>
                  <a:gd name="T43" fmla="*/ 83 h 166"/>
                  <a:gd name="T44" fmla="*/ 1 w 166"/>
                  <a:gd name="T45" fmla="*/ 99 h 166"/>
                  <a:gd name="T46" fmla="*/ 6 w 166"/>
                  <a:gd name="T47" fmla="*/ 114 h 166"/>
                  <a:gd name="T48" fmla="*/ 13 w 166"/>
                  <a:gd name="T49" fmla="*/ 129 h 166"/>
                  <a:gd name="T50" fmla="*/ 24 w 166"/>
                  <a:gd name="T51" fmla="*/ 142 h 166"/>
                  <a:gd name="T52" fmla="*/ 37 w 166"/>
                  <a:gd name="T53" fmla="*/ 152 h 166"/>
                  <a:gd name="T54" fmla="*/ 51 w 166"/>
                  <a:gd name="T55" fmla="*/ 160 h 166"/>
                  <a:gd name="T56" fmla="*/ 65 w 166"/>
                  <a:gd name="T57" fmla="*/ 164 h 166"/>
                  <a:gd name="T58" fmla="*/ 83 w 166"/>
                  <a:gd name="T59" fmla="*/ 166 h 166"/>
                  <a:gd name="T60" fmla="*/ 99 w 166"/>
                  <a:gd name="T61" fmla="*/ 164 h 166"/>
                  <a:gd name="T62" fmla="*/ 114 w 166"/>
                  <a:gd name="T63" fmla="*/ 160 h 166"/>
                  <a:gd name="T64" fmla="*/ 127 w 166"/>
                  <a:gd name="T65" fmla="*/ 152 h 166"/>
                  <a:gd name="T66" fmla="*/ 141 w 166"/>
                  <a:gd name="T67"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6">
                    <a:moveTo>
                      <a:pt x="141" y="142"/>
                    </a:moveTo>
                    <a:lnTo>
                      <a:pt x="151" y="129"/>
                    </a:lnTo>
                    <a:lnTo>
                      <a:pt x="155" y="121"/>
                    </a:lnTo>
                    <a:lnTo>
                      <a:pt x="160" y="114"/>
                    </a:lnTo>
                    <a:lnTo>
                      <a:pt x="164" y="99"/>
                    </a:lnTo>
                    <a:lnTo>
                      <a:pt x="166" y="83"/>
                    </a:lnTo>
                    <a:lnTo>
                      <a:pt x="164" y="66"/>
                    </a:lnTo>
                    <a:lnTo>
                      <a:pt x="160" y="51"/>
                    </a:lnTo>
                    <a:lnTo>
                      <a:pt x="151" y="37"/>
                    </a:lnTo>
                    <a:lnTo>
                      <a:pt x="141" y="25"/>
                    </a:lnTo>
                    <a:lnTo>
                      <a:pt x="127" y="13"/>
                    </a:lnTo>
                    <a:lnTo>
                      <a:pt x="114" y="6"/>
                    </a:lnTo>
                    <a:lnTo>
                      <a:pt x="99" y="1"/>
                    </a:lnTo>
                    <a:lnTo>
                      <a:pt x="83" y="0"/>
                    </a:lnTo>
                    <a:lnTo>
                      <a:pt x="65" y="1"/>
                    </a:lnTo>
                    <a:lnTo>
                      <a:pt x="51" y="6"/>
                    </a:lnTo>
                    <a:lnTo>
                      <a:pt x="37" y="13"/>
                    </a:lnTo>
                    <a:lnTo>
                      <a:pt x="24" y="25"/>
                    </a:lnTo>
                    <a:lnTo>
                      <a:pt x="13" y="37"/>
                    </a:lnTo>
                    <a:lnTo>
                      <a:pt x="6" y="51"/>
                    </a:lnTo>
                    <a:lnTo>
                      <a:pt x="1" y="66"/>
                    </a:lnTo>
                    <a:lnTo>
                      <a:pt x="0" y="83"/>
                    </a:lnTo>
                    <a:lnTo>
                      <a:pt x="1" y="99"/>
                    </a:lnTo>
                    <a:lnTo>
                      <a:pt x="6" y="114"/>
                    </a:lnTo>
                    <a:lnTo>
                      <a:pt x="13" y="129"/>
                    </a:lnTo>
                    <a:lnTo>
                      <a:pt x="24" y="142"/>
                    </a:lnTo>
                    <a:lnTo>
                      <a:pt x="37" y="152"/>
                    </a:lnTo>
                    <a:lnTo>
                      <a:pt x="51" y="160"/>
                    </a:lnTo>
                    <a:lnTo>
                      <a:pt x="65" y="164"/>
                    </a:lnTo>
                    <a:lnTo>
                      <a:pt x="83" y="166"/>
                    </a:lnTo>
                    <a:lnTo>
                      <a:pt x="99" y="164"/>
                    </a:lnTo>
                    <a:lnTo>
                      <a:pt x="114" y="160"/>
                    </a:lnTo>
                    <a:lnTo>
                      <a:pt x="127" y="152"/>
                    </a:lnTo>
                    <a:lnTo>
                      <a:pt x="141" y="14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78" name="Freeform 177">
                <a:extLst>
                  <a:ext uri="{FF2B5EF4-FFF2-40B4-BE49-F238E27FC236}">
                    <a16:creationId xmlns:a16="http://schemas.microsoft.com/office/drawing/2014/main" id="{38BFEE55-726E-13FD-DE4B-769277064241}"/>
                  </a:ext>
                </a:extLst>
              </p:cNvPr>
              <p:cNvSpPr>
                <a:spLocks/>
              </p:cNvSpPr>
              <p:nvPr/>
            </p:nvSpPr>
            <p:spPr bwMode="auto">
              <a:xfrm>
                <a:off x="3622675" y="3181350"/>
                <a:ext cx="52387" cy="52388"/>
              </a:xfrm>
              <a:custGeom>
                <a:avLst/>
                <a:gdLst>
                  <a:gd name="T0" fmla="*/ 140 w 166"/>
                  <a:gd name="T1" fmla="*/ 142 h 166"/>
                  <a:gd name="T2" fmla="*/ 150 w 166"/>
                  <a:gd name="T3" fmla="*/ 128 h 166"/>
                  <a:gd name="T4" fmla="*/ 155 w 166"/>
                  <a:gd name="T5" fmla="*/ 121 h 166"/>
                  <a:gd name="T6" fmla="*/ 159 w 166"/>
                  <a:gd name="T7" fmla="*/ 114 h 166"/>
                  <a:gd name="T8" fmla="*/ 164 w 166"/>
                  <a:gd name="T9" fmla="*/ 98 h 166"/>
                  <a:gd name="T10" fmla="*/ 166 w 166"/>
                  <a:gd name="T11" fmla="*/ 83 h 166"/>
                  <a:gd name="T12" fmla="*/ 164 w 166"/>
                  <a:gd name="T13" fmla="*/ 65 h 166"/>
                  <a:gd name="T14" fmla="*/ 159 w 166"/>
                  <a:gd name="T15" fmla="*/ 51 h 166"/>
                  <a:gd name="T16" fmla="*/ 150 w 166"/>
                  <a:gd name="T17" fmla="*/ 36 h 166"/>
                  <a:gd name="T18" fmla="*/ 140 w 166"/>
                  <a:gd name="T19" fmla="*/ 24 h 166"/>
                  <a:gd name="T20" fmla="*/ 127 w 166"/>
                  <a:gd name="T21" fmla="*/ 13 h 166"/>
                  <a:gd name="T22" fmla="*/ 114 w 166"/>
                  <a:gd name="T23" fmla="*/ 5 h 166"/>
                  <a:gd name="T24" fmla="*/ 98 w 166"/>
                  <a:gd name="T25" fmla="*/ 1 h 166"/>
                  <a:gd name="T26" fmla="*/ 83 w 166"/>
                  <a:gd name="T27" fmla="*/ 0 h 166"/>
                  <a:gd name="T28" fmla="*/ 65 w 166"/>
                  <a:gd name="T29" fmla="*/ 1 h 166"/>
                  <a:gd name="T30" fmla="*/ 51 w 166"/>
                  <a:gd name="T31" fmla="*/ 5 h 166"/>
                  <a:gd name="T32" fmla="*/ 36 w 166"/>
                  <a:gd name="T33" fmla="*/ 13 h 166"/>
                  <a:gd name="T34" fmla="*/ 24 w 166"/>
                  <a:gd name="T35" fmla="*/ 24 h 166"/>
                  <a:gd name="T36" fmla="*/ 13 w 166"/>
                  <a:gd name="T37" fmla="*/ 36 h 166"/>
                  <a:gd name="T38" fmla="*/ 5 w 166"/>
                  <a:gd name="T39" fmla="*/ 51 h 166"/>
                  <a:gd name="T40" fmla="*/ 1 w 166"/>
                  <a:gd name="T41" fmla="*/ 65 h 166"/>
                  <a:gd name="T42" fmla="*/ 0 w 166"/>
                  <a:gd name="T43" fmla="*/ 83 h 166"/>
                  <a:gd name="T44" fmla="*/ 1 w 166"/>
                  <a:gd name="T45" fmla="*/ 98 h 166"/>
                  <a:gd name="T46" fmla="*/ 5 w 166"/>
                  <a:gd name="T47" fmla="*/ 114 h 166"/>
                  <a:gd name="T48" fmla="*/ 13 w 166"/>
                  <a:gd name="T49" fmla="*/ 128 h 166"/>
                  <a:gd name="T50" fmla="*/ 24 w 166"/>
                  <a:gd name="T51" fmla="*/ 142 h 166"/>
                  <a:gd name="T52" fmla="*/ 36 w 166"/>
                  <a:gd name="T53" fmla="*/ 152 h 166"/>
                  <a:gd name="T54" fmla="*/ 51 w 166"/>
                  <a:gd name="T55" fmla="*/ 159 h 166"/>
                  <a:gd name="T56" fmla="*/ 65 w 166"/>
                  <a:gd name="T57" fmla="*/ 164 h 166"/>
                  <a:gd name="T58" fmla="*/ 83 w 166"/>
                  <a:gd name="T59" fmla="*/ 166 h 166"/>
                  <a:gd name="T60" fmla="*/ 98 w 166"/>
                  <a:gd name="T61" fmla="*/ 164 h 166"/>
                  <a:gd name="T62" fmla="*/ 114 w 166"/>
                  <a:gd name="T63" fmla="*/ 159 h 166"/>
                  <a:gd name="T64" fmla="*/ 127 w 166"/>
                  <a:gd name="T65" fmla="*/ 152 h 166"/>
                  <a:gd name="T66" fmla="*/ 140 w 166"/>
                  <a:gd name="T67"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6">
                    <a:moveTo>
                      <a:pt x="140" y="142"/>
                    </a:moveTo>
                    <a:lnTo>
                      <a:pt x="150" y="128"/>
                    </a:lnTo>
                    <a:lnTo>
                      <a:pt x="155" y="121"/>
                    </a:lnTo>
                    <a:lnTo>
                      <a:pt x="159" y="114"/>
                    </a:lnTo>
                    <a:lnTo>
                      <a:pt x="164" y="98"/>
                    </a:lnTo>
                    <a:lnTo>
                      <a:pt x="166" y="83"/>
                    </a:lnTo>
                    <a:lnTo>
                      <a:pt x="164" y="65"/>
                    </a:lnTo>
                    <a:lnTo>
                      <a:pt x="159" y="51"/>
                    </a:lnTo>
                    <a:lnTo>
                      <a:pt x="150" y="36"/>
                    </a:lnTo>
                    <a:lnTo>
                      <a:pt x="140" y="24"/>
                    </a:lnTo>
                    <a:lnTo>
                      <a:pt x="127" y="13"/>
                    </a:lnTo>
                    <a:lnTo>
                      <a:pt x="114" y="5"/>
                    </a:lnTo>
                    <a:lnTo>
                      <a:pt x="98" y="1"/>
                    </a:lnTo>
                    <a:lnTo>
                      <a:pt x="83" y="0"/>
                    </a:lnTo>
                    <a:lnTo>
                      <a:pt x="65" y="1"/>
                    </a:lnTo>
                    <a:lnTo>
                      <a:pt x="51" y="5"/>
                    </a:lnTo>
                    <a:lnTo>
                      <a:pt x="36" y="13"/>
                    </a:lnTo>
                    <a:lnTo>
                      <a:pt x="24" y="24"/>
                    </a:lnTo>
                    <a:lnTo>
                      <a:pt x="13" y="36"/>
                    </a:lnTo>
                    <a:lnTo>
                      <a:pt x="5" y="51"/>
                    </a:lnTo>
                    <a:lnTo>
                      <a:pt x="1" y="65"/>
                    </a:lnTo>
                    <a:lnTo>
                      <a:pt x="0" y="83"/>
                    </a:lnTo>
                    <a:lnTo>
                      <a:pt x="1" y="98"/>
                    </a:lnTo>
                    <a:lnTo>
                      <a:pt x="5" y="114"/>
                    </a:lnTo>
                    <a:lnTo>
                      <a:pt x="13" y="128"/>
                    </a:lnTo>
                    <a:lnTo>
                      <a:pt x="24" y="142"/>
                    </a:lnTo>
                    <a:lnTo>
                      <a:pt x="36" y="152"/>
                    </a:lnTo>
                    <a:lnTo>
                      <a:pt x="51" y="159"/>
                    </a:lnTo>
                    <a:lnTo>
                      <a:pt x="65" y="164"/>
                    </a:lnTo>
                    <a:lnTo>
                      <a:pt x="83" y="166"/>
                    </a:lnTo>
                    <a:lnTo>
                      <a:pt x="98" y="164"/>
                    </a:lnTo>
                    <a:lnTo>
                      <a:pt x="114" y="159"/>
                    </a:lnTo>
                    <a:lnTo>
                      <a:pt x="127" y="152"/>
                    </a:lnTo>
                    <a:lnTo>
                      <a:pt x="140" y="14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79" name="Freeform 178">
                <a:extLst>
                  <a:ext uri="{FF2B5EF4-FFF2-40B4-BE49-F238E27FC236}">
                    <a16:creationId xmlns:a16="http://schemas.microsoft.com/office/drawing/2014/main" id="{7BE930E5-11A3-760F-63C3-D6F0BA8B7FCC}"/>
                  </a:ext>
                </a:extLst>
              </p:cNvPr>
              <p:cNvSpPr>
                <a:spLocks/>
              </p:cNvSpPr>
              <p:nvPr/>
            </p:nvSpPr>
            <p:spPr bwMode="auto">
              <a:xfrm>
                <a:off x="3624263" y="3070225"/>
                <a:ext cx="52387" cy="53975"/>
              </a:xfrm>
              <a:custGeom>
                <a:avLst/>
                <a:gdLst>
                  <a:gd name="T0" fmla="*/ 141 w 166"/>
                  <a:gd name="T1" fmla="*/ 141 h 166"/>
                  <a:gd name="T2" fmla="*/ 151 w 166"/>
                  <a:gd name="T3" fmla="*/ 128 h 166"/>
                  <a:gd name="T4" fmla="*/ 155 w 166"/>
                  <a:gd name="T5" fmla="*/ 120 h 166"/>
                  <a:gd name="T6" fmla="*/ 160 w 166"/>
                  <a:gd name="T7" fmla="*/ 114 h 166"/>
                  <a:gd name="T8" fmla="*/ 164 w 166"/>
                  <a:gd name="T9" fmla="*/ 98 h 166"/>
                  <a:gd name="T10" fmla="*/ 166 w 166"/>
                  <a:gd name="T11" fmla="*/ 83 h 166"/>
                  <a:gd name="T12" fmla="*/ 164 w 166"/>
                  <a:gd name="T13" fmla="*/ 65 h 166"/>
                  <a:gd name="T14" fmla="*/ 160 w 166"/>
                  <a:gd name="T15" fmla="*/ 51 h 166"/>
                  <a:gd name="T16" fmla="*/ 151 w 166"/>
                  <a:gd name="T17" fmla="*/ 36 h 166"/>
                  <a:gd name="T18" fmla="*/ 141 w 166"/>
                  <a:gd name="T19" fmla="*/ 24 h 166"/>
                  <a:gd name="T20" fmla="*/ 128 w 166"/>
                  <a:gd name="T21" fmla="*/ 13 h 166"/>
                  <a:gd name="T22" fmla="*/ 114 w 166"/>
                  <a:gd name="T23" fmla="*/ 5 h 166"/>
                  <a:gd name="T24" fmla="*/ 99 w 166"/>
                  <a:gd name="T25" fmla="*/ 1 h 166"/>
                  <a:gd name="T26" fmla="*/ 83 w 166"/>
                  <a:gd name="T27" fmla="*/ 0 h 166"/>
                  <a:gd name="T28" fmla="*/ 66 w 166"/>
                  <a:gd name="T29" fmla="*/ 1 h 166"/>
                  <a:gd name="T30" fmla="*/ 51 w 166"/>
                  <a:gd name="T31" fmla="*/ 5 h 166"/>
                  <a:gd name="T32" fmla="*/ 37 w 166"/>
                  <a:gd name="T33" fmla="*/ 13 h 166"/>
                  <a:gd name="T34" fmla="*/ 25 w 166"/>
                  <a:gd name="T35" fmla="*/ 24 h 166"/>
                  <a:gd name="T36" fmla="*/ 14 w 166"/>
                  <a:gd name="T37" fmla="*/ 36 h 166"/>
                  <a:gd name="T38" fmla="*/ 6 w 166"/>
                  <a:gd name="T39" fmla="*/ 51 h 166"/>
                  <a:gd name="T40" fmla="*/ 1 w 166"/>
                  <a:gd name="T41" fmla="*/ 65 h 166"/>
                  <a:gd name="T42" fmla="*/ 0 w 166"/>
                  <a:gd name="T43" fmla="*/ 83 h 166"/>
                  <a:gd name="T44" fmla="*/ 1 w 166"/>
                  <a:gd name="T45" fmla="*/ 98 h 166"/>
                  <a:gd name="T46" fmla="*/ 6 w 166"/>
                  <a:gd name="T47" fmla="*/ 114 h 166"/>
                  <a:gd name="T48" fmla="*/ 14 w 166"/>
                  <a:gd name="T49" fmla="*/ 128 h 166"/>
                  <a:gd name="T50" fmla="*/ 25 w 166"/>
                  <a:gd name="T51" fmla="*/ 141 h 166"/>
                  <a:gd name="T52" fmla="*/ 37 w 166"/>
                  <a:gd name="T53" fmla="*/ 151 h 166"/>
                  <a:gd name="T54" fmla="*/ 51 w 166"/>
                  <a:gd name="T55" fmla="*/ 159 h 166"/>
                  <a:gd name="T56" fmla="*/ 66 w 166"/>
                  <a:gd name="T57" fmla="*/ 164 h 166"/>
                  <a:gd name="T58" fmla="*/ 83 w 166"/>
                  <a:gd name="T59" fmla="*/ 166 h 166"/>
                  <a:gd name="T60" fmla="*/ 99 w 166"/>
                  <a:gd name="T61" fmla="*/ 164 h 166"/>
                  <a:gd name="T62" fmla="*/ 114 w 166"/>
                  <a:gd name="T63" fmla="*/ 159 h 166"/>
                  <a:gd name="T64" fmla="*/ 128 w 166"/>
                  <a:gd name="T65" fmla="*/ 151 h 166"/>
                  <a:gd name="T66" fmla="*/ 141 w 166"/>
                  <a:gd name="T67" fmla="*/ 14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6">
                    <a:moveTo>
                      <a:pt x="141" y="141"/>
                    </a:moveTo>
                    <a:lnTo>
                      <a:pt x="151" y="128"/>
                    </a:lnTo>
                    <a:lnTo>
                      <a:pt x="155" y="120"/>
                    </a:lnTo>
                    <a:lnTo>
                      <a:pt x="160" y="114"/>
                    </a:lnTo>
                    <a:lnTo>
                      <a:pt x="164" y="98"/>
                    </a:lnTo>
                    <a:lnTo>
                      <a:pt x="166" y="83"/>
                    </a:lnTo>
                    <a:lnTo>
                      <a:pt x="164" y="65"/>
                    </a:lnTo>
                    <a:lnTo>
                      <a:pt x="160" y="51"/>
                    </a:lnTo>
                    <a:lnTo>
                      <a:pt x="151" y="36"/>
                    </a:lnTo>
                    <a:lnTo>
                      <a:pt x="141" y="24"/>
                    </a:lnTo>
                    <a:lnTo>
                      <a:pt x="128" y="13"/>
                    </a:lnTo>
                    <a:lnTo>
                      <a:pt x="114" y="5"/>
                    </a:lnTo>
                    <a:lnTo>
                      <a:pt x="99" y="1"/>
                    </a:lnTo>
                    <a:lnTo>
                      <a:pt x="83" y="0"/>
                    </a:lnTo>
                    <a:lnTo>
                      <a:pt x="66" y="1"/>
                    </a:lnTo>
                    <a:lnTo>
                      <a:pt x="51" y="5"/>
                    </a:lnTo>
                    <a:lnTo>
                      <a:pt x="37" y="13"/>
                    </a:lnTo>
                    <a:lnTo>
                      <a:pt x="25" y="24"/>
                    </a:lnTo>
                    <a:lnTo>
                      <a:pt x="14" y="36"/>
                    </a:lnTo>
                    <a:lnTo>
                      <a:pt x="6" y="51"/>
                    </a:lnTo>
                    <a:lnTo>
                      <a:pt x="1" y="65"/>
                    </a:lnTo>
                    <a:lnTo>
                      <a:pt x="0" y="83"/>
                    </a:lnTo>
                    <a:lnTo>
                      <a:pt x="1" y="98"/>
                    </a:lnTo>
                    <a:lnTo>
                      <a:pt x="6" y="114"/>
                    </a:lnTo>
                    <a:lnTo>
                      <a:pt x="14" y="128"/>
                    </a:lnTo>
                    <a:lnTo>
                      <a:pt x="25" y="141"/>
                    </a:lnTo>
                    <a:lnTo>
                      <a:pt x="37" y="151"/>
                    </a:lnTo>
                    <a:lnTo>
                      <a:pt x="51" y="159"/>
                    </a:lnTo>
                    <a:lnTo>
                      <a:pt x="66" y="164"/>
                    </a:lnTo>
                    <a:lnTo>
                      <a:pt x="83" y="166"/>
                    </a:lnTo>
                    <a:lnTo>
                      <a:pt x="99" y="164"/>
                    </a:lnTo>
                    <a:lnTo>
                      <a:pt x="114" y="159"/>
                    </a:lnTo>
                    <a:lnTo>
                      <a:pt x="128" y="151"/>
                    </a:lnTo>
                    <a:lnTo>
                      <a:pt x="141" y="141"/>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80" name="Freeform 179">
                <a:extLst>
                  <a:ext uri="{FF2B5EF4-FFF2-40B4-BE49-F238E27FC236}">
                    <a16:creationId xmlns:a16="http://schemas.microsoft.com/office/drawing/2014/main" id="{25876E00-E6CC-AAA8-CD98-377FC9F469AE}"/>
                  </a:ext>
                </a:extLst>
              </p:cNvPr>
              <p:cNvSpPr>
                <a:spLocks/>
              </p:cNvSpPr>
              <p:nvPr/>
            </p:nvSpPr>
            <p:spPr bwMode="auto">
              <a:xfrm>
                <a:off x="3625850" y="2946400"/>
                <a:ext cx="53975" cy="52388"/>
              </a:xfrm>
              <a:custGeom>
                <a:avLst/>
                <a:gdLst>
                  <a:gd name="T0" fmla="*/ 141 w 166"/>
                  <a:gd name="T1" fmla="*/ 142 h 166"/>
                  <a:gd name="T2" fmla="*/ 151 w 166"/>
                  <a:gd name="T3" fmla="*/ 129 h 166"/>
                  <a:gd name="T4" fmla="*/ 155 w 166"/>
                  <a:gd name="T5" fmla="*/ 121 h 166"/>
                  <a:gd name="T6" fmla="*/ 160 w 166"/>
                  <a:gd name="T7" fmla="*/ 114 h 166"/>
                  <a:gd name="T8" fmla="*/ 164 w 166"/>
                  <a:gd name="T9" fmla="*/ 99 h 166"/>
                  <a:gd name="T10" fmla="*/ 166 w 166"/>
                  <a:gd name="T11" fmla="*/ 83 h 166"/>
                  <a:gd name="T12" fmla="*/ 164 w 166"/>
                  <a:gd name="T13" fmla="*/ 65 h 166"/>
                  <a:gd name="T14" fmla="*/ 160 w 166"/>
                  <a:gd name="T15" fmla="*/ 51 h 166"/>
                  <a:gd name="T16" fmla="*/ 151 w 166"/>
                  <a:gd name="T17" fmla="*/ 37 h 166"/>
                  <a:gd name="T18" fmla="*/ 141 w 166"/>
                  <a:gd name="T19" fmla="*/ 24 h 166"/>
                  <a:gd name="T20" fmla="*/ 127 w 166"/>
                  <a:gd name="T21" fmla="*/ 13 h 166"/>
                  <a:gd name="T22" fmla="*/ 114 w 166"/>
                  <a:gd name="T23" fmla="*/ 6 h 166"/>
                  <a:gd name="T24" fmla="*/ 99 w 166"/>
                  <a:gd name="T25" fmla="*/ 1 h 166"/>
                  <a:gd name="T26" fmla="*/ 83 w 166"/>
                  <a:gd name="T27" fmla="*/ 0 h 166"/>
                  <a:gd name="T28" fmla="*/ 65 w 166"/>
                  <a:gd name="T29" fmla="*/ 1 h 166"/>
                  <a:gd name="T30" fmla="*/ 51 w 166"/>
                  <a:gd name="T31" fmla="*/ 6 h 166"/>
                  <a:gd name="T32" fmla="*/ 37 w 166"/>
                  <a:gd name="T33" fmla="*/ 13 h 166"/>
                  <a:gd name="T34" fmla="*/ 24 w 166"/>
                  <a:gd name="T35" fmla="*/ 24 h 166"/>
                  <a:gd name="T36" fmla="*/ 13 w 166"/>
                  <a:gd name="T37" fmla="*/ 37 h 166"/>
                  <a:gd name="T38" fmla="*/ 6 w 166"/>
                  <a:gd name="T39" fmla="*/ 51 h 166"/>
                  <a:gd name="T40" fmla="*/ 1 w 166"/>
                  <a:gd name="T41" fmla="*/ 65 h 166"/>
                  <a:gd name="T42" fmla="*/ 0 w 166"/>
                  <a:gd name="T43" fmla="*/ 83 h 166"/>
                  <a:gd name="T44" fmla="*/ 1 w 166"/>
                  <a:gd name="T45" fmla="*/ 99 h 166"/>
                  <a:gd name="T46" fmla="*/ 6 w 166"/>
                  <a:gd name="T47" fmla="*/ 114 h 166"/>
                  <a:gd name="T48" fmla="*/ 13 w 166"/>
                  <a:gd name="T49" fmla="*/ 129 h 166"/>
                  <a:gd name="T50" fmla="*/ 24 w 166"/>
                  <a:gd name="T51" fmla="*/ 142 h 166"/>
                  <a:gd name="T52" fmla="*/ 37 w 166"/>
                  <a:gd name="T53" fmla="*/ 152 h 166"/>
                  <a:gd name="T54" fmla="*/ 51 w 166"/>
                  <a:gd name="T55" fmla="*/ 160 h 166"/>
                  <a:gd name="T56" fmla="*/ 65 w 166"/>
                  <a:gd name="T57" fmla="*/ 164 h 166"/>
                  <a:gd name="T58" fmla="*/ 83 w 166"/>
                  <a:gd name="T59" fmla="*/ 166 h 166"/>
                  <a:gd name="T60" fmla="*/ 99 w 166"/>
                  <a:gd name="T61" fmla="*/ 164 h 166"/>
                  <a:gd name="T62" fmla="*/ 114 w 166"/>
                  <a:gd name="T63" fmla="*/ 160 h 166"/>
                  <a:gd name="T64" fmla="*/ 127 w 166"/>
                  <a:gd name="T65" fmla="*/ 152 h 166"/>
                  <a:gd name="T66" fmla="*/ 141 w 166"/>
                  <a:gd name="T67"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6">
                    <a:moveTo>
                      <a:pt x="141" y="142"/>
                    </a:moveTo>
                    <a:lnTo>
                      <a:pt x="151" y="129"/>
                    </a:lnTo>
                    <a:lnTo>
                      <a:pt x="155" y="121"/>
                    </a:lnTo>
                    <a:lnTo>
                      <a:pt x="160" y="114"/>
                    </a:lnTo>
                    <a:lnTo>
                      <a:pt x="164" y="99"/>
                    </a:lnTo>
                    <a:lnTo>
                      <a:pt x="166" y="83"/>
                    </a:lnTo>
                    <a:lnTo>
                      <a:pt x="164" y="65"/>
                    </a:lnTo>
                    <a:lnTo>
                      <a:pt x="160" y="51"/>
                    </a:lnTo>
                    <a:lnTo>
                      <a:pt x="151" y="37"/>
                    </a:lnTo>
                    <a:lnTo>
                      <a:pt x="141" y="24"/>
                    </a:lnTo>
                    <a:lnTo>
                      <a:pt x="127" y="13"/>
                    </a:lnTo>
                    <a:lnTo>
                      <a:pt x="114" y="6"/>
                    </a:lnTo>
                    <a:lnTo>
                      <a:pt x="99" y="1"/>
                    </a:lnTo>
                    <a:lnTo>
                      <a:pt x="83" y="0"/>
                    </a:lnTo>
                    <a:lnTo>
                      <a:pt x="65" y="1"/>
                    </a:lnTo>
                    <a:lnTo>
                      <a:pt x="51" y="6"/>
                    </a:lnTo>
                    <a:lnTo>
                      <a:pt x="37" y="13"/>
                    </a:lnTo>
                    <a:lnTo>
                      <a:pt x="24" y="24"/>
                    </a:lnTo>
                    <a:lnTo>
                      <a:pt x="13" y="37"/>
                    </a:lnTo>
                    <a:lnTo>
                      <a:pt x="6" y="51"/>
                    </a:lnTo>
                    <a:lnTo>
                      <a:pt x="1" y="65"/>
                    </a:lnTo>
                    <a:lnTo>
                      <a:pt x="0" y="83"/>
                    </a:lnTo>
                    <a:lnTo>
                      <a:pt x="1" y="99"/>
                    </a:lnTo>
                    <a:lnTo>
                      <a:pt x="6" y="114"/>
                    </a:lnTo>
                    <a:lnTo>
                      <a:pt x="13" y="129"/>
                    </a:lnTo>
                    <a:lnTo>
                      <a:pt x="24" y="142"/>
                    </a:lnTo>
                    <a:lnTo>
                      <a:pt x="37" y="152"/>
                    </a:lnTo>
                    <a:lnTo>
                      <a:pt x="51" y="160"/>
                    </a:lnTo>
                    <a:lnTo>
                      <a:pt x="65" y="164"/>
                    </a:lnTo>
                    <a:lnTo>
                      <a:pt x="83" y="166"/>
                    </a:lnTo>
                    <a:lnTo>
                      <a:pt x="99" y="164"/>
                    </a:lnTo>
                    <a:lnTo>
                      <a:pt x="114" y="160"/>
                    </a:lnTo>
                    <a:lnTo>
                      <a:pt x="127" y="152"/>
                    </a:lnTo>
                    <a:lnTo>
                      <a:pt x="141" y="14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81" name="Freeform 180">
                <a:extLst>
                  <a:ext uri="{FF2B5EF4-FFF2-40B4-BE49-F238E27FC236}">
                    <a16:creationId xmlns:a16="http://schemas.microsoft.com/office/drawing/2014/main" id="{3A4D0E64-26BF-70F0-59C4-A6E20D8B0D9D}"/>
                  </a:ext>
                </a:extLst>
              </p:cNvPr>
              <p:cNvSpPr>
                <a:spLocks/>
              </p:cNvSpPr>
              <p:nvPr/>
            </p:nvSpPr>
            <p:spPr bwMode="auto">
              <a:xfrm>
                <a:off x="3649663" y="3068638"/>
                <a:ext cx="52387" cy="52388"/>
              </a:xfrm>
              <a:custGeom>
                <a:avLst/>
                <a:gdLst>
                  <a:gd name="T0" fmla="*/ 141 w 166"/>
                  <a:gd name="T1" fmla="*/ 142 h 166"/>
                  <a:gd name="T2" fmla="*/ 151 w 166"/>
                  <a:gd name="T3" fmla="*/ 128 h 166"/>
                  <a:gd name="T4" fmla="*/ 155 w 166"/>
                  <a:gd name="T5" fmla="*/ 121 h 166"/>
                  <a:gd name="T6" fmla="*/ 160 w 166"/>
                  <a:gd name="T7" fmla="*/ 114 h 166"/>
                  <a:gd name="T8" fmla="*/ 164 w 166"/>
                  <a:gd name="T9" fmla="*/ 98 h 166"/>
                  <a:gd name="T10" fmla="*/ 166 w 166"/>
                  <a:gd name="T11" fmla="*/ 83 h 166"/>
                  <a:gd name="T12" fmla="*/ 164 w 166"/>
                  <a:gd name="T13" fmla="*/ 65 h 166"/>
                  <a:gd name="T14" fmla="*/ 160 w 166"/>
                  <a:gd name="T15" fmla="*/ 51 h 166"/>
                  <a:gd name="T16" fmla="*/ 151 w 166"/>
                  <a:gd name="T17" fmla="*/ 36 h 166"/>
                  <a:gd name="T18" fmla="*/ 141 w 166"/>
                  <a:gd name="T19" fmla="*/ 24 h 166"/>
                  <a:gd name="T20" fmla="*/ 128 w 166"/>
                  <a:gd name="T21" fmla="*/ 13 h 166"/>
                  <a:gd name="T22" fmla="*/ 114 w 166"/>
                  <a:gd name="T23" fmla="*/ 5 h 166"/>
                  <a:gd name="T24" fmla="*/ 99 w 166"/>
                  <a:gd name="T25" fmla="*/ 1 h 166"/>
                  <a:gd name="T26" fmla="*/ 83 w 166"/>
                  <a:gd name="T27" fmla="*/ 0 h 166"/>
                  <a:gd name="T28" fmla="*/ 66 w 166"/>
                  <a:gd name="T29" fmla="*/ 1 h 166"/>
                  <a:gd name="T30" fmla="*/ 51 w 166"/>
                  <a:gd name="T31" fmla="*/ 5 h 166"/>
                  <a:gd name="T32" fmla="*/ 37 w 166"/>
                  <a:gd name="T33" fmla="*/ 13 h 166"/>
                  <a:gd name="T34" fmla="*/ 25 w 166"/>
                  <a:gd name="T35" fmla="*/ 24 h 166"/>
                  <a:gd name="T36" fmla="*/ 14 w 166"/>
                  <a:gd name="T37" fmla="*/ 36 h 166"/>
                  <a:gd name="T38" fmla="*/ 6 w 166"/>
                  <a:gd name="T39" fmla="*/ 51 h 166"/>
                  <a:gd name="T40" fmla="*/ 1 w 166"/>
                  <a:gd name="T41" fmla="*/ 65 h 166"/>
                  <a:gd name="T42" fmla="*/ 0 w 166"/>
                  <a:gd name="T43" fmla="*/ 83 h 166"/>
                  <a:gd name="T44" fmla="*/ 1 w 166"/>
                  <a:gd name="T45" fmla="*/ 98 h 166"/>
                  <a:gd name="T46" fmla="*/ 6 w 166"/>
                  <a:gd name="T47" fmla="*/ 114 h 166"/>
                  <a:gd name="T48" fmla="*/ 14 w 166"/>
                  <a:gd name="T49" fmla="*/ 128 h 166"/>
                  <a:gd name="T50" fmla="*/ 25 w 166"/>
                  <a:gd name="T51" fmla="*/ 142 h 166"/>
                  <a:gd name="T52" fmla="*/ 37 w 166"/>
                  <a:gd name="T53" fmla="*/ 152 h 166"/>
                  <a:gd name="T54" fmla="*/ 51 w 166"/>
                  <a:gd name="T55" fmla="*/ 159 h 166"/>
                  <a:gd name="T56" fmla="*/ 66 w 166"/>
                  <a:gd name="T57" fmla="*/ 164 h 166"/>
                  <a:gd name="T58" fmla="*/ 83 w 166"/>
                  <a:gd name="T59" fmla="*/ 166 h 166"/>
                  <a:gd name="T60" fmla="*/ 99 w 166"/>
                  <a:gd name="T61" fmla="*/ 164 h 166"/>
                  <a:gd name="T62" fmla="*/ 114 w 166"/>
                  <a:gd name="T63" fmla="*/ 159 h 166"/>
                  <a:gd name="T64" fmla="*/ 128 w 166"/>
                  <a:gd name="T65" fmla="*/ 152 h 166"/>
                  <a:gd name="T66" fmla="*/ 141 w 166"/>
                  <a:gd name="T67"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6">
                    <a:moveTo>
                      <a:pt x="141" y="142"/>
                    </a:moveTo>
                    <a:lnTo>
                      <a:pt x="151" y="128"/>
                    </a:lnTo>
                    <a:lnTo>
                      <a:pt x="155" y="121"/>
                    </a:lnTo>
                    <a:lnTo>
                      <a:pt x="160" y="114"/>
                    </a:lnTo>
                    <a:lnTo>
                      <a:pt x="164" y="98"/>
                    </a:lnTo>
                    <a:lnTo>
                      <a:pt x="166" y="83"/>
                    </a:lnTo>
                    <a:lnTo>
                      <a:pt x="164" y="65"/>
                    </a:lnTo>
                    <a:lnTo>
                      <a:pt x="160" y="51"/>
                    </a:lnTo>
                    <a:lnTo>
                      <a:pt x="151" y="36"/>
                    </a:lnTo>
                    <a:lnTo>
                      <a:pt x="141" y="24"/>
                    </a:lnTo>
                    <a:lnTo>
                      <a:pt x="128" y="13"/>
                    </a:lnTo>
                    <a:lnTo>
                      <a:pt x="114" y="5"/>
                    </a:lnTo>
                    <a:lnTo>
                      <a:pt x="99" y="1"/>
                    </a:lnTo>
                    <a:lnTo>
                      <a:pt x="83" y="0"/>
                    </a:lnTo>
                    <a:lnTo>
                      <a:pt x="66" y="1"/>
                    </a:lnTo>
                    <a:lnTo>
                      <a:pt x="51" y="5"/>
                    </a:lnTo>
                    <a:lnTo>
                      <a:pt x="37" y="13"/>
                    </a:lnTo>
                    <a:lnTo>
                      <a:pt x="25" y="24"/>
                    </a:lnTo>
                    <a:lnTo>
                      <a:pt x="14" y="36"/>
                    </a:lnTo>
                    <a:lnTo>
                      <a:pt x="6" y="51"/>
                    </a:lnTo>
                    <a:lnTo>
                      <a:pt x="1" y="65"/>
                    </a:lnTo>
                    <a:lnTo>
                      <a:pt x="0" y="83"/>
                    </a:lnTo>
                    <a:lnTo>
                      <a:pt x="1" y="98"/>
                    </a:lnTo>
                    <a:lnTo>
                      <a:pt x="6" y="114"/>
                    </a:lnTo>
                    <a:lnTo>
                      <a:pt x="14" y="128"/>
                    </a:lnTo>
                    <a:lnTo>
                      <a:pt x="25" y="142"/>
                    </a:lnTo>
                    <a:lnTo>
                      <a:pt x="37" y="152"/>
                    </a:lnTo>
                    <a:lnTo>
                      <a:pt x="51" y="159"/>
                    </a:lnTo>
                    <a:lnTo>
                      <a:pt x="66" y="164"/>
                    </a:lnTo>
                    <a:lnTo>
                      <a:pt x="83" y="166"/>
                    </a:lnTo>
                    <a:lnTo>
                      <a:pt x="99" y="164"/>
                    </a:lnTo>
                    <a:lnTo>
                      <a:pt x="114" y="159"/>
                    </a:lnTo>
                    <a:lnTo>
                      <a:pt x="128" y="152"/>
                    </a:lnTo>
                    <a:lnTo>
                      <a:pt x="141" y="14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82" name="Freeform 181">
                <a:extLst>
                  <a:ext uri="{FF2B5EF4-FFF2-40B4-BE49-F238E27FC236}">
                    <a16:creationId xmlns:a16="http://schemas.microsoft.com/office/drawing/2014/main" id="{F7CA5BA3-12ED-4E98-3C0D-6318FAF78901}"/>
                  </a:ext>
                </a:extLst>
              </p:cNvPr>
              <p:cNvSpPr>
                <a:spLocks/>
              </p:cNvSpPr>
              <p:nvPr/>
            </p:nvSpPr>
            <p:spPr bwMode="auto">
              <a:xfrm>
                <a:off x="3668713" y="3190875"/>
                <a:ext cx="52387" cy="52388"/>
              </a:xfrm>
              <a:custGeom>
                <a:avLst/>
                <a:gdLst>
                  <a:gd name="T0" fmla="*/ 141 w 166"/>
                  <a:gd name="T1" fmla="*/ 142 h 166"/>
                  <a:gd name="T2" fmla="*/ 151 w 166"/>
                  <a:gd name="T3" fmla="*/ 128 h 166"/>
                  <a:gd name="T4" fmla="*/ 155 w 166"/>
                  <a:gd name="T5" fmla="*/ 121 h 166"/>
                  <a:gd name="T6" fmla="*/ 159 w 166"/>
                  <a:gd name="T7" fmla="*/ 114 h 166"/>
                  <a:gd name="T8" fmla="*/ 164 w 166"/>
                  <a:gd name="T9" fmla="*/ 98 h 166"/>
                  <a:gd name="T10" fmla="*/ 166 w 166"/>
                  <a:gd name="T11" fmla="*/ 83 h 166"/>
                  <a:gd name="T12" fmla="*/ 164 w 166"/>
                  <a:gd name="T13" fmla="*/ 65 h 166"/>
                  <a:gd name="T14" fmla="*/ 159 w 166"/>
                  <a:gd name="T15" fmla="*/ 51 h 166"/>
                  <a:gd name="T16" fmla="*/ 151 w 166"/>
                  <a:gd name="T17" fmla="*/ 36 h 166"/>
                  <a:gd name="T18" fmla="*/ 141 w 166"/>
                  <a:gd name="T19" fmla="*/ 24 h 166"/>
                  <a:gd name="T20" fmla="*/ 127 w 166"/>
                  <a:gd name="T21" fmla="*/ 13 h 166"/>
                  <a:gd name="T22" fmla="*/ 114 w 166"/>
                  <a:gd name="T23" fmla="*/ 5 h 166"/>
                  <a:gd name="T24" fmla="*/ 98 w 166"/>
                  <a:gd name="T25" fmla="*/ 1 h 166"/>
                  <a:gd name="T26" fmla="*/ 83 w 166"/>
                  <a:gd name="T27" fmla="*/ 0 h 166"/>
                  <a:gd name="T28" fmla="*/ 65 w 166"/>
                  <a:gd name="T29" fmla="*/ 1 h 166"/>
                  <a:gd name="T30" fmla="*/ 51 w 166"/>
                  <a:gd name="T31" fmla="*/ 5 h 166"/>
                  <a:gd name="T32" fmla="*/ 36 w 166"/>
                  <a:gd name="T33" fmla="*/ 13 h 166"/>
                  <a:gd name="T34" fmla="*/ 24 w 166"/>
                  <a:gd name="T35" fmla="*/ 24 h 166"/>
                  <a:gd name="T36" fmla="*/ 13 w 166"/>
                  <a:gd name="T37" fmla="*/ 36 h 166"/>
                  <a:gd name="T38" fmla="*/ 5 w 166"/>
                  <a:gd name="T39" fmla="*/ 51 h 166"/>
                  <a:gd name="T40" fmla="*/ 1 w 166"/>
                  <a:gd name="T41" fmla="*/ 65 h 166"/>
                  <a:gd name="T42" fmla="*/ 0 w 166"/>
                  <a:gd name="T43" fmla="*/ 83 h 166"/>
                  <a:gd name="T44" fmla="*/ 1 w 166"/>
                  <a:gd name="T45" fmla="*/ 98 h 166"/>
                  <a:gd name="T46" fmla="*/ 5 w 166"/>
                  <a:gd name="T47" fmla="*/ 114 h 166"/>
                  <a:gd name="T48" fmla="*/ 13 w 166"/>
                  <a:gd name="T49" fmla="*/ 128 h 166"/>
                  <a:gd name="T50" fmla="*/ 24 w 166"/>
                  <a:gd name="T51" fmla="*/ 142 h 166"/>
                  <a:gd name="T52" fmla="*/ 36 w 166"/>
                  <a:gd name="T53" fmla="*/ 152 h 166"/>
                  <a:gd name="T54" fmla="*/ 51 w 166"/>
                  <a:gd name="T55" fmla="*/ 159 h 166"/>
                  <a:gd name="T56" fmla="*/ 65 w 166"/>
                  <a:gd name="T57" fmla="*/ 164 h 166"/>
                  <a:gd name="T58" fmla="*/ 83 w 166"/>
                  <a:gd name="T59" fmla="*/ 166 h 166"/>
                  <a:gd name="T60" fmla="*/ 98 w 166"/>
                  <a:gd name="T61" fmla="*/ 164 h 166"/>
                  <a:gd name="T62" fmla="*/ 114 w 166"/>
                  <a:gd name="T63" fmla="*/ 159 h 166"/>
                  <a:gd name="T64" fmla="*/ 127 w 166"/>
                  <a:gd name="T65" fmla="*/ 152 h 166"/>
                  <a:gd name="T66" fmla="*/ 141 w 166"/>
                  <a:gd name="T67"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6">
                    <a:moveTo>
                      <a:pt x="141" y="142"/>
                    </a:moveTo>
                    <a:lnTo>
                      <a:pt x="151" y="128"/>
                    </a:lnTo>
                    <a:lnTo>
                      <a:pt x="155" y="121"/>
                    </a:lnTo>
                    <a:lnTo>
                      <a:pt x="159" y="114"/>
                    </a:lnTo>
                    <a:lnTo>
                      <a:pt x="164" y="98"/>
                    </a:lnTo>
                    <a:lnTo>
                      <a:pt x="166" y="83"/>
                    </a:lnTo>
                    <a:lnTo>
                      <a:pt x="164" y="65"/>
                    </a:lnTo>
                    <a:lnTo>
                      <a:pt x="159" y="51"/>
                    </a:lnTo>
                    <a:lnTo>
                      <a:pt x="151" y="36"/>
                    </a:lnTo>
                    <a:lnTo>
                      <a:pt x="141" y="24"/>
                    </a:lnTo>
                    <a:lnTo>
                      <a:pt x="127" y="13"/>
                    </a:lnTo>
                    <a:lnTo>
                      <a:pt x="114" y="5"/>
                    </a:lnTo>
                    <a:lnTo>
                      <a:pt x="98" y="1"/>
                    </a:lnTo>
                    <a:lnTo>
                      <a:pt x="83" y="0"/>
                    </a:lnTo>
                    <a:lnTo>
                      <a:pt x="65" y="1"/>
                    </a:lnTo>
                    <a:lnTo>
                      <a:pt x="51" y="5"/>
                    </a:lnTo>
                    <a:lnTo>
                      <a:pt x="36" y="13"/>
                    </a:lnTo>
                    <a:lnTo>
                      <a:pt x="24" y="24"/>
                    </a:lnTo>
                    <a:lnTo>
                      <a:pt x="13" y="36"/>
                    </a:lnTo>
                    <a:lnTo>
                      <a:pt x="5" y="51"/>
                    </a:lnTo>
                    <a:lnTo>
                      <a:pt x="1" y="65"/>
                    </a:lnTo>
                    <a:lnTo>
                      <a:pt x="0" y="83"/>
                    </a:lnTo>
                    <a:lnTo>
                      <a:pt x="1" y="98"/>
                    </a:lnTo>
                    <a:lnTo>
                      <a:pt x="5" y="114"/>
                    </a:lnTo>
                    <a:lnTo>
                      <a:pt x="13" y="128"/>
                    </a:lnTo>
                    <a:lnTo>
                      <a:pt x="24" y="142"/>
                    </a:lnTo>
                    <a:lnTo>
                      <a:pt x="36" y="152"/>
                    </a:lnTo>
                    <a:lnTo>
                      <a:pt x="51" y="159"/>
                    </a:lnTo>
                    <a:lnTo>
                      <a:pt x="65" y="164"/>
                    </a:lnTo>
                    <a:lnTo>
                      <a:pt x="83" y="166"/>
                    </a:lnTo>
                    <a:lnTo>
                      <a:pt x="98" y="164"/>
                    </a:lnTo>
                    <a:lnTo>
                      <a:pt x="114" y="159"/>
                    </a:lnTo>
                    <a:lnTo>
                      <a:pt x="127" y="152"/>
                    </a:lnTo>
                    <a:lnTo>
                      <a:pt x="141" y="14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83" name="Freeform 182">
                <a:extLst>
                  <a:ext uri="{FF2B5EF4-FFF2-40B4-BE49-F238E27FC236}">
                    <a16:creationId xmlns:a16="http://schemas.microsoft.com/office/drawing/2014/main" id="{E893C482-DB1F-3BA1-40C1-16285BAC3772}"/>
                  </a:ext>
                </a:extLst>
              </p:cNvPr>
              <p:cNvSpPr>
                <a:spLocks/>
              </p:cNvSpPr>
              <p:nvPr/>
            </p:nvSpPr>
            <p:spPr bwMode="auto">
              <a:xfrm>
                <a:off x="3694113" y="3340100"/>
                <a:ext cx="52387" cy="53975"/>
              </a:xfrm>
              <a:custGeom>
                <a:avLst/>
                <a:gdLst>
                  <a:gd name="T0" fmla="*/ 140 w 166"/>
                  <a:gd name="T1" fmla="*/ 142 h 166"/>
                  <a:gd name="T2" fmla="*/ 150 w 166"/>
                  <a:gd name="T3" fmla="*/ 129 h 166"/>
                  <a:gd name="T4" fmla="*/ 155 w 166"/>
                  <a:gd name="T5" fmla="*/ 121 h 166"/>
                  <a:gd name="T6" fmla="*/ 159 w 166"/>
                  <a:gd name="T7" fmla="*/ 114 h 166"/>
                  <a:gd name="T8" fmla="*/ 163 w 166"/>
                  <a:gd name="T9" fmla="*/ 99 h 166"/>
                  <a:gd name="T10" fmla="*/ 166 w 166"/>
                  <a:gd name="T11" fmla="*/ 83 h 166"/>
                  <a:gd name="T12" fmla="*/ 163 w 166"/>
                  <a:gd name="T13" fmla="*/ 65 h 166"/>
                  <a:gd name="T14" fmla="*/ 159 w 166"/>
                  <a:gd name="T15" fmla="*/ 51 h 166"/>
                  <a:gd name="T16" fmla="*/ 150 w 166"/>
                  <a:gd name="T17" fmla="*/ 37 h 166"/>
                  <a:gd name="T18" fmla="*/ 140 w 166"/>
                  <a:gd name="T19" fmla="*/ 24 h 166"/>
                  <a:gd name="T20" fmla="*/ 127 w 166"/>
                  <a:gd name="T21" fmla="*/ 13 h 166"/>
                  <a:gd name="T22" fmla="*/ 114 w 166"/>
                  <a:gd name="T23" fmla="*/ 5 h 166"/>
                  <a:gd name="T24" fmla="*/ 98 w 166"/>
                  <a:gd name="T25" fmla="*/ 1 h 166"/>
                  <a:gd name="T26" fmla="*/ 83 w 166"/>
                  <a:gd name="T27" fmla="*/ 0 h 166"/>
                  <a:gd name="T28" fmla="*/ 65 w 166"/>
                  <a:gd name="T29" fmla="*/ 1 h 166"/>
                  <a:gd name="T30" fmla="*/ 50 w 166"/>
                  <a:gd name="T31" fmla="*/ 5 h 166"/>
                  <a:gd name="T32" fmla="*/ 36 w 166"/>
                  <a:gd name="T33" fmla="*/ 13 h 166"/>
                  <a:gd name="T34" fmla="*/ 24 w 166"/>
                  <a:gd name="T35" fmla="*/ 24 h 166"/>
                  <a:gd name="T36" fmla="*/ 13 w 166"/>
                  <a:gd name="T37" fmla="*/ 37 h 166"/>
                  <a:gd name="T38" fmla="*/ 5 w 166"/>
                  <a:gd name="T39" fmla="*/ 51 h 166"/>
                  <a:gd name="T40" fmla="*/ 1 w 166"/>
                  <a:gd name="T41" fmla="*/ 65 h 166"/>
                  <a:gd name="T42" fmla="*/ 0 w 166"/>
                  <a:gd name="T43" fmla="*/ 83 h 166"/>
                  <a:gd name="T44" fmla="*/ 1 w 166"/>
                  <a:gd name="T45" fmla="*/ 99 h 166"/>
                  <a:gd name="T46" fmla="*/ 5 w 166"/>
                  <a:gd name="T47" fmla="*/ 114 h 166"/>
                  <a:gd name="T48" fmla="*/ 13 w 166"/>
                  <a:gd name="T49" fmla="*/ 129 h 166"/>
                  <a:gd name="T50" fmla="*/ 24 w 166"/>
                  <a:gd name="T51" fmla="*/ 142 h 166"/>
                  <a:gd name="T52" fmla="*/ 36 w 166"/>
                  <a:gd name="T53" fmla="*/ 152 h 166"/>
                  <a:gd name="T54" fmla="*/ 50 w 166"/>
                  <a:gd name="T55" fmla="*/ 160 h 166"/>
                  <a:gd name="T56" fmla="*/ 65 w 166"/>
                  <a:gd name="T57" fmla="*/ 164 h 166"/>
                  <a:gd name="T58" fmla="*/ 83 w 166"/>
                  <a:gd name="T59" fmla="*/ 166 h 166"/>
                  <a:gd name="T60" fmla="*/ 98 w 166"/>
                  <a:gd name="T61" fmla="*/ 164 h 166"/>
                  <a:gd name="T62" fmla="*/ 114 w 166"/>
                  <a:gd name="T63" fmla="*/ 160 h 166"/>
                  <a:gd name="T64" fmla="*/ 127 w 166"/>
                  <a:gd name="T65" fmla="*/ 152 h 166"/>
                  <a:gd name="T66" fmla="*/ 140 w 166"/>
                  <a:gd name="T67"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6">
                    <a:moveTo>
                      <a:pt x="140" y="142"/>
                    </a:moveTo>
                    <a:lnTo>
                      <a:pt x="150" y="129"/>
                    </a:lnTo>
                    <a:lnTo>
                      <a:pt x="155" y="121"/>
                    </a:lnTo>
                    <a:lnTo>
                      <a:pt x="159" y="114"/>
                    </a:lnTo>
                    <a:lnTo>
                      <a:pt x="163" y="99"/>
                    </a:lnTo>
                    <a:lnTo>
                      <a:pt x="166" y="83"/>
                    </a:lnTo>
                    <a:lnTo>
                      <a:pt x="163" y="65"/>
                    </a:lnTo>
                    <a:lnTo>
                      <a:pt x="159" y="51"/>
                    </a:lnTo>
                    <a:lnTo>
                      <a:pt x="150" y="37"/>
                    </a:lnTo>
                    <a:lnTo>
                      <a:pt x="140" y="24"/>
                    </a:lnTo>
                    <a:lnTo>
                      <a:pt x="127" y="13"/>
                    </a:lnTo>
                    <a:lnTo>
                      <a:pt x="114" y="5"/>
                    </a:lnTo>
                    <a:lnTo>
                      <a:pt x="98" y="1"/>
                    </a:lnTo>
                    <a:lnTo>
                      <a:pt x="83" y="0"/>
                    </a:lnTo>
                    <a:lnTo>
                      <a:pt x="65" y="1"/>
                    </a:lnTo>
                    <a:lnTo>
                      <a:pt x="50" y="5"/>
                    </a:lnTo>
                    <a:lnTo>
                      <a:pt x="36" y="13"/>
                    </a:lnTo>
                    <a:lnTo>
                      <a:pt x="24" y="24"/>
                    </a:lnTo>
                    <a:lnTo>
                      <a:pt x="13" y="37"/>
                    </a:lnTo>
                    <a:lnTo>
                      <a:pt x="5" y="51"/>
                    </a:lnTo>
                    <a:lnTo>
                      <a:pt x="1" y="65"/>
                    </a:lnTo>
                    <a:lnTo>
                      <a:pt x="0" y="83"/>
                    </a:lnTo>
                    <a:lnTo>
                      <a:pt x="1" y="99"/>
                    </a:lnTo>
                    <a:lnTo>
                      <a:pt x="5" y="114"/>
                    </a:lnTo>
                    <a:lnTo>
                      <a:pt x="13" y="129"/>
                    </a:lnTo>
                    <a:lnTo>
                      <a:pt x="24" y="142"/>
                    </a:lnTo>
                    <a:lnTo>
                      <a:pt x="36" y="152"/>
                    </a:lnTo>
                    <a:lnTo>
                      <a:pt x="50" y="160"/>
                    </a:lnTo>
                    <a:lnTo>
                      <a:pt x="65" y="164"/>
                    </a:lnTo>
                    <a:lnTo>
                      <a:pt x="83" y="166"/>
                    </a:lnTo>
                    <a:lnTo>
                      <a:pt x="98" y="164"/>
                    </a:lnTo>
                    <a:lnTo>
                      <a:pt x="114" y="160"/>
                    </a:lnTo>
                    <a:lnTo>
                      <a:pt x="127" y="152"/>
                    </a:lnTo>
                    <a:lnTo>
                      <a:pt x="140" y="14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84" name="Freeform 183">
                <a:extLst>
                  <a:ext uri="{FF2B5EF4-FFF2-40B4-BE49-F238E27FC236}">
                    <a16:creationId xmlns:a16="http://schemas.microsoft.com/office/drawing/2014/main" id="{A34EDBA7-F1FA-DE0F-8AFA-CB882925EA8E}"/>
                  </a:ext>
                </a:extLst>
              </p:cNvPr>
              <p:cNvSpPr>
                <a:spLocks/>
              </p:cNvSpPr>
              <p:nvPr/>
            </p:nvSpPr>
            <p:spPr bwMode="auto">
              <a:xfrm>
                <a:off x="3708400" y="3359150"/>
                <a:ext cx="53975" cy="52388"/>
              </a:xfrm>
              <a:custGeom>
                <a:avLst/>
                <a:gdLst>
                  <a:gd name="T0" fmla="*/ 141 w 167"/>
                  <a:gd name="T1" fmla="*/ 142 h 166"/>
                  <a:gd name="T2" fmla="*/ 151 w 167"/>
                  <a:gd name="T3" fmla="*/ 128 h 166"/>
                  <a:gd name="T4" fmla="*/ 155 w 167"/>
                  <a:gd name="T5" fmla="*/ 121 h 166"/>
                  <a:gd name="T6" fmla="*/ 160 w 167"/>
                  <a:gd name="T7" fmla="*/ 114 h 166"/>
                  <a:gd name="T8" fmla="*/ 164 w 167"/>
                  <a:gd name="T9" fmla="*/ 98 h 166"/>
                  <a:gd name="T10" fmla="*/ 167 w 167"/>
                  <a:gd name="T11" fmla="*/ 83 h 166"/>
                  <a:gd name="T12" fmla="*/ 164 w 167"/>
                  <a:gd name="T13" fmla="*/ 65 h 166"/>
                  <a:gd name="T14" fmla="*/ 160 w 167"/>
                  <a:gd name="T15" fmla="*/ 51 h 166"/>
                  <a:gd name="T16" fmla="*/ 151 w 167"/>
                  <a:gd name="T17" fmla="*/ 36 h 166"/>
                  <a:gd name="T18" fmla="*/ 141 w 167"/>
                  <a:gd name="T19" fmla="*/ 24 h 166"/>
                  <a:gd name="T20" fmla="*/ 128 w 167"/>
                  <a:gd name="T21" fmla="*/ 13 h 166"/>
                  <a:gd name="T22" fmla="*/ 114 w 167"/>
                  <a:gd name="T23" fmla="*/ 5 h 166"/>
                  <a:gd name="T24" fmla="*/ 99 w 167"/>
                  <a:gd name="T25" fmla="*/ 1 h 166"/>
                  <a:gd name="T26" fmla="*/ 83 w 167"/>
                  <a:gd name="T27" fmla="*/ 0 h 166"/>
                  <a:gd name="T28" fmla="*/ 66 w 167"/>
                  <a:gd name="T29" fmla="*/ 1 h 166"/>
                  <a:gd name="T30" fmla="*/ 51 w 167"/>
                  <a:gd name="T31" fmla="*/ 5 h 166"/>
                  <a:gd name="T32" fmla="*/ 37 w 167"/>
                  <a:gd name="T33" fmla="*/ 13 h 166"/>
                  <a:gd name="T34" fmla="*/ 25 w 167"/>
                  <a:gd name="T35" fmla="*/ 24 h 166"/>
                  <a:gd name="T36" fmla="*/ 14 w 167"/>
                  <a:gd name="T37" fmla="*/ 36 h 166"/>
                  <a:gd name="T38" fmla="*/ 6 w 167"/>
                  <a:gd name="T39" fmla="*/ 51 h 166"/>
                  <a:gd name="T40" fmla="*/ 1 w 167"/>
                  <a:gd name="T41" fmla="*/ 65 h 166"/>
                  <a:gd name="T42" fmla="*/ 0 w 167"/>
                  <a:gd name="T43" fmla="*/ 83 h 166"/>
                  <a:gd name="T44" fmla="*/ 1 w 167"/>
                  <a:gd name="T45" fmla="*/ 98 h 166"/>
                  <a:gd name="T46" fmla="*/ 6 w 167"/>
                  <a:gd name="T47" fmla="*/ 114 h 166"/>
                  <a:gd name="T48" fmla="*/ 14 w 167"/>
                  <a:gd name="T49" fmla="*/ 128 h 166"/>
                  <a:gd name="T50" fmla="*/ 25 w 167"/>
                  <a:gd name="T51" fmla="*/ 142 h 166"/>
                  <a:gd name="T52" fmla="*/ 37 w 167"/>
                  <a:gd name="T53" fmla="*/ 152 h 166"/>
                  <a:gd name="T54" fmla="*/ 51 w 167"/>
                  <a:gd name="T55" fmla="*/ 159 h 166"/>
                  <a:gd name="T56" fmla="*/ 66 w 167"/>
                  <a:gd name="T57" fmla="*/ 164 h 166"/>
                  <a:gd name="T58" fmla="*/ 83 w 167"/>
                  <a:gd name="T59" fmla="*/ 166 h 166"/>
                  <a:gd name="T60" fmla="*/ 99 w 167"/>
                  <a:gd name="T61" fmla="*/ 164 h 166"/>
                  <a:gd name="T62" fmla="*/ 114 w 167"/>
                  <a:gd name="T63" fmla="*/ 159 h 166"/>
                  <a:gd name="T64" fmla="*/ 128 w 167"/>
                  <a:gd name="T65" fmla="*/ 152 h 166"/>
                  <a:gd name="T66" fmla="*/ 141 w 167"/>
                  <a:gd name="T67"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66">
                    <a:moveTo>
                      <a:pt x="141" y="142"/>
                    </a:moveTo>
                    <a:lnTo>
                      <a:pt x="151" y="128"/>
                    </a:lnTo>
                    <a:lnTo>
                      <a:pt x="155" y="121"/>
                    </a:lnTo>
                    <a:lnTo>
                      <a:pt x="160" y="114"/>
                    </a:lnTo>
                    <a:lnTo>
                      <a:pt x="164" y="98"/>
                    </a:lnTo>
                    <a:lnTo>
                      <a:pt x="167" y="83"/>
                    </a:lnTo>
                    <a:lnTo>
                      <a:pt x="164" y="65"/>
                    </a:lnTo>
                    <a:lnTo>
                      <a:pt x="160" y="51"/>
                    </a:lnTo>
                    <a:lnTo>
                      <a:pt x="151" y="36"/>
                    </a:lnTo>
                    <a:lnTo>
                      <a:pt x="141" y="24"/>
                    </a:lnTo>
                    <a:lnTo>
                      <a:pt x="128" y="13"/>
                    </a:lnTo>
                    <a:lnTo>
                      <a:pt x="114" y="5"/>
                    </a:lnTo>
                    <a:lnTo>
                      <a:pt x="99" y="1"/>
                    </a:lnTo>
                    <a:lnTo>
                      <a:pt x="83" y="0"/>
                    </a:lnTo>
                    <a:lnTo>
                      <a:pt x="66" y="1"/>
                    </a:lnTo>
                    <a:lnTo>
                      <a:pt x="51" y="5"/>
                    </a:lnTo>
                    <a:lnTo>
                      <a:pt x="37" y="13"/>
                    </a:lnTo>
                    <a:lnTo>
                      <a:pt x="25" y="24"/>
                    </a:lnTo>
                    <a:lnTo>
                      <a:pt x="14" y="36"/>
                    </a:lnTo>
                    <a:lnTo>
                      <a:pt x="6" y="51"/>
                    </a:lnTo>
                    <a:lnTo>
                      <a:pt x="1" y="65"/>
                    </a:lnTo>
                    <a:lnTo>
                      <a:pt x="0" y="83"/>
                    </a:lnTo>
                    <a:lnTo>
                      <a:pt x="1" y="98"/>
                    </a:lnTo>
                    <a:lnTo>
                      <a:pt x="6" y="114"/>
                    </a:lnTo>
                    <a:lnTo>
                      <a:pt x="14" y="128"/>
                    </a:lnTo>
                    <a:lnTo>
                      <a:pt x="25" y="142"/>
                    </a:lnTo>
                    <a:lnTo>
                      <a:pt x="37" y="152"/>
                    </a:lnTo>
                    <a:lnTo>
                      <a:pt x="51" y="159"/>
                    </a:lnTo>
                    <a:lnTo>
                      <a:pt x="66" y="164"/>
                    </a:lnTo>
                    <a:lnTo>
                      <a:pt x="83" y="166"/>
                    </a:lnTo>
                    <a:lnTo>
                      <a:pt x="99" y="164"/>
                    </a:lnTo>
                    <a:lnTo>
                      <a:pt x="114" y="159"/>
                    </a:lnTo>
                    <a:lnTo>
                      <a:pt x="128" y="152"/>
                    </a:lnTo>
                    <a:lnTo>
                      <a:pt x="141" y="14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85" name="Freeform 184">
                <a:extLst>
                  <a:ext uri="{FF2B5EF4-FFF2-40B4-BE49-F238E27FC236}">
                    <a16:creationId xmlns:a16="http://schemas.microsoft.com/office/drawing/2014/main" id="{FBE2719D-8FCC-74A8-1D50-F68DC736C361}"/>
                  </a:ext>
                </a:extLst>
              </p:cNvPr>
              <p:cNvSpPr>
                <a:spLocks/>
              </p:cNvSpPr>
              <p:nvPr/>
            </p:nvSpPr>
            <p:spPr bwMode="auto">
              <a:xfrm>
                <a:off x="3778250" y="3438525"/>
                <a:ext cx="52387" cy="53975"/>
              </a:xfrm>
              <a:custGeom>
                <a:avLst/>
                <a:gdLst>
                  <a:gd name="T0" fmla="*/ 141 w 167"/>
                  <a:gd name="T1" fmla="*/ 142 h 167"/>
                  <a:gd name="T2" fmla="*/ 151 w 167"/>
                  <a:gd name="T3" fmla="*/ 129 h 167"/>
                  <a:gd name="T4" fmla="*/ 155 w 167"/>
                  <a:gd name="T5" fmla="*/ 121 h 167"/>
                  <a:gd name="T6" fmla="*/ 160 w 167"/>
                  <a:gd name="T7" fmla="*/ 115 h 167"/>
                  <a:gd name="T8" fmla="*/ 164 w 167"/>
                  <a:gd name="T9" fmla="*/ 99 h 167"/>
                  <a:gd name="T10" fmla="*/ 167 w 167"/>
                  <a:gd name="T11" fmla="*/ 84 h 167"/>
                  <a:gd name="T12" fmla="*/ 164 w 167"/>
                  <a:gd name="T13" fmla="*/ 66 h 167"/>
                  <a:gd name="T14" fmla="*/ 160 w 167"/>
                  <a:gd name="T15" fmla="*/ 51 h 167"/>
                  <a:gd name="T16" fmla="*/ 151 w 167"/>
                  <a:gd name="T17" fmla="*/ 37 h 167"/>
                  <a:gd name="T18" fmla="*/ 141 w 167"/>
                  <a:gd name="T19" fmla="*/ 25 h 167"/>
                  <a:gd name="T20" fmla="*/ 128 w 167"/>
                  <a:gd name="T21" fmla="*/ 14 h 167"/>
                  <a:gd name="T22" fmla="*/ 114 w 167"/>
                  <a:gd name="T23" fmla="*/ 6 h 167"/>
                  <a:gd name="T24" fmla="*/ 99 w 167"/>
                  <a:gd name="T25" fmla="*/ 1 h 167"/>
                  <a:gd name="T26" fmla="*/ 83 w 167"/>
                  <a:gd name="T27" fmla="*/ 0 h 167"/>
                  <a:gd name="T28" fmla="*/ 66 w 167"/>
                  <a:gd name="T29" fmla="*/ 1 h 167"/>
                  <a:gd name="T30" fmla="*/ 51 w 167"/>
                  <a:gd name="T31" fmla="*/ 6 h 167"/>
                  <a:gd name="T32" fmla="*/ 37 w 167"/>
                  <a:gd name="T33" fmla="*/ 14 h 167"/>
                  <a:gd name="T34" fmla="*/ 25 w 167"/>
                  <a:gd name="T35" fmla="*/ 25 h 167"/>
                  <a:gd name="T36" fmla="*/ 14 w 167"/>
                  <a:gd name="T37" fmla="*/ 37 h 167"/>
                  <a:gd name="T38" fmla="*/ 6 w 167"/>
                  <a:gd name="T39" fmla="*/ 51 h 167"/>
                  <a:gd name="T40" fmla="*/ 1 w 167"/>
                  <a:gd name="T41" fmla="*/ 66 h 167"/>
                  <a:gd name="T42" fmla="*/ 0 w 167"/>
                  <a:gd name="T43" fmla="*/ 84 h 167"/>
                  <a:gd name="T44" fmla="*/ 1 w 167"/>
                  <a:gd name="T45" fmla="*/ 99 h 167"/>
                  <a:gd name="T46" fmla="*/ 6 w 167"/>
                  <a:gd name="T47" fmla="*/ 115 h 167"/>
                  <a:gd name="T48" fmla="*/ 14 w 167"/>
                  <a:gd name="T49" fmla="*/ 129 h 167"/>
                  <a:gd name="T50" fmla="*/ 25 w 167"/>
                  <a:gd name="T51" fmla="*/ 142 h 167"/>
                  <a:gd name="T52" fmla="*/ 37 w 167"/>
                  <a:gd name="T53" fmla="*/ 152 h 167"/>
                  <a:gd name="T54" fmla="*/ 51 w 167"/>
                  <a:gd name="T55" fmla="*/ 160 h 167"/>
                  <a:gd name="T56" fmla="*/ 66 w 167"/>
                  <a:gd name="T57" fmla="*/ 164 h 167"/>
                  <a:gd name="T58" fmla="*/ 83 w 167"/>
                  <a:gd name="T59" fmla="*/ 167 h 167"/>
                  <a:gd name="T60" fmla="*/ 99 w 167"/>
                  <a:gd name="T61" fmla="*/ 164 h 167"/>
                  <a:gd name="T62" fmla="*/ 114 w 167"/>
                  <a:gd name="T63" fmla="*/ 160 h 167"/>
                  <a:gd name="T64" fmla="*/ 128 w 167"/>
                  <a:gd name="T65" fmla="*/ 152 h 167"/>
                  <a:gd name="T66" fmla="*/ 141 w 167"/>
                  <a:gd name="T67" fmla="*/ 14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67">
                    <a:moveTo>
                      <a:pt x="141" y="142"/>
                    </a:moveTo>
                    <a:lnTo>
                      <a:pt x="151" y="129"/>
                    </a:lnTo>
                    <a:lnTo>
                      <a:pt x="155" y="121"/>
                    </a:lnTo>
                    <a:lnTo>
                      <a:pt x="160" y="115"/>
                    </a:lnTo>
                    <a:lnTo>
                      <a:pt x="164" y="99"/>
                    </a:lnTo>
                    <a:lnTo>
                      <a:pt x="167" y="84"/>
                    </a:lnTo>
                    <a:lnTo>
                      <a:pt x="164" y="66"/>
                    </a:lnTo>
                    <a:lnTo>
                      <a:pt x="160" y="51"/>
                    </a:lnTo>
                    <a:lnTo>
                      <a:pt x="151" y="37"/>
                    </a:lnTo>
                    <a:lnTo>
                      <a:pt x="141" y="25"/>
                    </a:lnTo>
                    <a:lnTo>
                      <a:pt x="128" y="14"/>
                    </a:lnTo>
                    <a:lnTo>
                      <a:pt x="114" y="6"/>
                    </a:lnTo>
                    <a:lnTo>
                      <a:pt x="99" y="1"/>
                    </a:lnTo>
                    <a:lnTo>
                      <a:pt x="83" y="0"/>
                    </a:lnTo>
                    <a:lnTo>
                      <a:pt x="66" y="1"/>
                    </a:lnTo>
                    <a:lnTo>
                      <a:pt x="51" y="6"/>
                    </a:lnTo>
                    <a:lnTo>
                      <a:pt x="37" y="14"/>
                    </a:lnTo>
                    <a:lnTo>
                      <a:pt x="25" y="25"/>
                    </a:lnTo>
                    <a:lnTo>
                      <a:pt x="14" y="37"/>
                    </a:lnTo>
                    <a:lnTo>
                      <a:pt x="6" y="51"/>
                    </a:lnTo>
                    <a:lnTo>
                      <a:pt x="1" y="66"/>
                    </a:lnTo>
                    <a:lnTo>
                      <a:pt x="0" y="84"/>
                    </a:lnTo>
                    <a:lnTo>
                      <a:pt x="1" y="99"/>
                    </a:lnTo>
                    <a:lnTo>
                      <a:pt x="6" y="115"/>
                    </a:lnTo>
                    <a:lnTo>
                      <a:pt x="14" y="129"/>
                    </a:lnTo>
                    <a:lnTo>
                      <a:pt x="25" y="142"/>
                    </a:lnTo>
                    <a:lnTo>
                      <a:pt x="37" y="152"/>
                    </a:lnTo>
                    <a:lnTo>
                      <a:pt x="51" y="160"/>
                    </a:lnTo>
                    <a:lnTo>
                      <a:pt x="66" y="164"/>
                    </a:lnTo>
                    <a:lnTo>
                      <a:pt x="83" y="167"/>
                    </a:lnTo>
                    <a:lnTo>
                      <a:pt x="99" y="164"/>
                    </a:lnTo>
                    <a:lnTo>
                      <a:pt x="114" y="160"/>
                    </a:lnTo>
                    <a:lnTo>
                      <a:pt x="128" y="152"/>
                    </a:lnTo>
                    <a:lnTo>
                      <a:pt x="141" y="14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86" name="Freeform 185">
                <a:extLst>
                  <a:ext uri="{FF2B5EF4-FFF2-40B4-BE49-F238E27FC236}">
                    <a16:creationId xmlns:a16="http://schemas.microsoft.com/office/drawing/2014/main" id="{082241DF-85D8-6972-D7E7-9A1C9650502C}"/>
                  </a:ext>
                </a:extLst>
              </p:cNvPr>
              <p:cNvSpPr>
                <a:spLocks/>
              </p:cNvSpPr>
              <p:nvPr/>
            </p:nvSpPr>
            <p:spPr bwMode="auto">
              <a:xfrm>
                <a:off x="3848100" y="3486150"/>
                <a:ext cx="52387" cy="52388"/>
              </a:xfrm>
              <a:custGeom>
                <a:avLst/>
                <a:gdLst>
                  <a:gd name="T0" fmla="*/ 141 w 166"/>
                  <a:gd name="T1" fmla="*/ 142 h 166"/>
                  <a:gd name="T2" fmla="*/ 151 w 166"/>
                  <a:gd name="T3" fmla="*/ 128 h 166"/>
                  <a:gd name="T4" fmla="*/ 155 w 166"/>
                  <a:gd name="T5" fmla="*/ 121 h 166"/>
                  <a:gd name="T6" fmla="*/ 159 w 166"/>
                  <a:gd name="T7" fmla="*/ 114 h 166"/>
                  <a:gd name="T8" fmla="*/ 164 w 166"/>
                  <a:gd name="T9" fmla="*/ 98 h 166"/>
                  <a:gd name="T10" fmla="*/ 166 w 166"/>
                  <a:gd name="T11" fmla="*/ 83 h 166"/>
                  <a:gd name="T12" fmla="*/ 164 w 166"/>
                  <a:gd name="T13" fmla="*/ 65 h 166"/>
                  <a:gd name="T14" fmla="*/ 159 w 166"/>
                  <a:gd name="T15" fmla="*/ 51 h 166"/>
                  <a:gd name="T16" fmla="*/ 151 w 166"/>
                  <a:gd name="T17" fmla="*/ 36 h 166"/>
                  <a:gd name="T18" fmla="*/ 141 w 166"/>
                  <a:gd name="T19" fmla="*/ 24 h 166"/>
                  <a:gd name="T20" fmla="*/ 127 w 166"/>
                  <a:gd name="T21" fmla="*/ 13 h 166"/>
                  <a:gd name="T22" fmla="*/ 114 w 166"/>
                  <a:gd name="T23" fmla="*/ 5 h 166"/>
                  <a:gd name="T24" fmla="*/ 99 w 166"/>
                  <a:gd name="T25" fmla="*/ 1 h 166"/>
                  <a:gd name="T26" fmla="*/ 83 w 166"/>
                  <a:gd name="T27" fmla="*/ 0 h 166"/>
                  <a:gd name="T28" fmla="*/ 65 w 166"/>
                  <a:gd name="T29" fmla="*/ 1 h 166"/>
                  <a:gd name="T30" fmla="*/ 51 w 166"/>
                  <a:gd name="T31" fmla="*/ 5 h 166"/>
                  <a:gd name="T32" fmla="*/ 36 w 166"/>
                  <a:gd name="T33" fmla="*/ 13 h 166"/>
                  <a:gd name="T34" fmla="*/ 24 w 166"/>
                  <a:gd name="T35" fmla="*/ 24 h 166"/>
                  <a:gd name="T36" fmla="*/ 13 w 166"/>
                  <a:gd name="T37" fmla="*/ 36 h 166"/>
                  <a:gd name="T38" fmla="*/ 5 w 166"/>
                  <a:gd name="T39" fmla="*/ 51 h 166"/>
                  <a:gd name="T40" fmla="*/ 1 w 166"/>
                  <a:gd name="T41" fmla="*/ 65 h 166"/>
                  <a:gd name="T42" fmla="*/ 0 w 166"/>
                  <a:gd name="T43" fmla="*/ 83 h 166"/>
                  <a:gd name="T44" fmla="*/ 1 w 166"/>
                  <a:gd name="T45" fmla="*/ 98 h 166"/>
                  <a:gd name="T46" fmla="*/ 5 w 166"/>
                  <a:gd name="T47" fmla="*/ 114 h 166"/>
                  <a:gd name="T48" fmla="*/ 13 w 166"/>
                  <a:gd name="T49" fmla="*/ 128 h 166"/>
                  <a:gd name="T50" fmla="*/ 24 w 166"/>
                  <a:gd name="T51" fmla="*/ 142 h 166"/>
                  <a:gd name="T52" fmla="*/ 36 w 166"/>
                  <a:gd name="T53" fmla="*/ 152 h 166"/>
                  <a:gd name="T54" fmla="*/ 51 w 166"/>
                  <a:gd name="T55" fmla="*/ 159 h 166"/>
                  <a:gd name="T56" fmla="*/ 65 w 166"/>
                  <a:gd name="T57" fmla="*/ 164 h 166"/>
                  <a:gd name="T58" fmla="*/ 83 w 166"/>
                  <a:gd name="T59" fmla="*/ 166 h 166"/>
                  <a:gd name="T60" fmla="*/ 99 w 166"/>
                  <a:gd name="T61" fmla="*/ 164 h 166"/>
                  <a:gd name="T62" fmla="*/ 114 w 166"/>
                  <a:gd name="T63" fmla="*/ 159 h 166"/>
                  <a:gd name="T64" fmla="*/ 127 w 166"/>
                  <a:gd name="T65" fmla="*/ 152 h 166"/>
                  <a:gd name="T66" fmla="*/ 141 w 166"/>
                  <a:gd name="T67"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6">
                    <a:moveTo>
                      <a:pt x="141" y="142"/>
                    </a:moveTo>
                    <a:lnTo>
                      <a:pt x="151" y="128"/>
                    </a:lnTo>
                    <a:lnTo>
                      <a:pt x="155" y="121"/>
                    </a:lnTo>
                    <a:lnTo>
                      <a:pt x="159" y="114"/>
                    </a:lnTo>
                    <a:lnTo>
                      <a:pt x="164" y="98"/>
                    </a:lnTo>
                    <a:lnTo>
                      <a:pt x="166" y="83"/>
                    </a:lnTo>
                    <a:lnTo>
                      <a:pt x="164" y="65"/>
                    </a:lnTo>
                    <a:lnTo>
                      <a:pt x="159" y="51"/>
                    </a:lnTo>
                    <a:lnTo>
                      <a:pt x="151" y="36"/>
                    </a:lnTo>
                    <a:lnTo>
                      <a:pt x="141" y="24"/>
                    </a:lnTo>
                    <a:lnTo>
                      <a:pt x="127" y="13"/>
                    </a:lnTo>
                    <a:lnTo>
                      <a:pt x="114" y="5"/>
                    </a:lnTo>
                    <a:lnTo>
                      <a:pt x="99" y="1"/>
                    </a:lnTo>
                    <a:lnTo>
                      <a:pt x="83" y="0"/>
                    </a:lnTo>
                    <a:lnTo>
                      <a:pt x="65" y="1"/>
                    </a:lnTo>
                    <a:lnTo>
                      <a:pt x="51" y="5"/>
                    </a:lnTo>
                    <a:lnTo>
                      <a:pt x="36" y="13"/>
                    </a:lnTo>
                    <a:lnTo>
                      <a:pt x="24" y="24"/>
                    </a:lnTo>
                    <a:lnTo>
                      <a:pt x="13" y="36"/>
                    </a:lnTo>
                    <a:lnTo>
                      <a:pt x="5" y="51"/>
                    </a:lnTo>
                    <a:lnTo>
                      <a:pt x="1" y="65"/>
                    </a:lnTo>
                    <a:lnTo>
                      <a:pt x="0" y="83"/>
                    </a:lnTo>
                    <a:lnTo>
                      <a:pt x="1" y="98"/>
                    </a:lnTo>
                    <a:lnTo>
                      <a:pt x="5" y="114"/>
                    </a:lnTo>
                    <a:lnTo>
                      <a:pt x="13" y="128"/>
                    </a:lnTo>
                    <a:lnTo>
                      <a:pt x="24" y="142"/>
                    </a:lnTo>
                    <a:lnTo>
                      <a:pt x="36" y="152"/>
                    </a:lnTo>
                    <a:lnTo>
                      <a:pt x="51" y="159"/>
                    </a:lnTo>
                    <a:lnTo>
                      <a:pt x="65" y="164"/>
                    </a:lnTo>
                    <a:lnTo>
                      <a:pt x="83" y="166"/>
                    </a:lnTo>
                    <a:lnTo>
                      <a:pt x="99" y="164"/>
                    </a:lnTo>
                    <a:lnTo>
                      <a:pt x="114" y="159"/>
                    </a:lnTo>
                    <a:lnTo>
                      <a:pt x="127" y="152"/>
                    </a:lnTo>
                    <a:lnTo>
                      <a:pt x="141" y="14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87" name="Freeform 186">
                <a:extLst>
                  <a:ext uri="{FF2B5EF4-FFF2-40B4-BE49-F238E27FC236}">
                    <a16:creationId xmlns:a16="http://schemas.microsoft.com/office/drawing/2014/main" id="{1EBC6F47-11B4-5B52-500C-23CDCD892617}"/>
                  </a:ext>
                </a:extLst>
              </p:cNvPr>
              <p:cNvSpPr>
                <a:spLocks/>
              </p:cNvSpPr>
              <p:nvPr/>
            </p:nvSpPr>
            <p:spPr bwMode="auto">
              <a:xfrm>
                <a:off x="3929063" y="3525838"/>
                <a:ext cx="52387" cy="52388"/>
              </a:xfrm>
              <a:custGeom>
                <a:avLst/>
                <a:gdLst>
                  <a:gd name="T0" fmla="*/ 140 w 166"/>
                  <a:gd name="T1" fmla="*/ 142 h 166"/>
                  <a:gd name="T2" fmla="*/ 150 w 166"/>
                  <a:gd name="T3" fmla="*/ 129 h 166"/>
                  <a:gd name="T4" fmla="*/ 155 w 166"/>
                  <a:gd name="T5" fmla="*/ 121 h 166"/>
                  <a:gd name="T6" fmla="*/ 159 w 166"/>
                  <a:gd name="T7" fmla="*/ 114 h 166"/>
                  <a:gd name="T8" fmla="*/ 164 w 166"/>
                  <a:gd name="T9" fmla="*/ 99 h 166"/>
                  <a:gd name="T10" fmla="*/ 166 w 166"/>
                  <a:gd name="T11" fmla="*/ 83 h 166"/>
                  <a:gd name="T12" fmla="*/ 164 w 166"/>
                  <a:gd name="T13" fmla="*/ 65 h 166"/>
                  <a:gd name="T14" fmla="*/ 159 w 166"/>
                  <a:gd name="T15" fmla="*/ 51 h 166"/>
                  <a:gd name="T16" fmla="*/ 150 w 166"/>
                  <a:gd name="T17" fmla="*/ 37 h 166"/>
                  <a:gd name="T18" fmla="*/ 140 w 166"/>
                  <a:gd name="T19" fmla="*/ 24 h 166"/>
                  <a:gd name="T20" fmla="*/ 127 w 166"/>
                  <a:gd name="T21" fmla="*/ 13 h 166"/>
                  <a:gd name="T22" fmla="*/ 114 w 166"/>
                  <a:gd name="T23" fmla="*/ 6 h 166"/>
                  <a:gd name="T24" fmla="*/ 98 w 166"/>
                  <a:gd name="T25" fmla="*/ 1 h 166"/>
                  <a:gd name="T26" fmla="*/ 83 w 166"/>
                  <a:gd name="T27" fmla="*/ 0 h 166"/>
                  <a:gd name="T28" fmla="*/ 65 w 166"/>
                  <a:gd name="T29" fmla="*/ 1 h 166"/>
                  <a:gd name="T30" fmla="*/ 51 w 166"/>
                  <a:gd name="T31" fmla="*/ 6 h 166"/>
                  <a:gd name="T32" fmla="*/ 36 w 166"/>
                  <a:gd name="T33" fmla="*/ 13 h 166"/>
                  <a:gd name="T34" fmla="*/ 24 w 166"/>
                  <a:gd name="T35" fmla="*/ 24 h 166"/>
                  <a:gd name="T36" fmla="*/ 13 w 166"/>
                  <a:gd name="T37" fmla="*/ 37 h 166"/>
                  <a:gd name="T38" fmla="*/ 5 w 166"/>
                  <a:gd name="T39" fmla="*/ 51 h 166"/>
                  <a:gd name="T40" fmla="*/ 1 w 166"/>
                  <a:gd name="T41" fmla="*/ 65 h 166"/>
                  <a:gd name="T42" fmla="*/ 0 w 166"/>
                  <a:gd name="T43" fmla="*/ 83 h 166"/>
                  <a:gd name="T44" fmla="*/ 1 w 166"/>
                  <a:gd name="T45" fmla="*/ 99 h 166"/>
                  <a:gd name="T46" fmla="*/ 5 w 166"/>
                  <a:gd name="T47" fmla="*/ 114 h 166"/>
                  <a:gd name="T48" fmla="*/ 13 w 166"/>
                  <a:gd name="T49" fmla="*/ 129 h 166"/>
                  <a:gd name="T50" fmla="*/ 24 w 166"/>
                  <a:gd name="T51" fmla="*/ 142 h 166"/>
                  <a:gd name="T52" fmla="*/ 36 w 166"/>
                  <a:gd name="T53" fmla="*/ 152 h 166"/>
                  <a:gd name="T54" fmla="*/ 51 w 166"/>
                  <a:gd name="T55" fmla="*/ 160 h 166"/>
                  <a:gd name="T56" fmla="*/ 65 w 166"/>
                  <a:gd name="T57" fmla="*/ 164 h 166"/>
                  <a:gd name="T58" fmla="*/ 83 w 166"/>
                  <a:gd name="T59" fmla="*/ 166 h 166"/>
                  <a:gd name="T60" fmla="*/ 98 w 166"/>
                  <a:gd name="T61" fmla="*/ 164 h 166"/>
                  <a:gd name="T62" fmla="*/ 114 w 166"/>
                  <a:gd name="T63" fmla="*/ 160 h 166"/>
                  <a:gd name="T64" fmla="*/ 127 w 166"/>
                  <a:gd name="T65" fmla="*/ 152 h 166"/>
                  <a:gd name="T66" fmla="*/ 140 w 166"/>
                  <a:gd name="T67"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6">
                    <a:moveTo>
                      <a:pt x="140" y="142"/>
                    </a:moveTo>
                    <a:lnTo>
                      <a:pt x="150" y="129"/>
                    </a:lnTo>
                    <a:lnTo>
                      <a:pt x="155" y="121"/>
                    </a:lnTo>
                    <a:lnTo>
                      <a:pt x="159" y="114"/>
                    </a:lnTo>
                    <a:lnTo>
                      <a:pt x="164" y="99"/>
                    </a:lnTo>
                    <a:lnTo>
                      <a:pt x="166" y="83"/>
                    </a:lnTo>
                    <a:lnTo>
                      <a:pt x="164" y="65"/>
                    </a:lnTo>
                    <a:lnTo>
                      <a:pt x="159" y="51"/>
                    </a:lnTo>
                    <a:lnTo>
                      <a:pt x="150" y="37"/>
                    </a:lnTo>
                    <a:lnTo>
                      <a:pt x="140" y="24"/>
                    </a:lnTo>
                    <a:lnTo>
                      <a:pt x="127" y="13"/>
                    </a:lnTo>
                    <a:lnTo>
                      <a:pt x="114" y="6"/>
                    </a:lnTo>
                    <a:lnTo>
                      <a:pt x="98" y="1"/>
                    </a:lnTo>
                    <a:lnTo>
                      <a:pt x="83" y="0"/>
                    </a:lnTo>
                    <a:lnTo>
                      <a:pt x="65" y="1"/>
                    </a:lnTo>
                    <a:lnTo>
                      <a:pt x="51" y="6"/>
                    </a:lnTo>
                    <a:lnTo>
                      <a:pt x="36" y="13"/>
                    </a:lnTo>
                    <a:lnTo>
                      <a:pt x="24" y="24"/>
                    </a:lnTo>
                    <a:lnTo>
                      <a:pt x="13" y="37"/>
                    </a:lnTo>
                    <a:lnTo>
                      <a:pt x="5" y="51"/>
                    </a:lnTo>
                    <a:lnTo>
                      <a:pt x="1" y="65"/>
                    </a:lnTo>
                    <a:lnTo>
                      <a:pt x="0" y="83"/>
                    </a:lnTo>
                    <a:lnTo>
                      <a:pt x="1" y="99"/>
                    </a:lnTo>
                    <a:lnTo>
                      <a:pt x="5" y="114"/>
                    </a:lnTo>
                    <a:lnTo>
                      <a:pt x="13" y="129"/>
                    </a:lnTo>
                    <a:lnTo>
                      <a:pt x="24" y="142"/>
                    </a:lnTo>
                    <a:lnTo>
                      <a:pt x="36" y="152"/>
                    </a:lnTo>
                    <a:lnTo>
                      <a:pt x="51" y="160"/>
                    </a:lnTo>
                    <a:lnTo>
                      <a:pt x="65" y="164"/>
                    </a:lnTo>
                    <a:lnTo>
                      <a:pt x="83" y="166"/>
                    </a:lnTo>
                    <a:lnTo>
                      <a:pt x="98" y="164"/>
                    </a:lnTo>
                    <a:lnTo>
                      <a:pt x="114" y="160"/>
                    </a:lnTo>
                    <a:lnTo>
                      <a:pt x="127" y="152"/>
                    </a:lnTo>
                    <a:lnTo>
                      <a:pt x="140" y="14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88" name="Freeform 187">
                <a:extLst>
                  <a:ext uri="{FF2B5EF4-FFF2-40B4-BE49-F238E27FC236}">
                    <a16:creationId xmlns:a16="http://schemas.microsoft.com/office/drawing/2014/main" id="{F646D6A8-0C49-3026-C2B1-B4B5C85ECC62}"/>
                  </a:ext>
                </a:extLst>
              </p:cNvPr>
              <p:cNvSpPr>
                <a:spLocks/>
              </p:cNvSpPr>
              <p:nvPr/>
            </p:nvSpPr>
            <p:spPr bwMode="auto">
              <a:xfrm>
                <a:off x="4006850" y="3571875"/>
                <a:ext cx="52387" cy="52388"/>
              </a:xfrm>
              <a:custGeom>
                <a:avLst/>
                <a:gdLst>
                  <a:gd name="T0" fmla="*/ 140 w 166"/>
                  <a:gd name="T1" fmla="*/ 142 h 166"/>
                  <a:gd name="T2" fmla="*/ 150 w 166"/>
                  <a:gd name="T3" fmla="*/ 129 h 166"/>
                  <a:gd name="T4" fmla="*/ 155 w 166"/>
                  <a:gd name="T5" fmla="*/ 121 h 166"/>
                  <a:gd name="T6" fmla="*/ 159 w 166"/>
                  <a:gd name="T7" fmla="*/ 114 h 166"/>
                  <a:gd name="T8" fmla="*/ 164 w 166"/>
                  <a:gd name="T9" fmla="*/ 99 h 166"/>
                  <a:gd name="T10" fmla="*/ 166 w 166"/>
                  <a:gd name="T11" fmla="*/ 83 h 166"/>
                  <a:gd name="T12" fmla="*/ 164 w 166"/>
                  <a:gd name="T13" fmla="*/ 66 h 166"/>
                  <a:gd name="T14" fmla="*/ 159 w 166"/>
                  <a:gd name="T15" fmla="*/ 51 h 166"/>
                  <a:gd name="T16" fmla="*/ 150 w 166"/>
                  <a:gd name="T17" fmla="*/ 37 h 166"/>
                  <a:gd name="T18" fmla="*/ 140 w 166"/>
                  <a:gd name="T19" fmla="*/ 25 h 166"/>
                  <a:gd name="T20" fmla="*/ 127 w 166"/>
                  <a:gd name="T21" fmla="*/ 13 h 166"/>
                  <a:gd name="T22" fmla="*/ 114 w 166"/>
                  <a:gd name="T23" fmla="*/ 6 h 166"/>
                  <a:gd name="T24" fmla="*/ 98 w 166"/>
                  <a:gd name="T25" fmla="*/ 1 h 166"/>
                  <a:gd name="T26" fmla="*/ 83 w 166"/>
                  <a:gd name="T27" fmla="*/ 0 h 166"/>
                  <a:gd name="T28" fmla="*/ 65 w 166"/>
                  <a:gd name="T29" fmla="*/ 1 h 166"/>
                  <a:gd name="T30" fmla="*/ 51 w 166"/>
                  <a:gd name="T31" fmla="*/ 6 h 166"/>
                  <a:gd name="T32" fmla="*/ 36 w 166"/>
                  <a:gd name="T33" fmla="*/ 13 h 166"/>
                  <a:gd name="T34" fmla="*/ 24 w 166"/>
                  <a:gd name="T35" fmla="*/ 25 h 166"/>
                  <a:gd name="T36" fmla="*/ 13 w 166"/>
                  <a:gd name="T37" fmla="*/ 37 h 166"/>
                  <a:gd name="T38" fmla="*/ 5 w 166"/>
                  <a:gd name="T39" fmla="*/ 51 h 166"/>
                  <a:gd name="T40" fmla="*/ 1 w 166"/>
                  <a:gd name="T41" fmla="*/ 66 h 166"/>
                  <a:gd name="T42" fmla="*/ 0 w 166"/>
                  <a:gd name="T43" fmla="*/ 83 h 166"/>
                  <a:gd name="T44" fmla="*/ 1 w 166"/>
                  <a:gd name="T45" fmla="*/ 99 h 166"/>
                  <a:gd name="T46" fmla="*/ 5 w 166"/>
                  <a:gd name="T47" fmla="*/ 114 h 166"/>
                  <a:gd name="T48" fmla="*/ 13 w 166"/>
                  <a:gd name="T49" fmla="*/ 129 h 166"/>
                  <a:gd name="T50" fmla="*/ 24 w 166"/>
                  <a:gd name="T51" fmla="*/ 142 h 166"/>
                  <a:gd name="T52" fmla="*/ 36 w 166"/>
                  <a:gd name="T53" fmla="*/ 152 h 166"/>
                  <a:gd name="T54" fmla="*/ 51 w 166"/>
                  <a:gd name="T55" fmla="*/ 160 h 166"/>
                  <a:gd name="T56" fmla="*/ 65 w 166"/>
                  <a:gd name="T57" fmla="*/ 164 h 166"/>
                  <a:gd name="T58" fmla="*/ 83 w 166"/>
                  <a:gd name="T59" fmla="*/ 166 h 166"/>
                  <a:gd name="T60" fmla="*/ 98 w 166"/>
                  <a:gd name="T61" fmla="*/ 164 h 166"/>
                  <a:gd name="T62" fmla="*/ 114 w 166"/>
                  <a:gd name="T63" fmla="*/ 160 h 166"/>
                  <a:gd name="T64" fmla="*/ 127 w 166"/>
                  <a:gd name="T65" fmla="*/ 152 h 166"/>
                  <a:gd name="T66" fmla="*/ 140 w 166"/>
                  <a:gd name="T67"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6">
                    <a:moveTo>
                      <a:pt x="140" y="142"/>
                    </a:moveTo>
                    <a:lnTo>
                      <a:pt x="150" y="129"/>
                    </a:lnTo>
                    <a:lnTo>
                      <a:pt x="155" y="121"/>
                    </a:lnTo>
                    <a:lnTo>
                      <a:pt x="159" y="114"/>
                    </a:lnTo>
                    <a:lnTo>
                      <a:pt x="164" y="99"/>
                    </a:lnTo>
                    <a:lnTo>
                      <a:pt x="166" y="83"/>
                    </a:lnTo>
                    <a:lnTo>
                      <a:pt x="164" y="66"/>
                    </a:lnTo>
                    <a:lnTo>
                      <a:pt x="159" y="51"/>
                    </a:lnTo>
                    <a:lnTo>
                      <a:pt x="150" y="37"/>
                    </a:lnTo>
                    <a:lnTo>
                      <a:pt x="140" y="25"/>
                    </a:lnTo>
                    <a:lnTo>
                      <a:pt x="127" y="13"/>
                    </a:lnTo>
                    <a:lnTo>
                      <a:pt x="114" y="6"/>
                    </a:lnTo>
                    <a:lnTo>
                      <a:pt x="98" y="1"/>
                    </a:lnTo>
                    <a:lnTo>
                      <a:pt x="83" y="0"/>
                    </a:lnTo>
                    <a:lnTo>
                      <a:pt x="65" y="1"/>
                    </a:lnTo>
                    <a:lnTo>
                      <a:pt x="51" y="6"/>
                    </a:lnTo>
                    <a:lnTo>
                      <a:pt x="36" y="13"/>
                    </a:lnTo>
                    <a:lnTo>
                      <a:pt x="24" y="25"/>
                    </a:lnTo>
                    <a:lnTo>
                      <a:pt x="13" y="37"/>
                    </a:lnTo>
                    <a:lnTo>
                      <a:pt x="5" y="51"/>
                    </a:lnTo>
                    <a:lnTo>
                      <a:pt x="1" y="66"/>
                    </a:lnTo>
                    <a:lnTo>
                      <a:pt x="0" y="83"/>
                    </a:lnTo>
                    <a:lnTo>
                      <a:pt x="1" y="99"/>
                    </a:lnTo>
                    <a:lnTo>
                      <a:pt x="5" y="114"/>
                    </a:lnTo>
                    <a:lnTo>
                      <a:pt x="13" y="129"/>
                    </a:lnTo>
                    <a:lnTo>
                      <a:pt x="24" y="142"/>
                    </a:lnTo>
                    <a:lnTo>
                      <a:pt x="36" y="152"/>
                    </a:lnTo>
                    <a:lnTo>
                      <a:pt x="51" y="160"/>
                    </a:lnTo>
                    <a:lnTo>
                      <a:pt x="65" y="164"/>
                    </a:lnTo>
                    <a:lnTo>
                      <a:pt x="83" y="166"/>
                    </a:lnTo>
                    <a:lnTo>
                      <a:pt x="98" y="164"/>
                    </a:lnTo>
                    <a:lnTo>
                      <a:pt x="114" y="160"/>
                    </a:lnTo>
                    <a:lnTo>
                      <a:pt x="127" y="152"/>
                    </a:lnTo>
                    <a:lnTo>
                      <a:pt x="140" y="14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89" name="Freeform 188">
                <a:extLst>
                  <a:ext uri="{FF2B5EF4-FFF2-40B4-BE49-F238E27FC236}">
                    <a16:creationId xmlns:a16="http://schemas.microsoft.com/office/drawing/2014/main" id="{8D916AD1-8151-4869-2EA7-D9FFAB613394}"/>
                  </a:ext>
                </a:extLst>
              </p:cNvPr>
              <p:cNvSpPr>
                <a:spLocks/>
              </p:cNvSpPr>
              <p:nvPr/>
            </p:nvSpPr>
            <p:spPr bwMode="auto">
              <a:xfrm>
                <a:off x="4083050" y="3616325"/>
                <a:ext cx="53975" cy="52388"/>
              </a:xfrm>
              <a:custGeom>
                <a:avLst/>
                <a:gdLst>
                  <a:gd name="T0" fmla="*/ 141 w 166"/>
                  <a:gd name="T1" fmla="*/ 142 h 166"/>
                  <a:gd name="T2" fmla="*/ 151 w 166"/>
                  <a:gd name="T3" fmla="*/ 129 h 166"/>
                  <a:gd name="T4" fmla="*/ 155 w 166"/>
                  <a:gd name="T5" fmla="*/ 121 h 166"/>
                  <a:gd name="T6" fmla="*/ 160 w 166"/>
                  <a:gd name="T7" fmla="*/ 114 h 166"/>
                  <a:gd name="T8" fmla="*/ 164 w 166"/>
                  <a:gd name="T9" fmla="*/ 99 h 166"/>
                  <a:gd name="T10" fmla="*/ 166 w 166"/>
                  <a:gd name="T11" fmla="*/ 83 h 166"/>
                  <a:gd name="T12" fmla="*/ 164 w 166"/>
                  <a:gd name="T13" fmla="*/ 65 h 166"/>
                  <a:gd name="T14" fmla="*/ 160 w 166"/>
                  <a:gd name="T15" fmla="*/ 51 h 166"/>
                  <a:gd name="T16" fmla="*/ 151 w 166"/>
                  <a:gd name="T17" fmla="*/ 37 h 166"/>
                  <a:gd name="T18" fmla="*/ 141 w 166"/>
                  <a:gd name="T19" fmla="*/ 24 h 166"/>
                  <a:gd name="T20" fmla="*/ 127 w 166"/>
                  <a:gd name="T21" fmla="*/ 13 h 166"/>
                  <a:gd name="T22" fmla="*/ 114 w 166"/>
                  <a:gd name="T23" fmla="*/ 5 h 166"/>
                  <a:gd name="T24" fmla="*/ 99 w 166"/>
                  <a:gd name="T25" fmla="*/ 1 h 166"/>
                  <a:gd name="T26" fmla="*/ 83 w 166"/>
                  <a:gd name="T27" fmla="*/ 0 h 166"/>
                  <a:gd name="T28" fmla="*/ 65 w 166"/>
                  <a:gd name="T29" fmla="*/ 1 h 166"/>
                  <a:gd name="T30" fmla="*/ 51 w 166"/>
                  <a:gd name="T31" fmla="*/ 5 h 166"/>
                  <a:gd name="T32" fmla="*/ 37 w 166"/>
                  <a:gd name="T33" fmla="*/ 13 h 166"/>
                  <a:gd name="T34" fmla="*/ 24 w 166"/>
                  <a:gd name="T35" fmla="*/ 24 h 166"/>
                  <a:gd name="T36" fmla="*/ 13 w 166"/>
                  <a:gd name="T37" fmla="*/ 37 h 166"/>
                  <a:gd name="T38" fmla="*/ 6 w 166"/>
                  <a:gd name="T39" fmla="*/ 51 h 166"/>
                  <a:gd name="T40" fmla="*/ 1 w 166"/>
                  <a:gd name="T41" fmla="*/ 65 h 166"/>
                  <a:gd name="T42" fmla="*/ 0 w 166"/>
                  <a:gd name="T43" fmla="*/ 83 h 166"/>
                  <a:gd name="T44" fmla="*/ 1 w 166"/>
                  <a:gd name="T45" fmla="*/ 99 h 166"/>
                  <a:gd name="T46" fmla="*/ 6 w 166"/>
                  <a:gd name="T47" fmla="*/ 114 h 166"/>
                  <a:gd name="T48" fmla="*/ 13 w 166"/>
                  <a:gd name="T49" fmla="*/ 129 h 166"/>
                  <a:gd name="T50" fmla="*/ 24 w 166"/>
                  <a:gd name="T51" fmla="*/ 142 h 166"/>
                  <a:gd name="T52" fmla="*/ 37 w 166"/>
                  <a:gd name="T53" fmla="*/ 152 h 166"/>
                  <a:gd name="T54" fmla="*/ 51 w 166"/>
                  <a:gd name="T55" fmla="*/ 160 h 166"/>
                  <a:gd name="T56" fmla="*/ 65 w 166"/>
                  <a:gd name="T57" fmla="*/ 164 h 166"/>
                  <a:gd name="T58" fmla="*/ 83 w 166"/>
                  <a:gd name="T59" fmla="*/ 166 h 166"/>
                  <a:gd name="T60" fmla="*/ 99 w 166"/>
                  <a:gd name="T61" fmla="*/ 164 h 166"/>
                  <a:gd name="T62" fmla="*/ 114 w 166"/>
                  <a:gd name="T63" fmla="*/ 160 h 166"/>
                  <a:gd name="T64" fmla="*/ 127 w 166"/>
                  <a:gd name="T65" fmla="*/ 152 h 166"/>
                  <a:gd name="T66" fmla="*/ 141 w 166"/>
                  <a:gd name="T67"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6">
                    <a:moveTo>
                      <a:pt x="141" y="142"/>
                    </a:moveTo>
                    <a:lnTo>
                      <a:pt x="151" y="129"/>
                    </a:lnTo>
                    <a:lnTo>
                      <a:pt x="155" y="121"/>
                    </a:lnTo>
                    <a:lnTo>
                      <a:pt x="160" y="114"/>
                    </a:lnTo>
                    <a:lnTo>
                      <a:pt x="164" y="99"/>
                    </a:lnTo>
                    <a:lnTo>
                      <a:pt x="166" y="83"/>
                    </a:lnTo>
                    <a:lnTo>
                      <a:pt x="164" y="65"/>
                    </a:lnTo>
                    <a:lnTo>
                      <a:pt x="160" y="51"/>
                    </a:lnTo>
                    <a:lnTo>
                      <a:pt x="151" y="37"/>
                    </a:lnTo>
                    <a:lnTo>
                      <a:pt x="141" y="24"/>
                    </a:lnTo>
                    <a:lnTo>
                      <a:pt x="127" y="13"/>
                    </a:lnTo>
                    <a:lnTo>
                      <a:pt x="114" y="5"/>
                    </a:lnTo>
                    <a:lnTo>
                      <a:pt x="99" y="1"/>
                    </a:lnTo>
                    <a:lnTo>
                      <a:pt x="83" y="0"/>
                    </a:lnTo>
                    <a:lnTo>
                      <a:pt x="65" y="1"/>
                    </a:lnTo>
                    <a:lnTo>
                      <a:pt x="51" y="5"/>
                    </a:lnTo>
                    <a:lnTo>
                      <a:pt x="37" y="13"/>
                    </a:lnTo>
                    <a:lnTo>
                      <a:pt x="24" y="24"/>
                    </a:lnTo>
                    <a:lnTo>
                      <a:pt x="13" y="37"/>
                    </a:lnTo>
                    <a:lnTo>
                      <a:pt x="6" y="51"/>
                    </a:lnTo>
                    <a:lnTo>
                      <a:pt x="1" y="65"/>
                    </a:lnTo>
                    <a:lnTo>
                      <a:pt x="0" y="83"/>
                    </a:lnTo>
                    <a:lnTo>
                      <a:pt x="1" y="99"/>
                    </a:lnTo>
                    <a:lnTo>
                      <a:pt x="6" y="114"/>
                    </a:lnTo>
                    <a:lnTo>
                      <a:pt x="13" y="129"/>
                    </a:lnTo>
                    <a:lnTo>
                      <a:pt x="24" y="142"/>
                    </a:lnTo>
                    <a:lnTo>
                      <a:pt x="37" y="152"/>
                    </a:lnTo>
                    <a:lnTo>
                      <a:pt x="51" y="160"/>
                    </a:lnTo>
                    <a:lnTo>
                      <a:pt x="65" y="164"/>
                    </a:lnTo>
                    <a:lnTo>
                      <a:pt x="83" y="166"/>
                    </a:lnTo>
                    <a:lnTo>
                      <a:pt x="99" y="164"/>
                    </a:lnTo>
                    <a:lnTo>
                      <a:pt x="114" y="160"/>
                    </a:lnTo>
                    <a:lnTo>
                      <a:pt x="127" y="152"/>
                    </a:lnTo>
                    <a:lnTo>
                      <a:pt x="141" y="14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90" name="Freeform 189">
                <a:extLst>
                  <a:ext uri="{FF2B5EF4-FFF2-40B4-BE49-F238E27FC236}">
                    <a16:creationId xmlns:a16="http://schemas.microsoft.com/office/drawing/2014/main" id="{86A916BF-EA4B-3BA3-CDD4-918679B48981}"/>
                  </a:ext>
                </a:extLst>
              </p:cNvPr>
              <p:cNvSpPr>
                <a:spLocks/>
              </p:cNvSpPr>
              <p:nvPr/>
            </p:nvSpPr>
            <p:spPr bwMode="auto">
              <a:xfrm>
                <a:off x="4398963" y="3743325"/>
                <a:ext cx="52387" cy="53975"/>
              </a:xfrm>
              <a:custGeom>
                <a:avLst/>
                <a:gdLst>
                  <a:gd name="T0" fmla="*/ 141 w 167"/>
                  <a:gd name="T1" fmla="*/ 142 h 167"/>
                  <a:gd name="T2" fmla="*/ 151 w 167"/>
                  <a:gd name="T3" fmla="*/ 129 h 167"/>
                  <a:gd name="T4" fmla="*/ 156 w 167"/>
                  <a:gd name="T5" fmla="*/ 121 h 167"/>
                  <a:gd name="T6" fmla="*/ 160 w 167"/>
                  <a:gd name="T7" fmla="*/ 115 h 167"/>
                  <a:gd name="T8" fmla="*/ 164 w 167"/>
                  <a:gd name="T9" fmla="*/ 99 h 167"/>
                  <a:gd name="T10" fmla="*/ 167 w 167"/>
                  <a:gd name="T11" fmla="*/ 84 h 167"/>
                  <a:gd name="T12" fmla="*/ 164 w 167"/>
                  <a:gd name="T13" fmla="*/ 66 h 167"/>
                  <a:gd name="T14" fmla="*/ 160 w 167"/>
                  <a:gd name="T15" fmla="*/ 51 h 167"/>
                  <a:gd name="T16" fmla="*/ 151 w 167"/>
                  <a:gd name="T17" fmla="*/ 37 h 167"/>
                  <a:gd name="T18" fmla="*/ 141 w 167"/>
                  <a:gd name="T19" fmla="*/ 25 h 167"/>
                  <a:gd name="T20" fmla="*/ 128 w 167"/>
                  <a:gd name="T21" fmla="*/ 14 h 167"/>
                  <a:gd name="T22" fmla="*/ 115 w 167"/>
                  <a:gd name="T23" fmla="*/ 6 h 167"/>
                  <a:gd name="T24" fmla="*/ 99 w 167"/>
                  <a:gd name="T25" fmla="*/ 2 h 167"/>
                  <a:gd name="T26" fmla="*/ 84 w 167"/>
                  <a:gd name="T27" fmla="*/ 0 h 167"/>
                  <a:gd name="T28" fmla="*/ 66 w 167"/>
                  <a:gd name="T29" fmla="*/ 2 h 167"/>
                  <a:gd name="T30" fmla="*/ 51 w 167"/>
                  <a:gd name="T31" fmla="*/ 6 h 167"/>
                  <a:gd name="T32" fmla="*/ 37 w 167"/>
                  <a:gd name="T33" fmla="*/ 14 h 167"/>
                  <a:gd name="T34" fmla="*/ 25 w 167"/>
                  <a:gd name="T35" fmla="*/ 25 h 167"/>
                  <a:gd name="T36" fmla="*/ 14 w 167"/>
                  <a:gd name="T37" fmla="*/ 37 h 167"/>
                  <a:gd name="T38" fmla="*/ 6 w 167"/>
                  <a:gd name="T39" fmla="*/ 51 h 167"/>
                  <a:gd name="T40" fmla="*/ 2 w 167"/>
                  <a:gd name="T41" fmla="*/ 66 h 167"/>
                  <a:gd name="T42" fmla="*/ 0 w 167"/>
                  <a:gd name="T43" fmla="*/ 84 h 167"/>
                  <a:gd name="T44" fmla="*/ 2 w 167"/>
                  <a:gd name="T45" fmla="*/ 99 h 167"/>
                  <a:gd name="T46" fmla="*/ 6 w 167"/>
                  <a:gd name="T47" fmla="*/ 115 h 167"/>
                  <a:gd name="T48" fmla="*/ 14 w 167"/>
                  <a:gd name="T49" fmla="*/ 129 h 167"/>
                  <a:gd name="T50" fmla="*/ 25 w 167"/>
                  <a:gd name="T51" fmla="*/ 142 h 167"/>
                  <a:gd name="T52" fmla="*/ 37 w 167"/>
                  <a:gd name="T53" fmla="*/ 152 h 167"/>
                  <a:gd name="T54" fmla="*/ 51 w 167"/>
                  <a:gd name="T55" fmla="*/ 160 h 167"/>
                  <a:gd name="T56" fmla="*/ 66 w 167"/>
                  <a:gd name="T57" fmla="*/ 164 h 167"/>
                  <a:gd name="T58" fmla="*/ 84 w 167"/>
                  <a:gd name="T59" fmla="*/ 167 h 167"/>
                  <a:gd name="T60" fmla="*/ 99 w 167"/>
                  <a:gd name="T61" fmla="*/ 164 h 167"/>
                  <a:gd name="T62" fmla="*/ 115 w 167"/>
                  <a:gd name="T63" fmla="*/ 160 h 167"/>
                  <a:gd name="T64" fmla="*/ 128 w 167"/>
                  <a:gd name="T65" fmla="*/ 152 h 167"/>
                  <a:gd name="T66" fmla="*/ 141 w 167"/>
                  <a:gd name="T67" fmla="*/ 14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67">
                    <a:moveTo>
                      <a:pt x="141" y="142"/>
                    </a:moveTo>
                    <a:lnTo>
                      <a:pt x="151" y="129"/>
                    </a:lnTo>
                    <a:lnTo>
                      <a:pt x="156" y="121"/>
                    </a:lnTo>
                    <a:lnTo>
                      <a:pt x="160" y="115"/>
                    </a:lnTo>
                    <a:lnTo>
                      <a:pt x="164" y="99"/>
                    </a:lnTo>
                    <a:lnTo>
                      <a:pt x="167" y="84"/>
                    </a:lnTo>
                    <a:lnTo>
                      <a:pt x="164" y="66"/>
                    </a:lnTo>
                    <a:lnTo>
                      <a:pt x="160" y="51"/>
                    </a:lnTo>
                    <a:lnTo>
                      <a:pt x="151" y="37"/>
                    </a:lnTo>
                    <a:lnTo>
                      <a:pt x="141" y="25"/>
                    </a:lnTo>
                    <a:lnTo>
                      <a:pt x="128" y="14"/>
                    </a:lnTo>
                    <a:lnTo>
                      <a:pt x="115" y="6"/>
                    </a:lnTo>
                    <a:lnTo>
                      <a:pt x="99" y="2"/>
                    </a:lnTo>
                    <a:lnTo>
                      <a:pt x="84" y="0"/>
                    </a:lnTo>
                    <a:lnTo>
                      <a:pt x="66" y="2"/>
                    </a:lnTo>
                    <a:lnTo>
                      <a:pt x="51" y="6"/>
                    </a:lnTo>
                    <a:lnTo>
                      <a:pt x="37" y="14"/>
                    </a:lnTo>
                    <a:lnTo>
                      <a:pt x="25" y="25"/>
                    </a:lnTo>
                    <a:lnTo>
                      <a:pt x="14" y="37"/>
                    </a:lnTo>
                    <a:lnTo>
                      <a:pt x="6" y="51"/>
                    </a:lnTo>
                    <a:lnTo>
                      <a:pt x="2" y="66"/>
                    </a:lnTo>
                    <a:lnTo>
                      <a:pt x="0" y="84"/>
                    </a:lnTo>
                    <a:lnTo>
                      <a:pt x="2" y="99"/>
                    </a:lnTo>
                    <a:lnTo>
                      <a:pt x="6" y="115"/>
                    </a:lnTo>
                    <a:lnTo>
                      <a:pt x="14" y="129"/>
                    </a:lnTo>
                    <a:lnTo>
                      <a:pt x="25" y="142"/>
                    </a:lnTo>
                    <a:lnTo>
                      <a:pt x="37" y="152"/>
                    </a:lnTo>
                    <a:lnTo>
                      <a:pt x="51" y="160"/>
                    </a:lnTo>
                    <a:lnTo>
                      <a:pt x="66" y="164"/>
                    </a:lnTo>
                    <a:lnTo>
                      <a:pt x="84" y="167"/>
                    </a:lnTo>
                    <a:lnTo>
                      <a:pt x="99" y="164"/>
                    </a:lnTo>
                    <a:lnTo>
                      <a:pt x="115" y="160"/>
                    </a:lnTo>
                    <a:lnTo>
                      <a:pt x="128" y="152"/>
                    </a:lnTo>
                    <a:lnTo>
                      <a:pt x="141" y="14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91" name="Freeform 190">
                <a:extLst>
                  <a:ext uri="{FF2B5EF4-FFF2-40B4-BE49-F238E27FC236}">
                    <a16:creationId xmlns:a16="http://schemas.microsoft.com/office/drawing/2014/main" id="{2DA19DDD-CB29-DA2C-D9FF-56E766BB5671}"/>
                  </a:ext>
                </a:extLst>
              </p:cNvPr>
              <p:cNvSpPr>
                <a:spLocks/>
              </p:cNvSpPr>
              <p:nvPr/>
            </p:nvSpPr>
            <p:spPr bwMode="auto">
              <a:xfrm>
                <a:off x="4718050" y="3903663"/>
                <a:ext cx="53975" cy="52388"/>
              </a:xfrm>
              <a:custGeom>
                <a:avLst/>
                <a:gdLst>
                  <a:gd name="T0" fmla="*/ 140 w 166"/>
                  <a:gd name="T1" fmla="*/ 142 h 166"/>
                  <a:gd name="T2" fmla="*/ 150 w 166"/>
                  <a:gd name="T3" fmla="*/ 128 h 166"/>
                  <a:gd name="T4" fmla="*/ 155 w 166"/>
                  <a:gd name="T5" fmla="*/ 120 h 166"/>
                  <a:gd name="T6" fmla="*/ 159 w 166"/>
                  <a:gd name="T7" fmla="*/ 114 h 166"/>
                  <a:gd name="T8" fmla="*/ 163 w 166"/>
                  <a:gd name="T9" fmla="*/ 98 h 166"/>
                  <a:gd name="T10" fmla="*/ 166 w 166"/>
                  <a:gd name="T11" fmla="*/ 83 h 166"/>
                  <a:gd name="T12" fmla="*/ 163 w 166"/>
                  <a:gd name="T13" fmla="*/ 65 h 166"/>
                  <a:gd name="T14" fmla="*/ 159 w 166"/>
                  <a:gd name="T15" fmla="*/ 51 h 166"/>
                  <a:gd name="T16" fmla="*/ 150 w 166"/>
                  <a:gd name="T17" fmla="*/ 36 h 166"/>
                  <a:gd name="T18" fmla="*/ 140 w 166"/>
                  <a:gd name="T19" fmla="*/ 24 h 166"/>
                  <a:gd name="T20" fmla="*/ 127 w 166"/>
                  <a:gd name="T21" fmla="*/ 13 h 166"/>
                  <a:gd name="T22" fmla="*/ 114 w 166"/>
                  <a:gd name="T23" fmla="*/ 5 h 166"/>
                  <a:gd name="T24" fmla="*/ 98 w 166"/>
                  <a:gd name="T25" fmla="*/ 1 h 166"/>
                  <a:gd name="T26" fmla="*/ 83 w 166"/>
                  <a:gd name="T27" fmla="*/ 0 h 166"/>
                  <a:gd name="T28" fmla="*/ 65 w 166"/>
                  <a:gd name="T29" fmla="*/ 1 h 166"/>
                  <a:gd name="T30" fmla="*/ 50 w 166"/>
                  <a:gd name="T31" fmla="*/ 5 h 166"/>
                  <a:gd name="T32" fmla="*/ 36 w 166"/>
                  <a:gd name="T33" fmla="*/ 13 h 166"/>
                  <a:gd name="T34" fmla="*/ 24 w 166"/>
                  <a:gd name="T35" fmla="*/ 24 h 166"/>
                  <a:gd name="T36" fmla="*/ 13 w 166"/>
                  <a:gd name="T37" fmla="*/ 36 h 166"/>
                  <a:gd name="T38" fmla="*/ 5 w 166"/>
                  <a:gd name="T39" fmla="*/ 51 h 166"/>
                  <a:gd name="T40" fmla="*/ 1 w 166"/>
                  <a:gd name="T41" fmla="*/ 65 h 166"/>
                  <a:gd name="T42" fmla="*/ 0 w 166"/>
                  <a:gd name="T43" fmla="*/ 83 h 166"/>
                  <a:gd name="T44" fmla="*/ 1 w 166"/>
                  <a:gd name="T45" fmla="*/ 98 h 166"/>
                  <a:gd name="T46" fmla="*/ 5 w 166"/>
                  <a:gd name="T47" fmla="*/ 114 h 166"/>
                  <a:gd name="T48" fmla="*/ 13 w 166"/>
                  <a:gd name="T49" fmla="*/ 128 h 166"/>
                  <a:gd name="T50" fmla="*/ 24 w 166"/>
                  <a:gd name="T51" fmla="*/ 142 h 166"/>
                  <a:gd name="T52" fmla="*/ 36 w 166"/>
                  <a:gd name="T53" fmla="*/ 152 h 166"/>
                  <a:gd name="T54" fmla="*/ 50 w 166"/>
                  <a:gd name="T55" fmla="*/ 159 h 166"/>
                  <a:gd name="T56" fmla="*/ 65 w 166"/>
                  <a:gd name="T57" fmla="*/ 164 h 166"/>
                  <a:gd name="T58" fmla="*/ 83 w 166"/>
                  <a:gd name="T59" fmla="*/ 166 h 166"/>
                  <a:gd name="T60" fmla="*/ 98 w 166"/>
                  <a:gd name="T61" fmla="*/ 164 h 166"/>
                  <a:gd name="T62" fmla="*/ 114 w 166"/>
                  <a:gd name="T63" fmla="*/ 159 h 166"/>
                  <a:gd name="T64" fmla="*/ 127 w 166"/>
                  <a:gd name="T65" fmla="*/ 152 h 166"/>
                  <a:gd name="T66" fmla="*/ 140 w 166"/>
                  <a:gd name="T67"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6">
                    <a:moveTo>
                      <a:pt x="140" y="142"/>
                    </a:moveTo>
                    <a:lnTo>
                      <a:pt x="150" y="128"/>
                    </a:lnTo>
                    <a:lnTo>
                      <a:pt x="155" y="120"/>
                    </a:lnTo>
                    <a:lnTo>
                      <a:pt x="159" y="114"/>
                    </a:lnTo>
                    <a:lnTo>
                      <a:pt x="163" y="98"/>
                    </a:lnTo>
                    <a:lnTo>
                      <a:pt x="166" y="83"/>
                    </a:lnTo>
                    <a:lnTo>
                      <a:pt x="163" y="65"/>
                    </a:lnTo>
                    <a:lnTo>
                      <a:pt x="159" y="51"/>
                    </a:lnTo>
                    <a:lnTo>
                      <a:pt x="150" y="36"/>
                    </a:lnTo>
                    <a:lnTo>
                      <a:pt x="140" y="24"/>
                    </a:lnTo>
                    <a:lnTo>
                      <a:pt x="127" y="13"/>
                    </a:lnTo>
                    <a:lnTo>
                      <a:pt x="114" y="5"/>
                    </a:lnTo>
                    <a:lnTo>
                      <a:pt x="98" y="1"/>
                    </a:lnTo>
                    <a:lnTo>
                      <a:pt x="83" y="0"/>
                    </a:lnTo>
                    <a:lnTo>
                      <a:pt x="65" y="1"/>
                    </a:lnTo>
                    <a:lnTo>
                      <a:pt x="50" y="5"/>
                    </a:lnTo>
                    <a:lnTo>
                      <a:pt x="36" y="13"/>
                    </a:lnTo>
                    <a:lnTo>
                      <a:pt x="24" y="24"/>
                    </a:lnTo>
                    <a:lnTo>
                      <a:pt x="13" y="36"/>
                    </a:lnTo>
                    <a:lnTo>
                      <a:pt x="5" y="51"/>
                    </a:lnTo>
                    <a:lnTo>
                      <a:pt x="1" y="65"/>
                    </a:lnTo>
                    <a:lnTo>
                      <a:pt x="0" y="83"/>
                    </a:lnTo>
                    <a:lnTo>
                      <a:pt x="1" y="98"/>
                    </a:lnTo>
                    <a:lnTo>
                      <a:pt x="5" y="114"/>
                    </a:lnTo>
                    <a:lnTo>
                      <a:pt x="13" y="128"/>
                    </a:lnTo>
                    <a:lnTo>
                      <a:pt x="24" y="142"/>
                    </a:lnTo>
                    <a:lnTo>
                      <a:pt x="36" y="152"/>
                    </a:lnTo>
                    <a:lnTo>
                      <a:pt x="50" y="159"/>
                    </a:lnTo>
                    <a:lnTo>
                      <a:pt x="65" y="164"/>
                    </a:lnTo>
                    <a:lnTo>
                      <a:pt x="83" y="166"/>
                    </a:lnTo>
                    <a:lnTo>
                      <a:pt x="98" y="164"/>
                    </a:lnTo>
                    <a:lnTo>
                      <a:pt x="114" y="159"/>
                    </a:lnTo>
                    <a:lnTo>
                      <a:pt x="127" y="152"/>
                    </a:lnTo>
                    <a:lnTo>
                      <a:pt x="140" y="14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92" name="Freeform 191">
                <a:extLst>
                  <a:ext uri="{FF2B5EF4-FFF2-40B4-BE49-F238E27FC236}">
                    <a16:creationId xmlns:a16="http://schemas.microsoft.com/office/drawing/2014/main" id="{BA4B7500-EBFE-FEA5-0855-06DA947B68E7}"/>
                  </a:ext>
                </a:extLst>
              </p:cNvPr>
              <p:cNvSpPr>
                <a:spLocks/>
              </p:cNvSpPr>
              <p:nvPr/>
            </p:nvSpPr>
            <p:spPr bwMode="auto">
              <a:xfrm>
                <a:off x="5262563" y="4100513"/>
                <a:ext cx="52387" cy="53975"/>
              </a:xfrm>
              <a:custGeom>
                <a:avLst/>
                <a:gdLst>
                  <a:gd name="T0" fmla="*/ 141 w 166"/>
                  <a:gd name="T1" fmla="*/ 142 h 166"/>
                  <a:gd name="T2" fmla="*/ 151 w 166"/>
                  <a:gd name="T3" fmla="*/ 128 h 166"/>
                  <a:gd name="T4" fmla="*/ 155 w 166"/>
                  <a:gd name="T5" fmla="*/ 121 h 166"/>
                  <a:gd name="T6" fmla="*/ 159 w 166"/>
                  <a:gd name="T7" fmla="*/ 114 h 166"/>
                  <a:gd name="T8" fmla="*/ 164 w 166"/>
                  <a:gd name="T9" fmla="*/ 98 h 166"/>
                  <a:gd name="T10" fmla="*/ 166 w 166"/>
                  <a:gd name="T11" fmla="*/ 83 h 166"/>
                  <a:gd name="T12" fmla="*/ 164 w 166"/>
                  <a:gd name="T13" fmla="*/ 65 h 166"/>
                  <a:gd name="T14" fmla="*/ 159 w 166"/>
                  <a:gd name="T15" fmla="*/ 51 h 166"/>
                  <a:gd name="T16" fmla="*/ 151 w 166"/>
                  <a:gd name="T17" fmla="*/ 36 h 166"/>
                  <a:gd name="T18" fmla="*/ 141 w 166"/>
                  <a:gd name="T19" fmla="*/ 24 h 166"/>
                  <a:gd name="T20" fmla="*/ 127 w 166"/>
                  <a:gd name="T21" fmla="*/ 13 h 166"/>
                  <a:gd name="T22" fmla="*/ 114 w 166"/>
                  <a:gd name="T23" fmla="*/ 5 h 166"/>
                  <a:gd name="T24" fmla="*/ 99 w 166"/>
                  <a:gd name="T25" fmla="*/ 1 h 166"/>
                  <a:gd name="T26" fmla="*/ 83 w 166"/>
                  <a:gd name="T27" fmla="*/ 0 h 166"/>
                  <a:gd name="T28" fmla="*/ 65 w 166"/>
                  <a:gd name="T29" fmla="*/ 1 h 166"/>
                  <a:gd name="T30" fmla="*/ 51 w 166"/>
                  <a:gd name="T31" fmla="*/ 5 h 166"/>
                  <a:gd name="T32" fmla="*/ 36 w 166"/>
                  <a:gd name="T33" fmla="*/ 13 h 166"/>
                  <a:gd name="T34" fmla="*/ 24 w 166"/>
                  <a:gd name="T35" fmla="*/ 24 h 166"/>
                  <a:gd name="T36" fmla="*/ 13 w 166"/>
                  <a:gd name="T37" fmla="*/ 36 h 166"/>
                  <a:gd name="T38" fmla="*/ 5 w 166"/>
                  <a:gd name="T39" fmla="*/ 51 h 166"/>
                  <a:gd name="T40" fmla="*/ 1 w 166"/>
                  <a:gd name="T41" fmla="*/ 65 h 166"/>
                  <a:gd name="T42" fmla="*/ 0 w 166"/>
                  <a:gd name="T43" fmla="*/ 83 h 166"/>
                  <a:gd name="T44" fmla="*/ 1 w 166"/>
                  <a:gd name="T45" fmla="*/ 98 h 166"/>
                  <a:gd name="T46" fmla="*/ 5 w 166"/>
                  <a:gd name="T47" fmla="*/ 114 h 166"/>
                  <a:gd name="T48" fmla="*/ 13 w 166"/>
                  <a:gd name="T49" fmla="*/ 128 h 166"/>
                  <a:gd name="T50" fmla="*/ 24 w 166"/>
                  <a:gd name="T51" fmla="*/ 142 h 166"/>
                  <a:gd name="T52" fmla="*/ 36 w 166"/>
                  <a:gd name="T53" fmla="*/ 152 h 166"/>
                  <a:gd name="T54" fmla="*/ 51 w 166"/>
                  <a:gd name="T55" fmla="*/ 159 h 166"/>
                  <a:gd name="T56" fmla="*/ 65 w 166"/>
                  <a:gd name="T57" fmla="*/ 164 h 166"/>
                  <a:gd name="T58" fmla="*/ 83 w 166"/>
                  <a:gd name="T59" fmla="*/ 166 h 166"/>
                  <a:gd name="T60" fmla="*/ 99 w 166"/>
                  <a:gd name="T61" fmla="*/ 164 h 166"/>
                  <a:gd name="T62" fmla="*/ 114 w 166"/>
                  <a:gd name="T63" fmla="*/ 159 h 166"/>
                  <a:gd name="T64" fmla="*/ 127 w 166"/>
                  <a:gd name="T65" fmla="*/ 152 h 166"/>
                  <a:gd name="T66" fmla="*/ 141 w 166"/>
                  <a:gd name="T67"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6">
                    <a:moveTo>
                      <a:pt x="141" y="142"/>
                    </a:moveTo>
                    <a:lnTo>
                      <a:pt x="151" y="128"/>
                    </a:lnTo>
                    <a:lnTo>
                      <a:pt x="155" y="121"/>
                    </a:lnTo>
                    <a:lnTo>
                      <a:pt x="159" y="114"/>
                    </a:lnTo>
                    <a:lnTo>
                      <a:pt x="164" y="98"/>
                    </a:lnTo>
                    <a:lnTo>
                      <a:pt x="166" y="83"/>
                    </a:lnTo>
                    <a:lnTo>
                      <a:pt x="164" y="65"/>
                    </a:lnTo>
                    <a:lnTo>
                      <a:pt x="159" y="51"/>
                    </a:lnTo>
                    <a:lnTo>
                      <a:pt x="151" y="36"/>
                    </a:lnTo>
                    <a:lnTo>
                      <a:pt x="141" y="24"/>
                    </a:lnTo>
                    <a:lnTo>
                      <a:pt x="127" y="13"/>
                    </a:lnTo>
                    <a:lnTo>
                      <a:pt x="114" y="5"/>
                    </a:lnTo>
                    <a:lnTo>
                      <a:pt x="99" y="1"/>
                    </a:lnTo>
                    <a:lnTo>
                      <a:pt x="83" y="0"/>
                    </a:lnTo>
                    <a:lnTo>
                      <a:pt x="65" y="1"/>
                    </a:lnTo>
                    <a:lnTo>
                      <a:pt x="51" y="5"/>
                    </a:lnTo>
                    <a:lnTo>
                      <a:pt x="36" y="13"/>
                    </a:lnTo>
                    <a:lnTo>
                      <a:pt x="24" y="24"/>
                    </a:lnTo>
                    <a:lnTo>
                      <a:pt x="13" y="36"/>
                    </a:lnTo>
                    <a:lnTo>
                      <a:pt x="5" y="51"/>
                    </a:lnTo>
                    <a:lnTo>
                      <a:pt x="1" y="65"/>
                    </a:lnTo>
                    <a:lnTo>
                      <a:pt x="0" y="83"/>
                    </a:lnTo>
                    <a:lnTo>
                      <a:pt x="1" y="98"/>
                    </a:lnTo>
                    <a:lnTo>
                      <a:pt x="5" y="114"/>
                    </a:lnTo>
                    <a:lnTo>
                      <a:pt x="13" y="128"/>
                    </a:lnTo>
                    <a:lnTo>
                      <a:pt x="24" y="142"/>
                    </a:lnTo>
                    <a:lnTo>
                      <a:pt x="36" y="152"/>
                    </a:lnTo>
                    <a:lnTo>
                      <a:pt x="51" y="159"/>
                    </a:lnTo>
                    <a:lnTo>
                      <a:pt x="65" y="164"/>
                    </a:lnTo>
                    <a:lnTo>
                      <a:pt x="83" y="166"/>
                    </a:lnTo>
                    <a:lnTo>
                      <a:pt x="99" y="164"/>
                    </a:lnTo>
                    <a:lnTo>
                      <a:pt x="114" y="159"/>
                    </a:lnTo>
                    <a:lnTo>
                      <a:pt x="127" y="152"/>
                    </a:lnTo>
                    <a:lnTo>
                      <a:pt x="141" y="14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93" name="Freeform 192">
                <a:extLst>
                  <a:ext uri="{FF2B5EF4-FFF2-40B4-BE49-F238E27FC236}">
                    <a16:creationId xmlns:a16="http://schemas.microsoft.com/office/drawing/2014/main" id="{77E7562C-162C-B654-8599-26406FFC6F7F}"/>
                  </a:ext>
                </a:extLst>
              </p:cNvPr>
              <p:cNvSpPr>
                <a:spLocks/>
              </p:cNvSpPr>
              <p:nvPr/>
            </p:nvSpPr>
            <p:spPr bwMode="auto">
              <a:xfrm>
                <a:off x="5811838" y="4237038"/>
                <a:ext cx="53975" cy="52388"/>
              </a:xfrm>
              <a:custGeom>
                <a:avLst/>
                <a:gdLst>
                  <a:gd name="T0" fmla="*/ 141 w 167"/>
                  <a:gd name="T1" fmla="*/ 141 h 166"/>
                  <a:gd name="T2" fmla="*/ 151 w 167"/>
                  <a:gd name="T3" fmla="*/ 128 h 166"/>
                  <a:gd name="T4" fmla="*/ 156 w 167"/>
                  <a:gd name="T5" fmla="*/ 120 h 166"/>
                  <a:gd name="T6" fmla="*/ 160 w 167"/>
                  <a:gd name="T7" fmla="*/ 114 h 166"/>
                  <a:gd name="T8" fmla="*/ 164 w 167"/>
                  <a:gd name="T9" fmla="*/ 98 h 166"/>
                  <a:gd name="T10" fmla="*/ 167 w 167"/>
                  <a:gd name="T11" fmla="*/ 83 h 166"/>
                  <a:gd name="T12" fmla="*/ 164 w 167"/>
                  <a:gd name="T13" fmla="*/ 65 h 166"/>
                  <a:gd name="T14" fmla="*/ 160 w 167"/>
                  <a:gd name="T15" fmla="*/ 51 h 166"/>
                  <a:gd name="T16" fmla="*/ 151 w 167"/>
                  <a:gd name="T17" fmla="*/ 36 h 166"/>
                  <a:gd name="T18" fmla="*/ 141 w 167"/>
                  <a:gd name="T19" fmla="*/ 24 h 166"/>
                  <a:gd name="T20" fmla="*/ 128 w 167"/>
                  <a:gd name="T21" fmla="*/ 13 h 166"/>
                  <a:gd name="T22" fmla="*/ 115 w 167"/>
                  <a:gd name="T23" fmla="*/ 5 h 166"/>
                  <a:gd name="T24" fmla="*/ 99 w 167"/>
                  <a:gd name="T25" fmla="*/ 1 h 166"/>
                  <a:gd name="T26" fmla="*/ 84 w 167"/>
                  <a:gd name="T27" fmla="*/ 0 h 166"/>
                  <a:gd name="T28" fmla="*/ 66 w 167"/>
                  <a:gd name="T29" fmla="*/ 1 h 166"/>
                  <a:gd name="T30" fmla="*/ 51 w 167"/>
                  <a:gd name="T31" fmla="*/ 5 h 166"/>
                  <a:gd name="T32" fmla="*/ 37 w 167"/>
                  <a:gd name="T33" fmla="*/ 13 h 166"/>
                  <a:gd name="T34" fmla="*/ 25 w 167"/>
                  <a:gd name="T35" fmla="*/ 24 h 166"/>
                  <a:gd name="T36" fmla="*/ 14 w 167"/>
                  <a:gd name="T37" fmla="*/ 36 h 166"/>
                  <a:gd name="T38" fmla="*/ 6 w 167"/>
                  <a:gd name="T39" fmla="*/ 51 h 166"/>
                  <a:gd name="T40" fmla="*/ 2 w 167"/>
                  <a:gd name="T41" fmla="*/ 65 h 166"/>
                  <a:gd name="T42" fmla="*/ 0 w 167"/>
                  <a:gd name="T43" fmla="*/ 83 h 166"/>
                  <a:gd name="T44" fmla="*/ 2 w 167"/>
                  <a:gd name="T45" fmla="*/ 98 h 166"/>
                  <a:gd name="T46" fmla="*/ 6 w 167"/>
                  <a:gd name="T47" fmla="*/ 114 h 166"/>
                  <a:gd name="T48" fmla="*/ 14 w 167"/>
                  <a:gd name="T49" fmla="*/ 128 h 166"/>
                  <a:gd name="T50" fmla="*/ 25 w 167"/>
                  <a:gd name="T51" fmla="*/ 141 h 166"/>
                  <a:gd name="T52" fmla="*/ 37 w 167"/>
                  <a:gd name="T53" fmla="*/ 151 h 166"/>
                  <a:gd name="T54" fmla="*/ 51 w 167"/>
                  <a:gd name="T55" fmla="*/ 159 h 166"/>
                  <a:gd name="T56" fmla="*/ 66 w 167"/>
                  <a:gd name="T57" fmla="*/ 164 h 166"/>
                  <a:gd name="T58" fmla="*/ 84 w 167"/>
                  <a:gd name="T59" fmla="*/ 166 h 166"/>
                  <a:gd name="T60" fmla="*/ 99 w 167"/>
                  <a:gd name="T61" fmla="*/ 164 h 166"/>
                  <a:gd name="T62" fmla="*/ 115 w 167"/>
                  <a:gd name="T63" fmla="*/ 159 h 166"/>
                  <a:gd name="T64" fmla="*/ 128 w 167"/>
                  <a:gd name="T65" fmla="*/ 151 h 166"/>
                  <a:gd name="T66" fmla="*/ 141 w 167"/>
                  <a:gd name="T67" fmla="*/ 14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66">
                    <a:moveTo>
                      <a:pt x="141" y="141"/>
                    </a:moveTo>
                    <a:lnTo>
                      <a:pt x="151" y="128"/>
                    </a:lnTo>
                    <a:lnTo>
                      <a:pt x="156" y="120"/>
                    </a:lnTo>
                    <a:lnTo>
                      <a:pt x="160" y="114"/>
                    </a:lnTo>
                    <a:lnTo>
                      <a:pt x="164" y="98"/>
                    </a:lnTo>
                    <a:lnTo>
                      <a:pt x="167" y="83"/>
                    </a:lnTo>
                    <a:lnTo>
                      <a:pt x="164" y="65"/>
                    </a:lnTo>
                    <a:lnTo>
                      <a:pt x="160" y="51"/>
                    </a:lnTo>
                    <a:lnTo>
                      <a:pt x="151" y="36"/>
                    </a:lnTo>
                    <a:lnTo>
                      <a:pt x="141" y="24"/>
                    </a:lnTo>
                    <a:lnTo>
                      <a:pt x="128" y="13"/>
                    </a:lnTo>
                    <a:lnTo>
                      <a:pt x="115" y="5"/>
                    </a:lnTo>
                    <a:lnTo>
                      <a:pt x="99" y="1"/>
                    </a:lnTo>
                    <a:lnTo>
                      <a:pt x="84" y="0"/>
                    </a:lnTo>
                    <a:lnTo>
                      <a:pt x="66" y="1"/>
                    </a:lnTo>
                    <a:lnTo>
                      <a:pt x="51" y="5"/>
                    </a:lnTo>
                    <a:lnTo>
                      <a:pt x="37" y="13"/>
                    </a:lnTo>
                    <a:lnTo>
                      <a:pt x="25" y="24"/>
                    </a:lnTo>
                    <a:lnTo>
                      <a:pt x="14" y="36"/>
                    </a:lnTo>
                    <a:lnTo>
                      <a:pt x="6" y="51"/>
                    </a:lnTo>
                    <a:lnTo>
                      <a:pt x="2" y="65"/>
                    </a:lnTo>
                    <a:lnTo>
                      <a:pt x="0" y="83"/>
                    </a:lnTo>
                    <a:lnTo>
                      <a:pt x="2" y="98"/>
                    </a:lnTo>
                    <a:lnTo>
                      <a:pt x="6" y="114"/>
                    </a:lnTo>
                    <a:lnTo>
                      <a:pt x="14" y="128"/>
                    </a:lnTo>
                    <a:lnTo>
                      <a:pt x="25" y="141"/>
                    </a:lnTo>
                    <a:lnTo>
                      <a:pt x="37" y="151"/>
                    </a:lnTo>
                    <a:lnTo>
                      <a:pt x="51" y="159"/>
                    </a:lnTo>
                    <a:lnTo>
                      <a:pt x="66" y="164"/>
                    </a:lnTo>
                    <a:lnTo>
                      <a:pt x="84" y="166"/>
                    </a:lnTo>
                    <a:lnTo>
                      <a:pt x="99" y="164"/>
                    </a:lnTo>
                    <a:lnTo>
                      <a:pt x="115" y="159"/>
                    </a:lnTo>
                    <a:lnTo>
                      <a:pt x="128" y="151"/>
                    </a:lnTo>
                    <a:lnTo>
                      <a:pt x="141" y="141"/>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94" name="Freeform 193">
                <a:extLst>
                  <a:ext uri="{FF2B5EF4-FFF2-40B4-BE49-F238E27FC236}">
                    <a16:creationId xmlns:a16="http://schemas.microsoft.com/office/drawing/2014/main" id="{0340CE7A-A60F-9D07-6AA5-2C38F1D6CE75}"/>
                  </a:ext>
                </a:extLst>
              </p:cNvPr>
              <p:cNvSpPr>
                <a:spLocks/>
              </p:cNvSpPr>
              <p:nvPr/>
            </p:nvSpPr>
            <p:spPr bwMode="auto">
              <a:xfrm>
                <a:off x="6359525" y="4422775"/>
                <a:ext cx="52387" cy="52388"/>
              </a:xfrm>
              <a:custGeom>
                <a:avLst/>
                <a:gdLst>
                  <a:gd name="T0" fmla="*/ 141 w 166"/>
                  <a:gd name="T1" fmla="*/ 142 h 166"/>
                  <a:gd name="T2" fmla="*/ 151 w 166"/>
                  <a:gd name="T3" fmla="*/ 129 h 166"/>
                  <a:gd name="T4" fmla="*/ 155 w 166"/>
                  <a:gd name="T5" fmla="*/ 121 h 166"/>
                  <a:gd name="T6" fmla="*/ 159 w 166"/>
                  <a:gd name="T7" fmla="*/ 114 h 166"/>
                  <a:gd name="T8" fmla="*/ 164 w 166"/>
                  <a:gd name="T9" fmla="*/ 99 h 166"/>
                  <a:gd name="T10" fmla="*/ 166 w 166"/>
                  <a:gd name="T11" fmla="*/ 83 h 166"/>
                  <a:gd name="T12" fmla="*/ 164 w 166"/>
                  <a:gd name="T13" fmla="*/ 65 h 166"/>
                  <a:gd name="T14" fmla="*/ 159 w 166"/>
                  <a:gd name="T15" fmla="*/ 51 h 166"/>
                  <a:gd name="T16" fmla="*/ 151 w 166"/>
                  <a:gd name="T17" fmla="*/ 37 h 166"/>
                  <a:gd name="T18" fmla="*/ 141 w 166"/>
                  <a:gd name="T19" fmla="*/ 24 h 166"/>
                  <a:gd name="T20" fmla="*/ 127 w 166"/>
                  <a:gd name="T21" fmla="*/ 13 h 166"/>
                  <a:gd name="T22" fmla="*/ 114 w 166"/>
                  <a:gd name="T23" fmla="*/ 6 h 166"/>
                  <a:gd name="T24" fmla="*/ 99 w 166"/>
                  <a:gd name="T25" fmla="*/ 1 h 166"/>
                  <a:gd name="T26" fmla="*/ 83 w 166"/>
                  <a:gd name="T27" fmla="*/ 0 h 166"/>
                  <a:gd name="T28" fmla="*/ 65 w 166"/>
                  <a:gd name="T29" fmla="*/ 1 h 166"/>
                  <a:gd name="T30" fmla="*/ 51 w 166"/>
                  <a:gd name="T31" fmla="*/ 6 h 166"/>
                  <a:gd name="T32" fmla="*/ 37 w 166"/>
                  <a:gd name="T33" fmla="*/ 13 h 166"/>
                  <a:gd name="T34" fmla="*/ 24 w 166"/>
                  <a:gd name="T35" fmla="*/ 24 h 166"/>
                  <a:gd name="T36" fmla="*/ 13 w 166"/>
                  <a:gd name="T37" fmla="*/ 37 h 166"/>
                  <a:gd name="T38" fmla="*/ 6 w 166"/>
                  <a:gd name="T39" fmla="*/ 51 h 166"/>
                  <a:gd name="T40" fmla="*/ 1 w 166"/>
                  <a:gd name="T41" fmla="*/ 65 h 166"/>
                  <a:gd name="T42" fmla="*/ 0 w 166"/>
                  <a:gd name="T43" fmla="*/ 83 h 166"/>
                  <a:gd name="T44" fmla="*/ 1 w 166"/>
                  <a:gd name="T45" fmla="*/ 99 h 166"/>
                  <a:gd name="T46" fmla="*/ 6 w 166"/>
                  <a:gd name="T47" fmla="*/ 114 h 166"/>
                  <a:gd name="T48" fmla="*/ 13 w 166"/>
                  <a:gd name="T49" fmla="*/ 129 h 166"/>
                  <a:gd name="T50" fmla="*/ 24 w 166"/>
                  <a:gd name="T51" fmla="*/ 142 h 166"/>
                  <a:gd name="T52" fmla="*/ 37 w 166"/>
                  <a:gd name="T53" fmla="*/ 152 h 166"/>
                  <a:gd name="T54" fmla="*/ 51 w 166"/>
                  <a:gd name="T55" fmla="*/ 160 h 166"/>
                  <a:gd name="T56" fmla="*/ 65 w 166"/>
                  <a:gd name="T57" fmla="*/ 164 h 166"/>
                  <a:gd name="T58" fmla="*/ 83 w 166"/>
                  <a:gd name="T59" fmla="*/ 166 h 166"/>
                  <a:gd name="T60" fmla="*/ 99 w 166"/>
                  <a:gd name="T61" fmla="*/ 164 h 166"/>
                  <a:gd name="T62" fmla="*/ 114 w 166"/>
                  <a:gd name="T63" fmla="*/ 160 h 166"/>
                  <a:gd name="T64" fmla="*/ 127 w 166"/>
                  <a:gd name="T65" fmla="*/ 152 h 166"/>
                  <a:gd name="T66" fmla="*/ 141 w 166"/>
                  <a:gd name="T67"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6">
                    <a:moveTo>
                      <a:pt x="141" y="142"/>
                    </a:moveTo>
                    <a:lnTo>
                      <a:pt x="151" y="129"/>
                    </a:lnTo>
                    <a:lnTo>
                      <a:pt x="155" y="121"/>
                    </a:lnTo>
                    <a:lnTo>
                      <a:pt x="159" y="114"/>
                    </a:lnTo>
                    <a:lnTo>
                      <a:pt x="164" y="99"/>
                    </a:lnTo>
                    <a:lnTo>
                      <a:pt x="166" y="83"/>
                    </a:lnTo>
                    <a:lnTo>
                      <a:pt x="164" y="65"/>
                    </a:lnTo>
                    <a:lnTo>
                      <a:pt x="159" y="51"/>
                    </a:lnTo>
                    <a:lnTo>
                      <a:pt x="151" y="37"/>
                    </a:lnTo>
                    <a:lnTo>
                      <a:pt x="141" y="24"/>
                    </a:lnTo>
                    <a:lnTo>
                      <a:pt x="127" y="13"/>
                    </a:lnTo>
                    <a:lnTo>
                      <a:pt x="114" y="6"/>
                    </a:lnTo>
                    <a:lnTo>
                      <a:pt x="99" y="1"/>
                    </a:lnTo>
                    <a:lnTo>
                      <a:pt x="83" y="0"/>
                    </a:lnTo>
                    <a:lnTo>
                      <a:pt x="65" y="1"/>
                    </a:lnTo>
                    <a:lnTo>
                      <a:pt x="51" y="6"/>
                    </a:lnTo>
                    <a:lnTo>
                      <a:pt x="37" y="13"/>
                    </a:lnTo>
                    <a:lnTo>
                      <a:pt x="24" y="24"/>
                    </a:lnTo>
                    <a:lnTo>
                      <a:pt x="13" y="37"/>
                    </a:lnTo>
                    <a:lnTo>
                      <a:pt x="6" y="51"/>
                    </a:lnTo>
                    <a:lnTo>
                      <a:pt x="1" y="65"/>
                    </a:lnTo>
                    <a:lnTo>
                      <a:pt x="0" y="83"/>
                    </a:lnTo>
                    <a:lnTo>
                      <a:pt x="1" y="99"/>
                    </a:lnTo>
                    <a:lnTo>
                      <a:pt x="6" y="114"/>
                    </a:lnTo>
                    <a:lnTo>
                      <a:pt x="13" y="129"/>
                    </a:lnTo>
                    <a:lnTo>
                      <a:pt x="24" y="142"/>
                    </a:lnTo>
                    <a:lnTo>
                      <a:pt x="37" y="152"/>
                    </a:lnTo>
                    <a:lnTo>
                      <a:pt x="51" y="160"/>
                    </a:lnTo>
                    <a:lnTo>
                      <a:pt x="65" y="164"/>
                    </a:lnTo>
                    <a:lnTo>
                      <a:pt x="83" y="166"/>
                    </a:lnTo>
                    <a:lnTo>
                      <a:pt x="99" y="164"/>
                    </a:lnTo>
                    <a:lnTo>
                      <a:pt x="114" y="160"/>
                    </a:lnTo>
                    <a:lnTo>
                      <a:pt x="127" y="152"/>
                    </a:lnTo>
                    <a:lnTo>
                      <a:pt x="141" y="14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95" name="Freeform 194">
                <a:extLst>
                  <a:ext uri="{FF2B5EF4-FFF2-40B4-BE49-F238E27FC236}">
                    <a16:creationId xmlns:a16="http://schemas.microsoft.com/office/drawing/2014/main" id="{298A0276-0561-1854-D117-635145C2653B}"/>
                  </a:ext>
                </a:extLst>
              </p:cNvPr>
              <p:cNvSpPr>
                <a:spLocks/>
              </p:cNvSpPr>
              <p:nvPr/>
            </p:nvSpPr>
            <p:spPr bwMode="auto">
              <a:xfrm>
                <a:off x="6915150" y="4584700"/>
                <a:ext cx="52387" cy="52388"/>
              </a:xfrm>
              <a:custGeom>
                <a:avLst/>
                <a:gdLst>
                  <a:gd name="T0" fmla="*/ 141 w 166"/>
                  <a:gd name="T1" fmla="*/ 142 h 166"/>
                  <a:gd name="T2" fmla="*/ 151 w 166"/>
                  <a:gd name="T3" fmla="*/ 128 h 166"/>
                  <a:gd name="T4" fmla="*/ 155 w 166"/>
                  <a:gd name="T5" fmla="*/ 121 h 166"/>
                  <a:gd name="T6" fmla="*/ 160 w 166"/>
                  <a:gd name="T7" fmla="*/ 114 h 166"/>
                  <a:gd name="T8" fmla="*/ 164 w 166"/>
                  <a:gd name="T9" fmla="*/ 99 h 166"/>
                  <a:gd name="T10" fmla="*/ 166 w 166"/>
                  <a:gd name="T11" fmla="*/ 83 h 166"/>
                  <a:gd name="T12" fmla="*/ 164 w 166"/>
                  <a:gd name="T13" fmla="*/ 65 h 166"/>
                  <a:gd name="T14" fmla="*/ 160 w 166"/>
                  <a:gd name="T15" fmla="*/ 51 h 166"/>
                  <a:gd name="T16" fmla="*/ 151 w 166"/>
                  <a:gd name="T17" fmla="*/ 36 h 166"/>
                  <a:gd name="T18" fmla="*/ 141 w 166"/>
                  <a:gd name="T19" fmla="*/ 24 h 166"/>
                  <a:gd name="T20" fmla="*/ 128 w 166"/>
                  <a:gd name="T21" fmla="*/ 13 h 166"/>
                  <a:gd name="T22" fmla="*/ 114 w 166"/>
                  <a:gd name="T23" fmla="*/ 5 h 166"/>
                  <a:gd name="T24" fmla="*/ 99 w 166"/>
                  <a:gd name="T25" fmla="*/ 1 h 166"/>
                  <a:gd name="T26" fmla="*/ 83 w 166"/>
                  <a:gd name="T27" fmla="*/ 0 h 166"/>
                  <a:gd name="T28" fmla="*/ 66 w 166"/>
                  <a:gd name="T29" fmla="*/ 1 h 166"/>
                  <a:gd name="T30" fmla="*/ 51 w 166"/>
                  <a:gd name="T31" fmla="*/ 5 h 166"/>
                  <a:gd name="T32" fmla="*/ 37 w 166"/>
                  <a:gd name="T33" fmla="*/ 13 h 166"/>
                  <a:gd name="T34" fmla="*/ 25 w 166"/>
                  <a:gd name="T35" fmla="*/ 24 h 166"/>
                  <a:gd name="T36" fmla="*/ 13 w 166"/>
                  <a:gd name="T37" fmla="*/ 36 h 166"/>
                  <a:gd name="T38" fmla="*/ 6 w 166"/>
                  <a:gd name="T39" fmla="*/ 51 h 166"/>
                  <a:gd name="T40" fmla="*/ 1 w 166"/>
                  <a:gd name="T41" fmla="*/ 65 h 166"/>
                  <a:gd name="T42" fmla="*/ 0 w 166"/>
                  <a:gd name="T43" fmla="*/ 83 h 166"/>
                  <a:gd name="T44" fmla="*/ 1 w 166"/>
                  <a:gd name="T45" fmla="*/ 99 h 166"/>
                  <a:gd name="T46" fmla="*/ 6 w 166"/>
                  <a:gd name="T47" fmla="*/ 114 h 166"/>
                  <a:gd name="T48" fmla="*/ 13 w 166"/>
                  <a:gd name="T49" fmla="*/ 128 h 166"/>
                  <a:gd name="T50" fmla="*/ 25 w 166"/>
                  <a:gd name="T51" fmla="*/ 142 h 166"/>
                  <a:gd name="T52" fmla="*/ 37 w 166"/>
                  <a:gd name="T53" fmla="*/ 152 h 166"/>
                  <a:gd name="T54" fmla="*/ 51 w 166"/>
                  <a:gd name="T55" fmla="*/ 159 h 166"/>
                  <a:gd name="T56" fmla="*/ 66 w 166"/>
                  <a:gd name="T57" fmla="*/ 164 h 166"/>
                  <a:gd name="T58" fmla="*/ 83 w 166"/>
                  <a:gd name="T59" fmla="*/ 166 h 166"/>
                  <a:gd name="T60" fmla="*/ 99 w 166"/>
                  <a:gd name="T61" fmla="*/ 164 h 166"/>
                  <a:gd name="T62" fmla="*/ 114 w 166"/>
                  <a:gd name="T63" fmla="*/ 159 h 166"/>
                  <a:gd name="T64" fmla="*/ 128 w 166"/>
                  <a:gd name="T65" fmla="*/ 152 h 166"/>
                  <a:gd name="T66" fmla="*/ 141 w 166"/>
                  <a:gd name="T67"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6">
                    <a:moveTo>
                      <a:pt x="141" y="142"/>
                    </a:moveTo>
                    <a:lnTo>
                      <a:pt x="151" y="128"/>
                    </a:lnTo>
                    <a:lnTo>
                      <a:pt x="155" y="121"/>
                    </a:lnTo>
                    <a:lnTo>
                      <a:pt x="160" y="114"/>
                    </a:lnTo>
                    <a:lnTo>
                      <a:pt x="164" y="99"/>
                    </a:lnTo>
                    <a:lnTo>
                      <a:pt x="166" y="83"/>
                    </a:lnTo>
                    <a:lnTo>
                      <a:pt x="164" y="65"/>
                    </a:lnTo>
                    <a:lnTo>
                      <a:pt x="160" y="51"/>
                    </a:lnTo>
                    <a:lnTo>
                      <a:pt x="151" y="36"/>
                    </a:lnTo>
                    <a:lnTo>
                      <a:pt x="141" y="24"/>
                    </a:lnTo>
                    <a:lnTo>
                      <a:pt x="128" y="13"/>
                    </a:lnTo>
                    <a:lnTo>
                      <a:pt x="114" y="5"/>
                    </a:lnTo>
                    <a:lnTo>
                      <a:pt x="99" y="1"/>
                    </a:lnTo>
                    <a:lnTo>
                      <a:pt x="83" y="0"/>
                    </a:lnTo>
                    <a:lnTo>
                      <a:pt x="66" y="1"/>
                    </a:lnTo>
                    <a:lnTo>
                      <a:pt x="51" y="5"/>
                    </a:lnTo>
                    <a:lnTo>
                      <a:pt x="37" y="13"/>
                    </a:lnTo>
                    <a:lnTo>
                      <a:pt x="25" y="24"/>
                    </a:lnTo>
                    <a:lnTo>
                      <a:pt x="13" y="36"/>
                    </a:lnTo>
                    <a:lnTo>
                      <a:pt x="6" y="51"/>
                    </a:lnTo>
                    <a:lnTo>
                      <a:pt x="1" y="65"/>
                    </a:lnTo>
                    <a:lnTo>
                      <a:pt x="0" y="83"/>
                    </a:lnTo>
                    <a:lnTo>
                      <a:pt x="1" y="99"/>
                    </a:lnTo>
                    <a:lnTo>
                      <a:pt x="6" y="114"/>
                    </a:lnTo>
                    <a:lnTo>
                      <a:pt x="13" y="128"/>
                    </a:lnTo>
                    <a:lnTo>
                      <a:pt x="25" y="142"/>
                    </a:lnTo>
                    <a:lnTo>
                      <a:pt x="37" y="152"/>
                    </a:lnTo>
                    <a:lnTo>
                      <a:pt x="51" y="159"/>
                    </a:lnTo>
                    <a:lnTo>
                      <a:pt x="66" y="164"/>
                    </a:lnTo>
                    <a:lnTo>
                      <a:pt x="83" y="166"/>
                    </a:lnTo>
                    <a:lnTo>
                      <a:pt x="99" y="164"/>
                    </a:lnTo>
                    <a:lnTo>
                      <a:pt x="114" y="159"/>
                    </a:lnTo>
                    <a:lnTo>
                      <a:pt x="128" y="152"/>
                    </a:lnTo>
                    <a:lnTo>
                      <a:pt x="141" y="14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96" name="Freeform 195">
                <a:extLst>
                  <a:ext uri="{FF2B5EF4-FFF2-40B4-BE49-F238E27FC236}">
                    <a16:creationId xmlns:a16="http://schemas.microsoft.com/office/drawing/2014/main" id="{34A675AC-857B-F739-1F79-17F6CBCEC8FF}"/>
                  </a:ext>
                </a:extLst>
              </p:cNvPr>
              <p:cNvSpPr>
                <a:spLocks/>
              </p:cNvSpPr>
              <p:nvPr/>
            </p:nvSpPr>
            <p:spPr bwMode="auto">
              <a:xfrm>
                <a:off x="7470775" y="4705350"/>
                <a:ext cx="52387" cy="52388"/>
              </a:xfrm>
              <a:custGeom>
                <a:avLst/>
                <a:gdLst>
                  <a:gd name="T0" fmla="*/ 141 w 166"/>
                  <a:gd name="T1" fmla="*/ 142 h 166"/>
                  <a:gd name="T2" fmla="*/ 151 w 166"/>
                  <a:gd name="T3" fmla="*/ 129 h 166"/>
                  <a:gd name="T4" fmla="*/ 155 w 166"/>
                  <a:gd name="T5" fmla="*/ 121 h 166"/>
                  <a:gd name="T6" fmla="*/ 160 w 166"/>
                  <a:gd name="T7" fmla="*/ 114 h 166"/>
                  <a:gd name="T8" fmla="*/ 164 w 166"/>
                  <a:gd name="T9" fmla="*/ 99 h 166"/>
                  <a:gd name="T10" fmla="*/ 166 w 166"/>
                  <a:gd name="T11" fmla="*/ 83 h 166"/>
                  <a:gd name="T12" fmla="*/ 164 w 166"/>
                  <a:gd name="T13" fmla="*/ 66 h 166"/>
                  <a:gd name="T14" fmla="*/ 160 w 166"/>
                  <a:gd name="T15" fmla="*/ 51 h 166"/>
                  <a:gd name="T16" fmla="*/ 151 w 166"/>
                  <a:gd name="T17" fmla="*/ 37 h 166"/>
                  <a:gd name="T18" fmla="*/ 141 w 166"/>
                  <a:gd name="T19" fmla="*/ 25 h 166"/>
                  <a:gd name="T20" fmla="*/ 128 w 166"/>
                  <a:gd name="T21" fmla="*/ 13 h 166"/>
                  <a:gd name="T22" fmla="*/ 114 w 166"/>
                  <a:gd name="T23" fmla="*/ 6 h 166"/>
                  <a:gd name="T24" fmla="*/ 99 w 166"/>
                  <a:gd name="T25" fmla="*/ 1 h 166"/>
                  <a:gd name="T26" fmla="*/ 83 w 166"/>
                  <a:gd name="T27" fmla="*/ 0 h 166"/>
                  <a:gd name="T28" fmla="*/ 66 w 166"/>
                  <a:gd name="T29" fmla="*/ 1 h 166"/>
                  <a:gd name="T30" fmla="*/ 51 w 166"/>
                  <a:gd name="T31" fmla="*/ 6 h 166"/>
                  <a:gd name="T32" fmla="*/ 37 w 166"/>
                  <a:gd name="T33" fmla="*/ 13 h 166"/>
                  <a:gd name="T34" fmla="*/ 25 w 166"/>
                  <a:gd name="T35" fmla="*/ 25 h 166"/>
                  <a:gd name="T36" fmla="*/ 14 w 166"/>
                  <a:gd name="T37" fmla="*/ 37 h 166"/>
                  <a:gd name="T38" fmla="*/ 6 w 166"/>
                  <a:gd name="T39" fmla="*/ 51 h 166"/>
                  <a:gd name="T40" fmla="*/ 1 w 166"/>
                  <a:gd name="T41" fmla="*/ 66 h 166"/>
                  <a:gd name="T42" fmla="*/ 0 w 166"/>
                  <a:gd name="T43" fmla="*/ 83 h 166"/>
                  <a:gd name="T44" fmla="*/ 1 w 166"/>
                  <a:gd name="T45" fmla="*/ 99 h 166"/>
                  <a:gd name="T46" fmla="*/ 6 w 166"/>
                  <a:gd name="T47" fmla="*/ 114 h 166"/>
                  <a:gd name="T48" fmla="*/ 14 w 166"/>
                  <a:gd name="T49" fmla="*/ 129 h 166"/>
                  <a:gd name="T50" fmla="*/ 25 w 166"/>
                  <a:gd name="T51" fmla="*/ 142 h 166"/>
                  <a:gd name="T52" fmla="*/ 37 w 166"/>
                  <a:gd name="T53" fmla="*/ 152 h 166"/>
                  <a:gd name="T54" fmla="*/ 51 w 166"/>
                  <a:gd name="T55" fmla="*/ 160 h 166"/>
                  <a:gd name="T56" fmla="*/ 66 w 166"/>
                  <a:gd name="T57" fmla="*/ 164 h 166"/>
                  <a:gd name="T58" fmla="*/ 83 w 166"/>
                  <a:gd name="T59" fmla="*/ 166 h 166"/>
                  <a:gd name="T60" fmla="*/ 99 w 166"/>
                  <a:gd name="T61" fmla="*/ 164 h 166"/>
                  <a:gd name="T62" fmla="*/ 114 w 166"/>
                  <a:gd name="T63" fmla="*/ 160 h 166"/>
                  <a:gd name="T64" fmla="*/ 128 w 166"/>
                  <a:gd name="T65" fmla="*/ 152 h 166"/>
                  <a:gd name="T66" fmla="*/ 141 w 166"/>
                  <a:gd name="T67"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6">
                    <a:moveTo>
                      <a:pt x="141" y="142"/>
                    </a:moveTo>
                    <a:lnTo>
                      <a:pt x="151" y="129"/>
                    </a:lnTo>
                    <a:lnTo>
                      <a:pt x="155" y="121"/>
                    </a:lnTo>
                    <a:lnTo>
                      <a:pt x="160" y="114"/>
                    </a:lnTo>
                    <a:lnTo>
                      <a:pt x="164" y="99"/>
                    </a:lnTo>
                    <a:lnTo>
                      <a:pt x="166" y="83"/>
                    </a:lnTo>
                    <a:lnTo>
                      <a:pt x="164" y="66"/>
                    </a:lnTo>
                    <a:lnTo>
                      <a:pt x="160" y="51"/>
                    </a:lnTo>
                    <a:lnTo>
                      <a:pt x="151" y="37"/>
                    </a:lnTo>
                    <a:lnTo>
                      <a:pt x="141" y="25"/>
                    </a:lnTo>
                    <a:lnTo>
                      <a:pt x="128" y="13"/>
                    </a:lnTo>
                    <a:lnTo>
                      <a:pt x="114" y="6"/>
                    </a:lnTo>
                    <a:lnTo>
                      <a:pt x="99" y="1"/>
                    </a:lnTo>
                    <a:lnTo>
                      <a:pt x="83" y="0"/>
                    </a:lnTo>
                    <a:lnTo>
                      <a:pt x="66" y="1"/>
                    </a:lnTo>
                    <a:lnTo>
                      <a:pt x="51" y="6"/>
                    </a:lnTo>
                    <a:lnTo>
                      <a:pt x="37" y="13"/>
                    </a:lnTo>
                    <a:lnTo>
                      <a:pt x="25" y="25"/>
                    </a:lnTo>
                    <a:lnTo>
                      <a:pt x="14" y="37"/>
                    </a:lnTo>
                    <a:lnTo>
                      <a:pt x="6" y="51"/>
                    </a:lnTo>
                    <a:lnTo>
                      <a:pt x="1" y="66"/>
                    </a:lnTo>
                    <a:lnTo>
                      <a:pt x="0" y="83"/>
                    </a:lnTo>
                    <a:lnTo>
                      <a:pt x="1" y="99"/>
                    </a:lnTo>
                    <a:lnTo>
                      <a:pt x="6" y="114"/>
                    </a:lnTo>
                    <a:lnTo>
                      <a:pt x="14" y="129"/>
                    </a:lnTo>
                    <a:lnTo>
                      <a:pt x="25" y="142"/>
                    </a:lnTo>
                    <a:lnTo>
                      <a:pt x="37" y="152"/>
                    </a:lnTo>
                    <a:lnTo>
                      <a:pt x="51" y="160"/>
                    </a:lnTo>
                    <a:lnTo>
                      <a:pt x="66" y="164"/>
                    </a:lnTo>
                    <a:lnTo>
                      <a:pt x="83" y="166"/>
                    </a:lnTo>
                    <a:lnTo>
                      <a:pt x="99" y="164"/>
                    </a:lnTo>
                    <a:lnTo>
                      <a:pt x="114" y="160"/>
                    </a:lnTo>
                    <a:lnTo>
                      <a:pt x="128" y="152"/>
                    </a:lnTo>
                    <a:lnTo>
                      <a:pt x="141" y="14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grpSp>
        <p:sp>
          <p:nvSpPr>
            <p:cNvPr id="198" name="Freeform 196">
              <a:extLst>
                <a:ext uri="{FF2B5EF4-FFF2-40B4-BE49-F238E27FC236}">
                  <a16:creationId xmlns:a16="http://schemas.microsoft.com/office/drawing/2014/main" id="{91868F98-4E3B-A36F-931B-FB2502AE166D}"/>
                </a:ext>
              </a:extLst>
            </p:cNvPr>
            <p:cNvSpPr>
              <a:spLocks/>
            </p:cNvSpPr>
            <p:nvPr/>
          </p:nvSpPr>
          <p:spPr bwMode="auto">
            <a:xfrm>
              <a:off x="5336113" y="2392102"/>
              <a:ext cx="180001" cy="180000"/>
            </a:xfrm>
            <a:custGeom>
              <a:avLst/>
              <a:gdLst>
                <a:gd name="T0" fmla="*/ 166 w 166"/>
                <a:gd name="T1" fmla="*/ 83 h 166"/>
                <a:gd name="T2" fmla="*/ 164 w 166"/>
                <a:gd name="T3" fmla="*/ 65 h 166"/>
                <a:gd name="T4" fmla="*/ 160 w 166"/>
                <a:gd name="T5" fmla="*/ 51 h 166"/>
                <a:gd name="T6" fmla="*/ 151 w 166"/>
                <a:gd name="T7" fmla="*/ 36 h 166"/>
                <a:gd name="T8" fmla="*/ 141 w 166"/>
                <a:gd name="T9" fmla="*/ 24 h 166"/>
                <a:gd name="T10" fmla="*/ 127 w 166"/>
                <a:gd name="T11" fmla="*/ 13 h 166"/>
                <a:gd name="T12" fmla="*/ 114 w 166"/>
                <a:gd name="T13" fmla="*/ 5 h 166"/>
                <a:gd name="T14" fmla="*/ 99 w 166"/>
                <a:gd name="T15" fmla="*/ 1 h 166"/>
                <a:gd name="T16" fmla="*/ 83 w 166"/>
                <a:gd name="T17" fmla="*/ 0 h 166"/>
                <a:gd name="T18" fmla="*/ 65 w 166"/>
                <a:gd name="T19" fmla="*/ 1 h 166"/>
                <a:gd name="T20" fmla="*/ 51 w 166"/>
                <a:gd name="T21" fmla="*/ 5 h 166"/>
                <a:gd name="T22" fmla="*/ 37 w 166"/>
                <a:gd name="T23" fmla="*/ 13 h 166"/>
                <a:gd name="T24" fmla="*/ 24 w 166"/>
                <a:gd name="T25" fmla="*/ 24 h 166"/>
                <a:gd name="T26" fmla="*/ 13 w 166"/>
                <a:gd name="T27" fmla="*/ 36 h 166"/>
                <a:gd name="T28" fmla="*/ 6 w 166"/>
                <a:gd name="T29" fmla="*/ 51 h 166"/>
                <a:gd name="T30" fmla="*/ 1 w 166"/>
                <a:gd name="T31" fmla="*/ 65 h 166"/>
                <a:gd name="T32" fmla="*/ 0 w 166"/>
                <a:gd name="T33" fmla="*/ 83 h 166"/>
                <a:gd name="T34" fmla="*/ 1 w 166"/>
                <a:gd name="T35" fmla="*/ 98 h 166"/>
                <a:gd name="T36" fmla="*/ 6 w 166"/>
                <a:gd name="T37" fmla="*/ 114 h 166"/>
                <a:gd name="T38" fmla="*/ 13 w 166"/>
                <a:gd name="T39" fmla="*/ 128 h 166"/>
                <a:gd name="T40" fmla="*/ 24 w 166"/>
                <a:gd name="T41" fmla="*/ 142 h 166"/>
                <a:gd name="T42" fmla="*/ 37 w 166"/>
                <a:gd name="T43" fmla="*/ 152 h 166"/>
                <a:gd name="T44" fmla="*/ 51 w 166"/>
                <a:gd name="T45" fmla="*/ 159 h 166"/>
                <a:gd name="T46" fmla="*/ 65 w 166"/>
                <a:gd name="T47" fmla="*/ 164 h 166"/>
                <a:gd name="T48" fmla="*/ 83 w 166"/>
                <a:gd name="T49" fmla="*/ 166 h 166"/>
                <a:gd name="T50" fmla="*/ 99 w 166"/>
                <a:gd name="T51" fmla="*/ 164 h 166"/>
                <a:gd name="T52" fmla="*/ 114 w 166"/>
                <a:gd name="T53" fmla="*/ 159 h 166"/>
                <a:gd name="T54" fmla="*/ 127 w 166"/>
                <a:gd name="T55" fmla="*/ 152 h 166"/>
                <a:gd name="T56" fmla="*/ 141 w 166"/>
                <a:gd name="T57" fmla="*/ 142 h 166"/>
                <a:gd name="T58" fmla="*/ 151 w 166"/>
                <a:gd name="T59" fmla="*/ 128 h 166"/>
                <a:gd name="T60" fmla="*/ 155 w 166"/>
                <a:gd name="T61" fmla="*/ 120 h 166"/>
                <a:gd name="T62" fmla="*/ 160 w 166"/>
                <a:gd name="T63" fmla="*/ 114 h 166"/>
                <a:gd name="T64" fmla="*/ 164 w 166"/>
                <a:gd name="T65" fmla="*/ 98 h 166"/>
                <a:gd name="T66" fmla="*/ 166 w 166"/>
                <a:gd name="T67"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6">
                  <a:moveTo>
                    <a:pt x="166" y="83"/>
                  </a:moveTo>
                  <a:lnTo>
                    <a:pt x="164" y="65"/>
                  </a:lnTo>
                  <a:lnTo>
                    <a:pt x="160" y="51"/>
                  </a:lnTo>
                  <a:lnTo>
                    <a:pt x="151" y="36"/>
                  </a:lnTo>
                  <a:lnTo>
                    <a:pt x="141" y="24"/>
                  </a:lnTo>
                  <a:lnTo>
                    <a:pt x="127" y="13"/>
                  </a:lnTo>
                  <a:lnTo>
                    <a:pt x="114" y="5"/>
                  </a:lnTo>
                  <a:lnTo>
                    <a:pt x="99" y="1"/>
                  </a:lnTo>
                  <a:lnTo>
                    <a:pt x="83" y="0"/>
                  </a:lnTo>
                  <a:lnTo>
                    <a:pt x="65" y="1"/>
                  </a:lnTo>
                  <a:lnTo>
                    <a:pt x="51" y="5"/>
                  </a:lnTo>
                  <a:lnTo>
                    <a:pt x="37" y="13"/>
                  </a:lnTo>
                  <a:lnTo>
                    <a:pt x="24" y="24"/>
                  </a:lnTo>
                  <a:lnTo>
                    <a:pt x="13" y="36"/>
                  </a:lnTo>
                  <a:lnTo>
                    <a:pt x="6" y="51"/>
                  </a:lnTo>
                  <a:lnTo>
                    <a:pt x="1" y="65"/>
                  </a:lnTo>
                  <a:lnTo>
                    <a:pt x="0" y="83"/>
                  </a:lnTo>
                  <a:lnTo>
                    <a:pt x="1" y="98"/>
                  </a:lnTo>
                  <a:lnTo>
                    <a:pt x="6" y="114"/>
                  </a:lnTo>
                  <a:lnTo>
                    <a:pt x="13" y="128"/>
                  </a:lnTo>
                  <a:lnTo>
                    <a:pt x="24" y="142"/>
                  </a:lnTo>
                  <a:lnTo>
                    <a:pt x="37" y="152"/>
                  </a:lnTo>
                  <a:lnTo>
                    <a:pt x="51" y="159"/>
                  </a:lnTo>
                  <a:lnTo>
                    <a:pt x="65" y="164"/>
                  </a:lnTo>
                  <a:lnTo>
                    <a:pt x="83" y="166"/>
                  </a:lnTo>
                  <a:lnTo>
                    <a:pt x="99" y="164"/>
                  </a:lnTo>
                  <a:lnTo>
                    <a:pt x="114" y="159"/>
                  </a:lnTo>
                  <a:lnTo>
                    <a:pt x="127" y="152"/>
                  </a:lnTo>
                  <a:lnTo>
                    <a:pt x="141" y="142"/>
                  </a:lnTo>
                  <a:lnTo>
                    <a:pt x="151" y="128"/>
                  </a:lnTo>
                  <a:lnTo>
                    <a:pt x="155" y="120"/>
                  </a:lnTo>
                  <a:lnTo>
                    <a:pt x="160" y="114"/>
                  </a:lnTo>
                  <a:lnTo>
                    <a:pt x="164" y="98"/>
                  </a:lnTo>
                  <a:lnTo>
                    <a:pt x="166" y="8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199" name="Freeform 197">
              <a:extLst>
                <a:ext uri="{FF2B5EF4-FFF2-40B4-BE49-F238E27FC236}">
                  <a16:creationId xmlns:a16="http://schemas.microsoft.com/office/drawing/2014/main" id="{DC096088-061D-907F-3B48-6DC363E8F936}"/>
                </a:ext>
              </a:extLst>
            </p:cNvPr>
            <p:cNvSpPr>
              <a:spLocks/>
            </p:cNvSpPr>
            <p:nvPr/>
          </p:nvSpPr>
          <p:spPr bwMode="auto">
            <a:xfrm>
              <a:off x="5336119" y="2682603"/>
              <a:ext cx="180001" cy="180000"/>
            </a:xfrm>
            <a:custGeom>
              <a:avLst/>
              <a:gdLst>
                <a:gd name="T0" fmla="*/ 141 w 166"/>
                <a:gd name="T1" fmla="*/ 142 h 167"/>
                <a:gd name="T2" fmla="*/ 151 w 166"/>
                <a:gd name="T3" fmla="*/ 129 h 167"/>
                <a:gd name="T4" fmla="*/ 155 w 166"/>
                <a:gd name="T5" fmla="*/ 121 h 167"/>
                <a:gd name="T6" fmla="*/ 160 w 166"/>
                <a:gd name="T7" fmla="*/ 114 h 167"/>
                <a:gd name="T8" fmla="*/ 164 w 166"/>
                <a:gd name="T9" fmla="*/ 99 h 167"/>
                <a:gd name="T10" fmla="*/ 166 w 166"/>
                <a:gd name="T11" fmla="*/ 83 h 167"/>
                <a:gd name="T12" fmla="*/ 164 w 166"/>
                <a:gd name="T13" fmla="*/ 66 h 167"/>
                <a:gd name="T14" fmla="*/ 160 w 166"/>
                <a:gd name="T15" fmla="*/ 51 h 167"/>
                <a:gd name="T16" fmla="*/ 151 w 166"/>
                <a:gd name="T17" fmla="*/ 37 h 167"/>
                <a:gd name="T18" fmla="*/ 141 w 166"/>
                <a:gd name="T19" fmla="*/ 25 h 167"/>
                <a:gd name="T20" fmla="*/ 127 w 166"/>
                <a:gd name="T21" fmla="*/ 14 h 167"/>
                <a:gd name="T22" fmla="*/ 114 w 166"/>
                <a:gd name="T23" fmla="*/ 6 h 167"/>
                <a:gd name="T24" fmla="*/ 99 w 166"/>
                <a:gd name="T25" fmla="*/ 1 h 167"/>
                <a:gd name="T26" fmla="*/ 83 w 166"/>
                <a:gd name="T27" fmla="*/ 0 h 167"/>
                <a:gd name="T28" fmla="*/ 65 w 166"/>
                <a:gd name="T29" fmla="*/ 1 h 167"/>
                <a:gd name="T30" fmla="*/ 51 w 166"/>
                <a:gd name="T31" fmla="*/ 6 h 167"/>
                <a:gd name="T32" fmla="*/ 37 w 166"/>
                <a:gd name="T33" fmla="*/ 14 h 167"/>
                <a:gd name="T34" fmla="*/ 24 w 166"/>
                <a:gd name="T35" fmla="*/ 25 h 167"/>
                <a:gd name="T36" fmla="*/ 13 w 166"/>
                <a:gd name="T37" fmla="*/ 37 h 167"/>
                <a:gd name="T38" fmla="*/ 6 w 166"/>
                <a:gd name="T39" fmla="*/ 51 h 167"/>
                <a:gd name="T40" fmla="*/ 1 w 166"/>
                <a:gd name="T41" fmla="*/ 66 h 167"/>
                <a:gd name="T42" fmla="*/ 0 w 166"/>
                <a:gd name="T43" fmla="*/ 83 h 167"/>
                <a:gd name="T44" fmla="*/ 1 w 166"/>
                <a:gd name="T45" fmla="*/ 99 h 167"/>
                <a:gd name="T46" fmla="*/ 6 w 166"/>
                <a:gd name="T47" fmla="*/ 114 h 167"/>
                <a:gd name="T48" fmla="*/ 13 w 166"/>
                <a:gd name="T49" fmla="*/ 129 h 167"/>
                <a:gd name="T50" fmla="*/ 24 w 166"/>
                <a:gd name="T51" fmla="*/ 142 h 167"/>
                <a:gd name="T52" fmla="*/ 37 w 166"/>
                <a:gd name="T53" fmla="*/ 152 h 167"/>
                <a:gd name="T54" fmla="*/ 51 w 166"/>
                <a:gd name="T55" fmla="*/ 160 h 167"/>
                <a:gd name="T56" fmla="*/ 65 w 166"/>
                <a:gd name="T57" fmla="*/ 164 h 167"/>
                <a:gd name="T58" fmla="*/ 83 w 166"/>
                <a:gd name="T59" fmla="*/ 167 h 167"/>
                <a:gd name="T60" fmla="*/ 99 w 166"/>
                <a:gd name="T61" fmla="*/ 164 h 167"/>
                <a:gd name="T62" fmla="*/ 114 w 166"/>
                <a:gd name="T63" fmla="*/ 160 h 167"/>
                <a:gd name="T64" fmla="*/ 127 w 166"/>
                <a:gd name="T65" fmla="*/ 152 h 167"/>
                <a:gd name="T66" fmla="*/ 141 w 166"/>
                <a:gd name="T67" fmla="*/ 14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7">
                  <a:moveTo>
                    <a:pt x="141" y="142"/>
                  </a:moveTo>
                  <a:lnTo>
                    <a:pt x="151" y="129"/>
                  </a:lnTo>
                  <a:lnTo>
                    <a:pt x="155" y="121"/>
                  </a:lnTo>
                  <a:lnTo>
                    <a:pt x="160" y="114"/>
                  </a:lnTo>
                  <a:lnTo>
                    <a:pt x="164" y="99"/>
                  </a:lnTo>
                  <a:lnTo>
                    <a:pt x="166" y="83"/>
                  </a:lnTo>
                  <a:lnTo>
                    <a:pt x="164" y="66"/>
                  </a:lnTo>
                  <a:lnTo>
                    <a:pt x="160" y="51"/>
                  </a:lnTo>
                  <a:lnTo>
                    <a:pt x="151" y="37"/>
                  </a:lnTo>
                  <a:lnTo>
                    <a:pt x="141" y="25"/>
                  </a:lnTo>
                  <a:lnTo>
                    <a:pt x="127" y="14"/>
                  </a:lnTo>
                  <a:lnTo>
                    <a:pt x="114" y="6"/>
                  </a:lnTo>
                  <a:lnTo>
                    <a:pt x="99" y="1"/>
                  </a:lnTo>
                  <a:lnTo>
                    <a:pt x="83" y="0"/>
                  </a:lnTo>
                  <a:lnTo>
                    <a:pt x="65" y="1"/>
                  </a:lnTo>
                  <a:lnTo>
                    <a:pt x="51" y="6"/>
                  </a:lnTo>
                  <a:lnTo>
                    <a:pt x="37" y="14"/>
                  </a:lnTo>
                  <a:lnTo>
                    <a:pt x="24" y="25"/>
                  </a:lnTo>
                  <a:lnTo>
                    <a:pt x="13" y="37"/>
                  </a:lnTo>
                  <a:lnTo>
                    <a:pt x="6" y="51"/>
                  </a:lnTo>
                  <a:lnTo>
                    <a:pt x="1" y="66"/>
                  </a:lnTo>
                  <a:lnTo>
                    <a:pt x="0" y="83"/>
                  </a:lnTo>
                  <a:lnTo>
                    <a:pt x="1" y="99"/>
                  </a:lnTo>
                  <a:lnTo>
                    <a:pt x="6" y="114"/>
                  </a:lnTo>
                  <a:lnTo>
                    <a:pt x="13" y="129"/>
                  </a:lnTo>
                  <a:lnTo>
                    <a:pt x="24" y="142"/>
                  </a:lnTo>
                  <a:lnTo>
                    <a:pt x="37" y="152"/>
                  </a:lnTo>
                  <a:lnTo>
                    <a:pt x="51" y="160"/>
                  </a:lnTo>
                  <a:lnTo>
                    <a:pt x="65" y="164"/>
                  </a:lnTo>
                  <a:lnTo>
                    <a:pt x="83" y="167"/>
                  </a:lnTo>
                  <a:lnTo>
                    <a:pt x="99" y="164"/>
                  </a:lnTo>
                  <a:lnTo>
                    <a:pt x="114" y="160"/>
                  </a:lnTo>
                  <a:lnTo>
                    <a:pt x="127" y="152"/>
                  </a:lnTo>
                  <a:lnTo>
                    <a:pt x="141" y="142"/>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p>
          </p:txBody>
        </p:sp>
        <p:sp>
          <p:nvSpPr>
            <p:cNvPr id="200" name="ZoneTexte 199">
              <a:extLst>
                <a:ext uri="{FF2B5EF4-FFF2-40B4-BE49-F238E27FC236}">
                  <a16:creationId xmlns:a16="http://schemas.microsoft.com/office/drawing/2014/main" id="{C5532FFE-CE47-7759-C15E-5D6672CDD791}"/>
                </a:ext>
              </a:extLst>
            </p:cNvPr>
            <p:cNvSpPr txBox="1"/>
            <p:nvPr/>
          </p:nvSpPr>
          <p:spPr>
            <a:xfrm>
              <a:off x="1942230" y="6060395"/>
              <a:ext cx="276038" cy="307777"/>
            </a:xfrm>
            <a:prstGeom prst="rect">
              <a:avLst/>
            </a:prstGeom>
            <a:noFill/>
          </p:spPr>
          <p:txBody>
            <a:bodyPr wrap="none" rtlCol="0">
              <a:spAutoFit/>
            </a:bodyPr>
            <a:lstStyle/>
            <a:p>
              <a:pPr algn="ctr"/>
              <a:r>
                <a:rPr lang="fr-FR" sz="1400" dirty="0"/>
                <a:t>1</a:t>
              </a:r>
            </a:p>
          </p:txBody>
        </p:sp>
        <p:sp>
          <p:nvSpPr>
            <p:cNvPr id="201" name="ZoneTexte 200">
              <a:extLst>
                <a:ext uri="{FF2B5EF4-FFF2-40B4-BE49-F238E27FC236}">
                  <a16:creationId xmlns:a16="http://schemas.microsoft.com/office/drawing/2014/main" id="{2AD7CDE6-FF5E-DB4B-DC1E-AACB4D811E72}"/>
                </a:ext>
              </a:extLst>
            </p:cNvPr>
            <p:cNvSpPr txBox="1"/>
            <p:nvPr/>
          </p:nvSpPr>
          <p:spPr>
            <a:xfrm>
              <a:off x="1412042" y="5641609"/>
              <a:ext cx="412292" cy="307777"/>
            </a:xfrm>
            <a:prstGeom prst="rect">
              <a:avLst/>
            </a:prstGeom>
            <a:noFill/>
          </p:spPr>
          <p:txBody>
            <a:bodyPr wrap="none" rtlCol="0">
              <a:spAutoFit/>
            </a:bodyPr>
            <a:lstStyle/>
            <a:p>
              <a:pPr algn="r"/>
              <a:r>
                <a:rPr lang="fr-FR" sz="1400" dirty="0"/>
                <a:t>0,1</a:t>
              </a:r>
            </a:p>
          </p:txBody>
        </p:sp>
        <p:sp>
          <p:nvSpPr>
            <p:cNvPr id="202" name="ZoneTexte 201">
              <a:extLst>
                <a:ext uri="{FF2B5EF4-FFF2-40B4-BE49-F238E27FC236}">
                  <a16:creationId xmlns:a16="http://schemas.microsoft.com/office/drawing/2014/main" id="{1AD935C8-0838-EF74-70D4-3C7F3290415D}"/>
                </a:ext>
              </a:extLst>
            </p:cNvPr>
            <p:cNvSpPr txBox="1"/>
            <p:nvPr/>
          </p:nvSpPr>
          <p:spPr>
            <a:xfrm>
              <a:off x="1548296" y="4852966"/>
              <a:ext cx="276038" cy="307777"/>
            </a:xfrm>
            <a:prstGeom prst="rect">
              <a:avLst/>
            </a:prstGeom>
            <a:noFill/>
          </p:spPr>
          <p:txBody>
            <a:bodyPr wrap="none" rtlCol="0">
              <a:spAutoFit/>
            </a:bodyPr>
            <a:lstStyle/>
            <a:p>
              <a:pPr algn="r"/>
              <a:r>
                <a:rPr lang="fr-FR" sz="1400" dirty="0"/>
                <a:t>1</a:t>
              </a:r>
            </a:p>
          </p:txBody>
        </p:sp>
        <p:sp>
          <p:nvSpPr>
            <p:cNvPr id="203" name="ZoneTexte 202">
              <a:extLst>
                <a:ext uri="{FF2B5EF4-FFF2-40B4-BE49-F238E27FC236}">
                  <a16:creationId xmlns:a16="http://schemas.microsoft.com/office/drawing/2014/main" id="{5DF25E83-EE37-F922-F17A-2F0D2D54921C}"/>
                </a:ext>
              </a:extLst>
            </p:cNvPr>
            <p:cNvSpPr txBox="1"/>
            <p:nvPr/>
          </p:nvSpPr>
          <p:spPr>
            <a:xfrm>
              <a:off x="1456925" y="4043056"/>
              <a:ext cx="367409" cy="307777"/>
            </a:xfrm>
            <a:prstGeom prst="rect">
              <a:avLst/>
            </a:prstGeom>
            <a:noFill/>
          </p:spPr>
          <p:txBody>
            <a:bodyPr wrap="none" rtlCol="0">
              <a:spAutoFit/>
            </a:bodyPr>
            <a:lstStyle/>
            <a:p>
              <a:pPr algn="r"/>
              <a:r>
                <a:rPr lang="fr-FR" sz="1400" dirty="0"/>
                <a:t>10</a:t>
              </a:r>
            </a:p>
          </p:txBody>
        </p:sp>
        <p:sp>
          <p:nvSpPr>
            <p:cNvPr id="204" name="ZoneTexte 203">
              <a:extLst>
                <a:ext uri="{FF2B5EF4-FFF2-40B4-BE49-F238E27FC236}">
                  <a16:creationId xmlns:a16="http://schemas.microsoft.com/office/drawing/2014/main" id="{A84C7C10-D5E6-5F36-B0C0-D02CAD54146F}"/>
                </a:ext>
              </a:extLst>
            </p:cNvPr>
            <p:cNvSpPr txBox="1"/>
            <p:nvPr/>
          </p:nvSpPr>
          <p:spPr>
            <a:xfrm>
              <a:off x="1365554" y="3233146"/>
              <a:ext cx="458780" cy="307777"/>
            </a:xfrm>
            <a:prstGeom prst="rect">
              <a:avLst/>
            </a:prstGeom>
            <a:noFill/>
          </p:spPr>
          <p:txBody>
            <a:bodyPr wrap="none" rtlCol="0">
              <a:spAutoFit/>
            </a:bodyPr>
            <a:lstStyle/>
            <a:p>
              <a:pPr algn="r"/>
              <a:r>
                <a:rPr lang="fr-FR" sz="1400" dirty="0"/>
                <a:t>100</a:t>
              </a:r>
            </a:p>
          </p:txBody>
        </p:sp>
        <p:sp>
          <p:nvSpPr>
            <p:cNvPr id="205" name="ZoneTexte 204">
              <a:extLst>
                <a:ext uri="{FF2B5EF4-FFF2-40B4-BE49-F238E27FC236}">
                  <a16:creationId xmlns:a16="http://schemas.microsoft.com/office/drawing/2014/main" id="{9885E83E-2610-CF7A-C06D-E46372117339}"/>
                </a:ext>
              </a:extLst>
            </p:cNvPr>
            <p:cNvSpPr txBox="1"/>
            <p:nvPr/>
          </p:nvSpPr>
          <p:spPr>
            <a:xfrm>
              <a:off x="1274183" y="2401970"/>
              <a:ext cx="550151" cy="307777"/>
            </a:xfrm>
            <a:prstGeom prst="rect">
              <a:avLst/>
            </a:prstGeom>
            <a:noFill/>
          </p:spPr>
          <p:txBody>
            <a:bodyPr wrap="none" rtlCol="0">
              <a:spAutoFit/>
            </a:bodyPr>
            <a:lstStyle/>
            <a:p>
              <a:pPr algn="r"/>
              <a:r>
                <a:rPr lang="fr-FR" sz="1400" dirty="0"/>
                <a:t>1000</a:t>
              </a:r>
            </a:p>
          </p:txBody>
        </p:sp>
        <p:sp>
          <p:nvSpPr>
            <p:cNvPr id="206" name="ZoneTexte 205">
              <a:extLst>
                <a:ext uri="{FF2B5EF4-FFF2-40B4-BE49-F238E27FC236}">
                  <a16:creationId xmlns:a16="http://schemas.microsoft.com/office/drawing/2014/main" id="{45674523-1002-3727-2526-C05CFD6DCD44}"/>
                </a:ext>
              </a:extLst>
            </p:cNvPr>
            <p:cNvSpPr txBox="1"/>
            <p:nvPr/>
          </p:nvSpPr>
          <p:spPr>
            <a:xfrm>
              <a:off x="2420974" y="6060395"/>
              <a:ext cx="276038" cy="307777"/>
            </a:xfrm>
            <a:prstGeom prst="rect">
              <a:avLst/>
            </a:prstGeom>
            <a:noFill/>
          </p:spPr>
          <p:txBody>
            <a:bodyPr wrap="none" rtlCol="0">
              <a:spAutoFit/>
            </a:bodyPr>
            <a:lstStyle/>
            <a:p>
              <a:pPr algn="ctr"/>
              <a:r>
                <a:rPr lang="fr-FR" sz="1400" dirty="0"/>
                <a:t>7</a:t>
              </a:r>
            </a:p>
          </p:txBody>
        </p:sp>
        <p:sp>
          <p:nvSpPr>
            <p:cNvPr id="208" name="ZoneTexte 207">
              <a:extLst>
                <a:ext uri="{FF2B5EF4-FFF2-40B4-BE49-F238E27FC236}">
                  <a16:creationId xmlns:a16="http://schemas.microsoft.com/office/drawing/2014/main" id="{AD8CEFFE-ED88-8BD0-499D-899E1205BBD3}"/>
                </a:ext>
              </a:extLst>
            </p:cNvPr>
            <p:cNvSpPr txBox="1"/>
            <p:nvPr/>
          </p:nvSpPr>
          <p:spPr>
            <a:xfrm>
              <a:off x="2760982" y="6060395"/>
              <a:ext cx="367409" cy="307777"/>
            </a:xfrm>
            <a:prstGeom prst="rect">
              <a:avLst/>
            </a:prstGeom>
            <a:noFill/>
          </p:spPr>
          <p:txBody>
            <a:bodyPr wrap="none" rtlCol="0">
              <a:spAutoFit/>
            </a:bodyPr>
            <a:lstStyle/>
            <a:p>
              <a:pPr algn="ctr"/>
              <a:r>
                <a:rPr lang="fr-FR" sz="1400" dirty="0"/>
                <a:t>12</a:t>
              </a:r>
            </a:p>
          </p:txBody>
        </p:sp>
        <p:sp>
          <p:nvSpPr>
            <p:cNvPr id="209" name="ZoneTexte 208">
              <a:extLst>
                <a:ext uri="{FF2B5EF4-FFF2-40B4-BE49-F238E27FC236}">
                  <a16:creationId xmlns:a16="http://schemas.microsoft.com/office/drawing/2014/main" id="{80308978-74EF-F700-198C-AE4BA9E4BFC1}"/>
                </a:ext>
              </a:extLst>
            </p:cNvPr>
            <p:cNvSpPr txBox="1"/>
            <p:nvPr/>
          </p:nvSpPr>
          <p:spPr>
            <a:xfrm>
              <a:off x="3069928" y="6060395"/>
              <a:ext cx="367409" cy="307777"/>
            </a:xfrm>
            <a:prstGeom prst="rect">
              <a:avLst/>
            </a:prstGeom>
            <a:noFill/>
          </p:spPr>
          <p:txBody>
            <a:bodyPr wrap="none" rtlCol="0">
              <a:spAutoFit/>
            </a:bodyPr>
            <a:lstStyle/>
            <a:p>
              <a:pPr algn="ctr"/>
              <a:r>
                <a:rPr lang="fr-FR" sz="1400" dirty="0"/>
                <a:t>16</a:t>
              </a:r>
            </a:p>
          </p:txBody>
        </p:sp>
        <p:sp>
          <p:nvSpPr>
            <p:cNvPr id="212" name="ZoneTexte 211">
              <a:extLst>
                <a:ext uri="{FF2B5EF4-FFF2-40B4-BE49-F238E27FC236}">
                  <a16:creationId xmlns:a16="http://schemas.microsoft.com/office/drawing/2014/main" id="{2E5D704D-513D-7E96-5A7E-B211E22E2C1A}"/>
                </a:ext>
              </a:extLst>
            </p:cNvPr>
            <p:cNvSpPr txBox="1"/>
            <p:nvPr/>
          </p:nvSpPr>
          <p:spPr>
            <a:xfrm>
              <a:off x="3772488" y="6060395"/>
              <a:ext cx="367409" cy="307777"/>
            </a:xfrm>
            <a:prstGeom prst="rect">
              <a:avLst/>
            </a:prstGeom>
            <a:noFill/>
          </p:spPr>
          <p:txBody>
            <a:bodyPr wrap="none" rtlCol="0">
              <a:spAutoFit/>
            </a:bodyPr>
            <a:lstStyle/>
            <a:p>
              <a:pPr algn="ctr"/>
              <a:r>
                <a:rPr lang="fr-FR" sz="1400" dirty="0"/>
                <a:t>25</a:t>
              </a:r>
            </a:p>
          </p:txBody>
        </p:sp>
        <p:sp>
          <p:nvSpPr>
            <p:cNvPr id="214" name="ZoneTexte 213">
              <a:extLst>
                <a:ext uri="{FF2B5EF4-FFF2-40B4-BE49-F238E27FC236}">
                  <a16:creationId xmlns:a16="http://schemas.microsoft.com/office/drawing/2014/main" id="{86C5C32F-8E0E-B840-EEBE-1E1A6F22587E}"/>
                </a:ext>
              </a:extLst>
            </p:cNvPr>
            <p:cNvSpPr txBox="1"/>
            <p:nvPr/>
          </p:nvSpPr>
          <p:spPr>
            <a:xfrm>
              <a:off x="4327969" y="6060395"/>
              <a:ext cx="367409" cy="307777"/>
            </a:xfrm>
            <a:prstGeom prst="rect">
              <a:avLst/>
            </a:prstGeom>
            <a:noFill/>
          </p:spPr>
          <p:txBody>
            <a:bodyPr wrap="none" rtlCol="0">
              <a:spAutoFit/>
            </a:bodyPr>
            <a:lstStyle/>
            <a:p>
              <a:pPr algn="ctr"/>
              <a:r>
                <a:rPr lang="fr-FR" sz="1400" dirty="0"/>
                <a:t>32</a:t>
              </a:r>
            </a:p>
          </p:txBody>
        </p:sp>
        <p:sp>
          <p:nvSpPr>
            <p:cNvPr id="215" name="ZoneTexte 214">
              <a:extLst>
                <a:ext uri="{FF2B5EF4-FFF2-40B4-BE49-F238E27FC236}">
                  <a16:creationId xmlns:a16="http://schemas.microsoft.com/office/drawing/2014/main" id="{4C39EEF1-F037-B164-32EA-E2C22EE74FA8}"/>
                </a:ext>
              </a:extLst>
            </p:cNvPr>
            <p:cNvSpPr txBox="1"/>
            <p:nvPr/>
          </p:nvSpPr>
          <p:spPr>
            <a:xfrm>
              <a:off x="4646523" y="6060395"/>
              <a:ext cx="367409" cy="307777"/>
            </a:xfrm>
            <a:prstGeom prst="rect">
              <a:avLst/>
            </a:prstGeom>
            <a:noFill/>
          </p:spPr>
          <p:txBody>
            <a:bodyPr wrap="none" rtlCol="0">
              <a:spAutoFit/>
            </a:bodyPr>
            <a:lstStyle/>
            <a:p>
              <a:pPr algn="ctr"/>
              <a:r>
                <a:rPr lang="fr-FR" sz="1400" dirty="0"/>
                <a:t>36</a:t>
              </a:r>
            </a:p>
          </p:txBody>
        </p:sp>
        <p:sp>
          <p:nvSpPr>
            <p:cNvPr id="216" name="ZoneTexte 215">
              <a:extLst>
                <a:ext uri="{FF2B5EF4-FFF2-40B4-BE49-F238E27FC236}">
                  <a16:creationId xmlns:a16="http://schemas.microsoft.com/office/drawing/2014/main" id="{0A6FC2EB-374E-09FA-38C9-1339C5127476}"/>
                </a:ext>
              </a:extLst>
            </p:cNvPr>
            <p:cNvSpPr txBox="1"/>
            <p:nvPr/>
          </p:nvSpPr>
          <p:spPr>
            <a:xfrm>
              <a:off x="5102902" y="6060395"/>
              <a:ext cx="367409" cy="307777"/>
            </a:xfrm>
            <a:prstGeom prst="rect">
              <a:avLst/>
            </a:prstGeom>
            <a:noFill/>
          </p:spPr>
          <p:txBody>
            <a:bodyPr wrap="none" rtlCol="0">
              <a:spAutoFit/>
            </a:bodyPr>
            <a:lstStyle/>
            <a:p>
              <a:pPr algn="ctr"/>
              <a:r>
                <a:rPr lang="fr-FR" sz="1400" dirty="0"/>
                <a:t>42</a:t>
              </a:r>
            </a:p>
          </p:txBody>
        </p:sp>
        <p:sp>
          <p:nvSpPr>
            <p:cNvPr id="217" name="ZoneTexte 216">
              <a:extLst>
                <a:ext uri="{FF2B5EF4-FFF2-40B4-BE49-F238E27FC236}">
                  <a16:creationId xmlns:a16="http://schemas.microsoft.com/office/drawing/2014/main" id="{2A2AA369-47B6-064F-B05A-ABFF78DDE313}"/>
                </a:ext>
              </a:extLst>
            </p:cNvPr>
            <p:cNvSpPr txBox="1"/>
            <p:nvPr/>
          </p:nvSpPr>
          <p:spPr>
            <a:xfrm>
              <a:off x="5422124" y="6060395"/>
              <a:ext cx="367409" cy="307777"/>
            </a:xfrm>
            <a:prstGeom prst="rect">
              <a:avLst/>
            </a:prstGeom>
            <a:noFill/>
          </p:spPr>
          <p:txBody>
            <a:bodyPr wrap="none" rtlCol="0">
              <a:spAutoFit/>
            </a:bodyPr>
            <a:lstStyle/>
            <a:p>
              <a:pPr algn="ctr"/>
              <a:r>
                <a:rPr lang="fr-FR" sz="1400" dirty="0"/>
                <a:t>46</a:t>
              </a:r>
            </a:p>
          </p:txBody>
        </p:sp>
        <p:sp>
          <p:nvSpPr>
            <p:cNvPr id="218" name="ZoneTexte 217">
              <a:extLst>
                <a:ext uri="{FF2B5EF4-FFF2-40B4-BE49-F238E27FC236}">
                  <a16:creationId xmlns:a16="http://schemas.microsoft.com/office/drawing/2014/main" id="{2DD234DC-3249-D296-245F-86280F3ADF67}"/>
                </a:ext>
              </a:extLst>
            </p:cNvPr>
            <p:cNvSpPr txBox="1"/>
            <p:nvPr/>
          </p:nvSpPr>
          <p:spPr>
            <a:xfrm>
              <a:off x="5741363" y="6060395"/>
              <a:ext cx="367409" cy="307777"/>
            </a:xfrm>
            <a:prstGeom prst="rect">
              <a:avLst/>
            </a:prstGeom>
            <a:noFill/>
          </p:spPr>
          <p:txBody>
            <a:bodyPr wrap="none" rtlCol="0">
              <a:spAutoFit/>
            </a:bodyPr>
            <a:lstStyle/>
            <a:p>
              <a:pPr algn="ctr"/>
              <a:r>
                <a:rPr lang="fr-FR" sz="1400" dirty="0"/>
                <a:t>50</a:t>
              </a:r>
            </a:p>
          </p:txBody>
        </p:sp>
        <p:sp>
          <p:nvSpPr>
            <p:cNvPr id="219" name="ZoneTexte 218">
              <a:extLst>
                <a:ext uri="{FF2B5EF4-FFF2-40B4-BE49-F238E27FC236}">
                  <a16:creationId xmlns:a16="http://schemas.microsoft.com/office/drawing/2014/main" id="{7C30F904-5618-AE4D-F673-A434EE377C95}"/>
                </a:ext>
              </a:extLst>
            </p:cNvPr>
            <p:cNvSpPr txBox="1"/>
            <p:nvPr/>
          </p:nvSpPr>
          <p:spPr>
            <a:xfrm>
              <a:off x="6282880" y="6060395"/>
              <a:ext cx="367409" cy="307777"/>
            </a:xfrm>
            <a:prstGeom prst="rect">
              <a:avLst/>
            </a:prstGeom>
            <a:noFill/>
          </p:spPr>
          <p:txBody>
            <a:bodyPr wrap="none" rtlCol="0">
              <a:spAutoFit/>
            </a:bodyPr>
            <a:lstStyle/>
            <a:p>
              <a:pPr algn="ctr"/>
              <a:r>
                <a:rPr lang="fr-FR" sz="1400" dirty="0"/>
                <a:t>57</a:t>
              </a:r>
            </a:p>
          </p:txBody>
        </p:sp>
        <p:sp>
          <p:nvSpPr>
            <p:cNvPr id="220" name="ZoneTexte 219">
              <a:extLst>
                <a:ext uri="{FF2B5EF4-FFF2-40B4-BE49-F238E27FC236}">
                  <a16:creationId xmlns:a16="http://schemas.microsoft.com/office/drawing/2014/main" id="{4276903D-B8FE-45C3-0ED9-5D212AB0B903}"/>
                </a:ext>
              </a:extLst>
            </p:cNvPr>
            <p:cNvSpPr txBox="1"/>
            <p:nvPr/>
          </p:nvSpPr>
          <p:spPr>
            <a:xfrm>
              <a:off x="6834221" y="6060395"/>
              <a:ext cx="367409" cy="307777"/>
            </a:xfrm>
            <a:prstGeom prst="rect">
              <a:avLst/>
            </a:prstGeom>
            <a:noFill/>
          </p:spPr>
          <p:txBody>
            <a:bodyPr wrap="none" rtlCol="0">
              <a:spAutoFit/>
            </a:bodyPr>
            <a:lstStyle/>
            <a:p>
              <a:pPr algn="ctr"/>
              <a:r>
                <a:rPr lang="fr-FR" sz="1400" dirty="0"/>
                <a:t>64</a:t>
              </a:r>
            </a:p>
          </p:txBody>
        </p:sp>
        <p:sp>
          <p:nvSpPr>
            <p:cNvPr id="221" name="ZoneTexte 220">
              <a:extLst>
                <a:ext uri="{FF2B5EF4-FFF2-40B4-BE49-F238E27FC236}">
                  <a16:creationId xmlns:a16="http://schemas.microsoft.com/office/drawing/2014/main" id="{2A35C360-7A48-0699-0F67-0B4BBAE00D1D}"/>
                </a:ext>
              </a:extLst>
            </p:cNvPr>
            <p:cNvSpPr txBox="1"/>
            <p:nvPr/>
          </p:nvSpPr>
          <p:spPr>
            <a:xfrm>
              <a:off x="7378163" y="6060395"/>
              <a:ext cx="367409" cy="307777"/>
            </a:xfrm>
            <a:prstGeom prst="rect">
              <a:avLst/>
            </a:prstGeom>
            <a:noFill/>
          </p:spPr>
          <p:txBody>
            <a:bodyPr wrap="none" rtlCol="0">
              <a:spAutoFit/>
            </a:bodyPr>
            <a:lstStyle/>
            <a:p>
              <a:pPr algn="ctr"/>
              <a:r>
                <a:rPr lang="fr-FR" sz="1400" dirty="0"/>
                <a:t>71</a:t>
              </a:r>
            </a:p>
          </p:txBody>
        </p:sp>
        <p:sp>
          <p:nvSpPr>
            <p:cNvPr id="222" name="ZoneTexte 221">
              <a:extLst>
                <a:ext uri="{FF2B5EF4-FFF2-40B4-BE49-F238E27FC236}">
                  <a16:creationId xmlns:a16="http://schemas.microsoft.com/office/drawing/2014/main" id="{FDDEBAA2-AD35-613D-7CD2-FF65292D369B}"/>
                </a:ext>
              </a:extLst>
            </p:cNvPr>
            <p:cNvSpPr txBox="1"/>
            <p:nvPr/>
          </p:nvSpPr>
          <p:spPr>
            <a:xfrm>
              <a:off x="7941965" y="6060395"/>
              <a:ext cx="367409" cy="307777"/>
            </a:xfrm>
            <a:prstGeom prst="rect">
              <a:avLst/>
            </a:prstGeom>
            <a:noFill/>
          </p:spPr>
          <p:txBody>
            <a:bodyPr wrap="none" rtlCol="0">
              <a:spAutoFit/>
            </a:bodyPr>
            <a:lstStyle/>
            <a:p>
              <a:pPr algn="ctr"/>
              <a:r>
                <a:rPr lang="fr-FR" sz="1400" dirty="0"/>
                <a:t>78</a:t>
              </a:r>
            </a:p>
          </p:txBody>
        </p:sp>
        <p:sp>
          <p:nvSpPr>
            <p:cNvPr id="223" name="ZoneTexte 222">
              <a:extLst>
                <a:ext uri="{FF2B5EF4-FFF2-40B4-BE49-F238E27FC236}">
                  <a16:creationId xmlns:a16="http://schemas.microsoft.com/office/drawing/2014/main" id="{D4F46B9C-1BF7-2BC1-3351-869810FA02F1}"/>
                </a:ext>
              </a:extLst>
            </p:cNvPr>
            <p:cNvSpPr txBox="1"/>
            <p:nvPr/>
          </p:nvSpPr>
          <p:spPr>
            <a:xfrm>
              <a:off x="8493526" y="6060395"/>
              <a:ext cx="367409" cy="307777"/>
            </a:xfrm>
            <a:prstGeom prst="rect">
              <a:avLst/>
            </a:prstGeom>
            <a:noFill/>
          </p:spPr>
          <p:txBody>
            <a:bodyPr wrap="none" rtlCol="0">
              <a:spAutoFit/>
            </a:bodyPr>
            <a:lstStyle/>
            <a:p>
              <a:pPr algn="ctr"/>
              <a:r>
                <a:rPr lang="fr-FR" sz="1400" dirty="0"/>
                <a:t>85</a:t>
              </a:r>
            </a:p>
          </p:txBody>
        </p:sp>
        <p:sp>
          <p:nvSpPr>
            <p:cNvPr id="224" name="ZoneTexte 223">
              <a:extLst>
                <a:ext uri="{FF2B5EF4-FFF2-40B4-BE49-F238E27FC236}">
                  <a16:creationId xmlns:a16="http://schemas.microsoft.com/office/drawing/2014/main" id="{D4FB964D-CC9D-1996-0955-9216BC2004D9}"/>
                </a:ext>
              </a:extLst>
            </p:cNvPr>
            <p:cNvSpPr txBox="1"/>
            <p:nvPr/>
          </p:nvSpPr>
          <p:spPr>
            <a:xfrm>
              <a:off x="5526215" y="2323885"/>
              <a:ext cx="3803157" cy="307777"/>
            </a:xfrm>
            <a:prstGeom prst="rect">
              <a:avLst/>
            </a:prstGeom>
            <a:noFill/>
          </p:spPr>
          <p:txBody>
            <a:bodyPr wrap="none" rtlCol="0">
              <a:spAutoFit/>
            </a:bodyPr>
            <a:lstStyle/>
            <a:p>
              <a:r>
                <a:rPr lang="en-US" sz="1400" b="1"/>
                <a:t>GS-4182 200 mg QW x 6W (9 healthy volunteers)</a:t>
              </a:r>
            </a:p>
          </p:txBody>
        </p:sp>
        <p:sp>
          <p:nvSpPr>
            <p:cNvPr id="225" name="ZoneTexte 224">
              <a:extLst>
                <a:ext uri="{FF2B5EF4-FFF2-40B4-BE49-F238E27FC236}">
                  <a16:creationId xmlns:a16="http://schemas.microsoft.com/office/drawing/2014/main" id="{DD233433-5339-D12E-DDB2-439123ABB0FD}"/>
                </a:ext>
              </a:extLst>
            </p:cNvPr>
            <p:cNvSpPr txBox="1"/>
            <p:nvPr/>
          </p:nvSpPr>
          <p:spPr>
            <a:xfrm>
              <a:off x="5526215" y="2611917"/>
              <a:ext cx="3803157" cy="307777"/>
            </a:xfrm>
            <a:prstGeom prst="rect">
              <a:avLst/>
            </a:prstGeom>
            <a:noFill/>
          </p:spPr>
          <p:txBody>
            <a:bodyPr wrap="none" rtlCol="0">
              <a:spAutoFit/>
            </a:bodyPr>
            <a:lstStyle/>
            <a:p>
              <a:r>
                <a:rPr lang="en-US" sz="1400" b="1"/>
                <a:t>GS-4182 400 mg QW x 6W (9 healthy volunteers)</a:t>
              </a:r>
            </a:p>
          </p:txBody>
        </p:sp>
        <p:sp>
          <p:nvSpPr>
            <p:cNvPr id="226" name="ZoneTexte 225">
              <a:extLst>
                <a:ext uri="{FF2B5EF4-FFF2-40B4-BE49-F238E27FC236}">
                  <a16:creationId xmlns:a16="http://schemas.microsoft.com/office/drawing/2014/main" id="{51FE85DA-89E8-932E-80A5-27751AECFB88}"/>
                </a:ext>
              </a:extLst>
            </p:cNvPr>
            <p:cNvSpPr txBox="1"/>
            <p:nvPr/>
          </p:nvSpPr>
          <p:spPr>
            <a:xfrm>
              <a:off x="7806206" y="3827413"/>
              <a:ext cx="1446678" cy="307777"/>
            </a:xfrm>
            <a:prstGeom prst="rect">
              <a:avLst/>
            </a:prstGeom>
            <a:noFill/>
          </p:spPr>
          <p:txBody>
            <a:bodyPr wrap="none" rtlCol="0">
              <a:spAutoFit/>
            </a:bodyPr>
            <a:lstStyle/>
            <a:p>
              <a:r>
                <a:rPr lang="en-US" sz="1400" b="1"/>
                <a:t>IQ4 (15.5 ng/mL)</a:t>
              </a:r>
            </a:p>
          </p:txBody>
        </p:sp>
      </p:grpSp>
      <p:sp>
        <p:nvSpPr>
          <p:cNvPr id="228" name="ZoneTexte 227">
            <a:extLst>
              <a:ext uri="{FF2B5EF4-FFF2-40B4-BE49-F238E27FC236}">
                <a16:creationId xmlns:a16="http://schemas.microsoft.com/office/drawing/2014/main" id="{DACFA08B-3529-A55E-6786-A6DA7423453B}"/>
              </a:ext>
            </a:extLst>
          </p:cNvPr>
          <p:cNvSpPr txBox="1"/>
          <p:nvPr/>
        </p:nvSpPr>
        <p:spPr>
          <a:xfrm>
            <a:off x="9015907" y="4743807"/>
            <a:ext cx="3180812" cy="1200329"/>
          </a:xfrm>
          <a:prstGeom prst="rect">
            <a:avLst/>
          </a:prstGeom>
          <a:noFill/>
        </p:spPr>
        <p:txBody>
          <a:bodyPr wrap="square" rtlCol="0">
            <a:spAutoFit/>
          </a:bodyPr>
          <a:lstStyle/>
          <a:p>
            <a:pPr marL="285750" indent="-285750">
              <a:buClr>
                <a:srgbClr val="0070C0"/>
              </a:buClr>
              <a:buFont typeface="Arial" panose="020B0604020202020204" pitchFamily="34" charset="0"/>
              <a:buChar char="•"/>
            </a:pPr>
            <a:r>
              <a:rPr lang="en-US" dirty="0"/>
              <a:t>Some GI adverse events</a:t>
            </a:r>
          </a:p>
          <a:p>
            <a:pPr marL="285750" indent="-285750">
              <a:buClr>
                <a:srgbClr val="0070C0"/>
              </a:buClr>
              <a:buFont typeface="Arial" panose="020B0604020202020204" pitchFamily="34" charset="0"/>
              <a:buChar char="•"/>
            </a:pPr>
            <a:endParaRPr lang="en-US" dirty="0"/>
          </a:p>
          <a:p>
            <a:pPr marL="285750" indent="-285750">
              <a:buClr>
                <a:srgbClr val="0070C0"/>
              </a:buClr>
              <a:buFont typeface="Arial" panose="020B0604020202020204" pitchFamily="34" charset="0"/>
              <a:buChar char="•"/>
            </a:pPr>
            <a:r>
              <a:rPr lang="en-US" dirty="0"/>
              <a:t>Some grade 3-4 elevations </a:t>
            </a:r>
            <a:br>
              <a:rPr lang="en-US" dirty="0"/>
            </a:br>
            <a:r>
              <a:rPr lang="en-US" dirty="0"/>
              <a:t>in lipids and direct bilirubin</a:t>
            </a:r>
          </a:p>
        </p:txBody>
      </p:sp>
      <p:sp>
        <p:nvSpPr>
          <p:cNvPr id="197" name="ZoneTexte 196">
            <a:extLst>
              <a:ext uri="{FF2B5EF4-FFF2-40B4-BE49-F238E27FC236}">
                <a16:creationId xmlns:a16="http://schemas.microsoft.com/office/drawing/2014/main" id="{F925EC57-3CE4-2090-014D-4BDF1B1F90DA}"/>
              </a:ext>
            </a:extLst>
          </p:cNvPr>
          <p:cNvSpPr txBox="1"/>
          <p:nvPr/>
        </p:nvSpPr>
        <p:spPr>
          <a:xfrm>
            <a:off x="4756655" y="6093243"/>
            <a:ext cx="529119" cy="307777"/>
          </a:xfrm>
          <a:prstGeom prst="rect">
            <a:avLst/>
          </a:prstGeom>
          <a:noFill/>
        </p:spPr>
        <p:txBody>
          <a:bodyPr wrap="none" rtlCol="0">
            <a:spAutoFit/>
          </a:bodyPr>
          <a:lstStyle/>
          <a:p>
            <a:r>
              <a:rPr lang="fr-FR" sz="1400" dirty="0"/>
              <a:t>Days</a:t>
            </a:r>
          </a:p>
        </p:txBody>
      </p:sp>
    </p:spTree>
    <p:extLst>
      <p:ext uri="{BB962C8B-B14F-4D97-AF65-F5344CB8AC3E}">
        <p14:creationId xmlns:p14="http://schemas.microsoft.com/office/powerpoint/2010/main" val="107207379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8662F4-A91E-6765-135E-98D212992227}"/>
              </a:ext>
            </a:extLst>
          </p:cNvPr>
          <p:cNvSpPr>
            <a:spLocks noGrp="1"/>
          </p:cNvSpPr>
          <p:nvPr>
            <p:ph type="title"/>
          </p:nvPr>
        </p:nvSpPr>
        <p:spPr>
          <a:xfrm>
            <a:off x="609599" y="0"/>
            <a:ext cx="11464623" cy="1491539"/>
          </a:xfrm>
        </p:spPr>
        <p:txBody>
          <a:bodyPr>
            <a:normAutofit/>
          </a:bodyPr>
          <a:lstStyle/>
          <a:p>
            <a:r>
              <a:rPr lang="en-US" sz="3000" dirty="0"/>
              <a:t>Novel capsid inhibitors: VH-499 and VH-280 </a:t>
            </a:r>
            <a:br>
              <a:rPr lang="en-US" sz="3000" dirty="0"/>
            </a:br>
            <a:r>
              <a:rPr lang="en-US" sz="3000" dirty="0"/>
              <a:t>in human volunteers (phase 1)</a:t>
            </a:r>
          </a:p>
        </p:txBody>
      </p:sp>
      <p:sp>
        <p:nvSpPr>
          <p:cNvPr id="6" name="ZoneTexte 5">
            <a:extLst>
              <a:ext uri="{FF2B5EF4-FFF2-40B4-BE49-F238E27FC236}">
                <a16:creationId xmlns:a16="http://schemas.microsoft.com/office/drawing/2014/main" id="{5663D0B3-15D5-F637-963C-712F6027B91E}"/>
              </a:ext>
            </a:extLst>
          </p:cNvPr>
          <p:cNvSpPr txBox="1"/>
          <p:nvPr/>
        </p:nvSpPr>
        <p:spPr>
          <a:xfrm>
            <a:off x="6882586" y="5805264"/>
            <a:ext cx="4443139" cy="307777"/>
          </a:xfrm>
          <a:prstGeom prst="rect">
            <a:avLst/>
          </a:prstGeom>
          <a:noFill/>
        </p:spPr>
        <p:txBody>
          <a:bodyPr wrap="none" rtlCol="0">
            <a:spAutoFit/>
          </a:bodyPr>
          <a:lstStyle/>
          <a:p>
            <a:r>
              <a:rPr lang="en-US" sz="1400" b="1"/>
              <a:t>T</a:t>
            </a:r>
            <a:r>
              <a:rPr lang="en-US" sz="1400" b="1" baseline="-25000"/>
              <a:t>1/2</a:t>
            </a:r>
            <a:r>
              <a:rPr lang="en-US" sz="1400" b="1"/>
              <a:t> ranging from 146 to 208 hours (6-9 days), good safety</a:t>
            </a:r>
          </a:p>
        </p:txBody>
      </p:sp>
      <p:sp>
        <p:nvSpPr>
          <p:cNvPr id="9" name="ZoneTexte 8">
            <a:extLst>
              <a:ext uri="{FF2B5EF4-FFF2-40B4-BE49-F238E27FC236}">
                <a16:creationId xmlns:a16="http://schemas.microsoft.com/office/drawing/2014/main" id="{1AF79EF3-CC03-F92A-A0B1-5D02F3A5A459}"/>
              </a:ext>
            </a:extLst>
          </p:cNvPr>
          <p:cNvSpPr txBox="1"/>
          <p:nvPr/>
        </p:nvSpPr>
        <p:spPr>
          <a:xfrm>
            <a:off x="419941" y="1772816"/>
            <a:ext cx="5355440" cy="369332"/>
          </a:xfrm>
          <a:prstGeom prst="rect">
            <a:avLst/>
          </a:prstGeom>
          <a:noFill/>
        </p:spPr>
        <p:txBody>
          <a:bodyPr wrap="none" rtlCol="0">
            <a:spAutoFit/>
          </a:bodyPr>
          <a:lstStyle/>
          <a:p>
            <a:r>
              <a:rPr lang="en-US" b="1">
                <a:solidFill>
                  <a:srgbClr val="0070C0"/>
                </a:solidFill>
              </a:rPr>
              <a:t>Mean (95% CI) plasma VH-499 concentration, ng/mL </a:t>
            </a:r>
            <a:r>
              <a:rPr lang="en-US" b="1" baseline="30000">
                <a:solidFill>
                  <a:srgbClr val="0070C0"/>
                </a:solidFill>
              </a:rPr>
              <a:t>1</a:t>
            </a:r>
          </a:p>
        </p:txBody>
      </p:sp>
      <p:sp>
        <p:nvSpPr>
          <p:cNvPr id="537" name="ZoneTexte 536">
            <a:extLst>
              <a:ext uri="{FF2B5EF4-FFF2-40B4-BE49-F238E27FC236}">
                <a16:creationId xmlns:a16="http://schemas.microsoft.com/office/drawing/2014/main" id="{5E3801B5-C144-34FA-56F1-D605384CF5A7}"/>
              </a:ext>
            </a:extLst>
          </p:cNvPr>
          <p:cNvSpPr txBox="1"/>
          <p:nvPr/>
        </p:nvSpPr>
        <p:spPr>
          <a:xfrm>
            <a:off x="974835" y="2185700"/>
            <a:ext cx="1712328" cy="307777"/>
          </a:xfrm>
          <a:prstGeom prst="rect">
            <a:avLst/>
          </a:prstGeom>
          <a:noFill/>
        </p:spPr>
        <p:txBody>
          <a:bodyPr wrap="none" rtlCol="0">
            <a:spAutoFit/>
          </a:bodyPr>
          <a:lstStyle/>
          <a:p>
            <a:pPr algn="ctr"/>
            <a:r>
              <a:rPr lang="en-US" sz="1400" b="1">
                <a:solidFill>
                  <a:srgbClr val="0070C0"/>
                </a:solidFill>
              </a:rPr>
              <a:t>VH-499 (single dose)</a:t>
            </a:r>
          </a:p>
        </p:txBody>
      </p:sp>
      <p:sp>
        <p:nvSpPr>
          <p:cNvPr id="538" name="ZoneTexte 537">
            <a:extLst>
              <a:ext uri="{FF2B5EF4-FFF2-40B4-BE49-F238E27FC236}">
                <a16:creationId xmlns:a16="http://schemas.microsoft.com/office/drawing/2014/main" id="{A0ABC882-7972-18CC-D991-89E0A2DC7D6B}"/>
              </a:ext>
            </a:extLst>
          </p:cNvPr>
          <p:cNvSpPr txBox="1"/>
          <p:nvPr/>
        </p:nvSpPr>
        <p:spPr>
          <a:xfrm>
            <a:off x="3783995" y="2185700"/>
            <a:ext cx="1994457" cy="523220"/>
          </a:xfrm>
          <a:prstGeom prst="rect">
            <a:avLst/>
          </a:prstGeom>
          <a:noFill/>
        </p:spPr>
        <p:txBody>
          <a:bodyPr wrap="none" rtlCol="0">
            <a:spAutoFit/>
          </a:bodyPr>
          <a:lstStyle/>
          <a:p>
            <a:pPr algn="ctr"/>
            <a:r>
              <a:rPr lang="en-US" sz="1400" b="1">
                <a:solidFill>
                  <a:srgbClr val="0070C0"/>
                </a:solidFill>
              </a:rPr>
              <a:t>VH-499 (multiple dose): </a:t>
            </a:r>
            <a:br>
              <a:rPr lang="en-US" sz="1400" b="1">
                <a:solidFill>
                  <a:srgbClr val="0070C0"/>
                </a:solidFill>
              </a:rPr>
            </a:br>
            <a:r>
              <a:rPr lang="en-US" sz="1400" b="1">
                <a:solidFill>
                  <a:srgbClr val="0070C0"/>
                </a:solidFill>
              </a:rPr>
              <a:t>after 14 days of dosing</a:t>
            </a:r>
          </a:p>
        </p:txBody>
      </p:sp>
      <p:sp>
        <p:nvSpPr>
          <p:cNvPr id="552" name="ZoneTexte 551">
            <a:extLst>
              <a:ext uri="{FF2B5EF4-FFF2-40B4-BE49-F238E27FC236}">
                <a16:creationId xmlns:a16="http://schemas.microsoft.com/office/drawing/2014/main" id="{DCD5357A-06FD-1C63-BAAE-F52379078212}"/>
              </a:ext>
            </a:extLst>
          </p:cNvPr>
          <p:cNvSpPr txBox="1"/>
          <p:nvPr/>
        </p:nvSpPr>
        <p:spPr>
          <a:xfrm>
            <a:off x="7089872" y="2185700"/>
            <a:ext cx="1752404" cy="307777"/>
          </a:xfrm>
          <a:prstGeom prst="rect">
            <a:avLst/>
          </a:prstGeom>
          <a:noFill/>
        </p:spPr>
        <p:txBody>
          <a:bodyPr wrap="none" rtlCol="0">
            <a:spAutoFit/>
          </a:bodyPr>
          <a:lstStyle/>
          <a:p>
            <a:pPr algn="ctr"/>
            <a:r>
              <a:rPr lang="fr-FR" sz="1400" b="1" dirty="0">
                <a:solidFill>
                  <a:srgbClr val="0070C0"/>
                </a:solidFill>
              </a:rPr>
              <a:t>VH-280  (single dose)</a:t>
            </a:r>
          </a:p>
        </p:txBody>
      </p:sp>
      <p:sp>
        <p:nvSpPr>
          <p:cNvPr id="560" name="ZoneTexte 559">
            <a:extLst>
              <a:ext uri="{FF2B5EF4-FFF2-40B4-BE49-F238E27FC236}">
                <a16:creationId xmlns:a16="http://schemas.microsoft.com/office/drawing/2014/main" id="{6B1BD89C-0F20-B35C-DB4E-E586CA469AE2}"/>
              </a:ext>
            </a:extLst>
          </p:cNvPr>
          <p:cNvSpPr txBox="1"/>
          <p:nvPr/>
        </p:nvSpPr>
        <p:spPr>
          <a:xfrm>
            <a:off x="9715744" y="2185700"/>
            <a:ext cx="1994457" cy="523220"/>
          </a:xfrm>
          <a:prstGeom prst="rect">
            <a:avLst/>
          </a:prstGeom>
          <a:noFill/>
        </p:spPr>
        <p:txBody>
          <a:bodyPr wrap="none" rtlCol="0">
            <a:spAutoFit/>
          </a:bodyPr>
          <a:lstStyle/>
          <a:p>
            <a:pPr algn="ctr"/>
            <a:r>
              <a:rPr lang="en-US" sz="1400" b="1">
                <a:solidFill>
                  <a:srgbClr val="0070C0"/>
                </a:solidFill>
              </a:rPr>
              <a:t>VH-280 (multiple dose): </a:t>
            </a:r>
            <a:br>
              <a:rPr lang="en-US" sz="1400" b="1">
                <a:solidFill>
                  <a:srgbClr val="0070C0"/>
                </a:solidFill>
              </a:rPr>
            </a:br>
            <a:r>
              <a:rPr lang="en-US" sz="1400" b="1">
                <a:solidFill>
                  <a:srgbClr val="0070C0"/>
                </a:solidFill>
              </a:rPr>
              <a:t>after 14 days of dosing</a:t>
            </a:r>
          </a:p>
        </p:txBody>
      </p:sp>
      <p:grpSp>
        <p:nvGrpSpPr>
          <p:cNvPr id="7" name="Groupe 6">
            <a:extLst>
              <a:ext uri="{FF2B5EF4-FFF2-40B4-BE49-F238E27FC236}">
                <a16:creationId xmlns:a16="http://schemas.microsoft.com/office/drawing/2014/main" id="{C5E72B70-985E-3D49-1135-330CC53823E4}"/>
              </a:ext>
            </a:extLst>
          </p:cNvPr>
          <p:cNvGrpSpPr/>
          <p:nvPr/>
        </p:nvGrpSpPr>
        <p:grpSpPr>
          <a:xfrm>
            <a:off x="3139324" y="2930523"/>
            <a:ext cx="2528375" cy="2866963"/>
            <a:chOff x="3139324" y="2930523"/>
            <a:chExt cx="2528375" cy="2866963"/>
          </a:xfrm>
        </p:grpSpPr>
        <p:grpSp>
          <p:nvGrpSpPr>
            <p:cNvPr id="16" name="Groupe 15">
              <a:extLst>
                <a:ext uri="{FF2B5EF4-FFF2-40B4-BE49-F238E27FC236}">
                  <a16:creationId xmlns:a16="http://schemas.microsoft.com/office/drawing/2014/main" id="{93141DD2-EE57-81F1-D40C-3C735ED8B337}"/>
                </a:ext>
              </a:extLst>
            </p:cNvPr>
            <p:cNvGrpSpPr/>
            <p:nvPr/>
          </p:nvGrpSpPr>
          <p:grpSpPr>
            <a:xfrm>
              <a:off x="3600451" y="3472185"/>
              <a:ext cx="2005012" cy="1908175"/>
              <a:chOff x="3600451" y="3832225"/>
              <a:chExt cx="2005012" cy="1908175"/>
            </a:xfrm>
          </p:grpSpPr>
          <p:sp>
            <p:nvSpPr>
              <p:cNvPr id="17" name="Freeform 663">
                <a:extLst>
                  <a:ext uri="{FF2B5EF4-FFF2-40B4-BE49-F238E27FC236}">
                    <a16:creationId xmlns:a16="http://schemas.microsoft.com/office/drawing/2014/main" id="{61E6CDCD-D03B-59B8-58C6-DD4E92CB146D}"/>
                  </a:ext>
                </a:extLst>
              </p:cNvPr>
              <p:cNvSpPr>
                <a:spLocks/>
              </p:cNvSpPr>
              <p:nvPr/>
            </p:nvSpPr>
            <p:spPr bwMode="auto">
              <a:xfrm>
                <a:off x="3662363" y="3832225"/>
                <a:ext cx="1943100" cy="1854200"/>
              </a:xfrm>
              <a:custGeom>
                <a:avLst/>
                <a:gdLst>
                  <a:gd name="T0" fmla="*/ 6118 w 6118"/>
                  <a:gd name="T1" fmla="*/ 5842 h 5842"/>
                  <a:gd name="T2" fmla="*/ 0 w 6118"/>
                  <a:gd name="T3" fmla="*/ 5842 h 5842"/>
                  <a:gd name="T4" fmla="*/ 0 w 6118"/>
                  <a:gd name="T5" fmla="*/ 0 h 5842"/>
                </a:gdLst>
                <a:ahLst/>
                <a:cxnLst>
                  <a:cxn ang="0">
                    <a:pos x="T0" y="T1"/>
                  </a:cxn>
                  <a:cxn ang="0">
                    <a:pos x="T2" y="T3"/>
                  </a:cxn>
                  <a:cxn ang="0">
                    <a:pos x="T4" y="T5"/>
                  </a:cxn>
                </a:cxnLst>
                <a:rect l="0" t="0" r="r" b="b"/>
                <a:pathLst>
                  <a:path w="6118" h="5842">
                    <a:moveTo>
                      <a:pt x="6118" y="5842"/>
                    </a:moveTo>
                    <a:lnTo>
                      <a:pt x="0" y="5842"/>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 name="Line 664">
                <a:extLst>
                  <a:ext uri="{FF2B5EF4-FFF2-40B4-BE49-F238E27FC236}">
                    <a16:creationId xmlns:a16="http://schemas.microsoft.com/office/drawing/2014/main" id="{5755DDB1-6E01-10A4-31BD-6F1073DB1B3E}"/>
                  </a:ext>
                </a:extLst>
              </p:cNvPr>
              <p:cNvSpPr>
                <a:spLocks noChangeShapeType="1"/>
              </p:cNvSpPr>
              <p:nvPr/>
            </p:nvSpPr>
            <p:spPr bwMode="auto">
              <a:xfrm flipV="1">
                <a:off x="3740151" y="5686425"/>
                <a:ext cx="0" cy="539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 name="Line 665">
                <a:extLst>
                  <a:ext uri="{FF2B5EF4-FFF2-40B4-BE49-F238E27FC236}">
                    <a16:creationId xmlns:a16="http://schemas.microsoft.com/office/drawing/2014/main" id="{04312B88-6F0B-C6E6-F8F9-05E12E7169F2}"/>
                  </a:ext>
                </a:extLst>
              </p:cNvPr>
              <p:cNvSpPr>
                <a:spLocks noChangeShapeType="1"/>
              </p:cNvSpPr>
              <p:nvPr/>
            </p:nvSpPr>
            <p:spPr bwMode="auto">
              <a:xfrm flipV="1">
                <a:off x="3863976" y="5686425"/>
                <a:ext cx="0" cy="539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 name="Line 666">
                <a:extLst>
                  <a:ext uri="{FF2B5EF4-FFF2-40B4-BE49-F238E27FC236}">
                    <a16:creationId xmlns:a16="http://schemas.microsoft.com/office/drawing/2014/main" id="{B921FC19-36D9-BAA4-1A76-15F9D4FCC127}"/>
                  </a:ext>
                </a:extLst>
              </p:cNvPr>
              <p:cNvSpPr>
                <a:spLocks noChangeShapeType="1"/>
              </p:cNvSpPr>
              <p:nvPr/>
            </p:nvSpPr>
            <p:spPr bwMode="auto">
              <a:xfrm flipV="1">
                <a:off x="4114801" y="5686425"/>
                <a:ext cx="0" cy="539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 name="Line 667">
                <a:extLst>
                  <a:ext uri="{FF2B5EF4-FFF2-40B4-BE49-F238E27FC236}">
                    <a16:creationId xmlns:a16="http://schemas.microsoft.com/office/drawing/2014/main" id="{A51CE0F4-51AE-06DF-1EF6-CCDE9EC744EB}"/>
                  </a:ext>
                </a:extLst>
              </p:cNvPr>
              <p:cNvSpPr>
                <a:spLocks noChangeShapeType="1"/>
              </p:cNvSpPr>
              <p:nvPr/>
            </p:nvSpPr>
            <p:spPr bwMode="auto">
              <a:xfrm flipV="1">
                <a:off x="4567238" y="5686425"/>
                <a:ext cx="0" cy="539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 name="Line 668">
                <a:extLst>
                  <a:ext uri="{FF2B5EF4-FFF2-40B4-BE49-F238E27FC236}">
                    <a16:creationId xmlns:a16="http://schemas.microsoft.com/office/drawing/2014/main" id="{E46BC131-D974-42E3-ECA0-3AB552780669}"/>
                  </a:ext>
                </a:extLst>
              </p:cNvPr>
              <p:cNvSpPr>
                <a:spLocks noChangeShapeType="1"/>
              </p:cNvSpPr>
              <p:nvPr/>
            </p:nvSpPr>
            <p:spPr bwMode="auto">
              <a:xfrm flipV="1">
                <a:off x="5462588" y="5686425"/>
                <a:ext cx="0" cy="539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Line 669">
                <a:extLst>
                  <a:ext uri="{FF2B5EF4-FFF2-40B4-BE49-F238E27FC236}">
                    <a16:creationId xmlns:a16="http://schemas.microsoft.com/office/drawing/2014/main" id="{2A1EF9EA-C631-35DF-D4D8-EE8285DA7528}"/>
                  </a:ext>
                </a:extLst>
              </p:cNvPr>
              <p:cNvSpPr>
                <a:spLocks noChangeShapeType="1"/>
              </p:cNvSpPr>
              <p:nvPr/>
            </p:nvSpPr>
            <p:spPr bwMode="auto">
              <a:xfrm flipV="1">
                <a:off x="5010151" y="5686425"/>
                <a:ext cx="0" cy="539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 name="Line 685">
                <a:extLst>
                  <a:ext uri="{FF2B5EF4-FFF2-40B4-BE49-F238E27FC236}">
                    <a16:creationId xmlns:a16="http://schemas.microsoft.com/office/drawing/2014/main" id="{B9FF1C6A-4C67-17DB-F575-621B5D38861D}"/>
                  </a:ext>
                </a:extLst>
              </p:cNvPr>
              <p:cNvSpPr>
                <a:spLocks noChangeShapeType="1"/>
              </p:cNvSpPr>
              <p:nvPr/>
            </p:nvSpPr>
            <p:spPr bwMode="auto">
              <a:xfrm>
                <a:off x="3600451" y="3846513"/>
                <a:ext cx="6191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 name="Line 686">
                <a:extLst>
                  <a:ext uri="{FF2B5EF4-FFF2-40B4-BE49-F238E27FC236}">
                    <a16:creationId xmlns:a16="http://schemas.microsoft.com/office/drawing/2014/main" id="{49C549B6-8083-CC6B-8918-2B11299A7609}"/>
                  </a:ext>
                </a:extLst>
              </p:cNvPr>
              <p:cNvSpPr>
                <a:spLocks noChangeShapeType="1"/>
              </p:cNvSpPr>
              <p:nvPr/>
            </p:nvSpPr>
            <p:spPr bwMode="auto">
              <a:xfrm>
                <a:off x="3600451" y="4214813"/>
                <a:ext cx="6191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 name="Line 687">
                <a:extLst>
                  <a:ext uri="{FF2B5EF4-FFF2-40B4-BE49-F238E27FC236}">
                    <a16:creationId xmlns:a16="http://schemas.microsoft.com/office/drawing/2014/main" id="{46FCE1E7-7789-4097-5235-CE676EBADBFB}"/>
                  </a:ext>
                </a:extLst>
              </p:cNvPr>
              <p:cNvSpPr>
                <a:spLocks noChangeShapeType="1"/>
              </p:cNvSpPr>
              <p:nvPr/>
            </p:nvSpPr>
            <p:spPr bwMode="auto">
              <a:xfrm>
                <a:off x="3600451" y="4583113"/>
                <a:ext cx="6191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 name="Line 688">
                <a:extLst>
                  <a:ext uri="{FF2B5EF4-FFF2-40B4-BE49-F238E27FC236}">
                    <a16:creationId xmlns:a16="http://schemas.microsoft.com/office/drawing/2014/main" id="{420B00FC-03A1-EAD1-CD73-230C6321A19D}"/>
                  </a:ext>
                </a:extLst>
              </p:cNvPr>
              <p:cNvSpPr>
                <a:spLocks noChangeShapeType="1"/>
              </p:cNvSpPr>
              <p:nvPr/>
            </p:nvSpPr>
            <p:spPr bwMode="auto">
              <a:xfrm>
                <a:off x="3600451" y="4949825"/>
                <a:ext cx="6191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 name="Line 689">
                <a:extLst>
                  <a:ext uri="{FF2B5EF4-FFF2-40B4-BE49-F238E27FC236}">
                    <a16:creationId xmlns:a16="http://schemas.microsoft.com/office/drawing/2014/main" id="{3B64729A-F836-C34E-5B35-B9D4236883A4}"/>
                  </a:ext>
                </a:extLst>
              </p:cNvPr>
              <p:cNvSpPr>
                <a:spLocks noChangeShapeType="1"/>
              </p:cNvSpPr>
              <p:nvPr/>
            </p:nvSpPr>
            <p:spPr bwMode="auto">
              <a:xfrm>
                <a:off x="3600451" y="5318125"/>
                <a:ext cx="6191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 name="Line 690">
                <a:extLst>
                  <a:ext uri="{FF2B5EF4-FFF2-40B4-BE49-F238E27FC236}">
                    <a16:creationId xmlns:a16="http://schemas.microsoft.com/office/drawing/2014/main" id="{34960A03-8916-EE44-BB38-50EA252D12C5}"/>
                  </a:ext>
                </a:extLst>
              </p:cNvPr>
              <p:cNvSpPr>
                <a:spLocks noChangeShapeType="1"/>
              </p:cNvSpPr>
              <p:nvPr/>
            </p:nvSpPr>
            <p:spPr bwMode="auto">
              <a:xfrm>
                <a:off x="3600451" y="5686425"/>
                <a:ext cx="6191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 name="Line 698">
                <a:extLst>
                  <a:ext uri="{FF2B5EF4-FFF2-40B4-BE49-F238E27FC236}">
                    <a16:creationId xmlns:a16="http://schemas.microsoft.com/office/drawing/2014/main" id="{CD84A2EF-2707-804B-B381-7EFEE114F2D3}"/>
                  </a:ext>
                </a:extLst>
              </p:cNvPr>
              <p:cNvSpPr>
                <a:spLocks noChangeShapeType="1"/>
              </p:cNvSpPr>
              <p:nvPr/>
            </p:nvSpPr>
            <p:spPr bwMode="auto">
              <a:xfrm flipH="1">
                <a:off x="3662363" y="5438775"/>
                <a:ext cx="1803400" cy="0"/>
              </a:xfrm>
              <a:prstGeom prst="line">
                <a:avLst/>
              </a:prstGeom>
              <a:noFill/>
              <a:ln w="635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Line 700">
                <a:extLst>
                  <a:ext uri="{FF2B5EF4-FFF2-40B4-BE49-F238E27FC236}">
                    <a16:creationId xmlns:a16="http://schemas.microsoft.com/office/drawing/2014/main" id="{E4E528F9-1329-2576-C39F-77470F79F2BF}"/>
                  </a:ext>
                </a:extLst>
              </p:cNvPr>
              <p:cNvSpPr>
                <a:spLocks noChangeShapeType="1"/>
              </p:cNvSpPr>
              <p:nvPr/>
            </p:nvSpPr>
            <p:spPr bwMode="auto">
              <a:xfrm flipV="1">
                <a:off x="3795713" y="4298950"/>
                <a:ext cx="0" cy="74612"/>
              </a:xfrm>
              <a:prstGeom prst="line">
                <a:avLst/>
              </a:prstGeom>
              <a:noFill/>
              <a:ln w="6350">
                <a:solidFill>
                  <a:srgbClr val="0000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 name="Line 701">
                <a:extLst>
                  <a:ext uri="{FF2B5EF4-FFF2-40B4-BE49-F238E27FC236}">
                    <a16:creationId xmlns:a16="http://schemas.microsoft.com/office/drawing/2014/main" id="{470C4E90-A8CD-50C1-DD00-299662E202C0}"/>
                  </a:ext>
                </a:extLst>
              </p:cNvPr>
              <p:cNvSpPr>
                <a:spLocks noChangeShapeType="1"/>
              </p:cNvSpPr>
              <p:nvPr/>
            </p:nvSpPr>
            <p:spPr bwMode="auto">
              <a:xfrm flipV="1">
                <a:off x="3724276" y="4222750"/>
                <a:ext cx="0" cy="60325"/>
              </a:xfrm>
              <a:prstGeom prst="line">
                <a:avLst/>
              </a:prstGeom>
              <a:noFill/>
              <a:ln w="6350">
                <a:solidFill>
                  <a:srgbClr val="0000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 name="Line 702">
                <a:extLst>
                  <a:ext uri="{FF2B5EF4-FFF2-40B4-BE49-F238E27FC236}">
                    <a16:creationId xmlns:a16="http://schemas.microsoft.com/office/drawing/2014/main" id="{DD35FF91-2BEC-44E0-30AB-F55AC078F2D2}"/>
                  </a:ext>
                </a:extLst>
              </p:cNvPr>
              <p:cNvSpPr>
                <a:spLocks noChangeShapeType="1"/>
              </p:cNvSpPr>
              <p:nvPr/>
            </p:nvSpPr>
            <p:spPr bwMode="auto">
              <a:xfrm flipV="1">
                <a:off x="3697288" y="4206875"/>
                <a:ext cx="0" cy="101600"/>
              </a:xfrm>
              <a:prstGeom prst="line">
                <a:avLst/>
              </a:prstGeom>
              <a:noFill/>
              <a:ln w="6350">
                <a:solidFill>
                  <a:srgbClr val="0000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 name="Line 703">
                <a:extLst>
                  <a:ext uri="{FF2B5EF4-FFF2-40B4-BE49-F238E27FC236}">
                    <a16:creationId xmlns:a16="http://schemas.microsoft.com/office/drawing/2014/main" id="{CDA01DBB-3AE0-337C-F9FD-E255AEEDA63D}"/>
                  </a:ext>
                </a:extLst>
              </p:cNvPr>
              <p:cNvSpPr>
                <a:spLocks noChangeShapeType="1"/>
              </p:cNvSpPr>
              <p:nvPr/>
            </p:nvSpPr>
            <p:spPr bwMode="auto">
              <a:xfrm flipV="1">
                <a:off x="3662363" y="4265613"/>
                <a:ext cx="0" cy="71437"/>
              </a:xfrm>
              <a:prstGeom prst="line">
                <a:avLst/>
              </a:prstGeom>
              <a:noFill/>
              <a:ln w="6350">
                <a:solidFill>
                  <a:srgbClr val="0000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 name="Line 705">
                <a:extLst>
                  <a:ext uri="{FF2B5EF4-FFF2-40B4-BE49-F238E27FC236}">
                    <a16:creationId xmlns:a16="http://schemas.microsoft.com/office/drawing/2014/main" id="{6C7A29EE-2EF1-7060-EF38-400CB1C3C878}"/>
                  </a:ext>
                </a:extLst>
              </p:cNvPr>
              <p:cNvSpPr>
                <a:spLocks noChangeShapeType="1"/>
              </p:cNvSpPr>
              <p:nvPr/>
            </p:nvSpPr>
            <p:spPr bwMode="auto">
              <a:xfrm flipV="1">
                <a:off x="3859213" y="4337050"/>
                <a:ext cx="0" cy="101600"/>
              </a:xfrm>
              <a:prstGeom prst="line">
                <a:avLst/>
              </a:prstGeom>
              <a:noFill/>
              <a:ln w="6350">
                <a:solidFill>
                  <a:srgbClr val="0000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 name="Line 706">
                <a:extLst>
                  <a:ext uri="{FF2B5EF4-FFF2-40B4-BE49-F238E27FC236}">
                    <a16:creationId xmlns:a16="http://schemas.microsoft.com/office/drawing/2014/main" id="{DA1BFC92-6BA6-72BF-85E0-579E44EE1ED0}"/>
                  </a:ext>
                </a:extLst>
              </p:cNvPr>
              <p:cNvSpPr>
                <a:spLocks noChangeShapeType="1"/>
              </p:cNvSpPr>
              <p:nvPr/>
            </p:nvSpPr>
            <p:spPr bwMode="auto">
              <a:xfrm flipV="1">
                <a:off x="4114801" y="4456113"/>
                <a:ext cx="0" cy="155575"/>
              </a:xfrm>
              <a:prstGeom prst="line">
                <a:avLst/>
              </a:prstGeom>
              <a:noFill/>
              <a:ln w="6350">
                <a:solidFill>
                  <a:srgbClr val="0000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 name="Line 707">
                <a:extLst>
                  <a:ext uri="{FF2B5EF4-FFF2-40B4-BE49-F238E27FC236}">
                    <a16:creationId xmlns:a16="http://schemas.microsoft.com/office/drawing/2014/main" id="{628D5210-50E1-D8F8-5415-24ABC72FB740}"/>
                  </a:ext>
                </a:extLst>
              </p:cNvPr>
              <p:cNvSpPr>
                <a:spLocks noChangeShapeType="1"/>
              </p:cNvSpPr>
              <p:nvPr/>
            </p:nvSpPr>
            <p:spPr bwMode="auto">
              <a:xfrm>
                <a:off x="4056063" y="4421188"/>
                <a:ext cx="0" cy="184150"/>
              </a:xfrm>
              <a:prstGeom prst="line">
                <a:avLst/>
              </a:prstGeom>
              <a:noFill/>
              <a:ln w="6350">
                <a:solidFill>
                  <a:srgbClr val="0000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 name="Line 708">
                <a:extLst>
                  <a:ext uri="{FF2B5EF4-FFF2-40B4-BE49-F238E27FC236}">
                    <a16:creationId xmlns:a16="http://schemas.microsoft.com/office/drawing/2014/main" id="{8DF23B48-6F2B-1102-F1AF-6513B33DF672}"/>
                  </a:ext>
                </a:extLst>
              </p:cNvPr>
              <p:cNvSpPr>
                <a:spLocks noChangeShapeType="1"/>
              </p:cNvSpPr>
              <p:nvPr/>
            </p:nvSpPr>
            <p:spPr bwMode="auto">
              <a:xfrm flipV="1">
                <a:off x="3992563" y="4419600"/>
                <a:ext cx="0" cy="100012"/>
              </a:xfrm>
              <a:prstGeom prst="line">
                <a:avLst/>
              </a:prstGeom>
              <a:noFill/>
              <a:ln w="6350">
                <a:solidFill>
                  <a:srgbClr val="0000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 name="Line 709">
                <a:extLst>
                  <a:ext uri="{FF2B5EF4-FFF2-40B4-BE49-F238E27FC236}">
                    <a16:creationId xmlns:a16="http://schemas.microsoft.com/office/drawing/2014/main" id="{F5DF1A59-6BB2-3ED6-14B0-C258483930A1}"/>
                  </a:ext>
                </a:extLst>
              </p:cNvPr>
              <p:cNvSpPr>
                <a:spLocks noChangeShapeType="1"/>
              </p:cNvSpPr>
              <p:nvPr/>
            </p:nvSpPr>
            <p:spPr bwMode="auto">
              <a:xfrm flipV="1">
                <a:off x="3922713" y="4360863"/>
                <a:ext cx="0" cy="107950"/>
              </a:xfrm>
              <a:prstGeom prst="line">
                <a:avLst/>
              </a:prstGeom>
              <a:noFill/>
              <a:ln w="6350">
                <a:solidFill>
                  <a:srgbClr val="0000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 name="Freeform 710">
                <a:extLst>
                  <a:ext uri="{FF2B5EF4-FFF2-40B4-BE49-F238E27FC236}">
                    <a16:creationId xmlns:a16="http://schemas.microsoft.com/office/drawing/2014/main" id="{82FD7617-83B7-859A-8730-98184326D517}"/>
                  </a:ext>
                </a:extLst>
              </p:cNvPr>
              <p:cNvSpPr>
                <a:spLocks/>
              </p:cNvSpPr>
              <p:nvPr/>
            </p:nvSpPr>
            <p:spPr bwMode="auto">
              <a:xfrm>
                <a:off x="5016501" y="5121275"/>
                <a:ext cx="0" cy="349250"/>
              </a:xfrm>
              <a:custGeom>
                <a:avLst/>
                <a:gdLst>
                  <a:gd name="T0" fmla="*/ 1099 h 1099"/>
                  <a:gd name="T1" fmla="*/ 294 h 1099"/>
                  <a:gd name="T2" fmla="*/ 0 h 1099"/>
                </a:gdLst>
                <a:ahLst/>
                <a:cxnLst>
                  <a:cxn ang="0">
                    <a:pos x="0" y="T0"/>
                  </a:cxn>
                  <a:cxn ang="0">
                    <a:pos x="0" y="T1"/>
                  </a:cxn>
                  <a:cxn ang="0">
                    <a:pos x="0" y="T2"/>
                  </a:cxn>
                </a:cxnLst>
                <a:rect l="0" t="0" r="r" b="b"/>
                <a:pathLst>
                  <a:path h="1099">
                    <a:moveTo>
                      <a:pt x="0" y="1099"/>
                    </a:moveTo>
                    <a:lnTo>
                      <a:pt x="0" y="294"/>
                    </a:lnTo>
                    <a:lnTo>
                      <a:pt x="0" y="0"/>
                    </a:lnTo>
                  </a:path>
                </a:pathLst>
              </a:custGeom>
              <a:noFill/>
              <a:ln w="6350">
                <a:solidFill>
                  <a:srgbClr val="0000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 name="Line 711">
                <a:extLst>
                  <a:ext uri="{FF2B5EF4-FFF2-40B4-BE49-F238E27FC236}">
                    <a16:creationId xmlns:a16="http://schemas.microsoft.com/office/drawing/2014/main" id="{62B0F6E4-C8AD-5914-9828-308ECFE7A5CF}"/>
                  </a:ext>
                </a:extLst>
              </p:cNvPr>
              <p:cNvSpPr>
                <a:spLocks noChangeShapeType="1"/>
              </p:cNvSpPr>
              <p:nvPr/>
            </p:nvSpPr>
            <p:spPr bwMode="auto">
              <a:xfrm>
                <a:off x="4567238" y="4659313"/>
                <a:ext cx="0" cy="111125"/>
              </a:xfrm>
              <a:prstGeom prst="line">
                <a:avLst/>
              </a:prstGeom>
              <a:noFill/>
              <a:ln w="6350">
                <a:solidFill>
                  <a:srgbClr val="0000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 name="Freeform 717">
                <a:extLst>
                  <a:ext uri="{FF2B5EF4-FFF2-40B4-BE49-F238E27FC236}">
                    <a16:creationId xmlns:a16="http://schemas.microsoft.com/office/drawing/2014/main" id="{F34F7348-665B-A456-4BD3-C91B223AD05E}"/>
                  </a:ext>
                </a:extLst>
              </p:cNvPr>
              <p:cNvSpPr>
                <a:spLocks/>
              </p:cNvSpPr>
              <p:nvPr/>
            </p:nvSpPr>
            <p:spPr bwMode="auto">
              <a:xfrm>
                <a:off x="3662363" y="4206875"/>
                <a:ext cx="1811338" cy="1211262"/>
              </a:xfrm>
              <a:custGeom>
                <a:avLst/>
                <a:gdLst>
                  <a:gd name="T0" fmla="*/ 5704 w 5704"/>
                  <a:gd name="T1" fmla="*/ 3815 h 3815"/>
                  <a:gd name="T2" fmla="*/ 4263 w 5704"/>
                  <a:gd name="T3" fmla="*/ 3176 h 3815"/>
                  <a:gd name="T4" fmla="*/ 4262 w 5704"/>
                  <a:gd name="T5" fmla="*/ 3175 h 3815"/>
                  <a:gd name="T6" fmla="*/ 2846 w 5704"/>
                  <a:gd name="T7" fmla="*/ 1777 h 3815"/>
                  <a:gd name="T8" fmla="*/ 1424 w 5704"/>
                  <a:gd name="T9" fmla="*/ 788 h 3815"/>
                  <a:gd name="T10" fmla="*/ 1246 w 5704"/>
                  <a:gd name="T11" fmla="*/ 675 h 3815"/>
                  <a:gd name="T12" fmla="*/ 1237 w 5704"/>
                  <a:gd name="T13" fmla="*/ 675 h 3815"/>
                  <a:gd name="T14" fmla="*/ 1039 w 5704"/>
                  <a:gd name="T15" fmla="*/ 669 h 3815"/>
                  <a:gd name="T16" fmla="*/ 820 w 5704"/>
                  <a:gd name="T17" fmla="*/ 486 h 3815"/>
                  <a:gd name="T18" fmla="*/ 620 w 5704"/>
                  <a:gd name="T19" fmla="*/ 413 h 3815"/>
                  <a:gd name="T20" fmla="*/ 419 w 5704"/>
                  <a:gd name="T21" fmla="*/ 292 h 3815"/>
                  <a:gd name="T22" fmla="*/ 193 w 5704"/>
                  <a:gd name="T23" fmla="*/ 49 h 3815"/>
                  <a:gd name="T24" fmla="*/ 108 w 5704"/>
                  <a:gd name="T25" fmla="*/ 0 h 3815"/>
                  <a:gd name="T26" fmla="*/ 0 w 5704"/>
                  <a:gd name="T27" fmla="*/ 188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04" h="3815">
                    <a:moveTo>
                      <a:pt x="5704" y="3815"/>
                    </a:moveTo>
                    <a:lnTo>
                      <a:pt x="4263" y="3176"/>
                    </a:lnTo>
                    <a:lnTo>
                      <a:pt x="4262" y="3175"/>
                    </a:lnTo>
                    <a:lnTo>
                      <a:pt x="2846" y="1777"/>
                    </a:lnTo>
                    <a:lnTo>
                      <a:pt x="1424" y="788"/>
                    </a:lnTo>
                    <a:lnTo>
                      <a:pt x="1246" y="675"/>
                    </a:lnTo>
                    <a:lnTo>
                      <a:pt x="1237" y="675"/>
                    </a:lnTo>
                    <a:lnTo>
                      <a:pt x="1039" y="669"/>
                    </a:lnTo>
                    <a:lnTo>
                      <a:pt x="820" y="486"/>
                    </a:lnTo>
                    <a:lnTo>
                      <a:pt x="620" y="413"/>
                    </a:lnTo>
                    <a:lnTo>
                      <a:pt x="419" y="292"/>
                    </a:lnTo>
                    <a:lnTo>
                      <a:pt x="193" y="49"/>
                    </a:lnTo>
                    <a:lnTo>
                      <a:pt x="108" y="0"/>
                    </a:lnTo>
                    <a:lnTo>
                      <a:pt x="0" y="188"/>
                    </a:lnTo>
                  </a:path>
                </a:pathLst>
              </a:custGeom>
              <a:noFill/>
              <a:ln w="19050">
                <a:solidFill>
                  <a:srgbClr val="0000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 name="Freeform 733">
                <a:extLst>
                  <a:ext uri="{FF2B5EF4-FFF2-40B4-BE49-F238E27FC236}">
                    <a16:creationId xmlns:a16="http://schemas.microsoft.com/office/drawing/2014/main" id="{2C8FFDB8-DAD0-ACB8-F30A-EA97886E6BBE}"/>
                  </a:ext>
                </a:extLst>
              </p:cNvPr>
              <p:cNvSpPr>
                <a:spLocks/>
              </p:cNvSpPr>
              <p:nvPr/>
            </p:nvSpPr>
            <p:spPr bwMode="auto">
              <a:xfrm>
                <a:off x="3640138" y="4243388"/>
                <a:ext cx="46038" cy="46037"/>
              </a:xfrm>
              <a:custGeom>
                <a:avLst/>
                <a:gdLst>
                  <a:gd name="T0" fmla="*/ 120 w 142"/>
                  <a:gd name="T1" fmla="*/ 21 h 142"/>
                  <a:gd name="T2" fmla="*/ 109 w 142"/>
                  <a:gd name="T3" fmla="*/ 12 h 142"/>
                  <a:gd name="T4" fmla="*/ 97 w 142"/>
                  <a:gd name="T5" fmla="*/ 6 h 142"/>
                  <a:gd name="T6" fmla="*/ 90 w 142"/>
                  <a:gd name="T7" fmla="*/ 2 h 142"/>
                  <a:gd name="T8" fmla="*/ 84 w 142"/>
                  <a:gd name="T9" fmla="*/ 1 h 142"/>
                  <a:gd name="T10" fmla="*/ 71 w 142"/>
                  <a:gd name="T11" fmla="*/ 0 h 142"/>
                  <a:gd name="T12" fmla="*/ 55 w 142"/>
                  <a:gd name="T13" fmla="*/ 1 h 142"/>
                  <a:gd name="T14" fmla="*/ 43 w 142"/>
                  <a:gd name="T15" fmla="*/ 6 h 142"/>
                  <a:gd name="T16" fmla="*/ 31 w 142"/>
                  <a:gd name="T17" fmla="*/ 12 h 142"/>
                  <a:gd name="T18" fmla="*/ 21 w 142"/>
                  <a:gd name="T19" fmla="*/ 21 h 142"/>
                  <a:gd name="T20" fmla="*/ 11 w 142"/>
                  <a:gd name="T21" fmla="*/ 31 h 142"/>
                  <a:gd name="T22" fmla="*/ 5 w 142"/>
                  <a:gd name="T23" fmla="*/ 43 h 142"/>
                  <a:gd name="T24" fmla="*/ 1 w 142"/>
                  <a:gd name="T25" fmla="*/ 56 h 142"/>
                  <a:gd name="T26" fmla="*/ 0 w 142"/>
                  <a:gd name="T27" fmla="*/ 71 h 142"/>
                  <a:gd name="T28" fmla="*/ 1 w 142"/>
                  <a:gd name="T29" fmla="*/ 85 h 142"/>
                  <a:gd name="T30" fmla="*/ 2 w 142"/>
                  <a:gd name="T31" fmla="*/ 91 h 142"/>
                  <a:gd name="T32" fmla="*/ 5 w 142"/>
                  <a:gd name="T33" fmla="*/ 98 h 142"/>
                  <a:gd name="T34" fmla="*/ 11 w 142"/>
                  <a:gd name="T35" fmla="*/ 110 h 142"/>
                  <a:gd name="T36" fmla="*/ 15 w 142"/>
                  <a:gd name="T37" fmla="*/ 115 h 142"/>
                  <a:gd name="T38" fmla="*/ 21 w 142"/>
                  <a:gd name="T39" fmla="*/ 121 h 142"/>
                  <a:gd name="T40" fmla="*/ 31 w 142"/>
                  <a:gd name="T41" fmla="*/ 129 h 142"/>
                  <a:gd name="T42" fmla="*/ 43 w 142"/>
                  <a:gd name="T43" fmla="*/ 136 h 142"/>
                  <a:gd name="T44" fmla="*/ 55 w 142"/>
                  <a:gd name="T45" fmla="*/ 140 h 142"/>
                  <a:gd name="T46" fmla="*/ 71 w 142"/>
                  <a:gd name="T47" fmla="*/ 142 h 142"/>
                  <a:gd name="T48" fmla="*/ 77 w 142"/>
                  <a:gd name="T49" fmla="*/ 141 h 142"/>
                  <a:gd name="T50" fmla="*/ 77 w 142"/>
                  <a:gd name="T51" fmla="*/ 140 h 142"/>
                  <a:gd name="T52" fmla="*/ 78 w 142"/>
                  <a:gd name="T53" fmla="*/ 140 h 142"/>
                  <a:gd name="T54" fmla="*/ 80 w 142"/>
                  <a:gd name="T55" fmla="*/ 140 h 142"/>
                  <a:gd name="T56" fmla="*/ 84 w 142"/>
                  <a:gd name="T57" fmla="*/ 140 h 142"/>
                  <a:gd name="T58" fmla="*/ 90 w 142"/>
                  <a:gd name="T59" fmla="*/ 138 h 142"/>
                  <a:gd name="T60" fmla="*/ 97 w 142"/>
                  <a:gd name="T61" fmla="*/ 136 h 142"/>
                  <a:gd name="T62" fmla="*/ 109 w 142"/>
                  <a:gd name="T63" fmla="*/ 129 h 142"/>
                  <a:gd name="T64" fmla="*/ 114 w 142"/>
                  <a:gd name="T65" fmla="*/ 125 h 142"/>
                  <a:gd name="T66" fmla="*/ 120 w 142"/>
                  <a:gd name="T67" fmla="*/ 121 h 142"/>
                  <a:gd name="T68" fmla="*/ 124 w 142"/>
                  <a:gd name="T69" fmla="*/ 115 h 142"/>
                  <a:gd name="T70" fmla="*/ 128 w 142"/>
                  <a:gd name="T71" fmla="*/ 110 h 142"/>
                  <a:gd name="T72" fmla="*/ 135 w 142"/>
                  <a:gd name="T73" fmla="*/ 98 h 142"/>
                  <a:gd name="T74" fmla="*/ 138 w 142"/>
                  <a:gd name="T75" fmla="*/ 91 h 142"/>
                  <a:gd name="T76" fmla="*/ 140 w 142"/>
                  <a:gd name="T77" fmla="*/ 85 h 142"/>
                  <a:gd name="T78" fmla="*/ 140 w 142"/>
                  <a:gd name="T79" fmla="*/ 81 h 142"/>
                  <a:gd name="T80" fmla="*/ 140 w 142"/>
                  <a:gd name="T81" fmla="*/ 79 h 142"/>
                  <a:gd name="T82" fmla="*/ 140 w 142"/>
                  <a:gd name="T83" fmla="*/ 78 h 142"/>
                  <a:gd name="T84" fmla="*/ 141 w 142"/>
                  <a:gd name="T85" fmla="*/ 78 h 142"/>
                  <a:gd name="T86" fmla="*/ 142 w 142"/>
                  <a:gd name="T87" fmla="*/ 71 h 142"/>
                  <a:gd name="T88" fmla="*/ 140 w 142"/>
                  <a:gd name="T89" fmla="*/ 56 h 142"/>
                  <a:gd name="T90" fmla="*/ 135 w 142"/>
                  <a:gd name="T91" fmla="*/ 43 h 142"/>
                  <a:gd name="T92" fmla="*/ 128 w 142"/>
                  <a:gd name="T93" fmla="*/ 31 h 142"/>
                  <a:gd name="T94" fmla="*/ 120 w 142"/>
                  <a:gd name="T95" fmla="*/ 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0" y="21"/>
                    </a:moveTo>
                    <a:lnTo>
                      <a:pt x="109" y="12"/>
                    </a:lnTo>
                    <a:lnTo>
                      <a:pt x="97" y="6"/>
                    </a:lnTo>
                    <a:lnTo>
                      <a:pt x="90" y="2"/>
                    </a:lnTo>
                    <a:lnTo>
                      <a:pt x="84" y="1"/>
                    </a:lnTo>
                    <a:lnTo>
                      <a:pt x="71" y="0"/>
                    </a:lnTo>
                    <a:lnTo>
                      <a:pt x="55" y="1"/>
                    </a:lnTo>
                    <a:lnTo>
                      <a:pt x="43" y="6"/>
                    </a:lnTo>
                    <a:lnTo>
                      <a:pt x="31" y="12"/>
                    </a:lnTo>
                    <a:lnTo>
                      <a:pt x="21" y="21"/>
                    </a:lnTo>
                    <a:lnTo>
                      <a:pt x="11" y="31"/>
                    </a:lnTo>
                    <a:lnTo>
                      <a:pt x="5" y="43"/>
                    </a:lnTo>
                    <a:lnTo>
                      <a:pt x="1" y="56"/>
                    </a:lnTo>
                    <a:lnTo>
                      <a:pt x="0" y="71"/>
                    </a:lnTo>
                    <a:lnTo>
                      <a:pt x="1" y="85"/>
                    </a:lnTo>
                    <a:lnTo>
                      <a:pt x="2" y="91"/>
                    </a:lnTo>
                    <a:lnTo>
                      <a:pt x="5" y="98"/>
                    </a:lnTo>
                    <a:lnTo>
                      <a:pt x="11" y="110"/>
                    </a:lnTo>
                    <a:lnTo>
                      <a:pt x="15" y="115"/>
                    </a:lnTo>
                    <a:lnTo>
                      <a:pt x="21" y="121"/>
                    </a:lnTo>
                    <a:lnTo>
                      <a:pt x="31" y="129"/>
                    </a:lnTo>
                    <a:lnTo>
                      <a:pt x="43" y="136"/>
                    </a:lnTo>
                    <a:lnTo>
                      <a:pt x="55"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lnTo>
                      <a:pt x="124" y="115"/>
                    </a:lnTo>
                    <a:lnTo>
                      <a:pt x="128" y="110"/>
                    </a:lnTo>
                    <a:lnTo>
                      <a:pt x="135" y="98"/>
                    </a:lnTo>
                    <a:lnTo>
                      <a:pt x="138" y="91"/>
                    </a:lnTo>
                    <a:lnTo>
                      <a:pt x="140" y="85"/>
                    </a:lnTo>
                    <a:lnTo>
                      <a:pt x="140" y="81"/>
                    </a:lnTo>
                    <a:lnTo>
                      <a:pt x="140" y="79"/>
                    </a:lnTo>
                    <a:lnTo>
                      <a:pt x="140" y="78"/>
                    </a:lnTo>
                    <a:lnTo>
                      <a:pt x="141" y="78"/>
                    </a:lnTo>
                    <a:lnTo>
                      <a:pt x="142" y="71"/>
                    </a:lnTo>
                    <a:lnTo>
                      <a:pt x="140" y="56"/>
                    </a:lnTo>
                    <a:lnTo>
                      <a:pt x="135" y="43"/>
                    </a:lnTo>
                    <a:lnTo>
                      <a:pt x="128" y="31"/>
                    </a:lnTo>
                    <a:lnTo>
                      <a:pt x="120" y="21"/>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 name="Freeform 734">
                <a:extLst>
                  <a:ext uri="{FF2B5EF4-FFF2-40B4-BE49-F238E27FC236}">
                    <a16:creationId xmlns:a16="http://schemas.microsoft.com/office/drawing/2014/main" id="{81E16678-86DB-27C2-A922-8F6D170E0CC6}"/>
                  </a:ext>
                </a:extLst>
              </p:cNvPr>
              <p:cNvSpPr>
                <a:spLocks/>
              </p:cNvSpPr>
              <p:nvPr/>
            </p:nvSpPr>
            <p:spPr bwMode="auto">
              <a:xfrm>
                <a:off x="3657601" y="4213225"/>
                <a:ext cx="44450" cy="46037"/>
              </a:xfrm>
              <a:custGeom>
                <a:avLst/>
                <a:gdLst>
                  <a:gd name="T0" fmla="*/ 121 w 142"/>
                  <a:gd name="T1" fmla="*/ 20 h 142"/>
                  <a:gd name="T2" fmla="*/ 110 w 142"/>
                  <a:gd name="T3" fmla="*/ 11 h 142"/>
                  <a:gd name="T4" fmla="*/ 98 w 142"/>
                  <a:gd name="T5" fmla="*/ 5 h 142"/>
                  <a:gd name="T6" fmla="*/ 91 w 142"/>
                  <a:gd name="T7" fmla="*/ 2 h 142"/>
                  <a:gd name="T8" fmla="*/ 85 w 142"/>
                  <a:gd name="T9" fmla="*/ 1 h 142"/>
                  <a:gd name="T10" fmla="*/ 71 w 142"/>
                  <a:gd name="T11" fmla="*/ 0 h 142"/>
                  <a:gd name="T12" fmla="*/ 56 w 142"/>
                  <a:gd name="T13" fmla="*/ 1 h 142"/>
                  <a:gd name="T14" fmla="*/ 44 w 142"/>
                  <a:gd name="T15" fmla="*/ 5 h 142"/>
                  <a:gd name="T16" fmla="*/ 32 w 142"/>
                  <a:gd name="T17" fmla="*/ 11 h 142"/>
                  <a:gd name="T18" fmla="*/ 22 w 142"/>
                  <a:gd name="T19" fmla="*/ 20 h 142"/>
                  <a:gd name="T20" fmla="*/ 12 w 142"/>
                  <a:gd name="T21" fmla="*/ 31 h 142"/>
                  <a:gd name="T22" fmla="*/ 5 w 142"/>
                  <a:gd name="T23" fmla="*/ 43 h 142"/>
                  <a:gd name="T24" fmla="*/ 1 w 142"/>
                  <a:gd name="T25" fmla="*/ 56 h 142"/>
                  <a:gd name="T26" fmla="*/ 0 w 142"/>
                  <a:gd name="T27" fmla="*/ 71 h 142"/>
                  <a:gd name="T28" fmla="*/ 1 w 142"/>
                  <a:gd name="T29" fmla="*/ 84 h 142"/>
                  <a:gd name="T30" fmla="*/ 2 w 142"/>
                  <a:gd name="T31" fmla="*/ 90 h 142"/>
                  <a:gd name="T32" fmla="*/ 5 w 142"/>
                  <a:gd name="T33" fmla="*/ 97 h 142"/>
                  <a:gd name="T34" fmla="*/ 12 w 142"/>
                  <a:gd name="T35" fmla="*/ 110 h 142"/>
                  <a:gd name="T36" fmla="*/ 16 w 142"/>
                  <a:gd name="T37" fmla="*/ 115 h 142"/>
                  <a:gd name="T38" fmla="*/ 22 w 142"/>
                  <a:gd name="T39" fmla="*/ 121 h 142"/>
                  <a:gd name="T40" fmla="*/ 32 w 142"/>
                  <a:gd name="T41" fmla="*/ 129 h 142"/>
                  <a:gd name="T42" fmla="*/ 44 w 142"/>
                  <a:gd name="T43" fmla="*/ 136 h 142"/>
                  <a:gd name="T44" fmla="*/ 56 w 142"/>
                  <a:gd name="T45" fmla="*/ 140 h 142"/>
                  <a:gd name="T46" fmla="*/ 71 w 142"/>
                  <a:gd name="T47" fmla="*/ 142 h 142"/>
                  <a:gd name="T48" fmla="*/ 77 w 142"/>
                  <a:gd name="T49" fmla="*/ 141 h 142"/>
                  <a:gd name="T50" fmla="*/ 77 w 142"/>
                  <a:gd name="T51" fmla="*/ 140 h 142"/>
                  <a:gd name="T52" fmla="*/ 78 w 142"/>
                  <a:gd name="T53" fmla="*/ 140 h 142"/>
                  <a:gd name="T54" fmla="*/ 80 w 142"/>
                  <a:gd name="T55" fmla="*/ 140 h 142"/>
                  <a:gd name="T56" fmla="*/ 85 w 142"/>
                  <a:gd name="T57" fmla="*/ 140 h 142"/>
                  <a:gd name="T58" fmla="*/ 91 w 142"/>
                  <a:gd name="T59" fmla="*/ 138 h 142"/>
                  <a:gd name="T60" fmla="*/ 98 w 142"/>
                  <a:gd name="T61" fmla="*/ 136 h 142"/>
                  <a:gd name="T62" fmla="*/ 110 w 142"/>
                  <a:gd name="T63" fmla="*/ 129 h 142"/>
                  <a:gd name="T64" fmla="*/ 115 w 142"/>
                  <a:gd name="T65" fmla="*/ 125 h 142"/>
                  <a:gd name="T66" fmla="*/ 121 w 142"/>
                  <a:gd name="T67" fmla="*/ 121 h 142"/>
                  <a:gd name="T68" fmla="*/ 125 w 142"/>
                  <a:gd name="T69" fmla="*/ 115 h 142"/>
                  <a:gd name="T70" fmla="*/ 129 w 142"/>
                  <a:gd name="T71" fmla="*/ 110 h 142"/>
                  <a:gd name="T72" fmla="*/ 136 w 142"/>
                  <a:gd name="T73" fmla="*/ 97 h 142"/>
                  <a:gd name="T74" fmla="*/ 138 w 142"/>
                  <a:gd name="T75" fmla="*/ 90 h 142"/>
                  <a:gd name="T76" fmla="*/ 140 w 142"/>
                  <a:gd name="T77" fmla="*/ 84 h 142"/>
                  <a:gd name="T78" fmla="*/ 140 w 142"/>
                  <a:gd name="T79" fmla="*/ 80 h 142"/>
                  <a:gd name="T80" fmla="*/ 140 w 142"/>
                  <a:gd name="T81" fmla="*/ 78 h 142"/>
                  <a:gd name="T82" fmla="*/ 140 w 142"/>
                  <a:gd name="T83" fmla="*/ 77 h 142"/>
                  <a:gd name="T84" fmla="*/ 141 w 142"/>
                  <a:gd name="T85" fmla="*/ 77 h 142"/>
                  <a:gd name="T86" fmla="*/ 142 w 142"/>
                  <a:gd name="T87" fmla="*/ 71 h 142"/>
                  <a:gd name="T88" fmla="*/ 140 w 142"/>
                  <a:gd name="T89" fmla="*/ 56 h 142"/>
                  <a:gd name="T90" fmla="*/ 136 w 142"/>
                  <a:gd name="T91" fmla="*/ 43 h 142"/>
                  <a:gd name="T92" fmla="*/ 129 w 142"/>
                  <a:gd name="T93" fmla="*/ 31 h 142"/>
                  <a:gd name="T94" fmla="*/ 121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20"/>
                    </a:moveTo>
                    <a:lnTo>
                      <a:pt x="110" y="11"/>
                    </a:lnTo>
                    <a:lnTo>
                      <a:pt x="98" y="5"/>
                    </a:lnTo>
                    <a:lnTo>
                      <a:pt x="91" y="2"/>
                    </a:lnTo>
                    <a:lnTo>
                      <a:pt x="85" y="1"/>
                    </a:lnTo>
                    <a:lnTo>
                      <a:pt x="71" y="0"/>
                    </a:lnTo>
                    <a:lnTo>
                      <a:pt x="56" y="1"/>
                    </a:lnTo>
                    <a:lnTo>
                      <a:pt x="44" y="5"/>
                    </a:lnTo>
                    <a:lnTo>
                      <a:pt x="32" y="11"/>
                    </a:lnTo>
                    <a:lnTo>
                      <a:pt x="22" y="20"/>
                    </a:lnTo>
                    <a:lnTo>
                      <a:pt x="12" y="31"/>
                    </a:lnTo>
                    <a:lnTo>
                      <a:pt x="5" y="43"/>
                    </a:lnTo>
                    <a:lnTo>
                      <a:pt x="1" y="56"/>
                    </a:lnTo>
                    <a:lnTo>
                      <a:pt x="0" y="71"/>
                    </a:lnTo>
                    <a:lnTo>
                      <a:pt x="1" y="84"/>
                    </a:lnTo>
                    <a:lnTo>
                      <a:pt x="2" y="90"/>
                    </a:lnTo>
                    <a:lnTo>
                      <a:pt x="5" y="97"/>
                    </a:lnTo>
                    <a:lnTo>
                      <a:pt x="12" y="110"/>
                    </a:lnTo>
                    <a:lnTo>
                      <a:pt x="16" y="115"/>
                    </a:lnTo>
                    <a:lnTo>
                      <a:pt x="22" y="121"/>
                    </a:lnTo>
                    <a:lnTo>
                      <a:pt x="32" y="129"/>
                    </a:lnTo>
                    <a:lnTo>
                      <a:pt x="44" y="136"/>
                    </a:lnTo>
                    <a:lnTo>
                      <a:pt x="56" y="140"/>
                    </a:lnTo>
                    <a:lnTo>
                      <a:pt x="71" y="142"/>
                    </a:lnTo>
                    <a:lnTo>
                      <a:pt x="77" y="141"/>
                    </a:lnTo>
                    <a:lnTo>
                      <a:pt x="77" y="140"/>
                    </a:lnTo>
                    <a:lnTo>
                      <a:pt x="78" y="140"/>
                    </a:lnTo>
                    <a:lnTo>
                      <a:pt x="80" y="140"/>
                    </a:lnTo>
                    <a:lnTo>
                      <a:pt x="85" y="140"/>
                    </a:lnTo>
                    <a:lnTo>
                      <a:pt x="91" y="138"/>
                    </a:lnTo>
                    <a:lnTo>
                      <a:pt x="98" y="136"/>
                    </a:lnTo>
                    <a:lnTo>
                      <a:pt x="110" y="129"/>
                    </a:lnTo>
                    <a:lnTo>
                      <a:pt x="115" y="125"/>
                    </a:lnTo>
                    <a:lnTo>
                      <a:pt x="121" y="121"/>
                    </a:lnTo>
                    <a:lnTo>
                      <a:pt x="125" y="115"/>
                    </a:lnTo>
                    <a:lnTo>
                      <a:pt x="129" y="110"/>
                    </a:lnTo>
                    <a:lnTo>
                      <a:pt x="136" y="97"/>
                    </a:lnTo>
                    <a:lnTo>
                      <a:pt x="138" y="90"/>
                    </a:lnTo>
                    <a:lnTo>
                      <a:pt x="140" y="84"/>
                    </a:lnTo>
                    <a:lnTo>
                      <a:pt x="140" y="80"/>
                    </a:lnTo>
                    <a:lnTo>
                      <a:pt x="140" y="78"/>
                    </a:lnTo>
                    <a:lnTo>
                      <a:pt x="140" y="77"/>
                    </a:lnTo>
                    <a:lnTo>
                      <a:pt x="141" y="77"/>
                    </a:lnTo>
                    <a:lnTo>
                      <a:pt x="142" y="71"/>
                    </a:lnTo>
                    <a:lnTo>
                      <a:pt x="140" y="56"/>
                    </a:lnTo>
                    <a:lnTo>
                      <a:pt x="136" y="43"/>
                    </a:lnTo>
                    <a:lnTo>
                      <a:pt x="129" y="31"/>
                    </a:lnTo>
                    <a:lnTo>
                      <a:pt x="121" y="2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 name="Freeform 735">
                <a:extLst>
                  <a:ext uri="{FF2B5EF4-FFF2-40B4-BE49-F238E27FC236}">
                    <a16:creationId xmlns:a16="http://schemas.microsoft.com/office/drawing/2014/main" id="{5BB1D2A9-2D9C-33F6-AE42-3E3AC00873B8}"/>
                  </a:ext>
                </a:extLst>
              </p:cNvPr>
              <p:cNvSpPr>
                <a:spLocks/>
              </p:cNvSpPr>
              <p:nvPr/>
            </p:nvSpPr>
            <p:spPr bwMode="auto">
              <a:xfrm>
                <a:off x="3675063" y="4184650"/>
                <a:ext cx="44450" cy="44450"/>
              </a:xfrm>
              <a:custGeom>
                <a:avLst/>
                <a:gdLst>
                  <a:gd name="T0" fmla="*/ 121 w 142"/>
                  <a:gd name="T1" fmla="*/ 20 h 142"/>
                  <a:gd name="T2" fmla="*/ 110 w 142"/>
                  <a:gd name="T3" fmla="*/ 11 h 142"/>
                  <a:gd name="T4" fmla="*/ 97 w 142"/>
                  <a:gd name="T5" fmla="*/ 5 h 142"/>
                  <a:gd name="T6" fmla="*/ 90 w 142"/>
                  <a:gd name="T7" fmla="*/ 2 h 142"/>
                  <a:gd name="T8" fmla="*/ 84 w 142"/>
                  <a:gd name="T9" fmla="*/ 1 h 142"/>
                  <a:gd name="T10" fmla="*/ 71 w 142"/>
                  <a:gd name="T11" fmla="*/ 0 h 142"/>
                  <a:gd name="T12" fmla="*/ 56 w 142"/>
                  <a:gd name="T13" fmla="*/ 1 h 142"/>
                  <a:gd name="T14" fmla="*/ 44 w 142"/>
                  <a:gd name="T15" fmla="*/ 5 h 142"/>
                  <a:gd name="T16" fmla="*/ 32 w 142"/>
                  <a:gd name="T17" fmla="*/ 11 h 142"/>
                  <a:gd name="T18" fmla="*/ 21 w 142"/>
                  <a:gd name="T19" fmla="*/ 20 h 142"/>
                  <a:gd name="T20" fmla="*/ 11 w 142"/>
                  <a:gd name="T21" fmla="*/ 30 h 142"/>
                  <a:gd name="T22" fmla="*/ 5 w 142"/>
                  <a:gd name="T23" fmla="*/ 42 h 142"/>
                  <a:gd name="T24" fmla="*/ 1 w 142"/>
                  <a:gd name="T25" fmla="*/ 56 h 142"/>
                  <a:gd name="T26" fmla="*/ 0 w 142"/>
                  <a:gd name="T27" fmla="*/ 71 h 142"/>
                  <a:gd name="T28" fmla="*/ 1 w 142"/>
                  <a:gd name="T29" fmla="*/ 84 h 142"/>
                  <a:gd name="T30" fmla="*/ 2 w 142"/>
                  <a:gd name="T31" fmla="*/ 90 h 142"/>
                  <a:gd name="T32" fmla="*/ 5 w 142"/>
                  <a:gd name="T33" fmla="*/ 97 h 142"/>
                  <a:gd name="T34" fmla="*/ 11 w 142"/>
                  <a:gd name="T35" fmla="*/ 109 h 142"/>
                  <a:gd name="T36" fmla="*/ 15 w 142"/>
                  <a:gd name="T37" fmla="*/ 114 h 142"/>
                  <a:gd name="T38" fmla="*/ 21 w 142"/>
                  <a:gd name="T39" fmla="*/ 121 h 142"/>
                  <a:gd name="T40" fmla="*/ 32 w 142"/>
                  <a:gd name="T41" fmla="*/ 129 h 142"/>
                  <a:gd name="T42" fmla="*/ 44 w 142"/>
                  <a:gd name="T43" fmla="*/ 136 h 142"/>
                  <a:gd name="T44" fmla="*/ 56 w 142"/>
                  <a:gd name="T45" fmla="*/ 140 h 142"/>
                  <a:gd name="T46" fmla="*/ 71 w 142"/>
                  <a:gd name="T47" fmla="*/ 142 h 142"/>
                  <a:gd name="T48" fmla="*/ 77 w 142"/>
                  <a:gd name="T49" fmla="*/ 141 h 142"/>
                  <a:gd name="T50" fmla="*/ 77 w 142"/>
                  <a:gd name="T51" fmla="*/ 140 h 142"/>
                  <a:gd name="T52" fmla="*/ 78 w 142"/>
                  <a:gd name="T53" fmla="*/ 140 h 142"/>
                  <a:gd name="T54" fmla="*/ 80 w 142"/>
                  <a:gd name="T55" fmla="*/ 140 h 142"/>
                  <a:gd name="T56" fmla="*/ 84 w 142"/>
                  <a:gd name="T57" fmla="*/ 140 h 142"/>
                  <a:gd name="T58" fmla="*/ 90 w 142"/>
                  <a:gd name="T59" fmla="*/ 138 h 142"/>
                  <a:gd name="T60" fmla="*/ 97 w 142"/>
                  <a:gd name="T61" fmla="*/ 136 h 142"/>
                  <a:gd name="T62" fmla="*/ 110 w 142"/>
                  <a:gd name="T63" fmla="*/ 129 h 142"/>
                  <a:gd name="T64" fmla="*/ 115 w 142"/>
                  <a:gd name="T65" fmla="*/ 125 h 142"/>
                  <a:gd name="T66" fmla="*/ 121 w 142"/>
                  <a:gd name="T67" fmla="*/ 121 h 142"/>
                  <a:gd name="T68" fmla="*/ 125 w 142"/>
                  <a:gd name="T69" fmla="*/ 114 h 142"/>
                  <a:gd name="T70" fmla="*/ 129 w 142"/>
                  <a:gd name="T71" fmla="*/ 109 h 142"/>
                  <a:gd name="T72" fmla="*/ 136 w 142"/>
                  <a:gd name="T73" fmla="*/ 97 h 142"/>
                  <a:gd name="T74" fmla="*/ 138 w 142"/>
                  <a:gd name="T75" fmla="*/ 90 h 142"/>
                  <a:gd name="T76" fmla="*/ 140 w 142"/>
                  <a:gd name="T77" fmla="*/ 84 h 142"/>
                  <a:gd name="T78" fmla="*/ 140 w 142"/>
                  <a:gd name="T79" fmla="*/ 80 h 142"/>
                  <a:gd name="T80" fmla="*/ 140 w 142"/>
                  <a:gd name="T81" fmla="*/ 78 h 142"/>
                  <a:gd name="T82" fmla="*/ 140 w 142"/>
                  <a:gd name="T83" fmla="*/ 77 h 142"/>
                  <a:gd name="T84" fmla="*/ 141 w 142"/>
                  <a:gd name="T85" fmla="*/ 77 h 142"/>
                  <a:gd name="T86" fmla="*/ 142 w 142"/>
                  <a:gd name="T87" fmla="*/ 71 h 142"/>
                  <a:gd name="T88" fmla="*/ 140 w 142"/>
                  <a:gd name="T89" fmla="*/ 56 h 142"/>
                  <a:gd name="T90" fmla="*/ 136 w 142"/>
                  <a:gd name="T91" fmla="*/ 42 h 142"/>
                  <a:gd name="T92" fmla="*/ 129 w 142"/>
                  <a:gd name="T93" fmla="*/ 30 h 142"/>
                  <a:gd name="T94" fmla="*/ 121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20"/>
                    </a:moveTo>
                    <a:lnTo>
                      <a:pt x="110" y="11"/>
                    </a:lnTo>
                    <a:lnTo>
                      <a:pt x="97" y="5"/>
                    </a:lnTo>
                    <a:lnTo>
                      <a:pt x="90" y="2"/>
                    </a:lnTo>
                    <a:lnTo>
                      <a:pt x="84" y="1"/>
                    </a:lnTo>
                    <a:lnTo>
                      <a:pt x="71" y="0"/>
                    </a:lnTo>
                    <a:lnTo>
                      <a:pt x="56" y="1"/>
                    </a:lnTo>
                    <a:lnTo>
                      <a:pt x="44" y="5"/>
                    </a:lnTo>
                    <a:lnTo>
                      <a:pt x="32" y="11"/>
                    </a:lnTo>
                    <a:lnTo>
                      <a:pt x="21" y="20"/>
                    </a:lnTo>
                    <a:lnTo>
                      <a:pt x="11" y="30"/>
                    </a:lnTo>
                    <a:lnTo>
                      <a:pt x="5" y="42"/>
                    </a:lnTo>
                    <a:lnTo>
                      <a:pt x="1" y="56"/>
                    </a:lnTo>
                    <a:lnTo>
                      <a:pt x="0" y="71"/>
                    </a:lnTo>
                    <a:lnTo>
                      <a:pt x="1" y="84"/>
                    </a:lnTo>
                    <a:lnTo>
                      <a:pt x="2" y="90"/>
                    </a:lnTo>
                    <a:lnTo>
                      <a:pt x="5" y="97"/>
                    </a:lnTo>
                    <a:lnTo>
                      <a:pt x="11" y="109"/>
                    </a:lnTo>
                    <a:lnTo>
                      <a:pt x="15" y="114"/>
                    </a:lnTo>
                    <a:lnTo>
                      <a:pt x="21" y="121"/>
                    </a:lnTo>
                    <a:lnTo>
                      <a:pt x="32" y="129"/>
                    </a:lnTo>
                    <a:lnTo>
                      <a:pt x="44" y="136"/>
                    </a:lnTo>
                    <a:lnTo>
                      <a:pt x="56" y="140"/>
                    </a:lnTo>
                    <a:lnTo>
                      <a:pt x="71" y="142"/>
                    </a:lnTo>
                    <a:lnTo>
                      <a:pt x="77" y="141"/>
                    </a:lnTo>
                    <a:lnTo>
                      <a:pt x="77" y="140"/>
                    </a:lnTo>
                    <a:lnTo>
                      <a:pt x="78" y="140"/>
                    </a:lnTo>
                    <a:lnTo>
                      <a:pt x="80" y="140"/>
                    </a:lnTo>
                    <a:lnTo>
                      <a:pt x="84" y="140"/>
                    </a:lnTo>
                    <a:lnTo>
                      <a:pt x="90" y="138"/>
                    </a:lnTo>
                    <a:lnTo>
                      <a:pt x="97" y="136"/>
                    </a:lnTo>
                    <a:lnTo>
                      <a:pt x="110" y="129"/>
                    </a:lnTo>
                    <a:lnTo>
                      <a:pt x="115" y="125"/>
                    </a:lnTo>
                    <a:lnTo>
                      <a:pt x="121" y="121"/>
                    </a:lnTo>
                    <a:lnTo>
                      <a:pt x="125" y="114"/>
                    </a:lnTo>
                    <a:lnTo>
                      <a:pt x="129" y="109"/>
                    </a:lnTo>
                    <a:lnTo>
                      <a:pt x="136" y="97"/>
                    </a:lnTo>
                    <a:lnTo>
                      <a:pt x="138" y="90"/>
                    </a:lnTo>
                    <a:lnTo>
                      <a:pt x="140" y="84"/>
                    </a:lnTo>
                    <a:lnTo>
                      <a:pt x="140" y="80"/>
                    </a:lnTo>
                    <a:lnTo>
                      <a:pt x="140" y="78"/>
                    </a:lnTo>
                    <a:lnTo>
                      <a:pt x="140" y="77"/>
                    </a:lnTo>
                    <a:lnTo>
                      <a:pt x="141" y="77"/>
                    </a:lnTo>
                    <a:lnTo>
                      <a:pt x="142" y="71"/>
                    </a:lnTo>
                    <a:lnTo>
                      <a:pt x="140" y="56"/>
                    </a:lnTo>
                    <a:lnTo>
                      <a:pt x="136" y="42"/>
                    </a:lnTo>
                    <a:lnTo>
                      <a:pt x="129" y="30"/>
                    </a:lnTo>
                    <a:lnTo>
                      <a:pt x="121" y="2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 name="Freeform 736">
                <a:extLst>
                  <a:ext uri="{FF2B5EF4-FFF2-40B4-BE49-F238E27FC236}">
                    <a16:creationId xmlns:a16="http://schemas.microsoft.com/office/drawing/2014/main" id="{E67A480A-AFF4-549A-1D65-F631BCA28229}"/>
                  </a:ext>
                </a:extLst>
              </p:cNvPr>
              <p:cNvSpPr>
                <a:spLocks/>
              </p:cNvSpPr>
              <p:nvPr/>
            </p:nvSpPr>
            <p:spPr bwMode="auto">
              <a:xfrm>
                <a:off x="3702051" y="4198938"/>
                <a:ext cx="44450" cy="46037"/>
              </a:xfrm>
              <a:custGeom>
                <a:avLst/>
                <a:gdLst>
                  <a:gd name="T0" fmla="*/ 121 w 142"/>
                  <a:gd name="T1" fmla="*/ 20 h 141"/>
                  <a:gd name="T2" fmla="*/ 110 w 142"/>
                  <a:gd name="T3" fmla="*/ 11 h 141"/>
                  <a:gd name="T4" fmla="*/ 98 w 142"/>
                  <a:gd name="T5" fmla="*/ 5 h 141"/>
                  <a:gd name="T6" fmla="*/ 90 w 142"/>
                  <a:gd name="T7" fmla="*/ 2 h 141"/>
                  <a:gd name="T8" fmla="*/ 84 w 142"/>
                  <a:gd name="T9" fmla="*/ 1 h 141"/>
                  <a:gd name="T10" fmla="*/ 71 w 142"/>
                  <a:gd name="T11" fmla="*/ 0 h 141"/>
                  <a:gd name="T12" fmla="*/ 56 w 142"/>
                  <a:gd name="T13" fmla="*/ 1 h 141"/>
                  <a:gd name="T14" fmla="*/ 44 w 142"/>
                  <a:gd name="T15" fmla="*/ 5 h 141"/>
                  <a:gd name="T16" fmla="*/ 32 w 142"/>
                  <a:gd name="T17" fmla="*/ 11 h 141"/>
                  <a:gd name="T18" fmla="*/ 22 w 142"/>
                  <a:gd name="T19" fmla="*/ 20 h 141"/>
                  <a:gd name="T20" fmla="*/ 11 w 142"/>
                  <a:gd name="T21" fmla="*/ 30 h 141"/>
                  <a:gd name="T22" fmla="*/ 5 w 142"/>
                  <a:gd name="T23" fmla="*/ 42 h 141"/>
                  <a:gd name="T24" fmla="*/ 1 w 142"/>
                  <a:gd name="T25" fmla="*/ 55 h 141"/>
                  <a:gd name="T26" fmla="*/ 0 w 142"/>
                  <a:gd name="T27" fmla="*/ 71 h 141"/>
                  <a:gd name="T28" fmla="*/ 1 w 142"/>
                  <a:gd name="T29" fmla="*/ 84 h 141"/>
                  <a:gd name="T30" fmla="*/ 2 w 142"/>
                  <a:gd name="T31" fmla="*/ 90 h 141"/>
                  <a:gd name="T32" fmla="*/ 5 w 142"/>
                  <a:gd name="T33" fmla="*/ 97 h 141"/>
                  <a:gd name="T34" fmla="*/ 11 w 142"/>
                  <a:gd name="T35" fmla="*/ 109 h 141"/>
                  <a:gd name="T36" fmla="*/ 15 w 142"/>
                  <a:gd name="T37" fmla="*/ 114 h 141"/>
                  <a:gd name="T38" fmla="*/ 22 w 142"/>
                  <a:gd name="T39" fmla="*/ 120 h 141"/>
                  <a:gd name="T40" fmla="*/ 32 w 142"/>
                  <a:gd name="T41" fmla="*/ 128 h 141"/>
                  <a:gd name="T42" fmla="*/ 44 w 142"/>
                  <a:gd name="T43" fmla="*/ 135 h 141"/>
                  <a:gd name="T44" fmla="*/ 56 w 142"/>
                  <a:gd name="T45" fmla="*/ 139 h 141"/>
                  <a:gd name="T46" fmla="*/ 71 w 142"/>
                  <a:gd name="T47" fmla="*/ 141 h 141"/>
                  <a:gd name="T48" fmla="*/ 77 w 142"/>
                  <a:gd name="T49" fmla="*/ 140 h 141"/>
                  <a:gd name="T50" fmla="*/ 77 w 142"/>
                  <a:gd name="T51" fmla="*/ 139 h 141"/>
                  <a:gd name="T52" fmla="*/ 78 w 142"/>
                  <a:gd name="T53" fmla="*/ 139 h 141"/>
                  <a:gd name="T54" fmla="*/ 80 w 142"/>
                  <a:gd name="T55" fmla="*/ 139 h 141"/>
                  <a:gd name="T56" fmla="*/ 84 w 142"/>
                  <a:gd name="T57" fmla="*/ 139 h 141"/>
                  <a:gd name="T58" fmla="*/ 90 w 142"/>
                  <a:gd name="T59" fmla="*/ 137 h 141"/>
                  <a:gd name="T60" fmla="*/ 98 w 142"/>
                  <a:gd name="T61" fmla="*/ 135 h 141"/>
                  <a:gd name="T62" fmla="*/ 110 w 142"/>
                  <a:gd name="T63" fmla="*/ 128 h 141"/>
                  <a:gd name="T64" fmla="*/ 115 w 142"/>
                  <a:gd name="T65" fmla="*/ 124 h 141"/>
                  <a:gd name="T66" fmla="*/ 121 w 142"/>
                  <a:gd name="T67" fmla="*/ 120 h 141"/>
                  <a:gd name="T68" fmla="*/ 125 w 142"/>
                  <a:gd name="T69" fmla="*/ 114 h 141"/>
                  <a:gd name="T70" fmla="*/ 129 w 142"/>
                  <a:gd name="T71" fmla="*/ 109 h 141"/>
                  <a:gd name="T72" fmla="*/ 136 w 142"/>
                  <a:gd name="T73" fmla="*/ 97 h 141"/>
                  <a:gd name="T74" fmla="*/ 138 w 142"/>
                  <a:gd name="T75" fmla="*/ 90 h 141"/>
                  <a:gd name="T76" fmla="*/ 140 w 142"/>
                  <a:gd name="T77" fmla="*/ 84 h 141"/>
                  <a:gd name="T78" fmla="*/ 140 w 142"/>
                  <a:gd name="T79" fmla="*/ 80 h 141"/>
                  <a:gd name="T80" fmla="*/ 140 w 142"/>
                  <a:gd name="T81" fmla="*/ 78 h 141"/>
                  <a:gd name="T82" fmla="*/ 140 w 142"/>
                  <a:gd name="T83" fmla="*/ 77 h 141"/>
                  <a:gd name="T84" fmla="*/ 141 w 142"/>
                  <a:gd name="T85" fmla="*/ 77 h 141"/>
                  <a:gd name="T86" fmla="*/ 142 w 142"/>
                  <a:gd name="T87" fmla="*/ 71 h 141"/>
                  <a:gd name="T88" fmla="*/ 140 w 142"/>
                  <a:gd name="T89" fmla="*/ 55 h 141"/>
                  <a:gd name="T90" fmla="*/ 136 w 142"/>
                  <a:gd name="T91" fmla="*/ 42 h 141"/>
                  <a:gd name="T92" fmla="*/ 129 w 142"/>
                  <a:gd name="T93" fmla="*/ 30 h 141"/>
                  <a:gd name="T94" fmla="*/ 121 w 142"/>
                  <a:gd name="T95" fmla="*/ 2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1">
                    <a:moveTo>
                      <a:pt x="121" y="20"/>
                    </a:moveTo>
                    <a:lnTo>
                      <a:pt x="110" y="11"/>
                    </a:lnTo>
                    <a:lnTo>
                      <a:pt x="98" y="5"/>
                    </a:lnTo>
                    <a:lnTo>
                      <a:pt x="90" y="2"/>
                    </a:lnTo>
                    <a:lnTo>
                      <a:pt x="84" y="1"/>
                    </a:lnTo>
                    <a:lnTo>
                      <a:pt x="71" y="0"/>
                    </a:lnTo>
                    <a:lnTo>
                      <a:pt x="56" y="1"/>
                    </a:lnTo>
                    <a:lnTo>
                      <a:pt x="44" y="5"/>
                    </a:lnTo>
                    <a:lnTo>
                      <a:pt x="32" y="11"/>
                    </a:lnTo>
                    <a:lnTo>
                      <a:pt x="22" y="20"/>
                    </a:lnTo>
                    <a:lnTo>
                      <a:pt x="11" y="30"/>
                    </a:lnTo>
                    <a:lnTo>
                      <a:pt x="5" y="42"/>
                    </a:lnTo>
                    <a:lnTo>
                      <a:pt x="1" y="55"/>
                    </a:lnTo>
                    <a:lnTo>
                      <a:pt x="0" y="71"/>
                    </a:lnTo>
                    <a:lnTo>
                      <a:pt x="1" y="84"/>
                    </a:lnTo>
                    <a:lnTo>
                      <a:pt x="2" y="90"/>
                    </a:lnTo>
                    <a:lnTo>
                      <a:pt x="5" y="97"/>
                    </a:lnTo>
                    <a:lnTo>
                      <a:pt x="11" y="109"/>
                    </a:lnTo>
                    <a:lnTo>
                      <a:pt x="15" y="114"/>
                    </a:lnTo>
                    <a:lnTo>
                      <a:pt x="22" y="120"/>
                    </a:lnTo>
                    <a:lnTo>
                      <a:pt x="32" y="128"/>
                    </a:lnTo>
                    <a:lnTo>
                      <a:pt x="44" y="135"/>
                    </a:lnTo>
                    <a:lnTo>
                      <a:pt x="56" y="139"/>
                    </a:lnTo>
                    <a:lnTo>
                      <a:pt x="71" y="141"/>
                    </a:lnTo>
                    <a:lnTo>
                      <a:pt x="77" y="140"/>
                    </a:lnTo>
                    <a:lnTo>
                      <a:pt x="77" y="139"/>
                    </a:lnTo>
                    <a:lnTo>
                      <a:pt x="78" y="139"/>
                    </a:lnTo>
                    <a:lnTo>
                      <a:pt x="80" y="139"/>
                    </a:lnTo>
                    <a:lnTo>
                      <a:pt x="84" y="139"/>
                    </a:lnTo>
                    <a:lnTo>
                      <a:pt x="90" y="137"/>
                    </a:lnTo>
                    <a:lnTo>
                      <a:pt x="98" y="135"/>
                    </a:lnTo>
                    <a:lnTo>
                      <a:pt x="110" y="128"/>
                    </a:lnTo>
                    <a:lnTo>
                      <a:pt x="115" y="124"/>
                    </a:lnTo>
                    <a:lnTo>
                      <a:pt x="121" y="120"/>
                    </a:lnTo>
                    <a:lnTo>
                      <a:pt x="125" y="114"/>
                    </a:lnTo>
                    <a:lnTo>
                      <a:pt x="129" y="109"/>
                    </a:lnTo>
                    <a:lnTo>
                      <a:pt x="136" y="97"/>
                    </a:lnTo>
                    <a:lnTo>
                      <a:pt x="138" y="90"/>
                    </a:lnTo>
                    <a:lnTo>
                      <a:pt x="140" y="84"/>
                    </a:lnTo>
                    <a:lnTo>
                      <a:pt x="140" y="80"/>
                    </a:lnTo>
                    <a:lnTo>
                      <a:pt x="140" y="78"/>
                    </a:lnTo>
                    <a:lnTo>
                      <a:pt x="140" y="77"/>
                    </a:lnTo>
                    <a:lnTo>
                      <a:pt x="141" y="77"/>
                    </a:lnTo>
                    <a:lnTo>
                      <a:pt x="142" y="71"/>
                    </a:lnTo>
                    <a:lnTo>
                      <a:pt x="140" y="55"/>
                    </a:lnTo>
                    <a:lnTo>
                      <a:pt x="136" y="42"/>
                    </a:lnTo>
                    <a:lnTo>
                      <a:pt x="129" y="30"/>
                    </a:lnTo>
                    <a:lnTo>
                      <a:pt x="121" y="2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 name="Freeform 737">
                <a:extLst>
                  <a:ext uri="{FF2B5EF4-FFF2-40B4-BE49-F238E27FC236}">
                    <a16:creationId xmlns:a16="http://schemas.microsoft.com/office/drawing/2014/main" id="{2E0B7801-8432-657B-B6B4-A41EF9F45E19}"/>
                  </a:ext>
                </a:extLst>
              </p:cNvPr>
              <p:cNvSpPr>
                <a:spLocks/>
              </p:cNvSpPr>
              <p:nvPr/>
            </p:nvSpPr>
            <p:spPr bwMode="auto">
              <a:xfrm>
                <a:off x="3773488" y="4276725"/>
                <a:ext cx="44450" cy="44450"/>
              </a:xfrm>
              <a:custGeom>
                <a:avLst/>
                <a:gdLst>
                  <a:gd name="T0" fmla="*/ 121 w 142"/>
                  <a:gd name="T1" fmla="*/ 20 h 142"/>
                  <a:gd name="T2" fmla="*/ 110 w 142"/>
                  <a:gd name="T3" fmla="*/ 11 h 142"/>
                  <a:gd name="T4" fmla="*/ 97 w 142"/>
                  <a:gd name="T5" fmla="*/ 5 h 142"/>
                  <a:gd name="T6" fmla="*/ 90 w 142"/>
                  <a:gd name="T7" fmla="*/ 2 h 142"/>
                  <a:gd name="T8" fmla="*/ 84 w 142"/>
                  <a:gd name="T9" fmla="*/ 1 h 142"/>
                  <a:gd name="T10" fmla="*/ 71 w 142"/>
                  <a:gd name="T11" fmla="*/ 0 h 142"/>
                  <a:gd name="T12" fmla="*/ 56 w 142"/>
                  <a:gd name="T13" fmla="*/ 1 h 142"/>
                  <a:gd name="T14" fmla="*/ 44 w 142"/>
                  <a:gd name="T15" fmla="*/ 5 h 142"/>
                  <a:gd name="T16" fmla="*/ 32 w 142"/>
                  <a:gd name="T17" fmla="*/ 11 h 142"/>
                  <a:gd name="T18" fmla="*/ 21 w 142"/>
                  <a:gd name="T19" fmla="*/ 20 h 142"/>
                  <a:gd name="T20" fmla="*/ 11 w 142"/>
                  <a:gd name="T21" fmla="*/ 30 h 142"/>
                  <a:gd name="T22" fmla="*/ 5 w 142"/>
                  <a:gd name="T23" fmla="*/ 42 h 142"/>
                  <a:gd name="T24" fmla="*/ 1 w 142"/>
                  <a:gd name="T25" fmla="*/ 56 h 142"/>
                  <a:gd name="T26" fmla="*/ 0 w 142"/>
                  <a:gd name="T27" fmla="*/ 71 h 142"/>
                  <a:gd name="T28" fmla="*/ 1 w 142"/>
                  <a:gd name="T29" fmla="*/ 84 h 142"/>
                  <a:gd name="T30" fmla="*/ 2 w 142"/>
                  <a:gd name="T31" fmla="*/ 90 h 142"/>
                  <a:gd name="T32" fmla="*/ 5 w 142"/>
                  <a:gd name="T33" fmla="*/ 97 h 142"/>
                  <a:gd name="T34" fmla="*/ 11 w 142"/>
                  <a:gd name="T35" fmla="*/ 109 h 142"/>
                  <a:gd name="T36" fmla="*/ 15 w 142"/>
                  <a:gd name="T37" fmla="*/ 114 h 142"/>
                  <a:gd name="T38" fmla="*/ 21 w 142"/>
                  <a:gd name="T39" fmla="*/ 120 h 142"/>
                  <a:gd name="T40" fmla="*/ 32 w 142"/>
                  <a:gd name="T41" fmla="*/ 129 h 142"/>
                  <a:gd name="T42" fmla="*/ 44 w 142"/>
                  <a:gd name="T43" fmla="*/ 136 h 142"/>
                  <a:gd name="T44" fmla="*/ 56 w 142"/>
                  <a:gd name="T45" fmla="*/ 140 h 142"/>
                  <a:gd name="T46" fmla="*/ 71 w 142"/>
                  <a:gd name="T47" fmla="*/ 142 h 142"/>
                  <a:gd name="T48" fmla="*/ 77 w 142"/>
                  <a:gd name="T49" fmla="*/ 141 h 142"/>
                  <a:gd name="T50" fmla="*/ 77 w 142"/>
                  <a:gd name="T51" fmla="*/ 140 h 142"/>
                  <a:gd name="T52" fmla="*/ 78 w 142"/>
                  <a:gd name="T53" fmla="*/ 140 h 142"/>
                  <a:gd name="T54" fmla="*/ 80 w 142"/>
                  <a:gd name="T55" fmla="*/ 140 h 142"/>
                  <a:gd name="T56" fmla="*/ 84 w 142"/>
                  <a:gd name="T57" fmla="*/ 140 h 142"/>
                  <a:gd name="T58" fmla="*/ 90 w 142"/>
                  <a:gd name="T59" fmla="*/ 138 h 142"/>
                  <a:gd name="T60" fmla="*/ 97 w 142"/>
                  <a:gd name="T61" fmla="*/ 136 h 142"/>
                  <a:gd name="T62" fmla="*/ 110 w 142"/>
                  <a:gd name="T63" fmla="*/ 129 h 142"/>
                  <a:gd name="T64" fmla="*/ 115 w 142"/>
                  <a:gd name="T65" fmla="*/ 125 h 142"/>
                  <a:gd name="T66" fmla="*/ 121 w 142"/>
                  <a:gd name="T67" fmla="*/ 120 h 142"/>
                  <a:gd name="T68" fmla="*/ 125 w 142"/>
                  <a:gd name="T69" fmla="*/ 114 h 142"/>
                  <a:gd name="T70" fmla="*/ 129 w 142"/>
                  <a:gd name="T71" fmla="*/ 109 h 142"/>
                  <a:gd name="T72" fmla="*/ 136 w 142"/>
                  <a:gd name="T73" fmla="*/ 97 h 142"/>
                  <a:gd name="T74" fmla="*/ 138 w 142"/>
                  <a:gd name="T75" fmla="*/ 90 h 142"/>
                  <a:gd name="T76" fmla="*/ 140 w 142"/>
                  <a:gd name="T77" fmla="*/ 84 h 142"/>
                  <a:gd name="T78" fmla="*/ 140 w 142"/>
                  <a:gd name="T79" fmla="*/ 80 h 142"/>
                  <a:gd name="T80" fmla="*/ 140 w 142"/>
                  <a:gd name="T81" fmla="*/ 78 h 142"/>
                  <a:gd name="T82" fmla="*/ 140 w 142"/>
                  <a:gd name="T83" fmla="*/ 77 h 142"/>
                  <a:gd name="T84" fmla="*/ 141 w 142"/>
                  <a:gd name="T85" fmla="*/ 77 h 142"/>
                  <a:gd name="T86" fmla="*/ 142 w 142"/>
                  <a:gd name="T87" fmla="*/ 71 h 142"/>
                  <a:gd name="T88" fmla="*/ 140 w 142"/>
                  <a:gd name="T89" fmla="*/ 56 h 142"/>
                  <a:gd name="T90" fmla="*/ 136 w 142"/>
                  <a:gd name="T91" fmla="*/ 42 h 142"/>
                  <a:gd name="T92" fmla="*/ 129 w 142"/>
                  <a:gd name="T93" fmla="*/ 30 h 142"/>
                  <a:gd name="T94" fmla="*/ 121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20"/>
                    </a:moveTo>
                    <a:lnTo>
                      <a:pt x="110" y="11"/>
                    </a:lnTo>
                    <a:lnTo>
                      <a:pt x="97" y="5"/>
                    </a:lnTo>
                    <a:lnTo>
                      <a:pt x="90" y="2"/>
                    </a:lnTo>
                    <a:lnTo>
                      <a:pt x="84" y="1"/>
                    </a:lnTo>
                    <a:lnTo>
                      <a:pt x="71" y="0"/>
                    </a:lnTo>
                    <a:lnTo>
                      <a:pt x="56" y="1"/>
                    </a:lnTo>
                    <a:lnTo>
                      <a:pt x="44" y="5"/>
                    </a:lnTo>
                    <a:lnTo>
                      <a:pt x="32" y="11"/>
                    </a:lnTo>
                    <a:lnTo>
                      <a:pt x="21" y="20"/>
                    </a:lnTo>
                    <a:lnTo>
                      <a:pt x="11" y="30"/>
                    </a:lnTo>
                    <a:lnTo>
                      <a:pt x="5" y="42"/>
                    </a:lnTo>
                    <a:lnTo>
                      <a:pt x="1" y="56"/>
                    </a:lnTo>
                    <a:lnTo>
                      <a:pt x="0" y="71"/>
                    </a:lnTo>
                    <a:lnTo>
                      <a:pt x="1" y="84"/>
                    </a:lnTo>
                    <a:lnTo>
                      <a:pt x="2" y="90"/>
                    </a:lnTo>
                    <a:lnTo>
                      <a:pt x="5" y="97"/>
                    </a:lnTo>
                    <a:lnTo>
                      <a:pt x="11" y="109"/>
                    </a:lnTo>
                    <a:lnTo>
                      <a:pt x="15" y="114"/>
                    </a:lnTo>
                    <a:lnTo>
                      <a:pt x="21" y="120"/>
                    </a:lnTo>
                    <a:lnTo>
                      <a:pt x="32" y="129"/>
                    </a:lnTo>
                    <a:lnTo>
                      <a:pt x="44" y="136"/>
                    </a:lnTo>
                    <a:lnTo>
                      <a:pt x="56" y="140"/>
                    </a:lnTo>
                    <a:lnTo>
                      <a:pt x="71" y="142"/>
                    </a:lnTo>
                    <a:lnTo>
                      <a:pt x="77" y="141"/>
                    </a:lnTo>
                    <a:lnTo>
                      <a:pt x="77" y="140"/>
                    </a:lnTo>
                    <a:lnTo>
                      <a:pt x="78" y="140"/>
                    </a:lnTo>
                    <a:lnTo>
                      <a:pt x="80" y="140"/>
                    </a:lnTo>
                    <a:lnTo>
                      <a:pt x="84" y="140"/>
                    </a:lnTo>
                    <a:lnTo>
                      <a:pt x="90" y="138"/>
                    </a:lnTo>
                    <a:lnTo>
                      <a:pt x="97" y="136"/>
                    </a:lnTo>
                    <a:lnTo>
                      <a:pt x="110" y="129"/>
                    </a:lnTo>
                    <a:lnTo>
                      <a:pt x="115" y="125"/>
                    </a:lnTo>
                    <a:lnTo>
                      <a:pt x="121" y="120"/>
                    </a:lnTo>
                    <a:lnTo>
                      <a:pt x="125" y="114"/>
                    </a:lnTo>
                    <a:lnTo>
                      <a:pt x="129" y="109"/>
                    </a:lnTo>
                    <a:lnTo>
                      <a:pt x="136" y="97"/>
                    </a:lnTo>
                    <a:lnTo>
                      <a:pt x="138" y="90"/>
                    </a:lnTo>
                    <a:lnTo>
                      <a:pt x="140" y="84"/>
                    </a:lnTo>
                    <a:lnTo>
                      <a:pt x="140" y="80"/>
                    </a:lnTo>
                    <a:lnTo>
                      <a:pt x="140" y="78"/>
                    </a:lnTo>
                    <a:lnTo>
                      <a:pt x="140" y="77"/>
                    </a:lnTo>
                    <a:lnTo>
                      <a:pt x="141" y="77"/>
                    </a:lnTo>
                    <a:lnTo>
                      <a:pt x="142" y="71"/>
                    </a:lnTo>
                    <a:lnTo>
                      <a:pt x="140" y="56"/>
                    </a:lnTo>
                    <a:lnTo>
                      <a:pt x="136" y="42"/>
                    </a:lnTo>
                    <a:lnTo>
                      <a:pt x="129" y="30"/>
                    </a:lnTo>
                    <a:lnTo>
                      <a:pt x="121" y="2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 name="Freeform 738">
                <a:extLst>
                  <a:ext uri="{FF2B5EF4-FFF2-40B4-BE49-F238E27FC236}">
                    <a16:creationId xmlns:a16="http://schemas.microsoft.com/office/drawing/2014/main" id="{24656990-49B2-7C3B-A79F-19970E8EA7BE}"/>
                  </a:ext>
                </a:extLst>
              </p:cNvPr>
              <p:cNvSpPr>
                <a:spLocks/>
              </p:cNvSpPr>
              <p:nvPr/>
            </p:nvSpPr>
            <p:spPr bwMode="auto">
              <a:xfrm>
                <a:off x="3836988" y="4314825"/>
                <a:ext cx="46038" cy="46037"/>
              </a:xfrm>
              <a:custGeom>
                <a:avLst/>
                <a:gdLst>
                  <a:gd name="T0" fmla="*/ 120 w 142"/>
                  <a:gd name="T1" fmla="*/ 21 h 142"/>
                  <a:gd name="T2" fmla="*/ 109 w 142"/>
                  <a:gd name="T3" fmla="*/ 12 h 142"/>
                  <a:gd name="T4" fmla="*/ 97 w 142"/>
                  <a:gd name="T5" fmla="*/ 6 h 142"/>
                  <a:gd name="T6" fmla="*/ 90 w 142"/>
                  <a:gd name="T7" fmla="*/ 3 h 142"/>
                  <a:gd name="T8" fmla="*/ 84 w 142"/>
                  <a:gd name="T9" fmla="*/ 1 h 142"/>
                  <a:gd name="T10" fmla="*/ 71 w 142"/>
                  <a:gd name="T11" fmla="*/ 0 h 142"/>
                  <a:gd name="T12" fmla="*/ 56 w 142"/>
                  <a:gd name="T13" fmla="*/ 1 h 142"/>
                  <a:gd name="T14" fmla="*/ 43 w 142"/>
                  <a:gd name="T15" fmla="*/ 6 h 142"/>
                  <a:gd name="T16" fmla="*/ 31 w 142"/>
                  <a:gd name="T17" fmla="*/ 12 h 142"/>
                  <a:gd name="T18" fmla="*/ 21 w 142"/>
                  <a:gd name="T19" fmla="*/ 21 h 142"/>
                  <a:gd name="T20" fmla="*/ 11 w 142"/>
                  <a:gd name="T21" fmla="*/ 31 h 142"/>
                  <a:gd name="T22" fmla="*/ 5 w 142"/>
                  <a:gd name="T23" fmla="*/ 43 h 142"/>
                  <a:gd name="T24" fmla="*/ 1 w 142"/>
                  <a:gd name="T25" fmla="*/ 56 h 142"/>
                  <a:gd name="T26" fmla="*/ 0 w 142"/>
                  <a:gd name="T27" fmla="*/ 71 h 142"/>
                  <a:gd name="T28" fmla="*/ 1 w 142"/>
                  <a:gd name="T29" fmla="*/ 85 h 142"/>
                  <a:gd name="T30" fmla="*/ 2 w 142"/>
                  <a:gd name="T31" fmla="*/ 91 h 142"/>
                  <a:gd name="T32" fmla="*/ 5 w 142"/>
                  <a:gd name="T33" fmla="*/ 98 h 142"/>
                  <a:gd name="T34" fmla="*/ 11 w 142"/>
                  <a:gd name="T35" fmla="*/ 110 h 142"/>
                  <a:gd name="T36" fmla="*/ 15 w 142"/>
                  <a:gd name="T37" fmla="*/ 115 h 142"/>
                  <a:gd name="T38" fmla="*/ 21 w 142"/>
                  <a:gd name="T39" fmla="*/ 121 h 142"/>
                  <a:gd name="T40" fmla="*/ 31 w 142"/>
                  <a:gd name="T41" fmla="*/ 129 h 142"/>
                  <a:gd name="T42" fmla="*/ 43 w 142"/>
                  <a:gd name="T43" fmla="*/ 136 h 142"/>
                  <a:gd name="T44" fmla="*/ 56 w 142"/>
                  <a:gd name="T45" fmla="*/ 140 h 142"/>
                  <a:gd name="T46" fmla="*/ 71 w 142"/>
                  <a:gd name="T47" fmla="*/ 142 h 142"/>
                  <a:gd name="T48" fmla="*/ 77 w 142"/>
                  <a:gd name="T49" fmla="*/ 141 h 142"/>
                  <a:gd name="T50" fmla="*/ 77 w 142"/>
                  <a:gd name="T51" fmla="*/ 140 h 142"/>
                  <a:gd name="T52" fmla="*/ 78 w 142"/>
                  <a:gd name="T53" fmla="*/ 140 h 142"/>
                  <a:gd name="T54" fmla="*/ 80 w 142"/>
                  <a:gd name="T55" fmla="*/ 140 h 142"/>
                  <a:gd name="T56" fmla="*/ 84 w 142"/>
                  <a:gd name="T57" fmla="*/ 140 h 142"/>
                  <a:gd name="T58" fmla="*/ 90 w 142"/>
                  <a:gd name="T59" fmla="*/ 138 h 142"/>
                  <a:gd name="T60" fmla="*/ 97 w 142"/>
                  <a:gd name="T61" fmla="*/ 136 h 142"/>
                  <a:gd name="T62" fmla="*/ 109 w 142"/>
                  <a:gd name="T63" fmla="*/ 129 h 142"/>
                  <a:gd name="T64" fmla="*/ 114 w 142"/>
                  <a:gd name="T65" fmla="*/ 125 h 142"/>
                  <a:gd name="T66" fmla="*/ 120 w 142"/>
                  <a:gd name="T67" fmla="*/ 121 h 142"/>
                  <a:gd name="T68" fmla="*/ 124 w 142"/>
                  <a:gd name="T69" fmla="*/ 115 h 142"/>
                  <a:gd name="T70" fmla="*/ 129 w 142"/>
                  <a:gd name="T71" fmla="*/ 110 h 142"/>
                  <a:gd name="T72" fmla="*/ 136 w 142"/>
                  <a:gd name="T73" fmla="*/ 98 h 142"/>
                  <a:gd name="T74" fmla="*/ 138 w 142"/>
                  <a:gd name="T75" fmla="*/ 91 h 142"/>
                  <a:gd name="T76" fmla="*/ 140 w 142"/>
                  <a:gd name="T77" fmla="*/ 85 h 142"/>
                  <a:gd name="T78" fmla="*/ 140 w 142"/>
                  <a:gd name="T79" fmla="*/ 81 h 142"/>
                  <a:gd name="T80" fmla="*/ 140 w 142"/>
                  <a:gd name="T81" fmla="*/ 79 h 142"/>
                  <a:gd name="T82" fmla="*/ 140 w 142"/>
                  <a:gd name="T83" fmla="*/ 78 h 142"/>
                  <a:gd name="T84" fmla="*/ 141 w 142"/>
                  <a:gd name="T85" fmla="*/ 78 h 142"/>
                  <a:gd name="T86" fmla="*/ 142 w 142"/>
                  <a:gd name="T87" fmla="*/ 71 h 142"/>
                  <a:gd name="T88" fmla="*/ 140 w 142"/>
                  <a:gd name="T89" fmla="*/ 56 h 142"/>
                  <a:gd name="T90" fmla="*/ 136 w 142"/>
                  <a:gd name="T91" fmla="*/ 43 h 142"/>
                  <a:gd name="T92" fmla="*/ 129 w 142"/>
                  <a:gd name="T93" fmla="*/ 31 h 142"/>
                  <a:gd name="T94" fmla="*/ 120 w 142"/>
                  <a:gd name="T95" fmla="*/ 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0" y="21"/>
                    </a:moveTo>
                    <a:lnTo>
                      <a:pt x="109" y="12"/>
                    </a:lnTo>
                    <a:lnTo>
                      <a:pt x="97" y="6"/>
                    </a:lnTo>
                    <a:lnTo>
                      <a:pt x="90" y="3"/>
                    </a:lnTo>
                    <a:lnTo>
                      <a:pt x="84" y="1"/>
                    </a:lnTo>
                    <a:lnTo>
                      <a:pt x="71" y="0"/>
                    </a:lnTo>
                    <a:lnTo>
                      <a:pt x="56" y="1"/>
                    </a:lnTo>
                    <a:lnTo>
                      <a:pt x="43" y="6"/>
                    </a:lnTo>
                    <a:lnTo>
                      <a:pt x="31" y="12"/>
                    </a:lnTo>
                    <a:lnTo>
                      <a:pt x="21" y="21"/>
                    </a:lnTo>
                    <a:lnTo>
                      <a:pt x="11" y="31"/>
                    </a:lnTo>
                    <a:lnTo>
                      <a:pt x="5" y="43"/>
                    </a:lnTo>
                    <a:lnTo>
                      <a:pt x="1" y="56"/>
                    </a:lnTo>
                    <a:lnTo>
                      <a:pt x="0" y="71"/>
                    </a:lnTo>
                    <a:lnTo>
                      <a:pt x="1" y="85"/>
                    </a:lnTo>
                    <a:lnTo>
                      <a:pt x="2" y="91"/>
                    </a:lnTo>
                    <a:lnTo>
                      <a:pt x="5" y="98"/>
                    </a:lnTo>
                    <a:lnTo>
                      <a:pt x="11" y="110"/>
                    </a:lnTo>
                    <a:lnTo>
                      <a:pt x="15" y="115"/>
                    </a:lnTo>
                    <a:lnTo>
                      <a:pt x="21" y="121"/>
                    </a:lnTo>
                    <a:lnTo>
                      <a:pt x="31" y="129"/>
                    </a:lnTo>
                    <a:lnTo>
                      <a:pt x="43" y="136"/>
                    </a:lnTo>
                    <a:lnTo>
                      <a:pt x="56"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lnTo>
                      <a:pt x="124" y="115"/>
                    </a:lnTo>
                    <a:lnTo>
                      <a:pt x="129" y="110"/>
                    </a:lnTo>
                    <a:lnTo>
                      <a:pt x="136" y="98"/>
                    </a:lnTo>
                    <a:lnTo>
                      <a:pt x="138" y="91"/>
                    </a:lnTo>
                    <a:lnTo>
                      <a:pt x="140" y="85"/>
                    </a:lnTo>
                    <a:lnTo>
                      <a:pt x="140" y="81"/>
                    </a:lnTo>
                    <a:lnTo>
                      <a:pt x="140" y="79"/>
                    </a:lnTo>
                    <a:lnTo>
                      <a:pt x="140" y="78"/>
                    </a:lnTo>
                    <a:lnTo>
                      <a:pt x="141" y="78"/>
                    </a:lnTo>
                    <a:lnTo>
                      <a:pt x="142" y="71"/>
                    </a:lnTo>
                    <a:lnTo>
                      <a:pt x="140" y="56"/>
                    </a:lnTo>
                    <a:lnTo>
                      <a:pt x="136" y="43"/>
                    </a:lnTo>
                    <a:lnTo>
                      <a:pt x="129" y="31"/>
                    </a:lnTo>
                    <a:lnTo>
                      <a:pt x="120" y="21"/>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 name="Freeform 739">
                <a:extLst>
                  <a:ext uri="{FF2B5EF4-FFF2-40B4-BE49-F238E27FC236}">
                    <a16:creationId xmlns:a16="http://schemas.microsoft.com/office/drawing/2014/main" id="{948EEB68-25CD-3EBD-4F5D-5A27B686508D}"/>
                  </a:ext>
                </a:extLst>
              </p:cNvPr>
              <p:cNvSpPr>
                <a:spLocks/>
              </p:cNvSpPr>
              <p:nvPr/>
            </p:nvSpPr>
            <p:spPr bwMode="auto">
              <a:xfrm>
                <a:off x="3900488" y="4338638"/>
                <a:ext cx="46038" cy="44450"/>
              </a:xfrm>
              <a:custGeom>
                <a:avLst/>
                <a:gdLst>
                  <a:gd name="T0" fmla="*/ 121 w 142"/>
                  <a:gd name="T1" fmla="*/ 21 h 142"/>
                  <a:gd name="T2" fmla="*/ 110 w 142"/>
                  <a:gd name="T3" fmla="*/ 12 h 142"/>
                  <a:gd name="T4" fmla="*/ 98 w 142"/>
                  <a:gd name="T5" fmla="*/ 6 h 142"/>
                  <a:gd name="T6" fmla="*/ 91 w 142"/>
                  <a:gd name="T7" fmla="*/ 2 h 142"/>
                  <a:gd name="T8" fmla="*/ 85 w 142"/>
                  <a:gd name="T9" fmla="*/ 1 h 142"/>
                  <a:gd name="T10" fmla="*/ 71 w 142"/>
                  <a:gd name="T11" fmla="*/ 0 h 142"/>
                  <a:gd name="T12" fmla="*/ 56 w 142"/>
                  <a:gd name="T13" fmla="*/ 1 h 142"/>
                  <a:gd name="T14" fmla="*/ 44 w 142"/>
                  <a:gd name="T15" fmla="*/ 6 h 142"/>
                  <a:gd name="T16" fmla="*/ 32 w 142"/>
                  <a:gd name="T17" fmla="*/ 12 h 142"/>
                  <a:gd name="T18" fmla="*/ 22 w 142"/>
                  <a:gd name="T19" fmla="*/ 21 h 142"/>
                  <a:gd name="T20" fmla="*/ 12 w 142"/>
                  <a:gd name="T21" fmla="*/ 31 h 142"/>
                  <a:gd name="T22" fmla="*/ 6 w 142"/>
                  <a:gd name="T23" fmla="*/ 43 h 142"/>
                  <a:gd name="T24" fmla="*/ 1 w 142"/>
                  <a:gd name="T25" fmla="*/ 56 h 142"/>
                  <a:gd name="T26" fmla="*/ 0 w 142"/>
                  <a:gd name="T27" fmla="*/ 71 h 142"/>
                  <a:gd name="T28" fmla="*/ 1 w 142"/>
                  <a:gd name="T29" fmla="*/ 85 h 142"/>
                  <a:gd name="T30" fmla="*/ 2 w 142"/>
                  <a:gd name="T31" fmla="*/ 91 h 142"/>
                  <a:gd name="T32" fmla="*/ 6 w 142"/>
                  <a:gd name="T33" fmla="*/ 98 h 142"/>
                  <a:gd name="T34" fmla="*/ 12 w 142"/>
                  <a:gd name="T35" fmla="*/ 110 h 142"/>
                  <a:gd name="T36" fmla="*/ 16 w 142"/>
                  <a:gd name="T37" fmla="*/ 115 h 142"/>
                  <a:gd name="T38" fmla="*/ 22 w 142"/>
                  <a:gd name="T39" fmla="*/ 121 h 142"/>
                  <a:gd name="T40" fmla="*/ 32 w 142"/>
                  <a:gd name="T41" fmla="*/ 129 h 142"/>
                  <a:gd name="T42" fmla="*/ 44 w 142"/>
                  <a:gd name="T43" fmla="*/ 136 h 142"/>
                  <a:gd name="T44" fmla="*/ 56 w 142"/>
                  <a:gd name="T45" fmla="*/ 140 h 142"/>
                  <a:gd name="T46" fmla="*/ 71 w 142"/>
                  <a:gd name="T47" fmla="*/ 142 h 142"/>
                  <a:gd name="T48" fmla="*/ 77 w 142"/>
                  <a:gd name="T49" fmla="*/ 141 h 142"/>
                  <a:gd name="T50" fmla="*/ 77 w 142"/>
                  <a:gd name="T51" fmla="*/ 140 h 142"/>
                  <a:gd name="T52" fmla="*/ 78 w 142"/>
                  <a:gd name="T53" fmla="*/ 140 h 142"/>
                  <a:gd name="T54" fmla="*/ 81 w 142"/>
                  <a:gd name="T55" fmla="*/ 140 h 142"/>
                  <a:gd name="T56" fmla="*/ 85 w 142"/>
                  <a:gd name="T57" fmla="*/ 140 h 142"/>
                  <a:gd name="T58" fmla="*/ 91 w 142"/>
                  <a:gd name="T59" fmla="*/ 138 h 142"/>
                  <a:gd name="T60" fmla="*/ 98 w 142"/>
                  <a:gd name="T61" fmla="*/ 136 h 142"/>
                  <a:gd name="T62" fmla="*/ 110 w 142"/>
                  <a:gd name="T63" fmla="*/ 129 h 142"/>
                  <a:gd name="T64" fmla="*/ 115 w 142"/>
                  <a:gd name="T65" fmla="*/ 125 h 142"/>
                  <a:gd name="T66" fmla="*/ 121 w 142"/>
                  <a:gd name="T67" fmla="*/ 121 h 142"/>
                  <a:gd name="T68" fmla="*/ 125 w 142"/>
                  <a:gd name="T69" fmla="*/ 115 h 142"/>
                  <a:gd name="T70" fmla="*/ 129 w 142"/>
                  <a:gd name="T71" fmla="*/ 110 h 142"/>
                  <a:gd name="T72" fmla="*/ 136 w 142"/>
                  <a:gd name="T73" fmla="*/ 98 h 142"/>
                  <a:gd name="T74" fmla="*/ 138 w 142"/>
                  <a:gd name="T75" fmla="*/ 91 h 142"/>
                  <a:gd name="T76" fmla="*/ 140 w 142"/>
                  <a:gd name="T77" fmla="*/ 85 h 142"/>
                  <a:gd name="T78" fmla="*/ 140 w 142"/>
                  <a:gd name="T79" fmla="*/ 81 h 142"/>
                  <a:gd name="T80" fmla="*/ 140 w 142"/>
                  <a:gd name="T81" fmla="*/ 79 h 142"/>
                  <a:gd name="T82" fmla="*/ 140 w 142"/>
                  <a:gd name="T83" fmla="*/ 77 h 142"/>
                  <a:gd name="T84" fmla="*/ 141 w 142"/>
                  <a:gd name="T85" fmla="*/ 77 h 142"/>
                  <a:gd name="T86" fmla="*/ 142 w 142"/>
                  <a:gd name="T87" fmla="*/ 71 h 142"/>
                  <a:gd name="T88" fmla="*/ 140 w 142"/>
                  <a:gd name="T89" fmla="*/ 56 h 142"/>
                  <a:gd name="T90" fmla="*/ 136 w 142"/>
                  <a:gd name="T91" fmla="*/ 43 h 142"/>
                  <a:gd name="T92" fmla="*/ 129 w 142"/>
                  <a:gd name="T93" fmla="*/ 31 h 142"/>
                  <a:gd name="T94" fmla="*/ 121 w 142"/>
                  <a:gd name="T95" fmla="*/ 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21"/>
                    </a:moveTo>
                    <a:lnTo>
                      <a:pt x="110" y="12"/>
                    </a:lnTo>
                    <a:lnTo>
                      <a:pt x="98" y="6"/>
                    </a:lnTo>
                    <a:lnTo>
                      <a:pt x="91" y="2"/>
                    </a:lnTo>
                    <a:lnTo>
                      <a:pt x="85" y="1"/>
                    </a:lnTo>
                    <a:lnTo>
                      <a:pt x="71" y="0"/>
                    </a:lnTo>
                    <a:lnTo>
                      <a:pt x="56" y="1"/>
                    </a:lnTo>
                    <a:lnTo>
                      <a:pt x="44" y="6"/>
                    </a:lnTo>
                    <a:lnTo>
                      <a:pt x="32" y="12"/>
                    </a:lnTo>
                    <a:lnTo>
                      <a:pt x="22" y="21"/>
                    </a:lnTo>
                    <a:lnTo>
                      <a:pt x="12" y="31"/>
                    </a:lnTo>
                    <a:lnTo>
                      <a:pt x="6" y="43"/>
                    </a:lnTo>
                    <a:lnTo>
                      <a:pt x="1" y="56"/>
                    </a:lnTo>
                    <a:lnTo>
                      <a:pt x="0" y="71"/>
                    </a:lnTo>
                    <a:lnTo>
                      <a:pt x="1" y="85"/>
                    </a:lnTo>
                    <a:lnTo>
                      <a:pt x="2" y="91"/>
                    </a:lnTo>
                    <a:lnTo>
                      <a:pt x="6" y="98"/>
                    </a:lnTo>
                    <a:lnTo>
                      <a:pt x="12" y="110"/>
                    </a:lnTo>
                    <a:lnTo>
                      <a:pt x="16" y="115"/>
                    </a:lnTo>
                    <a:lnTo>
                      <a:pt x="22" y="121"/>
                    </a:lnTo>
                    <a:lnTo>
                      <a:pt x="32" y="129"/>
                    </a:lnTo>
                    <a:lnTo>
                      <a:pt x="44" y="136"/>
                    </a:lnTo>
                    <a:lnTo>
                      <a:pt x="56" y="140"/>
                    </a:lnTo>
                    <a:lnTo>
                      <a:pt x="71" y="142"/>
                    </a:lnTo>
                    <a:lnTo>
                      <a:pt x="77" y="141"/>
                    </a:lnTo>
                    <a:lnTo>
                      <a:pt x="77" y="140"/>
                    </a:lnTo>
                    <a:lnTo>
                      <a:pt x="78" y="140"/>
                    </a:lnTo>
                    <a:lnTo>
                      <a:pt x="81" y="140"/>
                    </a:lnTo>
                    <a:lnTo>
                      <a:pt x="85" y="140"/>
                    </a:lnTo>
                    <a:lnTo>
                      <a:pt x="91" y="138"/>
                    </a:lnTo>
                    <a:lnTo>
                      <a:pt x="98" y="136"/>
                    </a:lnTo>
                    <a:lnTo>
                      <a:pt x="110" y="129"/>
                    </a:lnTo>
                    <a:lnTo>
                      <a:pt x="115" y="125"/>
                    </a:lnTo>
                    <a:lnTo>
                      <a:pt x="121" y="121"/>
                    </a:lnTo>
                    <a:lnTo>
                      <a:pt x="125" y="115"/>
                    </a:lnTo>
                    <a:lnTo>
                      <a:pt x="129" y="110"/>
                    </a:lnTo>
                    <a:lnTo>
                      <a:pt x="136" y="98"/>
                    </a:lnTo>
                    <a:lnTo>
                      <a:pt x="138" y="91"/>
                    </a:lnTo>
                    <a:lnTo>
                      <a:pt x="140" y="85"/>
                    </a:lnTo>
                    <a:lnTo>
                      <a:pt x="140" y="81"/>
                    </a:lnTo>
                    <a:lnTo>
                      <a:pt x="140" y="79"/>
                    </a:lnTo>
                    <a:lnTo>
                      <a:pt x="140" y="77"/>
                    </a:lnTo>
                    <a:lnTo>
                      <a:pt x="141" y="77"/>
                    </a:lnTo>
                    <a:lnTo>
                      <a:pt x="142" y="71"/>
                    </a:lnTo>
                    <a:lnTo>
                      <a:pt x="140" y="56"/>
                    </a:lnTo>
                    <a:lnTo>
                      <a:pt x="136" y="43"/>
                    </a:lnTo>
                    <a:lnTo>
                      <a:pt x="129" y="31"/>
                    </a:lnTo>
                    <a:lnTo>
                      <a:pt x="121" y="21"/>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 name="Freeform 740">
                <a:extLst>
                  <a:ext uri="{FF2B5EF4-FFF2-40B4-BE49-F238E27FC236}">
                    <a16:creationId xmlns:a16="http://schemas.microsoft.com/office/drawing/2014/main" id="{1BC9339D-E067-5696-48CA-9D53EB8FC961}"/>
                  </a:ext>
                </a:extLst>
              </p:cNvPr>
              <p:cNvSpPr>
                <a:spLocks/>
              </p:cNvSpPr>
              <p:nvPr/>
            </p:nvSpPr>
            <p:spPr bwMode="auto">
              <a:xfrm>
                <a:off x="3970338" y="4395788"/>
                <a:ext cx="44450" cy="46037"/>
              </a:xfrm>
              <a:custGeom>
                <a:avLst/>
                <a:gdLst>
                  <a:gd name="T0" fmla="*/ 121 w 142"/>
                  <a:gd name="T1" fmla="*/ 20 h 142"/>
                  <a:gd name="T2" fmla="*/ 110 w 142"/>
                  <a:gd name="T3" fmla="*/ 11 h 142"/>
                  <a:gd name="T4" fmla="*/ 98 w 142"/>
                  <a:gd name="T5" fmla="*/ 5 h 142"/>
                  <a:gd name="T6" fmla="*/ 91 w 142"/>
                  <a:gd name="T7" fmla="*/ 2 h 142"/>
                  <a:gd name="T8" fmla="*/ 84 w 142"/>
                  <a:gd name="T9" fmla="*/ 1 h 142"/>
                  <a:gd name="T10" fmla="*/ 71 w 142"/>
                  <a:gd name="T11" fmla="*/ 0 h 142"/>
                  <a:gd name="T12" fmla="*/ 56 w 142"/>
                  <a:gd name="T13" fmla="*/ 1 h 142"/>
                  <a:gd name="T14" fmla="*/ 44 w 142"/>
                  <a:gd name="T15" fmla="*/ 5 h 142"/>
                  <a:gd name="T16" fmla="*/ 32 w 142"/>
                  <a:gd name="T17" fmla="*/ 11 h 142"/>
                  <a:gd name="T18" fmla="*/ 22 w 142"/>
                  <a:gd name="T19" fmla="*/ 20 h 142"/>
                  <a:gd name="T20" fmla="*/ 11 w 142"/>
                  <a:gd name="T21" fmla="*/ 30 h 142"/>
                  <a:gd name="T22" fmla="*/ 5 w 142"/>
                  <a:gd name="T23" fmla="*/ 42 h 142"/>
                  <a:gd name="T24" fmla="*/ 1 w 142"/>
                  <a:gd name="T25" fmla="*/ 56 h 142"/>
                  <a:gd name="T26" fmla="*/ 0 w 142"/>
                  <a:gd name="T27" fmla="*/ 71 h 142"/>
                  <a:gd name="T28" fmla="*/ 1 w 142"/>
                  <a:gd name="T29" fmla="*/ 84 h 142"/>
                  <a:gd name="T30" fmla="*/ 2 w 142"/>
                  <a:gd name="T31" fmla="*/ 90 h 142"/>
                  <a:gd name="T32" fmla="*/ 5 w 142"/>
                  <a:gd name="T33" fmla="*/ 97 h 142"/>
                  <a:gd name="T34" fmla="*/ 11 w 142"/>
                  <a:gd name="T35" fmla="*/ 109 h 142"/>
                  <a:gd name="T36" fmla="*/ 16 w 142"/>
                  <a:gd name="T37" fmla="*/ 114 h 142"/>
                  <a:gd name="T38" fmla="*/ 22 w 142"/>
                  <a:gd name="T39" fmla="*/ 121 h 142"/>
                  <a:gd name="T40" fmla="*/ 32 w 142"/>
                  <a:gd name="T41" fmla="*/ 129 h 142"/>
                  <a:gd name="T42" fmla="*/ 44 w 142"/>
                  <a:gd name="T43" fmla="*/ 136 h 142"/>
                  <a:gd name="T44" fmla="*/ 56 w 142"/>
                  <a:gd name="T45" fmla="*/ 140 h 142"/>
                  <a:gd name="T46" fmla="*/ 71 w 142"/>
                  <a:gd name="T47" fmla="*/ 142 h 142"/>
                  <a:gd name="T48" fmla="*/ 77 w 142"/>
                  <a:gd name="T49" fmla="*/ 141 h 142"/>
                  <a:gd name="T50" fmla="*/ 77 w 142"/>
                  <a:gd name="T51" fmla="*/ 140 h 142"/>
                  <a:gd name="T52" fmla="*/ 78 w 142"/>
                  <a:gd name="T53" fmla="*/ 140 h 142"/>
                  <a:gd name="T54" fmla="*/ 80 w 142"/>
                  <a:gd name="T55" fmla="*/ 140 h 142"/>
                  <a:gd name="T56" fmla="*/ 84 w 142"/>
                  <a:gd name="T57" fmla="*/ 140 h 142"/>
                  <a:gd name="T58" fmla="*/ 91 w 142"/>
                  <a:gd name="T59" fmla="*/ 138 h 142"/>
                  <a:gd name="T60" fmla="*/ 98 w 142"/>
                  <a:gd name="T61" fmla="*/ 136 h 142"/>
                  <a:gd name="T62" fmla="*/ 110 w 142"/>
                  <a:gd name="T63" fmla="*/ 129 h 142"/>
                  <a:gd name="T64" fmla="*/ 115 w 142"/>
                  <a:gd name="T65" fmla="*/ 125 h 142"/>
                  <a:gd name="T66" fmla="*/ 121 w 142"/>
                  <a:gd name="T67" fmla="*/ 121 h 142"/>
                  <a:gd name="T68" fmla="*/ 125 w 142"/>
                  <a:gd name="T69" fmla="*/ 114 h 142"/>
                  <a:gd name="T70" fmla="*/ 129 w 142"/>
                  <a:gd name="T71" fmla="*/ 109 h 142"/>
                  <a:gd name="T72" fmla="*/ 136 w 142"/>
                  <a:gd name="T73" fmla="*/ 97 h 142"/>
                  <a:gd name="T74" fmla="*/ 138 w 142"/>
                  <a:gd name="T75" fmla="*/ 90 h 142"/>
                  <a:gd name="T76" fmla="*/ 140 w 142"/>
                  <a:gd name="T77" fmla="*/ 84 h 142"/>
                  <a:gd name="T78" fmla="*/ 140 w 142"/>
                  <a:gd name="T79" fmla="*/ 80 h 142"/>
                  <a:gd name="T80" fmla="*/ 140 w 142"/>
                  <a:gd name="T81" fmla="*/ 78 h 142"/>
                  <a:gd name="T82" fmla="*/ 140 w 142"/>
                  <a:gd name="T83" fmla="*/ 77 h 142"/>
                  <a:gd name="T84" fmla="*/ 141 w 142"/>
                  <a:gd name="T85" fmla="*/ 77 h 142"/>
                  <a:gd name="T86" fmla="*/ 142 w 142"/>
                  <a:gd name="T87" fmla="*/ 71 h 142"/>
                  <a:gd name="T88" fmla="*/ 140 w 142"/>
                  <a:gd name="T89" fmla="*/ 56 h 142"/>
                  <a:gd name="T90" fmla="*/ 136 w 142"/>
                  <a:gd name="T91" fmla="*/ 42 h 142"/>
                  <a:gd name="T92" fmla="*/ 129 w 142"/>
                  <a:gd name="T93" fmla="*/ 30 h 142"/>
                  <a:gd name="T94" fmla="*/ 121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20"/>
                    </a:moveTo>
                    <a:lnTo>
                      <a:pt x="110" y="11"/>
                    </a:lnTo>
                    <a:lnTo>
                      <a:pt x="98" y="5"/>
                    </a:lnTo>
                    <a:lnTo>
                      <a:pt x="91" y="2"/>
                    </a:lnTo>
                    <a:lnTo>
                      <a:pt x="84" y="1"/>
                    </a:lnTo>
                    <a:lnTo>
                      <a:pt x="71" y="0"/>
                    </a:lnTo>
                    <a:lnTo>
                      <a:pt x="56" y="1"/>
                    </a:lnTo>
                    <a:lnTo>
                      <a:pt x="44" y="5"/>
                    </a:lnTo>
                    <a:lnTo>
                      <a:pt x="32" y="11"/>
                    </a:lnTo>
                    <a:lnTo>
                      <a:pt x="22" y="20"/>
                    </a:lnTo>
                    <a:lnTo>
                      <a:pt x="11" y="30"/>
                    </a:lnTo>
                    <a:lnTo>
                      <a:pt x="5" y="42"/>
                    </a:lnTo>
                    <a:lnTo>
                      <a:pt x="1" y="56"/>
                    </a:lnTo>
                    <a:lnTo>
                      <a:pt x="0" y="71"/>
                    </a:lnTo>
                    <a:lnTo>
                      <a:pt x="1" y="84"/>
                    </a:lnTo>
                    <a:lnTo>
                      <a:pt x="2" y="90"/>
                    </a:lnTo>
                    <a:lnTo>
                      <a:pt x="5" y="97"/>
                    </a:lnTo>
                    <a:lnTo>
                      <a:pt x="11" y="109"/>
                    </a:lnTo>
                    <a:lnTo>
                      <a:pt x="16" y="114"/>
                    </a:lnTo>
                    <a:lnTo>
                      <a:pt x="22" y="121"/>
                    </a:lnTo>
                    <a:lnTo>
                      <a:pt x="32" y="129"/>
                    </a:lnTo>
                    <a:lnTo>
                      <a:pt x="44" y="136"/>
                    </a:lnTo>
                    <a:lnTo>
                      <a:pt x="56" y="140"/>
                    </a:lnTo>
                    <a:lnTo>
                      <a:pt x="71" y="142"/>
                    </a:lnTo>
                    <a:lnTo>
                      <a:pt x="77" y="141"/>
                    </a:lnTo>
                    <a:lnTo>
                      <a:pt x="77" y="140"/>
                    </a:lnTo>
                    <a:lnTo>
                      <a:pt x="78" y="140"/>
                    </a:lnTo>
                    <a:lnTo>
                      <a:pt x="80" y="140"/>
                    </a:lnTo>
                    <a:lnTo>
                      <a:pt x="84" y="140"/>
                    </a:lnTo>
                    <a:lnTo>
                      <a:pt x="91" y="138"/>
                    </a:lnTo>
                    <a:lnTo>
                      <a:pt x="98" y="136"/>
                    </a:lnTo>
                    <a:lnTo>
                      <a:pt x="110" y="129"/>
                    </a:lnTo>
                    <a:lnTo>
                      <a:pt x="115" y="125"/>
                    </a:lnTo>
                    <a:lnTo>
                      <a:pt x="121" y="121"/>
                    </a:lnTo>
                    <a:lnTo>
                      <a:pt x="125" y="114"/>
                    </a:lnTo>
                    <a:lnTo>
                      <a:pt x="129" y="109"/>
                    </a:lnTo>
                    <a:lnTo>
                      <a:pt x="136" y="97"/>
                    </a:lnTo>
                    <a:lnTo>
                      <a:pt x="138" y="90"/>
                    </a:lnTo>
                    <a:lnTo>
                      <a:pt x="140" y="84"/>
                    </a:lnTo>
                    <a:lnTo>
                      <a:pt x="140" y="80"/>
                    </a:lnTo>
                    <a:lnTo>
                      <a:pt x="140" y="78"/>
                    </a:lnTo>
                    <a:lnTo>
                      <a:pt x="140" y="77"/>
                    </a:lnTo>
                    <a:lnTo>
                      <a:pt x="141" y="77"/>
                    </a:lnTo>
                    <a:lnTo>
                      <a:pt x="142" y="71"/>
                    </a:lnTo>
                    <a:lnTo>
                      <a:pt x="140" y="56"/>
                    </a:lnTo>
                    <a:lnTo>
                      <a:pt x="136" y="42"/>
                    </a:lnTo>
                    <a:lnTo>
                      <a:pt x="129" y="30"/>
                    </a:lnTo>
                    <a:lnTo>
                      <a:pt x="121" y="2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 name="Freeform 741">
                <a:extLst>
                  <a:ext uri="{FF2B5EF4-FFF2-40B4-BE49-F238E27FC236}">
                    <a16:creationId xmlns:a16="http://schemas.microsoft.com/office/drawing/2014/main" id="{560E1810-9B96-1A09-67A2-5592874DFFFF}"/>
                  </a:ext>
                </a:extLst>
              </p:cNvPr>
              <p:cNvSpPr>
                <a:spLocks/>
              </p:cNvSpPr>
              <p:nvPr/>
            </p:nvSpPr>
            <p:spPr bwMode="auto">
              <a:xfrm>
                <a:off x="4035426" y="4400550"/>
                <a:ext cx="46038" cy="44450"/>
              </a:xfrm>
              <a:custGeom>
                <a:avLst/>
                <a:gdLst>
                  <a:gd name="T0" fmla="*/ 121 w 142"/>
                  <a:gd name="T1" fmla="*/ 20 h 142"/>
                  <a:gd name="T2" fmla="*/ 109 w 142"/>
                  <a:gd name="T3" fmla="*/ 11 h 142"/>
                  <a:gd name="T4" fmla="*/ 97 w 142"/>
                  <a:gd name="T5" fmla="*/ 5 h 142"/>
                  <a:gd name="T6" fmla="*/ 90 w 142"/>
                  <a:gd name="T7" fmla="*/ 2 h 142"/>
                  <a:gd name="T8" fmla="*/ 84 w 142"/>
                  <a:gd name="T9" fmla="*/ 1 h 142"/>
                  <a:gd name="T10" fmla="*/ 71 w 142"/>
                  <a:gd name="T11" fmla="*/ 0 h 142"/>
                  <a:gd name="T12" fmla="*/ 56 w 142"/>
                  <a:gd name="T13" fmla="*/ 1 h 142"/>
                  <a:gd name="T14" fmla="*/ 44 w 142"/>
                  <a:gd name="T15" fmla="*/ 5 h 142"/>
                  <a:gd name="T16" fmla="*/ 31 w 142"/>
                  <a:gd name="T17" fmla="*/ 11 h 142"/>
                  <a:gd name="T18" fmla="*/ 21 w 142"/>
                  <a:gd name="T19" fmla="*/ 20 h 142"/>
                  <a:gd name="T20" fmla="*/ 11 w 142"/>
                  <a:gd name="T21" fmla="*/ 30 h 142"/>
                  <a:gd name="T22" fmla="*/ 5 w 142"/>
                  <a:gd name="T23" fmla="*/ 43 h 142"/>
                  <a:gd name="T24" fmla="*/ 1 w 142"/>
                  <a:gd name="T25" fmla="*/ 56 h 142"/>
                  <a:gd name="T26" fmla="*/ 0 w 142"/>
                  <a:gd name="T27" fmla="*/ 71 h 142"/>
                  <a:gd name="T28" fmla="*/ 1 w 142"/>
                  <a:gd name="T29" fmla="*/ 84 h 142"/>
                  <a:gd name="T30" fmla="*/ 2 w 142"/>
                  <a:gd name="T31" fmla="*/ 90 h 142"/>
                  <a:gd name="T32" fmla="*/ 5 w 142"/>
                  <a:gd name="T33" fmla="*/ 97 h 142"/>
                  <a:gd name="T34" fmla="*/ 11 w 142"/>
                  <a:gd name="T35" fmla="*/ 110 h 142"/>
                  <a:gd name="T36" fmla="*/ 15 w 142"/>
                  <a:gd name="T37" fmla="*/ 115 h 142"/>
                  <a:gd name="T38" fmla="*/ 21 w 142"/>
                  <a:gd name="T39" fmla="*/ 121 h 142"/>
                  <a:gd name="T40" fmla="*/ 31 w 142"/>
                  <a:gd name="T41" fmla="*/ 129 h 142"/>
                  <a:gd name="T42" fmla="*/ 44 w 142"/>
                  <a:gd name="T43" fmla="*/ 136 h 142"/>
                  <a:gd name="T44" fmla="*/ 56 w 142"/>
                  <a:gd name="T45" fmla="*/ 140 h 142"/>
                  <a:gd name="T46" fmla="*/ 71 w 142"/>
                  <a:gd name="T47" fmla="*/ 142 h 142"/>
                  <a:gd name="T48" fmla="*/ 77 w 142"/>
                  <a:gd name="T49" fmla="*/ 141 h 142"/>
                  <a:gd name="T50" fmla="*/ 77 w 142"/>
                  <a:gd name="T51" fmla="*/ 140 h 142"/>
                  <a:gd name="T52" fmla="*/ 78 w 142"/>
                  <a:gd name="T53" fmla="*/ 140 h 142"/>
                  <a:gd name="T54" fmla="*/ 80 w 142"/>
                  <a:gd name="T55" fmla="*/ 140 h 142"/>
                  <a:gd name="T56" fmla="*/ 84 w 142"/>
                  <a:gd name="T57" fmla="*/ 140 h 142"/>
                  <a:gd name="T58" fmla="*/ 90 w 142"/>
                  <a:gd name="T59" fmla="*/ 138 h 142"/>
                  <a:gd name="T60" fmla="*/ 97 w 142"/>
                  <a:gd name="T61" fmla="*/ 136 h 142"/>
                  <a:gd name="T62" fmla="*/ 109 w 142"/>
                  <a:gd name="T63" fmla="*/ 129 h 142"/>
                  <a:gd name="T64" fmla="*/ 115 w 142"/>
                  <a:gd name="T65" fmla="*/ 125 h 142"/>
                  <a:gd name="T66" fmla="*/ 121 w 142"/>
                  <a:gd name="T67" fmla="*/ 121 h 142"/>
                  <a:gd name="T68" fmla="*/ 125 w 142"/>
                  <a:gd name="T69" fmla="*/ 115 h 142"/>
                  <a:gd name="T70" fmla="*/ 129 w 142"/>
                  <a:gd name="T71" fmla="*/ 110 h 142"/>
                  <a:gd name="T72" fmla="*/ 136 w 142"/>
                  <a:gd name="T73" fmla="*/ 97 h 142"/>
                  <a:gd name="T74" fmla="*/ 138 w 142"/>
                  <a:gd name="T75" fmla="*/ 90 h 142"/>
                  <a:gd name="T76" fmla="*/ 140 w 142"/>
                  <a:gd name="T77" fmla="*/ 84 h 142"/>
                  <a:gd name="T78" fmla="*/ 140 w 142"/>
                  <a:gd name="T79" fmla="*/ 80 h 142"/>
                  <a:gd name="T80" fmla="*/ 140 w 142"/>
                  <a:gd name="T81" fmla="*/ 78 h 142"/>
                  <a:gd name="T82" fmla="*/ 140 w 142"/>
                  <a:gd name="T83" fmla="*/ 77 h 142"/>
                  <a:gd name="T84" fmla="*/ 141 w 142"/>
                  <a:gd name="T85" fmla="*/ 77 h 142"/>
                  <a:gd name="T86" fmla="*/ 142 w 142"/>
                  <a:gd name="T87" fmla="*/ 71 h 142"/>
                  <a:gd name="T88" fmla="*/ 140 w 142"/>
                  <a:gd name="T89" fmla="*/ 56 h 142"/>
                  <a:gd name="T90" fmla="*/ 136 w 142"/>
                  <a:gd name="T91" fmla="*/ 43 h 142"/>
                  <a:gd name="T92" fmla="*/ 129 w 142"/>
                  <a:gd name="T93" fmla="*/ 30 h 142"/>
                  <a:gd name="T94" fmla="*/ 121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20"/>
                    </a:moveTo>
                    <a:lnTo>
                      <a:pt x="109" y="11"/>
                    </a:lnTo>
                    <a:lnTo>
                      <a:pt x="97" y="5"/>
                    </a:lnTo>
                    <a:lnTo>
                      <a:pt x="90" y="2"/>
                    </a:lnTo>
                    <a:lnTo>
                      <a:pt x="84" y="1"/>
                    </a:lnTo>
                    <a:lnTo>
                      <a:pt x="71" y="0"/>
                    </a:lnTo>
                    <a:lnTo>
                      <a:pt x="56" y="1"/>
                    </a:lnTo>
                    <a:lnTo>
                      <a:pt x="44" y="5"/>
                    </a:lnTo>
                    <a:lnTo>
                      <a:pt x="31" y="11"/>
                    </a:lnTo>
                    <a:lnTo>
                      <a:pt x="21" y="20"/>
                    </a:lnTo>
                    <a:lnTo>
                      <a:pt x="11" y="30"/>
                    </a:lnTo>
                    <a:lnTo>
                      <a:pt x="5" y="43"/>
                    </a:lnTo>
                    <a:lnTo>
                      <a:pt x="1" y="56"/>
                    </a:lnTo>
                    <a:lnTo>
                      <a:pt x="0" y="71"/>
                    </a:lnTo>
                    <a:lnTo>
                      <a:pt x="1" y="84"/>
                    </a:lnTo>
                    <a:lnTo>
                      <a:pt x="2" y="90"/>
                    </a:lnTo>
                    <a:lnTo>
                      <a:pt x="5" y="97"/>
                    </a:lnTo>
                    <a:lnTo>
                      <a:pt x="11" y="110"/>
                    </a:lnTo>
                    <a:lnTo>
                      <a:pt x="15" y="115"/>
                    </a:lnTo>
                    <a:lnTo>
                      <a:pt x="21" y="121"/>
                    </a:lnTo>
                    <a:lnTo>
                      <a:pt x="31" y="129"/>
                    </a:lnTo>
                    <a:lnTo>
                      <a:pt x="44" y="136"/>
                    </a:lnTo>
                    <a:lnTo>
                      <a:pt x="56" y="140"/>
                    </a:lnTo>
                    <a:lnTo>
                      <a:pt x="71" y="142"/>
                    </a:lnTo>
                    <a:lnTo>
                      <a:pt x="77" y="141"/>
                    </a:lnTo>
                    <a:lnTo>
                      <a:pt x="77" y="140"/>
                    </a:lnTo>
                    <a:lnTo>
                      <a:pt x="78" y="140"/>
                    </a:lnTo>
                    <a:lnTo>
                      <a:pt x="80" y="140"/>
                    </a:lnTo>
                    <a:lnTo>
                      <a:pt x="84" y="140"/>
                    </a:lnTo>
                    <a:lnTo>
                      <a:pt x="90" y="138"/>
                    </a:lnTo>
                    <a:lnTo>
                      <a:pt x="97" y="136"/>
                    </a:lnTo>
                    <a:lnTo>
                      <a:pt x="109" y="129"/>
                    </a:lnTo>
                    <a:lnTo>
                      <a:pt x="115" y="125"/>
                    </a:lnTo>
                    <a:lnTo>
                      <a:pt x="121" y="121"/>
                    </a:lnTo>
                    <a:lnTo>
                      <a:pt x="125" y="115"/>
                    </a:lnTo>
                    <a:lnTo>
                      <a:pt x="129" y="110"/>
                    </a:lnTo>
                    <a:lnTo>
                      <a:pt x="136" y="97"/>
                    </a:lnTo>
                    <a:lnTo>
                      <a:pt x="138" y="90"/>
                    </a:lnTo>
                    <a:lnTo>
                      <a:pt x="140" y="84"/>
                    </a:lnTo>
                    <a:lnTo>
                      <a:pt x="140" y="80"/>
                    </a:lnTo>
                    <a:lnTo>
                      <a:pt x="140" y="78"/>
                    </a:lnTo>
                    <a:lnTo>
                      <a:pt x="140" y="77"/>
                    </a:lnTo>
                    <a:lnTo>
                      <a:pt x="141" y="77"/>
                    </a:lnTo>
                    <a:lnTo>
                      <a:pt x="142" y="71"/>
                    </a:lnTo>
                    <a:lnTo>
                      <a:pt x="140" y="56"/>
                    </a:lnTo>
                    <a:lnTo>
                      <a:pt x="136" y="43"/>
                    </a:lnTo>
                    <a:lnTo>
                      <a:pt x="129" y="30"/>
                    </a:lnTo>
                    <a:lnTo>
                      <a:pt x="121" y="2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2" name="Freeform 742">
                <a:extLst>
                  <a:ext uri="{FF2B5EF4-FFF2-40B4-BE49-F238E27FC236}">
                    <a16:creationId xmlns:a16="http://schemas.microsoft.com/office/drawing/2014/main" id="{E7B211A6-E384-CC95-CFC6-41BA661E2A77}"/>
                  </a:ext>
                </a:extLst>
              </p:cNvPr>
              <p:cNvSpPr>
                <a:spLocks/>
              </p:cNvSpPr>
              <p:nvPr/>
            </p:nvSpPr>
            <p:spPr bwMode="auto">
              <a:xfrm>
                <a:off x="4097338" y="4435475"/>
                <a:ext cx="44450" cy="44450"/>
              </a:xfrm>
              <a:custGeom>
                <a:avLst/>
                <a:gdLst>
                  <a:gd name="T0" fmla="*/ 120 w 141"/>
                  <a:gd name="T1" fmla="*/ 20 h 141"/>
                  <a:gd name="T2" fmla="*/ 109 w 141"/>
                  <a:gd name="T3" fmla="*/ 11 h 141"/>
                  <a:gd name="T4" fmla="*/ 97 w 141"/>
                  <a:gd name="T5" fmla="*/ 5 h 141"/>
                  <a:gd name="T6" fmla="*/ 90 w 141"/>
                  <a:gd name="T7" fmla="*/ 2 h 141"/>
                  <a:gd name="T8" fmla="*/ 84 w 141"/>
                  <a:gd name="T9" fmla="*/ 1 h 141"/>
                  <a:gd name="T10" fmla="*/ 70 w 141"/>
                  <a:gd name="T11" fmla="*/ 0 h 141"/>
                  <a:gd name="T12" fmla="*/ 55 w 141"/>
                  <a:gd name="T13" fmla="*/ 1 h 141"/>
                  <a:gd name="T14" fmla="*/ 43 w 141"/>
                  <a:gd name="T15" fmla="*/ 5 h 141"/>
                  <a:gd name="T16" fmla="*/ 31 w 141"/>
                  <a:gd name="T17" fmla="*/ 11 h 141"/>
                  <a:gd name="T18" fmla="*/ 21 w 141"/>
                  <a:gd name="T19" fmla="*/ 20 h 141"/>
                  <a:gd name="T20" fmla="*/ 11 w 141"/>
                  <a:gd name="T21" fmla="*/ 30 h 141"/>
                  <a:gd name="T22" fmla="*/ 5 w 141"/>
                  <a:gd name="T23" fmla="*/ 42 h 141"/>
                  <a:gd name="T24" fmla="*/ 1 w 141"/>
                  <a:gd name="T25" fmla="*/ 55 h 141"/>
                  <a:gd name="T26" fmla="*/ 0 w 141"/>
                  <a:gd name="T27" fmla="*/ 71 h 141"/>
                  <a:gd name="T28" fmla="*/ 1 w 141"/>
                  <a:gd name="T29" fmla="*/ 84 h 141"/>
                  <a:gd name="T30" fmla="*/ 2 w 141"/>
                  <a:gd name="T31" fmla="*/ 90 h 141"/>
                  <a:gd name="T32" fmla="*/ 5 w 141"/>
                  <a:gd name="T33" fmla="*/ 97 h 141"/>
                  <a:gd name="T34" fmla="*/ 11 w 141"/>
                  <a:gd name="T35" fmla="*/ 109 h 141"/>
                  <a:gd name="T36" fmla="*/ 15 w 141"/>
                  <a:gd name="T37" fmla="*/ 114 h 141"/>
                  <a:gd name="T38" fmla="*/ 21 w 141"/>
                  <a:gd name="T39" fmla="*/ 120 h 141"/>
                  <a:gd name="T40" fmla="*/ 31 w 141"/>
                  <a:gd name="T41" fmla="*/ 128 h 141"/>
                  <a:gd name="T42" fmla="*/ 43 w 141"/>
                  <a:gd name="T43" fmla="*/ 135 h 141"/>
                  <a:gd name="T44" fmla="*/ 55 w 141"/>
                  <a:gd name="T45" fmla="*/ 139 h 141"/>
                  <a:gd name="T46" fmla="*/ 70 w 141"/>
                  <a:gd name="T47" fmla="*/ 141 h 141"/>
                  <a:gd name="T48" fmla="*/ 77 w 141"/>
                  <a:gd name="T49" fmla="*/ 140 h 141"/>
                  <a:gd name="T50" fmla="*/ 77 w 141"/>
                  <a:gd name="T51" fmla="*/ 139 h 141"/>
                  <a:gd name="T52" fmla="*/ 78 w 141"/>
                  <a:gd name="T53" fmla="*/ 139 h 141"/>
                  <a:gd name="T54" fmla="*/ 80 w 141"/>
                  <a:gd name="T55" fmla="*/ 139 h 141"/>
                  <a:gd name="T56" fmla="*/ 84 w 141"/>
                  <a:gd name="T57" fmla="*/ 139 h 141"/>
                  <a:gd name="T58" fmla="*/ 90 w 141"/>
                  <a:gd name="T59" fmla="*/ 137 h 141"/>
                  <a:gd name="T60" fmla="*/ 97 w 141"/>
                  <a:gd name="T61" fmla="*/ 135 h 141"/>
                  <a:gd name="T62" fmla="*/ 109 w 141"/>
                  <a:gd name="T63" fmla="*/ 128 h 141"/>
                  <a:gd name="T64" fmla="*/ 114 w 141"/>
                  <a:gd name="T65" fmla="*/ 124 h 141"/>
                  <a:gd name="T66" fmla="*/ 120 w 141"/>
                  <a:gd name="T67" fmla="*/ 120 h 141"/>
                  <a:gd name="T68" fmla="*/ 124 w 141"/>
                  <a:gd name="T69" fmla="*/ 114 h 141"/>
                  <a:gd name="T70" fmla="*/ 128 w 141"/>
                  <a:gd name="T71" fmla="*/ 109 h 141"/>
                  <a:gd name="T72" fmla="*/ 135 w 141"/>
                  <a:gd name="T73" fmla="*/ 97 h 141"/>
                  <a:gd name="T74" fmla="*/ 137 w 141"/>
                  <a:gd name="T75" fmla="*/ 90 h 141"/>
                  <a:gd name="T76" fmla="*/ 139 w 141"/>
                  <a:gd name="T77" fmla="*/ 84 h 141"/>
                  <a:gd name="T78" fmla="*/ 139 w 141"/>
                  <a:gd name="T79" fmla="*/ 80 h 141"/>
                  <a:gd name="T80" fmla="*/ 139 w 141"/>
                  <a:gd name="T81" fmla="*/ 78 h 141"/>
                  <a:gd name="T82" fmla="*/ 139 w 141"/>
                  <a:gd name="T83" fmla="*/ 77 h 141"/>
                  <a:gd name="T84" fmla="*/ 140 w 141"/>
                  <a:gd name="T85" fmla="*/ 77 h 141"/>
                  <a:gd name="T86" fmla="*/ 141 w 141"/>
                  <a:gd name="T87" fmla="*/ 71 h 141"/>
                  <a:gd name="T88" fmla="*/ 139 w 141"/>
                  <a:gd name="T89" fmla="*/ 55 h 141"/>
                  <a:gd name="T90" fmla="*/ 135 w 141"/>
                  <a:gd name="T91" fmla="*/ 42 h 141"/>
                  <a:gd name="T92" fmla="*/ 128 w 141"/>
                  <a:gd name="T93" fmla="*/ 30 h 141"/>
                  <a:gd name="T94" fmla="*/ 120 w 141"/>
                  <a:gd name="T95" fmla="*/ 2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1" h="141">
                    <a:moveTo>
                      <a:pt x="120" y="20"/>
                    </a:moveTo>
                    <a:lnTo>
                      <a:pt x="109" y="11"/>
                    </a:lnTo>
                    <a:lnTo>
                      <a:pt x="97" y="5"/>
                    </a:lnTo>
                    <a:lnTo>
                      <a:pt x="90" y="2"/>
                    </a:lnTo>
                    <a:lnTo>
                      <a:pt x="84" y="1"/>
                    </a:lnTo>
                    <a:lnTo>
                      <a:pt x="70" y="0"/>
                    </a:lnTo>
                    <a:lnTo>
                      <a:pt x="55" y="1"/>
                    </a:lnTo>
                    <a:lnTo>
                      <a:pt x="43" y="5"/>
                    </a:lnTo>
                    <a:lnTo>
                      <a:pt x="31" y="11"/>
                    </a:lnTo>
                    <a:lnTo>
                      <a:pt x="21" y="20"/>
                    </a:lnTo>
                    <a:lnTo>
                      <a:pt x="11" y="30"/>
                    </a:lnTo>
                    <a:lnTo>
                      <a:pt x="5" y="42"/>
                    </a:lnTo>
                    <a:lnTo>
                      <a:pt x="1" y="55"/>
                    </a:lnTo>
                    <a:lnTo>
                      <a:pt x="0" y="71"/>
                    </a:lnTo>
                    <a:lnTo>
                      <a:pt x="1" y="84"/>
                    </a:lnTo>
                    <a:lnTo>
                      <a:pt x="2" y="90"/>
                    </a:lnTo>
                    <a:lnTo>
                      <a:pt x="5" y="97"/>
                    </a:lnTo>
                    <a:lnTo>
                      <a:pt x="11" y="109"/>
                    </a:lnTo>
                    <a:lnTo>
                      <a:pt x="15" y="114"/>
                    </a:lnTo>
                    <a:lnTo>
                      <a:pt x="21" y="120"/>
                    </a:lnTo>
                    <a:lnTo>
                      <a:pt x="31" y="128"/>
                    </a:lnTo>
                    <a:lnTo>
                      <a:pt x="43" y="135"/>
                    </a:lnTo>
                    <a:lnTo>
                      <a:pt x="55" y="139"/>
                    </a:lnTo>
                    <a:lnTo>
                      <a:pt x="70" y="141"/>
                    </a:lnTo>
                    <a:lnTo>
                      <a:pt x="77" y="140"/>
                    </a:lnTo>
                    <a:lnTo>
                      <a:pt x="77" y="139"/>
                    </a:lnTo>
                    <a:lnTo>
                      <a:pt x="78" y="139"/>
                    </a:lnTo>
                    <a:lnTo>
                      <a:pt x="80" y="139"/>
                    </a:lnTo>
                    <a:lnTo>
                      <a:pt x="84" y="139"/>
                    </a:lnTo>
                    <a:lnTo>
                      <a:pt x="90" y="137"/>
                    </a:lnTo>
                    <a:lnTo>
                      <a:pt x="97" y="135"/>
                    </a:lnTo>
                    <a:lnTo>
                      <a:pt x="109" y="128"/>
                    </a:lnTo>
                    <a:lnTo>
                      <a:pt x="114" y="124"/>
                    </a:lnTo>
                    <a:lnTo>
                      <a:pt x="120" y="120"/>
                    </a:lnTo>
                    <a:lnTo>
                      <a:pt x="124" y="114"/>
                    </a:lnTo>
                    <a:lnTo>
                      <a:pt x="128" y="109"/>
                    </a:lnTo>
                    <a:lnTo>
                      <a:pt x="135" y="97"/>
                    </a:lnTo>
                    <a:lnTo>
                      <a:pt x="137" y="90"/>
                    </a:lnTo>
                    <a:lnTo>
                      <a:pt x="139" y="84"/>
                    </a:lnTo>
                    <a:lnTo>
                      <a:pt x="139" y="80"/>
                    </a:lnTo>
                    <a:lnTo>
                      <a:pt x="139" y="78"/>
                    </a:lnTo>
                    <a:lnTo>
                      <a:pt x="139" y="77"/>
                    </a:lnTo>
                    <a:lnTo>
                      <a:pt x="140" y="77"/>
                    </a:lnTo>
                    <a:lnTo>
                      <a:pt x="141" y="71"/>
                    </a:lnTo>
                    <a:lnTo>
                      <a:pt x="139" y="55"/>
                    </a:lnTo>
                    <a:lnTo>
                      <a:pt x="135" y="42"/>
                    </a:lnTo>
                    <a:lnTo>
                      <a:pt x="128" y="30"/>
                    </a:lnTo>
                    <a:lnTo>
                      <a:pt x="120" y="2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 name="Freeform 743">
                <a:extLst>
                  <a:ext uri="{FF2B5EF4-FFF2-40B4-BE49-F238E27FC236}">
                    <a16:creationId xmlns:a16="http://schemas.microsoft.com/office/drawing/2014/main" id="{B5038C8D-5A10-F2B8-D19B-653639C548E2}"/>
                  </a:ext>
                </a:extLst>
              </p:cNvPr>
              <p:cNvSpPr>
                <a:spLocks/>
              </p:cNvSpPr>
              <p:nvPr/>
            </p:nvSpPr>
            <p:spPr bwMode="auto">
              <a:xfrm>
                <a:off x="4543426" y="4748213"/>
                <a:ext cx="46038" cy="44450"/>
              </a:xfrm>
              <a:custGeom>
                <a:avLst/>
                <a:gdLst>
                  <a:gd name="T0" fmla="*/ 121 w 142"/>
                  <a:gd name="T1" fmla="*/ 20 h 142"/>
                  <a:gd name="T2" fmla="*/ 109 w 142"/>
                  <a:gd name="T3" fmla="*/ 11 h 142"/>
                  <a:gd name="T4" fmla="*/ 97 w 142"/>
                  <a:gd name="T5" fmla="*/ 5 h 142"/>
                  <a:gd name="T6" fmla="*/ 90 w 142"/>
                  <a:gd name="T7" fmla="*/ 2 h 142"/>
                  <a:gd name="T8" fmla="*/ 84 w 142"/>
                  <a:gd name="T9" fmla="*/ 1 h 142"/>
                  <a:gd name="T10" fmla="*/ 71 w 142"/>
                  <a:gd name="T11" fmla="*/ 0 h 142"/>
                  <a:gd name="T12" fmla="*/ 56 w 142"/>
                  <a:gd name="T13" fmla="*/ 1 h 142"/>
                  <a:gd name="T14" fmla="*/ 44 w 142"/>
                  <a:gd name="T15" fmla="*/ 5 h 142"/>
                  <a:gd name="T16" fmla="*/ 31 w 142"/>
                  <a:gd name="T17" fmla="*/ 11 h 142"/>
                  <a:gd name="T18" fmla="*/ 21 w 142"/>
                  <a:gd name="T19" fmla="*/ 20 h 142"/>
                  <a:gd name="T20" fmla="*/ 11 w 142"/>
                  <a:gd name="T21" fmla="*/ 30 h 142"/>
                  <a:gd name="T22" fmla="*/ 5 w 142"/>
                  <a:gd name="T23" fmla="*/ 42 h 142"/>
                  <a:gd name="T24" fmla="*/ 1 w 142"/>
                  <a:gd name="T25" fmla="*/ 56 h 142"/>
                  <a:gd name="T26" fmla="*/ 0 w 142"/>
                  <a:gd name="T27" fmla="*/ 71 h 142"/>
                  <a:gd name="T28" fmla="*/ 1 w 142"/>
                  <a:gd name="T29" fmla="*/ 84 h 142"/>
                  <a:gd name="T30" fmla="*/ 2 w 142"/>
                  <a:gd name="T31" fmla="*/ 90 h 142"/>
                  <a:gd name="T32" fmla="*/ 5 w 142"/>
                  <a:gd name="T33" fmla="*/ 97 h 142"/>
                  <a:gd name="T34" fmla="*/ 11 w 142"/>
                  <a:gd name="T35" fmla="*/ 109 h 142"/>
                  <a:gd name="T36" fmla="*/ 15 w 142"/>
                  <a:gd name="T37" fmla="*/ 114 h 142"/>
                  <a:gd name="T38" fmla="*/ 21 w 142"/>
                  <a:gd name="T39" fmla="*/ 120 h 142"/>
                  <a:gd name="T40" fmla="*/ 31 w 142"/>
                  <a:gd name="T41" fmla="*/ 129 h 142"/>
                  <a:gd name="T42" fmla="*/ 44 w 142"/>
                  <a:gd name="T43" fmla="*/ 136 h 142"/>
                  <a:gd name="T44" fmla="*/ 56 w 142"/>
                  <a:gd name="T45" fmla="*/ 140 h 142"/>
                  <a:gd name="T46" fmla="*/ 71 w 142"/>
                  <a:gd name="T47" fmla="*/ 142 h 142"/>
                  <a:gd name="T48" fmla="*/ 77 w 142"/>
                  <a:gd name="T49" fmla="*/ 141 h 142"/>
                  <a:gd name="T50" fmla="*/ 77 w 142"/>
                  <a:gd name="T51" fmla="*/ 140 h 142"/>
                  <a:gd name="T52" fmla="*/ 78 w 142"/>
                  <a:gd name="T53" fmla="*/ 140 h 142"/>
                  <a:gd name="T54" fmla="*/ 80 w 142"/>
                  <a:gd name="T55" fmla="*/ 140 h 142"/>
                  <a:gd name="T56" fmla="*/ 84 w 142"/>
                  <a:gd name="T57" fmla="*/ 140 h 142"/>
                  <a:gd name="T58" fmla="*/ 90 w 142"/>
                  <a:gd name="T59" fmla="*/ 138 h 142"/>
                  <a:gd name="T60" fmla="*/ 97 w 142"/>
                  <a:gd name="T61" fmla="*/ 136 h 142"/>
                  <a:gd name="T62" fmla="*/ 109 w 142"/>
                  <a:gd name="T63" fmla="*/ 129 h 142"/>
                  <a:gd name="T64" fmla="*/ 115 w 142"/>
                  <a:gd name="T65" fmla="*/ 124 h 142"/>
                  <a:gd name="T66" fmla="*/ 121 w 142"/>
                  <a:gd name="T67" fmla="*/ 120 h 142"/>
                  <a:gd name="T68" fmla="*/ 125 w 142"/>
                  <a:gd name="T69" fmla="*/ 114 h 142"/>
                  <a:gd name="T70" fmla="*/ 129 w 142"/>
                  <a:gd name="T71" fmla="*/ 109 h 142"/>
                  <a:gd name="T72" fmla="*/ 136 w 142"/>
                  <a:gd name="T73" fmla="*/ 97 h 142"/>
                  <a:gd name="T74" fmla="*/ 138 w 142"/>
                  <a:gd name="T75" fmla="*/ 90 h 142"/>
                  <a:gd name="T76" fmla="*/ 140 w 142"/>
                  <a:gd name="T77" fmla="*/ 84 h 142"/>
                  <a:gd name="T78" fmla="*/ 140 w 142"/>
                  <a:gd name="T79" fmla="*/ 80 h 142"/>
                  <a:gd name="T80" fmla="*/ 140 w 142"/>
                  <a:gd name="T81" fmla="*/ 78 h 142"/>
                  <a:gd name="T82" fmla="*/ 140 w 142"/>
                  <a:gd name="T83" fmla="*/ 77 h 142"/>
                  <a:gd name="T84" fmla="*/ 141 w 142"/>
                  <a:gd name="T85" fmla="*/ 77 h 142"/>
                  <a:gd name="T86" fmla="*/ 142 w 142"/>
                  <a:gd name="T87" fmla="*/ 71 h 142"/>
                  <a:gd name="T88" fmla="*/ 140 w 142"/>
                  <a:gd name="T89" fmla="*/ 56 h 142"/>
                  <a:gd name="T90" fmla="*/ 136 w 142"/>
                  <a:gd name="T91" fmla="*/ 42 h 142"/>
                  <a:gd name="T92" fmla="*/ 129 w 142"/>
                  <a:gd name="T93" fmla="*/ 30 h 142"/>
                  <a:gd name="T94" fmla="*/ 121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20"/>
                    </a:moveTo>
                    <a:lnTo>
                      <a:pt x="109" y="11"/>
                    </a:lnTo>
                    <a:lnTo>
                      <a:pt x="97" y="5"/>
                    </a:lnTo>
                    <a:lnTo>
                      <a:pt x="90" y="2"/>
                    </a:lnTo>
                    <a:lnTo>
                      <a:pt x="84" y="1"/>
                    </a:lnTo>
                    <a:lnTo>
                      <a:pt x="71" y="0"/>
                    </a:lnTo>
                    <a:lnTo>
                      <a:pt x="56" y="1"/>
                    </a:lnTo>
                    <a:lnTo>
                      <a:pt x="44" y="5"/>
                    </a:lnTo>
                    <a:lnTo>
                      <a:pt x="31" y="11"/>
                    </a:lnTo>
                    <a:lnTo>
                      <a:pt x="21" y="20"/>
                    </a:lnTo>
                    <a:lnTo>
                      <a:pt x="11" y="30"/>
                    </a:lnTo>
                    <a:lnTo>
                      <a:pt x="5" y="42"/>
                    </a:lnTo>
                    <a:lnTo>
                      <a:pt x="1" y="56"/>
                    </a:lnTo>
                    <a:lnTo>
                      <a:pt x="0" y="71"/>
                    </a:lnTo>
                    <a:lnTo>
                      <a:pt x="1" y="84"/>
                    </a:lnTo>
                    <a:lnTo>
                      <a:pt x="2" y="90"/>
                    </a:lnTo>
                    <a:lnTo>
                      <a:pt x="5" y="97"/>
                    </a:lnTo>
                    <a:lnTo>
                      <a:pt x="11" y="109"/>
                    </a:lnTo>
                    <a:lnTo>
                      <a:pt x="15" y="114"/>
                    </a:lnTo>
                    <a:lnTo>
                      <a:pt x="21" y="120"/>
                    </a:lnTo>
                    <a:lnTo>
                      <a:pt x="31" y="129"/>
                    </a:lnTo>
                    <a:lnTo>
                      <a:pt x="44" y="136"/>
                    </a:lnTo>
                    <a:lnTo>
                      <a:pt x="56" y="140"/>
                    </a:lnTo>
                    <a:lnTo>
                      <a:pt x="71" y="142"/>
                    </a:lnTo>
                    <a:lnTo>
                      <a:pt x="77" y="141"/>
                    </a:lnTo>
                    <a:lnTo>
                      <a:pt x="77" y="140"/>
                    </a:lnTo>
                    <a:lnTo>
                      <a:pt x="78" y="140"/>
                    </a:lnTo>
                    <a:lnTo>
                      <a:pt x="80" y="140"/>
                    </a:lnTo>
                    <a:lnTo>
                      <a:pt x="84" y="140"/>
                    </a:lnTo>
                    <a:lnTo>
                      <a:pt x="90" y="138"/>
                    </a:lnTo>
                    <a:lnTo>
                      <a:pt x="97" y="136"/>
                    </a:lnTo>
                    <a:lnTo>
                      <a:pt x="109" y="129"/>
                    </a:lnTo>
                    <a:lnTo>
                      <a:pt x="115" y="124"/>
                    </a:lnTo>
                    <a:lnTo>
                      <a:pt x="121" y="120"/>
                    </a:lnTo>
                    <a:lnTo>
                      <a:pt x="125" y="114"/>
                    </a:lnTo>
                    <a:lnTo>
                      <a:pt x="129" y="109"/>
                    </a:lnTo>
                    <a:lnTo>
                      <a:pt x="136" y="97"/>
                    </a:lnTo>
                    <a:lnTo>
                      <a:pt x="138" y="90"/>
                    </a:lnTo>
                    <a:lnTo>
                      <a:pt x="140" y="84"/>
                    </a:lnTo>
                    <a:lnTo>
                      <a:pt x="140" y="80"/>
                    </a:lnTo>
                    <a:lnTo>
                      <a:pt x="140" y="78"/>
                    </a:lnTo>
                    <a:lnTo>
                      <a:pt x="140" y="77"/>
                    </a:lnTo>
                    <a:lnTo>
                      <a:pt x="141" y="77"/>
                    </a:lnTo>
                    <a:lnTo>
                      <a:pt x="142" y="71"/>
                    </a:lnTo>
                    <a:lnTo>
                      <a:pt x="140" y="56"/>
                    </a:lnTo>
                    <a:lnTo>
                      <a:pt x="136" y="42"/>
                    </a:lnTo>
                    <a:lnTo>
                      <a:pt x="129" y="30"/>
                    </a:lnTo>
                    <a:lnTo>
                      <a:pt x="121" y="2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 name="Freeform 744">
                <a:extLst>
                  <a:ext uri="{FF2B5EF4-FFF2-40B4-BE49-F238E27FC236}">
                    <a16:creationId xmlns:a16="http://schemas.microsoft.com/office/drawing/2014/main" id="{D0F8E1E5-68EF-0629-54A2-7CC9334BE250}"/>
                  </a:ext>
                </a:extLst>
              </p:cNvPr>
              <p:cNvSpPr>
                <a:spLocks/>
              </p:cNvSpPr>
              <p:nvPr/>
            </p:nvSpPr>
            <p:spPr bwMode="auto">
              <a:xfrm>
                <a:off x="4994276" y="5192713"/>
                <a:ext cx="44450" cy="44450"/>
              </a:xfrm>
              <a:custGeom>
                <a:avLst/>
                <a:gdLst>
                  <a:gd name="T0" fmla="*/ 120 w 141"/>
                  <a:gd name="T1" fmla="*/ 20 h 142"/>
                  <a:gd name="T2" fmla="*/ 109 w 141"/>
                  <a:gd name="T3" fmla="*/ 11 h 142"/>
                  <a:gd name="T4" fmla="*/ 97 w 141"/>
                  <a:gd name="T5" fmla="*/ 5 h 142"/>
                  <a:gd name="T6" fmla="*/ 90 w 141"/>
                  <a:gd name="T7" fmla="*/ 2 h 142"/>
                  <a:gd name="T8" fmla="*/ 84 w 141"/>
                  <a:gd name="T9" fmla="*/ 1 h 142"/>
                  <a:gd name="T10" fmla="*/ 71 w 141"/>
                  <a:gd name="T11" fmla="*/ 0 h 142"/>
                  <a:gd name="T12" fmla="*/ 55 w 141"/>
                  <a:gd name="T13" fmla="*/ 1 h 142"/>
                  <a:gd name="T14" fmla="*/ 43 w 141"/>
                  <a:gd name="T15" fmla="*/ 5 h 142"/>
                  <a:gd name="T16" fmla="*/ 31 w 141"/>
                  <a:gd name="T17" fmla="*/ 11 h 142"/>
                  <a:gd name="T18" fmla="*/ 21 w 141"/>
                  <a:gd name="T19" fmla="*/ 20 h 142"/>
                  <a:gd name="T20" fmla="*/ 11 w 141"/>
                  <a:gd name="T21" fmla="*/ 30 h 142"/>
                  <a:gd name="T22" fmla="*/ 5 w 141"/>
                  <a:gd name="T23" fmla="*/ 42 h 142"/>
                  <a:gd name="T24" fmla="*/ 1 w 141"/>
                  <a:gd name="T25" fmla="*/ 55 h 142"/>
                  <a:gd name="T26" fmla="*/ 0 w 141"/>
                  <a:gd name="T27" fmla="*/ 71 h 142"/>
                  <a:gd name="T28" fmla="*/ 1 w 141"/>
                  <a:gd name="T29" fmla="*/ 84 h 142"/>
                  <a:gd name="T30" fmla="*/ 2 w 141"/>
                  <a:gd name="T31" fmla="*/ 90 h 142"/>
                  <a:gd name="T32" fmla="*/ 5 w 141"/>
                  <a:gd name="T33" fmla="*/ 97 h 142"/>
                  <a:gd name="T34" fmla="*/ 11 w 141"/>
                  <a:gd name="T35" fmla="*/ 109 h 142"/>
                  <a:gd name="T36" fmla="*/ 15 w 141"/>
                  <a:gd name="T37" fmla="*/ 114 h 142"/>
                  <a:gd name="T38" fmla="*/ 21 w 141"/>
                  <a:gd name="T39" fmla="*/ 120 h 142"/>
                  <a:gd name="T40" fmla="*/ 31 w 141"/>
                  <a:gd name="T41" fmla="*/ 128 h 142"/>
                  <a:gd name="T42" fmla="*/ 43 w 141"/>
                  <a:gd name="T43" fmla="*/ 135 h 142"/>
                  <a:gd name="T44" fmla="*/ 55 w 141"/>
                  <a:gd name="T45" fmla="*/ 140 h 142"/>
                  <a:gd name="T46" fmla="*/ 71 w 141"/>
                  <a:gd name="T47" fmla="*/ 142 h 142"/>
                  <a:gd name="T48" fmla="*/ 77 w 141"/>
                  <a:gd name="T49" fmla="*/ 141 h 142"/>
                  <a:gd name="T50" fmla="*/ 77 w 141"/>
                  <a:gd name="T51" fmla="*/ 140 h 142"/>
                  <a:gd name="T52" fmla="*/ 78 w 141"/>
                  <a:gd name="T53" fmla="*/ 140 h 142"/>
                  <a:gd name="T54" fmla="*/ 80 w 141"/>
                  <a:gd name="T55" fmla="*/ 140 h 142"/>
                  <a:gd name="T56" fmla="*/ 84 w 141"/>
                  <a:gd name="T57" fmla="*/ 140 h 142"/>
                  <a:gd name="T58" fmla="*/ 90 w 141"/>
                  <a:gd name="T59" fmla="*/ 137 h 142"/>
                  <a:gd name="T60" fmla="*/ 97 w 141"/>
                  <a:gd name="T61" fmla="*/ 135 h 142"/>
                  <a:gd name="T62" fmla="*/ 109 w 141"/>
                  <a:gd name="T63" fmla="*/ 128 h 142"/>
                  <a:gd name="T64" fmla="*/ 114 w 141"/>
                  <a:gd name="T65" fmla="*/ 124 h 142"/>
                  <a:gd name="T66" fmla="*/ 120 w 141"/>
                  <a:gd name="T67" fmla="*/ 120 h 142"/>
                  <a:gd name="T68" fmla="*/ 124 w 141"/>
                  <a:gd name="T69" fmla="*/ 114 h 142"/>
                  <a:gd name="T70" fmla="*/ 128 w 141"/>
                  <a:gd name="T71" fmla="*/ 109 h 142"/>
                  <a:gd name="T72" fmla="*/ 135 w 141"/>
                  <a:gd name="T73" fmla="*/ 97 h 142"/>
                  <a:gd name="T74" fmla="*/ 137 w 141"/>
                  <a:gd name="T75" fmla="*/ 90 h 142"/>
                  <a:gd name="T76" fmla="*/ 139 w 141"/>
                  <a:gd name="T77" fmla="*/ 84 h 142"/>
                  <a:gd name="T78" fmla="*/ 139 w 141"/>
                  <a:gd name="T79" fmla="*/ 80 h 142"/>
                  <a:gd name="T80" fmla="*/ 139 w 141"/>
                  <a:gd name="T81" fmla="*/ 78 h 142"/>
                  <a:gd name="T82" fmla="*/ 139 w 141"/>
                  <a:gd name="T83" fmla="*/ 77 h 142"/>
                  <a:gd name="T84" fmla="*/ 140 w 141"/>
                  <a:gd name="T85" fmla="*/ 77 h 142"/>
                  <a:gd name="T86" fmla="*/ 141 w 141"/>
                  <a:gd name="T87" fmla="*/ 71 h 142"/>
                  <a:gd name="T88" fmla="*/ 139 w 141"/>
                  <a:gd name="T89" fmla="*/ 55 h 142"/>
                  <a:gd name="T90" fmla="*/ 135 w 141"/>
                  <a:gd name="T91" fmla="*/ 42 h 142"/>
                  <a:gd name="T92" fmla="*/ 128 w 141"/>
                  <a:gd name="T93" fmla="*/ 30 h 142"/>
                  <a:gd name="T94" fmla="*/ 120 w 141"/>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1" h="142">
                    <a:moveTo>
                      <a:pt x="120" y="20"/>
                    </a:moveTo>
                    <a:lnTo>
                      <a:pt x="109" y="11"/>
                    </a:lnTo>
                    <a:lnTo>
                      <a:pt x="97" y="5"/>
                    </a:lnTo>
                    <a:lnTo>
                      <a:pt x="90" y="2"/>
                    </a:lnTo>
                    <a:lnTo>
                      <a:pt x="84" y="1"/>
                    </a:lnTo>
                    <a:lnTo>
                      <a:pt x="71" y="0"/>
                    </a:lnTo>
                    <a:lnTo>
                      <a:pt x="55" y="1"/>
                    </a:lnTo>
                    <a:lnTo>
                      <a:pt x="43" y="5"/>
                    </a:lnTo>
                    <a:lnTo>
                      <a:pt x="31" y="11"/>
                    </a:lnTo>
                    <a:lnTo>
                      <a:pt x="21" y="20"/>
                    </a:lnTo>
                    <a:lnTo>
                      <a:pt x="11" y="30"/>
                    </a:lnTo>
                    <a:lnTo>
                      <a:pt x="5" y="42"/>
                    </a:lnTo>
                    <a:lnTo>
                      <a:pt x="1" y="55"/>
                    </a:lnTo>
                    <a:lnTo>
                      <a:pt x="0" y="71"/>
                    </a:lnTo>
                    <a:lnTo>
                      <a:pt x="1" y="84"/>
                    </a:lnTo>
                    <a:lnTo>
                      <a:pt x="2" y="90"/>
                    </a:lnTo>
                    <a:lnTo>
                      <a:pt x="5" y="97"/>
                    </a:lnTo>
                    <a:lnTo>
                      <a:pt x="11" y="109"/>
                    </a:lnTo>
                    <a:lnTo>
                      <a:pt x="15" y="114"/>
                    </a:lnTo>
                    <a:lnTo>
                      <a:pt x="21" y="120"/>
                    </a:lnTo>
                    <a:lnTo>
                      <a:pt x="31" y="128"/>
                    </a:lnTo>
                    <a:lnTo>
                      <a:pt x="43" y="135"/>
                    </a:lnTo>
                    <a:lnTo>
                      <a:pt x="55" y="140"/>
                    </a:lnTo>
                    <a:lnTo>
                      <a:pt x="71" y="142"/>
                    </a:lnTo>
                    <a:lnTo>
                      <a:pt x="77" y="141"/>
                    </a:lnTo>
                    <a:lnTo>
                      <a:pt x="77" y="140"/>
                    </a:lnTo>
                    <a:lnTo>
                      <a:pt x="78" y="140"/>
                    </a:lnTo>
                    <a:lnTo>
                      <a:pt x="80" y="140"/>
                    </a:lnTo>
                    <a:lnTo>
                      <a:pt x="84" y="140"/>
                    </a:lnTo>
                    <a:lnTo>
                      <a:pt x="90" y="137"/>
                    </a:lnTo>
                    <a:lnTo>
                      <a:pt x="97" y="135"/>
                    </a:lnTo>
                    <a:lnTo>
                      <a:pt x="109" y="128"/>
                    </a:lnTo>
                    <a:lnTo>
                      <a:pt x="114" y="124"/>
                    </a:lnTo>
                    <a:lnTo>
                      <a:pt x="120" y="120"/>
                    </a:lnTo>
                    <a:lnTo>
                      <a:pt x="124" y="114"/>
                    </a:lnTo>
                    <a:lnTo>
                      <a:pt x="128" y="109"/>
                    </a:lnTo>
                    <a:lnTo>
                      <a:pt x="135" y="97"/>
                    </a:lnTo>
                    <a:lnTo>
                      <a:pt x="137" y="90"/>
                    </a:lnTo>
                    <a:lnTo>
                      <a:pt x="139" y="84"/>
                    </a:lnTo>
                    <a:lnTo>
                      <a:pt x="139" y="80"/>
                    </a:lnTo>
                    <a:lnTo>
                      <a:pt x="139" y="78"/>
                    </a:lnTo>
                    <a:lnTo>
                      <a:pt x="139" y="77"/>
                    </a:lnTo>
                    <a:lnTo>
                      <a:pt x="140" y="77"/>
                    </a:lnTo>
                    <a:lnTo>
                      <a:pt x="141" y="71"/>
                    </a:lnTo>
                    <a:lnTo>
                      <a:pt x="139" y="55"/>
                    </a:lnTo>
                    <a:lnTo>
                      <a:pt x="135" y="42"/>
                    </a:lnTo>
                    <a:lnTo>
                      <a:pt x="128" y="30"/>
                    </a:lnTo>
                    <a:lnTo>
                      <a:pt x="120" y="2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 name="Freeform 745">
                <a:extLst>
                  <a:ext uri="{FF2B5EF4-FFF2-40B4-BE49-F238E27FC236}">
                    <a16:creationId xmlns:a16="http://schemas.microsoft.com/office/drawing/2014/main" id="{E80AAB21-9BD2-000E-5FAB-9FCA1E7A53B4}"/>
                  </a:ext>
                </a:extLst>
              </p:cNvPr>
              <p:cNvSpPr>
                <a:spLocks/>
              </p:cNvSpPr>
              <p:nvPr/>
            </p:nvSpPr>
            <p:spPr bwMode="auto">
              <a:xfrm>
                <a:off x="5451476" y="5395913"/>
                <a:ext cx="44450" cy="44450"/>
              </a:xfrm>
              <a:custGeom>
                <a:avLst/>
                <a:gdLst>
                  <a:gd name="T0" fmla="*/ 120 w 141"/>
                  <a:gd name="T1" fmla="*/ 21 h 142"/>
                  <a:gd name="T2" fmla="*/ 109 w 141"/>
                  <a:gd name="T3" fmla="*/ 11 h 142"/>
                  <a:gd name="T4" fmla="*/ 97 w 141"/>
                  <a:gd name="T5" fmla="*/ 5 h 142"/>
                  <a:gd name="T6" fmla="*/ 90 w 141"/>
                  <a:gd name="T7" fmla="*/ 2 h 142"/>
                  <a:gd name="T8" fmla="*/ 84 w 141"/>
                  <a:gd name="T9" fmla="*/ 1 h 142"/>
                  <a:gd name="T10" fmla="*/ 70 w 141"/>
                  <a:gd name="T11" fmla="*/ 0 h 142"/>
                  <a:gd name="T12" fmla="*/ 55 w 141"/>
                  <a:gd name="T13" fmla="*/ 1 h 142"/>
                  <a:gd name="T14" fmla="*/ 43 w 141"/>
                  <a:gd name="T15" fmla="*/ 5 h 142"/>
                  <a:gd name="T16" fmla="*/ 31 w 141"/>
                  <a:gd name="T17" fmla="*/ 11 h 142"/>
                  <a:gd name="T18" fmla="*/ 21 w 141"/>
                  <a:gd name="T19" fmla="*/ 21 h 142"/>
                  <a:gd name="T20" fmla="*/ 11 w 141"/>
                  <a:gd name="T21" fmla="*/ 31 h 142"/>
                  <a:gd name="T22" fmla="*/ 5 w 141"/>
                  <a:gd name="T23" fmla="*/ 43 h 142"/>
                  <a:gd name="T24" fmla="*/ 1 w 141"/>
                  <a:gd name="T25" fmla="*/ 56 h 142"/>
                  <a:gd name="T26" fmla="*/ 0 w 141"/>
                  <a:gd name="T27" fmla="*/ 71 h 142"/>
                  <a:gd name="T28" fmla="*/ 1 w 141"/>
                  <a:gd name="T29" fmla="*/ 84 h 142"/>
                  <a:gd name="T30" fmla="*/ 2 w 141"/>
                  <a:gd name="T31" fmla="*/ 90 h 142"/>
                  <a:gd name="T32" fmla="*/ 5 w 141"/>
                  <a:gd name="T33" fmla="*/ 98 h 142"/>
                  <a:gd name="T34" fmla="*/ 11 w 141"/>
                  <a:gd name="T35" fmla="*/ 110 h 142"/>
                  <a:gd name="T36" fmla="*/ 15 w 141"/>
                  <a:gd name="T37" fmla="*/ 115 h 142"/>
                  <a:gd name="T38" fmla="*/ 21 w 141"/>
                  <a:gd name="T39" fmla="*/ 121 h 142"/>
                  <a:gd name="T40" fmla="*/ 31 w 141"/>
                  <a:gd name="T41" fmla="*/ 129 h 142"/>
                  <a:gd name="T42" fmla="*/ 43 w 141"/>
                  <a:gd name="T43" fmla="*/ 136 h 142"/>
                  <a:gd name="T44" fmla="*/ 55 w 141"/>
                  <a:gd name="T45" fmla="*/ 140 h 142"/>
                  <a:gd name="T46" fmla="*/ 70 w 141"/>
                  <a:gd name="T47" fmla="*/ 142 h 142"/>
                  <a:gd name="T48" fmla="*/ 77 w 141"/>
                  <a:gd name="T49" fmla="*/ 141 h 142"/>
                  <a:gd name="T50" fmla="*/ 77 w 141"/>
                  <a:gd name="T51" fmla="*/ 140 h 142"/>
                  <a:gd name="T52" fmla="*/ 78 w 141"/>
                  <a:gd name="T53" fmla="*/ 140 h 142"/>
                  <a:gd name="T54" fmla="*/ 80 w 141"/>
                  <a:gd name="T55" fmla="*/ 140 h 142"/>
                  <a:gd name="T56" fmla="*/ 84 w 141"/>
                  <a:gd name="T57" fmla="*/ 140 h 142"/>
                  <a:gd name="T58" fmla="*/ 90 w 141"/>
                  <a:gd name="T59" fmla="*/ 138 h 142"/>
                  <a:gd name="T60" fmla="*/ 97 w 141"/>
                  <a:gd name="T61" fmla="*/ 136 h 142"/>
                  <a:gd name="T62" fmla="*/ 109 w 141"/>
                  <a:gd name="T63" fmla="*/ 129 h 142"/>
                  <a:gd name="T64" fmla="*/ 114 w 141"/>
                  <a:gd name="T65" fmla="*/ 125 h 142"/>
                  <a:gd name="T66" fmla="*/ 120 w 141"/>
                  <a:gd name="T67" fmla="*/ 121 h 142"/>
                  <a:gd name="T68" fmla="*/ 124 w 141"/>
                  <a:gd name="T69" fmla="*/ 115 h 142"/>
                  <a:gd name="T70" fmla="*/ 128 w 141"/>
                  <a:gd name="T71" fmla="*/ 110 h 142"/>
                  <a:gd name="T72" fmla="*/ 135 w 141"/>
                  <a:gd name="T73" fmla="*/ 98 h 142"/>
                  <a:gd name="T74" fmla="*/ 137 w 141"/>
                  <a:gd name="T75" fmla="*/ 90 h 142"/>
                  <a:gd name="T76" fmla="*/ 139 w 141"/>
                  <a:gd name="T77" fmla="*/ 84 h 142"/>
                  <a:gd name="T78" fmla="*/ 139 w 141"/>
                  <a:gd name="T79" fmla="*/ 80 h 142"/>
                  <a:gd name="T80" fmla="*/ 139 w 141"/>
                  <a:gd name="T81" fmla="*/ 78 h 142"/>
                  <a:gd name="T82" fmla="*/ 139 w 141"/>
                  <a:gd name="T83" fmla="*/ 77 h 142"/>
                  <a:gd name="T84" fmla="*/ 140 w 141"/>
                  <a:gd name="T85" fmla="*/ 77 h 142"/>
                  <a:gd name="T86" fmla="*/ 141 w 141"/>
                  <a:gd name="T87" fmla="*/ 71 h 142"/>
                  <a:gd name="T88" fmla="*/ 139 w 141"/>
                  <a:gd name="T89" fmla="*/ 56 h 142"/>
                  <a:gd name="T90" fmla="*/ 135 w 141"/>
                  <a:gd name="T91" fmla="*/ 43 h 142"/>
                  <a:gd name="T92" fmla="*/ 128 w 141"/>
                  <a:gd name="T93" fmla="*/ 31 h 142"/>
                  <a:gd name="T94" fmla="*/ 120 w 141"/>
                  <a:gd name="T95" fmla="*/ 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1" h="142">
                    <a:moveTo>
                      <a:pt x="120" y="21"/>
                    </a:moveTo>
                    <a:lnTo>
                      <a:pt x="109" y="11"/>
                    </a:lnTo>
                    <a:lnTo>
                      <a:pt x="97" y="5"/>
                    </a:lnTo>
                    <a:lnTo>
                      <a:pt x="90" y="2"/>
                    </a:lnTo>
                    <a:lnTo>
                      <a:pt x="84" y="1"/>
                    </a:lnTo>
                    <a:lnTo>
                      <a:pt x="70" y="0"/>
                    </a:lnTo>
                    <a:lnTo>
                      <a:pt x="55" y="1"/>
                    </a:lnTo>
                    <a:lnTo>
                      <a:pt x="43" y="5"/>
                    </a:lnTo>
                    <a:lnTo>
                      <a:pt x="31" y="11"/>
                    </a:lnTo>
                    <a:lnTo>
                      <a:pt x="21" y="21"/>
                    </a:lnTo>
                    <a:lnTo>
                      <a:pt x="11" y="31"/>
                    </a:lnTo>
                    <a:lnTo>
                      <a:pt x="5" y="43"/>
                    </a:lnTo>
                    <a:lnTo>
                      <a:pt x="1" y="56"/>
                    </a:lnTo>
                    <a:lnTo>
                      <a:pt x="0" y="71"/>
                    </a:lnTo>
                    <a:lnTo>
                      <a:pt x="1" y="84"/>
                    </a:lnTo>
                    <a:lnTo>
                      <a:pt x="2" y="90"/>
                    </a:lnTo>
                    <a:lnTo>
                      <a:pt x="5" y="98"/>
                    </a:lnTo>
                    <a:lnTo>
                      <a:pt x="11" y="110"/>
                    </a:lnTo>
                    <a:lnTo>
                      <a:pt x="15" y="115"/>
                    </a:lnTo>
                    <a:lnTo>
                      <a:pt x="21" y="121"/>
                    </a:lnTo>
                    <a:lnTo>
                      <a:pt x="31" y="129"/>
                    </a:lnTo>
                    <a:lnTo>
                      <a:pt x="43" y="136"/>
                    </a:lnTo>
                    <a:lnTo>
                      <a:pt x="55" y="140"/>
                    </a:lnTo>
                    <a:lnTo>
                      <a:pt x="70" y="142"/>
                    </a:lnTo>
                    <a:lnTo>
                      <a:pt x="77" y="141"/>
                    </a:lnTo>
                    <a:lnTo>
                      <a:pt x="77" y="140"/>
                    </a:lnTo>
                    <a:lnTo>
                      <a:pt x="78" y="140"/>
                    </a:lnTo>
                    <a:lnTo>
                      <a:pt x="80" y="140"/>
                    </a:lnTo>
                    <a:lnTo>
                      <a:pt x="84" y="140"/>
                    </a:lnTo>
                    <a:lnTo>
                      <a:pt x="90" y="138"/>
                    </a:lnTo>
                    <a:lnTo>
                      <a:pt x="97" y="136"/>
                    </a:lnTo>
                    <a:lnTo>
                      <a:pt x="109" y="129"/>
                    </a:lnTo>
                    <a:lnTo>
                      <a:pt x="114" y="125"/>
                    </a:lnTo>
                    <a:lnTo>
                      <a:pt x="120" y="121"/>
                    </a:lnTo>
                    <a:lnTo>
                      <a:pt x="124" y="115"/>
                    </a:lnTo>
                    <a:lnTo>
                      <a:pt x="128" y="110"/>
                    </a:lnTo>
                    <a:lnTo>
                      <a:pt x="135" y="98"/>
                    </a:lnTo>
                    <a:lnTo>
                      <a:pt x="137" y="90"/>
                    </a:lnTo>
                    <a:lnTo>
                      <a:pt x="139" y="84"/>
                    </a:lnTo>
                    <a:lnTo>
                      <a:pt x="139" y="80"/>
                    </a:lnTo>
                    <a:lnTo>
                      <a:pt x="139" y="78"/>
                    </a:lnTo>
                    <a:lnTo>
                      <a:pt x="139" y="77"/>
                    </a:lnTo>
                    <a:lnTo>
                      <a:pt x="140" y="77"/>
                    </a:lnTo>
                    <a:lnTo>
                      <a:pt x="141" y="71"/>
                    </a:lnTo>
                    <a:lnTo>
                      <a:pt x="139" y="56"/>
                    </a:lnTo>
                    <a:lnTo>
                      <a:pt x="135" y="43"/>
                    </a:lnTo>
                    <a:lnTo>
                      <a:pt x="128" y="31"/>
                    </a:lnTo>
                    <a:lnTo>
                      <a:pt x="120" y="21"/>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Line 746">
                <a:extLst>
                  <a:ext uri="{FF2B5EF4-FFF2-40B4-BE49-F238E27FC236}">
                    <a16:creationId xmlns:a16="http://schemas.microsoft.com/office/drawing/2014/main" id="{6A29FF8F-C822-E8EA-2DA5-CC4B89FF775E}"/>
                  </a:ext>
                </a:extLst>
              </p:cNvPr>
              <p:cNvSpPr>
                <a:spLocks noChangeShapeType="1"/>
              </p:cNvSpPr>
              <p:nvPr/>
            </p:nvSpPr>
            <p:spPr bwMode="auto">
              <a:xfrm>
                <a:off x="3927476" y="4202113"/>
                <a:ext cx="0" cy="61912"/>
              </a:xfrm>
              <a:prstGeom prst="line">
                <a:avLst/>
              </a:prstGeom>
              <a:noFill/>
              <a:ln w="6350">
                <a:solidFill>
                  <a:srgbClr val="FF00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 name="Freeform 747">
                <a:extLst>
                  <a:ext uri="{FF2B5EF4-FFF2-40B4-BE49-F238E27FC236}">
                    <a16:creationId xmlns:a16="http://schemas.microsoft.com/office/drawing/2014/main" id="{2E4E5968-C5BA-AC84-F17D-C72A3A09355F}"/>
                  </a:ext>
                </a:extLst>
              </p:cNvPr>
              <p:cNvSpPr>
                <a:spLocks/>
              </p:cNvSpPr>
              <p:nvPr/>
            </p:nvSpPr>
            <p:spPr bwMode="auto">
              <a:xfrm>
                <a:off x="4576763" y="4483100"/>
                <a:ext cx="0" cy="153987"/>
              </a:xfrm>
              <a:custGeom>
                <a:avLst/>
                <a:gdLst>
                  <a:gd name="T0" fmla="*/ 486 h 486"/>
                  <a:gd name="T1" fmla="*/ 300 h 486"/>
                  <a:gd name="T2" fmla="*/ 0 h 486"/>
                </a:gdLst>
                <a:ahLst/>
                <a:cxnLst>
                  <a:cxn ang="0">
                    <a:pos x="0" y="T0"/>
                  </a:cxn>
                  <a:cxn ang="0">
                    <a:pos x="0" y="T1"/>
                  </a:cxn>
                  <a:cxn ang="0">
                    <a:pos x="0" y="T2"/>
                  </a:cxn>
                </a:cxnLst>
                <a:rect l="0" t="0" r="r" b="b"/>
                <a:pathLst>
                  <a:path h="486">
                    <a:moveTo>
                      <a:pt x="0" y="486"/>
                    </a:moveTo>
                    <a:lnTo>
                      <a:pt x="0" y="300"/>
                    </a:lnTo>
                    <a:lnTo>
                      <a:pt x="0" y="0"/>
                    </a:lnTo>
                  </a:path>
                </a:pathLst>
              </a:custGeom>
              <a:noFill/>
              <a:ln w="6350">
                <a:solidFill>
                  <a:srgbClr val="FF00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 name="Line 748">
                <a:extLst>
                  <a:ext uri="{FF2B5EF4-FFF2-40B4-BE49-F238E27FC236}">
                    <a16:creationId xmlns:a16="http://schemas.microsoft.com/office/drawing/2014/main" id="{EA0A1215-35B1-C981-4F11-C4A84443D3B7}"/>
                  </a:ext>
                </a:extLst>
              </p:cNvPr>
              <p:cNvSpPr>
                <a:spLocks noChangeShapeType="1"/>
              </p:cNvSpPr>
              <p:nvPr/>
            </p:nvSpPr>
            <p:spPr bwMode="auto">
              <a:xfrm>
                <a:off x="3862388" y="4187825"/>
                <a:ext cx="0" cy="44450"/>
              </a:xfrm>
              <a:prstGeom prst="line">
                <a:avLst/>
              </a:prstGeom>
              <a:noFill/>
              <a:ln w="6350">
                <a:solidFill>
                  <a:srgbClr val="FF00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 name="Line 749">
                <a:extLst>
                  <a:ext uri="{FF2B5EF4-FFF2-40B4-BE49-F238E27FC236}">
                    <a16:creationId xmlns:a16="http://schemas.microsoft.com/office/drawing/2014/main" id="{942BF43E-DEE3-EB2E-54C1-E284F0D14CFE}"/>
                  </a:ext>
                </a:extLst>
              </p:cNvPr>
              <p:cNvSpPr>
                <a:spLocks noChangeShapeType="1"/>
              </p:cNvSpPr>
              <p:nvPr/>
            </p:nvSpPr>
            <p:spPr bwMode="auto">
              <a:xfrm>
                <a:off x="3800476" y="4183063"/>
                <a:ext cx="0" cy="39687"/>
              </a:xfrm>
              <a:prstGeom prst="line">
                <a:avLst/>
              </a:prstGeom>
              <a:noFill/>
              <a:ln w="6350">
                <a:solidFill>
                  <a:srgbClr val="FF00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 name="Line 750">
                <a:extLst>
                  <a:ext uri="{FF2B5EF4-FFF2-40B4-BE49-F238E27FC236}">
                    <a16:creationId xmlns:a16="http://schemas.microsoft.com/office/drawing/2014/main" id="{07DD8DC3-B863-81CD-7FD4-72B72248AAB5}"/>
                  </a:ext>
                </a:extLst>
              </p:cNvPr>
              <p:cNvSpPr>
                <a:spLocks noChangeShapeType="1"/>
              </p:cNvSpPr>
              <p:nvPr/>
            </p:nvSpPr>
            <p:spPr bwMode="auto">
              <a:xfrm>
                <a:off x="3732213" y="4124325"/>
                <a:ext cx="0" cy="39687"/>
              </a:xfrm>
              <a:prstGeom prst="line">
                <a:avLst/>
              </a:prstGeom>
              <a:noFill/>
              <a:ln w="6350">
                <a:solidFill>
                  <a:srgbClr val="FF00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 name="Line 751">
                <a:extLst>
                  <a:ext uri="{FF2B5EF4-FFF2-40B4-BE49-F238E27FC236}">
                    <a16:creationId xmlns:a16="http://schemas.microsoft.com/office/drawing/2014/main" id="{152D8A87-6D71-DA9B-41FF-637D0BD614BD}"/>
                  </a:ext>
                </a:extLst>
              </p:cNvPr>
              <p:cNvSpPr>
                <a:spLocks noChangeShapeType="1"/>
              </p:cNvSpPr>
              <p:nvPr/>
            </p:nvSpPr>
            <p:spPr bwMode="auto">
              <a:xfrm>
                <a:off x="4121151" y="4283075"/>
                <a:ext cx="0" cy="66675"/>
              </a:xfrm>
              <a:prstGeom prst="line">
                <a:avLst/>
              </a:prstGeom>
              <a:noFill/>
              <a:ln w="6350">
                <a:solidFill>
                  <a:srgbClr val="FF00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 name="Line 752">
                <a:extLst>
                  <a:ext uri="{FF2B5EF4-FFF2-40B4-BE49-F238E27FC236}">
                    <a16:creationId xmlns:a16="http://schemas.microsoft.com/office/drawing/2014/main" id="{467E1C81-5AEA-B018-A625-CFD4BBCA9034}"/>
                  </a:ext>
                </a:extLst>
              </p:cNvPr>
              <p:cNvSpPr>
                <a:spLocks noChangeShapeType="1"/>
              </p:cNvSpPr>
              <p:nvPr/>
            </p:nvSpPr>
            <p:spPr bwMode="auto">
              <a:xfrm>
                <a:off x="4059238" y="4264025"/>
                <a:ext cx="0" cy="71437"/>
              </a:xfrm>
              <a:prstGeom prst="line">
                <a:avLst/>
              </a:prstGeom>
              <a:noFill/>
              <a:ln w="6350">
                <a:solidFill>
                  <a:srgbClr val="FF00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 name="Line 753">
                <a:extLst>
                  <a:ext uri="{FF2B5EF4-FFF2-40B4-BE49-F238E27FC236}">
                    <a16:creationId xmlns:a16="http://schemas.microsoft.com/office/drawing/2014/main" id="{67BABDB7-9ED9-6025-64A1-B109CDEA6AB9}"/>
                  </a:ext>
                </a:extLst>
              </p:cNvPr>
              <p:cNvSpPr>
                <a:spLocks noChangeShapeType="1"/>
              </p:cNvSpPr>
              <p:nvPr/>
            </p:nvSpPr>
            <p:spPr bwMode="auto">
              <a:xfrm>
                <a:off x="3990976" y="4232275"/>
                <a:ext cx="0" cy="61912"/>
              </a:xfrm>
              <a:prstGeom prst="line">
                <a:avLst/>
              </a:prstGeom>
              <a:noFill/>
              <a:ln w="6350">
                <a:solidFill>
                  <a:srgbClr val="FF00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4" name="Freeform 760">
                <a:extLst>
                  <a:ext uri="{FF2B5EF4-FFF2-40B4-BE49-F238E27FC236}">
                    <a16:creationId xmlns:a16="http://schemas.microsoft.com/office/drawing/2014/main" id="{FC519C8D-6AF9-30BD-0F43-E1C3669E1ADC}"/>
                  </a:ext>
                </a:extLst>
              </p:cNvPr>
              <p:cNvSpPr>
                <a:spLocks/>
              </p:cNvSpPr>
              <p:nvPr/>
            </p:nvSpPr>
            <p:spPr bwMode="auto">
              <a:xfrm>
                <a:off x="3662363" y="4116388"/>
                <a:ext cx="1811338" cy="1054100"/>
              </a:xfrm>
              <a:custGeom>
                <a:avLst/>
                <a:gdLst>
                  <a:gd name="T0" fmla="*/ 5705 w 5705"/>
                  <a:gd name="T1" fmla="*/ 3320 h 3320"/>
                  <a:gd name="T2" fmla="*/ 4287 w 5705"/>
                  <a:gd name="T3" fmla="*/ 2260 h 3320"/>
                  <a:gd name="T4" fmla="*/ 2878 w 5705"/>
                  <a:gd name="T5" fmla="*/ 1451 h 3320"/>
                  <a:gd name="T6" fmla="*/ 2868 w 5705"/>
                  <a:gd name="T7" fmla="*/ 1445 h 3320"/>
                  <a:gd name="T8" fmla="*/ 1445 w 5705"/>
                  <a:gd name="T9" fmla="*/ 735 h 3320"/>
                  <a:gd name="T10" fmla="*/ 1247 w 5705"/>
                  <a:gd name="T11" fmla="*/ 689 h 3320"/>
                  <a:gd name="T12" fmla="*/ 1034 w 5705"/>
                  <a:gd name="T13" fmla="*/ 558 h 3320"/>
                  <a:gd name="T14" fmla="*/ 832 w 5705"/>
                  <a:gd name="T15" fmla="*/ 461 h 3320"/>
                  <a:gd name="T16" fmla="*/ 629 w 5705"/>
                  <a:gd name="T17" fmla="*/ 365 h 3320"/>
                  <a:gd name="T18" fmla="*/ 431 w 5705"/>
                  <a:gd name="T19" fmla="*/ 335 h 3320"/>
                  <a:gd name="T20" fmla="*/ 218 w 5705"/>
                  <a:gd name="T21" fmla="*/ 147 h 3320"/>
                  <a:gd name="T22" fmla="*/ 72 w 5705"/>
                  <a:gd name="T23" fmla="*/ 0 h 3320"/>
                  <a:gd name="T24" fmla="*/ 0 w 5705"/>
                  <a:gd name="T25" fmla="*/ 308 h 3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05" h="3320">
                    <a:moveTo>
                      <a:pt x="5705" y="3320"/>
                    </a:moveTo>
                    <a:lnTo>
                      <a:pt x="4287" y="2260"/>
                    </a:lnTo>
                    <a:lnTo>
                      <a:pt x="2878" y="1451"/>
                    </a:lnTo>
                    <a:lnTo>
                      <a:pt x="2868" y="1445"/>
                    </a:lnTo>
                    <a:lnTo>
                      <a:pt x="1445" y="735"/>
                    </a:lnTo>
                    <a:lnTo>
                      <a:pt x="1247" y="689"/>
                    </a:lnTo>
                    <a:lnTo>
                      <a:pt x="1034" y="558"/>
                    </a:lnTo>
                    <a:lnTo>
                      <a:pt x="832" y="461"/>
                    </a:lnTo>
                    <a:lnTo>
                      <a:pt x="629" y="365"/>
                    </a:lnTo>
                    <a:lnTo>
                      <a:pt x="431" y="335"/>
                    </a:lnTo>
                    <a:lnTo>
                      <a:pt x="218" y="147"/>
                    </a:lnTo>
                    <a:lnTo>
                      <a:pt x="72" y="0"/>
                    </a:lnTo>
                    <a:lnTo>
                      <a:pt x="0" y="308"/>
                    </a:lnTo>
                  </a:path>
                </a:pathLst>
              </a:custGeom>
              <a:noFill/>
              <a:ln w="19050">
                <a:solidFill>
                  <a:srgbClr val="FF00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5" name="Freeform 775">
                <a:extLst>
                  <a:ext uri="{FF2B5EF4-FFF2-40B4-BE49-F238E27FC236}">
                    <a16:creationId xmlns:a16="http://schemas.microsoft.com/office/drawing/2014/main" id="{2C21BE62-73AF-AE4A-1950-DD1D19FAB3FA}"/>
                  </a:ext>
                </a:extLst>
              </p:cNvPr>
              <p:cNvSpPr>
                <a:spLocks/>
              </p:cNvSpPr>
              <p:nvPr/>
            </p:nvSpPr>
            <p:spPr bwMode="auto">
              <a:xfrm>
                <a:off x="3640138" y="4192588"/>
                <a:ext cx="46038" cy="44450"/>
              </a:xfrm>
              <a:custGeom>
                <a:avLst/>
                <a:gdLst>
                  <a:gd name="T0" fmla="*/ 142 w 142"/>
                  <a:gd name="T1" fmla="*/ 71 h 142"/>
                  <a:gd name="T2" fmla="*/ 140 w 142"/>
                  <a:gd name="T3" fmla="*/ 56 h 142"/>
                  <a:gd name="T4" fmla="*/ 135 w 142"/>
                  <a:gd name="T5" fmla="*/ 43 h 142"/>
                  <a:gd name="T6" fmla="*/ 128 w 142"/>
                  <a:gd name="T7" fmla="*/ 31 h 142"/>
                  <a:gd name="T8" fmla="*/ 120 w 142"/>
                  <a:gd name="T9" fmla="*/ 21 h 142"/>
                  <a:gd name="T10" fmla="*/ 109 w 142"/>
                  <a:gd name="T11" fmla="*/ 11 h 142"/>
                  <a:gd name="T12" fmla="*/ 97 w 142"/>
                  <a:gd name="T13" fmla="*/ 5 h 142"/>
                  <a:gd name="T14" fmla="*/ 90 w 142"/>
                  <a:gd name="T15" fmla="*/ 2 h 142"/>
                  <a:gd name="T16" fmla="*/ 84 w 142"/>
                  <a:gd name="T17" fmla="*/ 1 h 142"/>
                  <a:gd name="T18" fmla="*/ 71 w 142"/>
                  <a:gd name="T19" fmla="*/ 0 h 142"/>
                  <a:gd name="T20" fmla="*/ 55 w 142"/>
                  <a:gd name="T21" fmla="*/ 1 h 142"/>
                  <a:gd name="T22" fmla="*/ 43 w 142"/>
                  <a:gd name="T23" fmla="*/ 5 h 142"/>
                  <a:gd name="T24" fmla="*/ 31 w 142"/>
                  <a:gd name="T25" fmla="*/ 11 h 142"/>
                  <a:gd name="T26" fmla="*/ 21 w 142"/>
                  <a:gd name="T27" fmla="*/ 21 h 142"/>
                  <a:gd name="T28" fmla="*/ 11 w 142"/>
                  <a:gd name="T29" fmla="*/ 31 h 142"/>
                  <a:gd name="T30" fmla="*/ 5 w 142"/>
                  <a:gd name="T31" fmla="*/ 43 h 142"/>
                  <a:gd name="T32" fmla="*/ 1 w 142"/>
                  <a:gd name="T33" fmla="*/ 56 h 142"/>
                  <a:gd name="T34" fmla="*/ 0 w 142"/>
                  <a:gd name="T35" fmla="*/ 71 h 142"/>
                  <a:gd name="T36" fmla="*/ 1 w 142"/>
                  <a:gd name="T37" fmla="*/ 84 h 142"/>
                  <a:gd name="T38" fmla="*/ 2 w 142"/>
                  <a:gd name="T39" fmla="*/ 90 h 142"/>
                  <a:gd name="T40" fmla="*/ 5 w 142"/>
                  <a:gd name="T41" fmla="*/ 98 h 142"/>
                  <a:gd name="T42" fmla="*/ 11 w 142"/>
                  <a:gd name="T43" fmla="*/ 110 h 142"/>
                  <a:gd name="T44" fmla="*/ 15 w 142"/>
                  <a:gd name="T45" fmla="*/ 115 h 142"/>
                  <a:gd name="T46" fmla="*/ 21 w 142"/>
                  <a:gd name="T47" fmla="*/ 121 h 142"/>
                  <a:gd name="T48" fmla="*/ 31 w 142"/>
                  <a:gd name="T49" fmla="*/ 129 h 142"/>
                  <a:gd name="T50" fmla="*/ 43 w 142"/>
                  <a:gd name="T51" fmla="*/ 136 h 142"/>
                  <a:gd name="T52" fmla="*/ 55 w 142"/>
                  <a:gd name="T53" fmla="*/ 140 h 142"/>
                  <a:gd name="T54" fmla="*/ 71 w 142"/>
                  <a:gd name="T55" fmla="*/ 142 h 142"/>
                  <a:gd name="T56" fmla="*/ 77 w 142"/>
                  <a:gd name="T57" fmla="*/ 141 h 142"/>
                  <a:gd name="T58" fmla="*/ 77 w 142"/>
                  <a:gd name="T59" fmla="*/ 140 h 142"/>
                  <a:gd name="T60" fmla="*/ 78 w 142"/>
                  <a:gd name="T61" fmla="*/ 140 h 142"/>
                  <a:gd name="T62" fmla="*/ 80 w 142"/>
                  <a:gd name="T63" fmla="*/ 140 h 142"/>
                  <a:gd name="T64" fmla="*/ 84 w 142"/>
                  <a:gd name="T65" fmla="*/ 140 h 142"/>
                  <a:gd name="T66" fmla="*/ 90 w 142"/>
                  <a:gd name="T67" fmla="*/ 138 h 142"/>
                  <a:gd name="T68" fmla="*/ 97 w 142"/>
                  <a:gd name="T69" fmla="*/ 136 h 142"/>
                  <a:gd name="T70" fmla="*/ 109 w 142"/>
                  <a:gd name="T71" fmla="*/ 129 h 142"/>
                  <a:gd name="T72" fmla="*/ 114 w 142"/>
                  <a:gd name="T73" fmla="*/ 125 h 142"/>
                  <a:gd name="T74" fmla="*/ 120 w 142"/>
                  <a:gd name="T75" fmla="*/ 121 h 142"/>
                  <a:gd name="T76" fmla="*/ 124 w 142"/>
                  <a:gd name="T77" fmla="*/ 115 h 142"/>
                  <a:gd name="T78" fmla="*/ 128 w 142"/>
                  <a:gd name="T79" fmla="*/ 110 h 142"/>
                  <a:gd name="T80" fmla="*/ 135 w 142"/>
                  <a:gd name="T81" fmla="*/ 98 h 142"/>
                  <a:gd name="T82" fmla="*/ 138 w 142"/>
                  <a:gd name="T83" fmla="*/ 90 h 142"/>
                  <a:gd name="T84" fmla="*/ 140 w 142"/>
                  <a:gd name="T85" fmla="*/ 84 h 142"/>
                  <a:gd name="T86" fmla="*/ 140 w 142"/>
                  <a:gd name="T87" fmla="*/ 80 h 142"/>
                  <a:gd name="T88" fmla="*/ 140 w 142"/>
                  <a:gd name="T89" fmla="*/ 78 h 142"/>
                  <a:gd name="T90" fmla="*/ 140 w 142"/>
                  <a:gd name="T91" fmla="*/ 77 h 142"/>
                  <a:gd name="T92" fmla="*/ 141 w 142"/>
                  <a:gd name="T93" fmla="*/ 77 h 142"/>
                  <a:gd name="T94" fmla="*/ 142 w 142"/>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42" y="71"/>
                    </a:moveTo>
                    <a:lnTo>
                      <a:pt x="140" y="56"/>
                    </a:lnTo>
                    <a:lnTo>
                      <a:pt x="135" y="43"/>
                    </a:lnTo>
                    <a:lnTo>
                      <a:pt x="128" y="31"/>
                    </a:lnTo>
                    <a:lnTo>
                      <a:pt x="120" y="21"/>
                    </a:lnTo>
                    <a:lnTo>
                      <a:pt x="109" y="11"/>
                    </a:lnTo>
                    <a:lnTo>
                      <a:pt x="97" y="5"/>
                    </a:lnTo>
                    <a:lnTo>
                      <a:pt x="90" y="2"/>
                    </a:lnTo>
                    <a:lnTo>
                      <a:pt x="84" y="1"/>
                    </a:lnTo>
                    <a:lnTo>
                      <a:pt x="71" y="0"/>
                    </a:lnTo>
                    <a:lnTo>
                      <a:pt x="55" y="1"/>
                    </a:lnTo>
                    <a:lnTo>
                      <a:pt x="43" y="5"/>
                    </a:lnTo>
                    <a:lnTo>
                      <a:pt x="31" y="11"/>
                    </a:lnTo>
                    <a:lnTo>
                      <a:pt x="21" y="21"/>
                    </a:lnTo>
                    <a:lnTo>
                      <a:pt x="11" y="31"/>
                    </a:lnTo>
                    <a:lnTo>
                      <a:pt x="5" y="43"/>
                    </a:lnTo>
                    <a:lnTo>
                      <a:pt x="1" y="56"/>
                    </a:lnTo>
                    <a:lnTo>
                      <a:pt x="0" y="71"/>
                    </a:lnTo>
                    <a:lnTo>
                      <a:pt x="1" y="84"/>
                    </a:lnTo>
                    <a:lnTo>
                      <a:pt x="2" y="90"/>
                    </a:lnTo>
                    <a:lnTo>
                      <a:pt x="5" y="98"/>
                    </a:lnTo>
                    <a:lnTo>
                      <a:pt x="11" y="110"/>
                    </a:lnTo>
                    <a:lnTo>
                      <a:pt x="15" y="115"/>
                    </a:lnTo>
                    <a:lnTo>
                      <a:pt x="21" y="121"/>
                    </a:lnTo>
                    <a:lnTo>
                      <a:pt x="31" y="129"/>
                    </a:lnTo>
                    <a:lnTo>
                      <a:pt x="43" y="136"/>
                    </a:lnTo>
                    <a:lnTo>
                      <a:pt x="55"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lnTo>
                      <a:pt x="124" y="115"/>
                    </a:lnTo>
                    <a:lnTo>
                      <a:pt x="128" y="110"/>
                    </a:lnTo>
                    <a:lnTo>
                      <a:pt x="135" y="98"/>
                    </a:lnTo>
                    <a:lnTo>
                      <a:pt x="138" y="90"/>
                    </a:lnTo>
                    <a:lnTo>
                      <a:pt x="140" y="84"/>
                    </a:lnTo>
                    <a:lnTo>
                      <a:pt x="140" y="80"/>
                    </a:lnTo>
                    <a:lnTo>
                      <a:pt x="140" y="78"/>
                    </a:lnTo>
                    <a:lnTo>
                      <a:pt x="140" y="77"/>
                    </a:lnTo>
                    <a:lnTo>
                      <a:pt x="141" y="77"/>
                    </a:lnTo>
                    <a:lnTo>
                      <a:pt x="142"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6" name="Freeform 776">
                <a:extLst>
                  <a:ext uri="{FF2B5EF4-FFF2-40B4-BE49-F238E27FC236}">
                    <a16:creationId xmlns:a16="http://schemas.microsoft.com/office/drawing/2014/main" id="{0138C046-84CE-BF7D-93DE-96B492F73927}"/>
                  </a:ext>
                </a:extLst>
              </p:cNvPr>
              <p:cNvSpPr>
                <a:spLocks/>
              </p:cNvSpPr>
              <p:nvPr/>
            </p:nvSpPr>
            <p:spPr bwMode="auto">
              <a:xfrm>
                <a:off x="3651251" y="4143375"/>
                <a:ext cx="46038" cy="44450"/>
              </a:xfrm>
              <a:custGeom>
                <a:avLst/>
                <a:gdLst>
                  <a:gd name="T0" fmla="*/ 142 w 142"/>
                  <a:gd name="T1" fmla="*/ 71 h 142"/>
                  <a:gd name="T2" fmla="*/ 140 w 142"/>
                  <a:gd name="T3" fmla="*/ 56 h 142"/>
                  <a:gd name="T4" fmla="*/ 136 w 142"/>
                  <a:gd name="T5" fmla="*/ 43 h 142"/>
                  <a:gd name="T6" fmla="*/ 129 w 142"/>
                  <a:gd name="T7" fmla="*/ 31 h 142"/>
                  <a:gd name="T8" fmla="*/ 121 w 142"/>
                  <a:gd name="T9" fmla="*/ 20 h 142"/>
                  <a:gd name="T10" fmla="*/ 110 w 142"/>
                  <a:gd name="T11" fmla="*/ 11 h 142"/>
                  <a:gd name="T12" fmla="*/ 97 w 142"/>
                  <a:gd name="T13" fmla="*/ 5 h 142"/>
                  <a:gd name="T14" fmla="*/ 90 w 142"/>
                  <a:gd name="T15" fmla="*/ 2 h 142"/>
                  <a:gd name="T16" fmla="*/ 84 w 142"/>
                  <a:gd name="T17" fmla="*/ 1 h 142"/>
                  <a:gd name="T18" fmla="*/ 71 w 142"/>
                  <a:gd name="T19" fmla="*/ 0 h 142"/>
                  <a:gd name="T20" fmla="*/ 56 w 142"/>
                  <a:gd name="T21" fmla="*/ 1 h 142"/>
                  <a:gd name="T22" fmla="*/ 44 w 142"/>
                  <a:gd name="T23" fmla="*/ 5 h 142"/>
                  <a:gd name="T24" fmla="*/ 32 w 142"/>
                  <a:gd name="T25" fmla="*/ 11 h 142"/>
                  <a:gd name="T26" fmla="*/ 21 w 142"/>
                  <a:gd name="T27" fmla="*/ 20 h 142"/>
                  <a:gd name="T28" fmla="*/ 11 w 142"/>
                  <a:gd name="T29" fmla="*/ 31 h 142"/>
                  <a:gd name="T30" fmla="*/ 5 w 142"/>
                  <a:gd name="T31" fmla="*/ 43 h 142"/>
                  <a:gd name="T32" fmla="*/ 1 w 142"/>
                  <a:gd name="T33" fmla="*/ 56 h 142"/>
                  <a:gd name="T34" fmla="*/ 0 w 142"/>
                  <a:gd name="T35" fmla="*/ 71 h 142"/>
                  <a:gd name="T36" fmla="*/ 1 w 142"/>
                  <a:gd name="T37" fmla="*/ 84 h 142"/>
                  <a:gd name="T38" fmla="*/ 2 w 142"/>
                  <a:gd name="T39" fmla="*/ 90 h 142"/>
                  <a:gd name="T40" fmla="*/ 5 w 142"/>
                  <a:gd name="T41" fmla="*/ 98 h 142"/>
                  <a:gd name="T42" fmla="*/ 11 w 142"/>
                  <a:gd name="T43" fmla="*/ 110 h 142"/>
                  <a:gd name="T44" fmla="*/ 15 w 142"/>
                  <a:gd name="T45" fmla="*/ 115 h 142"/>
                  <a:gd name="T46" fmla="*/ 21 w 142"/>
                  <a:gd name="T47" fmla="*/ 121 h 142"/>
                  <a:gd name="T48" fmla="*/ 32 w 142"/>
                  <a:gd name="T49" fmla="*/ 129 h 142"/>
                  <a:gd name="T50" fmla="*/ 44 w 142"/>
                  <a:gd name="T51" fmla="*/ 136 h 142"/>
                  <a:gd name="T52" fmla="*/ 56 w 142"/>
                  <a:gd name="T53" fmla="*/ 140 h 142"/>
                  <a:gd name="T54" fmla="*/ 71 w 142"/>
                  <a:gd name="T55" fmla="*/ 142 h 142"/>
                  <a:gd name="T56" fmla="*/ 77 w 142"/>
                  <a:gd name="T57" fmla="*/ 141 h 142"/>
                  <a:gd name="T58" fmla="*/ 77 w 142"/>
                  <a:gd name="T59" fmla="*/ 140 h 142"/>
                  <a:gd name="T60" fmla="*/ 78 w 142"/>
                  <a:gd name="T61" fmla="*/ 140 h 142"/>
                  <a:gd name="T62" fmla="*/ 80 w 142"/>
                  <a:gd name="T63" fmla="*/ 140 h 142"/>
                  <a:gd name="T64" fmla="*/ 84 w 142"/>
                  <a:gd name="T65" fmla="*/ 140 h 142"/>
                  <a:gd name="T66" fmla="*/ 90 w 142"/>
                  <a:gd name="T67" fmla="*/ 138 h 142"/>
                  <a:gd name="T68" fmla="*/ 97 w 142"/>
                  <a:gd name="T69" fmla="*/ 136 h 142"/>
                  <a:gd name="T70" fmla="*/ 110 w 142"/>
                  <a:gd name="T71" fmla="*/ 129 h 142"/>
                  <a:gd name="T72" fmla="*/ 115 w 142"/>
                  <a:gd name="T73" fmla="*/ 125 h 142"/>
                  <a:gd name="T74" fmla="*/ 121 w 142"/>
                  <a:gd name="T75" fmla="*/ 121 h 142"/>
                  <a:gd name="T76" fmla="*/ 125 w 142"/>
                  <a:gd name="T77" fmla="*/ 115 h 142"/>
                  <a:gd name="T78" fmla="*/ 129 w 142"/>
                  <a:gd name="T79" fmla="*/ 110 h 142"/>
                  <a:gd name="T80" fmla="*/ 136 w 142"/>
                  <a:gd name="T81" fmla="*/ 98 h 142"/>
                  <a:gd name="T82" fmla="*/ 138 w 142"/>
                  <a:gd name="T83" fmla="*/ 90 h 142"/>
                  <a:gd name="T84" fmla="*/ 140 w 142"/>
                  <a:gd name="T85" fmla="*/ 84 h 142"/>
                  <a:gd name="T86" fmla="*/ 140 w 142"/>
                  <a:gd name="T87" fmla="*/ 80 h 142"/>
                  <a:gd name="T88" fmla="*/ 140 w 142"/>
                  <a:gd name="T89" fmla="*/ 78 h 142"/>
                  <a:gd name="T90" fmla="*/ 140 w 142"/>
                  <a:gd name="T91" fmla="*/ 77 h 142"/>
                  <a:gd name="T92" fmla="*/ 141 w 142"/>
                  <a:gd name="T93" fmla="*/ 77 h 142"/>
                  <a:gd name="T94" fmla="*/ 142 w 142"/>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42" y="71"/>
                    </a:moveTo>
                    <a:lnTo>
                      <a:pt x="140" y="56"/>
                    </a:lnTo>
                    <a:lnTo>
                      <a:pt x="136" y="43"/>
                    </a:lnTo>
                    <a:lnTo>
                      <a:pt x="129" y="31"/>
                    </a:lnTo>
                    <a:lnTo>
                      <a:pt x="121" y="20"/>
                    </a:lnTo>
                    <a:lnTo>
                      <a:pt x="110" y="11"/>
                    </a:lnTo>
                    <a:lnTo>
                      <a:pt x="97" y="5"/>
                    </a:lnTo>
                    <a:lnTo>
                      <a:pt x="90" y="2"/>
                    </a:lnTo>
                    <a:lnTo>
                      <a:pt x="84" y="1"/>
                    </a:lnTo>
                    <a:lnTo>
                      <a:pt x="71" y="0"/>
                    </a:lnTo>
                    <a:lnTo>
                      <a:pt x="56" y="1"/>
                    </a:lnTo>
                    <a:lnTo>
                      <a:pt x="44" y="5"/>
                    </a:lnTo>
                    <a:lnTo>
                      <a:pt x="32" y="11"/>
                    </a:lnTo>
                    <a:lnTo>
                      <a:pt x="21" y="20"/>
                    </a:lnTo>
                    <a:lnTo>
                      <a:pt x="11" y="31"/>
                    </a:lnTo>
                    <a:lnTo>
                      <a:pt x="5" y="43"/>
                    </a:lnTo>
                    <a:lnTo>
                      <a:pt x="1" y="56"/>
                    </a:lnTo>
                    <a:lnTo>
                      <a:pt x="0" y="71"/>
                    </a:lnTo>
                    <a:lnTo>
                      <a:pt x="1" y="84"/>
                    </a:lnTo>
                    <a:lnTo>
                      <a:pt x="2" y="90"/>
                    </a:lnTo>
                    <a:lnTo>
                      <a:pt x="5" y="98"/>
                    </a:lnTo>
                    <a:lnTo>
                      <a:pt x="11" y="110"/>
                    </a:lnTo>
                    <a:lnTo>
                      <a:pt x="15" y="115"/>
                    </a:lnTo>
                    <a:lnTo>
                      <a:pt x="21" y="121"/>
                    </a:lnTo>
                    <a:lnTo>
                      <a:pt x="32" y="129"/>
                    </a:lnTo>
                    <a:lnTo>
                      <a:pt x="44" y="136"/>
                    </a:lnTo>
                    <a:lnTo>
                      <a:pt x="56" y="140"/>
                    </a:lnTo>
                    <a:lnTo>
                      <a:pt x="71" y="142"/>
                    </a:lnTo>
                    <a:lnTo>
                      <a:pt x="77" y="141"/>
                    </a:lnTo>
                    <a:lnTo>
                      <a:pt x="77" y="140"/>
                    </a:lnTo>
                    <a:lnTo>
                      <a:pt x="78" y="140"/>
                    </a:lnTo>
                    <a:lnTo>
                      <a:pt x="80" y="140"/>
                    </a:lnTo>
                    <a:lnTo>
                      <a:pt x="84" y="140"/>
                    </a:lnTo>
                    <a:lnTo>
                      <a:pt x="90" y="138"/>
                    </a:lnTo>
                    <a:lnTo>
                      <a:pt x="97" y="136"/>
                    </a:lnTo>
                    <a:lnTo>
                      <a:pt x="110" y="129"/>
                    </a:lnTo>
                    <a:lnTo>
                      <a:pt x="115" y="125"/>
                    </a:lnTo>
                    <a:lnTo>
                      <a:pt x="121" y="121"/>
                    </a:lnTo>
                    <a:lnTo>
                      <a:pt x="125" y="115"/>
                    </a:lnTo>
                    <a:lnTo>
                      <a:pt x="129" y="110"/>
                    </a:lnTo>
                    <a:lnTo>
                      <a:pt x="136" y="98"/>
                    </a:lnTo>
                    <a:lnTo>
                      <a:pt x="138" y="90"/>
                    </a:lnTo>
                    <a:lnTo>
                      <a:pt x="140" y="84"/>
                    </a:lnTo>
                    <a:lnTo>
                      <a:pt x="140" y="80"/>
                    </a:lnTo>
                    <a:lnTo>
                      <a:pt x="140" y="78"/>
                    </a:lnTo>
                    <a:lnTo>
                      <a:pt x="140" y="77"/>
                    </a:lnTo>
                    <a:lnTo>
                      <a:pt x="141" y="77"/>
                    </a:lnTo>
                    <a:lnTo>
                      <a:pt x="142"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7" name="Freeform 777">
                <a:extLst>
                  <a:ext uri="{FF2B5EF4-FFF2-40B4-BE49-F238E27FC236}">
                    <a16:creationId xmlns:a16="http://schemas.microsoft.com/office/drawing/2014/main" id="{48E423C9-715D-8077-70F1-8E65D63297B0}"/>
                  </a:ext>
                </a:extLst>
              </p:cNvPr>
              <p:cNvSpPr>
                <a:spLocks/>
              </p:cNvSpPr>
              <p:nvPr/>
            </p:nvSpPr>
            <p:spPr bwMode="auto">
              <a:xfrm>
                <a:off x="3663951" y="4094163"/>
                <a:ext cx="44450" cy="46037"/>
              </a:xfrm>
              <a:custGeom>
                <a:avLst/>
                <a:gdLst>
                  <a:gd name="T0" fmla="*/ 142 w 142"/>
                  <a:gd name="T1" fmla="*/ 71 h 142"/>
                  <a:gd name="T2" fmla="*/ 139 w 142"/>
                  <a:gd name="T3" fmla="*/ 56 h 142"/>
                  <a:gd name="T4" fmla="*/ 135 w 142"/>
                  <a:gd name="T5" fmla="*/ 43 h 142"/>
                  <a:gd name="T6" fmla="*/ 128 w 142"/>
                  <a:gd name="T7" fmla="*/ 31 h 142"/>
                  <a:gd name="T8" fmla="*/ 120 w 142"/>
                  <a:gd name="T9" fmla="*/ 20 h 142"/>
                  <a:gd name="T10" fmla="*/ 109 w 142"/>
                  <a:gd name="T11" fmla="*/ 11 h 142"/>
                  <a:gd name="T12" fmla="*/ 97 w 142"/>
                  <a:gd name="T13" fmla="*/ 5 h 142"/>
                  <a:gd name="T14" fmla="*/ 90 w 142"/>
                  <a:gd name="T15" fmla="*/ 2 h 142"/>
                  <a:gd name="T16" fmla="*/ 84 w 142"/>
                  <a:gd name="T17" fmla="*/ 1 h 142"/>
                  <a:gd name="T18" fmla="*/ 71 w 142"/>
                  <a:gd name="T19" fmla="*/ 0 h 142"/>
                  <a:gd name="T20" fmla="*/ 55 w 142"/>
                  <a:gd name="T21" fmla="*/ 1 h 142"/>
                  <a:gd name="T22" fmla="*/ 43 w 142"/>
                  <a:gd name="T23" fmla="*/ 5 h 142"/>
                  <a:gd name="T24" fmla="*/ 31 w 142"/>
                  <a:gd name="T25" fmla="*/ 11 h 142"/>
                  <a:gd name="T26" fmla="*/ 21 w 142"/>
                  <a:gd name="T27" fmla="*/ 20 h 142"/>
                  <a:gd name="T28" fmla="*/ 11 w 142"/>
                  <a:gd name="T29" fmla="*/ 31 h 142"/>
                  <a:gd name="T30" fmla="*/ 5 w 142"/>
                  <a:gd name="T31" fmla="*/ 43 h 142"/>
                  <a:gd name="T32" fmla="*/ 1 w 142"/>
                  <a:gd name="T33" fmla="*/ 56 h 142"/>
                  <a:gd name="T34" fmla="*/ 0 w 142"/>
                  <a:gd name="T35" fmla="*/ 71 h 142"/>
                  <a:gd name="T36" fmla="*/ 1 w 142"/>
                  <a:gd name="T37" fmla="*/ 84 h 142"/>
                  <a:gd name="T38" fmla="*/ 2 w 142"/>
                  <a:gd name="T39" fmla="*/ 90 h 142"/>
                  <a:gd name="T40" fmla="*/ 5 w 142"/>
                  <a:gd name="T41" fmla="*/ 97 h 142"/>
                  <a:gd name="T42" fmla="*/ 11 w 142"/>
                  <a:gd name="T43" fmla="*/ 110 h 142"/>
                  <a:gd name="T44" fmla="*/ 15 w 142"/>
                  <a:gd name="T45" fmla="*/ 115 h 142"/>
                  <a:gd name="T46" fmla="*/ 21 w 142"/>
                  <a:gd name="T47" fmla="*/ 121 h 142"/>
                  <a:gd name="T48" fmla="*/ 31 w 142"/>
                  <a:gd name="T49" fmla="*/ 129 h 142"/>
                  <a:gd name="T50" fmla="*/ 43 w 142"/>
                  <a:gd name="T51" fmla="*/ 136 h 142"/>
                  <a:gd name="T52" fmla="*/ 55 w 142"/>
                  <a:gd name="T53" fmla="*/ 140 h 142"/>
                  <a:gd name="T54" fmla="*/ 71 w 142"/>
                  <a:gd name="T55" fmla="*/ 142 h 142"/>
                  <a:gd name="T56" fmla="*/ 77 w 142"/>
                  <a:gd name="T57" fmla="*/ 141 h 142"/>
                  <a:gd name="T58" fmla="*/ 77 w 142"/>
                  <a:gd name="T59" fmla="*/ 140 h 142"/>
                  <a:gd name="T60" fmla="*/ 78 w 142"/>
                  <a:gd name="T61" fmla="*/ 140 h 142"/>
                  <a:gd name="T62" fmla="*/ 80 w 142"/>
                  <a:gd name="T63" fmla="*/ 140 h 142"/>
                  <a:gd name="T64" fmla="*/ 84 w 142"/>
                  <a:gd name="T65" fmla="*/ 140 h 142"/>
                  <a:gd name="T66" fmla="*/ 90 w 142"/>
                  <a:gd name="T67" fmla="*/ 138 h 142"/>
                  <a:gd name="T68" fmla="*/ 97 w 142"/>
                  <a:gd name="T69" fmla="*/ 136 h 142"/>
                  <a:gd name="T70" fmla="*/ 109 w 142"/>
                  <a:gd name="T71" fmla="*/ 129 h 142"/>
                  <a:gd name="T72" fmla="*/ 114 w 142"/>
                  <a:gd name="T73" fmla="*/ 125 h 142"/>
                  <a:gd name="T74" fmla="*/ 120 w 142"/>
                  <a:gd name="T75" fmla="*/ 121 h 142"/>
                  <a:gd name="T76" fmla="*/ 124 w 142"/>
                  <a:gd name="T77" fmla="*/ 115 h 142"/>
                  <a:gd name="T78" fmla="*/ 128 w 142"/>
                  <a:gd name="T79" fmla="*/ 110 h 142"/>
                  <a:gd name="T80" fmla="*/ 135 w 142"/>
                  <a:gd name="T81" fmla="*/ 97 h 142"/>
                  <a:gd name="T82" fmla="*/ 137 w 142"/>
                  <a:gd name="T83" fmla="*/ 90 h 142"/>
                  <a:gd name="T84" fmla="*/ 139 w 142"/>
                  <a:gd name="T85" fmla="*/ 84 h 142"/>
                  <a:gd name="T86" fmla="*/ 139 w 142"/>
                  <a:gd name="T87" fmla="*/ 80 h 142"/>
                  <a:gd name="T88" fmla="*/ 139 w 142"/>
                  <a:gd name="T89" fmla="*/ 78 h 142"/>
                  <a:gd name="T90" fmla="*/ 139 w 142"/>
                  <a:gd name="T91" fmla="*/ 77 h 142"/>
                  <a:gd name="T92" fmla="*/ 140 w 142"/>
                  <a:gd name="T93" fmla="*/ 77 h 142"/>
                  <a:gd name="T94" fmla="*/ 142 w 142"/>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42" y="71"/>
                    </a:moveTo>
                    <a:lnTo>
                      <a:pt x="139" y="56"/>
                    </a:lnTo>
                    <a:lnTo>
                      <a:pt x="135" y="43"/>
                    </a:lnTo>
                    <a:lnTo>
                      <a:pt x="128" y="31"/>
                    </a:lnTo>
                    <a:lnTo>
                      <a:pt x="120" y="20"/>
                    </a:lnTo>
                    <a:lnTo>
                      <a:pt x="109" y="11"/>
                    </a:lnTo>
                    <a:lnTo>
                      <a:pt x="97" y="5"/>
                    </a:lnTo>
                    <a:lnTo>
                      <a:pt x="90" y="2"/>
                    </a:lnTo>
                    <a:lnTo>
                      <a:pt x="84" y="1"/>
                    </a:lnTo>
                    <a:lnTo>
                      <a:pt x="71" y="0"/>
                    </a:lnTo>
                    <a:lnTo>
                      <a:pt x="55" y="1"/>
                    </a:lnTo>
                    <a:lnTo>
                      <a:pt x="43" y="5"/>
                    </a:lnTo>
                    <a:lnTo>
                      <a:pt x="31" y="11"/>
                    </a:lnTo>
                    <a:lnTo>
                      <a:pt x="21" y="20"/>
                    </a:lnTo>
                    <a:lnTo>
                      <a:pt x="11" y="31"/>
                    </a:lnTo>
                    <a:lnTo>
                      <a:pt x="5" y="43"/>
                    </a:lnTo>
                    <a:lnTo>
                      <a:pt x="1" y="56"/>
                    </a:lnTo>
                    <a:lnTo>
                      <a:pt x="0" y="71"/>
                    </a:lnTo>
                    <a:lnTo>
                      <a:pt x="1" y="84"/>
                    </a:lnTo>
                    <a:lnTo>
                      <a:pt x="2" y="90"/>
                    </a:lnTo>
                    <a:lnTo>
                      <a:pt x="5" y="97"/>
                    </a:lnTo>
                    <a:lnTo>
                      <a:pt x="11" y="110"/>
                    </a:lnTo>
                    <a:lnTo>
                      <a:pt x="15" y="115"/>
                    </a:lnTo>
                    <a:lnTo>
                      <a:pt x="21" y="121"/>
                    </a:lnTo>
                    <a:lnTo>
                      <a:pt x="31" y="129"/>
                    </a:lnTo>
                    <a:lnTo>
                      <a:pt x="43" y="136"/>
                    </a:lnTo>
                    <a:lnTo>
                      <a:pt x="55"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lnTo>
                      <a:pt x="124" y="115"/>
                    </a:lnTo>
                    <a:lnTo>
                      <a:pt x="128" y="110"/>
                    </a:lnTo>
                    <a:lnTo>
                      <a:pt x="135" y="97"/>
                    </a:lnTo>
                    <a:lnTo>
                      <a:pt x="137" y="90"/>
                    </a:lnTo>
                    <a:lnTo>
                      <a:pt x="139" y="84"/>
                    </a:lnTo>
                    <a:lnTo>
                      <a:pt x="139" y="80"/>
                    </a:lnTo>
                    <a:lnTo>
                      <a:pt x="139" y="78"/>
                    </a:lnTo>
                    <a:lnTo>
                      <a:pt x="139" y="77"/>
                    </a:lnTo>
                    <a:lnTo>
                      <a:pt x="140" y="77"/>
                    </a:lnTo>
                    <a:lnTo>
                      <a:pt x="142"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8" name="Freeform 778">
                <a:extLst>
                  <a:ext uri="{FF2B5EF4-FFF2-40B4-BE49-F238E27FC236}">
                    <a16:creationId xmlns:a16="http://schemas.microsoft.com/office/drawing/2014/main" id="{3770ED0D-B6D9-0D59-B61F-95886A55B287}"/>
                  </a:ext>
                </a:extLst>
              </p:cNvPr>
              <p:cNvSpPr>
                <a:spLocks/>
              </p:cNvSpPr>
              <p:nvPr/>
            </p:nvSpPr>
            <p:spPr bwMode="auto">
              <a:xfrm>
                <a:off x="3709988" y="4141788"/>
                <a:ext cx="44450" cy="44450"/>
              </a:xfrm>
              <a:custGeom>
                <a:avLst/>
                <a:gdLst>
                  <a:gd name="T0" fmla="*/ 141 w 141"/>
                  <a:gd name="T1" fmla="*/ 71 h 142"/>
                  <a:gd name="T2" fmla="*/ 139 w 141"/>
                  <a:gd name="T3" fmla="*/ 56 h 142"/>
                  <a:gd name="T4" fmla="*/ 135 w 141"/>
                  <a:gd name="T5" fmla="*/ 43 h 142"/>
                  <a:gd name="T6" fmla="*/ 128 w 141"/>
                  <a:gd name="T7" fmla="*/ 31 h 142"/>
                  <a:gd name="T8" fmla="*/ 120 w 141"/>
                  <a:gd name="T9" fmla="*/ 20 h 142"/>
                  <a:gd name="T10" fmla="*/ 109 w 141"/>
                  <a:gd name="T11" fmla="*/ 11 h 142"/>
                  <a:gd name="T12" fmla="*/ 97 w 141"/>
                  <a:gd name="T13" fmla="*/ 5 h 142"/>
                  <a:gd name="T14" fmla="*/ 90 w 141"/>
                  <a:gd name="T15" fmla="*/ 2 h 142"/>
                  <a:gd name="T16" fmla="*/ 84 w 141"/>
                  <a:gd name="T17" fmla="*/ 1 h 142"/>
                  <a:gd name="T18" fmla="*/ 70 w 141"/>
                  <a:gd name="T19" fmla="*/ 0 h 142"/>
                  <a:gd name="T20" fmla="*/ 55 w 141"/>
                  <a:gd name="T21" fmla="*/ 1 h 142"/>
                  <a:gd name="T22" fmla="*/ 43 w 141"/>
                  <a:gd name="T23" fmla="*/ 5 h 142"/>
                  <a:gd name="T24" fmla="*/ 31 w 141"/>
                  <a:gd name="T25" fmla="*/ 11 h 142"/>
                  <a:gd name="T26" fmla="*/ 21 w 141"/>
                  <a:gd name="T27" fmla="*/ 20 h 142"/>
                  <a:gd name="T28" fmla="*/ 11 w 141"/>
                  <a:gd name="T29" fmla="*/ 31 h 142"/>
                  <a:gd name="T30" fmla="*/ 5 w 141"/>
                  <a:gd name="T31" fmla="*/ 43 h 142"/>
                  <a:gd name="T32" fmla="*/ 1 w 141"/>
                  <a:gd name="T33" fmla="*/ 56 h 142"/>
                  <a:gd name="T34" fmla="*/ 0 w 141"/>
                  <a:gd name="T35" fmla="*/ 71 h 142"/>
                  <a:gd name="T36" fmla="*/ 1 w 141"/>
                  <a:gd name="T37" fmla="*/ 84 h 142"/>
                  <a:gd name="T38" fmla="*/ 2 w 141"/>
                  <a:gd name="T39" fmla="*/ 90 h 142"/>
                  <a:gd name="T40" fmla="*/ 5 w 141"/>
                  <a:gd name="T41" fmla="*/ 97 h 142"/>
                  <a:gd name="T42" fmla="*/ 11 w 141"/>
                  <a:gd name="T43" fmla="*/ 110 h 142"/>
                  <a:gd name="T44" fmla="*/ 15 w 141"/>
                  <a:gd name="T45" fmla="*/ 115 h 142"/>
                  <a:gd name="T46" fmla="*/ 21 w 141"/>
                  <a:gd name="T47" fmla="*/ 121 h 142"/>
                  <a:gd name="T48" fmla="*/ 31 w 141"/>
                  <a:gd name="T49" fmla="*/ 129 h 142"/>
                  <a:gd name="T50" fmla="*/ 43 w 141"/>
                  <a:gd name="T51" fmla="*/ 136 h 142"/>
                  <a:gd name="T52" fmla="*/ 55 w 141"/>
                  <a:gd name="T53" fmla="*/ 140 h 142"/>
                  <a:gd name="T54" fmla="*/ 70 w 141"/>
                  <a:gd name="T55" fmla="*/ 142 h 142"/>
                  <a:gd name="T56" fmla="*/ 77 w 141"/>
                  <a:gd name="T57" fmla="*/ 141 h 142"/>
                  <a:gd name="T58" fmla="*/ 77 w 141"/>
                  <a:gd name="T59" fmla="*/ 140 h 142"/>
                  <a:gd name="T60" fmla="*/ 78 w 141"/>
                  <a:gd name="T61" fmla="*/ 140 h 142"/>
                  <a:gd name="T62" fmla="*/ 80 w 141"/>
                  <a:gd name="T63" fmla="*/ 140 h 142"/>
                  <a:gd name="T64" fmla="*/ 84 w 141"/>
                  <a:gd name="T65" fmla="*/ 140 h 142"/>
                  <a:gd name="T66" fmla="*/ 90 w 141"/>
                  <a:gd name="T67" fmla="*/ 138 h 142"/>
                  <a:gd name="T68" fmla="*/ 97 w 141"/>
                  <a:gd name="T69" fmla="*/ 136 h 142"/>
                  <a:gd name="T70" fmla="*/ 109 w 141"/>
                  <a:gd name="T71" fmla="*/ 129 h 142"/>
                  <a:gd name="T72" fmla="*/ 114 w 141"/>
                  <a:gd name="T73" fmla="*/ 125 h 142"/>
                  <a:gd name="T74" fmla="*/ 120 w 141"/>
                  <a:gd name="T75" fmla="*/ 121 h 142"/>
                  <a:gd name="T76" fmla="*/ 124 w 141"/>
                  <a:gd name="T77" fmla="*/ 115 h 142"/>
                  <a:gd name="T78" fmla="*/ 128 w 141"/>
                  <a:gd name="T79" fmla="*/ 110 h 142"/>
                  <a:gd name="T80" fmla="*/ 135 w 141"/>
                  <a:gd name="T81" fmla="*/ 97 h 142"/>
                  <a:gd name="T82" fmla="*/ 137 w 141"/>
                  <a:gd name="T83" fmla="*/ 90 h 142"/>
                  <a:gd name="T84" fmla="*/ 139 w 141"/>
                  <a:gd name="T85" fmla="*/ 84 h 142"/>
                  <a:gd name="T86" fmla="*/ 139 w 141"/>
                  <a:gd name="T87" fmla="*/ 80 h 142"/>
                  <a:gd name="T88" fmla="*/ 139 w 141"/>
                  <a:gd name="T89" fmla="*/ 78 h 142"/>
                  <a:gd name="T90" fmla="*/ 139 w 141"/>
                  <a:gd name="T91" fmla="*/ 77 h 142"/>
                  <a:gd name="T92" fmla="*/ 140 w 141"/>
                  <a:gd name="T93" fmla="*/ 77 h 142"/>
                  <a:gd name="T94" fmla="*/ 141 w 141"/>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1" h="142">
                    <a:moveTo>
                      <a:pt x="141" y="71"/>
                    </a:moveTo>
                    <a:lnTo>
                      <a:pt x="139" y="56"/>
                    </a:lnTo>
                    <a:lnTo>
                      <a:pt x="135" y="43"/>
                    </a:lnTo>
                    <a:lnTo>
                      <a:pt x="128" y="31"/>
                    </a:lnTo>
                    <a:lnTo>
                      <a:pt x="120" y="20"/>
                    </a:lnTo>
                    <a:lnTo>
                      <a:pt x="109" y="11"/>
                    </a:lnTo>
                    <a:lnTo>
                      <a:pt x="97" y="5"/>
                    </a:lnTo>
                    <a:lnTo>
                      <a:pt x="90" y="2"/>
                    </a:lnTo>
                    <a:lnTo>
                      <a:pt x="84" y="1"/>
                    </a:lnTo>
                    <a:lnTo>
                      <a:pt x="70" y="0"/>
                    </a:lnTo>
                    <a:lnTo>
                      <a:pt x="55" y="1"/>
                    </a:lnTo>
                    <a:lnTo>
                      <a:pt x="43" y="5"/>
                    </a:lnTo>
                    <a:lnTo>
                      <a:pt x="31" y="11"/>
                    </a:lnTo>
                    <a:lnTo>
                      <a:pt x="21" y="20"/>
                    </a:lnTo>
                    <a:lnTo>
                      <a:pt x="11" y="31"/>
                    </a:lnTo>
                    <a:lnTo>
                      <a:pt x="5" y="43"/>
                    </a:lnTo>
                    <a:lnTo>
                      <a:pt x="1" y="56"/>
                    </a:lnTo>
                    <a:lnTo>
                      <a:pt x="0" y="71"/>
                    </a:lnTo>
                    <a:lnTo>
                      <a:pt x="1" y="84"/>
                    </a:lnTo>
                    <a:lnTo>
                      <a:pt x="2" y="90"/>
                    </a:lnTo>
                    <a:lnTo>
                      <a:pt x="5" y="97"/>
                    </a:lnTo>
                    <a:lnTo>
                      <a:pt x="11" y="110"/>
                    </a:lnTo>
                    <a:lnTo>
                      <a:pt x="15" y="115"/>
                    </a:lnTo>
                    <a:lnTo>
                      <a:pt x="21" y="121"/>
                    </a:lnTo>
                    <a:lnTo>
                      <a:pt x="31" y="129"/>
                    </a:lnTo>
                    <a:lnTo>
                      <a:pt x="43" y="136"/>
                    </a:lnTo>
                    <a:lnTo>
                      <a:pt x="55" y="140"/>
                    </a:lnTo>
                    <a:lnTo>
                      <a:pt x="70" y="142"/>
                    </a:lnTo>
                    <a:lnTo>
                      <a:pt x="77" y="141"/>
                    </a:lnTo>
                    <a:lnTo>
                      <a:pt x="77" y="140"/>
                    </a:lnTo>
                    <a:lnTo>
                      <a:pt x="78" y="140"/>
                    </a:lnTo>
                    <a:lnTo>
                      <a:pt x="80" y="140"/>
                    </a:lnTo>
                    <a:lnTo>
                      <a:pt x="84" y="140"/>
                    </a:lnTo>
                    <a:lnTo>
                      <a:pt x="90" y="138"/>
                    </a:lnTo>
                    <a:lnTo>
                      <a:pt x="97" y="136"/>
                    </a:lnTo>
                    <a:lnTo>
                      <a:pt x="109" y="129"/>
                    </a:lnTo>
                    <a:lnTo>
                      <a:pt x="114" y="125"/>
                    </a:lnTo>
                    <a:lnTo>
                      <a:pt x="120" y="121"/>
                    </a:lnTo>
                    <a:lnTo>
                      <a:pt x="124" y="115"/>
                    </a:lnTo>
                    <a:lnTo>
                      <a:pt x="128" y="110"/>
                    </a:lnTo>
                    <a:lnTo>
                      <a:pt x="135" y="97"/>
                    </a:lnTo>
                    <a:lnTo>
                      <a:pt x="137" y="90"/>
                    </a:lnTo>
                    <a:lnTo>
                      <a:pt x="139" y="84"/>
                    </a:lnTo>
                    <a:lnTo>
                      <a:pt x="139" y="80"/>
                    </a:lnTo>
                    <a:lnTo>
                      <a:pt x="139" y="78"/>
                    </a:lnTo>
                    <a:lnTo>
                      <a:pt x="139" y="77"/>
                    </a:lnTo>
                    <a:lnTo>
                      <a:pt x="140" y="77"/>
                    </a:lnTo>
                    <a:lnTo>
                      <a:pt x="141"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9" name="Freeform 779">
                <a:extLst>
                  <a:ext uri="{FF2B5EF4-FFF2-40B4-BE49-F238E27FC236}">
                    <a16:creationId xmlns:a16="http://schemas.microsoft.com/office/drawing/2014/main" id="{08169849-8364-11A6-03CE-42AD21590067}"/>
                  </a:ext>
                </a:extLst>
              </p:cNvPr>
              <p:cNvSpPr>
                <a:spLocks/>
              </p:cNvSpPr>
              <p:nvPr/>
            </p:nvSpPr>
            <p:spPr bwMode="auto">
              <a:xfrm>
                <a:off x="3776663" y="4200525"/>
                <a:ext cx="46038" cy="46037"/>
              </a:xfrm>
              <a:custGeom>
                <a:avLst/>
                <a:gdLst>
                  <a:gd name="T0" fmla="*/ 142 w 142"/>
                  <a:gd name="T1" fmla="*/ 71 h 142"/>
                  <a:gd name="T2" fmla="*/ 140 w 142"/>
                  <a:gd name="T3" fmla="*/ 55 h 142"/>
                  <a:gd name="T4" fmla="*/ 136 w 142"/>
                  <a:gd name="T5" fmla="*/ 42 h 142"/>
                  <a:gd name="T6" fmla="*/ 129 w 142"/>
                  <a:gd name="T7" fmla="*/ 30 h 142"/>
                  <a:gd name="T8" fmla="*/ 121 w 142"/>
                  <a:gd name="T9" fmla="*/ 20 h 142"/>
                  <a:gd name="T10" fmla="*/ 110 w 142"/>
                  <a:gd name="T11" fmla="*/ 11 h 142"/>
                  <a:gd name="T12" fmla="*/ 98 w 142"/>
                  <a:gd name="T13" fmla="*/ 5 h 142"/>
                  <a:gd name="T14" fmla="*/ 91 w 142"/>
                  <a:gd name="T15" fmla="*/ 2 h 142"/>
                  <a:gd name="T16" fmla="*/ 84 w 142"/>
                  <a:gd name="T17" fmla="*/ 1 h 142"/>
                  <a:gd name="T18" fmla="*/ 71 w 142"/>
                  <a:gd name="T19" fmla="*/ 0 h 142"/>
                  <a:gd name="T20" fmla="*/ 56 w 142"/>
                  <a:gd name="T21" fmla="*/ 1 h 142"/>
                  <a:gd name="T22" fmla="*/ 44 w 142"/>
                  <a:gd name="T23" fmla="*/ 5 h 142"/>
                  <a:gd name="T24" fmla="*/ 32 w 142"/>
                  <a:gd name="T25" fmla="*/ 11 h 142"/>
                  <a:gd name="T26" fmla="*/ 22 w 142"/>
                  <a:gd name="T27" fmla="*/ 20 h 142"/>
                  <a:gd name="T28" fmla="*/ 12 w 142"/>
                  <a:gd name="T29" fmla="*/ 30 h 142"/>
                  <a:gd name="T30" fmla="*/ 5 w 142"/>
                  <a:gd name="T31" fmla="*/ 42 h 142"/>
                  <a:gd name="T32" fmla="*/ 1 w 142"/>
                  <a:gd name="T33" fmla="*/ 55 h 142"/>
                  <a:gd name="T34" fmla="*/ 0 w 142"/>
                  <a:gd name="T35" fmla="*/ 71 h 142"/>
                  <a:gd name="T36" fmla="*/ 1 w 142"/>
                  <a:gd name="T37" fmla="*/ 84 h 142"/>
                  <a:gd name="T38" fmla="*/ 2 w 142"/>
                  <a:gd name="T39" fmla="*/ 90 h 142"/>
                  <a:gd name="T40" fmla="*/ 5 w 142"/>
                  <a:gd name="T41" fmla="*/ 97 h 142"/>
                  <a:gd name="T42" fmla="*/ 12 w 142"/>
                  <a:gd name="T43" fmla="*/ 109 h 142"/>
                  <a:gd name="T44" fmla="*/ 16 w 142"/>
                  <a:gd name="T45" fmla="*/ 114 h 142"/>
                  <a:gd name="T46" fmla="*/ 22 w 142"/>
                  <a:gd name="T47" fmla="*/ 120 h 142"/>
                  <a:gd name="T48" fmla="*/ 32 w 142"/>
                  <a:gd name="T49" fmla="*/ 128 h 142"/>
                  <a:gd name="T50" fmla="*/ 44 w 142"/>
                  <a:gd name="T51" fmla="*/ 135 h 142"/>
                  <a:gd name="T52" fmla="*/ 56 w 142"/>
                  <a:gd name="T53" fmla="*/ 140 h 142"/>
                  <a:gd name="T54" fmla="*/ 71 w 142"/>
                  <a:gd name="T55" fmla="*/ 142 h 142"/>
                  <a:gd name="T56" fmla="*/ 77 w 142"/>
                  <a:gd name="T57" fmla="*/ 141 h 142"/>
                  <a:gd name="T58" fmla="*/ 77 w 142"/>
                  <a:gd name="T59" fmla="*/ 140 h 142"/>
                  <a:gd name="T60" fmla="*/ 78 w 142"/>
                  <a:gd name="T61" fmla="*/ 140 h 142"/>
                  <a:gd name="T62" fmla="*/ 80 w 142"/>
                  <a:gd name="T63" fmla="*/ 140 h 142"/>
                  <a:gd name="T64" fmla="*/ 84 w 142"/>
                  <a:gd name="T65" fmla="*/ 140 h 142"/>
                  <a:gd name="T66" fmla="*/ 91 w 142"/>
                  <a:gd name="T67" fmla="*/ 137 h 142"/>
                  <a:gd name="T68" fmla="*/ 98 w 142"/>
                  <a:gd name="T69" fmla="*/ 135 h 142"/>
                  <a:gd name="T70" fmla="*/ 110 w 142"/>
                  <a:gd name="T71" fmla="*/ 128 h 142"/>
                  <a:gd name="T72" fmla="*/ 115 w 142"/>
                  <a:gd name="T73" fmla="*/ 124 h 142"/>
                  <a:gd name="T74" fmla="*/ 121 w 142"/>
                  <a:gd name="T75" fmla="*/ 120 h 142"/>
                  <a:gd name="T76" fmla="*/ 125 w 142"/>
                  <a:gd name="T77" fmla="*/ 114 h 142"/>
                  <a:gd name="T78" fmla="*/ 129 w 142"/>
                  <a:gd name="T79" fmla="*/ 109 h 142"/>
                  <a:gd name="T80" fmla="*/ 136 w 142"/>
                  <a:gd name="T81" fmla="*/ 97 h 142"/>
                  <a:gd name="T82" fmla="*/ 138 w 142"/>
                  <a:gd name="T83" fmla="*/ 90 h 142"/>
                  <a:gd name="T84" fmla="*/ 140 w 142"/>
                  <a:gd name="T85" fmla="*/ 84 h 142"/>
                  <a:gd name="T86" fmla="*/ 140 w 142"/>
                  <a:gd name="T87" fmla="*/ 80 h 142"/>
                  <a:gd name="T88" fmla="*/ 140 w 142"/>
                  <a:gd name="T89" fmla="*/ 78 h 142"/>
                  <a:gd name="T90" fmla="*/ 140 w 142"/>
                  <a:gd name="T91" fmla="*/ 77 h 142"/>
                  <a:gd name="T92" fmla="*/ 141 w 142"/>
                  <a:gd name="T93" fmla="*/ 77 h 142"/>
                  <a:gd name="T94" fmla="*/ 142 w 142"/>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42" y="71"/>
                    </a:moveTo>
                    <a:lnTo>
                      <a:pt x="140" y="55"/>
                    </a:lnTo>
                    <a:lnTo>
                      <a:pt x="136" y="42"/>
                    </a:lnTo>
                    <a:lnTo>
                      <a:pt x="129" y="30"/>
                    </a:lnTo>
                    <a:lnTo>
                      <a:pt x="121" y="20"/>
                    </a:lnTo>
                    <a:lnTo>
                      <a:pt x="110" y="11"/>
                    </a:lnTo>
                    <a:lnTo>
                      <a:pt x="98" y="5"/>
                    </a:lnTo>
                    <a:lnTo>
                      <a:pt x="91" y="2"/>
                    </a:lnTo>
                    <a:lnTo>
                      <a:pt x="84" y="1"/>
                    </a:lnTo>
                    <a:lnTo>
                      <a:pt x="71" y="0"/>
                    </a:lnTo>
                    <a:lnTo>
                      <a:pt x="56" y="1"/>
                    </a:lnTo>
                    <a:lnTo>
                      <a:pt x="44" y="5"/>
                    </a:lnTo>
                    <a:lnTo>
                      <a:pt x="32" y="11"/>
                    </a:lnTo>
                    <a:lnTo>
                      <a:pt x="22" y="20"/>
                    </a:lnTo>
                    <a:lnTo>
                      <a:pt x="12" y="30"/>
                    </a:lnTo>
                    <a:lnTo>
                      <a:pt x="5" y="42"/>
                    </a:lnTo>
                    <a:lnTo>
                      <a:pt x="1" y="55"/>
                    </a:lnTo>
                    <a:lnTo>
                      <a:pt x="0" y="71"/>
                    </a:lnTo>
                    <a:lnTo>
                      <a:pt x="1" y="84"/>
                    </a:lnTo>
                    <a:lnTo>
                      <a:pt x="2" y="90"/>
                    </a:lnTo>
                    <a:lnTo>
                      <a:pt x="5" y="97"/>
                    </a:lnTo>
                    <a:lnTo>
                      <a:pt x="12" y="109"/>
                    </a:lnTo>
                    <a:lnTo>
                      <a:pt x="16" y="114"/>
                    </a:lnTo>
                    <a:lnTo>
                      <a:pt x="22" y="120"/>
                    </a:lnTo>
                    <a:lnTo>
                      <a:pt x="32" y="128"/>
                    </a:lnTo>
                    <a:lnTo>
                      <a:pt x="44" y="135"/>
                    </a:lnTo>
                    <a:lnTo>
                      <a:pt x="56" y="140"/>
                    </a:lnTo>
                    <a:lnTo>
                      <a:pt x="71" y="142"/>
                    </a:lnTo>
                    <a:lnTo>
                      <a:pt x="77" y="141"/>
                    </a:lnTo>
                    <a:lnTo>
                      <a:pt x="77" y="140"/>
                    </a:lnTo>
                    <a:lnTo>
                      <a:pt x="78" y="140"/>
                    </a:lnTo>
                    <a:lnTo>
                      <a:pt x="80" y="140"/>
                    </a:lnTo>
                    <a:lnTo>
                      <a:pt x="84" y="140"/>
                    </a:lnTo>
                    <a:lnTo>
                      <a:pt x="91" y="137"/>
                    </a:lnTo>
                    <a:lnTo>
                      <a:pt x="98" y="135"/>
                    </a:lnTo>
                    <a:lnTo>
                      <a:pt x="110" y="128"/>
                    </a:lnTo>
                    <a:lnTo>
                      <a:pt x="115" y="124"/>
                    </a:lnTo>
                    <a:lnTo>
                      <a:pt x="121" y="120"/>
                    </a:lnTo>
                    <a:lnTo>
                      <a:pt x="125" y="114"/>
                    </a:lnTo>
                    <a:lnTo>
                      <a:pt x="129" y="109"/>
                    </a:lnTo>
                    <a:lnTo>
                      <a:pt x="136" y="97"/>
                    </a:lnTo>
                    <a:lnTo>
                      <a:pt x="138" y="90"/>
                    </a:lnTo>
                    <a:lnTo>
                      <a:pt x="140" y="84"/>
                    </a:lnTo>
                    <a:lnTo>
                      <a:pt x="140" y="80"/>
                    </a:lnTo>
                    <a:lnTo>
                      <a:pt x="140" y="78"/>
                    </a:lnTo>
                    <a:lnTo>
                      <a:pt x="140" y="77"/>
                    </a:lnTo>
                    <a:lnTo>
                      <a:pt x="141" y="77"/>
                    </a:lnTo>
                    <a:lnTo>
                      <a:pt x="142"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0" name="Freeform 780">
                <a:extLst>
                  <a:ext uri="{FF2B5EF4-FFF2-40B4-BE49-F238E27FC236}">
                    <a16:creationId xmlns:a16="http://schemas.microsoft.com/office/drawing/2014/main" id="{025D7CB4-2B77-2CC0-B2FF-37F903434299}"/>
                  </a:ext>
                </a:extLst>
              </p:cNvPr>
              <p:cNvSpPr>
                <a:spLocks/>
              </p:cNvSpPr>
              <p:nvPr/>
            </p:nvSpPr>
            <p:spPr bwMode="auto">
              <a:xfrm>
                <a:off x="3840163" y="4210050"/>
                <a:ext cx="44450" cy="46037"/>
              </a:xfrm>
              <a:custGeom>
                <a:avLst/>
                <a:gdLst>
                  <a:gd name="T0" fmla="*/ 142 w 142"/>
                  <a:gd name="T1" fmla="*/ 71 h 142"/>
                  <a:gd name="T2" fmla="*/ 140 w 142"/>
                  <a:gd name="T3" fmla="*/ 56 h 142"/>
                  <a:gd name="T4" fmla="*/ 136 w 142"/>
                  <a:gd name="T5" fmla="*/ 43 h 142"/>
                  <a:gd name="T6" fmla="*/ 129 w 142"/>
                  <a:gd name="T7" fmla="*/ 30 h 142"/>
                  <a:gd name="T8" fmla="*/ 121 w 142"/>
                  <a:gd name="T9" fmla="*/ 20 h 142"/>
                  <a:gd name="T10" fmla="*/ 109 w 142"/>
                  <a:gd name="T11" fmla="*/ 11 h 142"/>
                  <a:gd name="T12" fmla="*/ 97 w 142"/>
                  <a:gd name="T13" fmla="*/ 5 h 142"/>
                  <a:gd name="T14" fmla="*/ 90 w 142"/>
                  <a:gd name="T15" fmla="*/ 2 h 142"/>
                  <a:gd name="T16" fmla="*/ 84 w 142"/>
                  <a:gd name="T17" fmla="*/ 1 h 142"/>
                  <a:gd name="T18" fmla="*/ 71 w 142"/>
                  <a:gd name="T19" fmla="*/ 0 h 142"/>
                  <a:gd name="T20" fmla="*/ 56 w 142"/>
                  <a:gd name="T21" fmla="*/ 1 h 142"/>
                  <a:gd name="T22" fmla="*/ 44 w 142"/>
                  <a:gd name="T23" fmla="*/ 5 h 142"/>
                  <a:gd name="T24" fmla="*/ 31 w 142"/>
                  <a:gd name="T25" fmla="*/ 11 h 142"/>
                  <a:gd name="T26" fmla="*/ 21 w 142"/>
                  <a:gd name="T27" fmla="*/ 20 h 142"/>
                  <a:gd name="T28" fmla="*/ 11 w 142"/>
                  <a:gd name="T29" fmla="*/ 30 h 142"/>
                  <a:gd name="T30" fmla="*/ 5 w 142"/>
                  <a:gd name="T31" fmla="*/ 43 h 142"/>
                  <a:gd name="T32" fmla="*/ 1 w 142"/>
                  <a:gd name="T33" fmla="*/ 56 h 142"/>
                  <a:gd name="T34" fmla="*/ 0 w 142"/>
                  <a:gd name="T35" fmla="*/ 71 h 142"/>
                  <a:gd name="T36" fmla="*/ 1 w 142"/>
                  <a:gd name="T37" fmla="*/ 84 h 142"/>
                  <a:gd name="T38" fmla="*/ 2 w 142"/>
                  <a:gd name="T39" fmla="*/ 90 h 142"/>
                  <a:gd name="T40" fmla="*/ 5 w 142"/>
                  <a:gd name="T41" fmla="*/ 97 h 142"/>
                  <a:gd name="T42" fmla="*/ 11 w 142"/>
                  <a:gd name="T43" fmla="*/ 110 h 142"/>
                  <a:gd name="T44" fmla="*/ 15 w 142"/>
                  <a:gd name="T45" fmla="*/ 115 h 142"/>
                  <a:gd name="T46" fmla="*/ 21 w 142"/>
                  <a:gd name="T47" fmla="*/ 121 h 142"/>
                  <a:gd name="T48" fmla="*/ 31 w 142"/>
                  <a:gd name="T49" fmla="*/ 129 h 142"/>
                  <a:gd name="T50" fmla="*/ 44 w 142"/>
                  <a:gd name="T51" fmla="*/ 136 h 142"/>
                  <a:gd name="T52" fmla="*/ 56 w 142"/>
                  <a:gd name="T53" fmla="*/ 140 h 142"/>
                  <a:gd name="T54" fmla="*/ 71 w 142"/>
                  <a:gd name="T55" fmla="*/ 142 h 142"/>
                  <a:gd name="T56" fmla="*/ 77 w 142"/>
                  <a:gd name="T57" fmla="*/ 141 h 142"/>
                  <a:gd name="T58" fmla="*/ 77 w 142"/>
                  <a:gd name="T59" fmla="*/ 140 h 142"/>
                  <a:gd name="T60" fmla="*/ 78 w 142"/>
                  <a:gd name="T61" fmla="*/ 140 h 142"/>
                  <a:gd name="T62" fmla="*/ 80 w 142"/>
                  <a:gd name="T63" fmla="*/ 140 h 142"/>
                  <a:gd name="T64" fmla="*/ 84 w 142"/>
                  <a:gd name="T65" fmla="*/ 140 h 142"/>
                  <a:gd name="T66" fmla="*/ 90 w 142"/>
                  <a:gd name="T67" fmla="*/ 138 h 142"/>
                  <a:gd name="T68" fmla="*/ 97 w 142"/>
                  <a:gd name="T69" fmla="*/ 136 h 142"/>
                  <a:gd name="T70" fmla="*/ 109 w 142"/>
                  <a:gd name="T71" fmla="*/ 129 h 142"/>
                  <a:gd name="T72" fmla="*/ 114 w 142"/>
                  <a:gd name="T73" fmla="*/ 125 h 142"/>
                  <a:gd name="T74" fmla="*/ 121 w 142"/>
                  <a:gd name="T75" fmla="*/ 121 h 142"/>
                  <a:gd name="T76" fmla="*/ 125 w 142"/>
                  <a:gd name="T77" fmla="*/ 115 h 142"/>
                  <a:gd name="T78" fmla="*/ 129 w 142"/>
                  <a:gd name="T79" fmla="*/ 110 h 142"/>
                  <a:gd name="T80" fmla="*/ 136 w 142"/>
                  <a:gd name="T81" fmla="*/ 97 h 142"/>
                  <a:gd name="T82" fmla="*/ 138 w 142"/>
                  <a:gd name="T83" fmla="*/ 90 h 142"/>
                  <a:gd name="T84" fmla="*/ 140 w 142"/>
                  <a:gd name="T85" fmla="*/ 84 h 142"/>
                  <a:gd name="T86" fmla="*/ 140 w 142"/>
                  <a:gd name="T87" fmla="*/ 80 h 142"/>
                  <a:gd name="T88" fmla="*/ 140 w 142"/>
                  <a:gd name="T89" fmla="*/ 78 h 142"/>
                  <a:gd name="T90" fmla="*/ 140 w 142"/>
                  <a:gd name="T91" fmla="*/ 77 h 142"/>
                  <a:gd name="T92" fmla="*/ 141 w 142"/>
                  <a:gd name="T93" fmla="*/ 77 h 142"/>
                  <a:gd name="T94" fmla="*/ 142 w 142"/>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42" y="71"/>
                    </a:moveTo>
                    <a:lnTo>
                      <a:pt x="140" y="56"/>
                    </a:lnTo>
                    <a:lnTo>
                      <a:pt x="136" y="43"/>
                    </a:lnTo>
                    <a:lnTo>
                      <a:pt x="129" y="30"/>
                    </a:lnTo>
                    <a:lnTo>
                      <a:pt x="121" y="20"/>
                    </a:lnTo>
                    <a:lnTo>
                      <a:pt x="109" y="11"/>
                    </a:lnTo>
                    <a:lnTo>
                      <a:pt x="97" y="5"/>
                    </a:lnTo>
                    <a:lnTo>
                      <a:pt x="90" y="2"/>
                    </a:lnTo>
                    <a:lnTo>
                      <a:pt x="84" y="1"/>
                    </a:lnTo>
                    <a:lnTo>
                      <a:pt x="71" y="0"/>
                    </a:lnTo>
                    <a:lnTo>
                      <a:pt x="56" y="1"/>
                    </a:lnTo>
                    <a:lnTo>
                      <a:pt x="44" y="5"/>
                    </a:lnTo>
                    <a:lnTo>
                      <a:pt x="31" y="11"/>
                    </a:lnTo>
                    <a:lnTo>
                      <a:pt x="21" y="20"/>
                    </a:lnTo>
                    <a:lnTo>
                      <a:pt x="11" y="30"/>
                    </a:lnTo>
                    <a:lnTo>
                      <a:pt x="5" y="43"/>
                    </a:lnTo>
                    <a:lnTo>
                      <a:pt x="1" y="56"/>
                    </a:lnTo>
                    <a:lnTo>
                      <a:pt x="0" y="71"/>
                    </a:lnTo>
                    <a:lnTo>
                      <a:pt x="1" y="84"/>
                    </a:lnTo>
                    <a:lnTo>
                      <a:pt x="2" y="90"/>
                    </a:lnTo>
                    <a:lnTo>
                      <a:pt x="5" y="97"/>
                    </a:lnTo>
                    <a:lnTo>
                      <a:pt x="11" y="110"/>
                    </a:lnTo>
                    <a:lnTo>
                      <a:pt x="15" y="115"/>
                    </a:lnTo>
                    <a:lnTo>
                      <a:pt x="21" y="121"/>
                    </a:lnTo>
                    <a:lnTo>
                      <a:pt x="31" y="129"/>
                    </a:lnTo>
                    <a:lnTo>
                      <a:pt x="44" y="136"/>
                    </a:lnTo>
                    <a:lnTo>
                      <a:pt x="56" y="140"/>
                    </a:lnTo>
                    <a:lnTo>
                      <a:pt x="71" y="142"/>
                    </a:lnTo>
                    <a:lnTo>
                      <a:pt x="77" y="141"/>
                    </a:lnTo>
                    <a:lnTo>
                      <a:pt x="77" y="140"/>
                    </a:lnTo>
                    <a:lnTo>
                      <a:pt x="78" y="140"/>
                    </a:lnTo>
                    <a:lnTo>
                      <a:pt x="80" y="140"/>
                    </a:lnTo>
                    <a:lnTo>
                      <a:pt x="84" y="140"/>
                    </a:lnTo>
                    <a:lnTo>
                      <a:pt x="90" y="138"/>
                    </a:lnTo>
                    <a:lnTo>
                      <a:pt x="97" y="136"/>
                    </a:lnTo>
                    <a:lnTo>
                      <a:pt x="109" y="129"/>
                    </a:lnTo>
                    <a:lnTo>
                      <a:pt x="114" y="125"/>
                    </a:lnTo>
                    <a:lnTo>
                      <a:pt x="121" y="121"/>
                    </a:lnTo>
                    <a:lnTo>
                      <a:pt x="125" y="115"/>
                    </a:lnTo>
                    <a:lnTo>
                      <a:pt x="129" y="110"/>
                    </a:lnTo>
                    <a:lnTo>
                      <a:pt x="136" y="97"/>
                    </a:lnTo>
                    <a:lnTo>
                      <a:pt x="138" y="90"/>
                    </a:lnTo>
                    <a:lnTo>
                      <a:pt x="140" y="84"/>
                    </a:lnTo>
                    <a:lnTo>
                      <a:pt x="140" y="80"/>
                    </a:lnTo>
                    <a:lnTo>
                      <a:pt x="140" y="78"/>
                    </a:lnTo>
                    <a:lnTo>
                      <a:pt x="140" y="77"/>
                    </a:lnTo>
                    <a:lnTo>
                      <a:pt x="141" y="77"/>
                    </a:lnTo>
                    <a:lnTo>
                      <a:pt x="142"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1" name="Freeform 781">
                <a:extLst>
                  <a:ext uri="{FF2B5EF4-FFF2-40B4-BE49-F238E27FC236}">
                    <a16:creationId xmlns:a16="http://schemas.microsoft.com/office/drawing/2014/main" id="{52A00204-678E-5757-FFD1-CC75D15C8433}"/>
                  </a:ext>
                </a:extLst>
              </p:cNvPr>
              <p:cNvSpPr>
                <a:spLocks/>
              </p:cNvSpPr>
              <p:nvPr/>
            </p:nvSpPr>
            <p:spPr bwMode="auto">
              <a:xfrm>
                <a:off x="3905251" y="4240213"/>
                <a:ext cx="44450" cy="46037"/>
              </a:xfrm>
              <a:custGeom>
                <a:avLst/>
                <a:gdLst>
                  <a:gd name="T0" fmla="*/ 141 w 141"/>
                  <a:gd name="T1" fmla="*/ 71 h 142"/>
                  <a:gd name="T2" fmla="*/ 139 w 141"/>
                  <a:gd name="T3" fmla="*/ 56 h 142"/>
                  <a:gd name="T4" fmla="*/ 135 w 141"/>
                  <a:gd name="T5" fmla="*/ 43 h 142"/>
                  <a:gd name="T6" fmla="*/ 128 w 141"/>
                  <a:gd name="T7" fmla="*/ 31 h 142"/>
                  <a:gd name="T8" fmla="*/ 120 w 141"/>
                  <a:gd name="T9" fmla="*/ 21 h 142"/>
                  <a:gd name="T10" fmla="*/ 109 w 141"/>
                  <a:gd name="T11" fmla="*/ 11 h 142"/>
                  <a:gd name="T12" fmla="*/ 97 w 141"/>
                  <a:gd name="T13" fmla="*/ 5 h 142"/>
                  <a:gd name="T14" fmla="*/ 90 w 141"/>
                  <a:gd name="T15" fmla="*/ 2 h 142"/>
                  <a:gd name="T16" fmla="*/ 84 w 141"/>
                  <a:gd name="T17" fmla="*/ 1 h 142"/>
                  <a:gd name="T18" fmla="*/ 71 w 141"/>
                  <a:gd name="T19" fmla="*/ 0 h 142"/>
                  <a:gd name="T20" fmla="*/ 55 w 141"/>
                  <a:gd name="T21" fmla="*/ 1 h 142"/>
                  <a:gd name="T22" fmla="*/ 43 w 141"/>
                  <a:gd name="T23" fmla="*/ 5 h 142"/>
                  <a:gd name="T24" fmla="*/ 31 w 141"/>
                  <a:gd name="T25" fmla="*/ 11 h 142"/>
                  <a:gd name="T26" fmla="*/ 21 w 141"/>
                  <a:gd name="T27" fmla="*/ 21 h 142"/>
                  <a:gd name="T28" fmla="*/ 11 w 141"/>
                  <a:gd name="T29" fmla="*/ 31 h 142"/>
                  <a:gd name="T30" fmla="*/ 5 w 141"/>
                  <a:gd name="T31" fmla="*/ 43 h 142"/>
                  <a:gd name="T32" fmla="*/ 1 w 141"/>
                  <a:gd name="T33" fmla="*/ 56 h 142"/>
                  <a:gd name="T34" fmla="*/ 0 w 141"/>
                  <a:gd name="T35" fmla="*/ 71 h 142"/>
                  <a:gd name="T36" fmla="*/ 1 w 141"/>
                  <a:gd name="T37" fmla="*/ 84 h 142"/>
                  <a:gd name="T38" fmla="*/ 2 w 141"/>
                  <a:gd name="T39" fmla="*/ 91 h 142"/>
                  <a:gd name="T40" fmla="*/ 5 w 141"/>
                  <a:gd name="T41" fmla="*/ 98 h 142"/>
                  <a:gd name="T42" fmla="*/ 11 w 141"/>
                  <a:gd name="T43" fmla="*/ 110 h 142"/>
                  <a:gd name="T44" fmla="*/ 15 w 141"/>
                  <a:gd name="T45" fmla="*/ 115 h 142"/>
                  <a:gd name="T46" fmla="*/ 21 w 141"/>
                  <a:gd name="T47" fmla="*/ 121 h 142"/>
                  <a:gd name="T48" fmla="*/ 31 w 141"/>
                  <a:gd name="T49" fmla="*/ 129 h 142"/>
                  <a:gd name="T50" fmla="*/ 43 w 141"/>
                  <a:gd name="T51" fmla="*/ 136 h 142"/>
                  <a:gd name="T52" fmla="*/ 55 w 141"/>
                  <a:gd name="T53" fmla="*/ 140 h 142"/>
                  <a:gd name="T54" fmla="*/ 71 w 141"/>
                  <a:gd name="T55" fmla="*/ 142 h 142"/>
                  <a:gd name="T56" fmla="*/ 77 w 141"/>
                  <a:gd name="T57" fmla="*/ 141 h 142"/>
                  <a:gd name="T58" fmla="*/ 77 w 141"/>
                  <a:gd name="T59" fmla="*/ 140 h 142"/>
                  <a:gd name="T60" fmla="*/ 78 w 141"/>
                  <a:gd name="T61" fmla="*/ 140 h 142"/>
                  <a:gd name="T62" fmla="*/ 80 w 141"/>
                  <a:gd name="T63" fmla="*/ 140 h 142"/>
                  <a:gd name="T64" fmla="*/ 84 w 141"/>
                  <a:gd name="T65" fmla="*/ 140 h 142"/>
                  <a:gd name="T66" fmla="*/ 90 w 141"/>
                  <a:gd name="T67" fmla="*/ 138 h 142"/>
                  <a:gd name="T68" fmla="*/ 97 w 141"/>
                  <a:gd name="T69" fmla="*/ 136 h 142"/>
                  <a:gd name="T70" fmla="*/ 109 w 141"/>
                  <a:gd name="T71" fmla="*/ 129 h 142"/>
                  <a:gd name="T72" fmla="*/ 114 w 141"/>
                  <a:gd name="T73" fmla="*/ 125 h 142"/>
                  <a:gd name="T74" fmla="*/ 120 w 141"/>
                  <a:gd name="T75" fmla="*/ 121 h 142"/>
                  <a:gd name="T76" fmla="*/ 124 w 141"/>
                  <a:gd name="T77" fmla="*/ 115 h 142"/>
                  <a:gd name="T78" fmla="*/ 128 w 141"/>
                  <a:gd name="T79" fmla="*/ 110 h 142"/>
                  <a:gd name="T80" fmla="*/ 135 w 141"/>
                  <a:gd name="T81" fmla="*/ 98 h 142"/>
                  <a:gd name="T82" fmla="*/ 137 w 141"/>
                  <a:gd name="T83" fmla="*/ 91 h 142"/>
                  <a:gd name="T84" fmla="*/ 139 w 141"/>
                  <a:gd name="T85" fmla="*/ 84 h 142"/>
                  <a:gd name="T86" fmla="*/ 139 w 141"/>
                  <a:gd name="T87" fmla="*/ 80 h 142"/>
                  <a:gd name="T88" fmla="*/ 139 w 141"/>
                  <a:gd name="T89" fmla="*/ 78 h 142"/>
                  <a:gd name="T90" fmla="*/ 139 w 141"/>
                  <a:gd name="T91" fmla="*/ 77 h 142"/>
                  <a:gd name="T92" fmla="*/ 140 w 141"/>
                  <a:gd name="T93" fmla="*/ 77 h 142"/>
                  <a:gd name="T94" fmla="*/ 141 w 141"/>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1" h="142">
                    <a:moveTo>
                      <a:pt x="141" y="71"/>
                    </a:moveTo>
                    <a:lnTo>
                      <a:pt x="139" y="56"/>
                    </a:lnTo>
                    <a:lnTo>
                      <a:pt x="135" y="43"/>
                    </a:lnTo>
                    <a:lnTo>
                      <a:pt x="128" y="31"/>
                    </a:lnTo>
                    <a:lnTo>
                      <a:pt x="120" y="21"/>
                    </a:lnTo>
                    <a:lnTo>
                      <a:pt x="109" y="11"/>
                    </a:lnTo>
                    <a:lnTo>
                      <a:pt x="97" y="5"/>
                    </a:lnTo>
                    <a:lnTo>
                      <a:pt x="90" y="2"/>
                    </a:lnTo>
                    <a:lnTo>
                      <a:pt x="84" y="1"/>
                    </a:lnTo>
                    <a:lnTo>
                      <a:pt x="71" y="0"/>
                    </a:lnTo>
                    <a:lnTo>
                      <a:pt x="55" y="1"/>
                    </a:lnTo>
                    <a:lnTo>
                      <a:pt x="43" y="5"/>
                    </a:lnTo>
                    <a:lnTo>
                      <a:pt x="31" y="11"/>
                    </a:lnTo>
                    <a:lnTo>
                      <a:pt x="21" y="21"/>
                    </a:lnTo>
                    <a:lnTo>
                      <a:pt x="11" y="31"/>
                    </a:lnTo>
                    <a:lnTo>
                      <a:pt x="5" y="43"/>
                    </a:lnTo>
                    <a:lnTo>
                      <a:pt x="1" y="56"/>
                    </a:lnTo>
                    <a:lnTo>
                      <a:pt x="0" y="71"/>
                    </a:lnTo>
                    <a:lnTo>
                      <a:pt x="1" y="84"/>
                    </a:lnTo>
                    <a:lnTo>
                      <a:pt x="2" y="91"/>
                    </a:lnTo>
                    <a:lnTo>
                      <a:pt x="5" y="98"/>
                    </a:lnTo>
                    <a:lnTo>
                      <a:pt x="11" y="110"/>
                    </a:lnTo>
                    <a:lnTo>
                      <a:pt x="15" y="115"/>
                    </a:lnTo>
                    <a:lnTo>
                      <a:pt x="21" y="121"/>
                    </a:lnTo>
                    <a:lnTo>
                      <a:pt x="31" y="129"/>
                    </a:lnTo>
                    <a:lnTo>
                      <a:pt x="43" y="136"/>
                    </a:lnTo>
                    <a:lnTo>
                      <a:pt x="55"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lnTo>
                      <a:pt x="124" y="115"/>
                    </a:lnTo>
                    <a:lnTo>
                      <a:pt x="128" y="110"/>
                    </a:lnTo>
                    <a:lnTo>
                      <a:pt x="135" y="98"/>
                    </a:lnTo>
                    <a:lnTo>
                      <a:pt x="137" y="91"/>
                    </a:lnTo>
                    <a:lnTo>
                      <a:pt x="139" y="84"/>
                    </a:lnTo>
                    <a:lnTo>
                      <a:pt x="139" y="80"/>
                    </a:lnTo>
                    <a:lnTo>
                      <a:pt x="139" y="78"/>
                    </a:lnTo>
                    <a:lnTo>
                      <a:pt x="139" y="77"/>
                    </a:lnTo>
                    <a:lnTo>
                      <a:pt x="140" y="77"/>
                    </a:lnTo>
                    <a:lnTo>
                      <a:pt x="141"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2" name="Freeform 782">
                <a:extLst>
                  <a:ext uri="{FF2B5EF4-FFF2-40B4-BE49-F238E27FC236}">
                    <a16:creationId xmlns:a16="http://schemas.microsoft.com/office/drawing/2014/main" id="{F406ACD4-CAC1-F04A-7D88-35BF24EAE28E}"/>
                  </a:ext>
                </a:extLst>
              </p:cNvPr>
              <p:cNvSpPr>
                <a:spLocks/>
              </p:cNvSpPr>
              <p:nvPr/>
            </p:nvSpPr>
            <p:spPr bwMode="auto">
              <a:xfrm>
                <a:off x="3968751" y="4271963"/>
                <a:ext cx="44450" cy="44450"/>
              </a:xfrm>
              <a:custGeom>
                <a:avLst/>
                <a:gdLst>
                  <a:gd name="T0" fmla="*/ 142 w 142"/>
                  <a:gd name="T1" fmla="*/ 71 h 142"/>
                  <a:gd name="T2" fmla="*/ 140 w 142"/>
                  <a:gd name="T3" fmla="*/ 55 h 142"/>
                  <a:gd name="T4" fmla="*/ 136 w 142"/>
                  <a:gd name="T5" fmla="*/ 42 h 142"/>
                  <a:gd name="T6" fmla="*/ 129 w 142"/>
                  <a:gd name="T7" fmla="*/ 30 h 142"/>
                  <a:gd name="T8" fmla="*/ 121 w 142"/>
                  <a:gd name="T9" fmla="*/ 20 h 142"/>
                  <a:gd name="T10" fmla="*/ 110 w 142"/>
                  <a:gd name="T11" fmla="*/ 11 h 142"/>
                  <a:gd name="T12" fmla="*/ 98 w 142"/>
                  <a:gd name="T13" fmla="*/ 5 h 142"/>
                  <a:gd name="T14" fmla="*/ 90 w 142"/>
                  <a:gd name="T15" fmla="*/ 2 h 142"/>
                  <a:gd name="T16" fmla="*/ 84 w 142"/>
                  <a:gd name="T17" fmla="*/ 1 h 142"/>
                  <a:gd name="T18" fmla="*/ 71 w 142"/>
                  <a:gd name="T19" fmla="*/ 0 h 142"/>
                  <a:gd name="T20" fmla="*/ 56 w 142"/>
                  <a:gd name="T21" fmla="*/ 1 h 142"/>
                  <a:gd name="T22" fmla="*/ 44 w 142"/>
                  <a:gd name="T23" fmla="*/ 5 h 142"/>
                  <a:gd name="T24" fmla="*/ 32 w 142"/>
                  <a:gd name="T25" fmla="*/ 11 h 142"/>
                  <a:gd name="T26" fmla="*/ 22 w 142"/>
                  <a:gd name="T27" fmla="*/ 20 h 142"/>
                  <a:gd name="T28" fmla="*/ 11 w 142"/>
                  <a:gd name="T29" fmla="*/ 30 h 142"/>
                  <a:gd name="T30" fmla="*/ 5 w 142"/>
                  <a:gd name="T31" fmla="*/ 42 h 142"/>
                  <a:gd name="T32" fmla="*/ 1 w 142"/>
                  <a:gd name="T33" fmla="*/ 55 h 142"/>
                  <a:gd name="T34" fmla="*/ 0 w 142"/>
                  <a:gd name="T35" fmla="*/ 71 h 142"/>
                  <a:gd name="T36" fmla="*/ 1 w 142"/>
                  <a:gd name="T37" fmla="*/ 84 h 142"/>
                  <a:gd name="T38" fmla="*/ 2 w 142"/>
                  <a:gd name="T39" fmla="*/ 90 h 142"/>
                  <a:gd name="T40" fmla="*/ 5 w 142"/>
                  <a:gd name="T41" fmla="*/ 97 h 142"/>
                  <a:gd name="T42" fmla="*/ 11 w 142"/>
                  <a:gd name="T43" fmla="*/ 109 h 142"/>
                  <a:gd name="T44" fmla="*/ 15 w 142"/>
                  <a:gd name="T45" fmla="*/ 114 h 142"/>
                  <a:gd name="T46" fmla="*/ 22 w 142"/>
                  <a:gd name="T47" fmla="*/ 120 h 142"/>
                  <a:gd name="T48" fmla="*/ 32 w 142"/>
                  <a:gd name="T49" fmla="*/ 128 h 142"/>
                  <a:gd name="T50" fmla="*/ 44 w 142"/>
                  <a:gd name="T51" fmla="*/ 135 h 142"/>
                  <a:gd name="T52" fmla="*/ 56 w 142"/>
                  <a:gd name="T53" fmla="*/ 140 h 142"/>
                  <a:gd name="T54" fmla="*/ 71 w 142"/>
                  <a:gd name="T55" fmla="*/ 142 h 142"/>
                  <a:gd name="T56" fmla="*/ 77 w 142"/>
                  <a:gd name="T57" fmla="*/ 141 h 142"/>
                  <a:gd name="T58" fmla="*/ 77 w 142"/>
                  <a:gd name="T59" fmla="*/ 140 h 142"/>
                  <a:gd name="T60" fmla="*/ 78 w 142"/>
                  <a:gd name="T61" fmla="*/ 140 h 142"/>
                  <a:gd name="T62" fmla="*/ 80 w 142"/>
                  <a:gd name="T63" fmla="*/ 140 h 142"/>
                  <a:gd name="T64" fmla="*/ 84 w 142"/>
                  <a:gd name="T65" fmla="*/ 140 h 142"/>
                  <a:gd name="T66" fmla="*/ 90 w 142"/>
                  <a:gd name="T67" fmla="*/ 137 h 142"/>
                  <a:gd name="T68" fmla="*/ 98 w 142"/>
                  <a:gd name="T69" fmla="*/ 135 h 142"/>
                  <a:gd name="T70" fmla="*/ 110 w 142"/>
                  <a:gd name="T71" fmla="*/ 128 h 142"/>
                  <a:gd name="T72" fmla="*/ 115 w 142"/>
                  <a:gd name="T73" fmla="*/ 124 h 142"/>
                  <a:gd name="T74" fmla="*/ 121 w 142"/>
                  <a:gd name="T75" fmla="*/ 120 h 142"/>
                  <a:gd name="T76" fmla="*/ 125 w 142"/>
                  <a:gd name="T77" fmla="*/ 114 h 142"/>
                  <a:gd name="T78" fmla="*/ 129 w 142"/>
                  <a:gd name="T79" fmla="*/ 109 h 142"/>
                  <a:gd name="T80" fmla="*/ 136 w 142"/>
                  <a:gd name="T81" fmla="*/ 97 h 142"/>
                  <a:gd name="T82" fmla="*/ 138 w 142"/>
                  <a:gd name="T83" fmla="*/ 90 h 142"/>
                  <a:gd name="T84" fmla="*/ 140 w 142"/>
                  <a:gd name="T85" fmla="*/ 84 h 142"/>
                  <a:gd name="T86" fmla="*/ 140 w 142"/>
                  <a:gd name="T87" fmla="*/ 80 h 142"/>
                  <a:gd name="T88" fmla="*/ 140 w 142"/>
                  <a:gd name="T89" fmla="*/ 78 h 142"/>
                  <a:gd name="T90" fmla="*/ 140 w 142"/>
                  <a:gd name="T91" fmla="*/ 77 h 142"/>
                  <a:gd name="T92" fmla="*/ 141 w 142"/>
                  <a:gd name="T93" fmla="*/ 77 h 142"/>
                  <a:gd name="T94" fmla="*/ 142 w 142"/>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42" y="71"/>
                    </a:moveTo>
                    <a:lnTo>
                      <a:pt x="140" y="55"/>
                    </a:lnTo>
                    <a:lnTo>
                      <a:pt x="136" y="42"/>
                    </a:lnTo>
                    <a:lnTo>
                      <a:pt x="129" y="30"/>
                    </a:lnTo>
                    <a:lnTo>
                      <a:pt x="121" y="20"/>
                    </a:lnTo>
                    <a:lnTo>
                      <a:pt x="110" y="11"/>
                    </a:lnTo>
                    <a:lnTo>
                      <a:pt x="98" y="5"/>
                    </a:lnTo>
                    <a:lnTo>
                      <a:pt x="90" y="2"/>
                    </a:lnTo>
                    <a:lnTo>
                      <a:pt x="84" y="1"/>
                    </a:lnTo>
                    <a:lnTo>
                      <a:pt x="71" y="0"/>
                    </a:lnTo>
                    <a:lnTo>
                      <a:pt x="56" y="1"/>
                    </a:lnTo>
                    <a:lnTo>
                      <a:pt x="44" y="5"/>
                    </a:lnTo>
                    <a:lnTo>
                      <a:pt x="32" y="11"/>
                    </a:lnTo>
                    <a:lnTo>
                      <a:pt x="22" y="20"/>
                    </a:lnTo>
                    <a:lnTo>
                      <a:pt x="11" y="30"/>
                    </a:lnTo>
                    <a:lnTo>
                      <a:pt x="5" y="42"/>
                    </a:lnTo>
                    <a:lnTo>
                      <a:pt x="1" y="55"/>
                    </a:lnTo>
                    <a:lnTo>
                      <a:pt x="0" y="71"/>
                    </a:lnTo>
                    <a:lnTo>
                      <a:pt x="1" y="84"/>
                    </a:lnTo>
                    <a:lnTo>
                      <a:pt x="2" y="90"/>
                    </a:lnTo>
                    <a:lnTo>
                      <a:pt x="5" y="97"/>
                    </a:lnTo>
                    <a:lnTo>
                      <a:pt x="11" y="109"/>
                    </a:lnTo>
                    <a:lnTo>
                      <a:pt x="15" y="114"/>
                    </a:lnTo>
                    <a:lnTo>
                      <a:pt x="22" y="120"/>
                    </a:lnTo>
                    <a:lnTo>
                      <a:pt x="32" y="128"/>
                    </a:lnTo>
                    <a:lnTo>
                      <a:pt x="44" y="135"/>
                    </a:lnTo>
                    <a:lnTo>
                      <a:pt x="56" y="140"/>
                    </a:lnTo>
                    <a:lnTo>
                      <a:pt x="71" y="142"/>
                    </a:lnTo>
                    <a:lnTo>
                      <a:pt x="77" y="141"/>
                    </a:lnTo>
                    <a:lnTo>
                      <a:pt x="77" y="140"/>
                    </a:lnTo>
                    <a:lnTo>
                      <a:pt x="78" y="140"/>
                    </a:lnTo>
                    <a:lnTo>
                      <a:pt x="80" y="140"/>
                    </a:lnTo>
                    <a:lnTo>
                      <a:pt x="84" y="140"/>
                    </a:lnTo>
                    <a:lnTo>
                      <a:pt x="90" y="137"/>
                    </a:lnTo>
                    <a:lnTo>
                      <a:pt x="98" y="135"/>
                    </a:lnTo>
                    <a:lnTo>
                      <a:pt x="110" y="128"/>
                    </a:lnTo>
                    <a:lnTo>
                      <a:pt x="115" y="124"/>
                    </a:lnTo>
                    <a:lnTo>
                      <a:pt x="121" y="120"/>
                    </a:lnTo>
                    <a:lnTo>
                      <a:pt x="125" y="114"/>
                    </a:lnTo>
                    <a:lnTo>
                      <a:pt x="129" y="109"/>
                    </a:lnTo>
                    <a:lnTo>
                      <a:pt x="136" y="97"/>
                    </a:lnTo>
                    <a:lnTo>
                      <a:pt x="138" y="90"/>
                    </a:lnTo>
                    <a:lnTo>
                      <a:pt x="140" y="84"/>
                    </a:lnTo>
                    <a:lnTo>
                      <a:pt x="140" y="80"/>
                    </a:lnTo>
                    <a:lnTo>
                      <a:pt x="140" y="78"/>
                    </a:lnTo>
                    <a:lnTo>
                      <a:pt x="140" y="77"/>
                    </a:lnTo>
                    <a:lnTo>
                      <a:pt x="141" y="77"/>
                    </a:lnTo>
                    <a:lnTo>
                      <a:pt x="142"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3" name="Freeform 783">
                <a:extLst>
                  <a:ext uri="{FF2B5EF4-FFF2-40B4-BE49-F238E27FC236}">
                    <a16:creationId xmlns:a16="http://schemas.microsoft.com/office/drawing/2014/main" id="{F5712B80-9C93-3DFE-CC14-81F084AE7A80}"/>
                  </a:ext>
                </a:extLst>
              </p:cNvPr>
              <p:cNvSpPr>
                <a:spLocks/>
              </p:cNvSpPr>
              <p:nvPr/>
            </p:nvSpPr>
            <p:spPr bwMode="auto">
              <a:xfrm>
                <a:off x="4037013" y="4313238"/>
                <a:ext cx="44450" cy="44450"/>
              </a:xfrm>
              <a:custGeom>
                <a:avLst/>
                <a:gdLst>
                  <a:gd name="T0" fmla="*/ 142 w 142"/>
                  <a:gd name="T1" fmla="*/ 71 h 142"/>
                  <a:gd name="T2" fmla="*/ 140 w 142"/>
                  <a:gd name="T3" fmla="*/ 56 h 142"/>
                  <a:gd name="T4" fmla="*/ 136 w 142"/>
                  <a:gd name="T5" fmla="*/ 43 h 142"/>
                  <a:gd name="T6" fmla="*/ 129 w 142"/>
                  <a:gd name="T7" fmla="*/ 31 h 142"/>
                  <a:gd name="T8" fmla="*/ 121 w 142"/>
                  <a:gd name="T9" fmla="*/ 21 h 142"/>
                  <a:gd name="T10" fmla="*/ 109 w 142"/>
                  <a:gd name="T11" fmla="*/ 12 h 142"/>
                  <a:gd name="T12" fmla="*/ 97 w 142"/>
                  <a:gd name="T13" fmla="*/ 5 h 142"/>
                  <a:gd name="T14" fmla="*/ 90 w 142"/>
                  <a:gd name="T15" fmla="*/ 2 h 142"/>
                  <a:gd name="T16" fmla="*/ 84 w 142"/>
                  <a:gd name="T17" fmla="*/ 1 h 142"/>
                  <a:gd name="T18" fmla="*/ 71 w 142"/>
                  <a:gd name="T19" fmla="*/ 0 h 142"/>
                  <a:gd name="T20" fmla="*/ 56 w 142"/>
                  <a:gd name="T21" fmla="*/ 1 h 142"/>
                  <a:gd name="T22" fmla="*/ 44 w 142"/>
                  <a:gd name="T23" fmla="*/ 5 h 142"/>
                  <a:gd name="T24" fmla="*/ 31 w 142"/>
                  <a:gd name="T25" fmla="*/ 12 h 142"/>
                  <a:gd name="T26" fmla="*/ 21 w 142"/>
                  <a:gd name="T27" fmla="*/ 21 h 142"/>
                  <a:gd name="T28" fmla="*/ 11 w 142"/>
                  <a:gd name="T29" fmla="*/ 31 h 142"/>
                  <a:gd name="T30" fmla="*/ 5 w 142"/>
                  <a:gd name="T31" fmla="*/ 43 h 142"/>
                  <a:gd name="T32" fmla="*/ 1 w 142"/>
                  <a:gd name="T33" fmla="*/ 56 h 142"/>
                  <a:gd name="T34" fmla="*/ 0 w 142"/>
                  <a:gd name="T35" fmla="*/ 71 h 142"/>
                  <a:gd name="T36" fmla="*/ 1 w 142"/>
                  <a:gd name="T37" fmla="*/ 85 h 142"/>
                  <a:gd name="T38" fmla="*/ 2 w 142"/>
                  <a:gd name="T39" fmla="*/ 91 h 142"/>
                  <a:gd name="T40" fmla="*/ 5 w 142"/>
                  <a:gd name="T41" fmla="*/ 98 h 142"/>
                  <a:gd name="T42" fmla="*/ 11 w 142"/>
                  <a:gd name="T43" fmla="*/ 110 h 142"/>
                  <a:gd name="T44" fmla="*/ 15 w 142"/>
                  <a:gd name="T45" fmla="*/ 115 h 142"/>
                  <a:gd name="T46" fmla="*/ 21 w 142"/>
                  <a:gd name="T47" fmla="*/ 121 h 142"/>
                  <a:gd name="T48" fmla="*/ 31 w 142"/>
                  <a:gd name="T49" fmla="*/ 129 h 142"/>
                  <a:gd name="T50" fmla="*/ 44 w 142"/>
                  <a:gd name="T51" fmla="*/ 136 h 142"/>
                  <a:gd name="T52" fmla="*/ 56 w 142"/>
                  <a:gd name="T53" fmla="*/ 140 h 142"/>
                  <a:gd name="T54" fmla="*/ 71 w 142"/>
                  <a:gd name="T55" fmla="*/ 142 h 142"/>
                  <a:gd name="T56" fmla="*/ 77 w 142"/>
                  <a:gd name="T57" fmla="*/ 141 h 142"/>
                  <a:gd name="T58" fmla="*/ 77 w 142"/>
                  <a:gd name="T59" fmla="*/ 140 h 142"/>
                  <a:gd name="T60" fmla="*/ 78 w 142"/>
                  <a:gd name="T61" fmla="*/ 140 h 142"/>
                  <a:gd name="T62" fmla="*/ 80 w 142"/>
                  <a:gd name="T63" fmla="*/ 140 h 142"/>
                  <a:gd name="T64" fmla="*/ 84 w 142"/>
                  <a:gd name="T65" fmla="*/ 140 h 142"/>
                  <a:gd name="T66" fmla="*/ 90 w 142"/>
                  <a:gd name="T67" fmla="*/ 138 h 142"/>
                  <a:gd name="T68" fmla="*/ 97 w 142"/>
                  <a:gd name="T69" fmla="*/ 136 h 142"/>
                  <a:gd name="T70" fmla="*/ 109 w 142"/>
                  <a:gd name="T71" fmla="*/ 129 h 142"/>
                  <a:gd name="T72" fmla="*/ 115 w 142"/>
                  <a:gd name="T73" fmla="*/ 125 h 142"/>
                  <a:gd name="T74" fmla="*/ 121 w 142"/>
                  <a:gd name="T75" fmla="*/ 121 h 142"/>
                  <a:gd name="T76" fmla="*/ 125 w 142"/>
                  <a:gd name="T77" fmla="*/ 115 h 142"/>
                  <a:gd name="T78" fmla="*/ 129 w 142"/>
                  <a:gd name="T79" fmla="*/ 110 h 142"/>
                  <a:gd name="T80" fmla="*/ 136 w 142"/>
                  <a:gd name="T81" fmla="*/ 98 h 142"/>
                  <a:gd name="T82" fmla="*/ 138 w 142"/>
                  <a:gd name="T83" fmla="*/ 91 h 142"/>
                  <a:gd name="T84" fmla="*/ 140 w 142"/>
                  <a:gd name="T85" fmla="*/ 85 h 142"/>
                  <a:gd name="T86" fmla="*/ 140 w 142"/>
                  <a:gd name="T87" fmla="*/ 80 h 142"/>
                  <a:gd name="T88" fmla="*/ 140 w 142"/>
                  <a:gd name="T89" fmla="*/ 78 h 142"/>
                  <a:gd name="T90" fmla="*/ 140 w 142"/>
                  <a:gd name="T91" fmla="*/ 77 h 142"/>
                  <a:gd name="T92" fmla="*/ 141 w 142"/>
                  <a:gd name="T93" fmla="*/ 77 h 142"/>
                  <a:gd name="T94" fmla="*/ 142 w 142"/>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42" y="71"/>
                    </a:moveTo>
                    <a:lnTo>
                      <a:pt x="140" y="56"/>
                    </a:lnTo>
                    <a:lnTo>
                      <a:pt x="136" y="43"/>
                    </a:lnTo>
                    <a:lnTo>
                      <a:pt x="129" y="31"/>
                    </a:lnTo>
                    <a:lnTo>
                      <a:pt x="121" y="21"/>
                    </a:lnTo>
                    <a:lnTo>
                      <a:pt x="109" y="12"/>
                    </a:lnTo>
                    <a:lnTo>
                      <a:pt x="97" y="5"/>
                    </a:lnTo>
                    <a:lnTo>
                      <a:pt x="90" y="2"/>
                    </a:lnTo>
                    <a:lnTo>
                      <a:pt x="84" y="1"/>
                    </a:lnTo>
                    <a:lnTo>
                      <a:pt x="71" y="0"/>
                    </a:lnTo>
                    <a:lnTo>
                      <a:pt x="56" y="1"/>
                    </a:lnTo>
                    <a:lnTo>
                      <a:pt x="44" y="5"/>
                    </a:lnTo>
                    <a:lnTo>
                      <a:pt x="31" y="12"/>
                    </a:lnTo>
                    <a:lnTo>
                      <a:pt x="21" y="21"/>
                    </a:lnTo>
                    <a:lnTo>
                      <a:pt x="11" y="31"/>
                    </a:lnTo>
                    <a:lnTo>
                      <a:pt x="5" y="43"/>
                    </a:lnTo>
                    <a:lnTo>
                      <a:pt x="1" y="56"/>
                    </a:lnTo>
                    <a:lnTo>
                      <a:pt x="0" y="71"/>
                    </a:lnTo>
                    <a:lnTo>
                      <a:pt x="1" y="85"/>
                    </a:lnTo>
                    <a:lnTo>
                      <a:pt x="2" y="91"/>
                    </a:lnTo>
                    <a:lnTo>
                      <a:pt x="5" y="98"/>
                    </a:lnTo>
                    <a:lnTo>
                      <a:pt x="11" y="110"/>
                    </a:lnTo>
                    <a:lnTo>
                      <a:pt x="15" y="115"/>
                    </a:lnTo>
                    <a:lnTo>
                      <a:pt x="21" y="121"/>
                    </a:lnTo>
                    <a:lnTo>
                      <a:pt x="31" y="129"/>
                    </a:lnTo>
                    <a:lnTo>
                      <a:pt x="44" y="136"/>
                    </a:lnTo>
                    <a:lnTo>
                      <a:pt x="56" y="140"/>
                    </a:lnTo>
                    <a:lnTo>
                      <a:pt x="71" y="142"/>
                    </a:lnTo>
                    <a:lnTo>
                      <a:pt x="77" y="141"/>
                    </a:lnTo>
                    <a:lnTo>
                      <a:pt x="77" y="140"/>
                    </a:lnTo>
                    <a:lnTo>
                      <a:pt x="78" y="140"/>
                    </a:lnTo>
                    <a:lnTo>
                      <a:pt x="80" y="140"/>
                    </a:lnTo>
                    <a:lnTo>
                      <a:pt x="84" y="140"/>
                    </a:lnTo>
                    <a:lnTo>
                      <a:pt x="90" y="138"/>
                    </a:lnTo>
                    <a:lnTo>
                      <a:pt x="97" y="136"/>
                    </a:lnTo>
                    <a:lnTo>
                      <a:pt x="109" y="129"/>
                    </a:lnTo>
                    <a:lnTo>
                      <a:pt x="115" y="125"/>
                    </a:lnTo>
                    <a:lnTo>
                      <a:pt x="121" y="121"/>
                    </a:lnTo>
                    <a:lnTo>
                      <a:pt x="125" y="115"/>
                    </a:lnTo>
                    <a:lnTo>
                      <a:pt x="129" y="110"/>
                    </a:lnTo>
                    <a:lnTo>
                      <a:pt x="136" y="98"/>
                    </a:lnTo>
                    <a:lnTo>
                      <a:pt x="138" y="91"/>
                    </a:lnTo>
                    <a:lnTo>
                      <a:pt x="140" y="85"/>
                    </a:lnTo>
                    <a:lnTo>
                      <a:pt x="140" y="80"/>
                    </a:lnTo>
                    <a:lnTo>
                      <a:pt x="140" y="78"/>
                    </a:lnTo>
                    <a:lnTo>
                      <a:pt x="140" y="77"/>
                    </a:lnTo>
                    <a:lnTo>
                      <a:pt x="141" y="77"/>
                    </a:lnTo>
                    <a:lnTo>
                      <a:pt x="142"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4" name="Freeform 784">
                <a:extLst>
                  <a:ext uri="{FF2B5EF4-FFF2-40B4-BE49-F238E27FC236}">
                    <a16:creationId xmlns:a16="http://schemas.microsoft.com/office/drawing/2014/main" id="{2940B67D-C178-3FF8-A5ED-8535A67A84D5}"/>
                  </a:ext>
                </a:extLst>
              </p:cNvPr>
              <p:cNvSpPr>
                <a:spLocks/>
              </p:cNvSpPr>
              <p:nvPr/>
            </p:nvSpPr>
            <p:spPr bwMode="auto">
              <a:xfrm>
                <a:off x="4098926" y="4327525"/>
                <a:ext cx="46038" cy="46037"/>
              </a:xfrm>
              <a:custGeom>
                <a:avLst/>
                <a:gdLst>
                  <a:gd name="T0" fmla="*/ 142 w 142"/>
                  <a:gd name="T1" fmla="*/ 71 h 142"/>
                  <a:gd name="T2" fmla="*/ 139 w 142"/>
                  <a:gd name="T3" fmla="*/ 56 h 142"/>
                  <a:gd name="T4" fmla="*/ 135 w 142"/>
                  <a:gd name="T5" fmla="*/ 43 h 142"/>
                  <a:gd name="T6" fmla="*/ 128 w 142"/>
                  <a:gd name="T7" fmla="*/ 30 h 142"/>
                  <a:gd name="T8" fmla="*/ 120 w 142"/>
                  <a:gd name="T9" fmla="*/ 20 h 142"/>
                  <a:gd name="T10" fmla="*/ 109 w 142"/>
                  <a:gd name="T11" fmla="*/ 11 h 142"/>
                  <a:gd name="T12" fmla="*/ 97 w 142"/>
                  <a:gd name="T13" fmla="*/ 5 h 142"/>
                  <a:gd name="T14" fmla="*/ 90 w 142"/>
                  <a:gd name="T15" fmla="*/ 2 h 142"/>
                  <a:gd name="T16" fmla="*/ 84 w 142"/>
                  <a:gd name="T17" fmla="*/ 1 h 142"/>
                  <a:gd name="T18" fmla="*/ 71 w 142"/>
                  <a:gd name="T19" fmla="*/ 0 h 142"/>
                  <a:gd name="T20" fmla="*/ 55 w 142"/>
                  <a:gd name="T21" fmla="*/ 1 h 142"/>
                  <a:gd name="T22" fmla="*/ 43 w 142"/>
                  <a:gd name="T23" fmla="*/ 5 h 142"/>
                  <a:gd name="T24" fmla="*/ 31 w 142"/>
                  <a:gd name="T25" fmla="*/ 11 h 142"/>
                  <a:gd name="T26" fmla="*/ 21 w 142"/>
                  <a:gd name="T27" fmla="*/ 20 h 142"/>
                  <a:gd name="T28" fmla="*/ 11 w 142"/>
                  <a:gd name="T29" fmla="*/ 30 h 142"/>
                  <a:gd name="T30" fmla="*/ 5 w 142"/>
                  <a:gd name="T31" fmla="*/ 43 h 142"/>
                  <a:gd name="T32" fmla="*/ 1 w 142"/>
                  <a:gd name="T33" fmla="*/ 56 h 142"/>
                  <a:gd name="T34" fmla="*/ 0 w 142"/>
                  <a:gd name="T35" fmla="*/ 71 h 142"/>
                  <a:gd name="T36" fmla="*/ 1 w 142"/>
                  <a:gd name="T37" fmla="*/ 84 h 142"/>
                  <a:gd name="T38" fmla="*/ 2 w 142"/>
                  <a:gd name="T39" fmla="*/ 90 h 142"/>
                  <a:gd name="T40" fmla="*/ 5 w 142"/>
                  <a:gd name="T41" fmla="*/ 97 h 142"/>
                  <a:gd name="T42" fmla="*/ 11 w 142"/>
                  <a:gd name="T43" fmla="*/ 109 h 142"/>
                  <a:gd name="T44" fmla="*/ 15 w 142"/>
                  <a:gd name="T45" fmla="*/ 115 h 142"/>
                  <a:gd name="T46" fmla="*/ 21 w 142"/>
                  <a:gd name="T47" fmla="*/ 121 h 142"/>
                  <a:gd name="T48" fmla="*/ 31 w 142"/>
                  <a:gd name="T49" fmla="*/ 129 h 142"/>
                  <a:gd name="T50" fmla="*/ 43 w 142"/>
                  <a:gd name="T51" fmla="*/ 136 h 142"/>
                  <a:gd name="T52" fmla="*/ 55 w 142"/>
                  <a:gd name="T53" fmla="*/ 140 h 142"/>
                  <a:gd name="T54" fmla="*/ 71 w 142"/>
                  <a:gd name="T55" fmla="*/ 142 h 142"/>
                  <a:gd name="T56" fmla="*/ 77 w 142"/>
                  <a:gd name="T57" fmla="*/ 141 h 142"/>
                  <a:gd name="T58" fmla="*/ 77 w 142"/>
                  <a:gd name="T59" fmla="*/ 140 h 142"/>
                  <a:gd name="T60" fmla="*/ 78 w 142"/>
                  <a:gd name="T61" fmla="*/ 140 h 142"/>
                  <a:gd name="T62" fmla="*/ 80 w 142"/>
                  <a:gd name="T63" fmla="*/ 140 h 142"/>
                  <a:gd name="T64" fmla="*/ 84 w 142"/>
                  <a:gd name="T65" fmla="*/ 140 h 142"/>
                  <a:gd name="T66" fmla="*/ 90 w 142"/>
                  <a:gd name="T67" fmla="*/ 138 h 142"/>
                  <a:gd name="T68" fmla="*/ 97 w 142"/>
                  <a:gd name="T69" fmla="*/ 136 h 142"/>
                  <a:gd name="T70" fmla="*/ 109 w 142"/>
                  <a:gd name="T71" fmla="*/ 129 h 142"/>
                  <a:gd name="T72" fmla="*/ 114 w 142"/>
                  <a:gd name="T73" fmla="*/ 125 h 142"/>
                  <a:gd name="T74" fmla="*/ 120 w 142"/>
                  <a:gd name="T75" fmla="*/ 121 h 142"/>
                  <a:gd name="T76" fmla="*/ 124 w 142"/>
                  <a:gd name="T77" fmla="*/ 115 h 142"/>
                  <a:gd name="T78" fmla="*/ 128 w 142"/>
                  <a:gd name="T79" fmla="*/ 109 h 142"/>
                  <a:gd name="T80" fmla="*/ 135 w 142"/>
                  <a:gd name="T81" fmla="*/ 97 h 142"/>
                  <a:gd name="T82" fmla="*/ 137 w 142"/>
                  <a:gd name="T83" fmla="*/ 90 h 142"/>
                  <a:gd name="T84" fmla="*/ 139 w 142"/>
                  <a:gd name="T85" fmla="*/ 84 h 142"/>
                  <a:gd name="T86" fmla="*/ 139 w 142"/>
                  <a:gd name="T87" fmla="*/ 80 h 142"/>
                  <a:gd name="T88" fmla="*/ 139 w 142"/>
                  <a:gd name="T89" fmla="*/ 78 h 142"/>
                  <a:gd name="T90" fmla="*/ 139 w 142"/>
                  <a:gd name="T91" fmla="*/ 77 h 142"/>
                  <a:gd name="T92" fmla="*/ 140 w 142"/>
                  <a:gd name="T93" fmla="*/ 77 h 142"/>
                  <a:gd name="T94" fmla="*/ 142 w 142"/>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42" y="71"/>
                    </a:moveTo>
                    <a:lnTo>
                      <a:pt x="139" y="56"/>
                    </a:lnTo>
                    <a:lnTo>
                      <a:pt x="135" y="43"/>
                    </a:lnTo>
                    <a:lnTo>
                      <a:pt x="128" y="30"/>
                    </a:lnTo>
                    <a:lnTo>
                      <a:pt x="120" y="20"/>
                    </a:lnTo>
                    <a:lnTo>
                      <a:pt x="109" y="11"/>
                    </a:lnTo>
                    <a:lnTo>
                      <a:pt x="97" y="5"/>
                    </a:lnTo>
                    <a:lnTo>
                      <a:pt x="90" y="2"/>
                    </a:lnTo>
                    <a:lnTo>
                      <a:pt x="84" y="1"/>
                    </a:lnTo>
                    <a:lnTo>
                      <a:pt x="71" y="0"/>
                    </a:lnTo>
                    <a:lnTo>
                      <a:pt x="55" y="1"/>
                    </a:lnTo>
                    <a:lnTo>
                      <a:pt x="43" y="5"/>
                    </a:lnTo>
                    <a:lnTo>
                      <a:pt x="31" y="11"/>
                    </a:lnTo>
                    <a:lnTo>
                      <a:pt x="21" y="20"/>
                    </a:lnTo>
                    <a:lnTo>
                      <a:pt x="11" y="30"/>
                    </a:lnTo>
                    <a:lnTo>
                      <a:pt x="5" y="43"/>
                    </a:lnTo>
                    <a:lnTo>
                      <a:pt x="1" y="56"/>
                    </a:lnTo>
                    <a:lnTo>
                      <a:pt x="0" y="71"/>
                    </a:lnTo>
                    <a:lnTo>
                      <a:pt x="1" y="84"/>
                    </a:lnTo>
                    <a:lnTo>
                      <a:pt x="2" y="90"/>
                    </a:lnTo>
                    <a:lnTo>
                      <a:pt x="5" y="97"/>
                    </a:lnTo>
                    <a:lnTo>
                      <a:pt x="11" y="109"/>
                    </a:lnTo>
                    <a:lnTo>
                      <a:pt x="15" y="115"/>
                    </a:lnTo>
                    <a:lnTo>
                      <a:pt x="21" y="121"/>
                    </a:lnTo>
                    <a:lnTo>
                      <a:pt x="31" y="129"/>
                    </a:lnTo>
                    <a:lnTo>
                      <a:pt x="43" y="136"/>
                    </a:lnTo>
                    <a:lnTo>
                      <a:pt x="55"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lnTo>
                      <a:pt x="124" y="115"/>
                    </a:lnTo>
                    <a:lnTo>
                      <a:pt x="128" y="109"/>
                    </a:lnTo>
                    <a:lnTo>
                      <a:pt x="135" y="97"/>
                    </a:lnTo>
                    <a:lnTo>
                      <a:pt x="137" y="90"/>
                    </a:lnTo>
                    <a:lnTo>
                      <a:pt x="139" y="84"/>
                    </a:lnTo>
                    <a:lnTo>
                      <a:pt x="139" y="80"/>
                    </a:lnTo>
                    <a:lnTo>
                      <a:pt x="139" y="78"/>
                    </a:lnTo>
                    <a:lnTo>
                      <a:pt x="139" y="77"/>
                    </a:lnTo>
                    <a:lnTo>
                      <a:pt x="140" y="77"/>
                    </a:lnTo>
                    <a:lnTo>
                      <a:pt x="142"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5" name="Freeform 785">
                <a:extLst>
                  <a:ext uri="{FF2B5EF4-FFF2-40B4-BE49-F238E27FC236}">
                    <a16:creationId xmlns:a16="http://schemas.microsoft.com/office/drawing/2014/main" id="{6C5BE367-F51B-82EF-2A6B-607D3E046A4A}"/>
                  </a:ext>
                </a:extLst>
              </p:cNvPr>
              <p:cNvSpPr>
                <a:spLocks/>
              </p:cNvSpPr>
              <p:nvPr/>
            </p:nvSpPr>
            <p:spPr bwMode="auto">
              <a:xfrm>
                <a:off x="4551363" y="4552950"/>
                <a:ext cx="44450" cy="44450"/>
              </a:xfrm>
              <a:custGeom>
                <a:avLst/>
                <a:gdLst>
                  <a:gd name="T0" fmla="*/ 142 w 142"/>
                  <a:gd name="T1" fmla="*/ 71 h 141"/>
                  <a:gd name="T2" fmla="*/ 140 w 142"/>
                  <a:gd name="T3" fmla="*/ 55 h 141"/>
                  <a:gd name="T4" fmla="*/ 136 w 142"/>
                  <a:gd name="T5" fmla="*/ 42 h 141"/>
                  <a:gd name="T6" fmla="*/ 129 w 142"/>
                  <a:gd name="T7" fmla="*/ 30 h 141"/>
                  <a:gd name="T8" fmla="*/ 121 w 142"/>
                  <a:gd name="T9" fmla="*/ 20 h 141"/>
                  <a:gd name="T10" fmla="*/ 110 w 142"/>
                  <a:gd name="T11" fmla="*/ 11 h 141"/>
                  <a:gd name="T12" fmla="*/ 98 w 142"/>
                  <a:gd name="T13" fmla="*/ 5 h 141"/>
                  <a:gd name="T14" fmla="*/ 91 w 142"/>
                  <a:gd name="T15" fmla="*/ 2 h 141"/>
                  <a:gd name="T16" fmla="*/ 84 w 142"/>
                  <a:gd name="T17" fmla="*/ 1 h 141"/>
                  <a:gd name="T18" fmla="*/ 71 w 142"/>
                  <a:gd name="T19" fmla="*/ 0 h 141"/>
                  <a:gd name="T20" fmla="*/ 56 w 142"/>
                  <a:gd name="T21" fmla="*/ 1 h 141"/>
                  <a:gd name="T22" fmla="*/ 44 w 142"/>
                  <a:gd name="T23" fmla="*/ 5 h 141"/>
                  <a:gd name="T24" fmla="*/ 32 w 142"/>
                  <a:gd name="T25" fmla="*/ 11 h 141"/>
                  <a:gd name="T26" fmla="*/ 22 w 142"/>
                  <a:gd name="T27" fmla="*/ 20 h 141"/>
                  <a:gd name="T28" fmla="*/ 11 w 142"/>
                  <a:gd name="T29" fmla="*/ 30 h 141"/>
                  <a:gd name="T30" fmla="*/ 5 w 142"/>
                  <a:gd name="T31" fmla="*/ 42 h 141"/>
                  <a:gd name="T32" fmla="*/ 1 w 142"/>
                  <a:gd name="T33" fmla="*/ 55 h 141"/>
                  <a:gd name="T34" fmla="*/ 0 w 142"/>
                  <a:gd name="T35" fmla="*/ 71 h 141"/>
                  <a:gd name="T36" fmla="*/ 1 w 142"/>
                  <a:gd name="T37" fmla="*/ 84 h 141"/>
                  <a:gd name="T38" fmla="*/ 2 w 142"/>
                  <a:gd name="T39" fmla="*/ 90 h 141"/>
                  <a:gd name="T40" fmla="*/ 5 w 142"/>
                  <a:gd name="T41" fmla="*/ 97 h 141"/>
                  <a:gd name="T42" fmla="*/ 11 w 142"/>
                  <a:gd name="T43" fmla="*/ 109 h 141"/>
                  <a:gd name="T44" fmla="*/ 16 w 142"/>
                  <a:gd name="T45" fmla="*/ 114 h 141"/>
                  <a:gd name="T46" fmla="*/ 22 w 142"/>
                  <a:gd name="T47" fmla="*/ 120 h 141"/>
                  <a:gd name="T48" fmla="*/ 32 w 142"/>
                  <a:gd name="T49" fmla="*/ 128 h 141"/>
                  <a:gd name="T50" fmla="*/ 44 w 142"/>
                  <a:gd name="T51" fmla="*/ 135 h 141"/>
                  <a:gd name="T52" fmla="*/ 56 w 142"/>
                  <a:gd name="T53" fmla="*/ 139 h 141"/>
                  <a:gd name="T54" fmla="*/ 71 w 142"/>
                  <a:gd name="T55" fmla="*/ 141 h 141"/>
                  <a:gd name="T56" fmla="*/ 77 w 142"/>
                  <a:gd name="T57" fmla="*/ 140 h 141"/>
                  <a:gd name="T58" fmla="*/ 77 w 142"/>
                  <a:gd name="T59" fmla="*/ 139 h 141"/>
                  <a:gd name="T60" fmla="*/ 78 w 142"/>
                  <a:gd name="T61" fmla="*/ 139 h 141"/>
                  <a:gd name="T62" fmla="*/ 80 w 142"/>
                  <a:gd name="T63" fmla="*/ 139 h 141"/>
                  <a:gd name="T64" fmla="*/ 84 w 142"/>
                  <a:gd name="T65" fmla="*/ 139 h 141"/>
                  <a:gd name="T66" fmla="*/ 91 w 142"/>
                  <a:gd name="T67" fmla="*/ 137 h 141"/>
                  <a:gd name="T68" fmla="*/ 98 w 142"/>
                  <a:gd name="T69" fmla="*/ 135 h 141"/>
                  <a:gd name="T70" fmla="*/ 110 w 142"/>
                  <a:gd name="T71" fmla="*/ 128 h 141"/>
                  <a:gd name="T72" fmla="*/ 115 w 142"/>
                  <a:gd name="T73" fmla="*/ 124 h 141"/>
                  <a:gd name="T74" fmla="*/ 121 w 142"/>
                  <a:gd name="T75" fmla="*/ 120 h 141"/>
                  <a:gd name="T76" fmla="*/ 125 w 142"/>
                  <a:gd name="T77" fmla="*/ 114 h 141"/>
                  <a:gd name="T78" fmla="*/ 129 w 142"/>
                  <a:gd name="T79" fmla="*/ 109 h 141"/>
                  <a:gd name="T80" fmla="*/ 136 w 142"/>
                  <a:gd name="T81" fmla="*/ 97 h 141"/>
                  <a:gd name="T82" fmla="*/ 138 w 142"/>
                  <a:gd name="T83" fmla="*/ 90 h 141"/>
                  <a:gd name="T84" fmla="*/ 140 w 142"/>
                  <a:gd name="T85" fmla="*/ 84 h 141"/>
                  <a:gd name="T86" fmla="*/ 140 w 142"/>
                  <a:gd name="T87" fmla="*/ 80 h 141"/>
                  <a:gd name="T88" fmla="*/ 140 w 142"/>
                  <a:gd name="T89" fmla="*/ 78 h 141"/>
                  <a:gd name="T90" fmla="*/ 140 w 142"/>
                  <a:gd name="T91" fmla="*/ 77 h 141"/>
                  <a:gd name="T92" fmla="*/ 141 w 142"/>
                  <a:gd name="T93" fmla="*/ 77 h 141"/>
                  <a:gd name="T94" fmla="*/ 142 w 142"/>
                  <a:gd name="T95"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1">
                    <a:moveTo>
                      <a:pt x="142" y="71"/>
                    </a:moveTo>
                    <a:lnTo>
                      <a:pt x="140" y="55"/>
                    </a:lnTo>
                    <a:lnTo>
                      <a:pt x="136" y="42"/>
                    </a:lnTo>
                    <a:lnTo>
                      <a:pt x="129" y="30"/>
                    </a:lnTo>
                    <a:lnTo>
                      <a:pt x="121" y="20"/>
                    </a:lnTo>
                    <a:lnTo>
                      <a:pt x="110" y="11"/>
                    </a:lnTo>
                    <a:lnTo>
                      <a:pt x="98" y="5"/>
                    </a:lnTo>
                    <a:lnTo>
                      <a:pt x="91" y="2"/>
                    </a:lnTo>
                    <a:lnTo>
                      <a:pt x="84" y="1"/>
                    </a:lnTo>
                    <a:lnTo>
                      <a:pt x="71" y="0"/>
                    </a:lnTo>
                    <a:lnTo>
                      <a:pt x="56" y="1"/>
                    </a:lnTo>
                    <a:lnTo>
                      <a:pt x="44" y="5"/>
                    </a:lnTo>
                    <a:lnTo>
                      <a:pt x="32" y="11"/>
                    </a:lnTo>
                    <a:lnTo>
                      <a:pt x="22" y="20"/>
                    </a:lnTo>
                    <a:lnTo>
                      <a:pt x="11" y="30"/>
                    </a:lnTo>
                    <a:lnTo>
                      <a:pt x="5" y="42"/>
                    </a:lnTo>
                    <a:lnTo>
                      <a:pt x="1" y="55"/>
                    </a:lnTo>
                    <a:lnTo>
                      <a:pt x="0" y="71"/>
                    </a:lnTo>
                    <a:lnTo>
                      <a:pt x="1" y="84"/>
                    </a:lnTo>
                    <a:lnTo>
                      <a:pt x="2" y="90"/>
                    </a:lnTo>
                    <a:lnTo>
                      <a:pt x="5" y="97"/>
                    </a:lnTo>
                    <a:lnTo>
                      <a:pt x="11" y="109"/>
                    </a:lnTo>
                    <a:lnTo>
                      <a:pt x="16" y="114"/>
                    </a:lnTo>
                    <a:lnTo>
                      <a:pt x="22" y="120"/>
                    </a:lnTo>
                    <a:lnTo>
                      <a:pt x="32" y="128"/>
                    </a:lnTo>
                    <a:lnTo>
                      <a:pt x="44" y="135"/>
                    </a:lnTo>
                    <a:lnTo>
                      <a:pt x="56" y="139"/>
                    </a:lnTo>
                    <a:lnTo>
                      <a:pt x="71" y="141"/>
                    </a:lnTo>
                    <a:lnTo>
                      <a:pt x="77" y="140"/>
                    </a:lnTo>
                    <a:lnTo>
                      <a:pt x="77" y="139"/>
                    </a:lnTo>
                    <a:lnTo>
                      <a:pt x="78" y="139"/>
                    </a:lnTo>
                    <a:lnTo>
                      <a:pt x="80" y="139"/>
                    </a:lnTo>
                    <a:lnTo>
                      <a:pt x="84" y="139"/>
                    </a:lnTo>
                    <a:lnTo>
                      <a:pt x="91" y="137"/>
                    </a:lnTo>
                    <a:lnTo>
                      <a:pt x="98" y="135"/>
                    </a:lnTo>
                    <a:lnTo>
                      <a:pt x="110" y="128"/>
                    </a:lnTo>
                    <a:lnTo>
                      <a:pt x="115" y="124"/>
                    </a:lnTo>
                    <a:lnTo>
                      <a:pt x="121" y="120"/>
                    </a:lnTo>
                    <a:lnTo>
                      <a:pt x="125" y="114"/>
                    </a:lnTo>
                    <a:lnTo>
                      <a:pt x="129" y="109"/>
                    </a:lnTo>
                    <a:lnTo>
                      <a:pt x="136" y="97"/>
                    </a:lnTo>
                    <a:lnTo>
                      <a:pt x="138" y="90"/>
                    </a:lnTo>
                    <a:lnTo>
                      <a:pt x="140" y="84"/>
                    </a:lnTo>
                    <a:lnTo>
                      <a:pt x="140" y="80"/>
                    </a:lnTo>
                    <a:lnTo>
                      <a:pt x="140" y="78"/>
                    </a:lnTo>
                    <a:lnTo>
                      <a:pt x="140" y="77"/>
                    </a:lnTo>
                    <a:lnTo>
                      <a:pt x="141" y="77"/>
                    </a:lnTo>
                    <a:lnTo>
                      <a:pt x="142"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6" name="Freeform 786">
                <a:extLst>
                  <a:ext uri="{FF2B5EF4-FFF2-40B4-BE49-F238E27FC236}">
                    <a16:creationId xmlns:a16="http://schemas.microsoft.com/office/drawing/2014/main" id="{CF6B955D-6949-E247-625A-24FBAAECFBC2}"/>
                  </a:ext>
                </a:extLst>
              </p:cNvPr>
              <p:cNvSpPr>
                <a:spLocks/>
              </p:cNvSpPr>
              <p:nvPr/>
            </p:nvSpPr>
            <p:spPr bwMode="auto">
              <a:xfrm>
                <a:off x="5002213" y="4811713"/>
                <a:ext cx="44450" cy="46037"/>
              </a:xfrm>
              <a:custGeom>
                <a:avLst/>
                <a:gdLst>
                  <a:gd name="T0" fmla="*/ 142 w 142"/>
                  <a:gd name="T1" fmla="*/ 70 h 141"/>
                  <a:gd name="T2" fmla="*/ 140 w 142"/>
                  <a:gd name="T3" fmla="*/ 55 h 141"/>
                  <a:gd name="T4" fmla="*/ 136 w 142"/>
                  <a:gd name="T5" fmla="*/ 42 h 141"/>
                  <a:gd name="T6" fmla="*/ 129 w 142"/>
                  <a:gd name="T7" fmla="*/ 30 h 141"/>
                  <a:gd name="T8" fmla="*/ 121 w 142"/>
                  <a:gd name="T9" fmla="*/ 20 h 141"/>
                  <a:gd name="T10" fmla="*/ 109 w 142"/>
                  <a:gd name="T11" fmla="*/ 11 h 141"/>
                  <a:gd name="T12" fmla="*/ 97 w 142"/>
                  <a:gd name="T13" fmla="*/ 5 h 141"/>
                  <a:gd name="T14" fmla="*/ 90 w 142"/>
                  <a:gd name="T15" fmla="*/ 2 h 141"/>
                  <a:gd name="T16" fmla="*/ 84 w 142"/>
                  <a:gd name="T17" fmla="*/ 1 h 141"/>
                  <a:gd name="T18" fmla="*/ 71 w 142"/>
                  <a:gd name="T19" fmla="*/ 0 h 141"/>
                  <a:gd name="T20" fmla="*/ 56 w 142"/>
                  <a:gd name="T21" fmla="*/ 1 h 141"/>
                  <a:gd name="T22" fmla="*/ 43 w 142"/>
                  <a:gd name="T23" fmla="*/ 5 h 141"/>
                  <a:gd name="T24" fmla="*/ 31 w 142"/>
                  <a:gd name="T25" fmla="*/ 11 h 141"/>
                  <a:gd name="T26" fmla="*/ 21 w 142"/>
                  <a:gd name="T27" fmla="*/ 20 h 141"/>
                  <a:gd name="T28" fmla="*/ 11 w 142"/>
                  <a:gd name="T29" fmla="*/ 30 h 141"/>
                  <a:gd name="T30" fmla="*/ 5 w 142"/>
                  <a:gd name="T31" fmla="*/ 42 h 141"/>
                  <a:gd name="T32" fmla="*/ 1 w 142"/>
                  <a:gd name="T33" fmla="*/ 55 h 141"/>
                  <a:gd name="T34" fmla="*/ 0 w 142"/>
                  <a:gd name="T35" fmla="*/ 70 h 141"/>
                  <a:gd name="T36" fmla="*/ 1 w 142"/>
                  <a:gd name="T37" fmla="*/ 84 h 141"/>
                  <a:gd name="T38" fmla="*/ 2 w 142"/>
                  <a:gd name="T39" fmla="*/ 90 h 141"/>
                  <a:gd name="T40" fmla="*/ 5 w 142"/>
                  <a:gd name="T41" fmla="*/ 97 h 141"/>
                  <a:gd name="T42" fmla="*/ 11 w 142"/>
                  <a:gd name="T43" fmla="*/ 109 h 141"/>
                  <a:gd name="T44" fmla="*/ 15 w 142"/>
                  <a:gd name="T45" fmla="*/ 114 h 141"/>
                  <a:gd name="T46" fmla="*/ 21 w 142"/>
                  <a:gd name="T47" fmla="*/ 120 h 141"/>
                  <a:gd name="T48" fmla="*/ 31 w 142"/>
                  <a:gd name="T49" fmla="*/ 128 h 141"/>
                  <a:gd name="T50" fmla="*/ 43 w 142"/>
                  <a:gd name="T51" fmla="*/ 135 h 141"/>
                  <a:gd name="T52" fmla="*/ 56 w 142"/>
                  <a:gd name="T53" fmla="*/ 139 h 141"/>
                  <a:gd name="T54" fmla="*/ 71 w 142"/>
                  <a:gd name="T55" fmla="*/ 141 h 141"/>
                  <a:gd name="T56" fmla="*/ 77 w 142"/>
                  <a:gd name="T57" fmla="*/ 140 h 141"/>
                  <a:gd name="T58" fmla="*/ 77 w 142"/>
                  <a:gd name="T59" fmla="*/ 139 h 141"/>
                  <a:gd name="T60" fmla="*/ 78 w 142"/>
                  <a:gd name="T61" fmla="*/ 139 h 141"/>
                  <a:gd name="T62" fmla="*/ 80 w 142"/>
                  <a:gd name="T63" fmla="*/ 139 h 141"/>
                  <a:gd name="T64" fmla="*/ 84 w 142"/>
                  <a:gd name="T65" fmla="*/ 139 h 141"/>
                  <a:gd name="T66" fmla="*/ 90 w 142"/>
                  <a:gd name="T67" fmla="*/ 137 h 141"/>
                  <a:gd name="T68" fmla="*/ 97 w 142"/>
                  <a:gd name="T69" fmla="*/ 135 h 141"/>
                  <a:gd name="T70" fmla="*/ 109 w 142"/>
                  <a:gd name="T71" fmla="*/ 128 h 141"/>
                  <a:gd name="T72" fmla="*/ 114 w 142"/>
                  <a:gd name="T73" fmla="*/ 124 h 141"/>
                  <a:gd name="T74" fmla="*/ 121 w 142"/>
                  <a:gd name="T75" fmla="*/ 120 h 141"/>
                  <a:gd name="T76" fmla="*/ 125 w 142"/>
                  <a:gd name="T77" fmla="*/ 114 h 141"/>
                  <a:gd name="T78" fmla="*/ 129 w 142"/>
                  <a:gd name="T79" fmla="*/ 109 h 141"/>
                  <a:gd name="T80" fmla="*/ 136 w 142"/>
                  <a:gd name="T81" fmla="*/ 97 h 141"/>
                  <a:gd name="T82" fmla="*/ 138 w 142"/>
                  <a:gd name="T83" fmla="*/ 90 h 141"/>
                  <a:gd name="T84" fmla="*/ 140 w 142"/>
                  <a:gd name="T85" fmla="*/ 84 h 141"/>
                  <a:gd name="T86" fmla="*/ 140 w 142"/>
                  <a:gd name="T87" fmla="*/ 80 h 141"/>
                  <a:gd name="T88" fmla="*/ 140 w 142"/>
                  <a:gd name="T89" fmla="*/ 78 h 141"/>
                  <a:gd name="T90" fmla="*/ 140 w 142"/>
                  <a:gd name="T91" fmla="*/ 77 h 141"/>
                  <a:gd name="T92" fmla="*/ 141 w 142"/>
                  <a:gd name="T93" fmla="*/ 77 h 141"/>
                  <a:gd name="T94" fmla="*/ 142 w 142"/>
                  <a:gd name="T95" fmla="*/ 7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1">
                    <a:moveTo>
                      <a:pt x="142" y="70"/>
                    </a:moveTo>
                    <a:lnTo>
                      <a:pt x="140" y="55"/>
                    </a:lnTo>
                    <a:lnTo>
                      <a:pt x="136" y="42"/>
                    </a:lnTo>
                    <a:lnTo>
                      <a:pt x="129" y="30"/>
                    </a:lnTo>
                    <a:lnTo>
                      <a:pt x="121" y="20"/>
                    </a:lnTo>
                    <a:lnTo>
                      <a:pt x="109" y="11"/>
                    </a:lnTo>
                    <a:lnTo>
                      <a:pt x="97" y="5"/>
                    </a:lnTo>
                    <a:lnTo>
                      <a:pt x="90" y="2"/>
                    </a:lnTo>
                    <a:lnTo>
                      <a:pt x="84" y="1"/>
                    </a:lnTo>
                    <a:lnTo>
                      <a:pt x="71" y="0"/>
                    </a:lnTo>
                    <a:lnTo>
                      <a:pt x="56" y="1"/>
                    </a:lnTo>
                    <a:lnTo>
                      <a:pt x="43" y="5"/>
                    </a:lnTo>
                    <a:lnTo>
                      <a:pt x="31" y="11"/>
                    </a:lnTo>
                    <a:lnTo>
                      <a:pt x="21" y="20"/>
                    </a:lnTo>
                    <a:lnTo>
                      <a:pt x="11" y="30"/>
                    </a:lnTo>
                    <a:lnTo>
                      <a:pt x="5" y="42"/>
                    </a:lnTo>
                    <a:lnTo>
                      <a:pt x="1" y="55"/>
                    </a:lnTo>
                    <a:lnTo>
                      <a:pt x="0" y="70"/>
                    </a:lnTo>
                    <a:lnTo>
                      <a:pt x="1" y="84"/>
                    </a:lnTo>
                    <a:lnTo>
                      <a:pt x="2" y="90"/>
                    </a:lnTo>
                    <a:lnTo>
                      <a:pt x="5" y="97"/>
                    </a:lnTo>
                    <a:lnTo>
                      <a:pt x="11" y="109"/>
                    </a:lnTo>
                    <a:lnTo>
                      <a:pt x="15" y="114"/>
                    </a:lnTo>
                    <a:lnTo>
                      <a:pt x="21" y="120"/>
                    </a:lnTo>
                    <a:lnTo>
                      <a:pt x="31" y="128"/>
                    </a:lnTo>
                    <a:lnTo>
                      <a:pt x="43" y="135"/>
                    </a:lnTo>
                    <a:lnTo>
                      <a:pt x="56" y="139"/>
                    </a:lnTo>
                    <a:lnTo>
                      <a:pt x="71" y="141"/>
                    </a:lnTo>
                    <a:lnTo>
                      <a:pt x="77" y="140"/>
                    </a:lnTo>
                    <a:lnTo>
                      <a:pt x="77" y="139"/>
                    </a:lnTo>
                    <a:lnTo>
                      <a:pt x="78" y="139"/>
                    </a:lnTo>
                    <a:lnTo>
                      <a:pt x="80" y="139"/>
                    </a:lnTo>
                    <a:lnTo>
                      <a:pt x="84" y="139"/>
                    </a:lnTo>
                    <a:lnTo>
                      <a:pt x="90" y="137"/>
                    </a:lnTo>
                    <a:lnTo>
                      <a:pt x="97" y="135"/>
                    </a:lnTo>
                    <a:lnTo>
                      <a:pt x="109" y="128"/>
                    </a:lnTo>
                    <a:lnTo>
                      <a:pt x="114" y="124"/>
                    </a:lnTo>
                    <a:lnTo>
                      <a:pt x="121" y="120"/>
                    </a:lnTo>
                    <a:lnTo>
                      <a:pt x="125" y="114"/>
                    </a:lnTo>
                    <a:lnTo>
                      <a:pt x="129" y="109"/>
                    </a:lnTo>
                    <a:lnTo>
                      <a:pt x="136" y="97"/>
                    </a:lnTo>
                    <a:lnTo>
                      <a:pt x="138" y="90"/>
                    </a:lnTo>
                    <a:lnTo>
                      <a:pt x="140" y="84"/>
                    </a:lnTo>
                    <a:lnTo>
                      <a:pt x="140" y="80"/>
                    </a:lnTo>
                    <a:lnTo>
                      <a:pt x="140" y="78"/>
                    </a:lnTo>
                    <a:lnTo>
                      <a:pt x="140" y="77"/>
                    </a:lnTo>
                    <a:lnTo>
                      <a:pt x="141" y="77"/>
                    </a:lnTo>
                    <a:lnTo>
                      <a:pt x="142" y="70"/>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7" name="Freeform 787">
                <a:extLst>
                  <a:ext uri="{FF2B5EF4-FFF2-40B4-BE49-F238E27FC236}">
                    <a16:creationId xmlns:a16="http://schemas.microsoft.com/office/drawing/2014/main" id="{E20CB49D-EAD5-D32D-BFBF-0636069082BC}"/>
                  </a:ext>
                </a:extLst>
              </p:cNvPr>
              <p:cNvSpPr>
                <a:spLocks/>
              </p:cNvSpPr>
              <p:nvPr/>
            </p:nvSpPr>
            <p:spPr bwMode="auto">
              <a:xfrm>
                <a:off x="5451476" y="5148263"/>
                <a:ext cx="46038" cy="46037"/>
              </a:xfrm>
              <a:custGeom>
                <a:avLst/>
                <a:gdLst>
                  <a:gd name="T0" fmla="*/ 141 w 141"/>
                  <a:gd name="T1" fmla="*/ 71 h 142"/>
                  <a:gd name="T2" fmla="*/ 139 w 141"/>
                  <a:gd name="T3" fmla="*/ 56 h 142"/>
                  <a:gd name="T4" fmla="*/ 135 w 141"/>
                  <a:gd name="T5" fmla="*/ 42 h 142"/>
                  <a:gd name="T6" fmla="*/ 128 w 141"/>
                  <a:gd name="T7" fmla="*/ 30 h 142"/>
                  <a:gd name="T8" fmla="*/ 120 w 141"/>
                  <a:gd name="T9" fmla="*/ 20 h 142"/>
                  <a:gd name="T10" fmla="*/ 109 w 141"/>
                  <a:gd name="T11" fmla="*/ 11 h 142"/>
                  <a:gd name="T12" fmla="*/ 97 w 141"/>
                  <a:gd name="T13" fmla="*/ 5 h 142"/>
                  <a:gd name="T14" fmla="*/ 90 w 141"/>
                  <a:gd name="T15" fmla="*/ 2 h 142"/>
                  <a:gd name="T16" fmla="*/ 84 w 141"/>
                  <a:gd name="T17" fmla="*/ 1 h 142"/>
                  <a:gd name="T18" fmla="*/ 70 w 141"/>
                  <a:gd name="T19" fmla="*/ 0 h 142"/>
                  <a:gd name="T20" fmla="*/ 55 w 141"/>
                  <a:gd name="T21" fmla="*/ 1 h 142"/>
                  <a:gd name="T22" fmla="*/ 43 w 141"/>
                  <a:gd name="T23" fmla="*/ 5 h 142"/>
                  <a:gd name="T24" fmla="*/ 31 w 141"/>
                  <a:gd name="T25" fmla="*/ 11 h 142"/>
                  <a:gd name="T26" fmla="*/ 21 w 141"/>
                  <a:gd name="T27" fmla="*/ 20 h 142"/>
                  <a:gd name="T28" fmla="*/ 11 w 141"/>
                  <a:gd name="T29" fmla="*/ 30 h 142"/>
                  <a:gd name="T30" fmla="*/ 5 w 141"/>
                  <a:gd name="T31" fmla="*/ 42 h 142"/>
                  <a:gd name="T32" fmla="*/ 1 w 141"/>
                  <a:gd name="T33" fmla="*/ 56 h 142"/>
                  <a:gd name="T34" fmla="*/ 0 w 141"/>
                  <a:gd name="T35" fmla="*/ 71 h 142"/>
                  <a:gd name="T36" fmla="*/ 1 w 141"/>
                  <a:gd name="T37" fmla="*/ 84 h 142"/>
                  <a:gd name="T38" fmla="*/ 2 w 141"/>
                  <a:gd name="T39" fmla="*/ 90 h 142"/>
                  <a:gd name="T40" fmla="*/ 5 w 141"/>
                  <a:gd name="T41" fmla="*/ 97 h 142"/>
                  <a:gd name="T42" fmla="*/ 11 w 141"/>
                  <a:gd name="T43" fmla="*/ 109 h 142"/>
                  <a:gd name="T44" fmla="*/ 15 w 141"/>
                  <a:gd name="T45" fmla="*/ 114 h 142"/>
                  <a:gd name="T46" fmla="*/ 21 w 141"/>
                  <a:gd name="T47" fmla="*/ 120 h 142"/>
                  <a:gd name="T48" fmla="*/ 31 w 141"/>
                  <a:gd name="T49" fmla="*/ 129 h 142"/>
                  <a:gd name="T50" fmla="*/ 43 w 141"/>
                  <a:gd name="T51" fmla="*/ 136 h 142"/>
                  <a:gd name="T52" fmla="*/ 55 w 141"/>
                  <a:gd name="T53" fmla="*/ 140 h 142"/>
                  <a:gd name="T54" fmla="*/ 70 w 141"/>
                  <a:gd name="T55" fmla="*/ 142 h 142"/>
                  <a:gd name="T56" fmla="*/ 77 w 141"/>
                  <a:gd name="T57" fmla="*/ 141 h 142"/>
                  <a:gd name="T58" fmla="*/ 77 w 141"/>
                  <a:gd name="T59" fmla="*/ 140 h 142"/>
                  <a:gd name="T60" fmla="*/ 78 w 141"/>
                  <a:gd name="T61" fmla="*/ 140 h 142"/>
                  <a:gd name="T62" fmla="*/ 80 w 141"/>
                  <a:gd name="T63" fmla="*/ 140 h 142"/>
                  <a:gd name="T64" fmla="*/ 84 w 141"/>
                  <a:gd name="T65" fmla="*/ 140 h 142"/>
                  <a:gd name="T66" fmla="*/ 90 w 141"/>
                  <a:gd name="T67" fmla="*/ 138 h 142"/>
                  <a:gd name="T68" fmla="*/ 97 w 141"/>
                  <a:gd name="T69" fmla="*/ 136 h 142"/>
                  <a:gd name="T70" fmla="*/ 109 w 141"/>
                  <a:gd name="T71" fmla="*/ 129 h 142"/>
                  <a:gd name="T72" fmla="*/ 114 w 141"/>
                  <a:gd name="T73" fmla="*/ 124 h 142"/>
                  <a:gd name="T74" fmla="*/ 120 w 141"/>
                  <a:gd name="T75" fmla="*/ 120 h 142"/>
                  <a:gd name="T76" fmla="*/ 124 w 141"/>
                  <a:gd name="T77" fmla="*/ 114 h 142"/>
                  <a:gd name="T78" fmla="*/ 128 w 141"/>
                  <a:gd name="T79" fmla="*/ 109 h 142"/>
                  <a:gd name="T80" fmla="*/ 135 w 141"/>
                  <a:gd name="T81" fmla="*/ 97 h 142"/>
                  <a:gd name="T82" fmla="*/ 137 w 141"/>
                  <a:gd name="T83" fmla="*/ 90 h 142"/>
                  <a:gd name="T84" fmla="*/ 139 w 141"/>
                  <a:gd name="T85" fmla="*/ 84 h 142"/>
                  <a:gd name="T86" fmla="*/ 139 w 141"/>
                  <a:gd name="T87" fmla="*/ 80 h 142"/>
                  <a:gd name="T88" fmla="*/ 139 w 141"/>
                  <a:gd name="T89" fmla="*/ 78 h 142"/>
                  <a:gd name="T90" fmla="*/ 139 w 141"/>
                  <a:gd name="T91" fmla="*/ 77 h 142"/>
                  <a:gd name="T92" fmla="*/ 140 w 141"/>
                  <a:gd name="T93" fmla="*/ 77 h 142"/>
                  <a:gd name="T94" fmla="*/ 141 w 141"/>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1" h="142">
                    <a:moveTo>
                      <a:pt x="141" y="71"/>
                    </a:moveTo>
                    <a:lnTo>
                      <a:pt x="139" y="56"/>
                    </a:lnTo>
                    <a:lnTo>
                      <a:pt x="135" y="42"/>
                    </a:lnTo>
                    <a:lnTo>
                      <a:pt x="128" y="30"/>
                    </a:lnTo>
                    <a:lnTo>
                      <a:pt x="120" y="20"/>
                    </a:lnTo>
                    <a:lnTo>
                      <a:pt x="109" y="11"/>
                    </a:lnTo>
                    <a:lnTo>
                      <a:pt x="97" y="5"/>
                    </a:lnTo>
                    <a:lnTo>
                      <a:pt x="90" y="2"/>
                    </a:lnTo>
                    <a:lnTo>
                      <a:pt x="84" y="1"/>
                    </a:lnTo>
                    <a:lnTo>
                      <a:pt x="70" y="0"/>
                    </a:lnTo>
                    <a:lnTo>
                      <a:pt x="55" y="1"/>
                    </a:lnTo>
                    <a:lnTo>
                      <a:pt x="43" y="5"/>
                    </a:lnTo>
                    <a:lnTo>
                      <a:pt x="31" y="11"/>
                    </a:lnTo>
                    <a:lnTo>
                      <a:pt x="21" y="20"/>
                    </a:lnTo>
                    <a:lnTo>
                      <a:pt x="11" y="30"/>
                    </a:lnTo>
                    <a:lnTo>
                      <a:pt x="5" y="42"/>
                    </a:lnTo>
                    <a:lnTo>
                      <a:pt x="1" y="56"/>
                    </a:lnTo>
                    <a:lnTo>
                      <a:pt x="0" y="71"/>
                    </a:lnTo>
                    <a:lnTo>
                      <a:pt x="1" y="84"/>
                    </a:lnTo>
                    <a:lnTo>
                      <a:pt x="2" y="90"/>
                    </a:lnTo>
                    <a:lnTo>
                      <a:pt x="5" y="97"/>
                    </a:lnTo>
                    <a:lnTo>
                      <a:pt x="11" y="109"/>
                    </a:lnTo>
                    <a:lnTo>
                      <a:pt x="15" y="114"/>
                    </a:lnTo>
                    <a:lnTo>
                      <a:pt x="21" y="120"/>
                    </a:lnTo>
                    <a:lnTo>
                      <a:pt x="31" y="129"/>
                    </a:lnTo>
                    <a:lnTo>
                      <a:pt x="43" y="136"/>
                    </a:lnTo>
                    <a:lnTo>
                      <a:pt x="55" y="140"/>
                    </a:lnTo>
                    <a:lnTo>
                      <a:pt x="70" y="142"/>
                    </a:lnTo>
                    <a:lnTo>
                      <a:pt x="77" y="141"/>
                    </a:lnTo>
                    <a:lnTo>
                      <a:pt x="77" y="140"/>
                    </a:lnTo>
                    <a:lnTo>
                      <a:pt x="78" y="140"/>
                    </a:lnTo>
                    <a:lnTo>
                      <a:pt x="80" y="140"/>
                    </a:lnTo>
                    <a:lnTo>
                      <a:pt x="84" y="140"/>
                    </a:lnTo>
                    <a:lnTo>
                      <a:pt x="90" y="138"/>
                    </a:lnTo>
                    <a:lnTo>
                      <a:pt x="97" y="136"/>
                    </a:lnTo>
                    <a:lnTo>
                      <a:pt x="109" y="129"/>
                    </a:lnTo>
                    <a:lnTo>
                      <a:pt x="114" y="124"/>
                    </a:lnTo>
                    <a:lnTo>
                      <a:pt x="120" y="120"/>
                    </a:lnTo>
                    <a:lnTo>
                      <a:pt x="124" y="114"/>
                    </a:lnTo>
                    <a:lnTo>
                      <a:pt x="128" y="109"/>
                    </a:lnTo>
                    <a:lnTo>
                      <a:pt x="135" y="97"/>
                    </a:lnTo>
                    <a:lnTo>
                      <a:pt x="137" y="90"/>
                    </a:lnTo>
                    <a:lnTo>
                      <a:pt x="139" y="84"/>
                    </a:lnTo>
                    <a:lnTo>
                      <a:pt x="139" y="80"/>
                    </a:lnTo>
                    <a:lnTo>
                      <a:pt x="139" y="78"/>
                    </a:lnTo>
                    <a:lnTo>
                      <a:pt x="139" y="77"/>
                    </a:lnTo>
                    <a:lnTo>
                      <a:pt x="140" y="77"/>
                    </a:lnTo>
                    <a:lnTo>
                      <a:pt x="141"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8" name="Freeform 789">
                <a:extLst>
                  <a:ext uri="{FF2B5EF4-FFF2-40B4-BE49-F238E27FC236}">
                    <a16:creationId xmlns:a16="http://schemas.microsoft.com/office/drawing/2014/main" id="{AC40035D-F31B-B5FF-A56F-B09F2D0B06A2}"/>
                  </a:ext>
                </a:extLst>
              </p:cNvPr>
              <p:cNvSpPr>
                <a:spLocks/>
              </p:cNvSpPr>
              <p:nvPr/>
            </p:nvSpPr>
            <p:spPr bwMode="auto">
              <a:xfrm>
                <a:off x="4054476" y="4344988"/>
                <a:ext cx="0" cy="107950"/>
              </a:xfrm>
              <a:custGeom>
                <a:avLst/>
                <a:gdLst>
                  <a:gd name="T0" fmla="*/ 339 h 339"/>
                  <a:gd name="T1" fmla="*/ 159 h 339"/>
                  <a:gd name="T2" fmla="*/ 0 h 339"/>
                </a:gdLst>
                <a:ahLst/>
                <a:cxnLst>
                  <a:cxn ang="0">
                    <a:pos x="0" y="T0"/>
                  </a:cxn>
                  <a:cxn ang="0">
                    <a:pos x="0" y="T1"/>
                  </a:cxn>
                  <a:cxn ang="0">
                    <a:pos x="0" y="T2"/>
                  </a:cxn>
                </a:cxnLst>
                <a:rect l="0" t="0" r="r" b="b"/>
                <a:pathLst>
                  <a:path h="339">
                    <a:moveTo>
                      <a:pt x="0" y="339"/>
                    </a:moveTo>
                    <a:lnTo>
                      <a:pt x="0" y="159"/>
                    </a:lnTo>
                    <a:lnTo>
                      <a:pt x="0" y="0"/>
                    </a:lnTo>
                  </a:path>
                </a:pathLst>
              </a:custGeom>
              <a:noFill/>
              <a:ln w="6350">
                <a:solidFill>
                  <a:srgbClr val="66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9" name="Freeform 790">
                <a:extLst>
                  <a:ext uri="{FF2B5EF4-FFF2-40B4-BE49-F238E27FC236}">
                    <a16:creationId xmlns:a16="http://schemas.microsoft.com/office/drawing/2014/main" id="{3D903403-388A-B550-0EA7-B508C2F9BD32}"/>
                  </a:ext>
                </a:extLst>
              </p:cNvPr>
              <p:cNvSpPr>
                <a:spLocks/>
              </p:cNvSpPr>
              <p:nvPr/>
            </p:nvSpPr>
            <p:spPr bwMode="auto">
              <a:xfrm>
                <a:off x="4578351" y="4632325"/>
                <a:ext cx="0" cy="584200"/>
              </a:xfrm>
              <a:custGeom>
                <a:avLst/>
                <a:gdLst>
                  <a:gd name="T0" fmla="*/ 1840 h 1840"/>
                  <a:gd name="T1" fmla="*/ 363 h 1840"/>
                  <a:gd name="T2" fmla="*/ 0 h 1840"/>
                </a:gdLst>
                <a:ahLst/>
                <a:cxnLst>
                  <a:cxn ang="0">
                    <a:pos x="0" y="T0"/>
                  </a:cxn>
                  <a:cxn ang="0">
                    <a:pos x="0" y="T1"/>
                  </a:cxn>
                  <a:cxn ang="0">
                    <a:pos x="0" y="T2"/>
                  </a:cxn>
                </a:cxnLst>
                <a:rect l="0" t="0" r="r" b="b"/>
                <a:pathLst>
                  <a:path h="1840">
                    <a:moveTo>
                      <a:pt x="0" y="1840"/>
                    </a:moveTo>
                    <a:lnTo>
                      <a:pt x="0" y="363"/>
                    </a:lnTo>
                    <a:lnTo>
                      <a:pt x="0" y="0"/>
                    </a:lnTo>
                  </a:path>
                </a:pathLst>
              </a:custGeom>
              <a:noFill/>
              <a:ln w="6350">
                <a:solidFill>
                  <a:srgbClr val="66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0" name="Freeform 795">
                <a:extLst>
                  <a:ext uri="{FF2B5EF4-FFF2-40B4-BE49-F238E27FC236}">
                    <a16:creationId xmlns:a16="http://schemas.microsoft.com/office/drawing/2014/main" id="{0B22B16F-DEBD-B0B2-A70A-0B6546227137}"/>
                  </a:ext>
                </a:extLst>
              </p:cNvPr>
              <p:cNvSpPr>
                <a:spLocks/>
              </p:cNvSpPr>
              <p:nvPr/>
            </p:nvSpPr>
            <p:spPr bwMode="auto">
              <a:xfrm>
                <a:off x="3662363" y="4164013"/>
                <a:ext cx="1365250" cy="871537"/>
              </a:xfrm>
              <a:custGeom>
                <a:avLst/>
                <a:gdLst>
                  <a:gd name="T0" fmla="*/ 4297 w 4297"/>
                  <a:gd name="T1" fmla="*/ 2747 h 2747"/>
                  <a:gd name="T2" fmla="*/ 2883 w 4297"/>
                  <a:gd name="T3" fmla="*/ 1838 h 2747"/>
                  <a:gd name="T4" fmla="*/ 2878 w 4297"/>
                  <a:gd name="T5" fmla="*/ 1835 h 2747"/>
                  <a:gd name="T6" fmla="*/ 1455 w 4297"/>
                  <a:gd name="T7" fmla="*/ 765 h 2747"/>
                  <a:gd name="T8" fmla="*/ 1237 w 4297"/>
                  <a:gd name="T9" fmla="*/ 735 h 2747"/>
                  <a:gd name="T10" fmla="*/ 1232 w 4297"/>
                  <a:gd name="T11" fmla="*/ 732 h 2747"/>
                  <a:gd name="T12" fmla="*/ 1039 w 4297"/>
                  <a:gd name="T13" fmla="*/ 603 h 2747"/>
                  <a:gd name="T14" fmla="*/ 842 w 4297"/>
                  <a:gd name="T15" fmla="*/ 446 h 2747"/>
                  <a:gd name="T16" fmla="*/ 649 w 4297"/>
                  <a:gd name="T17" fmla="*/ 350 h 2747"/>
                  <a:gd name="T18" fmla="*/ 87 w 4297"/>
                  <a:gd name="T19" fmla="*/ 0 h 2747"/>
                  <a:gd name="T20" fmla="*/ 0 w 4297"/>
                  <a:gd name="T21" fmla="*/ 161 h 2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97" h="2747">
                    <a:moveTo>
                      <a:pt x="4297" y="2747"/>
                    </a:moveTo>
                    <a:lnTo>
                      <a:pt x="2883" y="1838"/>
                    </a:lnTo>
                    <a:lnTo>
                      <a:pt x="2878" y="1835"/>
                    </a:lnTo>
                    <a:lnTo>
                      <a:pt x="1455" y="765"/>
                    </a:lnTo>
                    <a:lnTo>
                      <a:pt x="1237" y="735"/>
                    </a:lnTo>
                    <a:lnTo>
                      <a:pt x="1232" y="732"/>
                    </a:lnTo>
                    <a:lnTo>
                      <a:pt x="1039" y="603"/>
                    </a:lnTo>
                    <a:lnTo>
                      <a:pt x="842" y="446"/>
                    </a:lnTo>
                    <a:lnTo>
                      <a:pt x="649" y="350"/>
                    </a:lnTo>
                    <a:lnTo>
                      <a:pt x="87" y="0"/>
                    </a:lnTo>
                    <a:lnTo>
                      <a:pt x="0" y="161"/>
                    </a:lnTo>
                  </a:path>
                </a:pathLst>
              </a:custGeom>
              <a:noFill/>
              <a:ln w="19050">
                <a:solidFill>
                  <a:srgbClr val="66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1" name="Freeform 808">
                <a:extLst>
                  <a:ext uri="{FF2B5EF4-FFF2-40B4-BE49-F238E27FC236}">
                    <a16:creationId xmlns:a16="http://schemas.microsoft.com/office/drawing/2014/main" id="{423804DA-4FE2-B179-9A19-ABDDF312C3B2}"/>
                  </a:ext>
                </a:extLst>
              </p:cNvPr>
              <p:cNvSpPr>
                <a:spLocks/>
              </p:cNvSpPr>
              <p:nvPr/>
            </p:nvSpPr>
            <p:spPr bwMode="auto">
              <a:xfrm>
                <a:off x="3640138" y="4192588"/>
                <a:ext cx="46038" cy="44450"/>
              </a:xfrm>
              <a:custGeom>
                <a:avLst/>
                <a:gdLst>
                  <a:gd name="T0" fmla="*/ 120 w 142"/>
                  <a:gd name="T1" fmla="*/ 121 h 142"/>
                  <a:gd name="T2" fmla="*/ 124 w 142"/>
                  <a:gd name="T3" fmla="*/ 115 h 142"/>
                  <a:gd name="T4" fmla="*/ 128 w 142"/>
                  <a:gd name="T5" fmla="*/ 110 h 142"/>
                  <a:gd name="T6" fmla="*/ 135 w 142"/>
                  <a:gd name="T7" fmla="*/ 98 h 142"/>
                  <a:gd name="T8" fmla="*/ 138 w 142"/>
                  <a:gd name="T9" fmla="*/ 90 h 142"/>
                  <a:gd name="T10" fmla="*/ 140 w 142"/>
                  <a:gd name="T11" fmla="*/ 84 h 142"/>
                  <a:gd name="T12" fmla="*/ 140 w 142"/>
                  <a:gd name="T13" fmla="*/ 80 h 142"/>
                  <a:gd name="T14" fmla="*/ 140 w 142"/>
                  <a:gd name="T15" fmla="*/ 78 h 142"/>
                  <a:gd name="T16" fmla="*/ 140 w 142"/>
                  <a:gd name="T17" fmla="*/ 77 h 142"/>
                  <a:gd name="T18" fmla="*/ 141 w 142"/>
                  <a:gd name="T19" fmla="*/ 77 h 142"/>
                  <a:gd name="T20" fmla="*/ 142 w 142"/>
                  <a:gd name="T21" fmla="*/ 71 h 142"/>
                  <a:gd name="T22" fmla="*/ 140 w 142"/>
                  <a:gd name="T23" fmla="*/ 56 h 142"/>
                  <a:gd name="T24" fmla="*/ 135 w 142"/>
                  <a:gd name="T25" fmla="*/ 43 h 142"/>
                  <a:gd name="T26" fmla="*/ 128 w 142"/>
                  <a:gd name="T27" fmla="*/ 31 h 142"/>
                  <a:gd name="T28" fmla="*/ 120 w 142"/>
                  <a:gd name="T29" fmla="*/ 21 h 142"/>
                  <a:gd name="T30" fmla="*/ 109 w 142"/>
                  <a:gd name="T31" fmla="*/ 11 h 142"/>
                  <a:gd name="T32" fmla="*/ 97 w 142"/>
                  <a:gd name="T33" fmla="*/ 5 h 142"/>
                  <a:gd name="T34" fmla="*/ 90 w 142"/>
                  <a:gd name="T35" fmla="*/ 2 h 142"/>
                  <a:gd name="T36" fmla="*/ 84 w 142"/>
                  <a:gd name="T37" fmla="*/ 1 h 142"/>
                  <a:gd name="T38" fmla="*/ 71 w 142"/>
                  <a:gd name="T39" fmla="*/ 0 h 142"/>
                  <a:gd name="T40" fmla="*/ 55 w 142"/>
                  <a:gd name="T41" fmla="*/ 1 h 142"/>
                  <a:gd name="T42" fmla="*/ 43 w 142"/>
                  <a:gd name="T43" fmla="*/ 5 h 142"/>
                  <a:gd name="T44" fmla="*/ 31 w 142"/>
                  <a:gd name="T45" fmla="*/ 11 h 142"/>
                  <a:gd name="T46" fmla="*/ 21 w 142"/>
                  <a:gd name="T47" fmla="*/ 21 h 142"/>
                  <a:gd name="T48" fmla="*/ 11 w 142"/>
                  <a:gd name="T49" fmla="*/ 31 h 142"/>
                  <a:gd name="T50" fmla="*/ 5 w 142"/>
                  <a:gd name="T51" fmla="*/ 43 h 142"/>
                  <a:gd name="T52" fmla="*/ 1 w 142"/>
                  <a:gd name="T53" fmla="*/ 56 h 142"/>
                  <a:gd name="T54" fmla="*/ 0 w 142"/>
                  <a:gd name="T55" fmla="*/ 71 h 142"/>
                  <a:gd name="T56" fmla="*/ 1 w 142"/>
                  <a:gd name="T57" fmla="*/ 84 h 142"/>
                  <a:gd name="T58" fmla="*/ 2 w 142"/>
                  <a:gd name="T59" fmla="*/ 90 h 142"/>
                  <a:gd name="T60" fmla="*/ 5 w 142"/>
                  <a:gd name="T61" fmla="*/ 98 h 142"/>
                  <a:gd name="T62" fmla="*/ 11 w 142"/>
                  <a:gd name="T63" fmla="*/ 110 h 142"/>
                  <a:gd name="T64" fmla="*/ 15 w 142"/>
                  <a:gd name="T65" fmla="*/ 115 h 142"/>
                  <a:gd name="T66" fmla="*/ 21 w 142"/>
                  <a:gd name="T67" fmla="*/ 121 h 142"/>
                  <a:gd name="T68" fmla="*/ 31 w 142"/>
                  <a:gd name="T69" fmla="*/ 129 h 142"/>
                  <a:gd name="T70" fmla="*/ 43 w 142"/>
                  <a:gd name="T71" fmla="*/ 136 h 142"/>
                  <a:gd name="T72" fmla="*/ 55 w 142"/>
                  <a:gd name="T73" fmla="*/ 140 h 142"/>
                  <a:gd name="T74" fmla="*/ 71 w 142"/>
                  <a:gd name="T75" fmla="*/ 142 h 142"/>
                  <a:gd name="T76" fmla="*/ 77 w 142"/>
                  <a:gd name="T77" fmla="*/ 141 h 142"/>
                  <a:gd name="T78" fmla="*/ 77 w 142"/>
                  <a:gd name="T79" fmla="*/ 140 h 142"/>
                  <a:gd name="T80" fmla="*/ 78 w 142"/>
                  <a:gd name="T81" fmla="*/ 140 h 142"/>
                  <a:gd name="T82" fmla="*/ 80 w 142"/>
                  <a:gd name="T83" fmla="*/ 140 h 142"/>
                  <a:gd name="T84" fmla="*/ 84 w 142"/>
                  <a:gd name="T85" fmla="*/ 140 h 142"/>
                  <a:gd name="T86" fmla="*/ 90 w 142"/>
                  <a:gd name="T87" fmla="*/ 138 h 142"/>
                  <a:gd name="T88" fmla="*/ 97 w 142"/>
                  <a:gd name="T89" fmla="*/ 136 h 142"/>
                  <a:gd name="T90" fmla="*/ 109 w 142"/>
                  <a:gd name="T91" fmla="*/ 129 h 142"/>
                  <a:gd name="T92" fmla="*/ 114 w 142"/>
                  <a:gd name="T93" fmla="*/ 125 h 142"/>
                  <a:gd name="T94" fmla="*/ 120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0" y="121"/>
                    </a:moveTo>
                    <a:lnTo>
                      <a:pt x="124" y="115"/>
                    </a:lnTo>
                    <a:lnTo>
                      <a:pt x="128" y="110"/>
                    </a:lnTo>
                    <a:lnTo>
                      <a:pt x="135" y="98"/>
                    </a:lnTo>
                    <a:lnTo>
                      <a:pt x="138" y="90"/>
                    </a:lnTo>
                    <a:lnTo>
                      <a:pt x="140" y="84"/>
                    </a:lnTo>
                    <a:lnTo>
                      <a:pt x="140" y="80"/>
                    </a:lnTo>
                    <a:lnTo>
                      <a:pt x="140" y="78"/>
                    </a:lnTo>
                    <a:lnTo>
                      <a:pt x="140" y="77"/>
                    </a:lnTo>
                    <a:lnTo>
                      <a:pt x="141" y="77"/>
                    </a:lnTo>
                    <a:lnTo>
                      <a:pt x="142" y="71"/>
                    </a:lnTo>
                    <a:lnTo>
                      <a:pt x="140" y="56"/>
                    </a:lnTo>
                    <a:lnTo>
                      <a:pt x="135" y="43"/>
                    </a:lnTo>
                    <a:lnTo>
                      <a:pt x="128" y="31"/>
                    </a:lnTo>
                    <a:lnTo>
                      <a:pt x="120" y="21"/>
                    </a:lnTo>
                    <a:lnTo>
                      <a:pt x="109" y="11"/>
                    </a:lnTo>
                    <a:lnTo>
                      <a:pt x="97" y="5"/>
                    </a:lnTo>
                    <a:lnTo>
                      <a:pt x="90" y="2"/>
                    </a:lnTo>
                    <a:lnTo>
                      <a:pt x="84" y="1"/>
                    </a:lnTo>
                    <a:lnTo>
                      <a:pt x="71" y="0"/>
                    </a:lnTo>
                    <a:lnTo>
                      <a:pt x="55" y="1"/>
                    </a:lnTo>
                    <a:lnTo>
                      <a:pt x="43" y="5"/>
                    </a:lnTo>
                    <a:lnTo>
                      <a:pt x="31" y="11"/>
                    </a:lnTo>
                    <a:lnTo>
                      <a:pt x="21" y="21"/>
                    </a:lnTo>
                    <a:lnTo>
                      <a:pt x="11" y="31"/>
                    </a:lnTo>
                    <a:lnTo>
                      <a:pt x="5" y="43"/>
                    </a:lnTo>
                    <a:lnTo>
                      <a:pt x="1" y="56"/>
                    </a:lnTo>
                    <a:lnTo>
                      <a:pt x="0" y="71"/>
                    </a:lnTo>
                    <a:lnTo>
                      <a:pt x="1" y="84"/>
                    </a:lnTo>
                    <a:lnTo>
                      <a:pt x="2" y="90"/>
                    </a:lnTo>
                    <a:lnTo>
                      <a:pt x="5" y="98"/>
                    </a:lnTo>
                    <a:lnTo>
                      <a:pt x="11" y="110"/>
                    </a:lnTo>
                    <a:lnTo>
                      <a:pt x="15" y="115"/>
                    </a:lnTo>
                    <a:lnTo>
                      <a:pt x="21" y="121"/>
                    </a:lnTo>
                    <a:lnTo>
                      <a:pt x="31" y="129"/>
                    </a:lnTo>
                    <a:lnTo>
                      <a:pt x="43" y="136"/>
                    </a:lnTo>
                    <a:lnTo>
                      <a:pt x="55"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2" name="Freeform 809">
                <a:extLst>
                  <a:ext uri="{FF2B5EF4-FFF2-40B4-BE49-F238E27FC236}">
                    <a16:creationId xmlns:a16="http://schemas.microsoft.com/office/drawing/2014/main" id="{98F598CE-3CB7-645E-0594-3275B0613A88}"/>
                  </a:ext>
                </a:extLst>
              </p:cNvPr>
              <p:cNvSpPr>
                <a:spLocks/>
              </p:cNvSpPr>
              <p:nvPr/>
            </p:nvSpPr>
            <p:spPr bwMode="auto">
              <a:xfrm>
                <a:off x="3654426" y="4167188"/>
                <a:ext cx="44450" cy="44450"/>
              </a:xfrm>
              <a:custGeom>
                <a:avLst/>
                <a:gdLst>
                  <a:gd name="T0" fmla="*/ 121 w 142"/>
                  <a:gd name="T1" fmla="*/ 121 h 142"/>
                  <a:gd name="T2" fmla="*/ 125 w 142"/>
                  <a:gd name="T3" fmla="*/ 115 h 142"/>
                  <a:gd name="T4" fmla="*/ 129 w 142"/>
                  <a:gd name="T5" fmla="*/ 110 h 142"/>
                  <a:gd name="T6" fmla="*/ 136 w 142"/>
                  <a:gd name="T7" fmla="*/ 97 h 142"/>
                  <a:gd name="T8" fmla="*/ 138 w 142"/>
                  <a:gd name="T9" fmla="*/ 90 h 142"/>
                  <a:gd name="T10" fmla="*/ 140 w 142"/>
                  <a:gd name="T11" fmla="*/ 84 h 142"/>
                  <a:gd name="T12" fmla="*/ 140 w 142"/>
                  <a:gd name="T13" fmla="*/ 80 h 142"/>
                  <a:gd name="T14" fmla="*/ 140 w 142"/>
                  <a:gd name="T15" fmla="*/ 78 h 142"/>
                  <a:gd name="T16" fmla="*/ 140 w 142"/>
                  <a:gd name="T17" fmla="*/ 77 h 142"/>
                  <a:gd name="T18" fmla="*/ 141 w 142"/>
                  <a:gd name="T19" fmla="*/ 77 h 142"/>
                  <a:gd name="T20" fmla="*/ 142 w 142"/>
                  <a:gd name="T21" fmla="*/ 71 h 142"/>
                  <a:gd name="T22" fmla="*/ 140 w 142"/>
                  <a:gd name="T23" fmla="*/ 56 h 142"/>
                  <a:gd name="T24" fmla="*/ 136 w 142"/>
                  <a:gd name="T25" fmla="*/ 43 h 142"/>
                  <a:gd name="T26" fmla="*/ 129 w 142"/>
                  <a:gd name="T27" fmla="*/ 31 h 142"/>
                  <a:gd name="T28" fmla="*/ 121 w 142"/>
                  <a:gd name="T29" fmla="*/ 20 h 142"/>
                  <a:gd name="T30" fmla="*/ 110 w 142"/>
                  <a:gd name="T31" fmla="*/ 11 h 142"/>
                  <a:gd name="T32" fmla="*/ 98 w 142"/>
                  <a:gd name="T33" fmla="*/ 5 h 142"/>
                  <a:gd name="T34" fmla="*/ 90 w 142"/>
                  <a:gd name="T35" fmla="*/ 2 h 142"/>
                  <a:gd name="T36" fmla="*/ 84 w 142"/>
                  <a:gd name="T37" fmla="*/ 1 h 142"/>
                  <a:gd name="T38" fmla="*/ 71 w 142"/>
                  <a:gd name="T39" fmla="*/ 0 h 142"/>
                  <a:gd name="T40" fmla="*/ 56 w 142"/>
                  <a:gd name="T41" fmla="*/ 1 h 142"/>
                  <a:gd name="T42" fmla="*/ 44 w 142"/>
                  <a:gd name="T43" fmla="*/ 5 h 142"/>
                  <a:gd name="T44" fmla="*/ 32 w 142"/>
                  <a:gd name="T45" fmla="*/ 11 h 142"/>
                  <a:gd name="T46" fmla="*/ 22 w 142"/>
                  <a:gd name="T47" fmla="*/ 20 h 142"/>
                  <a:gd name="T48" fmla="*/ 11 w 142"/>
                  <a:gd name="T49" fmla="*/ 31 h 142"/>
                  <a:gd name="T50" fmla="*/ 5 w 142"/>
                  <a:gd name="T51" fmla="*/ 43 h 142"/>
                  <a:gd name="T52" fmla="*/ 1 w 142"/>
                  <a:gd name="T53" fmla="*/ 56 h 142"/>
                  <a:gd name="T54" fmla="*/ 0 w 142"/>
                  <a:gd name="T55" fmla="*/ 71 h 142"/>
                  <a:gd name="T56" fmla="*/ 1 w 142"/>
                  <a:gd name="T57" fmla="*/ 84 h 142"/>
                  <a:gd name="T58" fmla="*/ 2 w 142"/>
                  <a:gd name="T59" fmla="*/ 90 h 142"/>
                  <a:gd name="T60" fmla="*/ 5 w 142"/>
                  <a:gd name="T61" fmla="*/ 97 h 142"/>
                  <a:gd name="T62" fmla="*/ 11 w 142"/>
                  <a:gd name="T63" fmla="*/ 110 h 142"/>
                  <a:gd name="T64" fmla="*/ 15 w 142"/>
                  <a:gd name="T65" fmla="*/ 115 h 142"/>
                  <a:gd name="T66" fmla="*/ 22 w 142"/>
                  <a:gd name="T67" fmla="*/ 121 h 142"/>
                  <a:gd name="T68" fmla="*/ 32 w 142"/>
                  <a:gd name="T69" fmla="*/ 129 h 142"/>
                  <a:gd name="T70" fmla="*/ 44 w 142"/>
                  <a:gd name="T71" fmla="*/ 136 h 142"/>
                  <a:gd name="T72" fmla="*/ 56 w 142"/>
                  <a:gd name="T73" fmla="*/ 140 h 142"/>
                  <a:gd name="T74" fmla="*/ 71 w 142"/>
                  <a:gd name="T75" fmla="*/ 142 h 142"/>
                  <a:gd name="T76" fmla="*/ 77 w 142"/>
                  <a:gd name="T77" fmla="*/ 141 h 142"/>
                  <a:gd name="T78" fmla="*/ 77 w 142"/>
                  <a:gd name="T79" fmla="*/ 140 h 142"/>
                  <a:gd name="T80" fmla="*/ 78 w 142"/>
                  <a:gd name="T81" fmla="*/ 140 h 142"/>
                  <a:gd name="T82" fmla="*/ 80 w 142"/>
                  <a:gd name="T83" fmla="*/ 140 h 142"/>
                  <a:gd name="T84" fmla="*/ 84 w 142"/>
                  <a:gd name="T85" fmla="*/ 140 h 142"/>
                  <a:gd name="T86" fmla="*/ 90 w 142"/>
                  <a:gd name="T87" fmla="*/ 138 h 142"/>
                  <a:gd name="T88" fmla="*/ 98 w 142"/>
                  <a:gd name="T89" fmla="*/ 136 h 142"/>
                  <a:gd name="T90" fmla="*/ 110 w 142"/>
                  <a:gd name="T91" fmla="*/ 129 h 142"/>
                  <a:gd name="T92" fmla="*/ 115 w 142"/>
                  <a:gd name="T93" fmla="*/ 125 h 142"/>
                  <a:gd name="T94" fmla="*/ 121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121"/>
                    </a:moveTo>
                    <a:lnTo>
                      <a:pt x="125" y="115"/>
                    </a:lnTo>
                    <a:lnTo>
                      <a:pt x="129" y="110"/>
                    </a:lnTo>
                    <a:lnTo>
                      <a:pt x="136" y="97"/>
                    </a:lnTo>
                    <a:lnTo>
                      <a:pt x="138" y="90"/>
                    </a:lnTo>
                    <a:lnTo>
                      <a:pt x="140" y="84"/>
                    </a:lnTo>
                    <a:lnTo>
                      <a:pt x="140" y="80"/>
                    </a:lnTo>
                    <a:lnTo>
                      <a:pt x="140" y="78"/>
                    </a:lnTo>
                    <a:lnTo>
                      <a:pt x="140" y="77"/>
                    </a:lnTo>
                    <a:lnTo>
                      <a:pt x="141" y="77"/>
                    </a:lnTo>
                    <a:lnTo>
                      <a:pt x="142" y="71"/>
                    </a:lnTo>
                    <a:lnTo>
                      <a:pt x="140" y="56"/>
                    </a:lnTo>
                    <a:lnTo>
                      <a:pt x="136" y="43"/>
                    </a:lnTo>
                    <a:lnTo>
                      <a:pt x="129" y="31"/>
                    </a:lnTo>
                    <a:lnTo>
                      <a:pt x="121" y="20"/>
                    </a:lnTo>
                    <a:lnTo>
                      <a:pt x="110" y="11"/>
                    </a:lnTo>
                    <a:lnTo>
                      <a:pt x="98" y="5"/>
                    </a:lnTo>
                    <a:lnTo>
                      <a:pt x="90" y="2"/>
                    </a:lnTo>
                    <a:lnTo>
                      <a:pt x="84" y="1"/>
                    </a:lnTo>
                    <a:lnTo>
                      <a:pt x="71" y="0"/>
                    </a:lnTo>
                    <a:lnTo>
                      <a:pt x="56" y="1"/>
                    </a:lnTo>
                    <a:lnTo>
                      <a:pt x="44" y="5"/>
                    </a:lnTo>
                    <a:lnTo>
                      <a:pt x="32" y="11"/>
                    </a:lnTo>
                    <a:lnTo>
                      <a:pt x="22" y="20"/>
                    </a:lnTo>
                    <a:lnTo>
                      <a:pt x="11" y="31"/>
                    </a:lnTo>
                    <a:lnTo>
                      <a:pt x="5" y="43"/>
                    </a:lnTo>
                    <a:lnTo>
                      <a:pt x="1" y="56"/>
                    </a:lnTo>
                    <a:lnTo>
                      <a:pt x="0" y="71"/>
                    </a:lnTo>
                    <a:lnTo>
                      <a:pt x="1" y="84"/>
                    </a:lnTo>
                    <a:lnTo>
                      <a:pt x="2" y="90"/>
                    </a:lnTo>
                    <a:lnTo>
                      <a:pt x="5" y="97"/>
                    </a:lnTo>
                    <a:lnTo>
                      <a:pt x="11" y="110"/>
                    </a:lnTo>
                    <a:lnTo>
                      <a:pt x="15" y="115"/>
                    </a:lnTo>
                    <a:lnTo>
                      <a:pt x="22" y="121"/>
                    </a:lnTo>
                    <a:lnTo>
                      <a:pt x="32" y="129"/>
                    </a:lnTo>
                    <a:lnTo>
                      <a:pt x="44" y="136"/>
                    </a:lnTo>
                    <a:lnTo>
                      <a:pt x="56" y="140"/>
                    </a:lnTo>
                    <a:lnTo>
                      <a:pt x="71" y="142"/>
                    </a:lnTo>
                    <a:lnTo>
                      <a:pt x="77" y="141"/>
                    </a:lnTo>
                    <a:lnTo>
                      <a:pt x="77" y="140"/>
                    </a:lnTo>
                    <a:lnTo>
                      <a:pt x="78" y="140"/>
                    </a:lnTo>
                    <a:lnTo>
                      <a:pt x="80" y="140"/>
                    </a:lnTo>
                    <a:lnTo>
                      <a:pt x="84" y="140"/>
                    </a:lnTo>
                    <a:lnTo>
                      <a:pt x="90" y="138"/>
                    </a:lnTo>
                    <a:lnTo>
                      <a:pt x="98" y="136"/>
                    </a:lnTo>
                    <a:lnTo>
                      <a:pt x="110" y="129"/>
                    </a:lnTo>
                    <a:lnTo>
                      <a:pt x="115" y="125"/>
                    </a:lnTo>
                    <a:lnTo>
                      <a:pt x="121" y="121"/>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3" name="Freeform 810">
                <a:extLst>
                  <a:ext uri="{FF2B5EF4-FFF2-40B4-BE49-F238E27FC236}">
                    <a16:creationId xmlns:a16="http://schemas.microsoft.com/office/drawing/2014/main" id="{E8225954-560A-D5C0-BBFB-DC9B8AD1AFD2}"/>
                  </a:ext>
                </a:extLst>
              </p:cNvPr>
              <p:cNvSpPr>
                <a:spLocks/>
              </p:cNvSpPr>
              <p:nvPr/>
            </p:nvSpPr>
            <p:spPr bwMode="auto">
              <a:xfrm>
                <a:off x="3668713" y="4141788"/>
                <a:ext cx="44450" cy="44450"/>
              </a:xfrm>
              <a:custGeom>
                <a:avLst/>
                <a:gdLst>
                  <a:gd name="T0" fmla="*/ 120 w 142"/>
                  <a:gd name="T1" fmla="*/ 121 h 142"/>
                  <a:gd name="T2" fmla="*/ 124 w 142"/>
                  <a:gd name="T3" fmla="*/ 115 h 142"/>
                  <a:gd name="T4" fmla="*/ 129 w 142"/>
                  <a:gd name="T5" fmla="*/ 110 h 142"/>
                  <a:gd name="T6" fmla="*/ 136 w 142"/>
                  <a:gd name="T7" fmla="*/ 97 h 142"/>
                  <a:gd name="T8" fmla="*/ 138 w 142"/>
                  <a:gd name="T9" fmla="*/ 90 h 142"/>
                  <a:gd name="T10" fmla="*/ 140 w 142"/>
                  <a:gd name="T11" fmla="*/ 84 h 142"/>
                  <a:gd name="T12" fmla="*/ 140 w 142"/>
                  <a:gd name="T13" fmla="*/ 80 h 142"/>
                  <a:gd name="T14" fmla="*/ 140 w 142"/>
                  <a:gd name="T15" fmla="*/ 78 h 142"/>
                  <a:gd name="T16" fmla="*/ 140 w 142"/>
                  <a:gd name="T17" fmla="*/ 77 h 142"/>
                  <a:gd name="T18" fmla="*/ 141 w 142"/>
                  <a:gd name="T19" fmla="*/ 77 h 142"/>
                  <a:gd name="T20" fmla="*/ 142 w 142"/>
                  <a:gd name="T21" fmla="*/ 71 h 142"/>
                  <a:gd name="T22" fmla="*/ 140 w 142"/>
                  <a:gd name="T23" fmla="*/ 56 h 142"/>
                  <a:gd name="T24" fmla="*/ 136 w 142"/>
                  <a:gd name="T25" fmla="*/ 43 h 142"/>
                  <a:gd name="T26" fmla="*/ 129 w 142"/>
                  <a:gd name="T27" fmla="*/ 31 h 142"/>
                  <a:gd name="T28" fmla="*/ 120 w 142"/>
                  <a:gd name="T29" fmla="*/ 20 h 142"/>
                  <a:gd name="T30" fmla="*/ 109 w 142"/>
                  <a:gd name="T31" fmla="*/ 11 h 142"/>
                  <a:gd name="T32" fmla="*/ 97 w 142"/>
                  <a:gd name="T33" fmla="*/ 5 h 142"/>
                  <a:gd name="T34" fmla="*/ 90 w 142"/>
                  <a:gd name="T35" fmla="*/ 2 h 142"/>
                  <a:gd name="T36" fmla="*/ 84 w 142"/>
                  <a:gd name="T37" fmla="*/ 1 h 142"/>
                  <a:gd name="T38" fmla="*/ 71 w 142"/>
                  <a:gd name="T39" fmla="*/ 0 h 142"/>
                  <a:gd name="T40" fmla="*/ 56 w 142"/>
                  <a:gd name="T41" fmla="*/ 1 h 142"/>
                  <a:gd name="T42" fmla="*/ 43 w 142"/>
                  <a:gd name="T43" fmla="*/ 5 h 142"/>
                  <a:gd name="T44" fmla="*/ 31 w 142"/>
                  <a:gd name="T45" fmla="*/ 11 h 142"/>
                  <a:gd name="T46" fmla="*/ 21 w 142"/>
                  <a:gd name="T47" fmla="*/ 20 h 142"/>
                  <a:gd name="T48" fmla="*/ 11 w 142"/>
                  <a:gd name="T49" fmla="*/ 31 h 142"/>
                  <a:gd name="T50" fmla="*/ 5 w 142"/>
                  <a:gd name="T51" fmla="*/ 43 h 142"/>
                  <a:gd name="T52" fmla="*/ 1 w 142"/>
                  <a:gd name="T53" fmla="*/ 56 h 142"/>
                  <a:gd name="T54" fmla="*/ 0 w 142"/>
                  <a:gd name="T55" fmla="*/ 71 h 142"/>
                  <a:gd name="T56" fmla="*/ 1 w 142"/>
                  <a:gd name="T57" fmla="*/ 84 h 142"/>
                  <a:gd name="T58" fmla="*/ 2 w 142"/>
                  <a:gd name="T59" fmla="*/ 90 h 142"/>
                  <a:gd name="T60" fmla="*/ 5 w 142"/>
                  <a:gd name="T61" fmla="*/ 97 h 142"/>
                  <a:gd name="T62" fmla="*/ 11 w 142"/>
                  <a:gd name="T63" fmla="*/ 110 h 142"/>
                  <a:gd name="T64" fmla="*/ 15 w 142"/>
                  <a:gd name="T65" fmla="*/ 115 h 142"/>
                  <a:gd name="T66" fmla="*/ 21 w 142"/>
                  <a:gd name="T67" fmla="*/ 121 h 142"/>
                  <a:gd name="T68" fmla="*/ 31 w 142"/>
                  <a:gd name="T69" fmla="*/ 129 h 142"/>
                  <a:gd name="T70" fmla="*/ 43 w 142"/>
                  <a:gd name="T71" fmla="*/ 136 h 142"/>
                  <a:gd name="T72" fmla="*/ 56 w 142"/>
                  <a:gd name="T73" fmla="*/ 140 h 142"/>
                  <a:gd name="T74" fmla="*/ 71 w 142"/>
                  <a:gd name="T75" fmla="*/ 142 h 142"/>
                  <a:gd name="T76" fmla="*/ 77 w 142"/>
                  <a:gd name="T77" fmla="*/ 141 h 142"/>
                  <a:gd name="T78" fmla="*/ 77 w 142"/>
                  <a:gd name="T79" fmla="*/ 140 h 142"/>
                  <a:gd name="T80" fmla="*/ 78 w 142"/>
                  <a:gd name="T81" fmla="*/ 140 h 142"/>
                  <a:gd name="T82" fmla="*/ 80 w 142"/>
                  <a:gd name="T83" fmla="*/ 140 h 142"/>
                  <a:gd name="T84" fmla="*/ 84 w 142"/>
                  <a:gd name="T85" fmla="*/ 140 h 142"/>
                  <a:gd name="T86" fmla="*/ 90 w 142"/>
                  <a:gd name="T87" fmla="*/ 138 h 142"/>
                  <a:gd name="T88" fmla="*/ 97 w 142"/>
                  <a:gd name="T89" fmla="*/ 136 h 142"/>
                  <a:gd name="T90" fmla="*/ 109 w 142"/>
                  <a:gd name="T91" fmla="*/ 129 h 142"/>
                  <a:gd name="T92" fmla="*/ 114 w 142"/>
                  <a:gd name="T93" fmla="*/ 125 h 142"/>
                  <a:gd name="T94" fmla="*/ 120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0" y="121"/>
                    </a:moveTo>
                    <a:lnTo>
                      <a:pt x="124" y="115"/>
                    </a:lnTo>
                    <a:lnTo>
                      <a:pt x="129" y="110"/>
                    </a:lnTo>
                    <a:lnTo>
                      <a:pt x="136" y="97"/>
                    </a:lnTo>
                    <a:lnTo>
                      <a:pt x="138" y="90"/>
                    </a:lnTo>
                    <a:lnTo>
                      <a:pt x="140" y="84"/>
                    </a:lnTo>
                    <a:lnTo>
                      <a:pt x="140" y="80"/>
                    </a:lnTo>
                    <a:lnTo>
                      <a:pt x="140" y="78"/>
                    </a:lnTo>
                    <a:lnTo>
                      <a:pt x="140" y="77"/>
                    </a:lnTo>
                    <a:lnTo>
                      <a:pt x="141" y="77"/>
                    </a:lnTo>
                    <a:lnTo>
                      <a:pt x="142" y="71"/>
                    </a:lnTo>
                    <a:lnTo>
                      <a:pt x="140" y="56"/>
                    </a:lnTo>
                    <a:lnTo>
                      <a:pt x="136" y="43"/>
                    </a:lnTo>
                    <a:lnTo>
                      <a:pt x="129" y="31"/>
                    </a:lnTo>
                    <a:lnTo>
                      <a:pt x="120" y="20"/>
                    </a:lnTo>
                    <a:lnTo>
                      <a:pt x="109" y="11"/>
                    </a:lnTo>
                    <a:lnTo>
                      <a:pt x="97" y="5"/>
                    </a:lnTo>
                    <a:lnTo>
                      <a:pt x="90" y="2"/>
                    </a:lnTo>
                    <a:lnTo>
                      <a:pt x="84" y="1"/>
                    </a:lnTo>
                    <a:lnTo>
                      <a:pt x="71" y="0"/>
                    </a:lnTo>
                    <a:lnTo>
                      <a:pt x="56" y="1"/>
                    </a:lnTo>
                    <a:lnTo>
                      <a:pt x="43" y="5"/>
                    </a:lnTo>
                    <a:lnTo>
                      <a:pt x="31" y="11"/>
                    </a:lnTo>
                    <a:lnTo>
                      <a:pt x="21" y="20"/>
                    </a:lnTo>
                    <a:lnTo>
                      <a:pt x="11" y="31"/>
                    </a:lnTo>
                    <a:lnTo>
                      <a:pt x="5" y="43"/>
                    </a:lnTo>
                    <a:lnTo>
                      <a:pt x="1" y="56"/>
                    </a:lnTo>
                    <a:lnTo>
                      <a:pt x="0" y="71"/>
                    </a:lnTo>
                    <a:lnTo>
                      <a:pt x="1" y="84"/>
                    </a:lnTo>
                    <a:lnTo>
                      <a:pt x="2" y="90"/>
                    </a:lnTo>
                    <a:lnTo>
                      <a:pt x="5" y="97"/>
                    </a:lnTo>
                    <a:lnTo>
                      <a:pt x="11" y="110"/>
                    </a:lnTo>
                    <a:lnTo>
                      <a:pt x="15" y="115"/>
                    </a:lnTo>
                    <a:lnTo>
                      <a:pt x="21" y="121"/>
                    </a:lnTo>
                    <a:lnTo>
                      <a:pt x="31" y="129"/>
                    </a:lnTo>
                    <a:lnTo>
                      <a:pt x="43" y="136"/>
                    </a:lnTo>
                    <a:lnTo>
                      <a:pt x="56"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4" name="Freeform 811">
                <a:extLst>
                  <a:ext uri="{FF2B5EF4-FFF2-40B4-BE49-F238E27FC236}">
                    <a16:creationId xmlns:a16="http://schemas.microsoft.com/office/drawing/2014/main" id="{E435387A-682D-CEED-89E7-EBE64081A39B}"/>
                  </a:ext>
                </a:extLst>
              </p:cNvPr>
              <p:cNvSpPr>
                <a:spLocks/>
              </p:cNvSpPr>
              <p:nvPr/>
            </p:nvSpPr>
            <p:spPr bwMode="auto">
              <a:xfrm>
                <a:off x="3709988" y="4167188"/>
                <a:ext cx="46038" cy="46037"/>
              </a:xfrm>
              <a:custGeom>
                <a:avLst/>
                <a:gdLst>
                  <a:gd name="T0" fmla="*/ 120 w 141"/>
                  <a:gd name="T1" fmla="*/ 121 h 142"/>
                  <a:gd name="T2" fmla="*/ 124 w 141"/>
                  <a:gd name="T3" fmla="*/ 115 h 142"/>
                  <a:gd name="T4" fmla="*/ 128 w 141"/>
                  <a:gd name="T5" fmla="*/ 110 h 142"/>
                  <a:gd name="T6" fmla="*/ 135 w 141"/>
                  <a:gd name="T7" fmla="*/ 98 h 142"/>
                  <a:gd name="T8" fmla="*/ 137 w 141"/>
                  <a:gd name="T9" fmla="*/ 90 h 142"/>
                  <a:gd name="T10" fmla="*/ 139 w 141"/>
                  <a:gd name="T11" fmla="*/ 84 h 142"/>
                  <a:gd name="T12" fmla="*/ 139 w 141"/>
                  <a:gd name="T13" fmla="*/ 80 h 142"/>
                  <a:gd name="T14" fmla="*/ 139 w 141"/>
                  <a:gd name="T15" fmla="*/ 78 h 142"/>
                  <a:gd name="T16" fmla="*/ 139 w 141"/>
                  <a:gd name="T17" fmla="*/ 77 h 142"/>
                  <a:gd name="T18" fmla="*/ 140 w 141"/>
                  <a:gd name="T19" fmla="*/ 77 h 142"/>
                  <a:gd name="T20" fmla="*/ 141 w 141"/>
                  <a:gd name="T21" fmla="*/ 71 h 142"/>
                  <a:gd name="T22" fmla="*/ 139 w 141"/>
                  <a:gd name="T23" fmla="*/ 56 h 142"/>
                  <a:gd name="T24" fmla="*/ 135 w 141"/>
                  <a:gd name="T25" fmla="*/ 43 h 142"/>
                  <a:gd name="T26" fmla="*/ 128 w 141"/>
                  <a:gd name="T27" fmla="*/ 31 h 142"/>
                  <a:gd name="T28" fmla="*/ 120 w 141"/>
                  <a:gd name="T29" fmla="*/ 20 h 142"/>
                  <a:gd name="T30" fmla="*/ 109 w 141"/>
                  <a:gd name="T31" fmla="*/ 11 h 142"/>
                  <a:gd name="T32" fmla="*/ 97 w 141"/>
                  <a:gd name="T33" fmla="*/ 5 h 142"/>
                  <a:gd name="T34" fmla="*/ 90 w 141"/>
                  <a:gd name="T35" fmla="*/ 2 h 142"/>
                  <a:gd name="T36" fmla="*/ 84 w 141"/>
                  <a:gd name="T37" fmla="*/ 1 h 142"/>
                  <a:gd name="T38" fmla="*/ 71 w 141"/>
                  <a:gd name="T39" fmla="*/ 0 h 142"/>
                  <a:gd name="T40" fmla="*/ 55 w 141"/>
                  <a:gd name="T41" fmla="*/ 1 h 142"/>
                  <a:gd name="T42" fmla="*/ 43 w 141"/>
                  <a:gd name="T43" fmla="*/ 5 h 142"/>
                  <a:gd name="T44" fmla="*/ 31 w 141"/>
                  <a:gd name="T45" fmla="*/ 11 h 142"/>
                  <a:gd name="T46" fmla="*/ 21 w 141"/>
                  <a:gd name="T47" fmla="*/ 20 h 142"/>
                  <a:gd name="T48" fmla="*/ 11 w 141"/>
                  <a:gd name="T49" fmla="*/ 31 h 142"/>
                  <a:gd name="T50" fmla="*/ 5 w 141"/>
                  <a:gd name="T51" fmla="*/ 43 h 142"/>
                  <a:gd name="T52" fmla="*/ 1 w 141"/>
                  <a:gd name="T53" fmla="*/ 56 h 142"/>
                  <a:gd name="T54" fmla="*/ 0 w 141"/>
                  <a:gd name="T55" fmla="*/ 71 h 142"/>
                  <a:gd name="T56" fmla="*/ 1 w 141"/>
                  <a:gd name="T57" fmla="*/ 84 h 142"/>
                  <a:gd name="T58" fmla="*/ 2 w 141"/>
                  <a:gd name="T59" fmla="*/ 90 h 142"/>
                  <a:gd name="T60" fmla="*/ 5 w 141"/>
                  <a:gd name="T61" fmla="*/ 98 h 142"/>
                  <a:gd name="T62" fmla="*/ 11 w 141"/>
                  <a:gd name="T63" fmla="*/ 110 h 142"/>
                  <a:gd name="T64" fmla="*/ 15 w 141"/>
                  <a:gd name="T65" fmla="*/ 115 h 142"/>
                  <a:gd name="T66" fmla="*/ 21 w 141"/>
                  <a:gd name="T67" fmla="*/ 121 h 142"/>
                  <a:gd name="T68" fmla="*/ 31 w 141"/>
                  <a:gd name="T69" fmla="*/ 129 h 142"/>
                  <a:gd name="T70" fmla="*/ 43 w 141"/>
                  <a:gd name="T71" fmla="*/ 136 h 142"/>
                  <a:gd name="T72" fmla="*/ 55 w 141"/>
                  <a:gd name="T73" fmla="*/ 140 h 142"/>
                  <a:gd name="T74" fmla="*/ 71 w 141"/>
                  <a:gd name="T75" fmla="*/ 142 h 142"/>
                  <a:gd name="T76" fmla="*/ 77 w 141"/>
                  <a:gd name="T77" fmla="*/ 141 h 142"/>
                  <a:gd name="T78" fmla="*/ 77 w 141"/>
                  <a:gd name="T79" fmla="*/ 140 h 142"/>
                  <a:gd name="T80" fmla="*/ 78 w 141"/>
                  <a:gd name="T81" fmla="*/ 140 h 142"/>
                  <a:gd name="T82" fmla="*/ 80 w 141"/>
                  <a:gd name="T83" fmla="*/ 140 h 142"/>
                  <a:gd name="T84" fmla="*/ 84 w 141"/>
                  <a:gd name="T85" fmla="*/ 140 h 142"/>
                  <a:gd name="T86" fmla="*/ 90 w 141"/>
                  <a:gd name="T87" fmla="*/ 138 h 142"/>
                  <a:gd name="T88" fmla="*/ 97 w 141"/>
                  <a:gd name="T89" fmla="*/ 136 h 142"/>
                  <a:gd name="T90" fmla="*/ 109 w 141"/>
                  <a:gd name="T91" fmla="*/ 129 h 142"/>
                  <a:gd name="T92" fmla="*/ 114 w 141"/>
                  <a:gd name="T93" fmla="*/ 125 h 142"/>
                  <a:gd name="T94" fmla="*/ 120 w 141"/>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1" h="142">
                    <a:moveTo>
                      <a:pt x="120" y="121"/>
                    </a:moveTo>
                    <a:lnTo>
                      <a:pt x="124" y="115"/>
                    </a:lnTo>
                    <a:lnTo>
                      <a:pt x="128" y="110"/>
                    </a:lnTo>
                    <a:lnTo>
                      <a:pt x="135" y="98"/>
                    </a:lnTo>
                    <a:lnTo>
                      <a:pt x="137" y="90"/>
                    </a:lnTo>
                    <a:lnTo>
                      <a:pt x="139" y="84"/>
                    </a:lnTo>
                    <a:lnTo>
                      <a:pt x="139" y="80"/>
                    </a:lnTo>
                    <a:lnTo>
                      <a:pt x="139" y="78"/>
                    </a:lnTo>
                    <a:lnTo>
                      <a:pt x="139" y="77"/>
                    </a:lnTo>
                    <a:lnTo>
                      <a:pt x="140" y="77"/>
                    </a:lnTo>
                    <a:lnTo>
                      <a:pt x="141" y="71"/>
                    </a:lnTo>
                    <a:lnTo>
                      <a:pt x="139" y="56"/>
                    </a:lnTo>
                    <a:lnTo>
                      <a:pt x="135" y="43"/>
                    </a:lnTo>
                    <a:lnTo>
                      <a:pt x="128" y="31"/>
                    </a:lnTo>
                    <a:lnTo>
                      <a:pt x="120" y="20"/>
                    </a:lnTo>
                    <a:lnTo>
                      <a:pt x="109" y="11"/>
                    </a:lnTo>
                    <a:lnTo>
                      <a:pt x="97" y="5"/>
                    </a:lnTo>
                    <a:lnTo>
                      <a:pt x="90" y="2"/>
                    </a:lnTo>
                    <a:lnTo>
                      <a:pt x="84" y="1"/>
                    </a:lnTo>
                    <a:lnTo>
                      <a:pt x="71" y="0"/>
                    </a:lnTo>
                    <a:lnTo>
                      <a:pt x="55" y="1"/>
                    </a:lnTo>
                    <a:lnTo>
                      <a:pt x="43" y="5"/>
                    </a:lnTo>
                    <a:lnTo>
                      <a:pt x="31" y="11"/>
                    </a:lnTo>
                    <a:lnTo>
                      <a:pt x="21" y="20"/>
                    </a:lnTo>
                    <a:lnTo>
                      <a:pt x="11" y="31"/>
                    </a:lnTo>
                    <a:lnTo>
                      <a:pt x="5" y="43"/>
                    </a:lnTo>
                    <a:lnTo>
                      <a:pt x="1" y="56"/>
                    </a:lnTo>
                    <a:lnTo>
                      <a:pt x="0" y="71"/>
                    </a:lnTo>
                    <a:lnTo>
                      <a:pt x="1" y="84"/>
                    </a:lnTo>
                    <a:lnTo>
                      <a:pt x="2" y="90"/>
                    </a:lnTo>
                    <a:lnTo>
                      <a:pt x="5" y="98"/>
                    </a:lnTo>
                    <a:lnTo>
                      <a:pt x="11" y="110"/>
                    </a:lnTo>
                    <a:lnTo>
                      <a:pt x="15" y="115"/>
                    </a:lnTo>
                    <a:lnTo>
                      <a:pt x="21" y="121"/>
                    </a:lnTo>
                    <a:lnTo>
                      <a:pt x="31" y="129"/>
                    </a:lnTo>
                    <a:lnTo>
                      <a:pt x="43" y="136"/>
                    </a:lnTo>
                    <a:lnTo>
                      <a:pt x="55"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5" name="Freeform 812">
                <a:extLst>
                  <a:ext uri="{FF2B5EF4-FFF2-40B4-BE49-F238E27FC236}">
                    <a16:creationId xmlns:a16="http://schemas.microsoft.com/office/drawing/2014/main" id="{E342806A-0720-318C-B66E-43FEC8723342}"/>
                  </a:ext>
                </a:extLst>
              </p:cNvPr>
              <p:cNvSpPr>
                <a:spLocks/>
              </p:cNvSpPr>
              <p:nvPr/>
            </p:nvSpPr>
            <p:spPr bwMode="auto">
              <a:xfrm>
                <a:off x="3779838" y="4211638"/>
                <a:ext cx="46038" cy="44450"/>
              </a:xfrm>
              <a:custGeom>
                <a:avLst/>
                <a:gdLst>
                  <a:gd name="T0" fmla="*/ 121 w 142"/>
                  <a:gd name="T1" fmla="*/ 121 h 142"/>
                  <a:gd name="T2" fmla="*/ 125 w 142"/>
                  <a:gd name="T3" fmla="*/ 115 h 142"/>
                  <a:gd name="T4" fmla="*/ 129 w 142"/>
                  <a:gd name="T5" fmla="*/ 110 h 142"/>
                  <a:gd name="T6" fmla="*/ 136 w 142"/>
                  <a:gd name="T7" fmla="*/ 97 h 142"/>
                  <a:gd name="T8" fmla="*/ 138 w 142"/>
                  <a:gd name="T9" fmla="*/ 90 h 142"/>
                  <a:gd name="T10" fmla="*/ 140 w 142"/>
                  <a:gd name="T11" fmla="*/ 84 h 142"/>
                  <a:gd name="T12" fmla="*/ 140 w 142"/>
                  <a:gd name="T13" fmla="*/ 80 h 142"/>
                  <a:gd name="T14" fmla="*/ 140 w 142"/>
                  <a:gd name="T15" fmla="*/ 78 h 142"/>
                  <a:gd name="T16" fmla="*/ 140 w 142"/>
                  <a:gd name="T17" fmla="*/ 77 h 142"/>
                  <a:gd name="T18" fmla="*/ 141 w 142"/>
                  <a:gd name="T19" fmla="*/ 77 h 142"/>
                  <a:gd name="T20" fmla="*/ 142 w 142"/>
                  <a:gd name="T21" fmla="*/ 71 h 142"/>
                  <a:gd name="T22" fmla="*/ 140 w 142"/>
                  <a:gd name="T23" fmla="*/ 56 h 142"/>
                  <a:gd name="T24" fmla="*/ 136 w 142"/>
                  <a:gd name="T25" fmla="*/ 43 h 142"/>
                  <a:gd name="T26" fmla="*/ 129 w 142"/>
                  <a:gd name="T27" fmla="*/ 30 h 142"/>
                  <a:gd name="T28" fmla="*/ 121 w 142"/>
                  <a:gd name="T29" fmla="*/ 20 h 142"/>
                  <a:gd name="T30" fmla="*/ 110 w 142"/>
                  <a:gd name="T31" fmla="*/ 11 h 142"/>
                  <a:gd name="T32" fmla="*/ 98 w 142"/>
                  <a:gd name="T33" fmla="*/ 5 h 142"/>
                  <a:gd name="T34" fmla="*/ 91 w 142"/>
                  <a:gd name="T35" fmla="*/ 2 h 142"/>
                  <a:gd name="T36" fmla="*/ 85 w 142"/>
                  <a:gd name="T37" fmla="*/ 1 h 142"/>
                  <a:gd name="T38" fmla="*/ 71 w 142"/>
                  <a:gd name="T39" fmla="*/ 0 h 142"/>
                  <a:gd name="T40" fmla="*/ 56 w 142"/>
                  <a:gd name="T41" fmla="*/ 1 h 142"/>
                  <a:gd name="T42" fmla="*/ 44 w 142"/>
                  <a:gd name="T43" fmla="*/ 5 h 142"/>
                  <a:gd name="T44" fmla="*/ 32 w 142"/>
                  <a:gd name="T45" fmla="*/ 11 h 142"/>
                  <a:gd name="T46" fmla="*/ 22 w 142"/>
                  <a:gd name="T47" fmla="*/ 20 h 142"/>
                  <a:gd name="T48" fmla="*/ 12 w 142"/>
                  <a:gd name="T49" fmla="*/ 30 h 142"/>
                  <a:gd name="T50" fmla="*/ 6 w 142"/>
                  <a:gd name="T51" fmla="*/ 43 h 142"/>
                  <a:gd name="T52" fmla="*/ 1 w 142"/>
                  <a:gd name="T53" fmla="*/ 56 h 142"/>
                  <a:gd name="T54" fmla="*/ 0 w 142"/>
                  <a:gd name="T55" fmla="*/ 71 h 142"/>
                  <a:gd name="T56" fmla="*/ 1 w 142"/>
                  <a:gd name="T57" fmla="*/ 84 h 142"/>
                  <a:gd name="T58" fmla="*/ 3 w 142"/>
                  <a:gd name="T59" fmla="*/ 90 h 142"/>
                  <a:gd name="T60" fmla="*/ 6 w 142"/>
                  <a:gd name="T61" fmla="*/ 97 h 142"/>
                  <a:gd name="T62" fmla="*/ 12 w 142"/>
                  <a:gd name="T63" fmla="*/ 110 h 142"/>
                  <a:gd name="T64" fmla="*/ 16 w 142"/>
                  <a:gd name="T65" fmla="*/ 115 h 142"/>
                  <a:gd name="T66" fmla="*/ 22 w 142"/>
                  <a:gd name="T67" fmla="*/ 121 h 142"/>
                  <a:gd name="T68" fmla="*/ 32 w 142"/>
                  <a:gd name="T69" fmla="*/ 129 h 142"/>
                  <a:gd name="T70" fmla="*/ 44 w 142"/>
                  <a:gd name="T71" fmla="*/ 136 h 142"/>
                  <a:gd name="T72" fmla="*/ 56 w 142"/>
                  <a:gd name="T73" fmla="*/ 140 h 142"/>
                  <a:gd name="T74" fmla="*/ 71 w 142"/>
                  <a:gd name="T75" fmla="*/ 142 h 142"/>
                  <a:gd name="T76" fmla="*/ 77 w 142"/>
                  <a:gd name="T77" fmla="*/ 141 h 142"/>
                  <a:gd name="T78" fmla="*/ 77 w 142"/>
                  <a:gd name="T79" fmla="*/ 140 h 142"/>
                  <a:gd name="T80" fmla="*/ 79 w 142"/>
                  <a:gd name="T81" fmla="*/ 140 h 142"/>
                  <a:gd name="T82" fmla="*/ 81 w 142"/>
                  <a:gd name="T83" fmla="*/ 140 h 142"/>
                  <a:gd name="T84" fmla="*/ 85 w 142"/>
                  <a:gd name="T85" fmla="*/ 140 h 142"/>
                  <a:gd name="T86" fmla="*/ 91 w 142"/>
                  <a:gd name="T87" fmla="*/ 138 h 142"/>
                  <a:gd name="T88" fmla="*/ 98 w 142"/>
                  <a:gd name="T89" fmla="*/ 136 h 142"/>
                  <a:gd name="T90" fmla="*/ 110 w 142"/>
                  <a:gd name="T91" fmla="*/ 129 h 142"/>
                  <a:gd name="T92" fmla="*/ 115 w 142"/>
                  <a:gd name="T93" fmla="*/ 125 h 142"/>
                  <a:gd name="T94" fmla="*/ 121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121"/>
                    </a:moveTo>
                    <a:lnTo>
                      <a:pt x="125" y="115"/>
                    </a:lnTo>
                    <a:lnTo>
                      <a:pt x="129" y="110"/>
                    </a:lnTo>
                    <a:lnTo>
                      <a:pt x="136" y="97"/>
                    </a:lnTo>
                    <a:lnTo>
                      <a:pt x="138" y="90"/>
                    </a:lnTo>
                    <a:lnTo>
                      <a:pt x="140" y="84"/>
                    </a:lnTo>
                    <a:lnTo>
                      <a:pt x="140" y="80"/>
                    </a:lnTo>
                    <a:lnTo>
                      <a:pt x="140" y="78"/>
                    </a:lnTo>
                    <a:lnTo>
                      <a:pt x="140" y="77"/>
                    </a:lnTo>
                    <a:lnTo>
                      <a:pt x="141" y="77"/>
                    </a:lnTo>
                    <a:lnTo>
                      <a:pt x="142" y="71"/>
                    </a:lnTo>
                    <a:lnTo>
                      <a:pt x="140" y="56"/>
                    </a:lnTo>
                    <a:lnTo>
                      <a:pt x="136" y="43"/>
                    </a:lnTo>
                    <a:lnTo>
                      <a:pt x="129" y="30"/>
                    </a:lnTo>
                    <a:lnTo>
                      <a:pt x="121" y="20"/>
                    </a:lnTo>
                    <a:lnTo>
                      <a:pt x="110" y="11"/>
                    </a:lnTo>
                    <a:lnTo>
                      <a:pt x="98" y="5"/>
                    </a:lnTo>
                    <a:lnTo>
                      <a:pt x="91" y="2"/>
                    </a:lnTo>
                    <a:lnTo>
                      <a:pt x="85" y="1"/>
                    </a:lnTo>
                    <a:lnTo>
                      <a:pt x="71" y="0"/>
                    </a:lnTo>
                    <a:lnTo>
                      <a:pt x="56" y="1"/>
                    </a:lnTo>
                    <a:lnTo>
                      <a:pt x="44" y="5"/>
                    </a:lnTo>
                    <a:lnTo>
                      <a:pt x="32" y="11"/>
                    </a:lnTo>
                    <a:lnTo>
                      <a:pt x="22" y="20"/>
                    </a:lnTo>
                    <a:lnTo>
                      <a:pt x="12" y="30"/>
                    </a:lnTo>
                    <a:lnTo>
                      <a:pt x="6" y="43"/>
                    </a:lnTo>
                    <a:lnTo>
                      <a:pt x="1" y="56"/>
                    </a:lnTo>
                    <a:lnTo>
                      <a:pt x="0" y="71"/>
                    </a:lnTo>
                    <a:lnTo>
                      <a:pt x="1" y="84"/>
                    </a:lnTo>
                    <a:lnTo>
                      <a:pt x="3" y="90"/>
                    </a:lnTo>
                    <a:lnTo>
                      <a:pt x="6" y="97"/>
                    </a:lnTo>
                    <a:lnTo>
                      <a:pt x="12" y="110"/>
                    </a:lnTo>
                    <a:lnTo>
                      <a:pt x="16" y="115"/>
                    </a:lnTo>
                    <a:lnTo>
                      <a:pt x="22" y="121"/>
                    </a:lnTo>
                    <a:lnTo>
                      <a:pt x="32" y="129"/>
                    </a:lnTo>
                    <a:lnTo>
                      <a:pt x="44" y="136"/>
                    </a:lnTo>
                    <a:lnTo>
                      <a:pt x="56" y="140"/>
                    </a:lnTo>
                    <a:lnTo>
                      <a:pt x="71" y="142"/>
                    </a:lnTo>
                    <a:lnTo>
                      <a:pt x="77" y="141"/>
                    </a:lnTo>
                    <a:lnTo>
                      <a:pt x="77" y="140"/>
                    </a:lnTo>
                    <a:lnTo>
                      <a:pt x="79" y="140"/>
                    </a:lnTo>
                    <a:lnTo>
                      <a:pt x="81" y="140"/>
                    </a:lnTo>
                    <a:lnTo>
                      <a:pt x="85" y="140"/>
                    </a:lnTo>
                    <a:lnTo>
                      <a:pt x="91" y="138"/>
                    </a:lnTo>
                    <a:lnTo>
                      <a:pt x="98" y="136"/>
                    </a:lnTo>
                    <a:lnTo>
                      <a:pt x="110" y="129"/>
                    </a:lnTo>
                    <a:lnTo>
                      <a:pt x="115" y="125"/>
                    </a:lnTo>
                    <a:lnTo>
                      <a:pt x="121" y="121"/>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6" name="Freeform 813">
                <a:extLst>
                  <a:ext uri="{FF2B5EF4-FFF2-40B4-BE49-F238E27FC236}">
                    <a16:creationId xmlns:a16="http://schemas.microsoft.com/office/drawing/2014/main" id="{041D9B1C-7EF4-6274-5B5C-6BFF0A4F0714}"/>
                  </a:ext>
                </a:extLst>
              </p:cNvPr>
              <p:cNvSpPr>
                <a:spLocks/>
              </p:cNvSpPr>
              <p:nvPr/>
            </p:nvSpPr>
            <p:spPr bwMode="auto">
              <a:xfrm>
                <a:off x="3846513" y="4252913"/>
                <a:ext cx="44450" cy="44450"/>
              </a:xfrm>
              <a:custGeom>
                <a:avLst/>
                <a:gdLst>
                  <a:gd name="T0" fmla="*/ 121 w 142"/>
                  <a:gd name="T1" fmla="*/ 120 h 142"/>
                  <a:gd name="T2" fmla="*/ 125 w 142"/>
                  <a:gd name="T3" fmla="*/ 114 h 142"/>
                  <a:gd name="T4" fmla="*/ 129 w 142"/>
                  <a:gd name="T5" fmla="*/ 109 h 142"/>
                  <a:gd name="T6" fmla="*/ 136 w 142"/>
                  <a:gd name="T7" fmla="*/ 97 h 142"/>
                  <a:gd name="T8" fmla="*/ 138 w 142"/>
                  <a:gd name="T9" fmla="*/ 90 h 142"/>
                  <a:gd name="T10" fmla="*/ 140 w 142"/>
                  <a:gd name="T11" fmla="*/ 84 h 142"/>
                  <a:gd name="T12" fmla="*/ 140 w 142"/>
                  <a:gd name="T13" fmla="*/ 80 h 142"/>
                  <a:gd name="T14" fmla="*/ 140 w 142"/>
                  <a:gd name="T15" fmla="*/ 78 h 142"/>
                  <a:gd name="T16" fmla="*/ 140 w 142"/>
                  <a:gd name="T17" fmla="*/ 77 h 142"/>
                  <a:gd name="T18" fmla="*/ 141 w 142"/>
                  <a:gd name="T19" fmla="*/ 77 h 142"/>
                  <a:gd name="T20" fmla="*/ 142 w 142"/>
                  <a:gd name="T21" fmla="*/ 71 h 142"/>
                  <a:gd name="T22" fmla="*/ 140 w 142"/>
                  <a:gd name="T23" fmla="*/ 56 h 142"/>
                  <a:gd name="T24" fmla="*/ 136 w 142"/>
                  <a:gd name="T25" fmla="*/ 42 h 142"/>
                  <a:gd name="T26" fmla="*/ 129 w 142"/>
                  <a:gd name="T27" fmla="*/ 30 h 142"/>
                  <a:gd name="T28" fmla="*/ 121 w 142"/>
                  <a:gd name="T29" fmla="*/ 20 h 142"/>
                  <a:gd name="T30" fmla="*/ 110 w 142"/>
                  <a:gd name="T31" fmla="*/ 11 h 142"/>
                  <a:gd name="T32" fmla="*/ 97 w 142"/>
                  <a:gd name="T33" fmla="*/ 5 h 142"/>
                  <a:gd name="T34" fmla="*/ 90 w 142"/>
                  <a:gd name="T35" fmla="*/ 2 h 142"/>
                  <a:gd name="T36" fmla="*/ 84 w 142"/>
                  <a:gd name="T37" fmla="*/ 1 h 142"/>
                  <a:gd name="T38" fmla="*/ 71 w 142"/>
                  <a:gd name="T39" fmla="*/ 0 h 142"/>
                  <a:gd name="T40" fmla="*/ 56 w 142"/>
                  <a:gd name="T41" fmla="*/ 1 h 142"/>
                  <a:gd name="T42" fmla="*/ 44 w 142"/>
                  <a:gd name="T43" fmla="*/ 5 h 142"/>
                  <a:gd name="T44" fmla="*/ 32 w 142"/>
                  <a:gd name="T45" fmla="*/ 11 h 142"/>
                  <a:gd name="T46" fmla="*/ 21 w 142"/>
                  <a:gd name="T47" fmla="*/ 20 h 142"/>
                  <a:gd name="T48" fmla="*/ 11 w 142"/>
                  <a:gd name="T49" fmla="*/ 30 h 142"/>
                  <a:gd name="T50" fmla="*/ 5 w 142"/>
                  <a:gd name="T51" fmla="*/ 42 h 142"/>
                  <a:gd name="T52" fmla="*/ 1 w 142"/>
                  <a:gd name="T53" fmla="*/ 56 h 142"/>
                  <a:gd name="T54" fmla="*/ 0 w 142"/>
                  <a:gd name="T55" fmla="*/ 71 h 142"/>
                  <a:gd name="T56" fmla="*/ 1 w 142"/>
                  <a:gd name="T57" fmla="*/ 84 h 142"/>
                  <a:gd name="T58" fmla="*/ 2 w 142"/>
                  <a:gd name="T59" fmla="*/ 90 h 142"/>
                  <a:gd name="T60" fmla="*/ 5 w 142"/>
                  <a:gd name="T61" fmla="*/ 97 h 142"/>
                  <a:gd name="T62" fmla="*/ 11 w 142"/>
                  <a:gd name="T63" fmla="*/ 109 h 142"/>
                  <a:gd name="T64" fmla="*/ 15 w 142"/>
                  <a:gd name="T65" fmla="*/ 114 h 142"/>
                  <a:gd name="T66" fmla="*/ 21 w 142"/>
                  <a:gd name="T67" fmla="*/ 120 h 142"/>
                  <a:gd name="T68" fmla="*/ 32 w 142"/>
                  <a:gd name="T69" fmla="*/ 129 h 142"/>
                  <a:gd name="T70" fmla="*/ 44 w 142"/>
                  <a:gd name="T71" fmla="*/ 136 h 142"/>
                  <a:gd name="T72" fmla="*/ 56 w 142"/>
                  <a:gd name="T73" fmla="*/ 140 h 142"/>
                  <a:gd name="T74" fmla="*/ 71 w 142"/>
                  <a:gd name="T75" fmla="*/ 142 h 142"/>
                  <a:gd name="T76" fmla="*/ 77 w 142"/>
                  <a:gd name="T77" fmla="*/ 141 h 142"/>
                  <a:gd name="T78" fmla="*/ 77 w 142"/>
                  <a:gd name="T79" fmla="*/ 140 h 142"/>
                  <a:gd name="T80" fmla="*/ 78 w 142"/>
                  <a:gd name="T81" fmla="*/ 140 h 142"/>
                  <a:gd name="T82" fmla="*/ 80 w 142"/>
                  <a:gd name="T83" fmla="*/ 140 h 142"/>
                  <a:gd name="T84" fmla="*/ 84 w 142"/>
                  <a:gd name="T85" fmla="*/ 140 h 142"/>
                  <a:gd name="T86" fmla="*/ 90 w 142"/>
                  <a:gd name="T87" fmla="*/ 138 h 142"/>
                  <a:gd name="T88" fmla="*/ 97 w 142"/>
                  <a:gd name="T89" fmla="*/ 136 h 142"/>
                  <a:gd name="T90" fmla="*/ 110 w 142"/>
                  <a:gd name="T91" fmla="*/ 129 h 142"/>
                  <a:gd name="T92" fmla="*/ 115 w 142"/>
                  <a:gd name="T93" fmla="*/ 124 h 142"/>
                  <a:gd name="T94" fmla="*/ 121 w 142"/>
                  <a:gd name="T95" fmla="*/ 1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120"/>
                    </a:moveTo>
                    <a:lnTo>
                      <a:pt x="125" y="114"/>
                    </a:lnTo>
                    <a:lnTo>
                      <a:pt x="129" y="109"/>
                    </a:lnTo>
                    <a:lnTo>
                      <a:pt x="136" y="97"/>
                    </a:lnTo>
                    <a:lnTo>
                      <a:pt x="138" y="90"/>
                    </a:lnTo>
                    <a:lnTo>
                      <a:pt x="140" y="84"/>
                    </a:lnTo>
                    <a:lnTo>
                      <a:pt x="140" y="80"/>
                    </a:lnTo>
                    <a:lnTo>
                      <a:pt x="140" y="78"/>
                    </a:lnTo>
                    <a:lnTo>
                      <a:pt x="140" y="77"/>
                    </a:lnTo>
                    <a:lnTo>
                      <a:pt x="141" y="77"/>
                    </a:lnTo>
                    <a:lnTo>
                      <a:pt x="142" y="71"/>
                    </a:lnTo>
                    <a:lnTo>
                      <a:pt x="140" y="56"/>
                    </a:lnTo>
                    <a:lnTo>
                      <a:pt x="136" y="42"/>
                    </a:lnTo>
                    <a:lnTo>
                      <a:pt x="129" y="30"/>
                    </a:lnTo>
                    <a:lnTo>
                      <a:pt x="121" y="20"/>
                    </a:lnTo>
                    <a:lnTo>
                      <a:pt x="110" y="11"/>
                    </a:lnTo>
                    <a:lnTo>
                      <a:pt x="97" y="5"/>
                    </a:lnTo>
                    <a:lnTo>
                      <a:pt x="90" y="2"/>
                    </a:lnTo>
                    <a:lnTo>
                      <a:pt x="84" y="1"/>
                    </a:lnTo>
                    <a:lnTo>
                      <a:pt x="71" y="0"/>
                    </a:lnTo>
                    <a:lnTo>
                      <a:pt x="56" y="1"/>
                    </a:lnTo>
                    <a:lnTo>
                      <a:pt x="44" y="5"/>
                    </a:lnTo>
                    <a:lnTo>
                      <a:pt x="32" y="11"/>
                    </a:lnTo>
                    <a:lnTo>
                      <a:pt x="21" y="20"/>
                    </a:lnTo>
                    <a:lnTo>
                      <a:pt x="11" y="30"/>
                    </a:lnTo>
                    <a:lnTo>
                      <a:pt x="5" y="42"/>
                    </a:lnTo>
                    <a:lnTo>
                      <a:pt x="1" y="56"/>
                    </a:lnTo>
                    <a:lnTo>
                      <a:pt x="0" y="71"/>
                    </a:lnTo>
                    <a:lnTo>
                      <a:pt x="1" y="84"/>
                    </a:lnTo>
                    <a:lnTo>
                      <a:pt x="2" y="90"/>
                    </a:lnTo>
                    <a:lnTo>
                      <a:pt x="5" y="97"/>
                    </a:lnTo>
                    <a:lnTo>
                      <a:pt x="11" y="109"/>
                    </a:lnTo>
                    <a:lnTo>
                      <a:pt x="15" y="114"/>
                    </a:lnTo>
                    <a:lnTo>
                      <a:pt x="21" y="120"/>
                    </a:lnTo>
                    <a:lnTo>
                      <a:pt x="32" y="129"/>
                    </a:lnTo>
                    <a:lnTo>
                      <a:pt x="44" y="136"/>
                    </a:lnTo>
                    <a:lnTo>
                      <a:pt x="56" y="140"/>
                    </a:lnTo>
                    <a:lnTo>
                      <a:pt x="71" y="142"/>
                    </a:lnTo>
                    <a:lnTo>
                      <a:pt x="77" y="141"/>
                    </a:lnTo>
                    <a:lnTo>
                      <a:pt x="77" y="140"/>
                    </a:lnTo>
                    <a:lnTo>
                      <a:pt x="78" y="140"/>
                    </a:lnTo>
                    <a:lnTo>
                      <a:pt x="80" y="140"/>
                    </a:lnTo>
                    <a:lnTo>
                      <a:pt x="84" y="140"/>
                    </a:lnTo>
                    <a:lnTo>
                      <a:pt x="90" y="138"/>
                    </a:lnTo>
                    <a:lnTo>
                      <a:pt x="97" y="136"/>
                    </a:lnTo>
                    <a:lnTo>
                      <a:pt x="110" y="129"/>
                    </a:lnTo>
                    <a:lnTo>
                      <a:pt x="115" y="124"/>
                    </a:lnTo>
                    <a:lnTo>
                      <a:pt x="121" y="120"/>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7" name="Freeform 814">
                <a:extLst>
                  <a:ext uri="{FF2B5EF4-FFF2-40B4-BE49-F238E27FC236}">
                    <a16:creationId xmlns:a16="http://schemas.microsoft.com/office/drawing/2014/main" id="{EC2E059B-1388-D06D-FA67-39E5EEC88761}"/>
                  </a:ext>
                </a:extLst>
              </p:cNvPr>
              <p:cNvSpPr>
                <a:spLocks/>
              </p:cNvSpPr>
              <p:nvPr/>
            </p:nvSpPr>
            <p:spPr bwMode="auto">
              <a:xfrm>
                <a:off x="3908426" y="4283075"/>
                <a:ext cx="44450" cy="44450"/>
              </a:xfrm>
              <a:custGeom>
                <a:avLst/>
                <a:gdLst>
                  <a:gd name="T0" fmla="*/ 120 w 142"/>
                  <a:gd name="T1" fmla="*/ 121 h 142"/>
                  <a:gd name="T2" fmla="*/ 124 w 142"/>
                  <a:gd name="T3" fmla="*/ 115 h 142"/>
                  <a:gd name="T4" fmla="*/ 128 w 142"/>
                  <a:gd name="T5" fmla="*/ 110 h 142"/>
                  <a:gd name="T6" fmla="*/ 136 w 142"/>
                  <a:gd name="T7" fmla="*/ 97 h 142"/>
                  <a:gd name="T8" fmla="*/ 138 w 142"/>
                  <a:gd name="T9" fmla="*/ 90 h 142"/>
                  <a:gd name="T10" fmla="*/ 140 w 142"/>
                  <a:gd name="T11" fmla="*/ 84 h 142"/>
                  <a:gd name="T12" fmla="*/ 140 w 142"/>
                  <a:gd name="T13" fmla="*/ 80 h 142"/>
                  <a:gd name="T14" fmla="*/ 140 w 142"/>
                  <a:gd name="T15" fmla="*/ 78 h 142"/>
                  <a:gd name="T16" fmla="*/ 140 w 142"/>
                  <a:gd name="T17" fmla="*/ 77 h 142"/>
                  <a:gd name="T18" fmla="*/ 141 w 142"/>
                  <a:gd name="T19" fmla="*/ 77 h 142"/>
                  <a:gd name="T20" fmla="*/ 142 w 142"/>
                  <a:gd name="T21" fmla="*/ 71 h 142"/>
                  <a:gd name="T22" fmla="*/ 140 w 142"/>
                  <a:gd name="T23" fmla="*/ 56 h 142"/>
                  <a:gd name="T24" fmla="*/ 136 w 142"/>
                  <a:gd name="T25" fmla="*/ 43 h 142"/>
                  <a:gd name="T26" fmla="*/ 128 w 142"/>
                  <a:gd name="T27" fmla="*/ 31 h 142"/>
                  <a:gd name="T28" fmla="*/ 120 w 142"/>
                  <a:gd name="T29" fmla="*/ 20 h 142"/>
                  <a:gd name="T30" fmla="*/ 109 w 142"/>
                  <a:gd name="T31" fmla="*/ 11 h 142"/>
                  <a:gd name="T32" fmla="*/ 97 w 142"/>
                  <a:gd name="T33" fmla="*/ 5 h 142"/>
                  <a:gd name="T34" fmla="*/ 90 w 142"/>
                  <a:gd name="T35" fmla="*/ 2 h 142"/>
                  <a:gd name="T36" fmla="*/ 84 w 142"/>
                  <a:gd name="T37" fmla="*/ 1 h 142"/>
                  <a:gd name="T38" fmla="*/ 71 w 142"/>
                  <a:gd name="T39" fmla="*/ 0 h 142"/>
                  <a:gd name="T40" fmla="*/ 55 w 142"/>
                  <a:gd name="T41" fmla="*/ 1 h 142"/>
                  <a:gd name="T42" fmla="*/ 43 w 142"/>
                  <a:gd name="T43" fmla="*/ 5 h 142"/>
                  <a:gd name="T44" fmla="*/ 31 w 142"/>
                  <a:gd name="T45" fmla="*/ 11 h 142"/>
                  <a:gd name="T46" fmla="*/ 21 w 142"/>
                  <a:gd name="T47" fmla="*/ 20 h 142"/>
                  <a:gd name="T48" fmla="*/ 11 w 142"/>
                  <a:gd name="T49" fmla="*/ 31 h 142"/>
                  <a:gd name="T50" fmla="*/ 5 w 142"/>
                  <a:gd name="T51" fmla="*/ 43 h 142"/>
                  <a:gd name="T52" fmla="*/ 1 w 142"/>
                  <a:gd name="T53" fmla="*/ 56 h 142"/>
                  <a:gd name="T54" fmla="*/ 0 w 142"/>
                  <a:gd name="T55" fmla="*/ 71 h 142"/>
                  <a:gd name="T56" fmla="*/ 1 w 142"/>
                  <a:gd name="T57" fmla="*/ 84 h 142"/>
                  <a:gd name="T58" fmla="*/ 2 w 142"/>
                  <a:gd name="T59" fmla="*/ 90 h 142"/>
                  <a:gd name="T60" fmla="*/ 5 w 142"/>
                  <a:gd name="T61" fmla="*/ 97 h 142"/>
                  <a:gd name="T62" fmla="*/ 11 w 142"/>
                  <a:gd name="T63" fmla="*/ 110 h 142"/>
                  <a:gd name="T64" fmla="*/ 15 w 142"/>
                  <a:gd name="T65" fmla="*/ 115 h 142"/>
                  <a:gd name="T66" fmla="*/ 21 w 142"/>
                  <a:gd name="T67" fmla="*/ 121 h 142"/>
                  <a:gd name="T68" fmla="*/ 31 w 142"/>
                  <a:gd name="T69" fmla="*/ 129 h 142"/>
                  <a:gd name="T70" fmla="*/ 43 w 142"/>
                  <a:gd name="T71" fmla="*/ 136 h 142"/>
                  <a:gd name="T72" fmla="*/ 55 w 142"/>
                  <a:gd name="T73" fmla="*/ 140 h 142"/>
                  <a:gd name="T74" fmla="*/ 71 w 142"/>
                  <a:gd name="T75" fmla="*/ 142 h 142"/>
                  <a:gd name="T76" fmla="*/ 77 w 142"/>
                  <a:gd name="T77" fmla="*/ 141 h 142"/>
                  <a:gd name="T78" fmla="*/ 77 w 142"/>
                  <a:gd name="T79" fmla="*/ 140 h 142"/>
                  <a:gd name="T80" fmla="*/ 78 w 142"/>
                  <a:gd name="T81" fmla="*/ 140 h 142"/>
                  <a:gd name="T82" fmla="*/ 80 w 142"/>
                  <a:gd name="T83" fmla="*/ 140 h 142"/>
                  <a:gd name="T84" fmla="*/ 84 w 142"/>
                  <a:gd name="T85" fmla="*/ 140 h 142"/>
                  <a:gd name="T86" fmla="*/ 90 w 142"/>
                  <a:gd name="T87" fmla="*/ 138 h 142"/>
                  <a:gd name="T88" fmla="*/ 97 w 142"/>
                  <a:gd name="T89" fmla="*/ 136 h 142"/>
                  <a:gd name="T90" fmla="*/ 109 w 142"/>
                  <a:gd name="T91" fmla="*/ 129 h 142"/>
                  <a:gd name="T92" fmla="*/ 114 w 142"/>
                  <a:gd name="T93" fmla="*/ 125 h 142"/>
                  <a:gd name="T94" fmla="*/ 120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0" y="121"/>
                    </a:moveTo>
                    <a:lnTo>
                      <a:pt x="124" y="115"/>
                    </a:lnTo>
                    <a:lnTo>
                      <a:pt x="128" y="110"/>
                    </a:lnTo>
                    <a:lnTo>
                      <a:pt x="136" y="97"/>
                    </a:lnTo>
                    <a:lnTo>
                      <a:pt x="138" y="90"/>
                    </a:lnTo>
                    <a:lnTo>
                      <a:pt x="140" y="84"/>
                    </a:lnTo>
                    <a:lnTo>
                      <a:pt x="140" y="80"/>
                    </a:lnTo>
                    <a:lnTo>
                      <a:pt x="140" y="78"/>
                    </a:lnTo>
                    <a:lnTo>
                      <a:pt x="140" y="77"/>
                    </a:lnTo>
                    <a:lnTo>
                      <a:pt x="141" y="77"/>
                    </a:lnTo>
                    <a:lnTo>
                      <a:pt x="142" y="71"/>
                    </a:lnTo>
                    <a:lnTo>
                      <a:pt x="140" y="56"/>
                    </a:lnTo>
                    <a:lnTo>
                      <a:pt x="136" y="43"/>
                    </a:lnTo>
                    <a:lnTo>
                      <a:pt x="128" y="31"/>
                    </a:lnTo>
                    <a:lnTo>
                      <a:pt x="120" y="20"/>
                    </a:lnTo>
                    <a:lnTo>
                      <a:pt x="109" y="11"/>
                    </a:lnTo>
                    <a:lnTo>
                      <a:pt x="97" y="5"/>
                    </a:lnTo>
                    <a:lnTo>
                      <a:pt x="90" y="2"/>
                    </a:lnTo>
                    <a:lnTo>
                      <a:pt x="84" y="1"/>
                    </a:lnTo>
                    <a:lnTo>
                      <a:pt x="71" y="0"/>
                    </a:lnTo>
                    <a:lnTo>
                      <a:pt x="55" y="1"/>
                    </a:lnTo>
                    <a:lnTo>
                      <a:pt x="43" y="5"/>
                    </a:lnTo>
                    <a:lnTo>
                      <a:pt x="31" y="11"/>
                    </a:lnTo>
                    <a:lnTo>
                      <a:pt x="21" y="20"/>
                    </a:lnTo>
                    <a:lnTo>
                      <a:pt x="11" y="31"/>
                    </a:lnTo>
                    <a:lnTo>
                      <a:pt x="5" y="43"/>
                    </a:lnTo>
                    <a:lnTo>
                      <a:pt x="1" y="56"/>
                    </a:lnTo>
                    <a:lnTo>
                      <a:pt x="0" y="71"/>
                    </a:lnTo>
                    <a:lnTo>
                      <a:pt x="1" y="84"/>
                    </a:lnTo>
                    <a:lnTo>
                      <a:pt x="2" y="90"/>
                    </a:lnTo>
                    <a:lnTo>
                      <a:pt x="5" y="97"/>
                    </a:lnTo>
                    <a:lnTo>
                      <a:pt x="11" y="110"/>
                    </a:lnTo>
                    <a:lnTo>
                      <a:pt x="15" y="115"/>
                    </a:lnTo>
                    <a:lnTo>
                      <a:pt x="21" y="121"/>
                    </a:lnTo>
                    <a:lnTo>
                      <a:pt x="31" y="129"/>
                    </a:lnTo>
                    <a:lnTo>
                      <a:pt x="43" y="136"/>
                    </a:lnTo>
                    <a:lnTo>
                      <a:pt x="55"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8" name="Freeform 815">
                <a:extLst>
                  <a:ext uri="{FF2B5EF4-FFF2-40B4-BE49-F238E27FC236}">
                    <a16:creationId xmlns:a16="http://schemas.microsoft.com/office/drawing/2014/main" id="{32084661-6134-A085-E2F2-1DE65F597E8C}"/>
                  </a:ext>
                </a:extLst>
              </p:cNvPr>
              <p:cNvSpPr>
                <a:spLocks/>
              </p:cNvSpPr>
              <p:nvPr/>
            </p:nvSpPr>
            <p:spPr bwMode="auto">
              <a:xfrm>
                <a:off x="3970338" y="4332288"/>
                <a:ext cx="44450" cy="46037"/>
              </a:xfrm>
              <a:custGeom>
                <a:avLst/>
                <a:gdLst>
                  <a:gd name="T0" fmla="*/ 121 w 142"/>
                  <a:gd name="T1" fmla="*/ 121 h 142"/>
                  <a:gd name="T2" fmla="*/ 125 w 142"/>
                  <a:gd name="T3" fmla="*/ 115 h 142"/>
                  <a:gd name="T4" fmla="*/ 129 w 142"/>
                  <a:gd name="T5" fmla="*/ 110 h 142"/>
                  <a:gd name="T6" fmla="*/ 136 w 142"/>
                  <a:gd name="T7" fmla="*/ 98 h 142"/>
                  <a:gd name="T8" fmla="*/ 138 w 142"/>
                  <a:gd name="T9" fmla="*/ 90 h 142"/>
                  <a:gd name="T10" fmla="*/ 140 w 142"/>
                  <a:gd name="T11" fmla="*/ 84 h 142"/>
                  <a:gd name="T12" fmla="*/ 140 w 142"/>
                  <a:gd name="T13" fmla="*/ 80 h 142"/>
                  <a:gd name="T14" fmla="*/ 140 w 142"/>
                  <a:gd name="T15" fmla="*/ 78 h 142"/>
                  <a:gd name="T16" fmla="*/ 140 w 142"/>
                  <a:gd name="T17" fmla="*/ 77 h 142"/>
                  <a:gd name="T18" fmla="*/ 141 w 142"/>
                  <a:gd name="T19" fmla="*/ 77 h 142"/>
                  <a:gd name="T20" fmla="*/ 142 w 142"/>
                  <a:gd name="T21" fmla="*/ 71 h 142"/>
                  <a:gd name="T22" fmla="*/ 140 w 142"/>
                  <a:gd name="T23" fmla="*/ 56 h 142"/>
                  <a:gd name="T24" fmla="*/ 136 w 142"/>
                  <a:gd name="T25" fmla="*/ 43 h 142"/>
                  <a:gd name="T26" fmla="*/ 129 w 142"/>
                  <a:gd name="T27" fmla="*/ 31 h 142"/>
                  <a:gd name="T28" fmla="*/ 121 w 142"/>
                  <a:gd name="T29" fmla="*/ 20 h 142"/>
                  <a:gd name="T30" fmla="*/ 110 w 142"/>
                  <a:gd name="T31" fmla="*/ 11 h 142"/>
                  <a:gd name="T32" fmla="*/ 98 w 142"/>
                  <a:gd name="T33" fmla="*/ 5 h 142"/>
                  <a:gd name="T34" fmla="*/ 91 w 142"/>
                  <a:gd name="T35" fmla="*/ 2 h 142"/>
                  <a:gd name="T36" fmla="*/ 84 w 142"/>
                  <a:gd name="T37" fmla="*/ 1 h 142"/>
                  <a:gd name="T38" fmla="*/ 71 w 142"/>
                  <a:gd name="T39" fmla="*/ 0 h 142"/>
                  <a:gd name="T40" fmla="*/ 56 w 142"/>
                  <a:gd name="T41" fmla="*/ 1 h 142"/>
                  <a:gd name="T42" fmla="*/ 44 w 142"/>
                  <a:gd name="T43" fmla="*/ 5 h 142"/>
                  <a:gd name="T44" fmla="*/ 32 w 142"/>
                  <a:gd name="T45" fmla="*/ 11 h 142"/>
                  <a:gd name="T46" fmla="*/ 22 w 142"/>
                  <a:gd name="T47" fmla="*/ 20 h 142"/>
                  <a:gd name="T48" fmla="*/ 11 w 142"/>
                  <a:gd name="T49" fmla="*/ 31 h 142"/>
                  <a:gd name="T50" fmla="*/ 5 w 142"/>
                  <a:gd name="T51" fmla="*/ 43 h 142"/>
                  <a:gd name="T52" fmla="*/ 1 w 142"/>
                  <a:gd name="T53" fmla="*/ 56 h 142"/>
                  <a:gd name="T54" fmla="*/ 0 w 142"/>
                  <a:gd name="T55" fmla="*/ 71 h 142"/>
                  <a:gd name="T56" fmla="*/ 1 w 142"/>
                  <a:gd name="T57" fmla="*/ 84 h 142"/>
                  <a:gd name="T58" fmla="*/ 2 w 142"/>
                  <a:gd name="T59" fmla="*/ 90 h 142"/>
                  <a:gd name="T60" fmla="*/ 5 w 142"/>
                  <a:gd name="T61" fmla="*/ 98 h 142"/>
                  <a:gd name="T62" fmla="*/ 11 w 142"/>
                  <a:gd name="T63" fmla="*/ 110 h 142"/>
                  <a:gd name="T64" fmla="*/ 16 w 142"/>
                  <a:gd name="T65" fmla="*/ 115 h 142"/>
                  <a:gd name="T66" fmla="*/ 22 w 142"/>
                  <a:gd name="T67" fmla="*/ 121 h 142"/>
                  <a:gd name="T68" fmla="*/ 32 w 142"/>
                  <a:gd name="T69" fmla="*/ 129 h 142"/>
                  <a:gd name="T70" fmla="*/ 44 w 142"/>
                  <a:gd name="T71" fmla="*/ 136 h 142"/>
                  <a:gd name="T72" fmla="*/ 56 w 142"/>
                  <a:gd name="T73" fmla="*/ 140 h 142"/>
                  <a:gd name="T74" fmla="*/ 71 w 142"/>
                  <a:gd name="T75" fmla="*/ 142 h 142"/>
                  <a:gd name="T76" fmla="*/ 77 w 142"/>
                  <a:gd name="T77" fmla="*/ 141 h 142"/>
                  <a:gd name="T78" fmla="*/ 77 w 142"/>
                  <a:gd name="T79" fmla="*/ 140 h 142"/>
                  <a:gd name="T80" fmla="*/ 78 w 142"/>
                  <a:gd name="T81" fmla="*/ 140 h 142"/>
                  <a:gd name="T82" fmla="*/ 80 w 142"/>
                  <a:gd name="T83" fmla="*/ 140 h 142"/>
                  <a:gd name="T84" fmla="*/ 84 w 142"/>
                  <a:gd name="T85" fmla="*/ 140 h 142"/>
                  <a:gd name="T86" fmla="*/ 91 w 142"/>
                  <a:gd name="T87" fmla="*/ 138 h 142"/>
                  <a:gd name="T88" fmla="*/ 98 w 142"/>
                  <a:gd name="T89" fmla="*/ 136 h 142"/>
                  <a:gd name="T90" fmla="*/ 110 w 142"/>
                  <a:gd name="T91" fmla="*/ 129 h 142"/>
                  <a:gd name="T92" fmla="*/ 115 w 142"/>
                  <a:gd name="T93" fmla="*/ 125 h 142"/>
                  <a:gd name="T94" fmla="*/ 121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121"/>
                    </a:moveTo>
                    <a:lnTo>
                      <a:pt x="125" y="115"/>
                    </a:lnTo>
                    <a:lnTo>
                      <a:pt x="129" y="110"/>
                    </a:lnTo>
                    <a:lnTo>
                      <a:pt x="136" y="98"/>
                    </a:lnTo>
                    <a:lnTo>
                      <a:pt x="138" y="90"/>
                    </a:lnTo>
                    <a:lnTo>
                      <a:pt x="140" y="84"/>
                    </a:lnTo>
                    <a:lnTo>
                      <a:pt x="140" y="80"/>
                    </a:lnTo>
                    <a:lnTo>
                      <a:pt x="140" y="78"/>
                    </a:lnTo>
                    <a:lnTo>
                      <a:pt x="140" y="77"/>
                    </a:lnTo>
                    <a:lnTo>
                      <a:pt x="141" y="77"/>
                    </a:lnTo>
                    <a:lnTo>
                      <a:pt x="142" y="71"/>
                    </a:lnTo>
                    <a:lnTo>
                      <a:pt x="140" y="56"/>
                    </a:lnTo>
                    <a:lnTo>
                      <a:pt x="136" y="43"/>
                    </a:lnTo>
                    <a:lnTo>
                      <a:pt x="129" y="31"/>
                    </a:lnTo>
                    <a:lnTo>
                      <a:pt x="121" y="20"/>
                    </a:lnTo>
                    <a:lnTo>
                      <a:pt x="110" y="11"/>
                    </a:lnTo>
                    <a:lnTo>
                      <a:pt x="98" y="5"/>
                    </a:lnTo>
                    <a:lnTo>
                      <a:pt x="91" y="2"/>
                    </a:lnTo>
                    <a:lnTo>
                      <a:pt x="84" y="1"/>
                    </a:lnTo>
                    <a:lnTo>
                      <a:pt x="71" y="0"/>
                    </a:lnTo>
                    <a:lnTo>
                      <a:pt x="56" y="1"/>
                    </a:lnTo>
                    <a:lnTo>
                      <a:pt x="44" y="5"/>
                    </a:lnTo>
                    <a:lnTo>
                      <a:pt x="32" y="11"/>
                    </a:lnTo>
                    <a:lnTo>
                      <a:pt x="22" y="20"/>
                    </a:lnTo>
                    <a:lnTo>
                      <a:pt x="11" y="31"/>
                    </a:lnTo>
                    <a:lnTo>
                      <a:pt x="5" y="43"/>
                    </a:lnTo>
                    <a:lnTo>
                      <a:pt x="1" y="56"/>
                    </a:lnTo>
                    <a:lnTo>
                      <a:pt x="0" y="71"/>
                    </a:lnTo>
                    <a:lnTo>
                      <a:pt x="1" y="84"/>
                    </a:lnTo>
                    <a:lnTo>
                      <a:pt x="2" y="90"/>
                    </a:lnTo>
                    <a:lnTo>
                      <a:pt x="5" y="98"/>
                    </a:lnTo>
                    <a:lnTo>
                      <a:pt x="11" y="110"/>
                    </a:lnTo>
                    <a:lnTo>
                      <a:pt x="16" y="115"/>
                    </a:lnTo>
                    <a:lnTo>
                      <a:pt x="22" y="121"/>
                    </a:lnTo>
                    <a:lnTo>
                      <a:pt x="32" y="129"/>
                    </a:lnTo>
                    <a:lnTo>
                      <a:pt x="44" y="136"/>
                    </a:lnTo>
                    <a:lnTo>
                      <a:pt x="56" y="140"/>
                    </a:lnTo>
                    <a:lnTo>
                      <a:pt x="71" y="142"/>
                    </a:lnTo>
                    <a:lnTo>
                      <a:pt x="77" y="141"/>
                    </a:lnTo>
                    <a:lnTo>
                      <a:pt x="77" y="140"/>
                    </a:lnTo>
                    <a:lnTo>
                      <a:pt x="78" y="140"/>
                    </a:lnTo>
                    <a:lnTo>
                      <a:pt x="80" y="140"/>
                    </a:lnTo>
                    <a:lnTo>
                      <a:pt x="84" y="140"/>
                    </a:lnTo>
                    <a:lnTo>
                      <a:pt x="91" y="138"/>
                    </a:lnTo>
                    <a:lnTo>
                      <a:pt x="98" y="136"/>
                    </a:lnTo>
                    <a:lnTo>
                      <a:pt x="110" y="129"/>
                    </a:lnTo>
                    <a:lnTo>
                      <a:pt x="115" y="125"/>
                    </a:lnTo>
                    <a:lnTo>
                      <a:pt x="121" y="121"/>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9" name="Freeform 816">
                <a:extLst>
                  <a:ext uri="{FF2B5EF4-FFF2-40B4-BE49-F238E27FC236}">
                    <a16:creationId xmlns:a16="http://schemas.microsoft.com/office/drawing/2014/main" id="{A84C9167-CFE2-1AEE-69D0-5AA66441B0F7}"/>
                  </a:ext>
                </a:extLst>
              </p:cNvPr>
              <p:cNvSpPr>
                <a:spLocks/>
              </p:cNvSpPr>
              <p:nvPr/>
            </p:nvSpPr>
            <p:spPr bwMode="auto">
              <a:xfrm>
                <a:off x="4033838" y="4375150"/>
                <a:ext cx="44450" cy="44450"/>
              </a:xfrm>
              <a:custGeom>
                <a:avLst/>
                <a:gdLst>
                  <a:gd name="T0" fmla="*/ 121 w 142"/>
                  <a:gd name="T1" fmla="*/ 121 h 142"/>
                  <a:gd name="T2" fmla="*/ 125 w 142"/>
                  <a:gd name="T3" fmla="*/ 115 h 142"/>
                  <a:gd name="T4" fmla="*/ 129 w 142"/>
                  <a:gd name="T5" fmla="*/ 109 h 142"/>
                  <a:gd name="T6" fmla="*/ 136 w 142"/>
                  <a:gd name="T7" fmla="*/ 97 h 142"/>
                  <a:gd name="T8" fmla="*/ 138 w 142"/>
                  <a:gd name="T9" fmla="*/ 90 h 142"/>
                  <a:gd name="T10" fmla="*/ 140 w 142"/>
                  <a:gd name="T11" fmla="*/ 84 h 142"/>
                  <a:gd name="T12" fmla="*/ 140 w 142"/>
                  <a:gd name="T13" fmla="*/ 80 h 142"/>
                  <a:gd name="T14" fmla="*/ 140 w 142"/>
                  <a:gd name="T15" fmla="*/ 78 h 142"/>
                  <a:gd name="T16" fmla="*/ 140 w 142"/>
                  <a:gd name="T17" fmla="*/ 77 h 142"/>
                  <a:gd name="T18" fmla="*/ 141 w 142"/>
                  <a:gd name="T19" fmla="*/ 77 h 142"/>
                  <a:gd name="T20" fmla="*/ 142 w 142"/>
                  <a:gd name="T21" fmla="*/ 71 h 142"/>
                  <a:gd name="T22" fmla="*/ 140 w 142"/>
                  <a:gd name="T23" fmla="*/ 56 h 142"/>
                  <a:gd name="T24" fmla="*/ 136 w 142"/>
                  <a:gd name="T25" fmla="*/ 43 h 142"/>
                  <a:gd name="T26" fmla="*/ 129 w 142"/>
                  <a:gd name="T27" fmla="*/ 30 h 142"/>
                  <a:gd name="T28" fmla="*/ 121 w 142"/>
                  <a:gd name="T29" fmla="*/ 20 h 142"/>
                  <a:gd name="T30" fmla="*/ 109 w 142"/>
                  <a:gd name="T31" fmla="*/ 11 h 142"/>
                  <a:gd name="T32" fmla="*/ 97 w 142"/>
                  <a:gd name="T33" fmla="*/ 5 h 142"/>
                  <a:gd name="T34" fmla="*/ 90 w 142"/>
                  <a:gd name="T35" fmla="*/ 2 h 142"/>
                  <a:gd name="T36" fmla="*/ 84 w 142"/>
                  <a:gd name="T37" fmla="*/ 1 h 142"/>
                  <a:gd name="T38" fmla="*/ 71 w 142"/>
                  <a:gd name="T39" fmla="*/ 0 h 142"/>
                  <a:gd name="T40" fmla="*/ 56 w 142"/>
                  <a:gd name="T41" fmla="*/ 1 h 142"/>
                  <a:gd name="T42" fmla="*/ 43 w 142"/>
                  <a:gd name="T43" fmla="*/ 5 h 142"/>
                  <a:gd name="T44" fmla="*/ 31 w 142"/>
                  <a:gd name="T45" fmla="*/ 11 h 142"/>
                  <a:gd name="T46" fmla="*/ 21 w 142"/>
                  <a:gd name="T47" fmla="*/ 20 h 142"/>
                  <a:gd name="T48" fmla="*/ 11 w 142"/>
                  <a:gd name="T49" fmla="*/ 30 h 142"/>
                  <a:gd name="T50" fmla="*/ 5 w 142"/>
                  <a:gd name="T51" fmla="*/ 43 h 142"/>
                  <a:gd name="T52" fmla="*/ 1 w 142"/>
                  <a:gd name="T53" fmla="*/ 56 h 142"/>
                  <a:gd name="T54" fmla="*/ 0 w 142"/>
                  <a:gd name="T55" fmla="*/ 71 h 142"/>
                  <a:gd name="T56" fmla="*/ 1 w 142"/>
                  <a:gd name="T57" fmla="*/ 84 h 142"/>
                  <a:gd name="T58" fmla="*/ 2 w 142"/>
                  <a:gd name="T59" fmla="*/ 90 h 142"/>
                  <a:gd name="T60" fmla="*/ 5 w 142"/>
                  <a:gd name="T61" fmla="*/ 97 h 142"/>
                  <a:gd name="T62" fmla="*/ 11 w 142"/>
                  <a:gd name="T63" fmla="*/ 109 h 142"/>
                  <a:gd name="T64" fmla="*/ 15 w 142"/>
                  <a:gd name="T65" fmla="*/ 115 h 142"/>
                  <a:gd name="T66" fmla="*/ 21 w 142"/>
                  <a:gd name="T67" fmla="*/ 121 h 142"/>
                  <a:gd name="T68" fmla="*/ 31 w 142"/>
                  <a:gd name="T69" fmla="*/ 129 h 142"/>
                  <a:gd name="T70" fmla="*/ 43 w 142"/>
                  <a:gd name="T71" fmla="*/ 136 h 142"/>
                  <a:gd name="T72" fmla="*/ 56 w 142"/>
                  <a:gd name="T73" fmla="*/ 140 h 142"/>
                  <a:gd name="T74" fmla="*/ 71 w 142"/>
                  <a:gd name="T75" fmla="*/ 142 h 142"/>
                  <a:gd name="T76" fmla="*/ 77 w 142"/>
                  <a:gd name="T77" fmla="*/ 141 h 142"/>
                  <a:gd name="T78" fmla="*/ 77 w 142"/>
                  <a:gd name="T79" fmla="*/ 140 h 142"/>
                  <a:gd name="T80" fmla="*/ 78 w 142"/>
                  <a:gd name="T81" fmla="*/ 140 h 142"/>
                  <a:gd name="T82" fmla="*/ 80 w 142"/>
                  <a:gd name="T83" fmla="*/ 140 h 142"/>
                  <a:gd name="T84" fmla="*/ 84 w 142"/>
                  <a:gd name="T85" fmla="*/ 140 h 142"/>
                  <a:gd name="T86" fmla="*/ 90 w 142"/>
                  <a:gd name="T87" fmla="*/ 138 h 142"/>
                  <a:gd name="T88" fmla="*/ 97 w 142"/>
                  <a:gd name="T89" fmla="*/ 136 h 142"/>
                  <a:gd name="T90" fmla="*/ 109 w 142"/>
                  <a:gd name="T91" fmla="*/ 129 h 142"/>
                  <a:gd name="T92" fmla="*/ 114 w 142"/>
                  <a:gd name="T93" fmla="*/ 125 h 142"/>
                  <a:gd name="T94" fmla="*/ 121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121"/>
                    </a:moveTo>
                    <a:lnTo>
                      <a:pt x="125" y="115"/>
                    </a:lnTo>
                    <a:lnTo>
                      <a:pt x="129" y="109"/>
                    </a:lnTo>
                    <a:lnTo>
                      <a:pt x="136" y="97"/>
                    </a:lnTo>
                    <a:lnTo>
                      <a:pt x="138" y="90"/>
                    </a:lnTo>
                    <a:lnTo>
                      <a:pt x="140" y="84"/>
                    </a:lnTo>
                    <a:lnTo>
                      <a:pt x="140" y="80"/>
                    </a:lnTo>
                    <a:lnTo>
                      <a:pt x="140" y="78"/>
                    </a:lnTo>
                    <a:lnTo>
                      <a:pt x="140" y="77"/>
                    </a:lnTo>
                    <a:lnTo>
                      <a:pt x="141" y="77"/>
                    </a:lnTo>
                    <a:lnTo>
                      <a:pt x="142" y="71"/>
                    </a:lnTo>
                    <a:lnTo>
                      <a:pt x="140" y="56"/>
                    </a:lnTo>
                    <a:lnTo>
                      <a:pt x="136" y="43"/>
                    </a:lnTo>
                    <a:lnTo>
                      <a:pt x="129" y="30"/>
                    </a:lnTo>
                    <a:lnTo>
                      <a:pt x="121" y="20"/>
                    </a:lnTo>
                    <a:lnTo>
                      <a:pt x="109" y="11"/>
                    </a:lnTo>
                    <a:lnTo>
                      <a:pt x="97" y="5"/>
                    </a:lnTo>
                    <a:lnTo>
                      <a:pt x="90" y="2"/>
                    </a:lnTo>
                    <a:lnTo>
                      <a:pt x="84" y="1"/>
                    </a:lnTo>
                    <a:lnTo>
                      <a:pt x="71" y="0"/>
                    </a:lnTo>
                    <a:lnTo>
                      <a:pt x="56" y="1"/>
                    </a:lnTo>
                    <a:lnTo>
                      <a:pt x="43" y="5"/>
                    </a:lnTo>
                    <a:lnTo>
                      <a:pt x="31" y="11"/>
                    </a:lnTo>
                    <a:lnTo>
                      <a:pt x="21" y="20"/>
                    </a:lnTo>
                    <a:lnTo>
                      <a:pt x="11" y="30"/>
                    </a:lnTo>
                    <a:lnTo>
                      <a:pt x="5" y="43"/>
                    </a:lnTo>
                    <a:lnTo>
                      <a:pt x="1" y="56"/>
                    </a:lnTo>
                    <a:lnTo>
                      <a:pt x="0" y="71"/>
                    </a:lnTo>
                    <a:lnTo>
                      <a:pt x="1" y="84"/>
                    </a:lnTo>
                    <a:lnTo>
                      <a:pt x="2" y="90"/>
                    </a:lnTo>
                    <a:lnTo>
                      <a:pt x="5" y="97"/>
                    </a:lnTo>
                    <a:lnTo>
                      <a:pt x="11" y="109"/>
                    </a:lnTo>
                    <a:lnTo>
                      <a:pt x="15" y="115"/>
                    </a:lnTo>
                    <a:lnTo>
                      <a:pt x="21" y="121"/>
                    </a:lnTo>
                    <a:lnTo>
                      <a:pt x="31" y="129"/>
                    </a:lnTo>
                    <a:lnTo>
                      <a:pt x="43" y="136"/>
                    </a:lnTo>
                    <a:lnTo>
                      <a:pt x="56" y="140"/>
                    </a:lnTo>
                    <a:lnTo>
                      <a:pt x="71" y="142"/>
                    </a:lnTo>
                    <a:lnTo>
                      <a:pt x="77" y="141"/>
                    </a:lnTo>
                    <a:lnTo>
                      <a:pt x="77" y="140"/>
                    </a:lnTo>
                    <a:lnTo>
                      <a:pt x="78" y="140"/>
                    </a:lnTo>
                    <a:lnTo>
                      <a:pt x="80" y="140"/>
                    </a:lnTo>
                    <a:lnTo>
                      <a:pt x="84" y="140"/>
                    </a:lnTo>
                    <a:lnTo>
                      <a:pt x="90" y="138"/>
                    </a:lnTo>
                    <a:lnTo>
                      <a:pt x="97" y="136"/>
                    </a:lnTo>
                    <a:lnTo>
                      <a:pt x="109" y="129"/>
                    </a:lnTo>
                    <a:lnTo>
                      <a:pt x="114" y="125"/>
                    </a:lnTo>
                    <a:lnTo>
                      <a:pt x="121" y="121"/>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0" name="Freeform 817">
                <a:extLst>
                  <a:ext uri="{FF2B5EF4-FFF2-40B4-BE49-F238E27FC236}">
                    <a16:creationId xmlns:a16="http://schemas.microsoft.com/office/drawing/2014/main" id="{8DE15DB9-4CE1-956D-97DC-27E093D22C18}"/>
                  </a:ext>
                </a:extLst>
              </p:cNvPr>
              <p:cNvSpPr>
                <a:spLocks/>
              </p:cNvSpPr>
              <p:nvPr/>
            </p:nvSpPr>
            <p:spPr bwMode="auto">
              <a:xfrm>
                <a:off x="4102101" y="4384675"/>
                <a:ext cx="46038" cy="44450"/>
              </a:xfrm>
              <a:custGeom>
                <a:avLst/>
                <a:gdLst>
                  <a:gd name="T0" fmla="*/ 120 w 142"/>
                  <a:gd name="T1" fmla="*/ 121 h 142"/>
                  <a:gd name="T2" fmla="*/ 124 w 142"/>
                  <a:gd name="T3" fmla="*/ 115 h 142"/>
                  <a:gd name="T4" fmla="*/ 128 w 142"/>
                  <a:gd name="T5" fmla="*/ 110 h 142"/>
                  <a:gd name="T6" fmla="*/ 136 w 142"/>
                  <a:gd name="T7" fmla="*/ 98 h 142"/>
                  <a:gd name="T8" fmla="*/ 138 w 142"/>
                  <a:gd name="T9" fmla="*/ 91 h 142"/>
                  <a:gd name="T10" fmla="*/ 140 w 142"/>
                  <a:gd name="T11" fmla="*/ 85 h 142"/>
                  <a:gd name="T12" fmla="*/ 140 w 142"/>
                  <a:gd name="T13" fmla="*/ 80 h 142"/>
                  <a:gd name="T14" fmla="*/ 140 w 142"/>
                  <a:gd name="T15" fmla="*/ 78 h 142"/>
                  <a:gd name="T16" fmla="*/ 140 w 142"/>
                  <a:gd name="T17" fmla="*/ 77 h 142"/>
                  <a:gd name="T18" fmla="*/ 141 w 142"/>
                  <a:gd name="T19" fmla="*/ 77 h 142"/>
                  <a:gd name="T20" fmla="*/ 142 w 142"/>
                  <a:gd name="T21" fmla="*/ 71 h 142"/>
                  <a:gd name="T22" fmla="*/ 140 w 142"/>
                  <a:gd name="T23" fmla="*/ 56 h 142"/>
                  <a:gd name="T24" fmla="*/ 136 w 142"/>
                  <a:gd name="T25" fmla="*/ 43 h 142"/>
                  <a:gd name="T26" fmla="*/ 128 w 142"/>
                  <a:gd name="T27" fmla="*/ 31 h 142"/>
                  <a:gd name="T28" fmla="*/ 120 w 142"/>
                  <a:gd name="T29" fmla="*/ 21 h 142"/>
                  <a:gd name="T30" fmla="*/ 109 w 142"/>
                  <a:gd name="T31" fmla="*/ 12 h 142"/>
                  <a:gd name="T32" fmla="*/ 97 w 142"/>
                  <a:gd name="T33" fmla="*/ 5 h 142"/>
                  <a:gd name="T34" fmla="*/ 90 w 142"/>
                  <a:gd name="T35" fmla="*/ 2 h 142"/>
                  <a:gd name="T36" fmla="*/ 84 w 142"/>
                  <a:gd name="T37" fmla="*/ 1 h 142"/>
                  <a:gd name="T38" fmla="*/ 71 w 142"/>
                  <a:gd name="T39" fmla="*/ 0 h 142"/>
                  <a:gd name="T40" fmla="*/ 56 w 142"/>
                  <a:gd name="T41" fmla="*/ 1 h 142"/>
                  <a:gd name="T42" fmla="*/ 43 w 142"/>
                  <a:gd name="T43" fmla="*/ 5 h 142"/>
                  <a:gd name="T44" fmla="*/ 31 w 142"/>
                  <a:gd name="T45" fmla="*/ 12 h 142"/>
                  <a:gd name="T46" fmla="*/ 21 w 142"/>
                  <a:gd name="T47" fmla="*/ 21 h 142"/>
                  <a:gd name="T48" fmla="*/ 11 w 142"/>
                  <a:gd name="T49" fmla="*/ 31 h 142"/>
                  <a:gd name="T50" fmla="*/ 5 w 142"/>
                  <a:gd name="T51" fmla="*/ 43 h 142"/>
                  <a:gd name="T52" fmla="*/ 1 w 142"/>
                  <a:gd name="T53" fmla="*/ 56 h 142"/>
                  <a:gd name="T54" fmla="*/ 0 w 142"/>
                  <a:gd name="T55" fmla="*/ 71 h 142"/>
                  <a:gd name="T56" fmla="*/ 1 w 142"/>
                  <a:gd name="T57" fmla="*/ 85 h 142"/>
                  <a:gd name="T58" fmla="*/ 2 w 142"/>
                  <a:gd name="T59" fmla="*/ 91 h 142"/>
                  <a:gd name="T60" fmla="*/ 5 w 142"/>
                  <a:gd name="T61" fmla="*/ 98 h 142"/>
                  <a:gd name="T62" fmla="*/ 11 w 142"/>
                  <a:gd name="T63" fmla="*/ 110 h 142"/>
                  <a:gd name="T64" fmla="*/ 15 w 142"/>
                  <a:gd name="T65" fmla="*/ 115 h 142"/>
                  <a:gd name="T66" fmla="*/ 21 w 142"/>
                  <a:gd name="T67" fmla="*/ 121 h 142"/>
                  <a:gd name="T68" fmla="*/ 31 w 142"/>
                  <a:gd name="T69" fmla="*/ 129 h 142"/>
                  <a:gd name="T70" fmla="*/ 43 w 142"/>
                  <a:gd name="T71" fmla="*/ 136 h 142"/>
                  <a:gd name="T72" fmla="*/ 56 w 142"/>
                  <a:gd name="T73" fmla="*/ 140 h 142"/>
                  <a:gd name="T74" fmla="*/ 71 w 142"/>
                  <a:gd name="T75" fmla="*/ 142 h 142"/>
                  <a:gd name="T76" fmla="*/ 77 w 142"/>
                  <a:gd name="T77" fmla="*/ 141 h 142"/>
                  <a:gd name="T78" fmla="*/ 77 w 142"/>
                  <a:gd name="T79" fmla="*/ 140 h 142"/>
                  <a:gd name="T80" fmla="*/ 78 w 142"/>
                  <a:gd name="T81" fmla="*/ 140 h 142"/>
                  <a:gd name="T82" fmla="*/ 80 w 142"/>
                  <a:gd name="T83" fmla="*/ 140 h 142"/>
                  <a:gd name="T84" fmla="*/ 84 w 142"/>
                  <a:gd name="T85" fmla="*/ 140 h 142"/>
                  <a:gd name="T86" fmla="*/ 90 w 142"/>
                  <a:gd name="T87" fmla="*/ 138 h 142"/>
                  <a:gd name="T88" fmla="*/ 97 w 142"/>
                  <a:gd name="T89" fmla="*/ 136 h 142"/>
                  <a:gd name="T90" fmla="*/ 109 w 142"/>
                  <a:gd name="T91" fmla="*/ 129 h 142"/>
                  <a:gd name="T92" fmla="*/ 114 w 142"/>
                  <a:gd name="T93" fmla="*/ 125 h 142"/>
                  <a:gd name="T94" fmla="*/ 120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0" y="121"/>
                    </a:moveTo>
                    <a:lnTo>
                      <a:pt x="124" y="115"/>
                    </a:lnTo>
                    <a:lnTo>
                      <a:pt x="128" y="110"/>
                    </a:lnTo>
                    <a:lnTo>
                      <a:pt x="136" y="98"/>
                    </a:lnTo>
                    <a:lnTo>
                      <a:pt x="138" y="91"/>
                    </a:lnTo>
                    <a:lnTo>
                      <a:pt x="140" y="85"/>
                    </a:lnTo>
                    <a:lnTo>
                      <a:pt x="140" y="80"/>
                    </a:lnTo>
                    <a:lnTo>
                      <a:pt x="140" y="78"/>
                    </a:lnTo>
                    <a:lnTo>
                      <a:pt x="140" y="77"/>
                    </a:lnTo>
                    <a:lnTo>
                      <a:pt x="141" y="77"/>
                    </a:lnTo>
                    <a:lnTo>
                      <a:pt x="142" y="71"/>
                    </a:lnTo>
                    <a:lnTo>
                      <a:pt x="140" y="56"/>
                    </a:lnTo>
                    <a:lnTo>
                      <a:pt x="136" y="43"/>
                    </a:lnTo>
                    <a:lnTo>
                      <a:pt x="128" y="31"/>
                    </a:lnTo>
                    <a:lnTo>
                      <a:pt x="120" y="21"/>
                    </a:lnTo>
                    <a:lnTo>
                      <a:pt x="109" y="12"/>
                    </a:lnTo>
                    <a:lnTo>
                      <a:pt x="97" y="5"/>
                    </a:lnTo>
                    <a:lnTo>
                      <a:pt x="90" y="2"/>
                    </a:lnTo>
                    <a:lnTo>
                      <a:pt x="84" y="1"/>
                    </a:lnTo>
                    <a:lnTo>
                      <a:pt x="71" y="0"/>
                    </a:lnTo>
                    <a:lnTo>
                      <a:pt x="56" y="1"/>
                    </a:lnTo>
                    <a:lnTo>
                      <a:pt x="43" y="5"/>
                    </a:lnTo>
                    <a:lnTo>
                      <a:pt x="31" y="12"/>
                    </a:lnTo>
                    <a:lnTo>
                      <a:pt x="21" y="21"/>
                    </a:lnTo>
                    <a:lnTo>
                      <a:pt x="11" y="31"/>
                    </a:lnTo>
                    <a:lnTo>
                      <a:pt x="5" y="43"/>
                    </a:lnTo>
                    <a:lnTo>
                      <a:pt x="1" y="56"/>
                    </a:lnTo>
                    <a:lnTo>
                      <a:pt x="0" y="71"/>
                    </a:lnTo>
                    <a:lnTo>
                      <a:pt x="1" y="85"/>
                    </a:lnTo>
                    <a:lnTo>
                      <a:pt x="2" y="91"/>
                    </a:lnTo>
                    <a:lnTo>
                      <a:pt x="5" y="98"/>
                    </a:lnTo>
                    <a:lnTo>
                      <a:pt x="11" y="110"/>
                    </a:lnTo>
                    <a:lnTo>
                      <a:pt x="15" y="115"/>
                    </a:lnTo>
                    <a:lnTo>
                      <a:pt x="21" y="121"/>
                    </a:lnTo>
                    <a:lnTo>
                      <a:pt x="31" y="129"/>
                    </a:lnTo>
                    <a:lnTo>
                      <a:pt x="43" y="136"/>
                    </a:lnTo>
                    <a:lnTo>
                      <a:pt x="56"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1" name="Freeform 818">
                <a:extLst>
                  <a:ext uri="{FF2B5EF4-FFF2-40B4-BE49-F238E27FC236}">
                    <a16:creationId xmlns:a16="http://schemas.microsoft.com/office/drawing/2014/main" id="{011F2BF4-13C2-9651-337C-02C757A448F1}"/>
                  </a:ext>
                </a:extLst>
              </p:cNvPr>
              <p:cNvSpPr>
                <a:spLocks/>
              </p:cNvSpPr>
              <p:nvPr/>
            </p:nvSpPr>
            <p:spPr bwMode="auto">
              <a:xfrm>
                <a:off x="4554538" y="4724400"/>
                <a:ext cx="44450" cy="44450"/>
              </a:xfrm>
              <a:custGeom>
                <a:avLst/>
                <a:gdLst>
                  <a:gd name="T0" fmla="*/ 121 w 142"/>
                  <a:gd name="T1" fmla="*/ 120 h 142"/>
                  <a:gd name="T2" fmla="*/ 125 w 142"/>
                  <a:gd name="T3" fmla="*/ 114 h 142"/>
                  <a:gd name="T4" fmla="*/ 129 w 142"/>
                  <a:gd name="T5" fmla="*/ 109 h 142"/>
                  <a:gd name="T6" fmla="*/ 136 w 142"/>
                  <a:gd name="T7" fmla="*/ 97 h 142"/>
                  <a:gd name="T8" fmla="*/ 138 w 142"/>
                  <a:gd name="T9" fmla="*/ 90 h 142"/>
                  <a:gd name="T10" fmla="*/ 140 w 142"/>
                  <a:gd name="T11" fmla="*/ 84 h 142"/>
                  <a:gd name="T12" fmla="*/ 140 w 142"/>
                  <a:gd name="T13" fmla="*/ 80 h 142"/>
                  <a:gd name="T14" fmla="*/ 140 w 142"/>
                  <a:gd name="T15" fmla="*/ 78 h 142"/>
                  <a:gd name="T16" fmla="*/ 140 w 142"/>
                  <a:gd name="T17" fmla="*/ 77 h 142"/>
                  <a:gd name="T18" fmla="*/ 141 w 142"/>
                  <a:gd name="T19" fmla="*/ 77 h 142"/>
                  <a:gd name="T20" fmla="*/ 142 w 142"/>
                  <a:gd name="T21" fmla="*/ 71 h 142"/>
                  <a:gd name="T22" fmla="*/ 140 w 142"/>
                  <a:gd name="T23" fmla="*/ 56 h 142"/>
                  <a:gd name="T24" fmla="*/ 136 w 142"/>
                  <a:gd name="T25" fmla="*/ 42 h 142"/>
                  <a:gd name="T26" fmla="*/ 129 w 142"/>
                  <a:gd name="T27" fmla="*/ 30 h 142"/>
                  <a:gd name="T28" fmla="*/ 121 w 142"/>
                  <a:gd name="T29" fmla="*/ 20 h 142"/>
                  <a:gd name="T30" fmla="*/ 110 w 142"/>
                  <a:gd name="T31" fmla="*/ 11 h 142"/>
                  <a:gd name="T32" fmla="*/ 98 w 142"/>
                  <a:gd name="T33" fmla="*/ 5 h 142"/>
                  <a:gd name="T34" fmla="*/ 91 w 142"/>
                  <a:gd name="T35" fmla="*/ 2 h 142"/>
                  <a:gd name="T36" fmla="*/ 85 w 142"/>
                  <a:gd name="T37" fmla="*/ 1 h 142"/>
                  <a:gd name="T38" fmla="*/ 71 w 142"/>
                  <a:gd name="T39" fmla="*/ 0 h 142"/>
                  <a:gd name="T40" fmla="*/ 56 w 142"/>
                  <a:gd name="T41" fmla="*/ 1 h 142"/>
                  <a:gd name="T42" fmla="*/ 44 w 142"/>
                  <a:gd name="T43" fmla="*/ 5 h 142"/>
                  <a:gd name="T44" fmla="*/ 32 w 142"/>
                  <a:gd name="T45" fmla="*/ 11 h 142"/>
                  <a:gd name="T46" fmla="*/ 22 w 142"/>
                  <a:gd name="T47" fmla="*/ 20 h 142"/>
                  <a:gd name="T48" fmla="*/ 12 w 142"/>
                  <a:gd name="T49" fmla="*/ 30 h 142"/>
                  <a:gd name="T50" fmla="*/ 6 w 142"/>
                  <a:gd name="T51" fmla="*/ 42 h 142"/>
                  <a:gd name="T52" fmla="*/ 1 w 142"/>
                  <a:gd name="T53" fmla="*/ 56 h 142"/>
                  <a:gd name="T54" fmla="*/ 0 w 142"/>
                  <a:gd name="T55" fmla="*/ 71 h 142"/>
                  <a:gd name="T56" fmla="*/ 1 w 142"/>
                  <a:gd name="T57" fmla="*/ 84 h 142"/>
                  <a:gd name="T58" fmla="*/ 2 w 142"/>
                  <a:gd name="T59" fmla="*/ 90 h 142"/>
                  <a:gd name="T60" fmla="*/ 6 w 142"/>
                  <a:gd name="T61" fmla="*/ 97 h 142"/>
                  <a:gd name="T62" fmla="*/ 12 w 142"/>
                  <a:gd name="T63" fmla="*/ 109 h 142"/>
                  <a:gd name="T64" fmla="*/ 16 w 142"/>
                  <a:gd name="T65" fmla="*/ 114 h 142"/>
                  <a:gd name="T66" fmla="*/ 22 w 142"/>
                  <a:gd name="T67" fmla="*/ 120 h 142"/>
                  <a:gd name="T68" fmla="*/ 32 w 142"/>
                  <a:gd name="T69" fmla="*/ 129 h 142"/>
                  <a:gd name="T70" fmla="*/ 44 w 142"/>
                  <a:gd name="T71" fmla="*/ 136 h 142"/>
                  <a:gd name="T72" fmla="*/ 56 w 142"/>
                  <a:gd name="T73" fmla="*/ 140 h 142"/>
                  <a:gd name="T74" fmla="*/ 71 w 142"/>
                  <a:gd name="T75" fmla="*/ 142 h 142"/>
                  <a:gd name="T76" fmla="*/ 77 w 142"/>
                  <a:gd name="T77" fmla="*/ 141 h 142"/>
                  <a:gd name="T78" fmla="*/ 77 w 142"/>
                  <a:gd name="T79" fmla="*/ 140 h 142"/>
                  <a:gd name="T80" fmla="*/ 78 w 142"/>
                  <a:gd name="T81" fmla="*/ 140 h 142"/>
                  <a:gd name="T82" fmla="*/ 81 w 142"/>
                  <a:gd name="T83" fmla="*/ 140 h 142"/>
                  <a:gd name="T84" fmla="*/ 85 w 142"/>
                  <a:gd name="T85" fmla="*/ 140 h 142"/>
                  <a:gd name="T86" fmla="*/ 91 w 142"/>
                  <a:gd name="T87" fmla="*/ 138 h 142"/>
                  <a:gd name="T88" fmla="*/ 98 w 142"/>
                  <a:gd name="T89" fmla="*/ 136 h 142"/>
                  <a:gd name="T90" fmla="*/ 110 w 142"/>
                  <a:gd name="T91" fmla="*/ 129 h 142"/>
                  <a:gd name="T92" fmla="*/ 115 w 142"/>
                  <a:gd name="T93" fmla="*/ 124 h 142"/>
                  <a:gd name="T94" fmla="*/ 121 w 142"/>
                  <a:gd name="T95" fmla="*/ 1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120"/>
                    </a:moveTo>
                    <a:lnTo>
                      <a:pt x="125" y="114"/>
                    </a:lnTo>
                    <a:lnTo>
                      <a:pt x="129" y="109"/>
                    </a:lnTo>
                    <a:lnTo>
                      <a:pt x="136" y="97"/>
                    </a:lnTo>
                    <a:lnTo>
                      <a:pt x="138" y="90"/>
                    </a:lnTo>
                    <a:lnTo>
                      <a:pt x="140" y="84"/>
                    </a:lnTo>
                    <a:lnTo>
                      <a:pt x="140" y="80"/>
                    </a:lnTo>
                    <a:lnTo>
                      <a:pt x="140" y="78"/>
                    </a:lnTo>
                    <a:lnTo>
                      <a:pt x="140" y="77"/>
                    </a:lnTo>
                    <a:lnTo>
                      <a:pt x="141" y="77"/>
                    </a:lnTo>
                    <a:lnTo>
                      <a:pt x="142" y="71"/>
                    </a:lnTo>
                    <a:lnTo>
                      <a:pt x="140" y="56"/>
                    </a:lnTo>
                    <a:lnTo>
                      <a:pt x="136" y="42"/>
                    </a:lnTo>
                    <a:lnTo>
                      <a:pt x="129" y="30"/>
                    </a:lnTo>
                    <a:lnTo>
                      <a:pt x="121" y="20"/>
                    </a:lnTo>
                    <a:lnTo>
                      <a:pt x="110" y="11"/>
                    </a:lnTo>
                    <a:lnTo>
                      <a:pt x="98" y="5"/>
                    </a:lnTo>
                    <a:lnTo>
                      <a:pt x="91" y="2"/>
                    </a:lnTo>
                    <a:lnTo>
                      <a:pt x="85" y="1"/>
                    </a:lnTo>
                    <a:lnTo>
                      <a:pt x="71" y="0"/>
                    </a:lnTo>
                    <a:lnTo>
                      <a:pt x="56" y="1"/>
                    </a:lnTo>
                    <a:lnTo>
                      <a:pt x="44" y="5"/>
                    </a:lnTo>
                    <a:lnTo>
                      <a:pt x="32" y="11"/>
                    </a:lnTo>
                    <a:lnTo>
                      <a:pt x="22" y="20"/>
                    </a:lnTo>
                    <a:lnTo>
                      <a:pt x="12" y="30"/>
                    </a:lnTo>
                    <a:lnTo>
                      <a:pt x="6" y="42"/>
                    </a:lnTo>
                    <a:lnTo>
                      <a:pt x="1" y="56"/>
                    </a:lnTo>
                    <a:lnTo>
                      <a:pt x="0" y="71"/>
                    </a:lnTo>
                    <a:lnTo>
                      <a:pt x="1" y="84"/>
                    </a:lnTo>
                    <a:lnTo>
                      <a:pt x="2" y="90"/>
                    </a:lnTo>
                    <a:lnTo>
                      <a:pt x="6" y="97"/>
                    </a:lnTo>
                    <a:lnTo>
                      <a:pt x="12" y="109"/>
                    </a:lnTo>
                    <a:lnTo>
                      <a:pt x="16" y="114"/>
                    </a:lnTo>
                    <a:lnTo>
                      <a:pt x="22" y="120"/>
                    </a:lnTo>
                    <a:lnTo>
                      <a:pt x="32" y="129"/>
                    </a:lnTo>
                    <a:lnTo>
                      <a:pt x="44" y="136"/>
                    </a:lnTo>
                    <a:lnTo>
                      <a:pt x="56" y="140"/>
                    </a:lnTo>
                    <a:lnTo>
                      <a:pt x="71" y="142"/>
                    </a:lnTo>
                    <a:lnTo>
                      <a:pt x="77" y="141"/>
                    </a:lnTo>
                    <a:lnTo>
                      <a:pt x="77" y="140"/>
                    </a:lnTo>
                    <a:lnTo>
                      <a:pt x="78" y="140"/>
                    </a:lnTo>
                    <a:lnTo>
                      <a:pt x="81" y="140"/>
                    </a:lnTo>
                    <a:lnTo>
                      <a:pt x="85" y="140"/>
                    </a:lnTo>
                    <a:lnTo>
                      <a:pt x="91" y="138"/>
                    </a:lnTo>
                    <a:lnTo>
                      <a:pt x="98" y="136"/>
                    </a:lnTo>
                    <a:lnTo>
                      <a:pt x="110" y="129"/>
                    </a:lnTo>
                    <a:lnTo>
                      <a:pt x="115" y="124"/>
                    </a:lnTo>
                    <a:lnTo>
                      <a:pt x="121" y="120"/>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2" name="Freeform 819">
                <a:extLst>
                  <a:ext uri="{FF2B5EF4-FFF2-40B4-BE49-F238E27FC236}">
                    <a16:creationId xmlns:a16="http://schemas.microsoft.com/office/drawing/2014/main" id="{2CECCEE4-1F21-A88C-EF01-27F5389C4F98}"/>
                  </a:ext>
                </a:extLst>
              </p:cNvPr>
              <p:cNvSpPr>
                <a:spLocks/>
              </p:cNvSpPr>
              <p:nvPr/>
            </p:nvSpPr>
            <p:spPr bwMode="auto">
              <a:xfrm>
                <a:off x="5005388" y="5013325"/>
                <a:ext cx="44450" cy="44450"/>
              </a:xfrm>
              <a:custGeom>
                <a:avLst/>
                <a:gdLst>
                  <a:gd name="T0" fmla="*/ 121 w 142"/>
                  <a:gd name="T1" fmla="*/ 121 h 142"/>
                  <a:gd name="T2" fmla="*/ 125 w 142"/>
                  <a:gd name="T3" fmla="*/ 115 h 142"/>
                  <a:gd name="T4" fmla="*/ 129 w 142"/>
                  <a:gd name="T5" fmla="*/ 110 h 142"/>
                  <a:gd name="T6" fmla="*/ 136 w 142"/>
                  <a:gd name="T7" fmla="*/ 97 h 142"/>
                  <a:gd name="T8" fmla="*/ 138 w 142"/>
                  <a:gd name="T9" fmla="*/ 90 h 142"/>
                  <a:gd name="T10" fmla="*/ 140 w 142"/>
                  <a:gd name="T11" fmla="*/ 84 h 142"/>
                  <a:gd name="T12" fmla="*/ 140 w 142"/>
                  <a:gd name="T13" fmla="*/ 80 h 142"/>
                  <a:gd name="T14" fmla="*/ 140 w 142"/>
                  <a:gd name="T15" fmla="*/ 78 h 142"/>
                  <a:gd name="T16" fmla="*/ 140 w 142"/>
                  <a:gd name="T17" fmla="*/ 77 h 142"/>
                  <a:gd name="T18" fmla="*/ 141 w 142"/>
                  <a:gd name="T19" fmla="*/ 77 h 142"/>
                  <a:gd name="T20" fmla="*/ 142 w 142"/>
                  <a:gd name="T21" fmla="*/ 71 h 142"/>
                  <a:gd name="T22" fmla="*/ 140 w 142"/>
                  <a:gd name="T23" fmla="*/ 56 h 142"/>
                  <a:gd name="T24" fmla="*/ 136 w 142"/>
                  <a:gd name="T25" fmla="*/ 43 h 142"/>
                  <a:gd name="T26" fmla="*/ 129 w 142"/>
                  <a:gd name="T27" fmla="*/ 30 h 142"/>
                  <a:gd name="T28" fmla="*/ 121 w 142"/>
                  <a:gd name="T29" fmla="*/ 20 h 142"/>
                  <a:gd name="T30" fmla="*/ 109 w 142"/>
                  <a:gd name="T31" fmla="*/ 11 h 142"/>
                  <a:gd name="T32" fmla="*/ 97 w 142"/>
                  <a:gd name="T33" fmla="*/ 5 h 142"/>
                  <a:gd name="T34" fmla="*/ 90 w 142"/>
                  <a:gd name="T35" fmla="*/ 2 h 142"/>
                  <a:gd name="T36" fmla="*/ 84 w 142"/>
                  <a:gd name="T37" fmla="*/ 1 h 142"/>
                  <a:gd name="T38" fmla="*/ 71 w 142"/>
                  <a:gd name="T39" fmla="*/ 0 h 142"/>
                  <a:gd name="T40" fmla="*/ 56 w 142"/>
                  <a:gd name="T41" fmla="*/ 1 h 142"/>
                  <a:gd name="T42" fmla="*/ 44 w 142"/>
                  <a:gd name="T43" fmla="*/ 5 h 142"/>
                  <a:gd name="T44" fmla="*/ 31 w 142"/>
                  <a:gd name="T45" fmla="*/ 11 h 142"/>
                  <a:gd name="T46" fmla="*/ 21 w 142"/>
                  <a:gd name="T47" fmla="*/ 20 h 142"/>
                  <a:gd name="T48" fmla="*/ 11 w 142"/>
                  <a:gd name="T49" fmla="*/ 30 h 142"/>
                  <a:gd name="T50" fmla="*/ 5 w 142"/>
                  <a:gd name="T51" fmla="*/ 43 h 142"/>
                  <a:gd name="T52" fmla="*/ 1 w 142"/>
                  <a:gd name="T53" fmla="*/ 56 h 142"/>
                  <a:gd name="T54" fmla="*/ 0 w 142"/>
                  <a:gd name="T55" fmla="*/ 71 h 142"/>
                  <a:gd name="T56" fmla="*/ 1 w 142"/>
                  <a:gd name="T57" fmla="*/ 84 h 142"/>
                  <a:gd name="T58" fmla="*/ 2 w 142"/>
                  <a:gd name="T59" fmla="*/ 90 h 142"/>
                  <a:gd name="T60" fmla="*/ 5 w 142"/>
                  <a:gd name="T61" fmla="*/ 97 h 142"/>
                  <a:gd name="T62" fmla="*/ 11 w 142"/>
                  <a:gd name="T63" fmla="*/ 110 h 142"/>
                  <a:gd name="T64" fmla="*/ 15 w 142"/>
                  <a:gd name="T65" fmla="*/ 115 h 142"/>
                  <a:gd name="T66" fmla="*/ 21 w 142"/>
                  <a:gd name="T67" fmla="*/ 121 h 142"/>
                  <a:gd name="T68" fmla="*/ 31 w 142"/>
                  <a:gd name="T69" fmla="*/ 129 h 142"/>
                  <a:gd name="T70" fmla="*/ 44 w 142"/>
                  <a:gd name="T71" fmla="*/ 136 h 142"/>
                  <a:gd name="T72" fmla="*/ 56 w 142"/>
                  <a:gd name="T73" fmla="*/ 140 h 142"/>
                  <a:gd name="T74" fmla="*/ 71 w 142"/>
                  <a:gd name="T75" fmla="*/ 142 h 142"/>
                  <a:gd name="T76" fmla="*/ 77 w 142"/>
                  <a:gd name="T77" fmla="*/ 141 h 142"/>
                  <a:gd name="T78" fmla="*/ 77 w 142"/>
                  <a:gd name="T79" fmla="*/ 140 h 142"/>
                  <a:gd name="T80" fmla="*/ 78 w 142"/>
                  <a:gd name="T81" fmla="*/ 140 h 142"/>
                  <a:gd name="T82" fmla="*/ 80 w 142"/>
                  <a:gd name="T83" fmla="*/ 140 h 142"/>
                  <a:gd name="T84" fmla="*/ 84 w 142"/>
                  <a:gd name="T85" fmla="*/ 140 h 142"/>
                  <a:gd name="T86" fmla="*/ 90 w 142"/>
                  <a:gd name="T87" fmla="*/ 138 h 142"/>
                  <a:gd name="T88" fmla="*/ 97 w 142"/>
                  <a:gd name="T89" fmla="*/ 136 h 142"/>
                  <a:gd name="T90" fmla="*/ 109 w 142"/>
                  <a:gd name="T91" fmla="*/ 129 h 142"/>
                  <a:gd name="T92" fmla="*/ 115 w 142"/>
                  <a:gd name="T93" fmla="*/ 125 h 142"/>
                  <a:gd name="T94" fmla="*/ 121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121"/>
                    </a:moveTo>
                    <a:lnTo>
                      <a:pt x="125" y="115"/>
                    </a:lnTo>
                    <a:lnTo>
                      <a:pt x="129" y="110"/>
                    </a:lnTo>
                    <a:lnTo>
                      <a:pt x="136" y="97"/>
                    </a:lnTo>
                    <a:lnTo>
                      <a:pt x="138" y="90"/>
                    </a:lnTo>
                    <a:lnTo>
                      <a:pt x="140" y="84"/>
                    </a:lnTo>
                    <a:lnTo>
                      <a:pt x="140" y="80"/>
                    </a:lnTo>
                    <a:lnTo>
                      <a:pt x="140" y="78"/>
                    </a:lnTo>
                    <a:lnTo>
                      <a:pt x="140" y="77"/>
                    </a:lnTo>
                    <a:lnTo>
                      <a:pt x="141" y="77"/>
                    </a:lnTo>
                    <a:lnTo>
                      <a:pt x="142" y="71"/>
                    </a:lnTo>
                    <a:lnTo>
                      <a:pt x="140" y="56"/>
                    </a:lnTo>
                    <a:lnTo>
                      <a:pt x="136" y="43"/>
                    </a:lnTo>
                    <a:lnTo>
                      <a:pt x="129" y="30"/>
                    </a:lnTo>
                    <a:lnTo>
                      <a:pt x="121" y="20"/>
                    </a:lnTo>
                    <a:lnTo>
                      <a:pt x="109" y="11"/>
                    </a:lnTo>
                    <a:lnTo>
                      <a:pt x="97" y="5"/>
                    </a:lnTo>
                    <a:lnTo>
                      <a:pt x="90" y="2"/>
                    </a:lnTo>
                    <a:lnTo>
                      <a:pt x="84" y="1"/>
                    </a:lnTo>
                    <a:lnTo>
                      <a:pt x="71" y="0"/>
                    </a:lnTo>
                    <a:lnTo>
                      <a:pt x="56" y="1"/>
                    </a:lnTo>
                    <a:lnTo>
                      <a:pt x="44" y="5"/>
                    </a:lnTo>
                    <a:lnTo>
                      <a:pt x="31" y="11"/>
                    </a:lnTo>
                    <a:lnTo>
                      <a:pt x="21" y="20"/>
                    </a:lnTo>
                    <a:lnTo>
                      <a:pt x="11" y="30"/>
                    </a:lnTo>
                    <a:lnTo>
                      <a:pt x="5" y="43"/>
                    </a:lnTo>
                    <a:lnTo>
                      <a:pt x="1" y="56"/>
                    </a:lnTo>
                    <a:lnTo>
                      <a:pt x="0" y="71"/>
                    </a:lnTo>
                    <a:lnTo>
                      <a:pt x="1" y="84"/>
                    </a:lnTo>
                    <a:lnTo>
                      <a:pt x="2" y="90"/>
                    </a:lnTo>
                    <a:lnTo>
                      <a:pt x="5" y="97"/>
                    </a:lnTo>
                    <a:lnTo>
                      <a:pt x="11" y="110"/>
                    </a:lnTo>
                    <a:lnTo>
                      <a:pt x="15" y="115"/>
                    </a:lnTo>
                    <a:lnTo>
                      <a:pt x="21" y="121"/>
                    </a:lnTo>
                    <a:lnTo>
                      <a:pt x="31" y="129"/>
                    </a:lnTo>
                    <a:lnTo>
                      <a:pt x="44" y="136"/>
                    </a:lnTo>
                    <a:lnTo>
                      <a:pt x="56" y="140"/>
                    </a:lnTo>
                    <a:lnTo>
                      <a:pt x="71" y="142"/>
                    </a:lnTo>
                    <a:lnTo>
                      <a:pt x="77" y="141"/>
                    </a:lnTo>
                    <a:lnTo>
                      <a:pt x="77" y="140"/>
                    </a:lnTo>
                    <a:lnTo>
                      <a:pt x="78" y="140"/>
                    </a:lnTo>
                    <a:lnTo>
                      <a:pt x="80" y="140"/>
                    </a:lnTo>
                    <a:lnTo>
                      <a:pt x="84" y="140"/>
                    </a:lnTo>
                    <a:lnTo>
                      <a:pt x="90" y="138"/>
                    </a:lnTo>
                    <a:lnTo>
                      <a:pt x="97" y="136"/>
                    </a:lnTo>
                    <a:lnTo>
                      <a:pt x="109" y="129"/>
                    </a:lnTo>
                    <a:lnTo>
                      <a:pt x="115" y="125"/>
                    </a:lnTo>
                    <a:lnTo>
                      <a:pt x="121" y="121"/>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506" name="Groupe 505">
              <a:extLst>
                <a:ext uri="{FF2B5EF4-FFF2-40B4-BE49-F238E27FC236}">
                  <a16:creationId xmlns:a16="http://schemas.microsoft.com/office/drawing/2014/main" id="{61F230B4-7564-A1B3-EAB2-7D5753B4C8CE}"/>
                </a:ext>
              </a:extLst>
            </p:cNvPr>
            <p:cNvGrpSpPr/>
            <p:nvPr/>
          </p:nvGrpSpPr>
          <p:grpSpPr>
            <a:xfrm>
              <a:off x="3846917" y="3019242"/>
              <a:ext cx="65088" cy="412165"/>
              <a:chOff x="4617430" y="3323654"/>
              <a:chExt cx="65088" cy="412165"/>
            </a:xfrm>
          </p:grpSpPr>
          <p:sp>
            <p:nvSpPr>
              <p:cNvPr id="507" name="Freeform 676">
                <a:extLst>
                  <a:ext uri="{FF2B5EF4-FFF2-40B4-BE49-F238E27FC236}">
                    <a16:creationId xmlns:a16="http://schemas.microsoft.com/office/drawing/2014/main" id="{66055295-9768-FF16-839B-295180B595D2}"/>
                  </a:ext>
                </a:extLst>
              </p:cNvPr>
              <p:cNvSpPr>
                <a:spLocks/>
              </p:cNvSpPr>
              <p:nvPr/>
            </p:nvSpPr>
            <p:spPr bwMode="auto">
              <a:xfrm>
                <a:off x="4617430" y="3323654"/>
                <a:ext cx="65088" cy="65087"/>
              </a:xfrm>
              <a:custGeom>
                <a:avLst/>
                <a:gdLst>
                  <a:gd name="T0" fmla="*/ 176 w 207"/>
                  <a:gd name="T1" fmla="*/ 30 h 207"/>
                  <a:gd name="T2" fmla="*/ 160 w 207"/>
                  <a:gd name="T3" fmla="*/ 16 h 207"/>
                  <a:gd name="T4" fmla="*/ 143 w 207"/>
                  <a:gd name="T5" fmla="*/ 7 h 207"/>
                  <a:gd name="T6" fmla="*/ 133 w 207"/>
                  <a:gd name="T7" fmla="*/ 3 h 207"/>
                  <a:gd name="T8" fmla="*/ 124 w 207"/>
                  <a:gd name="T9" fmla="*/ 1 h 207"/>
                  <a:gd name="T10" fmla="*/ 103 w 207"/>
                  <a:gd name="T11" fmla="*/ 0 h 207"/>
                  <a:gd name="T12" fmla="*/ 82 w 207"/>
                  <a:gd name="T13" fmla="*/ 1 h 207"/>
                  <a:gd name="T14" fmla="*/ 64 w 207"/>
                  <a:gd name="T15" fmla="*/ 7 h 207"/>
                  <a:gd name="T16" fmla="*/ 46 w 207"/>
                  <a:gd name="T17" fmla="*/ 16 h 207"/>
                  <a:gd name="T18" fmla="*/ 30 w 207"/>
                  <a:gd name="T19" fmla="*/ 30 h 207"/>
                  <a:gd name="T20" fmla="*/ 16 w 207"/>
                  <a:gd name="T21" fmla="*/ 46 h 207"/>
                  <a:gd name="T22" fmla="*/ 7 w 207"/>
                  <a:gd name="T23" fmla="*/ 64 h 207"/>
                  <a:gd name="T24" fmla="*/ 1 w 207"/>
                  <a:gd name="T25" fmla="*/ 82 h 207"/>
                  <a:gd name="T26" fmla="*/ 0 w 207"/>
                  <a:gd name="T27" fmla="*/ 103 h 207"/>
                  <a:gd name="T28" fmla="*/ 1 w 207"/>
                  <a:gd name="T29" fmla="*/ 124 h 207"/>
                  <a:gd name="T30" fmla="*/ 3 w 207"/>
                  <a:gd name="T31" fmla="*/ 133 h 207"/>
                  <a:gd name="T32" fmla="*/ 7 w 207"/>
                  <a:gd name="T33" fmla="*/ 143 h 207"/>
                  <a:gd name="T34" fmla="*/ 16 w 207"/>
                  <a:gd name="T35" fmla="*/ 160 h 207"/>
                  <a:gd name="T36" fmla="*/ 30 w 207"/>
                  <a:gd name="T37" fmla="*/ 176 h 207"/>
                  <a:gd name="T38" fmla="*/ 46 w 207"/>
                  <a:gd name="T39" fmla="*/ 189 h 207"/>
                  <a:gd name="T40" fmla="*/ 64 w 207"/>
                  <a:gd name="T41" fmla="*/ 199 h 207"/>
                  <a:gd name="T42" fmla="*/ 82 w 207"/>
                  <a:gd name="T43" fmla="*/ 205 h 207"/>
                  <a:gd name="T44" fmla="*/ 103 w 207"/>
                  <a:gd name="T45" fmla="*/ 207 h 207"/>
                  <a:gd name="T46" fmla="*/ 124 w 207"/>
                  <a:gd name="T47" fmla="*/ 205 h 207"/>
                  <a:gd name="T48" fmla="*/ 128 w 207"/>
                  <a:gd name="T49" fmla="*/ 203 h 207"/>
                  <a:gd name="T50" fmla="*/ 130 w 207"/>
                  <a:gd name="T51" fmla="*/ 202 h 207"/>
                  <a:gd name="T52" fmla="*/ 133 w 207"/>
                  <a:gd name="T53" fmla="*/ 202 h 207"/>
                  <a:gd name="T54" fmla="*/ 143 w 207"/>
                  <a:gd name="T55" fmla="*/ 199 h 207"/>
                  <a:gd name="T56" fmla="*/ 151 w 207"/>
                  <a:gd name="T57" fmla="*/ 194 h 207"/>
                  <a:gd name="T58" fmla="*/ 155 w 207"/>
                  <a:gd name="T59" fmla="*/ 191 h 207"/>
                  <a:gd name="T60" fmla="*/ 160 w 207"/>
                  <a:gd name="T61" fmla="*/ 189 h 207"/>
                  <a:gd name="T62" fmla="*/ 176 w 207"/>
                  <a:gd name="T63" fmla="*/ 176 h 207"/>
                  <a:gd name="T64" fmla="*/ 188 w 207"/>
                  <a:gd name="T65" fmla="*/ 160 h 207"/>
                  <a:gd name="T66" fmla="*/ 190 w 207"/>
                  <a:gd name="T67" fmla="*/ 155 h 207"/>
                  <a:gd name="T68" fmla="*/ 193 w 207"/>
                  <a:gd name="T69" fmla="*/ 151 h 207"/>
                  <a:gd name="T70" fmla="*/ 199 w 207"/>
                  <a:gd name="T71" fmla="*/ 143 h 207"/>
                  <a:gd name="T72" fmla="*/ 202 w 207"/>
                  <a:gd name="T73" fmla="*/ 133 h 207"/>
                  <a:gd name="T74" fmla="*/ 202 w 207"/>
                  <a:gd name="T75" fmla="*/ 130 h 207"/>
                  <a:gd name="T76" fmla="*/ 203 w 207"/>
                  <a:gd name="T77" fmla="*/ 128 h 207"/>
                  <a:gd name="T78" fmla="*/ 205 w 207"/>
                  <a:gd name="T79" fmla="*/ 124 h 207"/>
                  <a:gd name="T80" fmla="*/ 207 w 207"/>
                  <a:gd name="T81" fmla="*/ 103 h 207"/>
                  <a:gd name="T82" fmla="*/ 205 w 207"/>
                  <a:gd name="T83" fmla="*/ 82 h 207"/>
                  <a:gd name="T84" fmla="*/ 199 w 207"/>
                  <a:gd name="T85" fmla="*/ 64 h 207"/>
                  <a:gd name="T86" fmla="*/ 188 w 207"/>
                  <a:gd name="T87" fmla="*/ 46 h 207"/>
                  <a:gd name="T88" fmla="*/ 176 w 207"/>
                  <a:gd name="T89" fmla="*/ 3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7" h="207">
                    <a:moveTo>
                      <a:pt x="176" y="30"/>
                    </a:moveTo>
                    <a:lnTo>
                      <a:pt x="160" y="16"/>
                    </a:lnTo>
                    <a:lnTo>
                      <a:pt x="143" y="7"/>
                    </a:lnTo>
                    <a:lnTo>
                      <a:pt x="133" y="3"/>
                    </a:lnTo>
                    <a:lnTo>
                      <a:pt x="124" y="1"/>
                    </a:lnTo>
                    <a:lnTo>
                      <a:pt x="103" y="0"/>
                    </a:lnTo>
                    <a:lnTo>
                      <a:pt x="82" y="1"/>
                    </a:lnTo>
                    <a:lnTo>
                      <a:pt x="64" y="7"/>
                    </a:lnTo>
                    <a:lnTo>
                      <a:pt x="46" y="16"/>
                    </a:lnTo>
                    <a:lnTo>
                      <a:pt x="30" y="30"/>
                    </a:lnTo>
                    <a:lnTo>
                      <a:pt x="16" y="46"/>
                    </a:lnTo>
                    <a:lnTo>
                      <a:pt x="7" y="64"/>
                    </a:lnTo>
                    <a:lnTo>
                      <a:pt x="1" y="82"/>
                    </a:lnTo>
                    <a:lnTo>
                      <a:pt x="0" y="103"/>
                    </a:lnTo>
                    <a:lnTo>
                      <a:pt x="1" y="124"/>
                    </a:lnTo>
                    <a:lnTo>
                      <a:pt x="3" y="133"/>
                    </a:lnTo>
                    <a:lnTo>
                      <a:pt x="7" y="143"/>
                    </a:lnTo>
                    <a:lnTo>
                      <a:pt x="16" y="160"/>
                    </a:lnTo>
                    <a:lnTo>
                      <a:pt x="30" y="176"/>
                    </a:lnTo>
                    <a:lnTo>
                      <a:pt x="46" y="189"/>
                    </a:lnTo>
                    <a:lnTo>
                      <a:pt x="64" y="199"/>
                    </a:lnTo>
                    <a:lnTo>
                      <a:pt x="82" y="205"/>
                    </a:lnTo>
                    <a:lnTo>
                      <a:pt x="103" y="207"/>
                    </a:lnTo>
                    <a:lnTo>
                      <a:pt x="124" y="205"/>
                    </a:lnTo>
                    <a:lnTo>
                      <a:pt x="128" y="203"/>
                    </a:lnTo>
                    <a:lnTo>
                      <a:pt x="130" y="202"/>
                    </a:lnTo>
                    <a:lnTo>
                      <a:pt x="133" y="202"/>
                    </a:lnTo>
                    <a:lnTo>
                      <a:pt x="143" y="199"/>
                    </a:lnTo>
                    <a:lnTo>
                      <a:pt x="151" y="194"/>
                    </a:lnTo>
                    <a:lnTo>
                      <a:pt x="155" y="191"/>
                    </a:lnTo>
                    <a:lnTo>
                      <a:pt x="160" y="189"/>
                    </a:lnTo>
                    <a:lnTo>
                      <a:pt x="176" y="176"/>
                    </a:lnTo>
                    <a:lnTo>
                      <a:pt x="188" y="160"/>
                    </a:lnTo>
                    <a:lnTo>
                      <a:pt x="190" y="155"/>
                    </a:lnTo>
                    <a:lnTo>
                      <a:pt x="193" y="151"/>
                    </a:lnTo>
                    <a:lnTo>
                      <a:pt x="199" y="143"/>
                    </a:lnTo>
                    <a:lnTo>
                      <a:pt x="202" y="133"/>
                    </a:lnTo>
                    <a:lnTo>
                      <a:pt x="202" y="130"/>
                    </a:lnTo>
                    <a:lnTo>
                      <a:pt x="203" y="128"/>
                    </a:lnTo>
                    <a:lnTo>
                      <a:pt x="205" y="124"/>
                    </a:lnTo>
                    <a:lnTo>
                      <a:pt x="207" y="103"/>
                    </a:lnTo>
                    <a:lnTo>
                      <a:pt x="205" y="82"/>
                    </a:lnTo>
                    <a:lnTo>
                      <a:pt x="199" y="64"/>
                    </a:lnTo>
                    <a:lnTo>
                      <a:pt x="188" y="46"/>
                    </a:lnTo>
                    <a:lnTo>
                      <a:pt x="176" y="3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8" name="Freeform 677">
                <a:extLst>
                  <a:ext uri="{FF2B5EF4-FFF2-40B4-BE49-F238E27FC236}">
                    <a16:creationId xmlns:a16="http://schemas.microsoft.com/office/drawing/2014/main" id="{3E384075-E2D1-47D2-8AF2-363F18421351}"/>
                  </a:ext>
                </a:extLst>
              </p:cNvPr>
              <p:cNvSpPr>
                <a:spLocks/>
              </p:cNvSpPr>
              <p:nvPr/>
            </p:nvSpPr>
            <p:spPr bwMode="auto">
              <a:xfrm>
                <a:off x="4617430" y="3496399"/>
                <a:ext cx="65088" cy="65087"/>
              </a:xfrm>
              <a:custGeom>
                <a:avLst/>
                <a:gdLst>
                  <a:gd name="T0" fmla="*/ 176 w 207"/>
                  <a:gd name="T1" fmla="*/ 177 h 207"/>
                  <a:gd name="T2" fmla="*/ 188 w 207"/>
                  <a:gd name="T3" fmla="*/ 161 h 207"/>
                  <a:gd name="T4" fmla="*/ 190 w 207"/>
                  <a:gd name="T5" fmla="*/ 156 h 207"/>
                  <a:gd name="T6" fmla="*/ 193 w 207"/>
                  <a:gd name="T7" fmla="*/ 152 h 207"/>
                  <a:gd name="T8" fmla="*/ 199 w 207"/>
                  <a:gd name="T9" fmla="*/ 143 h 207"/>
                  <a:gd name="T10" fmla="*/ 202 w 207"/>
                  <a:gd name="T11" fmla="*/ 133 h 207"/>
                  <a:gd name="T12" fmla="*/ 202 w 207"/>
                  <a:gd name="T13" fmla="*/ 130 h 207"/>
                  <a:gd name="T14" fmla="*/ 203 w 207"/>
                  <a:gd name="T15" fmla="*/ 128 h 207"/>
                  <a:gd name="T16" fmla="*/ 205 w 207"/>
                  <a:gd name="T17" fmla="*/ 124 h 207"/>
                  <a:gd name="T18" fmla="*/ 207 w 207"/>
                  <a:gd name="T19" fmla="*/ 104 h 207"/>
                  <a:gd name="T20" fmla="*/ 205 w 207"/>
                  <a:gd name="T21" fmla="*/ 83 h 207"/>
                  <a:gd name="T22" fmla="*/ 199 w 207"/>
                  <a:gd name="T23" fmla="*/ 64 h 207"/>
                  <a:gd name="T24" fmla="*/ 188 w 207"/>
                  <a:gd name="T25" fmla="*/ 46 h 207"/>
                  <a:gd name="T26" fmla="*/ 176 w 207"/>
                  <a:gd name="T27" fmla="*/ 31 h 207"/>
                  <a:gd name="T28" fmla="*/ 160 w 207"/>
                  <a:gd name="T29" fmla="*/ 17 h 207"/>
                  <a:gd name="T30" fmla="*/ 143 w 207"/>
                  <a:gd name="T31" fmla="*/ 8 h 207"/>
                  <a:gd name="T32" fmla="*/ 133 w 207"/>
                  <a:gd name="T33" fmla="*/ 4 h 207"/>
                  <a:gd name="T34" fmla="*/ 124 w 207"/>
                  <a:gd name="T35" fmla="*/ 2 h 207"/>
                  <a:gd name="T36" fmla="*/ 103 w 207"/>
                  <a:gd name="T37" fmla="*/ 0 h 207"/>
                  <a:gd name="T38" fmla="*/ 82 w 207"/>
                  <a:gd name="T39" fmla="*/ 2 h 207"/>
                  <a:gd name="T40" fmla="*/ 64 w 207"/>
                  <a:gd name="T41" fmla="*/ 8 h 207"/>
                  <a:gd name="T42" fmla="*/ 46 w 207"/>
                  <a:gd name="T43" fmla="*/ 17 h 207"/>
                  <a:gd name="T44" fmla="*/ 30 w 207"/>
                  <a:gd name="T45" fmla="*/ 31 h 207"/>
                  <a:gd name="T46" fmla="*/ 16 w 207"/>
                  <a:gd name="T47" fmla="*/ 46 h 207"/>
                  <a:gd name="T48" fmla="*/ 7 w 207"/>
                  <a:gd name="T49" fmla="*/ 64 h 207"/>
                  <a:gd name="T50" fmla="*/ 1 w 207"/>
                  <a:gd name="T51" fmla="*/ 83 h 207"/>
                  <a:gd name="T52" fmla="*/ 0 w 207"/>
                  <a:gd name="T53" fmla="*/ 104 h 207"/>
                  <a:gd name="T54" fmla="*/ 1 w 207"/>
                  <a:gd name="T55" fmla="*/ 124 h 207"/>
                  <a:gd name="T56" fmla="*/ 3 w 207"/>
                  <a:gd name="T57" fmla="*/ 133 h 207"/>
                  <a:gd name="T58" fmla="*/ 7 w 207"/>
                  <a:gd name="T59" fmla="*/ 143 h 207"/>
                  <a:gd name="T60" fmla="*/ 16 w 207"/>
                  <a:gd name="T61" fmla="*/ 161 h 207"/>
                  <a:gd name="T62" fmla="*/ 30 w 207"/>
                  <a:gd name="T63" fmla="*/ 177 h 207"/>
                  <a:gd name="T64" fmla="*/ 46 w 207"/>
                  <a:gd name="T65" fmla="*/ 189 h 207"/>
                  <a:gd name="T66" fmla="*/ 64 w 207"/>
                  <a:gd name="T67" fmla="*/ 199 h 207"/>
                  <a:gd name="T68" fmla="*/ 82 w 207"/>
                  <a:gd name="T69" fmla="*/ 205 h 207"/>
                  <a:gd name="T70" fmla="*/ 103 w 207"/>
                  <a:gd name="T71" fmla="*/ 207 h 207"/>
                  <a:gd name="T72" fmla="*/ 124 w 207"/>
                  <a:gd name="T73" fmla="*/ 205 h 207"/>
                  <a:gd name="T74" fmla="*/ 128 w 207"/>
                  <a:gd name="T75" fmla="*/ 203 h 207"/>
                  <a:gd name="T76" fmla="*/ 130 w 207"/>
                  <a:gd name="T77" fmla="*/ 202 h 207"/>
                  <a:gd name="T78" fmla="*/ 133 w 207"/>
                  <a:gd name="T79" fmla="*/ 202 h 207"/>
                  <a:gd name="T80" fmla="*/ 143 w 207"/>
                  <a:gd name="T81" fmla="*/ 199 h 207"/>
                  <a:gd name="T82" fmla="*/ 151 w 207"/>
                  <a:gd name="T83" fmla="*/ 194 h 207"/>
                  <a:gd name="T84" fmla="*/ 155 w 207"/>
                  <a:gd name="T85" fmla="*/ 191 h 207"/>
                  <a:gd name="T86" fmla="*/ 160 w 207"/>
                  <a:gd name="T87" fmla="*/ 189 h 207"/>
                  <a:gd name="T88" fmla="*/ 176 w 207"/>
                  <a:gd name="T89" fmla="*/ 17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7" h="207">
                    <a:moveTo>
                      <a:pt x="176" y="177"/>
                    </a:moveTo>
                    <a:lnTo>
                      <a:pt x="188" y="161"/>
                    </a:lnTo>
                    <a:lnTo>
                      <a:pt x="190" y="156"/>
                    </a:lnTo>
                    <a:lnTo>
                      <a:pt x="193" y="152"/>
                    </a:lnTo>
                    <a:lnTo>
                      <a:pt x="199" y="143"/>
                    </a:lnTo>
                    <a:lnTo>
                      <a:pt x="202" y="133"/>
                    </a:lnTo>
                    <a:lnTo>
                      <a:pt x="202" y="130"/>
                    </a:lnTo>
                    <a:lnTo>
                      <a:pt x="203" y="128"/>
                    </a:lnTo>
                    <a:lnTo>
                      <a:pt x="205" y="124"/>
                    </a:lnTo>
                    <a:lnTo>
                      <a:pt x="207" y="104"/>
                    </a:lnTo>
                    <a:lnTo>
                      <a:pt x="205" y="83"/>
                    </a:lnTo>
                    <a:lnTo>
                      <a:pt x="199" y="64"/>
                    </a:lnTo>
                    <a:lnTo>
                      <a:pt x="188" y="46"/>
                    </a:lnTo>
                    <a:lnTo>
                      <a:pt x="176" y="31"/>
                    </a:lnTo>
                    <a:lnTo>
                      <a:pt x="160" y="17"/>
                    </a:lnTo>
                    <a:lnTo>
                      <a:pt x="143" y="8"/>
                    </a:lnTo>
                    <a:lnTo>
                      <a:pt x="133" y="4"/>
                    </a:lnTo>
                    <a:lnTo>
                      <a:pt x="124" y="2"/>
                    </a:lnTo>
                    <a:lnTo>
                      <a:pt x="103" y="0"/>
                    </a:lnTo>
                    <a:lnTo>
                      <a:pt x="82" y="2"/>
                    </a:lnTo>
                    <a:lnTo>
                      <a:pt x="64" y="8"/>
                    </a:lnTo>
                    <a:lnTo>
                      <a:pt x="46" y="17"/>
                    </a:lnTo>
                    <a:lnTo>
                      <a:pt x="30" y="31"/>
                    </a:lnTo>
                    <a:lnTo>
                      <a:pt x="16" y="46"/>
                    </a:lnTo>
                    <a:lnTo>
                      <a:pt x="7" y="64"/>
                    </a:lnTo>
                    <a:lnTo>
                      <a:pt x="1" y="83"/>
                    </a:lnTo>
                    <a:lnTo>
                      <a:pt x="0" y="104"/>
                    </a:lnTo>
                    <a:lnTo>
                      <a:pt x="1" y="124"/>
                    </a:lnTo>
                    <a:lnTo>
                      <a:pt x="3" y="133"/>
                    </a:lnTo>
                    <a:lnTo>
                      <a:pt x="7" y="143"/>
                    </a:lnTo>
                    <a:lnTo>
                      <a:pt x="16" y="161"/>
                    </a:lnTo>
                    <a:lnTo>
                      <a:pt x="30" y="177"/>
                    </a:lnTo>
                    <a:lnTo>
                      <a:pt x="46" y="189"/>
                    </a:lnTo>
                    <a:lnTo>
                      <a:pt x="64" y="199"/>
                    </a:lnTo>
                    <a:lnTo>
                      <a:pt x="82" y="205"/>
                    </a:lnTo>
                    <a:lnTo>
                      <a:pt x="103" y="207"/>
                    </a:lnTo>
                    <a:lnTo>
                      <a:pt x="124" y="205"/>
                    </a:lnTo>
                    <a:lnTo>
                      <a:pt x="128" y="203"/>
                    </a:lnTo>
                    <a:lnTo>
                      <a:pt x="130" y="202"/>
                    </a:lnTo>
                    <a:lnTo>
                      <a:pt x="133" y="202"/>
                    </a:lnTo>
                    <a:lnTo>
                      <a:pt x="143" y="199"/>
                    </a:lnTo>
                    <a:lnTo>
                      <a:pt x="151" y="194"/>
                    </a:lnTo>
                    <a:lnTo>
                      <a:pt x="155" y="191"/>
                    </a:lnTo>
                    <a:lnTo>
                      <a:pt x="160" y="189"/>
                    </a:lnTo>
                    <a:lnTo>
                      <a:pt x="176" y="177"/>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9" name="Freeform 678">
                <a:extLst>
                  <a:ext uri="{FF2B5EF4-FFF2-40B4-BE49-F238E27FC236}">
                    <a16:creationId xmlns:a16="http://schemas.microsoft.com/office/drawing/2014/main" id="{0F747E17-5805-0713-902F-23897B0E7865}"/>
                  </a:ext>
                </a:extLst>
              </p:cNvPr>
              <p:cNvSpPr>
                <a:spLocks/>
              </p:cNvSpPr>
              <p:nvPr/>
            </p:nvSpPr>
            <p:spPr bwMode="auto">
              <a:xfrm>
                <a:off x="4617430" y="3669144"/>
                <a:ext cx="65088" cy="66675"/>
              </a:xfrm>
              <a:custGeom>
                <a:avLst/>
                <a:gdLst>
                  <a:gd name="T0" fmla="*/ 103 w 207"/>
                  <a:gd name="T1" fmla="*/ 0 h 207"/>
                  <a:gd name="T2" fmla="*/ 82 w 207"/>
                  <a:gd name="T3" fmla="*/ 1 h 207"/>
                  <a:gd name="T4" fmla="*/ 64 w 207"/>
                  <a:gd name="T5" fmla="*/ 7 h 207"/>
                  <a:gd name="T6" fmla="*/ 46 w 207"/>
                  <a:gd name="T7" fmla="*/ 16 h 207"/>
                  <a:gd name="T8" fmla="*/ 30 w 207"/>
                  <a:gd name="T9" fmla="*/ 30 h 207"/>
                  <a:gd name="T10" fmla="*/ 16 w 207"/>
                  <a:gd name="T11" fmla="*/ 46 h 207"/>
                  <a:gd name="T12" fmla="*/ 7 w 207"/>
                  <a:gd name="T13" fmla="*/ 64 h 207"/>
                  <a:gd name="T14" fmla="*/ 1 w 207"/>
                  <a:gd name="T15" fmla="*/ 82 h 207"/>
                  <a:gd name="T16" fmla="*/ 0 w 207"/>
                  <a:gd name="T17" fmla="*/ 103 h 207"/>
                  <a:gd name="T18" fmla="*/ 1 w 207"/>
                  <a:gd name="T19" fmla="*/ 124 h 207"/>
                  <a:gd name="T20" fmla="*/ 3 w 207"/>
                  <a:gd name="T21" fmla="*/ 133 h 207"/>
                  <a:gd name="T22" fmla="*/ 7 w 207"/>
                  <a:gd name="T23" fmla="*/ 143 h 207"/>
                  <a:gd name="T24" fmla="*/ 16 w 207"/>
                  <a:gd name="T25" fmla="*/ 160 h 207"/>
                  <a:gd name="T26" fmla="*/ 30 w 207"/>
                  <a:gd name="T27" fmla="*/ 176 h 207"/>
                  <a:gd name="T28" fmla="*/ 46 w 207"/>
                  <a:gd name="T29" fmla="*/ 189 h 207"/>
                  <a:gd name="T30" fmla="*/ 64 w 207"/>
                  <a:gd name="T31" fmla="*/ 199 h 207"/>
                  <a:gd name="T32" fmla="*/ 82 w 207"/>
                  <a:gd name="T33" fmla="*/ 205 h 207"/>
                  <a:gd name="T34" fmla="*/ 103 w 207"/>
                  <a:gd name="T35" fmla="*/ 207 h 207"/>
                  <a:gd name="T36" fmla="*/ 124 w 207"/>
                  <a:gd name="T37" fmla="*/ 205 h 207"/>
                  <a:gd name="T38" fmla="*/ 128 w 207"/>
                  <a:gd name="T39" fmla="*/ 203 h 207"/>
                  <a:gd name="T40" fmla="*/ 130 w 207"/>
                  <a:gd name="T41" fmla="*/ 202 h 207"/>
                  <a:gd name="T42" fmla="*/ 133 w 207"/>
                  <a:gd name="T43" fmla="*/ 202 h 207"/>
                  <a:gd name="T44" fmla="*/ 143 w 207"/>
                  <a:gd name="T45" fmla="*/ 199 h 207"/>
                  <a:gd name="T46" fmla="*/ 151 w 207"/>
                  <a:gd name="T47" fmla="*/ 194 h 207"/>
                  <a:gd name="T48" fmla="*/ 155 w 207"/>
                  <a:gd name="T49" fmla="*/ 191 h 207"/>
                  <a:gd name="T50" fmla="*/ 160 w 207"/>
                  <a:gd name="T51" fmla="*/ 189 h 207"/>
                  <a:gd name="T52" fmla="*/ 176 w 207"/>
                  <a:gd name="T53" fmla="*/ 176 h 207"/>
                  <a:gd name="T54" fmla="*/ 188 w 207"/>
                  <a:gd name="T55" fmla="*/ 160 h 207"/>
                  <a:gd name="T56" fmla="*/ 190 w 207"/>
                  <a:gd name="T57" fmla="*/ 155 h 207"/>
                  <a:gd name="T58" fmla="*/ 193 w 207"/>
                  <a:gd name="T59" fmla="*/ 151 h 207"/>
                  <a:gd name="T60" fmla="*/ 199 w 207"/>
                  <a:gd name="T61" fmla="*/ 143 h 207"/>
                  <a:gd name="T62" fmla="*/ 202 w 207"/>
                  <a:gd name="T63" fmla="*/ 133 h 207"/>
                  <a:gd name="T64" fmla="*/ 202 w 207"/>
                  <a:gd name="T65" fmla="*/ 130 h 207"/>
                  <a:gd name="T66" fmla="*/ 203 w 207"/>
                  <a:gd name="T67" fmla="*/ 128 h 207"/>
                  <a:gd name="T68" fmla="*/ 205 w 207"/>
                  <a:gd name="T69" fmla="*/ 124 h 207"/>
                  <a:gd name="T70" fmla="*/ 207 w 207"/>
                  <a:gd name="T71" fmla="*/ 103 h 207"/>
                  <a:gd name="T72" fmla="*/ 205 w 207"/>
                  <a:gd name="T73" fmla="*/ 82 h 207"/>
                  <a:gd name="T74" fmla="*/ 199 w 207"/>
                  <a:gd name="T75" fmla="*/ 64 h 207"/>
                  <a:gd name="T76" fmla="*/ 188 w 207"/>
                  <a:gd name="T77" fmla="*/ 46 h 207"/>
                  <a:gd name="T78" fmla="*/ 176 w 207"/>
                  <a:gd name="T79" fmla="*/ 30 h 207"/>
                  <a:gd name="T80" fmla="*/ 160 w 207"/>
                  <a:gd name="T81" fmla="*/ 16 h 207"/>
                  <a:gd name="T82" fmla="*/ 143 w 207"/>
                  <a:gd name="T83" fmla="*/ 7 h 207"/>
                  <a:gd name="T84" fmla="*/ 133 w 207"/>
                  <a:gd name="T85" fmla="*/ 3 h 207"/>
                  <a:gd name="T86" fmla="*/ 124 w 207"/>
                  <a:gd name="T87" fmla="*/ 1 h 207"/>
                  <a:gd name="T88" fmla="*/ 103 w 207"/>
                  <a:gd name="T89"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7" h="207">
                    <a:moveTo>
                      <a:pt x="103" y="0"/>
                    </a:moveTo>
                    <a:lnTo>
                      <a:pt x="82" y="1"/>
                    </a:lnTo>
                    <a:lnTo>
                      <a:pt x="64" y="7"/>
                    </a:lnTo>
                    <a:lnTo>
                      <a:pt x="46" y="16"/>
                    </a:lnTo>
                    <a:lnTo>
                      <a:pt x="30" y="30"/>
                    </a:lnTo>
                    <a:lnTo>
                      <a:pt x="16" y="46"/>
                    </a:lnTo>
                    <a:lnTo>
                      <a:pt x="7" y="64"/>
                    </a:lnTo>
                    <a:lnTo>
                      <a:pt x="1" y="82"/>
                    </a:lnTo>
                    <a:lnTo>
                      <a:pt x="0" y="103"/>
                    </a:lnTo>
                    <a:lnTo>
                      <a:pt x="1" y="124"/>
                    </a:lnTo>
                    <a:lnTo>
                      <a:pt x="3" y="133"/>
                    </a:lnTo>
                    <a:lnTo>
                      <a:pt x="7" y="143"/>
                    </a:lnTo>
                    <a:lnTo>
                      <a:pt x="16" y="160"/>
                    </a:lnTo>
                    <a:lnTo>
                      <a:pt x="30" y="176"/>
                    </a:lnTo>
                    <a:lnTo>
                      <a:pt x="46" y="189"/>
                    </a:lnTo>
                    <a:lnTo>
                      <a:pt x="64" y="199"/>
                    </a:lnTo>
                    <a:lnTo>
                      <a:pt x="82" y="205"/>
                    </a:lnTo>
                    <a:lnTo>
                      <a:pt x="103" y="207"/>
                    </a:lnTo>
                    <a:lnTo>
                      <a:pt x="124" y="205"/>
                    </a:lnTo>
                    <a:lnTo>
                      <a:pt x="128" y="203"/>
                    </a:lnTo>
                    <a:lnTo>
                      <a:pt x="130" y="202"/>
                    </a:lnTo>
                    <a:lnTo>
                      <a:pt x="133" y="202"/>
                    </a:lnTo>
                    <a:lnTo>
                      <a:pt x="143" y="199"/>
                    </a:lnTo>
                    <a:lnTo>
                      <a:pt x="151" y="194"/>
                    </a:lnTo>
                    <a:lnTo>
                      <a:pt x="155" y="191"/>
                    </a:lnTo>
                    <a:lnTo>
                      <a:pt x="160" y="189"/>
                    </a:lnTo>
                    <a:lnTo>
                      <a:pt x="176" y="176"/>
                    </a:lnTo>
                    <a:lnTo>
                      <a:pt x="188" y="160"/>
                    </a:lnTo>
                    <a:lnTo>
                      <a:pt x="190" y="155"/>
                    </a:lnTo>
                    <a:lnTo>
                      <a:pt x="193" y="151"/>
                    </a:lnTo>
                    <a:lnTo>
                      <a:pt x="199" y="143"/>
                    </a:lnTo>
                    <a:lnTo>
                      <a:pt x="202" y="133"/>
                    </a:lnTo>
                    <a:lnTo>
                      <a:pt x="202" y="130"/>
                    </a:lnTo>
                    <a:lnTo>
                      <a:pt x="203" y="128"/>
                    </a:lnTo>
                    <a:lnTo>
                      <a:pt x="205" y="124"/>
                    </a:lnTo>
                    <a:lnTo>
                      <a:pt x="207" y="103"/>
                    </a:lnTo>
                    <a:lnTo>
                      <a:pt x="205" y="82"/>
                    </a:lnTo>
                    <a:lnTo>
                      <a:pt x="199" y="64"/>
                    </a:lnTo>
                    <a:lnTo>
                      <a:pt x="188" y="46"/>
                    </a:lnTo>
                    <a:lnTo>
                      <a:pt x="176" y="30"/>
                    </a:lnTo>
                    <a:lnTo>
                      <a:pt x="160" y="16"/>
                    </a:lnTo>
                    <a:lnTo>
                      <a:pt x="143" y="7"/>
                    </a:lnTo>
                    <a:lnTo>
                      <a:pt x="133" y="3"/>
                    </a:lnTo>
                    <a:lnTo>
                      <a:pt x="124" y="1"/>
                    </a:lnTo>
                    <a:lnTo>
                      <a:pt x="103" y="0"/>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516" name="ZoneTexte 515">
              <a:extLst>
                <a:ext uri="{FF2B5EF4-FFF2-40B4-BE49-F238E27FC236}">
                  <a16:creationId xmlns:a16="http://schemas.microsoft.com/office/drawing/2014/main" id="{535E1352-1985-818E-6AC7-D4DA61842E20}"/>
                </a:ext>
              </a:extLst>
            </p:cNvPr>
            <p:cNvSpPr txBox="1"/>
            <p:nvPr/>
          </p:nvSpPr>
          <p:spPr>
            <a:xfrm>
              <a:off x="3568955" y="5397376"/>
              <a:ext cx="327334" cy="400110"/>
            </a:xfrm>
            <a:prstGeom prst="rect">
              <a:avLst/>
            </a:prstGeom>
            <a:noFill/>
          </p:spPr>
          <p:txBody>
            <a:bodyPr wrap="none" rtlCol="0">
              <a:spAutoFit/>
            </a:bodyPr>
            <a:lstStyle/>
            <a:p>
              <a:pPr algn="ctr"/>
              <a:r>
                <a:rPr lang="fr-FR" sz="1000" dirty="0"/>
                <a:t>24</a:t>
              </a:r>
              <a:br>
                <a:rPr lang="fr-FR" sz="1000" dirty="0"/>
              </a:br>
              <a:r>
                <a:rPr lang="fr-FR" sz="1000" dirty="0"/>
                <a:t>(1)</a:t>
              </a:r>
            </a:p>
          </p:txBody>
        </p:sp>
        <p:sp>
          <p:nvSpPr>
            <p:cNvPr id="517" name="ZoneTexte 516">
              <a:extLst>
                <a:ext uri="{FF2B5EF4-FFF2-40B4-BE49-F238E27FC236}">
                  <a16:creationId xmlns:a16="http://schemas.microsoft.com/office/drawing/2014/main" id="{F61CA88E-BEFF-130F-02DA-A235F66BC733}"/>
                </a:ext>
              </a:extLst>
            </p:cNvPr>
            <p:cNvSpPr txBox="1"/>
            <p:nvPr/>
          </p:nvSpPr>
          <p:spPr>
            <a:xfrm>
              <a:off x="3717612" y="5397376"/>
              <a:ext cx="327334" cy="400110"/>
            </a:xfrm>
            <a:prstGeom prst="rect">
              <a:avLst/>
            </a:prstGeom>
            <a:noFill/>
          </p:spPr>
          <p:txBody>
            <a:bodyPr wrap="none" rtlCol="0">
              <a:spAutoFit/>
            </a:bodyPr>
            <a:lstStyle/>
            <a:p>
              <a:pPr algn="ctr"/>
              <a:r>
                <a:rPr lang="fr-FR" sz="1000" dirty="0"/>
                <a:t>72</a:t>
              </a:r>
              <a:br>
                <a:rPr lang="fr-FR" sz="1000" dirty="0"/>
              </a:br>
              <a:r>
                <a:rPr lang="fr-FR" sz="1000" dirty="0"/>
                <a:t>(3)</a:t>
              </a:r>
            </a:p>
          </p:txBody>
        </p:sp>
        <p:sp>
          <p:nvSpPr>
            <p:cNvPr id="518" name="ZoneTexte 517">
              <a:extLst>
                <a:ext uri="{FF2B5EF4-FFF2-40B4-BE49-F238E27FC236}">
                  <a16:creationId xmlns:a16="http://schemas.microsoft.com/office/drawing/2014/main" id="{791B1358-C116-4532-E071-AA726E9148A4}"/>
                </a:ext>
              </a:extLst>
            </p:cNvPr>
            <p:cNvSpPr txBox="1"/>
            <p:nvPr/>
          </p:nvSpPr>
          <p:spPr>
            <a:xfrm>
              <a:off x="3932327" y="5397376"/>
              <a:ext cx="381836" cy="400110"/>
            </a:xfrm>
            <a:prstGeom prst="rect">
              <a:avLst/>
            </a:prstGeom>
            <a:noFill/>
          </p:spPr>
          <p:txBody>
            <a:bodyPr wrap="none" rtlCol="0">
              <a:spAutoFit/>
            </a:bodyPr>
            <a:lstStyle/>
            <a:p>
              <a:pPr algn="ctr"/>
              <a:r>
                <a:rPr lang="fr-FR" sz="1000" dirty="0"/>
                <a:t>168</a:t>
              </a:r>
            </a:p>
            <a:p>
              <a:pPr algn="ctr"/>
              <a:r>
                <a:rPr lang="fr-FR" sz="1000" dirty="0"/>
                <a:t>(7)</a:t>
              </a:r>
            </a:p>
          </p:txBody>
        </p:sp>
        <p:sp>
          <p:nvSpPr>
            <p:cNvPr id="519" name="ZoneTexte 518">
              <a:extLst>
                <a:ext uri="{FF2B5EF4-FFF2-40B4-BE49-F238E27FC236}">
                  <a16:creationId xmlns:a16="http://schemas.microsoft.com/office/drawing/2014/main" id="{0DC53491-A565-1E38-D935-014363FFEF92}"/>
                </a:ext>
              </a:extLst>
            </p:cNvPr>
            <p:cNvSpPr txBox="1"/>
            <p:nvPr/>
          </p:nvSpPr>
          <p:spPr>
            <a:xfrm>
              <a:off x="4385534" y="5397376"/>
              <a:ext cx="393056" cy="400110"/>
            </a:xfrm>
            <a:prstGeom prst="rect">
              <a:avLst/>
            </a:prstGeom>
            <a:noFill/>
          </p:spPr>
          <p:txBody>
            <a:bodyPr wrap="none" rtlCol="0">
              <a:spAutoFit/>
            </a:bodyPr>
            <a:lstStyle/>
            <a:p>
              <a:pPr algn="ctr"/>
              <a:r>
                <a:rPr lang="fr-FR" sz="1000" dirty="0"/>
                <a:t>336</a:t>
              </a:r>
            </a:p>
            <a:p>
              <a:pPr algn="ctr"/>
              <a:r>
                <a:rPr lang="fr-FR" sz="1000" dirty="0"/>
                <a:t>(14)</a:t>
              </a:r>
            </a:p>
          </p:txBody>
        </p:sp>
        <p:sp>
          <p:nvSpPr>
            <p:cNvPr id="520" name="ZoneTexte 519">
              <a:extLst>
                <a:ext uri="{FF2B5EF4-FFF2-40B4-BE49-F238E27FC236}">
                  <a16:creationId xmlns:a16="http://schemas.microsoft.com/office/drawing/2014/main" id="{62702D49-585C-E683-F175-0333BEC3CF29}"/>
                </a:ext>
              </a:extLst>
            </p:cNvPr>
            <p:cNvSpPr txBox="1"/>
            <p:nvPr/>
          </p:nvSpPr>
          <p:spPr>
            <a:xfrm>
              <a:off x="4816814" y="5397376"/>
              <a:ext cx="393056" cy="400110"/>
            </a:xfrm>
            <a:prstGeom prst="rect">
              <a:avLst/>
            </a:prstGeom>
            <a:noFill/>
          </p:spPr>
          <p:txBody>
            <a:bodyPr wrap="none" rtlCol="0">
              <a:spAutoFit/>
            </a:bodyPr>
            <a:lstStyle/>
            <a:p>
              <a:pPr algn="ctr"/>
              <a:r>
                <a:rPr lang="fr-FR" sz="1000" dirty="0"/>
                <a:t>504</a:t>
              </a:r>
            </a:p>
            <a:p>
              <a:pPr algn="ctr"/>
              <a:r>
                <a:rPr lang="fr-FR" sz="1000" dirty="0"/>
                <a:t>(21)</a:t>
              </a:r>
            </a:p>
          </p:txBody>
        </p:sp>
        <p:sp>
          <p:nvSpPr>
            <p:cNvPr id="521" name="ZoneTexte 520">
              <a:extLst>
                <a:ext uri="{FF2B5EF4-FFF2-40B4-BE49-F238E27FC236}">
                  <a16:creationId xmlns:a16="http://schemas.microsoft.com/office/drawing/2014/main" id="{5AC93624-D5EA-E5EB-6D2F-25430E3EDE1D}"/>
                </a:ext>
              </a:extLst>
            </p:cNvPr>
            <p:cNvSpPr txBox="1"/>
            <p:nvPr/>
          </p:nvSpPr>
          <p:spPr>
            <a:xfrm>
              <a:off x="5274643" y="5397376"/>
              <a:ext cx="393056" cy="400110"/>
            </a:xfrm>
            <a:prstGeom prst="rect">
              <a:avLst/>
            </a:prstGeom>
            <a:noFill/>
          </p:spPr>
          <p:txBody>
            <a:bodyPr wrap="none" rtlCol="0">
              <a:spAutoFit/>
            </a:bodyPr>
            <a:lstStyle/>
            <a:p>
              <a:pPr algn="ctr"/>
              <a:r>
                <a:rPr lang="fr-FR" sz="1000" dirty="0"/>
                <a:t>672</a:t>
              </a:r>
            </a:p>
            <a:p>
              <a:pPr algn="ctr"/>
              <a:r>
                <a:rPr lang="fr-FR" sz="1000" dirty="0"/>
                <a:t>(28)</a:t>
              </a:r>
            </a:p>
          </p:txBody>
        </p:sp>
        <p:sp>
          <p:nvSpPr>
            <p:cNvPr id="534" name="ZoneTexte 533">
              <a:extLst>
                <a:ext uri="{FF2B5EF4-FFF2-40B4-BE49-F238E27FC236}">
                  <a16:creationId xmlns:a16="http://schemas.microsoft.com/office/drawing/2014/main" id="{BC1C60A8-A756-87E6-AE60-27445E0E8720}"/>
                </a:ext>
              </a:extLst>
            </p:cNvPr>
            <p:cNvSpPr txBox="1"/>
            <p:nvPr/>
          </p:nvSpPr>
          <p:spPr>
            <a:xfrm>
              <a:off x="3927476" y="2930523"/>
              <a:ext cx="1148071" cy="246221"/>
            </a:xfrm>
            <a:prstGeom prst="rect">
              <a:avLst/>
            </a:prstGeom>
            <a:noFill/>
          </p:spPr>
          <p:txBody>
            <a:bodyPr wrap="none" rtlCol="0">
              <a:spAutoFit/>
            </a:bodyPr>
            <a:lstStyle/>
            <a:p>
              <a:r>
                <a:rPr lang="fr-FR" sz="1000" dirty="0"/>
                <a:t>200 mg PIB (N = 6)</a:t>
              </a:r>
            </a:p>
          </p:txBody>
        </p:sp>
        <p:sp>
          <p:nvSpPr>
            <p:cNvPr id="535" name="ZoneTexte 534">
              <a:extLst>
                <a:ext uri="{FF2B5EF4-FFF2-40B4-BE49-F238E27FC236}">
                  <a16:creationId xmlns:a16="http://schemas.microsoft.com/office/drawing/2014/main" id="{47A8B272-2669-F570-1268-88B5EC450541}"/>
                </a:ext>
              </a:extLst>
            </p:cNvPr>
            <p:cNvSpPr txBox="1"/>
            <p:nvPr/>
          </p:nvSpPr>
          <p:spPr>
            <a:xfrm>
              <a:off x="3927476" y="3104943"/>
              <a:ext cx="1444626" cy="246221"/>
            </a:xfrm>
            <a:prstGeom prst="rect">
              <a:avLst/>
            </a:prstGeom>
            <a:noFill/>
          </p:spPr>
          <p:txBody>
            <a:bodyPr wrap="none" rtlCol="0">
              <a:spAutoFit/>
            </a:bodyPr>
            <a:lstStyle/>
            <a:p>
              <a:r>
                <a:rPr lang="fr-FR" sz="1000" dirty="0"/>
                <a:t>300 mg PIB/MDZ (N = 8)</a:t>
              </a:r>
            </a:p>
          </p:txBody>
        </p:sp>
        <p:sp>
          <p:nvSpPr>
            <p:cNvPr id="536" name="ZoneTexte 535">
              <a:extLst>
                <a:ext uri="{FF2B5EF4-FFF2-40B4-BE49-F238E27FC236}">
                  <a16:creationId xmlns:a16="http://schemas.microsoft.com/office/drawing/2014/main" id="{86AD9EAB-A32D-4075-C805-6AE7E5FAC629}"/>
                </a:ext>
              </a:extLst>
            </p:cNvPr>
            <p:cNvSpPr txBox="1"/>
            <p:nvPr/>
          </p:nvSpPr>
          <p:spPr>
            <a:xfrm>
              <a:off x="3927476" y="3279363"/>
              <a:ext cx="1148071" cy="246221"/>
            </a:xfrm>
            <a:prstGeom prst="rect">
              <a:avLst/>
            </a:prstGeom>
            <a:noFill/>
          </p:spPr>
          <p:txBody>
            <a:bodyPr wrap="none" rtlCol="0">
              <a:spAutoFit/>
            </a:bodyPr>
            <a:lstStyle/>
            <a:p>
              <a:r>
                <a:rPr lang="fr-FR" sz="1000" dirty="0"/>
                <a:t>400 mg PIB (N = 6)</a:t>
              </a:r>
            </a:p>
          </p:txBody>
        </p:sp>
        <p:sp>
          <p:nvSpPr>
            <p:cNvPr id="577" name="ZoneTexte 576">
              <a:extLst>
                <a:ext uri="{FF2B5EF4-FFF2-40B4-BE49-F238E27FC236}">
                  <a16:creationId xmlns:a16="http://schemas.microsoft.com/office/drawing/2014/main" id="{1C30A025-040D-E3DD-CEBA-06850E7BDF24}"/>
                </a:ext>
              </a:extLst>
            </p:cNvPr>
            <p:cNvSpPr txBox="1"/>
            <p:nvPr/>
          </p:nvSpPr>
          <p:spPr>
            <a:xfrm>
              <a:off x="3333288" y="5213907"/>
              <a:ext cx="348172" cy="246221"/>
            </a:xfrm>
            <a:prstGeom prst="rect">
              <a:avLst/>
            </a:prstGeom>
            <a:noFill/>
          </p:spPr>
          <p:txBody>
            <a:bodyPr wrap="none" rtlCol="0">
              <a:spAutoFit/>
            </a:bodyPr>
            <a:lstStyle/>
            <a:p>
              <a:pPr algn="r"/>
              <a:r>
                <a:rPr lang="fr-FR" sz="1000" dirty="0"/>
                <a:t>0.1</a:t>
              </a:r>
            </a:p>
          </p:txBody>
        </p:sp>
        <p:sp>
          <p:nvSpPr>
            <p:cNvPr id="578" name="ZoneTexte 577">
              <a:extLst>
                <a:ext uri="{FF2B5EF4-FFF2-40B4-BE49-F238E27FC236}">
                  <a16:creationId xmlns:a16="http://schemas.microsoft.com/office/drawing/2014/main" id="{8D05A56A-CD82-932E-F813-0B012E96FE7B}"/>
                </a:ext>
              </a:extLst>
            </p:cNvPr>
            <p:cNvSpPr txBox="1"/>
            <p:nvPr/>
          </p:nvSpPr>
          <p:spPr>
            <a:xfrm>
              <a:off x="3431070" y="4846051"/>
              <a:ext cx="250390" cy="246221"/>
            </a:xfrm>
            <a:prstGeom prst="rect">
              <a:avLst/>
            </a:prstGeom>
            <a:noFill/>
          </p:spPr>
          <p:txBody>
            <a:bodyPr wrap="none" rtlCol="0">
              <a:spAutoFit/>
            </a:bodyPr>
            <a:lstStyle/>
            <a:p>
              <a:pPr algn="r"/>
              <a:r>
                <a:rPr lang="fr-FR" sz="1000" dirty="0"/>
                <a:t>1</a:t>
              </a:r>
            </a:p>
          </p:txBody>
        </p:sp>
        <p:sp>
          <p:nvSpPr>
            <p:cNvPr id="579" name="ZoneTexte 578">
              <a:extLst>
                <a:ext uri="{FF2B5EF4-FFF2-40B4-BE49-F238E27FC236}">
                  <a16:creationId xmlns:a16="http://schemas.microsoft.com/office/drawing/2014/main" id="{75CCB6E5-9586-F35D-2E24-210F6C7CEA0E}"/>
                </a:ext>
              </a:extLst>
            </p:cNvPr>
            <p:cNvSpPr txBox="1"/>
            <p:nvPr/>
          </p:nvSpPr>
          <p:spPr>
            <a:xfrm>
              <a:off x="3365348" y="4478194"/>
              <a:ext cx="316112" cy="246221"/>
            </a:xfrm>
            <a:prstGeom prst="rect">
              <a:avLst/>
            </a:prstGeom>
            <a:noFill/>
          </p:spPr>
          <p:txBody>
            <a:bodyPr wrap="none" rtlCol="0">
              <a:spAutoFit/>
            </a:bodyPr>
            <a:lstStyle/>
            <a:p>
              <a:pPr algn="r"/>
              <a:r>
                <a:rPr lang="fr-FR" sz="1000" dirty="0"/>
                <a:t>10</a:t>
              </a:r>
            </a:p>
          </p:txBody>
        </p:sp>
        <p:sp>
          <p:nvSpPr>
            <p:cNvPr id="580" name="ZoneTexte 579">
              <a:extLst>
                <a:ext uri="{FF2B5EF4-FFF2-40B4-BE49-F238E27FC236}">
                  <a16:creationId xmlns:a16="http://schemas.microsoft.com/office/drawing/2014/main" id="{1E326B39-04EB-FE30-2A59-75595AFF9AF1}"/>
                </a:ext>
              </a:extLst>
            </p:cNvPr>
            <p:cNvSpPr txBox="1"/>
            <p:nvPr/>
          </p:nvSpPr>
          <p:spPr>
            <a:xfrm>
              <a:off x="3299624" y="4110337"/>
              <a:ext cx="381836" cy="246221"/>
            </a:xfrm>
            <a:prstGeom prst="rect">
              <a:avLst/>
            </a:prstGeom>
            <a:noFill/>
          </p:spPr>
          <p:txBody>
            <a:bodyPr wrap="none" rtlCol="0">
              <a:spAutoFit/>
            </a:bodyPr>
            <a:lstStyle/>
            <a:p>
              <a:pPr algn="r"/>
              <a:r>
                <a:rPr lang="fr-FR" sz="1000" dirty="0"/>
                <a:t>100</a:t>
              </a:r>
            </a:p>
          </p:txBody>
        </p:sp>
        <p:sp>
          <p:nvSpPr>
            <p:cNvPr id="581" name="ZoneTexte 580">
              <a:extLst>
                <a:ext uri="{FF2B5EF4-FFF2-40B4-BE49-F238E27FC236}">
                  <a16:creationId xmlns:a16="http://schemas.microsoft.com/office/drawing/2014/main" id="{E4692FD4-3516-B44A-821D-6C353213074B}"/>
                </a:ext>
              </a:extLst>
            </p:cNvPr>
            <p:cNvSpPr txBox="1"/>
            <p:nvPr/>
          </p:nvSpPr>
          <p:spPr>
            <a:xfrm>
              <a:off x="3205048" y="3742480"/>
              <a:ext cx="476412" cy="246221"/>
            </a:xfrm>
            <a:prstGeom prst="rect">
              <a:avLst/>
            </a:prstGeom>
            <a:noFill/>
          </p:spPr>
          <p:txBody>
            <a:bodyPr wrap="none" rtlCol="0">
              <a:spAutoFit/>
            </a:bodyPr>
            <a:lstStyle/>
            <a:p>
              <a:pPr algn="r"/>
              <a:r>
                <a:rPr lang="fr-FR" sz="1000" dirty="0"/>
                <a:t>1 000</a:t>
              </a:r>
            </a:p>
          </p:txBody>
        </p:sp>
        <p:sp>
          <p:nvSpPr>
            <p:cNvPr id="582" name="ZoneTexte 581">
              <a:extLst>
                <a:ext uri="{FF2B5EF4-FFF2-40B4-BE49-F238E27FC236}">
                  <a16:creationId xmlns:a16="http://schemas.microsoft.com/office/drawing/2014/main" id="{F1193401-AE0B-974F-2C35-9BB6FF6FE350}"/>
                </a:ext>
              </a:extLst>
            </p:cNvPr>
            <p:cNvSpPr txBox="1"/>
            <p:nvPr/>
          </p:nvSpPr>
          <p:spPr>
            <a:xfrm>
              <a:off x="3139324" y="3374623"/>
              <a:ext cx="542136" cy="246221"/>
            </a:xfrm>
            <a:prstGeom prst="rect">
              <a:avLst/>
            </a:prstGeom>
            <a:noFill/>
          </p:spPr>
          <p:txBody>
            <a:bodyPr wrap="none" rtlCol="0">
              <a:spAutoFit/>
            </a:bodyPr>
            <a:lstStyle/>
            <a:p>
              <a:pPr algn="r"/>
              <a:r>
                <a:rPr lang="fr-FR" sz="1000" dirty="0"/>
                <a:t>10 000</a:t>
              </a:r>
            </a:p>
          </p:txBody>
        </p:sp>
      </p:grpSp>
      <p:grpSp>
        <p:nvGrpSpPr>
          <p:cNvPr id="5" name="Groupe 4">
            <a:extLst>
              <a:ext uri="{FF2B5EF4-FFF2-40B4-BE49-F238E27FC236}">
                <a16:creationId xmlns:a16="http://schemas.microsoft.com/office/drawing/2014/main" id="{4484DCA7-51E7-4237-98BB-C316719907F6}"/>
              </a:ext>
            </a:extLst>
          </p:cNvPr>
          <p:cNvGrpSpPr/>
          <p:nvPr/>
        </p:nvGrpSpPr>
        <p:grpSpPr>
          <a:xfrm>
            <a:off x="6273944" y="2576027"/>
            <a:ext cx="2730298" cy="3221459"/>
            <a:chOff x="6273944" y="2576027"/>
            <a:chExt cx="2730298" cy="3221459"/>
          </a:xfrm>
        </p:grpSpPr>
        <p:grpSp>
          <p:nvGrpSpPr>
            <p:cNvPr id="342" name="Groupe 341">
              <a:extLst>
                <a:ext uri="{FF2B5EF4-FFF2-40B4-BE49-F238E27FC236}">
                  <a16:creationId xmlns:a16="http://schemas.microsoft.com/office/drawing/2014/main" id="{AC4E83D4-00DF-BB88-5BB7-59DFB423C930}"/>
                </a:ext>
              </a:extLst>
            </p:cNvPr>
            <p:cNvGrpSpPr/>
            <p:nvPr/>
          </p:nvGrpSpPr>
          <p:grpSpPr>
            <a:xfrm>
              <a:off x="6746875" y="3465835"/>
              <a:ext cx="2114551" cy="1909763"/>
              <a:chOff x="6746875" y="3825875"/>
              <a:chExt cx="2114551" cy="1909763"/>
            </a:xfrm>
          </p:grpSpPr>
          <p:sp>
            <p:nvSpPr>
              <p:cNvPr id="343" name="Freeform 891">
                <a:extLst>
                  <a:ext uri="{FF2B5EF4-FFF2-40B4-BE49-F238E27FC236}">
                    <a16:creationId xmlns:a16="http://schemas.microsoft.com/office/drawing/2014/main" id="{26277B12-010A-642E-67F2-2BA7134A8BA1}"/>
                  </a:ext>
                </a:extLst>
              </p:cNvPr>
              <p:cNvSpPr>
                <a:spLocks/>
              </p:cNvSpPr>
              <p:nvPr/>
            </p:nvSpPr>
            <p:spPr bwMode="auto">
              <a:xfrm>
                <a:off x="6808788" y="3825875"/>
                <a:ext cx="2052638" cy="1855788"/>
              </a:xfrm>
              <a:custGeom>
                <a:avLst/>
                <a:gdLst>
                  <a:gd name="T0" fmla="*/ 6463 w 6463"/>
                  <a:gd name="T1" fmla="*/ 5844 h 5844"/>
                  <a:gd name="T2" fmla="*/ 0 w 6463"/>
                  <a:gd name="T3" fmla="*/ 5844 h 5844"/>
                  <a:gd name="T4" fmla="*/ 0 w 6463"/>
                  <a:gd name="T5" fmla="*/ 0 h 5844"/>
                </a:gdLst>
                <a:ahLst/>
                <a:cxnLst>
                  <a:cxn ang="0">
                    <a:pos x="T0" y="T1"/>
                  </a:cxn>
                  <a:cxn ang="0">
                    <a:pos x="T2" y="T3"/>
                  </a:cxn>
                  <a:cxn ang="0">
                    <a:pos x="T4" y="T5"/>
                  </a:cxn>
                </a:cxnLst>
                <a:rect l="0" t="0" r="r" b="b"/>
                <a:pathLst>
                  <a:path w="6463" h="5844">
                    <a:moveTo>
                      <a:pt x="6463" y="5844"/>
                    </a:moveTo>
                    <a:lnTo>
                      <a:pt x="0" y="5844"/>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4" name="Line 901">
                <a:extLst>
                  <a:ext uri="{FF2B5EF4-FFF2-40B4-BE49-F238E27FC236}">
                    <a16:creationId xmlns:a16="http://schemas.microsoft.com/office/drawing/2014/main" id="{364EDF1F-FFD8-DB89-FE03-5B5CAD676115}"/>
                  </a:ext>
                </a:extLst>
              </p:cNvPr>
              <p:cNvSpPr>
                <a:spLocks noChangeShapeType="1"/>
              </p:cNvSpPr>
              <p:nvPr/>
            </p:nvSpPr>
            <p:spPr bwMode="auto">
              <a:xfrm flipV="1">
                <a:off x="7891463" y="5681663"/>
                <a:ext cx="0" cy="539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5" name="Line 902">
                <a:extLst>
                  <a:ext uri="{FF2B5EF4-FFF2-40B4-BE49-F238E27FC236}">
                    <a16:creationId xmlns:a16="http://schemas.microsoft.com/office/drawing/2014/main" id="{E045B5C7-ADB1-B12E-12DC-17FE3DE31B29}"/>
                  </a:ext>
                </a:extLst>
              </p:cNvPr>
              <p:cNvSpPr>
                <a:spLocks noChangeShapeType="1"/>
              </p:cNvSpPr>
              <p:nvPr/>
            </p:nvSpPr>
            <p:spPr bwMode="auto">
              <a:xfrm flipV="1">
                <a:off x="7600950" y="5681663"/>
                <a:ext cx="0" cy="539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6" name="Line 903">
                <a:extLst>
                  <a:ext uri="{FF2B5EF4-FFF2-40B4-BE49-F238E27FC236}">
                    <a16:creationId xmlns:a16="http://schemas.microsoft.com/office/drawing/2014/main" id="{5178E223-404A-C70B-5814-7ED5AFC83E03}"/>
                  </a:ext>
                </a:extLst>
              </p:cNvPr>
              <p:cNvSpPr>
                <a:spLocks noChangeShapeType="1"/>
              </p:cNvSpPr>
              <p:nvPr/>
            </p:nvSpPr>
            <p:spPr bwMode="auto">
              <a:xfrm flipV="1">
                <a:off x="8183563" y="5681663"/>
                <a:ext cx="0" cy="539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7" name="Line 904">
                <a:extLst>
                  <a:ext uri="{FF2B5EF4-FFF2-40B4-BE49-F238E27FC236}">
                    <a16:creationId xmlns:a16="http://schemas.microsoft.com/office/drawing/2014/main" id="{18EE269E-305D-1791-B38B-F8BC4C621F72}"/>
                  </a:ext>
                </a:extLst>
              </p:cNvPr>
              <p:cNvSpPr>
                <a:spLocks noChangeShapeType="1"/>
              </p:cNvSpPr>
              <p:nvPr/>
            </p:nvSpPr>
            <p:spPr bwMode="auto">
              <a:xfrm flipV="1">
                <a:off x="8475663" y="5681663"/>
                <a:ext cx="0" cy="539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8" name="Line 905">
                <a:extLst>
                  <a:ext uri="{FF2B5EF4-FFF2-40B4-BE49-F238E27FC236}">
                    <a16:creationId xmlns:a16="http://schemas.microsoft.com/office/drawing/2014/main" id="{71B6FCD1-A977-6703-EF4B-BC79FFCB5819}"/>
                  </a:ext>
                </a:extLst>
              </p:cNvPr>
              <p:cNvSpPr>
                <a:spLocks noChangeShapeType="1"/>
              </p:cNvSpPr>
              <p:nvPr/>
            </p:nvSpPr>
            <p:spPr bwMode="auto">
              <a:xfrm flipV="1">
                <a:off x="8767763" y="5681663"/>
                <a:ext cx="0" cy="539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9" name="Line 906">
                <a:extLst>
                  <a:ext uri="{FF2B5EF4-FFF2-40B4-BE49-F238E27FC236}">
                    <a16:creationId xmlns:a16="http://schemas.microsoft.com/office/drawing/2014/main" id="{E1F7F8F3-E8CB-80D5-D8DC-DDF892A70AC4}"/>
                  </a:ext>
                </a:extLst>
              </p:cNvPr>
              <p:cNvSpPr>
                <a:spLocks noChangeShapeType="1"/>
              </p:cNvSpPr>
              <p:nvPr/>
            </p:nvSpPr>
            <p:spPr bwMode="auto">
              <a:xfrm flipV="1">
                <a:off x="6808788" y="5681663"/>
                <a:ext cx="0" cy="539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0" name="Line 907">
                <a:extLst>
                  <a:ext uri="{FF2B5EF4-FFF2-40B4-BE49-F238E27FC236}">
                    <a16:creationId xmlns:a16="http://schemas.microsoft.com/office/drawing/2014/main" id="{30EEAC84-57EC-D816-4A75-9F9338F84C85}"/>
                  </a:ext>
                </a:extLst>
              </p:cNvPr>
              <p:cNvSpPr>
                <a:spLocks noChangeShapeType="1"/>
              </p:cNvSpPr>
              <p:nvPr/>
            </p:nvSpPr>
            <p:spPr bwMode="auto">
              <a:xfrm flipV="1">
                <a:off x="7308850" y="5681663"/>
                <a:ext cx="0" cy="539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1" name="Line 908">
                <a:extLst>
                  <a:ext uri="{FF2B5EF4-FFF2-40B4-BE49-F238E27FC236}">
                    <a16:creationId xmlns:a16="http://schemas.microsoft.com/office/drawing/2014/main" id="{E6E0A91B-F548-D9FA-EC56-ABFCF2C53E3B}"/>
                  </a:ext>
                </a:extLst>
              </p:cNvPr>
              <p:cNvSpPr>
                <a:spLocks noChangeShapeType="1"/>
              </p:cNvSpPr>
              <p:nvPr/>
            </p:nvSpPr>
            <p:spPr bwMode="auto">
              <a:xfrm flipV="1">
                <a:off x="7016750" y="5681663"/>
                <a:ext cx="0" cy="539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2" name="Line 925">
                <a:extLst>
                  <a:ext uri="{FF2B5EF4-FFF2-40B4-BE49-F238E27FC236}">
                    <a16:creationId xmlns:a16="http://schemas.microsoft.com/office/drawing/2014/main" id="{FAE7AF86-1667-920C-360E-DA6EC791A7CE}"/>
                  </a:ext>
                </a:extLst>
              </p:cNvPr>
              <p:cNvSpPr>
                <a:spLocks noChangeShapeType="1"/>
              </p:cNvSpPr>
              <p:nvPr/>
            </p:nvSpPr>
            <p:spPr bwMode="auto">
              <a:xfrm>
                <a:off x="6746875" y="3841750"/>
                <a:ext cx="6191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3" name="Line 926">
                <a:extLst>
                  <a:ext uri="{FF2B5EF4-FFF2-40B4-BE49-F238E27FC236}">
                    <a16:creationId xmlns:a16="http://schemas.microsoft.com/office/drawing/2014/main" id="{934EC621-EBFB-64C0-7E5D-3860DF81CDC6}"/>
                  </a:ext>
                </a:extLst>
              </p:cNvPr>
              <p:cNvSpPr>
                <a:spLocks noChangeShapeType="1"/>
              </p:cNvSpPr>
              <p:nvPr/>
            </p:nvSpPr>
            <p:spPr bwMode="auto">
              <a:xfrm>
                <a:off x="6746875" y="4148138"/>
                <a:ext cx="6191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4" name="Line 927">
                <a:extLst>
                  <a:ext uri="{FF2B5EF4-FFF2-40B4-BE49-F238E27FC236}">
                    <a16:creationId xmlns:a16="http://schemas.microsoft.com/office/drawing/2014/main" id="{A063CFFA-2750-F10C-D76B-471AAD0ABD72}"/>
                  </a:ext>
                </a:extLst>
              </p:cNvPr>
              <p:cNvSpPr>
                <a:spLocks noChangeShapeType="1"/>
              </p:cNvSpPr>
              <p:nvPr/>
            </p:nvSpPr>
            <p:spPr bwMode="auto">
              <a:xfrm>
                <a:off x="6746875" y="4454525"/>
                <a:ext cx="6191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5" name="Line 928">
                <a:extLst>
                  <a:ext uri="{FF2B5EF4-FFF2-40B4-BE49-F238E27FC236}">
                    <a16:creationId xmlns:a16="http://schemas.microsoft.com/office/drawing/2014/main" id="{82DE650B-8F23-C44B-BFE5-A10494B2BA5A}"/>
                  </a:ext>
                </a:extLst>
              </p:cNvPr>
              <p:cNvSpPr>
                <a:spLocks noChangeShapeType="1"/>
              </p:cNvSpPr>
              <p:nvPr/>
            </p:nvSpPr>
            <p:spPr bwMode="auto">
              <a:xfrm>
                <a:off x="6746875" y="4760913"/>
                <a:ext cx="6191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6" name="Line 929">
                <a:extLst>
                  <a:ext uri="{FF2B5EF4-FFF2-40B4-BE49-F238E27FC236}">
                    <a16:creationId xmlns:a16="http://schemas.microsoft.com/office/drawing/2014/main" id="{0A06BCFD-B933-DD0B-867D-293E07D46ABF}"/>
                  </a:ext>
                </a:extLst>
              </p:cNvPr>
              <p:cNvSpPr>
                <a:spLocks noChangeShapeType="1"/>
              </p:cNvSpPr>
              <p:nvPr/>
            </p:nvSpPr>
            <p:spPr bwMode="auto">
              <a:xfrm>
                <a:off x="6746875" y="5373688"/>
                <a:ext cx="6191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7" name="Line 930">
                <a:extLst>
                  <a:ext uri="{FF2B5EF4-FFF2-40B4-BE49-F238E27FC236}">
                    <a16:creationId xmlns:a16="http://schemas.microsoft.com/office/drawing/2014/main" id="{81AD5AF3-1C99-3C3A-5F27-0E5A1CD68043}"/>
                  </a:ext>
                </a:extLst>
              </p:cNvPr>
              <p:cNvSpPr>
                <a:spLocks noChangeShapeType="1"/>
              </p:cNvSpPr>
              <p:nvPr/>
            </p:nvSpPr>
            <p:spPr bwMode="auto">
              <a:xfrm>
                <a:off x="6746875" y="5067300"/>
                <a:ext cx="6191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8" name="Line 931">
                <a:extLst>
                  <a:ext uri="{FF2B5EF4-FFF2-40B4-BE49-F238E27FC236}">
                    <a16:creationId xmlns:a16="http://schemas.microsoft.com/office/drawing/2014/main" id="{83C38613-9DFD-0AB3-146B-E080F1678221}"/>
                  </a:ext>
                </a:extLst>
              </p:cNvPr>
              <p:cNvSpPr>
                <a:spLocks noChangeShapeType="1"/>
              </p:cNvSpPr>
              <p:nvPr/>
            </p:nvSpPr>
            <p:spPr bwMode="auto">
              <a:xfrm>
                <a:off x="6746875" y="5681663"/>
                <a:ext cx="6191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9" name="Line 932">
                <a:extLst>
                  <a:ext uri="{FF2B5EF4-FFF2-40B4-BE49-F238E27FC236}">
                    <a16:creationId xmlns:a16="http://schemas.microsoft.com/office/drawing/2014/main" id="{75848FEF-1855-B02C-99B3-932397B3C640}"/>
                  </a:ext>
                </a:extLst>
              </p:cNvPr>
              <p:cNvSpPr>
                <a:spLocks noChangeShapeType="1"/>
              </p:cNvSpPr>
              <p:nvPr/>
            </p:nvSpPr>
            <p:spPr bwMode="auto">
              <a:xfrm flipH="1">
                <a:off x="6808788" y="5132388"/>
                <a:ext cx="2028825" cy="0"/>
              </a:xfrm>
              <a:prstGeom prst="line">
                <a:avLst/>
              </a:prstGeom>
              <a:noFill/>
              <a:ln w="635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0" name="Line 934">
                <a:extLst>
                  <a:ext uri="{FF2B5EF4-FFF2-40B4-BE49-F238E27FC236}">
                    <a16:creationId xmlns:a16="http://schemas.microsoft.com/office/drawing/2014/main" id="{8AE6F635-3F95-FA2B-A37A-0356959DDAD9}"/>
                  </a:ext>
                </a:extLst>
              </p:cNvPr>
              <p:cNvSpPr>
                <a:spLocks noChangeShapeType="1"/>
              </p:cNvSpPr>
              <p:nvPr/>
            </p:nvSpPr>
            <p:spPr bwMode="auto">
              <a:xfrm flipH="1">
                <a:off x="6808788" y="4854575"/>
                <a:ext cx="2039938" cy="0"/>
              </a:xfrm>
              <a:prstGeom prst="line">
                <a:avLst/>
              </a:prstGeom>
              <a:noFill/>
              <a:ln w="635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1" name="Freeform 948">
                <a:extLst>
                  <a:ext uri="{FF2B5EF4-FFF2-40B4-BE49-F238E27FC236}">
                    <a16:creationId xmlns:a16="http://schemas.microsoft.com/office/drawing/2014/main" id="{24073FF9-7604-2D41-FF4E-2ECFFA4C8497}"/>
                  </a:ext>
                </a:extLst>
              </p:cNvPr>
              <p:cNvSpPr>
                <a:spLocks/>
              </p:cNvSpPr>
              <p:nvPr/>
            </p:nvSpPr>
            <p:spPr bwMode="auto">
              <a:xfrm>
                <a:off x="7350125" y="4972050"/>
                <a:ext cx="0" cy="141288"/>
              </a:xfrm>
              <a:custGeom>
                <a:avLst/>
                <a:gdLst>
                  <a:gd name="T0" fmla="*/ 446 h 446"/>
                  <a:gd name="T1" fmla="*/ 175 h 446"/>
                  <a:gd name="T2" fmla="*/ 0 h 446"/>
                </a:gdLst>
                <a:ahLst/>
                <a:cxnLst>
                  <a:cxn ang="0">
                    <a:pos x="0" y="T0"/>
                  </a:cxn>
                  <a:cxn ang="0">
                    <a:pos x="0" y="T1"/>
                  </a:cxn>
                  <a:cxn ang="0">
                    <a:pos x="0" y="T2"/>
                  </a:cxn>
                </a:cxnLst>
                <a:rect l="0" t="0" r="r" b="b"/>
                <a:pathLst>
                  <a:path h="446">
                    <a:moveTo>
                      <a:pt x="0" y="446"/>
                    </a:moveTo>
                    <a:lnTo>
                      <a:pt x="0" y="175"/>
                    </a:lnTo>
                    <a:lnTo>
                      <a:pt x="0" y="0"/>
                    </a:lnTo>
                  </a:path>
                </a:pathLst>
              </a:custGeom>
              <a:noFill/>
              <a:ln w="6350">
                <a:solidFill>
                  <a:srgbClr val="0000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2" name="Freeform 949">
                <a:extLst>
                  <a:ext uri="{FF2B5EF4-FFF2-40B4-BE49-F238E27FC236}">
                    <a16:creationId xmlns:a16="http://schemas.microsoft.com/office/drawing/2014/main" id="{91B8C1DC-B9E0-E97A-323C-D8637D0EDAD2}"/>
                  </a:ext>
                </a:extLst>
              </p:cNvPr>
              <p:cNvSpPr>
                <a:spLocks/>
              </p:cNvSpPr>
              <p:nvPr/>
            </p:nvSpPr>
            <p:spPr bwMode="auto">
              <a:xfrm>
                <a:off x="6808788" y="4729163"/>
                <a:ext cx="1414463" cy="673100"/>
              </a:xfrm>
              <a:custGeom>
                <a:avLst/>
                <a:gdLst>
                  <a:gd name="T0" fmla="*/ 4453 w 4453"/>
                  <a:gd name="T1" fmla="*/ 2100 h 2118"/>
                  <a:gd name="T2" fmla="*/ 3534 w 4453"/>
                  <a:gd name="T3" fmla="*/ 1686 h 2118"/>
                  <a:gd name="T4" fmla="*/ 2609 w 4453"/>
                  <a:gd name="T5" fmla="*/ 1375 h 2118"/>
                  <a:gd name="T6" fmla="*/ 1707 w 4453"/>
                  <a:gd name="T7" fmla="*/ 939 h 2118"/>
                  <a:gd name="T8" fmla="*/ 1703 w 4453"/>
                  <a:gd name="T9" fmla="*/ 937 h 2118"/>
                  <a:gd name="T10" fmla="*/ 394 w 4453"/>
                  <a:gd name="T11" fmla="*/ 469 h 2118"/>
                  <a:gd name="T12" fmla="*/ 254 w 4453"/>
                  <a:gd name="T13" fmla="*/ 323 h 2118"/>
                  <a:gd name="T14" fmla="*/ 163 w 4453"/>
                  <a:gd name="T15" fmla="*/ 134 h 2118"/>
                  <a:gd name="T16" fmla="*/ 78 w 4453"/>
                  <a:gd name="T17" fmla="*/ 0 h 2118"/>
                  <a:gd name="T18" fmla="*/ 0 w 4453"/>
                  <a:gd name="T19" fmla="*/ 102 h 2118"/>
                  <a:gd name="T20" fmla="*/ 0 w 4453"/>
                  <a:gd name="T21" fmla="*/ 2118 h 2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53" h="2118">
                    <a:moveTo>
                      <a:pt x="4453" y="2100"/>
                    </a:moveTo>
                    <a:lnTo>
                      <a:pt x="3534" y="1686"/>
                    </a:lnTo>
                    <a:lnTo>
                      <a:pt x="2609" y="1375"/>
                    </a:lnTo>
                    <a:lnTo>
                      <a:pt x="1707" y="939"/>
                    </a:lnTo>
                    <a:lnTo>
                      <a:pt x="1703" y="937"/>
                    </a:lnTo>
                    <a:lnTo>
                      <a:pt x="394" y="469"/>
                    </a:lnTo>
                    <a:lnTo>
                      <a:pt x="254" y="323"/>
                    </a:lnTo>
                    <a:lnTo>
                      <a:pt x="163" y="134"/>
                    </a:lnTo>
                    <a:lnTo>
                      <a:pt x="78" y="0"/>
                    </a:lnTo>
                    <a:lnTo>
                      <a:pt x="0" y="102"/>
                    </a:lnTo>
                    <a:lnTo>
                      <a:pt x="0" y="2118"/>
                    </a:lnTo>
                  </a:path>
                </a:pathLst>
              </a:custGeom>
              <a:noFill/>
              <a:ln w="19050">
                <a:solidFill>
                  <a:srgbClr val="0000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3" name="Freeform 951">
                <a:extLst>
                  <a:ext uri="{FF2B5EF4-FFF2-40B4-BE49-F238E27FC236}">
                    <a16:creationId xmlns:a16="http://schemas.microsoft.com/office/drawing/2014/main" id="{440D78E0-D589-71BA-D6EC-B60A9DBA85E3}"/>
                  </a:ext>
                </a:extLst>
              </p:cNvPr>
              <p:cNvSpPr>
                <a:spLocks/>
              </p:cNvSpPr>
              <p:nvPr/>
            </p:nvSpPr>
            <p:spPr bwMode="auto">
              <a:xfrm>
                <a:off x="6786563" y="5378450"/>
                <a:ext cx="44450" cy="46038"/>
              </a:xfrm>
              <a:custGeom>
                <a:avLst/>
                <a:gdLst>
                  <a:gd name="T0" fmla="*/ 120 w 142"/>
                  <a:gd name="T1" fmla="*/ 20 h 142"/>
                  <a:gd name="T2" fmla="*/ 109 w 142"/>
                  <a:gd name="T3" fmla="*/ 11 h 142"/>
                  <a:gd name="T4" fmla="*/ 97 w 142"/>
                  <a:gd name="T5" fmla="*/ 5 h 142"/>
                  <a:gd name="T6" fmla="*/ 90 w 142"/>
                  <a:gd name="T7" fmla="*/ 2 h 142"/>
                  <a:gd name="T8" fmla="*/ 84 w 142"/>
                  <a:gd name="T9" fmla="*/ 1 h 142"/>
                  <a:gd name="T10" fmla="*/ 71 w 142"/>
                  <a:gd name="T11" fmla="*/ 0 h 142"/>
                  <a:gd name="T12" fmla="*/ 56 w 142"/>
                  <a:gd name="T13" fmla="*/ 1 h 142"/>
                  <a:gd name="T14" fmla="*/ 43 w 142"/>
                  <a:gd name="T15" fmla="*/ 5 h 142"/>
                  <a:gd name="T16" fmla="*/ 31 w 142"/>
                  <a:gd name="T17" fmla="*/ 11 h 142"/>
                  <a:gd name="T18" fmla="*/ 21 w 142"/>
                  <a:gd name="T19" fmla="*/ 20 h 142"/>
                  <a:gd name="T20" fmla="*/ 11 w 142"/>
                  <a:gd name="T21" fmla="*/ 30 h 142"/>
                  <a:gd name="T22" fmla="*/ 5 w 142"/>
                  <a:gd name="T23" fmla="*/ 42 h 142"/>
                  <a:gd name="T24" fmla="*/ 1 w 142"/>
                  <a:gd name="T25" fmla="*/ 55 h 142"/>
                  <a:gd name="T26" fmla="*/ 0 w 142"/>
                  <a:gd name="T27" fmla="*/ 71 h 142"/>
                  <a:gd name="T28" fmla="*/ 1 w 142"/>
                  <a:gd name="T29" fmla="*/ 84 h 142"/>
                  <a:gd name="T30" fmla="*/ 2 w 142"/>
                  <a:gd name="T31" fmla="*/ 90 h 142"/>
                  <a:gd name="T32" fmla="*/ 5 w 142"/>
                  <a:gd name="T33" fmla="*/ 97 h 142"/>
                  <a:gd name="T34" fmla="*/ 11 w 142"/>
                  <a:gd name="T35" fmla="*/ 109 h 142"/>
                  <a:gd name="T36" fmla="*/ 15 w 142"/>
                  <a:gd name="T37" fmla="*/ 114 h 142"/>
                  <a:gd name="T38" fmla="*/ 21 w 142"/>
                  <a:gd name="T39" fmla="*/ 120 h 142"/>
                  <a:gd name="T40" fmla="*/ 31 w 142"/>
                  <a:gd name="T41" fmla="*/ 128 h 142"/>
                  <a:gd name="T42" fmla="*/ 43 w 142"/>
                  <a:gd name="T43" fmla="*/ 135 h 142"/>
                  <a:gd name="T44" fmla="*/ 56 w 142"/>
                  <a:gd name="T45" fmla="*/ 140 h 142"/>
                  <a:gd name="T46" fmla="*/ 71 w 142"/>
                  <a:gd name="T47" fmla="*/ 142 h 142"/>
                  <a:gd name="T48" fmla="*/ 77 w 142"/>
                  <a:gd name="T49" fmla="*/ 141 h 142"/>
                  <a:gd name="T50" fmla="*/ 77 w 142"/>
                  <a:gd name="T51" fmla="*/ 140 h 142"/>
                  <a:gd name="T52" fmla="*/ 78 w 142"/>
                  <a:gd name="T53" fmla="*/ 140 h 142"/>
                  <a:gd name="T54" fmla="*/ 80 w 142"/>
                  <a:gd name="T55" fmla="*/ 140 h 142"/>
                  <a:gd name="T56" fmla="*/ 84 w 142"/>
                  <a:gd name="T57" fmla="*/ 140 h 142"/>
                  <a:gd name="T58" fmla="*/ 90 w 142"/>
                  <a:gd name="T59" fmla="*/ 138 h 142"/>
                  <a:gd name="T60" fmla="*/ 97 w 142"/>
                  <a:gd name="T61" fmla="*/ 135 h 142"/>
                  <a:gd name="T62" fmla="*/ 109 w 142"/>
                  <a:gd name="T63" fmla="*/ 128 h 142"/>
                  <a:gd name="T64" fmla="*/ 114 w 142"/>
                  <a:gd name="T65" fmla="*/ 124 h 142"/>
                  <a:gd name="T66" fmla="*/ 120 w 142"/>
                  <a:gd name="T67" fmla="*/ 120 h 142"/>
                  <a:gd name="T68" fmla="*/ 125 w 142"/>
                  <a:gd name="T69" fmla="*/ 114 h 142"/>
                  <a:gd name="T70" fmla="*/ 129 w 142"/>
                  <a:gd name="T71" fmla="*/ 109 h 142"/>
                  <a:gd name="T72" fmla="*/ 136 w 142"/>
                  <a:gd name="T73" fmla="*/ 97 h 142"/>
                  <a:gd name="T74" fmla="*/ 138 w 142"/>
                  <a:gd name="T75" fmla="*/ 90 h 142"/>
                  <a:gd name="T76" fmla="*/ 140 w 142"/>
                  <a:gd name="T77" fmla="*/ 84 h 142"/>
                  <a:gd name="T78" fmla="*/ 140 w 142"/>
                  <a:gd name="T79" fmla="*/ 80 h 142"/>
                  <a:gd name="T80" fmla="*/ 140 w 142"/>
                  <a:gd name="T81" fmla="*/ 78 h 142"/>
                  <a:gd name="T82" fmla="*/ 140 w 142"/>
                  <a:gd name="T83" fmla="*/ 77 h 142"/>
                  <a:gd name="T84" fmla="*/ 141 w 142"/>
                  <a:gd name="T85" fmla="*/ 77 h 142"/>
                  <a:gd name="T86" fmla="*/ 142 w 142"/>
                  <a:gd name="T87" fmla="*/ 71 h 142"/>
                  <a:gd name="T88" fmla="*/ 140 w 142"/>
                  <a:gd name="T89" fmla="*/ 55 h 142"/>
                  <a:gd name="T90" fmla="*/ 136 w 142"/>
                  <a:gd name="T91" fmla="*/ 42 h 142"/>
                  <a:gd name="T92" fmla="*/ 129 w 142"/>
                  <a:gd name="T93" fmla="*/ 30 h 142"/>
                  <a:gd name="T94" fmla="*/ 120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0" y="20"/>
                    </a:moveTo>
                    <a:lnTo>
                      <a:pt x="109" y="11"/>
                    </a:lnTo>
                    <a:lnTo>
                      <a:pt x="97" y="5"/>
                    </a:lnTo>
                    <a:lnTo>
                      <a:pt x="90" y="2"/>
                    </a:lnTo>
                    <a:lnTo>
                      <a:pt x="84" y="1"/>
                    </a:lnTo>
                    <a:lnTo>
                      <a:pt x="71" y="0"/>
                    </a:lnTo>
                    <a:lnTo>
                      <a:pt x="56" y="1"/>
                    </a:lnTo>
                    <a:lnTo>
                      <a:pt x="43" y="5"/>
                    </a:lnTo>
                    <a:lnTo>
                      <a:pt x="31" y="11"/>
                    </a:lnTo>
                    <a:lnTo>
                      <a:pt x="21" y="20"/>
                    </a:lnTo>
                    <a:lnTo>
                      <a:pt x="11" y="30"/>
                    </a:lnTo>
                    <a:lnTo>
                      <a:pt x="5" y="42"/>
                    </a:lnTo>
                    <a:lnTo>
                      <a:pt x="1" y="55"/>
                    </a:lnTo>
                    <a:lnTo>
                      <a:pt x="0" y="71"/>
                    </a:lnTo>
                    <a:lnTo>
                      <a:pt x="1" y="84"/>
                    </a:lnTo>
                    <a:lnTo>
                      <a:pt x="2" y="90"/>
                    </a:lnTo>
                    <a:lnTo>
                      <a:pt x="5" y="97"/>
                    </a:lnTo>
                    <a:lnTo>
                      <a:pt x="11" y="109"/>
                    </a:lnTo>
                    <a:lnTo>
                      <a:pt x="15" y="114"/>
                    </a:lnTo>
                    <a:lnTo>
                      <a:pt x="21" y="120"/>
                    </a:lnTo>
                    <a:lnTo>
                      <a:pt x="31" y="128"/>
                    </a:lnTo>
                    <a:lnTo>
                      <a:pt x="43" y="135"/>
                    </a:lnTo>
                    <a:lnTo>
                      <a:pt x="56" y="140"/>
                    </a:lnTo>
                    <a:lnTo>
                      <a:pt x="71" y="142"/>
                    </a:lnTo>
                    <a:lnTo>
                      <a:pt x="77" y="141"/>
                    </a:lnTo>
                    <a:lnTo>
                      <a:pt x="77" y="140"/>
                    </a:lnTo>
                    <a:lnTo>
                      <a:pt x="78" y="140"/>
                    </a:lnTo>
                    <a:lnTo>
                      <a:pt x="80" y="140"/>
                    </a:lnTo>
                    <a:lnTo>
                      <a:pt x="84" y="140"/>
                    </a:lnTo>
                    <a:lnTo>
                      <a:pt x="90" y="138"/>
                    </a:lnTo>
                    <a:lnTo>
                      <a:pt x="97" y="135"/>
                    </a:lnTo>
                    <a:lnTo>
                      <a:pt x="109" y="128"/>
                    </a:lnTo>
                    <a:lnTo>
                      <a:pt x="114" y="124"/>
                    </a:lnTo>
                    <a:lnTo>
                      <a:pt x="120" y="120"/>
                    </a:lnTo>
                    <a:lnTo>
                      <a:pt x="125" y="114"/>
                    </a:lnTo>
                    <a:lnTo>
                      <a:pt x="129" y="109"/>
                    </a:lnTo>
                    <a:lnTo>
                      <a:pt x="136" y="97"/>
                    </a:lnTo>
                    <a:lnTo>
                      <a:pt x="138" y="90"/>
                    </a:lnTo>
                    <a:lnTo>
                      <a:pt x="140" y="84"/>
                    </a:lnTo>
                    <a:lnTo>
                      <a:pt x="140" y="80"/>
                    </a:lnTo>
                    <a:lnTo>
                      <a:pt x="140" y="78"/>
                    </a:lnTo>
                    <a:lnTo>
                      <a:pt x="140" y="77"/>
                    </a:lnTo>
                    <a:lnTo>
                      <a:pt x="141" y="77"/>
                    </a:lnTo>
                    <a:lnTo>
                      <a:pt x="142" y="71"/>
                    </a:lnTo>
                    <a:lnTo>
                      <a:pt x="140" y="55"/>
                    </a:lnTo>
                    <a:lnTo>
                      <a:pt x="136" y="42"/>
                    </a:lnTo>
                    <a:lnTo>
                      <a:pt x="129" y="30"/>
                    </a:lnTo>
                    <a:lnTo>
                      <a:pt x="120" y="2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4" name="Freeform 952">
                <a:extLst>
                  <a:ext uri="{FF2B5EF4-FFF2-40B4-BE49-F238E27FC236}">
                    <a16:creationId xmlns:a16="http://schemas.microsoft.com/office/drawing/2014/main" id="{13C7DB2F-28D8-4B2E-1FED-ED708179CE0E}"/>
                  </a:ext>
                </a:extLst>
              </p:cNvPr>
              <p:cNvSpPr>
                <a:spLocks/>
              </p:cNvSpPr>
              <p:nvPr/>
            </p:nvSpPr>
            <p:spPr bwMode="auto">
              <a:xfrm>
                <a:off x="6786563" y="5153025"/>
                <a:ext cx="44450" cy="46038"/>
              </a:xfrm>
              <a:custGeom>
                <a:avLst/>
                <a:gdLst>
                  <a:gd name="T0" fmla="*/ 120 w 142"/>
                  <a:gd name="T1" fmla="*/ 20 h 142"/>
                  <a:gd name="T2" fmla="*/ 109 w 142"/>
                  <a:gd name="T3" fmla="*/ 11 h 142"/>
                  <a:gd name="T4" fmla="*/ 97 w 142"/>
                  <a:gd name="T5" fmla="*/ 5 h 142"/>
                  <a:gd name="T6" fmla="*/ 90 w 142"/>
                  <a:gd name="T7" fmla="*/ 2 h 142"/>
                  <a:gd name="T8" fmla="*/ 84 w 142"/>
                  <a:gd name="T9" fmla="*/ 1 h 142"/>
                  <a:gd name="T10" fmla="*/ 71 w 142"/>
                  <a:gd name="T11" fmla="*/ 0 h 142"/>
                  <a:gd name="T12" fmla="*/ 56 w 142"/>
                  <a:gd name="T13" fmla="*/ 1 h 142"/>
                  <a:gd name="T14" fmla="*/ 43 w 142"/>
                  <a:gd name="T15" fmla="*/ 5 h 142"/>
                  <a:gd name="T16" fmla="*/ 31 w 142"/>
                  <a:gd name="T17" fmla="*/ 11 h 142"/>
                  <a:gd name="T18" fmla="*/ 21 w 142"/>
                  <a:gd name="T19" fmla="*/ 20 h 142"/>
                  <a:gd name="T20" fmla="*/ 11 w 142"/>
                  <a:gd name="T21" fmla="*/ 30 h 142"/>
                  <a:gd name="T22" fmla="*/ 5 w 142"/>
                  <a:gd name="T23" fmla="*/ 42 h 142"/>
                  <a:gd name="T24" fmla="*/ 1 w 142"/>
                  <a:gd name="T25" fmla="*/ 56 h 142"/>
                  <a:gd name="T26" fmla="*/ 0 w 142"/>
                  <a:gd name="T27" fmla="*/ 71 h 142"/>
                  <a:gd name="T28" fmla="*/ 1 w 142"/>
                  <a:gd name="T29" fmla="*/ 84 h 142"/>
                  <a:gd name="T30" fmla="*/ 2 w 142"/>
                  <a:gd name="T31" fmla="*/ 90 h 142"/>
                  <a:gd name="T32" fmla="*/ 5 w 142"/>
                  <a:gd name="T33" fmla="*/ 97 h 142"/>
                  <a:gd name="T34" fmla="*/ 11 w 142"/>
                  <a:gd name="T35" fmla="*/ 109 h 142"/>
                  <a:gd name="T36" fmla="*/ 15 w 142"/>
                  <a:gd name="T37" fmla="*/ 114 h 142"/>
                  <a:gd name="T38" fmla="*/ 21 w 142"/>
                  <a:gd name="T39" fmla="*/ 120 h 142"/>
                  <a:gd name="T40" fmla="*/ 31 w 142"/>
                  <a:gd name="T41" fmla="*/ 129 h 142"/>
                  <a:gd name="T42" fmla="*/ 43 w 142"/>
                  <a:gd name="T43" fmla="*/ 136 h 142"/>
                  <a:gd name="T44" fmla="*/ 56 w 142"/>
                  <a:gd name="T45" fmla="*/ 140 h 142"/>
                  <a:gd name="T46" fmla="*/ 71 w 142"/>
                  <a:gd name="T47" fmla="*/ 142 h 142"/>
                  <a:gd name="T48" fmla="*/ 77 w 142"/>
                  <a:gd name="T49" fmla="*/ 141 h 142"/>
                  <a:gd name="T50" fmla="*/ 77 w 142"/>
                  <a:gd name="T51" fmla="*/ 140 h 142"/>
                  <a:gd name="T52" fmla="*/ 78 w 142"/>
                  <a:gd name="T53" fmla="*/ 140 h 142"/>
                  <a:gd name="T54" fmla="*/ 80 w 142"/>
                  <a:gd name="T55" fmla="*/ 140 h 142"/>
                  <a:gd name="T56" fmla="*/ 84 w 142"/>
                  <a:gd name="T57" fmla="*/ 140 h 142"/>
                  <a:gd name="T58" fmla="*/ 90 w 142"/>
                  <a:gd name="T59" fmla="*/ 138 h 142"/>
                  <a:gd name="T60" fmla="*/ 97 w 142"/>
                  <a:gd name="T61" fmla="*/ 136 h 142"/>
                  <a:gd name="T62" fmla="*/ 109 w 142"/>
                  <a:gd name="T63" fmla="*/ 129 h 142"/>
                  <a:gd name="T64" fmla="*/ 114 w 142"/>
                  <a:gd name="T65" fmla="*/ 125 h 142"/>
                  <a:gd name="T66" fmla="*/ 120 w 142"/>
                  <a:gd name="T67" fmla="*/ 120 h 142"/>
                  <a:gd name="T68" fmla="*/ 125 w 142"/>
                  <a:gd name="T69" fmla="*/ 114 h 142"/>
                  <a:gd name="T70" fmla="*/ 129 w 142"/>
                  <a:gd name="T71" fmla="*/ 109 h 142"/>
                  <a:gd name="T72" fmla="*/ 136 w 142"/>
                  <a:gd name="T73" fmla="*/ 97 h 142"/>
                  <a:gd name="T74" fmla="*/ 138 w 142"/>
                  <a:gd name="T75" fmla="*/ 90 h 142"/>
                  <a:gd name="T76" fmla="*/ 140 w 142"/>
                  <a:gd name="T77" fmla="*/ 84 h 142"/>
                  <a:gd name="T78" fmla="*/ 140 w 142"/>
                  <a:gd name="T79" fmla="*/ 80 h 142"/>
                  <a:gd name="T80" fmla="*/ 140 w 142"/>
                  <a:gd name="T81" fmla="*/ 78 h 142"/>
                  <a:gd name="T82" fmla="*/ 140 w 142"/>
                  <a:gd name="T83" fmla="*/ 77 h 142"/>
                  <a:gd name="T84" fmla="*/ 141 w 142"/>
                  <a:gd name="T85" fmla="*/ 77 h 142"/>
                  <a:gd name="T86" fmla="*/ 142 w 142"/>
                  <a:gd name="T87" fmla="*/ 71 h 142"/>
                  <a:gd name="T88" fmla="*/ 140 w 142"/>
                  <a:gd name="T89" fmla="*/ 56 h 142"/>
                  <a:gd name="T90" fmla="*/ 136 w 142"/>
                  <a:gd name="T91" fmla="*/ 42 h 142"/>
                  <a:gd name="T92" fmla="*/ 129 w 142"/>
                  <a:gd name="T93" fmla="*/ 30 h 142"/>
                  <a:gd name="T94" fmla="*/ 120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0" y="20"/>
                    </a:moveTo>
                    <a:lnTo>
                      <a:pt x="109" y="11"/>
                    </a:lnTo>
                    <a:lnTo>
                      <a:pt x="97" y="5"/>
                    </a:lnTo>
                    <a:lnTo>
                      <a:pt x="90" y="2"/>
                    </a:lnTo>
                    <a:lnTo>
                      <a:pt x="84" y="1"/>
                    </a:lnTo>
                    <a:lnTo>
                      <a:pt x="71" y="0"/>
                    </a:lnTo>
                    <a:lnTo>
                      <a:pt x="56" y="1"/>
                    </a:lnTo>
                    <a:lnTo>
                      <a:pt x="43" y="5"/>
                    </a:lnTo>
                    <a:lnTo>
                      <a:pt x="31" y="11"/>
                    </a:lnTo>
                    <a:lnTo>
                      <a:pt x="21" y="20"/>
                    </a:lnTo>
                    <a:lnTo>
                      <a:pt x="11" y="30"/>
                    </a:lnTo>
                    <a:lnTo>
                      <a:pt x="5" y="42"/>
                    </a:lnTo>
                    <a:lnTo>
                      <a:pt x="1" y="56"/>
                    </a:lnTo>
                    <a:lnTo>
                      <a:pt x="0" y="71"/>
                    </a:lnTo>
                    <a:lnTo>
                      <a:pt x="1" y="84"/>
                    </a:lnTo>
                    <a:lnTo>
                      <a:pt x="2" y="90"/>
                    </a:lnTo>
                    <a:lnTo>
                      <a:pt x="5" y="97"/>
                    </a:lnTo>
                    <a:lnTo>
                      <a:pt x="11" y="109"/>
                    </a:lnTo>
                    <a:lnTo>
                      <a:pt x="15" y="114"/>
                    </a:lnTo>
                    <a:lnTo>
                      <a:pt x="21" y="120"/>
                    </a:lnTo>
                    <a:lnTo>
                      <a:pt x="31" y="129"/>
                    </a:lnTo>
                    <a:lnTo>
                      <a:pt x="43" y="136"/>
                    </a:lnTo>
                    <a:lnTo>
                      <a:pt x="56"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0"/>
                    </a:lnTo>
                    <a:lnTo>
                      <a:pt x="125" y="114"/>
                    </a:lnTo>
                    <a:lnTo>
                      <a:pt x="129" y="109"/>
                    </a:lnTo>
                    <a:lnTo>
                      <a:pt x="136" y="97"/>
                    </a:lnTo>
                    <a:lnTo>
                      <a:pt x="138" y="90"/>
                    </a:lnTo>
                    <a:lnTo>
                      <a:pt x="140" y="84"/>
                    </a:lnTo>
                    <a:lnTo>
                      <a:pt x="140" y="80"/>
                    </a:lnTo>
                    <a:lnTo>
                      <a:pt x="140" y="78"/>
                    </a:lnTo>
                    <a:lnTo>
                      <a:pt x="140" y="77"/>
                    </a:lnTo>
                    <a:lnTo>
                      <a:pt x="141" y="77"/>
                    </a:lnTo>
                    <a:lnTo>
                      <a:pt x="142" y="71"/>
                    </a:lnTo>
                    <a:lnTo>
                      <a:pt x="140" y="56"/>
                    </a:lnTo>
                    <a:lnTo>
                      <a:pt x="136" y="42"/>
                    </a:lnTo>
                    <a:lnTo>
                      <a:pt x="129" y="30"/>
                    </a:lnTo>
                    <a:lnTo>
                      <a:pt x="120" y="2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5" name="Freeform 953">
                <a:extLst>
                  <a:ext uri="{FF2B5EF4-FFF2-40B4-BE49-F238E27FC236}">
                    <a16:creationId xmlns:a16="http://schemas.microsoft.com/office/drawing/2014/main" id="{61C155FD-8662-CA66-81C6-FBC364E89B8C}"/>
                  </a:ext>
                </a:extLst>
              </p:cNvPr>
              <p:cNvSpPr>
                <a:spLocks/>
              </p:cNvSpPr>
              <p:nvPr/>
            </p:nvSpPr>
            <p:spPr bwMode="auto">
              <a:xfrm>
                <a:off x="6786563" y="5045075"/>
                <a:ext cx="44450" cy="46038"/>
              </a:xfrm>
              <a:custGeom>
                <a:avLst/>
                <a:gdLst>
                  <a:gd name="T0" fmla="*/ 120 w 142"/>
                  <a:gd name="T1" fmla="*/ 20 h 142"/>
                  <a:gd name="T2" fmla="*/ 109 w 142"/>
                  <a:gd name="T3" fmla="*/ 11 h 142"/>
                  <a:gd name="T4" fmla="*/ 97 w 142"/>
                  <a:gd name="T5" fmla="*/ 5 h 142"/>
                  <a:gd name="T6" fmla="*/ 90 w 142"/>
                  <a:gd name="T7" fmla="*/ 2 h 142"/>
                  <a:gd name="T8" fmla="*/ 84 w 142"/>
                  <a:gd name="T9" fmla="*/ 1 h 142"/>
                  <a:gd name="T10" fmla="*/ 71 w 142"/>
                  <a:gd name="T11" fmla="*/ 0 h 142"/>
                  <a:gd name="T12" fmla="*/ 56 w 142"/>
                  <a:gd name="T13" fmla="*/ 1 h 142"/>
                  <a:gd name="T14" fmla="*/ 43 w 142"/>
                  <a:gd name="T15" fmla="*/ 5 h 142"/>
                  <a:gd name="T16" fmla="*/ 31 w 142"/>
                  <a:gd name="T17" fmla="*/ 11 h 142"/>
                  <a:gd name="T18" fmla="*/ 21 w 142"/>
                  <a:gd name="T19" fmla="*/ 20 h 142"/>
                  <a:gd name="T20" fmla="*/ 11 w 142"/>
                  <a:gd name="T21" fmla="*/ 30 h 142"/>
                  <a:gd name="T22" fmla="*/ 5 w 142"/>
                  <a:gd name="T23" fmla="*/ 43 h 142"/>
                  <a:gd name="T24" fmla="*/ 1 w 142"/>
                  <a:gd name="T25" fmla="*/ 56 h 142"/>
                  <a:gd name="T26" fmla="*/ 0 w 142"/>
                  <a:gd name="T27" fmla="*/ 71 h 142"/>
                  <a:gd name="T28" fmla="*/ 1 w 142"/>
                  <a:gd name="T29" fmla="*/ 84 h 142"/>
                  <a:gd name="T30" fmla="*/ 2 w 142"/>
                  <a:gd name="T31" fmla="*/ 90 h 142"/>
                  <a:gd name="T32" fmla="*/ 5 w 142"/>
                  <a:gd name="T33" fmla="*/ 97 h 142"/>
                  <a:gd name="T34" fmla="*/ 11 w 142"/>
                  <a:gd name="T35" fmla="*/ 110 h 142"/>
                  <a:gd name="T36" fmla="*/ 15 w 142"/>
                  <a:gd name="T37" fmla="*/ 115 h 142"/>
                  <a:gd name="T38" fmla="*/ 21 w 142"/>
                  <a:gd name="T39" fmla="*/ 121 h 142"/>
                  <a:gd name="T40" fmla="*/ 31 w 142"/>
                  <a:gd name="T41" fmla="*/ 129 h 142"/>
                  <a:gd name="T42" fmla="*/ 43 w 142"/>
                  <a:gd name="T43" fmla="*/ 136 h 142"/>
                  <a:gd name="T44" fmla="*/ 56 w 142"/>
                  <a:gd name="T45" fmla="*/ 140 h 142"/>
                  <a:gd name="T46" fmla="*/ 71 w 142"/>
                  <a:gd name="T47" fmla="*/ 142 h 142"/>
                  <a:gd name="T48" fmla="*/ 77 w 142"/>
                  <a:gd name="T49" fmla="*/ 141 h 142"/>
                  <a:gd name="T50" fmla="*/ 77 w 142"/>
                  <a:gd name="T51" fmla="*/ 140 h 142"/>
                  <a:gd name="T52" fmla="*/ 78 w 142"/>
                  <a:gd name="T53" fmla="*/ 140 h 142"/>
                  <a:gd name="T54" fmla="*/ 80 w 142"/>
                  <a:gd name="T55" fmla="*/ 140 h 142"/>
                  <a:gd name="T56" fmla="*/ 84 w 142"/>
                  <a:gd name="T57" fmla="*/ 140 h 142"/>
                  <a:gd name="T58" fmla="*/ 90 w 142"/>
                  <a:gd name="T59" fmla="*/ 138 h 142"/>
                  <a:gd name="T60" fmla="*/ 97 w 142"/>
                  <a:gd name="T61" fmla="*/ 136 h 142"/>
                  <a:gd name="T62" fmla="*/ 109 w 142"/>
                  <a:gd name="T63" fmla="*/ 129 h 142"/>
                  <a:gd name="T64" fmla="*/ 114 w 142"/>
                  <a:gd name="T65" fmla="*/ 125 h 142"/>
                  <a:gd name="T66" fmla="*/ 120 w 142"/>
                  <a:gd name="T67" fmla="*/ 121 h 142"/>
                  <a:gd name="T68" fmla="*/ 125 w 142"/>
                  <a:gd name="T69" fmla="*/ 115 h 142"/>
                  <a:gd name="T70" fmla="*/ 129 w 142"/>
                  <a:gd name="T71" fmla="*/ 110 h 142"/>
                  <a:gd name="T72" fmla="*/ 136 w 142"/>
                  <a:gd name="T73" fmla="*/ 97 h 142"/>
                  <a:gd name="T74" fmla="*/ 138 w 142"/>
                  <a:gd name="T75" fmla="*/ 90 h 142"/>
                  <a:gd name="T76" fmla="*/ 140 w 142"/>
                  <a:gd name="T77" fmla="*/ 84 h 142"/>
                  <a:gd name="T78" fmla="*/ 140 w 142"/>
                  <a:gd name="T79" fmla="*/ 80 h 142"/>
                  <a:gd name="T80" fmla="*/ 140 w 142"/>
                  <a:gd name="T81" fmla="*/ 78 h 142"/>
                  <a:gd name="T82" fmla="*/ 140 w 142"/>
                  <a:gd name="T83" fmla="*/ 77 h 142"/>
                  <a:gd name="T84" fmla="*/ 141 w 142"/>
                  <a:gd name="T85" fmla="*/ 77 h 142"/>
                  <a:gd name="T86" fmla="*/ 142 w 142"/>
                  <a:gd name="T87" fmla="*/ 71 h 142"/>
                  <a:gd name="T88" fmla="*/ 140 w 142"/>
                  <a:gd name="T89" fmla="*/ 56 h 142"/>
                  <a:gd name="T90" fmla="*/ 136 w 142"/>
                  <a:gd name="T91" fmla="*/ 43 h 142"/>
                  <a:gd name="T92" fmla="*/ 129 w 142"/>
                  <a:gd name="T93" fmla="*/ 30 h 142"/>
                  <a:gd name="T94" fmla="*/ 120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0" y="20"/>
                    </a:moveTo>
                    <a:lnTo>
                      <a:pt x="109" y="11"/>
                    </a:lnTo>
                    <a:lnTo>
                      <a:pt x="97" y="5"/>
                    </a:lnTo>
                    <a:lnTo>
                      <a:pt x="90" y="2"/>
                    </a:lnTo>
                    <a:lnTo>
                      <a:pt x="84" y="1"/>
                    </a:lnTo>
                    <a:lnTo>
                      <a:pt x="71" y="0"/>
                    </a:lnTo>
                    <a:lnTo>
                      <a:pt x="56" y="1"/>
                    </a:lnTo>
                    <a:lnTo>
                      <a:pt x="43" y="5"/>
                    </a:lnTo>
                    <a:lnTo>
                      <a:pt x="31" y="11"/>
                    </a:lnTo>
                    <a:lnTo>
                      <a:pt x="21" y="20"/>
                    </a:lnTo>
                    <a:lnTo>
                      <a:pt x="11" y="30"/>
                    </a:lnTo>
                    <a:lnTo>
                      <a:pt x="5" y="43"/>
                    </a:lnTo>
                    <a:lnTo>
                      <a:pt x="1" y="56"/>
                    </a:lnTo>
                    <a:lnTo>
                      <a:pt x="0" y="71"/>
                    </a:lnTo>
                    <a:lnTo>
                      <a:pt x="1" y="84"/>
                    </a:lnTo>
                    <a:lnTo>
                      <a:pt x="2" y="90"/>
                    </a:lnTo>
                    <a:lnTo>
                      <a:pt x="5" y="97"/>
                    </a:lnTo>
                    <a:lnTo>
                      <a:pt x="11" y="110"/>
                    </a:lnTo>
                    <a:lnTo>
                      <a:pt x="15" y="115"/>
                    </a:lnTo>
                    <a:lnTo>
                      <a:pt x="21" y="121"/>
                    </a:lnTo>
                    <a:lnTo>
                      <a:pt x="31" y="129"/>
                    </a:lnTo>
                    <a:lnTo>
                      <a:pt x="43" y="136"/>
                    </a:lnTo>
                    <a:lnTo>
                      <a:pt x="56"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lnTo>
                      <a:pt x="125" y="115"/>
                    </a:lnTo>
                    <a:lnTo>
                      <a:pt x="129" y="110"/>
                    </a:lnTo>
                    <a:lnTo>
                      <a:pt x="136" y="97"/>
                    </a:lnTo>
                    <a:lnTo>
                      <a:pt x="138" y="90"/>
                    </a:lnTo>
                    <a:lnTo>
                      <a:pt x="140" y="84"/>
                    </a:lnTo>
                    <a:lnTo>
                      <a:pt x="140" y="80"/>
                    </a:lnTo>
                    <a:lnTo>
                      <a:pt x="140" y="78"/>
                    </a:lnTo>
                    <a:lnTo>
                      <a:pt x="140" y="77"/>
                    </a:lnTo>
                    <a:lnTo>
                      <a:pt x="141" y="77"/>
                    </a:lnTo>
                    <a:lnTo>
                      <a:pt x="142" y="71"/>
                    </a:lnTo>
                    <a:lnTo>
                      <a:pt x="140" y="56"/>
                    </a:lnTo>
                    <a:lnTo>
                      <a:pt x="136" y="43"/>
                    </a:lnTo>
                    <a:lnTo>
                      <a:pt x="129" y="30"/>
                    </a:lnTo>
                    <a:lnTo>
                      <a:pt x="120" y="2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6" name="Freeform 954">
                <a:extLst>
                  <a:ext uri="{FF2B5EF4-FFF2-40B4-BE49-F238E27FC236}">
                    <a16:creationId xmlns:a16="http://schemas.microsoft.com/office/drawing/2014/main" id="{54334B83-E703-72D4-EDBC-91C2798510A6}"/>
                  </a:ext>
                </a:extLst>
              </p:cNvPr>
              <p:cNvSpPr>
                <a:spLocks/>
              </p:cNvSpPr>
              <p:nvPr/>
            </p:nvSpPr>
            <p:spPr bwMode="auto">
              <a:xfrm>
                <a:off x="6786563" y="4738688"/>
                <a:ext cx="44450" cy="46038"/>
              </a:xfrm>
              <a:custGeom>
                <a:avLst/>
                <a:gdLst>
                  <a:gd name="T0" fmla="*/ 120 w 142"/>
                  <a:gd name="T1" fmla="*/ 20 h 142"/>
                  <a:gd name="T2" fmla="*/ 109 w 142"/>
                  <a:gd name="T3" fmla="*/ 11 h 142"/>
                  <a:gd name="T4" fmla="*/ 97 w 142"/>
                  <a:gd name="T5" fmla="*/ 5 h 142"/>
                  <a:gd name="T6" fmla="*/ 90 w 142"/>
                  <a:gd name="T7" fmla="*/ 2 h 142"/>
                  <a:gd name="T8" fmla="*/ 84 w 142"/>
                  <a:gd name="T9" fmla="*/ 1 h 142"/>
                  <a:gd name="T10" fmla="*/ 71 w 142"/>
                  <a:gd name="T11" fmla="*/ 0 h 142"/>
                  <a:gd name="T12" fmla="*/ 56 w 142"/>
                  <a:gd name="T13" fmla="*/ 1 h 142"/>
                  <a:gd name="T14" fmla="*/ 43 w 142"/>
                  <a:gd name="T15" fmla="*/ 5 h 142"/>
                  <a:gd name="T16" fmla="*/ 31 w 142"/>
                  <a:gd name="T17" fmla="*/ 11 h 142"/>
                  <a:gd name="T18" fmla="*/ 21 w 142"/>
                  <a:gd name="T19" fmla="*/ 20 h 142"/>
                  <a:gd name="T20" fmla="*/ 11 w 142"/>
                  <a:gd name="T21" fmla="*/ 30 h 142"/>
                  <a:gd name="T22" fmla="*/ 5 w 142"/>
                  <a:gd name="T23" fmla="*/ 42 h 142"/>
                  <a:gd name="T24" fmla="*/ 1 w 142"/>
                  <a:gd name="T25" fmla="*/ 55 h 142"/>
                  <a:gd name="T26" fmla="*/ 0 w 142"/>
                  <a:gd name="T27" fmla="*/ 71 h 142"/>
                  <a:gd name="T28" fmla="*/ 1 w 142"/>
                  <a:gd name="T29" fmla="*/ 84 h 142"/>
                  <a:gd name="T30" fmla="*/ 2 w 142"/>
                  <a:gd name="T31" fmla="*/ 90 h 142"/>
                  <a:gd name="T32" fmla="*/ 5 w 142"/>
                  <a:gd name="T33" fmla="*/ 97 h 142"/>
                  <a:gd name="T34" fmla="*/ 11 w 142"/>
                  <a:gd name="T35" fmla="*/ 109 h 142"/>
                  <a:gd name="T36" fmla="*/ 15 w 142"/>
                  <a:gd name="T37" fmla="*/ 114 h 142"/>
                  <a:gd name="T38" fmla="*/ 21 w 142"/>
                  <a:gd name="T39" fmla="*/ 120 h 142"/>
                  <a:gd name="T40" fmla="*/ 31 w 142"/>
                  <a:gd name="T41" fmla="*/ 128 h 142"/>
                  <a:gd name="T42" fmla="*/ 43 w 142"/>
                  <a:gd name="T43" fmla="*/ 136 h 142"/>
                  <a:gd name="T44" fmla="*/ 56 w 142"/>
                  <a:gd name="T45" fmla="*/ 140 h 142"/>
                  <a:gd name="T46" fmla="*/ 71 w 142"/>
                  <a:gd name="T47" fmla="*/ 142 h 142"/>
                  <a:gd name="T48" fmla="*/ 77 w 142"/>
                  <a:gd name="T49" fmla="*/ 141 h 142"/>
                  <a:gd name="T50" fmla="*/ 77 w 142"/>
                  <a:gd name="T51" fmla="*/ 140 h 142"/>
                  <a:gd name="T52" fmla="*/ 78 w 142"/>
                  <a:gd name="T53" fmla="*/ 140 h 142"/>
                  <a:gd name="T54" fmla="*/ 80 w 142"/>
                  <a:gd name="T55" fmla="*/ 140 h 142"/>
                  <a:gd name="T56" fmla="*/ 84 w 142"/>
                  <a:gd name="T57" fmla="*/ 140 h 142"/>
                  <a:gd name="T58" fmla="*/ 90 w 142"/>
                  <a:gd name="T59" fmla="*/ 138 h 142"/>
                  <a:gd name="T60" fmla="*/ 97 w 142"/>
                  <a:gd name="T61" fmla="*/ 136 h 142"/>
                  <a:gd name="T62" fmla="*/ 109 w 142"/>
                  <a:gd name="T63" fmla="*/ 128 h 142"/>
                  <a:gd name="T64" fmla="*/ 114 w 142"/>
                  <a:gd name="T65" fmla="*/ 124 h 142"/>
                  <a:gd name="T66" fmla="*/ 120 w 142"/>
                  <a:gd name="T67" fmla="*/ 120 h 142"/>
                  <a:gd name="T68" fmla="*/ 125 w 142"/>
                  <a:gd name="T69" fmla="*/ 114 h 142"/>
                  <a:gd name="T70" fmla="*/ 129 w 142"/>
                  <a:gd name="T71" fmla="*/ 109 h 142"/>
                  <a:gd name="T72" fmla="*/ 136 w 142"/>
                  <a:gd name="T73" fmla="*/ 97 h 142"/>
                  <a:gd name="T74" fmla="*/ 138 w 142"/>
                  <a:gd name="T75" fmla="*/ 90 h 142"/>
                  <a:gd name="T76" fmla="*/ 140 w 142"/>
                  <a:gd name="T77" fmla="*/ 84 h 142"/>
                  <a:gd name="T78" fmla="*/ 140 w 142"/>
                  <a:gd name="T79" fmla="*/ 80 h 142"/>
                  <a:gd name="T80" fmla="*/ 140 w 142"/>
                  <a:gd name="T81" fmla="*/ 78 h 142"/>
                  <a:gd name="T82" fmla="*/ 140 w 142"/>
                  <a:gd name="T83" fmla="*/ 77 h 142"/>
                  <a:gd name="T84" fmla="*/ 141 w 142"/>
                  <a:gd name="T85" fmla="*/ 77 h 142"/>
                  <a:gd name="T86" fmla="*/ 142 w 142"/>
                  <a:gd name="T87" fmla="*/ 71 h 142"/>
                  <a:gd name="T88" fmla="*/ 140 w 142"/>
                  <a:gd name="T89" fmla="*/ 55 h 142"/>
                  <a:gd name="T90" fmla="*/ 136 w 142"/>
                  <a:gd name="T91" fmla="*/ 42 h 142"/>
                  <a:gd name="T92" fmla="*/ 129 w 142"/>
                  <a:gd name="T93" fmla="*/ 30 h 142"/>
                  <a:gd name="T94" fmla="*/ 120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0" y="20"/>
                    </a:moveTo>
                    <a:lnTo>
                      <a:pt x="109" y="11"/>
                    </a:lnTo>
                    <a:lnTo>
                      <a:pt x="97" y="5"/>
                    </a:lnTo>
                    <a:lnTo>
                      <a:pt x="90" y="2"/>
                    </a:lnTo>
                    <a:lnTo>
                      <a:pt x="84" y="1"/>
                    </a:lnTo>
                    <a:lnTo>
                      <a:pt x="71" y="0"/>
                    </a:lnTo>
                    <a:lnTo>
                      <a:pt x="56" y="1"/>
                    </a:lnTo>
                    <a:lnTo>
                      <a:pt x="43" y="5"/>
                    </a:lnTo>
                    <a:lnTo>
                      <a:pt x="31" y="11"/>
                    </a:lnTo>
                    <a:lnTo>
                      <a:pt x="21" y="20"/>
                    </a:lnTo>
                    <a:lnTo>
                      <a:pt x="11" y="30"/>
                    </a:lnTo>
                    <a:lnTo>
                      <a:pt x="5" y="42"/>
                    </a:lnTo>
                    <a:lnTo>
                      <a:pt x="1" y="55"/>
                    </a:lnTo>
                    <a:lnTo>
                      <a:pt x="0" y="71"/>
                    </a:lnTo>
                    <a:lnTo>
                      <a:pt x="1" y="84"/>
                    </a:lnTo>
                    <a:lnTo>
                      <a:pt x="2" y="90"/>
                    </a:lnTo>
                    <a:lnTo>
                      <a:pt x="5" y="97"/>
                    </a:lnTo>
                    <a:lnTo>
                      <a:pt x="11" y="109"/>
                    </a:lnTo>
                    <a:lnTo>
                      <a:pt x="15" y="114"/>
                    </a:lnTo>
                    <a:lnTo>
                      <a:pt x="21" y="120"/>
                    </a:lnTo>
                    <a:lnTo>
                      <a:pt x="31" y="128"/>
                    </a:lnTo>
                    <a:lnTo>
                      <a:pt x="43" y="136"/>
                    </a:lnTo>
                    <a:lnTo>
                      <a:pt x="56" y="140"/>
                    </a:lnTo>
                    <a:lnTo>
                      <a:pt x="71" y="142"/>
                    </a:lnTo>
                    <a:lnTo>
                      <a:pt x="77" y="141"/>
                    </a:lnTo>
                    <a:lnTo>
                      <a:pt x="77" y="140"/>
                    </a:lnTo>
                    <a:lnTo>
                      <a:pt x="78" y="140"/>
                    </a:lnTo>
                    <a:lnTo>
                      <a:pt x="80" y="140"/>
                    </a:lnTo>
                    <a:lnTo>
                      <a:pt x="84" y="140"/>
                    </a:lnTo>
                    <a:lnTo>
                      <a:pt x="90" y="138"/>
                    </a:lnTo>
                    <a:lnTo>
                      <a:pt x="97" y="136"/>
                    </a:lnTo>
                    <a:lnTo>
                      <a:pt x="109" y="128"/>
                    </a:lnTo>
                    <a:lnTo>
                      <a:pt x="114" y="124"/>
                    </a:lnTo>
                    <a:lnTo>
                      <a:pt x="120" y="120"/>
                    </a:lnTo>
                    <a:lnTo>
                      <a:pt x="125" y="114"/>
                    </a:lnTo>
                    <a:lnTo>
                      <a:pt x="129" y="109"/>
                    </a:lnTo>
                    <a:lnTo>
                      <a:pt x="136" y="97"/>
                    </a:lnTo>
                    <a:lnTo>
                      <a:pt x="138" y="90"/>
                    </a:lnTo>
                    <a:lnTo>
                      <a:pt x="140" y="84"/>
                    </a:lnTo>
                    <a:lnTo>
                      <a:pt x="140" y="80"/>
                    </a:lnTo>
                    <a:lnTo>
                      <a:pt x="140" y="78"/>
                    </a:lnTo>
                    <a:lnTo>
                      <a:pt x="140" y="77"/>
                    </a:lnTo>
                    <a:lnTo>
                      <a:pt x="141" y="77"/>
                    </a:lnTo>
                    <a:lnTo>
                      <a:pt x="142" y="71"/>
                    </a:lnTo>
                    <a:lnTo>
                      <a:pt x="140" y="55"/>
                    </a:lnTo>
                    <a:lnTo>
                      <a:pt x="136" y="42"/>
                    </a:lnTo>
                    <a:lnTo>
                      <a:pt x="129" y="30"/>
                    </a:lnTo>
                    <a:lnTo>
                      <a:pt x="120" y="2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7" name="Freeform 955">
                <a:extLst>
                  <a:ext uri="{FF2B5EF4-FFF2-40B4-BE49-F238E27FC236}">
                    <a16:creationId xmlns:a16="http://schemas.microsoft.com/office/drawing/2014/main" id="{FE083D40-0BAC-2D81-003E-17D73F4D4168}"/>
                  </a:ext>
                </a:extLst>
              </p:cNvPr>
              <p:cNvSpPr>
                <a:spLocks/>
              </p:cNvSpPr>
              <p:nvPr/>
            </p:nvSpPr>
            <p:spPr bwMode="auto">
              <a:xfrm>
                <a:off x="6810375" y="4706938"/>
                <a:ext cx="46038" cy="44450"/>
              </a:xfrm>
              <a:custGeom>
                <a:avLst/>
                <a:gdLst>
                  <a:gd name="T0" fmla="*/ 121 w 142"/>
                  <a:gd name="T1" fmla="*/ 21 h 142"/>
                  <a:gd name="T2" fmla="*/ 109 w 142"/>
                  <a:gd name="T3" fmla="*/ 11 h 142"/>
                  <a:gd name="T4" fmla="*/ 97 w 142"/>
                  <a:gd name="T5" fmla="*/ 5 h 142"/>
                  <a:gd name="T6" fmla="*/ 90 w 142"/>
                  <a:gd name="T7" fmla="*/ 2 h 142"/>
                  <a:gd name="T8" fmla="*/ 84 w 142"/>
                  <a:gd name="T9" fmla="*/ 1 h 142"/>
                  <a:gd name="T10" fmla="*/ 71 w 142"/>
                  <a:gd name="T11" fmla="*/ 0 h 142"/>
                  <a:gd name="T12" fmla="*/ 56 w 142"/>
                  <a:gd name="T13" fmla="*/ 1 h 142"/>
                  <a:gd name="T14" fmla="*/ 43 w 142"/>
                  <a:gd name="T15" fmla="*/ 5 h 142"/>
                  <a:gd name="T16" fmla="*/ 31 w 142"/>
                  <a:gd name="T17" fmla="*/ 11 h 142"/>
                  <a:gd name="T18" fmla="*/ 21 w 142"/>
                  <a:gd name="T19" fmla="*/ 21 h 142"/>
                  <a:gd name="T20" fmla="*/ 11 w 142"/>
                  <a:gd name="T21" fmla="*/ 31 h 142"/>
                  <a:gd name="T22" fmla="*/ 5 w 142"/>
                  <a:gd name="T23" fmla="*/ 43 h 142"/>
                  <a:gd name="T24" fmla="*/ 1 w 142"/>
                  <a:gd name="T25" fmla="*/ 56 h 142"/>
                  <a:gd name="T26" fmla="*/ 0 w 142"/>
                  <a:gd name="T27" fmla="*/ 71 h 142"/>
                  <a:gd name="T28" fmla="*/ 1 w 142"/>
                  <a:gd name="T29" fmla="*/ 84 h 142"/>
                  <a:gd name="T30" fmla="*/ 2 w 142"/>
                  <a:gd name="T31" fmla="*/ 91 h 142"/>
                  <a:gd name="T32" fmla="*/ 5 w 142"/>
                  <a:gd name="T33" fmla="*/ 98 h 142"/>
                  <a:gd name="T34" fmla="*/ 11 w 142"/>
                  <a:gd name="T35" fmla="*/ 110 h 142"/>
                  <a:gd name="T36" fmla="*/ 15 w 142"/>
                  <a:gd name="T37" fmla="*/ 115 h 142"/>
                  <a:gd name="T38" fmla="*/ 21 w 142"/>
                  <a:gd name="T39" fmla="*/ 121 h 142"/>
                  <a:gd name="T40" fmla="*/ 31 w 142"/>
                  <a:gd name="T41" fmla="*/ 129 h 142"/>
                  <a:gd name="T42" fmla="*/ 43 w 142"/>
                  <a:gd name="T43" fmla="*/ 136 h 142"/>
                  <a:gd name="T44" fmla="*/ 56 w 142"/>
                  <a:gd name="T45" fmla="*/ 140 h 142"/>
                  <a:gd name="T46" fmla="*/ 71 w 142"/>
                  <a:gd name="T47" fmla="*/ 142 h 142"/>
                  <a:gd name="T48" fmla="*/ 77 w 142"/>
                  <a:gd name="T49" fmla="*/ 141 h 142"/>
                  <a:gd name="T50" fmla="*/ 77 w 142"/>
                  <a:gd name="T51" fmla="*/ 140 h 142"/>
                  <a:gd name="T52" fmla="*/ 78 w 142"/>
                  <a:gd name="T53" fmla="*/ 140 h 142"/>
                  <a:gd name="T54" fmla="*/ 80 w 142"/>
                  <a:gd name="T55" fmla="*/ 140 h 142"/>
                  <a:gd name="T56" fmla="*/ 84 w 142"/>
                  <a:gd name="T57" fmla="*/ 140 h 142"/>
                  <a:gd name="T58" fmla="*/ 90 w 142"/>
                  <a:gd name="T59" fmla="*/ 138 h 142"/>
                  <a:gd name="T60" fmla="*/ 97 w 142"/>
                  <a:gd name="T61" fmla="*/ 136 h 142"/>
                  <a:gd name="T62" fmla="*/ 109 w 142"/>
                  <a:gd name="T63" fmla="*/ 129 h 142"/>
                  <a:gd name="T64" fmla="*/ 114 w 142"/>
                  <a:gd name="T65" fmla="*/ 125 h 142"/>
                  <a:gd name="T66" fmla="*/ 121 w 142"/>
                  <a:gd name="T67" fmla="*/ 121 h 142"/>
                  <a:gd name="T68" fmla="*/ 125 w 142"/>
                  <a:gd name="T69" fmla="*/ 115 h 142"/>
                  <a:gd name="T70" fmla="*/ 129 w 142"/>
                  <a:gd name="T71" fmla="*/ 110 h 142"/>
                  <a:gd name="T72" fmla="*/ 136 w 142"/>
                  <a:gd name="T73" fmla="*/ 98 h 142"/>
                  <a:gd name="T74" fmla="*/ 138 w 142"/>
                  <a:gd name="T75" fmla="*/ 91 h 142"/>
                  <a:gd name="T76" fmla="*/ 140 w 142"/>
                  <a:gd name="T77" fmla="*/ 84 h 142"/>
                  <a:gd name="T78" fmla="*/ 140 w 142"/>
                  <a:gd name="T79" fmla="*/ 80 h 142"/>
                  <a:gd name="T80" fmla="*/ 140 w 142"/>
                  <a:gd name="T81" fmla="*/ 78 h 142"/>
                  <a:gd name="T82" fmla="*/ 140 w 142"/>
                  <a:gd name="T83" fmla="*/ 77 h 142"/>
                  <a:gd name="T84" fmla="*/ 141 w 142"/>
                  <a:gd name="T85" fmla="*/ 77 h 142"/>
                  <a:gd name="T86" fmla="*/ 142 w 142"/>
                  <a:gd name="T87" fmla="*/ 71 h 142"/>
                  <a:gd name="T88" fmla="*/ 140 w 142"/>
                  <a:gd name="T89" fmla="*/ 56 h 142"/>
                  <a:gd name="T90" fmla="*/ 136 w 142"/>
                  <a:gd name="T91" fmla="*/ 43 h 142"/>
                  <a:gd name="T92" fmla="*/ 129 w 142"/>
                  <a:gd name="T93" fmla="*/ 31 h 142"/>
                  <a:gd name="T94" fmla="*/ 121 w 142"/>
                  <a:gd name="T95" fmla="*/ 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21"/>
                    </a:moveTo>
                    <a:lnTo>
                      <a:pt x="109" y="11"/>
                    </a:lnTo>
                    <a:lnTo>
                      <a:pt x="97" y="5"/>
                    </a:lnTo>
                    <a:lnTo>
                      <a:pt x="90" y="2"/>
                    </a:lnTo>
                    <a:lnTo>
                      <a:pt x="84" y="1"/>
                    </a:lnTo>
                    <a:lnTo>
                      <a:pt x="71" y="0"/>
                    </a:lnTo>
                    <a:lnTo>
                      <a:pt x="56" y="1"/>
                    </a:lnTo>
                    <a:lnTo>
                      <a:pt x="43" y="5"/>
                    </a:lnTo>
                    <a:lnTo>
                      <a:pt x="31" y="11"/>
                    </a:lnTo>
                    <a:lnTo>
                      <a:pt x="21" y="21"/>
                    </a:lnTo>
                    <a:lnTo>
                      <a:pt x="11" y="31"/>
                    </a:lnTo>
                    <a:lnTo>
                      <a:pt x="5" y="43"/>
                    </a:lnTo>
                    <a:lnTo>
                      <a:pt x="1" y="56"/>
                    </a:lnTo>
                    <a:lnTo>
                      <a:pt x="0" y="71"/>
                    </a:lnTo>
                    <a:lnTo>
                      <a:pt x="1" y="84"/>
                    </a:lnTo>
                    <a:lnTo>
                      <a:pt x="2" y="91"/>
                    </a:lnTo>
                    <a:lnTo>
                      <a:pt x="5" y="98"/>
                    </a:lnTo>
                    <a:lnTo>
                      <a:pt x="11" y="110"/>
                    </a:lnTo>
                    <a:lnTo>
                      <a:pt x="15" y="115"/>
                    </a:lnTo>
                    <a:lnTo>
                      <a:pt x="21" y="121"/>
                    </a:lnTo>
                    <a:lnTo>
                      <a:pt x="31" y="129"/>
                    </a:lnTo>
                    <a:lnTo>
                      <a:pt x="43" y="136"/>
                    </a:lnTo>
                    <a:lnTo>
                      <a:pt x="56" y="140"/>
                    </a:lnTo>
                    <a:lnTo>
                      <a:pt x="71" y="142"/>
                    </a:lnTo>
                    <a:lnTo>
                      <a:pt x="77" y="141"/>
                    </a:lnTo>
                    <a:lnTo>
                      <a:pt x="77" y="140"/>
                    </a:lnTo>
                    <a:lnTo>
                      <a:pt x="78" y="140"/>
                    </a:lnTo>
                    <a:lnTo>
                      <a:pt x="80" y="140"/>
                    </a:lnTo>
                    <a:lnTo>
                      <a:pt x="84" y="140"/>
                    </a:lnTo>
                    <a:lnTo>
                      <a:pt x="90" y="138"/>
                    </a:lnTo>
                    <a:lnTo>
                      <a:pt x="97" y="136"/>
                    </a:lnTo>
                    <a:lnTo>
                      <a:pt x="109" y="129"/>
                    </a:lnTo>
                    <a:lnTo>
                      <a:pt x="114" y="125"/>
                    </a:lnTo>
                    <a:lnTo>
                      <a:pt x="121" y="121"/>
                    </a:lnTo>
                    <a:lnTo>
                      <a:pt x="125" y="115"/>
                    </a:lnTo>
                    <a:lnTo>
                      <a:pt x="129" y="110"/>
                    </a:lnTo>
                    <a:lnTo>
                      <a:pt x="136" y="98"/>
                    </a:lnTo>
                    <a:lnTo>
                      <a:pt x="138" y="91"/>
                    </a:lnTo>
                    <a:lnTo>
                      <a:pt x="140" y="84"/>
                    </a:lnTo>
                    <a:lnTo>
                      <a:pt x="140" y="80"/>
                    </a:lnTo>
                    <a:lnTo>
                      <a:pt x="140" y="78"/>
                    </a:lnTo>
                    <a:lnTo>
                      <a:pt x="140" y="77"/>
                    </a:lnTo>
                    <a:lnTo>
                      <a:pt x="141" y="77"/>
                    </a:lnTo>
                    <a:lnTo>
                      <a:pt x="142" y="71"/>
                    </a:lnTo>
                    <a:lnTo>
                      <a:pt x="140" y="56"/>
                    </a:lnTo>
                    <a:lnTo>
                      <a:pt x="136" y="43"/>
                    </a:lnTo>
                    <a:lnTo>
                      <a:pt x="129" y="31"/>
                    </a:lnTo>
                    <a:lnTo>
                      <a:pt x="121" y="21"/>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8" name="Freeform 956">
                <a:extLst>
                  <a:ext uri="{FF2B5EF4-FFF2-40B4-BE49-F238E27FC236}">
                    <a16:creationId xmlns:a16="http://schemas.microsoft.com/office/drawing/2014/main" id="{D1DD0BB6-42A6-B2C3-9A0F-9F69F31A59FE}"/>
                  </a:ext>
                </a:extLst>
              </p:cNvPr>
              <p:cNvSpPr>
                <a:spLocks/>
              </p:cNvSpPr>
              <p:nvPr/>
            </p:nvSpPr>
            <p:spPr bwMode="auto">
              <a:xfrm>
                <a:off x="6837363" y="4749800"/>
                <a:ext cx="46038" cy="44450"/>
              </a:xfrm>
              <a:custGeom>
                <a:avLst/>
                <a:gdLst>
                  <a:gd name="T0" fmla="*/ 121 w 142"/>
                  <a:gd name="T1" fmla="*/ 20 h 142"/>
                  <a:gd name="T2" fmla="*/ 110 w 142"/>
                  <a:gd name="T3" fmla="*/ 11 h 142"/>
                  <a:gd name="T4" fmla="*/ 97 w 142"/>
                  <a:gd name="T5" fmla="*/ 5 h 142"/>
                  <a:gd name="T6" fmla="*/ 90 w 142"/>
                  <a:gd name="T7" fmla="*/ 2 h 142"/>
                  <a:gd name="T8" fmla="*/ 84 w 142"/>
                  <a:gd name="T9" fmla="*/ 1 h 142"/>
                  <a:gd name="T10" fmla="*/ 71 w 142"/>
                  <a:gd name="T11" fmla="*/ 0 h 142"/>
                  <a:gd name="T12" fmla="*/ 56 w 142"/>
                  <a:gd name="T13" fmla="*/ 1 h 142"/>
                  <a:gd name="T14" fmla="*/ 44 w 142"/>
                  <a:gd name="T15" fmla="*/ 5 h 142"/>
                  <a:gd name="T16" fmla="*/ 31 w 142"/>
                  <a:gd name="T17" fmla="*/ 11 h 142"/>
                  <a:gd name="T18" fmla="*/ 21 w 142"/>
                  <a:gd name="T19" fmla="*/ 20 h 142"/>
                  <a:gd name="T20" fmla="*/ 11 w 142"/>
                  <a:gd name="T21" fmla="*/ 31 h 142"/>
                  <a:gd name="T22" fmla="*/ 5 w 142"/>
                  <a:gd name="T23" fmla="*/ 43 h 142"/>
                  <a:gd name="T24" fmla="*/ 1 w 142"/>
                  <a:gd name="T25" fmla="*/ 56 h 142"/>
                  <a:gd name="T26" fmla="*/ 0 w 142"/>
                  <a:gd name="T27" fmla="*/ 71 h 142"/>
                  <a:gd name="T28" fmla="*/ 1 w 142"/>
                  <a:gd name="T29" fmla="*/ 84 h 142"/>
                  <a:gd name="T30" fmla="*/ 2 w 142"/>
                  <a:gd name="T31" fmla="*/ 90 h 142"/>
                  <a:gd name="T32" fmla="*/ 5 w 142"/>
                  <a:gd name="T33" fmla="*/ 98 h 142"/>
                  <a:gd name="T34" fmla="*/ 11 w 142"/>
                  <a:gd name="T35" fmla="*/ 110 h 142"/>
                  <a:gd name="T36" fmla="*/ 15 w 142"/>
                  <a:gd name="T37" fmla="*/ 115 h 142"/>
                  <a:gd name="T38" fmla="*/ 21 w 142"/>
                  <a:gd name="T39" fmla="*/ 121 h 142"/>
                  <a:gd name="T40" fmla="*/ 31 w 142"/>
                  <a:gd name="T41" fmla="*/ 129 h 142"/>
                  <a:gd name="T42" fmla="*/ 44 w 142"/>
                  <a:gd name="T43" fmla="*/ 136 h 142"/>
                  <a:gd name="T44" fmla="*/ 56 w 142"/>
                  <a:gd name="T45" fmla="*/ 140 h 142"/>
                  <a:gd name="T46" fmla="*/ 71 w 142"/>
                  <a:gd name="T47" fmla="*/ 142 h 142"/>
                  <a:gd name="T48" fmla="*/ 77 w 142"/>
                  <a:gd name="T49" fmla="*/ 141 h 142"/>
                  <a:gd name="T50" fmla="*/ 77 w 142"/>
                  <a:gd name="T51" fmla="*/ 140 h 142"/>
                  <a:gd name="T52" fmla="*/ 78 w 142"/>
                  <a:gd name="T53" fmla="*/ 140 h 142"/>
                  <a:gd name="T54" fmla="*/ 80 w 142"/>
                  <a:gd name="T55" fmla="*/ 140 h 142"/>
                  <a:gd name="T56" fmla="*/ 84 w 142"/>
                  <a:gd name="T57" fmla="*/ 140 h 142"/>
                  <a:gd name="T58" fmla="*/ 90 w 142"/>
                  <a:gd name="T59" fmla="*/ 138 h 142"/>
                  <a:gd name="T60" fmla="*/ 97 w 142"/>
                  <a:gd name="T61" fmla="*/ 136 h 142"/>
                  <a:gd name="T62" fmla="*/ 110 w 142"/>
                  <a:gd name="T63" fmla="*/ 129 h 142"/>
                  <a:gd name="T64" fmla="*/ 115 w 142"/>
                  <a:gd name="T65" fmla="*/ 125 h 142"/>
                  <a:gd name="T66" fmla="*/ 121 w 142"/>
                  <a:gd name="T67" fmla="*/ 121 h 142"/>
                  <a:gd name="T68" fmla="*/ 125 w 142"/>
                  <a:gd name="T69" fmla="*/ 115 h 142"/>
                  <a:gd name="T70" fmla="*/ 129 w 142"/>
                  <a:gd name="T71" fmla="*/ 110 h 142"/>
                  <a:gd name="T72" fmla="*/ 136 w 142"/>
                  <a:gd name="T73" fmla="*/ 98 h 142"/>
                  <a:gd name="T74" fmla="*/ 138 w 142"/>
                  <a:gd name="T75" fmla="*/ 90 h 142"/>
                  <a:gd name="T76" fmla="*/ 140 w 142"/>
                  <a:gd name="T77" fmla="*/ 84 h 142"/>
                  <a:gd name="T78" fmla="*/ 140 w 142"/>
                  <a:gd name="T79" fmla="*/ 80 h 142"/>
                  <a:gd name="T80" fmla="*/ 140 w 142"/>
                  <a:gd name="T81" fmla="*/ 78 h 142"/>
                  <a:gd name="T82" fmla="*/ 140 w 142"/>
                  <a:gd name="T83" fmla="*/ 77 h 142"/>
                  <a:gd name="T84" fmla="*/ 141 w 142"/>
                  <a:gd name="T85" fmla="*/ 77 h 142"/>
                  <a:gd name="T86" fmla="*/ 142 w 142"/>
                  <a:gd name="T87" fmla="*/ 71 h 142"/>
                  <a:gd name="T88" fmla="*/ 140 w 142"/>
                  <a:gd name="T89" fmla="*/ 56 h 142"/>
                  <a:gd name="T90" fmla="*/ 136 w 142"/>
                  <a:gd name="T91" fmla="*/ 43 h 142"/>
                  <a:gd name="T92" fmla="*/ 129 w 142"/>
                  <a:gd name="T93" fmla="*/ 31 h 142"/>
                  <a:gd name="T94" fmla="*/ 121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20"/>
                    </a:moveTo>
                    <a:lnTo>
                      <a:pt x="110" y="11"/>
                    </a:lnTo>
                    <a:lnTo>
                      <a:pt x="97" y="5"/>
                    </a:lnTo>
                    <a:lnTo>
                      <a:pt x="90" y="2"/>
                    </a:lnTo>
                    <a:lnTo>
                      <a:pt x="84" y="1"/>
                    </a:lnTo>
                    <a:lnTo>
                      <a:pt x="71" y="0"/>
                    </a:lnTo>
                    <a:lnTo>
                      <a:pt x="56" y="1"/>
                    </a:lnTo>
                    <a:lnTo>
                      <a:pt x="44" y="5"/>
                    </a:lnTo>
                    <a:lnTo>
                      <a:pt x="31" y="11"/>
                    </a:lnTo>
                    <a:lnTo>
                      <a:pt x="21" y="20"/>
                    </a:lnTo>
                    <a:lnTo>
                      <a:pt x="11" y="31"/>
                    </a:lnTo>
                    <a:lnTo>
                      <a:pt x="5" y="43"/>
                    </a:lnTo>
                    <a:lnTo>
                      <a:pt x="1" y="56"/>
                    </a:lnTo>
                    <a:lnTo>
                      <a:pt x="0" y="71"/>
                    </a:lnTo>
                    <a:lnTo>
                      <a:pt x="1" y="84"/>
                    </a:lnTo>
                    <a:lnTo>
                      <a:pt x="2" y="90"/>
                    </a:lnTo>
                    <a:lnTo>
                      <a:pt x="5" y="98"/>
                    </a:lnTo>
                    <a:lnTo>
                      <a:pt x="11" y="110"/>
                    </a:lnTo>
                    <a:lnTo>
                      <a:pt x="15" y="115"/>
                    </a:lnTo>
                    <a:lnTo>
                      <a:pt x="21" y="121"/>
                    </a:lnTo>
                    <a:lnTo>
                      <a:pt x="31" y="129"/>
                    </a:lnTo>
                    <a:lnTo>
                      <a:pt x="44" y="136"/>
                    </a:lnTo>
                    <a:lnTo>
                      <a:pt x="56" y="140"/>
                    </a:lnTo>
                    <a:lnTo>
                      <a:pt x="71" y="142"/>
                    </a:lnTo>
                    <a:lnTo>
                      <a:pt x="77" y="141"/>
                    </a:lnTo>
                    <a:lnTo>
                      <a:pt x="77" y="140"/>
                    </a:lnTo>
                    <a:lnTo>
                      <a:pt x="78" y="140"/>
                    </a:lnTo>
                    <a:lnTo>
                      <a:pt x="80" y="140"/>
                    </a:lnTo>
                    <a:lnTo>
                      <a:pt x="84" y="140"/>
                    </a:lnTo>
                    <a:lnTo>
                      <a:pt x="90" y="138"/>
                    </a:lnTo>
                    <a:lnTo>
                      <a:pt x="97" y="136"/>
                    </a:lnTo>
                    <a:lnTo>
                      <a:pt x="110" y="129"/>
                    </a:lnTo>
                    <a:lnTo>
                      <a:pt x="115" y="125"/>
                    </a:lnTo>
                    <a:lnTo>
                      <a:pt x="121" y="121"/>
                    </a:lnTo>
                    <a:lnTo>
                      <a:pt x="125" y="115"/>
                    </a:lnTo>
                    <a:lnTo>
                      <a:pt x="129" y="110"/>
                    </a:lnTo>
                    <a:lnTo>
                      <a:pt x="136" y="98"/>
                    </a:lnTo>
                    <a:lnTo>
                      <a:pt x="138" y="90"/>
                    </a:lnTo>
                    <a:lnTo>
                      <a:pt x="140" y="84"/>
                    </a:lnTo>
                    <a:lnTo>
                      <a:pt x="140" y="80"/>
                    </a:lnTo>
                    <a:lnTo>
                      <a:pt x="140" y="78"/>
                    </a:lnTo>
                    <a:lnTo>
                      <a:pt x="140" y="77"/>
                    </a:lnTo>
                    <a:lnTo>
                      <a:pt x="141" y="77"/>
                    </a:lnTo>
                    <a:lnTo>
                      <a:pt x="142" y="71"/>
                    </a:lnTo>
                    <a:lnTo>
                      <a:pt x="140" y="56"/>
                    </a:lnTo>
                    <a:lnTo>
                      <a:pt x="136" y="43"/>
                    </a:lnTo>
                    <a:lnTo>
                      <a:pt x="129" y="31"/>
                    </a:lnTo>
                    <a:lnTo>
                      <a:pt x="121" y="2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9" name="Freeform 957">
                <a:extLst>
                  <a:ext uri="{FF2B5EF4-FFF2-40B4-BE49-F238E27FC236}">
                    <a16:creationId xmlns:a16="http://schemas.microsoft.com/office/drawing/2014/main" id="{79864488-DD4B-1312-5CD5-D4A3E5D452B5}"/>
                  </a:ext>
                </a:extLst>
              </p:cNvPr>
              <p:cNvSpPr>
                <a:spLocks/>
              </p:cNvSpPr>
              <p:nvPr/>
            </p:nvSpPr>
            <p:spPr bwMode="auto">
              <a:xfrm>
                <a:off x="6867525" y="4808538"/>
                <a:ext cx="44450" cy="46038"/>
              </a:xfrm>
              <a:custGeom>
                <a:avLst/>
                <a:gdLst>
                  <a:gd name="T0" fmla="*/ 121 w 142"/>
                  <a:gd name="T1" fmla="*/ 20 h 142"/>
                  <a:gd name="T2" fmla="*/ 110 w 142"/>
                  <a:gd name="T3" fmla="*/ 11 h 142"/>
                  <a:gd name="T4" fmla="*/ 98 w 142"/>
                  <a:gd name="T5" fmla="*/ 5 h 142"/>
                  <a:gd name="T6" fmla="*/ 91 w 142"/>
                  <a:gd name="T7" fmla="*/ 2 h 142"/>
                  <a:gd name="T8" fmla="*/ 84 w 142"/>
                  <a:gd name="T9" fmla="*/ 1 h 142"/>
                  <a:gd name="T10" fmla="*/ 71 w 142"/>
                  <a:gd name="T11" fmla="*/ 0 h 142"/>
                  <a:gd name="T12" fmla="*/ 56 w 142"/>
                  <a:gd name="T13" fmla="*/ 1 h 142"/>
                  <a:gd name="T14" fmla="*/ 44 w 142"/>
                  <a:gd name="T15" fmla="*/ 5 h 142"/>
                  <a:gd name="T16" fmla="*/ 32 w 142"/>
                  <a:gd name="T17" fmla="*/ 11 h 142"/>
                  <a:gd name="T18" fmla="*/ 22 w 142"/>
                  <a:gd name="T19" fmla="*/ 20 h 142"/>
                  <a:gd name="T20" fmla="*/ 11 w 142"/>
                  <a:gd name="T21" fmla="*/ 30 h 142"/>
                  <a:gd name="T22" fmla="*/ 5 w 142"/>
                  <a:gd name="T23" fmla="*/ 42 h 142"/>
                  <a:gd name="T24" fmla="*/ 1 w 142"/>
                  <a:gd name="T25" fmla="*/ 56 h 142"/>
                  <a:gd name="T26" fmla="*/ 0 w 142"/>
                  <a:gd name="T27" fmla="*/ 71 h 142"/>
                  <a:gd name="T28" fmla="*/ 1 w 142"/>
                  <a:gd name="T29" fmla="*/ 84 h 142"/>
                  <a:gd name="T30" fmla="*/ 2 w 142"/>
                  <a:gd name="T31" fmla="*/ 90 h 142"/>
                  <a:gd name="T32" fmla="*/ 5 w 142"/>
                  <a:gd name="T33" fmla="*/ 97 h 142"/>
                  <a:gd name="T34" fmla="*/ 11 w 142"/>
                  <a:gd name="T35" fmla="*/ 109 h 142"/>
                  <a:gd name="T36" fmla="*/ 15 w 142"/>
                  <a:gd name="T37" fmla="*/ 114 h 142"/>
                  <a:gd name="T38" fmla="*/ 22 w 142"/>
                  <a:gd name="T39" fmla="*/ 120 h 142"/>
                  <a:gd name="T40" fmla="*/ 32 w 142"/>
                  <a:gd name="T41" fmla="*/ 129 h 142"/>
                  <a:gd name="T42" fmla="*/ 44 w 142"/>
                  <a:gd name="T43" fmla="*/ 136 h 142"/>
                  <a:gd name="T44" fmla="*/ 56 w 142"/>
                  <a:gd name="T45" fmla="*/ 140 h 142"/>
                  <a:gd name="T46" fmla="*/ 71 w 142"/>
                  <a:gd name="T47" fmla="*/ 142 h 142"/>
                  <a:gd name="T48" fmla="*/ 77 w 142"/>
                  <a:gd name="T49" fmla="*/ 141 h 142"/>
                  <a:gd name="T50" fmla="*/ 77 w 142"/>
                  <a:gd name="T51" fmla="*/ 140 h 142"/>
                  <a:gd name="T52" fmla="*/ 78 w 142"/>
                  <a:gd name="T53" fmla="*/ 140 h 142"/>
                  <a:gd name="T54" fmla="*/ 80 w 142"/>
                  <a:gd name="T55" fmla="*/ 140 h 142"/>
                  <a:gd name="T56" fmla="*/ 84 w 142"/>
                  <a:gd name="T57" fmla="*/ 140 h 142"/>
                  <a:gd name="T58" fmla="*/ 91 w 142"/>
                  <a:gd name="T59" fmla="*/ 138 h 142"/>
                  <a:gd name="T60" fmla="*/ 98 w 142"/>
                  <a:gd name="T61" fmla="*/ 136 h 142"/>
                  <a:gd name="T62" fmla="*/ 110 w 142"/>
                  <a:gd name="T63" fmla="*/ 129 h 142"/>
                  <a:gd name="T64" fmla="*/ 115 w 142"/>
                  <a:gd name="T65" fmla="*/ 124 h 142"/>
                  <a:gd name="T66" fmla="*/ 121 w 142"/>
                  <a:gd name="T67" fmla="*/ 120 h 142"/>
                  <a:gd name="T68" fmla="*/ 125 w 142"/>
                  <a:gd name="T69" fmla="*/ 114 h 142"/>
                  <a:gd name="T70" fmla="*/ 129 w 142"/>
                  <a:gd name="T71" fmla="*/ 109 h 142"/>
                  <a:gd name="T72" fmla="*/ 136 w 142"/>
                  <a:gd name="T73" fmla="*/ 97 h 142"/>
                  <a:gd name="T74" fmla="*/ 138 w 142"/>
                  <a:gd name="T75" fmla="*/ 90 h 142"/>
                  <a:gd name="T76" fmla="*/ 140 w 142"/>
                  <a:gd name="T77" fmla="*/ 84 h 142"/>
                  <a:gd name="T78" fmla="*/ 140 w 142"/>
                  <a:gd name="T79" fmla="*/ 80 h 142"/>
                  <a:gd name="T80" fmla="*/ 140 w 142"/>
                  <a:gd name="T81" fmla="*/ 78 h 142"/>
                  <a:gd name="T82" fmla="*/ 140 w 142"/>
                  <a:gd name="T83" fmla="*/ 77 h 142"/>
                  <a:gd name="T84" fmla="*/ 141 w 142"/>
                  <a:gd name="T85" fmla="*/ 77 h 142"/>
                  <a:gd name="T86" fmla="*/ 142 w 142"/>
                  <a:gd name="T87" fmla="*/ 71 h 142"/>
                  <a:gd name="T88" fmla="*/ 140 w 142"/>
                  <a:gd name="T89" fmla="*/ 56 h 142"/>
                  <a:gd name="T90" fmla="*/ 136 w 142"/>
                  <a:gd name="T91" fmla="*/ 42 h 142"/>
                  <a:gd name="T92" fmla="*/ 129 w 142"/>
                  <a:gd name="T93" fmla="*/ 30 h 142"/>
                  <a:gd name="T94" fmla="*/ 121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20"/>
                    </a:moveTo>
                    <a:lnTo>
                      <a:pt x="110" y="11"/>
                    </a:lnTo>
                    <a:lnTo>
                      <a:pt x="98" y="5"/>
                    </a:lnTo>
                    <a:lnTo>
                      <a:pt x="91" y="2"/>
                    </a:lnTo>
                    <a:lnTo>
                      <a:pt x="84" y="1"/>
                    </a:lnTo>
                    <a:lnTo>
                      <a:pt x="71" y="0"/>
                    </a:lnTo>
                    <a:lnTo>
                      <a:pt x="56" y="1"/>
                    </a:lnTo>
                    <a:lnTo>
                      <a:pt x="44" y="5"/>
                    </a:lnTo>
                    <a:lnTo>
                      <a:pt x="32" y="11"/>
                    </a:lnTo>
                    <a:lnTo>
                      <a:pt x="22" y="20"/>
                    </a:lnTo>
                    <a:lnTo>
                      <a:pt x="11" y="30"/>
                    </a:lnTo>
                    <a:lnTo>
                      <a:pt x="5" y="42"/>
                    </a:lnTo>
                    <a:lnTo>
                      <a:pt x="1" y="56"/>
                    </a:lnTo>
                    <a:lnTo>
                      <a:pt x="0" y="71"/>
                    </a:lnTo>
                    <a:lnTo>
                      <a:pt x="1" y="84"/>
                    </a:lnTo>
                    <a:lnTo>
                      <a:pt x="2" y="90"/>
                    </a:lnTo>
                    <a:lnTo>
                      <a:pt x="5" y="97"/>
                    </a:lnTo>
                    <a:lnTo>
                      <a:pt x="11" y="109"/>
                    </a:lnTo>
                    <a:lnTo>
                      <a:pt x="15" y="114"/>
                    </a:lnTo>
                    <a:lnTo>
                      <a:pt x="22" y="120"/>
                    </a:lnTo>
                    <a:lnTo>
                      <a:pt x="32" y="129"/>
                    </a:lnTo>
                    <a:lnTo>
                      <a:pt x="44" y="136"/>
                    </a:lnTo>
                    <a:lnTo>
                      <a:pt x="56" y="140"/>
                    </a:lnTo>
                    <a:lnTo>
                      <a:pt x="71" y="142"/>
                    </a:lnTo>
                    <a:lnTo>
                      <a:pt x="77" y="141"/>
                    </a:lnTo>
                    <a:lnTo>
                      <a:pt x="77" y="140"/>
                    </a:lnTo>
                    <a:lnTo>
                      <a:pt x="78" y="140"/>
                    </a:lnTo>
                    <a:lnTo>
                      <a:pt x="80" y="140"/>
                    </a:lnTo>
                    <a:lnTo>
                      <a:pt x="84" y="140"/>
                    </a:lnTo>
                    <a:lnTo>
                      <a:pt x="91" y="138"/>
                    </a:lnTo>
                    <a:lnTo>
                      <a:pt x="98" y="136"/>
                    </a:lnTo>
                    <a:lnTo>
                      <a:pt x="110" y="129"/>
                    </a:lnTo>
                    <a:lnTo>
                      <a:pt x="115" y="124"/>
                    </a:lnTo>
                    <a:lnTo>
                      <a:pt x="121" y="120"/>
                    </a:lnTo>
                    <a:lnTo>
                      <a:pt x="125" y="114"/>
                    </a:lnTo>
                    <a:lnTo>
                      <a:pt x="129" y="109"/>
                    </a:lnTo>
                    <a:lnTo>
                      <a:pt x="136" y="97"/>
                    </a:lnTo>
                    <a:lnTo>
                      <a:pt x="138" y="90"/>
                    </a:lnTo>
                    <a:lnTo>
                      <a:pt x="140" y="84"/>
                    </a:lnTo>
                    <a:lnTo>
                      <a:pt x="140" y="80"/>
                    </a:lnTo>
                    <a:lnTo>
                      <a:pt x="140" y="78"/>
                    </a:lnTo>
                    <a:lnTo>
                      <a:pt x="140" y="77"/>
                    </a:lnTo>
                    <a:lnTo>
                      <a:pt x="141" y="77"/>
                    </a:lnTo>
                    <a:lnTo>
                      <a:pt x="142" y="71"/>
                    </a:lnTo>
                    <a:lnTo>
                      <a:pt x="140" y="56"/>
                    </a:lnTo>
                    <a:lnTo>
                      <a:pt x="136" y="42"/>
                    </a:lnTo>
                    <a:lnTo>
                      <a:pt x="129" y="30"/>
                    </a:lnTo>
                    <a:lnTo>
                      <a:pt x="121" y="2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0" name="Freeform 958">
                <a:extLst>
                  <a:ext uri="{FF2B5EF4-FFF2-40B4-BE49-F238E27FC236}">
                    <a16:creationId xmlns:a16="http://schemas.microsoft.com/office/drawing/2014/main" id="{26534BC2-BD23-C59F-AEA3-4B651BF58CA6}"/>
                  </a:ext>
                </a:extLst>
              </p:cNvPr>
              <p:cNvSpPr>
                <a:spLocks/>
              </p:cNvSpPr>
              <p:nvPr/>
            </p:nvSpPr>
            <p:spPr bwMode="auto">
              <a:xfrm>
                <a:off x="6911975" y="4856163"/>
                <a:ext cx="44450" cy="44450"/>
              </a:xfrm>
              <a:custGeom>
                <a:avLst/>
                <a:gdLst>
                  <a:gd name="T0" fmla="*/ 121 w 142"/>
                  <a:gd name="T1" fmla="*/ 20 h 142"/>
                  <a:gd name="T2" fmla="*/ 110 w 142"/>
                  <a:gd name="T3" fmla="*/ 11 h 142"/>
                  <a:gd name="T4" fmla="*/ 98 w 142"/>
                  <a:gd name="T5" fmla="*/ 5 h 142"/>
                  <a:gd name="T6" fmla="*/ 90 w 142"/>
                  <a:gd name="T7" fmla="*/ 2 h 142"/>
                  <a:gd name="T8" fmla="*/ 84 w 142"/>
                  <a:gd name="T9" fmla="*/ 1 h 142"/>
                  <a:gd name="T10" fmla="*/ 71 w 142"/>
                  <a:gd name="T11" fmla="*/ 0 h 142"/>
                  <a:gd name="T12" fmla="*/ 56 w 142"/>
                  <a:gd name="T13" fmla="*/ 1 h 142"/>
                  <a:gd name="T14" fmla="*/ 44 w 142"/>
                  <a:gd name="T15" fmla="*/ 5 h 142"/>
                  <a:gd name="T16" fmla="*/ 32 w 142"/>
                  <a:gd name="T17" fmla="*/ 11 h 142"/>
                  <a:gd name="T18" fmla="*/ 21 w 142"/>
                  <a:gd name="T19" fmla="*/ 20 h 142"/>
                  <a:gd name="T20" fmla="*/ 11 w 142"/>
                  <a:gd name="T21" fmla="*/ 30 h 142"/>
                  <a:gd name="T22" fmla="*/ 5 w 142"/>
                  <a:gd name="T23" fmla="*/ 42 h 142"/>
                  <a:gd name="T24" fmla="*/ 1 w 142"/>
                  <a:gd name="T25" fmla="*/ 56 h 142"/>
                  <a:gd name="T26" fmla="*/ 0 w 142"/>
                  <a:gd name="T27" fmla="*/ 71 h 142"/>
                  <a:gd name="T28" fmla="*/ 1 w 142"/>
                  <a:gd name="T29" fmla="*/ 84 h 142"/>
                  <a:gd name="T30" fmla="*/ 2 w 142"/>
                  <a:gd name="T31" fmla="*/ 90 h 142"/>
                  <a:gd name="T32" fmla="*/ 5 w 142"/>
                  <a:gd name="T33" fmla="*/ 97 h 142"/>
                  <a:gd name="T34" fmla="*/ 11 w 142"/>
                  <a:gd name="T35" fmla="*/ 109 h 142"/>
                  <a:gd name="T36" fmla="*/ 15 w 142"/>
                  <a:gd name="T37" fmla="*/ 114 h 142"/>
                  <a:gd name="T38" fmla="*/ 21 w 142"/>
                  <a:gd name="T39" fmla="*/ 120 h 142"/>
                  <a:gd name="T40" fmla="*/ 32 w 142"/>
                  <a:gd name="T41" fmla="*/ 129 h 142"/>
                  <a:gd name="T42" fmla="*/ 44 w 142"/>
                  <a:gd name="T43" fmla="*/ 136 h 142"/>
                  <a:gd name="T44" fmla="*/ 56 w 142"/>
                  <a:gd name="T45" fmla="*/ 140 h 142"/>
                  <a:gd name="T46" fmla="*/ 71 w 142"/>
                  <a:gd name="T47" fmla="*/ 142 h 142"/>
                  <a:gd name="T48" fmla="*/ 77 w 142"/>
                  <a:gd name="T49" fmla="*/ 141 h 142"/>
                  <a:gd name="T50" fmla="*/ 77 w 142"/>
                  <a:gd name="T51" fmla="*/ 140 h 142"/>
                  <a:gd name="T52" fmla="*/ 78 w 142"/>
                  <a:gd name="T53" fmla="*/ 140 h 142"/>
                  <a:gd name="T54" fmla="*/ 80 w 142"/>
                  <a:gd name="T55" fmla="*/ 140 h 142"/>
                  <a:gd name="T56" fmla="*/ 84 w 142"/>
                  <a:gd name="T57" fmla="*/ 140 h 142"/>
                  <a:gd name="T58" fmla="*/ 90 w 142"/>
                  <a:gd name="T59" fmla="*/ 138 h 142"/>
                  <a:gd name="T60" fmla="*/ 98 w 142"/>
                  <a:gd name="T61" fmla="*/ 136 h 142"/>
                  <a:gd name="T62" fmla="*/ 110 w 142"/>
                  <a:gd name="T63" fmla="*/ 129 h 142"/>
                  <a:gd name="T64" fmla="*/ 115 w 142"/>
                  <a:gd name="T65" fmla="*/ 125 h 142"/>
                  <a:gd name="T66" fmla="*/ 121 w 142"/>
                  <a:gd name="T67" fmla="*/ 120 h 142"/>
                  <a:gd name="T68" fmla="*/ 125 w 142"/>
                  <a:gd name="T69" fmla="*/ 114 h 142"/>
                  <a:gd name="T70" fmla="*/ 129 w 142"/>
                  <a:gd name="T71" fmla="*/ 109 h 142"/>
                  <a:gd name="T72" fmla="*/ 136 w 142"/>
                  <a:gd name="T73" fmla="*/ 97 h 142"/>
                  <a:gd name="T74" fmla="*/ 138 w 142"/>
                  <a:gd name="T75" fmla="*/ 90 h 142"/>
                  <a:gd name="T76" fmla="*/ 140 w 142"/>
                  <a:gd name="T77" fmla="*/ 84 h 142"/>
                  <a:gd name="T78" fmla="*/ 140 w 142"/>
                  <a:gd name="T79" fmla="*/ 80 h 142"/>
                  <a:gd name="T80" fmla="*/ 140 w 142"/>
                  <a:gd name="T81" fmla="*/ 78 h 142"/>
                  <a:gd name="T82" fmla="*/ 140 w 142"/>
                  <a:gd name="T83" fmla="*/ 77 h 142"/>
                  <a:gd name="T84" fmla="*/ 141 w 142"/>
                  <a:gd name="T85" fmla="*/ 77 h 142"/>
                  <a:gd name="T86" fmla="*/ 142 w 142"/>
                  <a:gd name="T87" fmla="*/ 71 h 142"/>
                  <a:gd name="T88" fmla="*/ 140 w 142"/>
                  <a:gd name="T89" fmla="*/ 56 h 142"/>
                  <a:gd name="T90" fmla="*/ 136 w 142"/>
                  <a:gd name="T91" fmla="*/ 42 h 142"/>
                  <a:gd name="T92" fmla="*/ 129 w 142"/>
                  <a:gd name="T93" fmla="*/ 30 h 142"/>
                  <a:gd name="T94" fmla="*/ 121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20"/>
                    </a:moveTo>
                    <a:lnTo>
                      <a:pt x="110" y="11"/>
                    </a:lnTo>
                    <a:lnTo>
                      <a:pt x="98" y="5"/>
                    </a:lnTo>
                    <a:lnTo>
                      <a:pt x="90" y="2"/>
                    </a:lnTo>
                    <a:lnTo>
                      <a:pt x="84" y="1"/>
                    </a:lnTo>
                    <a:lnTo>
                      <a:pt x="71" y="0"/>
                    </a:lnTo>
                    <a:lnTo>
                      <a:pt x="56" y="1"/>
                    </a:lnTo>
                    <a:lnTo>
                      <a:pt x="44" y="5"/>
                    </a:lnTo>
                    <a:lnTo>
                      <a:pt x="32" y="11"/>
                    </a:lnTo>
                    <a:lnTo>
                      <a:pt x="21" y="20"/>
                    </a:lnTo>
                    <a:lnTo>
                      <a:pt x="11" y="30"/>
                    </a:lnTo>
                    <a:lnTo>
                      <a:pt x="5" y="42"/>
                    </a:lnTo>
                    <a:lnTo>
                      <a:pt x="1" y="56"/>
                    </a:lnTo>
                    <a:lnTo>
                      <a:pt x="0" y="71"/>
                    </a:lnTo>
                    <a:lnTo>
                      <a:pt x="1" y="84"/>
                    </a:lnTo>
                    <a:lnTo>
                      <a:pt x="2" y="90"/>
                    </a:lnTo>
                    <a:lnTo>
                      <a:pt x="5" y="97"/>
                    </a:lnTo>
                    <a:lnTo>
                      <a:pt x="11" y="109"/>
                    </a:lnTo>
                    <a:lnTo>
                      <a:pt x="15" y="114"/>
                    </a:lnTo>
                    <a:lnTo>
                      <a:pt x="21" y="120"/>
                    </a:lnTo>
                    <a:lnTo>
                      <a:pt x="32" y="129"/>
                    </a:lnTo>
                    <a:lnTo>
                      <a:pt x="44" y="136"/>
                    </a:lnTo>
                    <a:lnTo>
                      <a:pt x="56" y="140"/>
                    </a:lnTo>
                    <a:lnTo>
                      <a:pt x="71" y="142"/>
                    </a:lnTo>
                    <a:lnTo>
                      <a:pt x="77" y="141"/>
                    </a:lnTo>
                    <a:lnTo>
                      <a:pt x="77" y="140"/>
                    </a:lnTo>
                    <a:lnTo>
                      <a:pt x="78" y="140"/>
                    </a:lnTo>
                    <a:lnTo>
                      <a:pt x="80" y="140"/>
                    </a:lnTo>
                    <a:lnTo>
                      <a:pt x="84" y="140"/>
                    </a:lnTo>
                    <a:lnTo>
                      <a:pt x="90" y="138"/>
                    </a:lnTo>
                    <a:lnTo>
                      <a:pt x="98" y="136"/>
                    </a:lnTo>
                    <a:lnTo>
                      <a:pt x="110" y="129"/>
                    </a:lnTo>
                    <a:lnTo>
                      <a:pt x="115" y="125"/>
                    </a:lnTo>
                    <a:lnTo>
                      <a:pt x="121" y="120"/>
                    </a:lnTo>
                    <a:lnTo>
                      <a:pt x="125" y="114"/>
                    </a:lnTo>
                    <a:lnTo>
                      <a:pt x="129" y="109"/>
                    </a:lnTo>
                    <a:lnTo>
                      <a:pt x="136" y="97"/>
                    </a:lnTo>
                    <a:lnTo>
                      <a:pt x="138" y="90"/>
                    </a:lnTo>
                    <a:lnTo>
                      <a:pt x="140" y="84"/>
                    </a:lnTo>
                    <a:lnTo>
                      <a:pt x="140" y="80"/>
                    </a:lnTo>
                    <a:lnTo>
                      <a:pt x="140" y="78"/>
                    </a:lnTo>
                    <a:lnTo>
                      <a:pt x="140" y="77"/>
                    </a:lnTo>
                    <a:lnTo>
                      <a:pt x="141" y="77"/>
                    </a:lnTo>
                    <a:lnTo>
                      <a:pt x="142" y="71"/>
                    </a:lnTo>
                    <a:lnTo>
                      <a:pt x="140" y="56"/>
                    </a:lnTo>
                    <a:lnTo>
                      <a:pt x="136" y="42"/>
                    </a:lnTo>
                    <a:lnTo>
                      <a:pt x="129" y="30"/>
                    </a:lnTo>
                    <a:lnTo>
                      <a:pt x="121" y="2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1" name="Freeform 959">
                <a:extLst>
                  <a:ext uri="{FF2B5EF4-FFF2-40B4-BE49-F238E27FC236}">
                    <a16:creationId xmlns:a16="http://schemas.microsoft.com/office/drawing/2014/main" id="{FA44D2D3-FDA5-5F6A-9F09-021E02611725}"/>
                  </a:ext>
                </a:extLst>
              </p:cNvPr>
              <p:cNvSpPr>
                <a:spLocks/>
              </p:cNvSpPr>
              <p:nvPr/>
            </p:nvSpPr>
            <p:spPr bwMode="auto">
              <a:xfrm>
                <a:off x="6954838" y="4870450"/>
                <a:ext cx="44450" cy="44450"/>
              </a:xfrm>
              <a:custGeom>
                <a:avLst/>
                <a:gdLst>
                  <a:gd name="T0" fmla="*/ 121 w 142"/>
                  <a:gd name="T1" fmla="*/ 21 h 142"/>
                  <a:gd name="T2" fmla="*/ 110 w 142"/>
                  <a:gd name="T3" fmla="*/ 12 h 142"/>
                  <a:gd name="T4" fmla="*/ 97 w 142"/>
                  <a:gd name="T5" fmla="*/ 6 h 142"/>
                  <a:gd name="T6" fmla="*/ 90 w 142"/>
                  <a:gd name="T7" fmla="*/ 2 h 142"/>
                  <a:gd name="T8" fmla="*/ 84 w 142"/>
                  <a:gd name="T9" fmla="*/ 1 h 142"/>
                  <a:gd name="T10" fmla="*/ 71 w 142"/>
                  <a:gd name="T11" fmla="*/ 0 h 142"/>
                  <a:gd name="T12" fmla="*/ 56 w 142"/>
                  <a:gd name="T13" fmla="*/ 1 h 142"/>
                  <a:gd name="T14" fmla="*/ 44 w 142"/>
                  <a:gd name="T15" fmla="*/ 6 h 142"/>
                  <a:gd name="T16" fmla="*/ 31 w 142"/>
                  <a:gd name="T17" fmla="*/ 12 h 142"/>
                  <a:gd name="T18" fmla="*/ 21 w 142"/>
                  <a:gd name="T19" fmla="*/ 21 h 142"/>
                  <a:gd name="T20" fmla="*/ 11 w 142"/>
                  <a:gd name="T21" fmla="*/ 31 h 142"/>
                  <a:gd name="T22" fmla="*/ 5 w 142"/>
                  <a:gd name="T23" fmla="*/ 43 h 142"/>
                  <a:gd name="T24" fmla="*/ 1 w 142"/>
                  <a:gd name="T25" fmla="*/ 56 h 142"/>
                  <a:gd name="T26" fmla="*/ 0 w 142"/>
                  <a:gd name="T27" fmla="*/ 71 h 142"/>
                  <a:gd name="T28" fmla="*/ 1 w 142"/>
                  <a:gd name="T29" fmla="*/ 85 h 142"/>
                  <a:gd name="T30" fmla="*/ 2 w 142"/>
                  <a:gd name="T31" fmla="*/ 91 h 142"/>
                  <a:gd name="T32" fmla="*/ 5 w 142"/>
                  <a:gd name="T33" fmla="*/ 98 h 142"/>
                  <a:gd name="T34" fmla="*/ 11 w 142"/>
                  <a:gd name="T35" fmla="*/ 110 h 142"/>
                  <a:gd name="T36" fmla="*/ 15 w 142"/>
                  <a:gd name="T37" fmla="*/ 115 h 142"/>
                  <a:gd name="T38" fmla="*/ 21 w 142"/>
                  <a:gd name="T39" fmla="*/ 121 h 142"/>
                  <a:gd name="T40" fmla="*/ 31 w 142"/>
                  <a:gd name="T41" fmla="*/ 129 h 142"/>
                  <a:gd name="T42" fmla="*/ 44 w 142"/>
                  <a:gd name="T43" fmla="*/ 136 h 142"/>
                  <a:gd name="T44" fmla="*/ 56 w 142"/>
                  <a:gd name="T45" fmla="*/ 140 h 142"/>
                  <a:gd name="T46" fmla="*/ 71 w 142"/>
                  <a:gd name="T47" fmla="*/ 142 h 142"/>
                  <a:gd name="T48" fmla="*/ 77 w 142"/>
                  <a:gd name="T49" fmla="*/ 141 h 142"/>
                  <a:gd name="T50" fmla="*/ 77 w 142"/>
                  <a:gd name="T51" fmla="*/ 140 h 142"/>
                  <a:gd name="T52" fmla="*/ 78 w 142"/>
                  <a:gd name="T53" fmla="*/ 140 h 142"/>
                  <a:gd name="T54" fmla="*/ 80 w 142"/>
                  <a:gd name="T55" fmla="*/ 140 h 142"/>
                  <a:gd name="T56" fmla="*/ 84 w 142"/>
                  <a:gd name="T57" fmla="*/ 140 h 142"/>
                  <a:gd name="T58" fmla="*/ 90 w 142"/>
                  <a:gd name="T59" fmla="*/ 138 h 142"/>
                  <a:gd name="T60" fmla="*/ 97 w 142"/>
                  <a:gd name="T61" fmla="*/ 136 h 142"/>
                  <a:gd name="T62" fmla="*/ 110 w 142"/>
                  <a:gd name="T63" fmla="*/ 129 h 142"/>
                  <a:gd name="T64" fmla="*/ 115 w 142"/>
                  <a:gd name="T65" fmla="*/ 125 h 142"/>
                  <a:gd name="T66" fmla="*/ 121 w 142"/>
                  <a:gd name="T67" fmla="*/ 121 h 142"/>
                  <a:gd name="T68" fmla="*/ 125 w 142"/>
                  <a:gd name="T69" fmla="*/ 115 h 142"/>
                  <a:gd name="T70" fmla="*/ 129 w 142"/>
                  <a:gd name="T71" fmla="*/ 110 h 142"/>
                  <a:gd name="T72" fmla="*/ 136 w 142"/>
                  <a:gd name="T73" fmla="*/ 98 h 142"/>
                  <a:gd name="T74" fmla="*/ 138 w 142"/>
                  <a:gd name="T75" fmla="*/ 91 h 142"/>
                  <a:gd name="T76" fmla="*/ 140 w 142"/>
                  <a:gd name="T77" fmla="*/ 85 h 142"/>
                  <a:gd name="T78" fmla="*/ 140 w 142"/>
                  <a:gd name="T79" fmla="*/ 81 h 142"/>
                  <a:gd name="T80" fmla="*/ 140 w 142"/>
                  <a:gd name="T81" fmla="*/ 79 h 142"/>
                  <a:gd name="T82" fmla="*/ 140 w 142"/>
                  <a:gd name="T83" fmla="*/ 78 h 142"/>
                  <a:gd name="T84" fmla="*/ 141 w 142"/>
                  <a:gd name="T85" fmla="*/ 78 h 142"/>
                  <a:gd name="T86" fmla="*/ 142 w 142"/>
                  <a:gd name="T87" fmla="*/ 71 h 142"/>
                  <a:gd name="T88" fmla="*/ 140 w 142"/>
                  <a:gd name="T89" fmla="*/ 56 h 142"/>
                  <a:gd name="T90" fmla="*/ 136 w 142"/>
                  <a:gd name="T91" fmla="*/ 43 h 142"/>
                  <a:gd name="T92" fmla="*/ 129 w 142"/>
                  <a:gd name="T93" fmla="*/ 31 h 142"/>
                  <a:gd name="T94" fmla="*/ 121 w 142"/>
                  <a:gd name="T95" fmla="*/ 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21"/>
                    </a:moveTo>
                    <a:lnTo>
                      <a:pt x="110" y="12"/>
                    </a:lnTo>
                    <a:lnTo>
                      <a:pt x="97" y="6"/>
                    </a:lnTo>
                    <a:lnTo>
                      <a:pt x="90" y="2"/>
                    </a:lnTo>
                    <a:lnTo>
                      <a:pt x="84" y="1"/>
                    </a:lnTo>
                    <a:lnTo>
                      <a:pt x="71" y="0"/>
                    </a:lnTo>
                    <a:lnTo>
                      <a:pt x="56" y="1"/>
                    </a:lnTo>
                    <a:lnTo>
                      <a:pt x="44" y="6"/>
                    </a:lnTo>
                    <a:lnTo>
                      <a:pt x="31" y="12"/>
                    </a:lnTo>
                    <a:lnTo>
                      <a:pt x="21" y="21"/>
                    </a:lnTo>
                    <a:lnTo>
                      <a:pt x="11" y="31"/>
                    </a:lnTo>
                    <a:lnTo>
                      <a:pt x="5" y="43"/>
                    </a:lnTo>
                    <a:lnTo>
                      <a:pt x="1" y="56"/>
                    </a:lnTo>
                    <a:lnTo>
                      <a:pt x="0" y="71"/>
                    </a:lnTo>
                    <a:lnTo>
                      <a:pt x="1" y="85"/>
                    </a:lnTo>
                    <a:lnTo>
                      <a:pt x="2" y="91"/>
                    </a:lnTo>
                    <a:lnTo>
                      <a:pt x="5" y="98"/>
                    </a:lnTo>
                    <a:lnTo>
                      <a:pt x="11" y="110"/>
                    </a:lnTo>
                    <a:lnTo>
                      <a:pt x="15" y="115"/>
                    </a:lnTo>
                    <a:lnTo>
                      <a:pt x="21" y="121"/>
                    </a:lnTo>
                    <a:lnTo>
                      <a:pt x="31" y="129"/>
                    </a:lnTo>
                    <a:lnTo>
                      <a:pt x="44" y="136"/>
                    </a:lnTo>
                    <a:lnTo>
                      <a:pt x="56" y="140"/>
                    </a:lnTo>
                    <a:lnTo>
                      <a:pt x="71" y="142"/>
                    </a:lnTo>
                    <a:lnTo>
                      <a:pt x="77" y="141"/>
                    </a:lnTo>
                    <a:lnTo>
                      <a:pt x="77" y="140"/>
                    </a:lnTo>
                    <a:lnTo>
                      <a:pt x="78" y="140"/>
                    </a:lnTo>
                    <a:lnTo>
                      <a:pt x="80" y="140"/>
                    </a:lnTo>
                    <a:lnTo>
                      <a:pt x="84" y="140"/>
                    </a:lnTo>
                    <a:lnTo>
                      <a:pt x="90" y="138"/>
                    </a:lnTo>
                    <a:lnTo>
                      <a:pt x="97" y="136"/>
                    </a:lnTo>
                    <a:lnTo>
                      <a:pt x="110" y="129"/>
                    </a:lnTo>
                    <a:lnTo>
                      <a:pt x="115" y="125"/>
                    </a:lnTo>
                    <a:lnTo>
                      <a:pt x="121" y="121"/>
                    </a:lnTo>
                    <a:lnTo>
                      <a:pt x="125" y="115"/>
                    </a:lnTo>
                    <a:lnTo>
                      <a:pt x="129" y="110"/>
                    </a:lnTo>
                    <a:lnTo>
                      <a:pt x="136" y="98"/>
                    </a:lnTo>
                    <a:lnTo>
                      <a:pt x="138" y="91"/>
                    </a:lnTo>
                    <a:lnTo>
                      <a:pt x="140" y="85"/>
                    </a:lnTo>
                    <a:lnTo>
                      <a:pt x="140" y="81"/>
                    </a:lnTo>
                    <a:lnTo>
                      <a:pt x="140" y="79"/>
                    </a:lnTo>
                    <a:lnTo>
                      <a:pt x="140" y="78"/>
                    </a:lnTo>
                    <a:lnTo>
                      <a:pt x="141" y="78"/>
                    </a:lnTo>
                    <a:lnTo>
                      <a:pt x="142" y="71"/>
                    </a:lnTo>
                    <a:lnTo>
                      <a:pt x="140" y="56"/>
                    </a:lnTo>
                    <a:lnTo>
                      <a:pt x="136" y="43"/>
                    </a:lnTo>
                    <a:lnTo>
                      <a:pt x="129" y="31"/>
                    </a:lnTo>
                    <a:lnTo>
                      <a:pt x="121" y="21"/>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2" name="Freeform 960">
                <a:extLst>
                  <a:ext uri="{FF2B5EF4-FFF2-40B4-BE49-F238E27FC236}">
                    <a16:creationId xmlns:a16="http://schemas.microsoft.com/office/drawing/2014/main" id="{E2C94877-CFDA-DC87-4080-602C76BA0CF9}"/>
                  </a:ext>
                </a:extLst>
              </p:cNvPr>
              <p:cNvSpPr>
                <a:spLocks/>
              </p:cNvSpPr>
              <p:nvPr/>
            </p:nvSpPr>
            <p:spPr bwMode="auto">
              <a:xfrm>
                <a:off x="7000875" y="4886325"/>
                <a:ext cx="46038" cy="46038"/>
              </a:xfrm>
              <a:custGeom>
                <a:avLst/>
                <a:gdLst>
                  <a:gd name="T0" fmla="*/ 121 w 142"/>
                  <a:gd name="T1" fmla="*/ 20 h 142"/>
                  <a:gd name="T2" fmla="*/ 110 w 142"/>
                  <a:gd name="T3" fmla="*/ 11 h 142"/>
                  <a:gd name="T4" fmla="*/ 97 w 142"/>
                  <a:gd name="T5" fmla="*/ 5 h 142"/>
                  <a:gd name="T6" fmla="*/ 90 w 142"/>
                  <a:gd name="T7" fmla="*/ 2 h 142"/>
                  <a:gd name="T8" fmla="*/ 84 w 142"/>
                  <a:gd name="T9" fmla="*/ 1 h 142"/>
                  <a:gd name="T10" fmla="*/ 71 w 142"/>
                  <a:gd name="T11" fmla="*/ 0 h 142"/>
                  <a:gd name="T12" fmla="*/ 56 w 142"/>
                  <a:gd name="T13" fmla="*/ 1 h 142"/>
                  <a:gd name="T14" fmla="*/ 44 w 142"/>
                  <a:gd name="T15" fmla="*/ 5 h 142"/>
                  <a:gd name="T16" fmla="*/ 31 w 142"/>
                  <a:gd name="T17" fmla="*/ 11 h 142"/>
                  <a:gd name="T18" fmla="*/ 21 w 142"/>
                  <a:gd name="T19" fmla="*/ 20 h 142"/>
                  <a:gd name="T20" fmla="*/ 11 w 142"/>
                  <a:gd name="T21" fmla="*/ 31 h 142"/>
                  <a:gd name="T22" fmla="*/ 5 w 142"/>
                  <a:gd name="T23" fmla="*/ 43 h 142"/>
                  <a:gd name="T24" fmla="*/ 1 w 142"/>
                  <a:gd name="T25" fmla="*/ 56 h 142"/>
                  <a:gd name="T26" fmla="*/ 0 w 142"/>
                  <a:gd name="T27" fmla="*/ 71 h 142"/>
                  <a:gd name="T28" fmla="*/ 1 w 142"/>
                  <a:gd name="T29" fmla="*/ 84 h 142"/>
                  <a:gd name="T30" fmla="*/ 2 w 142"/>
                  <a:gd name="T31" fmla="*/ 90 h 142"/>
                  <a:gd name="T32" fmla="*/ 5 w 142"/>
                  <a:gd name="T33" fmla="*/ 98 h 142"/>
                  <a:gd name="T34" fmla="*/ 11 w 142"/>
                  <a:gd name="T35" fmla="*/ 110 h 142"/>
                  <a:gd name="T36" fmla="*/ 15 w 142"/>
                  <a:gd name="T37" fmla="*/ 115 h 142"/>
                  <a:gd name="T38" fmla="*/ 21 w 142"/>
                  <a:gd name="T39" fmla="*/ 121 h 142"/>
                  <a:gd name="T40" fmla="*/ 31 w 142"/>
                  <a:gd name="T41" fmla="*/ 129 h 142"/>
                  <a:gd name="T42" fmla="*/ 44 w 142"/>
                  <a:gd name="T43" fmla="*/ 136 h 142"/>
                  <a:gd name="T44" fmla="*/ 56 w 142"/>
                  <a:gd name="T45" fmla="*/ 140 h 142"/>
                  <a:gd name="T46" fmla="*/ 71 w 142"/>
                  <a:gd name="T47" fmla="*/ 142 h 142"/>
                  <a:gd name="T48" fmla="*/ 77 w 142"/>
                  <a:gd name="T49" fmla="*/ 141 h 142"/>
                  <a:gd name="T50" fmla="*/ 77 w 142"/>
                  <a:gd name="T51" fmla="*/ 140 h 142"/>
                  <a:gd name="T52" fmla="*/ 78 w 142"/>
                  <a:gd name="T53" fmla="*/ 140 h 142"/>
                  <a:gd name="T54" fmla="*/ 80 w 142"/>
                  <a:gd name="T55" fmla="*/ 140 h 142"/>
                  <a:gd name="T56" fmla="*/ 84 w 142"/>
                  <a:gd name="T57" fmla="*/ 140 h 142"/>
                  <a:gd name="T58" fmla="*/ 90 w 142"/>
                  <a:gd name="T59" fmla="*/ 138 h 142"/>
                  <a:gd name="T60" fmla="*/ 97 w 142"/>
                  <a:gd name="T61" fmla="*/ 136 h 142"/>
                  <a:gd name="T62" fmla="*/ 110 w 142"/>
                  <a:gd name="T63" fmla="*/ 129 h 142"/>
                  <a:gd name="T64" fmla="*/ 115 w 142"/>
                  <a:gd name="T65" fmla="*/ 125 h 142"/>
                  <a:gd name="T66" fmla="*/ 121 w 142"/>
                  <a:gd name="T67" fmla="*/ 121 h 142"/>
                  <a:gd name="T68" fmla="*/ 125 w 142"/>
                  <a:gd name="T69" fmla="*/ 115 h 142"/>
                  <a:gd name="T70" fmla="*/ 129 w 142"/>
                  <a:gd name="T71" fmla="*/ 110 h 142"/>
                  <a:gd name="T72" fmla="*/ 136 w 142"/>
                  <a:gd name="T73" fmla="*/ 98 h 142"/>
                  <a:gd name="T74" fmla="*/ 138 w 142"/>
                  <a:gd name="T75" fmla="*/ 90 h 142"/>
                  <a:gd name="T76" fmla="*/ 140 w 142"/>
                  <a:gd name="T77" fmla="*/ 84 h 142"/>
                  <a:gd name="T78" fmla="*/ 140 w 142"/>
                  <a:gd name="T79" fmla="*/ 80 h 142"/>
                  <a:gd name="T80" fmla="*/ 140 w 142"/>
                  <a:gd name="T81" fmla="*/ 78 h 142"/>
                  <a:gd name="T82" fmla="*/ 140 w 142"/>
                  <a:gd name="T83" fmla="*/ 77 h 142"/>
                  <a:gd name="T84" fmla="*/ 141 w 142"/>
                  <a:gd name="T85" fmla="*/ 77 h 142"/>
                  <a:gd name="T86" fmla="*/ 142 w 142"/>
                  <a:gd name="T87" fmla="*/ 71 h 142"/>
                  <a:gd name="T88" fmla="*/ 140 w 142"/>
                  <a:gd name="T89" fmla="*/ 56 h 142"/>
                  <a:gd name="T90" fmla="*/ 136 w 142"/>
                  <a:gd name="T91" fmla="*/ 43 h 142"/>
                  <a:gd name="T92" fmla="*/ 129 w 142"/>
                  <a:gd name="T93" fmla="*/ 31 h 142"/>
                  <a:gd name="T94" fmla="*/ 121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20"/>
                    </a:moveTo>
                    <a:lnTo>
                      <a:pt x="110" y="11"/>
                    </a:lnTo>
                    <a:lnTo>
                      <a:pt x="97" y="5"/>
                    </a:lnTo>
                    <a:lnTo>
                      <a:pt x="90" y="2"/>
                    </a:lnTo>
                    <a:lnTo>
                      <a:pt x="84" y="1"/>
                    </a:lnTo>
                    <a:lnTo>
                      <a:pt x="71" y="0"/>
                    </a:lnTo>
                    <a:lnTo>
                      <a:pt x="56" y="1"/>
                    </a:lnTo>
                    <a:lnTo>
                      <a:pt x="44" y="5"/>
                    </a:lnTo>
                    <a:lnTo>
                      <a:pt x="31" y="11"/>
                    </a:lnTo>
                    <a:lnTo>
                      <a:pt x="21" y="20"/>
                    </a:lnTo>
                    <a:lnTo>
                      <a:pt x="11" y="31"/>
                    </a:lnTo>
                    <a:lnTo>
                      <a:pt x="5" y="43"/>
                    </a:lnTo>
                    <a:lnTo>
                      <a:pt x="1" y="56"/>
                    </a:lnTo>
                    <a:lnTo>
                      <a:pt x="0" y="71"/>
                    </a:lnTo>
                    <a:lnTo>
                      <a:pt x="1" y="84"/>
                    </a:lnTo>
                    <a:lnTo>
                      <a:pt x="2" y="90"/>
                    </a:lnTo>
                    <a:lnTo>
                      <a:pt x="5" y="98"/>
                    </a:lnTo>
                    <a:lnTo>
                      <a:pt x="11" y="110"/>
                    </a:lnTo>
                    <a:lnTo>
                      <a:pt x="15" y="115"/>
                    </a:lnTo>
                    <a:lnTo>
                      <a:pt x="21" y="121"/>
                    </a:lnTo>
                    <a:lnTo>
                      <a:pt x="31" y="129"/>
                    </a:lnTo>
                    <a:lnTo>
                      <a:pt x="44" y="136"/>
                    </a:lnTo>
                    <a:lnTo>
                      <a:pt x="56" y="140"/>
                    </a:lnTo>
                    <a:lnTo>
                      <a:pt x="71" y="142"/>
                    </a:lnTo>
                    <a:lnTo>
                      <a:pt x="77" y="141"/>
                    </a:lnTo>
                    <a:lnTo>
                      <a:pt x="77" y="140"/>
                    </a:lnTo>
                    <a:lnTo>
                      <a:pt x="78" y="140"/>
                    </a:lnTo>
                    <a:lnTo>
                      <a:pt x="80" y="140"/>
                    </a:lnTo>
                    <a:lnTo>
                      <a:pt x="84" y="140"/>
                    </a:lnTo>
                    <a:lnTo>
                      <a:pt x="90" y="138"/>
                    </a:lnTo>
                    <a:lnTo>
                      <a:pt x="97" y="136"/>
                    </a:lnTo>
                    <a:lnTo>
                      <a:pt x="110" y="129"/>
                    </a:lnTo>
                    <a:lnTo>
                      <a:pt x="115" y="125"/>
                    </a:lnTo>
                    <a:lnTo>
                      <a:pt x="121" y="121"/>
                    </a:lnTo>
                    <a:lnTo>
                      <a:pt x="125" y="115"/>
                    </a:lnTo>
                    <a:lnTo>
                      <a:pt x="129" y="110"/>
                    </a:lnTo>
                    <a:lnTo>
                      <a:pt x="136" y="98"/>
                    </a:lnTo>
                    <a:lnTo>
                      <a:pt x="138" y="90"/>
                    </a:lnTo>
                    <a:lnTo>
                      <a:pt x="140" y="84"/>
                    </a:lnTo>
                    <a:lnTo>
                      <a:pt x="140" y="80"/>
                    </a:lnTo>
                    <a:lnTo>
                      <a:pt x="140" y="78"/>
                    </a:lnTo>
                    <a:lnTo>
                      <a:pt x="140" y="77"/>
                    </a:lnTo>
                    <a:lnTo>
                      <a:pt x="141" y="77"/>
                    </a:lnTo>
                    <a:lnTo>
                      <a:pt x="142" y="71"/>
                    </a:lnTo>
                    <a:lnTo>
                      <a:pt x="140" y="56"/>
                    </a:lnTo>
                    <a:lnTo>
                      <a:pt x="136" y="43"/>
                    </a:lnTo>
                    <a:lnTo>
                      <a:pt x="129" y="31"/>
                    </a:lnTo>
                    <a:lnTo>
                      <a:pt x="121" y="2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3" name="Freeform 961">
                <a:extLst>
                  <a:ext uri="{FF2B5EF4-FFF2-40B4-BE49-F238E27FC236}">
                    <a16:creationId xmlns:a16="http://schemas.microsoft.com/office/drawing/2014/main" id="{334146BE-529B-C206-6A05-507ECF83D0EB}"/>
                  </a:ext>
                </a:extLst>
              </p:cNvPr>
              <p:cNvSpPr>
                <a:spLocks/>
              </p:cNvSpPr>
              <p:nvPr/>
            </p:nvSpPr>
            <p:spPr bwMode="auto">
              <a:xfrm>
                <a:off x="7042150" y="4902200"/>
                <a:ext cx="46038" cy="46038"/>
              </a:xfrm>
              <a:custGeom>
                <a:avLst/>
                <a:gdLst>
                  <a:gd name="T0" fmla="*/ 120 w 142"/>
                  <a:gd name="T1" fmla="*/ 20 h 142"/>
                  <a:gd name="T2" fmla="*/ 109 w 142"/>
                  <a:gd name="T3" fmla="*/ 11 h 142"/>
                  <a:gd name="T4" fmla="*/ 97 w 142"/>
                  <a:gd name="T5" fmla="*/ 5 h 142"/>
                  <a:gd name="T6" fmla="*/ 90 w 142"/>
                  <a:gd name="T7" fmla="*/ 2 h 142"/>
                  <a:gd name="T8" fmla="*/ 84 w 142"/>
                  <a:gd name="T9" fmla="*/ 1 h 142"/>
                  <a:gd name="T10" fmla="*/ 71 w 142"/>
                  <a:gd name="T11" fmla="*/ 0 h 142"/>
                  <a:gd name="T12" fmla="*/ 56 w 142"/>
                  <a:gd name="T13" fmla="*/ 1 h 142"/>
                  <a:gd name="T14" fmla="*/ 43 w 142"/>
                  <a:gd name="T15" fmla="*/ 5 h 142"/>
                  <a:gd name="T16" fmla="*/ 31 w 142"/>
                  <a:gd name="T17" fmla="*/ 11 h 142"/>
                  <a:gd name="T18" fmla="*/ 21 w 142"/>
                  <a:gd name="T19" fmla="*/ 20 h 142"/>
                  <a:gd name="T20" fmla="*/ 11 w 142"/>
                  <a:gd name="T21" fmla="*/ 30 h 142"/>
                  <a:gd name="T22" fmla="*/ 5 w 142"/>
                  <a:gd name="T23" fmla="*/ 42 h 142"/>
                  <a:gd name="T24" fmla="*/ 1 w 142"/>
                  <a:gd name="T25" fmla="*/ 56 h 142"/>
                  <a:gd name="T26" fmla="*/ 0 w 142"/>
                  <a:gd name="T27" fmla="*/ 71 h 142"/>
                  <a:gd name="T28" fmla="*/ 1 w 142"/>
                  <a:gd name="T29" fmla="*/ 84 h 142"/>
                  <a:gd name="T30" fmla="*/ 2 w 142"/>
                  <a:gd name="T31" fmla="*/ 90 h 142"/>
                  <a:gd name="T32" fmla="*/ 5 w 142"/>
                  <a:gd name="T33" fmla="*/ 97 h 142"/>
                  <a:gd name="T34" fmla="*/ 11 w 142"/>
                  <a:gd name="T35" fmla="*/ 109 h 142"/>
                  <a:gd name="T36" fmla="*/ 15 w 142"/>
                  <a:gd name="T37" fmla="*/ 114 h 142"/>
                  <a:gd name="T38" fmla="*/ 21 w 142"/>
                  <a:gd name="T39" fmla="*/ 121 h 142"/>
                  <a:gd name="T40" fmla="*/ 31 w 142"/>
                  <a:gd name="T41" fmla="*/ 129 h 142"/>
                  <a:gd name="T42" fmla="*/ 43 w 142"/>
                  <a:gd name="T43" fmla="*/ 136 h 142"/>
                  <a:gd name="T44" fmla="*/ 56 w 142"/>
                  <a:gd name="T45" fmla="*/ 140 h 142"/>
                  <a:gd name="T46" fmla="*/ 71 w 142"/>
                  <a:gd name="T47" fmla="*/ 142 h 142"/>
                  <a:gd name="T48" fmla="*/ 77 w 142"/>
                  <a:gd name="T49" fmla="*/ 141 h 142"/>
                  <a:gd name="T50" fmla="*/ 77 w 142"/>
                  <a:gd name="T51" fmla="*/ 140 h 142"/>
                  <a:gd name="T52" fmla="*/ 78 w 142"/>
                  <a:gd name="T53" fmla="*/ 140 h 142"/>
                  <a:gd name="T54" fmla="*/ 80 w 142"/>
                  <a:gd name="T55" fmla="*/ 140 h 142"/>
                  <a:gd name="T56" fmla="*/ 84 w 142"/>
                  <a:gd name="T57" fmla="*/ 140 h 142"/>
                  <a:gd name="T58" fmla="*/ 90 w 142"/>
                  <a:gd name="T59" fmla="*/ 138 h 142"/>
                  <a:gd name="T60" fmla="*/ 97 w 142"/>
                  <a:gd name="T61" fmla="*/ 136 h 142"/>
                  <a:gd name="T62" fmla="*/ 109 w 142"/>
                  <a:gd name="T63" fmla="*/ 129 h 142"/>
                  <a:gd name="T64" fmla="*/ 114 w 142"/>
                  <a:gd name="T65" fmla="*/ 125 h 142"/>
                  <a:gd name="T66" fmla="*/ 120 w 142"/>
                  <a:gd name="T67" fmla="*/ 121 h 142"/>
                  <a:gd name="T68" fmla="*/ 125 w 142"/>
                  <a:gd name="T69" fmla="*/ 114 h 142"/>
                  <a:gd name="T70" fmla="*/ 129 w 142"/>
                  <a:gd name="T71" fmla="*/ 109 h 142"/>
                  <a:gd name="T72" fmla="*/ 136 w 142"/>
                  <a:gd name="T73" fmla="*/ 97 h 142"/>
                  <a:gd name="T74" fmla="*/ 138 w 142"/>
                  <a:gd name="T75" fmla="*/ 90 h 142"/>
                  <a:gd name="T76" fmla="*/ 140 w 142"/>
                  <a:gd name="T77" fmla="*/ 84 h 142"/>
                  <a:gd name="T78" fmla="*/ 140 w 142"/>
                  <a:gd name="T79" fmla="*/ 80 h 142"/>
                  <a:gd name="T80" fmla="*/ 140 w 142"/>
                  <a:gd name="T81" fmla="*/ 78 h 142"/>
                  <a:gd name="T82" fmla="*/ 140 w 142"/>
                  <a:gd name="T83" fmla="*/ 77 h 142"/>
                  <a:gd name="T84" fmla="*/ 141 w 142"/>
                  <a:gd name="T85" fmla="*/ 77 h 142"/>
                  <a:gd name="T86" fmla="*/ 142 w 142"/>
                  <a:gd name="T87" fmla="*/ 71 h 142"/>
                  <a:gd name="T88" fmla="*/ 140 w 142"/>
                  <a:gd name="T89" fmla="*/ 56 h 142"/>
                  <a:gd name="T90" fmla="*/ 136 w 142"/>
                  <a:gd name="T91" fmla="*/ 42 h 142"/>
                  <a:gd name="T92" fmla="*/ 129 w 142"/>
                  <a:gd name="T93" fmla="*/ 30 h 142"/>
                  <a:gd name="T94" fmla="*/ 120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0" y="20"/>
                    </a:moveTo>
                    <a:lnTo>
                      <a:pt x="109" y="11"/>
                    </a:lnTo>
                    <a:lnTo>
                      <a:pt x="97" y="5"/>
                    </a:lnTo>
                    <a:lnTo>
                      <a:pt x="90" y="2"/>
                    </a:lnTo>
                    <a:lnTo>
                      <a:pt x="84" y="1"/>
                    </a:lnTo>
                    <a:lnTo>
                      <a:pt x="71" y="0"/>
                    </a:lnTo>
                    <a:lnTo>
                      <a:pt x="56" y="1"/>
                    </a:lnTo>
                    <a:lnTo>
                      <a:pt x="43" y="5"/>
                    </a:lnTo>
                    <a:lnTo>
                      <a:pt x="31" y="11"/>
                    </a:lnTo>
                    <a:lnTo>
                      <a:pt x="21" y="20"/>
                    </a:lnTo>
                    <a:lnTo>
                      <a:pt x="11" y="30"/>
                    </a:lnTo>
                    <a:lnTo>
                      <a:pt x="5" y="42"/>
                    </a:lnTo>
                    <a:lnTo>
                      <a:pt x="1" y="56"/>
                    </a:lnTo>
                    <a:lnTo>
                      <a:pt x="0" y="71"/>
                    </a:lnTo>
                    <a:lnTo>
                      <a:pt x="1" y="84"/>
                    </a:lnTo>
                    <a:lnTo>
                      <a:pt x="2" y="90"/>
                    </a:lnTo>
                    <a:lnTo>
                      <a:pt x="5" y="97"/>
                    </a:lnTo>
                    <a:lnTo>
                      <a:pt x="11" y="109"/>
                    </a:lnTo>
                    <a:lnTo>
                      <a:pt x="15" y="114"/>
                    </a:lnTo>
                    <a:lnTo>
                      <a:pt x="21" y="121"/>
                    </a:lnTo>
                    <a:lnTo>
                      <a:pt x="31" y="129"/>
                    </a:lnTo>
                    <a:lnTo>
                      <a:pt x="43" y="136"/>
                    </a:lnTo>
                    <a:lnTo>
                      <a:pt x="56"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lnTo>
                      <a:pt x="125" y="114"/>
                    </a:lnTo>
                    <a:lnTo>
                      <a:pt x="129" y="109"/>
                    </a:lnTo>
                    <a:lnTo>
                      <a:pt x="136" y="97"/>
                    </a:lnTo>
                    <a:lnTo>
                      <a:pt x="138" y="90"/>
                    </a:lnTo>
                    <a:lnTo>
                      <a:pt x="140" y="84"/>
                    </a:lnTo>
                    <a:lnTo>
                      <a:pt x="140" y="80"/>
                    </a:lnTo>
                    <a:lnTo>
                      <a:pt x="140" y="78"/>
                    </a:lnTo>
                    <a:lnTo>
                      <a:pt x="140" y="77"/>
                    </a:lnTo>
                    <a:lnTo>
                      <a:pt x="141" y="77"/>
                    </a:lnTo>
                    <a:lnTo>
                      <a:pt x="142" y="71"/>
                    </a:lnTo>
                    <a:lnTo>
                      <a:pt x="140" y="56"/>
                    </a:lnTo>
                    <a:lnTo>
                      <a:pt x="136" y="42"/>
                    </a:lnTo>
                    <a:lnTo>
                      <a:pt x="129" y="30"/>
                    </a:lnTo>
                    <a:lnTo>
                      <a:pt x="120" y="2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4" name="Freeform 962">
                <a:extLst>
                  <a:ext uri="{FF2B5EF4-FFF2-40B4-BE49-F238E27FC236}">
                    <a16:creationId xmlns:a16="http://schemas.microsoft.com/office/drawing/2014/main" id="{75A22833-FE9C-66A2-3094-9EF1CBC26423}"/>
                  </a:ext>
                </a:extLst>
              </p:cNvPr>
              <p:cNvSpPr>
                <a:spLocks/>
              </p:cNvSpPr>
              <p:nvPr/>
            </p:nvSpPr>
            <p:spPr bwMode="auto">
              <a:xfrm>
                <a:off x="7326313" y="5003800"/>
                <a:ext cx="46038" cy="46038"/>
              </a:xfrm>
              <a:custGeom>
                <a:avLst/>
                <a:gdLst>
                  <a:gd name="T0" fmla="*/ 121 w 142"/>
                  <a:gd name="T1" fmla="*/ 21 h 142"/>
                  <a:gd name="T2" fmla="*/ 109 w 142"/>
                  <a:gd name="T3" fmla="*/ 11 h 142"/>
                  <a:gd name="T4" fmla="*/ 97 w 142"/>
                  <a:gd name="T5" fmla="*/ 5 h 142"/>
                  <a:gd name="T6" fmla="*/ 90 w 142"/>
                  <a:gd name="T7" fmla="*/ 2 h 142"/>
                  <a:gd name="T8" fmla="*/ 84 w 142"/>
                  <a:gd name="T9" fmla="*/ 1 h 142"/>
                  <a:gd name="T10" fmla="*/ 71 w 142"/>
                  <a:gd name="T11" fmla="*/ 0 h 142"/>
                  <a:gd name="T12" fmla="*/ 56 w 142"/>
                  <a:gd name="T13" fmla="*/ 1 h 142"/>
                  <a:gd name="T14" fmla="*/ 44 w 142"/>
                  <a:gd name="T15" fmla="*/ 5 h 142"/>
                  <a:gd name="T16" fmla="*/ 31 w 142"/>
                  <a:gd name="T17" fmla="*/ 11 h 142"/>
                  <a:gd name="T18" fmla="*/ 21 w 142"/>
                  <a:gd name="T19" fmla="*/ 21 h 142"/>
                  <a:gd name="T20" fmla="*/ 11 w 142"/>
                  <a:gd name="T21" fmla="*/ 31 h 142"/>
                  <a:gd name="T22" fmla="*/ 5 w 142"/>
                  <a:gd name="T23" fmla="*/ 43 h 142"/>
                  <a:gd name="T24" fmla="*/ 1 w 142"/>
                  <a:gd name="T25" fmla="*/ 56 h 142"/>
                  <a:gd name="T26" fmla="*/ 0 w 142"/>
                  <a:gd name="T27" fmla="*/ 71 h 142"/>
                  <a:gd name="T28" fmla="*/ 1 w 142"/>
                  <a:gd name="T29" fmla="*/ 84 h 142"/>
                  <a:gd name="T30" fmla="*/ 2 w 142"/>
                  <a:gd name="T31" fmla="*/ 91 h 142"/>
                  <a:gd name="T32" fmla="*/ 5 w 142"/>
                  <a:gd name="T33" fmla="*/ 98 h 142"/>
                  <a:gd name="T34" fmla="*/ 11 w 142"/>
                  <a:gd name="T35" fmla="*/ 110 h 142"/>
                  <a:gd name="T36" fmla="*/ 15 w 142"/>
                  <a:gd name="T37" fmla="*/ 115 h 142"/>
                  <a:gd name="T38" fmla="*/ 21 w 142"/>
                  <a:gd name="T39" fmla="*/ 121 h 142"/>
                  <a:gd name="T40" fmla="*/ 31 w 142"/>
                  <a:gd name="T41" fmla="*/ 129 h 142"/>
                  <a:gd name="T42" fmla="*/ 44 w 142"/>
                  <a:gd name="T43" fmla="*/ 136 h 142"/>
                  <a:gd name="T44" fmla="*/ 56 w 142"/>
                  <a:gd name="T45" fmla="*/ 140 h 142"/>
                  <a:gd name="T46" fmla="*/ 71 w 142"/>
                  <a:gd name="T47" fmla="*/ 142 h 142"/>
                  <a:gd name="T48" fmla="*/ 77 w 142"/>
                  <a:gd name="T49" fmla="*/ 141 h 142"/>
                  <a:gd name="T50" fmla="*/ 77 w 142"/>
                  <a:gd name="T51" fmla="*/ 140 h 142"/>
                  <a:gd name="T52" fmla="*/ 78 w 142"/>
                  <a:gd name="T53" fmla="*/ 140 h 142"/>
                  <a:gd name="T54" fmla="*/ 80 w 142"/>
                  <a:gd name="T55" fmla="*/ 140 h 142"/>
                  <a:gd name="T56" fmla="*/ 84 w 142"/>
                  <a:gd name="T57" fmla="*/ 140 h 142"/>
                  <a:gd name="T58" fmla="*/ 90 w 142"/>
                  <a:gd name="T59" fmla="*/ 138 h 142"/>
                  <a:gd name="T60" fmla="*/ 97 w 142"/>
                  <a:gd name="T61" fmla="*/ 136 h 142"/>
                  <a:gd name="T62" fmla="*/ 109 w 142"/>
                  <a:gd name="T63" fmla="*/ 129 h 142"/>
                  <a:gd name="T64" fmla="*/ 115 w 142"/>
                  <a:gd name="T65" fmla="*/ 125 h 142"/>
                  <a:gd name="T66" fmla="*/ 121 w 142"/>
                  <a:gd name="T67" fmla="*/ 121 h 142"/>
                  <a:gd name="T68" fmla="*/ 125 w 142"/>
                  <a:gd name="T69" fmla="*/ 115 h 142"/>
                  <a:gd name="T70" fmla="*/ 129 w 142"/>
                  <a:gd name="T71" fmla="*/ 110 h 142"/>
                  <a:gd name="T72" fmla="*/ 136 w 142"/>
                  <a:gd name="T73" fmla="*/ 98 h 142"/>
                  <a:gd name="T74" fmla="*/ 138 w 142"/>
                  <a:gd name="T75" fmla="*/ 91 h 142"/>
                  <a:gd name="T76" fmla="*/ 140 w 142"/>
                  <a:gd name="T77" fmla="*/ 84 h 142"/>
                  <a:gd name="T78" fmla="*/ 140 w 142"/>
                  <a:gd name="T79" fmla="*/ 80 h 142"/>
                  <a:gd name="T80" fmla="*/ 140 w 142"/>
                  <a:gd name="T81" fmla="*/ 78 h 142"/>
                  <a:gd name="T82" fmla="*/ 140 w 142"/>
                  <a:gd name="T83" fmla="*/ 77 h 142"/>
                  <a:gd name="T84" fmla="*/ 141 w 142"/>
                  <a:gd name="T85" fmla="*/ 77 h 142"/>
                  <a:gd name="T86" fmla="*/ 142 w 142"/>
                  <a:gd name="T87" fmla="*/ 71 h 142"/>
                  <a:gd name="T88" fmla="*/ 140 w 142"/>
                  <a:gd name="T89" fmla="*/ 56 h 142"/>
                  <a:gd name="T90" fmla="*/ 136 w 142"/>
                  <a:gd name="T91" fmla="*/ 43 h 142"/>
                  <a:gd name="T92" fmla="*/ 129 w 142"/>
                  <a:gd name="T93" fmla="*/ 31 h 142"/>
                  <a:gd name="T94" fmla="*/ 121 w 142"/>
                  <a:gd name="T95" fmla="*/ 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21"/>
                    </a:moveTo>
                    <a:lnTo>
                      <a:pt x="109" y="11"/>
                    </a:lnTo>
                    <a:lnTo>
                      <a:pt x="97" y="5"/>
                    </a:lnTo>
                    <a:lnTo>
                      <a:pt x="90" y="2"/>
                    </a:lnTo>
                    <a:lnTo>
                      <a:pt x="84" y="1"/>
                    </a:lnTo>
                    <a:lnTo>
                      <a:pt x="71" y="0"/>
                    </a:lnTo>
                    <a:lnTo>
                      <a:pt x="56" y="1"/>
                    </a:lnTo>
                    <a:lnTo>
                      <a:pt x="44" y="5"/>
                    </a:lnTo>
                    <a:lnTo>
                      <a:pt x="31" y="11"/>
                    </a:lnTo>
                    <a:lnTo>
                      <a:pt x="21" y="21"/>
                    </a:lnTo>
                    <a:lnTo>
                      <a:pt x="11" y="31"/>
                    </a:lnTo>
                    <a:lnTo>
                      <a:pt x="5" y="43"/>
                    </a:lnTo>
                    <a:lnTo>
                      <a:pt x="1" y="56"/>
                    </a:lnTo>
                    <a:lnTo>
                      <a:pt x="0" y="71"/>
                    </a:lnTo>
                    <a:lnTo>
                      <a:pt x="1" y="84"/>
                    </a:lnTo>
                    <a:lnTo>
                      <a:pt x="2" y="91"/>
                    </a:lnTo>
                    <a:lnTo>
                      <a:pt x="5" y="98"/>
                    </a:lnTo>
                    <a:lnTo>
                      <a:pt x="11" y="110"/>
                    </a:lnTo>
                    <a:lnTo>
                      <a:pt x="15" y="115"/>
                    </a:lnTo>
                    <a:lnTo>
                      <a:pt x="21" y="121"/>
                    </a:lnTo>
                    <a:lnTo>
                      <a:pt x="31" y="129"/>
                    </a:lnTo>
                    <a:lnTo>
                      <a:pt x="44" y="136"/>
                    </a:lnTo>
                    <a:lnTo>
                      <a:pt x="56" y="140"/>
                    </a:lnTo>
                    <a:lnTo>
                      <a:pt x="71" y="142"/>
                    </a:lnTo>
                    <a:lnTo>
                      <a:pt x="77" y="141"/>
                    </a:lnTo>
                    <a:lnTo>
                      <a:pt x="77" y="140"/>
                    </a:lnTo>
                    <a:lnTo>
                      <a:pt x="78" y="140"/>
                    </a:lnTo>
                    <a:lnTo>
                      <a:pt x="80" y="140"/>
                    </a:lnTo>
                    <a:lnTo>
                      <a:pt x="84" y="140"/>
                    </a:lnTo>
                    <a:lnTo>
                      <a:pt x="90" y="138"/>
                    </a:lnTo>
                    <a:lnTo>
                      <a:pt x="97" y="136"/>
                    </a:lnTo>
                    <a:lnTo>
                      <a:pt x="109" y="129"/>
                    </a:lnTo>
                    <a:lnTo>
                      <a:pt x="115" y="125"/>
                    </a:lnTo>
                    <a:lnTo>
                      <a:pt x="121" y="121"/>
                    </a:lnTo>
                    <a:lnTo>
                      <a:pt x="125" y="115"/>
                    </a:lnTo>
                    <a:lnTo>
                      <a:pt x="129" y="110"/>
                    </a:lnTo>
                    <a:lnTo>
                      <a:pt x="136" y="98"/>
                    </a:lnTo>
                    <a:lnTo>
                      <a:pt x="138" y="91"/>
                    </a:lnTo>
                    <a:lnTo>
                      <a:pt x="140" y="84"/>
                    </a:lnTo>
                    <a:lnTo>
                      <a:pt x="140" y="80"/>
                    </a:lnTo>
                    <a:lnTo>
                      <a:pt x="140" y="78"/>
                    </a:lnTo>
                    <a:lnTo>
                      <a:pt x="140" y="77"/>
                    </a:lnTo>
                    <a:lnTo>
                      <a:pt x="141" y="77"/>
                    </a:lnTo>
                    <a:lnTo>
                      <a:pt x="142" y="71"/>
                    </a:lnTo>
                    <a:lnTo>
                      <a:pt x="140" y="56"/>
                    </a:lnTo>
                    <a:lnTo>
                      <a:pt x="136" y="43"/>
                    </a:lnTo>
                    <a:lnTo>
                      <a:pt x="129" y="31"/>
                    </a:lnTo>
                    <a:lnTo>
                      <a:pt x="121" y="21"/>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5" name="Freeform 963">
                <a:extLst>
                  <a:ext uri="{FF2B5EF4-FFF2-40B4-BE49-F238E27FC236}">
                    <a16:creationId xmlns:a16="http://schemas.microsoft.com/office/drawing/2014/main" id="{8DCC148C-9183-2039-0F10-138641EF8A2D}"/>
                  </a:ext>
                </a:extLst>
              </p:cNvPr>
              <p:cNvSpPr>
                <a:spLocks/>
              </p:cNvSpPr>
              <p:nvPr/>
            </p:nvSpPr>
            <p:spPr bwMode="auto">
              <a:xfrm>
                <a:off x="7615238" y="5143500"/>
                <a:ext cx="44450" cy="44450"/>
              </a:xfrm>
              <a:custGeom>
                <a:avLst/>
                <a:gdLst>
                  <a:gd name="T0" fmla="*/ 121 w 142"/>
                  <a:gd name="T1" fmla="*/ 21 h 142"/>
                  <a:gd name="T2" fmla="*/ 110 w 142"/>
                  <a:gd name="T3" fmla="*/ 11 h 142"/>
                  <a:gd name="T4" fmla="*/ 98 w 142"/>
                  <a:gd name="T5" fmla="*/ 5 h 142"/>
                  <a:gd name="T6" fmla="*/ 91 w 142"/>
                  <a:gd name="T7" fmla="*/ 2 h 142"/>
                  <a:gd name="T8" fmla="*/ 84 w 142"/>
                  <a:gd name="T9" fmla="*/ 1 h 142"/>
                  <a:gd name="T10" fmla="*/ 71 w 142"/>
                  <a:gd name="T11" fmla="*/ 0 h 142"/>
                  <a:gd name="T12" fmla="*/ 56 w 142"/>
                  <a:gd name="T13" fmla="*/ 1 h 142"/>
                  <a:gd name="T14" fmla="*/ 44 w 142"/>
                  <a:gd name="T15" fmla="*/ 5 h 142"/>
                  <a:gd name="T16" fmla="*/ 32 w 142"/>
                  <a:gd name="T17" fmla="*/ 11 h 142"/>
                  <a:gd name="T18" fmla="*/ 22 w 142"/>
                  <a:gd name="T19" fmla="*/ 21 h 142"/>
                  <a:gd name="T20" fmla="*/ 11 w 142"/>
                  <a:gd name="T21" fmla="*/ 31 h 142"/>
                  <a:gd name="T22" fmla="*/ 5 w 142"/>
                  <a:gd name="T23" fmla="*/ 43 h 142"/>
                  <a:gd name="T24" fmla="*/ 1 w 142"/>
                  <a:gd name="T25" fmla="*/ 56 h 142"/>
                  <a:gd name="T26" fmla="*/ 0 w 142"/>
                  <a:gd name="T27" fmla="*/ 71 h 142"/>
                  <a:gd name="T28" fmla="*/ 1 w 142"/>
                  <a:gd name="T29" fmla="*/ 85 h 142"/>
                  <a:gd name="T30" fmla="*/ 2 w 142"/>
                  <a:gd name="T31" fmla="*/ 91 h 142"/>
                  <a:gd name="T32" fmla="*/ 5 w 142"/>
                  <a:gd name="T33" fmla="*/ 98 h 142"/>
                  <a:gd name="T34" fmla="*/ 11 w 142"/>
                  <a:gd name="T35" fmla="*/ 110 h 142"/>
                  <a:gd name="T36" fmla="*/ 16 w 142"/>
                  <a:gd name="T37" fmla="*/ 115 h 142"/>
                  <a:gd name="T38" fmla="*/ 22 w 142"/>
                  <a:gd name="T39" fmla="*/ 121 h 142"/>
                  <a:gd name="T40" fmla="*/ 32 w 142"/>
                  <a:gd name="T41" fmla="*/ 129 h 142"/>
                  <a:gd name="T42" fmla="*/ 44 w 142"/>
                  <a:gd name="T43" fmla="*/ 136 h 142"/>
                  <a:gd name="T44" fmla="*/ 56 w 142"/>
                  <a:gd name="T45" fmla="*/ 140 h 142"/>
                  <a:gd name="T46" fmla="*/ 71 w 142"/>
                  <a:gd name="T47" fmla="*/ 142 h 142"/>
                  <a:gd name="T48" fmla="*/ 77 w 142"/>
                  <a:gd name="T49" fmla="*/ 141 h 142"/>
                  <a:gd name="T50" fmla="*/ 77 w 142"/>
                  <a:gd name="T51" fmla="*/ 140 h 142"/>
                  <a:gd name="T52" fmla="*/ 78 w 142"/>
                  <a:gd name="T53" fmla="*/ 140 h 142"/>
                  <a:gd name="T54" fmla="*/ 80 w 142"/>
                  <a:gd name="T55" fmla="*/ 140 h 142"/>
                  <a:gd name="T56" fmla="*/ 84 w 142"/>
                  <a:gd name="T57" fmla="*/ 140 h 142"/>
                  <a:gd name="T58" fmla="*/ 91 w 142"/>
                  <a:gd name="T59" fmla="*/ 138 h 142"/>
                  <a:gd name="T60" fmla="*/ 98 w 142"/>
                  <a:gd name="T61" fmla="*/ 136 h 142"/>
                  <a:gd name="T62" fmla="*/ 110 w 142"/>
                  <a:gd name="T63" fmla="*/ 129 h 142"/>
                  <a:gd name="T64" fmla="*/ 115 w 142"/>
                  <a:gd name="T65" fmla="*/ 125 h 142"/>
                  <a:gd name="T66" fmla="*/ 121 w 142"/>
                  <a:gd name="T67" fmla="*/ 121 h 142"/>
                  <a:gd name="T68" fmla="*/ 125 w 142"/>
                  <a:gd name="T69" fmla="*/ 115 h 142"/>
                  <a:gd name="T70" fmla="*/ 129 w 142"/>
                  <a:gd name="T71" fmla="*/ 110 h 142"/>
                  <a:gd name="T72" fmla="*/ 136 w 142"/>
                  <a:gd name="T73" fmla="*/ 98 h 142"/>
                  <a:gd name="T74" fmla="*/ 138 w 142"/>
                  <a:gd name="T75" fmla="*/ 91 h 142"/>
                  <a:gd name="T76" fmla="*/ 140 w 142"/>
                  <a:gd name="T77" fmla="*/ 85 h 142"/>
                  <a:gd name="T78" fmla="*/ 140 w 142"/>
                  <a:gd name="T79" fmla="*/ 80 h 142"/>
                  <a:gd name="T80" fmla="*/ 140 w 142"/>
                  <a:gd name="T81" fmla="*/ 78 h 142"/>
                  <a:gd name="T82" fmla="*/ 140 w 142"/>
                  <a:gd name="T83" fmla="*/ 77 h 142"/>
                  <a:gd name="T84" fmla="*/ 141 w 142"/>
                  <a:gd name="T85" fmla="*/ 77 h 142"/>
                  <a:gd name="T86" fmla="*/ 142 w 142"/>
                  <a:gd name="T87" fmla="*/ 71 h 142"/>
                  <a:gd name="T88" fmla="*/ 140 w 142"/>
                  <a:gd name="T89" fmla="*/ 56 h 142"/>
                  <a:gd name="T90" fmla="*/ 136 w 142"/>
                  <a:gd name="T91" fmla="*/ 43 h 142"/>
                  <a:gd name="T92" fmla="*/ 129 w 142"/>
                  <a:gd name="T93" fmla="*/ 31 h 142"/>
                  <a:gd name="T94" fmla="*/ 121 w 142"/>
                  <a:gd name="T95" fmla="*/ 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21"/>
                    </a:moveTo>
                    <a:lnTo>
                      <a:pt x="110" y="11"/>
                    </a:lnTo>
                    <a:lnTo>
                      <a:pt x="98" y="5"/>
                    </a:lnTo>
                    <a:lnTo>
                      <a:pt x="91" y="2"/>
                    </a:lnTo>
                    <a:lnTo>
                      <a:pt x="84" y="1"/>
                    </a:lnTo>
                    <a:lnTo>
                      <a:pt x="71" y="0"/>
                    </a:lnTo>
                    <a:lnTo>
                      <a:pt x="56" y="1"/>
                    </a:lnTo>
                    <a:lnTo>
                      <a:pt x="44" y="5"/>
                    </a:lnTo>
                    <a:lnTo>
                      <a:pt x="32" y="11"/>
                    </a:lnTo>
                    <a:lnTo>
                      <a:pt x="22" y="21"/>
                    </a:lnTo>
                    <a:lnTo>
                      <a:pt x="11" y="31"/>
                    </a:lnTo>
                    <a:lnTo>
                      <a:pt x="5" y="43"/>
                    </a:lnTo>
                    <a:lnTo>
                      <a:pt x="1" y="56"/>
                    </a:lnTo>
                    <a:lnTo>
                      <a:pt x="0" y="71"/>
                    </a:lnTo>
                    <a:lnTo>
                      <a:pt x="1" y="85"/>
                    </a:lnTo>
                    <a:lnTo>
                      <a:pt x="2" y="91"/>
                    </a:lnTo>
                    <a:lnTo>
                      <a:pt x="5" y="98"/>
                    </a:lnTo>
                    <a:lnTo>
                      <a:pt x="11" y="110"/>
                    </a:lnTo>
                    <a:lnTo>
                      <a:pt x="16" y="115"/>
                    </a:lnTo>
                    <a:lnTo>
                      <a:pt x="22" y="121"/>
                    </a:lnTo>
                    <a:lnTo>
                      <a:pt x="32" y="129"/>
                    </a:lnTo>
                    <a:lnTo>
                      <a:pt x="44" y="136"/>
                    </a:lnTo>
                    <a:lnTo>
                      <a:pt x="56" y="140"/>
                    </a:lnTo>
                    <a:lnTo>
                      <a:pt x="71" y="142"/>
                    </a:lnTo>
                    <a:lnTo>
                      <a:pt x="77" y="141"/>
                    </a:lnTo>
                    <a:lnTo>
                      <a:pt x="77" y="140"/>
                    </a:lnTo>
                    <a:lnTo>
                      <a:pt x="78" y="140"/>
                    </a:lnTo>
                    <a:lnTo>
                      <a:pt x="80" y="140"/>
                    </a:lnTo>
                    <a:lnTo>
                      <a:pt x="84" y="140"/>
                    </a:lnTo>
                    <a:lnTo>
                      <a:pt x="91" y="138"/>
                    </a:lnTo>
                    <a:lnTo>
                      <a:pt x="98" y="136"/>
                    </a:lnTo>
                    <a:lnTo>
                      <a:pt x="110" y="129"/>
                    </a:lnTo>
                    <a:lnTo>
                      <a:pt x="115" y="125"/>
                    </a:lnTo>
                    <a:lnTo>
                      <a:pt x="121" y="121"/>
                    </a:lnTo>
                    <a:lnTo>
                      <a:pt x="125" y="115"/>
                    </a:lnTo>
                    <a:lnTo>
                      <a:pt x="129" y="110"/>
                    </a:lnTo>
                    <a:lnTo>
                      <a:pt x="136" y="98"/>
                    </a:lnTo>
                    <a:lnTo>
                      <a:pt x="138" y="91"/>
                    </a:lnTo>
                    <a:lnTo>
                      <a:pt x="140" y="85"/>
                    </a:lnTo>
                    <a:lnTo>
                      <a:pt x="140" y="80"/>
                    </a:lnTo>
                    <a:lnTo>
                      <a:pt x="140" y="78"/>
                    </a:lnTo>
                    <a:lnTo>
                      <a:pt x="140" y="77"/>
                    </a:lnTo>
                    <a:lnTo>
                      <a:pt x="141" y="77"/>
                    </a:lnTo>
                    <a:lnTo>
                      <a:pt x="142" y="71"/>
                    </a:lnTo>
                    <a:lnTo>
                      <a:pt x="140" y="56"/>
                    </a:lnTo>
                    <a:lnTo>
                      <a:pt x="136" y="43"/>
                    </a:lnTo>
                    <a:lnTo>
                      <a:pt x="129" y="31"/>
                    </a:lnTo>
                    <a:lnTo>
                      <a:pt x="121" y="21"/>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6" name="Freeform 964">
                <a:extLst>
                  <a:ext uri="{FF2B5EF4-FFF2-40B4-BE49-F238E27FC236}">
                    <a16:creationId xmlns:a16="http://schemas.microsoft.com/office/drawing/2014/main" id="{EAB8A125-70DF-0042-2F70-0D5A4685C25E}"/>
                  </a:ext>
                </a:extLst>
              </p:cNvPr>
              <p:cNvSpPr>
                <a:spLocks/>
              </p:cNvSpPr>
              <p:nvPr/>
            </p:nvSpPr>
            <p:spPr bwMode="auto">
              <a:xfrm>
                <a:off x="7908925" y="5241925"/>
                <a:ext cx="44450" cy="44450"/>
              </a:xfrm>
              <a:custGeom>
                <a:avLst/>
                <a:gdLst>
                  <a:gd name="T0" fmla="*/ 121 w 142"/>
                  <a:gd name="T1" fmla="*/ 20 h 142"/>
                  <a:gd name="T2" fmla="*/ 109 w 142"/>
                  <a:gd name="T3" fmla="*/ 11 h 142"/>
                  <a:gd name="T4" fmla="*/ 97 w 142"/>
                  <a:gd name="T5" fmla="*/ 5 h 142"/>
                  <a:gd name="T6" fmla="*/ 90 w 142"/>
                  <a:gd name="T7" fmla="*/ 2 h 142"/>
                  <a:gd name="T8" fmla="*/ 84 w 142"/>
                  <a:gd name="T9" fmla="*/ 1 h 142"/>
                  <a:gd name="T10" fmla="*/ 71 w 142"/>
                  <a:gd name="T11" fmla="*/ 0 h 142"/>
                  <a:gd name="T12" fmla="*/ 56 w 142"/>
                  <a:gd name="T13" fmla="*/ 1 h 142"/>
                  <a:gd name="T14" fmla="*/ 43 w 142"/>
                  <a:gd name="T15" fmla="*/ 5 h 142"/>
                  <a:gd name="T16" fmla="*/ 31 w 142"/>
                  <a:gd name="T17" fmla="*/ 11 h 142"/>
                  <a:gd name="T18" fmla="*/ 21 w 142"/>
                  <a:gd name="T19" fmla="*/ 20 h 142"/>
                  <a:gd name="T20" fmla="*/ 11 w 142"/>
                  <a:gd name="T21" fmla="*/ 30 h 142"/>
                  <a:gd name="T22" fmla="*/ 5 w 142"/>
                  <a:gd name="T23" fmla="*/ 42 h 142"/>
                  <a:gd name="T24" fmla="*/ 1 w 142"/>
                  <a:gd name="T25" fmla="*/ 55 h 142"/>
                  <a:gd name="T26" fmla="*/ 0 w 142"/>
                  <a:gd name="T27" fmla="*/ 71 h 142"/>
                  <a:gd name="T28" fmla="*/ 1 w 142"/>
                  <a:gd name="T29" fmla="*/ 84 h 142"/>
                  <a:gd name="T30" fmla="*/ 2 w 142"/>
                  <a:gd name="T31" fmla="*/ 90 h 142"/>
                  <a:gd name="T32" fmla="*/ 5 w 142"/>
                  <a:gd name="T33" fmla="*/ 97 h 142"/>
                  <a:gd name="T34" fmla="*/ 11 w 142"/>
                  <a:gd name="T35" fmla="*/ 109 h 142"/>
                  <a:gd name="T36" fmla="*/ 15 w 142"/>
                  <a:gd name="T37" fmla="*/ 114 h 142"/>
                  <a:gd name="T38" fmla="*/ 21 w 142"/>
                  <a:gd name="T39" fmla="*/ 120 h 142"/>
                  <a:gd name="T40" fmla="*/ 31 w 142"/>
                  <a:gd name="T41" fmla="*/ 128 h 142"/>
                  <a:gd name="T42" fmla="*/ 43 w 142"/>
                  <a:gd name="T43" fmla="*/ 136 h 142"/>
                  <a:gd name="T44" fmla="*/ 56 w 142"/>
                  <a:gd name="T45" fmla="*/ 140 h 142"/>
                  <a:gd name="T46" fmla="*/ 71 w 142"/>
                  <a:gd name="T47" fmla="*/ 142 h 142"/>
                  <a:gd name="T48" fmla="*/ 77 w 142"/>
                  <a:gd name="T49" fmla="*/ 141 h 142"/>
                  <a:gd name="T50" fmla="*/ 77 w 142"/>
                  <a:gd name="T51" fmla="*/ 140 h 142"/>
                  <a:gd name="T52" fmla="*/ 78 w 142"/>
                  <a:gd name="T53" fmla="*/ 140 h 142"/>
                  <a:gd name="T54" fmla="*/ 80 w 142"/>
                  <a:gd name="T55" fmla="*/ 140 h 142"/>
                  <a:gd name="T56" fmla="*/ 84 w 142"/>
                  <a:gd name="T57" fmla="*/ 140 h 142"/>
                  <a:gd name="T58" fmla="*/ 90 w 142"/>
                  <a:gd name="T59" fmla="*/ 138 h 142"/>
                  <a:gd name="T60" fmla="*/ 97 w 142"/>
                  <a:gd name="T61" fmla="*/ 136 h 142"/>
                  <a:gd name="T62" fmla="*/ 109 w 142"/>
                  <a:gd name="T63" fmla="*/ 128 h 142"/>
                  <a:gd name="T64" fmla="*/ 114 w 142"/>
                  <a:gd name="T65" fmla="*/ 124 h 142"/>
                  <a:gd name="T66" fmla="*/ 121 w 142"/>
                  <a:gd name="T67" fmla="*/ 120 h 142"/>
                  <a:gd name="T68" fmla="*/ 125 w 142"/>
                  <a:gd name="T69" fmla="*/ 114 h 142"/>
                  <a:gd name="T70" fmla="*/ 129 w 142"/>
                  <a:gd name="T71" fmla="*/ 109 h 142"/>
                  <a:gd name="T72" fmla="*/ 136 w 142"/>
                  <a:gd name="T73" fmla="*/ 97 h 142"/>
                  <a:gd name="T74" fmla="*/ 138 w 142"/>
                  <a:gd name="T75" fmla="*/ 90 h 142"/>
                  <a:gd name="T76" fmla="*/ 140 w 142"/>
                  <a:gd name="T77" fmla="*/ 84 h 142"/>
                  <a:gd name="T78" fmla="*/ 140 w 142"/>
                  <a:gd name="T79" fmla="*/ 80 h 142"/>
                  <a:gd name="T80" fmla="*/ 140 w 142"/>
                  <a:gd name="T81" fmla="*/ 78 h 142"/>
                  <a:gd name="T82" fmla="*/ 140 w 142"/>
                  <a:gd name="T83" fmla="*/ 77 h 142"/>
                  <a:gd name="T84" fmla="*/ 141 w 142"/>
                  <a:gd name="T85" fmla="*/ 77 h 142"/>
                  <a:gd name="T86" fmla="*/ 142 w 142"/>
                  <a:gd name="T87" fmla="*/ 71 h 142"/>
                  <a:gd name="T88" fmla="*/ 140 w 142"/>
                  <a:gd name="T89" fmla="*/ 55 h 142"/>
                  <a:gd name="T90" fmla="*/ 136 w 142"/>
                  <a:gd name="T91" fmla="*/ 42 h 142"/>
                  <a:gd name="T92" fmla="*/ 129 w 142"/>
                  <a:gd name="T93" fmla="*/ 30 h 142"/>
                  <a:gd name="T94" fmla="*/ 121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20"/>
                    </a:moveTo>
                    <a:lnTo>
                      <a:pt x="109" y="11"/>
                    </a:lnTo>
                    <a:lnTo>
                      <a:pt x="97" y="5"/>
                    </a:lnTo>
                    <a:lnTo>
                      <a:pt x="90" y="2"/>
                    </a:lnTo>
                    <a:lnTo>
                      <a:pt x="84" y="1"/>
                    </a:lnTo>
                    <a:lnTo>
                      <a:pt x="71" y="0"/>
                    </a:lnTo>
                    <a:lnTo>
                      <a:pt x="56" y="1"/>
                    </a:lnTo>
                    <a:lnTo>
                      <a:pt x="43" y="5"/>
                    </a:lnTo>
                    <a:lnTo>
                      <a:pt x="31" y="11"/>
                    </a:lnTo>
                    <a:lnTo>
                      <a:pt x="21" y="20"/>
                    </a:lnTo>
                    <a:lnTo>
                      <a:pt x="11" y="30"/>
                    </a:lnTo>
                    <a:lnTo>
                      <a:pt x="5" y="42"/>
                    </a:lnTo>
                    <a:lnTo>
                      <a:pt x="1" y="55"/>
                    </a:lnTo>
                    <a:lnTo>
                      <a:pt x="0" y="71"/>
                    </a:lnTo>
                    <a:lnTo>
                      <a:pt x="1" y="84"/>
                    </a:lnTo>
                    <a:lnTo>
                      <a:pt x="2" y="90"/>
                    </a:lnTo>
                    <a:lnTo>
                      <a:pt x="5" y="97"/>
                    </a:lnTo>
                    <a:lnTo>
                      <a:pt x="11" y="109"/>
                    </a:lnTo>
                    <a:lnTo>
                      <a:pt x="15" y="114"/>
                    </a:lnTo>
                    <a:lnTo>
                      <a:pt x="21" y="120"/>
                    </a:lnTo>
                    <a:lnTo>
                      <a:pt x="31" y="128"/>
                    </a:lnTo>
                    <a:lnTo>
                      <a:pt x="43" y="136"/>
                    </a:lnTo>
                    <a:lnTo>
                      <a:pt x="56" y="140"/>
                    </a:lnTo>
                    <a:lnTo>
                      <a:pt x="71" y="142"/>
                    </a:lnTo>
                    <a:lnTo>
                      <a:pt x="77" y="141"/>
                    </a:lnTo>
                    <a:lnTo>
                      <a:pt x="77" y="140"/>
                    </a:lnTo>
                    <a:lnTo>
                      <a:pt x="78" y="140"/>
                    </a:lnTo>
                    <a:lnTo>
                      <a:pt x="80" y="140"/>
                    </a:lnTo>
                    <a:lnTo>
                      <a:pt x="84" y="140"/>
                    </a:lnTo>
                    <a:lnTo>
                      <a:pt x="90" y="138"/>
                    </a:lnTo>
                    <a:lnTo>
                      <a:pt x="97" y="136"/>
                    </a:lnTo>
                    <a:lnTo>
                      <a:pt x="109" y="128"/>
                    </a:lnTo>
                    <a:lnTo>
                      <a:pt x="114" y="124"/>
                    </a:lnTo>
                    <a:lnTo>
                      <a:pt x="121" y="120"/>
                    </a:lnTo>
                    <a:lnTo>
                      <a:pt x="125" y="114"/>
                    </a:lnTo>
                    <a:lnTo>
                      <a:pt x="129" y="109"/>
                    </a:lnTo>
                    <a:lnTo>
                      <a:pt x="136" y="97"/>
                    </a:lnTo>
                    <a:lnTo>
                      <a:pt x="138" y="90"/>
                    </a:lnTo>
                    <a:lnTo>
                      <a:pt x="140" y="84"/>
                    </a:lnTo>
                    <a:lnTo>
                      <a:pt x="140" y="80"/>
                    </a:lnTo>
                    <a:lnTo>
                      <a:pt x="140" y="78"/>
                    </a:lnTo>
                    <a:lnTo>
                      <a:pt x="140" y="77"/>
                    </a:lnTo>
                    <a:lnTo>
                      <a:pt x="141" y="77"/>
                    </a:lnTo>
                    <a:lnTo>
                      <a:pt x="142" y="71"/>
                    </a:lnTo>
                    <a:lnTo>
                      <a:pt x="140" y="55"/>
                    </a:lnTo>
                    <a:lnTo>
                      <a:pt x="136" y="42"/>
                    </a:lnTo>
                    <a:lnTo>
                      <a:pt x="129" y="30"/>
                    </a:lnTo>
                    <a:lnTo>
                      <a:pt x="121" y="2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7" name="Freeform 965">
                <a:extLst>
                  <a:ext uri="{FF2B5EF4-FFF2-40B4-BE49-F238E27FC236}">
                    <a16:creationId xmlns:a16="http://schemas.microsoft.com/office/drawing/2014/main" id="{508ABC10-3B02-D96A-28FA-2EB535D2587D}"/>
                  </a:ext>
                </a:extLst>
              </p:cNvPr>
              <p:cNvSpPr>
                <a:spLocks/>
              </p:cNvSpPr>
              <p:nvPr/>
            </p:nvSpPr>
            <p:spPr bwMode="auto">
              <a:xfrm>
                <a:off x="8199438" y="5373688"/>
                <a:ext cx="46038" cy="44450"/>
              </a:xfrm>
              <a:custGeom>
                <a:avLst/>
                <a:gdLst>
                  <a:gd name="T0" fmla="*/ 121 w 142"/>
                  <a:gd name="T1" fmla="*/ 21 h 142"/>
                  <a:gd name="T2" fmla="*/ 110 w 142"/>
                  <a:gd name="T3" fmla="*/ 12 h 142"/>
                  <a:gd name="T4" fmla="*/ 98 w 142"/>
                  <a:gd name="T5" fmla="*/ 5 h 142"/>
                  <a:gd name="T6" fmla="*/ 91 w 142"/>
                  <a:gd name="T7" fmla="*/ 2 h 142"/>
                  <a:gd name="T8" fmla="*/ 85 w 142"/>
                  <a:gd name="T9" fmla="*/ 1 h 142"/>
                  <a:gd name="T10" fmla="*/ 71 w 142"/>
                  <a:gd name="T11" fmla="*/ 0 h 142"/>
                  <a:gd name="T12" fmla="*/ 56 w 142"/>
                  <a:gd name="T13" fmla="*/ 1 h 142"/>
                  <a:gd name="T14" fmla="*/ 44 w 142"/>
                  <a:gd name="T15" fmla="*/ 5 h 142"/>
                  <a:gd name="T16" fmla="*/ 32 w 142"/>
                  <a:gd name="T17" fmla="*/ 12 h 142"/>
                  <a:gd name="T18" fmla="*/ 22 w 142"/>
                  <a:gd name="T19" fmla="*/ 21 h 142"/>
                  <a:gd name="T20" fmla="*/ 12 w 142"/>
                  <a:gd name="T21" fmla="*/ 31 h 142"/>
                  <a:gd name="T22" fmla="*/ 5 w 142"/>
                  <a:gd name="T23" fmla="*/ 43 h 142"/>
                  <a:gd name="T24" fmla="*/ 1 w 142"/>
                  <a:gd name="T25" fmla="*/ 56 h 142"/>
                  <a:gd name="T26" fmla="*/ 0 w 142"/>
                  <a:gd name="T27" fmla="*/ 71 h 142"/>
                  <a:gd name="T28" fmla="*/ 1 w 142"/>
                  <a:gd name="T29" fmla="*/ 85 h 142"/>
                  <a:gd name="T30" fmla="*/ 2 w 142"/>
                  <a:gd name="T31" fmla="*/ 91 h 142"/>
                  <a:gd name="T32" fmla="*/ 5 w 142"/>
                  <a:gd name="T33" fmla="*/ 98 h 142"/>
                  <a:gd name="T34" fmla="*/ 12 w 142"/>
                  <a:gd name="T35" fmla="*/ 110 h 142"/>
                  <a:gd name="T36" fmla="*/ 16 w 142"/>
                  <a:gd name="T37" fmla="*/ 115 h 142"/>
                  <a:gd name="T38" fmla="*/ 22 w 142"/>
                  <a:gd name="T39" fmla="*/ 121 h 142"/>
                  <a:gd name="T40" fmla="*/ 32 w 142"/>
                  <a:gd name="T41" fmla="*/ 129 h 142"/>
                  <a:gd name="T42" fmla="*/ 44 w 142"/>
                  <a:gd name="T43" fmla="*/ 136 h 142"/>
                  <a:gd name="T44" fmla="*/ 56 w 142"/>
                  <a:gd name="T45" fmla="*/ 140 h 142"/>
                  <a:gd name="T46" fmla="*/ 71 w 142"/>
                  <a:gd name="T47" fmla="*/ 142 h 142"/>
                  <a:gd name="T48" fmla="*/ 77 w 142"/>
                  <a:gd name="T49" fmla="*/ 141 h 142"/>
                  <a:gd name="T50" fmla="*/ 77 w 142"/>
                  <a:gd name="T51" fmla="*/ 140 h 142"/>
                  <a:gd name="T52" fmla="*/ 78 w 142"/>
                  <a:gd name="T53" fmla="*/ 140 h 142"/>
                  <a:gd name="T54" fmla="*/ 81 w 142"/>
                  <a:gd name="T55" fmla="*/ 140 h 142"/>
                  <a:gd name="T56" fmla="*/ 85 w 142"/>
                  <a:gd name="T57" fmla="*/ 140 h 142"/>
                  <a:gd name="T58" fmla="*/ 91 w 142"/>
                  <a:gd name="T59" fmla="*/ 138 h 142"/>
                  <a:gd name="T60" fmla="*/ 98 w 142"/>
                  <a:gd name="T61" fmla="*/ 136 h 142"/>
                  <a:gd name="T62" fmla="*/ 110 w 142"/>
                  <a:gd name="T63" fmla="*/ 129 h 142"/>
                  <a:gd name="T64" fmla="*/ 115 w 142"/>
                  <a:gd name="T65" fmla="*/ 125 h 142"/>
                  <a:gd name="T66" fmla="*/ 121 w 142"/>
                  <a:gd name="T67" fmla="*/ 121 h 142"/>
                  <a:gd name="T68" fmla="*/ 125 w 142"/>
                  <a:gd name="T69" fmla="*/ 115 h 142"/>
                  <a:gd name="T70" fmla="*/ 129 w 142"/>
                  <a:gd name="T71" fmla="*/ 110 h 142"/>
                  <a:gd name="T72" fmla="*/ 136 w 142"/>
                  <a:gd name="T73" fmla="*/ 98 h 142"/>
                  <a:gd name="T74" fmla="*/ 138 w 142"/>
                  <a:gd name="T75" fmla="*/ 91 h 142"/>
                  <a:gd name="T76" fmla="*/ 140 w 142"/>
                  <a:gd name="T77" fmla="*/ 85 h 142"/>
                  <a:gd name="T78" fmla="*/ 140 w 142"/>
                  <a:gd name="T79" fmla="*/ 80 h 142"/>
                  <a:gd name="T80" fmla="*/ 140 w 142"/>
                  <a:gd name="T81" fmla="*/ 78 h 142"/>
                  <a:gd name="T82" fmla="*/ 140 w 142"/>
                  <a:gd name="T83" fmla="*/ 77 h 142"/>
                  <a:gd name="T84" fmla="*/ 141 w 142"/>
                  <a:gd name="T85" fmla="*/ 77 h 142"/>
                  <a:gd name="T86" fmla="*/ 142 w 142"/>
                  <a:gd name="T87" fmla="*/ 71 h 142"/>
                  <a:gd name="T88" fmla="*/ 140 w 142"/>
                  <a:gd name="T89" fmla="*/ 56 h 142"/>
                  <a:gd name="T90" fmla="*/ 136 w 142"/>
                  <a:gd name="T91" fmla="*/ 43 h 142"/>
                  <a:gd name="T92" fmla="*/ 129 w 142"/>
                  <a:gd name="T93" fmla="*/ 31 h 142"/>
                  <a:gd name="T94" fmla="*/ 121 w 142"/>
                  <a:gd name="T95" fmla="*/ 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21"/>
                    </a:moveTo>
                    <a:lnTo>
                      <a:pt x="110" y="12"/>
                    </a:lnTo>
                    <a:lnTo>
                      <a:pt x="98" y="5"/>
                    </a:lnTo>
                    <a:lnTo>
                      <a:pt x="91" y="2"/>
                    </a:lnTo>
                    <a:lnTo>
                      <a:pt x="85" y="1"/>
                    </a:lnTo>
                    <a:lnTo>
                      <a:pt x="71" y="0"/>
                    </a:lnTo>
                    <a:lnTo>
                      <a:pt x="56" y="1"/>
                    </a:lnTo>
                    <a:lnTo>
                      <a:pt x="44" y="5"/>
                    </a:lnTo>
                    <a:lnTo>
                      <a:pt x="32" y="12"/>
                    </a:lnTo>
                    <a:lnTo>
                      <a:pt x="22" y="21"/>
                    </a:lnTo>
                    <a:lnTo>
                      <a:pt x="12" y="31"/>
                    </a:lnTo>
                    <a:lnTo>
                      <a:pt x="5" y="43"/>
                    </a:lnTo>
                    <a:lnTo>
                      <a:pt x="1" y="56"/>
                    </a:lnTo>
                    <a:lnTo>
                      <a:pt x="0" y="71"/>
                    </a:lnTo>
                    <a:lnTo>
                      <a:pt x="1" y="85"/>
                    </a:lnTo>
                    <a:lnTo>
                      <a:pt x="2" y="91"/>
                    </a:lnTo>
                    <a:lnTo>
                      <a:pt x="5" y="98"/>
                    </a:lnTo>
                    <a:lnTo>
                      <a:pt x="12" y="110"/>
                    </a:lnTo>
                    <a:lnTo>
                      <a:pt x="16" y="115"/>
                    </a:lnTo>
                    <a:lnTo>
                      <a:pt x="22" y="121"/>
                    </a:lnTo>
                    <a:lnTo>
                      <a:pt x="32" y="129"/>
                    </a:lnTo>
                    <a:lnTo>
                      <a:pt x="44" y="136"/>
                    </a:lnTo>
                    <a:lnTo>
                      <a:pt x="56" y="140"/>
                    </a:lnTo>
                    <a:lnTo>
                      <a:pt x="71" y="142"/>
                    </a:lnTo>
                    <a:lnTo>
                      <a:pt x="77" y="141"/>
                    </a:lnTo>
                    <a:lnTo>
                      <a:pt x="77" y="140"/>
                    </a:lnTo>
                    <a:lnTo>
                      <a:pt x="78" y="140"/>
                    </a:lnTo>
                    <a:lnTo>
                      <a:pt x="81" y="140"/>
                    </a:lnTo>
                    <a:lnTo>
                      <a:pt x="85" y="140"/>
                    </a:lnTo>
                    <a:lnTo>
                      <a:pt x="91" y="138"/>
                    </a:lnTo>
                    <a:lnTo>
                      <a:pt x="98" y="136"/>
                    </a:lnTo>
                    <a:lnTo>
                      <a:pt x="110" y="129"/>
                    </a:lnTo>
                    <a:lnTo>
                      <a:pt x="115" y="125"/>
                    </a:lnTo>
                    <a:lnTo>
                      <a:pt x="121" y="121"/>
                    </a:lnTo>
                    <a:lnTo>
                      <a:pt x="125" y="115"/>
                    </a:lnTo>
                    <a:lnTo>
                      <a:pt x="129" y="110"/>
                    </a:lnTo>
                    <a:lnTo>
                      <a:pt x="136" y="98"/>
                    </a:lnTo>
                    <a:lnTo>
                      <a:pt x="138" y="91"/>
                    </a:lnTo>
                    <a:lnTo>
                      <a:pt x="140" y="85"/>
                    </a:lnTo>
                    <a:lnTo>
                      <a:pt x="140" y="80"/>
                    </a:lnTo>
                    <a:lnTo>
                      <a:pt x="140" y="78"/>
                    </a:lnTo>
                    <a:lnTo>
                      <a:pt x="140" y="77"/>
                    </a:lnTo>
                    <a:lnTo>
                      <a:pt x="141" y="77"/>
                    </a:lnTo>
                    <a:lnTo>
                      <a:pt x="142" y="71"/>
                    </a:lnTo>
                    <a:lnTo>
                      <a:pt x="140" y="56"/>
                    </a:lnTo>
                    <a:lnTo>
                      <a:pt x="136" y="43"/>
                    </a:lnTo>
                    <a:lnTo>
                      <a:pt x="129" y="31"/>
                    </a:lnTo>
                    <a:lnTo>
                      <a:pt x="121" y="21"/>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8" name="Line 982">
                <a:extLst>
                  <a:ext uri="{FF2B5EF4-FFF2-40B4-BE49-F238E27FC236}">
                    <a16:creationId xmlns:a16="http://schemas.microsoft.com/office/drawing/2014/main" id="{A7EFB46D-FE42-AFE6-7A63-CB25B32C5294}"/>
                  </a:ext>
                </a:extLst>
              </p:cNvPr>
              <p:cNvSpPr>
                <a:spLocks noChangeShapeType="1"/>
              </p:cNvSpPr>
              <p:nvPr/>
            </p:nvSpPr>
            <p:spPr bwMode="auto">
              <a:xfrm flipV="1">
                <a:off x="7067550" y="4581525"/>
                <a:ext cx="0" cy="47625"/>
              </a:xfrm>
              <a:prstGeom prst="line">
                <a:avLst/>
              </a:prstGeom>
              <a:noFill/>
              <a:ln w="6350">
                <a:solidFill>
                  <a:srgbClr val="FF00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9" name="Freeform 993">
                <a:extLst>
                  <a:ext uri="{FF2B5EF4-FFF2-40B4-BE49-F238E27FC236}">
                    <a16:creationId xmlns:a16="http://schemas.microsoft.com/office/drawing/2014/main" id="{4655079F-DC2F-EB6C-4EA2-0609C277B7C3}"/>
                  </a:ext>
                </a:extLst>
              </p:cNvPr>
              <p:cNvSpPr>
                <a:spLocks/>
              </p:cNvSpPr>
              <p:nvPr/>
            </p:nvSpPr>
            <p:spPr bwMode="auto">
              <a:xfrm>
                <a:off x="8221663" y="4854575"/>
                <a:ext cx="0" cy="204788"/>
              </a:xfrm>
              <a:custGeom>
                <a:avLst/>
                <a:gdLst>
                  <a:gd name="T0" fmla="*/ 643 h 643"/>
                  <a:gd name="T1" fmla="*/ 257 h 643"/>
                  <a:gd name="T2" fmla="*/ 0 h 643"/>
                </a:gdLst>
                <a:ahLst/>
                <a:cxnLst>
                  <a:cxn ang="0">
                    <a:pos x="0" y="T0"/>
                  </a:cxn>
                  <a:cxn ang="0">
                    <a:pos x="0" y="T1"/>
                  </a:cxn>
                  <a:cxn ang="0">
                    <a:pos x="0" y="T2"/>
                  </a:cxn>
                </a:cxnLst>
                <a:rect l="0" t="0" r="r" b="b"/>
                <a:pathLst>
                  <a:path h="643">
                    <a:moveTo>
                      <a:pt x="0" y="643"/>
                    </a:moveTo>
                    <a:lnTo>
                      <a:pt x="0" y="257"/>
                    </a:lnTo>
                    <a:lnTo>
                      <a:pt x="0" y="0"/>
                    </a:lnTo>
                  </a:path>
                </a:pathLst>
              </a:custGeom>
              <a:noFill/>
              <a:ln w="6350">
                <a:solidFill>
                  <a:srgbClr val="FF00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0" name="Freeform 994">
                <a:extLst>
                  <a:ext uri="{FF2B5EF4-FFF2-40B4-BE49-F238E27FC236}">
                    <a16:creationId xmlns:a16="http://schemas.microsoft.com/office/drawing/2014/main" id="{562C852C-FEA4-9322-D785-81D82AA72A84}"/>
                  </a:ext>
                </a:extLst>
              </p:cNvPr>
              <p:cNvSpPr>
                <a:spLocks/>
              </p:cNvSpPr>
              <p:nvPr/>
            </p:nvSpPr>
            <p:spPr bwMode="auto">
              <a:xfrm>
                <a:off x="7929563" y="4803775"/>
                <a:ext cx="0" cy="153988"/>
              </a:xfrm>
              <a:custGeom>
                <a:avLst/>
                <a:gdLst>
                  <a:gd name="T0" fmla="*/ 0 h 481"/>
                  <a:gd name="T1" fmla="*/ 158 h 481"/>
                  <a:gd name="T2" fmla="*/ 481 h 481"/>
                </a:gdLst>
                <a:ahLst/>
                <a:cxnLst>
                  <a:cxn ang="0">
                    <a:pos x="0" y="T0"/>
                  </a:cxn>
                  <a:cxn ang="0">
                    <a:pos x="0" y="T1"/>
                  </a:cxn>
                  <a:cxn ang="0">
                    <a:pos x="0" y="T2"/>
                  </a:cxn>
                </a:cxnLst>
                <a:rect l="0" t="0" r="r" b="b"/>
                <a:pathLst>
                  <a:path h="481">
                    <a:moveTo>
                      <a:pt x="0" y="0"/>
                    </a:moveTo>
                    <a:lnTo>
                      <a:pt x="0" y="158"/>
                    </a:lnTo>
                    <a:lnTo>
                      <a:pt x="0" y="481"/>
                    </a:lnTo>
                  </a:path>
                </a:pathLst>
              </a:custGeom>
              <a:noFill/>
              <a:ln w="6350">
                <a:solidFill>
                  <a:srgbClr val="FF00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1" name="Freeform 995">
                <a:extLst>
                  <a:ext uri="{FF2B5EF4-FFF2-40B4-BE49-F238E27FC236}">
                    <a16:creationId xmlns:a16="http://schemas.microsoft.com/office/drawing/2014/main" id="{5B692FC1-6EA0-E45F-8CC0-D81A1FE566D8}"/>
                  </a:ext>
                </a:extLst>
              </p:cNvPr>
              <p:cNvSpPr>
                <a:spLocks/>
              </p:cNvSpPr>
              <p:nvPr/>
            </p:nvSpPr>
            <p:spPr bwMode="auto">
              <a:xfrm>
                <a:off x="7645400" y="4737100"/>
                <a:ext cx="0" cy="104775"/>
              </a:xfrm>
              <a:custGeom>
                <a:avLst/>
                <a:gdLst>
                  <a:gd name="T0" fmla="*/ 330 h 330"/>
                  <a:gd name="T1" fmla="*/ 145 h 330"/>
                  <a:gd name="T2" fmla="*/ 0 h 330"/>
                </a:gdLst>
                <a:ahLst/>
                <a:cxnLst>
                  <a:cxn ang="0">
                    <a:pos x="0" y="T0"/>
                  </a:cxn>
                  <a:cxn ang="0">
                    <a:pos x="0" y="T1"/>
                  </a:cxn>
                  <a:cxn ang="0">
                    <a:pos x="0" y="T2"/>
                  </a:cxn>
                </a:cxnLst>
                <a:rect l="0" t="0" r="r" b="b"/>
                <a:pathLst>
                  <a:path h="330">
                    <a:moveTo>
                      <a:pt x="0" y="330"/>
                    </a:moveTo>
                    <a:lnTo>
                      <a:pt x="0" y="145"/>
                    </a:lnTo>
                    <a:lnTo>
                      <a:pt x="0" y="0"/>
                    </a:lnTo>
                  </a:path>
                </a:pathLst>
              </a:custGeom>
              <a:noFill/>
              <a:ln w="6350">
                <a:solidFill>
                  <a:srgbClr val="FF00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2" name="Line 996">
                <a:extLst>
                  <a:ext uri="{FF2B5EF4-FFF2-40B4-BE49-F238E27FC236}">
                    <a16:creationId xmlns:a16="http://schemas.microsoft.com/office/drawing/2014/main" id="{C92B774F-2F3F-ACA4-D69A-259612473360}"/>
                  </a:ext>
                </a:extLst>
              </p:cNvPr>
              <p:cNvSpPr>
                <a:spLocks noChangeShapeType="1"/>
              </p:cNvSpPr>
              <p:nvPr/>
            </p:nvSpPr>
            <p:spPr bwMode="auto">
              <a:xfrm flipV="1">
                <a:off x="6897688" y="4514850"/>
                <a:ext cx="0" cy="42863"/>
              </a:xfrm>
              <a:prstGeom prst="line">
                <a:avLst/>
              </a:prstGeom>
              <a:noFill/>
              <a:ln w="6350">
                <a:solidFill>
                  <a:srgbClr val="FF00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3" name="Line 997">
                <a:extLst>
                  <a:ext uri="{FF2B5EF4-FFF2-40B4-BE49-F238E27FC236}">
                    <a16:creationId xmlns:a16="http://schemas.microsoft.com/office/drawing/2014/main" id="{CFCF721B-B33A-FB6D-B2FC-62D2C3DA9CAC}"/>
                  </a:ext>
                </a:extLst>
              </p:cNvPr>
              <p:cNvSpPr>
                <a:spLocks noChangeShapeType="1"/>
              </p:cNvSpPr>
              <p:nvPr/>
            </p:nvSpPr>
            <p:spPr bwMode="auto">
              <a:xfrm flipV="1">
                <a:off x="6937375" y="4537075"/>
                <a:ext cx="0" cy="49213"/>
              </a:xfrm>
              <a:prstGeom prst="line">
                <a:avLst/>
              </a:prstGeom>
              <a:noFill/>
              <a:ln w="6350">
                <a:solidFill>
                  <a:srgbClr val="FF00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4" name="Freeform 999">
                <a:extLst>
                  <a:ext uri="{FF2B5EF4-FFF2-40B4-BE49-F238E27FC236}">
                    <a16:creationId xmlns:a16="http://schemas.microsoft.com/office/drawing/2014/main" id="{2FD5F3AE-7189-6C5B-3EF3-6CA77E66556E}"/>
                  </a:ext>
                </a:extLst>
              </p:cNvPr>
              <p:cNvSpPr>
                <a:spLocks/>
              </p:cNvSpPr>
              <p:nvPr/>
            </p:nvSpPr>
            <p:spPr bwMode="auto">
              <a:xfrm>
                <a:off x="6808788" y="4427538"/>
                <a:ext cx="1412875" cy="679450"/>
              </a:xfrm>
              <a:custGeom>
                <a:avLst/>
                <a:gdLst>
                  <a:gd name="T0" fmla="*/ 0 w 4449"/>
                  <a:gd name="T1" fmla="*/ 2140 h 2140"/>
                  <a:gd name="T2" fmla="*/ 0 w 4449"/>
                  <a:gd name="T3" fmla="*/ 86 h 2140"/>
                  <a:gd name="T4" fmla="*/ 85 w 4449"/>
                  <a:gd name="T5" fmla="*/ 0 h 2140"/>
                  <a:gd name="T6" fmla="*/ 166 w 4449"/>
                  <a:gd name="T7" fmla="*/ 56 h 2140"/>
                  <a:gd name="T8" fmla="*/ 278 w 4449"/>
                  <a:gd name="T9" fmla="*/ 274 h 2140"/>
                  <a:gd name="T10" fmla="*/ 403 w 4449"/>
                  <a:gd name="T11" fmla="*/ 343 h 2140"/>
                  <a:gd name="T12" fmla="*/ 683 w 4449"/>
                  <a:gd name="T13" fmla="*/ 497 h 2140"/>
                  <a:gd name="T14" fmla="*/ 815 w 4449"/>
                  <a:gd name="T15" fmla="*/ 487 h 2140"/>
                  <a:gd name="T16" fmla="*/ 1722 w 4449"/>
                  <a:gd name="T17" fmla="*/ 827 h 2140"/>
                  <a:gd name="T18" fmla="*/ 2635 w 4449"/>
                  <a:gd name="T19" fmla="*/ 1119 h 2140"/>
                  <a:gd name="T20" fmla="*/ 3532 w 4449"/>
                  <a:gd name="T21" fmla="*/ 1345 h 2140"/>
                  <a:gd name="T22" fmla="*/ 4449 w 4449"/>
                  <a:gd name="T23" fmla="*/ 1602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49" h="2140">
                    <a:moveTo>
                      <a:pt x="0" y="2140"/>
                    </a:moveTo>
                    <a:lnTo>
                      <a:pt x="0" y="86"/>
                    </a:lnTo>
                    <a:lnTo>
                      <a:pt x="85" y="0"/>
                    </a:lnTo>
                    <a:lnTo>
                      <a:pt x="166" y="56"/>
                    </a:lnTo>
                    <a:lnTo>
                      <a:pt x="278" y="274"/>
                    </a:lnTo>
                    <a:lnTo>
                      <a:pt x="403" y="343"/>
                    </a:lnTo>
                    <a:lnTo>
                      <a:pt x="683" y="497"/>
                    </a:lnTo>
                    <a:lnTo>
                      <a:pt x="815" y="487"/>
                    </a:lnTo>
                    <a:lnTo>
                      <a:pt x="1722" y="827"/>
                    </a:lnTo>
                    <a:lnTo>
                      <a:pt x="2635" y="1119"/>
                    </a:lnTo>
                    <a:lnTo>
                      <a:pt x="3532" y="1345"/>
                    </a:lnTo>
                    <a:lnTo>
                      <a:pt x="4449" y="1602"/>
                    </a:lnTo>
                  </a:path>
                </a:pathLst>
              </a:custGeom>
              <a:noFill/>
              <a:ln w="19050">
                <a:solidFill>
                  <a:srgbClr val="FF00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5" name="Freeform 1000">
                <a:extLst>
                  <a:ext uri="{FF2B5EF4-FFF2-40B4-BE49-F238E27FC236}">
                    <a16:creationId xmlns:a16="http://schemas.microsoft.com/office/drawing/2014/main" id="{47899CE1-A3B4-1391-AF0B-5121CFFE3657}"/>
                  </a:ext>
                </a:extLst>
              </p:cNvPr>
              <p:cNvSpPr>
                <a:spLocks/>
              </p:cNvSpPr>
              <p:nvPr/>
            </p:nvSpPr>
            <p:spPr bwMode="auto">
              <a:xfrm>
                <a:off x="6786563" y="5084763"/>
                <a:ext cx="44450" cy="44450"/>
              </a:xfrm>
              <a:custGeom>
                <a:avLst/>
                <a:gdLst>
                  <a:gd name="T0" fmla="*/ 142 w 142"/>
                  <a:gd name="T1" fmla="*/ 71 h 142"/>
                  <a:gd name="T2" fmla="*/ 140 w 142"/>
                  <a:gd name="T3" fmla="*/ 56 h 142"/>
                  <a:gd name="T4" fmla="*/ 136 w 142"/>
                  <a:gd name="T5" fmla="*/ 42 h 142"/>
                  <a:gd name="T6" fmla="*/ 129 w 142"/>
                  <a:gd name="T7" fmla="*/ 30 h 142"/>
                  <a:gd name="T8" fmla="*/ 120 w 142"/>
                  <a:gd name="T9" fmla="*/ 20 h 142"/>
                  <a:gd name="T10" fmla="*/ 109 w 142"/>
                  <a:gd name="T11" fmla="*/ 11 h 142"/>
                  <a:gd name="T12" fmla="*/ 97 w 142"/>
                  <a:gd name="T13" fmla="*/ 5 h 142"/>
                  <a:gd name="T14" fmla="*/ 90 w 142"/>
                  <a:gd name="T15" fmla="*/ 2 h 142"/>
                  <a:gd name="T16" fmla="*/ 84 w 142"/>
                  <a:gd name="T17" fmla="*/ 1 h 142"/>
                  <a:gd name="T18" fmla="*/ 71 w 142"/>
                  <a:gd name="T19" fmla="*/ 0 h 142"/>
                  <a:gd name="T20" fmla="*/ 56 w 142"/>
                  <a:gd name="T21" fmla="*/ 1 h 142"/>
                  <a:gd name="T22" fmla="*/ 43 w 142"/>
                  <a:gd name="T23" fmla="*/ 5 h 142"/>
                  <a:gd name="T24" fmla="*/ 31 w 142"/>
                  <a:gd name="T25" fmla="*/ 11 h 142"/>
                  <a:gd name="T26" fmla="*/ 21 w 142"/>
                  <a:gd name="T27" fmla="*/ 20 h 142"/>
                  <a:gd name="T28" fmla="*/ 11 w 142"/>
                  <a:gd name="T29" fmla="*/ 30 h 142"/>
                  <a:gd name="T30" fmla="*/ 5 w 142"/>
                  <a:gd name="T31" fmla="*/ 42 h 142"/>
                  <a:gd name="T32" fmla="*/ 1 w 142"/>
                  <a:gd name="T33" fmla="*/ 56 h 142"/>
                  <a:gd name="T34" fmla="*/ 0 w 142"/>
                  <a:gd name="T35" fmla="*/ 71 h 142"/>
                  <a:gd name="T36" fmla="*/ 1 w 142"/>
                  <a:gd name="T37" fmla="*/ 84 h 142"/>
                  <a:gd name="T38" fmla="*/ 2 w 142"/>
                  <a:gd name="T39" fmla="*/ 90 h 142"/>
                  <a:gd name="T40" fmla="*/ 5 w 142"/>
                  <a:gd name="T41" fmla="*/ 97 h 142"/>
                  <a:gd name="T42" fmla="*/ 11 w 142"/>
                  <a:gd name="T43" fmla="*/ 109 h 142"/>
                  <a:gd name="T44" fmla="*/ 15 w 142"/>
                  <a:gd name="T45" fmla="*/ 114 h 142"/>
                  <a:gd name="T46" fmla="*/ 21 w 142"/>
                  <a:gd name="T47" fmla="*/ 120 h 142"/>
                  <a:gd name="T48" fmla="*/ 31 w 142"/>
                  <a:gd name="T49" fmla="*/ 129 h 142"/>
                  <a:gd name="T50" fmla="*/ 43 w 142"/>
                  <a:gd name="T51" fmla="*/ 136 h 142"/>
                  <a:gd name="T52" fmla="*/ 56 w 142"/>
                  <a:gd name="T53" fmla="*/ 140 h 142"/>
                  <a:gd name="T54" fmla="*/ 71 w 142"/>
                  <a:gd name="T55" fmla="*/ 142 h 142"/>
                  <a:gd name="T56" fmla="*/ 77 w 142"/>
                  <a:gd name="T57" fmla="*/ 141 h 142"/>
                  <a:gd name="T58" fmla="*/ 77 w 142"/>
                  <a:gd name="T59" fmla="*/ 140 h 142"/>
                  <a:gd name="T60" fmla="*/ 78 w 142"/>
                  <a:gd name="T61" fmla="*/ 140 h 142"/>
                  <a:gd name="T62" fmla="*/ 80 w 142"/>
                  <a:gd name="T63" fmla="*/ 140 h 142"/>
                  <a:gd name="T64" fmla="*/ 84 w 142"/>
                  <a:gd name="T65" fmla="*/ 140 h 142"/>
                  <a:gd name="T66" fmla="*/ 90 w 142"/>
                  <a:gd name="T67" fmla="*/ 138 h 142"/>
                  <a:gd name="T68" fmla="*/ 97 w 142"/>
                  <a:gd name="T69" fmla="*/ 136 h 142"/>
                  <a:gd name="T70" fmla="*/ 109 w 142"/>
                  <a:gd name="T71" fmla="*/ 129 h 142"/>
                  <a:gd name="T72" fmla="*/ 114 w 142"/>
                  <a:gd name="T73" fmla="*/ 124 h 142"/>
                  <a:gd name="T74" fmla="*/ 120 w 142"/>
                  <a:gd name="T75" fmla="*/ 120 h 142"/>
                  <a:gd name="T76" fmla="*/ 125 w 142"/>
                  <a:gd name="T77" fmla="*/ 114 h 142"/>
                  <a:gd name="T78" fmla="*/ 129 w 142"/>
                  <a:gd name="T79" fmla="*/ 109 h 142"/>
                  <a:gd name="T80" fmla="*/ 136 w 142"/>
                  <a:gd name="T81" fmla="*/ 97 h 142"/>
                  <a:gd name="T82" fmla="*/ 138 w 142"/>
                  <a:gd name="T83" fmla="*/ 90 h 142"/>
                  <a:gd name="T84" fmla="*/ 140 w 142"/>
                  <a:gd name="T85" fmla="*/ 84 h 142"/>
                  <a:gd name="T86" fmla="*/ 140 w 142"/>
                  <a:gd name="T87" fmla="*/ 80 h 142"/>
                  <a:gd name="T88" fmla="*/ 140 w 142"/>
                  <a:gd name="T89" fmla="*/ 78 h 142"/>
                  <a:gd name="T90" fmla="*/ 140 w 142"/>
                  <a:gd name="T91" fmla="*/ 77 h 142"/>
                  <a:gd name="T92" fmla="*/ 141 w 142"/>
                  <a:gd name="T93" fmla="*/ 77 h 142"/>
                  <a:gd name="T94" fmla="*/ 142 w 142"/>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42" y="71"/>
                    </a:moveTo>
                    <a:lnTo>
                      <a:pt x="140" y="56"/>
                    </a:lnTo>
                    <a:lnTo>
                      <a:pt x="136" y="42"/>
                    </a:lnTo>
                    <a:lnTo>
                      <a:pt x="129" y="30"/>
                    </a:lnTo>
                    <a:lnTo>
                      <a:pt x="120" y="20"/>
                    </a:lnTo>
                    <a:lnTo>
                      <a:pt x="109" y="11"/>
                    </a:lnTo>
                    <a:lnTo>
                      <a:pt x="97" y="5"/>
                    </a:lnTo>
                    <a:lnTo>
                      <a:pt x="90" y="2"/>
                    </a:lnTo>
                    <a:lnTo>
                      <a:pt x="84" y="1"/>
                    </a:lnTo>
                    <a:lnTo>
                      <a:pt x="71" y="0"/>
                    </a:lnTo>
                    <a:lnTo>
                      <a:pt x="56" y="1"/>
                    </a:lnTo>
                    <a:lnTo>
                      <a:pt x="43" y="5"/>
                    </a:lnTo>
                    <a:lnTo>
                      <a:pt x="31" y="11"/>
                    </a:lnTo>
                    <a:lnTo>
                      <a:pt x="21" y="20"/>
                    </a:lnTo>
                    <a:lnTo>
                      <a:pt x="11" y="30"/>
                    </a:lnTo>
                    <a:lnTo>
                      <a:pt x="5" y="42"/>
                    </a:lnTo>
                    <a:lnTo>
                      <a:pt x="1" y="56"/>
                    </a:lnTo>
                    <a:lnTo>
                      <a:pt x="0" y="71"/>
                    </a:lnTo>
                    <a:lnTo>
                      <a:pt x="1" y="84"/>
                    </a:lnTo>
                    <a:lnTo>
                      <a:pt x="2" y="90"/>
                    </a:lnTo>
                    <a:lnTo>
                      <a:pt x="5" y="97"/>
                    </a:lnTo>
                    <a:lnTo>
                      <a:pt x="11" y="109"/>
                    </a:lnTo>
                    <a:lnTo>
                      <a:pt x="15" y="114"/>
                    </a:lnTo>
                    <a:lnTo>
                      <a:pt x="21" y="120"/>
                    </a:lnTo>
                    <a:lnTo>
                      <a:pt x="31" y="129"/>
                    </a:lnTo>
                    <a:lnTo>
                      <a:pt x="43" y="136"/>
                    </a:lnTo>
                    <a:lnTo>
                      <a:pt x="56" y="140"/>
                    </a:lnTo>
                    <a:lnTo>
                      <a:pt x="71" y="142"/>
                    </a:lnTo>
                    <a:lnTo>
                      <a:pt x="77" y="141"/>
                    </a:lnTo>
                    <a:lnTo>
                      <a:pt x="77" y="140"/>
                    </a:lnTo>
                    <a:lnTo>
                      <a:pt x="78" y="140"/>
                    </a:lnTo>
                    <a:lnTo>
                      <a:pt x="80" y="140"/>
                    </a:lnTo>
                    <a:lnTo>
                      <a:pt x="84" y="140"/>
                    </a:lnTo>
                    <a:lnTo>
                      <a:pt x="90" y="138"/>
                    </a:lnTo>
                    <a:lnTo>
                      <a:pt x="97" y="136"/>
                    </a:lnTo>
                    <a:lnTo>
                      <a:pt x="109" y="129"/>
                    </a:lnTo>
                    <a:lnTo>
                      <a:pt x="114" y="124"/>
                    </a:lnTo>
                    <a:lnTo>
                      <a:pt x="120" y="120"/>
                    </a:lnTo>
                    <a:lnTo>
                      <a:pt x="125" y="114"/>
                    </a:lnTo>
                    <a:lnTo>
                      <a:pt x="129" y="109"/>
                    </a:lnTo>
                    <a:lnTo>
                      <a:pt x="136" y="97"/>
                    </a:lnTo>
                    <a:lnTo>
                      <a:pt x="138" y="90"/>
                    </a:lnTo>
                    <a:lnTo>
                      <a:pt x="140" y="84"/>
                    </a:lnTo>
                    <a:lnTo>
                      <a:pt x="140" y="80"/>
                    </a:lnTo>
                    <a:lnTo>
                      <a:pt x="140" y="78"/>
                    </a:lnTo>
                    <a:lnTo>
                      <a:pt x="140" y="77"/>
                    </a:lnTo>
                    <a:lnTo>
                      <a:pt x="141" y="77"/>
                    </a:lnTo>
                    <a:lnTo>
                      <a:pt x="142"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6" name="Freeform 1001">
                <a:extLst>
                  <a:ext uri="{FF2B5EF4-FFF2-40B4-BE49-F238E27FC236}">
                    <a16:creationId xmlns:a16="http://schemas.microsoft.com/office/drawing/2014/main" id="{DEFEB6DE-FD6A-68AC-B238-7C3D6014D4D0}"/>
                  </a:ext>
                </a:extLst>
              </p:cNvPr>
              <p:cNvSpPr>
                <a:spLocks/>
              </p:cNvSpPr>
              <p:nvPr/>
            </p:nvSpPr>
            <p:spPr bwMode="auto">
              <a:xfrm>
                <a:off x="6786563" y="4594225"/>
                <a:ext cx="44450" cy="46038"/>
              </a:xfrm>
              <a:custGeom>
                <a:avLst/>
                <a:gdLst>
                  <a:gd name="T0" fmla="*/ 142 w 142"/>
                  <a:gd name="T1" fmla="*/ 71 h 142"/>
                  <a:gd name="T2" fmla="*/ 140 w 142"/>
                  <a:gd name="T3" fmla="*/ 56 h 142"/>
                  <a:gd name="T4" fmla="*/ 136 w 142"/>
                  <a:gd name="T5" fmla="*/ 43 h 142"/>
                  <a:gd name="T6" fmla="*/ 129 w 142"/>
                  <a:gd name="T7" fmla="*/ 31 h 142"/>
                  <a:gd name="T8" fmla="*/ 120 w 142"/>
                  <a:gd name="T9" fmla="*/ 21 h 142"/>
                  <a:gd name="T10" fmla="*/ 109 w 142"/>
                  <a:gd name="T11" fmla="*/ 12 h 142"/>
                  <a:gd name="T12" fmla="*/ 97 w 142"/>
                  <a:gd name="T13" fmla="*/ 6 h 142"/>
                  <a:gd name="T14" fmla="*/ 90 w 142"/>
                  <a:gd name="T15" fmla="*/ 2 h 142"/>
                  <a:gd name="T16" fmla="*/ 84 w 142"/>
                  <a:gd name="T17" fmla="*/ 1 h 142"/>
                  <a:gd name="T18" fmla="*/ 71 w 142"/>
                  <a:gd name="T19" fmla="*/ 0 h 142"/>
                  <a:gd name="T20" fmla="*/ 56 w 142"/>
                  <a:gd name="T21" fmla="*/ 1 h 142"/>
                  <a:gd name="T22" fmla="*/ 43 w 142"/>
                  <a:gd name="T23" fmla="*/ 6 h 142"/>
                  <a:gd name="T24" fmla="*/ 31 w 142"/>
                  <a:gd name="T25" fmla="*/ 12 h 142"/>
                  <a:gd name="T26" fmla="*/ 21 w 142"/>
                  <a:gd name="T27" fmla="*/ 21 h 142"/>
                  <a:gd name="T28" fmla="*/ 11 w 142"/>
                  <a:gd name="T29" fmla="*/ 31 h 142"/>
                  <a:gd name="T30" fmla="*/ 5 w 142"/>
                  <a:gd name="T31" fmla="*/ 43 h 142"/>
                  <a:gd name="T32" fmla="*/ 1 w 142"/>
                  <a:gd name="T33" fmla="*/ 56 h 142"/>
                  <a:gd name="T34" fmla="*/ 0 w 142"/>
                  <a:gd name="T35" fmla="*/ 71 h 142"/>
                  <a:gd name="T36" fmla="*/ 1 w 142"/>
                  <a:gd name="T37" fmla="*/ 85 h 142"/>
                  <a:gd name="T38" fmla="*/ 2 w 142"/>
                  <a:gd name="T39" fmla="*/ 91 h 142"/>
                  <a:gd name="T40" fmla="*/ 5 w 142"/>
                  <a:gd name="T41" fmla="*/ 98 h 142"/>
                  <a:gd name="T42" fmla="*/ 11 w 142"/>
                  <a:gd name="T43" fmla="*/ 110 h 142"/>
                  <a:gd name="T44" fmla="*/ 15 w 142"/>
                  <a:gd name="T45" fmla="*/ 115 h 142"/>
                  <a:gd name="T46" fmla="*/ 21 w 142"/>
                  <a:gd name="T47" fmla="*/ 121 h 142"/>
                  <a:gd name="T48" fmla="*/ 31 w 142"/>
                  <a:gd name="T49" fmla="*/ 129 h 142"/>
                  <a:gd name="T50" fmla="*/ 43 w 142"/>
                  <a:gd name="T51" fmla="*/ 136 h 142"/>
                  <a:gd name="T52" fmla="*/ 56 w 142"/>
                  <a:gd name="T53" fmla="*/ 140 h 142"/>
                  <a:gd name="T54" fmla="*/ 71 w 142"/>
                  <a:gd name="T55" fmla="*/ 142 h 142"/>
                  <a:gd name="T56" fmla="*/ 77 w 142"/>
                  <a:gd name="T57" fmla="*/ 141 h 142"/>
                  <a:gd name="T58" fmla="*/ 77 w 142"/>
                  <a:gd name="T59" fmla="*/ 140 h 142"/>
                  <a:gd name="T60" fmla="*/ 78 w 142"/>
                  <a:gd name="T61" fmla="*/ 140 h 142"/>
                  <a:gd name="T62" fmla="*/ 80 w 142"/>
                  <a:gd name="T63" fmla="*/ 140 h 142"/>
                  <a:gd name="T64" fmla="*/ 84 w 142"/>
                  <a:gd name="T65" fmla="*/ 140 h 142"/>
                  <a:gd name="T66" fmla="*/ 90 w 142"/>
                  <a:gd name="T67" fmla="*/ 138 h 142"/>
                  <a:gd name="T68" fmla="*/ 97 w 142"/>
                  <a:gd name="T69" fmla="*/ 136 h 142"/>
                  <a:gd name="T70" fmla="*/ 109 w 142"/>
                  <a:gd name="T71" fmla="*/ 129 h 142"/>
                  <a:gd name="T72" fmla="*/ 114 w 142"/>
                  <a:gd name="T73" fmla="*/ 125 h 142"/>
                  <a:gd name="T74" fmla="*/ 120 w 142"/>
                  <a:gd name="T75" fmla="*/ 121 h 142"/>
                  <a:gd name="T76" fmla="*/ 125 w 142"/>
                  <a:gd name="T77" fmla="*/ 115 h 142"/>
                  <a:gd name="T78" fmla="*/ 129 w 142"/>
                  <a:gd name="T79" fmla="*/ 110 h 142"/>
                  <a:gd name="T80" fmla="*/ 136 w 142"/>
                  <a:gd name="T81" fmla="*/ 98 h 142"/>
                  <a:gd name="T82" fmla="*/ 138 w 142"/>
                  <a:gd name="T83" fmla="*/ 91 h 142"/>
                  <a:gd name="T84" fmla="*/ 140 w 142"/>
                  <a:gd name="T85" fmla="*/ 85 h 142"/>
                  <a:gd name="T86" fmla="*/ 140 w 142"/>
                  <a:gd name="T87" fmla="*/ 81 h 142"/>
                  <a:gd name="T88" fmla="*/ 140 w 142"/>
                  <a:gd name="T89" fmla="*/ 79 h 142"/>
                  <a:gd name="T90" fmla="*/ 140 w 142"/>
                  <a:gd name="T91" fmla="*/ 77 h 142"/>
                  <a:gd name="T92" fmla="*/ 141 w 142"/>
                  <a:gd name="T93" fmla="*/ 77 h 142"/>
                  <a:gd name="T94" fmla="*/ 142 w 142"/>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42" y="71"/>
                    </a:moveTo>
                    <a:lnTo>
                      <a:pt x="140" y="56"/>
                    </a:lnTo>
                    <a:lnTo>
                      <a:pt x="136" y="43"/>
                    </a:lnTo>
                    <a:lnTo>
                      <a:pt x="129" y="31"/>
                    </a:lnTo>
                    <a:lnTo>
                      <a:pt x="120" y="21"/>
                    </a:lnTo>
                    <a:lnTo>
                      <a:pt x="109" y="12"/>
                    </a:lnTo>
                    <a:lnTo>
                      <a:pt x="97" y="6"/>
                    </a:lnTo>
                    <a:lnTo>
                      <a:pt x="90" y="2"/>
                    </a:lnTo>
                    <a:lnTo>
                      <a:pt x="84" y="1"/>
                    </a:lnTo>
                    <a:lnTo>
                      <a:pt x="71" y="0"/>
                    </a:lnTo>
                    <a:lnTo>
                      <a:pt x="56" y="1"/>
                    </a:lnTo>
                    <a:lnTo>
                      <a:pt x="43" y="6"/>
                    </a:lnTo>
                    <a:lnTo>
                      <a:pt x="31" y="12"/>
                    </a:lnTo>
                    <a:lnTo>
                      <a:pt x="21" y="21"/>
                    </a:lnTo>
                    <a:lnTo>
                      <a:pt x="11" y="31"/>
                    </a:lnTo>
                    <a:lnTo>
                      <a:pt x="5" y="43"/>
                    </a:lnTo>
                    <a:lnTo>
                      <a:pt x="1" y="56"/>
                    </a:lnTo>
                    <a:lnTo>
                      <a:pt x="0" y="71"/>
                    </a:lnTo>
                    <a:lnTo>
                      <a:pt x="1" y="85"/>
                    </a:lnTo>
                    <a:lnTo>
                      <a:pt x="2" y="91"/>
                    </a:lnTo>
                    <a:lnTo>
                      <a:pt x="5" y="98"/>
                    </a:lnTo>
                    <a:lnTo>
                      <a:pt x="11" y="110"/>
                    </a:lnTo>
                    <a:lnTo>
                      <a:pt x="15" y="115"/>
                    </a:lnTo>
                    <a:lnTo>
                      <a:pt x="21" y="121"/>
                    </a:lnTo>
                    <a:lnTo>
                      <a:pt x="31" y="129"/>
                    </a:lnTo>
                    <a:lnTo>
                      <a:pt x="43" y="136"/>
                    </a:lnTo>
                    <a:lnTo>
                      <a:pt x="56"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lnTo>
                      <a:pt x="125" y="115"/>
                    </a:lnTo>
                    <a:lnTo>
                      <a:pt x="129" y="110"/>
                    </a:lnTo>
                    <a:lnTo>
                      <a:pt x="136" y="98"/>
                    </a:lnTo>
                    <a:lnTo>
                      <a:pt x="138" y="91"/>
                    </a:lnTo>
                    <a:lnTo>
                      <a:pt x="140" y="85"/>
                    </a:lnTo>
                    <a:lnTo>
                      <a:pt x="140" y="81"/>
                    </a:lnTo>
                    <a:lnTo>
                      <a:pt x="140" y="79"/>
                    </a:lnTo>
                    <a:lnTo>
                      <a:pt x="140" y="77"/>
                    </a:lnTo>
                    <a:lnTo>
                      <a:pt x="141" y="77"/>
                    </a:lnTo>
                    <a:lnTo>
                      <a:pt x="142"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7" name="Freeform 1002">
                <a:extLst>
                  <a:ext uri="{FF2B5EF4-FFF2-40B4-BE49-F238E27FC236}">
                    <a16:creationId xmlns:a16="http://schemas.microsoft.com/office/drawing/2014/main" id="{9357DD7B-F99F-928B-CA18-7A78028F4B43}"/>
                  </a:ext>
                </a:extLst>
              </p:cNvPr>
              <p:cNvSpPr>
                <a:spLocks/>
              </p:cNvSpPr>
              <p:nvPr/>
            </p:nvSpPr>
            <p:spPr bwMode="auto">
              <a:xfrm>
                <a:off x="6786563" y="4432300"/>
                <a:ext cx="44450" cy="44450"/>
              </a:xfrm>
              <a:custGeom>
                <a:avLst/>
                <a:gdLst>
                  <a:gd name="T0" fmla="*/ 142 w 142"/>
                  <a:gd name="T1" fmla="*/ 71 h 142"/>
                  <a:gd name="T2" fmla="*/ 140 w 142"/>
                  <a:gd name="T3" fmla="*/ 56 h 142"/>
                  <a:gd name="T4" fmla="*/ 136 w 142"/>
                  <a:gd name="T5" fmla="*/ 43 h 142"/>
                  <a:gd name="T6" fmla="*/ 129 w 142"/>
                  <a:gd name="T7" fmla="*/ 31 h 142"/>
                  <a:gd name="T8" fmla="*/ 120 w 142"/>
                  <a:gd name="T9" fmla="*/ 21 h 142"/>
                  <a:gd name="T10" fmla="*/ 109 w 142"/>
                  <a:gd name="T11" fmla="*/ 11 h 142"/>
                  <a:gd name="T12" fmla="*/ 97 w 142"/>
                  <a:gd name="T13" fmla="*/ 5 h 142"/>
                  <a:gd name="T14" fmla="*/ 90 w 142"/>
                  <a:gd name="T15" fmla="*/ 2 h 142"/>
                  <a:gd name="T16" fmla="*/ 84 w 142"/>
                  <a:gd name="T17" fmla="*/ 1 h 142"/>
                  <a:gd name="T18" fmla="*/ 71 w 142"/>
                  <a:gd name="T19" fmla="*/ 0 h 142"/>
                  <a:gd name="T20" fmla="*/ 56 w 142"/>
                  <a:gd name="T21" fmla="*/ 1 h 142"/>
                  <a:gd name="T22" fmla="*/ 43 w 142"/>
                  <a:gd name="T23" fmla="*/ 5 h 142"/>
                  <a:gd name="T24" fmla="*/ 31 w 142"/>
                  <a:gd name="T25" fmla="*/ 11 h 142"/>
                  <a:gd name="T26" fmla="*/ 21 w 142"/>
                  <a:gd name="T27" fmla="*/ 21 h 142"/>
                  <a:gd name="T28" fmla="*/ 11 w 142"/>
                  <a:gd name="T29" fmla="*/ 31 h 142"/>
                  <a:gd name="T30" fmla="*/ 5 w 142"/>
                  <a:gd name="T31" fmla="*/ 43 h 142"/>
                  <a:gd name="T32" fmla="*/ 1 w 142"/>
                  <a:gd name="T33" fmla="*/ 56 h 142"/>
                  <a:gd name="T34" fmla="*/ 0 w 142"/>
                  <a:gd name="T35" fmla="*/ 71 h 142"/>
                  <a:gd name="T36" fmla="*/ 1 w 142"/>
                  <a:gd name="T37" fmla="*/ 85 h 142"/>
                  <a:gd name="T38" fmla="*/ 2 w 142"/>
                  <a:gd name="T39" fmla="*/ 91 h 142"/>
                  <a:gd name="T40" fmla="*/ 5 w 142"/>
                  <a:gd name="T41" fmla="*/ 98 h 142"/>
                  <a:gd name="T42" fmla="*/ 11 w 142"/>
                  <a:gd name="T43" fmla="*/ 110 h 142"/>
                  <a:gd name="T44" fmla="*/ 15 w 142"/>
                  <a:gd name="T45" fmla="*/ 115 h 142"/>
                  <a:gd name="T46" fmla="*/ 21 w 142"/>
                  <a:gd name="T47" fmla="*/ 121 h 142"/>
                  <a:gd name="T48" fmla="*/ 31 w 142"/>
                  <a:gd name="T49" fmla="*/ 129 h 142"/>
                  <a:gd name="T50" fmla="*/ 43 w 142"/>
                  <a:gd name="T51" fmla="*/ 136 h 142"/>
                  <a:gd name="T52" fmla="*/ 56 w 142"/>
                  <a:gd name="T53" fmla="*/ 140 h 142"/>
                  <a:gd name="T54" fmla="*/ 71 w 142"/>
                  <a:gd name="T55" fmla="*/ 142 h 142"/>
                  <a:gd name="T56" fmla="*/ 77 w 142"/>
                  <a:gd name="T57" fmla="*/ 141 h 142"/>
                  <a:gd name="T58" fmla="*/ 77 w 142"/>
                  <a:gd name="T59" fmla="*/ 140 h 142"/>
                  <a:gd name="T60" fmla="*/ 78 w 142"/>
                  <a:gd name="T61" fmla="*/ 140 h 142"/>
                  <a:gd name="T62" fmla="*/ 80 w 142"/>
                  <a:gd name="T63" fmla="*/ 140 h 142"/>
                  <a:gd name="T64" fmla="*/ 84 w 142"/>
                  <a:gd name="T65" fmla="*/ 140 h 142"/>
                  <a:gd name="T66" fmla="*/ 90 w 142"/>
                  <a:gd name="T67" fmla="*/ 138 h 142"/>
                  <a:gd name="T68" fmla="*/ 97 w 142"/>
                  <a:gd name="T69" fmla="*/ 136 h 142"/>
                  <a:gd name="T70" fmla="*/ 109 w 142"/>
                  <a:gd name="T71" fmla="*/ 129 h 142"/>
                  <a:gd name="T72" fmla="*/ 114 w 142"/>
                  <a:gd name="T73" fmla="*/ 125 h 142"/>
                  <a:gd name="T74" fmla="*/ 120 w 142"/>
                  <a:gd name="T75" fmla="*/ 121 h 142"/>
                  <a:gd name="T76" fmla="*/ 125 w 142"/>
                  <a:gd name="T77" fmla="*/ 115 h 142"/>
                  <a:gd name="T78" fmla="*/ 129 w 142"/>
                  <a:gd name="T79" fmla="*/ 110 h 142"/>
                  <a:gd name="T80" fmla="*/ 136 w 142"/>
                  <a:gd name="T81" fmla="*/ 98 h 142"/>
                  <a:gd name="T82" fmla="*/ 138 w 142"/>
                  <a:gd name="T83" fmla="*/ 91 h 142"/>
                  <a:gd name="T84" fmla="*/ 140 w 142"/>
                  <a:gd name="T85" fmla="*/ 85 h 142"/>
                  <a:gd name="T86" fmla="*/ 140 w 142"/>
                  <a:gd name="T87" fmla="*/ 80 h 142"/>
                  <a:gd name="T88" fmla="*/ 140 w 142"/>
                  <a:gd name="T89" fmla="*/ 78 h 142"/>
                  <a:gd name="T90" fmla="*/ 140 w 142"/>
                  <a:gd name="T91" fmla="*/ 77 h 142"/>
                  <a:gd name="T92" fmla="*/ 141 w 142"/>
                  <a:gd name="T93" fmla="*/ 77 h 142"/>
                  <a:gd name="T94" fmla="*/ 142 w 142"/>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42" y="71"/>
                    </a:moveTo>
                    <a:lnTo>
                      <a:pt x="140" y="56"/>
                    </a:lnTo>
                    <a:lnTo>
                      <a:pt x="136" y="43"/>
                    </a:lnTo>
                    <a:lnTo>
                      <a:pt x="129" y="31"/>
                    </a:lnTo>
                    <a:lnTo>
                      <a:pt x="120" y="21"/>
                    </a:lnTo>
                    <a:lnTo>
                      <a:pt x="109" y="11"/>
                    </a:lnTo>
                    <a:lnTo>
                      <a:pt x="97" y="5"/>
                    </a:lnTo>
                    <a:lnTo>
                      <a:pt x="90" y="2"/>
                    </a:lnTo>
                    <a:lnTo>
                      <a:pt x="84" y="1"/>
                    </a:lnTo>
                    <a:lnTo>
                      <a:pt x="71" y="0"/>
                    </a:lnTo>
                    <a:lnTo>
                      <a:pt x="56" y="1"/>
                    </a:lnTo>
                    <a:lnTo>
                      <a:pt x="43" y="5"/>
                    </a:lnTo>
                    <a:lnTo>
                      <a:pt x="31" y="11"/>
                    </a:lnTo>
                    <a:lnTo>
                      <a:pt x="21" y="21"/>
                    </a:lnTo>
                    <a:lnTo>
                      <a:pt x="11" y="31"/>
                    </a:lnTo>
                    <a:lnTo>
                      <a:pt x="5" y="43"/>
                    </a:lnTo>
                    <a:lnTo>
                      <a:pt x="1" y="56"/>
                    </a:lnTo>
                    <a:lnTo>
                      <a:pt x="0" y="71"/>
                    </a:lnTo>
                    <a:lnTo>
                      <a:pt x="1" y="85"/>
                    </a:lnTo>
                    <a:lnTo>
                      <a:pt x="2" y="91"/>
                    </a:lnTo>
                    <a:lnTo>
                      <a:pt x="5" y="98"/>
                    </a:lnTo>
                    <a:lnTo>
                      <a:pt x="11" y="110"/>
                    </a:lnTo>
                    <a:lnTo>
                      <a:pt x="15" y="115"/>
                    </a:lnTo>
                    <a:lnTo>
                      <a:pt x="21" y="121"/>
                    </a:lnTo>
                    <a:lnTo>
                      <a:pt x="31" y="129"/>
                    </a:lnTo>
                    <a:lnTo>
                      <a:pt x="43" y="136"/>
                    </a:lnTo>
                    <a:lnTo>
                      <a:pt x="56"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lnTo>
                      <a:pt x="125" y="115"/>
                    </a:lnTo>
                    <a:lnTo>
                      <a:pt x="129" y="110"/>
                    </a:lnTo>
                    <a:lnTo>
                      <a:pt x="136" y="98"/>
                    </a:lnTo>
                    <a:lnTo>
                      <a:pt x="138" y="91"/>
                    </a:lnTo>
                    <a:lnTo>
                      <a:pt x="140" y="85"/>
                    </a:lnTo>
                    <a:lnTo>
                      <a:pt x="140" y="80"/>
                    </a:lnTo>
                    <a:lnTo>
                      <a:pt x="140" y="78"/>
                    </a:lnTo>
                    <a:lnTo>
                      <a:pt x="140" y="77"/>
                    </a:lnTo>
                    <a:lnTo>
                      <a:pt x="141" y="77"/>
                    </a:lnTo>
                    <a:lnTo>
                      <a:pt x="142"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8" name="Freeform 1003">
                <a:extLst>
                  <a:ext uri="{FF2B5EF4-FFF2-40B4-BE49-F238E27FC236}">
                    <a16:creationId xmlns:a16="http://schemas.microsoft.com/office/drawing/2014/main" id="{19BF4630-6ACB-84DF-806E-3C8EC27CD7A7}"/>
                  </a:ext>
                </a:extLst>
              </p:cNvPr>
              <p:cNvSpPr>
                <a:spLocks/>
              </p:cNvSpPr>
              <p:nvPr/>
            </p:nvSpPr>
            <p:spPr bwMode="auto">
              <a:xfrm>
                <a:off x="6813550" y="4405313"/>
                <a:ext cx="44450" cy="44450"/>
              </a:xfrm>
              <a:custGeom>
                <a:avLst/>
                <a:gdLst>
                  <a:gd name="T0" fmla="*/ 142 w 142"/>
                  <a:gd name="T1" fmla="*/ 71 h 142"/>
                  <a:gd name="T2" fmla="*/ 140 w 142"/>
                  <a:gd name="T3" fmla="*/ 56 h 142"/>
                  <a:gd name="T4" fmla="*/ 136 w 142"/>
                  <a:gd name="T5" fmla="*/ 43 h 142"/>
                  <a:gd name="T6" fmla="*/ 129 w 142"/>
                  <a:gd name="T7" fmla="*/ 31 h 142"/>
                  <a:gd name="T8" fmla="*/ 121 w 142"/>
                  <a:gd name="T9" fmla="*/ 20 h 142"/>
                  <a:gd name="T10" fmla="*/ 109 w 142"/>
                  <a:gd name="T11" fmla="*/ 11 h 142"/>
                  <a:gd name="T12" fmla="*/ 97 w 142"/>
                  <a:gd name="T13" fmla="*/ 5 h 142"/>
                  <a:gd name="T14" fmla="*/ 90 w 142"/>
                  <a:gd name="T15" fmla="*/ 2 h 142"/>
                  <a:gd name="T16" fmla="*/ 84 w 142"/>
                  <a:gd name="T17" fmla="*/ 1 h 142"/>
                  <a:gd name="T18" fmla="*/ 71 w 142"/>
                  <a:gd name="T19" fmla="*/ 0 h 142"/>
                  <a:gd name="T20" fmla="*/ 56 w 142"/>
                  <a:gd name="T21" fmla="*/ 1 h 142"/>
                  <a:gd name="T22" fmla="*/ 44 w 142"/>
                  <a:gd name="T23" fmla="*/ 5 h 142"/>
                  <a:gd name="T24" fmla="*/ 31 w 142"/>
                  <a:gd name="T25" fmla="*/ 11 h 142"/>
                  <a:gd name="T26" fmla="*/ 21 w 142"/>
                  <a:gd name="T27" fmla="*/ 20 h 142"/>
                  <a:gd name="T28" fmla="*/ 11 w 142"/>
                  <a:gd name="T29" fmla="*/ 31 h 142"/>
                  <a:gd name="T30" fmla="*/ 5 w 142"/>
                  <a:gd name="T31" fmla="*/ 43 h 142"/>
                  <a:gd name="T32" fmla="*/ 1 w 142"/>
                  <a:gd name="T33" fmla="*/ 56 h 142"/>
                  <a:gd name="T34" fmla="*/ 0 w 142"/>
                  <a:gd name="T35" fmla="*/ 71 h 142"/>
                  <a:gd name="T36" fmla="*/ 1 w 142"/>
                  <a:gd name="T37" fmla="*/ 84 h 142"/>
                  <a:gd name="T38" fmla="*/ 2 w 142"/>
                  <a:gd name="T39" fmla="*/ 90 h 142"/>
                  <a:gd name="T40" fmla="*/ 5 w 142"/>
                  <a:gd name="T41" fmla="*/ 97 h 142"/>
                  <a:gd name="T42" fmla="*/ 11 w 142"/>
                  <a:gd name="T43" fmla="*/ 110 h 142"/>
                  <a:gd name="T44" fmla="*/ 15 w 142"/>
                  <a:gd name="T45" fmla="*/ 115 h 142"/>
                  <a:gd name="T46" fmla="*/ 21 w 142"/>
                  <a:gd name="T47" fmla="*/ 121 h 142"/>
                  <a:gd name="T48" fmla="*/ 31 w 142"/>
                  <a:gd name="T49" fmla="*/ 129 h 142"/>
                  <a:gd name="T50" fmla="*/ 44 w 142"/>
                  <a:gd name="T51" fmla="*/ 136 h 142"/>
                  <a:gd name="T52" fmla="*/ 56 w 142"/>
                  <a:gd name="T53" fmla="*/ 140 h 142"/>
                  <a:gd name="T54" fmla="*/ 71 w 142"/>
                  <a:gd name="T55" fmla="*/ 142 h 142"/>
                  <a:gd name="T56" fmla="*/ 77 w 142"/>
                  <a:gd name="T57" fmla="*/ 141 h 142"/>
                  <a:gd name="T58" fmla="*/ 77 w 142"/>
                  <a:gd name="T59" fmla="*/ 140 h 142"/>
                  <a:gd name="T60" fmla="*/ 78 w 142"/>
                  <a:gd name="T61" fmla="*/ 140 h 142"/>
                  <a:gd name="T62" fmla="*/ 80 w 142"/>
                  <a:gd name="T63" fmla="*/ 140 h 142"/>
                  <a:gd name="T64" fmla="*/ 84 w 142"/>
                  <a:gd name="T65" fmla="*/ 140 h 142"/>
                  <a:gd name="T66" fmla="*/ 90 w 142"/>
                  <a:gd name="T67" fmla="*/ 138 h 142"/>
                  <a:gd name="T68" fmla="*/ 97 w 142"/>
                  <a:gd name="T69" fmla="*/ 136 h 142"/>
                  <a:gd name="T70" fmla="*/ 109 w 142"/>
                  <a:gd name="T71" fmla="*/ 129 h 142"/>
                  <a:gd name="T72" fmla="*/ 115 w 142"/>
                  <a:gd name="T73" fmla="*/ 125 h 142"/>
                  <a:gd name="T74" fmla="*/ 121 w 142"/>
                  <a:gd name="T75" fmla="*/ 121 h 142"/>
                  <a:gd name="T76" fmla="*/ 125 w 142"/>
                  <a:gd name="T77" fmla="*/ 115 h 142"/>
                  <a:gd name="T78" fmla="*/ 129 w 142"/>
                  <a:gd name="T79" fmla="*/ 110 h 142"/>
                  <a:gd name="T80" fmla="*/ 136 w 142"/>
                  <a:gd name="T81" fmla="*/ 97 h 142"/>
                  <a:gd name="T82" fmla="*/ 138 w 142"/>
                  <a:gd name="T83" fmla="*/ 90 h 142"/>
                  <a:gd name="T84" fmla="*/ 140 w 142"/>
                  <a:gd name="T85" fmla="*/ 84 h 142"/>
                  <a:gd name="T86" fmla="*/ 140 w 142"/>
                  <a:gd name="T87" fmla="*/ 80 h 142"/>
                  <a:gd name="T88" fmla="*/ 140 w 142"/>
                  <a:gd name="T89" fmla="*/ 78 h 142"/>
                  <a:gd name="T90" fmla="*/ 140 w 142"/>
                  <a:gd name="T91" fmla="*/ 77 h 142"/>
                  <a:gd name="T92" fmla="*/ 141 w 142"/>
                  <a:gd name="T93" fmla="*/ 77 h 142"/>
                  <a:gd name="T94" fmla="*/ 142 w 142"/>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42" y="71"/>
                    </a:moveTo>
                    <a:lnTo>
                      <a:pt x="140" y="56"/>
                    </a:lnTo>
                    <a:lnTo>
                      <a:pt x="136" y="43"/>
                    </a:lnTo>
                    <a:lnTo>
                      <a:pt x="129" y="31"/>
                    </a:lnTo>
                    <a:lnTo>
                      <a:pt x="121" y="20"/>
                    </a:lnTo>
                    <a:lnTo>
                      <a:pt x="109" y="11"/>
                    </a:lnTo>
                    <a:lnTo>
                      <a:pt x="97" y="5"/>
                    </a:lnTo>
                    <a:lnTo>
                      <a:pt x="90" y="2"/>
                    </a:lnTo>
                    <a:lnTo>
                      <a:pt x="84" y="1"/>
                    </a:lnTo>
                    <a:lnTo>
                      <a:pt x="71" y="0"/>
                    </a:lnTo>
                    <a:lnTo>
                      <a:pt x="56" y="1"/>
                    </a:lnTo>
                    <a:lnTo>
                      <a:pt x="44" y="5"/>
                    </a:lnTo>
                    <a:lnTo>
                      <a:pt x="31" y="11"/>
                    </a:lnTo>
                    <a:lnTo>
                      <a:pt x="21" y="20"/>
                    </a:lnTo>
                    <a:lnTo>
                      <a:pt x="11" y="31"/>
                    </a:lnTo>
                    <a:lnTo>
                      <a:pt x="5" y="43"/>
                    </a:lnTo>
                    <a:lnTo>
                      <a:pt x="1" y="56"/>
                    </a:lnTo>
                    <a:lnTo>
                      <a:pt x="0" y="71"/>
                    </a:lnTo>
                    <a:lnTo>
                      <a:pt x="1" y="84"/>
                    </a:lnTo>
                    <a:lnTo>
                      <a:pt x="2" y="90"/>
                    </a:lnTo>
                    <a:lnTo>
                      <a:pt x="5" y="97"/>
                    </a:lnTo>
                    <a:lnTo>
                      <a:pt x="11" y="110"/>
                    </a:lnTo>
                    <a:lnTo>
                      <a:pt x="15" y="115"/>
                    </a:lnTo>
                    <a:lnTo>
                      <a:pt x="21" y="121"/>
                    </a:lnTo>
                    <a:lnTo>
                      <a:pt x="31" y="129"/>
                    </a:lnTo>
                    <a:lnTo>
                      <a:pt x="44" y="136"/>
                    </a:lnTo>
                    <a:lnTo>
                      <a:pt x="56" y="140"/>
                    </a:lnTo>
                    <a:lnTo>
                      <a:pt x="71" y="142"/>
                    </a:lnTo>
                    <a:lnTo>
                      <a:pt x="77" y="141"/>
                    </a:lnTo>
                    <a:lnTo>
                      <a:pt x="77" y="140"/>
                    </a:lnTo>
                    <a:lnTo>
                      <a:pt x="78" y="140"/>
                    </a:lnTo>
                    <a:lnTo>
                      <a:pt x="80" y="140"/>
                    </a:lnTo>
                    <a:lnTo>
                      <a:pt x="84" y="140"/>
                    </a:lnTo>
                    <a:lnTo>
                      <a:pt x="90" y="138"/>
                    </a:lnTo>
                    <a:lnTo>
                      <a:pt x="97" y="136"/>
                    </a:lnTo>
                    <a:lnTo>
                      <a:pt x="109" y="129"/>
                    </a:lnTo>
                    <a:lnTo>
                      <a:pt x="115" y="125"/>
                    </a:lnTo>
                    <a:lnTo>
                      <a:pt x="121" y="121"/>
                    </a:lnTo>
                    <a:lnTo>
                      <a:pt x="125" y="115"/>
                    </a:lnTo>
                    <a:lnTo>
                      <a:pt x="129" y="110"/>
                    </a:lnTo>
                    <a:lnTo>
                      <a:pt x="136" y="97"/>
                    </a:lnTo>
                    <a:lnTo>
                      <a:pt x="138" y="90"/>
                    </a:lnTo>
                    <a:lnTo>
                      <a:pt x="140" y="84"/>
                    </a:lnTo>
                    <a:lnTo>
                      <a:pt x="140" y="80"/>
                    </a:lnTo>
                    <a:lnTo>
                      <a:pt x="140" y="78"/>
                    </a:lnTo>
                    <a:lnTo>
                      <a:pt x="140" y="77"/>
                    </a:lnTo>
                    <a:lnTo>
                      <a:pt x="141" y="77"/>
                    </a:lnTo>
                    <a:lnTo>
                      <a:pt x="142"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9" name="Freeform 1004">
                <a:extLst>
                  <a:ext uri="{FF2B5EF4-FFF2-40B4-BE49-F238E27FC236}">
                    <a16:creationId xmlns:a16="http://schemas.microsoft.com/office/drawing/2014/main" id="{2D63E9AC-C305-7002-5A65-EC278A4237DE}"/>
                  </a:ext>
                </a:extLst>
              </p:cNvPr>
              <p:cNvSpPr>
                <a:spLocks/>
              </p:cNvSpPr>
              <p:nvPr/>
            </p:nvSpPr>
            <p:spPr bwMode="auto">
              <a:xfrm>
                <a:off x="6838950" y="4422775"/>
                <a:ext cx="44450" cy="44450"/>
              </a:xfrm>
              <a:custGeom>
                <a:avLst/>
                <a:gdLst>
                  <a:gd name="T0" fmla="*/ 142 w 142"/>
                  <a:gd name="T1" fmla="*/ 71 h 142"/>
                  <a:gd name="T2" fmla="*/ 140 w 142"/>
                  <a:gd name="T3" fmla="*/ 56 h 142"/>
                  <a:gd name="T4" fmla="*/ 136 w 142"/>
                  <a:gd name="T5" fmla="*/ 43 h 142"/>
                  <a:gd name="T6" fmla="*/ 129 w 142"/>
                  <a:gd name="T7" fmla="*/ 30 h 142"/>
                  <a:gd name="T8" fmla="*/ 121 w 142"/>
                  <a:gd name="T9" fmla="*/ 20 h 142"/>
                  <a:gd name="T10" fmla="*/ 110 w 142"/>
                  <a:gd name="T11" fmla="*/ 11 h 142"/>
                  <a:gd name="T12" fmla="*/ 97 w 142"/>
                  <a:gd name="T13" fmla="*/ 5 h 142"/>
                  <a:gd name="T14" fmla="*/ 90 w 142"/>
                  <a:gd name="T15" fmla="*/ 2 h 142"/>
                  <a:gd name="T16" fmla="*/ 84 w 142"/>
                  <a:gd name="T17" fmla="*/ 1 h 142"/>
                  <a:gd name="T18" fmla="*/ 71 w 142"/>
                  <a:gd name="T19" fmla="*/ 0 h 142"/>
                  <a:gd name="T20" fmla="*/ 56 w 142"/>
                  <a:gd name="T21" fmla="*/ 1 h 142"/>
                  <a:gd name="T22" fmla="*/ 44 w 142"/>
                  <a:gd name="T23" fmla="*/ 5 h 142"/>
                  <a:gd name="T24" fmla="*/ 32 w 142"/>
                  <a:gd name="T25" fmla="*/ 11 h 142"/>
                  <a:gd name="T26" fmla="*/ 21 w 142"/>
                  <a:gd name="T27" fmla="*/ 20 h 142"/>
                  <a:gd name="T28" fmla="*/ 11 w 142"/>
                  <a:gd name="T29" fmla="*/ 30 h 142"/>
                  <a:gd name="T30" fmla="*/ 5 w 142"/>
                  <a:gd name="T31" fmla="*/ 43 h 142"/>
                  <a:gd name="T32" fmla="*/ 1 w 142"/>
                  <a:gd name="T33" fmla="*/ 56 h 142"/>
                  <a:gd name="T34" fmla="*/ 0 w 142"/>
                  <a:gd name="T35" fmla="*/ 71 h 142"/>
                  <a:gd name="T36" fmla="*/ 1 w 142"/>
                  <a:gd name="T37" fmla="*/ 84 h 142"/>
                  <a:gd name="T38" fmla="*/ 2 w 142"/>
                  <a:gd name="T39" fmla="*/ 90 h 142"/>
                  <a:gd name="T40" fmla="*/ 5 w 142"/>
                  <a:gd name="T41" fmla="*/ 97 h 142"/>
                  <a:gd name="T42" fmla="*/ 11 w 142"/>
                  <a:gd name="T43" fmla="*/ 109 h 142"/>
                  <a:gd name="T44" fmla="*/ 15 w 142"/>
                  <a:gd name="T45" fmla="*/ 115 h 142"/>
                  <a:gd name="T46" fmla="*/ 21 w 142"/>
                  <a:gd name="T47" fmla="*/ 121 h 142"/>
                  <a:gd name="T48" fmla="*/ 32 w 142"/>
                  <a:gd name="T49" fmla="*/ 129 h 142"/>
                  <a:gd name="T50" fmla="*/ 44 w 142"/>
                  <a:gd name="T51" fmla="*/ 136 h 142"/>
                  <a:gd name="T52" fmla="*/ 56 w 142"/>
                  <a:gd name="T53" fmla="*/ 140 h 142"/>
                  <a:gd name="T54" fmla="*/ 71 w 142"/>
                  <a:gd name="T55" fmla="*/ 142 h 142"/>
                  <a:gd name="T56" fmla="*/ 77 w 142"/>
                  <a:gd name="T57" fmla="*/ 141 h 142"/>
                  <a:gd name="T58" fmla="*/ 77 w 142"/>
                  <a:gd name="T59" fmla="*/ 140 h 142"/>
                  <a:gd name="T60" fmla="*/ 78 w 142"/>
                  <a:gd name="T61" fmla="*/ 140 h 142"/>
                  <a:gd name="T62" fmla="*/ 80 w 142"/>
                  <a:gd name="T63" fmla="*/ 140 h 142"/>
                  <a:gd name="T64" fmla="*/ 84 w 142"/>
                  <a:gd name="T65" fmla="*/ 140 h 142"/>
                  <a:gd name="T66" fmla="*/ 90 w 142"/>
                  <a:gd name="T67" fmla="*/ 138 h 142"/>
                  <a:gd name="T68" fmla="*/ 97 w 142"/>
                  <a:gd name="T69" fmla="*/ 136 h 142"/>
                  <a:gd name="T70" fmla="*/ 110 w 142"/>
                  <a:gd name="T71" fmla="*/ 129 h 142"/>
                  <a:gd name="T72" fmla="*/ 115 w 142"/>
                  <a:gd name="T73" fmla="*/ 125 h 142"/>
                  <a:gd name="T74" fmla="*/ 121 w 142"/>
                  <a:gd name="T75" fmla="*/ 121 h 142"/>
                  <a:gd name="T76" fmla="*/ 125 w 142"/>
                  <a:gd name="T77" fmla="*/ 115 h 142"/>
                  <a:gd name="T78" fmla="*/ 129 w 142"/>
                  <a:gd name="T79" fmla="*/ 109 h 142"/>
                  <a:gd name="T80" fmla="*/ 136 w 142"/>
                  <a:gd name="T81" fmla="*/ 97 h 142"/>
                  <a:gd name="T82" fmla="*/ 138 w 142"/>
                  <a:gd name="T83" fmla="*/ 90 h 142"/>
                  <a:gd name="T84" fmla="*/ 140 w 142"/>
                  <a:gd name="T85" fmla="*/ 84 h 142"/>
                  <a:gd name="T86" fmla="*/ 140 w 142"/>
                  <a:gd name="T87" fmla="*/ 80 h 142"/>
                  <a:gd name="T88" fmla="*/ 140 w 142"/>
                  <a:gd name="T89" fmla="*/ 78 h 142"/>
                  <a:gd name="T90" fmla="*/ 140 w 142"/>
                  <a:gd name="T91" fmla="*/ 77 h 142"/>
                  <a:gd name="T92" fmla="*/ 141 w 142"/>
                  <a:gd name="T93" fmla="*/ 77 h 142"/>
                  <a:gd name="T94" fmla="*/ 142 w 142"/>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42" y="71"/>
                    </a:moveTo>
                    <a:lnTo>
                      <a:pt x="140" y="56"/>
                    </a:lnTo>
                    <a:lnTo>
                      <a:pt x="136" y="43"/>
                    </a:lnTo>
                    <a:lnTo>
                      <a:pt x="129" y="30"/>
                    </a:lnTo>
                    <a:lnTo>
                      <a:pt x="121" y="20"/>
                    </a:lnTo>
                    <a:lnTo>
                      <a:pt x="110" y="11"/>
                    </a:lnTo>
                    <a:lnTo>
                      <a:pt x="97" y="5"/>
                    </a:lnTo>
                    <a:lnTo>
                      <a:pt x="90" y="2"/>
                    </a:lnTo>
                    <a:lnTo>
                      <a:pt x="84" y="1"/>
                    </a:lnTo>
                    <a:lnTo>
                      <a:pt x="71" y="0"/>
                    </a:lnTo>
                    <a:lnTo>
                      <a:pt x="56" y="1"/>
                    </a:lnTo>
                    <a:lnTo>
                      <a:pt x="44" y="5"/>
                    </a:lnTo>
                    <a:lnTo>
                      <a:pt x="32" y="11"/>
                    </a:lnTo>
                    <a:lnTo>
                      <a:pt x="21" y="20"/>
                    </a:lnTo>
                    <a:lnTo>
                      <a:pt x="11" y="30"/>
                    </a:lnTo>
                    <a:lnTo>
                      <a:pt x="5" y="43"/>
                    </a:lnTo>
                    <a:lnTo>
                      <a:pt x="1" y="56"/>
                    </a:lnTo>
                    <a:lnTo>
                      <a:pt x="0" y="71"/>
                    </a:lnTo>
                    <a:lnTo>
                      <a:pt x="1" y="84"/>
                    </a:lnTo>
                    <a:lnTo>
                      <a:pt x="2" y="90"/>
                    </a:lnTo>
                    <a:lnTo>
                      <a:pt x="5" y="97"/>
                    </a:lnTo>
                    <a:lnTo>
                      <a:pt x="11" y="109"/>
                    </a:lnTo>
                    <a:lnTo>
                      <a:pt x="15" y="115"/>
                    </a:lnTo>
                    <a:lnTo>
                      <a:pt x="21" y="121"/>
                    </a:lnTo>
                    <a:lnTo>
                      <a:pt x="32" y="129"/>
                    </a:lnTo>
                    <a:lnTo>
                      <a:pt x="44" y="136"/>
                    </a:lnTo>
                    <a:lnTo>
                      <a:pt x="56" y="140"/>
                    </a:lnTo>
                    <a:lnTo>
                      <a:pt x="71" y="142"/>
                    </a:lnTo>
                    <a:lnTo>
                      <a:pt x="77" y="141"/>
                    </a:lnTo>
                    <a:lnTo>
                      <a:pt x="77" y="140"/>
                    </a:lnTo>
                    <a:lnTo>
                      <a:pt x="78" y="140"/>
                    </a:lnTo>
                    <a:lnTo>
                      <a:pt x="80" y="140"/>
                    </a:lnTo>
                    <a:lnTo>
                      <a:pt x="84" y="140"/>
                    </a:lnTo>
                    <a:lnTo>
                      <a:pt x="90" y="138"/>
                    </a:lnTo>
                    <a:lnTo>
                      <a:pt x="97" y="136"/>
                    </a:lnTo>
                    <a:lnTo>
                      <a:pt x="110" y="129"/>
                    </a:lnTo>
                    <a:lnTo>
                      <a:pt x="115" y="125"/>
                    </a:lnTo>
                    <a:lnTo>
                      <a:pt x="121" y="121"/>
                    </a:lnTo>
                    <a:lnTo>
                      <a:pt x="125" y="115"/>
                    </a:lnTo>
                    <a:lnTo>
                      <a:pt x="129" y="109"/>
                    </a:lnTo>
                    <a:lnTo>
                      <a:pt x="136" y="97"/>
                    </a:lnTo>
                    <a:lnTo>
                      <a:pt x="138" y="90"/>
                    </a:lnTo>
                    <a:lnTo>
                      <a:pt x="140" y="84"/>
                    </a:lnTo>
                    <a:lnTo>
                      <a:pt x="140" y="80"/>
                    </a:lnTo>
                    <a:lnTo>
                      <a:pt x="140" y="78"/>
                    </a:lnTo>
                    <a:lnTo>
                      <a:pt x="140" y="77"/>
                    </a:lnTo>
                    <a:lnTo>
                      <a:pt x="141" y="77"/>
                    </a:lnTo>
                    <a:lnTo>
                      <a:pt x="142"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0" name="Freeform 1005">
                <a:extLst>
                  <a:ext uri="{FF2B5EF4-FFF2-40B4-BE49-F238E27FC236}">
                    <a16:creationId xmlns:a16="http://schemas.microsoft.com/office/drawing/2014/main" id="{8729892E-51A3-FF39-419A-14566086574B}"/>
                  </a:ext>
                </a:extLst>
              </p:cNvPr>
              <p:cNvSpPr>
                <a:spLocks/>
              </p:cNvSpPr>
              <p:nvPr/>
            </p:nvSpPr>
            <p:spPr bwMode="auto">
              <a:xfrm>
                <a:off x="6873875" y="4492625"/>
                <a:ext cx="46038" cy="44450"/>
              </a:xfrm>
              <a:custGeom>
                <a:avLst/>
                <a:gdLst>
                  <a:gd name="T0" fmla="*/ 142 w 142"/>
                  <a:gd name="T1" fmla="*/ 71 h 142"/>
                  <a:gd name="T2" fmla="*/ 140 w 142"/>
                  <a:gd name="T3" fmla="*/ 56 h 142"/>
                  <a:gd name="T4" fmla="*/ 135 w 142"/>
                  <a:gd name="T5" fmla="*/ 43 h 142"/>
                  <a:gd name="T6" fmla="*/ 128 w 142"/>
                  <a:gd name="T7" fmla="*/ 30 h 142"/>
                  <a:gd name="T8" fmla="*/ 120 w 142"/>
                  <a:gd name="T9" fmla="*/ 20 h 142"/>
                  <a:gd name="T10" fmla="*/ 109 w 142"/>
                  <a:gd name="T11" fmla="*/ 11 h 142"/>
                  <a:gd name="T12" fmla="*/ 97 w 142"/>
                  <a:gd name="T13" fmla="*/ 5 h 142"/>
                  <a:gd name="T14" fmla="*/ 90 w 142"/>
                  <a:gd name="T15" fmla="*/ 2 h 142"/>
                  <a:gd name="T16" fmla="*/ 84 w 142"/>
                  <a:gd name="T17" fmla="*/ 1 h 142"/>
                  <a:gd name="T18" fmla="*/ 71 w 142"/>
                  <a:gd name="T19" fmla="*/ 0 h 142"/>
                  <a:gd name="T20" fmla="*/ 55 w 142"/>
                  <a:gd name="T21" fmla="*/ 1 h 142"/>
                  <a:gd name="T22" fmla="*/ 43 w 142"/>
                  <a:gd name="T23" fmla="*/ 5 h 142"/>
                  <a:gd name="T24" fmla="*/ 31 w 142"/>
                  <a:gd name="T25" fmla="*/ 11 h 142"/>
                  <a:gd name="T26" fmla="*/ 21 w 142"/>
                  <a:gd name="T27" fmla="*/ 20 h 142"/>
                  <a:gd name="T28" fmla="*/ 11 w 142"/>
                  <a:gd name="T29" fmla="*/ 30 h 142"/>
                  <a:gd name="T30" fmla="*/ 5 w 142"/>
                  <a:gd name="T31" fmla="*/ 43 h 142"/>
                  <a:gd name="T32" fmla="*/ 1 w 142"/>
                  <a:gd name="T33" fmla="*/ 56 h 142"/>
                  <a:gd name="T34" fmla="*/ 0 w 142"/>
                  <a:gd name="T35" fmla="*/ 71 h 142"/>
                  <a:gd name="T36" fmla="*/ 1 w 142"/>
                  <a:gd name="T37" fmla="*/ 84 h 142"/>
                  <a:gd name="T38" fmla="*/ 2 w 142"/>
                  <a:gd name="T39" fmla="*/ 90 h 142"/>
                  <a:gd name="T40" fmla="*/ 5 w 142"/>
                  <a:gd name="T41" fmla="*/ 97 h 142"/>
                  <a:gd name="T42" fmla="*/ 11 w 142"/>
                  <a:gd name="T43" fmla="*/ 109 h 142"/>
                  <a:gd name="T44" fmla="*/ 15 w 142"/>
                  <a:gd name="T45" fmla="*/ 115 h 142"/>
                  <a:gd name="T46" fmla="*/ 21 w 142"/>
                  <a:gd name="T47" fmla="*/ 121 h 142"/>
                  <a:gd name="T48" fmla="*/ 31 w 142"/>
                  <a:gd name="T49" fmla="*/ 129 h 142"/>
                  <a:gd name="T50" fmla="*/ 43 w 142"/>
                  <a:gd name="T51" fmla="*/ 136 h 142"/>
                  <a:gd name="T52" fmla="*/ 55 w 142"/>
                  <a:gd name="T53" fmla="*/ 140 h 142"/>
                  <a:gd name="T54" fmla="*/ 71 w 142"/>
                  <a:gd name="T55" fmla="*/ 142 h 142"/>
                  <a:gd name="T56" fmla="*/ 77 w 142"/>
                  <a:gd name="T57" fmla="*/ 141 h 142"/>
                  <a:gd name="T58" fmla="*/ 77 w 142"/>
                  <a:gd name="T59" fmla="*/ 140 h 142"/>
                  <a:gd name="T60" fmla="*/ 78 w 142"/>
                  <a:gd name="T61" fmla="*/ 140 h 142"/>
                  <a:gd name="T62" fmla="*/ 80 w 142"/>
                  <a:gd name="T63" fmla="*/ 140 h 142"/>
                  <a:gd name="T64" fmla="*/ 84 w 142"/>
                  <a:gd name="T65" fmla="*/ 140 h 142"/>
                  <a:gd name="T66" fmla="*/ 90 w 142"/>
                  <a:gd name="T67" fmla="*/ 138 h 142"/>
                  <a:gd name="T68" fmla="*/ 97 w 142"/>
                  <a:gd name="T69" fmla="*/ 136 h 142"/>
                  <a:gd name="T70" fmla="*/ 109 w 142"/>
                  <a:gd name="T71" fmla="*/ 129 h 142"/>
                  <a:gd name="T72" fmla="*/ 114 w 142"/>
                  <a:gd name="T73" fmla="*/ 125 h 142"/>
                  <a:gd name="T74" fmla="*/ 120 w 142"/>
                  <a:gd name="T75" fmla="*/ 121 h 142"/>
                  <a:gd name="T76" fmla="*/ 124 w 142"/>
                  <a:gd name="T77" fmla="*/ 115 h 142"/>
                  <a:gd name="T78" fmla="*/ 128 w 142"/>
                  <a:gd name="T79" fmla="*/ 109 h 142"/>
                  <a:gd name="T80" fmla="*/ 135 w 142"/>
                  <a:gd name="T81" fmla="*/ 97 h 142"/>
                  <a:gd name="T82" fmla="*/ 137 w 142"/>
                  <a:gd name="T83" fmla="*/ 90 h 142"/>
                  <a:gd name="T84" fmla="*/ 140 w 142"/>
                  <a:gd name="T85" fmla="*/ 84 h 142"/>
                  <a:gd name="T86" fmla="*/ 140 w 142"/>
                  <a:gd name="T87" fmla="*/ 80 h 142"/>
                  <a:gd name="T88" fmla="*/ 140 w 142"/>
                  <a:gd name="T89" fmla="*/ 78 h 142"/>
                  <a:gd name="T90" fmla="*/ 140 w 142"/>
                  <a:gd name="T91" fmla="*/ 77 h 142"/>
                  <a:gd name="T92" fmla="*/ 141 w 142"/>
                  <a:gd name="T93" fmla="*/ 77 h 142"/>
                  <a:gd name="T94" fmla="*/ 142 w 142"/>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42" y="71"/>
                    </a:moveTo>
                    <a:lnTo>
                      <a:pt x="140" y="56"/>
                    </a:lnTo>
                    <a:lnTo>
                      <a:pt x="135" y="43"/>
                    </a:lnTo>
                    <a:lnTo>
                      <a:pt x="128" y="30"/>
                    </a:lnTo>
                    <a:lnTo>
                      <a:pt x="120" y="20"/>
                    </a:lnTo>
                    <a:lnTo>
                      <a:pt x="109" y="11"/>
                    </a:lnTo>
                    <a:lnTo>
                      <a:pt x="97" y="5"/>
                    </a:lnTo>
                    <a:lnTo>
                      <a:pt x="90" y="2"/>
                    </a:lnTo>
                    <a:lnTo>
                      <a:pt x="84" y="1"/>
                    </a:lnTo>
                    <a:lnTo>
                      <a:pt x="71" y="0"/>
                    </a:lnTo>
                    <a:lnTo>
                      <a:pt x="55" y="1"/>
                    </a:lnTo>
                    <a:lnTo>
                      <a:pt x="43" y="5"/>
                    </a:lnTo>
                    <a:lnTo>
                      <a:pt x="31" y="11"/>
                    </a:lnTo>
                    <a:lnTo>
                      <a:pt x="21" y="20"/>
                    </a:lnTo>
                    <a:lnTo>
                      <a:pt x="11" y="30"/>
                    </a:lnTo>
                    <a:lnTo>
                      <a:pt x="5" y="43"/>
                    </a:lnTo>
                    <a:lnTo>
                      <a:pt x="1" y="56"/>
                    </a:lnTo>
                    <a:lnTo>
                      <a:pt x="0" y="71"/>
                    </a:lnTo>
                    <a:lnTo>
                      <a:pt x="1" y="84"/>
                    </a:lnTo>
                    <a:lnTo>
                      <a:pt x="2" y="90"/>
                    </a:lnTo>
                    <a:lnTo>
                      <a:pt x="5" y="97"/>
                    </a:lnTo>
                    <a:lnTo>
                      <a:pt x="11" y="109"/>
                    </a:lnTo>
                    <a:lnTo>
                      <a:pt x="15" y="115"/>
                    </a:lnTo>
                    <a:lnTo>
                      <a:pt x="21" y="121"/>
                    </a:lnTo>
                    <a:lnTo>
                      <a:pt x="31" y="129"/>
                    </a:lnTo>
                    <a:lnTo>
                      <a:pt x="43" y="136"/>
                    </a:lnTo>
                    <a:lnTo>
                      <a:pt x="55"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lnTo>
                      <a:pt x="124" y="115"/>
                    </a:lnTo>
                    <a:lnTo>
                      <a:pt x="128" y="109"/>
                    </a:lnTo>
                    <a:lnTo>
                      <a:pt x="135" y="97"/>
                    </a:lnTo>
                    <a:lnTo>
                      <a:pt x="137" y="90"/>
                    </a:lnTo>
                    <a:lnTo>
                      <a:pt x="140" y="84"/>
                    </a:lnTo>
                    <a:lnTo>
                      <a:pt x="140" y="80"/>
                    </a:lnTo>
                    <a:lnTo>
                      <a:pt x="140" y="78"/>
                    </a:lnTo>
                    <a:lnTo>
                      <a:pt x="140" y="77"/>
                    </a:lnTo>
                    <a:lnTo>
                      <a:pt x="141" y="77"/>
                    </a:lnTo>
                    <a:lnTo>
                      <a:pt x="142"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1" name="Freeform 1006">
                <a:extLst>
                  <a:ext uri="{FF2B5EF4-FFF2-40B4-BE49-F238E27FC236}">
                    <a16:creationId xmlns:a16="http://schemas.microsoft.com/office/drawing/2014/main" id="{92965C8F-CA5D-5465-C564-3282BB0EC27D}"/>
                  </a:ext>
                </a:extLst>
              </p:cNvPr>
              <p:cNvSpPr>
                <a:spLocks/>
              </p:cNvSpPr>
              <p:nvPr/>
            </p:nvSpPr>
            <p:spPr bwMode="auto">
              <a:xfrm>
                <a:off x="6911975" y="4511675"/>
                <a:ext cx="44450" cy="46038"/>
              </a:xfrm>
              <a:custGeom>
                <a:avLst/>
                <a:gdLst>
                  <a:gd name="T0" fmla="*/ 142 w 142"/>
                  <a:gd name="T1" fmla="*/ 71 h 142"/>
                  <a:gd name="T2" fmla="*/ 140 w 142"/>
                  <a:gd name="T3" fmla="*/ 56 h 142"/>
                  <a:gd name="T4" fmla="*/ 136 w 142"/>
                  <a:gd name="T5" fmla="*/ 42 h 142"/>
                  <a:gd name="T6" fmla="*/ 129 w 142"/>
                  <a:gd name="T7" fmla="*/ 30 h 142"/>
                  <a:gd name="T8" fmla="*/ 121 w 142"/>
                  <a:gd name="T9" fmla="*/ 20 h 142"/>
                  <a:gd name="T10" fmla="*/ 110 w 142"/>
                  <a:gd name="T11" fmla="*/ 11 h 142"/>
                  <a:gd name="T12" fmla="*/ 98 w 142"/>
                  <a:gd name="T13" fmla="*/ 5 h 142"/>
                  <a:gd name="T14" fmla="*/ 90 w 142"/>
                  <a:gd name="T15" fmla="*/ 2 h 142"/>
                  <a:gd name="T16" fmla="*/ 84 w 142"/>
                  <a:gd name="T17" fmla="*/ 1 h 142"/>
                  <a:gd name="T18" fmla="*/ 71 w 142"/>
                  <a:gd name="T19" fmla="*/ 0 h 142"/>
                  <a:gd name="T20" fmla="*/ 56 w 142"/>
                  <a:gd name="T21" fmla="*/ 1 h 142"/>
                  <a:gd name="T22" fmla="*/ 44 w 142"/>
                  <a:gd name="T23" fmla="*/ 5 h 142"/>
                  <a:gd name="T24" fmla="*/ 32 w 142"/>
                  <a:gd name="T25" fmla="*/ 11 h 142"/>
                  <a:gd name="T26" fmla="*/ 21 w 142"/>
                  <a:gd name="T27" fmla="*/ 20 h 142"/>
                  <a:gd name="T28" fmla="*/ 11 w 142"/>
                  <a:gd name="T29" fmla="*/ 30 h 142"/>
                  <a:gd name="T30" fmla="*/ 5 w 142"/>
                  <a:gd name="T31" fmla="*/ 42 h 142"/>
                  <a:gd name="T32" fmla="*/ 1 w 142"/>
                  <a:gd name="T33" fmla="*/ 56 h 142"/>
                  <a:gd name="T34" fmla="*/ 0 w 142"/>
                  <a:gd name="T35" fmla="*/ 71 h 142"/>
                  <a:gd name="T36" fmla="*/ 1 w 142"/>
                  <a:gd name="T37" fmla="*/ 84 h 142"/>
                  <a:gd name="T38" fmla="*/ 2 w 142"/>
                  <a:gd name="T39" fmla="*/ 90 h 142"/>
                  <a:gd name="T40" fmla="*/ 5 w 142"/>
                  <a:gd name="T41" fmla="*/ 97 h 142"/>
                  <a:gd name="T42" fmla="*/ 11 w 142"/>
                  <a:gd name="T43" fmla="*/ 109 h 142"/>
                  <a:gd name="T44" fmla="*/ 15 w 142"/>
                  <a:gd name="T45" fmla="*/ 114 h 142"/>
                  <a:gd name="T46" fmla="*/ 21 w 142"/>
                  <a:gd name="T47" fmla="*/ 120 h 142"/>
                  <a:gd name="T48" fmla="*/ 32 w 142"/>
                  <a:gd name="T49" fmla="*/ 129 h 142"/>
                  <a:gd name="T50" fmla="*/ 44 w 142"/>
                  <a:gd name="T51" fmla="*/ 136 h 142"/>
                  <a:gd name="T52" fmla="*/ 56 w 142"/>
                  <a:gd name="T53" fmla="*/ 140 h 142"/>
                  <a:gd name="T54" fmla="*/ 71 w 142"/>
                  <a:gd name="T55" fmla="*/ 142 h 142"/>
                  <a:gd name="T56" fmla="*/ 77 w 142"/>
                  <a:gd name="T57" fmla="*/ 141 h 142"/>
                  <a:gd name="T58" fmla="*/ 77 w 142"/>
                  <a:gd name="T59" fmla="*/ 140 h 142"/>
                  <a:gd name="T60" fmla="*/ 78 w 142"/>
                  <a:gd name="T61" fmla="*/ 140 h 142"/>
                  <a:gd name="T62" fmla="*/ 80 w 142"/>
                  <a:gd name="T63" fmla="*/ 140 h 142"/>
                  <a:gd name="T64" fmla="*/ 84 w 142"/>
                  <a:gd name="T65" fmla="*/ 140 h 142"/>
                  <a:gd name="T66" fmla="*/ 90 w 142"/>
                  <a:gd name="T67" fmla="*/ 138 h 142"/>
                  <a:gd name="T68" fmla="*/ 98 w 142"/>
                  <a:gd name="T69" fmla="*/ 136 h 142"/>
                  <a:gd name="T70" fmla="*/ 110 w 142"/>
                  <a:gd name="T71" fmla="*/ 129 h 142"/>
                  <a:gd name="T72" fmla="*/ 115 w 142"/>
                  <a:gd name="T73" fmla="*/ 125 h 142"/>
                  <a:gd name="T74" fmla="*/ 121 w 142"/>
                  <a:gd name="T75" fmla="*/ 120 h 142"/>
                  <a:gd name="T76" fmla="*/ 125 w 142"/>
                  <a:gd name="T77" fmla="*/ 114 h 142"/>
                  <a:gd name="T78" fmla="*/ 129 w 142"/>
                  <a:gd name="T79" fmla="*/ 109 h 142"/>
                  <a:gd name="T80" fmla="*/ 136 w 142"/>
                  <a:gd name="T81" fmla="*/ 97 h 142"/>
                  <a:gd name="T82" fmla="*/ 138 w 142"/>
                  <a:gd name="T83" fmla="*/ 90 h 142"/>
                  <a:gd name="T84" fmla="*/ 140 w 142"/>
                  <a:gd name="T85" fmla="*/ 84 h 142"/>
                  <a:gd name="T86" fmla="*/ 140 w 142"/>
                  <a:gd name="T87" fmla="*/ 80 h 142"/>
                  <a:gd name="T88" fmla="*/ 140 w 142"/>
                  <a:gd name="T89" fmla="*/ 78 h 142"/>
                  <a:gd name="T90" fmla="*/ 140 w 142"/>
                  <a:gd name="T91" fmla="*/ 77 h 142"/>
                  <a:gd name="T92" fmla="*/ 141 w 142"/>
                  <a:gd name="T93" fmla="*/ 77 h 142"/>
                  <a:gd name="T94" fmla="*/ 142 w 142"/>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42" y="71"/>
                    </a:moveTo>
                    <a:lnTo>
                      <a:pt x="140" y="56"/>
                    </a:lnTo>
                    <a:lnTo>
                      <a:pt x="136" y="42"/>
                    </a:lnTo>
                    <a:lnTo>
                      <a:pt x="129" y="30"/>
                    </a:lnTo>
                    <a:lnTo>
                      <a:pt x="121" y="20"/>
                    </a:lnTo>
                    <a:lnTo>
                      <a:pt x="110" y="11"/>
                    </a:lnTo>
                    <a:lnTo>
                      <a:pt x="98" y="5"/>
                    </a:lnTo>
                    <a:lnTo>
                      <a:pt x="90" y="2"/>
                    </a:lnTo>
                    <a:lnTo>
                      <a:pt x="84" y="1"/>
                    </a:lnTo>
                    <a:lnTo>
                      <a:pt x="71" y="0"/>
                    </a:lnTo>
                    <a:lnTo>
                      <a:pt x="56" y="1"/>
                    </a:lnTo>
                    <a:lnTo>
                      <a:pt x="44" y="5"/>
                    </a:lnTo>
                    <a:lnTo>
                      <a:pt x="32" y="11"/>
                    </a:lnTo>
                    <a:lnTo>
                      <a:pt x="21" y="20"/>
                    </a:lnTo>
                    <a:lnTo>
                      <a:pt x="11" y="30"/>
                    </a:lnTo>
                    <a:lnTo>
                      <a:pt x="5" y="42"/>
                    </a:lnTo>
                    <a:lnTo>
                      <a:pt x="1" y="56"/>
                    </a:lnTo>
                    <a:lnTo>
                      <a:pt x="0" y="71"/>
                    </a:lnTo>
                    <a:lnTo>
                      <a:pt x="1" y="84"/>
                    </a:lnTo>
                    <a:lnTo>
                      <a:pt x="2" y="90"/>
                    </a:lnTo>
                    <a:lnTo>
                      <a:pt x="5" y="97"/>
                    </a:lnTo>
                    <a:lnTo>
                      <a:pt x="11" y="109"/>
                    </a:lnTo>
                    <a:lnTo>
                      <a:pt x="15" y="114"/>
                    </a:lnTo>
                    <a:lnTo>
                      <a:pt x="21" y="120"/>
                    </a:lnTo>
                    <a:lnTo>
                      <a:pt x="32" y="129"/>
                    </a:lnTo>
                    <a:lnTo>
                      <a:pt x="44" y="136"/>
                    </a:lnTo>
                    <a:lnTo>
                      <a:pt x="56" y="140"/>
                    </a:lnTo>
                    <a:lnTo>
                      <a:pt x="71" y="142"/>
                    </a:lnTo>
                    <a:lnTo>
                      <a:pt x="77" y="141"/>
                    </a:lnTo>
                    <a:lnTo>
                      <a:pt x="77" y="140"/>
                    </a:lnTo>
                    <a:lnTo>
                      <a:pt x="78" y="140"/>
                    </a:lnTo>
                    <a:lnTo>
                      <a:pt x="80" y="140"/>
                    </a:lnTo>
                    <a:lnTo>
                      <a:pt x="84" y="140"/>
                    </a:lnTo>
                    <a:lnTo>
                      <a:pt x="90" y="138"/>
                    </a:lnTo>
                    <a:lnTo>
                      <a:pt x="98" y="136"/>
                    </a:lnTo>
                    <a:lnTo>
                      <a:pt x="110" y="129"/>
                    </a:lnTo>
                    <a:lnTo>
                      <a:pt x="115" y="125"/>
                    </a:lnTo>
                    <a:lnTo>
                      <a:pt x="121" y="120"/>
                    </a:lnTo>
                    <a:lnTo>
                      <a:pt x="125" y="114"/>
                    </a:lnTo>
                    <a:lnTo>
                      <a:pt x="129" y="109"/>
                    </a:lnTo>
                    <a:lnTo>
                      <a:pt x="136" y="97"/>
                    </a:lnTo>
                    <a:lnTo>
                      <a:pt x="138" y="90"/>
                    </a:lnTo>
                    <a:lnTo>
                      <a:pt x="140" y="84"/>
                    </a:lnTo>
                    <a:lnTo>
                      <a:pt x="140" y="80"/>
                    </a:lnTo>
                    <a:lnTo>
                      <a:pt x="140" y="78"/>
                    </a:lnTo>
                    <a:lnTo>
                      <a:pt x="140" y="77"/>
                    </a:lnTo>
                    <a:lnTo>
                      <a:pt x="141" y="77"/>
                    </a:lnTo>
                    <a:lnTo>
                      <a:pt x="142"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2" name="Freeform 1007">
                <a:extLst>
                  <a:ext uri="{FF2B5EF4-FFF2-40B4-BE49-F238E27FC236}">
                    <a16:creationId xmlns:a16="http://schemas.microsoft.com/office/drawing/2014/main" id="{CD718551-341D-943F-FA30-A08E1F7EAF45}"/>
                  </a:ext>
                </a:extLst>
              </p:cNvPr>
              <p:cNvSpPr>
                <a:spLocks/>
              </p:cNvSpPr>
              <p:nvPr/>
            </p:nvSpPr>
            <p:spPr bwMode="auto">
              <a:xfrm>
                <a:off x="6958013" y="4537075"/>
                <a:ext cx="44450" cy="46038"/>
              </a:xfrm>
              <a:custGeom>
                <a:avLst/>
                <a:gdLst>
                  <a:gd name="T0" fmla="*/ 142 w 142"/>
                  <a:gd name="T1" fmla="*/ 71 h 142"/>
                  <a:gd name="T2" fmla="*/ 140 w 142"/>
                  <a:gd name="T3" fmla="*/ 56 h 142"/>
                  <a:gd name="T4" fmla="*/ 136 w 142"/>
                  <a:gd name="T5" fmla="*/ 43 h 142"/>
                  <a:gd name="T6" fmla="*/ 129 w 142"/>
                  <a:gd name="T7" fmla="*/ 30 h 142"/>
                  <a:gd name="T8" fmla="*/ 121 w 142"/>
                  <a:gd name="T9" fmla="*/ 20 h 142"/>
                  <a:gd name="T10" fmla="*/ 110 w 142"/>
                  <a:gd name="T11" fmla="*/ 11 h 142"/>
                  <a:gd name="T12" fmla="*/ 97 w 142"/>
                  <a:gd name="T13" fmla="*/ 5 h 142"/>
                  <a:gd name="T14" fmla="*/ 90 w 142"/>
                  <a:gd name="T15" fmla="*/ 2 h 142"/>
                  <a:gd name="T16" fmla="*/ 84 w 142"/>
                  <a:gd name="T17" fmla="*/ 1 h 142"/>
                  <a:gd name="T18" fmla="*/ 71 w 142"/>
                  <a:gd name="T19" fmla="*/ 0 h 142"/>
                  <a:gd name="T20" fmla="*/ 56 w 142"/>
                  <a:gd name="T21" fmla="*/ 1 h 142"/>
                  <a:gd name="T22" fmla="*/ 44 w 142"/>
                  <a:gd name="T23" fmla="*/ 5 h 142"/>
                  <a:gd name="T24" fmla="*/ 32 w 142"/>
                  <a:gd name="T25" fmla="*/ 11 h 142"/>
                  <a:gd name="T26" fmla="*/ 21 w 142"/>
                  <a:gd name="T27" fmla="*/ 20 h 142"/>
                  <a:gd name="T28" fmla="*/ 11 w 142"/>
                  <a:gd name="T29" fmla="*/ 30 h 142"/>
                  <a:gd name="T30" fmla="*/ 5 w 142"/>
                  <a:gd name="T31" fmla="*/ 43 h 142"/>
                  <a:gd name="T32" fmla="*/ 1 w 142"/>
                  <a:gd name="T33" fmla="*/ 56 h 142"/>
                  <a:gd name="T34" fmla="*/ 0 w 142"/>
                  <a:gd name="T35" fmla="*/ 71 h 142"/>
                  <a:gd name="T36" fmla="*/ 1 w 142"/>
                  <a:gd name="T37" fmla="*/ 84 h 142"/>
                  <a:gd name="T38" fmla="*/ 2 w 142"/>
                  <a:gd name="T39" fmla="*/ 90 h 142"/>
                  <a:gd name="T40" fmla="*/ 5 w 142"/>
                  <a:gd name="T41" fmla="*/ 97 h 142"/>
                  <a:gd name="T42" fmla="*/ 11 w 142"/>
                  <a:gd name="T43" fmla="*/ 109 h 142"/>
                  <a:gd name="T44" fmla="*/ 15 w 142"/>
                  <a:gd name="T45" fmla="*/ 115 h 142"/>
                  <a:gd name="T46" fmla="*/ 21 w 142"/>
                  <a:gd name="T47" fmla="*/ 121 h 142"/>
                  <a:gd name="T48" fmla="*/ 32 w 142"/>
                  <a:gd name="T49" fmla="*/ 129 h 142"/>
                  <a:gd name="T50" fmla="*/ 44 w 142"/>
                  <a:gd name="T51" fmla="*/ 136 h 142"/>
                  <a:gd name="T52" fmla="*/ 56 w 142"/>
                  <a:gd name="T53" fmla="*/ 140 h 142"/>
                  <a:gd name="T54" fmla="*/ 71 w 142"/>
                  <a:gd name="T55" fmla="*/ 142 h 142"/>
                  <a:gd name="T56" fmla="*/ 77 w 142"/>
                  <a:gd name="T57" fmla="*/ 141 h 142"/>
                  <a:gd name="T58" fmla="*/ 77 w 142"/>
                  <a:gd name="T59" fmla="*/ 140 h 142"/>
                  <a:gd name="T60" fmla="*/ 78 w 142"/>
                  <a:gd name="T61" fmla="*/ 140 h 142"/>
                  <a:gd name="T62" fmla="*/ 80 w 142"/>
                  <a:gd name="T63" fmla="*/ 140 h 142"/>
                  <a:gd name="T64" fmla="*/ 84 w 142"/>
                  <a:gd name="T65" fmla="*/ 140 h 142"/>
                  <a:gd name="T66" fmla="*/ 90 w 142"/>
                  <a:gd name="T67" fmla="*/ 138 h 142"/>
                  <a:gd name="T68" fmla="*/ 97 w 142"/>
                  <a:gd name="T69" fmla="*/ 136 h 142"/>
                  <a:gd name="T70" fmla="*/ 110 w 142"/>
                  <a:gd name="T71" fmla="*/ 129 h 142"/>
                  <a:gd name="T72" fmla="*/ 115 w 142"/>
                  <a:gd name="T73" fmla="*/ 125 h 142"/>
                  <a:gd name="T74" fmla="*/ 121 w 142"/>
                  <a:gd name="T75" fmla="*/ 121 h 142"/>
                  <a:gd name="T76" fmla="*/ 125 w 142"/>
                  <a:gd name="T77" fmla="*/ 115 h 142"/>
                  <a:gd name="T78" fmla="*/ 129 w 142"/>
                  <a:gd name="T79" fmla="*/ 109 h 142"/>
                  <a:gd name="T80" fmla="*/ 136 w 142"/>
                  <a:gd name="T81" fmla="*/ 97 h 142"/>
                  <a:gd name="T82" fmla="*/ 138 w 142"/>
                  <a:gd name="T83" fmla="*/ 90 h 142"/>
                  <a:gd name="T84" fmla="*/ 140 w 142"/>
                  <a:gd name="T85" fmla="*/ 84 h 142"/>
                  <a:gd name="T86" fmla="*/ 140 w 142"/>
                  <a:gd name="T87" fmla="*/ 80 h 142"/>
                  <a:gd name="T88" fmla="*/ 140 w 142"/>
                  <a:gd name="T89" fmla="*/ 78 h 142"/>
                  <a:gd name="T90" fmla="*/ 140 w 142"/>
                  <a:gd name="T91" fmla="*/ 77 h 142"/>
                  <a:gd name="T92" fmla="*/ 141 w 142"/>
                  <a:gd name="T93" fmla="*/ 77 h 142"/>
                  <a:gd name="T94" fmla="*/ 142 w 142"/>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42" y="71"/>
                    </a:moveTo>
                    <a:lnTo>
                      <a:pt x="140" y="56"/>
                    </a:lnTo>
                    <a:lnTo>
                      <a:pt x="136" y="43"/>
                    </a:lnTo>
                    <a:lnTo>
                      <a:pt x="129" y="30"/>
                    </a:lnTo>
                    <a:lnTo>
                      <a:pt x="121" y="20"/>
                    </a:lnTo>
                    <a:lnTo>
                      <a:pt x="110" y="11"/>
                    </a:lnTo>
                    <a:lnTo>
                      <a:pt x="97" y="5"/>
                    </a:lnTo>
                    <a:lnTo>
                      <a:pt x="90" y="2"/>
                    </a:lnTo>
                    <a:lnTo>
                      <a:pt x="84" y="1"/>
                    </a:lnTo>
                    <a:lnTo>
                      <a:pt x="71" y="0"/>
                    </a:lnTo>
                    <a:lnTo>
                      <a:pt x="56" y="1"/>
                    </a:lnTo>
                    <a:lnTo>
                      <a:pt x="44" y="5"/>
                    </a:lnTo>
                    <a:lnTo>
                      <a:pt x="32" y="11"/>
                    </a:lnTo>
                    <a:lnTo>
                      <a:pt x="21" y="20"/>
                    </a:lnTo>
                    <a:lnTo>
                      <a:pt x="11" y="30"/>
                    </a:lnTo>
                    <a:lnTo>
                      <a:pt x="5" y="43"/>
                    </a:lnTo>
                    <a:lnTo>
                      <a:pt x="1" y="56"/>
                    </a:lnTo>
                    <a:lnTo>
                      <a:pt x="0" y="71"/>
                    </a:lnTo>
                    <a:lnTo>
                      <a:pt x="1" y="84"/>
                    </a:lnTo>
                    <a:lnTo>
                      <a:pt x="2" y="90"/>
                    </a:lnTo>
                    <a:lnTo>
                      <a:pt x="5" y="97"/>
                    </a:lnTo>
                    <a:lnTo>
                      <a:pt x="11" y="109"/>
                    </a:lnTo>
                    <a:lnTo>
                      <a:pt x="15" y="115"/>
                    </a:lnTo>
                    <a:lnTo>
                      <a:pt x="21" y="121"/>
                    </a:lnTo>
                    <a:lnTo>
                      <a:pt x="32" y="129"/>
                    </a:lnTo>
                    <a:lnTo>
                      <a:pt x="44" y="136"/>
                    </a:lnTo>
                    <a:lnTo>
                      <a:pt x="56" y="140"/>
                    </a:lnTo>
                    <a:lnTo>
                      <a:pt x="71" y="142"/>
                    </a:lnTo>
                    <a:lnTo>
                      <a:pt x="77" y="141"/>
                    </a:lnTo>
                    <a:lnTo>
                      <a:pt x="77" y="140"/>
                    </a:lnTo>
                    <a:lnTo>
                      <a:pt x="78" y="140"/>
                    </a:lnTo>
                    <a:lnTo>
                      <a:pt x="80" y="140"/>
                    </a:lnTo>
                    <a:lnTo>
                      <a:pt x="84" y="140"/>
                    </a:lnTo>
                    <a:lnTo>
                      <a:pt x="90" y="138"/>
                    </a:lnTo>
                    <a:lnTo>
                      <a:pt x="97" y="136"/>
                    </a:lnTo>
                    <a:lnTo>
                      <a:pt x="110" y="129"/>
                    </a:lnTo>
                    <a:lnTo>
                      <a:pt x="115" y="125"/>
                    </a:lnTo>
                    <a:lnTo>
                      <a:pt x="121" y="121"/>
                    </a:lnTo>
                    <a:lnTo>
                      <a:pt x="125" y="115"/>
                    </a:lnTo>
                    <a:lnTo>
                      <a:pt x="129" y="109"/>
                    </a:lnTo>
                    <a:lnTo>
                      <a:pt x="136" y="97"/>
                    </a:lnTo>
                    <a:lnTo>
                      <a:pt x="138" y="90"/>
                    </a:lnTo>
                    <a:lnTo>
                      <a:pt x="140" y="84"/>
                    </a:lnTo>
                    <a:lnTo>
                      <a:pt x="140" y="80"/>
                    </a:lnTo>
                    <a:lnTo>
                      <a:pt x="140" y="78"/>
                    </a:lnTo>
                    <a:lnTo>
                      <a:pt x="140" y="77"/>
                    </a:lnTo>
                    <a:lnTo>
                      <a:pt x="141" y="77"/>
                    </a:lnTo>
                    <a:lnTo>
                      <a:pt x="142"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3" name="Freeform 1008">
                <a:extLst>
                  <a:ext uri="{FF2B5EF4-FFF2-40B4-BE49-F238E27FC236}">
                    <a16:creationId xmlns:a16="http://schemas.microsoft.com/office/drawing/2014/main" id="{FA5B3972-29EB-E178-B4F0-995EFF184E17}"/>
                  </a:ext>
                </a:extLst>
              </p:cNvPr>
              <p:cNvSpPr>
                <a:spLocks/>
              </p:cNvSpPr>
              <p:nvPr/>
            </p:nvSpPr>
            <p:spPr bwMode="auto">
              <a:xfrm>
                <a:off x="7002463" y="4562475"/>
                <a:ext cx="46038" cy="46038"/>
              </a:xfrm>
              <a:custGeom>
                <a:avLst/>
                <a:gdLst>
                  <a:gd name="T0" fmla="*/ 142 w 142"/>
                  <a:gd name="T1" fmla="*/ 71 h 142"/>
                  <a:gd name="T2" fmla="*/ 140 w 142"/>
                  <a:gd name="T3" fmla="*/ 56 h 142"/>
                  <a:gd name="T4" fmla="*/ 136 w 142"/>
                  <a:gd name="T5" fmla="*/ 43 h 142"/>
                  <a:gd name="T6" fmla="*/ 129 w 142"/>
                  <a:gd name="T7" fmla="*/ 30 h 142"/>
                  <a:gd name="T8" fmla="*/ 121 w 142"/>
                  <a:gd name="T9" fmla="*/ 20 h 142"/>
                  <a:gd name="T10" fmla="*/ 110 w 142"/>
                  <a:gd name="T11" fmla="*/ 11 h 142"/>
                  <a:gd name="T12" fmla="*/ 97 w 142"/>
                  <a:gd name="T13" fmla="*/ 5 h 142"/>
                  <a:gd name="T14" fmla="*/ 90 w 142"/>
                  <a:gd name="T15" fmla="*/ 2 h 142"/>
                  <a:gd name="T16" fmla="*/ 84 w 142"/>
                  <a:gd name="T17" fmla="*/ 1 h 142"/>
                  <a:gd name="T18" fmla="*/ 71 w 142"/>
                  <a:gd name="T19" fmla="*/ 0 h 142"/>
                  <a:gd name="T20" fmla="*/ 56 w 142"/>
                  <a:gd name="T21" fmla="*/ 1 h 142"/>
                  <a:gd name="T22" fmla="*/ 44 w 142"/>
                  <a:gd name="T23" fmla="*/ 5 h 142"/>
                  <a:gd name="T24" fmla="*/ 32 w 142"/>
                  <a:gd name="T25" fmla="*/ 11 h 142"/>
                  <a:gd name="T26" fmla="*/ 21 w 142"/>
                  <a:gd name="T27" fmla="*/ 20 h 142"/>
                  <a:gd name="T28" fmla="*/ 11 w 142"/>
                  <a:gd name="T29" fmla="*/ 30 h 142"/>
                  <a:gd name="T30" fmla="*/ 5 w 142"/>
                  <a:gd name="T31" fmla="*/ 43 h 142"/>
                  <a:gd name="T32" fmla="*/ 1 w 142"/>
                  <a:gd name="T33" fmla="*/ 56 h 142"/>
                  <a:gd name="T34" fmla="*/ 0 w 142"/>
                  <a:gd name="T35" fmla="*/ 71 h 142"/>
                  <a:gd name="T36" fmla="*/ 1 w 142"/>
                  <a:gd name="T37" fmla="*/ 84 h 142"/>
                  <a:gd name="T38" fmla="*/ 2 w 142"/>
                  <a:gd name="T39" fmla="*/ 90 h 142"/>
                  <a:gd name="T40" fmla="*/ 5 w 142"/>
                  <a:gd name="T41" fmla="*/ 97 h 142"/>
                  <a:gd name="T42" fmla="*/ 11 w 142"/>
                  <a:gd name="T43" fmla="*/ 110 h 142"/>
                  <a:gd name="T44" fmla="*/ 15 w 142"/>
                  <a:gd name="T45" fmla="*/ 115 h 142"/>
                  <a:gd name="T46" fmla="*/ 21 w 142"/>
                  <a:gd name="T47" fmla="*/ 121 h 142"/>
                  <a:gd name="T48" fmla="*/ 32 w 142"/>
                  <a:gd name="T49" fmla="*/ 129 h 142"/>
                  <a:gd name="T50" fmla="*/ 44 w 142"/>
                  <a:gd name="T51" fmla="*/ 136 h 142"/>
                  <a:gd name="T52" fmla="*/ 56 w 142"/>
                  <a:gd name="T53" fmla="*/ 140 h 142"/>
                  <a:gd name="T54" fmla="*/ 71 w 142"/>
                  <a:gd name="T55" fmla="*/ 142 h 142"/>
                  <a:gd name="T56" fmla="*/ 77 w 142"/>
                  <a:gd name="T57" fmla="*/ 141 h 142"/>
                  <a:gd name="T58" fmla="*/ 77 w 142"/>
                  <a:gd name="T59" fmla="*/ 140 h 142"/>
                  <a:gd name="T60" fmla="*/ 78 w 142"/>
                  <a:gd name="T61" fmla="*/ 140 h 142"/>
                  <a:gd name="T62" fmla="*/ 80 w 142"/>
                  <a:gd name="T63" fmla="*/ 140 h 142"/>
                  <a:gd name="T64" fmla="*/ 84 w 142"/>
                  <a:gd name="T65" fmla="*/ 140 h 142"/>
                  <a:gd name="T66" fmla="*/ 90 w 142"/>
                  <a:gd name="T67" fmla="*/ 138 h 142"/>
                  <a:gd name="T68" fmla="*/ 97 w 142"/>
                  <a:gd name="T69" fmla="*/ 136 h 142"/>
                  <a:gd name="T70" fmla="*/ 110 w 142"/>
                  <a:gd name="T71" fmla="*/ 129 h 142"/>
                  <a:gd name="T72" fmla="*/ 115 w 142"/>
                  <a:gd name="T73" fmla="*/ 125 h 142"/>
                  <a:gd name="T74" fmla="*/ 121 w 142"/>
                  <a:gd name="T75" fmla="*/ 121 h 142"/>
                  <a:gd name="T76" fmla="*/ 125 w 142"/>
                  <a:gd name="T77" fmla="*/ 115 h 142"/>
                  <a:gd name="T78" fmla="*/ 129 w 142"/>
                  <a:gd name="T79" fmla="*/ 110 h 142"/>
                  <a:gd name="T80" fmla="*/ 136 w 142"/>
                  <a:gd name="T81" fmla="*/ 97 h 142"/>
                  <a:gd name="T82" fmla="*/ 138 w 142"/>
                  <a:gd name="T83" fmla="*/ 90 h 142"/>
                  <a:gd name="T84" fmla="*/ 140 w 142"/>
                  <a:gd name="T85" fmla="*/ 84 h 142"/>
                  <a:gd name="T86" fmla="*/ 140 w 142"/>
                  <a:gd name="T87" fmla="*/ 80 h 142"/>
                  <a:gd name="T88" fmla="*/ 140 w 142"/>
                  <a:gd name="T89" fmla="*/ 78 h 142"/>
                  <a:gd name="T90" fmla="*/ 140 w 142"/>
                  <a:gd name="T91" fmla="*/ 77 h 142"/>
                  <a:gd name="T92" fmla="*/ 141 w 142"/>
                  <a:gd name="T93" fmla="*/ 77 h 142"/>
                  <a:gd name="T94" fmla="*/ 142 w 142"/>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42" y="71"/>
                    </a:moveTo>
                    <a:lnTo>
                      <a:pt x="140" y="56"/>
                    </a:lnTo>
                    <a:lnTo>
                      <a:pt x="136" y="43"/>
                    </a:lnTo>
                    <a:lnTo>
                      <a:pt x="129" y="30"/>
                    </a:lnTo>
                    <a:lnTo>
                      <a:pt x="121" y="20"/>
                    </a:lnTo>
                    <a:lnTo>
                      <a:pt x="110" y="11"/>
                    </a:lnTo>
                    <a:lnTo>
                      <a:pt x="97" y="5"/>
                    </a:lnTo>
                    <a:lnTo>
                      <a:pt x="90" y="2"/>
                    </a:lnTo>
                    <a:lnTo>
                      <a:pt x="84" y="1"/>
                    </a:lnTo>
                    <a:lnTo>
                      <a:pt x="71" y="0"/>
                    </a:lnTo>
                    <a:lnTo>
                      <a:pt x="56" y="1"/>
                    </a:lnTo>
                    <a:lnTo>
                      <a:pt x="44" y="5"/>
                    </a:lnTo>
                    <a:lnTo>
                      <a:pt x="32" y="11"/>
                    </a:lnTo>
                    <a:lnTo>
                      <a:pt x="21" y="20"/>
                    </a:lnTo>
                    <a:lnTo>
                      <a:pt x="11" y="30"/>
                    </a:lnTo>
                    <a:lnTo>
                      <a:pt x="5" y="43"/>
                    </a:lnTo>
                    <a:lnTo>
                      <a:pt x="1" y="56"/>
                    </a:lnTo>
                    <a:lnTo>
                      <a:pt x="0" y="71"/>
                    </a:lnTo>
                    <a:lnTo>
                      <a:pt x="1" y="84"/>
                    </a:lnTo>
                    <a:lnTo>
                      <a:pt x="2" y="90"/>
                    </a:lnTo>
                    <a:lnTo>
                      <a:pt x="5" y="97"/>
                    </a:lnTo>
                    <a:lnTo>
                      <a:pt x="11" y="110"/>
                    </a:lnTo>
                    <a:lnTo>
                      <a:pt x="15" y="115"/>
                    </a:lnTo>
                    <a:lnTo>
                      <a:pt x="21" y="121"/>
                    </a:lnTo>
                    <a:lnTo>
                      <a:pt x="32" y="129"/>
                    </a:lnTo>
                    <a:lnTo>
                      <a:pt x="44" y="136"/>
                    </a:lnTo>
                    <a:lnTo>
                      <a:pt x="56" y="140"/>
                    </a:lnTo>
                    <a:lnTo>
                      <a:pt x="71" y="142"/>
                    </a:lnTo>
                    <a:lnTo>
                      <a:pt x="77" y="141"/>
                    </a:lnTo>
                    <a:lnTo>
                      <a:pt x="77" y="140"/>
                    </a:lnTo>
                    <a:lnTo>
                      <a:pt x="78" y="140"/>
                    </a:lnTo>
                    <a:lnTo>
                      <a:pt x="80" y="140"/>
                    </a:lnTo>
                    <a:lnTo>
                      <a:pt x="84" y="140"/>
                    </a:lnTo>
                    <a:lnTo>
                      <a:pt x="90" y="138"/>
                    </a:lnTo>
                    <a:lnTo>
                      <a:pt x="97" y="136"/>
                    </a:lnTo>
                    <a:lnTo>
                      <a:pt x="110" y="129"/>
                    </a:lnTo>
                    <a:lnTo>
                      <a:pt x="115" y="125"/>
                    </a:lnTo>
                    <a:lnTo>
                      <a:pt x="121" y="121"/>
                    </a:lnTo>
                    <a:lnTo>
                      <a:pt x="125" y="115"/>
                    </a:lnTo>
                    <a:lnTo>
                      <a:pt x="129" y="110"/>
                    </a:lnTo>
                    <a:lnTo>
                      <a:pt x="136" y="97"/>
                    </a:lnTo>
                    <a:lnTo>
                      <a:pt x="138" y="90"/>
                    </a:lnTo>
                    <a:lnTo>
                      <a:pt x="140" y="84"/>
                    </a:lnTo>
                    <a:lnTo>
                      <a:pt x="140" y="80"/>
                    </a:lnTo>
                    <a:lnTo>
                      <a:pt x="140" y="78"/>
                    </a:lnTo>
                    <a:lnTo>
                      <a:pt x="140" y="77"/>
                    </a:lnTo>
                    <a:lnTo>
                      <a:pt x="141" y="77"/>
                    </a:lnTo>
                    <a:lnTo>
                      <a:pt x="142"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4" name="Freeform 1009">
                <a:extLst>
                  <a:ext uri="{FF2B5EF4-FFF2-40B4-BE49-F238E27FC236}">
                    <a16:creationId xmlns:a16="http://schemas.microsoft.com/office/drawing/2014/main" id="{B8A525D4-AC64-E3DB-BB96-FAF612E554DB}"/>
                  </a:ext>
                </a:extLst>
              </p:cNvPr>
              <p:cNvSpPr>
                <a:spLocks/>
              </p:cNvSpPr>
              <p:nvPr/>
            </p:nvSpPr>
            <p:spPr bwMode="auto">
              <a:xfrm>
                <a:off x="7045325" y="4559300"/>
                <a:ext cx="44450" cy="46038"/>
              </a:xfrm>
              <a:custGeom>
                <a:avLst/>
                <a:gdLst>
                  <a:gd name="T0" fmla="*/ 142 w 142"/>
                  <a:gd name="T1" fmla="*/ 71 h 142"/>
                  <a:gd name="T2" fmla="*/ 140 w 142"/>
                  <a:gd name="T3" fmla="*/ 56 h 142"/>
                  <a:gd name="T4" fmla="*/ 136 w 142"/>
                  <a:gd name="T5" fmla="*/ 42 h 142"/>
                  <a:gd name="T6" fmla="*/ 129 w 142"/>
                  <a:gd name="T7" fmla="*/ 30 h 142"/>
                  <a:gd name="T8" fmla="*/ 121 w 142"/>
                  <a:gd name="T9" fmla="*/ 20 h 142"/>
                  <a:gd name="T10" fmla="*/ 109 w 142"/>
                  <a:gd name="T11" fmla="*/ 11 h 142"/>
                  <a:gd name="T12" fmla="*/ 97 w 142"/>
                  <a:gd name="T13" fmla="*/ 5 h 142"/>
                  <a:gd name="T14" fmla="*/ 90 w 142"/>
                  <a:gd name="T15" fmla="*/ 2 h 142"/>
                  <a:gd name="T16" fmla="*/ 84 w 142"/>
                  <a:gd name="T17" fmla="*/ 1 h 142"/>
                  <a:gd name="T18" fmla="*/ 71 w 142"/>
                  <a:gd name="T19" fmla="*/ 0 h 142"/>
                  <a:gd name="T20" fmla="*/ 56 w 142"/>
                  <a:gd name="T21" fmla="*/ 1 h 142"/>
                  <a:gd name="T22" fmla="*/ 44 w 142"/>
                  <a:gd name="T23" fmla="*/ 5 h 142"/>
                  <a:gd name="T24" fmla="*/ 31 w 142"/>
                  <a:gd name="T25" fmla="*/ 11 h 142"/>
                  <a:gd name="T26" fmla="*/ 21 w 142"/>
                  <a:gd name="T27" fmla="*/ 20 h 142"/>
                  <a:gd name="T28" fmla="*/ 11 w 142"/>
                  <a:gd name="T29" fmla="*/ 30 h 142"/>
                  <a:gd name="T30" fmla="*/ 5 w 142"/>
                  <a:gd name="T31" fmla="*/ 42 h 142"/>
                  <a:gd name="T32" fmla="*/ 1 w 142"/>
                  <a:gd name="T33" fmla="*/ 56 h 142"/>
                  <a:gd name="T34" fmla="*/ 0 w 142"/>
                  <a:gd name="T35" fmla="*/ 71 h 142"/>
                  <a:gd name="T36" fmla="*/ 1 w 142"/>
                  <a:gd name="T37" fmla="*/ 84 h 142"/>
                  <a:gd name="T38" fmla="*/ 2 w 142"/>
                  <a:gd name="T39" fmla="*/ 90 h 142"/>
                  <a:gd name="T40" fmla="*/ 5 w 142"/>
                  <a:gd name="T41" fmla="*/ 97 h 142"/>
                  <a:gd name="T42" fmla="*/ 11 w 142"/>
                  <a:gd name="T43" fmla="*/ 109 h 142"/>
                  <a:gd name="T44" fmla="*/ 15 w 142"/>
                  <a:gd name="T45" fmla="*/ 114 h 142"/>
                  <a:gd name="T46" fmla="*/ 21 w 142"/>
                  <a:gd name="T47" fmla="*/ 121 h 142"/>
                  <a:gd name="T48" fmla="*/ 31 w 142"/>
                  <a:gd name="T49" fmla="*/ 129 h 142"/>
                  <a:gd name="T50" fmla="*/ 44 w 142"/>
                  <a:gd name="T51" fmla="*/ 136 h 142"/>
                  <a:gd name="T52" fmla="*/ 56 w 142"/>
                  <a:gd name="T53" fmla="*/ 140 h 142"/>
                  <a:gd name="T54" fmla="*/ 71 w 142"/>
                  <a:gd name="T55" fmla="*/ 142 h 142"/>
                  <a:gd name="T56" fmla="*/ 77 w 142"/>
                  <a:gd name="T57" fmla="*/ 141 h 142"/>
                  <a:gd name="T58" fmla="*/ 77 w 142"/>
                  <a:gd name="T59" fmla="*/ 140 h 142"/>
                  <a:gd name="T60" fmla="*/ 78 w 142"/>
                  <a:gd name="T61" fmla="*/ 140 h 142"/>
                  <a:gd name="T62" fmla="*/ 80 w 142"/>
                  <a:gd name="T63" fmla="*/ 140 h 142"/>
                  <a:gd name="T64" fmla="*/ 84 w 142"/>
                  <a:gd name="T65" fmla="*/ 140 h 142"/>
                  <a:gd name="T66" fmla="*/ 90 w 142"/>
                  <a:gd name="T67" fmla="*/ 138 h 142"/>
                  <a:gd name="T68" fmla="*/ 97 w 142"/>
                  <a:gd name="T69" fmla="*/ 136 h 142"/>
                  <a:gd name="T70" fmla="*/ 109 w 142"/>
                  <a:gd name="T71" fmla="*/ 129 h 142"/>
                  <a:gd name="T72" fmla="*/ 114 w 142"/>
                  <a:gd name="T73" fmla="*/ 125 h 142"/>
                  <a:gd name="T74" fmla="*/ 121 w 142"/>
                  <a:gd name="T75" fmla="*/ 121 h 142"/>
                  <a:gd name="T76" fmla="*/ 125 w 142"/>
                  <a:gd name="T77" fmla="*/ 114 h 142"/>
                  <a:gd name="T78" fmla="*/ 129 w 142"/>
                  <a:gd name="T79" fmla="*/ 109 h 142"/>
                  <a:gd name="T80" fmla="*/ 136 w 142"/>
                  <a:gd name="T81" fmla="*/ 97 h 142"/>
                  <a:gd name="T82" fmla="*/ 138 w 142"/>
                  <a:gd name="T83" fmla="*/ 90 h 142"/>
                  <a:gd name="T84" fmla="*/ 140 w 142"/>
                  <a:gd name="T85" fmla="*/ 84 h 142"/>
                  <a:gd name="T86" fmla="*/ 140 w 142"/>
                  <a:gd name="T87" fmla="*/ 80 h 142"/>
                  <a:gd name="T88" fmla="*/ 140 w 142"/>
                  <a:gd name="T89" fmla="*/ 78 h 142"/>
                  <a:gd name="T90" fmla="*/ 140 w 142"/>
                  <a:gd name="T91" fmla="*/ 77 h 142"/>
                  <a:gd name="T92" fmla="*/ 141 w 142"/>
                  <a:gd name="T93" fmla="*/ 77 h 142"/>
                  <a:gd name="T94" fmla="*/ 142 w 142"/>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42" y="71"/>
                    </a:moveTo>
                    <a:lnTo>
                      <a:pt x="140" y="56"/>
                    </a:lnTo>
                    <a:lnTo>
                      <a:pt x="136" y="42"/>
                    </a:lnTo>
                    <a:lnTo>
                      <a:pt x="129" y="30"/>
                    </a:lnTo>
                    <a:lnTo>
                      <a:pt x="121" y="20"/>
                    </a:lnTo>
                    <a:lnTo>
                      <a:pt x="109" y="11"/>
                    </a:lnTo>
                    <a:lnTo>
                      <a:pt x="97" y="5"/>
                    </a:lnTo>
                    <a:lnTo>
                      <a:pt x="90" y="2"/>
                    </a:lnTo>
                    <a:lnTo>
                      <a:pt x="84" y="1"/>
                    </a:lnTo>
                    <a:lnTo>
                      <a:pt x="71" y="0"/>
                    </a:lnTo>
                    <a:lnTo>
                      <a:pt x="56" y="1"/>
                    </a:lnTo>
                    <a:lnTo>
                      <a:pt x="44" y="5"/>
                    </a:lnTo>
                    <a:lnTo>
                      <a:pt x="31" y="11"/>
                    </a:lnTo>
                    <a:lnTo>
                      <a:pt x="21" y="20"/>
                    </a:lnTo>
                    <a:lnTo>
                      <a:pt x="11" y="30"/>
                    </a:lnTo>
                    <a:lnTo>
                      <a:pt x="5" y="42"/>
                    </a:lnTo>
                    <a:lnTo>
                      <a:pt x="1" y="56"/>
                    </a:lnTo>
                    <a:lnTo>
                      <a:pt x="0" y="71"/>
                    </a:lnTo>
                    <a:lnTo>
                      <a:pt x="1" y="84"/>
                    </a:lnTo>
                    <a:lnTo>
                      <a:pt x="2" y="90"/>
                    </a:lnTo>
                    <a:lnTo>
                      <a:pt x="5" y="97"/>
                    </a:lnTo>
                    <a:lnTo>
                      <a:pt x="11" y="109"/>
                    </a:lnTo>
                    <a:lnTo>
                      <a:pt x="15" y="114"/>
                    </a:lnTo>
                    <a:lnTo>
                      <a:pt x="21" y="121"/>
                    </a:lnTo>
                    <a:lnTo>
                      <a:pt x="31" y="129"/>
                    </a:lnTo>
                    <a:lnTo>
                      <a:pt x="44" y="136"/>
                    </a:lnTo>
                    <a:lnTo>
                      <a:pt x="56" y="140"/>
                    </a:lnTo>
                    <a:lnTo>
                      <a:pt x="71" y="142"/>
                    </a:lnTo>
                    <a:lnTo>
                      <a:pt x="77" y="141"/>
                    </a:lnTo>
                    <a:lnTo>
                      <a:pt x="77" y="140"/>
                    </a:lnTo>
                    <a:lnTo>
                      <a:pt x="78" y="140"/>
                    </a:lnTo>
                    <a:lnTo>
                      <a:pt x="80" y="140"/>
                    </a:lnTo>
                    <a:lnTo>
                      <a:pt x="84" y="140"/>
                    </a:lnTo>
                    <a:lnTo>
                      <a:pt x="90" y="138"/>
                    </a:lnTo>
                    <a:lnTo>
                      <a:pt x="97" y="136"/>
                    </a:lnTo>
                    <a:lnTo>
                      <a:pt x="109" y="129"/>
                    </a:lnTo>
                    <a:lnTo>
                      <a:pt x="114" y="125"/>
                    </a:lnTo>
                    <a:lnTo>
                      <a:pt x="121" y="121"/>
                    </a:lnTo>
                    <a:lnTo>
                      <a:pt x="125" y="114"/>
                    </a:lnTo>
                    <a:lnTo>
                      <a:pt x="129" y="109"/>
                    </a:lnTo>
                    <a:lnTo>
                      <a:pt x="136" y="97"/>
                    </a:lnTo>
                    <a:lnTo>
                      <a:pt x="138" y="90"/>
                    </a:lnTo>
                    <a:lnTo>
                      <a:pt x="140" y="84"/>
                    </a:lnTo>
                    <a:lnTo>
                      <a:pt x="140" y="80"/>
                    </a:lnTo>
                    <a:lnTo>
                      <a:pt x="140" y="78"/>
                    </a:lnTo>
                    <a:lnTo>
                      <a:pt x="140" y="77"/>
                    </a:lnTo>
                    <a:lnTo>
                      <a:pt x="141" y="77"/>
                    </a:lnTo>
                    <a:lnTo>
                      <a:pt x="142"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5" name="Freeform 1010">
                <a:extLst>
                  <a:ext uri="{FF2B5EF4-FFF2-40B4-BE49-F238E27FC236}">
                    <a16:creationId xmlns:a16="http://schemas.microsoft.com/office/drawing/2014/main" id="{5D335013-47B0-C66B-12C5-909280646E17}"/>
                  </a:ext>
                </a:extLst>
              </p:cNvPr>
              <p:cNvSpPr>
                <a:spLocks/>
              </p:cNvSpPr>
              <p:nvPr/>
            </p:nvSpPr>
            <p:spPr bwMode="auto">
              <a:xfrm>
                <a:off x="7332663" y="4667250"/>
                <a:ext cx="46038" cy="46038"/>
              </a:xfrm>
              <a:custGeom>
                <a:avLst/>
                <a:gdLst>
                  <a:gd name="T0" fmla="*/ 142 w 142"/>
                  <a:gd name="T1" fmla="*/ 71 h 142"/>
                  <a:gd name="T2" fmla="*/ 140 w 142"/>
                  <a:gd name="T3" fmla="*/ 55 h 142"/>
                  <a:gd name="T4" fmla="*/ 136 w 142"/>
                  <a:gd name="T5" fmla="*/ 42 h 142"/>
                  <a:gd name="T6" fmla="*/ 129 w 142"/>
                  <a:gd name="T7" fmla="*/ 30 h 142"/>
                  <a:gd name="T8" fmla="*/ 121 w 142"/>
                  <a:gd name="T9" fmla="*/ 20 h 142"/>
                  <a:gd name="T10" fmla="*/ 110 w 142"/>
                  <a:gd name="T11" fmla="*/ 11 h 142"/>
                  <a:gd name="T12" fmla="*/ 98 w 142"/>
                  <a:gd name="T13" fmla="*/ 5 h 142"/>
                  <a:gd name="T14" fmla="*/ 90 w 142"/>
                  <a:gd name="T15" fmla="*/ 2 h 142"/>
                  <a:gd name="T16" fmla="*/ 84 w 142"/>
                  <a:gd name="T17" fmla="*/ 1 h 142"/>
                  <a:gd name="T18" fmla="*/ 71 w 142"/>
                  <a:gd name="T19" fmla="*/ 0 h 142"/>
                  <a:gd name="T20" fmla="*/ 56 w 142"/>
                  <a:gd name="T21" fmla="*/ 1 h 142"/>
                  <a:gd name="T22" fmla="*/ 44 w 142"/>
                  <a:gd name="T23" fmla="*/ 5 h 142"/>
                  <a:gd name="T24" fmla="*/ 32 w 142"/>
                  <a:gd name="T25" fmla="*/ 11 h 142"/>
                  <a:gd name="T26" fmla="*/ 22 w 142"/>
                  <a:gd name="T27" fmla="*/ 20 h 142"/>
                  <a:gd name="T28" fmla="*/ 11 w 142"/>
                  <a:gd name="T29" fmla="*/ 30 h 142"/>
                  <a:gd name="T30" fmla="*/ 5 w 142"/>
                  <a:gd name="T31" fmla="*/ 42 h 142"/>
                  <a:gd name="T32" fmla="*/ 1 w 142"/>
                  <a:gd name="T33" fmla="*/ 55 h 142"/>
                  <a:gd name="T34" fmla="*/ 0 w 142"/>
                  <a:gd name="T35" fmla="*/ 71 h 142"/>
                  <a:gd name="T36" fmla="*/ 1 w 142"/>
                  <a:gd name="T37" fmla="*/ 84 h 142"/>
                  <a:gd name="T38" fmla="*/ 2 w 142"/>
                  <a:gd name="T39" fmla="*/ 90 h 142"/>
                  <a:gd name="T40" fmla="*/ 5 w 142"/>
                  <a:gd name="T41" fmla="*/ 97 h 142"/>
                  <a:gd name="T42" fmla="*/ 11 w 142"/>
                  <a:gd name="T43" fmla="*/ 109 h 142"/>
                  <a:gd name="T44" fmla="*/ 15 w 142"/>
                  <a:gd name="T45" fmla="*/ 114 h 142"/>
                  <a:gd name="T46" fmla="*/ 22 w 142"/>
                  <a:gd name="T47" fmla="*/ 120 h 142"/>
                  <a:gd name="T48" fmla="*/ 32 w 142"/>
                  <a:gd name="T49" fmla="*/ 128 h 142"/>
                  <a:gd name="T50" fmla="*/ 44 w 142"/>
                  <a:gd name="T51" fmla="*/ 135 h 142"/>
                  <a:gd name="T52" fmla="*/ 56 w 142"/>
                  <a:gd name="T53" fmla="*/ 140 h 142"/>
                  <a:gd name="T54" fmla="*/ 71 w 142"/>
                  <a:gd name="T55" fmla="*/ 142 h 142"/>
                  <a:gd name="T56" fmla="*/ 77 w 142"/>
                  <a:gd name="T57" fmla="*/ 141 h 142"/>
                  <a:gd name="T58" fmla="*/ 77 w 142"/>
                  <a:gd name="T59" fmla="*/ 140 h 142"/>
                  <a:gd name="T60" fmla="*/ 78 w 142"/>
                  <a:gd name="T61" fmla="*/ 140 h 142"/>
                  <a:gd name="T62" fmla="*/ 80 w 142"/>
                  <a:gd name="T63" fmla="*/ 140 h 142"/>
                  <a:gd name="T64" fmla="*/ 84 w 142"/>
                  <a:gd name="T65" fmla="*/ 140 h 142"/>
                  <a:gd name="T66" fmla="*/ 90 w 142"/>
                  <a:gd name="T67" fmla="*/ 137 h 142"/>
                  <a:gd name="T68" fmla="*/ 98 w 142"/>
                  <a:gd name="T69" fmla="*/ 135 h 142"/>
                  <a:gd name="T70" fmla="*/ 110 w 142"/>
                  <a:gd name="T71" fmla="*/ 128 h 142"/>
                  <a:gd name="T72" fmla="*/ 115 w 142"/>
                  <a:gd name="T73" fmla="*/ 124 h 142"/>
                  <a:gd name="T74" fmla="*/ 121 w 142"/>
                  <a:gd name="T75" fmla="*/ 120 h 142"/>
                  <a:gd name="T76" fmla="*/ 125 w 142"/>
                  <a:gd name="T77" fmla="*/ 114 h 142"/>
                  <a:gd name="T78" fmla="*/ 129 w 142"/>
                  <a:gd name="T79" fmla="*/ 109 h 142"/>
                  <a:gd name="T80" fmla="*/ 136 w 142"/>
                  <a:gd name="T81" fmla="*/ 97 h 142"/>
                  <a:gd name="T82" fmla="*/ 138 w 142"/>
                  <a:gd name="T83" fmla="*/ 90 h 142"/>
                  <a:gd name="T84" fmla="*/ 140 w 142"/>
                  <a:gd name="T85" fmla="*/ 84 h 142"/>
                  <a:gd name="T86" fmla="*/ 140 w 142"/>
                  <a:gd name="T87" fmla="*/ 80 h 142"/>
                  <a:gd name="T88" fmla="*/ 140 w 142"/>
                  <a:gd name="T89" fmla="*/ 78 h 142"/>
                  <a:gd name="T90" fmla="*/ 140 w 142"/>
                  <a:gd name="T91" fmla="*/ 77 h 142"/>
                  <a:gd name="T92" fmla="*/ 141 w 142"/>
                  <a:gd name="T93" fmla="*/ 77 h 142"/>
                  <a:gd name="T94" fmla="*/ 142 w 142"/>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42" y="71"/>
                    </a:moveTo>
                    <a:lnTo>
                      <a:pt x="140" y="55"/>
                    </a:lnTo>
                    <a:lnTo>
                      <a:pt x="136" y="42"/>
                    </a:lnTo>
                    <a:lnTo>
                      <a:pt x="129" y="30"/>
                    </a:lnTo>
                    <a:lnTo>
                      <a:pt x="121" y="20"/>
                    </a:lnTo>
                    <a:lnTo>
                      <a:pt x="110" y="11"/>
                    </a:lnTo>
                    <a:lnTo>
                      <a:pt x="98" y="5"/>
                    </a:lnTo>
                    <a:lnTo>
                      <a:pt x="90" y="2"/>
                    </a:lnTo>
                    <a:lnTo>
                      <a:pt x="84" y="1"/>
                    </a:lnTo>
                    <a:lnTo>
                      <a:pt x="71" y="0"/>
                    </a:lnTo>
                    <a:lnTo>
                      <a:pt x="56" y="1"/>
                    </a:lnTo>
                    <a:lnTo>
                      <a:pt x="44" y="5"/>
                    </a:lnTo>
                    <a:lnTo>
                      <a:pt x="32" y="11"/>
                    </a:lnTo>
                    <a:lnTo>
                      <a:pt x="22" y="20"/>
                    </a:lnTo>
                    <a:lnTo>
                      <a:pt x="11" y="30"/>
                    </a:lnTo>
                    <a:lnTo>
                      <a:pt x="5" y="42"/>
                    </a:lnTo>
                    <a:lnTo>
                      <a:pt x="1" y="55"/>
                    </a:lnTo>
                    <a:lnTo>
                      <a:pt x="0" y="71"/>
                    </a:lnTo>
                    <a:lnTo>
                      <a:pt x="1" y="84"/>
                    </a:lnTo>
                    <a:lnTo>
                      <a:pt x="2" y="90"/>
                    </a:lnTo>
                    <a:lnTo>
                      <a:pt x="5" y="97"/>
                    </a:lnTo>
                    <a:lnTo>
                      <a:pt x="11" y="109"/>
                    </a:lnTo>
                    <a:lnTo>
                      <a:pt x="15" y="114"/>
                    </a:lnTo>
                    <a:lnTo>
                      <a:pt x="22" y="120"/>
                    </a:lnTo>
                    <a:lnTo>
                      <a:pt x="32" y="128"/>
                    </a:lnTo>
                    <a:lnTo>
                      <a:pt x="44" y="135"/>
                    </a:lnTo>
                    <a:lnTo>
                      <a:pt x="56" y="140"/>
                    </a:lnTo>
                    <a:lnTo>
                      <a:pt x="71" y="142"/>
                    </a:lnTo>
                    <a:lnTo>
                      <a:pt x="77" y="141"/>
                    </a:lnTo>
                    <a:lnTo>
                      <a:pt x="77" y="140"/>
                    </a:lnTo>
                    <a:lnTo>
                      <a:pt x="78" y="140"/>
                    </a:lnTo>
                    <a:lnTo>
                      <a:pt x="80" y="140"/>
                    </a:lnTo>
                    <a:lnTo>
                      <a:pt x="84" y="140"/>
                    </a:lnTo>
                    <a:lnTo>
                      <a:pt x="90" y="137"/>
                    </a:lnTo>
                    <a:lnTo>
                      <a:pt x="98" y="135"/>
                    </a:lnTo>
                    <a:lnTo>
                      <a:pt x="110" y="128"/>
                    </a:lnTo>
                    <a:lnTo>
                      <a:pt x="115" y="124"/>
                    </a:lnTo>
                    <a:lnTo>
                      <a:pt x="121" y="120"/>
                    </a:lnTo>
                    <a:lnTo>
                      <a:pt x="125" y="114"/>
                    </a:lnTo>
                    <a:lnTo>
                      <a:pt x="129" y="109"/>
                    </a:lnTo>
                    <a:lnTo>
                      <a:pt x="136" y="97"/>
                    </a:lnTo>
                    <a:lnTo>
                      <a:pt x="138" y="90"/>
                    </a:lnTo>
                    <a:lnTo>
                      <a:pt x="140" y="84"/>
                    </a:lnTo>
                    <a:lnTo>
                      <a:pt x="140" y="80"/>
                    </a:lnTo>
                    <a:lnTo>
                      <a:pt x="140" y="78"/>
                    </a:lnTo>
                    <a:lnTo>
                      <a:pt x="140" y="77"/>
                    </a:lnTo>
                    <a:lnTo>
                      <a:pt x="141" y="77"/>
                    </a:lnTo>
                    <a:lnTo>
                      <a:pt x="142"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6" name="Freeform 1011">
                <a:extLst>
                  <a:ext uri="{FF2B5EF4-FFF2-40B4-BE49-F238E27FC236}">
                    <a16:creationId xmlns:a16="http://schemas.microsoft.com/office/drawing/2014/main" id="{86BC52EF-C8F5-5AC6-2D25-434F7D891F21}"/>
                  </a:ext>
                </a:extLst>
              </p:cNvPr>
              <p:cNvSpPr>
                <a:spLocks/>
              </p:cNvSpPr>
              <p:nvPr/>
            </p:nvSpPr>
            <p:spPr bwMode="auto">
              <a:xfrm>
                <a:off x="7620000" y="4759325"/>
                <a:ext cx="44450" cy="44450"/>
              </a:xfrm>
              <a:custGeom>
                <a:avLst/>
                <a:gdLst>
                  <a:gd name="T0" fmla="*/ 141 w 141"/>
                  <a:gd name="T1" fmla="*/ 71 h 142"/>
                  <a:gd name="T2" fmla="*/ 139 w 141"/>
                  <a:gd name="T3" fmla="*/ 55 h 142"/>
                  <a:gd name="T4" fmla="*/ 135 w 141"/>
                  <a:gd name="T5" fmla="*/ 42 h 142"/>
                  <a:gd name="T6" fmla="*/ 128 w 141"/>
                  <a:gd name="T7" fmla="*/ 30 h 142"/>
                  <a:gd name="T8" fmla="*/ 120 w 141"/>
                  <a:gd name="T9" fmla="*/ 20 h 142"/>
                  <a:gd name="T10" fmla="*/ 109 w 141"/>
                  <a:gd name="T11" fmla="*/ 11 h 142"/>
                  <a:gd name="T12" fmla="*/ 97 w 141"/>
                  <a:gd name="T13" fmla="*/ 5 h 142"/>
                  <a:gd name="T14" fmla="*/ 90 w 141"/>
                  <a:gd name="T15" fmla="*/ 2 h 142"/>
                  <a:gd name="T16" fmla="*/ 84 w 141"/>
                  <a:gd name="T17" fmla="*/ 1 h 142"/>
                  <a:gd name="T18" fmla="*/ 70 w 141"/>
                  <a:gd name="T19" fmla="*/ 0 h 142"/>
                  <a:gd name="T20" fmla="*/ 55 w 141"/>
                  <a:gd name="T21" fmla="*/ 1 h 142"/>
                  <a:gd name="T22" fmla="*/ 43 w 141"/>
                  <a:gd name="T23" fmla="*/ 5 h 142"/>
                  <a:gd name="T24" fmla="*/ 31 w 141"/>
                  <a:gd name="T25" fmla="*/ 11 h 142"/>
                  <a:gd name="T26" fmla="*/ 21 w 141"/>
                  <a:gd name="T27" fmla="*/ 20 h 142"/>
                  <a:gd name="T28" fmla="*/ 11 w 141"/>
                  <a:gd name="T29" fmla="*/ 30 h 142"/>
                  <a:gd name="T30" fmla="*/ 5 w 141"/>
                  <a:gd name="T31" fmla="*/ 42 h 142"/>
                  <a:gd name="T32" fmla="*/ 1 w 141"/>
                  <a:gd name="T33" fmla="*/ 55 h 142"/>
                  <a:gd name="T34" fmla="*/ 0 w 141"/>
                  <a:gd name="T35" fmla="*/ 71 h 142"/>
                  <a:gd name="T36" fmla="*/ 1 w 141"/>
                  <a:gd name="T37" fmla="*/ 84 h 142"/>
                  <a:gd name="T38" fmla="*/ 2 w 141"/>
                  <a:gd name="T39" fmla="*/ 90 h 142"/>
                  <a:gd name="T40" fmla="*/ 5 w 141"/>
                  <a:gd name="T41" fmla="*/ 97 h 142"/>
                  <a:gd name="T42" fmla="*/ 11 w 141"/>
                  <a:gd name="T43" fmla="*/ 109 h 142"/>
                  <a:gd name="T44" fmla="*/ 15 w 141"/>
                  <a:gd name="T45" fmla="*/ 114 h 142"/>
                  <a:gd name="T46" fmla="*/ 21 w 141"/>
                  <a:gd name="T47" fmla="*/ 120 h 142"/>
                  <a:gd name="T48" fmla="*/ 31 w 141"/>
                  <a:gd name="T49" fmla="*/ 128 h 142"/>
                  <a:gd name="T50" fmla="*/ 43 w 141"/>
                  <a:gd name="T51" fmla="*/ 135 h 142"/>
                  <a:gd name="T52" fmla="*/ 55 w 141"/>
                  <a:gd name="T53" fmla="*/ 140 h 142"/>
                  <a:gd name="T54" fmla="*/ 70 w 141"/>
                  <a:gd name="T55" fmla="*/ 142 h 142"/>
                  <a:gd name="T56" fmla="*/ 77 w 141"/>
                  <a:gd name="T57" fmla="*/ 141 h 142"/>
                  <a:gd name="T58" fmla="*/ 77 w 141"/>
                  <a:gd name="T59" fmla="*/ 140 h 142"/>
                  <a:gd name="T60" fmla="*/ 78 w 141"/>
                  <a:gd name="T61" fmla="*/ 140 h 142"/>
                  <a:gd name="T62" fmla="*/ 80 w 141"/>
                  <a:gd name="T63" fmla="*/ 140 h 142"/>
                  <a:gd name="T64" fmla="*/ 84 w 141"/>
                  <a:gd name="T65" fmla="*/ 140 h 142"/>
                  <a:gd name="T66" fmla="*/ 90 w 141"/>
                  <a:gd name="T67" fmla="*/ 137 h 142"/>
                  <a:gd name="T68" fmla="*/ 97 w 141"/>
                  <a:gd name="T69" fmla="*/ 135 h 142"/>
                  <a:gd name="T70" fmla="*/ 109 w 141"/>
                  <a:gd name="T71" fmla="*/ 128 h 142"/>
                  <a:gd name="T72" fmla="*/ 114 w 141"/>
                  <a:gd name="T73" fmla="*/ 124 h 142"/>
                  <a:gd name="T74" fmla="*/ 120 w 141"/>
                  <a:gd name="T75" fmla="*/ 120 h 142"/>
                  <a:gd name="T76" fmla="*/ 124 w 141"/>
                  <a:gd name="T77" fmla="*/ 114 h 142"/>
                  <a:gd name="T78" fmla="*/ 128 w 141"/>
                  <a:gd name="T79" fmla="*/ 109 h 142"/>
                  <a:gd name="T80" fmla="*/ 135 w 141"/>
                  <a:gd name="T81" fmla="*/ 97 h 142"/>
                  <a:gd name="T82" fmla="*/ 137 w 141"/>
                  <a:gd name="T83" fmla="*/ 90 h 142"/>
                  <a:gd name="T84" fmla="*/ 139 w 141"/>
                  <a:gd name="T85" fmla="*/ 84 h 142"/>
                  <a:gd name="T86" fmla="*/ 139 w 141"/>
                  <a:gd name="T87" fmla="*/ 80 h 142"/>
                  <a:gd name="T88" fmla="*/ 139 w 141"/>
                  <a:gd name="T89" fmla="*/ 78 h 142"/>
                  <a:gd name="T90" fmla="*/ 139 w 141"/>
                  <a:gd name="T91" fmla="*/ 77 h 142"/>
                  <a:gd name="T92" fmla="*/ 140 w 141"/>
                  <a:gd name="T93" fmla="*/ 77 h 142"/>
                  <a:gd name="T94" fmla="*/ 141 w 141"/>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1" h="142">
                    <a:moveTo>
                      <a:pt x="141" y="71"/>
                    </a:moveTo>
                    <a:lnTo>
                      <a:pt x="139" y="55"/>
                    </a:lnTo>
                    <a:lnTo>
                      <a:pt x="135" y="42"/>
                    </a:lnTo>
                    <a:lnTo>
                      <a:pt x="128" y="30"/>
                    </a:lnTo>
                    <a:lnTo>
                      <a:pt x="120" y="20"/>
                    </a:lnTo>
                    <a:lnTo>
                      <a:pt x="109" y="11"/>
                    </a:lnTo>
                    <a:lnTo>
                      <a:pt x="97" y="5"/>
                    </a:lnTo>
                    <a:lnTo>
                      <a:pt x="90" y="2"/>
                    </a:lnTo>
                    <a:lnTo>
                      <a:pt x="84" y="1"/>
                    </a:lnTo>
                    <a:lnTo>
                      <a:pt x="70" y="0"/>
                    </a:lnTo>
                    <a:lnTo>
                      <a:pt x="55" y="1"/>
                    </a:lnTo>
                    <a:lnTo>
                      <a:pt x="43" y="5"/>
                    </a:lnTo>
                    <a:lnTo>
                      <a:pt x="31" y="11"/>
                    </a:lnTo>
                    <a:lnTo>
                      <a:pt x="21" y="20"/>
                    </a:lnTo>
                    <a:lnTo>
                      <a:pt x="11" y="30"/>
                    </a:lnTo>
                    <a:lnTo>
                      <a:pt x="5" y="42"/>
                    </a:lnTo>
                    <a:lnTo>
                      <a:pt x="1" y="55"/>
                    </a:lnTo>
                    <a:lnTo>
                      <a:pt x="0" y="71"/>
                    </a:lnTo>
                    <a:lnTo>
                      <a:pt x="1" y="84"/>
                    </a:lnTo>
                    <a:lnTo>
                      <a:pt x="2" y="90"/>
                    </a:lnTo>
                    <a:lnTo>
                      <a:pt x="5" y="97"/>
                    </a:lnTo>
                    <a:lnTo>
                      <a:pt x="11" y="109"/>
                    </a:lnTo>
                    <a:lnTo>
                      <a:pt x="15" y="114"/>
                    </a:lnTo>
                    <a:lnTo>
                      <a:pt x="21" y="120"/>
                    </a:lnTo>
                    <a:lnTo>
                      <a:pt x="31" y="128"/>
                    </a:lnTo>
                    <a:lnTo>
                      <a:pt x="43" y="135"/>
                    </a:lnTo>
                    <a:lnTo>
                      <a:pt x="55" y="140"/>
                    </a:lnTo>
                    <a:lnTo>
                      <a:pt x="70" y="142"/>
                    </a:lnTo>
                    <a:lnTo>
                      <a:pt x="77" y="141"/>
                    </a:lnTo>
                    <a:lnTo>
                      <a:pt x="77" y="140"/>
                    </a:lnTo>
                    <a:lnTo>
                      <a:pt x="78" y="140"/>
                    </a:lnTo>
                    <a:lnTo>
                      <a:pt x="80" y="140"/>
                    </a:lnTo>
                    <a:lnTo>
                      <a:pt x="84" y="140"/>
                    </a:lnTo>
                    <a:lnTo>
                      <a:pt x="90" y="137"/>
                    </a:lnTo>
                    <a:lnTo>
                      <a:pt x="97" y="135"/>
                    </a:lnTo>
                    <a:lnTo>
                      <a:pt x="109" y="128"/>
                    </a:lnTo>
                    <a:lnTo>
                      <a:pt x="114" y="124"/>
                    </a:lnTo>
                    <a:lnTo>
                      <a:pt x="120" y="120"/>
                    </a:lnTo>
                    <a:lnTo>
                      <a:pt x="124" y="114"/>
                    </a:lnTo>
                    <a:lnTo>
                      <a:pt x="128" y="109"/>
                    </a:lnTo>
                    <a:lnTo>
                      <a:pt x="135" y="97"/>
                    </a:lnTo>
                    <a:lnTo>
                      <a:pt x="137" y="90"/>
                    </a:lnTo>
                    <a:lnTo>
                      <a:pt x="139" y="84"/>
                    </a:lnTo>
                    <a:lnTo>
                      <a:pt x="139" y="80"/>
                    </a:lnTo>
                    <a:lnTo>
                      <a:pt x="139" y="78"/>
                    </a:lnTo>
                    <a:lnTo>
                      <a:pt x="139" y="77"/>
                    </a:lnTo>
                    <a:lnTo>
                      <a:pt x="140" y="77"/>
                    </a:lnTo>
                    <a:lnTo>
                      <a:pt x="141"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7" name="Freeform 1012">
                <a:extLst>
                  <a:ext uri="{FF2B5EF4-FFF2-40B4-BE49-F238E27FC236}">
                    <a16:creationId xmlns:a16="http://schemas.microsoft.com/office/drawing/2014/main" id="{4B01F0F8-7435-6038-9708-256EAF5B2BBE}"/>
                  </a:ext>
                </a:extLst>
              </p:cNvPr>
              <p:cNvSpPr>
                <a:spLocks/>
              </p:cNvSpPr>
              <p:nvPr/>
            </p:nvSpPr>
            <p:spPr bwMode="auto">
              <a:xfrm>
                <a:off x="7907338" y="4832350"/>
                <a:ext cx="46038" cy="44450"/>
              </a:xfrm>
              <a:custGeom>
                <a:avLst/>
                <a:gdLst>
                  <a:gd name="T0" fmla="*/ 142 w 142"/>
                  <a:gd name="T1" fmla="*/ 71 h 142"/>
                  <a:gd name="T2" fmla="*/ 140 w 142"/>
                  <a:gd name="T3" fmla="*/ 56 h 142"/>
                  <a:gd name="T4" fmla="*/ 136 w 142"/>
                  <a:gd name="T5" fmla="*/ 42 h 142"/>
                  <a:gd name="T6" fmla="*/ 129 w 142"/>
                  <a:gd name="T7" fmla="*/ 30 h 142"/>
                  <a:gd name="T8" fmla="*/ 121 w 142"/>
                  <a:gd name="T9" fmla="*/ 20 h 142"/>
                  <a:gd name="T10" fmla="*/ 109 w 142"/>
                  <a:gd name="T11" fmla="*/ 11 h 142"/>
                  <a:gd name="T12" fmla="*/ 97 w 142"/>
                  <a:gd name="T13" fmla="*/ 5 h 142"/>
                  <a:gd name="T14" fmla="*/ 90 w 142"/>
                  <a:gd name="T15" fmla="*/ 2 h 142"/>
                  <a:gd name="T16" fmla="*/ 84 w 142"/>
                  <a:gd name="T17" fmla="*/ 1 h 142"/>
                  <a:gd name="T18" fmla="*/ 71 w 142"/>
                  <a:gd name="T19" fmla="*/ 0 h 142"/>
                  <a:gd name="T20" fmla="*/ 56 w 142"/>
                  <a:gd name="T21" fmla="*/ 1 h 142"/>
                  <a:gd name="T22" fmla="*/ 43 w 142"/>
                  <a:gd name="T23" fmla="*/ 5 h 142"/>
                  <a:gd name="T24" fmla="*/ 31 w 142"/>
                  <a:gd name="T25" fmla="*/ 11 h 142"/>
                  <a:gd name="T26" fmla="*/ 21 w 142"/>
                  <a:gd name="T27" fmla="*/ 20 h 142"/>
                  <a:gd name="T28" fmla="*/ 11 w 142"/>
                  <a:gd name="T29" fmla="*/ 30 h 142"/>
                  <a:gd name="T30" fmla="*/ 5 w 142"/>
                  <a:gd name="T31" fmla="*/ 42 h 142"/>
                  <a:gd name="T32" fmla="*/ 1 w 142"/>
                  <a:gd name="T33" fmla="*/ 56 h 142"/>
                  <a:gd name="T34" fmla="*/ 0 w 142"/>
                  <a:gd name="T35" fmla="*/ 71 h 142"/>
                  <a:gd name="T36" fmla="*/ 1 w 142"/>
                  <a:gd name="T37" fmla="*/ 84 h 142"/>
                  <a:gd name="T38" fmla="*/ 2 w 142"/>
                  <a:gd name="T39" fmla="*/ 90 h 142"/>
                  <a:gd name="T40" fmla="*/ 5 w 142"/>
                  <a:gd name="T41" fmla="*/ 97 h 142"/>
                  <a:gd name="T42" fmla="*/ 11 w 142"/>
                  <a:gd name="T43" fmla="*/ 109 h 142"/>
                  <a:gd name="T44" fmla="*/ 15 w 142"/>
                  <a:gd name="T45" fmla="*/ 114 h 142"/>
                  <a:gd name="T46" fmla="*/ 21 w 142"/>
                  <a:gd name="T47" fmla="*/ 120 h 142"/>
                  <a:gd name="T48" fmla="*/ 31 w 142"/>
                  <a:gd name="T49" fmla="*/ 129 h 142"/>
                  <a:gd name="T50" fmla="*/ 43 w 142"/>
                  <a:gd name="T51" fmla="*/ 136 h 142"/>
                  <a:gd name="T52" fmla="*/ 56 w 142"/>
                  <a:gd name="T53" fmla="*/ 140 h 142"/>
                  <a:gd name="T54" fmla="*/ 71 w 142"/>
                  <a:gd name="T55" fmla="*/ 142 h 142"/>
                  <a:gd name="T56" fmla="*/ 77 w 142"/>
                  <a:gd name="T57" fmla="*/ 141 h 142"/>
                  <a:gd name="T58" fmla="*/ 77 w 142"/>
                  <a:gd name="T59" fmla="*/ 140 h 142"/>
                  <a:gd name="T60" fmla="*/ 78 w 142"/>
                  <a:gd name="T61" fmla="*/ 140 h 142"/>
                  <a:gd name="T62" fmla="*/ 80 w 142"/>
                  <a:gd name="T63" fmla="*/ 140 h 142"/>
                  <a:gd name="T64" fmla="*/ 84 w 142"/>
                  <a:gd name="T65" fmla="*/ 140 h 142"/>
                  <a:gd name="T66" fmla="*/ 90 w 142"/>
                  <a:gd name="T67" fmla="*/ 138 h 142"/>
                  <a:gd name="T68" fmla="*/ 97 w 142"/>
                  <a:gd name="T69" fmla="*/ 136 h 142"/>
                  <a:gd name="T70" fmla="*/ 109 w 142"/>
                  <a:gd name="T71" fmla="*/ 129 h 142"/>
                  <a:gd name="T72" fmla="*/ 114 w 142"/>
                  <a:gd name="T73" fmla="*/ 124 h 142"/>
                  <a:gd name="T74" fmla="*/ 121 w 142"/>
                  <a:gd name="T75" fmla="*/ 120 h 142"/>
                  <a:gd name="T76" fmla="*/ 125 w 142"/>
                  <a:gd name="T77" fmla="*/ 114 h 142"/>
                  <a:gd name="T78" fmla="*/ 129 w 142"/>
                  <a:gd name="T79" fmla="*/ 109 h 142"/>
                  <a:gd name="T80" fmla="*/ 136 w 142"/>
                  <a:gd name="T81" fmla="*/ 97 h 142"/>
                  <a:gd name="T82" fmla="*/ 138 w 142"/>
                  <a:gd name="T83" fmla="*/ 90 h 142"/>
                  <a:gd name="T84" fmla="*/ 140 w 142"/>
                  <a:gd name="T85" fmla="*/ 84 h 142"/>
                  <a:gd name="T86" fmla="*/ 140 w 142"/>
                  <a:gd name="T87" fmla="*/ 80 h 142"/>
                  <a:gd name="T88" fmla="*/ 140 w 142"/>
                  <a:gd name="T89" fmla="*/ 78 h 142"/>
                  <a:gd name="T90" fmla="*/ 140 w 142"/>
                  <a:gd name="T91" fmla="*/ 77 h 142"/>
                  <a:gd name="T92" fmla="*/ 141 w 142"/>
                  <a:gd name="T93" fmla="*/ 77 h 142"/>
                  <a:gd name="T94" fmla="*/ 142 w 142"/>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42" y="71"/>
                    </a:moveTo>
                    <a:lnTo>
                      <a:pt x="140" y="56"/>
                    </a:lnTo>
                    <a:lnTo>
                      <a:pt x="136" y="42"/>
                    </a:lnTo>
                    <a:lnTo>
                      <a:pt x="129" y="30"/>
                    </a:lnTo>
                    <a:lnTo>
                      <a:pt x="121" y="20"/>
                    </a:lnTo>
                    <a:lnTo>
                      <a:pt x="109" y="11"/>
                    </a:lnTo>
                    <a:lnTo>
                      <a:pt x="97" y="5"/>
                    </a:lnTo>
                    <a:lnTo>
                      <a:pt x="90" y="2"/>
                    </a:lnTo>
                    <a:lnTo>
                      <a:pt x="84" y="1"/>
                    </a:lnTo>
                    <a:lnTo>
                      <a:pt x="71" y="0"/>
                    </a:lnTo>
                    <a:lnTo>
                      <a:pt x="56" y="1"/>
                    </a:lnTo>
                    <a:lnTo>
                      <a:pt x="43" y="5"/>
                    </a:lnTo>
                    <a:lnTo>
                      <a:pt x="31" y="11"/>
                    </a:lnTo>
                    <a:lnTo>
                      <a:pt x="21" y="20"/>
                    </a:lnTo>
                    <a:lnTo>
                      <a:pt x="11" y="30"/>
                    </a:lnTo>
                    <a:lnTo>
                      <a:pt x="5" y="42"/>
                    </a:lnTo>
                    <a:lnTo>
                      <a:pt x="1" y="56"/>
                    </a:lnTo>
                    <a:lnTo>
                      <a:pt x="0" y="71"/>
                    </a:lnTo>
                    <a:lnTo>
                      <a:pt x="1" y="84"/>
                    </a:lnTo>
                    <a:lnTo>
                      <a:pt x="2" y="90"/>
                    </a:lnTo>
                    <a:lnTo>
                      <a:pt x="5" y="97"/>
                    </a:lnTo>
                    <a:lnTo>
                      <a:pt x="11" y="109"/>
                    </a:lnTo>
                    <a:lnTo>
                      <a:pt x="15" y="114"/>
                    </a:lnTo>
                    <a:lnTo>
                      <a:pt x="21" y="120"/>
                    </a:lnTo>
                    <a:lnTo>
                      <a:pt x="31" y="129"/>
                    </a:lnTo>
                    <a:lnTo>
                      <a:pt x="43" y="136"/>
                    </a:lnTo>
                    <a:lnTo>
                      <a:pt x="56" y="140"/>
                    </a:lnTo>
                    <a:lnTo>
                      <a:pt x="71" y="142"/>
                    </a:lnTo>
                    <a:lnTo>
                      <a:pt x="77" y="141"/>
                    </a:lnTo>
                    <a:lnTo>
                      <a:pt x="77" y="140"/>
                    </a:lnTo>
                    <a:lnTo>
                      <a:pt x="78" y="140"/>
                    </a:lnTo>
                    <a:lnTo>
                      <a:pt x="80" y="140"/>
                    </a:lnTo>
                    <a:lnTo>
                      <a:pt x="84" y="140"/>
                    </a:lnTo>
                    <a:lnTo>
                      <a:pt x="90" y="138"/>
                    </a:lnTo>
                    <a:lnTo>
                      <a:pt x="97" y="136"/>
                    </a:lnTo>
                    <a:lnTo>
                      <a:pt x="109" y="129"/>
                    </a:lnTo>
                    <a:lnTo>
                      <a:pt x="114" y="124"/>
                    </a:lnTo>
                    <a:lnTo>
                      <a:pt x="121" y="120"/>
                    </a:lnTo>
                    <a:lnTo>
                      <a:pt x="125" y="114"/>
                    </a:lnTo>
                    <a:lnTo>
                      <a:pt x="129" y="109"/>
                    </a:lnTo>
                    <a:lnTo>
                      <a:pt x="136" y="97"/>
                    </a:lnTo>
                    <a:lnTo>
                      <a:pt x="138" y="90"/>
                    </a:lnTo>
                    <a:lnTo>
                      <a:pt x="140" y="84"/>
                    </a:lnTo>
                    <a:lnTo>
                      <a:pt x="140" y="80"/>
                    </a:lnTo>
                    <a:lnTo>
                      <a:pt x="140" y="78"/>
                    </a:lnTo>
                    <a:lnTo>
                      <a:pt x="140" y="77"/>
                    </a:lnTo>
                    <a:lnTo>
                      <a:pt x="141" y="77"/>
                    </a:lnTo>
                    <a:lnTo>
                      <a:pt x="142"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8" name="Freeform 1013">
                <a:extLst>
                  <a:ext uri="{FF2B5EF4-FFF2-40B4-BE49-F238E27FC236}">
                    <a16:creationId xmlns:a16="http://schemas.microsoft.com/office/drawing/2014/main" id="{4AB786CB-A08C-02FF-4D03-9F354C296B0A}"/>
                  </a:ext>
                </a:extLst>
              </p:cNvPr>
              <p:cNvSpPr>
                <a:spLocks/>
              </p:cNvSpPr>
              <p:nvPr/>
            </p:nvSpPr>
            <p:spPr bwMode="auto">
              <a:xfrm>
                <a:off x="8199438" y="4913313"/>
                <a:ext cx="44450" cy="46038"/>
              </a:xfrm>
              <a:custGeom>
                <a:avLst/>
                <a:gdLst>
                  <a:gd name="T0" fmla="*/ 142 w 142"/>
                  <a:gd name="T1" fmla="*/ 71 h 142"/>
                  <a:gd name="T2" fmla="*/ 140 w 142"/>
                  <a:gd name="T3" fmla="*/ 56 h 142"/>
                  <a:gd name="T4" fmla="*/ 136 w 142"/>
                  <a:gd name="T5" fmla="*/ 43 h 142"/>
                  <a:gd name="T6" fmla="*/ 129 w 142"/>
                  <a:gd name="T7" fmla="*/ 31 h 142"/>
                  <a:gd name="T8" fmla="*/ 121 w 142"/>
                  <a:gd name="T9" fmla="*/ 21 h 142"/>
                  <a:gd name="T10" fmla="*/ 110 w 142"/>
                  <a:gd name="T11" fmla="*/ 11 h 142"/>
                  <a:gd name="T12" fmla="*/ 98 w 142"/>
                  <a:gd name="T13" fmla="*/ 5 h 142"/>
                  <a:gd name="T14" fmla="*/ 91 w 142"/>
                  <a:gd name="T15" fmla="*/ 2 h 142"/>
                  <a:gd name="T16" fmla="*/ 85 w 142"/>
                  <a:gd name="T17" fmla="*/ 1 h 142"/>
                  <a:gd name="T18" fmla="*/ 71 w 142"/>
                  <a:gd name="T19" fmla="*/ 0 h 142"/>
                  <a:gd name="T20" fmla="*/ 56 w 142"/>
                  <a:gd name="T21" fmla="*/ 1 h 142"/>
                  <a:gd name="T22" fmla="*/ 44 w 142"/>
                  <a:gd name="T23" fmla="*/ 5 h 142"/>
                  <a:gd name="T24" fmla="*/ 32 w 142"/>
                  <a:gd name="T25" fmla="*/ 11 h 142"/>
                  <a:gd name="T26" fmla="*/ 22 w 142"/>
                  <a:gd name="T27" fmla="*/ 21 h 142"/>
                  <a:gd name="T28" fmla="*/ 12 w 142"/>
                  <a:gd name="T29" fmla="*/ 31 h 142"/>
                  <a:gd name="T30" fmla="*/ 5 w 142"/>
                  <a:gd name="T31" fmla="*/ 43 h 142"/>
                  <a:gd name="T32" fmla="*/ 1 w 142"/>
                  <a:gd name="T33" fmla="*/ 56 h 142"/>
                  <a:gd name="T34" fmla="*/ 0 w 142"/>
                  <a:gd name="T35" fmla="*/ 71 h 142"/>
                  <a:gd name="T36" fmla="*/ 1 w 142"/>
                  <a:gd name="T37" fmla="*/ 84 h 142"/>
                  <a:gd name="T38" fmla="*/ 2 w 142"/>
                  <a:gd name="T39" fmla="*/ 91 h 142"/>
                  <a:gd name="T40" fmla="*/ 5 w 142"/>
                  <a:gd name="T41" fmla="*/ 98 h 142"/>
                  <a:gd name="T42" fmla="*/ 12 w 142"/>
                  <a:gd name="T43" fmla="*/ 110 h 142"/>
                  <a:gd name="T44" fmla="*/ 16 w 142"/>
                  <a:gd name="T45" fmla="*/ 115 h 142"/>
                  <a:gd name="T46" fmla="*/ 22 w 142"/>
                  <a:gd name="T47" fmla="*/ 121 h 142"/>
                  <a:gd name="T48" fmla="*/ 32 w 142"/>
                  <a:gd name="T49" fmla="*/ 129 h 142"/>
                  <a:gd name="T50" fmla="*/ 44 w 142"/>
                  <a:gd name="T51" fmla="*/ 136 h 142"/>
                  <a:gd name="T52" fmla="*/ 56 w 142"/>
                  <a:gd name="T53" fmla="*/ 140 h 142"/>
                  <a:gd name="T54" fmla="*/ 71 w 142"/>
                  <a:gd name="T55" fmla="*/ 142 h 142"/>
                  <a:gd name="T56" fmla="*/ 77 w 142"/>
                  <a:gd name="T57" fmla="*/ 141 h 142"/>
                  <a:gd name="T58" fmla="*/ 77 w 142"/>
                  <a:gd name="T59" fmla="*/ 140 h 142"/>
                  <a:gd name="T60" fmla="*/ 78 w 142"/>
                  <a:gd name="T61" fmla="*/ 140 h 142"/>
                  <a:gd name="T62" fmla="*/ 80 w 142"/>
                  <a:gd name="T63" fmla="*/ 140 h 142"/>
                  <a:gd name="T64" fmla="*/ 85 w 142"/>
                  <a:gd name="T65" fmla="*/ 140 h 142"/>
                  <a:gd name="T66" fmla="*/ 91 w 142"/>
                  <a:gd name="T67" fmla="*/ 138 h 142"/>
                  <a:gd name="T68" fmla="*/ 98 w 142"/>
                  <a:gd name="T69" fmla="*/ 136 h 142"/>
                  <a:gd name="T70" fmla="*/ 110 w 142"/>
                  <a:gd name="T71" fmla="*/ 129 h 142"/>
                  <a:gd name="T72" fmla="*/ 115 w 142"/>
                  <a:gd name="T73" fmla="*/ 125 h 142"/>
                  <a:gd name="T74" fmla="*/ 121 w 142"/>
                  <a:gd name="T75" fmla="*/ 121 h 142"/>
                  <a:gd name="T76" fmla="*/ 125 w 142"/>
                  <a:gd name="T77" fmla="*/ 115 h 142"/>
                  <a:gd name="T78" fmla="*/ 129 w 142"/>
                  <a:gd name="T79" fmla="*/ 110 h 142"/>
                  <a:gd name="T80" fmla="*/ 136 w 142"/>
                  <a:gd name="T81" fmla="*/ 98 h 142"/>
                  <a:gd name="T82" fmla="*/ 138 w 142"/>
                  <a:gd name="T83" fmla="*/ 91 h 142"/>
                  <a:gd name="T84" fmla="*/ 140 w 142"/>
                  <a:gd name="T85" fmla="*/ 84 h 142"/>
                  <a:gd name="T86" fmla="*/ 140 w 142"/>
                  <a:gd name="T87" fmla="*/ 80 h 142"/>
                  <a:gd name="T88" fmla="*/ 140 w 142"/>
                  <a:gd name="T89" fmla="*/ 78 h 142"/>
                  <a:gd name="T90" fmla="*/ 140 w 142"/>
                  <a:gd name="T91" fmla="*/ 77 h 142"/>
                  <a:gd name="T92" fmla="*/ 141 w 142"/>
                  <a:gd name="T93" fmla="*/ 77 h 142"/>
                  <a:gd name="T94" fmla="*/ 142 w 142"/>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42" y="71"/>
                    </a:moveTo>
                    <a:lnTo>
                      <a:pt x="140" y="56"/>
                    </a:lnTo>
                    <a:lnTo>
                      <a:pt x="136" y="43"/>
                    </a:lnTo>
                    <a:lnTo>
                      <a:pt x="129" y="31"/>
                    </a:lnTo>
                    <a:lnTo>
                      <a:pt x="121" y="21"/>
                    </a:lnTo>
                    <a:lnTo>
                      <a:pt x="110" y="11"/>
                    </a:lnTo>
                    <a:lnTo>
                      <a:pt x="98" y="5"/>
                    </a:lnTo>
                    <a:lnTo>
                      <a:pt x="91" y="2"/>
                    </a:lnTo>
                    <a:lnTo>
                      <a:pt x="85" y="1"/>
                    </a:lnTo>
                    <a:lnTo>
                      <a:pt x="71" y="0"/>
                    </a:lnTo>
                    <a:lnTo>
                      <a:pt x="56" y="1"/>
                    </a:lnTo>
                    <a:lnTo>
                      <a:pt x="44" y="5"/>
                    </a:lnTo>
                    <a:lnTo>
                      <a:pt x="32" y="11"/>
                    </a:lnTo>
                    <a:lnTo>
                      <a:pt x="22" y="21"/>
                    </a:lnTo>
                    <a:lnTo>
                      <a:pt x="12" y="31"/>
                    </a:lnTo>
                    <a:lnTo>
                      <a:pt x="5" y="43"/>
                    </a:lnTo>
                    <a:lnTo>
                      <a:pt x="1" y="56"/>
                    </a:lnTo>
                    <a:lnTo>
                      <a:pt x="0" y="71"/>
                    </a:lnTo>
                    <a:lnTo>
                      <a:pt x="1" y="84"/>
                    </a:lnTo>
                    <a:lnTo>
                      <a:pt x="2" y="91"/>
                    </a:lnTo>
                    <a:lnTo>
                      <a:pt x="5" y="98"/>
                    </a:lnTo>
                    <a:lnTo>
                      <a:pt x="12" y="110"/>
                    </a:lnTo>
                    <a:lnTo>
                      <a:pt x="16" y="115"/>
                    </a:lnTo>
                    <a:lnTo>
                      <a:pt x="22" y="121"/>
                    </a:lnTo>
                    <a:lnTo>
                      <a:pt x="32" y="129"/>
                    </a:lnTo>
                    <a:lnTo>
                      <a:pt x="44" y="136"/>
                    </a:lnTo>
                    <a:lnTo>
                      <a:pt x="56" y="140"/>
                    </a:lnTo>
                    <a:lnTo>
                      <a:pt x="71" y="142"/>
                    </a:lnTo>
                    <a:lnTo>
                      <a:pt x="77" y="141"/>
                    </a:lnTo>
                    <a:lnTo>
                      <a:pt x="77" y="140"/>
                    </a:lnTo>
                    <a:lnTo>
                      <a:pt x="78" y="140"/>
                    </a:lnTo>
                    <a:lnTo>
                      <a:pt x="80" y="140"/>
                    </a:lnTo>
                    <a:lnTo>
                      <a:pt x="85" y="140"/>
                    </a:lnTo>
                    <a:lnTo>
                      <a:pt x="91" y="138"/>
                    </a:lnTo>
                    <a:lnTo>
                      <a:pt x="98" y="136"/>
                    </a:lnTo>
                    <a:lnTo>
                      <a:pt x="110" y="129"/>
                    </a:lnTo>
                    <a:lnTo>
                      <a:pt x="115" y="125"/>
                    </a:lnTo>
                    <a:lnTo>
                      <a:pt x="121" y="121"/>
                    </a:lnTo>
                    <a:lnTo>
                      <a:pt x="125" y="115"/>
                    </a:lnTo>
                    <a:lnTo>
                      <a:pt x="129" y="110"/>
                    </a:lnTo>
                    <a:lnTo>
                      <a:pt x="136" y="98"/>
                    </a:lnTo>
                    <a:lnTo>
                      <a:pt x="138" y="91"/>
                    </a:lnTo>
                    <a:lnTo>
                      <a:pt x="140" y="84"/>
                    </a:lnTo>
                    <a:lnTo>
                      <a:pt x="140" y="80"/>
                    </a:lnTo>
                    <a:lnTo>
                      <a:pt x="140" y="78"/>
                    </a:lnTo>
                    <a:lnTo>
                      <a:pt x="140" y="77"/>
                    </a:lnTo>
                    <a:lnTo>
                      <a:pt x="141" y="77"/>
                    </a:lnTo>
                    <a:lnTo>
                      <a:pt x="142"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9" name="Line 1034">
                <a:extLst>
                  <a:ext uri="{FF2B5EF4-FFF2-40B4-BE49-F238E27FC236}">
                    <a16:creationId xmlns:a16="http://schemas.microsoft.com/office/drawing/2014/main" id="{C93126D3-352F-7813-0232-38B0853BD451}"/>
                  </a:ext>
                </a:extLst>
              </p:cNvPr>
              <p:cNvSpPr>
                <a:spLocks noChangeShapeType="1"/>
              </p:cNvSpPr>
              <p:nvPr/>
            </p:nvSpPr>
            <p:spPr bwMode="auto">
              <a:xfrm flipV="1">
                <a:off x="6981825" y="4394200"/>
                <a:ext cx="1588" cy="95250"/>
              </a:xfrm>
              <a:prstGeom prst="line">
                <a:avLst/>
              </a:prstGeom>
              <a:noFill/>
              <a:ln w="6350">
                <a:solidFill>
                  <a:srgbClr val="66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0" name="Freeform 1046">
                <a:extLst>
                  <a:ext uri="{FF2B5EF4-FFF2-40B4-BE49-F238E27FC236}">
                    <a16:creationId xmlns:a16="http://schemas.microsoft.com/office/drawing/2014/main" id="{805F46F6-2CBE-5E70-21F0-F5B6EF6F6D61}"/>
                  </a:ext>
                </a:extLst>
              </p:cNvPr>
              <p:cNvSpPr>
                <a:spLocks/>
              </p:cNvSpPr>
              <p:nvPr/>
            </p:nvSpPr>
            <p:spPr bwMode="auto">
              <a:xfrm>
                <a:off x="7354888" y="4449763"/>
                <a:ext cx="0" cy="231775"/>
              </a:xfrm>
              <a:custGeom>
                <a:avLst/>
                <a:gdLst>
                  <a:gd name="T0" fmla="*/ 730 h 730"/>
                  <a:gd name="T1" fmla="*/ 243 h 730"/>
                  <a:gd name="T2" fmla="*/ 0 h 730"/>
                </a:gdLst>
                <a:ahLst/>
                <a:cxnLst>
                  <a:cxn ang="0">
                    <a:pos x="0" y="T0"/>
                  </a:cxn>
                  <a:cxn ang="0">
                    <a:pos x="0" y="T1"/>
                  </a:cxn>
                  <a:cxn ang="0">
                    <a:pos x="0" y="T2"/>
                  </a:cxn>
                </a:cxnLst>
                <a:rect l="0" t="0" r="r" b="b"/>
                <a:pathLst>
                  <a:path h="730">
                    <a:moveTo>
                      <a:pt x="0" y="730"/>
                    </a:moveTo>
                    <a:lnTo>
                      <a:pt x="0" y="243"/>
                    </a:lnTo>
                    <a:lnTo>
                      <a:pt x="0" y="0"/>
                    </a:lnTo>
                  </a:path>
                </a:pathLst>
              </a:custGeom>
              <a:noFill/>
              <a:ln w="6350">
                <a:solidFill>
                  <a:srgbClr val="66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1" name="Freeform 1047">
                <a:extLst>
                  <a:ext uri="{FF2B5EF4-FFF2-40B4-BE49-F238E27FC236}">
                    <a16:creationId xmlns:a16="http://schemas.microsoft.com/office/drawing/2014/main" id="{02671842-847B-2B7E-233E-ED36FEFF30FE}"/>
                  </a:ext>
                </a:extLst>
              </p:cNvPr>
              <p:cNvSpPr>
                <a:spLocks/>
              </p:cNvSpPr>
              <p:nvPr/>
            </p:nvSpPr>
            <p:spPr bwMode="auto">
              <a:xfrm>
                <a:off x="7645400" y="4530725"/>
                <a:ext cx="0" cy="128588"/>
              </a:xfrm>
              <a:custGeom>
                <a:avLst/>
                <a:gdLst>
                  <a:gd name="T0" fmla="*/ 405 h 405"/>
                  <a:gd name="T1" fmla="*/ 217 h 405"/>
                  <a:gd name="T2" fmla="*/ 0 h 405"/>
                </a:gdLst>
                <a:ahLst/>
                <a:cxnLst>
                  <a:cxn ang="0">
                    <a:pos x="0" y="T0"/>
                  </a:cxn>
                  <a:cxn ang="0">
                    <a:pos x="0" y="T1"/>
                  </a:cxn>
                  <a:cxn ang="0">
                    <a:pos x="0" y="T2"/>
                  </a:cxn>
                </a:cxnLst>
                <a:rect l="0" t="0" r="r" b="b"/>
                <a:pathLst>
                  <a:path h="405">
                    <a:moveTo>
                      <a:pt x="0" y="405"/>
                    </a:moveTo>
                    <a:lnTo>
                      <a:pt x="0" y="217"/>
                    </a:lnTo>
                    <a:lnTo>
                      <a:pt x="0" y="0"/>
                    </a:lnTo>
                  </a:path>
                </a:pathLst>
              </a:custGeom>
              <a:noFill/>
              <a:ln w="6350">
                <a:solidFill>
                  <a:srgbClr val="66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2" name="Freeform 1048">
                <a:extLst>
                  <a:ext uri="{FF2B5EF4-FFF2-40B4-BE49-F238E27FC236}">
                    <a16:creationId xmlns:a16="http://schemas.microsoft.com/office/drawing/2014/main" id="{A20BC995-6824-98CE-2666-04A363037733}"/>
                  </a:ext>
                </a:extLst>
              </p:cNvPr>
              <p:cNvSpPr>
                <a:spLocks/>
              </p:cNvSpPr>
              <p:nvPr/>
            </p:nvSpPr>
            <p:spPr bwMode="auto">
              <a:xfrm>
                <a:off x="7934325" y="4640263"/>
                <a:ext cx="0" cy="338138"/>
              </a:xfrm>
              <a:custGeom>
                <a:avLst/>
                <a:gdLst>
                  <a:gd name="T0" fmla="*/ 0 h 1065"/>
                  <a:gd name="T1" fmla="*/ 267 h 1065"/>
                  <a:gd name="T2" fmla="*/ 1065 h 1065"/>
                </a:gdLst>
                <a:ahLst/>
                <a:cxnLst>
                  <a:cxn ang="0">
                    <a:pos x="0" y="T0"/>
                  </a:cxn>
                  <a:cxn ang="0">
                    <a:pos x="0" y="T1"/>
                  </a:cxn>
                  <a:cxn ang="0">
                    <a:pos x="0" y="T2"/>
                  </a:cxn>
                </a:cxnLst>
                <a:rect l="0" t="0" r="r" b="b"/>
                <a:pathLst>
                  <a:path h="1065">
                    <a:moveTo>
                      <a:pt x="0" y="0"/>
                    </a:moveTo>
                    <a:lnTo>
                      <a:pt x="0" y="267"/>
                    </a:lnTo>
                    <a:lnTo>
                      <a:pt x="0" y="1065"/>
                    </a:lnTo>
                  </a:path>
                </a:pathLst>
              </a:custGeom>
              <a:noFill/>
              <a:ln w="6350">
                <a:solidFill>
                  <a:srgbClr val="66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3" name="Line 1049">
                <a:extLst>
                  <a:ext uri="{FF2B5EF4-FFF2-40B4-BE49-F238E27FC236}">
                    <a16:creationId xmlns:a16="http://schemas.microsoft.com/office/drawing/2014/main" id="{546E8AA1-CD4C-1707-7136-1FA029B8265E}"/>
                  </a:ext>
                </a:extLst>
              </p:cNvPr>
              <p:cNvSpPr>
                <a:spLocks noChangeShapeType="1"/>
              </p:cNvSpPr>
              <p:nvPr/>
            </p:nvSpPr>
            <p:spPr bwMode="auto">
              <a:xfrm>
                <a:off x="8510588" y="4800600"/>
                <a:ext cx="0" cy="101600"/>
              </a:xfrm>
              <a:prstGeom prst="line">
                <a:avLst/>
              </a:prstGeom>
              <a:noFill/>
              <a:ln w="6350">
                <a:solidFill>
                  <a:srgbClr val="66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4" name="Line 1050">
                <a:extLst>
                  <a:ext uri="{FF2B5EF4-FFF2-40B4-BE49-F238E27FC236}">
                    <a16:creationId xmlns:a16="http://schemas.microsoft.com/office/drawing/2014/main" id="{B1A1867B-527D-D001-EED2-34F31E94A6C8}"/>
                  </a:ext>
                </a:extLst>
              </p:cNvPr>
              <p:cNvSpPr>
                <a:spLocks noChangeShapeType="1"/>
              </p:cNvSpPr>
              <p:nvPr/>
            </p:nvSpPr>
            <p:spPr bwMode="auto">
              <a:xfrm flipV="1">
                <a:off x="6862763" y="4283075"/>
                <a:ext cx="0" cy="103188"/>
              </a:xfrm>
              <a:prstGeom prst="line">
                <a:avLst/>
              </a:prstGeom>
              <a:noFill/>
              <a:ln w="6350">
                <a:solidFill>
                  <a:srgbClr val="66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5" name="Line 1051">
                <a:extLst>
                  <a:ext uri="{FF2B5EF4-FFF2-40B4-BE49-F238E27FC236}">
                    <a16:creationId xmlns:a16="http://schemas.microsoft.com/office/drawing/2014/main" id="{4A7B6270-FE62-0008-25C6-52A24AB883EF}"/>
                  </a:ext>
                </a:extLst>
              </p:cNvPr>
              <p:cNvSpPr>
                <a:spLocks noChangeShapeType="1"/>
              </p:cNvSpPr>
              <p:nvPr/>
            </p:nvSpPr>
            <p:spPr bwMode="auto">
              <a:xfrm flipV="1">
                <a:off x="6894513" y="4344988"/>
                <a:ext cx="0" cy="85725"/>
              </a:xfrm>
              <a:prstGeom prst="line">
                <a:avLst/>
              </a:prstGeom>
              <a:noFill/>
              <a:ln w="6350">
                <a:solidFill>
                  <a:srgbClr val="66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6" name="Line 1052">
                <a:extLst>
                  <a:ext uri="{FF2B5EF4-FFF2-40B4-BE49-F238E27FC236}">
                    <a16:creationId xmlns:a16="http://schemas.microsoft.com/office/drawing/2014/main" id="{38C28668-6067-C3C4-A61C-D19783F0A5A8}"/>
                  </a:ext>
                </a:extLst>
              </p:cNvPr>
              <p:cNvSpPr>
                <a:spLocks noChangeShapeType="1"/>
              </p:cNvSpPr>
              <p:nvPr/>
            </p:nvSpPr>
            <p:spPr bwMode="auto">
              <a:xfrm flipV="1">
                <a:off x="7078663" y="4427538"/>
                <a:ext cx="0" cy="92075"/>
              </a:xfrm>
              <a:prstGeom prst="line">
                <a:avLst/>
              </a:prstGeom>
              <a:noFill/>
              <a:ln w="6350">
                <a:solidFill>
                  <a:srgbClr val="66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7" name="Line 1053">
                <a:extLst>
                  <a:ext uri="{FF2B5EF4-FFF2-40B4-BE49-F238E27FC236}">
                    <a16:creationId xmlns:a16="http://schemas.microsoft.com/office/drawing/2014/main" id="{9B01DBC8-6D69-8F94-3BE8-B299DCBA494D}"/>
                  </a:ext>
                </a:extLst>
              </p:cNvPr>
              <p:cNvSpPr>
                <a:spLocks noChangeShapeType="1"/>
              </p:cNvSpPr>
              <p:nvPr/>
            </p:nvSpPr>
            <p:spPr bwMode="auto">
              <a:xfrm flipV="1">
                <a:off x="7024688" y="4429125"/>
                <a:ext cx="0" cy="85725"/>
              </a:xfrm>
              <a:prstGeom prst="line">
                <a:avLst/>
              </a:prstGeom>
              <a:noFill/>
              <a:ln w="6350">
                <a:solidFill>
                  <a:srgbClr val="66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8" name="Line 1054">
                <a:extLst>
                  <a:ext uri="{FF2B5EF4-FFF2-40B4-BE49-F238E27FC236}">
                    <a16:creationId xmlns:a16="http://schemas.microsoft.com/office/drawing/2014/main" id="{B74B8EF7-B92C-7F12-9D35-023545C1CE5C}"/>
                  </a:ext>
                </a:extLst>
              </p:cNvPr>
              <p:cNvSpPr>
                <a:spLocks noChangeShapeType="1"/>
              </p:cNvSpPr>
              <p:nvPr/>
            </p:nvSpPr>
            <p:spPr bwMode="auto">
              <a:xfrm flipV="1">
                <a:off x="6946900" y="4381500"/>
                <a:ext cx="0" cy="79375"/>
              </a:xfrm>
              <a:prstGeom prst="line">
                <a:avLst/>
              </a:prstGeom>
              <a:noFill/>
              <a:ln w="6350">
                <a:solidFill>
                  <a:srgbClr val="66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9" name="Freeform 1056">
                <a:extLst>
                  <a:ext uri="{FF2B5EF4-FFF2-40B4-BE49-F238E27FC236}">
                    <a16:creationId xmlns:a16="http://schemas.microsoft.com/office/drawing/2014/main" id="{671EBD90-D3A5-AA0D-BC72-397DEFBAB0CE}"/>
                  </a:ext>
                </a:extLst>
              </p:cNvPr>
              <p:cNvSpPr>
                <a:spLocks/>
              </p:cNvSpPr>
              <p:nvPr/>
            </p:nvSpPr>
            <p:spPr bwMode="auto">
              <a:xfrm>
                <a:off x="6808788" y="4251325"/>
                <a:ext cx="1993900" cy="990600"/>
              </a:xfrm>
              <a:custGeom>
                <a:avLst/>
                <a:gdLst>
                  <a:gd name="T0" fmla="*/ 6279 w 6279"/>
                  <a:gd name="T1" fmla="*/ 2287 h 3119"/>
                  <a:gd name="T2" fmla="*/ 5362 w 6279"/>
                  <a:gd name="T3" fmla="*/ 2049 h 3119"/>
                  <a:gd name="T4" fmla="*/ 4454 w 6279"/>
                  <a:gd name="T5" fmla="*/ 1755 h 3119"/>
                  <a:gd name="T6" fmla="*/ 3552 w 6279"/>
                  <a:gd name="T7" fmla="*/ 1491 h 3119"/>
                  <a:gd name="T8" fmla="*/ 3547 w 6279"/>
                  <a:gd name="T9" fmla="*/ 1489 h 3119"/>
                  <a:gd name="T10" fmla="*/ 2640 w 6279"/>
                  <a:gd name="T11" fmla="*/ 1096 h 3119"/>
                  <a:gd name="T12" fmla="*/ 2635 w 6279"/>
                  <a:gd name="T13" fmla="*/ 1095 h 3119"/>
                  <a:gd name="T14" fmla="*/ 1722 w 6279"/>
                  <a:gd name="T15" fmla="*/ 867 h 3119"/>
                  <a:gd name="T16" fmla="*/ 850 w 6279"/>
                  <a:gd name="T17" fmla="*/ 555 h 3119"/>
                  <a:gd name="T18" fmla="*/ 548 w 6279"/>
                  <a:gd name="T19" fmla="*/ 447 h 3119"/>
                  <a:gd name="T20" fmla="*/ 435 w 6279"/>
                  <a:gd name="T21" fmla="*/ 406 h 3119"/>
                  <a:gd name="T22" fmla="*/ 272 w 6279"/>
                  <a:gd name="T23" fmla="*/ 295 h 3119"/>
                  <a:gd name="T24" fmla="*/ 171 w 6279"/>
                  <a:gd name="T25" fmla="*/ 97 h 3119"/>
                  <a:gd name="T26" fmla="*/ 0 w 6279"/>
                  <a:gd name="T27" fmla="*/ 0 h 3119"/>
                  <a:gd name="T28" fmla="*/ 0 w 6279"/>
                  <a:gd name="T29" fmla="*/ 3119 h 3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79" h="3119">
                    <a:moveTo>
                      <a:pt x="6279" y="2287"/>
                    </a:moveTo>
                    <a:lnTo>
                      <a:pt x="5362" y="2049"/>
                    </a:lnTo>
                    <a:lnTo>
                      <a:pt x="4454" y="1755"/>
                    </a:lnTo>
                    <a:lnTo>
                      <a:pt x="3552" y="1491"/>
                    </a:lnTo>
                    <a:lnTo>
                      <a:pt x="3547" y="1489"/>
                    </a:lnTo>
                    <a:lnTo>
                      <a:pt x="2640" y="1096"/>
                    </a:lnTo>
                    <a:lnTo>
                      <a:pt x="2635" y="1095"/>
                    </a:lnTo>
                    <a:lnTo>
                      <a:pt x="1722" y="867"/>
                    </a:lnTo>
                    <a:lnTo>
                      <a:pt x="850" y="555"/>
                    </a:lnTo>
                    <a:lnTo>
                      <a:pt x="548" y="447"/>
                    </a:lnTo>
                    <a:lnTo>
                      <a:pt x="435" y="406"/>
                    </a:lnTo>
                    <a:lnTo>
                      <a:pt x="272" y="295"/>
                    </a:lnTo>
                    <a:lnTo>
                      <a:pt x="171" y="97"/>
                    </a:lnTo>
                    <a:lnTo>
                      <a:pt x="0" y="0"/>
                    </a:lnTo>
                    <a:lnTo>
                      <a:pt x="0" y="3119"/>
                    </a:lnTo>
                  </a:path>
                </a:pathLst>
              </a:custGeom>
              <a:noFill/>
              <a:ln w="19050">
                <a:solidFill>
                  <a:srgbClr val="66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0" name="Freeform 1057">
                <a:extLst>
                  <a:ext uri="{FF2B5EF4-FFF2-40B4-BE49-F238E27FC236}">
                    <a16:creationId xmlns:a16="http://schemas.microsoft.com/office/drawing/2014/main" id="{C2B08D64-FA9F-7561-58D6-870E36FC1059}"/>
                  </a:ext>
                </a:extLst>
              </p:cNvPr>
              <p:cNvSpPr>
                <a:spLocks/>
              </p:cNvSpPr>
              <p:nvPr/>
            </p:nvSpPr>
            <p:spPr bwMode="auto">
              <a:xfrm>
                <a:off x="6786563" y="5219700"/>
                <a:ext cx="44450" cy="44450"/>
              </a:xfrm>
              <a:custGeom>
                <a:avLst/>
                <a:gdLst>
                  <a:gd name="T0" fmla="*/ 120 w 142"/>
                  <a:gd name="T1" fmla="*/ 120 h 142"/>
                  <a:gd name="T2" fmla="*/ 125 w 142"/>
                  <a:gd name="T3" fmla="*/ 114 h 142"/>
                  <a:gd name="T4" fmla="*/ 129 w 142"/>
                  <a:gd name="T5" fmla="*/ 109 h 142"/>
                  <a:gd name="T6" fmla="*/ 136 w 142"/>
                  <a:gd name="T7" fmla="*/ 97 h 142"/>
                  <a:gd name="T8" fmla="*/ 138 w 142"/>
                  <a:gd name="T9" fmla="*/ 90 h 142"/>
                  <a:gd name="T10" fmla="*/ 140 w 142"/>
                  <a:gd name="T11" fmla="*/ 84 h 142"/>
                  <a:gd name="T12" fmla="*/ 140 w 142"/>
                  <a:gd name="T13" fmla="*/ 80 h 142"/>
                  <a:gd name="T14" fmla="*/ 140 w 142"/>
                  <a:gd name="T15" fmla="*/ 78 h 142"/>
                  <a:gd name="T16" fmla="*/ 140 w 142"/>
                  <a:gd name="T17" fmla="*/ 77 h 142"/>
                  <a:gd name="T18" fmla="*/ 141 w 142"/>
                  <a:gd name="T19" fmla="*/ 77 h 142"/>
                  <a:gd name="T20" fmla="*/ 142 w 142"/>
                  <a:gd name="T21" fmla="*/ 71 h 142"/>
                  <a:gd name="T22" fmla="*/ 140 w 142"/>
                  <a:gd name="T23" fmla="*/ 55 h 142"/>
                  <a:gd name="T24" fmla="*/ 136 w 142"/>
                  <a:gd name="T25" fmla="*/ 42 h 142"/>
                  <a:gd name="T26" fmla="*/ 129 w 142"/>
                  <a:gd name="T27" fmla="*/ 30 h 142"/>
                  <a:gd name="T28" fmla="*/ 120 w 142"/>
                  <a:gd name="T29" fmla="*/ 20 h 142"/>
                  <a:gd name="T30" fmla="*/ 109 w 142"/>
                  <a:gd name="T31" fmla="*/ 11 h 142"/>
                  <a:gd name="T32" fmla="*/ 97 w 142"/>
                  <a:gd name="T33" fmla="*/ 5 h 142"/>
                  <a:gd name="T34" fmla="*/ 90 w 142"/>
                  <a:gd name="T35" fmla="*/ 2 h 142"/>
                  <a:gd name="T36" fmla="*/ 84 w 142"/>
                  <a:gd name="T37" fmla="*/ 1 h 142"/>
                  <a:gd name="T38" fmla="*/ 71 w 142"/>
                  <a:gd name="T39" fmla="*/ 0 h 142"/>
                  <a:gd name="T40" fmla="*/ 56 w 142"/>
                  <a:gd name="T41" fmla="*/ 1 h 142"/>
                  <a:gd name="T42" fmla="*/ 43 w 142"/>
                  <a:gd name="T43" fmla="*/ 5 h 142"/>
                  <a:gd name="T44" fmla="*/ 31 w 142"/>
                  <a:gd name="T45" fmla="*/ 11 h 142"/>
                  <a:gd name="T46" fmla="*/ 21 w 142"/>
                  <a:gd name="T47" fmla="*/ 20 h 142"/>
                  <a:gd name="T48" fmla="*/ 11 w 142"/>
                  <a:gd name="T49" fmla="*/ 30 h 142"/>
                  <a:gd name="T50" fmla="*/ 5 w 142"/>
                  <a:gd name="T51" fmla="*/ 42 h 142"/>
                  <a:gd name="T52" fmla="*/ 1 w 142"/>
                  <a:gd name="T53" fmla="*/ 55 h 142"/>
                  <a:gd name="T54" fmla="*/ 0 w 142"/>
                  <a:gd name="T55" fmla="*/ 71 h 142"/>
                  <a:gd name="T56" fmla="*/ 1 w 142"/>
                  <a:gd name="T57" fmla="*/ 84 h 142"/>
                  <a:gd name="T58" fmla="*/ 2 w 142"/>
                  <a:gd name="T59" fmla="*/ 90 h 142"/>
                  <a:gd name="T60" fmla="*/ 5 w 142"/>
                  <a:gd name="T61" fmla="*/ 97 h 142"/>
                  <a:gd name="T62" fmla="*/ 11 w 142"/>
                  <a:gd name="T63" fmla="*/ 109 h 142"/>
                  <a:gd name="T64" fmla="*/ 15 w 142"/>
                  <a:gd name="T65" fmla="*/ 114 h 142"/>
                  <a:gd name="T66" fmla="*/ 21 w 142"/>
                  <a:gd name="T67" fmla="*/ 120 h 142"/>
                  <a:gd name="T68" fmla="*/ 31 w 142"/>
                  <a:gd name="T69" fmla="*/ 128 h 142"/>
                  <a:gd name="T70" fmla="*/ 43 w 142"/>
                  <a:gd name="T71" fmla="*/ 136 h 142"/>
                  <a:gd name="T72" fmla="*/ 56 w 142"/>
                  <a:gd name="T73" fmla="*/ 140 h 142"/>
                  <a:gd name="T74" fmla="*/ 71 w 142"/>
                  <a:gd name="T75" fmla="*/ 142 h 142"/>
                  <a:gd name="T76" fmla="*/ 77 w 142"/>
                  <a:gd name="T77" fmla="*/ 141 h 142"/>
                  <a:gd name="T78" fmla="*/ 77 w 142"/>
                  <a:gd name="T79" fmla="*/ 140 h 142"/>
                  <a:gd name="T80" fmla="*/ 78 w 142"/>
                  <a:gd name="T81" fmla="*/ 140 h 142"/>
                  <a:gd name="T82" fmla="*/ 80 w 142"/>
                  <a:gd name="T83" fmla="*/ 140 h 142"/>
                  <a:gd name="T84" fmla="*/ 84 w 142"/>
                  <a:gd name="T85" fmla="*/ 140 h 142"/>
                  <a:gd name="T86" fmla="*/ 90 w 142"/>
                  <a:gd name="T87" fmla="*/ 138 h 142"/>
                  <a:gd name="T88" fmla="*/ 97 w 142"/>
                  <a:gd name="T89" fmla="*/ 136 h 142"/>
                  <a:gd name="T90" fmla="*/ 109 w 142"/>
                  <a:gd name="T91" fmla="*/ 128 h 142"/>
                  <a:gd name="T92" fmla="*/ 114 w 142"/>
                  <a:gd name="T93" fmla="*/ 124 h 142"/>
                  <a:gd name="T94" fmla="*/ 120 w 142"/>
                  <a:gd name="T95" fmla="*/ 1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0" y="120"/>
                    </a:moveTo>
                    <a:lnTo>
                      <a:pt x="125" y="114"/>
                    </a:lnTo>
                    <a:lnTo>
                      <a:pt x="129" y="109"/>
                    </a:lnTo>
                    <a:lnTo>
                      <a:pt x="136" y="97"/>
                    </a:lnTo>
                    <a:lnTo>
                      <a:pt x="138" y="90"/>
                    </a:lnTo>
                    <a:lnTo>
                      <a:pt x="140" y="84"/>
                    </a:lnTo>
                    <a:lnTo>
                      <a:pt x="140" y="80"/>
                    </a:lnTo>
                    <a:lnTo>
                      <a:pt x="140" y="78"/>
                    </a:lnTo>
                    <a:lnTo>
                      <a:pt x="140" y="77"/>
                    </a:lnTo>
                    <a:lnTo>
                      <a:pt x="141" y="77"/>
                    </a:lnTo>
                    <a:lnTo>
                      <a:pt x="142" y="71"/>
                    </a:lnTo>
                    <a:lnTo>
                      <a:pt x="140" y="55"/>
                    </a:lnTo>
                    <a:lnTo>
                      <a:pt x="136" y="42"/>
                    </a:lnTo>
                    <a:lnTo>
                      <a:pt x="129" y="30"/>
                    </a:lnTo>
                    <a:lnTo>
                      <a:pt x="120" y="20"/>
                    </a:lnTo>
                    <a:lnTo>
                      <a:pt x="109" y="11"/>
                    </a:lnTo>
                    <a:lnTo>
                      <a:pt x="97" y="5"/>
                    </a:lnTo>
                    <a:lnTo>
                      <a:pt x="90" y="2"/>
                    </a:lnTo>
                    <a:lnTo>
                      <a:pt x="84" y="1"/>
                    </a:lnTo>
                    <a:lnTo>
                      <a:pt x="71" y="0"/>
                    </a:lnTo>
                    <a:lnTo>
                      <a:pt x="56" y="1"/>
                    </a:lnTo>
                    <a:lnTo>
                      <a:pt x="43" y="5"/>
                    </a:lnTo>
                    <a:lnTo>
                      <a:pt x="31" y="11"/>
                    </a:lnTo>
                    <a:lnTo>
                      <a:pt x="21" y="20"/>
                    </a:lnTo>
                    <a:lnTo>
                      <a:pt x="11" y="30"/>
                    </a:lnTo>
                    <a:lnTo>
                      <a:pt x="5" y="42"/>
                    </a:lnTo>
                    <a:lnTo>
                      <a:pt x="1" y="55"/>
                    </a:lnTo>
                    <a:lnTo>
                      <a:pt x="0" y="71"/>
                    </a:lnTo>
                    <a:lnTo>
                      <a:pt x="1" y="84"/>
                    </a:lnTo>
                    <a:lnTo>
                      <a:pt x="2" y="90"/>
                    </a:lnTo>
                    <a:lnTo>
                      <a:pt x="5" y="97"/>
                    </a:lnTo>
                    <a:lnTo>
                      <a:pt x="11" y="109"/>
                    </a:lnTo>
                    <a:lnTo>
                      <a:pt x="15" y="114"/>
                    </a:lnTo>
                    <a:lnTo>
                      <a:pt x="21" y="120"/>
                    </a:lnTo>
                    <a:lnTo>
                      <a:pt x="31" y="128"/>
                    </a:lnTo>
                    <a:lnTo>
                      <a:pt x="43" y="136"/>
                    </a:lnTo>
                    <a:lnTo>
                      <a:pt x="56" y="140"/>
                    </a:lnTo>
                    <a:lnTo>
                      <a:pt x="71" y="142"/>
                    </a:lnTo>
                    <a:lnTo>
                      <a:pt x="77" y="141"/>
                    </a:lnTo>
                    <a:lnTo>
                      <a:pt x="77" y="140"/>
                    </a:lnTo>
                    <a:lnTo>
                      <a:pt x="78" y="140"/>
                    </a:lnTo>
                    <a:lnTo>
                      <a:pt x="80" y="140"/>
                    </a:lnTo>
                    <a:lnTo>
                      <a:pt x="84" y="140"/>
                    </a:lnTo>
                    <a:lnTo>
                      <a:pt x="90" y="138"/>
                    </a:lnTo>
                    <a:lnTo>
                      <a:pt x="97" y="136"/>
                    </a:lnTo>
                    <a:lnTo>
                      <a:pt x="109" y="128"/>
                    </a:lnTo>
                    <a:lnTo>
                      <a:pt x="114" y="124"/>
                    </a:lnTo>
                    <a:lnTo>
                      <a:pt x="120" y="120"/>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1" name="Freeform 1058">
                <a:extLst>
                  <a:ext uri="{FF2B5EF4-FFF2-40B4-BE49-F238E27FC236}">
                    <a16:creationId xmlns:a16="http://schemas.microsoft.com/office/drawing/2014/main" id="{E5FD058D-E240-B7F8-E0CE-7CBBFE7B2E5D}"/>
                  </a:ext>
                </a:extLst>
              </p:cNvPr>
              <p:cNvSpPr>
                <a:spLocks/>
              </p:cNvSpPr>
              <p:nvPr/>
            </p:nvSpPr>
            <p:spPr bwMode="auto">
              <a:xfrm>
                <a:off x="6786563" y="4957763"/>
                <a:ext cx="44450" cy="44450"/>
              </a:xfrm>
              <a:custGeom>
                <a:avLst/>
                <a:gdLst>
                  <a:gd name="T0" fmla="*/ 120 w 142"/>
                  <a:gd name="T1" fmla="*/ 121 h 142"/>
                  <a:gd name="T2" fmla="*/ 125 w 142"/>
                  <a:gd name="T3" fmla="*/ 115 h 142"/>
                  <a:gd name="T4" fmla="*/ 129 w 142"/>
                  <a:gd name="T5" fmla="*/ 110 h 142"/>
                  <a:gd name="T6" fmla="*/ 136 w 142"/>
                  <a:gd name="T7" fmla="*/ 98 h 142"/>
                  <a:gd name="T8" fmla="*/ 138 w 142"/>
                  <a:gd name="T9" fmla="*/ 90 h 142"/>
                  <a:gd name="T10" fmla="*/ 140 w 142"/>
                  <a:gd name="T11" fmla="*/ 84 h 142"/>
                  <a:gd name="T12" fmla="*/ 140 w 142"/>
                  <a:gd name="T13" fmla="*/ 80 h 142"/>
                  <a:gd name="T14" fmla="*/ 140 w 142"/>
                  <a:gd name="T15" fmla="*/ 78 h 142"/>
                  <a:gd name="T16" fmla="*/ 140 w 142"/>
                  <a:gd name="T17" fmla="*/ 77 h 142"/>
                  <a:gd name="T18" fmla="*/ 141 w 142"/>
                  <a:gd name="T19" fmla="*/ 77 h 142"/>
                  <a:gd name="T20" fmla="*/ 142 w 142"/>
                  <a:gd name="T21" fmla="*/ 71 h 142"/>
                  <a:gd name="T22" fmla="*/ 140 w 142"/>
                  <a:gd name="T23" fmla="*/ 56 h 142"/>
                  <a:gd name="T24" fmla="*/ 136 w 142"/>
                  <a:gd name="T25" fmla="*/ 43 h 142"/>
                  <a:gd name="T26" fmla="*/ 129 w 142"/>
                  <a:gd name="T27" fmla="*/ 31 h 142"/>
                  <a:gd name="T28" fmla="*/ 120 w 142"/>
                  <a:gd name="T29" fmla="*/ 21 h 142"/>
                  <a:gd name="T30" fmla="*/ 109 w 142"/>
                  <a:gd name="T31" fmla="*/ 11 h 142"/>
                  <a:gd name="T32" fmla="*/ 97 w 142"/>
                  <a:gd name="T33" fmla="*/ 5 h 142"/>
                  <a:gd name="T34" fmla="*/ 90 w 142"/>
                  <a:gd name="T35" fmla="*/ 2 h 142"/>
                  <a:gd name="T36" fmla="*/ 84 w 142"/>
                  <a:gd name="T37" fmla="*/ 1 h 142"/>
                  <a:gd name="T38" fmla="*/ 71 w 142"/>
                  <a:gd name="T39" fmla="*/ 0 h 142"/>
                  <a:gd name="T40" fmla="*/ 56 w 142"/>
                  <a:gd name="T41" fmla="*/ 1 h 142"/>
                  <a:gd name="T42" fmla="*/ 43 w 142"/>
                  <a:gd name="T43" fmla="*/ 5 h 142"/>
                  <a:gd name="T44" fmla="*/ 31 w 142"/>
                  <a:gd name="T45" fmla="*/ 11 h 142"/>
                  <a:gd name="T46" fmla="*/ 21 w 142"/>
                  <a:gd name="T47" fmla="*/ 21 h 142"/>
                  <a:gd name="T48" fmla="*/ 11 w 142"/>
                  <a:gd name="T49" fmla="*/ 31 h 142"/>
                  <a:gd name="T50" fmla="*/ 5 w 142"/>
                  <a:gd name="T51" fmla="*/ 43 h 142"/>
                  <a:gd name="T52" fmla="*/ 1 w 142"/>
                  <a:gd name="T53" fmla="*/ 56 h 142"/>
                  <a:gd name="T54" fmla="*/ 0 w 142"/>
                  <a:gd name="T55" fmla="*/ 71 h 142"/>
                  <a:gd name="T56" fmla="*/ 1 w 142"/>
                  <a:gd name="T57" fmla="*/ 84 h 142"/>
                  <a:gd name="T58" fmla="*/ 2 w 142"/>
                  <a:gd name="T59" fmla="*/ 90 h 142"/>
                  <a:gd name="T60" fmla="*/ 5 w 142"/>
                  <a:gd name="T61" fmla="*/ 98 h 142"/>
                  <a:gd name="T62" fmla="*/ 11 w 142"/>
                  <a:gd name="T63" fmla="*/ 110 h 142"/>
                  <a:gd name="T64" fmla="*/ 15 w 142"/>
                  <a:gd name="T65" fmla="*/ 115 h 142"/>
                  <a:gd name="T66" fmla="*/ 21 w 142"/>
                  <a:gd name="T67" fmla="*/ 121 h 142"/>
                  <a:gd name="T68" fmla="*/ 31 w 142"/>
                  <a:gd name="T69" fmla="*/ 129 h 142"/>
                  <a:gd name="T70" fmla="*/ 43 w 142"/>
                  <a:gd name="T71" fmla="*/ 136 h 142"/>
                  <a:gd name="T72" fmla="*/ 56 w 142"/>
                  <a:gd name="T73" fmla="*/ 140 h 142"/>
                  <a:gd name="T74" fmla="*/ 71 w 142"/>
                  <a:gd name="T75" fmla="*/ 142 h 142"/>
                  <a:gd name="T76" fmla="*/ 77 w 142"/>
                  <a:gd name="T77" fmla="*/ 141 h 142"/>
                  <a:gd name="T78" fmla="*/ 77 w 142"/>
                  <a:gd name="T79" fmla="*/ 140 h 142"/>
                  <a:gd name="T80" fmla="*/ 78 w 142"/>
                  <a:gd name="T81" fmla="*/ 140 h 142"/>
                  <a:gd name="T82" fmla="*/ 80 w 142"/>
                  <a:gd name="T83" fmla="*/ 140 h 142"/>
                  <a:gd name="T84" fmla="*/ 84 w 142"/>
                  <a:gd name="T85" fmla="*/ 140 h 142"/>
                  <a:gd name="T86" fmla="*/ 90 w 142"/>
                  <a:gd name="T87" fmla="*/ 138 h 142"/>
                  <a:gd name="T88" fmla="*/ 97 w 142"/>
                  <a:gd name="T89" fmla="*/ 136 h 142"/>
                  <a:gd name="T90" fmla="*/ 109 w 142"/>
                  <a:gd name="T91" fmla="*/ 129 h 142"/>
                  <a:gd name="T92" fmla="*/ 114 w 142"/>
                  <a:gd name="T93" fmla="*/ 125 h 142"/>
                  <a:gd name="T94" fmla="*/ 120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0" y="121"/>
                    </a:moveTo>
                    <a:lnTo>
                      <a:pt x="125" y="115"/>
                    </a:lnTo>
                    <a:lnTo>
                      <a:pt x="129" y="110"/>
                    </a:lnTo>
                    <a:lnTo>
                      <a:pt x="136" y="98"/>
                    </a:lnTo>
                    <a:lnTo>
                      <a:pt x="138" y="90"/>
                    </a:lnTo>
                    <a:lnTo>
                      <a:pt x="140" y="84"/>
                    </a:lnTo>
                    <a:lnTo>
                      <a:pt x="140" y="80"/>
                    </a:lnTo>
                    <a:lnTo>
                      <a:pt x="140" y="78"/>
                    </a:lnTo>
                    <a:lnTo>
                      <a:pt x="140" y="77"/>
                    </a:lnTo>
                    <a:lnTo>
                      <a:pt x="141" y="77"/>
                    </a:lnTo>
                    <a:lnTo>
                      <a:pt x="142" y="71"/>
                    </a:lnTo>
                    <a:lnTo>
                      <a:pt x="140" y="56"/>
                    </a:lnTo>
                    <a:lnTo>
                      <a:pt x="136" y="43"/>
                    </a:lnTo>
                    <a:lnTo>
                      <a:pt x="129" y="31"/>
                    </a:lnTo>
                    <a:lnTo>
                      <a:pt x="120" y="21"/>
                    </a:lnTo>
                    <a:lnTo>
                      <a:pt x="109" y="11"/>
                    </a:lnTo>
                    <a:lnTo>
                      <a:pt x="97" y="5"/>
                    </a:lnTo>
                    <a:lnTo>
                      <a:pt x="90" y="2"/>
                    </a:lnTo>
                    <a:lnTo>
                      <a:pt x="84" y="1"/>
                    </a:lnTo>
                    <a:lnTo>
                      <a:pt x="71" y="0"/>
                    </a:lnTo>
                    <a:lnTo>
                      <a:pt x="56" y="1"/>
                    </a:lnTo>
                    <a:lnTo>
                      <a:pt x="43" y="5"/>
                    </a:lnTo>
                    <a:lnTo>
                      <a:pt x="31" y="11"/>
                    </a:lnTo>
                    <a:lnTo>
                      <a:pt x="21" y="21"/>
                    </a:lnTo>
                    <a:lnTo>
                      <a:pt x="11" y="31"/>
                    </a:lnTo>
                    <a:lnTo>
                      <a:pt x="5" y="43"/>
                    </a:lnTo>
                    <a:lnTo>
                      <a:pt x="1" y="56"/>
                    </a:lnTo>
                    <a:lnTo>
                      <a:pt x="0" y="71"/>
                    </a:lnTo>
                    <a:lnTo>
                      <a:pt x="1" y="84"/>
                    </a:lnTo>
                    <a:lnTo>
                      <a:pt x="2" y="90"/>
                    </a:lnTo>
                    <a:lnTo>
                      <a:pt x="5" y="98"/>
                    </a:lnTo>
                    <a:lnTo>
                      <a:pt x="11" y="110"/>
                    </a:lnTo>
                    <a:lnTo>
                      <a:pt x="15" y="115"/>
                    </a:lnTo>
                    <a:lnTo>
                      <a:pt x="21" y="121"/>
                    </a:lnTo>
                    <a:lnTo>
                      <a:pt x="31" y="129"/>
                    </a:lnTo>
                    <a:lnTo>
                      <a:pt x="43" y="136"/>
                    </a:lnTo>
                    <a:lnTo>
                      <a:pt x="56"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2" name="Freeform 1059">
                <a:extLst>
                  <a:ext uri="{FF2B5EF4-FFF2-40B4-BE49-F238E27FC236}">
                    <a16:creationId xmlns:a16="http://schemas.microsoft.com/office/drawing/2014/main" id="{D3430C0D-0AA6-486A-6DC6-8E92B7CDDA7D}"/>
                  </a:ext>
                </a:extLst>
              </p:cNvPr>
              <p:cNvSpPr>
                <a:spLocks/>
              </p:cNvSpPr>
              <p:nvPr/>
            </p:nvSpPr>
            <p:spPr bwMode="auto">
              <a:xfrm>
                <a:off x="6786563" y="4229100"/>
                <a:ext cx="44450" cy="46038"/>
              </a:xfrm>
              <a:custGeom>
                <a:avLst/>
                <a:gdLst>
                  <a:gd name="T0" fmla="*/ 120 w 142"/>
                  <a:gd name="T1" fmla="*/ 121 h 142"/>
                  <a:gd name="T2" fmla="*/ 125 w 142"/>
                  <a:gd name="T3" fmla="*/ 115 h 142"/>
                  <a:gd name="T4" fmla="*/ 129 w 142"/>
                  <a:gd name="T5" fmla="*/ 110 h 142"/>
                  <a:gd name="T6" fmla="*/ 136 w 142"/>
                  <a:gd name="T7" fmla="*/ 98 h 142"/>
                  <a:gd name="T8" fmla="*/ 138 w 142"/>
                  <a:gd name="T9" fmla="*/ 91 h 142"/>
                  <a:gd name="T10" fmla="*/ 140 w 142"/>
                  <a:gd name="T11" fmla="*/ 85 h 142"/>
                  <a:gd name="T12" fmla="*/ 140 w 142"/>
                  <a:gd name="T13" fmla="*/ 81 h 142"/>
                  <a:gd name="T14" fmla="*/ 140 w 142"/>
                  <a:gd name="T15" fmla="*/ 79 h 142"/>
                  <a:gd name="T16" fmla="*/ 140 w 142"/>
                  <a:gd name="T17" fmla="*/ 78 h 142"/>
                  <a:gd name="T18" fmla="*/ 141 w 142"/>
                  <a:gd name="T19" fmla="*/ 78 h 142"/>
                  <a:gd name="T20" fmla="*/ 142 w 142"/>
                  <a:gd name="T21" fmla="*/ 71 h 142"/>
                  <a:gd name="T22" fmla="*/ 140 w 142"/>
                  <a:gd name="T23" fmla="*/ 56 h 142"/>
                  <a:gd name="T24" fmla="*/ 136 w 142"/>
                  <a:gd name="T25" fmla="*/ 43 h 142"/>
                  <a:gd name="T26" fmla="*/ 129 w 142"/>
                  <a:gd name="T27" fmla="*/ 31 h 142"/>
                  <a:gd name="T28" fmla="*/ 120 w 142"/>
                  <a:gd name="T29" fmla="*/ 21 h 142"/>
                  <a:gd name="T30" fmla="*/ 109 w 142"/>
                  <a:gd name="T31" fmla="*/ 12 h 142"/>
                  <a:gd name="T32" fmla="*/ 97 w 142"/>
                  <a:gd name="T33" fmla="*/ 6 h 142"/>
                  <a:gd name="T34" fmla="*/ 90 w 142"/>
                  <a:gd name="T35" fmla="*/ 3 h 142"/>
                  <a:gd name="T36" fmla="*/ 84 w 142"/>
                  <a:gd name="T37" fmla="*/ 2 h 142"/>
                  <a:gd name="T38" fmla="*/ 71 w 142"/>
                  <a:gd name="T39" fmla="*/ 0 h 142"/>
                  <a:gd name="T40" fmla="*/ 56 w 142"/>
                  <a:gd name="T41" fmla="*/ 2 h 142"/>
                  <a:gd name="T42" fmla="*/ 43 w 142"/>
                  <a:gd name="T43" fmla="*/ 6 h 142"/>
                  <a:gd name="T44" fmla="*/ 31 w 142"/>
                  <a:gd name="T45" fmla="*/ 12 h 142"/>
                  <a:gd name="T46" fmla="*/ 21 w 142"/>
                  <a:gd name="T47" fmla="*/ 21 h 142"/>
                  <a:gd name="T48" fmla="*/ 11 w 142"/>
                  <a:gd name="T49" fmla="*/ 31 h 142"/>
                  <a:gd name="T50" fmla="*/ 5 w 142"/>
                  <a:gd name="T51" fmla="*/ 43 h 142"/>
                  <a:gd name="T52" fmla="*/ 1 w 142"/>
                  <a:gd name="T53" fmla="*/ 56 h 142"/>
                  <a:gd name="T54" fmla="*/ 0 w 142"/>
                  <a:gd name="T55" fmla="*/ 71 h 142"/>
                  <a:gd name="T56" fmla="*/ 1 w 142"/>
                  <a:gd name="T57" fmla="*/ 85 h 142"/>
                  <a:gd name="T58" fmla="*/ 2 w 142"/>
                  <a:gd name="T59" fmla="*/ 91 h 142"/>
                  <a:gd name="T60" fmla="*/ 5 w 142"/>
                  <a:gd name="T61" fmla="*/ 98 h 142"/>
                  <a:gd name="T62" fmla="*/ 11 w 142"/>
                  <a:gd name="T63" fmla="*/ 110 h 142"/>
                  <a:gd name="T64" fmla="*/ 15 w 142"/>
                  <a:gd name="T65" fmla="*/ 115 h 142"/>
                  <a:gd name="T66" fmla="*/ 21 w 142"/>
                  <a:gd name="T67" fmla="*/ 121 h 142"/>
                  <a:gd name="T68" fmla="*/ 31 w 142"/>
                  <a:gd name="T69" fmla="*/ 129 h 142"/>
                  <a:gd name="T70" fmla="*/ 43 w 142"/>
                  <a:gd name="T71" fmla="*/ 136 h 142"/>
                  <a:gd name="T72" fmla="*/ 56 w 142"/>
                  <a:gd name="T73" fmla="*/ 140 h 142"/>
                  <a:gd name="T74" fmla="*/ 71 w 142"/>
                  <a:gd name="T75" fmla="*/ 142 h 142"/>
                  <a:gd name="T76" fmla="*/ 77 w 142"/>
                  <a:gd name="T77" fmla="*/ 141 h 142"/>
                  <a:gd name="T78" fmla="*/ 77 w 142"/>
                  <a:gd name="T79" fmla="*/ 140 h 142"/>
                  <a:gd name="T80" fmla="*/ 78 w 142"/>
                  <a:gd name="T81" fmla="*/ 140 h 142"/>
                  <a:gd name="T82" fmla="*/ 80 w 142"/>
                  <a:gd name="T83" fmla="*/ 140 h 142"/>
                  <a:gd name="T84" fmla="*/ 84 w 142"/>
                  <a:gd name="T85" fmla="*/ 140 h 142"/>
                  <a:gd name="T86" fmla="*/ 90 w 142"/>
                  <a:gd name="T87" fmla="*/ 138 h 142"/>
                  <a:gd name="T88" fmla="*/ 97 w 142"/>
                  <a:gd name="T89" fmla="*/ 136 h 142"/>
                  <a:gd name="T90" fmla="*/ 109 w 142"/>
                  <a:gd name="T91" fmla="*/ 129 h 142"/>
                  <a:gd name="T92" fmla="*/ 114 w 142"/>
                  <a:gd name="T93" fmla="*/ 125 h 142"/>
                  <a:gd name="T94" fmla="*/ 120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0" y="121"/>
                    </a:moveTo>
                    <a:lnTo>
                      <a:pt x="125" y="115"/>
                    </a:lnTo>
                    <a:lnTo>
                      <a:pt x="129" y="110"/>
                    </a:lnTo>
                    <a:lnTo>
                      <a:pt x="136" y="98"/>
                    </a:lnTo>
                    <a:lnTo>
                      <a:pt x="138" y="91"/>
                    </a:lnTo>
                    <a:lnTo>
                      <a:pt x="140" y="85"/>
                    </a:lnTo>
                    <a:lnTo>
                      <a:pt x="140" y="81"/>
                    </a:lnTo>
                    <a:lnTo>
                      <a:pt x="140" y="79"/>
                    </a:lnTo>
                    <a:lnTo>
                      <a:pt x="140" y="78"/>
                    </a:lnTo>
                    <a:lnTo>
                      <a:pt x="141" y="78"/>
                    </a:lnTo>
                    <a:lnTo>
                      <a:pt x="142" y="71"/>
                    </a:lnTo>
                    <a:lnTo>
                      <a:pt x="140" y="56"/>
                    </a:lnTo>
                    <a:lnTo>
                      <a:pt x="136" y="43"/>
                    </a:lnTo>
                    <a:lnTo>
                      <a:pt x="129" y="31"/>
                    </a:lnTo>
                    <a:lnTo>
                      <a:pt x="120" y="21"/>
                    </a:lnTo>
                    <a:lnTo>
                      <a:pt x="109" y="12"/>
                    </a:lnTo>
                    <a:lnTo>
                      <a:pt x="97" y="6"/>
                    </a:lnTo>
                    <a:lnTo>
                      <a:pt x="90" y="3"/>
                    </a:lnTo>
                    <a:lnTo>
                      <a:pt x="84" y="2"/>
                    </a:lnTo>
                    <a:lnTo>
                      <a:pt x="71" y="0"/>
                    </a:lnTo>
                    <a:lnTo>
                      <a:pt x="56" y="2"/>
                    </a:lnTo>
                    <a:lnTo>
                      <a:pt x="43" y="6"/>
                    </a:lnTo>
                    <a:lnTo>
                      <a:pt x="31" y="12"/>
                    </a:lnTo>
                    <a:lnTo>
                      <a:pt x="21" y="21"/>
                    </a:lnTo>
                    <a:lnTo>
                      <a:pt x="11" y="31"/>
                    </a:lnTo>
                    <a:lnTo>
                      <a:pt x="5" y="43"/>
                    </a:lnTo>
                    <a:lnTo>
                      <a:pt x="1" y="56"/>
                    </a:lnTo>
                    <a:lnTo>
                      <a:pt x="0" y="71"/>
                    </a:lnTo>
                    <a:lnTo>
                      <a:pt x="1" y="85"/>
                    </a:lnTo>
                    <a:lnTo>
                      <a:pt x="2" y="91"/>
                    </a:lnTo>
                    <a:lnTo>
                      <a:pt x="5" y="98"/>
                    </a:lnTo>
                    <a:lnTo>
                      <a:pt x="11" y="110"/>
                    </a:lnTo>
                    <a:lnTo>
                      <a:pt x="15" y="115"/>
                    </a:lnTo>
                    <a:lnTo>
                      <a:pt x="21" y="121"/>
                    </a:lnTo>
                    <a:lnTo>
                      <a:pt x="31" y="129"/>
                    </a:lnTo>
                    <a:lnTo>
                      <a:pt x="43" y="136"/>
                    </a:lnTo>
                    <a:lnTo>
                      <a:pt x="56"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3" name="Freeform 1060">
                <a:extLst>
                  <a:ext uri="{FF2B5EF4-FFF2-40B4-BE49-F238E27FC236}">
                    <a16:creationId xmlns:a16="http://schemas.microsoft.com/office/drawing/2014/main" id="{B55A27BD-3444-B211-52C3-C1FFA06AE18D}"/>
                  </a:ext>
                </a:extLst>
              </p:cNvPr>
              <p:cNvSpPr>
                <a:spLocks/>
              </p:cNvSpPr>
              <p:nvPr/>
            </p:nvSpPr>
            <p:spPr bwMode="auto">
              <a:xfrm>
                <a:off x="6840538" y="4260850"/>
                <a:ext cx="44450" cy="44450"/>
              </a:xfrm>
              <a:custGeom>
                <a:avLst/>
                <a:gdLst>
                  <a:gd name="T0" fmla="*/ 121 w 142"/>
                  <a:gd name="T1" fmla="*/ 120 h 142"/>
                  <a:gd name="T2" fmla="*/ 125 w 142"/>
                  <a:gd name="T3" fmla="*/ 114 h 142"/>
                  <a:gd name="T4" fmla="*/ 129 w 142"/>
                  <a:gd name="T5" fmla="*/ 109 h 142"/>
                  <a:gd name="T6" fmla="*/ 136 w 142"/>
                  <a:gd name="T7" fmla="*/ 97 h 142"/>
                  <a:gd name="T8" fmla="*/ 138 w 142"/>
                  <a:gd name="T9" fmla="*/ 90 h 142"/>
                  <a:gd name="T10" fmla="*/ 140 w 142"/>
                  <a:gd name="T11" fmla="*/ 84 h 142"/>
                  <a:gd name="T12" fmla="*/ 140 w 142"/>
                  <a:gd name="T13" fmla="*/ 80 h 142"/>
                  <a:gd name="T14" fmla="*/ 140 w 142"/>
                  <a:gd name="T15" fmla="*/ 78 h 142"/>
                  <a:gd name="T16" fmla="*/ 140 w 142"/>
                  <a:gd name="T17" fmla="*/ 77 h 142"/>
                  <a:gd name="T18" fmla="*/ 141 w 142"/>
                  <a:gd name="T19" fmla="*/ 77 h 142"/>
                  <a:gd name="T20" fmla="*/ 142 w 142"/>
                  <a:gd name="T21" fmla="*/ 71 h 142"/>
                  <a:gd name="T22" fmla="*/ 140 w 142"/>
                  <a:gd name="T23" fmla="*/ 56 h 142"/>
                  <a:gd name="T24" fmla="*/ 136 w 142"/>
                  <a:gd name="T25" fmla="*/ 42 h 142"/>
                  <a:gd name="T26" fmla="*/ 129 w 142"/>
                  <a:gd name="T27" fmla="*/ 30 h 142"/>
                  <a:gd name="T28" fmla="*/ 121 w 142"/>
                  <a:gd name="T29" fmla="*/ 20 h 142"/>
                  <a:gd name="T30" fmla="*/ 110 w 142"/>
                  <a:gd name="T31" fmla="*/ 11 h 142"/>
                  <a:gd name="T32" fmla="*/ 97 w 142"/>
                  <a:gd name="T33" fmla="*/ 5 h 142"/>
                  <a:gd name="T34" fmla="*/ 90 w 142"/>
                  <a:gd name="T35" fmla="*/ 2 h 142"/>
                  <a:gd name="T36" fmla="*/ 84 w 142"/>
                  <a:gd name="T37" fmla="*/ 1 h 142"/>
                  <a:gd name="T38" fmla="*/ 71 w 142"/>
                  <a:gd name="T39" fmla="*/ 0 h 142"/>
                  <a:gd name="T40" fmla="*/ 56 w 142"/>
                  <a:gd name="T41" fmla="*/ 1 h 142"/>
                  <a:gd name="T42" fmla="*/ 44 w 142"/>
                  <a:gd name="T43" fmla="*/ 5 h 142"/>
                  <a:gd name="T44" fmla="*/ 32 w 142"/>
                  <a:gd name="T45" fmla="*/ 11 h 142"/>
                  <a:gd name="T46" fmla="*/ 21 w 142"/>
                  <a:gd name="T47" fmla="*/ 20 h 142"/>
                  <a:gd name="T48" fmla="*/ 11 w 142"/>
                  <a:gd name="T49" fmla="*/ 30 h 142"/>
                  <a:gd name="T50" fmla="*/ 5 w 142"/>
                  <a:gd name="T51" fmla="*/ 42 h 142"/>
                  <a:gd name="T52" fmla="*/ 1 w 142"/>
                  <a:gd name="T53" fmla="*/ 56 h 142"/>
                  <a:gd name="T54" fmla="*/ 0 w 142"/>
                  <a:gd name="T55" fmla="*/ 71 h 142"/>
                  <a:gd name="T56" fmla="*/ 1 w 142"/>
                  <a:gd name="T57" fmla="*/ 84 h 142"/>
                  <a:gd name="T58" fmla="*/ 2 w 142"/>
                  <a:gd name="T59" fmla="*/ 90 h 142"/>
                  <a:gd name="T60" fmla="*/ 5 w 142"/>
                  <a:gd name="T61" fmla="*/ 97 h 142"/>
                  <a:gd name="T62" fmla="*/ 11 w 142"/>
                  <a:gd name="T63" fmla="*/ 109 h 142"/>
                  <a:gd name="T64" fmla="*/ 15 w 142"/>
                  <a:gd name="T65" fmla="*/ 114 h 142"/>
                  <a:gd name="T66" fmla="*/ 21 w 142"/>
                  <a:gd name="T67" fmla="*/ 120 h 142"/>
                  <a:gd name="T68" fmla="*/ 32 w 142"/>
                  <a:gd name="T69" fmla="*/ 129 h 142"/>
                  <a:gd name="T70" fmla="*/ 44 w 142"/>
                  <a:gd name="T71" fmla="*/ 136 h 142"/>
                  <a:gd name="T72" fmla="*/ 56 w 142"/>
                  <a:gd name="T73" fmla="*/ 140 h 142"/>
                  <a:gd name="T74" fmla="*/ 71 w 142"/>
                  <a:gd name="T75" fmla="*/ 142 h 142"/>
                  <a:gd name="T76" fmla="*/ 77 w 142"/>
                  <a:gd name="T77" fmla="*/ 141 h 142"/>
                  <a:gd name="T78" fmla="*/ 77 w 142"/>
                  <a:gd name="T79" fmla="*/ 140 h 142"/>
                  <a:gd name="T80" fmla="*/ 78 w 142"/>
                  <a:gd name="T81" fmla="*/ 140 h 142"/>
                  <a:gd name="T82" fmla="*/ 80 w 142"/>
                  <a:gd name="T83" fmla="*/ 140 h 142"/>
                  <a:gd name="T84" fmla="*/ 84 w 142"/>
                  <a:gd name="T85" fmla="*/ 140 h 142"/>
                  <a:gd name="T86" fmla="*/ 90 w 142"/>
                  <a:gd name="T87" fmla="*/ 138 h 142"/>
                  <a:gd name="T88" fmla="*/ 97 w 142"/>
                  <a:gd name="T89" fmla="*/ 136 h 142"/>
                  <a:gd name="T90" fmla="*/ 110 w 142"/>
                  <a:gd name="T91" fmla="*/ 129 h 142"/>
                  <a:gd name="T92" fmla="*/ 115 w 142"/>
                  <a:gd name="T93" fmla="*/ 125 h 142"/>
                  <a:gd name="T94" fmla="*/ 121 w 142"/>
                  <a:gd name="T95" fmla="*/ 1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120"/>
                    </a:moveTo>
                    <a:lnTo>
                      <a:pt x="125" y="114"/>
                    </a:lnTo>
                    <a:lnTo>
                      <a:pt x="129" y="109"/>
                    </a:lnTo>
                    <a:lnTo>
                      <a:pt x="136" y="97"/>
                    </a:lnTo>
                    <a:lnTo>
                      <a:pt x="138" y="90"/>
                    </a:lnTo>
                    <a:lnTo>
                      <a:pt x="140" y="84"/>
                    </a:lnTo>
                    <a:lnTo>
                      <a:pt x="140" y="80"/>
                    </a:lnTo>
                    <a:lnTo>
                      <a:pt x="140" y="78"/>
                    </a:lnTo>
                    <a:lnTo>
                      <a:pt x="140" y="77"/>
                    </a:lnTo>
                    <a:lnTo>
                      <a:pt x="141" y="77"/>
                    </a:lnTo>
                    <a:lnTo>
                      <a:pt x="142" y="71"/>
                    </a:lnTo>
                    <a:lnTo>
                      <a:pt x="140" y="56"/>
                    </a:lnTo>
                    <a:lnTo>
                      <a:pt x="136" y="42"/>
                    </a:lnTo>
                    <a:lnTo>
                      <a:pt x="129" y="30"/>
                    </a:lnTo>
                    <a:lnTo>
                      <a:pt x="121" y="20"/>
                    </a:lnTo>
                    <a:lnTo>
                      <a:pt x="110" y="11"/>
                    </a:lnTo>
                    <a:lnTo>
                      <a:pt x="97" y="5"/>
                    </a:lnTo>
                    <a:lnTo>
                      <a:pt x="90" y="2"/>
                    </a:lnTo>
                    <a:lnTo>
                      <a:pt x="84" y="1"/>
                    </a:lnTo>
                    <a:lnTo>
                      <a:pt x="71" y="0"/>
                    </a:lnTo>
                    <a:lnTo>
                      <a:pt x="56" y="1"/>
                    </a:lnTo>
                    <a:lnTo>
                      <a:pt x="44" y="5"/>
                    </a:lnTo>
                    <a:lnTo>
                      <a:pt x="32" y="11"/>
                    </a:lnTo>
                    <a:lnTo>
                      <a:pt x="21" y="20"/>
                    </a:lnTo>
                    <a:lnTo>
                      <a:pt x="11" y="30"/>
                    </a:lnTo>
                    <a:lnTo>
                      <a:pt x="5" y="42"/>
                    </a:lnTo>
                    <a:lnTo>
                      <a:pt x="1" y="56"/>
                    </a:lnTo>
                    <a:lnTo>
                      <a:pt x="0" y="71"/>
                    </a:lnTo>
                    <a:lnTo>
                      <a:pt x="1" y="84"/>
                    </a:lnTo>
                    <a:lnTo>
                      <a:pt x="2" y="90"/>
                    </a:lnTo>
                    <a:lnTo>
                      <a:pt x="5" y="97"/>
                    </a:lnTo>
                    <a:lnTo>
                      <a:pt x="11" y="109"/>
                    </a:lnTo>
                    <a:lnTo>
                      <a:pt x="15" y="114"/>
                    </a:lnTo>
                    <a:lnTo>
                      <a:pt x="21" y="120"/>
                    </a:lnTo>
                    <a:lnTo>
                      <a:pt x="32" y="129"/>
                    </a:lnTo>
                    <a:lnTo>
                      <a:pt x="44" y="136"/>
                    </a:lnTo>
                    <a:lnTo>
                      <a:pt x="56" y="140"/>
                    </a:lnTo>
                    <a:lnTo>
                      <a:pt x="71" y="142"/>
                    </a:lnTo>
                    <a:lnTo>
                      <a:pt x="77" y="141"/>
                    </a:lnTo>
                    <a:lnTo>
                      <a:pt x="77" y="140"/>
                    </a:lnTo>
                    <a:lnTo>
                      <a:pt x="78" y="140"/>
                    </a:lnTo>
                    <a:lnTo>
                      <a:pt x="80" y="140"/>
                    </a:lnTo>
                    <a:lnTo>
                      <a:pt x="84" y="140"/>
                    </a:lnTo>
                    <a:lnTo>
                      <a:pt x="90" y="138"/>
                    </a:lnTo>
                    <a:lnTo>
                      <a:pt x="97" y="136"/>
                    </a:lnTo>
                    <a:lnTo>
                      <a:pt x="110" y="129"/>
                    </a:lnTo>
                    <a:lnTo>
                      <a:pt x="115" y="125"/>
                    </a:lnTo>
                    <a:lnTo>
                      <a:pt x="121" y="120"/>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4" name="Freeform 1061">
                <a:extLst>
                  <a:ext uri="{FF2B5EF4-FFF2-40B4-BE49-F238E27FC236}">
                    <a16:creationId xmlns:a16="http://schemas.microsoft.com/office/drawing/2014/main" id="{6E4052D1-6100-9A4E-5F8F-A5970D28FBA5}"/>
                  </a:ext>
                </a:extLst>
              </p:cNvPr>
              <p:cNvSpPr>
                <a:spLocks/>
              </p:cNvSpPr>
              <p:nvPr/>
            </p:nvSpPr>
            <p:spPr bwMode="auto">
              <a:xfrm>
                <a:off x="6872288" y="4322763"/>
                <a:ext cx="46038" cy="46038"/>
              </a:xfrm>
              <a:custGeom>
                <a:avLst/>
                <a:gdLst>
                  <a:gd name="T0" fmla="*/ 120 w 141"/>
                  <a:gd name="T1" fmla="*/ 120 h 142"/>
                  <a:gd name="T2" fmla="*/ 124 w 141"/>
                  <a:gd name="T3" fmla="*/ 114 h 142"/>
                  <a:gd name="T4" fmla="*/ 128 w 141"/>
                  <a:gd name="T5" fmla="*/ 109 h 142"/>
                  <a:gd name="T6" fmla="*/ 135 w 141"/>
                  <a:gd name="T7" fmla="*/ 97 h 142"/>
                  <a:gd name="T8" fmla="*/ 137 w 141"/>
                  <a:gd name="T9" fmla="*/ 90 h 142"/>
                  <a:gd name="T10" fmla="*/ 139 w 141"/>
                  <a:gd name="T11" fmla="*/ 84 h 142"/>
                  <a:gd name="T12" fmla="*/ 139 w 141"/>
                  <a:gd name="T13" fmla="*/ 80 h 142"/>
                  <a:gd name="T14" fmla="*/ 139 w 141"/>
                  <a:gd name="T15" fmla="*/ 78 h 142"/>
                  <a:gd name="T16" fmla="*/ 139 w 141"/>
                  <a:gd name="T17" fmla="*/ 77 h 142"/>
                  <a:gd name="T18" fmla="*/ 140 w 141"/>
                  <a:gd name="T19" fmla="*/ 77 h 142"/>
                  <a:gd name="T20" fmla="*/ 141 w 141"/>
                  <a:gd name="T21" fmla="*/ 71 h 142"/>
                  <a:gd name="T22" fmla="*/ 139 w 141"/>
                  <a:gd name="T23" fmla="*/ 55 h 142"/>
                  <a:gd name="T24" fmla="*/ 135 w 141"/>
                  <a:gd name="T25" fmla="*/ 42 h 142"/>
                  <a:gd name="T26" fmla="*/ 128 w 141"/>
                  <a:gd name="T27" fmla="*/ 30 h 142"/>
                  <a:gd name="T28" fmla="*/ 120 w 141"/>
                  <a:gd name="T29" fmla="*/ 20 h 142"/>
                  <a:gd name="T30" fmla="*/ 109 w 141"/>
                  <a:gd name="T31" fmla="*/ 11 h 142"/>
                  <a:gd name="T32" fmla="*/ 97 w 141"/>
                  <a:gd name="T33" fmla="*/ 5 h 142"/>
                  <a:gd name="T34" fmla="*/ 90 w 141"/>
                  <a:gd name="T35" fmla="*/ 2 h 142"/>
                  <a:gd name="T36" fmla="*/ 84 w 141"/>
                  <a:gd name="T37" fmla="*/ 1 h 142"/>
                  <a:gd name="T38" fmla="*/ 70 w 141"/>
                  <a:gd name="T39" fmla="*/ 0 h 142"/>
                  <a:gd name="T40" fmla="*/ 55 w 141"/>
                  <a:gd name="T41" fmla="*/ 1 h 142"/>
                  <a:gd name="T42" fmla="*/ 43 w 141"/>
                  <a:gd name="T43" fmla="*/ 5 h 142"/>
                  <a:gd name="T44" fmla="*/ 31 w 141"/>
                  <a:gd name="T45" fmla="*/ 11 h 142"/>
                  <a:gd name="T46" fmla="*/ 21 w 141"/>
                  <a:gd name="T47" fmla="*/ 20 h 142"/>
                  <a:gd name="T48" fmla="*/ 11 w 141"/>
                  <a:gd name="T49" fmla="*/ 30 h 142"/>
                  <a:gd name="T50" fmla="*/ 5 w 141"/>
                  <a:gd name="T51" fmla="*/ 42 h 142"/>
                  <a:gd name="T52" fmla="*/ 1 w 141"/>
                  <a:gd name="T53" fmla="*/ 55 h 142"/>
                  <a:gd name="T54" fmla="*/ 0 w 141"/>
                  <a:gd name="T55" fmla="*/ 71 h 142"/>
                  <a:gd name="T56" fmla="*/ 1 w 141"/>
                  <a:gd name="T57" fmla="*/ 84 h 142"/>
                  <a:gd name="T58" fmla="*/ 2 w 141"/>
                  <a:gd name="T59" fmla="*/ 90 h 142"/>
                  <a:gd name="T60" fmla="*/ 5 w 141"/>
                  <a:gd name="T61" fmla="*/ 97 h 142"/>
                  <a:gd name="T62" fmla="*/ 11 w 141"/>
                  <a:gd name="T63" fmla="*/ 109 h 142"/>
                  <a:gd name="T64" fmla="*/ 15 w 141"/>
                  <a:gd name="T65" fmla="*/ 114 h 142"/>
                  <a:gd name="T66" fmla="*/ 21 w 141"/>
                  <a:gd name="T67" fmla="*/ 120 h 142"/>
                  <a:gd name="T68" fmla="*/ 31 w 141"/>
                  <a:gd name="T69" fmla="*/ 128 h 142"/>
                  <a:gd name="T70" fmla="*/ 43 w 141"/>
                  <a:gd name="T71" fmla="*/ 135 h 142"/>
                  <a:gd name="T72" fmla="*/ 55 w 141"/>
                  <a:gd name="T73" fmla="*/ 140 h 142"/>
                  <a:gd name="T74" fmla="*/ 70 w 141"/>
                  <a:gd name="T75" fmla="*/ 142 h 142"/>
                  <a:gd name="T76" fmla="*/ 77 w 141"/>
                  <a:gd name="T77" fmla="*/ 141 h 142"/>
                  <a:gd name="T78" fmla="*/ 77 w 141"/>
                  <a:gd name="T79" fmla="*/ 140 h 142"/>
                  <a:gd name="T80" fmla="*/ 78 w 141"/>
                  <a:gd name="T81" fmla="*/ 140 h 142"/>
                  <a:gd name="T82" fmla="*/ 80 w 141"/>
                  <a:gd name="T83" fmla="*/ 140 h 142"/>
                  <a:gd name="T84" fmla="*/ 84 w 141"/>
                  <a:gd name="T85" fmla="*/ 140 h 142"/>
                  <a:gd name="T86" fmla="*/ 90 w 141"/>
                  <a:gd name="T87" fmla="*/ 137 h 142"/>
                  <a:gd name="T88" fmla="*/ 97 w 141"/>
                  <a:gd name="T89" fmla="*/ 135 h 142"/>
                  <a:gd name="T90" fmla="*/ 109 w 141"/>
                  <a:gd name="T91" fmla="*/ 128 h 142"/>
                  <a:gd name="T92" fmla="*/ 114 w 141"/>
                  <a:gd name="T93" fmla="*/ 124 h 142"/>
                  <a:gd name="T94" fmla="*/ 120 w 141"/>
                  <a:gd name="T95" fmla="*/ 1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1" h="142">
                    <a:moveTo>
                      <a:pt x="120" y="120"/>
                    </a:moveTo>
                    <a:lnTo>
                      <a:pt x="124" y="114"/>
                    </a:lnTo>
                    <a:lnTo>
                      <a:pt x="128" y="109"/>
                    </a:lnTo>
                    <a:lnTo>
                      <a:pt x="135" y="97"/>
                    </a:lnTo>
                    <a:lnTo>
                      <a:pt x="137" y="90"/>
                    </a:lnTo>
                    <a:lnTo>
                      <a:pt x="139" y="84"/>
                    </a:lnTo>
                    <a:lnTo>
                      <a:pt x="139" y="80"/>
                    </a:lnTo>
                    <a:lnTo>
                      <a:pt x="139" y="78"/>
                    </a:lnTo>
                    <a:lnTo>
                      <a:pt x="139" y="77"/>
                    </a:lnTo>
                    <a:lnTo>
                      <a:pt x="140" y="77"/>
                    </a:lnTo>
                    <a:lnTo>
                      <a:pt x="141" y="71"/>
                    </a:lnTo>
                    <a:lnTo>
                      <a:pt x="139" y="55"/>
                    </a:lnTo>
                    <a:lnTo>
                      <a:pt x="135" y="42"/>
                    </a:lnTo>
                    <a:lnTo>
                      <a:pt x="128" y="30"/>
                    </a:lnTo>
                    <a:lnTo>
                      <a:pt x="120" y="20"/>
                    </a:lnTo>
                    <a:lnTo>
                      <a:pt x="109" y="11"/>
                    </a:lnTo>
                    <a:lnTo>
                      <a:pt x="97" y="5"/>
                    </a:lnTo>
                    <a:lnTo>
                      <a:pt x="90" y="2"/>
                    </a:lnTo>
                    <a:lnTo>
                      <a:pt x="84" y="1"/>
                    </a:lnTo>
                    <a:lnTo>
                      <a:pt x="70" y="0"/>
                    </a:lnTo>
                    <a:lnTo>
                      <a:pt x="55" y="1"/>
                    </a:lnTo>
                    <a:lnTo>
                      <a:pt x="43" y="5"/>
                    </a:lnTo>
                    <a:lnTo>
                      <a:pt x="31" y="11"/>
                    </a:lnTo>
                    <a:lnTo>
                      <a:pt x="21" y="20"/>
                    </a:lnTo>
                    <a:lnTo>
                      <a:pt x="11" y="30"/>
                    </a:lnTo>
                    <a:lnTo>
                      <a:pt x="5" y="42"/>
                    </a:lnTo>
                    <a:lnTo>
                      <a:pt x="1" y="55"/>
                    </a:lnTo>
                    <a:lnTo>
                      <a:pt x="0" y="71"/>
                    </a:lnTo>
                    <a:lnTo>
                      <a:pt x="1" y="84"/>
                    </a:lnTo>
                    <a:lnTo>
                      <a:pt x="2" y="90"/>
                    </a:lnTo>
                    <a:lnTo>
                      <a:pt x="5" y="97"/>
                    </a:lnTo>
                    <a:lnTo>
                      <a:pt x="11" y="109"/>
                    </a:lnTo>
                    <a:lnTo>
                      <a:pt x="15" y="114"/>
                    </a:lnTo>
                    <a:lnTo>
                      <a:pt x="21" y="120"/>
                    </a:lnTo>
                    <a:lnTo>
                      <a:pt x="31" y="128"/>
                    </a:lnTo>
                    <a:lnTo>
                      <a:pt x="43" y="135"/>
                    </a:lnTo>
                    <a:lnTo>
                      <a:pt x="55" y="140"/>
                    </a:lnTo>
                    <a:lnTo>
                      <a:pt x="70" y="142"/>
                    </a:lnTo>
                    <a:lnTo>
                      <a:pt x="77" y="141"/>
                    </a:lnTo>
                    <a:lnTo>
                      <a:pt x="77" y="140"/>
                    </a:lnTo>
                    <a:lnTo>
                      <a:pt x="78" y="140"/>
                    </a:lnTo>
                    <a:lnTo>
                      <a:pt x="80" y="140"/>
                    </a:lnTo>
                    <a:lnTo>
                      <a:pt x="84" y="140"/>
                    </a:lnTo>
                    <a:lnTo>
                      <a:pt x="90" y="137"/>
                    </a:lnTo>
                    <a:lnTo>
                      <a:pt x="97" y="135"/>
                    </a:lnTo>
                    <a:lnTo>
                      <a:pt x="109" y="128"/>
                    </a:lnTo>
                    <a:lnTo>
                      <a:pt x="114" y="124"/>
                    </a:lnTo>
                    <a:lnTo>
                      <a:pt x="120" y="120"/>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5" name="Freeform 1062">
                <a:extLst>
                  <a:ext uri="{FF2B5EF4-FFF2-40B4-BE49-F238E27FC236}">
                    <a16:creationId xmlns:a16="http://schemas.microsoft.com/office/drawing/2014/main" id="{B1AF87D1-FFCC-5277-555C-E5B7F5C374E6}"/>
                  </a:ext>
                </a:extLst>
              </p:cNvPr>
              <p:cNvSpPr>
                <a:spLocks/>
              </p:cNvSpPr>
              <p:nvPr/>
            </p:nvSpPr>
            <p:spPr bwMode="auto">
              <a:xfrm>
                <a:off x="6924675" y="4357688"/>
                <a:ext cx="44450" cy="46038"/>
              </a:xfrm>
              <a:custGeom>
                <a:avLst/>
                <a:gdLst>
                  <a:gd name="T0" fmla="*/ 120 w 142"/>
                  <a:gd name="T1" fmla="*/ 121 h 142"/>
                  <a:gd name="T2" fmla="*/ 124 w 142"/>
                  <a:gd name="T3" fmla="*/ 115 h 142"/>
                  <a:gd name="T4" fmla="*/ 128 w 142"/>
                  <a:gd name="T5" fmla="*/ 110 h 142"/>
                  <a:gd name="T6" fmla="*/ 136 w 142"/>
                  <a:gd name="T7" fmla="*/ 97 h 142"/>
                  <a:gd name="T8" fmla="*/ 138 w 142"/>
                  <a:gd name="T9" fmla="*/ 90 h 142"/>
                  <a:gd name="T10" fmla="*/ 140 w 142"/>
                  <a:gd name="T11" fmla="*/ 84 h 142"/>
                  <a:gd name="T12" fmla="*/ 140 w 142"/>
                  <a:gd name="T13" fmla="*/ 80 h 142"/>
                  <a:gd name="T14" fmla="*/ 140 w 142"/>
                  <a:gd name="T15" fmla="*/ 78 h 142"/>
                  <a:gd name="T16" fmla="*/ 140 w 142"/>
                  <a:gd name="T17" fmla="*/ 77 h 142"/>
                  <a:gd name="T18" fmla="*/ 141 w 142"/>
                  <a:gd name="T19" fmla="*/ 77 h 142"/>
                  <a:gd name="T20" fmla="*/ 142 w 142"/>
                  <a:gd name="T21" fmla="*/ 71 h 142"/>
                  <a:gd name="T22" fmla="*/ 140 w 142"/>
                  <a:gd name="T23" fmla="*/ 56 h 142"/>
                  <a:gd name="T24" fmla="*/ 136 w 142"/>
                  <a:gd name="T25" fmla="*/ 43 h 142"/>
                  <a:gd name="T26" fmla="*/ 128 w 142"/>
                  <a:gd name="T27" fmla="*/ 31 h 142"/>
                  <a:gd name="T28" fmla="*/ 120 w 142"/>
                  <a:gd name="T29" fmla="*/ 20 h 142"/>
                  <a:gd name="T30" fmla="*/ 109 w 142"/>
                  <a:gd name="T31" fmla="*/ 11 h 142"/>
                  <a:gd name="T32" fmla="*/ 97 w 142"/>
                  <a:gd name="T33" fmla="*/ 5 h 142"/>
                  <a:gd name="T34" fmla="*/ 90 w 142"/>
                  <a:gd name="T35" fmla="*/ 2 h 142"/>
                  <a:gd name="T36" fmla="*/ 84 w 142"/>
                  <a:gd name="T37" fmla="*/ 1 h 142"/>
                  <a:gd name="T38" fmla="*/ 71 w 142"/>
                  <a:gd name="T39" fmla="*/ 0 h 142"/>
                  <a:gd name="T40" fmla="*/ 55 w 142"/>
                  <a:gd name="T41" fmla="*/ 1 h 142"/>
                  <a:gd name="T42" fmla="*/ 43 w 142"/>
                  <a:gd name="T43" fmla="*/ 5 h 142"/>
                  <a:gd name="T44" fmla="*/ 31 w 142"/>
                  <a:gd name="T45" fmla="*/ 11 h 142"/>
                  <a:gd name="T46" fmla="*/ 21 w 142"/>
                  <a:gd name="T47" fmla="*/ 20 h 142"/>
                  <a:gd name="T48" fmla="*/ 11 w 142"/>
                  <a:gd name="T49" fmla="*/ 31 h 142"/>
                  <a:gd name="T50" fmla="*/ 5 w 142"/>
                  <a:gd name="T51" fmla="*/ 43 h 142"/>
                  <a:gd name="T52" fmla="*/ 1 w 142"/>
                  <a:gd name="T53" fmla="*/ 56 h 142"/>
                  <a:gd name="T54" fmla="*/ 0 w 142"/>
                  <a:gd name="T55" fmla="*/ 71 h 142"/>
                  <a:gd name="T56" fmla="*/ 1 w 142"/>
                  <a:gd name="T57" fmla="*/ 84 h 142"/>
                  <a:gd name="T58" fmla="*/ 2 w 142"/>
                  <a:gd name="T59" fmla="*/ 90 h 142"/>
                  <a:gd name="T60" fmla="*/ 5 w 142"/>
                  <a:gd name="T61" fmla="*/ 97 h 142"/>
                  <a:gd name="T62" fmla="*/ 11 w 142"/>
                  <a:gd name="T63" fmla="*/ 110 h 142"/>
                  <a:gd name="T64" fmla="*/ 15 w 142"/>
                  <a:gd name="T65" fmla="*/ 115 h 142"/>
                  <a:gd name="T66" fmla="*/ 21 w 142"/>
                  <a:gd name="T67" fmla="*/ 121 h 142"/>
                  <a:gd name="T68" fmla="*/ 31 w 142"/>
                  <a:gd name="T69" fmla="*/ 129 h 142"/>
                  <a:gd name="T70" fmla="*/ 43 w 142"/>
                  <a:gd name="T71" fmla="*/ 136 h 142"/>
                  <a:gd name="T72" fmla="*/ 55 w 142"/>
                  <a:gd name="T73" fmla="*/ 140 h 142"/>
                  <a:gd name="T74" fmla="*/ 71 w 142"/>
                  <a:gd name="T75" fmla="*/ 142 h 142"/>
                  <a:gd name="T76" fmla="*/ 77 w 142"/>
                  <a:gd name="T77" fmla="*/ 141 h 142"/>
                  <a:gd name="T78" fmla="*/ 77 w 142"/>
                  <a:gd name="T79" fmla="*/ 140 h 142"/>
                  <a:gd name="T80" fmla="*/ 78 w 142"/>
                  <a:gd name="T81" fmla="*/ 140 h 142"/>
                  <a:gd name="T82" fmla="*/ 80 w 142"/>
                  <a:gd name="T83" fmla="*/ 140 h 142"/>
                  <a:gd name="T84" fmla="*/ 84 w 142"/>
                  <a:gd name="T85" fmla="*/ 140 h 142"/>
                  <a:gd name="T86" fmla="*/ 90 w 142"/>
                  <a:gd name="T87" fmla="*/ 138 h 142"/>
                  <a:gd name="T88" fmla="*/ 97 w 142"/>
                  <a:gd name="T89" fmla="*/ 136 h 142"/>
                  <a:gd name="T90" fmla="*/ 109 w 142"/>
                  <a:gd name="T91" fmla="*/ 129 h 142"/>
                  <a:gd name="T92" fmla="*/ 114 w 142"/>
                  <a:gd name="T93" fmla="*/ 125 h 142"/>
                  <a:gd name="T94" fmla="*/ 120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0" y="121"/>
                    </a:moveTo>
                    <a:lnTo>
                      <a:pt x="124" y="115"/>
                    </a:lnTo>
                    <a:lnTo>
                      <a:pt x="128" y="110"/>
                    </a:lnTo>
                    <a:lnTo>
                      <a:pt x="136" y="97"/>
                    </a:lnTo>
                    <a:lnTo>
                      <a:pt x="138" y="90"/>
                    </a:lnTo>
                    <a:lnTo>
                      <a:pt x="140" y="84"/>
                    </a:lnTo>
                    <a:lnTo>
                      <a:pt x="140" y="80"/>
                    </a:lnTo>
                    <a:lnTo>
                      <a:pt x="140" y="78"/>
                    </a:lnTo>
                    <a:lnTo>
                      <a:pt x="140" y="77"/>
                    </a:lnTo>
                    <a:lnTo>
                      <a:pt x="141" y="77"/>
                    </a:lnTo>
                    <a:lnTo>
                      <a:pt x="142" y="71"/>
                    </a:lnTo>
                    <a:lnTo>
                      <a:pt x="140" y="56"/>
                    </a:lnTo>
                    <a:lnTo>
                      <a:pt x="136" y="43"/>
                    </a:lnTo>
                    <a:lnTo>
                      <a:pt x="128" y="31"/>
                    </a:lnTo>
                    <a:lnTo>
                      <a:pt x="120" y="20"/>
                    </a:lnTo>
                    <a:lnTo>
                      <a:pt x="109" y="11"/>
                    </a:lnTo>
                    <a:lnTo>
                      <a:pt x="97" y="5"/>
                    </a:lnTo>
                    <a:lnTo>
                      <a:pt x="90" y="2"/>
                    </a:lnTo>
                    <a:lnTo>
                      <a:pt x="84" y="1"/>
                    </a:lnTo>
                    <a:lnTo>
                      <a:pt x="71" y="0"/>
                    </a:lnTo>
                    <a:lnTo>
                      <a:pt x="55" y="1"/>
                    </a:lnTo>
                    <a:lnTo>
                      <a:pt x="43" y="5"/>
                    </a:lnTo>
                    <a:lnTo>
                      <a:pt x="31" y="11"/>
                    </a:lnTo>
                    <a:lnTo>
                      <a:pt x="21" y="20"/>
                    </a:lnTo>
                    <a:lnTo>
                      <a:pt x="11" y="31"/>
                    </a:lnTo>
                    <a:lnTo>
                      <a:pt x="5" y="43"/>
                    </a:lnTo>
                    <a:lnTo>
                      <a:pt x="1" y="56"/>
                    </a:lnTo>
                    <a:lnTo>
                      <a:pt x="0" y="71"/>
                    </a:lnTo>
                    <a:lnTo>
                      <a:pt x="1" y="84"/>
                    </a:lnTo>
                    <a:lnTo>
                      <a:pt x="2" y="90"/>
                    </a:lnTo>
                    <a:lnTo>
                      <a:pt x="5" y="97"/>
                    </a:lnTo>
                    <a:lnTo>
                      <a:pt x="11" y="110"/>
                    </a:lnTo>
                    <a:lnTo>
                      <a:pt x="15" y="115"/>
                    </a:lnTo>
                    <a:lnTo>
                      <a:pt x="21" y="121"/>
                    </a:lnTo>
                    <a:lnTo>
                      <a:pt x="31" y="129"/>
                    </a:lnTo>
                    <a:lnTo>
                      <a:pt x="43" y="136"/>
                    </a:lnTo>
                    <a:lnTo>
                      <a:pt x="55"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6" name="Freeform 1063">
                <a:extLst>
                  <a:ext uri="{FF2B5EF4-FFF2-40B4-BE49-F238E27FC236}">
                    <a16:creationId xmlns:a16="http://schemas.microsoft.com/office/drawing/2014/main" id="{12D5D953-7AFC-11DB-38C2-85DB25ED1B93}"/>
                  </a:ext>
                </a:extLst>
              </p:cNvPr>
              <p:cNvSpPr>
                <a:spLocks/>
              </p:cNvSpPr>
              <p:nvPr/>
            </p:nvSpPr>
            <p:spPr bwMode="auto">
              <a:xfrm>
                <a:off x="6967538" y="4373563"/>
                <a:ext cx="44450" cy="46038"/>
              </a:xfrm>
              <a:custGeom>
                <a:avLst/>
                <a:gdLst>
                  <a:gd name="T0" fmla="*/ 120 w 142"/>
                  <a:gd name="T1" fmla="*/ 120 h 142"/>
                  <a:gd name="T2" fmla="*/ 124 w 142"/>
                  <a:gd name="T3" fmla="*/ 114 h 142"/>
                  <a:gd name="T4" fmla="*/ 128 w 142"/>
                  <a:gd name="T5" fmla="*/ 109 h 142"/>
                  <a:gd name="T6" fmla="*/ 135 w 142"/>
                  <a:gd name="T7" fmla="*/ 97 h 142"/>
                  <a:gd name="T8" fmla="*/ 137 w 142"/>
                  <a:gd name="T9" fmla="*/ 90 h 142"/>
                  <a:gd name="T10" fmla="*/ 139 w 142"/>
                  <a:gd name="T11" fmla="*/ 84 h 142"/>
                  <a:gd name="T12" fmla="*/ 139 w 142"/>
                  <a:gd name="T13" fmla="*/ 80 h 142"/>
                  <a:gd name="T14" fmla="*/ 139 w 142"/>
                  <a:gd name="T15" fmla="*/ 78 h 142"/>
                  <a:gd name="T16" fmla="*/ 139 w 142"/>
                  <a:gd name="T17" fmla="*/ 77 h 142"/>
                  <a:gd name="T18" fmla="*/ 140 w 142"/>
                  <a:gd name="T19" fmla="*/ 77 h 142"/>
                  <a:gd name="T20" fmla="*/ 142 w 142"/>
                  <a:gd name="T21" fmla="*/ 71 h 142"/>
                  <a:gd name="T22" fmla="*/ 139 w 142"/>
                  <a:gd name="T23" fmla="*/ 56 h 142"/>
                  <a:gd name="T24" fmla="*/ 135 w 142"/>
                  <a:gd name="T25" fmla="*/ 42 h 142"/>
                  <a:gd name="T26" fmla="*/ 128 w 142"/>
                  <a:gd name="T27" fmla="*/ 30 h 142"/>
                  <a:gd name="T28" fmla="*/ 120 w 142"/>
                  <a:gd name="T29" fmla="*/ 20 h 142"/>
                  <a:gd name="T30" fmla="*/ 109 w 142"/>
                  <a:gd name="T31" fmla="*/ 11 h 142"/>
                  <a:gd name="T32" fmla="*/ 97 w 142"/>
                  <a:gd name="T33" fmla="*/ 5 h 142"/>
                  <a:gd name="T34" fmla="*/ 90 w 142"/>
                  <a:gd name="T35" fmla="*/ 2 h 142"/>
                  <a:gd name="T36" fmla="*/ 84 w 142"/>
                  <a:gd name="T37" fmla="*/ 1 h 142"/>
                  <a:gd name="T38" fmla="*/ 71 w 142"/>
                  <a:gd name="T39" fmla="*/ 0 h 142"/>
                  <a:gd name="T40" fmla="*/ 55 w 142"/>
                  <a:gd name="T41" fmla="*/ 1 h 142"/>
                  <a:gd name="T42" fmla="*/ 43 w 142"/>
                  <a:gd name="T43" fmla="*/ 5 h 142"/>
                  <a:gd name="T44" fmla="*/ 31 w 142"/>
                  <a:gd name="T45" fmla="*/ 11 h 142"/>
                  <a:gd name="T46" fmla="*/ 21 w 142"/>
                  <a:gd name="T47" fmla="*/ 20 h 142"/>
                  <a:gd name="T48" fmla="*/ 11 w 142"/>
                  <a:gd name="T49" fmla="*/ 30 h 142"/>
                  <a:gd name="T50" fmla="*/ 5 w 142"/>
                  <a:gd name="T51" fmla="*/ 42 h 142"/>
                  <a:gd name="T52" fmla="*/ 1 w 142"/>
                  <a:gd name="T53" fmla="*/ 56 h 142"/>
                  <a:gd name="T54" fmla="*/ 0 w 142"/>
                  <a:gd name="T55" fmla="*/ 71 h 142"/>
                  <a:gd name="T56" fmla="*/ 1 w 142"/>
                  <a:gd name="T57" fmla="*/ 84 h 142"/>
                  <a:gd name="T58" fmla="*/ 2 w 142"/>
                  <a:gd name="T59" fmla="*/ 90 h 142"/>
                  <a:gd name="T60" fmla="*/ 5 w 142"/>
                  <a:gd name="T61" fmla="*/ 97 h 142"/>
                  <a:gd name="T62" fmla="*/ 11 w 142"/>
                  <a:gd name="T63" fmla="*/ 109 h 142"/>
                  <a:gd name="T64" fmla="*/ 15 w 142"/>
                  <a:gd name="T65" fmla="*/ 114 h 142"/>
                  <a:gd name="T66" fmla="*/ 21 w 142"/>
                  <a:gd name="T67" fmla="*/ 120 h 142"/>
                  <a:gd name="T68" fmla="*/ 31 w 142"/>
                  <a:gd name="T69" fmla="*/ 129 h 142"/>
                  <a:gd name="T70" fmla="*/ 43 w 142"/>
                  <a:gd name="T71" fmla="*/ 136 h 142"/>
                  <a:gd name="T72" fmla="*/ 55 w 142"/>
                  <a:gd name="T73" fmla="*/ 140 h 142"/>
                  <a:gd name="T74" fmla="*/ 71 w 142"/>
                  <a:gd name="T75" fmla="*/ 142 h 142"/>
                  <a:gd name="T76" fmla="*/ 77 w 142"/>
                  <a:gd name="T77" fmla="*/ 141 h 142"/>
                  <a:gd name="T78" fmla="*/ 77 w 142"/>
                  <a:gd name="T79" fmla="*/ 140 h 142"/>
                  <a:gd name="T80" fmla="*/ 78 w 142"/>
                  <a:gd name="T81" fmla="*/ 140 h 142"/>
                  <a:gd name="T82" fmla="*/ 80 w 142"/>
                  <a:gd name="T83" fmla="*/ 140 h 142"/>
                  <a:gd name="T84" fmla="*/ 84 w 142"/>
                  <a:gd name="T85" fmla="*/ 140 h 142"/>
                  <a:gd name="T86" fmla="*/ 90 w 142"/>
                  <a:gd name="T87" fmla="*/ 138 h 142"/>
                  <a:gd name="T88" fmla="*/ 97 w 142"/>
                  <a:gd name="T89" fmla="*/ 136 h 142"/>
                  <a:gd name="T90" fmla="*/ 109 w 142"/>
                  <a:gd name="T91" fmla="*/ 129 h 142"/>
                  <a:gd name="T92" fmla="*/ 114 w 142"/>
                  <a:gd name="T93" fmla="*/ 125 h 142"/>
                  <a:gd name="T94" fmla="*/ 120 w 142"/>
                  <a:gd name="T95" fmla="*/ 1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0" y="120"/>
                    </a:moveTo>
                    <a:lnTo>
                      <a:pt x="124" y="114"/>
                    </a:lnTo>
                    <a:lnTo>
                      <a:pt x="128" y="109"/>
                    </a:lnTo>
                    <a:lnTo>
                      <a:pt x="135" y="97"/>
                    </a:lnTo>
                    <a:lnTo>
                      <a:pt x="137" y="90"/>
                    </a:lnTo>
                    <a:lnTo>
                      <a:pt x="139" y="84"/>
                    </a:lnTo>
                    <a:lnTo>
                      <a:pt x="139" y="80"/>
                    </a:lnTo>
                    <a:lnTo>
                      <a:pt x="139" y="78"/>
                    </a:lnTo>
                    <a:lnTo>
                      <a:pt x="139" y="77"/>
                    </a:lnTo>
                    <a:lnTo>
                      <a:pt x="140" y="77"/>
                    </a:lnTo>
                    <a:lnTo>
                      <a:pt x="142" y="71"/>
                    </a:lnTo>
                    <a:lnTo>
                      <a:pt x="139" y="56"/>
                    </a:lnTo>
                    <a:lnTo>
                      <a:pt x="135" y="42"/>
                    </a:lnTo>
                    <a:lnTo>
                      <a:pt x="128" y="30"/>
                    </a:lnTo>
                    <a:lnTo>
                      <a:pt x="120" y="20"/>
                    </a:lnTo>
                    <a:lnTo>
                      <a:pt x="109" y="11"/>
                    </a:lnTo>
                    <a:lnTo>
                      <a:pt x="97" y="5"/>
                    </a:lnTo>
                    <a:lnTo>
                      <a:pt x="90" y="2"/>
                    </a:lnTo>
                    <a:lnTo>
                      <a:pt x="84" y="1"/>
                    </a:lnTo>
                    <a:lnTo>
                      <a:pt x="71" y="0"/>
                    </a:lnTo>
                    <a:lnTo>
                      <a:pt x="55" y="1"/>
                    </a:lnTo>
                    <a:lnTo>
                      <a:pt x="43" y="5"/>
                    </a:lnTo>
                    <a:lnTo>
                      <a:pt x="31" y="11"/>
                    </a:lnTo>
                    <a:lnTo>
                      <a:pt x="21" y="20"/>
                    </a:lnTo>
                    <a:lnTo>
                      <a:pt x="11" y="30"/>
                    </a:lnTo>
                    <a:lnTo>
                      <a:pt x="5" y="42"/>
                    </a:lnTo>
                    <a:lnTo>
                      <a:pt x="1" y="56"/>
                    </a:lnTo>
                    <a:lnTo>
                      <a:pt x="0" y="71"/>
                    </a:lnTo>
                    <a:lnTo>
                      <a:pt x="1" y="84"/>
                    </a:lnTo>
                    <a:lnTo>
                      <a:pt x="2" y="90"/>
                    </a:lnTo>
                    <a:lnTo>
                      <a:pt x="5" y="97"/>
                    </a:lnTo>
                    <a:lnTo>
                      <a:pt x="11" y="109"/>
                    </a:lnTo>
                    <a:lnTo>
                      <a:pt x="15" y="114"/>
                    </a:lnTo>
                    <a:lnTo>
                      <a:pt x="21" y="120"/>
                    </a:lnTo>
                    <a:lnTo>
                      <a:pt x="31" y="129"/>
                    </a:lnTo>
                    <a:lnTo>
                      <a:pt x="43" y="136"/>
                    </a:lnTo>
                    <a:lnTo>
                      <a:pt x="55"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0"/>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7" name="Freeform 1064">
                <a:extLst>
                  <a:ext uri="{FF2B5EF4-FFF2-40B4-BE49-F238E27FC236}">
                    <a16:creationId xmlns:a16="http://schemas.microsoft.com/office/drawing/2014/main" id="{69487E95-17E6-9AAE-16F4-CF85FC5CFB31}"/>
                  </a:ext>
                </a:extLst>
              </p:cNvPr>
              <p:cNvSpPr>
                <a:spLocks/>
              </p:cNvSpPr>
              <p:nvPr/>
            </p:nvSpPr>
            <p:spPr bwMode="auto">
              <a:xfrm>
                <a:off x="7005638" y="4387850"/>
                <a:ext cx="44450" cy="44450"/>
              </a:xfrm>
              <a:custGeom>
                <a:avLst/>
                <a:gdLst>
                  <a:gd name="T0" fmla="*/ 121 w 142"/>
                  <a:gd name="T1" fmla="*/ 121 h 142"/>
                  <a:gd name="T2" fmla="*/ 125 w 142"/>
                  <a:gd name="T3" fmla="*/ 115 h 142"/>
                  <a:gd name="T4" fmla="*/ 129 w 142"/>
                  <a:gd name="T5" fmla="*/ 110 h 142"/>
                  <a:gd name="T6" fmla="*/ 136 w 142"/>
                  <a:gd name="T7" fmla="*/ 98 h 142"/>
                  <a:gd name="T8" fmla="*/ 138 w 142"/>
                  <a:gd name="T9" fmla="*/ 91 h 142"/>
                  <a:gd name="T10" fmla="*/ 140 w 142"/>
                  <a:gd name="T11" fmla="*/ 85 h 142"/>
                  <a:gd name="T12" fmla="*/ 140 w 142"/>
                  <a:gd name="T13" fmla="*/ 80 h 142"/>
                  <a:gd name="T14" fmla="*/ 140 w 142"/>
                  <a:gd name="T15" fmla="*/ 78 h 142"/>
                  <a:gd name="T16" fmla="*/ 140 w 142"/>
                  <a:gd name="T17" fmla="*/ 77 h 142"/>
                  <a:gd name="T18" fmla="*/ 141 w 142"/>
                  <a:gd name="T19" fmla="*/ 77 h 142"/>
                  <a:gd name="T20" fmla="*/ 142 w 142"/>
                  <a:gd name="T21" fmla="*/ 71 h 142"/>
                  <a:gd name="T22" fmla="*/ 140 w 142"/>
                  <a:gd name="T23" fmla="*/ 56 h 142"/>
                  <a:gd name="T24" fmla="*/ 136 w 142"/>
                  <a:gd name="T25" fmla="*/ 43 h 142"/>
                  <a:gd name="T26" fmla="*/ 129 w 142"/>
                  <a:gd name="T27" fmla="*/ 31 h 142"/>
                  <a:gd name="T28" fmla="*/ 121 w 142"/>
                  <a:gd name="T29" fmla="*/ 21 h 142"/>
                  <a:gd name="T30" fmla="*/ 110 w 142"/>
                  <a:gd name="T31" fmla="*/ 12 h 142"/>
                  <a:gd name="T32" fmla="*/ 98 w 142"/>
                  <a:gd name="T33" fmla="*/ 5 h 142"/>
                  <a:gd name="T34" fmla="*/ 90 w 142"/>
                  <a:gd name="T35" fmla="*/ 2 h 142"/>
                  <a:gd name="T36" fmla="*/ 84 w 142"/>
                  <a:gd name="T37" fmla="*/ 1 h 142"/>
                  <a:gd name="T38" fmla="*/ 71 w 142"/>
                  <a:gd name="T39" fmla="*/ 0 h 142"/>
                  <a:gd name="T40" fmla="*/ 56 w 142"/>
                  <a:gd name="T41" fmla="*/ 1 h 142"/>
                  <a:gd name="T42" fmla="*/ 44 w 142"/>
                  <a:gd name="T43" fmla="*/ 5 h 142"/>
                  <a:gd name="T44" fmla="*/ 32 w 142"/>
                  <a:gd name="T45" fmla="*/ 12 h 142"/>
                  <a:gd name="T46" fmla="*/ 22 w 142"/>
                  <a:gd name="T47" fmla="*/ 21 h 142"/>
                  <a:gd name="T48" fmla="*/ 11 w 142"/>
                  <a:gd name="T49" fmla="*/ 31 h 142"/>
                  <a:gd name="T50" fmla="*/ 5 w 142"/>
                  <a:gd name="T51" fmla="*/ 43 h 142"/>
                  <a:gd name="T52" fmla="*/ 1 w 142"/>
                  <a:gd name="T53" fmla="*/ 56 h 142"/>
                  <a:gd name="T54" fmla="*/ 0 w 142"/>
                  <a:gd name="T55" fmla="*/ 71 h 142"/>
                  <a:gd name="T56" fmla="*/ 1 w 142"/>
                  <a:gd name="T57" fmla="*/ 85 h 142"/>
                  <a:gd name="T58" fmla="*/ 2 w 142"/>
                  <a:gd name="T59" fmla="*/ 91 h 142"/>
                  <a:gd name="T60" fmla="*/ 5 w 142"/>
                  <a:gd name="T61" fmla="*/ 98 h 142"/>
                  <a:gd name="T62" fmla="*/ 11 w 142"/>
                  <a:gd name="T63" fmla="*/ 110 h 142"/>
                  <a:gd name="T64" fmla="*/ 15 w 142"/>
                  <a:gd name="T65" fmla="*/ 115 h 142"/>
                  <a:gd name="T66" fmla="*/ 22 w 142"/>
                  <a:gd name="T67" fmla="*/ 121 h 142"/>
                  <a:gd name="T68" fmla="*/ 32 w 142"/>
                  <a:gd name="T69" fmla="*/ 129 h 142"/>
                  <a:gd name="T70" fmla="*/ 44 w 142"/>
                  <a:gd name="T71" fmla="*/ 136 h 142"/>
                  <a:gd name="T72" fmla="*/ 56 w 142"/>
                  <a:gd name="T73" fmla="*/ 140 h 142"/>
                  <a:gd name="T74" fmla="*/ 71 w 142"/>
                  <a:gd name="T75" fmla="*/ 142 h 142"/>
                  <a:gd name="T76" fmla="*/ 77 w 142"/>
                  <a:gd name="T77" fmla="*/ 141 h 142"/>
                  <a:gd name="T78" fmla="*/ 77 w 142"/>
                  <a:gd name="T79" fmla="*/ 140 h 142"/>
                  <a:gd name="T80" fmla="*/ 78 w 142"/>
                  <a:gd name="T81" fmla="*/ 140 h 142"/>
                  <a:gd name="T82" fmla="*/ 80 w 142"/>
                  <a:gd name="T83" fmla="*/ 140 h 142"/>
                  <a:gd name="T84" fmla="*/ 84 w 142"/>
                  <a:gd name="T85" fmla="*/ 140 h 142"/>
                  <a:gd name="T86" fmla="*/ 90 w 142"/>
                  <a:gd name="T87" fmla="*/ 138 h 142"/>
                  <a:gd name="T88" fmla="*/ 98 w 142"/>
                  <a:gd name="T89" fmla="*/ 136 h 142"/>
                  <a:gd name="T90" fmla="*/ 110 w 142"/>
                  <a:gd name="T91" fmla="*/ 129 h 142"/>
                  <a:gd name="T92" fmla="*/ 115 w 142"/>
                  <a:gd name="T93" fmla="*/ 125 h 142"/>
                  <a:gd name="T94" fmla="*/ 121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121"/>
                    </a:moveTo>
                    <a:lnTo>
                      <a:pt x="125" y="115"/>
                    </a:lnTo>
                    <a:lnTo>
                      <a:pt x="129" y="110"/>
                    </a:lnTo>
                    <a:lnTo>
                      <a:pt x="136" y="98"/>
                    </a:lnTo>
                    <a:lnTo>
                      <a:pt x="138" y="91"/>
                    </a:lnTo>
                    <a:lnTo>
                      <a:pt x="140" y="85"/>
                    </a:lnTo>
                    <a:lnTo>
                      <a:pt x="140" y="80"/>
                    </a:lnTo>
                    <a:lnTo>
                      <a:pt x="140" y="78"/>
                    </a:lnTo>
                    <a:lnTo>
                      <a:pt x="140" y="77"/>
                    </a:lnTo>
                    <a:lnTo>
                      <a:pt x="141" y="77"/>
                    </a:lnTo>
                    <a:lnTo>
                      <a:pt x="142" y="71"/>
                    </a:lnTo>
                    <a:lnTo>
                      <a:pt x="140" y="56"/>
                    </a:lnTo>
                    <a:lnTo>
                      <a:pt x="136" y="43"/>
                    </a:lnTo>
                    <a:lnTo>
                      <a:pt x="129" y="31"/>
                    </a:lnTo>
                    <a:lnTo>
                      <a:pt x="121" y="21"/>
                    </a:lnTo>
                    <a:lnTo>
                      <a:pt x="110" y="12"/>
                    </a:lnTo>
                    <a:lnTo>
                      <a:pt x="98" y="5"/>
                    </a:lnTo>
                    <a:lnTo>
                      <a:pt x="90" y="2"/>
                    </a:lnTo>
                    <a:lnTo>
                      <a:pt x="84" y="1"/>
                    </a:lnTo>
                    <a:lnTo>
                      <a:pt x="71" y="0"/>
                    </a:lnTo>
                    <a:lnTo>
                      <a:pt x="56" y="1"/>
                    </a:lnTo>
                    <a:lnTo>
                      <a:pt x="44" y="5"/>
                    </a:lnTo>
                    <a:lnTo>
                      <a:pt x="32" y="12"/>
                    </a:lnTo>
                    <a:lnTo>
                      <a:pt x="22" y="21"/>
                    </a:lnTo>
                    <a:lnTo>
                      <a:pt x="11" y="31"/>
                    </a:lnTo>
                    <a:lnTo>
                      <a:pt x="5" y="43"/>
                    </a:lnTo>
                    <a:lnTo>
                      <a:pt x="1" y="56"/>
                    </a:lnTo>
                    <a:lnTo>
                      <a:pt x="0" y="71"/>
                    </a:lnTo>
                    <a:lnTo>
                      <a:pt x="1" y="85"/>
                    </a:lnTo>
                    <a:lnTo>
                      <a:pt x="2" y="91"/>
                    </a:lnTo>
                    <a:lnTo>
                      <a:pt x="5" y="98"/>
                    </a:lnTo>
                    <a:lnTo>
                      <a:pt x="11" y="110"/>
                    </a:lnTo>
                    <a:lnTo>
                      <a:pt x="15" y="115"/>
                    </a:lnTo>
                    <a:lnTo>
                      <a:pt x="22" y="121"/>
                    </a:lnTo>
                    <a:lnTo>
                      <a:pt x="32" y="129"/>
                    </a:lnTo>
                    <a:lnTo>
                      <a:pt x="44" y="136"/>
                    </a:lnTo>
                    <a:lnTo>
                      <a:pt x="56" y="140"/>
                    </a:lnTo>
                    <a:lnTo>
                      <a:pt x="71" y="142"/>
                    </a:lnTo>
                    <a:lnTo>
                      <a:pt x="77" y="141"/>
                    </a:lnTo>
                    <a:lnTo>
                      <a:pt x="77" y="140"/>
                    </a:lnTo>
                    <a:lnTo>
                      <a:pt x="78" y="140"/>
                    </a:lnTo>
                    <a:lnTo>
                      <a:pt x="80" y="140"/>
                    </a:lnTo>
                    <a:lnTo>
                      <a:pt x="84" y="140"/>
                    </a:lnTo>
                    <a:lnTo>
                      <a:pt x="90" y="138"/>
                    </a:lnTo>
                    <a:lnTo>
                      <a:pt x="98" y="136"/>
                    </a:lnTo>
                    <a:lnTo>
                      <a:pt x="110" y="129"/>
                    </a:lnTo>
                    <a:lnTo>
                      <a:pt x="115" y="125"/>
                    </a:lnTo>
                    <a:lnTo>
                      <a:pt x="121" y="121"/>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8" name="Freeform 1065">
                <a:extLst>
                  <a:ext uri="{FF2B5EF4-FFF2-40B4-BE49-F238E27FC236}">
                    <a16:creationId xmlns:a16="http://schemas.microsoft.com/office/drawing/2014/main" id="{EB3921E1-C665-D787-76AE-422B34C4A975}"/>
                  </a:ext>
                </a:extLst>
              </p:cNvPr>
              <p:cNvSpPr>
                <a:spLocks/>
              </p:cNvSpPr>
              <p:nvPr/>
            </p:nvSpPr>
            <p:spPr bwMode="auto">
              <a:xfrm>
                <a:off x="7054850" y="4405313"/>
                <a:ext cx="46038" cy="46038"/>
              </a:xfrm>
              <a:custGeom>
                <a:avLst/>
                <a:gdLst>
                  <a:gd name="T0" fmla="*/ 121 w 142"/>
                  <a:gd name="T1" fmla="*/ 121 h 142"/>
                  <a:gd name="T2" fmla="*/ 125 w 142"/>
                  <a:gd name="T3" fmla="*/ 115 h 142"/>
                  <a:gd name="T4" fmla="*/ 129 w 142"/>
                  <a:gd name="T5" fmla="*/ 110 h 142"/>
                  <a:gd name="T6" fmla="*/ 136 w 142"/>
                  <a:gd name="T7" fmla="*/ 98 h 142"/>
                  <a:gd name="T8" fmla="*/ 138 w 142"/>
                  <a:gd name="T9" fmla="*/ 90 h 142"/>
                  <a:gd name="T10" fmla="*/ 140 w 142"/>
                  <a:gd name="T11" fmla="*/ 84 h 142"/>
                  <a:gd name="T12" fmla="*/ 140 w 142"/>
                  <a:gd name="T13" fmla="*/ 80 h 142"/>
                  <a:gd name="T14" fmla="*/ 140 w 142"/>
                  <a:gd name="T15" fmla="*/ 78 h 142"/>
                  <a:gd name="T16" fmla="*/ 140 w 142"/>
                  <a:gd name="T17" fmla="*/ 77 h 142"/>
                  <a:gd name="T18" fmla="*/ 141 w 142"/>
                  <a:gd name="T19" fmla="*/ 77 h 142"/>
                  <a:gd name="T20" fmla="*/ 142 w 142"/>
                  <a:gd name="T21" fmla="*/ 71 h 142"/>
                  <a:gd name="T22" fmla="*/ 140 w 142"/>
                  <a:gd name="T23" fmla="*/ 56 h 142"/>
                  <a:gd name="T24" fmla="*/ 136 w 142"/>
                  <a:gd name="T25" fmla="*/ 43 h 142"/>
                  <a:gd name="T26" fmla="*/ 129 w 142"/>
                  <a:gd name="T27" fmla="*/ 31 h 142"/>
                  <a:gd name="T28" fmla="*/ 121 w 142"/>
                  <a:gd name="T29" fmla="*/ 20 h 142"/>
                  <a:gd name="T30" fmla="*/ 110 w 142"/>
                  <a:gd name="T31" fmla="*/ 11 h 142"/>
                  <a:gd name="T32" fmla="*/ 98 w 142"/>
                  <a:gd name="T33" fmla="*/ 5 h 142"/>
                  <a:gd name="T34" fmla="*/ 91 w 142"/>
                  <a:gd name="T35" fmla="*/ 2 h 142"/>
                  <a:gd name="T36" fmla="*/ 84 w 142"/>
                  <a:gd name="T37" fmla="*/ 1 h 142"/>
                  <a:gd name="T38" fmla="*/ 71 w 142"/>
                  <a:gd name="T39" fmla="*/ 0 h 142"/>
                  <a:gd name="T40" fmla="*/ 56 w 142"/>
                  <a:gd name="T41" fmla="*/ 1 h 142"/>
                  <a:gd name="T42" fmla="*/ 44 w 142"/>
                  <a:gd name="T43" fmla="*/ 5 h 142"/>
                  <a:gd name="T44" fmla="*/ 32 w 142"/>
                  <a:gd name="T45" fmla="*/ 11 h 142"/>
                  <a:gd name="T46" fmla="*/ 22 w 142"/>
                  <a:gd name="T47" fmla="*/ 20 h 142"/>
                  <a:gd name="T48" fmla="*/ 12 w 142"/>
                  <a:gd name="T49" fmla="*/ 31 h 142"/>
                  <a:gd name="T50" fmla="*/ 5 w 142"/>
                  <a:gd name="T51" fmla="*/ 43 h 142"/>
                  <a:gd name="T52" fmla="*/ 1 w 142"/>
                  <a:gd name="T53" fmla="*/ 56 h 142"/>
                  <a:gd name="T54" fmla="*/ 0 w 142"/>
                  <a:gd name="T55" fmla="*/ 71 h 142"/>
                  <a:gd name="T56" fmla="*/ 1 w 142"/>
                  <a:gd name="T57" fmla="*/ 84 h 142"/>
                  <a:gd name="T58" fmla="*/ 2 w 142"/>
                  <a:gd name="T59" fmla="*/ 90 h 142"/>
                  <a:gd name="T60" fmla="*/ 5 w 142"/>
                  <a:gd name="T61" fmla="*/ 98 h 142"/>
                  <a:gd name="T62" fmla="*/ 12 w 142"/>
                  <a:gd name="T63" fmla="*/ 110 h 142"/>
                  <a:gd name="T64" fmla="*/ 16 w 142"/>
                  <a:gd name="T65" fmla="*/ 115 h 142"/>
                  <a:gd name="T66" fmla="*/ 22 w 142"/>
                  <a:gd name="T67" fmla="*/ 121 h 142"/>
                  <a:gd name="T68" fmla="*/ 32 w 142"/>
                  <a:gd name="T69" fmla="*/ 129 h 142"/>
                  <a:gd name="T70" fmla="*/ 44 w 142"/>
                  <a:gd name="T71" fmla="*/ 136 h 142"/>
                  <a:gd name="T72" fmla="*/ 56 w 142"/>
                  <a:gd name="T73" fmla="*/ 140 h 142"/>
                  <a:gd name="T74" fmla="*/ 71 w 142"/>
                  <a:gd name="T75" fmla="*/ 142 h 142"/>
                  <a:gd name="T76" fmla="*/ 77 w 142"/>
                  <a:gd name="T77" fmla="*/ 141 h 142"/>
                  <a:gd name="T78" fmla="*/ 77 w 142"/>
                  <a:gd name="T79" fmla="*/ 140 h 142"/>
                  <a:gd name="T80" fmla="*/ 78 w 142"/>
                  <a:gd name="T81" fmla="*/ 140 h 142"/>
                  <a:gd name="T82" fmla="*/ 80 w 142"/>
                  <a:gd name="T83" fmla="*/ 140 h 142"/>
                  <a:gd name="T84" fmla="*/ 84 w 142"/>
                  <a:gd name="T85" fmla="*/ 140 h 142"/>
                  <a:gd name="T86" fmla="*/ 91 w 142"/>
                  <a:gd name="T87" fmla="*/ 138 h 142"/>
                  <a:gd name="T88" fmla="*/ 98 w 142"/>
                  <a:gd name="T89" fmla="*/ 136 h 142"/>
                  <a:gd name="T90" fmla="*/ 110 w 142"/>
                  <a:gd name="T91" fmla="*/ 129 h 142"/>
                  <a:gd name="T92" fmla="*/ 115 w 142"/>
                  <a:gd name="T93" fmla="*/ 125 h 142"/>
                  <a:gd name="T94" fmla="*/ 121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121"/>
                    </a:moveTo>
                    <a:lnTo>
                      <a:pt x="125" y="115"/>
                    </a:lnTo>
                    <a:lnTo>
                      <a:pt x="129" y="110"/>
                    </a:lnTo>
                    <a:lnTo>
                      <a:pt x="136" y="98"/>
                    </a:lnTo>
                    <a:lnTo>
                      <a:pt x="138" y="90"/>
                    </a:lnTo>
                    <a:lnTo>
                      <a:pt x="140" y="84"/>
                    </a:lnTo>
                    <a:lnTo>
                      <a:pt x="140" y="80"/>
                    </a:lnTo>
                    <a:lnTo>
                      <a:pt x="140" y="78"/>
                    </a:lnTo>
                    <a:lnTo>
                      <a:pt x="140" y="77"/>
                    </a:lnTo>
                    <a:lnTo>
                      <a:pt x="141" y="77"/>
                    </a:lnTo>
                    <a:lnTo>
                      <a:pt x="142" y="71"/>
                    </a:lnTo>
                    <a:lnTo>
                      <a:pt x="140" y="56"/>
                    </a:lnTo>
                    <a:lnTo>
                      <a:pt x="136" y="43"/>
                    </a:lnTo>
                    <a:lnTo>
                      <a:pt x="129" y="31"/>
                    </a:lnTo>
                    <a:lnTo>
                      <a:pt x="121" y="20"/>
                    </a:lnTo>
                    <a:lnTo>
                      <a:pt x="110" y="11"/>
                    </a:lnTo>
                    <a:lnTo>
                      <a:pt x="98" y="5"/>
                    </a:lnTo>
                    <a:lnTo>
                      <a:pt x="91" y="2"/>
                    </a:lnTo>
                    <a:lnTo>
                      <a:pt x="84" y="1"/>
                    </a:lnTo>
                    <a:lnTo>
                      <a:pt x="71" y="0"/>
                    </a:lnTo>
                    <a:lnTo>
                      <a:pt x="56" y="1"/>
                    </a:lnTo>
                    <a:lnTo>
                      <a:pt x="44" y="5"/>
                    </a:lnTo>
                    <a:lnTo>
                      <a:pt x="32" y="11"/>
                    </a:lnTo>
                    <a:lnTo>
                      <a:pt x="22" y="20"/>
                    </a:lnTo>
                    <a:lnTo>
                      <a:pt x="12" y="31"/>
                    </a:lnTo>
                    <a:lnTo>
                      <a:pt x="5" y="43"/>
                    </a:lnTo>
                    <a:lnTo>
                      <a:pt x="1" y="56"/>
                    </a:lnTo>
                    <a:lnTo>
                      <a:pt x="0" y="71"/>
                    </a:lnTo>
                    <a:lnTo>
                      <a:pt x="1" y="84"/>
                    </a:lnTo>
                    <a:lnTo>
                      <a:pt x="2" y="90"/>
                    </a:lnTo>
                    <a:lnTo>
                      <a:pt x="5" y="98"/>
                    </a:lnTo>
                    <a:lnTo>
                      <a:pt x="12" y="110"/>
                    </a:lnTo>
                    <a:lnTo>
                      <a:pt x="16" y="115"/>
                    </a:lnTo>
                    <a:lnTo>
                      <a:pt x="22" y="121"/>
                    </a:lnTo>
                    <a:lnTo>
                      <a:pt x="32" y="129"/>
                    </a:lnTo>
                    <a:lnTo>
                      <a:pt x="44" y="136"/>
                    </a:lnTo>
                    <a:lnTo>
                      <a:pt x="56" y="140"/>
                    </a:lnTo>
                    <a:lnTo>
                      <a:pt x="71" y="142"/>
                    </a:lnTo>
                    <a:lnTo>
                      <a:pt x="77" y="141"/>
                    </a:lnTo>
                    <a:lnTo>
                      <a:pt x="77" y="140"/>
                    </a:lnTo>
                    <a:lnTo>
                      <a:pt x="78" y="140"/>
                    </a:lnTo>
                    <a:lnTo>
                      <a:pt x="80" y="140"/>
                    </a:lnTo>
                    <a:lnTo>
                      <a:pt x="84" y="140"/>
                    </a:lnTo>
                    <a:lnTo>
                      <a:pt x="91" y="138"/>
                    </a:lnTo>
                    <a:lnTo>
                      <a:pt x="98" y="136"/>
                    </a:lnTo>
                    <a:lnTo>
                      <a:pt x="110" y="129"/>
                    </a:lnTo>
                    <a:lnTo>
                      <a:pt x="115" y="125"/>
                    </a:lnTo>
                    <a:lnTo>
                      <a:pt x="121" y="121"/>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9" name="Freeform 1066">
                <a:extLst>
                  <a:ext uri="{FF2B5EF4-FFF2-40B4-BE49-F238E27FC236}">
                    <a16:creationId xmlns:a16="http://schemas.microsoft.com/office/drawing/2014/main" id="{671F6402-A71A-A958-AB3A-D9D902704EB5}"/>
                  </a:ext>
                </a:extLst>
              </p:cNvPr>
              <p:cNvSpPr>
                <a:spLocks/>
              </p:cNvSpPr>
              <p:nvPr/>
            </p:nvSpPr>
            <p:spPr bwMode="auto">
              <a:xfrm>
                <a:off x="7332663" y="4505325"/>
                <a:ext cx="46038" cy="44450"/>
              </a:xfrm>
              <a:custGeom>
                <a:avLst/>
                <a:gdLst>
                  <a:gd name="T0" fmla="*/ 121 w 142"/>
                  <a:gd name="T1" fmla="*/ 121 h 142"/>
                  <a:gd name="T2" fmla="*/ 125 w 142"/>
                  <a:gd name="T3" fmla="*/ 115 h 142"/>
                  <a:gd name="T4" fmla="*/ 129 w 142"/>
                  <a:gd name="T5" fmla="*/ 110 h 142"/>
                  <a:gd name="T6" fmla="*/ 136 w 142"/>
                  <a:gd name="T7" fmla="*/ 98 h 142"/>
                  <a:gd name="T8" fmla="*/ 138 w 142"/>
                  <a:gd name="T9" fmla="*/ 91 h 142"/>
                  <a:gd name="T10" fmla="*/ 140 w 142"/>
                  <a:gd name="T11" fmla="*/ 85 h 142"/>
                  <a:gd name="T12" fmla="*/ 140 w 142"/>
                  <a:gd name="T13" fmla="*/ 81 h 142"/>
                  <a:gd name="T14" fmla="*/ 140 w 142"/>
                  <a:gd name="T15" fmla="*/ 79 h 142"/>
                  <a:gd name="T16" fmla="*/ 140 w 142"/>
                  <a:gd name="T17" fmla="*/ 78 h 142"/>
                  <a:gd name="T18" fmla="*/ 141 w 142"/>
                  <a:gd name="T19" fmla="*/ 78 h 142"/>
                  <a:gd name="T20" fmla="*/ 142 w 142"/>
                  <a:gd name="T21" fmla="*/ 71 h 142"/>
                  <a:gd name="T22" fmla="*/ 140 w 142"/>
                  <a:gd name="T23" fmla="*/ 56 h 142"/>
                  <a:gd name="T24" fmla="*/ 136 w 142"/>
                  <a:gd name="T25" fmla="*/ 43 h 142"/>
                  <a:gd name="T26" fmla="*/ 129 w 142"/>
                  <a:gd name="T27" fmla="*/ 31 h 142"/>
                  <a:gd name="T28" fmla="*/ 121 w 142"/>
                  <a:gd name="T29" fmla="*/ 21 h 142"/>
                  <a:gd name="T30" fmla="*/ 110 w 142"/>
                  <a:gd name="T31" fmla="*/ 12 h 142"/>
                  <a:gd name="T32" fmla="*/ 98 w 142"/>
                  <a:gd name="T33" fmla="*/ 6 h 142"/>
                  <a:gd name="T34" fmla="*/ 90 w 142"/>
                  <a:gd name="T35" fmla="*/ 3 h 142"/>
                  <a:gd name="T36" fmla="*/ 84 w 142"/>
                  <a:gd name="T37" fmla="*/ 2 h 142"/>
                  <a:gd name="T38" fmla="*/ 71 w 142"/>
                  <a:gd name="T39" fmla="*/ 0 h 142"/>
                  <a:gd name="T40" fmla="*/ 56 w 142"/>
                  <a:gd name="T41" fmla="*/ 2 h 142"/>
                  <a:gd name="T42" fmla="*/ 44 w 142"/>
                  <a:gd name="T43" fmla="*/ 6 h 142"/>
                  <a:gd name="T44" fmla="*/ 32 w 142"/>
                  <a:gd name="T45" fmla="*/ 12 h 142"/>
                  <a:gd name="T46" fmla="*/ 22 w 142"/>
                  <a:gd name="T47" fmla="*/ 21 h 142"/>
                  <a:gd name="T48" fmla="*/ 11 w 142"/>
                  <a:gd name="T49" fmla="*/ 31 h 142"/>
                  <a:gd name="T50" fmla="*/ 5 w 142"/>
                  <a:gd name="T51" fmla="*/ 43 h 142"/>
                  <a:gd name="T52" fmla="*/ 1 w 142"/>
                  <a:gd name="T53" fmla="*/ 56 h 142"/>
                  <a:gd name="T54" fmla="*/ 0 w 142"/>
                  <a:gd name="T55" fmla="*/ 71 h 142"/>
                  <a:gd name="T56" fmla="*/ 1 w 142"/>
                  <a:gd name="T57" fmla="*/ 85 h 142"/>
                  <a:gd name="T58" fmla="*/ 2 w 142"/>
                  <a:gd name="T59" fmla="*/ 91 h 142"/>
                  <a:gd name="T60" fmla="*/ 5 w 142"/>
                  <a:gd name="T61" fmla="*/ 98 h 142"/>
                  <a:gd name="T62" fmla="*/ 11 w 142"/>
                  <a:gd name="T63" fmla="*/ 110 h 142"/>
                  <a:gd name="T64" fmla="*/ 15 w 142"/>
                  <a:gd name="T65" fmla="*/ 115 h 142"/>
                  <a:gd name="T66" fmla="*/ 22 w 142"/>
                  <a:gd name="T67" fmla="*/ 121 h 142"/>
                  <a:gd name="T68" fmla="*/ 32 w 142"/>
                  <a:gd name="T69" fmla="*/ 129 h 142"/>
                  <a:gd name="T70" fmla="*/ 44 w 142"/>
                  <a:gd name="T71" fmla="*/ 136 h 142"/>
                  <a:gd name="T72" fmla="*/ 56 w 142"/>
                  <a:gd name="T73" fmla="*/ 140 h 142"/>
                  <a:gd name="T74" fmla="*/ 71 w 142"/>
                  <a:gd name="T75" fmla="*/ 142 h 142"/>
                  <a:gd name="T76" fmla="*/ 77 w 142"/>
                  <a:gd name="T77" fmla="*/ 141 h 142"/>
                  <a:gd name="T78" fmla="*/ 77 w 142"/>
                  <a:gd name="T79" fmla="*/ 140 h 142"/>
                  <a:gd name="T80" fmla="*/ 78 w 142"/>
                  <a:gd name="T81" fmla="*/ 140 h 142"/>
                  <a:gd name="T82" fmla="*/ 80 w 142"/>
                  <a:gd name="T83" fmla="*/ 140 h 142"/>
                  <a:gd name="T84" fmla="*/ 84 w 142"/>
                  <a:gd name="T85" fmla="*/ 140 h 142"/>
                  <a:gd name="T86" fmla="*/ 90 w 142"/>
                  <a:gd name="T87" fmla="*/ 138 h 142"/>
                  <a:gd name="T88" fmla="*/ 98 w 142"/>
                  <a:gd name="T89" fmla="*/ 136 h 142"/>
                  <a:gd name="T90" fmla="*/ 110 w 142"/>
                  <a:gd name="T91" fmla="*/ 129 h 142"/>
                  <a:gd name="T92" fmla="*/ 115 w 142"/>
                  <a:gd name="T93" fmla="*/ 125 h 142"/>
                  <a:gd name="T94" fmla="*/ 121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121"/>
                    </a:moveTo>
                    <a:lnTo>
                      <a:pt x="125" y="115"/>
                    </a:lnTo>
                    <a:lnTo>
                      <a:pt x="129" y="110"/>
                    </a:lnTo>
                    <a:lnTo>
                      <a:pt x="136" y="98"/>
                    </a:lnTo>
                    <a:lnTo>
                      <a:pt x="138" y="91"/>
                    </a:lnTo>
                    <a:lnTo>
                      <a:pt x="140" y="85"/>
                    </a:lnTo>
                    <a:lnTo>
                      <a:pt x="140" y="81"/>
                    </a:lnTo>
                    <a:lnTo>
                      <a:pt x="140" y="79"/>
                    </a:lnTo>
                    <a:lnTo>
                      <a:pt x="140" y="78"/>
                    </a:lnTo>
                    <a:lnTo>
                      <a:pt x="141" y="78"/>
                    </a:lnTo>
                    <a:lnTo>
                      <a:pt x="142" y="71"/>
                    </a:lnTo>
                    <a:lnTo>
                      <a:pt x="140" y="56"/>
                    </a:lnTo>
                    <a:lnTo>
                      <a:pt x="136" y="43"/>
                    </a:lnTo>
                    <a:lnTo>
                      <a:pt x="129" y="31"/>
                    </a:lnTo>
                    <a:lnTo>
                      <a:pt x="121" y="21"/>
                    </a:lnTo>
                    <a:lnTo>
                      <a:pt x="110" y="12"/>
                    </a:lnTo>
                    <a:lnTo>
                      <a:pt x="98" y="6"/>
                    </a:lnTo>
                    <a:lnTo>
                      <a:pt x="90" y="3"/>
                    </a:lnTo>
                    <a:lnTo>
                      <a:pt x="84" y="2"/>
                    </a:lnTo>
                    <a:lnTo>
                      <a:pt x="71" y="0"/>
                    </a:lnTo>
                    <a:lnTo>
                      <a:pt x="56" y="2"/>
                    </a:lnTo>
                    <a:lnTo>
                      <a:pt x="44" y="6"/>
                    </a:lnTo>
                    <a:lnTo>
                      <a:pt x="32" y="12"/>
                    </a:lnTo>
                    <a:lnTo>
                      <a:pt x="22" y="21"/>
                    </a:lnTo>
                    <a:lnTo>
                      <a:pt x="11" y="31"/>
                    </a:lnTo>
                    <a:lnTo>
                      <a:pt x="5" y="43"/>
                    </a:lnTo>
                    <a:lnTo>
                      <a:pt x="1" y="56"/>
                    </a:lnTo>
                    <a:lnTo>
                      <a:pt x="0" y="71"/>
                    </a:lnTo>
                    <a:lnTo>
                      <a:pt x="1" y="85"/>
                    </a:lnTo>
                    <a:lnTo>
                      <a:pt x="2" y="91"/>
                    </a:lnTo>
                    <a:lnTo>
                      <a:pt x="5" y="98"/>
                    </a:lnTo>
                    <a:lnTo>
                      <a:pt x="11" y="110"/>
                    </a:lnTo>
                    <a:lnTo>
                      <a:pt x="15" y="115"/>
                    </a:lnTo>
                    <a:lnTo>
                      <a:pt x="22" y="121"/>
                    </a:lnTo>
                    <a:lnTo>
                      <a:pt x="32" y="129"/>
                    </a:lnTo>
                    <a:lnTo>
                      <a:pt x="44" y="136"/>
                    </a:lnTo>
                    <a:lnTo>
                      <a:pt x="56" y="140"/>
                    </a:lnTo>
                    <a:lnTo>
                      <a:pt x="71" y="142"/>
                    </a:lnTo>
                    <a:lnTo>
                      <a:pt x="77" y="141"/>
                    </a:lnTo>
                    <a:lnTo>
                      <a:pt x="77" y="140"/>
                    </a:lnTo>
                    <a:lnTo>
                      <a:pt x="78" y="140"/>
                    </a:lnTo>
                    <a:lnTo>
                      <a:pt x="80" y="140"/>
                    </a:lnTo>
                    <a:lnTo>
                      <a:pt x="84" y="140"/>
                    </a:lnTo>
                    <a:lnTo>
                      <a:pt x="90" y="138"/>
                    </a:lnTo>
                    <a:lnTo>
                      <a:pt x="98" y="136"/>
                    </a:lnTo>
                    <a:lnTo>
                      <a:pt x="110" y="129"/>
                    </a:lnTo>
                    <a:lnTo>
                      <a:pt x="115" y="125"/>
                    </a:lnTo>
                    <a:lnTo>
                      <a:pt x="121" y="121"/>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0" name="Freeform 1067">
                <a:extLst>
                  <a:ext uri="{FF2B5EF4-FFF2-40B4-BE49-F238E27FC236}">
                    <a16:creationId xmlns:a16="http://schemas.microsoft.com/office/drawing/2014/main" id="{73F592B0-D46D-54F6-1F07-10BB029575FA}"/>
                  </a:ext>
                </a:extLst>
              </p:cNvPr>
              <p:cNvSpPr>
                <a:spLocks/>
              </p:cNvSpPr>
              <p:nvPr/>
            </p:nvSpPr>
            <p:spPr bwMode="auto">
              <a:xfrm>
                <a:off x="7624763" y="4576763"/>
                <a:ext cx="44450" cy="46038"/>
              </a:xfrm>
              <a:custGeom>
                <a:avLst/>
                <a:gdLst>
                  <a:gd name="T0" fmla="*/ 120 w 142"/>
                  <a:gd name="T1" fmla="*/ 120 h 142"/>
                  <a:gd name="T2" fmla="*/ 124 w 142"/>
                  <a:gd name="T3" fmla="*/ 114 h 142"/>
                  <a:gd name="T4" fmla="*/ 128 w 142"/>
                  <a:gd name="T5" fmla="*/ 109 h 142"/>
                  <a:gd name="T6" fmla="*/ 136 w 142"/>
                  <a:gd name="T7" fmla="*/ 97 h 142"/>
                  <a:gd name="T8" fmla="*/ 138 w 142"/>
                  <a:gd name="T9" fmla="*/ 90 h 142"/>
                  <a:gd name="T10" fmla="*/ 140 w 142"/>
                  <a:gd name="T11" fmla="*/ 84 h 142"/>
                  <a:gd name="T12" fmla="*/ 140 w 142"/>
                  <a:gd name="T13" fmla="*/ 80 h 142"/>
                  <a:gd name="T14" fmla="*/ 140 w 142"/>
                  <a:gd name="T15" fmla="*/ 78 h 142"/>
                  <a:gd name="T16" fmla="*/ 140 w 142"/>
                  <a:gd name="T17" fmla="*/ 77 h 142"/>
                  <a:gd name="T18" fmla="*/ 141 w 142"/>
                  <a:gd name="T19" fmla="*/ 77 h 142"/>
                  <a:gd name="T20" fmla="*/ 142 w 142"/>
                  <a:gd name="T21" fmla="*/ 71 h 142"/>
                  <a:gd name="T22" fmla="*/ 140 w 142"/>
                  <a:gd name="T23" fmla="*/ 55 h 142"/>
                  <a:gd name="T24" fmla="*/ 136 w 142"/>
                  <a:gd name="T25" fmla="*/ 42 h 142"/>
                  <a:gd name="T26" fmla="*/ 128 w 142"/>
                  <a:gd name="T27" fmla="*/ 30 h 142"/>
                  <a:gd name="T28" fmla="*/ 120 w 142"/>
                  <a:gd name="T29" fmla="*/ 20 h 142"/>
                  <a:gd name="T30" fmla="*/ 109 w 142"/>
                  <a:gd name="T31" fmla="*/ 11 h 142"/>
                  <a:gd name="T32" fmla="*/ 97 w 142"/>
                  <a:gd name="T33" fmla="*/ 5 h 142"/>
                  <a:gd name="T34" fmla="*/ 90 w 142"/>
                  <a:gd name="T35" fmla="*/ 2 h 142"/>
                  <a:gd name="T36" fmla="*/ 84 w 142"/>
                  <a:gd name="T37" fmla="*/ 1 h 142"/>
                  <a:gd name="T38" fmla="*/ 71 w 142"/>
                  <a:gd name="T39" fmla="*/ 0 h 142"/>
                  <a:gd name="T40" fmla="*/ 55 w 142"/>
                  <a:gd name="T41" fmla="*/ 1 h 142"/>
                  <a:gd name="T42" fmla="*/ 43 w 142"/>
                  <a:gd name="T43" fmla="*/ 5 h 142"/>
                  <a:gd name="T44" fmla="*/ 31 w 142"/>
                  <a:gd name="T45" fmla="*/ 11 h 142"/>
                  <a:gd name="T46" fmla="*/ 21 w 142"/>
                  <a:gd name="T47" fmla="*/ 20 h 142"/>
                  <a:gd name="T48" fmla="*/ 11 w 142"/>
                  <a:gd name="T49" fmla="*/ 30 h 142"/>
                  <a:gd name="T50" fmla="*/ 5 w 142"/>
                  <a:gd name="T51" fmla="*/ 42 h 142"/>
                  <a:gd name="T52" fmla="*/ 1 w 142"/>
                  <a:gd name="T53" fmla="*/ 55 h 142"/>
                  <a:gd name="T54" fmla="*/ 0 w 142"/>
                  <a:gd name="T55" fmla="*/ 71 h 142"/>
                  <a:gd name="T56" fmla="*/ 1 w 142"/>
                  <a:gd name="T57" fmla="*/ 84 h 142"/>
                  <a:gd name="T58" fmla="*/ 2 w 142"/>
                  <a:gd name="T59" fmla="*/ 90 h 142"/>
                  <a:gd name="T60" fmla="*/ 5 w 142"/>
                  <a:gd name="T61" fmla="*/ 97 h 142"/>
                  <a:gd name="T62" fmla="*/ 11 w 142"/>
                  <a:gd name="T63" fmla="*/ 109 h 142"/>
                  <a:gd name="T64" fmla="*/ 15 w 142"/>
                  <a:gd name="T65" fmla="*/ 114 h 142"/>
                  <a:gd name="T66" fmla="*/ 21 w 142"/>
                  <a:gd name="T67" fmla="*/ 120 h 142"/>
                  <a:gd name="T68" fmla="*/ 31 w 142"/>
                  <a:gd name="T69" fmla="*/ 128 h 142"/>
                  <a:gd name="T70" fmla="*/ 43 w 142"/>
                  <a:gd name="T71" fmla="*/ 136 h 142"/>
                  <a:gd name="T72" fmla="*/ 55 w 142"/>
                  <a:gd name="T73" fmla="*/ 140 h 142"/>
                  <a:gd name="T74" fmla="*/ 71 w 142"/>
                  <a:gd name="T75" fmla="*/ 142 h 142"/>
                  <a:gd name="T76" fmla="*/ 77 w 142"/>
                  <a:gd name="T77" fmla="*/ 141 h 142"/>
                  <a:gd name="T78" fmla="*/ 77 w 142"/>
                  <a:gd name="T79" fmla="*/ 140 h 142"/>
                  <a:gd name="T80" fmla="*/ 78 w 142"/>
                  <a:gd name="T81" fmla="*/ 140 h 142"/>
                  <a:gd name="T82" fmla="*/ 80 w 142"/>
                  <a:gd name="T83" fmla="*/ 140 h 142"/>
                  <a:gd name="T84" fmla="*/ 84 w 142"/>
                  <a:gd name="T85" fmla="*/ 140 h 142"/>
                  <a:gd name="T86" fmla="*/ 90 w 142"/>
                  <a:gd name="T87" fmla="*/ 138 h 142"/>
                  <a:gd name="T88" fmla="*/ 97 w 142"/>
                  <a:gd name="T89" fmla="*/ 136 h 142"/>
                  <a:gd name="T90" fmla="*/ 109 w 142"/>
                  <a:gd name="T91" fmla="*/ 128 h 142"/>
                  <a:gd name="T92" fmla="*/ 114 w 142"/>
                  <a:gd name="T93" fmla="*/ 124 h 142"/>
                  <a:gd name="T94" fmla="*/ 120 w 142"/>
                  <a:gd name="T95" fmla="*/ 1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0" y="120"/>
                    </a:moveTo>
                    <a:lnTo>
                      <a:pt x="124" y="114"/>
                    </a:lnTo>
                    <a:lnTo>
                      <a:pt x="128" y="109"/>
                    </a:lnTo>
                    <a:lnTo>
                      <a:pt x="136" y="97"/>
                    </a:lnTo>
                    <a:lnTo>
                      <a:pt x="138" y="90"/>
                    </a:lnTo>
                    <a:lnTo>
                      <a:pt x="140" y="84"/>
                    </a:lnTo>
                    <a:lnTo>
                      <a:pt x="140" y="80"/>
                    </a:lnTo>
                    <a:lnTo>
                      <a:pt x="140" y="78"/>
                    </a:lnTo>
                    <a:lnTo>
                      <a:pt x="140" y="77"/>
                    </a:lnTo>
                    <a:lnTo>
                      <a:pt x="141" y="77"/>
                    </a:lnTo>
                    <a:lnTo>
                      <a:pt x="142" y="71"/>
                    </a:lnTo>
                    <a:lnTo>
                      <a:pt x="140" y="55"/>
                    </a:lnTo>
                    <a:lnTo>
                      <a:pt x="136" y="42"/>
                    </a:lnTo>
                    <a:lnTo>
                      <a:pt x="128" y="30"/>
                    </a:lnTo>
                    <a:lnTo>
                      <a:pt x="120" y="20"/>
                    </a:lnTo>
                    <a:lnTo>
                      <a:pt x="109" y="11"/>
                    </a:lnTo>
                    <a:lnTo>
                      <a:pt x="97" y="5"/>
                    </a:lnTo>
                    <a:lnTo>
                      <a:pt x="90" y="2"/>
                    </a:lnTo>
                    <a:lnTo>
                      <a:pt x="84" y="1"/>
                    </a:lnTo>
                    <a:lnTo>
                      <a:pt x="71" y="0"/>
                    </a:lnTo>
                    <a:lnTo>
                      <a:pt x="55" y="1"/>
                    </a:lnTo>
                    <a:lnTo>
                      <a:pt x="43" y="5"/>
                    </a:lnTo>
                    <a:lnTo>
                      <a:pt x="31" y="11"/>
                    </a:lnTo>
                    <a:lnTo>
                      <a:pt x="21" y="20"/>
                    </a:lnTo>
                    <a:lnTo>
                      <a:pt x="11" y="30"/>
                    </a:lnTo>
                    <a:lnTo>
                      <a:pt x="5" y="42"/>
                    </a:lnTo>
                    <a:lnTo>
                      <a:pt x="1" y="55"/>
                    </a:lnTo>
                    <a:lnTo>
                      <a:pt x="0" y="71"/>
                    </a:lnTo>
                    <a:lnTo>
                      <a:pt x="1" y="84"/>
                    </a:lnTo>
                    <a:lnTo>
                      <a:pt x="2" y="90"/>
                    </a:lnTo>
                    <a:lnTo>
                      <a:pt x="5" y="97"/>
                    </a:lnTo>
                    <a:lnTo>
                      <a:pt x="11" y="109"/>
                    </a:lnTo>
                    <a:lnTo>
                      <a:pt x="15" y="114"/>
                    </a:lnTo>
                    <a:lnTo>
                      <a:pt x="21" y="120"/>
                    </a:lnTo>
                    <a:lnTo>
                      <a:pt x="31" y="128"/>
                    </a:lnTo>
                    <a:lnTo>
                      <a:pt x="43" y="136"/>
                    </a:lnTo>
                    <a:lnTo>
                      <a:pt x="55" y="140"/>
                    </a:lnTo>
                    <a:lnTo>
                      <a:pt x="71" y="142"/>
                    </a:lnTo>
                    <a:lnTo>
                      <a:pt x="77" y="141"/>
                    </a:lnTo>
                    <a:lnTo>
                      <a:pt x="77" y="140"/>
                    </a:lnTo>
                    <a:lnTo>
                      <a:pt x="78" y="140"/>
                    </a:lnTo>
                    <a:lnTo>
                      <a:pt x="80" y="140"/>
                    </a:lnTo>
                    <a:lnTo>
                      <a:pt x="84" y="140"/>
                    </a:lnTo>
                    <a:lnTo>
                      <a:pt x="90" y="138"/>
                    </a:lnTo>
                    <a:lnTo>
                      <a:pt x="97" y="136"/>
                    </a:lnTo>
                    <a:lnTo>
                      <a:pt x="109" y="128"/>
                    </a:lnTo>
                    <a:lnTo>
                      <a:pt x="114" y="124"/>
                    </a:lnTo>
                    <a:lnTo>
                      <a:pt x="120" y="120"/>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1" name="Freeform 1068">
                <a:extLst>
                  <a:ext uri="{FF2B5EF4-FFF2-40B4-BE49-F238E27FC236}">
                    <a16:creationId xmlns:a16="http://schemas.microsoft.com/office/drawing/2014/main" id="{6B95612E-CDAC-7966-6DB7-FDA6D25930BB}"/>
                  </a:ext>
                </a:extLst>
              </p:cNvPr>
              <p:cNvSpPr>
                <a:spLocks/>
              </p:cNvSpPr>
              <p:nvPr/>
            </p:nvSpPr>
            <p:spPr bwMode="auto">
              <a:xfrm>
                <a:off x="7913688" y="4702175"/>
                <a:ext cx="46038" cy="46038"/>
              </a:xfrm>
              <a:custGeom>
                <a:avLst/>
                <a:gdLst>
                  <a:gd name="T0" fmla="*/ 121 w 142"/>
                  <a:gd name="T1" fmla="*/ 121 h 142"/>
                  <a:gd name="T2" fmla="*/ 125 w 142"/>
                  <a:gd name="T3" fmla="*/ 115 h 142"/>
                  <a:gd name="T4" fmla="*/ 129 w 142"/>
                  <a:gd name="T5" fmla="*/ 110 h 142"/>
                  <a:gd name="T6" fmla="*/ 136 w 142"/>
                  <a:gd name="T7" fmla="*/ 97 h 142"/>
                  <a:gd name="T8" fmla="*/ 138 w 142"/>
                  <a:gd name="T9" fmla="*/ 90 h 142"/>
                  <a:gd name="T10" fmla="*/ 140 w 142"/>
                  <a:gd name="T11" fmla="*/ 84 h 142"/>
                  <a:gd name="T12" fmla="*/ 140 w 142"/>
                  <a:gd name="T13" fmla="*/ 80 h 142"/>
                  <a:gd name="T14" fmla="*/ 140 w 142"/>
                  <a:gd name="T15" fmla="*/ 78 h 142"/>
                  <a:gd name="T16" fmla="*/ 140 w 142"/>
                  <a:gd name="T17" fmla="*/ 77 h 142"/>
                  <a:gd name="T18" fmla="*/ 141 w 142"/>
                  <a:gd name="T19" fmla="*/ 77 h 142"/>
                  <a:gd name="T20" fmla="*/ 142 w 142"/>
                  <a:gd name="T21" fmla="*/ 71 h 142"/>
                  <a:gd name="T22" fmla="*/ 140 w 142"/>
                  <a:gd name="T23" fmla="*/ 56 h 142"/>
                  <a:gd name="T24" fmla="*/ 136 w 142"/>
                  <a:gd name="T25" fmla="*/ 43 h 142"/>
                  <a:gd name="T26" fmla="*/ 129 w 142"/>
                  <a:gd name="T27" fmla="*/ 31 h 142"/>
                  <a:gd name="T28" fmla="*/ 121 w 142"/>
                  <a:gd name="T29" fmla="*/ 20 h 142"/>
                  <a:gd name="T30" fmla="*/ 110 w 142"/>
                  <a:gd name="T31" fmla="*/ 11 h 142"/>
                  <a:gd name="T32" fmla="*/ 97 w 142"/>
                  <a:gd name="T33" fmla="*/ 5 h 142"/>
                  <a:gd name="T34" fmla="*/ 90 w 142"/>
                  <a:gd name="T35" fmla="*/ 2 h 142"/>
                  <a:gd name="T36" fmla="*/ 84 w 142"/>
                  <a:gd name="T37" fmla="*/ 1 h 142"/>
                  <a:gd name="T38" fmla="*/ 71 w 142"/>
                  <a:gd name="T39" fmla="*/ 0 h 142"/>
                  <a:gd name="T40" fmla="*/ 56 w 142"/>
                  <a:gd name="T41" fmla="*/ 1 h 142"/>
                  <a:gd name="T42" fmla="*/ 44 w 142"/>
                  <a:gd name="T43" fmla="*/ 5 h 142"/>
                  <a:gd name="T44" fmla="*/ 32 w 142"/>
                  <a:gd name="T45" fmla="*/ 11 h 142"/>
                  <a:gd name="T46" fmla="*/ 21 w 142"/>
                  <a:gd name="T47" fmla="*/ 20 h 142"/>
                  <a:gd name="T48" fmla="*/ 11 w 142"/>
                  <a:gd name="T49" fmla="*/ 31 h 142"/>
                  <a:gd name="T50" fmla="*/ 5 w 142"/>
                  <a:gd name="T51" fmla="*/ 43 h 142"/>
                  <a:gd name="T52" fmla="*/ 1 w 142"/>
                  <a:gd name="T53" fmla="*/ 56 h 142"/>
                  <a:gd name="T54" fmla="*/ 0 w 142"/>
                  <a:gd name="T55" fmla="*/ 71 h 142"/>
                  <a:gd name="T56" fmla="*/ 1 w 142"/>
                  <a:gd name="T57" fmla="*/ 84 h 142"/>
                  <a:gd name="T58" fmla="*/ 2 w 142"/>
                  <a:gd name="T59" fmla="*/ 90 h 142"/>
                  <a:gd name="T60" fmla="*/ 5 w 142"/>
                  <a:gd name="T61" fmla="*/ 97 h 142"/>
                  <a:gd name="T62" fmla="*/ 11 w 142"/>
                  <a:gd name="T63" fmla="*/ 110 h 142"/>
                  <a:gd name="T64" fmla="*/ 15 w 142"/>
                  <a:gd name="T65" fmla="*/ 115 h 142"/>
                  <a:gd name="T66" fmla="*/ 21 w 142"/>
                  <a:gd name="T67" fmla="*/ 121 h 142"/>
                  <a:gd name="T68" fmla="*/ 32 w 142"/>
                  <a:gd name="T69" fmla="*/ 129 h 142"/>
                  <a:gd name="T70" fmla="*/ 44 w 142"/>
                  <a:gd name="T71" fmla="*/ 136 h 142"/>
                  <a:gd name="T72" fmla="*/ 56 w 142"/>
                  <a:gd name="T73" fmla="*/ 140 h 142"/>
                  <a:gd name="T74" fmla="*/ 71 w 142"/>
                  <a:gd name="T75" fmla="*/ 142 h 142"/>
                  <a:gd name="T76" fmla="*/ 77 w 142"/>
                  <a:gd name="T77" fmla="*/ 141 h 142"/>
                  <a:gd name="T78" fmla="*/ 77 w 142"/>
                  <a:gd name="T79" fmla="*/ 140 h 142"/>
                  <a:gd name="T80" fmla="*/ 78 w 142"/>
                  <a:gd name="T81" fmla="*/ 140 h 142"/>
                  <a:gd name="T82" fmla="*/ 80 w 142"/>
                  <a:gd name="T83" fmla="*/ 140 h 142"/>
                  <a:gd name="T84" fmla="*/ 84 w 142"/>
                  <a:gd name="T85" fmla="*/ 140 h 142"/>
                  <a:gd name="T86" fmla="*/ 90 w 142"/>
                  <a:gd name="T87" fmla="*/ 138 h 142"/>
                  <a:gd name="T88" fmla="*/ 97 w 142"/>
                  <a:gd name="T89" fmla="*/ 136 h 142"/>
                  <a:gd name="T90" fmla="*/ 110 w 142"/>
                  <a:gd name="T91" fmla="*/ 129 h 142"/>
                  <a:gd name="T92" fmla="*/ 115 w 142"/>
                  <a:gd name="T93" fmla="*/ 125 h 142"/>
                  <a:gd name="T94" fmla="*/ 121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121"/>
                    </a:moveTo>
                    <a:lnTo>
                      <a:pt x="125" y="115"/>
                    </a:lnTo>
                    <a:lnTo>
                      <a:pt x="129" y="110"/>
                    </a:lnTo>
                    <a:lnTo>
                      <a:pt x="136" y="97"/>
                    </a:lnTo>
                    <a:lnTo>
                      <a:pt x="138" y="90"/>
                    </a:lnTo>
                    <a:lnTo>
                      <a:pt x="140" y="84"/>
                    </a:lnTo>
                    <a:lnTo>
                      <a:pt x="140" y="80"/>
                    </a:lnTo>
                    <a:lnTo>
                      <a:pt x="140" y="78"/>
                    </a:lnTo>
                    <a:lnTo>
                      <a:pt x="140" y="77"/>
                    </a:lnTo>
                    <a:lnTo>
                      <a:pt x="141" y="77"/>
                    </a:lnTo>
                    <a:lnTo>
                      <a:pt x="142" y="71"/>
                    </a:lnTo>
                    <a:lnTo>
                      <a:pt x="140" y="56"/>
                    </a:lnTo>
                    <a:lnTo>
                      <a:pt x="136" y="43"/>
                    </a:lnTo>
                    <a:lnTo>
                      <a:pt x="129" y="31"/>
                    </a:lnTo>
                    <a:lnTo>
                      <a:pt x="121" y="20"/>
                    </a:lnTo>
                    <a:lnTo>
                      <a:pt x="110" y="11"/>
                    </a:lnTo>
                    <a:lnTo>
                      <a:pt x="97" y="5"/>
                    </a:lnTo>
                    <a:lnTo>
                      <a:pt x="90" y="2"/>
                    </a:lnTo>
                    <a:lnTo>
                      <a:pt x="84" y="1"/>
                    </a:lnTo>
                    <a:lnTo>
                      <a:pt x="71" y="0"/>
                    </a:lnTo>
                    <a:lnTo>
                      <a:pt x="56" y="1"/>
                    </a:lnTo>
                    <a:lnTo>
                      <a:pt x="44" y="5"/>
                    </a:lnTo>
                    <a:lnTo>
                      <a:pt x="32" y="11"/>
                    </a:lnTo>
                    <a:lnTo>
                      <a:pt x="21" y="20"/>
                    </a:lnTo>
                    <a:lnTo>
                      <a:pt x="11" y="31"/>
                    </a:lnTo>
                    <a:lnTo>
                      <a:pt x="5" y="43"/>
                    </a:lnTo>
                    <a:lnTo>
                      <a:pt x="1" y="56"/>
                    </a:lnTo>
                    <a:lnTo>
                      <a:pt x="0" y="71"/>
                    </a:lnTo>
                    <a:lnTo>
                      <a:pt x="1" y="84"/>
                    </a:lnTo>
                    <a:lnTo>
                      <a:pt x="2" y="90"/>
                    </a:lnTo>
                    <a:lnTo>
                      <a:pt x="5" y="97"/>
                    </a:lnTo>
                    <a:lnTo>
                      <a:pt x="11" y="110"/>
                    </a:lnTo>
                    <a:lnTo>
                      <a:pt x="15" y="115"/>
                    </a:lnTo>
                    <a:lnTo>
                      <a:pt x="21" y="121"/>
                    </a:lnTo>
                    <a:lnTo>
                      <a:pt x="32" y="129"/>
                    </a:lnTo>
                    <a:lnTo>
                      <a:pt x="44" y="136"/>
                    </a:lnTo>
                    <a:lnTo>
                      <a:pt x="56" y="140"/>
                    </a:lnTo>
                    <a:lnTo>
                      <a:pt x="71" y="142"/>
                    </a:lnTo>
                    <a:lnTo>
                      <a:pt x="77" y="141"/>
                    </a:lnTo>
                    <a:lnTo>
                      <a:pt x="77" y="140"/>
                    </a:lnTo>
                    <a:lnTo>
                      <a:pt x="78" y="140"/>
                    </a:lnTo>
                    <a:lnTo>
                      <a:pt x="80" y="140"/>
                    </a:lnTo>
                    <a:lnTo>
                      <a:pt x="84" y="140"/>
                    </a:lnTo>
                    <a:lnTo>
                      <a:pt x="90" y="138"/>
                    </a:lnTo>
                    <a:lnTo>
                      <a:pt x="97" y="136"/>
                    </a:lnTo>
                    <a:lnTo>
                      <a:pt x="110" y="129"/>
                    </a:lnTo>
                    <a:lnTo>
                      <a:pt x="115" y="125"/>
                    </a:lnTo>
                    <a:lnTo>
                      <a:pt x="121" y="121"/>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2" name="Freeform 1069">
                <a:extLst>
                  <a:ext uri="{FF2B5EF4-FFF2-40B4-BE49-F238E27FC236}">
                    <a16:creationId xmlns:a16="http://schemas.microsoft.com/office/drawing/2014/main" id="{723CF28F-E858-9DC9-9613-29C413F0008F}"/>
                  </a:ext>
                </a:extLst>
              </p:cNvPr>
              <p:cNvSpPr>
                <a:spLocks/>
              </p:cNvSpPr>
              <p:nvPr/>
            </p:nvSpPr>
            <p:spPr bwMode="auto">
              <a:xfrm>
                <a:off x="8201025" y="4786313"/>
                <a:ext cx="44450" cy="46038"/>
              </a:xfrm>
              <a:custGeom>
                <a:avLst/>
                <a:gdLst>
                  <a:gd name="T0" fmla="*/ 121 w 142"/>
                  <a:gd name="T1" fmla="*/ 120 h 142"/>
                  <a:gd name="T2" fmla="*/ 125 w 142"/>
                  <a:gd name="T3" fmla="*/ 114 h 142"/>
                  <a:gd name="T4" fmla="*/ 129 w 142"/>
                  <a:gd name="T5" fmla="*/ 109 h 142"/>
                  <a:gd name="T6" fmla="*/ 136 w 142"/>
                  <a:gd name="T7" fmla="*/ 97 h 142"/>
                  <a:gd name="T8" fmla="*/ 138 w 142"/>
                  <a:gd name="T9" fmla="*/ 90 h 142"/>
                  <a:gd name="T10" fmla="*/ 140 w 142"/>
                  <a:gd name="T11" fmla="*/ 84 h 142"/>
                  <a:gd name="T12" fmla="*/ 140 w 142"/>
                  <a:gd name="T13" fmla="*/ 80 h 142"/>
                  <a:gd name="T14" fmla="*/ 140 w 142"/>
                  <a:gd name="T15" fmla="*/ 78 h 142"/>
                  <a:gd name="T16" fmla="*/ 140 w 142"/>
                  <a:gd name="T17" fmla="*/ 77 h 142"/>
                  <a:gd name="T18" fmla="*/ 141 w 142"/>
                  <a:gd name="T19" fmla="*/ 77 h 142"/>
                  <a:gd name="T20" fmla="*/ 142 w 142"/>
                  <a:gd name="T21" fmla="*/ 71 h 142"/>
                  <a:gd name="T22" fmla="*/ 140 w 142"/>
                  <a:gd name="T23" fmla="*/ 56 h 142"/>
                  <a:gd name="T24" fmla="*/ 136 w 142"/>
                  <a:gd name="T25" fmla="*/ 42 h 142"/>
                  <a:gd name="T26" fmla="*/ 129 w 142"/>
                  <a:gd name="T27" fmla="*/ 30 h 142"/>
                  <a:gd name="T28" fmla="*/ 121 w 142"/>
                  <a:gd name="T29" fmla="*/ 20 h 142"/>
                  <a:gd name="T30" fmla="*/ 110 w 142"/>
                  <a:gd name="T31" fmla="*/ 11 h 142"/>
                  <a:gd name="T32" fmla="*/ 98 w 142"/>
                  <a:gd name="T33" fmla="*/ 5 h 142"/>
                  <a:gd name="T34" fmla="*/ 91 w 142"/>
                  <a:gd name="T35" fmla="*/ 2 h 142"/>
                  <a:gd name="T36" fmla="*/ 85 w 142"/>
                  <a:gd name="T37" fmla="*/ 1 h 142"/>
                  <a:gd name="T38" fmla="*/ 71 w 142"/>
                  <a:gd name="T39" fmla="*/ 0 h 142"/>
                  <a:gd name="T40" fmla="*/ 56 w 142"/>
                  <a:gd name="T41" fmla="*/ 1 h 142"/>
                  <a:gd name="T42" fmla="*/ 44 w 142"/>
                  <a:gd name="T43" fmla="*/ 5 h 142"/>
                  <a:gd name="T44" fmla="*/ 32 w 142"/>
                  <a:gd name="T45" fmla="*/ 11 h 142"/>
                  <a:gd name="T46" fmla="*/ 22 w 142"/>
                  <a:gd name="T47" fmla="*/ 20 h 142"/>
                  <a:gd name="T48" fmla="*/ 12 w 142"/>
                  <a:gd name="T49" fmla="*/ 30 h 142"/>
                  <a:gd name="T50" fmla="*/ 5 w 142"/>
                  <a:gd name="T51" fmla="*/ 42 h 142"/>
                  <a:gd name="T52" fmla="*/ 1 w 142"/>
                  <a:gd name="T53" fmla="*/ 56 h 142"/>
                  <a:gd name="T54" fmla="*/ 0 w 142"/>
                  <a:gd name="T55" fmla="*/ 71 h 142"/>
                  <a:gd name="T56" fmla="*/ 1 w 142"/>
                  <a:gd name="T57" fmla="*/ 84 h 142"/>
                  <a:gd name="T58" fmla="*/ 2 w 142"/>
                  <a:gd name="T59" fmla="*/ 90 h 142"/>
                  <a:gd name="T60" fmla="*/ 5 w 142"/>
                  <a:gd name="T61" fmla="*/ 97 h 142"/>
                  <a:gd name="T62" fmla="*/ 12 w 142"/>
                  <a:gd name="T63" fmla="*/ 109 h 142"/>
                  <a:gd name="T64" fmla="*/ 16 w 142"/>
                  <a:gd name="T65" fmla="*/ 114 h 142"/>
                  <a:gd name="T66" fmla="*/ 22 w 142"/>
                  <a:gd name="T67" fmla="*/ 120 h 142"/>
                  <a:gd name="T68" fmla="*/ 32 w 142"/>
                  <a:gd name="T69" fmla="*/ 129 h 142"/>
                  <a:gd name="T70" fmla="*/ 44 w 142"/>
                  <a:gd name="T71" fmla="*/ 136 h 142"/>
                  <a:gd name="T72" fmla="*/ 56 w 142"/>
                  <a:gd name="T73" fmla="*/ 140 h 142"/>
                  <a:gd name="T74" fmla="*/ 71 w 142"/>
                  <a:gd name="T75" fmla="*/ 142 h 142"/>
                  <a:gd name="T76" fmla="*/ 77 w 142"/>
                  <a:gd name="T77" fmla="*/ 141 h 142"/>
                  <a:gd name="T78" fmla="*/ 77 w 142"/>
                  <a:gd name="T79" fmla="*/ 140 h 142"/>
                  <a:gd name="T80" fmla="*/ 78 w 142"/>
                  <a:gd name="T81" fmla="*/ 140 h 142"/>
                  <a:gd name="T82" fmla="*/ 81 w 142"/>
                  <a:gd name="T83" fmla="*/ 140 h 142"/>
                  <a:gd name="T84" fmla="*/ 85 w 142"/>
                  <a:gd name="T85" fmla="*/ 140 h 142"/>
                  <a:gd name="T86" fmla="*/ 91 w 142"/>
                  <a:gd name="T87" fmla="*/ 138 h 142"/>
                  <a:gd name="T88" fmla="*/ 98 w 142"/>
                  <a:gd name="T89" fmla="*/ 136 h 142"/>
                  <a:gd name="T90" fmla="*/ 110 w 142"/>
                  <a:gd name="T91" fmla="*/ 129 h 142"/>
                  <a:gd name="T92" fmla="*/ 115 w 142"/>
                  <a:gd name="T93" fmla="*/ 125 h 142"/>
                  <a:gd name="T94" fmla="*/ 121 w 142"/>
                  <a:gd name="T95" fmla="*/ 1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120"/>
                    </a:moveTo>
                    <a:lnTo>
                      <a:pt x="125" y="114"/>
                    </a:lnTo>
                    <a:lnTo>
                      <a:pt x="129" y="109"/>
                    </a:lnTo>
                    <a:lnTo>
                      <a:pt x="136" y="97"/>
                    </a:lnTo>
                    <a:lnTo>
                      <a:pt x="138" y="90"/>
                    </a:lnTo>
                    <a:lnTo>
                      <a:pt x="140" y="84"/>
                    </a:lnTo>
                    <a:lnTo>
                      <a:pt x="140" y="80"/>
                    </a:lnTo>
                    <a:lnTo>
                      <a:pt x="140" y="78"/>
                    </a:lnTo>
                    <a:lnTo>
                      <a:pt x="140" y="77"/>
                    </a:lnTo>
                    <a:lnTo>
                      <a:pt x="141" y="77"/>
                    </a:lnTo>
                    <a:lnTo>
                      <a:pt x="142" y="71"/>
                    </a:lnTo>
                    <a:lnTo>
                      <a:pt x="140" y="56"/>
                    </a:lnTo>
                    <a:lnTo>
                      <a:pt x="136" y="42"/>
                    </a:lnTo>
                    <a:lnTo>
                      <a:pt x="129" y="30"/>
                    </a:lnTo>
                    <a:lnTo>
                      <a:pt x="121" y="20"/>
                    </a:lnTo>
                    <a:lnTo>
                      <a:pt x="110" y="11"/>
                    </a:lnTo>
                    <a:lnTo>
                      <a:pt x="98" y="5"/>
                    </a:lnTo>
                    <a:lnTo>
                      <a:pt x="91" y="2"/>
                    </a:lnTo>
                    <a:lnTo>
                      <a:pt x="85" y="1"/>
                    </a:lnTo>
                    <a:lnTo>
                      <a:pt x="71" y="0"/>
                    </a:lnTo>
                    <a:lnTo>
                      <a:pt x="56" y="1"/>
                    </a:lnTo>
                    <a:lnTo>
                      <a:pt x="44" y="5"/>
                    </a:lnTo>
                    <a:lnTo>
                      <a:pt x="32" y="11"/>
                    </a:lnTo>
                    <a:lnTo>
                      <a:pt x="22" y="20"/>
                    </a:lnTo>
                    <a:lnTo>
                      <a:pt x="12" y="30"/>
                    </a:lnTo>
                    <a:lnTo>
                      <a:pt x="5" y="42"/>
                    </a:lnTo>
                    <a:lnTo>
                      <a:pt x="1" y="56"/>
                    </a:lnTo>
                    <a:lnTo>
                      <a:pt x="0" y="71"/>
                    </a:lnTo>
                    <a:lnTo>
                      <a:pt x="1" y="84"/>
                    </a:lnTo>
                    <a:lnTo>
                      <a:pt x="2" y="90"/>
                    </a:lnTo>
                    <a:lnTo>
                      <a:pt x="5" y="97"/>
                    </a:lnTo>
                    <a:lnTo>
                      <a:pt x="12" y="109"/>
                    </a:lnTo>
                    <a:lnTo>
                      <a:pt x="16" y="114"/>
                    </a:lnTo>
                    <a:lnTo>
                      <a:pt x="22" y="120"/>
                    </a:lnTo>
                    <a:lnTo>
                      <a:pt x="32" y="129"/>
                    </a:lnTo>
                    <a:lnTo>
                      <a:pt x="44" y="136"/>
                    </a:lnTo>
                    <a:lnTo>
                      <a:pt x="56" y="140"/>
                    </a:lnTo>
                    <a:lnTo>
                      <a:pt x="71" y="142"/>
                    </a:lnTo>
                    <a:lnTo>
                      <a:pt x="77" y="141"/>
                    </a:lnTo>
                    <a:lnTo>
                      <a:pt x="77" y="140"/>
                    </a:lnTo>
                    <a:lnTo>
                      <a:pt x="78" y="140"/>
                    </a:lnTo>
                    <a:lnTo>
                      <a:pt x="81" y="140"/>
                    </a:lnTo>
                    <a:lnTo>
                      <a:pt x="85" y="140"/>
                    </a:lnTo>
                    <a:lnTo>
                      <a:pt x="91" y="138"/>
                    </a:lnTo>
                    <a:lnTo>
                      <a:pt x="98" y="136"/>
                    </a:lnTo>
                    <a:lnTo>
                      <a:pt x="110" y="129"/>
                    </a:lnTo>
                    <a:lnTo>
                      <a:pt x="115" y="125"/>
                    </a:lnTo>
                    <a:lnTo>
                      <a:pt x="121" y="120"/>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3" name="Freeform 1070">
                <a:extLst>
                  <a:ext uri="{FF2B5EF4-FFF2-40B4-BE49-F238E27FC236}">
                    <a16:creationId xmlns:a16="http://schemas.microsoft.com/office/drawing/2014/main" id="{607B0203-168A-2BAD-C605-A2007A6F6B71}"/>
                  </a:ext>
                </a:extLst>
              </p:cNvPr>
              <p:cNvSpPr>
                <a:spLocks/>
              </p:cNvSpPr>
              <p:nvPr/>
            </p:nvSpPr>
            <p:spPr bwMode="auto">
              <a:xfrm>
                <a:off x="8488363" y="4879975"/>
                <a:ext cx="46038" cy="44450"/>
              </a:xfrm>
              <a:custGeom>
                <a:avLst/>
                <a:gdLst>
                  <a:gd name="T0" fmla="*/ 120 w 142"/>
                  <a:gd name="T1" fmla="*/ 121 h 142"/>
                  <a:gd name="T2" fmla="*/ 124 w 142"/>
                  <a:gd name="T3" fmla="*/ 114 h 142"/>
                  <a:gd name="T4" fmla="*/ 129 w 142"/>
                  <a:gd name="T5" fmla="*/ 109 h 142"/>
                  <a:gd name="T6" fmla="*/ 136 w 142"/>
                  <a:gd name="T7" fmla="*/ 97 h 142"/>
                  <a:gd name="T8" fmla="*/ 138 w 142"/>
                  <a:gd name="T9" fmla="*/ 90 h 142"/>
                  <a:gd name="T10" fmla="*/ 140 w 142"/>
                  <a:gd name="T11" fmla="*/ 84 h 142"/>
                  <a:gd name="T12" fmla="*/ 140 w 142"/>
                  <a:gd name="T13" fmla="*/ 80 h 142"/>
                  <a:gd name="T14" fmla="*/ 140 w 142"/>
                  <a:gd name="T15" fmla="*/ 78 h 142"/>
                  <a:gd name="T16" fmla="*/ 140 w 142"/>
                  <a:gd name="T17" fmla="*/ 77 h 142"/>
                  <a:gd name="T18" fmla="*/ 141 w 142"/>
                  <a:gd name="T19" fmla="*/ 77 h 142"/>
                  <a:gd name="T20" fmla="*/ 142 w 142"/>
                  <a:gd name="T21" fmla="*/ 71 h 142"/>
                  <a:gd name="T22" fmla="*/ 140 w 142"/>
                  <a:gd name="T23" fmla="*/ 56 h 142"/>
                  <a:gd name="T24" fmla="*/ 136 w 142"/>
                  <a:gd name="T25" fmla="*/ 42 h 142"/>
                  <a:gd name="T26" fmla="*/ 129 w 142"/>
                  <a:gd name="T27" fmla="*/ 30 h 142"/>
                  <a:gd name="T28" fmla="*/ 120 w 142"/>
                  <a:gd name="T29" fmla="*/ 20 h 142"/>
                  <a:gd name="T30" fmla="*/ 109 w 142"/>
                  <a:gd name="T31" fmla="*/ 11 h 142"/>
                  <a:gd name="T32" fmla="*/ 97 w 142"/>
                  <a:gd name="T33" fmla="*/ 5 h 142"/>
                  <a:gd name="T34" fmla="*/ 90 w 142"/>
                  <a:gd name="T35" fmla="*/ 2 h 142"/>
                  <a:gd name="T36" fmla="*/ 84 w 142"/>
                  <a:gd name="T37" fmla="*/ 1 h 142"/>
                  <a:gd name="T38" fmla="*/ 71 w 142"/>
                  <a:gd name="T39" fmla="*/ 0 h 142"/>
                  <a:gd name="T40" fmla="*/ 56 w 142"/>
                  <a:gd name="T41" fmla="*/ 1 h 142"/>
                  <a:gd name="T42" fmla="*/ 43 w 142"/>
                  <a:gd name="T43" fmla="*/ 5 h 142"/>
                  <a:gd name="T44" fmla="*/ 31 w 142"/>
                  <a:gd name="T45" fmla="*/ 11 h 142"/>
                  <a:gd name="T46" fmla="*/ 21 w 142"/>
                  <a:gd name="T47" fmla="*/ 20 h 142"/>
                  <a:gd name="T48" fmla="*/ 11 w 142"/>
                  <a:gd name="T49" fmla="*/ 30 h 142"/>
                  <a:gd name="T50" fmla="*/ 5 w 142"/>
                  <a:gd name="T51" fmla="*/ 42 h 142"/>
                  <a:gd name="T52" fmla="*/ 1 w 142"/>
                  <a:gd name="T53" fmla="*/ 56 h 142"/>
                  <a:gd name="T54" fmla="*/ 0 w 142"/>
                  <a:gd name="T55" fmla="*/ 71 h 142"/>
                  <a:gd name="T56" fmla="*/ 1 w 142"/>
                  <a:gd name="T57" fmla="*/ 84 h 142"/>
                  <a:gd name="T58" fmla="*/ 2 w 142"/>
                  <a:gd name="T59" fmla="*/ 90 h 142"/>
                  <a:gd name="T60" fmla="*/ 5 w 142"/>
                  <a:gd name="T61" fmla="*/ 97 h 142"/>
                  <a:gd name="T62" fmla="*/ 11 w 142"/>
                  <a:gd name="T63" fmla="*/ 109 h 142"/>
                  <a:gd name="T64" fmla="*/ 15 w 142"/>
                  <a:gd name="T65" fmla="*/ 114 h 142"/>
                  <a:gd name="T66" fmla="*/ 21 w 142"/>
                  <a:gd name="T67" fmla="*/ 121 h 142"/>
                  <a:gd name="T68" fmla="*/ 31 w 142"/>
                  <a:gd name="T69" fmla="*/ 129 h 142"/>
                  <a:gd name="T70" fmla="*/ 43 w 142"/>
                  <a:gd name="T71" fmla="*/ 136 h 142"/>
                  <a:gd name="T72" fmla="*/ 56 w 142"/>
                  <a:gd name="T73" fmla="*/ 140 h 142"/>
                  <a:gd name="T74" fmla="*/ 71 w 142"/>
                  <a:gd name="T75" fmla="*/ 142 h 142"/>
                  <a:gd name="T76" fmla="*/ 77 w 142"/>
                  <a:gd name="T77" fmla="*/ 141 h 142"/>
                  <a:gd name="T78" fmla="*/ 77 w 142"/>
                  <a:gd name="T79" fmla="*/ 140 h 142"/>
                  <a:gd name="T80" fmla="*/ 78 w 142"/>
                  <a:gd name="T81" fmla="*/ 140 h 142"/>
                  <a:gd name="T82" fmla="*/ 80 w 142"/>
                  <a:gd name="T83" fmla="*/ 140 h 142"/>
                  <a:gd name="T84" fmla="*/ 84 w 142"/>
                  <a:gd name="T85" fmla="*/ 140 h 142"/>
                  <a:gd name="T86" fmla="*/ 90 w 142"/>
                  <a:gd name="T87" fmla="*/ 138 h 142"/>
                  <a:gd name="T88" fmla="*/ 97 w 142"/>
                  <a:gd name="T89" fmla="*/ 136 h 142"/>
                  <a:gd name="T90" fmla="*/ 109 w 142"/>
                  <a:gd name="T91" fmla="*/ 129 h 142"/>
                  <a:gd name="T92" fmla="*/ 114 w 142"/>
                  <a:gd name="T93" fmla="*/ 125 h 142"/>
                  <a:gd name="T94" fmla="*/ 120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0" y="121"/>
                    </a:moveTo>
                    <a:lnTo>
                      <a:pt x="124" y="114"/>
                    </a:lnTo>
                    <a:lnTo>
                      <a:pt x="129" y="109"/>
                    </a:lnTo>
                    <a:lnTo>
                      <a:pt x="136" y="97"/>
                    </a:lnTo>
                    <a:lnTo>
                      <a:pt x="138" y="90"/>
                    </a:lnTo>
                    <a:lnTo>
                      <a:pt x="140" y="84"/>
                    </a:lnTo>
                    <a:lnTo>
                      <a:pt x="140" y="80"/>
                    </a:lnTo>
                    <a:lnTo>
                      <a:pt x="140" y="78"/>
                    </a:lnTo>
                    <a:lnTo>
                      <a:pt x="140" y="77"/>
                    </a:lnTo>
                    <a:lnTo>
                      <a:pt x="141" y="77"/>
                    </a:lnTo>
                    <a:lnTo>
                      <a:pt x="142" y="71"/>
                    </a:lnTo>
                    <a:lnTo>
                      <a:pt x="140" y="56"/>
                    </a:lnTo>
                    <a:lnTo>
                      <a:pt x="136" y="42"/>
                    </a:lnTo>
                    <a:lnTo>
                      <a:pt x="129" y="30"/>
                    </a:lnTo>
                    <a:lnTo>
                      <a:pt x="120" y="20"/>
                    </a:lnTo>
                    <a:lnTo>
                      <a:pt x="109" y="11"/>
                    </a:lnTo>
                    <a:lnTo>
                      <a:pt x="97" y="5"/>
                    </a:lnTo>
                    <a:lnTo>
                      <a:pt x="90" y="2"/>
                    </a:lnTo>
                    <a:lnTo>
                      <a:pt x="84" y="1"/>
                    </a:lnTo>
                    <a:lnTo>
                      <a:pt x="71" y="0"/>
                    </a:lnTo>
                    <a:lnTo>
                      <a:pt x="56" y="1"/>
                    </a:lnTo>
                    <a:lnTo>
                      <a:pt x="43" y="5"/>
                    </a:lnTo>
                    <a:lnTo>
                      <a:pt x="31" y="11"/>
                    </a:lnTo>
                    <a:lnTo>
                      <a:pt x="21" y="20"/>
                    </a:lnTo>
                    <a:lnTo>
                      <a:pt x="11" y="30"/>
                    </a:lnTo>
                    <a:lnTo>
                      <a:pt x="5" y="42"/>
                    </a:lnTo>
                    <a:lnTo>
                      <a:pt x="1" y="56"/>
                    </a:lnTo>
                    <a:lnTo>
                      <a:pt x="0" y="71"/>
                    </a:lnTo>
                    <a:lnTo>
                      <a:pt x="1" y="84"/>
                    </a:lnTo>
                    <a:lnTo>
                      <a:pt x="2" y="90"/>
                    </a:lnTo>
                    <a:lnTo>
                      <a:pt x="5" y="97"/>
                    </a:lnTo>
                    <a:lnTo>
                      <a:pt x="11" y="109"/>
                    </a:lnTo>
                    <a:lnTo>
                      <a:pt x="15" y="114"/>
                    </a:lnTo>
                    <a:lnTo>
                      <a:pt x="21" y="121"/>
                    </a:lnTo>
                    <a:lnTo>
                      <a:pt x="31" y="129"/>
                    </a:lnTo>
                    <a:lnTo>
                      <a:pt x="43" y="136"/>
                    </a:lnTo>
                    <a:lnTo>
                      <a:pt x="56"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4" name="Freeform 1071">
                <a:extLst>
                  <a:ext uri="{FF2B5EF4-FFF2-40B4-BE49-F238E27FC236}">
                    <a16:creationId xmlns:a16="http://schemas.microsoft.com/office/drawing/2014/main" id="{66A89BDD-4ADF-9DFE-5D40-850122A6476F}"/>
                  </a:ext>
                </a:extLst>
              </p:cNvPr>
              <p:cNvSpPr>
                <a:spLocks/>
              </p:cNvSpPr>
              <p:nvPr/>
            </p:nvSpPr>
            <p:spPr bwMode="auto">
              <a:xfrm>
                <a:off x="8780463" y="4956175"/>
                <a:ext cx="44450" cy="44450"/>
              </a:xfrm>
              <a:custGeom>
                <a:avLst/>
                <a:gdLst>
                  <a:gd name="T0" fmla="*/ 121 w 142"/>
                  <a:gd name="T1" fmla="*/ 121 h 142"/>
                  <a:gd name="T2" fmla="*/ 125 w 142"/>
                  <a:gd name="T3" fmla="*/ 115 h 142"/>
                  <a:gd name="T4" fmla="*/ 129 w 142"/>
                  <a:gd name="T5" fmla="*/ 110 h 142"/>
                  <a:gd name="T6" fmla="*/ 136 w 142"/>
                  <a:gd name="T7" fmla="*/ 98 h 142"/>
                  <a:gd name="T8" fmla="*/ 138 w 142"/>
                  <a:gd name="T9" fmla="*/ 90 h 142"/>
                  <a:gd name="T10" fmla="*/ 140 w 142"/>
                  <a:gd name="T11" fmla="*/ 84 h 142"/>
                  <a:gd name="T12" fmla="*/ 140 w 142"/>
                  <a:gd name="T13" fmla="*/ 80 h 142"/>
                  <a:gd name="T14" fmla="*/ 140 w 142"/>
                  <a:gd name="T15" fmla="*/ 78 h 142"/>
                  <a:gd name="T16" fmla="*/ 140 w 142"/>
                  <a:gd name="T17" fmla="*/ 77 h 142"/>
                  <a:gd name="T18" fmla="*/ 141 w 142"/>
                  <a:gd name="T19" fmla="*/ 77 h 142"/>
                  <a:gd name="T20" fmla="*/ 142 w 142"/>
                  <a:gd name="T21" fmla="*/ 71 h 142"/>
                  <a:gd name="T22" fmla="*/ 140 w 142"/>
                  <a:gd name="T23" fmla="*/ 56 h 142"/>
                  <a:gd name="T24" fmla="*/ 136 w 142"/>
                  <a:gd name="T25" fmla="*/ 43 h 142"/>
                  <a:gd name="T26" fmla="*/ 129 w 142"/>
                  <a:gd name="T27" fmla="*/ 31 h 142"/>
                  <a:gd name="T28" fmla="*/ 121 w 142"/>
                  <a:gd name="T29" fmla="*/ 20 h 142"/>
                  <a:gd name="T30" fmla="*/ 110 w 142"/>
                  <a:gd name="T31" fmla="*/ 11 h 142"/>
                  <a:gd name="T32" fmla="*/ 98 w 142"/>
                  <a:gd name="T33" fmla="*/ 5 h 142"/>
                  <a:gd name="T34" fmla="*/ 90 w 142"/>
                  <a:gd name="T35" fmla="*/ 2 h 142"/>
                  <a:gd name="T36" fmla="*/ 84 w 142"/>
                  <a:gd name="T37" fmla="*/ 1 h 142"/>
                  <a:gd name="T38" fmla="*/ 71 w 142"/>
                  <a:gd name="T39" fmla="*/ 0 h 142"/>
                  <a:gd name="T40" fmla="*/ 56 w 142"/>
                  <a:gd name="T41" fmla="*/ 1 h 142"/>
                  <a:gd name="T42" fmla="*/ 44 w 142"/>
                  <a:gd name="T43" fmla="*/ 5 h 142"/>
                  <a:gd name="T44" fmla="*/ 32 w 142"/>
                  <a:gd name="T45" fmla="*/ 11 h 142"/>
                  <a:gd name="T46" fmla="*/ 22 w 142"/>
                  <a:gd name="T47" fmla="*/ 20 h 142"/>
                  <a:gd name="T48" fmla="*/ 11 w 142"/>
                  <a:gd name="T49" fmla="*/ 31 h 142"/>
                  <a:gd name="T50" fmla="*/ 5 w 142"/>
                  <a:gd name="T51" fmla="*/ 43 h 142"/>
                  <a:gd name="T52" fmla="*/ 1 w 142"/>
                  <a:gd name="T53" fmla="*/ 56 h 142"/>
                  <a:gd name="T54" fmla="*/ 0 w 142"/>
                  <a:gd name="T55" fmla="*/ 71 h 142"/>
                  <a:gd name="T56" fmla="*/ 1 w 142"/>
                  <a:gd name="T57" fmla="*/ 84 h 142"/>
                  <a:gd name="T58" fmla="*/ 2 w 142"/>
                  <a:gd name="T59" fmla="*/ 90 h 142"/>
                  <a:gd name="T60" fmla="*/ 5 w 142"/>
                  <a:gd name="T61" fmla="*/ 98 h 142"/>
                  <a:gd name="T62" fmla="*/ 11 w 142"/>
                  <a:gd name="T63" fmla="*/ 110 h 142"/>
                  <a:gd name="T64" fmla="*/ 15 w 142"/>
                  <a:gd name="T65" fmla="*/ 115 h 142"/>
                  <a:gd name="T66" fmla="*/ 22 w 142"/>
                  <a:gd name="T67" fmla="*/ 121 h 142"/>
                  <a:gd name="T68" fmla="*/ 32 w 142"/>
                  <a:gd name="T69" fmla="*/ 129 h 142"/>
                  <a:gd name="T70" fmla="*/ 44 w 142"/>
                  <a:gd name="T71" fmla="*/ 136 h 142"/>
                  <a:gd name="T72" fmla="*/ 56 w 142"/>
                  <a:gd name="T73" fmla="*/ 140 h 142"/>
                  <a:gd name="T74" fmla="*/ 71 w 142"/>
                  <a:gd name="T75" fmla="*/ 142 h 142"/>
                  <a:gd name="T76" fmla="*/ 77 w 142"/>
                  <a:gd name="T77" fmla="*/ 141 h 142"/>
                  <a:gd name="T78" fmla="*/ 77 w 142"/>
                  <a:gd name="T79" fmla="*/ 140 h 142"/>
                  <a:gd name="T80" fmla="*/ 78 w 142"/>
                  <a:gd name="T81" fmla="*/ 140 h 142"/>
                  <a:gd name="T82" fmla="*/ 80 w 142"/>
                  <a:gd name="T83" fmla="*/ 140 h 142"/>
                  <a:gd name="T84" fmla="*/ 84 w 142"/>
                  <a:gd name="T85" fmla="*/ 140 h 142"/>
                  <a:gd name="T86" fmla="*/ 90 w 142"/>
                  <a:gd name="T87" fmla="*/ 138 h 142"/>
                  <a:gd name="T88" fmla="*/ 98 w 142"/>
                  <a:gd name="T89" fmla="*/ 136 h 142"/>
                  <a:gd name="T90" fmla="*/ 110 w 142"/>
                  <a:gd name="T91" fmla="*/ 129 h 142"/>
                  <a:gd name="T92" fmla="*/ 115 w 142"/>
                  <a:gd name="T93" fmla="*/ 125 h 142"/>
                  <a:gd name="T94" fmla="*/ 121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121"/>
                    </a:moveTo>
                    <a:lnTo>
                      <a:pt x="125" y="115"/>
                    </a:lnTo>
                    <a:lnTo>
                      <a:pt x="129" y="110"/>
                    </a:lnTo>
                    <a:lnTo>
                      <a:pt x="136" y="98"/>
                    </a:lnTo>
                    <a:lnTo>
                      <a:pt x="138" y="90"/>
                    </a:lnTo>
                    <a:lnTo>
                      <a:pt x="140" y="84"/>
                    </a:lnTo>
                    <a:lnTo>
                      <a:pt x="140" y="80"/>
                    </a:lnTo>
                    <a:lnTo>
                      <a:pt x="140" y="78"/>
                    </a:lnTo>
                    <a:lnTo>
                      <a:pt x="140" y="77"/>
                    </a:lnTo>
                    <a:lnTo>
                      <a:pt x="141" y="77"/>
                    </a:lnTo>
                    <a:lnTo>
                      <a:pt x="142" y="71"/>
                    </a:lnTo>
                    <a:lnTo>
                      <a:pt x="140" y="56"/>
                    </a:lnTo>
                    <a:lnTo>
                      <a:pt x="136" y="43"/>
                    </a:lnTo>
                    <a:lnTo>
                      <a:pt x="129" y="31"/>
                    </a:lnTo>
                    <a:lnTo>
                      <a:pt x="121" y="20"/>
                    </a:lnTo>
                    <a:lnTo>
                      <a:pt x="110" y="11"/>
                    </a:lnTo>
                    <a:lnTo>
                      <a:pt x="98" y="5"/>
                    </a:lnTo>
                    <a:lnTo>
                      <a:pt x="90" y="2"/>
                    </a:lnTo>
                    <a:lnTo>
                      <a:pt x="84" y="1"/>
                    </a:lnTo>
                    <a:lnTo>
                      <a:pt x="71" y="0"/>
                    </a:lnTo>
                    <a:lnTo>
                      <a:pt x="56" y="1"/>
                    </a:lnTo>
                    <a:lnTo>
                      <a:pt x="44" y="5"/>
                    </a:lnTo>
                    <a:lnTo>
                      <a:pt x="32" y="11"/>
                    </a:lnTo>
                    <a:lnTo>
                      <a:pt x="22" y="20"/>
                    </a:lnTo>
                    <a:lnTo>
                      <a:pt x="11" y="31"/>
                    </a:lnTo>
                    <a:lnTo>
                      <a:pt x="5" y="43"/>
                    </a:lnTo>
                    <a:lnTo>
                      <a:pt x="1" y="56"/>
                    </a:lnTo>
                    <a:lnTo>
                      <a:pt x="0" y="71"/>
                    </a:lnTo>
                    <a:lnTo>
                      <a:pt x="1" y="84"/>
                    </a:lnTo>
                    <a:lnTo>
                      <a:pt x="2" y="90"/>
                    </a:lnTo>
                    <a:lnTo>
                      <a:pt x="5" y="98"/>
                    </a:lnTo>
                    <a:lnTo>
                      <a:pt x="11" y="110"/>
                    </a:lnTo>
                    <a:lnTo>
                      <a:pt x="15" y="115"/>
                    </a:lnTo>
                    <a:lnTo>
                      <a:pt x="22" y="121"/>
                    </a:lnTo>
                    <a:lnTo>
                      <a:pt x="32" y="129"/>
                    </a:lnTo>
                    <a:lnTo>
                      <a:pt x="44" y="136"/>
                    </a:lnTo>
                    <a:lnTo>
                      <a:pt x="56" y="140"/>
                    </a:lnTo>
                    <a:lnTo>
                      <a:pt x="71" y="142"/>
                    </a:lnTo>
                    <a:lnTo>
                      <a:pt x="77" y="141"/>
                    </a:lnTo>
                    <a:lnTo>
                      <a:pt x="77" y="140"/>
                    </a:lnTo>
                    <a:lnTo>
                      <a:pt x="78" y="140"/>
                    </a:lnTo>
                    <a:lnTo>
                      <a:pt x="80" y="140"/>
                    </a:lnTo>
                    <a:lnTo>
                      <a:pt x="84" y="140"/>
                    </a:lnTo>
                    <a:lnTo>
                      <a:pt x="90" y="138"/>
                    </a:lnTo>
                    <a:lnTo>
                      <a:pt x="98" y="136"/>
                    </a:lnTo>
                    <a:lnTo>
                      <a:pt x="110" y="129"/>
                    </a:lnTo>
                    <a:lnTo>
                      <a:pt x="115" y="125"/>
                    </a:lnTo>
                    <a:lnTo>
                      <a:pt x="121" y="121"/>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5" name="Freeform 1089">
                <a:extLst>
                  <a:ext uri="{FF2B5EF4-FFF2-40B4-BE49-F238E27FC236}">
                    <a16:creationId xmlns:a16="http://schemas.microsoft.com/office/drawing/2014/main" id="{95F546F4-8AFD-BBCE-EF85-D25685F77C70}"/>
                  </a:ext>
                </a:extLst>
              </p:cNvPr>
              <p:cNvSpPr>
                <a:spLocks/>
              </p:cNvSpPr>
              <p:nvPr/>
            </p:nvSpPr>
            <p:spPr bwMode="auto">
              <a:xfrm>
                <a:off x="8512175" y="4702175"/>
                <a:ext cx="0" cy="125413"/>
              </a:xfrm>
              <a:custGeom>
                <a:avLst/>
                <a:gdLst>
                  <a:gd name="T0" fmla="*/ 391 h 391"/>
                  <a:gd name="T1" fmla="*/ 148 h 391"/>
                  <a:gd name="T2" fmla="*/ 0 h 391"/>
                </a:gdLst>
                <a:ahLst/>
                <a:cxnLst>
                  <a:cxn ang="0">
                    <a:pos x="0" y="T0"/>
                  </a:cxn>
                  <a:cxn ang="0">
                    <a:pos x="0" y="T1"/>
                  </a:cxn>
                  <a:cxn ang="0">
                    <a:pos x="0" y="T2"/>
                  </a:cxn>
                </a:cxnLst>
                <a:rect l="0" t="0" r="r" b="b"/>
                <a:pathLst>
                  <a:path h="391">
                    <a:moveTo>
                      <a:pt x="0" y="391"/>
                    </a:moveTo>
                    <a:lnTo>
                      <a:pt x="0" y="148"/>
                    </a:lnTo>
                    <a:lnTo>
                      <a:pt x="0" y="0"/>
                    </a:lnTo>
                  </a:path>
                </a:pathLst>
              </a:custGeom>
              <a:noFill/>
              <a:ln w="63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6" name="Freeform 1090">
                <a:extLst>
                  <a:ext uri="{FF2B5EF4-FFF2-40B4-BE49-F238E27FC236}">
                    <a16:creationId xmlns:a16="http://schemas.microsoft.com/office/drawing/2014/main" id="{FD757982-78D8-D58B-A3C3-F104E06820FC}"/>
                  </a:ext>
                </a:extLst>
              </p:cNvPr>
              <p:cNvSpPr>
                <a:spLocks/>
              </p:cNvSpPr>
              <p:nvPr/>
            </p:nvSpPr>
            <p:spPr bwMode="auto">
              <a:xfrm>
                <a:off x="7650163" y="4430713"/>
                <a:ext cx="0" cy="107950"/>
              </a:xfrm>
              <a:custGeom>
                <a:avLst/>
                <a:gdLst>
                  <a:gd name="T0" fmla="*/ 0 h 340"/>
                  <a:gd name="T1" fmla="*/ 132 h 340"/>
                  <a:gd name="T2" fmla="*/ 340 h 340"/>
                </a:gdLst>
                <a:ahLst/>
                <a:cxnLst>
                  <a:cxn ang="0">
                    <a:pos x="0" y="T0"/>
                  </a:cxn>
                  <a:cxn ang="0">
                    <a:pos x="0" y="T1"/>
                  </a:cxn>
                  <a:cxn ang="0">
                    <a:pos x="0" y="T2"/>
                  </a:cxn>
                </a:cxnLst>
                <a:rect l="0" t="0" r="r" b="b"/>
                <a:pathLst>
                  <a:path h="340">
                    <a:moveTo>
                      <a:pt x="0" y="0"/>
                    </a:moveTo>
                    <a:lnTo>
                      <a:pt x="0" y="132"/>
                    </a:lnTo>
                    <a:lnTo>
                      <a:pt x="0" y="340"/>
                    </a:lnTo>
                  </a:path>
                </a:pathLst>
              </a:custGeom>
              <a:noFill/>
              <a:ln w="63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7" name="Freeform 1092">
                <a:extLst>
                  <a:ext uri="{FF2B5EF4-FFF2-40B4-BE49-F238E27FC236}">
                    <a16:creationId xmlns:a16="http://schemas.microsoft.com/office/drawing/2014/main" id="{966E0F92-2095-6D0F-CB54-B6D480124F55}"/>
                  </a:ext>
                </a:extLst>
              </p:cNvPr>
              <p:cNvSpPr>
                <a:spLocks/>
              </p:cNvSpPr>
              <p:nvPr/>
            </p:nvSpPr>
            <p:spPr bwMode="auto">
              <a:xfrm>
                <a:off x="7934325" y="4498975"/>
                <a:ext cx="0" cy="123825"/>
              </a:xfrm>
              <a:custGeom>
                <a:avLst/>
                <a:gdLst>
                  <a:gd name="T0" fmla="*/ 0 h 391"/>
                  <a:gd name="T1" fmla="*/ 162 h 391"/>
                  <a:gd name="T2" fmla="*/ 391 h 391"/>
                </a:gdLst>
                <a:ahLst/>
                <a:cxnLst>
                  <a:cxn ang="0">
                    <a:pos x="0" y="T0"/>
                  </a:cxn>
                  <a:cxn ang="0">
                    <a:pos x="0" y="T1"/>
                  </a:cxn>
                  <a:cxn ang="0">
                    <a:pos x="0" y="T2"/>
                  </a:cxn>
                </a:cxnLst>
                <a:rect l="0" t="0" r="r" b="b"/>
                <a:pathLst>
                  <a:path h="391">
                    <a:moveTo>
                      <a:pt x="0" y="0"/>
                    </a:moveTo>
                    <a:lnTo>
                      <a:pt x="0" y="162"/>
                    </a:lnTo>
                    <a:lnTo>
                      <a:pt x="0" y="391"/>
                    </a:lnTo>
                  </a:path>
                </a:pathLst>
              </a:custGeom>
              <a:noFill/>
              <a:ln w="63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8" name="Freeform 1093">
                <a:extLst>
                  <a:ext uri="{FF2B5EF4-FFF2-40B4-BE49-F238E27FC236}">
                    <a16:creationId xmlns:a16="http://schemas.microsoft.com/office/drawing/2014/main" id="{472C2459-2630-ADA1-5A99-06F176F811B0}"/>
                  </a:ext>
                </a:extLst>
              </p:cNvPr>
              <p:cNvSpPr>
                <a:spLocks/>
              </p:cNvSpPr>
              <p:nvPr/>
            </p:nvSpPr>
            <p:spPr bwMode="auto">
              <a:xfrm>
                <a:off x="8226425" y="4622800"/>
                <a:ext cx="0" cy="123825"/>
              </a:xfrm>
              <a:custGeom>
                <a:avLst/>
                <a:gdLst>
                  <a:gd name="T0" fmla="*/ 0 h 390"/>
                  <a:gd name="T1" fmla="*/ 171 h 390"/>
                  <a:gd name="T2" fmla="*/ 390 h 390"/>
                </a:gdLst>
                <a:ahLst/>
                <a:cxnLst>
                  <a:cxn ang="0">
                    <a:pos x="0" y="T0"/>
                  </a:cxn>
                  <a:cxn ang="0">
                    <a:pos x="0" y="T1"/>
                  </a:cxn>
                  <a:cxn ang="0">
                    <a:pos x="0" y="T2"/>
                  </a:cxn>
                </a:cxnLst>
                <a:rect l="0" t="0" r="r" b="b"/>
                <a:pathLst>
                  <a:path h="390">
                    <a:moveTo>
                      <a:pt x="0" y="0"/>
                    </a:moveTo>
                    <a:lnTo>
                      <a:pt x="0" y="171"/>
                    </a:lnTo>
                    <a:lnTo>
                      <a:pt x="0" y="390"/>
                    </a:lnTo>
                  </a:path>
                </a:pathLst>
              </a:custGeom>
              <a:noFill/>
              <a:ln w="63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9" name="Freeform 1094">
                <a:extLst>
                  <a:ext uri="{FF2B5EF4-FFF2-40B4-BE49-F238E27FC236}">
                    <a16:creationId xmlns:a16="http://schemas.microsoft.com/office/drawing/2014/main" id="{E7476929-24D4-DAC9-8305-0A9AAF65E16E}"/>
                  </a:ext>
                </a:extLst>
              </p:cNvPr>
              <p:cNvSpPr>
                <a:spLocks/>
              </p:cNvSpPr>
              <p:nvPr/>
            </p:nvSpPr>
            <p:spPr bwMode="auto">
              <a:xfrm>
                <a:off x="8809038" y="4781550"/>
                <a:ext cx="0" cy="101600"/>
              </a:xfrm>
              <a:custGeom>
                <a:avLst/>
                <a:gdLst>
                  <a:gd name="T0" fmla="*/ 319 h 319"/>
                  <a:gd name="T1" fmla="*/ 159 h 319"/>
                  <a:gd name="T2" fmla="*/ 0 h 319"/>
                </a:gdLst>
                <a:ahLst/>
                <a:cxnLst>
                  <a:cxn ang="0">
                    <a:pos x="0" y="T0"/>
                  </a:cxn>
                  <a:cxn ang="0">
                    <a:pos x="0" y="T1"/>
                  </a:cxn>
                  <a:cxn ang="0">
                    <a:pos x="0" y="T2"/>
                  </a:cxn>
                </a:cxnLst>
                <a:rect l="0" t="0" r="r" b="b"/>
                <a:pathLst>
                  <a:path h="319">
                    <a:moveTo>
                      <a:pt x="0" y="319"/>
                    </a:moveTo>
                    <a:lnTo>
                      <a:pt x="0" y="159"/>
                    </a:lnTo>
                    <a:lnTo>
                      <a:pt x="0" y="0"/>
                    </a:lnTo>
                  </a:path>
                </a:pathLst>
              </a:custGeom>
              <a:noFill/>
              <a:ln w="63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0" name="Line 1095">
                <a:extLst>
                  <a:ext uri="{FF2B5EF4-FFF2-40B4-BE49-F238E27FC236}">
                    <a16:creationId xmlns:a16="http://schemas.microsoft.com/office/drawing/2014/main" id="{E83C9913-0BE7-40C5-DAFC-26DC0558E1AD}"/>
                  </a:ext>
                </a:extLst>
              </p:cNvPr>
              <p:cNvSpPr>
                <a:spLocks noChangeShapeType="1"/>
              </p:cNvSpPr>
              <p:nvPr/>
            </p:nvSpPr>
            <p:spPr bwMode="auto">
              <a:xfrm flipV="1">
                <a:off x="7362825" y="4376738"/>
                <a:ext cx="0" cy="53975"/>
              </a:xfrm>
              <a:prstGeom prst="line">
                <a:avLst/>
              </a:prstGeom>
              <a:noFill/>
              <a:ln w="6350">
                <a:solidFill>
                  <a:srgbClr val="0099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1" name="Line 1096">
                <a:extLst>
                  <a:ext uri="{FF2B5EF4-FFF2-40B4-BE49-F238E27FC236}">
                    <a16:creationId xmlns:a16="http://schemas.microsoft.com/office/drawing/2014/main" id="{4526A667-017A-5FB9-6023-030D28D55F05}"/>
                  </a:ext>
                </a:extLst>
              </p:cNvPr>
              <p:cNvSpPr>
                <a:spLocks noChangeShapeType="1"/>
              </p:cNvSpPr>
              <p:nvPr/>
            </p:nvSpPr>
            <p:spPr bwMode="auto">
              <a:xfrm flipV="1">
                <a:off x="7078663" y="4281488"/>
                <a:ext cx="0" cy="49213"/>
              </a:xfrm>
              <a:prstGeom prst="line">
                <a:avLst/>
              </a:prstGeom>
              <a:noFill/>
              <a:ln w="6350">
                <a:solidFill>
                  <a:srgbClr val="0099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2" name="Line 1097">
                <a:extLst>
                  <a:ext uri="{FF2B5EF4-FFF2-40B4-BE49-F238E27FC236}">
                    <a16:creationId xmlns:a16="http://schemas.microsoft.com/office/drawing/2014/main" id="{6D87B177-6C2A-6073-27E8-D83145A0A97E}"/>
                  </a:ext>
                </a:extLst>
              </p:cNvPr>
              <p:cNvSpPr>
                <a:spLocks noChangeShapeType="1"/>
              </p:cNvSpPr>
              <p:nvPr/>
            </p:nvSpPr>
            <p:spPr bwMode="auto">
              <a:xfrm flipV="1">
                <a:off x="7029450" y="4273550"/>
                <a:ext cx="0" cy="46038"/>
              </a:xfrm>
              <a:prstGeom prst="line">
                <a:avLst/>
              </a:prstGeom>
              <a:noFill/>
              <a:ln w="6350">
                <a:solidFill>
                  <a:srgbClr val="0099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3" name="Line 1098">
                <a:extLst>
                  <a:ext uri="{FF2B5EF4-FFF2-40B4-BE49-F238E27FC236}">
                    <a16:creationId xmlns:a16="http://schemas.microsoft.com/office/drawing/2014/main" id="{D60750B9-FCAC-00EF-5D91-D4C96C6020B9}"/>
                  </a:ext>
                </a:extLst>
              </p:cNvPr>
              <p:cNvSpPr>
                <a:spLocks noChangeShapeType="1"/>
              </p:cNvSpPr>
              <p:nvPr/>
            </p:nvSpPr>
            <p:spPr bwMode="auto">
              <a:xfrm flipV="1">
                <a:off x="6989763" y="4257675"/>
                <a:ext cx="0" cy="47625"/>
              </a:xfrm>
              <a:prstGeom prst="line">
                <a:avLst/>
              </a:prstGeom>
              <a:noFill/>
              <a:ln w="6350">
                <a:solidFill>
                  <a:srgbClr val="0099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4" name="Line 1099">
                <a:extLst>
                  <a:ext uri="{FF2B5EF4-FFF2-40B4-BE49-F238E27FC236}">
                    <a16:creationId xmlns:a16="http://schemas.microsoft.com/office/drawing/2014/main" id="{B1E6A198-B9F2-421C-9544-8CA167F8A5C7}"/>
                  </a:ext>
                </a:extLst>
              </p:cNvPr>
              <p:cNvSpPr>
                <a:spLocks noChangeShapeType="1"/>
              </p:cNvSpPr>
              <p:nvPr/>
            </p:nvSpPr>
            <p:spPr bwMode="auto">
              <a:xfrm flipV="1">
                <a:off x="6948488" y="4233863"/>
                <a:ext cx="0" cy="42863"/>
              </a:xfrm>
              <a:prstGeom prst="line">
                <a:avLst/>
              </a:prstGeom>
              <a:noFill/>
              <a:ln w="6350">
                <a:solidFill>
                  <a:srgbClr val="0099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5" name="Freeform 1100">
                <a:extLst>
                  <a:ext uri="{FF2B5EF4-FFF2-40B4-BE49-F238E27FC236}">
                    <a16:creationId xmlns:a16="http://schemas.microsoft.com/office/drawing/2014/main" id="{27E6C073-EF23-F906-FF70-E6140FAF9003}"/>
                  </a:ext>
                </a:extLst>
              </p:cNvPr>
              <p:cNvSpPr>
                <a:spLocks/>
              </p:cNvSpPr>
              <p:nvPr/>
            </p:nvSpPr>
            <p:spPr bwMode="auto">
              <a:xfrm>
                <a:off x="6826250" y="4116388"/>
                <a:ext cx="1982788" cy="828675"/>
              </a:xfrm>
              <a:custGeom>
                <a:avLst/>
                <a:gdLst>
                  <a:gd name="T0" fmla="*/ 5312 w 6244"/>
                  <a:gd name="T1" fmla="*/ 1996 h 2611"/>
                  <a:gd name="T2" fmla="*/ 3494 w 6244"/>
                  <a:gd name="T3" fmla="*/ 1366 h 2611"/>
                  <a:gd name="T4" fmla="*/ 3482 w 6244"/>
                  <a:gd name="T5" fmla="*/ 1363 h 2611"/>
                  <a:gd name="T6" fmla="*/ 3051 w 6244"/>
                  <a:gd name="T7" fmla="*/ 1245 h 2611"/>
                  <a:gd name="T8" fmla="*/ 2946 w 6244"/>
                  <a:gd name="T9" fmla="*/ 1215 h 2611"/>
                  <a:gd name="T10" fmla="*/ 2855 w 6244"/>
                  <a:gd name="T11" fmla="*/ 1191 h 2611"/>
                  <a:gd name="T12" fmla="*/ 2777 w 6244"/>
                  <a:gd name="T13" fmla="*/ 1170 h 2611"/>
                  <a:gd name="T14" fmla="*/ 2714 w 6244"/>
                  <a:gd name="T15" fmla="*/ 1154 h 2611"/>
                  <a:gd name="T16" fmla="*/ 2664 w 6244"/>
                  <a:gd name="T17" fmla="*/ 1139 h 2611"/>
                  <a:gd name="T18" fmla="*/ 2628 w 6244"/>
                  <a:gd name="T19" fmla="*/ 1130 h 2611"/>
                  <a:gd name="T20" fmla="*/ 2605 w 6244"/>
                  <a:gd name="T21" fmla="*/ 1124 h 2611"/>
                  <a:gd name="T22" fmla="*/ 2597 w 6244"/>
                  <a:gd name="T23" fmla="*/ 1123 h 2611"/>
                  <a:gd name="T24" fmla="*/ 2591 w 6244"/>
                  <a:gd name="T25" fmla="*/ 1121 h 2611"/>
                  <a:gd name="T26" fmla="*/ 2581 w 6244"/>
                  <a:gd name="T27" fmla="*/ 1118 h 2611"/>
                  <a:gd name="T28" fmla="*/ 2565 w 6244"/>
                  <a:gd name="T29" fmla="*/ 1113 h 2611"/>
                  <a:gd name="T30" fmla="*/ 2556 w 6244"/>
                  <a:gd name="T31" fmla="*/ 1110 h 2611"/>
                  <a:gd name="T32" fmla="*/ 2539 w 6244"/>
                  <a:gd name="T33" fmla="*/ 1104 h 2611"/>
                  <a:gd name="T34" fmla="*/ 2534 w 6244"/>
                  <a:gd name="T35" fmla="*/ 1103 h 2611"/>
                  <a:gd name="T36" fmla="*/ 2506 w 6244"/>
                  <a:gd name="T37" fmla="*/ 1094 h 2611"/>
                  <a:gd name="T38" fmla="*/ 2463 w 6244"/>
                  <a:gd name="T39" fmla="*/ 1079 h 2611"/>
                  <a:gd name="T40" fmla="*/ 2454 w 6244"/>
                  <a:gd name="T41" fmla="*/ 1076 h 2611"/>
                  <a:gd name="T42" fmla="*/ 2392 w 6244"/>
                  <a:gd name="T43" fmla="*/ 1056 h 2611"/>
                  <a:gd name="T44" fmla="*/ 2344 w 6244"/>
                  <a:gd name="T45" fmla="*/ 1040 h 2611"/>
                  <a:gd name="T46" fmla="*/ 2331 w 6244"/>
                  <a:gd name="T47" fmla="*/ 1035 h 2611"/>
                  <a:gd name="T48" fmla="*/ 2293 w 6244"/>
                  <a:gd name="T49" fmla="*/ 1023 h 2611"/>
                  <a:gd name="T50" fmla="*/ 2218 w 6244"/>
                  <a:gd name="T51" fmla="*/ 996 h 2611"/>
                  <a:gd name="T52" fmla="*/ 2203 w 6244"/>
                  <a:gd name="T53" fmla="*/ 991 h 2611"/>
                  <a:gd name="T54" fmla="*/ 2138 w 6244"/>
                  <a:gd name="T55" fmla="*/ 969 h 2611"/>
                  <a:gd name="T56" fmla="*/ 2068 w 6244"/>
                  <a:gd name="T57" fmla="*/ 946 h 2611"/>
                  <a:gd name="T58" fmla="*/ 1992 w 6244"/>
                  <a:gd name="T59" fmla="*/ 920 h 2611"/>
                  <a:gd name="T60" fmla="*/ 1952 w 6244"/>
                  <a:gd name="T61" fmla="*/ 907 h 2611"/>
                  <a:gd name="T62" fmla="*/ 1900 w 6244"/>
                  <a:gd name="T63" fmla="*/ 889 h 2611"/>
                  <a:gd name="T64" fmla="*/ 1870 w 6244"/>
                  <a:gd name="T65" fmla="*/ 880 h 2611"/>
                  <a:gd name="T66" fmla="*/ 1837 w 6244"/>
                  <a:gd name="T67" fmla="*/ 868 h 2611"/>
                  <a:gd name="T68" fmla="*/ 1782 w 6244"/>
                  <a:gd name="T69" fmla="*/ 850 h 2611"/>
                  <a:gd name="T70" fmla="*/ 1690 w 6244"/>
                  <a:gd name="T71" fmla="*/ 819 h 2611"/>
                  <a:gd name="T72" fmla="*/ 640 w 6244"/>
                  <a:gd name="T73" fmla="*/ 496 h 2611"/>
                  <a:gd name="T74" fmla="*/ 592 w 6244"/>
                  <a:gd name="T75" fmla="*/ 476 h 2611"/>
                  <a:gd name="T76" fmla="*/ 555 w 6244"/>
                  <a:gd name="T77" fmla="*/ 462 h 2611"/>
                  <a:gd name="T78" fmla="*/ 530 w 6244"/>
                  <a:gd name="T79" fmla="*/ 450 h 2611"/>
                  <a:gd name="T80" fmla="*/ 517 w 6244"/>
                  <a:gd name="T81" fmla="*/ 444 h 2611"/>
                  <a:gd name="T82" fmla="*/ 212 w 6244"/>
                  <a:gd name="T83" fmla="*/ 292 h 2611"/>
                  <a:gd name="T84" fmla="*/ 12 w 6244"/>
                  <a:gd name="T85" fmla="*/ 0 h 2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44" h="2611">
                    <a:moveTo>
                      <a:pt x="6244" y="2256"/>
                    </a:moveTo>
                    <a:lnTo>
                      <a:pt x="5312" y="1996"/>
                    </a:lnTo>
                    <a:lnTo>
                      <a:pt x="4410" y="1766"/>
                    </a:lnTo>
                    <a:lnTo>
                      <a:pt x="3494" y="1366"/>
                    </a:lnTo>
                    <a:lnTo>
                      <a:pt x="3492" y="1366"/>
                    </a:lnTo>
                    <a:lnTo>
                      <a:pt x="3482" y="1363"/>
                    </a:lnTo>
                    <a:lnTo>
                      <a:pt x="3267" y="1304"/>
                    </a:lnTo>
                    <a:lnTo>
                      <a:pt x="3051" y="1245"/>
                    </a:lnTo>
                    <a:lnTo>
                      <a:pt x="2996" y="1230"/>
                    </a:lnTo>
                    <a:lnTo>
                      <a:pt x="2946" y="1215"/>
                    </a:lnTo>
                    <a:lnTo>
                      <a:pt x="2898" y="1202"/>
                    </a:lnTo>
                    <a:lnTo>
                      <a:pt x="2855" y="1191"/>
                    </a:lnTo>
                    <a:lnTo>
                      <a:pt x="2814" y="1180"/>
                    </a:lnTo>
                    <a:lnTo>
                      <a:pt x="2777" y="1170"/>
                    </a:lnTo>
                    <a:lnTo>
                      <a:pt x="2744" y="1161"/>
                    </a:lnTo>
                    <a:lnTo>
                      <a:pt x="2714" y="1154"/>
                    </a:lnTo>
                    <a:lnTo>
                      <a:pt x="2687" y="1145"/>
                    </a:lnTo>
                    <a:lnTo>
                      <a:pt x="2664" y="1139"/>
                    </a:lnTo>
                    <a:lnTo>
                      <a:pt x="2644" y="1134"/>
                    </a:lnTo>
                    <a:lnTo>
                      <a:pt x="2628" y="1130"/>
                    </a:lnTo>
                    <a:lnTo>
                      <a:pt x="2614" y="1126"/>
                    </a:lnTo>
                    <a:lnTo>
                      <a:pt x="2605" y="1124"/>
                    </a:lnTo>
                    <a:lnTo>
                      <a:pt x="2599" y="1123"/>
                    </a:lnTo>
                    <a:lnTo>
                      <a:pt x="2597" y="1123"/>
                    </a:lnTo>
                    <a:lnTo>
                      <a:pt x="2595" y="1123"/>
                    </a:lnTo>
                    <a:lnTo>
                      <a:pt x="2591" y="1121"/>
                    </a:lnTo>
                    <a:lnTo>
                      <a:pt x="2587" y="1120"/>
                    </a:lnTo>
                    <a:lnTo>
                      <a:pt x="2581" y="1118"/>
                    </a:lnTo>
                    <a:lnTo>
                      <a:pt x="2575" y="1117"/>
                    </a:lnTo>
                    <a:lnTo>
                      <a:pt x="2565" y="1113"/>
                    </a:lnTo>
                    <a:lnTo>
                      <a:pt x="2560" y="1111"/>
                    </a:lnTo>
                    <a:lnTo>
                      <a:pt x="2556" y="1110"/>
                    </a:lnTo>
                    <a:lnTo>
                      <a:pt x="2545" y="1106"/>
                    </a:lnTo>
                    <a:lnTo>
                      <a:pt x="2539" y="1104"/>
                    </a:lnTo>
                    <a:lnTo>
                      <a:pt x="2536" y="1103"/>
                    </a:lnTo>
                    <a:lnTo>
                      <a:pt x="2534" y="1103"/>
                    </a:lnTo>
                    <a:lnTo>
                      <a:pt x="2520" y="1098"/>
                    </a:lnTo>
                    <a:lnTo>
                      <a:pt x="2506" y="1094"/>
                    </a:lnTo>
                    <a:lnTo>
                      <a:pt x="2473" y="1084"/>
                    </a:lnTo>
                    <a:lnTo>
                      <a:pt x="2463" y="1079"/>
                    </a:lnTo>
                    <a:lnTo>
                      <a:pt x="2458" y="1077"/>
                    </a:lnTo>
                    <a:lnTo>
                      <a:pt x="2454" y="1076"/>
                    </a:lnTo>
                    <a:lnTo>
                      <a:pt x="2435" y="1070"/>
                    </a:lnTo>
                    <a:lnTo>
                      <a:pt x="2392" y="1056"/>
                    </a:lnTo>
                    <a:lnTo>
                      <a:pt x="2369" y="1048"/>
                    </a:lnTo>
                    <a:lnTo>
                      <a:pt x="2344" y="1040"/>
                    </a:lnTo>
                    <a:lnTo>
                      <a:pt x="2337" y="1037"/>
                    </a:lnTo>
                    <a:lnTo>
                      <a:pt x="2331" y="1035"/>
                    </a:lnTo>
                    <a:lnTo>
                      <a:pt x="2319" y="1031"/>
                    </a:lnTo>
                    <a:lnTo>
                      <a:pt x="2293" y="1023"/>
                    </a:lnTo>
                    <a:lnTo>
                      <a:pt x="2234" y="1002"/>
                    </a:lnTo>
                    <a:lnTo>
                      <a:pt x="2218" y="996"/>
                    </a:lnTo>
                    <a:lnTo>
                      <a:pt x="2210" y="993"/>
                    </a:lnTo>
                    <a:lnTo>
                      <a:pt x="2203" y="991"/>
                    </a:lnTo>
                    <a:lnTo>
                      <a:pt x="2171" y="981"/>
                    </a:lnTo>
                    <a:lnTo>
                      <a:pt x="2138" y="969"/>
                    </a:lnTo>
                    <a:lnTo>
                      <a:pt x="2103" y="958"/>
                    </a:lnTo>
                    <a:lnTo>
                      <a:pt x="2068" y="946"/>
                    </a:lnTo>
                    <a:lnTo>
                      <a:pt x="2031" y="934"/>
                    </a:lnTo>
                    <a:lnTo>
                      <a:pt x="1992" y="920"/>
                    </a:lnTo>
                    <a:lnTo>
                      <a:pt x="1971" y="913"/>
                    </a:lnTo>
                    <a:lnTo>
                      <a:pt x="1952" y="907"/>
                    </a:lnTo>
                    <a:lnTo>
                      <a:pt x="1912" y="893"/>
                    </a:lnTo>
                    <a:lnTo>
                      <a:pt x="1900" y="889"/>
                    </a:lnTo>
                    <a:lnTo>
                      <a:pt x="1890" y="886"/>
                    </a:lnTo>
                    <a:lnTo>
                      <a:pt x="1870" y="880"/>
                    </a:lnTo>
                    <a:lnTo>
                      <a:pt x="1848" y="872"/>
                    </a:lnTo>
                    <a:lnTo>
                      <a:pt x="1837" y="868"/>
                    </a:lnTo>
                    <a:lnTo>
                      <a:pt x="1826" y="865"/>
                    </a:lnTo>
                    <a:lnTo>
                      <a:pt x="1782" y="850"/>
                    </a:lnTo>
                    <a:lnTo>
                      <a:pt x="1736" y="834"/>
                    </a:lnTo>
                    <a:lnTo>
                      <a:pt x="1690" y="819"/>
                    </a:lnTo>
                    <a:lnTo>
                      <a:pt x="795" y="522"/>
                    </a:lnTo>
                    <a:lnTo>
                      <a:pt x="640" y="496"/>
                    </a:lnTo>
                    <a:lnTo>
                      <a:pt x="614" y="485"/>
                    </a:lnTo>
                    <a:lnTo>
                      <a:pt x="592" y="476"/>
                    </a:lnTo>
                    <a:lnTo>
                      <a:pt x="571" y="468"/>
                    </a:lnTo>
                    <a:lnTo>
                      <a:pt x="555" y="462"/>
                    </a:lnTo>
                    <a:lnTo>
                      <a:pt x="541" y="455"/>
                    </a:lnTo>
                    <a:lnTo>
                      <a:pt x="530" y="450"/>
                    </a:lnTo>
                    <a:lnTo>
                      <a:pt x="522" y="446"/>
                    </a:lnTo>
                    <a:lnTo>
                      <a:pt x="517" y="444"/>
                    </a:lnTo>
                    <a:lnTo>
                      <a:pt x="385" y="370"/>
                    </a:lnTo>
                    <a:lnTo>
                      <a:pt x="212" y="292"/>
                    </a:lnTo>
                    <a:lnTo>
                      <a:pt x="136" y="124"/>
                    </a:lnTo>
                    <a:lnTo>
                      <a:pt x="12" y="0"/>
                    </a:lnTo>
                    <a:lnTo>
                      <a:pt x="0" y="2611"/>
                    </a:lnTo>
                  </a:path>
                </a:pathLst>
              </a:custGeom>
              <a:noFill/>
              <a:ln w="190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6" name="Freeform 1101">
                <a:extLst>
                  <a:ext uri="{FF2B5EF4-FFF2-40B4-BE49-F238E27FC236}">
                    <a16:creationId xmlns:a16="http://schemas.microsoft.com/office/drawing/2014/main" id="{A5CB4DCE-EF1F-8C52-5F9A-861F1609691A}"/>
                  </a:ext>
                </a:extLst>
              </p:cNvPr>
              <p:cNvSpPr>
                <a:spLocks/>
              </p:cNvSpPr>
              <p:nvPr/>
            </p:nvSpPr>
            <p:spPr bwMode="auto">
              <a:xfrm>
                <a:off x="6804025" y="4922838"/>
                <a:ext cx="44450" cy="44450"/>
              </a:xfrm>
              <a:custGeom>
                <a:avLst/>
                <a:gdLst>
                  <a:gd name="T0" fmla="*/ 71 w 141"/>
                  <a:gd name="T1" fmla="*/ 142 h 142"/>
                  <a:gd name="T2" fmla="*/ 77 w 141"/>
                  <a:gd name="T3" fmla="*/ 141 h 142"/>
                  <a:gd name="T4" fmla="*/ 77 w 141"/>
                  <a:gd name="T5" fmla="*/ 140 h 142"/>
                  <a:gd name="T6" fmla="*/ 78 w 141"/>
                  <a:gd name="T7" fmla="*/ 140 h 142"/>
                  <a:gd name="T8" fmla="*/ 80 w 141"/>
                  <a:gd name="T9" fmla="*/ 140 h 142"/>
                  <a:gd name="T10" fmla="*/ 84 w 141"/>
                  <a:gd name="T11" fmla="*/ 140 h 142"/>
                  <a:gd name="T12" fmla="*/ 90 w 141"/>
                  <a:gd name="T13" fmla="*/ 138 h 142"/>
                  <a:gd name="T14" fmla="*/ 97 w 141"/>
                  <a:gd name="T15" fmla="*/ 136 h 142"/>
                  <a:gd name="T16" fmla="*/ 109 w 141"/>
                  <a:gd name="T17" fmla="*/ 128 h 142"/>
                  <a:gd name="T18" fmla="*/ 114 w 141"/>
                  <a:gd name="T19" fmla="*/ 124 h 142"/>
                  <a:gd name="T20" fmla="*/ 120 w 141"/>
                  <a:gd name="T21" fmla="*/ 120 h 142"/>
                  <a:gd name="T22" fmla="*/ 124 w 141"/>
                  <a:gd name="T23" fmla="*/ 114 h 142"/>
                  <a:gd name="T24" fmla="*/ 128 w 141"/>
                  <a:gd name="T25" fmla="*/ 109 h 142"/>
                  <a:gd name="T26" fmla="*/ 135 w 141"/>
                  <a:gd name="T27" fmla="*/ 97 h 142"/>
                  <a:gd name="T28" fmla="*/ 137 w 141"/>
                  <a:gd name="T29" fmla="*/ 90 h 142"/>
                  <a:gd name="T30" fmla="*/ 139 w 141"/>
                  <a:gd name="T31" fmla="*/ 84 h 142"/>
                  <a:gd name="T32" fmla="*/ 139 w 141"/>
                  <a:gd name="T33" fmla="*/ 80 h 142"/>
                  <a:gd name="T34" fmla="*/ 139 w 141"/>
                  <a:gd name="T35" fmla="*/ 78 h 142"/>
                  <a:gd name="T36" fmla="*/ 139 w 141"/>
                  <a:gd name="T37" fmla="*/ 77 h 142"/>
                  <a:gd name="T38" fmla="*/ 140 w 141"/>
                  <a:gd name="T39" fmla="*/ 77 h 142"/>
                  <a:gd name="T40" fmla="*/ 141 w 141"/>
                  <a:gd name="T41" fmla="*/ 71 h 142"/>
                  <a:gd name="T42" fmla="*/ 139 w 141"/>
                  <a:gd name="T43" fmla="*/ 55 h 142"/>
                  <a:gd name="T44" fmla="*/ 135 w 141"/>
                  <a:gd name="T45" fmla="*/ 42 h 142"/>
                  <a:gd name="T46" fmla="*/ 128 w 141"/>
                  <a:gd name="T47" fmla="*/ 30 h 142"/>
                  <a:gd name="T48" fmla="*/ 120 w 141"/>
                  <a:gd name="T49" fmla="*/ 20 h 142"/>
                  <a:gd name="T50" fmla="*/ 109 w 141"/>
                  <a:gd name="T51" fmla="*/ 11 h 142"/>
                  <a:gd name="T52" fmla="*/ 97 w 141"/>
                  <a:gd name="T53" fmla="*/ 5 h 142"/>
                  <a:gd name="T54" fmla="*/ 90 w 141"/>
                  <a:gd name="T55" fmla="*/ 2 h 142"/>
                  <a:gd name="T56" fmla="*/ 84 w 141"/>
                  <a:gd name="T57" fmla="*/ 1 h 142"/>
                  <a:gd name="T58" fmla="*/ 71 w 141"/>
                  <a:gd name="T59" fmla="*/ 0 h 142"/>
                  <a:gd name="T60" fmla="*/ 55 w 141"/>
                  <a:gd name="T61" fmla="*/ 1 h 142"/>
                  <a:gd name="T62" fmla="*/ 43 w 141"/>
                  <a:gd name="T63" fmla="*/ 5 h 142"/>
                  <a:gd name="T64" fmla="*/ 31 w 141"/>
                  <a:gd name="T65" fmla="*/ 11 h 142"/>
                  <a:gd name="T66" fmla="*/ 21 w 141"/>
                  <a:gd name="T67" fmla="*/ 20 h 142"/>
                  <a:gd name="T68" fmla="*/ 11 w 141"/>
                  <a:gd name="T69" fmla="*/ 30 h 142"/>
                  <a:gd name="T70" fmla="*/ 5 w 141"/>
                  <a:gd name="T71" fmla="*/ 42 h 142"/>
                  <a:gd name="T72" fmla="*/ 1 w 141"/>
                  <a:gd name="T73" fmla="*/ 55 h 142"/>
                  <a:gd name="T74" fmla="*/ 0 w 141"/>
                  <a:gd name="T75" fmla="*/ 71 h 142"/>
                  <a:gd name="T76" fmla="*/ 1 w 141"/>
                  <a:gd name="T77" fmla="*/ 84 h 142"/>
                  <a:gd name="T78" fmla="*/ 2 w 141"/>
                  <a:gd name="T79" fmla="*/ 90 h 142"/>
                  <a:gd name="T80" fmla="*/ 5 w 141"/>
                  <a:gd name="T81" fmla="*/ 97 h 142"/>
                  <a:gd name="T82" fmla="*/ 11 w 141"/>
                  <a:gd name="T83" fmla="*/ 109 h 142"/>
                  <a:gd name="T84" fmla="*/ 15 w 141"/>
                  <a:gd name="T85" fmla="*/ 114 h 142"/>
                  <a:gd name="T86" fmla="*/ 21 w 141"/>
                  <a:gd name="T87" fmla="*/ 120 h 142"/>
                  <a:gd name="T88" fmla="*/ 31 w 141"/>
                  <a:gd name="T89" fmla="*/ 128 h 142"/>
                  <a:gd name="T90" fmla="*/ 43 w 141"/>
                  <a:gd name="T91" fmla="*/ 136 h 142"/>
                  <a:gd name="T92" fmla="*/ 55 w 141"/>
                  <a:gd name="T93" fmla="*/ 140 h 142"/>
                  <a:gd name="T94" fmla="*/ 71 w 141"/>
                  <a:gd name="T9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1" h="142">
                    <a:moveTo>
                      <a:pt x="71" y="142"/>
                    </a:moveTo>
                    <a:lnTo>
                      <a:pt x="77" y="141"/>
                    </a:lnTo>
                    <a:lnTo>
                      <a:pt x="77" y="140"/>
                    </a:lnTo>
                    <a:lnTo>
                      <a:pt x="78" y="140"/>
                    </a:lnTo>
                    <a:lnTo>
                      <a:pt x="80" y="140"/>
                    </a:lnTo>
                    <a:lnTo>
                      <a:pt x="84" y="140"/>
                    </a:lnTo>
                    <a:lnTo>
                      <a:pt x="90" y="138"/>
                    </a:lnTo>
                    <a:lnTo>
                      <a:pt x="97" y="136"/>
                    </a:lnTo>
                    <a:lnTo>
                      <a:pt x="109" y="128"/>
                    </a:lnTo>
                    <a:lnTo>
                      <a:pt x="114" y="124"/>
                    </a:lnTo>
                    <a:lnTo>
                      <a:pt x="120" y="120"/>
                    </a:lnTo>
                    <a:lnTo>
                      <a:pt x="124" y="114"/>
                    </a:lnTo>
                    <a:lnTo>
                      <a:pt x="128" y="109"/>
                    </a:lnTo>
                    <a:lnTo>
                      <a:pt x="135" y="97"/>
                    </a:lnTo>
                    <a:lnTo>
                      <a:pt x="137" y="90"/>
                    </a:lnTo>
                    <a:lnTo>
                      <a:pt x="139" y="84"/>
                    </a:lnTo>
                    <a:lnTo>
                      <a:pt x="139" y="80"/>
                    </a:lnTo>
                    <a:lnTo>
                      <a:pt x="139" y="78"/>
                    </a:lnTo>
                    <a:lnTo>
                      <a:pt x="139" y="77"/>
                    </a:lnTo>
                    <a:lnTo>
                      <a:pt x="140" y="77"/>
                    </a:lnTo>
                    <a:lnTo>
                      <a:pt x="141" y="71"/>
                    </a:lnTo>
                    <a:lnTo>
                      <a:pt x="139" y="55"/>
                    </a:lnTo>
                    <a:lnTo>
                      <a:pt x="135" y="42"/>
                    </a:lnTo>
                    <a:lnTo>
                      <a:pt x="128" y="30"/>
                    </a:lnTo>
                    <a:lnTo>
                      <a:pt x="120" y="20"/>
                    </a:lnTo>
                    <a:lnTo>
                      <a:pt x="109" y="11"/>
                    </a:lnTo>
                    <a:lnTo>
                      <a:pt x="97" y="5"/>
                    </a:lnTo>
                    <a:lnTo>
                      <a:pt x="90" y="2"/>
                    </a:lnTo>
                    <a:lnTo>
                      <a:pt x="84" y="1"/>
                    </a:lnTo>
                    <a:lnTo>
                      <a:pt x="71" y="0"/>
                    </a:lnTo>
                    <a:lnTo>
                      <a:pt x="55" y="1"/>
                    </a:lnTo>
                    <a:lnTo>
                      <a:pt x="43" y="5"/>
                    </a:lnTo>
                    <a:lnTo>
                      <a:pt x="31" y="11"/>
                    </a:lnTo>
                    <a:lnTo>
                      <a:pt x="21" y="20"/>
                    </a:lnTo>
                    <a:lnTo>
                      <a:pt x="11" y="30"/>
                    </a:lnTo>
                    <a:lnTo>
                      <a:pt x="5" y="42"/>
                    </a:lnTo>
                    <a:lnTo>
                      <a:pt x="1" y="55"/>
                    </a:lnTo>
                    <a:lnTo>
                      <a:pt x="0" y="71"/>
                    </a:lnTo>
                    <a:lnTo>
                      <a:pt x="1" y="84"/>
                    </a:lnTo>
                    <a:lnTo>
                      <a:pt x="2" y="90"/>
                    </a:lnTo>
                    <a:lnTo>
                      <a:pt x="5" y="97"/>
                    </a:lnTo>
                    <a:lnTo>
                      <a:pt x="11" y="109"/>
                    </a:lnTo>
                    <a:lnTo>
                      <a:pt x="15" y="114"/>
                    </a:lnTo>
                    <a:lnTo>
                      <a:pt x="21" y="120"/>
                    </a:lnTo>
                    <a:lnTo>
                      <a:pt x="31" y="128"/>
                    </a:lnTo>
                    <a:lnTo>
                      <a:pt x="43" y="136"/>
                    </a:lnTo>
                    <a:lnTo>
                      <a:pt x="55" y="140"/>
                    </a:lnTo>
                    <a:lnTo>
                      <a:pt x="71" y="142"/>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7" name="Freeform 1102">
                <a:extLst>
                  <a:ext uri="{FF2B5EF4-FFF2-40B4-BE49-F238E27FC236}">
                    <a16:creationId xmlns:a16="http://schemas.microsoft.com/office/drawing/2014/main" id="{FF8DF9B0-EADA-F0B8-8735-4EE922A67AC0}"/>
                  </a:ext>
                </a:extLst>
              </p:cNvPr>
              <p:cNvSpPr>
                <a:spLocks/>
              </p:cNvSpPr>
              <p:nvPr/>
            </p:nvSpPr>
            <p:spPr bwMode="auto">
              <a:xfrm>
                <a:off x="6804025" y="4689475"/>
                <a:ext cx="46038" cy="44450"/>
              </a:xfrm>
              <a:custGeom>
                <a:avLst/>
                <a:gdLst>
                  <a:gd name="T0" fmla="*/ 71 w 142"/>
                  <a:gd name="T1" fmla="*/ 141 h 141"/>
                  <a:gd name="T2" fmla="*/ 77 w 142"/>
                  <a:gd name="T3" fmla="*/ 140 h 141"/>
                  <a:gd name="T4" fmla="*/ 77 w 142"/>
                  <a:gd name="T5" fmla="*/ 139 h 141"/>
                  <a:gd name="T6" fmla="*/ 78 w 142"/>
                  <a:gd name="T7" fmla="*/ 139 h 141"/>
                  <a:gd name="T8" fmla="*/ 80 w 142"/>
                  <a:gd name="T9" fmla="*/ 139 h 141"/>
                  <a:gd name="T10" fmla="*/ 84 w 142"/>
                  <a:gd name="T11" fmla="*/ 139 h 141"/>
                  <a:gd name="T12" fmla="*/ 90 w 142"/>
                  <a:gd name="T13" fmla="*/ 137 h 141"/>
                  <a:gd name="T14" fmla="*/ 97 w 142"/>
                  <a:gd name="T15" fmla="*/ 135 h 141"/>
                  <a:gd name="T16" fmla="*/ 109 w 142"/>
                  <a:gd name="T17" fmla="*/ 128 h 141"/>
                  <a:gd name="T18" fmla="*/ 114 w 142"/>
                  <a:gd name="T19" fmla="*/ 124 h 141"/>
                  <a:gd name="T20" fmla="*/ 120 w 142"/>
                  <a:gd name="T21" fmla="*/ 120 h 141"/>
                  <a:gd name="T22" fmla="*/ 124 w 142"/>
                  <a:gd name="T23" fmla="*/ 114 h 141"/>
                  <a:gd name="T24" fmla="*/ 128 w 142"/>
                  <a:gd name="T25" fmla="*/ 109 h 141"/>
                  <a:gd name="T26" fmla="*/ 135 w 142"/>
                  <a:gd name="T27" fmla="*/ 97 h 141"/>
                  <a:gd name="T28" fmla="*/ 137 w 142"/>
                  <a:gd name="T29" fmla="*/ 90 h 141"/>
                  <a:gd name="T30" fmla="*/ 140 w 142"/>
                  <a:gd name="T31" fmla="*/ 84 h 141"/>
                  <a:gd name="T32" fmla="*/ 140 w 142"/>
                  <a:gd name="T33" fmla="*/ 80 h 141"/>
                  <a:gd name="T34" fmla="*/ 140 w 142"/>
                  <a:gd name="T35" fmla="*/ 78 h 141"/>
                  <a:gd name="T36" fmla="*/ 140 w 142"/>
                  <a:gd name="T37" fmla="*/ 77 h 141"/>
                  <a:gd name="T38" fmla="*/ 141 w 142"/>
                  <a:gd name="T39" fmla="*/ 77 h 141"/>
                  <a:gd name="T40" fmla="*/ 142 w 142"/>
                  <a:gd name="T41" fmla="*/ 71 h 141"/>
                  <a:gd name="T42" fmla="*/ 140 w 142"/>
                  <a:gd name="T43" fmla="*/ 55 h 141"/>
                  <a:gd name="T44" fmla="*/ 135 w 142"/>
                  <a:gd name="T45" fmla="*/ 42 h 141"/>
                  <a:gd name="T46" fmla="*/ 128 w 142"/>
                  <a:gd name="T47" fmla="*/ 30 h 141"/>
                  <a:gd name="T48" fmla="*/ 120 w 142"/>
                  <a:gd name="T49" fmla="*/ 20 h 141"/>
                  <a:gd name="T50" fmla="*/ 109 w 142"/>
                  <a:gd name="T51" fmla="*/ 11 h 141"/>
                  <a:gd name="T52" fmla="*/ 97 w 142"/>
                  <a:gd name="T53" fmla="*/ 5 h 141"/>
                  <a:gd name="T54" fmla="*/ 90 w 142"/>
                  <a:gd name="T55" fmla="*/ 2 h 141"/>
                  <a:gd name="T56" fmla="*/ 84 w 142"/>
                  <a:gd name="T57" fmla="*/ 1 h 141"/>
                  <a:gd name="T58" fmla="*/ 71 w 142"/>
                  <a:gd name="T59" fmla="*/ 0 h 141"/>
                  <a:gd name="T60" fmla="*/ 55 w 142"/>
                  <a:gd name="T61" fmla="*/ 1 h 141"/>
                  <a:gd name="T62" fmla="*/ 43 w 142"/>
                  <a:gd name="T63" fmla="*/ 5 h 141"/>
                  <a:gd name="T64" fmla="*/ 31 w 142"/>
                  <a:gd name="T65" fmla="*/ 11 h 141"/>
                  <a:gd name="T66" fmla="*/ 21 w 142"/>
                  <a:gd name="T67" fmla="*/ 20 h 141"/>
                  <a:gd name="T68" fmla="*/ 11 w 142"/>
                  <a:gd name="T69" fmla="*/ 30 h 141"/>
                  <a:gd name="T70" fmla="*/ 5 w 142"/>
                  <a:gd name="T71" fmla="*/ 42 h 141"/>
                  <a:gd name="T72" fmla="*/ 1 w 142"/>
                  <a:gd name="T73" fmla="*/ 55 h 141"/>
                  <a:gd name="T74" fmla="*/ 0 w 142"/>
                  <a:gd name="T75" fmla="*/ 71 h 141"/>
                  <a:gd name="T76" fmla="*/ 1 w 142"/>
                  <a:gd name="T77" fmla="*/ 84 h 141"/>
                  <a:gd name="T78" fmla="*/ 2 w 142"/>
                  <a:gd name="T79" fmla="*/ 90 h 141"/>
                  <a:gd name="T80" fmla="*/ 5 w 142"/>
                  <a:gd name="T81" fmla="*/ 97 h 141"/>
                  <a:gd name="T82" fmla="*/ 11 w 142"/>
                  <a:gd name="T83" fmla="*/ 109 h 141"/>
                  <a:gd name="T84" fmla="*/ 15 w 142"/>
                  <a:gd name="T85" fmla="*/ 114 h 141"/>
                  <a:gd name="T86" fmla="*/ 21 w 142"/>
                  <a:gd name="T87" fmla="*/ 120 h 141"/>
                  <a:gd name="T88" fmla="*/ 31 w 142"/>
                  <a:gd name="T89" fmla="*/ 128 h 141"/>
                  <a:gd name="T90" fmla="*/ 43 w 142"/>
                  <a:gd name="T91" fmla="*/ 135 h 141"/>
                  <a:gd name="T92" fmla="*/ 55 w 142"/>
                  <a:gd name="T93" fmla="*/ 139 h 141"/>
                  <a:gd name="T94" fmla="*/ 71 w 142"/>
                  <a:gd name="T9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1">
                    <a:moveTo>
                      <a:pt x="71" y="141"/>
                    </a:moveTo>
                    <a:lnTo>
                      <a:pt x="77" y="140"/>
                    </a:lnTo>
                    <a:lnTo>
                      <a:pt x="77" y="139"/>
                    </a:lnTo>
                    <a:lnTo>
                      <a:pt x="78" y="139"/>
                    </a:lnTo>
                    <a:lnTo>
                      <a:pt x="80" y="139"/>
                    </a:lnTo>
                    <a:lnTo>
                      <a:pt x="84" y="139"/>
                    </a:lnTo>
                    <a:lnTo>
                      <a:pt x="90" y="137"/>
                    </a:lnTo>
                    <a:lnTo>
                      <a:pt x="97" y="135"/>
                    </a:lnTo>
                    <a:lnTo>
                      <a:pt x="109" y="128"/>
                    </a:lnTo>
                    <a:lnTo>
                      <a:pt x="114" y="124"/>
                    </a:lnTo>
                    <a:lnTo>
                      <a:pt x="120" y="120"/>
                    </a:lnTo>
                    <a:lnTo>
                      <a:pt x="124" y="114"/>
                    </a:lnTo>
                    <a:lnTo>
                      <a:pt x="128" y="109"/>
                    </a:lnTo>
                    <a:lnTo>
                      <a:pt x="135" y="97"/>
                    </a:lnTo>
                    <a:lnTo>
                      <a:pt x="137" y="90"/>
                    </a:lnTo>
                    <a:lnTo>
                      <a:pt x="140" y="84"/>
                    </a:lnTo>
                    <a:lnTo>
                      <a:pt x="140" y="80"/>
                    </a:lnTo>
                    <a:lnTo>
                      <a:pt x="140" y="78"/>
                    </a:lnTo>
                    <a:lnTo>
                      <a:pt x="140" y="77"/>
                    </a:lnTo>
                    <a:lnTo>
                      <a:pt x="141" y="77"/>
                    </a:lnTo>
                    <a:lnTo>
                      <a:pt x="142" y="71"/>
                    </a:lnTo>
                    <a:lnTo>
                      <a:pt x="140" y="55"/>
                    </a:lnTo>
                    <a:lnTo>
                      <a:pt x="135" y="42"/>
                    </a:lnTo>
                    <a:lnTo>
                      <a:pt x="128" y="30"/>
                    </a:lnTo>
                    <a:lnTo>
                      <a:pt x="120" y="20"/>
                    </a:lnTo>
                    <a:lnTo>
                      <a:pt x="109" y="11"/>
                    </a:lnTo>
                    <a:lnTo>
                      <a:pt x="97" y="5"/>
                    </a:lnTo>
                    <a:lnTo>
                      <a:pt x="90" y="2"/>
                    </a:lnTo>
                    <a:lnTo>
                      <a:pt x="84" y="1"/>
                    </a:lnTo>
                    <a:lnTo>
                      <a:pt x="71" y="0"/>
                    </a:lnTo>
                    <a:lnTo>
                      <a:pt x="55" y="1"/>
                    </a:lnTo>
                    <a:lnTo>
                      <a:pt x="43" y="5"/>
                    </a:lnTo>
                    <a:lnTo>
                      <a:pt x="31" y="11"/>
                    </a:lnTo>
                    <a:lnTo>
                      <a:pt x="21" y="20"/>
                    </a:lnTo>
                    <a:lnTo>
                      <a:pt x="11" y="30"/>
                    </a:lnTo>
                    <a:lnTo>
                      <a:pt x="5" y="42"/>
                    </a:lnTo>
                    <a:lnTo>
                      <a:pt x="1" y="55"/>
                    </a:lnTo>
                    <a:lnTo>
                      <a:pt x="0" y="71"/>
                    </a:lnTo>
                    <a:lnTo>
                      <a:pt x="1" y="84"/>
                    </a:lnTo>
                    <a:lnTo>
                      <a:pt x="2" y="90"/>
                    </a:lnTo>
                    <a:lnTo>
                      <a:pt x="5" y="97"/>
                    </a:lnTo>
                    <a:lnTo>
                      <a:pt x="11" y="109"/>
                    </a:lnTo>
                    <a:lnTo>
                      <a:pt x="15" y="114"/>
                    </a:lnTo>
                    <a:lnTo>
                      <a:pt x="21" y="120"/>
                    </a:lnTo>
                    <a:lnTo>
                      <a:pt x="31" y="128"/>
                    </a:lnTo>
                    <a:lnTo>
                      <a:pt x="43" y="135"/>
                    </a:lnTo>
                    <a:lnTo>
                      <a:pt x="55" y="139"/>
                    </a:lnTo>
                    <a:lnTo>
                      <a:pt x="71" y="141"/>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8" name="Freeform 1103">
                <a:extLst>
                  <a:ext uri="{FF2B5EF4-FFF2-40B4-BE49-F238E27FC236}">
                    <a16:creationId xmlns:a16="http://schemas.microsoft.com/office/drawing/2014/main" id="{940EEB2D-7200-70B7-486C-E2F7BC2D5E68}"/>
                  </a:ext>
                </a:extLst>
              </p:cNvPr>
              <p:cNvSpPr>
                <a:spLocks/>
              </p:cNvSpPr>
              <p:nvPr/>
            </p:nvSpPr>
            <p:spPr bwMode="auto">
              <a:xfrm>
                <a:off x="6805613" y="4533900"/>
                <a:ext cx="44450" cy="46038"/>
              </a:xfrm>
              <a:custGeom>
                <a:avLst/>
                <a:gdLst>
                  <a:gd name="T0" fmla="*/ 71 w 142"/>
                  <a:gd name="T1" fmla="*/ 142 h 142"/>
                  <a:gd name="T2" fmla="*/ 77 w 142"/>
                  <a:gd name="T3" fmla="*/ 141 h 142"/>
                  <a:gd name="T4" fmla="*/ 77 w 142"/>
                  <a:gd name="T5" fmla="*/ 140 h 142"/>
                  <a:gd name="T6" fmla="*/ 78 w 142"/>
                  <a:gd name="T7" fmla="*/ 140 h 142"/>
                  <a:gd name="T8" fmla="*/ 80 w 142"/>
                  <a:gd name="T9" fmla="*/ 140 h 142"/>
                  <a:gd name="T10" fmla="*/ 84 w 142"/>
                  <a:gd name="T11" fmla="*/ 140 h 142"/>
                  <a:gd name="T12" fmla="*/ 90 w 142"/>
                  <a:gd name="T13" fmla="*/ 138 h 142"/>
                  <a:gd name="T14" fmla="*/ 97 w 142"/>
                  <a:gd name="T15" fmla="*/ 136 h 142"/>
                  <a:gd name="T16" fmla="*/ 109 w 142"/>
                  <a:gd name="T17" fmla="*/ 129 h 142"/>
                  <a:gd name="T18" fmla="*/ 114 w 142"/>
                  <a:gd name="T19" fmla="*/ 125 h 142"/>
                  <a:gd name="T20" fmla="*/ 120 w 142"/>
                  <a:gd name="T21" fmla="*/ 120 h 142"/>
                  <a:gd name="T22" fmla="*/ 124 w 142"/>
                  <a:gd name="T23" fmla="*/ 114 h 142"/>
                  <a:gd name="T24" fmla="*/ 128 w 142"/>
                  <a:gd name="T25" fmla="*/ 109 h 142"/>
                  <a:gd name="T26" fmla="*/ 135 w 142"/>
                  <a:gd name="T27" fmla="*/ 97 h 142"/>
                  <a:gd name="T28" fmla="*/ 138 w 142"/>
                  <a:gd name="T29" fmla="*/ 90 h 142"/>
                  <a:gd name="T30" fmla="*/ 140 w 142"/>
                  <a:gd name="T31" fmla="*/ 84 h 142"/>
                  <a:gd name="T32" fmla="*/ 140 w 142"/>
                  <a:gd name="T33" fmla="*/ 80 h 142"/>
                  <a:gd name="T34" fmla="*/ 140 w 142"/>
                  <a:gd name="T35" fmla="*/ 78 h 142"/>
                  <a:gd name="T36" fmla="*/ 140 w 142"/>
                  <a:gd name="T37" fmla="*/ 77 h 142"/>
                  <a:gd name="T38" fmla="*/ 141 w 142"/>
                  <a:gd name="T39" fmla="*/ 77 h 142"/>
                  <a:gd name="T40" fmla="*/ 142 w 142"/>
                  <a:gd name="T41" fmla="*/ 71 h 142"/>
                  <a:gd name="T42" fmla="*/ 140 w 142"/>
                  <a:gd name="T43" fmla="*/ 56 h 142"/>
                  <a:gd name="T44" fmla="*/ 135 w 142"/>
                  <a:gd name="T45" fmla="*/ 42 h 142"/>
                  <a:gd name="T46" fmla="*/ 128 w 142"/>
                  <a:gd name="T47" fmla="*/ 30 h 142"/>
                  <a:gd name="T48" fmla="*/ 120 w 142"/>
                  <a:gd name="T49" fmla="*/ 20 h 142"/>
                  <a:gd name="T50" fmla="*/ 109 w 142"/>
                  <a:gd name="T51" fmla="*/ 11 h 142"/>
                  <a:gd name="T52" fmla="*/ 97 w 142"/>
                  <a:gd name="T53" fmla="*/ 5 h 142"/>
                  <a:gd name="T54" fmla="*/ 90 w 142"/>
                  <a:gd name="T55" fmla="*/ 2 h 142"/>
                  <a:gd name="T56" fmla="*/ 84 w 142"/>
                  <a:gd name="T57" fmla="*/ 1 h 142"/>
                  <a:gd name="T58" fmla="*/ 71 w 142"/>
                  <a:gd name="T59" fmla="*/ 0 h 142"/>
                  <a:gd name="T60" fmla="*/ 55 w 142"/>
                  <a:gd name="T61" fmla="*/ 1 h 142"/>
                  <a:gd name="T62" fmla="*/ 43 w 142"/>
                  <a:gd name="T63" fmla="*/ 5 h 142"/>
                  <a:gd name="T64" fmla="*/ 31 w 142"/>
                  <a:gd name="T65" fmla="*/ 11 h 142"/>
                  <a:gd name="T66" fmla="*/ 21 w 142"/>
                  <a:gd name="T67" fmla="*/ 20 h 142"/>
                  <a:gd name="T68" fmla="*/ 11 w 142"/>
                  <a:gd name="T69" fmla="*/ 30 h 142"/>
                  <a:gd name="T70" fmla="*/ 5 w 142"/>
                  <a:gd name="T71" fmla="*/ 42 h 142"/>
                  <a:gd name="T72" fmla="*/ 1 w 142"/>
                  <a:gd name="T73" fmla="*/ 56 h 142"/>
                  <a:gd name="T74" fmla="*/ 0 w 142"/>
                  <a:gd name="T75" fmla="*/ 71 h 142"/>
                  <a:gd name="T76" fmla="*/ 1 w 142"/>
                  <a:gd name="T77" fmla="*/ 84 h 142"/>
                  <a:gd name="T78" fmla="*/ 2 w 142"/>
                  <a:gd name="T79" fmla="*/ 90 h 142"/>
                  <a:gd name="T80" fmla="*/ 5 w 142"/>
                  <a:gd name="T81" fmla="*/ 97 h 142"/>
                  <a:gd name="T82" fmla="*/ 11 w 142"/>
                  <a:gd name="T83" fmla="*/ 109 h 142"/>
                  <a:gd name="T84" fmla="*/ 15 w 142"/>
                  <a:gd name="T85" fmla="*/ 114 h 142"/>
                  <a:gd name="T86" fmla="*/ 21 w 142"/>
                  <a:gd name="T87" fmla="*/ 120 h 142"/>
                  <a:gd name="T88" fmla="*/ 31 w 142"/>
                  <a:gd name="T89" fmla="*/ 129 h 142"/>
                  <a:gd name="T90" fmla="*/ 43 w 142"/>
                  <a:gd name="T91" fmla="*/ 136 h 142"/>
                  <a:gd name="T92" fmla="*/ 55 w 142"/>
                  <a:gd name="T93" fmla="*/ 140 h 142"/>
                  <a:gd name="T94" fmla="*/ 71 w 142"/>
                  <a:gd name="T9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71" y="142"/>
                    </a:moveTo>
                    <a:lnTo>
                      <a:pt x="77" y="141"/>
                    </a:lnTo>
                    <a:lnTo>
                      <a:pt x="77" y="140"/>
                    </a:lnTo>
                    <a:lnTo>
                      <a:pt x="78" y="140"/>
                    </a:lnTo>
                    <a:lnTo>
                      <a:pt x="80" y="140"/>
                    </a:lnTo>
                    <a:lnTo>
                      <a:pt x="84" y="140"/>
                    </a:lnTo>
                    <a:lnTo>
                      <a:pt x="90" y="138"/>
                    </a:lnTo>
                    <a:lnTo>
                      <a:pt x="97" y="136"/>
                    </a:lnTo>
                    <a:lnTo>
                      <a:pt x="109" y="129"/>
                    </a:lnTo>
                    <a:lnTo>
                      <a:pt x="114" y="125"/>
                    </a:lnTo>
                    <a:lnTo>
                      <a:pt x="120" y="120"/>
                    </a:lnTo>
                    <a:lnTo>
                      <a:pt x="124" y="114"/>
                    </a:lnTo>
                    <a:lnTo>
                      <a:pt x="128" y="109"/>
                    </a:lnTo>
                    <a:lnTo>
                      <a:pt x="135" y="97"/>
                    </a:lnTo>
                    <a:lnTo>
                      <a:pt x="138" y="90"/>
                    </a:lnTo>
                    <a:lnTo>
                      <a:pt x="140" y="84"/>
                    </a:lnTo>
                    <a:lnTo>
                      <a:pt x="140" y="80"/>
                    </a:lnTo>
                    <a:lnTo>
                      <a:pt x="140" y="78"/>
                    </a:lnTo>
                    <a:lnTo>
                      <a:pt x="140" y="77"/>
                    </a:lnTo>
                    <a:lnTo>
                      <a:pt x="141" y="77"/>
                    </a:lnTo>
                    <a:lnTo>
                      <a:pt x="142" y="71"/>
                    </a:lnTo>
                    <a:lnTo>
                      <a:pt x="140" y="56"/>
                    </a:lnTo>
                    <a:lnTo>
                      <a:pt x="135" y="42"/>
                    </a:lnTo>
                    <a:lnTo>
                      <a:pt x="128" y="30"/>
                    </a:lnTo>
                    <a:lnTo>
                      <a:pt x="120" y="20"/>
                    </a:lnTo>
                    <a:lnTo>
                      <a:pt x="109" y="11"/>
                    </a:lnTo>
                    <a:lnTo>
                      <a:pt x="97" y="5"/>
                    </a:lnTo>
                    <a:lnTo>
                      <a:pt x="90" y="2"/>
                    </a:lnTo>
                    <a:lnTo>
                      <a:pt x="84" y="1"/>
                    </a:lnTo>
                    <a:lnTo>
                      <a:pt x="71" y="0"/>
                    </a:lnTo>
                    <a:lnTo>
                      <a:pt x="55" y="1"/>
                    </a:lnTo>
                    <a:lnTo>
                      <a:pt x="43" y="5"/>
                    </a:lnTo>
                    <a:lnTo>
                      <a:pt x="31" y="11"/>
                    </a:lnTo>
                    <a:lnTo>
                      <a:pt x="21" y="20"/>
                    </a:lnTo>
                    <a:lnTo>
                      <a:pt x="11" y="30"/>
                    </a:lnTo>
                    <a:lnTo>
                      <a:pt x="5" y="42"/>
                    </a:lnTo>
                    <a:lnTo>
                      <a:pt x="1" y="56"/>
                    </a:lnTo>
                    <a:lnTo>
                      <a:pt x="0" y="71"/>
                    </a:lnTo>
                    <a:lnTo>
                      <a:pt x="1" y="84"/>
                    </a:lnTo>
                    <a:lnTo>
                      <a:pt x="2" y="90"/>
                    </a:lnTo>
                    <a:lnTo>
                      <a:pt x="5" y="97"/>
                    </a:lnTo>
                    <a:lnTo>
                      <a:pt x="11" y="109"/>
                    </a:lnTo>
                    <a:lnTo>
                      <a:pt x="15" y="114"/>
                    </a:lnTo>
                    <a:lnTo>
                      <a:pt x="21" y="120"/>
                    </a:lnTo>
                    <a:lnTo>
                      <a:pt x="31" y="129"/>
                    </a:lnTo>
                    <a:lnTo>
                      <a:pt x="43" y="136"/>
                    </a:lnTo>
                    <a:lnTo>
                      <a:pt x="55" y="140"/>
                    </a:lnTo>
                    <a:lnTo>
                      <a:pt x="71" y="142"/>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9" name="Freeform 1104">
                <a:extLst>
                  <a:ext uri="{FF2B5EF4-FFF2-40B4-BE49-F238E27FC236}">
                    <a16:creationId xmlns:a16="http://schemas.microsoft.com/office/drawing/2014/main" id="{A47CE0AA-D327-D390-3417-F232EE46D6A3}"/>
                  </a:ext>
                </a:extLst>
              </p:cNvPr>
              <p:cNvSpPr>
                <a:spLocks/>
              </p:cNvSpPr>
              <p:nvPr/>
            </p:nvSpPr>
            <p:spPr bwMode="auto">
              <a:xfrm>
                <a:off x="6807200" y="4283075"/>
                <a:ext cx="44450" cy="46038"/>
              </a:xfrm>
              <a:custGeom>
                <a:avLst/>
                <a:gdLst>
                  <a:gd name="T0" fmla="*/ 71 w 142"/>
                  <a:gd name="T1" fmla="*/ 142 h 142"/>
                  <a:gd name="T2" fmla="*/ 77 w 142"/>
                  <a:gd name="T3" fmla="*/ 141 h 142"/>
                  <a:gd name="T4" fmla="*/ 77 w 142"/>
                  <a:gd name="T5" fmla="*/ 140 h 142"/>
                  <a:gd name="T6" fmla="*/ 78 w 142"/>
                  <a:gd name="T7" fmla="*/ 140 h 142"/>
                  <a:gd name="T8" fmla="*/ 80 w 142"/>
                  <a:gd name="T9" fmla="*/ 140 h 142"/>
                  <a:gd name="T10" fmla="*/ 84 w 142"/>
                  <a:gd name="T11" fmla="*/ 140 h 142"/>
                  <a:gd name="T12" fmla="*/ 90 w 142"/>
                  <a:gd name="T13" fmla="*/ 138 h 142"/>
                  <a:gd name="T14" fmla="*/ 97 w 142"/>
                  <a:gd name="T15" fmla="*/ 136 h 142"/>
                  <a:gd name="T16" fmla="*/ 109 w 142"/>
                  <a:gd name="T17" fmla="*/ 129 h 142"/>
                  <a:gd name="T18" fmla="*/ 114 w 142"/>
                  <a:gd name="T19" fmla="*/ 125 h 142"/>
                  <a:gd name="T20" fmla="*/ 120 w 142"/>
                  <a:gd name="T21" fmla="*/ 121 h 142"/>
                  <a:gd name="T22" fmla="*/ 124 w 142"/>
                  <a:gd name="T23" fmla="*/ 114 h 142"/>
                  <a:gd name="T24" fmla="*/ 128 w 142"/>
                  <a:gd name="T25" fmla="*/ 109 h 142"/>
                  <a:gd name="T26" fmla="*/ 136 w 142"/>
                  <a:gd name="T27" fmla="*/ 97 h 142"/>
                  <a:gd name="T28" fmla="*/ 138 w 142"/>
                  <a:gd name="T29" fmla="*/ 90 h 142"/>
                  <a:gd name="T30" fmla="*/ 140 w 142"/>
                  <a:gd name="T31" fmla="*/ 84 h 142"/>
                  <a:gd name="T32" fmla="*/ 140 w 142"/>
                  <a:gd name="T33" fmla="*/ 80 h 142"/>
                  <a:gd name="T34" fmla="*/ 140 w 142"/>
                  <a:gd name="T35" fmla="*/ 78 h 142"/>
                  <a:gd name="T36" fmla="*/ 140 w 142"/>
                  <a:gd name="T37" fmla="*/ 77 h 142"/>
                  <a:gd name="T38" fmla="*/ 141 w 142"/>
                  <a:gd name="T39" fmla="*/ 77 h 142"/>
                  <a:gd name="T40" fmla="*/ 142 w 142"/>
                  <a:gd name="T41" fmla="*/ 71 h 142"/>
                  <a:gd name="T42" fmla="*/ 140 w 142"/>
                  <a:gd name="T43" fmla="*/ 56 h 142"/>
                  <a:gd name="T44" fmla="*/ 136 w 142"/>
                  <a:gd name="T45" fmla="*/ 42 h 142"/>
                  <a:gd name="T46" fmla="*/ 128 w 142"/>
                  <a:gd name="T47" fmla="*/ 30 h 142"/>
                  <a:gd name="T48" fmla="*/ 120 w 142"/>
                  <a:gd name="T49" fmla="*/ 20 h 142"/>
                  <a:gd name="T50" fmla="*/ 109 w 142"/>
                  <a:gd name="T51" fmla="*/ 11 h 142"/>
                  <a:gd name="T52" fmla="*/ 97 w 142"/>
                  <a:gd name="T53" fmla="*/ 5 h 142"/>
                  <a:gd name="T54" fmla="*/ 90 w 142"/>
                  <a:gd name="T55" fmla="*/ 2 h 142"/>
                  <a:gd name="T56" fmla="*/ 84 w 142"/>
                  <a:gd name="T57" fmla="*/ 1 h 142"/>
                  <a:gd name="T58" fmla="*/ 71 w 142"/>
                  <a:gd name="T59" fmla="*/ 0 h 142"/>
                  <a:gd name="T60" fmla="*/ 55 w 142"/>
                  <a:gd name="T61" fmla="*/ 1 h 142"/>
                  <a:gd name="T62" fmla="*/ 43 w 142"/>
                  <a:gd name="T63" fmla="*/ 5 h 142"/>
                  <a:gd name="T64" fmla="*/ 31 w 142"/>
                  <a:gd name="T65" fmla="*/ 11 h 142"/>
                  <a:gd name="T66" fmla="*/ 21 w 142"/>
                  <a:gd name="T67" fmla="*/ 20 h 142"/>
                  <a:gd name="T68" fmla="*/ 11 w 142"/>
                  <a:gd name="T69" fmla="*/ 30 h 142"/>
                  <a:gd name="T70" fmla="*/ 5 w 142"/>
                  <a:gd name="T71" fmla="*/ 42 h 142"/>
                  <a:gd name="T72" fmla="*/ 1 w 142"/>
                  <a:gd name="T73" fmla="*/ 56 h 142"/>
                  <a:gd name="T74" fmla="*/ 0 w 142"/>
                  <a:gd name="T75" fmla="*/ 71 h 142"/>
                  <a:gd name="T76" fmla="*/ 1 w 142"/>
                  <a:gd name="T77" fmla="*/ 84 h 142"/>
                  <a:gd name="T78" fmla="*/ 2 w 142"/>
                  <a:gd name="T79" fmla="*/ 90 h 142"/>
                  <a:gd name="T80" fmla="*/ 5 w 142"/>
                  <a:gd name="T81" fmla="*/ 97 h 142"/>
                  <a:gd name="T82" fmla="*/ 11 w 142"/>
                  <a:gd name="T83" fmla="*/ 109 h 142"/>
                  <a:gd name="T84" fmla="*/ 15 w 142"/>
                  <a:gd name="T85" fmla="*/ 114 h 142"/>
                  <a:gd name="T86" fmla="*/ 21 w 142"/>
                  <a:gd name="T87" fmla="*/ 121 h 142"/>
                  <a:gd name="T88" fmla="*/ 31 w 142"/>
                  <a:gd name="T89" fmla="*/ 129 h 142"/>
                  <a:gd name="T90" fmla="*/ 43 w 142"/>
                  <a:gd name="T91" fmla="*/ 136 h 142"/>
                  <a:gd name="T92" fmla="*/ 55 w 142"/>
                  <a:gd name="T93" fmla="*/ 140 h 142"/>
                  <a:gd name="T94" fmla="*/ 71 w 142"/>
                  <a:gd name="T9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71" y="142"/>
                    </a:moveTo>
                    <a:lnTo>
                      <a:pt x="77" y="141"/>
                    </a:lnTo>
                    <a:lnTo>
                      <a:pt x="77" y="140"/>
                    </a:lnTo>
                    <a:lnTo>
                      <a:pt x="78" y="140"/>
                    </a:lnTo>
                    <a:lnTo>
                      <a:pt x="80" y="140"/>
                    </a:lnTo>
                    <a:lnTo>
                      <a:pt x="84" y="140"/>
                    </a:lnTo>
                    <a:lnTo>
                      <a:pt x="90" y="138"/>
                    </a:lnTo>
                    <a:lnTo>
                      <a:pt x="97" y="136"/>
                    </a:lnTo>
                    <a:lnTo>
                      <a:pt x="109" y="129"/>
                    </a:lnTo>
                    <a:lnTo>
                      <a:pt x="114" y="125"/>
                    </a:lnTo>
                    <a:lnTo>
                      <a:pt x="120" y="121"/>
                    </a:lnTo>
                    <a:lnTo>
                      <a:pt x="124" y="114"/>
                    </a:lnTo>
                    <a:lnTo>
                      <a:pt x="128" y="109"/>
                    </a:lnTo>
                    <a:lnTo>
                      <a:pt x="136" y="97"/>
                    </a:lnTo>
                    <a:lnTo>
                      <a:pt x="138" y="90"/>
                    </a:lnTo>
                    <a:lnTo>
                      <a:pt x="140" y="84"/>
                    </a:lnTo>
                    <a:lnTo>
                      <a:pt x="140" y="80"/>
                    </a:lnTo>
                    <a:lnTo>
                      <a:pt x="140" y="78"/>
                    </a:lnTo>
                    <a:lnTo>
                      <a:pt x="140" y="77"/>
                    </a:lnTo>
                    <a:lnTo>
                      <a:pt x="141" y="77"/>
                    </a:lnTo>
                    <a:lnTo>
                      <a:pt x="142" y="71"/>
                    </a:lnTo>
                    <a:lnTo>
                      <a:pt x="140" y="56"/>
                    </a:lnTo>
                    <a:lnTo>
                      <a:pt x="136" y="42"/>
                    </a:lnTo>
                    <a:lnTo>
                      <a:pt x="128" y="30"/>
                    </a:lnTo>
                    <a:lnTo>
                      <a:pt x="120" y="20"/>
                    </a:lnTo>
                    <a:lnTo>
                      <a:pt x="109" y="11"/>
                    </a:lnTo>
                    <a:lnTo>
                      <a:pt x="97" y="5"/>
                    </a:lnTo>
                    <a:lnTo>
                      <a:pt x="90" y="2"/>
                    </a:lnTo>
                    <a:lnTo>
                      <a:pt x="84" y="1"/>
                    </a:lnTo>
                    <a:lnTo>
                      <a:pt x="71" y="0"/>
                    </a:lnTo>
                    <a:lnTo>
                      <a:pt x="55" y="1"/>
                    </a:lnTo>
                    <a:lnTo>
                      <a:pt x="43" y="5"/>
                    </a:lnTo>
                    <a:lnTo>
                      <a:pt x="31" y="11"/>
                    </a:lnTo>
                    <a:lnTo>
                      <a:pt x="21" y="20"/>
                    </a:lnTo>
                    <a:lnTo>
                      <a:pt x="11" y="30"/>
                    </a:lnTo>
                    <a:lnTo>
                      <a:pt x="5" y="42"/>
                    </a:lnTo>
                    <a:lnTo>
                      <a:pt x="1" y="56"/>
                    </a:lnTo>
                    <a:lnTo>
                      <a:pt x="0" y="71"/>
                    </a:lnTo>
                    <a:lnTo>
                      <a:pt x="1" y="84"/>
                    </a:lnTo>
                    <a:lnTo>
                      <a:pt x="2" y="90"/>
                    </a:lnTo>
                    <a:lnTo>
                      <a:pt x="5" y="97"/>
                    </a:lnTo>
                    <a:lnTo>
                      <a:pt x="11" y="109"/>
                    </a:lnTo>
                    <a:lnTo>
                      <a:pt x="15" y="114"/>
                    </a:lnTo>
                    <a:lnTo>
                      <a:pt x="21" y="121"/>
                    </a:lnTo>
                    <a:lnTo>
                      <a:pt x="31" y="129"/>
                    </a:lnTo>
                    <a:lnTo>
                      <a:pt x="43" y="136"/>
                    </a:lnTo>
                    <a:lnTo>
                      <a:pt x="55" y="140"/>
                    </a:lnTo>
                    <a:lnTo>
                      <a:pt x="71" y="142"/>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0" name="Freeform 1105">
                <a:extLst>
                  <a:ext uri="{FF2B5EF4-FFF2-40B4-BE49-F238E27FC236}">
                    <a16:creationId xmlns:a16="http://schemas.microsoft.com/office/drawing/2014/main" id="{5295BB42-F467-013D-0ED9-9E6107E7D370}"/>
                  </a:ext>
                </a:extLst>
              </p:cNvPr>
              <p:cNvSpPr>
                <a:spLocks/>
              </p:cNvSpPr>
              <p:nvPr/>
            </p:nvSpPr>
            <p:spPr bwMode="auto">
              <a:xfrm>
                <a:off x="6807200" y="4094163"/>
                <a:ext cx="46038" cy="44450"/>
              </a:xfrm>
              <a:custGeom>
                <a:avLst/>
                <a:gdLst>
                  <a:gd name="T0" fmla="*/ 71 w 142"/>
                  <a:gd name="T1" fmla="*/ 142 h 142"/>
                  <a:gd name="T2" fmla="*/ 77 w 142"/>
                  <a:gd name="T3" fmla="*/ 141 h 142"/>
                  <a:gd name="T4" fmla="*/ 77 w 142"/>
                  <a:gd name="T5" fmla="*/ 139 h 142"/>
                  <a:gd name="T6" fmla="*/ 78 w 142"/>
                  <a:gd name="T7" fmla="*/ 139 h 142"/>
                  <a:gd name="T8" fmla="*/ 80 w 142"/>
                  <a:gd name="T9" fmla="*/ 139 h 142"/>
                  <a:gd name="T10" fmla="*/ 84 w 142"/>
                  <a:gd name="T11" fmla="*/ 139 h 142"/>
                  <a:gd name="T12" fmla="*/ 90 w 142"/>
                  <a:gd name="T13" fmla="*/ 137 h 142"/>
                  <a:gd name="T14" fmla="*/ 97 w 142"/>
                  <a:gd name="T15" fmla="*/ 135 h 142"/>
                  <a:gd name="T16" fmla="*/ 109 w 142"/>
                  <a:gd name="T17" fmla="*/ 128 h 142"/>
                  <a:gd name="T18" fmla="*/ 114 w 142"/>
                  <a:gd name="T19" fmla="*/ 124 h 142"/>
                  <a:gd name="T20" fmla="*/ 120 w 142"/>
                  <a:gd name="T21" fmla="*/ 120 h 142"/>
                  <a:gd name="T22" fmla="*/ 124 w 142"/>
                  <a:gd name="T23" fmla="*/ 114 h 142"/>
                  <a:gd name="T24" fmla="*/ 128 w 142"/>
                  <a:gd name="T25" fmla="*/ 109 h 142"/>
                  <a:gd name="T26" fmla="*/ 136 w 142"/>
                  <a:gd name="T27" fmla="*/ 97 h 142"/>
                  <a:gd name="T28" fmla="*/ 138 w 142"/>
                  <a:gd name="T29" fmla="*/ 90 h 142"/>
                  <a:gd name="T30" fmla="*/ 140 w 142"/>
                  <a:gd name="T31" fmla="*/ 84 h 142"/>
                  <a:gd name="T32" fmla="*/ 140 w 142"/>
                  <a:gd name="T33" fmla="*/ 80 h 142"/>
                  <a:gd name="T34" fmla="*/ 140 w 142"/>
                  <a:gd name="T35" fmla="*/ 78 h 142"/>
                  <a:gd name="T36" fmla="*/ 140 w 142"/>
                  <a:gd name="T37" fmla="*/ 77 h 142"/>
                  <a:gd name="T38" fmla="*/ 141 w 142"/>
                  <a:gd name="T39" fmla="*/ 77 h 142"/>
                  <a:gd name="T40" fmla="*/ 142 w 142"/>
                  <a:gd name="T41" fmla="*/ 71 h 142"/>
                  <a:gd name="T42" fmla="*/ 140 w 142"/>
                  <a:gd name="T43" fmla="*/ 55 h 142"/>
                  <a:gd name="T44" fmla="*/ 136 w 142"/>
                  <a:gd name="T45" fmla="*/ 42 h 142"/>
                  <a:gd name="T46" fmla="*/ 128 w 142"/>
                  <a:gd name="T47" fmla="*/ 30 h 142"/>
                  <a:gd name="T48" fmla="*/ 120 w 142"/>
                  <a:gd name="T49" fmla="*/ 20 h 142"/>
                  <a:gd name="T50" fmla="*/ 109 w 142"/>
                  <a:gd name="T51" fmla="*/ 11 h 142"/>
                  <a:gd name="T52" fmla="*/ 97 w 142"/>
                  <a:gd name="T53" fmla="*/ 5 h 142"/>
                  <a:gd name="T54" fmla="*/ 90 w 142"/>
                  <a:gd name="T55" fmla="*/ 2 h 142"/>
                  <a:gd name="T56" fmla="*/ 84 w 142"/>
                  <a:gd name="T57" fmla="*/ 1 h 142"/>
                  <a:gd name="T58" fmla="*/ 71 w 142"/>
                  <a:gd name="T59" fmla="*/ 0 h 142"/>
                  <a:gd name="T60" fmla="*/ 55 w 142"/>
                  <a:gd name="T61" fmla="*/ 1 h 142"/>
                  <a:gd name="T62" fmla="*/ 43 w 142"/>
                  <a:gd name="T63" fmla="*/ 5 h 142"/>
                  <a:gd name="T64" fmla="*/ 31 w 142"/>
                  <a:gd name="T65" fmla="*/ 11 h 142"/>
                  <a:gd name="T66" fmla="*/ 21 w 142"/>
                  <a:gd name="T67" fmla="*/ 20 h 142"/>
                  <a:gd name="T68" fmla="*/ 11 w 142"/>
                  <a:gd name="T69" fmla="*/ 30 h 142"/>
                  <a:gd name="T70" fmla="*/ 5 w 142"/>
                  <a:gd name="T71" fmla="*/ 42 h 142"/>
                  <a:gd name="T72" fmla="*/ 1 w 142"/>
                  <a:gd name="T73" fmla="*/ 55 h 142"/>
                  <a:gd name="T74" fmla="*/ 0 w 142"/>
                  <a:gd name="T75" fmla="*/ 71 h 142"/>
                  <a:gd name="T76" fmla="*/ 1 w 142"/>
                  <a:gd name="T77" fmla="*/ 84 h 142"/>
                  <a:gd name="T78" fmla="*/ 2 w 142"/>
                  <a:gd name="T79" fmla="*/ 90 h 142"/>
                  <a:gd name="T80" fmla="*/ 5 w 142"/>
                  <a:gd name="T81" fmla="*/ 97 h 142"/>
                  <a:gd name="T82" fmla="*/ 11 w 142"/>
                  <a:gd name="T83" fmla="*/ 109 h 142"/>
                  <a:gd name="T84" fmla="*/ 15 w 142"/>
                  <a:gd name="T85" fmla="*/ 114 h 142"/>
                  <a:gd name="T86" fmla="*/ 21 w 142"/>
                  <a:gd name="T87" fmla="*/ 120 h 142"/>
                  <a:gd name="T88" fmla="*/ 31 w 142"/>
                  <a:gd name="T89" fmla="*/ 128 h 142"/>
                  <a:gd name="T90" fmla="*/ 43 w 142"/>
                  <a:gd name="T91" fmla="*/ 135 h 142"/>
                  <a:gd name="T92" fmla="*/ 55 w 142"/>
                  <a:gd name="T93" fmla="*/ 139 h 142"/>
                  <a:gd name="T94" fmla="*/ 71 w 142"/>
                  <a:gd name="T9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71" y="142"/>
                    </a:moveTo>
                    <a:lnTo>
                      <a:pt x="77" y="141"/>
                    </a:lnTo>
                    <a:lnTo>
                      <a:pt x="77" y="139"/>
                    </a:lnTo>
                    <a:lnTo>
                      <a:pt x="78" y="139"/>
                    </a:lnTo>
                    <a:lnTo>
                      <a:pt x="80" y="139"/>
                    </a:lnTo>
                    <a:lnTo>
                      <a:pt x="84" y="139"/>
                    </a:lnTo>
                    <a:lnTo>
                      <a:pt x="90" y="137"/>
                    </a:lnTo>
                    <a:lnTo>
                      <a:pt x="97" y="135"/>
                    </a:lnTo>
                    <a:lnTo>
                      <a:pt x="109" y="128"/>
                    </a:lnTo>
                    <a:lnTo>
                      <a:pt x="114" y="124"/>
                    </a:lnTo>
                    <a:lnTo>
                      <a:pt x="120" y="120"/>
                    </a:lnTo>
                    <a:lnTo>
                      <a:pt x="124" y="114"/>
                    </a:lnTo>
                    <a:lnTo>
                      <a:pt x="128" y="109"/>
                    </a:lnTo>
                    <a:lnTo>
                      <a:pt x="136" y="97"/>
                    </a:lnTo>
                    <a:lnTo>
                      <a:pt x="138" y="90"/>
                    </a:lnTo>
                    <a:lnTo>
                      <a:pt x="140" y="84"/>
                    </a:lnTo>
                    <a:lnTo>
                      <a:pt x="140" y="80"/>
                    </a:lnTo>
                    <a:lnTo>
                      <a:pt x="140" y="78"/>
                    </a:lnTo>
                    <a:lnTo>
                      <a:pt x="140" y="77"/>
                    </a:lnTo>
                    <a:lnTo>
                      <a:pt x="141" y="77"/>
                    </a:lnTo>
                    <a:lnTo>
                      <a:pt x="142" y="71"/>
                    </a:lnTo>
                    <a:lnTo>
                      <a:pt x="140" y="55"/>
                    </a:lnTo>
                    <a:lnTo>
                      <a:pt x="136" y="42"/>
                    </a:lnTo>
                    <a:lnTo>
                      <a:pt x="128" y="30"/>
                    </a:lnTo>
                    <a:lnTo>
                      <a:pt x="120" y="20"/>
                    </a:lnTo>
                    <a:lnTo>
                      <a:pt x="109" y="11"/>
                    </a:lnTo>
                    <a:lnTo>
                      <a:pt x="97" y="5"/>
                    </a:lnTo>
                    <a:lnTo>
                      <a:pt x="90" y="2"/>
                    </a:lnTo>
                    <a:lnTo>
                      <a:pt x="84" y="1"/>
                    </a:lnTo>
                    <a:lnTo>
                      <a:pt x="71" y="0"/>
                    </a:lnTo>
                    <a:lnTo>
                      <a:pt x="55" y="1"/>
                    </a:lnTo>
                    <a:lnTo>
                      <a:pt x="43" y="5"/>
                    </a:lnTo>
                    <a:lnTo>
                      <a:pt x="31" y="11"/>
                    </a:lnTo>
                    <a:lnTo>
                      <a:pt x="21" y="20"/>
                    </a:lnTo>
                    <a:lnTo>
                      <a:pt x="11" y="30"/>
                    </a:lnTo>
                    <a:lnTo>
                      <a:pt x="5" y="42"/>
                    </a:lnTo>
                    <a:lnTo>
                      <a:pt x="1" y="55"/>
                    </a:lnTo>
                    <a:lnTo>
                      <a:pt x="0" y="71"/>
                    </a:lnTo>
                    <a:lnTo>
                      <a:pt x="1" y="84"/>
                    </a:lnTo>
                    <a:lnTo>
                      <a:pt x="2" y="90"/>
                    </a:lnTo>
                    <a:lnTo>
                      <a:pt x="5" y="97"/>
                    </a:lnTo>
                    <a:lnTo>
                      <a:pt x="11" y="109"/>
                    </a:lnTo>
                    <a:lnTo>
                      <a:pt x="15" y="114"/>
                    </a:lnTo>
                    <a:lnTo>
                      <a:pt x="21" y="120"/>
                    </a:lnTo>
                    <a:lnTo>
                      <a:pt x="31" y="128"/>
                    </a:lnTo>
                    <a:lnTo>
                      <a:pt x="43" y="135"/>
                    </a:lnTo>
                    <a:lnTo>
                      <a:pt x="55" y="139"/>
                    </a:lnTo>
                    <a:lnTo>
                      <a:pt x="71" y="142"/>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1" name="Freeform 1106">
                <a:extLst>
                  <a:ext uri="{FF2B5EF4-FFF2-40B4-BE49-F238E27FC236}">
                    <a16:creationId xmlns:a16="http://schemas.microsoft.com/office/drawing/2014/main" id="{57F19392-0659-003C-08E3-1BF7E8E0643A}"/>
                  </a:ext>
                </a:extLst>
              </p:cNvPr>
              <p:cNvSpPr>
                <a:spLocks/>
              </p:cNvSpPr>
              <p:nvPr/>
            </p:nvSpPr>
            <p:spPr bwMode="auto">
              <a:xfrm>
                <a:off x="6846888" y="4132263"/>
                <a:ext cx="44450" cy="46038"/>
              </a:xfrm>
              <a:custGeom>
                <a:avLst/>
                <a:gdLst>
                  <a:gd name="T0" fmla="*/ 71 w 142"/>
                  <a:gd name="T1" fmla="*/ 142 h 142"/>
                  <a:gd name="T2" fmla="*/ 77 w 142"/>
                  <a:gd name="T3" fmla="*/ 141 h 142"/>
                  <a:gd name="T4" fmla="*/ 77 w 142"/>
                  <a:gd name="T5" fmla="*/ 140 h 142"/>
                  <a:gd name="T6" fmla="*/ 78 w 142"/>
                  <a:gd name="T7" fmla="*/ 140 h 142"/>
                  <a:gd name="T8" fmla="*/ 81 w 142"/>
                  <a:gd name="T9" fmla="*/ 140 h 142"/>
                  <a:gd name="T10" fmla="*/ 85 w 142"/>
                  <a:gd name="T11" fmla="*/ 140 h 142"/>
                  <a:gd name="T12" fmla="*/ 91 w 142"/>
                  <a:gd name="T13" fmla="*/ 138 h 142"/>
                  <a:gd name="T14" fmla="*/ 98 w 142"/>
                  <a:gd name="T15" fmla="*/ 136 h 142"/>
                  <a:gd name="T16" fmla="*/ 110 w 142"/>
                  <a:gd name="T17" fmla="*/ 129 h 142"/>
                  <a:gd name="T18" fmla="*/ 115 w 142"/>
                  <a:gd name="T19" fmla="*/ 125 h 142"/>
                  <a:gd name="T20" fmla="*/ 121 w 142"/>
                  <a:gd name="T21" fmla="*/ 121 h 142"/>
                  <a:gd name="T22" fmla="*/ 125 w 142"/>
                  <a:gd name="T23" fmla="*/ 115 h 142"/>
                  <a:gd name="T24" fmla="*/ 129 w 142"/>
                  <a:gd name="T25" fmla="*/ 110 h 142"/>
                  <a:gd name="T26" fmla="*/ 136 w 142"/>
                  <a:gd name="T27" fmla="*/ 98 h 142"/>
                  <a:gd name="T28" fmla="*/ 138 w 142"/>
                  <a:gd name="T29" fmla="*/ 91 h 142"/>
                  <a:gd name="T30" fmla="*/ 140 w 142"/>
                  <a:gd name="T31" fmla="*/ 84 h 142"/>
                  <a:gd name="T32" fmla="*/ 140 w 142"/>
                  <a:gd name="T33" fmla="*/ 80 h 142"/>
                  <a:gd name="T34" fmla="*/ 140 w 142"/>
                  <a:gd name="T35" fmla="*/ 78 h 142"/>
                  <a:gd name="T36" fmla="*/ 140 w 142"/>
                  <a:gd name="T37" fmla="*/ 77 h 142"/>
                  <a:gd name="T38" fmla="*/ 141 w 142"/>
                  <a:gd name="T39" fmla="*/ 77 h 142"/>
                  <a:gd name="T40" fmla="*/ 142 w 142"/>
                  <a:gd name="T41" fmla="*/ 71 h 142"/>
                  <a:gd name="T42" fmla="*/ 140 w 142"/>
                  <a:gd name="T43" fmla="*/ 56 h 142"/>
                  <a:gd name="T44" fmla="*/ 136 w 142"/>
                  <a:gd name="T45" fmla="*/ 43 h 142"/>
                  <a:gd name="T46" fmla="*/ 129 w 142"/>
                  <a:gd name="T47" fmla="*/ 31 h 142"/>
                  <a:gd name="T48" fmla="*/ 121 w 142"/>
                  <a:gd name="T49" fmla="*/ 21 h 142"/>
                  <a:gd name="T50" fmla="*/ 110 w 142"/>
                  <a:gd name="T51" fmla="*/ 11 h 142"/>
                  <a:gd name="T52" fmla="*/ 98 w 142"/>
                  <a:gd name="T53" fmla="*/ 5 h 142"/>
                  <a:gd name="T54" fmla="*/ 91 w 142"/>
                  <a:gd name="T55" fmla="*/ 2 h 142"/>
                  <a:gd name="T56" fmla="*/ 85 w 142"/>
                  <a:gd name="T57" fmla="*/ 1 h 142"/>
                  <a:gd name="T58" fmla="*/ 71 w 142"/>
                  <a:gd name="T59" fmla="*/ 0 h 142"/>
                  <a:gd name="T60" fmla="*/ 56 w 142"/>
                  <a:gd name="T61" fmla="*/ 1 h 142"/>
                  <a:gd name="T62" fmla="*/ 44 w 142"/>
                  <a:gd name="T63" fmla="*/ 5 h 142"/>
                  <a:gd name="T64" fmla="*/ 32 w 142"/>
                  <a:gd name="T65" fmla="*/ 11 h 142"/>
                  <a:gd name="T66" fmla="*/ 22 w 142"/>
                  <a:gd name="T67" fmla="*/ 21 h 142"/>
                  <a:gd name="T68" fmla="*/ 12 w 142"/>
                  <a:gd name="T69" fmla="*/ 31 h 142"/>
                  <a:gd name="T70" fmla="*/ 5 w 142"/>
                  <a:gd name="T71" fmla="*/ 43 h 142"/>
                  <a:gd name="T72" fmla="*/ 1 w 142"/>
                  <a:gd name="T73" fmla="*/ 56 h 142"/>
                  <a:gd name="T74" fmla="*/ 0 w 142"/>
                  <a:gd name="T75" fmla="*/ 71 h 142"/>
                  <a:gd name="T76" fmla="*/ 1 w 142"/>
                  <a:gd name="T77" fmla="*/ 84 h 142"/>
                  <a:gd name="T78" fmla="*/ 2 w 142"/>
                  <a:gd name="T79" fmla="*/ 91 h 142"/>
                  <a:gd name="T80" fmla="*/ 5 w 142"/>
                  <a:gd name="T81" fmla="*/ 98 h 142"/>
                  <a:gd name="T82" fmla="*/ 12 w 142"/>
                  <a:gd name="T83" fmla="*/ 110 h 142"/>
                  <a:gd name="T84" fmla="*/ 16 w 142"/>
                  <a:gd name="T85" fmla="*/ 115 h 142"/>
                  <a:gd name="T86" fmla="*/ 22 w 142"/>
                  <a:gd name="T87" fmla="*/ 121 h 142"/>
                  <a:gd name="T88" fmla="*/ 32 w 142"/>
                  <a:gd name="T89" fmla="*/ 129 h 142"/>
                  <a:gd name="T90" fmla="*/ 44 w 142"/>
                  <a:gd name="T91" fmla="*/ 136 h 142"/>
                  <a:gd name="T92" fmla="*/ 56 w 142"/>
                  <a:gd name="T93" fmla="*/ 140 h 142"/>
                  <a:gd name="T94" fmla="*/ 71 w 142"/>
                  <a:gd name="T9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71" y="142"/>
                    </a:moveTo>
                    <a:lnTo>
                      <a:pt x="77" y="141"/>
                    </a:lnTo>
                    <a:lnTo>
                      <a:pt x="77" y="140"/>
                    </a:lnTo>
                    <a:lnTo>
                      <a:pt x="78" y="140"/>
                    </a:lnTo>
                    <a:lnTo>
                      <a:pt x="81" y="140"/>
                    </a:lnTo>
                    <a:lnTo>
                      <a:pt x="85" y="140"/>
                    </a:lnTo>
                    <a:lnTo>
                      <a:pt x="91" y="138"/>
                    </a:lnTo>
                    <a:lnTo>
                      <a:pt x="98" y="136"/>
                    </a:lnTo>
                    <a:lnTo>
                      <a:pt x="110" y="129"/>
                    </a:lnTo>
                    <a:lnTo>
                      <a:pt x="115" y="125"/>
                    </a:lnTo>
                    <a:lnTo>
                      <a:pt x="121" y="121"/>
                    </a:lnTo>
                    <a:lnTo>
                      <a:pt x="125" y="115"/>
                    </a:lnTo>
                    <a:lnTo>
                      <a:pt x="129" y="110"/>
                    </a:lnTo>
                    <a:lnTo>
                      <a:pt x="136" y="98"/>
                    </a:lnTo>
                    <a:lnTo>
                      <a:pt x="138" y="91"/>
                    </a:lnTo>
                    <a:lnTo>
                      <a:pt x="140" y="84"/>
                    </a:lnTo>
                    <a:lnTo>
                      <a:pt x="140" y="80"/>
                    </a:lnTo>
                    <a:lnTo>
                      <a:pt x="140" y="78"/>
                    </a:lnTo>
                    <a:lnTo>
                      <a:pt x="140" y="77"/>
                    </a:lnTo>
                    <a:lnTo>
                      <a:pt x="141" y="77"/>
                    </a:lnTo>
                    <a:lnTo>
                      <a:pt x="142" y="71"/>
                    </a:lnTo>
                    <a:lnTo>
                      <a:pt x="140" y="56"/>
                    </a:lnTo>
                    <a:lnTo>
                      <a:pt x="136" y="43"/>
                    </a:lnTo>
                    <a:lnTo>
                      <a:pt x="129" y="31"/>
                    </a:lnTo>
                    <a:lnTo>
                      <a:pt x="121" y="21"/>
                    </a:lnTo>
                    <a:lnTo>
                      <a:pt x="110" y="11"/>
                    </a:lnTo>
                    <a:lnTo>
                      <a:pt x="98" y="5"/>
                    </a:lnTo>
                    <a:lnTo>
                      <a:pt x="91" y="2"/>
                    </a:lnTo>
                    <a:lnTo>
                      <a:pt x="85" y="1"/>
                    </a:lnTo>
                    <a:lnTo>
                      <a:pt x="71" y="0"/>
                    </a:lnTo>
                    <a:lnTo>
                      <a:pt x="56" y="1"/>
                    </a:lnTo>
                    <a:lnTo>
                      <a:pt x="44" y="5"/>
                    </a:lnTo>
                    <a:lnTo>
                      <a:pt x="32" y="11"/>
                    </a:lnTo>
                    <a:lnTo>
                      <a:pt x="22" y="21"/>
                    </a:lnTo>
                    <a:lnTo>
                      <a:pt x="12" y="31"/>
                    </a:lnTo>
                    <a:lnTo>
                      <a:pt x="5" y="43"/>
                    </a:lnTo>
                    <a:lnTo>
                      <a:pt x="1" y="56"/>
                    </a:lnTo>
                    <a:lnTo>
                      <a:pt x="0" y="71"/>
                    </a:lnTo>
                    <a:lnTo>
                      <a:pt x="1" y="84"/>
                    </a:lnTo>
                    <a:lnTo>
                      <a:pt x="2" y="91"/>
                    </a:lnTo>
                    <a:lnTo>
                      <a:pt x="5" y="98"/>
                    </a:lnTo>
                    <a:lnTo>
                      <a:pt x="12" y="110"/>
                    </a:lnTo>
                    <a:lnTo>
                      <a:pt x="16" y="115"/>
                    </a:lnTo>
                    <a:lnTo>
                      <a:pt x="22" y="121"/>
                    </a:lnTo>
                    <a:lnTo>
                      <a:pt x="32" y="129"/>
                    </a:lnTo>
                    <a:lnTo>
                      <a:pt x="44" y="136"/>
                    </a:lnTo>
                    <a:lnTo>
                      <a:pt x="56" y="140"/>
                    </a:lnTo>
                    <a:lnTo>
                      <a:pt x="71" y="142"/>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2" name="Freeform 1107">
                <a:extLst>
                  <a:ext uri="{FF2B5EF4-FFF2-40B4-BE49-F238E27FC236}">
                    <a16:creationId xmlns:a16="http://schemas.microsoft.com/office/drawing/2014/main" id="{F0117E84-329C-3B37-D2D2-BA5507E5182A}"/>
                  </a:ext>
                </a:extLst>
              </p:cNvPr>
              <p:cNvSpPr>
                <a:spLocks/>
              </p:cNvSpPr>
              <p:nvPr/>
            </p:nvSpPr>
            <p:spPr bwMode="auto">
              <a:xfrm>
                <a:off x="6870700" y="4186238"/>
                <a:ext cx="46038" cy="44450"/>
              </a:xfrm>
              <a:custGeom>
                <a:avLst/>
                <a:gdLst>
                  <a:gd name="T0" fmla="*/ 71 w 142"/>
                  <a:gd name="T1" fmla="*/ 142 h 142"/>
                  <a:gd name="T2" fmla="*/ 78 w 142"/>
                  <a:gd name="T3" fmla="*/ 141 h 142"/>
                  <a:gd name="T4" fmla="*/ 78 w 142"/>
                  <a:gd name="T5" fmla="*/ 140 h 142"/>
                  <a:gd name="T6" fmla="*/ 79 w 142"/>
                  <a:gd name="T7" fmla="*/ 140 h 142"/>
                  <a:gd name="T8" fmla="*/ 81 w 142"/>
                  <a:gd name="T9" fmla="*/ 140 h 142"/>
                  <a:gd name="T10" fmla="*/ 85 w 142"/>
                  <a:gd name="T11" fmla="*/ 140 h 142"/>
                  <a:gd name="T12" fmla="*/ 91 w 142"/>
                  <a:gd name="T13" fmla="*/ 138 h 142"/>
                  <a:gd name="T14" fmla="*/ 98 w 142"/>
                  <a:gd name="T15" fmla="*/ 135 h 142"/>
                  <a:gd name="T16" fmla="*/ 110 w 142"/>
                  <a:gd name="T17" fmla="*/ 128 h 142"/>
                  <a:gd name="T18" fmla="*/ 115 w 142"/>
                  <a:gd name="T19" fmla="*/ 124 h 142"/>
                  <a:gd name="T20" fmla="*/ 121 w 142"/>
                  <a:gd name="T21" fmla="*/ 120 h 142"/>
                  <a:gd name="T22" fmla="*/ 125 w 142"/>
                  <a:gd name="T23" fmla="*/ 114 h 142"/>
                  <a:gd name="T24" fmla="*/ 129 w 142"/>
                  <a:gd name="T25" fmla="*/ 109 h 142"/>
                  <a:gd name="T26" fmla="*/ 136 w 142"/>
                  <a:gd name="T27" fmla="*/ 97 h 142"/>
                  <a:gd name="T28" fmla="*/ 138 w 142"/>
                  <a:gd name="T29" fmla="*/ 90 h 142"/>
                  <a:gd name="T30" fmla="*/ 140 w 142"/>
                  <a:gd name="T31" fmla="*/ 84 h 142"/>
                  <a:gd name="T32" fmla="*/ 140 w 142"/>
                  <a:gd name="T33" fmla="*/ 80 h 142"/>
                  <a:gd name="T34" fmla="*/ 140 w 142"/>
                  <a:gd name="T35" fmla="*/ 78 h 142"/>
                  <a:gd name="T36" fmla="*/ 140 w 142"/>
                  <a:gd name="T37" fmla="*/ 77 h 142"/>
                  <a:gd name="T38" fmla="*/ 141 w 142"/>
                  <a:gd name="T39" fmla="*/ 77 h 142"/>
                  <a:gd name="T40" fmla="*/ 142 w 142"/>
                  <a:gd name="T41" fmla="*/ 71 h 142"/>
                  <a:gd name="T42" fmla="*/ 140 w 142"/>
                  <a:gd name="T43" fmla="*/ 55 h 142"/>
                  <a:gd name="T44" fmla="*/ 136 w 142"/>
                  <a:gd name="T45" fmla="*/ 42 h 142"/>
                  <a:gd name="T46" fmla="*/ 129 w 142"/>
                  <a:gd name="T47" fmla="*/ 30 h 142"/>
                  <a:gd name="T48" fmla="*/ 121 w 142"/>
                  <a:gd name="T49" fmla="*/ 20 h 142"/>
                  <a:gd name="T50" fmla="*/ 110 w 142"/>
                  <a:gd name="T51" fmla="*/ 11 h 142"/>
                  <a:gd name="T52" fmla="*/ 98 w 142"/>
                  <a:gd name="T53" fmla="*/ 5 h 142"/>
                  <a:gd name="T54" fmla="*/ 91 w 142"/>
                  <a:gd name="T55" fmla="*/ 2 h 142"/>
                  <a:gd name="T56" fmla="*/ 85 w 142"/>
                  <a:gd name="T57" fmla="*/ 1 h 142"/>
                  <a:gd name="T58" fmla="*/ 71 w 142"/>
                  <a:gd name="T59" fmla="*/ 0 h 142"/>
                  <a:gd name="T60" fmla="*/ 56 w 142"/>
                  <a:gd name="T61" fmla="*/ 1 h 142"/>
                  <a:gd name="T62" fmla="*/ 44 w 142"/>
                  <a:gd name="T63" fmla="*/ 5 h 142"/>
                  <a:gd name="T64" fmla="*/ 32 w 142"/>
                  <a:gd name="T65" fmla="*/ 11 h 142"/>
                  <a:gd name="T66" fmla="*/ 22 w 142"/>
                  <a:gd name="T67" fmla="*/ 20 h 142"/>
                  <a:gd name="T68" fmla="*/ 12 w 142"/>
                  <a:gd name="T69" fmla="*/ 30 h 142"/>
                  <a:gd name="T70" fmla="*/ 6 w 142"/>
                  <a:gd name="T71" fmla="*/ 42 h 142"/>
                  <a:gd name="T72" fmla="*/ 1 w 142"/>
                  <a:gd name="T73" fmla="*/ 55 h 142"/>
                  <a:gd name="T74" fmla="*/ 0 w 142"/>
                  <a:gd name="T75" fmla="*/ 71 h 142"/>
                  <a:gd name="T76" fmla="*/ 1 w 142"/>
                  <a:gd name="T77" fmla="*/ 84 h 142"/>
                  <a:gd name="T78" fmla="*/ 2 w 142"/>
                  <a:gd name="T79" fmla="*/ 90 h 142"/>
                  <a:gd name="T80" fmla="*/ 6 w 142"/>
                  <a:gd name="T81" fmla="*/ 97 h 142"/>
                  <a:gd name="T82" fmla="*/ 12 w 142"/>
                  <a:gd name="T83" fmla="*/ 109 h 142"/>
                  <a:gd name="T84" fmla="*/ 16 w 142"/>
                  <a:gd name="T85" fmla="*/ 114 h 142"/>
                  <a:gd name="T86" fmla="*/ 22 w 142"/>
                  <a:gd name="T87" fmla="*/ 120 h 142"/>
                  <a:gd name="T88" fmla="*/ 32 w 142"/>
                  <a:gd name="T89" fmla="*/ 128 h 142"/>
                  <a:gd name="T90" fmla="*/ 44 w 142"/>
                  <a:gd name="T91" fmla="*/ 135 h 142"/>
                  <a:gd name="T92" fmla="*/ 56 w 142"/>
                  <a:gd name="T93" fmla="*/ 140 h 142"/>
                  <a:gd name="T94" fmla="*/ 71 w 142"/>
                  <a:gd name="T9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71" y="142"/>
                    </a:moveTo>
                    <a:lnTo>
                      <a:pt x="78" y="141"/>
                    </a:lnTo>
                    <a:lnTo>
                      <a:pt x="78" y="140"/>
                    </a:lnTo>
                    <a:lnTo>
                      <a:pt x="79" y="140"/>
                    </a:lnTo>
                    <a:lnTo>
                      <a:pt x="81" y="140"/>
                    </a:lnTo>
                    <a:lnTo>
                      <a:pt x="85" y="140"/>
                    </a:lnTo>
                    <a:lnTo>
                      <a:pt x="91" y="138"/>
                    </a:lnTo>
                    <a:lnTo>
                      <a:pt x="98" y="135"/>
                    </a:lnTo>
                    <a:lnTo>
                      <a:pt x="110" y="128"/>
                    </a:lnTo>
                    <a:lnTo>
                      <a:pt x="115" y="124"/>
                    </a:lnTo>
                    <a:lnTo>
                      <a:pt x="121" y="120"/>
                    </a:lnTo>
                    <a:lnTo>
                      <a:pt x="125" y="114"/>
                    </a:lnTo>
                    <a:lnTo>
                      <a:pt x="129" y="109"/>
                    </a:lnTo>
                    <a:lnTo>
                      <a:pt x="136" y="97"/>
                    </a:lnTo>
                    <a:lnTo>
                      <a:pt x="138" y="90"/>
                    </a:lnTo>
                    <a:lnTo>
                      <a:pt x="140" y="84"/>
                    </a:lnTo>
                    <a:lnTo>
                      <a:pt x="140" y="80"/>
                    </a:lnTo>
                    <a:lnTo>
                      <a:pt x="140" y="78"/>
                    </a:lnTo>
                    <a:lnTo>
                      <a:pt x="140" y="77"/>
                    </a:lnTo>
                    <a:lnTo>
                      <a:pt x="141" y="77"/>
                    </a:lnTo>
                    <a:lnTo>
                      <a:pt x="142" y="71"/>
                    </a:lnTo>
                    <a:lnTo>
                      <a:pt x="140" y="55"/>
                    </a:lnTo>
                    <a:lnTo>
                      <a:pt x="136" y="42"/>
                    </a:lnTo>
                    <a:lnTo>
                      <a:pt x="129" y="30"/>
                    </a:lnTo>
                    <a:lnTo>
                      <a:pt x="121" y="20"/>
                    </a:lnTo>
                    <a:lnTo>
                      <a:pt x="110" y="11"/>
                    </a:lnTo>
                    <a:lnTo>
                      <a:pt x="98" y="5"/>
                    </a:lnTo>
                    <a:lnTo>
                      <a:pt x="91" y="2"/>
                    </a:lnTo>
                    <a:lnTo>
                      <a:pt x="85" y="1"/>
                    </a:lnTo>
                    <a:lnTo>
                      <a:pt x="71" y="0"/>
                    </a:lnTo>
                    <a:lnTo>
                      <a:pt x="56" y="1"/>
                    </a:lnTo>
                    <a:lnTo>
                      <a:pt x="44" y="5"/>
                    </a:lnTo>
                    <a:lnTo>
                      <a:pt x="32" y="11"/>
                    </a:lnTo>
                    <a:lnTo>
                      <a:pt x="22" y="20"/>
                    </a:lnTo>
                    <a:lnTo>
                      <a:pt x="12" y="30"/>
                    </a:lnTo>
                    <a:lnTo>
                      <a:pt x="6" y="42"/>
                    </a:lnTo>
                    <a:lnTo>
                      <a:pt x="1" y="55"/>
                    </a:lnTo>
                    <a:lnTo>
                      <a:pt x="0" y="71"/>
                    </a:lnTo>
                    <a:lnTo>
                      <a:pt x="1" y="84"/>
                    </a:lnTo>
                    <a:lnTo>
                      <a:pt x="2" y="90"/>
                    </a:lnTo>
                    <a:lnTo>
                      <a:pt x="6" y="97"/>
                    </a:lnTo>
                    <a:lnTo>
                      <a:pt x="12" y="109"/>
                    </a:lnTo>
                    <a:lnTo>
                      <a:pt x="16" y="114"/>
                    </a:lnTo>
                    <a:lnTo>
                      <a:pt x="22" y="120"/>
                    </a:lnTo>
                    <a:lnTo>
                      <a:pt x="32" y="128"/>
                    </a:lnTo>
                    <a:lnTo>
                      <a:pt x="44" y="135"/>
                    </a:lnTo>
                    <a:lnTo>
                      <a:pt x="56" y="140"/>
                    </a:lnTo>
                    <a:lnTo>
                      <a:pt x="71" y="142"/>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3" name="Freeform 1108">
                <a:extLst>
                  <a:ext uri="{FF2B5EF4-FFF2-40B4-BE49-F238E27FC236}">
                    <a16:creationId xmlns:a16="http://schemas.microsoft.com/office/drawing/2014/main" id="{775F4125-428F-403A-CA54-19A18FFCB7DE}"/>
                  </a:ext>
                </a:extLst>
              </p:cNvPr>
              <p:cNvSpPr>
                <a:spLocks/>
              </p:cNvSpPr>
              <p:nvPr/>
            </p:nvSpPr>
            <p:spPr bwMode="auto">
              <a:xfrm>
                <a:off x="6926263" y="4211638"/>
                <a:ext cx="44450" cy="44450"/>
              </a:xfrm>
              <a:custGeom>
                <a:avLst/>
                <a:gdLst>
                  <a:gd name="T0" fmla="*/ 71 w 142"/>
                  <a:gd name="T1" fmla="*/ 142 h 142"/>
                  <a:gd name="T2" fmla="*/ 77 w 142"/>
                  <a:gd name="T3" fmla="*/ 141 h 142"/>
                  <a:gd name="T4" fmla="*/ 77 w 142"/>
                  <a:gd name="T5" fmla="*/ 140 h 142"/>
                  <a:gd name="T6" fmla="*/ 78 w 142"/>
                  <a:gd name="T7" fmla="*/ 140 h 142"/>
                  <a:gd name="T8" fmla="*/ 80 w 142"/>
                  <a:gd name="T9" fmla="*/ 140 h 142"/>
                  <a:gd name="T10" fmla="*/ 84 w 142"/>
                  <a:gd name="T11" fmla="*/ 140 h 142"/>
                  <a:gd name="T12" fmla="*/ 90 w 142"/>
                  <a:gd name="T13" fmla="*/ 138 h 142"/>
                  <a:gd name="T14" fmla="*/ 97 w 142"/>
                  <a:gd name="T15" fmla="*/ 136 h 142"/>
                  <a:gd name="T16" fmla="*/ 109 w 142"/>
                  <a:gd name="T17" fmla="*/ 128 h 142"/>
                  <a:gd name="T18" fmla="*/ 114 w 142"/>
                  <a:gd name="T19" fmla="*/ 124 h 142"/>
                  <a:gd name="T20" fmla="*/ 120 w 142"/>
                  <a:gd name="T21" fmla="*/ 120 h 142"/>
                  <a:gd name="T22" fmla="*/ 125 w 142"/>
                  <a:gd name="T23" fmla="*/ 114 h 142"/>
                  <a:gd name="T24" fmla="*/ 129 w 142"/>
                  <a:gd name="T25" fmla="*/ 109 h 142"/>
                  <a:gd name="T26" fmla="*/ 136 w 142"/>
                  <a:gd name="T27" fmla="*/ 97 h 142"/>
                  <a:gd name="T28" fmla="*/ 138 w 142"/>
                  <a:gd name="T29" fmla="*/ 90 h 142"/>
                  <a:gd name="T30" fmla="*/ 140 w 142"/>
                  <a:gd name="T31" fmla="*/ 84 h 142"/>
                  <a:gd name="T32" fmla="*/ 140 w 142"/>
                  <a:gd name="T33" fmla="*/ 80 h 142"/>
                  <a:gd name="T34" fmla="*/ 140 w 142"/>
                  <a:gd name="T35" fmla="*/ 78 h 142"/>
                  <a:gd name="T36" fmla="*/ 140 w 142"/>
                  <a:gd name="T37" fmla="*/ 77 h 142"/>
                  <a:gd name="T38" fmla="*/ 141 w 142"/>
                  <a:gd name="T39" fmla="*/ 77 h 142"/>
                  <a:gd name="T40" fmla="*/ 142 w 142"/>
                  <a:gd name="T41" fmla="*/ 71 h 142"/>
                  <a:gd name="T42" fmla="*/ 140 w 142"/>
                  <a:gd name="T43" fmla="*/ 55 h 142"/>
                  <a:gd name="T44" fmla="*/ 136 w 142"/>
                  <a:gd name="T45" fmla="*/ 42 h 142"/>
                  <a:gd name="T46" fmla="*/ 129 w 142"/>
                  <a:gd name="T47" fmla="*/ 30 h 142"/>
                  <a:gd name="T48" fmla="*/ 120 w 142"/>
                  <a:gd name="T49" fmla="*/ 20 h 142"/>
                  <a:gd name="T50" fmla="*/ 109 w 142"/>
                  <a:gd name="T51" fmla="*/ 11 h 142"/>
                  <a:gd name="T52" fmla="*/ 97 w 142"/>
                  <a:gd name="T53" fmla="*/ 5 h 142"/>
                  <a:gd name="T54" fmla="*/ 90 w 142"/>
                  <a:gd name="T55" fmla="*/ 2 h 142"/>
                  <a:gd name="T56" fmla="*/ 84 w 142"/>
                  <a:gd name="T57" fmla="*/ 1 h 142"/>
                  <a:gd name="T58" fmla="*/ 71 w 142"/>
                  <a:gd name="T59" fmla="*/ 0 h 142"/>
                  <a:gd name="T60" fmla="*/ 56 w 142"/>
                  <a:gd name="T61" fmla="*/ 1 h 142"/>
                  <a:gd name="T62" fmla="*/ 43 w 142"/>
                  <a:gd name="T63" fmla="*/ 5 h 142"/>
                  <a:gd name="T64" fmla="*/ 31 w 142"/>
                  <a:gd name="T65" fmla="*/ 11 h 142"/>
                  <a:gd name="T66" fmla="*/ 21 w 142"/>
                  <a:gd name="T67" fmla="*/ 20 h 142"/>
                  <a:gd name="T68" fmla="*/ 11 w 142"/>
                  <a:gd name="T69" fmla="*/ 30 h 142"/>
                  <a:gd name="T70" fmla="*/ 5 w 142"/>
                  <a:gd name="T71" fmla="*/ 42 h 142"/>
                  <a:gd name="T72" fmla="*/ 1 w 142"/>
                  <a:gd name="T73" fmla="*/ 55 h 142"/>
                  <a:gd name="T74" fmla="*/ 0 w 142"/>
                  <a:gd name="T75" fmla="*/ 71 h 142"/>
                  <a:gd name="T76" fmla="*/ 1 w 142"/>
                  <a:gd name="T77" fmla="*/ 84 h 142"/>
                  <a:gd name="T78" fmla="*/ 2 w 142"/>
                  <a:gd name="T79" fmla="*/ 90 h 142"/>
                  <a:gd name="T80" fmla="*/ 5 w 142"/>
                  <a:gd name="T81" fmla="*/ 97 h 142"/>
                  <a:gd name="T82" fmla="*/ 11 w 142"/>
                  <a:gd name="T83" fmla="*/ 109 h 142"/>
                  <a:gd name="T84" fmla="*/ 15 w 142"/>
                  <a:gd name="T85" fmla="*/ 114 h 142"/>
                  <a:gd name="T86" fmla="*/ 21 w 142"/>
                  <a:gd name="T87" fmla="*/ 120 h 142"/>
                  <a:gd name="T88" fmla="*/ 31 w 142"/>
                  <a:gd name="T89" fmla="*/ 128 h 142"/>
                  <a:gd name="T90" fmla="*/ 43 w 142"/>
                  <a:gd name="T91" fmla="*/ 136 h 142"/>
                  <a:gd name="T92" fmla="*/ 56 w 142"/>
                  <a:gd name="T93" fmla="*/ 140 h 142"/>
                  <a:gd name="T94" fmla="*/ 71 w 142"/>
                  <a:gd name="T9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71" y="142"/>
                    </a:moveTo>
                    <a:lnTo>
                      <a:pt x="77" y="141"/>
                    </a:lnTo>
                    <a:lnTo>
                      <a:pt x="77" y="140"/>
                    </a:lnTo>
                    <a:lnTo>
                      <a:pt x="78" y="140"/>
                    </a:lnTo>
                    <a:lnTo>
                      <a:pt x="80" y="140"/>
                    </a:lnTo>
                    <a:lnTo>
                      <a:pt x="84" y="140"/>
                    </a:lnTo>
                    <a:lnTo>
                      <a:pt x="90" y="138"/>
                    </a:lnTo>
                    <a:lnTo>
                      <a:pt x="97" y="136"/>
                    </a:lnTo>
                    <a:lnTo>
                      <a:pt x="109" y="128"/>
                    </a:lnTo>
                    <a:lnTo>
                      <a:pt x="114" y="124"/>
                    </a:lnTo>
                    <a:lnTo>
                      <a:pt x="120" y="120"/>
                    </a:lnTo>
                    <a:lnTo>
                      <a:pt x="125" y="114"/>
                    </a:lnTo>
                    <a:lnTo>
                      <a:pt x="129" y="109"/>
                    </a:lnTo>
                    <a:lnTo>
                      <a:pt x="136" y="97"/>
                    </a:lnTo>
                    <a:lnTo>
                      <a:pt x="138" y="90"/>
                    </a:lnTo>
                    <a:lnTo>
                      <a:pt x="140" y="84"/>
                    </a:lnTo>
                    <a:lnTo>
                      <a:pt x="140" y="80"/>
                    </a:lnTo>
                    <a:lnTo>
                      <a:pt x="140" y="78"/>
                    </a:lnTo>
                    <a:lnTo>
                      <a:pt x="140" y="77"/>
                    </a:lnTo>
                    <a:lnTo>
                      <a:pt x="141" y="77"/>
                    </a:lnTo>
                    <a:lnTo>
                      <a:pt x="142" y="71"/>
                    </a:lnTo>
                    <a:lnTo>
                      <a:pt x="140" y="55"/>
                    </a:lnTo>
                    <a:lnTo>
                      <a:pt x="136" y="42"/>
                    </a:lnTo>
                    <a:lnTo>
                      <a:pt x="129" y="30"/>
                    </a:lnTo>
                    <a:lnTo>
                      <a:pt x="120" y="20"/>
                    </a:lnTo>
                    <a:lnTo>
                      <a:pt x="109" y="11"/>
                    </a:lnTo>
                    <a:lnTo>
                      <a:pt x="97" y="5"/>
                    </a:lnTo>
                    <a:lnTo>
                      <a:pt x="90" y="2"/>
                    </a:lnTo>
                    <a:lnTo>
                      <a:pt x="84" y="1"/>
                    </a:lnTo>
                    <a:lnTo>
                      <a:pt x="71" y="0"/>
                    </a:lnTo>
                    <a:lnTo>
                      <a:pt x="56" y="1"/>
                    </a:lnTo>
                    <a:lnTo>
                      <a:pt x="43" y="5"/>
                    </a:lnTo>
                    <a:lnTo>
                      <a:pt x="31" y="11"/>
                    </a:lnTo>
                    <a:lnTo>
                      <a:pt x="21" y="20"/>
                    </a:lnTo>
                    <a:lnTo>
                      <a:pt x="11" y="30"/>
                    </a:lnTo>
                    <a:lnTo>
                      <a:pt x="5" y="42"/>
                    </a:lnTo>
                    <a:lnTo>
                      <a:pt x="1" y="55"/>
                    </a:lnTo>
                    <a:lnTo>
                      <a:pt x="0" y="71"/>
                    </a:lnTo>
                    <a:lnTo>
                      <a:pt x="1" y="84"/>
                    </a:lnTo>
                    <a:lnTo>
                      <a:pt x="2" y="90"/>
                    </a:lnTo>
                    <a:lnTo>
                      <a:pt x="5" y="97"/>
                    </a:lnTo>
                    <a:lnTo>
                      <a:pt x="11" y="109"/>
                    </a:lnTo>
                    <a:lnTo>
                      <a:pt x="15" y="114"/>
                    </a:lnTo>
                    <a:lnTo>
                      <a:pt x="21" y="120"/>
                    </a:lnTo>
                    <a:lnTo>
                      <a:pt x="31" y="128"/>
                    </a:lnTo>
                    <a:lnTo>
                      <a:pt x="43" y="136"/>
                    </a:lnTo>
                    <a:lnTo>
                      <a:pt x="56" y="140"/>
                    </a:lnTo>
                    <a:lnTo>
                      <a:pt x="71" y="142"/>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4" name="Freeform 1109">
                <a:extLst>
                  <a:ext uri="{FF2B5EF4-FFF2-40B4-BE49-F238E27FC236}">
                    <a16:creationId xmlns:a16="http://schemas.microsoft.com/office/drawing/2014/main" id="{7B7A8D8B-55C4-0026-5428-805225C8CAC7}"/>
                  </a:ext>
                </a:extLst>
              </p:cNvPr>
              <p:cNvSpPr>
                <a:spLocks/>
              </p:cNvSpPr>
              <p:nvPr/>
            </p:nvSpPr>
            <p:spPr bwMode="auto">
              <a:xfrm>
                <a:off x="6967538" y="4233863"/>
                <a:ext cx="46038" cy="46038"/>
              </a:xfrm>
              <a:custGeom>
                <a:avLst/>
                <a:gdLst>
                  <a:gd name="T0" fmla="*/ 71 w 142"/>
                  <a:gd name="T1" fmla="*/ 142 h 142"/>
                  <a:gd name="T2" fmla="*/ 77 w 142"/>
                  <a:gd name="T3" fmla="*/ 141 h 142"/>
                  <a:gd name="T4" fmla="*/ 77 w 142"/>
                  <a:gd name="T5" fmla="*/ 140 h 142"/>
                  <a:gd name="T6" fmla="*/ 78 w 142"/>
                  <a:gd name="T7" fmla="*/ 140 h 142"/>
                  <a:gd name="T8" fmla="*/ 80 w 142"/>
                  <a:gd name="T9" fmla="*/ 140 h 142"/>
                  <a:gd name="T10" fmla="*/ 84 w 142"/>
                  <a:gd name="T11" fmla="*/ 140 h 142"/>
                  <a:gd name="T12" fmla="*/ 90 w 142"/>
                  <a:gd name="T13" fmla="*/ 138 h 142"/>
                  <a:gd name="T14" fmla="*/ 97 w 142"/>
                  <a:gd name="T15" fmla="*/ 136 h 142"/>
                  <a:gd name="T16" fmla="*/ 109 w 142"/>
                  <a:gd name="T17" fmla="*/ 128 h 142"/>
                  <a:gd name="T18" fmla="*/ 114 w 142"/>
                  <a:gd name="T19" fmla="*/ 124 h 142"/>
                  <a:gd name="T20" fmla="*/ 120 w 142"/>
                  <a:gd name="T21" fmla="*/ 120 h 142"/>
                  <a:gd name="T22" fmla="*/ 124 w 142"/>
                  <a:gd name="T23" fmla="*/ 114 h 142"/>
                  <a:gd name="T24" fmla="*/ 128 w 142"/>
                  <a:gd name="T25" fmla="*/ 109 h 142"/>
                  <a:gd name="T26" fmla="*/ 135 w 142"/>
                  <a:gd name="T27" fmla="*/ 97 h 142"/>
                  <a:gd name="T28" fmla="*/ 137 w 142"/>
                  <a:gd name="T29" fmla="*/ 90 h 142"/>
                  <a:gd name="T30" fmla="*/ 140 w 142"/>
                  <a:gd name="T31" fmla="*/ 84 h 142"/>
                  <a:gd name="T32" fmla="*/ 140 w 142"/>
                  <a:gd name="T33" fmla="*/ 80 h 142"/>
                  <a:gd name="T34" fmla="*/ 140 w 142"/>
                  <a:gd name="T35" fmla="*/ 78 h 142"/>
                  <a:gd name="T36" fmla="*/ 140 w 142"/>
                  <a:gd name="T37" fmla="*/ 77 h 142"/>
                  <a:gd name="T38" fmla="*/ 141 w 142"/>
                  <a:gd name="T39" fmla="*/ 77 h 142"/>
                  <a:gd name="T40" fmla="*/ 142 w 142"/>
                  <a:gd name="T41" fmla="*/ 71 h 142"/>
                  <a:gd name="T42" fmla="*/ 140 w 142"/>
                  <a:gd name="T43" fmla="*/ 55 h 142"/>
                  <a:gd name="T44" fmla="*/ 135 w 142"/>
                  <a:gd name="T45" fmla="*/ 42 h 142"/>
                  <a:gd name="T46" fmla="*/ 128 w 142"/>
                  <a:gd name="T47" fmla="*/ 30 h 142"/>
                  <a:gd name="T48" fmla="*/ 120 w 142"/>
                  <a:gd name="T49" fmla="*/ 20 h 142"/>
                  <a:gd name="T50" fmla="*/ 109 w 142"/>
                  <a:gd name="T51" fmla="*/ 11 h 142"/>
                  <a:gd name="T52" fmla="*/ 97 w 142"/>
                  <a:gd name="T53" fmla="*/ 5 h 142"/>
                  <a:gd name="T54" fmla="*/ 90 w 142"/>
                  <a:gd name="T55" fmla="*/ 2 h 142"/>
                  <a:gd name="T56" fmla="*/ 84 w 142"/>
                  <a:gd name="T57" fmla="*/ 1 h 142"/>
                  <a:gd name="T58" fmla="*/ 71 w 142"/>
                  <a:gd name="T59" fmla="*/ 0 h 142"/>
                  <a:gd name="T60" fmla="*/ 55 w 142"/>
                  <a:gd name="T61" fmla="*/ 1 h 142"/>
                  <a:gd name="T62" fmla="*/ 43 w 142"/>
                  <a:gd name="T63" fmla="*/ 5 h 142"/>
                  <a:gd name="T64" fmla="*/ 31 w 142"/>
                  <a:gd name="T65" fmla="*/ 11 h 142"/>
                  <a:gd name="T66" fmla="*/ 21 w 142"/>
                  <a:gd name="T67" fmla="*/ 20 h 142"/>
                  <a:gd name="T68" fmla="*/ 11 w 142"/>
                  <a:gd name="T69" fmla="*/ 30 h 142"/>
                  <a:gd name="T70" fmla="*/ 5 w 142"/>
                  <a:gd name="T71" fmla="*/ 42 h 142"/>
                  <a:gd name="T72" fmla="*/ 1 w 142"/>
                  <a:gd name="T73" fmla="*/ 55 h 142"/>
                  <a:gd name="T74" fmla="*/ 0 w 142"/>
                  <a:gd name="T75" fmla="*/ 71 h 142"/>
                  <a:gd name="T76" fmla="*/ 1 w 142"/>
                  <a:gd name="T77" fmla="*/ 84 h 142"/>
                  <a:gd name="T78" fmla="*/ 2 w 142"/>
                  <a:gd name="T79" fmla="*/ 90 h 142"/>
                  <a:gd name="T80" fmla="*/ 5 w 142"/>
                  <a:gd name="T81" fmla="*/ 97 h 142"/>
                  <a:gd name="T82" fmla="*/ 11 w 142"/>
                  <a:gd name="T83" fmla="*/ 109 h 142"/>
                  <a:gd name="T84" fmla="*/ 15 w 142"/>
                  <a:gd name="T85" fmla="*/ 114 h 142"/>
                  <a:gd name="T86" fmla="*/ 21 w 142"/>
                  <a:gd name="T87" fmla="*/ 120 h 142"/>
                  <a:gd name="T88" fmla="*/ 31 w 142"/>
                  <a:gd name="T89" fmla="*/ 128 h 142"/>
                  <a:gd name="T90" fmla="*/ 43 w 142"/>
                  <a:gd name="T91" fmla="*/ 136 h 142"/>
                  <a:gd name="T92" fmla="*/ 55 w 142"/>
                  <a:gd name="T93" fmla="*/ 140 h 142"/>
                  <a:gd name="T94" fmla="*/ 71 w 142"/>
                  <a:gd name="T9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71" y="142"/>
                    </a:moveTo>
                    <a:lnTo>
                      <a:pt x="77" y="141"/>
                    </a:lnTo>
                    <a:lnTo>
                      <a:pt x="77" y="140"/>
                    </a:lnTo>
                    <a:lnTo>
                      <a:pt x="78" y="140"/>
                    </a:lnTo>
                    <a:lnTo>
                      <a:pt x="80" y="140"/>
                    </a:lnTo>
                    <a:lnTo>
                      <a:pt x="84" y="140"/>
                    </a:lnTo>
                    <a:lnTo>
                      <a:pt x="90" y="138"/>
                    </a:lnTo>
                    <a:lnTo>
                      <a:pt x="97" y="136"/>
                    </a:lnTo>
                    <a:lnTo>
                      <a:pt x="109" y="128"/>
                    </a:lnTo>
                    <a:lnTo>
                      <a:pt x="114" y="124"/>
                    </a:lnTo>
                    <a:lnTo>
                      <a:pt x="120" y="120"/>
                    </a:lnTo>
                    <a:lnTo>
                      <a:pt x="124" y="114"/>
                    </a:lnTo>
                    <a:lnTo>
                      <a:pt x="128" y="109"/>
                    </a:lnTo>
                    <a:lnTo>
                      <a:pt x="135" y="97"/>
                    </a:lnTo>
                    <a:lnTo>
                      <a:pt x="137" y="90"/>
                    </a:lnTo>
                    <a:lnTo>
                      <a:pt x="140" y="84"/>
                    </a:lnTo>
                    <a:lnTo>
                      <a:pt x="140" y="80"/>
                    </a:lnTo>
                    <a:lnTo>
                      <a:pt x="140" y="78"/>
                    </a:lnTo>
                    <a:lnTo>
                      <a:pt x="140" y="77"/>
                    </a:lnTo>
                    <a:lnTo>
                      <a:pt x="141" y="77"/>
                    </a:lnTo>
                    <a:lnTo>
                      <a:pt x="142" y="71"/>
                    </a:lnTo>
                    <a:lnTo>
                      <a:pt x="140" y="55"/>
                    </a:lnTo>
                    <a:lnTo>
                      <a:pt x="135" y="42"/>
                    </a:lnTo>
                    <a:lnTo>
                      <a:pt x="128" y="30"/>
                    </a:lnTo>
                    <a:lnTo>
                      <a:pt x="120" y="20"/>
                    </a:lnTo>
                    <a:lnTo>
                      <a:pt x="109" y="11"/>
                    </a:lnTo>
                    <a:lnTo>
                      <a:pt x="97" y="5"/>
                    </a:lnTo>
                    <a:lnTo>
                      <a:pt x="90" y="2"/>
                    </a:lnTo>
                    <a:lnTo>
                      <a:pt x="84" y="1"/>
                    </a:lnTo>
                    <a:lnTo>
                      <a:pt x="71" y="0"/>
                    </a:lnTo>
                    <a:lnTo>
                      <a:pt x="55" y="1"/>
                    </a:lnTo>
                    <a:lnTo>
                      <a:pt x="43" y="5"/>
                    </a:lnTo>
                    <a:lnTo>
                      <a:pt x="31" y="11"/>
                    </a:lnTo>
                    <a:lnTo>
                      <a:pt x="21" y="20"/>
                    </a:lnTo>
                    <a:lnTo>
                      <a:pt x="11" y="30"/>
                    </a:lnTo>
                    <a:lnTo>
                      <a:pt x="5" y="42"/>
                    </a:lnTo>
                    <a:lnTo>
                      <a:pt x="1" y="55"/>
                    </a:lnTo>
                    <a:lnTo>
                      <a:pt x="0" y="71"/>
                    </a:lnTo>
                    <a:lnTo>
                      <a:pt x="1" y="84"/>
                    </a:lnTo>
                    <a:lnTo>
                      <a:pt x="2" y="90"/>
                    </a:lnTo>
                    <a:lnTo>
                      <a:pt x="5" y="97"/>
                    </a:lnTo>
                    <a:lnTo>
                      <a:pt x="11" y="109"/>
                    </a:lnTo>
                    <a:lnTo>
                      <a:pt x="15" y="114"/>
                    </a:lnTo>
                    <a:lnTo>
                      <a:pt x="21" y="120"/>
                    </a:lnTo>
                    <a:lnTo>
                      <a:pt x="31" y="128"/>
                    </a:lnTo>
                    <a:lnTo>
                      <a:pt x="43" y="136"/>
                    </a:lnTo>
                    <a:lnTo>
                      <a:pt x="55" y="140"/>
                    </a:lnTo>
                    <a:lnTo>
                      <a:pt x="71" y="142"/>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5" name="Freeform 1110">
                <a:extLst>
                  <a:ext uri="{FF2B5EF4-FFF2-40B4-BE49-F238E27FC236}">
                    <a16:creationId xmlns:a16="http://schemas.microsoft.com/office/drawing/2014/main" id="{DB1CB3B7-B79F-B491-A04A-D4BFF94DC227}"/>
                  </a:ext>
                </a:extLst>
              </p:cNvPr>
              <p:cNvSpPr>
                <a:spLocks/>
              </p:cNvSpPr>
              <p:nvPr/>
            </p:nvSpPr>
            <p:spPr bwMode="auto">
              <a:xfrm>
                <a:off x="7007225" y="4251325"/>
                <a:ext cx="44450" cy="44450"/>
              </a:xfrm>
              <a:custGeom>
                <a:avLst/>
                <a:gdLst>
                  <a:gd name="T0" fmla="*/ 71 w 142"/>
                  <a:gd name="T1" fmla="*/ 142 h 142"/>
                  <a:gd name="T2" fmla="*/ 77 w 142"/>
                  <a:gd name="T3" fmla="*/ 141 h 142"/>
                  <a:gd name="T4" fmla="*/ 77 w 142"/>
                  <a:gd name="T5" fmla="*/ 140 h 142"/>
                  <a:gd name="T6" fmla="*/ 78 w 142"/>
                  <a:gd name="T7" fmla="*/ 140 h 142"/>
                  <a:gd name="T8" fmla="*/ 80 w 142"/>
                  <a:gd name="T9" fmla="*/ 140 h 142"/>
                  <a:gd name="T10" fmla="*/ 84 w 142"/>
                  <a:gd name="T11" fmla="*/ 140 h 142"/>
                  <a:gd name="T12" fmla="*/ 91 w 142"/>
                  <a:gd name="T13" fmla="*/ 138 h 142"/>
                  <a:gd name="T14" fmla="*/ 98 w 142"/>
                  <a:gd name="T15" fmla="*/ 136 h 142"/>
                  <a:gd name="T16" fmla="*/ 110 w 142"/>
                  <a:gd name="T17" fmla="*/ 129 h 142"/>
                  <a:gd name="T18" fmla="*/ 115 w 142"/>
                  <a:gd name="T19" fmla="*/ 125 h 142"/>
                  <a:gd name="T20" fmla="*/ 121 w 142"/>
                  <a:gd name="T21" fmla="*/ 121 h 142"/>
                  <a:gd name="T22" fmla="*/ 125 w 142"/>
                  <a:gd name="T23" fmla="*/ 115 h 142"/>
                  <a:gd name="T24" fmla="*/ 129 w 142"/>
                  <a:gd name="T25" fmla="*/ 110 h 142"/>
                  <a:gd name="T26" fmla="*/ 136 w 142"/>
                  <a:gd name="T27" fmla="*/ 98 h 142"/>
                  <a:gd name="T28" fmla="*/ 138 w 142"/>
                  <a:gd name="T29" fmla="*/ 91 h 142"/>
                  <a:gd name="T30" fmla="*/ 140 w 142"/>
                  <a:gd name="T31" fmla="*/ 85 h 142"/>
                  <a:gd name="T32" fmla="*/ 140 w 142"/>
                  <a:gd name="T33" fmla="*/ 81 h 142"/>
                  <a:gd name="T34" fmla="*/ 140 w 142"/>
                  <a:gd name="T35" fmla="*/ 79 h 142"/>
                  <a:gd name="T36" fmla="*/ 140 w 142"/>
                  <a:gd name="T37" fmla="*/ 78 h 142"/>
                  <a:gd name="T38" fmla="*/ 141 w 142"/>
                  <a:gd name="T39" fmla="*/ 78 h 142"/>
                  <a:gd name="T40" fmla="*/ 142 w 142"/>
                  <a:gd name="T41" fmla="*/ 71 h 142"/>
                  <a:gd name="T42" fmla="*/ 140 w 142"/>
                  <a:gd name="T43" fmla="*/ 56 h 142"/>
                  <a:gd name="T44" fmla="*/ 136 w 142"/>
                  <a:gd name="T45" fmla="*/ 43 h 142"/>
                  <a:gd name="T46" fmla="*/ 129 w 142"/>
                  <a:gd name="T47" fmla="*/ 31 h 142"/>
                  <a:gd name="T48" fmla="*/ 121 w 142"/>
                  <a:gd name="T49" fmla="*/ 21 h 142"/>
                  <a:gd name="T50" fmla="*/ 110 w 142"/>
                  <a:gd name="T51" fmla="*/ 12 h 142"/>
                  <a:gd name="T52" fmla="*/ 98 w 142"/>
                  <a:gd name="T53" fmla="*/ 6 h 142"/>
                  <a:gd name="T54" fmla="*/ 91 w 142"/>
                  <a:gd name="T55" fmla="*/ 2 h 142"/>
                  <a:gd name="T56" fmla="*/ 84 w 142"/>
                  <a:gd name="T57" fmla="*/ 1 h 142"/>
                  <a:gd name="T58" fmla="*/ 71 w 142"/>
                  <a:gd name="T59" fmla="*/ 0 h 142"/>
                  <a:gd name="T60" fmla="*/ 56 w 142"/>
                  <a:gd name="T61" fmla="*/ 1 h 142"/>
                  <a:gd name="T62" fmla="*/ 44 w 142"/>
                  <a:gd name="T63" fmla="*/ 6 h 142"/>
                  <a:gd name="T64" fmla="*/ 32 w 142"/>
                  <a:gd name="T65" fmla="*/ 12 h 142"/>
                  <a:gd name="T66" fmla="*/ 22 w 142"/>
                  <a:gd name="T67" fmla="*/ 21 h 142"/>
                  <a:gd name="T68" fmla="*/ 11 w 142"/>
                  <a:gd name="T69" fmla="*/ 31 h 142"/>
                  <a:gd name="T70" fmla="*/ 5 w 142"/>
                  <a:gd name="T71" fmla="*/ 43 h 142"/>
                  <a:gd name="T72" fmla="*/ 1 w 142"/>
                  <a:gd name="T73" fmla="*/ 56 h 142"/>
                  <a:gd name="T74" fmla="*/ 0 w 142"/>
                  <a:gd name="T75" fmla="*/ 71 h 142"/>
                  <a:gd name="T76" fmla="*/ 1 w 142"/>
                  <a:gd name="T77" fmla="*/ 85 h 142"/>
                  <a:gd name="T78" fmla="*/ 2 w 142"/>
                  <a:gd name="T79" fmla="*/ 91 h 142"/>
                  <a:gd name="T80" fmla="*/ 5 w 142"/>
                  <a:gd name="T81" fmla="*/ 98 h 142"/>
                  <a:gd name="T82" fmla="*/ 11 w 142"/>
                  <a:gd name="T83" fmla="*/ 110 h 142"/>
                  <a:gd name="T84" fmla="*/ 15 w 142"/>
                  <a:gd name="T85" fmla="*/ 115 h 142"/>
                  <a:gd name="T86" fmla="*/ 22 w 142"/>
                  <a:gd name="T87" fmla="*/ 121 h 142"/>
                  <a:gd name="T88" fmla="*/ 32 w 142"/>
                  <a:gd name="T89" fmla="*/ 129 h 142"/>
                  <a:gd name="T90" fmla="*/ 44 w 142"/>
                  <a:gd name="T91" fmla="*/ 136 h 142"/>
                  <a:gd name="T92" fmla="*/ 56 w 142"/>
                  <a:gd name="T93" fmla="*/ 140 h 142"/>
                  <a:gd name="T94" fmla="*/ 71 w 142"/>
                  <a:gd name="T9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71" y="142"/>
                    </a:moveTo>
                    <a:lnTo>
                      <a:pt x="77" y="141"/>
                    </a:lnTo>
                    <a:lnTo>
                      <a:pt x="77" y="140"/>
                    </a:lnTo>
                    <a:lnTo>
                      <a:pt x="78" y="140"/>
                    </a:lnTo>
                    <a:lnTo>
                      <a:pt x="80" y="140"/>
                    </a:lnTo>
                    <a:lnTo>
                      <a:pt x="84" y="140"/>
                    </a:lnTo>
                    <a:lnTo>
                      <a:pt x="91" y="138"/>
                    </a:lnTo>
                    <a:lnTo>
                      <a:pt x="98" y="136"/>
                    </a:lnTo>
                    <a:lnTo>
                      <a:pt x="110" y="129"/>
                    </a:lnTo>
                    <a:lnTo>
                      <a:pt x="115" y="125"/>
                    </a:lnTo>
                    <a:lnTo>
                      <a:pt x="121" y="121"/>
                    </a:lnTo>
                    <a:lnTo>
                      <a:pt x="125" y="115"/>
                    </a:lnTo>
                    <a:lnTo>
                      <a:pt x="129" y="110"/>
                    </a:lnTo>
                    <a:lnTo>
                      <a:pt x="136" y="98"/>
                    </a:lnTo>
                    <a:lnTo>
                      <a:pt x="138" y="91"/>
                    </a:lnTo>
                    <a:lnTo>
                      <a:pt x="140" y="85"/>
                    </a:lnTo>
                    <a:lnTo>
                      <a:pt x="140" y="81"/>
                    </a:lnTo>
                    <a:lnTo>
                      <a:pt x="140" y="79"/>
                    </a:lnTo>
                    <a:lnTo>
                      <a:pt x="140" y="78"/>
                    </a:lnTo>
                    <a:lnTo>
                      <a:pt x="141" y="78"/>
                    </a:lnTo>
                    <a:lnTo>
                      <a:pt x="142" y="71"/>
                    </a:lnTo>
                    <a:lnTo>
                      <a:pt x="140" y="56"/>
                    </a:lnTo>
                    <a:lnTo>
                      <a:pt x="136" y="43"/>
                    </a:lnTo>
                    <a:lnTo>
                      <a:pt x="129" y="31"/>
                    </a:lnTo>
                    <a:lnTo>
                      <a:pt x="121" y="21"/>
                    </a:lnTo>
                    <a:lnTo>
                      <a:pt x="110" y="12"/>
                    </a:lnTo>
                    <a:lnTo>
                      <a:pt x="98" y="6"/>
                    </a:lnTo>
                    <a:lnTo>
                      <a:pt x="91" y="2"/>
                    </a:lnTo>
                    <a:lnTo>
                      <a:pt x="84" y="1"/>
                    </a:lnTo>
                    <a:lnTo>
                      <a:pt x="71" y="0"/>
                    </a:lnTo>
                    <a:lnTo>
                      <a:pt x="56" y="1"/>
                    </a:lnTo>
                    <a:lnTo>
                      <a:pt x="44" y="6"/>
                    </a:lnTo>
                    <a:lnTo>
                      <a:pt x="32" y="12"/>
                    </a:lnTo>
                    <a:lnTo>
                      <a:pt x="22" y="21"/>
                    </a:lnTo>
                    <a:lnTo>
                      <a:pt x="11" y="31"/>
                    </a:lnTo>
                    <a:lnTo>
                      <a:pt x="5" y="43"/>
                    </a:lnTo>
                    <a:lnTo>
                      <a:pt x="1" y="56"/>
                    </a:lnTo>
                    <a:lnTo>
                      <a:pt x="0" y="71"/>
                    </a:lnTo>
                    <a:lnTo>
                      <a:pt x="1" y="85"/>
                    </a:lnTo>
                    <a:lnTo>
                      <a:pt x="2" y="91"/>
                    </a:lnTo>
                    <a:lnTo>
                      <a:pt x="5" y="98"/>
                    </a:lnTo>
                    <a:lnTo>
                      <a:pt x="11" y="110"/>
                    </a:lnTo>
                    <a:lnTo>
                      <a:pt x="15" y="115"/>
                    </a:lnTo>
                    <a:lnTo>
                      <a:pt x="22" y="121"/>
                    </a:lnTo>
                    <a:lnTo>
                      <a:pt x="32" y="129"/>
                    </a:lnTo>
                    <a:lnTo>
                      <a:pt x="44" y="136"/>
                    </a:lnTo>
                    <a:lnTo>
                      <a:pt x="56" y="140"/>
                    </a:lnTo>
                    <a:lnTo>
                      <a:pt x="71" y="142"/>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6" name="Freeform 1111">
                <a:extLst>
                  <a:ext uri="{FF2B5EF4-FFF2-40B4-BE49-F238E27FC236}">
                    <a16:creationId xmlns:a16="http://schemas.microsoft.com/office/drawing/2014/main" id="{7D4361B2-3E9B-1629-E9F1-4E4741036B35}"/>
                  </a:ext>
                </a:extLst>
              </p:cNvPr>
              <p:cNvSpPr>
                <a:spLocks/>
              </p:cNvSpPr>
              <p:nvPr/>
            </p:nvSpPr>
            <p:spPr bwMode="auto">
              <a:xfrm>
                <a:off x="7056438" y="4259263"/>
                <a:ext cx="44450" cy="44450"/>
              </a:xfrm>
              <a:custGeom>
                <a:avLst/>
                <a:gdLst>
                  <a:gd name="T0" fmla="*/ 71 w 142"/>
                  <a:gd name="T1" fmla="*/ 142 h 142"/>
                  <a:gd name="T2" fmla="*/ 77 w 142"/>
                  <a:gd name="T3" fmla="*/ 141 h 142"/>
                  <a:gd name="T4" fmla="*/ 77 w 142"/>
                  <a:gd name="T5" fmla="*/ 140 h 142"/>
                  <a:gd name="T6" fmla="*/ 78 w 142"/>
                  <a:gd name="T7" fmla="*/ 140 h 142"/>
                  <a:gd name="T8" fmla="*/ 80 w 142"/>
                  <a:gd name="T9" fmla="*/ 140 h 142"/>
                  <a:gd name="T10" fmla="*/ 85 w 142"/>
                  <a:gd name="T11" fmla="*/ 140 h 142"/>
                  <a:gd name="T12" fmla="*/ 91 w 142"/>
                  <a:gd name="T13" fmla="*/ 138 h 142"/>
                  <a:gd name="T14" fmla="*/ 98 w 142"/>
                  <a:gd name="T15" fmla="*/ 136 h 142"/>
                  <a:gd name="T16" fmla="*/ 110 w 142"/>
                  <a:gd name="T17" fmla="*/ 129 h 142"/>
                  <a:gd name="T18" fmla="*/ 115 w 142"/>
                  <a:gd name="T19" fmla="*/ 125 h 142"/>
                  <a:gd name="T20" fmla="*/ 121 w 142"/>
                  <a:gd name="T21" fmla="*/ 120 h 142"/>
                  <a:gd name="T22" fmla="*/ 125 w 142"/>
                  <a:gd name="T23" fmla="*/ 114 h 142"/>
                  <a:gd name="T24" fmla="*/ 129 w 142"/>
                  <a:gd name="T25" fmla="*/ 109 h 142"/>
                  <a:gd name="T26" fmla="*/ 136 w 142"/>
                  <a:gd name="T27" fmla="*/ 97 h 142"/>
                  <a:gd name="T28" fmla="*/ 138 w 142"/>
                  <a:gd name="T29" fmla="*/ 90 h 142"/>
                  <a:gd name="T30" fmla="*/ 140 w 142"/>
                  <a:gd name="T31" fmla="*/ 84 h 142"/>
                  <a:gd name="T32" fmla="*/ 140 w 142"/>
                  <a:gd name="T33" fmla="*/ 80 h 142"/>
                  <a:gd name="T34" fmla="*/ 140 w 142"/>
                  <a:gd name="T35" fmla="*/ 78 h 142"/>
                  <a:gd name="T36" fmla="*/ 140 w 142"/>
                  <a:gd name="T37" fmla="*/ 77 h 142"/>
                  <a:gd name="T38" fmla="*/ 141 w 142"/>
                  <a:gd name="T39" fmla="*/ 77 h 142"/>
                  <a:gd name="T40" fmla="*/ 142 w 142"/>
                  <a:gd name="T41" fmla="*/ 71 h 142"/>
                  <a:gd name="T42" fmla="*/ 140 w 142"/>
                  <a:gd name="T43" fmla="*/ 56 h 142"/>
                  <a:gd name="T44" fmla="*/ 136 w 142"/>
                  <a:gd name="T45" fmla="*/ 42 h 142"/>
                  <a:gd name="T46" fmla="*/ 129 w 142"/>
                  <a:gd name="T47" fmla="*/ 30 h 142"/>
                  <a:gd name="T48" fmla="*/ 121 w 142"/>
                  <a:gd name="T49" fmla="*/ 20 h 142"/>
                  <a:gd name="T50" fmla="*/ 110 w 142"/>
                  <a:gd name="T51" fmla="*/ 11 h 142"/>
                  <a:gd name="T52" fmla="*/ 98 w 142"/>
                  <a:gd name="T53" fmla="*/ 5 h 142"/>
                  <a:gd name="T54" fmla="*/ 91 w 142"/>
                  <a:gd name="T55" fmla="*/ 2 h 142"/>
                  <a:gd name="T56" fmla="*/ 85 w 142"/>
                  <a:gd name="T57" fmla="*/ 1 h 142"/>
                  <a:gd name="T58" fmla="*/ 71 w 142"/>
                  <a:gd name="T59" fmla="*/ 0 h 142"/>
                  <a:gd name="T60" fmla="*/ 56 w 142"/>
                  <a:gd name="T61" fmla="*/ 1 h 142"/>
                  <a:gd name="T62" fmla="*/ 44 w 142"/>
                  <a:gd name="T63" fmla="*/ 5 h 142"/>
                  <a:gd name="T64" fmla="*/ 32 w 142"/>
                  <a:gd name="T65" fmla="*/ 11 h 142"/>
                  <a:gd name="T66" fmla="*/ 22 w 142"/>
                  <a:gd name="T67" fmla="*/ 20 h 142"/>
                  <a:gd name="T68" fmla="*/ 12 w 142"/>
                  <a:gd name="T69" fmla="*/ 30 h 142"/>
                  <a:gd name="T70" fmla="*/ 5 w 142"/>
                  <a:gd name="T71" fmla="*/ 42 h 142"/>
                  <a:gd name="T72" fmla="*/ 1 w 142"/>
                  <a:gd name="T73" fmla="*/ 56 h 142"/>
                  <a:gd name="T74" fmla="*/ 0 w 142"/>
                  <a:gd name="T75" fmla="*/ 71 h 142"/>
                  <a:gd name="T76" fmla="*/ 1 w 142"/>
                  <a:gd name="T77" fmla="*/ 84 h 142"/>
                  <a:gd name="T78" fmla="*/ 2 w 142"/>
                  <a:gd name="T79" fmla="*/ 90 h 142"/>
                  <a:gd name="T80" fmla="*/ 5 w 142"/>
                  <a:gd name="T81" fmla="*/ 97 h 142"/>
                  <a:gd name="T82" fmla="*/ 12 w 142"/>
                  <a:gd name="T83" fmla="*/ 109 h 142"/>
                  <a:gd name="T84" fmla="*/ 16 w 142"/>
                  <a:gd name="T85" fmla="*/ 114 h 142"/>
                  <a:gd name="T86" fmla="*/ 22 w 142"/>
                  <a:gd name="T87" fmla="*/ 120 h 142"/>
                  <a:gd name="T88" fmla="*/ 32 w 142"/>
                  <a:gd name="T89" fmla="*/ 129 h 142"/>
                  <a:gd name="T90" fmla="*/ 44 w 142"/>
                  <a:gd name="T91" fmla="*/ 136 h 142"/>
                  <a:gd name="T92" fmla="*/ 56 w 142"/>
                  <a:gd name="T93" fmla="*/ 140 h 142"/>
                  <a:gd name="T94" fmla="*/ 71 w 142"/>
                  <a:gd name="T9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71" y="142"/>
                    </a:moveTo>
                    <a:lnTo>
                      <a:pt x="77" y="141"/>
                    </a:lnTo>
                    <a:lnTo>
                      <a:pt x="77" y="140"/>
                    </a:lnTo>
                    <a:lnTo>
                      <a:pt x="78" y="140"/>
                    </a:lnTo>
                    <a:lnTo>
                      <a:pt x="80" y="140"/>
                    </a:lnTo>
                    <a:lnTo>
                      <a:pt x="85" y="140"/>
                    </a:lnTo>
                    <a:lnTo>
                      <a:pt x="91" y="138"/>
                    </a:lnTo>
                    <a:lnTo>
                      <a:pt x="98" y="136"/>
                    </a:lnTo>
                    <a:lnTo>
                      <a:pt x="110" y="129"/>
                    </a:lnTo>
                    <a:lnTo>
                      <a:pt x="115" y="125"/>
                    </a:lnTo>
                    <a:lnTo>
                      <a:pt x="121" y="120"/>
                    </a:lnTo>
                    <a:lnTo>
                      <a:pt x="125" y="114"/>
                    </a:lnTo>
                    <a:lnTo>
                      <a:pt x="129" y="109"/>
                    </a:lnTo>
                    <a:lnTo>
                      <a:pt x="136" y="97"/>
                    </a:lnTo>
                    <a:lnTo>
                      <a:pt x="138" y="90"/>
                    </a:lnTo>
                    <a:lnTo>
                      <a:pt x="140" y="84"/>
                    </a:lnTo>
                    <a:lnTo>
                      <a:pt x="140" y="80"/>
                    </a:lnTo>
                    <a:lnTo>
                      <a:pt x="140" y="78"/>
                    </a:lnTo>
                    <a:lnTo>
                      <a:pt x="140" y="77"/>
                    </a:lnTo>
                    <a:lnTo>
                      <a:pt x="141" y="77"/>
                    </a:lnTo>
                    <a:lnTo>
                      <a:pt x="142" y="71"/>
                    </a:lnTo>
                    <a:lnTo>
                      <a:pt x="140" y="56"/>
                    </a:lnTo>
                    <a:lnTo>
                      <a:pt x="136" y="42"/>
                    </a:lnTo>
                    <a:lnTo>
                      <a:pt x="129" y="30"/>
                    </a:lnTo>
                    <a:lnTo>
                      <a:pt x="121" y="20"/>
                    </a:lnTo>
                    <a:lnTo>
                      <a:pt x="110" y="11"/>
                    </a:lnTo>
                    <a:lnTo>
                      <a:pt x="98" y="5"/>
                    </a:lnTo>
                    <a:lnTo>
                      <a:pt x="91" y="2"/>
                    </a:lnTo>
                    <a:lnTo>
                      <a:pt x="85" y="1"/>
                    </a:lnTo>
                    <a:lnTo>
                      <a:pt x="71" y="0"/>
                    </a:lnTo>
                    <a:lnTo>
                      <a:pt x="56" y="1"/>
                    </a:lnTo>
                    <a:lnTo>
                      <a:pt x="44" y="5"/>
                    </a:lnTo>
                    <a:lnTo>
                      <a:pt x="32" y="11"/>
                    </a:lnTo>
                    <a:lnTo>
                      <a:pt x="22" y="20"/>
                    </a:lnTo>
                    <a:lnTo>
                      <a:pt x="12" y="30"/>
                    </a:lnTo>
                    <a:lnTo>
                      <a:pt x="5" y="42"/>
                    </a:lnTo>
                    <a:lnTo>
                      <a:pt x="1" y="56"/>
                    </a:lnTo>
                    <a:lnTo>
                      <a:pt x="0" y="71"/>
                    </a:lnTo>
                    <a:lnTo>
                      <a:pt x="1" y="84"/>
                    </a:lnTo>
                    <a:lnTo>
                      <a:pt x="2" y="90"/>
                    </a:lnTo>
                    <a:lnTo>
                      <a:pt x="5" y="97"/>
                    </a:lnTo>
                    <a:lnTo>
                      <a:pt x="12" y="109"/>
                    </a:lnTo>
                    <a:lnTo>
                      <a:pt x="16" y="114"/>
                    </a:lnTo>
                    <a:lnTo>
                      <a:pt x="22" y="120"/>
                    </a:lnTo>
                    <a:lnTo>
                      <a:pt x="32" y="129"/>
                    </a:lnTo>
                    <a:lnTo>
                      <a:pt x="44" y="136"/>
                    </a:lnTo>
                    <a:lnTo>
                      <a:pt x="56" y="140"/>
                    </a:lnTo>
                    <a:lnTo>
                      <a:pt x="71" y="142"/>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7" name="Freeform 1112">
                <a:extLst>
                  <a:ext uri="{FF2B5EF4-FFF2-40B4-BE49-F238E27FC236}">
                    <a16:creationId xmlns:a16="http://schemas.microsoft.com/office/drawing/2014/main" id="{D6E3F6F7-37B5-D968-2CE7-289AC66E41AC}"/>
                  </a:ext>
                </a:extLst>
              </p:cNvPr>
              <p:cNvSpPr>
                <a:spLocks/>
              </p:cNvSpPr>
              <p:nvPr/>
            </p:nvSpPr>
            <p:spPr bwMode="auto">
              <a:xfrm>
                <a:off x="7340600" y="4352925"/>
                <a:ext cx="44450" cy="46038"/>
              </a:xfrm>
              <a:custGeom>
                <a:avLst/>
                <a:gdLst>
                  <a:gd name="T0" fmla="*/ 71 w 141"/>
                  <a:gd name="T1" fmla="*/ 142 h 142"/>
                  <a:gd name="T2" fmla="*/ 77 w 141"/>
                  <a:gd name="T3" fmla="*/ 141 h 142"/>
                  <a:gd name="T4" fmla="*/ 77 w 141"/>
                  <a:gd name="T5" fmla="*/ 140 h 142"/>
                  <a:gd name="T6" fmla="*/ 78 w 141"/>
                  <a:gd name="T7" fmla="*/ 140 h 142"/>
                  <a:gd name="T8" fmla="*/ 80 w 141"/>
                  <a:gd name="T9" fmla="*/ 140 h 142"/>
                  <a:gd name="T10" fmla="*/ 84 w 141"/>
                  <a:gd name="T11" fmla="*/ 140 h 142"/>
                  <a:gd name="T12" fmla="*/ 90 w 141"/>
                  <a:gd name="T13" fmla="*/ 138 h 142"/>
                  <a:gd name="T14" fmla="*/ 97 w 141"/>
                  <a:gd name="T15" fmla="*/ 136 h 142"/>
                  <a:gd name="T16" fmla="*/ 109 w 141"/>
                  <a:gd name="T17" fmla="*/ 129 h 142"/>
                  <a:gd name="T18" fmla="*/ 114 w 141"/>
                  <a:gd name="T19" fmla="*/ 125 h 142"/>
                  <a:gd name="T20" fmla="*/ 120 w 141"/>
                  <a:gd name="T21" fmla="*/ 121 h 142"/>
                  <a:gd name="T22" fmla="*/ 124 w 141"/>
                  <a:gd name="T23" fmla="*/ 114 h 142"/>
                  <a:gd name="T24" fmla="*/ 128 w 141"/>
                  <a:gd name="T25" fmla="*/ 109 h 142"/>
                  <a:gd name="T26" fmla="*/ 135 w 141"/>
                  <a:gd name="T27" fmla="*/ 97 h 142"/>
                  <a:gd name="T28" fmla="*/ 137 w 141"/>
                  <a:gd name="T29" fmla="*/ 90 h 142"/>
                  <a:gd name="T30" fmla="*/ 139 w 141"/>
                  <a:gd name="T31" fmla="*/ 84 h 142"/>
                  <a:gd name="T32" fmla="*/ 139 w 141"/>
                  <a:gd name="T33" fmla="*/ 80 h 142"/>
                  <a:gd name="T34" fmla="*/ 139 w 141"/>
                  <a:gd name="T35" fmla="*/ 78 h 142"/>
                  <a:gd name="T36" fmla="*/ 139 w 141"/>
                  <a:gd name="T37" fmla="*/ 77 h 142"/>
                  <a:gd name="T38" fmla="*/ 140 w 141"/>
                  <a:gd name="T39" fmla="*/ 77 h 142"/>
                  <a:gd name="T40" fmla="*/ 141 w 141"/>
                  <a:gd name="T41" fmla="*/ 71 h 142"/>
                  <a:gd name="T42" fmla="*/ 139 w 141"/>
                  <a:gd name="T43" fmla="*/ 56 h 142"/>
                  <a:gd name="T44" fmla="*/ 135 w 141"/>
                  <a:gd name="T45" fmla="*/ 42 h 142"/>
                  <a:gd name="T46" fmla="*/ 128 w 141"/>
                  <a:gd name="T47" fmla="*/ 30 h 142"/>
                  <a:gd name="T48" fmla="*/ 120 w 141"/>
                  <a:gd name="T49" fmla="*/ 20 h 142"/>
                  <a:gd name="T50" fmla="*/ 109 w 141"/>
                  <a:gd name="T51" fmla="*/ 11 h 142"/>
                  <a:gd name="T52" fmla="*/ 97 w 141"/>
                  <a:gd name="T53" fmla="*/ 5 h 142"/>
                  <a:gd name="T54" fmla="*/ 90 w 141"/>
                  <a:gd name="T55" fmla="*/ 2 h 142"/>
                  <a:gd name="T56" fmla="*/ 84 w 141"/>
                  <a:gd name="T57" fmla="*/ 1 h 142"/>
                  <a:gd name="T58" fmla="*/ 71 w 141"/>
                  <a:gd name="T59" fmla="*/ 0 h 142"/>
                  <a:gd name="T60" fmla="*/ 55 w 141"/>
                  <a:gd name="T61" fmla="*/ 1 h 142"/>
                  <a:gd name="T62" fmla="*/ 43 w 141"/>
                  <a:gd name="T63" fmla="*/ 5 h 142"/>
                  <a:gd name="T64" fmla="*/ 31 w 141"/>
                  <a:gd name="T65" fmla="*/ 11 h 142"/>
                  <a:gd name="T66" fmla="*/ 21 w 141"/>
                  <a:gd name="T67" fmla="*/ 20 h 142"/>
                  <a:gd name="T68" fmla="*/ 11 w 141"/>
                  <a:gd name="T69" fmla="*/ 30 h 142"/>
                  <a:gd name="T70" fmla="*/ 5 w 141"/>
                  <a:gd name="T71" fmla="*/ 42 h 142"/>
                  <a:gd name="T72" fmla="*/ 1 w 141"/>
                  <a:gd name="T73" fmla="*/ 56 h 142"/>
                  <a:gd name="T74" fmla="*/ 0 w 141"/>
                  <a:gd name="T75" fmla="*/ 71 h 142"/>
                  <a:gd name="T76" fmla="*/ 1 w 141"/>
                  <a:gd name="T77" fmla="*/ 84 h 142"/>
                  <a:gd name="T78" fmla="*/ 2 w 141"/>
                  <a:gd name="T79" fmla="*/ 90 h 142"/>
                  <a:gd name="T80" fmla="*/ 5 w 141"/>
                  <a:gd name="T81" fmla="*/ 97 h 142"/>
                  <a:gd name="T82" fmla="*/ 11 w 141"/>
                  <a:gd name="T83" fmla="*/ 109 h 142"/>
                  <a:gd name="T84" fmla="*/ 15 w 141"/>
                  <a:gd name="T85" fmla="*/ 114 h 142"/>
                  <a:gd name="T86" fmla="*/ 21 w 141"/>
                  <a:gd name="T87" fmla="*/ 121 h 142"/>
                  <a:gd name="T88" fmla="*/ 31 w 141"/>
                  <a:gd name="T89" fmla="*/ 129 h 142"/>
                  <a:gd name="T90" fmla="*/ 43 w 141"/>
                  <a:gd name="T91" fmla="*/ 136 h 142"/>
                  <a:gd name="T92" fmla="*/ 55 w 141"/>
                  <a:gd name="T93" fmla="*/ 140 h 142"/>
                  <a:gd name="T94" fmla="*/ 71 w 141"/>
                  <a:gd name="T9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1" h="142">
                    <a:moveTo>
                      <a:pt x="71" y="142"/>
                    </a:moveTo>
                    <a:lnTo>
                      <a:pt x="77" y="141"/>
                    </a:lnTo>
                    <a:lnTo>
                      <a:pt x="77" y="140"/>
                    </a:lnTo>
                    <a:lnTo>
                      <a:pt x="78" y="140"/>
                    </a:lnTo>
                    <a:lnTo>
                      <a:pt x="80" y="140"/>
                    </a:lnTo>
                    <a:lnTo>
                      <a:pt x="84" y="140"/>
                    </a:lnTo>
                    <a:lnTo>
                      <a:pt x="90" y="138"/>
                    </a:lnTo>
                    <a:lnTo>
                      <a:pt x="97" y="136"/>
                    </a:lnTo>
                    <a:lnTo>
                      <a:pt x="109" y="129"/>
                    </a:lnTo>
                    <a:lnTo>
                      <a:pt x="114" y="125"/>
                    </a:lnTo>
                    <a:lnTo>
                      <a:pt x="120" y="121"/>
                    </a:lnTo>
                    <a:lnTo>
                      <a:pt x="124" y="114"/>
                    </a:lnTo>
                    <a:lnTo>
                      <a:pt x="128" y="109"/>
                    </a:lnTo>
                    <a:lnTo>
                      <a:pt x="135" y="97"/>
                    </a:lnTo>
                    <a:lnTo>
                      <a:pt x="137" y="90"/>
                    </a:lnTo>
                    <a:lnTo>
                      <a:pt x="139" y="84"/>
                    </a:lnTo>
                    <a:lnTo>
                      <a:pt x="139" y="80"/>
                    </a:lnTo>
                    <a:lnTo>
                      <a:pt x="139" y="78"/>
                    </a:lnTo>
                    <a:lnTo>
                      <a:pt x="139" y="77"/>
                    </a:lnTo>
                    <a:lnTo>
                      <a:pt x="140" y="77"/>
                    </a:lnTo>
                    <a:lnTo>
                      <a:pt x="141" y="71"/>
                    </a:lnTo>
                    <a:lnTo>
                      <a:pt x="139" y="56"/>
                    </a:lnTo>
                    <a:lnTo>
                      <a:pt x="135" y="42"/>
                    </a:lnTo>
                    <a:lnTo>
                      <a:pt x="128" y="30"/>
                    </a:lnTo>
                    <a:lnTo>
                      <a:pt x="120" y="20"/>
                    </a:lnTo>
                    <a:lnTo>
                      <a:pt x="109" y="11"/>
                    </a:lnTo>
                    <a:lnTo>
                      <a:pt x="97" y="5"/>
                    </a:lnTo>
                    <a:lnTo>
                      <a:pt x="90" y="2"/>
                    </a:lnTo>
                    <a:lnTo>
                      <a:pt x="84" y="1"/>
                    </a:lnTo>
                    <a:lnTo>
                      <a:pt x="71" y="0"/>
                    </a:lnTo>
                    <a:lnTo>
                      <a:pt x="55" y="1"/>
                    </a:lnTo>
                    <a:lnTo>
                      <a:pt x="43" y="5"/>
                    </a:lnTo>
                    <a:lnTo>
                      <a:pt x="31" y="11"/>
                    </a:lnTo>
                    <a:lnTo>
                      <a:pt x="21" y="20"/>
                    </a:lnTo>
                    <a:lnTo>
                      <a:pt x="11" y="30"/>
                    </a:lnTo>
                    <a:lnTo>
                      <a:pt x="5" y="42"/>
                    </a:lnTo>
                    <a:lnTo>
                      <a:pt x="1" y="56"/>
                    </a:lnTo>
                    <a:lnTo>
                      <a:pt x="0" y="71"/>
                    </a:lnTo>
                    <a:lnTo>
                      <a:pt x="1" y="84"/>
                    </a:lnTo>
                    <a:lnTo>
                      <a:pt x="2" y="90"/>
                    </a:lnTo>
                    <a:lnTo>
                      <a:pt x="5" y="97"/>
                    </a:lnTo>
                    <a:lnTo>
                      <a:pt x="11" y="109"/>
                    </a:lnTo>
                    <a:lnTo>
                      <a:pt x="15" y="114"/>
                    </a:lnTo>
                    <a:lnTo>
                      <a:pt x="21" y="121"/>
                    </a:lnTo>
                    <a:lnTo>
                      <a:pt x="31" y="129"/>
                    </a:lnTo>
                    <a:lnTo>
                      <a:pt x="43" y="136"/>
                    </a:lnTo>
                    <a:lnTo>
                      <a:pt x="55" y="140"/>
                    </a:lnTo>
                    <a:lnTo>
                      <a:pt x="71" y="142"/>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8" name="Freeform 1113">
                <a:extLst>
                  <a:ext uri="{FF2B5EF4-FFF2-40B4-BE49-F238E27FC236}">
                    <a16:creationId xmlns:a16="http://schemas.microsoft.com/office/drawing/2014/main" id="{2ADB23C0-B532-F139-CFEB-145261BBD00B}"/>
                  </a:ext>
                </a:extLst>
              </p:cNvPr>
              <p:cNvSpPr>
                <a:spLocks/>
              </p:cNvSpPr>
              <p:nvPr/>
            </p:nvSpPr>
            <p:spPr bwMode="auto">
              <a:xfrm>
                <a:off x="7627938" y="4449763"/>
                <a:ext cx="46038" cy="46038"/>
              </a:xfrm>
              <a:custGeom>
                <a:avLst/>
                <a:gdLst>
                  <a:gd name="T0" fmla="*/ 71 w 142"/>
                  <a:gd name="T1" fmla="*/ 142 h 142"/>
                  <a:gd name="T2" fmla="*/ 77 w 142"/>
                  <a:gd name="T3" fmla="*/ 141 h 142"/>
                  <a:gd name="T4" fmla="*/ 77 w 142"/>
                  <a:gd name="T5" fmla="*/ 140 h 142"/>
                  <a:gd name="T6" fmla="*/ 78 w 142"/>
                  <a:gd name="T7" fmla="*/ 140 h 142"/>
                  <a:gd name="T8" fmla="*/ 80 w 142"/>
                  <a:gd name="T9" fmla="*/ 140 h 142"/>
                  <a:gd name="T10" fmla="*/ 84 w 142"/>
                  <a:gd name="T11" fmla="*/ 140 h 142"/>
                  <a:gd name="T12" fmla="*/ 90 w 142"/>
                  <a:gd name="T13" fmla="*/ 138 h 142"/>
                  <a:gd name="T14" fmla="*/ 97 w 142"/>
                  <a:gd name="T15" fmla="*/ 136 h 142"/>
                  <a:gd name="T16" fmla="*/ 109 w 142"/>
                  <a:gd name="T17" fmla="*/ 129 h 142"/>
                  <a:gd name="T18" fmla="*/ 114 w 142"/>
                  <a:gd name="T19" fmla="*/ 125 h 142"/>
                  <a:gd name="T20" fmla="*/ 121 w 142"/>
                  <a:gd name="T21" fmla="*/ 121 h 142"/>
                  <a:gd name="T22" fmla="*/ 125 w 142"/>
                  <a:gd name="T23" fmla="*/ 115 h 142"/>
                  <a:gd name="T24" fmla="*/ 129 w 142"/>
                  <a:gd name="T25" fmla="*/ 110 h 142"/>
                  <a:gd name="T26" fmla="*/ 136 w 142"/>
                  <a:gd name="T27" fmla="*/ 97 h 142"/>
                  <a:gd name="T28" fmla="*/ 138 w 142"/>
                  <a:gd name="T29" fmla="*/ 90 h 142"/>
                  <a:gd name="T30" fmla="*/ 140 w 142"/>
                  <a:gd name="T31" fmla="*/ 84 h 142"/>
                  <a:gd name="T32" fmla="*/ 140 w 142"/>
                  <a:gd name="T33" fmla="*/ 80 h 142"/>
                  <a:gd name="T34" fmla="*/ 140 w 142"/>
                  <a:gd name="T35" fmla="*/ 78 h 142"/>
                  <a:gd name="T36" fmla="*/ 140 w 142"/>
                  <a:gd name="T37" fmla="*/ 77 h 142"/>
                  <a:gd name="T38" fmla="*/ 141 w 142"/>
                  <a:gd name="T39" fmla="*/ 77 h 142"/>
                  <a:gd name="T40" fmla="*/ 142 w 142"/>
                  <a:gd name="T41" fmla="*/ 71 h 142"/>
                  <a:gd name="T42" fmla="*/ 140 w 142"/>
                  <a:gd name="T43" fmla="*/ 56 h 142"/>
                  <a:gd name="T44" fmla="*/ 136 w 142"/>
                  <a:gd name="T45" fmla="*/ 43 h 142"/>
                  <a:gd name="T46" fmla="*/ 129 w 142"/>
                  <a:gd name="T47" fmla="*/ 31 h 142"/>
                  <a:gd name="T48" fmla="*/ 121 w 142"/>
                  <a:gd name="T49" fmla="*/ 20 h 142"/>
                  <a:gd name="T50" fmla="*/ 109 w 142"/>
                  <a:gd name="T51" fmla="*/ 11 h 142"/>
                  <a:gd name="T52" fmla="*/ 97 w 142"/>
                  <a:gd name="T53" fmla="*/ 5 h 142"/>
                  <a:gd name="T54" fmla="*/ 90 w 142"/>
                  <a:gd name="T55" fmla="*/ 2 h 142"/>
                  <a:gd name="T56" fmla="*/ 84 w 142"/>
                  <a:gd name="T57" fmla="*/ 1 h 142"/>
                  <a:gd name="T58" fmla="*/ 71 w 142"/>
                  <a:gd name="T59" fmla="*/ 0 h 142"/>
                  <a:gd name="T60" fmla="*/ 56 w 142"/>
                  <a:gd name="T61" fmla="*/ 1 h 142"/>
                  <a:gd name="T62" fmla="*/ 43 w 142"/>
                  <a:gd name="T63" fmla="*/ 5 h 142"/>
                  <a:gd name="T64" fmla="*/ 31 w 142"/>
                  <a:gd name="T65" fmla="*/ 11 h 142"/>
                  <a:gd name="T66" fmla="*/ 21 w 142"/>
                  <a:gd name="T67" fmla="*/ 20 h 142"/>
                  <a:gd name="T68" fmla="*/ 11 w 142"/>
                  <a:gd name="T69" fmla="*/ 31 h 142"/>
                  <a:gd name="T70" fmla="*/ 5 w 142"/>
                  <a:gd name="T71" fmla="*/ 43 h 142"/>
                  <a:gd name="T72" fmla="*/ 1 w 142"/>
                  <a:gd name="T73" fmla="*/ 56 h 142"/>
                  <a:gd name="T74" fmla="*/ 0 w 142"/>
                  <a:gd name="T75" fmla="*/ 71 h 142"/>
                  <a:gd name="T76" fmla="*/ 1 w 142"/>
                  <a:gd name="T77" fmla="*/ 84 h 142"/>
                  <a:gd name="T78" fmla="*/ 2 w 142"/>
                  <a:gd name="T79" fmla="*/ 90 h 142"/>
                  <a:gd name="T80" fmla="*/ 5 w 142"/>
                  <a:gd name="T81" fmla="*/ 97 h 142"/>
                  <a:gd name="T82" fmla="*/ 11 w 142"/>
                  <a:gd name="T83" fmla="*/ 110 h 142"/>
                  <a:gd name="T84" fmla="*/ 15 w 142"/>
                  <a:gd name="T85" fmla="*/ 115 h 142"/>
                  <a:gd name="T86" fmla="*/ 21 w 142"/>
                  <a:gd name="T87" fmla="*/ 121 h 142"/>
                  <a:gd name="T88" fmla="*/ 31 w 142"/>
                  <a:gd name="T89" fmla="*/ 129 h 142"/>
                  <a:gd name="T90" fmla="*/ 43 w 142"/>
                  <a:gd name="T91" fmla="*/ 136 h 142"/>
                  <a:gd name="T92" fmla="*/ 56 w 142"/>
                  <a:gd name="T93" fmla="*/ 140 h 142"/>
                  <a:gd name="T94" fmla="*/ 71 w 142"/>
                  <a:gd name="T9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71" y="142"/>
                    </a:moveTo>
                    <a:lnTo>
                      <a:pt x="77" y="141"/>
                    </a:lnTo>
                    <a:lnTo>
                      <a:pt x="77" y="140"/>
                    </a:lnTo>
                    <a:lnTo>
                      <a:pt x="78" y="140"/>
                    </a:lnTo>
                    <a:lnTo>
                      <a:pt x="80" y="140"/>
                    </a:lnTo>
                    <a:lnTo>
                      <a:pt x="84" y="140"/>
                    </a:lnTo>
                    <a:lnTo>
                      <a:pt x="90" y="138"/>
                    </a:lnTo>
                    <a:lnTo>
                      <a:pt x="97" y="136"/>
                    </a:lnTo>
                    <a:lnTo>
                      <a:pt x="109" y="129"/>
                    </a:lnTo>
                    <a:lnTo>
                      <a:pt x="114" y="125"/>
                    </a:lnTo>
                    <a:lnTo>
                      <a:pt x="121" y="121"/>
                    </a:lnTo>
                    <a:lnTo>
                      <a:pt x="125" y="115"/>
                    </a:lnTo>
                    <a:lnTo>
                      <a:pt x="129" y="110"/>
                    </a:lnTo>
                    <a:lnTo>
                      <a:pt x="136" y="97"/>
                    </a:lnTo>
                    <a:lnTo>
                      <a:pt x="138" y="90"/>
                    </a:lnTo>
                    <a:lnTo>
                      <a:pt x="140" y="84"/>
                    </a:lnTo>
                    <a:lnTo>
                      <a:pt x="140" y="80"/>
                    </a:lnTo>
                    <a:lnTo>
                      <a:pt x="140" y="78"/>
                    </a:lnTo>
                    <a:lnTo>
                      <a:pt x="140" y="77"/>
                    </a:lnTo>
                    <a:lnTo>
                      <a:pt x="141" y="77"/>
                    </a:lnTo>
                    <a:lnTo>
                      <a:pt x="142" y="71"/>
                    </a:lnTo>
                    <a:lnTo>
                      <a:pt x="140" y="56"/>
                    </a:lnTo>
                    <a:lnTo>
                      <a:pt x="136" y="43"/>
                    </a:lnTo>
                    <a:lnTo>
                      <a:pt x="129" y="31"/>
                    </a:lnTo>
                    <a:lnTo>
                      <a:pt x="121" y="20"/>
                    </a:lnTo>
                    <a:lnTo>
                      <a:pt x="109" y="11"/>
                    </a:lnTo>
                    <a:lnTo>
                      <a:pt x="97" y="5"/>
                    </a:lnTo>
                    <a:lnTo>
                      <a:pt x="90" y="2"/>
                    </a:lnTo>
                    <a:lnTo>
                      <a:pt x="84" y="1"/>
                    </a:lnTo>
                    <a:lnTo>
                      <a:pt x="71" y="0"/>
                    </a:lnTo>
                    <a:lnTo>
                      <a:pt x="56" y="1"/>
                    </a:lnTo>
                    <a:lnTo>
                      <a:pt x="43" y="5"/>
                    </a:lnTo>
                    <a:lnTo>
                      <a:pt x="31" y="11"/>
                    </a:lnTo>
                    <a:lnTo>
                      <a:pt x="21" y="20"/>
                    </a:lnTo>
                    <a:lnTo>
                      <a:pt x="11" y="31"/>
                    </a:lnTo>
                    <a:lnTo>
                      <a:pt x="5" y="43"/>
                    </a:lnTo>
                    <a:lnTo>
                      <a:pt x="1" y="56"/>
                    </a:lnTo>
                    <a:lnTo>
                      <a:pt x="0" y="71"/>
                    </a:lnTo>
                    <a:lnTo>
                      <a:pt x="1" y="84"/>
                    </a:lnTo>
                    <a:lnTo>
                      <a:pt x="2" y="90"/>
                    </a:lnTo>
                    <a:lnTo>
                      <a:pt x="5" y="97"/>
                    </a:lnTo>
                    <a:lnTo>
                      <a:pt x="11" y="110"/>
                    </a:lnTo>
                    <a:lnTo>
                      <a:pt x="15" y="115"/>
                    </a:lnTo>
                    <a:lnTo>
                      <a:pt x="21" y="121"/>
                    </a:lnTo>
                    <a:lnTo>
                      <a:pt x="31" y="129"/>
                    </a:lnTo>
                    <a:lnTo>
                      <a:pt x="43" y="136"/>
                    </a:lnTo>
                    <a:lnTo>
                      <a:pt x="56" y="140"/>
                    </a:lnTo>
                    <a:lnTo>
                      <a:pt x="71" y="142"/>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9" name="Freeform 1114">
                <a:extLst>
                  <a:ext uri="{FF2B5EF4-FFF2-40B4-BE49-F238E27FC236}">
                    <a16:creationId xmlns:a16="http://schemas.microsoft.com/office/drawing/2014/main" id="{72488DAD-F30E-058D-46B8-96F13403312F}"/>
                  </a:ext>
                </a:extLst>
              </p:cNvPr>
              <p:cNvSpPr>
                <a:spLocks/>
              </p:cNvSpPr>
              <p:nvPr/>
            </p:nvSpPr>
            <p:spPr bwMode="auto">
              <a:xfrm>
                <a:off x="7913688" y="4527550"/>
                <a:ext cx="44450" cy="44450"/>
              </a:xfrm>
              <a:custGeom>
                <a:avLst/>
                <a:gdLst>
                  <a:gd name="T0" fmla="*/ 71 w 142"/>
                  <a:gd name="T1" fmla="*/ 142 h 142"/>
                  <a:gd name="T2" fmla="*/ 77 w 142"/>
                  <a:gd name="T3" fmla="*/ 141 h 142"/>
                  <a:gd name="T4" fmla="*/ 77 w 142"/>
                  <a:gd name="T5" fmla="*/ 140 h 142"/>
                  <a:gd name="T6" fmla="*/ 78 w 142"/>
                  <a:gd name="T7" fmla="*/ 140 h 142"/>
                  <a:gd name="T8" fmla="*/ 80 w 142"/>
                  <a:gd name="T9" fmla="*/ 140 h 142"/>
                  <a:gd name="T10" fmla="*/ 84 w 142"/>
                  <a:gd name="T11" fmla="*/ 140 h 142"/>
                  <a:gd name="T12" fmla="*/ 90 w 142"/>
                  <a:gd name="T13" fmla="*/ 138 h 142"/>
                  <a:gd name="T14" fmla="*/ 97 w 142"/>
                  <a:gd name="T15" fmla="*/ 136 h 142"/>
                  <a:gd name="T16" fmla="*/ 110 w 142"/>
                  <a:gd name="T17" fmla="*/ 129 h 142"/>
                  <a:gd name="T18" fmla="*/ 115 w 142"/>
                  <a:gd name="T19" fmla="*/ 125 h 142"/>
                  <a:gd name="T20" fmla="*/ 121 w 142"/>
                  <a:gd name="T21" fmla="*/ 121 h 142"/>
                  <a:gd name="T22" fmla="*/ 125 w 142"/>
                  <a:gd name="T23" fmla="*/ 115 h 142"/>
                  <a:gd name="T24" fmla="*/ 129 w 142"/>
                  <a:gd name="T25" fmla="*/ 110 h 142"/>
                  <a:gd name="T26" fmla="*/ 136 w 142"/>
                  <a:gd name="T27" fmla="*/ 98 h 142"/>
                  <a:gd name="T28" fmla="*/ 138 w 142"/>
                  <a:gd name="T29" fmla="*/ 91 h 142"/>
                  <a:gd name="T30" fmla="*/ 140 w 142"/>
                  <a:gd name="T31" fmla="*/ 85 h 142"/>
                  <a:gd name="T32" fmla="*/ 140 w 142"/>
                  <a:gd name="T33" fmla="*/ 81 h 142"/>
                  <a:gd name="T34" fmla="*/ 140 w 142"/>
                  <a:gd name="T35" fmla="*/ 79 h 142"/>
                  <a:gd name="T36" fmla="*/ 140 w 142"/>
                  <a:gd name="T37" fmla="*/ 78 h 142"/>
                  <a:gd name="T38" fmla="*/ 141 w 142"/>
                  <a:gd name="T39" fmla="*/ 78 h 142"/>
                  <a:gd name="T40" fmla="*/ 142 w 142"/>
                  <a:gd name="T41" fmla="*/ 71 h 142"/>
                  <a:gd name="T42" fmla="*/ 140 w 142"/>
                  <a:gd name="T43" fmla="*/ 56 h 142"/>
                  <a:gd name="T44" fmla="*/ 136 w 142"/>
                  <a:gd name="T45" fmla="*/ 43 h 142"/>
                  <a:gd name="T46" fmla="*/ 129 w 142"/>
                  <a:gd name="T47" fmla="*/ 31 h 142"/>
                  <a:gd name="T48" fmla="*/ 121 w 142"/>
                  <a:gd name="T49" fmla="*/ 21 h 142"/>
                  <a:gd name="T50" fmla="*/ 110 w 142"/>
                  <a:gd name="T51" fmla="*/ 12 h 142"/>
                  <a:gd name="T52" fmla="*/ 97 w 142"/>
                  <a:gd name="T53" fmla="*/ 6 h 142"/>
                  <a:gd name="T54" fmla="*/ 90 w 142"/>
                  <a:gd name="T55" fmla="*/ 3 h 142"/>
                  <a:gd name="T56" fmla="*/ 84 w 142"/>
                  <a:gd name="T57" fmla="*/ 1 h 142"/>
                  <a:gd name="T58" fmla="*/ 71 w 142"/>
                  <a:gd name="T59" fmla="*/ 0 h 142"/>
                  <a:gd name="T60" fmla="*/ 56 w 142"/>
                  <a:gd name="T61" fmla="*/ 1 h 142"/>
                  <a:gd name="T62" fmla="*/ 44 w 142"/>
                  <a:gd name="T63" fmla="*/ 6 h 142"/>
                  <a:gd name="T64" fmla="*/ 32 w 142"/>
                  <a:gd name="T65" fmla="*/ 12 h 142"/>
                  <a:gd name="T66" fmla="*/ 21 w 142"/>
                  <a:gd name="T67" fmla="*/ 21 h 142"/>
                  <a:gd name="T68" fmla="*/ 11 w 142"/>
                  <a:gd name="T69" fmla="*/ 31 h 142"/>
                  <a:gd name="T70" fmla="*/ 5 w 142"/>
                  <a:gd name="T71" fmla="*/ 43 h 142"/>
                  <a:gd name="T72" fmla="*/ 1 w 142"/>
                  <a:gd name="T73" fmla="*/ 56 h 142"/>
                  <a:gd name="T74" fmla="*/ 0 w 142"/>
                  <a:gd name="T75" fmla="*/ 71 h 142"/>
                  <a:gd name="T76" fmla="*/ 1 w 142"/>
                  <a:gd name="T77" fmla="*/ 85 h 142"/>
                  <a:gd name="T78" fmla="*/ 2 w 142"/>
                  <a:gd name="T79" fmla="*/ 91 h 142"/>
                  <a:gd name="T80" fmla="*/ 5 w 142"/>
                  <a:gd name="T81" fmla="*/ 98 h 142"/>
                  <a:gd name="T82" fmla="*/ 11 w 142"/>
                  <a:gd name="T83" fmla="*/ 110 h 142"/>
                  <a:gd name="T84" fmla="*/ 15 w 142"/>
                  <a:gd name="T85" fmla="*/ 115 h 142"/>
                  <a:gd name="T86" fmla="*/ 21 w 142"/>
                  <a:gd name="T87" fmla="*/ 121 h 142"/>
                  <a:gd name="T88" fmla="*/ 32 w 142"/>
                  <a:gd name="T89" fmla="*/ 129 h 142"/>
                  <a:gd name="T90" fmla="*/ 44 w 142"/>
                  <a:gd name="T91" fmla="*/ 136 h 142"/>
                  <a:gd name="T92" fmla="*/ 56 w 142"/>
                  <a:gd name="T93" fmla="*/ 140 h 142"/>
                  <a:gd name="T94" fmla="*/ 71 w 142"/>
                  <a:gd name="T9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71" y="142"/>
                    </a:moveTo>
                    <a:lnTo>
                      <a:pt x="77" y="141"/>
                    </a:lnTo>
                    <a:lnTo>
                      <a:pt x="77" y="140"/>
                    </a:lnTo>
                    <a:lnTo>
                      <a:pt x="78" y="140"/>
                    </a:lnTo>
                    <a:lnTo>
                      <a:pt x="80" y="140"/>
                    </a:lnTo>
                    <a:lnTo>
                      <a:pt x="84" y="140"/>
                    </a:lnTo>
                    <a:lnTo>
                      <a:pt x="90" y="138"/>
                    </a:lnTo>
                    <a:lnTo>
                      <a:pt x="97" y="136"/>
                    </a:lnTo>
                    <a:lnTo>
                      <a:pt x="110" y="129"/>
                    </a:lnTo>
                    <a:lnTo>
                      <a:pt x="115" y="125"/>
                    </a:lnTo>
                    <a:lnTo>
                      <a:pt x="121" y="121"/>
                    </a:lnTo>
                    <a:lnTo>
                      <a:pt x="125" y="115"/>
                    </a:lnTo>
                    <a:lnTo>
                      <a:pt x="129" y="110"/>
                    </a:lnTo>
                    <a:lnTo>
                      <a:pt x="136" y="98"/>
                    </a:lnTo>
                    <a:lnTo>
                      <a:pt x="138" y="91"/>
                    </a:lnTo>
                    <a:lnTo>
                      <a:pt x="140" y="85"/>
                    </a:lnTo>
                    <a:lnTo>
                      <a:pt x="140" y="81"/>
                    </a:lnTo>
                    <a:lnTo>
                      <a:pt x="140" y="79"/>
                    </a:lnTo>
                    <a:lnTo>
                      <a:pt x="140" y="78"/>
                    </a:lnTo>
                    <a:lnTo>
                      <a:pt x="141" y="78"/>
                    </a:lnTo>
                    <a:lnTo>
                      <a:pt x="142" y="71"/>
                    </a:lnTo>
                    <a:lnTo>
                      <a:pt x="140" y="56"/>
                    </a:lnTo>
                    <a:lnTo>
                      <a:pt x="136" y="43"/>
                    </a:lnTo>
                    <a:lnTo>
                      <a:pt x="129" y="31"/>
                    </a:lnTo>
                    <a:lnTo>
                      <a:pt x="121" y="21"/>
                    </a:lnTo>
                    <a:lnTo>
                      <a:pt x="110" y="12"/>
                    </a:lnTo>
                    <a:lnTo>
                      <a:pt x="97" y="6"/>
                    </a:lnTo>
                    <a:lnTo>
                      <a:pt x="90" y="3"/>
                    </a:lnTo>
                    <a:lnTo>
                      <a:pt x="84" y="1"/>
                    </a:lnTo>
                    <a:lnTo>
                      <a:pt x="71" y="0"/>
                    </a:lnTo>
                    <a:lnTo>
                      <a:pt x="56" y="1"/>
                    </a:lnTo>
                    <a:lnTo>
                      <a:pt x="44" y="6"/>
                    </a:lnTo>
                    <a:lnTo>
                      <a:pt x="32" y="12"/>
                    </a:lnTo>
                    <a:lnTo>
                      <a:pt x="21" y="21"/>
                    </a:lnTo>
                    <a:lnTo>
                      <a:pt x="11" y="31"/>
                    </a:lnTo>
                    <a:lnTo>
                      <a:pt x="5" y="43"/>
                    </a:lnTo>
                    <a:lnTo>
                      <a:pt x="1" y="56"/>
                    </a:lnTo>
                    <a:lnTo>
                      <a:pt x="0" y="71"/>
                    </a:lnTo>
                    <a:lnTo>
                      <a:pt x="1" y="85"/>
                    </a:lnTo>
                    <a:lnTo>
                      <a:pt x="2" y="91"/>
                    </a:lnTo>
                    <a:lnTo>
                      <a:pt x="5" y="98"/>
                    </a:lnTo>
                    <a:lnTo>
                      <a:pt x="11" y="110"/>
                    </a:lnTo>
                    <a:lnTo>
                      <a:pt x="15" y="115"/>
                    </a:lnTo>
                    <a:lnTo>
                      <a:pt x="21" y="121"/>
                    </a:lnTo>
                    <a:lnTo>
                      <a:pt x="32" y="129"/>
                    </a:lnTo>
                    <a:lnTo>
                      <a:pt x="44" y="136"/>
                    </a:lnTo>
                    <a:lnTo>
                      <a:pt x="56" y="140"/>
                    </a:lnTo>
                    <a:lnTo>
                      <a:pt x="71" y="142"/>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0" name="Freeform 1115">
                <a:extLst>
                  <a:ext uri="{FF2B5EF4-FFF2-40B4-BE49-F238E27FC236}">
                    <a16:creationId xmlns:a16="http://schemas.microsoft.com/office/drawing/2014/main" id="{A6D34CAC-E78D-D1F0-5CAF-678D51FDA0A1}"/>
                  </a:ext>
                </a:extLst>
              </p:cNvPr>
              <p:cNvSpPr>
                <a:spLocks/>
              </p:cNvSpPr>
              <p:nvPr/>
            </p:nvSpPr>
            <p:spPr bwMode="auto">
              <a:xfrm>
                <a:off x="8205788" y="4654550"/>
                <a:ext cx="44450" cy="44450"/>
              </a:xfrm>
              <a:custGeom>
                <a:avLst/>
                <a:gdLst>
                  <a:gd name="T0" fmla="*/ 71 w 142"/>
                  <a:gd name="T1" fmla="*/ 142 h 142"/>
                  <a:gd name="T2" fmla="*/ 77 w 142"/>
                  <a:gd name="T3" fmla="*/ 141 h 142"/>
                  <a:gd name="T4" fmla="*/ 77 w 142"/>
                  <a:gd name="T5" fmla="*/ 140 h 142"/>
                  <a:gd name="T6" fmla="*/ 78 w 142"/>
                  <a:gd name="T7" fmla="*/ 140 h 142"/>
                  <a:gd name="T8" fmla="*/ 80 w 142"/>
                  <a:gd name="T9" fmla="*/ 140 h 142"/>
                  <a:gd name="T10" fmla="*/ 84 w 142"/>
                  <a:gd name="T11" fmla="*/ 140 h 142"/>
                  <a:gd name="T12" fmla="*/ 90 w 142"/>
                  <a:gd name="T13" fmla="*/ 138 h 142"/>
                  <a:gd name="T14" fmla="*/ 97 w 142"/>
                  <a:gd name="T15" fmla="*/ 136 h 142"/>
                  <a:gd name="T16" fmla="*/ 109 w 142"/>
                  <a:gd name="T17" fmla="*/ 129 h 142"/>
                  <a:gd name="T18" fmla="*/ 114 w 142"/>
                  <a:gd name="T19" fmla="*/ 125 h 142"/>
                  <a:gd name="T20" fmla="*/ 120 w 142"/>
                  <a:gd name="T21" fmla="*/ 121 h 142"/>
                  <a:gd name="T22" fmla="*/ 124 w 142"/>
                  <a:gd name="T23" fmla="*/ 115 h 142"/>
                  <a:gd name="T24" fmla="*/ 128 w 142"/>
                  <a:gd name="T25" fmla="*/ 110 h 142"/>
                  <a:gd name="T26" fmla="*/ 135 w 142"/>
                  <a:gd name="T27" fmla="*/ 97 h 142"/>
                  <a:gd name="T28" fmla="*/ 137 w 142"/>
                  <a:gd name="T29" fmla="*/ 90 h 142"/>
                  <a:gd name="T30" fmla="*/ 140 w 142"/>
                  <a:gd name="T31" fmla="*/ 84 h 142"/>
                  <a:gd name="T32" fmla="*/ 140 w 142"/>
                  <a:gd name="T33" fmla="*/ 80 h 142"/>
                  <a:gd name="T34" fmla="*/ 140 w 142"/>
                  <a:gd name="T35" fmla="*/ 78 h 142"/>
                  <a:gd name="T36" fmla="*/ 140 w 142"/>
                  <a:gd name="T37" fmla="*/ 77 h 142"/>
                  <a:gd name="T38" fmla="*/ 141 w 142"/>
                  <a:gd name="T39" fmla="*/ 77 h 142"/>
                  <a:gd name="T40" fmla="*/ 142 w 142"/>
                  <a:gd name="T41" fmla="*/ 71 h 142"/>
                  <a:gd name="T42" fmla="*/ 140 w 142"/>
                  <a:gd name="T43" fmla="*/ 56 h 142"/>
                  <a:gd name="T44" fmla="*/ 135 w 142"/>
                  <a:gd name="T45" fmla="*/ 43 h 142"/>
                  <a:gd name="T46" fmla="*/ 128 w 142"/>
                  <a:gd name="T47" fmla="*/ 30 h 142"/>
                  <a:gd name="T48" fmla="*/ 120 w 142"/>
                  <a:gd name="T49" fmla="*/ 20 h 142"/>
                  <a:gd name="T50" fmla="*/ 109 w 142"/>
                  <a:gd name="T51" fmla="*/ 11 h 142"/>
                  <a:gd name="T52" fmla="*/ 97 w 142"/>
                  <a:gd name="T53" fmla="*/ 5 h 142"/>
                  <a:gd name="T54" fmla="*/ 90 w 142"/>
                  <a:gd name="T55" fmla="*/ 2 h 142"/>
                  <a:gd name="T56" fmla="*/ 84 w 142"/>
                  <a:gd name="T57" fmla="*/ 1 h 142"/>
                  <a:gd name="T58" fmla="*/ 71 w 142"/>
                  <a:gd name="T59" fmla="*/ 0 h 142"/>
                  <a:gd name="T60" fmla="*/ 55 w 142"/>
                  <a:gd name="T61" fmla="*/ 1 h 142"/>
                  <a:gd name="T62" fmla="*/ 43 w 142"/>
                  <a:gd name="T63" fmla="*/ 5 h 142"/>
                  <a:gd name="T64" fmla="*/ 31 w 142"/>
                  <a:gd name="T65" fmla="*/ 11 h 142"/>
                  <a:gd name="T66" fmla="*/ 21 w 142"/>
                  <a:gd name="T67" fmla="*/ 20 h 142"/>
                  <a:gd name="T68" fmla="*/ 11 w 142"/>
                  <a:gd name="T69" fmla="*/ 30 h 142"/>
                  <a:gd name="T70" fmla="*/ 5 w 142"/>
                  <a:gd name="T71" fmla="*/ 43 h 142"/>
                  <a:gd name="T72" fmla="*/ 1 w 142"/>
                  <a:gd name="T73" fmla="*/ 56 h 142"/>
                  <a:gd name="T74" fmla="*/ 0 w 142"/>
                  <a:gd name="T75" fmla="*/ 71 h 142"/>
                  <a:gd name="T76" fmla="*/ 1 w 142"/>
                  <a:gd name="T77" fmla="*/ 84 h 142"/>
                  <a:gd name="T78" fmla="*/ 2 w 142"/>
                  <a:gd name="T79" fmla="*/ 90 h 142"/>
                  <a:gd name="T80" fmla="*/ 5 w 142"/>
                  <a:gd name="T81" fmla="*/ 97 h 142"/>
                  <a:gd name="T82" fmla="*/ 11 w 142"/>
                  <a:gd name="T83" fmla="*/ 110 h 142"/>
                  <a:gd name="T84" fmla="*/ 15 w 142"/>
                  <a:gd name="T85" fmla="*/ 115 h 142"/>
                  <a:gd name="T86" fmla="*/ 21 w 142"/>
                  <a:gd name="T87" fmla="*/ 121 h 142"/>
                  <a:gd name="T88" fmla="*/ 31 w 142"/>
                  <a:gd name="T89" fmla="*/ 129 h 142"/>
                  <a:gd name="T90" fmla="*/ 43 w 142"/>
                  <a:gd name="T91" fmla="*/ 136 h 142"/>
                  <a:gd name="T92" fmla="*/ 55 w 142"/>
                  <a:gd name="T93" fmla="*/ 140 h 142"/>
                  <a:gd name="T94" fmla="*/ 71 w 142"/>
                  <a:gd name="T9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71" y="142"/>
                    </a:moveTo>
                    <a:lnTo>
                      <a:pt x="77" y="141"/>
                    </a:lnTo>
                    <a:lnTo>
                      <a:pt x="77" y="140"/>
                    </a:lnTo>
                    <a:lnTo>
                      <a:pt x="78" y="140"/>
                    </a:lnTo>
                    <a:lnTo>
                      <a:pt x="80" y="140"/>
                    </a:lnTo>
                    <a:lnTo>
                      <a:pt x="84" y="140"/>
                    </a:lnTo>
                    <a:lnTo>
                      <a:pt x="90" y="138"/>
                    </a:lnTo>
                    <a:lnTo>
                      <a:pt x="97" y="136"/>
                    </a:lnTo>
                    <a:lnTo>
                      <a:pt x="109" y="129"/>
                    </a:lnTo>
                    <a:lnTo>
                      <a:pt x="114" y="125"/>
                    </a:lnTo>
                    <a:lnTo>
                      <a:pt x="120" y="121"/>
                    </a:lnTo>
                    <a:lnTo>
                      <a:pt x="124" y="115"/>
                    </a:lnTo>
                    <a:lnTo>
                      <a:pt x="128" y="110"/>
                    </a:lnTo>
                    <a:lnTo>
                      <a:pt x="135" y="97"/>
                    </a:lnTo>
                    <a:lnTo>
                      <a:pt x="137" y="90"/>
                    </a:lnTo>
                    <a:lnTo>
                      <a:pt x="140" y="84"/>
                    </a:lnTo>
                    <a:lnTo>
                      <a:pt x="140" y="80"/>
                    </a:lnTo>
                    <a:lnTo>
                      <a:pt x="140" y="78"/>
                    </a:lnTo>
                    <a:lnTo>
                      <a:pt x="140" y="77"/>
                    </a:lnTo>
                    <a:lnTo>
                      <a:pt x="141" y="77"/>
                    </a:lnTo>
                    <a:lnTo>
                      <a:pt x="142" y="71"/>
                    </a:lnTo>
                    <a:lnTo>
                      <a:pt x="140" y="56"/>
                    </a:lnTo>
                    <a:lnTo>
                      <a:pt x="135" y="43"/>
                    </a:lnTo>
                    <a:lnTo>
                      <a:pt x="128" y="30"/>
                    </a:lnTo>
                    <a:lnTo>
                      <a:pt x="120" y="20"/>
                    </a:lnTo>
                    <a:lnTo>
                      <a:pt x="109" y="11"/>
                    </a:lnTo>
                    <a:lnTo>
                      <a:pt x="97" y="5"/>
                    </a:lnTo>
                    <a:lnTo>
                      <a:pt x="90" y="2"/>
                    </a:lnTo>
                    <a:lnTo>
                      <a:pt x="84" y="1"/>
                    </a:lnTo>
                    <a:lnTo>
                      <a:pt x="71" y="0"/>
                    </a:lnTo>
                    <a:lnTo>
                      <a:pt x="55" y="1"/>
                    </a:lnTo>
                    <a:lnTo>
                      <a:pt x="43" y="5"/>
                    </a:lnTo>
                    <a:lnTo>
                      <a:pt x="31" y="11"/>
                    </a:lnTo>
                    <a:lnTo>
                      <a:pt x="21" y="20"/>
                    </a:lnTo>
                    <a:lnTo>
                      <a:pt x="11" y="30"/>
                    </a:lnTo>
                    <a:lnTo>
                      <a:pt x="5" y="43"/>
                    </a:lnTo>
                    <a:lnTo>
                      <a:pt x="1" y="56"/>
                    </a:lnTo>
                    <a:lnTo>
                      <a:pt x="0" y="71"/>
                    </a:lnTo>
                    <a:lnTo>
                      <a:pt x="1" y="84"/>
                    </a:lnTo>
                    <a:lnTo>
                      <a:pt x="2" y="90"/>
                    </a:lnTo>
                    <a:lnTo>
                      <a:pt x="5" y="97"/>
                    </a:lnTo>
                    <a:lnTo>
                      <a:pt x="11" y="110"/>
                    </a:lnTo>
                    <a:lnTo>
                      <a:pt x="15" y="115"/>
                    </a:lnTo>
                    <a:lnTo>
                      <a:pt x="21" y="121"/>
                    </a:lnTo>
                    <a:lnTo>
                      <a:pt x="31" y="129"/>
                    </a:lnTo>
                    <a:lnTo>
                      <a:pt x="43" y="136"/>
                    </a:lnTo>
                    <a:lnTo>
                      <a:pt x="55" y="140"/>
                    </a:lnTo>
                    <a:lnTo>
                      <a:pt x="71" y="142"/>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1" name="Freeform 1116">
                <a:extLst>
                  <a:ext uri="{FF2B5EF4-FFF2-40B4-BE49-F238E27FC236}">
                    <a16:creationId xmlns:a16="http://schemas.microsoft.com/office/drawing/2014/main" id="{49CDC125-4135-7DB7-6702-677CD4F5CFF6}"/>
                  </a:ext>
                </a:extLst>
              </p:cNvPr>
              <p:cNvSpPr>
                <a:spLocks/>
              </p:cNvSpPr>
              <p:nvPr/>
            </p:nvSpPr>
            <p:spPr bwMode="auto">
              <a:xfrm>
                <a:off x="8491538" y="4727575"/>
                <a:ext cx="44450" cy="44450"/>
              </a:xfrm>
              <a:custGeom>
                <a:avLst/>
                <a:gdLst>
                  <a:gd name="T0" fmla="*/ 71 w 142"/>
                  <a:gd name="T1" fmla="*/ 142 h 142"/>
                  <a:gd name="T2" fmla="*/ 77 w 142"/>
                  <a:gd name="T3" fmla="*/ 141 h 142"/>
                  <a:gd name="T4" fmla="*/ 77 w 142"/>
                  <a:gd name="T5" fmla="*/ 140 h 142"/>
                  <a:gd name="T6" fmla="*/ 78 w 142"/>
                  <a:gd name="T7" fmla="*/ 140 h 142"/>
                  <a:gd name="T8" fmla="*/ 80 w 142"/>
                  <a:gd name="T9" fmla="*/ 140 h 142"/>
                  <a:gd name="T10" fmla="*/ 84 w 142"/>
                  <a:gd name="T11" fmla="*/ 140 h 142"/>
                  <a:gd name="T12" fmla="*/ 90 w 142"/>
                  <a:gd name="T13" fmla="*/ 138 h 142"/>
                  <a:gd name="T14" fmla="*/ 97 w 142"/>
                  <a:gd name="T15" fmla="*/ 136 h 142"/>
                  <a:gd name="T16" fmla="*/ 109 w 142"/>
                  <a:gd name="T17" fmla="*/ 129 h 142"/>
                  <a:gd name="T18" fmla="*/ 114 w 142"/>
                  <a:gd name="T19" fmla="*/ 125 h 142"/>
                  <a:gd name="T20" fmla="*/ 121 w 142"/>
                  <a:gd name="T21" fmla="*/ 121 h 142"/>
                  <a:gd name="T22" fmla="*/ 125 w 142"/>
                  <a:gd name="T23" fmla="*/ 115 h 142"/>
                  <a:gd name="T24" fmla="*/ 129 w 142"/>
                  <a:gd name="T25" fmla="*/ 110 h 142"/>
                  <a:gd name="T26" fmla="*/ 136 w 142"/>
                  <a:gd name="T27" fmla="*/ 98 h 142"/>
                  <a:gd name="T28" fmla="*/ 138 w 142"/>
                  <a:gd name="T29" fmla="*/ 90 h 142"/>
                  <a:gd name="T30" fmla="*/ 140 w 142"/>
                  <a:gd name="T31" fmla="*/ 84 h 142"/>
                  <a:gd name="T32" fmla="*/ 140 w 142"/>
                  <a:gd name="T33" fmla="*/ 80 h 142"/>
                  <a:gd name="T34" fmla="*/ 140 w 142"/>
                  <a:gd name="T35" fmla="*/ 78 h 142"/>
                  <a:gd name="T36" fmla="*/ 140 w 142"/>
                  <a:gd name="T37" fmla="*/ 77 h 142"/>
                  <a:gd name="T38" fmla="*/ 141 w 142"/>
                  <a:gd name="T39" fmla="*/ 77 h 142"/>
                  <a:gd name="T40" fmla="*/ 142 w 142"/>
                  <a:gd name="T41" fmla="*/ 71 h 142"/>
                  <a:gd name="T42" fmla="*/ 140 w 142"/>
                  <a:gd name="T43" fmla="*/ 56 h 142"/>
                  <a:gd name="T44" fmla="*/ 136 w 142"/>
                  <a:gd name="T45" fmla="*/ 43 h 142"/>
                  <a:gd name="T46" fmla="*/ 129 w 142"/>
                  <a:gd name="T47" fmla="*/ 31 h 142"/>
                  <a:gd name="T48" fmla="*/ 121 w 142"/>
                  <a:gd name="T49" fmla="*/ 20 h 142"/>
                  <a:gd name="T50" fmla="*/ 109 w 142"/>
                  <a:gd name="T51" fmla="*/ 11 h 142"/>
                  <a:gd name="T52" fmla="*/ 97 w 142"/>
                  <a:gd name="T53" fmla="*/ 5 h 142"/>
                  <a:gd name="T54" fmla="*/ 90 w 142"/>
                  <a:gd name="T55" fmla="*/ 2 h 142"/>
                  <a:gd name="T56" fmla="*/ 84 w 142"/>
                  <a:gd name="T57" fmla="*/ 1 h 142"/>
                  <a:gd name="T58" fmla="*/ 71 w 142"/>
                  <a:gd name="T59" fmla="*/ 0 h 142"/>
                  <a:gd name="T60" fmla="*/ 56 w 142"/>
                  <a:gd name="T61" fmla="*/ 1 h 142"/>
                  <a:gd name="T62" fmla="*/ 43 w 142"/>
                  <a:gd name="T63" fmla="*/ 5 h 142"/>
                  <a:gd name="T64" fmla="*/ 31 w 142"/>
                  <a:gd name="T65" fmla="*/ 11 h 142"/>
                  <a:gd name="T66" fmla="*/ 21 w 142"/>
                  <a:gd name="T67" fmla="*/ 20 h 142"/>
                  <a:gd name="T68" fmla="*/ 11 w 142"/>
                  <a:gd name="T69" fmla="*/ 31 h 142"/>
                  <a:gd name="T70" fmla="*/ 5 w 142"/>
                  <a:gd name="T71" fmla="*/ 43 h 142"/>
                  <a:gd name="T72" fmla="*/ 1 w 142"/>
                  <a:gd name="T73" fmla="*/ 56 h 142"/>
                  <a:gd name="T74" fmla="*/ 0 w 142"/>
                  <a:gd name="T75" fmla="*/ 71 h 142"/>
                  <a:gd name="T76" fmla="*/ 1 w 142"/>
                  <a:gd name="T77" fmla="*/ 84 h 142"/>
                  <a:gd name="T78" fmla="*/ 2 w 142"/>
                  <a:gd name="T79" fmla="*/ 90 h 142"/>
                  <a:gd name="T80" fmla="*/ 5 w 142"/>
                  <a:gd name="T81" fmla="*/ 98 h 142"/>
                  <a:gd name="T82" fmla="*/ 11 w 142"/>
                  <a:gd name="T83" fmla="*/ 110 h 142"/>
                  <a:gd name="T84" fmla="*/ 15 w 142"/>
                  <a:gd name="T85" fmla="*/ 115 h 142"/>
                  <a:gd name="T86" fmla="*/ 21 w 142"/>
                  <a:gd name="T87" fmla="*/ 121 h 142"/>
                  <a:gd name="T88" fmla="*/ 31 w 142"/>
                  <a:gd name="T89" fmla="*/ 129 h 142"/>
                  <a:gd name="T90" fmla="*/ 43 w 142"/>
                  <a:gd name="T91" fmla="*/ 136 h 142"/>
                  <a:gd name="T92" fmla="*/ 56 w 142"/>
                  <a:gd name="T93" fmla="*/ 140 h 142"/>
                  <a:gd name="T94" fmla="*/ 71 w 142"/>
                  <a:gd name="T9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71" y="142"/>
                    </a:moveTo>
                    <a:lnTo>
                      <a:pt x="77" y="141"/>
                    </a:lnTo>
                    <a:lnTo>
                      <a:pt x="77" y="140"/>
                    </a:lnTo>
                    <a:lnTo>
                      <a:pt x="78" y="140"/>
                    </a:lnTo>
                    <a:lnTo>
                      <a:pt x="80" y="140"/>
                    </a:lnTo>
                    <a:lnTo>
                      <a:pt x="84" y="140"/>
                    </a:lnTo>
                    <a:lnTo>
                      <a:pt x="90" y="138"/>
                    </a:lnTo>
                    <a:lnTo>
                      <a:pt x="97" y="136"/>
                    </a:lnTo>
                    <a:lnTo>
                      <a:pt x="109" y="129"/>
                    </a:lnTo>
                    <a:lnTo>
                      <a:pt x="114" y="125"/>
                    </a:lnTo>
                    <a:lnTo>
                      <a:pt x="121" y="121"/>
                    </a:lnTo>
                    <a:lnTo>
                      <a:pt x="125" y="115"/>
                    </a:lnTo>
                    <a:lnTo>
                      <a:pt x="129" y="110"/>
                    </a:lnTo>
                    <a:lnTo>
                      <a:pt x="136" y="98"/>
                    </a:lnTo>
                    <a:lnTo>
                      <a:pt x="138" y="90"/>
                    </a:lnTo>
                    <a:lnTo>
                      <a:pt x="140" y="84"/>
                    </a:lnTo>
                    <a:lnTo>
                      <a:pt x="140" y="80"/>
                    </a:lnTo>
                    <a:lnTo>
                      <a:pt x="140" y="78"/>
                    </a:lnTo>
                    <a:lnTo>
                      <a:pt x="140" y="77"/>
                    </a:lnTo>
                    <a:lnTo>
                      <a:pt x="141" y="77"/>
                    </a:lnTo>
                    <a:lnTo>
                      <a:pt x="142" y="71"/>
                    </a:lnTo>
                    <a:lnTo>
                      <a:pt x="140" y="56"/>
                    </a:lnTo>
                    <a:lnTo>
                      <a:pt x="136" y="43"/>
                    </a:lnTo>
                    <a:lnTo>
                      <a:pt x="129" y="31"/>
                    </a:lnTo>
                    <a:lnTo>
                      <a:pt x="121" y="20"/>
                    </a:lnTo>
                    <a:lnTo>
                      <a:pt x="109" y="11"/>
                    </a:lnTo>
                    <a:lnTo>
                      <a:pt x="97" y="5"/>
                    </a:lnTo>
                    <a:lnTo>
                      <a:pt x="90" y="2"/>
                    </a:lnTo>
                    <a:lnTo>
                      <a:pt x="84" y="1"/>
                    </a:lnTo>
                    <a:lnTo>
                      <a:pt x="71" y="0"/>
                    </a:lnTo>
                    <a:lnTo>
                      <a:pt x="56" y="1"/>
                    </a:lnTo>
                    <a:lnTo>
                      <a:pt x="43" y="5"/>
                    </a:lnTo>
                    <a:lnTo>
                      <a:pt x="31" y="11"/>
                    </a:lnTo>
                    <a:lnTo>
                      <a:pt x="21" y="20"/>
                    </a:lnTo>
                    <a:lnTo>
                      <a:pt x="11" y="31"/>
                    </a:lnTo>
                    <a:lnTo>
                      <a:pt x="5" y="43"/>
                    </a:lnTo>
                    <a:lnTo>
                      <a:pt x="1" y="56"/>
                    </a:lnTo>
                    <a:lnTo>
                      <a:pt x="0" y="71"/>
                    </a:lnTo>
                    <a:lnTo>
                      <a:pt x="1" y="84"/>
                    </a:lnTo>
                    <a:lnTo>
                      <a:pt x="2" y="90"/>
                    </a:lnTo>
                    <a:lnTo>
                      <a:pt x="5" y="98"/>
                    </a:lnTo>
                    <a:lnTo>
                      <a:pt x="11" y="110"/>
                    </a:lnTo>
                    <a:lnTo>
                      <a:pt x="15" y="115"/>
                    </a:lnTo>
                    <a:lnTo>
                      <a:pt x="21" y="121"/>
                    </a:lnTo>
                    <a:lnTo>
                      <a:pt x="31" y="129"/>
                    </a:lnTo>
                    <a:lnTo>
                      <a:pt x="43" y="136"/>
                    </a:lnTo>
                    <a:lnTo>
                      <a:pt x="56" y="140"/>
                    </a:lnTo>
                    <a:lnTo>
                      <a:pt x="71" y="142"/>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2" name="Freeform 1117">
                <a:extLst>
                  <a:ext uri="{FF2B5EF4-FFF2-40B4-BE49-F238E27FC236}">
                    <a16:creationId xmlns:a16="http://schemas.microsoft.com/office/drawing/2014/main" id="{2E06B82B-ACD1-1009-CBAF-8F97222E13A0}"/>
                  </a:ext>
                </a:extLst>
              </p:cNvPr>
              <p:cNvSpPr>
                <a:spLocks/>
              </p:cNvSpPr>
              <p:nvPr/>
            </p:nvSpPr>
            <p:spPr bwMode="auto">
              <a:xfrm>
                <a:off x="8786813" y="4810125"/>
                <a:ext cx="44450" cy="44450"/>
              </a:xfrm>
              <a:custGeom>
                <a:avLst/>
                <a:gdLst>
                  <a:gd name="T0" fmla="*/ 70 w 141"/>
                  <a:gd name="T1" fmla="*/ 142 h 142"/>
                  <a:gd name="T2" fmla="*/ 77 w 141"/>
                  <a:gd name="T3" fmla="*/ 141 h 142"/>
                  <a:gd name="T4" fmla="*/ 77 w 141"/>
                  <a:gd name="T5" fmla="*/ 140 h 142"/>
                  <a:gd name="T6" fmla="*/ 78 w 141"/>
                  <a:gd name="T7" fmla="*/ 140 h 142"/>
                  <a:gd name="T8" fmla="*/ 80 w 141"/>
                  <a:gd name="T9" fmla="*/ 140 h 142"/>
                  <a:gd name="T10" fmla="*/ 84 w 141"/>
                  <a:gd name="T11" fmla="*/ 140 h 142"/>
                  <a:gd name="T12" fmla="*/ 90 w 141"/>
                  <a:gd name="T13" fmla="*/ 138 h 142"/>
                  <a:gd name="T14" fmla="*/ 97 w 141"/>
                  <a:gd name="T15" fmla="*/ 136 h 142"/>
                  <a:gd name="T16" fmla="*/ 109 w 141"/>
                  <a:gd name="T17" fmla="*/ 129 h 142"/>
                  <a:gd name="T18" fmla="*/ 114 w 141"/>
                  <a:gd name="T19" fmla="*/ 125 h 142"/>
                  <a:gd name="T20" fmla="*/ 120 w 141"/>
                  <a:gd name="T21" fmla="*/ 120 h 142"/>
                  <a:gd name="T22" fmla="*/ 124 w 141"/>
                  <a:gd name="T23" fmla="*/ 114 h 142"/>
                  <a:gd name="T24" fmla="*/ 128 w 141"/>
                  <a:gd name="T25" fmla="*/ 109 h 142"/>
                  <a:gd name="T26" fmla="*/ 135 w 141"/>
                  <a:gd name="T27" fmla="*/ 97 h 142"/>
                  <a:gd name="T28" fmla="*/ 137 w 141"/>
                  <a:gd name="T29" fmla="*/ 90 h 142"/>
                  <a:gd name="T30" fmla="*/ 139 w 141"/>
                  <a:gd name="T31" fmla="*/ 84 h 142"/>
                  <a:gd name="T32" fmla="*/ 139 w 141"/>
                  <a:gd name="T33" fmla="*/ 80 h 142"/>
                  <a:gd name="T34" fmla="*/ 139 w 141"/>
                  <a:gd name="T35" fmla="*/ 78 h 142"/>
                  <a:gd name="T36" fmla="*/ 139 w 141"/>
                  <a:gd name="T37" fmla="*/ 77 h 142"/>
                  <a:gd name="T38" fmla="*/ 140 w 141"/>
                  <a:gd name="T39" fmla="*/ 77 h 142"/>
                  <a:gd name="T40" fmla="*/ 141 w 141"/>
                  <a:gd name="T41" fmla="*/ 71 h 142"/>
                  <a:gd name="T42" fmla="*/ 139 w 141"/>
                  <a:gd name="T43" fmla="*/ 56 h 142"/>
                  <a:gd name="T44" fmla="*/ 135 w 141"/>
                  <a:gd name="T45" fmla="*/ 42 h 142"/>
                  <a:gd name="T46" fmla="*/ 128 w 141"/>
                  <a:gd name="T47" fmla="*/ 30 h 142"/>
                  <a:gd name="T48" fmla="*/ 120 w 141"/>
                  <a:gd name="T49" fmla="*/ 20 h 142"/>
                  <a:gd name="T50" fmla="*/ 109 w 141"/>
                  <a:gd name="T51" fmla="*/ 11 h 142"/>
                  <a:gd name="T52" fmla="*/ 97 w 141"/>
                  <a:gd name="T53" fmla="*/ 5 h 142"/>
                  <a:gd name="T54" fmla="*/ 90 w 141"/>
                  <a:gd name="T55" fmla="*/ 2 h 142"/>
                  <a:gd name="T56" fmla="*/ 84 w 141"/>
                  <a:gd name="T57" fmla="*/ 1 h 142"/>
                  <a:gd name="T58" fmla="*/ 70 w 141"/>
                  <a:gd name="T59" fmla="*/ 0 h 142"/>
                  <a:gd name="T60" fmla="*/ 55 w 141"/>
                  <a:gd name="T61" fmla="*/ 1 h 142"/>
                  <a:gd name="T62" fmla="*/ 43 w 141"/>
                  <a:gd name="T63" fmla="*/ 5 h 142"/>
                  <a:gd name="T64" fmla="*/ 31 w 141"/>
                  <a:gd name="T65" fmla="*/ 11 h 142"/>
                  <a:gd name="T66" fmla="*/ 21 w 141"/>
                  <a:gd name="T67" fmla="*/ 20 h 142"/>
                  <a:gd name="T68" fmla="*/ 11 w 141"/>
                  <a:gd name="T69" fmla="*/ 30 h 142"/>
                  <a:gd name="T70" fmla="*/ 5 w 141"/>
                  <a:gd name="T71" fmla="*/ 42 h 142"/>
                  <a:gd name="T72" fmla="*/ 1 w 141"/>
                  <a:gd name="T73" fmla="*/ 56 h 142"/>
                  <a:gd name="T74" fmla="*/ 0 w 141"/>
                  <a:gd name="T75" fmla="*/ 71 h 142"/>
                  <a:gd name="T76" fmla="*/ 1 w 141"/>
                  <a:gd name="T77" fmla="*/ 84 h 142"/>
                  <a:gd name="T78" fmla="*/ 2 w 141"/>
                  <a:gd name="T79" fmla="*/ 90 h 142"/>
                  <a:gd name="T80" fmla="*/ 5 w 141"/>
                  <a:gd name="T81" fmla="*/ 97 h 142"/>
                  <a:gd name="T82" fmla="*/ 11 w 141"/>
                  <a:gd name="T83" fmla="*/ 109 h 142"/>
                  <a:gd name="T84" fmla="*/ 15 w 141"/>
                  <a:gd name="T85" fmla="*/ 114 h 142"/>
                  <a:gd name="T86" fmla="*/ 21 w 141"/>
                  <a:gd name="T87" fmla="*/ 120 h 142"/>
                  <a:gd name="T88" fmla="*/ 31 w 141"/>
                  <a:gd name="T89" fmla="*/ 129 h 142"/>
                  <a:gd name="T90" fmla="*/ 43 w 141"/>
                  <a:gd name="T91" fmla="*/ 136 h 142"/>
                  <a:gd name="T92" fmla="*/ 55 w 141"/>
                  <a:gd name="T93" fmla="*/ 140 h 142"/>
                  <a:gd name="T94" fmla="*/ 70 w 141"/>
                  <a:gd name="T9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1" h="142">
                    <a:moveTo>
                      <a:pt x="70" y="142"/>
                    </a:moveTo>
                    <a:lnTo>
                      <a:pt x="77" y="141"/>
                    </a:lnTo>
                    <a:lnTo>
                      <a:pt x="77" y="140"/>
                    </a:lnTo>
                    <a:lnTo>
                      <a:pt x="78" y="140"/>
                    </a:lnTo>
                    <a:lnTo>
                      <a:pt x="80" y="140"/>
                    </a:lnTo>
                    <a:lnTo>
                      <a:pt x="84" y="140"/>
                    </a:lnTo>
                    <a:lnTo>
                      <a:pt x="90" y="138"/>
                    </a:lnTo>
                    <a:lnTo>
                      <a:pt x="97" y="136"/>
                    </a:lnTo>
                    <a:lnTo>
                      <a:pt x="109" y="129"/>
                    </a:lnTo>
                    <a:lnTo>
                      <a:pt x="114" y="125"/>
                    </a:lnTo>
                    <a:lnTo>
                      <a:pt x="120" y="120"/>
                    </a:lnTo>
                    <a:lnTo>
                      <a:pt x="124" y="114"/>
                    </a:lnTo>
                    <a:lnTo>
                      <a:pt x="128" y="109"/>
                    </a:lnTo>
                    <a:lnTo>
                      <a:pt x="135" y="97"/>
                    </a:lnTo>
                    <a:lnTo>
                      <a:pt x="137" y="90"/>
                    </a:lnTo>
                    <a:lnTo>
                      <a:pt x="139" y="84"/>
                    </a:lnTo>
                    <a:lnTo>
                      <a:pt x="139" y="80"/>
                    </a:lnTo>
                    <a:lnTo>
                      <a:pt x="139" y="78"/>
                    </a:lnTo>
                    <a:lnTo>
                      <a:pt x="139" y="77"/>
                    </a:lnTo>
                    <a:lnTo>
                      <a:pt x="140" y="77"/>
                    </a:lnTo>
                    <a:lnTo>
                      <a:pt x="141" y="71"/>
                    </a:lnTo>
                    <a:lnTo>
                      <a:pt x="139" y="56"/>
                    </a:lnTo>
                    <a:lnTo>
                      <a:pt x="135" y="42"/>
                    </a:lnTo>
                    <a:lnTo>
                      <a:pt x="128" y="30"/>
                    </a:lnTo>
                    <a:lnTo>
                      <a:pt x="120" y="20"/>
                    </a:lnTo>
                    <a:lnTo>
                      <a:pt x="109" y="11"/>
                    </a:lnTo>
                    <a:lnTo>
                      <a:pt x="97" y="5"/>
                    </a:lnTo>
                    <a:lnTo>
                      <a:pt x="90" y="2"/>
                    </a:lnTo>
                    <a:lnTo>
                      <a:pt x="84" y="1"/>
                    </a:lnTo>
                    <a:lnTo>
                      <a:pt x="70" y="0"/>
                    </a:lnTo>
                    <a:lnTo>
                      <a:pt x="55" y="1"/>
                    </a:lnTo>
                    <a:lnTo>
                      <a:pt x="43" y="5"/>
                    </a:lnTo>
                    <a:lnTo>
                      <a:pt x="31" y="11"/>
                    </a:lnTo>
                    <a:lnTo>
                      <a:pt x="21" y="20"/>
                    </a:lnTo>
                    <a:lnTo>
                      <a:pt x="11" y="30"/>
                    </a:lnTo>
                    <a:lnTo>
                      <a:pt x="5" y="42"/>
                    </a:lnTo>
                    <a:lnTo>
                      <a:pt x="1" y="56"/>
                    </a:lnTo>
                    <a:lnTo>
                      <a:pt x="0" y="71"/>
                    </a:lnTo>
                    <a:lnTo>
                      <a:pt x="1" y="84"/>
                    </a:lnTo>
                    <a:lnTo>
                      <a:pt x="2" y="90"/>
                    </a:lnTo>
                    <a:lnTo>
                      <a:pt x="5" y="97"/>
                    </a:lnTo>
                    <a:lnTo>
                      <a:pt x="11" y="109"/>
                    </a:lnTo>
                    <a:lnTo>
                      <a:pt x="15" y="114"/>
                    </a:lnTo>
                    <a:lnTo>
                      <a:pt x="21" y="120"/>
                    </a:lnTo>
                    <a:lnTo>
                      <a:pt x="31" y="129"/>
                    </a:lnTo>
                    <a:lnTo>
                      <a:pt x="43" y="136"/>
                    </a:lnTo>
                    <a:lnTo>
                      <a:pt x="55" y="140"/>
                    </a:lnTo>
                    <a:lnTo>
                      <a:pt x="70" y="142"/>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3" name="Freeform 1118">
                <a:extLst>
                  <a:ext uri="{FF2B5EF4-FFF2-40B4-BE49-F238E27FC236}">
                    <a16:creationId xmlns:a16="http://schemas.microsoft.com/office/drawing/2014/main" id="{E3D08B0B-4CB1-EE31-CCBA-FA7F14633AB6}"/>
                  </a:ext>
                </a:extLst>
              </p:cNvPr>
              <p:cNvSpPr>
                <a:spLocks/>
              </p:cNvSpPr>
              <p:nvPr/>
            </p:nvSpPr>
            <p:spPr bwMode="auto">
              <a:xfrm>
                <a:off x="7031038" y="4194175"/>
                <a:ext cx="0" cy="95250"/>
              </a:xfrm>
              <a:custGeom>
                <a:avLst/>
                <a:gdLst>
                  <a:gd name="T0" fmla="*/ 0 h 299"/>
                  <a:gd name="T1" fmla="*/ 139 h 299"/>
                  <a:gd name="T2" fmla="*/ 299 h 299"/>
                </a:gdLst>
                <a:ahLst/>
                <a:cxnLst>
                  <a:cxn ang="0">
                    <a:pos x="0" y="T0"/>
                  </a:cxn>
                  <a:cxn ang="0">
                    <a:pos x="0" y="T1"/>
                  </a:cxn>
                  <a:cxn ang="0">
                    <a:pos x="0" y="T2"/>
                  </a:cxn>
                </a:cxnLst>
                <a:rect l="0" t="0" r="r" b="b"/>
                <a:pathLst>
                  <a:path h="299">
                    <a:moveTo>
                      <a:pt x="0" y="0"/>
                    </a:moveTo>
                    <a:lnTo>
                      <a:pt x="0" y="139"/>
                    </a:lnTo>
                    <a:lnTo>
                      <a:pt x="0" y="299"/>
                    </a:lnTo>
                  </a:path>
                </a:pathLst>
              </a:custGeom>
              <a:noFill/>
              <a:ln w="6350">
                <a:solidFill>
                  <a:srgbClr val="9999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4" name="Line 1119">
                <a:extLst>
                  <a:ext uri="{FF2B5EF4-FFF2-40B4-BE49-F238E27FC236}">
                    <a16:creationId xmlns:a16="http://schemas.microsoft.com/office/drawing/2014/main" id="{5C36BFB9-49AA-256B-A4E2-BAD031BFA78E}"/>
                  </a:ext>
                </a:extLst>
              </p:cNvPr>
              <p:cNvSpPr>
                <a:spLocks noChangeShapeType="1"/>
              </p:cNvSpPr>
              <p:nvPr/>
            </p:nvSpPr>
            <p:spPr bwMode="auto">
              <a:xfrm>
                <a:off x="7651750" y="4352925"/>
                <a:ext cx="0" cy="79375"/>
              </a:xfrm>
              <a:prstGeom prst="line">
                <a:avLst/>
              </a:prstGeom>
              <a:noFill/>
              <a:ln w="635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5" name="Line 1120">
                <a:extLst>
                  <a:ext uri="{FF2B5EF4-FFF2-40B4-BE49-F238E27FC236}">
                    <a16:creationId xmlns:a16="http://schemas.microsoft.com/office/drawing/2014/main" id="{F78003C9-F25B-9CB6-DB78-C59F0D23F855}"/>
                  </a:ext>
                </a:extLst>
              </p:cNvPr>
              <p:cNvSpPr>
                <a:spLocks noChangeShapeType="1"/>
              </p:cNvSpPr>
              <p:nvPr/>
            </p:nvSpPr>
            <p:spPr bwMode="auto">
              <a:xfrm>
                <a:off x="8232775" y="4464050"/>
                <a:ext cx="0" cy="136525"/>
              </a:xfrm>
              <a:prstGeom prst="line">
                <a:avLst/>
              </a:prstGeom>
              <a:noFill/>
              <a:ln w="635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6" name="Line 1121">
                <a:extLst>
                  <a:ext uri="{FF2B5EF4-FFF2-40B4-BE49-F238E27FC236}">
                    <a16:creationId xmlns:a16="http://schemas.microsoft.com/office/drawing/2014/main" id="{D304494A-AC48-A31F-8B02-91696C66AB00}"/>
                  </a:ext>
                </a:extLst>
              </p:cNvPr>
              <p:cNvSpPr>
                <a:spLocks noChangeShapeType="1"/>
              </p:cNvSpPr>
              <p:nvPr/>
            </p:nvSpPr>
            <p:spPr bwMode="auto">
              <a:xfrm>
                <a:off x="7942263" y="4406900"/>
                <a:ext cx="0" cy="74613"/>
              </a:xfrm>
              <a:prstGeom prst="line">
                <a:avLst/>
              </a:prstGeom>
              <a:noFill/>
              <a:ln w="635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7" name="Line 1122">
                <a:extLst>
                  <a:ext uri="{FF2B5EF4-FFF2-40B4-BE49-F238E27FC236}">
                    <a16:creationId xmlns:a16="http://schemas.microsoft.com/office/drawing/2014/main" id="{B474759E-626F-A7EB-181D-999D127553D8}"/>
                  </a:ext>
                </a:extLst>
              </p:cNvPr>
              <p:cNvSpPr>
                <a:spLocks noChangeShapeType="1"/>
              </p:cNvSpPr>
              <p:nvPr/>
            </p:nvSpPr>
            <p:spPr bwMode="auto">
              <a:xfrm>
                <a:off x="7361238" y="4291013"/>
                <a:ext cx="0" cy="44450"/>
              </a:xfrm>
              <a:prstGeom prst="line">
                <a:avLst/>
              </a:prstGeom>
              <a:noFill/>
              <a:ln w="635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8" name="Freeform 1123">
                <a:extLst>
                  <a:ext uri="{FF2B5EF4-FFF2-40B4-BE49-F238E27FC236}">
                    <a16:creationId xmlns:a16="http://schemas.microsoft.com/office/drawing/2014/main" id="{441ECBEA-3F87-11FB-680C-28EDA4347F9E}"/>
                  </a:ext>
                </a:extLst>
              </p:cNvPr>
              <p:cNvSpPr>
                <a:spLocks/>
              </p:cNvSpPr>
              <p:nvPr/>
            </p:nvSpPr>
            <p:spPr bwMode="auto">
              <a:xfrm>
                <a:off x="6951663" y="4164013"/>
                <a:ext cx="0" cy="100013"/>
              </a:xfrm>
              <a:custGeom>
                <a:avLst/>
                <a:gdLst>
                  <a:gd name="T0" fmla="*/ 314 h 314"/>
                  <a:gd name="T1" fmla="*/ 151 h 314"/>
                  <a:gd name="T2" fmla="*/ 0 h 314"/>
                </a:gdLst>
                <a:ahLst/>
                <a:cxnLst>
                  <a:cxn ang="0">
                    <a:pos x="0" y="T0"/>
                  </a:cxn>
                  <a:cxn ang="0">
                    <a:pos x="0" y="T1"/>
                  </a:cxn>
                  <a:cxn ang="0">
                    <a:pos x="0" y="T2"/>
                  </a:cxn>
                </a:cxnLst>
                <a:rect l="0" t="0" r="r" b="b"/>
                <a:pathLst>
                  <a:path h="314">
                    <a:moveTo>
                      <a:pt x="0" y="314"/>
                    </a:moveTo>
                    <a:lnTo>
                      <a:pt x="0" y="151"/>
                    </a:lnTo>
                    <a:lnTo>
                      <a:pt x="0" y="0"/>
                    </a:lnTo>
                  </a:path>
                </a:pathLst>
              </a:custGeom>
              <a:noFill/>
              <a:ln w="6350">
                <a:solidFill>
                  <a:srgbClr val="9999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9" name="Freeform 1124">
                <a:extLst>
                  <a:ext uri="{FF2B5EF4-FFF2-40B4-BE49-F238E27FC236}">
                    <a16:creationId xmlns:a16="http://schemas.microsoft.com/office/drawing/2014/main" id="{BF1762F7-18EE-21D5-B826-F836D035C46D}"/>
                  </a:ext>
                </a:extLst>
              </p:cNvPr>
              <p:cNvSpPr>
                <a:spLocks/>
              </p:cNvSpPr>
              <p:nvPr/>
            </p:nvSpPr>
            <p:spPr bwMode="auto">
              <a:xfrm>
                <a:off x="7077075" y="4206875"/>
                <a:ext cx="0" cy="107950"/>
              </a:xfrm>
              <a:custGeom>
                <a:avLst/>
                <a:gdLst>
                  <a:gd name="T0" fmla="*/ 0 h 339"/>
                  <a:gd name="T1" fmla="*/ 152 h 339"/>
                  <a:gd name="T2" fmla="*/ 339 h 339"/>
                </a:gdLst>
                <a:ahLst/>
                <a:cxnLst>
                  <a:cxn ang="0">
                    <a:pos x="0" y="T0"/>
                  </a:cxn>
                  <a:cxn ang="0">
                    <a:pos x="0" y="T1"/>
                  </a:cxn>
                  <a:cxn ang="0">
                    <a:pos x="0" y="T2"/>
                  </a:cxn>
                </a:cxnLst>
                <a:rect l="0" t="0" r="r" b="b"/>
                <a:pathLst>
                  <a:path h="339">
                    <a:moveTo>
                      <a:pt x="0" y="0"/>
                    </a:moveTo>
                    <a:lnTo>
                      <a:pt x="0" y="152"/>
                    </a:lnTo>
                    <a:lnTo>
                      <a:pt x="0" y="339"/>
                    </a:lnTo>
                  </a:path>
                </a:pathLst>
              </a:custGeom>
              <a:noFill/>
              <a:ln w="6350">
                <a:solidFill>
                  <a:srgbClr val="9999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0" name="Freeform 1125">
                <a:extLst>
                  <a:ext uri="{FF2B5EF4-FFF2-40B4-BE49-F238E27FC236}">
                    <a16:creationId xmlns:a16="http://schemas.microsoft.com/office/drawing/2014/main" id="{8056192C-A34D-C161-EDA7-3E305BBDB9B7}"/>
                  </a:ext>
                </a:extLst>
              </p:cNvPr>
              <p:cNvSpPr>
                <a:spLocks/>
              </p:cNvSpPr>
              <p:nvPr/>
            </p:nvSpPr>
            <p:spPr bwMode="auto">
              <a:xfrm>
                <a:off x="6911975" y="4143375"/>
                <a:ext cx="0" cy="61913"/>
              </a:xfrm>
              <a:custGeom>
                <a:avLst/>
                <a:gdLst>
                  <a:gd name="T0" fmla="*/ 198 h 198"/>
                  <a:gd name="T1" fmla="*/ 136 h 198"/>
                  <a:gd name="T2" fmla="*/ 0 h 198"/>
                </a:gdLst>
                <a:ahLst/>
                <a:cxnLst>
                  <a:cxn ang="0">
                    <a:pos x="0" y="T0"/>
                  </a:cxn>
                  <a:cxn ang="0">
                    <a:pos x="0" y="T1"/>
                  </a:cxn>
                  <a:cxn ang="0">
                    <a:pos x="0" y="T2"/>
                  </a:cxn>
                </a:cxnLst>
                <a:rect l="0" t="0" r="r" b="b"/>
                <a:pathLst>
                  <a:path h="198">
                    <a:moveTo>
                      <a:pt x="0" y="198"/>
                    </a:moveTo>
                    <a:lnTo>
                      <a:pt x="0" y="136"/>
                    </a:lnTo>
                    <a:lnTo>
                      <a:pt x="0" y="0"/>
                    </a:lnTo>
                  </a:path>
                </a:pathLst>
              </a:custGeom>
              <a:noFill/>
              <a:ln w="6350">
                <a:solidFill>
                  <a:srgbClr val="9999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1" name="Line 1126">
                <a:extLst>
                  <a:ext uri="{FF2B5EF4-FFF2-40B4-BE49-F238E27FC236}">
                    <a16:creationId xmlns:a16="http://schemas.microsoft.com/office/drawing/2014/main" id="{370BDC14-B052-DBC4-2476-C15AC38B50C0}"/>
                  </a:ext>
                </a:extLst>
              </p:cNvPr>
              <p:cNvSpPr>
                <a:spLocks noChangeShapeType="1"/>
              </p:cNvSpPr>
              <p:nvPr/>
            </p:nvSpPr>
            <p:spPr bwMode="auto">
              <a:xfrm>
                <a:off x="6989763" y="4181475"/>
                <a:ext cx="0" cy="44450"/>
              </a:xfrm>
              <a:prstGeom prst="line">
                <a:avLst/>
              </a:prstGeom>
              <a:noFill/>
              <a:ln w="635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2" name="Freeform 1127">
                <a:extLst>
                  <a:ext uri="{FF2B5EF4-FFF2-40B4-BE49-F238E27FC236}">
                    <a16:creationId xmlns:a16="http://schemas.microsoft.com/office/drawing/2014/main" id="{3DD4D952-3D15-3FD5-9065-65A2CC9FF917}"/>
                  </a:ext>
                </a:extLst>
              </p:cNvPr>
              <p:cNvSpPr>
                <a:spLocks/>
              </p:cNvSpPr>
              <p:nvPr/>
            </p:nvSpPr>
            <p:spPr bwMode="auto">
              <a:xfrm>
                <a:off x="6823075" y="4065588"/>
                <a:ext cx="1985963" cy="669925"/>
              </a:xfrm>
              <a:custGeom>
                <a:avLst/>
                <a:gdLst>
                  <a:gd name="T0" fmla="*/ 6255 w 6255"/>
                  <a:gd name="T1" fmla="*/ 2112 h 2112"/>
                  <a:gd name="T2" fmla="*/ 5342 w 6255"/>
                  <a:gd name="T3" fmla="*/ 1856 h 2112"/>
                  <a:gd name="T4" fmla="*/ 4438 w 6255"/>
                  <a:gd name="T5" fmla="*/ 1684 h 2112"/>
                  <a:gd name="T6" fmla="*/ 3526 w 6255"/>
                  <a:gd name="T7" fmla="*/ 1310 h 2112"/>
                  <a:gd name="T8" fmla="*/ 2609 w 6255"/>
                  <a:gd name="T9" fmla="*/ 1158 h 2112"/>
                  <a:gd name="T10" fmla="*/ 1693 w 6255"/>
                  <a:gd name="T11" fmla="*/ 852 h 2112"/>
                  <a:gd name="T12" fmla="*/ 799 w 6255"/>
                  <a:gd name="T13" fmla="*/ 599 h 2112"/>
                  <a:gd name="T14" fmla="*/ 652 w 6255"/>
                  <a:gd name="T15" fmla="*/ 545 h 2112"/>
                  <a:gd name="T16" fmla="*/ 528 w 6255"/>
                  <a:gd name="T17" fmla="*/ 509 h 2112"/>
                  <a:gd name="T18" fmla="*/ 526 w 6255"/>
                  <a:gd name="T19" fmla="*/ 508 h 2112"/>
                  <a:gd name="T20" fmla="*/ 406 w 6255"/>
                  <a:gd name="T21" fmla="*/ 462 h 2112"/>
                  <a:gd name="T22" fmla="*/ 404 w 6255"/>
                  <a:gd name="T23" fmla="*/ 461 h 2112"/>
                  <a:gd name="T24" fmla="*/ 277 w 6255"/>
                  <a:gd name="T25" fmla="*/ 380 h 2112"/>
                  <a:gd name="T26" fmla="*/ 264 w 6255"/>
                  <a:gd name="T27" fmla="*/ 370 h 2112"/>
                  <a:gd name="T28" fmla="*/ 125 w 6255"/>
                  <a:gd name="T29" fmla="*/ 183 h 2112"/>
                  <a:gd name="T30" fmla="*/ 41 w 6255"/>
                  <a:gd name="T31" fmla="*/ 0 h 2112"/>
                  <a:gd name="T32" fmla="*/ 0 w 6255"/>
                  <a:gd name="T33" fmla="*/ 286 h 2112"/>
                  <a:gd name="T34" fmla="*/ 16 w 6255"/>
                  <a:gd name="T35" fmla="*/ 1709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55" h="2112">
                    <a:moveTo>
                      <a:pt x="6255" y="2112"/>
                    </a:moveTo>
                    <a:lnTo>
                      <a:pt x="5342" y="1856"/>
                    </a:lnTo>
                    <a:lnTo>
                      <a:pt x="4438" y="1684"/>
                    </a:lnTo>
                    <a:lnTo>
                      <a:pt x="3526" y="1310"/>
                    </a:lnTo>
                    <a:lnTo>
                      <a:pt x="2609" y="1158"/>
                    </a:lnTo>
                    <a:lnTo>
                      <a:pt x="1693" y="852"/>
                    </a:lnTo>
                    <a:lnTo>
                      <a:pt x="799" y="599"/>
                    </a:lnTo>
                    <a:lnTo>
                      <a:pt x="652" y="545"/>
                    </a:lnTo>
                    <a:lnTo>
                      <a:pt x="528" y="509"/>
                    </a:lnTo>
                    <a:lnTo>
                      <a:pt x="526" y="508"/>
                    </a:lnTo>
                    <a:lnTo>
                      <a:pt x="406" y="462"/>
                    </a:lnTo>
                    <a:lnTo>
                      <a:pt x="404" y="461"/>
                    </a:lnTo>
                    <a:lnTo>
                      <a:pt x="277" y="380"/>
                    </a:lnTo>
                    <a:lnTo>
                      <a:pt x="264" y="370"/>
                    </a:lnTo>
                    <a:lnTo>
                      <a:pt x="125" y="183"/>
                    </a:lnTo>
                    <a:lnTo>
                      <a:pt x="41" y="0"/>
                    </a:lnTo>
                    <a:lnTo>
                      <a:pt x="0" y="286"/>
                    </a:lnTo>
                    <a:lnTo>
                      <a:pt x="16" y="1709"/>
                    </a:lnTo>
                  </a:path>
                </a:pathLst>
              </a:custGeom>
              <a:noFill/>
              <a:ln w="19050">
                <a:solidFill>
                  <a:srgbClr val="9999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3" name="Freeform 1128">
                <a:extLst>
                  <a:ext uri="{FF2B5EF4-FFF2-40B4-BE49-F238E27FC236}">
                    <a16:creationId xmlns:a16="http://schemas.microsoft.com/office/drawing/2014/main" id="{C9B8ACA7-7EC1-9EF8-9DA2-234741C6AE34}"/>
                  </a:ext>
                </a:extLst>
              </p:cNvPr>
              <p:cNvSpPr>
                <a:spLocks/>
              </p:cNvSpPr>
              <p:nvPr/>
            </p:nvSpPr>
            <p:spPr bwMode="auto">
              <a:xfrm>
                <a:off x="6805613" y="4584700"/>
                <a:ext cx="46038" cy="46038"/>
              </a:xfrm>
              <a:custGeom>
                <a:avLst/>
                <a:gdLst>
                  <a:gd name="T0" fmla="*/ 21 w 142"/>
                  <a:gd name="T1" fmla="*/ 121 h 142"/>
                  <a:gd name="T2" fmla="*/ 31 w 142"/>
                  <a:gd name="T3" fmla="*/ 129 h 142"/>
                  <a:gd name="T4" fmla="*/ 43 w 142"/>
                  <a:gd name="T5" fmla="*/ 136 h 142"/>
                  <a:gd name="T6" fmla="*/ 55 w 142"/>
                  <a:gd name="T7" fmla="*/ 140 h 142"/>
                  <a:gd name="T8" fmla="*/ 71 w 142"/>
                  <a:gd name="T9" fmla="*/ 142 h 142"/>
                  <a:gd name="T10" fmla="*/ 77 w 142"/>
                  <a:gd name="T11" fmla="*/ 141 h 142"/>
                  <a:gd name="T12" fmla="*/ 77 w 142"/>
                  <a:gd name="T13" fmla="*/ 140 h 142"/>
                  <a:gd name="T14" fmla="*/ 78 w 142"/>
                  <a:gd name="T15" fmla="*/ 140 h 142"/>
                  <a:gd name="T16" fmla="*/ 80 w 142"/>
                  <a:gd name="T17" fmla="*/ 140 h 142"/>
                  <a:gd name="T18" fmla="*/ 84 w 142"/>
                  <a:gd name="T19" fmla="*/ 140 h 142"/>
                  <a:gd name="T20" fmla="*/ 90 w 142"/>
                  <a:gd name="T21" fmla="*/ 138 h 142"/>
                  <a:gd name="T22" fmla="*/ 97 w 142"/>
                  <a:gd name="T23" fmla="*/ 136 h 142"/>
                  <a:gd name="T24" fmla="*/ 109 w 142"/>
                  <a:gd name="T25" fmla="*/ 129 h 142"/>
                  <a:gd name="T26" fmla="*/ 114 w 142"/>
                  <a:gd name="T27" fmla="*/ 125 h 142"/>
                  <a:gd name="T28" fmla="*/ 120 w 142"/>
                  <a:gd name="T29" fmla="*/ 121 h 142"/>
                  <a:gd name="T30" fmla="*/ 124 w 142"/>
                  <a:gd name="T31" fmla="*/ 115 h 142"/>
                  <a:gd name="T32" fmla="*/ 128 w 142"/>
                  <a:gd name="T33" fmla="*/ 110 h 142"/>
                  <a:gd name="T34" fmla="*/ 136 w 142"/>
                  <a:gd name="T35" fmla="*/ 97 h 142"/>
                  <a:gd name="T36" fmla="*/ 138 w 142"/>
                  <a:gd name="T37" fmla="*/ 90 h 142"/>
                  <a:gd name="T38" fmla="*/ 140 w 142"/>
                  <a:gd name="T39" fmla="*/ 84 h 142"/>
                  <a:gd name="T40" fmla="*/ 140 w 142"/>
                  <a:gd name="T41" fmla="*/ 80 h 142"/>
                  <a:gd name="T42" fmla="*/ 140 w 142"/>
                  <a:gd name="T43" fmla="*/ 78 h 142"/>
                  <a:gd name="T44" fmla="*/ 140 w 142"/>
                  <a:gd name="T45" fmla="*/ 77 h 142"/>
                  <a:gd name="T46" fmla="*/ 141 w 142"/>
                  <a:gd name="T47" fmla="*/ 77 h 142"/>
                  <a:gd name="T48" fmla="*/ 142 w 142"/>
                  <a:gd name="T49" fmla="*/ 71 h 142"/>
                  <a:gd name="T50" fmla="*/ 140 w 142"/>
                  <a:gd name="T51" fmla="*/ 56 h 142"/>
                  <a:gd name="T52" fmla="*/ 136 w 142"/>
                  <a:gd name="T53" fmla="*/ 43 h 142"/>
                  <a:gd name="T54" fmla="*/ 128 w 142"/>
                  <a:gd name="T55" fmla="*/ 30 h 142"/>
                  <a:gd name="T56" fmla="*/ 120 w 142"/>
                  <a:gd name="T57" fmla="*/ 20 h 142"/>
                  <a:gd name="T58" fmla="*/ 109 w 142"/>
                  <a:gd name="T59" fmla="*/ 11 h 142"/>
                  <a:gd name="T60" fmla="*/ 97 w 142"/>
                  <a:gd name="T61" fmla="*/ 5 h 142"/>
                  <a:gd name="T62" fmla="*/ 90 w 142"/>
                  <a:gd name="T63" fmla="*/ 2 h 142"/>
                  <a:gd name="T64" fmla="*/ 84 w 142"/>
                  <a:gd name="T65" fmla="*/ 1 h 142"/>
                  <a:gd name="T66" fmla="*/ 71 w 142"/>
                  <a:gd name="T67" fmla="*/ 0 h 142"/>
                  <a:gd name="T68" fmla="*/ 55 w 142"/>
                  <a:gd name="T69" fmla="*/ 1 h 142"/>
                  <a:gd name="T70" fmla="*/ 43 w 142"/>
                  <a:gd name="T71" fmla="*/ 5 h 142"/>
                  <a:gd name="T72" fmla="*/ 31 w 142"/>
                  <a:gd name="T73" fmla="*/ 11 h 142"/>
                  <a:gd name="T74" fmla="*/ 21 w 142"/>
                  <a:gd name="T75" fmla="*/ 20 h 142"/>
                  <a:gd name="T76" fmla="*/ 11 w 142"/>
                  <a:gd name="T77" fmla="*/ 30 h 142"/>
                  <a:gd name="T78" fmla="*/ 5 w 142"/>
                  <a:gd name="T79" fmla="*/ 43 h 142"/>
                  <a:gd name="T80" fmla="*/ 1 w 142"/>
                  <a:gd name="T81" fmla="*/ 56 h 142"/>
                  <a:gd name="T82" fmla="*/ 0 w 142"/>
                  <a:gd name="T83" fmla="*/ 71 h 142"/>
                  <a:gd name="T84" fmla="*/ 1 w 142"/>
                  <a:gd name="T85" fmla="*/ 84 h 142"/>
                  <a:gd name="T86" fmla="*/ 2 w 142"/>
                  <a:gd name="T87" fmla="*/ 90 h 142"/>
                  <a:gd name="T88" fmla="*/ 5 w 142"/>
                  <a:gd name="T89" fmla="*/ 97 h 142"/>
                  <a:gd name="T90" fmla="*/ 11 w 142"/>
                  <a:gd name="T91" fmla="*/ 110 h 142"/>
                  <a:gd name="T92" fmla="*/ 15 w 142"/>
                  <a:gd name="T93" fmla="*/ 115 h 142"/>
                  <a:gd name="T94" fmla="*/ 21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1" y="121"/>
                    </a:moveTo>
                    <a:lnTo>
                      <a:pt x="31" y="129"/>
                    </a:lnTo>
                    <a:lnTo>
                      <a:pt x="43" y="136"/>
                    </a:lnTo>
                    <a:lnTo>
                      <a:pt x="55"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lnTo>
                      <a:pt x="124" y="115"/>
                    </a:lnTo>
                    <a:lnTo>
                      <a:pt x="128" y="110"/>
                    </a:lnTo>
                    <a:lnTo>
                      <a:pt x="136" y="97"/>
                    </a:lnTo>
                    <a:lnTo>
                      <a:pt x="138" y="90"/>
                    </a:lnTo>
                    <a:lnTo>
                      <a:pt x="140" y="84"/>
                    </a:lnTo>
                    <a:lnTo>
                      <a:pt x="140" y="80"/>
                    </a:lnTo>
                    <a:lnTo>
                      <a:pt x="140" y="78"/>
                    </a:lnTo>
                    <a:lnTo>
                      <a:pt x="140" y="77"/>
                    </a:lnTo>
                    <a:lnTo>
                      <a:pt x="141" y="77"/>
                    </a:lnTo>
                    <a:lnTo>
                      <a:pt x="142" y="71"/>
                    </a:lnTo>
                    <a:lnTo>
                      <a:pt x="140" y="56"/>
                    </a:lnTo>
                    <a:lnTo>
                      <a:pt x="136" y="43"/>
                    </a:lnTo>
                    <a:lnTo>
                      <a:pt x="128" y="30"/>
                    </a:lnTo>
                    <a:lnTo>
                      <a:pt x="120" y="20"/>
                    </a:lnTo>
                    <a:lnTo>
                      <a:pt x="109" y="11"/>
                    </a:lnTo>
                    <a:lnTo>
                      <a:pt x="97" y="5"/>
                    </a:lnTo>
                    <a:lnTo>
                      <a:pt x="90" y="2"/>
                    </a:lnTo>
                    <a:lnTo>
                      <a:pt x="84" y="1"/>
                    </a:lnTo>
                    <a:lnTo>
                      <a:pt x="71" y="0"/>
                    </a:lnTo>
                    <a:lnTo>
                      <a:pt x="55" y="1"/>
                    </a:lnTo>
                    <a:lnTo>
                      <a:pt x="43" y="5"/>
                    </a:lnTo>
                    <a:lnTo>
                      <a:pt x="31" y="11"/>
                    </a:lnTo>
                    <a:lnTo>
                      <a:pt x="21" y="20"/>
                    </a:lnTo>
                    <a:lnTo>
                      <a:pt x="11" y="30"/>
                    </a:lnTo>
                    <a:lnTo>
                      <a:pt x="5" y="43"/>
                    </a:lnTo>
                    <a:lnTo>
                      <a:pt x="1" y="56"/>
                    </a:lnTo>
                    <a:lnTo>
                      <a:pt x="0" y="71"/>
                    </a:lnTo>
                    <a:lnTo>
                      <a:pt x="1" y="84"/>
                    </a:lnTo>
                    <a:lnTo>
                      <a:pt x="2" y="90"/>
                    </a:lnTo>
                    <a:lnTo>
                      <a:pt x="5" y="97"/>
                    </a:lnTo>
                    <a:lnTo>
                      <a:pt x="11" y="110"/>
                    </a:lnTo>
                    <a:lnTo>
                      <a:pt x="15" y="115"/>
                    </a:lnTo>
                    <a:lnTo>
                      <a:pt x="21" y="121"/>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4" name="Freeform 1129">
                <a:extLst>
                  <a:ext uri="{FF2B5EF4-FFF2-40B4-BE49-F238E27FC236}">
                    <a16:creationId xmlns:a16="http://schemas.microsoft.com/office/drawing/2014/main" id="{EF6E9D50-05F4-062A-A094-E17B153052EC}"/>
                  </a:ext>
                </a:extLst>
              </p:cNvPr>
              <p:cNvSpPr>
                <a:spLocks/>
              </p:cNvSpPr>
              <p:nvPr/>
            </p:nvSpPr>
            <p:spPr bwMode="auto">
              <a:xfrm>
                <a:off x="6804025" y="4359275"/>
                <a:ext cx="44450" cy="44450"/>
              </a:xfrm>
              <a:custGeom>
                <a:avLst/>
                <a:gdLst>
                  <a:gd name="T0" fmla="*/ 21 w 141"/>
                  <a:gd name="T1" fmla="*/ 121 h 142"/>
                  <a:gd name="T2" fmla="*/ 31 w 141"/>
                  <a:gd name="T3" fmla="*/ 129 h 142"/>
                  <a:gd name="T4" fmla="*/ 43 w 141"/>
                  <a:gd name="T5" fmla="*/ 136 h 142"/>
                  <a:gd name="T6" fmla="*/ 55 w 141"/>
                  <a:gd name="T7" fmla="*/ 140 h 142"/>
                  <a:gd name="T8" fmla="*/ 71 w 141"/>
                  <a:gd name="T9" fmla="*/ 142 h 142"/>
                  <a:gd name="T10" fmla="*/ 77 w 141"/>
                  <a:gd name="T11" fmla="*/ 141 h 142"/>
                  <a:gd name="T12" fmla="*/ 77 w 141"/>
                  <a:gd name="T13" fmla="*/ 140 h 142"/>
                  <a:gd name="T14" fmla="*/ 78 w 141"/>
                  <a:gd name="T15" fmla="*/ 140 h 142"/>
                  <a:gd name="T16" fmla="*/ 80 w 141"/>
                  <a:gd name="T17" fmla="*/ 140 h 142"/>
                  <a:gd name="T18" fmla="*/ 84 w 141"/>
                  <a:gd name="T19" fmla="*/ 140 h 142"/>
                  <a:gd name="T20" fmla="*/ 90 w 141"/>
                  <a:gd name="T21" fmla="*/ 138 h 142"/>
                  <a:gd name="T22" fmla="*/ 97 w 141"/>
                  <a:gd name="T23" fmla="*/ 136 h 142"/>
                  <a:gd name="T24" fmla="*/ 109 w 141"/>
                  <a:gd name="T25" fmla="*/ 129 h 142"/>
                  <a:gd name="T26" fmla="*/ 114 w 141"/>
                  <a:gd name="T27" fmla="*/ 125 h 142"/>
                  <a:gd name="T28" fmla="*/ 120 w 141"/>
                  <a:gd name="T29" fmla="*/ 121 h 142"/>
                  <a:gd name="T30" fmla="*/ 124 w 141"/>
                  <a:gd name="T31" fmla="*/ 115 h 142"/>
                  <a:gd name="T32" fmla="*/ 128 w 141"/>
                  <a:gd name="T33" fmla="*/ 110 h 142"/>
                  <a:gd name="T34" fmla="*/ 135 w 141"/>
                  <a:gd name="T35" fmla="*/ 98 h 142"/>
                  <a:gd name="T36" fmla="*/ 137 w 141"/>
                  <a:gd name="T37" fmla="*/ 90 h 142"/>
                  <a:gd name="T38" fmla="*/ 139 w 141"/>
                  <a:gd name="T39" fmla="*/ 84 h 142"/>
                  <a:gd name="T40" fmla="*/ 139 w 141"/>
                  <a:gd name="T41" fmla="*/ 80 h 142"/>
                  <a:gd name="T42" fmla="*/ 139 w 141"/>
                  <a:gd name="T43" fmla="*/ 78 h 142"/>
                  <a:gd name="T44" fmla="*/ 139 w 141"/>
                  <a:gd name="T45" fmla="*/ 77 h 142"/>
                  <a:gd name="T46" fmla="*/ 140 w 141"/>
                  <a:gd name="T47" fmla="*/ 77 h 142"/>
                  <a:gd name="T48" fmla="*/ 141 w 141"/>
                  <a:gd name="T49" fmla="*/ 71 h 142"/>
                  <a:gd name="T50" fmla="*/ 139 w 141"/>
                  <a:gd name="T51" fmla="*/ 56 h 142"/>
                  <a:gd name="T52" fmla="*/ 135 w 141"/>
                  <a:gd name="T53" fmla="*/ 43 h 142"/>
                  <a:gd name="T54" fmla="*/ 128 w 141"/>
                  <a:gd name="T55" fmla="*/ 31 h 142"/>
                  <a:gd name="T56" fmla="*/ 120 w 141"/>
                  <a:gd name="T57" fmla="*/ 20 h 142"/>
                  <a:gd name="T58" fmla="*/ 109 w 141"/>
                  <a:gd name="T59" fmla="*/ 11 h 142"/>
                  <a:gd name="T60" fmla="*/ 97 w 141"/>
                  <a:gd name="T61" fmla="*/ 5 h 142"/>
                  <a:gd name="T62" fmla="*/ 90 w 141"/>
                  <a:gd name="T63" fmla="*/ 2 h 142"/>
                  <a:gd name="T64" fmla="*/ 84 w 141"/>
                  <a:gd name="T65" fmla="*/ 1 h 142"/>
                  <a:gd name="T66" fmla="*/ 71 w 141"/>
                  <a:gd name="T67" fmla="*/ 0 h 142"/>
                  <a:gd name="T68" fmla="*/ 55 w 141"/>
                  <a:gd name="T69" fmla="*/ 1 h 142"/>
                  <a:gd name="T70" fmla="*/ 43 w 141"/>
                  <a:gd name="T71" fmla="*/ 5 h 142"/>
                  <a:gd name="T72" fmla="*/ 31 w 141"/>
                  <a:gd name="T73" fmla="*/ 11 h 142"/>
                  <a:gd name="T74" fmla="*/ 21 w 141"/>
                  <a:gd name="T75" fmla="*/ 20 h 142"/>
                  <a:gd name="T76" fmla="*/ 11 w 141"/>
                  <a:gd name="T77" fmla="*/ 31 h 142"/>
                  <a:gd name="T78" fmla="*/ 5 w 141"/>
                  <a:gd name="T79" fmla="*/ 43 h 142"/>
                  <a:gd name="T80" fmla="*/ 1 w 141"/>
                  <a:gd name="T81" fmla="*/ 56 h 142"/>
                  <a:gd name="T82" fmla="*/ 0 w 141"/>
                  <a:gd name="T83" fmla="*/ 71 h 142"/>
                  <a:gd name="T84" fmla="*/ 1 w 141"/>
                  <a:gd name="T85" fmla="*/ 84 h 142"/>
                  <a:gd name="T86" fmla="*/ 2 w 141"/>
                  <a:gd name="T87" fmla="*/ 90 h 142"/>
                  <a:gd name="T88" fmla="*/ 5 w 141"/>
                  <a:gd name="T89" fmla="*/ 98 h 142"/>
                  <a:gd name="T90" fmla="*/ 11 w 141"/>
                  <a:gd name="T91" fmla="*/ 110 h 142"/>
                  <a:gd name="T92" fmla="*/ 15 w 141"/>
                  <a:gd name="T93" fmla="*/ 115 h 142"/>
                  <a:gd name="T94" fmla="*/ 21 w 141"/>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1" h="142">
                    <a:moveTo>
                      <a:pt x="21" y="121"/>
                    </a:moveTo>
                    <a:lnTo>
                      <a:pt x="31" y="129"/>
                    </a:lnTo>
                    <a:lnTo>
                      <a:pt x="43" y="136"/>
                    </a:lnTo>
                    <a:lnTo>
                      <a:pt x="55"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lnTo>
                      <a:pt x="124" y="115"/>
                    </a:lnTo>
                    <a:lnTo>
                      <a:pt x="128" y="110"/>
                    </a:lnTo>
                    <a:lnTo>
                      <a:pt x="135" y="98"/>
                    </a:lnTo>
                    <a:lnTo>
                      <a:pt x="137" y="90"/>
                    </a:lnTo>
                    <a:lnTo>
                      <a:pt x="139" y="84"/>
                    </a:lnTo>
                    <a:lnTo>
                      <a:pt x="139" y="80"/>
                    </a:lnTo>
                    <a:lnTo>
                      <a:pt x="139" y="78"/>
                    </a:lnTo>
                    <a:lnTo>
                      <a:pt x="139" y="77"/>
                    </a:lnTo>
                    <a:lnTo>
                      <a:pt x="140" y="77"/>
                    </a:lnTo>
                    <a:lnTo>
                      <a:pt x="141" y="71"/>
                    </a:lnTo>
                    <a:lnTo>
                      <a:pt x="139" y="56"/>
                    </a:lnTo>
                    <a:lnTo>
                      <a:pt x="135" y="43"/>
                    </a:lnTo>
                    <a:lnTo>
                      <a:pt x="128" y="31"/>
                    </a:lnTo>
                    <a:lnTo>
                      <a:pt x="120" y="20"/>
                    </a:lnTo>
                    <a:lnTo>
                      <a:pt x="109" y="11"/>
                    </a:lnTo>
                    <a:lnTo>
                      <a:pt x="97" y="5"/>
                    </a:lnTo>
                    <a:lnTo>
                      <a:pt x="90" y="2"/>
                    </a:lnTo>
                    <a:lnTo>
                      <a:pt x="84" y="1"/>
                    </a:lnTo>
                    <a:lnTo>
                      <a:pt x="71" y="0"/>
                    </a:lnTo>
                    <a:lnTo>
                      <a:pt x="55" y="1"/>
                    </a:lnTo>
                    <a:lnTo>
                      <a:pt x="43" y="5"/>
                    </a:lnTo>
                    <a:lnTo>
                      <a:pt x="31" y="11"/>
                    </a:lnTo>
                    <a:lnTo>
                      <a:pt x="21" y="20"/>
                    </a:lnTo>
                    <a:lnTo>
                      <a:pt x="11" y="31"/>
                    </a:lnTo>
                    <a:lnTo>
                      <a:pt x="5" y="43"/>
                    </a:lnTo>
                    <a:lnTo>
                      <a:pt x="1" y="56"/>
                    </a:lnTo>
                    <a:lnTo>
                      <a:pt x="0" y="71"/>
                    </a:lnTo>
                    <a:lnTo>
                      <a:pt x="1" y="84"/>
                    </a:lnTo>
                    <a:lnTo>
                      <a:pt x="2" y="90"/>
                    </a:lnTo>
                    <a:lnTo>
                      <a:pt x="5" y="98"/>
                    </a:lnTo>
                    <a:lnTo>
                      <a:pt x="11" y="110"/>
                    </a:lnTo>
                    <a:lnTo>
                      <a:pt x="15" y="115"/>
                    </a:lnTo>
                    <a:lnTo>
                      <a:pt x="21" y="121"/>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5" name="Freeform 1130">
                <a:extLst>
                  <a:ext uri="{FF2B5EF4-FFF2-40B4-BE49-F238E27FC236}">
                    <a16:creationId xmlns:a16="http://schemas.microsoft.com/office/drawing/2014/main" id="{2A76A6A4-4854-1E63-BDE6-441A6A7F27FB}"/>
                  </a:ext>
                </a:extLst>
              </p:cNvPr>
              <p:cNvSpPr>
                <a:spLocks/>
              </p:cNvSpPr>
              <p:nvPr/>
            </p:nvSpPr>
            <p:spPr bwMode="auto">
              <a:xfrm>
                <a:off x="6800850" y="4133850"/>
                <a:ext cx="44450" cy="44450"/>
              </a:xfrm>
              <a:custGeom>
                <a:avLst/>
                <a:gdLst>
                  <a:gd name="T0" fmla="*/ 22 w 142"/>
                  <a:gd name="T1" fmla="*/ 121 h 142"/>
                  <a:gd name="T2" fmla="*/ 32 w 142"/>
                  <a:gd name="T3" fmla="*/ 129 h 142"/>
                  <a:gd name="T4" fmla="*/ 44 w 142"/>
                  <a:gd name="T5" fmla="*/ 136 h 142"/>
                  <a:gd name="T6" fmla="*/ 56 w 142"/>
                  <a:gd name="T7" fmla="*/ 140 h 142"/>
                  <a:gd name="T8" fmla="*/ 71 w 142"/>
                  <a:gd name="T9" fmla="*/ 142 h 142"/>
                  <a:gd name="T10" fmla="*/ 78 w 142"/>
                  <a:gd name="T11" fmla="*/ 141 h 142"/>
                  <a:gd name="T12" fmla="*/ 78 w 142"/>
                  <a:gd name="T13" fmla="*/ 140 h 142"/>
                  <a:gd name="T14" fmla="*/ 79 w 142"/>
                  <a:gd name="T15" fmla="*/ 140 h 142"/>
                  <a:gd name="T16" fmla="*/ 81 w 142"/>
                  <a:gd name="T17" fmla="*/ 140 h 142"/>
                  <a:gd name="T18" fmla="*/ 85 w 142"/>
                  <a:gd name="T19" fmla="*/ 140 h 142"/>
                  <a:gd name="T20" fmla="*/ 91 w 142"/>
                  <a:gd name="T21" fmla="*/ 138 h 142"/>
                  <a:gd name="T22" fmla="*/ 98 w 142"/>
                  <a:gd name="T23" fmla="*/ 136 h 142"/>
                  <a:gd name="T24" fmla="*/ 110 w 142"/>
                  <a:gd name="T25" fmla="*/ 129 h 142"/>
                  <a:gd name="T26" fmla="*/ 115 w 142"/>
                  <a:gd name="T27" fmla="*/ 125 h 142"/>
                  <a:gd name="T28" fmla="*/ 121 w 142"/>
                  <a:gd name="T29" fmla="*/ 121 h 142"/>
                  <a:gd name="T30" fmla="*/ 125 w 142"/>
                  <a:gd name="T31" fmla="*/ 115 h 142"/>
                  <a:gd name="T32" fmla="*/ 129 w 142"/>
                  <a:gd name="T33" fmla="*/ 110 h 142"/>
                  <a:gd name="T34" fmla="*/ 136 w 142"/>
                  <a:gd name="T35" fmla="*/ 98 h 142"/>
                  <a:gd name="T36" fmla="*/ 138 w 142"/>
                  <a:gd name="T37" fmla="*/ 91 h 142"/>
                  <a:gd name="T38" fmla="*/ 140 w 142"/>
                  <a:gd name="T39" fmla="*/ 84 h 142"/>
                  <a:gd name="T40" fmla="*/ 140 w 142"/>
                  <a:gd name="T41" fmla="*/ 80 h 142"/>
                  <a:gd name="T42" fmla="*/ 140 w 142"/>
                  <a:gd name="T43" fmla="*/ 78 h 142"/>
                  <a:gd name="T44" fmla="*/ 140 w 142"/>
                  <a:gd name="T45" fmla="*/ 77 h 142"/>
                  <a:gd name="T46" fmla="*/ 141 w 142"/>
                  <a:gd name="T47" fmla="*/ 77 h 142"/>
                  <a:gd name="T48" fmla="*/ 142 w 142"/>
                  <a:gd name="T49" fmla="*/ 71 h 142"/>
                  <a:gd name="T50" fmla="*/ 140 w 142"/>
                  <a:gd name="T51" fmla="*/ 56 h 142"/>
                  <a:gd name="T52" fmla="*/ 136 w 142"/>
                  <a:gd name="T53" fmla="*/ 43 h 142"/>
                  <a:gd name="T54" fmla="*/ 129 w 142"/>
                  <a:gd name="T55" fmla="*/ 31 h 142"/>
                  <a:gd name="T56" fmla="*/ 121 w 142"/>
                  <a:gd name="T57" fmla="*/ 21 h 142"/>
                  <a:gd name="T58" fmla="*/ 110 w 142"/>
                  <a:gd name="T59" fmla="*/ 11 h 142"/>
                  <a:gd name="T60" fmla="*/ 98 w 142"/>
                  <a:gd name="T61" fmla="*/ 5 h 142"/>
                  <a:gd name="T62" fmla="*/ 91 w 142"/>
                  <a:gd name="T63" fmla="*/ 2 h 142"/>
                  <a:gd name="T64" fmla="*/ 85 w 142"/>
                  <a:gd name="T65" fmla="*/ 1 h 142"/>
                  <a:gd name="T66" fmla="*/ 71 w 142"/>
                  <a:gd name="T67" fmla="*/ 0 h 142"/>
                  <a:gd name="T68" fmla="*/ 56 w 142"/>
                  <a:gd name="T69" fmla="*/ 1 h 142"/>
                  <a:gd name="T70" fmla="*/ 44 w 142"/>
                  <a:gd name="T71" fmla="*/ 5 h 142"/>
                  <a:gd name="T72" fmla="*/ 32 w 142"/>
                  <a:gd name="T73" fmla="*/ 11 h 142"/>
                  <a:gd name="T74" fmla="*/ 22 w 142"/>
                  <a:gd name="T75" fmla="*/ 21 h 142"/>
                  <a:gd name="T76" fmla="*/ 12 w 142"/>
                  <a:gd name="T77" fmla="*/ 31 h 142"/>
                  <a:gd name="T78" fmla="*/ 6 w 142"/>
                  <a:gd name="T79" fmla="*/ 43 h 142"/>
                  <a:gd name="T80" fmla="*/ 1 w 142"/>
                  <a:gd name="T81" fmla="*/ 56 h 142"/>
                  <a:gd name="T82" fmla="*/ 0 w 142"/>
                  <a:gd name="T83" fmla="*/ 71 h 142"/>
                  <a:gd name="T84" fmla="*/ 1 w 142"/>
                  <a:gd name="T85" fmla="*/ 84 h 142"/>
                  <a:gd name="T86" fmla="*/ 2 w 142"/>
                  <a:gd name="T87" fmla="*/ 91 h 142"/>
                  <a:gd name="T88" fmla="*/ 6 w 142"/>
                  <a:gd name="T89" fmla="*/ 98 h 142"/>
                  <a:gd name="T90" fmla="*/ 12 w 142"/>
                  <a:gd name="T91" fmla="*/ 110 h 142"/>
                  <a:gd name="T92" fmla="*/ 16 w 142"/>
                  <a:gd name="T93" fmla="*/ 115 h 142"/>
                  <a:gd name="T94" fmla="*/ 22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2" y="121"/>
                    </a:moveTo>
                    <a:lnTo>
                      <a:pt x="32" y="129"/>
                    </a:lnTo>
                    <a:lnTo>
                      <a:pt x="44" y="136"/>
                    </a:lnTo>
                    <a:lnTo>
                      <a:pt x="56" y="140"/>
                    </a:lnTo>
                    <a:lnTo>
                      <a:pt x="71" y="142"/>
                    </a:lnTo>
                    <a:lnTo>
                      <a:pt x="78" y="141"/>
                    </a:lnTo>
                    <a:lnTo>
                      <a:pt x="78" y="140"/>
                    </a:lnTo>
                    <a:lnTo>
                      <a:pt x="79" y="140"/>
                    </a:lnTo>
                    <a:lnTo>
                      <a:pt x="81" y="140"/>
                    </a:lnTo>
                    <a:lnTo>
                      <a:pt x="85" y="140"/>
                    </a:lnTo>
                    <a:lnTo>
                      <a:pt x="91" y="138"/>
                    </a:lnTo>
                    <a:lnTo>
                      <a:pt x="98" y="136"/>
                    </a:lnTo>
                    <a:lnTo>
                      <a:pt x="110" y="129"/>
                    </a:lnTo>
                    <a:lnTo>
                      <a:pt x="115" y="125"/>
                    </a:lnTo>
                    <a:lnTo>
                      <a:pt x="121" y="121"/>
                    </a:lnTo>
                    <a:lnTo>
                      <a:pt x="125" y="115"/>
                    </a:lnTo>
                    <a:lnTo>
                      <a:pt x="129" y="110"/>
                    </a:lnTo>
                    <a:lnTo>
                      <a:pt x="136" y="98"/>
                    </a:lnTo>
                    <a:lnTo>
                      <a:pt x="138" y="91"/>
                    </a:lnTo>
                    <a:lnTo>
                      <a:pt x="140" y="84"/>
                    </a:lnTo>
                    <a:lnTo>
                      <a:pt x="140" y="80"/>
                    </a:lnTo>
                    <a:lnTo>
                      <a:pt x="140" y="78"/>
                    </a:lnTo>
                    <a:lnTo>
                      <a:pt x="140" y="77"/>
                    </a:lnTo>
                    <a:lnTo>
                      <a:pt x="141" y="77"/>
                    </a:lnTo>
                    <a:lnTo>
                      <a:pt x="142" y="71"/>
                    </a:lnTo>
                    <a:lnTo>
                      <a:pt x="140" y="56"/>
                    </a:lnTo>
                    <a:lnTo>
                      <a:pt x="136" y="43"/>
                    </a:lnTo>
                    <a:lnTo>
                      <a:pt x="129" y="31"/>
                    </a:lnTo>
                    <a:lnTo>
                      <a:pt x="121" y="21"/>
                    </a:lnTo>
                    <a:lnTo>
                      <a:pt x="110" y="11"/>
                    </a:lnTo>
                    <a:lnTo>
                      <a:pt x="98" y="5"/>
                    </a:lnTo>
                    <a:lnTo>
                      <a:pt x="91" y="2"/>
                    </a:lnTo>
                    <a:lnTo>
                      <a:pt x="85" y="1"/>
                    </a:lnTo>
                    <a:lnTo>
                      <a:pt x="71" y="0"/>
                    </a:lnTo>
                    <a:lnTo>
                      <a:pt x="56" y="1"/>
                    </a:lnTo>
                    <a:lnTo>
                      <a:pt x="44" y="5"/>
                    </a:lnTo>
                    <a:lnTo>
                      <a:pt x="32" y="11"/>
                    </a:lnTo>
                    <a:lnTo>
                      <a:pt x="22" y="21"/>
                    </a:lnTo>
                    <a:lnTo>
                      <a:pt x="12" y="31"/>
                    </a:lnTo>
                    <a:lnTo>
                      <a:pt x="6" y="43"/>
                    </a:lnTo>
                    <a:lnTo>
                      <a:pt x="1" y="56"/>
                    </a:lnTo>
                    <a:lnTo>
                      <a:pt x="0" y="71"/>
                    </a:lnTo>
                    <a:lnTo>
                      <a:pt x="1" y="84"/>
                    </a:lnTo>
                    <a:lnTo>
                      <a:pt x="2" y="91"/>
                    </a:lnTo>
                    <a:lnTo>
                      <a:pt x="6" y="98"/>
                    </a:lnTo>
                    <a:lnTo>
                      <a:pt x="12" y="110"/>
                    </a:lnTo>
                    <a:lnTo>
                      <a:pt x="16" y="115"/>
                    </a:lnTo>
                    <a:lnTo>
                      <a:pt x="22" y="121"/>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6" name="Freeform 1131">
                <a:extLst>
                  <a:ext uri="{FF2B5EF4-FFF2-40B4-BE49-F238E27FC236}">
                    <a16:creationId xmlns:a16="http://schemas.microsoft.com/office/drawing/2014/main" id="{747A5109-AE43-602D-C322-E81EC3613678}"/>
                  </a:ext>
                </a:extLst>
              </p:cNvPr>
              <p:cNvSpPr>
                <a:spLocks/>
              </p:cNvSpPr>
              <p:nvPr/>
            </p:nvSpPr>
            <p:spPr bwMode="auto">
              <a:xfrm>
                <a:off x="6807200" y="4087813"/>
                <a:ext cx="46038" cy="46038"/>
              </a:xfrm>
              <a:custGeom>
                <a:avLst/>
                <a:gdLst>
                  <a:gd name="T0" fmla="*/ 21 w 142"/>
                  <a:gd name="T1" fmla="*/ 121 h 142"/>
                  <a:gd name="T2" fmla="*/ 31 w 142"/>
                  <a:gd name="T3" fmla="*/ 129 h 142"/>
                  <a:gd name="T4" fmla="*/ 43 w 142"/>
                  <a:gd name="T5" fmla="*/ 136 h 142"/>
                  <a:gd name="T6" fmla="*/ 55 w 142"/>
                  <a:gd name="T7" fmla="*/ 140 h 142"/>
                  <a:gd name="T8" fmla="*/ 71 w 142"/>
                  <a:gd name="T9" fmla="*/ 142 h 142"/>
                  <a:gd name="T10" fmla="*/ 77 w 142"/>
                  <a:gd name="T11" fmla="*/ 141 h 142"/>
                  <a:gd name="T12" fmla="*/ 77 w 142"/>
                  <a:gd name="T13" fmla="*/ 140 h 142"/>
                  <a:gd name="T14" fmla="*/ 78 w 142"/>
                  <a:gd name="T15" fmla="*/ 140 h 142"/>
                  <a:gd name="T16" fmla="*/ 80 w 142"/>
                  <a:gd name="T17" fmla="*/ 140 h 142"/>
                  <a:gd name="T18" fmla="*/ 84 w 142"/>
                  <a:gd name="T19" fmla="*/ 140 h 142"/>
                  <a:gd name="T20" fmla="*/ 90 w 142"/>
                  <a:gd name="T21" fmla="*/ 138 h 142"/>
                  <a:gd name="T22" fmla="*/ 97 w 142"/>
                  <a:gd name="T23" fmla="*/ 136 h 142"/>
                  <a:gd name="T24" fmla="*/ 109 w 142"/>
                  <a:gd name="T25" fmla="*/ 129 h 142"/>
                  <a:gd name="T26" fmla="*/ 114 w 142"/>
                  <a:gd name="T27" fmla="*/ 125 h 142"/>
                  <a:gd name="T28" fmla="*/ 120 w 142"/>
                  <a:gd name="T29" fmla="*/ 121 h 142"/>
                  <a:gd name="T30" fmla="*/ 124 w 142"/>
                  <a:gd name="T31" fmla="*/ 115 h 142"/>
                  <a:gd name="T32" fmla="*/ 128 w 142"/>
                  <a:gd name="T33" fmla="*/ 110 h 142"/>
                  <a:gd name="T34" fmla="*/ 136 w 142"/>
                  <a:gd name="T35" fmla="*/ 98 h 142"/>
                  <a:gd name="T36" fmla="*/ 138 w 142"/>
                  <a:gd name="T37" fmla="*/ 91 h 142"/>
                  <a:gd name="T38" fmla="*/ 140 w 142"/>
                  <a:gd name="T39" fmla="*/ 84 h 142"/>
                  <a:gd name="T40" fmla="*/ 140 w 142"/>
                  <a:gd name="T41" fmla="*/ 80 h 142"/>
                  <a:gd name="T42" fmla="*/ 140 w 142"/>
                  <a:gd name="T43" fmla="*/ 78 h 142"/>
                  <a:gd name="T44" fmla="*/ 140 w 142"/>
                  <a:gd name="T45" fmla="*/ 77 h 142"/>
                  <a:gd name="T46" fmla="*/ 141 w 142"/>
                  <a:gd name="T47" fmla="*/ 77 h 142"/>
                  <a:gd name="T48" fmla="*/ 142 w 142"/>
                  <a:gd name="T49" fmla="*/ 71 h 142"/>
                  <a:gd name="T50" fmla="*/ 140 w 142"/>
                  <a:gd name="T51" fmla="*/ 56 h 142"/>
                  <a:gd name="T52" fmla="*/ 136 w 142"/>
                  <a:gd name="T53" fmla="*/ 43 h 142"/>
                  <a:gd name="T54" fmla="*/ 128 w 142"/>
                  <a:gd name="T55" fmla="*/ 31 h 142"/>
                  <a:gd name="T56" fmla="*/ 120 w 142"/>
                  <a:gd name="T57" fmla="*/ 21 h 142"/>
                  <a:gd name="T58" fmla="*/ 109 w 142"/>
                  <a:gd name="T59" fmla="*/ 11 h 142"/>
                  <a:gd name="T60" fmla="*/ 97 w 142"/>
                  <a:gd name="T61" fmla="*/ 5 h 142"/>
                  <a:gd name="T62" fmla="*/ 90 w 142"/>
                  <a:gd name="T63" fmla="*/ 2 h 142"/>
                  <a:gd name="T64" fmla="*/ 84 w 142"/>
                  <a:gd name="T65" fmla="*/ 1 h 142"/>
                  <a:gd name="T66" fmla="*/ 71 w 142"/>
                  <a:gd name="T67" fmla="*/ 0 h 142"/>
                  <a:gd name="T68" fmla="*/ 55 w 142"/>
                  <a:gd name="T69" fmla="*/ 1 h 142"/>
                  <a:gd name="T70" fmla="*/ 43 w 142"/>
                  <a:gd name="T71" fmla="*/ 5 h 142"/>
                  <a:gd name="T72" fmla="*/ 31 w 142"/>
                  <a:gd name="T73" fmla="*/ 11 h 142"/>
                  <a:gd name="T74" fmla="*/ 21 w 142"/>
                  <a:gd name="T75" fmla="*/ 21 h 142"/>
                  <a:gd name="T76" fmla="*/ 11 w 142"/>
                  <a:gd name="T77" fmla="*/ 31 h 142"/>
                  <a:gd name="T78" fmla="*/ 5 w 142"/>
                  <a:gd name="T79" fmla="*/ 43 h 142"/>
                  <a:gd name="T80" fmla="*/ 1 w 142"/>
                  <a:gd name="T81" fmla="*/ 56 h 142"/>
                  <a:gd name="T82" fmla="*/ 0 w 142"/>
                  <a:gd name="T83" fmla="*/ 71 h 142"/>
                  <a:gd name="T84" fmla="*/ 1 w 142"/>
                  <a:gd name="T85" fmla="*/ 84 h 142"/>
                  <a:gd name="T86" fmla="*/ 2 w 142"/>
                  <a:gd name="T87" fmla="*/ 91 h 142"/>
                  <a:gd name="T88" fmla="*/ 5 w 142"/>
                  <a:gd name="T89" fmla="*/ 98 h 142"/>
                  <a:gd name="T90" fmla="*/ 11 w 142"/>
                  <a:gd name="T91" fmla="*/ 110 h 142"/>
                  <a:gd name="T92" fmla="*/ 15 w 142"/>
                  <a:gd name="T93" fmla="*/ 115 h 142"/>
                  <a:gd name="T94" fmla="*/ 21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1" y="121"/>
                    </a:moveTo>
                    <a:lnTo>
                      <a:pt x="31" y="129"/>
                    </a:lnTo>
                    <a:lnTo>
                      <a:pt x="43" y="136"/>
                    </a:lnTo>
                    <a:lnTo>
                      <a:pt x="55"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lnTo>
                      <a:pt x="124" y="115"/>
                    </a:lnTo>
                    <a:lnTo>
                      <a:pt x="128" y="110"/>
                    </a:lnTo>
                    <a:lnTo>
                      <a:pt x="136" y="98"/>
                    </a:lnTo>
                    <a:lnTo>
                      <a:pt x="138" y="91"/>
                    </a:lnTo>
                    <a:lnTo>
                      <a:pt x="140" y="84"/>
                    </a:lnTo>
                    <a:lnTo>
                      <a:pt x="140" y="80"/>
                    </a:lnTo>
                    <a:lnTo>
                      <a:pt x="140" y="78"/>
                    </a:lnTo>
                    <a:lnTo>
                      <a:pt x="140" y="77"/>
                    </a:lnTo>
                    <a:lnTo>
                      <a:pt x="141" y="77"/>
                    </a:lnTo>
                    <a:lnTo>
                      <a:pt x="142" y="71"/>
                    </a:lnTo>
                    <a:lnTo>
                      <a:pt x="140" y="56"/>
                    </a:lnTo>
                    <a:lnTo>
                      <a:pt x="136" y="43"/>
                    </a:lnTo>
                    <a:lnTo>
                      <a:pt x="128" y="31"/>
                    </a:lnTo>
                    <a:lnTo>
                      <a:pt x="120" y="21"/>
                    </a:lnTo>
                    <a:lnTo>
                      <a:pt x="109" y="11"/>
                    </a:lnTo>
                    <a:lnTo>
                      <a:pt x="97" y="5"/>
                    </a:lnTo>
                    <a:lnTo>
                      <a:pt x="90" y="2"/>
                    </a:lnTo>
                    <a:lnTo>
                      <a:pt x="84" y="1"/>
                    </a:lnTo>
                    <a:lnTo>
                      <a:pt x="71" y="0"/>
                    </a:lnTo>
                    <a:lnTo>
                      <a:pt x="55" y="1"/>
                    </a:lnTo>
                    <a:lnTo>
                      <a:pt x="43" y="5"/>
                    </a:lnTo>
                    <a:lnTo>
                      <a:pt x="31" y="11"/>
                    </a:lnTo>
                    <a:lnTo>
                      <a:pt x="21" y="21"/>
                    </a:lnTo>
                    <a:lnTo>
                      <a:pt x="11" y="31"/>
                    </a:lnTo>
                    <a:lnTo>
                      <a:pt x="5" y="43"/>
                    </a:lnTo>
                    <a:lnTo>
                      <a:pt x="1" y="56"/>
                    </a:lnTo>
                    <a:lnTo>
                      <a:pt x="0" y="71"/>
                    </a:lnTo>
                    <a:lnTo>
                      <a:pt x="1" y="84"/>
                    </a:lnTo>
                    <a:lnTo>
                      <a:pt x="2" y="91"/>
                    </a:lnTo>
                    <a:lnTo>
                      <a:pt x="5" y="98"/>
                    </a:lnTo>
                    <a:lnTo>
                      <a:pt x="11" y="110"/>
                    </a:lnTo>
                    <a:lnTo>
                      <a:pt x="15" y="115"/>
                    </a:lnTo>
                    <a:lnTo>
                      <a:pt x="21" y="121"/>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7" name="Freeform 1132">
                <a:extLst>
                  <a:ext uri="{FF2B5EF4-FFF2-40B4-BE49-F238E27FC236}">
                    <a16:creationId xmlns:a16="http://schemas.microsoft.com/office/drawing/2014/main" id="{2CEA9EC3-70D6-1415-3AD4-A98D6EF6DAED}"/>
                  </a:ext>
                </a:extLst>
              </p:cNvPr>
              <p:cNvSpPr>
                <a:spLocks/>
              </p:cNvSpPr>
              <p:nvPr/>
            </p:nvSpPr>
            <p:spPr bwMode="auto">
              <a:xfrm>
                <a:off x="6813550" y="4043363"/>
                <a:ext cx="46038" cy="44450"/>
              </a:xfrm>
              <a:custGeom>
                <a:avLst/>
                <a:gdLst>
                  <a:gd name="T0" fmla="*/ 21 w 142"/>
                  <a:gd name="T1" fmla="*/ 121 h 142"/>
                  <a:gd name="T2" fmla="*/ 31 w 142"/>
                  <a:gd name="T3" fmla="*/ 129 h 142"/>
                  <a:gd name="T4" fmla="*/ 44 w 142"/>
                  <a:gd name="T5" fmla="*/ 136 h 142"/>
                  <a:gd name="T6" fmla="*/ 56 w 142"/>
                  <a:gd name="T7" fmla="*/ 140 h 142"/>
                  <a:gd name="T8" fmla="*/ 71 w 142"/>
                  <a:gd name="T9" fmla="*/ 142 h 142"/>
                  <a:gd name="T10" fmla="*/ 77 w 142"/>
                  <a:gd name="T11" fmla="*/ 141 h 142"/>
                  <a:gd name="T12" fmla="*/ 77 w 142"/>
                  <a:gd name="T13" fmla="*/ 140 h 142"/>
                  <a:gd name="T14" fmla="*/ 78 w 142"/>
                  <a:gd name="T15" fmla="*/ 140 h 142"/>
                  <a:gd name="T16" fmla="*/ 80 w 142"/>
                  <a:gd name="T17" fmla="*/ 140 h 142"/>
                  <a:gd name="T18" fmla="*/ 84 w 142"/>
                  <a:gd name="T19" fmla="*/ 140 h 142"/>
                  <a:gd name="T20" fmla="*/ 90 w 142"/>
                  <a:gd name="T21" fmla="*/ 138 h 142"/>
                  <a:gd name="T22" fmla="*/ 97 w 142"/>
                  <a:gd name="T23" fmla="*/ 136 h 142"/>
                  <a:gd name="T24" fmla="*/ 109 w 142"/>
                  <a:gd name="T25" fmla="*/ 129 h 142"/>
                  <a:gd name="T26" fmla="*/ 115 w 142"/>
                  <a:gd name="T27" fmla="*/ 125 h 142"/>
                  <a:gd name="T28" fmla="*/ 121 w 142"/>
                  <a:gd name="T29" fmla="*/ 121 h 142"/>
                  <a:gd name="T30" fmla="*/ 125 w 142"/>
                  <a:gd name="T31" fmla="*/ 115 h 142"/>
                  <a:gd name="T32" fmla="*/ 129 w 142"/>
                  <a:gd name="T33" fmla="*/ 110 h 142"/>
                  <a:gd name="T34" fmla="*/ 136 w 142"/>
                  <a:gd name="T35" fmla="*/ 98 h 142"/>
                  <a:gd name="T36" fmla="*/ 138 w 142"/>
                  <a:gd name="T37" fmla="*/ 91 h 142"/>
                  <a:gd name="T38" fmla="*/ 140 w 142"/>
                  <a:gd name="T39" fmla="*/ 85 h 142"/>
                  <a:gd name="T40" fmla="*/ 140 w 142"/>
                  <a:gd name="T41" fmla="*/ 80 h 142"/>
                  <a:gd name="T42" fmla="*/ 140 w 142"/>
                  <a:gd name="T43" fmla="*/ 78 h 142"/>
                  <a:gd name="T44" fmla="*/ 140 w 142"/>
                  <a:gd name="T45" fmla="*/ 77 h 142"/>
                  <a:gd name="T46" fmla="*/ 141 w 142"/>
                  <a:gd name="T47" fmla="*/ 77 h 142"/>
                  <a:gd name="T48" fmla="*/ 142 w 142"/>
                  <a:gd name="T49" fmla="*/ 71 h 142"/>
                  <a:gd name="T50" fmla="*/ 140 w 142"/>
                  <a:gd name="T51" fmla="*/ 56 h 142"/>
                  <a:gd name="T52" fmla="*/ 136 w 142"/>
                  <a:gd name="T53" fmla="*/ 43 h 142"/>
                  <a:gd name="T54" fmla="*/ 129 w 142"/>
                  <a:gd name="T55" fmla="*/ 31 h 142"/>
                  <a:gd name="T56" fmla="*/ 121 w 142"/>
                  <a:gd name="T57" fmla="*/ 21 h 142"/>
                  <a:gd name="T58" fmla="*/ 109 w 142"/>
                  <a:gd name="T59" fmla="*/ 12 h 142"/>
                  <a:gd name="T60" fmla="*/ 97 w 142"/>
                  <a:gd name="T61" fmla="*/ 5 h 142"/>
                  <a:gd name="T62" fmla="*/ 90 w 142"/>
                  <a:gd name="T63" fmla="*/ 2 h 142"/>
                  <a:gd name="T64" fmla="*/ 84 w 142"/>
                  <a:gd name="T65" fmla="*/ 1 h 142"/>
                  <a:gd name="T66" fmla="*/ 71 w 142"/>
                  <a:gd name="T67" fmla="*/ 0 h 142"/>
                  <a:gd name="T68" fmla="*/ 56 w 142"/>
                  <a:gd name="T69" fmla="*/ 1 h 142"/>
                  <a:gd name="T70" fmla="*/ 44 w 142"/>
                  <a:gd name="T71" fmla="*/ 5 h 142"/>
                  <a:gd name="T72" fmla="*/ 31 w 142"/>
                  <a:gd name="T73" fmla="*/ 12 h 142"/>
                  <a:gd name="T74" fmla="*/ 21 w 142"/>
                  <a:gd name="T75" fmla="*/ 21 h 142"/>
                  <a:gd name="T76" fmla="*/ 11 w 142"/>
                  <a:gd name="T77" fmla="*/ 31 h 142"/>
                  <a:gd name="T78" fmla="*/ 5 w 142"/>
                  <a:gd name="T79" fmla="*/ 43 h 142"/>
                  <a:gd name="T80" fmla="*/ 1 w 142"/>
                  <a:gd name="T81" fmla="*/ 56 h 142"/>
                  <a:gd name="T82" fmla="*/ 0 w 142"/>
                  <a:gd name="T83" fmla="*/ 71 h 142"/>
                  <a:gd name="T84" fmla="*/ 1 w 142"/>
                  <a:gd name="T85" fmla="*/ 85 h 142"/>
                  <a:gd name="T86" fmla="*/ 2 w 142"/>
                  <a:gd name="T87" fmla="*/ 91 h 142"/>
                  <a:gd name="T88" fmla="*/ 5 w 142"/>
                  <a:gd name="T89" fmla="*/ 98 h 142"/>
                  <a:gd name="T90" fmla="*/ 11 w 142"/>
                  <a:gd name="T91" fmla="*/ 110 h 142"/>
                  <a:gd name="T92" fmla="*/ 15 w 142"/>
                  <a:gd name="T93" fmla="*/ 115 h 142"/>
                  <a:gd name="T94" fmla="*/ 21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1" y="121"/>
                    </a:moveTo>
                    <a:lnTo>
                      <a:pt x="31" y="129"/>
                    </a:lnTo>
                    <a:lnTo>
                      <a:pt x="44" y="136"/>
                    </a:lnTo>
                    <a:lnTo>
                      <a:pt x="56" y="140"/>
                    </a:lnTo>
                    <a:lnTo>
                      <a:pt x="71" y="142"/>
                    </a:lnTo>
                    <a:lnTo>
                      <a:pt x="77" y="141"/>
                    </a:lnTo>
                    <a:lnTo>
                      <a:pt x="77" y="140"/>
                    </a:lnTo>
                    <a:lnTo>
                      <a:pt x="78" y="140"/>
                    </a:lnTo>
                    <a:lnTo>
                      <a:pt x="80" y="140"/>
                    </a:lnTo>
                    <a:lnTo>
                      <a:pt x="84" y="140"/>
                    </a:lnTo>
                    <a:lnTo>
                      <a:pt x="90" y="138"/>
                    </a:lnTo>
                    <a:lnTo>
                      <a:pt x="97" y="136"/>
                    </a:lnTo>
                    <a:lnTo>
                      <a:pt x="109" y="129"/>
                    </a:lnTo>
                    <a:lnTo>
                      <a:pt x="115" y="125"/>
                    </a:lnTo>
                    <a:lnTo>
                      <a:pt x="121" y="121"/>
                    </a:lnTo>
                    <a:lnTo>
                      <a:pt x="125" y="115"/>
                    </a:lnTo>
                    <a:lnTo>
                      <a:pt x="129" y="110"/>
                    </a:lnTo>
                    <a:lnTo>
                      <a:pt x="136" y="98"/>
                    </a:lnTo>
                    <a:lnTo>
                      <a:pt x="138" y="91"/>
                    </a:lnTo>
                    <a:lnTo>
                      <a:pt x="140" y="85"/>
                    </a:lnTo>
                    <a:lnTo>
                      <a:pt x="140" y="80"/>
                    </a:lnTo>
                    <a:lnTo>
                      <a:pt x="140" y="78"/>
                    </a:lnTo>
                    <a:lnTo>
                      <a:pt x="140" y="77"/>
                    </a:lnTo>
                    <a:lnTo>
                      <a:pt x="141" y="77"/>
                    </a:lnTo>
                    <a:lnTo>
                      <a:pt x="142" y="71"/>
                    </a:lnTo>
                    <a:lnTo>
                      <a:pt x="140" y="56"/>
                    </a:lnTo>
                    <a:lnTo>
                      <a:pt x="136" y="43"/>
                    </a:lnTo>
                    <a:lnTo>
                      <a:pt x="129" y="31"/>
                    </a:lnTo>
                    <a:lnTo>
                      <a:pt x="121" y="21"/>
                    </a:lnTo>
                    <a:lnTo>
                      <a:pt x="109" y="12"/>
                    </a:lnTo>
                    <a:lnTo>
                      <a:pt x="97" y="5"/>
                    </a:lnTo>
                    <a:lnTo>
                      <a:pt x="90" y="2"/>
                    </a:lnTo>
                    <a:lnTo>
                      <a:pt x="84" y="1"/>
                    </a:lnTo>
                    <a:lnTo>
                      <a:pt x="71" y="0"/>
                    </a:lnTo>
                    <a:lnTo>
                      <a:pt x="56" y="1"/>
                    </a:lnTo>
                    <a:lnTo>
                      <a:pt x="44" y="5"/>
                    </a:lnTo>
                    <a:lnTo>
                      <a:pt x="31" y="12"/>
                    </a:lnTo>
                    <a:lnTo>
                      <a:pt x="21" y="21"/>
                    </a:lnTo>
                    <a:lnTo>
                      <a:pt x="11" y="31"/>
                    </a:lnTo>
                    <a:lnTo>
                      <a:pt x="5" y="43"/>
                    </a:lnTo>
                    <a:lnTo>
                      <a:pt x="1" y="56"/>
                    </a:lnTo>
                    <a:lnTo>
                      <a:pt x="0" y="71"/>
                    </a:lnTo>
                    <a:lnTo>
                      <a:pt x="1" y="85"/>
                    </a:lnTo>
                    <a:lnTo>
                      <a:pt x="2" y="91"/>
                    </a:lnTo>
                    <a:lnTo>
                      <a:pt x="5" y="98"/>
                    </a:lnTo>
                    <a:lnTo>
                      <a:pt x="11" y="110"/>
                    </a:lnTo>
                    <a:lnTo>
                      <a:pt x="15" y="115"/>
                    </a:lnTo>
                    <a:lnTo>
                      <a:pt x="21" y="121"/>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8" name="Freeform 1133">
                <a:extLst>
                  <a:ext uri="{FF2B5EF4-FFF2-40B4-BE49-F238E27FC236}">
                    <a16:creationId xmlns:a16="http://schemas.microsoft.com/office/drawing/2014/main" id="{9820503D-C836-098C-AB86-EBECD7601FA9}"/>
                  </a:ext>
                </a:extLst>
              </p:cNvPr>
              <p:cNvSpPr>
                <a:spLocks/>
              </p:cNvSpPr>
              <p:nvPr/>
            </p:nvSpPr>
            <p:spPr bwMode="auto">
              <a:xfrm>
                <a:off x="6827838" y="4071938"/>
                <a:ext cx="44450" cy="44450"/>
              </a:xfrm>
              <a:custGeom>
                <a:avLst/>
                <a:gdLst>
                  <a:gd name="T0" fmla="*/ 21 w 142"/>
                  <a:gd name="T1" fmla="*/ 120 h 142"/>
                  <a:gd name="T2" fmla="*/ 31 w 142"/>
                  <a:gd name="T3" fmla="*/ 128 h 142"/>
                  <a:gd name="T4" fmla="*/ 43 w 142"/>
                  <a:gd name="T5" fmla="*/ 135 h 142"/>
                  <a:gd name="T6" fmla="*/ 55 w 142"/>
                  <a:gd name="T7" fmla="*/ 140 h 142"/>
                  <a:gd name="T8" fmla="*/ 71 w 142"/>
                  <a:gd name="T9" fmla="*/ 142 h 142"/>
                  <a:gd name="T10" fmla="*/ 77 w 142"/>
                  <a:gd name="T11" fmla="*/ 141 h 142"/>
                  <a:gd name="T12" fmla="*/ 77 w 142"/>
                  <a:gd name="T13" fmla="*/ 140 h 142"/>
                  <a:gd name="T14" fmla="*/ 78 w 142"/>
                  <a:gd name="T15" fmla="*/ 140 h 142"/>
                  <a:gd name="T16" fmla="*/ 80 w 142"/>
                  <a:gd name="T17" fmla="*/ 140 h 142"/>
                  <a:gd name="T18" fmla="*/ 84 w 142"/>
                  <a:gd name="T19" fmla="*/ 140 h 142"/>
                  <a:gd name="T20" fmla="*/ 90 w 142"/>
                  <a:gd name="T21" fmla="*/ 138 h 142"/>
                  <a:gd name="T22" fmla="*/ 97 w 142"/>
                  <a:gd name="T23" fmla="*/ 135 h 142"/>
                  <a:gd name="T24" fmla="*/ 109 w 142"/>
                  <a:gd name="T25" fmla="*/ 128 h 142"/>
                  <a:gd name="T26" fmla="*/ 114 w 142"/>
                  <a:gd name="T27" fmla="*/ 124 h 142"/>
                  <a:gd name="T28" fmla="*/ 120 w 142"/>
                  <a:gd name="T29" fmla="*/ 120 h 142"/>
                  <a:gd name="T30" fmla="*/ 124 w 142"/>
                  <a:gd name="T31" fmla="*/ 114 h 142"/>
                  <a:gd name="T32" fmla="*/ 128 w 142"/>
                  <a:gd name="T33" fmla="*/ 109 h 142"/>
                  <a:gd name="T34" fmla="*/ 135 w 142"/>
                  <a:gd name="T35" fmla="*/ 97 h 142"/>
                  <a:gd name="T36" fmla="*/ 137 w 142"/>
                  <a:gd name="T37" fmla="*/ 90 h 142"/>
                  <a:gd name="T38" fmla="*/ 139 w 142"/>
                  <a:gd name="T39" fmla="*/ 84 h 142"/>
                  <a:gd name="T40" fmla="*/ 139 w 142"/>
                  <a:gd name="T41" fmla="*/ 80 h 142"/>
                  <a:gd name="T42" fmla="*/ 139 w 142"/>
                  <a:gd name="T43" fmla="*/ 78 h 142"/>
                  <a:gd name="T44" fmla="*/ 139 w 142"/>
                  <a:gd name="T45" fmla="*/ 77 h 142"/>
                  <a:gd name="T46" fmla="*/ 140 w 142"/>
                  <a:gd name="T47" fmla="*/ 77 h 142"/>
                  <a:gd name="T48" fmla="*/ 142 w 142"/>
                  <a:gd name="T49" fmla="*/ 71 h 142"/>
                  <a:gd name="T50" fmla="*/ 139 w 142"/>
                  <a:gd name="T51" fmla="*/ 55 h 142"/>
                  <a:gd name="T52" fmla="*/ 135 w 142"/>
                  <a:gd name="T53" fmla="*/ 42 h 142"/>
                  <a:gd name="T54" fmla="*/ 128 w 142"/>
                  <a:gd name="T55" fmla="*/ 30 h 142"/>
                  <a:gd name="T56" fmla="*/ 120 w 142"/>
                  <a:gd name="T57" fmla="*/ 20 h 142"/>
                  <a:gd name="T58" fmla="*/ 109 w 142"/>
                  <a:gd name="T59" fmla="*/ 11 h 142"/>
                  <a:gd name="T60" fmla="*/ 97 w 142"/>
                  <a:gd name="T61" fmla="*/ 5 h 142"/>
                  <a:gd name="T62" fmla="*/ 90 w 142"/>
                  <a:gd name="T63" fmla="*/ 2 h 142"/>
                  <a:gd name="T64" fmla="*/ 84 w 142"/>
                  <a:gd name="T65" fmla="*/ 1 h 142"/>
                  <a:gd name="T66" fmla="*/ 71 w 142"/>
                  <a:gd name="T67" fmla="*/ 0 h 142"/>
                  <a:gd name="T68" fmla="*/ 55 w 142"/>
                  <a:gd name="T69" fmla="*/ 1 h 142"/>
                  <a:gd name="T70" fmla="*/ 43 w 142"/>
                  <a:gd name="T71" fmla="*/ 5 h 142"/>
                  <a:gd name="T72" fmla="*/ 31 w 142"/>
                  <a:gd name="T73" fmla="*/ 11 h 142"/>
                  <a:gd name="T74" fmla="*/ 21 w 142"/>
                  <a:gd name="T75" fmla="*/ 20 h 142"/>
                  <a:gd name="T76" fmla="*/ 11 w 142"/>
                  <a:gd name="T77" fmla="*/ 30 h 142"/>
                  <a:gd name="T78" fmla="*/ 5 w 142"/>
                  <a:gd name="T79" fmla="*/ 42 h 142"/>
                  <a:gd name="T80" fmla="*/ 1 w 142"/>
                  <a:gd name="T81" fmla="*/ 55 h 142"/>
                  <a:gd name="T82" fmla="*/ 0 w 142"/>
                  <a:gd name="T83" fmla="*/ 71 h 142"/>
                  <a:gd name="T84" fmla="*/ 1 w 142"/>
                  <a:gd name="T85" fmla="*/ 84 h 142"/>
                  <a:gd name="T86" fmla="*/ 2 w 142"/>
                  <a:gd name="T87" fmla="*/ 90 h 142"/>
                  <a:gd name="T88" fmla="*/ 5 w 142"/>
                  <a:gd name="T89" fmla="*/ 97 h 142"/>
                  <a:gd name="T90" fmla="*/ 11 w 142"/>
                  <a:gd name="T91" fmla="*/ 109 h 142"/>
                  <a:gd name="T92" fmla="*/ 15 w 142"/>
                  <a:gd name="T93" fmla="*/ 114 h 142"/>
                  <a:gd name="T94" fmla="*/ 21 w 142"/>
                  <a:gd name="T95" fmla="*/ 1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1" y="120"/>
                    </a:moveTo>
                    <a:lnTo>
                      <a:pt x="31" y="128"/>
                    </a:lnTo>
                    <a:lnTo>
                      <a:pt x="43" y="135"/>
                    </a:lnTo>
                    <a:lnTo>
                      <a:pt x="55" y="140"/>
                    </a:lnTo>
                    <a:lnTo>
                      <a:pt x="71" y="142"/>
                    </a:lnTo>
                    <a:lnTo>
                      <a:pt x="77" y="141"/>
                    </a:lnTo>
                    <a:lnTo>
                      <a:pt x="77" y="140"/>
                    </a:lnTo>
                    <a:lnTo>
                      <a:pt x="78" y="140"/>
                    </a:lnTo>
                    <a:lnTo>
                      <a:pt x="80" y="140"/>
                    </a:lnTo>
                    <a:lnTo>
                      <a:pt x="84" y="140"/>
                    </a:lnTo>
                    <a:lnTo>
                      <a:pt x="90" y="138"/>
                    </a:lnTo>
                    <a:lnTo>
                      <a:pt x="97" y="135"/>
                    </a:lnTo>
                    <a:lnTo>
                      <a:pt x="109" y="128"/>
                    </a:lnTo>
                    <a:lnTo>
                      <a:pt x="114" y="124"/>
                    </a:lnTo>
                    <a:lnTo>
                      <a:pt x="120" y="120"/>
                    </a:lnTo>
                    <a:lnTo>
                      <a:pt x="124" y="114"/>
                    </a:lnTo>
                    <a:lnTo>
                      <a:pt x="128" y="109"/>
                    </a:lnTo>
                    <a:lnTo>
                      <a:pt x="135" y="97"/>
                    </a:lnTo>
                    <a:lnTo>
                      <a:pt x="137" y="90"/>
                    </a:lnTo>
                    <a:lnTo>
                      <a:pt x="139" y="84"/>
                    </a:lnTo>
                    <a:lnTo>
                      <a:pt x="139" y="80"/>
                    </a:lnTo>
                    <a:lnTo>
                      <a:pt x="139" y="78"/>
                    </a:lnTo>
                    <a:lnTo>
                      <a:pt x="139" y="77"/>
                    </a:lnTo>
                    <a:lnTo>
                      <a:pt x="140" y="77"/>
                    </a:lnTo>
                    <a:lnTo>
                      <a:pt x="142" y="71"/>
                    </a:lnTo>
                    <a:lnTo>
                      <a:pt x="139" y="55"/>
                    </a:lnTo>
                    <a:lnTo>
                      <a:pt x="135" y="42"/>
                    </a:lnTo>
                    <a:lnTo>
                      <a:pt x="128" y="30"/>
                    </a:lnTo>
                    <a:lnTo>
                      <a:pt x="120" y="20"/>
                    </a:lnTo>
                    <a:lnTo>
                      <a:pt x="109" y="11"/>
                    </a:lnTo>
                    <a:lnTo>
                      <a:pt x="97" y="5"/>
                    </a:lnTo>
                    <a:lnTo>
                      <a:pt x="90" y="2"/>
                    </a:lnTo>
                    <a:lnTo>
                      <a:pt x="84" y="1"/>
                    </a:lnTo>
                    <a:lnTo>
                      <a:pt x="71" y="0"/>
                    </a:lnTo>
                    <a:lnTo>
                      <a:pt x="55" y="1"/>
                    </a:lnTo>
                    <a:lnTo>
                      <a:pt x="43" y="5"/>
                    </a:lnTo>
                    <a:lnTo>
                      <a:pt x="31" y="11"/>
                    </a:lnTo>
                    <a:lnTo>
                      <a:pt x="21" y="20"/>
                    </a:lnTo>
                    <a:lnTo>
                      <a:pt x="11" y="30"/>
                    </a:lnTo>
                    <a:lnTo>
                      <a:pt x="5" y="42"/>
                    </a:lnTo>
                    <a:lnTo>
                      <a:pt x="1" y="55"/>
                    </a:lnTo>
                    <a:lnTo>
                      <a:pt x="0" y="71"/>
                    </a:lnTo>
                    <a:lnTo>
                      <a:pt x="1" y="84"/>
                    </a:lnTo>
                    <a:lnTo>
                      <a:pt x="2" y="90"/>
                    </a:lnTo>
                    <a:lnTo>
                      <a:pt x="5" y="97"/>
                    </a:lnTo>
                    <a:lnTo>
                      <a:pt x="11" y="109"/>
                    </a:lnTo>
                    <a:lnTo>
                      <a:pt x="15" y="114"/>
                    </a:lnTo>
                    <a:lnTo>
                      <a:pt x="21" y="12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9" name="Freeform 1134">
                <a:extLst>
                  <a:ext uri="{FF2B5EF4-FFF2-40B4-BE49-F238E27FC236}">
                    <a16:creationId xmlns:a16="http://schemas.microsoft.com/office/drawing/2014/main" id="{57A72207-5AE4-AF7C-7CF1-BEFEC828EEC0}"/>
                  </a:ext>
                </a:extLst>
              </p:cNvPr>
              <p:cNvSpPr>
                <a:spLocks/>
              </p:cNvSpPr>
              <p:nvPr/>
            </p:nvSpPr>
            <p:spPr bwMode="auto">
              <a:xfrm>
                <a:off x="6840538" y="4100513"/>
                <a:ext cx="44450" cy="46038"/>
              </a:xfrm>
              <a:custGeom>
                <a:avLst/>
                <a:gdLst>
                  <a:gd name="T0" fmla="*/ 21 w 142"/>
                  <a:gd name="T1" fmla="*/ 121 h 142"/>
                  <a:gd name="T2" fmla="*/ 32 w 142"/>
                  <a:gd name="T3" fmla="*/ 129 h 142"/>
                  <a:gd name="T4" fmla="*/ 44 w 142"/>
                  <a:gd name="T5" fmla="*/ 136 h 142"/>
                  <a:gd name="T6" fmla="*/ 56 w 142"/>
                  <a:gd name="T7" fmla="*/ 140 h 142"/>
                  <a:gd name="T8" fmla="*/ 71 w 142"/>
                  <a:gd name="T9" fmla="*/ 142 h 142"/>
                  <a:gd name="T10" fmla="*/ 77 w 142"/>
                  <a:gd name="T11" fmla="*/ 141 h 142"/>
                  <a:gd name="T12" fmla="*/ 77 w 142"/>
                  <a:gd name="T13" fmla="*/ 140 h 142"/>
                  <a:gd name="T14" fmla="*/ 78 w 142"/>
                  <a:gd name="T15" fmla="*/ 140 h 142"/>
                  <a:gd name="T16" fmla="*/ 80 w 142"/>
                  <a:gd name="T17" fmla="*/ 140 h 142"/>
                  <a:gd name="T18" fmla="*/ 84 w 142"/>
                  <a:gd name="T19" fmla="*/ 140 h 142"/>
                  <a:gd name="T20" fmla="*/ 90 w 142"/>
                  <a:gd name="T21" fmla="*/ 138 h 142"/>
                  <a:gd name="T22" fmla="*/ 97 w 142"/>
                  <a:gd name="T23" fmla="*/ 136 h 142"/>
                  <a:gd name="T24" fmla="*/ 110 w 142"/>
                  <a:gd name="T25" fmla="*/ 129 h 142"/>
                  <a:gd name="T26" fmla="*/ 115 w 142"/>
                  <a:gd name="T27" fmla="*/ 125 h 142"/>
                  <a:gd name="T28" fmla="*/ 121 w 142"/>
                  <a:gd name="T29" fmla="*/ 121 h 142"/>
                  <a:gd name="T30" fmla="*/ 125 w 142"/>
                  <a:gd name="T31" fmla="*/ 114 h 142"/>
                  <a:gd name="T32" fmla="*/ 129 w 142"/>
                  <a:gd name="T33" fmla="*/ 109 h 142"/>
                  <a:gd name="T34" fmla="*/ 136 w 142"/>
                  <a:gd name="T35" fmla="*/ 97 h 142"/>
                  <a:gd name="T36" fmla="*/ 138 w 142"/>
                  <a:gd name="T37" fmla="*/ 90 h 142"/>
                  <a:gd name="T38" fmla="*/ 140 w 142"/>
                  <a:gd name="T39" fmla="*/ 84 h 142"/>
                  <a:gd name="T40" fmla="*/ 140 w 142"/>
                  <a:gd name="T41" fmla="*/ 80 h 142"/>
                  <a:gd name="T42" fmla="*/ 140 w 142"/>
                  <a:gd name="T43" fmla="*/ 78 h 142"/>
                  <a:gd name="T44" fmla="*/ 140 w 142"/>
                  <a:gd name="T45" fmla="*/ 77 h 142"/>
                  <a:gd name="T46" fmla="*/ 141 w 142"/>
                  <a:gd name="T47" fmla="*/ 77 h 142"/>
                  <a:gd name="T48" fmla="*/ 142 w 142"/>
                  <a:gd name="T49" fmla="*/ 71 h 142"/>
                  <a:gd name="T50" fmla="*/ 140 w 142"/>
                  <a:gd name="T51" fmla="*/ 56 h 142"/>
                  <a:gd name="T52" fmla="*/ 136 w 142"/>
                  <a:gd name="T53" fmla="*/ 42 h 142"/>
                  <a:gd name="T54" fmla="*/ 129 w 142"/>
                  <a:gd name="T55" fmla="*/ 30 h 142"/>
                  <a:gd name="T56" fmla="*/ 121 w 142"/>
                  <a:gd name="T57" fmla="*/ 20 h 142"/>
                  <a:gd name="T58" fmla="*/ 110 w 142"/>
                  <a:gd name="T59" fmla="*/ 11 h 142"/>
                  <a:gd name="T60" fmla="*/ 97 w 142"/>
                  <a:gd name="T61" fmla="*/ 5 h 142"/>
                  <a:gd name="T62" fmla="*/ 90 w 142"/>
                  <a:gd name="T63" fmla="*/ 2 h 142"/>
                  <a:gd name="T64" fmla="*/ 84 w 142"/>
                  <a:gd name="T65" fmla="*/ 1 h 142"/>
                  <a:gd name="T66" fmla="*/ 71 w 142"/>
                  <a:gd name="T67" fmla="*/ 0 h 142"/>
                  <a:gd name="T68" fmla="*/ 56 w 142"/>
                  <a:gd name="T69" fmla="*/ 1 h 142"/>
                  <a:gd name="T70" fmla="*/ 44 w 142"/>
                  <a:gd name="T71" fmla="*/ 5 h 142"/>
                  <a:gd name="T72" fmla="*/ 32 w 142"/>
                  <a:gd name="T73" fmla="*/ 11 h 142"/>
                  <a:gd name="T74" fmla="*/ 21 w 142"/>
                  <a:gd name="T75" fmla="*/ 20 h 142"/>
                  <a:gd name="T76" fmla="*/ 11 w 142"/>
                  <a:gd name="T77" fmla="*/ 30 h 142"/>
                  <a:gd name="T78" fmla="*/ 5 w 142"/>
                  <a:gd name="T79" fmla="*/ 42 h 142"/>
                  <a:gd name="T80" fmla="*/ 1 w 142"/>
                  <a:gd name="T81" fmla="*/ 56 h 142"/>
                  <a:gd name="T82" fmla="*/ 0 w 142"/>
                  <a:gd name="T83" fmla="*/ 71 h 142"/>
                  <a:gd name="T84" fmla="*/ 1 w 142"/>
                  <a:gd name="T85" fmla="*/ 84 h 142"/>
                  <a:gd name="T86" fmla="*/ 2 w 142"/>
                  <a:gd name="T87" fmla="*/ 90 h 142"/>
                  <a:gd name="T88" fmla="*/ 5 w 142"/>
                  <a:gd name="T89" fmla="*/ 97 h 142"/>
                  <a:gd name="T90" fmla="*/ 11 w 142"/>
                  <a:gd name="T91" fmla="*/ 109 h 142"/>
                  <a:gd name="T92" fmla="*/ 15 w 142"/>
                  <a:gd name="T93" fmla="*/ 114 h 142"/>
                  <a:gd name="T94" fmla="*/ 21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1" y="121"/>
                    </a:moveTo>
                    <a:lnTo>
                      <a:pt x="32" y="129"/>
                    </a:lnTo>
                    <a:lnTo>
                      <a:pt x="44" y="136"/>
                    </a:lnTo>
                    <a:lnTo>
                      <a:pt x="56" y="140"/>
                    </a:lnTo>
                    <a:lnTo>
                      <a:pt x="71" y="142"/>
                    </a:lnTo>
                    <a:lnTo>
                      <a:pt x="77" y="141"/>
                    </a:lnTo>
                    <a:lnTo>
                      <a:pt x="77" y="140"/>
                    </a:lnTo>
                    <a:lnTo>
                      <a:pt x="78" y="140"/>
                    </a:lnTo>
                    <a:lnTo>
                      <a:pt x="80" y="140"/>
                    </a:lnTo>
                    <a:lnTo>
                      <a:pt x="84" y="140"/>
                    </a:lnTo>
                    <a:lnTo>
                      <a:pt x="90" y="138"/>
                    </a:lnTo>
                    <a:lnTo>
                      <a:pt x="97" y="136"/>
                    </a:lnTo>
                    <a:lnTo>
                      <a:pt x="110" y="129"/>
                    </a:lnTo>
                    <a:lnTo>
                      <a:pt x="115" y="125"/>
                    </a:lnTo>
                    <a:lnTo>
                      <a:pt x="121" y="121"/>
                    </a:lnTo>
                    <a:lnTo>
                      <a:pt x="125" y="114"/>
                    </a:lnTo>
                    <a:lnTo>
                      <a:pt x="129" y="109"/>
                    </a:lnTo>
                    <a:lnTo>
                      <a:pt x="136" y="97"/>
                    </a:lnTo>
                    <a:lnTo>
                      <a:pt x="138" y="90"/>
                    </a:lnTo>
                    <a:lnTo>
                      <a:pt x="140" y="84"/>
                    </a:lnTo>
                    <a:lnTo>
                      <a:pt x="140" y="80"/>
                    </a:lnTo>
                    <a:lnTo>
                      <a:pt x="140" y="78"/>
                    </a:lnTo>
                    <a:lnTo>
                      <a:pt x="140" y="77"/>
                    </a:lnTo>
                    <a:lnTo>
                      <a:pt x="141" y="77"/>
                    </a:lnTo>
                    <a:lnTo>
                      <a:pt x="142" y="71"/>
                    </a:lnTo>
                    <a:lnTo>
                      <a:pt x="140" y="56"/>
                    </a:lnTo>
                    <a:lnTo>
                      <a:pt x="136" y="42"/>
                    </a:lnTo>
                    <a:lnTo>
                      <a:pt x="129" y="30"/>
                    </a:lnTo>
                    <a:lnTo>
                      <a:pt x="121" y="20"/>
                    </a:lnTo>
                    <a:lnTo>
                      <a:pt x="110" y="11"/>
                    </a:lnTo>
                    <a:lnTo>
                      <a:pt x="97" y="5"/>
                    </a:lnTo>
                    <a:lnTo>
                      <a:pt x="90" y="2"/>
                    </a:lnTo>
                    <a:lnTo>
                      <a:pt x="84" y="1"/>
                    </a:lnTo>
                    <a:lnTo>
                      <a:pt x="71" y="0"/>
                    </a:lnTo>
                    <a:lnTo>
                      <a:pt x="56" y="1"/>
                    </a:lnTo>
                    <a:lnTo>
                      <a:pt x="44" y="5"/>
                    </a:lnTo>
                    <a:lnTo>
                      <a:pt x="32" y="11"/>
                    </a:lnTo>
                    <a:lnTo>
                      <a:pt x="21" y="20"/>
                    </a:lnTo>
                    <a:lnTo>
                      <a:pt x="11" y="30"/>
                    </a:lnTo>
                    <a:lnTo>
                      <a:pt x="5" y="42"/>
                    </a:lnTo>
                    <a:lnTo>
                      <a:pt x="1" y="56"/>
                    </a:lnTo>
                    <a:lnTo>
                      <a:pt x="0" y="71"/>
                    </a:lnTo>
                    <a:lnTo>
                      <a:pt x="1" y="84"/>
                    </a:lnTo>
                    <a:lnTo>
                      <a:pt x="2" y="90"/>
                    </a:lnTo>
                    <a:lnTo>
                      <a:pt x="5" y="97"/>
                    </a:lnTo>
                    <a:lnTo>
                      <a:pt x="11" y="109"/>
                    </a:lnTo>
                    <a:lnTo>
                      <a:pt x="15" y="114"/>
                    </a:lnTo>
                    <a:lnTo>
                      <a:pt x="21" y="121"/>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0" name="Freeform 1135">
                <a:extLst>
                  <a:ext uri="{FF2B5EF4-FFF2-40B4-BE49-F238E27FC236}">
                    <a16:creationId xmlns:a16="http://schemas.microsoft.com/office/drawing/2014/main" id="{7E769903-0F3D-FA5C-AA06-1783AFC8F437}"/>
                  </a:ext>
                </a:extLst>
              </p:cNvPr>
              <p:cNvSpPr>
                <a:spLocks/>
              </p:cNvSpPr>
              <p:nvPr/>
            </p:nvSpPr>
            <p:spPr bwMode="auto">
              <a:xfrm>
                <a:off x="6884988" y="4160838"/>
                <a:ext cx="44450" cy="44450"/>
              </a:xfrm>
              <a:custGeom>
                <a:avLst/>
                <a:gdLst>
                  <a:gd name="T0" fmla="*/ 21 w 142"/>
                  <a:gd name="T1" fmla="*/ 121 h 142"/>
                  <a:gd name="T2" fmla="*/ 31 w 142"/>
                  <a:gd name="T3" fmla="*/ 129 h 142"/>
                  <a:gd name="T4" fmla="*/ 44 w 142"/>
                  <a:gd name="T5" fmla="*/ 136 h 142"/>
                  <a:gd name="T6" fmla="*/ 56 w 142"/>
                  <a:gd name="T7" fmla="*/ 140 h 142"/>
                  <a:gd name="T8" fmla="*/ 71 w 142"/>
                  <a:gd name="T9" fmla="*/ 142 h 142"/>
                  <a:gd name="T10" fmla="*/ 77 w 142"/>
                  <a:gd name="T11" fmla="*/ 141 h 142"/>
                  <a:gd name="T12" fmla="*/ 77 w 142"/>
                  <a:gd name="T13" fmla="*/ 140 h 142"/>
                  <a:gd name="T14" fmla="*/ 78 w 142"/>
                  <a:gd name="T15" fmla="*/ 140 h 142"/>
                  <a:gd name="T16" fmla="*/ 80 w 142"/>
                  <a:gd name="T17" fmla="*/ 140 h 142"/>
                  <a:gd name="T18" fmla="*/ 84 w 142"/>
                  <a:gd name="T19" fmla="*/ 140 h 142"/>
                  <a:gd name="T20" fmla="*/ 90 w 142"/>
                  <a:gd name="T21" fmla="*/ 138 h 142"/>
                  <a:gd name="T22" fmla="*/ 97 w 142"/>
                  <a:gd name="T23" fmla="*/ 136 h 142"/>
                  <a:gd name="T24" fmla="*/ 110 w 142"/>
                  <a:gd name="T25" fmla="*/ 129 h 142"/>
                  <a:gd name="T26" fmla="*/ 115 w 142"/>
                  <a:gd name="T27" fmla="*/ 125 h 142"/>
                  <a:gd name="T28" fmla="*/ 121 w 142"/>
                  <a:gd name="T29" fmla="*/ 121 h 142"/>
                  <a:gd name="T30" fmla="*/ 125 w 142"/>
                  <a:gd name="T31" fmla="*/ 115 h 142"/>
                  <a:gd name="T32" fmla="*/ 129 w 142"/>
                  <a:gd name="T33" fmla="*/ 110 h 142"/>
                  <a:gd name="T34" fmla="*/ 136 w 142"/>
                  <a:gd name="T35" fmla="*/ 98 h 142"/>
                  <a:gd name="T36" fmla="*/ 138 w 142"/>
                  <a:gd name="T37" fmla="*/ 91 h 142"/>
                  <a:gd name="T38" fmla="*/ 140 w 142"/>
                  <a:gd name="T39" fmla="*/ 85 h 142"/>
                  <a:gd name="T40" fmla="*/ 140 w 142"/>
                  <a:gd name="T41" fmla="*/ 81 h 142"/>
                  <a:gd name="T42" fmla="*/ 140 w 142"/>
                  <a:gd name="T43" fmla="*/ 79 h 142"/>
                  <a:gd name="T44" fmla="*/ 140 w 142"/>
                  <a:gd name="T45" fmla="*/ 78 h 142"/>
                  <a:gd name="T46" fmla="*/ 141 w 142"/>
                  <a:gd name="T47" fmla="*/ 78 h 142"/>
                  <a:gd name="T48" fmla="*/ 142 w 142"/>
                  <a:gd name="T49" fmla="*/ 71 h 142"/>
                  <a:gd name="T50" fmla="*/ 140 w 142"/>
                  <a:gd name="T51" fmla="*/ 56 h 142"/>
                  <a:gd name="T52" fmla="*/ 136 w 142"/>
                  <a:gd name="T53" fmla="*/ 43 h 142"/>
                  <a:gd name="T54" fmla="*/ 129 w 142"/>
                  <a:gd name="T55" fmla="*/ 31 h 142"/>
                  <a:gd name="T56" fmla="*/ 121 w 142"/>
                  <a:gd name="T57" fmla="*/ 21 h 142"/>
                  <a:gd name="T58" fmla="*/ 110 w 142"/>
                  <a:gd name="T59" fmla="*/ 12 h 142"/>
                  <a:gd name="T60" fmla="*/ 97 w 142"/>
                  <a:gd name="T61" fmla="*/ 6 h 142"/>
                  <a:gd name="T62" fmla="*/ 90 w 142"/>
                  <a:gd name="T63" fmla="*/ 3 h 142"/>
                  <a:gd name="T64" fmla="*/ 84 w 142"/>
                  <a:gd name="T65" fmla="*/ 1 h 142"/>
                  <a:gd name="T66" fmla="*/ 71 w 142"/>
                  <a:gd name="T67" fmla="*/ 0 h 142"/>
                  <a:gd name="T68" fmla="*/ 56 w 142"/>
                  <a:gd name="T69" fmla="*/ 1 h 142"/>
                  <a:gd name="T70" fmla="*/ 44 w 142"/>
                  <a:gd name="T71" fmla="*/ 6 h 142"/>
                  <a:gd name="T72" fmla="*/ 31 w 142"/>
                  <a:gd name="T73" fmla="*/ 12 h 142"/>
                  <a:gd name="T74" fmla="*/ 21 w 142"/>
                  <a:gd name="T75" fmla="*/ 21 h 142"/>
                  <a:gd name="T76" fmla="*/ 11 w 142"/>
                  <a:gd name="T77" fmla="*/ 31 h 142"/>
                  <a:gd name="T78" fmla="*/ 5 w 142"/>
                  <a:gd name="T79" fmla="*/ 43 h 142"/>
                  <a:gd name="T80" fmla="*/ 1 w 142"/>
                  <a:gd name="T81" fmla="*/ 56 h 142"/>
                  <a:gd name="T82" fmla="*/ 0 w 142"/>
                  <a:gd name="T83" fmla="*/ 71 h 142"/>
                  <a:gd name="T84" fmla="*/ 1 w 142"/>
                  <a:gd name="T85" fmla="*/ 85 h 142"/>
                  <a:gd name="T86" fmla="*/ 2 w 142"/>
                  <a:gd name="T87" fmla="*/ 91 h 142"/>
                  <a:gd name="T88" fmla="*/ 5 w 142"/>
                  <a:gd name="T89" fmla="*/ 98 h 142"/>
                  <a:gd name="T90" fmla="*/ 11 w 142"/>
                  <a:gd name="T91" fmla="*/ 110 h 142"/>
                  <a:gd name="T92" fmla="*/ 15 w 142"/>
                  <a:gd name="T93" fmla="*/ 115 h 142"/>
                  <a:gd name="T94" fmla="*/ 21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1" y="121"/>
                    </a:moveTo>
                    <a:lnTo>
                      <a:pt x="31" y="129"/>
                    </a:lnTo>
                    <a:lnTo>
                      <a:pt x="44" y="136"/>
                    </a:lnTo>
                    <a:lnTo>
                      <a:pt x="56" y="140"/>
                    </a:lnTo>
                    <a:lnTo>
                      <a:pt x="71" y="142"/>
                    </a:lnTo>
                    <a:lnTo>
                      <a:pt x="77" y="141"/>
                    </a:lnTo>
                    <a:lnTo>
                      <a:pt x="77" y="140"/>
                    </a:lnTo>
                    <a:lnTo>
                      <a:pt x="78" y="140"/>
                    </a:lnTo>
                    <a:lnTo>
                      <a:pt x="80" y="140"/>
                    </a:lnTo>
                    <a:lnTo>
                      <a:pt x="84" y="140"/>
                    </a:lnTo>
                    <a:lnTo>
                      <a:pt x="90" y="138"/>
                    </a:lnTo>
                    <a:lnTo>
                      <a:pt x="97" y="136"/>
                    </a:lnTo>
                    <a:lnTo>
                      <a:pt x="110" y="129"/>
                    </a:lnTo>
                    <a:lnTo>
                      <a:pt x="115" y="125"/>
                    </a:lnTo>
                    <a:lnTo>
                      <a:pt x="121" y="121"/>
                    </a:lnTo>
                    <a:lnTo>
                      <a:pt x="125" y="115"/>
                    </a:lnTo>
                    <a:lnTo>
                      <a:pt x="129" y="110"/>
                    </a:lnTo>
                    <a:lnTo>
                      <a:pt x="136" y="98"/>
                    </a:lnTo>
                    <a:lnTo>
                      <a:pt x="138" y="91"/>
                    </a:lnTo>
                    <a:lnTo>
                      <a:pt x="140" y="85"/>
                    </a:lnTo>
                    <a:lnTo>
                      <a:pt x="140" y="81"/>
                    </a:lnTo>
                    <a:lnTo>
                      <a:pt x="140" y="79"/>
                    </a:lnTo>
                    <a:lnTo>
                      <a:pt x="140" y="78"/>
                    </a:lnTo>
                    <a:lnTo>
                      <a:pt x="141" y="78"/>
                    </a:lnTo>
                    <a:lnTo>
                      <a:pt x="142" y="71"/>
                    </a:lnTo>
                    <a:lnTo>
                      <a:pt x="140" y="56"/>
                    </a:lnTo>
                    <a:lnTo>
                      <a:pt x="136" y="43"/>
                    </a:lnTo>
                    <a:lnTo>
                      <a:pt x="129" y="31"/>
                    </a:lnTo>
                    <a:lnTo>
                      <a:pt x="121" y="21"/>
                    </a:lnTo>
                    <a:lnTo>
                      <a:pt x="110" y="12"/>
                    </a:lnTo>
                    <a:lnTo>
                      <a:pt x="97" y="6"/>
                    </a:lnTo>
                    <a:lnTo>
                      <a:pt x="90" y="3"/>
                    </a:lnTo>
                    <a:lnTo>
                      <a:pt x="84" y="1"/>
                    </a:lnTo>
                    <a:lnTo>
                      <a:pt x="71" y="0"/>
                    </a:lnTo>
                    <a:lnTo>
                      <a:pt x="56" y="1"/>
                    </a:lnTo>
                    <a:lnTo>
                      <a:pt x="44" y="6"/>
                    </a:lnTo>
                    <a:lnTo>
                      <a:pt x="31" y="12"/>
                    </a:lnTo>
                    <a:lnTo>
                      <a:pt x="21" y="21"/>
                    </a:lnTo>
                    <a:lnTo>
                      <a:pt x="11" y="31"/>
                    </a:lnTo>
                    <a:lnTo>
                      <a:pt x="5" y="43"/>
                    </a:lnTo>
                    <a:lnTo>
                      <a:pt x="1" y="56"/>
                    </a:lnTo>
                    <a:lnTo>
                      <a:pt x="0" y="71"/>
                    </a:lnTo>
                    <a:lnTo>
                      <a:pt x="1" y="85"/>
                    </a:lnTo>
                    <a:lnTo>
                      <a:pt x="2" y="91"/>
                    </a:lnTo>
                    <a:lnTo>
                      <a:pt x="5" y="98"/>
                    </a:lnTo>
                    <a:lnTo>
                      <a:pt x="11" y="110"/>
                    </a:lnTo>
                    <a:lnTo>
                      <a:pt x="15" y="115"/>
                    </a:lnTo>
                    <a:lnTo>
                      <a:pt x="21" y="121"/>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1" name="Freeform 1136">
                <a:extLst>
                  <a:ext uri="{FF2B5EF4-FFF2-40B4-BE49-F238E27FC236}">
                    <a16:creationId xmlns:a16="http://schemas.microsoft.com/office/drawing/2014/main" id="{AE0D9E30-4E79-44FE-F1E1-D07D3F9EC839}"/>
                  </a:ext>
                </a:extLst>
              </p:cNvPr>
              <p:cNvSpPr>
                <a:spLocks/>
              </p:cNvSpPr>
              <p:nvPr/>
            </p:nvSpPr>
            <p:spPr bwMode="auto">
              <a:xfrm>
                <a:off x="6929438" y="4189413"/>
                <a:ext cx="46038" cy="44450"/>
              </a:xfrm>
              <a:custGeom>
                <a:avLst/>
                <a:gdLst>
                  <a:gd name="T0" fmla="*/ 21 w 142"/>
                  <a:gd name="T1" fmla="*/ 120 h 142"/>
                  <a:gd name="T2" fmla="*/ 31 w 142"/>
                  <a:gd name="T3" fmla="*/ 129 h 142"/>
                  <a:gd name="T4" fmla="*/ 44 w 142"/>
                  <a:gd name="T5" fmla="*/ 136 h 142"/>
                  <a:gd name="T6" fmla="*/ 56 w 142"/>
                  <a:gd name="T7" fmla="*/ 140 h 142"/>
                  <a:gd name="T8" fmla="*/ 71 w 142"/>
                  <a:gd name="T9" fmla="*/ 142 h 142"/>
                  <a:gd name="T10" fmla="*/ 77 w 142"/>
                  <a:gd name="T11" fmla="*/ 141 h 142"/>
                  <a:gd name="T12" fmla="*/ 77 w 142"/>
                  <a:gd name="T13" fmla="*/ 140 h 142"/>
                  <a:gd name="T14" fmla="*/ 78 w 142"/>
                  <a:gd name="T15" fmla="*/ 140 h 142"/>
                  <a:gd name="T16" fmla="*/ 80 w 142"/>
                  <a:gd name="T17" fmla="*/ 140 h 142"/>
                  <a:gd name="T18" fmla="*/ 84 w 142"/>
                  <a:gd name="T19" fmla="*/ 140 h 142"/>
                  <a:gd name="T20" fmla="*/ 90 w 142"/>
                  <a:gd name="T21" fmla="*/ 138 h 142"/>
                  <a:gd name="T22" fmla="*/ 97 w 142"/>
                  <a:gd name="T23" fmla="*/ 136 h 142"/>
                  <a:gd name="T24" fmla="*/ 109 w 142"/>
                  <a:gd name="T25" fmla="*/ 129 h 142"/>
                  <a:gd name="T26" fmla="*/ 115 w 142"/>
                  <a:gd name="T27" fmla="*/ 124 h 142"/>
                  <a:gd name="T28" fmla="*/ 121 w 142"/>
                  <a:gd name="T29" fmla="*/ 120 h 142"/>
                  <a:gd name="T30" fmla="*/ 125 w 142"/>
                  <a:gd name="T31" fmla="*/ 114 h 142"/>
                  <a:gd name="T32" fmla="*/ 129 w 142"/>
                  <a:gd name="T33" fmla="*/ 109 h 142"/>
                  <a:gd name="T34" fmla="*/ 136 w 142"/>
                  <a:gd name="T35" fmla="*/ 97 h 142"/>
                  <a:gd name="T36" fmla="*/ 138 w 142"/>
                  <a:gd name="T37" fmla="*/ 90 h 142"/>
                  <a:gd name="T38" fmla="*/ 140 w 142"/>
                  <a:gd name="T39" fmla="*/ 84 h 142"/>
                  <a:gd name="T40" fmla="*/ 140 w 142"/>
                  <a:gd name="T41" fmla="*/ 80 h 142"/>
                  <a:gd name="T42" fmla="*/ 140 w 142"/>
                  <a:gd name="T43" fmla="*/ 78 h 142"/>
                  <a:gd name="T44" fmla="*/ 140 w 142"/>
                  <a:gd name="T45" fmla="*/ 77 h 142"/>
                  <a:gd name="T46" fmla="*/ 141 w 142"/>
                  <a:gd name="T47" fmla="*/ 77 h 142"/>
                  <a:gd name="T48" fmla="*/ 142 w 142"/>
                  <a:gd name="T49" fmla="*/ 71 h 142"/>
                  <a:gd name="T50" fmla="*/ 140 w 142"/>
                  <a:gd name="T51" fmla="*/ 56 h 142"/>
                  <a:gd name="T52" fmla="*/ 136 w 142"/>
                  <a:gd name="T53" fmla="*/ 42 h 142"/>
                  <a:gd name="T54" fmla="*/ 129 w 142"/>
                  <a:gd name="T55" fmla="*/ 30 h 142"/>
                  <a:gd name="T56" fmla="*/ 121 w 142"/>
                  <a:gd name="T57" fmla="*/ 20 h 142"/>
                  <a:gd name="T58" fmla="*/ 109 w 142"/>
                  <a:gd name="T59" fmla="*/ 11 h 142"/>
                  <a:gd name="T60" fmla="*/ 97 w 142"/>
                  <a:gd name="T61" fmla="*/ 5 h 142"/>
                  <a:gd name="T62" fmla="*/ 90 w 142"/>
                  <a:gd name="T63" fmla="*/ 2 h 142"/>
                  <a:gd name="T64" fmla="*/ 84 w 142"/>
                  <a:gd name="T65" fmla="*/ 1 h 142"/>
                  <a:gd name="T66" fmla="*/ 71 w 142"/>
                  <a:gd name="T67" fmla="*/ 0 h 142"/>
                  <a:gd name="T68" fmla="*/ 56 w 142"/>
                  <a:gd name="T69" fmla="*/ 1 h 142"/>
                  <a:gd name="T70" fmla="*/ 44 w 142"/>
                  <a:gd name="T71" fmla="*/ 5 h 142"/>
                  <a:gd name="T72" fmla="*/ 31 w 142"/>
                  <a:gd name="T73" fmla="*/ 11 h 142"/>
                  <a:gd name="T74" fmla="*/ 21 w 142"/>
                  <a:gd name="T75" fmla="*/ 20 h 142"/>
                  <a:gd name="T76" fmla="*/ 11 w 142"/>
                  <a:gd name="T77" fmla="*/ 30 h 142"/>
                  <a:gd name="T78" fmla="*/ 5 w 142"/>
                  <a:gd name="T79" fmla="*/ 42 h 142"/>
                  <a:gd name="T80" fmla="*/ 1 w 142"/>
                  <a:gd name="T81" fmla="*/ 56 h 142"/>
                  <a:gd name="T82" fmla="*/ 0 w 142"/>
                  <a:gd name="T83" fmla="*/ 71 h 142"/>
                  <a:gd name="T84" fmla="*/ 1 w 142"/>
                  <a:gd name="T85" fmla="*/ 84 h 142"/>
                  <a:gd name="T86" fmla="*/ 2 w 142"/>
                  <a:gd name="T87" fmla="*/ 90 h 142"/>
                  <a:gd name="T88" fmla="*/ 5 w 142"/>
                  <a:gd name="T89" fmla="*/ 97 h 142"/>
                  <a:gd name="T90" fmla="*/ 11 w 142"/>
                  <a:gd name="T91" fmla="*/ 109 h 142"/>
                  <a:gd name="T92" fmla="*/ 15 w 142"/>
                  <a:gd name="T93" fmla="*/ 114 h 142"/>
                  <a:gd name="T94" fmla="*/ 21 w 142"/>
                  <a:gd name="T95" fmla="*/ 1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1" y="120"/>
                    </a:moveTo>
                    <a:lnTo>
                      <a:pt x="31" y="129"/>
                    </a:lnTo>
                    <a:lnTo>
                      <a:pt x="44" y="136"/>
                    </a:lnTo>
                    <a:lnTo>
                      <a:pt x="56" y="140"/>
                    </a:lnTo>
                    <a:lnTo>
                      <a:pt x="71" y="142"/>
                    </a:lnTo>
                    <a:lnTo>
                      <a:pt x="77" y="141"/>
                    </a:lnTo>
                    <a:lnTo>
                      <a:pt x="77" y="140"/>
                    </a:lnTo>
                    <a:lnTo>
                      <a:pt x="78" y="140"/>
                    </a:lnTo>
                    <a:lnTo>
                      <a:pt x="80" y="140"/>
                    </a:lnTo>
                    <a:lnTo>
                      <a:pt x="84" y="140"/>
                    </a:lnTo>
                    <a:lnTo>
                      <a:pt x="90" y="138"/>
                    </a:lnTo>
                    <a:lnTo>
                      <a:pt x="97" y="136"/>
                    </a:lnTo>
                    <a:lnTo>
                      <a:pt x="109" y="129"/>
                    </a:lnTo>
                    <a:lnTo>
                      <a:pt x="115" y="124"/>
                    </a:lnTo>
                    <a:lnTo>
                      <a:pt x="121" y="120"/>
                    </a:lnTo>
                    <a:lnTo>
                      <a:pt x="125" y="114"/>
                    </a:lnTo>
                    <a:lnTo>
                      <a:pt x="129" y="109"/>
                    </a:lnTo>
                    <a:lnTo>
                      <a:pt x="136" y="97"/>
                    </a:lnTo>
                    <a:lnTo>
                      <a:pt x="138" y="90"/>
                    </a:lnTo>
                    <a:lnTo>
                      <a:pt x="140" y="84"/>
                    </a:lnTo>
                    <a:lnTo>
                      <a:pt x="140" y="80"/>
                    </a:lnTo>
                    <a:lnTo>
                      <a:pt x="140" y="78"/>
                    </a:lnTo>
                    <a:lnTo>
                      <a:pt x="140" y="77"/>
                    </a:lnTo>
                    <a:lnTo>
                      <a:pt x="141" y="77"/>
                    </a:lnTo>
                    <a:lnTo>
                      <a:pt x="142" y="71"/>
                    </a:lnTo>
                    <a:lnTo>
                      <a:pt x="140" y="56"/>
                    </a:lnTo>
                    <a:lnTo>
                      <a:pt x="136" y="42"/>
                    </a:lnTo>
                    <a:lnTo>
                      <a:pt x="129" y="30"/>
                    </a:lnTo>
                    <a:lnTo>
                      <a:pt x="121" y="20"/>
                    </a:lnTo>
                    <a:lnTo>
                      <a:pt x="109" y="11"/>
                    </a:lnTo>
                    <a:lnTo>
                      <a:pt x="97" y="5"/>
                    </a:lnTo>
                    <a:lnTo>
                      <a:pt x="90" y="2"/>
                    </a:lnTo>
                    <a:lnTo>
                      <a:pt x="84" y="1"/>
                    </a:lnTo>
                    <a:lnTo>
                      <a:pt x="71" y="0"/>
                    </a:lnTo>
                    <a:lnTo>
                      <a:pt x="56" y="1"/>
                    </a:lnTo>
                    <a:lnTo>
                      <a:pt x="44" y="5"/>
                    </a:lnTo>
                    <a:lnTo>
                      <a:pt x="31" y="11"/>
                    </a:lnTo>
                    <a:lnTo>
                      <a:pt x="21" y="20"/>
                    </a:lnTo>
                    <a:lnTo>
                      <a:pt x="11" y="30"/>
                    </a:lnTo>
                    <a:lnTo>
                      <a:pt x="5" y="42"/>
                    </a:lnTo>
                    <a:lnTo>
                      <a:pt x="1" y="56"/>
                    </a:lnTo>
                    <a:lnTo>
                      <a:pt x="0" y="71"/>
                    </a:lnTo>
                    <a:lnTo>
                      <a:pt x="1" y="84"/>
                    </a:lnTo>
                    <a:lnTo>
                      <a:pt x="2" y="90"/>
                    </a:lnTo>
                    <a:lnTo>
                      <a:pt x="5" y="97"/>
                    </a:lnTo>
                    <a:lnTo>
                      <a:pt x="11" y="109"/>
                    </a:lnTo>
                    <a:lnTo>
                      <a:pt x="15" y="114"/>
                    </a:lnTo>
                    <a:lnTo>
                      <a:pt x="21" y="12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2" name="Freeform 1137">
                <a:extLst>
                  <a:ext uri="{FF2B5EF4-FFF2-40B4-BE49-F238E27FC236}">
                    <a16:creationId xmlns:a16="http://schemas.microsoft.com/office/drawing/2014/main" id="{C7D91E31-FA56-35C5-0E9A-3108FED25B12}"/>
                  </a:ext>
                </a:extLst>
              </p:cNvPr>
              <p:cNvSpPr>
                <a:spLocks/>
              </p:cNvSpPr>
              <p:nvPr/>
            </p:nvSpPr>
            <p:spPr bwMode="auto">
              <a:xfrm>
                <a:off x="6969125" y="4203700"/>
                <a:ext cx="44450" cy="46038"/>
              </a:xfrm>
              <a:custGeom>
                <a:avLst/>
                <a:gdLst>
                  <a:gd name="T0" fmla="*/ 21 w 142"/>
                  <a:gd name="T1" fmla="*/ 121 h 142"/>
                  <a:gd name="T2" fmla="*/ 31 w 142"/>
                  <a:gd name="T3" fmla="*/ 129 h 142"/>
                  <a:gd name="T4" fmla="*/ 43 w 142"/>
                  <a:gd name="T5" fmla="*/ 136 h 142"/>
                  <a:gd name="T6" fmla="*/ 55 w 142"/>
                  <a:gd name="T7" fmla="*/ 140 h 142"/>
                  <a:gd name="T8" fmla="*/ 71 w 142"/>
                  <a:gd name="T9" fmla="*/ 142 h 142"/>
                  <a:gd name="T10" fmla="*/ 77 w 142"/>
                  <a:gd name="T11" fmla="*/ 141 h 142"/>
                  <a:gd name="T12" fmla="*/ 77 w 142"/>
                  <a:gd name="T13" fmla="*/ 140 h 142"/>
                  <a:gd name="T14" fmla="*/ 78 w 142"/>
                  <a:gd name="T15" fmla="*/ 140 h 142"/>
                  <a:gd name="T16" fmla="*/ 80 w 142"/>
                  <a:gd name="T17" fmla="*/ 140 h 142"/>
                  <a:gd name="T18" fmla="*/ 84 w 142"/>
                  <a:gd name="T19" fmla="*/ 140 h 142"/>
                  <a:gd name="T20" fmla="*/ 90 w 142"/>
                  <a:gd name="T21" fmla="*/ 138 h 142"/>
                  <a:gd name="T22" fmla="*/ 97 w 142"/>
                  <a:gd name="T23" fmla="*/ 136 h 142"/>
                  <a:gd name="T24" fmla="*/ 109 w 142"/>
                  <a:gd name="T25" fmla="*/ 129 h 142"/>
                  <a:gd name="T26" fmla="*/ 114 w 142"/>
                  <a:gd name="T27" fmla="*/ 125 h 142"/>
                  <a:gd name="T28" fmla="*/ 120 w 142"/>
                  <a:gd name="T29" fmla="*/ 121 h 142"/>
                  <a:gd name="T30" fmla="*/ 124 w 142"/>
                  <a:gd name="T31" fmla="*/ 115 h 142"/>
                  <a:gd name="T32" fmla="*/ 128 w 142"/>
                  <a:gd name="T33" fmla="*/ 110 h 142"/>
                  <a:gd name="T34" fmla="*/ 135 w 142"/>
                  <a:gd name="T35" fmla="*/ 98 h 142"/>
                  <a:gd name="T36" fmla="*/ 138 w 142"/>
                  <a:gd name="T37" fmla="*/ 91 h 142"/>
                  <a:gd name="T38" fmla="*/ 140 w 142"/>
                  <a:gd name="T39" fmla="*/ 85 h 142"/>
                  <a:gd name="T40" fmla="*/ 140 w 142"/>
                  <a:gd name="T41" fmla="*/ 81 h 142"/>
                  <a:gd name="T42" fmla="*/ 140 w 142"/>
                  <a:gd name="T43" fmla="*/ 78 h 142"/>
                  <a:gd name="T44" fmla="*/ 140 w 142"/>
                  <a:gd name="T45" fmla="*/ 77 h 142"/>
                  <a:gd name="T46" fmla="*/ 141 w 142"/>
                  <a:gd name="T47" fmla="*/ 77 h 142"/>
                  <a:gd name="T48" fmla="*/ 142 w 142"/>
                  <a:gd name="T49" fmla="*/ 71 h 142"/>
                  <a:gd name="T50" fmla="*/ 140 w 142"/>
                  <a:gd name="T51" fmla="*/ 56 h 142"/>
                  <a:gd name="T52" fmla="*/ 135 w 142"/>
                  <a:gd name="T53" fmla="*/ 43 h 142"/>
                  <a:gd name="T54" fmla="*/ 128 w 142"/>
                  <a:gd name="T55" fmla="*/ 31 h 142"/>
                  <a:gd name="T56" fmla="*/ 120 w 142"/>
                  <a:gd name="T57" fmla="*/ 21 h 142"/>
                  <a:gd name="T58" fmla="*/ 109 w 142"/>
                  <a:gd name="T59" fmla="*/ 12 h 142"/>
                  <a:gd name="T60" fmla="*/ 97 w 142"/>
                  <a:gd name="T61" fmla="*/ 5 h 142"/>
                  <a:gd name="T62" fmla="*/ 90 w 142"/>
                  <a:gd name="T63" fmla="*/ 2 h 142"/>
                  <a:gd name="T64" fmla="*/ 84 w 142"/>
                  <a:gd name="T65" fmla="*/ 1 h 142"/>
                  <a:gd name="T66" fmla="*/ 71 w 142"/>
                  <a:gd name="T67" fmla="*/ 0 h 142"/>
                  <a:gd name="T68" fmla="*/ 55 w 142"/>
                  <a:gd name="T69" fmla="*/ 1 h 142"/>
                  <a:gd name="T70" fmla="*/ 43 w 142"/>
                  <a:gd name="T71" fmla="*/ 5 h 142"/>
                  <a:gd name="T72" fmla="*/ 31 w 142"/>
                  <a:gd name="T73" fmla="*/ 12 h 142"/>
                  <a:gd name="T74" fmla="*/ 21 w 142"/>
                  <a:gd name="T75" fmla="*/ 21 h 142"/>
                  <a:gd name="T76" fmla="*/ 11 w 142"/>
                  <a:gd name="T77" fmla="*/ 31 h 142"/>
                  <a:gd name="T78" fmla="*/ 5 w 142"/>
                  <a:gd name="T79" fmla="*/ 43 h 142"/>
                  <a:gd name="T80" fmla="*/ 1 w 142"/>
                  <a:gd name="T81" fmla="*/ 56 h 142"/>
                  <a:gd name="T82" fmla="*/ 0 w 142"/>
                  <a:gd name="T83" fmla="*/ 71 h 142"/>
                  <a:gd name="T84" fmla="*/ 1 w 142"/>
                  <a:gd name="T85" fmla="*/ 85 h 142"/>
                  <a:gd name="T86" fmla="*/ 2 w 142"/>
                  <a:gd name="T87" fmla="*/ 91 h 142"/>
                  <a:gd name="T88" fmla="*/ 5 w 142"/>
                  <a:gd name="T89" fmla="*/ 98 h 142"/>
                  <a:gd name="T90" fmla="*/ 11 w 142"/>
                  <a:gd name="T91" fmla="*/ 110 h 142"/>
                  <a:gd name="T92" fmla="*/ 15 w 142"/>
                  <a:gd name="T93" fmla="*/ 115 h 142"/>
                  <a:gd name="T94" fmla="*/ 21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1" y="121"/>
                    </a:moveTo>
                    <a:lnTo>
                      <a:pt x="31" y="129"/>
                    </a:lnTo>
                    <a:lnTo>
                      <a:pt x="43" y="136"/>
                    </a:lnTo>
                    <a:lnTo>
                      <a:pt x="55"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lnTo>
                      <a:pt x="124" y="115"/>
                    </a:lnTo>
                    <a:lnTo>
                      <a:pt x="128" y="110"/>
                    </a:lnTo>
                    <a:lnTo>
                      <a:pt x="135" y="98"/>
                    </a:lnTo>
                    <a:lnTo>
                      <a:pt x="138" y="91"/>
                    </a:lnTo>
                    <a:lnTo>
                      <a:pt x="140" y="85"/>
                    </a:lnTo>
                    <a:lnTo>
                      <a:pt x="140" y="81"/>
                    </a:lnTo>
                    <a:lnTo>
                      <a:pt x="140" y="78"/>
                    </a:lnTo>
                    <a:lnTo>
                      <a:pt x="140" y="77"/>
                    </a:lnTo>
                    <a:lnTo>
                      <a:pt x="141" y="77"/>
                    </a:lnTo>
                    <a:lnTo>
                      <a:pt x="142" y="71"/>
                    </a:lnTo>
                    <a:lnTo>
                      <a:pt x="140" y="56"/>
                    </a:lnTo>
                    <a:lnTo>
                      <a:pt x="135" y="43"/>
                    </a:lnTo>
                    <a:lnTo>
                      <a:pt x="128" y="31"/>
                    </a:lnTo>
                    <a:lnTo>
                      <a:pt x="120" y="21"/>
                    </a:lnTo>
                    <a:lnTo>
                      <a:pt x="109" y="12"/>
                    </a:lnTo>
                    <a:lnTo>
                      <a:pt x="97" y="5"/>
                    </a:lnTo>
                    <a:lnTo>
                      <a:pt x="90" y="2"/>
                    </a:lnTo>
                    <a:lnTo>
                      <a:pt x="84" y="1"/>
                    </a:lnTo>
                    <a:lnTo>
                      <a:pt x="71" y="0"/>
                    </a:lnTo>
                    <a:lnTo>
                      <a:pt x="55" y="1"/>
                    </a:lnTo>
                    <a:lnTo>
                      <a:pt x="43" y="5"/>
                    </a:lnTo>
                    <a:lnTo>
                      <a:pt x="31" y="12"/>
                    </a:lnTo>
                    <a:lnTo>
                      <a:pt x="21" y="21"/>
                    </a:lnTo>
                    <a:lnTo>
                      <a:pt x="11" y="31"/>
                    </a:lnTo>
                    <a:lnTo>
                      <a:pt x="5" y="43"/>
                    </a:lnTo>
                    <a:lnTo>
                      <a:pt x="1" y="56"/>
                    </a:lnTo>
                    <a:lnTo>
                      <a:pt x="0" y="71"/>
                    </a:lnTo>
                    <a:lnTo>
                      <a:pt x="1" y="85"/>
                    </a:lnTo>
                    <a:lnTo>
                      <a:pt x="2" y="91"/>
                    </a:lnTo>
                    <a:lnTo>
                      <a:pt x="5" y="98"/>
                    </a:lnTo>
                    <a:lnTo>
                      <a:pt x="11" y="110"/>
                    </a:lnTo>
                    <a:lnTo>
                      <a:pt x="15" y="115"/>
                    </a:lnTo>
                    <a:lnTo>
                      <a:pt x="21" y="121"/>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3" name="Freeform 1138">
                <a:extLst>
                  <a:ext uri="{FF2B5EF4-FFF2-40B4-BE49-F238E27FC236}">
                    <a16:creationId xmlns:a16="http://schemas.microsoft.com/office/drawing/2014/main" id="{6E7834E0-7BF8-BE37-5058-ABFEB2A4660F}"/>
                  </a:ext>
                </a:extLst>
              </p:cNvPr>
              <p:cNvSpPr>
                <a:spLocks/>
              </p:cNvSpPr>
              <p:nvPr/>
            </p:nvSpPr>
            <p:spPr bwMode="auto">
              <a:xfrm>
                <a:off x="7010400" y="4216400"/>
                <a:ext cx="46038" cy="46038"/>
              </a:xfrm>
              <a:custGeom>
                <a:avLst/>
                <a:gdLst>
                  <a:gd name="T0" fmla="*/ 22 w 142"/>
                  <a:gd name="T1" fmla="*/ 121 h 142"/>
                  <a:gd name="T2" fmla="*/ 32 w 142"/>
                  <a:gd name="T3" fmla="*/ 129 h 142"/>
                  <a:gd name="T4" fmla="*/ 44 w 142"/>
                  <a:gd name="T5" fmla="*/ 136 h 142"/>
                  <a:gd name="T6" fmla="*/ 56 w 142"/>
                  <a:gd name="T7" fmla="*/ 140 h 142"/>
                  <a:gd name="T8" fmla="*/ 71 w 142"/>
                  <a:gd name="T9" fmla="*/ 142 h 142"/>
                  <a:gd name="T10" fmla="*/ 78 w 142"/>
                  <a:gd name="T11" fmla="*/ 141 h 142"/>
                  <a:gd name="T12" fmla="*/ 78 w 142"/>
                  <a:gd name="T13" fmla="*/ 140 h 142"/>
                  <a:gd name="T14" fmla="*/ 79 w 142"/>
                  <a:gd name="T15" fmla="*/ 140 h 142"/>
                  <a:gd name="T16" fmla="*/ 81 w 142"/>
                  <a:gd name="T17" fmla="*/ 140 h 142"/>
                  <a:gd name="T18" fmla="*/ 85 w 142"/>
                  <a:gd name="T19" fmla="*/ 140 h 142"/>
                  <a:gd name="T20" fmla="*/ 91 w 142"/>
                  <a:gd name="T21" fmla="*/ 138 h 142"/>
                  <a:gd name="T22" fmla="*/ 98 w 142"/>
                  <a:gd name="T23" fmla="*/ 136 h 142"/>
                  <a:gd name="T24" fmla="*/ 110 w 142"/>
                  <a:gd name="T25" fmla="*/ 129 h 142"/>
                  <a:gd name="T26" fmla="*/ 115 w 142"/>
                  <a:gd name="T27" fmla="*/ 125 h 142"/>
                  <a:gd name="T28" fmla="*/ 121 w 142"/>
                  <a:gd name="T29" fmla="*/ 121 h 142"/>
                  <a:gd name="T30" fmla="*/ 125 w 142"/>
                  <a:gd name="T31" fmla="*/ 115 h 142"/>
                  <a:gd name="T32" fmla="*/ 129 w 142"/>
                  <a:gd name="T33" fmla="*/ 109 h 142"/>
                  <a:gd name="T34" fmla="*/ 136 w 142"/>
                  <a:gd name="T35" fmla="*/ 97 h 142"/>
                  <a:gd name="T36" fmla="*/ 138 w 142"/>
                  <a:gd name="T37" fmla="*/ 90 h 142"/>
                  <a:gd name="T38" fmla="*/ 140 w 142"/>
                  <a:gd name="T39" fmla="*/ 84 h 142"/>
                  <a:gd name="T40" fmla="*/ 140 w 142"/>
                  <a:gd name="T41" fmla="*/ 80 h 142"/>
                  <a:gd name="T42" fmla="*/ 140 w 142"/>
                  <a:gd name="T43" fmla="*/ 78 h 142"/>
                  <a:gd name="T44" fmla="*/ 140 w 142"/>
                  <a:gd name="T45" fmla="*/ 77 h 142"/>
                  <a:gd name="T46" fmla="*/ 141 w 142"/>
                  <a:gd name="T47" fmla="*/ 77 h 142"/>
                  <a:gd name="T48" fmla="*/ 142 w 142"/>
                  <a:gd name="T49" fmla="*/ 71 h 142"/>
                  <a:gd name="T50" fmla="*/ 140 w 142"/>
                  <a:gd name="T51" fmla="*/ 56 h 142"/>
                  <a:gd name="T52" fmla="*/ 136 w 142"/>
                  <a:gd name="T53" fmla="*/ 43 h 142"/>
                  <a:gd name="T54" fmla="*/ 129 w 142"/>
                  <a:gd name="T55" fmla="*/ 30 h 142"/>
                  <a:gd name="T56" fmla="*/ 121 w 142"/>
                  <a:gd name="T57" fmla="*/ 20 h 142"/>
                  <a:gd name="T58" fmla="*/ 110 w 142"/>
                  <a:gd name="T59" fmla="*/ 11 h 142"/>
                  <a:gd name="T60" fmla="*/ 98 w 142"/>
                  <a:gd name="T61" fmla="*/ 5 h 142"/>
                  <a:gd name="T62" fmla="*/ 91 w 142"/>
                  <a:gd name="T63" fmla="*/ 2 h 142"/>
                  <a:gd name="T64" fmla="*/ 85 w 142"/>
                  <a:gd name="T65" fmla="*/ 1 h 142"/>
                  <a:gd name="T66" fmla="*/ 71 w 142"/>
                  <a:gd name="T67" fmla="*/ 0 h 142"/>
                  <a:gd name="T68" fmla="*/ 56 w 142"/>
                  <a:gd name="T69" fmla="*/ 1 h 142"/>
                  <a:gd name="T70" fmla="*/ 44 w 142"/>
                  <a:gd name="T71" fmla="*/ 5 h 142"/>
                  <a:gd name="T72" fmla="*/ 32 w 142"/>
                  <a:gd name="T73" fmla="*/ 11 h 142"/>
                  <a:gd name="T74" fmla="*/ 22 w 142"/>
                  <a:gd name="T75" fmla="*/ 20 h 142"/>
                  <a:gd name="T76" fmla="*/ 12 w 142"/>
                  <a:gd name="T77" fmla="*/ 30 h 142"/>
                  <a:gd name="T78" fmla="*/ 6 w 142"/>
                  <a:gd name="T79" fmla="*/ 43 h 142"/>
                  <a:gd name="T80" fmla="*/ 1 w 142"/>
                  <a:gd name="T81" fmla="*/ 56 h 142"/>
                  <a:gd name="T82" fmla="*/ 0 w 142"/>
                  <a:gd name="T83" fmla="*/ 71 h 142"/>
                  <a:gd name="T84" fmla="*/ 1 w 142"/>
                  <a:gd name="T85" fmla="*/ 84 h 142"/>
                  <a:gd name="T86" fmla="*/ 2 w 142"/>
                  <a:gd name="T87" fmla="*/ 90 h 142"/>
                  <a:gd name="T88" fmla="*/ 6 w 142"/>
                  <a:gd name="T89" fmla="*/ 97 h 142"/>
                  <a:gd name="T90" fmla="*/ 12 w 142"/>
                  <a:gd name="T91" fmla="*/ 109 h 142"/>
                  <a:gd name="T92" fmla="*/ 16 w 142"/>
                  <a:gd name="T93" fmla="*/ 115 h 142"/>
                  <a:gd name="T94" fmla="*/ 22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2" y="121"/>
                    </a:moveTo>
                    <a:lnTo>
                      <a:pt x="32" y="129"/>
                    </a:lnTo>
                    <a:lnTo>
                      <a:pt x="44" y="136"/>
                    </a:lnTo>
                    <a:lnTo>
                      <a:pt x="56" y="140"/>
                    </a:lnTo>
                    <a:lnTo>
                      <a:pt x="71" y="142"/>
                    </a:lnTo>
                    <a:lnTo>
                      <a:pt x="78" y="141"/>
                    </a:lnTo>
                    <a:lnTo>
                      <a:pt x="78" y="140"/>
                    </a:lnTo>
                    <a:lnTo>
                      <a:pt x="79" y="140"/>
                    </a:lnTo>
                    <a:lnTo>
                      <a:pt x="81" y="140"/>
                    </a:lnTo>
                    <a:lnTo>
                      <a:pt x="85" y="140"/>
                    </a:lnTo>
                    <a:lnTo>
                      <a:pt x="91" y="138"/>
                    </a:lnTo>
                    <a:lnTo>
                      <a:pt x="98" y="136"/>
                    </a:lnTo>
                    <a:lnTo>
                      <a:pt x="110" y="129"/>
                    </a:lnTo>
                    <a:lnTo>
                      <a:pt x="115" y="125"/>
                    </a:lnTo>
                    <a:lnTo>
                      <a:pt x="121" y="121"/>
                    </a:lnTo>
                    <a:lnTo>
                      <a:pt x="125" y="115"/>
                    </a:lnTo>
                    <a:lnTo>
                      <a:pt x="129" y="109"/>
                    </a:lnTo>
                    <a:lnTo>
                      <a:pt x="136" y="97"/>
                    </a:lnTo>
                    <a:lnTo>
                      <a:pt x="138" y="90"/>
                    </a:lnTo>
                    <a:lnTo>
                      <a:pt x="140" y="84"/>
                    </a:lnTo>
                    <a:lnTo>
                      <a:pt x="140" y="80"/>
                    </a:lnTo>
                    <a:lnTo>
                      <a:pt x="140" y="78"/>
                    </a:lnTo>
                    <a:lnTo>
                      <a:pt x="140" y="77"/>
                    </a:lnTo>
                    <a:lnTo>
                      <a:pt x="141" y="77"/>
                    </a:lnTo>
                    <a:lnTo>
                      <a:pt x="142" y="71"/>
                    </a:lnTo>
                    <a:lnTo>
                      <a:pt x="140" y="56"/>
                    </a:lnTo>
                    <a:lnTo>
                      <a:pt x="136" y="43"/>
                    </a:lnTo>
                    <a:lnTo>
                      <a:pt x="129" y="30"/>
                    </a:lnTo>
                    <a:lnTo>
                      <a:pt x="121" y="20"/>
                    </a:lnTo>
                    <a:lnTo>
                      <a:pt x="110" y="11"/>
                    </a:lnTo>
                    <a:lnTo>
                      <a:pt x="98" y="5"/>
                    </a:lnTo>
                    <a:lnTo>
                      <a:pt x="91" y="2"/>
                    </a:lnTo>
                    <a:lnTo>
                      <a:pt x="85" y="1"/>
                    </a:lnTo>
                    <a:lnTo>
                      <a:pt x="71" y="0"/>
                    </a:lnTo>
                    <a:lnTo>
                      <a:pt x="56" y="1"/>
                    </a:lnTo>
                    <a:lnTo>
                      <a:pt x="44" y="5"/>
                    </a:lnTo>
                    <a:lnTo>
                      <a:pt x="32" y="11"/>
                    </a:lnTo>
                    <a:lnTo>
                      <a:pt x="22" y="20"/>
                    </a:lnTo>
                    <a:lnTo>
                      <a:pt x="12" y="30"/>
                    </a:lnTo>
                    <a:lnTo>
                      <a:pt x="6" y="43"/>
                    </a:lnTo>
                    <a:lnTo>
                      <a:pt x="1" y="56"/>
                    </a:lnTo>
                    <a:lnTo>
                      <a:pt x="0" y="71"/>
                    </a:lnTo>
                    <a:lnTo>
                      <a:pt x="1" y="84"/>
                    </a:lnTo>
                    <a:lnTo>
                      <a:pt x="2" y="90"/>
                    </a:lnTo>
                    <a:lnTo>
                      <a:pt x="6" y="97"/>
                    </a:lnTo>
                    <a:lnTo>
                      <a:pt x="12" y="109"/>
                    </a:lnTo>
                    <a:lnTo>
                      <a:pt x="16" y="115"/>
                    </a:lnTo>
                    <a:lnTo>
                      <a:pt x="22" y="121"/>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4" name="Freeform 1139">
                <a:extLst>
                  <a:ext uri="{FF2B5EF4-FFF2-40B4-BE49-F238E27FC236}">
                    <a16:creationId xmlns:a16="http://schemas.microsoft.com/office/drawing/2014/main" id="{2AB56088-213F-61A2-9F78-ABB935653CA4}"/>
                  </a:ext>
                </a:extLst>
              </p:cNvPr>
              <p:cNvSpPr>
                <a:spLocks/>
              </p:cNvSpPr>
              <p:nvPr/>
            </p:nvSpPr>
            <p:spPr bwMode="auto">
              <a:xfrm>
                <a:off x="7054850" y="4232275"/>
                <a:ext cx="44450" cy="46038"/>
              </a:xfrm>
              <a:custGeom>
                <a:avLst/>
                <a:gdLst>
                  <a:gd name="T0" fmla="*/ 22 w 142"/>
                  <a:gd name="T1" fmla="*/ 120 h 142"/>
                  <a:gd name="T2" fmla="*/ 32 w 142"/>
                  <a:gd name="T3" fmla="*/ 128 h 142"/>
                  <a:gd name="T4" fmla="*/ 44 w 142"/>
                  <a:gd name="T5" fmla="*/ 136 h 142"/>
                  <a:gd name="T6" fmla="*/ 56 w 142"/>
                  <a:gd name="T7" fmla="*/ 140 h 142"/>
                  <a:gd name="T8" fmla="*/ 71 w 142"/>
                  <a:gd name="T9" fmla="*/ 142 h 142"/>
                  <a:gd name="T10" fmla="*/ 77 w 142"/>
                  <a:gd name="T11" fmla="*/ 141 h 142"/>
                  <a:gd name="T12" fmla="*/ 77 w 142"/>
                  <a:gd name="T13" fmla="*/ 140 h 142"/>
                  <a:gd name="T14" fmla="*/ 78 w 142"/>
                  <a:gd name="T15" fmla="*/ 140 h 142"/>
                  <a:gd name="T16" fmla="*/ 80 w 142"/>
                  <a:gd name="T17" fmla="*/ 140 h 142"/>
                  <a:gd name="T18" fmla="*/ 84 w 142"/>
                  <a:gd name="T19" fmla="*/ 140 h 142"/>
                  <a:gd name="T20" fmla="*/ 91 w 142"/>
                  <a:gd name="T21" fmla="*/ 138 h 142"/>
                  <a:gd name="T22" fmla="*/ 98 w 142"/>
                  <a:gd name="T23" fmla="*/ 136 h 142"/>
                  <a:gd name="T24" fmla="*/ 110 w 142"/>
                  <a:gd name="T25" fmla="*/ 128 h 142"/>
                  <a:gd name="T26" fmla="*/ 115 w 142"/>
                  <a:gd name="T27" fmla="*/ 124 h 142"/>
                  <a:gd name="T28" fmla="*/ 121 w 142"/>
                  <a:gd name="T29" fmla="*/ 120 h 142"/>
                  <a:gd name="T30" fmla="*/ 125 w 142"/>
                  <a:gd name="T31" fmla="*/ 114 h 142"/>
                  <a:gd name="T32" fmla="*/ 129 w 142"/>
                  <a:gd name="T33" fmla="*/ 109 h 142"/>
                  <a:gd name="T34" fmla="*/ 136 w 142"/>
                  <a:gd name="T35" fmla="*/ 97 h 142"/>
                  <a:gd name="T36" fmla="*/ 138 w 142"/>
                  <a:gd name="T37" fmla="*/ 90 h 142"/>
                  <a:gd name="T38" fmla="*/ 140 w 142"/>
                  <a:gd name="T39" fmla="*/ 84 h 142"/>
                  <a:gd name="T40" fmla="*/ 140 w 142"/>
                  <a:gd name="T41" fmla="*/ 80 h 142"/>
                  <a:gd name="T42" fmla="*/ 140 w 142"/>
                  <a:gd name="T43" fmla="*/ 78 h 142"/>
                  <a:gd name="T44" fmla="*/ 140 w 142"/>
                  <a:gd name="T45" fmla="*/ 77 h 142"/>
                  <a:gd name="T46" fmla="*/ 141 w 142"/>
                  <a:gd name="T47" fmla="*/ 77 h 142"/>
                  <a:gd name="T48" fmla="*/ 142 w 142"/>
                  <a:gd name="T49" fmla="*/ 71 h 142"/>
                  <a:gd name="T50" fmla="*/ 140 w 142"/>
                  <a:gd name="T51" fmla="*/ 55 h 142"/>
                  <a:gd name="T52" fmla="*/ 136 w 142"/>
                  <a:gd name="T53" fmla="*/ 42 h 142"/>
                  <a:gd name="T54" fmla="*/ 129 w 142"/>
                  <a:gd name="T55" fmla="*/ 30 h 142"/>
                  <a:gd name="T56" fmla="*/ 121 w 142"/>
                  <a:gd name="T57" fmla="*/ 20 h 142"/>
                  <a:gd name="T58" fmla="*/ 110 w 142"/>
                  <a:gd name="T59" fmla="*/ 11 h 142"/>
                  <a:gd name="T60" fmla="*/ 98 w 142"/>
                  <a:gd name="T61" fmla="*/ 5 h 142"/>
                  <a:gd name="T62" fmla="*/ 91 w 142"/>
                  <a:gd name="T63" fmla="*/ 2 h 142"/>
                  <a:gd name="T64" fmla="*/ 84 w 142"/>
                  <a:gd name="T65" fmla="*/ 1 h 142"/>
                  <a:gd name="T66" fmla="*/ 71 w 142"/>
                  <a:gd name="T67" fmla="*/ 0 h 142"/>
                  <a:gd name="T68" fmla="*/ 56 w 142"/>
                  <a:gd name="T69" fmla="*/ 1 h 142"/>
                  <a:gd name="T70" fmla="*/ 44 w 142"/>
                  <a:gd name="T71" fmla="*/ 5 h 142"/>
                  <a:gd name="T72" fmla="*/ 32 w 142"/>
                  <a:gd name="T73" fmla="*/ 11 h 142"/>
                  <a:gd name="T74" fmla="*/ 22 w 142"/>
                  <a:gd name="T75" fmla="*/ 20 h 142"/>
                  <a:gd name="T76" fmla="*/ 11 w 142"/>
                  <a:gd name="T77" fmla="*/ 30 h 142"/>
                  <a:gd name="T78" fmla="*/ 5 w 142"/>
                  <a:gd name="T79" fmla="*/ 42 h 142"/>
                  <a:gd name="T80" fmla="*/ 1 w 142"/>
                  <a:gd name="T81" fmla="*/ 55 h 142"/>
                  <a:gd name="T82" fmla="*/ 0 w 142"/>
                  <a:gd name="T83" fmla="*/ 71 h 142"/>
                  <a:gd name="T84" fmla="*/ 1 w 142"/>
                  <a:gd name="T85" fmla="*/ 84 h 142"/>
                  <a:gd name="T86" fmla="*/ 2 w 142"/>
                  <a:gd name="T87" fmla="*/ 90 h 142"/>
                  <a:gd name="T88" fmla="*/ 5 w 142"/>
                  <a:gd name="T89" fmla="*/ 97 h 142"/>
                  <a:gd name="T90" fmla="*/ 11 w 142"/>
                  <a:gd name="T91" fmla="*/ 109 h 142"/>
                  <a:gd name="T92" fmla="*/ 16 w 142"/>
                  <a:gd name="T93" fmla="*/ 114 h 142"/>
                  <a:gd name="T94" fmla="*/ 22 w 142"/>
                  <a:gd name="T95" fmla="*/ 1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2" y="120"/>
                    </a:moveTo>
                    <a:lnTo>
                      <a:pt x="32" y="128"/>
                    </a:lnTo>
                    <a:lnTo>
                      <a:pt x="44" y="136"/>
                    </a:lnTo>
                    <a:lnTo>
                      <a:pt x="56" y="140"/>
                    </a:lnTo>
                    <a:lnTo>
                      <a:pt x="71" y="142"/>
                    </a:lnTo>
                    <a:lnTo>
                      <a:pt x="77" y="141"/>
                    </a:lnTo>
                    <a:lnTo>
                      <a:pt x="77" y="140"/>
                    </a:lnTo>
                    <a:lnTo>
                      <a:pt x="78" y="140"/>
                    </a:lnTo>
                    <a:lnTo>
                      <a:pt x="80" y="140"/>
                    </a:lnTo>
                    <a:lnTo>
                      <a:pt x="84" y="140"/>
                    </a:lnTo>
                    <a:lnTo>
                      <a:pt x="91" y="138"/>
                    </a:lnTo>
                    <a:lnTo>
                      <a:pt x="98" y="136"/>
                    </a:lnTo>
                    <a:lnTo>
                      <a:pt x="110" y="128"/>
                    </a:lnTo>
                    <a:lnTo>
                      <a:pt x="115" y="124"/>
                    </a:lnTo>
                    <a:lnTo>
                      <a:pt x="121" y="120"/>
                    </a:lnTo>
                    <a:lnTo>
                      <a:pt x="125" y="114"/>
                    </a:lnTo>
                    <a:lnTo>
                      <a:pt x="129" y="109"/>
                    </a:lnTo>
                    <a:lnTo>
                      <a:pt x="136" y="97"/>
                    </a:lnTo>
                    <a:lnTo>
                      <a:pt x="138" y="90"/>
                    </a:lnTo>
                    <a:lnTo>
                      <a:pt x="140" y="84"/>
                    </a:lnTo>
                    <a:lnTo>
                      <a:pt x="140" y="80"/>
                    </a:lnTo>
                    <a:lnTo>
                      <a:pt x="140" y="78"/>
                    </a:lnTo>
                    <a:lnTo>
                      <a:pt x="140" y="77"/>
                    </a:lnTo>
                    <a:lnTo>
                      <a:pt x="141" y="77"/>
                    </a:lnTo>
                    <a:lnTo>
                      <a:pt x="142" y="71"/>
                    </a:lnTo>
                    <a:lnTo>
                      <a:pt x="140" y="55"/>
                    </a:lnTo>
                    <a:lnTo>
                      <a:pt x="136" y="42"/>
                    </a:lnTo>
                    <a:lnTo>
                      <a:pt x="129" y="30"/>
                    </a:lnTo>
                    <a:lnTo>
                      <a:pt x="121" y="20"/>
                    </a:lnTo>
                    <a:lnTo>
                      <a:pt x="110" y="11"/>
                    </a:lnTo>
                    <a:lnTo>
                      <a:pt x="98" y="5"/>
                    </a:lnTo>
                    <a:lnTo>
                      <a:pt x="91" y="2"/>
                    </a:lnTo>
                    <a:lnTo>
                      <a:pt x="84" y="1"/>
                    </a:lnTo>
                    <a:lnTo>
                      <a:pt x="71" y="0"/>
                    </a:lnTo>
                    <a:lnTo>
                      <a:pt x="56" y="1"/>
                    </a:lnTo>
                    <a:lnTo>
                      <a:pt x="44" y="5"/>
                    </a:lnTo>
                    <a:lnTo>
                      <a:pt x="32" y="11"/>
                    </a:lnTo>
                    <a:lnTo>
                      <a:pt x="22" y="20"/>
                    </a:lnTo>
                    <a:lnTo>
                      <a:pt x="11" y="30"/>
                    </a:lnTo>
                    <a:lnTo>
                      <a:pt x="5" y="42"/>
                    </a:lnTo>
                    <a:lnTo>
                      <a:pt x="1" y="55"/>
                    </a:lnTo>
                    <a:lnTo>
                      <a:pt x="0" y="71"/>
                    </a:lnTo>
                    <a:lnTo>
                      <a:pt x="1" y="84"/>
                    </a:lnTo>
                    <a:lnTo>
                      <a:pt x="2" y="90"/>
                    </a:lnTo>
                    <a:lnTo>
                      <a:pt x="5" y="97"/>
                    </a:lnTo>
                    <a:lnTo>
                      <a:pt x="11" y="109"/>
                    </a:lnTo>
                    <a:lnTo>
                      <a:pt x="16" y="114"/>
                    </a:lnTo>
                    <a:lnTo>
                      <a:pt x="22" y="12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5" name="Freeform 1140">
                <a:extLst>
                  <a:ext uri="{FF2B5EF4-FFF2-40B4-BE49-F238E27FC236}">
                    <a16:creationId xmlns:a16="http://schemas.microsoft.com/office/drawing/2014/main" id="{A78E6BC5-576D-DA4C-438C-2ADBADC3B844}"/>
                  </a:ext>
                </a:extLst>
              </p:cNvPr>
              <p:cNvSpPr>
                <a:spLocks/>
              </p:cNvSpPr>
              <p:nvPr/>
            </p:nvSpPr>
            <p:spPr bwMode="auto">
              <a:xfrm>
                <a:off x="7342188" y="4314825"/>
                <a:ext cx="46038" cy="44450"/>
              </a:xfrm>
              <a:custGeom>
                <a:avLst/>
                <a:gdLst>
                  <a:gd name="T0" fmla="*/ 21 w 142"/>
                  <a:gd name="T1" fmla="*/ 121 h 142"/>
                  <a:gd name="T2" fmla="*/ 31 w 142"/>
                  <a:gd name="T3" fmla="*/ 129 h 142"/>
                  <a:gd name="T4" fmla="*/ 43 w 142"/>
                  <a:gd name="T5" fmla="*/ 136 h 142"/>
                  <a:gd name="T6" fmla="*/ 55 w 142"/>
                  <a:gd name="T7" fmla="*/ 140 h 142"/>
                  <a:gd name="T8" fmla="*/ 71 w 142"/>
                  <a:gd name="T9" fmla="*/ 142 h 142"/>
                  <a:gd name="T10" fmla="*/ 77 w 142"/>
                  <a:gd name="T11" fmla="*/ 141 h 142"/>
                  <a:gd name="T12" fmla="*/ 77 w 142"/>
                  <a:gd name="T13" fmla="*/ 140 h 142"/>
                  <a:gd name="T14" fmla="*/ 78 w 142"/>
                  <a:gd name="T15" fmla="*/ 140 h 142"/>
                  <a:gd name="T16" fmla="*/ 80 w 142"/>
                  <a:gd name="T17" fmla="*/ 140 h 142"/>
                  <a:gd name="T18" fmla="*/ 84 w 142"/>
                  <a:gd name="T19" fmla="*/ 140 h 142"/>
                  <a:gd name="T20" fmla="*/ 90 w 142"/>
                  <a:gd name="T21" fmla="*/ 138 h 142"/>
                  <a:gd name="T22" fmla="*/ 97 w 142"/>
                  <a:gd name="T23" fmla="*/ 136 h 142"/>
                  <a:gd name="T24" fmla="*/ 109 w 142"/>
                  <a:gd name="T25" fmla="*/ 129 h 142"/>
                  <a:gd name="T26" fmla="*/ 114 w 142"/>
                  <a:gd name="T27" fmla="*/ 125 h 142"/>
                  <a:gd name="T28" fmla="*/ 120 w 142"/>
                  <a:gd name="T29" fmla="*/ 121 h 142"/>
                  <a:gd name="T30" fmla="*/ 124 w 142"/>
                  <a:gd name="T31" fmla="*/ 115 h 142"/>
                  <a:gd name="T32" fmla="*/ 128 w 142"/>
                  <a:gd name="T33" fmla="*/ 110 h 142"/>
                  <a:gd name="T34" fmla="*/ 136 w 142"/>
                  <a:gd name="T35" fmla="*/ 98 h 142"/>
                  <a:gd name="T36" fmla="*/ 138 w 142"/>
                  <a:gd name="T37" fmla="*/ 90 h 142"/>
                  <a:gd name="T38" fmla="*/ 140 w 142"/>
                  <a:gd name="T39" fmla="*/ 84 h 142"/>
                  <a:gd name="T40" fmla="*/ 140 w 142"/>
                  <a:gd name="T41" fmla="*/ 80 h 142"/>
                  <a:gd name="T42" fmla="*/ 140 w 142"/>
                  <a:gd name="T43" fmla="*/ 78 h 142"/>
                  <a:gd name="T44" fmla="*/ 140 w 142"/>
                  <a:gd name="T45" fmla="*/ 77 h 142"/>
                  <a:gd name="T46" fmla="*/ 141 w 142"/>
                  <a:gd name="T47" fmla="*/ 77 h 142"/>
                  <a:gd name="T48" fmla="*/ 142 w 142"/>
                  <a:gd name="T49" fmla="*/ 71 h 142"/>
                  <a:gd name="T50" fmla="*/ 140 w 142"/>
                  <a:gd name="T51" fmla="*/ 56 h 142"/>
                  <a:gd name="T52" fmla="*/ 136 w 142"/>
                  <a:gd name="T53" fmla="*/ 43 h 142"/>
                  <a:gd name="T54" fmla="*/ 128 w 142"/>
                  <a:gd name="T55" fmla="*/ 31 h 142"/>
                  <a:gd name="T56" fmla="*/ 120 w 142"/>
                  <a:gd name="T57" fmla="*/ 20 h 142"/>
                  <a:gd name="T58" fmla="*/ 109 w 142"/>
                  <a:gd name="T59" fmla="*/ 11 h 142"/>
                  <a:gd name="T60" fmla="*/ 97 w 142"/>
                  <a:gd name="T61" fmla="*/ 5 h 142"/>
                  <a:gd name="T62" fmla="*/ 90 w 142"/>
                  <a:gd name="T63" fmla="*/ 2 h 142"/>
                  <a:gd name="T64" fmla="*/ 84 w 142"/>
                  <a:gd name="T65" fmla="*/ 1 h 142"/>
                  <a:gd name="T66" fmla="*/ 71 w 142"/>
                  <a:gd name="T67" fmla="*/ 0 h 142"/>
                  <a:gd name="T68" fmla="*/ 55 w 142"/>
                  <a:gd name="T69" fmla="*/ 1 h 142"/>
                  <a:gd name="T70" fmla="*/ 43 w 142"/>
                  <a:gd name="T71" fmla="*/ 5 h 142"/>
                  <a:gd name="T72" fmla="*/ 31 w 142"/>
                  <a:gd name="T73" fmla="*/ 11 h 142"/>
                  <a:gd name="T74" fmla="*/ 21 w 142"/>
                  <a:gd name="T75" fmla="*/ 20 h 142"/>
                  <a:gd name="T76" fmla="*/ 11 w 142"/>
                  <a:gd name="T77" fmla="*/ 31 h 142"/>
                  <a:gd name="T78" fmla="*/ 5 w 142"/>
                  <a:gd name="T79" fmla="*/ 43 h 142"/>
                  <a:gd name="T80" fmla="*/ 1 w 142"/>
                  <a:gd name="T81" fmla="*/ 56 h 142"/>
                  <a:gd name="T82" fmla="*/ 0 w 142"/>
                  <a:gd name="T83" fmla="*/ 71 h 142"/>
                  <a:gd name="T84" fmla="*/ 1 w 142"/>
                  <a:gd name="T85" fmla="*/ 84 h 142"/>
                  <a:gd name="T86" fmla="*/ 2 w 142"/>
                  <a:gd name="T87" fmla="*/ 90 h 142"/>
                  <a:gd name="T88" fmla="*/ 5 w 142"/>
                  <a:gd name="T89" fmla="*/ 98 h 142"/>
                  <a:gd name="T90" fmla="*/ 11 w 142"/>
                  <a:gd name="T91" fmla="*/ 110 h 142"/>
                  <a:gd name="T92" fmla="*/ 15 w 142"/>
                  <a:gd name="T93" fmla="*/ 115 h 142"/>
                  <a:gd name="T94" fmla="*/ 21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1" y="121"/>
                    </a:moveTo>
                    <a:lnTo>
                      <a:pt x="31" y="129"/>
                    </a:lnTo>
                    <a:lnTo>
                      <a:pt x="43" y="136"/>
                    </a:lnTo>
                    <a:lnTo>
                      <a:pt x="55"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lnTo>
                      <a:pt x="124" y="115"/>
                    </a:lnTo>
                    <a:lnTo>
                      <a:pt x="128" y="110"/>
                    </a:lnTo>
                    <a:lnTo>
                      <a:pt x="136" y="98"/>
                    </a:lnTo>
                    <a:lnTo>
                      <a:pt x="138" y="90"/>
                    </a:lnTo>
                    <a:lnTo>
                      <a:pt x="140" y="84"/>
                    </a:lnTo>
                    <a:lnTo>
                      <a:pt x="140" y="80"/>
                    </a:lnTo>
                    <a:lnTo>
                      <a:pt x="140" y="78"/>
                    </a:lnTo>
                    <a:lnTo>
                      <a:pt x="140" y="77"/>
                    </a:lnTo>
                    <a:lnTo>
                      <a:pt x="141" y="77"/>
                    </a:lnTo>
                    <a:lnTo>
                      <a:pt x="142" y="71"/>
                    </a:lnTo>
                    <a:lnTo>
                      <a:pt x="140" y="56"/>
                    </a:lnTo>
                    <a:lnTo>
                      <a:pt x="136" y="43"/>
                    </a:lnTo>
                    <a:lnTo>
                      <a:pt x="128" y="31"/>
                    </a:lnTo>
                    <a:lnTo>
                      <a:pt x="120" y="20"/>
                    </a:lnTo>
                    <a:lnTo>
                      <a:pt x="109" y="11"/>
                    </a:lnTo>
                    <a:lnTo>
                      <a:pt x="97" y="5"/>
                    </a:lnTo>
                    <a:lnTo>
                      <a:pt x="90" y="2"/>
                    </a:lnTo>
                    <a:lnTo>
                      <a:pt x="84" y="1"/>
                    </a:lnTo>
                    <a:lnTo>
                      <a:pt x="71" y="0"/>
                    </a:lnTo>
                    <a:lnTo>
                      <a:pt x="55" y="1"/>
                    </a:lnTo>
                    <a:lnTo>
                      <a:pt x="43" y="5"/>
                    </a:lnTo>
                    <a:lnTo>
                      <a:pt x="31" y="11"/>
                    </a:lnTo>
                    <a:lnTo>
                      <a:pt x="21" y="20"/>
                    </a:lnTo>
                    <a:lnTo>
                      <a:pt x="11" y="31"/>
                    </a:lnTo>
                    <a:lnTo>
                      <a:pt x="5" y="43"/>
                    </a:lnTo>
                    <a:lnTo>
                      <a:pt x="1" y="56"/>
                    </a:lnTo>
                    <a:lnTo>
                      <a:pt x="0" y="71"/>
                    </a:lnTo>
                    <a:lnTo>
                      <a:pt x="1" y="84"/>
                    </a:lnTo>
                    <a:lnTo>
                      <a:pt x="2" y="90"/>
                    </a:lnTo>
                    <a:lnTo>
                      <a:pt x="5" y="98"/>
                    </a:lnTo>
                    <a:lnTo>
                      <a:pt x="11" y="110"/>
                    </a:lnTo>
                    <a:lnTo>
                      <a:pt x="15" y="115"/>
                    </a:lnTo>
                    <a:lnTo>
                      <a:pt x="21" y="121"/>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6" name="Freeform 1141">
                <a:extLst>
                  <a:ext uri="{FF2B5EF4-FFF2-40B4-BE49-F238E27FC236}">
                    <a16:creationId xmlns:a16="http://schemas.microsoft.com/office/drawing/2014/main" id="{B86B1F9F-6BBF-F677-E616-A6DEC7C572CB}"/>
                  </a:ext>
                </a:extLst>
              </p:cNvPr>
              <p:cNvSpPr>
                <a:spLocks/>
              </p:cNvSpPr>
              <p:nvPr/>
            </p:nvSpPr>
            <p:spPr bwMode="auto">
              <a:xfrm>
                <a:off x="7629525" y="4410075"/>
                <a:ext cx="44450" cy="46038"/>
              </a:xfrm>
              <a:custGeom>
                <a:avLst/>
                <a:gdLst>
                  <a:gd name="T0" fmla="*/ 21 w 142"/>
                  <a:gd name="T1" fmla="*/ 121 h 142"/>
                  <a:gd name="T2" fmla="*/ 31 w 142"/>
                  <a:gd name="T3" fmla="*/ 129 h 142"/>
                  <a:gd name="T4" fmla="*/ 44 w 142"/>
                  <a:gd name="T5" fmla="*/ 136 h 142"/>
                  <a:gd name="T6" fmla="*/ 56 w 142"/>
                  <a:gd name="T7" fmla="*/ 140 h 142"/>
                  <a:gd name="T8" fmla="*/ 71 w 142"/>
                  <a:gd name="T9" fmla="*/ 142 h 142"/>
                  <a:gd name="T10" fmla="*/ 77 w 142"/>
                  <a:gd name="T11" fmla="*/ 141 h 142"/>
                  <a:gd name="T12" fmla="*/ 77 w 142"/>
                  <a:gd name="T13" fmla="*/ 140 h 142"/>
                  <a:gd name="T14" fmla="*/ 78 w 142"/>
                  <a:gd name="T15" fmla="*/ 140 h 142"/>
                  <a:gd name="T16" fmla="*/ 80 w 142"/>
                  <a:gd name="T17" fmla="*/ 140 h 142"/>
                  <a:gd name="T18" fmla="*/ 84 w 142"/>
                  <a:gd name="T19" fmla="*/ 140 h 142"/>
                  <a:gd name="T20" fmla="*/ 90 w 142"/>
                  <a:gd name="T21" fmla="*/ 138 h 142"/>
                  <a:gd name="T22" fmla="*/ 97 w 142"/>
                  <a:gd name="T23" fmla="*/ 136 h 142"/>
                  <a:gd name="T24" fmla="*/ 109 w 142"/>
                  <a:gd name="T25" fmla="*/ 129 h 142"/>
                  <a:gd name="T26" fmla="*/ 115 w 142"/>
                  <a:gd name="T27" fmla="*/ 125 h 142"/>
                  <a:gd name="T28" fmla="*/ 121 w 142"/>
                  <a:gd name="T29" fmla="*/ 121 h 142"/>
                  <a:gd name="T30" fmla="*/ 125 w 142"/>
                  <a:gd name="T31" fmla="*/ 115 h 142"/>
                  <a:gd name="T32" fmla="*/ 129 w 142"/>
                  <a:gd name="T33" fmla="*/ 110 h 142"/>
                  <a:gd name="T34" fmla="*/ 136 w 142"/>
                  <a:gd name="T35" fmla="*/ 98 h 142"/>
                  <a:gd name="T36" fmla="*/ 138 w 142"/>
                  <a:gd name="T37" fmla="*/ 91 h 142"/>
                  <a:gd name="T38" fmla="*/ 140 w 142"/>
                  <a:gd name="T39" fmla="*/ 85 h 142"/>
                  <a:gd name="T40" fmla="*/ 140 w 142"/>
                  <a:gd name="T41" fmla="*/ 80 h 142"/>
                  <a:gd name="T42" fmla="*/ 140 w 142"/>
                  <a:gd name="T43" fmla="*/ 78 h 142"/>
                  <a:gd name="T44" fmla="*/ 140 w 142"/>
                  <a:gd name="T45" fmla="*/ 77 h 142"/>
                  <a:gd name="T46" fmla="*/ 141 w 142"/>
                  <a:gd name="T47" fmla="*/ 77 h 142"/>
                  <a:gd name="T48" fmla="*/ 142 w 142"/>
                  <a:gd name="T49" fmla="*/ 71 h 142"/>
                  <a:gd name="T50" fmla="*/ 140 w 142"/>
                  <a:gd name="T51" fmla="*/ 56 h 142"/>
                  <a:gd name="T52" fmla="*/ 136 w 142"/>
                  <a:gd name="T53" fmla="*/ 43 h 142"/>
                  <a:gd name="T54" fmla="*/ 129 w 142"/>
                  <a:gd name="T55" fmla="*/ 31 h 142"/>
                  <a:gd name="T56" fmla="*/ 121 w 142"/>
                  <a:gd name="T57" fmla="*/ 21 h 142"/>
                  <a:gd name="T58" fmla="*/ 109 w 142"/>
                  <a:gd name="T59" fmla="*/ 12 h 142"/>
                  <a:gd name="T60" fmla="*/ 97 w 142"/>
                  <a:gd name="T61" fmla="*/ 5 h 142"/>
                  <a:gd name="T62" fmla="*/ 90 w 142"/>
                  <a:gd name="T63" fmla="*/ 2 h 142"/>
                  <a:gd name="T64" fmla="*/ 84 w 142"/>
                  <a:gd name="T65" fmla="*/ 1 h 142"/>
                  <a:gd name="T66" fmla="*/ 71 w 142"/>
                  <a:gd name="T67" fmla="*/ 0 h 142"/>
                  <a:gd name="T68" fmla="*/ 56 w 142"/>
                  <a:gd name="T69" fmla="*/ 1 h 142"/>
                  <a:gd name="T70" fmla="*/ 44 w 142"/>
                  <a:gd name="T71" fmla="*/ 5 h 142"/>
                  <a:gd name="T72" fmla="*/ 31 w 142"/>
                  <a:gd name="T73" fmla="*/ 12 h 142"/>
                  <a:gd name="T74" fmla="*/ 21 w 142"/>
                  <a:gd name="T75" fmla="*/ 21 h 142"/>
                  <a:gd name="T76" fmla="*/ 11 w 142"/>
                  <a:gd name="T77" fmla="*/ 31 h 142"/>
                  <a:gd name="T78" fmla="*/ 5 w 142"/>
                  <a:gd name="T79" fmla="*/ 43 h 142"/>
                  <a:gd name="T80" fmla="*/ 1 w 142"/>
                  <a:gd name="T81" fmla="*/ 56 h 142"/>
                  <a:gd name="T82" fmla="*/ 0 w 142"/>
                  <a:gd name="T83" fmla="*/ 71 h 142"/>
                  <a:gd name="T84" fmla="*/ 1 w 142"/>
                  <a:gd name="T85" fmla="*/ 85 h 142"/>
                  <a:gd name="T86" fmla="*/ 2 w 142"/>
                  <a:gd name="T87" fmla="*/ 91 h 142"/>
                  <a:gd name="T88" fmla="*/ 5 w 142"/>
                  <a:gd name="T89" fmla="*/ 98 h 142"/>
                  <a:gd name="T90" fmla="*/ 11 w 142"/>
                  <a:gd name="T91" fmla="*/ 110 h 142"/>
                  <a:gd name="T92" fmla="*/ 15 w 142"/>
                  <a:gd name="T93" fmla="*/ 115 h 142"/>
                  <a:gd name="T94" fmla="*/ 21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1" y="121"/>
                    </a:moveTo>
                    <a:lnTo>
                      <a:pt x="31" y="129"/>
                    </a:lnTo>
                    <a:lnTo>
                      <a:pt x="44" y="136"/>
                    </a:lnTo>
                    <a:lnTo>
                      <a:pt x="56" y="140"/>
                    </a:lnTo>
                    <a:lnTo>
                      <a:pt x="71" y="142"/>
                    </a:lnTo>
                    <a:lnTo>
                      <a:pt x="77" y="141"/>
                    </a:lnTo>
                    <a:lnTo>
                      <a:pt x="77" y="140"/>
                    </a:lnTo>
                    <a:lnTo>
                      <a:pt x="78" y="140"/>
                    </a:lnTo>
                    <a:lnTo>
                      <a:pt x="80" y="140"/>
                    </a:lnTo>
                    <a:lnTo>
                      <a:pt x="84" y="140"/>
                    </a:lnTo>
                    <a:lnTo>
                      <a:pt x="90" y="138"/>
                    </a:lnTo>
                    <a:lnTo>
                      <a:pt x="97" y="136"/>
                    </a:lnTo>
                    <a:lnTo>
                      <a:pt x="109" y="129"/>
                    </a:lnTo>
                    <a:lnTo>
                      <a:pt x="115" y="125"/>
                    </a:lnTo>
                    <a:lnTo>
                      <a:pt x="121" y="121"/>
                    </a:lnTo>
                    <a:lnTo>
                      <a:pt x="125" y="115"/>
                    </a:lnTo>
                    <a:lnTo>
                      <a:pt x="129" y="110"/>
                    </a:lnTo>
                    <a:lnTo>
                      <a:pt x="136" y="98"/>
                    </a:lnTo>
                    <a:lnTo>
                      <a:pt x="138" y="91"/>
                    </a:lnTo>
                    <a:lnTo>
                      <a:pt x="140" y="85"/>
                    </a:lnTo>
                    <a:lnTo>
                      <a:pt x="140" y="80"/>
                    </a:lnTo>
                    <a:lnTo>
                      <a:pt x="140" y="78"/>
                    </a:lnTo>
                    <a:lnTo>
                      <a:pt x="140" y="77"/>
                    </a:lnTo>
                    <a:lnTo>
                      <a:pt x="141" y="77"/>
                    </a:lnTo>
                    <a:lnTo>
                      <a:pt x="142" y="71"/>
                    </a:lnTo>
                    <a:lnTo>
                      <a:pt x="140" y="56"/>
                    </a:lnTo>
                    <a:lnTo>
                      <a:pt x="136" y="43"/>
                    </a:lnTo>
                    <a:lnTo>
                      <a:pt x="129" y="31"/>
                    </a:lnTo>
                    <a:lnTo>
                      <a:pt x="121" y="21"/>
                    </a:lnTo>
                    <a:lnTo>
                      <a:pt x="109" y="12"/>
                    </a:lnTo>
                    <a:lnTo>
                      <a:pt x="97" y="5"/>
                    </a:lnTo>
                    <a:lnTo>
                      <a:pt x="90" y="2"/>
                    </a:lnTo>
                    <a:lnTo>
                      <a:pt x="84" y="1"/>
                    </a:lnTo>
                    <a:lnTo>
                      <a:pt x="71" y="0"/>
                    </a:lnTo>
                    <a:lnTo>
                      <a:pt x="56" y="1"/>
                    </a:lnTo>
                    <a:lnTo>
                      <a:pt x="44" y="5"/>
                    </a:lnTo>
                    <a:lnTo>
                      <a:pt x="31" y="12"/>
                    </a:lnTo>
                    <a:lnTo>
                      <a:pt x="21" y="21"/>
                    </a:lnTo>
                    <a:lnTo>
                      <a:pt x="11" y="31"/>
                    </a:lnTo>
                    <a:lnTo>
                      <a:pt x="5" y="43"/>
                    </a:lnTo>
                    <a:lnTo>
                      <a:pt x="1" y="56"/>
                    </a:lnTo>
                    <a:lnTo>
                      <a:pt x="0" y="71"/>
                    </a:lnTo>
                    <a:lnTo>
                      <a:pt x="1" y="85"/>
                    </a:lnTo>
                    <a:lnTo>
                      <a:pt x="2" y="91"/>
                    </a:lnTo>
                    <a:lnTo>
                      <a:pt x="5" y="98"/>
                    </a:lnTo>
                    <a:lnTo>
                      <a:pt x="11" y="110"/>
                    </a:lnTo>
                    <a:lnTo>
                      <a:pt x="15" y="115"/>
                    </a:lnTo>
                    <a:lnTo>
                      <a:pt x="21" y="121"/>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7" name="Freeform 1142">
                <a:extLst>
                  <a:ext uri="{FF2B5EF4-FFF2-40B4-BE49-F238E27FC236}">
                    <a16:creationId xmlns:a16="http://schemas.microsoft.com/office/drawing/2014/main" id="{981031B5-64B7-9BC0-B744-2B49D5BE3C16}"/>
                  </a:ext>
                </a:extLst>
              </p:cNvPr>
              <p:cNvSpPr>
                <a:spLocks/>
              </p:cNvSpPr>
              <p:nvPr/>
            </p:nvSpPr>
            <p:spPr bwMode="auto">
              <a:xfrm>
                <a:off x="7920038" y="4459288"/>
                <a:ext cx="46038" cy="44450"/>
              </a:xfrm>
              <a:custGeom>
                <a:avLst/>
                <a:gdLst>
                  <a:gd name="T0" fmla="*/ 22 w 142"/>
                  <a:gd name="T1" fmla="*/ 121 h 142"/>
                  <a:gd name="T2" fmla="*/ 32 w 142"/>
                  <a:gd name="T3" fmla="*/ 129 h 142"/>
                  <a:gd name="T4" fmla="*/ 44 w 142"/>
                  <a:gd name="T5" fmla="*/ 136 h 142"/>
                  <a:gd name="T6" fmla="*/ 56 w 142"/>
                  <a:gd name="T7" fmla="*/ 140 h 142"/>
                  <a:gd name="T8" fmla="*/ 71 w 142"/>
                  <a:gd name="T9" fmla="*/ 142 h 142"/>
                  <a:gd name="T10" fmla="*/ 77 w 142"/>
                  <a:gd name="T11" fmla="*/ 141 h 142"/>
                  <a:gd name="T12" fmla="*/ 77 w 142"/>
                  <a:gd name="T13" fmla="*/ 140 h 142"/>
                  <a:gd name="T14" fmla="*/ 78 w 142"/>
                  <a:gd name="T15" fmla="*/ 140 h 142"/>
                  <a:gd name="T16" fmla="*/ 81 w 142"/>
                  <a:gd name="T17" fmla="*/ 140 h 142"/>
                  <a:gd name="T18" fmla="*/ 85 w 142"/>
                  <a:gd name="T19" fmla="*/ 140 h 142"/>
                  <a:gd name="T20" fmla="*/ 91 w 142"/>
                  <a:gd name="T21" fmla="*/ 138 h 142"/>
                  <a:gd name="T22" fmla="*/ 98 w 142"/>
                  <a:gd name="T23" fmla="*/ 136 h 142"/>
                  <a:gd name="T24" fmla="*/ 110 w 142"/>
                  <a:gd name="T25" fmla="*/ 129 h 142"/>
                  <a:gd name="T26" fmla="*/ 115 w 142"/>
                  <a:gd name="T27" fmla="*/ 125 h 142"/>
                  <a:gd name="T28" fmla="*/ 121 w 142"/>
                  <a:gd name="T29" fmla="*/ 121 h 142"/>
                  <a:gd name="T30" fmla="*/ 125 w 142"/>
                  <a:gd name="T31" fmla="*/ 115 h 142"/>
                  <a:gd name="T32" fmla="*/ 129 w 142"/>
                  <a:gd name="T33" fmla="*/ 110 h 142"/>
                  <a:gd name="T34" fmla="*/ 136 w 142"/>
                  <a:gd name="T35" fmla="*/ 98 h 142"/>
                  <a:gd name="T36" fmla="*/ 138 w 142"/>
                  <a:gd name="T37" fmla="*/ 91 h 142"/>
                  <a:gd name="T38" fmla="*/ 140 w 142"/>
                  <a:gd name="T39" fmla="*/ 85 h 142"/>
                  <a:gd name="T40" fmla="*/ 140 w 142"/>
                  <a:gd name="T41" fmla="*/ 81 h 142"/>
                  <a:gd name="T42" fmla="*/ 140 w 142"/>
                  <a:gd name="T43" fmla="*/ 79 h 142"/>
                  <a:gd name="T44" fmla="*/ 140 w 142"/>
                  <a:gd name="T45" fmla="*/ 78 h 142"/>
                  <a:gd name="T46" fmla="*/ 141 w 142"/>
                  <a:gd name="T47" fmla="*/ 78 h 142"/>
                  <a:gd name="T48" fmla="*/ 142 w 142"/>
                  <a:gd name="T49" fmla="*/ 71 h 142"/>
                  <a:gd name="T50" fmla="*/ 140 w 142"/>
                  <a:gd name="T51" fmla="*/ 56 h 142"/>
                  <a:gd name="T52" fmla="*/ 136 w 142"/>
                  <a:gd name="T53" fmla="*/ 43 h 142"/>
                  <a:gd name="T54" fmla="*/ 129 w 142"/>
                  <a:gd name="T55" fmla="*/ 31 h 142"/>
                  <a:gd name="T56" fmla="*/ 121 w 142"/>
                  <a:gd name="T57" fmla="*/ 21 h 142"/>
                  <a:gd name="T58" fmla="*/ 110 w 142"/>
                  <a:gd name="T59" fmla="*/ 12 h 142"/>
                  <a:gd name="T60" fmla="*/ 98 w 142"/>
                  <a:gd name="T61" fmla="*/ 6 h 142"/>
                  <a:gd name="T62" fmla="*/ 91 w 142"/>
                  <a:gd name="T63" fmla="*/ 3 h 142"/>
                  <a:gd name="T64" fmla="*/ 85 w 142"/>
                  <a:gd name="T65" fmla="*/ 2 h 142"/>
                  <a:gd name="T66" fmla="*/ 71 w 142"/>
                  <a:gd name="T67" fmla="*/ 0 h 142"/>
                  <a:gd name="T68" fmla="*/ 56 w 142"/>
                  <a:gd name="T69" fmla="*/ 2 h 142"/>
                  <a:gd name="T70" fmla="*/ 44 w 142"/>
                  <a:gd name="T71" fmla="*/ 6 h 142"/>
                  <a:gd name="T72" fmla="*/ 32 w 142"/>
                  <a:gd name="T73" fmla="*/ 12 h 142"/>
                  <a:gd name="T74" fmla="*/ 22 w 142"/>
                  <a:gd name="T75" fmla="*/ 21 h 142"/>
                  <a:gd name="T76" fmla="*/ 12 w 142"/>
                  <a:gd name="T77" fmla="*/ 31 h 142"/>
                  <a:gd name="T78" fmla="*/ 5 w 142"/>
                  <a:gd name="T79" fmla="*/ 43 h 142"/>
                  <a:gd name="T80" fmla="*/ 1 w 142"/>
                  <a:gd name="T81" fmla="*/ 56 h 142"/>
                  <a:gd name="T82" fmla="*/ 0 w 142"/>
                  <a:gd name="T83" fmla="*/ 71 h 142"/>
                  <a:gd name="T84" fmla="*/ 1 w 142"/>
                  <a:gd name="T85" fmla="*/ 85 h 142"/>
                  <a:gd name="T86" fmla="*/ 2 w 142"/>
                  <a:gd name="T87" fmla="*/ 91 h 142"/>
                  <a:gd name="T88" fmla="*/ 5 w 142"/>
                  <a:gd name="T89" fmla="*/ 98 h 142"/>
                  <a:gd name="T90" fmla="*/ 12 w 142"/>
                  <a:gd name="T91" fmla="*/ 110 h 142"/>
                  <a:gd name="T92" fmla="*/ 16 w 142"/>
                  <a:gd name="T93" fmla="*/ 115 h 142"/>
                  <a:gd name="T94" fmla="*/ 22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2" y="121"/>
                    </a:moveTo>
                    <a:lnTo>
                      <a:pt x="32" y="129"/>
                    </a:lnTo>
                    <a:lnTo>
                      <a:pt x="44" y="136"/>
                    </a:lnTo>
                    <a:lnTo>
                      <a:pt x="56" y="140"/>
                    </a:lnTo>
                    <a:lnTo>
                      <a:pt x="71" y="142"/>
                    </a:lnTo>
                    <a:lnTo>
                      <a:pt x="77" y="141"/>
                    </a:lnTo>
                    <a:lnTo>
                      <a:pt x="77" y="140"/>
                    </a:lnTo>
                    <a:lnTo>
                      <a:pt x="78" y="140"/>
                    </a:lnTo>
                    <a:lnTo>
                      <a:pt x="81" y="140"/>
                    </a:lnTo>
                    <a:lnTo>
                      <a:pt x="85" y="140"/>
                    </a:lnTo>
                    <a:lnTo>
                      <a:pt x="91" y="138"/>
                    </a:lnTo>
                    <a:lnTo>
                      <a:pt x="98" y="136"/>
                    </a:lnTo>
                    <a:lnTo>
                      <a:pt x="110" y="129"/>
                    </a:lnTo>
                    <a:lnTo>
                      <a:pt x="115" y="125"/>
                    </a:lnTo>
                    <a:lnTo>
                      <a:pt x="121" y="121"/>
                    </a:lnTo>
                    <a:lnTo>
                      <a:pt x="125" y="115"/>
                    </a:lnTo>
                    <a:lnTo>
                      <a:pt x="129" y="110"/>
                    </a:lnTo>
                    <a:lnTo>
                      <a:pt x="136" y="98"/>
                    </a:lnTo>
                    <a:lnTo>
                      <a:pt x="138" y="91"/>
                    </a:lnTo>
                    <a:lnTo>
                      <a:pt x="140" y="85"/>
                    </a:lnTo>
                    <a:lnTo>
                      <a:pt x="140" y="81"/>
                    </a:lnTo>
                    <a:lnTo>
                      <a:pt x="140" y="79"/>
                    </a:lnTo>
                    <a:lnTo>
                      <a:pt x="140" y="78"/>
                    </a:lnTo>
                    <a:lnTo>
                      <a:pt x="141" y="78"/>
                    </a:lnTo>
                    <a:lnTo>
                      <a:pt x="142" y="71"/>
                    </a:lnTo>
                    <a:lnTo>
                      <a:pt x="140" y="56"/>
                    </a:lnTo>
                    <a:lnTo>
                      <a:pt x="136" y="43"/>
                    </a:lnTo>
                    <a:lnTo>
                      <a:pt x="129" y="31"/>
                    </a:lnTo>
                    <a:lnTo>
                      <a:pt x="121" y="21"/>
                    </a:lnTo>
                    <a:lnTo>
                      <a:pt x="110" y="12"/>
                    </a:lnTo>
                    <a:lnTo>
                      <a:pt x="98" y="6"/>
                    </a:lnTo>
                    <a:lnTo>
                      <a:pt x="91" y="3"/>
                    </a:lnTo>
                    <a:lnTo>
                      <a:pt x="85" y="2"/>
                    </a:lnTo>
                    <a:lnTo>
                      <a:pt x="71" y="0"/>
                    </a:lnTo>
                    <a:lnTo>
                      <a:pt x="56" y="2"/>
                    </a:lnTo>
                    <a:lnTo>
                      <a:pt x="44" y="6"/>
                    </a:lnTo>
                    <a:lnTo>
                      <a:pt x="32" y="12"/>
                    </a:lnTo>
                    <a:lnTo>
                      <a:pt x="22" y="21"/>
                    </a:lnTo>
                    <a:lnTo>
                      <a:pt x="12" y="31"/>
                    </a:lnTo>
                    <a:lnTo>
                      <a:pt x="5" y="43"/>
                    </a:lnTo>
                    <a:lnTo>
                      <a:pt x="1" y="56"/>
                    </a:lnTo>
                    <a:lnTo>
                      <a:pt x="0" y="71"/>
                    </a:lnTo>
                    <a:lnTo>
                      <a:pt x="1" y="85"/>
                    </a:lnTo>
                    <a:lnTo>
                      <a:pt x="2" y="91"/>
                    </a:lnTo>
                    <a:lnTo>
                      <a:pt x="5" y="98"/>
                    </a:lnTo>
                    <a:lnTo>
                      <a:pt x="12" y="110"/>
                    </a:lnTo>
                    <a:lnTo>
                      <a:pt x="16" y="115"/>
                    </a:lnTo>
                    <a:lnTo>
                      <a:pt x="22" y="121"/>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8" name="Freeform 1143">
                <a:extLst>
                  <a:ext uri="{FF2B5EF4-FFF2-40B4-BE49-F238E27FC236}">
                    <a16:creationId xmlns:a16="http://schemas.microsoft.com/office/drawing/2014/main" id="{4F5C960F-9F29-3115-5799-9A5F8F515A6C}"/>
                  </a:ext>
                </a:extLst>
              </p:cNvPr>
              <p:cNvSpPr>
                <a:spLocks/>
              </p:cNvSpPr>
              <p:nvPr/>
            </p:nvSpPr>
            <p:spPr bwMode="auto">
              <a:xfrm>
                <a:off x="8210550" y="4576763"/>
                <a:ext cx="44450" cy="46038"/>
              </a:xfrm>
              <a:custGeom>
                <a:avLst/>
                <a:gdLst>
                  <a:gd name="T0" fmla="*/ 21 w 142"/>
                  <a:gd name="T1" fmla="*/ 120 h 142"/>
                  <a:gd name="T2" fmla="*/ 31 w 142"/>
                  <a:gd name="T3" fmla="*/ 128 h 142"/>
                  <a:gd name="T4" fmla="*/ 43 w 142"/>
                  <a:gd name="T5" fmla="*/ 136 h 142"/>
                  <a:gd name="T6" fmla="*/ 56 w 142"/>
                  <a:gd name="T7" fmla="*/ 140 h 142"/>
                  <a:gd name="T8" fmla="*/ 71 w 142"/>
                  <a:gd name="T9" fmla="*/ 142 h 142"/>
                  <a:gd name="T10" fmla="*/ 77 w 142"/>
                  <a:gd name="T11" fmla="*/ 141 h 142"/>
                  <a:gd name="T12" fmla="*/ 77 w 142"/>
                  <a:gd name="T13" fmla="*/ 140 h 142"/>
                  <a:gd name="T14" fmla="*/ 78 w 142"/>
                  <a:gd name="T15" fmla="*/ 140 h 142"/>
                  <a:gd name="T16" fmla="*/ 80 w 142"/>
                  <a:gd name="T17" fmla="*/ 140 h 142"/>
                  <a:gd name="T18" fmla="*/ 84 w 142"/>
                  <a:gd name="T19" fmla="*/ 140 h 142"/>
                  <a:gd name="T20" fmla="*/ 90 w 142"/>
                  <a:gd name="T21" fmla="*/ 138 h 142"/>
                  <a:gd name="T22" fmla="*/ 97 w 142"/>
                  <a:gd name="T23" fmla="*/ 136 h 142"/>
                  <a:gd name="T24" fmla="*/ 109 w 142"/>
                  <a:gd name="T25" fmla="*/ 128 h 142"/>
                  <a:gd name="T26" fmla="*/ 114 w 142"/>
                  <a:gd name="T27" fmla="*/ 124 h 142"/>
                  <a:gd name="T28" fmla="*/ 120 w 142"/>
                  <a:gd name="T29" fmla="*/ 120 h 142"/>
                  <a:gd name="T30" fmla="*/ 125 w 142"/>
                  <a:gd name="T31" fmla="*/ 114 h 142"/>
                  <a:gd name="T32" fmla="*/ 129 w 142"/>
                  <a:gd name="T33" fmla="*/ 109 h 142"/>
                  <a:gd name="T34" fmla="*/ 136 w 142"/>
                  <a:gd name="T35" fmla="*/ 97 h 142"/>
                  <a:gd name="T36" fmla="*/ 138 w 142"/>
                  <a:gd name="T37" fmla="*/ 90 h 142"/>
                  <a:gd name="T38" fmla="*/ 140 w 142"/>
                  <a:gd name="T39" fmla="*/ 84 h 142"/>
                  <a:gd name="T40" fmla="*/ 140 w 142"/>
                  <a:gd name="T41" fmla="*/ 80 h 142"/>
                  <a:gd name="T42" fmla="*/ 140 w 142"/>
                  <a:gd name="T43" fmla="*/ 78 h 142"/>
                  <a:gd name="T44" fmla="*/ 140 w 142"/>
                  <a:gd name="T45" fmla="*/ 77 h 142"/>
                  <a:gd name="T46" fmla="*/ 141 w 142"/>
                  <a:gd name="T47" fmla="*/ 77 h 142"/>
                  <a:gd name="T48" fmla="*/ 142 w 142"/>
                  <a:gd name="T49" fmla="*/ 71 h 142"/>
                  <a:gd name="T50" fmla="*/ 140 w 142"/>
                  <a:gd name="T51" fmla="*/ 55 h 142"/>
                  <a:gd name="T52" fmla="*/ 136 w 142"/>
                  <a:gd name="T53" fmla="*/ 42 h 142"/>
                  <a:gd name="T54" fmla="*/ 129 w 142"/>
                  <a:gd name="T55" fmla="*/ 30 h 142"/>
                  <a:gd name="T56" fmla="*/ 120 w 142"/>
                  <a:gd name="T57" fmla="*/ 20 h 142"/>
                  <a:gd name="T58" fmla="*/ 109 w 142"/>
                  <a:gd name="T59" fmla="*/ 11 h 142"/>
                  <a:gd name="T60" fmla="*/ 97 w 142"/>
                  <a:gd name="T61" fmla="*/ 5 h 142"/>
                  <a:gd name="T62" fmla="*/ 90 w 142"/>
                  <a:gd name="T63" fmla="*/ 2 h 142"/>
                  <a:gd name="T64" fmla="*/ 84 w 142"/>
                  <a:gd name="T65" fmla="*/ 1 h 142"/>
                  <a:gd name="T66" fmla="*/ 71 w 142"/>
                  <a:gd name="T67" fmla="*/ 0 h 142"/>
                  <a:gd name="T68" fmla="*/ 56 w 142"/>
                  <a:gd name="T69" fmla="*/ 1 h 142"/>
                  <a:gd name="T70" fmla="*/ 43 w 142"/>
                  <a:gd name="T71" fmla="*/ 5 h 142"/>
                  <a:gd name="T72" fmla="*/ 31 w 142"/>
                  <a:gd name="T73" fmla="*/ 11 h 142"/>
                  <a:gd name="T74" fmla="*/ 21 w 142"/>
                  <a:gd name="T75" fmla="*/ 20 h 142"/>
                  <a:gd name="T76" fmla="*/ 11 w 142"/>
                  <a:gd name="T77" fmla="*/ 30 h 142"/>
                  <a:gd name="T78" fmla="*/ 5 w 142"/>
                  <a:gd name="T79" fmla="*/ 42 h 142"/>
                  <a:gd name="T80" fmla="*/ 1 w 142"/>
                  <a:gd name="T81" fmla="*/ 55 h 142"/>
                  <a:gd name="T82" fmla="*/ 0 w 142"/>
                  <a:gd name="T83" fmla="*/ 71 h 142"/>
                  <a:gd name="T84" fmla="*/ 1 w 142"/>
                  <a:gd name="T85" fmla="*/ 84 h 142"/>
                  <a:gd name="T86" fmla="*/ 2 w 142"/>
                  <a:gd name="T87" fmla="*/ 90 h 142"/>
                  <a:gd name="T88" fmla="*/ 5 w 142"/>
                  <a:gd name="T89" fmla="*/ 97 h 142"/>
                  <a:gd name="T90" fmla="*/ 11 w 142"/>
                  <a:gd name="T91" fmla="*/ 109 h 142"/>
                  <a:gd name="T92" fmla="*/ 15 w 142"/>
                  <a:gd name="T93" fmla="*/ 114 h 142"/>
                  <a:gd name="T94" fmla="*/ 21 w 142"/>
                  <a:gd name="T95" fmla="*/ 1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1" y="120"/>
                    </a:moveTo>
                    <a:lnTo>
                      <a:pt x="31" y="128"/>
                    </a:lnTo>
                    <a:lnTo>
                      <a:pt x="43" y="136"/>
                    </a:lnTo>
                    <a:lnTo>
                      <a:pt x="56" y="140"/>
                    </a:lnTo>
                    <a:lnTo>
                      <a:pt x="71" y="142"/>
                    </a:lnTo>
                    <a:lnTo>
                      <a:pt x="77" y="141"/>
                    </a:lnTo>
                    <a:lnTo>
                      <a:pt x="77" y="140"/>
                    </a:lnTo>
                    <a:lnTo>
                      <a:pt x="78" y="140"/>
                    </a:lnTo>
                    <a:lnTo>
                      <a:pt x="80" y="140"/>
                    </a:lnTo>
                    <a:lnTo>
                      <a:pt x="84" y="140"/>
                    </a:lnTo>
                    <a:lnTo>
                      <a:pt x="90" y="138"/>
                    </a:lnTo>
                    <a:lnTo>
                      <a:pt x="97" y="136"/>
                    </a:lnTo>
                    <a:lnTo>
                      <a:pt x="109" y="128"/>
                    </a:lnTo>
                    <a:lnTo>
                      <a:pt x="114" y="124"/>
                    </a:lnTo>
                    <a:lnTo>
                      <a:pt x="120" y="120"/>
                    </a:lnTo>
                    <a:lnTo>
                      <a:pt x="125" y="114"/>
                    </a:lnTo>
                    <a:lnTo>
                      <a:pt x="129" y="109"/>
                    </a:lnTo>
                    <a:lnTo>
                      <a:pt x="136" y="97"/>
                    </a:lnTo>
                    <a:lnTo>
                      <a:pt x="138" y="90"/>
                    </a:lnTo>
                    <a:lnTo>
                      <a:pt x="140" y="84"/>
                    </a:lnTo>
                    <a:lnTo>
                      <a:pt x="140" y="80"/>
                    </a:lnTo>
                    <a:lnTo>
                      <a:pt x="140" y="78"/>
                    </a:lnTo>
                    <a:lnTo>
                      <a:pt x="140" y="77"/>
                    </a:lnTo>
                    <a:lnTo>
                      <a:pt x="141" y="77"/>
                    </a:lnTo>
                    <a:lnTo>
                      <a:pt x="142" y="71"/>
                    </a:lnTo>
                    <a:lnTo>
                      <a:pt x="140" y="55"/>
                    </a:lnTo>
                    <a:lnTo>
                      <a:pt x="136" y="42"/>
                    </a:lnTo>
                    <a:lnTo>
                      <a:pt x="129" y="30"/>
                    </a:lnTo>
                    <a:lnTo>
                      <a:pt x="120" y="20"/>
                    </a:lnTo>
                    <a:lnTo>
                      <a:pt x="109" y="11"/>
                    </a:lnTo>
                    <a:lnTo>
                      <a:pt x="97" y="5"/>
                    </a:lnTo>
                    <a:lnTo>
                      <a:pt x="90" y="2"/>
                    </a:lnTo>
                    <a:lnTo>
                      <a:pt x="84" y="1"/>
                    </a:lnTo>
                    <a:lnTo>
                      <a:pt x="71" y="0"/>
                    </a:lnTo>
                    <a:lnTo>
                      <a:pt x="56" y="1"/>
                    </a:lnTo>
                    <a:lnTo>
                      <a:pt x="43" y="5"/>
                    </a:lnTo>
                    <a:lnTo>
                      <a:pt x="31" y="11"/>
                    </a:lnTo>
                    <a:lnTo>
                      <a:pt x="21" y="20"/>
                    </a:lnTo>
                    <a:lnTo>
                      <a:pt x="11" y="30"/>
                    </a:lnTo>
                    <a:lnTo>
                      <a:pt x="5" y="42"/>
                    </a:lnTo>
                    <a:lnTo>
                      <a:pt x="1" y="55"/>
                    </a:lnTo>
                    <a:lnTo>
                      <a:pt x="0" y="71"/>
                    </a:lnTo>
                    <a:lnTo>
                      <a:pt x="1" y="84"/>
                    </a:lnTo>
                    <a:lnTo>
                      <a:pt x="2" y="90"/>
                    </a:lnTo>
                    <a:lnTo>
                      <a:pt x="5" y="97"/>
                    </a:lnTo>
                    <a:lnTo>
                      <a:pt x="11" y="109"/>
                    </a:lnTo>
                    <a:lnTo>
                      <a:pt x="15" y="114"/>
                    </a:lnTo>
                    <a:lnTo>
                      <a:pt x="21" y="12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9" name="Freeform 1144">
                <a:extLst>
                  <a:ext uri="{FF2B5EF4-FFF2-40B4-BE49-F238E27FC236}">
                    <a16:creationId xmlns:a16="http://schemas.microsoft.com/office/drawing/2014/main" id="{00E14773-1B0F-41AC-2AF6-EE210509AB60}"/>
                  </a:ext>
                </a:extLst>
              </p:cNvPr>
              <p:cNvSpPr>
                <a:spLocks/>
              </p:cNvSpPr>
              <p:nvPr/>
            </p:nvSpPr>
            <p:spPr bwMode="auto">
              <a:xfrm>
                <a:off x="8496300" y="4632325"/>
                <a:ext cx="46038" cy="44450"/>
              </a:xfrm>
              <a:custGeom>
                <a:avLst/>
                <a:gdLst>
                  <a:gd name="T0" fmla="*/ 21 w 142"/>
                  <a:gd name="T1" fmla="*/ 121 h 142"/>
                  <a:gd name="T2" fmla="*/ 32 w 142"/>
                  <a:gd name="T3" fmla="*/ 129 h 142"/>
                  <a:gd name="T4" fmla="*/ 44 w 142"/>
                  <a:gd name="T5" fmla="*/ 136 h 142"/>
                  <a:gd name="T6" fmla="*/ 56 w 142"/>
                  <a:gd name="T7" fmla="*/ 140 h 142"/>
                  <a:gd name="T8" fmla="*/ 71 w 142"/>
                  <a:gd name="T9" fmla="*/ 142 h 142"/>
                  <a:gd name="T10" fmla="*/ 77 w 142"/>
                  <a:gd name="T11" fmla="*/ 141 h 142"/>
                  <a:gd name="T12" fmla="*/ 77 w 142"/>
                  <a:gd name="T13" fmla="*/ 140 h 142"/>
                  <a:gd name="T14" fmla="*/ 78 w 142"/>
                  <a:gd name="T15" fmla="*/ 140 h 142"/>
                  <a:gd name="T16" fmla="*/ 80 w 142"/>
                  <a:gd name="T17" fmla="*/ 140 h 142"/>
                  <a:gd name="T18" fmla="*/ 84 w 142"/>
                  <a:gd name="T19" fmla="*/ 140 h 142"/>
                  <a:gd name="T20" fmla="*/ 90 w 142"/>
                  <a:gd name="T21" fmla="*/ 138 h 142"/>
                  <a:gd name="T22" fmla="*/ 97 w 142"/>
                  <a:gd name="T23" fmla="*/ 136 h 142"/>
                  <a:gd name="T24" fmla="*/ 110 w 142"/>
                  <a:gd name="T25" fmla="*/ 129 h 142"/>
                  <a:gd name="T26" fmla="*/ 115 w 142"/>
                  <a:gd name="T27" fmla="*/ 125 h 142"/>
                  <a:gd name="T28" fmla="*/ 121 w 142"/>
                  <a:gd name="T29" fmla="*/ 121 h 142"/>
                  <a:gd name="T30" fmla="*/ 125 w 142"/>
                  <a:gd name="T31" fmla="*/ 115 h 142"/>
                  <a:gd name="T32" fmla="*/ 129 w 142"/>
                  <a:gd name="T33" fmla="*/ 110 h 142"/>
                  <a:gd name="T34" fmla="*/ 136 w 142"/>
                  <a:gd name="T35" fmla="*/ 97 h 142"/>
                  <a:gd name="T36" fmla="*/ 138 w 142"/>
                  <a:gd name="T37" fmla="*/ 90 h 142"/>
                  <a:gd name="T38" fmla="*/ 140 w 142"/>
                  <a:gd name="T39" fmla="*/ 84 h 142"/>
                  <a:gd name="T40" fmla="*/ 140 w 142"/>
                  <a:gd name="T41" fmla="*/ 80 h 142"/>
                  <a:gd name="T42" fmla="*/ 140 w 142"/>
                  <a:gd name="T43" fmla="*/ 78 h 142"/>
                  <a:gd name="T44" fmla="*/ 140 w 142"/>
                  <a:gd name="T45" fmla="*/ 77 h 142"/>
                  <a:gd name="T46" fmla="*/ 141 w 142"/>
                  <a:gd name="T47" fmla="*/ 77 h 142"/>
                  <a:gd name="T48" fmla="*/ 142 w 142"/>
                  <a:gd name="T49" fmla="*/ 71 h 142"/>
                  <a:gd name="T50" fmla="*/ 140 w 142"/>
                  <a:gd name="T51" fmla="*/ 56 h 142"/>
                  <a:gd name="T52" fmla="*/ 136 w 142"/>
                  <a:gd name="T53" fmla="*/ 43 h 142"/>
                  <a:gd name="T54" fmla="*/ 129 w 142"/>
                  <a:gd name="T55" fmla="*/ 30 h 142"/>
                  <a:gd name="T56" fmla="*/ 121 w 142"/>
                  <a:gd name="T57" fmla="*/ 20 h 142"/>
                  <a:gd name="T58" fmla="*/ 110 w 142"/>
                  <a:gd name="T59" fmla="*/ 11 h 142"/>
                  <a:gd name="T60" fmla="*/ 97 w 142"/>
                  <a:gd name="T61" fmla="*/ 5 h 142"/>
                  <a:gd name="T62" fmla="*/ 90 w 142"/>
                  <a:gd name="T63" fmla="*/ 2 h 142"/>
                  <a:gd name="T64" fmla="*/ 84 w 142"/>
                  <a:gd name="T65" fmla="*/ 1 h 142"/>
                  <a:gd name="T66" fmla="*/ 71 w 142"/>
                  <a:gd name="T67" fmla="*/ 0 h 142"/>
                  <a:gd name="T68" fmla="*/ 56 w 142"/>
                  <a:gd name="T69" fmla="*/ 1 h 142"/>
                  <a:gd name="T70" fmla="*/ 44 w 142"/>
                  <a:gd name="T71" fmla="*/ 5 h 142"/>
                  <a:gd name="T72" fmla="*/ 32 w 142"/>
                  <a:gd name="T73" fmla="*/ 11 h 142"/>
                  <a:gd name="T74" fmla="*/ 21 w 142"/>
                  <a:gd name="T75" fmla="*/ 20 h 142"/>
                  <a:gd name="T76" fmla="*/ 11 w 142"/>
                  <a:gd name="T77" fmla="*/ 30 h 142"/>
                  <a:gd name="T78" fmla="*/ 5 w 142"/>
                  <a:gd name="T79" fmla="*/ 43 h 142"/>
                  <a:gd name="T80" fmla="*/ 1 w 142"/>
                  <a:gd name="T81" fmla="*/ 56 h 142"/>
                  <a:gd name="T82" fmla="*/ 0 w 142"/>
                  <a:gd name="T83" fmla="*/ 71 h 142"/>
                  <a:gd name="T84" fmla="*/ 1 w 142"/>
                  <a:gd name="T85" fmla="*/ 84 h 142"/>
                  <a:gd name="T86" fmla="*/ 2 w 142"/>
                  <a:gd name="T87" fmla="*/ 90 h 142"/>
                  <a:gd name="T88" fmla="*/ 5 w 142"/>
                  <a:gd name="T89" fmla="*/ 97 h 142"/>
                  <a:gd name="T90" fmla="*/ 11 w 142"/>
                  <a:gd name="T91" fmla="*/ 110 h 142"/>
                  <a:gd name="T92" fmla="*/ 15 w 142"/>
                  <a:gd name="T93" fmla="*/ 115 h 142"/>
                  <a:gd name="T94" fmla="*/ 21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1" y="121"/>
                    </a:moveTo>
                    <a:lnTo>
                      <a:pt x="32" y="129"/>
                    </a:lnTo>
                    <a:lnTo>
                      <a:pt x="44" y="136"/>
                    </a:lnTo>
                    <a:lnTo>
                      <a:pt x="56" y="140"/>
                    </a:lnTo>
                    <a:lnTo>
                      <a:pt x="71" y="142"/>
                    </a:lnTo>
                    <a:lnTo>
                      <a:pt x="77" y="141"/>
                    </a:lnTo>
                    <a:lnTo>
                      <a:pt x="77" y="140"/>
                    </a:lnTo>
                    <a:lnTo>
                      <a:pt x="78" y="140"/>
                    </a:lnTo>
                    <a:lnTo>
                      <a:pt x="80" y="140"/>
                    </a:lnTo>
                    <a:lnTo>
                      <a:pt x="84" y="140"/>
                    </a:lnTo>
                    <a:lnTo>
                      <a:pt x="90" y="138"/>
                    </a:lnTo>
                    <a:lnTo>
                      <a:pt x="97" y="136"/>
                    </a:lnTo>
                    <a:lnTo>
                      <a:pt x="110" y="129"/>
                    </a:lnTo>
                    <a:lnTo>
                      <a:pt x="115" y="125"/>
                    </a:lnTo>
                    <a:lnTo>
                      <a:pt x="121" y="121"/>
                    </a:lnTo>
                    <a:lnTo>
                      <a:pt x="125" y="115"/>
                    </a:lnTo>
                    <a:lnTo>
                      <a:pt x="129" y="110"/>
                    </a:lnTo>
                    <a:lnTo>
                      <a:pt x="136" y="97"/>
                    </a:lnTo>
                    <a:lnTo>
                      <a:pt x="138" y="90"/>
                    </a:lnTo>
                    <a:lnTo>
                      <a:pt x="140" y="84"/>
                    </a:lnTo>
                    <a:lnTo>
                      <a:pt x="140" y="80"/>
                    </a:lnTo>
                    <a:lnTo>
                      <a:pt x="140" y="78"/>
                    </a:lnTo>
                    <a:lnTo>
                      <a:pt x="140" y="77"/>
                    </a:lnTo>
                    <a:lnTo>
                      <a:pt x="141" y="77"/>
                    </a:lnTo>
                    <a:lnTo>
                      <a:pt x="142" y="71"/>
                    </a:lnTo>
                    <a:lnTo>
                      <a:pt x="140" y="56"/>
                    </a:lnTo>
                    <a:lnTo>
                      <a:pt x="136" y="43"/>
                    </a:lnTo>
                    <a:lnTo>
                      <a:pt x="129" y="30"/>
                    </a:lnTo>
                    <a:lnTo>
                      <a:pt x="121" y="20"/>
                    </a:lnTo>
                    <a:lnTo>
                      <a:pt x="110" y="11"/>
                    </a:lnTo>
                    <a:lnTo>
                      <a:pt x="97" y="5"/>
                    </a:lnTo>
                    <a:lnTo>
                      <a:pt x="90" y="2"/>
                    </a:lnTo>
                    <a:lnTo>
                      <a:pt x="84" y="1"/>
                    </a:lnTo>
                    <a:lnTo>
                      <a:pt x="71" y="0"/>
                    </a:lnTo>
                    <a:lnTo>
                      <a:pt x="56" y="1"/>
                    </a:lnTo>
                    <a:lnTo>
                      <a:pt x="44" y="5"/>
                    </a:lnTo>
                    <a:lnTo>
                      <a:pt x="32" y="11"/>
                    </a:lnTo>
                    <a:lnTo>
                      <a:pt x="21" y="20"/>
                    </a:lnTo>
                    <a:lnTo>
                      <a:pt x="11" y="30"/>
                    </a:lnTo>
                    <a:lnTo>
                      <a:pt x="5" y="43"/>
                    </a:lnTo>
                    <a:lnTo>
                      <a:pt x="1" y="56"/>
                    </a:lnTo>
                    <a:lnTo>
                      <a:pt x="0" y="71"/>
                    </a:lnTo>
                    <a:lnTo>
                      <a:pt x="1" y="84"/>
                    </a:lnTo>
                    <a:lnTo>
                      <a:pt x="2" y="90"/>
                    </a:lnTo>
                    <a:lnTo>
                      <a:pt x="5" y="97"/>
                    </a:lnTo>
                    <a:lnTo>
                      <a:pt x="11" y="110"/>
                    </a:lnTo>
                    <a:lnTo>
                      <a:pt x="15" y="115"/>
                    </a:lnTo>
                    <a:lnTo>
                      <a:pt x="21" y="121"/>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0" name="Freeform 1145">
                <a:extLst>
                  <a:ext uri="{FF2B5EF4-FFF2-40B4-BE49-F238E27FC236}">
                    <a16:creationId xmlns:a16="http://schemas.microsoft.com/office/drawing/2014/main" id="{1781369F-D27B-47E5-2B48-C7C7F6D035C4}"/>
                  </a:ext>
                </a:extLst>
              </p:cNvPr>
              <p:cNvSpPr>
                <a:spLocks/>
              </p:cNvSpPr>
              <p:nvPr/>
            </p:nvSpPr>
            <p:spPr bwMode="auto">
              <a:xfrm>
                <a:off x="8786813" y="4713288"/>
                <a:ext cx="44450" cy="44450"/>
              </a:xfrm>
              <a:custGeom>
                <a:avLst/>
                <a:gdLst>
                  <a:gd name="T0" fmla="*/ 21 w 141"/>
                  <a:gd name="T1" fmla="*/ 120 h 142"/>
                  <a:gd name="T2" fmla="*/ 31 w 141"/>
                  <a:gd name="T3" fmla="*/ 128 h 142"/>
                  <a:gd name="T4" fmla="*/ 43 w 141"/>
                  <a:gd name="T5" fmla="*/ 135 h 142"/>
                  <a:gd name="T6" fmla="*/ 55 w 141"/>
                  <a:gd name="T7" fmla="*/ 140 h 142"/>
                  <a:gd name="T8" fmla="*/ 71 w 141"/>
                  <a:gd name="T9" fmla="*/ 142 h 142"/>
                  <a:gd name="T10" fmla="*/ 77 w 141"/>
                  <a:gd name="T11" fmla="*/ 141 h 142"/>
                  <a:gd name="T12" fmla="*/ 77 w 141"/>
                  <a:gd name="T13" fmla="*/ 140 h 142"/>
                  <a:gd name="T14" fmla="*/ 78 w 141"/>
                  <a:gd name="T15" fmla="*/ 140 h 142"/>
                  <a:gd name="T16" fmla="*/ 80 w 141"/>
                  <a:gd name="T17" fmla="*/ 140 h 142"/>
                  <a:gd name="T18" fmla="*/ 84 w 141"/>
                  <a:gd name="T19" fmla="*/ 140 h 142"/>
                  <a:gd name="T20" fmla="*/ 90 w 141"/>
                  <a:gd name="T21" fmla="*/ 137 h 142"/>
                  <a:gd name="T22" fmla="*/ 97 w 141"/>
                  <a:gd name="T23" fmla="*/ 135 h 142"/>
                  <a:gd name="T24" fmla="*/ 109 w 141"/>
                  <a:gd name="T25" fmla="*/ 128 h 142"/>
                  <a:gd name="T26" fmla="*/ 114 w 141"/>
                  <a:gd name="T27" fmla="*/ 124 h 142"/>
                  <a:gd name="T28" fmla="*/ 120 w 141"/>
                  <a:gd name="T29" fmla="*/ 120 h 142"/>
                  <a:gd name="T30" fmla="*/ 124 w 141"/>
                  <a:gd name="T31" fmla="*/ 114 h 142"/>
                  <a:gd name="T32" fmla="*/ 128 w 141"/>
                  <a:gd name="T33" fmla="*/ 109 h 142"/>
                  <a:gd name="T34" fmla="*/ 135 w 141"/>
                  <a:gd name="T35" fmla="*/ 97 h 142"/>
                  <a:gd name="T36" fmla="*/ 137 w 141"/>
                  <a:gd name="T37" fmla="*/ 90 h 142"/>
                  <a:gd name="T38" fmla="*/ 139 w 141"/>
                  <a:gd name="T39" fmla="*/ 84 h 142"/>
                  <a:gd name="T40" fmla="*/ 139 w 141"/>
                  <a:gd name="T41" fmla="*/ 80 h 142"/>
                  <a:gd name="T42" fmla="*/ 139 w 141"/>
                  <a:gd name="T43" fmla="*/ 78 h 142"/>
                  <a:gd name="T44" fmla="*/ 139 w 141"/>
                  <a:gd name="T45" fmla="*/ 77 h 142"/>
                  <a:gd name="T46" fmla="*/ 140 w 141"/>
                  <a:gd name="T47" fmla="*/ 77 h 142"/>
                  <a:gd name="T48" fmla="*/ 141 w 141"/>
                  <a:gd name="T49" fmla="*/ 71 h 142"/>
                  <a:gd name="T50" fmla="*/ 139 w 141"/>
                  <a:gd name="T51" fmla="*/ 55 h 142"/>
                  <a:gd name="T52" fmla="*/ 135 w 141"/>
                  <a:gd name="T53" fmla="*/ 42 h 142"/>
                  <a:gd name="T54" fmla="*/ 128 w 141"/>
                  <a:gd name="T55" fmla="*/ 30 h 142"/>
                  <a:gd name="T56" fmla="*/ 120 w 141"/>
                  <a:gd name="T57" fmla="*/ 20 h 142"/>
                  <a:gd name="T58" fmla="*/ 109 w 141"/>
                  <a:gd name="T59" fmla="*/ 11 h 142"/>
                  <a:gd name="T60" fmla="*/ 97 w 141"/>
                  <a:gd name="T61" fmla="*/ 5 h 142"/>
                  <a:gd name="T62" fmla="*/ 90 w 141"/>
                  <a:gd name="T63" fmla="*/ 2 h 142"/>
                  <a:gd name="T64" fmla="*/ 84 w 141"/>
                  <a:gd name="T65" fmla="*/ 1 h 142"/>
                  <a:gd name="T66" fmla="*/ 71 w 141"/>
                  <a:gd name="T67" fmla="*/ 0 h 142"/>
                  <a:gd name="T68" fmla="*/ 55 w 141"/>
                  <a:gd name="T69" fmla="*/ 1 h 142"/>
                  <a:gd name="T70" fmla="*/ 43 w 141"/>
                  <a:gd name="T71" fmla="*/ 5 h 142"/>
                  <a:gd name="T72" fmla="*/ 31 w 141"/>
                  <a:gd name="T73" fmla="*/ 11 h 142"/>
                  <a:gd name="T74" fmla="*/ 21 w 141"/>
                  <a:gd name="T75" fmla="*/ 20 h 142"/>
                  <a:gd name="T76" fmla="*/ 11 w 141"/>
                  <a:gd name="T77" fmla="*/ 30 h 142"/>
                  <a:gd name="T78" fmla="*/ 5 w 141"/>
                  <a:gd name="T79" fmla="*/ 42 h 142"/>
                  <a:gd name="T80" fmla="*/ 1 w 141"/>
                  <a:gd name="T81" fmla="*/ 55 h 142"/>
                  <a:gd name="T82" fmla="*/ 0 w 141"/>
                  <a:gd name="T83" fmla="*/ 71 h 142"/>
                  <a:gd name="T84" fmla="*/ 1 w 141"/>
                  <a:gd name="T85" fmla="*/ 84 h 142"/>
                  <a:gd name="T86" fmla="*/ 2 w 141"/>
                  <a:gd name="T87" fmla="*/ 90 h 142"/>
                  <a:gd name="T88" fmla="*/ 5 w 141"/>
                  <a:gd name="T89" fmla="*/ 97 h 142"/>
                  <a:gd name="T90" fmla="*/ 11 w 141"/>
                  <a:gd name="T91" fmla="*/ 109 h 142"/>
                  <a:gd name="T92" fmla="*/ 15 w 141"/>
                  <a:gd name="T93" fmla="*/ 114 h 142"/>
                  <a:gd name="T94" fmla="*/ 21 w 141"/>
                  <a:gd name="T95" fmla="*/ 1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1" h="142">
                    <a:moveTo>
                      <a:pt x="21" y="120"/>
                    </a:moveTo>
                    <a:lnTo>
                      <a:pt x="31" y="128"/>
                    </a:lnTo>
                    <a:lnTo>
                      <a:pt x="43" y="135"/>
                    </a:lnTo>
                    <a:lnTo>
                      <a:pt x="55" y="140"/>
                    </a:lnTo>
                    <a:lnTo>
                      <a:pt x="71" y="142"/>
                    </a:lnTo>
                    <a:lnTo>
                      <a:pt x="77" y="141"/>
                    </a:lnTo>
                    <a:lnTo>
                      <a:pt x="77" y="140"/>
                    </a:lnTo>
                    <a:lnTo>
                      <a:pt x="78" y="140"/>
                    </a:lnTo>
                    <a:lnTo>
                      <a:pt x="80" y="140"/>
                    </a:lnTo>
                    <a:lnTo>
                      <a:pt x="84" y="140"/>
                    </a:lnTo>
                    <a:lnTo>
                      <a:pt x="90" y="137"/>
                    </a:lnTo>
                    <a:lnTo>
                      <a:pt x="97" y="135"/>
                    </a:lnTo>
                    <a:lnTo>
                      <a:pt x="109" y="128"/>
                    </a:lnTo>
                    <a:lnTo>
                      <a:pt x="114" y="124"/>
                    </a:lnTo>
                    <a:lnTo>
                      <a:pt x="120" y="120"/>
                    </a:lnTo>
                    <a:lnTo>
                      <a:pt x="124" y="114"/>
                    </a:lnTo>
                    <a:lnTo>
                      <a:pt x="128" y="109"/>
                    </a:lnTo>
                    <a:lnTo>
                      <a:pt x="135" y="97"/>
                    </a:lnTo>
                    <a:lnTo>
                      <a:pt x="137" y="90"/>
                    </a:lnTo>
                    <a:lnTo>
                      <a:pt x="139" y="84"/>
                    </a:lnTo>
                    <a:lnTo>
                      <a:pt x="139" y="80"/>
                    </a:lnTo>
                    <a:lnTo>
                      <a:pt x="139" y="78"/>
                    </a:lnTo>
                    <a:lnTo>
                      <a:pt x="139" y="77"/>
                    </a:lnTo>
                    <a:lnTo>
                      <a:pt x="140" y="77"/>
                    </a:lnTo>
                    <a:lnTo>
                      <a:pt x="141" y="71"/>
                    </a:lnTo>
                    <a:lnTo>
                      <a:pt x="139" y="55"/>
                    </a:lnTo>
                    <a:lnTo>
                      <a:pt x="135" y="42"/>
                    </a:lnTo>
                    <a:lnTo>
                      <a:pt x="128" y="30"/>
                    </a:lnTo>
                    <a:lnTo>
                      <a:pt x="120" y="20"/>
                    </a:lnTo>
                    <a:lnTo>
                      <a:pt x="109" y="11"/>
                    </a:lnTo>
                    <a:lnTo>
                      <a:pt x="97" y="5"/>
                    </a:lnTo>
                    <a:lnTo>
                      <a:pt x="90" y="2"/>
                    </a:lnTo>
                    <a:lnTo>
                      <a:pt x="84" y="1"/>
                    </a:lnTo>
                    <a:lnTo>
                      <a:pt x="71" y="0"/>
                    </a:lnTo>
                    <a:lnTo>
                      <a:pt x="55" y="1"/>
                    </a:lnTo>
                    <a:lnTo>
                      <a:pt x="43" y="5"/>
                    </a:lnTo>
                    <a:lnTo>
                      <a:pt x="31" y="11"/>
                    </a:lnTo>
                    <a:lnTo>
                      <a:pt x="21" y="20"/>
                    </a:lnTo>
                    <a:lnTo>
                      <a:pt x="11" y="30"/>
                    </a:lnTo>
                    <a:lnTo>
                      <a:pt x="5" y="42"/>
                    </a:lnTo>
                    <a:lnTo>
                      <a:pt x="1" y="55"/>
                    </a:lnTo>
                    <a:lnTo>
                      <a:pt x="0" y="71"/>
                    </a:lnTo>
                    <a:lnTo>
                      <a:pt x="1" y="84"/>
                    </a:lnTo>
                    <a:lnTo>
                      <a:pt x="2" y="90"/>
                    </a:lnTo>
                    <a:lnTo>
                      <a:pt x="5" y="97"/>
                    </a:lnTo>
                    <a:lnTo>
                      <a:pt x="11" y="109"/>
                    </a:lnTo>
                    <a:lnTo>
                      <a:pt x="15" y="114"/>
                    </a:lnTo>
                    <a:lnTo>
                      <a:pt x="21" y="12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1" name="Freeform 1146">
                <a:extLst>
                  <a:ext uri="{FF2B5EF4-FFF2-40B4-BE49-F238E27FC236}">
                    <a16:creationId xmlns:a16="http://schemas.microsoft.com/office/drawing/2014/main" id="{1275ED48-AE7D-2BB2-E84C-74AB92E97046}"/>
                  </a:ext>
                </a:extLst>
              </p:cNvPr>
              <p:cNvSpPr>
                <a:spLocks/>
              </p:cNvSpPr>
              <p:nvPr/>
            </p:nvSpPr>
            <p:spPr bwMode="auto">
              <a:xfrm>
                <a:off x="7948613" y="4576763"/>
                <a:ext cx="0" cy="377825"/>
              </a:xfrm>
              <a:custGeom>
                <a:avLst/>
                <a:gdLst>
                  <a:gd name="T0" fmla="*/ 0 h 1186"/>
                  <a:gd name="T1" fmla="*/ 284 h 1186"/>
                  <a:gd name="T2" fmla="*/ 1186 h 1186"/>
                </a:gdLst>
                <a:ahLst/>
                <a:cxnLst>
                  <a:cxn ang="0">
                    <a:pos x="0" y="T0"/>
                  </a:cxn>
                  <a:cxn ang="0">
                    <a:pos x="0" y="T1"/>
                  </a:cxn>
                  <a:cxn ang="0">
                    <a:pos x="0" y="T2"/>
                  </a:cxn>
                </a:cxnLst>
                <a:rect l="0" t="0" r="r" b="b"/>
                <a:pathLst>
                  <a:path h="1186">
                    <a:moveTo>
                      <a:pt x="0" y="0"/>
                    </a:moveTo>
                    <a:lnTo>
                      <a:pt x="0" y="284"/>
                    </a:lnTo>
                    <a:lnTo>
                      <a:pt x="0" y="1186"/>
                    </a:lnTo>
                  </a:path>
                </a:pathLst>
              </a:custGeom>
              <a:noFill/>
              <a:ln w="6350">
                <a:solidFill>
                  <a:srgbClr val="00CC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2" name="Freeform 1147">
                <a:extLst>
                  <a:ext uri="{FF2B5EF4-FFF2-40B4-BE49-F238E27FC236}">
                    <a16:creationId xmlns:a16="http://schemas.microsoft.com/office/drawing/2014/main" id="{91C07CF6-EBA3-BC8E-CFE5-BA25AAF06DC9}"/>
                  </a:ext>
                </a:extLst>
              </p:cNvPr>
              <p:cNvSpPr>
                <a:spLocks/>
              </p:cNvSpPr>
              <p:nvPr/>
            </p:nvSpPr>
            <p:spPr bwMode="auto">
              <a:xfrm>
                <a:off x="7367588" y="4410075"/>
                <a:ext cx="0" cy="180975"/>
              </a:xfrm>
              <a:custGeom>
                <a:avLst/>
                <a:gdLst>
                  <a:gd name="T0" fmla="*/ 573 h 573"/>
                  <a:gd name="T1" fmla="*/ 213 h 573"/>
                  <a:gd name="T2" fmla="*/ 0 h 573"/>
                </a:gdLst>
                <a:ahLst/>
                <a:cxnLst>
                  <a:cxn ang="0">
                    <a:pos x="0" y="T0"/>
                  </a:cxn>
                  <a:cxn ang="0">
                    <a:pos x="0" y="T1"/>
                  </a:cxn>
                  <a:cxn ang="0">
                    <a:pos x="0" y="T2"/>
                  </a:cxn>
                </a:cxnLst>
                <a:rect l="0" t="0" r="r" b="b"/>
                <a:pathLst>
                  <a:path h="573">
                    <a:moveTo>
                      <a:pt x="0" y="573"/>
                    </a:moveTo>
                    <a:lnTo>
                      <a:pt x="0" y="213"/>
                    </a:lnTo>
                    <a:lnTo>
                      <a:pt x="0" y="0"/>
                    </a:lnTo>
                  </a:path>
                </a:pathLst>
              </a:custGeom>
              <a:noFill/>
              <a:ln w="6350">
                <a:solidFill>
                  <a:srgbClr val="00CC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3" name="Line 1148">
                <a:extLst>
                  <a:ext uri="{FF2B5EF4-FFF2-40B4-BE49-F238E27FC236}">
                    <a16:creationId xmlns:a16="http://schemas.microsoft.com/office/drawing/2014/main" id="{4C56BA0E-A467-7080-C0A0-625B800DFFBC}"/>
                  </a:ext>
                </a:extLst>
              </p:cNvPr>
              <p:cNvSpPr>
                <a:spLocks noChangeShapeType="1"/>
              </p:cNvSpPr>
              <p:nvPr/>
            </p:nvSpPr>
            <p:spPr bwMode="auto">
              <a:xfrm>
                <a:off x="8810625" y="4854575"/>
                <a:ext cx="0" cy="57150"/>
              </a:xfrm>
              <a:prstGeom prst="line">
                <a:avLst/>
              </a:prstGeom>
              <a:noFill/>
              <a:ln w="6350">
                <a:solidFill>
                  <a:srgbClr val="00CC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4" name="Line 1149">
                <a:extLst>
                  <a:ext uri="{FF2B5EF4-FFF2-40B4-BE49-F238E27FC236}">
                    <a16:creationId xmlns:a16="http://schemas.microsoft.com/office/drawing/2014/main" id="{3821680F-7E64-D4BE-6146-D8B496B0BDBE}"/>
                  </a:ext>
                </a:extLst>
              </p:cNvPr>
              <p:cNvSpPr>
                <a:spLocks noChangeShapeType="1"/>
              </p:cNvSpPr>
              <p:nvPr/>
            </p:nvSpPr>
            <p:spPr bwMode="auto">
              <a:xfrm>
                <a:off x="8523288" y="4705350"/>
                <a:ext cx="0" cy="76200"/>
              </a:xfrm>
              <a:prstGeom prst="line">
                <a:avLst/>
              </a:prstGeom>
              <a:noFill/>
              <a:ln w="6350">
                <a:solidFill>
                  <a:srgbClr val="00CC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5" name="Freeform 1150">
                <a:extLst>
                  <a:ext uri="{FF2B5EF4-FFF2-40B4-BE49-F238E27FC236}">
                    <a16:creationId xmlns:a16="http://schemas.microsoft.com/office/drawing/2014/main" id="{345BC5AF-515C-BF38-434A-A7DDA72186C3}"/>
                  </a:ext>
                </a:extLst>
              </p:cNvPr>
              <p:cNvSpPr>
                <a:spLocks/>
              </p:cNvSpPr>
              <p:nvPr/>
            </p:nvSpPr>
            <p:spPr bwMode="auto">
              <a:xfrm>
                <a:off x="7656513" y="4513263"/>
                <a:ext cx="0" cy="217488"/>
              </a:xfrm>
              <a:custGeom>
                <a:avLst/>
                <a:gdLst>
                  <a:gd name="T0" fmla="*/ 684 h 684"/>
                  <a:gd name="T1" fmla="*/ 223 h 684"/>
                  <a:gd name="T2" fmla="*/ 0 h 684"/>
                </a:gdLst>
                <a:ahLst/>
                <a:cxnLst>
                  <a:cxn ang="0">
                    <a:pos x="0" y="T0"/>
                  </a:cxn>
                  <a:cxn ang="0">
                    <a:pos x="0" y="T1"/>
                  </a:cxn>
                  <a:cxn ang="0">
                    <a:pos x="0" y="T2"/>
                  </a:cxn>
                </a:cxnLst>
                <a:rect l="0" t="0" r="r" b="b"/>
                <a:pathLst>
                  <a:path h="684">
                    <a:moveTo>
                      <a:pt x="0" y="684"/>
                    </a:moveTo>
                    <a:lnTo>
                      <a:pt x="0" y="223"/>
                    </a:lnTo>
                    <a:lnTo>
                      <a:pt x="0" y="0"/>
                    </a:lnTo>
                  </a:path>
                </a:pathLst>
              </a:custGeom>
              <a:noFill/>
              <a:ln w="6350">
                <a:solidFill>
                  <a:srgbClr val="00CC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6" name="Freeform 1151">
                <a:extLst>
                  <a:ext uri="{FF2B5EF4-FFF2-40B4-BE49-F238E27FC236}">
                    <a16:creationId xmlns:a16="http://schemas.microsoft.com/office/drawing/2014/main" id="{3A4C42CD-12CE-8668-4BA2-AF3C73833823}"/>
                  </a:ext>
                </a:extLst>
              </p:cNvPr>
              <p:cNvSpPr>
                <a:spLocks/>
              </p:cNvSpPr>
              <p:nvPr/>
            </p:nvSpPr>
            <p:spPr bwMode="auto">
              <a:xfrm>
                <a:off x="6831013" y="4179888"/>
                <a:ext cx="1979613" cy="731838"/>
              </a:xfrm>
              <a:custGeom>
                <a:avLst/>
                <a:gdLst>
                  <a:gd name="T0" fmla="*/ 6235 w 6235"/>
                  <a:gd name="T1" fmla="*/ 2307 h 2307"/>
                  <a:gd name="T2" fmla="*/ 5332 w 6235"/>
                  <a:gd name="T3" fmla="*/ 1897 h 2307"/>
                  <a:gd name="T4" fmla="*/ 4420 w 6235"/>
                  <a:gd name="T5" fmla="*/ 1760 h 2307"/>
                  <a:gd name="T6" fmla="*/ 3518 w 6235"/>
                  <a:gd name="T7" fmla="*/ 1537 h 2307"/>
                  <a:gd name="T8" fmla="*/ 2600 w 6235"/>
                  <a:gd name="T9" fmla="*/ 1273 h 2307"/>
                  <a:gd name="T10" fmla="*/ 1688 w 6235"/>
                  <a:gd name="T11" fmla="*/ 938 h 2307"/>
                  <a:gd name="T12" fmla="*/ 780 w 6235"/>
                  <a:gd name="T13" fmla="*/ 670 h 2307"/>
                  <a:gd name="T14" fmla="*/ 669 w 6235"/>
                  <a:gd name="T15" fmla="*/ 599 h 2307"/>
                  <a:gd name="T16" fmla="*/ 517 w 6235"/>
                  <a:gd name="T17" fmla="*/ 568 h 2307"/>
                  <a:gd name="T18" fmla="*/ 258 w 6235"/>
                  <a:gd name="T19" fmla="*/ 386 h 2307"/>
                  <a:gd name="T20" fmla="*/ 126 w 6235"/>
                  <a:gd name="T21" fmla="*/ 198 h 2307"/>
                  <a:gd name="T22" fmla="*/ 30 w 6235"/>
                  <a:gd name="T23" fmla="*/ 0 h 2307"/>
                  <a:gd name="T24" fmla="*/ 0 w 6235"/>
                  <a:gd name="T25" fmla="*/ 163 h 2307"/>
                  <a:gd name="T26" fmla="*/ 15 w 6235"/>
                  <a:gd name="T27" fmla="*/ 502 h 2307"/>
                  <a:gd name="T28" fmla="*/ 5 w 6235"/>
                  <a:gd name="T29" fmla="*/ 2126 h 2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5" h="2307">
                    <a:moveTo>
                      <a:pt x="6235" y="2307"/>
                    </a:moveTo>
                    <a:lnTo>
                      <a:pt x="5332" y="1897"/>
                    </a:lnTo>
                    <a:lnTo>
                      <a:pt x="4420" y="1760"/>
                    </a:lnTo>
                    <a:lnTo>
                      <a:pt x="3518" y="1537"/>
                    </a:lnTo>
                    <a:lnTo>
                      <a:pt x="2600" y="1273"/>
                    </a:lnTo>
                    <a:lnTo>
                      <a:pt x="1688" y="938"/>
                    </a:lnTo>
                    <a:lnTo>
                      <a:pt x="780" y="670"/>
                    </a:lnTo>
                    <a:lnTo>
                      <a:pt x="669" y="599"/>
                    </a:lnTo>
                    <a:lnTo>
                      <a:pt x="517" y="568"/>
                    </a:lnTo>
                    <a:lnTo>
                      <a:pt x="258" y="386"/>
                    </a:lnTo>
                    <a:lnTo>
                      <a:pt x="126" y="198"/>
                    </a:lnTo>
                    <a:lnTo>
                      <a:pt x="30" y="0"/>
                    </a:lnTo>
                    <a:lnTo>
                      <a:pt x="0" y="163"/>
                    </a:lnTo>
                    <a:lnTo>
                      <a:pt x="15" y="502"/>
                    </a:lnTo>
                    <a:lnTo>
                      <a:pt x="5" y="2126"/>
                    </a:lnTo>
                  </a:path>
                </a:pathLst>
              </a:custGeom>
              <a:noFill/>
              <a:ln w="19050">
                <a:solidFill>
                  <a:srgbClr val="00CC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7" name="Freeform 1152">
                <a:extLst>
                  <a:ext uri="{FF2B5EF4-FFF2-40B4-BE49-F238E27FC236}">
                    <a16:creationId xmlns:a16="http://schemas.microsoft.com/office/drawing/2014/main" id="{3A81CC09-6BC8-7DB7-2C30-4D9DE07209CB}"/>
                  </a:ext>
                </a:extLst>
              </p:cNvPr>
              <p:cNvSpPr>
                <a:spLocks/>
              </p:cNvSpPr>
              <p:nvPr/>
            </p:nvSpPr>
            <p:spPr bwMode="auto">
              <a:xfrm>
                <a:off x="6810375" y="4832350"/>
                <a:ext cx="44450" cy="44450"/>
              </a:xfrm>
              <a:custGeom>
                <a:avLst/>
                <a:gdLst>
                  <a:gd name="T0" fmla="*/ 21 w 142"/>
                  <a:gd name="T1" fmla="*/ 20 h 142"/>
                  <a:gd name="T2" fmla="*/ 11 w 142"/>
                  <a:gd name="T3" fmla="*/ 30 h 142"/>
                  <a:gd name="T4" fmla="*/ 5 w 142"/>
                  <a:gd name="T5" fmla="*/ 42 h 142"/>
                  <a:gd name="T6" fmla="*/ 1 w 142"/>
                  <a:gd name="T7" fmla="*/ 56 h 142"/>
                  <a:gd name="T8" fmla="*/ 0 w 142"/>
                  <a:gd name="T9" fmla="*/ 71 h 142"/>
                  <a:gd name="T10" fmla="*/ 1 w 142"/>
                  <a:gd name="T11" fmla="*/ 84 h 142"/>
                  <a:gd name="T12" fmla="*/ 2 w 142"/>
                  <a:gd name="T13" fmla="*/ 90 h 142"/>
                  <a:gd name="T14" fmla="*/ 5 w 142"/>
                  <a:gd name="T15" fmla="*/ 97 h 142"/>
                  <a:gd name="T16" fmla="*/ 11 w 142"/>
                  <a:gd name="T17" fmla="*/ 109 h 142"/>
                  <a:gd name="T18" fmla="*/ 15 w 142"/>
                  <a:gd name="T19" fmla="*/ 114 h 142"/>
                  <a:gd name="T20" fmla="*/ 21 w 142"/>
                  <a:gd name="T21" fmla="*/ 120 h 142"/>
                  <a:gd name="T22" fmla="*/ 31 w 142"/>
                  <a:gd name="T23" fmla="*/ 129 h 142"/>
                  <a:gd name="T24" fmla="*/ 43 w 142"/>
                  <a:gd name="T25" fmla="*/ 136 h 142"/>
                  <a:gd name="T26" fmla="*/ 56 w 142"/>
                  <a:gd name="T27" fmla="*/ 140 h 142"/>
                  <a:gd name="T28" fmla="*/ 71 w 142"/>
                  <a:gd name="T29" fmla="*/ 142 h 142"/>
                  <a:gd name="T30" fmla="*/ 77 w 142"/>
                  <a:gd name="T31" fmla="*/ 141 h 142"/>
                  <a:gd name="T32" fmla="*/ 77 w 142"/>
                  <a:gd name="T33" fmla="*/ 140 h 142"/>
                  <a:gd name="T34" fmla="*/ 78 w 142"/>
                  <a:gd name="T35" fmla="*/ 140 h 142"/>
                  <a:gd name="T36" fmla="*/ 80 w 142"/>
                  <a:gd name="T37" fmla="*/ 140 h 142"/>
                  <a:gd name="T38" fmla="*/ 84 w 142"/>
                  <a:gd name="T39" fmla="*/ 140 h 142"/>
                  <a:gd name="T40" fmla="*/ 90 w 142"/>
                  <a:gd name="T41" fmla="*/ 138 h 142"/>
                  <a:gd name="T42" fmla="*/ 97 w 142"/>
                  <a:gd name="T43" fmla="*/ 136 h 142"/>
                  <a:gd name="T44" fmla="*/ 109 w 142"/>
                  <a:gd name="T45" fmla="*/ 129 h 142"/>
                  <a:gd name="T46" fmla="*/ 114 w 142"/>
                  <a:gd name="T47" fmla="*/ 124 h 142"/>
                  <a:gd name="T48" fmla="*/ 120 w 142"/>
                  <a:gd name="T49" fmla="*/ 120 h 142"/>
                  <a:gd name="T50" fmla="*/ 125 w 142"/>
                  <a:gd name="T51" fmla="*/ 114 h 142"/>
                  <a:gd name="T52" fmla="*/ 129 w 142"/>
                  <a:gd name="T53" fmla="*/ 109 h 142"/>
                  <a:gd name="T54" fmla="*/ 136 w 142"/>
                  <a:gd name="T55" fmla="*/ 97 h 142"/>
                  <a:gd name="T56" fmla="*/ 138 w 142"/>
                  <a:gd name="T57" fmla="*/ 90 h 142"/>
                  <a:gd name="T58" fmla="*/ 140 w 142"/>
                  <a:gd name="T59" fmla="*/ 84 h 142"/>
                  <a:gd name="T60" fmla="*/ 140 w 142"/>
                  <a:gd name="T61" fmla="*/ 80 h 142"/>
                  <a:gd name="T62" fmla="*/ 140 w 142"/>
                  <a:gd name="T63" fmla="*/ 78 h 142"/>
                  <a:gd name="T64" fmla="*/ 140 w 142"/>
                  <a:gd name="T65" fmla="*/ 77 h 142"/>
                  <a:gd name="T66" fmla="*/ 141 w 142"/>
                  <a:gd name="T67" fmla="*/ 77 h 142"/>
                  <a:gd name="T68" fmla="*/ 142 w 142"/>
                  <a:gd name="T69" fmla="*/ 71 h 142"/>
                  <a:gd name="T70" fmla="*/ 140 w 142"/>
                  <a:gd name="T71" fmla="*/ 56 h 142"/>
                  <a:gd name="T72" fmla="*/ 136 w 142"/>
                  <a:gd name="T73" fmla="*/ 42 h 142"/>
                  <a:gd name="T74" fmla="*/ 129 w 142"/>
                  <a:gd name="T75" fmla="*/ 30 h 142"/>
                  <a:gd name="T76" fmla="*/ 120 w 142"/>
                  <a:gd name="T77" fmla="*/ 20 h 142"/>
                  <a:gd name="T78" fmla="*/ 109 w 142"/>
                  <a:gd name="T79" fmla="*/ 11 h 142"/>
                  <a:gd name="T80" fmla="*/ 97 w 142"/>
                  <a:gd name="T81" fmla="*/ 5 h 142"/>
                  <a:gd name="T82" fmla="*/ 90 w 142"/>
                  <a:gd name="T83" fmla="*/ 2 h 142"/>
                  <a:gd name="T84" fmla="*/ 84 w 142"/>
                  <a:gd name="T85" fmla="*/ 1 h 142"/>
                  <a:gd name="T86" fmla="*/ 71 w 142"/>
                  <a:gd name="T87" fmla="*/ 0 h 142"/>
                  <a:gd name="T88" fmla="*/ 56 w 142"/>
                  <a:gd name="T89" fmla="*/ 1 h 142"/>
                  <a:gd name="T90" fmla="*/ 43 w 142"/>
                  <a:gd name="T91" fmla="*/ 5 h 142"/>
                  <a:gd name="T92" fmla="*/ 31 w 142"/>
                  <a:gd name="T93" fmla="*/ 11 h 142"/>
                  <a:gd name="T94" fmla="*/ 21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1" y="20"/>
                    </a:moveTo>
                    <a:lnTo>
                      <a:pt x="11" y="30"/>
                    </a:lnTo>
                    <a:lnTo>
                      <a:pt x="5" y="42"/>
                    </a:lnTo>
                    <a:lnTo>
                      <a:pt x="1" y="56"/>
                    </a:lnTo>
                    <a:lnTo>
                      <a:pt x="0" y="71"/>
                    </a:lnTo>
                    <a:lnTo>
                      <a:pt x="1" y="84"/>
                    </a:lnTo>
                    <a:lnTo>
                      <a:pt x="2" y="90"/>
                    </a:lnTo>
                    <a:lnTo>
                      <a:pt x="5" y="97"/>
                    </a:lnTo>
                    <a:lnTo>
                      <a:pt x="11" y="109"/>
                    </a:lnTo>
                    <a:lnTo>
                      <a:pt x="15" y="114"/>
                    </a:lnTo>
                    <a:lnTo>
                      <a:pt x="21" y="120"/>
                    </a:lnTo>
                    <a:lnTo>
                      <a:pt x="31" y="129"/>
                    </a:lnTo>
                    <a:lnTo>
                      <a:pt x="43" y="136"/>
                    </a:lnTo>
                    <a:lnTo>
                      <a:pt x="56" y="140"/>
                    </a:lnTo>
                    <a:lnTo>
                      <a:pt x="71" y="142"/>
                    </a:lnTo>
                    <a:lnTo>
                      <a:pt x="77" y="141"/>
                    </a:lnTo>
                    <a:lnTo>
                      <a:pt x="77" y="140"/>
                    </a:lnTo>
                    <a:lnTo>
                      <a:pt x="78" y="140"/>
                    </a:lnTo>
                    <a:lnTo>
                      <a:pt x="80" y="140"/>
                    </a:lnTo>
                    <a:lnTo>
                      <a:pt x="84" y="140"/>
                    </a:lnTo>
                    <a:lnTo>
                      <a:pt x="90" y="138"/>
                    </a:lnTo>
                    <a:lnTo>
                      <a:pt x="97" y="136"/>
                    </a:lnTo>
                    <a:lnTo>
                      <a:pt x="109" y="129"/>
                    </a:lnTo>
                    <a:lnTo>
                      <a:pt x="114" y="124"/>
                    </a:lnTo>
                    <a:lnTo>
                      <a:pt x="120" y="120"/>
                    </a:lnTo>
                    <a:lnTo>
                      <a:pt x="125" y="114"/>
                    </a:lnTo>
                    <a:lnTo>
                      <a:pt x="129" y="109"/>
                    </a:lnTo>
                    <a:lnTo>
                      <a:pt x="136" y="97"/>
                    </a:lnTo>
                    <a:lnTo>
                      <a:pt x="138" y="90"/>
                    </a:lnTo>
                    <a:lnTo>
                      <a:pt x="140" y="84"/>
                    </a:lnTo>
                    <a:lnTo>
                      <a:pt x="140" y="80"/>
                    </a:lnTo>
                    <a:lnTo>
                      <a:pt x="140" y="78"/>
                    </a:lnTo>
                    <a:lnTo>
                      <a:pt x="140" y="77"/>
                    </a:lnTo>
                    <a:lnTo>
                      <a:pt x="141" y="77"/>
                    </a:lnTo>
                    <a:lnTo>
                      <a:pt x="142" y="71"/>
                    </a:lnTo>
                    <a:lnTo>
                      <a:pt x="140" y="56"/>
                    </a:lnTo>
                    <a:lnTo>
                      <a:pt x="136" y="42"/>
                    </a:lnTo>
                    <a:lnTo>
                      <a:pt x="129" y="30"/>
                    </a:lnTo>
                    <a:lnTo>
                      <a:pt x="120" y="20"/>
                    </a:lnTo>
                    <a:lnTo>
                      <a:pt x="109" y="11"/>
                    </a:lnTo>
                    <a:lnTo>
                      <a:pt x="97" y="5"/>
                    </a:lnTo>
                    <a:lnTo>
                      <a:pt x="90" y="2"/>
                    </a:lnTo>
                    <a:lnTo>
                      <a:pt x="84" y="1"/>
                    </a:lnTo>
                    <a:lnTo>
                      <a:pt x="71" y="0"/>
                    </a:lnTo>
                    <a:lnTo>
                      <a:pt x="56" y="1"/>
                    </a:lnTo>
                    <a:lnTo>
                      <a:pt x="43" y="5"/>
                    </a:lnTo>
                    <a:lnTo>
                      <a:pt x="31" y="11"/>
                    </a:lnTo>
                    <a:lnTo>
                      <a:pt x="21" y="2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8" name="Freeform 1153">
                <a:extLst>
                  <a:ext uri="{FF2B5EF4-FFF2-40B4-BE49-F238E27FC236}">
                    <a16:creationId xmlns:a16="http://schemas.microsoft.com/office/drawing/2014/main" id="{273028D6-A672-4D93-56E1-B6C14E73BE16}"/>
                  </a:ext>
                </a:extLst>
              </p:cNvPr>
              <p:cNvSpPr>
                <a:spLocks/>
              </p:cNvSpPr>
              <p:nvPr/>
            </p:nvSpPr>
            <p:spPr bwMode="auto">
              <a:xfrm>
                <a:off x="6810375" y="4652963"/>
                <a:ext cx="46038" cy="46038"/>
              </a:xfrm>
              <a:custGeom>
                <a:avLst/>
                <a:gdLst>
                  <a:gd name="T0" fmla="*/ 21 w 142"/>
                  <a:gd name="T1" fmla="*/ 20 h 142"/>
                  <a:gd name="T2" fmla="*/ 11 w 142"/>
                  <a:gd name="T3" fmla="*/ 30 h 142"/>
                  <a:gd name="T4" fmla="*/ 5 w 142"/>
                  <a:gd name="T5" fmla="*/ 43 h 142"/>
                  <a:gd name="T6" fmla="*/ 1 w 142"/>
                  <a:gd name="T7" fmla="*/ 56 h 142"/>
                  <a:gd name="T8" fmla="*/ 0 w 142"/>
                  <a:gd name="T9" fmla="*/ 71 h 142"/>
                  <a:gd name="T10" fmla="*/ 1 w 142"/>
                  <a:gd name="T11" fmla="*/ 84 h 142"/>
                  <a:gd name="T12" fmla="*/ 2 w 142"/>
                  <a:gd name="T13" fmla="*/ 90 h 142"/>
                  <a:gd name="T14" fmla="*/ 5 w 142"/>
                  <a:gd name="T15" fmla="*/ 97 h 142"/>
                  <a:gd name="T16" fmla="*/ 11 w 142"/>
                  <a:gd name="T17" fmla="*/ 109 h 142"/>
                  <a:gd name="T18" fmla="*/ 15 w 142"/>
                  <a:gd name="T19" fmla="*/ 115 h 142"/>
                  <a:gd name="T20" fmla="*/ 21 w 142"/>
                  <a:gd name="T21" fmla="*/ 121 h 142"/>
                  <a:gd name="T22" fmla="*/ 31 w 142"/>
                  <a:gd name="T23" fmla="*/ 129 h 142"/>
                  <a:gd name="T24" fmla="*/ 43 w 142"/>
                  <a:gd name="T25" fmla="*/ 136 h 142"/>
                  <a:gd name="T26" fmla="*/ 56 w 142"/>
                  <a:gd name="T27" fmla="*/ 140 h 142"/>
                  <a:gd name="T28" fmla="*/ 71 w 142"/>
                  <a:gd name="T29" fmla="*/ 142 h 142"/>
                  <a:gd name="T30" fmla="*/ 77 w 142"/>
                  <a:gd name="T31" fmla="*/ 141 h 142"/>
                  <a:gd name="T32" fmla="*/ 77 w 142"/>
                  <a:gd name="T33" fmla="*/ 140 h 142"/>
                  <a:gd name="T34" fmla="*/ 78 w 142"/>
                  <a:gd name="T35" fmla="*/ 140 h 142"/>
                  <a:gd name="T36" fmla="*/ 80 w 142"/>
                  <a:gd name="T37" fmla="*/ 140 h 142"/>
                  <a:gd name="T38" fmla="*/ 84 w 142"/>
                  <a:gd name="T39" fmla="*/ 140 h 142"/>
                  <a:gd name="T40" fmla="*/ 90 w 142"/>
                  <a:gd name="T41" fmla="*/ 138 h 142"/>
                  <a:gd name="T42" fmla="*/ 97 w 142"/>
                  <a:gd name="T43" fmla="*/ 136 h 142"/>
                  <a:gd name="T44" fmla="*/ 109 w 142"/>
                  <a:gd name="T45" fmla="*/ 129 h 142"/>
                  <a:gd name="T46" fmla="*/ 114 w 142"/>
                  <a:gd name="T47" fmla="*/ 125 h 142"/>
                  <a:gd name="T48" fmla="*/ 121 w 142"/>
                  <a:gd name="T49" fmla="*/ 121 h 142"/>
                  <a:gd name="T50" fmla="*/ 125 w 142"/>
                  <a:gd name="T51" fmla="*/ 115 h 142"/>
                  <a:gd name="T52" fmla="*/ 129 w 142"/>
                  <a:gd name="T53" fmla="*/ 109 h 142"/>
                  <a:gd name="T54" fmla="*/ 136 w 142"/>
                  <a:gd name="T55" fmla="*/ 97 h 142"/>
                  <a:gd name="T56" fmla="*/ 138 w 142"/>
                  <a:gd name="T57" fmla="*/ 90 h 142"/>
                  <a:gd name="T58" fmla="*/ 140 w 142"/>
                  <a:gd name="T59" fmla="*/ 84 h 142"/>
                  <a:gd name="T60" fmla="*/ 140 w 142"/>
                  <a:gd name="T61" fmla="*/ 80 h 142"/>
                  <a:gd name="T62" fmla="*/ 140 w 142"/>
                  <a:gd name="T63" fmla="*/ 78 h 142"/>
                  <a:gd name="T64" fmla="*/ 140 w 142"/>
                  <a:gd name="T65" fmla="*/ 77 h 142"/>
                  <a:gd name="T66" fmla="*/ 141 w 142"/>
                  <a:gd name="T67" fmla="*/ 77 h 142"/>
                  <a:gd name="T68" fmla="*/ 142 w 142"/>
                  <a:gd name="T69" fmla="*/ 71 h 142"/>
                  <a:gd name="T70" fmla="*/ 140 w 142"/>
                  <a:gd name="T71" fmla="*/ 56 h 142"/>
                  <a:gd name="T72" fmla="*/ 136 w 142"/>
                  <a:gd name="T73" fmla="*/ 43 h 142"/>
                  <a:gd name="T74" fmla="*/ 129 w 142"/>
                  <a:gd name="T75" fmla="*/ 30 h 142"/>
                  <a:gd name="T76" fmla="*/ 121 w 142"/>
                  <a:gd name="T77" fmla="*/ 20 h 142"/>
                  <a:gd name="T78" fmla="*/ 109 w 142"/>
                  <a:gd name="T79" fmla="*/ 11 h 142"/>
                  <a:gd name="T80" fmla="*/ 97 w 142"/>
                  <a:gd name="T81" fmla="*/ 5 h 142"/>
                  <a:gd name="T82" fmla="*/ 90 w 142"/>
                  <a:gd name="T83" fmla="*/ 2 h 142"/>
                  <a:gd name="T84" fmla="*/ 84 w 142"/>
                  <a:gd name="T85" fmla="*/ 1 h 142"/>
                  <a:gd name="T86" fmla="*/ 71 w 142"/>
                  <a:gd name="T87" fmla="*/ 0 h 142"/>
                  <a:gd name="T88" fmla="*/ 56 w 142"/>
                  <a:gd name="T89" fmla="*/ 1 h 142"/>
                  <a:gd name="T90" fmla="*/ 43 w 142"/>
                  <a:gd name="T91" fmla="*/ 5 h 142"/>
                  <a:gd name="T92" fmla="*/ 31 w 142"/>
                  <a:gd name="T93" fmla="*/ 11 h 142"/>
                  <a:gd name="T94" fmla="*/ 21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1" y="20"/>
                    </a:moveTo>
                    <a:lnTo>
                      <a:pt x="11" y="30"/>
                    </a:lnTo>
                    <a:lnTo>
                      <a:pt x="5" y="43"/>
                    </a:lnTo>
                    <a:lnTo>
                      <a:pt x="1" y="56"/>
                    </a:lnTo>
                    <a:lnTo>
                      <a:pt x="0" y="71"/>
                    </a:lnTo>
                    <a:lnTo>
                      <a:pt x="1" y="84"/>
                    </a:lnTo>
                    <a:lnTo>
                      <a:pt x="2" y="90"/>
                    </a:lnTo>
                    <a:lnTo>
                      <a:pt x="5" y="97"/>
                    </a:lnTo>
                    <a:lnTo>
                      <a:pt x="11" y="109"/>
                    </a:lnTo>
                    <a:lnTo>
                      <a:pt x="15" y="115"/>
                    </a:lnTo>
                    <a:lnTo>
                      <a:pt x="21" y="121"/>
                    </a:lnTo>
                    <a:lnTo>
                      <a:pt x="31" y="129"/>
                    </a:lnTo>
                    <a:lnTo>
                      <a:pt x="43" y="136"/>
                    </a:lnTo>
                    <a:lnTo>
                      <a:pt x="56" y="140"/>
                    </a:lnTo>
                    <a:lnTo>
                      <a:pt x="71" y="142"/>
                    </a:lnTo>
                    <a:lnTo>
                      <a:pt x="77" y="141"/>
                    </a:lnTo>
                    <a:lnTo>
                      <a:pt x="77" y="140"/>
                    </a:lnTo>
                    <a:lnTo>
                      <a:pt x="78" y="140"/>
                    </a:lnTo>
                    <a:lnTo>
                      <a:pt x="80" y="140"/>
                    </a:lnTo>
                    <a:lnTo>
                      <a:pt x="84" y="140"/>
                    </a:lnTo>
                    <a:lnTo>
                      <a:pt x="90" y="138"/>
                    </a:lnTo>
                    <a:lnTo>
                      <a:pt x="97" y="136"/>
                    </a:lnTo>
                    <a:lnTo>
                      <a:pt x="109" y="129"/>
                    </a:lnTo>
                    <a:lnTo>
                      <a:pt x="114" y="125"/>
                    </a:lnTo>
                    <a:lnTo>
                      <a:pt x="121" y="121"/>
                    </a:lnTo>
                    <a:lnTo>
                      <a:pt x="125" y="115"/>
                    </a:lnTo>
                    <a:lnTo>
                      <a:pt x="129" y="109"/>
                    </a:lnTo>
                    <a:lnTo>
                      <a:pt x="136" y="97"/>
                    </a:lnTo>
                    <a:lnTo>
                      <a:pt x="138" y="90"/>
                    </a:lnTo>
                    <a:lnTo>
                      <a:pt x="140" y="84"/>
                    </a:lnTo>
                    <a:lnTo>
                      <a:pt x="140" y="80"/>
                    </a:lnTo>
                    <a:lnTo>
                      <a:pt x="140" y="78"/>
                    </a:lnTo>
                    <a:lnTo>
                      <a:pt x="140" y="77"/>
                    </a:lnTo>
                    <a:lnTo>
                      <a:pt x="141" y="77"/>
                    </a:lnTo>
                    <a:lnTo>
                      <a:pt x="142" y="71"/>
                    </a:lnTo>
                    <a:lnTo>
                      <a:pt x="140" y="56"/>
                    </a:lnTo>
                    <a:lnTo>
                      <a:pt x="136" y="43"/>
                    </a:lnTo>
                    <a:lnTo>
                      <a:pt x="129" y="30"/>
                    </a:lnTo>
                    <a:lnTo>
                      <a:pt x="121" y="20"/>
                    </a:lnTo>
                    <a:lnTo>
                      <a:pt x="109" y="11"/>
                    </a:lnTo>
                    <a:lnTo>
                      <a:pt x="97" y="5"/>
                    </a:lnTo>
                    <a:lnTo>
                      <a:pt x="90" y="2"/>
                    </a:lnTo>
                    <a:lnTo>
                      <a:pt x="84" y="1"/>
                    </a:lnTo>
                    <a:lnTo>
                      <a:pt x="71" y="0"/>
                    </a:lnTo>
                    <a:lnTo>
                      <a:pt x="56" y="1"/>
                    </a:lnTo>
                    <a:lnTo>
                      <a:pt x="43" y="5"/>
                    </a:lnTo>
                    <a:lnTo>
                      <a:pt x="31" y="11"/>
                    </a:lnTo>
                    <a:lnTo>
                      <a:pt x="21" y="2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9" name="Freeform 1154">
                <a:extLst>
                  <a:ext uri="{FF2B5EF4-FFF2-40B4-BE49-F238E27FC236}">
                    <a16:creationId xmlns:a16="http://schemas.microsoft.com/office/drawing/2014/main" id="{88D25A8D-C3E3-9154-DCDD-7561C0B694E1}"/>
                  </a:ext>
                </a:extLst>
              </p:cNvPr>
              <p:cNvSpPr>
                <a:spLocks/>
              </p:cNvSpPr>
              <p:nvPr/>
            </p:nvSpPr>
            <p:spPr bwMode="auto">
              <a:xfrm>
                <a:off x="6811963" y="4573588"/>
                <a:ext cx="44450" cy="46038"/>
              </a:xfrm>
              <a:custGeom>
                <a:avLst/>
                <a:gdLst>
                  <a:gd name="T0" fmla="*/ 21 w 142"/>
                  <a:gd name="T1" fmla="*/ 20 h 141"/>
                  <a:gd name="T2" fmla="*/ 11 w 142"/>
                  <a:gd name="T3" fmla="*/ 30 h 141"/>
                  <a:gd name="T4" fmla="*/ 5 w 142"/>
                  <a:gd name="T5" fmla="*/ 42 h 141"/>
                  <a:gd name="T6" fmla="*/ 1 w 142"/>
                  <a:gd name="T7" fmla="*/ 55 h 141"/>
                  <a:gd name="T8" fmla="*/ 0 w 142"/>
                  <a:gd name="T9" fmla="*/ 71 h 141"/>
                  <a:gd name="T10" fmla="*/ 1 w 142"/>
                  <a:gd name="T11" fmla="*/ 84 h 141"/>
                  <a:gd name="T12" fmla="*/ 2 w 142"/>
                  <a:gd name="T13" fmla="*/ 90 h 141"/>
                  <a:gd name="T14" fmla="*/ 5 w 142"/>
                  <a:gd name="T15" fmla="*/ 97 h 141"/>
                  <a:gd name="T16" fmla="*/ 11 w 142"/>
                  <a:gd name="T17" fmla="*/ 109 h 141"/>
                  <a:gd name="T18" fmla="*/ 15 w 142"/>
                  <a:gd name="T19" fmla="*/ 114 h 141"/>
                  <a:gd name="T20" fmla="*/ 21 w 142"/>
                  <a:gd name="T21" fmla="*/ 120 h 141"/>
                  <a:gd name="T22" fmla="*/ 31 w 142"/>
                  <a:gd name="T23" fmla="*/ 128 h 141"/>
                  <a:gd name="T24" fmla="*/ 44 w 142"/>
                  <a:gd name="T25" fmla="*/ 135 h 141"/>
                  <a:gd name="T26" fmla="*/ 56 w 142"/>
                  <a:gd name="T27" fmla="*/ 139 h 141"/>
                  <a:gd name="T28" fmla="*/ 71 w 142"/>
                  <a:gd name="T29" fmla="*/ 141 h 141"/>
                  <a:gd name="T30" fmla="*/ 77 w 142"/>
                  <a:gd name="T31" fmla="*/ 140 h 141"/>
                  <a:gd name="T32" fmla="*/ 77 w 142"/>
                  <a:gd name="T33" fmla="*/ 139 h 141"/>
                  <a:gd name="T34" fmla="*/ 78 w 142"/>
                  <a:gd name="T35" fmla="*/ 139 h 141"/>
                  <a:gd name="T36" fmla="*/ 80 w 142"/>
                  <a:gd name="T37" fmla="*/ 139 h 141"/>
                  <a:gd name="T38" fmla="*/ 84 w 142"/>
                  <a:gd name="T39" fmla="*/ 139 h 141"/>
                  <a:gd name="T40" fmla="*/ 90 w 142"/>
                  <a:gd name="T41" fmla="*/ 137 h 141"/>
                  <a:gd name="T42" fmla="*/ 97 w 142"/>
                  <a:gd name="T43" fmla="*/ 135 h 141"/>
                  <a:gd name="T44" fmla="*/ 109 w 142"/>
                  <a:gd name="T45" fmla="*/ 128 h 141"/>
                  <a:gd name="T46" fmla="*/ 114 w 142"/>
                  <a:gd name="T47" fmla="*/ 124 h 141"/>
                  <a:gd name="T48" fmla="*/ 121 w 142"/>
                  <a:gd name="T49" fmla="*/ 120 h 141"/>
                  <a:gd name="T50" fmla="*/ 125 w 142"/>
                  <a:gd name="T51" fmla="*/ 114 h 141"/>
                  <a:gd name="T52" fmla="*/ 129 w 142"/>
                  <a:gd name="T53" fmla="*/ 109 h 141"/>
                  <a:gd name="T54" fmla="*/ 136 w 142"/>
                  <a:gd name="T55" fmla="*/ 97 h 141"/>
                  <a:gd name="T56" fmla="*/ 138 w 142"/>
                  <a:gd name="T57" fmla="*/ 90 h 141"/>
                  <a:gd name="T58" fmla="*/ 140 w 142"/>
                  <a:gd name="T59" fmla="*/ 84 h 141"/>
                  <a:gd name="T60" fmla="*/ 140 w 142"/>
                  <a:gd name="T61" fmla="*/ 80 h 141"/>
                  <a:gd name="T62" fmla="*/ 140 w 142"/>
                  <a:gd name="T63" fmla="*/ 78 h 141"/>
                  <a:gd name="T64" fmla="*/ 140 w 142"/>
                  <a:gd name="T65" fmla="*/ 77 h 141"/>
                  <a:gd name="T66" fmla="*/ 141 w 142"/>
                  <a:gd name="T67" fmla="*/ 77 h 141"/>
                  <a:gd name="T68" fmla="*/ 142 w 142"/>
                  <a:gd name="T69" fmla="*/ 71 h 141"/>
                  <a:gd name="T70" fmla="*/ 140 w 142"/>
                  <a:gd name="T71" fmla="*/ 55 h 141"/>
                  <a:gd name="T72" fmla="*/ 136 w 142"/>
                  <a:gd name="T73" fmla="*/ 42 h 141"/>
                  <a:gd name="T74" fmla="*/ 129 w 142"/>
                  <a:gd name="T75" fmla="*/ 30 h 141"/>
                  <a:gd name="T76" fmla="*/ 121 w 142"/>
                  <a:gd name="T77" fmla="*/ 20 h 141"/>
                  <a:gd name="T78" fmla="*/ 109 w 142"/>
                  <a:gd name="T79" fmla="*/ 11 h 141"/>
                  <a:gd name="T80" fmla="*/ 97 w 142"/>
                  <a:gd name="T81" fmla="*/ 5 h 141"/>
                  <a:gd name="T82" fmla="*/ 90 w 142"/>
                  <a:gd name="T83" fmla="*/ 2 h 141"/>
                  <a:gd name="T84" fmla="*/ 84 w 142"/>
                  <a:gd name="T85" fmla="*/ 1 h 141"/>
                  <a:gd name="T86" fmla="*/ 71 w 142"/>
                  <a:gd name="T87" fmla="*/ 0 h 141"/>
                  <a:gd name="T88" fmla="*/ 56 w 142"/>
                  <a:gd name="T89" fmla="*/ 1 h 141"/>
                  <a:gd name="T90" fmla="*/ 44 w 142"/>
                  <a:gd name="T91" fmla="*/ 5 h 141"/>
                  <a:gd name="T92" fmla="*/ 31 w 142"/>
                  <a:gd name="T93" fmla="*/ 11 h 141"/>
                  <a:gd name="T94" fmla="*/ 21 w 142"/>
                  <a:gd name="T95" fmla="*/ 2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1">
                    <a:moveTo>
                      <a:pt x="21" y="20"/>
                    </a:moveTo>
                    <a:lnTo>
                      <a:pt x="11" y="30"/>
                    </a:lnTo>
                    <a:lnTo>
                      <a:pt x="5" y="42"/>
                    </a:lnTo>
                    <a:lnTo>
                      <a:pt x="1" y="55"/>
                    </a:lnTo>
                    <a:lnTo>
                      <a:pt x="0" y="71"/>
                    </a:lnTo>
                    <a:lnTo>
                      <a:pt x="1" y="84"/>
                    </a:lnTo>
                    <a:lnTo>
                      <a:pt x="2" y="90"/>
                    </a:lnTo>
                    <a:lnTo>
                      <a:pt x="5" y="97"/>
                    </a:lnTo>
                    <a:lnTo>
                      <a:pt x="11" y="109"/>
                    </a:lnTo>
                    <a:lnTo>
                      <a:pt x="15" y="114"/>
                    </a:lnTo>
                    <a:lnTo>
                      <a:pt x="21" y="120"/>
                    </a:lnTo>
                    <a:lnTo>
                      <a:pt x="31" y="128"/>
                    </a:lnTo>
                    <a:lnTo>
                      <a:pt x="44" y="135"/>
                    </a:lnTo>
                    <a:lnTo>
                      <a:pt x="56" y="139"/>
                    </a:lnTo>
                    <a:lnTo>
                      <a:pt x="71" y="141"/>
                    </a:lnTo>
                    <a:lnTo>
                      <a:pt x="77" y="140"/>
                    </a:lnTo>
                    <a:lnTo>
                      <a:pt x="77" y="139"/>
                    </a:lnTo>
                    <a:lnTo>
                      <a:pt x="78" y="139"/>
                    </a:lnTo>
                    <a:lnTo>
                      <a:pt x="80" y="139"/>
                    </a:lnTo>
                    <a:lnTo>
                      <a:pt x="84" y="139"/>
                    </a:lnTo>
                    <a:lnTo>
                      <a:pt x="90" y="137"/>
                    </a:lnTo>
                    <a:lnTo>
                      <a:pt x="97" y="135"/>
                    </a:lnTo>
                    <a:lnTo>
                      <a:pt x="109" y="128"/>
                    </a:lnTo>
                    <a:lnTo>
                      <a:pt x="114" y="124"/>
                    </a:lnTo>
                    <a:lnTo>
                      <a:pt x="121" y="120"/>
                    </a:lnTo>
                    <a:lnTo>
                      <a:pt x="125" y="114"/>
                    </a:lnTo>
                    <a:lnTo>
                      <a:pt x="129" y="109"/>
                    </a:lnTo>
                    <a:lnTo>
                      <a:pt x="136" y="97"/>
                    </a:lnTo>
                    <a:lnTo>
                      <a:pt x="138" y="90"/>
                    </a:lnTo>
                    <a:lnTo>
                      <a:pt x="140" y="84"/>
                    </a:lnTo>
                    <a:lnTo>
                      <a:pt x="140" y="80"/>
                    </a:lnTo>
                    <a:lnTo>
                      <a:pt x="140" y="78"/>
                    </a:lnTo>
                    <a:lnTo>
                      <a:pt x="140" y="77"/>
                    </a:lnTo>
                    <a:lnTo>
                      <a:pt x="141" y="77"/>
                    </a:lnTo>
                    <a:lnTo>
                      <a:pt x="142" y="71"/>
                    </a:lnTo>
                    <a:lnTo>
                      <a:pt x="140" y="55"/>
                    </a:lnTo>
                    <a:lnTo>
                      <a:pt x="136" y="42"/>
                    </a:lnTo>
                    <a:lnTo>
                      <a:pt x="129" y="30"/>
                    </a:lnTo>
                    <a:lnTo>
                      <a:pt x="121" y="20"/>
                    </a:lnTo>
                    <a:lnTo>
                      <a:pt x="109" y="11"/>
                    </a:lnTo>
                    <a:lnTo>
                      <a:pt x="97" y="5"/>
                    </a:lnTo>
                    <a:lnTo>
                      <a:pt x="90" y="2"/>
                    </a:lnTo>
                    <a:lnTo>
                      <a:pt x="84" y="1"/>
                    </a:lnTo>
                    <a:lnTo>
                      <a:pt x="71" y="0"/>
                    </a:lnTo>
                    <a:lnTo>
                      <a:pt x="56" y="1"/>
                    </a:lnTo>
                    <a:lnTo>
                      <a:pt x="44" y="5"/>
                    </a:lnTo>
                    <a:lnTo>
                      <a:pt x="31" y="11"/>
                    </a:lnTo>
                    <a:lnTo>
                      <a:pt x="21" y="2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0" name="Freeform 1155">
                <a:extLst>
                  <a:ext uri="{FF2B5EF4-FFF2-40B4-BE49-F238E27FC236}">
                    <a16:creationId xmlns:a16="http://schemas.microsoft.com/office/drawing/2014/main" id="{B4D08643-9D99-C605-C7D8-B951F250DFC7}"/>
                  </a:ext>
                </a:extLst>
              </p:cNvPr>
              <p:cNvSpPr>
                <a:spLocks/>
              </p:cNvSpPr>
              <p:nvPr/>
            </p:nvSpPr>
            <p:spPr bwMode="auto">
              <a:xfrm>
                <a:off x="6811963" y="4419600"/>
                <a:ext cx="46038" cy="44450"/>
              </a:xfrm>
              <a:custGeom>
                <a:avLst/>
                <a:gdLst>
                  <a:gd name="T0" fmla="*/ 21 w 142"/>
                  <a:gd name="T1" fmla="*/ 20 h 142"/>
                  <a:gd name="T2" fmla="*/ 11 w 142"/>
                  <a:gd name="T3" fmla="*/ 30 h 142"/>
                  <a:gd name="T4" fmla="*/ 5 w 142"/>
                  <a:gd name="T5" fmla="*/ 42 h 142"/>
                  <a:gd name="T6" fmla="*/ 1 w 142"/>
                  <a:gd name="T7" fmla="*/ 56 h 142"/>
                  <a:gd name="T8" fmla="*/ 0 w 142"/>
                  <a:gd name="T9" fmla="*/ 71 h 142"/>
                  <a:gd name="T10" fmla="*/ 1 w 142"/>
                  <a:gd name="T11" fmla="*/ 84 h 142"/>
                  <a:gd name="T12" fmla="*/ 2 w 142"/>
                  <a:gd name="T13" fmla="*/ 90 h 142"/>
                  <a:gd name="T14" fmla="*/ 5 w 142"/>
                  <a:gd name="T15" fmla="*/ 97 h 142"/>
                  <a:gd name="T16" fmla="*/ 11 w 142"/>
                  <a:gd name="T17" fmla="*/ 109 h 142"/>
                  <a:gd name="T18" fmla="*/ 15 w 142"/>
                  <a:gd name="T19" fmla="*/ 114 h 142"/>
                  <a:gd name="T20" fmla="*/ 21 w 142"/>
                  <a:gd name="T21" fmla="*/ 120 h 142"/>
                  <a:gd name="T22" fmla="*/ 31 w 142"/>
                  <a:gd name="T23" fmla="*/ 129 h 142"/>
                  <a:gd name="T24" fmla="*/ 44 w 142"/>
                  <a:gd name="T25" fmla="*/ 136 h 142"/>
                  <a:gd name="T26" fmla="*/ 56 w 142"/>
                  <a:gd name="T27" fmla="*/ 140 h 142"/>
                  <a:gd name="T28" fmla="*/ 71 w 142"/>
                  <a:gd name="T29" fmla="*/ 142 h 142"/>
                  <a:gd name="T30" fmla="*/ 77 w 142"/>
                  <a:gd name="T31" fmla="*/ 141 h 142"/>
                  <a:gd name="T32" fmla="*/ 77 w 142"/>
                  <a:gd name="T33" fmla="*/ 140 h 142"/>
                  <a:gd name="T34" fmla="*/ 78 w 142"/>
                  <a:gd name="T35" fmla="*/ 140 h 142"/>
                  <a:gd name="T36" fmla="*/ 80 w 142"/>
                  <a:gd name="T37" fmla="*/ 140 h 142"/>
                  <a:gd name="T38" fmla="*/ 84 w 142"/>
                  <a:gd name="T39" fmla="*/ 140 h 142"/>
                  <a:gd name="T40" fmla="*/ 90 w 142"/>
                  <a:gd name="T41" fmla="*/ 138 h 142"/>
                  <a:gd name="T42" fmla="*/ 97 w 142"/>
                  <a:gd name="T43" fmla="*/ 136 h 142"/>
                  <a:gd name="T44" fmla="*/ 109 w 142"/>
                  <a:gd name="T45" fmla="*/ 129 h 142"/>
                  <a:gd name="T46" fmla="*/ 115 w 142"/>
                  <a:gd name="T47" fmla="*/ 125 h 142"/>
                  <a:gd name="T48" fmla="*/ 121 w 142"/>
                  <a:gd name="T49" fmla="*/ 120 h 142"/>
                  <a:gd name="T50" fmla="*/ 125 w 142"/>
                  <a:gd name="T51" fmla="*/ 114 h 142"/>
                  <a:gd name="T52" fmla="*/ 129 w 142"/>
                  <a:gd name="T53" fmla="*/ 109 h 142"/>
                  <a:gd name="T54" fmla="*/ 136 w 142"/>
                  <a:gd name="T55" fmla="*/ 97 h 142"/>
                  <a:gd name="T56" fmla="*/ 138 w 142"/>
                  <a:gd name="T57" fmla="*/ 90 h 142"/>
                  <a:gd name="T58" fmla="*/ 140 w 142"/>
                  <a:gd name="T59" fmla="*/ 84 h 142"/>
                  <a:gd name="T60" fmla="*/ 140 w 142"/>
                  <a:gd name="T61" fmla="*/ 80 h 142"/>
                  <a:gd name="T62" fmla="*/ 140 w 142"/>
                  <a:gd name="T63" fmla="*/ 78 h 142"/>
                  <a:gd name="T64" fmla="*/ 140 w 142"/>
                  <a:gd name="T65" fmla="*/ 77 h 142"/>
                  <a:gd name="T66" fmla="*/ 141 w 142"/>
                  <a:gd name="T67" fmla="*/ 77 h 142"/>
                  <a:gd name="T68" fmla="*/ 142 w 142"/>
                  <a:gd name="T69" fmla="*/ 71 h 142"/>
                  <a:gd name="T70" fmla="*/ 140 w 142"/>
                  <a:gd name="T71" fmla="*/ 56 h 142"/>
                  <a:gd name="T72" fmla="*/ 136 w 142"/>
                  <a:gd name="T73" fmla="*/ 42 h 142"/>
                  <a:gd name="T74" fmla="*/ 129 w 142"/>
                  <a:gd name="T75" fmla="*/ 30 h 142"/>
                  <a:gd name="T76" fmla="*/ 121 w 142"/>
                  <a:gd name="T77" fmla="*/ 20 h 142"/>
                  <a:gd name="T78" fmla="*/ 109 w 142"/>
                  <a:gd name="T79" fmla="*/ 11 h 142"/>
                  <a:gd name="T80" fmla="*/ 97 w 142"/>
                  <a:gd name="T81" fmla="*/ 5 h 142"/>
                  <a:gd name="T82" fmla="*/ 90 w 142"/>
                  <a:gd name="T83" fmla="*/ 2 h 142"/>
                  <a:gd name="T84" fmla="*/ 84 w 142"/>
                  <a:gd name="T85" fmla="*/ 1 h 142"/>
                  <a:gd name="T86" fmla="*/ 71 w 142"/>
                  <a:gd name="T87" fmla="*/ 0 h 142"/>
                  <a:gd name="T88" fmla="*/ 56 w 142"/>
                  <a:gd name="T89" fmla="*/ 1 h 142"/>
                  <a:gd name="T90" fmla="*/ 44 w 142"/>
                  <a:gd name="T91" fmla="*/ 5 h 142"/>
                  <a:gd name="T92" fmla="*/ 31 w 142"/>
                  <a:gd name="T93" fmla="*/ 11 h 142"/>
                  <a:gd name="T94" fmla="*/ 21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1" y="20"/>
                    </a:moveTo>
                    <a:lnTo>
                      <a:pt x="11" y="30"/>
                    </a:lnTo>
                    <a:lnTo>
                      <a:pt x="5" y="42"/>
                    </a:lnTo>
                    <a:lnTo>
                      <a:pt x="1" y="56"/>
                    </a:lnTo>
                    <a:lnTo>
                      <a:pt x="0" y="71"/>
                    </a:lnTo>
                    <a:lnTo>
                      <a:pt x="1" y="84"/>
                    </a:lnTo>
                    <a:lnTo>
                      <a:pt x="2" y="90"/>
                    </a:lnTo>
                    <a:lnTo>
                      <a:pt x="5" y="97"/>
                    </a:lnTo>
                    <a:lnTo>
                      <a:pt x="11" y="109"/>
                    </a:lnTo>
                    <a:lnTo>
                      <a:pt x="15" y="114"/>
                    </a:lnTo>
                    <a:lnTo>
                      <a:pt x="21" y="120"/>
                    </a:lnTo>
                    <a:lnTo>
                      <a:pt x="31" y="129"/>
                    </a:lnTo>
                    <a:lnTo>
                      <a:pt x="44" y="136"/>
                    </a:lnTo>
                    <a:lnTo>
                      <a:pt x="56" y="140"/>
                    </a:lnTo>
                    <a:lnTo>
                      <a:pt x="71" y="142"/>
                    </a:lnTo>
                    <a:lnTo>
                      <a:pt x="77" y="141"/>
                    </a:lnTo>
                    <a:lnTo>
                      <a:pt x="77" y="140"/>
                    </a:lnTo>
                    <a:lnTo>
                      <a:pt x="78" y="140"/>
                    </a:lnTo>
                    <a:lnTo>
                      <a:pt x="80" y="140"/>
                    </a:lnTo>
                    <a:lnTo>
                      <a:pt x="84" y="140"/>
                    </a:lnTo>
                    <a:lnTo>
                      <a:pt x="90" y="138"/>
                    </a:lnTo>
                    <a:lnTo>
                      <a:pt x="97" y="136"/>
                    </a:lnTo>
                    <a:lnTo>
                      <a:pt x="109" y="129"/>
                    </a:lnTo>
                    <a:lnTo>
                      <a:pt x="115" y="125"/>
                    </a:lnTo>
                    <a:lnTo>
                      <a:pt x="121" y="120"/>
                    </a:lnTo>
                    <a:lnTo>
                      <a:pt x="125" y="114"/>
                    </a:lnTo>
                    <a:lnTo>
                      <a:pt x="129" y="109"/>
                    </a:lnTo>
                    <a:lnTo>
                      <a:pt x="136" y="97"/>
                    </a:lnTo>
                    <a:lnTo>
                      <a:pt x="138" y="90"/>
                    </a:lnTo>
                    <a:lnTo>
                      <a:pt x="140" y="84"/>
                    </a:lnTo>
                    <a:lnTo>
                      <a:pt x="140" y="80"/>
                    </a:lnTo>
                    <a:lnTo>
                      <a:pt x="140" y="78"/>
                    </a:lnTo>
                    <a:lnTo>
                      <a:pt x="140" y="77"/>
                    </a:lnTo>
                    <a:lnTo>
                      <a:pt x="141" y="77"/>
                    </a:lnTo>
                    <a:lnTo>
                      <a:pt x="142" y="71"/>
                    </a:lnTo>
                    <a:lnTo>
                      <a:pt x="140" y="56"/>
                    </a:lnTo>
                    <a:lnTo>
                      <a:pt x="136" y="42"/>
                    </a:lnTo>
                    <a:lnTo>
                      <a:pt x="129" y="30"/>
                    </a:lnTo>
                    <a:lnTo>
                      <a:pt x="121" y="20"/>
                    </a:lnTo>
                    <a:lnTo>
                      <a:pt x="109" y="11"/>
                    </a:lnTo>
                    <a:lnTo>
                      <a:pt x="97" y="5"/>
                    </a:lnTo>
                    <a:lnTo>
                      <a:pt x="90" y="2"/>
                    </a:lnTo>
                    <a:lnTo>
                      <a:pt x="84" y="1"/>
                    </a:lnTo>
                    <a:lnTo>
                      <a:pt x="71" y="0"/>
                    </a:lnTo>
                    <a:lnTo>
                      <a:pt x="56" y="1"/>
                    </a:lnTo>
                    <a:lnTo>
                      <a:pt x="44" y="5"/>
                    </a:lnTo>
                    <a:lnTo>
                      <a:pt x="31" y="11"/>
                    </a:lnTo>
                    <a:lnTo>
                      <a:pt x="21" y="2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1" name="Freeform 1156">
                <a:extLst>
                  <a:ext uri="{FF2B5EF4-FFF2-40B4-BE49-F238E27FC236}">
                    <a16:creationId xmlns:a16="http://schemas.microsoft.com/office/drawing/2014/main" id="{520EACA0-0AB1-1494-61E4-362BFA4C3525}"/>
                  </a:ext>
                </a:extLst>
              </p:cNvPr>
              <p:cNvSpPr>
                <a:spLocks/>
              </p:cNvSpPr>
              <p:nvPr/>
            </p:nvSpPr>
            <p:spPr bwMode="auto">
              <a:xfrm>
                <a:off x="6813550" y="4316413"/>
                <a:ext cx="44450" cy="44450"/>
              </a:xfrm>
              <a:custGeom>
                <a:avLst/>
                <a:gdLst>
                  <a:gd name="T0" fmla="*/ 21 w 142"/>
                  <a:gd name="T1" fmla="*/ 21 h 142"/>
                  <a:gd name="T2" fmla="*/ 11 w 142"/>
                  <a:gd name="T3" fmla="*/ 31 h 142"/>
                  <a:gd name="T4" fmla="*/ 5 w 142"/>
                  <a:gd name="T5" fmla="*/ 43 h 142"/>
                  <a:gd name="T6" fmla="*/ 1 w 142"/>
                  <a:gd name="T7" fmla="*/ 56 h 142"/>
                  <a:gd name="T8" fmla="*/ 0 w 142"/>
                  <a:gd name="T9" fmla="*/ 71 h 142"/>
                  <a:gd name="T10" fmla="*/ 1 w 142"/>
                  <a:gd name="T11" fmla="*/ 84 h 142"/>
                  <a:gd name="T12" fmla="*/ 2 w 142"/>
                  <a:gd name="T13" fmla="*/ 91 h 142"/>
                  <a:gd name="T14" fmla="*/ 5 w 142"/>
                  <a:gd name="T15" fmla="*/ 98 h 142"/>
                  <a:gd name="T16" fmla="*/ 11 w 142"/>
                  <a:gd name="T17" fmla="*/ 110 h 142"/>
                  <a:gd name="T18" fmla="*/ 15 w 142"/>
                  <a:gd name="T19" fmla="*/ 115 h 142"/>
                  <a:gd name="T20" fmla="*/ 21 w 142"/>
                  <a:gd name="T21" fmla="*/ 121 h 142"/>
                  <a:gd name="T22" fmla="*/ 31 w 142"/>
                  <a:gd name="T23" fmla="*/ 129 h 142"/>
                  <a:gd name="T24" fmla="*/ 44 w 142"/>
                  <a:gd name="T25" fmla="*/ 136 h 142"/>
                  <a:gd name="T26" fmla="*/ 56 w 142"/>
                  <a:gd name="T27" fmla="*/ 140 h 142"/>
                  <a:gd name="T28" fmla="*/ 71 w 142"/>
                  <a:gd name="T29" fmla="*/ 142 h 142"/>
                  <a:gd name="T30" fmla="*/ 77 w 142"/>
                  <a:gd name="T31" fmla="*/ 141 h 142"/>
                  <a:gd name="T32" fmla="*/ 77 w 142"/>
                  <a:gd name="T33" fmla="*/ 140 h 142"/>
                  <a:gd name="T34" fmla="*/ 78 w 142"/>
                  <a:gd name="T35" fmla="*/ 140 h 142"/>
                  <a:gd name="T36" fmla="*/ 80 w 142"/>
                  <a:gd name="T37" fmla="*/ 140 h 142"/>
                  <a:gd name="T38" fmla="*/ 84 w 142"/>
                  <a:gd name="T39" fmla="*/ 140 h 142"/>
                  <a:gd name="T40" fmla="*/ 90 w 142"/>
                  <a:gd name="T41" fmla="*/ 138 h 142"/>
                  <a:gd name="T42" fmla="*/ 97 w 142"/>
                  <a:gd name="T43" fmla="*/ 136 h 142"/>
                  <a:gd name="T44" fmla="*/ 109 w 142"/>
                  <a:gd name="T45" fmla="*/ 129 h 142"/>
                  <a:gd name="T46" fmla="*/ 115 w 142"/>
                  <a:gd name="T47" fmla="*/ 125 h 142"/>
                  <a:gd name="T48" fmla="*/ 121 w 142"/>
                  <a:gd name="T49" fmla="*/ 121 h 142"/>
                  <a:gd name="T50" fmla="*/ 125 w 142"/>
                  <a:gd name="T51" fmla="*/ 115 h 142"/>
                  <a:gd name="T52" fmla="*/ 129 w 142"/>
                  <a:gd name="T53" fmla="*/ 110 h 142"/>
                  <a:gd name="T54" fmla="*/ 136 w 142"/>
                  <a:gd name="T55" fmla="*/ 98 h 142"/>
                  <a:gd name="T56" fmla="*/ 138 w 142"/>
                  <a:gd name="T57" fmla="*/ 91 h 142"/>
                  <a:gd name="T58" fmla="*/ 140 w 142"/>
                  <a:gd name="T59" fmla="*/ 84 h 142"/>
                  <a:gd name="T60" fmla="*/ 140 w 142"/>
                  <a:gd name="T61" fmla="*/ 80 h 142"/>
                  <a:gd name="T62" fmla="*/ 140 w 142"/>
                  <a:gd name="T63" fmla="*/ 78 h 142"/>
                  <a:gd name="T64" fmla="*/ 140 w 142"/>
                  <a:gd name="T65" fmla="*/ 77 h 142"/>
                  <a:gd name="T66" fmla="*/ 141 w 142"/>
                  <a:gd name="T67" fmla="*/ 77 h 142"/>
                  <a:gd name="T68" fmla="*/ 142 w 142"/>
                  <a:gd name="T69" fmla="*/ 71 h 142"/>
                  <a:gd name="T70" fmla="*/ 140 w 142"/>
                  <a:gd name="T71" fmla="*/ 56 h 142"/>
                  <a:gd name="T72" fmla="*/ 136 w 142"/>
                  <a:gd name="T73" fmla="*/ 43 h 142"/>
                  <a:gd name="T74" fmla="*/ 129 w 142"/>
                  <a:gd name="T75" fmla="*/ 31 h 142"/>
                  <a:gd name="T76" fmla="*/ 121 w 142"/>
                  <a:gd name="T77" fmla="*/ 21 h 142"/>
                  <a:gd name="T78" fmla="*/ 109 w 142"/>
                  <a:gd name="T79" fmla="*/ 11 h 142"/>
                  <a:gd name="T80" fmla="*/ 97 w 142"/>
                  <a:gd name="T81" fmla="*/ 5 h 142"/>
                  <a:gd name="T82" fmla="*/ 90 w 142"/>
                  <a:gd name="T83" fmla="*/ 2 h 142"/>
                  <a:gd name="T84" fmla="*/ 84 w 142"/>
                  <a:gd name="T85" fmla="*/ 1 h 142"/>
                  <a:gd name="T86" fmla="*/ 71 w 142"/>
                  <a:gd name="T87" fmla="*/ 0 h 142"/>
                  <a:gd name="T88" fmla="*/ 56 w 142"/>
                  <a:gd name="T89" fmla="*/ 1 h 142"/>
                  <a:gd name="T90" fmla="*/ 44 w 142"/>
                  <a:gd name="T91" fmla="*/ 5 h 142"/>
                  <a:gd name="T92" fmla="*/ 31 w 142"/>
                  <a:gd name="T93" fmla="*/ 11 h 142"/>
                  <a:gd name="T94" fmla="*/ 21 w 142"/>
                  <a:gd name="T95" fmla="*/ 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1" y="21"/>
                    </a:moveTo>
                    <a:lnTo>
                      <a:pt x="11" y="31"/>
                    </a:lnTo>
                    <a:lnTo>
                      <a:pt x="5" y="43"/>
                    </a:lnTo>
                    <a:lnTo>
                      <a:pt x="1" y="56"/>
                    </a:lnTo>
                    <a:lnTo>
                      <a:pt x="0" y="71"/>
                    </a:lnTo>
                    <a:lnTo>
                      <a:pt x="1" y="84"/>
                    </a:lnTo>
                    <a:lnTo>
                      <a:pt x="2" y="91"/>
                    </a:lnTo>
                    <a:lnTo>
                      <a:pt x="5" y="98"/>
                    </a:lnTo>
                    <a:lnTo>
                      <a:pt x="11" y="110"/>
                    </a:lnTo>
                    <a:lnTo>
                      <a:pt x="15" y="115"/>
                    </a:lnTo>
                    <a:lnTo>
                      <a:pt x="21" y="121"/>
                    </a:lnTo>
                    <a:lnTo>
                      <a:pt x="31" y="129"/>
                    </a:lnTo>
                    <a:lnTo>
                      <a:pt x="44" y="136"/>
                    </a:lnTo>
                    <a:lnTo>
                      <a:pt x="56" y="140"/>
                    </a:lnTo>
                    <a:lnTo>
                      <a:pt x="71" y="142"/>
                    </a:lnTo>
                    <a:lnTo>
                      <a:pt x="77" y="141"/>
                    </a:lnTo>
                    <a:lnTo>
                      <a:pt x="77" y="140"/>
                    </a:lnTo>
                    <a:lnTo>
                      <a:pt x="78" y="140"/>
                    </a:lnTo>
                    <a:lnTo>
                      <a:pt x="80" y="140"/>
                    </a:lnTo>
                    <a:lnTo>
                      <a:pt x="84" y="140"/>
                    </a:lnTo>
                    <a:lnTo>
                      <a:pt x="90" y="138"/>
                    </a:lnTo>
                    <a:lnTo>
                      <a:pt x="97" y="136"/>
                    </a:lnTo>
                    <a:lnTo>
                      <a:pt x="109" y="129"/>
                    </a:lnTo>
                    <a:lnTo>
                      <a:pt x="115" y="125"/>
                    </a:lnTo>
                    <a:lnTo>
                      <a:pt x="121" y="121"/>
                    </a:lnTo>
                    <a:lnTo>
                      <a:pt x="125" y="115"/>
                    </a:lnTo>
                    <a:lnTo>
                      <a:pt x="129" y="110"/>
                    </a:lnTo>
                    <a:lnTo>
                      <a:pt x="136" y="98"/>
                    </a:lnTo>
                    <a:lnTo>
                      <a:pt x="138" y="91"/>
                    </a:lnTo>
                    <a:lnTo>
                      <a:pt x="140" y="84"/>
                    </a:lnTo>
                    <a:lnTo>
                      <a:pt x="140" y="80"/>
                    </a:lnTo>
                    <a:lnTo>
                      <a:pt x="140" y="78"/>
                    </a:lnTo>
                    <a:lnTo>
                      <a:pt x="140" y="77"/>
                    </a:lnTo>
                    <a:lnTo>
                      <a:pt x="141" y="77"/>
                    </a:lnTo>
                    <a:lnTo>
                      <a:pt x="142" y="71"/>
                    </a:lnTo>
                    <a:lnTo>
                      <a:pt x="140" y="56"/>
                    </a:lnTo>
                    <a:lnTo>
                      <a:pt x="136" y="43"/>
                    </a:lnTo>
                    <a:lnTo>
                      <a:pt x="129" y="31"/>
                    </a:lnTo>
                    <a:lnTo>
                      <a:pt x="121" y="21"/>
                    </a:lnTo>
                    <a:lnTo>
                      <a:pt x="109" y="11"/>
                    </a:lnTo>
                    <a:lnTo>
                      <a:pt x="97" y="5"/>
                    </a:lnTo>
                    <a:lnTo>
                      <a:pt x="90" y="2"/>
                    </a:lnTo>
                    <a:lnTo>
                      <a:pt x="84" y="1"/>
                    </a:lnTo>
                    <a:lnTo>
                      <a:pt x="71" y="0"/>
                    </a:lnTo>
                    <a:lnTo>
                      <a:pt x="56" y="1"/>
                    </a:lnTo>
                    <a:lnTo>
                      <a:pt x="44" y="5"/>
                    </a:lnTo>
                    <a:lnTo>
                      <a:pt x="31" y="11"/>
                    </a:lnTo>
                    <a:lnTo>
                      <a:pt x="21" y="21"/>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2" name="Freeform 1157">
                <a:extLst>
                  <a:ext uri="{FF2B5EF4-FFF2-40B4-BE49-F238E27FC236}">
                    <a16:creationId xmlns:a16="http://schemas.microsoft.com/office/drawing/2014/main" id="{EDDBB991-BB12-CF1E-4748-367426AB21DC}"/>
                  </a:ext>
                </a:extLst>
              </p:cNvPr>
              <p:cNvSpPr>
                <a:spLocks/>
              </p:cNvSpPr>
              <p:nvPr/>
            </p:nvSpPr>
            <p:spPr bwMode="auto">
              <a:xfrm>
                <a:off x="6808788" y="4208463"/>
                <a:ext cx="44450" cy="46038"/>
              </a:xfrm>
              <a:custGeom>
                <a:avLst/>
                <a:gdLst>
                  <a:gd name="T0" fmla="*/ 21 w 142"/>
                  <a:gd name="T1" fmla="*/ 20 h 142"/>
                  <a:gd name="T2" fmla="*/ 11 w 142"/>
                  <a:gd name="T3" fmla="*/ 30 h 142"/>
                  <a:gd name="T4" fmla="*/ 5 w 142"/>
                  <a:gd name="T5" fmla="*/ 42 h 142"/>
                  <a:gd name="T6" fmla="*/ 1 w 142"/>
                  <a:gd name="T7" fmla="*/ 55 h 142"/>
                  <a:gd name="T8" fmla="*/ 0 w 142"/>
                  <a:gd name="T9" fmla="*/ 71 h 142"/>
                  <a:gd name="T10" fmla="*/ 1 w 142"/>
                  <a:gd name="T11" fmla="*/ 84 h 142"/>
                  <a:gd name="T12" fmla="*/ 2 w 142"/>
                  <a:gd name="T13" fmla="*/ 90 h 142"/>
                  <a:gd name="T14" fmla="*/ 5 w 142"/>
                  <a:gd name="T15" fmla="*/ 97 h 142"/>
                  <a:gd name="T16" fmla="*/ 11 w 142"/>
                  <a:gd name="T17" fmla="*/ 109 h 142"/>
                  <a:gd name="T18" fmla="*/ 15 w 142"/>
                  <a:gd name="T19" fmla="*/ 114 h 142"/>
                  <a:gd name="T20" fmla="*/ 21 w 142"/>
                  <a:gd name="T21" fmla="*/ 120 h 142"/>
                  <a:gd name="T22" fmla="*/ 31 w 142"/>
                  <a:gd name="T23" fmla="*/ 128 h 142"/>
                  <a:gd name="T24" fmla="*/ 43 w 142"/>
                  <a:gd name="T25" fmla="*/ 135 h 142"/>
                  <a:gd name="T26" fmla="*/ 56 w 142"/>
                  <a:gd name="T27" fmla="*/ 140 h 142"/>
                  <a:gd name="T28" fmla="*/ 71 w 142"/>
                  <a:gd name="T29" fmla="*/ 142 h 142"/>
                  <a:gd name="T30" fmla="*/ 77 w 142"/>
                  <a:gd name="T31" fmla="*/ 141 h 142"/>
                  <a:gd name="T32" fmla="*/ 77 w 142"/>
                  <a:gd name="T33" fmla="*/ 140 h 142"/>
                  <a:gd name="T34" fmla="*/ 78 w 142"/>
                  <a:gd name="T35" fmla="*/ 140 h 142"/>
                  <a:gd name="T36" fmla="*/ 80 w 142"/>
                  <a:gd name="T37" fmla="*/ 140 h 142"/>
                  <a:gd name="T38" fmla="*/ 84 w 142"/>
                  <a:gd name="T39" fmla="*/ 140 h 142"/>
                  <a:gd name="T40" fmla="*/ 90 w 142"/>
                  <a:gd name="T41" fmla="*/ 137 h 142"/>
                  <a:gd name="T42" fmla="*/ 97 w 142"/>
                  <a:gd name="T43" fmla="*/ 135 h 142"/>
                  <a:gd name="T44" fmla="*/ 109 w 142"/>
                  <a:gd name="T45" fmla="*/ 128 h 142"/>
                  <a:gd name="T46" fmla="*/ 114 w 142"/>
                  <a:gd name="T47" fmla="*/ 124 h 142"/>
                  <a:gd name="T48" fmla="*/ 120 w 142"/>
                  <a:gd name="T49" fmla="*/ 120 h 142"/>
                  <a:gd name="T50" fmla="*/ 124 w 142"/>
                  <a:gd name="T51" fmla="*/ 114 h 142"/>
                  <a:gd name="T52" fmla="*/ 129 w 142"/>
                  <a:gd name="T53" fmla="*/ 109 h 142"/>
                  <a:gd name="T54" fmla="*/ 136 w 142"/>
                  <a:gd name="T55" fmla="*/ 97 h 142"/>
                  <a:gd name="T56" fmla="*/ 138 w 142"/>
                  <a:gd name="T57" fmla="*/ 90 h 142"/>
                  <a:gd name="T58" fmla="*/ 140 w 142"/>
                  <a:gd name="T59" fmla="*/ 84 h 142"/>
                  <a:gd name="T60" fmla="*/ 140 w 142"/>
                  <a:gd name="T61" fmla="*/ 80 h 142"/>
                  <a:gd name="T62" fmla="*/ 140 w 142"/>
                  <a:gd name="T63" fmla="*/ 78 h 142"/>
                  <a:gd name="T64" fmla="*/ 140 w 142"/>
                  <a:gd name="T65" fmla="*/ 77 h 142"/>
                  <a:gd name="T66" fmla="*/ 141 w 142"/>
                  <a:gd name="T67" fmla="*/ 77 h 142"/>
                  <a:gd name="T68" fmla="*/ 142 w 142"/>
                  <a:gd name="T69" fmla="*/ 71 h 142"/>
                  <a:gd name="T70" fmla="*/ 140 w 142"/>
                  <a:gd name="T71" fmla="*/ 55 h 142"/>
                  <a:gd name="T72" fmla="*/ 136 w 142"/>
                  <a:gd name="T73" fmla="*/ 42 h 142"/>
                  <a:gd name="T74" fmla="*/ 129 w 142"/>
                  <a:gd name="T75" fmla="*/ 30 h 142"/>
                  <a:gd name="T76" fmla="*/ 120 w 142"/>
                  <a:gd name="T77" fmla="*/ 20 h 142"/>
                  <a:gd name="T78" fmla="*/ 109 w 142"/>
                  <a:gd name="T79" fmla="*/ 11 h 142"/>
                  <a:gd name="T80" fmla="*/ 97 w 142"/>
                  <a:gd name="T81" fmla="*/ 5 h 142"/>
                  <a:gd name="T82" fmla="*/ 90 w 142"/>
                  <a:gd name="T83" fmla="*/ 2 h 142"/>
                  <a:gd name="T84" fmla="*/ 84 w 142"/>
                  <a:gd name="T85" fmla="*/ 1 h 142"/>
                  <a:gd name="T86" fmla="*/ 71 w 142"/>
                  <a:gd name="T87" fmla="*/ 0 h 142"/>
                  <a:gd name="T88" fmla="*/ 56 w 142"/>
                  <a:gd name="T89" fmla="*/ 1 h 142"/>
                  <a:gd name="T90" fmla="*/ 43 w 142"/>
                  <a:gd name="T91" fmla="*/ 5 h 142"/>
                  <a:gd name="T92" fmla="*/ 31 w 142"/>
                  <a:gd name="T93" fmla="*/ 11 h 142"/>
                  <a:gd name="T94" fmla="*/ 21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1" y="20"/>
                    </a:moveTo>
                    <a:lnTo>
                      <a:pt x="11" y="30"/>
                    </a:lnTo>
                    <a:lnTo>
                      <a:pt x="5" y="42"/>
                    </a:lnTo>
                    <a:lnTo>
                      <a:pt x="1" y="55"/>
                    </a:lnTo>
                    <a:lnTo>
                      <a:pt x="0" y="71"/>
                    </a:lnTo>
                    <a:lnTo>
                      <a:pt x="1" y="84"/>
                    </a:lnTo>
                    <a:lnTo>
                      <a:pt x="2" y="90"/>
                    </a:lnTo>
                    <a:lnTo>
                      <a:pt x="5" y="97"/>
                    </a:lnTo>
                    <a:lnTo>
                      <a:pt x="11" y="109"/>
                    </a:lnTo>
                    <a:lnTo>
                      <a:pt x="15" y="114"/>
                    </a:lnTo>
                    <a:lnTo>
                      <a:pt x="21" y="120"/>
                    </a:lnTo>
                    <a:lnTo>
                      <a:pt x="31" y="128"/>
                    </a:lnTo>
                    <a:lnTo>
                      <a:pt x="43" y="135"/>
                    </a:lnTo>
                    <a:lnTo>
                      <a:pt x="56" y="140"/>
                    </a:lnTo>
                    <a:lnTo>
                      <a:pt x="71" y="142"/>
                    </a:lnTo>
                    <a:lnTo>
                      <a:pt x="77" y="141"/>
                    </a:lnTo>
                    <a:lnTo>
                      <a:pt x="77" y="140"/>
                    </a:lnTo>
                    <a:lnTo>
                      <a:pt x="78" y="140"/>
                    </a:lnTo>
                    <a:lnTo>
                      <a:pt x="80" y="140"/>
                    </a:lnTo>
                    <a:lnTo>
                      <a:pt x="84" y="140"/>
                    </a:lnTo>
                    <a:lnTo>
                      <a:pt x="90" y="137"/>
                    </a:lnTo>
                    <a:lnTo>
                      <a:pt x="97" y="135"/>
                    </a:lnTo>
                    <a:lnTo>
                      <a:pt x="109" y="128"/>
                    </a:lnTo>
                    <a:lnTo>
                      <a:pt x="114" y="124"/>
                    </a:lnTo>
                    <a:lnTo>
                      <a:pt x="120" y="120"/>
                    </a:lnTo>
                    <a:lnTo>
                      <a:pt x="124" y="114"/>
                    </a:lnTo>
                    <a:lnTo>
                      <a:pt x="129" y="109"/>
                    </a:lnTo>
                    <a:lnTo>
                      <a:pt x="136" y="97"/>
                    </a:lnTo>
                    <a:lnTo>
                      <a:pt x="138" y="90"/>
                    </a:lnTo>
                    <a:lnTo>
                      <a:pt x="140" y="84"/>
                    </a:lnTo>
                    <a:lnTo>
                      <a:pt x="140" y="80"/>
                    </a:lnTo>
                    <a:lnTo>
                      <a:pt x="140" y="78"/>
                    </a:lnTo>
                    <a:lnTo>
                      <a:pt x="140" y="77"/>
                    </a:lnTo>
                    <a:lnTo>
                      <a:pt x="141" y="77"/>
                    </a:lnTo>
                    <a:lnTo>
                      <a:pt x="142" y="71"/>
                    </a:lnTo>
                    <a:lnTo>
                      <a:pt x="140" y="55"/>
                    </a:lnTo>
                    <a:lnTo>
                      <a:pt x="136" y="42"/>
                    </a:lnTo>
                    <a:lnTo>
                      <a:pt x="129" y="30"/>
                    </a:lnTo>
                    <a:lnTo>
                      <a:pt x="120" y="20"/>
                    </a:lnTo>
                    <a:lnTo>
                      <a:pt x="109" y="11"/>
                    </a:lnTo>
                    <a:lnTo>
                      <a:pt x="97" y="5"/>
                    </a:lnTo>
                    <a:lnTo>
                      <a:pt x="90" y="2"/>
                    </a:lnTo>
                    <a:lnTo>
                      <a:pt x="84" y="1"/>
                    </a:lnTo>
                    <a:lnTo>
                      <a:pt x="71" y="0"/>
                    </a:lnTo>
                    <a:lnTo>
                      <a:pt x="56" y="1"/>
                    </a:lnTo>
                    <a:lnTo>
                      <a:pt x="43" y="5"/>
                    </a:lnTo>
                    <a:lnTo>
                      <a:pt x="31" y="11"/>
                    </a:lnTo>
                    <a:lnTo>
                      <a:pt x="21" y="2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3" name="Freeform 1158">
                <a:extLst>
                  <a:ext uri="{FF2B5EF4-FFF2-40B4-BE49-F238E27FC236}">
                    <a16:creationId xmlns:a16="http://schemas.microsoft.com/office/drawing/2014/main" id="{5789420C-BAF5-7B5C-73AA-40C74F3B1E5E}"/>
                  </a:ext>
                </a:extLst>
              </p:cNvPr>
              <p:cNvSpPr>
                <a:spLocks/>
              </p:cNvSpPr>
              <p:nvPr/>
            </p:nvSpPr>
            <p:spPr bwMode="auto">
              <a:xfrm>
                <a:off x="6818313" y="4157663"/>
                <a:ext cx="44450" cy="44450"/>
              </a:xfrm>
              <a:custGeom>
                <a:avLst/>
                <a:gdLst>
                  <a:gd name="T0" fmla="*/ 21 w 142"/>
                  <a:gd name="T1" fmla="*/ 21 h 142"/>
                  <a:gd name="T2" fmla="*/ 11 w 142"/>
                  <a:gd name="T3" fmla="*/ 31 h 142"/>
                  <a:gd name="T4" fmla="*/ 5 w 142"/>
                  <a:gd name="T5" fmla="*/ 43 h 142"/>
                  <a:gd name="T6" fmla="*/ 1 w 142"/>
                  <a:gd name="T7" fmla="*/ 56 h 142"/>
                  <a:gd name="T8" fmla="*/ 0 w 142"/>
                  <a:gd name="T9" fmla="*/ 71 h 142"/>
                  <a:gd name="T10" fmla="*/ 1 w 142"/>
                  <a:gd name="T11" fmla="*/ 85 h 142"/>
                  <a:gd name="T12" fmla="*/ 2 w 142"/>
                  <a:gd name="T13" fmla="*/ 91 h 142"/>
                  <a:gd name="T14" fmla="*/ 5 w 142"/>
                  <a:gd name="T15" fmla="*/ 98 h 142"/>
                  <a:gd name="T16" fmla="*/ 11 w 142"/>
                  <a:gd name="T17" fmla="*/ 110 h 142"/>
                  <a:gd name="T18" fmla="*/ 15 w 142"/>
                  <a:gd name="T19" fmla="*/ 115 h 142"/>
                  <a:gd name="T20" fmla="*/ 21 w 142"/>
                  <a:gd name="T21" fmla="*/ 121 h 142"/>
                  <a:gd name="T22" fmla="*/ 32 w 142"/>
                  <a:gd name="T23" fmla="*/ 129 h 142"/>
                  <a:gd name="T24" fmla="*/ 44 w 142"/>
                  <a:gd name="T25" fmla="*/ 136 h 142"/>
                  <a:gd name="T26" fmla="*/ 56 w 142"/>
                  <a:gd name="T27" fmla="*/ 140 h 142"/>
                  <a:gd name="T28" fmla="*/ 71 w 142"/>
                  <a:gd name="T29" fmla="*/ 142 h 142"/>
                  <a:gd name="T30" fmla="*/ 77 w 142"/>
                  <a:gd name="T31" fmla="*/ 141 h 142"/>
                  <a:gd name="T32" fmla="*/ 77 w 142"/>
                  <a:gd name="T33" fmla="*/ 140 h 142"/>
                  <a:gd name="T34" fmla="*/ 78 w 142"/>
                  <a:gd name="T35" fmla="*/ 140 h 142"/>
                  <a:gd name="T36" fmla="*/ 80 w 142"/>
                  <a:gd name="T37" fmla="*/ 140 h 142"/>
                  <a:gd name="T38" fmla="*/ 84 w 142"/>
                  <a:gd name="T39" fmla="*/ 140 h 142"/>
                  <a:gd name="T40" fmla="*/ 90 w 142"/>
                  <a:gd name="T41" fmla="*/ 138 h 142"/>
                  <a:gd name="T42" fmla="*/ 98 w 142"/>
                  <a:gd name="T43" fmla="*/ 136 h 142"/>
                  <a:gd name="T44" fmla="*/ 110 w 142"/>
                  <a:gd name="T45" fmla="*/ 129 h 142"/>
                  <a:gd name="T46" fmla="*/ 115 w 142"/>
                  <a:gd name="T47" fmla="*/ 125 h 142"/>
                  <a:gd name="T48" fmla="*/ 121 w 142"/>
                  <a:gd name="T49" fmla="*/ 121 h 142"/>
                  <a:gd name="T50" fmla="*/ 125 w 142"/>
                  <a:gd name="T51" fmla="*/ 115 h 142"/>
                  <a:gd name="T52" fmla="*/ 129 w 142"/>
                  <a:gd name="T53" fmla="*/ 110 h 142"/>
                  <a:gd name="T54" fmla="*/ 136 w 142"/>
                  <a:gd name="T55" fmla="*/ 98 h 142"/>
                  <a:gd name="T56" fmla="*/ 138 w 142"/>
                  <a:gd name="T57" fmla="*/ 91 h 142"/>
                  <a:gd name="T58" fmla="*/ 140 w 142"/>
                  <a:gd name="T59" fmla="*/ 85 h 142"/>
                  <a:gd name="T60" fmla="*/ 140 w 142"/>
                  <a:gd name="T61" fmla="*/ 80 h 142"/>
                  <a:gd name="T62" fmla="*/ 140 w 142"/>
                  <a:gd name="T63" fmla="*/ 78 h 142"/>
                  <a:gd name="T64" fmla="*/ 140 w 142"/>
                  <a:gd name="T65" fmla="*/ 77 h 142"/>
                  <a:gd name="T66" fmla="*/ 141 w 142"/>
                  <a:gd name="T67" fmla="*/ 77 h 142"/>
                  <a:gd name="T68" fmla="*/ 142 w 142"/>
                  <a:gd name="T69" fmla="*/ 71 h 142"/>
                  <a:gd name="T70" fmla="*/ 140 w 142"/>
                  <a:gd name="T71" fmla="*/ 56 h 142"/>
                  <a:gd name="T72" fmla="*/ 136 w 142"/>
                  <a:gd name="T73" fmla="*/ 43 h 142"/>
                  <a:gd name="T74" fmla="*/ 129 w 142"/>
                  <a:gd name="T75" fmla="*/ 31 h 142"/>
                  <a:gd name="T76" fmla="*/ 121 w 142"/>
                  <a:gd name="T77" fmla="*/ 21 h 142"/>
                  <a:gd name="T78" fmla="*/ 110 w 142"/>
                  <a:gd name="T79" fmla="*/ 11 h 142"/>
                  <a:gd name="T80" fmla="*/ 98 w 142"/>
                  <a:gd name="T81" fmla="*/ 5 h 142"/>
                  <a:gd name="T82" fmla="*/ 90 w 142"/>
                  <a:gd name="T83" fmla="*/ 2 h 142"/>
                  <a:gd name="T84" fmla="*/ 84 w 142"/>
                  <a:gd name="T85" fmla="*/ 1 h 142"/>
                  <a:gd name="T86" fmla="*/ 71 w 142"/>
                  <a:gd name="T87" fmla="*/ 0 h 142"/>
                  <a:gd name="T88" fmla="*/ 56 w 142"/>
                  <a:gd name="T89" fmla="*/ 1 h 142"/>
                  <a:gd name="T90" fmla="*/ 44 w 142"/>
                  <a:gd name="T91" fmla="*/ 5 h 142"/>
                  <a:gd name="T92" fmla="*/ 32 w 142"/>
                  <a:gd name="T93" fmla="*/ 11 h 142"/>
                  <a:gd name="T94" fmla="*/ 21 w 142"/>
                  <a:gd name="T95" fmla="*/ 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1" y="21"/>
                    </a:moveTo>
                    <a:lnTo>
                      <a:pt x="11" y="31"/>
                    </a:lnTo>
                    <a:lnTo>
                      <a:pt x="5" y="43"/>
                    </a:lnTo>
                    <a:lnTo>
                      <a:pt x="1" y="56"/>
                    </a:lnTo>
                    <a:lnTo>
                      <a:pt x="0" y="71"/>
                    </a:lnTo>
                    <a:lnTo>
                      <a:pt x="1" y="85"/>
                    </a:lnTo>
                    <a:lnTo>
                      <a:pt x="2" y="91"/>
                    </a:lnTo>
                    <a:lnTo>
                      <a:pt x="5" y="98"/>
                    </a:lnTo>
                    <a:lnTo>
                      <a:pt x="11" y="110"/>
                    </a:lnTo>
                    <a:lnTo>
                      <a:pt x="15" y="115"/>
                    </a:lnTo>
                    <a:lnTo>
                      <a:pt x="21" y="121"/>
                    </a:lnTo>
                    <a:lnTo>
                      <a:pt x="32" y="129"/>
                    </a:lnTo>
                    <a:lnTo>
                      <a:pt x="44" y="136"/>
                    </a:lnTo>
                    <a:lnTo>
                      <a:pt x="56" y="140"/>
                    </a:lnTo>
                    <a:lnTo>
                      <a:pt x="71" y="142"/>
                    </a:lnTo>
                    <a:lnTo>
                      <a:pt x="77" y="141"/>
                    </a:lnTo>
                    <a:lnTo>
                      <a:pt x="77" y="140"/>
                    </a:lnTo>
                    <a:lnTo>
                      <a:pt x="78" y="140"/>
                    </a:lnTo>
                    <a:lnTo>
                      <a:pt x="80" y="140"/>
                    </a:lnTo>
                    <a:lnTo>
                      <a:pt x="84" y="140"/>
                    </a:lnTo>
                    <a:lnTo>
                      <a:pt x="90" y="138"/>
                    </a:lnTo>
                    <a:lnTo>
                      <a:pt x="98" y="136"/>
                    </a:lnTo>
                    <a:lnTo>
                      <a:pt x="110" y="129"/>
                    </a:lnTo>
                    <a:lnTo>
                      <a:pt x="115" y="125"/>
                    </a:lnTo>
                    <a:lnTo>
                      <a:pt x="121" y="121"/>
                    </a:lnTo>
                    <a:lnTo>
                      <a:pt x="125" y="115"/>
                    </a:lnTo>
                    <a:lnTo>
                      <a:pt x="129" y="110"/>
                    </a:lnTo>
                    <a:lnTo>
                      <a:pt x="136" y="98"/>
                    </a:lnTo>
                    <a:lnTo>
                      <a:pt x="138" y="91"/>
                    </a:lnTo>
                    <a:lnTo>
                      <a:pt x="140" y="85"/>
                    </a:lnTo>
                    <a:lnTo>
                      <a:pt x="140" y="80"/>
                    </a:lnTo>
                    <a:lnTo>
                      <a:pt x="140" y="78"/>
                    </a:lnTo>
                    <a:lnTo>
                      <a:pt x="140" y="77"/>
                    </a:lnTo>
                    <a:lnTo>
                      <a:pt x="141" y="77"/>
                    </a:lnTo>
                    <a:lnTo>
                      <a:pt x="142" y="71"/>
                    </a:lnTo>
                    <a:lnTo>
                      <a:pt x="140" y="56"/>
                    </a:lnTo>
                    <a:lnTo>
                      <a:pt x="136" y="43"/>
                    </a:lnTo>
                    <a:lnTo>
                      <a:pt x="129" y="31"/>
                    </a:lnTo>
                    <a:lnTo>
                      <a:pt x="121" y="21"/>
                    </a:lnTo>
                    <a:lnTo>
                      <a:pt x="110" y="11"/>
                    </a:lnTo>
                    <a:lnTo>
                      <a:pt x="98" y="5"/>
                    </a:lnTo>
                    <a:lnTo>
                      <a:pt x="90" y="2"/>
                    </a:lnTo>
                    <a:lnTo>
                      <a:pt x="84" y="1"/>
                    </a:lnTo>
                    <a:lnTo>
                      <a:pt x="71" y="0"/>
                    </a:lnTo>
                    <a:lnTo>
                      <a:pt x="56" y="1"/>
                    </a:lnTo>
                    <a:lnTo>
                      <a:pt x="44" y="5"/>
                    </a:lnTo>
                    <a:lnTo>
                      <a:pt x="32" y="11"/>
                    </a:lnTo>
                    <a:lnTo>
                      <a:pt x="21" y="21"/>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4" name="Freeform 1159">
                <a:extLst>
                  <a:ext uri="{FF2B5EF4-FFF2-40B4-BE49-F238E27FC236}">
                    <a16:creationId xmlns:a16="http://schemas.microsoft.com/office/drawing/2014/main" id="{DC433822-2D67-787B-3BCD-838F6BBEBFBC}"/>
                  </a:ext>
                </a:extLst>
              </p:cNvPr>
              <p:cNvSpPr>
                <a:spLocks/>
              </p:cNvSpPr>
              <p:nvPr/>
            </p:nvSpPr>
            <p:spPr bwMode="auto">
              <a:xfrm>
                <a:off x="6848475" y="4219575"/>
                <a:ext cx="44450" cy="46038"/>
              </a:xfrm>
              <a:custGeom>
                <a:avLst/>
                <a:gdLst>
                  <a:gd name="T0" fmla="*/ 22 w 142"/>
                  <a:gd name="T1" fmla="*/ 20 h 142"/>
                  <a:gd name="T2" fmla="*/ 12 w 142"/>
                  <a:gd name="T3" fmla="*/ 30 h 142"/>
                  <a:gd name="T4" fmla="*/ 6 w 142"/>
                  <a:gd name="T5" fmla="*/ 43 h 142"/>
                  <a:gd name="T6" fmla="*/ 2 w 142"/>
                  <a:gd name="T7" fmla="*/ 56 h 142"/>
                  <a:gd name="T8" fmla="*/ 0 w 142"/>
                  <a:gd name="T9" fmla="*/ 71 h 142"/>
                  <a:gd name="T10" fmla="*/ 2 w 142"/>
                  <a:gd name="T11" fmla="*/ 84 h 142"/>
                  <a:gd name="T12" fmla="*/ 3 w 142"/>
                  <a:gd name="T13" fmla="*/ 90 h 142"/>
                  <a:gd name="T14" fmla="*/ 6 w 142"/>
                  <a:gd name="T15" fmla="*/ 97 h 142"/>
                  <a:gd name="T16" fmla="*/ 12 w 142"/>
                  <a:gd name="T17" fmla="*/ 110 h 142"/>
                  <a:gd name="T18" fmla="*/ 16 w 142"/>
                  <a:gd name="T19" fmla="*/ 115 h 142"/>
                  <a:gd name="T20" fmla="*/ 22 w 142"/>
                  <a:gd name="T21" fmla="*/ 121 h 142"/>
                  <a:gd name="T22" fmla="*/ 32 w 142"/>
                  <a:gd name="T23" fmla="*/ 129 h 142"/>
                  <a:gd name="T24" fmla="*/ 44 w 142"/>
                  <a:gd name="T25" fmla="*/ 136 h 142"/>
                  <a:gd name="T26" fmla="*/ 56 w 142"/>
                  <a:gd name="T27" fmla="*/ 140 h 142"/>
                  <a:gd name="T28" fmla="*/ 71 w 142"/>
                  <a:gd name="T29" fmla="*/ 142 h 142"/>
                  <a:gd name="T30" fmla="*/ 78 w 142"/>
                  <a:gd name="T31" fmla="*/ 141 h 142"/>
                  <a:gd name="T32" fmla="*/ 78 w 142"/>
                  <a:gd name="T33" fmla="*/ 140 h 142"/>
                  <a:gd name="T34" fmla="*/ 79 w 142"/>
                  <a:gd name="T35" fmla="*/ 140 h 142"/>
                  <a:gd name="T36" fmla="*/ 81 w 142"/>
                  <a:gd name="T37" fmla="*/ 140 h 142"/>
                  <a:gd name="T38" fmla="*/ 85 w 142"/>
                  <a:gd name="T39" fmla="*/ 140 h 142"/>
                  <a:gd name="T40" fmla="*/ 91 w 142"/>
                  <a:gd name="T41" fmla="*/ 138 h 142"/>
                  <a:gd name="T42" fmla="*/ 98 w 142"/>
                  <a:gd name="T43" fmla="*/ 136 h 142"/>
                  <a:gd name="T44" fmla="*/ 110 w 142"/>
                  <a:gd name="T45" fmla="*/ 129 h 142"/>
                  <a:gd name="T46" fmla="*/ 115 w 142"/>
                  <a:gd name="T47" fmla="*/ 125 h 142"/>
                  <a:gd name="T48" fmla="*/ 121 w 142"/>
                  <a:gd name="T49" fmla="*/ 121 h 142"/>
                  <a:gd name="T50" fmla="*/ 125 w 142"/>
                  <a:gd name="T51" fmla="*/ 115 h 142"/>
                  <a:gd name="T52" fmla="*/ 129 w 142"/>
                  <a:gd name="T53" fmla="*/ 110 h 142"/>
                  <a:gd name="T54" fmla="*/ 136 w 142"/>
                  <a:gd name="T55" fmla="*/ 97 h 142"/>
                  <a:gd name="T56" fmla="*/ 138 w 142"/>
                  <a:gd name="T57" fmla="*/ 90 h 142"/>
                  <a:gd name="T58" fmla="*/ 140 w 142"/>
                  <a:gd name="T59" fmla="*/ 84 h 142"/>
                  <a:gd name="T60" fmla="*/ 140 w 142"/>
                  <a:gd name="T61" fmla="*/ 80 h 142"/>
                  <a:gd name="T62" fmla="*/ 140 w 142"/>
                  <a:gd name="T63" fmla="*/ 78 h 142"/>
                  <a:gd name="T64" fmla="*/ 140 w 142"/>
                  <a:gd name="T65" fmla="*/ 77 h 142"/>
                  <a:gd name="T66" fmla="*/ 141 w 142"/>
                  <a:gd name="T67" fmla="*/ 77 h 142"/>
                  <a:gd name="T68" fmla="*/ 142 w 142"/>
                  <a:gd name="T69" fmla="*/ 71 h 142"/>
                  <a:gd name="T70" fmla="*/ 140 w 142"/>
                  <a:gd name="T71" fmla="*/ 56 h 142"/>
                  <a:gd name="T72" fmla="*/ 136 w 142"/>
                  <a:gd name="T73" fmla="*/ 43 h 142"/>
                  <a:gd name="T74" fmla="*/ 129 w 142"/>
                  <a:gd name="T75" fmla="*/ 30 h 142"/>
                  <a:gd name="T76" fmla="*/ 121 w 142"/>
                  <a:gd name="T77" fmla="*/ 20 h 142"/>
                  <a:gd name="T78" fmla="*/ 110 w 142"/>
                  <a:gd name="T79" fmla="*/ 11 h 142"/>
                  <a:gd name="T80" fmla="*/ 98 w 142"/>
                  <a:gd name="T81" fmla="*/ 5 h 142"/>
                  <a:gd name="T82" fmla="*/ 91 w 142"/>
                  <a:gd name="T83" fmla="*/ 2 h 142"/>
                  <a:gd name="T84" fmla="*/ 85 w 142"/>
                  <a:gd name="T85" fmla="*/ 1 h 142"/>
                  <a:gd name="T86" fmla="*/ 71 w 142"/>
                  <a:gd name="T87" fmla="*/ 0 h 142"/>
                  <a:gd name="T88" fmla="*/ 56 w 142"/>
                  <a:gd name="T89" fmla="*/ 1 h 142"/>
                  <a:gd name="T90" fmla="*/ 44 w 142"/>
                  <a:gd name="T91" fmla="*/ 5 h 142"/>
                  <a:gd name="T92" fmla="*/ 32 w 142"/>
                  <a:gd name="T93" fmla="*/ 11 h 142"/>
                  <a:gd name="T94" fmla="*/ 22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2" y="20"/>
                    </a:moveTo>
                    <a:lnTo>
                      <a:pt x="12" y="30"/>
                    </a:lnTo>
                    <a:lnTo>
                      <a:pt x="6" y="43"/>
                    </a:lnTo>
                    <a:lnTo>
                      <a:pt x="2" y="56"/>
                    </a:lnTo>
                    <a:lnTo>
                      <a:pt x="0" y="71"/>
                    </a:lnTo>
                    <a:lnTo>
                      <a:pt x="2" y="84"/>
                    </a:lnTo>
                    <a:lnTo>
                      <a:pt x="3" y="90"/>
                    </a:lnTo>
                    <a:lnTo>
                      <a:pt x="6" y="97"/>
                    </a:lnTo>
                    <a:lnTo>
                      <a:pt x="12" y="110"/>
                    </a:lnTo>
                    <a:lnTo>
                      <a:pt x="16" y="115"/>
                    </a:lnTo>
                    <a:lnTo>
                      <a:pt x="22" y="121"/>
                    </a:lnTo>
                    <a:lnTo>
                      <a:pt x="32" y="129"/>
                    </a:lnTo>
                    <a:lnTo>
                      <a:pt x="44" y="136"/>
                    </a:lnTo>
                    <a:lnTo>
                      <a:pt x="56" y="140"/>
                    </a:lnTo>
                    <a:lnTo>
                      <a:pt x="71" y="142"/>
                    </a:lnTo>
                    <a:lnTo>
                      <a:pt x="78" y="141"/>
                    </a:lnTo>
                    <a:lnTo>
                      <a:pt x="78" y="140"/>
                    </a:lnTo>
                    <a:lnTo>
                      <a:pt x="79" y="140"/>
                    </a:lnTo>
                    <a:lnTo>
                      <a:pt x="81" y="140"/>
                    </a:lnTo>
                    <a:lnTo>
                      <a:pt x="85" y="140"/>
                    </a:lnTo>
                    <a:lnTo>
                      <a:pt x="91" y="138"/>
                    </a:lnTo>
                    <a:lnTo>
                      <a:pt x="98" y="136"/>
                    </a:lnTo>
                    <a:lnTo>
                      <a:pt x="110" y="129"/>
                    </a:lnTo>
                    <a:lnTo>
                      <a:pt x="115" y="125"/>
                    </a:lnTo>
                    <a:lnTo>
                      <a:pt x="121" y="121"/>
                    </a:lnTo>
                    <a:lnTo>
                      <a:pt x="125" y="115"/>
                    </a:lnTo>
                    <a:lnTo>
                      <a:pt x="129" y="110"/>
                    </a:lnTo>
                    <a:lnTo>
                      <a:pt x="136" y="97"/>
                    </a:lnTo>
                    <a:lnTo>
                      <a:pt x="138" y="90"/>
                    </a:lnTo>
                    <a:lnTo>
                      <a:pt x="140" y="84"/>
                    </a:lnTo>
                    <a:lnTo>
                      <a:pt x="140" y="80"/>
                    </a:lnTo>
                    <a:lnTo>
                      <a:pt x="140" y="78"/>
                    </a:lnTo>
                    <a:lnTo>
                      <a:pt x="140" y="77"/>
                    </a:lnTo>
                    <a:lnTo>
                      <a:pt x="141" y="77"/>
                    </a:lnTo>
                    <a:lnTo>
                      <a:pt x="142" y="71"/>
                    </a:lnTo>
                    <a:lnTo>
                      <a:pt x="140" y="56"/>
                    </a:lnTo>
                    <a:lnTo>
                      <a:pt x="136" y="43"/>
                    </a:lnTo>
                    <a:lnTo>
                      <a:pt x="129" y="30"/>
                    </a:lnTo>
                    <a:lnTo>
                      <a:pt x="121" y="20"/>
                    </a:lnTo>
                    <a:lnTo>
                      <a:pt x="110" y="11"/>
                    </a:lnTo>
                    <a:lnTo>
                      <a:pt x="98" y="5"/>
                    </a:lnTo>
                    <a:lnTo>
                      <a:pt x="91" y="2"/>
                    </a:lnTo>
                    <a:lnTo>
                      <a:pt x="85" y="1"/>
                    </a:lnTo>
                    <a:lnTo>
                      <a:pt x="71" y="0"/>
                    </a:lnTo>
                    <a:lnTo>
                      <a:pt x="56" y="1"/>
                    </a:lnTo>
                    <a:lnTo>
                      <a:pt x="44" y="5"/>
                    </a:lnTo>
                    <a:lnTo>
                      <a:pt x="32" y="11"/>
                    </a:lnTo>
                    <a:lnTo>
                      <a:pt x="22" y="2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5" name="Freeform 1160">
                <a:extLst>
                  <a:ext uri="{FF2B5EF4-FFF2-40B4-BE49-F238E27FC236}">
                    <a16:creationId xmlns:a16="http://schemas.microsoft.com/office/drawing/2014/main" id="{4C4840ED-AA9F-8915-57E0-069875B2B7BB}"/>
                  </a:ext>
                </a:extLst>
              </p:cNvPr>
              <p:cNvSpPr>
                <a:spLocks/>
              </p:cNvSpPr>
              <p:nvPr/>
            </p:nvSpPr>
            <p:spPr bwMode="auto">
              <a:xfrm>
                <a:off x="6889750" y="4279900"/>
                <a:ext cx="46038" cy="44450"/>
              </a:xfrm>
              <a:custGeom>
                <a:avLst/>
                <a:gdLst>
                  <a:gd name="T0" fmla="*/ 22 w 142"/>
                  <a:gd name="T1" fmla="*/ 20 h 142"/>
                  <a:gd name="T2" fmla="*/ 11 w 142"/>
                  <a:gd name="T3" fmla="*/ 30 h 142"/>
                  <a:gd name="T4" fmla="*/ 5 w 142"/>
                  <a:gd name="T5" fmla="*/ 42 h 142"/>
                  <a:gd name="T6" fmla="*/ 1 w 142"/>
                  <a:gd name="T7" fmla="*/ 55 h 142"/>
                  <a:gd name="T8" fmla="*/ 0 w 142"/>
                  <a:gd name="T9" fmla="*/ 71 h 142"/>
                  <a:gd name="T10" fmla="*/ 1 w 142"/>
                  <a:gd name="T11" fmla="*/ 84 h 142"/>
                  <a:gd name="T12" fmla="*/ 2 w 142"/>
                  <a:gd name="T13" fmla="*/ 90 h 142"/>
                  <a:gd name="T14" fmla="*/ 5 w 142"/>
                  <a:gd name="T15" fmla="*/ 97 h 142"/>
                  <a:gd name="T16" fmla="*/ 11 w 142"/>
                  <a:gd name="T17" fmla="*/ 109 h 142"/>
                  <a:gd name="T18" fmla="*/ 15 w 142"/>
                  <a:gd name="T19" fmla="*/ 114 h 142"/>
                  <a:gd name="T20" fmla="*/ 22 w 142"/>
                  <a:gd name="T21" fmla="*/ 120 h 142"/>
                  <a:gd name="T22" fmla="*/ 32 w 142"/>
                  <a:gd name="T23" fmla="*/ 128 h 142"/>
                  <a:gd name="T24" fmla="*/ 44 w 142"/>
                  <a:gd name="T25" fmla="*/ 136 h 142"/>
                  <a:gd name="T26" fmla="*/ 56 w 142"/>
                  <a:gd name="T27" fmla="*/ 140 h 142"/>
                  <a:gd name="T28" fmla="*/ 71 w 142"/>
                  <a:gd name="T29" fmla="*/ 142 h 142"/>
                  <a:gd name="T30" fmla="*/ 77 w 142"/>
                  <a:gd name="T31" fmla="*/ 141 h 142"/>
                  <a:gd name="T32" fmla="*/ 77 w 142"/>
                  <a:gd name="T33" fmla="*/ 140 h 142"/>
                  <a:gd name="T34" fmla="*/ 78 w 142"/>
                  <a:gd name="T35" fmla="*/ 140 h 142"/>
                  <a:gd name="T36" fmla="*/ 80 w 142"/>
                  <a:gd name="T37" fmla="*/ 140 h 142"/>
                  <a:gd name="T38" fmla="*/ 84 w 142"/>
                  <a:gd name="T39" fmla="*/ 140 h 142"/>
                  <a:gd name="T40" fmla="*/ 91 w 142"/>
                  <a:gd name="T41" fmla="*/ 138 h 142"/>
                  <a:gd name="T42" fmla="*/ 98 w 142"/>
                  <a:gd name="T43" fmla="*/ 136 h 142"/>
                  <a:gd name="T44" fmla="*/ 110 w 142"/>
                  <a:gd name="T45" fmla="*/ 128 h 142"/>
                  <a:gd name="T46" fmla="*/ 115 w 142"/>
                  <a:gd name="T47" fmla="*/ 124 h 142"/>
                  <a:gd name="T48" fmla="*/ 121 w 142"/>
                  <a:gd name="T49" fmla="*/ 120 h 142"/>
                  <a:gd name="T50" fmla="*/ 125 w 142"/>
                  <a:gd name="T51" fmla="*/ 114 h 142"/>
                  <a:gd name="T52" fmla="*/ 129 w 142"/>
                  <a:gd name="T53" fmla="*/ 109 h 142"/>
                  <a:gd name="T54" fmla="*/ 136 w 142"/>
                  <a:gd name="T55" fmla="*/ 97 h 142"/>
                  <a:gd name="T56" fmla="*/ 138 w 142"/>
                  <a:gd name="T57" fmla="*/ 90 h 142"/>
                  <a:gd name="T58" fmla="*/ 140 w 142"/>
                  <a:gd name="T59" fmla="*/ 84 h 142"/>
                  <a:gd name="T60" fmla="*/ 140 w 142"/>
                  <a:gd name="T61" fmla="*/ 80 h 142"/>
                  <a:gd name="T62" fmla="*/ 140 w 142"/>
                  <a:gd name="T63" fmla="*/ 78 h 142"/>
                  <a:gd name="T64" fmla="*/ 140 w 142"/>
                  <a:gd name="T65" fmla="*/ 77 h 142"/>
                  <a:gd name="T66" fmla="*/ 141 w 142"/>
                  <a:gd name="T67" fmla="*/ 77 h 142"/>
                  <a:gd name="T68" fmla="*/ 142 w 142"/>
                  <a:gd name="T69" fmla="*/ 71 h 142"/>
                  <a:gd name="T70" fmla="*/ 140 w 142"/>
                  <a:gd name="T71" fmla="*/ 55 h 142"/>
                  <a:gd name="T72" fmla="*/ 136 w 142"/>
                  <a:gd name="T73" fmla="*/ 42 h 142"/>
                  <a:gd name="T74" fmla="*/ 129 w 142"/>
                  <a:gd name="T75" fmla="*/ 30 h 142"/>
                  <a:gd name="T76" fmla="*/ 121 w 142"/>
                  <a:gd name="T77" fmla="*/ 20 h 142"/>
                  <a:gd name="T78" fmla="*/ 110 w 142"/>
                  <a:gd name="T79" fmla="*/ 11 h 142"/>
                  <a:gd name="T80" fmla="*/ 98 w 142"/>
                  <a:gd name="T81" fmla="*/ 5 h 142"/>
                  <a:gd name="T82" fmla="*/ 91 w 142"/>
                  <a:gd name="T83" fmla="*/ 2 h 142"/>
                  <a:gd name="T84" fmla="*/ 84 w 142"/>
                  <a:gd name="T85" fmla="*/ 1 h 142"/>
                  <a:gd name="T86" fmla="*/ 71 w 142"/>
                  <a:gd name="T87" fmla="*/ 0 h 142"/>
                  <a:gd name="T88" fmla="*/ 56 w 142"/>
                  <a:gd name="T89" fmla="*/ 1 h 142"/>
                  <a:gd name="T90" fmla="*/ 44 w 142"/>
                  <a:gd name="T91" fmla="*/ 5 h 142"/>
                  <a:gd name="T92" fmla="*/ 32 w 142"/>
                  <a:gd name="T93" fmla="*/ 11 h 142"/>
                  <a:gd name="T94" fmla="*/ 22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2" y="20"/>
                    </a:moveTo>
                    <a:lnTo>
                      <a:pt x="11" y="30"/>
                    </a:lnTo>
                    <a:lnTo>
                      <a:pt x="5" y="42"/>
                    </a:lnTo>
                    <a:lnTo>
                      <a:pt x="1" y="55"/>
                    </a:lnTo>
                    <a:lnTo>
                      <a:pt x="0" y="71"/>
                    </a:lnTo>
                    <a:lnTo>
                      <a:pt x="1" y="84"/>
                    </a:lnTo>
                    <a:lnTo>
                      <a:pt x="2" y="90"/>
                    </a:lnTo>
                    <a:lnTo>
                      <a:pt x="5" y="97"/>
                    </a:lnTo>
                    <a:lnTo>
                      <a:pt x="11" y="109"/>
                    </a:lnTo>
                    <a:lnTo>
                      <a:pt x="15" y="114"/>
                    </a:lnTo>
                    <a:lnTo>
                      <a:pt x="22" y="120"/>
                    </a:lnTo>
                    <a:lnTo>
                      <a:pt x="32" y="128"/>
                    </a:lnTo>
                    <a:lnTo>
                      <a:pt x="44" y="136"/>
                    </a:lnTo>
                    <a:lnTo>
                      <a:pt x="56" y="140"/>
                    </a:lnTo>
                    <a:lnTo>
                      <a:pt x="71" y="142"/>
                    </a:lnTo>
                    <a:lnTo>
                      <a:pt x="77" y="141"/>
                    </a:lnTo>
                    <a:lnTo>
                      <a:pt x="77" y="140"/>
                    </a:lnTo>
                    <a:lnTo>
                      <a:pt x="78" y="140"/>
                    </a:lnTo>
                    <a:lnTo>
                      <a:pt x="80" y="140"/>
                    </a:lnTo>
                    <a:lnTo>
                      <a:pt x="84" y="140"/>
                    </a:lnTo>
                    <a:lnTo>
                      <a:pt x="91" y="138"/>
                    </a:lnTo>
                    <a:lnTo>
                      <a:pt x="98" y="136"/>
                    </a:lnTo>
                    <a:lnTo>
                      <a:pt x="110" y="128"/>
                    </a:lnTo>
                    <a:lnTo>
                      <a:pt x="115" y="124"/>
                    </a:lnTo>
                    <a:lnTo>
                      <a:pt x="121" y="120"/>
                    </a:lnTo>
                    <a:lnTo>
                      <a:pt x="125" y="114"/>
                    </a:lnTo>
                    <a:lnTo>
                      <a:pt x="129" y="109"/>
                    </a:lnTo>
                    <a:lnTo>
                      <a:pt x="136" y="97"/>
                    </a:lnTo>
                    <a:lnTo>
                      <a:pt x="138" y="90"/>
                    </a:lnTo>
                    <a:lnTo>
                      <a:pt x="140" y="84"/>
                    </a:lnTo>
                    <a:lnTo>
                      <a:pt x="140" y="80"/>
                    </a:lnTo>
                    <a:lnTo>
                      <a:pt x="140" y="78"/>
                    </a:lnTo>
                    <a:lnTo>
                      <a:pt x="140" y="77"/>
                    </a:lnTo>
                    <a:lnTo>
                      <a:pt x="141" y="77"/>
                    </a:lnTo>
                    <a:lnTo>
                      <a:pt x="142" y="71"/>
                    </a:lnTo>
                    <a:lnTo>
                      <a:pt x="140" y="55"/>
                    </a:lnTo>
                    <a:lnTo>
                      <a:pt x="136" y="42"/>
                    </a:lnTo>
                    <a:lnTo>
                      <a:pt x="129" y="30"/>
                    </a:lnTo>
                    <a:lnTo>
                      <a:pt x="121" y="20"/>
                    </a:lnTo>
                    <a:lnTo>
                      <a:pt x="110" y="11"/>
                    </a:lnTo>
                    <a:lnTo>
                      <a:pt x="98" y="5"/>
                    </a:lnTo>
                    <a:lnTo>
                      <a:pt x="91" y="2"/>
                    </a:lnTo>
                    <a:lnTo>
                      <a:pt x="84" y="1"/>
                    </a:lnTo>
                    <a:lnTo>
                      <a:pt x="71" y="0"/>
                    </a:lnTo>
                    <a:lnTo>
                      <a:pt x="56" y="1"/>
                    </a:lnTo>
                    <a:lnTo>
                      <a:pt x="44" y="5"/>
                    </a:lnTo>
                    <a:lnTo>
                      <a:pt x="32" y="11"/>
                    </a:lnTo>
                    <a:lnTo>
                      <a:pt x="22" y="2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6" name="Freeform 1161">
                <a:extLst>
                  <a:ext uri="{FF2B5EF4-FFF2-40B4-BE49-F238E27FC236}">
                    <a16:creationId xmlns:a16="http://schemas.microsoft.com/office/drawing/2014/main" id="{54650033-FA7D-4CB5-3A52-86E0BCEC5B6E}"/>
                  </a:ext>
                </a:extLst>
              </p:cNvPr>
              <p:cNvSpPr>
                <a:spLocks/>
              </p:cNvSpPr>
              <p:nvPr/>
            </p:nvSpPr>
            <p:spPr bwMode="auto">
              <a:xfrm>
                <a:off x="6931025" y="4308475"/>
                <a:ext cx="46038" cy="44450"/>
              </a:xfrm>
              <a:custGeom>
                <a:avLst/>
                <a:gdLst>
                  <a:gd name="T0" fmla="*/ 21 w 142"/>
                  <a:gd name="T1" fmla="*/ 20 h 142"/>
                  <a:gd name="T2" fmla="*/ 11 w 142"/>
                  <a:gd name="T3" fmla="*/ 30 h 142"/>
                  <a:gd name="T4" fmla="*/ 5 w 142"/>
                  <a:gd name="T5" fmla="*/ 43 h 142"/>
                  <a:gd name="T6" fmla="*/ 1 w 142"/>
                  <a:gd name="T7" fmla="*/ 56 h 142"/>
                  <a:gd name="T8" fmla="*/ 0 w 142"/>
                  <a:gd name="T9" fmla="*/ 71 h 142"/>
                  <a:gd name="T10" fmla="*/ 1 w 142"/>
                  <a:gd name="T11" fmla="*/ 84 h 142"/>
                  <a:gd name="T12" fmla="*/ 2 w 142"/>
                  <a:gd name="T13" fmla="*/ 90 h 142"/>
                  <a:gd name="T14" fmla="*/ 5 w 142"/>
                  <a:gd name="T15" fmla="*/ 97 h 142"/>
                  <a:gd name="T16" fmla="*/ 11 w 142"/>
                  <a:gd name="T17" fmla="*/ 109 h 142"/>
                  <a:gd name="T18" fmla="*/ 15 w 142"/>
                  <a:gd name="T19" fmla="*/ 115 h 142"/>
                  <a:gd name="T20" fmla="*/ 21 w 142"/>
                  <a:gd name="T21" fmla="*/ 121 h 142"/>
                  <a:gd name="T22" fmla="*/ 31 w 142"/>
                  <a:gd name="T23" fmla="*/ 129 h 142"/>
                  <a:gd name="T24" fmla="*/ 44 w 142"/>
                  <a:gd name="T25" fmla="*/ 136 h 142"/>
                  <a:gd name="T26" fmla="*/ 56 w 142"/>
                  <a:gd name="T27" fmla="*/ 140 h 142"/>
                  <a:gd name="T28" fmla="*/ 71 w 142"/>
                  <a:gd name="T29" fmla="*/ 142 h 142"/>
                  <a:gd name="T30" fmla="*/ 77 w 142"/>
                  <a:gd name="T31" fmla="*/ 141 h 142"/>
                  <a:gd name="T32" fmla="*/ 77 w 142"/>
                  <a:gd name="T33" fmla="*/ 140 h 142"/>
                  <a:gd name="T34" fmla="*/ 78 w 142"/>
                  <a:gd name="T35" fmla="*/ 140 h 142"/>
                  <a:gd name="T36" fmla="*/ 80 w 142"/>
                  <a:gd name="T37" fmla="*/ 140 h 142"/>
                  <a:gd name="T38" fmla="*/ 84 w 142"/>
                  <a:gd name="T39" fmla="*/ 140 h 142"/>
                  <a:gd name="T40" fmla="*/ 90 w 142"/>
                  <a:gd name="T41" fmla="*/ 138 h 142"/>
                  <a:gd name="T42" fmla="*/ 97 w 142"/>
                  <a:gd name="T43" fmla="*/ 136 h 142"/>
                  <a:gd name="T44" fmla="*/ 110 w 142"/>
                  <a:gd name="T45" fmla="*/ 129 h 142"/>
                  <a:gd name="T46" fmla="*/ 115 w 142"/>
                  <a:gd name="T47" fmla="*/ 125 h 142"/>
                  <a:gd name="T48" fmla="*/ 121 w 142"/>
                  <a:gd name="T49" fmla="*/ 121 h 142"/>
                  <a:gd name="T50" fmla="*/ 125 w 142"/>
                  <a:gd name="T51" fmla="*/ 115 h 142"/>
                  <a:gd name="T52" fmla="*/ 129 w 142"/>
                  <a:gd name="T53" fmla="*/ 109 h 142"/>
                  <a:gd name="T54" fmla="*/ 136 w 142"/>
                  <a:gd name="T55" fmla="*/ 97 h 142"/>
                  <a:gd name="T56" fmla="*/ 138 w 142"/>
                  <a:gd name="T57" fmla="*/ 90 h 142"/>
                  <a:gd name="T58" fmla="*/ 140 w 142"/>
                  <a:gd name="T59" fmla="*/ 84 h 142"/>
                  <a:gd name="T60" fmla="*/ 140 w 142"/>
                  <a:gd name="T61" fmla="*/ 80 h 142"/>
                  <a:gd name="T62" fmla="*/ 140 w 142"/>
                  <a:gd name="T63" fmla="*/ 78 h 142"/>
                  <a:gd name="T64" fmla="*/ 140 w 142"/>
                  <a:gd name="T65" fmla="*/ 77 h 142"/>
                  <a:gd name="T66" fmla="*/ 141 w 142"/>
                  <a:gd name="T67" fmla="*/ 77 h 142"/>
                  <a:gd name="T68" fmla="*/ 142 w 142"/>
                  <a:gd name="T69" fmla="*/ 71 h 142"/>
                  <a:gd name="T70" fmla="*/ 140 w 142"/>
                  <a:gd name="T71" fmla="*/ 56 h 142"/>
                  <a:gd name="T72" fmla="*/ 136 w 142"/>
                  <a:gd name="T73" fmla="*/ 43 h 142"/>
                  <a:gd name="T74" fmla="*/ 129 w 142"/>
                  <a:gd name="T75" fmla="*/ 30 h 142"/>
                  <a:gd name="T76" fmla="*/ 121 w 142"/>
                  <a:gd name="T77" fmla="*/ 20 h 142"/>
                  <a:gd name="T78" fmla="*/ 110 w 142"/>
                  <a:gd name="T79" fmla="*/ 11 h 142"/>
                  <a:gd name="T80" fmla="*/ 97 w 142"/>
                  <a:gd name="T81" fmla="*/ 5 h 142"/>
                  <a:gd name="T82" fmla="*/ 90 w 142"/>
                  <a:gd name="T83" fmla="*/ 2 h 142"/>
                  <a:gd name="T84" fmla="*/ 84 w 142"/>
                  <a:gd name="T85" fmla="*/ 1 h 142"/>
                  <a:gd name="T86" fmla="*/ 71 w 142"/>
                  <a:gd name="T87" fmla="*/ 0 h 142"/>
                  <a:gd name="T88" fmla="*/ 56 w 142"/>
                  <a:gd name="T89" fmla="*/ 1 h 142"/>
                  <a:gd name="T90" fmla="*/ 44 w 142"/>
                  <a:gd name="T91" fmla="*/ 5 h 142"/>
                  <a:gd name="T92" fmla="*/ 31 w 142"/>
                  <a:gd name="T93" fmla="*/ 11 h 142"/>
                  <a:gd name="T94" fmla="*/ 21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1" y="20"/>
                    </a:moveTo>
                    <a:lnTo>
                      <a:pt x="11" y="30"/>
                    </a:lnTo>
                    <a:lnTo>
                      <a:pt x="5" y="43"/>
                    </a:lnTo>
                    <a:lnTo>
                      <a:pt x="1" y="56"/>
                    </a:lnTo>
                    <a:lnTo>
                      <a:pt x="0" y="71"/>
                    </a:lnTo>
                    <a:lnTo>
                      <a:pt x="1" y="84"/>
                    </a:lnTo>
                    <a:lnTo>
                      <a:pt x="2" y="90"/>
                    </a:lnTo>
                    <a:lnTo>
                      <a:pt x="5" y="97"/>
                    </a:lnTo>
                    <a:lnTo>
                      <a:pt x="11" y="109"/>
                    </a:lnTo>
                    <a:lnTo>
                      <a:pt x="15" y="115"/>
                    </a:lnTo>
                    <a:lnTo>
                      <a:pt x="21" y="121"/>
                    </a:lnTo>
                    <a:lnTo>
                      <a:pt x="31" y="129"/>
                    </a:lnTo>
                    <a:lnTo>
                      <a:pt x="44" y="136"/>
                    </a:lnTo>
                    <a:lnTo>
                      <a:pt x="56" y="140"/>
                    </a:lnTo>
                    <a:lnTo>
                      <a:pt x="71" y="142"/>
                    </a:lnTo>
                    <a:lnTo>
                      <a:pt x="77" y="141"/>
                    </a:lnTo>
                    <a:lnTo>
                      <a:pt x="77" y="140"/>
                    </a:lnTo>
                    <a:lnTo>
                      <a:pt x="78" y="140"/>
                    </a:lnTo>
                    <a:lnTo>
                      <a:pt x="80" y="140"/>
                    </a:lnTo>
                    <a:lnTo>
                      <a:pt x="84" y="140"/>
                    </a:lnTo>
                    <a:lnTo>
                      <a:pt x="90" y="138"/>
                    </a:lnTo>
                    <a:lnTo>
                      <a:pt x="97" y="136"/>
                    </a:lnTo>
                    <a:lnTo>
                      <a:pt x="110" y="129"/>
                    </a:lnTo>
                    <a:lnTo>
                      <a:pt x="115" y="125"/>
                    </a:lnTo>
                    <a:lnTo>
                      <a:pt x="121" y="121"/>
                    </a:lnTo>
                    <a:lnTo>
                      <a:pt x="125" y="115"/>
                    </a:lnTo>
                    <a:lnTo>
                      <a:pt x="129" y="109"/>
                    </a:lnTo>
                    <a:lnTo>
                      <a:pt x="136" y="97"/>
                    </a:lnTo>
                    <a:lnTo>
                      <a:pt x="138" y="90"/>
                    </a:lnTo>
                    <a:lnTo>
                      <a:pt x="140" y="84"/>
                    </a:lnTo>
                    <a:lnTo>
                      <a:pt x="140" y="80"/>
                    </a:lnTo>
                    <a:lnTo>
                      <a:pt x="140" y="78"/>
                    </a:lnTo>
                    <a:lnTo>
                      <a:pt x="140" y="77"/>
                    </a:lnTo>
                    <a:lnTo>
                      <a:pt x="141" y="77"/>
                    </a:lnTo>
                    <a:lnTo>
                      <a:pt x="142" y="71"/>
                    </a:lnTo>
                    <a:lnTo>
                      <a:pt x="140" y="56"/>
                    </a:lnTo>
                    <a:lnTo>
                      <a:pt x="136" y="43"/>
                    </a:lnTo>
                    <a:lnTo>
                      <a:pt x="129" y="30"/>
                    </a:lnTo>
                    <a:lnTo>
                      <a:pt x="121" y="20"/>
                    </a:lnTo>
                    <a:lnTo>
                      <a:pt x="110" y="11"/>
                    </a:lnTo>
                    <a:lnTo>
                      <a:pt x="97" y="5"/>
                    </a:lnTo>
                    <a:lnTo>
                      <a:pt x="90" y="2"/>
                    </a:lnTo>
                    <a:lnTo>
                      <a:pt x="84" y="1"/>
                    </a:lnTo>
                    <a:lnTo>
                      <a:pt x="71" y="0"/>
                    </a:lnTo>
                    <a:lnTo>
                      <a:pt x="56" y="1"/>
                    </a:lnTo>
                    <a:lnTo>
                      <a:pt x="44" y="5"/>
                    </a:lnTo>
                    <a:lnTo>
                      <a:pt x="31" y="11"/>
                    </a:lnTo>
                    <a:lnTo>
                      <a:pt x="21" y="2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7" name="Freeform 1162">
                <a:extLst>
                  <a:ext uri="{FF2B5EF4-FFF2-40B4-BE49-F238E27FC236}">
                    <a16:creationId xmlns:a16="http://schemas.microsoft.com/office/drawing/2014/main" id="{1FA88B41-1E95-F61B-5EA6-24CC11F702B1}"/>
                  </a:ext>
                </a:extLst>
              </p:cNvPr>
              <p:cNvSpPr>
                <a:spLocks/>
              </p:cNvSpPr>
              <p:nvPr/>
            </p:nvSpPr>
            <p:spPr bwMode="auto">
              <a:xfrm>
                <a:off x="6972300" y="4337050"/>
                <a:ext cx="46038" cy="46038"/>
              </a:xfrm>
              <a:custGeom>
                <a:avLst/>
                <a:gdLst>
                  <a:gd name="T0" fmla="*/ 21 w 142"/>
                  <a:gd name="T1" fmla="*/ 20 h 142"/>
                  <a:gd name="T2" fmla="*/ 11 w 142"/>
                  <a:gd name="T3" fmla="*/ 31 h 142"/>
                  <a:gd name="T4" fmla="*/ 5 w 142"/>
                  <a:gd name="T5" fmla="*/ 43 h 142"/>
                  <a:gd name="T6" fmla="*/ 1 w 142"/>
                  <a:gd name="T7" fmla="*/ 56 h 142"/>
                  <a:gd name="T8" fmla="*/ 0 w 142"/>
                  <a:gd name="T9" fmla="*/ 71 h 142"/>
                  <a:gd name="T10" fmla="*/ 1 w 142"/>
                  <a:gd name="T11" fmla="*/ 84 h 142"/>
                  <a:gd name="T12" fmla="*/ 2 w 142"/>
                  <a:gd name="T13" fmla="*/ 90 h 142"/>
                  <a:gd name="T14" fmla="*/ 5 w 142"/>
                  <a:gd name="T15" fmla="*/ 98 h 142"/>
                  <a:gd name="T16" fmla="*/ 11 w 142"/>
                  <a:gd name="T17" fmla="*/ 110 h 142"/>
                  <a:gd name="T18" fmla="*/ 15 w 142"/>
                  <a:gd name="T19" fmla="*/ 115 h 142"/>
                  <a:gd name="T20" fmla="*/ 21 w 142"/>
                  <a:gd name="T21" fmla="*/ 121 h 142"/>
                  <a:gd name="T22" fmla="*/ 31 w 142"/>
                  <a:gd name="T23" fmla="*/ 129 h 142"/>
                  <a:gd name="T24" fmla="*/ 43 w 142"/>
                  <a:gd name="T25" fmla="*/ 136 h 142"/>
                  <a:gd name="T26" fmla="*/ 56 w 142"/>
                  <a:gd name="T27" fmla="*/ 140 h 142"/>
                  <a:gd name="T28" fmla="*/ 71 w 142"/>
                  <a:gd name="T29" fmla="*/ 142 h 142"/>
                  <a:gd name="T30" fmla="*/ 77 w 142"/>
                  <a:gd name="T31" fmla="*/ 141 h 142"/>
                  <a:gd name="T32" fmla="*/ 77 w 142"/>
                  <a:gd name="T33" fmla="*/ 140 h 142"/>
                  <a:gd name="T34" fmla="*/ 78 w 142"/>
                  <a:gd name="T35" fmla="*/ 140 h 142"/>
                  <a:gd name="T36" fmla="*/ 80 w 142"/>
                  <a:gd name="T37" fmla="*/ 140 h 142"/>
                  <a:gd name="T38" fmla="*/ 84 w 142"/>
                  <a:gd name="T39" fmla="*/ 140 h 142"/>
                  <a:gd name="T40" fmla="*/ 90 w 142"/>
                  <a:gd name="T41" fmla="*/ 138 h 142"/>
                  <a:gd name="T42" fmla="*/ 97 w 142"/>
                  <a:gd name="T43" fmla="*/ 136 h 142"/>
                  <a:gd name="T44" fmla="*/ 109 w 142"/>
                  <a:gd name="T45" fmla="*/ 129 h 142"/>
                  <a:gd name="T46" fmla="*/ 114 w 142"/>
                  <a:gd name="T47" fmla="*/ 125 h 142"/>
                  <a:gd name="T48" fmla="*/ 120 w 142"/>
                  <a:gd name="T49" fmla="*/ 121 h 142"/>
                  <a:gd name="T50" fmla="*/ 125 w 142"/>
                  <a:gd name="T51" fmla="*/ 115 h 142"/>
                  <a:gd name="T52" fmla="*/ 129 w 142"/>
                  <a:gd name="T53" fmla="*/ 110 h 142"/>
                  <a:gd name="T54" fmla="*/ 136 w 142"/>
                  <a:gd name="T55" fmla="*/ 98 h 142"/>
                  <a:gd name="T56" fmla="*/ 138 w 142"/>
                  <a:gd name="T57" fmla="*/ 90 h 142"/>
                  <a:gd name="T58" fmla="*/ 140 w 142"/>
                  <a:gd name="T59" fmla="*/ 84 h 142"/>
                  <a:gd name="T60" fmla="*/ 140 w 142"/>
                  <a:gd name="T61" fmla="*/ 80 h 142"/>
                  <a:gd name="T62" fmla="*/ 140 w 142"/>
                  <a:gd name="T63" fmla="*/ 78 h 142"/>
                  <a:gd name="T64" fmla="*/ 140 w 142"/>
                  <a:gd name="T65" fmla="*/ 77 h 142"/>
                  <a:gd name="T66" fmla="*/ 141 w 142"/>
                  <a:gd name="T67" fmla="*/ 77 h 142"/>
                  <a:gd name="T68" fmla="*/ 142 w 142"/>
                  <a:gd name="T69" fmla="*/ 71 h 142"/>
                  <a:gd name="T70" fmla="*/ 140 w 142"/>
                  <a:gd name="T71" fmla="*/ 56 h 142"/>
                  <a:gd name="T72" fmla="*/ 136 w 142"/>
                  <a:gd name="T73" fmla="*/ 43 h 142"/>
                  <a:gd name="T74" fmla="*/ 129 w 142"/>
                  <a:gd name="T75" fmla="*/ 31 h 142"/>
                  <a:gd name="T76" fmla="*/ 120 w 142"/>
                  <a:gd name="T77" fmla="*/ 20 h 142"/>
                  <a:gd name="T78" fmla="*/ 109 w 142"/>
                  <a:gd name="T79" fmla="*/ 11 h 142"/>
                  <a:gd name="T80" fmla="*/ 97 w 142"/>
                  <a:gd name="T81" fmla="*/ 5 h 142"/>
                  <a:gd name="T82" fmla="*/ 90 w 142"/>
                  <a:gd name="T83" fmla="*/ 2 h 142"/>
                  <a:gd name="T84" fmla="*/ 84 w 142"/>
                  <a:gd name="T85" fmla="*/ 1 h 142"/>
                  <a:gd name="T86" fmla="*/ 71 w 142"/>
                  <a:gd name="T87" fmla="*/ 0 h 142"/>
                  <a:gd name="T88" fmla="*/ 56 w 142"/>
                  <a:gd name="T89" fmla="*/ 1 h 142"/>
                  <a:gd name="T90" fmla="*/ 43 w 142"/>
                  <a:gd name="T91" fmla="*/ 5 h 142"/>
                  <a:gd name="T92" fmla="*/ 31 w 142"/>
                  <a:gd name="T93" fmla="*/ 11 h 142"/>
                  <a:gd name="T94" fmla="*/ 21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1" y="20"/>
                    </a:moveTo>
                    <a:lnTo>
                      <a:pt x="11" y="31"/>
                    </a:lnTo>
                    <a:lnTo>
                      <a:pt x="5" y="43"/>
                    </a:lnTo>
                    <a:lnTo>
                      <a:pt x="1" y="56"/>
                    </a:lnTo>
                    <a:lnTo>
                      <a:pt x="0" y="71"/>
                    </a:lnTo>
                    <a:lnTo>
                      <a:pt x="1" y="84"/>
                    </a:lnTo>
                    <a:lnTo>
                      <a:pt x="2" y="90"/>
                    </a:lnTo>
                    <a:lnTo>
                      <a:pt x="5" y="98"/>
                    </a:lnTo>
                    <a:lnTo>
                      <a:pt x="11" y="110"/>
                    </a:lnTo>
                    <a:lnTo>
                      <a:pt x="15" y="115"/>
                    </a:lnTo>
                    <a:lnTo>
                      <a:pt x="21" y="121"/>
                    </a:lnTo>
                    <a:lnTo>
                      <a:pt x="31" y="129"/>
                    </a:lnTo>
                    <a:lnTo>
                      <a:pt x="43" y="136"/>
                    </a:lnTo>
                    <a:lnTo>
                      <a:pt x="56"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lnTo>
                      <a:pt x="125" y="115"/>
                    </a:lnTo>
                    <a:lnTo>
                      <a:pt x="129" y="110"/>
                    </a:lnTo>
                    <a:lnTo>
                      <a:pt x="136" y="98"/>
                    </a:lnTo>
                    <a:lnTo>
                      <a:pt x="138" y="90"/>
                    </a:lnTo>
                    <a:lnTo>
                      <a:pt x="140" y="84"/>
                    </a:lnTo>
                    <a:lnTo>
                      <a:pt x="140" y="80"/>
                    </a:lnTo>
                    <a:lnTo>
                      <a:pt x="140" y="78"/>
                    </a:lnTo>
                    <a:lnTo>
                      <a:pt x="140" y="77"/>
                    </a:lnTo>
                    <a:lnTo>
                      <a:pt x="141" y="77"/>
                    </a:lnTo>
                    <a:lnTo>
                      <a:pt x="142" y="71"/>
                    </a:lnTo>
                    <a:lnTo>
                      <a:pt x="140" y="56"/>
                    </a:lnTo>
                    <a:lnTo>
                      <a:pt x="136" y="43"/>
                    </a:lnTo>
                    <a:lnTo>
                      <a:pt x="129" y="31"/>
                    </a:lnTo>
                    <a:lnTo>
                      <a:pt x="120" y="20"/>
                    </a:lnTo>
                    <a:lnTo>
                      <a:pt x="109" y="11"/>
                    </a:lnTo>
                    <a:lnTo>
                      <a:pt x="97" y="5"/>
                    </a:lnTo>
                    <a:lnTo>
                      <a:pt x="90" y="2"/>
                    </a:lnTo>
                    <a:lnTo>
                      <a:pt x="84" y="1"/>
                    </a:lnTo>
                    <a:lnTo>
                      <a:pt x="71" y="0"/>
                    </a:lnTo>
                    <a:lnTo>
                      <a:pt x="56" y="1"/>
                    </a:lnTo>
                    <a:lnTo>
                      <a:pt x="43" y="5"/>
                    </a:lnTo>
                    <a:lnTo>
                      <a:pt x="31" y="11"/>
                    </a:lnTo>
                    <a:lnTo>
                      <a:pt x="21" y="2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8" name="Freeform 1163">
                <a:extLst>
                  <a:ext uri="{FF2B5EF4-FFF2-40B4-BE49-F238E27FC236}">
                    <a16:creationId xmlns:a16="http://schemas.microsoft.com/office/drawing/2014/main" id="{1C5CF33A-4F71-60A6-D460-FA2F0E9C3C6D}"/>
                  </a:ext>
                </a:extLst>
              </p:cNvPr>
              <p:cNvSpPr>
                <a:spLocks/>
              </p:cNvSpPr>
              <p:nvPr/>
            </p:nvSpPr>
            <p:spPr bwMode="auto">
              <a:xfrm>
                <a:off x="7021513" y="4346575"/>
                <a:ext cx="44450" cy="46038"/>
              </a:xfrm>
              <a:custGeom>
                <a:avLst/>
                <a:gdLst>
                  <a:gd name="T0" fmla="*/ 21 w 142"/>
                  <a:gd name="T1" fmla="*/ 20 h 142"/>
                  <a:gd name="T2" fmla="*/ 11 w 142"/>
                  <a:gd name="T3" fmla="*/ 30 h 142"/>
                  <a:gd name="T4" fmla="*/ 5 w 142"/>
                  <a:gd name="T5" fmla="*/ 42 h 142"/>
                  <a:gd name="T6" fmla="*/ 1 w 142"/>
                  <a:gd name="T7" fmla="*/ 55 h 142"/>
                  <a:gd name="T8" fmla="*/ 0 w 142"/>
                  <a:gd name="T9" fmla="*/ 71 h 142"/>
                  <a:gd name="T10" fmla="*/ 1 w 142"/>
                  <a:gd name="T11" fmla="*/ 84 h 142"/>
                  <a:gd name="T12" fmla="*/ 2 w 142"/>
                  <a:gd name="T13" fmla="*/ 90 h 142"/>
                  <a:gd name="T14" fmla="*/ 5 w 142"/>
                  <a:gd name="T15" fmla="*/ 97 h 142"/>
                  <a:gd name="T16" fmla="*/ 11 w 142"/>
                  <a:gd name="T17" fmla="*/ 109 h 142"/>
                  <a:gd name="T18" fmla="*/ 15 w 142"/>
                  <a:gd name="T19" fmla="*/ 114 h 142"/>
                  <a:gd name="T20" fmla="*/ 21 w 142"/>
                  <a:gd name="T21" fmla="*/ 120 h 142"/>
                  <a:gd name="T22" fmla="*/ 31 w 142"/>
                  <a:gd name="T23" fmla="*/ 128 h 142"/>
                  <a:gd name="T24" fmla="*/ 43 w 142"/>
                  <a:gd name="T25" fmla="*/ 136 h 142"/>
                  <a:gd name="T26" fmla="*/ 56 w 142"/>
                  <a:gd name="T27" fmla="*/ 140 h 142"/>
                  <a:gd name="T28" fmla="*/ 71 w 142"/>
                  <a:gd name="T29" fmla="*/ 142 h 142"/>
                  <a:gd name="T30" fmla="*/ 77 w 142"/>
                  <a:gd name="T31" fmla="*/ 141 h 142"/>
                  <a:gd name="T32" fmla="*/ 77 w 142"/>
                  <a:gd name="T33" fmla="*/ 140 h 142"/>
                  <a:gd name="T34" fmla="*/ 78 w 142"/>
                  <a:gd name="T35" fmla="*/ 140 h 142"/>
                  <a:gd name="T36" fmla="*/ 80 w 142"/>
                  <a:gd name="T37" fmla="*/ 140 h 142"/>
                  <a:gd name="T38" fmla="*/ 84 w 142"/>
                  <a:gd name="T39" fmla="*/ 140 h 142"/>
                  <a:gd name="T40" fmla="*/ 90 w 142"/>
                  <a:gd name="T41" fmla="*/ 138 h 142"/>
                  <a:gd name="T42" fmla="*/ 97 w 142"/>
                  <a:gd name="T43" fmla="*/ 136 h 142"/>
                  <a:gd name="T44" fmla="*/ 109 w 142"/>
                  <a:gd name="T45" fmla="*/ 128 h 142"/>
                  <a:gd name="T46" fmla="*/ 114 w 142"/>
                  <a:gd name="T47" fmla="*/ 124 h 142"/>
                  <a:gd name="T48" fmla="*/ 121 w 142"/>
                  <a:gd name="T49" fmla="*/ 120 h 142"/>
                  <a:gd name="T50" fmla="*/ 125 w 142"/>
                  <a:gd name="T51" fmla="*/ 114 h 142"/>
                  <a:gd name="T52" fmla="*/ 129 w 142"/>
                  <a:gd name="T53" fmla="*/ 109 h 142"/>
                  <a:gd name="T54" fmla="*/ 136 w 142"/>
                  <a:gd name="T55" fmla="*/ 97 h 142"/>
                  <a:gd name="T56" fmla="*/ 138 w 142"/>
                  <a:gd name="T57" fmla="*/ 90 h 142"/>
                  <a:gd name="T58" fmla="*/ 140 w 142"/>
                  <a:gd name="T59" fmla="*/ 84 h 142"/>
                  <a:gd name="T60" fmla="*/ 140 w 142"/>
                  <a:gd name="T61" fmla="*/ 80 h 142"/>
                  <a:gd name="T62" fmla="*/ 140 w 142"/>
                  <a:gd name="T63" fmla="*/ 78 h 142"/>
                  <a:gd name="T64" fmla="*/ 140 w 142"/>
                  <a:gd name="T65" fmla="*/ 77 h 142"/>
                  <a:gd name="T66" fmla="*/ 141 w 142"/>
                  <a:gd name="T67" fmla="*/ 77 h 142"/>
                  <a:gd name="T68" fmla="*/ 142 w 142"/>
                  <a:gd name="T69" fmla="*/ 71 h 142"/>
                  <a:gd name="T70" fmla="*/ 140 w 142"/>
                  <a:gd name="T71" fmla="*/ 55 h 142"/>
                  <a:gd name="T72" fmla="*/ 136 w 142"/>
                  <a:gd name="T73" fmla="*/ 42 h 142"/>
                  <a:gd name="T74" fmla="*/ 129 w 142"/>
                  <a:gd name="T75" fmla="*/ 30 h 142"/>
                  <a:gd name="T76" fmla="*/ 121 w 142"/>
                  <a:gd name="T77" fmla="*/ 20 h 142"/>
                  <a:gd name="T78" fmla="*/ 109 w 142"/>
                  <a:gd name="T79" fmla="*/ 11 h 142"/>
                  <a:gd name="T80" fmla="*/ 97 w 142"/>
                  <a:gd name="T81" fmla="*/ 5 h 142"/>
                  <a:gd name="T82" fmla="*/ 90 w 142"/>
                  <a:gd name="T83" fmla="*/ 2 h 142"/>
                  <a:gd name="T84" fmla="*/ 84 w 142"/>
                  <a:gd name="T85" fmla="*/ 1 h 142"/>
                  <a:gd name="T86" fmla="*/ 71 w 142"/>
                  <a:gd name="T87" fmla="*/ 0 h 142"/>
                  <a:gd name="T88" fmla="*/ 56 w 142"/>
                  <a:gd name="T89" fmla="*/ 1 h 142"/>
                  <a:gd name="T90" fmla="*/ 43 w 142"/>
                  <a:gd name="T91" fmla="*/ 5 h 142"/>
                  <a:gd name="T92" fmla="*/ 31 w 142"/>
                  <a:gd name="T93" fmla="*/ 11 h 142"/>
                  <a:gd name="T94" fmla="*/ 21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1" y="20"/>
                    </a:moveTo>
                    <a:lnTo>
                      <a:pt x="11" y="30"/>
                    </a:lnTo>
                    <a:lnTo>
                      <a:pt x="5" y="42"/>
                    </a:lnTo>
                    <a:lnTo>
                      <a:pt x="1" y="55"/>
                    </a:lnTo>
                    <a:lnTo>
                      <a:pt x="0" y="71"/>
                    </a:lnTo>
                    <a:lnTo>
                      <a:pt x="1" y="84"/>
                    </a:lnTo>
                    <a:lnTo>
                      <a:pt x="2" y="90"/>
                    </a:lnTo>
                    <a:lnTo>
                      <a:pt x="5" y="97"/>
                    </a:lnTo>
                    <a:lnTo>
                      <a:pt x="11" y="109"/>
                    </a:lnTo>
                    <a:lnTo>
                      <a:pt x="15" y="114"/>
                    </a:lnTo>
                    <a:lnTo>
                      <a:pt x="21" y="120"/>
                    </a:lnTo>
                    <a:lnTo>
                      <a:pt x="31" y="128"/>
                    </a:lnTo>
                    <a:lnTo>
                      <a:pt x="43" y="136"/>
                    </a:lnTo>
                    <a:lnTo>
                      <a:pt x="56" y="140"/>
                    </a:lnTo>
                    <a:lnTo>
                      <a:pt x="71" y="142"/>
                    </a:lnTo>
                    <a:lnTo>
                      <a:pt x="77" y="141"/>
                    </a:lnTo>
                    <a:lnTo>
                      <a:pt x="77" y="140"/>
                    </a:lnTo>
                    <a:lnTo>
                      <a:pt x="78" y="140"/>
                    </a:lnTo>
                    <a:lnTo>
                      <a:pt x="80" y="140"/>
                    </a:lnTo>
                    <a:lnTo>
                      <a:pt x="84" y="140"/>
                    </a:lnTo>
                    <a:lnTo>
                      <a:pt x="90" y="138"/>
                    </a:lnTo>
                    <a:lnTo>
                      <a:pt x="97" y="136"/>
                    </a:lnTo>
                    <a:lnTo>
                      <a:pt x="109" y="128"/>
                    </a:lnTo>
                    <a:lnTo>
                      <a:pt x="114" y="124"/>
                    </a:lnTo>
                    <a:lnTo>
                      <a:pt x="121" y="120"/>
                    </a:lnTo>
                    <a:lnTo>
                      <a:pt x="125" y="114"/>
                    </a:lnTo>
                    <a:lnTo>
                      <a:pt x="129" y="109"/>
                    </a:lnTo>
                    <a:lnTo>
                      <a:pt x="136" y="97"/>
                    </a:lnTo>
                    <a:lnTo>
                      <a:pt x="138" y="90"/>
                    </a:lnTo>
                    <a:lnTo>
                      <a:pt x="140" y="84"/>
                    </a:lnTo>
                    <a:lnTo>
                      <a:pt x="140" y="80"/>
                    </a:lnTo>
                    <a:lnTo>
                      <a:pt x="140" y="78"/>
                    </a:lnTo>
                    <a:lnTo>
                      <a:pt x="140" y="77"/>
                    </a:lnTo>
                    <a:lnTo>
                      <a:pt x="141" y="77"/>
                    </a:lnTo>
                    <a:lnTo>
                      <a:pt x="142" y="71"/>
                    </a:lnTo>
                    <a:lnTo>
                      <a:pt x="140" y="55"/>
                    </a:lnTo>
                    <a:lnTo>
                      <a:pt x="136" y="42"/>
                    </a:lnTo>
                    <a:lnTo>
                      <a:pt x="129" y="30"/>
                    </a:lnTo>
                    <a:lnTo>
                      <a:pt x="121" y="20"/>
                    </a:lnTo>
                    <a:lnTo>
                      <a:pt x="109" y="11"/>
                    </a:lnTo>
                    <a:lnTo>
                      <a:pt x="97" y="5"/>
                    </a:lnTo>
                    <a:lnTo>
                      <a:pt x="90" y="2"/>
                    </a:lnTo>
                    <a:lnTo>
                      <a:pt x="84" y="1"/>
                    </a:lnTo>
                    <a:lnTo>
                      <a:pt x="71" y="0"/>
                    </a:lnTo>
                    <a:lnTo>
                      <a:pt x="56" y="1"/>
                    </a:lnTo>
                    <a:lnTo>
                      <a:pt x="43" y="5"/>
                    </a:lnTo>
                    <a:lnTo>
                      <a:pt x="31" y="11"/>
                    </a:lnTo>
                    <a:lnTo>
                      <a:pt x="21" y="2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9" name="Freeform 1164">
                <a:extLst>
                  <a:ext uri="{FF2B5EF4-FFF2-40B4-BE49-F238E27FC236}">
                    <a16:creationId xmlns:a16="http://schemas.microsoft.com/office/drawing/2014/main" id="{CC1C60E4-86FA-3433-4CDD-5F7D76E7AB79}"/>
                  </a:ext>
                </a:extLst>
              </p:cNvPr>
              <p:cNvSpPr>
                <a:spLocks/>
              </p:cNvSpPr>
              <p:nvPr/>
            </p:nvSpPr>
            <p:spPr bwMode="auto">
              <a:xfrm>
                <a:off x="7056438" y="4370388"/>
                <a:ext cx="44450" cy="44450"/>
              </a:xfrm>
              <a:custGeom>
                <a:avLst/>
                <a:gdLst>
                  <a:gd name="T0" fmla="*/ 22 w 142"/>
                  <a:gd name="T1" fmla="*/ 20 h 142"/>
                  <a:gd name="T2" fmla="*/ 12 w 142"/>
                  <a:gd name="T3" fmla="*/ 30 h 142"/>
                  <a:gd name="T4" fmla="*/ 5 w 142"/>
                  <a:gd name="T5" fmla="*/ 42 h 142"/>
                  <a:gd name="T6" fmla="*/ 1 w 142"/>
                  <a:gd name="T7" fmla="*/ 55 h 142"/>
                  <a:gd name="T8" fmla="*/ 0 w 142"/>
                  <a:gd name="T9" fmla="*/ 71 h 142"/>
                  <a:gd name="T10" fmla="*/ 1 w 142"/>
                  <a:gd name="T11" fmla="*/ 84 h 142"/>
                  <a:gd name="T12" fmla="*/ 2 w 142"/>
                  <a:gd name="T13" fmla="*/ 90 h 142"/>
                  <a:gd name="T14" fmla="*/ 5 w 142"/>
                  <a:gd name="T15" fmla="*/ 97 h 142"/>
                  <a:gd name="T16" fmla="*/ 12 w 142"/>
                  <a:gd name="T17" fmla="*/ 109 h 142"/>
                  <a:gd name="T18" fmla="*/ 16 w 142"/>
                  <a:gd name="T19" fmla="*/ 114 h 142"/>
                  <a:gd name="T20" fmla="*/ 22 w 142"/>
                  <a:gd name="T21" fmla="*/ 120 h 142"/>
                  <a:gd name="T22" fmla="*/ 32 w 142"/>
                  <a:gd name="T23" fmla="*/ 128 h 142"/>
                  <a:gd name="T24" fmla="*/ 44 w 142"/>
                  <a:gd name="T25" fmla="*/ 135 h 142"/>
                  <a:gd name="T26" fmla="*/ 56 w 142"/>
                  <a:gd name="T27" fmla="*/ 140 h 142"/>
                  <a:gd name="T28" fmla="*/ 71 w 142"/>
                  <a:gd name="T29" fmla="*/ 142 h 142"/>
                  <a:gd name="T30" fmla="*/ 77 w 142"/>
                  <a:gd name="T31" fmla="*/ 141 h 142"/>
                  <a:gd name="T32" fmla="*/ 77 w 142"/>
                  <a:gd name="T33" fmla="*/ 140 h 142"/>
                  <a:gd name="T34" fmla="*/ 78 w 142"/>
                  <a:gd name="T35" fmla="*/ 140 h 142"/>
                  <a:gd name="T36" fmla="*/ 80 w 142"/>
                  <a:gd name="T37" fmla="*/ 140 h 142"/>
                  <a:gd name="T38" fmla="*/ 85 w 142"/>
                  <a:gd name="T39" fmla="*/ 140 h 142"/>
                  <a:gd name="T40" fmla="*/ 91 w 142"/>
                  <a:gd name="T41" fmla="*/ 138 h 142"/>
                  <a:gd name="T42" fmla="*/ 98 w 142"/>
                  <a:gd name="T43" fmla="*/ 135 h 142"/>
                  <a:gd name="T44" fmla="*/ 110 w 142"/>
                  <a:gd name="T45" fmla="*/ 128 h 142"/>
                  <a:gd name="T46" fmla="*/ 115 w 142"/>
                  <a:gd name="T47" fmla="*/ 124 h 142"/>
                  <a:gd name="T48" fmla="*/ 121 w 142"/>
                  <a:gd name="T49" fmla="*/ 120 h 142"/>
                  <a:gd name="T50" fmla="*/ 125 w 142"/>
                  <a:gd name="T51" fmla="*/ 114 h 142"/>
                  <a:gd name="T52" fmla="*/ 129 w 142"/>
                  <a:gd name="T53" fmla="*/ 109 h 142"/>
                  <a:gd name="T54" fmla="*/ 136 w 142"/>
                  <a:gd name="T55" fmla="*/ 97 h 142"/>
                  <a:gd name="T56" fmla="*/ 138 w 142"/>
                  <a:gd name="T57" fmla="*/ 90 h 142"/>
                  <a:gd name="T58" fmla="*/ 140 w 142"/>
                  <a:gd name="T59" fmla="*/ 84 h 142"/>
                  <a:gd name="T60" fmla="*/ 140 w 142"/>
                  <a:gd name="T61" fmla="*/ 80 h 142"/>
                  <a:gd name="T62" fmla="*/ 140 w 142"/>
                  <a:gd name="T63" fmla="*/ 78 h 142"/>
                  <a:gd name="T64" fmla="*/ 140 w 142"/>
                  <a:gd name="T65" fmla="*/ 77 h 142"/>
                  <a:gd name="T66" fmla="*/ 141 w 142"/>
                  <a:gd name="T67" fmla="*/ 77 h 142"/>
                  <a:gd name="T68" fmla="*/ 142 w 142"/>
                  <a:gd name="T69" fmla="*/ 71 h 142"/>
                  <a:gd name="T70" fmla="*/ 140 w 142"/>
                  <a:gd name="T71" fmla="*/ 55 h 142"/>
                  <a:gd name="T72" fmla="*/ 136 w 142"/>
                  <a:gd name="T73" fmla="*/ 42 h 142"/>
                  <a:gd name="T74" fmla="*/ 129 w 142"/>
                  <a:gd name="T75" fmla="*/ 30 h 142"/>
                  <a:gd name="T76" fmla="*/ 121 w 142"/>
                  <a:gd name="T77" fmla="*/ 20 h 142"/>
                  <a:gd name="T78" fmla="*/ 110 w 142"/>
                  <a:gd name="T79" fmla="*/ 11 h 142"/>
                  <a:gd name="T80" fmla="*/ 98 w 142"/>
                  <a:gd name="T81" fmla="*/ 5 h 142"/>
                  <a:gd name="T82" fmla="*/ 91 w 142"/>
                  <a:gd name="T83" fmla="*/ 2 h 142"/>
                  <a:gd name="T84" fmla="*/ 85 w 142"/>
                  <a:gd name="T85" fmla="*/ 1 h 142"/>
                  <a:gd name="T86" fmla="*/ 71 w 142"/>
                  <a:gd name="T87" fmla="*/ 0 h 142"/>
                  <a:gd name="T88" fmla="*/ 56 w 142"/>
                  <a:gd name="T89" fmla="*/ 1 h 142"/>
                  <a:gd name="T90" fmla="*/ 44 w 142"/>
                  <a:gd name="T91" fmla="*/ 5 h 142"/>
                  <a:gd name="T92" fmla="*/ 32 w 142"/>
                  <a:gd name="T93" fmla="*/ 11 h 142"/>
                  <a:gd name="T94" fmla="*/ 22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2" y="20"/>
                    </a:moveTo>
                    <a:lnTo>
                      <a:pt x="12" y="30"/>
                    </a:lnTo>
                    <a:lnTo>
                      <a:pt x="5" y="42"/>
                    </a:lnTo>
                    <a:lnTo>
                      <a:pt x="1" y="55"/>
                    </a:lnTo>
                    <a:lnTo>
                      <a:pt x="0" y="71"/>
                    </a:lnTo>
                    <a:lnTo>
                      <a:pt x="1" y="84"/>
                    </a:lnTo>
                    <a:lnTo>
                      <a:pt x="2" y="90"/>
                    </a:lnTo>
                    <a:lnTo>
                      <a:pt x="5" y="97"/>
                    </a:lnTo>
                    <a:lnTo>
                      <a:pt x="12" y="109"/>
                    </a:lnTo>
                    <a:lnTo>
                      <a:pt x="16" y="114"/>
                    </a:lnTo>
                    <a:lnTo>
                      <a:pt x="22" y="120"/>
                    </a:lnTo>
                    <a:lnTo>
                      <a:pt x="32" y="128"/>
                    </a:lnTo>
                    <a:lnTo>
                      <a:pt x="44" y="135"/>
                    </a:lnTo>
                    <a:lnTo>
                      <a:pt x="56" y="140"/>
                    </a:lnTo>
                    <a:lnTo>
                      <a:pt x="71" y="142"/>
                    </a:lnTo>
                    <a:lnTo>
                      <a:pt x="77" y="141"/>
                    </a:lnTo>
                    <a:lnTo>
                      <a:pt x="77" y="140"/>
                    </a:lnTo>
                    <a:lnTo>
                      <a:pt x="78" y="140"/>
                    </a:lnTo>
                    <a:lnTo>
                      <a:pt x="80" y="140"/>
                    </a:lnTo>
                    <a:lnTo>
                      <a:pt x="85" y="140"/>
                    </a:lnTo>
                    <a:lnTo>
                      <a:pt x="91" y="138"/>
                    </a:lnTo>
                    <a:lnTo>
                      <a:pt x="98" y="135"/>
                    </a:lnTo>
                    <a:lnTo>
                      <a:pt x="110" y="128"/>
                    </a:lnTo>
                    <a:lnTo>
                      <a:pt x="115" y="124"/>
                    </a:lnTo>
                    <a:lnTo>
                      <a:pt x="121" y="120"/>
                    </a:lnTo>
                    <a:lnTo>
                      <a:pt x="125" y="114"/>
                    </a:lnTo>
                    <a:lnTo>
                      <a:pt x="129" y="109"/>
                    </a:lnTo>
                    <a:lnTo>
                      <a:pt x="136" y="97"/>
                    </a:lnTo>
                    <a:lnTo>
                      <a:pt x="138" y="90"/>
                    </a:lnTo>
                    <a:lnTo>
                      <a:pt x="140" y="84"/>
                    </a:lnTo>
                    <a:lnTo>
                      <a:pt x="140" y="80"/>
                    </a:lnTo>
                    <a:lnTo>
                      <a:pt x="140" y="78"/>
                    </a:lnTo>
                    <a:lnTo>
                      <a:pt x="140" y="77"/>
                    </a:lnTo>
                    <a:lnTo>
                      <a:pt x="141" y="77"/>
                    </a:lnTo>
                    <a:lnTo>
                      <a:pt x="142" y="71"/>
                    </a:lnTo>
                    <a:lnTo>
                      <a:pt x="140" y="55"/>
                    </a:lnTo>
                    <a:lnTo>
                      <a:pt x="136" y="42"/>
                    </a:lnTo>
                    <a:lnTo>
                      <a:pt x="129" y="30"/>
                    </a:lnTo>
                    <a:lnTo>
                      <a:pt x="121" y="20"/>
                    </a:lnTo>
                    <a:lnTo>
                      <a:pt x="110" y="11"/>
                    </a:lnTo>
                    <a:lnTo>
                      <a:pt x="98" y="5"/>
                    </a:lnTo>
                    <a:lnTo>
                      <a:pt x="91" y="2"/>
                    </a:lnTo>
                    <a:lnTo>
                      <a:pt x="85" y="1"/>
                    </a:lnTo>
                    <a:lnTo>
                      <a:pt x="71" y="0"/>
                    </a:lnTo>
                    <a:lnTo>
                      <a:pt x="56" y="1"/>
                    </a:lnTo>
                    <a:lnTo>
                      <a:pt x="44" y="5"/>
                    </a:lnTo>
                    <a:lnTo>
                      <a:pt x="32" y="11"/>
                    </a:lnTo>
                    <a:lnTo>
                      <a:pt x="22" y="2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0" name="Freeform 1165">
                <a:extLst>
                  <a:ext uri="{FF2B5EF4-FFF2-40B4-BE49-F238E27FC236}">
                    <a16:creationId xmlns:a16="http://schemas.microsoft.com/office/drawing/2014/main" id="{FEEDA27C-D03C-DFDC-86C7-151737E3E439}"/>
                  </a:ext>
                </a:extLst>
              </p:cNvPr>
              <p:cNvSpPr>
                <a:spLocks/>
              </p:cNvSpPr>
              <p:nvPr/>
            </p:nvSpPr>
            <p:spPr bwMode="auto">
              <a:xfrm>
                <a:off x="7343775" y="4454525"/>
                <a:ext cx="46038" cy="46038"/>
              </a:xfrm>
              <a:custGeom>
                <a:avLst/>
                <a:gdLst>
                  <a:gd name="T0" fmla="*/ 21 w 142"/>
                  <a:gd name="T1" fmla="*/ 21 h 142"/>
                  <a:gd name="T2" fmla="*/ 11 w 142"/>
                  <a:gd name="T3" fmla="*/ 31 h 142"/>
                  <a:gd name="T4" fmla="*/ 5 w 142"/>
                  <a:gd name="T5" fmla="*/ 43 h 142"/>
                  <a:gd name="T6" fmla="*/ 1 w 142"/>
                  <a:gd name="T7" fmla="*/ 56 h 142"/>
                  <a:gd name="T8" fmla="*/ 0 w 142"/>
                  <a:gd name="T9" fmla="*/ 71 h 142"/>
                  <a:gd name="T10" fmla="*/ 1 w 142"/>
                  <a:gd name="T11" fmla="*/ 84 h 142"/>
                  <a:gd name="T12" fmla="*/ 2 w 142"/>
                  <a:gd name="T13" fmla="*/ 91 h 142"/>
                  <a:gd name="T14" fmla="*/ 5 w 142"/>
                  <a:gd name="T15" fmla="*/ 98 h 142"/>
                  <a:gd name="T16" fmla="*/ 11 w 142"/>
                  <a:gd name="T17" fmla="*/ 110 h 142"/>
                  <a:gd name="T18" fmla="*/ 15 w 142"/>
                  <a:gd name="T19" fmla="*/ 115 h 142"/>
                  <a:gd name="T20" fmla="*/ 21 w 142"/>
                  <a:gd name="T21" fmla="*/ 121 h 142"/>
                  <a:gd name="T22" fmla="*/ 31 w 142"/>
                  <a:gd name="T23" fmla="*/ 129 h 142"/>
                  <a:gd name="T24" fmla="*/ 43 w 142"/>
                  <a:gd name="T25" fmla="*/ 136 h 142"/>
                  <a:gd name="T26" fmla="*/ 55 w 142"/>
                  <a:gd name="T27" fmla="*/ 140 h 142"/>
                  <a:gd name="T28" fmla="*/ 71 w 142"/>
                  <a:gd name="T29" fmla="*/ 142 h 142"/>
                  <a:gd name="T30" fmla="*/ 77 w 142"/>
                  <a:gd name="T31" fmla="*/ 141 h 142"/>
                  <a:gd name="T32" fmla="*/ 77 w 142"/>
                  <a:gd name="T33" fmla="*/ 140 h 142"/>
                  <a:gd name="T34" fmla="*/ 78 w 142"/>
                  <a:gd name="T35" fmla="*/ 140 h 142"/>
                  <a:gd name="T36" fmla="*/ 80 w 142"/>
                  <a:gd name="T37" fmla="*/ 140 h 142"/>
                  <a:gd name="T38" fmla="*/ 84 w 142"/>
                  <a:gd name="T39" fmla="*/ 140 h 142"/>
                  <a:gd name="T40" fmla="*/ 90 w 142"/>
                  <a:gd name="T41" fmla="*/ 138 h 142"/>
                  <a:gd name="T42" fmla="*/ 97 w 142"/>
                  <a:gd name="T43" fmla="*/ 136 h 142"/>
                  <a:gd name="T44" fmla="*/ 109 w 142"/>
                  <a:gd name="T45" fmla="*/ 129 h 142"/>
                  <a:gd name="T46" fmla="*/ 114 w 142"/>
                  <a:gd name="T47" fmla="*/ 125 h 142"/>
                  <a:gd name="T48" fmla="*/ 120 w 142"/>
                  <a:gd name="T49" fmla="*/ 121 h 142"/>
                  <a:gd name="T50" fmla="*/ 124 w 142"/>
                  <a:gd name="T51" fmla="*/ 115 h 142"/>
                  <a:gd name="T52" fmla="*/ 128 w 142"/>
                  <a:gd name="T53" fmla="*/ 110 h 142"/>
                  <a:gd name="T54" fmla="*/ 136 w 142"/>
                  <a:gd name="T55" fmla="*/ 98 h 142"/>
                  <a:gd name="T56" fmla="*/ 138 w 142"/>
                  <a:gd name="T57" fmla="*/ 91 h 142"/>
                  <a:gd name="T58" fmla="*/ 140 w 142"/>
                  <a:gd name="T59" fmla="*/ 84 h 142"/>
                  <a:gd name="T60" fmla="*/ 140 w 142"/>
                  <a:gd name="T61" fmla="*/ 80 h 142"/>
                  <a:gd name="T62" fmla="*/ 140 w 142"/>
                  <a:gd name="T63" fmla="*/ 78 h 142"/>
                  <a:gd name="T64" fmla="*/ 140 w 142"/>
                  <a:gd name="T65" fmla="*/ 77 h 142"/>
                  <a:gd name="T66" fmla="*/ 141 w 142"/>
                  <a:gd name="T67" fmla="*/ 77 h 142"/>
                  <a:gd name="T68" fmla="*/ 142 w 142"/>
                  <a:gd name="T69" fmla="*/ 71 h 142"/>
                  <a:gd name="T70" fmla="*/ 140 w 142"/>
                  <a:gd name="T71" fmla="*/ 56 h 142"/>
                  <a:gd name="T72" fmla="*/ 136 w 142"/>
                  <a:gd name="T73" fmla="*/ 43 h 142"/>
                  <a:gd name="T74" fmla="*/ 128 w 142"/>
                  <a:gd name="T75" fmla="*/ 31 h 142"/>
                  <a:gd name="T76" fmla="*/ 120 w 142"/>
                  <a:gd name="T77" fmla="*/ 21 h 142"/>
                  <a:gd name="T78" fmla="*/ 109 w 142"/>
                  <a:gd name="T79" fmla="*/ 11 h 142"/>
                  <a:gd name="T80" fmla="*/ 97 w 142"/>
                  <a:gd name="T81" fmla="*/ 5 h 142"/>
                  <a:gd name="T82" fmla="*/ 90 w 142"/>
                  <a:gd name="T83" fmla="*/ 2 h 142"/>
                  <a:gd name="T84" fmla="*/ 84 w 142"/>
                  <a:gd name="T85" fmla="*/ 1 h 142"/>
                  <a:gd name="T86" fmla="*/ 71 w 142"/>
                  <a:gd name="T87" fmla="*/ 0 h 142"/>
                  <a:gd name="T88" fmla="*/ 55 w 142"/>
                  <a:gd name="T89" fmla="*/ 1 h 142"/>
                  <a:gd name="T90" fmla="*/ 43 w 142"/>
                  <a:gd name="T91" fmla="*/ 5 h 142"/>
                  <a:gd name="T92" fmla="*/ 31 w 142"/>
                  <a:gd name="T93" fmla="*/ 11 h 142"/>
                  <a:gd name="T94" fmla="*/ 21 w 142"/>
                  <a:gd name="T95" fmla="*/ 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1" y="21"/>
                    </a:moveTo>
                    <a:lnTo>
                      <a:pt x="11" y="31"/>
                    </a:lnTo>
                    <a:lnTo>
                      <a:pt x="5" y="43"/>
                    </a:lnTo>
                    <a:lnTo>
                      <a:pt x="1" y="56"/>
                    </a:lnTo>
                    <a:lnTo>
                      <a:pt x="0" y="71"/>
                    </a:lnTo>
                    <a:lnTo>
                      <a:pt x="1" y="84"/>
                    </a:lnTo>
                    <a:lnTo>
                      <a:pt x="2" y="91"/>
                    </a:lnTo>
                    <a:lnTo>
                      <a:pt x="5" y="98"/>
                    </a:lnTo>
                    <a:lnTo>
                      <a:pt x="11" y="110"/>
                    </a:lnTo>
                    <a:lnTo>
                      <a:pt x="15" y="115"/>
                    </a:lnTo>
                    <a:lnTo>
                      <a:pt x="21" y="121"/>
                    </a:lnTo>
                    <a:lnTo>
                      <a:pt x="31" y="129"/>
                    </a:lnTo>
                    <a:lnTo>
                      <a:pt x="43" y="136"/>
                    </a:lnTo>
                    <a:lnTo>
                      <a:pt x="55"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lnTo>
                      <a:pt x="124" y="115"/>
                    </a:lnTo>
                    <a:lnTo>
                      <a:pt x="128" y="110"/>
                    </a:lnTo>
                    <a:lnTo>
                      <a:pt x="136" y="98"/>
                    </a:lnTo>
                    <a:lnTo>
                      <a:pt x="138" y="91"/>
                    </a:lnTo>
                    <a:lnTo>
                      <a:pt x="140" y="84"/>
                    </a:lnTo>
                    <a:lnTo>
                      <a:pt x="140" y="80"/>
                    </a:lnTo>
                    <a:lnTo>
                      <a:pt x="140" y="78"/>
                    </a:lnTo>
                    <a:lnTo>
                      <a:pt x="140" y="77"/>
                    </a:lnTo>
                    <a:lnTo>
                      <a:pt x="141" y="77"/>
                    </a:lnTo>
                    <a:lnTo>
                      <a:pt x="142" y="71"/>
                    </a:lnTo>
                    <a:lnTo>
                      <a:pt x="140" y="56"/>
                    </a:lnTo>
                    <a:lnTo>
                      <a:pt x="136" y="43"/>
                    </a:lnTo>
                    <a:lnTo>
                      <a:pt x="128" y="31"/>
                    </a:lnTo>
                    <a:lnTo>
                      <a:pt x="120" y="21"/>
                    </a:lnTo>
                    <a:lnTo>
                      <a:pt x="109" y="11"/>
                    </a:lnTo>
                    <a:lnTo>
                      <a:pt x="97" y="5"/>
                    </a:lnTo>
                    <a:lnTo>
                      <a:pt x="90" y="2"/>
                    </a:lnTo>
                    <a:lnTo>
                      <a:pt x="84" y="1"/>
                    </a:lnTo>
                    <a:lnTo>
                      <a:pt x="71" y="0"/>
                    </a:lnTo>
                    <a:lnTo>
                      <a:pt x="55" y="1"/>
                    </a:lnTo>
                    <a:lnTo>
                      <a:pt x="43" y="5"/>
                    </a:lnTo>
                    <a:lnTo>
                      <a:pt x="31" y="11"/>
                    </a:lnTo>
                    <a:lnTo>
                      <a:pt x="21" y="21"/>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1" name="Freeform 1166">
                <a:extLst>
                  <a:ext uri="{FF2B5EF4-FFF2-40B4-BE49-F238E27FC236}">
                    <a16:creationId xmlns:a16="http://schemas.microsoft.com/office/drawing/2014/main" id="{BD727489-16B1-8945-9434-D5D1331DFA02}"/>
                  </a:ext>
                </a:extLst>
              </p:cNvPr>
              <p:cNvSpPr>
                <a:spLocks/>
              </p:cNvSpPr>
              <p:nvPr/>
            </p:nvSpPr>
            <p:spPr bwMode="auto">
              <a:xfrm>
                <a:off x="7634288" y="4560888"/>
                <a:ext cx="44450" cy="46038"/>
              </a:xfrm>
              <a:custGeom>
                <a:avLst/>
                <a:gdLst>
                  <a:gd name="T0" fmla="*/ 21 w 142"/>
                  <a:gd name="T1" fmla="*/ 20 h 142"/>
                  <a:gd name="T2" fmla="*/ 11 w 142"/>
                  <a:gd name="T3" fmla="*/ 30 h 142"/>
                  <a:gd name="T4" fmla="*/ 5 w 142"/>
                  <a:gd name="T5" fmla="*/ 43 h 142"/>
                  <a:gd name="T6" fmla="*/ 1 w 142"/>
                  <a:gd name="T7" fmla="*/ 56 h 142"/>
                  <a:gd name="T8" fmla="*/ 0 w 142"/>
                  <a:gd name="T9" fmla="*/ 71 h 142"/>
                  <a:gd name="T10" fmla="*/ 1 w 142"/>
                  <a:gd name="T11" fmla="*/ 84 h 142"/>
                  <a:gd name="T12" fmla="*/ 2 w 142"/>
                  <a:gd name="T13" fmla="*/ 90 h 142"/>
                  <a:gd name="T14" fmla="*/ 5 w 142"/>
                  <a:gd name="T15" fmla="*/ 97 h 142"/>
                  <a:gd name="T16" fmla="*/ 11 w 142"/>
                  <a:gd name="T17" fmla="*/ 109 h 142"/>
                  <a:gd name="T18" fmla="*/ 15 w 142"/>
                  <a:gd name="T19" fmla="*/ 115 h 142"/>
                  <a:gd name="T20" fmla="*/ 21 w 142"/>
                  <a:gd name="T21" fmla="*/ 121 h 142"/>
                  <a:gd name="T22" fmla="*/ 32 w 142"/>
                  <a:gd name="T23" fmla="*/ 129 h 142"/>
                  <a:gd name="T24" fmla="*/ 44 w 142"/>
                  <a:gd name="T25" fmla="*/ 136 h 142"/>
                  <a:gd name="T26" fmla="*/ 56 w 142"/>
                  <a:gd name="T27" fmla="*/ 140 h 142"/>
                  <a:gd name="T28" fmla="*/ 71 w 142"/>
                  <a:gd name="T29" fmla="*/ 142 h 142"/>
                  <a:gd name="T30" fmla="*/ 77 w 142"/>
                  <a:gd name="T31" fmla="*/ 141 h 142"/>
                  <a:gd name="T32" fmla="*/ 77 w 142"/>
                  <a:gd name="T33" fmla="*/ 140 h 142"/>
                  <a:gd name="T34" fmla="*/ 78 w 142"/>
                  <a:gd name="T35" fmla="*/ 140 h 142"/>
                  <a:gd name="T36" fmla="*/ 80 w 142"/>
                  <a:gd name="T37" fmla="*/ 140 h 142"/>
                  <a:gd name="T38" fmla="*/ 84 w 142"/>
                  <a:gd name="T39" fmla="*/ 140 h 142"/>
                  <a:gd name="T40" fmla="*/ 90 w 142"/>
                  <a:gd name="T41" fmla="*/ 138 h 142"/>
                  <a:gd name="T42" fmla="*/ 97 w 142"/>
                  <a:gd name="T43" fmla="*/ 136 h 142"/>
                  <a:gd name="T44" fmla="*/ 110 w 142"/>
                  <a:gd name="T45" fmla="*/ 129 h 142"/>
                  <a:gd name="T46" fmla="*/ 115 w 142"/>
                  <a:gd name="T47" fmla="*/ 125 h 142"/>
                  <a:gd name="T48" fmla="*/ 121 w 142"/>
                  <a:gd name="T49" fmla="*/ 121 h 142"/>
                  <a:gd name="T50" fmla="*/ 125 w 142"/>
                  <a:gd name="T51" fmla="*/ 115 h 142"/>
                  <a:gd name="T52" fmla="*/ 129 w 142"/>
                  <a:gd name="T53" fmla="*/ 109 h 142"/>
                  <a:gd name="T54" fmla="*/ 136 w 142"/>
                  <a:gd name="T55" fmla="*/ 97 h 142"/>
                  <a:gd name="T56" fmla="*/ 138 w 142"/>
                  <a:gd name="T57" fmla="*/ 90 h 142"/>
                  <a:gd name="T58" fmla="*/ 140 w 142"/>
                  <a:gd name="T59" fmla="*/ 84 h 142"/>
                  <a:gd name="T60" fmla="*/ 140 w 142"/>
                  <a:gd name="T61" fmla="*/ 80 h 142"/>
                  <a:gd name="T62" fmla="*/ 140 w 142"/>
                  <a:gd name="T63" fmla="*/ 78 h 142"/>
                  <a:gd name="T64" fmla="*/ 140 w 142"/>
                  <a:gd name="T65" fmla="*/ 77 h 142"/>
                  <a:gd name="T66" fmla="*/ 141 w 142"/>
                  <a:gd name="T67" fmla="*/ 77 h 142"/>
                  <a:gd name="T68" fmla="*/ 142 w 142"/>
                  <a:gd name="T69" fmla="*/ 71 h 142"/>
                  <a:gd name="T70" fmla="*/ 140 w 142"/>
                  <a:gd name="T71" fmla="*/ 56 h 142"/>
                  <a:gd name="T72" fmla="*/ 136 w 142"/>
                  <a:gd name="T73" fmla="*/ 43 h 142"/>
                  <a:gd name="T74" fmla="*/ 129 w 142"/>
                  <a:gd name="T75" fmla="*/ 30 h 142"/>
                  <a:gd name="T76" fmla="*/ 121 w 142"/>
                  <a:gd name="T77" fmla="*/ 20 h 142"/>
                  <a:gd name="T78" fmla="*/ 110 w 142"/>
                  <a:gd name="T79" fmla="*/ 11 h 142"/>
                  <a:gd name="T80" fmla="*/ 97 w 142"/>
                  <a:gd name="T81" fmla="*/ 5 h 142"/>
                  <a:gd name="T82" fmla="*/ 90 w 142"/>
                  <a:gd name="T83" fmla="*/ 2 h 142"/>
                  <a:gd name="T84" fmla="*/ 84 w 142"/>
                  <a:gd name="T85" fmla="*/ 1 h 142"/>
                  <a:gd name="T86" fmla="*/ 71 w 142"/>
                  <a:gd name="T87" fmla="*/ 0 h 142"/>
                  <a:gd name="T88" fmla="*/ 56 w 142"/>
                  <a:gd name="T89" fmla="*/ 1 h 142"/>
                  <a:gd name="T90" fmla="*/ 44 w 142"/>
                  <a:gd name="T91" fmla="*/ 5 h 142"/>
                  <a:gd name="T92" fmla="*/ 32 w 142"/>
                  <a:gd name="T93" fmla="*/ 11 h 142"/>
                  <a:gd name="T94" fmla="*/ 21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1" y="20"/>
                    </a:moveTo>
                    <a:lnTo>
                      <a:pt x="11" y="30"/>
                    </a:lnTo>
                    <a:lnTo>
                      <a:pt x="5" y="43"/>
                    </a:lnTo>
                    <a:lnTo>
                      <a:pt x="1" y="56"/>
                    </a:lnTo>
                    <a:lnTo>
                      <a:pt x="0" y="71"/>
                    </a:lnTo>
                    <a:lnTo>
                      <a:pt x="1" y="84"/>
                    </a:lnTo>
                    <a:lnTo>
                      <a:pt x="2" y="90"/>
                    </a:lnTo>
                    <a:lnTo>
                      <a:pt x="5" y="97"/>
                    </a:lnTo>
                    <a:lnTo>
                      <a:pt x="11" y="109"/>
                    </a:lnTo>
                    <a:lnTo>
                      <a:pt x="15" y="115"/>
                    </a:lnTo>
                    <a:lnTo>
                      <a:pt x="21" y="121"/>
                    </a:lnTo>
                    <a:lnTo>
                      <a:pt x="32" y="129"/>
                    </a:lnTo>
                    <a:lnTo>
                      <a:pt x="44" y="136"/>
                    </a:lnTo>
                    <a:lnTo>
                      <a:pt x="56" y="140"/>
                    </a:lnTo>
                    <a:lnTo>
                      <a:pt x="71" y="142"/>
                    </a:lnTo>
                    <a:lnTo>
                      <a:pt x="77" y="141"/>
                    </a:lnTo>
                    <a:lnTo>
                      <a:pt x="77" y="140"/>
                    </a:lnTo>
                    <a:lnTo>
                      <a:pt x="78" y="140"/>
                    </a:lnTo>
                    <a:lnTo>
                      <a:pt x="80" y="140"/>
                    </a:lnTo>
                    <a:lnTo>
                      <a:pt x="84" y="140"/>
                    </a:lnTo>
                    <a:lnTo>
                      <a:pt x="90" y="138"/>
                    </a:lnTo>
                    <a:lnTo>
                      <a:pt x="97" y="136"/>
                    </a:lnTo>
                    <a:lnTo>
                      <a:pt x="110" y="129"/>
                    </a:lnTo>
                    <a:lnTo>
                      <a:pt x="115" y="125"/>
                    </a:lnTo>
                    <a:lnTo>
                      <a:pt x="121" y="121"/>
                    </a:lnTo>
                    <a:lnTo>
                      <a:pt x="125" y="115"/>
                    </a:lnTo>
                    <a:lnTo>
                      <a:pt x="129" y="109"/>
                    </a:lnTo>
                    <a:lnTo>
                      <a:pt x="136" y="97"/>
                    </a:lnTo>
                    <a:lnTo>
                      <a:pt x="138" y="90"/>
                    </a:lnTo>
                    <a:lnTo>
                      <a:pt x="140" y="84"/>
                    </a:lnTo>
                    <a:lnTo>
                      <a:pt x="140" y="80"/>
                    </a:lnTo>
                    <a:lnTo>
                      <a:pt x="140" y="78"/>
                    </a:lnTo>
                    <a:lnTo>
                      <a:pt x="140" y="77"/>
                    </a:lnTo>
                    <a:lnTo>
                      <a:pt x="141" y="77"/>
                    </a:lnTo>
                    <a:lnTo>
                      <a:pt x="142" y="71"/>
                    </a:lnTo>
                    <a:lnTo>
                      <a:pt x="140" y="56"/>
                    </a:lnTo>
                    <a:lnTo>
                      <a:pt x="136" y="43"/>
                    </a:lnTo>
                    <a:lnTo>
                      <a:pt x="129" y="30"/>
                    </a:lnTo>
                    <a:lnTo>
                      <a:pt x="121" y="20"/>
                    </a:lnTo>
                    <a:lnTo>
                      <a:pt x="110" y="11"/>
                    </a:lnTo>
                    <a:lnTo>
                      <a:pt x="97" y="5"/>
                    </a:lnTo>
                    <a:lnTo>
                      <a:pt x="90" y="2"/>
                    </a:lnTo>
                    <a:lnTo>
                      <a:pt x="84" y="1"/>
                    </a:lnTo>
                    <a:lnTo>
                      <a:pt x="71" y="0"/>
                    </a:lnTo>
                    <a:lnTo>
                      <a:pt x="56" y="1"/>
                    </a:lnTo>
                    <a:lnTo>
                      <a:pt x="44" y="5"/>
                    </a:lnTo>
                    <a:lnTo>
                      <a:pt x="32" y="11"/>
                    </a:lnTo>
                    <a:lnTo>
                      <a:pt x="21" y="2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2" name="Freeform 1167">
                <a:extLst>
                  <a:ext uri="{FF2B5EF4-FFF2-40B4-BE49-F238E27FC236}">
                    <a16:creationId xmlns:a16="http://schemas.microsoft.com/office/drawing/2014/main" id="{0288EB89-10E5-AC42-7F5B-C6449081E070}"/>
                  </a:ext>
                </a:extLst>
              </p:cNvPr>
              <p:cNvSpPr>
                <a:spLocks/>
              </p:cNvSpPr>
              <p:nvPr/>
            </p:nvSpPr>
            <p:spPr bwMode="auto">
              <a:xfrm>
                <a:off x="7924800" y="4645025"/>
                <a:ext cx="46038" cy="44450"/>
              </a:xfrm>
              <a:custGeom>
                <a:avLst/>
                <a:gdLst>
                  <a:gd name="T0" fmla="*/ 21 w 142"/>
                  <a:gd name="T1" fmla="*/ 20 h 142"/>
                  <a:gd name="T2" fmla="*/ 11 w 142"/>
                  <a:gd name="T3" fmla="*/ 30 h 142"/>
                  <a:gd name="T4" fmla="*/ 5 w 142"/>
                  <a:gd name="T5" fmla="*/ 42 h 142"/>
                  <a:gd name="T6" fmla="*/ 1 w 142"/>
                  <a:gd name="T7" fmla="*/ 55 h 142"/>
                  <a:gd name="T8" fmla="*/ 0 w 142"/>
                  <a:gd name="T9" fmla="*/ 71 h 142"/>
                  <a:gd name="T10" fmla="*/ 1 w 142"/>
                  <a:gd name="T11" fmla="*/ 84 h 142"/>
                  <a:gd name="T12" fmla="*/ 2 w 142"/>
                  <a:gd name="T13" fmla="*/ 90 h 142"/>
                  <a:gd name="T14" fmla="*/ 5 w 142"/>
                  <a:gd name="T15" fmla="*/ 97 h 142"/>
                  <a:gd name="T16" fmla="*/ 11 w 142"/>
                  <a:gd name="T17" fmla="*/ 109 h 142"/>
                  <a:gd name="T18" fmla="*/ 15 w 142"/>
                  <a:gd name="T19" fmla="*/ 114 h 142"/>
                  <a:gd name="T20" fmla="*/ 21 w 142"/>
                  <a:gd name="T21" fmla="*/ 120 h 142"/>
                  <a:gd name="T22" fmla="*/ 31 w 142"/>
                  <a:gd name="T23" fmla="*/ 128 h 142"/>
                  <a:gd name="T24" fmla="*/ 43 w 142"/>
                  <a:gd name="T25" fmla="*/ 135 h 142"/>
                  <a:gd name="T26" fmla="*/ 55 w 142"/>
                  <a:gd name="T27" fmla="*/ 140 h 142"/>
                  <a:gd name="T28" fmla="*/ 71 w 142"/>
                  <a:gd name="T29" fmla="*/ 142 h 142"/>
                  <a:gd name="T30" fmla="*/ 77 w 142"/>
                  <a:gd name="T31" fmla="*/ 141 h 142"/>
                  <a:gd name="T32" fmla="*/ 77 w 142"/>
                  <a:gd name="T33" fmla="*/ 140 h 142"/>
                  <a:gd name="T34" fmla="*/ 78 w 142"/>
                  <a:gd name="T35" fmla="*/ 140 h 142"/>
                  <a:gd name="T36" fmla="*/ 80 w 142"/>
                  <a:gd name="T37" fmla="*/ 140 h 142"/>
                  <a:gd name="T38" fmla="*/ 84 w 142"/>
                  <a:gd name="T39" fmla="*/ 140 h 142"/>
                  <a:gd name="T40" fmla="*/ 90 w 142"/>
                  <a:gd name="T41" fmla="*/ 138 h 142"/>
                  <a:gd name="T42" fmla="*/ 97 w 142"/>
                  <a:gd name="T43" fmla="*/ 135 h 142"/>
                  <a:gd name="T44" fmla="*/ 109 w 142"/>
                  <a:gd name="T45" fmla="*/ 128 h 142"/>
                  <a:gd name="T46" fmla="*/ 114 w 142"/>
                  <a:gd name="T47" fmla="*/ 124 h 142"/>
                  <a:gd name="T48" fmla="*/ 120 w 142"/>
                  <a:gd name="T49" fmla="*/ 120 h 142"/>
                  <a:gd name="T50" fmla="*/ 124 w 142"/>
                  <a:gd name="T51" fmla="*/ 114 h 142"/>
                  <a:gd name="T52" fmla="*/ 128 w 142"/>
                  <a:gd name="T53" fmla="*/ 109 h 142"/>
                  <a:gd name="T54" fmla="*/ 135 w 142"/>
                  <a:gd name="T55" fmla="*/ 97 h 142"/>
                  <a:gd name="T56" fmla="*/ 138 w 142"/>
                  <a:gd name="T57" fmla="*/ 90 h 142"/>
                  <a:gd name="T58" fmla="*/ 140 w 142"/>
                  <a:gd name="T59" fmla="*/ 84 h 142"/>
                  <a:gd name="T60" fmla="*/ 140 w 142"/>
                  <a:gd name="T61" fmla="*/ 80 h 142"/>
                  <a:gd name="T62" fmla="*/ 140 w 142"/>
                  <a:gd name="T63" fmla="*/ 78 h 142"/>
                  <a:gd name="T64" fmla="*/ 140 w 142"/>
                  <a:gd name="T65" fmla="*/ 77 h 142"/>
                  <a:gd name="T66" fmla="*/ 141 w 142"/>
                  <a:gd name="T67" fmla="*/ 77 h 142"/>
                  <a:gd name="T68" fmla="*/ 142 w 142"/>
                  <a:gd name="T69" fmla="*/ 71 h 142"/>
                  <a:gd name="T70" fmla="*/ 140 w 142"/>
                  <a:gd name="T71" fmla="*/ 55 h 142"/>
                  <a:gd name="T72" fmla="*/ 135 w 142"/>
                  <a:gd name="T73" fmla="*/ 42 h 142"/>
                  <a:gd name="T74" fmla="*/ 128 w 142"/>
                  <a:gd name="T75" fmla="*/ 30 h 142"/>
                  <a:gd name="T76" fmla="*/ 120 w 142"/>
                  <a:gd name="T77" fmla="*/ 20 h 142"/>
                  <a:gd name="T78" fmla="*/ 109 w 142"/>
                  <a:gd name="T79" fmla="*/ 11 h 142"/>
                  <a:gd name="T80" fmla="*/ 97 w 142"/>
                  <a:gd name="T81" fmla="*/ 5 h 142"/>
                  <a:gd name="T82" fmla="*/ 90 w 142"/>
                  <a:gd name="T83" fmla="*/ 2 h 142"/>
                  <a:gd name="T84" fmla="*/ 84 w 142"/>
                  <a:gd name="T85" fmla="*/ 1 h 142"/>
                  <a:gd name="T86" fmla="*/ 71 w 142"/>
                  <a:gd name="T87" fmla="*/ 0 h 142"/>
                  <a:gd name="T88" fmla="*/ 55 w 142"/>
                  <a:gd name="T89" fmla="*/ 1 h 142"/>
                  <a:gd name="T90" fmla="*/ 43 w 142"/>
                  <a:gd name="T91" fmla="*/ 5 h 142"/>
                  <a:gd name="T92" fmla="*/ 31 w 142"/>
                  <a:gd name="T93" fmla="*/ 11 h 142"/>
                  <a:gd name="T94" fmla="*/ 21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1" y="20"/>
                    </a:moveTo>
                    <a:lnTo>
                      <a:pt x="11" y="30"/>
                    </a:lnTo>
                    <a:lnTo>
                      <a:pt x="5" y="42"/>
                    </a:lnTo>
                    <a:lnTo>
                      <a:pt x="1" y="55"/>
                    </a:lnTo>
                    <a:lnTo>
                      <a:pt x="0" y="71"/>
                    </a:lnTo>
                    <a:lnTo>
                      <a:pt x="1" y="84"/>
                    </a:lnTo>
                    <a:lnTo>
                      <a:pt x="2" y="90"/>
                    </a:lnTo>
                    <a:lnTo>
                      <a:pt x="5" y="97"/>
                    </a:lnTo>
                    <a:lnTo>
                      <a:pt x="11" y="109"/>
                    </a:lnTo>
                    <a:lnTo>
                      <a:pt x="15" y="114"/>
                    </a:lnTo>
                    <a:lnTo>
                      <a:pt x="21" y="120"/>
                    </a:lnTo>
                    <a:lnTo>
                      <a:pt x="31" y="128"/>
                    </a:lnTo>
                    <a:lnTo>
                      <a:pt x="43" y="135"/>
                    </a:lnTo>
                    <a:lnTo>
                      <a:pt x="55" y="140"/>
                    </a:lnTo>
                    <a:lnTo>
                      <a:pt x="71" y="142"/>
                    </a:lnTo>
                    <a:lnTo>
                      <a:pt x="77" y="141"/>
                    </a:lnTo>
                    <a:lnTo>
                      <a:pt x="77" y="140"/>
                    </a:lnTo>
                    <a:lnTo>
                      <a:pt x="78" y="140"/>
                    </a:lnTo>
                    <a:lnTo>
                      <a:pt x="80" y="140"/>
                    </a:lnTo>
                    <a:lnTo>
                      <a:pt x="84" y="140"/>
                    </a:lnTo>
                    <a:lnTo>
                      <a:pt x="90" y="138"/>
                    </a:lnTo>
                    <a:lnTo>
                      <a:pt x="97" y="135"/>
                    </a:lnTo>
                    <a:lnTo>
                      <a:pt x="109" y="128"/>
                    </a:lnTo>
                    <a:lnTo>
                      <a:pt x="114" y="124"/>
                    </a:lnTo>
                    <a:lnTo>
                      <a:pt x="120" y="120"/>
                    </a:lnTo>
                    <a:lnTo>
                      <a:pt x="124" y="114"/>
                    </a:lnTo>
                    <a:lnTo>
                      <a:pt x="128" y="109"/>
                    </a:lnTo>
                    <a:lnTo>
                      <a:pt x="135" y="97"/>
                    </a:lnTo>
                    <a:lnTo>
                      <a:pt x="138" y="90"/>
                    </a:lnTo>
                    <a:lnTo>
                      <a:pt x="140" y="84"/>
                    </a:lnTo>
                    <a:lnTo>
                      <a:pt x="140" y="80"/>
                    </a:lnTo>
                    <a:lnTo>
                      <a:pt x="140" y="78"/>
                    </a:lnTo>
                    <a:lnTo>
                      <a:pt x="140" y="77"/>
                    </a:lnTo>
                    <a:lnTo>
                      <a:pt x="141" y="77"/>
                    </a:lnTo>
                    <a:lnTo>
                      <a:pt x="142" y="71"/>
                    </a:lnTo>
                    <a:lnTo>
                      <a:pt x="140" y="55"/>
                    </a:lnTo>
                    <a:lnTo>
                      <a:pt x="135" y="42"/>
                    </a:lnTo>
                    <a:lnTo>
                      <a:pt x="128" y="30"/>
                    </a:lnTo>
                    <a:lnTo>
                      <a:pt x="120" y="20"/>
                    </a:lnTo>
                    <a:lnTo>
                      <a:pt x="109" y="11"/>
                    </a:lnTo>
                    <a:lnTo>
                      <a:pt x="97" y="5"/>
                    </a:lnTo>
                    <a:lnTo>
                      <a:pt x="90" y="2"/>
                    </a:lnTo>
                    <a:lnTo>
                      <a:pt x="84" y="1"/>
                    </a:lnTo>
                    <a:lnTo>
                      <a:pt x="71" y="0"/>
                    </a:lnTo>
                    <a:lnTo>
                      <a:pt x="55" y="1"/>
                    </a:lnTo>
                    <a:lnTo>
                      <a:pt x="43" y="5"/>
                    </a:lnTo>
                    <a:lnTo>
                      <a:pt x="31" y="11"/>
                    </a:lnTo>
                    <a:lnTo>
                      <a:pt x="21" y="2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3" name="Freeform 1168">
                <a:extLst>
                  <a:ext uri="{FF2B5EF4-FFF2-40B4-BE49-F238E27FC236}">
                    <a16:creationId xmlns:a16="http://schemas.microsoft.com/office/drawing/2014/main" id="{B623544B-4EB5-BF2A-100C-A3FB877D2D97}"/>
                  </a:ext>
                </a:extLst>
              </p:cNvPr>
              <p:cNvSpPr>
                <a:spLocks/>
              </p:cNvSpPr>
              <p:nvPr/>
            </p:nvSpPr>
            <p:spPr bwMode="auto">
              <a:xfrm>
                <a:off x="8212138" y="4716463"/>
                <a:ext cx="44450" cy="44450"/>
              </a:xfrm>
              <a:custGeom>
                <a:avLst/>
                <a:gdLst>
                  <a:gd name="T0" fmla="*/ 21 w 142"/>
                  <a:gd name="T1" fmla="*/ 20 h 142"/>
                  <a:gd name="T2" fmla="*/ 11 w 142"/>
                  <a:gd name="T3" fmla="*/ 30 h 142"/>
                  <a:gd name="T4" fmla="*/ 5 w 142"/>
                  <a:gd name="T5" fmla="*/ 42 h 142"/>
                  <a:gd name="T6" fmla="*/ 1 w 142"/>
                  <a:gd name="T7" fmla="*/ 55 h 142"/>
                  <a:gd name="T8" fmla="*/ 0 w 142"/>
                  <a:gd name="T9" fmla="*/ 71 h 142"/>
                  <a:gd name="T10" fmla="*/ 1 w 142"/>
                  <a:gd name="T11" fmla="*/ 84 h 142"/>
                  <a:gd name="T12" fmla="*/ 2 w 142"/>
                  <a:gd name="T13" fmla="*/ 90 h 142"/>
                  <a:gd name="T14" fmla="*/ 5 w 142"/>
                  <a:gd name="T15" fmla="*/ 97 h 142"/>
                  <a:gd name="T16" fmla="*/ 11 w 142"/>
                  <a:gd name="T17" fmla="*/ 109 h 142"/>
                  <a:gd name="T18" fmla="*/ 15 w 142"/>
                  <a:gd name="T19" fmla="*/ 114 h 142"/>
                  <a:gd name="T20" fmla="*/ 21 w 142"/>
                  <a:gd name="T21" fmla="*/ 120 h 142"/>
                  <a:gd name="T22" fmla="*/ 31 w 142"/>
                  <a:gd name="T23" fmla="*/ 128 h 142"/>
                  <a:gd name="T24" fmla="*/ 44 w 142"/>
                  <a:gd name="T25" fmla="*/ 136 h 142"/>
                  <a:gd name="T26" fmla="*/ 56 w 142"/>
                  <a:gd name="T27" fmla="*/ 140 h 142"/>
                  <a:gd name="T28" fmla="*/ 71 w 142"/>
                  <a:gd name="T29" fmla="*/ 142 h 142"/>
                  <a:gd name="T30" fmla="*/ 77 w 142"/>
                  <a:gd name="T31" fmla="*/ 141 h 142"/>
                  <a:gd name="T32" fmla="*/ 77 w 142"/>
                  <a:gd name="T33" fmla="*/ 140 h 142"/>
                  <a:gd name="T34" fmla="*/ 78 w 142"/>
                  <a:gd name="T35" fmla="*/ 140 h 142"/>
                  <a:gd name="T36" fmla="*/ 80 w 142"/>
                  <a:gd name="T37" fmla="*/ 140 h 142"/>
                  <a:gd name="T38" fmla="*/ 84 w 142"/>
                  <a:gd name="T39" fmla="*/ 140 h 142"/>
                  <a:gd name="T40" fmla="*/ 90 w 142"/>
                  <a:gd name="T41" fmla="*/ 138 h 142"/>
                  <a:gd name="T42" fmla="*/ 97 w 142"/>
                  <a:gd name="T43" fmla="*/ 136 h 142"/>
                  <a:gd name="T44" fmla="*/ 109 w 142"/>
                  <a:gd name="T45" fmla="*/ 128 h 142"/>
                  <a:gd name="T46" fmla="*/ 114 w 142"/>
                  <a:gd name="T47" fmla="*/ 124 h 142"/>
                  <a:gd name="T48" fmla="*/ 121 w 142"/>
                  <a:gd name="T49" fmla="*/ 120 h 142"/>
                  <a:gd name="T50" fmla="*/ 125 w 142"/>
                  <a:gd name="T51" fmla="*/ 114 h 142"/>
                  <a:gd name="T52" fmla="*/ 129 w 142"/>
                  <a:gd name="T53" fmla="*/ 109 h 142"/>
                  <a:gd name="T54" fmla="*/ 136 w 142"/>
                  <a:gd name="T55" fmla="*/ 97 h 142"/>
                  <a:gd name="T56" fmla="*/ 138 w 142"/>
                  <a:gd name="T57" fmla="*/ 90 h 142"/>
                  <a:gd name="T58" fmla="*/ 140 w 142"/>
                  <a:gd name="T59" fmla="*/ 84 h 142"/>
                  <a:gd name="T60" fmla="*/ 140 w 142"/>
                  <a:gd name="T61" fmla="*/ 80 h 142"/>
                  <a:gd name="T62" fmla="*/ 140 w 142"/>
                  <a:gd name="T63" fmla="*/ 78 h 142"/>
                  <a:gd name="T64" fmla="*/ 140 w 142"/>
                  <a:gd name="T65" fmla="*/ 77 h 142"/>
                  <a:gd name="T66" fmla="*/ 141 w 142"/>
                  <a:gd name="T67" fmla="*/ 77 h 142"/>
                  <a:gd name="T68" fmla="*/ 142 w 142"/>
                  <a:gd name="T69" fmla="*/ 71 h 142"/>
                  <a:gd name="T70" fmla="*/ 140 w 142"/>
                  <a:gd name="T71" fmla="*/ 55 h 142"/>
                  <a:gd name="T72" fmla="*/ 136 w 142"/>
                  <a:gd name="T73" fmla="*/ 42 h 142"/>
                  <a:gd name="T74" fmla="*/ 129 w 142"/>
                  <a:gd name="T75" fmla="*/ 30 h 142"/>
                  <a:gd name="T76" fmla="*/ 121 w 142"/>
                  <a:gd name="T77" fmla="*/ 20 h 142"/>
                  <a:gd name="T78" fmla="*/ 109 w 142"/>
                  <a:gd name="T79" fmla="*/ 11 h 142"/>
                  <a:gd name="T80" fmla="*/ 97 w 142"/>
                  <a:gd name="T81" fmla="*/ 5 h 142"/>
                  <a:gd name="T82" fmla="*/ 90 w 142"/>
                  <a:gd name="T83" fmla="*/ 2 h 142"/>
                  <a:gd name="T84" fmla="*/ 84 w 142"/>
                  <a:gd name="T85" fmla="*/ 1 h 142"/>
                  <a:gd name="T86" fmla="*/ 71 w 142"/>
                  <a:gd name="T87" fmla="*/ 0 h 142"/>
                  <a:gd name="T88" fmla="*/ 56 w 142"/>
                  <a:gd name="T89" fmla="*/ 1 h 142"/>
                  <a:gd name="T90" fmla="*/ 44 w 142"/>
                  <a:gd name="T91" fmla="*/ 5 h 142"/>
                  <a:gd name="T92" fmla="*/ 31 w 142"/>
                  <a:gd name="T93" fmla="*/ 11 h 142"/>
                  <a:gd name="T94" fmla="*/ 21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1" y="20"/>
                    </a:moveTo>
                    <a:lnTo>
                      <a:pt x="11" y="30"/>
                    </a:lnTo>
                    <a:lnTo>
                      <a:pt x="5" y="42"/>
                    </a:lnTo>
                    <a:lnTo>
                      <a:pt x="1" y="55"/>
                    </a:lnTo>
                    <a:lnTo>
                      <a:pt x="0" y="71"/>
                    </a:lnTo>
                    <a:lnTo>
                      <a:pt x="1" y="84"/>
                    </a:lnTo>
                    <a:lnTo>
                      <a:pt x="2" y="90"/>
                    </a:lnTo>
                    <a:lnTo>
                      <a:pt x="5" y="97"/>
                    </a:lnTo>
                    <a:lnTo>
                      <a:pt x="11" y="109"/>
                    </a:lnTo>
                    <a:lnTo>
                      <a:pt x="15" y="114"/>
                    </a:lnTo>
                    <a:lnTo>
                      <a:pt x="21" y="120"/>
                    </a:lnTo>
                    <a:lnTo>
                      <a:pt x="31" y="128"/>
                    </a:lnTo>
                    <a:lnTo>
                      <a:pt x="44" y="136"/>
                    </a:lnTo>
                    <a:lnTo>
                      <a:pt x="56" y="140"/>
                    </a:lnTo>
                    <a:lnTo>
                      <a:pt x="71" y="142"/>
                    </a:lnTo>
                    <a:lnTo>
                      <a:pt x="77" y="141"/>
                    </a:lnTo>
                    <a:lnTo>
                      <a:pt x="77" y="140"/>
                    </a:lnTo>
                    <a:lnTo>
                      <a:pt x="78" y="140"/>
                    </a:lnTo>
                    <a:lnTo>
                      <a:pt x="80" y="140"/>
                    </a:lnTo>
                    <a:lnTo>
                      <a:pt x="84" y="140"/>
                    </a:lnTo>
                    <a:lnTo>
                      <a:pt x="90" y="138"/>
                    </a:lnTo>
                    <a:lnTo>
                      <a:pt x="97" y="136"/>
                    </a:lnTo>
                    <a:lnTo>
                      <a:pt x="109" y="128"/>
                    </a:lnTo>
                    <a:lnTo>
                      <a:pt x="114" y="124"/>
                    </a:lnTo>
                    <a:lnTo>
                      <a:pt x="121" y="120"/>
                    </a:lnTo>
                    <a:lnTo>
                      <a:pt x="125" y="114"/>
                    </a:lnTo>
                    <a:lnTo>
                      <a:pt x="129" y="109"/>
                    </a:lnTo>
                    <a:lnTo>
                      <a:pt x="136" y="97"/>
                    </a:lnTo>
                    <a:lnTo>
                      <a:pt x="138" y="90"/>
                    </a:lnTo>
                    <a:lnTo>
                      <a:pt x="140" y="84"/>
                    </a:lnTo>
                    <a:lnTo>
                      <a:pt x="140" y="80"/>
                    </a:lnTo>
                    <a:lnTo>
                      <a:pt x="140" y="78"/>
                    </a:lnTo>
                    <a:lnTo>
                      <a:pt x="140" y="77"/>
                    </a:lnTo>
                    <a:lnTo>
                      <a:pt x="141" y="77"/>
                    </a:lnTo>
                    <a:lnTo>
                      <a:pt x="142" y="71"/>
                    </a:lnTo>
                    <a:lnTo>
                      <a:pt x="140" y="55"/>
                    </a:lnTo>
                    <a:lnTo>
                      <a:pt x="136" y="42"/>
                    </a:lnTo>
                    <a:lnTo>
                      <a:pt x="129" y="30"/>
                    </a:lnTo>
                    <a:lnTo>
                      <a:pt x="121" y="20"/>
                    </a:lnTo>
                    <a:lnTo>
                      <a:pt x="109" y="11"/>
                    </a:lnTo>
                    <a:lnTo>
                      <a:pt x="97" y="5"/>
                    </a:lnTo>
                    <a:lnTo>
                      <a:pt x="90" y="2"/>
                    </a:lnTo>
                    <a:lnTo>
                      <a:pt x="84" y="1"/>
                    </a:lnTo>
                    <a:lnTo>
                      <a:pt x="71" y="0"/>
                    </a:lnTo>
                    <a:lnTo>
                      <a:pt x="56" y="1"/>
                    </a:lnTo>
                    <a:lnTo>
                      <a:pt x="44" y="5"/>
                    </a:lnTo>
                    <a:lnTo>
                      <a:pt x="31" y="11"/>
                    </a:lnTo>
                    <a:lnTo>
                      <a:pt x="21" y="2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4" name="Freeform 1169">
                <a:extLst>
                  <a:ext uri="{FF2B5EF4-FFF2-40B4-BE49-F238E27FC236}">
                    <a16:creationId xmlns:a16="http://schemas.microsoft.com/office/drawing/2014/main" id="{4D2B8259-FA4C-150F-E58C-9DC8493D022A}"/>
                  </a:ext>
                </a:extLst>
              </p:cNvPr>
              <p:cNvSpPr>
                <a:spLocks/>
              </p:cNvSpPr>
              <p:nvPr/>
            </p:nvSpPr>
            <p:spPr bwMode="auto">
              <a:xfrm>
                <a:off x="8501063" y="4759325"/>
                <a:ext cx="46038" cy="44450"/>
              </a:xfrm>
              <a:custGeom>
                <a:avLst/>
                <a:gdLst>
                  <a:gd name="T0" fmla="*/ 22 w 142"/>
                  <a:gd name="T1" fmla="*/ 20 h 142"/>
                  <a:gd name="T2" fmla="*/ 11 w 142"/>
                  <a:gd name="T3" fmla="*/ 30 h 142"/>
                  <a:gd name="T4" fmla="*/ 5 w 142"/>
                  <a:gd name="T5" fmla="*/ 42 h 142"/>
                  <a:gd name="T6" fmla="*/ 1 w 142"/>
                  <a:gd name="T7" fmla="*/ 55 h 142"/>
                  <a:gd name="T8" fmla="*/ 0 w 142"/>
                  <a:gd name="T9" fmla="*/ 71 h 142"/>
                  <a:gd name="T10" fmla="*/ 1 w 142"/>
                  <a:gd name="T11" fmla="*/ 84 h 142"/>
                  <a:gd name="T12" fmla="*/ 2 w 142"/>
                  <a:gd name="T13" fmla="*/ 90 h 142"/>
                  <a:gd name="T14" fmla="*/ 5 w 142"/>
                  <a:gd name="T15" fmla="*/ 97 h 142"/>
                  <a:gd name="T16" fmla="*/ 11 w 142"/>
                  <a:gd name="T17" fmla="*/ 109 h 142"/>
                  <a:gd name="T18" fmla="*/ 16 w 142"/>
                  <a:gd name="T19" fmla="*/ 114 h 142"/>
                  <a:gd name="T20" fmla="*/ 22 w 142"/>
                  <a:gd name="T21" fmla="*/ 120 h 142"/>
                  <a:gd name="T22" fmla="*/ 32 w 142"/>
                  <a:gd name="T23" fmla="*/ 128 h 142"/>
                  <a:gd name="T24" fmla="*/ 44 w 142"/>
                  <a:gd name="T25" fmla="*/ 135 h 142"/>
                  <a:gd name="T26" fmla="*/ 56 w 142"/>
                  <a:gd name="T27" fmla="*/ 140 h 142"/>
                  <a:gd name="T28" fmla="*/ 71 w 142"/>
                  <a:gd name="T29" fmla="*/ 142 h 142"/>
                  <a:gd name="T30" fmla="*/ 77 w 142"/>
                  <a:gd name="T31" fmla="*/ 141 h 142"/>
                  <a:gd name="T32" fmla="*/ 77 w 142"/>
                  <a:gd name="T33" fmla="*/ 140 h 142"/>
                  <a:gd name="T34" fmla="*/ 78 w 142"/>
                  <a:gd name="T35" fmla="*/ 140 h 142"/>
                  <a:gd name="T36" fmla="*/ 80 w 142"/>
                  <a:gd name="T37" fmla="*/ 140 h 142"/>
                  <a:gd name="T38" fmla="*/ 84 w 142"/>
                  <a:gd name="T39" fmla="*/ 140 h 142"/>
                  <a:gd name="T40" fmla="*/ 91 w 142"/>
                  <a:gd name="T41" fmla="*/ 137 h 142"/>
                  <a:gd name="T42" fmla="*/ 98 w 142"/>
                  <a:gd name="T43" fmla="*/ 135 h 142"/>
                  <a:gd name="T44" fmla="*/ 110 w 142"/>
                  <a:gd name="T45" fmla="*/ 128 h 142"/>
                  <a:gd name="T46" fmla="*/ 115 w 142"/>
                  <a:gd name="T47" fmla="*/ 124 h 142"/>
                  <a:gd name="T48" fmla="*/ 121 w 142"/>
                  <a:gd name="T49" fmla="*/ 120 h 142"/>
                  <a:gd name="T50" fmla="*/ 125 w 142"/>
                  <a:gd name="T51" fmla="*/ 114 h 142"/>
                  <a:gd name="T52" fmla="*/ 129 w 142"/>
                  <a:gd name="T53" fmla="*/ 109 h 142"/>
                  <a:gd name="T54" fmla="*/ 136 w 142"/>
                  <a:gd name="T55" fmla="*/ 97 h 142"/>
                  <a:gd name="T56" fmla="*/ 138 w 142"/>
                  <a:gd name="T57" fmla="*/ 90 h 142"/>
                  <a:gd name="T58" fmla="*/ 140 w 142"/>
                  <a:gd name="T59" fmla="*/ 84 h 142"/>
                  <a:gd name="T60" fmla="*/ 140 w 142"/>
                  <a:gd name="T61" fmla="*/ 80 h 142"/>
                  <a:gd name="T62" fmla="*/ 140 w 142"/>
                  <a:gd name="T63" fmla="*/ 78 h 142"/>
                  <a:gd name="T64" fmla="*/ 140 w 142"/>
                  <a:gd name="T65" fmla="*/ 77 h 142"/>
                  <a:gd name="T66" fmla="*/ 141 w 142"/>
                  <a:gd name="T67" fmla="*/ 77 h 142"/>
                  <a:gd name="T68" fmla="*/ 142 w 142"/>
                  <a:gd name="T69" fmla="*/ 71 h 142"/>
                  <a:gd name="T70" fmla="*/ 140 w 142"/>
                  <a:gd name="T71" fmla="*/ 55 h 142"/>
                  <a:gd name="T72" fmla="*/ 136 w 142"/>
                  <a:gd name="T73" fmla="*/ 42 h 142"/>
                  <a:gd name="T74" fmla="*/ 129 w 142"/>
                  <a:gd name="T75" fmla="*/ 30 h 142"/>
                  <a:gd name="T76" fmla="*/ 121 w 142"/>
                  <a:gd name="T77" fmla="*/ 20 h 142"/>
                  <a:gd name="T78" fmla="*/ 110 w 142"/>
                  <a:gd name="T79" fmla="*/ 11 h 142"/>
                  <a:gd name="T80" fmla="*/ 98 w 142"/>
                  <a:gd name="T81" fmla="*/ 5 h 142"/>
                  <a:gd name="T82" fmla="*/ 91 w 142"/>
                  <a:gd name="T83" fmla="*/ 2 h 142"/>
                  <a:gd name="T84" fmla="*/ 84 w 142"/>
                  <a:gd name="T85" fmla="*/ 1 h 142"/>
                  <a:gd name="T86" fmla="*/ 71 w 142"/>
                  <a:gd name="T87" fmla="*/ 0 h 142"/>
                  <a:gd name="T88" fmla="*/ 56 w 142"/>
                  <a:gd name="T89" fmla="*/ 1 h 142"/>
                  <a:gd name="T90" fmla="*/ 44 w 142"/>
                  <a:gd name="T91" fmla="*/ 5 h 142"/>
                  <a:gd name="T92" fmla="*/ 32 w 142"/>
                  <a:gd name="T93" fmla="*/ 11 h 142"/>
                  <a:gd name="T94" fmla="*/ 22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2" y="20"/>
                    </a:moveTo>
                    <a:lnTo>
                      <a:pt x="11" y="30"/>
                    </a:lnTo>
                    <a:lnTo>
                      <a:pt x="5" y="42"/>
                    </a:lnTo>
                    <a:lnTo>
                      <a:pt x="1" y="55"/>
                    </a:lnTo>
                    <a:lnTo>
                      <a:pt x="0" y="71"/>
                    </a:lnTo>
                    <a:lnTo>
                      <a:pt x="1" y="84"/>
                    </a:lnTo>
                    <a:lnTo>
                      <a:pt x="2" y="90"/>
                    </a:lnTo>
                    <a:lnTo>
                      <a:pt x="5" y="97"/>
                    </a:lnTo>
                    <a:lnTo>
                      <a:pt x="11" y="109"/>
                    </a:lnTo>
                    <a:lnTo>
                      <a:pt x="16" y="114"/>
                    </a:lnTo>
                    <a:lnTo>
                      <a:pt x="22" y="120"/>
                    </a:lnTo>
                    <a:lnTo>
                      <a:pt x="32" y="128"/>
                    </a:lnTo>
                    <a:lnTo>
                      <a:pt x="44" y="135"/>
                    </a:lnTo>
                    <a:lnTo>
                      <a:pt x="56" y="140"/>
                    </a:lnTo>
                    <a:lnTo>
                      <a:pt x="71" y="142"/>
                    </a:lnTo>
                    <a:lnTo>
                      <a:pt x="77" y="141"/>
                    </a:lnTo>
                    <a:lnTo>
                      <a:pt x="77" y="140"/>
                    </a:lnTo>
                    <a:lnTo>
                      <a:pt x="78" y="140"/>
                    </a:lnTo>
                    <a:lnTo>
                      <a:pt x="80" y="140"/>
                    </a:lnTo>
                    <a:lnTo>
                      <a:pt x="84" y="140"/>
                    </a:lnTo>
                    <a:lnTo>
                      <a:pt x="91" y="137"/>
                    </a:lnTo>
                    <a:lnTo>
                      <a:pt x="98" y="135"/>
                    </a:lnTo>
                    <a:lnTo>
                      <a:pt x="110" y="128"/>
                    </a:lnTo>
                    <a:lnTo>
                      <a:pt x="115" y="124"/>
                    </a:lnTo>
                    <a:lnTo>
                      <a:pt x="121" y="120"/>
                    </a:lnTo>
                    <a:lnTo>
                      <a:pt x="125" y="114"/>
                    </a:lnTo>
                    <a:lnTo>
                      <a:pt x="129" y="109"/>
                    </a:lnTo>
                    <a:lnTo>
                      <a:pt x="136" y="97"/>
                    </a:lnTo>
                    <a:lnTo>
                      <a:pt x="138" y="90"/>
                    </a:lnTo>
                    <a:lnTo>
                      <a:pt x="140" y="84"/>
                    </a:lnTo>
                    <a:lnTo>
                      <a:pt x="140" y="80"/>
                    </a:lnTo>
                    <a:lnTo>
                      <a:pt x="140" y="78"/>
                    </a:lnTo>
                    <a:lnTo>
                      <a:pt x="140" y="77"/>
                    </a:lnTo>
                    <a:lnTo>
                      <a:pt x="141" y="77"/>
                    </a:lnTo>
                    <a:lnTo>
                      <a:pt x="142" y="71"/>
                    </a:lnTo>
                    <a:lnTo>
                      <a:pt x="140" y="55"/>
                    </a:lnTo>
                    <a:lnTo>
                      <a:pt x="136" y="42"/>
                    </a:lnTo>
                    <a:lnTo>
                      <a:pt x="129" y="30"/>
                    </a:lnTo>
                    <a:lnTo>
                      <a:pt x="121" y="20"/>
                    </a:lnTo>
                    <a:lnTo>
                      <a:pt x="110" y="11"/>
                    </a:lnTo>
                    <a:lnTo>
                      <a:pt x="98" y="5"/>
                    </a:lnTo>
                    <a:lnTo>
                      <a:pt x="91" y="2"/>
                    </a:lnTo>
                    <a:lnTo>
                      <a:pt x="84" y="1"/>
                    </a:lnTo>
                    <a:lnTo>
                      <a:pt x="71" y="0"/>
                    </a:lnTo>
                    <a:lnTo>
                      <a:pt x="56" y="1"/>
                    </a:lnTo>
                    <a:lnTo>
                      <a:pt x="44" y="5"/>
                    </a:lnTo>
                    <a:lnTo>
                      <a:pt x="32" y="11"/>
                    </a:lnTo>
                    <a:lnTo>
                      <a:pt x="22" y="2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5" name="Freeform 1170">
                <a:extLst>
                  <a:ext uri="{FF2B5EF4-FFF2-40B4-BE49-F238E27FC236}">
                    <a16:creationId xmlns:a16="http://schemas.microsoft.com/office/drawing/2014/main" id="{3BCC1371-C4FB-57FE-37F3-378D6FDDBAA6}"/>
                  </a:ext>
                </a:extLst>
              </p:cNvPr>
              <p:cNvSpPr>
                <a:spLocks/>
              </p:cNvSpPr>
              <p:nvPr/>
            </p:nvSpPr>
            <p:spPr bwMode="auto">
              <a:xfrm>
                <a:off x="8788400" y="4889500"/>
                <a:ext cx="44450" cy="44450"/>
              </a:xfrm>
              <a:custGeom>
                <a:avLst/>
                <a:gdLst>
                  <a:gd name="T0" fmla="*/ 21 w 142"/>
                  <a:gd name="T1" fmla="*/ 21 h 142"/>
                  <a:gd name="T2" fmla="*/ 11 w 142"/>
                  <a:gd name="T3" fmla="*/ 31 h 142"/>
                  <a:gd name="T4" fmla="*/ 5 w 142"/>
                  <a:gd name="T5" fmla="*/ 43 h 142"/>
                  <a:gd name="T6" fmla="*/ 1 w 142"/>
                  <a:gd name="T7" fmla="*/ 56 h 142"/>
                  <a:gd name="T8" fmla="*/ 0 w 142"/>
                  <a:gd name="T9" fmla="*/ 71 h 142"/>
                  <a:gd name="T10" fmla="*/ 1 w 142"/>
                  <a:gd name="T11" fmla="*/ 84 h 142"/>
                  <a:gd name="T12" fmla="*/ 2 w 142"/>
                  <a:gd name="T13" fmla="*/ 91 h 142"/>
                  <a:gd name="T14" fmla="*/ 5 w 142"/>
                  <a:gd name="T15" fmla="*/ 98 h 142"/>
                  <a:gd name="T16" fmla="*/ 11 w 142"/>
                  <a:gd name="T17" fmla="*/ 110 h 142"/>
                  <a:gd name="T18" fmla="*/ 15 w 142"/>
                  <a:gd name="T19" fmla="*/ 115 h 142"/>
                  <a:gd name="T20" fmla="*/ 21 w 142"/>
                  <a:gd name="T21" fmla="*/ 121 h 142"/>
                  <a:gd name="T22" fmla="*/ 31 w 142"/>
                  <a:gd name="T23" fmla="*/ 129 h 142"/>
                  <a:gd name="T24" fmla="*/ 43 w 142"/>
                  <a:gd name="T25" fmla="*/ 136 h 142"/>
                  <a:gd name="T26" fmla="*/ 55 w 142"/>
                  <a:gd name="T27" fmla="*/ 140 h 142"/>
                  <a:gd name="T28" fmla="*/ 71 w 142"/>
                  <a:gd name="T29" fmla="*/ 142 h 142"/>
                  <a:gd name="T30" fmla="*/ 77 w 142"/>
                  <a:gd name="T31" fmla="*/ 141 h 142"/>
                  <a:gd name="T32" fmla="*/ 77 w 142"/>
                  <a:gd name="T33" fmla="*/ 140 h 142"/>
                  <a:gd name="T34" fmla="*/ 78 w 142"/>
                  <a:gd name="T35" fmla="*/ 140 h 142"/>
                  <a:gd name="T36" fmla="*/ 80 w 142"/>
                  <a:gd name="T37" fmla="*/ 140 h 142"/>
                  <a:gd name="T38" fmla="*/ 84 w 142"/>
                  <a:gd name="T39" fmla="*/ 140 h 142"/>
                  <a:gd name="T40" fmla="*/ 90 w 142"/>
                  <a:gd name="T41" fmla="*/ 138 h 142"/>
                  <a:gd name="T42" fmla="*/ 97 w 142"/>
                  <a:gd name="T43" fmla="*/ 136 h 142"/>
                  <a:gd name="T44" fmla="*/ 109 w 142"/>
                  <a:gd name="T45" fmla="*/ 129 h 142"/>
                  <a:gd name="T46" fmla="*/ 114 w 142"/>
                  <a:gd name="T47" fmla="*/ 125 h 142"/>
                  <a:gd name="T48" fmla="*/ 120 w 142"/>
                  <a:gd name="T49" fmla="*/ 121 h 142"/>
                  <a:gd name="T50" fmla="*/ 124 w 142"/>
                  <a:gd name="T51" fmla="*/ 115 h 142"/>
                  <a:gd name="T52" fmla="*/ 128 w 142"/>
                  <a:gd name="T53" fmla="*/ 110 h 142"/>
                  <a:gd name="T54" fmla="*/ 135 w 142"/>
                  <a:gd name="T55" fmla="*/ 98 h 142"/>
                  <a:gd name="T56" fmla="*/ 137 w 142"/>
                  <a:gd name="T57" fmla="*/ 91 h 142"/>
                  <a:gd name="T58" fmla="*/ 140 w 142"/>
                  <a:gd name="T59" fmla="*/ 84 h 142"/>
                  <a:gd name="T60" fmla="*/ 140 w 142"/>
                  <a:gd name="T61" fmla="*/ 80 h 142"/>
                  <a:gd name="T62" fmla="*/ 140 w 142"/>
                  <a:gd name="T63" fmla="*/ 78 h 142"/>
                  <a:gd name="T64" fmla="*/ 140 w 142"/>
                  <a:gd name="T65" fmla="*/ 77 h 142"/>
                  <a:gd name="T66" fmla="*/ 141 w 142"/>
                  <a:gd name="T67" fmla="*/ 77 h 142"/>
                  <a:gd name="T68" fmla="*/ 142 w 142"/>
                  <a:gd name="T69" fmla="*/ 71 h 142"/>
                  <a:gd name="T70" fmla="*/ 140 w 142"/>
                  <a:gd name="T71" fmla="*/ 56 h 142"/>
                  <a:gd name="T72" fmla="*/ 135 w 142"/>
                  <a:gd name="T73" fmla="*/ 43 h 142"/>
                  <a:gd name="T74" fmla="*/ 128 w 142"/>
                  <a:gd name="T75" fmla="*/ 31 h 142"/>
                  <a:gd name="T76" fmla="*/ 120 w 142"/>
                  <a:gd name="T77" fmla="*/ 21 h 142"/>
                  <a:gd name="T78" fmla="*/ 109 w 142"/>
                  <a:gd name="T79" fmla="*/ 11 h 142"/>
                  <a:gd name="T80" fmla="*/ 97 w 142"/>
                  <a:gd name="T81" fmla="*/ 5 h 142"/>
                  <a:gd name="T82" fmla="*/ 90 w 142"/>
                  <a:gd name="T83" fmla="*/ 2 h 142"/>
                  <a:gd name="T84" fmla="*/ 84 w 142"/>
                  <a:gd name="T85" fmla="*/ 1 h 142"/>
                  <a:gd name="T86" fmla="*/ 71 w 142"/>
                  <a:gd name="T87" fmla="*/ 0 h 142"/>
                  <a:gd name="T88" fmla="*/ 55 w 142"/>
                  <a:gd name="T89" fmla="*/ 1 h 142"/>
                  <a:gd name="T90" fmla="*/ 43 w 142"/>
                  <a:gd name="T91" fmla="*/ 5 h 142"/>
                  <a:gd name="T92" fmla="*/ 31 w 142"/>
                  <a:gd name="T93" fmla="*/ 11 h 142"/>
                  <a:gd name="T94" fmla="*/ 21 w 142"/>
                  <a:gd name="T95" fmla="*/ 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1" y="21"/>
                    </a:moveTo>
                    <a:lnTo>
                      <a:pt x="11" y="31"/>
                    </a:lnTo>
                    <a:lnTo>
                      <a:pt x="5" y="43"/>
                    </a:lnTo>
                    <a:lnTo>
                      <a:pt x="1" y="56"/>
                    </a:lnTo>
                    <a:lnTo>
                      <a:pt x="0" y="71"/>
                    </a:lnTo>
                    <a:lnTo>
                      <a:pt x="1" y="84"/>
                    </a:lnTo>
                    <a:lnTo>
                      <a:pt x="2" y="91"/>
                    </a:lnTo>
                    <a:lnTo>
                      <a:pt x="5" y="98"/>
                    </a:lnTo>
                    <a:lnTo>
                      <a:pt x="11" y="110"/>
                    </a:lnTo>
                    <a:lnTo>
                      <a:pt x="15" y="115"/>
                    </a:lnTo>
                    <a:lnTo>
                      <a:pt x="21" y="121"/>
                    </a:lnTo>
                    <a:lnTo>
                      <a:pt x="31" y="129"/>
                    </a:lnTo>
                    <a:lnTo>
                      <a:pt x="43" y="136"/>
                    </a:lnTo>
                    <a:lnTo>
                      <a:pt x="55"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lnTo>
                      <a:pt x="124" y="115"/>
                    </a:lnTo>
                    <a:lnTo>
                      <a:pt x="128" y="110"/>
                    </a:lnTo>
                    <a:lnTo>
                      <a:pt x="135" y="98"/>
                    </a:lnTo>
                    <a:lnTo>
                      <a:pt x="137" y="91"/>
                    </a:lnTo>
                    <a:lnTo>
                      <a:pt x="140" y="84"/>
                    </a:lnTo>
                    <a:lnTo>
                      <a:pt x="140" y="80"/>
                    </a:lnTo>
                    <a:lnTo>
                      <a:pt x="140" y="78"/>
                    </a:lnTo>
                    <a:lnTo>
                      <a:pt x="140" y="77"/>
                    </a:lnTo>
                    <a:lnTo>
                      <a:pt x="141" y="77"/>
                    </a:lnTo>
                    <a:lnTo>
                      <a:pt x="142" y="71"/>
                    </a:lnTo>
                    <a:lnTo>
                      <a:pt x="140" y="56"/>
                    </a:lnTo>
                    <a:lnTo>
                      <a:pt x="135" y="43"/>
                    </a:lnTo>
                    <a:lnTo>
                      <a:pt x="128" y="31"/>
                    </a:lnTo>
                    <a:lnTo>
                      <a:pt x="120" y="21"/>
                    </a:lnTo>
                    <a:lnTo>
                      <a:pt x="109" y="11"/>
                    </a:lnTo>
                    <a:lnTo>
                      <a:pt x="97" y="5"/>
                    </a:lnTo>
                    <a:lnTo>
                      <a:pt x="90" y="2"/>
                    </a:lnTo>
                    <a:lnTo>
                      <a:pt x="84" y="1"/>
                    </a:lnTo>
                    <a:lnTo>
                      <a:pt x="71" y="0"/>
                    </a:lnTo>
                    <a:lnTo>
                      <a:pt x="55" y="1"/>
                    </a:lnTo>
                    <a:lnTo>
                      <a:pt x="43" y="5"/>
                    </a:lnTo>
                    <a:lnTo>
                      <a:pt x="31" y="11"/>
                    </a:lnTo>
                    <a:lnTo>
                      <a:pt x="21" y="21"/>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539" name="Groupe 538">
              <a:extLst>
                <a:ext uri="{FF2B5EF4-FFF2-40B4-BE49-F238E27FC236}">
                  <a16:creationId xmlns:a16="http://schemas.microsoft.com/office/drawing/2014/main" id="{9C77E7C2-14C9-611C-D814-C08A06553307}"/>
                </a:ext>
              </a:extLst>
            </p:cNvPr>
            <p:cNvGrpSpPr/>
            <p:nvPr/>
          </p:nvGrpSpPr>
          <p:grpSpPr>
            <a:xfrm>
              <a:off x="7052512" y="2676818"/>
              <a:ext cx="65088" cy="930398"/>
              <a:chOff x="1855788" y="3356992"/>
              <a:chExt cx="65088" cy="930398"/>
            </a:xfrm>
          </p:grpSpPr>
          <p:sp>
            <p:nvSpPr>
              <p:cNvPr id="540" name="Freeform 676">
                <a:extLst>
                  <a:ext uri="{FF2B5EF4-FFF2-40B4-BE49-F238E27FC236}">
                    <a16:creationId xmlns:a16="http://schemas.microsoft.com/office/drawing/2014/main" id="{83F9A988-B0C5-A527-7D9B-99AD33AC6BB5}"/>
                  </a:ext>
                </a:extLst>
              </p:cNvPr>
              <p:cNvSpPr>
                <a:spLocks/>
              </p:cNvSpPr>
              <p:nvPr/>
            </p:nvSpPr>
            <p:spPr bwMode="auto">
              <a:xfrm>
                <a:off x="1855788" y="3356992"/>
                <a:ext cx="65088" cy="65087"/>
              </a:xfrm>
              <a:custGeom>
                <a:avLst/>
                <a:gdLst>
                  <a:gd name="T0" fmla="*/ 176 w 207"/>
                  <a:gd name="T1" fmla="*/ 30 h 207"/>
                  <a:gd name="T2" fmla="*/ 160 w 207"/>
                  <a:gd name="T3" fmla="*/ 16 h 207"/>
                  <a:gd name="T4" fmla="*/ 143 w 207"/>
                  <a:gd name="T5" fmla="*/ 7 h 207"/>
                  <a:gd name="T6" fmla="*/ 133 w 207"/>
                  <a:gd name="T7" fmla="*/ 3 h 207"/>
                  <a:gd name="T8" fmla="*/ 124 w 207"/>
                  <a:gd name="T9" fmla="*/ 1 h 207"/>
                  <a:gd name="T10" fmla="*/ 103 w 207"/>
                  <a:gd name="T11" fmla="*/ 0 h 207"/>
                  <a:gd name="T12" fmla="*/ 82 w 207"/>
                  <a:gd name="T13" fmla="*/ 1 h 207"/>
                  <a:gd name="T14" fmla="*/ 64 w 207"/>
                  <a:gd name="T15" fmla="*/ 7 h 207"/>
                  <a:gd name="T16" fmla="*/ 46 w 207"/>
                  <a:gd name="T17" fmla="*/ 16 h 207"/>
                  <a:gd name="T18" fmla="*/ 30 w 207"/>
                  <a:gd name="T19" fmla="*/ 30 h 207"/>
                  <a:gd name="T20" fmla="*/ 16 w 207"/>
                  <a:gd name="T21" fmla="*/ 46 h 207"/>
                  <a:gd name="T22" fmla="*/ 7 w 207"/>
                  <a:gd name="T23" fmla="*/ 64 h 207"/>
                  <a:gd name="T24" fmla="*/ 1 w 207"/>
                  <a:gd name="T25" fmla="*/ 82 h 207"/>
                  <a:gd name="T26" fmla="*/ 0 w 207"/>
                  <a:gd name="T27" fmla="*/ 103 h 207"/>
                  <a:gd name="T28" fmla="*/ 1 w 207"/>
                  <a:gd name="T29" fmla="*/ 124 h 207"/>
                  <a:gd name="T30" fmla="*/ 3 w 207"/>
                  <a:gd name="T31" fmla="*/ 133 h 207"/>
                  <a:gd name="T32" fmla="*/ 7 w 207"/>
                  <a:gd name="T33" fmla="*/ 143 h 207"/>
                  <a:gd name="T34" fmla="*/ 16 w 207"/>
                  <a:gd name="T35" fmla="*/ 160 h 207"/>
                  <a:gd name="T36" fmla="*/ 30 w 207"/>
                  <a:gd name="T37" fmla="*/ 176 h 207"/>
                  <a:gd name="T38" fmla="*/ 46 w 207"/>
                  <a:gd name="T39" fmla="*/ 189 h 207"/>
                  <a:gd name="T40" fmla="*/ 64 w 207"/>
                  <a:gd name="T41" fmla="*/ 199 h 207"/>
                  <a:gd name="T42" fmla="*/ 82 w 207"/>
                  <a:gd name="T43" fmla="*/ 205 h 207"/>
                  <a:gd name="T44" fmla="*/ 103 w 207"/>
                  <a:gd name="T45" fmla="*/ 207 h 207"/>
                  <a:gd name="T46" fmla="*/ 124 w 207"/>
                  <a:gd name="T47" fmla="*/ 205 h 207"/>
                  <a:gd name="T48" fmla="*/ 128 w 207"/>
                  <a:gd name="T49" fmla="*/ 203 h 207"/>
                  <a:gd name="T50" fmla="*/ 130 w 207"/>
                  <a:gd name="T51" fmla="*/ 202 h 207"/>
                  <a:gd name="T52" fmla="*/ 133 w 207"/>
                  <a:gd name="T53" fmla="*/ 202 h 207"/>
                  <a:gd name="T54" fmla="*/ 143 w 207"/>
                  <a:gd name="T55" fmla="*/ 199 h 207"/>
                  <a:gd name="T56" fmla="*/ 151 w 207"/>
                  <a:gd name="T57" fmla="*/ 194 h 207"/>
                  <a:gd name="T58" fmla="*/ 155 w 207"/>
                  <a:gd name="T59" fmla="*/ 191 h 207"/>
                  <a:gd name="T60" fmla="*/ 160 w 207"/>
                  <a:gd name="T61" fmla="*/ 189 h 207"/>
                  <a:gd name="T62" fmla="*/ 176 w 207"/>
                  <a:gd name="T63" fmla="*/ 176 h 207"/>
                  <a:gd name="T64" fmla="*/ 188 w 207"/>
                  <a:gd name="T65" fmla="*/ 160 h 207"/>
                  <a:gd name="T66" fmla="*/ 190 w 207"/>
                  <a:gd name="T67" fmla="*/ 155 h 207"/>
                  <a:gd name="T68" fmla="*/ 193 w 207"/>
                  <a:gd name="T69" fmla="*/ 151 h 207"/>
                  <a:gd name="T70" fmla="*/ 199 w 207"/>
                  <a:gd name="T71" fmla="*/ 143 h 207"/>
                  <a:gd name="T72" fmla="*/ 202 w 207"/>
                  <a:gd name="T73" fmla="*/ 133 h 207"/>
                  <a:gd name="T74" fmla="*/ 202 w 207"/>
                  <a:gd name="T75" fmla="*/ 130 h 207"/>
                  <a:gd name="T76" fmla="*/ 203 w 207"/>
                  <a:gd name="T77" fmla="*/ 128 h 207"/>
                  <a:gd name="T78" fmla="*/ 205 w 207"/>
                  <a:gd name="T79" fmla="*/ 124 h 207"/>
                  <a:gd name="T80" fmla="*/ 207 w 207"/>
                  <a:gd name="T81" fmla="*/ 103 h 207"/>
                  <a:gd name="T82" fmla="*/ 205 w 207"/>
                  <a:gd name="T83" fmla="*/ 82 h 207"/>
                  <a:gd name="T84" fmla="*/ 199 w 207"/>
                  <a:gd name="T85" fmla="*/ 64 h 207"/>
                  <a:gd name="T86" fmla="*/ 188 w 207"/>
                  <a:gd name="T87" fmla="*/ 46 h 207"/>
                  <a:gd name="T88" fmla="*/ 176 w 207"/>
                  <a:gd name="T89" fmla="*/ 3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7" h="207">
                    <a:moveTo>
                      <a:pt x="176" y="30"/>
                    </a:moveTo>
                    <a:lnTo>
                      <a:pt x="160" y="16"/>
                    </a:lnTo>
                    <a:lnTo>
                      <a:pt x="143" y="7"/>
                    </a:lnTo>
                    <a:lnTo>
                      <a:pt x="133" y="3"/>
                    </a:lnTo>
                    <a:lnTo>
                      <a:pt x="124" y="1"/>
                    </a:lnTo>
                    <a:lnTo>
                      <a:pt x="103" y="0"/>
                    </a:lnTo>
                    <a:lnTo>
                      <a:pt x="82" y="1"/>
                    </a:lnTo>
                    <a:lnTo>
                      <a:pt x="64" y="7"/>
                    </a:lnTo>
                    <a:lnTo>
                      <a:pt x="46" y="16"/>
                    </a:lnTo>
                    <a:lnTo>
                      <a:pt x="30" y="30"/>
                    </a:lnTo>
                    <a:lnTo>
                      <a:pt x="16" y="46"/>
                    </a:lnTo>
                    <a:lnTo>
                      <a:pt x="7" y="64"/>
                    </a:lnTo>
                    <a:lnTo>
                      <a:pt x="1" y="82"/>
                    </a:lnTo>
                    <a:lnTo>
                      <a:pt x="0" y="103"/>
                    </a:lnTo>
                    <a:lnTo>
                      <a:pt x="1" y="124"/>
                    </a:lnTo>
                    <a:lnTo>
                      <a:pt x="3" y="133"/>
                    </a:lnTo>
                    <a:lnTo>
                      <a:pt x="7" y="143"/>
                    </a:lnTo>
                    <a:lnTo>
                      <a:pt x="16" y="160"/>
                    </a:lnTo>
                    <a:lnTo>
                      <a:pt x="30" y="176"/>
                    </a:lnTo>
                    <a:lnTo>
                      <a:pt x="46" y="189"/>
                    </a:lnTo>
                    <a:lnTo>
                      <a:pt x="64" y="199"/>
                    </a:lnTo>
                    <a:lnTo>
                      <a:pt x="82" y="205"/>
                    </a:lnTo>
                    <a:lnTo>
                      <a:pt x="103" y="207"/>
                    </a:lnTo>
                    <a:lnTo>
                      <a:pt x="124" y="205"/>
                    </a:lnTo>
                    <a:lnTo>
                      <a:pt x="128" y="203"/>
                    </a:lnTo>
                    <a:lnTo>
                      <a:pt x="130" y="202"/>
                    </a:lnTo>
                    <a:lnTo>
                      <a:pt x="133" y="202"/>
                    </a:lnTo>
                    <a:lnTo>
                      <a:pt x="143" y="199"/>
                    </a:lnTo>
                    <a:lnTo>
                      <a:pt x="151" y="194"/>
                    </a:lnTo>
                    <a:lnTo>
                      <a:pt x="155" y="191"/>
                    </a:lnTo>
                    <a:lnTo>
                      <a:pt x="160" y="189"/>
                    </a:lnTo>
                    <a:lnTo>
                      <a:pt x="176" y="176"/>
                    </a:lnTo>
                    <a:lnTo>
                      <a:pt x="188" y="160"/>
                    </a:lnTo>
                    <a:lnTo>
                      <a:pt x="190" y="155"/>
                    </a:lnTo>
                    <a:lnTo>
                      <a:pt x="193" y="151"/>
                    </a:lnTo>
                    <a:lnTo>
                      <a:pt x="199" y="143"/>
                    </a:lnTo>
                    <a:lnTo>
                      <a:pt x="202" y="133"/>
                    </a:lnTo>
                    <a:lnTo>
                      <a:pt x="202" y="130"/>
                    </a:lnTo>
                    <a:lnTo>
                      <a:pt x="203" y="128"/>
                    </a:lnTo>
                    <a:lnTo>
                      <a:pt x="205" y="124"/>
                    </a:lnTo>
                    <a:lnTo>
                      <a:pt x="207" y="103"/>
                    </a:lnTo>
                    <a:lnTo>
                      <a:pt x="205" y="82"/>
                    </a:lnTo>
                    <a:lnTo>
                      <a:pt x="199" y="64"/>
                    </a:lnTo>
                    <a:lnTo>
                      <a:pt x="188" y="46"/>
                    </a:lnTo>
                    <a:lnTo>
                      <a:pt x="176" y="3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1" name="Freeform 677">
                <a:extLst>
                  <a:ext uri="{FF2B5EF4-FFF2-40B4-BE49-F238E27FC236}">
                    <a16:creationId xmlns:a16="http://schemas.microsoft.com/office/drawing/2014/main" id="{C2B9D02F-E0E3-8CAA-71A9-AD80BE876272}"/>
                  </a:ext>
                </a:extLst>
              </p:cNvPr>
              <p:cNvSpPr>
                <a:spLocks/>
              </p:cNvSpPr>
              <p:nvPr/>
            </p:nvSpPr>
            <p:spPr bwMode="auto">
              <a:xfrm>
                <a:off x="1855788" y="3529737"/>
                <a:ext cx="65088" cy="65087"/>
              </a:xfrm>
              <a:custGeom>
                <a:avLst/>
                <a:gdLst>
                  <a:gd name="T0" fmla="*/ 176 w 207"/>
                  <a:gd name="T1" fmla="*/ 177 h 207"/>
                  <a:gd name="T2" fmla="*/ 188 w 207"/>
                  <a:gd name="T3" fmla="*/ 161 h 207"/>
                  <a:gd name="T4" fmla="*/ 190 w 207"/>
                  <a:gd name="T5" fmla="*/ 156 h 207"/>
                  <a:gd name="T6" fmla="*/ 193 w 207"/>
                  <a:gd name="T7" fmla="*/ 152 h 207"/>
                  <a:gd name="T8" fmla="*/ 199 w 207"/>
                  <a:gd name="T9" fmla="*/ 143 h 207"/>
                  <a:gd name="T10" fmla="*/ 202 w 207"/>
                  <a:gd name="T11" fmla="*/ 133 h 207"/>
                  <a:gd name="T12" fmla="*/ 202 w 207"/>
                  <a:gd name="T13" fmla="*/ 130 h 207"/>
                  <a:gd name="T14" fmla="*/ 203 w 207"/>
                  <a:gd name="T15" fmla="*/ 128 h 207"/>
                  <a:gd name="T16" fmla="*/ 205 w 207"/>
                  <a:gd name="T17" fmla="*/ 124 h 207"/>
                  <a:gd name="T18" fmla="*/ 207 w 207"/>
                  <a:gd name="T19" fmla="*/ 104 h 207"/>
                  <a:gd name="T20" fmla="*/ 205 w 207"/>
                  <a:gd name="T21" fmla="*/ 83 h 207"/>
                  <a:gd name="T22" fmla="*/ 199 w 207"/>
                  <a:gd name="T23" fmla="*/ 64 h 207"/>
                  <a:gd name="T24" fmla="*/ 188 w 207"/>
                  <a:gd name="T25" fmla="*/ 46 h 207"/>
                  <a:gd name="T26" fmla="*/ 176 w 207"/>
                  <a:gd name="T27" fmla="*/ 31 h 207"/>
                  <a:gd name="T28" fmla="*/ 160 w 207"/>
                  <a:gd name="T29" fmla="*/ 17 h 207"/>
                  <a:gd name="T30" fmla="*/ 143 w 207"/>
                  <a:gd name="T31" fmla="*/ 8 h 207"/>
                  <a:gd name="T32" fmla="*/ 133 w 207"/>
                  <a:gd name="T33" fmla="*/ 4 h 207"/>
                  <a:gd name="T34" fmla="*/ 124 w 207"/>
                  <a:gd name="T35" fmla="*/ 2 h 207"/>
                  <a:gd name="T36" fmla="*/ 103 w 207"/>
                  <a:gd name="T37" fmla="*/ 0 h 207"/>
                  <a:gd name="T38" fmla="*/ 82 w 207"/>
                  <a:gd name="T39" fmla="*/ 2 h 207"/>
                  <a:gd name="T40" fmla="*/ 64 w 207"/>
                  <a:gd name="T41" fmla="*/ 8 h 207"/>
                  <a:gd name="T42" fmla="*/ 46 w 207"/>
                  <a:gd name="T43" fmla="*/ 17 h 207"/>
                  <a:gd name="T44" fmla="*/ 30 w 207"/>
                  <a:gd name="T45" fmla="*/ 31 h 207"/>
                  <a:gd name="T46" fmla="*/ 16 w 207"/>
                  <a:gd name="T47" fmla="*/ 46 h 207"/>
                  <a:gd name="T48" fmla="*/ 7 w 207"/>
                  <a:gd name="T49" fmla="*/ 64 h 207"/>
                  <a:gd name="T50" fmla="*/ 1 w 207"/>
                  <a:gd name="T51" fmla="*/ 83 h 207"/>
                  <a:gd name="T52" fmla="*/ 0 w 207"/>
                  <a:gd name="T53" fmla="*/ 104 h 207"/>
                  <a:gd name="T54" fmla="*/ 1 w 207"/>
                  <a:gd name="T55" fmla="*/ 124 h 207"/>
                  <a:gd name="T56" fmla="*/ 3 w 207"/>
                  <a:gd name="T57" fmla="*/ 133 h 207"/>
                  <a:gd name="T58" fmla="*/ 7 w 207"/>
                  <a:gd name="T59" fmla="*/ 143 h 207"/>
                  <a:gd name="T60" fmla="*/ 16 w 207"/>
                  <a:gd name="T61" fmla="*/ 161 h 207"/>
                  <a:gd name="T62" fmla="*/ 30 w 207"/>
                  <a:gd name="T63" fmla="*/ 177 h 207"/>
                  <a:gd name="T64" fmla="*/ 46 w 207"/>
                  <a:gd name="T65" fmla="*/ 189 h 207"/>
                  <a:gd name="T66" fmla="*/ 64 w 207"/>
                  <a:gd name="T67" fmla="*/ 199 h 207"/>
                  <a:gd name="T68" fmla="*/ 82 w 207"/>
                  <a:gd name="T69" fmla="*/ 205 h 207"/>
                  <a:gd name="T70" fmla="*/ 103 w 207"/>
                  <a:gd name="T71" fmla="*/ 207 h 207"/>
                  <a:gd name="T72" fmla="*/ 124 w 207"/>
                  <a:gd name="T73" fmla="*/ 205 h 207"/>
                  <a:gd name="T74" fmla="*/ 128 w 207"/>
                  <a:gd name="T75" fmla="*/ 203 h 207"/>
                  <a:gd name="T76" fmla="*/ 130 w 207"/>
                  <a:gd name="T77" fmla="*/ 202 h 207"/>
                  <a:gd name="T78" fmla="*/ 133 w 207"/>
                  <a:gd name="T79" fmla="*/ 202 h 207"/>
                  <a:gd name="T80" fmla="*/ 143 w 207"/>
                  <a:gd name="T81" fmla="*/ 199 h 207"/>
                  <a:gd name="T82" fmla="*/ 151 w 207"/>
                  <a:gd name="T83" fmla="*/ 194 h 207"/>
                  <a:gd name="T84" fmla="*/ 155 w 207"/>
                  <a:gd name="T85" fmla="*/ 191 h 207"/>
                  <a:gd name="T86" fmla="*/ 160 w 207"/>
                  <a:gd name="T87" fmla="*/ 189 h 207"/>
                  <a:gd name="T88" fmla="*/ 176 w 207"/>
                  <a:gd name="T89" fmla="*/ 17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7" h="207">
                    <a:moveTo>
                      <a:pt x="176" y="177"/>
                    </a:moveTo>
                    <a:lnTo>
                      <a:pt x="188" y="161"/>
                    </a:lnTo>
                    <a:lnTo>
                      <a:pt x="190" y="156"/>
                    </a:lnTo>
                    <a:lnTo>
                      <a:pt x="193" y="152"/>
                    </a:lnTo>
                    <a:lnTo>
                      <a:pt x="199" y="143"/>
                    </a:lnTo>
                    <a:lnTo>
                      <a:pt x="202" y="133"/>
                    </a:lnTo>
                    <a:lnTo>
                      <a:pt x="202" y="130"/>
                    </a:lnTo>
                    <a:lnTo>
                      <a:pt x="203" y="128"/>
                    </a:lnTo>
                    <a:lnTo>
                      <a:pt x="205" y="124"/>
                    </a:lnTo>
                    <a:lnTo>
                      <a:pt x="207" y="104"/>
                    </a:lnTo>
                    <a:lnTo>
                      <a:pt x="205" y="83"/>
                    </a:lnTo>
                    <a:lnTo>
                      <a:pt x="199" y="64"/>
                    </a:lnTo>
                    <a:lnTo>
                      <a:pt x="188" y="46"/>
                    </a:lnTo>
                    <a:lnTo>
                      <a:pt x="176" y="31"/>
                    </a:lnTo>
                    <a:lnTo>
                      <a:pt x="160" y="17"/>
                    </a:lnTo>
                    <a:lnTo>
                      <a:pt x="143" y="8"/>
                    </a:lnTo>
                    <a:lnTo>
                      <a:pt x="133" y="4"/>
                    </a:lnTo>
                    <a:lnTo>
                      <a:pt x="124" y="2"/>
                    </a:lnTo>
                    <a:lnTo>
                      <a:pt x="103" y="0"/>
                    </a:lnTo>
                    <a:lnTo>
                      <a:pt x="82" y="2"/>
                    </a:lnTo>
                    <a:lnTo>
                      <a:pt x="64" y="8"/>
                    </a:lnTo>
                    <a:lnTo>
                      <a:pt x="46" y="17"/>
                    </a:lnTo>
                    <a:lnTo>
                      <a:pt x="30" y="31"/>
                    </a:lnTo>
                    <a:lnTo>
                      <a:pt x="16" y="46"/>
                    </a:lnTo>
                    <a:lnTo>
                      <a:pt x="7" y="64"/>
                    </a:lnTo>
                    <a:lnTo>
                      <a:pt x="1" y="83"/>
                    </a:lnTo>
                    <a:lnTo>
                      <a:pt x="0" y="104"/>
                    </a:lnTo>
                    <a:lnTo>
                      <a:pt x="1" y="124"/>
                    </a:lnTo>
                    <a:lnTo>
                      <a:pt x="3" y="133"/>
                    </a:lnTo>
                    <a:lnTo>
                      <a:pt x="7" y="143"/>
                    </a:lnTo>
                    <a:lnTo>
                      <a:pt x="16" y="161"/>
                    </a:lnTo>
                    <a:lnTo>
                      <a:pt x="30" y="177"/>
                    </a:lnTo>
                    <a:lnTo>
                      <a:pt x="46" y="189"/>
                    </a:lnTo>
                    <a:lnTo>
                      <a:pt x="64" y="199"/>
                    </a:lnTo>
                    <a:lnTo>
                      <a:pt x="82" y="205"/>
                    </a:lnTo>
                    <a:lnTo>
                      <a:pt x="103" y="207"/>
                    </a:lnTo>
                    <a:lnTo>
                      <a:pt x="124" y="205"/>
                    </a:lnTo>
                    <a:lnTo>
                      <a:pt x="128" y="203"/>
                    </a:lnTo>
                    <a:lnTo>
                      <a:pt x="130" y="202"/>
                    </a:lnTo>
                    <a:lnTo>
                      <a:pt x="133" y="202"/>
                    </a:lnTo>
                    <a:lnTo>
                      <a:pt x="143" y="199"/>
                    </a:lnTo>
                    <a:lnTo>
                      <a:pt x="151" y="194"/>
                    </a:lnTo>
                    <a:lnTo>
                      <a:pt x="155" y="191"/>
                    </a:lnTo>
                    <a:lnTo>
                      <a:pt x="160" y="189"/>
                    </a:lnTo>
                    <a:lnTo>
                      <a:pt x="176" y="177"/>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2" name="Freeform 678">
                <a:extLst>
                  <a:ext uri="{FF2B5EF4-FFF2-40B4-BE49-F238E27FC236}">
                    <a16:creationId xmlns:a16="http://schemas.microsoft.com/office/drawing/2014/main" id="{FC4A00A7-38CC-2ED9-0BC9-0743263D41BF}"/>
                  </a:ext>
                </a:extLst>
              </p:cNvPr>
              <p:cNvSpPr>
                <a:spLocks/>
              </p:cNvSpPr>
              <p:nvPr/>
            </p:nvSpPr>
            <p:spPr bwMode="auto">
              <a:xfrm>
                <a:off x="1855788" y="3702482"/>
                <a:ext cx="65088" cy="66675"/>
              </a:xfrm>
              <a:custGeom>
                <a:avLst/>
                <a:gdLst>
                  <a:gd name="T0" fmla="*/ 103 w 207"/>
                  <a:gd name="T1" fmla="*/ 0 h 207"/>
                  <a:gd name="T2" fmla="*/ 82 w 207"/>
                  <a:gd name="T3" fmla="*/ 1 h 207"/>
                  <a:gd name="T4" fmla="*/ 64 w 207"/>
                  <a:gd name="T5" fmla="*/ 7 h 207"/>
                  <a:gd name="T6" fmla="*/ 46 w 207"/>
                  <a:gd name="T7" fmla="*/ 16 h 207"/>
                  <a:gd name="T8" fmla="*/ 30 w 207"/>
                  <a:gd name="T9" fmla="*/ 30 h 207"/>
                  <a:gd name="T10" fmla="*/ 16 w 207"/>
                  <a:gd name="T11" fmla="*/ 46 h 207"/>
                  <a:gd name="T12" fmla="*/ 7 w 207"/>
                  <a:gd name="T13" fmla="*/ 64 h 207"/>
                  <a:gd name="T14" fmla="*/ 1 w 207"/>
                  <a:gd name="T15" fmla="*/ 82 h 207"/>
                  <a:gd name="T16" fmla="*/ 0 w 207"/>
                  <a:gd name="T17" fmla="*/ 103 h 207"/>
                  <a:gd name="T18" fmla="*/ 1 w 207"/>
                  <a:gd name="T19" fmla="*/ 124 h 207"/>
                  <a:gd name="T20" fmla="*/ 3 w 207"/>
                  <a:gd name="T21" fmla="*/ 133 h 207"/>
                  <a:gd name="T22" fmla="*/ 7 w 207"/>
                  <a:gd name="T23" fmla="*/ 143 h 207"/>
                  <a:gd name="T24" fmla="*/ 16 w 207"/>
                  <a:gd name="T25" fmla="*/ 160 h 207"/>
                  <a:gd name="T26" fmla="*/ 30 w 207"/>
                  <a:gd name="T27" fmla="*/ 176 h 207"/>
                  <a:gd name="T28" fmla="*/ 46 w 207"/>
                  <a:gd name="T29" fmla="*/ 189 h 207"/>
                  <a:gd name="T30" fmla="*/ 64 w 207"/>
                  <a:gd name="T31" fmla="*/ 199 h 207"/>
                  <a:gd name="T32" fmla="*/ 82 w 207"/>
                  <a:gd name="T33" fmla="*/ 205 h 207"/>
                  <a:gd name="T34" fmla="*/ 103 w 207"/>
                  <a:gd name="T35" fmla="*/ 207 h 207"/>
                  <a:gd name="T36" fmla="*/ 124 w 207"/>
                  <a:gd name="T37" fmla="*/ 205 h 207"/>
                  <a:gd name="T38" fmla="*/ 128 w 207"/>
                  <a:gd name="T39" fmla="*/ 203 h 207"/>
                  <a:gd name="T40" fmla="*/ 130 w 207"/>
                  <a:gd name="T41" fmla="*/ 202 h 207"/>
                  <a:gd name="T42" fmla="*/ 133 w 207"/>
                  <a:gd name="T43" fmla="*/ 202 h 207"/>
                  <a:gd name="T44" fmla="*/ 143 w 207"/>
                  <a:gd name="T45" fmla="*/ 199 h 207"/>
                  <a:gd name="T46" fmla="*/ 151 w 207"/>
                  <a:gd name="T47" fmla="*/ 194 h 207"/>
                  <a:gd name="T48" fmla="*/ 155 w 207"/>
                  <a:gd name="T49" fmla="*/ 191 h 207"/>
                  <a:gd name="T50" fmla="*/ 160 w 207"/>
                  <a:gd name="T51" fmla="*/ 189 h 207"/>
                  <a:gd name="T52" fmla="*/ 176 w 207"/>
                  <a:gd name="T53" fmla="*/ 176 h 207"/>
                  <a:gd name="T54" fmla="*/ 188 w 207"/>
                  <a:gd name="T55" fmla="*/ 160 h 207"/>
                  <a:gd name="T56" fmla="*/ 190 w 207"/>
                  <a:gd name="T57" fmla="*/ 155 h 207"/>
                  <a:gd name="T58" fmla="*/ 193 w 207"/>
                  <a:gd name="T59" fmla="*/ 151 h 207"/>
                  <a:gd name="T60" fmla="*/ 199 w 207"/>
                  <a:gd name="T61" fmla="*/ 143 h 207"/>
                  <a:gd name="T62" fmla="*/ 202 w 207"/>
                  <a:gd name="T63" fmla="*/ 133 h 207"/>
                  <a:gd name="T64" fmla="*/ 202 w 207"/>
                  <a:gd name="T65" fmla="*/ 130 h 207"/>
                  <a:gd name="T66" fmla="*/ 203 w 207"/>
                  <a:gd name="T67" fmla="*/ 128 h 207"/>
                  <a:gd name="T68" fmla="*/ 205 w 207"/>
                  <a:gd name="T69" fmla="*/ 124 h 207"/>
                  <a:gd name="T70" fmla="*/ 207 w 207"/>
                  <a:gd name="T71" fmla="*/ 103 h 207"/>
                  <a:gd name="T72" fmla="*/ 205 w 207"/>
                  <a:gd name="T73" fmla="*/ 82 h 207"/>
                  <a:gd name="T74" fmla="*/ 199 w 207"/>
                  <a:gd name="T75" fmla="*/ 64 h 207"/>
                  <a:gd name="T76" fmla="*/ 188 w 207"/>
                  <a:gd name="T77" fmla="*/ 46 h 207"/>
                  <a:gd name="T78" fmla="*/ 176 w 207"/>
                  <a:gd name="T79" fmla="*/ 30 h 207"/>
                  <a:gd name="T80" fmla="*/ 160 w 207"/>
                  <a:gd name="T81" fmla="*/ 16 h 207"/>
                  <a:gd name="T82" fmla="*/ 143 w 207"/>
                  <a:gd name="T83" fmla="*/ 7 h 207"/>
                  <a:gd name="T84" fmla="*/ 133 w 207"/>
                  <a:gd name="T85" fmla="*/ 3 h 207"/>
                  <a:gd name="T86" fmla="*/ 124 w 207"/>
                  <a:gd name="T87" fmla="*/ 1 h 207"/>
                  <a:gd name="T88" fmla="*/ 103 w 207"/>
                  <a:gd name="T89"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7" h="207">
                    <a:moveTo>
                      <a:pt x="103" y="0"/>
                    </a:moveTo>
                    <a:lnTo>
                      <a:pt x="82" y="1"/>
                    </a:lnTo>
                    <a:lnTo>
                      <a:pt x="64" y="7"/>
                    </a:lnTo>
                    <a:lnTo>
                      <a:pt x="46" y="16"/>
                    </a:lnTo>
                    <a:lnTo>
                      <a:pt x="30" y="30"/>
                    </a:lnTo>
                    <a:lnTo>
                      <a:pt x="16" y="46"/>
                    </a:lnTo>
                    <a:lnTo>
                      <a:pt x="7" y="64"/>
                    </a:lnTo>
                    <a:lnTo>
                      <a:pt x="1" y="82"/>
                    </a:lnTo>
                    <a:lnTo>
                      <a:pt x="0" y="103"/>
                    </a:lnTo>
                    <a:lnTo>
                      <a:pt x="1" y="124"/>
                    </a:lnTo>
                    <a:lnTo>
                      <a:pt x="3" y="133"/>
                    </a:lnTo>
                    <a:lnTo>
                      <a:pt x="7" y="143"/>
                    </a:lnTo>
                    <a:lnTo>
                      <a:pt x="16" y="160"/>
                    </a:lnTo>
                    <a:lnTo>
                      <a:pt x="30" y="176"/>
                    </a:lnTo>
                    <a:lnTo>
                      <a:pt x="46" y="189"/>
                    </a:lnTo>
                    <a:lnTo>
                      <a:pt x="64" y="199"/>
                    </a:lnTo>
                    <a:lnTo>
                      <a:pt x="82" y="205"/>
                    </a:lnTo>
                    <a:lnTo>
                      <a:pt x="103" y="207"/>
                    </a:lnTo>
                    <a:lnTo>
                      <a:pt x="124" y="205"/>
                    </a:lnTo>
                    <a:lnTo>
                      <a:pt x="128" y="203"/>
                    </a:lnTo>
                    <a:lnTo>
                      <a:pt x="130" y="202"/>
                    </a:lnTo>
                    <a:lnTo>
                      <a:pt x="133" y="202"/>
                    </a:lnTo>
                    <a:lnTo>
                      <a:pt x="143" y="199"/>
                    </a:lnTo>
                    <a:lnTo>
                      <a:pt x="151" y="194"/>
                    </a:lnTo>
                    <a:lnTo>
                      <a:pt x="155" y="191"/>
                    </a:lnTo>
                    <a:lnTo>
                      <a:pt x="160" y="189"/>
                    </a:lnTo>
                    <a:lnTo>
                      <a:pt x="176" y="176"/>
                    </a:lnTo>
                    <a:lnTo>
                      <a:pt x="188" y="160"/>
                    </a:lnTo>
                    <a:lnTo>
                      <a:pt x="190" y="155"/>
                    </a:lnTo>
                    <a:lnTo>
                      <a:pt x="193" y="151"/>
                    </a:lnTo>
                    <a:lnTo>
                      <a:pt x="199" y="143"/>
                    </a:lnTo>
                    <a:lnTo>
                      <a:pt x="202" y="133"/>
                    </a:lnTo>
                    <a:lnTo>
                      <a:pt x="202" y="130"/>
                    </a:lnTo>
                    <a:lnTo>
                      <a:pt x="203" y="128"/>
                    </a:lnTo>
                    <a:lnTo>
                      <a:pt x="205" y="124"/>
                    </a:lnTo>
                    <a:lnTo>
                      <a:pt x="207" y="103"/>
                    </a:lnTo>
                    <a:lnTo>
                      <a:pt x="205" y="82"/>
                    </a:lnTo>
                    <a:lnTo>
                      <a:pt x="199" y="64"/>
                    </a:lnTo>
                    <a:lnTo>
                      <a:pt x="188" y="46"/>
                    </a:lnTo>
                    <a:lnTo>
                      <a:pt x="176" y="30"/>
                    </a:lnTo>
                    <a:lnTo>
                      <a:pt x="160" y="16"/>
                    </a:lnTo>
                    <a:lnTo>
                      <a:pt x="143" y="7"/>
                    </a:lnTo>
                    <a:lnTo>
                      <a:pt x="133" y="3"/>
                    </a:lnTo>
                    <a:lnTo>
                      <a:pt x="124" y="1"/>
                    </a:lnTo>
                    <a:lnTo>
                      <a:pt x="103" y="0"/>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3" name="Freeform 679">
                <a:extLst>
                  <a:ext uri="{FF2B5EF4-FFF2-40B4-BE49-F238E27FC236}">
                    <a16:creationId xmlns:a16="http://schemas.microsoft.com/office/drawing/2014/main" id="{4F8A5361-A5CC-6988-F159-AF85D18F7F8E}"/>
                  </a:ext>
                </a:extLst>
              </p:cNvPr>
              <p:cNvSpPr>
                <a:spLocks/>
              </p:cNvSpPr>
              <p:nvPr/>
            </p:nvSpPr>
            <p:spPr bwMode="auto">
              <a:xfrm>
                <a:off x="1855788" y="3876815"/>
                <a:ext cx="65088" cy="65087"/>
              </a:xfrm>
              <a:custGeom>
                <a:avLst/>
                <a:gdLst>
                  <a:gd name="T0" fmla="*/ 30 w 207"/>
                  <a:gd name="T1" fmla="*/ 177 h 207"/>
                  <a:gd name="T2" fmla="*/ 46 w 207"/>
                  <a:gd name="T3" fmla="*/ 189 h 207"/>
                  <a:gd name="T4" fmla="*/ 64 w 207"/>
                  <a:gd name="T5" fmla="*/ 199 h 207"/>
                  <a:gd name="T6" fmla="*/ 82 w 207"/>
                  <a:gd name="T7" fmla="*/ 205 h 207"/>
                  <a:gd name="T8" fmla="*/ 103 w 207"/>
                  <a:gd name="T9" fmla="*/ 207 h 207"/>
                  <a:gd name="T10" fmla="*/ 124 w 207"/>
                  <a:gd name="T11" fmla="*/ 205 h 207"/>
                  <a:gd name="T12" fmla="*/ 128 w 207"/>
                  <a:gd name="T13" fmla="*/ 203 h 207"/>
                  <a:gd name="T14" fmla="*/ 130 w 207"/>
                  <a:gd name="T15" fmla="*/ 202 h 207"/>
                  <a:gd name="T16" fmla="*/ 133 w 207"/>
                  <a:gd name="T17" fmla="*/ 202 h 207"/>
                  <a:gd name="T18" fmla="*/ 143 w 207"/>
                  <a:gd name="T19" fmla="*/ 199 h 207"/>
                  <a:gd name="T20" fmla="*/ 151 w 207"/>
                  <a:gd name="T21" fmla="*/ 194 h 207"/>
                  <a:gd name="T22" fmla="*/ 155 w 207"/>
                  <a:gd name="T23" fmla="*/ 191 h 207"/>
                  <a:gd name="T24" fmla="*/ 160 w 207"/>
                  <a:gd name="T25" fmla="*/ 189 h 207"/>
                  <a:gd name="T26" fmla="*/ 176 w 207"/>
                  <a:gd name="T27" fmla="*/ 177 h 207"/>
                  <a:gd name="T28" fmla="*/ 188 w 207"/>
                  <a:gd name="T29" fmla="*/ 161 h 207"/>
                  <a:gd name="T30" fmla="*/ 190 w 207"/>
                  <a:gd name="T31" fmla="*/ 156 h 207"/>
                  <a:gd name="T32" fmla="*/ 193 w 207"/>
                  <a:gd name="T33" fmla="*/ 152 h 207"/>
                  <a:gd name="T34" fmla="*/ 199 w 207"/>
                  <a:gd name="T35" fmla="*/ 143 h 207"/>
                  <a:gd name="T36" fmla="*/ 202 w 207"/>
                  <a:gd name="T37" fmla="*/ 133 h 207"/>
                  <a:gd name="T38" fmla="*/ 202 w 207"/>
                  <a:gd name="T39" fmla="*/ 130 h 207"/>
                  <a:gd name="T40" fmla="*/ 203 w 207"/>
                  <a:gd name="T41" fmla="*/ 128 h 207"/>
                  <a:gd name="T42" fmla="*/ 205 w 207"/>
                  <a:gd name="T43" fmla="*/ 124 h 207"/>
                  <a:gd name="T44" fmla="*/ 207 w 207"/>
                  <a:gd name="T45" fmla="*/ 104 h 207"/>
                  <a:gd name="T46" fmla="*/ 205 w 207"/>
                  <a:gd name="T47" fmla="*/ 83 h 207"/>
                  <a:gd name="T48" fmla="*/ 199 w 207"/>
                  <a:gd name="T49" fmla="*/ 64 h 207"/>
                  <a:gd name="T50" fmla="*/ 188 w 207"/>
                  <a:gd name="T51" fmla="*/ 46 h 207"/>
                  <a:gd name="T52" fmla="*/ 176 w 207"/>
                  <a:gd name="T53" fmla="*/ 31 h 207"/>
                  <a:gd name="T54" fmla="*/ 160 w 207"/>
                  <a:gd name="T55" fmla="*/ 17 h 207"/>
                  <a:gd name="T56" fmla="*/ 143 w 207"/>
                  <a:gd name="T57" fmla="*/ 8 h 207"/>
                  <a:gd name="T58" fmla="*/ 133 w 207"/>
                  <a:gd name="T59" fmla="*/ 4 h 207"/>
                  <a:gd name="T60" fmla="*/ 124 w 207"/>
                  <a:gd name="T61" fmla="*/ 2 h 207"/>
                  <a:gd name="T62" fmla="*/ 103 w 207"/>
                  <a:gd name="T63" fmla="*/ 0 h 207"/>
                  <a:gd name="T64" fmla="*/ 82 w 207"/>
                  <a:gd name="T65" fmla="*/ 2 h 207"/>
                  <a:gd name="T66" fmla="*/ 64 w 207"/>
                  <a:gd name="T67" fmla="*/ 8 h 207"/>
                  <a:gd name="T68" fmla="*/ 46 w 207"/>
                  <a:gd name="T69" fmla="*/ 17 h 207"/>
                  <a:gd name="T70" fmla="*/ 30 w 207"/>
                  <a:gd name="T71" fmla="*/ 31 h 207"/>
                  <a:gd name="T72" fmla="*/ 16 w 207"/>
                  <a:gd name="T73" fmla="*/ 46 h 207"/>
                  <a:gd name="T74" fmla="*/ 7 w 207"/>
                  <a:gd name="T75" fmla="*/ 64 h 207"/>
                  <a:gd name="T76" fmla="*/ 1 w 207"/>
                  <a:gd name="T77" fmla="*/ 83 h 207"/>
                  <a:gd name="T78" fmla="*/ 0 w 207"/>
                  <a:gd name="T79" fmla="*/ 104 h 207"/>
                  <a:gd name="T80" fmla="*/ 1 w 207"/>
                  <a:gd name="T81" fmla="*/ 124 h 207"/>
                  <a:gd name="T82" fmla="*/ 3 w 207"/>
                  <a:gd name="T83" fmla="*/ 133 h 207"/>
                  <a:gd name="T84" fmla="*/ 7 w 207"/>
                  <a:gd name="T85" fmla="*/ 143 h 207"/>
                  <a:gd name="T86" fmla="*/ 16 w 207"/>
                  <a:gd name="T87" fmla="*/ 161 h 207"/>
                  <a:gd name="T88" fmla="*/ 30 w 207"/>
                  <a:gd name="T89" fmla="*/ 17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7" h="207">
                    <a:moveTo>
                      <a:pt x="30" y="177"/>
                    </a:moveTo>
                    <a:lnTo>
                      <a:pt x="46" y="189"/>
                    </a:lnTo>
                    <a:lnTo>
                      <a:pt x="64" y="199"/>
                    </a:lnTo>
                    <a:lnTo>
                      <a:pt x="82" y="205"/>
                    </a:lnTo>
                    <a:lnTo>
                      <a:pt x="103" y="207"/>
                    </a:lnTo>
                    <a:lnTo>
                      <a:pt x="124" y="205"/>
                    </a:lnTo>
                    <a:lnTo>
                      <a:pt x="128" y="203"/>
                    </a:lnTo>
                    <a:lnTo>
                      <a:pt x="130" y="202"/>
                    </a:lnTo>
                    <a:lnTo>
                      <a:pt x="133" y="202"/>
                    </a:lnTo>
                    <a:lnTo>
                      <a:pt x="143" y="199"/>
                    </a:lnTo>
                    <a:lnTo>
                      <a:pt x="151" y="194"/>
                    </a:lnTo>
                    <a:lnTo>
                      <a:pt x="155" y="191"/>
                    </a:lnTo>
                    <a:lnTo>
                      <a:pt x="160" y="189"/>
                    </a:lnTo>
                    <a:lnTo>
                      <a:pt x="176" y="177"/>
                    </a:lnTo>
                    <a:lnTo>
                      <a:pt x="188" y="161"/>
                    </a:lnTo>
                    <a:lnTo>
                      <a:pt x="190" y="156"/>
                    </a:lnTo>
                    <a:lnTo>
                      <a:pt x="193" y="152"/>
                    </a:lnTo>
                    <a:lnTo>
                      <a:pt x="199" y="143"/>
                    </a:lnTo>
                    <a:lnTo>
                      <a:pt x="202" y="133"/>
                    </a:lnTo>
                    <a:lnTo>
                      <a:pt x="202" y="130"/>
                    </a:lnTo>
                    <a:lnTo>
                      <a:pt x="203" y="128"/>
                    </a:lnTo>
                    <a:lnTo>
                      <a:pt x="205" y="124"/>
                    </a:lnTo>
                    <a:lnTo>
                      <a:pt x="207" y="104"/>
                    </a:lnTo>
                    <a:lnTo>
                      <a:pt x="205" y="83"/>
                    </a:lnTo>
                    <a:lnTo>
                      <a:pt x="199" y="64"/>
                    </a:lnTo>
                    <a:lnTo>
                      <a:pt x="188" y="46"/>
                    </a:lnTo>
                    <a:lnTo>
                      <a:pt x="176" y="31"/>
                    </a:lnTo>
                    <a:lnTo>
                      <a:pt x="160" y="17"/>
                    </a:lnTo>
                    <a:lnTo>
                      <a:pt x="143" y="8"/>
                    </a:lnTo>
                    <a:lnTo>
                      <a:pt x="133" y="4"/>
                    </a:lnTo>
                    <a:lnTo>
                      <a:pt x="124" y="2"/>
                    </a:lnTo>
                    <a:lnTo>
                      <a:pt x="103" y="0"/>
                    </a:lnTo>
                    <a:lnTo>
                      <a:pt x="82" y="2"/>
                    </a:lnTo>
                    <a:lnTo>
                      <a:pt x="64" y="8"/>
                    </a:lnTo>
                    <a:lnTo>
                      <a:pt x="46" y="17"/>
                    </a:lnTo>
                    <a:lnTo>
                      <a:pt x="30" y="31"/>
                    </a:lnTo>
                    <a:lnTo>
                      <a:pt x="16" y="46"/>
                    </a:lnTo>
                    <a:lnTo>
                      <a:pt x="7" y="64"/>
                    </a:lnTo>
                    <a:lnTo>
                      <a:pt x="1" y="83"/>
                    </a:lnTo>
                    <a:lnTo>
                      <a:pt x="0" y="104"/>
                    </a:lnTo>
                    <a:lnTo>
                      <a:pt x="1" y="124"/>
                    </a:lnTo>
                    <a:lnTo>
                      <a:pt x="3" y="133"/>
                    </a:lnTo>
                    <a:lnTo>
                      <a:pt x="7" y="143"/>
                    </a:lnTo>
                    <a:lnTo>
                      <a:pt x="16" y="161"/>
                    </a:lnTo>
                    <a:lnTo>
                      <a:pt x="30" y="177"/>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4" name="Freeform 680">
                <a:extLst>
                  <a:ext uri="{FF2B5EF4-FFF2-40B4-BE49-F238E27FC236}">
                    <a16:creationId xmlns:a16="http://schemas.microsoft.com/office/drawing/2014/main" id="{474EB485-457B-DDF4-5D06-D0D594232EC8}"/>
                  </a:ext>
                </a:extLst>
              </p:cNvPr>
              <p:cNvSpPr>
                <a:spLocks/>
              </p:cNvSpPr>
              <p:nvPr/>
            </p:nvSpPr>
            <p:spPr bwMode="auto">
              <a:xfrm>
                <a:off x="1855788" y="4049560"/>
                <a:ext cx="65088" cy="65087"/>
              </a:xfrm>
              <a:custGeom>
                <a:avLst/>
                <a:gdLst>
                  <a:gd name="T0" fmla="*/ 103 w 207"/>
                  <a:gd name="T1" fmla="*/ 0 h 207"/>
                  <a:gd name="T2" fmla="*/ 82 w 207"/>
                  <a:gd name="T3" fmla="*/ 1 h 207"/>
                  <a:gd name="T4" fmla="*/ 64 w 207"/>
                  <a:gd name="T5" fmla="*/ 7 h 207"/>
                  <a:gd name="T6" fmla="*/ 46 w 207"/>
                  <a:gd name="T7" fmla="*/ 16 h 207"/>
                  <a:gd name="T8" fmla="*/ 30 w 207"/>
                  <a:gd name="T9" fmla="*/ 30 h 207"/>
                  <a:gd name="T10" fmla="*/ 16 w 207"/>
                  <a:gd name="T11" fmla="*/ 46 h 207"/>
                  <a:gd name="T12" fmla="*/ 7 w 207"/>
                  <a:gd name="T13" fmla="*/ 64 h 207"/>
                  <a:gd name="T14" fmla="*/ 1 w 207"/>
                  <a:gd name="T15" fmla="*/ 82 h 207"/>
                  <a:gd name="T16" fmla="*/ 0 w 207"/>
                  <a:gd name="T17" fmla="*/ 103 h 207"/>
                  <a:gd name="T18" fmla="*/ 1 w 207"/>
                  <a:gd name="T19" fmla="*/ 124 h 207"/>
                  <a:gd name="T20" fmla="*/ 3 w 207"/>
                  <a:gd name="T21" fmla="*/ 133 h 207"/>
                  <a:gd name="T22" fmla="*/ 7 w 207"/>
                  <a:gd name="T23" fmla="*/ 143 h 207"/>
                  <a:gd name="T24" fmla="*/ 16 w 207"/>
                  <a:gd name="T25" fmla="*/ 160 h 207"/>
                  <a:gd name="T26" fmla="*/ 30 w 207"/>
                  <a:gd name="T27" fmla="*/ 176 h 207"/>
                  <a:gd name="T28" fmla="*/ 46 w 207"/>
                  <a:gd name="T29" fmla="*/ 189 h 207"/>
                  <a:gd name="T30" fmla="*/ 64 w 207"/>
                  <a:gd name="T31" fmla="*/ 199 h 207"/>
                  <a:gd name="T32" fmla="*/ 82 w 207"/>
                  <a:gd name="T33" fmla="*/ 205 h 207"/>
                  <a:gd name="T34" fmla="*/ 103 w 207"/>
                  <a:gd name="T35" fmla="*/ 207 h 207"/>
                  <a:gd name="T36" fmla="*/ 124 w 207"/>
                  <a:gd name="T37" fmla="*/ 205 h 207"/>
                  <a:gd name="T38" fmla="*/ 128 w 207"/>
                  <a:gd name="T39" fmla="*/ 203 h 207"/>
                  <a:gd name="T40" fmla="*/ 130 w 207"/>
                  <a:gd name="T41" fmla="*/ 202 h 207"/>
                  <a:gd name="T42" fmla="*/ 133 w 207"/>
                  <a:gd name="T43" fmla="*/ 202 h 207"/>
                  <a:gd name="T44" fmla="*/ 143 w 207"/>
                  <a:gd name="T45" fmla="*/ 199 h 207"/>
                  <a:gd name="T46" fmla="*/ 151 w 207"/>
                  <a:gd name="T47" fmla="*/ 194 h 207"/>
                  <a:gd name="T48" fmla="*/ 155 w 207"/>
                  <a:gd name="T49" fmla="*/ 191 h 207"/>
                  <a:gd name="T50" fmla="*/ 160 w 207"/>
                  <a:gd name="T51" fmla="*/ 189 h 207"/>
                  <a:gd name="T52" fmla="*/ 176 w 207"/>
                  <a:gd name="T53" fmla="*/ 176 h 207"/>
                  <a:gd name="T54" fmla="*/ 188 w 207"/>
                  <a:gd name="T55" fmla="*/ 160 h 207"/>
                  <a:gd name="T56" fmla="*/ 190 w 207"/>
                  <a:gd name="T57" fmla="*/ 155 h 207"/>
                  <a:gd name="T58" fmla="*/ 193 w 207"/>
                  <a:gd name="T59" fmla="*/ 151 h 207"/>
                  <a:gd name="T60" fmla="*/ 199 w 207"/>
                  <a:gd name="T61" fmla="*/ 143 h 207"/>
                  <a:gd name="T62" fmla="*/ 202 w 207"/>
                  <a:gd name="T63" fmla="*/ 133 h 207"/>
                  <a:gd name="T64" fmla="*/ 202 w 207"/>
                  <a:gd name="T65" fmla="*/ 130 h 207"/>
                  <a:gd name="T66" fmla="*/ 203 w 207"/>
                  <a:gd name="T67" fmla="*/ 128 h 207"/>
                  <a:gd name="T68" fmla="*/ 205 w 207"/>
                  <a:gd name="T69" fmla="*/ 124 h 207"/>
                  <a:gd name="T70" fmla="*/ 207 w 207"/>
                  <a:gd name="T71" fmla="*/ 103 h 207"/>
                  <a:gd name="T72" fmla="*/ 205 w 207"/>
                  <a:gd name="T73" fmla="*/ 82 h 207"/>
                  <a:gd name="T74" fmla="*/ 199 w 207"/>
                  <a:gd name="T75" fmla="*/ 64 h 207"/>
                  <a:gd name="T76" fmla="*/ 188 w 207"/>
                  <a:gd name="T77" fmla="*/ 46 h 207"/>
                  <a:gd name="T78" fmla="*/ 176 w 207"/>
                  <a:gd name="T79" fmla="*/ 30 h 207"/>
                  <a:gd name="T80" fmla="*/ 160 w 207"/>
                  <a:gd name="T81" fmla="*/ 16 h 207"/>
                  <a:gd name="T82" fmla="*/ 143 w 207"/>
                  <a:gd name="T83" fmla="*/ 7 h 207"/>
                  <a:gd name="T84" fmla="*/ 133 w 207"/>
                  <a:gd name="T85" fmla="*/ 3 h 207"/>
                  <a:gd name="T86" fmla="*/ 124 w 207"/>
                  <a:gd name="T87" fmla="*/ 1 h 207"/>
                  <a:gd name="T88" fmla="*/ 103 w 207"/>
                  <a:gd name="T89"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7" h="207">
                    <a:moveTo>
                      <a:pt x="103" y="0"/>
                    </a:moveTo>
                    <a:lnTo>
                      <a:pt x="82" y="1"/>
                    </a:lnTo>
                    <a:lnTo>
                      <a:pt x="64" y="7"/>
                    </a:lnTo>
                    <a:lnTo>
                      <a:pt x="46" y="16"/>
                    </a:lnTo>
                    <a:lnTo>
                      <a:pt x="30" y="30"/>
                    </a:lnTo>
                    <a:lnTo>
                      <a:pt x="16" y="46"/>
                    </a:lnTo>
                    <a:lnTo>
                      <a:pt x="7" y="64"/>
                    </a:lnTo>
                    <a:lnTo>
                      <a:pt x="1" y="82"/>
                    </a:lnTo>
                    <a:lnTo>
                      <a:pt x="0" y="103"/>
                    </a:lnTo>
                    <a:lnTo>
                      <a:pt x="1" y="124"/>
                    </a:lnTo>
                    <a:lnTo>
                      <a:pt x="3" y="133"/>
                    </a:lnTo>
                    <a:lnTo>
                      <a:pt x="7" y="143"/>
                    </a:lnTo>
                    <a:lnTo>
                      <a:pt x="16" y="160"/>
                    </a:lnTo>
                    <a:lnTo>
                      <a:pt x="30" y="176"/>
                    </a:lnTo>
                    <a:lnTo>
                      <a:pt x="46" y="189"/>
                    </a:lnTo>
                    <a:lnTo>
                      <a:pt x="64" y="199"/>
                    </a:lnTo>
                    <a:lnTo>
                      <a:pt x="82" y="205"/>
                    </a:lnTo>
                    <a:lnTo>
                      <a:pt x="103" y="207"/>
                    </a:lnTo>
                    <a:lnTo>
                      <a:pt x="124" y="205"/>
                    </a:lnTo>
                    <a:lnTo>
                      <a:pt x="128" y="203"/>
                    </a:lnTo>
                    <a:lnTo>
                      <a:pt x="130" y="202"/>
                    </a:lnTo>
                    <a:lnTo>
                      <a:pt x="133" y="202"/>
                    </a:lnTo>
                    <a:lnTo>
                      <a:pt x="143" y="199"/>
                    </a:lnTo>
                    <a:lnTo>
                      <a:pt x="151" y="194"/>
                    </a:lnTo>
                    <a:lnTo>
                      <a:pt x="155" y="191"/>
                    </a:lnTo>
                    <a:lnTo>
                      <a:pt x="160" y="189"/>
                    </a:lnTo>
                    <a:lnTo>
                      <a:pt x="176" y="176"/>
                    </a:lnTo>
                    <a:lnTo>
                      <a:pt x="188" y="160"/>
                    </a:lnTo>
                    <a:lnTo>
                      <a:pt x="190" y="155"/>
                    </a:lnTo>
                    <a:lnTo>
                      <a:pt x="193" y="151"/>
                    </a:lnTo>
                    <a:lnTo>
                      <a:pt x="199" y="143"/>
                    </a:lnTo>
                    <a:lnTo>
                      <a:pt x="202" y="133"/>
                    </a:lnTo>
                    <a:lnTo>
                      <a:pt x="202" y="130"/>
                    </a:lnTo>
                    <a:lnTo>
                      <a:pt x="203" y="128"/>
                    </a:lnTo>
                    <a:lnTo>
                      <a:pt x="205" y="124"/>
                    </a:lnTo>
                    <a:lnTo>
                      <a:pt x="207" y="103"/>
                    </a:lnTo>
                    <a:lnTo>
                      <a:pt x="205" y="82"/>
                    </a:lnTo>
                    <a:lnTo>
                      <a:pt x="199" y="64"/>
                    </a:lnTo>
                    <a:lnTo>
                      <a:pt x="188" y="46"/>
                    </a:lnTo>
                    <a:lnTo>
                      <a:pt x="176" y="30"/>
                    </a:lnTo>
                    <a:lnTo>
                      <a:pt x="160" y="16"/>
                    </a:lnTo>
                    <a:lnTo>
                      <a:pt x="143" y="7"/>
                    </a:lnTo>
                    <a:lnTo>
                      <a:pt x="133" y="3"/>
                    </a:lnTo>
                    <a:lnTo>
                      <a:pt x="124" y="1"/>
                    </a:lnTo>
                    <a:lnTo>
                      <a:pt x="103"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5" name="Freeform 681">
                <a:extLst>
                  <a:ext uri="{FF2B5EF4-FFF2-40B4-BE49-F238E27FC236}">
                    <a16:creationId xmlns:a16="http://schemas.microsoft.com/office/drawing/2014/main" id="{54E7F1F9-4A77-E855-3E71-3FC9E8FE8869}"/>
                  </a:ext>
                </a:extLst>
              </p:cNvPr>
              <p:cNvSpPr>
                <a:spLocks/>
              </p:cNvSpPr>
              <p:nvPr/>
            </p:nvSpPr>
            <p:spPr bwMode="auto">
              <a:xfrm>
                <a:off x="1855788" y="4222303"/>
                <a:ext cx="65088" cy="65087"/>
              </a:xfrm>
              <a:custGeom>
                <a:avLst/>
                <a:gdLst>
                  <a:gd name="T0" fmla="*/ 103 w 207"/>
                  <a:gd name="T1" fmla="*/ 0 h 206"/>
                  <a:gd name="T2" fmla="*/ 82 w 207"/>
                  <a:gd name="T3" fmla="*/ 1 h 206"/>
                  <a:gd name="T4" fmla="*/ 64 w 207"/>
                  <a:gd name="T5" fmla="*/ 7 h 206"/>
                  <a:gd name="T6" fmla="*/ 46 w 207"/>
                  <a:gd name="T7" fmla="*/ 16 h 206"/>
                  <a:gd name="T8" fmla="*/ 30 w 207"/>
                  <a:gd name="T9" fmla="*/ 30 h 206"/>
                  <a:gd name="T10" fmla="*/ 16 w 207"/>
                  <a:gd name="T11" fmla="*/ 45 h 206"/>
                  <a:gd name="T12" fmla="*/ 7 w 207"/>
                  <a:gd name="T13" fmla="*/ 63 h 206"/>
                  <a:gd name="T14" fmla="*/ 1 w 207"/>
                  <a:gd name="T15" fmla="*/ 82 h 206"/>
                  <a:gd name="T16" fmla="*/ 0 w 207"/>
                  <a:gd name="T17" fmla="*/ 103 h 206"/>
                  <a:gd name="T18" fmla="*/ 1 w 207"/>
                  <a:gd name="T19" fmla="*/ 123 h 206"/>
                  <a:gd name="T20" fmla="*/ 3 w 207"/>
                  <a:gd name="T21" fmla="*/ 132 h 206"/>
                  <a:gd name="T22" fmla="*/ 7 w 207"/>
                  <a:gd name="T23" fmla="*/ 142 h 206"/>
                  <a:gd name="T24" fmla="*/ 16 w 207"/>
                  <a:gd name="T25" fmla="*/ 160 h 206"/>
                  <a:gd name="T26" fmla="*/ 30 w 207"/>
                  <a:gd name="T27" fmla="*/ 176 h 206"/>
                  <a:gd name="T28" fmla="*/ 46 w 207"/>
                  <a:gd name="T29" fmla="*/ 188 h 206"/>
                  <a:gd name="T30" fmla="*/ 64 w 207"/>
                  <a:gd name="T31" fmla="*/ 198 h 206"/>
                  <a:gd name="T32" fmla="*/ 82 w 207"/>
                  <a:gd name="T33" fmla="*/ 204 h 206"/>
                  <a:gd name="T34" fmla="*/ 103 w 207"/>
                  <a:gd name="T35" fmla="*/ 206 h 206"/>
                  <a:gd name="T36" fmla="*/ 124 w 207"/>
                  <a:gd name="T37" fmla="*/ 204 h 206"/>
                  <a:gd name="T38" fmla="*/ 128 w 207"/>
                  <a:gd name="T39" fmla="*/ 202 h 206"/>
                  <a:gd name="T40" fmla="*/ 130 w 207"/>
                  <a:gd name="T41" fmla="*/ 201 h 206"/>
                  <a:gd name="T42" fmla="*/ 133 w 207"/>
                  <a:gd name="T43" fmla="*/ 201 h 206"/>
                  <a:gd name="T44" fmla="*/ 143 w 207"/>
                  <a:gd name="T45" fmla="*/ 198 h 206"/>
                  <a:gd name="T46" fmla="*/ 151 w 207"/>
                  <a:gd name="T47" fmla="*/ 193 h 206"/>
                  <a:gd name="T48" fmla="*/ 155 w 207"/>
                  <a:gd name="T49" fmla="*/ 190 h 206"/>
                  <a:gd name="T50" fmla="*/ 160 w 207"/>
                  <a:gd name="T51" fmla="*/ 188 h 206"/>
                  <a:gd name="T52" fmla="*/ 176 w 207"/>
                  <a:gd name="T53" fmla="*/ 176 h 206"/>
                  <a:gd name="T54" fmla="*/ 188 w 207"/>
                  <a:gd name="T55" fmla="*/ 160 h 206"/>
                  <a:gd name="T56" fmla="*/ 190 w 207"/>
                  <a:gd name="T57" fmla="*/ 155 h 206"/>
                  <a:gd name="T58" fmla="*/ 193 w 207"/>
                  <a:gd name="T59" fmla="*/ 151 h 206"/>
                  <a:gd name="T60" fmla="*/ 199 w 207"/>
                  <a:gd name="T61" fmla="*/ 142 h 206"/>
                  <a:gd name="T62" fmla="*/ 202 w 207"/>
                  <a:gd name="T63" fmla="*/ 132 h 206"/>
                  <a:gd name="T64" fmla="*/ 202 w 207"/>
                  <a:gd name="T65" fmla="*/ 129 h 206"/>
                  <a:gd name="T66" fmla="*/ 203 w 207"/>
                  <a:gd name="T67" fmla="*/ 127 h 206"/>
                  <a:gd name="T68" fmla="*/ 205 w 207"/>
                  <a:gd name="T69" fmla="*/ 123 h 206"/>
                  <a:gd name="T70" fmla="*/ 207 w 207"/>
                  <a:gd name="T71" fmla="*/ 103 h 206"/>
                  <a:gd name="T72" fmla="*/ 205 w 207"/>
                  <a:gd name="T73" fmla="*/ 82 h 206"/>
                  <a:gd name="T74" fmla="*/ 199 w 207"/>
                  <a:gd name="T75" fmla="*/ 63 h 206"/>
                  <a:gd name="T76" fmla="*/ 188 w 207"/>
                  <a:gd name="T77" fmla="*/ 45 h 206"/>
                  <a:gd name="T78" fmla="*/ 176 w 207"/>
                  <a:gd name="T79" fmla="*/ 30 h 206"/>
                  <a:gd name="T80" fmla="*/ 160 w 207"/>
                  <a:gd name="T81" fmla="*/ 16 h 206"/>
                  <a:gd name="T82" fmla="*/ 143 w 207"/>
                  <a:gd name="T83" fmla="*/ 7 h 206"/>
                  <a:gd name="T84" fmla="*/ 133 w 207"/>
                  <a:gd name="T85" fmla="*/ 3 h 206"/>
                  <a:gd name="T86" fmla="*/ 124 w 207"/>
                  <a:gd name="T87" fmla="*/ 1 h 206"/>
                  <a:gd name="T88" fmla="*/ 103 w 207"/>
                  <a:gd name="T89"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7" h="206">
                    <a:moveTo>
                      <a:pt x="103" y="0"/>
                    </a:moveTo>
                    <a:lnTo>
                      <a:pt x="82" y="1"/>
                    </a:lnTo>
                    <a:lnTo>
                      <a:pt x="64" y="7"/>
                    </a:lnTo>
                    <a:lnTo>
                      <a:pt x="46" y="16"/>
                    </a:lnTo>
                    <a:lnTo>
                      <a:pt x="30" y="30"/>
                    </a:lnTo>
                    <a:lnTo>
                      <a:pt x="16" y="45"/>
                    </a:lnTo>
                    <a:lnTo>
                      <a:pt x="7" y="63"/>
                    </a:lnTo>
                    <a:lnTo>
                      <a:pt x="1" y="82"/>
                    </a:lnTo>
                    <a:lnTo>
                      <a:pt x="0" y="103"/>
                    </a:lnTo>
                    <a:lnTo>
                      <a:pt x="1" y="123"/>
                    </a:lnTo>
                    <a:lnTo>
                      <a:pt x="3" y="132"/>
                    </a:lnTo>
                    <a:lnTo>
                      <a:pt x="7" y="142"/>
                    </a:lnTo>
                    <a:lnTo>
                      <a:pt x="16" y="160"/>
                    </a:lnTo>
                    <a:lnTo>
                      <a:pt x="30" y="176"/>
                    </a:lnTo>
                    <a:lnTo>
                      <a:pt x="46" y="188"/>
                    </a:lnTo>
                    <a:lnTo>
                      <a:pt x="64" y="198"/>
                    </a:lnTo>
                    <a:lnTo>
                      <a:pt x="82" y="204"/>
                    </a:lnTo>
                    <a:lnTo>
                      <a:pt x="103" y="206"/>
                    </a:lnTo>
                    <a:lnTo>
                      <a:pt x="124" y="204"/>
                    </a:lnTo>
                    <a:lnTo>
                      <a:pt x="128" y="202"/>
                    </a:lnTo>
                    <a:lnTo>
                      <a:pt x="130" y="201"/>
                    </a:lnTo>
                    <a:lnTo>
                      <a:pt x="133" y="201"/>
                    </a:lnTo>
                    <a:lnTo>
                      <a:pt x="143" y="198"/>
                    </a:lnTo>
                    <a:lnTo>
                      <a:pt x="151" y="193"/>
                    </a:lnTo>
                    <a:lnTo>
                      <a:pt x="155" y="190"/>
                    </a:lnTo>
                    <a:lnTo>
                      <a:pt x="160" y="188"/>
                    </a:lnTo>
                    <a:lnTo>
                      <a:pt x="176" y="176"/>
                    </a:lnTo>
                    <a:lnTo>
                      <a:pt x="188" y="160"/>
                    </a:lnTo>
                    <a:lnTo>
                      <a:pt x="190" y="155"/>
                    </a:lnTo>
                    <a:lnTo>
                      <a:pt x="193" y="151"/>
                    </a:lnTo>
                    <a:lnTo>
                      <a:pt x="199" y="142"/>
                    </a:lnTo>
                    <a:lnTo>
                      <a:pt x="202" y="132"/>
                    </a:lnTo>
                    <a:lnTo>
                      <a:pt x="202" y="129"/>
                    </a:lnTo>
                    <a:lnTo>
                      <a:pt x="203" y="127"/>
                    </a:lnTo>
                    <a:lnTo>
                      <a:pt x="205" y="123"/>
                    </a:lnTo>
                    <a:lnTo>
                      <a:pt x="207" y="103"/>
                    </a:lnTo>
                    <a:lnTo>
                      <a:pt x="205" y="82"/>
                    </a:lnTo>
                    <a:lnTo>
                      <a:pt x="199" y="63"/>
                    </a:lnTo>
                    <a:lnTo>
                      <a:pt x="188" y="45"/>
                    </a:lnTo>
                    <a:lnTo>
                      <a:pt x="176" y="30"/>
                    </a:lnTo>
                    <a:lnTo>
                      <a:pt x="160" y="16"/>
                    </a:lnTo>
                    <a:lnTo>
                      <a:pt x="143" y="7"/>
                    </a:lnTo>
                    <a:lnTo>
                      <a:pt x="133" y="3"/>
                    </a:lnTo>
                    <a:lnTo>
                      <a:pt x="124" y="1"/>
                    </a:lnTo>
                    <a:lnTo>
                      <a:pt x="103" y="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546" name="ZoneTexte 545">
              <a:extLst>
                <a:ext uri="{FF2B5EF4-FFF2-40B4-BE49-F238E27FC236}">
                  <a16:creationId xmlns:a16="http://schemas.microsoft.com/office/drawing/2014/main" id="{BF2BA8C1-C55C-E03B-86AB-16296B96D91E}"/>
                </a:ext>
              </a:extLst>
            </p:cNvPr>
            <p:cNvSpPr txBox="1"/>
            <p:nvPr/>
          </p:nvSpPr>
          <p:spPr>
            <a:xfrm>
              <a:off x="7136568" y="2576027"/>
              <a:ext cx="1082348" cy="246221"/>
            </a:xfrm>
            <a:prstGeom prst="rect">
              <a:avLst/>
            </a:prstGeom>
            <a:noFill/>
          </p:spPr>
          <p:txBody>
            <a:bodyPr wrap="none" rtlCol="0">
              <a:spAutoFit/>
            </a:bodyPr>
            <a:lstStyle/>
            <a:p>
              <a:r>
                <a:rPr lang="fr-FR" sz="1000" dirty="0"/>
                <a:t>10 mg PIB (N = 6)</a:t>
              </a:r>
            </a:p>
          </p:txBody>
        </p:sp>
        <p:sp>
          <p:nvSpPr>
            <p:cNvPr id="547" name="ZoneTexte 546">
              <a:extLst>
                <a:ext uri="{FF2B5EF4-FFF2-40B4-BE49-F238E27FC236}">
                  <a16:creationId xmlns:a16="http://schemas.microsoft.com/office/drawing/2014/main" id="{05367358-5ADB-6EF4-38FF-E4B1B20AB334}"/>
                </a:ext>
              </a:extLst>
            </p:cNvPr>
            <p:cNvSpPr txBox="1"/>
            <p:nvPr/>
          </p:nvSpPr>
          <p:spPr>
            <a:xfrm>
              <a:off x="7136568" y="2750447"/>
              <a:ext cx="1082348" cy="246221"/>
            </a:xfrm>
            <a:prstGeom prst="rect">
              <a:avLst/>
            </a:prstGeom>
            <a:noFill/>
          </p:spPr>
          <p:txBody>
            <a:bodyPr wrap="none" rtlCol="0">
              <a:spAutoFit/>
            </a:bodyPr>
            <a:lstStyle/>
            <a:p>
              <a:r>
                <a:rPr lang="fr-FR" sz="1000" dirty="0"/>
                <a:t>50 mg PIB (N = 6)</a:t>
              </a:r>
            </a:p>
          </p:txBody>
        </p:sp>
        <p:sp>
          <p:nvSpPr>
            <p:cNvPr id="548" name="ZoneTexte 547">
              <a:extLst>
                <a:ext uri="{FF2B5EF4-FFF2-40B4-BE49-F238E27FC236}">
                  <a16:creationId xmlns:a16="http://schemas.microsoft.com/office/drawing/2014/main" id="{F4541147-3757-C84F-2B4F-14D0191486E1}"/>
                </a:ext>
              </a:extLst>
            </p:cNvPr>
            <p:cNvSpPr txBox="1"/>
            <p:nvPr/>
          </p:nvSpPr>
          <p:spPr>
            <a:xfrm>
              <a:off x="7136568" y="2924867"/>
              <a:ext cx="1148071" cy="246221"/>
            </a:xfrm>
            <a:prstGeom prst="rect">
              <a:avLst/>
            </a:prstGeom>
            <a:noFill/>
          </p:spPr>
          <p:txBody>
            <a:bodyPr wrap="none" rtlCol="0">
              <a:spAutoFit/>
            </a:bodyPr>
            <a:lstStyle/>
            <a:p>
              <a:r>
                <a:rPr lang="fr-FR" sz="1000" dirty="0"/>
                <a:t>150 mg PIB (N = 6)</a:t>
              </a:r>
            </a:p>
          </p:txBody>
        </p:sp>
        <p:sp>
          <p:nvSpPr>
            <p:cNvPr id="549" name="ZoneTexte 548">
              <a:extLst>
                <a:ext uri="{FF2B5EF4-FFF2-40B4-BE49-F238E27FC236}">
                  <a16:creationId xmlns:a16="http://schemas.microsoft.com/office/drawing/2014/main" id="{01C506AE-4B17-ABD8-0C47-32FC493BC173}"/>
                </a:ext>
              </a:extLst>
            </p:cNvPr>
            <p:cNvSpPr txBox="1"/>
            <p:nvPr/>
          </p:nvSpPr>
          <p:spPr>
            <a:xfrm>
              <a:off x="7136568" y="3099287"/>
              <a:ext cx="1148071" cy="246221"/>
            </a:xfrm>
            <a:prstGeom prst="rect">
              <a:avLst/>
            </a:prstGeom>
            <a:noFill/>
          </p:spPr>
          <p:txBody>
            <a:bodyPr wrap="none" rtlCol="0">
              <a:spAutoFit/>
            </a:bodyPr>
            <a:lstStyle/>
            <a:p>
              <a:r>
                <a:rPr lang="fr-FR" sz="1000" dirty="0"/>
                <a:t>450 mg PIB (N = 6)</a:t>
              </a:r>
            </a:p>
          </p:txBody>
        </p:sp>
        <p:sp>
          <p:nvSpPr>
            <p:cNvPr id="550" name="ZoneTexte 549">
              <a:extLst>
                <a:ext uri="{FF2B5EF4-FFF2-40B4-BE49-F238E27FC236}">
                  <a16:creationId xmlns:a16="http://schemas.microsoft.com/office/drawing/2014/main" id="{5BF06239-035C-A29F-99A3-5851E80768BC}"/>
                </a:ext>
              </a:extLst>
            </p:cNvPr>
            <p:cNvSpPr txBox="1"/>
            <p:nvPr/>
          </p:nvSpPr>
          <p:spPr>
            <a:xfrm>
              <a:off x="7136568" y="3273707"/>
              <a:ext cx="1148071" cy="246221"/>
            </a:xfrm>
            <a:prstGeom prst="rect">
              <a:avLst/>
            </a:prstGeom>
            <a:noFill/>
          </p:spPr>
          <p:txBody>
            <a:bodyPr wrap="none" rtlCol="0">
              <a:spAutoFit/>
            </a:bodyPr>
            <a:lstStyle/>
            <a:p>
              <a:r>
                <a:rPr lang="fr-FR" sz="1000" dirty="0"/>
                <a:t>900 mg PIB (N = 6)</a:t>
              </a:r>
            </a:p>
          </p:txBody>
        </p:sp>
        <p:sp>
          <p:nvSpPr>
            <p:cNvPr id="551" name="ZoneTexte 550">
              <a:extLst>
                <a:ext uri="{FF2B5EF4-FFF2-40B4-BE49-F238E27FC236}">
                  <a16:creationId xmlns:a16="http://schemas.microsoft.com/office/drawing/2014/main" id="{ACAEC28E-9C69-2DF2-3313-027806102C65}"/>
                </a:ext>
              </a:extLst>
            </p:cNvPr>
            <p:cNvSpPr txBox="1"/>
            <p:nvPr/>
          </p:nvSpPr>
          <p:spPr>
            <a:xfrm>
              <a:off x="7136568" y="3448127"/>
              <a:ext cx="1287532" cy="246221"/>
            </a:xfrm>
            <a:prstGeom prst="rect">
              <a:avLst/>
            </a:prstGeom>
            <a:noFill/>
          </p:spPr>
          <p:txBody>
            <a:bodyPr wrap="none" rtlCol="0">
              <a:spAutoFit/>
            </a:bodyPr>
            <a:lstStyle/>
            <a:p>
              <a:r>
                <a:rPr lang="en-US" sz="1000" dirty="0"/>
                <a:t>450 mg tablet (N = 6)</a:t>
              </a:r>
            </a:p>
          </p:txBody>
        </p:sp>
        <p:sp>
          <p:nvSpPr>
            <p:cNvPr id="561" name="ZoneTexte 560">
              <a:extLst>
                <a:ext uri="{FF2B5EF4-FFF2-40B4-BE49-F238E27FC236}">
                  <a16:creationId xmlns:a16="http://schemas.microsoft.com/office/drawing/2014/main" id="{C2D68870-EB6A-972F-BFDD-379CE5E1E71C}"/>
                </a:ext>
              </a:extLst>
            </p:cNvPr>
            <p:cNvSpPr txBox="1"/>
            <p:nvPr/>
          </p:nvSpPr>
          <p:spPr>
            <a:xfrm>
              <a:off x="6647878" y="5397376"/>
              <a:ext cx="327334" cy="400110"/>
            </a:xfrm>
            <a:prstGeom prst="rect">
              <a:avLst/>
            </a:prstGeom>
            <a:noFill/>
          </p:spPr>
          <p:txBody>
            <a:bodyPr wrap="none" rtlCol="0">
              <a:spAutoFit/>
            </a:bodyPr>
            <a:lstStyle/>
            <a:p>
              <a:pPr algn="ctr"/>
              <a:r>
                <a:rPr lang="fr-FR" sz="1000" dirty="0"/>
                <a:t>24</a:t>
              </a:r>
              <a:br>
                <a:rPr lang="fr-FR" sz="1000" dirty="0"/>
              </a:br>
              <a:r>
                <a:rPr lang="fr-FR" sz="1000" dirty="0"/>
                <a:t>(1)</a:t>
              </a:r>
            </a:p>
          </p:txBody>
        </p:sp>
        <p:sp>
          <p:nvSpPr>
            <p:cNvPr id="562" name="ZoneTexte 561">
              <a:extLst>
                <a:ext uri="{FF2B5EF4-FFF2-40B4-BE49-F238E27FC236}">
                  <a16:creationId xmlns:a16="http://schemas.microsoft.com/office/drawing/2014/main" id="{4F154467-F6D7-6A55-1A7C-E2465755AF9C}"/>
                </a:ext>
              </a:extLst>
            </p:cNvPr>
            <p:cNvSpPr txBox="1"/>
            <p:nvPr/>
          </p:nvSpPr>
          <p:spPr>
            <a:xfrm>
              <a:off x="6830489" y="5397376"/>
              <a:ext cx="381836" cy="400110"/>
            </a:xfrm>
            <a:prstGeom prst="rect">
              <a:avLst/>
            </a:prstGeom>
            <a:noFill/>
          </p:spPr>
          <p:txBody>
            <a:bodyPr wrap="none" rtlCol="0">
              <a:spAutoFit/>
            </a:bodyPr>
            <a:lstStyle/>
            <a:p>
              <a:pPr algn="ctr"/>
              <a:r>
                <a:rPr lang="fr-FR" sz="1000" dirty="0"/>
                <a:t>144</a:t>
              </a:r>
            </a:p>
            <a:p>
              <a:pPr algn="ctr"/>
              <a:r>
                <a:rPr lang="fr-FR" sz="1000" dirty="0"/>
                <a:t>(6)</a:t>
              </a:r>
            </a:p>
          </p:txBody>
        </p:sp>
        <p:sp>
          <p:nvSpPr>
            <p:cNvPr id="563" name="ZoneTexte 562">
              <a:extLst>
                <a:ext uri="{FF2B5EF4-FFF2-40B4-BE49-F238E27FC236}">
                  <a16:creationId xmlns:a16="http://schemas.microsoft.com/office/drawing/2014/main" id="{58FDA4C9-4886-CA6D-C09F-50969837F5EB}"/>
                </a:ext>
              </a:extLst>
            </p:cNvPr>
            <p:cNvSpPr txBox="1"/>
            <p:nvPr/>
          </p:nvSpPr>
          <p:spPr>
            <a:xfrm>
              <a:off x="7114745" y="5397376"/>
              <a:ext cx="393056" cy="400110"/>
            </a:xfrm>
            <a:prstGeom prst="rect">
              <a:avLst/>
            </a:prstGeom>
            <a:noFill/>
          </p:spPr>
          <p:txBody>
            <a:bodyPr wrap="none" rtlCol="0">
              <a:spAutoFit/>
            </a:bodyPr>
            <a:lstStyle/>
            <a:p>
              <a:pPr algn="ctr"/>
              <a:r>
                <a:rPr lang="fr-FR" sz="1000" dirty="0"/>
                <a:t>312</a:t>
              </a:r>
            </a:p>
            <a:p>
              <a:pPr algn="ctr"/>
              <a:r>
                <a:rPr lang="fr-FR" sz="1000" dirty="0"/>
                <a:t>(13)</a:t>
              </a:r>
            </a:p>
          </p:txBody>
        </p:sp>
        <p:sp>
          <p:nvSpPr>
            <p:cNvPr id="564" name="ZoneTexte 563">
              <a:extLst>
                <a:ext uri="{FF2B5EF4-FFF2-40B4-BE49-F238E27FC236}">
                  <a16:creationId xmlns:a16="http://schemas.microsoft.com/office/drawing/2014/main" id="{232EA226-475F-2EA9-16B3-76461928E59A}"/>
                </a:ext>
              </a:extLst>
            </p:cNvPr>
            <p:cNvSpPr txBox="1"/>
            <p:nvPr/>
          </p:nvSpPr>
          <p:spPr>
            <a:xfrm>
              <a:off x="7413410" y="5397376"/>
              <a:ext cx="393056" cy="400110"/>
            </a:xfrm>
            <a:prstGeom prst="rect">
              <a:avLst/>
            </a:prstGeom>
            <a:noFill/>
          </p:spPr>
          <p:txBody>
            <a:bodyPr wrap="none" rtlCol="0">
              <a:spAutoFit/>
            </a:bodyPr>
            <a:lstStyle/>
            <a:p>
              <a:pPr algn="ctr"/>
              <a:r>
                <a:rPr lang="fr-FR" sz="1000" dirty="0"/>
                <a:t>480</a:t>
              </a:r>
            </a:p>
            <a:p>
              <a:pPr algn="ctr"/>
              <a:r>
                <a:rPr lang="fr-FR" sz="1000" dirty="0"/>
                <a:t>(20)</a:t>
              </a:r>
            </a:p>
          </p:txBody>
        </p:sp>
        <p:sp>
          <p:nvSpPr>
            <p:cNvPr id="565" name="ZoneTexte 564">
              <a:extLst>
                <a:ext uri="{FF2B5EF4-FFF2-40B4-BE49-F238E27FC236}">
                  <a16:creationId xmlns:a16="http://schemas.microsoft.com/office/drawing/2014/main" id="{3A0C2DF8-CEE0-54FE-C51A-3C98014041DD}"/>
                </a:ext>
              </a:extLst>
            </p:cNvPr>
            <p:cNvSpPr txBox="1"/>
            <p:nvPr/>
          </p:nvSpPr>
          <p:spPr>
            <a:xfrm>
              <a:off x="7701442" y="5397376"/>
              <a:ext cx="393056" cy="400110"/>
            </a:xfrm>
            <a:prstGeom prst="rect">
              <a:avLst/>
            </a:prstGeom>
            <a:noFill/>
          </p:spPr>
          <p:txBody>
            <a:bodyPr wrap="none" rtlCol="0">
              <a:spAutoFit/>
            </a:bodyPr>
            <a:lstStyle/>
            <a:p>
              <a:pPr algn="ctr"/>
              <a:r>
                <a:rPr lang="fr-FR" sz="1000" dirty="0"/>
                <a:t>648</a:t>
              </a:r>
            </a:p>
            <a:p>
              <a:pPr algn="ctr"/>
              <a:r>
                <a:rPr lang="fr-FR" sz="1000" dirty="0"/>
                <a:t>(27)</a:t>
              </a:r>
            </a:p>
          </p:txBody>
        </p:sp>
        <p:sp>
          <p:nvSpPr>
            <p:cNvPr id="566" name="ZoneTexte 565">
              <a:extLst>
                <a:ext uri="{FF2B5EF4-FFF2-40B4-BE49-F238E27FC236}">
                  <a16:creationId xmlns:a16="http://schemas.microsoft.com/office/drawing/2014/main" id="{3E2EA6FA-0A17-2980-BED8-7C377C00C97B}"/>
                </a:ext>
              </a:extLst>
            </p:cNvPr>
            <p:cNvSpPr txBox="1"/>
            <p:nvPr/>
          </p:nvSpPr>
          <p:spPr>
            <a:xfrm>
              <a:off x="7998972" y="5397376"/>
              <a:ext cx="393056" cy="400110"/>
            </a:xfrm>
            <a:prstGeom prst="rect">
              <a:avLst/>
            </a:prstGeom>
            <a:noFill/>
          </p:spPr>
          <p:txBody>
            <a:bodyPr wrap="none" rtlCol="0">
              <a:spAutoFit/>
            </a:bodyPr>
            <a:lstStyle/>
            <a:p>
              <a:pPr algn="ctr"/>
              <a:r>
                <a:rPr lang="fr-FR" sz="1000" dirty="0"/>
                <a:t>816</a:t>
              </a:r>
            </a:p>
            <a:p>
              <a:pPr algn="ctr"/>
              <a:r>
                <a:rPr lang="fr-FR" sz="1000" dirty="0"/>
                <a:t>(27)</a:t>
              </a:r>
            </a:p>
          </p:txBody>
        </p:sp>
        <p:sp>
          <p:nvSpPr>
            <p:cNvPr id="567" name="ZoneTexte 566">
              <a:extLst>
                <a:ext uri="{FF2B5EF4-FFF2-40B4-BE49-F238E27FC236}">
                  <a16:creationId xmlns:a16="http://schemas.microsoft.com/office/drawing/2014/main" id="{EE745A4A-B954-10D5-49C2-E2F4838C6394}"/>
                </a:ext>
              </a:extLst>
            </p:cNvPr>
            <p:cNvSpPr txBox="1"/>
            <p:nvPr/>
          </p:nvSpPr>
          <p:spPr>
            <a:xfrm>
              <a:off x="8286283" y="5397376"/>
              <a:ext cx="393056" cy="400110"/>
            </a:xfrm>
            <a:prstGeom prst="rect">
              <a:avLst/>
            </a:prstGeom>
            <a:noFill/>
          </p:spPr>
          <p:txBody>
            <a:bodyPr wrap="none" rtlCol="0">
              <a:spAutoFit/>
            </a:bodyPr>
            <a:lstStyle/>
            <a:p>
              <a:pPr algn="ctr"/>
              <a:r>
                <a:rPr lang="fr-FR" sz="1000" dirty="0"/>
                <a:t>984</a:t>
              </a:r>
            </a:p>
            <a:p>
              <a:pPr algn="ctr"/>
              <a:r>
                <a:rPr lang="fr-FR" sz="1000" dirty="0"/>
                <a:t>(41)</a:t>
              </a:r>
            </a:p>
          </p:txBody>
        </p:sp>
        <p:sp>
          <p:nvSpPr>
            <p:cNvPr id="568" name="ZoneTexte 567">
              <a:extLst>
                <a:ext uri="{FF2B5EF4-FFF2-40B4-BE49-F238E27FC236}">
                  <a16:creationId xmlns:a16="http://schemas.microsoft.com/office/drawing/2014/main" id="{0750D468-86E4-381E-752F-51791C341DAB}"/>
                </a:ext>
              </a:extLst>
            </p:cNvPr>
            <p:cNvSpPr txBox="1"/>
            <p:nvPr/>
          </p:nvSpPr>
          <p:spPr>
            <a:xfrm>
              <a:off x="8556684" y="5397376"/>
              <a:ext cx="447558" cy="400110"/>
            </a:xfrm>
            <a:prstGeom prst="rect">
              <a:avLst/>
            </a:prstGeom>
            <a:noFill/>
          </p:spPr>
          <p:txBody>
            <a:bodyPr wrap="none" rtlCol="0">
              <a:spAutoFit/>
            </a:bodyPr>
            <a:lstStyle/>
            <a:p>
              <a:pPr algn="ctr"/>
              <a:r>
                <a:rPr lang="fr-FR" sz="1000" dirty="0"/>
                <a:t>1152</a:t>
              </a:r>
            </a:p>
            <a:p>
              <a:pPr algn="ctr"/>
              <a:r>
                <a:rPr lang="fr-FR" sz="1000" dirty="0"/>
                <a:t>(48)</a:t>
              </a:r>
            </a:p>
          </p:txBody>
        </p:sp>
        <p:sp>
          <p:nvSpPr>
            <p:cNvPr id="583" name="ZoneTexte 582">
              <a:extLst>
                <a:ext uri="{FF2B5EF4-FFF2-40B4-BE49-F238E27FC236}">
                  <a16:creationId xmlns:a16="http://schemas.microsoft.com/office/drawing/2014/main" id="{54B4B72B-2B6F-D9FB-95D3-9F14C0265201}"/>
                </a:ext>
              </a:extLst>
            </p:cNvPr>
            <p:cNvSpPr txBox="1"/>
            <p:nvPr/>
          </p:nvSpPr>
          <p:spPr>
            <a:xfrm>
              <a:off x="6402184" y="5207015"/>
              <a:ext cx="413896" cy="246221"/>
            </a:xfrm>
            <a:prstGeom prst="rect">
              <a:avLst/>
            </a:prstGeom>
            <a:noFill/>
          </p:spPr>
          <p:txBody>
            <a:bodyPr wrap="none" rtlCol="0">
              <a:spAutoFit/>
            </a:bodyPr>
            <a:lstStyle/>
            <a:p>
              <a:pPr algn="r"/>
              <a:r>
                <a:rPr lang="fr-FR" sz="1000" dirty="0"/>
                <a:t>0.01</a:t>
              </a:r>
            </a:p>
          </p:txBody>
        </p:sp>
        <p:sp>
          <p:nvSpPr>
            <p:cNvPr id="584" name="ZoneTexte 583">
              <a:extLst>
                <a:ext uri="{FF2B5EF4-FFF2-40B4-BE49-F238E27FC236}">
                  <a16:creationId xmlns:a16="http://schemas.microsoft.com/office/drawing/2014/main" id="{49FC590C-3E59-A642-FAB6-960356B1EF3D}"/>
                </a:ext>
              </a:extLst>
            </p:cNvPr>
            <p:cNvSpPr txBox="1"/>
            <p:nvPr/>
          </p:nvSpPr>
          <p:spPr>
            <a:xfrm>
              <a:off x="6565690" y="4593919"/>
              <a:ext cx="250390" cy="246221"/>
            </a:xfrm>
            <a:prstGeom prst="rect">
              <a:avLst/>
            </a:prstGeom>
            <a:noFill/>
          </p:spPr>
          <p:txBody>
            <a:bodyPr wrap="none" rtlCol="0">
              <a:spAutoFit/>
            </a:bodyPr>
            <a:lstStyle/>
            <a:p>
              <a:pPr algn="r"/>
              <a:r>
                <a:rPr lang="fr-FR" sz="1000" dirty="0"/>
                <a:t>1</a:t>
              </a:r>
            </a:p>
          </p:txBody>
        </p:sp>
        <p:sp>
          <p:nvSpPr>
            <p:cNvPr id="585" name="ZoneTexte 584">
              <a:extLst>
                <a:ext uri="{FF2B5EF4-FFF2-40B4-BE49-F238E27FC236}">
                  <a16:creationId xmlns:a16="http://schemas.microsoft.com/office/drawing/2014/main" id="{BC9B8968-42F6-FDE5-020C-443207042700}"/>
                </a:ext>
              </a:extLst>
            </p:cNvPr>
            <p:cNvSpPr txBox="1"/>
            <p:nvPr/>
          </p:nvSpPr>
          <p:spPr>
            <a:xfrm>
              <a:off x="6499968" y="4287372"/>
              <a:ext cx="316112" cy="246221"/>
            </a:xfrm>
            <a:prstGeom prst="rect">
              <a:avLst/>
            </a:prstGeom>
            <a:noFill/>
          </p:spPr>
          <p:txBody>
            <a:bodyPr wrap="none" rtlCol="0">
              <a:spAutoFit/>
            </a:bodyPr>
            <a:lstStyle/>
            <a:p>
              <a:pPr algn="r"/>
              <a:r>
                <a:rPr lang="fr-FR" sz="1000" dirty="0"/>
                <a:t>10</a:t>
              </a:r>
            </a:p>
          </p:txBody>
        </p:sp>
        <p:sp>
          <p:nvSpPr>
            <p:cNvPr id="586" name="ZoneTexte 585">
              <a:extLst>
                <a:ext uri="{FF2B5EF4-FFF2-40B4-BE49-F238E27FC236}">
                  <a16:creationId xmlns:a16="http://schemas.microsoft.com/office/drawing/2014/main" id="{0FB54943-AFAD-352D-6FAF-1EC792E3E821}"/>
                </a:ext>
              </a:extLst>
            </p:cNvPr>
            <p:cNvSpPr txBox="1"/>
            <p:nvPr/>
          </p:nvSpPr>
          <p:spPr>
            <a:xfrm>
              <a:off x="6434244" y="3980825"/>
              <a:ext cx="381836" cy="246221"/>
            </a:xfrm>
            <a:prstGeom prst="rect">
              <a:avLst/>
            </a:prstGeom>
            <a:noFill/>
          </p:spPr>
          <p:txBody>
            <a:bodyPr wrap="none" rtlCol="0">
              <a:spAutoFit/>
            </a:bodyPr>
            <a:lstStyle/>
            <a:p>
              <a:pPr algn="r"/>
              <a:r>
                <a:rPr lang="fr-FR" sz="1000" dirty="0"/>
                <a:t>100</a:t>
              </a:r>
            </a:p>
          </p:txBody>
        </p:sp>
        <p:sp>
          <p:nvSpPr>
            <p:cNvPr id="587" name="ZoneTexte 586">
              <a:extLst>
                <a:ext uri="{FF2B5EF4-FFF2-40B4-BE49-F238E27FC236}">
                  <a16:creationId xmlns:a16="http://schemas.microsoft.com/office/drawing/2014/main" id="{46A0D126-D26A-0A43-8D21-7EB9BC62D312}"/>
                </a:ext>
              </a:extLst>
            </p:cNvPr>
            <p:cNvSpPr txBox="1"/>
            <p:nvPr/>
          </p:nvSpPr>
          <p:spPr>
            <a:xfrm>
              <a:off x="6339668" y="3674278"/>
              <a:ext cx="476412" cy="246221"/>
            </a:xfrm>
            <a:prstGeom prst="rect">
              <a:avLst/>
            </a:prstGeom>
            <a:noFill/>
          </p:spPr>
          <p:txBody>
            <a:bodyPr wrap="none" rtlCol="0">
              <a:spAutoFit/>
            </a:bodyPr>
            <a:lstStyle/>
            <a:p>
              <a:pPr algn="r"/>
              <a:r>
                <a:rPr lang="fr-FR" sz="1000" dirty="0"/>
                <a:t>1 000</a:t>
              </a:r>
            </a:p>
          </p:txBody>
        </p:sp>
        <p:sp>
          <p:nvSpPr>
            <p:cNvPr id="588" name="ZoneTexte 587">
              <a:extLst>
                <a:ext uri="{FF2B5EF4-FFF2-40B4-BE49-F238E27FC236}">
                  <a16:creationId xmlns:a16="http://schemas.microsoft.com/office/drawing/2014/main" id="{62DCEF68-9010-5547-66C0-8426A6A56DB2}"/>
                </a:ext>
              </a:extLst>
            </p:cNvPr>
            <p:cNvSpPr txBox="1"/>
            <p:nvPr/>
          </p:nvSpPr>
          <p:spPr>
            <a:xfrm>
              <a:off x="6273944" y="3367731"/>
              <a:ext cx="542136" cy="246221"/>
            </a:xfrm>
            <a:prstGeom prst="rect">
              <a:avLst/>
            </a:prstGeom>
            <a:noFill/>
          </p:spPr>
          <p:txBody>
            <a:bodyPr wrap="none" rtlCol="0">
              <a:spAutoFit/>
            </a:bodyPr>
            <a:lstStyle/>
            <a:p>
              <a:pPr algn="r"/>
              <a:r>
                <a:rPr lang="fr-FR" sz="1000" dirty="0"/>
                <a:t>10 000</a:t>
              </a:r>
            </a:p>
          </p:txBody>
        </p:sp>
        <p:sp>
          <p:nvSpPr>
            <p:cNvPr id="589" name="ZoneTexte 588">
              <a:extLst>
                <a:ext uri="{FF2B5EF4-FFF2-40B4-BE49-F238E27FC236}">
                  <a16:creationId xmlns:a16="http://schemas.microsoft.com/office/drawing/2014/main" id="{050A5286-1D4C-0C31-7B52-FBF6125A6D98}"/>
                </a:ext>
              </a:extLst>
            </p:cNvPr>
            <p:cNvSpPr txBox="1"/>
            <p:nvPr/>
          </p:nvSpPr>
          <p:spPr>
            <a:xfrm>
              <a:off x="6467908" y="4900466"/>
              <a:ext cx="348172" cy="246221"/>
            </a:xfrm>
            <a:prstGeom prst="rect">
              <a:avLst/>
            </a:prstGeom>
            <a:noFill/>
          </p:spPr>
          <p:txBody>
            <a:bodyPr wrap="none" rtlCol="0">
              <a:spAutoFit/>
            </a:bodyPr>
            <a:lstStyle/>
            <a:p>
              <a:pPr algn="r"/>
              <a:r>
                <a:rPr lang="fr-FR" sz="1000" dirty="0"/>
                <a:t>0.1</a:t>
              </a:r>
            </a:p>
          </p:txBody>
        </p:sp>
      </p:grpSp>
      <p:grpSp>
        <p:nvGrpSpPr>
          <p:cNvPr id="4" name="Groupe 3">
            <a:extLst>
              <a:ext uri="{FF2B5EF4-FFF2-40B4-BE49-F238E27FC236}">
                <a16:creationId xmlns:a16="http://schemas.microsoft.com/office/drawing/2014/main" id="{E63A391F-4763-2A4E-1395-F58221CDEA97}"/>
              </a:ext>
            </a:extLst>
          </p:cNvPr>
          <p:cNvGrpSpPr/>
          <p:nvPr/>
        </p:nvGrpSpPr>
        <p:grpSpPr>
          <a:xfrm>
            <a:off x="9126621" y="2930714"/>
            <a:ext cx="2780426" cy="2866772"/>
            <a:chOff x="9126621" y="2930714"/>
            <a:chExt cx="2780426" cy="2866772"/>
          </a:xfrm>
        </p:grpSpPr>
        <p:grpSp>
          <p:nvGrpSpPr>
            <p:cNvPr id="234" name="Groupe 233">
              <a:extLst>
                <a:ext uri="{FF2B5EF4-FFF2-40B4-BE49-F238E27FC236}">
                  <a16:creationId xmlns:a16="http://schemas.microsoft.com/office/drawing/2014/main" id="{CD5D8170-E66F-F87E-35F3-E8410535B7FC}"/>
                </a:ext>
              </a:extLst>
            </p:cNvPr>
            <p:cNvGrpSpPr/>
            <p:nvPr/>
          </p:nvGrpSpPr>
          <p:grpSpPr>
            <a:xfrm>
              <a:off x="9737725" y="3481710"/>
              <a:ext cx="2066926" cy="1909763"/>
              <a:chOff x="9737725" y="3841750"/>
              <a:chExt cx="2066926" cy="1909763"/>
            </a:xfrm>
          </p:grpSpPr>
          <p:sp>
            <p:nvSpPr>
              <p:cNvPr id="235" name="Freeform 892">
                <a:extLst>
                  <a:ext uri="{FF2B5EF4-FFF2-40B4-BE49-F238E27FC236}">
                    <a16:creationId xmlns:a16="http://schemas.microsoft.com/office/drawing/2014/main" id="{EB4F8398-C5D7-65AB-675E-6C5DA6E65827}"/>
                  </a:ext>
                </a:extLst>
              </p:cNvPr>
              <p:cNvSpPr>
                <a:spLocks/>
              </p:cNvSpPr>
              <p:nvPr/>
            </p:nvSpPr>
            <p:spPr bwMode="auto">
              <a:xfrm>
                <a:off x="9799638" y="3841750"/>
                <a:ext cx="2005013" cy="1855788"/>
              </a:xfrm>
              <a:custGeom>
                <a:avLst/>
                <a:gdLst>
                  <a:gd name="T0" fmla="*/ 6315 w 6315"/>
                  <a:gd name="T1" fmla="*/ 5844 h 5844"/>
                  <a:gd name="T2" fmla="*/ 0 w 6315"/>
                  <a:gd name="T3" fmla="*/ 5844 h 5844"/>
                  <a:gd name="T4" fmla="*/ 0 w 6315"/>
                  <a:gd name="T5" fmla="*/ 0 h 5844"/>
                </a:gdLst>
                <a:ahLst/>
                <a:cxnLst>
                  <a:cxn ang="0">
                    <a:pos x="T0" y="T1"/>
                  </a:cxn>
                  <a:cxn ang="0">
                    <a:pos x="T2" y="T3"/>
                  </a:cxn>
                  <a:cxn ang="0">
                    <a:pos x="T4" y="T5"/>
                  </a:cxn>
                </a:cxnLst>
                <a:rect l="0" t="0" r="r" b="b"/>
                <a:pathLst>
                  <a:path w="6315" h="5844">
                    <a:moveTo>
                      <a:pt x="6315" y="5844"/>
                    </a:moveTo>
                    <a:lnTo>
                      <a:pt x="0" y="5844"/>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6" name="Line 893">
                <a:extLst>
                  <a:ext uri="{FF2B5EF4-FFF2-40B4-BE49-F238E27FC236}">
                    <a16:creationId xmlns:a16="http://schemas.microsoft.com/office/drawing/2014/main" id="{7080A6ED-93D3-784B-0DFC-8A8C7BCFB49B}"/>
                  </a:ext>
                </a:extLst>
              </p:cNvPr>
              <p:cNvSpPr>
                <a:spLocks noChangeShapeType="1"/>
              </p:cNvSpPr>
              <p:nvPr/>
            </p:nvSpPr>
            <p:spPr bwMode="auto">
              <a:xfrm flipV="1">
                <a:off x="11669713" y="5697538"/>
                <a:ext cx="0" cy="539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7" name="Line 894">
                <a:extLst>
                  <a:ext uri="{FF2B5EF4-FFF2-40B4-BE49-F238E27FC236}">
                    <a16:creationId xmlns:a16="http://schemas.microsoft.com/office/drawing/2014/main" id="{A76210C8-F21E-2AAC-128E-D48AAFCD1186}"/>
                  </a:ext>
                </a:extLst>
              </p:cNvPr>
              <p:cNvSpPr>
                <a:spLocks noChangeShapeType="1"/>
              </p:cNvSpPr>
              <p:nvPr/>
            </p:nvSpPr>
            <p:spPr bwMode="auto">
              <a:xfrm flipV="1">
                <a:off x="9988550" y="5697538"/>
                <a:ext cx="0" cy="539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8" name="Line 895">
                <a:extLst>
                  <a:ext uri="{FF2B5EF4-FFF2-40B4-BE49-F238E27FC236}">
                    <a16:creationId xmlns:a16="http://schemas.microsoft.com/office/drawing/2014/main" id="{9D2954E6-25A1-458F-C70A-048A2761E79C}"/>
                  </a:ext>
                </a:extLst>
              </p:cNvPr>
              <p:cNvSpPr>
                <a:spLocks noChangeShapeType="1"/>
              </p:cNvSpPr>
              <p:nvPr/>
            </p:nvSpPr>
            <p:spPr bwMode="auto">
              <a:xfrm flipV="1">
                <a:off x="9799638" y="5697538"/>
                <a:ext cx="0" cy="539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9" name="Line 896">
                <a:extLst>
                  <a:ext uri="{FF2B5EF4-FFF2-40B4-BE49-F238E27FC236}">
                    <a16:creationId xmlns:a16="http://schemas.microsoft.com/office/drawing/2014/main" id="{55FE0542-BD49-B096-849F-2BA0A9C1B528}"/>
                  </a:ext>
                </a:extLst>
              </p:cNvPr>
              <p:cNvSpPr>
                <a:spLocks noChangeShapeType="1"/>
              </p:cNvSpPr>
              <p:nvPr/>
            </p:nvSpPr>
            <p:spPr bwMode="auto">
              <a:xfrm flipV="1">
                <a:off x="10269538" y="5697538"/>
                <a:ext cx="0" cy="539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0" name="Line 897">
                <a:extLst>
                  <a:ext uri="{FF2B5EF4-FFF2-40B4-BE49-F238E27FC236}">
                    <a16:creationId xmlns:a16="http://schemas.microsoft.com/office/drawing/2014/main" id="{AC8B2066-60AD-2846-BB63-1EC201E75C39}"/>
                  </a:ext>
                </a:extLst>
              </p:cNvPr>
              <p:cNvSpPr>
                <a:spLocks noChangeShapeType="1"/>
              </p:cNvSpPr>
              <p:nvPr/>
            </p:nvSpPr>
            <p:spPr bwMode="auto">
              <a:xfrm flipV="1">
                <a:off x="10548938" y="5697538"/>
                <a:ext cx="0" cy="539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1" name="Line 898">
                <a:extLst>
                  <a:ext uri="{FF2B5EF4-FFF2-40B4-BE49-F238E27FC236}">
                    <a16:creationId xmlns:a16="http://schemas.microsoft.com/office/drawing/2014/main" id="{F23E0487-C2CB-0CA2-139A-12475623DF97}"/>
                  </a:ext>
                </a:extLst>
              </p:cNvPr>
              <p:cNvSpPr>
                <a:spLocks noChangeShapeType="1"/>
              </p:cNvSpPr>
              <p:nvPr/>
            </p:nvSpPr>
            <p:spPr bwMode="auto">
              <a:xfrm flipV="1">
                <a:off x="10828338" y="5697538"/>
                <a:ext cx="0" cy="539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2" name="Line 899">
                <a:extLst>
                  <a:ext uri="{FF2B5EF4-FFF2-40B4-BE49-F238E27FC236}">
                    <a16:creationId xmlns:a16="http://schemas.microsoft.com/office/drawing/2014/main" id="{14ED1CDB-B191-032C-1264-3F6D603473C7}"/>
                  </a:ext>
                </a:extLst>
              </p:cNvPr>
              <p:cNvSpPr>
                <a:spLocks noChangeShapeType="1"/>
              </p:cNvSpPr>
              <p:nvPr/>
            </p:nvSpPr>
            <p:spPr bwMode="auto">
              <a:xfrm flipV="1">
                <a:off x="11109325" y="5697538"/>
                <a:ext cx="0" cy="539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3" name="Line 900">
                <a:extLst>
                  <a:ext uri="{FF2B5EF4-FFF2-40B4-BE49-F238E27FC236}">
                    <a16:creationId xmlns:a16="http://schemas.microsoft.com/office/drawing/2014/main" id="{DD6BA4A0-82A2-E81E-BFFE-DE9BCE382D35}"/>
                  </a:ext>
                </a:extLst>
              </p:cNvPr>
              <p:cNvSpPr>
                <a:spLocks noChangeShapeType="1"/>
              </p:cNvSpPr>
              <p:nvPr/>
            </p:nvSpPr>
            <p:spPr bwMode="auto">
              <a:xfrm flipV="1">
                <a:off x="11388725" y="5697538"/>
                <a:ext cx="0" cy="539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4" name="Line 918">
                <a:extLst>
                  <a:ext uri="{FF2B5EF4-FFF2-40B4-BE49-F238E27FC236}">
                    <a16:creationId xmlns:a16="http://schemas.microsoft.com/office/drawing/2014/main" id="{64A241F1-85C2-AEB0-1D63-AEDAF8FEDA8E}"/>
                  </a:ext>
                </a:extLst>
              </p:cNvPr>
              <p:cNvSpPr>
                <a:spLocks noChangeShapeType="1"/>
              </p:cNvSpPr>
              <p:nvPr/>
            </p:nvSpPr>
            <p:spPr bwMode="auto">
              <a:xfrm>
                <a:off x="9737725" y="3857625"/>
                <a:ext cx="6191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5" name="Line 919">
                <a:extLst>
                  <a:ext uri="{FF2B5EF4-FFF2-40B4-BE49-F238E27FC236}">
                    <a16:creationId xmlns:a16="http://schemas.microsoft.com/office/drawing/2014/main" id="{A529A6A7-F125-0DF6-3508-8051E3A83468}"/>
                  </a:ext>
                </a:extLst>
              </p:cNvPr>
              <p:cNvSpPr>
                <a:spLocks noChangeShapeType="1"/>
              </p:cNvSpPr>
              <p:nvPr/>
            </p:nvSpPr>
            <p:spPr bwMode="auto">
              <a:xfrm>
                <a:off x="9737725" y="4470400"/>
                <a:ext cx="6191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6" name="Line 920">
                <a:extLst>
                  <a:ext uri="{FF2B5EF4-FFF2-40B4-BE49-F238E27FC236}">
                    <a16:creationId xmlns:a16="http://schemas.microsoft.com/office/drawing/2014/main" id="{14FAD4ED-FE33-7919-6943-DB544F174E92}"/>
                  </a:ext>
                </a:extLst>
              </p:cNvPr>
              <p:cNvSpPr>
                <a:spLocks noChangeShapeType="1"/>
              </p:cNvSpPr>
              <p:nvPr/>
            </p:nvSpPr>
            <p:spPr bwMode="auto">
              <a:xfrm>
                <a:off x="9737725" y="4164013"/>
                <a:ext cx="6191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7" name="Line 921">
                <a:extLst>
                  <a:ext uri="{FF2B5EF4-FFF2-40B4-BE49-F238E27FC236}">
                    <a16:creationId xmlns:a16="http://schemas.microsoft.com/office/drawing/2014/main" id="{4D37E255-43FD-C5C7-7D2B-8DD4E4FFC3FC}"/>
                  </a:ext>
                </a:extLst>
              </p:cNvPr>
              <p:cNvSpPr>
                <a:spLocks noChangeShapeType="1"/>
              </p:cNvSpPr>
              <p:nvPr/>
            </p:nvSpPr>
            <p:spPr bwMode="auto">
              <a:xfrm>
                <a:off x="9737725" y="5083175"/>
                <a:ext cx="6191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8" name="Line 922">
                <a:extLst>
                  <a:ext uri="{FF2B5EF4-FFF2-40B4-BE49-F238E27FC236}">
                    <a16:creationId xmlns:a16="http://schemas.microsoft.com/office/drawing/2014/main" id="{CC39E5FA-0397-0F31-7589-D4C152E53D2F}"/>
                  </a:ext>
                </a:extLst>
              </p:cNvPr>
              <p:cNvSpPr>
                <a:spLocks noChangeShapeType="1"/>
              </p:cNvSpPr>
              <p:nvPr/>
            </p:nvSpPr>
            <p:spPr bwMode="auto">
              <a:xfrm>
                <a:off x="9737725" y="4776788"/>
                <a:ext cx="6191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9" name="Line 923">
                <a:extLst>
                  <a:ext uri="{FF2B5EF4-FFF2-40B4-BE49-F238E27FC236}">
                    <a16:creationId xmlns:a16="http://schemas.microsoft.com/office/drawing/2014/main" id="{DDD10247-A48A-DDC7-30CB-B11DC8CDB3D1}"/>
                  </a:ext>
                </a:extLst>
              </p:cNvPr>
              <p:cNvSpPr>
                <a:spLocks noChangeShapeType="1"/>
              </p:cNvSpPr>
              <p:nvPr/>
            </p:nvSpPr>
            <p:spPr bwMode="auto">
              <a:xfrm>
                <a:off x="9737725" y="5697538"/>
                <a:ext cx="6191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0" name="Line 924">
                <a:extLst>
                  <a:ext uri="{FF2B5EF4-FFF2-40B4-BE49-F238E27FC236}">
                    <a16:creationId xmlns:a16="http://schemas.microsoft.com/office/drawing/2014/main" id="{D51EC5B8-7689-E622-627A-69FF91A8C9C4}"/>
                  </a:ext>
                </a:extLst>
              </p:cNvPr>
              <p:cNvSpPr>
                <a:spLocks noChangeShapeType="1"/>
              </p:cNvSpPr>
              <p:nvPr/>
            </p:nvSpPr>
            <p:spPr bwMode="auto">
              <a:xfrm>
                <a:off x="9737725" y="5389563"/>
                <a:ext cx="6191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1" name="Line 933">
                <a:extLst>
                  <a:ext uri="{FF2B5EF4-FFF2-40B4-BE49-F238E27FC236}">
                    <a16:creationId xmlns:a16="http://schemas.microsoft.com/office/drawing/2014/main" id="{AAD5C0C0-FA4E-1F7B-88DC-06F7FF219A6E}"/>
                  </a:ext>
                </a:extLst>
              </p:cNvPr>
              <p:cNvSpPr>
                <a:spLocks noChangeShapeType="1"/>
              </p:cNvSpPr>
              <p:nvPr/>
            </p:nvSpPr>
            <p:spPr bwMode="auto">
              <a:xfrm flipH="1">
                <a:off x="9799638" y="5461000"/>
                <a:ext cx="2005013" cy="0"/>
              </a:xfrm>
              <a:prstGeom prst="line">
                <a:avLst/>
              </a:prstGeom>
              <a:noFill/>
              <a:ln w="635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2" name="Freeform 935">
                <a:extLst>
                  <a:ext uri="{FF2B5EF4-FFF2-40B4-BE49-F238E27FC236}">
                    <a16:creationId xmlns:a16="http://schemas.microsoft.com/office/drawing/2014/main" id="{40F0406C-0F55-0117-F1F8-1E4204BB9284}"/>
                  </a:ext>
                </a:extLst>
              </p:cNvPr>
              <p:cNvSpPr>
                <a:spLocks/>
              </p:cNvSpPr>
              <p:nvPr/>
            </p:nvSpPr>
            <p:spPr bwMode="auto">
              <a:xfrm>
                <a:off x="10620375" y="4533900"/>
                <a:ext cx="0" cy="307975"/>
              </a:xfrm>
              <a:custGeom>
                <a:avLst/>
                <a:gdLst>
                  <a:gd name="T0" fmla="*/ 968 h 968"/>
                  <a:gd name="T1" fmla="*/ 249 h 968"/>
                  <a:gd name="T2" fmla="*/ 0 h 968"/>
                </a:gdLst>
                <a:ahLst/>
                <a:cxnLst>
                  <a:cxn ang="0">
                    <a:pos x="0" y="T0"/>
                  </a:cxn>
                  <a:cxn ang="0">
                    <a:pos x="0" y="T1"/>
                  </a:cxn>
                  <a:cxn ang="0">
                    <a:pos x="0" y="T2"/>
                  </a:cxn>
                </a:cxnLst>
                <a:rect l="0" t="0" r="r" b="b"/>
                <a:pathLst>
                  <a:path h="968">
                    <a:moveTo>
                      <a:pt x="0" y="968"/>
                    </a:moveTo>
                    <a:lnTo>
                      <a:pt x="0" y="249"/>
                    </a:lnTo>
                    <a:lnTo>
                      <a:pt x="0" y="0"/>
                    </a:lnTo>
                  </a:path>
                </a:pathLst>
              </a:custGeom>
              <a:noFill/>
              <a:ln w="6350">
                <a:solidFill>
                  <a:srgbClr val="0000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3" name="Freeform 936">
                <a:extLst>
                  <a:ext uri="{FF2B5EF4-FFF2-40B4-BE49-F238E27FC236}">
                    <a16:creationId xmlns:a16="http://schemas.microsoft.com/office/drawing/2014/main" id="{AC811DD9-D4A0-B4CF-0D8D-42EFA0EFEEB6}"/>
                  </a:ext>
                </a:extLst>
              </p:cNvPr>
              <p:cNvSpPr>
                <a:spLocks/>
              </p:cNvSpPr>
              <p:nvPr/>
            </p:nvSpPr>
            <p:spPr bwMode="auto">
              <a:xfrm>
                <a:off x="10891838" y="4606925"/>
                <a:ext cx="0" cy="481013"/>
              </a:xfrm>
              <a:custGeom>
                <a:avLst/>
                <a:gdLst>
                  <a:gd name="T0" fmla="*/ 1516 h 1516"/>
                  <a:gd name="T1" fmla="*/ 278 h 1516"/>
                  <a:gd name="T2" fmla="*/ 0 h 1516"/>
                </a:gdLst>
                <a:ahLst/>
                <a:cxnLst>
                  <a:cxn ang="0">
                    <a:pos x="0" y="T0"/>
                  </a:cxn>
                  <a:cxn ang="0">
                    <a:pos x="0" y="T1"/>
                  </a:cxn>
                  <a:cxn ang="0">
                    <a:pos x="0" y="T2"/>
                  </a:cxn>
                </a:cxnLst>
                <a:rect l="0" t="0" r="r" b="b"/>
                <a:pathLst>
                  <a:path h="1516">
                    <a:moveTo>
                      <a:pt x="0" y="1516"/>
                    </a:moveTo>
                    <a:lnTo>
                      <a:pt x="0" y="278"/>
                    </a:lnTo>
                    <a:lnTo>
                      <a:pt x="0" y="0"/>
                    </a:lnTo>
                  </a:path>
                </a:pathLst>
              </a:custGeom>
              <a:noFill/>
              <a:ln w="6350">
                <a:solidFill>
                  <a:srgbClr val="0000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4" name="Line 937">
                <a:extLst>
                  <a:ext uri="{FF2B5EF4-FFF2-40B4-BE49-F238E27FC236}">
                    <a16:creationId xmlns:a16="http://schemas.microsoft.com/office/drawing/2014/main" id="{D68AFD33-CBCA-8E4B-B907-E1ABD199DE32}"/>
                  </a:ext>
                </a:extLst>
              </p:cNvPr>
              <p:cNvSpPr>
                <a:spLocks noChangeShapeType="1"/>
              </p:cNvSpPr>
              <p:nvPr/>
            </p:nvSpPr>
            <p:spPr bwMode="auto">
              <a:xfrm>
                <a:off x="11161713" y="4694238"/>
                <a:ext cx="0" cy="112713"/>
              </a:xfrm>
              <a:prstGeom prst="line">
                <a:avLst/>
              </a:prstGeom>
              <a:noFill/>
              <a:ln w="6350">
                <a:solidFill>
                  <a:srgbClr val="0000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5" name="Freeform 938">
                <a:extLst>
                  <a:ext uri="{FF2B5EF4-FFF2-40B4-BE49-F238E27FC236}">
                    <a16:creationId xmlns:a16="http://schemas.microsoft.com/office/drawing/2014/main" id="{A9245C11-8CE0-EB63-E1FF-545FD1EFEF0B}"/>
                  </a:ext>
                </a:extLst>
              </p:cNvPr>
              <p:cNvSpPr>
                <a:spLocks/>
              </p:cNvSpPr>
              <p:nvPr/>
            </p:nvSpPr>
            <p:spPr bwMode="auto">
              <a:xfrm>
                <a:off x="9847263" y="4357688"/>
                <a:ext cx="0" cy="109538"/>
              </a:xfrm>
              <a:custGeom>
                <a:avLst/>
                <a:gdLst>
                  <a:gd name="T0" fmla="*/ 0 h 345"/>
                  <a:gd name="T1" fmla="*/ 140 h 345"/>
                  <a:gd name="T2" fmla="*/ 345 h 345"/>
                </a:gdLst>
                <a:ahLst/>
                <a:cxnLst>
                  <a:cxn ang="0">
                    <a:pos x="0" y="T0"/>
                  </a:cxn>
                  <a:cxn ang="0">
                    <a:pos x="0" y="T1"/>
                  </a:cxn>
                  <a:cxn ang="0">
                    <a:pos x="0" y="T2"/>
                  </a:cxn>
                </a:cxnLst>
                <a:rect l="0" t="0" r="r" b="b"/>
                <a:pathLst>
                  <a:path h="345">
                    <a:moveTo>
                      <a:pt x="0" y="0"/>
                    </a:moveTo>
                    <a:lnTo>
                      <a:pt x="0" y="140"/>
                    </a:lnTo>
                    <a:lnTo>
                      <a:pt x="0" y="345"/>
                    </a:lnTo>
                  </a:path>
                </a:pathLst>
              </a:custGeom>
              <a:noFill/>
              <a:ln w="6350">
                <a:solidFill>
                  <a:srgbClr val="0000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6" name="Freeform 939">
                <a:extLst>
                  <a:ext uri="{FF2B5EF4-FFF2-40B4-BE49-F238E27FC236}">
                    <a16:creationId xmlns:a16="http://schemas.microsoft.com/office/drawing/2014/main" id="{1954D4B3-E5C6-FC8E-16AB-97639410F2A9}"/>
                  </a:ext>
                </a:extLst>
              </p:cNvPr>
              <p:cNvSpPr>
                <a:spLocks/>
              </p:cNvSpPr>
              <p:nvPr/>
            </p:nvSpPr>
            <p:spPr bwMode="auto">
              <a:xfrm>
                <a:off x="9818688" y="4352925"/>
                <a:ext cx="0" cy="107950"/>
              </a:xfrm>
              <a:custGeom>
                <a:avLst/>
                <a:gdLst>
                  <a:gd name="T0" fmla="*/ 340 h 340"/>
                  <a:gd name="T1" fmla="*/ 134 h 340"/>
                  <a:gd name="T2" fmla="*/ 0 h 340"/>
                </a:gdLst>
                <a:ahLst/>
                <a:cxnLst>
                  <a:cxn ang="0">
                    <a:pos x="0" y="T0"/>
                  </a:cxn>
                  <a:cxn ang="0">
                    <a:pos x="0" y="T1"/>
                  </a:cxn>
                  <a:cxn ang="0">
                    <a:pos x="0" y="T2"/>
                  </a:cxn>
                </a:cxnLst>
                <a:rect l="0" t="0" r="r" b="b"/>
                <a:pathLst>
                  <a:path h="340">
                    <a:moveTo>
                      <a:pt x="0" y="340"/>
                    </a:moveTo>
                    <a:lnTo>
                      <a:pt x="0" y="134"/>
                    </a:lnTo>
                    <a:lnTo>
                      <a:pt x="0" y="0"/>
                    </a:lnTo>
                  </a:path>
                </a:pathLst>
              </a:custGeom>
              <a:noFill/>
              <a:ln w="6350">
                <a:solidFill>
                  <a:srgbClr val="0000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7" name="Freeform 940">
                <a:extLst>
                  <a:ext uri="{FF2B5EF4-FFF2-40B4-BE49-F238E27FC236}">
                    <a16:creationId xmlns:a16="http://schemas.microsoft.com/office/drawing/2014/main" id="{38038959-7F04-20C1-E6BD-FDAACA962D60}"/>
                  </a:ext>
                </a:extLst>
              </p:cNvPr>
              <p:cNvSpPr>
                <a:spLocks/>
              </p:cNvSpPr>
              <p:nvPr/>
            </p:nvSpPr>
            <p:spPr bwMode="auto">
              <a:xfrm>
                <a:off x="9964738" y="4398963"/>
                <a:ext cx="0" cy="119063"/>
              </a:xfrm>
              <a:custGeom>
                <a:avLst/>
                <a:gdLst>
                  <a:gd name="T0" fmla="*/ 375 h 375"/>
                  <a:gd name="T1" fmla="*/ 150 h 375"/>
                  <a:gd name="T2" fmla="*/ 0 h 375"/>
                </a:gdLst>
                <a:ahLst/>
                <a:cxnLst>
                  <a:cxn ang="0">
                    <a:pos x="0" y="T0"/>
                  </a:cxn>
                  <a:cxn ang="0">
                    <a:pos x="0" y="T1"/>
                  </a:cxn>
                  <a:cxn ang="0">
                    <a:pos x="0" y="T2"/>
                  </a:cxn>
                </a:cxnLst>
                <a:rect l="0" t="0" r="r" b="b"/>
                <a:pathLst>
                  <a:path h="375">
                    <a:moveTo>
                      <a:pt x="0" y="375"/>
                    </a:moveTo>
                    <a:lnTo>
                      <a:pt x="0" y="150"/>
                    </a:lnTo>
                    <a:lnTo>
                      <a:pt x="0" y="0"/>
                    </a:lnTo>
                  </a:path>
                </a:pathLst>
              </a:custGeom>
              <a:noFill/>
              <a:ln w="6350">
                <a:solidFill>
                  <a:srgbClr val="0000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8" name="Freeform 941">
                <a:extLst>
                  <a:ext uri="{FF2B5EF4-FFF2-40B4-BE49-F238E27FC236}">
                    <a16:creationId xmlns:a16="http://schemas.microsoft.com/office/drawing/2014/main" id="{EA682829-67D7-F797-C673-A9880C3F51A2}"/>
                  </a:ext>
                </a:extLst>
              </p:cNvPr>
              <p:cNvSpPr>
                <a:spLocks/>
              </p:cNvSpPr>
              <p:nvPr/>
            </p:nvSpPr>
            <p:spPr bwMode="auto">
              <a:xfrm>
                <a:off x="10002838" y="4403725"/>
                <a:ext cx="0" cy="141288"/>
              </a:xfrm>
              <a:custGeom>
                <a:avLst/>
                <a:gdLst>
                  <a:gd name="T0" fmla="*/ 446 h 446"/>
                  <a:gd name="T1" fmla="*/ 164 h 446"/>
                  <a:gd name="T2" fmla="*/ 0 h 446"/>
                </a:gdLst>
                <a:ahLst/>
                <a:cxnLst>
                  <a:cxn ang="0">
                    <a:pos x="0" y="T0"/>
                  </a:cxn>
                  <a:cxn ang="0">
                    <a:pos x="0" y="T1"/>
                  </a:cxn>
                  <a:cxn ang="0">
                    <a:pos x="0" y="T2"/>
                  </a:cxn>
                </a:cxnLst>
                <a:rect l="0" t="0" r="r" b="b"/>
                <a:pathLst>
                  <a:path h="446">
                    <a:moveTo>
                      <a:pt x="0" y="446"/>
                    </a:moveTo>
                    <a:lnTo>
                      <a:pt x="0" y="164"/>
                    </a:lnTo>
                    <a:lnTo>
                      <a:pt x="0" y="0"/>
                    </a:lnTo>
                  </a:path>
                </a:pathLst>
              </a:custGeom>
              <a:noFill/>
              <a:ln w="6350">
                <a:solidFill>
                  <a:srgbClr val="0000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9" name="Freeform 942">
                <a:extLst>
                  <a:ext uri="{FF2B5EF4-FFF2-40B4-BE49-F238E27FC236}">
                    <a16:creationId xmlns:a16="http://schemas.microsoft.com/office/drawing/2014/main" id="{F96E8839-D8E3-BF28-7963-6642DC2967AE}"/>
                  </a:ext>
                </a:extLst>
              </p:cNvPr>
              <p:cNvSpPr>
                <a:spLocks/>
              </p:cNvSpPr>
              <p:nvPr/>
            </p:nvSpPr>
            <p:spPr bwMode="auto">
              <a:xfrm>
                <a:off x="9920288" y="4384675"/>
                <a:ext cx="0" cy="131763"/>
              </a:xfrm>
              <a:custGeom>
                <a:avLst/>
                <a:gdLst>
                  <a:gd name="T0" fmla="*/ 416 h 416"/>
                  <a:gd name="T1" fmla="*/ 155 h 416"/>
                  <a:gd name="T2" fmla="*/ 0 h 416"/>
                </a:gdLst>
                <a:ahLst/>
                <a:cxnLst>
                  <a:cxn ang="0">
                    <a:pos x="0" y="T0"/>
                  </a:cxn>
                  <a:cxn ang="0">
                    <a:pos x="0" y="T1"/>
                  </a:cxn>
                  <a:cxn ang="0">
                    <a:pos x="0" y="T2"/>
                  </a:cxn>
                </a:cxnLst>
                <a:rect l="0" t="0" r="r" b="b"/>
                <a:pathLst>
                  <a:path h="416">
                    <a:moveTo>
                      <a:pt x="0" y="416"/>
                    </a:moveTo>
                    <a:lnTo>
                      <a:pt x="0" y="155"/>
                    </a:lnTo>
                    <a:lnTo>
                      <a:pt x="0" y="0"/>
                    </a:lnTo>
                  </a:path>
                </a:pathLst>
              </a:custGeom>
              <a:noFill/>
              <a:ln w="6350">
                <a:solidFill>
                  <a:srgbClr val="0000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0" name="Freeform 943">
                <a:extLst>
                  <a:ext uri="{FF2B5EF4-FFF2-40B4-BE49-F238E27FC236}">
                    <a16:creationId xmlns:a16="http://schemas.microsoft.com/office/drawing/2014/main" id="{939A6D4A-91C4-F72C-B3D4-B5E1966C365E}"/>
                  </a:ext>
                </a:extLst>
              </p:cNvPr>
              <p:cNvSpPr>
                <a:spLocks/>
              </p:cNvSpPr>
              <p:nvPr/>
            </p:nvSpPr>
            <p:spPr bwMode="auto">
              <a:xfrm>
                <a:off x="9885363" y="4375150"/>
                <a:ext cx="0" cy="128588"/>
              </a:xfrm>
              <a:custGeom>
                <a:avLst/>
                <a:gdLst>
                  <a:gd name="T0" fmla="*/ 405 h 405"/>
                  <a:gd name="T1" fmla="*/ 153 h 405"/>
                  <a:gd name="T2" fmla="*/ 0 h 405"/>
                </a:gdLst>
                <a:ahLst/>
                <a:cxnLst>
                  <a:cxn ang="0">
                    <a:pos x="0" y="T0"/>
                  </a:cxn>
                  <a:cxn ang="0">
                    <a:pos x="0" y="T1"/>
                  </a:cxn>
                  <a:cxn ang="0">
                    <a:pos x="0" y="T2"/>
                  </a:cxn>
                </a:cxnLst>
                <a:rect l="0" t="0" r="r" b="b"/>
                <a:pathLst>
                  <a:path h="405">
                    <a:moveTo>
                      <a:pt x="0" y="405"/>
                    </a:moveTo>
                    <a:lnTo>
                      <a:pt x="0" y="153"/>
                    </a:lnTo>
                    <a:lnTo>
                      <a:pt x="0" y="0"/>
                    </a:lnTo>
                  </a:path>
                </a:pathLst>
              </a:custGeom>
              <a:noFill/>
              <a:ln w="6350">
                <a:solidFill>
                  <a:srgbClr val="0000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1" name="Freeform 944">
                <a:extLst>
                  <a:ext uri="{FF2B5EF4-FFF2-40B4-BE49-F238E27FC236}">
                    <a16:creationId xmlns:a16="http://schemas.microsoft.com/office/drawing/2014/main" id="{D0C4EBD0-C626-4DF9-168A-59510B018D8A}"/>
                  </a:ext>
                </a:extLst>
              </p:cNvPr>
              <p:cNvSpPr>
                <a:spLocks/>
              </p:cNvSpPr>
              <p:nvPr/>
            </p:nvSpPr>
            <p:spPr bwMode="auto">
              <a:xfrm>
                <a:off x="10036175" y="4413250"/>
                <a:ext cx="0" cy="131763"/>
              </a:xfrm>
              <a:custGeom>
                <a:avLst/>
                <a:gdLst>
                  <a:gd name="T0" fmla="*/ 416 h 416"/>
                  <a:gd name="T1" fmla="*/ 141 h 416"/>
                  <a:gd name="T2" fmla="*/ 0 h 416"/>
                </a:gdLst>
                <a:ahLst/>
                <a:cxnLst>
                  <a:cxn ang="0">
                    <a:pos x="0" y="T0"/>
                  </a:cxn>
                  <a:cxn ang="0">
                    <a:pos x="0" y="T1"/>
                  </a:cxn>
                  <a:cxn ang="0">
                    <a:pos x="0" y="T2"/>
                  </a:cxn>
                </a:cxnLst>
                <a:rect l="0" t="0" r="r" b="b"/>
                <a:pathLst>
                  <a:path h="416">
                    <a:moveTo>
                      <a:pt x="0" y="416"/>
                    </a:moveTo>
                    <a:lnTo>
                      <a:pt x="0" y="141"/>
                    </a:lnTo>
                    <a:lnTo>
                      <a:pt x="0" y="0"/>
                    </a:lnTo>
                  </a:path>
                </a:pathLst>
              </a:custGeom>
              <a:noFill/>
              <a:ln w="6350">
                <a:solidFill>
                  <a:srgbClr val="0000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2" name="Freeform 945">
                <a:extLst>
                  <a:ext uri="{FF2B5EF4-FFF2-40B4-BE49-F238E27FC236}">
                    <a16:creationId xmlns:a16="http://schemas.microsoft.com/office/drawing/2014/main" id="{55A8E506-13A0-C72E-AD44-0BC27BDD0543}"/>
                  </a:ext>
                </a:extLst>
              </p:cNvPr>
              <p:cNvSpPr>
                <a:spLocks/>
              </p:cNvSpPr>
              <p:nvPr/>
            </p:nvSpPr>
            <p:spPr bwMode="auto">
              <a:xfrm>
                <a:off x="10075863" y="4410075"/>
                <a:ext cx="0" cy="123825"/>
              </a:xfrm>
              <a:custGeom>
                <a:avLst/>
                <a:gdLst>
                  <a:gd name="T0" fmla="*/ 391 h 391"/>
                  <a:gd name="T1" fmla="*/ 160 h 391"/>
                  <a:gd name="T2" fmla="*/ 0 h 391"/>
                </a:gdLst>
                <a:ahLst/>
                <a:cxnLst>
                  <a:cxn ang="0">
                    <a:pos x="0" y="T0"/>
                  </a:cxn>
                  <a:cxn ang="0">
                    <a:pos x="0" y="T1"/>
                  </a:cxn>
                  <a:cxn ang="0">
                    <a:pos x="0" y="T2"/>
                  </a:cxn>
                </a:cxnLst>
                <a:rect l="0" t="0" r="r" b="b"/>
                <a:pathLst>
                  <a:path h="391">
                    <a:moveTo>
                      <a:pt x="0" y="391"/>
                    </a:moveTo>
                    <a:lnTo>
                      <a:pt x="0" y="160"/>
                    </a:lnTo>
                    <a:lnTo>
                      <a:pt x="0" y="0"/>
                    </a:lnTo>
                  </a:path>
                </a:pathLst>
              </a:custGeom>
              <a:noFill/>
              <a:ln w="6350">
                <a:solidFill>
                  <a:srgbClr val="0000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3" name="Freeform 946">
                <a:extLst>
                  <a:ext uri="{FF2B5EF4-FFF2-40B4-BE49-F238E27FC236}">
                    <a16:creationId xmlns:a16="http://schemas.microsoft.com/office/drawing/2014/main" id="{6CCBA65E-A062-AE2C-E5CE-C3C4EDEA49BA}"/>
                  </a:ext>
                </a:extLst>
              </p:cNvPr>
              <p:cNvSpPr>
                <a:spLocks/>
              </p:cNvSpPr>
              <p:nvPr/>
            </p:nvSpPr>
            <p:spPr bwMode="auto">
              <a:xfrm>
                <a:off x="10347325" y="4475163"/>
                <a:ext cx="0" cy="179388"/>
              </a:xfrm>
              <a:custGeom>
                <a:avLst/>
                <a:gdLst>
                  <a:gd name="T0" fmla="*/ 563 h 563"/>
                  <a:gd name="T1" fmla="*/ 173 h 563"/>
                  <a:gd name="T2" fmla="*/ 0 h 563"/>
                </a:gdLst>
                <a:ahLst/>
                <a:cxnLst>
                  <a:cxn ang="0">
                    <a:pos x="0" y="T0"/>
                  </a:cxn>
                  <a:cxn ang="0">
                    <a:pos x="0" y="T1"/>
                  </a:cxn>
                  <a:cxn ang="0">
                    <a:pos x="0" y="T2"/>
                  </a:cxn>
                </a:cxnLst>
                <a:rect l="0" t="0" r="r" b="b"/>
                <a:pathLst>
                  <a:path h="563">
                    <a:moveTo>
                      <a:pt x="0" y="563"/>
                    </a:moveTo>
                    <a:lnTo>
                      <a:pt x="0" y="173"/>
                    </a:lnTo>
                    <a:lnTo>
                      <a:pt x="0" y="0"/>
                    </a:lnTo>
                  </a:path>
                </a:pathLst>
              </a:custGeom>
              <a:noFill/>
              <a:ln w="6350">
                <a:solidFill>
                  <a:srgbClr val="0000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4" name="Line 947">
                <a:extLst>
                  <a:ext uri="{FF2B5EF4-FFF2-40B4-BE49-F238E27FC236}">
                    <a16:creationId xmlns:a16="http://schemas.microsoft.com/office/drawing/2014/main" id="{C2F0E002-5640-5EC2-C7EB-2C7A460B87EF}"/>
                  </a:ext>
                </a:extLst>
              </p:cNvPr>
              <p:cNvSpPr>
                <a:spLocks noChangeShapeType="1"/>
              </p:cNvSpPr>
              <p:nvPr/>
            </p:nvSpPr>
            <p:spPr bwMode="auto">
              <a:xfrm>
                <a:off x="11433175" y="4797425"/>
                <a:ext cx="0" cy="123825"/>
              </a:xfrm>
              <a:prstGeom prst="line">
                <a:avLst/>
              </a:prstGeom>
              <a:noFill/>
              <a:ln w="6350">
                <a:solidFill>
                  <a:srgbClr val="0000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5" name="Freeform 950">
                <a:extLst>
                  <a:ext uri="{FF2B5EF4-FFF2-40B4-BE49-F238E27FC236}">
                    <a16:creationId xmlns:a16="http://schemas.microsoft.com/office/drawing/2014/main" id="{6FE61A6C-F7F9-9735-A88E-16E85C0DC216}"/>
                  </a:ext>
                </a:extLst>
              </p:cNvPr>
              <p:cNvSpPr>
                <a:spLocks/>
              </p:cNvSpPr>
              <p:nvPr/>
            </p:nvSpPr>
            <p:spPr bwMode="auto">
              <a:xfrm>
                <a:off x="9799638" y="4391025"/>
                <a:ext cx="1633538" cy="530225"/>
              </a:xfrm>
              <a:custGeom>
                <a:avLst/>
                <a:gdLst>
                  <a:gd name="T0" fmla="*/ 5147 w 5147"/>
                  <a:gd name="T1" fmla="*/ 1668 h 1668"/>
                  <a:gd name="T2" fmla="*/ 4292 w 5147"/>
                  <a:gd name="T3" fmla="*/ 1312 h 1668"/>
                  <a:gd name="T4" fmla="*/ 3438 w 5147"/>
                  <a:gd name="T5" fmla="*/ 956 h 1668"/>
                  <a:gd name="T6" fmla="*/ 2586 w 5147"/>
                  <a:gd name="T7" fmla="*/ 699 h 1668"/>
                  <a:gd name="T8" fmla="*/ 1724 w 5147"/>
                  <a:gd name="T9" fmla="*/ 440 h 1668"/>
                  <a:gd name="T10" fmla="*/ 893 w 5147"/>
                  <a:gd name="T11" fmla="*/ 220 h 1668"/>
                  <a:gd name="T12" fmla="*/ 868 w 5147"/>
                  <a:gd name="T13" fmla="*/ 219 h 1668"/>
                  <a:gd name="T14" fmla="*/ 746 w 5147"/>
                  <a:gd name="T15" fmla="*/ 210 h 1668"/>
                  <a:gd name="T16" fmla="*/ 640 w 5147"/>
                  <a:gd name="T17" fmla="*/ 203 h 1668"/>
                  <a:gd name="T18" fmla="*/ 613 w 5147"/>
                  <a:gd name="T19" fmla="*/ 201 h 1668"/>
                  <a:gd name="T20" fmla="*/ 518 w 5147"/>
                  <a:gd name="T21" fmla="*/ 174 h 1668"/>
                  <a:gd name="T22" fmla="*/ 381 w 5147"/>
                  <a:gd name="T23" fmla="*/ 133 h 1668"/>
                  <a:gd name="T24" fmla="*/ 270 w 5147"/>
                  <a:gd name="T25" fmla="*/ 101 h 1668"/>
                  <a:gd name="T26" fmla="*/ 260 w 5147"/>
                  <a:gd name="T27" fmla="*/ 98 h 1668"/>
                  <a:gd name="T28" fmla="*/ 151 w 5147"/>
                  <a:gd name="T29" fmla="*/ 37 h 1668"/>
                  <a:gd name="T30" fmla="*/ 148 w 5147"/>
                  <a:gd name="T31" fmla="*/ 37 h 1668"/>
                  <a:gd name="T32" fmla="*/ 62 w 5147"/>
                  <a:gd name="T33" fmla="*/ 16 h 1668"/>
                  <a:gd name="T34" fmla="*/ 0 w 5147"/>
                  <a:gd name="T35" fmla="*/ 0 h 1668"/>
                  <a:gd name="T36" fmla="*/ 0 w 5147"/>
                  <a:gd name="T37" fmla="*/ 250 h 1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47" h="1668">
                    <a:moveTo>
                      <a:pt x="5147" y="1668"/>
                    </a:moveTo>
                    <a:lnTo>
                      <a:pt x="4292" y="1312"/>
                    </a:lnTo>
                    <a:lnTo>
                      <a:pt x="3438" y="956"/>
                    </a:lnTo>
                    <a:lnTo>
                      <a:pt x="2586" y="699"/>
                    </a:lnTo>
                    <a:lnTo>
                      <a:pt x="1724" y="440"/>
                    </a:lnTo>
                    <a:lnTo>
                      <a:pt x="893" y="220"/>
                    </a:lnTo>
                    <a:lnTo>
                      <a:pt x="868" y="219"/>
                    </a:lnTo>
                    <a:lnTo>
                      <a:pt x="746" y="210"/>
                    </a:lnTo>
                    <a:lnTo>
                      <a:pt x="640" y="203"/>
                    </a:lnTo>
                    <a:lnTo>
                      <a:pt x="613" y="201"/>
                    </a:lnTo>
                    <a:lnTo>
                      <a:pt x="518" y="174"/>
                    </a:lnTo>
                    <a:lnTo>
                      <a:pt x="381" y="133"/>
                    </a:lnTo>
                    <a:lnTo>
                      <a:pt x="270" y="101"/>
                    </a:lnTo>
                    <a:lnTo>
                      <a:pt x="260" y="98"/>
                    </a:lnTo>
                    <a:lnTo>
                      <a:pt x="151" y="37"/>
                    </a:lnTo>
                    <a:lnTo>
                      <a:pt x="148" y="37"/>
                    </a:lnTo>
                    <a:lnTo>
                      <a:pt x="62" y="16"/>
                    </a:lnTo>
                    <a:lnTo>
                      <a:pt x="0" y="0"/>
                    </a:lnTo>
                    <a:lnTo>
                      <a:pt x="0" y="250"/>
                    </a:lnTo>
                  </a:path>
                </a:pathLst>
              </a:custGeom>
              <a:noFill/>
              <a:ln w="19050">
                <a:solidFill>
                  <a:srgbClr val="0000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6" name="Freeform 966">
                <a:extLst>
                  <a:ext uri="{FF2B5EF4-FFF2-40B4-BE49-F238E27FC236}">
                    <a16:creationId xmlns:a16="http://schemas.microsoft.com/office/drawing/2014/main" id="{80570574-C295-9938-48F1-BE7E763C174C}"/>
                  </a:ext>
                </a:extLst>
              </p:cNvPr>
              <p:cNvSpPr>
                <a:spLocks/>
              </p:cNvSpPr>
              <p:nvPr/>
            </p:nvSpPr>
            <p:spPr bwMode="auto">
              <a:xfrm>
                <a:off x="9777413" y="4448175"/>
                <a:ext cx="44450" cy="44450"/>
              </a:xfrm>
              <a:custGeom>
                <a:avLst/>
                <a:gdLst>
                  <a:gd name="T0" fmla="*/ 121 w 142"/>
                  <a:gd name="T1" fmla="*/ 20 h 142"/>
                  <a:gd name="T2" fmla="*/ 109 w 142"/>
                  <a:gd name="T3" fmla="*/ 11 h 142"/>
                  <a:gd name="T4" fmla="*/ 97 w 142"/>
                  <a:gd name="T5" fmla="*/ 5 h 142"/>
                  <a:gd name="T6" fmla="*/ 90 w 142"/>
                  <a:gd name="T7" fmla="*/ 2 h 142"/>
                  <a:gd name="T8" fmla="*/ 84 w 142"/>
                  <a:gd name="T9" fmla="*/ 1 h 142"/>
                  <a:gd name="T10" fmla="*/ 71 w 142"/>
                  <a:gd name="T11" fmla="*/ 0 h 142"/>
                  <a:gd name="T12" fmla="*/ 56 w 142"/>
                  <a:gd name="T13" fmla="*/ 1 h 142"/>
                  <a:gd name="T14" fmla="*/ 44 w 142"/>
                  <a:gd name="T15" fmla="*/ 5 h 142"/>
                  <a:gd name="T16" fmla="*/ 31 w 142"/>
                  <a:gd name="T17" fmla="*/ 11 h 142"/>
                  <a:gd name="T18" fmla="*/ 21 w 142"/>
                  <a:gd name="T19" fmla="*/ 20 h 142"/>
                  <a:gd name="T20" fmla="*/ 11 w 142"/>
                  <a:gd name="T21" fmla="*/ 30 h 142"/>
                  <a:gd name="T22" fmla="*/ 5 w 142"/>
                  <a:gd name="T23" fmla="*/ 43 h 142"/>
                  <a:gd name="T24" fmla="*/ 1 w 142"/>
                  <a:gd name="T25" fmla="*/ 56 h 142"/>
                  <a:gd name="T26" fmla="*/ 0 w 142"/>
                  <a:gd name="T27" fmla="*/ 71 h 142"/>
                  <a:gd name="T28" fmla="*/ 1 w 142"/>
                  <a:gd name="T29" fmla="*/ 84 h 142"/>
                  <a:gd name="T30" fmla="*/ 2 w 142"/>
                  <a:gd name="T31" fmla="*/ 90 h 142"/>
                  <a:gd name="T32" fmla="*/ 5 w 142"/>
                  <a:gd name="T33" fmla="*/ 97 h 142"/>
                  <a:gd name="T34" fmla="*/ 11 w 142"/>
                  <a:gd name="T35" fmla="*/ 110 h 142"/>
                  <a:gd name="T36" fmla="*/ 15 w 142"/>
                  <a:gd name="T37" fmla="*/ 115 h 142"/>
                  <a:gd name="T38" fmla="*/ 21 w 142"/>
                  <a:gd name="T39" fmla="*/ 121 h 142"/>
                  <a:gd name="T40" fmla="*/ 31 w 142"/>
                  <a:gd name="T41" fmla="*/ 129 h 142"/>
                  <a:gd name="T42" fmla="*/ 44 w 142"/>
                  <a:gd name="T43" fmla="*/ 136 h 142"/>
                  <a:gd name="T44" fmla="*/ 56 w 142"/>
                  <a:gd name="T45" fmla="*/ 140 h 142"/>
                  <a:gd name="T46" fmla="*/ 71 w 142"/>
                  <a:gd name="T47" fmla="*/ 142 h 142"/>
                  <a:gd name="T48" fmla="*/ 77 w 142"/>
                  <a:gd name="T49" fmla="*/ 141 h 142"/>
                  <a:gd name="T50" fmla="*/ 77 w 142"/>
                  <a:gd name="T51" fmla="*/ 140 h 142"/>
                  <a:gd name="T52" fmla="*/ 78 w 142"/>
                  <a:gd name="T53" fmla="*/ 140 h 142"/>
                  <a:gd name="T54" fmla="*/ 80 w 142"/>
                  <a:gd name="T55" fmla="*/ 140 h 142"/>
                  <a:gd name="T56" fmla="*/ 84 w 142"/>
                  <a:gd name="T57" fmla="*/ 140 h 142"/>
                  <a:gd name="T58" fmla="*/ 90 w 142"/>
                  <a:gd name="T59" fmla="*/ 138 h 142"/>
                  <a:gd name="T60" fmla="*/ 97 w 142"/>
                  <a:gd name="T61" fmla="*/ 136 h 142"/>
                  <a:gd name="T62" fmla="*/ 109 w 142"/>
                  <a:gd name="T63" fmla="*/ 129 h 142"/>
                  <a:gd name="T64" fmla="*/ 115 w 142"/>
                  <a:gd name="T65" fmla="*/ 125 h 142"/>
                  <a:gd name="T66" fmla="*/ 121 w 142"/>
                  <a:gd name="T67" fmla="*/ 121 h 142"/>
                  <a:gd name="T68" fmla="*/ 125 w 142"/>
                  <a:gd name="T69" fmla="*/ 115 h 142"/>
                  <a:gd name="T70" fmla="*/ 129 w 142"/>
                  <a:gd name="T71" fmla="*/ 110 h 142"/>
                  <a:gd name="T72" fmla="*/ 136 w 142"/>
                  <a:gd name="T73" fmla="*/ 97 h 142"/>
                  <a:gd name="T74" fmla="*/ 138 w 142"/>
                  <a:gd name="T75" fmla="*/ 90 h 142"/>
                  <a:gd name="T76" fmla="*/ 140 w 142"/>
                  <a:gd name="T77" fmla="*/ 84 h 142"/>
                  <a:gd name="T78" fmla="*/ 140 w 142"/>
                  <a:gd name="T79" fmla="*/ 80 h 142"/>
                  <a:gd name="T80" fmla="*/ 140 w 142"/>
                  <a:gd name="T81" fmla="*/ 78 h 142"/>
                  <a:gd name="T82" fmla="*/ 140 w 142"/>
                  <a:gd name="T83" fmla="*/ 77 h 142"/>
                  <a:gd name="T84" fmla="*/ 141 w 142"/>
                  <a:gd name="T85" fmla="*/ 77 h 142"/>
                  <a:gd name="T86" fmla="*/ 142 w 142"/>
                  <a:gd name="T87" fmla="*/ 71 h 142"/>
                  <a:gd name="T88" fmla="*/ 140 w 142"/>
                  <a:gd name="T89" fmla="*/ 56 h 142"/>
                  <a:gd name="T90" fmla="*/ 136 w 142"/>
                  <a:gd name="T91" fmla="*/ 43 h 142"/>
                  <a:gd name="T92" fmla="*/ 129 w 142"/>
                  <a:gd name="T93" fmla="*/ 30 h 142"/>
                  <a:gd name="T94" fmla="*/ 121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20"/>
                    </a:moveTo>
                    <a:lnTo>
                      <a:pt x="109" y="11"/>
                    </a:lnTo>
                    <a:lnTo>
                      <a:pt x="97" y="5"/>
                    </a:lnTo>
                    <a:lnTo>
                      <a:pt x="90" y="2"/>
                    </a:lnTo>
                    <a:lnTo>
                      <a:pt x="84" y="1"/>
                    </a:lnTo>
                    <a:lnTo>
                      <a:pt x="71" y="0"/>
                    </a:lnTo>
                    <a:lnTo>
                      <a:pt x="56" y="1"/>
                    </a:lnTo>
                    <a:lnTo>
                      <a:pt x="44" y="5"/>
                    </a:lnTo>
                    <a:lnTo>
                      <a:pt x="31" y="11"/>
                    </a:lnTo>
                    <a:lnTo>
                      <a:pt x="21" y="20"/>
                    </a:lnTo>
                    <a:lnTo>
                      <a:pt x="11" y="30"/>
                    </a:lnTo>
                    <a:lnTo>
                      <a:pt x="5" y="43"/>
                    </a:lnTo>
                    <a:lnTo>
                      <a:pt x="1" y="56"/>
                    </a:lnTo>
                    <a:lnTo>
                      <a:pt x="0" y="71"/>
                    </a:lnTo>
                    <a:lnTo>
                      <a:pt x="1" y="84"/>
                    </a:lnTo>
                    <a:lnTo>
                      <a:pt x="2" y="90"/>
                    </a:lnTo>
                    <a:lnTo>
                      <a:pt x="5" y="97"/>
                    </a:lnTo>
                    <a:lnTo>
                      <a:pt x="11" y="110"/>
                    </a:lnTo>
                    <a:lnTo>
                      <a:pt x="15" y="115"/>
                    </a:lnTo>
                    <a:lnTo>
                      <a:pt x="21" y="121"/>
                    </a:lnTo>
                    <a:lnTo>
                      <a:pt x="31" y="129"/>
                    </a:lnTo>
                    <a:lnTo>
                      <a:pt x="44" y="136"/>
                    </a:lnTo>
                    <a:lnTo>
                      <a:pt x="56" y="140"/>
                    </a:lnTo>
                    <a:lnTo>
                      <a:pt x="71" y="142"/>
                    </a:lnTo>
                    <a:lnTo>
                      <a:pt x="77" y="141"/>
                    </a:lnTo>
                    <a:lnTo>
                      <a:pt x="77" y="140"/>
                    </a:lnTo>
                    <a:lnTo>
                      <a:pt x="78" y="140"/>
                    </a:lnTo>
                    <a:lnTo>
                      <a:pt x="80" y="140"/>
                    </a:lnTo>
                    <a:lnTo>
                      <a:pt x="84" y="140"/>
                    </a:lnTo>
                    <a:lnTo>
                      <a:pt x="90" y="138"/>
                    </a:lnTo>
                    <a:lnTo>
                      <a:pt x="97" y="136"/>
                    </a:lnTo>
                    <a:lnTo>
                      <a:pt x="109" y="129"/>
                    </a:lnTo>
                    <a:lnTo>
                      <a:pt x="115" y="125"/>
                    </a:lnTo>
                    <a:lnTo>
                      <a:pt x="121" y="121"/>
                    </a:lnTo>
                    <a:lnTo>
                      <a:pt x="125" y="115"/>
                    </a:lnTo>
                    <a:lnTo>
                      <a:pt x="129" y="110"/>
                    </a:lnTo>
                    <a:lnTo>
                      <a:pt x="136" y="97"/>
                    </a:lnTo>
                    <a:lnTo>
                      <a:pt x="138" y="90"/>
                    </a:lnTo>
                    <a:lnTo>
                      <a:pt x="140" y="84"/>
                    </a:lnTo>
                    <a:lnTo>
                      <a:pt x="140" y="80"/>
                    </a:lnTo>
                    <a:lnTo>
                      <a:pt x="140" y="78"/>
                    </a:lnTo>
                    <a:lnTo>
                      <a:pt x="140" y="77"/>
                    </a:lnTo>
                    <a:lnTo>
                      <a:pt x="141" y="77"/>
                    </a:lnTo>
                    <a:lnTo>
                      <a:pt x="142" y="71"/>
                    </a:lnTo>
                    <a:lnTo>
                      <a:pt x="140" y="56"/>
                    </a:lnTo>
                    <a:lnTo>
                      <a:pt x="136" y="43"/>
                    </a:lnTo>
                    <a:lnTo>
                      <a:pt x="129" y="30"/>
                    </a:lnTo>
                    <a:lnTo>
                      <a:pt x="121" y="2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7" name="Freeform 967">
                <a:extLst>
                  <a:ext uri="{FF2B5EF4-FFF2-40B4-BE49-F238E27FC236}">
                    <a16:creationId xmlns:a16="http://schemas.microsoft.com/office/drawing/2014/main" id="{4DFDD1D9-BD7A-40E8-49FE-C4942604575E}"/>
                  </a:ext>
                </a:extLst>
              </p:cNvPr>
              <p:cNvSpPr>
                <a:spLocks/>
              </p:cNvSpPr>
              <p:nvPr/>
            </p:nvSpPr>
            <p:spPr bwMode="auto">
              <a:xfrm>
                <a:off x="9777413" y="4408488"/>
                <a:ext cx="44450" cy="44450"/>
              </a:xfrm>
              <a:custGeom>
                <a:avLst/>
                <a:gdLst>
                  <a:gd name="T0" fmla="*/ 121 w 142"/>
                  <a:gd name="T1" fmla="*/ 21 h 142"/>
                  <a:gd name="T2" fmla="*/ 109 w 142"/>
                  <a:gd name="T3" fmla="*/ 11 h 142"/>
                  <a:gd name="T4" fmla="*/ 97 w 142"/>
                  <a:gd name="T5" fmla="*/ 5 h 142"/>
                  <a:gd name="T6" fmla="*/ 90 w 142"/>
                  <a:gd name="T7" fmla="*/ 2 h 142"/>
                  <a:gd name="T8" fmla="*/ 84 w 142"/>
                  <a:gd name="T9" fmla="*/ 1 h 142"/>
                  <a:gd name="T10" fmla="*/ 71 w 142"/>
                  <a:gd name="T11" fmla="*/ 0 h 142"/>
                  <a:gd name="T12" fmla="*/ 56 w 142"/>
                  <a:gd name="T13" fmla="*/ 1 h 142"/>
                  <a:gd name="T14" fmla="*/ 44 w 142"/>
                  <a:gd name="T15" fmla="*/ 5 h 142"/>
                  <a:gd name="T16" fmla="*/ 31 w 142"/>
                  <a:gd name="T17" fmla="*/ 11 h 142"/>
                  <a:gd name="T18" fmla="*/ 21 w 142"/>
                  <a:gd name="T19" fmla="*/ 21 h 142"/>
                  <a:gd name="T20" fmla="*/ 11 w 142"/>
                  <a:gd name="T21" fmla="*/ 31 h 142"/>
                  <a:gd name="T22" fmla="*/ 5 w 142"/>
                  <a:gd name="T23" fmla="*/ 43 h 142"/>
                  <a:gd name="T24" fmla="*/ 1 w 142"/>
                  <a:gd name="T25" fmla="*/ 56 h 142"/>
                  <a:gd name="T26" fmla="*/ 0 w 142"/>
                  <a:gd name="T27" fmla="*/ 71 h 142"/>
                  <a:gd name="T28" fmla="*/ 1 w 142"/>
                  <a:gd name="T29" fmla="*/ 84 h 142"/>
                  <a:gd name="T30" fmla="*/ 2 w 142"/>
                  <a:gd name="T31" fmla="*/ 91 h 142"/>
                  <a:gd name="T32" fmla="*/ 5 w 142"/>
                  <a:gd name="T33" fmla="*/ 98 h 142"/>
                  <a:gd name="T34" fmla="*/ 11 w 142"/>
                  <a:gd name="T35" fmla="*/ 110 h 142"/>
                  <a:gd name="T36" fmla="*/ 15 w 142"/>
                  <a:gd name="T37" fmla="*/ 115 h 142"/>
                  <a:gd name="T38" fmla="*/ 21 w 142"/>
                  <a:gd name="T39" fmla="*/ 121 h 142"/>
                  <a:gd name="T40" fmla="*/ 31 w 142"/>
                  <a:gd name="T41" fmla="*/ 129 h 142"/>
                  <a:gd name="T42" fmla="*/ 44 w 142"/>
                  <a:gd name="T43" fmla="*/ 136 h 142"/>
                  <a:gd name="T44" fmla="*/ 56 w 142"/>
                  <a:gd name="T45" fmla="*/ 140 h 142"/>
                  <a:gd name="T46" fmla="*/ 71 w 142"/>
                  <a:gd name="T47" fmla="*/ 142 h 142"/>
                  <a:gd name="T48" fmla="*/ 77 w 142"/>
                  <a:gd name="T49" fmla="*/ 141 h 142"/>
                  <a:gd name="T50" fmla="*/ 77 w 142"/>
                  <a:gd name="T51" fmla="*/ 140 h 142"/>
                  <a:gd name="T52" fmla="*/ 78 w 142"/>
                  <a:gd name="T53" fmla="*/ 140 h 142"/>
                  <a:gd name="T54" fmla="*/ 80 w 142"/>
                  <a:gd name="T55" fmla="*/ 140 h 142"/>
                  <a:gd name="T56" fmla="*/ 84 w 142"/>
                  <a:gd name="T57" fmla="*/ 140 h 142"/>
                  <a:gd name="T58" fmla="*/ 90 w 142"/>
                  <a:gd name="T59" fmla="*/ 138 h 142"/>
                  <a:gd name="T60" fmla="*/ 97 w 142"/>
                  <a:gd name="T61" fmla="*/ 136 h 142"/>
                  <a:gd name="T62" fmla="*/ 109 w 142"/>
                  <a:gd name="T63" fmla="*/ 129 h 142"/>
                  <a:gd name="T64" fmla="*/ 115 w 142"/>
                  <a:gd name="T65" fmla="*/ 125 h 142"/>
                  <a:gd name="T66" fmla="*/ 121 w 142"/>
                  <a:gd name="T67" fmla="*/ 121 h 142"/>
                  <a:gd name="T68" fmla="*/ 125 w 142"/>
                  <a:gd name="T69" fmla="*/ 115 h 142"/>
                  <a:gd name="T70" fmla="*/ 129 w 142"/>
                  <a:gd name="T71" fmla="*/ 110 h 142"/>
                  <a:gd name="T72" fmla="*/ 136 w 142"/>
                  <a:gd name="T73" fmla="*/ 98 h 142"/>
                  <a:gd name="T74" fmla="*/ 138 w 142"/>
                  <a:gd name="T75" fmla="*/ 91 h 142"/>
                  <a:gd name="T76" fmla="*/ 140 w 142"/>
                  <a:gd name="T77" fmla="*/ 84 h 142"/>
                  <a:gd name="T78" fmla="*/ 140 w 142"/>
                  <a:gd name="T79" fmla="*/ 80 h 142"/>
                  <a:gd name="T80" fmla="*/ 140 w 142"/>
                  <a:gd name="T81" fmla="*/ 78 h 142"/>
                  <a:gd name="T82" fmla="*/ 140 w 142"/>
                  <a:gd name="T83" fmla="*/ 77 h 142"/>
                  <a:gd name="T84" fmla="*/ 141 w 142"/>
                  <a:gd name="T85" fmla="*/ 77 h 142"/>
                  <a:gd name="T86" fmla="*/ 142 w 142"/>
                  <a:gd name="T87" fmla="*/ 71 h 142"/>
                  <a:gd name="T88" fmla="*/ 140 w 142"/>
                  <a:gd name="T89" fmla="*/ 56 h 142"/>
                  <a:gd name="T90" fmla="*/ 136 w 142"/>
                  <a:gd name="T91" fmla="*/ 43 h 142"/>
                  <a:gd name="T92" fmla="*/ 129 w 142"/>
                  <a:gd name="T93" fmla="*/ 31 h 142"/>
                  <a:gd name="T94" fmla="*/ 121 w 142"/>
                  <a:gd name="T95" fmla="*/ 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21"/>
                    </a:moveTo>
                    <a:lnTo>
                      <a:pt x="109" y="11"/>
                    </a:lnTo>
                    <a:lnTo>
                      <a:pt x="97" y="5"/>
                    </a:lnTo>
                    <a:lnTo>
                      <a:pt x="90" y="2"/>
                    </a:lnTo>
                    <a:lnTo>
                      <a:pt x="84" y="1"/>
                    </a:lnTo>
                    <a:lnTo>
                      <a:pt x="71" y="0"/>
                    </a:lnTo>
                    <a:lnTo>
                      <a:pt x="56" y="1"/>
                    </a:lnTo>
                    <a:lnTo>
                      <a:pt x="44" y="5"/>
                    </a:lnTo>
                    <a:lnTo>
                      <a:pt x="31" y="11"/>
                    </a:lnTo>
                    <a:lnTo>
                      <a:pt x="21" y="21"/>
                    </a:lnTo>
                    <a:lnTo>
                      <a:pt x="11" y="31"/>
                    </a:lnTo>
                    <a:lnTo>
                      <a:pt x="5" y="43"/>
                    </a:lnTo>
                    <a:lnTo>
                      <a:pt x="1" y="56"/>
                    </a:lnTo>
                    <a:lnTo>
                      <a:pt x="0" y="71"/>
                    </a:lnTo>
                    <a:lnTo>
                      <a:pt x="1" y="84"/>
                    </a:lnTo>
                    <a:lnTo>
                      <a:pt x="2" y="91"/>
                    </a:lnTo>
                    <a:lnTo>
                      <a:pt x="5" y="98"/>
                    </a:lnTo>
                    <a:lnTo>
                      <a:pt x="11" y="110"/>
                    </a:lnTo>
                    <a:lnTo>
                      <a:pt x="15" y="115"/>
                    </a:lnTo>
                    <a:lnTo>
                      <a:pt x="21" y="121"/>
                    </a:lnTo>
                    <a:lnTo>
                      <a:pt x="31" y="129"/>
                    </a:lnTo>
                    <a:lnTo>
                      <a:pt x="44" y="136"/>
                    </a:lnTo>
                    <a:lnTo>
                      <a:pt x="56" y="140"/>
                    </a:lnTo>
                    <a:lnTo>
                      <a:pt x="71" y="142"/>
                    </a:lnTo>
                    <a:lnTo>
                      <a:pt x="77" y="141"/>
                    </a:lnTo>
                    <a:lnTo>
                      <a:pt x="77" y="140"/>
                    </a:lnTo>
                    <a:lnTo>
                      <a:pt x="78" y="140"/>
                    </a:lnTo>
                    <a:lnTo>
                      <a:pt x="80" y="140"/>
                    </a:lnTo>
                    <a:lnTo>
                      <a:pt x="84" y="140"/>
                    </a:lnTo>
                    <a:lnTo>
                      <a:pt x="90" y="138"/>
                    </a:lnTo>
                    <a:lnTo>
                      <a:pt x="97" y="136"/>
                    </a:lnTo>
                    <a:lnTo>
                      <a:pt x="109" y="129"/>
                    </a:lnTo>
                    <a:lnTo>
                      <a:pt x="115" y="125"/>
                    </a:lnTo>
                    <a:lnTo>
                      <a:pt x="121" y="121"/>
                    </a:lnTo>
                    <a:lnTo>
                      <a:pt x="125" y="115"/>
                    </a:lnTo>
                    <a:lnTo>
                      <a:pt x="129" y="110"/>
                    </a:lnTo>
                    <a:lnTo>
                      <a:pt x="136" y="98"/>
                    </a:lnTo>
                    <a:lnTo>
                      <a:pt x="138" y="91"/>
                    </a:lnTo>
                    <a:lnTo>
                      <a:pt x="140" y="84"/>
                    </a:lnTo>
                    <a:lnTo>
                      <a:pt x="140" y="80"/>
                    </a:lnTo>
                    <a:lnTo>
                      <a:pt x="140" y="78"/>
                    </a:lnTo>
                    <a:lnTo>
                      <a:pt x="140" y="77"/>
                    </a:lnTo>
                    <a:lnTo>
                      <a:pt x="141" y="77"/>
                    </a:lnTo>
                    <a:lnTo>
                      <a:pt x="142" y="71"/>
                    </a:lnTo>
                    <a:lnTo>
                      <a:pt x="140" y="56"/>
                    </a:lnTo>
                    <a:lnTo>
                      <a:pt x="136" y="43"/>
                    </a:lnTo>
                    <a:lnTo>
                      <a:pt x="129" y="31"/>
                    </a:lnTo>
                    <a:lnTo>
                      <a:pt x="121" y="21"/>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8" name="Freeform 968">
                <a:extLst>
                  <a:ext uri="{FF2B5EF4-FFF2-40B4-BE49-F238E27FC236}">
                    <a16:creationId xmlns:a16="http://schemas.microsoft.com/office/drawing/2014/main" id="{07AF68EA-10D6-7AE9-1649-81340EB1D289}"/>
                  </a:ext>
                </a:extLst>
              </p:cNvPr>
              <p:cNvSpPr>
                <a:spLocks/>
              </p:cNvSpPr>
              <p:nvPr/>
            </p:nvSpPr>
            <p:spPr bwMode="auto">
              <a:xfrm>
                <a:off x="9777413" y="4368800"/>
                <a:ext cx="44450" cy="44450"/>
              </a:xfrm>
              <a:custGeom>
                <a:avLst/>
                <a:gdLst>
                  <a:gd name="T0" fmla="*/ 121 w 142"/>
                  <a:gd name="T1" fmla="*/ 20 h 142"/>
                  <a:gd name="T2" fmla="*/ 109 w 142"/>
                  <a:gd name="T3" fmla="*/ 11 h 142"/>
                  <a:gd name="T4" fmla="*/ 97 w 142"/>
                  <a:gd name="T5" fmla="*/ 5 h 142"/>
                  <a:gd name="T6" fmla="*/ 90 w 142"/>
                  <a:gd name="T7" fmla="*/ 2 h 142"/>
                  <a:gd name="T8" fmla="*/ 84 w 142"/>
                  <a:gd name="T9" fmla="*/ 1 h 142"/>
                  <a:gd name="T10" fmla="*/ 71 w 142"/>
                  <a:gd name="T11" fmla="*/ 0 h 142"/>
                  <a:gd name="T12" fmla="*/ 56 w 142"/>
                  <a:gd name="T13" fmla="*/ 1 h 142"/>
                  <a:gd name="T14" fmla="*/ 44 w 142"/>
                  <a:gd name="T15" fmla="*/ 5 h 142"/>
                  <a:gd name="T16" fmla="*/ 31 w 142"/>
                  <a:gd name="T17" fmla="*/ 11 h 142"/>
                  <a:gd name="T18" fmla="*/ 21 w 142"/>
                  <a:gd name="T19" fmla="*/ 20 h 142"/>
                  <a:gd name="T20" fmla="*/ 11 w 142"/>
                  <a:gd name="T21" fmla="*/ 30 h 142"/>
                  <a:gd name="T22" fmla="*/ 5 w 142"/>
                  <a:gd name="T23" fmla="*/ 42 h 142"/>
                  <a:gd name="T24" fmla="*/ 1 w 142"/>
                  <a:gd name="T25" fmla="*/ 55 h 142"/>
                  <a:gd name="T26" fmla="*/ 0 w 142"/>
                  <a:gd name="T27" fmla="*/ 71 h 142"/>
                  <a:gd name="T28" fmla="*/ 1 w 142"/>
                  <a:gd name="T29" fmla="*/ 84 h 142"/>
                  <a:gd name="T30" fmla="*/ 2 w 142"/>
                  <a:gd name="T31" fmla="*/ 90 h 142"/>
                  <a:gd name="T32" fmla="*/ 5 w 142"/>
                  <a:gd name="T33" fmla="*/ 97 h 142"/>
                  <a:gd name="T34" fmla="*/ 11 w 142"/>
                  <a:gd name="T35" fmla="*/ 109 h 142"/>
                  <a:gd name="T36" fmla="*/ 15 w 142"/>
                  <a:gd name="T37" fmla="*/ 114 h 142"/>
                  <a:gd name="T38" fmla="*/ 21 w 142"/>
                  <a:gd name="T39" fmla="*/ 120 h 142"/>
                  <a:gd name="T40" fmla="*/ 31 w 142"/>
                  <a:gd name="T41" fmla="*/ 128 h 142"/>
                  <a:gd name="T42" fmla="*/ 44 w 142"/>
                  <a:gd name="T43" fmla="*/ 135 h 142"/>
                  <a:gd name="T44" fmla="*/ 56 w 142"/>
                  <a:gd name="T45" fmla="*/ 139 h 142"/>
                  <a:gd name="T46" fmla="*/ 71 w 142"/>
                  <a:gd name="T47" fmla="*/ 142 h 142"/>
                  <a:gd name="T48" fmla="*/ 77 w 142"/>
                  <a:gd name="T49" fmla="*/ 140 h 142"/>
                  <a:gd name="T50" fmla="*/ 77 w 142"/>
                  <a:gd name="T51" fmla="*/ 139 h 142"/>
                  <a:gd name="T52" fmla="*/ 78 w 142"/>
                  <a:gd name="T53" fmla="*/ 139 h 142"/>
                  <a:gd name="T54" fmla="*/ 80 w 142"/>
                  <a:gd name="T55" fmla="*/ 139 h 142"/>
                  <a:gd name="T56" fmla="*/ 84 w 142"/>
                  <a:gd name="T57" fmla="*/ 139 h 142"/>
                  <a:gd name="T58" fmla="*/ 90 w 142"/>
                  <a:gd name="T59" fmla="*/ 137 h 142"/>
                  <a:gd name="T60" fmla="*/ 97 w 142"/>
                  <a:gd name="T61" fmla="*/ 135 h 142"/>
                  <a:gd name="T62" fmla="*/ 109 w 142"/>
                  <a:gd name="T63" fmla="*/ 128 h 142"/>
                  <a:gd name="T64" fmla="*/ 115 w 142"/>
                  <a:gd name="T65" fmla="*/ 124 h 142"/>
                  <a:gd name="T66" fmla="*/ 121 w 142"/>
                  <a:gd name="T67" fmla="*/ 120 h 142"/>
                  <a:gd name="T68" fmla="*/ 125 w 142"/>
                  <a:gd name="T69" fmla="*/ 114 h 142"/>
                  <a:gd name="T70" fmla="*/ 129 w 142"/>
                  <a:gd name="T71" fmla="*/ 109 h 142"/>
                  <a:gd name="T72" fmla="*/ 136 w 142"/>
                  <a:gd name="T73" fmla="*/ 97 h 142"/>
                  <a:gd name="T74" fmla="*/ 138 w 142"/>
                  <a:gd name="T75" fmla="*/ 90 h 142"/>
                  <a:gd name="T76" fmla="*/ 140 w 142"/>
                  <a:gd name="T77" fmla="*/ 84 h 142"/>
                  <a:gd name="T78" fmla="*/ 140 w 142"/>
                  <a:gd name="T79" fmla="*/ 80 h 142"/>
                  <a:gd name="T80" fmla="*/ 140 w 142"/>
                  <a:gd name="T81" fmla="*/ 78 h 142"/>
                  <a:gd name="T82" fmla="*/ 140 w 142"/>
                  <a:gd name="T83" fmla="*/ 77 h 142"/>
                  <a:gd name="T84" fmla="*/ 141 w 142"/>
                  <a:gd name="T85" fmla="*/ 77 h 142"/>
                  <a:gd name="T86" fmla="*/ 142 w 142"/>
                  <a:gd name="T87" fmla="*/ 71 h 142"/>
                  <a:gd name="T88" fmla="*/ 140 w 142"/>
                  <a:gd name="T89" fmla="*/ 55 h 142"/>
                  <a:gd name="T90" fmla="*/ 136 w 142"/>
                  <a:gd name="T91" fmla="*/ 42 h 142"/>
                  <a:gd name="T92" fmla="*/ 129 w 142"/>
                  <a:gd name="T93" fmla="*/ 30 h 142"/>
                  <a:gd name="T94" fmla="*/ 121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20"/>
                    </a:moveTo>
                    <a:lnTo>
                      <a:pt x="109" y="11"/>
                    </a:lnTo>
                    <a:lnTo>
                      <a:pt x="97" y="5"/>
                    </a:lnTo>
                    <a:lnTo>
                      <a:pt x="90" y="2"/>
                    </a:lnTo>
                    <a:lnTo>
                      <a:pt x="84" y="1"/>
                    </a:lnTo>
                    <a:lnTo>
                      <a:pt x="71" y="0"/>
                    </a:lnTo>
                    <a:lnTo>
                      <a:pt x="56" y="1"/>
                    </a:lnTo>
                    <a:lnTo>
                      <a:pt x="44" y="5"/>
                    </a:lnTo>
                    <a:lnTo>
                      <a:pt x="31" y="11"/>
                    </a:lnTo>
                    <a:lnTo>
                      <a:pt x="21" y="20"/>
                    </a:lnTo>
                    <a:lnTo>
                      <a:pt x="11" y="30"/>
                    </a:lnTo>
                    <a:lnTo>
                      <a:pt x="5" y="42"/>
                    </a:lnTo>
                    <a:lnTo>
                      <a:pt x="1" y="55"/>
                    </a:lnTo>
                    <a:lnTo>
                      <a:pt x="0" y="71"/>
                    </a:lnTo>
                    <a:lnTo>
                      <a:pt x="1" y="84"/>
                    </a:lnTo>
                    <a:lnTo>
                      <a:pt x="2" y="90"/>
                    </a:lnTo>
                    <a:lnTo>
                      <a:pt x="5" y="97"/>
                    </a:lnTo>
                    <a:lnTo>
                      <a:pt x="11" y="109"/>
                    </a:lnTo>
                    <a:lnTo>
                      <a:pt x="15" y="114"/>
                    </a:lnTo>
                    <a:lnTo>
                      <a:pt x="21" y="120"/>
                    </a:lnTo>
                    <a:lnTo>
                      <a:pt x="31" y="128"/>
                    </a:lnTo>
                    <a:lnTo>
                      <a:pt x="44" y="135"/>
                    </a:lnTo>
                    <a:lnTo>
                      <a:pt x="56" y="139"/>
                    </a:lnTo>
                    <a:lnTo>
                      <a:pt x="71" y="142"/>
                    </a:lnTo>
                    <a:lnTo>
                      <a:pt x="77" y="140"/>
                    </a:lnTo>
                    <a:lnTo>
                      <a:pt x="77" y="139"/>
                    </a:lnTo>
                    <a:lnTo>
                      <a:pt x="78" y="139"/>
                    </a:lnTo>
                    <a:lnTo>
                      <a:pt x="80" y="139"/>
                    </a:lnTo>
                    <a:lnTo>
                      <a:pt x="84" y="139"/>
                    </a:lnTo>
                    <a:lnTo>
                      <a:pt x="90" y="137"/>
                    </a:lnTo>
                    <a:lnTo>
                      <a:pt x="97" y="135"/>
                    </a:lnTo>
                    <a:lnTo>
                      <a:pt x="109" y="128"/>
                    </a:lnTo>
                    <a:lnTo>
                      <a:pt x="115" y="124"/>
                    </a:lnTo>
                    <a:lnTo>
                      <a:pt x="121" y="120"/>
                    </a:lnTo>
                    <a:lnTo>
                      <a:pt x="125" y="114"/>
                    </a:lnTo>
                    <a:lnTo>
                      <a:pt x="129" y="109"/>
                    </a:lnTo>
                    <a:lnTo>
                      <a:pt x="136" y="97"/>
                    </a:lnTo>
                    <a:lnTo>
                      <a:pt x="138" y="90"/>
                    </a:lnTo>
                    <a:lnTo>
                      <a:pt x="140" y="84"/>
                    </a:lnTo>
                    <a:lnTo>
                      <a:pt x="140" y="80"/>
                    </a:lnTo>
                    <a:lnTo>
                      <a:pt x="140" y="78"/>
                    </a:lnTo>
                    <a:lnTo>
                      <a:pt x="140" y="77"/>
                    </a:lnTo>
                    <a:lnTo>
                      <a:pt x="141" y="77"/>
                    </a:lnTo>
                    <a:lnTo>
                      <a:pt x="142" y="71"/>
                    </a:lnTo>
                    <a:lnTo>
                      <a:pt x="140" y="55"/>
                    </a:lnTo>
                    <a:lnTo>
                      <a:pt x="136" y="42"/>
                    </a:lnTo>
                    <a:lnTo>
                      <a:pt x="129" y="30"/>
                    </a:lnTo>
                    <a:lnTo>
                      <a:pt x="121" y="2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9" name="Freeform 969">
                <a:extLst>
                  <a:ext uri="{FF2B5EF4-FFF2-40B4-BE49-F238E27FC236}">
                    <a16:creationId xmlns:a16="http://schemas.microsoft.com/office/drawing/2014/main" id="{21FC0546-D8DD-E239-273F-292002B1DEC4}"/>
                  </a:ext>
                </a:extLst>
              </p:cNvPr>
              <p:cNvSpPr>
                <a:spLocks/>
              </p:cNvSpPr>
              <p:nvPr/>
            </p:nvSpPr>
            <p:spPr bwMode="auto">
              <a:xfrm>
                <a:off x="9825038" y="4379913"/>
                <a:ext cx="44450" cy="46038"/>
              </a:xfrm>
              <a:custGeom>
                <a:avLst/>
                <a:gdLst>
                  <a:gd name="T0" fmla="*/ 121 w 142"/>
                  <a:gd name="T1" fmla="*/ 20 h 142"/>
                  <a:gd name="T2" fmla="*/ 110 w 142"/>
                  <a:gd name="T3" fmla="*/ 11 h 142"/>
                  <a:gd name="T4" fmla="*/ 97 w 142"/>
                  <a:gd name="T5" fmla="*/ 5 h 142"/>
                  <a:gd name="T6" fmla="*/ 90 w 142"/>
                  <a:gd name="T7" fmla="*/ 2 h 142"/>
                  <a:gd name="T8" fmla="*/ 84 w 142"/>
                  <a:gd name="T9" fmla="*/ 1 h 142"/>
                  <a:gd name="T10" fmla="*/ 71 w 142"/>
                  <a:gd name="T11" fmla="*/ 0 h 142"/>
                  <a:gd name="T12" fmla="*/ 56 w 142"/>
                  <a:gd name="T13" fmla="*/ 1 h 142"/>
                  <a:gd name="T14" fmla="*/ 44 w 142"/>
                  <a:gd name="T15" fmla="*/ 5 h 142"/>
                  <a:gd name="T16" fmla="*/ 31 w 142"/>
                  <a:gd name="T17" fmla="*/ 11 h 142"/>
                  <a:gd name="T18" fmla="*/ 21 w 142"/>
                  <a:gd name="T19" fmla="*/ 20 h 142"/>
                  <a:gd name="T20" fmla="*/ 11 w 142"/>
                  <a:gd name="T21" fmla="*/ 30 h 142"/>
                  <a:gd name="T22" fmla="*/ 5 w 142"/>
                  <a:gd name="T23" fmla="*/ 43 h 142"/>
                  <a:gd name="T24" fmla="*/ 1 w 142"/>
                  <a:gd name="T25" fmla="*/ 56 h 142"/>
                  <a:gd name="T26" fmla="*/ 0 w 142"/>
                  <a:gd name="T27" fmla="*/ 71 h 142"/>
                  <a:gd name="T28" fmla="*/ 1 w 142"/>
                  <a:gd name="T29" fmla="*/ 84 h 142"/>
                  <a:gd name="T30" fmla="*/ 2 w 142"/>
                  <a:gd name="T31" fmla="*/ 90 h 142"/>
                  <a:gd name="T32" fmla="*/ 5 w 142"/>
                  <a:gd name="T33" fmla="*/ 97 h 142"/>
                  <a:gd name="T34" fmla="*/ 11 w 142"/>
                  <a:gd name="T35" fmla="*/ 110 h 142"/>
                  <a:gd name="T36" fmla="*/ 15 w 142"/>
                  <a:gd name="T37" fmla="*/ 115 h 142"/>
                  <a:gd name="T38" fmla="*/ 21 w 142"/>
                  <a:gd name="T39" fmla="*/ 121 h 142"/>
                  <a:gd name="T40" fmla="*/ 31 w 142"/>
                  <a:gd name="T41" fmla="*/ 129 h 142"/>
                  <a:gd name="T42" fmla="*/ 44 w 142"/>
                  <a:gd name="T43" fmla="*/ 136 h 142"/>
                  <a:gd name="T44" fmla="*/ 56 w 142"/>
                  <a:gd name="T45" fmla="*/ 140 h 142"/>
                  <a:gd name="T46" fmla="*/ 71 w 142"/>
                  <a:gd name="T47" fmla="*/ 142 h 142"/>
                  <a:gd name="T48" fmla="*/ 77 w 142"/>
                  <a:gd name="T49" fmla="*/ 141 h 142"/>
                  <a:gd name="T50" fmla="*/ 77 w 142"/>
                  <a:gd name="T51" fmla="*/ 140 h 142"/>
                  <a:gd name="T52" fmla="*/ 78 w 142"/>
                  <a:gd name="T53" fmla="*/ 140 h 142"/>
                  <a:gd name="T54" fmla="*/ 80 w 142"/>
                  <a:gd name="T55" fmla="*/ 140 h 142"/>
                  <a:gd name="T56" fmla="*/ 84 w 142"/>
                  <a:gd name="T57" fmla="*/ 140 h 142"/>
                  <a:gd name="T58" fmla="*/ 90 w 142"/>
                  <a:gd name="T59" fmla="*/ 138 h 142"/>
                  <a:gd name="T60" fmla="*/ 97 w 142"/>
                  <a:gd name="T61" fmla="*/ 136 h 142"/>
                  <a:gd name="T62" fmla="*/ 110 w 142"/>
                  <a:gd name="T63" fmla="*/ 129 h 142"/>
                  <a:gd name="T64" fmla="*/ 115 w 142"/>
                  <a:gd name="T65" fmla="*/ 125 h 142"/>
                  <a:gd name="T66" fmla="*/ 121 w 142"/>
                  <a:gd name="T67" fmla="*/ 121 h 142"/>
                  <a:gd name="T68" fmla="*/ 125 w 142"/>
                  <a:gd name="T69" fmla="*/ 115 h 142"/>
                  <a:gd name="T70" fmla="*/ 129 w 142"/>
                  <a:gd name="T71" fmla="*/ 110 h 142"/>
                  <a:gd name="T72" fmla="*/ 136 w 142"/>
                  <a:gd name="T73" fmla="*/ 97 h 142"/>
                  <a:gd name="T74" fmla="*/ 138 w 142"/>
                  <a:gd name="T75" fmla="*/ 90 h 142"/>
                  <a:gd name="T76" fmla="*/ 140 w 142"/>
                  <a:gd name="T77" fmla="*/ 84 h 142"/>
                  <a:gd name="T78" fmla="*/ 140 w 142"/>
                  <a:gd name="T79" fmla="*/ 80 h 142"/>
                  <a:gd name="T80" fmla="*/ 140 w 142"/>
                  <a:gd name="T81" fmla="*/ 78 h 142"/>
                  <a:gd name="T82" fmla="*/ 140 w 142"/>
                  <a:gd name="T83" fmla="*/ 77 h 142"/>
                  <a:gd name="T84" fmla="*/ 141 w 142"/>
                  <a:gd name="T85" fmla="*/ 77 h 142"/>
                  <a:gd name="T86" fmla="*/ 142 w 142"/>
                  <a:gd name="T87" fmla="*/ 71 h 142"/>
                  <a:gd name="T88" fmla="*/ 140 w 142"/>
                  <a:gd name="T89" fmla="*/ 56 h 142"/>
                  <a:gd name="T90" fmla="*/ 136 w 142"/>
                  <a:gd name="T91" fmla="*/ 43 h 142"/>
                  <a:gd name="T92" fmla="*/ 129 w 142"/>
                  <a:gd name="T93" fmla="*/ 30 h 142"/>
                  <a:gd name="T94" fmla="*/ 121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20"/>
                    </a:moveTo>
                    <a:lnTo>
                      <a:pt x="110" y="11"/>
                    </a:lnTo>
                    <a:lnTo>
                      <a:pt x="97" y="5"/>
                    </a:lnTo>
                    <a:lnTo>
                      <a:pt x="90" y="2"/>
                    </a:lnTo>
                    <a:lnTo>
                      <a:pt x="84" y="1"/>
                    </a:lnTo>
                    <a:lnTo>
                      <a:pt x="71" y="0"/>
                    </a:lnTo>
                    <a:lnTo>
                      <a:pt x="56" y="1"/>
                    </a:lnTo>
                    <a:lnTo>
                      <a:pt x="44" y="5"/>
                    </a:lnTo>
                    <a:lnTo>
                      <a:pt x="31" y="11"/>
                    </a:lnTo>
                    <a:lnTo>
                      <a:pt x="21" y="20"/>
                    </a:lnTo>
                    <a:lnTo>
                      <a:pt x="11" y="30"/>
                    </a:lnTo>
                    <a:lnTo>
                      <a:pt x="5" y="43"/>
                    </a:lnTo>
                    <a:lnTo>
                      <a:pt x="1" y="56"/>
                    </a:lnTo>
                    <a:lnTo>
                      <a:pt x="0" y="71"/>
                    </a:lnTo>
                    <a:lnTo>
                      <a:pt x="1" y="84"/>
                    </a:lnTo>
                    <a:lnTo>
                      <a:pt x="2" y="90"/>
                    </a:lnTo>
                    <a:lnTo>
                      <a:pt x="5" y="97"/>
                    </a:lnTo>
                    <a:lnTo>
                      <a:pt x="11" y="110"/>
                    </a:lnTo>
                    <a:lnTo>
                      <a:pt x="15" y="115"/>
                    </a:lnTo>
                    <a:lnTo>
                      <a:pt x="21" y="121"/>
                    </a:lnTo>
                    <a:lnTo>
                      <a:pt x="31" y="129"/>
                    </a:lnTo>
                    <a:lnTo>
                      <a:pt x="44" y="136"/>
                    </a:lnTo>
                    <a:lnTo>
                      <a:pt x="56" y="140"/>
                    </a:lnTo>
                    <a:lnTo>
                      <a:pt x="71" y="142"/>
                    </a:lnTo>
                    <a:lnTo>
                      <a:pt x="77" y="141"/>
                    </a:lnTo>
                    <a:lnTo>
                      <a:pt x="77" y="140"/>
                    </a:lnTo>
                    <a:lnTo>
                      <a:pt x="78" y="140"/>
                    </a:lnTo>
                    <a:lnTo>
                      <a:pt x="80" y="140"/>
                    </a:lnTo>
                    <a:lnTo>
                      <a:pt x="84" y="140"/>
                    </a:lnTo>
                    <a:lnTo>
                      <a:pt x="90" y="138"/>
                    </a:lnTo>
                    <a:lnTo>
                      <a:pt x="97" y="136"/>
                    </a:lnTo>
                    <a:lnTo>
                      <a:pt x="110" y="129"/>
                    </a:lnTo>
                    <a:lnTo>
                      <a:pt x="115" y="125"/>
                    </a:lnTo>
                    <a:lnTo>
                      <a:pt x="121" y="121"/>
                    </a:lnTo>
                    <a:lnTo>
                      <a:pt x="125" y="115"/>
                    </a:lnTo>
                    <a:lnTo>
                      <a:pt x="129" y="110"/>
                    </a:lnTo>
                    <a:lnTo>
                      <a:pt x="136" y="97"/>
                    </a:lnTo>
                    <a:lnTo>
                      <a:pt x="138" y="90"/>
                    </a:lnTo>
                    <a:lnTo>
                      <a:pt x="140" y="84"/>
                    </a:lnTo>
                    <a:lnTo>
                      <a:pt x="140" y="80"/>
                    </a:lnTo>
                    <a:lnTo>
                      <a:pt x="140" y="78"/>
                    </a:lnTo>
                    <a:lnTo>
                      <a:pt x="140" y="77"/>
                    </a:lnTo>
                    <a:lnTo>
                      <a:pt x="141" y="77"/>
                    </a:lnTo>
                    <a:lnTo>
                      <a:pt x="142" y="71"/>
                    </a:lnTo>
                    <a:lnTo>
                      <a:pt x="140" y="56"/>
                    </a:lnTo>
                    <a:lnTo>
                      <a:pt x="136" y="43"/>
                    </a:lnTo>
                    <a:lnTo>
                      <a:pt x="129" y="30"/>
                    </a:lnTo>
                    <a:lnTo>
                      <a:pt x="121" y="2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0" name="Freeform 970">
                <a:extLst>
                  <a:ext uri="{FF2B5EF4-FFF2-40B4-BE49-F238E27FC236}">
                    <a16:creationId xmlns:a16="http://schemas.microsoft.com/office/drawing/2014/main" id="{E3476F79-BD5E-1811-2AF9-1598C240B6DA}"/>
                  </a:ext>
                </a:extLst>
              </p:cNvPr>
              <p:cNvSpPr>
                <a:spLocks/>
              </p:cNvSpPr>
              <p:nvPr/>
            </p:nvSpPr>
            <p:spPr bwMode="auto">
              <a:xfrm>
                <a:off x="9859963" y="4398963"/>
                <a:ext cx="44450" cy="46038"/>
              </a:xfrm>
              <a:custGeom>
                <a:avLst/>
                <a:gdLst>
                  <a:gd name="T0" fmla="*/ 120 w 141"/>
                  <a:gd name="T1" fmla="*/ 20 h 142"/>
                  <a:gd name="T2" fmla="*/ 109 w 141"/>
                  <a:gd name="T3" fmla="*/ 11 h 142"/>
                  <a:gd name="T4" fmla="*/ 97 w 141"/>
                  <a:gd name="T5" fmla="*/ 5 h 142"/>
                  <a:gd name="T6" fmla="*/ 90 w 141"/>
                  <a:gd name="T7" fmla="*/ 2 h 142"/>
                  <a:gd name="T8" fmla="*/ 84 w 141"/>
                  <a:gd name="T9" fmla="*/ 1 h 142"/>
                  <a:gd name="T10" fmla="*/ 70 w 141"/>
                  <a:gd name="T11" fmla="*/ 0 h 142"/>
                  <a:gd name="T12" fmla="*/ 55 w 141"/>
                  <a:gd name="T13" fmla="*/ 1 h 142"/>
                  <a:gd name="T14" fmla="*/ 43 w 141"/>
                  <a:gd name="T15" fmla="*/ 5 h 142"/>
                  <a:gd name="T16" fmla="*/ 31 w 141"/>
                  <a:gd name="T17" fmla="*/ 11 h 142"/>
                  <a:gd name="T18" fmla="*/ 21 w 141"/>
                  <a:gd name="T19" fmla="*/ 20 h 142"/>
                  <a:gd name="T20" fmla="*/ 11 w 141"/>
                  <a:gd name="T21" fmla="*/ 30 h 142"/>
                  <a:gd name="T22" fmla="*/ 5 w 141"/>
                  <a:gd name="T23" fmla="*/ 42 h 142"/>
                  <a:gd name="T24" fmla="*/ 1 w 141"/>
                  <a:gd name="T25" fmla="*/ 56 h 142"/>
                  <a:gd name="T26" fmla="*/ 0 w 141"/>
                  <a:gd name="T27" fmla="*/ 71 h 142"/>
                  <a:gd name="T28" fmla="*/ 1 w 141"/>
                  <a:gd name="T29" fmla="*/ 84 h 142"/>
                  <a:gd name="T30" fmla="*/ 2 w 141"/>
                  <a:gd name="T31" fmla="*/ 90 h 142"/>
                  <a:gd name="T32" fmla="*/ 5 w 141"/>
                  <a:gd name="T33" fmla="*/ 97 h 142"/>
                  <a:gd name="T34" fmla="*/ 11 w 141"/>
                  <a:gd name="T35" fmla="*/ 109 h 142"/>
                  <a:gd name="T36" fmla="*/ 15 w 141"/>
                  <a:gd name="T37" fmla="*/ 114 h 142"/>
                  <a:gd name="T38" fmla="*/ 21 w 141"/>
                  <a:gd name="T39" fmla="*/ 121 h 142"/>
                  <a:gd name="T40" fmla="*/ 31 w 141"/>
                  <a:gd name="T41" fmla="*/ 129 h 142"/>
                  <a:gd name="T42" fmla="*/ 43 w 141"/>
                  <a:gd name="T43" fmla="*/ 136 h 142"/>
                  <a:gd name="T44" fmla="*/ 55 w 141"/>
                  <a:gd name="T45" fmla="*/ 140 h 142"/>
                  <a:gd name="T46" fmla="*/ 70 w 141"/>
                  <a:gd name="T47" fmla="*/ 142 h 142"/>
                  <a:gd name="T48" fmla="*/ 77 w 141"/>
                  <a:gd name="T49" fmla="*/ 141 h 142"/>
                  <a:gd name="T50" fmla="*/ 77 w 141"/>
                  <a:gd name="T51" fmla="*/ 140 h 142"/>
                  <a:gd name="T52" fmla="*/ 78 w 141"/>
                  <a:gd name="T53" fmla="*/ 140 h 142"/>
                  <a:gd name="T54" fmla="*/ 80 w 141"/>
                  <a:gd name="T55" fmla="*/ 140 h 142"/>
                  <a:gd name="T56" fmla="*/ 84 w 141"/>
                  <a:gd name="T57" fmla="*/ 140 h 142"/>
                  <a:gd name="T58" fmla="*/ 90 w 141"/>
                  <a:gd name="T59" fmla="*/ 138 h 142"/>
                  <a:gd name="T60" fmla="*/ 97 w 141"/>
                  <a:gd name="T61" fmla="*/ 136 h 142"/>
                  <a:gd name="T62" fmla="*/ 109 w 141"/>
                  <a:gd name="T63" fmla="*/ 129 h 142"/>
                  <a:gd name="T64" fmla="*/ 114 w 141"/>
                  <a:gd name="T65" fmla="*/ 125 h 142"/>
                  <a:gd name="T66" fmla="*/ 120 w 141"/>
                  <a:gd name="T67" fmla="*/ 121 h 142"/>
                  <a:gd name="T68" fmla="*/ 124 w 141"/>
                  <a:gd name="T69" fmla="*/ 114 h 142"/>
                  <a:gd name="T70" fmla="*/ 128 w 141"/>
                  <a:gd name="T71" fmla="*/ 109 h 142"/>
                  <a:gd name="T72" fmla="*/ 135 w 141"/>
                  <a:gd name="T73" fmla="*/ 97 h 142"/>
                  <a:gd name="T74" fmla="*/ 137 w 141"/>
                  <a:gd name="T75" fmla="*/ 90 h 142"/>
                  <a:gd name="T76" fmla="*/ 139 w 141"/>
                  <a:gd name="T77" fmla="*/ 84 h 142"/>
                  <a:gd name="T78" fmla="*/ 139 w 141"/>
                  <a:gd name="T79" fmla="*/ 80 h 142"/>
                  <a:gd name="T80" fmla="*/ 139 w 141"/>
                  <a:gd name="T81" fmla="*/ 78 h 142"/>
                  <a:gd name="T82" fmla="*/ 139 w 141"/>
                  <a:gd name="T83" fmla="*/ 77 h 142"/>
                  <a:gd name="T84" fmla="*/ 140 w 141"/>
                  <a:gd name="T85" fmla="*/ 77 h 142"/>
                  <a:gd name="T86" fmla="*/ 141 w 141"/>
                  <a:gd name="T87" fmla="*/ 71 h 142"/>
                  <a:gd name="T88" fmla="*/ 139 w 141"/>
                  <a:gd name="T89" fmla="*/ 56 h 142"/>
                  <a:gd name="T90" fmla="*/ 135 w 141"/>
                  <a:gd name="T91" fmla="*/ 42 h 142"/>
                  <a:gd name="T92" fmla="*/ 128 w 141"/>
                  <a:gd name="T93" fmla="*/ 30 h 142"/>
                  <a:gd name="T94" fmla="*/ 120 w 141"/>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1" h="142">
                    <a:moveTo>
                      <a:pt x="120" y="20"/>
                    </a:moveTo>
                    <a:lnTo>
                      <a:pt x="109" y="11"/>
                    </a:lnTo>
                    <a:lnTo>
                      <a:pt x="97" y="5"/>
                    </a:lnTo>
                    <a:lnTo>
                      <a:pt x="90" y="2"/>
                    </a:lnTo>
                    <a:lnTo>
                      <a:pt x="84" y="1"/>
                    </a:lnTo>
                    <a:lnTo>
                      <a:pt x="70" y="0"/>
                    </a:lnTo>
                    <a:lnTo>
                      <a:pt x="55" y="1"/>
                    </a:lnTo>
                    <a:lnTo>
                      <a:pt x="43" y="5"/>
                    </a:lnTo>
                    <a:lnTo>
                      <a:pt x="31" y="11"/>
                    </a:lnTo>
                    <a:lnTo>
                      <a:pt x="21" y="20"/>
                    </a:lnTo>
                    <a:lnTo>
                      <a:pt x="11" y="30"/>
                    </a:lnTo>
                    <a:lnTo>
                      <a:pt x="5" y="42"/>
                    </a:lnTo>
                    <a:lnTo>
                      <a:pt x="1" y="56"/>
                    </a:lnTo>
                    <a:lnTo>
                      <a:pt x="0" y="71"/>
                    </a:lnTo>
                    <a:lnTo>
                      <a:pt x="1" y="84"/>
                    </a:lnTo>
                    <a:lnTo>
                      <a:pt x="2" y="90"/>
                    </a:lnTo>
                    <a:lnTo>
                      <a:pt x="5" y="97"/>
                    </a:lnTo>
                    <a:lnTo>
                      <a:pt x="11" y="109"/>
                    </a:lnTo>
                    <a:lnTo>
                      <a:pt x="15" y="114"/>
                    </a:lnTo>
                    <a:lnTo>
                      <a:pt x="21" y="121"/>
                    </a:lnTo>
                    <a:lnTo>
                      <a:pt x="31" y="129"/>
                    </a:lnTo>
                    <a:lnTo>
                      <a:pt x="43" y="136"/>
                    </a:lnTo>
                    <a:lnTo>
                      <a:pt x="55" y="140"/>
                    </a:lnTo>
                    <a:lnTo>
                      <a:pt x="70" y="142"/>
                    </a:lnTo>
                    <a:lnTo>
                      <a:pt x="77" y="141"/>
                    </a:lnTo>
                    <a:lnTo>
                      <a:pt x="77" y="140"/>
                    </a:lnTo>
                    <a:lnTo>
                      <a:pt x="78" y="140"/>
                    </a:lnTo>
                    <a:lnTo>
                      <a:pt x="80" y="140"/>
                    </a:lnTo>
                    <a:lnTo>
                      <a:pt x="84" y="140"/>
                    </a:lnTo>
                    <a:lnTo>
                      <a:pt x="90" y="138"/>
                    </a:lnTo>
                    <a:lnTo>
                      <a:pt x="97" y="136"/>
                    </a:lnTo>
                    <a:lnTo>
                      <a:pt x="109" y="129"/>
                    </a:lnTo>
                    <a:lnTo>
                      <a:pt x="114" y="125"/>
                    </a:lnTo>
                    <a:lnTo>
                      <a:pt x="120" y="121"/>
                    </a:lnTo>
                    <a:lnTo>
                      <a:pt x="124" y="114"/>
                    </a:lnTo>
                    <a:lnTo>
                      <a:pt x="128" y="109"/>
                    </a:lnTo>
                    <a:lnTo>
                      <a:pt x="135" y="97"/>
                    </a:lnTo>
                    <a:lnTo>
                      <a:pt x="137" y="90"/>
                    </a:lnTo>
                    <a:lnTo>
                      <a:pt x="139" y="84"/>
                    </a:lnTo>
                    <a:lnTo>
                      <a:pt x="139" y="80"/>
                    </a:lnTo>
                    <a:lnTo>
                      <a:pt x="139" y="78"/>
                    </a:lnTo>
                    <a:lnTo>
                      <a:pt x="139" y="77"/>
                    </a:lnTo>
                    <a:lnTo>
                      <a:pt x="140" y="77"/>
                    </a:lnTo>
                    <a:lnTo>
                      <a:pt x="141" y="71"/>
                    </a:lnTo>
                    <a:lnTo>
                      <a:pt x="139" y="56"/>
                    </a:lnTo>
                    <a:lnTo>
                      <a:pt x="135" y="42"/>
                    </a:lnTo>
                    <a:lnTo>
                      <a:pt x="128" y="30"/>
                    </a:lnTo>
                    <a:lnTo>
                      <a:pt x="120" y="2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1" name="Freeform 971">
                <a:extLst>
                  <a:ext uri="{FF2B5EF4-FFF2-40B4-BE49-F238E27FC236}">
                    <a16:creationId xmlns:a16="http://schemas.microsoft.com/office/drawing/2014/main" id="{7F465E0A-DBF7-CD7D-5070-0A59CBD67BFF}"/>
                  </a:ext>
                </a:extLst>
              </p:cNvPr>
              <p:cNvSpPr>
                <a:spLocks/>
              </p:cNvSpPr>
              <p:nvPr/>
            </p:nvSpPr>
            <p:spPr bwMode="auto">
              <a:xfrm>
                <a:off x="9901238" y="4411663"/>
                <a:ext cx="44450" cy="44450"/>
              </a:xfrm>
              <a:custGeom>
                <a:avLst/>
                <a:gdLst>
                  <a:gd name="T0" fmla="*/ 121 w 142"/>
                  <a:gd name="T1" fmla="*/ 21 h 142"/>
                  <a:gd name="T2" fmla="*/ 110 w 142"/>
                  <a:gd name="T3" fmla="*/ 12 h 142"/>
                  <a:gd name="T4" fmla="*/ 98 w 142"/>
                  <a:gd name="T5" fmla="*/ 5 h 142"/>
                  <a:gd name="T6" fmla="*/ 91 w 142"/>
                  <a:gd name="T7" fmla="*/ 2 h 142"/>
                  <a:gd name="T8" fmla="*/ 84 w 142"/>
                  <a:gd name="T9" fmla="*/ 1 h 142"/>
                  <a:gd name="T10" fmla="*/ 71 w 142"/>
                  <a:gd name="T11" fmla="*/ 0 h 142"/>
                  <a:gd name="T12" fmla="*/ 56 w 142"/>
                  <a:gd name="T13" fmla="*/ 1 h 142"/>
                  <a:gd name="T14" fmla="*/ 44 w 142"/>
                  <a:gd name="T15" fmla="*/ 5 h 142"/>
                  <a:gd name="T16" fmla="*/ 32 w 142"/>
                  <a:gd name="T17" fmla="*/ 12 h 142"/>
                  <a:gd name="T18" fmla="*/ 22 w 142"/>
                  <a:gd name="T19" fmla="*/ 21 h 142"/>
                  <a:gd name="T20" fmla="*/ 11 w 142"/>
                  <a:gd name="T21" fmla="*/ 31 h 142"/>
                  <a:gd name="T22" fmla="*/ 5 w 142"/>
                  <a:gd name="T23" fmla="*/ 43 h 142"/>
                  <a:gd name="T24" fmla="*/ 1 w 142"/>
                  <a:gd name="T25" fmla="*/ 56 h 142"/>
                  <a:gd name="T26" fmla="*/ 0 w 142"/>
                  <a:gd name="T27" fmla="*/ 71 h 142"/>
                  <a:gd name="T28" fmla="*/ 1 w 142"/>
                  <a:gd name="T29" fmla="*/ 85 h 142"/>
                  <a:gd name="T30" fmla="*/ 2 w 142"/>
                  <a:gd name="T31" fmla="*/ 91 h 142"/>
                  <a:gd name="T32" fmla="*/ 5 w 142"/>
                  <a:gd name="T33" fmla="*/ 98 h 142"/>
                  <a:gd name="T34" fmla="*/ 11 w 142"/>
                  <a:gd name="T35" fmla="*/ 110 h 142"/>
                  <a:gd name="T36" fmla="*/ 15 w 142"/>
                  <a:gd name="T37" fmla="*/ 115 h 142"/>
                  <a:gd name="T38" fmla="*/ 22 w 142"/>
                  <a:gd name="T39" fmla="*/ 121 h 142"/>
                  <a:gd name="T40" fmla="*/ 32 w 142"/>
                  <a:gd name="T41" fmla="*/ 129 h 142"/>
                  <a:gd name="T42" fmla="*/ 44 w 142"/>
                  <a:gd name="T43" fmla="*/ 136 h 142"/>
                  <a:gd name="T44" fmla="*/ 56 w 142"/>
                  <a:gd name="T45" fmla="*/ 140 h 142"/>
                  <a:gd name="T46" fmla="*/ 71 w 142"/>
                  <a:gd name="T47" fmla="*/ 142 h 142"/>
                  <a:gd name="T48" fmla="*/ 77 w 142"/>
                  <a:gd name="T49" fmla="*/ 141 h 142"/>
                  <a:gd name="T50" fmla="*/ 77 w 142"/>
                  <a:gd name="T51" fmla="*/ 140 h 142"/>
                  <a:gd name="T52" fmla="*/ 78 w 142"/>
                  <a:gd name="T53" fmla="*/ 140 h 142"/>
                  <a:gd name="T54" fmla="*/ 80 w 142"/>
                  <a:gd name="T55" fmla="*/ 140 h 142"/>
                  <a:gd name="T56" fmla="*/ 84 w 142"/>
                  <a:gd name="T57" fmla="*/ 140 h 142"/>
                  <a:gd name="T58" fmla="*/ 91 w 142"/>
                  <a:gd name="T59" fmla="*/ 138 h 142"/>
                  <a:gd name="T60" fmla="*/ 98 w 142"/>
                  <a:gd name="T61" fmla="*/ 136 h 142"/>
                  <a:gd name="T62" fmla="*/ 110 w 142"/>
                  <a:gd name="T63" fmla="*/ 129 h 142"/>
                  <a:gd name="T64" fmla="*/ 115 w 142"/>
                  <a:gd name="T65" fmla="*/ 125 h 142"/>
                  <a:gd name="T66" fmla="*/ 121 w 142"/>
                  <a:gd name="T67" fmla="*/ 121 h 142"/>
                  <a:gd name="T68" fmla="*/ 125 w 142"/>
                  <a:gd name="T69" fmla="*/ 115 h 142"/>
                  <a:gd name="T70" fmla="*/ 129 w 142"/>
                  <a:gd name="T71" fmla="*/ 110 h 142"/>
                  <a:gd name="T72" fmla="*/ 136 w 142"/>
                  <a:gd name="T73" fmla="*/ 98 h 142"/>
                  <a:gd name="T74" fmla="*/ 138 w 142"/>
                  <a:gd name="T75" fmla="*/ 91 h 142"/>
                  <a:gd name="T76" fmla="*/ 140 w 142"/>
                  <a:gd name="T77" fmla="*/ 85 h 142"/>
                  <a:gd name="T78" fmla="*/ 140 w 142"/>
                  <a:gd name="T79" fmla="*/ 81 h 142"/>
                  <a:gd name="T80" fmla="*/ 140 w 142"/>
                  <a:gd name="T81" fmla="*/ 78 h 142"/>
                  <a:gd name="T82" fmla="*/ 140 w 142"/>
                  <a:gd name="T83" fmla="*/ 77 h 142"/>
                  <a:gd name="T84" fmla="*/ 141 w 142"/>
                  <a:gd name="T85" fmla="*/ 77 h 142"/>
                  <a:gd name="T86" fmla="*/ 142 w 142"/>
                  <a:gd name="T87" fmla="*/ 71 h 142"/>
                  <a:gd name="T88" fmla="*/ 140 w 142"/>
                  <a:gd name="T89" fmla="*/ 56 h 142"/>
                  <a:gd name="T90" fmla="*/ 136 w 142"/>
                  <a:gd name="T91" fmla="*/ 43 h 142"/>
                  <a:gd name="T92" fmla="*/ 129 w 142"/>
                  <a:gd name="T93" fmla="*/ 31 h 142"/>
                  <a:gd name="T94" fmla="*/ 121 w 142"/>
                  <a:gd name="T95" fmla="*/ 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21"/>
                    </a:moveTo>
                    <a:lnTo>
                      <a:pt x="110" y="12"/>
                    </a:lnTo>
                    <a:lnTo>
                      <a:pt x="98" y="5"/>
                    </a:lnTo>
                    <a:lnTo>
                      <a:pt x="91" y="2"/>
                    </a:lnTo>
                    <a:lnTo>
                      <a:pt x="84" y="1"/>
                    </a:lnTo>
                    <a:lnTo>
                      <a:pt x="71" y="0"/>
                    </a:lnTo>
                    <a:lnTo>
                      <a:pt x="56" y="1"/>
                    </a:lnTo>
                    <a:lnTo>
                      <a:pt x="44" y="5"/>
                    </a:lnTo>
                    <a:lnTo>
                      <a:pt x="32" y="12"/>
                    </a:lnTo>
                    <a:lnTo>
                      <a:pt x="22" y="21"/>
                    </a:lnTo>
                    <a:lnTo>
                      <a:pt x="11" y="31"/>
                    </a:lnTo>
                    <a:lnTo>
                      <a:pt x="5" y="43"/>
                    </a:lnTo>
                    <a:lnTo>
                      <a:pt x="1" y="56"/>
                    </a:lnTo>
                    <a:lnTo>
                      <a:pt x="0" y="71"/>
                    </a:lnTo>
                    <a:lnTo>
                      <a:pt x="1" y="85"/>
                    </a:lnTo>
                    <a:lnTo>
                      <a:pt x="2" y="91"/>
                    </a:lnTo>
                    <a:lnTo>
                      <a:pt x="5" y="98"/>
                    </a:lnTo>
                    <a:lnTo>
                      <a:pt x="11" y="110"/>
                    </a:lnTo>
                    <a:lnTo>
                      <a:pt x="15" y="115"/>
                    </a:lnTo>
                    <a:lnTo>
                      <a:pt x="22" y="121"/>
                    </a:lnTo>
                    <a:lnTo>
                      <a:pt x="32" y="129"/>
                    </a:lnTo>
                    <a:lnTo>
                      <a:pt x="44" y="136"/>
                    </a:lnTo>
                    <a:lnTo>
                      <a:pt x="56" y="140"/>
                    </a:lnTo>
                    <a:lnTo>
                      <a:pt x="71" y="142"/>
                    </a:lnTo>
                    <a:lnTo>
                      <a:pt x="77" y="141"/>
                    </a:lnTo>
                    <a:lnTo>
                      <a:pt x="77" y="140"/>
                    </a:lnTo>
                    <a:lnTo>
                      <a:pt x="78" y="140"/>
                    </a:lnTo>
                    <a:lnTo>
                      <a:pt x="80" y="140"/>
                    </a:lnTo>
                    <a:lnTo>
                      <a:pt x="84" y="140"/>
                    </a:lnTo>
                    <a:lnTo>
                      <a:pt x="91" y="138"/>
                    </a:lnTo>
                    <a:lnTo>
                      <a:pt x="98" y="136"/>
                    </a:lnTo>
                    <a:lnTo>
                      <a:pt x="110" y="129"/>
                    </a:lnTo>
                    <a:lnTo>
                      <a:pt x="115" y="125"/>
                    </a:lnTo>
                    <a:lnTo>
                      <a:pt x="121" y="121"/>
                    </a:lnTo>
                    <a:lnTo>
                      <a:pt x="125" y="115"/>
                    </a:lnTo>
                    <a:lnTo>
                      <a:pt x="129" y="110"/>
                    </a:lnTo>
                    <a:lnTo>
                      <a:pt x="136" y="98"/>
                    </a:lnTo>
                    <a:lnTo>
                      <a:pt x="138" y="91"/>
                    </a:lnTo>
                    <a:lnTo>
                      <a:pt x="140" y="85"/>
                    </a:lnTo>
                    <a:lnTo>
                      <a:pt x="140" y="81"/>
                    </a:lnTo>
                    <a:lnTo>
                      <a:pt x="140" y="78"/>
                    </a:lnTo>
                    <a:lnTo>
                      <a:pt x="140" y="77"/>
                    </a:lnTo>
                    <a:lnTo>
                      <a:pt x="141" y="77"/>
                    </a:lnTo>
                    <a:lnTo>
                      <a:pt x="142" y="71"/>
                    </a:lnTo>
                    <a:lnTo>
                      <a:pt x="140" y="56"/>
                    </a:lnTo>
                    <a:lnTo>
                      <a:pt x="136" y="43"/>
                    </a:lnTo>
                    <a:lnTo>
                      <a:pt x="129" y="31"/>
                    </a:lnTo>
                    <a:lnTo>
                      <a:pt x="121" y="21"/>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2" name="Freeform 972">
                <a:extLst>
                  <a:ext uri="{FF2B5EF4-FFF2-40B4-BE49-F238E27FC236}">
                    <a16:creationId xmlns:a16="http://schemas.microsoft.com/office/drawing/2014/main" id="{1AD8203D-5534-6D1D-23B4-9AD6630E79FD}"/>
                  </a:ext>
                </a:extLst>
              </p:cNvPr>
              <p:cNvSpPr>
                <a:spLocks/>
              </p:cNvSpPr>
              <p:nvPr/>
            </p:nvSpPr>
            <p:spPr bwMode="auto">
              <a:xfrm>
                <a:off x="9944100" y="4424363"/>
                <a:ext cx="46038" cy="44450"/>
              </a:xfrm>
              <a:custGeom>
                <a:avLst/>
                <a:gdLst>
                  <a:gd name="T0" fmla="*/ 121 w 142"/>
                  <a:gd name="T1" fmla="*/ 20 h 142"/>
                  <a:gd name="T2" fmla="*/ 110 w 142"/>
                  <a:gd name="T3" fmla="*/ 11 h 142"/>
                  <a:gd name="T4" fmla="*/ 97 w 142"/>
                  <a:gd name="T5" fmla="*/ 5 h 142"/>
                  <a:gd name="T6" fmla="*/ 90 w 142"/>
                  <a:gd name="T7" fmla="*/ 2 h 142"/>
                  <a:gd name="T8" fmla="*/ 84 w 142"/>
                  <a:gd name="T9" fmla="*/ 1 h 142"/>
                  <a:gd name="T10" fmla="*/ 71 w 142"/>
                  <a:gd name="T11" fmla="*/ 0 h 142"/>
                  <a:gd name="T12" fmla="*/ 56 w 142"/>
                  <a:gd name="T13" fmla="*/ 1 h 142"/>
                  <a:gd name="T14" fmla="*/ 44 w 142"/>
                  <a:gd name="T15" fmla="*/ 5 h 142"/>
                  <a:gd name="T16" fmla="*/ 32 w 142"/>
                  <a:gd name="T17" fmla="*/ 11 h 142"/>
                  <a:gd name="T18" fmla="*/ 21 w 142"/>
                  <a:gd name="T19" fmla="*/ 20 h 142"/>
                  <a:gd name="T20" fmla="*/ 11 w 142"/>
                  <a:gd name="T21" fmla="*/ 30 h 142"/>
                  <a:gd name="T22" fmla="*/ 5 w 142"/>
                  <a:gd name="T23" fmla="*/ 43 h 142"/>
                  <a:gd name="T24" fmla="*/ 1 w 142"/>
                  <a:gd name="T25" fmla="*/ 56 h 142"/>
                  <a:gd name="T26" fmla="*/ 0 w 142"/>
                  <a:gd name="T27" fmla="*/ 71 h 142"/>
                  <a:gd name="T28" fmla="*/ 1 w 142"/>
                  <a:gd name="T29" fmla="*/ 84 h 142"/>
                  <a:gd name="T30" fmla="*/ 2 w 142"/>
                  <a:gd name="T31" fmla="*/ 90 h 142"/>
                  <a:gd name="T32" fmla="*/ 5 w 142"/>
                  <a:gd name="T33" fmla="*/ 97 h 142"/>
                  <a:gd name="T34" fmla="*/ 11 w 142"/>
                  <a:gd name="T35" fmla="*/ 110 h 142"/>
                  <a:gd name="T36" fmla="*/ 15 w 142"/>
                  <a:gd name="T37" fmla="*/ 115 h 142"/>
                  <a:gd name="T38" fmla="*/ 21 w 142"/>
                  <a:gd name="T39" fmla="*/ 121 h 142"/>
                  <a:gd name="T40" fmla="*/ 32 w 142"/>
                  <a:gd name="T41" fmla="*/ 129 h 142"/>
                  <a:gd name="T42" fmla="*/ 44 w 142"/>
                  <a:gd name="T43" fmla="*/ 136 h 142"/>
                  <a:gd name="T44" fmla="*/ 56 w 142"/>
                  <a:gd name="T45" fmla="*/ 140 h 142"/>
                  <a:gd name="T46" fmla="*/ 71 w 142"/>
                  <a:gd name="T47" fmla="*/ 142 h 142"/>
                  <a:gd name="T48" fmla="*/ 77 w 142"/>
                  <a:gd name="T49" fmla="*/ 141 h 142"/>
                  <a:gd name="T50" fmla="*/ 77 w 142"/>
                  <a:gd name="T51" fmla="*/ 140 h 142"/>
                  <a:gd name="T52" fmla="*/ 78 w 142"/>
                  <a:gd name="T53" fmla="*/ 140 h 142"/>
                  <a:gd name="T54" fmla="*/ 80 w 142"/>
                  <a:gd name="T55" fmla="*/ 140 h 142"/>
                  <a:gd name="T56" fmla="*/ 84 w 142"/>
                  <a:gd name="T57" fmla="*/ 140 h 142"/>
                  <a:gd name="T58" fmla="*/ 90 w 142"/>
                  <a:gd name="T59" fmla="*/ 138 h 142"/>
                  <a:gd name="T60" fmla="*/ 97 w 142"/>
                  <a:gd name="T61" fmla="*/ 136 h 142"/>
                  <a:gd name="T62" fmla="*/ 110 w 142"/>
                  <a:gd name="T63" fmla="*/ 129 h 142"/>
                  <a:gd name="T64" fmla="*/ 115 w 142"/>
                  <a:gd name="T65" fmla="*/ 125 h 142"/>
                  <a:gd name="T66" fmla="*/ 121 w 142"/>
                  <a:gd name="T67" fmla="*/ 121 h 142"/>
                  <a:gd name="T68" fmla="*/ 125 w 142"/>
                  <a:gd name="T69" fmla="*/ 115 h 142"/>
                  <a:gd name="T70" fmla="*/ 129 w 142"/>
                  <a:gd name="T71" fmla="*/ 110 h 142"/>
                  <a:gd name="T72" fmla="*/ 136 w 142"/>
                  <a:gd name="T73" fmla="*/ 97 h 142"/>
                  <a:gd name="T74" fmla="*/ 138 w 142"/>
                  <a:gd name="T75" fmla="*/ 90 h 142"/>
                  <a:gd name="T76" fmla="*/ 140 w 142"/>
                  <a:gd name="T77" fmla="*/ 84 h 142"/>
                  <a:gd name="T78" fmla="*/ 140 w 142"/>
                  <a:gd name="T79" fmla="*/ 80 h 142"/>
                  <a:gd name="T80" fmla="*/ 140 w 142"/>
                  <a:gd name="T81" fmla="*/ 78 h 142"/>
                  <a:gd name="T82" fmla="*/ 140 w 142"/>
                  <a:gd name="T83" fmla="*/ 77 h 142"/>
                  <a:gd name="T84" fmla="*/ 141 w 142"/>
                  <a:gd name="T85" fmla="*/ 77 h 142"/>
                  <a:gd name="T86" fmla="*/ 142 w 142"/>
                  <a:gd name="T87" fmla="*/ 71 h 142"/>
                  <a:gd name="T88" fmla="*/ 140 w 142"/>
                  <a:gd name="T89" fmla="*/ 56 h 142"/>
                  <a:gd name="T90" fmla="*/ 136 w 142"/>
                  <a:gd name="T91" fmla="*/ 43 h 142"/>
                  <a:gd name="T92" fmla="*/ 129 w 142"/>
                  <a:gd name="T93" fmla="*/ 30 h 142"/>
                  <a:gd name="T94" fmla="*/ 121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20"/>
                    </a:moveTo>
                    <a:lnTo>
                      <a:pt x="110" y="11"/>
                    </a:lnTo>
                    <a:lnTo>
                      <a:pt x="97" y="5"/>
                    </a:lnTo>
                    <a:lnTo>
                      <a:pt x="90" y="2"/>
                    </a:lnTo>
                    <a:lnTo>
                      <a:pt x="84" y="1"/>
                    </a:lnTo>
                    <a:lnTo>
                      <a:pt x="71" y="0"/>
                    </a:lnTo>
                    <a:lnTo>
                      <a:pt x="56" y="1"/>
                    </a:lnTo>
                    <a:lnTo>
                      <a:pt x="44" y="5"/>
                    </a:lnTo>
                    <a:lnTo>
                      <a:pt x="32" y="11"/>
                    </a:lnTo>
                    <a:lnTo>
                      <a:pt x="21" y="20"/>
                    </a:lnTo>
                    <a:lnTo>
                      <a:pt x="11" y="30"/>
                    </a:lnTo>
                    <a:lnTo>
                      <a:pt x="5" y="43"/>
                    </a:lnTo>
                    <a:lnTo>
                      <a:pt x="1" y="56"/>
                    </a:lnTo>
                    <a:lnTo>
                      <a:pt x="0" y="71"/>
                    </a:lnTo>
                    <a:lnTo>
                      <a:pt x="1" y="84"/>
                    </a:lnTo>
                    <a:lnTo>
                      <a:pt x="2" y="90"/>
                    </a:lnTo>
                    <a:lnTo>
                      <a:pt x="5" y="97"/>
                    </a:lnTo>
                    <a:lnTo>
                      <a:pt x="11" y="110"/>
                    </a:lnTo>
                    <a:lnTo>
                      <a:pt x="15" y="115"/>
                    </a:lnTo>
                    <a:lnTo>
                      <a:pt x="21" y="121"/>
                    </a:lnTo>
                    <a:lnTo>
                      <a:pt x="32" y="129"/>
                    </a:lnTo>
                    <a:lnTo>
                      <a:pt x="44" y="136"/>
                    </a:lnTo>
                    <a:lnTo>
                      <a:pt x="56" y="140"/>
                    </a:lnTo>
                    <a:lnTo>
                      <a:pt x="71" y="142"/>
                    </a:lnTo>
                    <a:lnTo>
                      <a:pt x="77" y="141"/>
                    </a:lnTo>
                    <a:lnTo>
                      <a:pt x="77" y="140"/>
                    </a:lnTo>
                    <a:lnTo>
                      <a:pt x="78" y="140"/>
                    </a:lnTo>
                    <a:lnTo>
                      <a:pt x="80" y="140"/>
                    </a:lnTo>
                    <a:lnTo>
                      <a:pt x="84" y="140"/>
                    </a:lnTo>
                    <a:lnTo>
                      <a:pt x="90" y="138"/>
                    </a:lnTo>
                    <a:lnTo>
                      <a:pt x="97" y="136"/>
                    </a:lnTo>
                    <a:lnTo>
                      <a:pt x="110" y="129"/>
                    </a:lnTo>
                    <a:lnTo>
                      <a:pt x="115" y="125"/>
                    </a:lnTo>
                    <a:lnTo>
                      <a:pt x="121" y="121"/>
                    </a:lnTo>
                    <a:lnTo>
                      <a:pt x="125" y="115"/>
                    </a:lnTo>
                    <a:lnTo>
                      <a:pt x="129" y="110"/>
                    </a:lnTo>
                    <a:lnTo>
                      <a:pt x="136" y="97"/>
                    </a:lnTo>
                    <a:lnTo>
                      <a:pt x="138" y="90"/>
                    </a:lnTo>
                    <a:lnTo>
                      <a:pt x="140" y="84"/>
                    </a:lnTo>
                    <a:lnTo>
                      <a:pt x="140" y="80"/>
                    </a:lnTo>
                    <a:lnTo>
                      <a:pt x="140" y="78"/>
                    </a:lnTo>
                    <a:lnTo>
                      <a:pt x="140" y="77"/>
                    </a:lnTo>
                    <a:lnTo>
                      <a:pt x="141" y="77"/>
                    </a:lnTo>
                    <a:lnTo>
                      <a:pt x="142" y="71"/>
                    </a:lnTo>
                    <a:lnTo>
                      <a:pt x="140" y="56"/>
                    </a:lnTo>
                    <a:lnTo>
                      <a:pt x="136" y="43"/>
                    </a:lnTo>
                    <a:lnTo>
                      <a:pt x="129" y="30"/>
                    </a:lnTo>
                    <a:lnTo>
                      <a:pt x="121" y="2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3" name="Freeform 973">
                <a:extLst>
                  <a:ext uri="{FF2B5EF4-FFF2-40B4-BE49-F238E27FC236}">
                    <a16:creationId xmlns:a16="http://schemas.microsoft.com/office/drawing/2014/main" id="{EB551694-FF02-E5C4-2EC5-B47A2BE155B8}"/>
                  </a:ext>
                </a:extLst>
              </p:cNvPr>
              <p:cNvSpPr>
                <a:spLocks/>
              </p:cNvSpPr>
              <p:nvPr/>
            </p:nvSpPr>
            <p:spPr bwMode="auto">
              <a:xfrm>
                <a:off x="9971088" y="4432300"/>
                <a:ext cx="46038" cy="44450"/>
              </a:xfrm>
              <a:custGeom>
                <a:avLst/>
                <a:gdLst>
                  <a:gd name="T0" fmla="*/ 121 w 142"/>
                  <a:gd name="T1" fmla="*/ 21 h 142"/>
                  <a:gd name="T2" fmla="*/ 110 w 142"/>
                  <a:gd name="T3" fmla="*/ 11 h 142"/>
                  <a:gd name="T4" fmla="*/ 98 w 142"/>
                  <a:gd name="T5" fmla="*/ 5 h 142"/>
                  <a:gd name="T6" fmla="*/ 91 w 142"/>
                  <a:gd name="T7" fmla="*/ 2 h 142"/>
                  <a:gd name="T8" fmla="*/ 84 w 142"/>
                  <a:gd name="T9" fmla="*/ 1 h 142"/>
                  <a:gd name="T10" fmla="*/ 71 w 142"/>
                  <a:gd name="T11" fmla="*/ 0 h 142"/>
                  <a:gd name="T12" fmla="*/ 56 w 142"/>
                  <a:gd name="T13" fmla="*/ 1 h 142"/>
                  <a:gd name="T14" fmla="*/ 44 w 142"/>
                  <a:gd name="T15" fmla="*/ 5 h 142"/>
                  <a:gd name="T16" fmla="*/ 32 w 142"/>
                  <a:gd name="T17" fmla="*/ 11 h 142"/>
                  <a:gd name="T18" fmla="*/ 22 w 142"/>
                  <a:gd name="T19" fmla="*/ 21 h 142"/>
                  <a:gd name="T20" fmla="*/ 11 w 142"/>
                  <a:gd name="T21" fmla="*/ 31 h 142"/>
                  <a:gd name="T22" fmla="*/ 5 w 142"/>
                  <a:gd name="T23" fmla="*/ 43 h 142"/>
                  <a:gd name="T24" fmla="*/ 1 w 142"/>
                  <a:gd name="T25" fmla="*/ 56 h 142"/>
                  <a:gd name="T26" fmla="*/ 0 w 142"/>
                  <a:gd name="T27" fmla="*/ 71 h 142"/>
                  <a:gd name="T28" fmla="*/ 1 w 142"/>
                  <a:gd name="T29" fmla="*/ 85 h 142"/>
                  <a:gd name="T30" fmla="*/ 2 w 142"/>
                  <a:gd name="T31" fmla="*/ 91 h 142"/>
                  <a:gd name="T32" fmla="*/ 5 w 142"/>
                  <a:gd name="T33" fmla="*/ 98 h 142"/>
                  <a:gd name="T34" fmla="*/ 11 w 142"/>
                  <a:gd name="T35" fmla="*/ 110 h 142"/>
                  <a:gd name="T36" fmla="*/ 16 w 142"/>
                  <a:gd name="T37" fmla="*/ 115 h 142"/>
                  <a:gd name="T38" fmla="*/ 22 w 142"/>
                  <a:gd name="T39" fmla="*/ 121 h 142"/>
                  <a:gd name="T40" fmla="*/ 32 w 142"/>
                  <a:gd name="T41" fmla="*/ 129 h 142"/>
                  <a:gd name="T42" fmla="*/ 44 w 142"/>
                  <a:gd name="T43" fmla="*/ 136 h 142"/>
                  <a:gd name="T44" fmla="*/ 56 w 142"/>
                  <a:gd name="T45" fmla="*/ 140 h 142"/>
                  <a:gd name="T46" fmla="*/ 71 w 142"/>
                  <a:gd name="T47" fmla="*/ 142 h 142"/>
                  <a:gd name="T48" fmla="*/ 77 w 142"/>
                  <a:gd name="T49" fmla="*/ 141 h 142"/>
                  <a:gd name="T50" fmla="*/ 77 w 142"/>
                  <a:gd name="T51" fmla="*/ 140 h 142"/>
                  <a:gd name="T52" fmla="*/ 78 w 142"/>
                  <a:gd name="T53" fmla="*/ 140 h 142"/>
                  <a:gd name="T54" fmla="*/ 80 w 142"/>
                  <a:gd name="T55" fmla="*/ 140 h 142"/>
                  <a:gd name="T56" fmla="*/ 84 w 142"/>
                  <a:gd name="T57" fmla="*/ 140 h 142"/>
                  <a:gd name="T58" fmla="*/ 91 w 142"/>
                  <a:gd name="T59" fmla="*/ 138 h 142"/>
                  <a:gd name="T60" fmla="*/ 98 w 142"/>
                  <a:gd name="T61" fmla="*/ 136 h 142"/>
                  <a:gd name="T62" fmla="*/ 110 w 142"/>
                  <a:gd name="T63" fmla="*/ 129 h 142"/>
                  <a:gd name="T64" fmla="*/ 115 w 142"/>
                  <a:gd name="T65" fmla="*/ 125 h 142"/>
                  <a:gd name="T66" fmla="*/ 121 w 142"/>
                  <a:gd name="T67" fmla="*/ 121 h 142"/>
                  <a:gd name="T68" fmla="*/ 125 w 142"/>
                  <a:gd name="T69" fmla="*/ 115 h 142"/>
                  <a:gd name="T70" fmla="*/ 129 w 142"/>
                  <a:gd name="T71" fmla="*/ 110 h 142"/>
                  <a:gd name="T72" fmla="*/ 136 w 142"/>
                  <a:gd name="T73" fmla="*/ 98 h 142"/>
                  <a:gd name="T74" fmla="*/ 138 w 142"/>
                  <a:gd name="T75" fmla="*/ 91 h 142"/>
                  <a:gd name="T76" fmla="*/ 140 w 142"/>
                  <a:gd name="T77" fmla="*/ 85 h 142"/>
                  <a:gd name="T78" fmla="*/ 140 w 142"/>
                  <a:gd name="T79" fmla="*/ 80 h 142"/>
                  <a:gd name="T80" fmla="*/ 140 w 142"/>
                  <a:gd name="T81" fmla="*/ 78 h 142"/>
                  <a:gd name="T82" fmla="*/ 140 w 142"/>
                  <a:gd name="T83" fmla="*/ 77 h 142"/>
                  <a:gd name="T84" fmla="*/ 141 w 142"/>
                  <a:gd name="T85" fmla="*/ 77 h 142"/>
                  <a:gd name="T86" fmla="*/ 142 w 142"/>
                  <a:gd name="T87" fmla="*/ 71 h 142"/>
                  <a:gd name="T88" fmla="*/ 140 w 142"/>
                  <a:gd name="T89" fmla="*/ 56 h 142"/>
                  <a:gd name="T90" fmla="*/ 136 w 142"/>
                  <a:gd name="T91" fmla="*/ 43 h 142"/>
                  <a:gd name="T92" fmla="*/ 129 w 142"/>
                  <a:gd name="T93" fmla="*/ 31 h 142"/>
                  <a:gd name="T94" fmla="*/ 121 w 142"/>
                  <a:gd name="T95" fmla="*/ 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21"/>
                    </a:moveTo>
                    <a:lnTo>
                      <a:pt x="110" y="11"/>
                    </a:lnTo>
                    <a:lnTo>
                      <a:pt x="98" y="5"/>
                    </a:lnTo>
                    <a:lnTo>
                      <a:pt x="91" y="2"/>
                    </a:lnTo>
                    <a:lnTo>
                      <a:pt x="84" y="1"/>
                    </a:lnTo>
                    <a:lnTo>
                      <a:pt x="71" y="0"/>
                    </a:lnTo>
                    <a:lnTo>
                      <a:pt x="56" y="1"/>
                    </a:lnTo>
                    <a:lnTo>
                      <a:pt x="44" y="5"/>
                    </a:lnTo>
                    <a:lnTo>
                      <a:pt x="32" y="11"/>
                    </a:lnTo>
                    <a:lnTo>
                      <a:pt x="22" y="21"/>
                    </a:lnTo>
                    <a:lnTo>
                      <a:pt x="11" y="31"/>
                    </a:lnTo>
                    <a:lnTo>
                      <a:pt x="5" y="43"/>
                    </a:lnTo>
                    <a:lnTo>
                      <a:pt x="1" y="56"/>
                    </a:lnTo>
                    <a:lnTo>
                      <a:pt x="0" y="71"/>
                    </a:lnTo>
                    <a:lnTo>
                      <a:pt x="1" y="85"/>
                    </a:lnTo>
                    <a:lnTo>
                      <a:pt x="2" y="91"/>
                    </a:lnTo>
                    <a:lnTo>
                      <a:pt x="5" y="98"/>
                    </a:lnTo>
                    <a:lnTo>
                      <a:pt x="11" y="110"/>
                    </a:lnTo>
                    <a:lnTo>
                      <a:pt x="16" y="115"/>
                    </a:lnTo>
                    <a:lnTo>
                      <a:pt x="22" y="121"/>
                    </a:lnTo>
                    <a:lnTo>
                      <a:pt x="32" y="129"/>
                    </a:lnTo>
                    <a:lnTo>
                      <a:pt x="44" y="136"/>
                    </a:lnTo>
                    <a:lnTo>
                      <a:pt x="56" y="140"/>
                    </a:lnTo>
                    <a:lnTo>
                      <a:pt x="71" y="142"/>
                    </a:lnTo>
                    <a:lnTo>
                      <a:pt x="77" y="141"/>
                    </a:lnTo>
                    <a:lnTo>
                      <a:pt x="77" y="140"/>
                    </a:lnTo>
                    <a:lnTo>
                      <a:pt x="78" y="140"/>
                    </a:lnTo>
                    <a:lnTo>
                      <a:pt x="80" y="140"/>
                    </a:lnTo>
                    <a:lnTo>
                      <a:pt x="84" y="140"/>
                    </a:lnTo>
                    <a:lnTo>
                      <a:pt x="91" y="138"/>
                    </a:lnTo>
                    <a:lnTo>
                      <a:pt x="98" y="136"/>
                    </a:lnTo>
                    <a:lnTo>
                      <a:pt x="110" y="129"/>
                    </a:lnTo>
                    <a:lnTo>
                      <a:pt x="115" y="125"/>
                    </a:lnTo>
                    <a:lnTo>
                      <a:pt x="121" y="121"/>
                    </a:lnTo>
                    <a:lnTo>
                      <a:pt x="125" y="115"/>
                    </a:lnTo>
                    <a:lnTo>
                      <a:pt x="129" y="110"/>
                    </a:lnTo>
                    <a:lnTo>
                      <a:pt x="136" y="98"/>
                    </a:lnTo>
                    <a:lnTo>
                      <a:pt x="138" y="91"/>
                    </a:lnTo>
                    <a:lnTo>
                      <a:pt x="140" y="85"/>
                    </a:lnTo>
                    <a:lnTo>
                      <a:pt x="140" y="80"/>
                    </a:lnTo>
                    <a:lnTo>
                      <a:pt x="140" y="78"/>
                    </a:lnTo>
                    <a:lnTo>
                      <a:pt x="140" y="77"/>
                    </a:lnTo>
                    <a:lnTo>
                      <a:pt x="141" y="77"/>
                    </a:lnTo>
                    <a:lnTo>
                      <a:pt x="142" y="71"/>
                    </a:lnTo>
                    <a:lnTo>
                      <a:pt x="140" y="56"/>
                    </a:lnTo>
                    <a:lnTo>
                      <a:pt x="136" y="43"/>
                    </a:lnTo>
                    <a:lnTo>
                      <a:pt x="129" y="31"/>
                    </a:lnTo>
                    <a:lnTo>
                      <a:pt x="121" y="21"/>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4" name="Freeform 974">
                <a:extLst>
                  <a:ext uri="{FF2B5EF4-FFF2-40B4-BE49-F238E27FC236}">
                    <a16:creationId xmlns:a16="http://schemas.microsoft.com/office/drawing/2014/main" id="{521E86DA-3E14-E806-DFE1-823FAF28B6B6}"/>
                  </a:ext>
                </a:extLst>
              </p:cNvPr>
              <p:cNvSpPr>
                <a:spLocks/>
              </p:cNvSpPr>
              <p:nvPr/>
            </p:nvSpPr>
            <p:spPr bwMode="auto">
              <a:xfrm>
                <a:off x="10015538" y="4435475"/>
                <a:ext cx="46038" cy="44450"/>
              </a:xfrm>
              <a:custGeom>
                <a:avLst/>
                <a:gdLst>
                  <a:gd name="T0" fmla="*/ 121 w 142"/>
                  <a:gd name="T1" fmla="*/ 21 h 142"/>
                  <a:gd name="T2" fmla="*/ 110 w 142"/>
                  <a:gd name="T3" fmla="*/ 12 h 142"/>
                  <a:gd name="T4" fmla="*/ 98 w 142"/>
                  <a:gd name="T5" fmla="*/ 6 h 142"/>
                  <a:gd name="T6" fmla="*/ 90 w 142"/>
                  <a:gd name="T7" fmla="*/ 2 h 142"/>
                  <a:gd name="T8" fmla="*/ 84 w 142"/>
                  <a:gd name="T9" fmla="*/ 1 h 142"/>
                  <a:gd name="T10" fmla="*/ 71 w 142"/>
                  <a:gd name="T11" fmla="*/ 0 h 142"/>
                  <a:gd name="T12" fmla="*/ 56 w 142"/>
                  <a:gd name="T13" fmla="*/ 1 h 142"/>
                  <a:gd name="T14" fmla="*/ 44 w 142"/>
                  <a:gd name="T15" fmla="*/ 6 h 142"/>
                  <a:gd name="T16" fmla="*/ 32 w 142"/>
                  <a:gd name="T17" fmla="*/ 12 h 142"/>
                  <a:gd name="T18" fmla="*/ 22 w 142"/>
                  <a:gd name="T19" fmla="*/ 21 h 142"/>
                  <a:gd name="T20" fmla="*/ 11 w 142"/>
                  <a:gd name="T21" fmla="*/ 31 h 142"/>
                  <a:gd name="T22" fmla="*/ 5 w 142"/>
                  <a:gd name="T23" fmla="*/ 43 h 142"/>
                  <a:gd name="T24" fmla="*/ 1 w 142"/>
                  <a:gd name="T25" fmla="*/ 56 h 142"/>
                  <a:gd name="T26" fmla="*/ 0 w 142"/>
                  <a:gd name="T27" fmla="*/ 71 h 142"/>
                  <a:gd name="T28" fmla="*/ 1 w 142"/>
                  <a:gd name="T29" fmla="*/ 85 h 142"/>
                  <a:gd name="T30" fmla="*/ 2 w 142"/>
                  <a:gd name="T31" fmla="*/ 91 h 142"/>
                  <a:gd name="T32" fmla="*/ 5 w 142"/>
                  <a:gd name="T33" fmla="*/ 98 h 142"/>
                  <a:gd name="T34" fmla="*/ 11 w 142"/>
                  <a:gd name="T35" fmla="*/ 110 h 142"/>
                  <a:gd name="T36" fmla="*/ 15 w 142"/>
                  <a:gd name="T37" fmla="*/ 115 h 142"/>
                  <a:gd name="T38" fmla="*/ 22 w 142"/>
                  <a:gd name="T39" fmla="*/ 121 h 142"/>
                  <a:gd name="T40" fmla="*/ 32 w 142"/>
                  <a:gd name="T41" fmla="*/ 129 h 142"/>
                  <a:gd name="T42" fmla="*/ 44 w 142"/>
                  <a:gd name="T43" fmla="*/ 136 h 142"/>
                  <a:gd name="T44" fmla="*/ 56 w 142"/>
                  <a:gd name="T45" fmla="*/ 140 h 142"/>
                  <a:gd name="T46" fmla="*/ 71 w 142"/>
                  <a:gd name="T47" fmla="*/ 142 h 142"/>
                  <a:gd name="T48" fmla="*/ 77 w 142"/>
                  <a:gd name="T49" fmla="*/ 141 h 142"/>
                  <a:gd name="T50" fmla="*/ 77 w 142"/>
                  <a:gd name="T51" fmla="*/ 140 h 142"/>
                  <a:gd name="T52" fmla="*/ 78 w 142"/>
                  <a:gd name="T53" fmla="*/ 140 h 142"/>
                  <a:gd name="T54" fmla="*/ 80 w 142"/>
                  <a:gd name="T55" fmla="*/ 140 h 142"/>
                  <a:gd name="T56" fmla="*/ 84 w 142"/>
                  <a:gd name="T57" fmla="*/ 140 h 142"/>
                  <a:gd name="T58" fmla="*/ 90 w 142"/>
                  <a:gd name="T59" fmla="*/ 138 h 142"/>
                  <a:gd name="T60" fmla="*/ 98 w 142"/>
                  <a:gd name="T61" fmla="*/ 136 h 142"/>
                  <a:gd name="T62" fmla="*/ 110 w 142"/>
                  <a:gd name="T63" fmla="*/ 129 h 142"/>
                  <a:gd name="T64" fmla="*/ 115 w 142"/>
                  <a:gd name="T65" fmla="*/ 125 h 142"/>
                  <a:gd name="T66" fmla="*/ 121 w 142"/>
                  <a:gd name="T67" fmla="*/ 121 h 142"/>
                  <a:gd name="T68" fmla="*/ 125 w 142"/>
                  <a:gd name="T69" fmla="*/ 115 h 142"/>
                  <a:gd name="T70" fmla="*/ 129 w 142"/>
                  <a:gd name="T71" fmla="*/ 110 h 142"/>
                  <a:gd name="T72" fmla="*/ 136 w 142"/>
                  <a:gd name="T73" fmla="*/ 98 h 142"/>
                  <a:gd name="T74" fmla="*/ 138 w 142"/>
                  <a:gd name="T75" fmla="*/ 91 h 142"/>
                  <a:gd name="T76" fmla="*/ 140 w 142"/>
                  <a:gd name="T77" fmla="*/ 85 h 142"/>
                  <a:gd name="T78" fmla="*/ 140 w 142"/>
                  <a:gd name="T79" fmla="*/ 81 h 142"/>
                  <a:gd name="T80" fmla="*/ 140 w 142"/>
                  <a:gd name="T81" fmla="*/ 79 h 142"/>
                  <a:gd name="T82" fmla="*/ 140 w 142"/>
                  <a:gd name="T83" fmla="*/ 78 h 142"/>
                  <a:gd name="T84" fmla="*/ 141 w 142"/>
                  <a:gd name="T85" fmla="*/ 78 h 142"/>
                  <a:gd name="T86" fmla="*/ 142 w 142"/>
                  <a:gd name="T87" fmla="*/ 71 h 142"/>
                  <a:gd name="T88" fmla="*/ 140 w 142"/>
                  <a:gd name="T89" fmla="*/ 56 h 142"/>
                  <a:gd name="T90" fmla="*/ 136 w 142"/>
                  <a:gd name="T91" fmla="*/ 43 h 142"/>
                  <a:gd name="T92" fmla="*/ 129 w 142"/>
                  <a:gd name="T93" fmla="*/ 31 h 142"/>
                  <a:gd name="T94" fmla="*/ 121 w 142"/>
                  <a:gd name="T95" fmla="*/ 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21"/>
                    </a:moveTo>
                    <a:lnTo>
                      <a:pt x="110" y="12"/>
                    </a:lnTo>
                    <a:lnTo>
                      <a:pt x="98" y="6"/>
                    </a:lnTo>
                    <a:lnTo>
                      <a:pt x="90" y="2"/>
                    </a:lnTo>
                    <a:lnTo>
                      <a:pt x="84" y="1"/>
                    </a:lnTo>
                    <a:lnTo>
                      <a:pt x="71" y="0"/>
                    </a:lnTo>
                    <a:lnTo>
                      <a:pt x="56" y="1"/>
                    </a:lnTo>
                    <a:lnTo>
                      <a:pt x="44" y="6"/>
                    </a:lnTo>
                    <a:lnTo>
                      <a:pt x="32" y="12"/>
                    </a:lnTo>
                    <a:lnTo>
                      <a:pt x="22" y="21"/>
                    </a:lnTo>
                    <a:lnTo>
                      <a:pt x="11" y="31"/>
                    </a:lnTo>
                    <a:lnTo>
                      <a:pt x="5" y="43"/>
                    </a:lnTo>
                    <a:lnTo>
                      <a:pt x="1" y="56"/>
                    </a:lnTo>
                    <a:lnTo>
                      <a:pt x="0" y="71"/>
                    </a:lnTo>
                    <a:lnTo>
                      <a:pt x="1" y="85"/>
                    </a:lnTo>
                    <a:lnTo>
                      <a:pt x="2" y="91"/>
                    </a:lnTo>
                    <a:lnTo>
                      <a:pt x="5" y="98"/>
                    </a:lnTo>
                    <a:lnTo>
                      <a:pt x="11" y="110"/>
                    </a:lnTo>
                    <a:lnTo>
                      <a:pt x="15" y="115"/>
                    </a:lnTo>
                    <a:lnTo>
                      <a:pt x="22" y="121"/>
                    </a:lnTo>
                    <a:lnTo>
                      <a:pt x="32" y="129"/>
                    </a:lnTo>
                    <a:lnTo>
                      <a:pt x="44" y="136"/>
                    </a:lnTo>
                    <a:lnTo>
                      <a:pt x="56" y="140"/>
                    </a:lnTo>
                    <a:lnTo>
                      <a:pt x="71" y="142"/>
                    </a:lnTo>
                    <a:lnTo>
                      <a:pt x="77" y="141"/>
                    </a:lnTo>
                    <a:lnTo>
                      <a:pt x="77" y="140"/>
                    </a:lnTo>
                    <a:lnTo>
                      <a:pt x="78" y="140"/>
                    </a:lnTo>
                    <a:lnTo>
                      <a:pt x="80" y="140"/>
                    </a:lnTo>
                    <a:lnTo>
                      <a:pt x="84" y="140"/>
                    </a:lnTo>
                    <a:lnTo>
                      <a:pt x="90" y="138"/>
                    </a:lnTo>
                    <a:lnTo>
                      <a:pt x="98" y="136"/>
                    </a:lnTo>
                    <a:lnTo>
                      <a:pt x="110" y="129"/>
                    </a:lnTo>
                    <a:lnTo>
                      <a:pt x="115" y="125"/>
                    </a:lnTo>
                    <a:lnTo>
                      <a:pt x="121" y="121"/>
                    </a:lnTo>
                    <a:lnTo>
                      <a:pt x="125" y="115"/>
                    </a:lnTo>
                    <a:lnTo>
                      <a:pt x="129" y="110"/>
                    </a:lnTo>
                    <a:lnTo>
                      <a:pt x="136" y="98"/>
                    </a:lnTo>
                    <a:lnTo>
                      <a:pt x="138" y="91"/>
                    </a:lnTo>
                    <a:lnTo>
                      <a:pt x="140" y="85"/>
                    </a:lnTo>
                    <a:lnTo>
                      <a:pt x="140" y="81"/>
                    </a:lnTo>
                    <a:lnTo>
                      <a:pt x="140" y="79"/>
                    </a:lnTo>
                    <a:lnTo>
                      <a:pt x="140" y="78"/>
                    </a:lnTo>
                    <a:lnTo>
                      <a:pt x="141" y="78"/>
                    </a:lnTo>
                    <a:lnTo>
                      <a:pt x="142" y="71"/>
                    </a:lnTo>
                    <a:lnTo>
                      <a:pt x="140" y="56"/>
                    </a:lnTo>
                    <a:lnTo>
                      <a:pt x="136" y="43"/>
                    </a:lnTo>
                    <a:lnTo>
                      <a:pt x="129" y="31"/>
                    </a:lnTo>
                    <a:lnTo>
                      <a:pt x="121" y="21"/>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5" name="Freeform 975">
                <a:extLst>
                  <a:ext uri="{FF2B5EF4-FFF2-40B4-BE49-F238E27FC236}">
                    <a16:creationId xmlns:a16="http://schemas.microsoft.com/office/drawing/2014/main" id="{3B92795E-624D-8710-FA9D-13994F0BE6C7}"/>
                  </a:ext>
                </a:extLst>
              </p:cNvPr>
              <p:cNvSpPr>
                <a:spLocks/>
              </p:cNvSpPr>
              <p:nvPr/>
            </p:nvSpPr>
            <p:spPr bwMode="auto">
              <a:xfrm>
                <a:off x="10055225" y="4438650"/>
                <a:ext cx="46038" cy="44450"/>
              </a:xfrm>
              <a:custGeom>
                <a:avLst/>
                <a:gdLst>
                  <a:gd name="T0" fmla="*/ 121 w 142"/>
                  <a:gd name="T1" fmla="*/ 20 h 142"/>
                  <a:gd name="T2" fmla="*/ 109 w 142"/>
                  <a:gd name="T3" fmla="*/ 11 h 142"/>
                  <a:gd name="T4" fmla="*/ 97 w 142"/>
                  <a:gd name="T5" fmla="*/ 5 h 142"/>
                  <a:gd name="T6" fmla="*/ 90 w 142"/>
                  <a:gd name="T7" fmla="*/ 2 h 142"/>
                  <a:gd name="T8" fmla="*/ 84 w 142"/>
                  <a:gd name="T9" fmla="*/ 1 h 142"/>
                  <a:gd name="T10" fmla="*/ 71 w 142"/>
                  <a:gd name="T11" fmla="*/ 0 h 142"/>
                  <a:gd name="T12" fmla="*/ 56 w 142"/>
                  <a:gd name="T13" fmla="*/ 1 h 142"/>
                  <a:gd name="T14" fmla="*/ 44 w 142"/>
                  <a:gd name="T15" fmla="*/ 5 h 142"/>
                  <a:gd name="T16" fmla="*/ 31 w 142"/>
                  <a:gd name="T17" fmla="*/ 11 h 142"/>
                  <a:gd name="T18" fmla="*/ 21 w 142"/>
                  <a:gd name="T19" fmla="*/ 20 h 142"/>
                  <a:gd name="T20" fmla="*/ 11 w 142"/>
                  <a:gd name="T21" fmla="*/ 30 h 142"/>
                  <a:gd name="T22" fmla="*/ 5 w 142"/>
                  <a:gd name="T23" fmla="*/ 42 h 142"/>
                  <a:gd name="T24" fmla="*/ 1 w 142"/>
                  <a:gd name="T25" fmla="*/ 55 h 142"/>
                  <a:gd name="T26" fmla="*/ 0 w 142"/>
                  <a:gd name="T27" fmla="*/ 71 h 142"/>
                  <a:gd name="T28" fmla="*/ 1 w 142"/>
                  <a:gd name="T29" fmla="*/ 84 h 142"/>
                  <a:gd name="T30" fmla="*/ 2 w 142"/>
                  <a:gd name="T31" fmla="*/ 90 h 142"/>
                  <a:gd name="T32" fmla="*/ 5 w 142"/>
                  <a:gd name="T33" fmla="*/ 97 h 142"/>
                  <a:gd name="T34" fmla="*/ 11 w 142"/>
                  <a:gd name="T35" fmla="*/ 109 h 142"/>
                  <a:gd name="T36" fmla="*/ 15 w 142"/>
                  <a:gd name="T37" fmla="*/ 114 h 142"/>
                  <a:gd name="T38" fmla="*/ 21 w 142"/>
                  <a:gd name="T39" fmla="*/ 120 h 142"/>
                  <a:gd name="T40" fmla="*/ 31 w 142"/>
                  <a:gd name="T41" fmla="*/ 128 h 142"/>
                  <a:gd name="T42" fmla="*/ 44 w 142"/>
                  <a:gd name="T43" fmla="*/ 135 h 142"/>
                  <a:gd name="T44" fmla="*/ 56 w 142"/>
                  <a:gd name="T45" fmla="*/ 140 h 142"/>
                  <a:gd name="T46" fmla="*/ 71 w 142"/>
                  <a:gd name="T47" fmla="*/ 142 h 142"/>
                  <a:gd name="T48" fmla="*/ 77 w 142"/>
                  <a:gd name="T49" fmla="*/ 141 h 142"/>
                  <a:gd name="T50" fmla="*/ 77 w 142"/>
                  <a:gd name="T51" fmla="*/ 140 h 142"/>
                  <a:gd name="T52" fmla="*/ 78 w 142"/>
                  <a:gd name="T53" fmla="*/ 140 h 142"/>
                  <a:gd name="T54" fmla="*/ 80 w 142"/>
                  <a:gd name="T55" fmla="*/ 140 h 142"/>
                  <a:gd name="T56" fmla="*/ 84 w 142"/>
                  <a:gd name="T57" fmla="*/ 140 h 142"/>
                  <a:gd name="T58" fmla="*/ 90 w 142"/>
                  <a:gd name="T59" fmla="*/ 138 h 142"/>
                  <a:gd name="T60" fmla="*/ 97 w 142"/>
                  <a:gd name="T61" fmla="*/ 135 h 142"/>
                  <a:gd name="T62" fmla="*/ 109 w 142"/>
                  <a:gd name="T63" fmla="*/ 128 h 142"/>
                  <a:gd name="T64" fmla="*/ 114 w 142"/>
                  <a:gd name="T65" fmla="*/ 124 h 142"/>
                  <a:gd name="T66" fmla="*/ 121 w 142"/>
                  <a:gd name="T67" fmla="*/ 120 h 142"/>
                  <a:gd name="T68" fmla="*/ 125 w 142"/>
                  <a:gd name="T69" fmla="*/ 114 h 142"/>
                  <a:gd name="T70" fmla="*/ 129 w 142"/>
                  <a:gd name="T71" fmla="*/ 109 h 142"/>
                  <a:gd name="T72" fmla="*/ 136 w 142"/>
                  <a:gd name="T73" fmla="*/ 97 h 142"/>
                  <a:gd name="T74" fmla="*/ 138 w 142"/>
                  <a:gd name="T75" fmla="*/ 90 h 142"/>
                  <a:gd name="T76" fmla="*/ 140 w 142"/>
                  <a:gd name="T77" fmla="*/ 84 h 142"/>
                  <a:gd name="T78" fmla="*/ 140 w 142"/>
                  <a:gd name="T79" fmla="*/ 80 h 142"/>
                  <a:gd name="T80" fmla="*/ 140 w 142"/>
                  <a:gd name="T81" fmla="*/ 78 h 142"/>
                  <a:gd name="T82" fmla="*/ 140 w 142"/>
                  <a:gd name="T83" fmla="*/ 77 h 142"/>
                  <a:gd name="T84" fmla="*/ 141 w 142"/>
                  <a:gd name="T85" fmla="*/ 77 h 142"/>
                  <a:gd name="T86" fmla="*/ 142 w 142"/>
                  <a:gd name="T87" fmla="*/ 71 h 142"/>
                  <a:gd name="T88" fmla="*/ 140 w 142"/>
                  <a:gd name="T89" fmla="*/ 55 h 142"/>
                  <a:gd name="T90" fmla="*/ 136 w 142"/>
                  <a:gd name="T91" fmla="*/ 42 h 142"/>
                  <a:gd name="T92" fmla="*/ 129 w 142"/>
                  <a:gd name="T93" fmla="*/ 30 h 142"/>
                  <a:gd name="T94" fmla="*/ 121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20"/>
                    </a:moveTo>
                    <a:lnTo>
                      <a:pt x="109" y="11"/>
                    </a:lnTo>
                    <a:lnTo>
                      <a:pt x="97" y="5"/>
                    </a:lnTo>
                    <a:lnTo>
                      <a:pt x="90" y="2"/>
                    </a:lnTo>
                    <a:lnTo>
                      <a:pt x="84" y="1"/>
                    </a:lnTo>
                    <a:lnTo>
                      <a:pt x="71" y="0"/>
                    </a:lnTo>
                    <a:lnTo>
                      <a:pt x="56" y="1"/>
                    </a:lnTo>
                    <a:lnTo>
                      <a:pt x="44" y="5"/>
                    </a:lnTo>
                    <a:lnTo>
                      <a:pt x="31" y="11"/>
                    </a:lnTo>
                    <a:lnTo>
                      <a:pt x="21" y="20"/>
                    </a:lnTo>
                    <a:lnTo>
                      <a:pt x="11" y="30"/>
                    </a:lnTo>
                    <a:lnTo>
                      <a:pt x="5" y="42"/>
                    </a:lnTo>
                    <a:lnTo>
                      <a:pt x="1" y="55"/>
                    </a:lnTo>
                    <a:lnTo>
                      <a:pt x="0" y="71"/>
                    </a:lnTo>
                    <a:lnTo>
                      <a:pt x="1" y="84"/>
                    </a:lnTo>
                    <a:lnTo>
                      <a:pt x="2" y="90"/>
                    </a:lnTo>
                    <a:lnTo>
                      <a:pt x="5" y="97"/>
                    </a:lnTo>
                    <a:lnTo>
                      <a:pt x="11" y="109"/>
                    </a:lnTo>
                    <a:lnTo>
                      <a:pt x="15" y="114"/>
                    </a:lnTo>
                    <a:lnTo>
                      <a:pt x="21" y="120"/>
                    </a:lnTo>
                    <a:lnTo>
                      <a:pt x="31" y="128"/>
                    </a:lnTo>
                    <a:lnTo>
                      <a:pt x="44" y="135"/>
                    </a:lnTo>
                    <a:lnTo>
                      <a:pt x="56" y="140"/>
                    </a:lnTo>
                    <a:lnTo>
                      <a:pt x="71" y="142"/>
                    </a:lnTo>
                    <a:lnTo>
                      <a:pt x="77" y="141"/>
                    </a:lnTo>
                    <a:lnTo>
                      <a:pt x="77" y="140"/>
                    </a:lnTo>
                    <a:lnTo>
                      <a:pt x="78" y="140"/>
                    </a:lnTo>
                    <a:lnTo>
                      <a:pt x="80" y="140"/>
                    </a:lnTo>
                    <a:lnTo>
                      <a:pt x="84" y="140"/>
                    </a:lnTo>
                    <a:lnTo>
                      <a:pt x="90" y="138"/>
                    </a:lnTo>
                    <a:lnTo>
                      <a:pt x="97" y="135"/>
                    </a:lnTo>
                    <a:lnTo>
                      <a:pt x="109" y="128"/>
                    </a:lnTo>
                    <a:lnTo>
                      <a:pt x="114" y="124"/>
                    </a:lnTo>
                    <a:lnTo>
                      <a:pt x="121" y="120"/>
                    </a:lnTo>
                    <a:lnTo>
                      <a:pt x="125" y="114"/>
                    </a:lnTo>
                    <a:lnTo>
                      <a:pt x="129" y="109"/>
                    </a:lnTo>
                    <a:lnTo>
                      <a:pt x="136" y="97"/>
                    </a:lnTo>
                    <a:lnTo>
                      <a:pt x="138" y="90"/>
                    </a:lnTo>
                    <a:lnTo>
                      <a:pt x="140" y="84"/>
                    </a:lnTo>
                    <a:lnTo>
                      <a:pt x="140" y="80"/>
                    </a:lnTo>
                    <a:lnTo>
                      <a:pt x="140" y="78"/>
                    </a:lnTo>
                    <a:lnTo>
                      <a:pt x="140" y="77"/>
                    </a:lnTo>
                    <a:lnTo>
                      <a:pt x="141" y="77"/>
                    </a:lnTo>
                    <a:lnTo>
                      <a:pt x="142" y="71"/>
                    </a:lnTo>
                    <a:lnTo>
                      <a:pt x="140" y="55"/>
                    </a:lnTo>
                    <a:lnTo>
                      <a:pt x="136" y="42"/>
                    </a:lnTo>
                    <a:lnTo>
                      <a:pt x="129" y="30"/>
                    </a:lnTo>
                    <a:lnTo>
                      <a:pt x="121" y="2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6" name="Freeform 976">
                <a:extLst>
                  <a:ext uri="{FF2B5EF4-FFF2-40B4-BE49-F238E27FC236}">
                    <a16:creationId xmlns:a16="http://schemas.microsoft.com/office/drawing/2014/main" id="{93F82D53-72B5-4F23-BCF3-959512D67F35}"/>
                  </a:ext>
                </a:extLst>
              </p:cNvPr>
              <p:cNvSpPr>
                <a:spLocks/>
              </p:cNvSpPr>
              <p:nvPr/>
            </p:nvSpPr>
            <p:spPr bwMode="auto">
              <a:xfrm>
                <a:off x="10323513" y="4508500"/>
                <a:ext cx="44450" cy="44450"/>
              </a:xfrm>
              <a:custGeom>
                <a:avLst/>
                <a:gdLst>
                  <a:gd name="T0" fmla="*/ 121 w 142"/>
                  <a:gd name="T1" fmla="*/ 20 h 142"/>
                  <a:gd name="T2" fmla="*/ 110 w 142"/>
                  <a:gd name="T3" fmla="*/ 11 h 142"/>
                  <a:gd name="T4" fmla="*/ 98 w 142"/>
                  <a:gd name="T5" fmla="*/ 5 h 142"/>
                  <a:gd name="T6" fmla="*/ 91 w 142"/>
                  <a:gd name="T7" fmla="*/ 2 h 142"/>
                  <a:gd name="T8" fmla="*/ 85 w 142"/>
                  <a:gd name="T9" fmla="*/ 1 h 142"/>
                  <a:gd name="T10" fmla="*/ 71 w 142"/>
                  <a:gd name="T11" fmla="*/ 0 h 142"/>
                  <a:gd name="T12" fmla="*/ 56 w 142"/>
                  <a:gd name="T13" fmla="*/ 1 h 142"/>
                  <a:gd name="T14" fmla="*/ 44 w 142"/>
                  <a:gd name="T15" fmla="*/ 5 h 142"/>
                  <a:gd name="T16" fmla="*/ 32 w 142"/>
                  <a:gd name="T17" fmla="*/ 11 h 142"/>
                  <a:gd name="T18" fmla="*/ 22 w 142"/>
                  <a:gd name="T19" fmla="*/ 20 h 142"/>
                  <a:gd name="T20" fmla="*/ 12 w 142"/>
                  <a:gd name="T21" fmla="*/ 30 h 142"/>
                  <a:gd name="T22" fmla="*/ 5 w 142"/>
                  <a:gd name="T23" fmla="*/ 42 h 142"/>
                  <a:gd name="T24" fmla="*/ 1 w 142"/>
                  <a:gd name="T25" fmla="*/ 55 h 142"/>
                  <a:gd name="T26" fmla="*/ 0 w 142"/>
                  <a:gd name="T27" fmla="*/ 71 h 142"/>
                  <a:gd name="T28" fmla="*/ 1 w 142"/>
                  <a:gd name="T29" fmla="*/ 84 h 142"/>
                  <a:gd name="T30" fmla="*/ 2 w 142"/>
                  <a:gd name="T31" fmla="*/ 90 h 142"/>
                  <a:gd name="T32" fmla="*/ 5 w 142"/>
                  <a:gd name="T33" fmla="*/ 97 h 142"/>
                  <a:gd name="T34" fmla="*/ 12 w 142"/>
                  <a:gd name="T35" fmla="*/ 109 h 142"/>
                  <a:gd name="T36" fmla="*/ 16 w 142"/>
                  <a:gd name="T37" fmla="*/ 114 h 142"/>
                  <a:gd name="T38" fmla="*/ 22 w 142"/>
                  <a:gd name="T39" fmla="*/ 120 h 142"/>
                  <a:gd name="T40" fmla="*/ 32 w 142"/>
                  <a:gd name="T41" fmla="*/ 128 h 142"/>
                  <a:gd name="T42" fmla="*/ 44 w 142"/>
                  <a:gd name="T43" fmla="*/ 136 h 142"/>
                  <a:gd name="T44" fmla="*/ 56 w 142"/>
                  <a:gd name="T45" fmla="*/ 140 h 142"/>
                  <a:gd name="T46" fmla="*/ 71 w 142"/>
                  <a:gd name="T47" fmla="*/ 142 h 142"/>
                  <a:gd name="T48" fmla="*/ 77 w 142"/>
                  <a:gd name="T49" fmla="*/ 141 h 142"/>
                  <a:gd name="T50" fmla="*/ 77 w 142"/>
                  <a:gd name="T51" fmla="*/ 140 h 142"/>
                  <a:gd name="T52" fmla="*/ 78 w 142"/>
                  <a:gd name="T53" fmla="*/ 140 h 142"/>
                  <a:gd name="T54" fmla="*/ 80 w 142"/>
                  <a:gd name="T55" fmla="*/ 140 h 142"/>
                  <a:gd name="T56" fmla="*/ 85 w 142"/>
                  <a:gd name="T57" fmla="*/ 140 h 142"/>
                  <a:gd name="T58" fmla="*/ 91 w 142"/>
                  <a:gd name="T59" fmla="*/ 138 h 142"/>
                  <a:gd name="T60" fmla="*/ 98 w 142"/>
                  <a:gd name="T61" fmla="*/ 136 h 142"/>
                  <a:gd name="T62" fmla="*/ 110 w 142"/>
                  <a:gd name="T63" fmla="*/ 128 h 142"/>
                  <a:gd name="T64" fmla="*/ 115 w 142"/>
                  <a:gd name="T65" fmla="*/ 124 h 142"/>
                  <a:gd name="T66" fmla="*/ 121 w 142"/>
                  <a:gd name="T67" fmla="*/ 120 h 142"/>
                  <a:gd name="T68" fmla="*/ 125 w 142"/>
                  <a:gd name="T69" fmla="*/ 114 h 142"/>
                  <a:gd name="T70" fmla="*/ 129 w 142"/>
                  <a:gd name="T71" fmla="*/ 109 h 142"/>
                  <a:gd name="T72" fmla="*/ 136 w 142"/>
                  <a:gd name="T73" fmla="*/ 97 h 142"/>
                  <a:gd name="T74" fmla="*/ 138 w 142"/>
                  <a:gd name="T75" fmla="*/ 90 h 142"/>
                  <a:gd name="T76" fmla="*/ 140 w 142"/>
                  <a:gd name="T77" fmla="*/ 84 h 142"/>
                  <a:gd name="T78" fmla="*/ 140 w 142"/>
                  <a:gd name="T79" fmla="*/ 80 h 142"/>
                  <a:gd name="T80" fmla="*/ 140 w 142"/>
                  <a:gd name="T81" fmla="*/ 78 h 142"/>
                  <a:gd name="T82" fmla="*/ 140 w 142"/>
                  <a:gd name="T83" fmla="*/ 77 h 142"/>
                  <a:gd name="T84" fmla="*/ 141 w 142"/>
                  <a:gd name="T85" fmla="*/ 77 h 142"/>
                  <a:gd name="T86" fmla="*/ 142 w 142"/>
                  <a:gd name="T87" fmla="*/ 71 h 142"/>
                  <a:gd name="T88" fmla="*/ 140 w 142"/>
                  <a:gd name="T89" fmla="*/ 55 h 142"/>
                  <a:gd name="T90" fmla="*/ 136 w 142"/>
                  <a:gd name="T91" fmla="*/ 42 h 142"/>
                  <a:gd name="T92" fmla="*/ 129 w 142"/>
                  <a:gd name="T93" fmla="*/ 30 h 142"/>
                  <a:gd name="T94" fmla="*/ 121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20"/>
                    </a:moveTo>
                    <a:lnTo>
                      <a:pt x="110" y="11"/>
                    </a:lnTo>
                    <a:lnTo>
                      <a:pt x="98" y="5"/>
                    </a:lnTo>
                    <a:lnTo>
                      <a:pt x="91" y="2"/>
                    </a:lnTo>
                    <a:lnTo>
                      <a:pt x="85" y="1"/>
                    </a:lnTo>
                    <a:lnTo>
                      <a:pt x="71" y="0"/>
                    </a:lnTo>
                    <a:lnTo>
                      <a:pt x="56" y="1"/>
                    </a:lnTo>
                    <a:lnTo>
                      <a:pt x="44" y="5"/>
                    </a:lnTo>
                    <a:lnTo>
                      <a:pt x="32" y="11"/>
                    </a:lnTo>
                    <a:lnTo>
                      <a:pt x="22" y="20"/>
                    </a:lnTo>
                    <a:lnTo>
                      <a:pt x="12" y="30"/>
                    </a:lnTo>
                    <a:lnTo>
                      <a:pt x="5" y="42"/>
                    </a:lnTo>
                    <a:lnTo>
                      <a:pt x="1" y="55"/>
                    </a:lnTo>
                    <a:lnTo>
                      <a:pt x="0" y="71"/>
                    </a:lnTo>
                    <a:lnTo>
                      <a:pt x="1" y="84"/>
                    </a:lnTo>
                    <a:lnTo>
                      <a:pt x="2" y="90"/>
                    </a:lnTo>
                    <a:lnTo>
                      <a:pt x="5" y="97"/>
                    </a:lnTo>
                    <a:lnTo>
                      <a:pt x="12" y="109"/>
                    </a:lnTo>
                    <a:lnTo>
                      <a:pt x="16" y="114"/>
                    </a:lnTo>
                    <a:lnTo>
                      <a:pt x="22" y="120"/>
                    </a:lnTo>
                    <a:lnTo>
                      <a:pt x="32" y="128"/>
                    </a:lnTo>
                    <a:lnTo>
                      <a:pt x="44" y="136"/>
                    </a:lnTo>
                    <a:lnTo>
                      <a:pt x="56" y="140"/>
                    </a:lnTo>
                    <a:lnTo>
                      <a:pt x="71" y="142"/>
                    </a:lnTo>
                    <a:lnTo>
                      <a:pt x="77" y="141"/>
                    </a:lnTo>
                    <a:lnTo>
                      <a:pt x="77" y="140"/>
                    </a:lnTo>
                    <a:lnTo>
                      <a:pt x="78" y="140"/>
                    </a:lnTo>
                    <a:lnTo>
                      <a:pt x="80" y="140"/>
                    </a:lnTo>
                    <a:lnTo>
                      <a:pt x="85" y="140"/>
                    </a:lnTo>
                    <a:lnTo>
                      <a:pt x="91" y="138"/>
                    </a:lnTo>
                    <a:lnTo>
                      <a:pt x="98" y="136"/>
                    </a:lnTo>
                    <a:lnTo>
                      <a:pt x="110" y="128"/>
                    </a:lnTo>
                    <a:lnTo>
                      <a:pt x="115" y="124"/>
                    </a:lnTo>
                    <a:lnTo>
                      <a:pt x="121" y="120"/>
                    </a:lnTo>
                    <a:lnTo>
                      <a:pt x="125" y="114"/>
                    </a:lnTo>
                    <a:lnTo>
                      <a:pt x="129" y="109"/>
                    </a:lnTo>
                    <a:lnTo>
                      <a:pt x="136" y="97"/>
                    </a:lnTo>
                    <a:lnTo>
                      <a:pt x="138" y="90"/>
                    </a:lnTo>
                    <a:lnTo>
                      <a:pt x="140" y="84"/>
                    </a:lnTo>
                    <a:lnTo>
                      <a:pt x="140" y="80"/>
                    </a:lnTo>
                    <a:lnTo>
                      <a:pt x="140" y="78"/>
                    </a:lnTo>
                    <a:lnTo>
                      <a:pt x="140" y="77"/>
                    </a:lnTo>
                    <a:lnTo>
                      <a:pt x="141" y="77"/>
                    </a:lnTo>
                    <a:lnTo>
                      <a:pt x="142" y="71"/>
                    </a:lnTo>
                    <a:lnTo>
                      <a:pt x="140" y="55"/>
                    </a:lnTo>
                    <a:lnTo>
                      <a:pt x="136" y="42"/>
                    </a:lnTo>
                    <a:lnTo>
                      <a:pt x="129" y="30"/>
                    </a:lnTo>
                    <a:lnTo>
                      <a:pt x="121" y="2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7" name="Freeform 977">
                <a:extLst>
                  <a:ext uri="{FF2B5EF4-FFF2-40B4-BE49-F238E27FC236}">
                    <a16:creationId xmlns:a16="http://schemas.microsoft.com/office/drawing/2014/main" id="{A46FE635-27F3-C9D1-42C9-6475D1EF70F0}"/>
                  </a:ext>
                </a:extLst>
              </p:cNvPr>
              <p:cNvSpPr>
                <a:spLocks/>
              </p:cNvSpPr>
              <p:nvPr/>
            </p:nvSpPr>
            <p:spPr bwMode="auto">
              <a:xfrm>
                <a:off x="10596563" y="4589463"/>
                <a:ext cx="44450" cy="46038"/>
              </a:xfrm>
              <a:custGeom>
                <a:avLst/>
                <a:gdLst>
                  <a:gd name="T0" fmla="*/ 121 w 142"/>
                  <a:gd name="T1" fmla="*/ 20 h 142"/>
                  <a:gd name="T2" fmla="*/ 110 w 142"/>
                  <a:gd name="T3" fmla="*/ 11 h 142"/>
                  <a:gd name="T4" fmla="*/ 97 w 142"/>
                  <a:gd name="T5" fmla="*/ 5 h 142"/>
                  <a:gd name="T6" fmla="*/ 90 w 142"/>
                  <a:gd name="T7" fmla="*/ 2 h 142"/>
                  <a:gd name="T8" fmla="*/ 84 w 142"/>
                  <a:gd name="T9" fmla="*/ 1 h 142"/>
                  <a:gd name="T10" fmla="*/ 71 w 142"/>
                  <a:gd name="T11" fmla="*/ 0 h 142"/>
                  <a:gd name="T12" fmla="*/ 56 w 142"/>
                  <a:gd name="T13" fmla="*/ 1 h 142"/>
                  <a:gd name="T14" fmla="*/ 44 w 142"/>
                  <a:gd name="T15" fmla="*/ 5 h 142"/>
                  <a:gd name="T16" fmla="*/ 31 w 142"/>
                  <a:gd name="T17" fmla="*/ 11 h 142"/>
                  <a:gd name="T18" fmla="*/ 21 w 142"/>
                  <a:gd name="T19" fmla="*/ 20 h 142"/>
                  <a:gd name="T20" fmla="*/ 11 w 142"/>
                  <a:gd name="T21" fmla="*/ 31 h 142"/>
                  <a:gd name="T22" fmla="*/ 5 w 142"/>
                  <a:gd name="T23" fmla="*/ 43 h 142"/>
                  <a:gd name="T24" fmla="*/ 1 w 142"/>
                  <a:gd name="T25" fmla="*/ 56 h 142"/>
                  <a:gd name="T26" fmla="*/ 0 w 142"/>
                  <a:gd name="T27" fmla="*/ 71 h 142"/>
                  <a:gd name="T28" fmla="*/ 1 w 142"/>
                  <a:gd name="T29" fmla="*/ 84 h 142"/>
                  <a:gd name="T30" fmla="*/ 2 w 142"/>
                  <a:gd name="T31" fmla="*/ 90 h 142"/>
                  <a:gd name="T32" fmla="*/ 5 w 142"/>
                  <a:gd name="T33" fmla="*/ 98 h 142"/>
                  <a:gd name="T34" fmla="*/ 11 w 142"/>
                  <a:gd name="T35" fmla="*/ 110 h 142"/>
                  <a:gd name="T36" fmla="*/ 15 w 142"/>
                  <a:gd name="T37" fmla="*/ 115 h 142"/>
                  <a:gd name="T38" fmla="*/ 21 w 142"/>
                  <a:gd name="T39" fmla="*/ 121 h 142"/>
                  <a:gd name="T40" fmla="*/ 31 w 142"/>
                  <a:gd name="T41" fmla="*/ 129 h 142"/>
                  <a:gd name="T42" fmla="*/ 44 w 142"/>
                  <a:gd name="T43" fmla="*/ 136 h 142"/>
                  <a:gd name="T44" fmla="*/ 56 w 142"/>
                  <a:gd name="T45" fmla="*/ 140 h 142"/>
                  <a:gd name="T46" fmla="*/ 71 w 142"/>
                  <a:gd name="T47" fmla="*/ 142 h 142"/>
                  <a:gd name="T48" fmla="*/ 77 w 142"/>
                  <a:gd name="T49" fmla="*/ 141 h 142"/>
                  <a:gd name="T50" fmla="*/ 77 w 142"/>
                  <a:gd name="T51" fmla="*/ 140 h 142"/>
                  <a:gd name="T52" fmla="*/ 78 w 142"/>
                  <a:gd name="T53" fmla="*/ 140 h 142"/>
                  <a:gd name="T54" fmla="*/ 80 w 142"/>
                  <a:gd name="T55" fmla="*/ 140 h 142"/>
                  <a:gd name="T56" fmla="*/ 84 w 142"/>
                  <a:gd name="T57" fmla="*/ 140 h 142"/>
                  <a:gd name="T58" fmla="*/ 90 w 142"/>
                  <a:gd name="T59" fmla="*/ 138 h 142"/>
                  <a:gd name="T60" fmla="*/ 97 w 142"/>
                  <a:gd name="T61" fmla="*/ 136 h 142"/>
                  <a:gd name="T62" fmla="*/ 110 w 142"/>
                  <a:gd name="T63" fmla="*/ 129 h 142"/>
                  <a:gd name="T64" fmla="*/ 115 w 142"/>
                  <a:gd name="T65" fmla="*/ 125 h 142"/>
                  <a:gd name="T66" fmla="*/ 121 w 142"/>
                  <a:gd name="T67" fmla="*/ 121 h 142"/>
                  <a:gd name="T68" fmla="*/ 125 w 142"/>
                  <a:gd name="T69" fmla="*/ 115 h 142"/>
                  <a:gd name="T70" fmla="*/ 129 w 142"/>
                  <a:gd name="T71" fmla="*/ 110 h 142"/>
                  <a:gd name="T72" fmla="*/ 136 w 142"/>
                  <a:gd name="T73" fmla="*/ 98 h 142"/>
                  <a:gd name="T74" fmla="*/ 138 w 142"/>
                  <a:gd name="T75" fmla="*/ 90 h 142"/>
                  <a:gd name="T76" fmla="*/ 140 w 142"/>
                  <a:gd name="T77" fmla="*/ 84 h 142"/>
                  <a:gd name="T78" fmla="*/ 140 w 142"/>
                  <a:gd name="T79" fmla="*/ 80 h 142"/>
                  <a:gd name="T80" fmla="*/ 140 w 142"/>
                  <a:gd name="T81" fmla="*/ 78 h 142"/>
                  <a:gd name="T82" fmla="*/ 140 w 142"/>
                  <a:gd name="T83" fmla="*/ 77 h 142"/>
                  <a:gd name="T84" fmla="*/ 141 w 142"/>
                  <a:gd name="T85" fmla="*/ 77 h 142"/>
                  <a:gd name="T86" fmla="*/ 142 w 142"/>
                  <a:gd name="T87" fmla="*/ 71 h 142"/>
                  <a:gd name="T88" fmla="*/ 140 w 142"/>
                  <a:gd name="T89" fmla="*/ 56 h 142"/>
                  <a:gd name="T90" fmla="*/ 136 w 142"/>
                  <a:gd name="T91" fmla="*/ 43 h 142"/>
                  <a:gd name="T92" fmla="*/ 129 w 142"/>
                  <a:gd name="T93" fmla="*/ 31 h 142"/>
                  <a:gd name="T94" fmla="*/ 121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20"/>
                    </a:moveTo>
                    <a:lnTo>
                      <a:pt x="110" y="11"/>
                    </a:lnTo>
                    <a:lnTo>
                      <a:pt x="97" y="5"/>
                    </a:lnTo>
                    <a:lnTo>
                      <a:pt x="90" y="2"/>
                    </a:lnTo>
                    <a:lnTo>
                      <a:pt x="84" y="1"/>
                    </a:lnTo>
                    <a:lnTo>
                      <a:pt x="71" y="0"/>
                    </a:lnTo>
                    <a:lnTo>
                      <a:pt x="56" y="1"/>
                    </a:lnTo>
                    <a:lnTo>
                      <a:pt x="44" y="5"/>
                    </a:lnTo>
                    <a:lnTo>
                      <a:pt x="31" y="11"/>
                    </a:lnTo>
                    <a:lnTo>
                      <a:pt x="21" y="20"/>
                    </a:lnTo>
                    <a:lnTo>
                      <a:pt x="11" y="31"/>
                    </a:lnTo>
                    <a:lnTo>
                      <a:pt x="5" y="43"/>
                    </a:lnTo>
                    <a:lnTo>
                      <a:pt x="1" y="56"/>
                    </a:lnTo>
                    <a:lnTo>
                      <a:pt x="0" y="71"/>
                    </a:lnTo>
                    <a:lnTo>
                      <a:pt x="1" y="84"/>
                    </a:lnTo>
                    <a:lnTo>
                      <a:pt x="2" y="90"/>
                    </a:lnTo>
                    <a:lnTo>
                      <a:pt x="5" y="98"/>
                    </a:lnTo>
                    <a:lnTo>
                      <a:pt x="11" y="110"/>
                    </a:lnTo>
                    <a:lnTo>
                      <a:pt x="15" y="115"/>
                    </a:lnTo>
                    <a:lnTo>
                      <a:pt x="21" y="121"/>
                    </a:lnTo>
                    <a:lnTo>
                      <a:pt x="31" y="129"/>
                    </a:lnTo>
                    <a:lnTo>
                      <a:pt x="44" y="136"/>
                    </a:lnTo>
                    <a:lnTo>
                      <a:pt x="56" y="140"/>
                    </a:lnTo>
                    <a:lnTo>
                      <a:pt x="71" y="142"/>
                    </a:lnTo>
                    <a:lnTo>
                      <a:pt x="77" y="141"/>
                    </a:lnTo>
                    <a:lnTo>
                      <a:pt x="77" y="140"/>
                    </a:lnTo>
                    <a:lnTo>
                      <a:pt x="78" y="140"/>
                    </a:lnTo>
                    <a:lnTo>
                      <a:pt x="80" y="140"/>
                    </a:lnTo>
                    <a:lnTo>
                      <a:pt x="84" y="140"/>
                    </a:lnTo>
                    <a:lnTo>
                      <a:pt x="90" y="138"/>
                    </a:lnTo>
                    <a:lnTo>
                      <a:pt x="97" y="136"/>
                    </a:lnTo>
                    <a:lnTo>
                      <a:pt x="110" y="129"/>
                    </a:lnTo>
                    <a:lnTo>
                      <a:pt x="115" y="125"/>
                    </a:lnTo>
                    <a:lnTo>
                      <a:pt x="121" y="121"/>
                    </a:lnTo>
                    <a:lnTo>
                      <a:pt x="125" y="115"/>
                    </a:lnTo>
                    <a:lnTo>
                      <a:pt x="129" y="110"/>
                    </a:lnTo>
                    <a:lnTo>
                      <a:pt x="136" y="98"/>
                    </a:lnTo>
                    <a:lnTo>
                      <a:pt x="138" y="90"/>
                    </a:lnTo>
                    <a:lnTo>
                      <a:pt x="140" y="84"/>
                    </a:lnTo>
                    <a:lnTo>
                      <a:pt x="140" y="80"/>
                    </a:lnTo>
                    <a:lnTo>
                      <a:pt x="140" y="78"/>
                    </a:lnTo>
                    <a:lnTo>
                      <a:pt x="140" y="77"/>
                    </a:lnTo>
                    <a:lnTo>
                      <a:pt x="141" y="77"/>
                    </a:lnTo>
                    <a:lnTo>
                      <a:pt x="142" y="71"/>
                    </a:lnTo>
                    <a:lnTo>
                      <a:pt x="140" y="56"/>
                    </a:lnTo>
                    <a:lnTo>
                      <a:pt x="136" y="43"/>
                    </a:lnTo>
                    <a:lnTo>
                      <a:pt x="129" y="31"/>
                    </a:lnTo>
                    <a:lnTo>
                      <a:pt x="121" y="2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8" name="Freeform 978">
                <a:extLst>
                  <a:ext uri="{FF2B5EF4-FFF2-40B4-BE49-F238E27FC236}">
                    <a16:creationId xmlns:a16="http://schemas.microsoft.com/office/drawing/2014/main" id="{ACAB4485-5870-F0C4-2851-B88D44D5D399}"/>
                  </a:ext>
                </a:extLst>
              </p:cNvPr>
              <p:cNvSpPr>
                <a:spLocks/>
              </p:cNvSpPr>
              <p:nvPr/>
            </p:nvSpPr>
            <p:spPr bwMode="auto">
              <a:xfrm>
                <a:off x="10868025" y="4672013"/>
                <a:ext cx="46038" cy="44450"/>
              </a:xfrm>
              <a:custGeom>
                <a:avLst/>
                <a:gdLst>
                  <a:gd name="T0" fmla="*/ 120 w 142"/>
                  <a:gd name="T1" fmla="*/ 20 h 142"/>
                  <a:gd name="T2" fmla="*/ 109 w 142"/>
                  <a:gd name="T3" fmla="*/ 11 h 142"/>
                  <a:gd name="T4" fmla="*/ 97 w 142"/>
                  <a:gd name="T5" fmla="*/ 5 h 142"/>
                  <a:gd name="T6" fmla="*/ 90 w 142"/>
                  <a:gd name="T7" fmla="*/ 2 h 142"/>
                  <a:gd name="T8" fmla="*/ 84 w 142"/>
                  <a:gd name="T9" fmla="*/ 1 h 142"/>
                  <a:gd name="T10" fmla="*/ 71 w 142"/>
                  <a:gd name="T11" fmla="*/ 0 h 142"/>
                  <a:gd name="T12" fmla="*/ 56 w 142"/>
                  <a:gd name="T13" fmla="*/ 1 h 142"/>
                  <a:gd name="T14" fmla="*/ 43 w 142"/>
                  <a:gd name="T15" fmla="*/ 5 h 142"/>
                  <a:gd name="T16" fmla="*/ 31 w 142"/>
                  <a:gd name="T17" fmla="*/ 11 h 142"/>
                  <a:gd name="T18" fmla="*/ 21 w 142"/>
                  <a:gd name="T19" fmla="*/ 20 h 142"/>
                  <a:gd name="T20" fmla="*/ 11 w 142"/>
                  <a:gd name="T21" fmla="*/ 30 h 142"/>
                  <a:gd name="T22" fmla="*/ 5 w 142"/>
                  <a:gd name="T23" fmla="*/ 42 h 142"/>
                  <a:gd name="T24" fmla="*/ 1 w 142"/>
                  <a:gd name="T25" fmla="*/ 56 h 142"/>
                  <a:gd name="T26" fmla="*/ 0 w 142"/>
                  <a:gd name="T27" fmla="*/ 71 h 142"/>
                  <a:gd name="T28" fmla="*/ 1 w 142"/>
                  <a:gd name="T29" fmla="*/ 84 h 142"/>
                  <a:gd name="T30" fmla="*/ 2 w 142"/>
                  <a:gd name="T31" fmla="*/ 90 h 142"/>
                  <a:gd name="T32" fmla="*/ 5 w 142"/>
                  <a:gd name="T33" fmla="*/ 97 h 142"/>
                  <a:gd name="T34" fmla="*/ 11 w 142"/>
                  <a:gd name="T35" fmla="*/ 109 h 142"/>
                  <a:gd name="T36" fmla="*/ 15 w 142"/>
                  <a:gd name="T37" fmla="*/ 114 h 142"/>
                  <a:gd name="T38" fmla="*/ 21 w 142"/>
                  <a:gd name="T39" fmla="*/ 120 h 142"/>
                  <a:gd name="T40" fmla="*/ 31 w 142"/>
                  <a:gd name="T41" fmla="*/ 129 h 142"/>
                  <a:gd name="T42" fmla="*/ 43 w 142"/>
                  <a:gd name="T43" fmla="*/ 136 h 142"/>
                  <a:gd name="T44" fmla="*/ 56 w 142"/>
                  <a:gd name="T45" fmla="*/ 140 h 142"/>
                  <a:gd name="T46" fmla="*/ 71 w 142"/>
                  <a:gd name="T47" fmla="*/ 142 h 142"/>
                  <a:gd name="T48" fmla="*/ 77 w 142"/>
                  <a:gd name="T49" fmla="*/ 141 h 142"/>
                  <a:gd name="T50" fmla="*/ 77 w 142"/>
                  <a:gd name="T51" fmla="*/ 140 h 142"/>
                  <a:gd name="T52" fmla="*/ 78 w 142"/>
                  <a:gd name="T53" fmla="*/ 140 h 142"/>
                  <a:gd name="T54" fmla="*/ 80 w 142"/>
                  <a:gd name="T55" fmla="*/ 140 h 142"/>
                  <a:gd name="T56" fmla="*/ 84 w 142"/>
                  <a:gd name="T57" fmla="*/ 140 h 142"/>
                  <a:gd name="T58" fmla="*/ 90 w 142"/>
                  <a:gd name="T59" fmla="*/ 138 h 142"/>
                  <a:gd name="T60" fmla="*/ 97 w 142"/>
                  <a:gd name="T61" fmla="*/ 136 h 142"/>
                  <a:gd name="T62" fmla="*/ 109 w 142"/>
                  <a:gd name="T63" fmla="*/ 129 h 142"/>
                  <a:gd name="T64" fmla="*/ 114 w 142"/>
                  <a:gd name="T65" fmla="*/ 125 h 142"/>
                  <a:gd name="T66" fmla="*/ 120 w 142"/>
                  <a:gd name="T67" fmla="*/ 120 h 142"/>
                  <a:gd name="T68" fmla="*/ 124 w 142"/>
                  <a:gd name="T69" fmla="*/ 114 h 142"/>
                  <a:gd name="T70" fmla="*/ 129 w 142"/>
                  <a:gd name="T71" fmla="*/ 109 h 142"/>
                  <a:gd name="T72" fmla="*/ 136 w 142"/>
                  <a:gd name="T73" fmla="*/ 97 h 142"/>
                  <a:gd name="T74" fmla="*/ 138 w 142"/>
                  <a:gd name="T75" fmla="*/ 90 h 142"/>
                  <a:gd name="T76" fmla="*/ 140 w 142"/>
                  <a:gd name="T77" fmla="*/ 84 h 142"/>
                  <a:gd name="T78" fmla="*/ 140 w 142"/>
                  <a:gd name="T79" fmla="*/ 80 h 142"/>
                  <a:gd name="T80" fmla="*/ 140 w 142"/>
                  <a:gd name="T81" fmla="*/ 78 h 142"/>
                  <a:gd name="T82" fmla="*/ 140 w 142"/>
                  <a:gd name="T83" fmla="*/ 77 h 142"/>
                  <a:gd name="T84" fmla="*/ 141 w 142"/>
                  <a:gd name="T85" fmla="*/ 77 h 142"/>
                  <a:gd name="T86" fmla="*/ 142 w 142"/>
                  <a:gd name="T87" fmla="*/ 71 h 142"/>
                  <a:gd name="T88" fmla="*/ 140 w 142"/>
                  <a:gd name="T89" fmla="*/ 56 h 142"/>
                  <a:gd name="T90" fmla="*/ 136 w 142"/>
                  <a:gd name="T91" fmla="*/ 42 h 142"/>
                  <a:gd name="T92" fmla="*/ 129 w 142"/>
                  <a:gd name="T93" fmla="*/ 30 h 142"/>
                  <a:gd name="T94" fmla="*/ 120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0" y="20"/>
                    </a:moveTo>
                    <a:lnTo>
                      <a:pt x="109" y="11"/>
                    </a:lnTo>
                    <a:lnTo>
                      <a:pt x="97" y="5"/>
                    </a:lnTo>
                    <a:lnTo>
                      <a:pt x="90" y="2"/>
                    </a:lnTo>
                    <a:lnTo>
                      <a:pt x="84" y="1"/>
                    </a:lnTo>
                    <a:lnTo>
                      <a:pt x="71" y="0"/>
                    </a:lnTo>
                    <a:lnTo>
                      <a:pt x="56" y="1"/>
                    </a:lnTo>
                    <a:lnTo>
                      <a:pt x="43" y="5"/>
                    </a:lnTo>
                    <a:lnTo>
                      <a:pt x="31" y="11"/>
                    </a:lnTo>
                    <a:lnTo>
                      <a:pt x="21" y="20"/>
                    </a:lnTo>
                    <a:lnTo>
                      <a:pt x="11" y="30"/>
                    </a:lnTo>
                    <a:lnTo>
                      <a:pt x="5" y="42"/>
                    </a:lnTo>
                    <a:lnTo>
                      <a:pt x="1" y="56"/>
                    </a:lnTo>
                    <a:lnTo>
                      <a:pt x="0" y="71"/>
                    </a:lnTo>
                    <a:lnTo>
                      <a:pt x="1" y="84"/>
                    </a:lnTo>
                    <a:lnTo>
                      <a:pt x="2" y="90"/>
                    </a:lnTo>
                    <a:lnTo>
                      <a:pt x="5" y="97"/>
                    </a:lnTo>
                    <a:lnTo>
                      <a:pt x="11" y="109"/>
                    </a:lnTo>
                    <a:lnTo>
                      <a:pt x="15" y="114"/>
                    </a:lnTo>
                    <a:lnTo>
                      <a:pt x="21" y="120"/>
                    </a:lnTo>
                    <a:lnTo>
                      <a:pt x="31" y="129"/>
                    </a:lnTo>
                    <a:lnTo>
                      <a:pt x="43" y="136"/>
                    </a:lnTo>
                    <a:lnTo>
                      <a:pt x="56"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0"/>
                    </a:lnTo>
                    <a:lnTo>
                      <a:pt x="124" y="114"/>
                    </a:lnTo>
                    <a:lnTo>
                      <a:pt x="129" y="109"/>
                    </a:lnTo>
                    <a:lnTo>
                      <a:pt x="136" y="97"/>
                    </a:lnTo>
                    <a:lnTo>
                      <a:pt x="138" y="90"/>
                    </a:lnTo>
                    <a:lnTo>
                      <a:pt x="140" y="84"/>
                    </a:lnTo>
                    <a:lnTo>
                      <a:pt x="140" y="80"/>
                    </a:lnTo>
                    <a:lnTo>
                      <a:pt x="140" y="78"/>
                    </a:lnTo>
                    <a:lnTo>
                      <a:pt x="140" y="77"/>
                    </a:lnTo>
                    <a:lnTo>
                      <a:pt x="141" y="77"/>
                    </a:lnTo>
                    <a:lnTo>
                      <a:pt x="142" y="71"/>
                    </a:lnTo>
                    <a:lnTo>
                      <a:pt x="140" y="56"/>
                    </a:lnTo>
                    <a:lnTo>
                      <a:pt x="136" y="42"/>
                    </a:lnTo>
                    <a:lnTo>
                      <a:pt x="129" y="30"/>
                    </a:lnTo>
                    <a:lnTo>
                      <a:pt x="120" y="2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9" name="Freeform 979">
                <a:extLst>
                  <a:ext uri="{FF2B5EF4-FFF2-40B4-BE49-F238E27FC236}">
                    <a16:creationId xmlns:a16="http://schemas.microsoft.com/office/drawing/2014/main" id="{3EE66AA8-AF80-4031-170D-88FF3DA0C88F}"/>
                  </a:ext>
                </a:extLst>
              </p:cNvPr>
              <p:cNvSpPr>
                <a:spLocks/>
              </p:cNvSpPr>
              <p:nvPr/>
            </p:nvSpPr>
            <p:spPr bwMode="auto">
              <a:xfrm>
                <a:off x="11139488" y="4784725"/>
                <a:ext cx="46038" cy="46038"/>
              </a:xfrm>
              <a:custGeom>
                <a:avLst/>
                <a:gdLst>
                  <a:gd name="T0" fmla="*/ 121 w 142"/>
                  <a:gd name="T1" fmla="*/ 20 h 142"/>
                  <a:gd name="T2" fmla="*/ 110 w 142"/>
                  <a:gd name="T3" fmla="*/ 11 h 142"/>
                  <a:gd name="T4" fmla="*/ 98 w 142"/>
                  <a:gd name="T5" fmla="*/ 5 h 142"/>
                  <a:gd name="T6" fmla="*/ 91 w 142"/>
                  <a:gd name="T7" fmla="*/ 2 h 142"/>
                  <a:gd name="T8" fmla="*/ 85 w 142"/>
                  <a:gd name="T9" fmla="*/ 1 h 142"/>
                  <a:gd name="T10" fmla="*/ 71 w 142"/>
                  <a:gd name="T11" fmla="*/ 0 h 142"/>
                  <a:gd name="T12" fmla="*/ 56 w 142"/>
                  <a:gd name="T13" fmla="*/ 1 h 142"/>
                  <a:gd name="T14" fmla="*/ 44 w 142"/>
                  <a:gd name="T15" fmla="*/ 5 h 142"/>
                  <a:gd name="T16" fmla="*/ 32 w 142"/>
                  <a:gd name="T17" fmla="*/ 11 h 142"/>
                  <a:gd name="T18" fmla="*/ 22 w 142"/>
                  <a:gd name="T19" fmla="*/ 20 h 142"/>
                  <a:gd name="T20" fmla="*/ 12 w 142"/>
                  <a:gd name="T21" fmla="*/ 30 h 142"/>
                  <a:gd name="T22" fmla="*/ 5 w 142"/>
                  <a:gd name="T23" fmla="*/ 42 h 142"/>
                  <a:gd name="T24" fmla="*/ 1 w 142"/>
                  <a:gd name="T25" fmla="*/ 55 h 142"/>
                  <a:gd name="T26" fmla="*/ 0 w 142"/>
                  <a:gd name="T27" fmla="*/ 71 h 142"/>
                  <a:gd name="T28" fmla="*/ 1 w 142"/>
                  <a:gd name="T29" fmla="*/ 84 h 142"/>
                  <a:gd name="T30" fmla="*/ 2 w 142"/>
                  <a:gd name="T31" fmla="*/ 90 h 142"/>
                  <a:gd name="T32" fmla="*/ 5 w 142"/>
                  <a:gd name="T33" fmla="*/ 97 h 142"/>
                  <a:gd name="T34" fmla="*/ 12 w 142"/>
                  <a:gd name="T35" fmla="*/ 109 h 142"/>
                  <a:gd name="T36" fmla="*/ 16 w 142"/>
                  <a:gd name="T37" fmla="*/ 114 h 142"/>
                  <a:gd name="T38" fmla="*/ 22 w 142"/>
                  <a:gd name="T39" fmla="*/ 120 h 142"/>
                  <a:gd name="T40" fmla="*/ 32 w 142"/>
                  <a:gd name="T41" fmla="*/ 128 h 142"/>
                  <a:gd name="T42" fmla="*/ 44 w 142"/>
                  <a:gd name="T43" fmla="*/ 136 h 142"/>
                  <a:gd name="T44" fmla="*/ 56 w 142"/>
                  <a:gd name="T45" fmla="*/ 140 h 142"/>
                  <a:gd name="T46" fmla="*/ 71 w 142"/>
                  <a:gd name="T47" fmla="*/ 142 h 142"/>
                  <a:gd name="T48" fmla="*/ 77 w 142"/>
                  <a:gd name="T49" fmla="*/ 141 h 142"/>
                  <a:gd name="T50" fmla="*/ 77 w 142"/>
                  <a:gd name="T51" fmla="*/ 140 h 142"/>
                  <a:gd name="T52" fmla="*/ 78 w 142"/>
                  <a:gd name="T53" fmla="*/ 140 h 142"/>
                  <a:gd name="T54" fmla="*/ 80 w 142"/>
                  <a:gd name="T55" fmla="*/ 140 h 142"/>
                  <a:gd name="T56" fmla="*/ 85 w 142"/>
                  <a:gd name="T57" fmla="*/ 140 h 142"/>
                  <a:gd name="T58" fmla="*/ 91 w 142"/>
                  <a:gd name="T59" fmla="*/ 138 h 142"/>
                  <a:gd name="T60" fmla="*/ 98 w 142"/>
                  <a:gd name="T61" fmla="*/ 136 h 142"/>
                  <a:gd name="T62" fmla="*/ 110 w 142"/>
                  <a:gd name="T63" fmla="*/ 128 h 142"/>
                  <a:gd name="T64" fmla="*/ 115 w 142"/>
                  <a:gd name="T65" fmla="*/ 124 h 142"/>
                  <a:gd name="T66" fmla="*/ 121 w 142"/>
                  <a:gd name="T67" fmla="*/ 120 h 142"/>
                  <a:gd name="T68" fmla="*/ 125 w 142"/>
                  <a:gd name="T69" fmla="*/ 114 h 142"/>
                  <a:gd name="T70" fmla="*/ 129 w 142"/>
                  <a:gd name="T71" fmla="*/ 109 h 142"/>
                  <a:gd name="T72" fmla="*/ 136 w 142"/>
                  <a:gd name="T73" fmla="*/ 97 h 142"/>
                  <a:gd name="T74" fmla="*/ 138 w 142"/>
                  <a:gd name="T75" fmla="*/ 90 h 142"/>
                  <a:gd name="T76" fmla="*/ 140 w 142"/>
                  <a:gd name="T77" fmla="*/ 84 h 142"/>
                  <a:gd name="T78" fmla="*/ 140 w 142"/>
                  <a:gd name="T79" fmla="*/ 80 h 142"/>
                  <a:gd name="T80" fmla="*/ 140 w 142"/>
                  <a:gd name="T81" fmla="*/ 78 h 142"/>
                  <a:gd name="T82" fmla="*/ 140 w 142"/>
                  <a:gd name="T83" fmla="*/ 77 h 142"/>
                  <a:gd name="T84" fmla="*/ 141 w 142"/>
                  <a:gd name="T85" fmla="*/ 77 h 142"/>
                  <a:gd name="T86" fmla="*/ 142 w 142"/>
                  <a:gd name="T87" fmla="*/ 71 h 142"/>
                  <a:gd name="T88" fmla="*/ 140 w 142"/>
                  <a:gd name="T89" fmla="*/ 55 h 142"/>
                  <a:gd name="T90" fmla="*/ 136 w 142"/>
                  <a:gd name="T91" fmla="*/ 42 h 142"/>
                  <a:gd name="T92" fmla="*/ 129 w 142"/>
                  <a:gd name="T93" fmla="*/ 30 h 142"/>
                  <a:gd name="T94" fmla="*/ 121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20"/>
                    </a:moveTo>
                    <a:lnTo>
                      <a:pt x="110" y="11"/>
                    </a:lnTo>
                    <a:lnTo>
                      <a:pt x="98" y="5"/>
                    </a:lnTo>
                    <a:lnTo>
                      <a:pt x="91" y="2"/>
                    </a:lnTo>
                    <a:lnTo>
                      <a:pt x="85" y="1"/>
                    </a:lnTo>
                    <a:lnTo>
                      <a:pt x="71" y="0"/>
                    </a:lnTo>
                    <a:lnTo>
                      <a:pt x="56" y="1"/>
                    </a:lnTo>
                    <a:lnTo>
                      <a:pt x="44" y="5"/>
                    </a:lnTo>
                    <a:lnTo>
                      <a:pt x="32" y="11"/>
                    </a:lnTo>
                    <a:lnTo>
                      <a:pt x="22" y="20"/>
                    </a:lnTo>
                    <a:lnTo>
                      <a:pt x="12" y="30"/>
                    </a:lnTo>
                    <a:lnTo>
                      <a:pt x="5" y="42"/>
                    </a:lnTo>
                    <a:lnTo>
                      <a:pt x="1" y="55"/>
                    </a:lnTo>
                    <a:lnTo>
                      <a:pt x="0" y="71"/>
                    </a:lnTo>
                    <a:lnTo>
                      <a:pt x="1" y="84"/>
                    </a:lnTo>
                    <a:lnTo>
                      <a:pt x="2" y="90"/>
                    </a:lnTo>
                    <a:lnTo>
                      <a:pt x="5" y="97"/>
                    </a:lnTo>
                    <a:lnTo>
                      <a:pt x="12" y="109"/>
                    </a:lnTo>
                    <a:lnTo>
                      <a:pt x="16" y="114"/>
                    </a:lnTo>
                    <a:lnTo>
                      <a:pt x="22" y="120"/>
                    </a:lnTo>
                    <a:lnTo>
                      <a:pt x="32" y="128"/>
                    </a:lnTo>
                    <a:lnTo>
                      <a:pt x="44" y="136"/>
                    </a:lnTo>
                    <a:lnTo>
                      <a:pt x="56" y="140"/>
                    </a:lnTo>
                    <a:lnTo>
                      <a:pt x="71" y="142"/>
                    </a:lnTo>
                    <a:lnTo>
                      <a:pt x="77" y="141"/>
                    </a:lnTo>
                    <a:lnTo>
                      <a:pt x="77" y="140"/>
                    </a:lnTo>
                    <a:lnTo>
                      <a:pt x="78" y="140"/>
                    </a:lnTo>
                    <a:lnTo>
                      <a:pt x="80" y="140"/>
                    </a:lnTo>
                    <a:lnTo>
                      <a:pt x="85" y="140"/>
                    </a:lnTo>
                    <a:lnTo>
                      <a:pt x="91" y="138"/>
                    </a:lnTo>
                    <a:lnTo>
                      <a:pt x="98" y="136"/>
                    </a:lnTo>
                    <a:lnTo>
                      <a:pt x="110" y="128"/>
                    </a:lnTo>
                    <a:lnTo>
                      <a:pt x="115" y="124"/>
                    </a:lnTo>
                    <a:lnTo>
                      <a:pt x="121" y="120"/>
                    </a:lnTo>
                    <a:lnTo>
                      <a:pt x="125" y="114"/>
                    </a:lnTo>
                    <a:lnTo>
                      <a:pt x="129" y="109"/>
                    </a:lnTo>
                    <a:lnTo>
                      <a:pt x="136" y="97"/>
                    </a:lnTo>
                    <a:lnTo>
                      <a:pt x="138" y="90"/>
                    </a:lnTo>
                    <a:lnTo>
                      <a:pt x="140" y="84"/>
                    </a:lnTo>
                    <a:lnTo>
                      <a:pt x="140" y="80"/>
                    </a:lnTo>
                    <a:lnTo>
                      <a:pt x="140" y="78"/>
                    </a:lnTo>
                    <a:lnTo>
                      <a:pt x="140" y="77"/>
                    </a:lnTo>
                    <a:lnTo>
                      <a:pt x="141" y="77"/>
                    </a:lnTo>
                    <a:lnTo>
                      <a:pt x="142" y="71"/>
                    </a:lnTo>
                    <a:lnTo>
                      <a:pt x="140" y="55"/>
                    </a:lnTo>
                    <a:lnTo>
                      <a:pt x="136" y="42"/>
                    </a:lnTo>
                    <a:lnTo>
                      <a:pt x="129" y="30"/>
                    </a:lnTo>
                    <a:lnTo>
                      <a:pt x="121" y="2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0" name="Freeform 980">
                <a:extLst>
                  <a:ext uri="{FF2B5EF4-FFF2-40B4-BE49-F238E27FC236}">
                    <a16:creationId xmlns:a16="http://schemas.microsoft.com/office/drawing/2014/main" id="{9911D767-C441-1330-DE9C-609479A8046C}"/>
                  </a:ext>
                </a:extLst>
              </p:cNvPr>
              <p:cNvSpPr>
                <a:spLocks/>
              </p:cNvSpPr>
              <p:nvPr/>
            </p:nvSpPr>
            <p:spPr bwMode="auto">
              <a:xfrm>
                <a:off x="11410950" y="4897438"/>
                <a:ext cx="46038" cy="46038"/>
              </a:xfrm>
              <a:custGeom>
                <a:avLst/>
                <a:gdLst>
                  <a:gd name="T0" fmla="*/ 121 w 142"/>
                  <a:gd name="T1" fmla="*/ 20 h 142"/>
                  <a:gd name="T2" fmla="*/ 109 w 142"/>
                  <a:gd name="T3" fmla="*/ 11 h 142"/>
                  <a:gd name="T4" fmla="*/ 97 w 142"/>
                  <a:gd name="T5" fmla="*/ 5 h 142"/>
                  <a:gd name="T6" fmla="*/ 90 w 142"/>
                  <a:gd name="T7" fmla="*/ 2 h 142"/>
                  <a:gd name="T8" fmla="*/ 84 w 142"/>
                  <a:gd name="T9" fmla="*/ 1 h 142"/>
                  <a:gd name="T10" fmla="*/ 71 w 142"/>
                  <a:gd name="T11" fmla="*/ 0 h 142"/>
                  <a:gd name="T12" fmla="*/ 56 w 142"/>
                  <a:gd name="T13" fmla="*/ 1 h 142"/>
                  <a:gd name="T14" fmla="*/ 44 w 142"/>
                  <a:gd name="T15" fmla="*/ 5 h 142"/>
                  <a:gd name="T16" fmla="*/ 31 w 142"/>
                  <a:gd name="T17" fmla="*/ 11 h 142"/>
                  <a:gd name="T18" fmla="*/ 21 w 142"/>
                  <a:gd name="T19" fmla="*/ 20 h 142"/>
                  <a:gd name="T20" fmla="*/ 11 w 142"/>
                  <a:gd name="T21" fmla="*/ 30 h 142"/>
                  <a:gd name="T22" fmla="*/ 5 w 142"/>
                  <a:gd name="T23" fmla="*/ 42 h 142"/>
                  <a:gd name="T24" fmla="*/ 1 w 142"/>
                  <a:gd name="T25" fmla="*/ 55 h 142"/>
                  <a:gd name="T26" fmla="*/ 0 w 142"/>
                  <a:gd name="T27" fmla="*/ 71 h 142"/>
                  <a:gd name="T28" fmla="*/ 1 w 142"/>
                  <a:gd name="T29" fmla="*/ 84 h 142"/>
                  <a:gd name="T30" fmla="*/ 2 w 142"/>
                  <a:gd name="T31" fmla="*/ 90 h 142"/>
                  <a:gd name="T32" fmla="*/ 5 w 142"/>
                  <a:gd name="T33" fmla="*/ 97 h 142"/>
                  <a:gd name="T34" fmla="*/ 11 w 142"/>
                  <a:gd name="T35" fmla="*/ 109 h 142"/>
                  <a:gd name="T36" fmla="*/ 15 w 142"/>
                  <a:gd name="T37" fmla="*/ 114 h 142"/>
                  <a:gd name="T38" fmla="*/ 21 w 142"/>
                  <a:gd name="T39" fmla="*/ 120 h 142"/>
                  <a:gd name="T40" fmla="*/ 31 w 142"/>
                  <a:gd name="T41" fmla="*/ 128 h 142"/>
                  <a:gd name="T42" fmla="*/ 44 w 142"/>
                  <a:gd name="T43" fmla="*/ 136 h 142"/>
                  <a:gd name="T44" fmla="*/ 56 w 142"/>
                  <a:gd name="T45" fmla="*/ 140 h 142"/>
                  <a:gd name="T46" fmla="*/ 71 w 142"/>
                  <a:gd name="T47" fmla="*/ 142 h 142"/>
                  <a:gd name="T48" fmla="*/ 77 w 142"/>
                  <a:gd name="T49" fmla="*/ 141 h 142"/>
                  <a:gd name="T50" fmla="*/ 77 w 142"/>
                  <a:gd name="T51" fmla="*/ 140 h 142"/>
                  <a:gd name="T52" fmla="*/ 78 w 142"/>
                  <a:gd name="T53" fmla="*/ 140 h 142"/>
                  <a:gd name="T54" fmla="*/ 80 w 142"/>
                  <a:gd name="T55" fmla="*/ 140 h 142"/>
                  <a:gd name="T56" fmla="*/ 84 w 142"/>
                  <a:gd name="T57" fmla="*/ 140 h 142"/>
                  <a:gd name="T58" fmla="*/ 90 w 142"/>
                  <a:gd name="T59" fmla="*/ 138 h 142"/>
                  <a:gd name="T60" fmla="*/ 97 w 142"/>
                  <a:gd name="T61" fmla="*/ 136 h 142"/>
                  <a:gd name="T62" fmla="*/ 109 w 142"/>
                  <a:gd name="T63" fmla="*/ 128 h 142"/>
                  <a:gd name="T64" fmla="*/ 115 w 142"/>
                  <a:gd name="T65" fmla="*/ 124 h 142"/>
                  <a:gd name="T66" fmla="*/ 121 w 142"/>
                  <a:gd name="T67" fmla="*/ 120 h 142"/>
                  <a:gd name="T68" fmla="*/ 125 w 142"/>
                  <a:gd name="T69" fmla="*/ 114 h 142"/>
                  <a:gd name="T70" fmla="*/ 129 w 142"/>
                  <a:gd name="T71" fmla="*/ 109 h 142"/>
                  <a:gd name="T72" fmla="*/ 136 w 142"/>
                  <a:gd name="T73" fmla="*/ 97 h 142"/>
                  <a:gd name="T74" fmla="*/ 138 w 142"/>
                  <a:gd name="T75" fmla="*/ 90 h 142"/>
                  <a:gd name="T76" fmla="*/ 140 w 142"/>
                  <a:gd name="T77" fmla="*/ 84 h 142"/>
                  <a:gd name="T78" fmla="*/ 140 w 142"/>
                  <a:gd name="T79" fmla="*/ 80 h 142"/>
                  <a:gd name="T80" fmla="*/ 140 w 142"/>
                  <a:gd name="T81" fmla="*/ 78 h 142"/>
                  <a:gd name="T82" fmla="*/ 140 w 142"/>
                  <a:gd name="T83" fmla="*/ 77 h 142"/>
                  <a:gd name="T84" fmla="*/ 141 w 142"/>
                  <a:gd name="T85" fmla="*/ 77 h 142"/>
                  <a:gd name="T86" fmla="*/ 142 w 142"/>
                  <a:gd name="T87" fmla="*/ 71 h 142"/>
                  <a:gd name="T88" fmla="*/ 140 w 142"/>
                  <a:gd name="T89" fmla="*/ 55 h 142"/>
                  <a:gd name="T90" fmla="*/ 136 w 142"/>
                  <a:gd name="T91" fmla="*/ 42 h 142"/>
                  <a:gd name="T92" fmla="*/ 129 w 142"/>
                  <a:gd name="T93" fmla="*/ 30 h 142"/>
                  <a:gd name="T94" fmla="*/ 121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20"/>
                    </a:moveTo>
                    <a:lnTo>
                      <a:pt x="109" y="11"/>
                    </a:lnTo>
                    <a:lnTo>
                      <a:pt x="97" y="5"/>
                    </a:lnTo>
                    <a:lnTo>
                      <a:pt x="90" y="2"/>
                    </a:lnTo>
                    <a:lnTo>
                      <a:pt x="84" y="1"/>
                    </a:lnTo>
                    <a:lnTo>
                      <a:pt x="71" y="0"/>
                    </a:lnTo>
                    <a:lnTo>
                      <a:pt x="56" y="1"/>
                    </a:lnTo>
                    <a:lnTo>
                      <a:pt x="44" y="5"/>
                    </a:lnTo>
                    <a:lnTo>
                      <a:pt x="31" y="11"/>
                    </a:lnTo>
                    <a:lnTo>
                      <a:pt x="21" y="20"/>
                    </a:lnTo>
                    <a:lnTo>
                      <a:pt x="11" y="30"/>
                    </a:lnTo>
                    <a:lnTo>
                      <a:pt x="5" y="42"/>
                    </a:lnTo>
                    <a:lnTo>
                      <a:pt x="1" y="55"/>
                    </a:lnTo>
                    <a:lnTo>
                      <a:pt x="0" y="71"/>
                    </a:lnTo>
                    <a:lnTo>
                      <a:pt x="1" y="84"/>
                    </a:lnTo>
                    <a:lnTo>
                      <a:pt x="2" y="90"/>
                    </a:lnTo>
                    <a:lnTo>
                      <a:pt x="5" y="97"/>
                    </a:lnTo>
                    <a:lnTo>
                      <a:pt x="11" y="109"/>
                    </a:lnTo>
                    <a:lnTo>
                      <a:pt x="15" y="114"/>
                    </a:lnTo>
                    <a:lnTo>
                      <a:pt x="21" y="120"/>
                    </a:lnTo>
                    <a:lnTo>
                      <a:pt x="31" y="128"/>
                    </a:lnTo>
                    <a:lnTo>
                      <a:pt x="44" y="136"/>
                    </a:lnTo>
                    <a:lnTo>
                      <a:pt x="56" y="140"/>
                    </a:lnTo>
                    <a:lnTo>
                      <a:pt x="71" y="142"/>
                    </a:lnTo>
                    <a:lnTo>
                      <a:pt x="77" y="141"/>
                    </a:lnTo>
                    <a:lnTo>
                      <a:pt x="77" y="140"/>
                    </a:lnTo>
                    <a:lnTo>
                      <a:pt x="78" y="140"/>
                    </a:lnTo>
                    <a:lnTo>
                      <a:pt x="80" y="140"/>
                    </a:lnTo>
                    <a:lnTo>
                      <a:pt x="84" y="140"/>
                    </a:lnTo>
                    <a:lnTo>
                      <a:pt x="90" y="138"/>
                    </a:lnTo>
                    <a:lnTo>
                      <a:pt x="97" y="136"/>
                    </a:lnTo>
                    <a:lnTo>
                      <a:pt x="109" y="128"/>
                    </a:lnTo>
                    <a:lnTo>
                      <a:pt x="115" y="124"/>
                    </a:lnTo>
                    <a:lnTo>
                      <a:pt x="121" y="120"/>
                    </a:lnTo>
                    <a:lnTo>
                      <a:pt x="125" y="114"/>
                    </a:lnTo>
                    <a:lnTo>
                      <a:pt x="129" y="109"/>
                    </a:lnTo>
                    <a:lnTo>
                      <a:pt x="136" y="97"/>
                    </a:lnTo>
                    <a:lnTo>
                      <a:pt x="138" y="90"/>
                    </a:lnTo>
                    <a:lnTo>
                      <a:pt x="140" y="84"/>
                    </a:lnTo>
                    <a:lnTo>
                      <a:pt x="140" y="80"/>
                    </a:lnTo>
                    <a:lnTo>
                      <a:pt x="140" y="78"/>
                    </a:lnTo>
                    <a:lnTo>
                      <a:pt x="140" y="77"/>
                    </a:lnTo>
                    <a:lnTo>
                      <a:pt x="141" y="77"/>
                    </a:lnTo>
                    <a:lnTo>
                      <a:pt x="142" y="71"/>
                    </a:lnTo>
                    <a:lnTo>
                      <a:pt x="140" y="55"/>
                    </a:lnTo>
                    <a:lnTo>
                      <a:pt x="136" y="42"/>
                    </a:lnTo>
                    <a:lnTo>
                      <a:pt x="129" y="30"/>
                    </a:lnTo>
                    <a:lnTo>
                      <a:pt x="121" y="2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1" name="Freeform 981">
                <a:extLst>
                  <a:ext uri="{FF2B5EF4-FFF2-40B4-BE49-F238E27FC236}">
                    <a16:creationId xmlns:a16="http://schemas.microsoft.com/office/drawing/2014/main" id="{41FAA866-A2CB-B238-8A40-231A191A540B}"/>
                  </a:ext>
                </a:extLst>
              </p:cNvPr>
              <p:cNvSpPr>
                <a:spLocks/>
              </p:cNvSpPr>
              <p:nvPr/>
            </p:nvSpPr>
            <p:spPr bwMode="auto">
              <a:xfrm>
                <a:off x="10625138" y="4383088"/>
                <a:ext cx="0" cy="101600"/>
              </a:xfrm>
              <a:custGeom>
                <a:avLst/>
                <a:gdLst>
                  <a:gd name="T0" fmla="*/ 320 h 320"/>
                  <a:gd name="T1" fmla="*/ 154 h 320"/>
                  <a:gd name="T2" fmla="*/ 0 h 320"/>
                </a:gdLst>
                <a:ahLst/>
                <a:cxnLst>
                  <a:cxn ang="0">
                    <a:pos x="0" y="T0"/>
                  </a:cxn>
                  <a:cxn ang="0">
                    <a:pos x="0" y="T1"/>
                  </a:cxn>
                  <a:cxn ang="0">
                    <a:pos x="0" y="T2"/>
                  </a:cxn>
                </a:cxnLst>
                <a:rect l="0" t="0" r="r" b="b"/>
                <a:pathLst>
                  <a:path h="320">
                    <a:moveTo>
                      <a:pt x="0" y="320"/>
                    </a:moveTo>
                    <a:lnTo>
                      <a:pt x="0" y="154"/>
                    </a:lnTo>
                    <a:lnTo>
                      <a:pt x="0" y="0"/>
                    </a:lnTo>
                  </a:path>
                </a:pathLst>
              </a:custGeom>
              <a:noFill/>
              <a:ln w="6350">
                <a:solidFill>
                  <a:srgbClr val="FF00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2" name="Freeform 983">
                <a:extLst>
                  <a:ext uri="{FF2B5EF4-FFF2-40B4-BE49-F238E27FC236}">
                    <a16:creationId xmlns:a16="http://schemas.microsoft.com/office/drawing/2014/main" id="{1E2DA692-DFCB-52E3-D89D-00732DB925AE}"/>
                  </a:ext>
                </a:extLst>
              </p:cNvPr>
              <p:cNvSpPr>
                <a:spLocks/>
              </p:cNvSpPr>
              <p:nvPr/>
            </p:nvSpPr>
            <p:spPr bwMode="auto">
              <a:xfrm>
                <a:off x="10895013" y="4440238"/>
                <a:ext cx="0" cy="125413"/>
              </a:xfrm>
              <a:custGeom>
                <a:avLst/>
                <a:gdLst>
                  <a:gd name="T0" fmla="*/ 395 h 395"/>
                  <a:gd name="T1" fmla="*/ 149 h 395"/>
                  <a:gd name="T2" fmla="*/ 0 h 395"/>
                </a:gdLst>
                <a:ahLst/>
                <a:cxnLst>
                  <a:cxn ang="0">
                    <a:pos x="0" y="T0"/>
                  </a:cxn>
                  <a:cxn ang="0">
                    <a:pos x="0" y="T1"/>
                  </a:cxn>
                  <a:cxn ang="0">
                    <a:pos x="0" y="T2"/>
                  </a:cxn>
                </a:cxnLst>
                <a:rect l="0" t="0" r="r" b="b"/>
                <a:pathLst>
                  <a:path h="395">
                    <a:moveTo>
                      <a:pt x="0" y="395"/>
                    </a:moveTo>
                    <a:lnTo>
                      <a:pt x="0" y="149"/>
                    </a:lnTo>
                    <a:lnTo>
                      <a:pt x="0" y="0"/>
                    </a:lnTo>
                  </a:path>
                </a:pathLst>
              </a:custGeom>
              <a:noFill/>
              <a:ln w="6350">
                <a:solidFill>
                  <a:srgbClr val="FF00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3" name="Freeform 984">
                <a:extLst>
                  <a:ext uri="{FF2B5EF4-FFF2-40B4-BE49-F238E27FC236}">
                    <a16:creationId xmlns:a16="http://schemas.microsoft.com/office/drawing/2014/main" id="{F76B5C33-8F0C-567A-2CBF-565BDD020373}"/>
                  </a:ext>
                </a:extLst>
              </p:cNvPr>
              <p:cNvSpPr>
                <a:spLocks/>
              </p:cNvSpPr>
              <p:nvPr/>
            </p:nvSpPr>
            <p:spPr bwMode="auto">
              <a:xfrm>
                <a:off x="11434763" y="4567238"/>
                <a:ext cx="0" cy="185738"/>
              </a:xfrm>
              <a:custGeom>
                <a:avLst/>
                <a:gdLst>
                  <a:gd name="T0" fmla="*/ 0 h 583"/>
                  <a:gd name="T1" fmla="*/ 210 h 583"/>
                  <a:gd name="T2" fmla="*/ 583 h 583"/>
                </a:gdLst>
                <a:ahLst/>
                <a:cxnLst>
                  <a:cxn ang="0">
                    <a:pos x="0" y="T0"/>
                  </a:cxn>
                  <a:cxn ang="0">
                    <a:pos x="0" y="T1"/>
                  </a:cxn>
                  <a:cxn ang="0">
                    <a:pos x="0" y="T2"/>
                  </a:cxn>
                </a:cxnLst>
                <a:rect l="0" t="0" r="r" b="b"/>
                <a:pathLst>
                  <a:path h="583">
                    <a:moveTo>
                      <a:pt x="0" y="0"/>
                    </a:moveTo>
                    <a:lnTo>
                      <a:pt x="0" y="210"/>
                    </a:lnTo>
                    <a:lnTo>
                      <a:pt x="0" y="583"/>
                    </a:lnTo>
                  </a:path>
                </a:pathLst>
              </a:custGeom>
              <a:noFill/>
              <a:ln w="6350">
                <a:solidFill>
                  <a:srgbClr val="FF00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4" name="Line 985">
                <a:extLst>
                  <a:ext uri="{FF2B5EF4-FFF2-40B4-BE49-F238E27FC236}">
                    <a16:creationId xmlns:a16="http://schemas.microsoft.com/office/drawing/2014/main" id="{5DC27CFF-161E-CA63-B35E-47C897DD38FB}"/>
                  </a:ext>
                </a:extLst>
              </p:cNvPr>
              <p:cNvSpPr>
                <a:spLocks noChangeShapeType="1"/>
              </p:cNvSpPr>
              <p:nvPr/>
            </p:nvSpPr>
            <p:spPr bwMode="auto">
              <a:xfrm flipV="1">
                <a:off x="9880600" y="4289425"/>
                <a:ext cx="0" cy="63500"/>
              </a:xfrm>
              <a:prstGeom prst="line">
                <a:avLst/>
              </a:prstGeom>
              <a:noFill/>
              <a:ln w="6350">
                <a:solidFill>
                  <a:srgbClr val="FF00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5" name="Line 986">
                <a:extLst>
                  <a:ext uri="{FF2B5EF4-FFF2-40B4-BE49-F238E27FC236}">
                    <a16:creationId xmlns:a16="http://schemas.microsoft.com/office/drawing/2014/main" id="{EBF481F9-DEFA-4DEC-38E7-CB341499C014}"/>
                  </a:ext>
                </a:extLst>
              </p:cNvPr>
              <p:cNvSpPr>
                <a:spLocks noChangeShapeType="1"/>
              </p:cNvSpPr>
              <p:nvPr/>
            </p:nvSpPr>
            <p:spPr bwMode="auto">
              <a:xfrm flipV="1">
                <a:off x="9831388" y="4265613"/>
                <a:ext cx="0" cy="66675"/>
              </a:xfrm>
              <a:prstGeom prst="line">
                <a:avLst/>
              </a:prstGeom>
              <a:noFill/>
              <a:ln w="6350">
                <a:solidFill>
                  <a:srgbClr val="FF00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6" name="Line 987">
                <a:extLst>
                  <a:ext uri="{FF2B5EF4-FFF2-40B4-BE49-F238E27FC236}">
                    <a16:creationId xmlns:a16="http://schemas.microsoft.com/office/drawing/2014/main" id="{280C0A90-4502-76FC-8B76-E7A27FF7E57F}"/>
                  </a:ext>
                </a:extLst>
              </p:cNvPr>
              <p:cNvSpPr>
                <a:spLocks noChangeShapeType="1"/>
              </p:cNvSpPr>
              <p:nvPr/>
            </p:nvSpPr>
            <p:spPr bwMode="auto">
              <a:xfrm flipV="1">
                <a:off x="9963150" y="4308475"/>
                <a:ext cx="0" cy="63500"/>
              </a:xfrm>
              <a:prstGeom prst="line">
                <a:avLst/>
              </a:prstGeom>
              <a:noFill/>
              <a:ln w="6350">
                <a:solidFill>
                  <a:srgbClr val="FF00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7" name="Line 988">
                <a:extLst>
                  <a:ext uri="{FF2B5EF4-FFF2-40B4-BE49-F238E27FC236}">
                    <a16:creationId xmlns:a16="http://schemas.microsoft.com/office/drawing/2014/main" id="{2EC65FBF-1115-0D5B-7E58-DDD8D81302B6}"/>
                  </a:ext>
                </a:extLst>
              </p:cNvPr>
              <p:cNvSpPr>
                <a:spLocks noChangeShapeType="1"/>
              </p:cNvSpPr>
              <p:nvPr/>
            </p:nvSpPr>
            <p:spPr bwMode="auto">
              <a:xfrm flipV="1">
                <a:off x="10002838" y="4314825"/>
                <a:ext cx="0" cy="65088"/>
              </a:xfrm>
              <a:prstGeom prst="line">
                <a:avLst/>
              </a:prstGeom>
              <a:noFill/>
              <a:ln w="6350">
                <a:solidFill>
                  <a:srgbClr val="FF00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8" name="Line 989">
                <a:extLst>
                  <a:ext uri="{FF2B5EF4-FFF2-40B4-BE49-F238E27FC236}">
                    <a16:creationId xmlns:a16="http://schemas.microsoft.com/office/drawing/2014/main" id="{1526F785-41F8-3F1E-207D-92CD06B1422C}"/>
                  </a:ext>
                </a:extLst>
              </p:cNvPr>
              <p:cNvSpPr>
                <a:spLocks noChangeShapeType="1"/>
              </p:cNvSpPr>
              <p:nvPr/>
            </p:nvSpPr>
            <p:spPr bwMode="auto">
              <a:xfrm flipV="1">
                <a:off x="9928225" y="4298950"/>
                <a:ext cx="0" cy="55563"/>
              </a:xfrm>
              <a:prstGeom prst="line">
                <a:avLst/>
              </a:prstGeom>
              <a:noFill/>
              <a:ln w="6350">
                <a:solidFill>
                  <a:srgbClr val="FF00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9" name="Freeform 990">
                <a:extLst>
                  <a:ext uri="{FF2B5EF4-FFF2-40B4-BE49-F238E27FC236}">
                    <a16:creationId xmlns:a16="http://schemas.microsoft.com/office/drawing/2014/main" id="{65AB1DE4-3F07-666D-4672-5CEDF2D3CA49}"/>
                  </a:ext>
                </a:extLst>
              </p:cNvPr>
              <p:cNvSpPr>
                <a:spLocks/>
              </p:cNvSpPr>
              <p:nvPr/>
            </p:nvSpPr>
            <p:spPr bwMode="auto">
              <a:xfrm>
                <a:off x="10350500" y="4316413"/>
                <a:ext cx="0" cy="120650"/>
              </a:xfrm>
              <a:custGeom>
                <a:avLst/>
                <a:gdLst>
                  <a:gd name="T0" fmla="*/ 0 h 381"/>
                  <a:gd name="T1" fmla="*/ 158 h 381"/>
                  <a:gd name="T2" fmla="*/ 381 h 381"/>
                </a:gdLst>
                <a:ahLst/>
                <a:cxnLst>
                  <a:cxn ang="0">
                    <a:pos x="0" y="T0"/>
                  </a:cxn>
                  <a:cxn ang="0">
                    <a:pos x="0" y="T1"/>
                  </a:cxn>
                  <a:cxn ang="0">
                    <a:pos x="0" y="T2"/>
                  </a:cxn>
                </a:cxnLst>
                <a:rect l="0" t="0" r="r" b="b"/>
                <a:pathLst>
                  <a:path h="381">
                    <a:moveTo>
                      <a:pt x="0" y="0"/>
                    </a:moveTo>
                    <a:lnTo>
                      <a:pt x="0" y="158"/>
                    </a:lnTo>
                    <a:lnTo>
                      <a:pt x="0" y="381"/>
                    </a:lnTo>
                  </a:path>
                </a:pathLst>
              </a:custGeom>
              <a:noFill/>
              <a:ln w="6350">
                <a:solidFill>
                  <a:srgbClr val="FF00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0" name="Line 991">
                <a:extLst>
                  <a:ext uri="{FF2B5EF4-FFF2-40B4-BE49-F238E27FC236}">
                    <a16:creationId xmlns:a16="http://schemas.microsoft.com/office/drawing/2014/main" id="{0F7471A1-AFAF-B356-FBB7-8E48D13A088C}"/>
                  </a:ext>
                </a:extLst>
              </p:cNvPr>
              <p:cNvSpPr>
                <a:spLocks noChangeShapeType="1"/>
              </p:cNvSpPr>
              <p:nvPr/>
            </p:nvSpPr>
            <p:spPr bwMode="auto">
              <a:xfrm flipV="1">
                <a:off x="10085388" y="4311650"/>
                <a:ext cx="0" cy="58738"/>
              </a:xfrm>
              <a:prstGeom prst="line">
                <a:avLst/>
              </a:prstGeom>
              <a:noFill/>
              <a:ln w="6350">
                <a:solidFill>
                  <a:srgbClr val="FF00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1" name="Line 992">
                <a:extLst>
                  <a:ext uri="{FF2B5EF4-FFF2-40B4-BE49-F238E27FC236}">
                    <a16:creationId xmlns:a16="http://schemas.microsoft.com/office/drawing/2014/main" id="{CCD576E3-CDD8-D5F7-B8E9-9635956E1CE2}"/>
                  </a:ext>
                </a:extLst>
              </p:cNvPr>
              <p:cNvSpPr>
                <a:spLocks noChangeShapeType="1"/>
              </p:cNvSpPr>
              <p:nvPr/>
            </p:nvSpPr>
            <p:spPr bwMode="auto">
              <a:xfrm flipV="1">
                <a:off x="10039350" y="4314825"/>
                <a:ext cx="0" cy="55563"/>
              </a:xfrm>
              <a:prstGeom prst="line">
                <a:avLst/>
              </a:prstGeom>
              <a:noFill/>
              <a:ln w="6350">
                <a:solidFill>
                  <a:srgbClr val="FF00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2" name="Freeform 998">
                <a:extLst>
                  <a:ext uri="{FF2B5EF4-FFF2-40B4-BE49-F238E27FC236}">
                    <a16:creationId xmlns:a16="http://schemas.microsoft.com/office/drawing/2014/main" id="{8EE3B997-3661-C82D-9D65-7E0EE6AD3EEE}"/>
                  </a:ext>
                </a:extLst>
              </p:cNvPr>
              <p:cNvSpPr>
                <a:spLocks/>
              </p:cNvSpPr>
              <p:nvPr/>
            </p:nvSpPr>
            <p:spPr bwMode="auto">
              <a:xfrm>
                <a:off x="9799638" y="4265613"/>
                <a:ext cx="1905000" cy="436563"/>
              </a:xfrm>
              <a:custGeom>
                <a:avLst/>
                <a:gdLst>
                  <a:gd name="T0" fmla="*/ 6002 w 6002"/>
                  <a:gd name="T1" fmla="*/ 1379 h 1379"/>
                  <a:gd name="T2" fmla="*/ 5151 w 6002"/>
                  <a:gd name="T3" fmla="*/ 1163 h 1379"/>
                  <a:gd name="T4" fmla="*/ 5146 w 6002"/>
                  <a:gd name="T5" fmla="*/ 1161 h 1379"/>
                  <a:gd name="T6" fmla="*/ 4294 w 6002"/>
                  <a:gd name="T7" fmla="*/ 999 h 1379"/>
                  <a:gd name="T8" fmla="*/ 3448 w 6002"/>
                  <a:gd name="T9" fmla="*/ 702 h 1379"/>
                  <a:gd name="T10" fmla="*/ 3443 w 6002"/>
                  <a:gd name="T11" fmla="*/ 700 h 1379"/>
                  <a:gd name="T12" fmla="*/ 2601 w 6002"/>
                  <a:gd name="T13" fmla="*/ 524 h 1379"/>
                  <a:gd name="T14" fmla="*/ 1735 w 6002"/>
                  <a:gd name="T15" fmla="*/ 320 h 1379"/>
                  <a:gd name="T16" fmla="*/ 898 w 6002"/>
                  <a:gd name="T17" fmla="*/ 147 h 1379"/>
                  <a:gd name="T18" fmla="*/ 756 w 6002"/>
                  <a:gd name="T19" fmla="*/ 157 h 1379"/>
                  <a:gd name="T20" fmla="*/ 640 w 6002"/>
                  <a:gd name="T21" fmla="*/ 157 h 1379"/>
                  <a:gd name="T22" fmla="*/ 574 w 6002"/>
                  <a:gd name="T23" fmla="*/ 157 h 1379"/>
                  <a:gd name="T24" fmla="*/ 515 w 6002"/>
                  <a:gd name="T25" fmla="*/ 139 h 1379"/>
                  <a:gd name="T26" fmla="*/ 427 w 6002"/>
                  <a:gd name="T27" fmla="*/ 112 h 1379"/>
                  <a:gd name="T28" fmla="*/ 407 w 6002"/>
                  <a:gd name="T29" fmla="*/ 108 h 1379"/>
                  <a:gd name="T30" fmla="*/ 254 w 6002"/>
                  <a:gd name="T31" fmla="*/ 76 h 1379"/>
                  <a:gd name="T32" fmla="*/ 102 w 6002"/>
                  <a:gd name="T33" fmla="*/ 0 h 1379"/>
                  <a:gd name="T34" fmla="*/ 0 w 6002"/>
                  <a:gd name="T35" fmla="*/ 132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02" h="1379">
                    <a:moveTo>
                      <a:pt x="6002" y="1379"/>
                    </a:moveTo>
                    <a:lnTo>
                      <a:pt x="5151" y="1163"/>
                    </a:lnTo>
                    <a:lnTo>
                      <a:pt x="5146" y="1161"/>
                    </a:lnTo>
                    <a:lnTo>
                      <a:pt x="4294" y="999"/>
                    </a:lnTo>
                    <a:lnTo>
                      <a:pt x="3448" y="702"/>
                    </a:lnTo>
                    <a:lnTo>
                      <a:pt x="3443" y="700"/>
                    </a:lnTo>
                    <a:lnTo>
                      <a:pt x="2601" y="524"/>
                    </a:lnTo>
                    <a:lnTo>
                      <a:pt x="1735" y="320"/>
                    </a:lnTo>
                    <a:lnTo>
                      <a:pt x="898" y="147"/>
                    </a:lnTo>
                    <a:lnTo>
                      <a:pt x="756" y="157"/>
                    </a:lnTo>
                    <a:lnTo>
                      <a:pt x="640" y="157"/>
                    </a:lnTo>
                    <a:lnTo>
                      <a:pt x="574" y="157"/>
                    </a:lnTo>
                    <a:lnTo>
                      <a:pt x="515" y="139"/>
                    </a:lnTo>
                    <a:lnTo>
                      <a:pt x="427" y="112"/>
                    </a:lnTo>
                    <a:lnTo>
                      <a:pt x="407" y="108"/>
                    </a:lnTo>
                    <a:lnTo>
                      <a:pt x="254" y="76"/>
                    </a:lnTo>
                    <a:lnTo>
                      <a:pt x="102" y="0"/>
                    </a:lnTo>
                    <a:lnTo>
                      <a:pt x="0" y="132"/>
                    </a:lnTo>
                  </a:path>
                </a:pathLst>
              </a:custGeom>
              <a:noFill/>
              <a:ln w="19050">
                <a:solidFill>
                  <a:srgbClr val="FF00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3" name="Freeform 1014">
                <a:extLst>
                  <a:ext uri="{FF2B5EF4-FFF2-40B4-BE49-F238E27FC236}">
                    <a16:creationId xmlns:a16="http://schemas.microsoft.com/office/drawing/2014/main" id="{1E81F5B2-C3D5-A7EE-152A-982B93043628}"/>
                  </a:ext>
                </a:extLst>
              </p:cNvPr>
              <p:cNvSpPr>
                <a:spLocks/>
              </p:cNvSpPr>
              <p:nvPr/>
            </p:nvSpPr>
            <p:spPr bwMode="auto">
              <a:xfrm>
                <a:off x="9777413" y="4284663"/>
                <a:ext cx="44450" cy="44450"/>
              </a:xfrm>
              <a:custGeom>
                <a:avLst/>
                <a:gdLst>
                  <a:gd name="T0" fmla="*/ 142 w 142"/>
                  <a:gd name="T1" fmla="*/ 71 h 142"/>
                  <a:gd name="T2" fmla="*/ 140 w 142"/>
                  <a:gd name="T3" fmla="*/ 56 h 142"/>
                  <a:gd name="T4" fmla="*/ 136 w 142"/>
                  <a:gd name="T5" fmla="*/ 42 h 142"/>
                  <a:gd name="T6" fmla="*/ 129 w 142"/>
                  <a:gd name="T7" fmla="*/ 30 h 142"/>
                  <a:gd name="T8" fmla="*/ 121 w 142"/>
                  <a:gd name="T9" fmla="*/ 20 h 142"/>
                  <a:gd name="T10" fmla="*/ 109 w 142"/>
                  <a:gd name="T11" fmla="*/ 11 h 142"/>
                  <a:gd name="T12" fmla="*/ 97 w 142"/>
                  <a:gd name="T13" fmla="*/ 5 h 142"/>
                  <a:gd name="T14" fmla="*/ 90 w 142"/>
                  <a:gd name="T15" fmla="*/ 2 h 142"/>
                  <a:gd name="T16" fmla="*/ 84 w 142"/>
                  <a:gd name="T17" fmla="*/ 1 h 142"/>
                  <a:gd name="T18" fmla="*/ 71 w 142"/>
                  <a:gd name="T19" fmla="*/ 0 h 142"/>
                  <a:gd name="T20" fmla="*/ 56 w 142"/>
                  <a:gd name="T21" fmla="*/ 1 h 142"/>
                  <a:gd name="T22" fmla="*/ 44 w 142"/>
                  <a:gd name="T23" fmla="*/ 5 h 142"/>
                  <a:gd name="T24" fmla="*/ 31 w 142"/>
                  <a:gd name="T25" fmla="*/ 11 h 142"/>
                  <a:gd name="T26" fmla="*/ 21 w 142"/>
                  <a:gd name="T27" fmla="*/ 20 h 142"/>
                  <a:gd name="T28" fmla="*/ 11 w 142"/>
                  <a:gd name="T29" fmla="*/ 30 h 142"/>
                  <a:gd name="T30" fmla="*/ 5 w 142"/>
                  <a:gd name="T31" fmla="*/ 42 h 142"/>
                  <a:gd name="T32" fmla="*/ 1 w 142"/>
                  <a:gd name="T33" fmla="*/ 56 h 142"/>
                  <a:gd name="T34" fmla="*/ 0 w 142"/>
                  <a:gd name="T35" fmla="*/ 71 h 142"/>
                  <a:gd name="T36" fmla="*/ 1 w 142"/>
                  <a:gd name="T37" fmla="*/ 84 h 142"/>
                  <a:gd name="T38" fmla="*/ 2 w 142"/>
                  <a:gd name="T39" fmla="*/ 90 h 142"/>
                  <a:gd name="T40" fmla="*/ 5 w 142"/>
                  <a:gd name="T41" fmla="*/ 97 h 142"/>
                  <a:gd name="T42" fmla="*/ 11 w 142"/>
                  <a:gd name="T43" fmla="*/ 109 h 142"/>
                  <a:gd name="T44" fmla="*/ 15 w 142"/>
                  <a:gd name="T45" fmla="*/ 114 h 142"/>
                  <a:gd name="T46" fmla="*/ 21 w 142"/>
                  <a:gd name="T47" fmla="*/ 121 h 142"/>
                  <a:gd name="T48" fmla="*/ 31 w 142"/>
                  <a:gd name="T49" fmla="*/ 129 h 142"/>
                  <a:gd name="T50" fmla="*/ 44 w 142"/>
                  <a:gd name="T51" fmla="*/ 136 h 142"/>
                  <a:gd name="T52" fmla="*/ 56 w 142"/>
                  <a:gd name="T53" fmla="*/ 140 h 142"/>
                  <a:gd name="T54" fmla="*/ 71 w 142"/>
                  <a:gd name="T55" fmla="*/ 142 h 142"/>
                  <a:gd name="T56" fmla="*/ 77 w 142"/>
                  <a:gd name="T57" fmla="*/ 141 h 142"/>
                  <a:gd name="T58" fmla="*/ 77 w 142"/>
                  <a:gd name="T59" fmla="*/ 140 h 142"/>
                  <a:gd name="T60" fmla="*/ 78 w 142"/>
                  <a:gd name="T61" fmla="*/ 140 h 142"/>
                  <a:gd name="T62" fmla="*/ 80 w 142"/>
                  <a:gd name="T63" fmla="*/ 140 h 142"/>
                  <a:gd name="T64" fmla="*/ 84 w 142"/>
                  <a:gd name="T65" fmla="*/ 140 h 142"/>
                  <a:gd name="T66" fmla="*/ 90 w 142"/>
                  <a:gd name="T67" fmla="*/ 138 h 142"/>
                  <a:gd name="T68" fmla="*/ 97 w 142"/>
                  <a:gd name="T69" fmla="*/ 136 h 142"/>
                  <a:gd name="T70" fmla="*/ 109 w 142"/>
                  <a:gd name="T71" fmla="*/ 129 h 142"/>
                  <a:gd name="T72" fmla="*/ 115 w 142"/>
                  <a:gd name="T73" fmla="*/ 125 h 142"/>
                  <a:gd name="T74" fmla="*/ 121 w 142"/>
                  <a:gd name="T75" fmla="*/ 121 h 142"/>
                  <a:gd name="T76" fmla="*/ 125 w 142"/>
                  <a:gd name="T77" fmla="*/ 114 h 142"/>
                  <a:gd name="T78" fmla="*/ 129 w 142"/>
                  <a:gd name="T79" fmla="*/ 109 h 142"/>
                  <a:gd name="T80" fmla="*/ 136 w 142"/>
                  <a:gd name="T81" fmla="*/ 97 h 142"/>
                  <a:gd name="T82" fmla="*/ 138 w 142"/>
                  <a:gd name="T83" fmla="*/ 90 h 142"/>
                  <a:gd name="T84" fmla="*/ 140 w 142"/>
                  <a:gd name="T85" fmla="*/ 84 h 142"/>
                  <a:gd name="T86" fmla="*/ 140 w 142"/>
                  <a:gd name="T87" fmla="*/ 80 h 142"/>
                  <a:gd name="T88" fmla="*/ 140 w 142"/>
                  <a:gd name="T89" fmla="*/ 78 h 142"/>
                  <a:gd name="T90" fmla="*/ 140 w 142"/>
                  <a:gd name="T91" fmla="*/ 77 h 142"/>
                  <a:gd name="T92" fmla="*/ 141 w 142"/>
                  <a:gd name="T93" fmla="*/ 77 h 142"/>
                  <a:gd name="T94" fmla="*/ 142 w 142"/>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42" y="71"/>
                    </a:moveTo>
                    <a:lnTo>
                      <a:pt x="140" y="56"/>
                    </a:lnTo>
                    <a:lnTo>
                      <a:pt x="136" y="42"/>
                    </a:lnTo>
                    <a:lnTo>
                      <a:pt x="129" y="30"/>
                    </a:lnTo>
                    <a:lnTo>
                      <a:pt x="121" y="20"/>
                    </a:lnTo>
                    <a:lnTo>
                      <a:pt x="109" y="11"/>
                    </a:lnTo>
                    <a:lnTo>
                      <a:pt x="97" y="5"/>
                    </a:lnTo>
                    <a:lnTo>
                      <a:pt x="90" y="2"/>
                    </a:lnTo>
                    <a:lnTo>
                      <a:pt x="84" y="1"/>
                    </a:lnTo>
                    <a:lnTo>
                      <a:pt x="71" y="0"/>
                    </a:lnTo>
                    <a:lnTo>
                      <a:pt x="56" y="1"/>
                    </a:lnTo>
                    <a:lnTo>
                      <a:pt x="44" y="5"/>
                    </a:lnTo>
                    <a:lnTo>
                      <a:pt x="31" y="11"/>
                    </a:lnTo>
                    <a:lnTo>
                      <a:pt x="21" y="20"/>
                    </a:lnTo>
                    <a:lnTo>
                      <a:pt x="11" y="30"/>
                    </a:lnTo>
                    <a:lnTo>
                      <a:pt x="5" y="42"/>
                    </a:lnTo>
                    <a:lnTo>
                      <a:pt x="1" y="56"/>
                    </a:lnTo>
                    <a:lnTo>
                      <a:pt x="0" y="71"/>
                    </a:lnTo>
                    <a:lnTo>
                      <a:pt x="1" y="84"/>
                    </a:lnTo>
                    <a:lnTo>
                      <a:pt x="2" y="90"/>
                    </a:lnTo>
                    <a:lnTo>
                      <a:pt x="5" y="97"/>
                    </a:lnTo>
                    <a:lnTo>
                      <a:pt x="11" y="109"/>
                    </a:lnTo>
                    <a:lnTo>
                      <a:pt x="15" y="114"/>
                    </a:lnTo>
                    <a:lnTo>
                      <a:pt x="21" y="121"/>
                    </a:lnTo>
                    <a:lnTo>
                      <a:pt x="31" y="129"/>
                    </a:lnTo>
                    <a:lnTo>
                      <a:pt x="44" y="136"/>
                    </a:lnTo>
                    <a:lnTo>
                      <a:pt x="56" y="140"/>
                    </a:lnTo>
                    <a:lnTo>
                      <a:pt x="71" y="142"/>
                    </a:lnTo>
                    <a:lnTo>
                      <a:pt x="77" y="141"/>
                    </a:lnTo>
                    <a:lnTo>
                      <a:pt x="77" y="140"/>
                    </a:lnTo>
                    <a:lnTo>
                      <a:pt x="78" y="140"/>
                    </a:lnTo>
                    <a:lnTo>
                      <a:pt x="80" y="140"/>
                    </a:lnTo>
                    <a:lnTo>
                      <a:pt x="84" y="140"/>
                    </a:lnTo>
                    <a:lnTo>
                      <a:pt x="90" y="138"/>
                    </a:lnTo>
                    <a:lnTo>
                      <a:pt x="97" y="136"/>
                    </a:lnTo>
                    <a:lnTo>
                      <a:pt x="109" y="129"/>
                    </a:lnTo>
                    <a:lnTo>
                      <a:pt x="115" y="125"/>
                    </a:lnTo>
                    <a:lnTo>
                      <a:pt x="121" y="121"/>
                    </a:lnTo>
                    <a:lnTo>
                      <a:pt x="125" y="114"/>
                    </a:lnTo>
                    <a:lnTo>
                      <a:pt x="129" y="109"/>
                    </a:lnTo>
                    <a:lnTo>
                      <a:pt x="136" y="97"/>
                    </a:lnTo>
                    <a:lnTo>
                      <a:pt x="138" y="90"/>
                    </a:lnTo>
                    <a:lnTo>
                      <a:pt x="140" y="84"/>
                    </a:lnTo>
                    <a:lnTo>
                      <a:pt x="140" y="80"/>
                    </a:lnTo>
                    <a:lnTo>
                      <a:pt x="140" y="78"/>
                    </a:lnTo>
                    <a:lnTo>
                      <a:pt x="140" y="77"/>
                    </a:lnTo>
                    <a:lnTo>
                      <a:pt x="141" y="77"/>
                    </a:lnTo>
                    <a:lnTo>
                      <a:pt x="142"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4" name="Freeform 1015">
                <a:extLst>
                  <a:ext uri="{FF2B5EF4-FFF2-40B4-BE49-F238E27FC236}">
                    <a16:creationId xmlns:a16="http://schemas.microsoft.com/office/drawing/2014/main" id="{CC0076D8-C4B0-099C-9124-2E86AD5FA984}"/>
                  </a:ext>
                </a:extLst>
              </p:cNvPr>
              <p:cNvSpPr>
                <a:spLocks/>
              </p:cNvSpPr>
              <p:nvPr/>
            </p:nvSpPr>
            <p:spPr bwMode="auto">
              <a:xfrm>
                <a:off x="9793288" y="4264025"/>
                <a:ext cx="44450" cy="44450"/>
              </a:xfrm>
              <a:custGeom>
                <a:avLst/>
                <a:gdLst>
                  <a:gd name="T0" fmla="*/ 142 w 142"/>
                  <a:gd name="T1" fmla="*/ 71 h 142"/>
                  <a:gd name="T2" fmla="*/ 140 w 142"/>
                  <a:gd name="T3" fmla="*/ 56 h 142"/>
                  <a:gd name="T4" fmla="*/ 136 w 142"/>
                  <a:gd name="T5" fmla="*/ 43 h 142"/>
                  <a:gd name="T6" fmla="*/ 128 w 142"/>
                  <a:gd name="T7" fmla="*/ 30 h 142"/>
                  <a:gd name="T8" fmla="*/ 120 w 142"/>
                  <a:gd name="T9" fmla="*/ 20 h 142"/>
                  <a:gd name="T10" fmla="*/ 109 w 142"/>
                  <a:gd name="T11" fmla="*/ 11 h 142"/>
                  <a:gd name="T12" fmla="*/ 97 w 142"/>
                  <a:gd name="T13" fmla="*/ 5 h 142"/>
                  <a:gd name="T14" fmla="*/ 90 w 142"/>
                  <a:gd name="T15" fmla="*/ 2 h 142"/>
                  <a:gd name="T16" fmla="*/ 84 w 142"/>
                  <a:gd name="T17" fmla="*/ 1 h 142"/>
                  <a:gd name="T18" fmla="*/ 71 w 142"/>
                  <a:gd name="T19" fmla="*/ 0 h 142"/>
                  <a:gd name="T20" fmla="*/ 55 w 142"/>
                  <a:gd name="T21" fmla="*/ 1 h 142"/>
                  <a:gd name="T22" fmla="*/ 43 w 142"/>
                  <a:gd name="T23" fmla="*/ 5 h 142"/>
                  <a:gd name="T24" fmla="*/ 31 w 142"/>
                  <a:gd name="T25" fmla="*/ 11 h 142"/>
                  <a:gd name="T26" fmla="*/ 21 w 142"/>
                  <a:gd name="T27" fmla="*/ 20 h 142"/>
                  <a:gd name="T28" fmla="*/ 11 w 142"/>
                  <a:gd name="T29" fmla="*/ 30 h 142"/>
                  <a:gd name="T30" fmla="*/ 5 w 142"/>
                  <a:gd name="T31" fmla="*/ 43 h 142"/>
                  <a:gd name="T32" fmla="*/ 1 w 142"/>
                  <a:gd name="T33" fmla="*/ 56 h 142"/>
                  <a:gd name="T34" fmla="*/ 0 w 142"/>
                  <a:gd name="T35" fmla="*/ 71 h 142"/>
                  <a:gd name="T36" fmla="*/ 1 w 142"/>
                  <a:gd name="T37" fmla="*/ 84 h 142"/>
                  <a:gd name="T38" fmla="*/ 2 w 142"/>
                  <a:gd name="T39" fmla="*/ 90 h 142"/>
                  <a:gd name="T40" fmla="*/ 5 w 142"/>
                  <a:gd name="T41" fmla="*/ 97 h 142"/>
                  <a:gd name="T42" fmla="*/ 11 w 142"/>
                  <a:gd name="T43" fmla="*/ 109 h 142"/>
                  <a:gd name="T44" fmla="*/ 15 w 142"/>
                  <a:gd name="T45" fmla="*/ 115 h 142"/>
                  <a:gd name="T46" fmla="*/ 21 w 142"/>
                  <a:gd name="T47" fmla="*/ 121 h 142"/>
                  <a:gd name="T48" fmla="*/ 31 w 142"/>
                  <a:gd name="T49" fmla="*/ 129 h 142"/>
                  <a:gd name="T50" fmla="*/ 43 w 142"/>
                  <a:gd name="T51" fmla="*/ 136 h 142"/>
                  <a:gd name="T52" fmla="*/ 55 w 142"/>
                  <a:gd name="T53" fmla="*/ 140 h 142"/>
                  <a:gd name="T54" fmla="*/ 71 w 142"/>
                  <a:gd name="T55" fmla="*/ 142 h 142"/>
                  <a:gd name="T56" fmla="*/ 77 w 142"/>
                  <a:gd name="T57" fmla="*/ 141 h 142"/>
                  <a:gd name="T58" fmla="*/ 77 w 142"/>
                  <a:gd name="T59" fmla="*/ 140 h 142"/>
                  <a:gd name="T60" fmla="*/ 78 w 142"/>
                  <a:gd name="T61" fmla="*/ 140 h 142"/>
                  <a:gd name="T62" fmla="*/ 80 w 142"/>
                  <a:gd name="T63" fmla="*/ 140 h 142"/>
                  <a:gd name="T64" fmla="*/ 84 w 142"/>
                  <a:gd name="T65" fmla="*/ 140 h 142"/>
                  <a:gd name="T66" fmla="*/ 90 w 142"/>
                  <a:gd name="T67" fmla="*/ 138 h 142"/>
                  <a:gd name="T68" fmla="*/ 97 w 142"/>
                  <a:gd name="T69" fmla="*/ 136 h 142"/>
                  <a:gd name="T70" fmla="*/ 109 w 142"/>
                  <a:gd name="T71" fmla="*/ 129 h 142"/>
                  <a:gd name="T72" fmla="*/ 114 w 142"/>
                  <a:gd name="T73" fmla="*/ 125 h 142"/>
                  <a:gd name="T74" fmla="*/ 120 w 142"/>
                  <a:gd name="T75" fmla="*/ 121 h 142"/>
                  <a:gd name="T76" fmla="*/ 124 w 142"/>
                  <a:gd name="T77" fmla="*/ 115 h 142"/>
                  <a:gd name="T78" fmla="*/ 128 w 142"/>
                  <a:gd name="T79" fmla="*/ 109 h 142"/>
                  <a:gd name="T80" fmla="*/ 136 w 142"/>
                  <a:gd name="T81" fmla="*/ 97 h 142"/>
                  <a:gd name="T82" fmla="*/ 138 w 142"/>
                  <a:gd name="T83" fmla="*/ 90 h 142"/>
                  <a:gd name="T84" fmla="*/ 140 w 142"/>
                  <a:gd name="T85" fmla="*/ 84 h 142"/>
                  <a:gd name="T86" fmla="*/ 140 w 142"/>
                  <a:gd name="T87" fmla="*/ 80 h 142"/>
                  <a:gd name="T88" fmla="*/ 140 w 142"/>
                  <a:gd name="T89" fmla="*/ 78 h 142"/>
                  <a:gd name="T90" fmla="*/ 140 w 142"/>
                  <a:gd name="T91" fmla="*/ 77 h 142"/>
                  <a:gd name="T92" fmla="*/ 141 w 142"/>
                  <a:gd name="T93" fmla="*/ 77 h 142"/>
                  <a:gd name="T94" fmla="*/ 142 w 142"/>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42" y="71"/>
                    </a:moveTo>
                    <a:lnTo>
                      <a:pt x="140" y="56"/>
                    </a:lnTo>
                    <a:lnTo>
                      <a:pt x="136" y="43"/>
                    </a:lnTo>
                    <a:lnTo>
                      <a:pt x="128" y="30"/>
                    </a:lnTo>
                    <a:lnTo>
                      <a:pt x="120" y="20"/>
                    </a:lnTo>
                    <a:lnTo>
                      <a:pt x="109" y="11"/>
                    </a:lnTo>
                    <a:lnTo>
                      <a:pt x="97" y="5"/>
                    </a:lnTo>
                    <a:lnTo>
                      <a:pt x="90" y="2"/>
                    </a:lnTo>
                    <a:lnTo>
                      <a:pt x="84" y="1"/>
                    </a:lnTo>
                    <a:lnTo>
                      <a:pt x="71" y="0"/>
                    </a:lnTo>
                    <a:lnTo>
                      <a:pt x="55" y="1"/>
                    </a:lnTo>
                    <a:lnTo>
                      <a:pt x="43" y="5"/>
                    </a:lnTo>
                    <a:lnTo>
                      <a:pt x="31" y="11"/>
                    </a:lnTo>
                    <a:lnTo>
                      <a:pt x="21" y="20"/>
                    </a:lnTo>
                    <a:lnTo>
                      <a:pt x="11" y="30"/>
                    </a:lnTo>
                    <a:lnTo>
                      <a:pt x="5" y="43"/>
                    </a:lnTo>
                    <a:lnTo>
                      <a:pt x="1" y="56"/>
                    </a:lnTo>
                    <a:lnTo>
                      <a:pt x="0" y="71"/>
                    </a:lnTo>
                    <a:lnTo>
                      <a:pt x="1" y="84"/>
                    </a:lnTo>
                    <a:lnTo>
                      <a:pt x="2" y="90"/>
                    </a:lnTo>
                    <a:lnTo>
                      <a:pt x="5" y="97"/>
                    </a:lnTo>
                    <a:lnTo>
                      <a:pt x="11" y="109"/>
                    </a:lnTo>
                    <a:lnTo>
                      <a:pt x="15" y="115"/>
                    </a:lnTo>
                    <a:lnTo>
                      <a:pt x="21" y="121"/>
                    </a:lnTo>
                    <a:lnTo>
                      <a:pt x="31" y="129"/>
                    </a:lnTo>
                    <a:lnTo>
                      <a:pt x="43" y="136"/>
                    </a:lnTo>
                    <a:lnTo>
                      <a:pt x="55"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lnTo>
                      <a:pt x="124" y="115"/>
                    </a:lnTo>
                    <a:lnTo>
                      <a:pt x="128" y="109"/>
                    </a:lnTo>
                    <a:lnTo>
                      <a:pt x="136" y="97"/>
                    </a:lnTo>
                    <a:lnTo>
                      <a:pt x="138" y="90"/>
                    </a:lnTo>
                    <a:lnTo>
                      <a:pt x="140" y="84"/>
                    </a:lnTo>
                    <a:lnTo>
                      <a:pt x="140" y="80"/>
                    </a:lnTo>
                    <a:lnTo>
                      <a:pt x="140" y="78"/>
                    </a:lnTo>
                    <a:lnTo>
                      <a:pt x="140" y="77"/>
                    </a:lnTo>
                    <a:lnTo>
                      <a:pt x="141" y="77"/>
                    </a:lnTo>
                    <a:lnTo>
                      <a:pt x="142"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5" name="Freeform 1016">
                <a:extLst>
                  <a:ext uri="{FF2B5EF4-FFF2-40B4-BE49-F238E27FC236}">
                    <a16:creationId xmlns:a16="http://schemas.microsoft.com/office/drawing/2014/main" id="{E0E3B7A2-88AE-E8E2-4C99-7C908F574B53}"/>
                  </a:ext>
                </a:extLst>
              </p:cNvPr>
              <p:cNvSpPr>
                <a:spLocks/>
              </p:cNvSpPr>
              <p:nvPr/>
            </p:nvSpPr>
            <p:spPr bwMode="auto">
              <a:xfrm>
                <a:off x="9809163" y="4241800"/>
                <a:ext cx="46038" cy="46038"/>
              </a:xfrm>
              <a:custGeom>
                <a:avLst/>
                <a:gdLst>
                  <a:gd name="T0" fmla="*/ 142 w 142"/>
                  <a:gd name="T1" fmla="*/ 71 h 142"/>
                  <a:gd name="T2" fmla="*/ 140 w 142"/>
                  <a:gd name="T3" fmla="*/ 56 h 142"/>
                  <a:gd name="T4" fmla="*/ 136 w 142"/>
                  <a:gd name="T5" fmla="*/ 43 h 142"/>
                  <a:gd name="T6" fmla="*/ 129 w 142"/>
                  <a:gd name="T7" fmla="*/ 30 h 142"/>
                  <a:gd name="T8" fmla="*/ 121 w 142"/>
                  <a:gd name="T9" fmla="*/ 20 h 142"/>
                  <a:gd name="T10" fmla="*/ 110 w 142"/>
                  <a:gd name="T11" fmla="*/ 11 h 142"/>
                  <a:gd name="T12" fmla="*/ 98 w 142"/>
                  <a:gd name="T13" fmla="*/ 5 h 142"/>
                  <a:gd name="T14" fmla="*/ 91 w 142"/>
                  <a:gd name="T15" fmla="*/ 2 h 142"/>
                  <a:gd name="T16" fmla="*/ 85 w 142"/>
                  <a:gd name="T17" fmla="*/ 1 h 142"/>
                  <a:gd name="T18" fmla="*/ 71 w 142"/>
                  <a:gd name="T19" fmla="*/ 0 h 142"/>
                  <a:gd name="T20" fmla="*/ 56 w 142"/>
                  <a:gd name="T21" fmla="*/ 1 h 142"/>
                  <a:gd name="T22" fmla="*/ 44 w 142"/>
                  <a:gd name="T23" fmla="*/ 5 h 142"/>
                  <a:gd name="T24" fmla="*/ 32 w 142"/>
                  <a:gd name="T25" fmla="*/ 11 h 142"/>
                  <a:gd name="T26" fmla="*/ 22 w 142"/>
                  <a:gd name="T27" fmla="*/ 20 h 142"/>
                  <a:gd name="T28" fmla="*/ 12 w 142"/>
                  <a:gd name="T29" fmla="*/ 30 h 142"/>
                  <a:gd name="T30" fmla="*/ 5 w 142"/>
                  <a:gd name="T31" fmla="*/ 43 h 142"/>
                  <a:gd name="T32" fmla="*/ 1 w 142"/>
                  <a:gd name="T33" fmla="*/ 56 h 142"/>
                  <a:gd name="T34" fmla="*/ 0 w 142"/>
                  <a:gd name="T35" fmla="*/ 71 h 142"/>
                  <a:gd name="T36" fmla="*/ 1 w 142"/>
                  <a:gd name="T37" fmla="*/ 84 h 142"/>
                  <a:gd name="T38" fmla="*/ 2 w 142"/>
                  <a:gd name="T39" fmla="*/ 90 h 142"/>
                  <a:gd name="T40" fmla="*/ 5 w 142"/>
                  <a:gd name="T41" fmla="*/ 97 h 142"/>
                  <a:gd name="T42" fmla="*/ 12 w 142"/>
                  <a:gd name="T43" fmla="*/ 110 h 142"/>
                  <a:gd name="T44" fmla="*/ 16 w 142"/>
                  <a:gd name="T45" fmla="*/ 115 h 142"/>
                  <a:gd name="T46" fmla="*/ 22 w 142"/>
                  <a:gd name="T47" fmla="*/ 121 h 142"/>
                  <a:gd name="T48" fmla="*/ 32 w 142"/>
                  <a:gd name="T49" fmla="*/ 129 h 142"/>
                  <a:gd name="T50" fmla="*/ 44 w 142"/>
                  <a:gd name="T51" fmla="*/ 136 h 142"/>
                  <a:gd name="T52" fmla="*/ 56 w 142"/>
                  <a:gd name="T53" fmla="*/ 140 h 142"/>
                  <a:gd name="T54" fmla="*/ 71 w 142"/>
                  <a:gd name="T55" fmla="*/ 142 h 142"/>
                  <a:gd name="T56" fmla="*/ 77 w 142"/>
                  <a:gd name="T57" fmla="*/ 141 h 142"/>
                  <a:gd name="T58" fmla="*/ 77 w 142"/>
                  <a:gd name="T59" fmla="*/ 140 h 142"/>
                  <a:gd name="T60" fmla="*/ 78 w 142"/>
                  <a:gd name="T61" fmla="*/ 140 h 142"/>
                  <a:gd name="T62" fmla="*/ 80 w 142"/>
                  <a:gd name="T63" fmla="*/ 140 h 142"/>
                  <a:gd name="T64" fmla="*/ 85 w 142"/>
                  <a:gd name="T65" fmla="*/ 140 h 142"/>
                  <a:gd name="T66" fmla="*/ 91 w 142"/>
                  <a:gd name="T67" fmla="*/ 138 h 142"/>
                  <a:gd name="T68" fmla="*/ 98 w 142"/>
                  <a:gd name="T69" fmla="*/ 136 h 142"/>
                  <a:gd name="T70" fmla="*/ 110 w 142"/>
                  <a:gd name="T71" fmla="*/ 129 h 142"/>
                  <a:gd name="T72" fmla="*/ 115 w 142"/>
                  <a:gd name="T73" fmla="*/ 125 h 142"/>
                  <a:gd name="T74" fmla="*/ 121 w 142"/>
                  <a:gd name="T75" fmla="*/ 121 h 142"/>
                  <a:gd name="T76" fmla="*/ 125 w 142"/>
                  <a:gd name="T77" fmla="*/ 115 h 142"/>
                  <a:gd name="T78" fmla="*/ 129 w 142"/>
                  <a:gd name="T79" fmla="*/ 110 h 142"/>
                  <a:gd name="T80" fmla="*/ 136 w 142"/>
                  <a:gd name="T81" fmla="*/ 97 h 142"/>
                  <a:gd name="T82" fmla="*/ 138 w 142"/>
                  <a:gd name="T83" fmla="*/ 90 h 142"/>
                  <a:gd name="T84" fmla="*/ 140 w 142"/>
                  <a:gd name="T85" fmla="*/ 84 h 142"/>
                  <a:gd name="T86" fmla="*/ 140 w 142"/>
                  <a:gd name="T87" fmla="*/ 80 h 142"/>
                  <a:gd name="T88" fmla="*/ 140 w 142"/>
                  <a:gd name="T89" fmla="*/ 78 h 142"/>
                  <a:gd name="T90" fmla="*/ 140 w 142"/>
                  <a:gd name="T91" fmla="*/ 77 h 142"/>
                  <a:gd name="T92" fmla="*/ 141 w 142"/>
                  <a:gd name="T93" fmla="*/ 77 h 142"/>
                  <a:gd name="T94" fmla="*/ 142 w 142"/>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42" y="71"/>
                    </a:moveTo>
                    <a:lnTo>
                      <a:pt x="140" y="56"/>
                    </a:lnTo>
                    <a:lnTo>
                      <a:pt x="136" y="43"/>
                    </a:lnTo>
                    <a:lnTo>
                      <a:pt x="129" y="30"/>
                    </a:lnTo>
                    <a:lnTo>
                      <a:pt x="121" y="20"/>
                    </a:lnTo>
                    <a:lnTo>
                      <a:pt x="110" y="11"/>
                    </a:lnTo>
                    <a:lnTo>
                      <a:pt x="98" y="5"/>
                    </a:lnTo>
                    <a:lnTo>
                      <a:pt x="91" y="2"/>
                    </a:lnTo>
                    <a:lnTo>
                      <a:pt x="85" y="1"/>
                    </a:lnTo>
                    <a:lnTo>
                      <a:pt x="71" y="0"/>
                    </a:lnTo>
                    <a:lnTo>
                      <a:pt x="56" y="1"/>
                    </a:lnTo>
                    <a:lnTo>
                      <a:pt x="44" y="5"/>
                    </a:lnTo>
                    <a:lnTo>
                      <a:pt x="32" y="11"/>
                    </a:lnTo>
                    <a:lnTo>
                      <a:pt x="22" y="20"/>
                    </a:lnTo>
                    <a:lnTo>
                      <a:pt x="12" y="30"/>
                    </a:lnTo>
                    <a:lnTo>
                      <a:pt x="5" y="43"/>
                    </a:lnTo>
                    <a:lnTo>
                      <a:pt x="1" y="56"/>
                    </a:lnTo>
                    <a:lnTo>
                      <a:pt x="0" y="71"/>
                    </a:lnTo>
                    <a:lnTo>
                      <a:pt x="1" y="84"/>
                    </a:lnTo>
                    <a:lnTo>
                      <a:pt x="2" y="90"/>
                    </a:lnTo>
                    <a:lnTo>
                      <a:pt x="5" y="97"/>
                    </a:lnTo>
                    <a:lnTo>
                      <a:pt x="12" y="110"/>
                    </a:lnTo>
                    <a:lnTo>
                      <a:pt x="16" y="115"/>
                    </a:lnTo>
                    <a:lnTo>
                      <a:pt x="22" y="121"/>
                    </a:lnTo>
                    <a:lnTo>
                      <a:pt x="32" y="129"/>
                    </a:lnTo>
                    <a:lnTo>
                      <a:pt x="44" y="136"/>
                    </a:lnTo>
                    <a:lnTo>
                      <a:pt x="56" y="140"/>
                    </a:lnTo>
                    <a:lnTo>
                      <a:pt x="71" y="142"/>
                    </a:lnTo>
                    <a:lnTo>
                      <a:pt x="77" y="141"/>
                    </a:lnTo>
                    <a:lnTo>
                      <a:pt x="77" y="140"/>
                    </a:lnTo>
                    <a:lnTo>
                      <a:pt x="78" y="140"/>
                    </a:lnTo>
                    <a:lnTo>
                      <a:pt x="80" y="140"/>
                    </a:lnTo>
                    <a:lnTo>
                      <a:pt x="85" y="140"/>
                    </a:lnTo>
                    <a:lnTo>
                      <a:pt x="91" y="138"/>
                    </a:lnTo>
                    <a:lnTo>
                      <a:pt x="98" y="136"/>
                    </a:lnTo>
                    <a:lnTo>
                      <a:pt x="110" y="129"/>
                    </a:lnTo>
                    <a:lnTo>
                      <a:pt x="115" y="125"/>
                    </a:lnTo>
                    <a:lnTo>
                      <a:pt x="121" y="121"/>
                    </a:lnTo>
                    <a:lnTo>
                      <a:pt x="125" y="115"/>
                    </a:lnTo>
                    <a:lnTo>
                      <a:pt x="129" y="110"/>
                    </a:lnTo>
                    <a:lnTo>
                      <a:pt x="136" y="97"/>
                    </a:lnTo>
                    <a:lnTo>
                      <a:pt x="138" y="90"/>
                    </a:lnTo>
                    <a:lnTo>
                      <a:pt x="140" y="84"/>
                    </a:lnTo>
                    <a:lnTo>
                      <a:pt x="140" y="80"/>
                    </a:lnTo>
                    <a:lnTo>
                      <a:pt x="140" y="78"/>
                    </a:lnTo>
                    <a:lnTo>
                      <a:pt x="140" y="77"/>
                    </a:lnTo>
                    <a:lnTo>
                      <a:pt x="141" y="77"/>
                    </a:lnTo>
                    <a:lnTo>
                      <a:pt x="142"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6" name="Freeform 1017">
                <a:extLst>
                  <a:ext uri="{FF2B5EF4-FFF2-40B4-BE49-F238E27FC236}">
                    <a16:creationId xmlns:a16="http://schemas.microsoft.com/office/drawing/2014/main" id="{79D4170E-A774-F4EB-A102-CDE651D66021}"/>
                  </a:ext>
                </a:extLst>
              </p:cNvPr>
              <p:cNvSpPr>
                <a:spLocks/>
              </p:cNvSpPr>
              <p:nvPr/>
            </p:nvSpPr>
            <p:spPr bwMode="auto">
              <a:xfrm>
                <a:off x="9832975" y="4254500"/>
                <a:ext cx="46038" cy="44450"/>
              </a:xfrm>
              <a:custGeom>
                <a:avLst/>
                <a:gdLst>
                  <a:gd name="T0" fmla="*/ 142 w 142"/>
                  <a:gd name="T1" fmla="*/ 71 h 142"/>
                  <a:gd name="T2" fmla="*/ 140 w 142"/>
                  <a:gd name="T3" fmla="*/ 55 h 142"/>
                  <a:gd name="T4" fmla="*/ 136 w 142"/>
                  <a:gd name="T5" fmla="*/ 42 h 142"/>
                  <a:gd name="T6" fmla="*/ 129 w 142"/>
                  <a:gd name="T7" fmla="*/ 30 h 142"/>
                  <a:gd name="T8" fmla="*/ 121 w 142"/>
                  <a:gd name="T9" fmla="*/ 20 h 142"/>
                  <a:gd name="T10" fmla="*/ 110 w 142"/>
                  <a:gd name="T11" fmla="*/ 11 h 142"/>
                  <a:gd name="T12" fmla="*/ 98 w 142"/>
                  <a:gd name="T13" fmla="*/ 5 h 142"/>
                  <a:gd name="T14" fmla="*/ 91 w 142"/>
                  <a:gd name="T15" fmla="*/ 2 h 142"/>
                  <a:gd name="T16" fmla="*/ 85 w 142"/>
                  <a:gd name="T17" fmla="*/ 1 h 142"/>
                  <a:gd name="T18" fmla="*/ 71 w 142"/>
                  <a:gd name="T19" fmla="*/ 0 h 142"/>
                  <a:gd name="T20" fmla="*/ 56 w 142"/>
                  <a:gd name="T21" fmla="*/ 1 h 142"/>
                  <a:gd name="T22" fmla="*/ 44 w 142"/>
                  <a:gd name="T23" fmla="*/ 5 h 142"/>
                  <a:gd name="T24" fmla="*/ 32 w 142"/>
                  <a:gd name="T25" fmla="*/ 11 h 142"/>
                  <a:gd name="T26" fmla="*/ 22 w 142"/>
                  <a:gd name="T27" fmla="*/ 20 h 142"/>
                  <a:gd name="T28" fmla="*/ 12 w 142"/>
                  <a:gd name="T29" fmla="*/ 30 h 142"/>
                  <a:gd name="T30" fmla="*/ 5 w 142"/>
                  <a:gd name="T31" fmla="*/ 42 h 142"/>
                  <a:gd name="T32" fmla="*/ 1 w 142"/>
                  <a:gd name="T33" fmla="*/ 55 h 142"/>
                  <a:gd name="T34" fmla="*/ 0 w 142"/>
                  <a:gd name="T35" fmla="*/ 71 h 142"/>
                  <a:gd name="T36" fmla="*/ 1 w 142"/>
                  <a:gd name="T37" fmla="*/ 84 h 142"/>
                  <a:gd name="T38" fmla="*/ 2 w 142"/>
                  <a:gd name="T39" fmla="*/ 90 h 142"/>
                  <a:gd name="T40" fmla="*/ 5 w 142"/>
                  <a:gd name="T41" fmla="*/ 97 h 142"/>
                  <a:gd name="T42" fmla="*/ 12 w 142"/>
                  <a:gd name="T43" fmla="*/ 109 h 142"/>
                  <a:gd name="T44" fmla="*/ 16 w 142"/>
                  <a:gd name="T45" fmla="*/ 114 h 142"/>
                  <a:gd name="T46" fmla="*/ 22 w 142"/>
                  <a:gd name="T47" fmla="*/ 120 h 142"/>
                  <a:gd name="T48" fmla="*/ 32 w 142"/>
                  <a:gd name="T49" fmla="*/ 128 h 142"/>
                  <a:gd name="T50" fmla="*/ 44 w 142"/>
                  <a:gd name="T51" fmla="*/ 135 h 142"/>
                  <a:gd name="T52" fmla="*/ 56 w 142"/>
                  <a:gd name="T53" fmla="*/ 140 h 142"/>
                  <a:gd name="T54" fmla="*/ 71 w 142"/>
                  <a:gd name="T55" fmla="*/ 142 h 142"/>
                  <a:gd name="T56" fmla="*/ 77 w 142"/>
                  <a:gd name="T57" fmla="*/ 141 h 142"/>
                  <a:gd name="T58" fmla="*/ 77 w 142"/>
                  <a:gd name="T59" fmla="*/ 140 h 142"/>
                  <a:gd name="T60" fmla="*/ 78 w 142"/>
                  <a:gd name="T61" fmla="*/ 140 h 142"/>
                  <a:gd name="T62" fmla="*/ 80 w 142"/>
                  <a:gd name="T63" fmla="*/ 140 h 142"/>
                  <a:gd name="T64" fmla="*/ 85 w 142"/>
                  <a:gd name="T65" fmla="*/ 140 h 142"/>
                  <a:gd name="T66" fmla="*/ 91 w 142"/>
                  <a:gd name="T67" fmla="*/ 137 h 142"/>
                  <a:gd name="T68" fmla="*/ 98 w 142"/>
                  <a:gd name="T69" fmla="*/ 135 h 142"/>
                  <a:gd name="T70" fmla="*/ 110 w 142"/>
                  <a:gd name="T71" fmla="*/ 128 h 142"/>
                  <a:gd name="T72" fmla="*/ 115 w 142"/>
                  <a:gd name="T73" fmla="*/ 124 h 142"/>
                  <a:gd name="T74" fmla="*/ 121 w 142"/>
                  <a:gd name="T75" fmla="*/ 120 h 142"/>
                  <a:gd name="T76" fmla="*/ 125 w 142"/>
                  <a:gd name="T77" fmla="*/ 114 h 142"/>
                  <a:gd name="T78" fmla="*/ 129 w 142"/>
                  <a:gd name="T79" fmla="*/ 109 h 142"/>
                  <a:gd name="T80" fmla="*/ 136 w 142"/>
                  <a:gd name="T81" fmla="*/ 97 h 142"/>
                  <a:gd name="T82" fmla="*/ 138 w 142"/>
                  <a:gd name="T83" fmla="*/ 90 h 142"/>
                  <a:gd name="T84" fmla="*/ 140 w 142"/>
                  <a:gd name="T85" fmla="*/ 84 h 142"/>
                  <a:gd name="T86" fmla="*/ 140 w 142"/>
                  <a:gd name="T87" fmla="*/ 80 h 142"/>
                  <a:gd name="T88" fmla="*/ 140 w 142"/>
                  <a:gd name="T89" fmla="*/ 78 h 142"/>
                  <a:gd name="T90" fmla="*/ 140 w 142"/>
                  <a:gd name="T91" fmla="*/ 77 h 142"/>
                  <a:gd name="T92" fmla="*/ 141 w 142"/>
                  <a:gd name="T93" fmla="*/ 77 h 142"/>
                  <a:gd name="T94" fmla="*/ 142 w 142"/>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42" y="71"/>
                    </a:moveTo>
                    <a:lnTo>
                      <a:pt x="140" y="55"/>
                    </a:lnTo>
                    <a:lnTo>
                      <a:pt x="136" y="42"/>
                    </a:lnTo>
                    <a:lnTo>
                      <a:pt x="129" y="30"/>
                    </a:lnTo>
                    <a:lnTo>
                      <a:pt x="121" y="20"/>
                    </a:lnTo>
                    <a:lnTo>
                      <a:pt x="110" y="11"/>
                    </a:lnTo>
                    <a:lnTo>
                      <a:pt x="98" y="5"/>
                    </a:lnTo>
                    <a:lnTo>
                      <a:pt x="91" y="2"/>
                    </a:lnTo>
                    <a:lnTo>
                      <a:pt x="85" y="1"/>
                    </a:lnTo>
                    <a:lnTo>
                      <a:pt x="71" y="0"/>
                    </a:lnTo>
                    <a:lnTo>
                      <a:pt x="56" y="1"/>
                    </a:lnTo>
                    <a:lnTo>
                      <a:pt x="44" y="5"/>
                    </a:lnTo>
                    <a:lnTo>
                      <a:pt x="32" y="11"/>
                    </a:lnTo>
                    <a:lnTo>
                      <a:pt x="22" y="20"/>
                    </a:lnTo>
                    <a:lnTo>
                      <a:pt x="12" y="30"/>
                    </a:lnTo>
                    <a:lnTo>
                      <a:pt x="5" y="42"/>
                    </a:lnTo>
                    <a:lnTo>
                      <a:pt x="1" y="55"/>
                    </a:lnTo>
                    <a:lnTo>
                      <a:pt x="0" y="71"/>
                    </a:lnTo>
                    <a:lnTo>
                      <a:pt x="1" y="84"/>
                    </a:lnTo>
                    <a:lnTo>
                      <a:pt x="2" y="90"/>
                    </a:lnTo>
                    <a:lnTo>
                      <a:pt x="5" y="97"/>
                    </a:lnTo>
                    <a:lnTo>
                      <a:pt x="12" y="109"/>
                    </a:lnTo>
                    <a:lnTo>
                      <a:pt x="16" y="114"/>
                    </a:lnTo>
                    <a:lnTo>
                      <a:pt x="22" y="120"/>
                    </a:lnTo>
                    <a:lnTo>
                      <a:pt x="32" y="128"/>
                    </a:lnTo>
                    <a:lnTo>
                      <a:pt x="44" y="135"/>
                    </a:lnTo>
                    <a:lnTo>
                      <a:pt x="56" y="140"/>
                    </a:lnTo>
                    <a:lnTo>
                      <a:pt x="71" y="142"/>
                    </a:lnTo>
                    <a:lnTo>
                      <a:pt x="77" y="141"/>
                    </a:lnTo>
                    <a:lnTo>
                      <a:pt x="77" y="140"/>
                    </a:lnTo>
                    <a:lnTo>
                      <a:pt x="78" y="140"/>
                    </a:lnTo>
                    <a:lnTo>
                      <a:pt x="80" y="140"/>
                    </a:lnTo>
                    <a:lnTo>
                      <a:pt x="85" y="140"/>
                    </a:lnTo>
                    <a:lnTo>
                      <a:pt x="91" y="137"/>
                    </a:lnTo>
                    <a:lnTo>
                      <a:pt x="98" y="135"/>
                    </a:lnTo>
                    <a:lnTo>
                      <a:pt x="110" y="128"/>
                    </a:lnTo>
                    <a:lnTo>
                      <a:pt x="115" y="124"/>
                    </a:lnTo>
                    <a:lnTo>
                      <a:pt x="121" y="120"/>
                    </a:lnTo>
                    <a:lnTo>
                      <a:pt x="125" y="114"/>
                    </a:lnTo>
                    <a:lnTo>
                      <a:pt x="129" y="109"/>
                    </a:lnTo>
                    <a:lnTo>
                      <a:pt x="136" y="97"/>
                    </a:lnTo>
                    <a:lnTo>
                      <a:pt x="138" y="90"/>
                    </a:lnTo>
                    <a:lnTo>
                      <a:pt x="140" y="84"/>
                    </a:lnTo>
                    <a:lnTo>
                      <a:pt x="140" y="80"/>
                    </a:lnTo>
                    <a:lnTo>
                      <a:pt x="140" y="78"/>
                    </a:lnTo>
                    <a:lnTo>
                      <a:pt x="140" y="77"/>
                    </a:lnTo>
                    <a:lnTo>
                      <a:pt x="141" y="77"/>
                    </a:lnTo>
                    <a:lnTo>
                      <a:pt x="142"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7" name="Freeform 1018">
                <a:extLst>
                  <a:ext uri="{FF2B5EF4-FFF2-40B4-BE49-F238E27FC236}">
                    <a16:creationId xmlns:a16="http://schemas.microsoft.com/office/drawing/2014/main" id="{E5D533C9-1F22-5E49-6EF6-3B7E7EDA82E0}"/>
                  </a:ext>
                </a:extLst>
              </p:cNvPr>
              <p:cNvSpPr>
                <a:spLocks/>
              </p:cNvSpPr>
              <p:nvPr/>
            </p:nvSpPr>
            <p:spPr bwMode="auto">
              <a:xfrm>
                <a:off x="9858375" y="4267200"/>
                <a:ext cx="44450" cy="44450"/>
              </a:xfrm>
              <a:custGeom>
                <a:avLst/>
                <a:gdLst>
                  <a:gd name="T0" fmla="*/ 142 w 142"/>
                  <a:gd name="T1" fmla="*/ 71 h 142"/>
                  <a:gd name="T2" fmla="*/ 140 w 142"/>
                  <a:gd name="T3" fmla="*/ 56 h 142"/>
                  <a:gd name="T4" fmla="*/ 136 w 142"/>
                  <a:gd name="T5" fmla="*/ 43 h 142"/>
                  <a:gd name="T6" fmla="*/ 129 w 142"/>
                  <a:gd name="T7" fmla="*/ 31 h 142"/>
                  <a:gd name="T8" fmla="*/ 121 w 142"/>
                  <a:gd name="T9" fmla="*/ 20 h 142"/>
                  <a:gd name="T10" fmla="*/ 110 w 142"/>
                  <a:gd name="T11" fmla="*/ 11 h 142"/>
                  <a:gd name="T12" fmla="*/ 98 w 142"/>
                  <a:gd name="T13" fmla="*/ 5 h 142"/>
                  <a:gd name="T14" fmla="*/ 91 w 142"/>
                  <a:gd name="T15" fmla="*/ 2 h 142"/>
                  <a:gd name="T16" fmla="*/ 85 w 142"/>
                  <a:gd name="T17" fmla="*/ 1 h 142"/>
                  <a:gd name="T18" fmla="*/ 71 w 142"/>
                  <a:gd name="T19" fmla="*/ 0 h 142"/>
                  <a:gd name="T20" fmla="*/ 56 w 142"/>
                  <a:gd name="T21" fmla="*/ 1 h 142"/>
                  <a:gd name="T22" fmla="*/ 44 w 142"/>
                  <a:gd name="T23" fmla="*/ 5 h 142"/>
                  <a:gd name="T24" fmla="*/ 32 w 142"/>
                  <a:gd name="T25" fmla="*/ 11 h 142"/>
                  <a:gd name="T26" fmla="*/ 22 w 142"/>
                  <a:gd name="T27" fmla="*/ 20 h 142"/>
                  <a:gd name="T28" fmla="*/ 12 w 142"/>
                  <a:gd name="T29" fmla="*/ 31 h 142"/>
                  <a:gd name="T30" fmla="*/ 6 w 142"/>
                  <a:gd name="T31" fmla="*/ 43 h 142"/>
                  <a:gd name="T32" fmla="*/ 1 w 142"/>
                  <a:gd name="T33" fmla="*/ 56 h 142"/>
                  <a:gd name="T34" fmla="*/ 0 w 142"/>
                  <a:gd name="T35" fmla="*/ 71 h 142"/>
                  <a:gd name="T36" fmla="*/ 1 w 142"/>
                  <a:gd name="T37" fmla="*/ 84 h 142"/>
                  <a:gd name="T38" fmla="*/ 2 w 142"/>
                  <a:gd name="T39" fmla="*/ 90 h 142"/>
                  <a:gd name="T40" fmla="*/ 6 w 142"/>
                  <a:gd name="T41" fmla="*/ 97 h 142"/>
                  <a:gd name="T42" fmla="*/ 12 w 142"/>
                  <a:gd name="T43" fmla="*/ 110 h 142"/>
                  <a:gd name="T44" fmla="*/ 16 w 142"/>
                  <a:gd name="T45" fmla="*/ 115 h 142"/>
                  <a:gd name="T46" fmla="*/ 22 w 142"/>
                  <a:gd name="T47" fmla="*/ 121 h 142"/>
                  <a:gd name="T48" fmla="*/ 32 w 142"/>
                  <a:gd name="T49" fmla="*/ 129 h 142"/>
                  <a:gd name="T50" fmla="*/ 44 w 142"/>
                  <a:gd name="T51" fmla="*/ 136 h 142"/>
                  <a:gd name="T52" fmla="*/ 56 w 142"/>
                  <a:gd name="T53" fmla="*/ 140 h 142"/>
                  <a:gd name="T54" fmla="*/ 71 w 142"/>
                  <a:gd name="T55" fmla="*/ 142 h 142"/>
                  <a:gd name="T56" fmla="*/ 77 w 142"/>
                  <a:gd name="T57" fmla="*/ 141 h 142"/>
                  <a:gd name="T58" fmla="*/ 77 w 142"/>
                  <a:gd name="T59" fmla="*/ 140 h 142"/>
                  <a:gd name="T60" fmla="*/ 79 w 142"/>
                  <a:gd name="T61" fmla="*/ 140 h 142"/>
                  <a:gd name="T62" fmla="*/ 81 w 142"/>
                  <a:gd name="T63" fmla="*/ 140 h 142"/>
                  <a:gd name="T64" fmla="*/ 85 w 142"/>
                  <a:gd name="T65" fmla="*/ 140 h 142"/>
                  <a:gd name="T66" fmla="*/ 91 w 142"/>
                  <a:gd name="T67" fmla="*/ 138 h 142"/>
                  <a:gd name="T68" fmla="*/ 98 w 142"/>
                  <a:gd name="T69" fmla="*/ 136 h 142"/>
                  <a:gd name="T70" fmla="*/ 110 w 142"/>
                  <a:gd name="T71" fmla="*/ 129 h 142"/>
                  <a:gd name="T72" fmla="*/ 115 w 142"/>
                  <a:gd name="T73" fmla="*/ 125 h 142"/>
                  <a:gd name="T74" fmla="*/ 121 w 142"/>
                  <a:gd name="T75" fmla="*/ 121 h 142"/>
                  <a:gd name="T76" fmla="*/ 125 w 142"/>
                  <a:gd name="T77" fmla="*/ 115 h 142"/>
                  <a:gd name="T78" fmla="*/ 129 w 142"/>
                  <a:gd name="T79" fmla="*/ 110 h 142"/>
                  <a:gd name="T80" fmla="*/ 136 w 142"/>
                  <a:gd name="T81" fmla="*/ 97 h 142"/>
                  <a:gd name="T82" fmla="*/ 138 w 142"/>
                  <a:gd name="T83" fmla="*/ 90 h 142"/>
                  <a:gd name="T84" fmla="*/ 140 w 142"/>
                  <a:gd name="T85" fmla="*/ 84 h 142"/>
                  <a:gd name="T86" fmla="*/ 140 w 142"/>
                  <a:gd name="T87" fmla="*/ 80 h 142"/>
                  <a:gd name="T88" fmla="*/ 140 w 142"/>
                  <a:gd name="T89" fmla="*/ 78 h 142"/>
                  <a:gd name="T90" fmla="*/ 140 w 142"/>
                  <a:gd name="T91" fmla="*/ 77 h 142"/>
                  <a:gd name="T92" fmla="*/ 141 w 142"/>
                  <a:gd name="T93" fmla="*/ 77 h 142"/>
                  <a:gd name="T94" fmla="*/ 142 w 142"/>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42" y="71"/>
                    </a:moveTo>
                    <a:lnTo>
                      <a:pt x="140" y="56"/>
                    </a:lnTo>
                    <a:lnTo>
                      <a:pt x="136" y="43"/>
                    </a:lnTo>
                    <a:lnTo>
                      <a:pt x="129" y="31"/>
                    </a:lnTo>
                    <a:lnTo>
                      <a:pt x="121" y="20"/>
                    </a:lnTo>
                    <a:lnTo>
                      <a:pt x="110" y="11"/>
                    </a:lnTo>
                    <a:lnTo>
                      <a:pt x="98" y="5"/>
                    </a:lnTo>
                    <a:lnTo>
                      <a:pt x="91" y="2"/>
                    </a:lnTo>
                    <a:lnTo>
                      <a:pt x="85" y="1"/>
                    </a:lnTo>
                    <a:lnTo>
                      <a:pt x="71" y="0"/>
                    </a:lnTo>
                    <a:lnTo>
                      <a:pt x="56" y="1"/>
                    </a:lnTo>
                    <a:lnTo>
                      <a:pt x="44" y="5"/>
                    </a:lnTo>
                    <a:lnTo>
                      <a:pt x="32" y="11"/>
                    </a:lnTo>
                    <a:lnTo>
                      <a:pt x="22" y="20"/>
                    </a:lnTo>
                    <a:lnTo>
                      <a:pt x="12" y="31"/>
                    </a:lnTo>
                    <a:lnTo>
                      <a:pt x="6" y="43"/>
                    </a:lnTo>
                    <a:lnTo>
                      <a:pt x="1" y="56"/>
                    </a:lnTo>
                    <a:lnTo>
                      <a:pt x="0" y="71"/>
                    </a:lnTo>
                    <a:lnTo>
                      <a:pt x="1" y="84"/>
                    </a:lnTo>
                    <a:lnTo>
                      <a:pt x="2" y="90"/>
                    </a:lnTo>
                    <a:lnTo>
                      <a:pt x="6" y="97"/>
                    </a:lnTo>
                    <a:lnTo>
                      <a:pt x="12" y="110"/>
                    </a:lnTo>
                    <a:lnTo>
                      <a:pt x="16" y="115"/>
                    </a:lnTo>
                    <a:lnTo>
                      <a:pt x="22" y="121"/>
                    </a:lnTo>
                    <a:lnTo>
                      <a:pt x="32" y="129"/>
                    </a:lnTo>
                    <a:lnTo>
                      <a:pt x="44" y="136"/>
                    </a:lnTo>
                    <a:lnTo>
                      <a:pt x="56" y="140"/>
                    </a:lnTo>
                    <a:lnTo>
                      <a:pt x="71" y="142"/>
                    </a:lnTo>
                    <a:lnTo>
                      <a:pt x="77" y="141"/>
                    </a:lnTo>
                    <a:lnTo>
                      <a:pt x="77" y="140"/>
                    </a:lnTo>
                    <a:lnTo>
                      <a:pt x="79" y="140"/>
                    </a:lnTo>
                    <a:lnTo>
                      <a:pt x="81" y="140"/>
                    </a:lnTo>
                    <a:lnTo>
                      <a:pt x="85" y="140"/>
                    </a:lnTo>
                    <a:lnTo>
                      <a:pt x="91" y="138"/>
                    </a:lnTo>
                    <a:lnTo>
                      <a:pt x="98" y="136"/>
                    </a:lnTo>
                    <a:lnTo>
                      <a:pt x="110" y="129"/>
                    </a:lnTo>
                    <a:lnTo>
                      <a:pt x="115" y="125"/>
                    </a:lnTo>
                    <a:lnTo>
                      <a:pt x="121" y="121"/>
                    </a:lnTo>
                    <a:lnTo>
                      <a:pt x="125" y="115"/>
                    </a:lnTo>
                    <a:lnTo>
                      <a:pt x="129" y="110"/>
                    </a:lnTo>
                    <a:lnTo>
                      <a:pt x="136" y="97"/>
                    </a:lnTo>
                    <a:lnTo>
                      <a:pt x="138" y="90"/>
                    </a:lnTo>
                    <a:lnTo>
                      <a:pt x="140" y="84"/>
                    </a:lnTo>
                    <a:lnTo>
                      <a:pt x="140" y="80"/>
                    </a:lnTo>
                    <a:lnTo>
                      <a:pt x="140" y="78"/>
                    </a:lnTo>
                    <a:lnTo>
                      <a:pt x="140" y="77"/>
                    </a:lnTo>
                    <a:lnTo>
                      <a:pt x="141" y="77"/>
                    </a:lnTo>
                    <a:lnTo>
                      <a:pt x="142"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8" name="Freeform 1019">
                <a:extLst>
                  <a:ext uri="{FF2B5EF4-FFF2-40B4-BE49-F238E27FC236}">
                    <a16:creationId xmlns:a16="http://schemas.microsoft.com/office/drawing/2014/main" id="{B5D89519-DD9C-3F88-4C0E-CEA7389E7989}"/>
                  </a:ext>
                </a:extLst>
              </p:cNvPr>
              <p:cNvSpPr>
                <a:spLocks/>
              </p:cNvSpPr>
              <p:nvPr/>
            </p:nvSpPr>
            <p:spPr bwMode="auto">
              <a:xfrm>
                <a:off x="9885363" y="4271963"/>
                <a:ext cx="44450" cy="44450"/>
              </a:xfrm>
              <a:custGeom>
                <a:avLst/>
                <a:gdLst>
                  <a:gd name="T0" fmla="*/ 142 w 142"/>
                  <a:gd name="T1" fmla="*/ 71 h 142"/>
                  <a:gd name="T2" fmla="*/ 140 w 142"/>
                  <a:gd name="T3" fmla="*/ 56 h 142"/>
                  <a:gd name="T4" fmla="*/ 135 w 142"/>
                  <a:gd name="T5" fmla="*/ 43 h 142"/>
                  <a:gd name="T6" fmla="*/ 128 w 142"/>
                  <a:gd name="T7" fmla="*/ 31 h 142"/>
                  <a:gd name="T8" fmla="*/ 120 w 142"/>
                  <a:gd name="T9" fmla="*/ 21 h 142"/>
                  <a:gd name="T10" fmla="*/ 109 w 142"/>
                  <a:gd name="T11" fmla="*/ 12 h 142"/>
                  <a:gd name="T12" fmla="*/ 97 w 142"/>
                  <a:gd name="T13" fmla="*/ 5 h 142"/>
                  <a:gd name="T14" fmla="*/ 90 w 142"/>
                  <a:gd name="T15" fmla="*/ 2 h 142"/>
                  <a:gd name="T16" fmla="*/ 84 w 142"/>
                  <a:gd name="T17" fmla="*/ 1 h 142"/>
                  <a:gd name="T18" fmla="*/ 71 w 142"/>
                  <a:gd name="T19" fmla="*/ 0 h 142"/>
                  <a:gd name="T20" fmla="*/ 55 w 142"/>
                  <a:gd name="T21" fmla="*/ 1 h 142"/>
                  <a:gd name="T22" fmla="*/ 43 w 142"/>
                  <a:gd name="T23" fmla="*/ 5 h 142"/>
                  <a:gd name="T24" fmla="*/ 31 w 142"/>
                  <a:gd name="T25" fmla="*/ 12 h 142"/>
                  <a:gd name="T26" fmla="*/ 21 w 142"/>
                  <a:gd name="T27" fmla="*/ 21 h 142"/>
                  <a:gd name="T28" fmla="*/ 11 w 142"/>
                  <a:gd name="T29" fmla="*/ 31 h 142"/>
                  <a:gd name="T30" fmla="*/ 5 w 142"/>
                  <a:gd name="T31" fmla="*/ 43 h 142"/>
                  <a:gd name="T32" fmla="*/ 1 w 142"/>
                  <a:gd name="T33" fmla="*/ 56 h 142"/>
                  <a:gd name="T34" fmla="*/ 0 w 142"/>
                  <a:gd name="T35" fmla="*/ 71 h 142"/>
                  <a:gd name="T36" fmla="*/ 1 w 142"/>
                  <a:gd name="T37" fmla="*/ 85 h 142"/>
                  <a:gd name="T38" fmla="*/ 2 w 142"/>
                  <a:gd name="T39" fmla="*/ 91 h 142"/>
                  <a:gd name="T40" fmla="*/ 5 w 142"/>
                  <a:gd name="T41" fmla="*/ 98 h 142"/>
                  <a:gd name="T42" fmla="*/ 11 w 142"/>
                  <a:gd name="T43" fmla="*/ 110 h 142"/>
                  <a:gd name="T44" fmla="*/ 15 w 142"/>
                  <a:gd name="T45" fmla="*/ 115 h 142"/>
                  <a:gd name="T46" fmla="*/ 21 w 142"/>
                  <a:gd name="T47" fmla="*/ 121 h 142"/>
                  <a:gd name="T48" fmla="*/ 31 w 142"/>
                  <a:gd name="T49" fmla="*/ 129 h 142"/>
                  <a:gd name="T50" fmla="*/ 43 w 142"/>
                  <a:gd name="T51" fmla="*/ 136 h 142"/>
                  <a:gd name="T52" fmla="*/ 55 w 142"/>
                  <a:gd name="T53" fmla="*/ 140 h 142"/>
                  <a:gd name="T54" fmla="*/ 71 w 142"/>
                  <a:gd name="T55" fmla="*/ 142 h 142"/>
                  <a:gd name="T56" fmla="*/ 77 w 142"/>
                  <a:gd name="T57" fmla="*/ 141 h 142"/>
                  <a:gd name="T58" fmla="*/ 77 w 142"/>
                  <a:gd name="T59" fmla="*/ 140 h 142"/>
                  <a:gd name="T60" fmla="*/ 78 w 142"/>
                  <a:gd name="T61" fmla="*/ 140 h 142"/>
                  <a:gd name="T62" fmla="*/ 80 w 142"/>
                  <a:gd name="T63" fmla="*/ 140 h 142"/>
                  <a:gd name="T64" fmla="*/ 84 w 142"/>
                  <a:gd name="T65" fmla="*/ 140 h 142"/>
                  <a:gd name="T66" fmla="*/ 90 w 142"/>
                  <a:gd name="T67" fmla="*/ 138 h 142"/>
                  <a:gd name="T68" fmla="*/ 97 w 142"/>
                  <a:gd name="T69" fmla="*/ 136 h 142"/>
                  <a:gd name="T70" fmla="*/ 109 w 142"/>
                  <a:gd name="T71" fmla="*/ 129 h 142"/>
                  <a:gd name="T72" fmla="*/ 114 w 142"/>
                  <a:gd name="T73" fmla="*/ 125 h 142"/>
                  <a:gd name="T74" fmla="*/ 120 w 142"/>
                  <a:gd name="T75" fmla="*/ 121 h 142"/>
                  <a:gd name="T76" fmla="*/ 124 w 142"/>
                  <a:gd name="T77" fmla="*/ 115 h 142"/>
                  <a:gd name="T78" fmla="*/ 128 w 142"/>
                  <a:gd name="T79" fmla="*/ 110 h 142"/>
                  <a:gd name="T80" fmla="*/ 135 w 142"/>
                  <a:gd name="T81" fmla="*/ 98 h 142"/>
                  <a:gd name="T82" fmla="*/ 137 w 142"/>
                  <a:gd name="T83" fmla="*/ 91 h 142"/>
                  <a:gd name="T84" fmla="*/ 140 w 142"/>
                  <a:gd name="T85" fmla="*/ 85 h 142"/>
                  <a:gd name="T86" fmla="*/ 140 w 142"/>
                  <a:gd name="T87" fmla="*/ 80 h 142"/>
                  <a:gd name="T88" fmla="*/ 140 w 142"/>
                  <a:gd name="T89" fmla="*/ 78 h 142"/>
                  <a:gd name="T90" fmla="*/ 140 w 142"/>
                  <a:gd name="T91" fmla="*/ 77 h 142"/>
                  <a:gd name="T92" fmla="*/ 141 w 142"/>
                  <a:gd name="T93" fmla="*/ 77 h 142"/>
                  <a:gd name="T94" fmla="*/ 142 w 142"/>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42" y="71"/>
                    </a:moveTo>
                    <a:lnTo>
                      <a:pt x="140" y="56"/>
                    </a:lnTo>
                    <a:lnTo>
                      <a:pt x="135" y="43"/>
                    </a:lnTo>
                    <a:lnTo>
                      <a:pt x="128" y="31"/>
                    </a:lnTo>
                    <a:lnTo>
                      <a:pt x="120" y="21"/>
                    </a:lnTo>
                    <a:lnTo>
                      <a:pt x="109" y="12"/>
                    </a:lnTo>
                    <a:lnTo>
                      <a:pt x="97" y="5"/>
                    </a:lnTo>
                    <a:lnTo>
                      <a:pt x="90" y="2"/>
                    </a:lnTo>
                    <a:lnTo>
                      <a:pt x="84" y="1"/>
                    </a:lnTo>
                    <a:lnTo>
                      <a:pt x="71" y="0"/>
                    </a:lnTo>
                    <a:lnTo>
                      <a:pt x="55" y="1"/>
                    </a:lnTo>
                    <a:lnTo>
                      <a:pt x="43" y="5"/>
                    </a:lnTo>
                    <a:lnTo>
                      <a:pt x="31" y="12"/>
                    </a:lnTo>
                    <a:lnTo>
                      <a:pt x="21" y="21"/>
                    </a:lnTo>
                    <a:lnTo>
                      <a:pt x="11" y="31"/>
                    </a:lnTo>
                    <a:lnTo>
                      <a:pt x="5" y="43"/>
                    </a:lnTo>
                    <a:lnTo>
                      <a:pt x="1" y="56"/>
                    </a:lnTo>
                    <a:lnTo>
                      <a:pt x="0" y="71"/>
                    </a:lnTo>
                    <a:lnTo>
                      <a:pt x="1" y="85"/>
                    </a:lnTo>
                    <a:lnTo>
                      <a:pt x="2" y="91"/>
                    </a:lnTo>
                    <a:lnTo>
                      <a:pt x="5" y="98"/>
                    </a:lnTo>
                    <a:lnTo>
                      <a:pt x="11" y="110"/>
                    </a:lnTo>
                    <a:lnTo>
                      <a:pt x="15" y="115"/>
                    </a:lnTo>
                    <a:lnTo>
                      <a:pt x="21" y="121"/>
                    </a:lnTo>
                    <a:lnTo>
                      <a:pt x="31" y="129"/>
                    </a:lnTo>
                    <a:lnTo>
                      <a:pt x="43" y="136"/>
                    </a:lnTo>
                    <a:lnTo>
                      <a:pt x="55"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lnTo>
                      <a:pt x="124" y="115"/>
                    </a:lnTo>
                    <a:lnTo>
                      <a:pt x="128" y="110"/>
                    </a:lnTo>
                    <a:lnTo>
                      <a:pt x="135" y="98"/>
                    </a:lnTo>
                    <a:lnTo>
                      <a:pt x="137" y="91"/>
                    </a:lnTo>
                    <a:lnTo>
                      <a:pt x="140" y="85"/>
                    </a:lnTo>
                    <a:lnTo>
                      <a:pt x="140" y="80"/>
                    </a:lnTo>
                    <a:lnTo>
                      <a:pt x="140" y="78"/>
                    </a:lnTo>
                    <a:lnTo>
                      <a:pt x="140" y="77"/>
                    </a:lnTo>
                    <a:lnTo>
                      <a:pt x="141" y="77"/>
                    </a:lnTo>
                    <a:lnTo>
                      <a:pt x="142"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9" name="Freeform 1020">
                <a:extLst>
                  <a:ext uri="{FF2B5EF4-FFF2-40B4-BE49-F238E27FC236}">
                    <a16:creationId xmlns:a16="http://schemas.microsoft.com/office/drawing/2014/main" id="{D155D92D-FBA9-FED9-C029-EB251447E228}"/>
                  </a:ext>
                </a:extLst>
              </p:cNvPr>
              <p:cNvSpPr>
                <a:spLocks/>
              </p:cNvSpPr>
              <p:nvPr/>
            </p:nvSpPr>
            <p:spPr bwMode="auto">
              <a:xfrm>
                <a:off x="9912350" y="4278313"/>
                <a:ext cx="46038" cy="44450"/>
              </a:xfrm>
              <a:custGeom>
                <a:avLst/>
                <a:gdLst>
                  <a:gd name="T0" fmla="*/ 142 w 142"/>
                  <a:gd name="T1" fmla="*/ 71 h 142"/>
                  <a:gd name="T2" fmla="*/ 140 w 142"/>
                  <a:gd name="T3" fmla="*/ 55 h 142"/>
                  <a:gd name="T4" fmla="*/ 136 w 142"/>
                  <a:gd name="T5" fmla="*/ 42 h 142"/>
                  <a:gd name="T6" fmla="*/ 129 w 142"/>
                  <a:gd name="T7" fmla="*/ 30 h 142"/>
                  <a:gd name="T8" fmla="*/ 120 w 142"/>
                  <a:gd name="T9" fmla="*/ 20 h 142"/>
                  <a:gd name="T10" fmla="*/ 109 w 142"/>
                  <a:gd name="T11" fmla="*/ 11 h 142"/>
                  <a:gd name="T12" fmla="*/ 97 w 142"/>
                  <a:gd name="T13" fmla="*/ 5 h 142"/>
                  <a:gd name="T14" fmla="*/ 90 w 142"/>
                  <a:gd name="T15" fmla="*/ 2 h 142"/>
                  <a:gd name="T16" fmla="*/ 84 w 142"/>
                  <a:gd name="T17" fmla="*/ 1 h 142"/>
                  <a:gd name="T18" fmla="*/ 71 w 142"/>
                  <a:gd name="T19" fmla="*/ 0 h 142"/>
                  <a:gd name="T20" fmla="*/ 56 w 142"/>
                  <a:gd name="T21" fmla="*/ 1 h 142"/>
                  <a:gd name="T22" fmla="*/ 43 w 142"/>
                  <a:gd name="T23" fmla="*/ 5 h 142"/>
                  <a:gd name="T24" fmla="*/ 31 w 142"/>
                  <a:gd name="T25" fmla="*/ 11 h 142"/>
                  <a:gd name="T26" fmla="*/ 21 w 142"/>
                  <a:gd name="T27" fmla="*/ 20 h 142"/>
                  <a:gd name="T28" fmla="*/ 11 w 142"/>
                  <a:gd name="T29" fmla="*/ 30 h 142"/>
                  <a:gd name="T30" fmla="*/ 5 w 142"/>
                  <a:gd name="T31" fmla="*/ 42 h 142"/>
                  <a:gd name="T32" fmla="*/ 1 w 142"/>
                  <a:gd name="T33" fmla="*/ 55 h 142"/>
                  <a:gd name="T34" fmla="*/ 0 w 142"/>
                  <a:gd name="T35" fmla="*/ 71 h 142"/>
                  <a:gd name="T36" fmla="*/ 1 w 142"/>
                  <a:gd name="T37" fmla="*/ 84 h 142"/>
                  <a:gd name="T38" fmla="*/ 2 w 142"/>
                  <a:gd name="T39" fmla="*/ 90 h 142"/>
                  <a:gd name="T40" fmla="*/ 5 w 142"/>
                  <a:gd name="T41" fmla="*/ 97 h 142"/>
                  <a:gd name="T42" fmla="*/ 11 w 142"/>
                  <a:gd name="T43" fmla="*/ 109 h 142"/>
                  <a:gd name="T44" fmla="*/ 15 w 142"/>
                  <a:gd name="T45" fmla="*/ 114 h 142"/>
                  <a:gd name="T46" fmla="*/ 21 w 142"/>
                  <a:gd name="T47" fmla="*/ 120 h 142"/>
                  <a:gd name="T48" fmla="*/ 31 w 142"/>
                  <a:gd name="T49" fmla="*/ 128 h 142"/>
                  <a:gd name="T50" fmla="*/ 43 w 142"/>
                  <a:gd name="T51" fmla="*/ 135 h 142"/>
                  <a:gd name="T52" fmla="*/ 56 w 142"/>
                  <a:gd name="T53" fmla="*/ 140 h 142"/>
                  <a:gd name="T54" fmla="*/ 71 w 142"/>
                  <a:gd name="T55" fmla="*/ 142 h 142"/>
                  <a:gd name="T56" fmla="*/ 77 w 142"/>
                  <a:gd name="T57" fmla="*/ 141 h 142"/>
                  <a:gd name="T58" fmla="*/ 77 w 142"/>
                  <a:gd name="T59" fmla="*/ 140 h 142"/>
                  <a:gd name="T60" fmla="*/ 78 w 142"/>
                  <a:gd name="T61" fmla="*/ 140 h 142"/>
                  <a:gd name="T62" fmla="*/ 80 w 142"/>
                  <a:gd name="T63" fmla="*/ 140 h 142"/>
                  <a:gd name="T64" fmla="*/ 84 w 142"/>
                  <a:gd name="T65" fmla="*/ 140 h 142"/>
                  <a:gd name="T66" fmla="*/ 90 w 142"/>
                  <a:gd name="T67" fmla="*/ 138 h 142"/>
                  <a:gd name="T68" fmla="*/ 97 w 142"/>
                  <a:gd name="T69" fmla="*/ 135 h 142"/>
                  <a:gd name="T70" fmla="*/ 109 w 142"/>
                  <a:gd name="T71" fmla="*/ 128 h 142"/>
                  <a:gd name="T72" fmla="*/ 114 w 142"/>
                  <a:gd name="T73" fmla="*/ 124 h 142"/>
                  <a:gd name="T74" fmla="*/ 120 w 142"/>
                  <a:gd name="T75" fmla="*/ 120 h 142"/>
                  <a:gd name="T76" fmla="*/ 124 w 142"/>
                  <a:gd name="T77" fmla="*/ 114 h 142"/>
                  <a:gd name="T78" fmla="*/ 129 w 142"/>
                  <a:gd name="T79" fmla="*/ 109 h 142"/>
                  <a:gd name="T80" fmla="*/ 136 w 142"/>
                  <a:gd name="T81" fmla="*/ 97 h 142"/>
                  <a:gd name="T82" fmla="*/ 138 w 142"/>
                  <a:gd name="T83" fmla="*/ 90 h 142"/>
                  <a:gd name="T84" fmla="*/ 140 w 142"/>
                  <a:gd name="T85" fmla="*/ 84 h 142"/>
                  <a:gd name="T86" fmla="*/ 140 w 142"/>
                  <a:gd name="T87" fmla="*/ 80 h 142"/>
                  <a:gd name="T88" fmla="*/ 140 w 142"/>
                  <a:gd name="T89" fmla="*/ 78 h 142"/>
                  <a:gd name="T90" fmla="*/ 140 w 142"/>
                  <a:gd name="T91" fmla="*/ 77 h 142"/>
                  <a:gd name="T92" fmla="*/ 141 w 142"/>
                  <a:gd name="T93" fmla="*/ 77 h 142"/>
                  <a:gd name="T94" fmla="*/ 142 w 142"/>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42" y="71"/>
                    </a:moveTo>
                    <a:lnTo>
                      <a:pt x="140" y="55"/>
                    </a:lnTo>
                    <a:lnTo>
                      <a:pt x="136" y="42"/>
                    </a:lnTo>
                    <a:lnTo>
                      <a:pt x="129" y="30"/>
                    </a:lnTo>
                    <a:lnTo>
                      <a:pt x="120" y="20"/>
                    </a:lnTo>
                    <a:lnTo>
                      <a:pt x="109" y="11"/>
                    </a:lnTo>
                    <a:lnTo>
                      <a:pt x="97" y="5"/>
                    </a:lnTo>
                    <a:lnTo>
                      <a:pt x="90" y="2"/>
                    </a:lnTo>
                    <a:lnTo>
                      <a:pt x="84" y="1"/>
                    </a:lnTo>
                    <a:lnTo>
                      <a:pt x="71" y="0"/>
                    </a:lnTo>
                    <a:lnTo>
                      <a:pt x="56" y="1"/>
                    </a:lnTo>
                    <a:lnTo>
                      <a:pt x="43" y="5"/>
                    </a:lnTo>
                    <a:lnTo>
                      <a:pt x="31" y="11"/>
                    </a:lnTo>
                    <a:lnTo>
                      <a:pt x="21" y="20"/>
                    </a:lnTo>
                    <a:lnTo>
                      <a:pt x="11" y="30"/>
                    </a:lnTo>
                    <a:lnTo>
                      <a:pt x="5" y="42"/>
                    </a:lnTo>
                    <a:lnTo>
                      <a:pt x="1" y="55"/>
                    </a:lnTo>
                    <a:lnTo>
                      <a:pt x="0" y="71"/>
                    </a:lnTo>
                    <a:lnTo>
                      <a:pt x="1" y="84"/>
                    </a:lnTo>
                    <a:lnTo>
                      <a:pt x="2" y="90"/>
                    </a:lnTo>
                    <a:lnTo>
                      <a:pt x="5" y="97"/>
                    </a:lnTo>
                    <a:lnTo>
                      <a:pt x="11" y="109"/>
                    </a:lnTo>
                    <a:lnTo>
                      <a:pt x="15" y="114"/>
                    </a:lnTo>
                    <a:lnTo>
                      <a:pt x="21" y="120"/>
                    </a:lnTo>
                    <a:lnTo>
                      <a:pt x="31" y="128"/>
                    </a:lnTo>
                    <a:lnTo>
                      <a:pt x="43" y="135"/>
                    </a:lnTo>
                    <a:lnTo>
                      <a:pt x="56" y="140"/>
                    </a:lnTo>
                    <a:lnTo>
                      <a:pt x="71" y="142"/>
                    </a:lnTo>
                    <a:lnTo>
                      <a:pt x="77" y="141"/>
                    </a:lnTo>
                    <a:lnTo>
                      <a:pt x="77" y="140"/>
                    </a:lnTo>
                    <a:lnTo>
                      <a:pt x="78" y="140"/>
                    </a:lnTo>
                    <a:lnTo>
                      <a:pt x="80" y="140"/>
                    </a:lnTo>
                    <a:lnTo>
                      <a:pt x="84" y="140"/>
                    </a:lnTo>
                    <a:lnTo>
                      <a:pt x="90" y="138"/>
                    </a:lnTo>
                    <a:lnTo>
                      <a:pt x="97" y="135"/>
                    </a:lnTo>
                    <a:lnTo>
                      <a:pt x="109" y="128"/>
                    </a:lnTo>
                    <a:lnTo>
                      <a:pt x="114" y="124"/>
                    </a:lnTo>
                    <a:lnTo>
                      <a:pt x="120" y="120"/>
                    </a:lnTo>
                    <a:lnTo>
                      <a:pt x="124" y="114"/>
                    </a:lnTo>
                    <a:lnTo>
                      <a:pt x="129" y="109"/>
                    </a:lnTo>
                    <a:lnTo>
                      <a:pt x="136" y="97"/>
                    </a:lnTo>
                    <a:lnTo>
                      <a:pt x="138" y="90"/>
                    </a:lnTo>
                    <a:lnTo>
                      <a:pt x="140" y="84"/>
                    </a:lnTo>
                    <a:lnTo>
                      <a:pt x="140" y="80"/>
                    </a:lnTo>
                    <a:lnTo>
                      <a:pt x="140" y="78"/>
                    </a:lnTo>
                    <a:lnTo>
                      <a:pt x="140" y="77"/>
                    </a:lnTo>
                    <a:lnTo>
                      <a:pt x="141" y="77"/>
                    </a:lnTo>
                    <a:lnTo>
                      <a:pt x="142"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0" name="Freeform 1021">
                <a:extLst>
                  <a:ext uri="{FF2B5EF4-FFF2-40B4-BE49-F238E27FC236}">
                    <a16:creationId xmlns:a16="http://schemas.microsoft.com/office/drawing/2014/main" id="{981030E8-5E2B-A6E7-4777-D20E2D0A33DC}"/>
                  </a:ext>
                </a:extLst>
              </p:cNvPr>
              <p:cNvSpPr>
                <a:spLocks/>
              </p:cNvSpPr>
              <p:nvPr/>
            </p:nvSpPr>
            <p:spPr bwMode="auto">
              <a:xfrm>
                <a:off x="9936163" y="4284663"/>
                <a:ext cx="44450" cy="46038"/>
              </a:xfrm>
              <a:custGeom>
                <a:avLst/>
                <a:gdLst>
                  <a:gd name="T0" fmla="*/ 142 w 142"/>
                  <a:gd name="T1" fmla="*/ 71 h 142"/>
                  <a:gd name="T2" fmla="*/ 140 w 142"/>
                  <a:gd name="T3" fmla="*/ 56 h 142"/>
                  <a:gd name="T4" fmla="*/ 136 w 142"/>
                  <a:gd name="T5" fmla="*/ 42 h 142"/>
                  <a:gd name="T6" fmla="*/ 129 w 142"/>
                  <a:gd name="T7" fmla="*/ 30 h 142"/>
                  <a:gd name="T8" fmla="*/ 120 w 142"/>
                  <a:gd name="T9" fmla="*/ 20 h 142"/>
                  <a:gd name="T10" fmla="*/ 109 w 142"/>
                  <a:gd name="T11" fmla="*/ 11 h 142"/>
                  <a:gd name="T12" fmla="*/ 97 w 142"/>
                  <a:gd name="T13" fmla="*/ 5 h 142"/>
                  <a:gd name="T14" fmla="*/ 90 w 142"/>
                  <a:gd name="T15" fmla="*/ 2 h 142"/>
                  <a:gd name="T16" fmla="*/ 84 w 142"/>
                  <a:gd name="T17" fmla="*/ 1 h 142"/>
                  <a:gd name="T18" fmla="*/ 71 w 142"/>
                  <a:gd name="T19" fmla="*/ 0 h 142"/>
                  <a:gd name="T20" fmla="*/ 56 w 142"/>
                  <a:gd name="T21" fmla="*/ 1 h 142"/>
                  <a:gd name="T22" fmla="*/ 43 w 142"/>
                  <a:gd name="T23" fmla="*/ 5 h 142"/>
                  <a:gd name="T24" fmla="*/ 31 w 142"/>
                  <a:gd name="T25" fmla="*/ 11 h 142"/>
                  <a:gd name="T26" fmla="*/ 21 w 142"/>
                  <a:gd name="T27" fmla="*/ 20 h 142"/>
                  <a:gd name="T28" fmla="*/ 11 w 142"/>
                  <a:gd name="T29" fmla="*/ 30 h 142"/>
                  <a:gd name="T30" fmla="*/ 5 w 142"/>
                  <a:gd name="T31" fmla="*/ 42 h 142"/>
                  <a:gd name="T32" fmla="*/ 1 w 142"/>
                  <a:gd name="T33" fmla="*/ 56 h 142"/>
                  <a:gd name="T34" fmla="*/ 0 w 142"/>
                  <a:gd name="T35" fmla="*/ 71 h 142"/>
                  <a:gd name="T36" fmla="*/ 1 w 142"/>
                  <a:gd name="T37" fmla="*/ 84 h 142"/>
                  <a:gd name="T38" fmla="*/ 2 w 142"/>
                  <a:gd name="T39" fmla="*/ 90 h 142"/>
                  <a:gd name="T40" fmla="*/ 5 w 142"/>
                  <a:gd name="T41" fmla="*/ 97 h 142"/>
                  <a:gd name="T42" fmla="*/ 11 w 142"/>
                  <a:gd name="T43" fmla="*/ 109 h 142"/>
                  <a:gd name="T44" fmla="*/ 15 w 142"/>
                  <a:gd name="T45" fmla="*/ 114 h 142"/>
                  <a:gd name="T46" fmla="*/ 21 w 142"/>
                  <a:gd name="T47" fmla="*/ 121 h 142"/>
                  <a:gd name="T48" fmla="*/ 31 w 142"/>
                  <a:gd name="T49" fmla="*/ 129 h 142"/>
                  <a:gd name="T50" fmla="*/ 43 w 142"/>
                  <a:gd name="T51" fmla="*/ 136 h 142"/>
                  <a:gd name="T52" fmla="*/ 56 w 142"/>
                  <a:gd name="T53" fmla="*/ 140 h 142"/>
                  <a:gd name="T54" fmla="*/ 71 w 142"/>
                  <a:gd name="T55" fmla="*/ 142 h 142"/>
                  <a:gd name="T56" fmla="*/ 77 w 142"/>
                  <a:gd name="T57" fmla="*/ 141 h 142"/>
                  <a:gd name="T58" fmla="*/ 77 w 142"/>
                  <a:gd name="T59" fmla="*/ 140 h 142"/>
                  <a:gd name="T60" fmla="*/ 78 w 142"/>
                  <a:gd name="T61" fmla="*/ 140 h 142"/>
                  <a:gd name="T62" fmla="*/ 80 w 142"/>
                  <a:gd name="T63" fmla="*/ 140 h 142"/>
                  <a:gd name="T64" fmla="*/ 84 w 142"/>
                  <a:gd name="T65" fmla="*/ 140 h 142"/>
                  <a:gd name="T66" fmla="*/ 90 w 142"/>
                  <a:gd name="T67" fmla="*/ 138 h 142"/>
                  <a:gd name="T68" fmla="*/ 97 w 142"/>
                  <a:gd name="T69" fmla="*/ 136 h 142"/>
                  <a:gd name="T70" fmla="*/ 109 w 142"/>
                  <a:gd name="T71" fmla="*/ 129 h 142"/>
                  <a:gd name="T72" fmla="*/ 114 w 142"/>
                  <a:gd name="T73" fmla="*/ 125 h 142"/>
                  <a:gd name="T74" fmla="*/ 120 w 142"/>
                  <a:gd name="T75" fmla="*/ 121 h 142"/>
                  <a:gd name="T76" fmla="*/ 124 w 142"/>
                  <a:gd name="T77" fmla="*/ 114 h 142"/>
                  <a:gd name="T78" fmla="*/ 129 w 142"/>
                  <a:gd name="T79" fmla="*/ 109 h 142"/>
                  <a:gd name="T80" fmla="*/ 136 w 142"/>
                  <a:gd name="T81" fmla="*/ 97 h 142"/>
                  <a:gd name="T82" fmla="*/ 138 w 142"/>
                  <a:gd name="T83" fmla="*/ 90 h 142"/>
                  <a:gd name="T84" fmla="*/ 140 w 142"/>
                  <a:gd name="T85" fmla="*/ 84 h 142"/>
                  <a:gd name="T86" fmla="*/ 140 w 142"/>
                  <a:gd name="T87" fmla="*/ 80 h 142"/>
                  <a:gd name="T88" fmla="*/ 140 w 142"/>
                  <a:gd name="T89" fmla="*/ 78 h 142"/>
                  <a:gd name="T90" fmla="*/ 140 w 142"/>
                  <a:gd name="T91" fmla="*/ 77 h 142"/>
                  <a:gd name="T92" fmla="*/ 141 w 142"/>
                  <a:gd name="T93" fmla="*/ 77 h 142"/>
                  <a:gd name="T94" fmla="*/ 142 w 142"/>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42" y="71"/>
                    </a:moveTo>
                    <a:lnTo>
                      <a:pt x="140" y="56"/>
                    </a:lnTo>
                    <a:lnTo>
                      <a:pt x="136" y="42"/>
                    </a:lnTo>
                    <a:lnTo>
                      <a:pt x="129" y="30"/>
                    </a:lnTo>
                    <a:lnTo>
                      <a:pt x="120" y="20"/>
                    </a:lnTo>
                    <a:lnTo>
                      <a:pt x="109" y="11"/>
                    </a:lnTo>
                    <a:lnTo>
                      <a:pt x="97" y="5"/>
                    </a:lnTo>
                    <a:lnTo>
                      <a:pt x="90" y="2"/>
                    </a:lnTo>
                    <a:lnTo>
                      <a:pt x="84" y="1"/>
                    </a:lnTo>
                    <a:lnTo>
                      <a:pt x="71" y="0"/>
                    </a:lnTo>
                    <a:lnTo>
                      <a:pt x="56" y="1"/>
                    </a:lnTo>
                    <a:lnTo>
                      <a:pt x="43" y="5"/>
                    </a:lnTo>
                    <a:lnTo>
                      <a:pt x="31" y="11"/>
                    </a:lnTo>
                    <a:lnTo>
                      <a:pt x="21" y="20"/>
                    </a:lnTo>
                    <a:lnTo>
                      <a:pt x="11" y="30"/>
                    </a:lnTo>
                    <a:lnTo>
                      <a:pt x="5" y="42"/>
                    </a:lnTo>
                    <a:lnTo>
                      <a:pt x="1" y="56"/>
                    </a:lnTo>
                    <a:lnTo>
                      <a:pt x="0" y="71"/>
                    </a:lnTo>
                    <a:lnTo>
                      <a:pt x="1" y="84"/>
                    </a:lnTo>
                    <a:lnTo>
                      <a:pt x="2" y="90"/>
                    </a:lnTo>
                    <a:lnTo>
                      <a:pt x="5" y="97"/>
                    </a:lnTo>
                    <a:lnTo>
                      <a:pt x="11" y="109"/>
                    </a:lnTo>
                    <a:lnTo>
                      <a:pt x="15" y="114"/>
                    </a:lnTo>
                    <a:lnTo>
                      <a:pt x="21" y="121"/>
                    </a:lnTo>
                    <a:lnTo>
                      <a:pt x="31" y="129"/>
                    </a:lnTo>
                    <a:lnTo>
                      <a:pt x="43" y="136"/>
                    </a:lnTo>
                    <a:lnTo>
                      <a:pt x="56"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lnTo>
                      <a:pt x="124" y="114"/>
                    </a:lnTo>
                    <a:lnTo>
                      <a:pt x="129" y="109"/>
                    </a:lnTo>
                    <a:lnTo>
                      <a:pt x="136" y="97"/>
                    </a:lnTo>
                    <a:lnTo>
                      <a:pt x="138" y="90"/>
                    </a:lnTo>
                    <a:lnTo>
                      <a:pt x="140" y="84"/>
                    </a:lnTo>
                    <a:lnTo>
                      <a:pt x="140" y="80"/>
                    </a:lnTo>
                    <a:lnTo>
                      <a:pt x="140" y="78"/>
                    </a:lnTo>
                    <a:lnTo>
                      <a:pt x="140" y="77"/>
                    </a:lnTo>
                    <a:lnTo>
                      <a:pt x="141" y="77"/>
                    </a:lnTo>
                    <a:lnTo>
                      <a:pt x="142"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1" name="Freeform 1022">
                <a:extLst>
                  <a:ext uri="{FF2B5EF4-FFF2-40B4-BE49-F238E27FC236}">
                    <a16:creationId xmlns:a16="http://schemas.microsoft.com/office/drawing/2014/main" id="{FEFDFD3F-1343-AD54-BE53-84A6E0BAF62E}"/>
                  </a:ext>
                </a:extLst>
              </p:cNvPr>
              <p:cNvSpPr>
                <a:spLocks/>
              </p:cNvSpPr>
              <p:nvPr/>
            </p:nvSpPr>
            <p:spPr bwMode="auto">
              <a:xfrm>
                <a:off x="9959975" y="4292600"/>
                <a:ext cx="44450" cy="44450"/>
              </a:xfrm>
              <a:custGeom>
                <a:avLst/>
                <a:gdLst>
                  <a:gd name="T0" fmla="*/ 142 w 142"/>
                  <a:gd name="T1" fmla="*/ 71 h 142"/>
                  <a:gd name="T2" fmla="*/ 140 w 142"/>
                  <a:gd name="T3" fmla="*/ 56 h 142"/>
                  <a:gd name="T4" fmla="*/ 136 w 142"/>
                  <a:gd name="T5" fmla="*/ 43 h 142"/>
                  <a:gd name="T6" fmla="*/ 129 w 142"/>
                  <a:gd name="T7" fmla="*/ 31 h 142"/>
                  <a:gd name="T8" fmla="*/ 120 w 142"/>
                  <a:gd name="T9" fmla="*/ 21 h 142"/>
                  <a:gd name="T10" fmla="*/ 109 w 142"/>
                  <a:gd name="T11" fmla="*/ 11 h 142"/>
                  <a:gd name="T12" fmla="*/ 97 w 142"/>
                  <a:gd name="T13" fmla="*/ 5 h 142"/>
                  <a:gd name="T14" fmla="*/ 90 w 142"/>
                  <a:gd name="T15" fmla="*/ 2 h 142"/>
                  <a:gd name="T16" fmla="*/ 84 w 142"/>
                  <a:gd name="T17" fmla="*/ 1 h 142"/>
                  <a:gd name="T18" fmla="*/ 71 w 142"/>
                  <a:gd name="T19" fmla="*/ 0 h 142"/>
                  <a:gd name="T20" fmla="*/ 56 w 142"/>
                  <a:gd name="T21" fmla="*/ 1 h 142"/>
                  <a:gd name="T22" fmla="*/ 43 w 142"/>
                  <a:gd name="T23" fmla="*/ 5 h 142"/>
                  <a:gd name="T24" fmla="*/ 31 w 142"/>
                  <a:gd name="T25" fmla="*/ 11 h 142"/>
                  <a:gd name="T26" fmla="*/ 21 w 142"/>
                  <a:gd name="T27" fmla="*/ 21 h 142"/>
                  <a:gd name="T28" fmla="*/ 11 w 142"/>
                  <a:gd name="T29" fmla="*/ 31 h 142"/>
                  <a:gd name="T30" fmla="*/ 5 w 142"/>
                  <a:gd name="T31" fmla="*/ 43 h 142"/>
                  <a:gd name="T32" fmla="*/ 1 w 142"/>
                  <a:gd name="T33" fmla="*/ 56 h 142"/>
                  <a:gd name="T34" fmla="*/ 0 w 142"/>
                  <a:gd name="T35" fmla="*/ 71 h 142"/>
                  <a:gd name="T36" fmla="*/ 1 w 142"/>
                  <a:gd name="T37" fmla="*/ 84 h 142"/>
                  <a:gd name="T38" fmla="*/ 2 w 142"/>
                  <a:gd name="T39" fmla="*/ 90 h 142"/>
                  <a:gd name="T40" fmla="*/ 5 w 142"/>
                  <a:gd name="T41" fmla="*/ 98 h 142"/>
                  <a:gd name="T42" fmla="*/ 11 w 142"/>
                  <a:gd name="T43" fmla="*/ 110 h 142"/>
                  <a:gd name="T44" fmla="*/ 15 w 142"/>
                  <a:gd name="T45" fmla="*/ 115 h 142"/>
                  <a:gd name="T46" fmla="*/ 21 w 142"/>
                  <a:gd name="T47" fmla="*/ 121 h 142"/>
                  <a:gd name="T48" fmla="*/ 31 w 142"/>
                  <a:gd name="T49" fmla="*/ 129 h 142"/>
                  <a:gd name="T50" fmla="*/ 43 w 142"/>
                  <a:gd name="T51" fmla="*/ 136 h 142"/>
                  <a:gd name="T52" fmla="*/ 56 w 142"/>
                  <a:gd name="T53" fmla="*/ 140 h 142"/>
                  <a:gd name="T54" fmla="*/ 71 w 142"/>
                  <a:gd name="T55" fmla="*/ 142 h 142"/>
                  <a:gd name="T56" fmla="*/ 77 w 142"/>
                  <a:gd name="T57" fmla="*/ 141 h 142"/>
                  <a:gd name="T58" fmla="*/ 77 w 142"/>
                  <a:gd name="T59" fmla="*/ 140 h 142"/>
                  <a:gd name="T60" fmla="*/ 78 w 142"/>
                  <a:gd name="T61" fmla="*/ 140 h 142"/>
                  <a:gd name="T62" fmla="*/ 80 w 142"/>
                  <a:gd name="T63" fmla="*/ 140 h 142"/>
                  <a:gd name="T64" fmla="*/ 84 w 142"/>
                  <a:gd name="T65" fmla="*/ 140 h 142"/>
                  <a:gd name="T66" fmla="*/ 90 w 142"/>
                  <a:gd name="T67" fmla="*/ 138 h 142"/>
                  <a:gd name="T68" fmla="*/ 97 w 142"/>
                  <a:gd name="T69" fmla="*/ 136 h 142"/>
                  <a:gd name="T70" fmla="*/ 109 w 142"/>
                  <a:gd name="T71" fmla="*/ 129 h 142"/>
                  <a:gd name="T72" fmla="*/ 114 w 142"/>
                  <a:gd name="T73" fmla="*/ 125 h 142"/>
                  <a:gd name="T74" fmla="*/ 120 w 142"/>
                  <a:gd name="T75" fmla="*/ 121 h 142"/>
                  <a:gd name="T76" fmla="*/ 124 w 142"/>
                  <a:gd name="T77" fmla="*/ 115 h 142"/>
                  <a:gd name="T78" fmla="*/ 129 w 142"/>
                  <a:gd name="T79" fmla="*/ 110 h 142"/>
                  <a:gd name="T80" fmla="*/ 136 w 142"/>
                  <a:gd name="T81" fmla="*/ 98 h 142"/>
                  <a:gd name="T82" fmla="*/ 138 w 142"/>
                  <a:gd name="T83" fmla="*/ 90 h 142"/>
                  <a:gd name="T84" fmla="*/ 140 w 142"/>
                  <a:gd name="T85" fmla="*/ 84 h 142"/>
                  <a:gd name="T86" fmla="*/ 140 w 142"/>
                  <a:gd name="T87" fmla="*/ 80 h 142"/>
                  <a:gd name="T88" fmla="*/ 140 w 142"/>
                  <a:gd name="T89" fmla="*/ 78 h 142"/>
                  <a:gd name="T90" fmla="*/ 140 w 142"/>
                  <a:gd name="T91" fmla="*/ 77 h 142"/>
                  <a:gd name="T92" fmla="*/ 141 w 142"/>
                  <a:gd name="T93" fmla="*/ 77 h 142"/>
                  <a:gd name="T94" fmla="*/ 142 w 142"/>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42" y="71"/>
                    </a:moveTo>
                    <a:lnTo>
                      <a:pt x="140" y="56"/>
                    </a:lnTo>
                    <a:lnTo>
                      <a:pt x="136" y="43"/>
                    </a:lnTo>
                    <a:lnTo>
                      <a:pt x="129" y="31"/>
                    </a:lnTo>
                    <a:lnTo>
                      <a:pt x="120" y="21"/>
                    </a:lnTo>
                    <a:lnTo>
                      <a:pt x="109" y="11"/>
                    </a:lnTo>
                    <a:lnTo>
                      <a:pt x="97" y="5"/>
                    </a:lnTo>
                    <a:lnTo>
                      <a:pt x="90" y="2"/>
                    </a:lnTo>
                    <a:lnTo>
                      <a:pt x="84" y="1"/>
                    </a:lnTo>
                    <a:lnTo>
                      <a:pt x="71" y="0"/>
                    </a:lnTo>
                    <a:lnTo>
                      <a:pt x="56" y="1"/>
                    </a:lnTo>
                    <a:lnTo>
                      <a:pt x="43" y="5"/>
                    </a:lnTo>
                    <a:lnTo>
                      <a:pt x="31" y="11"/>
                    </a:lnTo>
                    <a:lnTo>
                      <a:pt x="21" y="21"/>
                    </a:lnTo>
                    <a:lnTo>
                      <a:pt x="11" y="31"/>
                    </a:lnTo>
                    <a:lnTo>
                      <a:pt x="5" y="43"/>
                    </a:lnTo>
                    <a:lnTo>
                      <a:pt x="1" y="56"/>
                    </a:lnTo>
                    <a:lnTo>
                      <a:pt x="0" y="71"/>
                    </a:lnTo>
                    <a:lnTo>
                      <a:pt x="1" y="84"/>
                    </a:lnTo>
                    <a:lnTo>
                      <a:pt x="2" y="90"/>
                    </a:lnTo>
                    <a:lnTo>
                      <a:pt x="5" y="98"/>
                    </a:lnTo>
                    <a:lnTo>
                      <a:pt x="11" y="110"/>
                    </a:lnTo>
                    <a:lnTo>
                      <a:pt x="15" y="115"/>
                    </a:lnTo>
                    <a:lnTo>
                      <a:pt x="21" y="121"/>
                    </a:lnTo>
                    <a:lnTo>
                      <a:pt x="31" y="129"/>
                    </a:lnTo>
                    <a:lnTo>
                      <a:pt x="43" y="136"/>
                    </a:lnTo>
                    <a:lnTo>
                      <a:pt x="56"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lnTo>
                      <a:pt x="124" y="115"/>
                    </a:lnTo>
                    <a:lnTo>
                      <a:pt x="129" y="110"/>
                    </a:lnTo>
                    <a:lnTo>
                      <a:pt x="136" y="98"/>
                    </a:lnTo>
                    <a:lnTo>
                      <a:pt x="138" y="90"/>
                    </a:lnTo>
                    <a:lnTo>
                      <a:pt x="140" y="84"/>
                    </a:lnTo>
                    <a:lnTo>
                      <a:pt x="140" y="80"/>
                    </a:lnTo>
                    <a:lnTo>
                      <a:pt x="140" y="78"/>
                    </a:lnTo>
                    <a:lnTo>
                      <a:pt x="140" y="77"/>
                    </a:lnTo>
                    <a:lnTo>
                      <a:pt x="141" y="77"/>
                    </a:lnTo>
                    <a:lnTo>
                      <a:pt x="142"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2" name="Freeform 1023">
                <a:extLst>
                  <a:ext uri="{FF2B5EF4-FFF2-40B4-BE49-F238E27FC236}">
                    <a16:creationId xmlns:a16="http://schemas.microsoft.com/office/drawing/2014/main" id="{30A08FD3-F29E-B226-ECEF-037459562F96}"/>
                  </a:ext>
                </a:extLst>
              </p:cNvPr>
              <p:cNvSpPr>
                <a:spLocks/>
              </p:cNvSpPr>
              <p:nvPr/>
            </p:nvSpPr>
            <p:spPr bwMode="auto">
              <a:xfrm>
                <a:off x="9988550" y="4292600"/>
                <a:ext cx="44450" cy="44450"/>
              </a:xfrm>
              <a:custGeom>
                <a:avLst/>
                <a:gdLst>
                  <a:gd name="T0" fmla="*/ 142 w 142"/>
                  <a:gd name="T1" fmla="*/ 71 h 142"/>
                  <a:gd name="T2" fmla="*/ 140 w 142"/>
                  <a:gd name="T3" fmla="*/ 56 h 142"/>
                  <a:gd name="T4" fmla="*/ 136 w 142"/>
                  <a:gd name="T5" fmla="*/ 43 h 142"/>
                  <a:gd name="T6" fmla="*/ 129 w 142"/>
                  <a:gd name="T7" fmla="*/ 31 h 142"/>
                  <a:gd name="T8" fmla="*/ 121 w 142"/>
                  <a:gd name="T9" fmla="*/ 21 h 142"/>
                  <a:gd name="T10" fmla="*/ 110 w 142"/>
                  <a:gd name="T11" fmla="*/ 11 h 142"/>
                  <a:gd name="T12" fmla="*/ 97 w 142"/>
                  <a:gd name="T13" fmla="*/ 5 h 142"/>
                  <a:gd name="T14" fmla="*/ 90 w 142"/>
                  <a:gd name="T15" fmla="*/ 2 h 142"/>
                  <a:gd name="T16" fmla="*/ 84 w 142"/>
                  <a:gd name="T17" fmla="*/ 1 h 142"/>
                  <a:gd name="T18" fmla="*/ 71 w 142"/>
                  <a:gd name="T19" fmla="*/ 0 h 142"/>
                  <a:gd name="T20" fmla="*/ 56 w 142"/>
                  <a:gd name="T21" fmla="*/ 1 h 142"/>
                  <a:gd name="T22" fmla="*/ 44 w 142"/>
                  <a:gd name="T23" fmla="*/ 5 h 142"/>
                  <a:gd name="T24" fmla="*/ 31 w 142"/>
                  <a:gd name="T25" fmla="*/ 11 h 142"/>
                  <a:gd name="T26" fmla="*/ 21 w 142"/>
                  <a:gd name="T27" fmla="*/ 21 h 142"/>
                  <a:gd name="T28" fmla="*/ 11 w 142"/>
                  <a:gd name="T29" fmla="*/ 31 h 142"/>
                  <a:gd name="T30" fmla="*/ 5 w 142"/>
                  <a:gd name="T31" fmla="*/ 43 h 142"/>
                  <a:gd name="T32" fmla="*/ 1 w 142"/>
                  <a:gd name="T33" fmla="*/ 56 h 142"/>
                  <a:gd name="T34" fmla="*/ 0 w 142"/>
                  <a:gd name="T35" fmla="*/ 71 h 142"/>
                  <a:gd name="T36" fmla="*/ 1 w 142"/>
                  <a:gd name="T37" fmla="*/ 84 h 142"/>
                  <a:gd name="T38" fmla="*/ 2 w 142"/>
                  <a:gd name="T39" fmla="*/ 90 h 142"/>
                  <a:gd name="T40" fmla="*/ 5 w 142"/>
                  <a:gd name="T41" fmla="*/ 98 h 142"/>
                  <a:gd name="T42" fmla="*/ 11 w 142"/>
                  <a:gd name="T43" fmla="*/ 110 h 142"/>
                  <a:gd name="T44" fmla="*/ 15 w 142"/>
                  <a:gd name="T45" fmla="*/ 115 h 142"/>
                  <a:gd name="T46" fmla="*/ 21 w 142"/>
                  <a:gd name="T47" fmla="*/ 121 h 142"/>
                  <a:gd name="T48" fmla="*/ 31 w 142"/>
                  <a:gd name="T49" fmla="*/ 129 h 142"/>
                  <a:gd name="T50" fmla="*/ 44 w 142"/>
                  <a:gd name="T51" fmla="*/ 136 h 142"/>
                  <a:gd name="T52" fmla="*/ 56 w 142"/>
                  <a:gd name="T53" fmla="*/ 140 h 142"/>
                  <a:gd name="T54" fmla="*/ 71 w 142"/>
                  <a:gd name="T55" fmla="*/ 142 h 142"/>
                  <a:gd name="T56" fmla="*/ 77 w 142"/>
                  <a:gd name="T57" fmla="*/ 141 h 142"/>
                  <a:gd name="T58" fmla="*/ 77 w 142"/>
                  <a:gd name="T59" fmla="*/ 140 h 142"/>
                  <a:gd name="T60" fmla="*/ 78 w 142"/>
                  <a:gd name="T61" fmla="*/ 140 h 142"/>
                  <a:gd name="T62" fmla="*/ 80 w 142"/>
                  <a:gd name="T63" fmla="*/ 140 h 142"/>
                  <a:gd name="T64" fmla="*/ 84 w 142"/>
                  <a:gd name="T65" fmla="*/ 140 h 142"/>
                  <a:gd name="T66" fmla="*/ 90 w 142"/>
                  <a:gd name="T67" fmla="*/ 138 h 142"/>
                  <a:gd name="T68" fmla="*/ 97 w 142"/>
                  <a:gd name="T69" fmla="*/ 136 h 142"/>
                  <a:gd name="T70" fmla="*/ 110 w 142"/>
                  <a:gd name="T71" fmla="*/ 129 h 142"/>
                  <a:gd name="T72" fmla="*/ 115 w 142"/>
                  <a:gd name="T73" fmla="*/ 125 h 142"/>
                  <a:gd name="T74" fmla="*/ 121 w 142"/>
                  <a:gd name="T75" fmla="*/ 121 h 142"/>
                  <a:gd name="T76" fmla="*/ 125 w 142"/>
                  <a:gd name="T77" fmla="*/ 115 h 142"/>
                  <a:gd name="T78" fmla="*/ 129 w 142"/>
                  <a:gd name="T79" fmla="*/ 110 h 142"/>
                  <a:gd name="T80" fmla="*/ 136 w 142"/>
                  <a:gd name="T81" fmla="*/ 98 h 142"/>
                  <a:gd name="T82" fmla="*/ 138 w 142"/>
                  <a:gd name="T83" fmla="*/ 90 h 142"/>
                  <a:gd name="T84" fmla="*/ 140 w 142"/>
                  <a:gd name="T85" fmla="*/ 84 h 142"/>
                  <a:gd name="T86" fmla="*/ 140 w 142"/>
                  <a:gd name="T87" fmla="*/ 80 h 142"/>
                  <a:gd name="T88" fmla="*/ 140 w 142"/>
                  <a:gd name="T89" fmla="*/ 78 h 142"/>
                  <a:gd name="T90" fmla="*/ 140 w 142"/>
                  <a:gd name="T91" fmla="*/ 77 h 142"/>
                  <a:gd name="T92" fmla="*/ 141 w 142"/>
                  <a:gd name="T93" fmla="*/ 77 h 142"/>
                  <a:gd name="T94" fmla="*/ 142 w 142"/>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42" y="71"/>
                    </a:moveTo>
                    <a:lnTo>
                      <a:pt x="140" y="56"/>
                    </a:lnTo>
                    <a:lnTo>
                      <a:pt x="136" y="43"/>
                    </a:lnTo>
                    <a:lnTo>
                      <a:pt x="129" y="31"/>
                    </a:lnTo>
                    <a:lnTo>
                      <a:pt x="121" y="21"/>
                    </a:lnTo>
                    <a:lnTo>
                      <a:pt x="110" y="11"/>
                    </a:lnTo>
                    <a:lnTo>
                      <a:pt x="97" y="5"/>
                    </a:lnTo>
                    <a:lnTo>
                      <a:pt x="90" y="2"/>
                    </a:lnTo>
                    <a:lnTo>
                      <a:pt x="84" y="1"/>
                    </a:lnTo>
                    <a:lnTo>
                      <a:pt x="71" y="0"/>
                    </a:lnTo>
                    <a:lnTo>
                      <a:pt x="56" y="1"/>
                    </a:lnTo>
                    <a:lnTo>
                      <a:pt x="44" y="5"/>
                    </a:lnTo>
                    <a:lnTo>
                      <a:pt x="31" y="11"/>
                    </a:lnTo>
                    <a:lnTo>
                      <a:pt x="21" y="21"/>
                    </a:lnTo>
                    <a:lnTo>
                      <a:pt x="11" y="31"/>
                    </a:lnTo>
                    <a:lnTo>
                      <a:pt x="5" y="43"/>
                    </a:lnTo>
                    <a:lnTo>
                      <a:pt x="1" y="56"/>
                    </a:lnTo>
                    <a:lnTo>
                      <a:pt x="0" y="71"/>
                    </a:lnTo>
                    <a:lnTo>
                      <a:pt x="1" y="84"/>
                    </a:lnTo>
                    <a:lnTo>
                      <a:pt x="2" y="90"/>
                    </a:lnTo>
                    <a:lnTo>
                      <a:pt x="5" y="98"/>
                    </a:lnTo>
                    <a:lnTo>
                      <a:pt x="11" y="110"/>
                    </a:lnTo>
                    <a:lnTo>
                      <a:pt x="15" y="115"/>
                    </a:lnTo>
                    <a:lnTo>
                      <a:pt x="21" y="121"/>
                    </a:lnTo>
                    <a:lnTo>
                      <a:pt x="31" y="129"/>
                    </a:lnTo>
                    <a:lnTo>
                      <a:pt x="44" y="136"/>
                    </a:lnTo>
                    <a:lnTo>
                      <a:pt x="56" y="140"/>
                    </a:lnTo>
                    <a:lnTo>
                      <a:pt x="71" y="142"/>
                    </a:lnTo>
                    <a:lnTo>
                      <a:pt x="77" y="141"/>
                    </a:lnTo>
                    <a:lnTo>
                      <a:pt x="77" y="140"/>
                    </a:lnTo>
                    <a:lnTo>
                      <a:pt x="78" y="140"/>
                    </a:lnTo>
                    <a:lnTo>
                      <a:pt x="80" y="140"/>
                    </a:lnTo>
                    <a:lnTo>
                      <a:pt x="84" y="140"/>
                    </a:lnTo>
                    <a:lnTo>
                      <a:pt x="90" y="138"/>
                    </a:lnTo>
                    <a:lnTo>
                      <a:pt x="97" y="136"/>
                    </a:lnTo>
                    <a:lnTo>
                      <a:pt x="110" y="129"/>
                    </a:lnTo>
                    <a:lnTo>
                      <a:pt x="115" y="125"/>
                    </a:lnTo>
                    <a:lnTo>
                      <a:pt x="121" y="121"/>
                    </a:lnTo>
                    <a:lnTo>
                      <a:pt x="125" y="115"/>
                    </a:lnTo>
                    <a:lnTo>
                      <a:pt x="129" y="110"/>
                    </a:lnTo>
                    <a:lnTo>
                      <a:pt x="136" y="98"/>
                    </a:lnTo>
                    <a:lnTo>
                      <a:pt x="138" y="90"/>
                    </a:lnTo>
                    <a:lnTo>
                      <a:pt x="140" y="84"/>
                    </a:lnTo>
                    <a:lnTo>
                      <a:pt x="140" y="80"/>
                    </a:lnTo>
                    <a:lnTo>
                      <a:pt x="140" y="78"/>
                    </a:lnTo>
                    <a:lnTo>
                      <a:pt x="140" y="77"/>
                    </a:lnTo>
                    <a:lnTo>
                      <a:pt x="141" y="77"/>
                    </a:lnTo>
                    <a:lnTo>
                      <a:pt x="142"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3" name="Freeform 1024">
                <a:extLst>
                  <a:ext uri="{FF2B5EF4-FFF2-40B4-BE49-F238E27FC236}">
                    <a16:creationId xmlns:a16="http://schemas.microsoft.com/office/drawing/2014/main" id="{5506270E-0884-1532-D506-F386D3784F9B}"/>
                  </a:ext>
                </a:extLst>
              </p:cNvPr>
              <p:cNvSpPr>
                <a:spLocks/>
              </p:cNvSpPr>
              <p:nvPr/>
            </p:nvSpPr>
            <p:spPr bwMode="auto">
              <a:xfrm>
                <a:off x="10017125" y="4292600"/>
                <a:ext cx="44450" cy="44450"/>
              </a:xfrm>
              <a:custGeom>
                <a:avLst/>
                <a:gdLst>
                  <a:gd name="T0" fmla="*/ 142 w 142"/>
                  <a:gd name="T1" fmla="*/ 71 h 142"/>
                  <a:gd name="T2" fmla="*/ 140 w 142"/>
                  <a:gd name="T3" fmla="*/ 56 h 142"/>
                  <a:gd name="T4" fmla="*/ 136 w 142"/>
                  <a:gd name="T5" fmla="*/ 43 h 142"/>
                  <a:gd name="T6" fmla="*/ 129 w 142"/>
                  <a:gd name="T7" fmla="*/ 31 h 142"/>
                  <a:gd name="T8" fmla="*/ 121 w 142"/>
                  <a:gd name="T9" fmla="*/ 21 h 142"/>
                  <a:gd name="T10" fmla="*/ 110 w 142"/>
                  <a:gd name="T11" fmla="*/ 11 h 142"/>
                  <a:gd name="T12" fmla="*/ 98 w 142"/>
                  <a:gd name="T13" fmla="*/ 5 h 142"/>
                  <a:gd name="T14" fmla="*/ 90 w 142"/>
                  <a:gd name="T15" fmla="*/ 2 h 142"/>
                  <a:gd name="T16" fmla="*/ 84 w 142"/>
                  <a:gd name="T17" fmla="*/ 1 h 142"/>
                  <a:gd name="T18" fmla="*/ 71 w 142"/>
                  <a:gd name="T19" fmla="*/ 0 h 142"/>
                  <a:gd name="T20" fmla="*/ 56 w 142"/>
                  <a:gd name="T21" fmla="*/ 1 h 142"/>
                  <a:gd name="T22" fmla="*/ 44 w 142"/>
                  <a:gd name="T23" fmla="*/ 5 h 142"/>
                  <a:gd name="T24" fmla="*/ 32 w 142"/>
                  <a:gd name="T25" fmla="*/ 11 h 142"/>
                  <a:gd name="T26" fmla="*/ 22 w 142"/>
                  <a:gd name="T27" fmla="*/ 21 h 142"/>
                  <a:gd name="T28" fmla="*/ 11 w 142"/>
                  <a:gd name="T29" fmla="*/ 31 h 142"/>
                  <a:gd name="T30" fmla="*/ 5 w 142"/>
                  <a:gd name="T31" fmla="*/ 43 h 142"/>
                  <a:gd name="T32" fmla="*/ 1 w 142"/>
                  <a:gd name="T33" fmla="*/ 56 h 142"/>
                  <a:gd name="T34" fmla="*/ 0 w 142"/>
                  <a:gd name="T35" fmla="*/ 71 h 142"/>
                  <a:gd name="T36" fmla="*/ 1 w 142"/>
                  <a:gd name="T37" fmla="*/ 84 h 142"/>
                  <a:gd name="T38" fmla="*/ 2 w 142"/>
                  <a:gd name="T39" fmla="*/ 90 h 142"/>
                  <a:gd name="T40" fmla="*/ 5 w 142"/>
                  <a:gd name="T41" fmla="*/ 98 h 142"/>
                  <a:gd name="T42" fmla="*/ 11 w 142"/>
                  <a:gd name="T43" fmla="*/ 110 h 142"/>
                  <a:gd name="T44" fmla="*/ 15 w 142"/>
                  <a:gd name="T45" fmla="*/ 115 h 142"/>
                  <a:gd name="T46" fmla="*/ 22 w 142"/>
                  <a:gd name="T47" fmla="*/ 121 h 142"/>
                  <a:gd name="T48" fmla="*/ 32 w 142"/>
                  <a:gd name="T49" fmla="*/ 129 h 142"/>
                  <a:gd name="T50" fmla="*/ 44 w 142"/>
                  <a:gd name="T51" fmla="*/ 136 h 142"/>
                  <a:gd name="T52" fmla="*/ 56 w 142"/>
                  <a:gd name="T53" fmla="*/ 140 h 142"/>
                  <a:gd name="T54" fmla="*/ 71 w 142"/>
                  <a:gd name="T55" fmla="*/ 142 h 142"/>
                  <a:gd name="T56" fmla="*/ 77 w 142"/>
                  <a:gd name="T57" fmla="*/ 141 h 142"/>
                  <a:gd name="T58" fmla="*/ 77 w 142"/>
                  <a:gd name="T59" fmla="*/ 140 h 142"/>
                  <a:gd name="T60" fmla="*/ 78 w 142"/>
                  <a:gd name="T61" fmla="*/ 140 h 142"/>
                  <a:gd name="T62" fmla="*/ 80 w 142"/>
                  <a:gd name="T63" fmla="*/ 140 h 142"/>
                  <a:gd name="T64" fmla="*/ 84 w 142"/>
                  <a:gd name="T65" fmla="*/ 140 h 142"/>
                  <a:gd name="T66" fmla="*/ 90 w 142"/>
                  <a:gd name="T67" fmla="*/ 138 h 142"/>
                  <a:gd name="T68" fmla="*/ 98 w 142"/>
                  <a:gd name="T69" fmla="*/ 136 h 142"/>
                  <a:gd name="T70" fmla="*/ 110 w 142"/>
                  <a:gd name="T71" fmla="*/ 129 h 142"/>
                  <a:gd name="T72" fmla="*/ 115 w 142"/>
                  <a:gd name="T73" fmla="*/ 125 h 142"/>
                  <a:gd name="T74" fmla="*/ 121 w 142"/>
                  <a:gd name="T75" fmla="*/ 121 h 142"/>
                  <a:gd name="T76" fmla="*/ 125 w 142"/>
                  <a:gd name="T77" fmla="*/ 115 h 142"/>
                  <a:gd name="T78" fmla="*/ 129 w 142"/>
                  <a:gd name="T79" fmla="*/ 110 h 142"/>
                  <a:gd name="T80" fmla="*/ 136 w 142"/>
                  <a:gd name="T81" fmla="*/ 98 h 142"/>
                  <a:gd name="T82" fmla="*/ 138 w 142"/>
                  <a:gd name="T83" fmla="*/ 90 h 142"/>
                  <a:gd name="T84" fmla="*/ 140 w 142"/>
                  <a:gd name="T85" fmla="*/ 84 h 142"/>
                  <a:gd name="T86" fmla="*/ 140 w 142"/>
                  <a:gd name="T87" fmla="*/ 80 h 142"/>
                  <a:gd name="T88" fmla="*/ 140 w 142"/>
                  <a:gd name="T89" fmla="*/ 78 h 142"/>
                  <a:gd name="T90" fmla="*/ 140 w 142"/>
                  <a:gd name="T91" fmla="*/ 77 h 142"/>
                  <a:gd name="T92" fmla="*/ 141 w 142"/>
                  <a:gd name="T93" fmla="*/ 77 h 142"/>
                  <a:gd name="T94" fmla="*/ 142 w 142"/>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42" y="71"/>
                    </a:moveTo>
                    <a:lnTo>
                      <a:pt x="140" y="56"/>
                    </a:lnTo>
                    <a:lnTo>
                      <a:pt x="136" y="43"/>
                    </a:lnTo>
                    <a:lnTo>
                      <a:pt x="129" y="31"/>
                    </a:lnTo>
                    <a:lnTo>
                      <a:pt x="121" y="21"/>
                    </a:lnTo>
                    <a:lnTo>
                      <a:pt x="110" y="11"/>
                    </a:lnTo>
                    <a:lnTo>
                      <a:pt x="98" y="5"/>
                    </a:lnTo>
                    <a:lnTo>
                      <a:pt x="90" y="2"/>
                    </a:lnTo>
                    <a:lnTo>
                      <a:pt x="84" y="1"/>
                    </a:lnTo>
                    <a:lnTo>
                      <a:pt x="71" y="0"/>
                    </a:lnTo>
                    <a:lnTo>
                      <a:pt x="56" y="1"/>
                    </a:lnTo>
                    <a:lnTo>
                      <a:pt x="44" y="5"/>
                    </a:lnTo>
                    <a:lnTo>
                      <a:pt x="32" y="11"/>
                    </a:lnTo>
                    <a:lnTo>
                      <a:pt x="22" y="21"/>
                    </a:lnTo>
                    <a:lnTo>
                      <a:pt x="11" y="31"/>
                    </a:lnTo>
                    <a:lnTo>
                      <a:pt x="5" y="43"/>
                    </a:lnTo>
                    <a:lnTo>
                      <a:pt x="1" y="56"/>
                    </a:lnTo>
                    <a:lnTo>
                      <a:pt x="0" y="71"/>
                    </a:lnTo>
                    <a:lnTo>
                      <a:pt x="1" y="84"/>
                    </a:lnTo>
                    <a:lnTo>
                      <a:pt x="2" y="90"/>
                    </a:lnTo>
                    <a:lnTo>
                      <a:pt x="5" y="98"/>
                    </a:lnTo>
                    <a:lnTo>
                      <a:pt x="11" y="110"/>
                    </a:lnTo>
                    <a:lnTo>
                      <a:pt x="15" y="115"/>
                    </a:lnTo>
                    <a:lnTo>
                      <a:pt x="22" y="121"/>
                    </a:lnTo>
                    <a:lnTo>
                      <a:pt x="32" y="129"/>
                    </a:lnTo>
                    <a:lnTo>
                      <a:pt x="44" y="136"/>
                    </a:lnTo>
                    <a:lnTo>
                      <a:pt x="56" y="140"/>
                    </a:lnTo>
                    <a:lnTo>
                      <a:pt x="71" y="142"/>
                    </a:lnTo>
                    <a:lnTo>
                      <a:pt x="77" y="141"/>
                    </a:lnTo>
                    <a:lnTo>
                      <a:pt x="77" y="140"/>
                    </a:lnTo>
                    <a:lnTo>
                      <a:pt x="78" y="140"/>
                    </a:lnTo>
                    <a:lnTo>
                      <a:pt x="80" y="140"/>
                    </a:lnTo>
                    <a:lnTo>
                      <a:pt x="84" y="140"/>
                    </a:lnTo>
                    <a:lnTo>
                      <a:pt x="90" y="138"/>
                    </a:lnTo>
                    <a:lnTo>
                      <a:pt x="98" y="136"/>
                    </a:lnTo>
                    <a:lnTo>
                      <a:pt x="110" y="129"/>
                    </a:lnTo>
                    <a:lnTo>
                      <a:pt x="115" y="125"/>
                    </a:lnTo>
                    <a:lnTo>
                      <a:pt x="121" y="121"/>
                    </a:lnTo>
                    <a:lnTo>
                      <a:pt x="125" y="115"/>
                    </a:lnTo>
                    <a:lnTo>
                      <a:pt x="129" y="110"/>
                    </a:lnTo>
                    <a:lnTo>
                      <a:pt x="136" y="98"/>
                    </a:lnTo>
                    <a:lnTo>
                      <a:pt x="138" y="90"/>
                    </a:lnTo>
                    <a:lnTo>
                      <a:pt x="140" y="84"/>
                    </a:lnTo>
                    <a:lnTo>
                      <a:pt x="140" y="80"/>
                    </a:lnTo>
                    <a:lnTo>
                      <a:pt x="140" y="78"/>
                    </a:lnTo>
                    <a:lnTo>
                      <a:pt x="140" y="77"/>
                    </a:lnTo>
                    <a:lnTo>
                      <a:pt x="141" y="77"/>
                    </a:lnTo>
                    <a:lnTo>
                      <a:pt x="142"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4" name="Freeform 1025">
                <a:extLst>
                  <a:ext uri="{FF2B5EF4-FFF2-40B4-BE49-F238E27FC236}">
                    <a16:creationId xmlns:a16="http://schemas.microsoft.com/office/drawing/2014/main" id="{24A8AE58-1341-088B-7541-B3889C999135}"/>
                  </a:ext>
                </a:extLst>
              </p:cNvPr>
              <p:cNvSpPr>
                <a:spLocks/>
              </p:cNvSpPr>
              <p:nvPr/>
            </p:nvSpPr>
            <p:spPr bwMode="auto">
              <a:xfrm>
                <a:off x="10061575" y="4289425"/>
                <a:ext cx="46038" cy="44450"/>
              </a:xfrm>
              <a:custGeom>
                <a:avLst/>
                <a:gdLst>
                  <a:gd name="T0" fmla="*/ 142 w 142"/>
                  <a:gd name="T1" fmla="*/ 71 h 142"/>
                  <a:gd name="T2" fmla="*/ 140 w 142"/>
                  <a:gd name="T3" fmla="*/ 56 h 142"/>
                  <a:gd name="T4" fmla="*/ 136 w 142"/>
                  <a:gd name="T5" fmla="*/ 43 h 142"/>
                  <a:gd name="T6" fmla="*/ 129 w 142"/>
                  <a:gd name="T7" fmla="*/ 31 h 142"/>
                  <a:gd name="T8" fmla="*/ 121 w 142"/>
                  <a:gd name="T9" fmla="*/ 20 h 142"/>
                  <a:gd name="T10" fmla="*/ 110 w 142"/>
                  <a:gd name="T11" fmla="*/ 11 h 142"/>
                  <a:gd name="T12" fmla="*/ 98 w 142"/>
                  <a:gd name="T13" fmla="*/ 5 h 142"/>
                  <a:gd name="T14" fmla="*/ 90 w 142"/>
                  <a:gd name="T15" fmla="*/ 2 h 142"/>
                  <a:gd name="T16" fmla="*/ 84 w 142"/>
                  <a:gd name="T17" fmla="*/ 1 h 142"/>
                  <a:gd name="T18" fmla="*/ 71 w 142"/>
                  <a:gd name="T19" fmla="*/ 0 h 142"/>
                  <a:gd name="T20" fmla="*/ 56 w 142"/>
                  <a:gd name="T21" fmla="*/ 1 h 142"/>
                  <a:gd name="T22" fmla="*/ 44 w 142"/>
                  <a:gd name="T23" fmla="*/ 5 h 142"/>
                  <a:gd name="T24" fmla="*/ 32 w 142"/>
                  <a:gd name="T25" fmla="*/ 11 h 142"/>
                  <a:gd name="T26" fmla="*/ 21 w 142"/>
                  <a:gd name="T27" fmla="*/ 20 h 142"/>
                  <a:gd name="T28" fmla="*/ 11 w 142"/>
                  <a:gd name="T29" fmla="*/ 31 h 142"/>
                  <a:gd name="T30" fmla="*/ 5 w 142"/>
                  <a:gd name="T31" fmla="*/ 43 h 142"/>
                  <a:gd name="T32" fmla="*/ 1 w 142"/>
                  <a:gd name="T33" fmla="*/ 56 h 142"/>
                  <a:gd name="T34" fmla="*/ 0 w 142"/>
                  <a:gd name="T35" fmla="*/ 71 h 142"/>
                  <a:gd name="T36" fmla="*/ 1 w 142"/>
                  <a:gd name="T37" fmla="*/ 84 h 142"/>
                  <a:gd name="T38" fmla="*/ 2 w 142"/>
                  <a:gd name="T39" fmla="*/ 90 h 142"/>
                  <a:gd name="T40" fmla="*/ 5 w 142"/>
                  <a:gd name="T41" fmla="*/ 97 h 142"/>
                  <a:gd name="T42" fmla="*/ 11 w 142"/>
                  <a:gd name="T43" fmla="*/ 110 h 142"/>
                  <a:gd name="T44" fmla="*/ 15 w 142"/>
                  <a:gd name="T45" fmla="*/ 115 h 142"/>
                  <a:gd name="T46" fmla="*/ 21 w 142"/>
                  <a:gd name="T47" fmla="*/ 121 h 142"/>
                  <a:gd name="T48" fmla="*/ 32 w 142"/>
                  <a:gd name="T49" fmla="*/ 129 h 142"/>
                  <a:gd name="T50" fmla="*/ 44 w 142"/>
                  <a:gd name="T51" fmla="*/ 136 h 142"/>
                  <a:gd name="T52" fmla="*/ 56 w 142"/>
                  <a:gd name="T53" fmla="*/ 140 h 142"/>
                  <a:gd name="T54" fmla="*/ 71 w 142"/>
                  <a:gd name="T55" fmla="*/ 142 h 142"/>
                  <a:gd name="T56" fmla="*/ 77 w 142"/>
                  <a:gd name="T57" fmla="*/ 141 h 142"/>
                  <a:gd name="T58" fmla="*/ 77 w 142"/>
                  <a:gd name="T59" fmla="*/ 140 h 142"/>
                  <a:gd name="T60" fmla="*/ 78 w 142"/>
                  <a:gd name="T61" fmla="*/ 140 h 142"/>
                  <a:gd name="T62" fmla="*/ 80 w 142"/>
                  <a:gd name="T63" fmla="*/ 140 h 142"/>
                  <a:gd name="T64" fmla="*/ 84 w 142"/>
                  <a:gd name="T65" fmla="*/ 140 h 142"/>
                  <a:gd name="T66" fmla="*/ 90 w 142"/>
                  <a:gd name="T67" fmla="*/ 138 h 142"/>
                  <a:gd name="T68" fmla="*/ 98 w 142"/>
                  <a:gd name="T69" fmla="*/ 136 h 142"/>
                  <a:gd name="T70" fmla="*/ 110 w 142"/>
                  <a:gd name="T71" fmla="*/ 129 h 142"/>
                  <a:gd name="T72" fmla="*/ 115 w 142"/>
                  <a:gd name="T73" fmla="*/ 125 h 142"/>
                  <a:gd name="T74" fmla="*/ 121 w 142"/>
                  <a:gd name="T75" fmla="*/ 121 h 142"/>
                  <a:gd name="T76" fmla="*/ 125 w 142"/>
                  <a:gd name="T77" fmla="*/ 115 h 142"/>
                  <a:gd name="T78" fmla="*/ 129 w 142"/>
                  <a:gd name="T79" fmla="*/ 110 h 142"/>
                  <a:gd name="T80" fmla="*/ 136 w 142"/>
                  <a:gd name="T81" fmla="*/ 97 h 142"/>
                  <a:gd name="T82" fmla="*/ 138 w 142"/>
                  <a:gd name="T83" fmla="*/ 90 h 142"/>
                  <a:gd name="T84" fmla="*/ 140 w 142"/>
                  <a:gd name="T85" fmla="*/ 84 h 142"/>
                  <a:gd name="T86" fmla="*/ 140 w 142"/>
                  <a:gd name="T87" fmla="*/ 80 h 142"/>
                  <a:gd name="T88" fmla="*/ 140 w 142"/>
                  <a:gd name="T89" fmla="*/ 78 h 142"/>
                  <a:gd name="T90" fmla="*/ 140 w 142"/>
                  <a:gd name="T91" fmla="*/ 77 h 142"/>
                  <a:gd name="T92" fmla="*/ 141 w 142"/>
                  <a:gd name="T93" fmla="*/ 77 h 142"/>
                  <a:gd name="T94" fmla="*/ 142 w 142"/>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42" y="71"/>
                    </a:moveTo>
                    <a:lnTo>
                      <a:pt x="140" y="56"/>
                    </a:lnTo>
                    <a:lnTo>
                      <a:pt x="136" y="43"/>
                    </a:lnTo>
                    <a:lnTo>
                      <a:pt x="129" y="31"/>
                    </a:lnTo>
                    <a:lnTo>
                      <a:pt x="121" y="20"/>
                    </a:lnTo>
                    <a:lnTo>
                      <a:pt x="110" y="11"/>
                    </a:lnTo>
                    <a:lnTo>
                      <a:pt x="98" y="5"/>
                    </a:lnTo>
                    <a:lnTo>
                      <a:pt x="90" y="2"/>
                    </a:lnTo>
                    <a:lnTo>
                      <a:pt x="84" y="1"/>
                    </a:lnTo>
                    <a:lnTo>
                      <a:pt x="71" y="0"/>
                    </a:lnTo>
                    <a:lnTo>
                      <a:pt x="56" y="1"/>
                    </a:lnTo>
                    <a:lnTo>
                      <a:pt x="44" y="5"/>
                    </a:lnTo>
                    <a:lnTo>
                      <a:pt x="32" y="11"/>
                    </a:lnTo>
                    <a:lnTo>
                      <a:pt x="21" y="20"/>
                    </a:lnTo>
                    <a:lnTo>
                      <a:pt x="11" y="31"/>
                    </a:lnTo>
                    <a:lnTo>
                      <a:pt x="5" y="43"/>
                    </a:lnTo>
                    <a:lnTo>
                      <a:pt x="1" y="56"/>
                    </a:lnTo>
                    <a:lnTo>
                      <a:pt x="0" y="71"/>
                    </a:lnTo>
                    <a:lnTo>
                      <a:pt x="1" y="84"/>
                    </a:lnTo>
                    <a:lnTo>
                      <a:pt x="2" y="90"/>
                    </a:lnTo>
                    <a:lnTo>
                      <a:pt x="5" y="97"/>
                    </a:lnTo>
                    <a:lnTo>
                      <a:pt x="11" y="110"/>
                    </a:lnTo>
                    <a:lnTo>
                      <a:pt x="15" y="115"/>
                    </a:lnTo>
                    <a:lnTo>
                      <a:pt x="21" y="121"/>
                    </a:lnTo>
                    <a:lnTo>
                      <a:pt x="32" y="129"/>
                    </a:lnTo>
                    <a:lnTo>
                      <a:pt x="44" y="136"/>
                    </a:lnTo>
                    <a:lnTo>
                      <a:pt x="56" y="140"/>
                    </a:lnTo>
                    <a:lnTo>
                      <a:pt x="71" y="142"/>
                    </a:lnTo>
                    <a:lnTo>
                      <a:pt x="77" y="141"/>
                    </a:lnTo>
                    <a:lnTo>
                      <a:pt x="77" y="140"/>
                    </a:lnTo>
                    <a:lnTo>
                      <a:pt x="78" y="140"/>
                    </a:lnTo>
                    <a:lnTo>
                      <a:pt x="80" y="140"/>
                    </a:lnTo>
                    <a:lnTo>
                      <a:pt x="84" y="140"/>
                    </a:lnTo>
                    <a:lnTo>
                      <a:pt x="90" y="138"/>
                    </a:lnTo>
                    <a:lnTo>
                      <a:pt x="98" y="136"/>
                    </a:lnTo>
                    <a:lnTo>
                      <a:pt x="110" y="129"/>
                    </a:lnTo>
                    <a:lnTo>
                      <a:pt x="115" y="125"/>
                    </a:lnTo>
                    <a:lnTo>
                      <a:pt x="121" y="121"/>
                    </a:lnTo>
                    <a:lnTo>
                      <a:pt x="125" y="115"/>
                    </a:lnTo>
                    <a:lnTo>
                      <a:pt x="129" y="110"/>
                    </a:lnTo>
                    <a:lnTo>
                      <a:pt x="136" y="97"/>
                    </a:lnTo>
                    <a:lnTo>
                      <a:pt x="138" y="90"/>
                    </a:lnTo>
                    <a:lnTo>
                      <a:pt x="140" y="84"/>
                    </a:lnTo>
                    <a:lnTo>
                      <a:pt x="140" y="80"/>
                    </a:lnTo>
                    <a:lnTo>
                      <a:pt x="140" y="78"/>
                    </a:lnTo>
                    <a:lnTo>
                      <a:pt x="140" y="77"/>
                    </a:lnTo>
                    <a:lnTo>
                      <a:pt x="141" y="77"/>
                    </a:lnTo>
                    <a:lnTo>
                      <a:pt x="142"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5" name="Freeform 1026">
                <a:extLst>
                  <a:ext uri="{FF2B5EF4-FFF2-40B4-BE49-F238E27FC236}">
                    <a16:creationId xmlns:a16="http://schemas.microsoft.com/office/drawing/2014/main" id="{871A5DFC-A0E5-7BB1-F166-E0E47CA6938E}"/>
                  </a:ext>
                </a:extLst>
              </p:cNvPr>
              <p:cNvSpPr>
                <a:spLocks/>
              </p:cNvSpPr>
              <p:nvPr/>
            </p:nvSpPr>
            <p:spPr bwMode="auto">
              <a:xfrm>
                <a:off x="10328275" y="4343400"/>
                <a:ext cx="44450" cy="46038"/>
              </a:xfrm>
              <a:custGeom>
                <a:avLst/>
                <a:gdLst>
                  <a:gd name="T0" fmla="*/ 142 w 142"/>
                  <a:gd name="T1" fmla="*/ 71 h 142"/>
                  <a:gd name="T2" fmla="*/ 139 w 142"/>
                  <a:gd name="T3" fmla="*/ 56 h 142"/>
                  <a:gd name="T4" fmla="*/ 135 w 142"/>
                  <a:gd name="T5" fmla="*/ 43 h 142"/>
                  <a:gd name="T6" fmla="*/ 128 w 142"/>
                  <a:gd name="T7" fmla="*/ 31 h 142"/>
                  <a:gd name="T8" fmla="*/ 120 w 142"/>
                  <a:gd name="T9" fmla="*/ 21 h 142"/>
                  <a:gd name="T10" fmla="*/ 109 w 142"/>
                  <a:gd name="T11" fmla="*/ 12 h 142"/>
                  <a:gd name="T12" fmla="*/ 97 w 142"/>
                  <a:gd name="T13" fmla="*/ 6 h 142"/>
                  <a:gd name="T14" fmla="*/ 90 w 142"/>
                  <a:gd name="T15" fmla="*/ 3 h 142"/>
                  <a:gd name="T16" fmla="*/ 84 w 142"/>
                  <a:gd name="T17" fmla="*/ 1 h 142"/>
                  <a:gd name="T18" fmla="*/ 71 w 142"/>
                  <a:gd name="T19" fmla="*/ 0 h 142"/>
                  <a:gd name="T20" fmla="*/ 55 w 142"/>
                  <a:gd name="T21" fmla="*/ 1 h 142"/>
                  <a:gd name="T22" fmla="*/ 43 w 142"/>
                  <a:gd name="T23" fmla="*/ 6 h 142"/>
                  <a:gd name="T24" fmla="*/ 31 w 142"/>
                  <a:gd name="T25" fmla="*/ 12 h 142"/>
                  <a:gd name="T26" fmla="*/ 21 w 142"/>
                  <a:gd name="T27" fmla="*/ 21 h 142"/>
                  <a:gd name="T28" fmla="*/ 11 w 142"/>
                  <a:gd name="T29" fmla="*/ 31 h 142"/>
                  <a:gd name="T30" fmla="*/ 5 w 142"/>
                  <a:gd name="T31" fmla="*/ 43 h 142"/>
                  <a:gd name="T32" fmla="*/ 1 w 142"/>
                  <a:gd name="T33" fmla="*/ 56 h 142"/>
                  <a:gd name="T34" fmla="*/ 0 w 142"/>
                  <a:gd name="T35" fmla="*/ 71 h 142"/>
                  <a:gd name="T36" fmla="*/ 1 w 142"/>
                  <a:gd name="T37" fmla="*/ 85 h 142"/>
                  <a:gd name="T38" fmla="*/ 2 w 142"/>
                  <a:gd name="T39" fmla="*/ 91 h 142"/>
                  <a:gd name="T40" fmla="*/ 5 w 142"/>
                  <a:gd name="T41" fmla="*/ 98 h 142"/>
                  <a:gd name="T42" fmla="*/ 11 w 142"/>
                  <a:gd name="T43" fmla="*/ 110 h 142"/>
                  <a:gd name="T44" fmla="*/ 15 w 142"/>
                  <a:gd name="T45" fmla="*/ 115 h 142"/>
                  <a:gd name="T46" fmla="*/ 21 w 142"/>
                  <a:gd name="T47" fmla="*/ 121 h 142"/>
                  <a:gd name="T48" fmla="*/ 31 w 142"/>
                  <a:gd name="T49" fmla="*/ 129 h 142"/>
                  <a:gd name="T50" fmla="*/ 43 w 142"/>
                  <a:gd name="T51" fmla="*/ 136 h 142"/>
                  <a:gd name="T52" fmla="*/ 55 w 142"/>
                  <a:gd name="T53" fmla="*/ 140 h 142"/>
                  <a:gd name="T54" fmla="*/ 71 w 142"/>
                  <a:gd name="T55" fmla="*/ 142 h 142"/>
                  <a:gd name="T56" fmla="*/ 77 w 142"/>
                  <a:gd name="T57" fmla="*/ 141 h 142"/>
                  <a:gd name="T58" fmla="*/ 77 w 142"/>
                  <a:gd name="T59" fmla="*/ 140 h 142"/>
                  <a:gd name="T60" fmla="*/ 78 w 142"/>
                  <a:gd name="T61" fmla="*/ 140 h 142"/>
                  <a:gd name="T62" fmla="*/ 80 w 142"/>
                  <a:gd name="T63" fmla="*/ 140 h 142"/>
                  <a:gd name="T64" fmla="*/ 84 w 142"/>
                  <a:gd name="T65" fmla="*/ 140 h 142"/>
                  <a:gd name="T66" fmla="*/ 90 w 142"/>
                  <a:gd name="T67" fmla="*/ 138 h 142"/>
                  <a:gd name="T68" fmla="*/ 97 w 142"/>
                  <a:gd name="T69" fmla="*/ 136 h 142"/>
                  <a:gd name="T70" fmla="*/ 109 w 142"/>
                  <a:gd name="T71" fmla="*/ 129 h 142"/>
                  <a:gd name="T72" fmla="*/ 114 w 142"/>
                  <a:gd name="T73" fmla="*/ 125 h 142"/>
                  <a:gd name="T74" fmla="*/ 120 w 142"/>
                  <a:gd name="T75" fmla="*/ 121 h 142"/>
                  <a:gd name="T76" fmla="*/ 124 w 142"/>
                  <a:gd name="T77" fmla="*/ 115 h 142"/>
                  <a:gd name="T78" fmla="*/ 128 w 142"/>
                  <a:gd name="T79" fmla="*/ 110 h 142"/>
                  <a:gd name="T80" fmla="*/ 135 w 142"/>
                  <a:gd name="T81" fmla="*/ 98 h 142"/>
                  <a:gd name="T82" fmla="*/ 137 w 142"/>
                  <a:gd name="T83" fmla="*/ 91 h 142"/>
                  <a:gd name="T84" fmla="*/ 139 w 142"/>
                  <a:gd name="T85" fmla="*/ 85 h 142"/>
                  <a:gd name="T86" fmla="*/ 139 w 142"/>
                  <a:gd name="T87" fmla="*/ 81 h 142"/>
                  <a:gd name="T88" fmla="*/ 139 w 142"/>
                  <a:gd name="T89" fmla="*/ 79 h 142"/>
                  <a:gd name="T90" fmla="*/ 139 w 142"/>
                  <a:gd name="T91" fmla="*/ 78 h 142"/>
                  <a:gd name="T92" fmla="*/ 140 w 142"/>
                  <a:gd name="T93" fmla="*/ 78 h 142"/>
                  <a:gd name="T94" fmla="*/ 142 w 142"/>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42" y="71"/>
                    </a:moveTo>
                    <a:lnTo>
                      <a:pt x="139" y="56"/>
                    </a:lnTo>
                    <a:lnTo>
                      <a:pt x="135" y="43"/>
                    </a:lnTo>
                    <a:lnTo>
                      <a:pt x="128" y="31"/>
                    </a:lnTo>
                    <a:lnTo>
                      <a:pt x="120" y="21"/>
                    </a:lnTo>
                    <a:lnTo>
                      <a:pt x="109" y="12"/>
                    </a:lnTo>
                    <a:lnTo>
                      <a:pt x="97" y="6"/>
                    </a:lnTo>
                    <a:lnTo>
                      <a:pt x="90" y="3"/>
                    </a:lnTo>
                    <a:lnTo>
                      <a:pt x="84" y="1"/>
                    </a:lnTo>
                    <a:lnTo>
                      <a:pt x="71" y="0"/>
                    </a:lnTo>
                    <a:lnTo>
                      <a:pt x="55" y="1"/>
                    </a:lnTo>
                    <a:lnTo>
                      <a:pt x="43" y="6"/>
                    </a:lnTo>
                    <a:lnTo>
                      <a:pt x="31" y="12"/>
                    </a:lnTo>
                    <a:lnTo>
                      <a:pt x="21" y="21"/>
                    </a:lnTo>
                    <a:lnTo>
                      <a:pt x="11" y="31"/>
                    </a:lnTo>
                    <a:lnTo>
                      <a:pt x="5" y="43"/>
                    </a:lnTo>
                    <a:lnTo>
                      <a:pt x="1" y="56"/>
                    </a:lnTo>
                    <a:lnTo>
                      <a:pt x="0" y="71"/>
                    </a:lnTo>
                    <a:lnTo>
                      <a:pt x="1" y="85"/>
                    </a:lnTo>
                    <a:lnTo>
                      <a:pt x="2" y="91"/>
                    </a:lnTo>
                    <a:lnTo>
                      <a:pt x="5" y="98"/>
                    </a:lnTo>
                    <a:lnTo>
                      <a:pt x="11" y="110"/>
                    </a:lnTo>
                    <a:lnTo>
                      <a:pt x="15" y="115"/>
                    </a:lnTo>
                    <a:lnTo>
                      <a:pt x="21" y="121"/>
                    </a:lnTo>
                    <a:lnTo>
                      <a:pt x="31" y="129"/>
                    </a:lnTo>
                    <a:lnTo>
                      <a:pt x="43" y="136"/>
                    </a:lnTo>
                    <a:lnTo>
                      <a:pt x="55"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lnTo>
                      <a:pt x="124" y="115"/>
                    </a:lnTo>
                    <a:lnTo>
                      <a:pt x="128" y="110"/>
                    </a:lnTo>
                    <a:lnTo>
                      <a:pt x="135" y="98"/>
                    </a:lnTo>
                    <a:lnTo>
                      <a:pt x="137" y="91"/>
                    </a:lnTo>
                    <a:lnTo>
                      <a:pt x="139" y="85"/>
                    </a:lnTo>
                    <a:lnTo>
                      <a:pt x="139" y="81"/>
                    </a:lnTo>
                    <a:lnTo>
                      <a:pt x="139" y="79"/>
                    </a:lnTo>
                    <a:lnTo>
                      <a:pt x="139" y="78"/>
                    </a:lnTo>
                    <a:lnTo>
                      <a:pt x="140" y="78"/>
                    </a:lnTo>
                    <a:lnTo>
                      <a:pt x="142"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6" name="Freeform 1027">
                <a:extLst>
                  <a:ext uri="{FF2B5EF4-FFF2-40B4-BE49-F238E27FC236}">
                    <a16:creationId xmlns:a16="http://schemas.microsoft.com/office/drawing/2014/main" id="{CC9937B8-7308-B5D5-B06B-77DCE24511D9}"/>
                  </a:ext>
                </a:extLst>
              </p:cNvPr>
              <p:cNvSpPr>
                <a:spLocks/>
              </p:cNvSpPr>
              <p:nvPr/>
            </p:nvSpPr>
            <p:spPr bwMode="auto">
              <a:xfrm>
                <a:off x="10599738" y="4408488"/>
                <a:ext cx="44450" cy="44450"/>
              </a:xfrm>
              <a:custGeom>
                <a:avLst/>
                <a:gdLst>
                  <a:gd name="T0" fmla="*/ 142 w 142"/>
                  <a:gd name="T1" fmla="*/ 71 h 142"/>
                  <a:gd name="T2" fmla="*/ 140 w 142"/>
                  <a:gd name="T3" fmla="*/ 56 h 142"/>
                  <a:gd name="T4" fmla="*/ 136 w 142"/>
                  <a:gd name="T5" fmla="*/ 43 h 142"/>
                  <a:gd name="T6" fmla="*/ 129 w 142"/>
                  <a:gd name="T7" fmla="*/ 31 h 142"/>
                  <a:gd name="T8" fmla="*/ 121 w 142"/>
                  <a:gd name="T9" fmla="*/ 21 h 142"/>
                  <a:gd name="T10" fmla="*/ 110 w 142"/>
                  <a:gd name="T11" fmla="*/ 11 h 142"/>
                  <a:gd name="T12" fmla="*/ 98 w 142"/>
                  <a:gd name="T13" fmla="*/ 5 h 142"/>
                  <a:gd name="T14" fmla="*/ 90 w 142"/>
                  <a:gd name="T15" fmla="*/ 2 h 142"/>
                  <a:gd name="T16" fmla="*/ 84 w 142"/>
                  <a:gd name="T17" fmla="*/ 1 h 142"/>
                  <a:gd name="T18" fmla="*/ 71 w 142"/>
                  <a:gd name="T19" fmla="*/ 0 h 142"/>
                  <a:gd name="T20" fmla="*/ 56 w 142"/>
                  <a:gd name="T21" fmla="*/ 1 h 142"/>
                  <a:gd name="T22" fmla="*/ 44 w 142"/>
                  <a:gd name="T23" fmla="*/ 5 h 142"/>
                  <a:gd name="T24" fmla="*/ 32 w 142"/>
                  <a:gd name="T25" fmla="*/ 11 h 142"/>
                  <a:gd name="T26" fmla="*/ 22 w 142"/>
                  <a:gd name="T27" fmla="*/ 21 h 142"/>
                  <a:gd name="T28" fmla="*/ 11 w 142"/>
                  <a:gd name="T29" fmla="*/ 31 h 142"/>
                  <a:gd name="T30" fmla="*/ 5 w 142"/>
                  <a:gd name="T31" fmla="*/ 43 h 142"/>
                  <a:gd name="T32" fmla="*/ 1 w 142"/>
                  <a:gd name="T33" fmla="*/ 56 h 142"/>
                  <a:gd name="T34" fmla="*/ 0 w 142"/>
                  <a:gd name="T35" fmla="*/ 71 h 142"/>
                  <a:gd name="T36" fmla="*/ 1 w 142"/>
                  <a:gd name="T37" fmla="*/ 84 h 142"/>
                  <a:gd name="T38" fmla="*/ 2 w 142"/>
                  <a:gd name="T39" fmla="*/ 91 h 142"/>
                  <a:gd name="T40" fmla="*/ 5 w 142"/>
                  <a:gd name="T41" fmla="*/ 98 h 142"/>
                  <a:gd name="T42" fmla="*/ 11 w 142"/>
                  <a:gd name="T43" fmla="*/ 110 h 142"/>
                  <a:gd name="T44" fmla="*/ 15 w 142"/>
                  <a:gd name="T45" fmla="*/ 115 h 142"/>
                  <a:gd name="T46" fmla="*/ 22 w 142"/>
                  <a:gd name="T47" fmla="*/ 121 h 142"/>
                  <a:gd name="T48" fmla="*/ 32 w 142"/>
                  <a:gd name="T49" fmla="*/ 129 h 142"/>
                  <a:gd name="T50" fmla="*/ 44 w 142"/>
                  <a:gd name="T51" fmla="*/ 136 h 142"/>
                  <a:gd name="T52" fmla="*/ 56 w 142"/>
                  <a:gd name="T53" fmla="*/ 140 h 142"/>
                  <a:gd name="T54" fmla="*/ 71 w 142"/>
                  <a:gd name="T55" fmla="*/ 142 h 142"/>
                  <a:gd name="T56" fmla="*/ 77 w 142"/>
                  <a:gd name="T57" fmla="*/ 141 h 142"/>
                  <a:gd name="T58" fmla="*/ 77 w 142"/>
                  <a:gd name="T59" fmla="*/ 140 h 142"/>
                  <a:gd name="T60" fmla="*/ 78 w 142"/>
                  <a:gd name="T61" fmla="*/ 140 h 142"/>
                  <a:gd name="T62" fmla="*/ 80 w 142"/>
                  <a:gd name="T63" fmla="*/ 140 h 142"/>
                  <a:gd name="T64" fmla="*/ 84 w 142"/>
                  <a:gd name="T65" fmla="*/ 140 h 142"/>
                  <a:gd name="T66" fmla="*/ 90 w 142"/>
                  <a:gd name="T67" fmla="*/ 138 h 142"/>
                  <a:gd name="T68" fmla="*/ 98 w 142"/>
                  <a:gd name="T69" fmla="*/ 136 h 142"/>
                  <a:gd name="T70" fmla="*/ 110 w 142"/>
                  <a:gd name="T71" fmla="*/ 129 h 142"/>
                  <a:gd name="T72" fmla="*/ 115 w 142"/>
                  <a:gd name="T73" fmla="*/ 125 h 142"/>
                  <a:gd name="T74" fmla="*/ 121 w 142"/>
                  <a:gd name="T75" fmla="*/ 121 h 142"/>
                  <a:gd name="T76" fmla="*/ 125 w 142"/>
                  <a:gd name="T77" fmla="*/ 115 h 142"/>
                  <a:gd name="T78" fmla="*/ 129 w 142"/>
                  <a:gd name="T79" fmla="*/ 110 h 142"/>
                  <a:gd name="T80" fmla="*/ 136 w 142"/>
                  <a:gd name="T81" fmla="*/ 98 h 142"/>
                  <a:gd name="T82" fmla="*/ 138 w 142"/>
                  <a:gd name="T83" fmla="*/ 91 h 142"/>
                  <a:gd name="T84" fmla="*/ 140 w 142"/>
                  <a:gd name="T85" fmla="*/ 84 h 142"/>
                  <a:gd name="T86" fmla="*/ 140 w 142"/>
                  <a:gd name="T87" fmla="*/ 80 h 142"/>
                  <a:gd name="T88" fmla="*/ 140 w 142"/>
                  <a:gd name="T89" fmla="*/ 78 h 142"/>
                  <a:gd name="T90" fmla="*/ 140 w 142"/>
                  <a:gd name="T91" fmla="*/ 77 h 142"/>
                  <a:gd name="T92" fmla="*/ 141 w 142"/>
                  <a:gd name="T93" fmla="*/ 77 h 142"/>
                  <a:gd name="T94" fmla="*/ 142 w 142"/>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42" y="71"/>
                    </a:moveTo>
                    <a:lnTo>
                      <a:pt x="140" y="56"/>
                    </a:lnTo>
                    <a:lnTo>
                      <a:pt x="136" y="43"/>
                    </a:lnTo>
                    <a:lnTo>
                      <a:pt x="129" y="31"/>
                    </a:lnTo>
                    <a:lnTo>
                      <a:pt x="121" y="21"/>
                    </a:lnTo>
                    <a:lnTo>
                      <a:pt x="110" y="11"/>
                    </a:lnTo>
                    <a:lnTo>
                      <a:pt x="98" y="5"/>
                    </a:lnTo>
                    <a:lnTo>
                      <a:pt x="90" y="2"/>
                    </a:lnTo>
                    <a:lnTo>
                      <a:pt x="84" y="1"/>
                    </a:lnTo>
                    <a:lnTo>
                      <a:pt x="71" y="0"/>
                    </a:lnTo>
                    <a:lnTo>
                      <a:pt x="56" y="1"/>
                    </a:lnTo>
                    <a:lnTo>
                      <a:pt x="44" y="5"/>
                    </a:lnTo>
                    <a:lnTo>
                      <a:pt x="32" y="11"/>
                    </a:lnTo>
                    <a:lnTo>
                      <a:pt x="22" y="21"/>
                    </a:lnTo>
                    <a:lnTo>
                      <a:pt x="11" y="31"/>
                    </a:lnTo>
                    <a:lnTo>
                      <a:pt x="5" y="43"/>
                    </a:lnTo>
                    <a:lnTo>
                      <a:pt x="1" y="56"/>
                    </a:lnTo>
                    <a:lnTo>
                      <a:pt x="0" y="71"/>
                    </a:lnTo>
                    <a:lnTo>
                      <a:pt x="1" y="84"/>
                    </a:lnTo>
                    <a:lnTo>
                      <a:pt x="2" y="91"/>
                    </a:lnTo>
                    <a:lnTo>
                      <a:pt x="5" y="98"/>
                    </a:lnTo>
                    <a:lnTo>
                      <a:pt x="11" y="110"/>
                    </a:lnTo>
                    <a:lnTo>
                      <a:pt x="15" y="115"/>
                    </a:lnTo>
                    <a:lnTo>
                      <a:pt x="22" y="121"/>
                    </a:lnTo>
                    <a:lnTo>
                      <a:pt x="32" y="129"/>
                    </a:lnTo>
                    <a:lnTo>
                      <a:pt x="44" y="136"/>
                    </a:lnTo>
                    <a:lnTo>
                      <a:pt x="56" y="140"/>
                    </a:lnTo>
                    <a:lnTo>
                      <a:pt x="71" y="142"/>
                    </a:lnTo>
                    <a:lnTo>
                      <a:pt x="77" y="141"/>
                    </a:lnTo>
                    <a:lnTo>
                      <a:pt x="77" y="140"/>
                    </a:lnTo>
                    <a:lnTo>
                      <a:pt x="78" y="140"/>
                    </a:lnTo>
                    <a:lnTo>
                      <a:pt x="80" y="140"/>
                    </a:lnTo>
                    <a:lnTo>
                      <a:pt x="84" y="140"/>
                    </a:lnTo>
                    <a:lnTo>
                      <a:pt x="90" y="138"/>
                    </a:lnTo>
                    <a:lnTo>
                      <a:pt x="98" y="136"/>
                    </a:lnTo>
                    <a:lnTo>
                      <a:pt x="110" y="129"/>
                    </a:lnTo>
                    <a:lnTo>
                      <a:pt x="115" y="125"/>
                    </a:lnTo>
                    <a:lnTo>
                      <a:pt x="121" y="121"/>
                    </a:lnTo>
                    <a:lnTo>
                      <a:pt x="125" y="115"/>
                    </a:lnTo>
                    <a:lnTo>
                      <a:pt x="129" y="110"/>
                    </a:lnTo>
                    <a:lnTo>
                      <a:pt x="136" y="98"/>
                    </a:lnTo>
                    <a:lnTo>
                      <a:pt x="138" y="91"/>
                    </a:lnTo>
                    <a:lnTo>
                      <a:pt x="140" y="84"/>
                    </a:lnTo>
                    <a:lnTo>
                      <a:pt x="140" y="80"/>
                    </a:lnTo>
                    <a:lnTo>
                      <a:pt x="140" y="78"/>
                    </a:lnTo>
                    <a:lnTo>
                      <a:pt x="140" y="77"/>
                    </a:lnTo>
                    <a:lnTo>
                      <a:pt x="141" y="77"/>
                    </a:lnTo>
                    <a:lnTo>
                      <a:pt x="142"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7" name="Freeform 1028">
                <a:extLst>
                  <a:ext uri="{FF2B5EF4-FFF2-40B4-BE49-F238E27FC236}">
                    <a16:creationId xmlns:a16="http://schemas.microsoft.com/office/drawing/2014/main" id="{072E3C94-69C9-E07F-7FA6-806ACE47FEEB}"/>
                  </a:ext>
                </a:extLst>
              </p:cNvPr>
              <p:cNvSpPr>
                <a:spLocks/>
              </p:cNvSpPr>
              <p:nvPr/>
            </p:nvSpPr>
            <p:spPr bwMode="auto">
              <a:xfrm>
                <a:off x="10869613" y="4464050"/>
                <a:ext cx="46038" cy="46038"/>
              </a:xfrm>
              <a:custGeom>
                <a:avLst/>
                <a:gdLst>
                  <a:gd name="T0" fmla="*/ 142 w 142"/>
                  <a:gd name="T1" fmla="*/ 71 h 142"/>
                  <a:gd name="T2" fmla="*/ 140 w 142"/>
                  <a:gd name="T3" fmla="*/ 56 h 142"/>
                  <a:gd name="T4" fmla="*/ 136 w 142"/>
                  <a:gd name="T5" fmla="*/ 42 h 142"/>
                  <a:gd name="T6" fmla="*/ 129 w 142"/>
                  <a:gd name="T7" fmla="*/ 30 h 142"/>
                  <a:gd name="T8" fmla="*/ 120 w 142"/>
                  <a:gd name="T9" fmla="*/ 20 h 142"/>
                  <a:gd name="T10" fmla="*/ 109 w 142"/>
                  <a:gd name="T11" fmla="*/ 11 h 142"/>
                  <a:gd name="T12" fmla="*/ 97 w 142"/>
                  <a:gd name="T13" fmla="*/ 5 h 142"/>
                  <a:gd name="T14" fmla="*/ 90 w 142"/>
                  <a:gd name="T15" fmla="*/ 2 h 142"/>
                  <a:gd name="T16" fmla="*/ 84 w 142"/>
                  <a:gd name="T17" fmla="*/ 1 h 142"/>
                  <a:gd name="T18" fmla="*/ 71 w 142"/>
                  <a:gd name="T19" fmla="*/ 0 h 142"/>
                  <a:gd name="T20" fmla="*/ 56 w 142"/>
                  <a:gd name="T21" fmla="*/ 1 h 142"/>
                  <a:gd name="T22" fmla="*/ 43 w 142"/>
                  <a:gd name="T23" fmla="*/ 5 h 142"/>
                  <a:gd name="T24" fmla="*/ 31 w 142"/>
                  <a:gd name="T25" fmla="*/ 11 h 142"/>
                  <a:gd name="T26" fmla="*/ 21 w 142"/>
                  <a:gd name="T27" fmla="*/ 20 h 142"/>
                  <a:gd name="T28" fmla="*/ 11 w 142"/>
                  <a:gd name="T29" fmla="*/ 30 h 142"/>
                  <a:gd name="T30" fmla="*/ 5 w 142"/>
                  <a:gd name="T31" fmla="*/ 42 h 142"/>
                  <a:gd name="T32" fmla="*/ 1 w 142"/>
                  <a:gd name="T33" fmla="*/ 56 h 142"/>
                  <a:gd name="T34" fmla="*/ 0 w 142"/>
                  <a:gd name="T35" fmla="*/ 71 h 142"/>
                  <a:gd name="T36" fmla="*/ 1 w 142"/>
                  <a:gd name="T37" fmla="*/ 84 h 142"/>
                  <a:gd name="T38" fmla="*/ 2 w 142"/>
                  <a:gd name="T39" fmla="*/ 90 h 142"/>
                  <a:gd name="T40" fmla="*/ 5 w 142"/>
                  <a:gd name="T41" fmla="*/ 97 h 142"/>
                  <a:gd name="T42" fmla="*/ 11 w 142"/>
                  <a:gd name="T43" fmla="*/ 109 h 142"/>
                  <a:gd name="T44" fmla="*/ 15 w 142"/>
                  <a:gd name="T45" fmla="*/ 114 h 142"/>
                  <a:gd name="T46" fmla="*/ 21 w 142"/>
                  <a:gd name="T47" fmla="*/ 120 h 142"/>
                  <a:gd name="T48" fmla="*/ 31 w 142"/>
                  <a:gd name="T49" fmla="*/ 129 h 142"/>
                  <a:gd name="T50" fmla="*/ 43 w 142"/>
                  <a:gd name="T51" fmla="*/ 136 h 142"/>
                  <a:gd name="T52" fmla="*/ 56 w 142"/>
                  <a:gd name="T53" fmla="*/ 140 h 142"/>
                  <a:gd name="T54" fmla="*/ 71 w 142"/>
                  <a:gd name="T55" fmla="*/ 142 h 142"/>
                  <a:gd name="T56" fmla="*/ 77 w 142"/>
                  <a:gd name="T57" fmla="*/ 141 h 142"/>
                  <a:gd name="T58" fmla="*/ 77 w 142"/>
                  <a:gd name="T59" fmla="*/ 140 h 142"/>
                  <a:gd name="T60" fmla="*/ 78 w 142"/>
                  <a:gd name="T61" fmla="*/ 140 h 142"/>
                  <a:gd name="T62" fmla="*/ 80 w 142"/>
                  <a:gd name="T63" fmla="*/ 140 h 142"/>
                  <a:gd name="T64" fmla="*/ 84 w 142"/>
                  <a:gd name="T65" fmla="*/ 140 h 142"/>
                  <a:gd name="T66" fmla="*/ 90 w 142"/>
                  <a:gd name="T67" fmla="*/ 138 h 142"/>
                  <a:gd name="T68" fmla="*/ 97 w 142"/>
                  <a:gd name="T69" fmla="*/ 136 h 142"/>
                  <a:gd name="T70" fmla="*/ 109 w 142"/>
                  <a:gd name="T71" fmla="*/ 129 h 142"/>
                  <a:gd name="T72" fmla="*/ 114 w 142"/>
                  <a:gd name="T73" fmla="*/ 124 h 142"/>
                  <a:gd name="T74" fmla="*/ 120 w 142"/>
                  <a:gd name="T75" fmla="*/ 120 h 142"/>
                  <a:gd name="T76" fmla="*/ 125 w 142"/>
                  <a:gd name="T77" fmla="*/ 114 h 142"/>
                  <a:gd name="T78" fmla="*/ 129 w 142"/>
                  <a:gd name="T79" fmla="*/ 109 h 142"/>
                  <a:gd name="T80" fmla="*/ 136 w 142"/>
                  <a:gd name="T81" fmla="*/ 97 h 142"/>
                  <a:gd name="T82" fmla="*/ 138 w 142"/>
                  <a:gd name="T83" fmla="*/ 90 h 142"/>
                  <a:gd name="T84" fmla="*/ 140 w 142"/>
                  <a:gd name="T85" fmla="*/ 84 h 142"/>
                  <a:gd name="T86" fmla="*/ 140 w 142"/>
                  <a:gd name="T87" fmla="*/ 80 h 142"/>
                  <a:gd name="T88" fmla="*/ 140 w 142"/>
                  <a:gd name="T89" fmla="*/ 78 h 142"/>
                  <a:gd name="T90" fmla="*/ 140 w 142"/>
                  <a:gd name="T91" fmla="*/ 77 h 142"/>
                  <a:gd name="T92" fmla="*/ 141 w 142"/>
                  <a:gd name="T93" fmla="*/ 77 h 142"/>
                  <a:gd name="T94" fmla="*/ 142 w 142"/>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42" y="71"/>
                    </a:moveTo>
                    <a:lnTo>
                      <a:pt x="140" y="56"/>
                    </a:lnTo>
                    <a:lnTo>
                      <a:pt x="136" y="42"/>
                    </a:lnTo>
                    <a:lnTo>
                      <a:pt x="129" y="30"/>
                    </a:lnTo>
                    <a:lnTo>
                      <a:pt x="120" y="20"/>
                    </a:lnTo>
                    <a:lnTo>
                      <a:pt x="109" y="11"/>
                    </a:lnTo>
                    <a:lnTo>
                      <a:pt x="97" y="5"/>
                    </a:lnTo>
                    <a:lnTo>
                      <a:pt x="90" y="2"/>
                    </a:lnTo>
                    <a:lnTo>
                      <a:pt x="84" y="1"/>
                    </a:lnTo>
                    <a:lnTo>
                      <a:pt x="71" y="0"/>
                    </a:lnTo>
                    <a:lnTo>
                      <a:pt x="56" y="1"/>
                    </a:lnTo>
                    <a:lnTo>
                      <a:pt x="43" y="5"/>
                    </a:lnTo>
                    <a:lnTo>
                      <a:pt x="31" y="11"/>
                    </a:lnTo>
                    <a:lnTo>
                      <a:pt x="21" y="20"/>
                    </a:lnTo>
                    <a:lnTo>
                      <a:pt x="11" y="30"/>
                    </a:lnTo>
                    <a:lnTo>
                      <a:pt x="5" y="42"/>
                    </a:lnTo>
                    <a:lnTo>
                      <a:pt x="1" y="56"/>
                    </a:lnTo>
                    <a:lnTo>
                      <a:pt x="0" y="71"/>
                    </a:lnTo>
                    <a:lnTo>
                      <a:pt x="1" y="84"/>
                    </a:lnTo>
                    <a:lnTo>
                      <a:pt x="2" y="90"/>
                    </a:lnTo>
                    <a:lnTo>
                      <a:pt x="5" y="97"/>
                    </a:lnTo>
                    <a:lnTo>
                      <a:pt x="11" y="109"/>
                    </a:lnTo>
                    <a:lnTo>
                      <a:pt x="15" y="114"/>
                    </a:lnTo>
                    <a:lnTo>
                      <a:pt x="21" y="120"/>
                    </a:lnTo>
                    <a:lnTo>
                      <a:pt x="31" y="129"/>
                    </a:lnTo>
                    <a:lnTo>
                      <a:pt x="43" y="136"/>
                    </a:lnTo>
                    <a:lnTo>
                      <a:pt x="56" y="140"/>
                    </a:lnTo>
                    <a:lnTo>
                      <a:pt x="71" y="142"/>
                    </a:lnTo>
                    <a:lnTo>
                      <a:pt x="77" y="141"/>
                    </a:lnTo>
                    <a:lnTo>
                      <a:pt x="77" y="140"/>
                    </a:lnTo>
                    <a:lnTo>
                      <a:pt x="78" y="140"/>
                    </a:lnTo>
                    <a:lnTo>
                      <a:pt x="80" y="140"/>
                    </a:lnTo>
                    <a:lnTo>
                      <a:pt x="84" y="140"/>
                    </a:lnTo>
                    <a:lnTo>
                      <a:pt x="90" y="138"/>
                    </a:lnTo>
                    <a:lnTo>
                      <a:pt x="97" y="136"/>
                    </a:lnTo>
                    <a:lnTo>
                      <a:pt x="109" y="129"/>
                    </a:lnTo>
                    <a:lnTo>
                      <a:pt x="114" y="124"/>
                    </a:lnTo>
                    <a:lnTo>
                      <a:pt x="120" y="120"/>
                    </a:lnTo>
                    <a:lnTo>
                      <a:pt x="125" y="114"/>
                    </a:lnTo>
                    <a:lnTo>
                      <a:pt x="129" y="109"/>
                    </a:lnTo>
                    <a:lnTo>
                      <a:pt x="136" y="97"/>
                    </a:lnTo>
                    <a:lnTo>
                      <a:pt x="138" y="90"/>
                    </a:lnTo>
                    <a:lnTo>
                      <a:pt x="140" y="84"/>
                    </a:lnTo>
                    <a:lnTo>
                      <a:pt x="140" y="80"/>
                    </a:lnTo>
                    <a:lnTo>
                      <a:pt x="140" y="78"/>
                    </a:lnTo>
                    <a:lnTo>
                      <a:pt x="140" y="77"/>
                    </a:lnTo>
                    <a:lnTo>
                      <a:pt x="141" y="77"/>
                    </a:lnTo>
                    <a:lnTo>
                      <a:pt x="142"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8" name="Freeform 1029">
                <a:extLst>
                  <a:ext uri="{FF2B5EF4-FFF2-40B4-BE49-F238E27FC236}">
                    <a16:creationId xmlns:a16="http://schemas.microsoft.com/office/drawing/2014/main" id="{A4DF4EA1-52F2-FD6D-0DF2-20D73951A761}"/>
                  </a:ext>
                </a:extLst>
              </p:cNvPr>
              <p:cNvSpPr>
                <a:spLocks/>
              </p:cNvSpPr>
              <p:nvPr/>
            </p:nvSpPr>
            <p:spPr bwMode="auto">
              <a:xfrm>
                <a:off x="11141075" y="4559300"/>
                <a:ext cx="44450" cy="46038"/>
              </a:xfrm>
              <a:custGeom>
                <a:avLst/>
                <a:gdLst>
                  <a:gd name="T0" fmla="*/ 142 w 142"/>
                  <a:gd name="T1" fmla="*/ 71 h 142"/>
                  <a:gd name="T2" fmla="*/ 140 w 142"/>
                  <a:gd name="T3" fmla="*/ 56 h 142"/>
                  <a:gd name="T4" fmla="*/ 136 w 142"/>
                  <a:gd name="T5" fmla="*/ 42 h 142"/>
                  <a:gd name="T6" fmla="*/ 129 w 142"/>
                  <a:gd name="T7" fmla="*/ 30 h 142"/>
                  <a:gd name="T8" fmla="*/ 121 w 142"/>
                  <a:gd name="T9" fmla="*/ 20 h 142"/>
                  <a:gd name="T10" fmla="*/ 110 w 142"/>
                  <a:gd name="T11" fmla="*/ 11 h 142"/>
                  <a:gd name="T12" fmla="*/ 98 w 142"/>
                  <a:gd name="T13" fmla="*/ 5 h 142"/>
                  <a:gd name="T14" fmla="*/ 91 w 142"/>
                  <a:gd name="T15" fmla="*/ 2 h 142"/>
                  <a:gd name="T16" fmla="*/ 85 w 142"/>
                  <a:gd name="T17" fmla="*/ 1 h 142"/>
                  <a:gd name="T18" fmla="*/ 71 w 142"/>
                  <a:gd name="T19" fmla="*/ 0 h 142"/>
                  <a:gd name="T20" fmla="*/ 56 w 142"/>
                  <a:gd name="T21" fmla="*/ 1 h 142"/>
                  <a:gd name="T22" fmla="*/ 44 w 142"/>
                  <a:gd name="T23" fmla="*/ 5 h 142"/>
                  <a:gd name="T24" fmla="*/ 32 w 142"/>
                  <a:gd name="T25" fmla="*/ 11 h 142"/>
                  <a:gd name="T26" fmla="*/ 22 w 142"/>
                  <a:gd name="T27" fmla="*/ 20 h 142"/>
                  <a:gd name="T28" fmla="*/ 12 w 142"/>
                  <a:gd name="T29" fmla="*/ 30 h 142"/>
                  <a:gd name="T30" fmla="*/ 5 w 142"/>
                  <a:gd name="T31" fmla="*/ 42 h 142"/>
                  <a:gd name="T32" fmla="*/ 1 w 142"/>
                  <a:gd name="T33" fmla="*/ 56 h 142"/>
                  <a:gd name="T34" fmla="*/ 0 w 142"/>
                  <a:gd name="T35" fmla="*/ 71 h 142"/>
                  <a:gd name="T36" fmla="*/ 1 w 142"/>
                  <a:gd name="T37" fmla="*/ 84 h 142"/>
                  <a:gd name="T38" fmla="*/ 2 w 142"/>
                  <a:gd name="T39" fmla="*/ 90 h 142"/>
                  <a:gd name="T40" fmla="*/ 5 w 142"/>
                  <a:gd name="T41" fmla="*/ 97 h 142"/>
                  <a:gd name="T42" fmla="*/ 12 w 142"/>
                  <a:gd name="T43" fmla="*/ 109 h 142"/>
                  <a:gd name="T44" fmla="*/ 16 w 142"/>
                  <a:gd name="T45" fmla="*/ 114 h 142"/>
                  <a:gd name="T46" fmla="*/ 22 w 142"/>
                  <a:gd name="T47" fmla="*/ 121 h 142"/>
                  <a:gd name="T48" fmla="*/ 32 w 142"/>
                  <a:gd name="T49" fmla="*/ 129 h 142"/>
                  <a:gd name="T50" fmla="*/ 44 w 142"/>
                  <a:gd name="T51" fmla="*/ 136 h 142"/>
                  <a:gd name="T52" fmla="*/ 56 w 142"/>
                  <a:gd name="T53" fmla="*/ 140 h 142"/>
                  <a:gd name="T54" fmla="*/ 71 w 142"/>
                  <a:gd name="T55" fmla="*/ 142 h 142"/>
                  <a:gd name="T56" fmla="*/ 77 w 142"/>
                  <a:gd name="T57" fmla="*/ 141 h 142"/>
                  <a:gd name="T58" fmla="*/ 77 w 142"/>
                  <a:gd name="T59" fmla="*/ 140 h 142"/>
                  <a:gd name="T60" fmla="*/ 78 w 142"/>
                  <a:gd name="T61" fmla="*/ 140 h 142"/>
                  <a:gd name="T62" fmla="*/ 80 w 142"/>
                  <a:gd name="T63" fmla="*/ 140 h 142"/>
                  <a:gd name="T64" fmla="*/ 85 w 142"/>
                  <a:gd name="T65" fmla="*/ 140 h 142"/>
                  <a:gd name="T66" fmla="*/ 91 w 142"/>
                  <a:gd name="T67" fmla="*/ 138 h 142"/>
                  <a:gd name="T68" fmla="*/ 98 w 142"/>
                  <a:gd name="T69" fmla="*/ 136 h 142"/>
                  <a:gd name="T70" fmla="*/ 110 w 142"/>
                  <a:gd name="T71" fmla="*/ 129 h 142"/>
                  <a:gd name="T72" fmla="*/ 115 w 142"/>
                  <a:gd name="T73" fmla="*/ 125 h 142"/>
                  <a:gd name="T74" fmla="*/ 121 w 142"/>
                  <a:gd name="T75" fmla="*/ 121 h 142"/>
                  <a:gd name="T76" fmla="*/ 125 w 142"/>
                  <a:gd name="T77" fmla="*/ 114 h 142"/>
                  <a:gd name="T78" fmla="*/ 129 w 142"/>
                  <a:gd name="T79" fmla="*/ 109 h 142"/>
                  <a:gd name="T80" fmla="*/ 136 w 142"/>
                  <a:gd name="T81" fmla="*/ 97 h 142"/>
                  <a:gd name="T82" fmla="*/ 138 w 142"/>
                  <a:gd name="T83" fmla="*/ 90 h 142"/>
                  <a:gd name="T84" fmla="*/ 140 w 142"/>
                  <a:gd name="T85" fmla="*/ 84 h 142"/>
                  <a:gd name="T86" fmla="*/ 140 w 142"/>
                  <a:gd name="T87" fmla="*/ 80 h 142"/>
                  <a:gd name="T88" fmla="*/ 140 w 142"/>
                  <a:gd name="T89" fmla="*/ 78 h 142"/>
                  <a:gd name="T90" fmla="*/ 140 w 142"/>
                  <a:gd name="T91" fmla="*/ 77 h 142"/>
                  <a:gd name="T92" fmla="*/ 141 w 142"/>
                  <a:gd name="T93" fmla="*/ 77 h 142"/>
                  <a:gd name="T94" fmla="*/ 142 w 142"/>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42" y="71"/>
                    </a:moveTo>
                    <a:lnTo>
                      <a:pt x="140" y="56"/>
                    </a:lnTo>
                    <a:lnTo>
                      <a:pt x="136" y="42"/>
                    </a:lnTo>
                    <a:lnTo>
                      <a:pt x="129" y="30"/>
                    </a:lnTo>
                    <a:lnTo>
                      <a:pt x="121" y="20"/>
                    </a:lnTo>
                    <a:lnTo>
                      <a:pt x="110" y="11"/>
                    </a:lnTo>
                    <a:lnTo>
                      <a:pt x="98" y="5"/>
                    </a:lnTo>
                    <a:lnTo>
                      <a:pt x="91" y="2"/>
                    </a:lnTo>
                    <a:lnTo>
                      <a:pt x="85" y="1"/>
                    </a:lnTo>
                    <a:lnTo>
                      <a:pt x="71" y="0"/>
                    </a:lnTo>
                    <a:lnTo>
                      <a:pt x="56" y="1"/>
                    </a:lnTo>
                    <a:lnTo>
                      <a:pt x="44" y="5"/>
                    </a:lnTo>
                    <a:lnTo>
                      <a:pt x="32" y="11"/>
                    </a:lnTo>
                    <a:lnTo>
                      <a:pt x="22" y="20"/>
                    </a:lnTo>
                    <a:lnTo>
                      <a:pt x="12" y="30"/>
                    </a:lnTo>
                    <a:lnTo>
                      <a:pt x="5" y="42"/>
                    </a:lnTo>
                    <a:lnTo>
                      <a:pt x="1" y="56"/>
                    </a:lnTo>
                    <a:lnTo>
                      <a:pt x="0" y="71"/>
                    </a:lnTo>
                    <a:lnTo>
                      <a:pt x="1" y="84"/>
                    </a:lnTo>
                    <a:lnTo>
                      <a:pt x="2" y="90"/>
                    </a:lnTo>
                    <a:lnTo>
                      <a:pt x="5" y="97"/>
                    </a:lnTo>
                    <a:lnTo>
                      <a:pt x="12" y="109"/>
                    </a:lnTo>
                    <a:lnTo>
                      <a:pt x="16" y="114"/>
                    </a:lnTo>
                    <a:lnTo>
                      <a:pt x="22" y="121"/>
                    </a:lnTo>
                    <a:lnTo>
                      <a:pt x="32" y="129"/>
                    </a:lnTo>
                    <a:lnTo>
                      <a:pt x="44" y="136"/>
                    </a:lnTo>
                    <a:lnTo>
                      <a:pt x="56" y="140"/>
                    </a:lnTo>
                    <a:lnTo>
                      <a:pt x="71" y="142"/>
                    </a:lnTo>
                    <a:lnTo>
                      <a:pt x="77" y="141"/>
                    </a:lnTo>
                    <a:lnTo>
                      <a:pt x="77" y="140"/>
                    </a:lnTo>
                    <a:lnTo>
                      <a:pt x="78" y="140"/>
                    </a:lnTo>
                    <a:lnTo>
                      <a:pt x="80" y="140"/>
                    </a:lnTo>
                    <a:lnTo>
                      <a:pt x="85" y="140"/>
                    </a:lnTo>
                    <a:lnTo>
                      <a:pt x="91" y="138"/>
                    </a:lnTo>
                    <a:lnTo>
                      <a:pt x="98" y="136"/>
                    </a:lnTo>
                    <a:lnTo>
                      <a:pt x="110" y="129"/>
                    </a:lnTo>
                    <a:lnTo>
                      <a:pt x="115" y="125"/>
                    </a:lnTo>
                    <a:lnTo>
                      <a:pt x="121" y="121"/>
                    </a:lnTo>
                    <a:lnTo>
                      <a:pt x="125" y="114"/>
                    </a:lnTo>
                    <a:lnTo>
                      <a:pt x="129" y="109"/>
                    </a:lnTo>
                    <a:lnTo>
                      <a:pt x="136" y="97"/>
                    </a:lnTo>
                    <a:lnTo>
                      <a:pt x="138" y="90"/>
                    </a:lnTo>
                    <a:lnTo>
                      <a:pt x="140" y="84"/>
                    </a:lnTo>
                    <a:lnTo>
                      <a:pt x="140" y="80"/>
                    </a:lnTo>
                    <a:lnTo>
                      <a:pt x="140" y="78"/>
                    </a:lnTo>
                    <a:lnTo>
                      <a:pt x="140" y="77"/>
                    </a:lnTo>
                    <a:lnTo>
                      <a:pt x="141" y="77"/>
                    </a:lnTo>
                    <a:lnTo>
                      <a:pt x="142"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9" name="Freeform 1030">
                <a:extLst>
                  <a:ext uri="{FF2B5EF4-FFF2-40B4-BE49-F238E27FC236}">
                    <a16:creationId xmlns:a16="http://schemas.microsoft.com/office/drawing/2014/main" id="{59BF89C9-63CD-0149-5D19-3CEC10C70069}"/>
                  </a:ext>
                </a:extLst>
              </p:cNvPr>
              <p:cNvSpPr>
                <a:spLocks/>
              </p:cNvSpPr>
              <p:nvPr/>
            </p:nvSpPr>
            <p:spPr bwMode="auto">
              <a:xfrm>
                <a:off x="11410950" y="4611688"/>
                <a:ext cx="44450" cy="44450"/>
              </a:xfrm>
              <a:custGeom>
                <a:avLst/>
                <a:gdLst>
                  <a:gd name="T0" fmla="*/ 142 w 142"/>
                  <a:gd name="T1" fmla="*/ 71 h 142"/>
                  <a:gd name="T2" fmla="*/ 140 w 142"/>
                  <a:gd name="T3" fmla="*/ 56 h 142"/>
                  <a:gd name="T4" fmla="*/ 136 w 142"/>
                  <a:gd name="T5" fmla="*/ 43 h 142"/>
                  <a:gd name="T6" fmla="*/ 129 w 142"/>
                  <a:gd name="T7" fmla="*/ 31 h 142"/>
                  <a:gd name="T8" fmla="*/ 121 w 142"/>
                  <a:gd name="T9" fmla="*/ 20 h 142"/>
                  <a:gd name="T10" fmla="*/ 109 w 142"/>
                  <a:gd name="T11" fmla="*/ 11 h 142"/>
                  <a:gd name="T12" fmla="*/ 97 w 142"/>
                  <a:gd name="T13" fmla="*/ 5 h 142"/>
                  <a:gd name="T14" fmla="*/ 90 w 142"/>
                  <a:gd name="T15" fmla="*/ 2 h 142"/>
                  <a:gd name="T16" fmla="*/ 84 w 142"/>
                  <a:gd name="T17" fmla="*/ 1 h 142"/>
                  <a:gd name="T18" fmla="*/ 71 w 142"/>
                  <a:gd name="T19" fmla="*/ 0 h 142"/>
                  <a:gd name="T20" fmla="*/ 56 w 142"/>
                  <a:gd name="T21" fmla="*/ 1 h 142"/>
                  <a:gd name="T22" fmla="*/ 44 w 142"/>
                  <a:gd name="T23" fmla="*/ 5 h 142"/>
                  <a:gd name="T24" fmla="*/ 31 w 142"/>
                  <a:gd name="T25" fmla="*/ 11 h 142"/>
                  <a:gd name="T26" fmla="*/ 21 w 142"/>
                  <a:gd name="T27" fmla="*/ 20 h 142"/>
                  <a:gd name="T28" fmla="*/ 11 w 142"/>
                  <a:gd name="T29" fmla="*/ 31 h 142"/>
                  <a:gd name="T30" fmla="*/ 5 w 142"/>
                  <a:gd name="T31" fmla="*/ 43 h 142"/>
                  <a:gd name="T32" fmla="*/ 1 w 142"/>
                  <a:gd name="T33" fmla="*/ 56 h 142"/>
                  <a:gd name="T34" fmla="*/ 0 w 142"/>
                  <a:gd name="T35" fmla="*/ 71 h 142"/>
                  <a:gd name="T36" fmla="*/ 1 w 142"/>
                  <a:gd name="T37" fmla="*/ 84 h 142"/>
                  <a:gd name="T38" fmla="*/ 2 w 142"/>
                  <a:gd name="T39" fmla="*/ 90 h 142"/>
                  <a:gd name="T40" fmla="*/ 5 w 142"/>
                  <a:gd name="T41" fmla="*/ 97 h 142"/>
                  <a:gd name="T42" fmla="*/ 11 w 142"/>
                  <a:gd name="T43" fmla="*/ 110 h 142"/>
                  <a:gd name="T44" fmla="*/ 15 w 142"/>
                  <a:gd name="T45" fmla="*/ 115 h 142"/>
                  <a:gd name="T46" fmla="*/ 21 w 142"/>
                  <a:gd name="T47" fmla="*/ 121 h 142"/>
                  <a:gd name="T48" fmla="*/ 31 w 142"/>
                  <a:gd name="T49" fmla="*/ 129 h 142"/>
                  <a:gd name="T50" fmla="*/ 44 w 142"/>
                  <a:gd name="T51" fmla="*/ 136 h 142"/>
                  <a:gd name="T52" fmla="*/ 56 w 142"/>
                  <a:gd name="T53" fmla="*/ 140 h 142"/>
                  <a:gd name="T54" fmla="*/ 71 w 142"/>
                  <a:gd name="T55" fmla="*/ 142 h 142"/>
                  <a:gd name="T56" fmla="*/ 77 w 142"/>
                  <a:gd name="T57" fmla="*/ 141 h 142"/>
                  <a:gd name="T58" fmla="*/ 77 w 142"/>
                  <a:gd name="T59" fmla="*/ 140 h 142"/>
                  <a:gd name="T60" fmla="*/ 78 w 142"/>
                  <a:gd name="T61" fmla="*/ 140 h 142"/>
                  <a:gd name="T62" fmla="*/ 80 w 142"/>
                  <a:gd name="T63" fmla="*/ 140 h 142"/>
                  <a:gd name="T64" fmla="*/ 84 w 142"/>
                  <a:gd name="T65" fmla="*/ 140 h 142"/>
                  <a:gd name="T66" fmla="*/ 90 w 142"/>
                  <a:gd name="T67" fmla="*/ 138 h 142"/>
                  <a:gd name="T68" fmla="*/ 97 w 142"/>
                  <a:gd name="T69" fmla="*/ 136 h 142"/>
                  <a:gd name="T70" fmla="*/ 109 w 142"/>
                  <a:gd name="T71" fmla="*/ 129 h 142"/>
                  <a:gd name="T72" fmla="*/ 115 w 142"/>
                  <a:gd name="T73" fmla="*/ 125 h 142"/>
                  <a:gd name="T74" fmla="*/ 121 w 142"/>
                  <a:gd name="T75" fmla="*/ 121 h 142"/>
                  <a:gd name="T76" fmla="*/ 125 w 142"/>
                  <a:gd name="T77" fmla="*/ 115 h 142"/>
                  <a:gd name="T78" fmla="*/ 129 w 142"/>
                  <a:gd name="T79" fmla="*/ 110 h 142"/>
                  <a:gd name="T80" fmla="*/ 136 w 142"/>
                  <a:gd name="T81" fmla="*/ 97 h 142"/>
                  <a:gd name="T82" fmla="*/ 138 w 142"/>
                  <a:gd name="T83" fmla="*/ 90 h 142"/>
                  <a:gd name="T84" fmla="*/ 140 w 142"/>
                  <a:gd name="T85" fmla="*/ 84 h 142"/>
                  <a:gd name="T86" fmla="*/ 140 w 142"/>
                  <a:gd name="T87" fmla="*/ 80 h 142"/>
                  <a:gd name="T88" fmla="*/ 140 w 142"/>
                  <a:gd name="T89" fmla="*/ 78 h 142"/>
                  <a:gd name="T90" fmla="*/ 140 w 142"/>
                  <a:gd name="T91" fmla="*/ 77 h 142"/>
                  <a:gd name="T92" fmla="*/ 141 w 142"/>
                  <a:gd name="T93" fmla="*/ 77 h 142"/>
                  <a:gd name="T94" fmla="*/ 142 w 142"/>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42" y="71"/>
                    </a:moveTo>
                    <a:lnTo>
                      <a:pt x="140" y="56"/>
                    </a:lnTo>
                    <a:lnTo>
                      <a:pt x="136" y="43"/>
                    </a:lnTo>
                    <a:lnTo>
                      <a:pt x="129" y="31"/>
                    </a:lnTo>
                    <a:lnTo>
                      <a:pt x="121" y="20"/>
                    </a:lnTo>
                    <a:lnTo>
                      <a:pt x="109" y="11"/>
                    </a:lnTo>
                    <a:lnTo>
                      <a:pt x="97" y="5"/>
                    </a:lnTo>
                    <a:lnTo>
                      <a:pt x="90" y="2"/>
                    </a:lnTo>
                    <a:lnTo>
                      <a:pt x="84" y="1"/>
                    </a:lnTo>
                    <a:lnTo>
                      <a:pt x="71" y="0"/>
                    </a:lnTo>
                    <a:lnTo>
                      <a:pt x="56" y="1"/>
                    </a:lnTo>
                    <a:lnTo>
                      <a:pt x="44" y="5"/>
                    </a:lnTo>
                    <a:lnTo>
                      <a:pt x="31" y="11"/>
                    </a:lnTo>
                    <a:lnTo>
                      <a:pt x="21" y="20"/>
                    </a:lnTo>
                    <a:lnTo>
                      <a:pt x="11" y="31"/>
                    </a:lnTo>
                    <a:lnTo>
                      <a:pt x="5" y="43"/>
                    </a:lnTo>
                    <a:lnTo>
                      <a:pt x="1" y="56"/>
                    </a:lnTo>
                    <a:lnTo>
                      <a:pt x="0" y="71"/>
                    </a:lnTo>
                    <a:lnTo>
                      <a:pt x="1" y="84"/>
                    </a:lnTo>
                    <a:lnTo>
                      <a:pt x="2" y="90"/>
                    </a:lnTo>
                    <a:lnTo>
                      <a:pt x="5" y="97"/>
                    </a:lnTo>
                    <a:lnTo>
                      <a:pt x="11" y="110"/>
                    </a:lnTo>
                    <a:lnTo>
                      <a:pt x="15" y="115"/>
                    </a:lnTo>
                    <a:lnTo>
                      <a:pt x="21" y="121"/>
                    </a:lnTo>
                    <a:lnTo>
                      <a:pt x="31" y="129"/>
                    </a:lnTo>
                    <a:lnTo>
                      <a:pt x="44" y="136"/>
                    </a:lnTo>
                    <a:lnTo>
                      <a:pt x="56" y="140"/>
                    </a:lnTo>
                    <a:lnTo>
                      <a:pt x="71" y="142"/>
                    </a:lnTo>
                    <a:lnTo>
                      <a:pt x="77" y="141"/>
                    </a:lnTo>
                    <a:lnTo>
                      <a:pt x="77" y="140"/>
                    </a:lnTo>
                    <a:lnTo>
                      <a:pt x="78" y="140"/>
                    </a:lnTo>
                    <a:lnTo>
                      <a:pt x="80" y="140"/>
                    </a:lnTo>
                    <a:lnTo>
                      <a:pt x="84" y="140"/>
                    </a:lnTo>
                    <a:lnTo>
                      <a:pt x="90" y="138"/>
                    </a:lnTo>
                    <a:lnTo>
                      <a:pt x="97" y="136"/>
                    </a:lnTo>
                    <a:lnTo>
                      <a:pt x="109" y="129"/>
                    </a:lnTo>
                    <a:lnTo>
                      <a:pt x="115" y="125"/>
                    </a:lnTo>
                    <a:lnTo>
                      <a:pt x="121" y="121"/>
                    </a:lnTo>
                    <a:lnTo>
                      <a:pt x="125" y="115"/>
                    </a:lnTo>
                    <a:lnTo>
                      <a:pt x="129" y="110"/>
                    </a:lnTo>
                    <a:lnTo>
                      <a:pt x="136" y="97"/>
                    </a:lnTo>
                    <a:lnTo>
                      <a:pt x="138" y="90"/>
                    </a:lnTo>
                    <a:lnTo>
                      <a:pt x="140" y="84"/>
                    </a:lnTo>
                    <a:lnTo>
                      <a:pt x="140" y="80"/>
                    </a:lnTo>
                    <a:lnTo>
                      <a:pt x="140" y="78"/>
                    </a:lnTo>
                    <a:lnTo>
                      <a:pt x="140" y="77"/>
                    </a:lnTo>
                    <a:lnTo>
                      <a:pt x="141" y="77"/>
                    </a:lnTo>
                    <a:lnTo>
                      <a:pt x="142"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0" name="Freeform 1031">
                <a:extLst>
                  <a:ext uri="{FF2B5EF4-FFF2-40B4-BE49-F238E27FC236}">
                    <a16:creationId xmlns:a16="http://schemas.microsoft.com/office/drawing/2014/main" id="{A9C1F3D0-1F8E-248B-CD44-D9BBE17323F3}"/>
                  </a:ext>
                </a:extLst>
              </p:cNvPr>
              <p:cNvSpPr>
                <a:spLocks/>
              </p:cNvSpPr>
              <p:nvPr/>
            </p:nvSpPr>
            <p:spPr bwMode="auto">
              <a:xfrm>
                <a:off x="11682413" y="4679950"/>
                <a:ext cx="46038" cy="46038"/>
              </a:xfrm>
              <a:custGeom>
                <a:avLst/>
                <a:gdLst>
                  <a:gd name="T0" fmla="*/ 142 w 142"/>
                  <a:gd name="T1" fmla="*/ 71 h 142"/>
                  <a:gd name="T2" fmla="*/ 140 w 142"/>
                  <a:gd name="T3" fmla="*/ 56 h 142"/>
                  <a:gd name="T4" fmla="*/ 135 w 142"/>
                  <a:gd name="T5" fmla="*/ 43 h 142"/>
                  <a:gd name="T6" fmla="*/ 128 w 142"/>
                  <a:gd name="T7" fmla="*/ 31 h 142"/>
                  <a:gd name="T8" fmla="*/ 120 w 142"/>
                  <a:gd name="T9" fmla="*/ 20 h 142"/>
                  <a:gd name="T10" fmla="*/ 109 w 142"/>
                  <a:gd name="T11" fmla="*/ 11 h 142"/>
                  <a:gd name="T12" fmla="*/ 97 w 142"/>
                  <a:gd name="T13" fmla="*/ 5 h 142"/>
                  <a:gd name="T14" fmla="*/ 90 w 142"/>
                  <a:gd name="T15" fmla="*/ 2 h 142"/>
                  <a:gd name="T16" fmla="*/ 84 w 142"/>
                  <a:gd name="T17" fmla="*/ 1 h 142"/>
                  <a:gd name="T18" fmla="*/ 71 w 142"/>
                  <a:gd name="T19" fmla="*/ 0 h 142"/>
                  <a:gd name="T20" fmla="*/ 55 w 142"/>
                  <a:gd name="T21" fmla="*/ 1 h 142"/>
                  <a:gd name="T22" fmla="*/ 43 w 142"/>
                  <a:gd name="T23" fmla="*/ 5 h 142"/>
                  <a:gd name="T24" fmla="*/ 31 w 142"/>
                  <a:gd name="T25" fmla="*/ 11 h 142"/>
                  <a:gd name="T26" fmla="*/ 21 w 142"/>
                  <a:gd name="T27" fmla="*/ 20 h 142"/>
                  <a:gd name="T28" fmla="*/ 11 w 142"/>
                  <a:gd name="T29" fmla="*/ 31 h 142"/>
                  <a:gd name="T30" fmla="*/ 5 w 142"/>
                  <a:gd name="T31" fmla="*/ 43 h 142"/>
                  <a:gd name="T32" fmla="*/ 1 w 142"/>
                  <a:gd name="T33" fmla="*/ 56 h 142"/>
                  <a:gd name="T34" fmla="*/ 0 w 142"/>
                  <a:gd name="T35" fmla="*/ 71 h 142"/>
                  <a:gd name="T36" fmla="*/ 1 w 142"/>
                  <a:gd name="T37" fmla="*/ 84 h 142"/>
                  <a:gd name="T38" fmla="*/ 2 w 142"/>
                  <a:gd name="T39" fmla="*/ 90 h 142"/>
                  <a:gd name="T40" fmla="*/ 5 w 142"/>
                  <a:gd name="T41" fmla="*/ 97 h 142"/>
                  <a:gd name="T42" fmla="*/ 11 w 142"/>
                  <a:gd name="T43" fmla="*/ 110 h 142"/>
                  <a:gd name="T44" fmla="*/ 15 w 142"/>
                  <a:gd name="T45" fmla="*/ 115 h 142"/>
                  <a:gd name="T46" fmla="*/ 21 w 142"/>
                  <a:gd name="T47" fmla="*/ 121 h 142"/>
                  <a:gd name="T48" fmla="*/ 31 w 142"/>
                  <a:gd name="T49" fmla="*/ 129 h 142"/>
                  <a:gd name="T50" fmla="*/ 43 w 142"/>
                  <a:gd name="T51" fmla="*/ 136 h 142"/>
                  <a:gd name="T52" fmla="*/ 55 w 142"/>
                  <a:gd name="T53" fmla="*/ 140 h 142"/>
                  <a:gd name="T54" fmla="*/ 71 w 142"/>
                  <a:gd name="T55" fmla="*/ 142 h 142"/>
                  <a:gd name="T56" fmla="*/ 77 w 142"/>
                  <a:gd name="T57" fmla="*/ 141 h 142"/>
                  <a:gd name="T58" fmla="*/ 77 w 142"/>
                  <a:gd name="T59" fmla="*/ 140 h 142"/>
                  <a:gd name="T60" fmla="*/ 78 w 142"/>
                  <a:gd name="T61" fmla="*/ 140 h 142"/>
                  <a:gd name="T62" fmla="*/ 80 w 142"/>
                  <a:gd name="T63" fmla="*/ 140 h 142"/>
                  <a:gd name="T64" fmla="*/ 84 w 142"/>
                  <a:gd name="T65" fmla="*/ 140 h 142"/>
                  <a:gd name="T66" fmla="*/ 90 w 142"/>
                  <a:gd name="T67" fmla="*/ 138 h 142"/>
                  <a:gd name="T68" fmla="*/ 97 w 142"/>
                  <a:gd name="T69" fmla="*/ 136 h 142"/>
                  <a:gd name="T70" fmla="*/ 109 w 142"/>
                  <a:gd name="T71" fmla="*/ 129 h 142"/>
                  <a:gd name="T72" fmla="*/ 114 w 142"/>
                  <a:gd name="T73" fmla="*/ 125 h 142"/>
                  <a:gd name="T74" fmla="*/ 120 w 142"/>
                  <a:gd name="T75" fmla="*/ 121 h 142"/>
                  <a:gd name="T76" fmla="*/ 124 w 142"/>
                  <a:gd name="T77" fmla="*/ 115 h 142"/>
                  <a:gd name="T78" fmla="*/ 128 w 142"/>
                  <a:gd name="T79" fmla="*/ 110 h 142"/>
                  <a:gd name="T80" fmla="*/ 135 w 142"/>
                  <a:gd name="T81" fmla="*/ 97 h 142"/>
                  <a:gd name="T82" fmla="*/ 138 w 142"/>
                  <a:gd name="T83" fmla="*/ 90 h 142"/>
                  <a:gd name="T84" fmla="*/ 140 w 142"/>
                  <a:gd name="T85" fmla="*/ 84 h 142"/>
                  <a:gd name="T86" fmla="*/ 140 w 142"/>
                  <a:gd name="T87" fmla="*/ 80 h 142"/>
                  <a:gd name="T88" fmla="*/ 140 w 142"/>
                  <a:gd name="T89" fmla="*/ 78 h 142"/>
                  <a:gd name="T90" fmla="*/ 140 w 142"/>
                  <a:gd name="T91" fmla="*/ 77 h 142"/>
                  <a:gd name="T92" fmla="*/ 141 w 142"/>
                  <a:gd name="T93" fmla="*/ 77 h 142"/>
                  <a:gd name="T94" fmla="*/ 142 w 142"/>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42" y="71"/>
                    </a:moveTo>
                    <a:lnTo>
                      <a:pt x="140" y="56"/>
                    </a:lnTo>
                    <a:lnTo>
                      <a:pt x="135" y="43"/>
                    </a:lnTo>
                    <a:lnTo>
                      <a:pt x="128" y="31"/>
                    </a:lnTo>
                    <a:lnTo>
                      <a:pt x="120" y="20"/>
                    </a:lnTo>
                    <a:lnTo>
                      <a:pt x="109" y="11"/>
                    </a:lnTo>
                    <a:lnTo>
                      <a:pt x="97" y="5"/>
                    </a:lnTo>
                    <a:lnTo>
                      <a:pt x="90" y="2"/>
                    </a:lnTo>
                    <a:lnTo>
                      <a:pt x="84" y="1"/>
                    </a:lnTo>
                    <a:lnTo>
                      <a:pt x="71" y="0"/>
                    </a:lnTo>
                    <a:lnTo>
                      <a:pt x="55" y="1"/>
                    </a:lnTo>
                    <a:lnTo>
                      <a:pt x="43" y="5"/>
                    </a:lnTo>
                    <a:lnTo>
                      <a:pt x="31" y="11"/>
                    </a:lnTo>
                    <a:lnTo>
                      <a:pt x="21" y="20"/>
                    </a:lnTo>
                    <a:lnTo>
                      <a:pt x="11" y="31"/>
                    </a:lnTo>
                    <a:lnTo>
                      <a:pt x="5" y="43"/>
                    </a:lnTo>
                    <a:lnTo>
                      <a:pt x="1" y="56"/>
                    </a:lnTo>
                    <a:lnTo>
                      <a:pt x="0" y="71"/>
                    </a:lnTo>
                    <a:lnTo>
                      <a:pt x="1" y="84"/>
                    </a:lnTo>
                    <a:lnTo>
                      <a:pt x="2" y="90"/>
                    </a:lnTo>
                    <a:lnTo>
                      <a:pt x="5" y="97"/>
                    </a:lnTo>
                    <a:lnTo>
                      <a:pt x="11" y="110"/>
                    </a:lnTo>
                    <a:lnTo>
                      <a:pt x="15" y="115"/>
                    </a:lnTo>
                    <a:lnTo>
                      <a:pt x="21" y="121"/>
                    </a:lnTo>
                    <a:lnTo>
                      <a:pt x="31" y="129"/>
                    </a:lnTo>
                    <a:lnTo>
                      <a:pt x="43" y="136"/>
                    </a:lnTo>
                    <a:lnTo>
                      <a:pt x="55"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lnTo>
                      <a:pt x="124" y="115"/>
                    </a:lnTo>
                    <a:lnTo>
                      <a:pt x="128" y="110"/>
                    </a:lnTo>
                    <a:lnTo>
                      <a:pt x="135" y="97"/>
                    </a:lnTo>
                    <a:lnTo>
                      <a:pt x="138" y="90"/>
                    </a:lnTo>
                    <a:lnTo>
                      <a:pt x="140" y="84"/>
                    </a:lnTo>
                    <a:lnTo>
                      <a:pt x="140" y="80"/>
                    </a:lnTo>
                    <a:lnTo>
                      <a:pt x="140" y="78"/>
                    </a:lnTo>
                    <a:lnTo>
                      <a:pt x="140" y="77"/>
                    </a:lnTo>
                    <a:lnTo>
                      <a:pt x="141" y="77"/>
                    </a:lnTo>
                    <a:lnTo>
                      <a:pt x="142"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1" name="Line 1032">
                <a:extLst>
                  <a:ext uri="{FF2B5EF4-FFF2-40B4-BE49-F238E27FC236}">
                    <a16:creationId xmlns:a16="http://schemas.microsoft.com/office/drawing/2014/main" id="{F4A7B341-2787-7193-F5F9-325B243FE864}"/>
                  </a:ext>
                </a:extLst>
              </p:cNvPr>
              <p:cNvSpPr>
                <a:spLocks noChangeShapeType="1"/>
              </p:cNvSpPr>
              <p:nvPr/>
            </p:nvSpPr>
            <p:spPr bwMode="auto">
              <a:xfrm>
                <a:off x="11707813" y="4665663"/>
                <a:ext cx="0" cy="112713"/>
              </a:xfrm>
              <a:prstGeom prst="line">
                <a:avLst/>
              </a:prstGeom>
              <a:noFill/>
              <a:ln w="6350">
                <a:solidFill>
                  <a:srgbClr val="66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2" name="Freeform 1033">
                <a:extLst>
                  <a:ext uri="{FF2B5EF4-FFF2-40B4-BE49-F238E27FC236}">
                    <a16:creationId xmlns:a16="http://schemas.microsoft.com/office/drawing/2014/main" id="{A270A3E2-45D8-888E-B544-5042958546C1}"/>
                  </a:ext>
                </a:extLst>
              </p:cNvPr>
              <p:cNvSpPr>
                <a:spLocks/>
              </p:cNvSpPr>
              <p:nvPr/>
            </p:nvSpPr>
            <p:spPr bwMode="auto">
              <a:xfrm>
                <a:off x="10625138" y="4349750"/>
                <a:ext cx="0" cy="227013"/>
              </a:xfrm>
              <a:custGeom>
                <a:avLst/>
                <a:gdLst>
                  <a:gd name="T0" fmla="*/ 715 h 715"/>
                  <a:gd name="T1" fmla="*/ 258 h 715"/>
                  <a:gd name="T2" fmla="*/ 0 h 715"/>
                </a:gdLst>
                <a:ahLst/>
                <a:cxnLst>
                  <a:cxn ang="0">
                    <a:pos x="0" y="T0"/>
                  </a:cxn>
                  <a:cxn ang="0">
                    <a:pos x="0" y="T1"/>
                  </a:cxn>
                  <a:cxn ang="0">
                    <a:pos x="0" y="T2"/>
                  </a:cxn>
                </a:cxnLst>
                <a:rect l="0" t="0" r="r" b="b"/>
                <a:pathLst>
                  <a:path h="715">
                    <a:moveTo>
                      <a:pt x="0" y="715"/>
                    </a:moveTo>
                    <a:lnTo>
                      <a:pt x="0" y="258"/>
                    </a:lnTo>
                    <a:lnTo>
                      <a:pt x="0" y="0"/>
                    </a:lnTo>
                  </a:path>
                </a:pathLst>
              </a:custGeom>
              <a:noFill/>
              <a:ln w="6350">
                <a:solidFill>
                  <a:srgbClr val="66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3" name="Line 1035">
                <a:extLst>
                  <a:ext uri="{FF2B5EF4-FFF2-40B4-BE49-F238E27FC236}">
                    <a16:creationId xmlns:a16="http://schemas.microsoft.com/office/drawing/2014/main" id="{5160A0A6-0F8D-B2AB-DCC6-1AFE73E04D63}"/>
                  </a:ext>
                </a:extLst>
              </p:cNvPr>
              <p:cNvSpPr>
                <a:spLocks noChangeShapeType="1"/>
              </p:cNvSpPr>
              <p:nvPr/>
            </p:nvSpPr>
            <p:spPr bwMode="auto">
              <a:xfrm>
                <a:off x="10895013" y="4398963"/>
                <a:ext cx="0" cy="117475"/>
              </a:xfrm>
              <a:prstGeom prst="line">
                <a:avLst/>
              </a:prstGeom>
              <a:noFill/>
              <a:ln w="6350">
                <a:solidFill>
                  <a:srgbClr val="66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4" name="Line 1036">
                <a:extLst>
                  <a:ext uri="{FF2B5EF4-FFF2-40B4-BE49-F238E27FC236}">
                    <a16:creationId xmlns:a16="http://schemas.microsoft.com/office/drawing/2014/main" id="{E21BB823-BA1C-9245-242B-B8D35D1F82E5}"/>
                  </a:ext>
                </a:extLst>
              </p:cNvPr>
              <p:cNvSpPr>
                <a:spLocks noChangeShapeType="1"/>
              </p:cNvSpPr>
              <p:nvPr/>
            </p:nvSpPr>
            <p:spPr bwMode="auto">
              <a:xfrm>
                <a:off x="11166475" y="4551363"/>
                <a:ext cx="0" cy="93663"/>
              </a:xfrm>
              <a:prstGeom prst="line">
                <a:avLst/>
              </a:prstGeom>
              <a:noFill/>
              <a:ln w="6350">
                <a:solidFill>
                  <a:srgbClr val="66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5" name="Line 1037">
                <a:extLst>
                  <a:ext uri="{FF2B5EF4-FFF2-40B4-BE49-F238E27FC236}">
                    <a16:creationId xmlns:a16="http://schemas.microsoft.com/office/drawing/2014/main" id="{14025361-5E2E-245D-22DC-224FA0D18AB4}"/>
                  </a:ext>
                </a:extLst>
              </p:cNvPr>
              <p:cNvSpPr>
                <a:spLocks noChangeShapeType="1"/>
              </p:cNvSpPr>
              <p:nvPr/>
            </p:nvSpPr>
            <p:spPr bwMode="auto">
              <a:xfrm>
                <a:off x="11436350" y="4597400"/>
                <a:ext cx="0" cy="96838"/>
              </a:xfrm>
              <a:prstGeom prst="line">
                <a:avLst/>
              </a:prstGeom>
              <a:noFill/>
              <a:ln w="6350">
                <a:solidFill>
                  <a:srgbClr val="66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6" name="Freeform 1038">
                <a:extLst>
                  <a:ext uri="{FF2B5EF4-FFF2-40B4-BE49-F238E27FC236}">
                    <a16:creationId xmlns:a16="http://schemas.microsoft.com/office/drawing/2014/main" id="{2DDEFC4F-3F4D-D6EC-3E62-07919BE84BC6}"/>
                  </a:ext>
                </a:extLst>
              </p:cNvPr>
              <p:cNvSpPr>
                <a:spLocks/>
              </p:cNvSpPr>
              <p:nvPr/>
            </p:nvSpPr>
            <p:spPr bwMode="auto">
              <a:xfrm>
                <a:off x="9929813" y="4189413"/>
                <a:ext cx="0" cy="141288"/>
              </a:xfrm>
              <a:custGeom>
                <a:avLst/>
                <a:gdLst>
                  <a:gd name="T0" fmla="*/ 0 h 446"/>
                  <a:gd name="T1" fmla="*/ 146 h 446"/>
                  <a:gd name="T2" fmla="*/ 446 h 446"/>
                </a:gdLst>
                <a:ahLst/>
                <a:cxnLst>
                  <a:cxn ang="0">
                    <a:pos x="0" y="T0"/>
                  </a:cxn>
                  <a:cxn ang="0">
                    <a:pos x="0" y="T1"/>
                  </a:cxn>
                  <a:cxn ang="0">
                    <a:pos x="0" y="T2"/>
                  </a:cxn>
                </a:cxnLst>
                <a:rect l="0" t="0" r="r" b="b"/>
                <a:pathLst>
                  <a:path h="446">
                    <a:moveTo>
                      <a:pt x="0" y="0"/>
                    </a:moveTo>
                    <a:lnTo>
                      <a:pt x="0" y="146"/>
                    </a:lnTo>
                    <a:lnTo>
                      <a:pt x="0" y="446"/>
                    </a:lnTo>
                  </a:path>
                </a:pathLst>
              </a:custGeom>
              <a:noFill/>
              <a:ln w="6350">
                <a:solidFill>
                  <a:srgbClr val="66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7" name="Freeform 1039">
                <a:extLst>
                  <a:ext uri="{FF2B5EF4-FFF2-40B4-BE49-F238E27FC236}">
                    <a16:creationId xmlns:a16="http://schemas.microsoft.com/office/drawing/2014/main" id="{F856D257-9A8E-7896-B497-C78E5A250F92}"/>
                  </a:ext>
                </a:extLst>
              </p:cNvPr>
              <p:cNvSpPr>
                <a:spLocks/>
              </p:cNvSpPr>
              <p:nvPr/>
            </p:nvSpPr>
            <p:spPr bwMode="auto">
              <a:xfrm>
                <a:off x="9969500" y="4197350"/>
                <a:ext cx="0" cy="142875"/>
              </a:xfrm>
              <a:custGeom>
                <a:avLst/>
                <a:gdLst>
                  <a:gd name="T0" fmla="*/ 0 h 451"/>
                  <a:gd name="T1" fmla="*/ 151 h 451"/>
                  <a:gd name="T2" fmla="*/ 451 h 451"/>
                </a:gdLst>
                <a:ahLst/>
                <a:cxnLst>
                  <a:cxn ang="0">
                    <a:pos x="0" y="T0"/>
                  </a:cxn>
                  <a:cxn ang="0">
                    <a:pos x="0" y="T1"/>
                  </a:cxn>
                  <a:cxn ang="0">
                    <a:pos x="0" y="T2"/>
                  </a:cxn>
                </a:cxnLst>
                <a:rect l="0" t="0" r="r" b="b"/>
                <a:pathLst>
                  <a:path h="451">
                    <a:moveTo>
                      <a:pt x="0" y="0"/>
                    </a:moveTo>
                    <a:lnTo>
                      <a:pt x="0" y="151"/>
                    </a:lnTo>
                    <a:lnTo>
                      <a:pt x="0" y="451"/>
                    </a:lnTo>
                  </a:path>
                </a:pathLst>
              </a:custGeom>
              <a:noFill/>
              <a:ln w="6350">
                <a:solidFill>
                  <a:srgbClr val="66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8" name="Freeform 1040">
                <a:extLst>
                  <a:ext uri="{FF2B5EF4-FFF2-40B4-BE49-F238E27FC236}">
                    <a16:creationId xmlns:a16="http://schemas.microsoft.com/office/drawing/2014/main" id="{9FB5AACB-A3C9-04B3-3666-474F0A176B93}"/>
                  </a:ext>
                </a:extLst>
              </p:cNvPr>
              <p:cNvSpPr>
                <a:spLocks/>
              </p:cNvSpPr>
              <p:nvPr/>
            </p:nvSpPr>
            <p:spPr bwMode="auto">
              <a:xfrm>
                <a:off x="10009188" y="4213225"/>
                <a:ext cx="0" cy="131763"/>
              </a:xfrm>
              <a:custGeom>
                <a:avLst/>
                <a:gdLst>
                  <a:gd name="T0" fmla="*/ 416 h 416"/>
                  <a:gd name="T1" fmla="*/ 132 h 416"/>
                  <a:gd name="T2" fmla="*/ 0 h 416"/>
                </a:gdLst>
                <a:ahLst/>
                <a:cxnLst>
                  <a:cxn ang="0">
                    <a:pos x="0" y="T0"/>
                  </a:cxn>
                  <a:cxn ang="0">
                    <a:pos x="0" y="T1"/>
                  </a:cxn>
                  <a:cxn ang="0">
                    <a:pos x="0" y="T2"/>
                  </a:cxn>
                </a:cxnLst>
                <a:rect l="0" t="0" r="r" b="b"/>
                <a:pathLst>
                  <a:path h="416">
                    <a:moveTo>
                      <a:pt x="0" y="416"/>
                    </a:moveTo>
                    <a:lnTo>
                      <a:pt x="0" y="132"/>
                    </a:lnTo>
                    <a:lnTo>
                      <a:pt x="0" y="0"/>
                    </a:lnTo>
                  </a:path>
                </a:pathLst>
              </a:custGeom>
              <a:noFill/>
              <a:ln w="6350">
                <a:solidFill>
                  <a:srgbClr val="66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9" name="Line 1041">
                <a:extLst>
                  <a:ext uri="{FF2B5EF4-FFF2-40B4-BE49-F238E27FC236}">
                    <a16:creationId xmlns:a16="http://schemas.microsoft.com/office/drawing/2014/main" id="{0594349E-62FD-8300-31FD-083BB800716A}"/>
                  </a:ext>
                </a:extLst>
              </p:cNvPr>
              <p:cNvSpPr>
                <a:spLocks noChangeShapeType="1"/>
              </p:cNvSpPr>
              <p:nvPr/>
            </p:nvSpPr>
            <p:spPr bwMode="auto">
              <a:xfrm flipV="1">
                <a:off x="9829800" y="4102100"/>
                <a:ext cx="0" cy="71438"/>
              </a:xfrm>
              <a:prstGeom prst="line">
                <a:avLst/>
              </a:prstGeom>
              <a:noFill/>
              <a:ln w="6350">
                <a:solidFill>
                  <a:srgbClr val="66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0" name="Freeform 1042">
                <a:extLst>
                  <a:ext uri="{FF2B5EF4-FFF2-40B4-BE49-F238E27FC236}">
                    <a16:creationId xmlns:a16="http://schemas.microsoft.com/office/drawing/2014/main" id="{E64573AE-35FD-BEA5-325E-8267B1D630D3}"/>
                  </a:ext>
                </a:extLst>
              </p:cNvPr>
              <p:cNvSpPr>
                <a:spLocks/>
              </p:cNvSpPr>
              <p:nvPr/>
            </p:nvSpPr>
            <p:spPr bwMode="auto">
              <a:xfrm>
                <a:off x="9891713" y="4176713"/>
                <a:ext cx="0" cy="147638"/>
              </a:xfrm>
              <a:custGeom>
                <a:avLst/>
                <a:gdLst>
                  <a:gd name="T0" fmla="*/ 0 h 467"/>
                  <a:gd name="T1" fmla="*/ 156 h 467"/>
                  <a:gd name="T2" fmla="*/ 467 h 467"/>
                </a:gdLst>
                <a:ahLst/>
                <a:cxnLst>
                  <a:cxn ang="0">
                    <a:pos x="0" y="T0"/>
                  </a:cxn>
                  <a:cxn ang="0">
                    <a:pos x="0" y="T1"/>
                  </a:cxn>
                  <a:cxn ang="0">
                    <a:pos x="0" y="T2"/>
                  </a:cxn>
                </a:cxnLst>
                <a:rect l="0" t="0" r="r" b="b"/>
                <a:pathLst>
                  <a:path h="467">
                    <a:moveTo>
                      <a:pt x="0" y="0"/>
                    </a:moveTo>
                    <a:lnTo>
                      <a:pt x="0" y="156"/>
                    </a:lnTo>
                    <a:lnTo>
                      <a:pt x="0" y="467"/>
                    </a:lnTo>
                  </a:path>
                </a:pathLst>
              </a:custGeom>
              <a:noFill/>
              <a:ln w="6350">
                <a:solidFill>
                  <a:srgbClr val="66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1" name="Freeform 1043">
                <a:extLst>
                  <a:ext uri="{FF2B5EF4-FFF2-40B4-BE49-F238E27FC236}">
                    <a16:creationId xmlns:a16="http://schemas.microsoft.com/office/drawing/2014/main" id="{3825C1C6-16E9-B2A8-EAA6-F2871A3493E5}"/>
                  </a:ext>
                </a:extLst>
              </p:cNvPr>
              <p:cNvSpPr>
                <a:spLocks/>
              </p:cNvSpPr>
              <p:nvPr/>
            </p:nvSpPr>
            <p:spPr bwMode="auto">
              <a:xfrm>
                <a:off x="10352088" y="4310063"/>
                <a:ext cx="0" cy="106363"/>
              </a:xfrm>
              <a:custGeom>
                <a:avLst/>
                <a:gdLst>
                  <a:gd name="T0" fmla="*/ 0 h 335"/>
                  <a:gd name="T1" fmla="*/ 146 h 335"/>
                  <a:gd name="T2" fmla="*/ 335 h 335"/>
                </a:gdLst>
                <a:ahLst/>
                <a:cxnLst>
                  <a:cxn ang="0">
                    <a:pos x="0" y="T0"/>
                  </a:cxn>
                  <a:cxn ang="0">
                    <a:pos x="0" y="T1"/>
                  </a:cxn>
                  <a:cxn ang="0">
                    <a:pos x="0" y="T2"/>
                  </a:cxn>
                </a:cxnLst>
                <a:rect l="0" t="0" r="r" b="b"/>
                <a:pathLst>
                  <a:path h="335">
                    <a:moveTo>
                      <a:pt x="0" y="0"/>
                    </a:moveTo>
                    <a:lnTo>
                      <a:pt x="0" y="146"/>
                    </a:lnTo>
                    <a:lnTo>
                      <a:pt x="0" y="335"/>
                    </a:lnTo>
                  </a:path>
                </a:pathLst>
              </a:custGeom>
              <a:noFill/>
              <a:ln w="6350">
                <a:solidFill>
                  <a:srgbClr val="66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2" name="Freeform 1044">
                <a:extLst>
                  <a:ext uri="{FF2B5EF4-FFF2-40B4-BE49-F238E27FC236}">
                    <a16:creationId xmlns:a16="http://schemas.microsoft.com/office/drawing/2014/main" id="{C80C5BE5-4D6B-EBBB-CAA7-69E36D661D6E}"/>
                  </a:ext>
                </a:extLst>
              </p:cNvPr>
              <p:cNvSpPr>
                <a:spLocks/>
              </p:cNvSpPr>
              <p:nvPr/>
            </p:nvSpPr>
            <p:spPr bwMode="auto">
              <a:xfrm>
                <a:off x="10086975" y="4210050"/>
                <a:ext cx="0" cy="158750"/>
              </a:xfrm>
              <a:custGeom>
                <a:avLst/>
                <a:gdLst>
                  <a:gd name="T0" fmla="*/ 497 h 497"/>
                  <a:gd name="T1" fmla="*/ 202 h 497"/>
                  <a:gd name="T2" fmla="*/ 0 h 497"/>
                </a:gdLst>
                <a:ahLst/>
                <a:cxnLst>
                  <a:cxn ang="0">
                    <a:pos x="0" y="T0"/>
                  </a:cxn>
                  <a:cxn ang="0">
                    <a:pos x="0" y="T1"/>
                  </a:cxn>
                  <a:cxn ang="0">
                    <a:pos x="0" y="T2"/>
                  </a:cxn>
                </a:cxnLst>
                <a:rect l="0" t="0" r="r" b="b"/>
                <a:pathLst>
                  <a:path h="497">
                    <a:moveTo>
                      <a:pt x="0" y="497"/>
                    </a:moveTo>
                    <a:lnTo>
                      <a:pt x="0" y="202"/>
                    </a:lnTo>
                    <a:lnTo>
                      <a:pt x="0" y="0"/>
                    </a:lnTo>
                  </a:path>
                </a:pathLst>
              </a:custGeom>
              <a:noFill/>
              <a:ln w="6350">
                <a:solidFill>
                  <a:srgbClr val="66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3" name="Freeform 1045">
                <a:extLst>
                  <a:ext uri="{FF2B5EF4-FFF2-40B4-BE49-F238E27FC236}">
                    <a16:creationId xmlns:a16="http://schemas.microsoft.com/office/drawing/2014/main" id="{962C4855-29DB-AD9D-D9B2-452B30147D5D}"/>
                  </a:ext>
                </a:extLst>
              </p:cNvPr>
              <p:cNvSpPr>
                <a:spLocks/>
              </p:cNvSpPr>
              <p:nvPr/>
            </p:nvSpPr>
            <p:spPr bwMode="auto">
              <a:xfrm>
                <a:off x="10044113" y="4217988"/>
                <a:ext cx="0" cy="133350"/>
              </a:xfrm>
              <a:custGeom>
                <a:avLst/>
                <a:gdLst>
                  <a:gd name="T0" fmla="*/ 0 h 421"/>
                  <a:gd name="T1" fmla="*/ 145 h 421"/>
                  <a:gd name="T2" fmla="*/ 421 h 421"/>
                </a:gdLst>
                <a:ahLst/>
                <a:cxnLst>
                  <a:cxn ang="0">
                    <a:pos x="0" y="T0"/>
                  </a:cxn>
                  <a:cxn ang="0">
                    <a:pos x="0" y="T1"/>
                  </a:cxn>
                  <a:cxn ang="0">
                    <a:pos x="0" y="T2"/>
                  </a:cxn>
                </a:cxnLst>
                <a:rect l="0" t="0" r="r" b="b"/>
                <a:pathLst>
                  <a:path h="421">
                    <a:moveTo>
                      <a:pt x="0" y="0"/>
                    </a:moveTo>
                    <a:lnTo>
                      <a:pt x="0" y="145"/>
                    </a:lnTo>
                    <a:lnTo>
                      <a:pt x="0" y="421"/>
                    </a:lnTo>
                  </a:path>
                </a:pathLst>
              </a:custGeom>
              <a:noFill/>
              <a:ln w="6350">
                <a:solidFill>
                  <a:srgbClr val="66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4" name="Freeform 1055">
                <a:extLst>
                  <a:ext uri="{FF2B5EF4-FFF2-40B4-BE49-F238E27FC236}">
                    <a16:creationId xmlns:a16="http://schemas.microsoft.com/office/drawing/2014/main" id="{FDAF7E1D-47E0-A9DC-D3CE-68C8277744E9}"/>
                  </a:ext>
                </a:extLst>
              </p:cNvPr>
              <p:cNvSpPr>
                <a:spLocks/>
              </p:cNvSpPr>
              <p:nvPr/>
            </p:nvSpPr>
            <p:spPr bwMode="auto">
              <a:xfrm>
                <a:off x="9799638" y="4173538"/>
                <a:ext cx="1908175" cy="604838"/>
              </a:xfrm>
              <a:custGeom>
                <a:avLst/>
                <a:gdLst>
                  <a:gd name="T0" fmla="*/ 6008 w 6008"/>
                  <a:gd name="T1" fmla="*/ 1906 h 1906"/>
                  <a:gd name="T2" fmla="*/ 5156 w 6008"/>
                  <a:gd name="T3" fmla="*/ 1643 h 1906"/>
                  <a:gd name="T4" fmla="*/ 4305 w 6008"/>
                  <a:gd name="T5" fmla="*/ 1486 h 1906"/>
                  <a:gd name="T6" fmla="*/ 3448 w 6008"/>
                  <a:gd name="T7" fmla="*/ 1080 h 1906"/>
                  <a:gd name="T8" fmla="*/ 2601 w 6008"/>
                  <a:gd name="T9" fmla="*/ 816 h 1906"/>
                  <a:gd name="T10" fmla="*/ 1740 w 6008"/>
                  <a:gd name="T11" fmla="*/ 577 h 1906"/>
                  <a:gd name="T12" fmla="*/ 903 w 6008"/>
                  <a:gd name="T13" fmla="*/ 319 h 1906"/>
                  <a:gd name="T14" fmla="*/ 771 w 6008"/>
                  <a:gd name="T15" fmla="*/ 287 h 1906"/>
                  <a:gd name="T16" fmla="*/ 660 w 6008"/>
                  <a:gd name="T17" fmla="*/ 259 h 1906"/>
                  <a:gd name="T18" fmla="*/ 533 w 6008"/>
                  <a:gd name="T19" fmla="*/ 227 h 1906"/>
                  <a:gd name="T20" fmla="*/ 412 w 6008"/>
                  <a:gd name="T21" fmla="*/ 197 h 1906"/>
                  <a:gd name="T22" fmla="*/ 290 w 6008"/>
                  <a:gd name="T23" fmla="*/ 166 h 1906"/>
                  <a:gd name="T24" fmla="*/ 153 w 6008"/>
                  <a:gd name="T25" fmla="*/ 132 h 1906"/>
                  <a:gd name="T26" fmla="*/ 93 w 6008"/>
                  <a:gd name="T27" fmla="*/ 2 h 1906"/>
                  <a:gd name="T28" fmla="*/ 92 w 6008"/>
                  <a:gd name="T29" fmla="*/ 0 h 1906"/>
                  <a:gd name="T30" fmla="*/ 0 w 6008"/>
                  <a:gd name="T31" fmla="*/ 294 h 1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08" h="1906">
                    <a:moveTo>
                      <a:pt x="6008" y="1906"/>
                    </a:moveTo>
                    <a:lnTo>
                      <a:pt x="5156" y="1643"/>
                    </a:lnTo>
                    <a:lnTo>
                      <a:pt x="4305" y="1486"/>
                    </a:lnTo>
                    <a:lnTo>
                      <a:pt x="3448" y="1080"/>
                    </a:lnTo>
                    <a:lnTo>
                      <a:pt x="2601" y="816"/>
                    </a:lnTo>
                    <a:lnTo>
                      <a:pt x="1740" y="577"/>
                    </a:lnTo>
                    <a:lnTo>
                      <a:pt x="903" y="319"/>
                    </a:lnTo>
                    <a:lnTo>
                      <a:pt x="771" y="287"/>
                    </a:lnTo>
                    <a:lnTo>
                      <a:pt x="660" y="259"/>
                    </a:lnTo>
                    <a:lnTo>
                      <a:pt x="533" y="227"/>
                    </a:lnTo>
                    <a:lnTo>
                      <a:pt x="412" y="197"/>
                    </a:lnTo>
                    <a:lnTo>
                      <a:pt x="290" y="166"/>
                    </a:lnTo>
                    <a:lnTo>
                      <a:pt x="153" y="132"/>
                    </a:lnTo>
                    <a:lnTo>
                      <a:pt x="93" y="2"/>
                    </a:lnTo>
                    <a:lnTo>
                      <a:pt x="92" y="0"/>
                    </a:lnTo>
                    <a:lnTo>
                      <a:pt x="0" y="294"/>
                    </a:lnTo>
                  </a:path>
                </a:pathLst>
              </a:custGeom>
              <a:noFill/>
              <a:ln w="19050">
                <a:solidFill>
                  <a:srgbClr val="66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5" name="Freeform 1072">
                <a:extLst>
                  <a:ext uri="{FF2B5EF4-FFF2-40B4-BE49-F238E27FC236}">
                    <a16:creationId xmlns:a16="http://schemas.microsoft.com/office/drawing/2014/main" id="{4536CE22-1D60-08D1-24A7-D0C07C94A96D}"/>
                  </a:ext>
                </a:extLst>
              </p:cNvPr>
              <p:cNvSpPr>
                <a:spLocks/>
              </p:cNvSpPr>
              <p:nvPr/>
            </p:nvSpPr>
            <p:spPr bwMode="auto">
              <a:xfrm>
                <a:off x="9777413" y="4243388"/>
                <a:ext cx="44450" cy="46038"/>
              </a:xfrm>
              <a:custGeom>
                <a:avLst/>
                <a:gdLst>
                  <a:gd name="T0" fmla="*/ 121 w 142"/>
                  <a:gd name="T1" fmla="*/ 121 h 142"/>
                  <a:gd name="T2" fmla="*/ 125 w 142"/>
                  <a:gd name="T3" fmla="*/ 115 h 142"/>
                  <a:gd name="T4" fmla="*/ 129 w 142"/>
                  <a:gd name="T5" fmla="*/ 110 h 142"/>
                  <a:gd name="T6" fmla="*/ 136 w 142"/>
                  <a:gd name="T7" fmla="*/ 97 h 142"/>
                  <a:gd name="T8" fmla="*/ 138 w 142"/>
                  <a:gd name="T9" fmla="*/ 90 h 142"/>
                  <a:gd name="T10" fmla="*/ 140 w 142"/>
                  <a:gd name="T11" fmla="*/ 84 h 142"/>
                  <a:gd name="T12" fmla="*/ 140 w 142"/>
                  <a:gd name="T13" fmla="*/ 80 h 142"/>
                  <a:gd name="T14" fmla="*/ 140 w 142"/>
                  <a:gd name="T15" fmla="*/ 78 h 142"/>
                  <a:gd name="T16" fmla="*/ 140 w 142"/>
                  <a:gd name="T17" fmla="*/ 77 h 142"/>
                  <a:gd name="T18" fmla="*/ 141 w 142"/>
                  <a:gd name="T19" fmla="*/ 77 h 142"/>
                  <a:gd name="T20" fmla="*/ 142 w 142"/>
                  <a:gd name="T21" fmla="*/ 71 h 142"/>
                  <a:gd name="T22" fmla="*/ 140 w 142"/>
                  <a:gd name="T23" fmla="*/ 56 h 142"/>
                  <a:gd name="T24" fmla="*/ 136 w 142"/>
                  <a:gd name="T25" fmla="*/ 43 h 142"/>
                  <a:gd name="T26" fmla="*/ 129 w 142"/>
                  <a:gd name="T27" fmla="*/ 31 h 142"/>
                  <a:gd name="T28" fmla="*/ 121 w 142"/>
                  <a:gd name="T29" fmla="*/ 20 h 142"/>
                  <a:gd name="T30" fmla="*/ 109 w 142"/>
                  <a:gd name="T31" fmla="*/ 11 h 142"/>
                  <a:gd name="T32" fmla="*/ 97 w 142"/>
                  <a:gd name="T33" fmla="*/ 5 h 142"/>
                  <a:gd name="T34" fmla="*/ 90 w 142"/>
                  <a:gd name="T35" fmla="*/ 2 h 142"/>
                  <a:gd name="T36" fmla="*/ 84 w 142"/>
                  <a:gd name="T37" fmla="*/ 1 h 142"/>
                  <a:gd name="T38" fmla="*/ 71 w 142"/>
                  <a:gd name="T39" fmla="*/ 0 h 142"/>
                  <a:gd name="T40" fmla="*/ 56 w 142"/>
                  <a:gd name="T41" fmla="*/ 1 h 142"/>
                  <a:gd name="T42" fmla="*/ 44 w 142"/>
                  <a:gd name="T43" fmla="*/ 5 h 142"/>
                  <a:gd name="T44" fmla="*/ 31 w 142"/>
                  <a:gd name="T45" fmla="*/ 11 h 142"/>
                  <a:gd name="T46" fmla="*/ 21 w 142"/>
                  <a:gd name="T47" fmla="*/ 20 h 142"/>
                  <a:gd name="T48" fmla="*/ 11 w 142"/>
                  <a:gd name="T49" fmla="*/ 31 h 142"/>
                  <a:gd name="T50" fmla="*/ 5 w 142"/>
                  <a:gd name="T51" fmla="*/ 43 h 142"/>
                  <a:gd name="T52" fmla="*/ 1 w 142"/>
                  <a:gd name="T53" fmla="*/ 56 h 142"/>
                  <a:gd name="T54" fmla="*/ 0 w 142"/>
                  <a:gd name="T55" fmla="*/ 71 h 142"/>
                  <a:gd name="T56" fmla="*/ 1 w 142"/>
                  <a:gd name="T57" fmla="*/ 84 h 142"/>
                  <a:gd name="T58" fmla="*/ 2 w 142"/>
                  <a:gd name="T59" fmla="*/ 90 h 142"/>
                  <a:gd name="T60" fmla="*/ 5 w 142"/>
                  <a:gd name="T61" fmla="*/ 97 h 142"/>
                  <a:gd name="T62" fmla="*/ 11 w 142"/>
                  <a:gd name="T63" fmla="*/ 110 h 142"/>
                  <a:gd name="T64" fmla="*/ 15 w 142"/>
                  <a:gd name="T65" fmla="*/ 115 h 142"/>
                  <a:gd name="T66" fmla="*/ 21 w 142"/>
                  <a:gd name="T67" fmla="*/ 121 h 142"/>
                  <a:gd name="T68" fmla="*/ 31 w 142"/>
                  <a:gd name="T69" fmla="*/ 129 h 142"/>
                  <a:gd name="T70" fmla="*/ 44 w 142"/>
                  <a:gd name="T71" fmla="*/ 136 h 142"/>
                  <a:gd name="T72" fmla="*/ 56 w 142"/>
                  <a:gd name="T73" fmla="*/ 140 h 142"/>
                  <a:gd name="T74" fmla="*/ 71 w 142"/>
                  <a:gd name="T75" fmla="*/ 142 h 142"/>
                  <a:gd name="T76" fmla="*/ 77 w 142"/>
                  <a:gd name="T77" fmla="*/ 141 h 142"/>
                  <a:gd name="T78" fmla="*/ 77 w 142"/>
                  <a:gd name="T79" fmla="*/ 140 h 142"/>
                  <a:gd name="T80" fmla="*/ 78 w 142"/>
                  <a:gd name="T81" fmla="*/ 140 h 142"/>
                  <a:gd name="T82" fmla="*/ 80 w 142"/>
                  <a:gd name="T83" fmla="*/ 140 h 142"/>
                  <a:gd name="T84" fmla="*/ 84 w 142"/>
                  <a:gd name="T85" fmla="*/ 140 h 142"/>
                  <a:gd name="T86" fmla="*/ 90 w 142"/>
                  <a:gd name="T87" fmla="*/ 138 h 142"/>
                  <a:gd name="T88" fmla="*/ 97 w 142"/>
                  <a:gd name="T89" fmla="*/ 136 h 142"/>
                  <a:gd name="T90" fmla="*/ 109 w 142"/>
                  <a:gd name="T91" fmla="*/ 129 h 142"/>
                  <a:gd name="T92" fmla="*/ 115 w 142"/>
                  <a:gd name="T93" fmla="*/ 125 h 142"/>
                  <a:gd name="T94" fmla="*/ 121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121"/>
                    </a:moveTo>
                    <a:lnTo>
                      <a:pt x="125" y="115"/>
                    </a:lnTo>
                    <a:lnTo>
                      <a:pt x="129" y="110"/>
                    </a:lnTo>
                    <a:lnTo>
                      <a:pt x="136" y="97"/>
                    </a:lnTo>
                    <a:lnTo>
                      <a:pt x="138" y="90"/>
                    </a:lnTo>
                    <a:lnTo>
                      <a:pt x="140" y="84"/>
                    </a:lnTo>
                    <a:lnTo>
                      <a:pt x="140" y="80"/>
                    </a:lnTo>
                    <a:lnTo>
                      <a:pt x="140" y="78"/>
                    </a:lnTo>
                    <a:lnTo>
                      <a:pt x="140" y="77"/>
                    </a:lnTo>
                    <a:lnTo>
                      <a:pt x="141" y="77"/>
                    </a:lnTo>
                    <a:lnTo>
                      <a:pt x="142" y="71"/>
                    </a:lnTo>
                    <a:lnTo>
                      <a:pt x="140" y="56"/>
                    </a:lnTo>
                    <a:lnTo>
                      <a:pt x="136" y="43"/>
                    </a:lnTo>
                    <a:lnTo>
                      <a:pt x="129" y="31"/>
                    </a:lnTo>
                    <a:lnTo>
                      <a:pt x="121" y="20"/>
                    </a:lnTo>
                    <a:lnTo>
                      <a:pt x="109" y="11"/>
                    </a:lnTo>
                    <a:lnTo>
                      <a:pt x="97" y="5"/>
                    </a:lnTo>
                    <a:lnTo>
                      <a:pt x="90" y="2"/>
                    </a:lnTo>
                    <a:lnTo>
                      <a:pt x="84" y="1"/>
                    </a:lnTo>
                    <a:lnTo>
                      <a:pt x="71" y="0"/>
                    </a:lnTo>
                    <a:lnTo>
                      <a:pt x="56" y="1"/>
                    </a:lnTo>
                    <a:lnTo>
                      <a:pt x="44" y="5"/>
                    </a:lnTo>
                    <a:lnTo>
                      <a:pt x="31" y="11"/>
                    </a:lnTo>
                    <a:lnTo>
                      <a:pt x="21" y="20"/>
                    </a:lnTo>
                    <a:lnTo>
                      <a:pt x="11" y="31"/>
                    </a:lnTo>
                    <a:lnTo>
                      <a:pt x="5" y="43"/>
                    </a:lnTo>
                    <a:lnTo>
                      <a:pt x="1" y="56"/>
                    </a:lnTo>
                    <a:lnTo>
                      <a:pt x="0" y="71"/>
                    </a:lnTo>
                    <a:lnTo>
                      <a:pt x="1" y="84"/>
                    </a:lnTo>
                    <a:lnTo>
                      <a:pt x="2" y="90"/>
                    </a:lnTo>
                    <a:lnTo>
                      <a:pt x="5" y="97"/>
                    </a:lnTo>
                    <a:lnTo>
                      <a:pt x="11" y="110"/>
                    </a:lnTo>
                    <a:lnTo>
                      <a:pt x="15" y="115"/>
                    </a:lnTo>
                    <a:lnTo>
                      <a:pt x="21" y="121"/>
                    </a:lnTo>
                    <a:lnTo>
                      <a:pt x="31" y="129"/>
                    </a:lnTo>
                    <a:lnTo>
                      <a:pt x="44" y="136"/>
                    </a:lnTo>
                    <a:lnTo>
                      <a:pt x="56" y="140"/>
                    </a:lnTo>
                    <a:lnTo>
                      <a:pt x="71" y="142"/>
                    </a:lnTo>
                    <a:lnTo>
                      <a:pt x="77" y="141"/>
                    </a:lnTo>
                    <a:lnTo>
                      <a:pt x="77" y="140"/>
                    </a:lnTo>
                    <a:lnTo>
                      <a:pt x="78" y="140"/>
                    </a:lnTo>
                    <a:lnTo>
                      <a:pt x="80" y="140"/>
                    </a:lnTo>
                    <a:lnTo>
                      <a:pt x="84" y="140"/>
                    </a:lnTo>
                    <a:lnTo>
                      <a:pt x="90" y="138"/>
                    </a:lnTo>
                    <a:lnTo>
                      <a:pt x="97" y="136"/>
                    </a:lnTo>
                    <a:lnTo>
                      <a:pt x="109" y="129"/>
                    </a:lnTo>
                    <a:lnTo>
                      <a:pt x="115" y="125"/>
                    </a:lnTo>
                    <a:lnTo>
                      <a:pt x="121" y="121"/>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6" name="Freeform 1073">
                <a:extLst>
                  <a:ext uri="{FF2B5EF4-FFF2-40B4-BE49-F238E27FC236}">
                    <a16:creationId xmlns:a16="http://schemas.microsoft.com/office/drawing/2014/main" id="{DA8D39AB-9234-A9C3-B951-0D9CDE625BD7}"/>
                  </a:ext>
                </a:extLst>
              </p:cNvPr>
              <p:cNvSpPr>
                <a:spLocks/>
              </p:cNvSpPr>
              <p:nvPr/>
            </p:nvSpPr>
            <p:spPr bwMode="auto">
              <a:xfrm>
                <a:off x="9786938" y="4211638"/>
                <a:ext cx="46038" cy="44450"/>
              </a:xfrm>
              <a:custGeom>
                <a:avLst/>
                <a:gdLst>
                  <a:gd name="T0" fmla="*/ 121 w 142"/>
                  <a:gd name="T1" fmla="*/ 120 h 142"/>
                  <a:gd name="T2" fmla="*/ 125 w 142"/>
                  <a:gd name="T3" fmla="*/ 114 h 142"/>
                  <a:gd name="T4" fmla="*/ 129 w 142"/>
                  <a:gd name="T5" fmla="*/ 109 h 142"/>
                  <a:gd name="T6" fmla="*/ 136 w 142"/>
                  <a:gd name="T7" fmla="*/ 97 h 142"/>
                  <a:gd name="T8" fmla="*/ 138 w 142"/>
                  <a:gd name="T9" fmla="*/ 90 h 142"/>
                  <a:gd name="T10" fmla="*/ 140 w 142"/>
                  <a:gd name="T11" fmla="*/ 84 h 142"/>
                  <a:gd name="T12" fmla="*/ 140 w 142"/>
                  <a:gd name="T13" fmla="*/ 80 h 142"/>
                  <a:gd name="T14" fmla="*/ 140 w 142"/>
                  <a:gd name="T15" fmla="*/ 78 h 142"/>
                  <a:gd name="T16" fmla="*/ 140 w 142"/>
                  <a:gd name="T17" fmla="*/ 77 h 142"/>
                  <a:gd name="T18" fmla="*/ 141 w 142"/>
                  <a:gd name="T19" fmla="*/ 77 h 142"/>
                  <a:gd name="T20" fmla="*/ 142 w 142"/>
                  <a:gd name="T21" fmla="*/ 71 h 142"/>
                  <a:gd name="T22" fmla="*/ 140 w 142"/>
                  <a:gd name="T23" fmla="*/ 55 h 142"/>
                  <a:gd name="T24" fmla="*/ 136 w 142"/>
                  <a:gd name="T25" fmla="*/ 42 h 142"/>
                  <a:gd name="T26" fmla="*/ 129 w 142"/>
                  <a:gd name="T27" fmla="*/ 30 h 142"/>
                  <a:gd name="T28" fmla="*/ 121 w 142"/>
                  <a:gd name="T29" fmla="*/ 20 h 142"/>
                  <a:gd name="T30" fmla="*/ 110 w 142"/>
                  <a:gd name="T31" fmla="*/ 11 h 142"/>
                  <a:gd name="T32" fmla="*/ 98 w 142"/>
                  <a:gd name="T33" fmla="*/ 5 h 142"/>
                  <a:gd name="T34" fmla="*/ 91 w 142"/>
                  <a:gd name="T35" fmla="*/ 2 h 142"/>
                  <a:gd name="T36" fmla="*/ 85 w 142"/>
                  <a:gd name="T37" fmla="*/ 1 h 142"/>
                  <a:gd name="T38" fmla="*/ 71 w 142"/>
                  <a:gd name="T39" fmla="*/ 0 h 142"/>
                  <a:gd name="T40" fmla="*/ 56 w 142"/>
                  <a:gd name="T41" fmla="*/ 1 h 142"/>
                  <a:gd name="T42" fmla="*/ 44 w 142"/>
                  <a:gd name="T43" fmla="*/ 5 h 142"/>
                  <a:gd name="T44" fmla="*/ 32 w 142"/>
                  <a:gd name="T45" fmla="*/ 11 h 142"/>
                  <a:gd name="T46" fmla="*/ 22 w 142"/>
                  <a:gd name="T47" fmla="*/ 20 h 142"/>
                  <a:gd name="T48" fmla="*/ 12 w 142"/>
                  <a:gd name="T49" fmla="*/ 30 h 142"/>
                  <a:gd name="T50" fmla="*/ 5 w 142"/>
                  <a:gd name="T51" fmla="*/ 42 h 142"/>
                  <a:gd name="T52" fmla="*/ 1 w 142"/>
                  <a:gd name="T53" fmla="*/ 55 h 142"/>
                  <a:gd name="T54" fmla="*/ 0 w 142"/>
                  <a:gd name="T55" fmla="*/ 71 h 142"/>
                  <a:gd name="T56" fmla="*/ 1 w 142"/>
                  <a:gd name="T57" fmla="*/ 84 h 142"/>
                  <a:gd name="T58" fmla="*/ 2 w 142"/>
                  <a:gd name="T59" fmla="*/ 90 h 142"/>
                  <a:gd name="T60" fmla="*/ 5 w 142"/>
                  <a:gd name="T61" fmla="*/ 97 h 142"/>
                  <a:gd name="T62" fmla="*/ 12 w 142"/>
                  <a:gd name="T63" fmla="*/ 109 h 142"/>
                  <a:gd name="T64" fmla="*/ 16 w 142"/>
                  <a:gd name="T65" fmla="*/ 114 h 142"/>
                  <a:gd name="T66" fmla="*/ 22 w 142"/>
                  <a:gd name="T67" fmla="*/ 120 h 142"/>
                  <a:gd name="T68" fmla="*/ 32 w 142"/>
                  <a:gd name="T69" fmla="*/ 128 h 142"/>
                  <a:gd name="T70" fmla="*/ 44 w 142"/>
                  <a:gd name="T71" fmla="*/ 136 h 142"/>
                  <a:gd name="T72" fmla="*/ 56 w 142"/>
                  <a:gd name="T73" fmla="*/ 140 h 142"/>
                  <a:gd name="T74" fmla="*/ 71 w 142"/>
                  <a:gd name="T75" fmla="*/ 142 h 142"/>
                  <a:gd name="T76" fmla="*/ 77 w 142"/>
                  <a:gd name="T77" fmla="*/ 141 h 142"/>
                  <a:gd name="T78" fmla="*/ 77 w 142"/>
                  <a:gd name="T79" fmla="*/ 140 h 142"/>
                  <a:gd name="T80" fmla="*/ 78 w 142"/>
                  <a:gd name="T81" fmla="*/ 140 h 142"/>
                  <a:gd name="T82" fmla="*/ 81 w 142"/>
                  <a:gd name="T83" fmla="*/ 140 h 142"/>
                  <a:gd name="T84" fmla="*/ 85 w 142"/>
                  <a:gd name="T85" fmla="*/ 140 h 142"/>
                  <a:gd name="T86" fmla="*/ 91 w 142"/>
                  <a:gd name="T87" fmla="*/ 138 h 142"/>
                  <a:gd name="T88" fmla="*/ 98 w 142"/>
                  <a:gd name="T89" fmla="*/ 136 h 142"/>
                  <a:gd name="T90" fmla="*/ 110 w 142"/>
                  <a:gd name="T91" fmla="*/ 128 h 142"/>
                  <a:gd name="T92" fmla="*/ 115 w 142"/>
                  <a:gd name="T93" fmla="*/ 124 h 142"/>
                  <a:gd name="T94" fmla="*/ 121 w 142"/>
                  <a:gd name="T95" fmla="*/ 1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120"/>
                    </a:moveTo>
                    <a:lnTo>
                      <a:pt x="125" y="114"/>
                    </a:lnTo>
                    <a:lnTo>
                      <a:pt x="129" y="109"/>
                    </a:lnTo>
                    <a:lnTo>
                      <a:pt x="136" y="97"/>
                    </a:lnTo>
                    <a:lnTo>
                      <a:pt x="138" y="90"/>
                    </a:lnTo>
                    <a:lnTo>
                      <a:pt x="140" y="84"/>
                    </a:lnTo>
                    <a:lnTo>
                      <a:pt x="140" y="80"/>
                    </a:lnTo>
                    <a:lnTo>
                      <a:pt x="140" y="78"/>
                    </a:lnTo>
                    <a:lnTo>
                      <a:pt x="140" y="77"/>
                    </a:lnTo>
                    <a:lnTo>
                      <a:pt x="141" y="77"/>
                    </a:lnTo>
                    <a:lnTo>
                      <a:pt x="142" y="71"/>
                    </a:lnTo>
                    <a:lnTo>
                      <a:pt x="140" y="55"/>
                    </a:lnTo>
                    <a:lnTo>
                      <a:pt x="136" y="42"/>
                    </a:lnTo>
                    <a:lnTo>
                      <a:pt x="129" y="30"/>
                    </a:lnTo>
                    <a:lnTo>
                      <a:pt x="121" y="20"/>
                    </a:lnTo>
                    <a:lnTo>
                      <a:pt x="110" y="11"/>
                    </a:lnTo>
                    <a:lnTo>
                      <a:pt x="98" y="5"/>
                    </a:lnTo>
                    <a:lnTo>
                      <a:pt x="91" y="2"/>
                    </a:lnTo>
                    <a:lnTo>
                      <a:pt x="85" y="1"/>
                    </a:lnTo>
                    <a:lnTo>
                      <a:pt x="71" y="0"/>
                    </a:lnTo>
                    <a:lnTo>
                      <a:pt x="56" y="1"/>
                    </a:lnTo>
                    <a:lnTo>
                      <a:pt x="44" y="5"/>
                    </a:lnTo>
                    <a:lnTo>
                      <a:pt x="32" y="11"/>
                    </a:lnTo>
                    <a:lnTo>
                      <a:pt x="22" y="20"/>
                    </a:lnTo>
                    <a:lnTo>
                      <a:pt x="12" y="30"/>
                    </a:lnTo>
                    <a:lnTo>
                      <a:pt x="5" y="42"/>
                    </a:lnTo>
                    <a:lnTo>
                      <a:pt x="1" y="55"/>
                    </a:lnTo>
                    <a:lnTo>
                      <a:pt x="0" y="71"/>
                    </a:lnTo>
                    <a:lnTo>
                      <a:pt x="1" y="84"/>
                    </a:lnTo>
                    <a:lnTo>
                      <a:pt x="2" y="90"/>
                    </a:lnTo>
                    <a:lnTo>
                      <a:pt x="5" y="97"/>
                    </a:lnTo>
                    <a:lnTo>
                      <a:pt x="12" y="109"/>
                    </a:lnTo>
                    <a:lnTo>
                      <a:pt x="16" y="114"/>
                    </a:lnTo>
                    <a:lnTo>
                      <a:pt x="22" y="120"/>
                    </a:lnTo>
                    <a:lnTo>
                      <a:pt x="32" y="128"/>
                    </a:lnTo>
                    <a:lnTo>
                      <a:pt x="44" y="136"/>
                    </a:lnTo>
                    <a:lnTo>
                      <a:pt x="56" y="140"/>
                    </a:lnTo>
                    <a:lnTo>
                      <a:pt x="71" y="142"/>
                    </a:lnTo>
                    <a:lnTo>
                      <a:pt x="77" y="141"/>
                    </a:lnTo>
                    <a:lnTo>
                      <a:pt x="77" y="140"/>
                    </a:lnTo>
                    <a:lnTo>
                      <a:pt x="78" y="140"/>
                    </a:lnTo>
                    <a:lnTo>
                      <a:pt x="81" y="140"/>
                    </a:lnTo>
                    <a:lnTo>
                      <a:pt x="85" y="140"/>
                    </a:lnTo>
                    <a:lnTo>
                      <a:pt x="91" y="138"/>
                    </a:lnTo>
                    <a:lnTo>
                      <a:pt x="98" y="136"/>
                    </a:lnTo>
                    <a:lnTo>
                      <a:pt x="110" y="128"/>
                    </a:lnTo>
                    <a:lnTo>
                      <a:pt x="115" y="124"/>
                    </a:lnTo>
                    <a:lnTo>
                      <a:pt x="121" y="120"/>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7" name="Freeform 1074">
                <a:extLst>
                  <a:ext uri="{FF2B5EF4-FFF2-40B4-BE49-F238E27FC236}">
                    <a16:creationId xmlns:a16="http://schemas.microsoft.com/office/drawing/2014/main" id="{AC0E3B7C-D029-D33A-66B9-C689A03E4056}"/>
                  </a:ext>
                </a:extLst>
              </p:cNvPr>
              <p:cNvSpPr>
                <a:spLocks/>
              </p:cNvSpPr>
              <p:nvPr/>
            </p:nvSpPr>
            <p:spPr bwMode="auto">
              <a:xfrm>
                <a:off x="9798050" y="4179888"/>
                <a:ext cx="44450" cy="44450"/>
              </a:xfrm>
              <a:custGeom>
                <a:avLst/>
                <a:gdLst>
                  <a:gd name="T0" fmla="*/ 120 w 142"/>
                  <a:gd name="T1" fmla="*/ 121 h 142"/>
                  <a:gd name="T2" fmla="*/ 125 w 142"/>
                  <a:gd name="T3" fmla="*/ 115 h 142"/>
                  <a:gd name="T4" fmla="*/ 129 w 142"/>
                  <a:gd name="T5" fmla="*/ 110 h 142"/>
                  <a:gd name="T6" fmla="*/ 136 w 142"/>
                  <a:gd name="T7" fmla="*/ 98 h 142"/>
                  <a:gd name="T8" fmla="*/ 138 w 142"/>
                  <a:gd name="T9" fmla="*/ 91 h 142"/>
                  <a:gd name="T10" fmla="*/ 140 w 142"/>
                  <a:gd name="T11" fmla="*/ 84 h 142"/>
                  <a:gd name="T12" fmla="*/ 140 w 142"/>
                  <a:gd name="T13" fmla="*/ 80 h 142"/>
                  <a:gd name="T14" fmla="*/ 140 w 142"/>
                  <a:gd name="T15" fmla="*/ 78 h 142"/>
                  <a:gd name="T16" fmla="*/ 140 w 142"/>
                  <a:gd name="T17" fmla="*/ 77 h 142"/>
                  <a:gd name="T18" fmla="*/ 141 w 142"/>
                  <a:gd name="T19" fmla="*/ 77 h 142"/>
                  <a:gd name="T20" fmla="*/ 142 w 142"/>
                  <a:gd name="T21" fmla="*/ 71 h 142"/>
                  <a:gd name="T22" fmla="*/ 140 w 142"/>
                  <a:gd name="T23" fmla="*/ 56 h 142"/>
                  <a:gd name="T24" fmla="*/ 136 w 142"/>
                  <a:gd name="T25" fmla="*/ 43 h 142"/>
                  <a:gd name="T26" fmla="*/ 129 w 142"/>
                  <a:gd name="T27" fmla="*/ 31 h 142"/>
                  <a:gd name="T28" fmla="*/ 120 w 142"/>
                  <a:gd name="T29" fmla="*/ 21 h 142"/>
                  <a:gd name="T30" fmla="*/ 109 w 142"/>
                  <a:gd name="T31" fmla="*/ 11 h 142"/>
                  <a:gd name="T32" fmla="*/ 97 w 142"/>
                  <a:gd name="T33" fmla="*/ 5 h 142"/>
                  <a:gd name="T34" fmla="*/ 90 w 142"/>
                  <a:gd name="T35" fmla="*/ 2 h 142"/>
                  <a:gd name="T36" fmla="*/ 84 w 142"/>
                  <a:gd name="T37" fmla="*/ 1 h 142"/>
                  <a:gd name="T38" fmla="*/ 71 w 142"/>
                  <a:gd name="T39" fmla="*/ 0 h 142"/>
                  <a:gd name="T40" fmla="*/ 56 w 142"/>
                  <a:gd name="T41" fmla="*/ 1 h 142"/>
                  <a:gd name="T42" fmla="*/ 43 w 142"/>
                  <a:gd name="T43" fmla="*/ 5 h 142"/>
                  <a:gd name="T44" fmla="*/ 31 w 142"/>
                  <a:gd name="T45" fmla="*/ 11 h 142"/>
                  <a:gd name="T46" fmla="*/ 21 w 142"/>
                  <a:gd name="T47" fmla="*/ 21 h 142"/>
                  <a:gd name="T48" fmla="*/ 11 w 142"/>
                  <a:gd name="T49" fmla="*/ 31 h 142"/>
                  <a:gd name="T50" fmla="*/ 5 w 142"/>
                  <a:gd name="T51" fmla="*/ 43 h 142"/>
                  <a:gd name="T52" fmla="*/ 1 w 142"/>
                  <a:gd name="T53" fmla="*/ 56 h 142"/>
                  <a:gd name="T54" fmla="*/ 0 w 142"/>
                  <a:gd name="T55" fmla="*/ 71 h 142"/>
                  <a:gd name="T56" fmla="*/ 1 w 142"/>
                  <a:gd name="T57" fmla="*/ 84 h 142"/>
                  <a:gd name="T58" fmla="*/ 2 w 142"/>
                  <a:gd name="T59" fmla="*/ 91 h 142"/>
                  <a:gd name="T60" fmla="*/ 5 w 142"/>
                  <a:gd name="T61" fmla="*/ 98 h 142"/>
                  <a:gd name="T62" fmla="*/ 11 w 142"/>
                  <a:gd name="T63" fmla="*/ 110 h 142"/>
                  <a:gd name="T64" fmla="*/ 15 w 142"/>
                  <a:gd name="T65" fmla="*/ 115 h 142"/>
                  <a:gd name="T66" fmla="*/ 21 w 142"/>
                  <a:gd name="T67" fmla="*/ 121 h 142"/>
                  <a:gd name="T68" fmla="*/ 31 w 142"/>
                  <a:gd name="T69" fmla="*/ 129 h 142"/>
                  <a:gd name="T70" fmla="*/ 43 w 142"/>
                  <a:gd name="T71" fmla="*/ 136 h 142"/>
                  <a:gd name="T72" fmla="*/ 56 w 142"/>
                  <a:gd name="T73" fmla="*/ 140 h 142"/>
                  <a:gd name="T74" fmla="*/ 71 w 142"/>
                  <a:gd name="T75" fmla="*/ 142 h 142"/>
                  <a:gd name="T76" fmla="*/ 77 w 142"/>
                  <a:gd name="T77" fmla="*/ 141 h 142"/>
                  <a:gd name="T78" fmla="*/ 77 w 142"/>
                  <a:gd name="T79" fmla="*/ 140 h 142"/>
                  <a:gd name="T80" fmla="*/ 78 w 142"/>
                  <a:gd name="T81" fmla="*/ 140 h 142"/>
                  <a:gd name="T82" fmla="*/ 80 w 142"/>
                  <a:gd name="T83" fmla="*/ 140 h 142"/>
                  <a:gd name="T84" fmla="*/ 84 w 142"/>
                  <a:gd name="T85" fmla="*/ 140 h 142"/>
                  <a:gd name="T86" fmla="*/ 90 w 142"/>
                  <a:gd name="T87" fmla="*/ 138 h 142"/>
                  <a:gd name="T88" fmla="*/ 97 w 142"/>
                  <a:gd name="T89" fmla="*/ 136 h 142"/>
                  <a:gd name="T90" fmla="*/ 109 w 142"/>
                  <a:gd name="T91" fmla="*/ 129 h 142"/>
                  <a:gd name="T92" fmla="*/ 114 w 142"/>
                  <a:gd name="T93" fmla="*/ 125 h 142"/>
                  <a:gd name="T94" fmla="*/ 120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0" y="121"/>
                    </a:moveTo>
                    <a:lnTo>
                      <a:pt x="125" y="115"/>
                    </a:lnTo>
                    <a:lnTo>
                      <a:pt x="129" y="110"/>
                    </a:lnTo>
                    <a:lnTo>
                      <a:pt x="136" y="98"/>
                    </a:lnTo>
                    <a:lnTo>
                      <a:pt x="138" y="91"/>
                    </a:lnTo>
                    <a:lnTo>
                      <a:pt x="140" y="84"/>
                    </a:lnTo>
                    <a:lnTo>
                      <a:pt x="140" y="80"/>
                    </a:lnTo>
                    <a:lnTo>
                      <a:pt x="140" y="78"/>
                    </a:lnTo>
                    <a:lnTo>
                      <a:pt x="140" y="77"/>
                    </a:lnTo>
                    <a:lnTo>
                      <a:pt x="141" y="77"/>
                    </a:lnTo>
                    <a:lnTo>
                      <a:pt x="142" y="71"/>
                    </a:lnTo>
                    <a:lnTo>
                      <a:pt x="140" y="56"/>
                    </a:lnTo>
                    <a:lnTo>
                      <a:pt x="136" y="43"/>
                    </a:lnTo>
                    <a:lnTo>
                      <a:pt x="129" y="31"/>
                    </a:lnTo>
                    <a:lnTo>
                      <a:pt x="120" y="21"/>
                    </a:lnTo>
                    <a:lnTo>
                      <a:pt x="109" y="11"/>
                    </a:lnTo>
                    <a:lnTo>
                      <a:pt x="97" y="5"/>
                    </a:lnTo>
                    <a:lnTo>
                      <a:pt x="90" y="2"/>
                    </a:lnTo>
                    <a:lnTo>
                      <a:pt x="84" y="1"/>
                    </a:lnTo>
                    <a:lnTo>
                      <a:pt x="71" y="0"/>
                    </a:lnTo>
                    <a:lnTo>
                      <a:pt x="56" y="1"/>
                    </a:lnTo>
                    <a:lnTo>
                      <a:pt x="43" y="5"/>
                    </a:lnTo>
                    <a:lnTo>
                      <a:pt x="31" y="11"/>
                    </a:lnTo>
                    <a:lnTo>
                      <a:pt x="21" y="21"/>
                    </a:lnTo>
                    <a:lnTo>
                      <a:pt x="11" y="31"/>
                    </a:lnTo>
                    <a:lnTo>
                      <a:pt x="5" y="43"/>
                    </a:lnTo>
                    <a:lnTo>
                      <a:pt x="1" y="56"/>
                    </a:lnTo>
                    <a:lnTo>
                      <a:pt x="0" y="71"/>
                    </a:lnTo>
                    <a:lnTo>
                      <a:pt x="1" y="84"/>
                    </a:lnTo>
                    <a:lnTo>
                      <a:pt x="2" y="91"/>
                    </a:lnTo>
                    <a:lnTo>
                      <a:pt x="5" y="98"/>
                    </a:lnTo>
                    <a:lnTo>
                      <a:pt x="11" y="110"/>
                    </a:lnTo>
                    <a:lnTo>
                      <a:pt x="15" y="115"/>
                    </a:lnTo>
                    <a:lnTo>
                      <a:pt x="21" y="121"/>
                    </a:lnTo>
                    <a:lnTo>
                      <a:pt x="31" y="129"/>
                    </a:lnTo>
                    <a:lnTo>
                      <a:pt x="43" y="136"/>
                    </a:lnTo>
                    <a:lnTo>
                      <a:pt x="56"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8" name="Freeform 1075">
                <a:extLst>
                  <a:ext uri="{FF2B5EF4-FFF2-40B4-BE49-F238E27FC236}">
                    <a16:creationId xmlns:a16="http://schemas.microsoft.com/office/drawing/2014/main" id="{9E3ACCC0-303E-6603-72D6-4C6B207EB13E}"/>
                  </a:ext>
                </a:extLst>
              </p:cNvPr>
              <p:cNvSpPr>
                <a:spLocks/>
              </p:cNvSpPr>
              <p:nvPr/>
            </p:nvSpPr>
            <p:spPr bwMode="auto">
              <a:xfrm>
                <a:off x="9805988" y="4151313"/>
                <a:ext cx="46038" cy="44450"/>
              </a:xfrm>
              <a:custGeom>
                <a:avLst/>
                <a:gdLst>
                  <a:gd name="T0" fmla="*/ 121 w 142"/>
                  <a:gd name="T1" fmla="*/ 121 h 142"/>
                  <a:gd name="T2" fmla="*/ 125 w 142"/>
                  <a:gd name="T3" fmla="*/ 115 h 142"/>
                  <a:gd name="T4" fmla="*/ 129 w 142"/>
                  <a:gd name="T5" fmla="*/ 110 h 142"/>
                  <a:gd name="T6" fmla="*/ 136 w 142"/>
                  <a:gd name="T7" fmla="*/ 97 h 142"/>
                  <a:gd name="T8" fmla="*/ 138 w 142"/>
                  <a:gd name="T9" fmla="*/ 90 h 142"/>
                  <a:gd name="T10" fmla="*/ 140 w 142"/>
                  <a:gd name="T11" fmla="*/ 84 h 142"/>
                  <a:gd name="T12" fmla="*/ 140 w 142"/>
                  <a:gd name="T13" fmla="*/ 80 h 142"/>
                  <a:gd name="T14" fmla="*/ 140 w 142"/>
                  <a:gd name="T15" fmla="*/ 78 h 142"/>
                  <a:gd name="T16" fmla="*/ 140 w 142"/>
                  <a:gd name="T17" fmla="*/ 77 h 142"/>
                  <a:gd name="T18" fmla="*/ 141 w 142"/>
                  <a:gd name="T19" fmla="*/ 77 h 142"/>
                  <a:gd name="T20" fmla="*/ 142 w 142"/>
                  <a:gd name="T21" fmla="*/ 71 h 142"/>
                  <a:gd name="T22" fmla="*/ 140 w 142"/>
                  <a:gd name="T23" fmla="*/ 56 h 142"/>
                  <a:gd name="T24" fmla="*/ 136 w 142"/>
                  <a:gd name="T25" fmla="*/ 43 h 142"/>
                  <a:gd name="T26" fmla="*/ 129 w 142"/>
                  <a:gd name="T27" fmla="*/ 30 h 142"/>
                  <a:gd name="T28" fmla="*/ 121 w 142"/>
                  <a:gd name="T29" fmla="*/ 20 h 142"/>
                  <a:gd name="T30" fmla="*/ 110 w 142"/>
                  <a:gd name="T31" fmla="*/ 11 h 142"/>
                  <a:gd name="T32" fmla="*/ 98 w 142"/>
                  <a:gd name="T33" fmla="*/ 5 h 142"/>
                  <a:gd name="T34" fmla="*/ 90 w 142"/>
                  <a:gd name="T35" fmla="*/ 2 h 142"/>
                  <a:gd name="T36" fmla="*/ 84 w 142"/>
                  <a:gd name="T37" fmla="*/ 1 h 142"/>
                  <a:gd name="T38" fmla="*/ 71 w 142"/>
                  <a:gd name="T39" fmla="*/ 0 h 142"/>
                  <a:gd name="T40" fmla="*/ 56 w 142"/>
                  <a:gd name="T41" fmla="*/ 1 h 142"/>
                  <a:gd name="T42" fmla="*/ 44 w 142"/>
                  <a:gd name="T43" fmla="*/ 5 h 142"/>
                  <a:gd name="T44" fmla="*/ 32 w 142"/>
                  <a:gd name="T45" fmla="*/ 11 h 142"/>
                  <a:gd name="T46" fmla="*/ 22 w 142"/>
                  <a:gd name="T47" fmla="*/ 20 h 142"/>
                  <a:gd name="T48" fmla="*/ 11 w 142"/>
                  <a:gd name="T49" fmla="*/ 30 h 142"/>
                  <a:gd name="T50" fmla="*/ 5 w 142"/>
                  <a:gd name="T51" fmla="*/ 43 h 142"/>
                  <a:gd name="T52" fmla="*/ 1 w 142"/>
                  <a:gd name="T53" fmla="*/ 56 h 142"/>
                  <a:gd name="T54" fmla="*/ 0 w 142"/>
                  <a:gd name="T55" fmla="*/ 71 h 142"/>
                  <a:gd name="T56" fmla="*/ 1 w 142"/>
                  <a:gd name="T57" fmla="*/ 84 h 142"/>
                  <a:gd name="T58" fmla="*/ 2 w 142"/>
                  <a:gd name="T59" fmla="*/ 90 h 142"/>
                  <a:gd name="T60" fmla="*/ 5 w 142"/>
                  <a:gd name="T61" fmla="*/ 97 h 142"/>
                  <a:gd name="T62" fmla="*/ 11 w 142"/>
                  <a:gd name="T63" fmla="*/ 110 h 142"/>
                  <a:gd name="T64" fmla="*/ 15 w 142"/>
                  <a:gd name="T65" fmla="*/ 115 h 142"/>
                  <a:gd name="T66" fmla="*/ 22 w 142"/>
                  <a:gd name="T67" fmla="*/ 121 h 142"/>
                  <a:gd name="T68" fmla="*/ 32 w 142"/>
                  <a:gd name="T69" fmla="*/ 129 h 142"/>
                  <a:gd name="T70" fmla="*/ 44 w 142"/>
                  <a:gd name="T71" fmla="*/ 136 h 142"/>
                  <a:gd name="T72" fmla="*/ 56 w 142"/>
                  <a:gd name="T73" fmla="*/ 140 h 142"/>
                  <a:gd name="T74" fmla="*/ 71 w 142"/>
                  <a:gd name="T75" fmla="*/ 142 h 142"/>
                  <a:gd name="T76" fmla="*/ 77 w 142"/>
                  <a:gd name="T77" fmla="*/ 141 h 142"/>
                  <a:gd name="T78" fmla="*/ 77 w 142"/>
                  <a:gd name="T79" fmla="*/ 140 h 142"/>
                  <a:gd name="T80" fmla="*/ 78 w 142"/>
                  <a:gd name="T81" fmla="*/ 140 h 142"/>
                  <a:gd name="T82" fmla="*/ 80 w 142"/>
                  <a:gd name="T83" fmla="*/ 140 h 142"/>
                  <a:gd name="T84" fmla="*/ 84 w 142"/>
                  <a:gd name="T85" fmla="*/ 140 h 142"/>
                  <a:gd name="T86" fmla="*/ 90 w 142"/>
                  <a:gd name="T87" fmla="*/ 138 h 142"/>
                  <a:gd name="T88" fmla="*/ 98 w 142"/>
                  <a:gd name="T89" fmla="*/ 136 h 142"/>
                  <a:gd name="T90" fmla="*/ 110 w 142"/>
                  <a:gd name="T91" fmla="*/ 129 h 142"/>
                  <a:gd name="T92" fmla="*/ 115 w 142"/>
                  <a:gd name="T93" fmla="*/ 125 h 142"/>
                  <a:gd name="T94" fmla="*/ 121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121"/>
                    </a:moveTo>
                    <a:lnTo>
                      <a:pt x="125" y="115"/>
                    </a:lnTo>
                    <a:lnTo>
                      <a:pt x="129" y="110"/>
                    </a:lnTo>
                    <a:lnTo>
                      <a:pt x="136" y="97"/>
                    </a:lnTo>
                    <a:lnTo>
                      <a:pt x="138" y="90"/>
                    </a:lnTo>
                    <a:lnTo>
                      <a:pt x="140" y="84"/>
                    </a:lnTo>
                    <a:lnTo>
                      <a:pt x="140" y="80"/>
                    </a:lnTo>
                    <a:lnTo>
                      <a:pt x="140" y="78"/>
                    </a:lnTo>
                    <a:lnTo>
                      <a:pt x="140" y="77"/>
                    </a:lnTo>
                    <a:lnTo>
                      <a:pt x="141" y="77"/>
                    </a:lnTo>
                    <a:lnTo>
                      <a:pt x="142" y="71"/>
                    </a:lnTo>
                    <a:lnTo>
                      <a:pt x="140" y="56"/>
                    </a:lnTo>
                    <a:lnTo>
                      <a:pt x="136" y="43"/>
                    </a:lnTo>
                    <a:lnTo>
                      <a:pt x="129" y="30"/>
                    </a:lnTo>
                    <a:lnTo>
                      <a:pt x="121" y="20"/>
                    </a:lnTo>
                    <a:lnTo>
                      <a:pt x="110" y="11"/>
                    </a:lnTo>
                    <a:lnTo>
                      <a:pt x="98" y="5"/>
                    </a:lnTo>
                    <a:lnTo>
                      <a:pt x="90" y="2"/>
                    </a:lnTo>
                    <a:lnTo>
                      <a:pt x="84" y="1"/>
                    </a:lnTo>
                    <a:lnTo>
                      <a:pt x="71" y="0"/>
                    </a:lnTo>
                    <a:lnTo>
                      <a:pt x="56" y="1"/>
                    </a:lnTo>
                    <a:lnTo>
                      <a:pt x="44" y="5"/>
                    </a:lnTo>
                    <a:lnTo>
                      <a:pt x="32" y="11"/>
                    </a:lnTo>
                    <a:lnTo>
                      <a:pt x="22" y="20"/>
                    </a:lnTo>
                    <a:lnTo>
                      <a:pt x="11" y="30"/>
                    </a:lnTo>
                    <a:lnTo>
                      <a:pt x="5" y="43"/>
                    </a:lnTo>
                    <a:lnTo>
                      <a:pt x="1" y="56"/>
                    </a:lnTo>
                    <a:lnTo>
                      <a:pt x="0" y="71"/>
                    </a:lnTo>
                    <a:lnTo>
                      <a:pt x="1" y="84"/>
                    </a:lnTo>
                    <a:lnTo>
                      <a:pt x="2" y="90"/>
                    </a:lnTo>
                    <a:lnTo>
                      <a:pt x="5" y="97"/>
                    </a:lnTo>
                    <a:lnTo>
                      <a:pt x="11" y="110"/>
                    </a:lnTo>
                    <a:lnTo>
                      <a:pt x="15" y="115"/>
                    </a:lnTo>
                    <a:lnTo>
                      <a:pt x="22" y="121"/>
                    </a:lnTo>
                    <a:lnTo>
                      <a:pt x="32" y="129"/>
                    </a:lnTo>
                    <a:lnTo>
                      <a:pt x="44" y="136"/>
                    </a:lnTo>
                    <a:lnTo>
                      <a:pt x="56" y="140"/>
                    </a:lnTo>
                    <a:lnTo>
                      <a:pt x="71" y="142"/>
                    </a:lnTo>
                    <a:lnTo>
                      <a:pt x="77" y="141"/>
                    </a:lnTo>
                    <a:lnTo>
                      <a:pt x="77" y="140"/>
                    </a:lnTo>
                    <a:lnTo>
                      <a:pt x="78" y="140"/>
                    </a:lnTo>
                    <a:lnTo>
                      <a:pt x="80" y="140"/>
                    </a:lnTo>
                    <a:lnTo>
                      <a:pt x="84" y="140"/>
                    </a:lnTo>
                    <a:lnTo>
                      <a:pt x="90" y="138"/>
                    </a:lnTo>
                    <a:lnTo>
                      <a:pt x="98" y="136"/>
                    </a:lnTo>
                    <a:lnTo>
                      <a:pt x="110" y="129"/>
                    </a:lnTo>
                    <a:lnTo>
                      <a:pt x="115" y="125"/>
                    </a:lnTo>
                    <a:lnTo>
                      <a:pt x="121" y="121"/>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9" name="Freeform 1076">
                <a:extLst>
                  <a:ext uri="{FF2B5EF4-FFF2-40B4-BE49-F238E27FC236}">
                    <a16:creationId xmlns:a16="http://schemas.microsoft.com/office/drawing/2014/main" id="{2A5C9CBE-DA7E-6B2F-37AA-A0492426C79E}"/>
                  </a:ext>
                </a:extLst>
              </p:cNvPr>
              <p:cNvSpPr>
                <a:spLocks/>
              </p:cNvSpPr>
              <p:nvPr/>
            </p:nvSpPr>
            <p:spPr bwMode="auto">
              <a:xfrm>
                <a:off x="9825038" y="4192588"/>
                <a:ext cx="46038" cy="44450"/>
              </a:xfrm>
              <a:custGeom>
                <a:avLst/>
                <a:gdLst>
                  <a:gd name="T0" fmla="*/ 121 w 142"/>
                  <a:gd name="T1" fmla="*/ 121 h 142"/>
                  <a:gd name="T2" fmla="*/ 125 w 142"/>
                  <a:gd name="T3" fmla="*/ 114 h 142"/>
                  <a:gd name="T4" fmla="*/ 129 w 142"/>
                  <a:gd name="T5" fmla="*/ 109 h 142"/>
                  <a:gd name="T6" fmla="*/ 136 w 142"/>
                  <a:gd name="T7" fmla="*/ 97 h 142"/>
                  <a:gd name="T8" fmla="*/ 138 w 142"/>
                  <a:gd name="T9" fmla="*/ 90 h 142"/>
                  <a:gd name="T10" fmla="*/ 140 w 142"/>
                  <a:gd name="T11" fmla="*/ 84 h 142"/>
                  <a:gd name="T12" fmla="*/ 140 w 142"/>
                  <a:gd name="T13" fmla="*/ 80 h 142"/>
                  <a:gd name="T14" fmla="*/ 140 w 142"/>
                  <a:gd name="T15" fmla="*/ 78 h 142"/>
                  <a:gd name="T16" fmla="*/ 140 w 142"/>
                  <a:gd name="T17" fmla="*/ 77 h 142"/>
                  <a:gd name="T18" fmla="*/ 141 w 142"/>
                  <a:gd name="T19" fmla="*/ 77 h 142"/>
                  <a:gd name="T20" fmla="*/ 142 w 142"/>
                  <a:gd name="T21" fmla="*/ 71 h 142"/>
                  <a:gd name="T22" fmla="*/ 140 w 142"/>
                  <a:gd name="T23" fmla="*/ 56 h 142"/>
                  <a:gd name="T24" fmla="*/ 136 w 142"/>
                  <a:gd name="T25" fmla="*/ 42 h 142"/>
                  <a:gd name="T26" fmla="*/ 129 w 142"/>
                  <a:gd name="T27" fmla="*/ 30 h 142"/>
                  <a:gd name="T28" fmla="*/ 121 w 142"/>
                  <a:gd name="T29" fmla="*/ 20 h 142"/>
                  <a:gd name="T30" fmla="*/ 110 w 142"/>
                  <a:gd name="T31" fmla="*/ 11 h 142"/>
                  <a:gd name="T32" fmla="*/ 97 w 142"/>
                  <a:gd name="T33" fmla="*/ 5 h 142"/>
                  <a:gd name="T34" fmla="*/ 90 w 142"/>
                  <a:gd name="T35" fmla="*/ 2 h 142"/>
                  <a:gd name="T36" fmla="*/ 84 w 142"/>
                  <a:gd name="T37" fmla="*/ 1 h 142"/>
                  <a:gd name="T38" fmla="*/ 71 w 142"/>
                  <a:gd name="T39" fmla="*/ 0 h 142"/>
                  <a:gd name="T40" fmla="*/ 56 w 142"/>
                  <a:gd name="T41" fmla="*/ 1 h 142"/>
                  <a:gd name="T42" fmla="*/ 44 w 142"/>
                  <a:gd name="T43" fmla="*/ 5 h 142"/>
                  <a:gd name="T44" fmla="*/ 31 w 142"/>
                  <a:gd name="T45" fmla="*/ 11 h 142"/>
                  <a:gd name="T46" fmla="*/ 21 w 142"/>
                  <a:gd name="T47" fmla="*/ 20 h 142"/>
                  <a:gd name="T48" fmla="*/ 11 w 142"/>
                  <a:gd name="T49" fmla="*/ 30 h 142"/>
                  <a:gd name="T50" fmla="*/ 5 w 142"/>
                  <a:gd name="T51" fmla="*/ 42 h 142"/>
                  <a:gd name="T52" fmla="*/ 1 w 142"/>
                  <a:gd name="T53" fmla="*/ 56 h 142"/>
                  <a:gd name="T54" fmla="*/ 0 w 142"/>
                  <a:gd name="T55" fmla="*/ 71 h 142"/>
                  <a:gd name="T56" fmla="*/ 1 w 142"/>
                  <a:gd name="T57" fmla="*/ 84 h 142"/>
                  <a:gd name="T58" fmla="*/ 2 w 142"/>
                  <a:gd name="T59" fmla="*/ 90 h 142"/>
                  <a:gd name="T60" fmla="*/ 5 w 142"/>
                  <a:gd name="T61" fmla="*/ 97 h 142"/>
                  <a:gd name="T62" fmla="*/ 11 w 142"/>
                  <a:gd name="T63" fmla="*/ 109 h 142"/>
                  <a:gd name="T64" fmla="*/ 15 w 142"/>
                  <a:gd name="T65" fmla="*/ 114 h 142"/>
                  <a:gd name="T66" fmla="*/ 21 w 142"/>
                  <a:gd name="T67" fmla="*/ 121 h 142"/>
                  <a:gd name="T68" fmla="*/ 31 w 142"/>
                  <a:gd name="T69" fmla="*/ 129 h 142"/>
                  <a:gd name="T70" fmla="*/ 44 w 142"/>
                  <a:gd name="T71" fmla="*/ 136 h 142"/>
                  <a:gd name="T72" fmla="*/ 56 w 142"/>
                  <a:gd name="T73" fmla="*/ 140 h 142"/>
                  <a:gd name="T74" fmla="*/ 71 w 142"/>
                  <a:gd name="T75" fmla="*/ 142 h 142"/>
                  <a:gd name="T76" fmla="*/ 77 w 142"/>
                  <a:gd name="T77" fmla="*/ 141 h 142"/>
                  <a:gd name="T78" fmla="*/ 77 w 142"/>
                  <a:gd name="T79" fmla="*/ 140 h 142"/>
                  <a:gd name="T80" fmla="*/ 78 w 142"/>
                  <a:gd name="T81" fmla="*/ 140 h 142"/>
                  <a:gd name="T82" fmla="*/ 80 w 142"/>
                  <a:gd name="T83" fmla="*/ 140 h 142"/>
                  <a:gd name="T84" fmla="*/ 84 w 142"/>
                  <a:gd name="T85" fmla="*/ 140 h 142"/>
                  <a:gd name="T86" fmla="*/ 90 w 142"/>
                  <a:gd name="T87" fmla="*/ 138 h 142"/>
                  <a:gd name="T88" fmla="*/ 97 w 142"/>
                  <a:gd name="T89" fmla="*/ 136 h 142"/>
                  <a:gd name="T90" fmla="*/ 110 w 142"/>
                  <a:gd name="T91" fmla="*/ 129 h 142"/>
                  <a:gd name="T92" fmla="*/ 115 w 142"/>
                  <a:gd name="T93" fmla="*/ 125 h 142"/>
                  <a:gd name="T94" fmla="*/ 121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121"/>
                    </a:moveTo>
                    <a:lnTo>
                      <a:pt x="125" y="114"/>
                    </a:lnTo>
                    <a:lnTo>
                      <a:pt x="129" y="109"/>
                    </a:lnTo>
                    <a:lnTo>
                      <a:pt x="136" y="97"/>
                    </a:lnTo>
                    <a:lnTo>
                      <a:pt x="138" y="90"/>
                    </a:lnTo>
                    <a:lnTo>
                      <a:pt x="140" y="84"/>
                    </a:lnTo>
                    <a:lnTo>
                      <a:pt x="140" y="80"/>
                    </a:lnTo>
                    <a:lnTo>
                      <a:pt x="140" y="78"/>
                    </a:lnTo>
                    <a:lnTo>
                      <a:pt x="140" y="77"/>
                    </a:lnTo>
                    <a:lnTo>
                      <a:pt x="141" y="77"/>
                    </a:lnTo>
                    <a:lnTo>
                      <a:pt x="142" y="71"/>
                    </a:lnTo>
                    <a:lnTo>
                      <a:pt x="140" y="56"/>
                    </a:lnTo>
                    <a:lnTo>
                      <a:pt x="136" y="42"/>
                    </a:lnTo>
                    <a:lnTo>
                      <a:pt x="129" y="30"/>
                    </a:lnTo>
                    <a:lnTo>
                      <a:pt x="121" y="20"/>
                    </a:lnTo>
                    <a:lnTo>
                      <a:pt x="110" y="11"/>
                    </a:lnTo>
                    <a:lnTo>
                      <a:pt x="97" y="5"/>
                    </a:lnTo>
                    <a:lnTo>
                      <a:pt x="90" y="2"/>
                    </a:lnTo>
                    <a:lnTo>
                      <a:pt x="84" y="1"/>
                    </a:lnTo>
                    <a:lnTo>
                      <a:pt x="71" y="0"/>
                    </a:lnTo>
                    <a:lnTo>
                      <a:pt x="56" y="1"/>
                    </a:lnTo>
                    <a:lnTo>
                      <a:pt x="44" y="5"/>
                    </a:lnTo>
                    <a:lnTo>
                      <a:pt x="31" y="11"/>
                    </a:lnTo>
                    <a:lnTo>
                      <a:pt x="21" y="20"/>
                    </a:lnTo>
                    <a:lnTo>
                      <a:pt x="11" y="30"/>
                    </a:lnTo>
                    <a:lnTo>
                      <a:pt x="5" y="42"/>
                    </a:lnTo>
                    <a:lnTo>
                      <a:pt x="1" y="56"/>
                    </a:lnTo>
                    <a:lnTo>
                      <a:pt x="0" y="71"/>
                    </a:lnTo>
                    <a:lnTo>
                      <a:pt x="1" y="84"/>
                    </a:lnTo>
                    <a:lnTo>
                      <a:pt x="2" y="90"/>
                    </a:lnTo>
                    <a:lnTo>
                      <a:pt x="5" y="97"/>
                    </a:lnTo>
                    <a:lnTo>
                      <a:pt x="11" y="109"/>
                    </a:lnTo>
                    <a:lnTo>
                      <a:pt x="15" y="114"/>
                    </a:lnTo>
                    <a:lnTo>
                      <a:pt x="21" y="121"/>
                    </a:lnTo>
                    <a:lnTo>
                      <a:pt x="31" y="129"/>
                    </a:lnTo>
                    <a:lnTo>
                      <a:pt x="44" y="136"/>
                    </a:lnTo>
                    <a:lnTo>
                      <a:pt x="56" y="140"/>
                    </a:lnTo>
                    <a:lnTo>
                      <a:pt x="71" y="142"/>
                    </a:lnTo>
                    <a:lnTo>
                      <a:pt x="77" y="141"/>
                    </a:lnTo>
                    <a:lnTo>
                      <a:pt x="77" y="140"/>
                    </a:lnTo>
                    <a:lnTo>
                      <a:pt x="78" y="140"/>
                    </a:lnTo>
                    <a:lnTo>
                      <a:pt x="80" y="140"/>
                    </a:lnTo>
                    <a:lnTo>
                      <a:pt x="84" y="140"/>
                    </a:lnTo>
                    <a:lnTo>
                      <a:pt x="90" y="138"/>
                    </a:lnTo>
                    <a:lnTo>
                      <a:pt x="97" y="136"/>
                    </a:lnTo>
                    <a:lnTo>
                      <a:pt x="110" y="129"/>
                    </a:lnTo>
                    <a:lnTo>
                      <a:pt x="115" y="125"/>
                    </a:lnTo>
                    <a:lnTo>
                      <a:pt x="121" y="121"/>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0" name="Freeform 1077">
                <a:extLst>
                  <a:ext uri="{FF2B5EF4-FFF2-40B4-BE49-F238E27FC236}">
                    <a16:creationId xmlns:a16="http://schemas.microsoft.com/office/drawing/2014/main" id="{87ABA85E-2491-E92F-DF52-E6C7FBA775F5}"/>
                  </a:ext>
                </a:extLst>
              </p:cNvPr>
              <p:cNvSpPr>
                <a:spLocks/>
              </p:cNvSpPr>
              <p:nvPr/>
            </p:nvSpPr>
            <p:spPr bwMode="auto">
              <a:xfrm>
                <a:off x="9869488" y="4203700"/>
                <a:ext cx="44450" cy="44450"/>
              </a:xfrm>
              <a:custGeom>
                <a:avLst/>
                <a:gdLst>
                  <a:gd name="T0" fmla="*/ 121 w 142"/>
                  <a:gd name="T1" fmla="*/ 121 h 142"/>
                  <a:gd name="T2" fmla="*/ 125 w 142"/>
                  <a:gd name="T3" fmla="*/ 115 h 142"/>
                  <a:gd name="T4" fmla="*/ 129 w 142"/>
                  <a:gd name="T5" fmla="*/ 110 h 142"/>
                  <a:gd name="T6" fmla="*/ 136 w 142"/>
                  <a:gd name="T7" fmla="*/ 98 h 142"/>
                  <a:gd name="T8" fmla="*/ 138 w 142"/>
                  <a:gd name="T9" fmla="*/ 91 h 142"/>
                  <a:gd name="T10" fmla="*/ 140 w 142"/>
                  <a:gd name="T11" fmla="*/ 85 h 142"/>
                  <a:gd name="T12" fmla="*/ 140 w 142"/>
                  <a:gd name="T13" fmla="*/ 80 h 142"/>
                  <a:gd name="T14" fmla="*/ 140 w 142"/>
                  <a:gd name="T15" fmla="*/ 78 h 142"/>
                  <a:gd name="T16" fmla="*/ 140 w 142"/>
                  <a:gd name="T17" fmla="*/ 77 h 142"/>
                  <a:gd name="T18" fmla="*/ 141 w 142"/>
                  <a:gd name="T19" fmla="*/ 77 h 142"/>
                  <a:gd name="T20" fmla="*/ 142 w 142"/>
                  <a:gd name="T21" fmla="*/ 71 h 142"/>
                  <a:gd name="T22" fmla="*/ 140 w 142"/>
                  <a:gd name="T23" fmla="*/ 56 h 142"/>
                  <a:gd name="T24" fmla="*/ 136 w 142"/>
                  <a:gd name="T25" fmla="*/ 43 h 142"/>
                  <a:gd name="T26" fmla="*/ 129 w 142"/>
                  <a:gd name="T27" fmla="*/ 31 h 142"/>
                  <a:gd name="T28" fmla="*/ 121 w 142"/>
                  <a:gd name="T29" fmla="*/ 21 h 142"/>
                  <a:gd name="T30" fmla="*/ 109 w 142"/>
                  <a:gd name="T31" fmla="*/ 12 h 142"/>
                  <a:gd name="T32" fmla="*/ 97 w 142"/>
                  <a:gd name="T33" fmla="*/ 5 h 142"/>
                  <a:gd name="T34" fmla="*/ 90 w 142"/>
                  <a:gd name="T35" fmla="*/ 2 h 142"/>
                  <a:gd name="T36" fmla="*/ 84 w 142"/>
                  <a:gd name="T37" fmla="*/ 1 h 142"/>
                  <a:gd name="T38" fmla="*/ 71 w 142"/>
                  <a:gd name="T39" fmla="*/ 0 h 142"/>
                  <a:gd name="T40" fmla="*/ 56 w 142"/>
                  <a:gd name="T41" fmla="*/ 1 h 142"/>
                  <a:gd name="T42" fmla="*/ 44 w 142"/>
                  <a:gd name="T43" fmla="*/ 5 h 142"/>
                  <a:gd name="T44" fmla="*/ 31 w 142"/>
                  <a:gd name="T45" fmla="*/ 12 h 142"/>
                  <a:gd name="T46" fmla="*/ 21 w 142"/>
                  <a:gd name="T47" fmla="*/ 21 h 142"/>
                  <a:gd name="T48" fmla="*/ 11 w 142"/>
                  <a:gd name="T49" fmla="*/ 31 h 142"/>
                  <a:gd name="T50" fmla="*/ 5 w 142"/>
                  <a:gd name="T51" fmla="*/ 43 h 142"/>
                  <a:gd name="T52" fmla="*/ 1 w 142"/>
                  <a:gd name="T53" fmla="*/ 56 h 142"/>
                  <a:gd name="T54" fmla="*/ 0 w 142"/>
                  <a:gd name="T55" fmla="*/ 71 h 142"/>
                  <a:gd name="T56" fmla="*/ 1 w 142"/>
                  <a:gd name="T57" fmla="*/ 85 h 142"/>
                  <a:gd name="T58" fmla="*/ 2 w 142"/>
                  <a:gd name="T59" fmla="*/ 91 h 142"/>
                  <a:gd name="T60" fmla="*/ 5 w 142"/>
                  <a:gd name="T61" fmla="*/ 98 h 142"/>
                  <a:gd name="T62" fmla="*/ 11 w 142"/>
                  <a:gd name="T63" fmla="*/ 110 h 142"/>
                  <a:gd name="T64" fmla="*/ 15 w 142"/>
                  <a:gd name="T65" fmla="*/ 115 h 142"/>
                  <a:gd name="T66" fmla="*/ 21 w 142"/>
                  <a:gd name="T67" fmla="*/ 121 h 142"/>
                  <a:gd name="T68" fmla="*/ 31 w 142"/>
                  <a:gd name="T69" fmla="*/ 129 h 142"/>
                  <a:gd name="T70" fmla="*/ 44 w 142"/>
                  <a:gd name="T71" fmla="*/ 136 h 142"/>
                  <a:gd name="T72" fmla="*/ 56 w 142"/>
                  <a:gd name="T73" fmla="*/ 140 h 142"/>
                  <a:gd name="T74" fmla="*/ 71 w 142"/>
                  <a:gd name="T75" fmla="*/ 142 h 142"/>
                  <a:gd name="T76" fmla="*/ 77 w 142"/>
                  <a:gd name="T77" fmla="*/ 141 h 142"/>
                  <a:gd name="T78" fmla="*/ 77 w 142"/>
                  <a:gd name="T79" fmla="*/ 140 h 142"/>
                  <a:gd name="T80" fmla="*/ 78 w 142"/>
                  <a:gd name="T81" fmla="*/ 140 h 142"/>
                  <a:gd name="T82" fmla="*/ 80 w 142"/>
                  <a:gd name="T83" fmla="*/ 140 h 142"/>
                  <a:gd name="T84" fmla="*/ 84 w 142"/>
                  <a:gd name="T85" fmla="*/ 140 h 142"/>
                  <a:gd name="T86" fmla="*/ 90 w 142"/>
                  <a:gd name="T87" fmla="*/ 138 h 142"/>
                  <a:gd name="T88" fmla="*/ 97 w 142"/>
                  <a:gd name="T89" fmla="*/ 136 h 142"/>
                  <a:gd name="T90" fmla="*/ 109 w 142"/>
                  <a:gd name="T91" fmla="*/ 129 h 142"/>
                  <a:gd name="T92" fmla="*/ 114 w 142"/>
                  <a:gd name="T93" fmla="*/ 125 h 142"/>
                  <a:gd name="T94" fmla="*/ 121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121"/>
                    </a:moveTo>
                    <a:lnTo>
                      <a:pt x="125" y="115"/>
                    </a:lnTo>
                    <a:lnTo>
                      <a:pt x="129" y="110"/>
                    </a:lnTo>
                    <a:lnTo>
                      <a:pt x="136" y="98"/>
                    </a:lnTo>
                    <a:lnTo>
                      <a:pt x="138" y="91"/>
                    </a:lnTo>
                    <a:lnTo>
                      <a:pt x="140" y="85"/>
                    </a:lnTo>
                    <a:lnTo>
                      <a:pt x="140" y="80"/>
                    </a:lnTo>
                    <a:lnTo>
                      <a:pt x="140" y="78"/>
                    </a:lnTo>
                    <a:lnTo>
                      <a:pt x="140" y="77"/>
                    </a:lnTo>
                    <a:lnTo>
                      <a:pt x="141" y="77"/>
                    </a:lnTo>
                    <a:lnTo>
                      <a:pt x="142" y="71"/>
                    </a:lnTo>
                    <a:lnTo>
                      <a:pt x="140" y="56"/>
                    </a:lnTo>
                    <a:lnTo>
                      <a:pt x="136" y="43"/>
                    </a:lnTo>
                    <a:lnTo>
                      <a:pt x="129" y="31"/>
                    </a:lnTo>
                    <a:lnTo>
                      <a:pt x="121" y="21"/>
                    </a:lnTo>
                    <a:lnTo>
                      <a:pt x="109" y="12"/>
                    </a:lnTo>
                    <a:lnTo>
                      <a:pt x="97" y="5"/>
                    </a:lnTo>
                    <a:lnTo>
                      <a:pt x="90" y="2"/>
                    </a:lnTo>
                    <a:lnTo>
                      <a:pt x="84" y="1"/>
                    </a:lnTo>
                    <a:lnTo>
                      <a:pt x="71" y="0"/>
                    </a:lnTo>
                    <a:lnTo>
                      <a:pt x="56" y="1"/>
                    </a:lnTo>
                    <a:lnTo>
                      <a:pt x="44" y="5"/>
                    </a:lnTo>
                    <a:lnTo>
                      <a:pt x="31" y="12"/>
                    </a:lnTo>
                    <a:lnTo>
                      <a:pt x="21" y="21"/>
                    </a:lnTo>
                    <a:lnTo>
                      <a:pt x="11" y="31"/>
                    </a:lnTo>
                    <a:lnTo>
                      <a:pt x="5" y="43"/>
                    </a:lnTo>
                    <a:lnTo>
                      <a:pt x="1" y="56"/>
                    </a:lnTo>
                    <a:lnTo>
                      <a:pt x="0" y="71"/>
                    </a:lnTo>
                    <a:lnTo>
                      <a:pt x="1" y="85"/>
                    </a:lnTo>
                    <a:lnTo>
                      <a:pt x="2" y="91"/>
                    </a:lnTo>
                    <a:lnTo>
                      <a:pt x="5" y="98"/>
                    </a:lnTo>
                    <a:lnTo>
                      <a:pt x="11" y="110"/>
                    </a:lnTo>
                    <a:lnTo>
                      <a:pt x="15" y="115"/>
                    </a:lnTo>
                    <a:lnTo>
                      <a:pt x="21" y="121"/>
                    </a:lnTo>
                    <a:lnTo>
                      <a:pt x="31" y="129"/>
                    </a:lnTo>
                    <a:lnTo>
                      <a:pt x="44" y="136"/>
                    </a:lnTo>
                    <a:lnTo>
                      <a:pt x="56" y="140"/>
                    </a:lnTo>
                    <a:lnTo>
                      <a:pt x="71" y="142"/>
                    </a:lnTo>
                    <a:lnTo>
                      <a:pt x="77" y="141"/>
                    </a:lnTo>
                    <a:lnTo>
                      <a:pt x="77" y="140"/>
                    </a:lnTo>
                    <a:lnTo>
                      <a:pt x="78" y="140"/>
                    </a:lnTo>
                    <a:lnTo>
                      <a:pt x="80" y="140"/>
                    </a:lnTo>
                    <a:lnTo>
                      <a:pt x="84" y="140"/>
                    </a:lnTo>
                    <a:lnTo>
                      <a:pt x="90" y="138"/>
                    </a:lnTo>
                    <a:lnTo>
                      <a:pt x="97" y="136"/>
                    </a:lnTo>
                    <a:lnTo>
                      <a:pt x="109" y="129"/>
                    </a:lnTo>
                    <a:lnTo>
                      <a:pt x="114" y="125"/>
                    </a:lnTo>
                    <a:lnTo>
                      <a:pt x="121" y="121"/>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1" name="Freeform 1078">
                <a:extLst>
                  <a:ext uri="{FF2B5EF4-FFF2-40B4-BE49-F238E27FC236}">
                    <a16:creationId xmlns:a16="http://schemas.microsoft.com/office/drawing/2014/main" id="{97EB1889-8FD5-82C2-44B1-9277E58E89AF}"/>
                  </a:ext>
                </a:extLst>
              </p:cNvPr>
              <p:cNvSpPr>
                <a:spLocks/>
              </p:cNvSpPr>
              <p:nvPr/>
            </p:nvSpPr>
            <p:spPr bwMode="auto">
              <a:xfrm>
                <a:off x="9909175" y="4213225"/>
                <a:ext cx="46038" cy="46038"/>
              </a:xfrm>
              <a:custGeom>
                <a:avLst/>
                <a:gdLst>
                  <a:gd name="T0" fmla="*/ 120 w 142"/>
                  <a:gd name="T1" fmla="*/ 120 h 142"/>
                  <a:gd name="T2" fmla="*/ 124 w 142"/>
                  <a:gd name="T3" fmla="*/ 114 h 142"/>
                  <a:gd name="T4" fmla="*/ 128 w 142"/>
                  <a:gd name="T5" fmla="*/ 109 h 142"/>
                  <a:gd name="T6" fmla="*/ 135 w 142"/>
                  <a:gd name="T7" fmla="*/ 97 h 142"/>
                  <a:gd name="T8" fmla="*/ 138 w 142"/>
                  <a:gd name="T9" fmla="*/ 90 h 142"/>
                  <a:gd name="T10" fmla="*/ 140 w 142"/>
                  <a:gd name="T11" fmla="*/ 84 h 142"/>
                  <a:gd name="T12" fmla="*/ 140 w 142"/>
                  <a:gd name="T13" fmla="*/ 80 h 142"/>
                  <a:gd name="T14" fmla="*/ 140 w 142"/>
                  <a:gd name="T15" fmla="*/ 78 h 142"/>
                  <a:gd name="T16" fmla="*/ 140 w 142"/>
                  <a:gd name="T17" fmla="*/ 77 h 142"/>
                  <a:gd name="T18" fmla="*/ 141 w 142"/>
                  <a:gd name="T19" fmla="*/ 77 h 142"/>
                  <a:gd name="T20" fmla="*/ 142 w 142"/>
                  <a:gd name="T21" fmla="*/ 71 h 142"/>
                  <a:gd name="T22" fmla="*/ 140 w 142"/>
                  <a:gd name="T23" fmla="*/ 56 h 142"/>
                  <a:gd name="T24" fmla="*/ 135 w 142"/>
                  <a:gd name="T25" fmla="*/ 42 h 142"/>
                  <a:gd name="T26" fmla="*/ 128 w 142"/>
                  <a:gd name="T27" fmla="*/ 30 h 142"/>
                  <a:gd name="T28" fmla="*/ 120 w 142"/>
                  <a:gd name="T29" fmla="*/ 20 h 142"/>
                  <a:gd name="T30" fmla="*/ 109 w 142"/>
                  <a:gd name="T31" fmla="*/ 11 h 142"/>
                  <a:gd name="T32" fmla="*/ 97 w 142"/>
                  <a:gd name="T33" fmla="*/ 5 h 142"/>
                  <a:gd name="T34" fmla="*/ 90 w 142"/>
                  <a:gd name="T35" fmla="*/ 2 h 142"/>
                  <a:gd name="T36" fmla="*/ 84 w 142"/>
                  <a:gd name="T37" fmla="*/ 1 h 142"/>
                  <a:gd name="T38" fmla="*/ 71 w 142"/>
                  <a:gd name="T39" fmla="*/ 0 h 142"/>
                  <a:gd name="T40" fmla="*/ 55 w 142"/>
                  <a:gd name="T41" fmla="*/ 1 h 142"/>
                  <a:gd name="T42" fmla="*/ 43 w 142"/>
                  <a:gd name="T43" fmla="*/ 5 h 142"/>
                  <a:gd name="T44" fmla="*/ 31 w 142"/>
                  <a:gd name="T45" fmla="*/ 11 h 142"/>
                  <a:gd name="T46" fmla="*/ 21 w 142"/>
                  <a:gd name="T47" fmla="*/ 20 h 142"/>
                  <a:gd name="T48" fmla="*/ 11 w 142"/>
                  <a:gd name="T49" fmla="*/ 30 h 142"/>
                  <a:gd name="T50" fmla="*/ 5 w 142"/>
                  <a:gd name="T51" fmla="*/ 42 h 142"/>
                  <a:gd name="T52" fmla="*/ 1 w 142"/>
                  <a:gd name="T53" fmla="*/ 56 h 142"/>
                  <a:gd name="T54" fmla="*/ 0 w 142"/>
                  <a:gd name="T55" fmla="*/ 71 h 142"/>
                  <a:gd name="T56" fmla="*/ 1 w 142"/>
                  <a:gd name="T57" fmla="*/ 84 h 142"/>
                  <a:gd name="T58" fmla="*/ 2 w 142"/>
                  <a:gd name="T59" fmla="*/ 90 h 142"/>
                  <a:gd name="T60" fmla="*/ 5 w 142"/>
                  <a:gd name="T61" fmla="*/ 97 h 142"/>
                  <a:gd name="T62" fmla="*/ 11 w 142"/>
                  <a:gd name="T63" fmla="*/ 109 h 142"/>
                  <a:gd name="T64" fmla="*/ 15 w 142"/>
                  <a:gd name="T65" fmla="*/ 114 h 142"/>
                  <a:gd name="T66" fmla="*/ 21 w 142"/>
                  <a:gd name="T67" fmla="*/ 120 h 142"/>
                  <a:gd name="T68" fmla="*/ 31 w 142"/>
                  <a:gd name="T69" fmla="*/ 129 h 142"/>
                  <a:gd name="T70" fmla="*/ 43 w 142"/>
                  <a:gd name="T71" fmla="*/ 136 h 142"/>
                  <a:gd name="T72" fmla="*/ 55 w 142"/>
                  <a:gd name="T73" fmla="*/ 140 h 142"/>
                  <a:gd name="T74" fmla="*/ 71 w 142"/>
                  <a:gd name="T75" fmla="*/ 142 h 142"/>
                  <a:gd name="T76" fmla="*/ 77 w 142"/>
                  <a:gd name="T77" fmla="*/ 141 h 142"/>
                  <a:gd name="T78" fmla="*/ 77 w 142"/>
                  <a:gd name="T79" fmla="*/ 140 h 142"/>
                  <a:gd name="T80" fmla="*/ 78 w 142"/>
                  <a:gd name="T81" fmla="*/ 140 h 142"/>
                  <a:gd name="T82" fmla="*/ 80 w 142"/>
                  <a:gd name="T83" fmla="*/ 140 h 142"/>
                  <a:gd name="T84" fmla="*/ 84 w 142"/>
                  <a:gd name="T85" fmla="*/ 140 h 142"/>
                  <a:gd name="T86" fmla="*/ 90 w 142"/>
                  <a:gd name="T87" fmla="*/ 138 h 142"/>
                  <a:gd name="T88" fmla="*/ 97 w 142"/>
                  <a:gd name="T89" fmla="*/ 136 h 142"/>
                  <a:gd name="T90" fmla="*/ 109 w 142"/>
                  <a:gd name="T91" fmla="*/ 129 h 142"/>
                  <a:gd name="T92" fmla="*/ 114 w 142"/>
                  <a:gd name="T93" fmla="*/ 125 h 142"/>
                  <a:gd name="T94" fmla="*/ 120 w 142"/>
                  <a:gd name="T95" fmla="*/ 1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0" y="120"/>
                    </a:moveTo>
                    <a:lnTo>
                      <a:pt x="124" y="114"/>
                    </a:lnTo>
                    <a:lnTo>
                      <a:pt x="128" y="109"/>
                    </a:lnTo>
                    <a:lnTo>
                      <a:pt x="135" y="97"/>
                    </a:lnTo>
                    <a:lnTo>
                      <a:pt x="138" y="90"/>
                    </a:lnTo>
                    <a:lnTo>
                      <a:pt x="140" y="84"/>
                    </a:lnTo>
                    <a:lnTo>
                      <a:pt x="140" y="80"/>
                    </a:lnTo>
                    <a:lnTo>
                      <a:pt x="140" y="78"/>
                    </a:lnTo>
                    <a:lnTo>
                      <a:pt x="140" y="77"/>
                    </a:lnTo>
                    <a:lnTo>
                      <a:pt x="141" y="77"/>
                    </a:lnTo>
                    <a:lnTo>
                      <a:pt x="142" y="71"/>
                    </a:lnTo>
                    <a:lnTo>
                      <a:pt x="140" y="56"/>
                    </a:lnTo>
                    <a:lnTo>
                      <a:pt x="135" y="42"/>
                    </a:lnTo>
                    <a:lnTo>
                      <a:pt x="128" y="30"/>
                    </a:lnTo>
                    <a:lnTo>
                      <a:pt x="120" y="20"/>
                    </a:lnTo>
                    <a:lnTo>
                      <a:pt x="109" y="11"/>
                    </a:lnTo>
                    <a:lnTo>
                      <a:pt x="97" y="5"/>
                    </a:lnTo>
                    <a:lnTo>
                      <a:pt x="90" y="2"/>
                    </a:lnTo>
                    <a:lnTo>
                      <a:pt x="84" y="1"/>
                    </a:lnTo>
                    <a:lnTo>
                      <a:pt x="71" y="0"/>
                    </a:lnTo>
                    <a:lnTo>
                      <a:pt x="55" y="1"/>
                    </a:lnTo>
                    <a:lnTo>
                      <a:pt x="43" y="5"/>
                    </a:lnTo>
                    <a:lnTo>
                      <a:pt x="31" y="11"/>
                    </a:lnTo>
                    <a:lnTo>
                      <a:pt x="21" y="20"/>
                    </a:lnTo>
                    <a:lnTo>
                      <a:pt x="11" y="30"/>
                    </a:lnTo>
                    <a:lnTo>
                      <a:pt x="5" y="42"/>
                    </a:lnTo>
                    <a:lnTo>
                      <a:pt x="1" y="56"/>
                    </a:lnTo>
                    <a:lnTo>
                      <a:pt x="0" y="71"/>
                    </a:lnTo>
                    <a:lnTo>
                      <a:pt x="1" y="84"/>
                    </a:lnTo>
                    <a:lnTo>
                      <a:pt x="2" y="90"/>
                    </a:lnTo>
                    <a:lnTo>
                      <a:pt x="5" y="97"/>
                    </a:lnTo>
                    <a:lnTo>
                      <a:pt x="11" y="109"/>
                    </a:lnTo>
                    <a:lnTo>
                      <a:pt x="15" y="114"/>
                    </a:lnTo>
                    <a:lnTo>
                      <a:pt x="21" y="120"/>
                    </a:lnTo>
                    <a:lnTo>
                      <a:pt x="31" y="129"/>
                    </a:lnTo>
                    <a:lnTo>
                      <a:pt x="43" y="136"/>
                    </a:lnTo>
                    <a:lnTo>
                      <a:pt x="55"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0"/>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2" name="Freeform 1079">
                <a:extLst>
                  <a:ext uri="{FF2B5EF4-FFF2-40B4-BE49-F238E27FC236}">
                    <a16:creationId xmlns:a16="http://schemas.microsoft.com/office/drawing/2014/main" id="{AFB39755-23E5-3276-375F-E6D9270C3474}"/>
                  </a:ext>
                </a:extLst>
              </p:cNvPr>
              <p:cNvSpPr>
                <a:spLocks/>
              </p:cNvSpPr>
              <p:nvPr/>
            </p:nvSpPr>
            <p:spPr bwMode="auto">
              <a:xfrm>
                <a:off x="9944100" y="4222750"/>
                <a:ext cx="46038" cy="44450"/>
              </a:xfrm>
              <a:custGeom>
                <a:avLst/>
                <a:gdLst>
                  <a:gd name="T0" fmla="*/ 121 w 142"/>
                  <a:gd name="T1" fmla="*/ 121 h 142"/>
                  <a:gd name="T2" fmla="*/ 125 w 142"/>
                  <a:gd name="T3" fmla="*/ 115 h 142"/>
                  <a:gd name="T4" fmla="*/ 129 w 142"/>
                  <a:gd name="T5" fmla="*/ 110 h 142"/>
                  <a:gd name="T6" fmla="*/ 136 w 142"/>
                  <a:gd name="T7" fmla="*/ 98 h 142"/>
                  <a:gd name="T8" fmla="*/ 138 w 142"/>
                  <a:gd name="T9" fmla="*/ 90 h 142"/>
                  <a:gd name="T10" fmla="*/ 140 w 142"/>
                  <a:gd name="T11" fmla="*/ 84 h 142"/>
                  <a:gd name="T12" fmla="*/ 140 w 142"/>
                  <a:gd name="T13" fmla="*/ 80 h 142"/>
                  <a:gd name="T14" fmla="*/ 140 w 142"/>
                  <a:gd name="T15" fmla="*/ 78 h 142"/>
                  <a:gd name="T16" fmla="*/ 140 w 142"/>
                  <a:gd name="T17" fmla="*/ 77 h 142"/>
                  <a:gd name="T18" fmla="*/ 141 w 142"/>
                  <a:gd name="T19" fmla="*/ 77 h 142"/>
                  <a:gd name="T20" fmla="*/ 142 w 142"/>
                  <a:gd name="T21" fmla="*/ 71 h 142"/>
                  <a:gd name="T22" fmla="*/ 140 w 142"/>
                  <a:gd name="T23" fmla="*/ 56 h 142"/>
                  <a:gd name="T24" fmla="*/ 136 w 142"/>
                  <a:gd name="T25" fmla="*/ 43 h 142"/>
                  <a:gd name="T26" fmla="*/ 129 w 142"/>
                  <a:gd name="T27" fmla="*/ 31 h 142"/>
                  <a:gd name="T28" fmla="*/ 121 w 142"/>
                  <a:gd name="T29" fmla="*/ 20 h 142"/>
                  <a:gd name="T30" fmla="*/ 110 w 142"/>
                  <a:gd name="T31" fmla="*/ 11 h 142"/>
                  <a:gd name="T32" fmla="*/ 97 w 142"/>
                  <a:gd name="T33" fmla="*/ 5 h 142"/>
                  <a:gd name="T34" fmla="*/ 90 w 142"/>
                  <a:gd name="T35" fmla="*/ 2 h 142"/>
                  <a:gd name="T36" fmla="*/ 84 w 142"/>
                  <a:gd name="T37" fmla="*/ 1 h 142"/>
                  <a:gd name="T38" fmla="*/ 71 w 142"/>
                  <a:gd name="T39" fmla="*/ 0 h 142"/>
                  <a:gd name="T40" fmla="*/ 56 w 142"/>
                  <a:gd name="T41" fmla="*/ 1 h 142"/>
                  <a:gd name="T42" fmla="*/ 44 w 142"/>
                  <a:gd name="T43" fmla="*/ 5 h 142"/>
                  <a:gd name="T44" fmla="*/ 32 w 142"/>
                  <a:gd name="T45" fmla="*/ 11 h 142"/>
                  <a:gd name="T46" fmla="*/ 21 w 142"/>
                  <a:gd name="T47" fmla="*/ 20 h 142"/>
                  <a:gd name="T48" fmla="*/ 11 w 142"/>
                  <a:gd name="T49" fmla="*/ 31 h 142"/>
                  <a:gd name="T50" fmla="*/ 5 w 142"/>
                  <a:gd name="T51" fmla="*/ 43 h 142"/>
                  <a:gd name="T52" fmla="*/ 1 w 142"/>
                  <a:gd name="T53" fmla="*/ 56 h 142"/>
                  <a:gd name="T54" fmla="*/ 0 w 142"/>
                  <a:gd name="T55" fmla="*/ 71 h 142"/>
                  <a:gd name="T56" fmla="*/ 1 w 142"/>
                  <a:gd name="T57" fmla="*/ 84 h 142"/>
                  <a:gd name="T58" fmla="*/ 2 w 142"/>
                  <a:gd name="T59" fmla="*/ 90 h 142"/>
                  <a:gd name="T60" fmla="*/ 5 w 142"/>
                  <a:gd name="T61" fmla="*/ 98 h 142"/>
                  <a:gd name="T62" fmla="*/ 11 w 142"/>
                  <a:gd name="T63" fmla="*/ 110 h 142"/>
                  <a:gd name="T64" fmla="*/ 15 w 142"/>
                  <a:gd name="T65" fmla="*/ 115 h 142"/>
                  <a:gd name="T66" fmla="*/ 21 w 142"/>
                  <a:gd name="T67" fmla="*/ 121 h 142"/>
                  <a:gd name="T68" fmla="*/ 32 w 142"/>
                  <a:gd name="T69" fmla="*/ 129 h 142"/>
                  <a:gd name="T70" fmla="*/ 44 w 142"/>
                  <a:gd name="T71" fmla="*/ 136 h 142"/>
                  <a:gd name="T72" fmla="*/ 56 w 142"/>
                  <a:gd name="T73" fmla="*/ 140 h 142"/>
                  <a:gd name="T74" fmla="*/ 71 w 142"/>
                  <a:gd name="T75" fmla="*/ 142 h 142"/>
                  <a:gd name="T76" fmla="*/ 77 w 142"/>
                  <a:gd name="T77" fmla="*/ 141 h 142"/>
                  <a:gd name="T78" fmla="*/ 77 w 142"/>
                  <a:gd name="T79" fmla="*/ 140 h 142"/>
                  <a:gd name="T80" fmla="*/ 78 w 142"/>
                  <a:gd name="T81" fmla="*/ 140 h 142"/>
                  <a:gd name="T82" fmla="*/ 80 w 142"/>
                  <a:gd name="T83" fmla="*/ 140 h 142"/>
                  <a:gd name="T84" fmla="*/ 84 w 142"/>
                  <a:gd name="T85" fmla="*/ 140 h 142"/>
                  <a:gd name="T86" fmla="*/ 90 w 142"/>
                  <a:gd name="T87" fmla="*/ 138 h 142"/>
                  <a:gd name="T88" fmla="*/ 97 w 142"/>
                  <a:gd name="T89" fmla="*/ 136 h 142"/>
                  <a:gd name="T90" fmla="*/ 110 w 142"/>
                  <a:gd name="T91" fmla="*/ 129 h 142"/>
                  <a:gd name="T92" fmla="*/ 115 w 142"/>
                  <a:gd name="T93" fmla="*/ 125 h 142"/>
                  <a:gd name="T94" fmla="*/ 121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121"/>
                    </a:moveTo>
                    <a:lnTo>
                      <a:pt x="125" y="115"/>
                    </a:lnTo>
                    <a:lnTo>
                      <a:pt x="129" y="110"/>
                    </a:lnTo>
                    <a:lnTo>
                      <a:pt x="136" y="98"/>
                    </a:lnTo>
                    <a:lnTo>
                      <a:pt x="138" y="90"/>
                    </a:lnTo>
                    <a:lnTo>
                      <a:pt x="140" y="84"/>
                    </a:lnTo>
                    <a:lnTo>
                      <a:pt x="140" y="80"/>
                    </a:lnTo>
                    <a:lnTo>
                      <a:pt x="140" y="78"/>
                    </a:lnTo>
                    <a:lnTo>
                      <a:pt x="140" y="77"/>
                    </a:lnTo>
                    <a:lnTo>
                      <a:pt x="141" y="77"/>
                    </a:lnTo>
                    <a:lnTo>
                      <a:pt x="142" y="71"/>
                    </a:lnTo>
                    <a:lnTo>
                      <a:pt x="140" y="56"/>
                    </a:lnTo>
                    <a:lnTo>
                      <a:pt x="136" y="43"/>
                    </a:lnTo>
                    <a:lnTo>
                      <a:pt x="129" y="31"/>
                    </a:lnTo>
                    <a:lnTo>
                      <a:pt x="121" y="20"/>
                    </a:lnTo>
                    <a:lnTo>
                      <a:pt x="110" y="11"/>
                    </a:lnTo>
                    <a:lnTo>
                      <a:pt x="97" y="5"/>
                    </a:lnTo>
                    <a:lnTo>
                      <a:pt x="90" y="2"/>
                    </a:lnTo>
                    <a:lnTo>
                      <a:pt x="84" y="1"/>
                    </a:lnTo>
                    <a:lnTo>
                      <a:pt x="71" y="0"/>
                    </a:lnTo>
                    <a:lnTo>
                      <a:pt x="56" y="1"/>
                    </a:lnTo>
                    <a:lnTo>
                      <a:pt x="44" y="5"/>
                    </a:lnTo>
                    <a:lnTo>
                      <a:pt x="32" y="11"/>
                    </a:lnTo>
                    <a:lnTo>
                      <a:pt x="21" y="20"/>
                    </a:lnTo>
                    <a:lnTo>
                      <a:pt x="11" y="31"/>
                    </a:lnTo>
                    <a:lnTo>
                      <a:pt x="5" y="43"/>
                    </a:lnTo>
                    <a:lnTo>
                      <a:pt x="1" y="56"/>
                    </a:lnTo>
                    <a:lnTo>
                      <a:pt x="0" y="71"/>
                    </a:lnTo>
                    <a:lnTo>
                      <a:pt x="1" y="84"/>
                    </a:lnTo>
                    <a:lnTo>
                      <a:pt x="2" y="90"/>
                    </a:lnTo>
                    <a:lnTo>
                      <a:pt x="5" y="98"/>
                    </a:lnTo>
                    <a:lnTo>
                      <a:pt x="11" y="110"/>
                    </a:lnTo>
                    <a:lnTo>
                      <a:pt x="15" y="115"/>
                    </a:lnTo>
                    <a:lnTo>
                      <a:pt x="21" y="121"/>
                    </a:lnTo>
                    <a:lnTo>
                      <a:pt x="32" y="129"/>
                    </a:lnTo>
                    <a:lnTo>
                      <a:pt x="44" y="136"/>
                    </a:lnTo>
                    <a:lnTo>
                      <a:pt x="56" y="140"/>
                    </a:lnTo>
                    <a:lnTo>
                      <a:pt x="71" y="142"/>
                    </a:lnTo>
                    <a:lnTo>
                      <a:pt x="77" y="141"/>
                    </a:lnTo>
                    <a:lnTo>
                      <a:pt x="77" y="140"/>
                    </a:lnTo>
                    <a:lnTo>
                      <a:pt x="78" y="140"/>
                    </a:lnTo>
                    <a:lnTo>
                      <a:pt x="80" y="140"/>
                    </a:lnTo>
                    <a:lnTo>
                      <a:pt x="84" y="140"/>
                    </a:lnTo>
                    <a:lnTo>
                      <a:pt x="90" y="138"/>
                    </a:lnTo>
                    <a:lnTo>
                      <a:pt x="97" y="136"/>
                    </a:lnTo>
                    <a:lnTo>
                      <a:pt x="110" y="129"/>
                    </a:lnTo>
                    <a:lnTo>
                      <a:pt x="115" y="125"/>
                    </a:lnTo>
                    <a:lnTo>
                      <a:pt x="121" y="121"/>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3" name="Freeform 1080">
                <a:extLst>
                  <a:ext uri="{FF2B5EF4-FFF2-40B4-BE49-F238E27FC236}">
                    <a16:creationId xmlns:a16="http://schemas.microsoft.com/office/drawing/2014/main" id="{16C9357F-BABB-4243-6FB6-0414867A3A53}"/>
                  </a:ext>
                </a:extLst>
              </p:cNvPr>
              <p:cNvSpPr>
                <a:spLocks/>
              </p:cNvSpPr>
              <p:nvPr/>
            </p:nvSpPr>
            <p:spPr bwMode="auto">
              <a:xfrm>
                <a:off x="9985375" y="4232275"/>
                <a:ext cx="46038" cy="46038"/>
              </a:xfrm>
              <a:custGeom>
                <a:avLst/>
                <a:gdLst>
                  <a:gd name="T0" fmla="*/ 121 w 142"/>
                  <a:gd name="T1" fmla="*/ 120 h 142"/>
                  <a:gd name="T2" fmla="*/ 125 w 142"/>
                  <a:gd name="T3" fmla="*/ 114 h 142"/>
                  <a:gd name="T4" fmla="*/ 129 w 142"/>
                  <a:gd name="T5" fmla="*/ 109 h 142"/>
                  <a:gd name="T6" fmla="*/ 136 w 142"/>
                  <a:gd name="T7" fmla="*/ 97 h 142"/>
                  <a:gd name="T8" fmla="*/ 138 w 142"/>
                  <a:gd name="T9" fmla="*/ 90 h 142"/>
                  <a:gd name="T10" fmla="*/ 140 w 142"/>
                  <a:gd name="T11" fmla="*/ 84 h 142"/>
                  <a:gd name="T12" fmla="*/ 140 w 142"/>
                  <a:gd name="T13" fmla="*/ 80 h 142"/>
                  <a:gd name="T14" fmla="*/ 140 w 142"/>
                  <a:gd name="T15" fmla="*/ 78 h 142"/>
                  <a:gd name="T16" fmla="*/ 140 w 142"/>
                  <a:gd name="T17" fmla="*/ 77 h 142"/>
                  <a:gd name="T18" fmla="*/ 141 w 142"/>
                  <a:gd name="T19" fmla="*/ 77 h 142"/>
                  <a:gd name="T20" fmla="*/ 142 w 142"/>
                  <a:gd name="T21" fmla="*/ 71 h 142"/>
                  <a:gd name="T22" fmla="*/ 140 w 142"/>
                  <a:gd name="T23" fmla="*/ 55 h 142"/>
                  <a:gd name="T24" fmla="*/ 136 w 142"/>
                  <a:gd name="T25" fmla="*/ 42 h 142"/>
                  <a:gd name="T26" fmla="*/ 129 w 142"/>
                  <a:gd name="T27" fmla="*/ 30 h 142"/>
                  <a:gd name="T28" fmla="*/ 121 w 142"/>
                  <a:gd name="T29" fmla="*/ 20 h 142"/>
                  <a:gd name="T30" fmla="*/ 109 w 142"/>
                  <a:gd name="T31" fmla="*/ 11 h 142"/>
                  <a:gd name="T32" fmla="*/ 97 w 142"/>
                  <a:gd name="T33" fmla="*/ 5 h 142"/>
                  <a:gd name="T34" fmla="*/ 90 w 142"/>
                  <a:gd name="T35" fmla="*/ 2 h 142"/>
                  <a:gd name="T36" fmla="*/ 84 w 142"/>
                  <a:gd name="T37" fmla="*/ 1 h 142"/>
                  <a:gd name="T38" fmla="*/ 71 w 142"/>
                  <a:gd name="T39" fmla="*/ 0 h 142"/>
                  <a:gd name="T40" fmla="*/ 56 w 142"/>
                  <a:gd name="T41" fmla="*/ 1 h 142"/>
                  <a:gd name="T42" fmla="*/ 44 w 142"/>
                  <a:gd name="T43" fmla="*/ 5 h 142"/>
                  <a:gd name="T44" fmla="*/ 31 w 142"/>
                  <a:gd name="T45" fmla="*/ 11 h 142"/>
                  <a:gd name="T46" fmla="*/ 21 w 142"/>
                  <a:gd name="T47" fmla="*/ 20 h 142"/>
                  <a:gd name="T48" fmla="*/ 11 w 142"/>
                  <a:gd name="T49" fmla="*/ 30 h 142"/>
                  <a:gd name="T50" fmla="*/ 5 w 142"/>
                  <a:gd name="T51" fmla="*/ 42 h 142"/>
                  <a:gd name="T52" fmla="*/ 1 w 142"/>
                  <a:gd name="T53" fmla="*/ 55 h 142"/>
                  <a:gd name="T54" fmla="*/ 0 w 142"/>
                  <a:gd name="T55" fmla="*/ 71 h 142"/>
                  <a:gd name="T56" fmla="*/ 1 w 142"/>
                  <a:gd name="T57" fmla="*/ 84 h 142"/>
                  <a:gd name="T58" fmla="*/ 2 w 142"/>
                  <a:gd name="T59" fmla="*/ 90 h 142"/>
                  <a:gd name="T60" fmla="*/ 5 w 142"/>
                  <a:gd name="T61" fmla="*/ 97 h 142"/>
                  <a:gd name="T62" fmla="*/ 11 w 142"/>
                  <a:gd name="T63" fmla="*/ 109 h 142"/>
                  <a:gd name="T64" fmla="*/ 15 w 142"/>
                  <a:gd name="T65" fmla="*/ 114 h 142"/>
                  <a:gd name="T66" fmla="*/ 21 w 142"/>
                  <a:gd name="T67" fmla="*/ 120 h 142"/>
                  <a:gd name="T68" fmla="*/ 31 w 142"/>
                  <a:gd name="T69" fmla="*/ 128 h 142"/>
                  <a:gd name="T70" fmla="*/ 44 w 142"/>
                  <a:gd name="T71" fmla="*/ 136 h 142"/>
                  <a:gd name="T72" fmla="*/ 56 w 142"/>
                  <a:gd name="T73" fmla="*/ 140 h 142"/>
                  <a:gd name="T74" fmla="*/ 71 w 142"/>
                  <a:gd name="T75" fmla="*/ 142 h 142"/>
                  <a:gd name="T76" fmla="*/ 77 w 142"/>
                  <a:gd name="T77" fmla="*/ 141 h 142"/>
                  <a:gd name="T78" fmla="*/ 77 w 142"/>
                  <a:gd name="T79" fmla="*/ 140 h 142"/>
                  <a:gd name="T80" fmla="*/ 78 w 142"/>
                  <a:gd name="T81" fmla="*/ 140 h 142"/>
                  <a:gd name="T82" fmla="*/ 80 w 142"/>
                  <a:gd name="T83" fmla="*/ 140 h 142"/>
                  <a:gd name="T84" fmla="*/ 84 w 142"/>
                  <a:gd name="T85" fmla="*/ 140 h 142"/>
                  <a:gd name="T86" fmla="*/ 90 w 142"/>
                  <a:gd name="T87" fmla="*/ 138 h 142"/>
                  <a:gd name="T88" fmla="*/ 97 w 142"/>
                  <a:gd name="T89" fmla="*/ 136 h 142"/>
                  <a:gd name="T90" fmla="*/ 109 w 142"/>
                  <a:gd name="T91" fmla="*/ 128 h 142"/>
                  <a:gd name="T92" fmla="*/ 114 w 142"/>
                  <a:gd name="T93" fmla="*/ 124 h 142"/>
                  <a:gd name="T94" fmla="*/ 121 w 142"/>
                  <a:gd name="T95" fmla="*/ 1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120"/>
                    </a:moveTo>
                    <a:lnTo>
                      <a:pt x="125" y="114"/>
                    </a:lnTo>
                    <a:lnTo>
                      <a:pt x="129" y="109"/>
                    </a:lnTo>
                    <a:lnTo>
                      <a:pt x="136" y="97"/>
                    </a:lnTo>
                    <a:lnTo>
                      <a:pt x="138" y="90"/>
                    </a:lnTo>
                    <a:lnTo>
                      <a:pt x="140" y="84"/>
                    </a:lnTo>
                    <a:lnTo>
                      <a:pt x="140" y="80"/>
                    </a:lnTo>
                    <a:lnTo>
                      <a:pt x="140" y="78"/>
                    </a:lnTo>
                    <a:lnTo>
                      <a:pt x="140" y="77"/>
                    </a:lnTo>
                    <a:lnTo>
                      <a:pt x="141" y="77"/>
                    </a:lnTo>
                    <a:lnTo>
                      <a:pt x="142" y="71"/>
                    </a:lnTo>
                    <a:lnTo>
                      <a:pt x="140" y="55"/>
                    </a:lnTo>
                    <a:lnTo>
                      <a:pt x="136" y="42"/>
                    </a:lnTo>
                    <a:lnTo>
                      <a:pt x="129" y="30"/>
                    </a:lnTo>
                    <a:lnTo>
                      <a:pt x="121" y="20"/>
                    </a:lnTo>
                    <a:lnTo>
                      <a:pt x="109" y="11"/>
                    </a:lnTo>
                    <a:lnTo>
                      <a:pt x="97" y="5"/>
                    </a:lnTo>
                    <a:lnTo>
                      <a:pt x="90" y="2"/>
                    </a:lnTo>
                    <a:lnTo>
                      <a:pt x="84" y="1"/>
                    </a:lnTo>
                    <a:lnTo>
                      <a:pt x="71" y="0"/>
                    </a:lnTo>
                    <a:lnTo>
                      <a:pt x="56" y="1"/>
                    </a:lnTo>
                    <a:lnTo>
                      <a:pt x="44" y="5"/>
                    </a:lnTo>
                    <a:lnTo>
                      <a:pt x="31" y="11"/>
                    </a:lnTo>
                    <a:lnTo>
                      <a:pt x="21" y="20"/>
                    </a:lnTo>
                    <a:lnTo>
                      <a:pt x="11" y="30"/>
                    </a:lnTo>
                    <a:lnTo>
                      <a:pt x="5" y="42"/>
                    </a:lnTo>
                    <a:lnTo>
                      <a:pt x="1" y="55"/>
                    </a:lnTo>
                    <a:lnTo>
                      <a:pt x="0" y="71"/>
                    </a:lnTo>
                    <a:lnTo>
                      <a:pt x="1" y="84"/>
                    </a:lnTo>
                    <a:lnTo>
                      <a:pt x="2" y="90"/>
                    </a:lnTo>
                    <a:lnTo>
                      <a:pt x="5" y="97"/>
                    </a:lnTo>
                    <a:lnTo>
                      <a:pt x="11" y="109"/>
                    </a:lnTo>
                    <a:lnTo>
                      <a:pt x="15" y="114"/>
                    </a:lnTo>
                    <a:lnTo>
                      <a:pt x="21" y="120"/>
                    </a:lnTo>
                    <a:lnTo>
                      <a:pt x="31" y="128"/>
                    </a:lnTo>
                    <a:lnTo>
                      <a:pt x="44" y="136"/>
                    </a:lnTo>
                    <a:lnTo>
                      <a:pt x="56" y="140"/>
                    </a:lnTo>
                    <a:lnTo>
                      <a:pt x="71" y="142"/>
                    </a:lnTo>
                    <a:lnTo>
                      <a:pt x="77" y="141"/>
                    </a:lnTo>
                    <a:lnTo>
                      <a:pt x="77" y="140"/>
                    </a:lnTo>
                    <a:lnTo>
                      <a:pt x="78" y="140"/>
                    </a:lnTo>
                    <a:lnTo>
                      <a:pt x="80" y="140"/>
                    </a:lnTo>
                    <a:lnTo>
                      <a:pt x="84" y="140"/>
                    </a:lnTo>
                    <a:lnTo>
                      <a:pt x="90" y="138"/>
                    </a:lnTo>
                    <a:lnTo>
                      <a:pt x="97" y="136"/>
                    </a:lnTo>
                    <a:lnTo>
                      <a:pt x="109" y="128"/>
                    </a:lnTo>
                    <a:lnTo>
                      <a:pt x="114" y="124"/>
                    </a:lnTo>
                    <a:lnTo>
                      <a:pt x="121" y="120"/>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4" name="Freeform 1081">
                <a:extLst>
                  <a:ext uri="{FF2B5EF4-FFF2-40B4-BE49-F238E27FC236}">
                    <a16:creationId xmlns:a16="http://schemas.microsoft.com/office/drawing/2014/main" id="{E7F398DE-8CF0-9883-3C47-A166492219D7}"/>
                  </a:ext>
                </a:extLst>
              </p:cNvPr>
              <p:cNvSpPr>
                <a:spLocks/>
              </p:cNvSpPr>
              <p:nvPr/>
            </p:nvSpPr>
            <p:spPr bwMode="auto">
              <a:xfrm>
                <a:off x="10018713" y="4241800"/>
                <a:ext cx="44450" cy="44450"/>
              </a:xfrm>
              <a:custGeom>
                <a:avLst/>
                <a:gdLst>
                  <a:gd name="T0" fmla="*/ 121 w 142"/>
                  <a:gd name="T1" fmla="*/ 121 h 142"/>
                  <a:gd name="T2" fmla="*/ 125 w 142"/>
                  <a:gd name="T3" fmla="*/ 115 h 142"/>
                  <a:gd name="T4" fmla="*/ 129 w 142"/>
                  <a:gd name="T5" fmla="*/ 110 h 142"/>
                  <a:gd name="T6" fmla="*/ 136 w 142"/>
                  <a:gd name="T7" fmla="*/ 97 h 142"/>
                  <a:gd name="T8" fmla="*/ 138 w 142"/>
                  <a:gd name="T9" fmla="*/ 90 h 142"/>
                  <a:gd name="T10" fmla="*/ 140 w 142"/>
                  <a:gd name="T11" fmla="*/ 84 h 142"/>
                  <a:gd name="T12" fmla="*/ 140 w 142"/>
                  <a:gd name="T13" fmla="*/ 80 h 142"/>
                  <a:gd name="T14" fmla="*/ 140 w 142"/>
                  <a:gd name="T15" fmla="*/ 78 h 142"/>
                  <a:gd name="T16" fmla="*/ 140 w 142"/>
                  <a:gd name="T17" fmla="*/ 77 h 142"/>
                  <a:gd name="T18" fmla="*/ 141 w 142"/>
                  <a:gd name="T19" fmla="*/ 77 h 142"/>
                  <a:gd name="T20" fmla="*/ 142 w 142"/>
                  <a:gd name="T21" fmla="*/ 71 h 142"/>
                  <a:gd name="T22" fmla="*/ 140 w 142"/>
                  <a:gd name="T23" fmla="*/ 56 h 142"/>
                  <a:gd name="T24" fmla="*/ 136 w 142"/>
                  <a:gd name="T25" fmla="*/ 43 h 142"/>
                  <a:gd name="T26" fmla="*/ 129 w 142"/>
                  <a:gd name="T27" fmla="*/ 30 h 142"/>
                  <a:gd name="T28" fmla="*/ 121 w 142"/>
                  <a:gd name="T29" fmla="*/ 20 h 142"/>
                  <a:gd name="T30" fmla="*/ 110 w 142"/>
                  <a:gd name="T31" fmla="*/ 11 h 142"/>
                  <a:gd name="T32" fmla="*/ 98 w 142"/>
                  <a:gd name="T33" fmla="*/ 5 h 142"/>
                  <a:gd name="T34" fmla="*/ 91 w 142"/>
                  <a:gd name="T35" fmla="*/ 2 h 142"/>
                  <a:gd name="T36" fmla="*/ 84 w 142"/>
                  <a:gd name="T37" fmla="*/ 1 h 142"/>
                  <a:gd name="T38" fmla="*/ 71 w 142"/>
                  <a:gd name="T39" fmla="*/ 0 h 142"/>
                  <a:gd name="T40" fmla="*/ 56 w 142"/>
                  <a:gd name="T41" fmla="*/ 1 h 142"/>
                  <a:gd name="T42" fmla="*/ 44 w 142"/>
                  <a:gd name="T43" fmla="*/ 5 h 142"/>
                  <a:gd name="T44" fmla="*/ 32 w 142"/>
                  <a:gd name="T45" fmla="*/ 11 h 142"/>
                  <a:gd name="T46" fmla="*/ 22 w 142"/>
                  <a:gd name="T47" fmla="*/ 20 h 142"/>
                  <a:gd name="T48" fmla="*/ 11 w 142"/>
                  <a:gd name="T49" fmla="*/ 30 h 142"/>
                  <a:gd name="T50" fmla="*/ 5 w 142"/>
                  <a:gd name="T51" fmla="*/ 43 h 142"/>
                  <a:gd name="T52" fmla="*/ 1 w 142"/>
                  <a:gd name="T53" fmla="*/ 56 h 142"/>
                  <a:gd name="T54" fmla="*/ 0 w 142"/>
                  <a:gd name="T55" fmla="*/ 71 h 142"/>
                  <a:gd name="T56" fmla="*/ 1 w 142"/>
                  <a:gd name="T57" fmla="*/ 84 h 142"/>
                  <a:gd name="T58" fmla="*/ 2 w 142"/>
                  <a:gd name="T59" fmla="*/ 90 h 142"/>
                  <a:gd name="T60" fmla="*/ 5 w 142"/>
                  <a:gd name="T61" fmla="*/ 97 h 142"/>
                  <a:gd name="T62" fmla="*/ 11 w 142"/>
                  <a:gd name="T63" fmla="*/ 110 h 142"/>
                  <a:gd name="T64" fmla="*/ 16 w 142"/>
                  <a:gd name="T65" fmla="*/ 115 h 142"/>
                  <a:gd name="T66" fmla="*/ 22 w 142"/>
                  <a:gd name="T67" fmla="*/ 121 h 142"/>
                  <a:gd name="T68" fmla="*/ 32 w 142"/>
                  <a:gd name="T69" fmla="*/ 129 h 142"/>
                  <a:gd name="T70" fmla="*/ 44 w 142"/>
                  <a:gd name="T71" fmla="*/ 136 h 142"/>
                  <a:gd name="T72" fmla="*/ 56 w 142"/>
                  <a:gd name="T73" fmla="*/ 140 h 142"/>
                  <a:gd name="T74" fmla="*/ 71 w 142"/>
                  <a:gd name="T75" fmla="*/ 142 h 142"/>
                  <a:gd name="T76" fmla="*/ 77 w 142"/>
                  <a:gd name="T77" fmla="*/ 141 h 142"/>
                  <a:gd name="T78" fmla="*/ 77 w 142"/>
                  <a:gd name="T79" fmla="*/ 140 h 142"/>
                  <a:gd name="T80" fmla="*/ 78 w 142"/>
                  <a:gd name="T81" fmla="*/ 140 h 142"/>
                  <a:gd name="T82" fmla="*/ 80 w 142"/>
                  <a:gd name="T83" fmla="*/ 140 h 142"/>
                  <a:gd name="T84" fmla="*/ 84 w 142"/>
                  <a:gd name="T85" fmla="*/ 140 h 142"/>
                  <a:gd name="T86" fmla="*/ 91 w 142"/>
                  <a:gd name="T87" fmla="*/ 138 h 142"/>
                  <a:gd name="T88" fmla="*/ 98 w 142"/>
                  <a:gd name="T89" fmla="*/ 136 h 142"/>
                  <a:gd name="T90" fmla="*/ 110 w 142"/>
                  <a:gd name="T91" fmla="*/ 129 h 142"/>
                  <a:gd name="T92" fmla="*/ 115 w 142"/>
                  <a:gd name="T93" fmla="*/ 125 h 142"/>
                  <a:gd name="T94" fmla="*/ 121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121"/>
                    </a:moveTo>
                    <a:lnTo>
                      <a:pt x="125" y="115"/>
                    </a:lnTo>
                    <a:lnTo>
                      <a:pt x="129" y="110"/>
                    </a:lnTo>
                    <a:lnTo>
                      <a:pt x="136" y="97"/>
                    </a:lnTo>
                    <a:lnTo>
                      <a:pt x="138" y="90"/>
                    </a:lnTo>
                    <a:lnTo>
                      <a:pt x="140" y="84"/>
                    </a:lnTo>
                    <a:lnTo>
                      <a:pt x="140" y="80"/>
                    </a:lnTo>
                    <a:lnTo>
                      <a:pt x="140" y="78"/>
                    </a:lnTo>
                    <a:lnTo>
                      <a:pt x="140" y="77"/>
                    </a:lnTo>
                    <a:lnTo>
                      <a:pt x="141" y="77"/>
                    </a:lnTo>
                    <a:lnTo>
                      <a:pt x="142" y="71"/>
                    </a:lnTo>
                    <a:lnTo>
                      <a:pt x="140" y="56"/>
                    </a:lnTo>
                    <a:lnTo>
                      <a:pt x="136" y="43"/>
                    </a:lnTo>
                    <a:lnTo>
                      <a:pt x="129" y="30"/>
                    </a:lnTo>
                    <a:lnTo>
                      <a:pt x="121" y="20"/>
                    </a:lnTo>
                    <a:lnTo>
                      <a:pt x="110" y="11"/>
                    </a:lnTo>
                    <a:lnTo>
                      <a:pt x="98" y="5"/>
                    </a:lnTo>
                    <a:lnTo>
                      <a:pt x="91" y="2"/>
                    </a:lnTo>
                    <a:lnTo>
                      <a:pt x="84" y="1"/>
                    </a:lnTo>
                    <a:lnTo>
                      <a:pt x="71" y="0"/>
                    </a:lnTo>
                    <a:lnTo>
                      <a:pt x="56" y="1"/>
                    </a:lnTo>
                    <a:lnTo>
                      <a:pt x="44" y="5"/>
                    </a:lnTo>
                    <a:lnTo>
                      <a:pt x="32" y="11"/>
                    </a:lnTo>
                    <a:lnTo>
                      <a:pt x="22" y="20"/>
                    </a:lnTo>
                    <a:lnTo>
                      <a:pt x="11" y="30"/>
                    </a:lnTo>
                    <a:lnTo>
                      <a:pt x="5" y="43"/>
                    </a:lnTo>
                    <a:lnTo>
                      <a:pt x="1" y="56"/>
                    </a:lnTo>
                    <a:lnTo>
                      <a:pt x="0" y="71"/>
                    </a:lnTo>
                    <a:lnTo>
                      <a:pt x="1" y="84"/>
                    </a:lnTo>
                    <a:lnTo>
                      <a:pt x="2" y="90"/>
                    </a:lnTo>
                    <a:lnTo>
                      <a:pt x="5" y="97"/>
                    </a:lnTo>
                    <a:lnTo>
                      <a:pt x="11" y="110"/>
                    </a:lnTo>
                    <a:lnTo>
                      <a:pt x="16" y="115"/>
                    </a:lnTo>
                    <a:lnTo>
                      <a:pt x="22" y="121"/>
                    </a:lnTo>
                    <a:lnTo>
                      <a:pt x="32" y="129"/>
                    </a:lnTo>
                    <a:lnTo>
                      <a:pt x="44" y="136"/>
                    </a:lnTo>
                    <a:lnTo>
                      <a:pt x="56" y="140"/>
                    </a:lnTo>
                    <a:lnTo>
                      <a:pt x="71" y="142"/>
                    </a:lnTo>
                    <a:lnTo>
                      <a:pt x="77" y="141"/>
                    </a:lnTo>
                    <a:lnTo>
                      <a:pt x="77" y="140"/>
                    </a:lnTo>
                    <a:lnTo>
                      <a:pt x="78" y="140"/>
                    </a:lnTo>
                    <a:lnTo>
                      <a:pt x="80" y="140"/>
                    </a:lnTo>
                    <a:lnTo>
                      <a:pt x="84" y="140"/>
                    </a:lnTo>
                    <a:lnTo>
                      <a:pt x="91" y="138"/>
                    </a:lnTo>
                    <a:lnTo>
                      <a:pt x="98" y="136"/>
                    </a:lnTo>
                    <a:lnTo>
                      <a:pt x="110" y="129"/>
                    </a:lnTo>
                    <a:lnTo>
                      <a:pt x="115" y="125"/>
                    </a:lnTo>
                    <a:lnTo>
                      <a:pt x="121" y="121"/>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5" name="Freeform 1082">
                <a:extLst>
                  <a:ext uri="{FF2B5EF4-FFF2-40B4-BE49-F238E27FC236}">
                    <a16:creationId xmlns:a16="http://schemas.microsoft.com/office/drawing/2014/main" id="{6FB1138B-295E-7265-571A-8B0E41D46B24}"/>
                  </a:ext>
                </a:extLst>
              </p:cNvPr>
              <p:cNvSpPr>
                <a:spLocks/>
              </p:cNvSpPr>
              <p:nvPr/>
            </p:nvSpPr>
            <p:spPr bwMode="auto">
              <a:xfrm>
                <a:off x="10063163" y="4251325"/>
                <a:ext cx="46038" cy="46038"/>
              </a:xfrm>
              <a:custGeom>
                <a:avLst/>
                <a:gdLst>
                  <a:gd name="T0" fmla="*/ 121 w 142"/>
                  <a:gd name="T1" fmla="*/ 121 h 142"/>
                  <a:gd name="T2" fmla="*/ 125 w 142"/>
                  <a:gd name="T3" fmla="*/ 115 h 142"/>
                  <a:gd name="T4" fmla="*/ 129 w 142"/>
                  <a:gd name="T5" fmla="*/ 110 h 142"/>
                  <a:gd name="T6" fmla="*/ 136 w 142"/>
                  <a:gd name="T7" fmla="*/ 98 h 142"/>
                  <a:gd name="T8" fmla="*/ 138 w 142"/>
                  <a:gd name="T9" fmla="*/ 91 h 142"/>
                  <a:gd name="T10" fmla="*/ 140 w 142"/>
                  <a:gd name="T11" fmla="*/ 85 h 142"/>
                  <a:gd name="T12" fmla="*/ 140 w 142"/>
                  <a:gd name="T13" fmla="*/ 81 h 142"/>
                  <a:gd name="T14" fmla="*/ 140 w 142"/>
                  <a:gd name="T15" fmla="*/ 79 h 142"/>
                  <a:gd name="T16" fmla="*/ 140 w 142"/>
                  <a:gd name="T17" fmla="*/ 78 h 142"/>
                  <a:gd name="T18" fmla="*/ 141 w 142"/>
                  <a:gd name="T19" fmla="*/ 78 h 142"/>
                  <a:gd name="T20" fmla="*/ 142 w 142"/>
                  <a:gd name="T21" fmla="*/ 71 h 142"/>
                  <a:gd name="T22" fmla="*/ 140 w 142"/>
                  <a:gd name="T23" fmla="*/ 56 h 142"/>
                  <a:gd name="T24" fmla="*/ 136 w 142"/>
                  <a:gd name="T25" fmla="*/ 43 h 142"/>
                  <a:gd name="T26" fmla="*/ 129 w 142"/>
                  <a:gd name="T27" fmla="*/ 31 h 142"/>
                  <a:gd name="T28" fmla="*/ 121 w 142"/>
                  <a:gd name="T29" fmla="*/ 21 h 142"/>
                  <a:gd name="T30" fmla="*/ 110 w 142"/>
                  <a:gd name="T31" fmla="*/ 12 h 142"/>
                  <a:gd name="T32" fmla="*/ 98 w 142"/>
                  <a:gd name="T33" fmla="*/ 6 h 142"/>
                  <a:gd name="T34" fmla="*/ 90 w 142"/>
                  <a:gd name="T35" fmla="*/ 3 h 142"/>
                  <a:gd name="T36" fmla="*/ 84 w 142"/>
                  <a:gd name="T37" fmla="*/ 1 h 142"/>
                  <a:gd name="T38" fmla="*/ 71 w 142"/>
                  <a:gd name="T39" fmla="*/ 0 h 142"/>
                  <a:gd name="T40" fmla="*/ 56 w 142"/>
                  <a:gd name="T41" fmla="*/ 1 h 142"/>
                  <a:gd name="T42" fmla="*/ 44 w 142"/>
                  <a:gd name="T43" fmla="*/ 6 h 142"/>
                  <a:gd name="T44" fmla="*/ 32 w 142"/>
                  <a:gd name="T45" fmla="*/ 12 h 142"/>
                  <a:gd name="T46" fmla="*/ 22 w 142"/>
                  <a:gd name="T47" fmla="*/ 21 h 142"/>
                  <a:gd name="T48" fmla="*/ 11 w 142"/>
                  <a:gd name="T49" fmla="*/ 31 h 142"/>
                  <a:gd name="T50" fmla="*/ 5 w 142"/>
                  <a:gd name="T51" fmla="*/ 43 h 142"/>
                  <a:gd name="T52" fmla="*/ 1 w 142"/>
                  <a:gd name="T53" fmla="*/ 56 h 142"/>
                  <a:gd name="T54" fmla="*/ 0 w 142"/>
                  <a:gd name="T55" fmla="*/ 71 h 142"/>
                  <a:gd name="T56" fmla="*/ 1 w 142"/>
                  <a:gd name="T57" fmla="*/ 85 h 142"/>
                  <a:gd name="T58" fmla="*/ 2 w 142"/>
                  <a:gd name="T59" fmla="*/ 91 h 142"/>
                  <a:gd name="T60" fmla="*/ 5 w 142"/>
                  <a:gd name="T61" fmla="*/ 98 h 142"/>
                  <a:gd name="T62" fmla="*/ 11 w 142"/>
                  <a:gd name="T63" fmla="*/ 110 h 142"/>
                  <a:gd name="T64" fmla="*/ 15 w 142"/>
                  <a:gd name="T65" fmla="*/ 115 h 142"/>
                  <a:gd name="T66" fmla="*/ 22 w 142"/>
                  <a:gd name="T67" fmla="*/ 121 h 142"/>
                  <a:gd name="T68" fmla="*/ 32 w 142"/>
                  <a:gd name="T69" fmla="*/ 129 h 142"/>
                  <a:gd name="T70" fmla="*/ 44 w 142"/>
                  <a:gd name="T71" fmla="*/ 136 h 142"/>
                  <a:gd name="T72" fmla="*/ 56 w 142"/>
                  <a:gd name="T73" fmla="*/ 140 h 142"/>
                  <a:gd name="T74" fmla="*/ 71 w 142"/>
                  <a:gd name="T75" fmla="*/ 142 h 142"/>
                  <a:gd name="T76" fmla="*/ 77 w 142"/>
                  <a:gd name="T77" fmla="*/ 141 h 142"/>
                  <a:gd name="T78" fmla="*/ 77 w 142"/>
                  <a:gd name="T79" fmla="*/ 140 h 142"/>
                  <a:gd name="T80" fmla="*/ 78 w 142"/>
                  <a:gd name="T81" fmla="*/ 140 h 142"/>
                  <a:gd name="T82" fmla="*/ 80 w 142"/>
                  <a:gd name="T83" fmla="*/ 140 h 142"/>
                  <a:gd name="T84" fmla="*/ 84 w 142"/>
                  <a:gd name="T85" fmla="*/ 140 h 142"/>
                  <a:gd name="T86" fmla="*/ 90 w 142"/>
                  <a:gd name="T87" fmla="*/ 138 h 142"/>
                  <a:gd name="T88" fmla="*/ 98 w 142"/>
                  <a:gd name="T89" fmla="*/ 136 h 142"/>
                  <a:gd name="T90" fmla="*/ 110 w 142"/>
                  <a:gd name="T91" fmla="*/ 129 h 142"/>
                  <a:gd name="T92" fmla="*/ 115 w 142"/>
                  <a:gd name="T93" fmla="*/ 125 h 142"/>
                  <a:gd name="T94" fmla="*/ 121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121"/>
                    </a:moveTo>
                    <a:lnTo>
                      <a:pt x="125" y="115"/>
                    </a:lnTo>
                    <a:lnTo>
                      <a:pt x="129" y="110"/>
                    </a:lnTo>
                    <a:lnTo>
                      <a:pt x="136" y="98"/>
                    </a:lnTo>
                    <a:lnTo>
                      <a:pt x="138" y="91"/>
                    </a:lnTo>
                    <a:lnTo>
                      <a:pt x="140" y="85"/>
                    </a:lnTo>
                    <a:lnTo>
                      <a:pt x="140" y="81"/>
                    </a:lnTo>
                    <a:lnTo>
                      <a:pt x="140" y="79"/>
                    </a:lnTo>
                    <a:lnTo>
                      <a:pt x="140" y="78"/>
                    </a:lnTo>
                    <a:lnTo>
                      <a:pt x="141" y="78"/>
                    </a:lnTo>
                    <a:lnTo>
                      <a:pt x="142" y="71"/>
                    </a:lnTo>
                    <a:lnTo>
                      <a:pt x="140" y="56"/>
                    </a:lnTo>
                    <a:lnTo>
                      <a:pt x="136" y="43"/>
                    </a:lnTo>
                    <a:lnTo>
                      <a:pt x="129" y="31"/>
                    </a:lnTo>
                    <a:lnTo>
                      <a:pt x="121" y="21"/>
                    </a:lnTo>
                    <a:lnTo>
                      <a:pt x="110" y="12"/>
                    </a:lnTo>
                    <a:lnTo>
                      <a:pt x="98" y="6"/>
                    </a:lnTo>
                    <a:lnTo>
                      <a:pt x="90" y="3"/>
                    </a:lnTo>
                    <a:lnTo>
                      <a:pt x="84" y="1"/>
                    </a:lnTo>
                    <a:lnTo>
                      <a:pt x="71" y="0"/>
                    </a:lnTo>
                    <a:lnTo>
                      <a:pt x="56" y="1"/>
                    </a:lnTo>
                    <a:lnTo>
                      <a:pt x="44" y="6"/>
                    </a:lnTo>
                    <a:lnTo>
                      <a:pt x="32" y="12"/>
                    </a:lnTo>
                    <a:lnTo>
                      <a:pt x="22" y="21"/>
                    </a:lnTo>
                    <a:lnTo>
                      <a:pt x="11" y="31"/>
                    </a:lnTo>
                    <a:lnTo>
                      <a:pt x="5" y="43"/>
                    </a:lnTo>
                    <a:lnTo>
                      <a:pt x="1" y="56"/>
                    </a:lnTo>
                    <a:lnTo>
                      <a:pt x="0" y="71"/>
                    </a:lnTo>
                    <a:lnTo>
                      <a:pt x="1" y="85"/>
                    </a:lnTo>
                    <a:lnTo>
                      <a:pt x="2" y="91"/>
                    </a:lnTo>
                    <a:lnTo>
                      <a:pt x="5" y="98"/>
                    </a:lnTo>
                    <a:lnTo>
                      <a:pt x="11" y="110"/>
                    </a:lnTo>
                    <a:lnTo>
                      <a:pt x="15" y="115"/>
                    </a:lnTo>
                    <a:lnTo>
                      <a:pt x="22" y="121"/>
                    </a:lnTo>
                    <a:lnTo>
                      <a:pt x="32" y="129"/>
                    </a:lnTo>
                    <a:lnTo>
                      <a:pt x="44" y="136"/>
                    </a:lnTo>
                    <a:lnTo>
                      <a:pt x="56" y="140"/>
                    </a:lnTo>
                    <a:lnTo>
                      <a:pt x="71" y="142"/>
                    </a:lnTo>
                    <a:lnTo>
                      <a:pt x="77" y="141"/>
                    </a:lnTo>
                    <a:lnTo>
                      <a:pt x="77" y="140"/>
                    </a:lnTo>
                    <a:lnTo>
                      <a:pt x="78" y="140"/>
                    </a:lnTo>
                    <a:lnTo>
                      <a:pt x="80" y="140"/>
                    </a:lnTo>
                    <a:lnTo>
                      <a:pt x="84" y="140"/>
                    </a:lnTo>
                    <a:lnTo>
                      <a:pt x="90" y="138"/>
                    </a:lnTo>
                    <a:lnTo>
                      <a:pt x="98" y="136"/>
                    </a:lnTo>
                    <a:lnTo>
                      <a:pt x="110" y="129"/>
                    </a:lnTo>
                    <a:lnTo>
                      <a:pt x="115" y="125"/>
                    </a:lnTo>
                    <a:lnTo>
                      <a:pt x="121" y="121"/>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6" name="Freeform 1083">
                <a:extLst>
                  <a:ext uri="{FF2B5EF4-FFF2-40B4-BE49-F238E27FC236}">
                    <a16:creationId xmlns:a16="http://schemas.microsoft.com/office/drawing/2014/main" id="{E6AB4638-7CE8-3C24-2F7E-74B90729B54F}"/>
                  </a:ext>
                </a:extLst>
              </p:cNvPr>
              <p:cNvSpPr>
                <a:spLocks/>
              </p:cNvSpPr>
              <p:nvPr/>
            </p:nvSpPr>
            <p:spPr bwMode="auto">
              <a:xfrm>
                <a:off x="10331450" y="4333875"/>
                <a:ext cx="44450" cy="46038"/>
              </a:xfrm>
              <a:custGeom>
                <a:avLst/>
                <a:gdLst>
                  <a:gd name="T0" fmla="*/ 120 w 142"/>
                  <a:gd name="T1" fmla="*/ 121 h 142"/>
                  <a:gd name="T2" fmla="*/ 124 w 142"/>
                  <a:gd name="T3" fmla="*/ 115 h 142"/>
                  <a:gd name="T4" fmla="*/ 128 w 142"/>
                  <a:gd name="T5" fmla="*/ 110 h 142"/>
                  <a:gd name="T6" fmla="*/ 136 w 142"/>
                  <a:gd name="T7" fmla="*/ 97 h 142"/>
                  <a:gd name="T8" fmla="*/ 138 w 142"/>
                  <a:gd name="T9" fmla="*/ 90 h 142"/>
                  <a:gd name="T10" fmla="*/ 140 w 142"/>
                  <a:gd name="T11" fmla="*/ 84 h 142"/>
                  <a:gd name="T12" fmla="*/ 140 w 142"/>
                  <a:gd name="T13" fmla="*/ 80 h 142"/>
                  <a:gd name="T14" fmla="*/ 140 w 142"/>
                  <a:gd name="T15" fmla="*/ 78 h 142"/>
                  <a:gd name="T16" fmla="*/ 140 w 142"/>
                  <a:gd name="T17" fmla="*/ 77 h 142"/>
                  <a:gd name="T18" fmla="*/ 141 w 142"/>
                  <a:gd name="T19" fmla="*/ 77 h 142"/>
                  <a:gd name="T20" fmla="*/ 142 w 142"/>
                  <a:gd name="T21" fmla="*/ 71 h 142"/>
                  <a:gd name="T22" fmla="*/ 140 w 142"/>
                  <a:gd name="T23" fmla="*/ 56 h 142"/>
                  <a:gd name="T24" fmla="*/ 136 w 142"/>
                  <a:gd name="T25" fmla="*/ 43 h 142"/>
                  <a:gd name="T26" fmla="*/ 128 w 142"/>
                  <a:gd name="T27" fmla="*/ 30 h 142"/>
                  <a:gd name="T28" fmla="*/ 120 w 142"/>
                  <a:gd name="T29" fmla="*/ 20 h 142"/>
                  <a:gd name="T30" fmla="*/ 109 w 142"/>
                  <a:gd name="T31" fmla="*/ 11 h 142"/>
                  <a:gd name="T32" fmla="*/ 97 w 142"/>
                  <a:gd name="T33" fmla="*/ 5 h 142"/>
                  <a:gd name="T34" fmla="*/ 90 w 142"/>
                  <a:gd name="T35" fmla="*/ 2 h 142"/>
                  <a:gd name="T36" fmla="*/ 84 w 142"/>
                  <a:gd name="T37" fmla="*/ 1 h 142"/>
                  <a:gd name="T38" fmla="*/ 71 w 142"/>
                  <a:gd name="T39" fmla="*/ 0 h 142"/>
                  <a:gd name="T40" fmla="*/ 55 w 142"/>
                  <a:gd name="T41" fmla="*/ 1 h 142"/>
                  <a:gd name="T42" fmla="*/ 43 w 142"/>
                  <a:gd name="T43" fmla="*/ 5 h 142"/>
                  <a:gd name="T44" fmla="*/ 31 w 142"/>
                  <a:gd name="T45" fmla="*/ 11 h 142"/>
                  <a:gd name="T46" fmla="*/ 21 w 142"/>
                  <a:gd name="T47" fmla="*/ 20 h 142"/>
                  <a:gd name="T48" fmla="*/ 11 w 142"/>
                  <a:gd name="T49" fmla="*/ 30 h 142"/>
                  <a:gd name="T50" fmla="*/ 5 w 142"/>
                  <a:gd name="T51" fmla="*/ 43 h 142"/>
                  <a:gd name="T52" fmla="*/ 1 w 142"/>
                  <a:gd name="T53" fmla="*/ 56 h 142"/>
                  <a:gd name="T54" fmla="*/ 0 w 142"/>
                  <a:gd name="T55" fmla="*/ 71 h 142"/>
                  <a:gd name="T56" fmla="*/ 1 w 142"/>
                  <a:gd name="T57" fmla="*/ 84 h 142"/>
                  <a:gd name="T58" fmla="*/ 2 w 142"/>
                  <a:gd name="T59" fmla="*/ 90 h 142"/>
                  <a:gd name="T60" fmla="*/ 5 w 142"/>
                  <a:gd name="T61" fmla="*/ 97 h 142"/>
                  <a:gd name="T62" fmla="*/ 11 w 142"/>
                  <a:gd name="T63" fmla="*/ 110 h 142"/>
                  <a:gd name="T64" fmla="*/ 15 w 142"/>
                  <a:gd name="T65" fmla="*/ 115 h 142"/>
                  <a:gd name="T66" fmla="*/ 21 w 142"/>
                  <a:gd name="T67" fmla="*/ 121 h 142"/>
                  <a:gd name="T68" fmla="*/ 31 w 142"/>
                  <a:gd name="T69" fmla="*/ 129 h 142"/>
                  <a:gd name="T70" fmla="*/ 43 w 142"/>
                  <a:gd name="T71" fmla="*/ 136 h 142"/>
                  <a:gd name="T72" fmla="*/ 55 w 142"/>
                  <a:gd name="T73" fmla="*/ 140 h 142"/>
                  <a:gd name="T74" fmla="*/ 71 w 142"/>
                  <a:gd name="T75" fmla="*/ 142 h 142"/>
                  <a:gd name="T76" fmla="*/ 77 w 142"/>
                  <a:gd name="T77" fmla="*/ 141 h 142"/>
                  <a:gd name="T78" fmla="*/ 77 w 142"/>
                  <a:gd name="T79" fmla="*/ 140 h 142"/>
                  <a:gd name="T80" fmla="*/ 78 w 142"/>
                  <a:gd name="T81" fmla="*/ 140 h 142"/>
                  <a:gd name="T82" fmla="*/ 80 w 142"/>
                  <a:gd name="T83" fmla="*/ 140 h 142"/>
                  <a:gd name="T84" fmla="*/ 84 w 142"/>
                  <a:gd name="T85" fmla="*/ 140 h 142"/>
                  <a:gd name="T86" fmla="*/ 90 w 142"/>
                  <a:gd name="T87" fmla="*/ 138 h 142"/>
                  <a:gd name="T88" fmla="*/ 97 w 142"/>
                  <a:gd name="T89" fmla="*/ 136 h 142"/>
                  <a:gd name="T90" fmla="*/ 109 w 142"/>
                  <a:gd name="T91" fmla="*/ 129 h 142"/>
                  <a:gd name="T92" fmla="*/ 114 w 142"/>
                  <a:gd name="T93" fmla="*/ 125 h 142"/>
                  <a:gd name="T94" fmla="*/ 120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0" y="121"/>
                    </a:moveTo>
                    <a:lnTo>
                      <a:pt x="124" y="115"/>
                    </a:lnTo>
                    <a:lnTo>
                      <a:pt x="128" y="110"/>
                    </a:lnTo>
                    <a:lnTo>
                      <a:pt x="136" y="97"/>
                    </a:lnTo>
                    <a:lnTo>
                      <a:pt x="138" y="90"/>
                    </a:lnTo>
                    <a:lnTo>
                      <a:pt x="140" y="84"/>
                    </a:lnTo>
                    <a:lnTo>
                      <a:pt x="140" y="80"/>
                    </a:lnTo>
                    <a:lnTo>
                      <a:pt x="140" y="78"/>
                    </a:lnTo>
                    <a:lnTo>
                      <a:pt x="140" y="77"/>
                    </a:lnTo>
                    <a:lnTo>
                      <a:pt x="141" y="77"/>
                    </a:lnTo>
                    <a:lnTo>
                      <a:pt x="142" y="71"/>
                    </a:lnTo>
                    <a:lnTo>
                      <a:pt x="140" y="56"/>
                    </a:lnTo>
                    <a:lnTo>
                      <a:pt x="136" y="43"/>
                    </a:lnTo>
                    <a:lnTo>
                      <a:pt x="128" y="30"/>
                    </a:lnTo>
                    <a:lnTo>
                      <a:pt x="120" y="20"/>
                    </a:lnTo>
                    <a:lnTo>
                      <a:pt x="109" y="11"/>
                    </a:lnTo>
                    <a:lnTo>
                      <a:pt x="97" y="5"/>
                    </a:lnTo>
                    <a:lnTo>
                      <a:pt x="90" y="2"/>
                    </a:lnTo>
                    <a:lnTo>
                      <a:pt x="84" y="1"/>
                    </a:lnTo>
                    <a:lnTo>
                      <a:pt x="71" y="0"/>
                    </a:lnTo>
                    <a:lnTo>
                      <a:pt x="55" y="1"/>
                    </a:lnTo>
                    <a:lnTo>
                      <a:pt x="43" y="5"/>
                    </a:lnTo>
                    <a:lnTo>
                      <a:pt x="31" y="11"/>
                    </a:lnTo>
                    <a:lnTo>
                      <a:pt x="21" y="20"/>
                    </a:lnTo>
                    <a:lnTo>
                      <a:pt x="11" y="30"/>
                    </a:lnTo>
                    <a:lnTo>
                      <a:pt x="5" y="43"/>
                    </a:lnTo>
                    <a:lnTo>
                      <a:pt x="1" y="56"/>
                    </a:lnTo>
                    <a:lnTo>
                      <a:pt x="0" y="71"/>
                    </a:lnTo>
                    <a:lnTo>
                      <a:pt x="1" y="84"/>
                    </a:lnTo>
                    <a:lnTo>
                      <a:pt x="2" y="90"/>
                    </a:lnTo>
                    <a:lnTo>
                      <a:pt x="5" y="97"/>
                    </a:lnTo>
                    <a:lnTo>
                      <a:pt x="11" y="110"/>
                    </a:lnTo>
                    <a:lnTo>
                      <a:pt x="15" y="115"/>
                    </a:lnTo>
                    <a:lnTo>
                      <a:pt x="21" y="121"/>
                    </a:lnTo>
                    <a:lnTo>
                      <a:pt x="31" y="129"/>
                    </a:lnTo>
                    <a:lnTo>
                      <a:pt x="43" y="136"/>
                    </a:lnTo>
                    <a:lnTo>
                      <a:pt x="55"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7" name="Freeform 1084">
                <a:extLst>
                  <a:ext uri="{FF2B5EF4-FFF2-40B4-BE49-F238E27FC236}">
                    <a16:creationId xmlns:a16="http://schemas.microsoft.com/office/drawing/2014/main" id="{F3DE8AC8-892D-FC91-7E6F-8CD9A42C07FB}"/>
                  </a:ext>
                </a:extLst>
              </p:cNvPr>
              <p:cNvSpPr>
                <a:spLocks/>
              </p:cNvSpPr>
              <p:nvPr/>
            </p:nvSpPr>
            <p:spPr bwMode="auto">
              <a:xfrm>
                <a:off x="10598150" y="4408488"/>
                <a:ext cx="44450" cy="44450"/>
              </a:xfrm>
              <a:custGeom>
                <a:avLst/>
                <a:gdLst>
                  <a:gd name="T0" fmla="*/ 121 w 142"/>
                  <a:gd name="T1" fmla="*/ 121 h 142"/>
                  <a:gd name="T2" fmla="*/ 125 w 142"/>
                  <a:gd name="T3" fmla="*/ 115 h 142"/>
                  <a:gd name="T4" fmla="*/ 129 w 142"/>
                  <a:gd name="T5" fmla="*/ 110 h 142"/>
                  <a:gd name="T6" fmla="*/ 136 w 142"/>
                  <a:gd name="T7" fmla="*/ 98 h 142"/>
                  <a:gd name="T8" fmla="*/ 138 w 142"/>
                  <a:gd name="T9" fmla="*/ 91 h 142"/>
                  <a:gd name="T10" fmla="*/ 140 w 142"/>
                  <a:gd name="T11" fmla="*/ 84 h 142"/>
                  <a:gd name="T12" fmla="*/ 140 w 142"/>
                  <a:gd name="T13" fmla="*/ 80 h 142"/>
                  <a:gd name="T14" fmla="*/ 140 w 142"/>
                  <a:gd name="T15" fmla="*/ 78 h 142"/>
                  <a:gd name="T16" fmla="*/ 140 w 142"/>
                  <a:gd name="T17" fmla="*/ 77 h 142"/>
                  <a:gd name="T18" fmla="*/ 141 w 142"/>
                  <a:gd name="T19" fmla="*/ 77 h 142"/>
                  <a:gd name="T20" fmla="*/ 142 w 142"/>
                  <a:gd name="T21" fmla="*/ 71 h 142"/>
                  <a:gd name="T22" fmla="*/ 140 w 142"/>
                  <a:gd name="T23" fmla="*/ 56 h 142"/>
                  <a:gd name="T24" fmla="*/ 136 w 142"/>
                  <a:gd name="T25" fmla="*/ 43 h 142"/>
                  <a:gd name="T26" fmla="*/ 129 w 142"/>
                  <a:gd name="T27" fmla="*/ 31 h 142"/>
                  <a:gd name="T28" fmla="*/ 121 w 142"/>
                  <a:gd name="T29" fmla="*/ 21 h 142"/>
                  <a:gd name="T30" fmla="*/ 110 w 142"/>
                  <a:gd name="T31" fmla="*/ 11 h 142"/>
                  <a:gd name="T32" fmla="*/ 97 w 142"/>
                  <a:gd name="T33" fmla="*/ 5 h 142"/>
                  <a:gd name="T34" fmla="*/ 90 w 142"/>
                  <a:gd name="T35" fmla="*/ 2 h 142"/>
                  <a:gd name="T36" fmla="*/ 84 w 142"/>
                  <a:gd name="T37" fmla="*/ 1 h 142"/>
                  <a:gd name="T38" fmla="*/ 71 w 142"/>
                  <a:gd name="T39" fmla="*/ 0 h 142"/>
                  <a:gd name="T40" fmla="*/ 56 w 142"/>
                  <a:gd name="T41" fmla="*/ 1 h 142"/>
                  <a:gd name="T42" fmla="*/ 44 w 142"/>
                  <a:gd name="T43" fmla="*/ 5 h 142"/>
                  <a:gd name="T44" fmla="*/ 32 w 142"/>
                  <a:gd name="T45" fmla="*/ 11 h 142"/>
                  <a:gd name="T46" fmla="*/ 21 w 142"/>
                  <a:gd name="T47" fmla="*/ 21 h 142"/>
                  <a:gd name="T48" fmla="*/ 11 w 142"/>
                  <a:gd name="T49" fmla="*/ 31 h 142"/>
                  <a:gd name="T50" fmla="*/ 5 w 142"/>
                  <a:gd name="T51" fmla="*/ 43 h 142"/>
                  <a:gd name="T52" fmla="*/ 1 w 142"/>
                  <a:gd name="T53" fmla="*/ 56 h 142"/>
                  <a:gd name="T54" fmla="*/ 0 w 142"/>
                  <a:gd name="T55" fmla="*/ 71 h 142"/>
                  <a:gd name="T56" fmla="*/ 1 w 142"/>
                  <a:gd name="T57" fmla="*/ 84 h 142"/>
                  <a:gd name="T58" fmla="*/ 2 w 142"/>
                  <a:gd name="T59" fmla="*/ 91 h 142"/>
                  <a:gd name="T60" fmla="*/ 5 w 142"/>
                  <a:gd name="T61" fmla="*/ 98 h 142"/>
                  <a:gd name="T62" fmla="*/ 11 w 142"/>
                  <a:gd name="T63" fmla="*/ 110 h 142"/>
                  <a:gd name="T64" fmla="*/ 15 w 142"/>
                  <a:gd name="T65" fmla="*/ 115 h 142"/>
                  <a:gd name="T66" fmla="*/ 21 w 142"/>
                  <a:gd name="T67" fmla="*/ 121 h 142"/>
                  <a:gd name="T68" fmla="*/ 32 w 142"/>
                  <a:gd name="T69" fmla="*/ 129 h 142"/>
                  <a:gd name="T70" fmla="*/ 44 w 142"/>
                  <a:gd name="T71" fmla="*/ 136 h 142"/>
                  <a:gd name="T72" fmla="*/ 56 w 142"/>
                  <a:gd name="T73" fmla="*/ 140 h 142"/>
                  <a:gd name="T74" fmla="*/ 71 w 142"/>
                  <a:gd name="T75" fmla="*/ 142 h 142"/>
                  <a:gd name="T76" fmla="*/ 77 w 142"/>
                  <a:gd name="T77" fmla="*/ 141 h 142"/>
                  <a:gd name="T78" fmla="*/ 77 w 142"/>
                  <a:gd name="T79" fmla="*/ 140 h 142"/>
                  <a:gd name="T80" fmla="*/ 78 w 142"/>
                  <a:gd name="T81" fmla="*/ 140 h 142"/>
                  <a:gd name="T82" fmla="*/ 80 w 142"/>
                  <a:gd name="T83" fmla="*/ 140 h 142"/>
                  <a:gd name="T84" fmla="*/ 84 w 142"/>
                  <a:gd name="T85" fmla="*/ 140 h 142"/>
                  <a:gd name="T86" fmla="*/ 90 w 142"/>
                  <a:gd name="T87" fmla="*/ 138 h 142"/>
                  <a:gd name="T88" fmla="*/ 97 w 142"/>
                  <a:gd name="T89" fmla="*/ 136 h 142"/>
                  <a:gd name="T90" fmla="*/ 110 w 142"/>
                  <a:gd name="T91" fmla="*/ 129 h 142"/>
                  <a:gd name="T92" fmla="*/ 115 w 142"/>
                  <a:gd name="T93" fmla="*/ 125 h 142"/>
                  <a:gd name="T94" fmla="*/ 121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121"/>
                    </a:moveTo>
                    <a:lnTo>
                      <a:pt x="125" y="115"/>
                    </a:lnTo>
                    <a:lnTo>
                      <a:pt x="129" y="110"/>
                    </a:lnTo>
                    <a:lnTo>
                      <a:pt x="136" y="98"/>
                    </a:lnTo>
                    <a:lnTo>
                      <a:pt x="138" y="91"/>
                    </a:lnTo>
                    <a:lnTo>
                      <a:pt x="140" y="84"/>
                    </a:lnTo>
                    <a:lnTo>
                      <a:pt x="140" y="80"/>
                    </a:lnTo>
                    <a:lnTo>
                      <a:pt x="140" y="78"/>
                    </a:lnTo>
                    <a:lnTo>
                      <a:pt x="140" y="77"/>
                    </a:lnTo>
                    <a:lnTo>
                      <a:pt x="141" y="77"/>
                    </a:lnTo>
                    <a:lnTo>
                      <a:pt x="142" y="71"/>
                    </a:lnTo>
                    <a:lnTo>
                      <a:pt x="140" y="56"/>
                    </a:lnTo>
                    <a:lnTo>
                      <a:pt x="136" y="43"/>
                    </a:lnTo>
                    <a:lnTo>
                      <a:pt x="129" y="31"/>
                    </a:lnTo>
                    <a:lnTo>
                      <a:pt x="121" y="21"/>
                    </a:lnTo>
                    <a:lnTo>
                      <a:pt x="110" y="11"/>
                    </a:lnTo>
                    <a:lnTo>
                      <a:pt x="97" y="5"/>
                    </a:lnTo>
                    <a:lnTo>
                      <a:pt x="90" y="2"/>
                    </a:lnTo>
                    <a:lnTo>
                      <a:pt x="84" y="1"/>
                    </a:lnTo>
                    <a:lnTo>
                      <a:pt x="71" y="0"/>
                    </a:lnTo>
                    <a:lnTo>
                      <a:pt x="56" y="1"/>
                    </a:lnTo>
                    <a:lnTo>
                      <a:pt x="44" y="5"/>
                    </a:lnTo>
                    <a:lnTo>
                      <a:pt x="32" y="11"/>
                    </a:lnTo>
                    <a:lnTo>
                      <a:pt x="21" y="21"/>
                    </a:lnTo>
                    <a:lnTo>
                      <a:pt x="11" y="31"/>
                    </a:lnTo>
                    <a:lnTo>
                      <a:pt x="5" y="43"/>
                    </a:lnTo>
                    <a:lnTo>
                      <a:pt x="1" y="56"/>
                    </a:lnTo>
                    <a:lnTo>
                      <a:pt x="0" y="71"/>
                    </a:lnTo>
                    <a:lnTo>
                      <a:pt x="1" y="84"/>
                    </a:lnTo>
                    <a:lnTo>
                      <a:pt x="2" y="91"/>
                    </a:lnTo>
                    <a:lnTo>
                      <a:pt x="5" y="98"/>
                    </a:lnTo>
                    <a:lnTo>
                      <a:pt x="11" y="110"/>
                    </a:lnTo>
                    <a:lnTo>
                      <a:pt x="15" y="115"/>
                    </a:lnTo>
                    <a:lnTo>
                      <a:pt x="21" y="121"/>
                    </a:lnTo>
                    <a:lnTo>
                      <a:pt x="32" y="129"/>
                    </a:lnTo>
                    <a:lnTo>
                      <a:pt x="44" y="136"/>
                    </a:lnTo>
                    <a:lnTo>
                      <a:pt x="56" y="140"/>
                    </a:lnTo>
                    <a:lnTo>
                      <a:pt x="71" y="142"/>
                    </a:lnTo>
                    <a:lnTo>
                      <a:pt x="77" y="141"/>
                    </a:lnTo>
                    <a:lnTo>
                      <a:pt x="77" y="140"/>
                    </a:lnTo>
                    <a:lnTo>
                      <a:pt x="78" y="140"/>
                    </a:lnTo>
                    <a:lnTo>
                      <a:pt x="80" y="140"/>
                    </a:lnTo>
                    <a:lnTo>
                      <a:pt x="84" y="140"/>
                    </a:lnTo>
                    <a:lnTo>
                      <a:pt x="90" y="138"/>
                    </a:lnTo>
                    <a:lnTo>
                      <a:pt x="97" y="136"/>
                    </a:lnTo>
                    <a:lnTo>
                      <a:pt x="110" y="129"/>
                    </a:lnTo>
                    <a:lnTo>
                      <a:pt x="115" y="125"/>
                    </a:lnTo>
                    <a:lnTo>
                      <a:pt x="121" y="121"/>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8" name="Freeform 1085">
                <a:extLst>
                  <a:ext uri="{FF2B5EF4-FFF2-40B4-BE49-F238E27FC236}">
                    <a16:creationId xmlns:a16="http://schemas.microsoft.com/office/drawing/2014/main" id="{F7A78AF8-EE08-7ED2-E558-E3DE8635FF79}"/>
                  </a:ext>
                </a:extLst>
              </p:cNvPr>
              <p:cNvSpPr>
                <a:spLocks/>
              </p:cNvSpPr>
              <p:nvPr/>
            </p:nvSpPr>
            <p:spPr bwMode="auto">
              <a:xfrm>
                <a:off x="10871200" y="4494213"/>
                <a:ext cx="46038" cy="44450"/>
              </a:xfrm>
              <a:custGeom>
                <a:avLst/>
                <a:gdLst>
                  <a:gd name="T0" fmla="*/ 121 w 142"/>
                  <a:gd name="T1" fmla="*/ 121 h 142"/>
                  <a:gd name="T2" fmla="*/ 125 w 142"/>
                  <a:gd name="T3" fmla="*/ 115 h 142"/>
                  <a:gd name="T4" fmla="*/ 129 w 142"/>
                  <a:gd name="T5" fmla="*/ 110 h 142"/>
                  <a:gd name="T6" fmla="*/ 136 w 142"/>
                  <a:gd name="T7" fmla="*/ 97 h 142"/>
                  <a:gd name="T8" fmla="*/ 138 w 142"/>
                  <a:gd name="T9" fmla="*/ 90 h 142"/>
                  <a:gd name="T10" fmla="*/ 140 w 142"/>
                  <a:gd name="T11" fmla="*/ 84 h 142"/>
                  <a:gd name="T12" fmla="*/ 140 w 142"/>
                  <a:gd name="T13" fmla="*/ 80 h 142"/>
                  <a:gd name="T14" fmla="*/ 140 w 142"/>
                  <a:gd name="T15" fmla="*/ 78 h 142"/>
                  <a:gd name="T16" fmla="*/ 140 w 142"/>
                  <a:gd name="T17" fmla="*/ 77 h 142"/>
                  <a:gd name="T18" fmla="*/ 141 w 142"/>
                  <a:gd name="T19" fmla="*/ 77 h 142"/>
                  <a:gd name="T20" fmla="*/ 142 w 142"/>
                  <a:gd name="T21" fmla="*/ 71 h 142"/>
                  <a:gd name="T22" fmla="*/ 140 w 142"/>
                  <a:gd name="T23" fmla="*/ 56 h 142"/>
                  <a:gd name="T24" fmla="*/ 136 w 142"/>
                  <a:gd name="T25" fmla="*/ 43 h 142"/>
                  <a:gd name="T26" fmla="*/ 129 w 142"/>
                  <a:gd name="T27" fmla="*/ 30 h 142"/>
                  <a:gd name="T28" fmla="*/ 121 w 142"/>
                  <a:gd name="T29" fmla="*/ 20 h 142"/>
                  <a:gd name="T30" fmla="*/ 109 w 142"/>
                  <a:gd name="T31" fmla="*/ 11 h 142"/>
                  <a:gd name="T32" fmla="*/ 97 w 142"/>
                  <a:gd name="T33" fmla="*/ 5 h 142"/>
                  <a:gd name="T34" fmla="*/ 90 w 142"/>
                  <a:gd name="T35" fmla="*/ 2 h 142"/>
                  <a:gd name="T36" fmla="*/ 84 w 142"/>
                  <a:gd name="T37" fmla="*/ 1 h 142"/>
                  <a:gd name="T38" fmla="*/ 71 w 142"/>
                  <a:gd name="T39" fmla="*/ 0 h 142"/>
                  <a:gd name="T40" fmla="*/ 56 w 142"/>
                  <a:gd name="T41" fmla="*/ 1 h 142"/>
                  <a:gd name="T42" fmla="*/ 43 w 142"/>
                  <a:gd name="T43" fmla="*/ 5 h 142"/>
                  <a:gd name="T44" fmla="*/ 31 w 142"/>
                  <a:gd name="T45" fmla="*/ 11 h 142"/>
                  <a:gd name="T46" fmla="*/ 21 w 142"/>
                  <a:gd name="T47" fmla="*/ 20 h 142"/>
                  <a:gd name="T48" fmla="*/ 11 w 142"/>
                  <a:gd name="T49" fmla="*/ 30 h 142"/>
                  <a:gd name="T50" fmla="*/ 5 w 142"/>
                  <a:gd name="T51" fmla="*/ 43 h 142"/>
                  <a:gd name="T52" fmla="*/ 1 w 142"/>
                  <a:gd name="T53" fmla="*/ 56 h 142"/>
                  <a:gd name="T54" fmla="*/ 0 w 142"/>
                  <a:gd name="T55" fmla="*/ 71 h 142"/>
                  <a:gd name="T56" fmla="*/ 1 w 142"/>
                  <a:gd name="T57" fmla="*/ 84 h 142"/>
                  <a:gd name="T58" fmla="*/ 2 w 142"/>
                  <a:gd name="T59" fmla="*/ 90 h 142"/>
                  <a:gd name="T60" fmla="*/ 5 w 142"/>
                  <a:gd name="T61" fmla="*/ 97 h 142"/>
                  <a:gd name="T62" fmla="*/ 11 w 142"/>
                  <a:gd name="T63" fmla="*/ 110 h 142"/>
                  <a:gd name="T64" fmla="*/ 15 w 142"/>
                  <a:gd name="T65" fmla="*/ 115 h 142"/>
                  <a:gd name="T66" fmla="*/ 21 w 142"/>
                  <a:gd name="T67" fmla="*/ 121 h 142"/>
                  <a:gd name="T68" fmla="*/ 31 w 142"/>
                  <a:gd name="T69" fmla="*/ 129 h 142"/>
                  <a:gd name="T70" fmla="*/ 43 w 142"/>
                  <a:gd name="T71" fmla="*/ 136 h 142"/>
                  <a:gd name="T72" fmla="*/ 56 w 142"/>
                  <a:gd name="T73" fmla="*/ 140 h 142"/>
                  <a:gd name="T74" fmla="*/ 71 w 142"/>
                  <a:gd name="T75" fmla="*/ 142 h 142"/>
                  <a:gd name="T76" fmla="*/ 77 w 142"/>
                  <a:gd name="T77" fmla="*/ 141 h 142"/>
                  <a:gd name="T78" fmla="*/ 77 w 142"/>
                  <a:gd name="T79" fmla="*/ 140 h 142"/>
                  <a:gd name="T80" fmla="*/ 78 w 142"/>
                  <a:gd name="T81" fmla="*/ 140 h 142"/>
                  <a:gd name="T82" fmla="*/ 80 w 142"/>
                  <a:gd name="T83" fmla="*/ 140 h 142"/>
                  <a:gd name="T84" fmla="*/ 84 w 142"/>
                  <a:gd name="T85" fmla="*/ 140 h 142"/>
                  <a:gd name="T86" fmla="*/ 90 w 142"/>
                  <a:gd name="T87" fmla="*/ 138 h 142"/>
                  <a:gd name="T88" fmla="*/ 97 w 142"/>
                  <a:gd name="T89" fmla="*/ 136 h 142"/>
                  <a:gd name="T90" fmla="*/ 109 w 142"/>
                  <a:gd name="T91" fmla="*/ 129 h 142"/>
                  <a:gd name="T92" fmla="*/ 114 w 142"/>
                  <a:gd name="T93" fmla="*/ 125 h 142"/>
                  <a:gd name="T94" fmla="*/ 121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121"/>
                    </a:moveTo>
                    <a:lnTo>
                      <a:pt x="125" y="115"/>
                    </a:lnTo>
                    <a:lnTo>
                      <a:pt x="129" y="110"/>
                    </a:lnTo>
                    <a:lnTo>
                      <a:pt x="136" y="97"/>
                    </a:lnTo>
                    <a:lnTo>
                      <a:pt x="138" y="90"/>
                    </a:lnTo>
                    <a:lnTo>
                      <a:pt x="140" y="84"/>
                    </a:lnTo>
                    <a:lnTo>
                      <a:pt x="140" y="80"/>
                    </a:lnTo>
                    <a:lnTo>
                      <a:pt x="140" y="78"/>
                    </a:lnTo>
                    <a:lnTo>
                      <a:pt x="140" y="77"/>
                    </a:lnTo>
                    <a:lnTo>
                      <a:pt x="141" y="77"/>
                    </a:lnTo>
                    <a:lnTo>
                      <a:pt x="142" y="71"/>
                    </a:lnTo>
                    <a:lnTo>
                      <a:pt x="140" y="56"/>
                    </a:lnTo>
                    <a:lnTo>
                      <a:pt x="136" y="43"/>
                    </a:lnTo>
                    <a:lnTo>
                      <a:pt x="129" y="30"/>
                    </a:lnTo>
                    <a:lnTo>
                      <a:pt x="121" y="20"/>
                    </a:lnTo>
                    <a:lnTo>
                      <a:pt x="109" y="11"/>
                    </a:lnTo>
                    <a:lnTo>
                      <a:pt x="97" y="5"/>
                    </a:lnTo>
                    <a:lnTo>
                      <a:pt x="90" y="2"/>
                    </a:lnTo>
                    <a:lnTo>
                      <a:pt x="84" y="1"/>
                    </a:lnTo>
                    <a:lnTo>
                      <a:pt x="71" y="0"/>
                    </a:lnTo>
                    <a:lnTo>
                      <a:pt x="56" y="1"/>
                    </a:lnTo>
                    <a:lnTo>
                      <a:pt x="43" y="5"/>
                    </a:lnTo>
                    <a:lnTo>
                      <a:pt x="31" y="11"/>
                    </a:lnTo>
                    <a:lnTo>
                      <a:pt x="21" y="20"/>
                    </a:lnTo>
                    <a:lnTo>
                      <a:pt x="11" y="30"/>
                    </a:lnTo>
                    <a:lnTo>
                      <a:pt x="5" y="43"/>
                    </a:lnTo>
                    <a:lnTo>
                      <a:pt x="1" y="56"/>
                    </a:lnTo>
                    <a:lnTo>
                      <a:pt x="0" y="71"/>
                    </a:lnTo>
                    <a:lnTo>
                      <a:pt x="1" y="84"/>
                    </a:lnTo>
                    <a:lnTo>
                      <a:pt x="2" y="90"/>
                    </a:lnTo>
                    <a:lnTo>
                      <a:pt x="5" y="97"/>
                    </a:lnTo>
                    <a:lnTo>
                      <a:pt x="11" y="110"/>
                    </a:lnTo>
                    <a:lnTo>
                      <a:pt x="15" y="115"/>
                    </a:lnTo>
                    <a:lnTo>
                      <a:pt x="21" y="121"/>
                    </a:lnTo>
                    <a:lnTo>
                      <a:pt x="31" y="129"/>
                    </a:lnTo>
                    <a:lnTo>
                      <a:pt x="43" y="136"/>
                    </a:lnTo>
                    <a:lnTo>
                      <a:pt x="56" y="140"/>
                    </a:lnTo>
                    <a:lnTo>
                      <a:pt x="71" y="142"/>
                    </a:lnTo>
                    <a:lnTo>
                      <a:pt x="77" y="141"/>
                    </a:lnTo>
                    <a:lnTo>
                      <a:pt x="77" y="140"/>
                    </a:lnTo>
                    <a:lnTo>
                      <a:pt x="78" y="140"/>
                    </a:lnTo>
                    <a:lnTo>
                      <a:pt x="80" y="140"/>
                    </a:lnTo>
                    <a:lnTo>
                      <a:pt x="84" y="140"/>
                    </a:lnTo>
                    <a:lnTo>
                      <a:pt x="90" y="138"/>
                    </a:lnTo>
                    <a:lnTo>
                      <a:pt x="97" y="136"/>
                    </a:lnTo>
                    <a:lnTo>
                      <a:pt x="109" y="129"/>
                    </a:lnTo>
                    <a:lnTo>
                      <a:pt x="114" y="125"/>
                    </a:lnTo>
                    <a:lnTo>
                      <a:pt x="121" y="121"/>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9" name="Freeform 1086">
                <a:extLst>
                  <a:ext uri="{FF2B5EF4-FFF2-40B4-BE49-F238E27FC236}">
                    <a16:creationId xmlns:a16="http://schemas.microsoft.com/office/drawing/2014/main" id="{BBDB1DCC-0F2A-5327-CEF5-B9EBB0AFE4F6}"/>
                  </a:ext>
                </a:extLst>
              </p:cNvPr>
              <p:cNvSpPr>
                <a:spLocks/>
              </p:cNvSpPr>
              <p:nvPr/>
            </p:nvSpPr>
            <p:spPr bwMode="auto">
              <a:xfrm>
                <a:off x="11144250" y="4622800"/>
                <a:ext cx="44450" cy="44450"/>
              </a:xfrm>
              <a:custGeom>
                <a:avLst/>
                <a:gdLst>
                  <a:gd name="T0" fmla="*/ 120 w 141"/>
                  <a:gd name="T1" fmla="*/ 120 h 142"/>
                  <a:gd name="T2" fmla="*/ 124 w 141"/>
                  <a:gd name="T3" fmla="*/ 114 h 142"/>
                  <a:gd name="T4" fmla="*/ 128 w 141"/>
                  <a:gd name="T5" fmla="*/ 109 h 142"/>
                  <a:gd name="T6" fmla="*/ 135 w 141"/>
                  <a:gd name="T7" fmla="*/ 97 h 142"/>
                  <a:gd name="T8" fmla="*/ 137 w 141"/>
                  <a:gd name="T9" fmla="*/ 90 h 142"/>
                  <a:gd name="T10" fmla="*/ 139 w 141"/>
                  <a:gd name="T11" fmla="*/ 84 h 142"/>
                  <a:gd name="T12" fmla="*/ 139 w 141"/>
                  <a:gd name="T13" fmla="*/ 80 h 142"/>
                  <a:gd name="T14" fmla="*/ 139 w 141"/>
                  <a:gd name="T15" fmla="*/ 78 h 142"/>
                  <a:gd name="T16" fmla="*/ 139 w 141"/>
                  <a:gd name="T17" fmla="*/ 77 h 142"/>
                  <a:gd name="T18" fmla="*/ 140 w 141"/>
                  <a:gd name="T19" fmla="*/ 77 h 142"/>
                  <a:gd name="T20" fmla="*/ 141 w 141"/>
                  <a:gd name="T21" fmla="*/ 71 h 142"/>
                  <a:gd name="T22" fmla="*/ 139 w 141"/>
                  <a:gd name="T23" fmla="*/ 55 h 142"/>
                  <a:gd name="T24" fmla="*/ 135 w 141"/>
                  <a:gd name="T25" fmla="*/ 42 h 142"/>
                  <a:gd name="T26" fmla="*/ 128 w 141"/>
                  <a:gd name="T27" fmla="*/ 30 h 142"/>
                  <a:gd name="T28" fmla="*/ 120 w 141"/>
                  <a:gd name="T29" fmla="*/ 20 h 142"/>
                  <a:gd name="T30" fmla="*/ 109 w 141"/>
                  <a:gd name="T31" fmla="*/ 11 h 142"/>
                  <a:gd name="T32" fmla="*/ 97 w 141"/>
                  <a:gd name="T33" fmla="*/ 5 h 142"/>
                  <a:gd name="T34" fmla="*/ 90 w 141"/>
                  <a:gd name="T35" fmla="*/ 2 h 142"/>
                  <a:gd name="T36" fmla="*/ 84 w 141"/>
                  <a:gd name="T37" fmla="*/ 1 h 142"/>
                  <a:gd name="T38" fmla="*/ 71 w 141"/>
                  <a:gd name="T39" fmla="*/ 0 h 142"/>
                  <a:gd name="T40" fmla="*/ 55 w 141"/>
                  <a:gd name="T41" fmla="*/ 1 h 142"/>
                  <a:gd name="T42" fmla="*/ 43 w 141"/>
                  <a:gd name="T43" fmla="*/ 5 h 142"/>
                  <a:gd name="T44" fmla="*/ 31 w 141"/>
                  <a:gd name="T45" fmla="*/ 11 h 142"/>
                  <a:gd name="T46" fmla="*/ 21 w 141"/>
                  <a:gd name="T47" fmla="*/ 20 h 142"/>
                  <a:gd name="T48" fmla="*/ 11 w 141"/>
                  <a:gd name="T49" fmla="*/ 30 h 142"/>
                  <a:gd name="T50" fmla="*/ 5 w 141"/>
                  <a:gd name="T51" fmla="*/ 42 h 142"/>
                  <a:gd name="T52" fmla="*/ 1 w 141"/>
                  <a:gd name="T53" fmla="*/ 55 h 142"/>
                  <a:gd name="T54" fmla="*/ 0 w 141"/>
                  <a:gd name="T55" fmla="*/ 71 h 142"/>
                  <a:gd name="T56" fmla="*/ 1 w 141"/>
                  <a:gd name="T57" fmla="*/ 84 h 142"/>
                  <a:gd name="T58" fmla="*/ 2 w 141"/>
                  <a:gd name="T59" fmla="*/ 90 h 142"/>
                  <a:gd name="T60" fmla="*/ 5 w 141"/>
                  <a:gd name="T61" fmla="*/ 97 h 142"/>
                  <a:gd name="T62" fmla="*/ 11 w 141"/>
                  <a:gd name="T63" fmla="*/ 109 h 142"/>
                  <a:gd name="T64" fmla="*/ 15 w 141"/>
                  <a:gd name="T65" fmla="*/ 114 h 142"/>
                  <a:gd name="T66" fmla="*/ 21 w 141"/>
                  <a:gd name="T67" fmla="*/ 120 h 142"/>
                  <a:gd name="T68" fmla="*/ 31 w 141"/>
                  <a:gd name="T69" fmla="*/ 128 h 142"/>
                  <a:gd name="T70" fmla="*/ 43 w 141"/>
                  <a:gd name="T71" fmla="*/ 136 h 142"/>
                  <a:gd name="T72" fmla="*/ 55 w 141"/>
                  <a:gd name="T73" fmla="*/ 140 h 142"/>
                  <a:gd name="T74" fmla="*/ 71 w 141"/>
                  <a:gd name="T75" fmla="*/ 142 h 142"/>
                  <a:gd name="T76" fmla="*/ 77 w 141"/>
                  <a:gd name="T77" fmla="*/ 141 h 142"/>
                  <a:gd name="T78" fmla="*/ 77 w 141"/>
                  <a:gd name="T79" fmla="*/ 140 h 142"/>
                  <a:gd name="T80" fmla="*/ 78 w 141"/>
                  <a:gd name="T81" fmla="*/ 140 h 142"/>
                  <a:gd name="T82" fmla="*/ 80 w 141"/>
                  <a:gd name="T83" fmla="*/ 140 h 142"/>
                  <a:gd name="T84" fmla="*/ 84 w 141"/>
                  <a:gd name="T85" fmla="*/ 140 h 142"/>
                  <a:gd name="T86" fmla="*/ 90 w 141"/>
                  <a:gd name="T87" fmla="*/ 138 h 142"/>
                  <a:gd name="T88" fmla="*/ 97 w 141"/>
                  <a:gd name="T89" fmla="*/ 136 h 142"/>
                  <a:gd name="T90" fmla="*/ 109 w 141"/>
                  <a:gd name="T91" fmla="*/ 128 h 142"/>
                  <a:gd name="T92" fmla="*/ 114 w 141"/>
                  <a:gd name="T93" fmla="*/ 124 h 142"/>
                  <a:gd name="T94" fmla="*/ 120 w 141"/>
                  <a:gd name="T95" fmla="*/ 1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1" h="142">
                    <a:moveTo>
                      <a:pt x="120" y="120"/>
                    </a:moveTo>
                    <a:lnTo>
                      <a:pt x="124" y="114"/>
                    </a:lnTo>
                    <a:lnTo>
                      <a:pt x="128" y="109"/>
                    </a:lnTo>
                    <a:lnTo>
                      <a:pt x="135" y="97"/>
                    </a:lnTo>
                    <a:lnTo>
                      <a:pt x="137" y="90"/>
                    </a:lnTo>
                    <a:lnTo>
                      <a:pt x="139" y="84"/>
                    </a:lnTo>
                    <a:lnTo>
                      <a:pt x="139" y="80"/>
                    </a:lnTo>
                    <a:lnTo>
                      <a:pt x="139" y="78"/>
                    </a:lnTo>
                    <a:lnTo>
                      <a:pt x="139" y="77"/>
                    </a:lnTo>
                    <a:lnTo>
                      <a:pt x="140" y="77"/>
                    </a:lnTo>
                    <a:lnTo>
                      <a:pt x="141" y="71"/>
                    </a:lnTo>
                    <a:lnTo>
                      <a:pt x="139" y="55"/>
                    </a:lnTo>
                    <a:lnTo>
                      <a:pt x="135" y="42"/>
                    </a:lnTo>
                    <a:lnTo>
                      <a:pt x="128" y="30"/>
                    </a:lnTo>
                    <a:lnTo>
                      <a:pt x="120" y="20"/>
                    </a:lnTo>
                    <a:lnTo>
                      <a:pt x="109" y="11"/>
                    </a:lnTo>
                    <a:lnTo>
                      <a:pt x="97" y="5"/>
                    </a:lnTo>
                    <a:lnTo>
                      <a:pt x="90" y="2"/>
                    </a:lnTo>
                    <a:lnTo>
                      <a:pt x="84" y="1"/>
                    </a:lnTo>
                    <a:lnTo>
                      <a:pt x="71" y="0"/>
                    </a:lnTo>
                    <a:lnTo>
                      <a:pt x="55" y="1"/>
                    </a:lnTo>
                    <a:lnTo>
                      <a:pt x="43" y="5"/>
                    </a:lnTo>
                    <a:lnTo>
                      <a:pt x="31" y="11"/>
                    </a:lnTo>
                    <a:lnTo>
                      <a:pt x="21" y="20"/>
                    </a:lnTo>
                    <a:lnTo>
                      <a:pt x="11" y="30"/>
                    </a:lnTo>
                    <a:lnTo>
                      <a:pt x="5" y="42"/>
                    </a:lnTo>
                    <a:lnTo>
                      <a:pt x="1" y="55"/>
                    </a:lnTo>
                    <a:lnTo>
                      <a:pt x="0" y="71"/>
                    </a:lnTo>
                    <a:lnTo>
                      <a:pt x="1" y="84"/>
                    </a:lnTo>
                    <a:lnTo>
                      <a:pt x="2" y="90"/>
                    </a:lnTo>
                    <a:lnTo>
                      <a:pt x="5" y="97"/>
                    </a:lnTo>
                    <a:lnTo>
                      <a:pt x="11" y="109"/>
                    </a:lnTo>
                    <a:lnTo>
                      <a:pt x="15" y="114"/>
                    </a:lnTo>
                    <a:lnTo>
                      <a:pt x="21" y="120"/>
                    </a:lnTo>
                    <a:lnTo>
                      <a:pt x="31" y="128"/>
                    </a:lnTo>
                    <a:lnTo>
                      <a:pt x="43" y="136"/>
                    </a:lnTo>
                    <a:lnTo>
                      <a:pt x="55" y="140"/>
                    </a:lnTo>
                    <a:lnTo>
                      <a:pt x="71" y="142"/>
                    </a:lnTo>
                    <a:lnTo>
                      <a:pt x="77" y="141"/>
                    </a:lnTo>
                    <a:lnTo>
                      <a:pt x="77" y="140"/>
                    </a:lnTo>
                    <a:lnTo>
                      <a:pt x="78" y="140"/>
                    </a:lnTo>
                    <a:lnTo>
                      <a:pt x="80" y="140"/>
                    </a:lnTo>
                    <a:lnTo>
                      <a:pt x="84" y="140"/>
                    </a:lnTo>
                    <a:lnTo>
                      <a:pt x="90" y="138"/>
                    </a:lnTo>
                    <a:lnTo>
                      <a:pt x="97" y="136"/>
                    </a:lnTo>
                    <a:lnTo>
                      <a:pt x="109" y="128"/>
                    </a:lnTo>
                    <a:lnTo>
                      <a:pt x="114" y="124"/>
                    </a:lnTo>
                    <a:lnTo>
                      <a:pt x="120" y="120"/>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0" name="Freeform 1087">
                <a:extLst>
                  <a:ext uri="{FF2B5EF4-FFF2-40B4-BE49-F238E27FC236}">
                    <a16:creationId xmlns:a16="http://schemas.microsoft.com/office/drawing/2014/main" id="{A815D425-604E-B7A6-9263-F3EC3DC3F3B0}"/>
                  </a:ext>
                </a:extLst>
              </p:cNvPr>
              <p:cNvSpPr>
                <a:spLocks/>
              </p:cNvSpPr>
              <p:nvPr/>
            </p:nvSpPr>
            <p:spPr bwMode="auto">
              <a:xfrm>
                <a:off x="11414125" y="4672013"/>
                <a:ext cx="44450" cy="46038"/>
              </a:xfrm>
              <a:custGeom>
                <a:avLst/>
                <a:gdLst>
                  <a:gd name="T0" fmla="*/ 121 w 142"/>
                  <a:gd name="T1" fmla="*/ 120 h 142"/>
                  <a:gd name="T2" fmla="*/ 125 w 142"/>
                  <a:gd name="T3" fmla="*/ 114 h 142"/>
                  <a:gd name="T4" fmla="*/ 129 w 142"/>
                  <a:gd name="T5" fmla="*/ 109 h 142"/>
                  <a:gd name="T6" fmla="*/ 136 w 142"/>
                  <a:gd name="T7" fmla="*/ 97 h 142"/>
                  <a:gd name="T8" fmla="*/ 138 w 142"/>
                  <a:gd name="T9" fmla="*/ 90 h 142"/>
                  <a:gd name="T10" fmla="*/ 140 w 142"/>
                  <a:gd name="T11" fmla="*/ 84 h 142"/>
                  <a:gd name="T12" fmla="*/ 140 w 142"/>
                  <a:gd name="T13" fmla="*/ 80 h 142"/>
                  <a:gd name="T14" fmla="*/ 140 w 142"/>
                  <a:gd name="T15" fmla="*/ 78 h 142"/>
                  <a:gd name="T16" fmla="*/ 140 w 142"/>
                  <a:gd name="T17" fmla="*/ 77 h 142"/>
                  <a:gd name="T18" fmla="*/ 141 w 142"/>
                  <a:gd name="T19" fmla="*/ 77 h 142"/>
                  <a:gd name="T20" fmla="*/ 142 w 142"/>
                  <a:gd name="T21" fmla="*/ 71 h 142"/>
                  <a:gd name="T22" fmla="*/ 140 w 142"/>
                  <a:gd name="T23" fmla="*/ 56 h 142"/>
                  <a:gd name="T24" fmla="*/ 136 w 142"/>
                  <a:gd name="T25" fmla="*/ 42 h 142"/>
                  <a:gd name="T26" fmla="*/ 129 w 142"/>
                  <a:gd name="T27" fmla="*/ 30 h 142"/>
                  <a:gd name="T28" fmla="*/ 121 w 142"/>
                  <a:gd name="T29" fmla="*/ 20 h 142"/>
                  <a:gd name="T30" fmla="*/ 110 w 142"/>
                  <a:gd name="T31" fmla="*/ 11 h 142"/>
                  <a:gd name="T32" fmla="*/ 97 w 142"/>
                  <a:gd name="T33" fmla="*/ 5 h 142"/>
                  <a:gd name="T34" fmla="*/ 90 w 142"/>
                  <a:gd name="T35" fmla="*/ 2 h 142"/>
                  <a:gd name="T36" fmla="*/ 84 w 142"/>
                  <a:gd name="T37" fmla="*/ 1 h 142"/>
                  <a:gd name="T38" fmla="*/ 71 w 142"/>
                  <a:gd name="T39" fmla="*/ 0 h 142"/>
                  <a:gd name="T40" fmla="*/ 56 w 142"/>
                  <a:gd name="T41" fmla="*/ 1 h 142"/>
                  <a:gd name="T42" fmla="*/ 44 w 142"/>
                  <a:gd name="T43" fmla="*/ 5 h 142"/>
                  <a:gd name="T44" fmla="*/ 32 w 142"/>
                  <a:gd name="T45" fmla="*/ 11 h 142"/>
                  <a:gd name="T46" fmla="*/ 21 w 142"/>
                  <a:gd name="T47" fmla="*/ 20 h 142"/>
                  <a:gd name="T48" fmla="*/ 11 w 142"/>
                  <a:gd name="T49" fmla="*/ 30 h 142"/>
                  <a:gd name="T50" fmla="*/ 5 w 142"/>
                  <a:gd name="T51" fmla="*/ 42 h 142"/>
                  <a:gd name="T52" fmla="*/ 1 w 142"/>
                  <a:gd name="T53" fmla="*/ 56 h 142"/>
                  <a:gd name="T54" fmla="*/ 0 w 142"/>
                  <a:gd name="T55" fmla="*/ 71 h 142"/>
                  <a:gd name="T56" fmla="*/ 1 w 142"/>
                  <a:gd name="T57" fmla="*/ 84 h 142"/>
                  <a:gd name="T58" fmla="*/ 2 w 142"/>
                  <a:gd name="T59" fmla="*/ 90 h 142"/>
                  <a:gd name="T60" fmla="*/ 5 w 142"/>
                  <a:gd name="T61" fmla="*/ 97 h 142"/>
                  <a:gd name="T62" fmla="*/ 11 w 142"/>
                  <a:gd name="T63" fmla="*/ 109 h 142"/>
                  <a:gd name="T64" fmla="*/ 15 w 142"/>
                  <a:gd name="T65" fmla="*/ 114 h 142"/>
                  <a:gd name="T66" fmla="*/ 21 w 142"/>
                  <a:gd name="T67" fmla="*/ 120 h 142"/>
                  <a:gd name="T68" fmla="*/ 32 w 142"/>
                  <a:gd name="T69" fmla="*/ 129 h 142"/>
                  <a:gd name="T70" fmla="*/ 44 w 142"/>
                  <a:gd name="T71" fmla="*/ 136 h 142"/>
                  <a:gd name="T72" fmla="*/ 56 w 142"/>
                  <a:gd name="T73" fmla="*/ 140 h 142"/>
                  <a:gd name="T74" fmla="*/ 71 w 142"/>
                  <a:gd name="T75" fmla="*/ 142 h 142"/>
                  <a:gd name="T76" fmla="*/ 77 w 142"/>
                  <a:gd name="T77" fmla="*/ 141 h 142"/>
                  <a:gd name="T78" fmla="*/ 77 w 142"/>
                  <a:gd name="T79" fmla="*/ 140 h 142"/>
                  <a:gd name="T80" fmla="*/ 78 w 142"/>
                  <a:gd name="T81" fmla="*/ 140 h 142"/>
                  <a:gd name="T82" fmla="*/ 80 w 142"/>
                  <a:gd name="T83" fmla="*/ 140 h 142"/>
                  <a:gd name="T84" fmla="*/ 84 w 142"/>
                  <a:gd name="T85" fmla="*/ 140 h 142"/>
                  <a:gd name="T86" fmla="*/ 90 w 142"/>
                  <a:gd name="T87" fmla="*/ 138 h 142"/>
                  <a:gd name="T88" fmla="*/ 97 w 142"/>
                  <a:gd name="T89" fmla="*/ 136 h 142"/>
                  <a:gd name="T90" fmla="*/ 110 w 142"/>
                  <a:gd name="T91" fmla="*/ 129 h 142"/>
                  <a:gd name="T92" fmla="*/ 115 w 142"/>
                  <a:gd name="T93" fmla="*/ 125 h 142"/>
                  <a:gd name="T94" fmla="*/ 121 w 142"/>
                  <a:gd name="T95" fmla="*/ 1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120"/>
                    </a:moveTo>
                    <a:lnTo>
                      <a:pt x="125" y="114"/>
                    </a:lnTo>
                    <a:lnTo>
                      <a:pt x="129" y="109"/>
                    </a:lnTo>
                    <a:lnTo>
                      <a:pt x="136" y="97"/>
                    </a:lnTo>
                    <a:lnTo>
                      <a:pt x="138" y="90"/>
                    </a:lnTo>
                    <a:lnTo>
                      <a:pt x="140" y="84"/>
                    </a:lnTo>
                    <a:lnTo>
                      <a:pt x="140" y="80"/>
                    </a:lnTo>
                    <a:lnTo>
                      <a:pt x="140" y="78"/>
                    </a:lnTo>
                    <a:lnTo>
                      <a:pt x="140" y="77"/>
                    </a:lnTo>
                    <a:lnTo>
                      <a:pt x="141" y="77"/>
                    </a:lnTo>
                    <a:lnTo>
                      <a:pt x="142" y="71"/>
                    </a:lnTo>
                    <a:lnTo>
                      <a:pt x="140" y="56"/>
                    </a:lnTo>
                    <a:lnTo>
                      <a:pt x="136" y="42"/>
                    </a:lnTo>
                    <a:lnTo>
                      <a:pt x="129" y="30"/>
                    </a:lnTo>
                    <a:lnTo>
                      <a:pt x="121" y="20"/>
                    </a:lnTo>
                    <a:lnTo>
                      <a:pt x="110" y="11"/>
                    </a:lnTo>
                    <a:lnTo>
                      <a:pt x="97" y="5"/>
                    </a:lnTo>
                    <a:lnTo>
                      <a:pt x="90" y="2"/>
                    </a:lnTo>
                    <a:lnTo>
                      <a:pt x="84" y="1"/>
                    </a:lnTo>
                    <a:lnTo>
                      <a:pt x="71" y="0"/>
                    </a:lnTo>
                    <a:lnTo>
                      <a:pt x="56" y="1"/>
                    </a:lnTo>
                    <a:lnTo>
                      <a:pt x="44" y="5"/>
                    </a:lnTo>
                    <a:lnTo>
                      <a:pt x="32" y="11"/>
                    </a:lnTo>
                    <a:lnTo>
                      <a:pt x="21" y="20"/>
                    </a:lnTo>
                    <a:lnTo>
                      <a:pt x="11" y="30"/>
                    </a:lnTo>
                    <a:lnTo>
                      <a:pt x="5" y="42"/>
                    </a:lnTo>
                    <a:lnTo>
                      <a:pt x="1" y="56"/>
                    </a:lnTo>
                    <a:lnTo>
                      <a:pt x="0" y="71"/>
                    </a:lnTo>
                    <a:lnTo>
                      <a:pt x="1" y="84"/>
                    </a:lnTo>
                    <a:lnTo>
                      <a:pt x="2" y="90"/>
                    </a:lnTo>
                    <a:lnTo>
                      <a:pt x="5" y="97"/>
                    </a:lnTo>
                    <a:lnTo>
                      <a:pt x="11" y="109"/>
                    </a:lnTo>
                    <a:lnTo>
                      <a:pt x="15" y="114"/>
                    </a:lnTo>
                    <a:lnTo>
                      <a:pt x="21" y="120"/>
                    </a:lnTo>
                    <a:lnTo>
                      <a:pt x="32" y="129"/>
                    </a:lnTo>
                    <a:lnTo>
                      <a:pt x="44" y="136"/>
                    </a:lnTo>
                    <a:lnTo>
                      <a:pt x="56" y="140"/>
                    </a:lnTo>
                    <a:lnTo>
                      <a:pt x="71" y="142"/>
                    </a:lnTo>
                    <a:lnTo>
                      <a:pt x="77" y="141"/>
                    </a:lnTo>
                    <a:lnTo>
                      <a:pt x="77" y="140"/>
                    </a:lnTo>
                    <a:lnTo>
                      <a:pt x="78" y="140"/>
                    </a:lnTo>
                    <a:lnTo>
                      <a:pt x="80" y="140"/>
                    </a:lnTo>
                    <a:lnTo>
                      <a:pt x="84" y="140"/>
                    </a:lnTo>
                    <a:lnTo>
                      <a:pt x="90" y="138"/>
                    </a:lnTo>
                    <a:lnTo>
                      <a:pt x="97" y="136"/>
                    </a:lnTo>
                    <a:lnTo>
                      <a:pt x="110" y="129"/>
                    </a:lnTo>
                    <a:lnTo>
                      <a:pt x="115" y="125"/>
                    </a:lnTo>
                    <a:lnTo>
                      <a:pt x="121" y="120"/>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1" name="Freeform 1088">
                <a:extLst>
                  <a:ext uri="{FF2B5EF4-FFF2-40B4-BE49-F238E27FC236}">
                    <a16:creationId xmlns:a16="http://schemas.microsoft.com/office/drawing/2014/main" id="{306916B2-8835-43FD-B077-08EB62D4A58B}"/>
                  </a:ext>
                </a:extLst>
              </p:cNvPr>
              <p:cNvSpPr>
                <a:spLocks/>
              </p:cNvSpPr>
              <p:nvPr/>
            </p:nvSpPr>
            <p:spPr bwMode="auto">
              <a:xfrm>
                <a:off x="11684000" y="4756150"/>
                <a:ext cx="46038" cy="44450"/>
              </a:xfrm>
              <a:custGeom>
                <a:avLst/>
                <a:gdLst>
                  <a:gd name="T0" fmla="*/ 120 w 142"/>
                  <a:gd name="T1" fmla="*/ 121 h 142"/>
                  <a:gd name="T2" fmla="*/ 124 w 142"/>
                  <a:gd name="T3" fmla="*/ 115 h 142"/>
                  <a:gd name="T4" fmla="*/ 128 w 142"/>
                  <a:gd name="T5" fmla="*/ 110 h 142"/>
                  <a:gd name="T6" fmla="*/ 136 w 142"/>
                  <a:gd name="T7" fmla="*/ 98 h 142"/>
                  <a:gd name="T8" fmla="*/ 138 w 142"/>
                  <a:gd name="T9" fmla="*/ 91 h 142"/>
                  <a:gd name="T10" fmla="*/ 140 w 142"/>
                  <a:gd name="T11" fmla="*/ 85 h 142"/>
                  <a:gd name="T12" fmla="*/ 140 w 142"/>
                  <a:gd name="T13" fmla="*/ 81 h 142"/>
                  <a:gd name="T14" fmla="*/ 140 w 142"/>
                  <a:gd name="T15" fmla="*/ 79 h 142"/>
                  <a:gd name="T16" fmla="*/ 140 w 142"/>
                  <a:gd name="T17" fmla="*/ 78 h 142"/>
                  <a:gd name="T18" fmla="*/ 141 w 142"/>
                  <a:gd name="T19" fmla="*/ 78 h 142"/>
                  <a:gd name="T20" fmla="*/ 142 w 142"/>
                  <a:gd name="T21" fmla="*/ 71 h 142"/>
                  <a:gd name="T22" fmla="*/ 140 w 142"/>
                  <a:gd name="T23" fmla="*/ 56 h 142"/>
                  <a:gd name="T24" fmla="*/ 136 w 142"/>
                  <a:gd name="T25" fmla="*/ 43 h 142"/>
                  <a:gd name="T26" fmla="*/ 128 w 142"/>
                  <a:gd name="T27" fmla="*/ 31 h 142"/>
                  <a:gd name="T28" fmla="*/ 120 w 142"/>
                  <a:gd name="T29" fmla="*/ 21 h 142"/>
                  <a:gd name="T30" fmla="*/ 109 w 142"/>
                  <a:gd name="T31" fmla="*/ 12 h 142"/>
                  <a:gd name="T32" fmla="*/ 97 w 142"/>
                  <a:gd name="T33" fmla="*/ 6 h 142"/>
                  <a:gd name="T34" fmla="*/ 90 w 142"/>
                  <a:gd name="T35" fmla="*/ 2 h 142"/>
                  <a:gd name="T36" fmla="*/ 84 w 142"/>
                  <a:gd name="T37" fmla="*/ 1 h 142"/>
                  <a:gd name="T38" fmla="*/ 71 w 142"/>
                  <a:gd name="T39" fmla="*/ 0 h 142"/>
                  <a:gd name="T40" fmla="*/ 55 w 142"/>
                  <a:gd name="T41" fmla="*/ 1 h 142"/>
                  <a:gd name="T42" fmla="*/ 43 w 142"/>
                  <a:gd name="T43" fmla="*/ 6 h 142"/>
                  <a:gd name="T44" fmla="*/ 31 w 142"/>
                  <a:gd name="T45" fmla="*/ 12 h 142"/>
                  <a:gd name="T46" fmla="*/ 21 w 142"/>
                  <a:gd name="T47" fmla="*/ 21 h 142"/>
                  <a:gd name="T48" fmla="*/ 11 w 142"/>
                  <a:gd name="T49" fmla="*/ 31 h 142"/>
                  <a:gd name="T50" fmla="*/ 5 w 142"/>
                  <a:gd name="T51" fmla="*/ 43 h 142"/>
                  <a:gd name="T52" fmla="*/ 1 w 142"/>
                  <a:gd name="T53" fmla="*/ 56 h 142"/>
                  <a:gd name="T54" fmla="*/ 0 w 142"/>
                  <a:gd name="T55" fmla="*/ 71 h 142"/>
                  <a:gd name="T56" fmla="*/ 1 w 142"/>
                  <a:gd name="T57" fmla="*/ 85 h 142"/>
                  <a:gd name="T58" fmla="*/ 2 w 142"/>
                  <a:gd name="T59" fmla="*/ 91 h 142"/>
                  <a:gd name="T60" fmla="*/ 5 w 142"/>
                  <a:gd name="T61" fmla="*/ 98 h 142"/>
                  <a:gd name="T62" fmla="*/ 11 w 142"/>
                  <a:gd name="T63" fmla="*/ 110 h 142"/>
                  <a:gd name="T64" fmla="*/ 15 w 142"/>
                  <a:gd name="T65" fmla="*/ 115 h 142"/>
                  <a:gd name="T66" fmla="*/ 21 w 142"/>
                  <a:gd name="T67" fmla="*/ 121 h 142"/>
                  <a:gd name="T68" fmla="*/ 31 w 142"/>
                  <a:gd name="T69" fmla="*/ 129 h 142"/>
                  <a:gd name="T70" fmla="*/ 43 w 142"/>
                  <a:gd name="T71" fmla="*/ 136 h 142"/>
                  <a:gd name="T72" fmla="*/ 55 w 142"/>
                  <a:gd name="T73" fmla="*/ 140 h 142"/>
                  <a:gd name="T74" fmla="*/ 71 w 142"/>
                  <a:gd name="T75" fmla="*/ 142 h 142"/>
                  <a:gd name="T76" fmla="*/ 77 w 142"/>
                  <a:gd name="T77" fmla="*/ 141 h 142"/>
                  <a:gd name="T78" fmla="*/ 77 w 142"/>
                  <a:gd name="T79" fmla="*/ 140 h 142"/>
                  <a:gd name="T80" fmla="*/ 78 w 142"/>
                  <a:gd name="T81" fmla="*/ 140 h 142"/>
                  <a:gd name="T82" fmla="*/ 80 w 142"/>
                  <a:gd name="T83" fmla="*/ 140 h 142"/>
                  <a:gd name="T84" fmla="*/ 84 w 142"/>
                  <a:gd name="T85" fmla="*/ 140 h 142"/>
                  <a:gd name="T86" fmla="*/ 90 w 142"/>
                  <a:gd name="T87" fmla="*/ 138 h 142"/>
                  <a:gd name="T88" fmla="*/ 97 w 142"/>
                  <a:gd name="T89" fmla="*/ 136 h 142"/>
                  <a:gd name="T90" fmla="*/ 109 w 142"/>
                  <a:gd name="T91" fmla="*/ 129 h 142"/>
                  <a:gd name="T92" fmla="*/ 114 w 142"/>
                  <a:gd name="T93" fmla="*/ 125 h 142"/>
                  <a:gd name="T94" fmla="*/ 120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0" y="121"/>
                    </a:moveTo>
                    <a:lnTo>
                      <a:pt x="124" y="115"/>
                    </a:lnTo>
                    <a:lnTo>
                      <a:pt x="128" y="110"/>
                    </a:lnTo>
                    <a:lnTo>
                      <a:pt x="136" y="98"/>
                    </a:lnTo>
                    <a:lnTo>
                      <a:pt x="138" y="91"/>
                    </a:lnTo>
                    <a:lnTo>
                      <a:pt x="140" y="85"/>
                    </a:lnTo>
                    <a:lnTo>
                      <a:pt x="140" y="81"/>
                    </a:lnTo>
                    <a:lnTo>
                      <a:pt x="140" y="79"/>
                    </a:lnTo>
                    <a:lnTo>
                      <a:pt x="140" y="78"/>
                    </a:lnTo>
                    <a:lnTo>
                      <a:pt x="141" y="78"/>
                    </a:lnTo>
                    <a:lnTo>
                      <a:pt x="142" y="71"/>
                    </a:lnTo>
                    <a:lnTo>
                      <a:pt x="140" y="56"/>
                    </a:lnTo>
                    <a:lnTo>
                      <a:pt x="136" y="43"/>
                    </a:lnTo>
                    <a:lnTo>
                      <a:pt x="128" y="31"/>
                    </a:lnTo>
                    <a:lnTo>
                      <a:pt x="120" y="21"/>
                    </a:lnTo>
                    <a:lnTo>
                      <a:pt x="109" y="12"/>
                    </a:lnTo>
                    <a:lnTo>
                      <a:pt x="97" y="6"/>
                    </a:lnTo>
                    <a:lnTo>
                      <a:pt x="90" y="2"/>
                    </a:lnTo>
                    <a:lnTo>
                      <a:pt x="84" y="1"/>
                    </a:lnTo>
                    <a:lnTo>
                      <a:pt x="71" y="0"/>
                    </a:lnTo>
                    <a:lnTo>
                      <a:pt x="55" y="1"/>
                    </a:lnTo>
                    <a:lnTo>
                      <a:pt x="43" y="6"/>
                    </a:lnTo>
                    <a:lnTo>
                      <a:pt x="31" y="12"/>
                    </a:lnTo>
                    <a:lnTo>
                      <a:pt x="21" y="21"/>
                    </a:lnTo>
                    <a:lnTo>
                      <a:pt x="11" y="31"/>
                    </a:lnTo>
                    <a:lnTo>
                      <a:pt x="5" y="43"/>
                    </a:lnTo>
                    <a:lnTo>
                      <a:pt x="1" y="56"/>
                    </a:lnTo>
                    <a:lnTo>
                      <a:pt x="0" y="71"/>
                    </a:lnTo>
                    <a:lnTo>
                      <a:pt x="1" y="85"/>
                    </a:lnTo>
                    <a:lnTo>
                      <a:pt x="2" y="91"/>
                    </a:lnTo>
                    <a:lnTo>
                      <a:pt x="5" y="98"/>
                    </a:lnTo>
                    <a:lnTo>
                      <a:pt x="11" y="110"/>
                    </a:lnTo>
                    <a:lnTo>
                      <a:pt x="15" y="115"/>
                    </a:lnTo>
                    <a:lnTo>
                      <a:pt x="21" y="121"/>
                    </a:lnTo>
                    <a:lnTo>
                      <a:pt x="31" y="129"/>
                    </a:lnTo>
                    <a:lnTo>
                      <a:pt x="43" y="136"/>
                    </a:lnTo>
                    <a:lnTo>
                      <a:pt x="55"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553" name="Groupe 552">
              <a:extLst>
                <a:ext uri="{FF2B5EF4-FFF2-40B4-BE49-F238E27FC236}">
                  <a16:creationId xmlns:a16="http://schemas.microsoft.com/office/drawing/2014/main" id="{73F25821-9A9B-DEA3-A43F-A4C938079111}"/>
                </a:ext>
              </a:extLst>
            </p:cNvPr>
            <p:cNvGrpSpPr/>
            <p:nvPr/>
          </p:nvGrpSpPr>
          <p:grpSpPr>
            <a:xfrm>
              <a:off x="10075414" y="3019433"/>
              <a:ext cx="65088" cy="412165"/>
              <a:chOff x="4617430" y="3323654"/>
              <a:chExt cx="65088" cy="412165"/>
            </a:xfrm>
          </p:grpSpPr>
          <p:sp>
            <p:nvSpPr>
              <p:cNvPr id="554" name="Freeform 676">
                <a:extLst>
                  <a:ext uri="{FF2B5EF4-FFF2-40B4-BE49-F238E27FC236}">
                    <a16:creationId xmlns:a16="http://schemas.microsoft.com/office/drawing/2014/main" id="{859675F9-B0E4-111A-DB33-DD31600D807F}"/>
                  </a:ext>
                </a:extLst>
              </p:cNvPr>
              <p:cNvSpPr>
                <a:spLocks/>
              </p:cNvSpPr>
              <p:nvPr/>
            </p:nvSpPr>
            <p:spPr bwMode="auto">
              <a:xfrm>
                <a:off x="4617430" y="3323654"/>
                <a:ext cx="65088" cy="65087"/>
              </a:xfrm>
              <a:custGeom>
                <a:avLst/>
                <a:gdLst>
                  <a:gd name="T0" fmla="*/ 176 w 207"/>
                  <a:gd name="T1" fmla="*/ 30 h 207"/>
                  <a:gd name="T2" fmla="*/ 160 w 207"/>
                  <a:gd name="T3" fmla="*/ 16 h 207"/>
                  <a:gd name="T4" fmla="*/ 143 w 207"/>
                  <a:gd name="T5" fmla="*/ 7 h 207"/>
                  <a:gd name="T6" fmla="*/ 133 w 207"/>
                  <a:gd name="T7" fmla="*/ 3 h 207"/>
                  <a:gd name="T8" fmla="*/ 124 w 207"/>
                  <a:gd name="T9" fmla="*/ 1 h 207"/>
                  <a:gd name="T10" fmla="*/ 103 w 207"/>
                  <a:gd name="T11" fmla="*/ 0 h 207"/>
                  <a:gd name="T12" fmla="*/ 82 w 207"/>
                  <a:gd name="T13" fmla="*/ 1 h 207"/>
                  <a:gd name="T14" fmla="*/ 64 w 207"/>
                  <a:gd name="T15" fmla="*/ 7 h 207"/>
                  <a:gd name="T16" fmla="*/ 46 w 207"/>
                  <a:gd name="T17" fmla="*/ 16 h 207"/>
                  <a:gd name="T18" fmla="*/ 30 w 207"/>
                  <a:gd name="T19" fmla="*/ 30 h 207"/>
                  <a:gd name="T20" fmla="*/ 16 w 207"/>
                  <a:gd name="T21" fmla="*/ 46 h 207"/>
                  <a:gd name="T22" fmla="*/ 7 w 207"/>
                  <a:gd name="T23" fmla="*/ 64 h 207"/>
                  <a:gd name="T24" fmla="*/ 1 w 207"/>
                  <a:gd name="T25" fmla="*/ 82 h 207"/>
                  <a:gd name="T26" fmla="*/ 0 w 207"/>
                  <a:gd name="T27" fmla="*/ 103 h 207"/>
                  <a:gd name="T28" fmla="*/ 1 w 207"/>
                  <a:gd name="T29" fmla="*/ 124 h 207"/>
                  <a:gd name="T30" fmla="*/ 3 w 207"/>
                  <a:gd name="T31" fmla="*/ 133 h 207"/>
                  <a:gd name="T32" fmla="*/ 7 w 207"/>
                  <a:gd name="T33" fmla="*/ 143 h 207"/>
                  <a:gd name="T34" fmla="*/ 16 w 207"/>
                  <a:gd name="T35" fmla="*/ 160 h 207"/>
                  <a:gd name="T36" fmla="*/ 30 w 207"/>
                  <a:gd name="T37" fmla="*/ 176 h 207"/>
                  <a:gd name="T38" fmla="*/ 46 w 207"/>
                  <a:gd name="T39" fmla="*/ 189 h 207"/>
                  <a:gd name="T40" fmla="*/ 64 w 207"/>
                  <a:gd name="T41" fmla="*/ 199 h 207"/>
                  <a:gd name="T42" fmla="*/ 82 w 207"/>
                  <a:gd name="T43" fmla="*/ 205 h 207"/>
                  <a:gd name="T44" fmla="*/ 103 w 207"/>
                  <a:gd name="T45" fmla="*/ 207 h 207"/>
                  <a:gd name="T46" fmla="*/ 124 w 207"/>
                  <a:gd name="T47" fmla="*/ 205 h 207"/>
                  <a:gd name="T48" fmla="*/ 128 w 207"/>
                  <a:gd name="T49" fmla="*/ 203 h 207"/>
                  <a:gd name="T50" fmla="*/ 130 w 207"/>
                  <a:gd name="T51" fmla="*/ 202 h 207"/>
                  <a:gd name="T52" fmla="*/ 133 w 207"/>
                  <a:gd name="T53" fmla="*/ 202 h 207"/>
                  <a:gd name="T54" fmla="*/ 143 w 207"/>
                  <a:gd name="T55" fmla="*/ 199 h 207"/>
                  <a:gd name="T56" fmla="*/ 151 w 207"/>
                  <a:gd name="T57" fmla="*/ 194 h 207"/>
                  <a:gd name="T58" fmla="*/ 155 w 207"/>
                  <a:gd name="T59" fmla="*/ 191 h 207"/>
                  <a:gd name="T60" fmla="*/ 160 w 207"/>
                  <a:gd name="T61" fmla="*/ 189 h 207"/>
                  <a:gd name="T62" fmla="*/ 176 w 207"/>
                  <a:gd name="T63" fmla="*/ 176 h 207"/>
                  <a:gd name="T64" fmla="*/ 188 w 207"/>
                  <a:gd name="T65" fmla="*/ 160 h 207"/>
                  <a:gd name="T66" fmla="*/ 190 w 207"/>
                  <a:gd name="T67" fmla="*/ 155 h 207"/>
                  <a:gd name="T68" fmla="*/ 193 w 207"/>
                  <a:gd name="T69" fmla="*/ 151 h 207"/>
                  <a:gd name="T70" fmla="*/ 199 w 207"/>
                  <a:gd name="T71" fmla="*/ 143 h 207"/>
                  <a:gd name="T72" fmla="*/ 202 w 207"/>
                  <a:gd name="T73" fmla="*/ 133 h 207"/>
                  <a:gd name="T74" fmla="*/ 202 w 207"/>
                  <a:gd name="T75" fmla="*/ 130 h 207"/>
                  <a:gd name="T76" fmla="*/ 203 w 207"/>
                  <a:gd name="T77" fmla="*/ 128 h 207"/>
                  <a:gd name="T78" fmla="*/ 205 w 207"/>
                  <a:gd name="T79" fmla="*/ 124 h 207"/>
                  <a:gd name="T80" fmla="*/ 207 w 207"/>
                  <a:gd name="T81" fmla="*/ 103 h 207"/>
                  <a:gd name="T82" fmla="*/ 205 w 207"/>
                  <a:gd name="T83" fmla="*/ 82 h 207"/>
                  <a:gd name="T84" fmla="*/ 199 w 207"/>
                  <a:gd name="T85" fmla="*/ 64 h 207"/>
                  <a:gd name="T86" fmla="*/ 188 w 207"/>
                  <a:gd name="T87" fmla="*/ 46 h 207"/>
                  <a:gd name="T88" fmla="*/ 176 w 207"/>
                  <a:gd name="T89" fmla="*/ 3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7" h="207">
                    <a:moveTo>
                      <a:pt x="176" y="30"/>
                    </a:moveTo>
                    <a:lnTo>
                      <a:pt x="160" y="16"/>
                    </a:lnTo>
                    <a:lnTo>
                      <a:pt x="143" y="7"/>
                    </a:lnTo>
                    <a:lnTo>
                      <a:pt x="133" y="3"/>
                    </a:lnTo>
                    <a:lnTo>
                      <a:pt x="124" y="1"/>
                    </a:lnTo>
                    <a:lnTo>
                      <a:pt x="103" y="0"/>
                    </a:lnTo>
                    <a:lnTo>
                      <a:pt x="82" y="1"/>
                    </a:lnTo>
                    <a:lnTo>
                      <a:pt x="64" y="7"/>
                    </a:lnTo>
                    <a:lnTo>
                      <a:pt x="46" y="16"/>
                    </a:lnTo>
                    <a:lnTo>
                      <a:pt x="30" y="30"/>
                    </a:lnTo>
                    <a:lnTo>
                      <a:pt x="16" y="46"/>
                    </a:lnTo>
                    <a:lnTo>
                      <a:pt x="7" y="64"/>
                    </a:lnTo>
                    <a:lnTo>
                      <a:pt x="1" y="82"/>
                    </a:lnTo>
                    <a:lnTo>
                      <a:pt x="0" y="103"/>
                    </a:lnTo>
                    <a:lnTo>
                      <a:pt x="1" y="124"/>
                    </a:lnTo>
                    <a:lnTo>
                      <a:pt x="3" y="133"/>
                    </a:lnTo>
                    <a:lnTo>
                      <a:pt x="7" y="143"/>
                    </a:lnTo>
                    <a:lnTo>
                      <a:pt x="16" y="160"/>
                    </a:lnTo>
                    <a:lnTo>
                      <a:pt x="30" y="176"/>
                    </a:lnTo>
                    <a:lnTo>
                      <a:pt x="46" y="189"/>
                    </a:lnTo>
                    <a:lnTo>
                      <a:pt x="64" y="199"/>
                    </a:lnTo>
                    <a:lnTo>
                      <a:pt x="82" y="205"/>
                    </a:lnTo>
                    <a:lnTo>
                      <a:pt x="103" y="207"/>
                    </a:lnTo>
                    <a:lnTo>
                      <a:pt x="124" y="205"/>
                    </a:lnTo>
                    <a:lnTo>
                      <a:pt x="128" y="203"/>
                    </a:lnTo>
                    <a:lnTo>
                      <a:pt x="130" y="202"/>
                    </a:lnTo>
                    <a:lnTo>
                      <a:pt x="133" y="202"/>
                    </a:lnTo>
                    <a:lnTo>
                      <a:pt x="143" y="199"/>
                    </a:lnTo>
                    <a:lnTo>
                      <a:pt x="151" y="194"/>
                    </a:lnTo>
                    <a:lnTo>
                      <a:pt x="155" y="191"/>
                    </a:lnTo>
                    <a:lnTo>
                      <a:pt x="160" y="189"/>
                    </a:lnTo>
                    <a:lnTo>
                      <a:pt x="176" y="176"/>
                    </a:lnTo>
                    <a:lnTo>
                      <a:pt x="188" y="160"/>
                    </a:lnTo>
                    <a:lnTo>
                      <a:pt x="190" y="155"/>
                    </a:lnTo>
                    <a:lnTo>
                      <a:pt x="193" y="151"/>
                    </a:lnTo>
                    <a:lnTo>
                      <a:pt x="199" y="143"/>
                    </a:lnTo>
                    <a:lnTo>
                      <a:pt x="202" y="133"/>
                    </a:lnTo>
                    <a:lnTo>
                      <a:pt x="202" y="130"/>
                    </a:lnTo>
                    <a:lnTo>
                      <a:pt x="203" y="128"/>
                    </a:lnTo>
                    <a:lnTo>
                      <a:pt x="205" y="124"/>
                    </a:lnTo>
                    <a:lnTo>
                      <a:pt x="207" y="103"/>
                    </a:lnTo>
                    <a:lnTo>
                      <a:pt x="205" y="82"/>
                    </a:lnTo>
                    <a:lnTo>
                      <a:pt x="199" y="64"/>
                    </a:lnTo>
                    <a:lnTo>
                      <a:pt x="188" y="46"/>
                    </a:lnTo>
                    <a:lnTo>
                      <a:pt x="176" y="3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5" name="Freeform 677">
                <a:extLst>
                  <a:ext uri="{FF2B5EF4-FFF2-40B4-BE49-F238E27FC236}">
                    <a16:creationId xmlns:a16="http://schemas.microsoft.com/office/drawing/2014/main" id="{DC72B1BF-08D3-B149-C6E4-C16381481E55}"/>
                  </a:ext>
                </a:extLst>
              </p:cNvPr>
              <p:cNvSpPr>
                <a:spLocks/>
              </p:cNvSpPr>
              <p:nvPr/>
            </p:nvSpPr>
            <p:spPr bwMode="auto">
              <a:xfrm>
                <a:off x="4617430" y="3496399"/>
                <a:ext cx="65088" cy="65087"/>
              </a:xfrm>
              <a:custGeom>
                <a:avLst/>
                <a:gdLst>
                  <a:gd name="T0" fmla="*/ 176 w 207"/>
                  <a:gd name="T1" fmla="*/ 177 h 207"/>
                  <a:gd name="T2" fmla="*/ 188 w 207"/>
                  <a:gd name="T3" fmla="*/ 161 h 207"/>
                  <a:gd name="T4" fmla="*/ 190 w 207"/>
                  <a:gd name="T5" fmla="*/ 156 h 207"/>
                  <a:gd name="T6" fmla="*/ 193 w 207"/>
                  <a:gd name="T7" fmla="*/ 152 h 207"/>
                  <a:gd name="T8" fmla="*/ 199 w 207"/>
                  <a:gd name="T9" fmla="*/ 143 h 207"/>
                  <a:gd name="T10" fmla="*/ 202 w 207"/>
                  <a:gd name="T11" fmla="*/ 133 h 207"/>
                  <a:gd name="T12" fmla="*/ 202 w 207"/>
                  <a:gd name="T13" fmla="*/ 130 h 207"/>
                  <a:gd name="T14" fmla="*/ 203 w 207"/>
                  <a:gd name="T15" fmla="*/ 128 h 207"/>
                  <a:gd name="T16" fmla="*/ 205 w 207"/>
                  <a:gd name="T17" fmla="*/ 124 h 207"/>
                  <a:gd name="T18" fmla="*/ 207 w 207"/>
                  <a:gd name="T19" fmla="*/ 104 h 207"/>
                  <a:gd name="T20" fmla="*/ 205 w 207"/>
                  <a:gd name="T21" fmla="*/ 83 h 207"/>
                  <a:gd name="T22" fmla="*/ 199 w 207"/>
                  <a:gd name="T23" fmla="*/ 64 h 207"/>
                  <a:gd name="T24" fmla="*/ 188 w 207"/>
                  <a:gd name="T25" fmla="*/ 46 h 207"/>
                  <a:gd name="T26" fmla="*/ 176 w 207"/>
                  <a:gd name="T27" fmla="*/ 31 h 207"/>
                  <a:gd name="T28" fmla="*/ 160 w 207"/>
                  <a:gd name="T29" fmla="*/ 17 h 207"/>
                  <a:gd name="T30" fmla="*/ 143 w 207"/>
                  <a:gd name="T31" fmla="*/ 8 h 207"/>
                  <a:gd name="T32" fmla="*/ 133 w 207"/>
                  <a:gd name="T33" fmla="*/ 4 h 207"/>
                  <a:gd name="T34" fmla="*/ 124 w 207"/>
                  <a:gd name="T35" fmla="*/ 2 h 207"/>
                  <a:gd name="T36" fmla="*/ 103 w 207"/>
                  <a:gd name="T37" fmla="*/ 0 h 207"/>
                  <a:gd name="T38" fmla="*/ 82 w 207"/>
                  <a:gd name="T39" fmla="*/ 2 h 207"/>
                  <a:gd name="T40" fmla="*/ 64 w 207"/>
                  <a:gd name="T41" fmla="*/ 8 h 207"/>
                  <a:gd name="T42" fmla="*/ 46 w 207"/>
                  <a:gd name="T43" fmla="*/ 17 h 207"/>
                  <a:gd name="T44" fmla="*/ 30 w 207"/>
                  <a:gd name="T45" fmla="*/ 31 h 207"/>
                  <a:gd name="T46" fmla="*/ 16 w 207"/>
                  <a:gd name="T47" fmla="*/ 46 h 207"/>
                  <a:gd name="T48" fmla="*/ 7 w 207"/>
                  <a:gd name="T49" fmla="*/ 64 h 207"/>
                  <a:gd name="T50" fmla="*/ 1 w 207"/>
                  <a:gd name="T51" fmla="*/ 83 h 207"/>
                  <a:gd name="T52" fmla="*/ 0 w 207"/>
                  <a:gd name="T53" fmla="*/ 104 h 207"/>
                  <a:gd name="T54" fmla="*/ 1 w 207"/>
                  <a:gd name="T55" fmla="*/ 124 h 207"/>
                  <a:gd name="T56" fmla="*/ 3 w 207"/>
                  <a:gd name="T57" fmla="*/ 133 h 207"/>
                  <a:gd name="T58" fmla="*/ 7 w 207"/>
                  <a:gd name="T59" fmla="*/ 143 h 207"/>
                  <a:gd name="T60" fmla="*/ 16 w 207"/>
                  <a:gd name="T61" fmla="*/ 161 h 207"/>
                  <a:gd name="T62" fmla="*/ 30 w 207"/>
                  <a:gd name="T63" fmla="*/ 177 h 207"/>
                  <a:gd name="T64" fmla="*/ 46 w 207"/>
                  <a:gd name="T65" fmla="*/ 189 h 207"/>
                  <a:gd name="T66" fmla="*/ 64 w 207"/>
                  <a:gd name="T67" fmla="*/ 199 h 207"/>
                  <a:gd name="T68" fmla="*/ 82 w 207"/>
                  <a:gd name="T69" fmla="*/ 205 h 207"/>
                  <a:gd name="T70" fmla="*/ 103 w 207"/>
                  <a:gd name="T71" fmla="*/ 207 h 207"/>
                  <a:gd name="T72" fmla="*/ 124 w 207"/>
                  <a:gd name="T73" fmla="*/ 205 h 207"/>
                  <a:gd name="T74" fmla="*/ 128 w 207"/>
                  <a:gd name="T75" fmla="*/ 203 h 207"/>
                  <a:gd name="T76" fmla="*/ 130 w 207"/>
                  <a:gd name="T77" fmla="*/ 202 h 207"/>
                  <a:gd name="T78" fmla="*/ 133 w 207"/>
                  <a:gd name="T79" fmla="*/ 202 h 207"/>
                  <a:gd name="T80" fmla="*/ 143 w 207"/>
                  <a:gd name="T81" fmla="*/ 199 h 207"/>
                  <a:gd name="T82" fmla="*/ 151 w 207"/>
                  <a:gd name="T83" fmla="*/ 194 h 207"/>
                  <a:gd name="T84" fmla="*/ 155 w 207"/>
                  <a:gd name="T85" fmla="*/ 191 h 207"/>
                  <a:gd name="T86" fmla="*/ 160 w 207"/>
                  <a:gd name="T87" fmla="*/ 189 h 207"/>
                  <a:gd name="T88" fmla="*/ 176 w 207"/>
                  <a:gd name="T89" fmla="*/ 17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7" h="207">
                    <a:moveTo>
                      <a:pt x="176" y="177"/>
                    </a:moveTo>
                    <a:lnTo>
                      <a:pt x="188" y="161"/>
                    </a:lnTo>
                    <a:lnTo>
                      <a:pt x="190" y="156"/>
                    </a:lnTo>
                    <a:lnTo>
                      <a:pt x="193" y="152"/>
                    </a:lnTo>
                    <a:lnTo>
                      <a:pt x="199" y="143"/>
                    </a:lnTo>
                    <a:lnTo>
                      <a:pt x="202" y="133"/>
                    </a:lnTo>
                    <a:lnTo>
                      <a:pt x="202" y="130"/>
                    </a:lnTo>
                    <a:lnTo>
                      <a:pt x="203" y="128"/>
                    </a:lnTo>
                    <a:lnTo>
                      <a:pt x="205" y="124"/>
                    </a:lnTo>
                    <a:lnTo>
                      <a:pt x="207" y="104"/>
                    </a:lnTo>
                    <a:lnTo>
                      <a:pt x="205" y="83"/>
                    </a:lnTo>
                    <a:lnTo>
                      <a:pt x="199" y="64"/>
                    </a:lnTo>
                    <a:lnTo>
                      <a:pt x="188" y="46"/>
                    </a:lnTo>
                    <a:lnTo>
                      <a:pt x="176" y="31"/>
                    </a:lnTo>
                    <a:lnTo>
                      <a:pt x="160" y="17"/>
                    </a:lnTo>
                    <a:lnTo>
                      <a:pt x="143" y="8"/>
                    </a:lnTo>
                    <a:lnTo>
                      <a:pt x="133" y="4"/>
                    </a:lnTo>
                    <a:lnTo>
                      <a:pt x="124" y="2"/>
                    </a:lnTo>
                    <a:lnTo>
                      <a:pt x="103" y="0"/>
                    </a:lnTo>
                    <a:lnTo>
                      <a:pt x="82" y="2"/>
                    </a:lnTo>
                    <a:lnTo>
                      <a:pt x="64" y="8"/>
                    </a:lnTo>
                    <a:lnTo>
                      <a:pt x="46" y="17"/>
                    </a:lnTo>
                    <a:lnTo>
                      <a:pt x="30" y="31"/>
                    </a:lnTo>
                    <a:lnTo>
                      <a:pt x="16" y="46"/>
                    </a:lnTo>
                    <a:lnTo>
                      <a:pt x="7" y="64"/>
                    </a:lnTo>
                    <a:lnTo>
                      <a:pt x="1" y="83"/>
                    </a:lnTo>
                    <a:lnTo>
                      <a:pt x="0" y="104"/>
                    </a:lnTo>
                    <a:lnTo>
                      <a:pt x="1" y="124"/>
                    </a:lnTo>
                    <a:lnTo>
                      <a:pt x="3" y="133"/>
                    </a:lnTo>
                    <a:lnTo>
                      <a:pt x="7" y="143"/>
                    </a:lnTo>
                    <a:lnTo>
                      <a:pt x="16" y="161"/>
                    </a:lnTo>
                    <a:lnTo>
                      <a:pt x="30" y="177"/>
                    </a:lnTo>
                    <a:lnTo>
                      <a:pt x="46" y="189"/>
                    </a:lnTo>
                    <a:lnTo>
                      <a:pt x="64" y="199"/>
                    </a:lnTo>
                    <a:lnTo>
                      <a:pt x="82" y="205"/>
                    </a:lnTo>
                    <a:lnTo>
                      <a:pt x="103" y="207"/>
                    </a:lnTo>
                    <a:lnTo>
                      <a:pt x="124" y="205"/>
                    </a:lnTo>
                    <a:lnTo>
                      <a:pt x="128" y="203"/>
                    </a:lnTo>
                    <a:lnTo>
                      <a:pt x="130" y="202"/>
                    </a:lnTo>
                    <a:lnTo>
                      <a:pt x="133" y="202"/>
                    </a:lnTo>
                    <a:lnTo>
                      <a:pt x="143" y="199"/>
                    </a:lnTo>
                    <a:lnTo>
                      <a:pt x="151" y="194"/>
                    </a:lnTo>
                    <a:lnTo>
                      <a:pt x="155" y="191"/>
                    </a:lnTo>
                    <a:lnTo>
                      <a:pt x="160" y="189"/>
                    </a:lnTo>
                    <a:lnTo>
                      <a:pt x="176" y="177"/>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6" name="Freeform 678">
                <a:extLst>
                  <a:ext uri="{FF2B5EF4-FFF2-40B4-BE49-F238E27FC236}">
                    <a16:creationId xmlns:a16="http://schemas.microsoft.com/office/drawing/2014/main" id="{F313501A-E1E6-EC84-25D2-36892F9463AA}"/>
                  </a:ext>
                </a:extLst>
              </p:cNvPr>
              <p:cNvSpPr>
                <a:spLocks/>
              </p:cNvSpPr>
              <p:nvPr/>
            </p:nvSpPr>
            <p:spPr bwMode="auto">
              <a:xfrm>
                <a:off x="4617430" y="3669144"/>
                <a:ext cx="65088" cy="66675"/>
              </a:xfrm>
              <a:custGeom>
                <a:avLst/>
                <a:gdLst>
                  <a:gd name="T0" fmla="*/ 103 w 207"/>
                  <a:gd name="T1" fmla="*/ 0 h 207"/>
                  <a:gd name="T2" fmla="*/ 82 w 207"/>
                  <a:gd name="T3" fmla="*/ 1 h 207"/>
                  <a:gd name="T4" fmla="*/ 64 w 207"/>
                  <a:gd name="T5" fmla="*/ 7 h 207"/>
                  <a:gd name="T6" fmla="*/ 46 w 207"/>
                  <a:gd name="T7" fmla="*/ 16 h 207"/>
                  <a:gd name="T8" fmla="*/ 30 w 207"/>
                  <a:gd name="T9" fmla="*/ 30 h 207"/>
                  <a:gd name="T10" fmla="*/ 16 w 207"/>
                  <a:gd name="T11" fmla="*/ 46 h 207"/>
                  <a:gd name="T12" fmla="*/ 7 w 207"/>
                  <a:gd name="T13" fmla="*/ 64 h 207"/>
                  <a:gd name="T14" fmla="*/ 1 w 207"/>
                  <a:gd name="T15" fmla="*/ 82 h 207"/>
                  <a:gd name="T16" fmla="*/ 0 w 207"/>
                  <a:gd name="T17" fmla="*/ 103 h 207"/>
                  <a:gd name="T18" fmla="*/ 1 w 207"/>
                  <a:gd name="T19" fmla="*/ 124 h 207"/>
                  <a:gd name="T20" fmla="*/ 3 w 207"/>
                  <a:gd name="T21" fmla="*/ 133 h 207"/>
                  <a:gd name="T22" fmla="*/ 7 w 207"/>
                  <a:gd name="T23" fmla="*/ 143 h 207"/>
                  <a:gd name="T24" fmla="*/ 16 w 207"/>
                  <a:gd name="T25" fmla="*/ 160 h 207"/>
                  <a:gd name="T26" fmla="*/ 30 w 207"/>
                  <a:gd name="T27" fmla="*/ 176 h 207"/>
                  <a:gd name="T28" fmla="*/ 46 w 207"/>
                  <a:gd name="T29" fmla="*/ 189 h 207"/>
                  <a:gd name="T30" fmla="*/ 64 w 207"/>
                  <a:gd name="T31" fmla="*/ 199 h 207"/>
                  <a:gd name="T32" fmla="*/ 82 w 207"/>
                  <a:gd name="T33" fmla="*/ 205 h 207"/>
                  <a:gd name="T34" fmla="*/ 103 w 207"/>
                  <a:gd name="T35" fmla="*/ 207 h 207"/>
                  <a:gd name="T36" fmla="*/ 124 w 207"/>
                  <a:gd name="T37" fmla="*/ 205 h 207"/>
                  <a:gd name="T38" fmla="*/ 128 w 207"/>
                  <a:gd name="T39" fmla="*/ 203 h 207"/>
                  <a:gd name="T40" fmla="*/ 130 w 207"/>
                  <a:gd name="T41" fmla="*/ 202 h 207"/>
                  <a:gd name="T42" fmla="*/ 133 w 207"/>
                  <a:gd name="T43" fmla="*/ 202 h 207"/>
                  <a:gd name="T44" fmla="*/ 143 w 207"/>
                  <a:gd name="T45" fmla="*/ 199 h 207"/>
                  <a:gd name="T46" fmla="*/ 151 w 207"/>
                  <a:gd name="T47" fmla="*/ 194 h 207"/>
                  <a:gd name="T48" fmla="*/ 155 w 207"/>
                  <a:gd name="T49" fmla="*/ 191 h 207"/>
                  <a:gd name="T50" fmla="*/ 160 w 207"/>
                  <a:gd name="T51" fmla="*/ 189 h 207"/>
                  <a:gd name="T52" fmla="*/ 176 w 207"/>
                  <a:gd name="T53" fmla="*/ 176 h 207"/>
                  <a:gd name="T54" fmla="*/ 188 w 207"/>
                  <a:gd name="T55" fmla="*/ 160 h 207"/>
                  <a:gd name="T56" fmla="*/ 190 w 207"/>
                  <a:gd name="T57" fmla="*/ 155 h 207"/>
                  <a:gd name="T58" fmla="*/ 193 w 207"/>
                  <a:gd name="T59" fmla="*/ 151 h 207"/>
                  <a:gd name="T60" fmla="*/ 199 w 207"/>
                  <a:gd name="T61" fmla="*/ 143 h 207"/>
                  <a:gd name="T62" fmla="*/ 202 w 207"/>
                  <a:gd name="T63" fmla="*/ 133 h 207"/>
                  <a:gd name="T64" fmla="*/ 202 w 207"/>
                  <a:gd name="T65" fmla="*/ 130 h 207"/>
                  <a:gd name="T66" fmla="*/ 203 w 207"/>
                  <a:gd name="T67" fmla="*/ 128 h 207"/>
                  <a:gd name="T68" fmla="*/ 205 w 207"/>
                  <a:gd name="T69" fmla="*/ 124 h 207"/>
                  <a:gd name="T70" fmla="*/ 207 w 207"/>
                  <a:gd name="T71" fmla="*/ 103 h 207"/>
                  <a:gd name="T72" fmla="*/ 205 w 207"/>
                  <a:gd name="T73" fmla="*/ 82 h 207"/>
                  <a:gd name="T74" fmla="*/ 199 w 207"/>
                  <a:gd name="T75" fmla="*/ 64 h 207"/>
                  <a:gd name="T76" fmla="*/ 188 w 207"/>
                  <a:gd name="T77" fmla="*/ 46 h 207"/>
                  <a:gd name="T78" fmla="*/ 176 w 207"/>
                  <a:gd name="T79" fmla="*/ 30 h 207"/>
                  <a:gd name="T80" fmla="*/ 160 w 207"/>
                  <a:gd name="T81" fmla="*/ 16 h 207"/>
                  <a:gd name="T82" fmla="*/ 143 w 207"/>
                  <a:gd name="T83" fmla="*/ 7 h 207"/>
                  <a:gd name="T84" fmla="*/ 133 w 207"/>
                  <a:gd name="T85" fmla="*/ 3 h 207"/>
                  <a:gd name="T86" fmla="*/ 124 w 207"/>
                  <a:gd name="T87" fmla="*/ 1 h 207"/>
                  <a:gd name="T88" fmla="*/ 103 w 207"/>
                  <a:gd name="T89"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7" h="207">
                    <a:moveTo>
                      <a:pt x="103" y="0"/>
                    </a:moveTo>
                    <a:lnTo>
                      <a:pt x="82" y="1"/>
                    </a:lnTo>
                    <a:lnTo>
                      <a:pt x="64" y="7"/>
                    </a:lnTo>
                    <a:lnTo>
                      <a:pt x="46" y="16"/>
                    </a:lnTo>
                    <a:lnTo>
                      <a:pt x="30" y="30"/>
                    </a:lnTo>
                    <a:lnTo>
                      <a:pt x="16" y="46"/>
                    </a:lnTo>
                    <a:lnTo>
                      <a:pt x="7" y="64"/>
                    </a:lnTo>
                    <a:lnTo>
                      <a:pt x="1" y="82"/>
                    </a:lnTo>
                    <a:lnTo>
                      <a:pt x="0" y="103"/>
                    </a:lnTo>
                    <a:lnTo>
                      <a:pt x="1" y="124"/>
                    </a:lnTo>
                    <a:lnTo>
                      <a:pt x="3" y="133"/>
                    </a:lnTo>
                    <a:lnTo>
                      <a:pt x="7" y="143"/>
                    </a:lnTo>
                    <a:lnTo>
                      <a:pt x="16" y="160"/>
                    </a:lnTo>
                    <a:lnTo>
                      <a:pt x="30" y="176"/>
                    </a:lnTo>
                    <a:lnTo>
                      <a:pt x="46" y="189"/>
                    </a:lnTo>
                    <a:lnTo>
                      <a:pt x="64" y="199"/>
                    </a:lnTo>
                    <a:lnTo>
                      <a:pt x="82" y="205"/>
                    </a:lnTo>
                    <a:lnTo>
                      <a:pt x="103" y="207"/>
                    </a:lnTo>
                    <a:lnTo>
                      <a:pt x="124" y="205"/>
                    </a:lnTo>
                    <a:lnTo>
                      <a:pt x="128" y="203"/>
                    </a:lnTo>
                    <a:lnTo>
                      <a:pt x="130" y="202"/>
                    </a:lnTo>
                    <a:lnTo>
                      <a:pt x="133" y="202"/>
                    </a:lnTo>
                    <a:lnTo>
                      <a:pt x="143" y="199"/>
                    </a:lnTo>
                    <a:lnTo>
                      <a:pt x="151" y="194"/>
                    </a:lnTo>
                    <a:lnTo>
                      <a:pt x="155" y="191"/>
                    </a:lnTo>
                    <a:lnTo>
                      <a:pt x="160" y="189"/>
                    </a:lnTo>
                    <a:lnTo>
                      <a:pt x="176" y="176"/>
                    </a:lnTo>
                    <a:lnTo>
                      <a:pt x="188" y="160"/>
                    </a:lnTo>
                    <a:lnTo>
                      <a:pt x="190" y="155"/>
                    </a:lnTo>
                    <a:lnTo>
                      <a:pt x="193" y="151"/>
                    </a:lnTo>
                    <a:lnTo>
                      <a:pt x="199" y="143"/>
                    </a:lnTo>
                    <a:lnTo>
                      <a:pt x="202" y="133"/>
                    </a:lnTo>
                    <a:lnTo>
                      <a:pt x="202" y="130"/>
                    </a:lnTo>
                    <a:lnTo>
                      <a:pt x="203" y="128"/>
                    </a:lnTo>
                    <a:lnTo>
                      <a:pt x="205" y="124"/>
                    </a:lnTo>
                    <a:lnTo>
                      <a:pt x="207" y="103"/>
                    </a:lnTo>
                    <a:lnTo>
                      <a:pt x="205" y="82"/>
                    </a:lnTo>
                    <a:lnTo>
                      <a:pt x="199" y="64"/>
                    </a:lnTo>
                    <a:lnTo>
                      <a:pt x="188" y="46"/>
                    </a:lnTo>
                    <a:lnTo>
                      <a:pt x="176" y="30"/>
                    </a:lnTo>
                    <a:lnTo>
                      <a:pt x="160" y="16"/>
                    </a:lnTo>
                    <a:lnTo>
                      <a:pt x="143" y="7"/>
                    </a:lnTo>
                    <a:lnTo>
                      <a:pt x="133" y="3"/>
                    </a:lnTo>
                    <a:lnTo>
                      <a:pt x="124" y="1"/>
                    </a:lnTo>
                    <a:lnTo>
                      <a:pt x="103" y="0"/>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557" name="ZoneTexte 556">
              <a:extLst>
                <a:ext uri="{FF2B5EF4-FFF2-40B4-BE49-F238E27FC236}">
                  <a16:creationId xmlns:a16="http://schemas.microsoft.com/office/drawing/2014/main" id="{9687FD3B-3C99-87BB-2ECE-5F528E0F58DE}"/>
                </a:ext>
              </a:extLst>
            </p:cNvPr>
            <p:cNvSpPr txBox="1"/>
            <p:nvPr/>
          </p:nvSpPr>
          <p:spPr>
            <a:xfrm>
              <a:off x="10155973" y="2930714"/>
              <a:ext cx="1148071" cy="246221"/>
            </a:xfrm>
            <a:prstGeom prst="rect">
              <a:avLst/>
            </a:prstGeom>
            <a:noFill/>
          </p:spPr>
          <p:txBody>
            <a:bodyPr wrap="none" rtlCol="0">
              <a:spAutoFit/>
            </a:bodyPr>
            <a:lstStyle/>
            <a:p>
              <a:r>
                <a:rPr lang="fr-FR" sz="1000" dirty="0"/>
                <a:t>100 mg PIB (N = 6)</a:t>
              </a:r>
            </a:p>
          </p:txBody>
        </p:sp>
        <p:sp>
          <p:nvSpPr>
            <p:cNvPr id="558" name="ZoneTexte 557">
              <a:extLst>
                <a:ext uri="{FF2B5EF4-FFF2-40B4-BE49-F238E27FC236}">
                  <a16:creationId xmlns:a16="http://schemas.microsoft.com/office/drawing/2014/main" id="{89E149A3-606F-FE00-36A2-DDAAEDE649CF}"/>
                </a:ext>
              </a:extLst>
            </p:cNvPr>
            <p:cNvSpPr txBox="1"/>
            <p:nvPr/>
          </p:nvSpPr>
          <p:spPr>
            <a:xfrm>
              <a:off x="10155973" y="3105134"/>
              <a:ext cx="1444626" cy="246221"/>
            </a:xfrm>
            <a:prstGeom prst="rect">
              <a:avLst/>
            </a:prstGeom>
            <a:noFill/>
          </p:spPr>
          <p:txBody>
            <a:bodyPr wrap="none" rtlCol="0">
              <a:spAutoFit/>
            </a:bodyPr>
            <a:lstStyle/>
            <a:p>
              <a:r>
                <a:rPr lang="fr-FR" sz="1000" dirty="0"/>
                <a:t>250 mg PIB/MDZ (N = 8)</a:t>
              </a:r>
            </a:p>
          </p:txBody>
        </p:sp>
        <p:sp>
          <p:nvSpPr>
            <p:cNvPr id="559" name="ZoneTexte 558">
              <a:extLst>
                <a:ext uri="{FF2B5EF4-FFF2-40B4-BE49-F238E27FC236}">
                  <a16:creationId xmlns:a16="http://schemas.microsoft.com/office/drawing/2014/main" id="{B9534988-6C5D-BDEC-6CDF-20B527DF9B28}"/>
                </a:ext>
              </a:extLst>
            </p:cNvPr>
            <p:cNvSpPr txBox="1"/>
            <p:nvPr/>
          </p:nvSpPr>
          <p:spPr>
            <a:xfrm>
              <a:off x="10155973" y="3279554"/>
              <a:ext cx="1148071" cy="246221"/>
            </a:xfrm>
            <a:prstGeom prst="rect">
              <a:avLst/>
            </a:prstGeom>
            <a:noFill/>
          </p:spPr>
          <p:txBody>
            <a:bodyPr wrap="none" rtlCol="0">
              <a:spAutoFit/>
            </a:bodyPr>
            <a:lstStyle/>
            <a:p>
              <a:r>
                <a:rPr lang="fr-FR" sz="1000" dirty="0"/>
                <a:t>350 mg PIB (N = 6)</a:t>
              </a:r>
            </a:p>
          </p:txBody>
        </p:sp>
        <p:sp>
          <p:nvSpPr>
            <p:cNvPr id="569" name="ZoneTexte 568">
              <a:extLst>
                <a:ext uri="{FF2B5EF4-FFF2-40B4-BE49-F238E27FC236}">
                  <a16:creationId xmlns:a16="http://schemas.microsoft.com/office/drawing/2014/main" id="{A6A64CFF-5132-0AD3-35E2-0D9ECD6181D2}"/>
                </a:ext>
              </a:extLst>
            </p:cNvPr>
            <p:cNvSpPr txBox="1"/>
            <p:nvPr/>
          </p:nvSpPr>
          <p:spPr>
            <a:xfrm>
              <a:off x="9648914" y="5397376"/>
              <a:ext cx="327334" cy="400110"/>
            </a:xfrm>
            <a:prstGeom prst="rect">
              <a:avLst/>
            </a:prstGeom>
            <a:noFill/>
          </p:spPr>
          <p:txBody>
            <a:bodyPr wrap="none" rtlCol="0">
              <a:spAutoFit/>
            </a:bodyPr>
            <a:lstStyle/>
            <a:p>
              <a:pPr algn="ctr"/>
              <a:r>
                <a:rPr lang="fr-FR" sz="1000" dirty="0"/>
                <a:t>48</a:t>
              </a:r>
              <a:br>
                <a:rPr lang="fr-FR" sz="1000" dirty="0"/>
              </a:br>
              <a:r>
                <a:rPr lang="fr-FR" sz="1000" dirty="0"/>
                <a:t>(2)</a:t>
              </a:r>
            </a:p>
          </p:txBody>
        </p:sp>
        <p:sp>
          <p:nvSpPr>
            <p:cNvPr id="570" name="ZoneTexte 569">
              <a:extLst>
                <a:ext uri="{FF2B5EF4-FFF2-40B4-BE49-F238E27FC236}">
                  <a16:creationId xmlns:a16="http://schemas.microsoft.com/office/drawing/2014/main" id="{F3451C4C-2790-CF1B-82D3-10DFD4C5CDB9}"/>
                </a:ext>
              </a:extLst>
            </p:cNvPr>
            <p:cNvSpPr txBox="1"/>
            <p:nvPr/>
          </p:nvSpPr>
          <p:spPr>
            <a:xfrm>
              <a:off x="9797884" y="5397376"/>
              <a:ext cx="381836" cy="400110"/>
            </a:xfrm>
            <a:prstGeom prst="rect">
              <a:avLst/>
            </a:prstGeom>
            <a:noFill/>
          </p:spPr>
          <p:txBody>
            <a:bodyPr wrap="none" rtlCol="0">
              <a:spAutoFit/>
            </a:bodyPr>
            <a:lstStyle/>
            <a:p>
              <a:pPr algn="ctr"/>
              <a:r>
                <a:rPr lang="fr-FR" sz="1000" dirty="0"/>
                <a:t>168</a:t>
              </a:r>
            </a:p>
            <a:p>
              <a:pPr algn="ctr"/>
              <a:r>
                <a:rPr lang="fr-FR" sz="1000" dirty="0"/>
                <a:t>(7)</a:t>
              </a:r>
            </a:p>
          </p:txBody>
        </p:sp>
        <p:sp>
          <p:nvSpPr>
            <p:cNvPr id="571" name="ZoneTexte 570">
              <a:extLst>
                <a:ext uri="{FF2B5EF4-FFF2-40B4-BE49-F238E27FC236}">
                  <a16:creationId xmlns:a16="http://schemas.microsoft.com/office/drawing/2014/main" id="{AF550AF7-3751-D888-7860-1BC2178D4912}"/>
                </a:ext>
              </a:extLst>
            </p:cNvPr>
            <p:cNvSpPr txBox="1"/>
            <p:nvPr/>
          </p:nvSpPr>
          <p:spPr>
            <a:xfrm>
              <a:off x="10075283" y="5397376"/>
              <a:ext cx="393056" cy="400110"/>
            </a:xfrm>
            <a:prstGeom prst="rect">
              <a:avLst/>
            </a:prstGeom>
            <a:noFill/>
          </p:spPr>
          <p:txBody>
            <a:bodyPr wrap="none" rtlCol="0">
              <a:spAutoFit/>
            </a:bodyPr>
            <a:lstStyle/>
            <a:p>
              <a:pPr algn="ctr"/>
              <a:r>
                <a:rPr lang="fr-FR" sz="1000" dirty="0"/>
                <a:t>336</a:t>
              </a:r>
            </a:p>
            <a:p>
              <a:pPr algn="ctr"/>
              <a:r>
                <a:rPr lang="fr-FR" sz="1000" dirty="0"/>
                <a:t>(14)</a:t>
              </a:r>
            </a:p>
          </p:txBody>
        </p:sp>
        <p:sp>
          <p:nvSpPr>
            <p:cNvPr id="572" name="ZoneTexte 571">
              <a:extLst>
                <a:ext uri="{FF2B5EF4-FFF2-40B4-BE49-F238E27FC236}">
                  <a16:creationId xmlns:a16="http://schemas.microsoft.com/office/drawing/2014/main" id="{79BF17CB-BB47-F22A-DA44-D858A23EF2AA}"/>
                </a:ext>
              </a:extLst>
            </p:cNvPr>
            <p:cNvSpPr txBox="1"/>
            <p:nvPr/>
          </p:nvSpPr>
          <p:spPr>
            <a:xfrm>
              <a:off x="10355105" y="5397376"/>
              <a:ext cx="393056" cy="400110"/>
            </a:xfrm>
            <a:prstGeom prst="rect">
              <a:avLst/>
            </a:prstGeom>
            <a:noFill/>
          </p:spPr>
          <p:txBody>
            <a:bodyPr wrap="none" rtlCol="0">
              <a:spAutoFit/>
            </a:bodyPr>
            <a:lstStyle/>
            <a:p>
              <a:pPr algn="ctr"/>
              <a:r>
                <a:rPr lang="fr-FR" sz="1000" dirty="0"/>
                <a:t>504</a:t>
              </a:r>
            </a:p>
            <a:p>
              <a:pPr algn="ctr"/>
              <a:r>
                <a:rPr lang="fr-FR" sz="1000" dirty="0"/>
                <a:t>(21)</a:t>
              </a:r>
            </a:p>
          </p:txBody>
        </p:sp>
        <p:sp>
          <p:nvSpPr>
            <p:cNvPr id="573" name="ZoneTexte 572">
              <a:extLst>
                <a:ext uri="{FF2B5EF4-FFF2-40B4-BE49-F238E27FC236}">
                  <a16:creationId xmlns:a16="http://schemas.microsoft.com/office/drawing/2014/main" id="{E94D1B59-7F50-D279-4518-2B64ACC92BD2}"/>
                </a:ext>
              </a:extLst>
            </p:cNvPr>
            <p:cNvSpPr txBox="1"/>
            <p:nvPr/>
          </p:nvSpPr>
          <p:spPr>
            <a:xfrm>
              <a:off x="10630660" y="5397376"/>
              <a:ext cx="393056" cy="400110"/>
            </a:xfrm>
            <a:prstGeom prst="rect">
              <a:avLst/>
            </a:prstGeom>
            <a:noFill/>
          </p:spPr>
          <p:txBody>
            <a:bodyPr wrap="none" rtlCol="0">
              <a:spAutoFit/>
            </a:bodyPr>
            <a:lstStyle/>
            <a:p>
              <a:pPr algn="ctr"/>
              <a:r>
                <a:rPr lang="fr-FR" sz="1000" dirty="0"/>
                <a:t>672</a:t>
              </a:r>
            </a:p>
            <a:p>
              <a:pPr algn="ctr"/>
              <a:r>
                <a:rPr lang="fr-FR" sz="1000" dirty="0"/>
                <a:t>(28)</a:t>
              </a:r>
            </a:p>
          </p:txBody>
        </p:sp>
        <p:sp>
          <p:nvSpPr>
            <p:cNvPr id="574" name="ZoneTexte 573">
              <a:extLst>
                <a:ext uri="{FF2B5EF4-FFF2-40B4-BE49-F238E27FC236}">
                  <a16:creationId xmlns:a16="http://schemas.microsoft.com/office/drawing/2014/main" id="{F1205252-1AFD-4F12-0824-A4C70B6AFB60}"/>
                </a:ext>
              </a:extLst>
            </p:cNvPr>
            <p:cNvSpPr txBox="1"/>
            <p:nvPr/>
          </p:nvSpPr>
          <p:spPr>
            <a:xfrm>
              <a:off x="10923171" y="5397376"/>
              <a:ext cx="393056" cy="400110"/>
            </a:xfrm>
            <a:prstGeom prst="rect">
              <a:avLst/>
            </a:prstGeom>
            <a:noFill/>
          </p:spPr>
          <p:txBody>
            <a:bodyPr wrap="none" rtlCol="0">
              <a:spAutoFit/>
            </a:bodyPr>
            <a:lstStyle/>
            <a:p>
              <a:pPr algn="ctr"/>
              <a:r>
                <a:rPr lang="fr-FR" sz="1000" dirty="0"/>
                <a:t>840</a:t>
              </a:r>
            </a:p>
            <a:p>
              <a:pPr algn="ctr"/>
              <a:r>
                <a:rPr lang="fr-FR" sz="1000" dirty="0"/>
                <a:t>(35)</a:t>
              </a:r>
            </a:p>
          </p:txBody>
        </p:sp>
        <p:sp>
          <p:nvSpPr>
            <p:cNvPr id="575" name="ZoneTexte 574">
              <a:extLst>
                <a:ext uri="{FF2B5EF4-FFF2-40B4-BE49-F238E27FC236}">
                  <a16:creationId xmlns:a16="http://schemas.microsoft.com/office/drawing/2014/main" id="{3BF3015C-21E1-1E85-1AB7-B822BDC717F3}"/>
                </a:ext>
              </a:extLst>
            </p:cNvPr>
            <p:cNvSpPr txBox="1"/>
            <p:nvPr/>
          </p:nvSpPr>
          <p:spPr>
            <a:xfrm>
              <a:off x="11171794" y="5397376"/>
              <a:ext cx="447558" cy="400110"/>
            </a:xfrm>
            <a:prstGeom prst="rect">
              <a:avLst/>
            </a:prstGeom>
            <a:noFill/>
          </p:spPr>
          <p:txBody>
            <a:bodyPr wrap="none" rtlCol="0">
              <a:spAutoFit/>
            </a:bodyPr>
            <a:lstStyle/>
            <a:p>
              <a:pPr algn="ctr"/>
              <a:r>
                <a:rPr lang="fr-FR" sz="1000" dirty="0"/>
                <a:t>1008</a:t>
              </a:r>
            </a:p>
            <a:p>
              <a:pPr algn="ctr"/>
              <a:r>
                <a:rPr lang="fr-FR" sz="1000" dirty="0"/>
                <a:t>(42)</a:t>
              </a:r>
            </a:p>
          </p:txBody>
        </p:sp>
        <p:sp>
          <p:nvSpPr>
            <p:cNvPr id="576" name="ZoneTexte 575">
              <a:extLst>
                <a:ext uri="{FF2B5EF4-FFF2-40B4-BE49-F238E27FC236}">
                  <a16:creationId xmlns:a16="http://schemas.microsoft.com/office/drawing/2014/main" id="{DBC04BE3-C0B7-92EA-FA5A-D5A7EDC9F067}"/>
                </a:ext>
              </a:extLst>
            </p:cNvPr>
            <p:cNvSpPr txBox="1"/>
            <p:nvPr/>
          </p:nvSpPr>
          <p:spPr>
            <a:xfrm>
              <a:off x="11459489" y="5397376"/>
              <a:ext cx="447558" cy="400110"/>
            </a:xfrm>
            <a:prstGeom prst="rect">
              <a:avLst/>
            </a:prstGeom>
            <a:noFill/>
          </p:spPr>
          <p:txBody>
            <a:bodyPr wrap="none" rtlCol="0">
              <a:spAutoFit/>
            </a:bodyPr>
            <a:lstStyle/>
            <a:p>
              <a:pPr algn="ctr"/>
              <a:r>
                <a:rPr lang="fr-FR" sz="1000" dirty="0"/>
                <a:t>1176</a:t>
              </a:r>
            </a:p>
            <a:p>
              <a:pPr algn="ctr"/>
              <a:r>
                <a:rPr lang="fr-FR" sz="1000" dirty="0"/>
                <a:t>(49)</a:t>
              </a:r>
            </a:p>
          </p:txBody>
        </p:sp>
        <p:sp>
          <p:nvSpPr>
            <p:cNvPr id="590" name="ZoneTexte 589">
              <a:extLst>
                <a:ext uri="{FF2B5EF4-FFF2-40B4-BE49-F238E27FC236}">
                  <a16:creationId xmlns:a16="http://schemas.microsoft.com/office/drawing/2014/main" id="{F1C938B3-4705-FB60-921A-7DA1144FBC66}"/>
                </a:ext>
              </a:extLst>
            </p:cNvPr>
            <p:cNvSpPr txBox="1"/>
            <p:nvPr/>
          </p:nvSpPr>
          <p:spPr>
            <a:xfrm>
              <a:off x="9386308" y="5219149"/>
              <a:ext cx="348172" cy="246221"/>
            </a:xfrm>
            <a:prstGeom prst="rect">
              <a:avLst/>
            </a:prstGeom>
            <a:noFill/>
          </p:spPr>
          <p:txBody>
            <a:bodyPr wrap="none" rtlCol="0">
              <a:spAutoFit/>
            </a:bodyPr>
            <a:lstStyle/>
            <a:p>
              <a:pPr algn="r"/>
              <a:r>
                <a:rPr lang="fr-FR" sz="1000" dirty="0"/>
                <a:t>0.1</a:t>
              </a:r>
            </a:p>
          </p:txBody>
        </p:sp>
        <p:sp>
          <p:nvSpPr>
            <p:cNvPr id="591" name="ZoneTexte 590">
              <a:extLst>
                <a:ext uri="{FF2B5EF4-FFF2-40B4-BE49-F238E27FC236}">
                  <a16:creationId xmlns:a16="http://schemas.microsoft.com/office/drawing/2014/main" id="{970E7B0C-1089-AB86-E846-77E7F5CCF53C}"/>
                </a:ext>
              </a:extLst>
            </p:cNvPr>
            <p:cNvSpPr txBox="1"/>
            <p:nvPr/>
          </p:nvSpPr>
          <p:spPr>
            <a:xfrm>
              <a:off x="9484090" y="4912600"/>
              <a:ext cx="250390" cy="246221"/>
            </a:xfrm>
            <a:prstGeom prst="rect">
              <a:avLst/>
            </a:prstGeom>
            <a:noFill/>
          </p:spPr>
          <p:txBody>
            <a:bodyPr wrap="none" rtlCol="0">
              <a:spAutoFit/>
            </a:bodyPr>
            <a:lstStyle/>
            <a:p>
              <a:pPr algn="r"/>
              <a:r>
                <a:rPr lang="fr-FR" sz="1000" dirty="0"/>
                <a:t>1</a:t>
              </a:r>
            </a:p>
          </p:txBody>
        </p:sp>
        <p:sp>
          <p:nvSpPr>
            <p:cNvPr id="592" name="ZoneTexte 591">
              <a:extLst>
                <a:ext uri="{FF2B5EF4-FFF2-40B4-BE49-F238E27FC236}">
                  <a16:creationId xmlns:a16="http://schemas.microsoft.com/office/drawing/2014/main" id="{0B83FEBD-04A8-59B0-14B0-33BB6D5FEBB0}"/>
                </a:ext>
              </a:extLst>
            </p:cNvPr>
            <p:cNvSpPr txBox="1"/>
            <p:nvPr/>
          </p:nvSpPr>
          <p:spPr>
            <a:xfrm>
              <a:off x="9418368" y="4606053"/>
              <a:ext cx="316112" cy="246221"/>
            </a:xfrm>
            <a:prstGeom prst="rect">
              <a:avLst/>
            </a:prstGeom>
            <a:noFill/>
          </p:spPr>
          <p:txBody>
            <a:bodyPr wrap="none" rtlCol="0">
              <a:spAutoFit/>
            </a:bodyPr>
            <a:lstStyle/>
            <a:p>
              <a:pPr algn="r"/>
              <a:r>
                <a:rPr lang="fr-FR" sz="1000" dirty="0"/>
                <a:t>10</a:t>
              </a:r>
            </a:p>
          </p:txBody>
        </p:sp>
        <p:sp>
          <p:nvSpPr>
            <p:cNvPr id="593" name="ZoneTexte 592">
              <a:extLst>
                <a:ext uri="{FF2B5EF4-FFF2-40B4-BE49-F238E27FC236}">
                  <a16:creationId xmlns:a16="http://schemas.microsoft.com/office/drawing/2014/main" id="{4E0DD701-D54E-6146-29F6-E9F279B98CD1}"/>
                </a:ext>
              </a:extLst>
            </p:cNvPr>
            <p:cNvSpPr txBox="1"/>
            <p:nvPr/>
          </p:nvSpPr>
          <p:spPr>
            <a:xfrm>
              <a:off x="9352644" y="4299506"/>
              <a:ext cx="381836" cy="246221"/>
            </a:xfrm>
            <a:prstGeom prst="rect">
              <a:avLst/>
            </a:prstGeom>
            <a:noFill/>
          </p:spPr>
          <p:txBody>
            <a:bodyPr wrap="none" rtlCol="0">
              <a:spAutoFit/>
            </a:bodyPr>
            <a:lstStyle/>
            <a:p>
              <a:pPr algn="r"/>
              <a:r>
                <a:rPr lang="fr-FR" sz="1000" dirty="0"/>
                <a:t>100</a:t>
              </a:r>
            </a:p>
          </p:txBody>
        </p:sp>
        <p:sp>
          <p:nvSpPr>
            <p:cNvPr id="594" name="ZoneTexte 593">
              <a:extLst>
                <a:ext uri="{FF2B5EF4-FFF2-40B4-BE49-F238E27FC236}">
                  <a16:creationId xmlns:a16="http://schemas.microsoft.com/office/drawing/2014/main" id="{886EF11E-2C65-C8D5-F4DB-35061C0FDA15}"/>
                </a:ext>
              </a:extLst>
            </p:cNvPr>
            <p:cNvSpPr txBox="1"/>
            <p:nvPr/>
          </p:nvSpPr>
          <p:spPr>
            <a:xfrm>
              <a:off x="9258068" y="3992959"/>
              <a:ext cx="476412" cy="246221"/>
            </a:xfrm>
            <a:prstGeom prst="rect">
              <a:avLst/>
            </a:prstGeom>
            <a:noFill/>
          </p:spPr>
          <p:txBody>
            <a:bodyPr wrap="none" rtlCol="0">
              <a:spAutoFit/>
            </a:bodyPr>
            <a:lstStyle/>
            <a:p>
              <a:pPr algn="r"/>
              <a:r>
                <a:rPr lang="fr-FR" sz="1000" dirty="0"/>
                <a:t>1 000</a:t>
              </a:r>
            </a:p>
          </p:txBody>
        </p:sp>
        <p:sp>
          <p:nvSpPr>
            <p:cNvPr id="595" name="ZoneTexte 594">
              <a:extLst>
                <a:ext uri="{FF2B5EF4-FFF2-40B4-BE49-F238E27FC236}">
                  <a16:creationId xmlns:a16="http://schemas.microsoft.com/office/drawing/2014/main" id="{B52D0178-C67C-80AF-B113-C6A3E06C6C1A}"/>
                </a:ext>
              </a:extLst>
            </p:cNvPr>
            <p:cNvSpPr txBox="1"/>
            <p:nvPr/>
          </p:nvSpPr>
          <p:spPr>
            <a:xfrm>
              <a:off x="9126621" y="3379865"/>
              <a:ext cx="607859" cy="246221"/>
            </a:xfrm>
            <a:prstGeom prst="rect">
              <a:avLst/>
            </a:prstGeom>
            <a:noFill/>
          </p:spPr>
          <p:txBody>
            <a:bodyPr wrap="none" rtlCol="0">
              <a:spAutoFit/>
            </a:bodyPr>
            <a:lstStyle/>
            <a:p>
              <a:pPr algn="r"/>
              <a:r>
                <a:rPr lang="fr-FR" sz="1000" dirty="0"/>
                <a:t>100 000</a:t>
              </a:r>
            </a:p>
          </p:txBody>
        </p:sp>
        <p:sp>
          <p:nvSpPr>
            <p:cNvPr id="596" name="ZoneTexte 595">
              <a:extLst>
                <a:ext uri="{FF2B5EF4-FFF2-40B4-BE49-F238E27FC236}">
                  <a16:creationId xmlns:a16="http://schemas.microsoft.com/office/drawing/2014/main" id="{C8C4BA05-EBF0-C6DC-9605-73F464828B90}"/>
                </a:ext>
              </a:extLst>
            </p:cNvPr>
            <p:cNvSpPr txBox="1"/>
            <p:nvPr/>
          </p:nvSpPr>
          <p:spPr>
            <a:xfrm>
              <a:off x="9192344" y="3686412"/>
              <a:ext cx="542136" cy="246221"/>
            </a:xfrm>
            <a:prstGeom prst="rect">
              <a:avLst/>
            </a:prstGeom>
            <a:noFill/>
          </p:spPr>
          <p:txBody>
            <a:bodyPr wrap="none" rtlCol="0">
              <a:spAutoFit/>
            </a:bodyPr>
            <a:lstStyle/>
            <a:p>
              <a:pPr algn="r"/>
              <a:r>
                <a:rPr lang="fr-FR" sz="1000" dirty="0"/>
                <a:t>10 000</a:t>
              </a:r>
            </a:p>
          </p:txBody>
        </p:sp>
      </p:grpSp>
      <p:sp>
        <p:nvSpPr>
          <p:cNvPr id="601" name="ZoneTexte 600">
            <a:extLst>
              <a:ext uri="{FF2B5EF4-FFF2-40B4-BE49-F238E27FC236}">
                <a16:creationId xmlns:a16="http://schemas.microsoft.com/office/drawing/2014/main" id="{1922CB22-6A7F-F0D4-23F5-43A548743BE5}"/>
              </a:ext>
            </a:extLst>
          </p:cNvPr>
          <p:cNvSpPr txBox="1"/>
          <p:nvPr/>
        </p:nvSpPr>
        <p:spPr>
          <a:xfrm>
            <a:off x="6581158" y="1772816"/>
            <a:ext cx="5355440" cy="369332"/>
          </a:xfrm>
          <a:prstGeom prst="rect">
            <a:avLst/>
          </a:prstGeom>
          <a:noFill/>
        </p:spPr>
        <p:txBody>
          <a:bodyPr wrap="none" rtlCol="0">
            <a:spAutoFit/>
          </a:bodyPr>
          <a:lstStyle/>
          <a:p>
            <a:r>
              <a:rPr lang="en-US" b="1" dirty="0">
                <a:solidFill>
                  <a:srgbClr val="0070C0"/>
                </a:solidFill>
              </a:rPr>
              <a:t>Mean (95% CI) plasma VH-280 concentration, ng/mL </a:t>
            </a:r>
            <a:r>
              <a:rPr lang="en-US" b="1" baseline="30000" dirty="0">
                <a:solidFill>
                  <a:srgbClr val="0070C0"/>
                </a:solidFill>
              </a:rPr>
              <a:t>2</a:t>
            </a:r>
          </a:p>
        </p:txBody>
      </p:sp>
      <p:grpSp>
        <p:nvGrpSpPr>
          <p:cNvPr id="8" name="Groupe 7">
            <a:extLst>
              <a:ext uri="{FF2B5EF4-FFF2-40B4-BE49-F238E27FC236}">
                <a16:creationId xmlns:a16="http://schemas.microsoft.com/office/drawing/2014/main" id="{E7E193DB-240E-8F16-776D-7A19DD1A04F4}"/>
              </a:ext>
            </a:extLst>
          </p:cNvPr>
          <p:cNvGrpSpPr/>
          <p:nvPr/>
        </p:nvGrpSpPr>
        <p:grpSpPr>
          <a:xfrm>
            <a:off x="318655" y="2486207"/>
            <a:ext cx="2528999" cy="3348674"/>
            <a:chOff x="318655" y="2486207"/>
            <a:chExt cx="2528999" cy="3348674"/>
          </a:xfrm>
        </p:grpSpPr>
        <p:grpSp>
          <p:nvGrpSpPr>
            <p:cNvPr id="3" name="Groupe 2">
              <a:extLst>
                <a:ext uri="{FF2B5EF4-FFF2-40B4-BE49-F238E27FC236}">
                  <a16:creationId xmlns:a16="http://schemas.microsoft.com/office/drawing/2014/main" id="{7B93852C-5F67-0FFA-3F22-01AE6198C751}"/>
                </a:ext>
              </a:extLst>
            </p:cNvPr>
            <p:cNvGrpSpPr/>
            <p:nvPr/>
          </p:nvGrpSpPr>
          <p:grpSpPr>
            <a:xfrm>
              <a:off x="1103947" y="2586998"/>
              <a:ext cx="65088" cy="930398"/>
              <a:chOff x="1855788" y="3356992"/>
              <a:chExt cx="65088" cy="930398"/>
            </a:xfrm>
          </p:grpSpPr>
          <p:sp>
            <p:nvSpPr>
              <p:cNvPr id="10" name="Freeform 676">
                <a:extLst>
                  <a:ext uri="{FF2B5EF4-FFF2-40B4-BE49-F238E27FC236}">
                    <a16:creationId xmlns:a16="http://schemas.microsoft.com/office/drawing/2014/main" id="{53B9886A-323A-468D-09F4-5E1C78B07245}"/>
                  </a:ext>
                </a:extLst>
              </p:cNvPr>
              <p:cNvSpPr>
                <a:spLocks/>
              </p:cNvSpPr>
              <p:nvPr/>
            </p:nvSpPr>
            <p:spPr bwMode="auto">
              <a:xfrm>
                <a:off x="1855788" y="3356992"/>
                <a:ext cx="65088" cy="65087"/>
              </a:xfrm>
              <a:custGeom>
                <a:avLst/>
                <a:gdLst>
                  <a:gd name="T0" fmla="*/ 176 w 207"/>
                  <a:gd name="T1" fmla="*/ 30 h 207"/>
                  <a:gd name="T2" fmla="*/ 160 w 207"/>
                  <a:gd name="T3" fmla="*/ 16 h 207"/>
                  <a:gd name="T4" fmla="*/ 143 w 207"/>
                  <a:gd name="T5" fmla="*/ 7 h 207"/>
                  <a:gd name="T6" fmla="*/ 133 w 207"/>
                  <a:gd name="T7" fmla="*/ 3 h 207"/>
                  <a:gd name="T8" fmla="*/ 124 w 207"/>
                  <a:gd name="T9" fmla="*/ 1 h 207"/>
                  <a:gd name="T10" fmla="*/ 103 w 207"/>
                  <a:gd name="T11" fmla="*/ 0 h 207"/>
                  <a:gd name="T12" fmla="*/ 82 w 207"/>
                  <a:gd name="T13" fmla="*/ 1 h 207"/>
                  <a:gd name="T14" fmla="*/ 64 w 207"/>
                  <a:gd name="T15" fmla="*/ 7 h 207"/>
                  <a:gd name="T16" fmla="*/ 46 w 207"/>
                  <a:gd name="T17" fmla="*/ 16 h 207"/>
                  <a:gd name="T18" fmla="*/ 30 w 207"/>
                  <a:gd name="T19" fmla="*/ 30 h 207"/>
                  <a:gd name="T20" fmla="*/ 16 w 207"/>
                  <a:gd name="T21" fmla="*/ 46 h 207"/>
                  <a:gd name="T22" fmla="*/ 7 w 207"/>
                  <a:gd name="T23" fmla="*/ 64 h 207"/>
                  <a:gd name="T24" fmla="*/ 1 w 207"/>
                  <a:gd name="T25" fmla="*/ 82 h 207"/>
                  <a:gd name="T26" fmla="*/ 0 w 207"/>
                  <a:gd name="T27" fmla="*/ 103 h 207"/>
                  <a:gd name="T28" fmla="*/ 1 w 207"/>
                  <a:gd name="T29" fmla="*/ 124 h 207"/>
                  <a:gd name="T30" fmla="*/ 3 w 207"/>
                  <a:gd name="T31" fmla="*/ 133 h 207"/>
                  <a:gd name="T32" fmla="*/ 7 w 207"/>
                  <a:gd name="T33" fmla="*/ 143 h 207"/>
                  <a:gd name="T34" fmla="*/ 16 w 207"/>
                  <a:gd name="T35" fmla="*/ 160 h 207"/>
                  <a:gd name="T36" fmla="*/ 30 w 207"/>
                  <a:gd name="T37" fmla="*/ 176 h 207"/>
                  <a:gd name="T38" fmla="*/ 46 w 207"/>
                  <a:gd name="T39" fmla="*/ 189 h 207"/>
                  <a:gd name="T40" fmla="*/ 64 w 207"/>
                  <a:gd name="T41" fmla="*/ 199 h 207"/>
                  <a:gd name="T42" fmla="*/ 82 w 207"/>
                  <a:gd name="T43" fmla="*/ 205 h 207"/>
                  <a:gd name="T44" fmla="*/ 103 w 207"/>
                  <a:gd name="T45" fmla="*/ 207 h 207"/>
                  <a:gd name="T46" fmla="*/ 124 w 207"/>
                  <a:gd name="T47" fmla="*/ 205 h 207"/>
                  <a:gd name="T48" fmla="*/ 128 w 207"/>
                  <a:gd name="T49" fmla="*/ 203 h 207"/>
                  <a:gd name="T50" fmla="*/ 130 w 207"/>
                  <a:gd name="T51" fmla="*/ 202 h 207"/>
                  <a:gd name="T52" fmla="*/ 133 w 207"/>
                  <a:gd name="T53" fmla="*/ 202 h 207"/>
                  <a:gd name="T54" fmla="*/ 143 w 207"/>
                  <a:gd name="T55" fmla="*/ 199 h 207"/>
                  <a:gd name="T56" fmla="*/ 151 w 207"/>
                  <a:gd name="T57" fmla="*/ 194 h 207"/>
                  <a:gd name="T58" fmla="*/ 155 w 207"/>
                  <a:gd name="T59" fmla="*/ 191 h 207"/>
                  <a:gd name="T60" fmla="*/ 160 w 207"/>
                  <a:gd name="T61" fmla="*/ 189 h 207"/>
                  <a:gd name="T62" fmla="*/ 176 w 207"/>
                  <a:gd name="T63" fmla="*/ 176 h 207"/>
                  <a:gd name="T64" fmla="*/ 188 w 207"/>
                  <a:gd name="T65" fmla="*/ 160 h 207"/>
                  <a:gd name="T66" fmla="*/ 190 w 207"/>
                  <a:gd name="T67" fmla="*/ 155 h 207"/>
                  <a:gd name="T68" fmla="*/ 193 w 207"/>
                  <a:gd name="T69" fmla="*/ 151 h 207"/>
                  <a:gd name="T70" fmla="*/ 199 w 207"/>
                  <a:gd name="T71" fmla="*/ 143 h 207"/>
                  <a:gd name="T72" fmla="*/ 202 w 207"/>
                  <a:gd name="T73" fmla="*/ 133 h 207"/>
                  <a:gd name="T74" fmla="*/ 202 w 207"/>
                  <a:gd name="T75" fmla="*/ 130 h 207"/>
                  <a:gd name="T76" fmla="*/ 203 w 207"/>
                  <a:gd name="T77" fmla="*/ 128 h 207"/>
                  <a:gd name="T78" fmla="*/ 205 w 207"/>
                  <a:gd name="T79" fmla="*/ 124 h 207"/>
                  <a:gd name="T80" fmla="*/ 207 w 207"/>
                  <a:gd name="T81" fmla="*/ 103 h 207"/>
                  <a:gd name="T82" fmla="*/ 205 w 207"/>
                  <a:gd name="T83" fmla="*/ 82 h 207"/>
                  <a:gd name="T84" fmla="*/ 199 w 207"/>
                  <a:gd name="T85" fmla="*/ 64 h 207"/>
                  <a:gd name="T86" fmla="*/ 188 w 207"/>
                  <a:gd name="T87" fmla="*/ 46 h 207"/>
                  <a:gd name="T88" fmla="*/ 176 w 207"/>
                  <a:gd name="T89" fmla="*/ 3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7" h="207">
                    <a:moveTo>
                      <a:pt x="176" y="30"/>
                    </a:moveTo>
                    <a:lnTo>
                      <a:pt x="160" y="16"/>
                    </a:lnTo>
                    <a:lnTo>
                      <a:pt x="143" y="7"/>
                    </a:lnTo>
                    <a:lnTo>
                      <a:pt x="133" y="3"/>
                    </a:lnTo>
                    <a:lnTo>
                      <a:pt x="124" y="1"/>
                    </a:lnTo>
                    <a:lnTo>
                      <a:pt x="103" y="0"/>
                    </a:lnTo>
                    <a:lnTo>
                      <a:pt x="82" y="1"/>
                    </a:lnTo>
                    <a:lnTo>
                      <a:pt x="64" y="7"/>
                    </a:lnTo>
                    <a:lnTo>
                      <a:pt x="46" y="16"/>
                    </a:lnTo>
                    <a:lnTo>
                      <a:pt x="30" y="30"/>
                    </a:lnTo>
                    <a:lnTo>
                      <a:pt x="16" y="46"/>
                    </a:lnTo>
                    <a:lnTo>
                      <a:pt x="7" y="64"/>
                    </a:lnTo>
                    <a:lnTo>
                      <a:pt x="1" y="82"/>
                    </a:lnTo>
                    <a:lnTo>
                      <a:pt x="0" y="103"/>
                    </a:lnTo>
                    <a:lnTo>
                      <a:pt x="1" y="124"/>
                    </a:lnTo>
                    <a:lnTo>
                      <a:pt x="3" y="133"/>
                    </a:lnTo>
                    <a:lnTo>
                      <a:pt x="7" y="143"/>
                    </a:lnTo>
                    <a:lnTo>
                      <a:pt x="16" y="160"/>
                    </a:lnTo>
                    <a:lnTo>
                      <a:pt x="30" y="176"/>
                    </a:lnTo>
                    <a:lnTo>
                      <a:pt x="46" y="189"/>
                    </a:lnTo>
                    <a:lnTo>
                      <a:pt x="64" y="199"/>
                    </a:lnTo>
                    <a:lnTo>
                      <a:pt x="82" y="205"/>
                    </a:lnTo>
                    <a:lnTo>
                      <a:pt x="103" y="207"/>
                    </a:lnTo>
                    <a:lnTo>
                      <a:pt x="124" y="205"/>
                    </a:lnTo>
                    <a:lnTo>
                      <a:pt x="128" y="203"/>
                    </a:lnTo>
                    <a:lnTo>
                      <a:pt x="130" y="202"/>
                    </a:lnTo>
                    <a:lnTo>
                      <a:pt x="133" y="202"/>
                    </a:lnTo>
                    <a:lnTo>
                      <a:pt x="143" y="199"/>
                    </a:lnTo>
                    <a:lnTo>
                      <a:pt x="151" y="194"/>
                    </a:lnTo>
                    <a:lnTo>
                      <a:pt x="155" y="191"/>
                    </a:lnTo>
                    <a:lnTo>
                      <a:pt x="160" y="189"/>
                    </a:lnTo>
                    <a:lnTo>
                      <a:pt x="176" y="176"/>
                    </a:lnTo>
                    <a:lnTo>
                      <a:pt x="188" y="160"/>
                    </a:lnTo>
                    <a:lnTo>
                      <a:pt x="190" y="155"/>
                    </a:lnTo>
                    <a:lnTo>
                      <a:pt x="193" y="151"/>
                    </a:lnTo>
                    <a:lnTo>
                      <a:pt x="199" y="143"/>
                    </a:lnTo>
                    <a:lnTo>
                      <a:pt x="202" y="133"/>
                    </a:lnTo>
                    <a:lnTo>
                      <a:pt x="202" y="130"/>
                    </a:lnTo>
                    <a:lnTo>
                      <a:pt x="203" y="128"/>
                    </a:lnTo>
                    <a:lnTo>
                      <a:pt x="205" y="124"/>
                    </a:lnTo>
                    <a:lnTo>
                      <a:pt x="207" y="103"/>
                    </a:lnTo>
                    <a:lnTo>
                      <a:pt x="205" y="82"/>
                    </a:lnTo>
                    <a:lnTo>
                      <a:pt x="199" y="64"/>
                    </a:lnTo>
                    <a:lnTo>
                      <a:pt x="188" y="46"/>
                    </a:lnTo>
                    <a:lnTo>
                      <a:pt x="176" y="3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677">
                <a:extLst>
                  <a:ext uri="{FF2B5EF4-FFF2-40B4-BE49-F238E27FC236}">
                    <a16:creationId xmlns:a16="http://schemas.microsoft.com/office/drawing/2014/main" id="{7F69C7C1-8757-445A-2954-041E0A5646DF}"/>
                  </a:ext>
                </a:extLst>
              </p:cNvPr>
              <p:cNvSpPr>
                <a:spLocks/>
              </p:cNvSpPr>
              <p:nvPr/>
            </p:nvSpPr>
            <p:spPr bwMode="auto">
              <a:xfrm>
                <a:off x="1855788" y="3529737"/>
                <a:ext cx="65088" cy="65087"/>
              </a:xfrm>
              <a:custGeom>
                <a:avLst/>
                <a:gdLst>
                  <a:gd name="T0" fmla="*/ 176 w 207"/>
                  <a:gd name="T1" fmla="*/ 177 h 207"/>
                  <a:gd name="T2" fmla="*/ 188 w 207"/>
                  <a:gd name="T3" fmla="*/ 161 h 207"/>
                  <a:gd name="T4" fmla="*/ 190 w 207"/>
                  <a:gd name="T5" fmla="*/ 156 h 207"/>
                  <a:gd name="T6" fmla="*/ 193 w 207"/>
                  <a:gd name="T7" fmla="*/ 152 h 207"/>
                  <a:gd name="T8" fmla="*/ 199 w 207"/>
                  <a:gd name="T9" fmla="*/ 143 h 207"/>
                  <a:gd name="T10" fmla="*/ 202 w 207"/>
                  <a:gd name="T11" fmla="*/ 133 h 207"/>
                  <a:gd name="T12" fmla="*/ 202 w 207"/>
                  <a:gd name="T13" fmla="*/ 130 h 207"/>
                  <a:gd name="T14" fmla="*/ 203 w 207"/>
                  <a:gd name="T15" fmla="*/ 128 h 207"/>
                  <a:gd name="T16" fmla="*/ 205 w 207"/>
                  <a:gd name="T17" fmla="*/ 124 h 207"/>
                  <a:gd name="T18" fmla="*/ 207 w 207"/>
                  <a:gd name="T19" fmla="*/ 104 h 207"/>
                  <a:gd name="T20" fmla="*/ 205 w 207"/>
                  <a:gd name="T21" fmla="*/ 83 h 207"/>
                  <a:gd name="T22" fmla="*/ 199 w 207"/>
                  <a:gd name="T23" fmla="*/ 64 h 207"/>
                  <a:gd name="T24" fmla="*/ 188 w 207"/>
                  <a:gd name="T25" fmla="*/ 46 h 207"/>
                  <a:gd name="T26" fmla="*/ 176 w 207"/>
                  <a:gd name="T27" fmla="*/ 31 h 207"/>
                  <a:gd name="T28" fmla="*/ 160 w 207"/>
                  <a:gd name="T29" fmla="*/ 17 h 207"/>
                  <a:gd name="T30" fmla="*/ 143 w 207"/>
                  <a:gd name="T31" fmla="*/ 8 h 207"/>
                  <a:gd name="T32" fmla="*/ 133 w 207"/>
                  <a:gd name="T33" fmla="*/ 4 h 207"/>
                  <a:gd name="T34" fmla="*/ 124 w 207"/>
                  <a:gd name="T35" fmla="*/ 2 h 207"/>
                  <a:gd name="T36" fmla="*/ 103 w 207"/>
                  <a:gd name="T37" fmla="*/ 0 h 207"/>
                  <a:gd name="T38" fmla="*/ 82 w 207"/>
                  <a:gd name="T39" fmla="*/ 2 h 207"/>
                  <a:gd name="T40" fmla="*/ 64 w 207"/>
                  <a:gd name="T41" fmla="*/ 8 h 207"/>
                  <a:gd name="T42" fmla="*/ 46 w 207"/>
                  <a:gd name="T43" fmla="*/ 17 h 207"/>
                  <a:gd name="T44" fmla="*/ 30 w 207"/>
                  <a:gd name="T45" fmla="*/ 31 h 207"/>
                  <a:gd name="T46" fmla="*/ 16 w 207"/>
                  <a:gd name="T47" fmla="*/ 46 h 207"/>
                  <a:gd name="T48" fmla="*/ 7 w 207"/>
                  <a:gd name="T49" fmla="*/ 64 h 207"/>
                  <a:gd name="T50" fmla="*/ 1 w 207"/>
                  <a:gd name="T51" fmla="*/ 83 h 207"/>
                  <a:gd name="T52" fmla="*/ 0 w 207"/>
                  <a:gd name="T53" fmla="*/ 104 h 207"/>
                  <a:gd name="T54" fmla="*/ 1 w 207"/>
                  <a:gd name="T55" fmla="*/ 124 h 207"/>
                  <a:gd name="T56" fmla="*/ 3 w 207"/>
                  <a:gd name="T57" fmla="*/ 133 h 207"/>
                  <a:gd name="T58" fmla="*/ 7 w 207"/>
                  <a:gd name="T59" fmla="*/ 143 h 207"/>
                  <a:gd name="T60" fmla="*/ 16 w 207"/>
                  <a:gd name="T61" fmla="*/ 161 h 207"/>
                  <a:gd name="T62" fmla="*/ 30 w 207"/>
                  <a:gd name="T63" fmla="*/ 177 h 207"/>
                  <a:gd name="T64" fmla="*/ 46 w 207"/>
                  <a:gd name="T65" fmla="*/ 189 h 207"/>
                  <a:gd name="T66" fmla="*/ 64 w 207"/>
                  <a:gd name="T67" fmla="*/ 199 h 207"/>
                  <a:gd name="T68" fmla="*/ 82 w 207"/>
                  <a:gd name="T69" fmla="*/ 205 h 207"/>
                  <a:gd name="T70" fmla="*/ 103 w 207"/>
                  <a:gd name="T71" fmla="*/ 207 h 207"/>
                  <a:gd name="T72" fmla="*/ 124 w 207"/>
                  <a:gd name="T73" fmla="*/ 205 h 207"/>
                  <a:gd name="T74" fmla="*/ 128 w 207"/>
                  <a:gd name="T75" fmla="*/ 203 h 207"/>
                  <a:gd name="T76" fmla="*/ 130 w 207"/>
                  <a:gd name="T77" fmla="*/ 202 h 207"/>
                  <a:gd name="T78" fmla="*/ 133 w 207"/>
                  <a:gd name="T79" fmla="*/ 202 h 207"/>
                  <a:gd name="T80" fmla="*/ 143 w 207"/>
                  <a:gd name="T81" fmla="*/ 199 h 207"/>
                  <a:gd name="T82" fmla="*/ 151 w 207"/>
                  <a:gd name="T83" fmla="*/ 194 h 207"/>
                  <a:gd name="T84" fmla="*/ 155 w 207"/>
                  <a:gd name="T85" fmla="*/ 191 h 207"/>
                  <a:gd name="T86" fmla="*/ 160 w 207"/>
                  <a:gd name="T87" fmla="*/ 189 h 207"/>
                  <a:gd name="T88" fmla="*/ 176 w 207"/>
                  <a:gd name="T89" fmla="*/ 17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7" h="207">
                    <a:moveTo>
                      <a:pt x="176" y="177"/>
                    </a:moveTo>
                    <a:lnTo>
                      <a:pt x="188" y="161"/>
                    </a:lnTo>
                    <a:lnTo>
                      <a:pt x="190" y="156"/>
                    </a:lnTo>
                    <a:lnTo>
                      <a:pt x="193" y="152"/>
                    </a:lnTo>
                    <a:lnTo>
                      <a:pt x="199" y="143"/>
                    </a:lnTo>
                    <a:lnTo>
                      <a:pt x="202" y="133"/>
                    </a:lnTo>
                    <a:lnTo>
                      <a:pt x="202" y="130"/>
                    </a:lnTo>
                    <a:lnTo>
                      <a:pt x="203" y="128"/>
                    </a:lnTo>
                    <a:lnTo>
                      <a:pt x="205" y="124"/>
                    </a:lnTo>
                    <a:lnTo>
                      <a:pt x="207" y="104"/>
                    </a:lnTo>
                    <a:lnTo>
                      <a:pt x="205" y="83"/>
                    </a:lnTo>
                    <a:lnTo>
                      <a:pt x="199" y="64"/>
                    </a:lnTo>
                    <a:lnTo>
                      <a:pt x="188" y="46"/>
                    </a:lnTo>
                    <a:lnTo>
                      <a:pt x="176" y="31"/>
                    </a:lnTo>
                    <a:lnTo>
                      <a:pt x="160" y="17"/>
                    </a:lnTo>
                    <a:lnTo>
                      <a:pt x="143" y="8"/>
                    </a:lnTo>
                    <a:lnTo>
                      <a:pt x="133" y="4"/>
                    </a:lnTo>
                    <a:lnTo>
                      <a:pt x="124" y="2"/>
                    </a:lnTo>
                    <a:lnTo>
                      <a:pt x="103" y="0"/>
                    </a:lnTo>
                    <a:lnTo>
                      <a:pt x="82" y="2"/>
                    </a:lnTo>
                    <a:lnTo>
                      <a:pt x="64" y="8"/>
                    </a:lnTo>
                    <a:lnTo>
                      <a:pt x="46" y="17"/>
                    </a:lnTo>
                    <a:lnTo>
                      <a:pt x="30" y="31"/>
                    </a:lnTo>
                    <a:lnTo>
                      <a:pt x="16" y="46"/>
                    </a:lnTo>
                    <a:lnTo>
                      <a:pt x="7" y="64"/>
                    </a:lnTo>
                    <a:lnTo>
                      <a:pt x="1" y="83"/>
                    </a:lnTo>
                    <a:lnTo>
                      <a:pt x="0" y="104"/>
                    </a:lnTo>
                    <a:lnTo>
                      <a:pt x="1" y="124"/>
                    </a:lnTo>
                    <a:lnTo>
                      <a:pt x="3" y="133"/>
                    </a:lnTo>
                    <a:lnTo>
                      <a:pt x="7" y="143"/>
                    </a:lnTo>
                    <a:lnTo>
                      <a:pt x="16" y="161"/>
                    </a:lnTo>
                    <a:lnTo>
                      <a:pt x="30" y="177"/>
                    </a:lnTo>
                    <a:lnTo>
                      <a:pt x="46" y="189"/>
                    </a:lnTo>
                    <a:lnTo>
                      <a:pt x="64" y="199"/>
                    </a:lnTo>
                    <a:lnTo>
                      <a:pt x="82" y="205"/>
                    </a:lnTo>
                    <a:lnTo>
                      <a:pt x="103" y="207"/>
                    </a:lnTo>
                    <a:lnTo>
                      <a:pt x="124" y="205"/>
                    </a:lnTo>
                    <a:lnTo>
                      <a:pt x="128" y="203"/>
                    </a:lnTo>
                    <a:lnTo>
                      <a:pt x="130" y="202"/>
                    </a:lnTo>
                    <a:lnTo>
                      <a:pt x="133" y="202"/>
                    </a:lnTo>
                    <a:lnTo>
                      <a:pt x="143" y="199"/>
                    </a:lnTo>
                    <a:lnTo>
                      <a:pt x="151" y="194"/>
                    </a:lnTo>
                    <a:lnTo>
                      <a:pt x="155" y="191"/>
                    </a:lnTo>
                    <a:lnTo>
                      <a:pt x="160" y="189"/>
                    </a:lnTo>
                    <a:lnTo>
                      <a:pt x="176" y="177"/>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678">
                <a:extLst>
                  <a:ext uri="{FF2B5EF4-FFF2-40B4-BE49-F238E27FC236}">
                    <a16:creationId xmlns:a16="http://schemas.microsoft.com/office/drawing/2014/main" id="{44D2658B-05C8-50AB-DCD4-21002890AD85}"/>
                  </a:ext>
                </a:extLst>
              </p:cNvPr>
              <p:cNvSpPr>
                <a:spLocks/>
              </p:cNvSpPr>
              <p:nvPr/>
            </p:nvSpPr>
            <p:spPr bwMode="auto">
              <a:xfrm>
                <a:off x="1855788" y="3702482"/>
                <a:ext cx="65088" cy="66675"/>
              </a:xfrm>
              <a:custGeom>
                <a:avLst/>
                <a:gdLst>
                  <a:gd name="T0" fmla="*/ 103 w 207"/>
                  <a:gd name="T1" fmla="*/ 0 h 207"/>
                  <a:gd name="T2" fmla="*/ 82 w 207"/>
                  <a:gd name="T3" fmla="*/ 1 h 207"/>
                  <a:gd name="T4" fmla="*/ 64 w 207"/>
                  <a:gd name="T5" fmla="*/ 7 h 207"/>
                  <a:gd name="T6" fmla="*/ 46 w 207"/>
                  <a:gd name="T7" fmla="*/ 16 h 207"/>
                  <a:gd name="T8" fmla="*/ 30 w 207"/>
                  <a:gd name="T9" fmla="*/ 30 h 207"/>
                  <a:gd name="T10" fmla="*/ 16 w 207"/>
                  <a:gd name="T11" fmla="*/ 46 h 207"/>
                  <a:gd name="T12" fmla="*/ 7 w 207"/>
                  <a:gd name="T13" fmla="*/ 64 h 207"/>
                  <a:gd name="T14" fmla="*/ 1 w 207"/>
                  <a:gd name="T15" fmla="*/ 82 h 207"/>
                  <a:gd name="T16" fmla="*/ 0 w 207"/>
                  <a:gd name="T17" fmla="*/ 103 h 207"/>
                  <a:gd name="T18" fmla="*/ 1 w 207"/>
                  <a:gd name="T19" fmla="*/ 124 h 207"/>
                  <a:gd name="T20" fmla="*/ 3 w 207"/>
                  <a:gd name="T21" fmla="*/ 133 h 207"/>
                  <a:gd name="T22" fmla="*/ 7 w 207"/>
                  <a:gd name="T23" fmla="*/ 143 h 207"/>
                  <a:gd name="T24" fmla="*/ 16 w 207"/>
                  <a:gd name="T25" fmla="*/ 160 h 207"/>
                  <a:gd name="T26" fmla="*/ 30 w 207"/>
                  <a:gd name="T27" fmla="*/ 176 h 207"/>
                  <a:gd name="T28" fmla="*/ 46 w 207"/>
                  <a:gd name="T29" fmla="*/ 189 h 207"/>
                  <a:gd name="T30" fmla="*/ 64 w 207"/>
                  <a:gd name="T31" fmla="*/ 199 h 207"/>
                  <a:gd name="T32" fmla="*/ 82 w 207"/>
                  <a:gd name="T33" fmla="*/ 205 h 207"/>
                  <a:gd name="T34" fmla="*/ 103 w 207"/>
                  <a:gd name="T35" fmla="*/ 207 h 207"/>
                  <a:gd name="T36" fmla="*/ 124 w 207"/>
                  <a:gd name="T37" fmla="*/ 205 h 207"/>
                  <a:gd name="T38" fmla="*/ 128 w 207"/>
                  <a:gd name="T39" fmla="*/ 203 h 207"/>
                  <a:gd name="T40" fmla="*/ 130 w 207"/>
                  <a:gd name="T41" fmla="*/ 202 h 207"/>
                  <a:gd name="T42" fmla="*/ 133 w 207"/>
                  <a:gd name="T43" fmla="*/ 202 h 207"/>
                  <a:gd name="T44" fmla="*/ 143 w 207"/>
                  <a:gd name="T45" fmla="*/ 199 h 207"/>
                  <a:gd name="T46" fmla="*/ 151 w 207"/>
                  <a:gd name="T47" fmla="*/ 194 h 207"/>
                  <a:gd name="T48" fmla="*/ 155 w 207"/>
                  <a:gd name="T49" fmla="*/ 191 h 207"/>
                  <a:gd name="T50" fmla="*/ 160 w 207"/>
                  <a:gd name="T51" fmla="*/ 189 h 207"/>
                  <a:gd name="T52" fmla="*/ 176 w 207"/>
                  <a:gd name="T53" fmla="*/ 176 h 207"/>
                  <a:gd name="T54" fmla="*/ 188 w 207"/>
                  <a:gd name="T55" fmla="*/ 160 h 207"/>
                  <a:gd name="T56" fmla="*/ 190 w 207"/>
                  <a:gd name="T57" fmla="*/ 155 h 207"/>
                  <a:gd name="T58" fmla="*/ 193 w 207"/>
                  <a:gd name="T59" fmla="*/ 151 h 207"/>
                  <a:gd name="T60" fmla="*/ 199 w 207"/>
                  <a:gd name="T61" fmla="*/ 143 h 207"/>
                  <a:gd name="T62" fmla="*/ 202 w 207"/>
                  <a:gd name="T63" fmla="*/ 133 h 207"/>
                  <a:gd name="T64" fmla="*/ 202 w 207"/>
                  <a:gd name="T65" fmla="*/ 130 h 207"/>
                  <a:gd name="T66" fmla="*/ 203 w 207"/>
                  <a:gd name="T67" fmla="*/ 128 h 207"/>
                  <a:gd name="T68" fmla="*/ 205 w 207"/>
                  <a:gd name="T69" fmla="*/ 124 h 207"/>
                  <a:gd name="T70" fmla="*/ 207 w 207"/>
                  <a:gd name="T71" fmla="*/ 103 h 207"/>
                  <a:gd name="T72" fmla="*/ 205 w 207"/>
                  <a:gd name="T73" fmla="*/ 82 h 207"/>
                  <a:gd name="T74" fmla="*/ 199 w 207"/>
                  <a:gd name="T75" fmla="*/ 64 h 207"/>
                  <a:gd name="T76" fmla="*/ 188 w 207"/>
                  <a:gd name="T77" fmla="*/ 46 h 207"/>
                  <a:gd name="T78" fmla="*/ 176 w 207"/>
                  <a:gd name="T79" fmla="*/ 30 h 207"/>
                  <a:gd name="T80" fmla="*/ 160 w 207"/>
                  <a:gd name="T81" fmla="*/ 16 h 207"/>
                  <a:gd name="T82" fmla="*/ 143 w 207"/>
                  <a:gd name="T83" fmla="*/ 7 h 207"/>
                  <a:gd name="T84" fmla="*/ 133 w 207"/>
                  <a:gd name="T85" fmla="*/ 3 h 207"/>
                  <a:gd name="T86" fmla="*/ 124 w 207"/>
                  <a:gd name="T87" fmla="*/ 1 h 207"/>
                  <a:gd name="T88" fmla="*/ 103 w 207"/>
                  <a:gd name="T89"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7" h="207">
                    <a:moveTo>
                      <a:pt x="103" y="0"/>
                    </a:moveTo>
                    <a:lnTo>
                      <a:pt x="82" y="1"/>
                    </a:lnTo>
                    <a:lnTo>
                      <a:pt x="64" y="7"/>
                    </a:lnTo>
                    <a:lnTo>
                      <a:pt x="46" y="16"/>
                    </a:lnTo>
                    <a:lnTo>
                      <a:pt x="30" y="30"/>
                    </a:lnTo>
                    <a:lnTo>
                      <a:pt x="16" y="46"/>
                    </a:lnTo>
                    <a:lnTo>
                      <a:pt x="7" y="64"/>
                    </a:lnTo>
                    <a:lnTo>
                      <a:pt x="1" y="82"/>
                    </a:lnTo>
                    <a:lnTo>
                      <a:pt x="0" y="103"/>
                    </a:lnTo>
                    <a:lnTo>
                      <a:pt x="1" y="124"/>
                    </a:lnTo>
                    <a:lnTo>
                      <a:pt x="3" y="133"/>
                    </a:lnTo>
                    <a:lnTo>
                      <a:pt x="7" y="143"/>
                    </a:lnTo>
                    <a:lnTo>
                      <a:pt x="16" y="160"/>
                    </a:lnTo>
                    <a:lnTo>
                      <a:pt x="30" y="176"/>
                    </a:lnTo>
                    <a:lnTo>
                      <a:pt x="46" y="189"/>
                    </a:lnTo>
                    <a:lnTo>
                      <a:pt x="64" y="199"/>
                    </a:lnTo>
                    <a:lnTo>
                      <a:pt x="82" y="205"/>
                    </a:lnTo>
                    <a:lnTo>
                      <a:pt x="103" y="207"/>
                    </a:lnTo>
                    <a:lnTo>
                      <a:pt x="124" y="205"/>
                    </a:lnTo>
                    <a:lnTo>
                      <a:pt x="128" y="203"/>
                    </a:lnTo>
                    <a:lnTo>
                      <a:pt x="130" y="202"/>
                    </a:lnTo>
                    <a:lnTo>
                      <a:pt x="133" y="202"/>
                    </a:lnTo>
                    <a:lnTo>
                      <a:pt x="143" y="199"/>
                    </a:lnTo>
                    <a:lnTo>
                      <a:pt x="151" y="194"/>
                    </a:lnTo>
                    <a:lnTo>
                      <a:pt x="155" y="191"/>
                    </a:lnTo>
                    <a:lnTo>
                      <a:pt x="160" y="189"/>
                    </a:lnTo>
                    <a:lnTo>
                      <a:pt x="176" y="176"/>
                    </a:lnTo>
                    <a:lnTo>
                      <a:pt x="188" y="160"/>
                    </a:lnTo>
                    <a:lnTo>
                      <a:pt x="190" y="155"/>
                    </a:lnTo>
                    <a:lnTo>
                      <a:pt x="193" y="151"/>
                    </a:lnTo>
                    <a:lnTo>
                      <a:pt x="199" y="143"/>
                    </a:lnTo>
                    <a:lnTo>
                      <a:pt x="202" y="133"/>
                    </a:lnTo>
                    <a:lnTo>
                      <a:pt x="202" y="130"/>
                    </a:lnTo>
                    <a:lnTo>
                      <a:pt x="203" y="128"/>
                    </a:lnTo>
                    <a:lnTo>
                      <a:pt x="205" y="124"/>
                    </a:lnTo>
                    <a:lnTo>
                      <a:pt x="207" y="103"/>
                    </a:lnTo>
                    <a:lnTo>
                      <a:pt x="205" y="82"/>
                    </a:lnTo>
                    <a:lnTo>
                      <a:pt x="199" y="64"/>
                    </a:lnTo>
                    <a:lnTo>
                      <a:pt x="188" y="46"/>
                    </a:lnTo>
                    <a:lnTo>
                      <a:pt x="176" y="30"/>
                    </a:lnTo>
                    <a:lnTo>
                      <a:pt x="160" y="16"/>
                    </a:lnTo>
                    <a:lnTo>
                      <a:pt x="143" y="7"/>
                    </a:lnTo>
                    <a:lnTo>
                      <a:pt x="133" y="3"/>
                    </a:lnTo>
                    <a:lnTo>
                      <a:pt x="124" y="1"/>
                    </a:lnTo>
                    <a:lnTo>
                      <a:pt x="103" y="0"/>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679">
                <a:extLst>
                  <a:ext uri="{FF2B5EF4-FFF2-40B4-BE49-F238E27FC236}">
                    <a16:creationId xmlns:a16="http://schemas.microsoft.com/office/drawing/2014/main" id="{9E12F416-748E-DE89-FC76-D3F0F2CFF766}"/>
                  </a:ext>
                </a:extLst>
              </p:cNvPr>
              <p:cNvSpPr>
                <a:spLocks/>
              </p:cNvSpPr>
              <p:nvPr/>
            </p:nvSpPr>
            <p:spPr bwMode="auto">
              <a:xfrm>
                <a:off x="1855788" y="3876815"/>
                <a:ext cx="65088" cy="65087"/>
              </a:xfrm>
              <a:custGeom>
                <a:avLst/>
                <a:gdLst>
                  <a:gd name="T0" fmla="*/ 30 w 207"/>
                  <a:gd name="T1" fmla="*/ 177 h 207"/>
                  <a:gd name="T2" fmla="*/ 46 w 207"/>
                  <a:gd name="T3" fmla="*/ 189 h 207"/>
                  <a:gd name="T4" fmla="*/ 64 w 207"/>
                  <a:gd name="T5" fmla="*/ 199 h 207"/>
                  <a:gd name="T6" fmla="*/ 82 w 207"/>
                  <a:gd name="T7" fmla="*/ 205 h 207"/>
                  <a:gd name="T8" fmla="*/ 103 w 207"/>
                  <a:gd name="T9" fmla="*/ 207 h 207"/>
                  <a:gd name="T10" fmla="*/ 124 w 207"/>
                  <a:gd name="T11" fmla="*/ 205 h 207"/>
                  <a:gd name="T12" fmla="*/ 128 w 207"/>
                  <a:gd name="T13" fmla="*/ 203 h 207"/>
                  <a:gd name="T14" fmla="*/ 130 w 207"/>
                  <a:gd name="T15" fmla="*/ 202 h 207"/>
                  <a:gd name="T16" fmla="*/ 133 w 207"/>
                  <a:gd name="T17" fmla="*/ 202 h 207"/>
                  <a:gd name="T18" fmla="*/ 143 w 207"/>
                  <a:gd name="T19" fmla="*/ 199 h 207"/>
                  <a:gd name="T20" fmla="*/ 151 w 207"/>
                  <a:gd name="T21" fmla="*/ 194 h 207"/>
                  <a:gd name="T22" fmla="*/ 155 w 207"/>
                  <a:gd name="T23" fmla="*/ 191 h 207"/>
                  <a:gd name="T24" fmla="*/ 160 w 207"/>
                  <a:gd name="T25" fmla="*/ 189 h 207"/>
                  <a:gd name="T26" fmla="*/ 176 w 207"/>
                  <a:gd name="T27" fmla="*/ 177 h 207"/>
                  <a:gd name="T28" fmla="*/ 188 w 207"/>
                  <a:gd name="T29" fmla="*/ 161 h 207"/>
                  <a:gd name="T30" fmla="*/ 190 w 207"/>
                  <a:gd name="T31" fmla="*/ 156 h 207"/>
                  <a:gd name="T32" fmla="*/ 193 w 207"/>
                  <a:gd name="T33" fmla="*/ 152 h 207"/>
                  <a:gd name="T34" fmla="*/ 199 w 207"/>
                  <a:gd name="T35" fmla="*/ 143 h 207"/>
                  <a:gd name="T36" fmla="*/ 202 w 207"/>
                  <a:gd name="T37" fmla="*/ 133 h 207"/>
                  <a:gd name="T38" fmla="*/ 202 w 207"/>
                  <a:gd name="T39" fmla="*/ 130 h 207"/>
                  <a:gd name="T40" fmla="*/ 203 w 207"/>
                  <a:gd name="T41" fmla="*/ 128 h 207"/>
                  <a:gd name="T42" fmla="*/ 205 w 207"/>
                  <a:gd name="T43" fmla="*/ 124 h 207"/>
                  <a:gd name="T44" fmla="*/ 207 w 207"/>
                  <a:gd name="T45" fmla="*/ 104 h 207"/>
                  <a:gd name="T46" fmla="*/ 205 w 207"/>
                  <a:gd name="T47" fmla="*/ 83 h 207"/>
                  <a:gd name="T48" fmla="*/ 199 w 207"/>
                  <a:gd name="T49" fmla="*/ 64 h 207"/>
                  <a:gd name="T50" fmla="*/ 188 w 207"/>
                  <a:gd name="T51" fmla="*/ 46 h 207"/>
                  <a:gd name="T52" fmla="*/ 176 w 207"/>
                  <a:gd name="T53" fmla="*/ 31 h 207"/>
                  <a:gd name="T54" fmla="*/ 160 w 207"/>
                  <a:gd name="T55" fmla="*/ 17 h 207"/>
                  <a:gd name="T56" fmla="*/ 143 w 207"/>
                  <a:gd name="T57" fmla="*/ 8 h 207"/>
                  <a:gd name="T58" fmla="*/ 133 w 207"/>
                  <a:gd name="T59" fmla="*/ 4 h 207"/>
                  <a:gd name="T60" fmla="*/ 124 w 207"/>
                  <a:gd name="T61" fmla="*/ 2 h 207"/>
                  <a:gd name="T62" fmla="*/ 103 w 207"/>
                  <a:gd name="T63" fmla="*/ 0 h 207"/>
                  <a:gd name="T64" fmla="*/ 82 w 207"/>
                  <a:gd name="T65" fmla="*/ 2 h 207"/>
                  <a:gd name="T66" fmla="*/ 64 w 207"/>
                  <a:gd name="T67" fmla="*/ 8 h 207"/>
                  <a:gd name="T68" fmla="*/ 46 w 207"/>
                  <a:gd name="T69" fmla="*/ 17 h 207"/>
                  <a:gd name="T70" fmla="*/ 30 w 207"/>
                  <a:gd name="T71" fmla="*/ 31 h 207"/>
                  <a:gd name="T72" fmla="*/ 16 w 207"/>
                  <a:gd name="T73" fmla="*/ 46 h 207"/>
                  <a:gd name="T74" fmla="*/ 7 w 207"/>
                  <a:gd name="T75" fmla="*/ 64 h 207"/>
                  <a:gd name="T76" fmla="*/ 1 w 207"/>
                  <a:gd name="T77" fmla="*/ 83 h 207"/>
                  <a:gd name="T78" fmla="*/ 0 w 207"/>
                  <a:gd name="T79" fmla="*/ 104 h 207"/>
                  <a:gd name="T80" fmla="*/ 1 w 207"/>
                  <a:gd name="T81" fmla="*/ 124 h 207"/>
                  <a:gd name="T82" fmla="*/ 3 w 207"/>
                  <a:gd name="T83" fmla="*/ 133 h 207"/>
                  <a:gd name="T84" fmla="*/ 7 w 207"/>
                  <a:gd name="T85" fmla="*/ 143 h 207"/>
                  <a:gd name="T86" fmla="*/ 16 w 207"/>
                  <a:gd name="T87" fmla="*/ 161 h 207"/>
                  <a:gd name="T88" fmla="*/ 30 w 207"/>
                  <a:gd name="T89" fmla="*/ 17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7" h="207">
                    <a:moveTo>
                      <a:pt x="30" y="177"/>
                    </a:moveTo>
                    <a:lnTo>
                      <a:pt x="46" y="189"/>
                    </a:lnTo>
                    <a:lnTo>
                      <a:pt x="64" y="199"/>
                    </a:lnTo>
                    <a:lnTo>
                      <a:pt x="82" y="205"/>
                    </a:lnTo>
                    <a:lnTo>
                      <a:pt x="103" y="207"/>
                    </a:lnTo>
                    <a:lnTo>
                      <a:pt x="124" y="205"/>
                    </a:lnTo>
                    <a:lnTo>
                      <a:pt x="128" y="203"/>
                    </a:lnTo>
                    <a:lnTo>
                      <a:pt x="130" y="202"/>
                    </a:lnTo>
                    <a:lnTo>
                      <a:pt x="133" y="202"/>
                    </a:lnTo>
                    <a:lnTo>
                      <a:pt x="143" y="199"/>
                    </a:lnTo>
                    <a:lnTo>
                      <a:pt x="151" y="194"/>
                    </a:lnTo>
                    <a:lnTo>
                      <a:pt x="155" y="191"/>
                    </a:lnTo>
                    <a:lnTo>
                      <a:pt x="160" y="189"/>
                    </a:lnTo>
                    <a:lnTo>
                      <a:pt x="176" y="177"/>
                    </a:lnTo>
                    <a:lnTo>
                      <a:pt x="188" y="161"/>
                    </a:lnTo>
                    <a:lnTo>
                      <a:pt x="190" y="156"/>
                    </a:lnTo>
                    <a:lnTo>
                      <a:pt x="193" y="152"/>
                    </a:lnTo>
                    <a:lnTo>
                      <a:pt x="199" y="143"/>
                    </a:lnTo>
                    <a:lnTo>
                      <a:pt x="202" y="133"/>
                    </a:lnTo>
                    <a:lnTo>
                      <a:pt x="202" y="130"/>
                    </a:lnTo>
                    <a:lnTo>
                      <a:pt x="203" y="128"/>
                    </a:lnTo>
                    <a:lnTo>
                      <a:pt x="205" y="124"/>
                    </a:lnTo>
                    <a:lnTo>
                      <a:pt x="207" y="104"/>
                    </a:lnTo>
                    <a:lnTo>
                      <a:pt x="205" y="83"/>
                    </a:lnTo>
                    <a:lnTo>
                      <a:pt x="199" y="64"/>
                    </a:lnTo>
                    <a:lnTo>
                      <a:pt x="188" y="46"/>
                    </a:lnTo>
                    <a:lnTo>
                      <a:pt x="176" y="31"/>
                    </a:lnTo>
                    <a:lnTo>
                      <a:pt x="160" y="17"/>
                    </a:lnTo>
                    <a:lnTo>
                      <a:pt x="143" y="8"/>
                    </a:lnTo>
                    <a:lnTo>
                      <a:pt x="133" y="4"/>
                    </a:lnTo>
                    <a:lnTo>
                      <a:pt x="124" y="2"/>
                    </a:lnTo>
                    <a:lnTo>
                      <a:pt x="103" y="0"/>
                    </a:lnTo>
                    <a:lnTo>
                      <a:pt x="82" y="2"/>
                    </a:lnTo>
                    <a:lnTo>
                      <a:pt x="64" y="8"/>
                    </a:lnTo>
                    <a:lnTo>
                      <a:pt x="46" y="17"/>
                    </a:lnTo>
                    <a:lnTo>
                      <a:pt x="30" y="31"/>
                    </a:lnTo>
                    <a:lnTo>
                      <a:pt x="16" y="46"/>
                    </a:lnTo>
                    <a:lnTo>
                      <a:pt x="7" y="64"/>
                    </a:lnTo>
                    <a:lnTo>
                      <a:pt x="1" y="83"/>
                    </a:lnTo>
                    <a:lnTo>
                      <a:pt x="0" y="104"/>
                    </a:lnTo>
                    <a:lnTo>
                      <a:pt x="1" y="124"/>
                    </a:lnTo>
                    <a:lnTo>
                      <a:pt x="3" y="133"/>
                    </a:lnTo>
                    <a:lnTo>
                      <a:pt x="7" y="143"/>
                    </a:lnTo>
                    <a:lnTo>
                      <a:pt x="16" y="161"/>
                    </a:lnTo>
                    <a:lnTo>
                      <a:pt x="30" y="177"/>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680">
                <a:extLst>
                  <a:ext uri="{FF2B5EF4-FFF2-40B4-BE49-F238E27FC236}">
                    <a16:creationId xmlns:a16="http://schemas.microsoft.com/office/drawing/2014/main" id="{5122190D-ECFD-53EA-55ED-9550F6B89FB1}"/>
                  </a:ext>
                </a:extLst>
              </p:cNvPr>
              <p:cNvSpPr>
                <a:spLocks/>
              </p:cNvSpPr>
              <p:nvPr/>
            </p:nvSpPr>
            <p:spPr bwMode="auto">
              <a:xfrm>
                <a:off x="1855788" y="4049560"/>
                <a:ext cx="65088" cy="65087"/>
              </a:xfrm>
              <a:custGeom>
                <a:avLst/>
                <a:gdLst>
                  <a:gd name="T0" fmla="*/ 103 w 207"/>
                  <a:gd name="T1" fmla="*/ 0 h 207"/>
                  <a:gd name="T2" fmla="*/ 82 w 207"/>
                  <a:gd name="T3" fmla="*/ 1 h 207"/>
                  <a:gd name="T4" fmla="*/ 64 w 207"/>
                  <a:gd name="T5" fmla="*/ 7 h 207"/>
                  <a:gd name="T6" fmla="*/ 46 w 207"/>
                  <a:gd name="T7" fmla="*/ 16 h 207"/>
                  <a:gd name="T8" fmla="*/ 30 w 207"/>
                  <a:gd name="T9" fmla="*/ 30 h 207"/>
                  <a:gd name="T10" fmla="*/ 16 w 207"/>
                  <a:gd name="T11" fmla="*/ 46 h 207"/>
                  <a:gd name="T12" fmla="*/ 7 w 207"/>
                  <a:gd name="T13" fmla="*/ 64 h 207"/>
                  <a:gd name="T14" fmla="*/ 1 w 207"/>
                  <a:gd name="T15" fmla="*/ 82 h 207"/>
                  <a:gd name="T16" fmla="*/ 0 w 207"/>
                  <a:gd name="T17" fmla="*/ 103 h 207"/>
                  <a:gd name="T18" fmla="*/ 1 w 207"/>
                  <a:gd name="T19" fmla="*/ 124 h 207"/>
                  <a:gd name="T20" fmla="*/ 3 w 207"/>
                  <a:gd name="T21" fmla="*/ 133 h 207"/>
                  <a:gd name="T22" fmla="*/ 7 w 207"/>
                  <a:gd name="T23" fmla="*/ 143 h 207"/>
                  <a:gd name="T24" fmla="*/ 16 w 207"/>
                  <a:gd name="T25" fmla="*/ 160 h 207"/>
                  <a:gd name="T26" fmla="*/ 30 w 207"/>
                  <a:gd name="T27" fmla="*/ 176 h 207"/>
                  <a:gd name="T28" fmla="*/ 46 w 207"/>
                  <a:gd name="T29" fmla="*/ 189 h 207"/>
                  <a:gd name="T30" fmla="*/ 64 w 207"/>
                  <a:gd name="T31" fmla="*/ 199 h 207"/>
                  <a:gd name="T32" fmla="*/ 82 w 207"/>
                  <a:gd name="T33" fmla="*/ 205 h 207"/>
                  <a:gd name="T34" fmla="*/ 103 w 207"/>
                  <a:gd name="T35" fmla="*/ 207 h 207"/>
                  <a:gd name="T36" fmla="*/ 124 w 207"/>
                  <a:gd name="T37" fmla="*/ 205 h 207"/>
                  <a:gd name="T38" fmla="*/ 128 w 207"/>
                  <a:gd name="T39" fmla="*/ 203 h 207"/>
                  <a:gd name="T40" fmla="*/ 130 w 207"/>
                  <a:gd name="T41" fmla="*/ 202 h 207"/>
                  <a:gd name="T42" fmla="*/ 133 w 207"/>
                  <a:gd name="T43" fmla="*/ 202 h 207"/>
                  <a:gd name="T44" fmla="*/ 143 w 207"/>
                  <a:gd name="T45" fmla="*/ 199 h 207"/>
                  <a:gd name="T46" fmla="*/ 151 w 207"/>
                  <a:gd name="T47" fmla="*/ 194 h 207"/>
                  <a:gd name="T48" fmla="*/ 155 w 207"/>
                  <a:gd name="T49" fmla="*/ 191 h 207"/>
                  <a:gd name="T50" fmla="*/ 160 w 207"/>
                  <a:gd name="T51" fmla="*/ 189 h 207"/>
                  <a:gd name="T52" fmla="*/ 176 w 207"/>
                  <a:gd name="T53" fmla="*/ 176 h 207"/>
                  <a:gd name="T54" fmla="*/ 188 w 207"/>
                  <a:gd name="T55" fmla="*/ 160 h 207"/>
                  <a:gd name="T56" fmla="*/ 190 w 207"/>
                  <a:gd name="T57" fmla="*/ 155 h 207"/>
                  <a:gd name="T58" fmla="*/ 193 w 207"/>
                  <a:gd name="T59" fmla="*/ 151 h 207"/>
                  <a:gd name="T60" fmla="*/ 199 w 207"/>
                  <a:gd name="T61" fmla="*/ 143 h 207"/>
                  <a:gd name="T62" fmla="*/ 202 w 207"/>
                  <a:gd name="T63" fmla="*/ 133 h 207"/>
                  <a:gd name="T64" fmla="*/ 202 w 207"/>
                  <a:gd name="T65" fmla="*/ 130 h 207"/>
                  <a:gd name="T66" fmla="*/ 203 w 207"/>
                  <a:gd name="T67" fmla="*/ 128 h 207"/>
                  <a:gd name="T68" fmla="*/ 205 w 207"/>
                  <a:gd name="T69" fmla="*/ 124 h 207"/>
                  <a:gd name="T70" fmla="*/ 207 w 207"/>
                  <a:gd name="T71" fmla="*/ 103 h 207"/>
                  <a:gd name="T72" fmla="*/ 205 w 207"/>
                  <a:gd name="T73" fmla="*/ 82 h 207"/>
                  <a:gd name="T74" fmla="*/ 199 w 207"/>
                  <a:gd name="T75" fmla="*/ 64 h 207"/>
                  <a:gd name="T76" fmla="*/ 188 w 207"/>
                  <a:gd name="T77" fmla="*/ 46 h 207"/>
                  <a:gd name="T78" fmla="*/ 176 w 207"/>
                  <a:gd name="T79" fmla="*/ 30 h 207"/>
                  <a:gd name="T80" fmla="*/ 160 w 207"/>
                  <a:gd name="T81" fmla="*/ 16 h 207"/>
                  <a:gd name="T82" fmla="*/ 143 w 207"/>
                  <a:gd name="T83" fmla="*/ 7 h 207"/>
                  <a:gd name="T84" fmla="*/ 133 w 207"/>
                  <a:gd name="T85" fmla="*/ 3 h 207"/>
                  <a:gd name="T86" fmla="*/ 124 w 207"/>
                  <a:gd name="T87" fmla="*/ 1 h 207"/>
                  <a:gd name="T88" fmla="*/ 103 w 207"/>
                  <a:gd name="T89"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7" h="207">
                    <a:moveTo>
                      <a:pt x="103" y="0"/>
                    </a:moveTo>
                    <a:lnTo>
                      <a:pt x="82" y="1"/>
                    </a:lnTo>
                    <a:lnTo>
                      <a:pt x="64" y="7"/>
                    </a:lnTo>
                    <a:lnTo>
                      <a:pt x="46" y="16"/>
                    </a:lnTo>
                    <a:lnTo>
                      <a:pt x="30" y="30"/>
                    </a:lnTo>
                    <a:lnTo>
                      <a:pt x="16" y="46"/>
                    </a:lnTo>
                    <a:lnTo>
                      <a:pt x="7" y="64"/>
                    </a:lnTo>
                    <a:lnTo>
                      <a:pt x="1" y="82"/>
                    </a:lnTo>
                    <a:lnTo>
                      <a:pt x="0" y="103"/>
                    </a:lnTo>
                    <a:lnTo>
                      <a:pt x="1" y="124"/>
                    </a:lnTo>
                    <a:lnTo>
                      <a:pt x="3" y="133"/>
                    </a:lnTo>
                    <a:lnTo>
                      <a:pt x="7" y="143"/>
                    </a:lnTo>
                    <a:lnTo>
                      <a:pt x="16" y="160"/>
                    </a:lnTo>
                    <a:lnTo>
                      <a:pt x="30" y="176"/>
                    </a:lnTo>
                    <a:lnTo>
                      <a:pt x="46" y="189"/>
                    </a:lnTo>
                    <a:lnTo>
                      <a:pt x="64" y="199"/>
                    </a:lnTo>
                    <a:lnTo>
                      <a:pt x="82" y="205"/>
                    </a:lnTo>
                    <a:lnTo>
                      <a:pt x="103" y="207"/>
                    </a:lnTo>
                    <a:lnTo>
                      <a:pt x="124" y="205"/>
                    </a:lnTo>
                    <a:lnTo>
                      <a:pt x="128" y="203"/>
                    </a:lnTo>
                    <a:lnTo>
                      <a:pt x="130" y="202"/>
                    </a:lnTo>
                    <a:lnTo>
                      <a:pt x="133" y="202"/>
                    </a:lnTo>
                    <a:lnTo>
                      <a:pt x="143" y="199"/>
                    </a:lnTo>
                    <a:lnTo>
                      <a:pt x="151" y="194"/>
                    </a:lnTo>
                    <a:lnTo>
                      <a:pt x="155" y="191"/>
                    </a:lnTo>
                    <a:lnTo>
                      <a:pt x="160" y="189"/>
                    </a:lnTo>
                    <a:lnTo>
                      <a:pt x="176" y="176"/>
                    </a:lnTo>
                    <a:lnTo>
                      <a:pt x="188" y="160"/>
                    </a:lnTo>
                    <a:lnTo>
                      <a:pt x="190" y="155"/>
                    </a:lnTo>
                    <a:lnTo>
                      <a:pt x="193" y="151"/>
                    </a:lnTo>
                    <a:lnTo>
                      <a:pt x="199" y="143"/>
                    </a:lnTo>
                    <a:lnTo>
                      <a:pt x="202" y="133"/>
                    </a:lnTo>
                    <a:lnTo>
                      <a:pt x="202" y="130"/>
                    </a:lnTo>
                    <a:lnTo>
                      <a:pt x="203" y="128"/>
                    </a:lnTo>
                    <a:lnTo>
                      <a:pt x="205" y="124"/>
                    </a:lnTo>
                    <a:lnTo>
                      <a:pt x="207" y="103"/>
                    </a:lnTo>
                    <a:lnTo>
                      <a:pt x="205" y="82"/>
                    </a:lnTo>
                    <a:lnTo>
                      <a:pt x="199" y="64"/>
                    </a:lnTo>
                    <a:lnTo>
                      <a:pt x="188" y="46"/>
                    </a:lnTo>
                    <a:lnTo>
                      <a:pt x="176" y="30"/>
                    </a:lnTo>
                    <a:lnTo>
                      <a:pt x="160" y="16"/>
                    </a:lnTo>
                    <a:lnTo>
                      <a:pt x="143" y="7"/>
                    </a:lnTo>
                    <a:lnTo>
                      <a:pt x="133" y="3"/>
                    </a:lnTo>
                    <a:lnTo>
                      <a:pt x="124" y="1"/>
                    </a:lnTo>
                    <a:lnTo>
                      <a:pt x="103"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681">
                <a:extLst>
                  <a:ext uri="{FF2B5EF4-FFF2-40B4-BE49-F238E27FC236}">
                    <a16:creationId xmlns:a16="http://schemas.microsoft.com/office/drawing/2014/main" id="{E935CAF7-7B1B-9576-BA5F-29DF4E48D22B}"/>
                  </a:ext>
                </a:extLst>
              </p:cNvPr>
              <p:cNvSpPr>
                <a:spLocks/>
              </p:cNvSpPr>
              <p:nvPr/>
            </p:nvSpPr>
            <p:spPr bwMode="auto">
              <a:xfrm>
                <a:off x="1855788" y="4222303"/>
                <a:ext cx="65088" cy="65087"/>
              </a:xfrm>
              <a:custGeom>
                <a:avLst/>
                <a:gdLst>
                  <a:gd name="T0" fmla="*/ 103 w 207"/>
                  <a:gd name="T1" fmla="*/ 0 h 206"/>
                  <a:gd name="T2" fmla="*/ 82 w 207"/>
                  <a:gd name="T3" fmla="*/ 1 h 206"/>
                  <a:gd name="T4" fmla="*/ 64 w 207"/>
                  <a:gd name="T5" fmla="*/ 7 h 206"/>
                  <a:gd name="T6" fmla="*/ 46 w 207"/>
                  <a:gd name="T7" fmla="*/ 16 h 206"/>
                  <a:gd name="T8" fmla="*/ 30 w 207"/>
                  <a:gd name="T9" fmla="*/ 30 h 206"/>
                  <a:gd name="T10" fmla="*/ 16 w 207"/>
                  <a:gd name="T11" fmla="*/ 45 h 206"/>
                  <a:gd name="T12" fmla="*/ 7 w 207"/>
                  <a:gd name="T13" fmla="*/ 63 h 206"/>
                  <a:gd name="T14" fmla="*/ 1 w 207"/>
                  <a:gd name="T15" fmla="*/ 82 h 206"/>
                  <a:gd name="T16" fmla="*/ 0 w 207"/>
                  <a:gd name="T17" fmla="*/ 103 h 206"/>
                  <a:gd name="T18" fmla="*/ 1 w 207"/>
                  <a:gd name="T19" fmla="*/ 123 h 206"/>
                  <a:gd name="T20" fmla="*/ 3 w 207"/>
                  <a:gd name="T21" fmla="*/ 132 h 206"/>
                  <a:gd name="T22" fmla="*/ 7 w 207"/>
                  <a:gd name="T23" fmla="*/ 142 h 206"/>
                  <a:gd name="T24" fmla="*/ 16 w 207"/>
                  <a:gd name="T25" fmla="*/ 160 h 206"/>
                  <a:gd name="T26" fmla="*/ 30 w 207"/>
                  <a:gd name="T27" fmla="*/ 176 h 206"/>
                  <a:gd name="T28" fmla="*/ 46 w 207"/>
                  <a:gd name="T29" fmla="*/ 188 h 206"/>
                  <a:gd name="T30" fmla="*/ 64 w 207"/>
                  <a:gd name="T31" fmla="*/ 198 h 206"/>
                  <a:gd name="T32" fmla="*/ 82 w 207"/>
                  <a:gd name="T33" fmla="*/ 204 h 206"/>
                  <a:gd name="T34" fmla="*/ 103 w 207"/>
                  <a:gd name="T35" fmla="*/ 206 h 206"/>
                  <a:gd name="T36" fmla="*/ 124 w 207"/>
                  <a:gd name="T37" fmla="*/ 204 h 206"/>
                  <a:gd name="T38" fmla="*/ 128 w 207"/>
                  <a:gd name="T39" fmla="*/ 202 h 206"/>
                  <a:gd name="T40" fmla="*/ 130 w 207"/>
                  <a:gd name="T41" fmla="*/ 201 h 206"/>
                  <a:gd name="T42" fmla="*/ 133 w 207"/>
                  <a:gd name="T43" fmla="*/ 201 h 206"/>
                  <a:gd name="T44" fmla="*/ 143 w 207"/>
                  <a:gd name="T45" fmla="*/ 198 h 206"/>
                  <a:gd name="T46" fmla="*/ 151 w 207"/>
                  <a:gd name="T47" fmla="*/ 193 h 206"/>
                  <a:gd name="T48" fmla="*/ 155 w 207"/>
                  <a:gd name="T49" fmla="*/ 190 h 206"/>
                  <a:gd name="T50" fmla="*/ 160 w 207"/>
                  <a:gd name="T51" fmla="*/ 188 h 206"/>
                  <a:gd name="T52" fmla="*/ 176 w 207"/>
                  <a:gd name="T53" fmla="*/ 176 h 206"/>
                  <a:gd name="T54" fmla="*/ 188 w 207"/>
                  <a:gd name="T55" fmla="*/ 160 h 206"/>
                  <a:gd name="T56" fmla="*/ 190 w 207"/>
                  <a:gd name="T57" fmla="*/ 155 h 206"/>
                  <a:gd name="T58" fmla="*/ 193 w 207"/>
                  <a:gd name="T59" fmla="*/ 151 h 206"/>
                  <a:gd name="T60" fmla="*/ 199 w 207"/>
                  <a:gd name="T61" fmla="*/ 142 h 206"/>
                  <a:gd name="T62" fmla="*/ 202 w 207"/>
                  <a:gd name="T63" fmla="*/ 132 h 206"/>
                  <a:gd name="T64" fmla="*/ 202 w 207"/>
                  <a:gd name="T65" fmla="*/ 129 h 206"/>
                  <a:gd name="T66" fmla="*/ 203 w 207"/>
                  <a:gd name="T67" fmla="*/ 127 h 206"/>
                  <a:gd name="T68" fmla="*/ 205 w 207"/>
                  <a:gd name="T69" fmla="*/ 123 h 206"/>
                  <a:gd name="T70" fmla="*/ 207 w 207"/>
                  <a:gd name="T71" fmla="*/ 103 h 206"/>
                  <a:gd name="T72" fmla="*/ 205 w 207"/>
                  <a:gd name="T73" fmla="*/ 82 h 206"/>
                  <a:gd name="T74" fmla="*/ 199 w 207"/>
                  <a:gd name="T75" fmla="*/ 63 h 206"/>
                  <a:gd name="T76" fmla="*/ 188 w 207"/>
                  <a:gd name="T77" fmla="*/ 45 h 206"/>
                  <a:gd name="T78" fmla="*/ 176 w 207"/>
                  <a:gd name="T79" fmla="*/ 30 h 206"/>
                  <a:gd name="T80" fmla="*/ 160 w 207"/>
                  <a:gd name="T81" fmla="*/ 16 h 206"/>
                  <a:gd name="T82" fmla="*/ 143 w 207"/>
                  <a:gd name="T83" fmla="*/ 7 h 206"/>
                  <a:gd name="T84" fmla="*/ 133 w 207"/>
                  <a:gd name="T85" fmla="*/ 3 h 206"/>
                  <a:gd name="T86" fmla="*/ 124 w 207"/>
                  <a:gd name="T87" fmla="*/ 1 h 206"/>
                  <a:gd name="T88" fmla="*/ 103 w 207"/>
                  <a:gd name="T89"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7" h="206">
                    <a:moveTo>
                      <a:pt x="103" y="0"/>
                    </a:moveTo>
                    <a:lnTo>
                      <a:pt x="82" y="1"/>
                    </a:lnTo>
                    <a:lnTo>
                      <a:pt x="64" y="7"/>
                    </a:lnTo>
                    <a:lnTo>
                      <a:pt x="46" y="16"/>
                    </a:lnTo>
                    <a:lnTo>
                      <a:pt x="30" y="30"/>
                    </a:lnTo>
                    <a:lnTo>
                      <a:pt x="16" y="45"/>
                    </a:lnTo>
                    <a:lnTo>
                      <a:pt x="7" y="63"/>
                    </a:lnTo>
                    <a:lnTo>
                      <a:pt x="1" y="82"/>
                    </a:lnTo>
                    <a:lnTo>
                      <a:pt x="0" y="103"/>
                    </a:lnTo>
                    <a:lnTo>
                      <a:pt x="1" y="123"/>
                    </a:lnTo>
                    <a:lnTo>
                      <a:pt x="3" y="132"/>
                    </a:lnTo>
                    <a:lnTo>
                      <a:pt x="7" y="142"/>
                    </a:lnTo>
                    <a:lnTo>
                      <a:pt x="16" y="160"/>
                    </a:lnTo>
                    <a:lnTo>
                      <a:pt x="30" y="176"/>
                    </a:lnTo>
                    <a:lnTo>
                      <a:pt x="46" y="188"/>
                    </a:lnTo>
                    <a:lnTo>
                      <a:pt x="64" y="198"/>
                    </a:lnTo>
                    <a:lnTo>
                      <a:pt x="82" y="204"/>
                    </a:lnTo>
                    <a:lnTo>
                      <a:pt x="103" y="206"/>
                    </a:lnTo>
                    <a:lnTo>
                      <a:pt x="124" y="204"/>
                    </a:lnTo>
                    <a:lnTo>
                      <a:pt x="128" y="202"/>
                    </a:lnTo>
                    <a:lnTo>
                      <a:pt x="130" y="201"/>
                    </a:lnTo>
                    <a:lnTo>
                      <a:pt x="133" y="201"/>
                    </a:lnTo>
                    <a:lnTo>
                      <a:pt x="143" y="198"/>
                    </a:lnTo>
                    <a:lnTo>
                      <a:pt x="151" y="193"/>
                    </a:lnTo>
                    <a:lnTo>
                      <a:pt x="155" y="190"/>
                    </a:lnTo>
                    <a:lnTo>
                      <a:pt x="160" y="188"/>
                    </a:lnTo>
                    <a:lnTo>
                      <a:pt x="176" y="176"/>
                    </a:lnTo>
                    <a:lnTo>
                      <a:pt x="188" y="160"/>
                    </a:lnTo>
                    <a:lnTo>
                      <a:pt x="190" y="155"/>
                    </a:lnTo>
                    <a:lnTo>
                      <a:pt x="193" y="151"/>
                    </a:lnTo>
                    <a:lnTo>
                      <a:pt x="199" y="142"/>
                    </a:lnTo>
                    <a:lnTo>
                      <a:pt x="202" y="132"/>
                    </a:lnTo>
                    <a:lnTo>
                      <a:pt x="202" y="129"/>
                    </a:lnTo>
                    <a:lnTo>
                      <a:pt x="203" y="127"/>
                    </a:lnTo>
                    <a:lnTo>
                      <a:pt x="205" y="123"/>
                    </a:lnTo>
                    <a:lnTo>
                      <a:pt x="207" y="103"/>
                    </a:lnTo>
                    <a:lnTo>
                      <a:pt x="205" y="82"/>
                    </a:lnTo>
                    <a:lnTo>
                      <a:pt x="199" y="63"/>
                    </a:lnTo>
                    <a:lnTo>
                      <a:pt x="188" y="45"/>
                    </a:lnTo>
                    <a:lnTo>
                      <a:pt x="176" y="30"/>
                    </a:lnTo>
                    <a:lnTo>
                      <a:pt x="160" y="16"/>
                    </a:lnTo>
                    <a:lnTo>
                      <a:pt x="143" y="7"/>
                    </a:lnTo>
                    <a:lnTo>
                      <a:pt x="133" y="3"/>
                    </a:lnTo>
                    <a:lnTo>
                      <a:pt x="124" y="1"/>
                    </a:lnTo>
                    <a:lnTo>
                      <a:pt x="103" y="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93" name="Groupe 92">
              <a:extLst>
                <a:ext uri="{FF2B5EF4-FFF2-40B4-BE49-F238E27FC236}">
                  <a16:creationId xmlns:a16="http://schemas.microsoft.com/office/drawing/2014/main" id="{CDEB01BB-5171-C325-5439-0E873F2F75D1}"/>
                </a:ext>
              </a:extLst>
            </p:cNvPr>
            <p:cNvGrpSpPr/>
            <p:nvPr/>
          </p:nvGrpSpPr>
          <p:grpSpPr>
            <a:xfrm>
              <a:off x="769938" y="3472185"/>
              <a:ext cx="2005013" cy="1908175"/>
              <a:chOff x="769938" y="3832225"/>
              <a:chExt cx="2005013" cy="1908175"/>
            </a:xfrm>
          </p:grpSpPr>
          <p:sp>
            <p:nvSpPr>
              <p:cNvPr id="94" name="Freeform 662">
                <a:extLst>
                  <a:ext uri="{FF2B5EF4-FFF2-40B4-BE49-F238E27FC236}">
                    <a16:creationId xmlns:a16="http://schemas.microsoft.com/office/drawing/2014/main" id="{9EC5A23E-ED1E-4851-6973-DBF7CFECBC58}"/>
                  </a:ext>
                </a:extLst>
              </p:cNvPr>
              <p:cNvSpPr>
                <a:spLocks/>
              </p:cNvSpPr>
              <p:nvPr/>
            </p:nvSpPr>
            <p:spPr bwMode="auto">
              <a:xfrm>
                <a:off x="831851" y="3832225"/>
                <a:ext cx="1943100" cy="1854200"/>
              </a:xfrm>
              <a:custGeom>
                <a:avLst/>
                <a:gdLst>
                  <a:gd name="T0" fmla="*/ 6118 w 6118"/>
                  <a:gd name="T1" fmla="*/ 5842 h 5842"/>
                  <a:gd name="T2" fmla="*/ 0 w 6118"/>
                  <a:gd name="T3" fmla="*/ 5842 h 5842"/>
                  <a:gd name="T4" fmla="*/ 0 w 6118"/>
                  <a:gd name="T5" fmla="*/ 0 h 5842"/>
                </a:gdLst>
                <a:ahLst/>
                <a:cxnLst>
                  <a:cxn ang="0">
                    <a:pos x="T0" y="T1"/>
                  </a:cxn>
                  <a:cxn ang="0">
                    <a:pos x="T2" y="T3"/>
                  </a:cxn>
                  <a:cxn ang="0">
                    <a:pos x="T4" y="T5"/>
                  </a:cxn>
                </a:cxnLst>
                <a:rect l="0" t="0" r="r" b="b"/>
                <a:pathLst>
                  <a:path w="6118" h="5842">
                    <a:moveTo>
                      <a:pt x="6118" y="5842"/>
                    </a:moveTo>
                    <a:lnTo>
                      <a:pt x="0" y="5842"/>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5" name="Line 670">
                <a:extLst>
                  <a:ext uri="{FF2B5EF4-FFF2-40B4-BE49-F238E27FC236}">
                    <a16:creationId xmlns:a16="http://schemas.microsoft.com/office/drawing/2014/main" id="{C9692523-ADA2-1310-F994-74C96C7EC99B}"/>
                  </a:ext>
                </a:extLst>
              </p:cNvPr>
              <p:cNvSpPr>
                <a:spLocks noChangeShapeType="1"/>
              </p:cNvSpPr>
              <p:nvPr/>
            </p:nvSpPr>
            <p:spPr bwMode="auto">
              <a:xfrm flipV="1">
                <a:off x="1716088" y="5686425"/>
                <a:ext cx="0" cy="539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6" name="Line 671">
                <a:extLst>
                  <a:ext uri="{FF2B5EF4-FFF2-40B4-BE49-F238E27FC236}">
                    <a16:creationId xmlns:a16="http://schemas.microsoft.com/office/drawing/2014/main" id="{BCE949A0-D5D3-DE7E-F220-1F14CC6DA01A}"/>
                  </a:ext>
                </a:extLst>
              </p:cNvPr>
              <p:cNvSpPr>
                <a:spLocks noChangeShapeType="1"/>
              </p:cNvSpPr>
              <p:nvPr/>
            </p:nvSpPr>
            <p:spPr bwMode="auto">
              <a:xfrm flipV="1">
                <a:off x="2214563" y="5686425"/>
                <a:ext cx="0" cy="539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7" name="Line 672">
                <a:extLst>
                  <a:ext uri="{FF2B5EF4-FFF2-40B4-BE49-F238E27FC236}">
                    <a16:creationId xmlns:a16="http://schemas.microsoft.com/office/drawing/2014/main" id="{14CFEE97-74E9-24B7-1CEF-911A0971E129}"/>
                  </a:ext>
                </a:extLst>
              </p:cNvPr>
              <p:cNvSpPr>
                <a:spLocks noChangeShapeType="1"/>
              </p:cNvSpPr>
              <p:nvPr/>
            </p:nvSpPr>
            <p:spPr bwMode="auto">
              <a:xfrm flipV="1">
                <a:off x="2651126" y="5686425"/>
                <a:ext cx="0" cy="539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8" name="Line 673">
                <a:extLst>
                  <a:ext uri="{FF2B5EF4-FFF2-40B4-BE49-F238E27FC236}">
                    <a16:creationId xmlns:a16="http://schemas.microsoft.com/office/drawing/2014/main" id="{9B7DCA67-367C-E1DC-253B-666FA89A305A}"/>
                  </a:ext>
                </a:extLst>
              </p:cNvPr>
              <p:cNvSpPr>
                <a:spLocks noChangeShapeType="1"/>
              </p:cNvSpPr>
              <p:nvPr/>
            </p:nvSpPr>
            <p:spPr bwMode="auto">
              <a:xfrm flipV="1">
                <a:off x="1031876" y="5686425"/>
                <a:ext cx="0" cy="539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9" name="Line 674">
                <a:extLst>
                  <a:ext uri="{FF2B5EF4-FFF2-40B4-BE49-F238E27FC236}">
                    <a16:creationId xmlns:a16="http://schemas.microsoft.com/office/drawing/2014/main" id="{F83EED75-10EB-22A7-E667-9A8173AB3689}"/>
                  </a:ext>
                </a:extLst>
              </p:cNvPr>
              <p:cNvSpPr>
                <a:spLocks noChangeShapeType="1"/>
              </p:cNvSpPr>
              <p:nvPr/>
            </p:nvSpPr>
            <p:spPr bwMode="auto">
              <a:xfrm flipV="1">
                <a:off x="1244601" y="5686425"/>
                <a:ext cx="0" cy="539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0" name="Line 675">
                <a:extLst>
                  <a:ext uri="{FF2B5EF4-FFF2-40B4-BE49-F238E27FC236}">
                    <a16:creationId xmlns:a16="http://schemas.microsoft.com/office/drawing/2014/main" id="{238587A2-8FFE-A867-24F5-CFC5BBEAFDD3}"/>
                  </a:ext>
                </a:extLst>
              </p:cNvPr>
              <p:cNvSpPr>
                <a:spLocks noChangeShapeType="1"/>
              </p:cNvSpPr>
              <p:nvPr/>
            </p:nvSpPr>
            <p:spPr bwMode="auto">
              <a:xfrm flipV="1">
                <a:off x="909638" y="5686425"/>
                <a:ext cx="0" cy="539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1" name="Line 691">
                <a:extLst>
                  <a:ext uri="{FF2B5EF4-FFF2-40B4-BE49-F238E27FC236}">
                    <a16:creationId xmlns:a16="http://schemas.microsoft.com/office/drawing/2014/main" id="{C79C7C7C-EDF3-A14C-AF1E-DB8943E29546}"/>
                  </a:ext>
                </a:extLst>
              </p:cNvPr>
              <p:cNvSpPr>
                <a:spLocks noChangeShapeType="1"/>
              </p:cNvSpPr>
              <p:nvPr/>
            </p:nvSpPr>
            <p:spPr bwMode="auto">
              <a:xfrm>
                <a:off x="769938" y="4583113"/>
                <a:ext cx="6191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2" name="Line 692">
                <a:extLst>
                  <a:ext uri="{FF2B5EF4-FFF2-40B4-BE49-F238E27FC236}">
                    <a16:creationId xmlns:a16="http://schemas.microsoft.com/office/drawing/2014/main" id="{6F4BF16A-09FA-8CEA-B687-9DA64E879349}"/>
                  </a:ext>
                </a:extLst>
              </p:cNvPr>
              <p:cNvSpPr>
                <a:spLocks noChangeShapeType="1"/>
              </p:cNvSpPr>
              <p:nvPr/>
            </p:nvSpPr>
            <p:spPr bwMode="auto">
              <a:xfrm>
                <a:off x="769938" y="4214813"/>
                <a:ext cx="6191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3" name="Line 693">
                <a:extLst>
                  <a:ext uri="{FF2B5EF4-FFF2-40B4-BE49-F238E27FC236}">
                    <a16:creationId xmlns:a16="http://schemas.microsoft.com/office/drawing/2014/main" id="{F31693C6-7737-A55C-F051-6BD30CBF0ED5}"/>
                  </a:ext>
                </a:extLst>
              </p:cNvPr>
              <p:cNvSpPr>
                <a:spLocks noChangeShapeType="1"/>
              </p:cNvSpPr>
              <p:nvPr/>
            </p:nvSpPr>
            <p:spPr bwMode="auto">
              <a:xfrm>
                <a:off x="769938" y="3846513"/>
                <a:ext cx="6191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4" name="Line 694">
                <a:extLst>
                  <a:ext uri="{FF2B5EF4-FFF2-40B4-BE49-F238E27FC236}">
                    <a16:creationId xmlns:a16="http://schemas.microsoft.com/office/drawing/2014/main" id="{46E778FD-D36B-38DD-87C6-FD9D9145BA54}"/>
                  </a:ext>
                </a:extLst>
              </p:cNvPr>
              <p:cNvSpPr>
                <a:spLocks noChangeShapeType="1"/>
              </p:cNvSpPr>
              <p:nvPr/>
            </p:nvSpPr>
            <p:spPr bwMode="auto">
              <a:xfrm>
                <a:off x="769938" y="5686425"/>
                <a:ext cx="6191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5" name="Line 695">
                <a:extLst>
                  <a:ext uri="{FF2B5EF4-FFF2-40B4-BE49-F238E27FC236}">
                    <a16:creationId xmlns:a16="http://schemas.microsoft.com/office/drawing/2014/main" id="{B1D9A4B8-8D5B-91C6-0E16-E60918810DA1}"/>
                  </a:ext>
                </a:extLst>
              </p:cNvPr>
              <p:cNvSpPr>
                <a:spLocks noChangeShapeType="1"/>
              </p:cNvSpPr>
              <p:nvPr/>
            </p:nvSpPr>
            <p:spPr bwMode="auto">
              <a:xfrm>
                <a:off x="769938" y="5318125"/>
                <a:ext cx="6191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6" name="Line 696">
                <a:extLst>
                  <a:ext uri="{FF2B5EF4-FFF2-40B4-BE49-F238E27FC236}">
                    <a16:creationId xmlns:a16="http://schemas.microsoft.com/office/drawing/2014/main" id="{2E6EAEB4-522E-7BFA-3429-6D605FED4387}"/>
                  </a:ext>
                </a:extLst>
              </p:cNvPr>
              <p:cNvSpPr>
                <a:spLocks noChangeShapeType="1"/>
              </p:cNvSpPr>
              <p:nvPr/>
            </p:nvSpPr>
            <p:spPr bwMode="auto">
              <a:xfrm>
                <a:off x="769938" y="4949825"/>
                <a:ext cx="6191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7" name="Line 697">
                <a:extLst>
                  <a:ext uri="{FF2B5EF4-FFF2-40B4-BE49-F238E27FC236}">
                    <a16:creationId xmlns:a16="http://schemas.microsoft.com/office/drawing/2014/main" id="{4A2F63B9-1E24-FEE2-FB48-FFFE2706E7DC}"/>
                  </a:ext>
                </a:extLst>
              </p:cNvPr>
              <p:cNvSpPr>
                <a:spLocks noChangeShapeType="1"/>
              </p:cNvSpPr>
              <p:nvPr/>
            </p:nvSpPr>
            <p:spPr bwMode="auto">
              <a:xfrm flipH="1">
                <a:off x="831851" y="5060950"/>
                <a:ext cx="1779588" cy="0"/>
              </a:xfrm>
              <a:prstGeom prst="line">
                <a:avLst/>
              </a:prstGeom>
              <a:noFill/>
              <a:ln w="635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8" name="Line 699">
                <a:extLst>
                  <a:ext uri="{FF2B5EF4-FFF2-40B4-BE49-F238E27FC236}">
                    <a16:creationId xmlns:a16="http://schemas.microsoft.com/office/drawing/2014/main" id="{FFDB1493-D059-B41A-881E-45473F80DB19}"/>
                  </a:ext>
                </a:extLst>
              </p:cNvPr>
              <p:cNvSpPr>
                <a:spLocks noChangeShapeType="1"/>
              </p:cNvSpPr>
              <p:nvPr/>
            </p:nvSpPr>
            <p:spPr bwMode="auto">
              <a:xfrm flipH="1">
                <a:off x="831851" y="4692650"/>
                <a:ext cx="1800225" cy="0"/>
              </a:xfrm>
              <a:prstGeom prst="line">
                <a:avLst/>
              </a:prstGeom>
              <a:noFill/>
              <a:ln w="635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9" name="Freeform 704">
                <a:extLst>
                  <a:ext uri="{FF2B5EF4-FFF2-40B4-BE49-F238E27FC236}">
                    <a16:creationId xmlns:a16="http://schemas.microsoft.com/office/drawing/2014/main" id="{6177F967-EF69-2F16-57C1-3381D5DAE3B9}"/>
                  </a:ext>
                </a:extLst>
              </p:cNvPr>
              <p:cNvSpPr>
                <a:spLocks/>
              </p:cNvSpPr>
              <p:nvPr/>
            </p:nvSpPr>
            <p:spPr bwMode="auto">
              <a:xfrm>
                <a:off x="1169988" y="4538663"/>
                <a:ext cx="0" cy="171450"/>
              </a:xfrm>
              <a:custGeom>
                <a:avLst/>
                <a:gdLst>
                  <a:gd name="T0" fmla="*/ 542 h 542"/>
                  <a:gd name="T1" fmla="*/ 209 h 542"/>
                  <a:gd name="T2" fmla="*/ 0 h 542"/>
                </a:gdLst>
                <a:ahLst/>
                <a:cxnLst>
                  <a:cxn ang="0">
                    <a:pos x="0" y="T0"/>
                  </a:cxn>
                  <a:cxn ang="0">
                    <a:pos x="0" y="T1"/>
                  </a:cxn>
                  <a:cxn ang="0">
                    <a:pos x="0" y="T2"/>
                  </a:cxn>
                </a:cxnLst>
                <a:rect l="0" t="0" r="r" b="b"/>
                <a:pathLst>
                  <a:path h="542">
                    <a:moveTo>
                      <a:pt x="0" y="542"/>
                    </a:moveTo>
                    <a:lnTo>
                      <a:pt x="0" y="209"/>
                    </a:lnTo>
                    <a:lnTo>
                      <a:pt x="0" y="0"/>
                    </a:lnTo>
                  </a:path>
                </a:pathLst>
              </a:custGeom>
              <a:noFill/>
              <a:ln w="6350">
                <a:solidFill>
                  <a:srgbClr val="0000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0" name="Freeform 712">
                <a:extLst>
                  <a:ext uri="{FF2B5EF4-FFF2-40B4-BE49-F238E27FC236}">
                    <a16:creationId xmlns:a16="http://schemas.microsoft.com/office/drawing/2014/main" id="{5C48D7C7-826E-9656-2135-920CC5D043C7}"/>
                  </a:ext>
                </a:extLst>
              </p:cNvPr>
              <p:cNvSpPr>
                <a:spLocks/>
              </p:cNvSpPr>
              <p:nvPr/>
            </p:nvSpPr>
            <p:spPr bwMode="auto">
              <a:xfrm>
                <a:off x="1104901" y="4503738"/>
                <a:ext cx="0" cy="160337"/>
              </a:xfrm>
              <a:custGeom>
                <a:avLst/>
                <a:gdLst>
                  <a:gd name="T0" fmla="*/ 0 h 507"/>
                  <a:gd name="T1" fmla="*/ 199 h 507"/>
                  <a:gd name="T2" fmla="*/ 507 h 507"/>
                </a:gdLst>
                <a:ahLst/>
                <a:cxnLst>
                  <a:cxn ang="0">
                    <a:pos x="0" y="T0"/>
                  </a:cxn>
                  <a:cxn ang="0">
                    <a:pos x="0" y="T1"/>
                  </a:cxn>
                  <a:cxn ang="0">
                    <a:pos x="0" y="T2"/>
                  </a:cxn>
                </a:cxnLst>
                <a:rect l="0" t="0" r="r" b="b"/>
                <a:pathLst>
                  <a:path h="507">
                    <a:moveTo>
                      <a:pt x="0" y="0"/>
                    </a:moveTo>
                    <a:lnTo>
                      <a:pt x="0" y="199"/>
                    </a:lnTo>
                    <a:lnTo>
                      <a:pt x="0" y="507"/>
                    </a:lnTo>
                  </a:path>
                </a:pathLst>
              </a:custGeom>
              <a:noFill/>
              <a:ln w="6350">
                <a:solidFill>
                  <a:srgbClr val="0000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1" name="Freeform 713">
                <a:extLst>
                  <a:ext uri="{FF2B5EF4-FFF2-40B4-BE49-F238E27FC236}">
                    <a16:creationId xmlns:a16="http://schemas.microsoft.com/office/drawing/2014/main" id="{2EE4D331-A7E0-A854-D441-3F48F70CDE04}"/>
                  </a:ext>
                </a:extLst>
              </p:cNvPr>
              <p:cNvSpPr>
                <a:spLocks/>
              </p:cNvSpPr>
              <p:nvPr/>
            </p:nvSpPr>
            <p:spPr bwMode="auto">
              <a:xfrm>
                <a:off x="1036638" y="4457700"/>
                <a:ext cx="0" cy="146050"/>
              </a:xfrm>
              <a:custGeom>
                <a:avLst/>
                <a:gdLst>
                  <a:gd name="T0" fmla="*/ 456 h 456"/>
                  <a:gd name="T1" fmla="*/ 198 h 456"/>
                  <a:gd name="T2" fmla="*/ 0 h 456"/>
                </a:gdLst>
                <a:ahLst/>
                <a:cxnLst>
                  <a:cxn ang="0">
                    <a:pos x="0" y="T0"/>
                  </a:cxn>
                  <a:cxn ang="0">
                    <a:pos x="0" y="T1"/>
                  </a:cxn>
                  <a:cxn ang="0">
                    <a:pos x="0" y="T2"/>
                  </a:cxn>
                </a:cxnLst>
                <a:rect l="0" t="0" r="r" b="b"/>
                <a:pathLst>
                  <a:path h="456">
                    <a:moveTo>
                      <a:pt x="0" y="456"/>
                    </a:moveTo>
                    <a:lnTo>
                      <a:pt x="0" y="198"/>
                    </a:lnTo>
                    <a:lnTo>
                      <a:pt x="0" y="0"/>
                    </a:lnTo>
                  </a:path>
                </a:pathLst>
              </a:custGeom>
              <a:noFill/>
              <a:ln w="6350">
                <a:solidFill>
                  <a:srgbClr val="0000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2" name="Freeform 714">
                <a:extLst>
                  <a:ext uri="{FF2B5EF4-FFF2-40B4-BE49-F238E27FC236}">
                    <a16:creationId xmlns:a16="http://schemas.microsoft.com/office/drawing/2014/main" id="{DFD0E1DF-7CCD-7C30-600D-DB27C6C3A7E1}"/>
                  </a:ext>
                </a:extLst>
              </p:cNvPr>
              <p:cNvSpPr>
                <a:spLocks/>
              </p:cNvSpPr>
              <p:nvPr/>
            </p:nvSpPr>
            <p:spPr bwMode="auto">
              <a:xfrm>
                <a:off x="966788" y="4433888"/>
                <a:ext cx="0" cy="146050"/>
              </a:xfrm>
              <a:custGeom>
                <a:avLst/>
                <a:gdLst>
                  <a:gd name="T0" fmla="*/ 461 h 461"/>
                  <a:gd name="T1" fmla="*/ 173 h 461"/>
                  <a:gd name="T2" fmla="*/ 0 h 461"/>
                </a:gdLst>
                <a:ahLst/>
                <a:cxnLst>
                  <a:cxn ang="0">
                    <a:pos x="0" y="T0"/>
                  </a:cxn>
                  <a:cxn ang="0">
                    <a:pos x="0" y="T1"/>
                  </a:cxn>
                  <a:cxn ang="0">
                    <a:pos x="0" y="T2"/>
                  </a:cxn>
                </a:cxnLst>
                <a:rect l="0" t="0" r="r" b="b"/>
                <a:pathLst>
                  <a:path h="461">
                    <a:moveTo>
                      <a:pt x="0" y="461"/>
                    </a:moveTo>
                    <a:lnTo>
                      <a:pt x="0" y="173"/>
                    </a:lnTo>
                    <a:lnTo>
                      <a:pt x="0" y="0"/>
                    </a:lnTo>
                  </a:path>
                </a:pathLst>
              </a:custGeom>
              <a:noFill/>
              <a:ln w="6350">
                <a:solidFill>
                  <a:srgbClr val="0000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3" name="Freeform 715">
                <a:extLst>
                  <a:ext uri="{FF2B5EF4-FFF2-40B4-BE49-F238E27FC236}">
                    <a16:creationId xmlns:a16="http://schemas.microsoft.com/office/drawing/2014/main" id="{D9D440B8-2F94-D314-B6C8-385892421EC5}"/>
                  </a:ext>
                </a:extLst>
              </p:cNvPr>
              <p:cNvSpPr>
                <a:spLocks/>
              </p:cNvSpPr>
              <p:nvPr/>
            </p:nvSpPr>
            <p:spPr bwMode="auto">
              <a:xfrm>
                <a:off x="903288" y="4391025"/>
                <a:ext cx="0" cy="114300"/>
              </a:xfrm>
              <a:custGeom>
                <a:avLst/>
                <a:gdLst>
                  <a:gd name="T0" fmla="*/ 360 h 360"/>
                  <a:gd name="T1" fmla="*/ 164 h 360"/>
                  <a:gd name="T2" fmla="*/ 0 h 360"/>
                </a:gdLst>
                <a:ahLst/>
                <a:cxnLst>
                  <a:cxn ang="0">
                    <a:pos x="0" y="T0"/>
                  </a:cxn>
                  <a:cxn ang="0">
                    <a:pos x="0" y="T1"/>
                  </a:cxn>
                  <a:cxn ang="0">
                    <a:pos x="0" y="T2"/>
                  </a:cxn>
                </a:cxnLst>
                <a:rect l="0" t="0" r="r" b="b"/>
                <a:pathLst>
                  <a:path h="360">
                    <a:moveTo>
                      <a:pt x="0" y="360"/>
                    </a:moveTo>
                    <a:lnTo>
                      <a:pt x="0" y="164"/>
                    </a:lnTo>
                    <a:lnTo>
                      <a:pt x="0" y="0"/>
                    </a:lnTo>
                  </a:path>
                </a:pathLst>
              </a:custGeom>
              <a:noFill/>
              <a:ln w="6350">
                <a:solidFill>
                  <a:srgbClr val="0000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4" name="Freeform 716">
                <a:extLst>
                  <a:ext uri="{FF2B5EF4-FFF2-40B4-BE49-F238E27FC236}">
                    <a16:creationId xmlns:a16="http://schemas.microsoft.com/office/drawing/2014/main" id="{06B96C34-2F68-5113-C7F1-4965F5A2199F}"/>
                  </a:ext>
                </a:extLst>
              </p:cNvPr>
              <p:cNvSpPr>
                <a:spLocks/>
              </p:cNvSpPr>
              <p:nvPr/>
            </p:nvSpPr>
            <p:spPr bwMode="auto">
              <a:xfrm>
                <a:off x="1236663" y="4575175"/>
                <a:ext cx="0" cy="153987"/>
              </a:xfrm>
              <a:custGeom>
                <a:avLst/>
                <a:gdLst>
                  <a:gd name="T0" fmla="*/ 481 h 481"/>
                  <a:gd name="T1" fmla="*/ 189 h 481"/>
                  <a:gd name="T2" fmla="*/ 0 h 481"/>
                </a:gdLst>
                <a:ahLst/>
                <a:cxnLst>
                  <a:cxn ang="0">
                    <a:pos x="0" y="T0"/>
                  </a:cxn>
                  <a:cxn ang="0">
                    <a:pos x="0" y="T1"/>
                  </a:cxn>
                  <a:cxn ang="0">
                    <a:pos x="0" y="T2"/>
                  </a:cxn>
                </a:cxnLst>
                <a:rect l="0" t="0" r="r" b="b"/>
                <a:pathLst>
                  <a:path h="481">
                    <a:moveTo>
                      <a:pt x="0" y="481"/>
                    </a:moveTo>
                    <a:lnTo>
                      <a:pt x="0" y="189"/>
                    </a:lnTo>
                    <a:lnTo>
                      <a:pt x="0" y="0"/>
                    </a:lnTo>
                  </a:path>
                </a:pathLst>
              </a:custGeom>
              <a:noFill/>
              <a:ln w="6350">
                <a:solidFill>
                  <a:srgbClr val="0000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5" name="Freeform 718">
                <a:extLst>
                  <a:ext uri="{FF2B5EF4-FFF2-40B4-BE49-F238E27FC236}">
                    <a16:creationId xmlns:a16="http://schemas.microsoft.com/office/drawing/2014/main" id="{23C1A856-AB93-1623-16FB-16D4E4201B70}"/>
                  </a:ext>
                </a:extLst>
              </p:cNvPr>
              <p:cNvSpPr>
                <a:spLocks/>
              </p:cNvSpPr>
              <p:nvPr/>
            </p:nvSpPr>
            <p:spPr bwMode="auto">
              <a:xfrm>
                <a:off x="831851" y="4419600"/>
                <a:ext cx="1817688" cy="828675"/>
              </a:xfrm>
              <a:custGeom>
                <a:avLst/>
                <a:gdLst>
                  <a:gd name="T0" fmla="*/ 5723 w 5723"/>
                  <a:gd name="T1" fmla="*/ 2609 h 2609"/>
                  <a:gd name="T2" fmla="*/ 4239 w 5723"/>
                  <a:gd name="T3" fmla="*/ 2019 h 2609"/>
                  <a:gd name="T4" fmla="*/ 2755 w 5723"/>
                  <a:gd name="T5" fmla="*/ 1283 h 2609"/>
                  <a:gd name="T6" fmla="*/ 1273 w 5723"/>
                  <a:gd name="T7" fmla="*/ 682 h 2609"/>
                  <a:gd name="T8" fmla="*/ 1270 w 5723"/>
                  <a:gd name="T9" fmla="*/ 681 h 2609"/>
                  <a:gd name="T10" fmla="*/ 1066 w 5723"/>
                  <a:gd name="T11" fmla="*/ 585 h 2609"/>
                  <a:gd name="T12" fmla="*/ 1064 w 5723"/>
                  <a:gd name="T13" fmla="*/ 584 h 2609"/>
                  <a:gd name="T14" fmla="*/ 858 w 5723"/>
                  <a:gd name="T15" fmla="*/ 463 h 2609"/>
                  <a:gd name="T16" fmla="*/ 857 w 5723"/>
                  <a:gd name="T17" fmla="*/ 462 h 2609"/>
                  <a:gd name="T18" fmla="*/ 645 w 5723"/>
                  <a:gd name="T19" fmla="*/ 321 h 2609"/>
                  <a:gd name="T20" fmla="*/ 638 w 5723"/>
                  <a:gd name="T21" fmla="*/ 316 h 2609"/>
                  <a:gd name="T22" fmla="*/ 427 w 5723"/>
                  <a:gd name="T23" fmla="*/ 220 h 2609"/>
                  <a:gd name="T24" fmla="*/ 413 w 5723"/>
                  <a:gd name="T25" fmla="*/ 213 h 2609"/>
                  <a:gd name="T26" fmla="*/ 225 w 5723"/>
                  <a:gd name="T27" fmla="*/ 74 h 2609"/>
                  <a:gd name="T28" fmla="*/ 206 w 5723"/>
                  <a:gd name="T29" fmla="*/ 61 h 2609"/>
                  <a:gd name="T30" fmla="*/ 60 w 5723"/>
                  <a:gd name="T31" fmla="*/ 0 h 2609"/>
                  <a:gd name="T32" fmla="*/ 0 w 5723"/>
                  <a:gd name="T33" fmla="*/ 772 h 2609"/>
                  <a:gd name="T34" fmla="*/ 0 w 5723"/>
                  <a:gd name="T35" fmla="*/ 2299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23" h="2609">
                    <a:moveTo>
                      <a:pt x="5723" y="2609"/>
                    </a:moveTo>
                    <a:lnTo>
                      <a:pt x="4239" y="2019"/>
                    </a:lnTo>
                    <a:lnTo>
                      <a:pt x="2755" y="1283"/>
                    </a:lnTo>
                    <a:lnTo>
                      <a:pt x="1273" y="682"/>
                    </a:lnTo>
                    <a:lnTo>
                      <a:pt x="1270" y="681"/>
                    </a:lnTo>
                    <a:lnTo>
                      <a:pt x="1066" y="585"/>
                    </a:lnTo>
                    <a:lnTo>
                      <a:pt x="1064" y="584"/>
                    </a:lnTo>
                    <a:lnTo>
                      <a:pt x="858" y="463"/>
                    </a:lnTo>
                    <a:lnTo>
                      <a:pt x="857" y="462"/>
                    </a:lnTo>
                    <a:lnTo>
                      <a:pt x="645" y="321"/>
                    </a:lnTo>
                    <a:lnTo>
                      <a:pt x="638" y="316"/>
                    </a:lnTo>
                    <a:lnTo>
                      <a:pt x="427" y="220"/>
                    </a:lnTo>
                    <a:lnTo>
                      <a:pt x="413" y="213"/>
                    </a:lnTo>
                    <a:lnTo>
                      <a:pt x="225" y="74"/>
                    </a:lnTo>
                    <a:lnTo>
                      <a:pt x="206" y="61"/>
                    </a:lnTo>
                    <a:lnTo>
                      <a:pt x="60" y="0"/>
                    </a:lnTo>
                    <a:lnTo>
                      <a:pt x="0" y="772"/>
                    </a:lnTo>
                    <a:lnTo>
                      <a:pt x="0" y="2299"/>
                    </a:lnTo>
                  </a:path>
                </a:pathLst>
              </a:custGeom>
              <a:noFill/>
              <a:ln w="19050">
                <a:solidFill>
                  <a:srgbClr val="0000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6" name="Freeform 719">
                <a:extLst>
                  <a:ext uri="{FF2B5EF4-FFF2-40B4-BE49-F238E27FC236}">
                    <a16:creationId xmlns:a16="http://schemas.microsoft.com/office/drawing/2014/main" id="{D39E87EA-C3F4-5641-316B-43CE0E46D4C9}"/>
                  </a:ext>
                </a:extLst>
              </p:cNvPr>
              <p:cNvSpPr>
                <a:spLocks/>
              </p:cNvSpPr>
              <p:nvPr/>
            </p:nvSpPr>
            <p:spPr bwMode="auto">
              <a:xfrm>
                <a:off x="1212851" y="4613275"/>
                <a:ext cx="44450" cy="44450"/>
              </a:xfrm>
              <a:custGeom>
                <a:avLst/>
                <a:gdLst>
                  <a:gd name="T0" fmla="*/ 121 w 142"/>
                  <a:gd name="T1" fmla="*/ 20 h 142"/>
                  <a:gd name="T2" fmla="*/ 110 w 142"/>
                  <a:gd name="T3" fmla="*/ 11 h 142"/>
                  <a:gd name="T4" fmla="*/ 98 w 142"/>
                  <a:gd name="T5" fmla="*/ 5 h 142"/>
                  <a:gd name="T6" fmla="*/ 91 w 142"/>
                  <a:gd name="T7" fmla="*/ 2 h 142"/>
                  <a:gd name="T8" fmla="*/ 85 w 142"/>
                  <a:gd name="T9" fmla="*/ 1 h 142"/>
                  <a:gd name="T10" fmla="*/ 71 w 142"/>
                  <a:gd name="T11" fmla="*/ 0 h 142"/>
                  <a:gd name="T12" fmla="*/ 56 w 142"/>
                  <a:gd name="T13" fmla="*/ 1 h 142"/>
                  <a:gd name="T14" fmla="*/ 44 w 142"/>
                  <a:gd name="T15" fmla="*/ 5 h 142"/>
                  <a:gd name="T16" fmla="*/ 32 w 142"/>
                  <a:gd name="T17" fmla="*/ 11 h 142"/>
                  <a:gd name="T18" fmla="*/ 22 w 142"/>
                  <a:gd name="T19" fmla="*/ 20 h 142"/>
                  <a:gd name="T20" fmla="*/ 12 w 142"/>
                  <a:gd name="T21" fmla="*/ 31 h 142"/>
                  <a:gd name="T22" fmla="*/ 5 w 142"/>
                  <a:gd name="T23" fmla="*/ 43 h 142"/>
                  <a:gd name="T24" fmla="*/ 1 w 142"/>
                  <a:gd name="T25" fmla="*/ 56 h 142"/>
                  <a:gd name="T26" fmla="*/ 0 w 142"/>
                  <a:gd name="T27" fmla="*/ 71 h 142"/>
                  <a:gd name="T28" fmla="*/ 1 w 142"/>
                  <a:gd name="T29" fmla="*/ 84 h 142"/>
                  <a:gd name="T30" fmla="*/ 2 w 142"/>
                  <a:gd name="T31" fmla="*/ 90 h 142"/>
                  <a:gd name="T32" fmla="*/ 5 w 142"/>
                  <a:gd name="T33" fmla="*/ 97 h 142"/>
                  <a:gd name="T34" fmla="*/ 12 w 142"/>
                  <a:gd name="T35" fmla="*/ 110 h 142"/>
                  <a:gd name="T36" fmla="*/ 16 w 142"/>
                  <a:gd name="T37" fmla="*/ 115 h 142"/>
                  <a:gd name="T38" fmla="*/ 22 w 142"/>
                  <a:gd name="T39" fmla="*/ 121 h 142"/>
                  <a:gd name="T40" fmla="*/ 32 w 142"/>
                  <a:gd name="T41" fmla="*/ 129 h 142"/>
                  <a:gd name="T42" fmla="*/ 44 w 142"/>
                  <a:gd name="T43" fmla="*/ 136 h 142"/>
                  <a:gd name="T44" fmla="*/ 56 w 142"/>
                  <a:gd name="T45" fmla="*/ 140 h 142"/>
                  <a:gd name="T46" fmla="*/ 71 w 142"/>
                  <a:gd name="T47" fmla="*/ 142 h 142"/>
                  <a:gd name="T48" fmla="*/ 77 w 142"/>
                  <a:gd name="T49" fmla="*/ 141 h 142"/>
                  <a:gd name="T50" fmla="*/ 77 w 142"/>
                  <a:gd name="T51" fmla="*/ 140 h 142"/>
                  <a:gd name="T52" fmla="*/ 78 w 142"/>
                  <a:gd name="T53" fmla="*/ 140 h 142"/>
                  <a:gd name="T54" fmla="*/ 80 w 142"/>
                  <a:gd name="T55" fmla="*/ 140 h 142"/>
                  <a:gd name="T56" fmla="*/ 85 w 142"/>
                  <a:gd name="T57" fmla="*/ 140 h 142"/>
                  <a:gd name="T58" fmla="*/ 91 w 142"/>
                  <a:gd name="T59" fmla="*/ 138 h 142"/>
                  <a:gd name="T60" fmla="*/ 98 w 142"/>
                  <a:gd name="T61" fmla="*/ 136 h 142"/>
                  <a:gd name="T62" fmla="*/ 110 w 142"/>
                  <a:gd name="T63" fmla="*/ 129 h 142"/>
                  <a:gd name="T64" fmla="*/ 115 w 142"/>
                  <a:gd name="T65" fmla="*/ 125 h 142"/>
                  <a:gd name="T66" fmla="*/ 121 w 142"/>
                  <a:gd name="T67" fmla="*/ 121 h 142"/>
                  <a:gd name="T68" fmla="*/ 125 w 142"/>
                  <a:gd name="T69" fmla="*/ 115 h 142"/>
                  <a:gd name="T70" fmla="*/ 129 w 142"/>
                  <a:gd name="T71" fmla="*/ 110 h 142"/>
                  <a:gd name="T72" fmla="*/ 136 w 142"/>
                  <a:gd name="T73" fmla="*/ 97 h 142"/>
                  <a:gd name="T74" fmla="*/ 138 w 142"/>
                  <a:gd name="T75" fmla="*/ 90 h 142"/>
                  <a:gd name="T76" fmla="*/ 140 w 142"/>
                  <a:gd name="T77" fmla="*/ 84 h 142"/>
                  <a:gd name="T78" fmla="*/ 140 w 142"/>
                  <a:gd name="T79" fmla="*/ 80 h 142"/>
                  <a:gd name="T80" fmla="*/ 140 w 142"/>
                  <a:gd name="T81" fmla="*/ 78 h 142"/>
                  <a:gd name="T82" fmla="*/ 140 w 142"/>
                  <a:gd name="T83" fmla="*/ 77 h 142"/>
                  <a:gd name="T84" fmla="*/ 141 w 142"/>
                  <a:gd name="T85" fmla="*/ 77 h 142"/>
                  <a:gd name="T86" fmla="*/ 142 w 142"/>
                  <a:gd name="T87" fmla="*/ 71 h 142"/>
                  <a:gd name="T88" fmla="*/ 140 w 142"/>
                  <a:gd name="T89" fmla="*/ 56 h 142"/>
                  <a:gd name="T90" fmla="*/ 136 w 142"/>
                  <a:gd name="T91" fmla="*/ 43 h 142"/>
                  <a:gd name="T92" fmla="*/ 129 w 142"/>
                  <a:gd name="T93" fmla="*/ 31 h 142"/>
                  <a:gd name="T94" fmla="*/ 121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20"/>
                    </a:moveTo>
                    <a:lnTo>
                      <a:pt x="110" y="11"/>
                    </a:lnTo>
                    <a:lnTo>
                      <a:pt x="98" y="5"/>
                    </a:lnTo>
                    <a:lnTo>
                      <a:pt x="91" y="2"/>
                    </a:lnTo>
                    <a:lnTo>
                      <a:pt x="85" y="1"/>
                    </a:lnTo>
                    <a:lnTo>
                      <a:pt x="71" y="0"/>
                    </a:lnTo>
                    <a:lnTo>
                      <a:pt x="56" y="1"/>
                    </a:lnTo>
                    <a:lnTo>
                      <a:pt x="44" y="5"/>
                    </a:lnTo>
                    <a:lnTo>
                      <a:pt x="32" y="11"/>
                    </a:lnTo>
                    <a:lnTo>
                      <a:pt x="22" y="20"/>
                    </a:lnTo>
                    <a:lnTo>
                      <a:pt x="12" y="31"/>
                    </a:lnTo>
                    <a:lnTo>
                      <a:pt x="5" y="43"/>
                    </a:lnTo>
                    <a:lnTo>
                      <a:pt x="1" y="56"/>
                    </a:lnTo>
                    <a:lnTo>
                      <a:pt x="0" y="71"/>
                    </a:lnTo>
                    <a:lnTo>
                      <a:pt x="1" y="84"/>
                    </a:lnTo>
                    <a:lnTo>
                      <a:pt x="2" y="90"/>
                    </a:lnTo>
                    <a:lnTo>
                      <a:pt x="5" y="97"/>
                    </a:lnTo>
                    <a:lnTo>
                      <a:pt x="12" y="110"/>
                    </a:lnTo>
                    <a:lnTo>
                      <a:pt x="16" y="115"/>
                    </a:lnTo>
                    <a:lnTo>
                      <a:pt x="22" y="121"/>
                    </a:lnTo>
                    <a:lnTo>
                      <a:pt x="32" y="129"/>
                    </a:lnTo>
                    <a:lnTo>
                      <a:pt x="44" y="136"/>
                    </a:lnTo>
                    <a:lnTo>
                      <a:pt x="56" y="140"/>
                    </a:lnTo>
                    <a:lnTo>
                      <a:pt x="71" y="142"/>
                    </a:lnTo>
                    <a:lnTo>
                      <a:pt x="77" y="141"/>
                    </a:lnTo>
                    <a:lnTo>
                      <a:pt x="77" y="140"/>
                    </a:lnTo>
                    <a:lnTo>
                      <a:pt x="78" y="140"/>
                    </a:lnTo>
                    <a:lnTo>
                      <a:pt x="80" y="140"/>
                    </a:lnTo>
                    <a:lnTo>
                      <a:pt x="85" y="140"/>
                    </a:lnTo>
                    <a:lnTo>
                      <a:pt x="91" y="138"/>
                    </a:lnTo>
                    <a:lnTo>
                      <a:pt x="98" y="136"/>
                    </a:lnTo>
                    <a:lnTo>
                      <a:pt x="110" y="129"/>
                    </a:lnTo>
                    <a:lnTo>
                      <a:pt x="115" y="125"/>
                    </a:lnTo>
                    <a:lnTo>
                      <a:pt x="121" y="121"/>
                    </a:lnTo>
                    <a:lnTo>
                      <a:pt x="125" y="115"/>
                    </a:lnTo>
                    <a:lnTo>
                      <a:pt x="129" y="110"/>
                    </a:lnTo>
                    <a:lnTo>
                      <a:pt x="136" y="97"/>
                    </a:lnTo>
                    <a:lnTo>
                      <a:pt x="138" y="90"/>
                    </a:lnTo>
                    <a:lnTo>
                      <a:pt x="140" y="84"/>
                    </a:lnTo>
                    <a:lnTo>
                      <a:pt x="140" y="80"/>
                    </a:lnTo>
                    <a:lnTo>
                      <a:pt x="140" y="78"/>
                    </a:lnTo>
                    <a:lnTo>
                      <a:pt x="140" y="77"/>
                    </a:lnTo>
                    <a:lnTo>
                      <a:pt x="141" y="77"/>
                    </a:lnTo>
                    <a:lnTo>
                      <a:pt x="142" y="71"/>
                    </a:lnTo>
                    <a:lnTo>
                      <a:pt x="140" y="56"/>
                    </a:lnTo>
                    <a:lnTo>
                      <a:pt x="136" y="43"/>
                    </a:lnTo>
                    <a:lnTo>
                      <a:pt x="129" y="31"/>
                    </a:lnTo>
                    <a:lnTo>
                      <a:pt x="121" y="2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7" name="Freeform 720">
                <a:extLst>
                  <a:ext uri="{FF2B5EF4-FFF2-40B4-BE49-F238E27FC236}">
                    <a16:creationId xmlns:a16="http://schemas.microsoft.com/office/drawing/2014/main" id="{7B2CA7E4-3AA2-FCE9-29B0-9D5375B057A0}"/>
                  </a:ext>
                </a:extLst>
              </p:cNvPr>
              <p:cNvSpPr>
                <a:spLocks/>
              </p:cNvSpPr>
              <p:nvPr/>
            </p:nvSpPr>
            <p:spPr bwMode="auto">
              <a:xfrm>
                <a:off x="809626" y="5126038"/>
                <a:ext cx="44450" cy="46037"/>
              </a:xfrm>
              <a:custGeom>
                <a:avLst/>
                <a:gdLst>
                  <a:gd name="T0" fmla="*/ 120 w 142"/>
                  <a:gd name="T1" fmla="*/ 20 h 142"/>
                  <a:gd name="T2" fmla="*/ 109 w 142"/>
                  <a:gd name="T3" fmla="*/ 11 h 142"/>
                  <a:gd name="T4" fmla="*/ 97 w 142"/>
                  <a:gd name="T5" fmla="*/ 5 h 142"/>
                  <a:gd name="T6" fmla="*/ 90 w 142"/>
                  <a:gd name="T7" fmla="*/ 2 h 142"/>
                  <a:gd name="T8" fmla="*/ 84 w 142"/>
                  <a:gd name="T9" fmla="*/ 1 h 142"/>
                  <a:gd name="T10" fmla="*/ 71 w 142"/>
                  <a:gd name="T11" fmla="*/ 0 h 142"/>
                  <a:gd name="T12" fmla="*/ 55 w 142"/>
                  <a:gd name="T13" fmla="*/ 1 h 142"/>
                  <a:gd name="T14" fmla="*/ 43 w 142"/>
                  <a:gd name="T15" fmla="*/ 5 h 142"/>
                  <a:gd name="T16" fmla="*/ 31 w 142"/>
                  <a:gd name="T17" fmla="*/ 11 h 142"/>
                  <a:gd name="T18" fmla="*/ 21 w 142"/>
                  <a:gd name="T19" fmla="*/ 20 h 142"/>
                  <a:gd name="T20" fmla="*/ 11 w 142"/>
                  <a:gd name="T21" fmla="*/ 30 h 142"/>
                  <a:gd name="T22" fmla="*/ 5 w 142"/>
                  <a:gd name="T23" fmla="*/ 42 h 142"/>
                  <a:gd name="T24" fmla="*/ 1 w 142"/>
                  <a:gd name="T25" fmla="*/ 56 h 142"/>
                  <a:gd name="T26" fmla="*/ 0 w 142"/>
                  <a:gd name="T27" fmla="*/ 71 h 142"/>
                  <a:gd name="T28" fmla="*/ 1 w 142"/>
                  <a:gd name="T29" fmla="*/ 84 h 142"/>
                  <a:gd name="T30" fmla="*/ 2 w 142"/>
                  <a:gd name="T31" fmla="*/ 90 h 142"/>
                  <a:gd name="T32" fmla="*/ 5 w 142"/>
                  <a:gd name="T33" fmla="*/ 97 h 142"/>
                  <a:gd name="T34" fmla="*/ 11 w 142"/>
                  <a:gd name="T35" fmla="*/ 109 h 142"/>
                  <a:gd name="T36" fmla="*/ 15 w 142"/>
                  <a:gd name="T37" fmla="*/ 114 h 142"/>
                  <a:gd name="T38" fmla="*/ 21 w 142"/>
                  <a:gd name="T39" fmla="*/ 120 h 142"/>
                  <a:gd name="T40" fmla="*/ 31 w 142"/>
                  <a:gd name="T41" fmla="*/ 129 h 142"/>
                  <a:gd name="T42" fmla="*/ 43 w 142"/>
                  <a:gd name="T43" fmla="*/ 136 h 142"/>
                  <a:gd name="T44" fmla="*/ 55 w 142"/>
                  <a:gd name="T45" fmla="*/ 140 h 142"/>
                  <a:gd name="T46" fmla="*/ 71 w 142"/>
                  <a:gd name="T47" fmla="*/ 142 h 142"/>
                  <a:gd name="T48" fmla="*/ 77 w 142"/>
                  <a:gd name="T49" fmla="*/ 141 h 142"/>
                  <a:gd name="T50" fmla="*/ 77 w 142"/>
                  <a:gd name="T51" fmla="*/ 140 h 142"/>
                  <a:gd name="T52" fmla="*/ 78 w 142"/>
                  <a:gd name="T53" fmla="*/ 140 h 142"/>
                  <a:gd name="T54" fmla="*/ 80 w 142"/>
                  <a:gd name="T55" fmla="*/ 140 h 142"/>
                  <a:gd name="T56" fmla="*/ 84 w 142"/>
                  <a:gd name="T57" fmla="*/ 140 h 142"/>
                  <a:gd name="T58" fmla="*/ 90 w 142"/>
                  <a:gd name="T59" fmla="*/ 138 h 142"/>
                  <a:gd name="T60" fmla="*/ 97 w 142"/>
                  <a:gd name="T61" fmla="*/ 136 h 142"/>
                  <a:gd name="T62" fmla="*/ 109 w 142"/>
                  <a:gd name="T63" fmla="*/ 129 h 142"/>
                  <a:gd name="T64" fmla="*/ 114 w 142"/>
                  <a:gd name="T65" fmla="*/ 125 h 142"/>
                  <a:gd name="T66" fmla="*/ 120 w 142"/>
                  <a:gd name="T67" fmla="*/ 120 h 142"/>
                  <a:gd name="T68" fmla="*/ 124 w 142"/>
                  <a:gd name="T69" fmla="*/ 114 h 142"/>
                  <a:gd name="T70" fmla="*/ 128 w 142"/>
                  <a:gd name="T71" fmla="*/ 109 h 142"/>
                  <a:gd name="T72" fmla="*/ 136 w 142"/>
                  <a:gd name="T73" fmla="*/ 97 h 142"/>
                  <a:gd name="T74" fmla="*/ 138 w 142"/>
                  <a:gd name="T75" fmla="*/ 90 h 142"/>
                  <a:gd name="T76" fmla="*/ 140 w 142"/>
                  <a:gd name="T77" fmla="*/ 84 h 142"/>
                  <a:gd name="T78" fmla="*/ 140 w 142"/>
                  <a:gd name="T79" fmla="*/ 80 h 142"/>
                  <a:gd name="T80" fmla="*/ 140 w 142"/>
                  <a:gd name="T81" fmla="*/ 78 h 142"/>
                  <a:gd name="T82" fmla="*/ 140 w 142"/>
                  <a:gd name="T83" fmla="*/ 77 h 142"/>
                  <a:gd name="T84" fmla="*/ 141 w 142"/>
                  <a:gd name="T85" fmla="*/ 77 h 142"/>
                  <a:gd name="T86" fmla="*/ 142 w 142"/>
                  <a:gd name="T87" fmla="*/ 71 h 142"/>
                  <a:gd name="T88" fmla="*/ 140 w 142"/>
                  <a:gd name="T89" fmla="*/ 56 h 142"/>
                  <a:gd name="T90" fmla="*/ 136 w 142"/>
                  <a:gd name="T91" fmla="*/ 42 h 142"/>
                  <a:gd name="T92" fmla="*/ 128 w 142"/>
                  <a:gd name="T93" fmla="*/ 30 h 142"/>
                  <a:gd name="T94" fmla="*/ 120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0" y="20"/>
                    </a:moveTo>
                    <a:lnTo>
                      <a:pt x="109" y="11"/>
                    </a:lnTo>
                    <a:lnTo>
                      <a:pt x="97" y="5"/>
                    </a:lnTo>
                    <a:lnTo>
                      <a:pt x="90" y="2"/>
                    </a:lnTo>
                    <a:lnTo>
                      <a:pt x="84" y="1"/>
                    </a:lnTo>
                    <a:lnTo>
                      <a:pt x="71" y="0"/>
                    </a:lnTo>
                    <a:lnTo>
                      <a:pt x="55" y="1"/>
                    </a:lnTo>
                    <a:lnTo>
                      <a:pt x="43" y="5"/>
                    </a:lnTo>
                    <a:lnTo>
                      <a:pt x="31" y="11"/>
                    </a:lnTo>
                    <a:lnTo>
                      <a:pt x="21" y="20"/>
                    </a:lnTo>
                    <a:lnTo>
                      <a:pt x="11" y="30"/>
                    </a:lnTo>
                    <a:lnTo>
                      <a:pt x="5" y="42"/>
                    </a:lnTo>
                    <a:lnTo>
                      <a:pt x="1" y="56"/>
                    </a:lnTo>
                    <a:lnTo>
                      <a:pt x="0" y="71"/>
                    </a:lnTo>
                    <a:lnTo>
                      <a:pt x="1" y="84"/>
                    </a:lnTo>
                    <a:lnTo>
                      <a:pt x="2" y="90"/>
                    </a:lnTo>
                    <a:lnTo>
                      <a:pt x="5" y="97"/>
                    </a:lnTo>
                    <a:lnTo>
                      <a:pt x="11" y="109"/>
                    </a:lnTo>
                    <a:lnTo>
                      <a:pt x="15" y="114"/>
                    </a:lnTo>
                    <a:lnTo>
                      <a:pt x="21" y="120"/>
                    </a:lnTo>
                    <a:lnTo>
                      <a:pt x="31" y="129"/>
                    </a:lnTo>
                    <a:lnTo>
                      <a:pt x="43" y="136"/>
                    </a:lnTo>
                    <a:lnTo>
                      <a:pt x="55"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0"/>
                    </a:lnTo>
                    <a:lnTo>
                      <a:pt x="124" y="114"/>
                    </a:lnTo>
                    <a:lnTo>
                      <a:pt x="128" y="109"/>
                    </a:lnTo>
                    <a:lnTo>
                      <a:pt x="136" y="97"/>
                    </a:lnTo>
                    <a:lnTo>
                      <a:pt x="138" y="90"/>
                    </a:lnTo>
                    <a:lnTo>
                      <a:pt x="140" y="84"/>
                    </a:lnTo>
                    <a:lnTo>
                      <a:pt x="140" y="80"/>
                    </a:lnTo>
                    <a:lnTo>
                      <a:pt x="140" y="78"/>
                    </a:lnTo>
                    <a:lnTo>
                      <a:pt x="140" y="77"/>
                    </a:lnTo>
                    <a:lnTo>
                      <a:pt x="141" y="77"/>
                    </a:lnTo>
                    <a:lnTo>
                      <a:pt x="142" y="71"/>
                    </a:lnTo>
                    <a:lnTo>
                      <a:pt x="140" y="56"/>
                    </a:lnTo>
                    <a:lnTo>
                      <a:pt x="136" y="42"/>
                    </a:lnTo>
                    <a:lnTo>
                      <a:pt x="128" y="30"/>
                    </a:lnTo>
                    <a:lnTo>
                      <a:pt x="120" y="2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8" name="Freeform 721">
                <a:extLst>
                  <a:ext uri="{FF2B5EF4-FFF2-40B4-BE49-F238E27FC236}">
                    <a16:creationId xmlns:a16="http://schemas.microsoft.com/office/drawing/2014/main" id="{D33070FB-3783-3493-E824-810F80BF2FA6}"/>
                  </a:ext>
                </a:extLst>
              </p:cNvPr>
              <p:cNvSpPr>
                <a:spLocks/>
              </p:cNvSpPr>
              <p:nvPr/>
            </p:nvSpPr>
            <p:spPr bwMode="auto">
              <a:xfrm>
                <a:off x="809626" y="4927600"/>
                <a:ext cx="44450" cy="46037"/>
              </a:xfrm>
              <a:custGeom>
                <a:avLst/>
                <a:gdLst>
                  <a:gd name="T0" fmla="*/ 120 w 142"/>
                  <a:gd name="T1" fmla="*/ 21 h 142"/>
                  <a:gd name="T2" fmla="*/ 109 w 142"/>
                  <a:gd name="T3" fmla="*/ 12 h 142"/>
                  <a:gd name="T4" fmla="*/ 97 w 142"/>
                  <a:gd name="T5" fmla="*/ 6 h 142"/>
                  <a:gd name="T6" fmla="*/ 90 w 142"/>
                  <a:gd name="T7" fmla="*/ 2 h 142"/>
                  <a:gd name="T8" fmla="*/ 84 w 142"/>
                  <a:gd name="T9" fmla="*/ 1 h 142"/>
                  <a:gd name="T10" fmla="*/ 71 w 142"/>
                  <a:gd name="T11" fmla="*/ 0 h 142"/>
                  <a:gd name="T12" fmla="*/ 55 w 142"/>
                  <a:gd name="T13" fmla="*/ 1 h 142"/>
                  <a:gd name="T14" fmla="*/ 43 w 142"/>
                  <a:gd name="T15" fmla="*/ 6 h 142"/>
                  <a:gd name="T16" fmla="*/ 31 w 142"/>
                  <a:gd name="T17" fmla="*/ 12 h 142"/>
                  <a:gd name="T18" fmla="*/ 21 w 142"/>
                  <a:gd name="T19" fmla="*/ 21 h 142"/>
                  <a:gd name="T20" fmla="*/ 11 w 142"/>
                  <a:gd name="T21" fmla="*/ 31 h 142"/>
                  <a:gd name="T22" fmla="*/ 5 w 142"/>
                  <a:gd name="T23" fmla="*/ 43 h 142"/>
                  <a:gd name="T24" fmla="*/ 1 w 142"/>
                  <a:gd name="T25" fmla="*/ 56 h 142"/>
                  <a:gd name="T26" fmla="*/ 0 w 142"/>
                  <a:gd name="T27" fmla="*/ 71 h 142"/>
                  <a:gd name="T28" fmla="*/ 1 w 142"/>
                  <a:gd name="T29" fmla="*/ 85 h 142"/>
                  <a:gd name="T30" fmla="*/ 2 w 142"/>
                  <a:gd name="T31" fmla="*/ 91 h 142"/>
                  <a:gd name="T32" fmla="*/ 5 w 142"/>
                  <a:gd name="T33" fmla="*/ 98 h 142"/>
                  <a:gd name="T34" fmla="*/ 11 w 142"/>
                  <a:gd name="T35" fmla="*/ 110 h 142"/>
                  <a:gd name="T36" fmla="*/ 15 w 142"/>
                  <a:gd name="T37" fmla="*/ 115 h 142"/>
                  <a:gd name="T38" fmla="*/ 21 w 142"/>
                  <a:gd name="T39" fmla="*/ 121 h 142"/>
                  <a:gd name="T40" fmla="*/ 31 w 142"/>
                  <a:gd name="T41" fmla="*/ 129 h 142"/>
                  <a:gd name="T42" fmla="*/ 43 w 142"/>
                  <a:gd name="T43" fmla="*/ 136 h 142"/>
                  <a:gd name="T44" fmla="*/ 55 w 142"/>
                  <a:gd name="T45" fmla="*/ 140 h 142"/>
                  <a:gd name="T46" fmla="*/ 71 w 142"/>
                  <a:gd name="T47" fmla="*/ 142 h 142"/>
                  <a:gd name="T48" fmla="*/ 77 w 142"/>
                  <a:gd name="T49" fmla="*/ 141 h 142"/>
                  <a:gd name="T50" fmla="*/ 77 w 142"/>
                  <a:gd name="T51" fmla="*/ 140 h 142"/>
                  <a:gd name="T52" fmla="*/ 78 w 142"/>
                  <a:gd name="T53" fmla="*/ 140 h 142"/>
                  <a:gd name="T54" fmla="*/ 80 w 142"/>
                  <a:gd name="T55" fmla="*/ 140 h 142"/>
                  <a:gd name="T56" fmla="*/ 84 w 142"/>
                  <a:gd name="T57" fmla="*/ 140 h 142"/>
                  <a:gd name="T58" fmla="*/ 90 w 142"/>
                  <a:gd name="T59" fmla="*/ 138 h 142"/>
                  <a:gd name="T60" fmla="*/ 97 w 142"/>
                  <a:gd name="T61" fmla="*/ 136 h 142"/>
                  <a:gd name="T62" fmla="*/ 109 w 142"/>
                  <a:gd name="T63" fmla="*/ 129 h 142"/>
                  <a:gd name="T64" fmla="*/ 114 w 142"/>
                  <a:gd name="T65" fmla="*/ 125 h 142"/>
                  <a:gd name="T66" fmla="*/ 120 w 142"/>
                  <a:gd name="T67" fmla="*/ 121 h 142"/>
                  <a:gd name="T68" fmla="*/ 124 w 142"/>
                  <a:gd name="T69" fmla="*/ 115 h 142"/>
                  <a:gd name="T70" fmla="*/ 128 w 142"/>
                  <a:gd name="T71" fmla="*/ 110 h 142"/>
                  <a:gd name="T72" fmla="*/ 136 w 142"/>
                  <a:gd name="T73" fmla="*/ 98 h 142"/>
                  <a:gd name="T74" fmla="*/ 138 w 142"/>
                  <a:gd name="T75" fmla="*/ 91 h 142"/>
                  <a:gd name="T76" fmla="*/ 140 w 142"/>
                  <a:gd name="T77" fmla="*/ 85 h 142"/>
                  <a:gd name="T78" fmla="*/ 140 w 142"/>
                  <a:gd name="T79" fmla="*/ 81 h 142"/>
                  <a:gd name="T80" fmla="*/ 140 w 142"/>
                  <a:gd name="T81" fmla="*/ 78 h 142"/>
                  <a:gd name="T82" fmla="*/ 140 w 142"/>
                  <a:gd name="T83" fmla="*/ 77 h 142"/>
                  <a:gd name="T84" fmla="*/ 141 w 142"/>
                  <a:gd name="T85" fmla="*/ 77 h 142"/>
                  <a:gd name="T86" fmla="*/ 142 w 142"/>
                  <a:gd name="T87" fmla="*/ 71 h 142"/>
                  <a:gd name="T88" fmla="*/ 140 w 142"/>
                  <a:gd name="T89" fmla="*/ 56 h 142"/>
                  <a:gd name="T90" fmla="*/ 136 w 142"/>
                  <a:gd name="T91" fmla="*/ 43 h 142"/>
                  <a:gd name="T92" fmla="*/ 128 w 142"/>
                  <a:gd name="T93" fmla="*/ 31 h 142"/>
                  <a:gd name="T94" fmla="*/ 120 w 142"/>
                  <a:gd name="T95" fmla="*/ 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0" y="21"/>
                    </a:moveTo>
                    <a:lnTo>
                      <a:pt x="109" y="12"/>
                    </a:lnTo>
                    <a:lnTo>
                      <a:pt x="97" y="6"/>
                    </a:lnTo>
                    <a:lnTo>
                      <a:pt x="90" y="2"/>
                    </a:lnTo>
                    <a:lnTo>
                      <a:pt x="84" y="1"/>
                    </a:lnTo>
                    <a:lnTo>
                      <a:pt x="71" y="0"/>
                    </a:lnTo>
                    <a:lnTo>
                      <a:pt x="55" y="1"/>
                    </a:lnTo>
                    <a:lnTo>
                      <a:pt x="43" y="6"/>
                    </a:lnTo>
                    <a:lnTo>
                      <a:pt x="31" y="12"/>
                    </a:lnTo>
                    <a:lnTo>
                      <a:pt x="21" y="21"/>
                    </a:lnTo>
                    <a:lnTo>
                      <a:pt x="11" y="31"/>
                    </a:lnTo>
                    <a:lnTo>
                      <a:pt x="5" y="43"/>
                    </a:lnTo>
                    <a:lnTo>
                      <a:pt x="1" y="56"/>
                    </a:lnTo>
                    <a:lnTo>
                      <a:pt x="0" y="71"/>
                    </a:lnTo>
                    <a:lnTo>
                      <a:pt x="1" y="85"/>
                    </a:lnTo>
                    <a:lnTo>
                      <a:pt x="2" y="91"/>
                    </a:lnTo>
                    <a:lnTo>
                      <a:pt x="5" y="98"/>
                    </a:lnTo>
                    <a:lnTo>
                      <a:pt x="11" y="110"/>
                    </a:lnTo>
                    <a:lnTo>
                      <a:pt x="15" y="115"/>
                    </a:lnTo>
                    <a:lnTo>
                      <a:pt x="21" y="121"/>
                    </a:lnTo>
                    <a:lnTo>
                      <a:pt x="31" y="129"/>
                    </a:lnTo>
                    <a:lnTo>
                      <a:pt x="43" y="136"/>
                    </a:lnTo>
                    <a:lnTo>
                      <a:pt x="55"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lnTo>
                      <a:pt x="124" y="115"/>
                    </a:lnTo>
                    <a:lnTo>
                      <a:pt x="128" y="110"/>
                    </a:lnTo>
                    <a:lnTo>
                      <a:pt x="136" y="98"/>
                    </a:lnTo>
                    <a:lnTo>
                      <a:pt x="138" y="91"/>
                    </a:lnTo>
                    <a:lnTo>
                      <a:pt x="140" y="85"/>
                    </a:lnTo>
                    <a:lnTo>
                      <a:pt x="140" y="81"/>
                    </a:lnTo>
                    <a:lnTo>
                      <a:pt x="140" y="78"/>
                    </a:lnTo>
                    <a:lnTo>
                      <a:pt x="140" y="77"/>
                    </a:lnTo>
                    <a:lnTo>
                      <a:pt x="141" y="77"/>
                    </a:lnTo>
                    <a:lnTo>
                      <a:pt x="142" y="71"/>
                    </a:lnTo>
                    <a:lnTo>
                      <a:pt x="140" y="56"/>
                    </a:lnTo>
                    <a:lnTo>
                      <a:pt x="136" y="43"/>
                    </a:lnTo>
                    <a:lnTo>
                      <a:pt x="128" y="31"/>
                    </a:lnTo>
                    <a:lnTo>
                      <a:pt x="120" y="21"/>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9" name="Freeform 722">
                <a:extLst>
                  <a:ext uri="{FF2B5EF4-FFF2-40B4-BE49-F238E27FC236}">
                    <a16:creationId xmlns:a16="http://schemas.microsoft.com/office/drawing/2014/main" id="{53D9B0BA-03DF-7649-7C54-E6E63F3EC1B0}"/>
                  </a:ext>
                </a:extLst>
              </p:cNvPr>
              <p:cNvSpPr>
                <a:spLocks/>
              </p:cNvSpPr>
              <p:nvPr/>
            </p:nvSpPr>
            <p:spPr bwMode="auto">
              <a:xfrm>
                <a:off x="809626" y="4814888"/>
                <a:ext cx="44450" cy="46037"/>
              </a:xfrm>
              <a:custGeom>
                <a:avLst/>
                <a:gdLst>
                  <a:gd name="T0" fmla="*/ 120 w 142"/>
                  <a:gd name="T1" fmla="*/ 20 h 142"/>
                  <a:gd name="T2" fmla="*/ 109 w 142"/>
                  <a:gd name="T3" fmla="*/ 11 h 142"/>
                  <a:gd name="T4" fmla="*/ 97 w 142"/>
                  <a:gd name="T5" fmla="*/ 5 h 142"/>
                  <a:gd name="T6" fmla="*/ 90 w 142"/>
                  <a:gd name="T7" fmla="*/ 2 h 142"/>
                  <a:gd name="T8" fmla="*/ 84 w 142"/>
                  <a:gd name="T9" fmla="*/ 1 h 142"/>
                  <a:gd name="T10" fmla="*/ 71 w 142"/>
                  <a:gd name="T11" fmla="*/ 0 h 142"/>
                  <a:gd name="T12" fmla="*/ 55 w 142"/>
                  <a:gd name="T13" fmla="*/ 1 h 142"/>
                  <a:gd name="T14" fmla="*/ 43 w 142"/>
                  <a:gd name="T15" fmla="*/ 5 h 142"/>
                  <a:gd name="T16" fmla="*/ 31 w 142"/>
                  <a:gd name="T17" fmla="*/ 11 h 142"/>
                  <a:gd name="T18" fmla="*/ 21 w 142"/>
                  <a:gd name="T19" fmla="*/ 20 h 142"/>
                  <a:gd name="T20" fmla="*/ 11 w 142"/>
                  <a:gd name="T21" fmla="*/ 30 h 142"/>
                  <a:gd name="T22" fmla="*/ 5 w 142"/>
                  <a:gd name="T23" fmla="*/ 42 h 142"/>
                  <a:gd name="T24" fmla="*/ 1 w 142"/>
                  <a:gd name="T25" fmla="*/ 55 h 142"/>
                  <a:gd name="T26" fmla="*/ 0 w 142"/>
                  <a:gd name="T27" fmla="*/ 71 h 142"/>
                  <a:gd name="T28" fmla="*/ 1 w 142"/>
                  <a:gd name="T29" fmla="*/ 84 h 142"/>
                  <a:gd name="T30" fmla="*/ 2 w 142"/>
                  <a:gd name="T31" fmla="*/ 90 h 142"/>
                  <a:gd name="T32" fmla="*/ 5 w 142"/>
                  <a:gd name="T33" fmla="*/ 97 h 142"/>
                  <a:gd name="T34" fmla="*/ 11 w 142"/>
                  <a:gd name="T35" fmla="*/ 109 h 142"/>
                  <a:gd name="T36" fmla="*/ 15 w 142"/>
                  <a:gd name="T37" fmla="*/ 114 h 142"/>
                  <a:gd name="T38" fmla="*/ 21 w 142"/>
                  <a:gd name="T39" fmla="*/ 120 h 142"/>
                  <a:gd name="T40" fmla="*/ 31 w 142"/>
                  <a:gd name="T41" fmla="*/ 128 h 142"/>
                  <a:gd name="T42" fmla="*/ 43 w 142"/>
                  <a:gd name="T43" fmla="*/ 135 h 142"/>
                  <a:gd name="T44" fmla="*/ 55 w 142"/>
                  <a:gd name="T45" fmla="*/ 140 h 142"/>
                  <a:gd name="T46" fmla="*/ 71 w 142"/>
                  <a:gd name="T47" fmla="*/ 142 h 142"/>
                  <a:gd name="T48" fmla="*/ 77 w 142"/>
                  <a:gd name="T49" fmla="*/ 141 h 142"/>
                  <a:gd name="T50" fmla="*/ 77 w 142"/>
                  <a:gd name="T51" fmla="*/ 140 h 142"/>
                  <a:gd name="T52" fmla="*/ 78 w 142"/>
                  <a:gd name="T53" fmla="*/ 140 h 142"/>
                  <a:gd name="T54" fmla="*/ 80 w 142"/>
                  <a:gd name="T55" fmla="*/ 140 h 142"/>
                  <a:gd name="T56" fmla="*/ 84 w 142"/>
                  <a:gd name="T57" fmla="*/ 140 h 142"/>
                  <a:gd name="T58" fmla="*/ 90 w 142"/>
                  <a:gd name="T59" fmla="*/ 138 h 142"/>
                  <a:gd name="T60" fmla="*/ 97 w 142"/>
                  <a:gd name="T61" fmla="*/ 135 h 142"/>
                  <a:gd name="T62" fmla="*/ 109 w 142"/>
                  <a:gd name="T63" fmla="*/ 128 h 142"/>
                  <a:gd name="T64" fmla="*/ 114 w 142"/>
                  <a:gd name="T65" fmla="*/ 124 h 142"/>
                  <a:gd name="T66" fmla="*/ 120 w 142"/>
                  <a:gd name="T67" fmla="*/ 120 h 142"/>
                  <a:gd name="T68" fmla="*/ 124 w 142"/>
                  <a:gd name="T69" fmla="*/ 114 h 142"/>
                  <a:gd name="T70" fmla="*/ 128 w 142"/>
                  <a:gd name="T71" fmla="*/ 109 h 142"/>
                  <a:gd name="T72" fmla="*/ 136 w 142"/>
                  <a:gd name="T73" fmla="*/ 97 h 142"/>
                  <a:gd name="T74" fmla="*/ 138 w 142"/>
                  <a:gd name="T75" fmla="*/ 90 h 142"/>
                  <a:gd name="T76" fmla="*/ 140 w 142"/>
                  <a:gd name="T77" fmla="*/ 84 h 142"/>
                  <a:gd name="T78" fmla="*/ 140 w 142"/>
                  <a:gd name="T79" fmla="*/ 80 h 142"/>
                  <a:gd name="T80" fmla="*/ 140 w 142"/>
                  <a:gd name="T81" fmla="*/ 78 h 142"/>
                  <a:gd name="T82" fmla="*/ 140 w 142"/>
                  <a:gd name="T83" fmla="*/ 77 h 142"/>
                  <a:gd name="T84" fmla="*/ 141 w 142"/>
                  <a:gd name="T85" fmla="*/ 77 h 142"/>
                  <a:gd name="T86" fmla="*/ 142 w 142"/>
                  <a:gd name="T87" fmla="*/ 71 h 142"/>
                  <a:gd name="T88" fmla="*/ 140 w 142"/>
                  <a:gd name="T89" fmla="*/ 55 h 142"/>
                  <a:gd name="T90" fmla="*/ 136 w 142"/>
                  <a:gd name="T91" fmla="*/ 42 h 142"/>
                  <a:gd name="T92" fmla="*/ 128 w 142"/>
                  <a:gd name="T93" fmla="*/ 30 h 142"/>
                  <a:gd name="T94" fmla="*/ 120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0" y="20"/>
                    </a:moveTo>
                    <a:lnTo>
                      <a:pt x="109" y="11"/>
                    </a:lnTo>
                    <a:lnTo>
                      <a:pt x="97" y="5"/>
                    </a:lnTo>
                    <a:lnTo>
                      <a:pt x="90" y="2"/>
                    </a:lnTo>
                    <a:lnTo>
                      <a:pt x="84" y="1"/>
                    </a:lnTo>
                    <a:lnTo>
                      <a:pt x="71" y="0"/>
                    </a:lnTo>
                    <a:lnTo>
                      <a:pt x="55" y="1"/>
                    </a:lnTo>
                    <a:lnTo>
                      <a:pt x="43" y="5"/>
                    </a:lnTo>
                    <a:lnTo>
                      <a:pt x="31" y="11"/>
                    </a:lnTo>
                    <a:lnTo>
                      <a:pt x="21" y="20"/>
                    </a:lnTo>
                    <a:lnTo>
                      <a:pt x="11" y="30"/>
                    </a:lnTo>
                    <a:lnTo>
                      <a:pt x="5" y="42"/>
                    </a:lnTo>
                    <a:lnTo>
                      <a:pt x="1" y="55"/>
                    </a:lnTo>
                    <a:lnTo>
                      <a:pt x="0" y="71"/>
                    </a:lnTo>
                    <a:lnTo>
                      <a:pt x="1" y="84"/>
                    </a:lnTo>
                    <a:lnTo>
                      <a:pt x="2" y="90"/>
                    </a:lnTo>
                    <a:lnTo>
                      <a:pt x="5" y="97"/>
                    </a:lnTo>
                    <a:lnTo>
                      <a:pt x="11" y="109"/>
                    </a:lnTo>
                    <a:lnTo>
                      <a:pt x="15" y="114"/>
                    </a:lnTo>
                    <a:lnTo>
                      <a:pt x="21" y="120"/>
                    </a:lnTo>
                    <a:lnTo>
                      <a:pt x="31" y="128"/>
                    </a:lnTo>
                    <a:lnTo>
                      <a:pt x="43" y="135"/>
                    </a:lnTo>
                    <a:lnTo>
                      <a:pt x="55" y="140"/>
                    </a:lnTo>
                    <a:lnTo>
                      <a:pt x="71" y="142"/>
                    </a:lnTo>
                    <a:lnTo>
                      <a:pt x="77" y="141"/>
                    </a:lnTo>
                    <a:lnTo>
                      <a:pt x="77" y="140"/>
                    </a:lnTo>
                    <a:lnTo>
                      <a:pt x="78" y="140"/>
                    </a:lnTo>
                    <a:lnTo>
                      <a:pt x="80" y="140"/>
                    </a:lnTo>
                    <a:lnTo>
                      <a:pt x="84" y="140"/>
                    </a:lnTo>
                    <a:lnTo>
                      <a:pt x="90" y="138"/>
                    </a:lnTo>
                    <a:lnTo>
                      <a:pt x="97" y="135"/>
                    </a:lnTo>
                    <a:lnTo>
                      <a:pt x="109" y="128"/>
                    </a:lnTo>
                    <a:lnTo>
                      <a:pt x="114" y="124"/>
                    </a:lnTo>
                    <a:lnTo>
                      <a:pt x="120" y="120"/>
                    </a:lnTo>
                    <a:lnTo>
                      <a:pt x="124" y="114"/>
                    </a:lnTo>
                    <a:lnTo>
                      <a:pt x="128" y="109"/>
                    </a:lnTo>
                    <a:lnTo>
                      <a:pt x="136" y="97"/>
                    </a:lnTo>
                    <a:lnTo>
                      <a:pt x="138" y="90"/>
                    </a:lnTo>
                    <a:lnTo>
                      <a:pt x="140" y="84"/>
                    </a:lnTo>
                    <a:lnTo>
                      <a:pt x="140" y="80"/>
                    </a:lnTo>
                    <a:lnTo>
                      <a:pt x="140" y="78"/>
                    </a:lnTo>
                    <a:lnTo>
                      <a:pt x="140" y="77"/>
                    </a:lnTo>
                    <a:lnTo>
                      <a:pt x="141" y="77"/>
                    </a:lnTo>
                    <a:lnTo>
                      <a:pt x="142" y="71"/>
                    </a:lnTo>
                    <a:lnTo>
                      <a:pt x="140" y="55"/>
                    </a:lnTo>
                    <a:lnTo>
                      <a:pt x="136" y="42"/>
                    </a:lnTo>
                    <a:lnTo>
                      <a:pt x="128" y="30"/>
                    </a:lnTo>
                    <a:lnTo>
                      <a:pt x="120" y="2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0" name="Freeform 723">
                <a:extLst>
                  <a:ext uri="{FF2B5EF4-FFF2-40B4-BE49-F238E27FC236}">
                    <a16:creationId xmlns:a16="http://schemas.microsoft.com/office/drawing/2014/main" id="{1D256870-AD6B-F8BF-8E87-5C6B2BAABD73}"/>
                  </a:ext>
                </a:extLst>
              </p:cNvPr>
              <p:cNvSpPr>
                <a:spLocks/>
              </p:cNvSpPr>
              <p:nvPr/>
            </p:nvSpPr>
            <p:spPr bwMode="auto">
              <a:xfrm>
                <a:off x="822326" y="4470400"/>
                <a:ext cx="46038" cy="44450"/>
              </a:xfrm>
              <a:custGeom>
                <a:avLst/>
                <a:gdLst>
                  <a:gd name="T0" fmla="*/ 121 w 142"/>
                  <a:gd name="T1" fmla="*/ 20 h 142"/>
                  <a:gd name="T2" fmla="*/ 110 w 142"/>
                  <a:gd name="T3" fmla="*/ 11 h 142"/>
                  <a:gd name="T4" fmla="*/ 98 w 142"/>
                  <a:gd name="T5" fmla="*/ 5 h 142"/>
                  <a:gd name="T6" fmla="*/ 90 w 142"/>
                  <a:gd name="T7" fmla="*/ 2 h 142"/>
                  <a:gd name="T8" fmla="*/ 84 w 142"/>
                  <a:gd name="T9" fmla="*/ 1 h 142"/>
                  <a:gd name="T10" fmla="*/ 71 w 142"/>
                  <a:gd name="T11" fmla="*/ 0 h 142"/>
                  <a:gd name="T12" fmla="*/ 56 w 142"/>
                  <a:gd name="T13" fmla="*/ 1 h 142"/>
                  <a:gd name="T14" fmla="*/ 44 w 142"/>
                  <a:gd name="T15" fmla="*/ 5 h 142"/>
                  <a:gd name="T16" fmla="*/ 32 w 142"/>
                  <a:gd name="T17" fmla="*/ 11 h 142"/>
                  <a:gd name="T18" fmla="*/ 22 w 142"/>
                  <a:gd name="T19" fmla="*/ 20 h 142"/>
                  <a:gd name="T20" fmla="*/ 11 w 142"/>
                  <a:gd name="T21" fmla="*/ 30 h 142"/>
                  <a:gd name="T22" fmla="*/ 5 w 142"/>
                  <a:gd name="T23" fmla="*/ 43 h 142"/>
                  <a:gd name="T24" fmla="*/ 1 w 142"/>
                  <a:gd name="T25" fmla="*/ 56 h 142"/>
                  <a:gd name="T26" fmla="*/ 0 w 142"/>
                  <a:gd name="T27" fmla="*/ 71 h 142"/>
                  <a:gd name="T28" fmla="*/ 1 w 142"/>
                  <a:gd name="T29" fmla="*/ 84 h 142"/>
                  <a:gd name="T30" fmla="*/ 2 w 142"/>
                  <a:gd name="T31" fmla="*/ 90 h 142"/>
                  <a:gd name="T32" fmla="*/ 5 w 142"/>
                  <a:gd name="T33" fmla="*/ 97 h 142"/>
                  <a:gd name="T34" fmla="*/ 11 w 142"/>
                  <a:gd name="T35" fmla="*/ 110 h 142"/>
                  <a:gd name="T36" fmla="*/ 16 w 142"/>
                  <a:gd name="T37" fmla="*/ 115 h 142"/>
                  <a:gd name="T38" fmla="*/ 22 w 142"/>
                  <a:gd name="T39" fmla="*/ 121 h 142"/>
                  <a:gd name="T40" fmla="*/ 32 w 142"/>
                  <a:gd name="T41" fmla="*/ 129 h 142"/>
                  <a:gd name="T42" fmla="*/ 44 w 142"/>
                  <a:gd name="T43" fmla="*/ 136 h 142"/>
                  <a:gd name="T44" fmla="*/ 56 w 142"/>
                  <a:gd name="T45" fmla="*/ 140 h 142"/>
                  <a:gd name="T46" fmla="*/ 71 w 142"/>
                  <a:gd name="T47" fmla="*/ 142 h 142"/>
                  <a:gd name="T48" fmla="*/ 77 w 142"/>
                  <a:gd name="T49" fmla="*/ 141 h 142"/>
                  <a:gd name="T50" fmla="*/ 77 w 142"/>
                  <a:gd name="T51" fmla="*/ 140 h 142"/>
                  <a:gd name="T52" fmla="*/ 78 w 142"/>
                  <a:gd name="T53" fmla="*/ 140 h 142"/>
                  <a:gd name="T54" fmla="*/ 80 w 142"/>
                  <a:gd name="T55" fmla="*/ 140 h 142"/>
                  <a:gd name="T56" fmla="*/ 84 w 142"/>
                  <a:gd name="T57" fmla="*/ 140 h 142"/>
                  <a:gd name="T58" fmla="*/ 90 w 142"/>
                  <a:gd name="T59" fmla="*/ 138 h 142"/>
                  <a:gd name="T60" fmla="*/ 98 w 142"/>
                  <a:gd name="T61" fmla="*/ 136 h 142"/>
                  <a:gd name="T62" fmla="*/ 110 w 142"/>
                  <a:gd name="T63" fmla="*/ 129 h 142"/>
                  <a:gd name="T64" fmla="*/ 115 w 142"/>
                  <a:gd name="T65" fmla="*/ 125 h 142"/>
                  <a:gd name="T66" fmla="*/ 121 w 142"/>
                  <a:gd name="T67" fmla="*/ 121 h 142"/>
                  <a:gd name="T68" fmla="*/ 125 w 142"/>
                  <a:gd name="T69" fmla="*/ 115 h 142"/>
                  <a:gd name="T70" fmla="*/ 129 w 142"/>
                  <a:gd name="T71" fmla="*/ 110 h 142"/>
                  <a:gd name="T72" fmla="*/ 136 w 142"/>
                  <a:gd name="T73" fmla="*/ 97 h 142"/>
                  <a:gd name="T74" fmla="*/ 138 w 142"/>
                  <a:gd name="T75" fmla="*/ 90 h 142"/>
                  <a:gd name="T76" fmla="*/ 140 w 142"/>
                  <a:gd name="T77" fmla="*/ 84 h 142"/>
                  <a:gd name="T78" fmla="*/ 140 w 142"/>
                  <a:gd name="T79" fmla="*/ 80 h 142"/>
                  <a:gd name="T80" fmla="*/ 140 w 142"/>
                  <a:gd name="T81" fmla="*/ 78 h 142"/>
                  <a:gd name="T82" fmla="*/ 140 w 142"/>
                  <a:gd name="T83" fmla="*/ 77 h 142"/>
                  <a:gd name="T84" fmla="*/ 141 w 142"/>
                  <a:gd name="T85" fmla="*/ 77 h 142"/>
                  <a:gd name="T86" fmla="*/ 142 w 142"/>
                  <a:gd name="T87" fmla="*/ 71 h 142"/>
                  <a:gd name="T88" fmla="*/ 140 w 142"/>
                  <a:gd name="T89" fmla="*/ 56 h 142"/>
                  <a:gd name="T90" fmla="*/ 136 w 142"/>
                  <a:gd name="T91" fmla="*/ 43 h 142"/>
                  <a:gd name="T92" fmla="*/ 129 w 142"/>
                  <a:gd name="T93" fmla="*/ 30 h 142"/>
                  <a:gd name="T94" fmla="*/ 121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20"/>
                    </a:moveTo>
                    <a:lnTo>
                      <a:pt x="110" y="11"/>
                    </a:lnTo>
                    <a:lnTo>
                      <a:pt x="98" y="5"/>
                    </a:lnTo>
                    <a:lnTo>
                      <a:pt x="90" y="2"/>
                    </a:lnTo>
                    <a:lnTo>
                      <a:pt x="84" y="1"/>
                    </a:lnTo>
                    <a:lnTo>
                      <a:pt x="71" y="0"/>
                    </a:lnTo>
                    <a:lnTo>
                      <a:pt x="56" y="1"/>
                    </a:lnTo>
                    <a:lnTo>
                      <a:pt x="44" y="5"/>
                    </a:lnTo>
                    <a:lnTo>
                      <a:pt x="32" y="11"/>
                    </a:lnTo>
                    <a:lnTo>
                      <a:pt x="22" y="20"/>
                    </a:lnTo>
                    <a:lnTo>
                      <a:pt x="11" y="30"/>
                    </a:lnTo>
                    <a:lnTo>
                      <a:pt x="5" y="43"/>
                    </a:lnTo>
                    <a:lnTo>
                      <a:pt x="1" y="56"/>
                    </a:lnTo>
                    <a:lnTo>
                      <a:pt x="0" y="71"/>
                    </a:lnTo>
                    <a:lnTo>
                      <a:pt x="1" y="84"/>
                    </a:lnTo>
                    <a:lnTo>
                      <a:pt x="2" y="90"/>
                    </a:lnTo>
                    <a:lnTo>
                      <a:pt x="5" y="97"/>
                    </a:lnTo>
                    <a:lnTo>
                      <a:pt x="11" y="110"/>
                    </a:lnTo>
                    <a:lnTo>
                      <a:pt x="16" y="115"/>
                    </a:lnTo>
                    <a:lnTo>
                      <a:pt x="22" y="121"/>
                    </a:lnTo>
                    <a:lnTo>
                      <a:pt x="32" y="129"/>
                    </a:lnTo>
                    <a:lnTo>
                      <a:pt x="44" y="136"/>
                    </a:lnTo>
                    <a:lnTo>
                      <a:pt x="56" y="140"/>
                    </a:lnTo>
                    <a:lnTo>
                      <a:pt x="71" y="142"/>
                    </a:lnTo>
                    <a:lnTo>
                      <a:pt x="77" y="141"/>
                    </a:lnTo>
                    <a:lnTo>
                      <a:pt x="77" y="140"/>
                    </a:lnTo>
                    <a:lnTo>
                      <a:pt x="78" y="140"/>
                    </a:lnTo>
                    <a:lnTo>
                      <a:pt x="80" y="140"/>
                    </a:lnTo>
                    <a:lnTo>
                      <a:pt x="84" y="140"/>
                    </a:lnTo>
                    <a:lnTo>
                      <a:pt x="90" y="138"/>
                    </a:lnTo>
                    <a:lnTo>
                      <a:pt x="98" y="136"/>
                    </a:lnTo>
                    <a:lnTo>
                      <a:pt x="110" y="129"/>
                    </a:lnTo>
                    <a:lnTo>
                      <a:pt x="115" y="125"/>
                    </a:lnTo>
                    <a:lnTo>
                      <a:pt x="121" y="121"/>
                    </a:lnTo>
                    <a:lnTo>
                      <a:pt x="125" y="115"/>
                    </a:lnTo>
                    <a:lnTo>
                      <a:pt x="129" y="110"/>
                    </a:lnTo>
                    <a:lnTo>
                      <a:pt x="136" y="97"/>
                    </a:lnTo>
                    <a:lnTo>
                      <a:pt x="138" y="90"/>
                    </a:lnTo>
                    <a:lnTo>
                      <a:pt x="140" y="84"/>
                    </a:lnTo>
                    <a:lnTo>
                      <a:pt x="140" y="80"/>
                    </a:lnTo>
                    <a:lnTo>
                      <a:pt x="140" y="78"/>
                    </a:lnTo>
                    <a:lnTo>
                      <a:pt x="140" y="77"/>
                    </a:lnTo>
                    <a:lnTo>
                      <a:pt x="141" y="77"/>
                    </a:lnTo>
                    <a:lnTo>
                      <a:pt x="142" y="71"/>
                    </a:lnTo>
                    <a:lnTo>
                      <a:pt x="140" y="56"/>
                    </a:lnTo>
                    <a:lnTo>
                      <a:pt x="136" y="43"/>
                    </a:lnTo>
                    <a:lnTo>
                      <a:pt x="129" y="30"/>
                    </a:lnTo>
                    <a:lnTo>
                      <a:pt x="121" y="2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1" name="Freeform 724">
                <a:extLst>
                  <a:ext uri="{FF2B5EF4-FFF2-40B4-BE49-F238E27FC236}">
                    <a16:creationId xmlns:a16="http://schemas.microsoft.com/office/drawing/2014/main" id="{9C9D66CF-D6F2-88BC-BBBD-46500C5E7CBF}"/>
                  </a:ext>
                </a:extLst>
              </p:cNvPr>
              <p:cNvSpPr>
                <a:spLocks/>
              </p:cNvSpPr>
              <p:nvPr/>
            </p:nvSpPr>
            <p:spPr bwMode="auto">
              <a:xfrm>
                <a:off x="828676" y="4397375"/>
                <a:ext cx="44450" cy="44450"/>
              </a:xfrm>
              <a:custGeom>
                <a:avLst/>
                <a:gdLst>
                  <a:gd name="T0" fmla="*/ 120 w 141"/>
                  <a:gd name="T1" fmla="*/ 20 h 142"/>
                  <a:gd name="T2" fmla="*/ 109 w 141"/>
                  <a:gd name="T3" fmla="*/ 11 h 142"/>
                  <a:gd name="T4" fmla="*/ 97 w 141"/>
                  <a:gd name="T5" fmla="*/ 5 h 142"/>
                  <a:gd name="T6" fmla="*/ 90 w 141"/>
                  <a:gd name="T7" fmla="*/ 2 h 142"/>
                  <a:gd name="T8" fmla="*/ 84 w 141"/>
                  <a:gd name="T9" fmla="*/ 1 h 142"/>
                  <a:gd name="T10" fmla="*/ 70 w 141"/>
                  <a:gd name="T11" fmla="*/ 0 h 142"/>
                  <a:gd name="T12" fmla="*/ 55 w 141"/>
                  <a:gd name="T13" fmla="*/ 1 h 142"/>
                  <a:gd name="T14" fmla="*/ 43 w 141"/>
                  <a:gd name="T15" fmla="*/ 5 h 142"/>
                  <a:gd name="T16" fmla="*/ 31 w 141"/>
                  <a:gd name="T17" fmla="*/ 11 h 142"/>
                  <a:gd name="T18" fmla="*/ 21 w 141"/>
                  <a:gd name="T19" fmla="*/ 20 h 142"/>
                  <a:gd name="T20" fmla="*/ 11 w 141"/>
                  <a:gd name="T21" fmla="*/ 30 h 142"/>
                  <a:gd name="T22" fmla="*/ 5 w 141"/>
                  <a:gd name="T23" fmla="*/ 43 h 142"/>
                  <a:gd name="T24" fmla="*/ 1 w 141"/>
                  <a:gd name="T25" fmla="*/ 56 h 142"/>
                  <a:gd name="T26" fmla="*/ 0 w 141"/>
                  <a:gd name="T27" fmla="*/ 71 h 142"/>
                  <a:gd name="T28" fmla="*/ 1 w 141"/>
                  <a:gd name="T29" fmla="*/ 84 h 142"/>
                  <a:gd name="T30" fmla="*/ 2 w 141"/>
                  <a:gd name="T31" fmla="*/ 90 h 142"/>
                  <a:gd name="T32" fmla="*/ 5 w 141"/>
                  <a:gd name="T33" fmla="*/ 97 h 142"/>
                  <a:gd name="T34" fmla="*/ 11 w 141"/>
                  <a:gd name="T35" fmla="*/ 109 h 142"/>
                  <a:gd name="T36" fmla="*/ 15 w 141"/>
                  <a:gd name="T37" fmla="*/ 114 h 142"/>
                  <a:gd name="T38" fmla="*/ 21 w 141"/>
                  <a:gd name="T39" fmla="*/ 121 h 142"/>
                  <a:gd name="T40" fmla="*/ 31 w 141"/>
                  <a:gd name="T41" fmla="*/ 129 h 142"/>
                  <a:gd name="T42" fmla="*/ 43 w 141"/>
                  <a:gd name="T43" fmla="*/ 136 h 142"/>
                  <a:gd name="T44" fmla="*/ 55 w 141"/>
                  <a:gd name="T45" fmla="*/ 140 h 142"/>
                  <a:gd name="T46" fmla="*/ 70 w 141"/>
                  <a:gd name="T47" fmla="*/ 142 h 142"/>
                  <a:gd name="T48" fmla="*/ 77 w 141"/>
                  <a:gd name="T49" fmla="*/ 141 h 142"/>
                  <a:gd name="T50" fmla="*/ 77 w 141"/>
                  <a:gd name="T51" fmla="*/ 140 h 142"/>
                  <a:gd name="T52" fmla="*/ 78 w 141"/>
                  <a:gd name="T53" fmla="*/ 140 h 142"/>
                  <a:gd name="T54" fmla="*/ 80 w 141"/>
                  <a:gd name="T55" fmla="*/ 140 h 142"/>
                  <a:gd name="T56" fmla="*/ 84 w 141"/>
                  <a:gd name="T57" fmla="*/ 140 h 142"/>
                  <a:gd name="T58" fmla="*/ 90 w 141"/>
                  <a:gd name="T59" fmla="*/ 138 h 142"/>
                  <a:gd name="T60" fmla="*/ 97 w 141"/>
                  <a:gd name="T61" fmla="*/ 136 h 142"/>
                  <a:gd name="T62" fmla="*/ 109 w 141"/>
                  <a:gd name="T63" fmla="*/ 129 h 142"/>
                  <a:gd name="T64" fmla="*/ 114 w 141"/>
                  <a:gd name="T65" fmla="*/ 125 h 142"/>
                  <a:gd name="T66" fmla="*/ 120 w 141"/>
                  <a:gd name="T67" fmla="*/ 121 h 142"/>
                  <a:gd name="T68" fmla="*/ 124 w 141"/>
                  <a:gd name="T69" fmla="*/ 114 h 142"/>
                  <a:gd name="T70" fmla="*/ 128 w 141"/>
                  <a:gd name="T71" fmla="*/ 109 h 142"/>
                  <a:gd name="T72" fmla="*/ 135 w 141"/>
                  <a:gd name="T73" fmla="*/ 97 h 142"/>
                  <a:gd name="T74" fmla="*/ 137 w 141"/>
                  <a:gd name="T75" fmla="*/ 90 h 142"/>
                  <a:gd name="T76" fmla="*/ 139 w 141"/>
                  <a:gd name="T77" fmla="*/ 84 h 142"/>
                  <a:gd name="T78" fmla="*/ 139 w 141"/>
                  <a:gd name="T79" fmla="*/ 80 h 142"/>
                  <a:gd name="T80" fmla="*/ 139 w 141"/>
                  <a:gd name="T81" fmla="*/ 78 h 142"/>
                  <a:gd name="T82" fmla="*/ 139 w 141"/>
                  <a:gd name="T83" fmla="*/ 77 h 142"/>
                  <a:gd name="T84" fmla="*/ 140 w 141"/>
                  <a:gd name="T85" fmla="*/ 77 h 142"/>
                  <a:gd name="T86" fmla="*/ 141 w 141"/>
                  <a:gd name="T87" fmla="*/ 71 h 142"/>
                  <a:gd name="T88" fmla="*/ 139 w 141"/>
                  <a:gd name="T89" fmla="*/ 56 h 142"/>
                  <a:gd name="T90" fmla="*/ 135 w 141"/>
                  <a:gd name="T91" fmla="*/ 43 h 142"/>
                  <a:gd name="T92" fmla="*/ 128 w 141"/>
                  <a:gd name="T93" fmla="*/ 30 h 142"/>
                  <a:gd name="T94" fmla="*/ 120 w 141"/>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1" h="142">
                    <a:moveTo>
                      <a:pt x="120" y="20"/>
                    </a:moveTo>
                    <a:lnTo>
                      <a:pt x="109" y="11"/>
                    </a:lnTo>
                    <a:lnTo>
                      <a:pt x="97" y="5"/>
                    </a:lnTo>
                    <a:lnTo>
                      <a:pt x="90" y="2"/>
                    </a:lnTo>
                    <a:lnTo>
                      <a:pt x="84" y="1"/>
                    </a:lnTo>
                    <a:lnTo>
                      <a:pt x="70" y="0"/>
                    </a:lnTo>
                    <a:lnTo>
                      <a:pt x="55" y="1"/>
                    </a:lnTo>
                    <a:lnTo>
                      <a:pt x="43" y="5"/>
                    </a:lnTo>
                    <a:lnTo>
                      <a:pt x="31" y="11"/>
                    </a:lnTo>
                    <a:lnTo>
                      <a:pt x="21" y="20"/>
                    </a:lnTo>
                    <a:lnTo>
                      <a:pt x="11" y="30"/>
                    </a:lnTo>
                    <a:lnTo>
                      <a:pt x="5" y="43"/>
                    </a:lnTo>
                    <a:lnTo>
                      <a:pt x="1" y="56"/>
                    </a:lnTo>
                    <a:lnTo>
                      <a:pt x="0" y="71"/>
                    </a:lnTo>
                    <a:lnTo>
                      <a:pt x="1" y="84"/>
                    </a:lnTo>
                    <a:lnTo>
                      <a:pt x="2" y="90"/>
                    </a:lnTo>
                    <a:lnTo>
                      <a:pt x="5" y="97"/>
                    </a:lnTo>
                    <a:lnTo>
                      <a:pt x="11" y="109"/>
                    </a:lnTo>
                    <a:lnTo>
                      <a:pt x="15" y="114"/>
                    </a:lnTo>
                    <a:lnTo>
                      <a:pt x="21" y="121"/>
                    </a:lnTo>
                    <a:lnTo>
                      <a:pt x="31" y="129"/>
                    </a:lnTo>
                    <a:lnTo>
                      <a:pt x="43" y="136"/>
                    </a:lnTo>
                    <a:lnTo>
                      <a:pt x="55" y="140"/>
                    </a:lnTo>
                    <a:lnTo>
                      <a:pt x="70" y="142"/>
                    </a:lnTo>
                    <a:lnTo>
                      <a:pt x="77" y="141"/>
                    </a:lnTo>
                    <a:lnTo>
                      <a:pt x="77" y="140"/>
                    </a:lnTo>
                    <a:lnTo>
                      <a:pt x="78" y="140"/>
                    </a:lnTo>
                    <a:lnTo>
                      <a:pt x="80" y="140"/>
                    </a:lnTo>
                    <a:lnTo>
                      <a:pt x="84" y="140"/>
                    </a:lnTo>
                    <a:lnTo>
                      <a:pt x="90" y="138"/>
                    </a:lnTo>
                    <a:lnTo>
                      <a:pt x="97" y="136"/>
                    </a:lnTo>
                    <a:lnTo>
                      <a:pt x="109" y="129"/>
                    </a:lnTo>
                    <a:lnTo>
                      <a:pt x="114" y="125"/>
                    </a:lnTo>
                    <a:lnTo>
                      <a:pt x="120" y="121"/>
                    </a:lnTo>
                    <a:lnTo>
                      <a:pt x="124" y="114"/>
                    </a:lnTo>
                    <a:lnTo>
                      <a:pt x="128" y="109"/>
                    </a:lnTo>
                    <a:lnTo>
                      <a:pt x="135" y="97"/>
                    </a:lnTo>
                    <a:lnTo>
                      <a:pt x="137" y="90"/>
                    </a:lnTo>
                    <a:lnTo>
                      <a:pt x="139" y="84"/>
                    </a:lnTo>
                    <a:lnTo>
                      <a:pt x="139" y="80"/>
                    </a:lnTo>
                    <a:lnTo>
                      <a:pt x="139" y="78"/>
                    </a:lnTo>
                    <a:lnTo>
                      <a:pt x="139" y="77"/>
                    </a:lnTo>
                    <a:lnTo>
                      <a:pt x="140" y="77"/>
                    </a:lnTo>
                    <a:lnTo>
                      <a:pt x="141" y="71"/>
                    </a:lnTo>
                    <a:lnTo>
                      <a:pt x="139" y="56"/>
                    </a:lnTo>
                    <a:lnTo>
                      <a:pt x="135" y="43"/>
                    </a:lnTo>
                    <a:lnTo>
                      <a:pt x="128" y="30"/>
                    </a:lnTo>
                    <a:lnTo>
                      <a:pt x="120" y="2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2" name="Freeform 725">
                <a:extLst>
                  <a:ext uri="{FF2B5EF4-FFF2-40B4-BE49-F238E27FC236}">
                    <a16:creationId xmlns:a16="http://schemas.microsoft.com/office/drawing/2014/main" id="{F5962E94-D12D-AD93-100E-5B87F6D1E4EB}"/>
                  </a:ext>
                </a:extLst>
              </p:cNvPr>
              <p:cNvSpPr>
                <a:spLocks/>
              </p:cNvSpPr>
              <p:nvPr/>
            </p:nvSpPr>
            <p:spPr bwMode="auto">
              <a:xfrm>
                <a:off x="874713" y="4416425"/>
                <a:ext cx="44450" cy="44450"/>
              </a:xfrm>
              <a:custGeom>
                <a:avLst/>
                <a:gdLst>
                  <a:gd name="T0" fmla="*/ 121 w 142"/>
                  <a:gd name="T1" fmla="*/ 20 h 142"/>
                  <a:gd name="T2" fmla="*/ 110 w 142"/>
                  <a:gd name="T3" fmla="*/ 11 h 142"/>
                  <a:gd name="T4" fmla="*/ 98 w 142"/>
                  <a:gd name="T5" fmla="*/ 5 h 142"/>
                  <a:gd name="T6" fmla="*/ 91 w 142"/>
                  <a:gd name="T7" fmla="*/ 2 h 142"/>
                  <a:gd name="T8" fmla="*/ 85 w 142"/>
                  <a:gd name="T9" fmla="*/ 1 h 142"/>
                  <a:gd name="T10" fmla="*/ 71 w 142"/>
                  <a:gd name="T11" fmla="*/ 0 h 142"/>
                  <a:gd name="T12" fmla="*/ 56 w 142"/>
                  <a:gd name="T13" fmla="*/ 1 h 142"/>
                  <a:gd name="T14" fmla="*/ 44 w 142"/>
                  <a:gd name="T15" fmla="*/ 5 h 142"/>
                  <a:gd name="T16" fmla="*/ 32 w 142"/>
                  <a:gd name="T17" fmla="*/ 11 h 142"/>
                  <a:gd name="T18" fmla="*/ 22 w 142"/>
                  <a:gd name="T19" fmla="*/ 20 h 142"/>
                  <a:gd name="T20" fmla="*/ 12 w 142"/>
                  <a:gd name="T21" fmla="*/ 30 h 142"/>
                  <a:gd name="T22" fmla="*/ 6 w 142"/>
                  <a:gd name="T23" fmla="*/ 42 h 142"/>
                  <a:gd name="T24" fmla="*/ 1 w 142"/>
                  <a:gd name="T25" fmla="*/ 55 h 142"/>
                  <a:gd name="T26" fmla="*/ 0 w 142"/>
                  <a:gd name="T27" fmla="*/ 71 h 142"/>
                  <a:gd name="T28" fmla="*/ 1 w 142"/>
                  <a:gd name="T29" fmla="*/ 84 h 142"/>
                  <a:gd name="T30" fmla="*/ 2 w 142"/>
                  <a:gd name="T31" fmla="*/ 90 h 142"/>
                  <a:gd name="T32" fmla="*/ 6 w 142"/>
                  <a:gd name="T33" fmla="*/ 97 h 142"/>
                  <a:gd name="T34" fmla="*/ 12 w 142"/>
                  <a:gd name="T35" fmla="*/ 109 h 142"/>
                  <a:gd name="T36" fmla="*/ 16 w 142"/>
                  <a:gd name="T37" fmla="*/ 114 h 142"/>
                  <a:gd name="T38" fmla="*/ 22 w 142"/>
                  <a:gd name="T39" fmla="*/ 120 h 142"/>
                  <a:gd name="T40" fmla="*/ 32 w 142"/>
                  <a:gd name="T41" fmla="*/ 128 h 142"/>
                  <a:gd name="T42" fmla="*/ 44 w 142"/>
                  <a:gd name="T43" fmla="*/ 136 h 142"/>
                  <a:gd name="T44" fmla="*/ 56 w 142"/>
                  <a:gd name="T45" fmla="*/ 140 h 142"/>
                  <a:gd name="T46" fmla="*/ 71 w 142"/>
                  <a:gd name="T47" fmla="*/ 142 h 142"/>
                  <a:gd name="T48" fmla="*/ 77 w 142"/>
                  <a:gd name="T49" fmla="*/ 141 h 142"/>
                  <a:gd name="T50" fmla="*/ 77 w 142"/>
                  <a:gd name="T51" fmla="*/ 140 h 142"/>
                  <a:gd name="T52" fmla="*/ 78 w 142"/>
                  <a:gd name="T53" fmla="*/ 140 h 142"/>
                  <a:gd name="T54" fmla="*/ 81 w 142"/>
                  <a:gd name="T55" fmla="*/ 140 h 142"/>
                  <a:gd name="T56" fmla="*/ 85 w 142"/>
                  <a:gd name="T57" fmla="*/ 140 h 142"/>
                  <a:gd name="T58" fmla="*/ 91 w 142"/>
                  <a:gd name="T59" fmla="*/ 138 h 142"/>
                  <a:gd name="T60" fmla="*/ 98 w 142"/>
                  <a:gd name="T61" fmla="*/ 136 h 142"/>
                  <a:gd name="T62" fmla="*/ 110 w 142"/>
                  <a:gd name="T63" fmla="*/ 128 h 142"/>
                  <a:gd name="T64" fmla="*/ 115 w 142"/>
                  <a:gd name="T65" fmla="*/ 124 h 142"/>
                  <a:gd name="T66" fmla="*/ 121 w 142"/>
                  <a:gd name="T67" fmla="*/ 120 h 142"/>
                  <a:gd name="T68" fmla="*/ 125 w 142"/>
                  <a:gd name="T69" fmla="*/ 114 h 142"/>
                  <a:gd name="T70" fmla="*/ 129 w 142"/>
                  <a:gd name="T71" fmla="*/ 109 h 142"/>
                  <a:gd name="T72" fmla="*/ 136 w 142"/>
                  <a:gd name="T73" fmla="*/ 97 h 142"/>
                  <a:gd name="T74" fmla="*/ 138 w 142"/>
                  <a:gd name="T75" fmla="*/ 90 h 142"/>
                  <a:gd name="T76" fmla="*/ 140 w 142"/>
                  <a:gd name="T77" fmla="*/ 84 h 142"/>
                  <a:gd name="T78" fmla="*/ 140 w 142"/>
                  <a:gd name="T79" fmla="*/ 80 h 142"/>
                  <a:gd name="T80" fmla="*/ 140 w 142"/>
                  <a:gd name="T81" fmla="*/ 78 h 142"/>
                  <a:gd name="T82" fmla="*/ 140 w 142"/>
                  <a:gd name="T83" fmla="*/ 77 h 142"/>
                  <a:gd name="T84" fmla="*/ 141 w 142"/>
                  <a:gd name="T85" fmla="*/ 77 h 142"/>
                  <a:gd name="T86" fmla="*/ 142 w 142"/>
                  <a:gd name="T87" fmla="*/ 71 h 142"/>
                  <a:gd name="T88" fmla="*/ 140 w 142"/>
                  <a:gd name="T89" fmla="*/ 55 h 142"/>
                  <a:gd name="T90" fmla="*/ 136 w 142"/>
                  <a:gd name="T91" fmla="*/ 42 h 142"/>
                  <a:gd name="T92" fmla="*/ 129 w 142"/>
                  <a:gd name="T93" fmla="*/ 30 h 142"/>
                  <a:gd name="T94" fmla="*/ 121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20"/>
                    </a:moveTo>
                    <a:lnTo>
                      <a:pt x="110" y="11"/>
                    </a:lnTo>
                    <a:lnTo>
                      <a:pt x="98" y="5"/>
                    </a:lnTo>
                    <a:lnTo>
                      <a:pt x="91" y="2"/>
                    </a:lnTo>
                    <a:lnTo>
                      <a:pt x="85" y="1"/>
                    </a:lnTo>
                    <a:lnTo>
                      <a:pt x="71" y="0"/>
                    </a:lnTo>
                    <a:lnTo>
                      <a:pt x="56" y="1"/>
                    </a:lnTo>
                    <a:lnTo>
                      <a:pt x="44" y="5"/>
                    </a:lnTo>
                    <a:lnTo>
                      <a:pt x="32" y="11"/>
                    </a:lnTo>
                    <a:lnTo>
                      <a:pt x="22" y="20"/>
                    </a:lnTo>
                    <a:lnTo>
                      <a:pt x="12" y="30"/>
                    </a:lnTo>
                    <a:lnTo>
                      <a:pt x="6" y="42"/>
                    </a:lnTo>
                    <a:lnTo>
                      <a:pt x="1" y="55"/>
                    </a:lnTo>
                    <a:lnTo>
                      <a:pt x="0" y="71"/>
                    </a:lnTo>
                    <a:lnTo>
                      <a:pt x="1" y="84"/>
                    </a:lnTo>
                    <a:lnTo>
                      <a:pt x="2" y="90"/>
                    </a:lnTo>
                    <a:lnTo>
                      <a:pt x="6" y="97"/>
                    </a:lnTo>
                    <a:lnTo>
                      <a:pt x="12" y="109"/>
                    </a:lnTo>
                    <a:lnTo>
                      <a:pt x="16" y="114"/>
                    </a:lnTo>
                    <a:lnTo>
                      <a:pt x="22" y="120"/>
                    </a:lnTo>
                    <a:lnTo>
                      <a:pt x="32" y="128"/>
                    </a:lnTo>
                    <a:lnTo>
                      <a:pt x="44" y="136"/>
                    </a:lnTo>
                    <a:lnTo>
                      <a:pt x="56" y="140"/>
                    </a:lnTo>
                    <a:lnTo>
                      <a:pt x="71" y="142"/>
                    </a:lnTo>
                    <a:lnTo>
                      <a:pt x="77" y="141"/>
                    </a:lnTo>
                    <a:lnTo>
                      <a:pt x="77" y="140"/>
                    </a:lnTo>
                    <a:lnTo>
                      <a:pt x="78" y="140"/>
                    </a:lnTo>
                    <a:lnTo>
                      <a:pt x="81" y="140"/>
                    </a:lnTo>
                    <a:lnTo>
                      <a:pt x="85" y="140"/>
                    </a:lnTo>
                    <a:lnTo>
                      <a:pt x="91" y="138"/>
                    </a:lnTo>
                    <a:lnTo>
                      <a:pt x="98" y="136"/>
                    </a:lnTo>
                    <a:lnTo>
                      <a:pt x="110" y="128"/>
                    </a:lnTo>
                    <a:lnTo>
                      <a:pt x="115" y="124"/>
                    </a:lnTo>
                    <a:lnTo>
                      <a:pt x="121" y="120"/>
                    </a:lnTo>
                    <a:lnTo>
                      <a:pt x="125" y="114"/>
                    </a:lnTo>
                    <a:lnTo>
                      <a:pt x="129" y="109"/>
                    </a:lnTo>
                    <a:lnTo>
                      <a:pt x="136" y="97"/>
                    </a:lnTo>
                    <a:lnTo>
                      <a:pt x="138" y="90"/>
                    </a:lnTo>
                    <a:lnTo>
                      <a:pt x="140" y="84"/>
                    </a:lnTo>
                    <a:lnTo>
                      <a:pt x="140" y="80"/>
                    </a:lnTo>
                    <a:lnTo>
                      <a:pt x="140" y="78"/>
                    </a:lnTo>
                    <a:lnTo>
                      <a:pt x="140" y="77"/>
                    </a:lnTo>
                    <a:lnTo>
                      <a:pt x="141" y="77"/>
                    </a:lnTo>
                    <a:lnTo>
                      <a:pt x="142" y="71"/>
                    </a:lnTo>
                    <a:lnTo>
                      <a:pt x="140" y="55"/>
                    </a:lnTo>
                    <a:lnTo>
                      <a:pt x="136" y="42"/>
                    </a:lnTo>
                    <a:lnTo>
                      <a:pt x="129" y="30"/>
                    </a:lnTo>
                    <a:lnTo>
                      <a:pt x="121" y="2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3" name="Freeform 726">
                <a:extLst>
                  <a:ext uri="{FF2B5EF4-FFF2-40B4-BE49-F238E27FC236}">
                    <a16:creationId xmlns:a16="http://schemas.microsoft.com/office/drawing/2014/main" id="{95134292-6DC4-0F3B-BC97-256510EF6C59}"/>
                  </a:ext>
                </a:extLst>
              </p:cNvPr>
              <p:cNvSpPr>
                <a:spLocks/>
              </p:cNvSpPr>
              <p:nvPr/>
            </p:nvSpPr>
            <p:spPr bwMode="auto">
              <a:xfrm>
                <a:off x="939801" y="4464050"/>
                <a:ext cx="46038" cy="46037"/>
              </a:xfrm>
              <a:custGeom>
                <a:avLst/>
                <a:gdLst>
                  <a:gd name="T0" fmla="*/ 121 w 142"/>
                  <a:gd name="T1" fmla="*/ 20 h 142"/>
                  <a:gd name="T2" fmla="*/ 110 w 142"/>
                  <a:gd name="T3" fmla="*/ 11 h 142"/>
                  <a:gd name="T4" fmla="*/ 97 w 142"/>
                  <a:gd name="T5" fmla="*/ 5 h 142"/>
                  <a:gd name="T6" fmla="*/ 90 w 142"/>
                  <a:gd name="T7" fmla="*/ 2 h 142"/>
                  <a:gd name="T8" fmla="*/ 84 w 142"/>
                  <a:gd name="T9" fmla="*/ 1 h 142"/>
                  <a:gd name="T10" fmla="*/ 71 w 142"/>
                  <a:gd name="T11" fmla="*/ 0 h 142"/>
                  <a:gd name="T12" fmla="*/ 56 w 142"/>
                  <a:gd name="T13" fmla="*/ 1 h 142"/>
                  <a:gd name="T14" fmla="*/ 44 w 142"/>
                  <a:gd name="T15" fmla="*/ 5 h 142"/>
                  <a:gd name="T16" fmla="*/ 32 w 142"/>
                  <a:gd name="T17" fmla="*/ 11 h 142"/>
                  <a:gd name="T18" fmla="*/ 21 w 142"/>
                  <a:gd name="T19" fmla="*/ 20 h 142"/>
                  <a:gd name="T20" fmla="*/ 11 w 142"/>
                  <a:gd name="T21" fmla="*/ 30 h 142"/>
                  <a:gd name="T22" fmla="*/ 5 w 142"/>
                  <a:gd name="T23" fmla="*/ 42 h 142"/>
                  <a:gd name="T24" fmla="*/ 1 w 142"/>
                  <a:gd name="T25" fmla="*/ 56 h 142"/>
                  <a:gd name="T26" fmla="*/ 0 w 142"/>
                  <a:gd name="T27" fmla="*/ 71 h 142"/>
                  <a:gd name="T28" fmla="*/ 1 w 142"/>
                  <a:gd name="T29" fmla="*/ 84 h 142"/>
                  <a:gd name="T30" fmla="*/ 2 w 142"/>
                  <a:gd name="T31" fmla="*/ 90 h 142"/>
                  <a:gd name="T32" fmla="*/ 5 w 142"/>
                  <a:gd name="T33" fmla="*/ 97 h 142"/>
                  <a:gd name="T34" fmla="*/ 11 w 142"/>
                  <a:gd name="T35" fmla="*/ 109 h 142"/>
                  <a:gd name="T36" fmla="*/ 15 w 142"/>
                  <a:gd name="T37" fmla="*/ 114 h 142"/>
                  <a:gd name="T38" fmla="*/ 21 w 142"/>
                  <a:gd name="T39" fmla="*/ 120 h 142"/>
                  <a:gd name="T40" fmla="*/ 32 w 142"/>
                  <a:gd name="T41" fmla="*/ 129 h 142"/>
                  <a:gd name="T42" fmla="*/ 44 w 142"/>
                  <a:gd name="T43" fmla="*/ 136 h 142"/>
                  <a:gd name="T44" fmla="*/ 56 w 142"/>
                  <a:gd name="T45" fmla="*/ 140 h 142"/>
                  <a:gd name="T46" fmla="*/ 71 w 142"/>
                  <a:gd name="T47" fmla="*/ 142 h 142"/>
                  <a:gd name="T48" fmla="*/ 77 w 142"/>
                  <a:gd name="T49" fmla="*/ 141 h 142"/>
                  <a:gd name="T50" fmla="*/ 77 w 142"/>
                  <a:gd name="T51" fmla="*/ 140 h 142"/>
                  <a:gd name="T52" fmla="*/ 78 w 142"/>
                  <a:gd name="T53" fmla="*/ 140 h 142"/>
                  <a:gd name="T54" fmla="*/ 80 w 142"/>
                  <a:gd name="T55" fmla="*/ 140 h 142"/>
                  <a:gd name="T56" fmla="*/ 84 w 142"/>
                  <a:gd name="T57" fmla="*/ 140 h 142"/>
                  <a:gd name="T58" fmla="*/ 90 w 142"/>
                  <a:gd name="T59" fmla="*/ 138 h 142"/>
                  <a:gd name="T60" fmla="*/ 97 w 142"/>
                  <a:gd name="T61" fmla="*/ 136 h 142"/>
                  <a:gd name="T62" fmla="*/ 110 w 142"/>
                  <a:gd name="T63" fmla="*/ 129 h 142"/>
                  <a:gd name="T64" fmla="*/ 115 w 142"/>
                  <a:gd name="T65" fmla="*/ 124 h 142"/>
                  <a:gd name="T66" fmla="*/ 121 w 142"/>
                  <a:gd name="T67" fmla="*/ 120 h 142"/>
                  <a:gd name="T68" fmla="*/ 125 w 142"/>
                  <a:gd name="T69" fmla="*/ 114 h 142"/>
                  <a:gd name="T70" fmla="*/ 129 w 142"/>
                  <a:gd name="T71" fmla="*/ 109 h 142"/>
                  <a:gd name="T72" fmla="*/ 136 w 142"/>
                  <a:gd name="T73" fmla="*/ 97 h 142"/>
                  <a:gd name="T74" fmla="*/ 138 w 142"/>
                  <a:gd name="T75" fmla="*/ 90 h 142"/>
                  <a:gd name="T76" fmla="*/ 140 w 142"/>
                  <a:gd name="T77" fmla="*/ 84 h 142"/>
                  <a:gd name="T78" fmla="*/ 140 w 142"/>
                  <a:gd name="T79" fmla="*/ 80 h 142"/>
                  <a:gd name="T80" fmla="*/ 140 w 142"/>
                  <a:gd name="T81" fmla="*/ 78 h 142"/>
                  <a:gd name="T82" fmla="*/ 140 w 142"/>
                  <a:gd name="T83" fmla="*/ 77 h 142"/>
                  <a:gd name="T84" fmla="*/ 141 w 142"/>
                  <a:gd name="T85" fmla="*/ 77 h 142"/>
                  <a:gd name="T86" fmla="*/ 142 w 142"/>
                  <a:gd name="T87" fmla="*/ 71 h 142"/>
                  <a:gd name="T88" fmla="*/ 140 w 142"/>
                  <a:gd name="T89" fmla="*/ 56 h 142"/>
                  <a:gd name="T90" fmla="*/ 136 w 142"/>
                  <a:gd name="T91" fmla="*/ 42 h 142"/>
                  <a:gd name="T92" fmla="*/ 129 w 142"/>
                  <a:gd name="T93" fmla="*/ 30 h 142"/>
                  <a:gd name="T94" fmla="*/ 121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20"/>
                    </a:moveTo>
                    <a:lnTo>
                      <a:pt x="110" y="11"/>
                    </a:lnTo>
                    <a:lnTo>
                      <a:pt x="97" y="5"/>
                    </a:lnTo>
                    <a:lnTo>
                      <a:pt x="90" y="2"/>
                    </a:lnTo>
                    <a:lnTo>
                      <a:pt x="84" y="1"/>
                    </a:lnTo>
                    <a:lnTo>
                      <a:pt x="71" y="0"/>
                    </a:lnTo>
                    <a:lnTo>
                      <a:pt x="56" y="1"/>
                    </a:lnTo>
                    <a:lnTo>
                      <a:pt x="44" y="5"/>
                    </a:lnTo>
                    <a:lnTo>
                      <a:pt x="32" y="11"/>
                    </a:lnTo>
                    <a:lnTo>
                      <a:pt x="21" y="20"/>
                    </a:lnTo>
                    <a:lnTo>
                      <a:pt x="11" y="30"/>
                    </a:lnTo>
                    <a:lnTo>
                      <a:pt x="5" y="42"/>
                    </a:lnTo>
                    <a:lnTo>
                      <a:pt x="1" y="56"/>
                    </a:lnTo>
                    <a:lnTo>
                      <a:pt x="0" y="71"/>
                    </a:lnTo>
                    <a:lnTo>
                      <a:pt x="1" y="84"/>
                    </a:lnTo>
                    <a:lnTo>
                      <a:pt x="2" y="90"/>
                    </a:lnTo>
                    <a:lnTo>
                      <a:pt x="5" y="97"/>
                    </a:lnTo>
                    <a:lnTo>
                      <a:pt x="11" y="109"/>
                    </a:lnTo>
                    <a:lnTo>
                      <a:pt x="15" y="114"/>
                    </a:lnTo>
                    <a:lnTo>
                      <a:pt x="21" y="120"/>
                    </a:lnTo>
                    <a:lnTo>
                      <a:pt x="32" y="129"/>
                    </a:lnTo>
                    <a:lnTo>
                      <a:pt x="44" y="136"/>
                    </a:lnTo>
                    <a:lnTo>
                      <a:pt x="56" y="140"/>
                    </a:lnTo>
                    <a:lnTo>
                      <a:pt x="71" y="142"/>
                    </a:lnTo>
                    <a:lnTo>
                      <a:pt x="77" y="141"/>
                    </a:lnTo>
                    <a:lnTo>
                      <a:pt x="77" y="140"/>
                    </a:lnTo>
                    <a:lnTo>
                      <a:pt x="78" y="140"/>
                    </a:lnTo>
                    <a:lnTo>
                      <a:pt x="80" y="140"/>
                    </a:lnTo>
                    <a:lnTo>
                      <a:pt x="84" y="140"/>
                    </a:lnTo>
                    <a:lnTo>
                      <a:pt x="90" y="138"/>
                    </a:lnTo>
                    <a:lnTo>
                      <a:pt x="97" y="136"/>
                    </a:lnTo>
                    <a:lnTo>
                      <a:pt x="110" y="129"/>
                    </a:lnTo>
                    <a:lnTo>
                      <a:pt x="115" y="124"/>
                    </a:lnTo>
                    <a:lnTo>
                      <a:pt x="121" y="120"/>
                    </a:lnTo>
                    <a:lnTo>
                      <a:pt x="125" y="114"/>
                    </a:lnTo>
                    <a:lnTo>
                      <a:pt x="129" y="109"/>
                    </a:lnTo>
                    <a:lnTo>
                      <a:pt x="136" y="97"/>
                    </a:lnTo>
                    <a:lnTo>
                      <a:pt x="138" y="90"/>
                    </a:lnTo>
                    <a:lnTo>
                      <a:pt x="140" y="84"/>
                    </a:lnTo>
                    <a:lnTo>
                      <a:pt x="140" y="80"/>
                    </a:lnTo>
                    <a:lnTo>
                      <a:pt x="140" y="78"/>
                    </a:lnTo>
                    <a:lnTo>
                      <a:pt x="140" y="77"/>
                    </a:lnTo>
                    <a:lnTo>
                      <a:pt x="141" y="77"/>
                    </a:lnTo>
                    <a:lnTo>
                      <a:pt x="142" y="71"/>
                    </a:lnTo>
                    <a:lnTo>
                      <a:pt x="140" y="56"/>
                    </a:lnTo>
                    <a:lnTo>
                      <a:pt x="136" y="42"/>
                    </a:lnTo>
                    <a:lnTo>
                      <a:pt x="129" y="30"/>
                    </a:lnTo>
                    <a:lnTo>
                      <a:pt x="121" y="2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4" name="Freeform 727">
                <a:extLst>
                  <a:ext uri="{FF2B5EF4-FFF2-40B4-BE49-F238E27FC236}">
                    <a16:creationId xmlns:a16="http://schemas.microsoft.com/office/drawing/2014/main" id="{A27BCC98-6DD3-5D2C-131F-70640BABFE21}"/>
                  </a:ext>
                </a:extLst>
              </p:cNvPr>
              <p:cNvSpPr>
                <a:spLocks/>
              </p:cNvSpPr>
              <p:nvPr/>
            </p:nvSpPr>
            <p:spPr bwMode="auto">
              <a:xfrm>
                <a:off x="1011238" y="4497388"/>
                <a:ext cx="46038" cy="44450"/>
              </a:xfrm>
              <a:custGeom>
                <a:avLst/>
                <a:gdLst>
                  <a:gd name="T0" fmla="*/ 121 w 142"/>
                  <a:gd name="T1" fmla="*/ 20 h 142"/>
                  <a:gd name="T2" fmla="*/ 110 w 142"/>
                  <a:gd name="T3" fmla="*/ 11 h 142"/>
                  <a:gd name="T4" fmla="*/ 97 w 142"/>
                  <a:gd name="T5" fmla="*/ 5 h 142"/>
                  <a:gd name="T6" fmla="*/ 90 w 142"/>
                  <a:gd name="T7" fmla="*/ 2 h 142"/>
                  <a:gd name="T8" fmla="*/ 84 w 142"/>
                  <a:gd name="T9" fmla="*/ 1 h 142"/>
                  <a:gd name="T10" fmla="*/ 71 w 142"/>
                  <a:gd name="T11" fmla="*/ 0 h 142"/>
                  <a:gd name="T12" fmla="*/ 56 w 142"/>
                  <a:gd name="T13" fmla="*/ 1 h 142"/>
                  <a:gd name="T14" fmla="*/ 44 w 142"/>
                  <a:gd name="T15" fmla="*/ 5 h 142"/>
                  <a:gd name="T16" fmla="*/ 32 w 142"/>
                  <a:gd name="T17" fmla="*/ 11 h 142"/>
                  <a:gd name="T18" fmla="*/ 21 w 142"/>
                  <a:gd name="T19" fmla="*/ 20 h 142"/>
                  <a:gd name="T20" fmla="*/ 11 w 142"/>
                  <a:gd name="T21" fmla="*/ 31 h 142"/>
                  <a:gd name="T22" fmla="*/ 5 w 142"/>
                  <a:gd name="T23" fmla="*/ 43 h 142"/>
                  <a:gd name="T24" fmla="*/ 1 w 142"/>
                  <a:gd name="T25" fmla="*/ 56 h 142"/>
                  <a:gd name="T26" fmla="*/ 0 w 142"/>
                  <a:gd name="T27" fmla="*/ 71 h 142"/>
                  <a:gd name="T28" fmla="*/ 1 w 142"/>
                  <a:gd name="T29" fmla="*/ 84 h 142"/>
                  <a:gd name="T30" fmla="*/ 2 w 142"/>
                  <a:gd name="T31" fmla="*/ 90 h 142"/>
                  <a:gd name="T32" fmla="*/ 5 w 142"/>
                  <a:gd name="T33" fmla="*/ 97 h 142"/>
                  <a:gd name="T34" fmla="*/ 11 w 142"/>
                  <a:gd name="T35" fmla="*/ 110 h 142"/>
                  <a:gd name="T36" fmla="*/ 15 w 142"/>
                  <a:gd name="T37" fmla="*/ 115 h 142"/>
                  <a:gd name="T38" fmla="*/ 21 w 142"/>
                  <a:gd name="T39" fmla="*/ 121 h 142"/>
                  <a:gd name="T40" fmla="*/ 32 w 142"/>
                  <a:gd name="T41" fmla="*/ 129 h 142"/>
                  <a:gd name="T42" fmla="*/ 44 w 142"/>
                  <a:gd name="T43" fmla="*/ 136 h 142"/>
                  <a:gd name="T44" fmla="*/ 56 w 142"/>
                  <a:gd name="T45" fmla="*/ 140 h 142"/>
                  <a:gd name="T46" fmla="*/ 71 w 142"/>
                  <a:gd name="T47" fmla="*/ 142 h 142"/>
                  <a:gd name="T48" fmla="*/ 77 w 142"/>
                  <a:gd name="T49" fmla="*/ 141 h 142"/>
                  <a:gd name="T50" fmla="*/ 77 w 142"/>
                  <a:gd name="T51" fmla="*/ 140 h 142"/>
                  <a:gd name="T52" fmla="*/ 78 w 142"/>
                  <a:gd name="T53" fmla="*/ 140 h 142"/>
                  <a:gd name="T54" fmla="*/ 80 w 142"/>
                  <a:gd name="T55" fmla="*/ 140 h 142"/>
                  <a:gd name="T56" fmla="*/ 84 w 142"/>
                  <a:gd name="T57" fmla="*/ 140 h 142"/>
                  <a:gd name="T58" fmla="*/ 90 w 142"/>
                  <a:gd name="T59" fmla="*/ 138 h 142"/>
                  <a:gd name="T60" fmla="*/ 97 w 142"/>
                  <a:gd name="T61" fmla="*/ 136 h 142"/>
                  <a:gd name="T62" fmla="*/ 110 w 142"/>
                  <a:gd name="T63" fmla="*/ 129 h 142"/>
                  <a:gd name="T64" fmla="*/ 115 w 142"/>
                  <a:gd name="T65" fmla="*/ 125 h 142"/>
                  <a:gd name="T66" fmla="*/ 121 w 142"/>
                  <a:gd name="T67" fmla="*/ 121 h 142"/>
                  <a:gd name="T68" fmla="*/ 125 w 142"/>
                  <a:gd name="T69" fmla="*/ 115 h 142"/>
                  <a:gd name="T70" fmla="*/ 129 w 142"/>
                  <a:gd name="T71" fmla="*/ 110 h 142"/>
                  <a:gd name="T72" fmla="*/ 136 w 142"/>
                  <a:gd name="T73" fmla="*/ 97 h 142"/>
                  <a:gd name="T74" fmla="*/ 138 w 142"/>
                  <a:gd name="T75" fmla="*/ 90 h 142"/>
                  <a:gd name="T76" fmla="*/ 140 w 142"/>
                  <a:gd name="T77" fmla="*/ 84 h 142"/>
                  <a:gd name="T78" fmla="*/ 140 w 142"/>
                  <a:gd name="T79" fmla="*/ 80 h 142"/>
                  <a:gd name="T80" fmla="*/ 140 w 142"/>
                  <a:gd name="T81" fmla="*/ 78 h 142"/>
                  <a:gd name="T82" fmla="*/ 140 w 142"/>
                  <a:gd name="T83" fmla="*/ 77 h 142"/>
                  <a:gd name="T84" fmla="*/ 141 w 142"/>
                  <a:gd name="T85" fmla="*/ 77 h 142"/>
                  <a:gd name="T86" fmla="*/ 142 w 142"/>
                  <a:gd name="T87" fmla="*/ 71 h 142"/>
                  <a:gd name="T88" fmla="*/ 140 w 142"/>
                  <a:gd name="T89" fmla="*/ 56 h 142"/>
                  <a:gd name="T90" fmla="*/ 136 w 142"/>
                  <a:gd name="T91" fmla="*/ 43 h 142"/>
                  <a:gd name="T92" fmla="*/ 129 w 142"/>
                  <a:gd name="T93" fmla="*/ 31 h 142"/>
                  <a:gd name="T94" fmla="*/ 121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20"/>
                    </a:moveTo>
                    <a:lnTo>
                      <a:pt x="110" y="11"/>
                    </a:lnTo>
                    <a:lnTo>
                      <a:pt x="97" y="5"/>
                    </a:lnTo>
                    <a:lnTo>
                      <a:pt x="90" y="2"/>
                    </a:lnTo>
                    <a:lnTo>
                      <a:pt x="84" y="1"/>
                    </a:lnTo>
                    <a:lnTo>
                      <a:pt x="71" y="0"/>
                    </a:lnTo>
                    <a:lnTo>
                      <a:pt x="56" y="1"/>
                    </a:lnTo>
                    <a:lnTo>
                      <a:pt x="44" y="5"/>
                    </a:lnTo>
                    <a:lnTo>
                      <a:pt x="32" y="11"/>
                    </a:lnTo>
                    <a:lnTo>
                      <a:pt x="21" y="20"/>
                    </a:lnTo>
                    <a:lnTo>
                      <a:pt x="11" y="31"/>
                    </a:lnTo>
                    <a:lnTo>
                      <a:pt x="5" y="43"/>
                    </a:lnTo>
                    <a:lnTo>
                      <a:pt x="1" y="56"/>
                    </a:lnTo>
                    <a:lnTo>
                      <a:pt x="0" y="71"/>
                    </a:lnTo>
                    <a:lnTo>
                      <a:pt x="1" y="84"/>
                    </a:lnTo>
                    <a:lnTo>
                      <a:pt x="2" y="90"/>
                    </a:lnTo>
                    <a:lnTo>
                      <a:pt x="5" y="97"/>
                    </a:lnTo>
                    <a:lnTo>
                      <a:pt x="11" y="110"/>
                    </a:lnTo>
                    <a:lnTo>
                      <a:pt x="15" y="115"/>
                    </a:lnTo>
                    <a:lnTo>
                      <a:pt x="21" y="121"/>
                    </a:lnTo>
                    <a:lnTo>
                      <a:pt x="32" y="129"/>
                    </a:lnTo>
                    <a:lnTo>
                      <a:pt x="44" y="136"/>
                    </a:lnTo>
                    <a:lnTo>
                      <a:pt x="56" y="140"/>
                    </a:lnTo>
                    <a:lnTo>
                      <a:pt x="71" y="142"/>
                    </a:lnTo>
                    <a:lnTo>
                      <a:pt x="77" y="141"/>
                    </a:lnTo>
                    <a:lnTo>
                      <a:pt x="77" y="140"/>
                    </a:lnTo>
                    <a:lnTo>
                      <a:pt x="78" y="140"/>
                    </a:lnTo>
                    <a:lnTo>
                      <a:pt x="80" y="140"/>
                    </a:lnTo>
                    <a:lnTo>
                      <a:pt x="84" y="140"/>
                    </a:lnTo>
                    <a:lnTo>
                      <a:pt x="90" y="138"/>
                    </a:lnTo>
                    <a:lnTo>
                      <a:pt x="97" y="136"/>
                    </a:lnTo>
                    <a:lnTo>
                      <a:pt x="110" y="129"/>
                    </a:lnTo>
                    <a:lnTo>
                      <a:pt x="115" y="125"/>
                    </a:lnTo>
                    <a:lnTo>
                      <a:pt x="121" y="121"/>
                    </a:lnTo>
                    <a:lnTo>
                      <a:pt x="125" y="115"/>
                    </a:lnTo>
                    <a:lnTo>
                      <a:pt x="129" y="110"/>
                    </a:lnTo>
                    <a:lnTo>
                      <a:pt x="136" y="97"/>
                    </a:lnTo>
                    <a:lnTo>
                      <a:pt x="138" y="90"/>
                    </a:lnTo>
                    <a:lnTo>
                      <a:pt x="140" y="84"/>
                    </a:lnTo>
                    <a:lnTo>
                      <a:pt x="140" y="80"/>
                    </a:lnTo>
                    <a:lnTo>
                      <a:pt x="140" y="78"/>
                    </a:lnTo>
                    <a:lnTo>
                      <a:pt x="140" y="77"/>
                    </a:lnTo>
                    <a:lnTo>
                      <a:pt x="141" y="77"/>
                    </a:lnTo>
                    <a:lnTo>
                      <a:pt x="142" y="71"/>
                    </a:lnTo>
                    <a:lnTo>
                      <a:pt x="140" y="56"/>
                    </a:lnTo>
                    <a:lnTo>
                      <a:pt x="136" y="43"/>
                    </a:lnTo>
                    <a:lnTo>
                      <a:pt x="129" y="31"/>
                    </a:lnTo>
                    <a:lnTo>
                      <a:pt x="121" y="2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5" name="Freeform 728">
                <a:extLst>
                  <a:ext uri="{FF2B5EF4-FFF2-40B4-BE49-F238E27FC236}">
                    <a16:creationId xmlns:a16="http://schemas.microsoft.com/office/drawing/2014/main" id="{DD4D99C9-3D9E-6485-BF30-25862466930E}"/>
                  </a:ext>
                </a:extLst>
              </p:cNvPr>
              <p:cNvSpPr>
                <a:spLocks/>
              </p:cNvSpPr>
              <p:nvPr/>
            </p:nvSpPr>
            <p:spPr bwMode="auto">
              <a:xfrm>
                <a:off x="1081088" y="4543425"/>
                <a:ext cx="46038" cy="44450"/>
              </a:xfrm>
              <a:custGeom>
                <a:avLst/>
                <a:gdLst>
                  <a:gd name="T0" fmla="*/ 121 w 142"/>
                  <a:gd name="T1" fmla="*/ 20 h 142"/>
                  <a:gd name="T2" fmla="*/ 109 w 142"/>
                  <a:gd name="T3" fmla="*/ 11 h 142"/>
                  <a:gd name="T4" fmla="*/ 97 w 142"/>
                  <a:gd name="T5" fmla="*/ 5 h 142"/>
                  <a:gd name="T6" fmla="*/ 90 w 142"/>
                  <a:gd name="T7" fmla="*/ 2 h 142"/>
                  <a:gd name="T8" fmla="*/ 84 w 142"/>
                  <a:gd name="T9" fmla="*/ 1 h 142"/>
                  <a:gd name="T10" fmla="*/ 71 w 142"/>
                  <a:gd name="T11" fmla="*/ 0 h 142"/>
                  <a:gd name="T12" fmla="*/ 56 w 142"/>
                  <a:gd name="T13" fmla="*/ 1 h 142"/>
                  <a:gd name="T14" fmla="*/ 44 w 142"/>
                  <a:gd name="T15" fmla="*/ 5 h 142"/>
                  <a:gd name="T16" fmla="*/ 31 w 142"/>
                  <a:gd name="T17" fmla="*/ 11 h 142"/>
                  <a:gd name="T18" fmla="*/ 21 w 142"/>
                  <a:gd name="T19" fmla="*/ 20 h 142"/>
                  <a:gd name="T20" fmla="*/ 11 w 142"/>
                  <a:gd name="T21" fmla="*/ 31 h 142"/>
                  <a:gd name="T22" fmla="*/ 5 w 142"/>
                  <a:gd name="T23" fmla="*/ 43 h 142"/>
                  <a:gd name="T24" fmla="*/ 1 w 142"/>
                  <a:gd name="T25" fmla="*/ 56 h 142"/>
                  <a:gd name="T26" fmla="*/ 0 w 142"/>
                  <a:gd name="T27" fmla="*/ 71 h 142"/>
                  <a:gd name="T28" fmla="*/ 1 w 142"/>
                  <a:gd name="T29" fmla="*/ 84 h 142"/>
                  <a:gd name="T30" fmla="*/ 2 w 142"/>
                  <a:gd name="T31" fmla="*/ 90 h 142"/>
                  <a:gd name="T32" fmla="*/ 5 w 142"/>
                  <a:gd name="T33" fmla="*/ 97 h 142"/>
                  <a:gd name="T34" fmla="*/ 11 w 142"/>
                  <a:gd name="T35" fmla="*/ 110 h 142"/>
                  <a:gd name="T36" fmla="*/ 15 w 142"/>
                  <a:gd name="T37" fmla="*/ 115 h 142"/>
                  <a:gd name="T38" fmla="*/ 21 w 142"/>
                  <a:gd name="T39" fmla="*/ 121 h 142"/>
                  <a:gd name="T40" fmla="*/ 31 w 142"/>
                  <a:gd name="T41" fmla="*/ 129 h 142"/>
                  <a:gd name="T42" fmla="*/ 44 w 142"/>
                  <a:gd name="T43" fmla="*/ 136 h 142"/>
                  <a:gd name="T44" fmla="*/ 56 w 142"/>
                  <a:gd name="T45" fmla="*/ 140 h 142"/>
                  <a:gd name="T46" fmla="*/ 71 w 142"/>
                  <a:gd name="T47" fmla="*/ 142 h 142"/>
                  <a:gd name="T48" fmla="*/ 77 w 142"/>
                  <a:gd name="T49" fmla="*/ 141 h 142"/>
                  <a:gd name="T50" fmla="*/ 77 w 142"/>
                  <a:gd name="T51" fmla="*/ 140 h 142"/>
                  <a:gd name="T52" fmla="*/ 78 w 142"/>
                  <a:gd name="T53" fmla="*/ 140 h 142"/>
                  <a:gd name="T54" fmla="*/ 80 w 142"/>
                  <a:gd name="T55" fmla="*/ 140 h 142"/>
                  <a:gd name="T56" fmla="*/ 84 w 142"/>
                  <a:gd name="T57" fmla="*/ 140 h 142"/>
                  <a:gd name="T58" fmla="*/ 90 w 142"/>
                  <a:gd name="T59" fmla="*/ 138 h 142"/>
                  <a:gd name="T60" fmla="*/ 97 w 142"/>
                  <a:gd name="T61" fmla="*/ 136 h 142"/>
                  <a:gd name="T62" fmla="*/ 109 w 142"/>
                  <a:gd name="T63" fmla="*/ 129 h 142"/>
                  <a:gd name="T64" fmla="*/ 114 w 142"/>
                  <a:gd name="T65" fmla="*/ 125 h 142"/>
                  <a:gd name="T66" fmla="*/ 121 w 142"/>
                  <a:gd name="T67" fmla="*/ 121 h 142"/>
                  <a:gd name="T68" fmla="*/ 125 w 142"/>
                  <a:gd name="T69" fmla="*/ 115 h 142"/>
                  <a:gd name="T70" fmla="*/ 129 w 142"/>
                  <a:gd name="T71" fmla="*/ 110 h 142"/>
                  <a:gd name="T72" fmla="*/ 136 w 142"/>
                  <a:gd name="T73" fmla="*/ 97 h 142"/>
                  <a:gd name="T74" fmla="*/ 138 w 142"/>
                  <a:gd name="T75" fmla="*/ 90 h 142"/>
                  <a:gd name="T76" fmla="*/ 140 w 142"/>
                  <a:gd name="T77" fmla="*/ 84 h 142"/>
                  <a:gd name="T78" fmla="*/ 140 w 142"/>
                  <a:gd name="T79" fmla="*/ 80 h 142"/>
                  <a:gd name="T80" fmla="*/ 140 w 142"/>
                  <a:gd name="T81" fmla="*/ 78 h 142"/>
                  <a:gd name="T82" fmla="*/ 140 w 142"/>
                  <a:gd name="T83" fmla="*/ 77 h 142"/>
                  <a:gd name="T84" fmla="*/ 141 w 142"/>
                  <a:gd name="T85" fmla="*/ 77 h 142"/>
                  <a:gd name="T86" fmla="*/ 142 w 142"/>
                  <a:gd name="T87" fmla="*/ 71 h 142"/>
                  <a:gd name="T88" fmla="*/ 140 w 142"/>
                  <a:gd name="T89" fmla="*/ 56 h 142"/>
                  <a:gd name="T90" fmla="*/ 136 w 142"/>
                  <a:gd name="T91" fmla="*/ 43 h 142"/>
                  <a:gd name="T92" fmla="*/ 129 w 142"/>
                  <a:gd name="T93" fmla="*/ 31 h 142"/>
                  <a:gd name="T94" fmla="*/ 121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20"/>
                    </a:moveTo>
                    <a:lnTo>
                      <a:pt x="109" y="11"/>
                    </a:lnTo>
                    <a:lnTo>
                      <a:pt x="97" y="5"/>
                    </a:lnTo>
                    <a:lnTo>
                      <a:pt x="90" y="2"/>
                    </a:lnTo>
                    <a:lnTo>
                      <a:pt x="84" y="1"/>
                    </a:lnTo>
                    <a:lnTo>
                      <a:pt x="71" y="0"/>
                    </a:lnTo>
                    <a:lnTo>
                      <a:pt x="56" y="1"/>
                    </a:lnTo>
                    <a:lnTo>
                      <a:pt x="44" y="5"/>
                    </a:lnTo>
                    <a:lnTo>
                      <a:pt x="31" y="11"/>
                    </a:lnTo>
                    <a:lnTo>
                      <a:pt x="21" y="20"/>
                    </a:lnTo>
                    <a:lnTo>
                      <a:pt x="11" y="31"/>
                    </a:lnTo>
                    <a:lnTo>
                      <a:pt x="5" y="43"/>
                    </a:lnTo>
                    <a:lnTo>
                      <a:pt x="1" y="56"/>
                    </a:lnTo>
                    <a:lnTo>
                      <a:pt x="0" y="71"/>
                    </a:lnTo>
                    <a:lnTo>
                      <a:pt x="1" y="84"/>
                    </a:lnTo>
                    <a:lnTo>
                      <a:pt x="2" y="90"/>
                    </a:lnTo>
                    <a:lnTo>
                      <a:pt x="5" y="97"/>
                    </a:lnTo>
                    <a:lnTo>
                      <a:pt x="11" y="110"/>
                    </a:lnTo>
                    <a:lnTo>
                      <a:pt x="15" y="115"/>
                    </a:lnTo>
                    <a:lnTo>
                      <a:pt x="21" y="121"/>
                    </a:lnTo>
                    <a:lnTo>
                      <a:pt x="31" y="129"/>
                    </a:lnTo>
                    <a:lnTo>
                      <a:pt x="44" y="136"/>
                    </a:lnTo>
                    <a:lnTo>
                      <a:pt x="56" y="140"/>
                    </a:lnTo>
                    <a:lnTo>
                      <a:pt x="71" y="142"/>
                    </a:lnTo>
                    <a:lnTo>
                      <a:pt x="77" y="141"/>
                    </a:lnTo>
                    <a:lnTo>
                      <a:pt x="77" y="140"/>
                    </a:lnTo>
                    <a:lnTo>
                      <a:pt x="78" y="140"/>
                    </a:lnTo>
                    <a:lnTo>
                      <a:pt x="80" y="140"/>
                    </a:lnTo>
                    <a:lnTo>
                      <a:pt x="84" y="140"/>
                    </a:lnTo>
                    <a:lnTo>
                      <a:pt x="90" y="138"/>
                    </a:lnTo>
                    <a:lnTo>
                      <a:pt x="97" y="136"/>
                    </a:lnTo>
                    <a:lnTo>
                      <a:pt x="109" y="129"/>
                    </a:lnTo>
                    <a:lnTo>
                      <a:pt x="114" y="125"/>
                    </a:lnTo>
                    <a:lnTo>
                      <a:pt x="121" y="121"/>
                    </a:lnTo>
                    <a:lnTo>
                      <a:pt x="125" y="115"/>
                    </a:lnTo>
                    <a:lnTo>
                      <a:pt x="129" y="110"/>
                    </a:lnTo>
                    <a:lnTo>
                      <a:pt x="136" y="97"/>
                    </a:lnTo>
                    <a:lnTo>
                      <a:pt x="138" y="90"/>
                    </a:lnTo>
                    <a:lnTo>
                      <a:pt x="140" y="84"/>
                    </a:lnTo>
                    <a:lnTo>
                      <a:pt x="140" y="80"/>
                    </a:lnTo>
                    <a:lnTo>
                      <a:pt x="140" y="78"/>
                    </a:lnTo>
                    <a:lnTo>
                      <a:pt x="140" y="77"/>
                    </a:lnTo>
                    <a:lnTo>
                      <a:pt x="141" y="77"/>
                    </a:lnTo>
                    <a:lnTo>
                      <a:pt x="142" y="71"/>
                    </a:lnTo>
                    <a:lnTo>
                      <a:pt x="140" y="56"/>
                    </a:lnTo>
                    <a:lnTo>
                      <a:pt x="136" y="43"/>
                    </a:lnTo>
                    <a:lnTo>
                      <a:pt x="129" y="31"/>
                    </a:lnTo>
                    <a:lnTo>
                      <a:pt x="121" y="2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6" name="Freeform 729">
                <a:extLst>
                  <a:ext uri="{FF2B5EF4-FFF2-40B4-BE49-F238E27FC236}">
                    <a16:creationId xmlns:a16="http://schemas.microsoft.com/office/drawing/2014/main" id="{E7966971-9E34-A516-C17B-5B189E413718}"/>
                  </a:ext>
                </a:extLst>
              </p:cNvPr>
              <p:cNvSpPr>
                <a:spLocks/>
              </p:cNvSpPr>
              <p:nvPr/>
            </p:nvSpPr>
            <p:spPr bwMode="auto">
              <a:xfrm>
                <a:off x="1147763" y="4581525"/>
                <a:ext cx="44450" cy="46037"/>
              </a:xfrm>
              <a:custGeom>
                <a:avLst/>
                <a:gdLst>
                  <a:gd name="T0" fmla="*/ 120 w 142"/>
                  <a:gd name="T1" fmla="*/ 20 h 142"/>
                  <a:gd name="T2" fmla="*/ 109 w 142"/>
                  <a:gd name="T3" fmla="*/ 11 h 142"/>
                  <a:gd name="T4" fmla="*/ 97 w 142"/>
                  <a:gd name="T5" fmla="*/ 5 h 142"/>
                  <a:gd name="T6" fmla="*/ 90 w 142"/>
                  <a:gd name="T7" fmla="*/ 2 h 142"/>
                  <a:gd name="T8" fmla="*/ 84 w 142"/>
                  <a:gd name="T9" fmla="*/ 1 h 142"/>
                  <a:gd name="T10" fmla="*/ 71 w 142"/>
                  <a:gd name="T11" fmla="*/ 0 h 142"/>
                  <a:gd name="T12" fmla="*/ 55 w 142"/>
                  <a:gd name="T13" fmla="*/ 1 h 142"/>
                  <a:gd name="T14" fmla="*/ 43 w 142"/>
                  <a:gd name="T15" fmla="*/ 5 h 142"/>
                  <a:gd name="T16" fmla="*/ 31 w 142"/>
                  <a:gd name="T17" fmla="*/ 11 h 142"/>
                  <a:gd name="T18" fmla="*/ 21 w 142"/>
                  <a:gd name="T19" fmla="*/ 20 h 142"/>
                  <a:gd name="T20" fmla="*/ 11 w 142"/>
                  <a:gd name="T21" fmla="*/ 30 h 142"/>
                  <a:gd name="T22" fmla="*/ 5 w 142"/>
                  <a:gd name="T23" fmla="*/ 42 h 142"/>
                  <a:gd name="T24" fmla="*/ 1 w 142"/>
                  <a:gd name="T25" fmla="*/ 56 h 142"/>
                  <a:gd name="T26" fmla="*/ 0 w 142"/>
                  <a:gd name="T27" fmla="*/ 71 h 142"/>
                  <a:gd name="T28" fmla="*/ 1 w 142"/>
                  <a:gd name="T29" fmla="*/ 84 h 142"/>
                  <a:gd name="T30" fmla="*/ 2 w 142"/>
                  <a:gd name="T31" fmla="*/ 90 h 142"/>
                  <a:gd name="T32" fmla="*/ 5 w 142"/>
                  <a:gd name="T33" fmla="*/ 97 h 142"/>
                  <a:gd name="T34" fmla="*/ 11 w 142"/>
                  <a:gd name="T35" fmla="*/ 109 h 142"/>
                  <a:gd name="T36" fmla="*/ 15 w 142"/>
                  <a:gd name="T37" fmla="*/ 114 h 142"/>
                  <a:gd name="T38" fmla="*/ 21 w 142"/>
                  <a:gd name="T39" fmla="*/ 120 h 142"/>
                  <a:gd name="T40" fmla="*/ 31 w 142"/>
                  <a:gd name="T41" fmla="*/ 129 h 142"/>
                  <a:gd name="T42" fmla="*/ 43 w 142"/>
                  <a:gd name="T43" fmla="*/ 136 h 142"/>
                  <a:gd name="T44" fmla="*/ 55 w 142"/>
                  <a:gd name="T45" fmla="*/ 140 h 142"/>
                  <a:gd name="T46" fmla="*/ 71 w 142"/>
                  <a:gd name="T47" fmla="*/ 142 h 142"/>
                  <a:gd name="T48" fmla="*/ 77 w 142"/>
                  <a:gd name="T49" fmla="*/ 141 h 142"/>
                  <a:gd name="T50" fmla="*/ 77 w 142"/>
                  <a:gd name="T51" fmla="*/ 140 h 142"/>
                  <a:gd name="T52" fmla="*/ 78 w 142"/>
                  <a:gd name="T53" fmla="*/ 140 h 142"/>
                  <a:gd name="T54" fmla="*/ 80 w 142"/>
                  <a:gd name="T55" fmla="*/ 140 h 142"/>
                  <a:gd name="T56" fmla="*/ 84 w 142"/>
                  <a:gd name="T57" fmla="*/ 140 h 142"/>
                  <a:gd name="T58" fmla="*/ 90 w 142"/>
                  <a:gd name="T59" fmla="*/ 138 h 142"/>
                  <a:gd name="T60" fmla="*/ 97 w 142"/>
                  <a:gd name="T61" fmla="*/ 136 h 142"/>
                  <a:gd name="T62" fmla="*/ 109 w 142"/>
                  <a:gd name="T63" fmla="*/ 129 h 142"/>
                  <a:gd name="T64" fmla="*/ 114 w 142"/>
                  <a:gd name="T65" fmla="*/ 124 h 142"/>
                  <a:gd name="T66" fmla="*/ 120 w 142"/>
                  <a:gd name="T67" fmla="*/ 120 h 142"/>
                  <a:gd name="T68" fmla="*/ 124 w 142"/>
                  <a:gd name="T69" fmla="*/ 114 h 142"/>
                  <a:gd name="T70" fmla="*/ 128 w 142"/>
                  <a:gd name="T71" fmla="*/ 109 h 142"/>
                  <a:gd name="T72" fmla="*/ 135 w 142"/>
                  <a:gd name="T73" fmla="*/ 97 h 142"/>
                  <a:gd name="T74" fmla="*/ 138 w 142"/>
                  <a:gd name="T75" fmla="*/ 90 h 142"/>
                  <a:gd name="T76" fmla="*/ 140 w 142"/>
                  <a:gd name="T77" fmla="*/ 84 h 142"/>
                  <a:gd name="T78" fmla="*/ 140 w 142"/>
                  <a:gd name="T79" fmla="*/ 80 h 142"/>
                  <a:gd name="T80" fmla="*/ 140 w 142"/>
                  <a:gd name="T81" fmla="*/ 78 h 142"/>
                  <a:gd name="T82" fmla="*/ 140 w 142"/>
                  <a:gd name="T83" fmla="*/ 77 h 142"/>
                  <a:gd name="T84" fmla="*/ 141 w 142"/>
                  <a:gd name="T85" fmla="*/ 77 h 142"/>
                  <a:gd name="T86" fmla="*/ 142 w 142"/>
                  <a:gd name="T87" fmla="*/ 71 h 142"/>
                  <a:gd name="T88" fmla="*/ 140 w 142"/>
                  <a:gd name="T89" fmla="*/ 56 h 142"/>
                  <a:gd name="T90" fmla="*/ 135 w 142"/>
                  <a:gd name="T91" fmla="*/ 42 h 142"/>
                  <a:gd name="T92" fmla="*/ 128 w 142"/>
                  <a:gd name="T93" fmla="*/ 30 h 142"/>
                  <a:gd name="T94" fmla="*/ 120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0" y="20"/>
                    </a:moveTo>
                    <a:lnTo>
                      <a:pt x="109" y="11"/>
                    </a:lnTo>
                    <a:lnTo>
                      <a:pt x="97" y="5"/>
                    </a:lnTo>
                    <a:lnTo>
                      <a:pt x="90" y="2"/>
                    </a:lnTo>
                    <a:lnTo>
                      <a:pt x="84" y="1"/>
                    </a:lnTo>
                    <a:lnTo>
                      <a:pt x="71" y="0"/>
                    </a:lnTo>
                    <a:lnTo>
                      <a:pt x="55" y="1"/>
                    </a:lnTo>
                    <a:lnTo>
                      <a:pt x="43" y="5"/>
                    </a:lnTo>
                    <a:lnTo>
                      <a:pt x="31" y="11"/>
                    </a:lnTo>
                    <a:lnTo>
                      <a:pt x="21" y="20"/>
                    </a:lnTo>
                    <a:lnTo>
                      <a:pt x="11" y="30"/>
                    </a:lnTo>
                    <a:lnTo>
                      <a:pt x="5" y="42"/>
                    </a:lnTo>
                    <a:lnTo>
                      <a:pt x="1" y="56"/>
                    </a:lnTo>
                    <a:lnTo>
                      <a:pt x="0" y="71"/>
                    </a:lnTo>
                    <a:lnTo>
                      <a:pt x="1" y="84"/>
                    </a:lnTo>
                    <a:lnTo>
                      <a:pt x="2" y="90"/>
                    </a:lnTo>
                    <a:lnTo>
                      <a:pt x="5" y="97"/>
                    </a:lnTo>
                    <a:lnTo>
                      <a:pt x="11" y="109"/>
                    </a:lnTo>
                    <a:lnTo>
                      <a:pt x="15" y="114"/>
                    </a:lnTo>
                    <a:lnTo>
                      <a:pt x="21" y="120"/>
                    </a:lnTo>
                    <a:lnTo>
                      <a:pt x="31" y="129"/>
                    </a:lnTo>
                    <a:lnTo>
                      <a:pt x="43" y="136"/>
                    </a:lnTo>
                    <a:lnTo>
                      <a:pt x="55" y="140"/>
                    </a:lnTo>
                    <a:lnTo>
                      <a:pt x="71" y="142"/>
                    </a:lnTo>
                    <a:lnTo>
                      <a:pt x="77" y="141"/>
                    </a:lnTo>
                    <a:lnTo>
                      <a:pt x="77" y="140"/>
                    </a:lnTo>
                    <a:lnTo>
                      <a:pt x="78" y="140"/>
                    </a:lnTo>
                    <a:lnTo>
                      <a:pt x="80" y="140"/>
                    </a:lnTo>
                    <a:lnTo>
                      <a:pt x="84" y="140"/>
                    </a:lnTo>
                    <a:lnTo>
                      <a:pt x="90" y="138"/>
                    </a:lnTo>
                    <a:lnTo>
                      <a:pt x="97" y="136"/>
                    </a:lnTo>
                    <a:lnTo>
                      <a:pt x="109" y="129"/>
                    </a:lnTo>
                    <a:lnTo>
                      <a:pt x="114" y="124"/>
                    </a:lnTo>
                    <a:lnTo>
                      <a:pt x="120" y="120"/>
                    </a:lnTo>
                    <a:lnTo>
                      <a:pt x="124" y="114"/>
                    </a:lnTo>
                    <a:lnTo>
                      <a:pt x="128" y="109"/>
                    </a:lnTo>
                    <a:lnTo>
                      <a:pt x="135" y="97"/>
                    </a:lnTo>
                    <a:lnTo>
                      <a:pt x="138" y="90"/>
                    </a:lnTo>
                    <a:lnTo>
                      <a:pt x="140" y="84"/>
                    </a:lnTo>
                    <a:lnTo>
                      <a:pt x="140" y="80"/>
                    </a:lnTo>
                    <a:lnTo>
                      <a:pt x="140" y="78"/>
                    </a:lnTo>
                    <a:lnTo>
                      <a:pt x="140" y="77"/>
                    </a:lnTo>
                    <a:lnTo>
                      <a:pt x="141" y="77"/>
                    </a:lnTo>
                    <a:lnTo>
                      <a:pt x="142" y="71"/>
                    </a:lnTo>
                    <a:lnTo>
                      <a:pt x="140" y="56"/>
                    </a:lnTo>
                    <a:lnTo>
                      <a:pt x="135" y="42"/>
                    </a:lnTo>
                    <a:lnTo>
                      <a:pt x="128" y="30"/>
                    </a:lnTo>
                    <a:lnTo>
                      <a:pt x="120" y="2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7" name="Freeform 730">
                <a:extLst>
                  <a:ext uri="{FF2B5EF4-FFF2-40B4-BE49-F238E27FC236}">
                    <a16:creationId xmlns:a16="http://schemas.microsoft.com/office/drawing/2014/main" id="{331E0AF9-8EBF-8FB4-3830-3DEDBC97D134}"/>
                  </a:ext>
                </a:extLst>
              </p:cNvPr>
              <p:cNvSpPr>
                <a:spLocks/>
              </p:cNvSpPr>
              <p:nvPr/>
            </p:nvSpPr>
            <p:spPr bwMode="auto">
              <a:xfrm>
                <a:off x="1684338" y="4803775"/>
                <a:ext cx="44450" cy="46037"/>
              </a:xfrm>
              <a:custGeom>
                <a:avLst/>
                <a:gdLst>
                  <a:gd name="T0" fmla="*/ 120 w 142"/>
                  <a:gd name="T1" fmla="*/ 20 h 142"/>
                  <a:gd name="T2" fmla="*/ 109 w 142"/>
                  <a:gd name="T3" fmla="*/ 11 h 142"/>
                  <a:gd name="T4" fmla="*/ 97 w 142"/>
                  <a:gd name="T5" fmla="*/ 5 h 142"/>
                  <a:gd name="T6" fmla="*/ 90 w 142"/>
                  <a:gd name="T7" fmla="*/ 2 h 142"/>
                  <a:gd name="T8" fmla="*/ 84 w 142"/>
                  <a:gd name="T9" fmla="*/ 1 h 142"/>
                  <a:gd name="T10" fmla="*/ 71 w 142"/>
                  <a:gd name="T11" fmla="*/ 0 h 142"/>
                  <a:gd name="T12" fmla="*/ 56 w 142"/>
                  <a:gd name="T13" fmla="*/ 1 h 142"/>
                  <a:gd name="T14" fmla="*/ 43 w 142"/>
                  <a:gd name="T15" fmla="*/ 5 h 142"/>
                  <a:gd name="T16" fmla="*/ 31 w 142"/>
                  <a:gd name="T17" fmla="*/ 11 h 142"/>
                  <a:gd name="T18" fmla="*/ 21 w 142"/>
                  <a:gd name="T19" fmla="*/ 20 h 142"/>
                  <a:gd name="T20" fmla="*/ 11 w 142"/>
                  <a:gd name="T21" fmla="*/ 31 h 142"/>
                  <a:gd name="T22" fmla="*/ 5 w 142"/>
                  <a:gd name="T23" fmla="*/ 43 h 142"/>
                  <a:gd name="T24" fmla="*/ 1 w 142"/>
                  <a:gd name="T25" fmla="*/ 56 h 142"/>
                  <a:gd name="T26" fmla="*/ 0 w 142"/>
                  <a:gd name="T27" fmla="*/ 71 h 142"/>
                  <a:gd name="T28" fmla="*/ 1 w 142"/>
                  <a:gd name="T29" fmla="*/ 84 h 142"/>
                  <a:gd name="T30" fmla="*/ 2 w 142"/>
                  <a:gd name="T31" fmla="*/ 90 h 142"/>
                  <a:gd name="T32" fmla="*/ 5 w 142"/>
                  <a:gd name="T33" fmla="*/ 98 h 142"/>
                  <a:gd name="T34" fmla="*/ 11 w 142"/>
                  <a:gd name="T35" fmla="*/ 110 h 142"/>
                  <a:gd name="T36" fmla="*/ 15 w 142"/>
                  <a:gd name="T37" fmla="*/ 115 h 142"/>
                  <a:gd name="T38" fmla="*/ 21 w 142"/>
                  <a:gd name="T39" fmla="*/ 121 h 142"/>
                  <a:gd name="T40" fmla="*/ 31 w 142"/>
                  <a:gd name="T41" fmla="*/ 129 h 142"/>
                  <a:gd name="T42" fmla="*/ 43 w 142"/>
                  <a:gd name="T43" fmla="*/ 136 h 142"/>
                  <a:gd name="T44" fmla="*/ 56 w 142"/>
                  <a:gd name="T45" fmla="*/ 140 h 142"/>
                  <a:gd name="T46" fmla="*/ 71 w 142"/>
                  <a:gd name="T47" fmla="*/ 142 h 142"/>
                  <a:gd name="T48" fmla="*/ 77 w 142"/>
                  <a:gd name="T49" fmla="*/ 141 h 142"/>
                  <a:gd name="T50" fmla="*/ 77 w 142"/>
                  <a:gd name="T51" fmla="*/ 140 h 142"/>
                  <a:gd name="T52" fmla="*/ 78 w 142"/>
                  <a:gd name="T53" fmla="*/ 140 h 142"/>
                  <a:gd name="T54" fmla="*/ 80 w 142"/>
                  <a:gd name="T55" fmla="*/ 140 h 142"/>
                  <a:gd name="T56" fmla="*/ 84 w 142"/>
                  <a:gd name="T57" fmla="*/ 140 h 142"/>
                  <a:gd name="T58" fmla="*/ 90 w 142"/>
                  <a:gd name="T59" fmla="*/ 138 h 142"/>
                  <a:gd name="T60" fmla="*/ 97 w 142"/>
                  <a:gd name="T61" fmla="*/ 136 h 142"/>
                  <a:gd name="T62" fmla="*/ 109 w 142"/>
                  <a:gd name="T63" fmla="*/ 129 h 142"/>
                  <a:gd name="T64" fmla="*/ 114 w 142"/>
                  <a:gd name="T65" fmla="*/ 125 h 142"/>
                  <a:gd name="T66" fmla="*/ 120 w 142"/>
                  <a:gd name="T67" fmla="*/ 121 h 142"/>
                  <a:gd name="T68" fmla="*/ 125 w 142"/>
                  <a:gd name="T69" fmla="*/ 115 h 142"/>
                  <a:gd name="T70" fmla="*/ 129 w 142"/>
                  <a:gd name="T71" fmla="*/ 110 h 142"/>
                  <a:gd name="T72" fmla="*/ 136 w 142"/>
                  <a:gd name="T73" fmla="*/ 98 h 142"/>
                  <a:gd name="T74" fmla="*/ 138 w 142"/>
                  <a:gd name="T75" fmla="*/ 90 h 142"/>
                  <a:gd name="T76" fmla="*/ 140 w 142"/>
                  <a:gd name="T77" fmla="*/ 84 h 142"/>
                  <a:gd name="T78" fmla="*/ 140 w 142"/>
                  <a:gd name="T79" fmla="*/ 80 h 142"/>
                  <a:gd name="T80" fmla="*/ 140 w 142"/>
                  <a:gd name="T81" fmla="*/ 78 h 142"/>
                  <a:gd name="T82" fmla="*/ 140 w 142"/>
                  <a:gd name="T83" fmla="*/ 77 h 142"/>
                  <a:gd name="T84" fmla="*/ 141 w 142"/>
                  <a:gd name="T85" fmla="*/ 77 h 142"/>
                  <a:gd name="T86" fmla="*/ 142 w 142"/>
                  <a:gd name="T87" fmla="*/ 71 h 142"/>
                  <a:gd name="T88" fmla="*/ 140 w 142"/>
                  <a:gd name="T89" fmla="*/ 56 h 142"/>
                  <a:gd name="T90" fmla="*/ 136 w 142"/>
                  <a:gd name="T91" fmla="*/ 43 h 142"/>
                  <a:gd name="T92" fmla="*/ 129 w 142"/>
                  <a:gd name="T93" fmla="*/ 31 h 142"/>
                  <a:gd name="T94" fmla="*/ 120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0" y="20"/>
                    </a:moveTo>
                    <a:lnTo>
                      <a:pt x="109" y="11"/>
                    </a:lnTo>
                    <a:lnTo>
                      <a:pt x="97" y="5"/>
                    </a:lnTo>
                    <a:lnTo>
                      <a:pt x="90" y="2"/>
                    </a:lnTo>
                    <a:lnTo>
                      <a:pt x="84" y="1"/>
                    </a:lnTo>
                    <a:lnTo>
                      <a:pt x="71" y="0"/>
                    </a:lnTo>
                    <a:lnTo>
                      <a:pt x="56" y="1"/>
                    </a:lnTo>
                    <a:lnTo>
                      <a:pt x="43" y="5"/>
                    </a:lnTo>
                    <a:lnTo>
                      <a:pt x="31" y="11"/>
                    </a:lnTo>
                    <a:lnTo>
                      <a:pt x="21" y="20"/>
                    </a:lnTo>
                    <a:lnTo>
                      <a:pt x="11" y="31"/>
                    </a:lnTo>
                    <a:lnTo>
                      <a:pt x="5" y="43"/>
                    </a:lnTo>
                    <a:lnTo>
                      <a:pt x="1" y="56"/>
                    </a:lnTo>
                    <a:lnTo>
                      <a:pt x="0" y="71"/>
                    </a:lnTo>
                    <a:lnTo>
                      <a:pt x="1" y="84"/>
                    </a:lnTo>
                    <a:lnTo>
                      <a:pt x="2" y="90"/>
                    </a:lnTo>
                    <a:lnTo>
                      <a:pt x="5" y="98"/>
                    </a:lnTo>
                    <a:lnTo>
                      <a:pt x="11" y="110"/>
                    </a:lnTo>
                    <a:lnTo>
                      <a:pt x="15" y="115"/>
                    </a:lnTo>
                    <a:lnTo>
                      <a:pt x="21" y="121"/>
                    </a:lnTo>
                    <a:lnTo>
                      <a:pt x="31" y="129"/>
                    </a:lnTo>
                    <a:lnTo>
                      <a:pt x="43" y="136"/>
                    </a:lnTo>
                    <a:lnTo>
                      <a:pt x="56"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lnTo>
                      <a:pt x="125" y="115"/>
                    </a:lnTo>
                    <a:lnTo>
                      <a:pt x="129" y="110"/>
                    </a:lnTo>
                    <a:lnTo>
                      <a:pt x="136" y="98"/>
                    </a:lnTo>
                    <a:lnTo>
                      <a:pt x="138" y="90"/>
                    </a:lnTo>
                    <a:lnTo>
                      <a:pt x="140" y="84"/>
                    </a:lnTo>
                    <a:lnTo>
                      <a:pt x="140" y="80"/>
                    </a:lnTo>
                    <a:lnTo>
                      <a:pt x="140" y="78"/>
                    </a:lnTo>
                    <a:lnTo>
                      <a:pt x="140" y="77"/>
                    </a:lnTo>
                    <a:lnTo>
                      <a:pt x="141" y="77"/>
                    </a:lnTo>
                    <a:lnTo>
                      <a:pt x="142" y="71"/>
                    </a:lnTo>
                    <a:lnTo>
                      <a:pt x="140" y="56"/>
                    </a:lnTo>
                    <a:lnTo>
                      <a:pt x="136" y="43"/>
                    </a:lnTo>
                    <a:lnTo>
                      <a:pt x="129" y="31"/>
                    </a:lnTo>
                    <a:lnTo>
                      <a:pt x="120" y="2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8" name="Freeform 731">
                <a:extLst>
                  <a:ext uri="{FF2B5EF4-FFF2-40B4-BE49-F238E27FC236}">
                    <a16:creationId xmlns:a16="http://schemas.microsoft.com/office/drawing/2014/main" id="{E3DAC6F2-0DD1-267E-501F-03684EF4C242}"/>
                  </a:ext>
                </a:extLst>
              </p:cNvPr>
              <p:cNvSpPr>
                <a:spLocks/>
              </p:cNvSpPr>
              <p:nvPr/>
            </p:nvSpPr>
            <p:spPr bwMode="auto">
              <a:xfrm>
                <a:off x="2155826" y="5037138"/>
                <a:ext cx="44450" cy="46037"/>
              </a:xfrm>
              <a:custGeom>
                <a:avLst/>
                <a:gdLst>
                  <a:gd name="T0" fmla="*/ 121 w 142"/>
                  <a:gd name="T1" fmla="*/ 20 h 142"/>
                  <a:gd name="T2" fmla="*/ 110 w 142"/>
                  <a:gd name="T3" fmla="*/ 11 h 142"/>
                  <a:gd name="T4" fmla="*/ 98 w 142"/>
                  <a:gd name="T5" fmla="*/ 5 h 142"/>
                  <a:gd name="T6" fmla="*/ 91 w 142"/>
                  <a:gd name="T7" fmla="*/ 2 h 142"/>
                  <a:gd name="T8" fmla="*/ 84 w 142"/>
                  <a:gd name="T9" fmla="*/ 1 h 142"/>
                  <a:gd name="T10" fmla="*/ 71 w 142"/>
                  <a:gd name="T11" fmla="*/ 0 h 142"/>
                  <a:gd name="T12" fmla="*/ 56 w 142"/>
                  <a:gd name="T13" fmla="*/ 1 h 142"/>
                  <a:gd name="T14" fmla="*/ 44 w 142"/>
                  <a:gd name="T15" fmla="*/ 5 h 142"/>
                  <a:gd name="T16" fmla="*/ 32 w 142"/>
                  <a:gd name="T17" fmla="*/ 11 h 142"/>
                  <a:gd name="T18" fmla="*/ 22 w 142"/>
                  <a:gd name="T19" fmla="*/ 20 h 142"/>
                  <a:gd name="T20" fmla="*/ 12 w 142"/>
                  <a:gd name="T21" fmla="*/ 31 h 142"/>
                  <a:gd name="T22" fmla="*/ 5 w 142"/>
                  <a:gd name="T23" fmla="*/ 43 h 142"/>
                  <a:gd name="T24" fmla="*/ 1 w 142"/>
                  <a:gd name="T25" fmla="*/ 56 h 142"/>
                  <a:gd name="T26" fmla="*/ 0 w 142"/>
                  <a:gd name="T27" fmla="*/ 71 h 142"/>
                  <a:gd name="T28" fmla="*/ 1 w 142"/>
                  <a:gd name="T29" fmla="*/ 84 h 142"/>
                  <a:gd name="T30" fmla="*/ 2 w 142"/>
                  <a:gd name="T31" fmla="*/ 90 h 142"/>
                  <a:gd name="T32" fmla="*/ 5 w 142"/>
                  <a:gd name="T33" fmla="*/ 97 h 142"/>
                  <a:gd name="T34" fmla="*/ 12 w 142"/>
                  <a:gd name="T35" fmla="*/ 110 h 142"/>
                  <a:gd name="T36" fmla="*/ 16 w 142"/>
                  <a:gd name="T37" fmla="*/ 115 h 142"/>
                  <a:gd name="T38" fmla="*/ 22 w 142"/>
                  <a:gd name="T39" fmla="*/ 121 h 142"/>
                  <a:gd name="T40" fmla="*/ 32 w 142"/>
                  <a:gd name="T41" fmla="*/ 129 h 142"/>
                  <a:gd name="T42" fmla="*/ 44 w 142"/>
                  <a:gd name="T43" fmla="*/ 136 h 142"/>
                  <a:gd name="T44" fmla="*/ 56 w 142"/>
                  <a:gd name="T45" fmla="*/ 140 h 142"/>
                  <a:gd name="T46" fmla="*/ 71 w 142"/>
                  <a:gd name="T47" fmla="*/ 142 h 142"/>
                  <a:gd name="T48" fmla="*/ 77 w 142"/>
                  <a:gd name="T49" fmla="*/ 141 h 142"/>
                  <a:gd name="T50" fmla="*/ 77 w 142"/>
                  <a:gd name="T51" fmla="*/ 140 h 142"/>
                  <a:gd name="T52" fmla="*/ 78 w 142"/>
                  <a:gd name="T53" fmla="*/ 140 h 142"/>
                  <a:gd name="T54" fmla="*/ 80 w 142"/>
                  <a:gd name="T55" fmla="*/ 140 h 142"/>
                  <a:gd name="T56" fmla="*/ 84 w 142"/>
                  <a:gd name="T57" fmla="*/ 140 h 142"/>
                  <a:gd name="T58" fmla="*/ 91 w 142"/>
                  <a:gd name="T59" fmla="*/ 138 h 142"/>
                  <a:gd name="T60" fmla="*/ 98 w 142"/>
                  <a:gd name="T61" fmla="*/ 136 h 142"/>
                  <a:gd name="T62" fmla="*/ 110 w 142"/>
                  <a:gd name="T63" fmla="*/ 129 h 142"/>
                  <a:gd name="T64" fmla="*/ 115 w 142"/>
                  <a:gd name="T65" fmla="*/ 125 h 142"/>
                  <a:gd name="T66" fmla="*/ 121 w 142"/>
                  <a:gd name="T67" fmla="*/ 121 h 142"/>
                  <a:gd name="T68" fmla="*/ 125 w 142"/>
                  <a:gd name="T69" fmla="*/ 115 h 142"/>
                  <a:gd name="T70" fmla="*/ 129 w 142"/>
                  <a:gd name="T71" fmla="*/ 110 h 142"/>
                  <a:gd name="T72" fmla="*/ 136 w 142"/>
                  <a:gd name="T73" fmla="*/ 97 h 142"/>
                  <a:gd name="T74" fmla="*/ 138 w 142"/>
                  <a:gd name="T75" fmla="*/ 90 h 142"/>
                  <a:gd name="T76" fmla="*/ 140 w 142"/>
                  <a:gd name="T77" fmla="*/ 84 h 142"/>
                  <a:gd name="T78" fmla="*/ 140 w 142"/>
                  <a:gd name="T79" fmla="*/ 80 h 142"/>
                  <a:gd name="T80" fmla="*/ 140 w 142"/>
                  <a:gd name="T81" fmla="*/ 78 h 142"/>
                  <a:gd name="T82" fmla="*/ 140 w 142"/>
                  <a:gd name="T83" fmla="*/ 77 h 142"/>
                  <a:gd name="T84" fmla="*/ 141 w 142"/>
                  <a:gd name="T85" fmla="*/ 77 h 142"/>
                  <a:gd name="T86" fmla="*/ 142 w 142"/>
                  <a:gd name="T87" fmla="*/ 71 h 142"/>
                  <a:gd name="T88" fmla="*/ 140 w 142"/>
                  <a:gd name="T89" fmla="*/ 56 h 142"/>
                  <a:gd name="T90" fmla="*/ 136 w 142"/>
                  <a:gd name="T91" fmla="*/ 43 h 142"/>
                  <a:gd name="T92" fmla="*/ 129 w 142"/>
                  <a:gd name="T93" fmla="*/ 31 h 142"/>
                  <a:gd name="T94" fmla="*/ 121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20"/>
                    </a:moveTo>
                    <a:lnTo>
                      <a:pt x="110" y="11"/>
                    </a:lnTo>
                    <a:lnTo>
                      <a:pt x="98" y="5"/>
                    </a:lnTo>
                    <a:lnTo>
                      <a:pt x="91" y="2"/>
                    </a:lnTo>
                    <a:lnTo>
                      <a:pt x="84" y="1"/>
                    </a:lnTo>
                    <a:lnTo>
                      <a:pt x="71" y="0"/>
                    </a:lnTo>
                    <a:lnTo>
                      <a:pt x="56" y="1"/>
                    </a:lnTo>
                    <a:lnTo>
                      <a:pt x="44" y="5"/>
                    </a:lnTo>
                    <a:lnTo>
                      <a:pt x="32" y="11"/>
                    </a:lnTo>
                    <a:lnTo>
                      <a:pt x="22" y="20"/>
                    </a:lnTo>
                    <a:lnTo>
                      <a:pt x="12" y="31"/>
                    </a:lnTo>
                    <a:lnTo>
                      <a:pt x="5" y="43"/>
                    </a:lnTo>
                    <a:lnTo>
                      <a:pt x="1" y="56"/>
                    </a:lnTo>
                    <a:lnTo>
                      <a:pt x="0" y="71"/>
                    </a:lnTo>
                    <a:lnTo>
                      <a:pt x="1" y="84"/>
                    </a:lnTo>
                    <a:lnTo>
                      <a:pt x="2" y="90"/>
                    </a:lnTo>
                    <a:lnTo>
                      <a:pt x="5" y="97"/>
                    </a:lnTo>
                    <a:lnTo>
                      <a:pt x="12" y="110"/>
                    </a:lnTo>
                    <a:lnTo>
                      <a:pt x="16" y="115"/>
                    </a:lnTo>
                    <a:lnTo>
                      <a:pt x="22" y="121"/>
                    </a:lnTo>
                    <a:lnTo>
                      <a:pt x="32" y="129"/>
                    </a:lnTo>
                    <a:lnTo>
                      <a:pt x="44" y="136"/>
                    </a:lnTo>
                    <a:lnTo>
                      <a:pt x="56" y="140"/>
                    </a:lnTo>
                    <a:lnTo>
                      <a:pt x="71" y="142"/>
                    </a:lnTo>
                    <a:lnTo>
                      <a:pt x="77" y="141"/>
                    </a:lnTo>
                    <a:lnTo>
                      <a:pt x="77" y="140"/>
                    </a:lnTo>
                    <a:lnTo>
                      <a:pt x="78" y="140"/>
                    </a:lnTo>
                    <a:lnTo>
                      <a:pt x="80" y="140"/>
                    </a:lnTo>
                    <a:lnTo>
                      <a:pt x="84" y="140"/>
                    </a:lnTo>
                    <a:lnTo>
                      <a:pt x="91" y="138"/>
                    </a:lnTo>
                    <a:lnTo>
                      <a:pt x="98" y="136"/>
                    </a:lnTo>
                    <a:lnTo>
                      <a:pt x="110" y="129"/>
                    </a:lnTo>
                    <a:lnTo>
                      <a:pt x="115" y="125"/>
                    </a:lnTo>
                    <a:lnTo>
                      <a:pt x="121" y="121"/>
                    </a:lnTo>
                    <a:lnTo>
                      <a:pt x="125" y="115"/>
                    </a:lnTo>
                    <a:lnTo>
                      <a:pt x="129" y="110"/>
                    </a:lnTo>
                    <a:lnTo>
                      <a:pt x="136" y="97"/>
                    </a:lnTo>
                    <a:lnTo>
                      <a:pt x="138" y="90"/>
                    </a:lnTo>
                    <a:lnTo>
                      <a:pt x="140" y="84"/>
                    </a:lnTo>
                    <a:lnTo>
                      <a:pt x="140" y="80"/>
                    </a:lnTo>
                    <a:lnTo>
                      <a:pt x="140" y="78"/>
                    </a:lnTo>
                    <a:lnTo>
                      <a:pt x="140" y="77"/>
                    </a:lnTo>
                    <a:lnTo>
                      <a:pt x="141" y="77"/>
                    </a:lnTo>
                    <a:lnTo>
                      <a:pt x="142" y="71"/>
                    </a:lnTo>
                    <a:lnTo>
                      <a:pt x="140" y="56"/>
                    </a:lnTo>
                    <a:lnTo>
                      <a:pt x="136" y="43"/>
                    </a:lnTo>
                    <a:lnTo>
                      <a:pt x="129" y="31"/>
                    </a:lnTo>
                    <a:lnTo>
                      <a:pt x="121" y="2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9" name="Freeform 732">
                <a:extLst>
                  <a:ext uri="{FF2B5EF4-FFF2-40B4-BE49-F238E27FC236}">
                    <a16:creationId xmlns:a16="http://schemas.microsoft.com/office/drawing/2014/main" id="{FE2335CC-91F6-233A-9C78-D69DB26A3514}"/>
                  </a:ext>
                </a:extLst>
              </p:cNvPr>
              <p:cNvSpPr>
                <a:spLocks/>
              </p:cNvSpPr>
              <p:nvPr/>
            </p:nvSpPr>
            <p:spPr bwMode="auto">
              <a:xfrm>
                <a:off x="2625726" y="5224463"/>
                <a:ext cx="46038" cy="46037"/>
              </a:xfrm>
              <a:custGeom>
                <a:avLst/>
                <a:gdLst>
                  <a:gd name="T0" fmla="*/ 120 w 142"/>
                  <a:gd name="T1" fmla="*/ 20 h 142"/>
                  <a:gd name="T2" fmla="*/ 109 w 142"/>
                  <a:gd name="T3" fmla="*/ 11 h 142"/>
                  <a:gd name="T4" fmla="*/ 97 w 142"/>
                  <a:gd name="T5" fmla="*/ 5 h 142"/>
                  <a:gd name="T6" fmla="*/ 90 w 142"/>
                  <a:gd name="T7" fmla="*/ 2 h 142"/>
                  <a:gd name="T8" fmla="*/ 84 w 142"/>
                  <a:gd name="T9" fmla="*/ 1 h 142"/>
                  <a:gd name="T10" fmla="*/ 71 w 142"/>
                  <a:gd name="T11" fmla="*/ 0 h 142"/>
                  <a:gd name="T12" fmla="*/ 56 w 142"/>
                  <a:gd name="T13" fmla="*/ 1 h 142"/>
                  <a:gd name="T14" fmla="*/ 43 w 142"/>
                  <a:gd name="T15" fmla="*/ 5 h 142"/>
                  <a:gd name="T16" fmla="*/ 31 w 142"/>
                  <a:gd name="T17" fmla="*/ 11 h 142"/>
                  <a:gd name="T18" fmla="*/ 21 w 142"/>
                  <a:gd name="T19" fmla="*/ 20 h 142"/>
                  <a:gd name="T20" fmla="*/ 11 w 142"/>
                  <a:gd name="T21" fmla="*/ 30 h 142"/>
                  <a:gd name="T22" fmla="*/ 5 w 142"/>
                  <a:gd name="T23" fmla="*/ 43 h 142"/>
                  <a:gd name="T24" fmla="*/ 1 w 142"/>
                  <a:gd name="T25" fmla="*/ 56 h 142"/>
                  <a:gd name="T26" fmla="*/ 0 w 142"/>
                  <a:gd name="T27" fmla="*/ 71 h 142"/>
                  <a:gd name="T28" fmla="*/ 1 w 142"/>
                  <a:gd name="T29" fmla="*/ 84 h 142"/>
                  <a:gd name="T30" fmla="*/ 2 w 142"/>
                  <a:gd name="T31" fmla="*/ 90 h 142"/>
                  <a:gd name="T32" fmla="*/ 5 w 142"/>
                  <a:gd name="T33" fmla="*/ 97 h 142"/>
                  <a:gd name="T34" fmla="*/ 11 w 142"/>
                  <a:gd name="T35" fmla="*/ 110 h 142"/>
                  <a:gd name="T36" fmla="*/ 15 w 142"/>
                  <a:gd name="T37" fmla="*/ 115 h 142"/>
                  <a:gd name="T38" fmla="*/ 21 w 142"/>
                  <a:gd name="T39" fmla="*/ 121 h 142"/>
                  <a:gd name="T40" fmla="*/ 31 w 142"/>
                  <a:gd name="T41" fmla="*/ 129 h 142"/>
                  <a:gd name="T42" fmla="*/ 43 w 142"/>
                  <a:gd name="T43" fmla="*/ 136 h 142"/>
                  <a:gd name="T44" fmla="*/ 56 w 142"/>
                  <a:gd name="T45" fmla="*/ 140 h 142"/>
                  <a:gd name="T46" fmla="*/ 71 w 142"/>
                  <a:gd name="T47" fmla="*/ 142 h 142"/>
                  <a:gd name="T48" fmla="*/ 77 w 142"/>
                  <a:gd name="T49" fmla="*/ 141 h 142"/>
                  <a:gd name="T50" fmla="*/ 77 w 142"/>
                  <a:gd name="T51" fmla="*/ 140 h 142"/>
                  <a:gd name="T52" fmla="*/ 78 w 142"/>
                  <a:gd name="T53" fmla="*/ 140 h 142"/>
                  <a:gd name="T54" fmla="*/ 80 w 142"/>
                  <a:gd name="T55" fmla="*/ 140 h 142"/>
                  <a:gd name="T56" fmla="*/ 84 w 142"/>
                  <a:gd name="T57" fmla="*/ 140 h 142"/>
                  <a:gd name="T58" fmla="*/ 90 w 142"/>
                  <a:gd name="T59" fmla="*/ 138 h 142"/>
                  <a:gd name="T60" fmla="*/ 97 w 142"/>
                  <a:gd name="T61" fmla="*/ 136 h 142"/>
                  <a:gd name="T62" fmla="*/ 109 w 142"/>
                  <a:gd name="T63" fmla="*/ 129 h 142"/>
                  <a:gd name="T64" fmla="*/ 114 w 142"/>
                  <a:gd name="T65" fmla="*/ 125 h 142"/>
                  <a:gd name="T66" fmla="*/ 120 w 142"/>
                  <a:gd name="T67" fmla="*/ 121 h 142"/>
                  <a:gd name="T68" fmla="*/ 124 w 142"/>
                  <a:gd name="T69" fmla="*/ 115 h 142"/>
                  <a:gd name="T70" fmla="*/ 128 w 142"/>
                  <a:gd name="T71" fmla="*/ 110 h 142"/>
                  <a:gd name="T72" fmla="*/ 136 w 142"/>
                  <a:gd name="T73" fmla="*/ 97 h 142"/>
                  <a:gd name="T74" fmla="*/ 138 w 142"/>
                  <a:gd name="T75" fmla="*/ 90 h 142"/>
                  <a:gd name="T76" fmla="*/ 140 w 142"/>
                  <a:gd name="T77" fmla="*/ 84 h 142"/>
                  <a:gd name="T78" fmla="*/ 140 w 142"/>
                  <a:gd name="T79" fmla="*/ 80 h 142"/>
                  <a:gd name="T80" fmla="*/ 140 w 142"/>
                  <a:gd name="T81" fmla="*/ 78 h 142"/>
                  <a:gd name="T82" fmla="*/ 140 w 142"/>
                  <a:gd name="T83" fmla="*/ 77 h 142"/>
                  <a:gd name="T84" fmla="*/ 141 w 142"/>
                  <a:gd name="T85" fmla="*/ 77 h 142"/>
                  <a:gd name="T86" fmla="*/ 142 w 142"/>
                  <a:gd name="T87" fmla="*/ 71 h 142"/>
                  <a:gd name="T88" fmla="*/ 140 w 142"/>
                  <a:gd name="T89" fmla="*/ 56 h 142"/>
                  <a:gd name="T90" fmla="*/ 136 w 142"/>
                  <a:gd name="T91" fmla="*/ 43 h 142"/>
                  <a:gd name="T92" fmla="*/ 128 w 142"/>
                  <a:gd name="T93" fmla="*/ 30 h 142"/>
                  <a:gd name="T94" fmla="*/ 120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0" y="20"/>
                    </a:moveTo>
                    <a:lnTo>
                      <a:pt x="109" y="11"/>
                    </a:lnTo>
                    <a:lnTo>
                      <a:pt x="97" y="5"/>
                    </a:lnTo>
                    <a:lnTo>
                      <a:pt x="90" y="2"/>
                    </a:lnTo>
                    <a:lnTo>
                      <a:pt x="84" y="1"/>
                    </a:lnTo>
                    <a:lnTo>
                      <a:pt x="71" y="0"/>
                    </a:lnTo>
                    <a:lnTo>
                      <a:pt x="56" y="1"/>
                    </a:lnTo>
                    <a:lnTo>
                      <a:pt x="43" y="5"/>
                    </a:lnTo>
                    <a:lnTo>
                      <a:pt x="31" y="11"/>
                    </a:lnTo>
                    <a:lnTo>
                      <a:pt x="21" y="20"/>
                    </a:lnTo>
                    <a:lnTo>
                      <a:pt x="11" y="30"/>
                    </a:lnTo>
                    <a:lnTo>
                      <a:pt x="5" y="43"/>
                    </a:lnTo>
                    <a:lnTo>
                      <a:pt x="1" y="56"/>
                    </a:lnTo>
                    <a:lnTo>
                      <a:pt x="0" y="71"/>
                    </a:lnTo>
                    <a:lnTo>
                      <a:pt x="1" y="84"/>
                    </a:lnTo>
                    <a:lnTo>
                      <a:pt x="2" y="90"/>
                    </a:lnTo>
                    <a:lnTo>
                      <a:pt x="5" y="97"/>
                    </a:lnTo>
                    <a:lnTo>
                      <a:pt x="11" y="110"/>
                    </a:lnTo>
                    <a:lnTo>
                      <a:pt x="15" y="115"/>
                    </a:lnTo>
                    <a:lnTo>
                      <a:pt x="21" y="121"/>
                    </a:lnTo>
                    <a:lnTo>
                      <a:pt x="31" y="129"/>
                    </a:lnTo>
                    <a:lnTo>
                      <a:pt x="43" y="136"/>
                    </a:lnTo>
                    <a:lnTo>
                      <a:pt x="56"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lnTo>
                      <a:pt x="124" y="115"/>
                    </a:lnTo>
                    <a:lnTo>
                      <a:pt x="128" y="110"/>
                    </a:lnTo>
                    <a:lnTo>
                      <a:pt x="136" y="97"/>
                    </a:lnTo>
                    <a:lnTo>
                      <a:pt x="138" y="90"/>
                    </a:lnTo>
                    <a:lnTo>
                      <a:pt x="140" y="84"/>
                    </a:lnTo>
                    <a:lnTo>
                      <a:pt x="140" y="80"/>
                    </a:lnTo>
                    <a:lnTo>
                      <a:pt x="140" y="78"/>
                    </a:lnTo>
                    <a:lnTo>
                      <a:pt x="140" y="77"/>
                    </a:lnTo>
                    <a:lnTo>
                      <a:pt x="141" y="77"/>
                    </a:lnTo>
                    <a:lnTo>
                      <a:pt x="142" y="71"/>
                    </a:lnTo>
                    <a:lnTo>
                      <a:pt x="140" y="56"/>
                    </a:lnTo>
                    <a:lnTo>
                      <a:pt x="136" y="43"/>
                    </a:lnTo>
                    <a:lnTo>
                      <a:pt x="128" y="30"/>
                    </a:lnTo>
                    <a:lnTo>
                      <a:pt x="120" y="2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0" name="Line 754">
                <a:extLst>
                  <a:ext uri="{FF2B5EF4-FFF2-40B4-BE49-F238E27FC236}">
                    <a16:creationId xmlns:a16="http://schemas.microsoft.com/office/drawing/2014/main" id="{5656A1A1-EAFB-1676-37FB-5489AF3280D3}"/>
                  </a:ext>
                </a:extLst>
              </p:cNvPr>
              <p:cNvSpPr>
                <a:spLocks noChangeShapeType="1"/>
              </p:cNvSpPr>
              <p:nvPr/>
            </p:nvSpPr>
            <p:spPr bwMode="auto">
              <a:xfrm flipV="1">
                <a:off x="1106488" y="4410075"/>
                <a:ext cx="0" cy="39687"/>
              </a:xfrm>
              <a:prstGeom prst="line">
                <a:avLst/>
              </a:prstGeom>
              <a:noFill/>
              <a:ln w="6350">
                <a:solidFill>
                  <a:srgbClr val="FF00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1" name="Line 755">
                <a:extLst>
                  <a:ext uri="{FF2B5EF4-FFF2-40B4-BE49-F238E27FC236}">
                    <a16:creationId xmlns:a16="http://schemas.microsoft.com/office/drawing/2014/main" id="{49C56CD9-3DD6-CD1D-6CBC-213DA7D64A1C}"/>
                  </a:ext>
                </a:extLst>
              </p:cNvPr>
              <p:cNvSpPr>
                <a:spLocks noChangeShapeType="1"/>
              </p:cNvSpPr>
              <p:nvPr/>
            </p:nvSpPr>
            <p:spPr bwMode="auto">
              <a:xfrm>
                <a:off x="1169988" y="4441825"/>
                <a:ext cx="0" cy="49212"/>
              </a:xfrm>
              <a:prstGeom prst="line">
                <a:avLst/>
              </a:prstGeom>
              <a:noFill/>
              <a:ln w="6350">
                <a:solidFill>
                  <a:srgbClr val="FF00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2" name="Freeform 756">
                <a:extLst>
                  <a:ext uri="{FF2B5EF4-FFF2-40B4-BE49-F238E27FC236}">
                    <a16:creationId xmlns:a16="http://schemas.microsoft.com/office/drawing/2014/main" id="{0A0FB638-60E0-236F-D7C2-0D13F0CE6657}"/>
                  </a:ext>
                </a:extLst>
              </p:cNvPr>
              <p:cNvSpPr>
                <a:spLocks/>
              </p:cNvSpPr>
              <p:nvPr/>
            </p:nvSpPr>
            <p:spPr bwMode="auto">
              <a:xfrm>
                <a:off x="1709738" y="4754563"/>
                <a:ext cx="0" cy="185737"/>
              </a:xfrm>
              <a:custGeom>
                <a:avLst/>
                <a:gdLst>
                  <a:gd name="T0" fmla="*/ 0 h 588"/>
                  <a:gd name="T1" fmla="*/ 200 h 588"/>
                  <a:gd name="T2" fmla="*/ 588 h 588"/>
                </a:gdLst>
                <a:ahLst/>
                <a:cxnLst>
                  <a:cxn ang="0">
                    <a:pos x="0" y="T0"/>
                  </a:cxn>
                  <a:cxn ang="0">
                    <a:pos x="0" y="T1"/>
                  </a:cxn>
                  <a:cxn ang="0">
                    <a:pos x="0" y="T2"/>
                  </a:cxn>
                </a:cxnLst>
                <a:rect l="0" t="0" r="r" b="b"/>
                <a:pathLst>
                  <a:path h="588">
                    <a:moveTo>
                      <a:pt x="0" y="0"/>
                    </a:moveTo>
                    <a:lnTo>
                      <a:pt x="0" y="200"/>
                    </a:lnTo>
                    <a:lnTo>
                      <a:pt x="0" y="588"/>
                    </a:lnTo>
                  </a:path>
                </a:pathLst>
              </a:custGeom>
              <a:noFill/>
              <a:ln w="6350">
                <a:solidFill>
                  <a:srgbClr val="FF00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3" name="Line 757">
                <a:extLst>
                  <a:ext uri="{FF2B5EF4-FFF2-40B4-BE49-F238E27FC236}">
                    <a16:creationId xmlns:a16="http://schemas.microsoft.com/office/drawing/2014/main" id="{3C8A9190-0F5E-505A-E439-674817104084}"/>
                  </a:ext>
                </a:extLst>
              </p:cNvPr>
              <p:cNvSpPr>
                <a:spLocks noChangeShapeType="1"/>
              </p:cNvSpPr>
              <p:nvPr/>
            </p:nvSpPr>
            <p:spPr bwMode="auto">
              <a:xfrm flipV="1">
                <a:off x="971551" y="4283075"/>
                <a:ext cx="0" cy="65087"/>
              </a:xfrm>
              <a:prstGeom prst="line">
                <a:avLst/>
              </a:prstGeom>
              <a:noFill/>
              <a:ln w="6350">
                <a:solidFill>
                  <a:srgbClr val="FF00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4" name="Line 758">
                <a:extLst>
                  <a:ext uri="{FF2B5EF4-FFF2-40B4-BE49-F238E27FC236}">
                    <a16:creationId xmlns:a16="http://schemas.microsoft.com/office/drawing/2014/main" id="{7F74C21E-7522-5B93-FBAB-ED1FE32EDC18}"/>
                  </a:ext>
                </a:extLst>
              </p:cNvPr>
              <p:cNvSpPr>
                <a:spLocks noChangeShapeType="1"/>
              </p:cNvSpPr>
              <p:nvPr/>
            </p:nvSpPr>
            <p:spPr bwMode="auto">
              <a:xfrm>
                <a:off x="1036638" y="4330700"/>
                <a:ext cx="0" cy="69850"/>
              </a:xfrm>
              <a:prstGeom prst="line">
                <a:avLst/>
              </a:prstGeom>
              <a:noFill/>
              <a:ln w="6350">
                <a:solidFill>
                  <a:srgbClr val="FF00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5" name="Line 759">
                <a:extLst>
                  <a:ext uri="{FF2B5EF4-FFF2-40B4-BE49-F238E27FC236}">
                    <a16:creationId xmlns:a16="http://schemas.microsoft.com/office/drawing/2014/main" id="{B1322E49-F028-FD46-AAFB-05F2B7545388}"/>
                  </a:ext>
                </a:extLst>
              </p:cNvPr>
              <p:cNvSpPr>
                <a:spLocks noChangeShapeType="1"/>
              </p:cNvSpPr>
              <p:nvPr/>
            </p:nvSpPr>
            <p:spPr bwMode="auto">
              <a:xfrm>
                <a:off x="1233488" y="4494213"/>
                <a:ext cx="0" cy="41275"/>
              </a:xfrm>
              <a:prstGeom prst="line">
                <a:avLst/>
              </a:prstGeom>
              <a:noFill/>
              <a:ln w="6350">
                <a:solidFill>
                  <a:srgbClr val="FF00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6" name="Freeform 761">
                <a:extLst>
                  <a:ext uri="{FF2B5EF4-FFF2-40B4-BE49-F238E27FC236}">
                    <a16:creationId xmlns:a16="http://schemas.microsoft.com/office/drawing/2014/main" id="{1349E7B9-B00F-A5AD-A1F0-8B9136923879}"/>
                  </a:ext>
                </a:extLst>
              </p:cNvPr>
              <p:cNvSpPr>
                <a:spLocks/>
              </p:cNvSpPr>
              <p:nvPr/>
            </p:nvSpPr>
            <p:spPr bwMode="auto">
              <a:xfrm>
                <a:off x="831851" y="4227513"/>
                <a:ext cx="1349375" cy="1095375"/>
              </a:xfrm>
              <a:custGeom>
                <a:avLst/>
                <a:gdLst>
                  <a:gd name="T0" fmla="*/ 4252 w 4252"/>
                  <a:gd name="T1" fmla="*/ 3446 h 3446"/>
                  <a:gd name="T2" fmla="*/ 2768 w 4252"/>
                  <a:gd name="T3" fmla="*/ 1860 h 3446"/>
                  <a:gd name="T4" fmla="*/ 2763 w 4252"/>
                  <a:gd name="T5" fmla="*/ 1857 h 3446"/>
                  <a:gd name="T6" fmla="*/ 1273 w 4252"/>
                  <a:gd name="T7" fmla="*/ 846 h 3446"/>
                  <a:gd name="T8" fmla="*/ 1263 w 4252"/>
                  <a:gd name="T9" fmla="*/ 838 h 3446"/>
                  <a:gd name="T10" fmla="*/ 1066 w 4252"/>
                  <a:gd name="T11" fmla="*/ 673 h 3446"/>
                  <a:gd name="T12" fmla="*/ 1061 w 4252"/>
                  <a:gd name="T13" fmla="*/ 669 h 3446"/>
                  <a:gd name="T14" fmla="*/ 873 w 4252"/>
                  <a:gd name="T15" fmla="*/ 572 h 3446"/>
                  <a:gd name="T16" fmla="*/ 655 w 4252"/>
                  <a:gd name="T17" fmla="*/ 324 h 3446"/>
                  <a:gd name="T18" fmla="*/ 440 w 4252"/>
                  <a:gd name="T19" fmla="*/ 175 h 3446"/>
                  <a:gd name="T20" fmla="*/ 225 w 4252"/>
                  <a:gd name="T21" fmla="*/ 25 h 3446"/>
                  <a:gd name="T22" fmla="*/ 93 w 4252"/>
                  <a:gd name="T23" fmla="*/ 0 h 3446"/>
                  <a:gd name="T24" fmla="*/ 68 w 4252"/>
                  <a:gd name="T25" fmla="*/ 147 h 3446"/>
                  <a:gd name="T26" fmla="*/ 0 w 4252"/>
                  <a:gd name="T27" fmla="*/ 856 h 3446"/>
                  <a:gd name="T28" fmla="*/ 0 w 4252"/>
                  <a:gd name="T29" fmla="*/ 2108 h 3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52" h="3446">
                    <a:moveTo>
                      <a:pt x="4252" y="3446"/>
                    </a:moveTo>
                    <a:lnTo>
                      <a:pt x="2768" y="1860"/>
                    </a:lnTo>
                    <a:lnTo>
                      <a:pt x="2763" y="1857"/>
                    </a:lnTo>
                    <a:lnTo>
                      <a:pt x="1273" y="846"/>
                    </a:lnTo>
                    <a:lnTo>
                      <a:pt x="1263" y="838"/>
                    </a:lnTo>
                    <a:lnTo>
                      <a:pt x="1066" y="673"/>
                    </a:lnTo>
                    <a:lnTo>
                      <a:pt x="1061" y="669"/>
                    </a:lnTo>
                    <a:lnTo>
                      <a:pt x="873" y="572"/>
                    </a:lnTo>
                    <a:lnTo>
                      <a:pt x="655" y="324"/>
                    </a:lnTo>
                    <a:lnTo>
                      <a:pt x="440" y="175"/>
                    </a:lnTo>
                    <a:lnTo>
                      <a:pt x="225" y="25"/>
                    </a:lnTo>
                    <a:lnTo>
                      <a:pt x="93" y="0"/>
                    </a:lnTo>
                    <a:lnTo>
                      <a:pt x="68" y="147"/>
                    </a:lnTo>
                    <a:lnTo>
                      <a:pt x="0" y="856"/>
                    </a:lnTo>
                    <a:lnTo>
                      <a:pt x="0" y="2108"/>
                    </a:lnTo>
                  </a:path>
                </a:pathLst>
              </a:custGeom>
              <a:noFill/>
              <a:ln w="19050">
                <a:solidFill>
                  <a:srgbClr val="FF00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7" name="Freeform 762">
                <a:extLst>
                  <a:ext uri="{FF2B5EF4-FFF2-40B4-BE49-F238E27FC236}">
                    <a16:creationId xmlns:a16="http://schemas.microsoft.com/office/drawing/2014/main" id="{95B91D5C-279A-E69C-269D-DC54806503C6}"/>
                  </a:ext>
                </a:extLst>
              </p:cNvPr>
              <p:cNvSpPr>
                <a:spLocks/>
              </p:cNvSpPr>
              <p:nvPr/>
            </p:nvSpPr>
            <p:spPr bwMode="auto">
              <a:xfrm>
                <a:off x="809626" y="4875213"/>
                <a:ext cx="44450" cy="44450"/>
              </a:xfrm>
              <a:custGeom>
                <a:avLst/>
                <a:gdLst>
                  <a:gd name="T0" fmla="*/ 142 w 142"/>
                  <a:gd name="T1" fmla="*/ 71 h 142"/>
                  <a:gd name="T2" fmla="*/ 140 w 142"/>
                  <a:gd name="T3" fmla="*/ 56 h 142"/>
                  <a:gd name="T4" fmla="*/ 136 w 142"/>
                  <a:gd name="T5" fmla="*/ 43 h 142"/>
                  <a:gd name="T6" fmla="*/ 128 w 142"/>
                  <a:gd name="T7" fmla="*/ 31 h 142"/>
                  <a:gd name="T8" fmla="*/ 120 w 142"/>
                  <a:gd name="T9" fmla="*/ 20 h 142"/>
                  <a:gd name="T10" fmla="*/ 109 w 142"/>
                  <a:gd name="T11" fmla="*/ 11 h 142"/>
                  <a:gd name="T12" fmla="*/ 97 w 142"/>
                  <a:gd name="T13" fmla="*/ 5 h 142"/>
                  <a:gd name="T14" fmla="*/ 90 w 142"/>
                  <a:gd name="T15" fmla="*/ 2 h 142"/>
                  <a:gd name="T16" fmla="*/ 84 w 142"/>
                  <a:gd name="T17" fmla="*/ 1 h 142"/>
                  <a:gd name="T18" fmla="*/ 71 w 142"/>
                  <a:gd name="T19" fmla="*/ 0 h 142"/>
                  <a:gd name="T20" fmla="*/ 55 w 142"/>
                  <a:gd name="T21" fmla="*/ 1 h 142"/>
                  <a:gd name="T22" fmla="*/ 43 w 142"/>
                  <a:gd name="T23" fmla="*/ 5 h 142"/>
                  <a:gd name="T24" fmla="*/ 31 w 142"/>
                  <a:gd name="T25" fmla="*/ 11 h 142"/>
                  <a:gd name="T26" fmla="*/ 21 w 142"/>
                  <a:gd name="T27" fmla="*/ 20 h 142"/>
                  <a:gd name="T28" fmla="*/ 11 w 142"/>
                  <a:gd name="T29" fmla="*/ 31 h 142"/>
                  <a:gd name="T30" fmla="*/ 5 w 142"/>
                  <a:gd name="T31" fmla="*/ 43 h 142"/>
                  <a:gd name="T32" fmla="*/ 1 w 142"/>
                  <a:gd name="T33" fmla="*/ 56 h 142"/>
                  <a:gd name="T34" fmla="*/ 0 w 142"/>
                  <a:gd name="T35" fmla="*/ 71 h 142"/>
                  <a:gd name="T36" fmla="*/ 1 w 142"/>
                  <a:gd name="T37" fmla="*/ 84 h 142"/>
                  <a:gd name="T38" fmla="*/ 2 w 142"/>
                  <a:gd name="T39" fmla="*/ 90 h 142"/>
                  <a:gd name="T40" fmla="*/ 5 w 142"/>
                  <a:gd name="T41" fmla="*/ 98 h 142"/>
                  <a:gd name="T42" fmla="*/ 11 w 142"/>
                  <a:gd name="T43" fmla="*/ 110 h 142"/>
                  <a:gd name="T44" fmla="*/ 15 w 142"/>
                  <a:gd name="T45" fmla="*/ 115 h 142"/>
                  <a:gd name="T46" fmla="*/ 21 w 142"/>
                  <a:gd name="T47" fmla="*/ 121 h 142"/>
                  <a:gd name="T48" fmla="*/ 31 w 142"/>
                  <a:gd name="T49" fmla="*/ 129 h 142"/>
                  <a:gd name="T50" fmla="*/ 43 w 142"/>
                  <a:gd name="T51" fmla="*/ 136 h 142"/>
                  <a:gd name="T52" fmla="*/ 55 w 142"/>
                  <a:gd name="T53" fmla="*/ 140 h 142"/>
                  <a:gd name="T54" fmla="*/ 71 w 142"/>
                  <a:gd name="T55" fmla="*/ 142 h 142"/>
                  <a:gd name="T56" fmla="*/ 77 w 142"/>
                  <a:gd name="T57" fmla="*/ 141 h 142"/>
                  <a:gd name="T58" fmla="*/ 77 w 142"/>
                  <a:gd name="T59" fmla="*/ 140 h 142"/>
                  <a:gd name="T60" fmla="*/ 78 w 142"/>
                  <a:gd name="T61" fmla="*/ 140 h 142"/>
                  <a:gd name="T62" fmla="*/ 80 w 142"/>
                  <a:gd name="T63" fmla="*/ 140 h 142"/>
                  <a:gd name="T64" fmla="*/ 84 w 142"/>
                  <a:gd name="T65" fmla="*/ 140 h 142"/>
                  <a:gd name="T66" fmla="*/ 90 w 142"/>
                  <a:gd name="T67" fmla="*/ 138 h 142"/>
                  <a:gd name="T68" fmla="*/ 97 w 142"/>
                  <a:gd name="T69" fmla="*/ 136 h 142"/>
                  <a:gd name="T70" fmla="*/ 109 w 142"/>
                  <a:gd name="T71" fmla="*/ 129 h 142"/>
                  <a:gd name="T72" fmla="*/ 114 w 142"/>
                  <a:gd name="T73" fmla="*/ 125 h 142"/>
                  <a:gd name="T74" fmla="*/ 120 w 142"/>
                  <a:gd name="T75" fmla="*/ 121 h 142"/>
                  <a:gd name="T76" fmla="*/ 124 w 142"/>
                  <a:gd name="T77" fmla="*/ 115 h 142"/>
                  <a:gd name="T78" fmla="*/ 128 w 142"/>
                  <a:gd name="T79" fmla="*/ 110 h 142"/>
                  <a:gd name="T80" fmla="*/ 136 w 142"/>
                  <a:gd name="T81" fmla="*/ 98 h 142"/>
                  <a:gd name="T82" fmla="*/ 138 w 142"/>
                  <a:gd name="T83" fmla="*/ 90 h 142"/>
                  <a:gd name="T84" fmla="*/ 140 w 142"/>
                  <a:gd name="T85" fmla="*/ 84 h 142"/>
                  <a:gd name="T86" fmla="*/ 140 w 142"/>
                  <a:gd name="T87" fmla="*/ 80 h 142"/>
                  <a:gd name="T88" fmla="*/ 140 w 142"/>
                  <a:gd name="T89" fmla="*/ 78 h 142"/>
                  <a:gd name="T90" fmla="*/ 140 w 142"/>
                  <a:gd name="T91" fmla="*/ 77 h 142"/>
                  <a:gd name="T92" fmla="*/ 141 w 142"/>
                  <a:gd name="T93" fmla="*/ 77 h 142"/>
                  <a:gd name="T94" fmla="*/ 142 w 142"/>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42" y="71"/>
                    </a:moveTo>
                    <a:lnTo>
                      <a:pt x="140" y="56"/>
                    </a:lnTo>
                    <a:lnTo>
                      <a:pt x="136" y="43"/>
                    </a:lnTo>
                    <a:lnTo>
                      <a:pt x="128" y="31"/>
                    </a:lnTo>
                    <a:lnTo>
                      <a:pt x="120" y="20"/>
                    </a:lnTo>
                    <a:lnTo>
                      <a:pt x="109" y="11"/>
                    </a:lnTo>
                    <a:lnTo>
                      <a:pt x="97" y="5"/>
                    </a:lnTo>
                    <a:lnTo>
                      <a:pt x="90" y="2"/>
                    </a:lnTo>
                    <a:lnTo>
                      <a:pt x="84" y="1"/>
                    </a:lnTo>
                    <a:lnTo>
                      <a:pt x="71" y="0"/>
                    </a:lnTo>
                    <a:lnTo>
                      <a:pt x="55" y="1"/>
                    </a:lnTo>
                    <a:lnTo>
                      <a:pt x="43" y="5"/>
                    </a:lnTo>
                    <a:lnTo>
                      <a:pt x="31" y="11"/>
                    </a:lnTo>
                    <a:lnTo>
                      <a:pt x="21" y="20"/>
                    </a:lnTo>
                    <a:lnTo>
                      <a:pt x="11" y="31"/>
                    </a:lnTo>
                    <a:lnTo>
                      <a:pt x="5" y="43"/>
                    </a:lnTo>
                    <a:lnTo>
                      <a:pt x="1" y="56"/>
                    </a:lnTo>
                    <a:lnTo>
                      <a:pt x="0" y="71"/>
                    </a:lnTo>
                    <a:lnTo>
                      <a:pt x="1" y="84"/>
                    </a:lnTo>
                    <a:lnTo>
                      <a:pt x="2" y="90"/>
                    </a:lnTo>
                    <a:lnTo>
                      <a:pt x="5" y="98"/>
                    </a:lnTo>
                    <a:lnTo>
                      <a:pt x="11" y="110"/>
                    </a:lnTo>
                    <a:lnTo>
                      <a:pt x="15" y="115"/>
                    </a:lnTo>
                    <a:lnTo>
                      <a:pt x="21" y="121"/>
                    </a:lnTo>
                    <a:lnTo>
                      <a:pt x="31" y="129"/>
                    </a:lnTo>
                    <a:lnTo>
                      <a:pt x="43" y="136"/>
                    </a:lnTo>
                    <a:lnTo>
                      <a:pt x="55"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lnTo>
                      <a:pt x="124" y="115"/>
                    </a:lnTo>
                    <a:lnTo>
                      <a:pt x="128" y="110"/>
                    </a:lnTo>
                    <a:lnTo>
                      <a:pt x="136" y="98"/>
                    </a:lnTo>
                    <a:lnTo>
                      <a:pt x="138" y="90"/>
                    </a:lnTo>
                    <a:lnTo>
                      <a:pt x="140" y="84"/>
                    </a:lnTo>
                    <a:lnTo>
                      <a:pt x="140" y="80"/>
                    </a:lnTo>
                    <a:lnTo>
                      <a:pt x="140" y="78"/>
                    </a:lnTo>
                    <a:lnTo>
                      <a:pt x="140" y="77"/>
                    </a:lnTo>
                    <a:lnTo>
                      <a:pt x="141" y="77"/>
                    </a:lnTo>
                    <a:lnTo>
                      <a:pt x="142"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8" name="Freeform 763">
                <a:extLst>
                  <a:ext uri="{FF2B5EF4-FFF2-40B4-BE49-F238E27FC236}">
                    <a16:creationId xmlns:a16="http://schemas.microsoft.com/office/drawing/2014/main" id="{98E10202-95A7-430A-00A0-DEE4F0988401}"/>
                  </a:ext>
                </a:extLst>
              </p:cNvPr>
              <p:cNvSpPr>
                <a:spLocks/>
              </p:cNvSpPr>
              <p:nvPr/>
            </p:nvSpPr>
            <p:spPr bwMode="auto">
              <a:xfrm>
                <a:off x="809626" y="4670425"/>
                <a:ext cx="44450" cy="44450"/>
              </a:xfrm>
              <a:custGeom>
                <a:avLst/>
                <a:gdLst>
                  <a:gd name="T0" fmla="*/ 142 w 142"/>
                  <a:gd name="T1" fmla="*/ 70 h 141"/>
                  <a:gd name="T2" fmla="*/ 140 w 142"/>
                  <a:gd name="T3" fmla="*/ 55 h 141"/>
                  <a:gd name="T4" fmla="*/ 136 w 142"/>
                  <a:gd name="T5" fmla="*/ 42 h 141"/>
                  <a:gd name="T6" fmla="*/ 128 w 142"/>
                  <a:gd name="T7" fmla="*/ 30 h 141"/>
                  <a:gd name="T8" fmla="*/ 120 w 142"/>
                  <a:gd name="T9" fmla="*/ 20 h 141"/>
                  <a:gd name="T10" fmla="*/ 109 w 142"/>
                  <a:gd name="T11" fmla="*/ 11 h 141"/>
                  <a:gd name="T12" fmla="*/ 97 w 142"/>
                  <a:gd name="T13" fmla="*/ 5 h 141"/>
                  <a:gd name="T14" fmla="*/ 90 w 142"/>
                  <a:gd name="T15" fmla="*/ 2 h 141"/>
                  <a:gd name="T16" fmla="*/ 84 w 142"/>
                  <a:gd name="T17" fmla="*/ 1 h 141"/>
                  <a:gd name="T18" fmla="*/ 71 w 142"/>
                  <a:gd name="T19" fmla="*/ 0 h 141"/>
                  <a:gd name="T20" fmla="*/ 55 w 142"/>
                  <a:gd name="T21" fmla="*/ 1 h 141"/>
                  <a:gd name="T22" fmla="*/ 43 w 142"/>
                  <a:gd name="T23" fmla="*/ 5 h 141"/>
                  <a:gd name="T24" fmla="*/ 31 w 142"/>
                  <a:gd name="T25" fmla="*/ 11 h 141"/>
                  <a:gd name="T26" fmla="*/ 21 w 142"/>
                  <a:gd name="T27" fmla="*/ 20 h 141"/>
                  <a:gd name="T28" fmla="*/ 11 w 142"/>
                  <a:gd name="T29" fmla="*/ 30 h 141"/>
                  <a:gd name="T30" fmla="*/ 5 w 142"/>
                  <a:gd name="T31" fmla="*/ 42 h 141"/>
                  <a:gd name="T32" fmla="*/ 1 w 142"/>
                  <a:gd name="T33" fmla="*/ 55 h 141"/>
                  <a:gd name="T34" fmla="*/ 0 w 142"/>
                  <a:gd name="T35" fmla="*/ 70 h 141"/>
                  <a:gd name="T36" fmla="*/ 1 w 142"/>
                  <a:gd name="T37" fmla="*/ 84 h 141"/>
                  <a:gd name="T38" fmla="*/ 2 w 142"/>
                  <a:gd name="T39" fmla="*/ 90 h 141"/>
                  <a:gd name="T40" fmla="*/ 5 w 142"/>
                  <a:gd name="T41" fmla="*/ 97 h 141"/>
                  <a:gd name="T42" fmla="*/ 11 w 142"/>
                  <a:gd name="T43" fmla="*/ 109 h 141"/>
                  <a:gd name="T44" fmla="*/ 15 w 142"/>
                  <a:gd name="T45" fmla="*/ 114 h 141"/>
                  <a:gd name="T46" fmla="*/ 21 w 142"/>
                  <a:gd name="T47" fmla="*/ 120 h 141"/>
                  <a:gd name="T48" fmla="*/ 31 w 142"/>
                  <a:gd name="T49" fmla="*/ 128 h 141"/>
                  <a:gd name="T50" fmla="*/ 43 w 142"/>
                  <a:gd name="T51" fmla="*/ 135 h 141"/>
                  <a:gd name="T52" fmla="*/ 55 w 142"/>
                  <a:gd name="T53" fmla="*/ 139 h 141"/>
                  <a:gd name="T54" fmla="*/ 71 w 142"/>
                  <a:gd name="T55" fmla="*/ 141 h 141"/>
                  <a:gd name="T56" fmla="*/ 77 w 142"/>
                  <a:gd name="T57" fmla="*/ 140 h 141"/>
                  <a:gd name="T58" fmla="*/ 77 w 142"/>
                  <a:gd name="T59" fmla="*/ 139 h 141"/>
                  <a:gd name="T60" fmla="*/ 78 w 142"/>
                  <a:gd name="T61" fmla="*/ 139 h 141"/>
                  <a:gd name="T62" fmla="*/ 80 w 142"/>
                  <a:gd name="T63" fmla="*/ 139 h 141"/>
                  <a:gd name="T64" fmla="*/ 84 w 142"/>
                  <a:gd name="T65" fmla="*/ 139 h 141"/>
                  <a:gd name="T66" fmla="*/ 90 w 142"/>
                  <a:gd name="T67" fmla="*/ 137 h 141"/>
                  <a:gd name="T68" fmla="*/ 97 w 142"/>
                  <a:gd name="T69" fmla="*/ 135 h 141"/>
                  <a:gd name="T70" fmla="*/ 109 w 142"/>
                  <a:gd name="T71" fmla="*/ 128 h 141"/>
                  <a:gd name="T72" fmla="*/ 114 w 142"/>
                  <a:gd name="T73" fmla="*/ 124 h 141"/>
                  <a:gd name="T74" fmla="*/ 120 w 142"/>
                  <a:gd name="T75" fmla="*/ 120 h 141"/>
                  <a:gd name="T76" fmla="*/ 124 w 142"/>
                  <a:gd name="T77" fmla="*/ 114 h 141"/>
                  <a:gd name="T78" fmla="*/ 128 w 142"/>
                  <a:gd name="T79" fmla="*/ 109 h 141"/>
                  <a:gd name="T80" fmla="*/ 136 w 142"/>
                  <a:gd name="T81" fmla="*/ 97 h 141"/>
                  <a:gd name="T82" fmla="*/ 138 w 142"/>
                  <a:gd name="T83" fmla="*/ 90 h 141"/>
                  <a:gd name="T84" fmla="*/ 140 w 142"/>
                  <a:gd name="T85" fmla="*/ 84 h 141"/>
                  <a:gd name="T86" fmla="*/ 140 w 142"/>
                  <a:gd name="T87" fmla="*/ 80 h 141"/>
                  <a:gd name="T88" fmla="*/ 140 w 142"/>
                  <a:gd name="T89" fmla="*/ 78 h 141"/>
                  <a:gd name="T90" fmla="*/ 140 w 142"/>
                  <a:gd name="T91" fmla="*/ 77 h 141"/>
                  <a:gd name="T92" fmla="*/ 141 w 142"/>
                  <a:gd name="T93" fmla="*/ 77 h 141"/>
                  <a:gd name="T94" fmla="*/ 142 w 142"/>
                  <a:gd name="T95" fmla="*/ 7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1">
                    <a:moveTo>
                      <a:pt x="142" y="70"/>
                    </a:moveTo>
                    <a:lnTo>
                      <a:pt x="140" y="55"/>
                    </a:lnTo>
                    <a:lnTo>
                      <a:pt x="136" y="42"/>
                    </a:lnTo>
                    <a:lnTo>
                      <a:pt x="128" y="30"/>
                    </a:lnTo>
                    <a:lnTo>
                      <a:pt x="120" y="20"/>
                    </a:lnTo>
                    <a:lnTo>
                      <a:pt x="109" y="11"/>
                    </a:lnTo>
                    <a:lnTo>
                      <a:pt x="97" y="5"/>
                    </a:lnTo>
                    <a:lnTo>
                      <a:pt x="90" y="2"/>
                    </a:lnTo>
                    <a:lnTo>
                      <a:pt x="84" y="1"/>
                    </a:lnTo>
                    <a:lnTo>
                      <a:pt x="71" y="0"/>
                    </a:lnTo>
                    <a:lnTo>
                      <a:pt x="55" y="1"/>
                    </a:lnTo>
                    <a:lnTo>
                      <a:pt x="43" y="5"/>
                    </a:lnTo>
                    <a:lnTo>
                      <a:pt x="31" y="11"/>
                    </a:lnTo>
                    <a:lnTo>
                      <a:pt x="21" y="20"/>
                    </a:lnTo>
                    <a:lnTo>
                      <a:pt x="11" y="30"/>
                    </a:lnTo>
                    <a:lnTo>
                      <a:pt x="5" y="42"/>
                    </a:lnTo>
                    <a:lnTo>
                      <a:pt x="1" y="55"/>
                    </a:lnTo>
                    <a:lnTo>
                      <a:pt x="0" y="70"/>
                    </a:lnTo>
                    <a:lnTo>
                      <a:pt x="1" y="84"/>
                    </a:lnTo>
                    <a:lnTo>
                      <a:pt x="2" y="90"/>
                    </a:lnTo>
                    <a:lnTo>
                      <a:pt x="5" y="97"/>
                    </a:lnTo>
                    <a:lnTo>
                      <a:pt x="11" y="109"/>
                    </a:lnTo>
                    <a:lnTo>
                      <a:pt x="15" y="114"/>
                    </a:lnTo>
                    <a:lnTo>
                      <a:pt x="21" y="120"/>
                    </a:lnTo>
                    <a:lnTo>
                      <a:pt x="31" y="128"/>
                    </a:lnTo>
                    <a:lnTo>
                      <a:pt x="43" y="135"/>
                    </a:lnTo>
                    <a:lnTo>
                      <a:pt x="55" y="139"/>
                    </a:lnTo>
                    <a:lnTo>
                      <a:pt x="71" y="141"/>
                    </a:lnTo>
                    <a:lnTo>
                      <a:pt x="77" y="140"/>
                    </a:lnTo>
                    <a:lnTo>
                      <a:pt x="77" y="139"/>
                    </a:lnTo>
                    <a:lnTo>
                      <a:pt x="78" y="139"/>
                    </a:lnTo>
                    <a:lnTo>
                      <a:pt x="80" y="139"/>
                    </a:lnTo>
                    <a:lnTo>
                      <a:pt x="84" y="139"/>
                    </a:lnTo>
                    <a:lnTo>
                      <a:pt x="90" y="137"/>
                    </a:lnTo>
                    <a:lnTo>
                      <a:pt x="97" y="135"/>
                    </a:lnTo>
                    <a:lnTo>
                      <a:pt x="109" y="128"/>
                    </a:lnTo>
                    <a:lnTo>
                      <a:pt x="114" y="124"/>
                    </a:lnTo>
                    <a:lnTo>
                      <a:pt x="120" y="120"/>
                    </a:lnTo>
                    <a:lnTo>
                      <a:pt x="124" y="114"/>
                    </a:lnTo>
                    <a:lnTo>
                      <a:pt x="128" y="109"/>
                    </a:lnTo>
                    <a:lnTo>
                      <a:pt x="136" y="97"/>
                    </a:lnTo>
                    <a:lnTo>
                      <a:pt x="138" y="90"/>
                    </a:lnTo>
                    <a:lnTo>
                      <a:pt x="140" y="84"/>
                    </a:lnTo>
                    <a:lnTo>
                      <a:pt x="140" y="80"/>
                    </a:lnTo>
                    <a:lnTo>
                      <a:pt x="140" y="78"/>
                    </a:lnTo>
                    <a:lnTo>
                      <a:pt x="140" y="77"/>
                    </a:lnTo>
                    <a:lnTo>
                      <a:pt x="141" y="77"/>
                    </a:lnTo>
                    <a:lnTo>
                      <a:pt x="142" y="70"/>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9" name="Freeform 764">
                <a:extLst>
                  <a:ext uri="{FF2B5EF4-FFF2-40B4-BE49-F238E27FC236}">
                    <a16:creationId xmlns:a16="http://schemas.microsoft.com/office/drawing/2014/main" id="{E140A356-2908-B029-9CD7-4D96E6F2A619}"/>
                  </a:ext>
                </a:extLst>
              </p:cNvPr>
              <p:cNvSpPr>
                <a:spLocks/>
              </p:cNvSpPr>
              <p:nvPr/>
            </p:nvSpPr>
            <p:spPr bwMode="auto">
              <a:xfrm>
                <a:off x="809626" y="4476750"/>
                <a:ext cx="44450" cy="46037"/>
              </a:xfrm>
              <a:custGeom>
                <a:avLst/>
                <a:gdLst>
                  <a:gd name="T0" fmla="*/ 142 w 142"/>
                  <a:gd name="T1" fmla="*/ 71 h 142"/>
                  <a:gd name="T2" fmla="*/ 140 w 142"/>
                  <a:gd name="T3" fmla="*/ 56 h 142"/>
                  <a:gd name="T4" fmla="*/ 136 w 142"/>
                  <a:gd name="T5" fmla="*/ 43 h 142"/>
                  <a:gd name="T6" fmla="*/ 128 w 142"/>
                  <a:gd name="T7" fmla="*/ 31 h 142"/>
                  <a:gd name="T8" fmla="*/ 120 w 142"/>
                  <a:gd name="T9" fmla="*/ 21 h 142"/>
                  <a:gd name="T10" fmla="*/ 109 w 142"/>
                  <a:gd name="T11" fmla="*/ 12 h 142"/>
                  <a:gd name="T12" fmla="*/ 97 w 142"/>
                  <a:gd name="T13" fmla="*/ 5 h 142"/>
                  <a:gd name="T14" fmla="*/ 90 w 142"/>
                  <a:gd name="T15" fmla="*/ 2 h 142"/>
                  <a:gd name="T16" fmla="*/ 84 w 142"/>
                  <a:gd name="T17" fmla="*/ 1 h 142"/>
                  <a:gd name="T18" fmla="*/ 71 w 142"/>
                  <a:gd name="T19" fmla="*/ 0 h 142"/>
                  <a:gd name="T20" fmla="*/ 55 w 142"/>
                  <a:gd name="T21" fmla="*/ 1 h 142"/>
                  <a:gd name="T22" fmla="*/ 43 w 142"/>
                  <a:gd name="T23" fmla="*/ 5 h 142"/>
                  <a:gd name="T24" fmla="*/ 31 w 142"/>
                  <a:gd name="T25" fmla="*/ 12 h 142"/>
                  <a:gd name="T26" fmla="*/ 21 w 142"/>
                  <a:gd name="T27" fmla="*/ 21 h 142"/>
                  <a:gd name="T28" fmla="*/ 11 w 142"/>
                  <a:gd name="T29" fmla="*/ 31 h 142"/>
                  <a:gd name="T30" fmla="*/ 5 w 142"/>
                  <a:gd name="T31" fmla="*/ 43 h 142"/>
                  <a:gd name="T32" fmla="*/ 1 w 142"/>
                  <a:gd name="T33" fmla="*/ 56 h 142"/>
                  <a:gd name="T34" fmla="*/ 0 w 142"/>
                  <a:gd name="T35" fmla="*/ 71 h 142"/>
                  <a:gd name="T36" fmla="*/ 1 w 142"/>
                  <a:gd name="T37" fmla="*/ 84 h 142"/>
                  <a:gd name="T38" fmla="*/ 2 w 142"/>
                  <a:gd name="T39" fmla="*/ 91 h 142"/>
                  <a:gd name="T40" fmla="*/ 5 w 142"/>
                  <a:gd name="T41" fmla="*/ 98 h 142"/>
                  <a:gd name="T42" fmla="*/ 11 w 142"/>
                  <a:gd name="T43" fmla="*/ 110 h 142"/>
                  <a:gd name="T44" fmla="*/ 15 w 142"/>
                  <a:gd name="T45" fmla="*/ 115 h 142"/>
                  <a:gd name="T46" fmla="*/ 21 w 142"/>
                  <a:gd name="T47" fmla="*/ 121 h 142"/>
                  <a:gd name="T48" fmla="*/ 31 w 142"/>
                  <a:gd name="T49" fmla="*/ 129 h 142"/>
                  <a:gd name="T50" fmla="*/ 43 w 142"/>
                  <a:gd name="T51" fmla="*/ 136 h 142"/>
                  <a:gd name="T52" fmla="*/ 55 w 142"/>
                  <a:gd name="T53" fmla="*/ 140 h 142"/>
                  <a:gd name="T54" fmla="*/ 71 w 142"/>
                  <a:gd name="T55" fmla="*/ 142 h 142"/>
                  <a:gd name="T56" fmla="*/ 77 w 142"/>
                  <a:gd name="T57" fmla="*/ 141 h 142"/>
                  <a:gd name="T58" fmla="*/ 77 w 142"/>
                  <a:gd name="T59" fmla="*/ 140 h 142"/>
                  <a:gd name="T60" fmla="*/ 78 w 142"/>
                  <a:gd name="T61" fmla="*/ 140 h 142"/>
                  <a:gd name="T62" fmla="*/ 80 w 142"/>
                  <a:gd name="T63" fmla="*/ 140 h 142"/>
                  <a:gd name="T64" fmla="*/ 84 w 142"/>
                  <a:gd name="T65" fmla="*/ 140 h 142"/>
                  <a:gd name="T66" fmla="*/ 90 w 142"/>
                  <a:gd name="T67" fmla="*/ 138 h 142"/>
                  <a:gd name="T68" fmla="*/ 97 w 142"/>
                  <a:gd name="T69" fmla="*/ 136 h 142"/>
                  <a:gd name="T70" fmla="*/ 109 w 142"/>
                  <a:gd name="T71" fmla="*/ 129 h 142"/>
                  <a:gd name="T72" fmla="*/ 114 w 142"/>
                  <a:gd name="T73" fmla="*/ 125 h 142"/>
                  <a:gd name="T74" fmla="*/ 120 w 142"/>
                  <a:gd name="T75" fmla="*/ 121 h 142"/>
                  <a:gd name="T76" fmla="*/ 124 w 142"/>
                  <a:gd name="T77" fmla="*/ 115 h 142"/>
                  <a:gd name="T78" fmla="*/ 128 w 142"/>
                  <a:gd name="T79" fmla="*/ 110 h 142"/>
                  <a:gd name="T80" fmla="*/ 136 w 142"/>
                  <a:gd name="T81" fmla="*/ 98 h 142"/>
                  <a:gd name="T82" fmla="*/ 138 w 142"/>
                  <a:gd name="T83" fmla="*/ 91 h 142"/>
                  <a:gd name="T84" fmla="*/ 140 w 142"/>
                  <a:gd name="T85" fmla="*/ 84 h 142"/>
                  <a:gd name="T86" fmla="*/ 140 w 142"/>
                  <a:gd name="T87" fmla="*/ 80 h 142"/>
                  <a:gd name="T88" fmla="*/ 140 w 142"/>
                  <a:gd name="T89" fmla="*/ 78 h 142"/>
                  <a:gd name="T90" fmla="*/ 140 w 142"/>
                  <a:gd name="T91" fmla="*/ 77 h 142"/>
                  <a:gd name="T92" fmla="*/ 141 w 142"/>
                  <a:gd name="T93" fmla="*/ 77 h 142"/>
                  <a:gd name="T94" fmla="*/ 142 w 142"/>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42" y="71"/>
                    </a:moveTo>
                    <a:lnTo>
                      <a:pt x="140" y="56"/>
                    </a:lnTo>
                    <a:lnTo>
                      <a:pt x="136" y="43"/>
                    </a:lnTo>
                    <a:lnTo>
                      <a:pt x="128" y="31"/>
                    </a:lnTo>
                    <a:lnTo>
                      <a:pt x="120" y="21"/>
                    </a:lnTo>
                    <a:lnTo>
                      <a:pt x="109" y="12"/>
                    </a:lnTo>
                    <a:lnTo>
                      <a:pt x="97" y="5"/>
                    </a:lnTo>
                    <a:lnTo>
                      <a:pt x="90" y="2"/>
                    </a:lnTo>
                    <a:lnTo>
                      <a:pt x="84" y="1"/>
                    </a:lnTo>
                    <a:lnTo>
                      <a:pt x="71" y="0"/>
                    </a:lnTo>
                    <a:lnTo>
                      <a:pt x="55" y="1"/>
                    </a:lnTo>
                    <a:lnTo>
                      <a:pt x="43" y="5"/>
                    </a:lnTo>
                    <a:lnTo>
                      <a:pt x="31" y="12"/>
                    </a:lnTo>
                    <a:lnTo>
                      <a:pt x="21" y="21"/>
                    </a:lnTo>
                    <a:lnTo>
                      <a:pt x="11" y="31"/>
                    </a:lnTo>
                    <a:lnTo>
                      <a:pt x="5" y="43"/>
                    </a:lnTo>
                    <a:lnTo>
                      <a:pt x="1" y="56"/>
                    </a:lnTo>
                    <a:lnTo>
                      <a:pt x="0" y="71"/>
                    </a:lnTo>
                    <a:lnTo>
                      <a:pt x="1" y="84"/>
                    </a:lnTo>
                    <a:lnTo>
                      <a:pt x="2" y="91"/>
                    </a:lnTo>
                    <a:lnTo>
                      <a:pt x="5" y="98"/>
                    </a:lnTo>
                    <a:lnTo>
                      <a:pt x="11" y="110"/>
                    </a:lnTo>
                    <a:lnTo>
                      <a:pt x="15" y="115"/>
                    </a:lnTo>
                    <a:lnTo>
                      <a:pt x="21" y="121"/>
                    </a:lnTo>
                    <a:lnTo>
                      <a:pt x="31" y="129"/>
                    </a:lnTo>
                    <a:lnTo>
                      <a:pt x="43" y="136"/>
                    </a:lnTo>
                    <a:lnTo>
                      <a:pt x="55"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lnTo>
                      <a:pt x="124" y="115"/>
                    </a:lnTo>
                    <a:lnTo>
                      <a:pt x="128" y="110"/>
                    </a:lnTo>
                    <a:lnTo>
                      <a:pt x="136" y="98"/>
                    </a:lnTo>
                    <a:lnTo>
                      <a:pt x="138" y="91"/>
                    </a:lnTo>
                    <a:lnTo>
                      <a:pt x="140" y="84"/>
                    </a:lnTo>
                    <a:lnTo>
                      <a:pt x="140" y="80"/>
                    </a:lnTo>
                    <a:lnTo>
                      <a:pt x="140" y="78"/>
                    </a:lnTo>
                    <a:lnTo>
                      <a:pt x="140" y="77"/>
                    </a:lnTo>
                    <a:lnTo>
                      <a:pt x="141" y="77"/>
                    </a:lnTo>
                    <a:lnTo>
                      <a:pt x="142"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0" name="Freeform 765">
                <a:extLst>
                  <a:ext uri="{FF2B5EF4-FFF2-40B4-BE49-F238E27FC236}">
                    <a16:creationId xmlns:a16="http://schemas.microsoft.com/office/drawing/2014/main" id="{EFE00CC8-6209-6060-12C4-126938CB4127}"/>
                  </a:ext>
                </a:extLst>
              </p:cNvPr>
              <p:cNvSpPr>
                <a:spLocks/>
              </p:cNvSpPr>
              <p:nvPr/>
            </p:nvSpPr>
            <p:spPr bwMode="auto">
              <a:xfrm>
                <a:off x="830263" y="4252913"/>
                <a:ext cx="46038" cy="44450"/>
              </a:xfrm>
              <a:custGeom>
                <a:avLst/>
                <a:gdLst>
                  <a:gd name="T0" fmla="*/ 142 w 142"/>
                  <a:gd name="T1" fmla="*/ 71 h 142"/>
                  <a:gd name="T2" fmla="*/ 139 w 142"/>
                  <a:gd name="T3" fmla="*/ 56 h 142"/>
                  <a:gd name="T4" fmla="*/ 135 w 142"/>
                  <a:gd name="T5" fmla="*/ 42 h 142"/>
                  <a:gd name="T6" fmla="*/ 128 w 142"/>
                  <a:gd name="T7" fmla="*/ 30 h 142"/>
                  <a:gd name="T8" fmla="*/ 120 w 142"/>
                  <a:gd name="T9" fmla="*/ 20 h 142"/>
                  <a:gd name="T10" fmla="*/ 109 w 142"/>
                  <a:gd name="T11" fmla="*/ 11 h 142"/>
                  <a:gd name="T12" fmla="*/ 97 w 142"/>
                  <a:gd name="T13" fmla="*/ 5 h 142"/>
                  <a:gd name="T14" fmla="*/ 90 w 142"/>
                  <a:gd name="T15" fmla="*/ 2 h 142"/>
                  <a:gd name="T16" fmla="*/ 84 w 142"/>
                  <a:gd name="T17" fmla="*/ 1 h 142"/>
                  <a:gd name="T18" fmla="*/ 71 w 142"/>
                  <a:gd name="T19" fmla="*/ 0 h 142"/>
                  <a:gd name="T20" fmla="*/ 55 w 142"/>
                  <a:gd name="T21" fmla="*/ 1 h 142"/>
                  <a:gd name="T22" fmla="*/ 43 w 142"/>
                  <a:gd name="T23" fmla="*/ 5 h 142"/>
                  <a:gd name="T24" fmla="*/ 31 w 142"/>
                  <a:gd name="T25" fmla="*/ 11 h 142"/>
                  <a:gd name="T26" fmla="*/ 21 w 142"/>
                  <a:gd name="T27" fmla="*/ 20 h 142"/>
                  <a:gd name="T28" fmla="*/ 11 w 142"/>
                  <a:gd name="T29" fmla="*/ 30 h 142"/>
                  <a:gd name="T30" fmla="*/ 5 w 142"/>
                  <a:gd name="T31" fmla="*/ 42 h 142"/>
                  <a:gd name="T32" fmla="*/ 1 w 142"/>
                  <a:gd name="T33" fmla="*/ 56 h 142"/>
                  <a:gd name="T34" fmla="*/ 0 w 142"/>
                  <a:gd name="T35" fmla="*/ 71 h 142"/>
                  <a:gd name="T36" fmla="*/ 1 w 142"/>
                  <a:gd name="T37" fmla="*/ 84 h 142"/>
                  <a:gd name="T38" fmla="*/ 2 w 142"/>
                  <a:gd name="T39" fmla="*/ 90 h 142"/>
                  <a:gd name="T40" fmla="*/ 5 w 142"/>
                  <a:gd name="T41" fmla="*/ 97 h 142"/>
                  <a:gd name="T42" fmla="*/ 11 w 142"/>
                  <a:gd name="T43" fmla="*/ 109 h 142"/>
                  <a:gd name="T44" fmla="*/ 15 w 142"/>
                  <a:gd name="T45" fmla="*/ 114 h 142"/>
                  <a:gd name="T46" fmla="*/ 21 w 142"/>
                  <a:gd name="T47" fmla="*/ 120 h 142"/>
                  <a:gd name="T48" fmla="*/ 31 w 142"/>
                  <a:gd name="T49" fmla="*/ 129 h 142"/>
                  <a:gd name="T50" fmla="*/ 43 w 142"/>
                  <a:gd name="T51" fmla="*/ 136 h 142"/>
                  <a:gd name="T52" fmla="*/ 55 w 142"/>
                  <a:gd name="T53" fmla="*/ 140 h 142"/>
                  <a:gd name="T54" fmla="*/ 71 w 142"/>
                  <a:gd name="T55" fmla="*/ 142 h 142"/>
                  <a:gd name="T56" fmla="*/ 77 w 142"/>
                  <a:gd name="T57" fmla="*/ 141 h 142"/>
                  <a:gd name="T58" fmla="*/ 77 w 142"/>
                  <a:gd name="T59" fmla="*/ 140 h 142"/>
                  <a:gd name="T60" fmla="*/ 78 w 142"/>
                  <a:gd name="T61" fmla="*/ 140 h 142"/>
                  <a:gd name="T62" fmla="*/ 80 w 142"/>
                  <a:gd name="T63" fmla="*/ 140 h 142"/>
                  <a:gd name="T64" fmla="*/ 84 w 142"/>
                  <a:gd name="T65" fmla="*/ 140 h 142"/>
                  <a:gd name="T66" fmla="*/ 90 w 142"/>
                  <a:gd name="T67" fmla="*/ 138 h 142"/>
                  <a:gd name="T68" fmla="*/ 97 w 142"/>
                  <a:gd name="T69" fmla="*/ 136 h 142"/>
                  <a:gd name="T70" fmla="*/ 109 w 142"/>
                  <a:gd name="T71" fmla="*/ 129 h 142"/>
                  <a:gd name="T72" fmla="*/ 114 w 142"/>
                  <a:gd name="T73" fmla="*/ 124 h 142"/>
                  <a:gd name="T74" fmla="*/ 120 w 142"/>
                  <a:gd name="T75" fmla="*/ 120 h 142"/>
                  <a:gd name="T76" fmla="*/ 124 w 142"/>
                  <a:gd name="T77" fmla="*/ 114 h 142"/>
                  <a:gd name="T78" fmla="*/ 128 w 142"/>
                  <a:gd name="T79" fmla="*/ 109 h 142"/>
                  <a:gd name="T80" fmla="*/ 135 w 142"/>
                  <a:gd name="T81" fmla="*/ 97 h 142"/>
                  <a:gd name="T82" fmla="*/ 137 w 142"/>
                  <a:gd name="T83" fmla="*/ 90 h 142"/>
                  <a:gd name="T84" fmla="*/ 139 w 142"/>
                  <a:gd name="T85" fmla="*/ 84 h 142"/>
                  <a:gd name="T86" fmla="*/ 139 w 142"/>
                  <a:gd name="T87" fmla="*/ 80 h 142"/>
                  <a:gd name="T88" fmla="*/ 139 w 142"/>
                  <a:gd name="T89" fmla="*/ 78 h 142"/>
                  <a:gd name="T90" fmla="*/ 139 w 142"/>
                  <a:gd name="T91" fmla="*/ 77 h 142"/>
                  <a:gd name="T92" fmla="*/ 140 w 142"/>
                  <a:gd name="T93" fmla="*/ 77 h 142"/>
                  <a:gd name="T94" fmla="*/ 142 w 142"/>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42" y="71"/>
                    </a:moveTo>
                    <a:lnTo>
                      <a:pt x="139" y="56"/>
                    </a:lnTo>
                    <a:lnTo>
                      <a:pt x="135" y="42"/>
                    </a:lnTo>
                    <a:lnTo>
                      <a:pt x="128" y="30"/>
                    </a:lnTo>
                    <a:lnTo>
                      <a:pt x="120" y="20"/>
                    </a:lnTo>
                    <a:lnTo>
                      <a:pt x="109" y="11"/>
                    </a:lnTo>
                    <a:lnTo>
                      <a:pt x="97" y="5"/>
                    </a:lnTo>
                    <a:lnTo>
                      <a:pt x="90" y="2"/>
                    </a:lnTo>
                    <a:lnTo>
                      <a:pt x="84" y="1"/>
                    </a:lnTo>
                    <a:lnTo>
                      <a:pt x="71" y="0"/>
                    </a:lnTo>
                    <a:lnTo>
                      <a:pt x="55" y="1"/>
                    </a:lnTo>
                    <a:lnTo>
                      <a:pt x="43" y="5"/>
                    </a:lnTo>
                    <a:lnTo>
                      <a:pt x="31" y="11"/>
                    </a:lnTo>
                    <a:lnTo>
                      <a:pt x="21" y="20"/>
                    </a:lnTo>
                    <a:lnTo>
                      <a:pt x="11" y="30"/>
                    </a:lnTo>
                    <a:lnTo>
                      <a:pt x="5" y="42"/>
                    </a:lnTo>
                    <a:lnTo>
                      <a:pt x="1" y="56"/>
                    </a:lnTo>
                    <a:lnTo>
                      <a:pt x="0" y="71"/>
                    </a:lnTo>
                    <a:lnTo>
                      <a:pt x="1" y="84"/>
                    </a:lnTo>
                    <a:lnTo>
                      <a:pt x="2" y="90"/>
                    </a:lnTo>
                    <a:lnTo>
                      <a:pt x="5" y="97"/>
                    </a:lnTo>
                    <a:lnTo>
                      <a:pt x="11" y="109"/>
                    </a:lnTo>
                    <a:lnTo>
                      <a:pt x="15" y="114"/>
                    </a:lnTo>
                    <a:lnTo>
                      <a:pt x="21" y="120"/>
                    </a:lnTo>
                    <a:lnTo>
                      <a:pt x="31" y="129"/>
                    </a:lnTo>
                    <a:lnTo>
                      <a:pt x="43" y="136"/>
                    </a:lnTo>
                    <a:lnTo>
                      <a:pt x="55" y="140"/>
                    </a:lnTo>
                    <a:lnTo>
                      <a:pt x="71" y="142"/>
                    </a:lnTo>
                    <a:lnTo>
                      <a:pt x="77" y="141"/>
                    </a:lnTo>
                    <a:lnTo>
                      <a:pt x="77" y="140"/>
                    </a:lnTo>
                    <a:lnTo>
                      <a:pt x="78" y="140"/>
                    </a:lnTo>
                    <a:lnTo>
                      <a:pt x="80" y="140"/>
                    </a:lnTo>
                    <a:lnTo>
                      <a:pt x="84" y="140"/>
                    </a:lnTo>
                    <a:lnTo>
                      <a:pt x="90" y="138"/>
                    </a:lnTo>
                    <a:lnTo>
                      <a:pt x="97" y="136"/>
                    </a:lnTo>
                    <a:lnTo>
                      <a:pt x="109" y="129"/>
                    </a:lnTo>
                    <a:lnTo>
                      <a:pt x="114" y="124"/>
                    </a:lnTo>
                    <a:lnTo>
                      <a:pt x="120" y="120"/>
                    </a:lnTo>
                    <a:lnTo>
                      <a:pt x="124" y="114"/>
                    </a:lnTo>
                    <a:lnTo>
                      <a:pt x="128" y="109"/>
                    </a:lnTo>
                    <a:lnTo>
                      <a:pt x="135" y="97"/>
                    </a:lnTo>
                    <a:lnTo>
                      <a:pt x="137" y="90"/>
                    </a:lnTo>
                    <a:lnTo>
                      <a:pt x="139" y="84"/>
                    </a:lnTo>
                    <a:lnTo>
                      <a:pt x="139" y="80"/>
                    </a:lnTo>
                    <a:lnTo>
                      <a:pt x="139" y="78"/>
                    </a:lnTo>
                    <a:lnTo>
                      <a:pt x="139" y="77"/>
                    </a:lnTo>
                    <a:lnTo>
                      <a:pt x="140" y="77"/>
                    </a:lnTo>
                    <a:lnTo>
                      <a:pt x="142"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1" name="Freeform 766">
                <a:extLst>
                  <a:ext uri="{FF2B5EF4-FFF2-40B4-BE49-F238E27FC236}">
                    <a16:creationId xmlns:a16="http://schemas.microsoft.com/office/drawing/2014/main" id="{4FA7B3AE-C70C-302D-36D8-3CB9129E9CD9}"/>
                  </a:ext>
                </a:extLst>
              </p:cNvPr>
              <p:cNvSpPr>
                <a:spLocks/>
              </p:cNvSpPr>
              <p:nvPr/>
            </p:nvSpPr>
            <p:spPr bwMode="auto">
              <a:xfrm>
                <a:off x="838201" y="4205288"/>
                <a:ext cx="46038" cy="46037"/>
              </a:xfrm>
              <a:custGeom>
                <a:avLst/>
                <a:gdLst>
                  <a:gd name="T0" fmla="*/ 142 w 142"/>
                  <a:gd name="T1" fmla="*/ 71 h 142"/>
                  <a:gd name="T2" fmla="*/ 140 w 142"/>
                  <a:gd name="T3" fmla="*/ 56 h 142"/>
                  <a:gd name="T4" fmla="*/ 136 w 142"/>
                  <a:gd name="T5" fmla="*/ 42 h 142"/>
                  <a:gd name="T6" fmla="*/ 129 w 142"/>
                  <a:gd name="T7" fmla="*/ 30 h 142"/>
                  <a:gd name="T8" fmla="*/ 121 w 142"/>
                  <a:gd name="T9" fmla="*/ 20 h 142"/>
                  <a:gd name="T10" fmla="*/ 109 w 142"/>
                  <a:gd name="T11" fmla="*/ 11 h 142"/>
                  <a:gd name="T12" fmla="*/ 97 w 142"/>
                  <a:gd name="T13" fmla="*/ 5 h 142"/>
                  <a:gd name="T14" fmla="*/ 90 w 142"/>
                  <a:gd name="T15" fmla="*/ 2 h 142"/>
                  <a:gd name="T16" fmla="*/ 84 w 142"/>
                  <a:gd name="T17" fmla="*/ 1 h 142"/>
                  <a:gd name="T18" fmla="*/ 71 w 142"/>
                  <a:gd name="T19" fmla="*/ 0 h 142"/>
                  <a:gd name="T20" fmla="*/ 56 w 142"/>
                  <a:gd name="T21" fmla="*/ 1 h 142"/>
                  <a:gd name="T22" fmla="*/ 44 w 142"/>
                  <a:gd name="T23" fmla="*/ 5 h 142"/>
                  <a:gd name="T24" fmla="*/ 31 w 142"/>
                  <a:gd name="T25" fmla="*/ 11 h 142"/>
                  <a:gd name="T26" fmla="*/ 21 w 142"/>
                  <a:gd name="T27" fmla="*/ 20 h 142"/>
                  <a:gd name="T28" fmla="*/ 11 w 142"/>
                  <a:gd name="T29" fmla="*/ 30 h 142"/>
                  <a:gd name="T30" fmla="*/ 5 w 142"/>
                  <a:gd name="T31" fmla="*/ 42 h 142"/>
                  <a:gd name="T32" fmla="*/ 1 w 142"/>
                  <a:gd name="T33" fmla="*/ 56 h 142"/>
                  <a:gd name="T34" fmla="*/ 0 w 142"/>
                  <a:gd name="T35" fmla="*/ 71 h 142"/>
                  <a:gd name="T36" fmla="*/ 1 w 142"/>
                  <a:gd name="T37" fmla="*/ 84 h 142"/>
                  <a:gd name="T38" fmla="*/ 2 w 142"/>
                  <a:gd name="T39" fmla="*/ 90 h 142"/>
                  <a:gd name="T40" fmla="*/ 5 w 142"/>
                  <a:gd name="T41" fmla="*/ 97 h 142"/>
                  <a:gd name="T42" fmla="*/ 11 w 142"/>
                  <a:gd name="T43" fmla="*/ 109 h 142"/>
                  <a:gd name="T44" fmla="*/ 15 w 142"/>
                  <a:gd name="T45" fmla="*/ 114 h 142"/>
                  <a:gd name="T46" fmla="*/ 21 w 142"/>
                  <a:gd name="T47" fmla="*/ 120 h 142"/>
                  <a:gd name="T48" fmla="*/ 31 w 142"/>
                  <a:gd name="T49" fmla="*/ 129 h 142"/>
                  <a:gd name="T50" fmla="*/ 44 w 142"/>
                  <a:gd name="T51" fmla="*/ 136 h 142"/>
                  <a:gd name="T52" fmla="*/ 56 w 142"/>
                  <a:gd name="T53" fmla="*/ 140 h 142"/>
                  <a:gd name="T54" fmla="*/ 71 w 142"/>
                  <a:gd name="T55" fmla="*/ 142 h 142"/>
                  <a:gd name="T56" fmla="*/ 77 w 142"/>
                  <a:gd name="T57" fmla="*/ 141 h 142"/>
                  <a:gd name="T58" fmla="*/ 77 w 142"/>
                  <a:gd name="T59" fmla="*/ 140 h 142"/>
                  <a:gd name="T60" fmla="*/ 78 w 142"/>
                  <a:gd name="T61" fmla="*/ 140 h 142"/>
                  <a:gd name="T62" fmla="*/ 80 w 142"/>
                  <a:gd name="T63" fmla="*/ 140 h 142"/>
                  <a:gd name="T64" fmla="*/ 84 w 142"/>
                  <a:gd name="T65" fmla="*/ 140 h 142"/>
                  <a:gd name="T66" fmla="*/ 90 w 142"/>
                  <a:gd name="T67" fmla="*/ 138 h 142"/>
                  <a:gd name="T68" fmla="*/ 97 w 142"/>
                  <a:gd name="T69" fmla="*/ 136 h 142"/>
                  <a:gd name="T70" fmla="*/ 109 w 142"/>
                  <a:gd name="T71" fmla="*/ 129 h 142"/>
                  <a:gd name="T72" fmla="*/ 114 w 142"/>
                  <a:gd name="T73" fmla="*/ 125 h 142"/>
                  <a:gd name="T74" fmla="*/ 121 w 142"/>
                  <a:gd name="T75" fmla="*/ 120 h 142"/>
                  <a:gd name="T76" fmla="*/ 125 w 142"/>
                  <a:gd name="T77" fmla="*/ 114 h 142"/>
                  <a:gd name="T78" fmla="*/ 129 w 142"/>
                  <a:gd name="T79" fmla="*/ 109 h 142"/>
                  <a:gd name="T80" fmla="*/ 136 w 142"/>
                  <a:gd name="T81" fmla="*/ 97 h 142"/>
                  <a:gd name="T82" fmla="*/ 138 w 142"/>
                  <a:gd name="T83" fmla="*/ 90 h 142"/>
                  <a:gd name="T84" fmla="*/ 140 w 142"/>
                  <a:gd name="T85" fmla="*/ 84 h 142"/>
                  <a:gd name="T86" fmla="*/ 140 w 142"/>
                  <a:gd name="T87" fmla="*/ 80 h 142"/>
                  <a:gd name="T88" fmla="*/ 140 w 142"/>
                  <a:gd name="T89" fmla="*/ 78 h 142"/>
                  <a:gd name="T90" fmla="*/ 140 w 142"/>
                  <a:gd name="T91" fmla="*/ 77 h 142"/>
                  <a:gd name="T92" fmla="*/ 141 w 142"/>
                  <a:gd name="T93" fmla="*/ 77 h 142"/>
                  <a:gd name="T94" fmla="*/ 142 w 142"/>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42" y="71"/>
                    </a:moveTo>
                    <a:lnTo>
                      <a:pt x="140" y="56"/>
                    </a:lnTo>
                    <a:lnTo>
                      <a:pt x="136" y="42"/>
                    </a:lnTo>
                    <a:lnTo>
                      <a:pt x="129" y="30"/>
                    </a:lnTo>
                    <a:lnTo>
                      <a:pt x="121" y="20"/>
                    </a:lnTo>
                    <a:lnTo>
                      <a:pt x="109" y="11"/>
                    </a:lnTo>
                    <a:lnTo>
                      <a:pt x="97" y="5"/>
                    </a:lnTo>
                    <a:lnTo>
                      <a:pt x="90" y="2"/>
                    </a:lnTo>
                    <a:lnTo>
                      <a:pt x="84" y="1"/>
                    </a:lnTo>
                    <a:lnTo>
                      <a:pt x="71" y="0"/>
                    </a:lnTo>
                    <a:lnTo>
                      <a:pt x="56" y="1"/>
                    </a:lnTo>
                    <a:lnTo>
                      <a:pt x="44" y="5"/>
                    </a:lnTo>
                    <a:lnTo>
                      <a:pt x="31" y="11"/>
                    </a:lnTo>
                    <a:lnTo>
                      <a:pt x="21" y="20"/>
                    </a:lnTo>
                    <a:lnTo>
                      <a:pt x="11" y="30"/>
                    </a:lnTo>
                    <a:lnTo>
                      <a:pt x="5" y="42"/>
                    </a:lnTo>
                    <a:lnTo>
                      <a:pt x="1" y="56"/>
                    </a:lnTo>
                    <a:lnTo>
                      <a:pt x="0" y="71"/>
                    </a:lnTo>
                    <a:lnTo>
                      <a:pt x="1" y="84"/>
                    </a:lnTo>
                    <a:lnTo>
                      <a:pt x="2" y="90"/>
                    </a:lnTo>
                    <a:lnTo>
                      <a:pt x="5" y="97"/>
                    </a:lnTo>
                    <a:lnTo>
                      <a:pt x="11" y="109"/>
                    </a:lnTo>
                    <a:lnTo>
                      <a:pt x="15" y="114"/>
                    </a:lnTo>
                    <a:lnTo>
                      <a:pt x="21" y="120"/>
                    </a:lnTo>
                    <a:lnTo>
                      <a:pt x="31" y="129"/>
                    </a:lnTo>
                    <a:lnTo>
                      <a:pt x="44" y="136"/>
                    </a:lnTo>
                    <a:lnTo>
                      <a:pt x="56" y="140"/>
                    </a:lnTo>
                    <a:lnTo>
                      <a:pt x="71" y="142"/>
                    </a:lnTo>
                    <a:lnTo>
                      <a:pt x="77" y="141"/>
                    </a:lnTo>
                    <a:lnTo>
                      <a:pt x="77" y="140"/>
                    </a:lnTo>
                    <a:lnTo>
                      <a:pt x="78" y="140"/>
                    </a:lnTo>
                    <a:lnTo>
                      <a:pt x="80" y="140"/>
                    </a:lnTo>
                    <a:lnTo>
                      <a:pt x="84" y="140"/>
                    </a:lnTo>
                    <a:lnTo>
                      <a:pt x="90" y="138"/>
                    </a:lnTo>
                    <a:lnTo>
                      <a:pt x="97" y="136"/>
                    </a:lnTo>
                    <a:lnTo>
                      <a:pt x="109" y="129"/>
                    </a:lnTo>
                    <a:lnTo>
                      <a:pt x="114" y="125"/>
                    </a:lnTo>
                    <a:lnTo>
                      <a:pt x="121" y="120"/>
                    </a:lnTo>
                    <a:lnTo>
                      <a:pt x="125" y="114"/>
                    </a:lnTo>
                    <a:lnTo>
                      <a:pt x="129" y="109"/>
                    </a:lnTo>
                    <a:lnTo>
                      <a:pt x="136" y="97"/>
                    </a:lnTo>
                    <a:lnTo>
                      <a:pt x="138" y="90"/>
                    </a:lnTo>
                    <a:lnTo>
                      <a:pt x="140" y="84"/>
                    </a:lnTo>
                    <a:lnTo>
                      <a:pt x="140" y="80"/>
                    </a:lnTo>
                    <a:lnTo>
                      <a:pt x="140" y="78"/>
                    </a:lnTo>
                    <a:lnTo>
                      <a:pt x="140" y="77"/>
                    </a:lnTo>
                    <a:lnTo>
                      <a:pt x="141" y="77"/>
                    </a:lnTo>
                    <a:lnTo>
                      <a:pt x="142"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2" name="Freeform 767">
                <a:extLst>
                  <a:ext uri="{FF2B5EF4-FFF2-40B4-BE49-F238E27FC236}">
                    <a16:creationId xmlns:a16="http://schemas.microsoft.com/office/drawing/2014/main" id="{95770FA3-EA0E-8958-62C7-9E61924CCE14}"/>
                  </a:ext>
                </a:extLst>
              </p:cNvPr>
              <p:cNvSpPr>
                <a:spLocks/>
              </p:cNvSpPr>
              <p:nvPr/>
            </p:nvSpPr>
            <p:spPr bwMode="auto">
              <a:xfrm>
                <a:off x="881063" y="4213225"/>
                <a:ext cx="44450" cy="46037"/>
              </a:xfrm>
              <a:custGeom>
                <a:avLst/>
                <a:gdLst>
                  <a:gd name="T0" fmla="*/ 142 w 142"/>
                  <a:gd name="T1" fmla="*/ 71 h 142"/>
                  <a:gd name="T2" fmla="*/ 140 w 142"/>
                  <a:gd name="T3" fmla="*/ 56 h 142"/>
                  <a:gd name="T4" fmla="*/ 135 w 142"/>
                  <a:gd name="T5" fmla="*/ 43 h 142"/>
                  <a:gd name="T6" fmla="*/ 128 w 142"/>
                  <a:gd name="T7" fmla="*/ 31 h 142"/>
                  <a:gd name="T8" fmla="*/ 120 w 142"/>
                  <a:gd name="T9" fmla="*/ 20 h 142"/>
                  <a:gd name="T10" fmla="*/ 109 w 142"/>
                  <a:gd name="T11" fmla="*/ 11 h 142"/>
                  <a:gd name="T12" fmla="*/ 97 w 142"/>
                  <a:gd name="T13" fmla="*/ 5 h 142"/>
                  <a:gd name="T14" fmla="*/ 90 w 142"/>
                  <a:gd name="T15" fmla="*/ 2 h 142"/>
                  <a:gd name="T16" fmla="*/ 84 w 142"/>
                  <a:gd name="T17" fmla="*/ 1 h 142"/>
                  <a:gd name="T18" fmla="*/ 71 w 142"/>
                  <a:gd name="T19" fmla="*/ 0 h 142"/>
                  <a:gd name="T20" fmla="*/ 55 w 142"/>
                  <a:gd name="T21" fmla="*/ 1 h 142"/>
                  <a:gd name="T22" fmla="*/ 43 w 142"/>
                  <a:gd name="T23" fmla="*/ 5 h 142"/>
                  <a:gd name="T24" fmla="*/ 31 w 142"/>
                  <a:gd name="T25" fmla="*/ 11 h 142"/>
                  <a:gd name="T26" fmla="*/ 21 w 142"/>
                  <a:gd name="T27" fmla="*/ 20 h 142"/>
                  <a:gd name="T28" fmla="*/ 11 w 142"/>
                  <a:gd name="T29" fmla="*/ 31 h 142"/>
                  <a:gd name="T30" fmla="*/ 5 w 142"/>
                  <a:gd name="T31" fmla="*/ 43 h 142"/>
                  <a:gd name="T32" fmla="*/ 1 w 142"/>
                  <a:gd name="T33" fmla="*/ 56 h 142"/>
                  <a:gd name="T34" fmla="*/ 0 w 142"/>
                  <a:gd name="T35" fmla="*/ 71 h 142"/>
                  <a:gd name="T36" fmla="*/ 1 w 142"/>
                  <a:gd name="T37" fmla="*/ 84 h 142"/>
                  <a:gd name="T38" fmla="*/ 2 w 142"/>
                  <a:gd name="T39" fmla="*/ 90 h 142"/>
                  <a:gd name="T40" fmla="*/ 5 w 142"/>
                  <a:gd name="T41" fmla="*/ 97 h 142"/>
                  <a:gd name="T42" fmla="*/ 11 w 142"/>
                  <a:gd name="T43" fmla="*/ 110 h 142"/>
                  <a:gd name="T44" fmla="*/ 15 w 142"/>
                  <a:gd name="T45" fmla="*/ 115 h 142"/>
                  <a:gd name="T46" fmla="*/ 21 w 142"/>
                  <a:gd name="T47" fmla="*/ 121 h 142"/>
                  <a:gd name="T48" fmla="*/ 31 w 142"/>
                  <a:gd name="T49" fmla="*/ 129 h 142"/>
                  <a:gd name="T50" fmla="*/ 43 w 142"/>
                  <a:gd name="T51" fmla="*/ 136 h 142"/>
                  <a:gd name="T52" fmla="*/ 55 w 142"/>
                  <a:gd name="T53" fmla="*/ 140 h 142"/>
                  <a:gd name="T54" fmla="*/ 71 w 142"/>
                  <a:gd name="T55" fmla="*/ 142 h 142"/>
                  <a:gd name="T56" fmla="*/ 77 w 142"/>
                  <a:gd name="T57" fmla="*/ 141 h 142"/>
                  <a:gd name="T58" fmla="*/ 77 w 142"/>
                  <a:gd name="T59" fmla="*/ 140 h 142"/>
                  <a:gd name="T60" fmla="*/ 78 w 142"/>
                  <a:gd name="T61" fmla="*/ 140 h 142"/>
                  <a:gd name="T62" fmla="*/ 80 w 142"/>
                  <a:gd name="T63" fmla="*/ 140 h 142"/>
                  <a:gd name="T64" fmla="*/ 84 w 142"/>
                  <a:gd name="T65" fmla="*/ 140 h 142"/>
                  <a:gd name="T66" fmla="*/ 90 w 142"/>
                  <a:gd name="T67" fmla="*/ 138 h 142"/>
                  <a:gd name="T68" fmla="*/ 97 w 142"/>
                  <a:gd name="T69" fmla="*/ 136 h 142"/>
                  <a:gd name="T70" fmla="*/ 109 w 142"/>
                  <a:gd name="T71" fmla="*/ 129 h 142"/>
                  <a:gd name="T72" fmla="*/ 114 w 142"/>
                  <a:gd name="T73" fmla="*/ 125 h 142"/>
                  <a:gd name="T74" fmla="*/ 120 w 142"/>
                  <a:gd name="T75" fmla="*/ 121 h 142"/>
                  <a:gd name="T76" fmla="*/ 124 w 142"/>
                  <a:gd name="T77" fmla="*/ 115 h 142"/>
                  <a:gd name="T78" fmla="*/ 128 w 142"/>
                  <a:gd name="T79" fmla="*/ 110 h 142"/>
                  <a:gd name="T80" fmla="*/ 135 w 142"/>
                  <a:gd name="T81" fmla="*/ 97 h 142"/>
                  <a:gd name="T82" fmla="*/ 138 w 142"/>
                  <a:gd name="T83" fmla="*/ 90 h 142"/>
                  <a:gd name="T84" fmla="*/ 140 w 142"/>
                  <a:gd name="T85" fmla="*/ 84 h 142"/>
                  <a:gd name="T86" fmla="*/ 140 w 142"/>
                  <a:gd name="T87" fmla="*/ 80 h 142"/>
                  <a:gd name="T88" fmla="*/ 140 w 142"/>
                  <a:gd name="T89" fmla="*/ 78 h 142"/>
                  <a:gd name="T90" fmla="*/ 140 w 142"/>
                  <a:gd name="T91" fmla="*/ 77 h 142"/>
                  <a:gd name="T92" fmla="*/ 141 w 142"/>
                  <a:gd name="T93" fmla="*/ 77 h 142"/>
                  <a:gd name="T94" fmla="*/ 142 w 142"/>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42" y="71"/>
                    </a:moveTo>
                    <a:lnTo>
                      <a:pt x="140" y="56"/>
                    </a:lnTo>
                    <a:lnTo>
                      <a:pt x="135" y="43"/>
                    </a:lnTo>
                    <a:lnTo>
                      <a:pt x="128" y="31"/>
                    </a:lnTo>
                    <a:lnTo>
                      <a:pt x="120" y="20"/>
                    </a:lnTo>
                    <a:lnTo>
                      <a:pt x="109" y="11"/>
                    </a:lnTo>
                    <a:lnTo>
                      <a:pt x="97" y="5"/>
                    </a:lnTo>
                    <a:lnTo>
                      <a:pt x="90" y="2"/>
                    </a:lnTo>
                    <a:lnTo>
                      <a:pt x="84" y="1"/>
                    </a:lnTo>
                    <a:lnTo>
                      <a:pt x="71" y="0"/>
                    </a:lnTo>
                    <a:lnTo>
                      <a:pt x="55" y="1"/>
                    </a:lnTo>
                    <a:lnTo>
                      <a:pt x="43" y="5"/>
                    </a:lnTo>
                    <a:lnTo>
                      <a:pt x="31" y="11"/>
                    </a:lnTo>
                    <a:lnTo>
                      <a:pt x="21" y="20"/>
                    </a:lnTo>
                    <a:lnTo>
                      <a:pt x="11" y="31"/>
                    </a:lnTo>
                    <a:lnTo>
                      <a:pt x="5" y="43"/>
                    </a:lnTo>
                    <a:lnTo>
                      <a:pt x="1" y="56"/>
                    </a:lnTo>
                    <a:lnTo>
                      <a:pt x="0" y="71"/>
                    </a:lnTo>
                    <a:lnTo>
                      <a:pt x="1" y="84"/>
                    </a:lnTo>
                    <a:lnTo>
                      <a:pt x="2" y="90"/>
                    </a:lnTo>
                    <a:lnTo>
                      <a:pt x="5" y="97"/>
                    </a:lnTo>
                    <a:lnTo>
                      <a:pt x="11" y="110"/>
                    </a:lnTo>
                    <a:lnTo>
                      <a:pt x="15" y="115"/>
                    </a:lnTo>
                    <a:lnTo>
                      <a:pt x="21" y="121"/>
                    </a:lnTo>
                    <a:lnTo>
                      <a:pt x="31" y="129"/>
                    </a:lnTo>
                    <a:lnTo>
                      <a:pt x="43" y="136"/>
                    </a:lnTo>
                    <a:lnTo>
                      <a:pt x="55"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lnTo>
                      <a:pt x="124" y="115"/>
                    </a:lnTo>
                    <a:lnTo>
                      <a:pt x="128" y="110"/>
                    </a:lnTo>
                    <a:lnTo>
                      <a:pt x="135" y="97"/>
                    </a:lnTo>
                    <a:lnTo>
                      <a:pt x="138" y="90"/>
                    </a:lnTo>
                    <a:lnTo>
                      <a:pt x="140" y="84"/>
                    </a:lnTo>
                    <a:lnTo>
                      <a:pt x="140" y="80"/>
                    </a:lnTo>
                    <a:lnTo>
                      <a:pt x="140" y="78"/>
                    </a:lnTo>
                    <a:lnTo>
                      <a:pt x="140" y="77"/>
                    </a:lnTo>
                    <a:lnTo>
                      <a:pt x="141" y="77"/>
                    </a:lnTo>
                    <a:lnTo>
                      <a:pt x="142"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3" name="Freeform 768">
                <a:extLst>
                  <a:ext uri="{FF2B5EF4-FFF2-40B4-BE49-F238E27FC236}">
                    <a16:creationId xmlns:a16="http://schemas.microsoft.com/office/drawing/2014/main" id="{4F67DDBA-6C65-DF6D-1872-232DB8E0143B}"/>
                  </a:ext>
                </a:extLst>
              </p:cNvPr>
              <p:cNvSpPr>
                <a:spLocks/>
              </p:cNvSpPr>
              <p:nvPr/>
            </p:nvSpPr>
            <p:spPr bwMode="auto">
              <a:xfrm>
                <a:off x="949326" y="4260850"/>
                <a:ext cx="44450" cy="44450"/>
              </a:xfrm>
              <a:custGeom>
                <a:avLst/>
                <a:gdLst>
                  <a:gd name="T0" fmla="*/ 141 w 141"/>
                  <a:gd name="T1" fmla="*/ 71 h 142"/>
                  <a:gd name="T2" fmla="*/ 139 w 141"/>
                  <a:gd name="T3" fmla="*/ 56 h 142"/>
                  <a:gd name="T4" fmla="*/ 135 w 141"/>
                  <a:gd name="T5" fmla="*/ 43 h 142"/>
                  <a:gd name="T6" fmla="*/ 128 w 141"/>
                  <a:gd name="T7" fmla="*/ 31 h 142"/>
                  <a:gd name="T8" fmla="*/ 120 w 141"/>
                  <a:gd name="T9" fmla="*/ 20 h 142"/>
                  <a:gd name="T10" fmla="*/ 109 w 141"/>
                  <a:gd name="T11" fmla="*/ 11 h 142"/>
                  <a:gd name="T12" fmla="*/ 97 w 141"/>
                  <a:gd name="T13" fmla="*/ 5 h 142"/>
                  <a:gd name="T14" fmla="*/ 90 w 141"/>
                  <a:gd name="T15" fmla="*/ 2 h 142"/>
                  <a:gd name="T16" fmla="*/ 84 w 141"/>
                  <a:gd name="T17" fmla="*/ 1 h 142"/>
                  <a:gd name="T18" fmla="*/ 70 w 141"/>
                  <a:gd name="T19" fmla="*/ 0 h 142"/>
                  <a:gd name="T20" fmla="*/ 55 w 141"/>
                  <a:gd name="T21" fmla="*/ 1 h 142"/>
                  <a:gd name="T22" fmla="*/ 43 w 141"/>
                  <a:gd name="T23" fmla="*/ 5 h 142"/>
                  <a:gd name="T24" fmla="*/ 31 w 141"/>
                  <a:gd name="T25" fmla="*/ 11 h 142"/>
                  <a:gd name="T26" fmla="*/ 21 w 141"/>
                  <a:gd name="T27" fmla="*/ 20 h 142"/>
                  <a:gd name="T28" fmla="*/ 11 w 141"/>
                  <a:gd name="T29" fmla="*/ 31 h 142"/>
                  <a:gd name="T30" fmla="*/ 5 w 141"/>
                  <a:gd name="T31" fmla="*/ 43 h 142"/>
                  <a:gd name="T32" fmla="*/ 1 w 141"/>
                  <a:gd name="T33" fmla="*/ 56 h 142"/>
                  <a:gd name="T34" fmla="*/ 0 w 141"/>
                  <a:gd name="T35" fmla="*/ 71 h 142"/>
                  <a:gd name="T36" fmla="*/ 1 w 141"/>
                  <a:gd name="T37" fmla="*/ 84 h 142"/>
                  <a:gd name="T38" fmla="*/ 2 w 141"/>
                  <a:gd name="T39" fmla="*/ 90 h 142"/>
                  <a:gd name="T40" fmla="*/ 5 w 141"/>
                  <a:gd name="T41" fmla="*/ 97 h 142"/>
                  <a:gd name="T42" fmla="*/ 11 w 141"/>
                  <a:gd name="T43" fmla="*/ 110 h 142"/>
                  <a:gd name="T44" fmla="*/ 15 w 141"/>
                  <a:gd name="T45" fmla="*/ 115 h 142"/>
                  <a:gd name="T46" fmla="*/ 21 w 141"/>
                  <a:gd name="T47" fmla="*/ 121 h 142"/>
                  <a:gd name="T48" fmla="*/ 31 w 141"/>
                  <a:gd name="T49" fmla="*/ 129 h 142"/>
                  <a:gd name="T50" fmla="*/ 43 w 141"/>
                  <a:gd name="T51" fmla="*/ 136 h 142"/>
                  <a:gd name="T52" fmla="*/ 55 w 141"/>
                  <a:gd name="T53" fmla="*/ 140 h 142"/>
                  <a:gd name="T54" fmla="*/ 70 w 141"/>
                  <a:gd name="T55" fmla="*/ 142 h 142"/>
                  <a:gd name="T56" fmla="*/ 77 w 141"/>
                  <a:gd name="T57" fmla="*/ 141 h 142"/>
                  <a:gd name="T58" fmla="*/ 77 w 141"/>
                  <a:gd name="T59" fmla="*/ 140 h 142"/>
                  <a:gd name="T60" fmla="*/ 78 w 141"/>
                  <a:gd name="T61" fmla="*/ 140 h 142"/>
                  <a:gd name="T62" fmla="*/ 80 w 141"/>
                  <a:gd name="T63" fmla="*/ 140 h 142"/>
                  <a:gd name="T64" fmla="*/ 84 w 141"/>
                  <a:gd name="T65" fmla="*/ 140 h 142"/>
                  <a:gd name="T66" fmla="*/ 90 w 141"/>
                  <a:gd name="T67" fmla="*/ 138 h 142"/>
                  <a:gd name="T68" fmla="*/ 97 w 141"/>
                  <a:gd name="T69" fmla="*/ 136 h 142"/>
                  <a:gd name="T70" fmla="*/ 109 w 141"/>
                  <a:gd name="T71" fmla="*/ 129 h 142"/>
                  <a:gd name="T72" fmla="*/ 114 w 141"/>
                  <a:gd name="T73" fmla="*/ 125 h 142"/>
                  <a:gd name="T74" fmla="*/ 120 w 141"/>
                  <a:gd name="T75" fmla="*/ 121 h 142"/>
                  <a:gd name="T76" fmla="*/ 124 w 141"/>
                  <a:gd name="T77" fmla="*/ 115 h 142"/>
                  <a:gd name="T78" fmla="*/ 128 w 141"/>
                  <a:gd name="T79" fmla="*/ 110 h 142"/>
                  <a:gd name="T80" fmla="*/ 135 w 141"/>
                  <a:gd name="T81" fmla="*/ 97 h 142"/>
                  <a:gd name="T82" fmla="*/ 137 w 141"/>
                  <a:gd name="T83" fmla="*/ 90 h 142"/>
                  <a:gd name="T84" fmla="*/ 139 w 141"/>
                  <a:gd name="T85" fmla="*/ 84 h 142"/>
                  <a:gd name="T86" fmla="*/ 139 w 141"/>
                  <a:gd name="T87" fmla="*/ 80 h 142"/>
                  <a:gd name="T88" fmla="*/ 139 w 141"/>
                  <a:gd name="T89" fmla="*/ 78 h 142"/>
                  <a:gd name="T90" fmla="*/ 139 w 141"/>
                  <a:gd name="T91" fmla="*/ 77 h 142"/>
                  <a:gd name="T92" fmla="*/ 140 w 141"/>
                  <a:gd name="T93" fmla="*/ 77 h 142"/>
                  <a:gd name="T94" fmla="*/ 141 w 141"/>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1" h="142">
                    <a:moveTo>
                      <a:pt x="141" y="71"/>
                    </a:moveTo>
                    <a:lnTo>
                      <a:pt x="139" y="56"/>
                    </a:lnTo>
                    <a:lnTo>
                      <a:pt x="135" y="43"/>
                    </a:lnTo>
                    <a:lnTo>
                      <a:pt x="128" y="31"/>
                    </a:lnTo>
                    <a:lnTo>
                      <a:pt x="120" y="20"/>
                    </a:lnTo>
                    <a:lnTo>
                      <a:pt x="109" y="11"/>
                    </a:lnTo>
                    <a:lnTo>
                      <a:pt x="97" y="5"/>
                    </a:lnTo>
                    <a:lnTo>
                      <a:pt x="90" y="2"/>
                    </a:lnTo>
                    <a:lnTo>
                      <a:pt x="84" y="1"/>
                    </a:lnTo>
                    <a:lnTo>
                      <a:pt x="70" y="0"/>
                    </a:lnTo>
                    <a:lnTo>
                      <a:pt x="55" y="1"/>
                    </a:lnTo>
                    <a:lnTo>
                      <a:pt x="43" y="5"/>
                    </a:lnTo>
                    <a:lnTo>
                      <a:pt x="31" y="11"/>
                    </a:lnTo>
                    <a:lnTo>
                      <a:pt x="21" y="20"/>
                    </a:lnTo>
                    <a:lnTo>
                      <a:pt x="11" y="31"/>
                    </a:lnTo>
                    <a:lnTo>
                      <a:pt x="5" y="43"/>
                    </a:lnTo>
                    <a:lnTo>
                      <a:pt x="1" y="56"/>
                    </a:lnTo>
                    <a:lnTo>
                      <a:pt x="0" y="71"/>
                    </a:lnTo>
                    <a:lnTo>
                      <a:pt x="1" y="84"/>
                    </a:lnTo>
                    <a:lnTo>
                      <a:pt x="2" y="90"/>
                    </a:lnTo>
                    <a:lnTo>
                      <a:pt x="5" y="97"/>
                    </a:lnTo>
                    <a:lnTo>
                      <a:pt x="11" y="110"/>
                    </a:lnTo>
                    <a:lnTo>
                      <a:pt x="15" y="115"/>
                    </a:lnTo>
                    <a:lnTo>
                      <a:pt x="21" y="121"/>
                    </a:lnTo>
                    <a:lnTo>
                      <a:pt x="31" y="129"/>
                    </a:lnTo>
                    <a:lnTo>
                      <a:pt x="43" y="136"/>
                    </a:lnTo>
                    <a:lnTo>
                      <a:pt x="55" y="140"/>
                    </a:lnTo>
                    <a:lnTo>
                      <a:pt x="70" y="142"/>
                    </a:lnTo>
                    <a:lnTo>
                      <a:pt x="77" y="141"/>
                    </a:lnTo>
                    <a:lnTo>
                      <a:pt x="77" y="140"/>
                    </a:lnTo>
                    <a:lnTo>
                      <a:pt x="78" y="140"/>
                    </a:lnTo>
                    <a:lnTo>
                      <a:pt x="80" y="140"/>
                    </a:lnTo>
                    <a:lnTo>
                      <a:pt x="84" y="140"/>
                    </a:lnTo>
                    <a:lnTo>
                      <a:pt x="90" y="138"/>
                    </a:lnTo>
                    <a:lnTo>
                      <a:pt x="97" y="136"/>
                    </a:lnTo>
                    <a:lnTo>
                      <a:pt x="109" y="129"/>
                    </a:lnTo>
                    <a:lnTo>
                      <a:pt x="114" y="125"/>
                    </a:lnTo>
                    <a:lnTo>
                      <a:pt x="120" y="121"/>
                    </a:lnTo>
                    <a:lnTo>
                      <a:pt x="124" y="115"/>
                    </a:lnTo>
                    <a:lnTo>
                      <a:pt x="128" y="110"/>
                    </a:lnTo>
                    <a:lnTo>
                      <a:pt x="135" y="97"/>
                    </a:lnTo>
                    <a:lnTo>
                      <a:pt x="137" y="90"/>
                    </a:lnTo>
                    <a:lnTo>
                      <a:pt x="139" y="84"/>
                    </a:lnTo>
                    <a:lnTo>
                      <a:pt x="139" y="80"/>
                    </a:lnTo>
                    <a:lnTo>
                      <a:pt x="139" y="78"/>
                    </a:lnTo>
                    <a:lnTo>
                      <a:pt x="139" y="77"/>
                    </a:lnTo>
                    <a:lnTo>
                      <a:pt x="140" y="77"/>
                    </a:lnTo>
                    <a:lnTo>
                      <a:pt x="141"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4" name="Freeform 769">
                <a:extLst>
                  <a:ext uri="{FF2B5EF4-FFF2-40B4-BE49-F238E27FC236}">
                    <a16:creationId xmlns:a16="http://schemas.microsoft.com/office/drawing/2014/main" id="{2C9621E7-5433-BF5D-648D-E9B504111D79}"/>
                  </a:ext>
                </a:extLst>
              </p:cNvPr>
              <p:cNvSpPr>
                <a:spLocks/>
              </p:cNvSpPr>
              <p:nvPr/>
            </p:nvSpPr>
            <p:spPr bwMode="auto">
              <a:xfrm>
                <a:off x="1017588" y="4308475"/>
                <a:ext cx="44450" cy="44450"/>
              </a:xfrm>
              <a:custGeom>
                <a:avLst/>
                <a:gdLst>
                  <a:gd name="T0" fmla="*/ 142 w 142"/>
                  <a:gd name="T1" fmla="*/ 71 h 142"/>
                  <a:gd name="T2" fmla="*/ 140 w 142"/>
                  <a:gd name="T3" fmla="*/ 56 h 142"/>
                  <a:gd name="T4" fmla="*/ 136 w 142"/>
                  <a:gd name="T5" fmla="*/ 43 h 142"/>
                  <a:gd name="T6" fmla="*/ 129 w 142"/>
                  <a:gd name="T7" fmla="*/ 31 h 142"/>
                  <a:gd name="T8" fmla="*/ 121 w 142"/>
                  <a:gd name="T9" fmla="*/ 20 h 142"/>
                  <a:gd name="T10" fmla="*/ 110 w 142"/>
                  <a:gd name="T11" fmla="*/ 11 h 142"/>
                  <a:gd name="T12" fmla="*/ 98 w 142"/>
                  <a:gd name="T13" fmla="*/ 5 h 142"/>
                  <a:gd name="T14" fmla="*/ 91 w 142"/>
                  <a:gd name="T15" fmla="*/ 2 h 142"/>
                  <a:gd name="T16" fmla="*/ 84 w 142"/>
                  <a:gd name="T17" fmla="*/ 1 h 142"/>
                  <a:gd name="T18" fmla="*/ 71 w 142"/>
                  <a:gd name="T19" fmla="*/ 0 h 142"/>
                  <a:gd name="T20" fmla="*/ 56 w 142"/>
                  <a:gd name="T21" fmla="*/ 1 h 142"/>
                  <a:gd name="T22" fmla="*/ 44 w 142"/>
                  <a:gd name="T23" fmla="*/ 5 h 142"/>
                  <a:gd name="T24" fmla="*/ 32 w 142"/>
                  <a:gd name="T25" fmla="*/ 11 h 142"/>
                  <a:gd name="T26" fmla="*/ 22 w 142"/>
                  <a:gd name="T27" fmla="*/ 20 h 142"/>
                  <a:gd name="T28" fmla="*/ 11 w 142"/>
                  <a:gd name="T29" fmla="*/ 31 h 142"/>
                  <a:gd name="T30" fmla="*/ 5 w 142"/>
                  <a:gd name="T31" fmla="*/ 43 h 142"/>
                  <a:gd name="T32" fmla="*/ 1 w 142"/>
                  <a:gd name="T33" fmla="*/ 56 h 142"/>
                  <a:gd name="T34" fmla="*/ 0 w 142"/>
                  <a:gd name="T35" fmla="*/ 71 h 142"/>
                  <a:gd name="T36" fmla="*/ 1 w 142"/>
                  <a:gd name="T37" fmla="*/ 84 h 142"/>
                  <a:gd name="T38" fmla="*/ 2 w 142"/>
                  <a:gd name="T39" fmla="*/ 90 h 142"/>
                  <a:gd name="T40" fmla="*/ 5 w 142"/>
                  <a:gd name="T41" fmla="*/ 98 h 142"/>
                  <a:gd name="T42" fmla="*/ 11 w 142"/>
                  <a:gd name="T43" fmla="*/ 110 h 142"/>
                  <a:gd name="T44" fmla="*/ 16 w 142"/>
                  <a:gd name="T45" fmla="*/ 115 h 142"/>
                  <a:gd name="T46" fmla="*/ 22 w 142"/>
                  <a:gd name="T47" fmla="*/ 121 h 142"/>
                  <a:gd name="T48" fmla="*/ 32 w 142"/>
                  <a:gd name="T49" fmla="*/ 129 h 142"/>
                  <a:gd name="T50" fmla="*/ 44 w 142"/>
                  <a:gd name="T51" fmla="*/ 136 h 142"/>
                  <a:gd name="T52" fmla="*/ 56 w 142"/>
                  <a:gd name="T53" fmla="*/ 140 h 142"/>
                  <a:gd name="T54" fmla="*/ 71 w 142"/>
                  <a:gd name="T55" fmla="*/ 142 h 142"/>
                  <a:gd name="T56" fmla="*/ 77 w 142"/>
                  <a:gd name="T57" fmla="*/ 141 h 142"/>
                  <a:gd name="T58" fmla="*/ 77 w 142"/>
                  <a:gd name="T59" fmla="*/ 140 h 142"/>
                  <a:gd name="T60" fmla="*/ 78 w 142"/>
                  <a:gd name="T61" fmla="*/ 140 h 142"/>
                  <a:gd name="T62" fmla="*/ 80 w 142"/>
                  <a:gd name="T63" fmla="*/ 140 h 142"/>
                  <a:gd name="T64" fmla="*/ 84 w 142"/>
                  <a:gd name="T65" fmla="*/ 140 h 142"/>
                  <a:gd name="T66" fmla="*/ 91 w 142"/>
                  <a:gd name="T67" fmla="*/ 138 h 142"/>
                  <a:gd name="T68" fmla="*/ 98 w 142"/>
                  <a:gd name="T69" fmla="*/ 136 h 142"/>
                  <a:gd name="T70" fmla="*/ 110 w 142"/>
                  <a:gd name="T71" fmla="*/ 129 h 142"/>
                  <a:gd name="T72" fmla="*/ 115 w 142"/>
                  <a:gd name="T73" fmla="*/ 125 h 142"/>
                  <a:gd name="T74" fmla="*/ 121 w 142"/>
                  <a:gd name="T75" fmla="*/ 121 h 142"/>
                  <a:gd name="T76" fmla="*/ 125 w 142"/>
                  <a:gd name="T77" fmla="*/ 115 h 142"/>
                  <a:gd name="T78" fmla="*/ 129 w 142"/>
                  <a:gd name="T79" fmla="*/ 110 h 142"/>
                  <a:gd name="T80" fmla="*/ 136 w 142"/>
                  <a:gd name="T81" fmla="*/ 98 h 142"/>
                  <a:gd name="T82" fmla="*/ 138 w 142"/>
                  <a:gd name="T83" fmla="*/ 90 h 142"/>
                  <a:gd name="T84" fmla="*/ 140 w 142"/>
                  <a:gd name="T85" fmla="*/ 84 h 142"/>
                  <a:gd name="T86" fmla="*/ 140 w 142"/>
                  <a:gd name="T87" fmla="*/ 80 h 142"/>
                  <a:gd name="T88" fmla="*/ 140 w 142"/>
                  <a:gd name="T89" fmla="*/ 78 h 142"/>
                  <a:gd name="T90" fmla="*/ 140 w 142"/>
                  <a:gd name="T91" fmla="*/ 77 h 142"/>
                  <a:gd name="T92" fmla="*/ 141 w 142"/>
                  <a:gd name="T93" fmla="*/ 77 h 142"/>
                  <a:gd name="T94" fmla="*/ 142 w 142"/>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42" y="71"/>
                    </a:moveTo>
                    <a:lnTo>
                      <a:pt x="140" y="56"/>
                    </a:lnTo>
                    <a:lnTo>
                      <a:pt x="136" y="43"/>
                    </a:lnTo>
                    <a:lnTo>
                      <a:pt x="129" y="31"/>
                    </a:lnTo>
                    <a:lnTo>
                      <a:pt x="121" y="20"/>
                    </a:lnTo>
                    <a:lnTo>
                      <a:pt x="110" y="11"/>
                    </a:lnTo>
                    <a:lnTo>
                      <a:pt x="98" y="5"/>
                    </a:lnTo>
                    <a:lnTo>
                      <a:pt x="91" y="2"/>
                    </a:lnTo>
                    <a:lnTo>
                      <a:pt x="84" y="1"/>
                    </a:lnTo>
                    <a:lnTo>
                      <a:pt x="71" y="0"/>
                    </a:lnTo>
                    <a:lnTo>
                      <a:pt x="56" y="1"/>
                    </a:lnTo>
                    <a:lnTo>
                      <a:pt x="44" y="5"/>
                    </a:lnTo>
                    <a:lnTo>
                      <a:pt x="32" y="11"/>
                    </a:lnTo>
                    <a:lnTo>
                      <a:pt x="22" y="20"/>
                    </a:lnTo>
                    <a:lnTo>
                      <a:pt x="11" y="31"/>
                    </a:lnTo>
                    <a:lnTo>
                      <a:pt x="5" y="43"/>
                    </a:lnTo>
                    <a:lnTo>
                      <a:pt x="1" y="56"/>
                    </a:lnTo>
                    <a:lnTo>
                      <a:pt x="0" y="71"/>
                    </a:lnTo>
                    <a:lnTo>
                      <a:pt x="1" y="84"/>
                    </a:lnTo>
                    <a:lnTo>
                      <a:pt x="2" y="90"/>
                    </a:lnTo>
                    <a:lnTo>
                      <a:pt x="5" y="98"/>
                    </a:lnTo>
                    <a:lnTo>
                      <a:pt x="11" y="110"/>
                    </a:lnTo>
                    <a:lnTo>
                      <a:pt x="16" y="115"/>
                    </a:lnTo>
                    <a:lnTo>
                      <a:pt x="22" y="121"/>
                    </a:lnTo>
                    <a:lnTo>
                      <a:pt x="32" y="129"/>
                    </a:lnTo>
                    <a:lnTo>
                      <a:pt x="44" y="136"/>
                    </a:lnTo>
                    <a:lnTo>
                      <a:pt x="56" y="140"/>
                    </a:lnTo>
                    <a:lnTo>
                      <a:pt x="71" y="142"/>
                    </a:lnTo>
                    <a:lnTo>
                      <a:pt x="77" y="141"/>
                    </a:lnTo>
                    <a:lnTo>
                      <a:pt x="77" y="140"/>
                    </a:lnTo>
                    <a:lnTo>
                      <a:pt x="78" y="140"/>
                    </a:lnTo>
                    <a:lnTo>
                      <a:pt x="80" y="140"/>
                    </a:lnTo>
                    <a:lnTo>
                      <a:pt x="84" y="140"/>
                    </a:lnTo>
                    <a:lnTo>
                      <a:pt x="91" y="138"/>
                    </a:lnTo>
                    <a:lnTo>
                      <a:pt x="98" y="136"/>
                    </a:lnTo>
                    <a:lnTo>
                      <a:pt x="110" y="129"/>
                    </a:lnTo>
                    <a:lnTo>
                      <a:pt x="115" y="125"/>
                    </a:lnTo>
                    <a:lnTo>
                      <a:pt x="121" y="121"/>
                    </a:lnTo>
                    <a:lnTo>
                      <a:pt x="125" y="115"/>
                    </a:lnTo>
                    <a:lnTo>
                      <a:pt x="129" y="110"/>
                    </a:lnTo>
                    <a:lnTo>
                      <a:pt x="136" y="98"/>
                    </a:lnTo>
                    <a:lnTo>
                      <a:pt x="138" y="90"/>
                    </a:lnTo>
                    <a:lnTo>
                      <a:pt x="140" y="84"/>
                    </a:lnTo>
                    <a:lnTo>
                      <a:pt x="140" y="80"/>
                    </a:lnTo>
                    <a:lnTo>
                      <a:pt x="140" y="78"/>
                    </a:lnTo>
                    <a:lnTo>
                      <a:pt x="140" y="77"/>
                    </a:lnTo>
                    <a:lnTo>
                      <a:pt x="141" y="77"/>
                    </a:lnTo>
                    <a:lnTo>
                      <a:pt x="142"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5" name="Freeform 770">
                <a:extLst>
                  <a:ext uri="{FF2B5EF4-FFF2-40B4-BE49-F238E27FC236}">
                    <a16:creationId xmlns:a16="http://schemas.microsoft.com/office/drawing/2014/main" id="{547612D8-A0C4-A07B-775D-ACF7384108BE}"/>
                  </a:ext>
                </a:extLst>
              </p:cNvPr>
              <p:cNvSpPr>
                <a:spLocks/>
              </p:cNvSpPr>
              <p:nvPr/>
            </p:nvSpPr>
            <p:spPr bwMode="auto">
              <a:xfrm>
                <a:off x="1085851" y="4387850"/>
                <a:ext cx="46038" cy="44450"/>
              </a:xfrm>
              <a:custGeom>
                <a:avLst/>
                <a:gdLst>
                  <a:gd name="T0" fmla="*/ 142 w 142"/>
                  <a:gd name="T1" fmla="*/ 70 h 141"/>
                  <a:gd name="T2" fmla="*/ 140 w 142"/>
                  <a:gd name="T3" fmla="*/ 55 h 141"/>
                  <a:gd name="T4" fmla="*/ 136 w 142"/>
                  <a:gd name="T5" fmla="*/ 42 h 141"/>
                  <a:gd name="T6" fmla="*/ 129 w 142"/>
                  <a:gd name="T7" fmla="*/ 30 h 141"/>
                  <a:gd name="T8" fmla="*/ 121 w 142"/>
                  <a:gd name="T9" fmla="*/ 20 h 141"/>
                  <a:gd name="T10" fmla="*/ 110 w 142"/>
                  <a:gd name="T11" fmla="*/ 11 h 141"/>
                  <a:gd name="T12" fmla="*/ 97 w 142"/>
                  <a:gd name="T13" fmla="*/ 5 h 141"/>
                  <a:gd name="T14" fmla="*/ 90 w 142"/>
                  <a:gd name="T15" fmla="*/ 2 h 141"/>
                  <a:gd name="T16" fmla="*/ 84 w 142"/>
                  <a:gd name="T17" fmla="*/ 1 h 141"/>
                  <a:gd name="T18" fmla="*/ 71 w 142"/>
                  <a:gd name="T19" fmla="*/ 0 h 141"/>
                  <a:gd name="T20" fmla="*/ 56 w 142"/>
                  <a:gd name="T21" fmla="*/ 1 h 141"/>
                  <a:gd name="T22" fmla="*/ 44 w 142"/>
                  <a:gd name="T23" fmla="*/ 5 h 141"/>
                  <a:gd name="T24" fmla="*/ 32 w 142"/>
                  <a:gd name="T25" fmla="*/ 11 h 141"/>
                  <a:gd name="T26" fmla="*/ 21 w 142"/>
                  <a:gd name="T27" fmla="*/ 20 h 141"/>
                  <a:gd name="T28" fmla="*/ 11 w 142"/>
                  <a:gd name="T29" fmla="*/ 30 h 141"/>
                  <a:gd name="T30" fmla="*/ 5 w 142"/>
                  <a:gd name="T31" fmla="*/ 42 h 141"/>
                  <a:gd name="T32" fmla="*/ 1 w 142"/>
                  <a:gd name="T33" fmla="*/ 55 h 141"/>
                  <a:gd name="T34" fmla="*/ 0 w 142"/>
                  <a:gd name="T35" fmla="*/ 70 h 141"/>
                  <a:gd name="T36" fmla="*/ 1 w 142"/>
                  <a:gd name="T37" fmla="*/ 84 h 141"/>
                  <a:gd name="T38" fmla="*/ 2 w 142"/>
                  <a:gd name="T39" fmla="*/ 90 h 141"/>
                  <a:gd name="T40" fmla="*/ 5 w 142"/>
                  <a:gd name="T41" fmla="*/ 97 h 141"/>
                  <a:gd name="T42" fmla="*/ 11 w 142"/>
                  <a:gd name="T43" fmla="*/ 109 h 141"/>
                  <a:gd name="T44" fmla="*/ 15 w 142"/>
                  <a:gd name="T45" fmla="*/ 114 h 141"/>
                  <a:gd name="T46" fmla="*/ 21 w 142"/>
                  <a:gd name="T47" fmla="*/ 120 h 141"/>
                  <a:gd name="T48" fmla="*/ 32 w 142"/>
                  <a:gd name="T49" fmla="*/ 128 h 141"/>
                  <a:gd name="T50" fmla="*/ 44 w 142"/>
                  <a:gd name="T51" fmla="*/ 135 h 141"/>
                  <a:gd name="T52" fmla="*/ 56 w 142"/>
                  <a:gd name="T53" fmla="*/ 139 h 141"/>
                  <a:gd name="T54" fmla="*/ 71 w 142"/>
                  <a:gd name="T55" fmla="*/ 141 h 141"/>
                  <a:gd name="T56" fmla="*/ 77 w 142"/>
                  <a:gd name="T57" fmla="*/ 140 h 141"/>
                  <a:gd name="T58" fmla="*/ 77 w 142"/>
                  <a:gd name="T59" fmla="*/ 139 h 141"/>
                  <a:gd name="T60" fmla="*/ 78 w 142"/>
                  <a:gd name="T61" fmla="*/ 139 h 141"/>
                  <a:gd name="T62" fmla="*/ 80 w 142"/>
                  <a:gd name="T63" fmla="*/ 139 h 141"/>
                  <a:gd name="T64" fmla="*/ 84 w 142"/>
                  <a:gd name="T65" fmla="*/ 139 h 141"/>
                  <a:gd name="T66" fmla="*/ 90 w 142"/>
                  <a:gd name="T67" fmla="*/ 137 h 141"/>
                  <a:gd name="T68" fmla="*/ 97 w 142"/>
                  <a:gd name="T69" fmla="*/ 135 h 141"/>
                  <a:gd name="T70" fmla="*/ 110 w 142"/>
                  <a:gd name="T71" fmla="*/ 128 h 141"/>
                  <a:gd name="T72" fmla="*/ 115 w 142"/>
                  <a:gd name="T73" fmla="*/ 124 h 141"/>
                  <a:gd name="T74" fmla="*/ 121 w 142"/>
                  <a:gd name="T75" fmla="*/ 120 h 141"/>
                  <a:gd name="T76" fmla="*/ 125 w 142"/>
                  <a:gd name="T77" fmla="*/ 114 h 141"/>
                  <a:gd name="T78" fmla="*/ 129 w 142"/>
                  <a:gd name="T79" fmla="*/ 109 h 141"/>
                  <a:gd name="T80" fmla="*/ 136 w 142"/>
                  <a:gd name="T81" fmla="*/ 97 h 141"/>
                  <a:gd name="T82" fmla="*/ 138 w 142"/>
                  <a:gd name="T83" fmla="*/ 90 h 141"/>
                  <a:gd name="T84" fmla="*/ 140 w 142"/>
                  <a:gd name="T85" fmla="*/ 84 h 141"/>
                  <a:gd name="T86" fmla="*/ 140 w 142"/>
                  <a:gd name="T87" fmla="*/ 80 h 141"/>
                  <a:gd name="T88" fmla="*/ 140 w 142"/>
                  <a:gd name="T89" fmla="*/ 78 h 141"/>
                  <a:gd name="T90" fmla="*/ 140 w 142"/>
                  <a:gd name="T91" fmla="*/ 77 h 141"/>
                  <a:gd name="T92" fmla="*/ 141 w 142"/>
                  <a:gd name="T93" fmla="*/ 77 h 141"/>
                  <a:gd name="T94" fmla="*/ 142 w 142"/>
                  <a:gd name="T95" fmla="*/ 7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1">
                    <a:moveTo>
                      <a:pt x="142" y="70"/>
                    </a:moveTo>
                    <a:lnTo>
                      <a:pt x="140" y="55"/>
                    </a:lnTo>
                    <a:lnTo>
                      <a:pt x="136" y="42"/>
                    </a:lnTo>
                    <a:lnTo>
                      <a:pt x="129" y="30"/>
                    </a:lnTo>
                    <a:lnTo>
                      <a:pt x="121" y="20"/>
                    </a:lnTo>
                    <a:lnTo>
                      <a:pt x="110" y="11"/>
                    </a:lnTo>
                    <a:lnTo>
                      <a:pt x="97" y="5"/>
                    </a:lnTo>
                    <a:lnTo>
                      <a:pt x="90" y="2"/>
                    </a:lnTo>
                    <a:lnTo>
                      <a:pt x="84" y="1"/>
                    </a:lnTo>
                    <a:lnTo>
                      <a:pt x="71" y="0"/>
                    </a:lnTo>
                    <a:lnTo>
                      <a:pt x="56" y="1"/>
                    </a:lnTo>
                    <a:lnTo>
                      <a:pt x="44" y="5"/>
                    </a:lnTo>
                    <a:lnTo>
                      <a:pt x="32" y="11"/>
                    </a:lnTo>
                    <a:lnTo>
                      <a:pt x="21" y="20"/>
                    </a:lnTo>
                    <a:lnTo>
                      <a:pt x="11" y="30"/>
                    </a:lnTo>
                    <a:lnTo>
                      <a:pt x="5" y="42"/>
                    </a:lnTo>
                    <a:lnTo>
                      <a:pt x="1" y="55"/>
                    </a:lnTo>
                    <a:lnTo>
                      <a:pt x="0" y="70"/>
                    </a:lnTo>
                    <a:lnTo>
                      <a:pt x="1" y="84"/>
                    </a:lnTo>
                    <a:lnTo>
                      <a:pt x="2" y="90"/>
                    </a:lnTo>
                    <a:lnTo>
                      <a:pt x="5" y="97"/>
                    </a:lnTo>
                    <a:lnTo>
                      <a:pt x="11" y="109"/>
                    </a:lnTo>
                    <a:lnTo>
                      <a:pt x="15" y="114"/>
                    </a:lnTo>
                    <a:lnTo>
                      <a:pt x="21" y="120"/>
                    </a:lnTo>
                    <a:lnTo>
                      <a:pt x="32" y="128"/>
                    </a:lnTo>
                    <a:lnTo>
                      <a:pt x="44" y="135"/>
                    </a:lnTo>
                    <a:lnTo>
                      <a:pt x="56" y="139"/>
                    </a:lnTo>
                    <a:lnTo>
                      <a:pt x="71" y="141"/>
                    </a:lnTo>
                    <a:lnTo>
                      <a:pt x="77" y="140"/>
                    </a:lnTo>
                    <a:lnTo>
                      <a:pt x="77" y="139"/>
                    </a:lnTo>
                    <a:lnTo>
                      <a:pt x="78" y="139"/>
                    </a:lnTo>
                    <a:lnTo>
                      <a:pt x="80" y="139"/>
                    </a:lnTo>
                    <a:lnTo>
                      <a:pt x="84" y="139"/>
                    </a:lnTo>
                    <a:lnTo>
                      <a:pt x="90" y="137"/>
                    </a:lnTo>
                    <a:lnTo>
                      <a:pt x="97" y="135"/>
                    </a:lnTo>
                    <a:lnTo>
                      <a:pt x="110" y="128"/>
                    </a:lnTo>
                    <a:lnTo>
                      <a:pt x="115" y="124"/>
                    </a:lnTo>
                    <a:lnTo>
                      <a:pt x="121" y="120"/>
                    </a:lnTo>
                    <a:lnTo>
                      <a:pt x="125" y="114"/>
                    </a:lnTo>
                    <a:lnTo>
                      <a:pt x="129" y="109"/>
                    </a:lnTo>
                    <a:lnTo>
                      <a:pt x="136" y="97"/>
                    </a:lnTo>
                    <a:lnTo>
                      <a:pt x="138" y="90"/>
                    </a:lnTo>
                    <a:lnTo>
                      <a:pt x="140" y="84"/>
                    </a:lnTo>
                    <a:lnTo>
                      <a:pt x="140" y="80"/>
                    </a:lnTo>
                    <a:lnTo>
                      <a:pt x="140" y="78"/>
                    </a:lnTo>
                    <a:lnTo>
                      <a:pt x="140" y="77"/>
                    </a:lnTo>
                    <a:lnTo>
                      <a:pt x="141" y="77"/>
                    </a:lnTo>
                    <a:lnTo>
                      <a:pt x="142" y="70"/>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6" name="Freeform 771">
                <a:extLst>
                  <a:ext uri="{FF2B5EF4-FFF2-40B4-BE49-F238E27FC236}">
                    <a16:creationId xmlns:a16="http://schemas.microsoft.com/office/drawing/2014/main" id="{8EAE1451-4896-65A5-11BC-FA0691E8558C}"/>
                  </a:ext>
                </a:extLst>
              </p:cNvPr>
              <p:cNvSpPr>
                <a:spLocks/>
              </p:cNvSpPr>
              <p:nvPr/>
            </p:nvSpPr>
            <p:spPr bwMode="auto">
              <a:xfrm>
                <a:off x="1146176" y="4418013"/>
                <a:ext cx="44450" cy="44450"/>
              </a:xfrm>
              <a:custGeom>
                <a:avLst/>
                <a:gdLst>
                  <a:gd name="T0" fmla="*/ 142 w 142"/>
                  <a:gd name="T1" fmla="*/ 71 h 142"/>
                  <a:gd name="T2" fmla="*/ 140 w 142"/>
                  <a:gd name="T3" fmla="*/ 56 h 142"/>
                  <a:gd name="T4" fmla="*/ 135 w 142"/>
                  <a:gd name="T5" fmla="*/ 42 h 142"/>
                  <a:gd name="T6" fmla="*/ 128 w 142"/>
                  <a:gd name="T7" fmla="*/ 30 h 142"/>
                  <a:gd name="T8" fmla="*/ 120 w 142"/>
                  <a:gd name="T9" fmla="*/ 20 h 142"/>
                  <a:gd name="T10" fmla="*/ 109 w 142"/>
                  <a:gd name="T11" fmla="*/ 11 h 142"/>
                  <a:gd name="T12" fmla="*/ 97 w 142"/>
                  <a:gd name="T13" fmla="*/ 5 h 142"/>
                  <a:gd name="T14" fmla="*/ 90 w 142"/>
                  <a:gd name="T15" fmla="*/ 2 h 142"/>
                  <a:gd name="T16" fmla="*/ 84 w 142"/>
                  <a:gd name="T17" fmla="*/ 1 h 142"/>
                  <a:gd name="T18" fmla="*/ 71 w 142"/>
                  <a:gd name="T19" fmla="*/ 0 h 142"/>
                  <a:gd name="T20" fmla="*/ 55 w 142"/>
                  <a:gd name="T21" fmla="*/ 1 h 142"/>
                  <a:gd name="T22" fmla="*/ 43 w 142"/>
                  <a:gd name="T23" fmla="*/ 5 h 142"/>
                  <a:gd name="T24" fmla="*/ 31 w 142"/>
                  <a:gd name="T25" fmla="*/ 11 h 142"/>
                  <a:gd name="T26" fmla="*/ 21 w 142"/>
                  <a:gd name="T27" fmla="*/ 20 h 142"/>
                  <a:gd name="T28" fmla="*/ 11 w 142"/>
                  <a:gd name="T29" fmla="*/ 30 h 142"/>
                  <a:gd name="T30" fmla="*/ 5 w 142"/>
                  <a:gd name="T31" fmla="*/ 42 h 142"/>
                  <a:gd name="T32" fmla="*/ 1 w 142"/>
                  <a:gd name="T33" fmla="*/ 56 h 142"/>
                  <a:gd name="T34" fmla="*/ 0 w 142"/>
                  <a:gd name="T35" fmla="*/ 71 h 142"/>
                  <a:gd name="T36" fmla="*/ 1 w 142"/>
                  <a:gd name="T37" fmla="*/ 84 h 142"/>
                  <a:gd name="T38" fmla="*/ 2 w 142"/>
                  <a:gd name="T39" fmla="*/ 90 h 142"/>
                  <a:gd name="T40" fmla="*/ 5 w 142"/>
                  <a:gd name="T41" fmla="*/ 97 h 142"/>
                  <a:gd name="T42" fmla="*/ 11 w 142"/>
                  <a:gd name="T43" fmla="*/ 109 h 142"/>
                  <a:gd name="T44" fmla="*/ 15 w 142"/>
                  <a:gd name="T45" fmla="*/ 114 h 142"/>
                  <a:gd name="T46" fmla="*/ 21 w 142"/>
                  <a:gd name="T47" fmla="*/ 120 h 142"/>
                  <a:gd name="T48" fmla="*/ 31 w 142"/>
                  <a:gd name="T49" fmla="*/ 129 h 142"/>
                  <a:gd name="T50" fmla="*/ 43 w 142"/>
                  <a:gd name="T51" fmla="*/ 136 h 142"/>
                  <a:gd name="T52" fmla="*/ 55 w 142"/>
                  <a:gd name="T53" fmla="*/ 140 h 142"/>
                  <a:gd name="T54" fmla="*/ 71 w 142"/>
                  <a:gd name="T55" fmla="*/ 142 h 142"/>
                  <a:gd name="T56" fmla="*/ 77 w 142"/>
                  <a:gd name="T57" fmla="*/ 141 h 142"/>
                  <a:gd name="T58" fmla="*/ 77 w 142"/>
                  <a:gd name="T59" fmla="*/ 140 h 142"/>
                  <a:gd name="T60" fmla="*/ 78 w 142"/>
                  <a:gd name="T61" fmla="*/ 140 h 142"/>
                  <a:gd name="T62" fmla="*/ 80 w 142"/>
                  <a:gd name="T63" fmla="*/ 140 h 142"/>
                  <a:gd name="T64" fmla="*/ 84 w 142"/>
                  <a:gd name="T65" fmla="*/ 140 h 142"/>
                  <a:gd name="T66" fmla="*/ 90 w 142"/>
                  <a:gd name="T67" fmla="*/ 138 h 142"/>
                  <a:gd name="T68" fmla="*/ 97 w 142"/>
                  <a:gd name="T69" fmla="*/ 136 h 142"/>
                  <a:gd name="T70" fmla="*/ 109 w 142"/>
                  <a:gd name="T71" fmla="*/ 129 h 142"/>
                  <a:gd name="T72" fmla="*/ 114 w 142"/>
                  <a:gd name="T73" fmla="*/ 125 h 142"/>
                  <a:gd name="T74" fmla="*/ 120 w 142"/>
                  <a:gd name="T75" fmla="*/ 120 h 142"/>
                  <a:gd name="T76" fmla="*/ 124 w 142"/>
                  <a:gd name="T77" fmla="*/ 114 h 142"/>
                  <a:gd name="T78" fmla="*/ 128 w 142"/>
                  <a:gd name="T79" fmla="*/ 109 h 142"/>
                  <a:gd name="T80" fmla="*/ 135 w 142"/>
                  <a:gd name="T81" fmla="*/ 97 h 142"/>
                  <a:gd name="T82" fmla="*/ 137 w 142"/>
                  <a:gd name="T83" fmla="*/ 90 h 142"/>
                  <a:gd name="T84" fmla="*/ 140 w 142"/>
                  <a:gd name="T85" fmla="*/ 84 h 142"/>
                  <a:gd name="T86" fmla="*/ 140 w 142"/>
                  <a:gd name="T87" fmla="*/ 80 h 142"/>
                  <a:gd name="T88" fmla="*/ 140 w 142"/>
                  <a:gd name="T89" fmla="*/ 78 h 142"/>
                  <a:gd name="T90" fmla="*/ 140 w 142"/>
                  <a:gd name="T91" fmla="*/ 77 h 142"/>
                  <a:gd name="T92" fmla="*/ 141 w 142"/>
                  <a:gd name="T93" fmla="*/ 77 h 142"/>
                  <a:gd name="T94" fmla="*/ 142 w 142"/>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42" y="71"/>
                    </a:moveTo>
                    <a:lnTo>
                      <a:pt x="140" y="56"/>
                    </a:lnTo>
                    <a:lnTo>
                      <a:pt x="135" y="42"/>
                    </a:lnTo>
                    <a:lnTo>
                      <a:pt x="128" y="30"/>
                    </a:lnTo>
                    <a:lnTo>
                      <a:pt x="120" y="20"/>
                    </a:lnTo>
                    <a:lnTo>
                      <a:pt x="109" y="11"/>
                    </a:lnTo>
                    <a:lnTo>
                      <a:pt x="97" y="5"/>
                    </a:lnTo>
                    <a:lnTo>
                      <a:pt x="90" y="2"/>
                    </a:lnTo>
                    <a:lnTo>
                      <a:pt x="84" y="1"/>
                    </a:lnTo>
                    <a:lnTo>
                      <a:pt x="71" y="0"/>
                    </a:lnTo>
                    <a:lnTo>
                      <a:pt x="55" y="1"/>
                    </a:lnTo>
                    <a:lnTo>
                      <a:pt x="43" y="5"/>
                    </a:lnTo>
                    <a:lnTo>
                      <a:pt x="31" y="11"/>
                    </a:lnTo>
                    <a:lnTo>
                      <a:pt x="21" y="20"/>
                    </a:lnTo>
                    <a:lnTo>
                      <a:pt x="11" y="30"/>
                    </a:lnTo>
                    <a:lnTo>
                      <a:pt x="5" y="42"/>
                    </a:lnTo>
                    <a:lnTo>
                      <a:pt x="1" y="56"/>
                    </a:lnTo>
                    <a:lnTo>
                      <a:pt x="0" y="71"/>
                    </a:lnTo>
                    <a:lnTo>
                      <a:pt x="1" y="84"/>
                    </a:lnTo>
                    <a:lnTo>
                      <a:pt x="2" y="90"/>
                    </a:lnTo>
                    <a:lnTo>
                      <a:pt x="5" y="97"/>
                    </a:lnTo>
                    <a:lnTo>
                      <a:pt x="11" y="109"/>
                    </a:lnTo>
                    <a:lnTo>
                      <a:pt x="15" y="114"/>
                    </a:lnTo>
                    <a:lnTo>
                      <a:pt x="21" y="120"/>
                    </a:lnTo>
                    <a:lnTo>
                      <a:pt x="31" y="129"/>
                    </a:lnTo>
                    <a:lnTo>
                      <a:pt x="43" y="136"/>
                    </a:lnTo>
                    <a:lnTo>
                      <a:pt x="55"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0"/>
                    </a:lnTo>
                    <a:lnTo>
                      <a:pt x="124" y="114"/>
                    </a:lnTo>
                    <a:lnTo>
                      <a:pt x="128" y="109"/>
                    </a:lnTo>
                    <a:lnTo>
                      <a:pt x="135" y="97"/>
                    </a:lnTo>
                    <a:lnTo>
                      <a:pt x="137" y="90"/>
                    </a:lnTo>
                    <a:lnTo>
                      <a:pt x="140" y="84"/>
                    </a:lnTo>
                    <a:lnTo>
                      <a:pt x="140" y="80"/>
                    </a:lnTo>
                    <a:lnTo>
                      <a:pt x="140" y="78"/>
                    </a:lnTo>
                    <a:lnTo>
                      <a:pt x="140" y="77"/>
                    </a:lnTo>
                    <a:lnTo>
                      <a:pt x="141" y="77"/>
                    </a:lnTo>
                    <a:lnTo>
                      <a:pt x="142"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7" name="Freeform 772">
                <a:extLst>
                  <a:ext uri="{FF2B5EF4-FFF2-40B4-BE49-F238E27FC236}">
                    <a16:creationId xmlns:a16="http://schemas.microsoft.com/office/drawing/2014/main" id="{40DBAD9B-52AA-E1B0-A31A-0437ECA2F288}"/>
                  </a:ext>
                </a:extLst>
              </p:cNvPr>
              <p:cNvSpPr>
                <a:spLocks/>
              </p:cNvSpPr>
              <p:nvPr/>
            </p:nvSpPr>
            <p:spPr bwMode="auto">
              <a:xfrm>
                <a:off x="1212851" y="4473575"/>
                <a:ext cx="46038" cy="46037"/>
              </a:xfrm>
              <a:custGeom>
                <a:avLst/>
                <a:gdLst>
                  <a:gd name="T0" fmla="*/ 142 w 142"/>
                  <a:gd name="T1" fmla="*/ 71 h 142"/>
                  <a:gd name="T2" fmla="*/ 140 w 142"/>
                  <a:gd name="T3" fmla="*/ 56 h 142"/>
                  <a:gd name="T4" fmla="*/ 136 w 142"/>
                  <a:gd name="T5" fmla="*/ 43 h 142"/>
                  <a:gd name="T6" fmla="*/ 129 w 142"/>
                  <a:gd name="T7" fmla="*/ 31 h 142"/>
                  <a:gd name="T8" fmla="*/ 121 w 142"/>
                  <a:gd name="T9" fmla="*/ 20 h 142"/>
                  <a:gd name="T10" fmla="*/ 110 w 142"/>
                  <a:gd name="T11" fmla="*/ 11 h 142"/>
                  <a:gd name="T12" fmla="*/ 98 w 142"/>
                  <a:gd name="T13" fmla="*/ 5 h 142"/>
                  <a:gd name="T14" fmla="*/ 91 w 142"/>
                  <a:gd name="T15" fmla="*/ 2 h 142"/>
                  <a:gd name="T16" fmla="*/ 85 w 142"/>
                  <a:gd name="T17" fmla="*/ 1 h 142"/>
                  <a:gd name="T18" fmla="*/ 71 w 142"/>
                  <a:gd name="T19" fmla="*/ 0 h 142"/>
                  <a:gd name="T20" fmla="*/ 56 w 142"/>
                  <a:gd name="T21" fmla="*/ 1 h 142"/>
                  <a:gd name="T22" fmla="*/ 44 w 142"/>
                  <a:gd name="T23" fmla="*/ 5 h 142"/>
                  <a:gd name="T24" fmla="*/ 32 w 142"/>
                  <a:gd name="T25" fmla="*/ 11 h 142"/>
                  <a:gd name="T26" fmla="*/ 22 w 142"/>
                  <a:gd name="T27" fmla="*/ 20 h 142"/>
                  <a:gd name="T28" fmla="*/ 12 w 142"/>
                  <a:gd name="T29" fmla="*/ 31 h 142"/>
                  <a:gd name="T30" fmla="*/ 6 w 142"/>
                  <a:gd name="T31" fmla="*/ 43 h 142"/>
                  <a:gd name="T32" fmla="*/ 1 w 142"/>
                  <a:gd name="T33" fmla="*/ 56 h 142"/>
                  <a:gd name="T34" fmla="*/ 0 w 142"/>
                  <a:gd name="T35" fmla="*/ 71 h 142"/>
                  <a:gd name="T36" fmla="*/ 1 w 142"/>
                  <a:gd name="T37" fmla="*/ 84 h 142"/>
                  <a:gd name="T38" fmla="*/ 2 w 142"/>
                  <a:gd name="T39" fmla="*/ 90 h 142"/>
                  <a:gd name="T40" fmla="*/ 6 w 142"/>
                  <a:gd name="T41" fmla="*/ 98 h 142"/>
                  <a:gd name="T42" fmla="*/ 12 w 142"/>
                  <a:gd name="T43" fmla="*/ 110 h 142"/>
                  <a:gd name="T44" fmla="*/ 16 w 142"/>
                  <a:gd name="T45" fmla="*/ 115 h 142"/>
                  <a:gd name="T46" fmla="*/ 22 w 142"/>
                  <a:gd name="T47" fmla="*/ 121 h 142"/>
                  <a:gd name="T48" fmla="*/ 32 w 142"/>
                  <a:gd name="T49" fmla="*/ 129 h 142"/>
                  <a:gd name="T50" fmla="*/ 44 w 142"/>
                  <a:gd name="T51" fmla="*/ 136 h 142"/>
                  <a:gd name="T52" fmla="*/ 56 w 142"/>
                  <a:gd name="T53" fmla="*/ 140 h 142"/>
                  <a:gd name="T54" fmla="*/ 71 w 142"/>
                  <a:gd name="T55" fmla="*/ 142 h 142"/>
                  <a:gd name="T56" fmla="*/ 77 w 142"/>
                  <a:gd name="T57" fmla="*/ 141 h 142"/>
                  <a:gd name="T58" fmla="*/ 77 w 142"/>
                  <a:gd name="T59" fmla="*/ 140 h 142"/>
                  <a:gd name="T60" fmla="*/ 78 w 142"/>
                  <a:gd name="T61" fmla="*/ 140 h 142"/>
                  <a:gd name="T62" fmla="*/ 81 w 142"/>
                  <a:gd name="T63" fmla="*/ 140 h 142"/>
                  <a:gd name="T64" fmla="*/ 85 w 142"/>
                  <a:gd name="T65" fmla="*/ 140 h 142"/>
                  <a:gd name="T66" fmla="*/ 91 w 142"/>
                  <a:gd name="T67" fmla="*/ 138 h 142"/>
                  <a:gd name="T68" fmla="*/ 98 w 142"/>
                  <a:gd name="T69" fmla="*/ 136 h 142"/>
                  <a:gd name="T70" fmla="*/ 110 w 142"/>
                  <a:gd name="T71" fmla="*/ 129 h 142"/>
                  <a:gd name="T72" fmla="*/ 115 w 142"/>
                  <a:gd name="T73" fmla="*/ 125 h 142"/>
                  <a:gd name="T74" fmla="*/ 121 w 142"/>
                  <a:gd name="T75" fmla="*/ 121 h 142"/>
                  <a:gd name="T76" fmla="*/ 125 w 142"/>
                  <a:gd name="T77" fmla="*/ 115 h 142"/>
                  <a:gd name="T78" fmla="*/ 129 w 142"/>
                  <a:gd name="T79" fmla="*/ 110 h 142"/>
                  <a:gd name="T80" fmla="*/ 136 w 142"/>
                  <a:gd name="T81" fmla="*/ 98 h 142"/>
                  <a:gd name="T82" fmla="*/ 138 w 142"/>
                  <a:gd name="T83" fmla="*/ 90 h 142"/>
                  <a:gd name="T84" fmla="*/ 140 w 142"/>
                  <a:gd name="T85" fmla="*/ 84 h 142"/>
                  <a:gd name="T86" fmla="*/ 140 w 142"/>
                  <a:gd name="T87" fmla="*/ 80 h 142"/>
                  <a:gd name="T88" fmla="*/ 140 w 142"/>
                  <a:gd name="T89" fmla="*/ 78 h 142"/>
                  <a:gd name="T90" fmla="*/ 140 w 142"/>
                  <a:gd name="T91" fmla="*/ 77 h 142"/>
                  <a:gd name="T92" fmla="*/ 141 w 142"/>
                  <a:gd name="T93" fmla="*/ 77 h 142"/>
                  <a:gd name="T94" fmla="*/ 142 w 142"/>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42" y="71"/>
                    </a:moveTo>
                    <a:lnTo>
                      <a:pt x="140" y="56"/>
                    </a:lnTo>
                    <a:lnTo>
                      <a:pt x="136" y="43"/>
                    </a:lnTo>
                    <a:lnTo>
                      <a:pt x="129" y="31"/>
                    </a:lnTo>
                    <a:lnTo>
                      <a:pt x="121" y="20"/>
                    </a:lnTo>
                    <a:lnTo>
                      <a:pt x="110" y="11"/>
                    </a:lnTo>
                    <a:lnTo>
                      <a:pt x="98" y="5"/>
                    </a:lnTo>
                    <a:lnTo>
                      <a:pt x="91" y="2"/>
                    </a:lnTo>
                    <a:lnTo>
                      <a:pt x="85" y="1"/>
                    </a:lnTo>
                    <a:lnTo>
                      <a:pt x="71" y="0"/>
                    </a:lnTo>
                    <a:lnTo>
                      <a:pt x="56" y="1"/>
                    </a:lnTo>
                    <a:lnTo>
                      <a:pt x="44" y="5"/>
                    </a:lnTo>
                    <a:lnTo>
                      <a:pt x="32" y="11"/>
                    </a:lnTo>
                    <a:lnTo>
                      <a:pt x="22" y="20"/>
                    </a:lnTo>
                    <a:lnTo>
                      <a:pt x="12" y="31"/>
                    </a:lnTo>
                    <a:lnTo>
                      <a:pt x="6" y="43"/>
                    </a:lnTo>
                    <a:lnTo>
                      <a:pt x="1" y="56"/>
                    </a:lnTo>
                    <a:lnTo>
                      <a:pt x="0" y="71"/>
                    </a:lnTo>
                    <a:lnTo>
                      <a:pt x="1" y="84"/>
                    </a:lnTo>
                    <a:lnTo>
                      <a:pt x="2" y="90"/>
                    </a:lnTo>
                    <a:lnTo>
                      <a:pt x="6" y="98"/>
                    </a:lnTo>
                    <a:lnTo>
                      <a:pt x="12" y="110"/>
                    </a:lnTo>
                    <a:lnTo>
                      <a:pt x="16" y="115"/>
                    </a:lnTo>
                    <a:lnTo>
                      <a:pt x="22" y="121"/>
                    </a:lnTo>
                    <a:lnTo>
                      <a:pt x="32" y="129"/>
                    </a:lnTo>
                    <a:lnTo>
                      <a:pt x="44" y="136"/>
                    </a:lnTo>
                    <a:lnTo>
                      <a:pt x="56" y="140"/>
                    </a:lnTo>
                    <a:lnTo>
                      <a:pt x="71" y="142"/>
                    </a:lnTo>
                    <a:lnTo>
                      <a:pt x="77" y="141"/>
                    </a:lnTo>
                    <a:lnTo>
                      <a:pt x="77" y="140"/>
                    </a:lnTo>
                    <a:lnTo>
                      <a:pt x="78" y="140"/>
                    </a:lnTo>
                    <a:lnTo>
                      <a:pt x="81" y="140"/>
                    </a:lnTo>
                    <a:lnTo>
                      <a:pt x="85" y="140"/>
                    </a:lnTo>
                    <a:lnTo>
                      <a:pt x="91" y="138"/>
                    </a:lnTo>
                    <a:lnTo>
                      <a:pt x="98" y="136"/>
                    </a:lnTo>
                    <a:lnTo>
                      <a:pt x="110" y="129"/>
                    </a:lnTo>
                    <a:lnTo>
                      <a:pt x="115" y="125"/>
                    </a:lnTo>
                    <a:lnTo>
                      <a:pt x="121" y="121"/>
                    </a:lnTo>
                    <a:lnTo>
                      <a:pt x="125" y="115"/>
                    </a:lnTo>
                    <a:lnTo>
                      <a:pt x="129" y="110"/>
                    </a:lnTo>
                    <a:lnTo>
                      <a:pt x="136" y="98"/>
                    </a:lnTo>
                    <a:lnTo>
                      <a:pt x="138" y="90"/>
                    </a:lnTo>
                    <a:lnTo>
                      <a:pt x="140" y="84"/>
                    </a:lnTo>
                    <a:lnTo>
                      <a:pt x="140" y="80"/>
                    </a:lnTo>
                    <a:lnTo>
                      <a:pt x="140" y="78"/>
                    </a:lnTo>
                    <a:lnTo>
                      <a:pt x="140" y="77"/>
                    </a:lnTo>
                    <a:lnTo>
                      <a:pt x="141" y="77"/>
                    </a:lnTo>
                    <a:lnTo>
                      <a:pt x="142"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8" name="Freeform 773">
                <a:extLst>
                  <a:ext uri="{FF2B5EF4-FFF2-40B4-BE49-F238E27FC236}">
                    <a16:creationId xmlns:a16="http://schemas.microsoft.com/office/drawing/2014/main" id="{53891F46-805D-FC70-9AD6-47C5514DC63D}"/>
                  </a:ext>
                </a:extLst>
              </p:cNvPr>
              <p:cNvSpPr>
                <a:spLocks/>
              </p:cNvSpPr>
              <p:nvPr/>
            </p:nvSpPr>
            <p:spPr bwMode="auto">
              <a:xfrm>
                <a:off x="1687513" y="4795838"/>
                <a:ext cx="46038" cy="46037"/>
              </a:xfrm>
              <a:custGeom>
                <a:avLst/>
                <a:gdLst>
                  <a:gd name="T0" fmla="*/ 142 w 142"/>
                  <a:gd name="T1" fmla="*/ 71 h 142"/>
                  <a:gd name="T2" fmla="*/ 140 w 142"/>
                  <a:gd name="T3" fmla="*/ 56 h 142"/>
                  <a:gd name="T4" fmla="*/ 136 w 142"/>
                  <a:gd name="T5" fmla="*/ 42 h 142"/>
                  <a:gd name="T6" fmla="*/ 129 w 142"/>
                  <a:gd name="T7" fmla="*/ 30 h 142"/>
                  <a:gd name="T8" fmla="*/ 121 w 142"/>
                  <a:gd name="T9" fmla="*/ 20 h 142"/>
                  <a:gd name="T10" fmla="*/ 109 w 142"/>
                  <a:gd name="T11" fmla="*/ 11 h 142"/>
                  <a:gd name="T12" fmla="*/ 97 w 142"/>
                  <a:gd name="T13" fmla="*/ 5 h 142"/>
                  <a:gd name="T14" fmla="*/ 90 w 142"/>
                  <a:gd name="T15" fmla="*/ 2 h 142"/>
                  <a:gd name="T16" fmla="*/ 84 w 142"/>
                  <a:gd name="T17" fmla="*/ 1 h 142"/>
                  <a:gd name="T18" fmla="*/ 71 w 142"/>
                  <a:gd name="T19" fmla="*/ 0 h 142"/>
                  <a:gd name="T20" fmla="*/ 56 w 142"/>
                  <a:gd name="T21" fmla="*/ 1 h 142"/>
                  <a:gd name="T22" fmla="*/ 44 w 142"/>
                  <a:gd name="T23" fmla="*/ 5 h 142"/>
                  <a:gd name="T24" fmla="*/ 31 w 142"/>
                  <a:gd name="T25" fmla="*/ 11 h 142"/>
                  <a:gd name="T26" fmla="*/ 21 w 142"/>
                  <a:gd name="T27" fmla="*/ 20 h 142"/>
                  <a:gd name="T28" fmla="*/ 11 w 142"/>
                  <a:gd name="T29" fmla="*/ 30 h 142"/>
                  <a:gd name="T30" fmla="*/ 5 w 142"/>
                  <a:gd name="T31" fmla="*/ 42 h 142"/>
                  <a:gd name="T32" fmla="*/ 1 w 142"/>
                  <a:gd name="T33" fmla="*/ 56 h 142"/>
                  <a:gd name="T34" fmla="*/ 0 w 142"/>
                  <a:gd name="T35" fmla="*/ 71 h 142"/>
                  <a:gd name="T36" fmla="*/ 1 w 142"/>
                  <a:gd name="T37" fmla="*/ 84 h 142"/>
                  <a:gd name="T38" fmla="*/ 2 w 142"/>
                  <a:gd name="T39" fmla="*/ 90 h 142"/>
                  <a:gd name="T40" fmla="*/ 5 w 142"/>
                  <a:gd name="T41" fmla="*/ 97 h 142"/>
                  <a:gd name="T42" fmla="*/ 11 w 142"/>
                  <a:gd name="T43" fmla="*/ 109 h 142"/>
                  <a:gd name="T44" fmla="*/ 15 w 142"/>
                  <a:gd name="T45" fmla="*/ 114 h 142"/>
                  <a:gd name="T46" fmla="*/ 21 w 142"/>
                  <a:gd name="T47" fmla="*/ 120 h 142"/>
                  <a:gd name="T48" fmla="*/ 31 w 142"/>
                  <a:gd name="T49" fmla="*/ 129 h 142"/>
                  <a:gd name="T50" fmla="*/ 44 w 142"/>
                  <a:gd name="T51" fmla="*/ 136 h 142"/>
                  <a:gd name="T52" fmla="*/ 56 w 142"/>
                  <a:gd name="T53" fmla="*/ 140 h 142"/>
                  <a:gd name="T54" fmla="*/ 71 w 142"/>
                  <a:gd name="T55" fmla="*/ 142 h 142"/>
                  <a:gd name="T56" fmla="*/ 77 w 142"/>
                  <a:gd name="T57" fmla="*/ 141 h 142"/>
                  <a:gd name="T58" fmla="*/ 77 w 142"/>
                  <a:gd name="T59" fmla="*/ 140 h 142"/>
                  <a:gd name="T60" fmla="*/ 78 w 142"/>
                  <a:gd name="T61" fmla="*/ 140 h 142"/>
                  <a:gd name="T62" fmla="*/ 80 w 142"/>
                  <a:gd name="T63" fmla="*/ 140 h 142"/>
                  <a:gd name="T64" fmla="*/ 84 w 142"/>
                  <a:gd name="T65" fmla="*/ 140 h 142"/>
                  <a:gd name="T66" fmla="*/ 90 w 142"/>
                  <a:gd name="T67" fmla="*/ 138 h 142"/>
                  <a:gd name="T68" fmla="*/ 97 w 142"/>
                  <a:gd name="T69" fmla="*/ 136 h 142"/>
                  <a:gd name="T70" fmla="*/ 109 w 142"/>
                  <a:gd name="T71" fmla="*/ 129 h 142"/>
                  <a:gd name="T72" fmla="*/ 115 w 142"/>
                  <a:gd name="T73" fmla="*/ 125 h 142"/>
                  <a:gd name="T74" fmla="*/ 121 w 142"/>
                  <a:gd name="T75" fmla="*/ 120 h 142"/>
                  <a:gd name="T76" fmla="*/ 125 w 142"/>
                  <a:gd name="T77" fmla="*/ 114 h 142"/>
                  <a:gd name="T78" fmla="*/ 129 w 142"/>
                  <a:gd name="T79" fmla="*/ 109 h 142"/>
                  <a:gd name="T80" fmla="*/ 136 w 142"/>
                  <a:gd name="T81" fmla="*/ 97 h 142"/>
                  <a:gd name="T82" fmla="*/ 138 w 142"/>
                  <a:gd name="T83" fmla="*/ 90 h 142"/>
                  <a:gd name="T84" fmla="*/ 140 w 142"/>
                  <a:gd name="T85" fmla="*/ 84 h 142"/>
                  <a:gd name="T86" fmla="*/ 140 w 142"/>
                  <a:gd name="T87" fmla="*/ 80 h 142"/>
                  <a:gd name="T88" fmla="*/ 140 w 142"/>
                  <a:gd name="T89" fmla="*/ 78 h 142"/>
                  <a:gd name="T90" fmla="*/ 140 w 142"/>
                  <a:gd name="T91" fmla="*/ 77 h 142"/>
                  <a:gd name="T92" fmla="*/ 141 w 142"/>
                  <a:gd name="T93" fmla="*/ 77 h 142"/>
                  <a:gd name="T94" fmla="*/ 142 w 142"/>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42" y="71"/>
                    </a:moveTo>
                    <a:lnTo>
                      <a:pt x="140" y="56"/>
                    </a:lnTo>
                    <a:lnTo>
                      <a:pt x="136" y="42"/>
                    </a:lnTo>
                    <a:lnTo>
                      <a:pt x="129" y="30"/>
                    </a:lnTo>
                    <a:lnTo>
                      <a:pt x="121" y="20"/>
                    </a:lnTo>
                    <a:lnTo>
                      <a:pt x="109" y="11"/>
                    </a:lnTo>
                    <a:lnTo>
                      <a:pt x="97" y="5"/>
                    </a:lnTo>
                    <a:lnTo>
                      <a:pt x="90" y="2"/>
                    </a:lnTo>
                    <a:lnTo>
                      <a:pt x="84" y="1"/>
                    </a:lnTo>
                    <a:lnTo>
                      <a:pt x="71" y="0"/>
                    </a:lnTo>
                    <a:lnTo>
                      <a:pt x="56" y="1"/>
                    </a:lnTo>
                    <a:lnTo>
                      <a:pt x="44" y="5"/>
                    </a:lnTo>
                    <a:lnTo>
                      <a:pt x="31" y="11"/>
                    </a:lnTo>
                    <a:lnTo>
                      <a:pt x="21" y="20"/>
                    </a:lnTo>
                    <a:lnTo>
                      <a:pt x="11" y="30"/>
                    </a:lnTo>
                    <a:lnTo>
                      <a:pt x="5" y="42"/>
                    </a:lnTo>
                    <a:lnTo>
                      <a:pt x="1" y="56"/>
                    </a:lnTo>
                    <a:lnTo>
                      <a:pt x="0" y="71"/>
                    </a:lnTo>
                    <a:lnTo>
                      <a:pt x="1" y="84"/>
                    </a:lnTo>
                    <a:lnTo>
                      <a:pt x="2" y="90"/>
                    </a:lnTo>
                    <a:lnTo>
                      <a:pt x="5" y="97"/>
                    </a:lnTo>
                    <a:lnTo>
                      <a:pt x="11" y="109"/>
                    </a:lnTo>
                    <a:lnTo>
                      <a:pt x="15" y="114"/>
                    </a:lnTo>
                    <a:lnTo>
                      <a:pt x="21" y="120"/>
                    </a:lnTo>
                    <a:lnTo>
                      <a:pt x="31" y="129"/>
                    </a:lnTo>
                    <a:lnTo>
                      <a:pt x="44" y="136"/>
                    </a:lnTo>
                    <a:lnTo>
                      <a:pt x="56" y="140"/>
                    </a:lnTo>
                    <a:lnTo>
                      <a:pt x="71" y="142"/>
                    </a:lnTo>
                    <a:lnTo>
                      <a:pt x="77" y="141"/>
                    </a:lnTo>
                    <a:lnTo>
                      <a:pt x="77" y="140"/>
                    </a:lnTo>
                    <a:lnTo>
                      <a:pt x="78" y="140"/>
                    </a:lnTo>
                    <a:lnTo>
                      <a:pt x="80" y="140"/>
                    </a:lnTo>
                    <a:lnTo>
                      <a:pt x="84" y="140"/>
                    </a:lnTo>
                    <a:lnTo>
                      <a:pt x="90" y="138"/>
                    </a:lnTo>
                    <a:lnTo>
                      <a:pt x="97" y="136"/>
                    </a:lnTo>
                    <a:lnTo>
                      <a:pt x="109" y="129"/>
                    </a:lnTo>
                    <a:lnTo>
                      <a:pt x="115" y="125"/>
                    </a:lnTo>
                    <a:lnTo>
                      <a:pt x="121" y="120"/>
                    </a:lnTo>
                    <a:lnTo>
                      <a:pt x="125" y="114"/>
                    </a:lnTo>
                    <a:lnTo>
                      <a:pt x="129" y="109"/>
                    </a:lnTo>
                    <a:lnTo>
                      <a:pt x="136" y="97"/>
                    </a:lnTo>
                    <a:lnTo>
                      <a:pt x="138" y="90"/>
                    </a:lnTo>
                    <a:lnTo>
                      <a:pt x="140" y="84"/>
                    </a:lnTo>
                    <a:lnTo>
                      <a:pt x="140" y="80"/>
                    </a:lnTo>
                    <a:lnTo>
                      <a:pt x="140" y="78"/>
                    </a:lnTo>
                    <a:lnTo>
                      <a:pt x="140" y="77"/>
                    </a:lnTo>
                    <a:lnTo>
                      <a:pt x="141" y="77"/>
                    </a:lnTo>
                    <a:lnTo>
                      <a:pt x="142"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9" name="Freeform 774">
                <a:extLst>
                  <a:ext uri="{FF2B5EF4-FFF2-40B4-BE49-F238E27FC236}">
                    <a16:creationId xmlns:a16="http://schemas.microsoft.com/office/drawing/2014/main" id="{D7863476-624F-DEEF-90EC-81A9C8B62F37}"/>
                  </a:ext>
                </a:extLst>
              </p:cNvPr>
              <p:cNvSpPr>
                <a:spLocks/>
              </p:cNvSpPr>
              <p:nvPr/>
            </p:nvSpPr>
            <p:spPr bwMode="auto">
              <a:xfrm>
                <a:off x="2159001" y="5299075"/>
                <a:ext cx="46038" cy="46037"/>
              </a:xfrm>
              <a:custGeom>
                <a:avLst/>
                <a:gdLst>
                  <a:gd name="T0" fmla="*/ 141 w 141"/>
                  <a:gd name="T1" fmla="*/ 71 h 142"/>
                  <a:gd name="T2" fmla="*/ 139 w 141"/>
                  <a:gd name="T3" fmla="*/ 56 h 142"/>
                  <a:gd name="T4" fmla="*/ 135 w 141"/>
                  <a:gd name="T5" fmla="*/ 43 h 142"/>
                  <a:gd name="T6" fmla="*/ 128 w 141"/>
                  <a:gd name="T7" fmla="*/ 31 h 142"/>
                  <a:gd name="T8" fmla="*/ 120 w 141"/>
                  <a:gd name="T9" fmla="*/ 20 h 142"/>
                  <a:gd name="T10" fmla="*/ 109 w 141"/>
                  <a:gd name="T11" fmla="*/ 11 h 142"/>
                  <a:gd name="T12" fmla="*/ 97 w 141"/>
                  <a:gd name="T13" fmla="*/ 5 h 142"/>
                  <a:gd name="T14" fmla="*/ 90 w 141"/>
                  <a:gd name="T15" fmla="*/ 2 h 142"/>
                  <a:gd name="T16" fmla="*/ 84 w 141"/>
                  <a:gd name="T17" fmla="*/ 1 h 142"/>
                  <a:gd name="T18" fmla="*/ 70 w 141"/>
                  <a:gd name="T19" fmla="*/ 0 h 142"/>
                  <a:gd name="T20" fmla="*/ 55 w 141"/>
                  <a:gd name="T21" fmla="*/ 1 h 142"/>
                  <a:gd name="T22" fmla="*/ 43 w 141"/>
                  <a:gd name="T23" fmla="*/ 5 h 142"/>
                  <a:gd name="T24" fmla="*/ 31 w 141"/>
                  <a:gd name="T25" fmla="*/ 11 h 142"/>
                  <a:gd name="T26" fmla="*/ 21 w 141"/>
                  <a:gd name="T27" fmla="*/ 20 h 142"/>
                  <a:gd name="T28" fmla="*/ 11 w 141"/>
                  <a:gd name="T29" fmla="*/ 31 h 142"/>
                  <a:gd name="T30" fmla="*/ 5 w 141"/>
                  <a:gd name="T31" fmla="*/ 43 h 142"/>
                  <a:gd name="T32" fmla="*/ 1 w 141"/>
                  <a:gd name="T33" fmla="*/ 56 h 142"/>
                  <a:gd name="T34" fmla="*/ 0 w 141"/>
                  <a:gd name="T35" fmla="*/ 71 h 142"/>
                  <a:gd name="T36" fmla="*/ 1 w 141"/>
                  <a:gd name="T37" fmla="*/ 84 h 142"/>
                  <a:gd name="T38" fmla="*/ 2 w 141"/>
                  <a:gd name="T39" fmla="*/ 90 h 142"/>
                  <a:gd name="T40" fmla="*/ 5 w 141"/>
                  <a:gd name="T41" fmla="*/ 98 h 142"/>
                  <a:gd name="T42" fmla="*/ 11 w 141"/>
                  <a:gd name="T43" fmla="*/ 110 h 142"/>
                  <a:gd name="T44" fmla="*/ 15 w 141"/>
                  <a:gd name="T45" fmla="*/ 115 h 142"/>
                  <a:gd name="T46" fmla="*/ 21 w 141"/>
                  <a:gd name="T47" fmla="*/ 121 h 142"/>
                  <a:gd name="T48" fmla="*/ 31 w 141"/>
                  <a:gd name="T49" fmla="*/ 129 h 142"/>
                  <a:gd name="T50" fmla="*/ 43 w 141"/>
                  <a:gd name="T51" fmla="*/ 136 h 142"/>
                  <a:gd name="T52" fmla="*/ 55 w 141"/>
                  <a:gd name="T53" fmla="*/ 140 h 142"/>
                  <a:gd name="T54" fmla="*/ 70 w 141"/>
                  <a:gd name="T55" fmla="*/ 142 h 142"/>
                  <a:gd name="T56" fmla="*/ 77 w 141"/>
                  <a:gd name="T57" fmla="*/ 141 h 142"/>
                  <a:gd name="T58" fmla="*/ 77 w 141"/>
                  <a:gd name="T59" fmla="*/ 140 h 142"/>
                  <a:gd name="T60" fmla="*/ 78 w 141"/>
                  <a:gd name="T61" fmla="*/ 140 h 142"/>
                  <a:gd name="T62" fmla="*/ 80 w 141"/>
                  <a:gd name="T63" fmla="*/ 140 h 142"/>
                  <a:gd name="T64" fmla="*/ 84 w 141"/>
                  <a:gd name="T65" fmla="*/ 140 h 142"/>
                  <a:gd name="T66" fmla="*/ 90 w 141"/>
                  <a:gd name="T67" fmla="*/ 138 h 142"/>
                  <a:gd name="T68" fmla="*/ 97 w 141"/>
                  <a:gd name="T69" fmla="*/ 136 h 142"/>
                  <a:gd name="T70" fmla="*/ 109 w 141"/>
                  <a:gd name="T71" fmla="*/ 129 h 142"/>
                  <a:gd name="T72" fmla="*/ 114 w 141"/>
                  <a:gd name="T73" fmla="*/ 125 h 142"/>
                  <a:gd name="T74" fmla="*/ 120 w 141"/>
                  <a:gd name="T75" fmla="*/ 121 h 142"/>
                  <a:gd name="T76" fmla="*/ 124 w 141"/>
                  <a:gd name="T77" fmla="*/ 115 h 142"/>
                  <a:gd name="T78" fmla="*/ 128 w 141"/>
                  <a:gd name="T79" fmla="*/ 110 h 142"/>
                  <a:gd name="T80" fmla="*/ 135 w 141"/>
                  <a:gd name="T81" fmla="*/ 98 h 142"/>
                  <a:gd name="T82" fmla="*/ 137 w 141"/>
                  <a:gd name="T83" fmla="*/ 90 h 142"/>
                  <a:gd name="T84" fmla="*/ 139 w 141"/>
                  <a:gd name="T85" fmla="*/ 84 h 142"/>
                  <a:gd name="T86" fmla="*/ 139 w 141"/>
                  <a:gd name="T87" fmla="*/ 80 h 142"/>
                  <a:gd name="T88" fmla="*/ 139 w 141"/>
                  <a:gd name="T89" fmla="*/ 78 h 142"/>
                  <a:gd name="T90" fmla="*/ 139 w 141"/>
                  <a:gd name="T91" fmla="*/ 77 h 142"/>
                  <a:gd name="T92" fmla="*/ 140 w 141"/>
                  <a:gd name="T93" fmla="*/ 77 h 142"/>
                  <a:gd name="T94" fmla="*/ 141 w 141"/>
                  <a:gd name="T95"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1" h="142">
                    <a:moveTo>
                      <a:pt x="141" y="71"/>
                    </a:moveTo>
                    <a:lnTo>
                      <a:pt x="139" y="56"/>
                    </a:lnTo>
                    <a:lnTo>
                      <a:pt x="135" y="43"/>
                    </a:lnTo>
                    <a:lnTo>
                      <a:pt x="128" y="31"/>
                    </a:lnTo>
                    <a:lnTo>
                      <a:pt x="120" y="20"/>
                    </a:lnTo>
                    <a:lnTo>
                      <a:pt x="109" y="11"/>
                    </a:lnTo>
                    <a:lnTo>
                      <a:pt x="97" y="5"/>
                    </a:lnTo>
                    <a:lnTo>
                      <a:pt x="90" y="2"/>
                    </a:lnTo>
                    <a:lnTo>
                      <a:pt x="84" y="1"/>
                    </a:lnTo>
                    <a:lnTo>
                      <a:pt x="70" y="0"/>
                    </a:lnTo>
                    <a:lnTo>
                      <a:pt x="55" y="1"/>
                    </a:lnTo>
                    <a:lnTo>
                      <a:pt x="43" y="5"/>
                    </a:lnTo>
                    <a:lnTo>
                      <a:pt x="31" y="11"/>
                    </a:lnTo>
                    <a:lnTo>
                      <a:pt x="21" y="20"/>
                    </a:lnTo>
                    <a:lnTo>
                      <a:pt x="11" y="31"/>
                    </a:lnTo>
                    <a:lnTo>
                      <a:pt x="5" y="43"/>
                    </a:lnTo>
                    <a:lnTo>
                      <a:pt x="1" y="56"/>
                    </a:lnTo>
                    <a:lnTo>
                      <a:pt x="0" y="71"/>
                    </a:lnTo>
                    <a:lnTo>
                      <a:pt x="1" y="84"/>
                    </a:lnTo>
                    <a:lnTo>
                      <a:pt x="2" y="90"/>
                    </a:lnTo>
                    <a:lnTo>
                      <a:pt x="5" y="98"/>
                    </a:lnTo>
                    <a:lnTo>
                      <a:pt x="11" y="110"/>
                    </a:lnTo>
                    <a:lnTo>
                      <a:pt x="15" y="115"/>
                    </a:lnTo>
                    <a:lnTo>
                      <a:pt x="21" y="121"/>
                    </a:lnTo>
                    <a:lnTo>
                      <a:pt x="31" y="129"/>
                    </a:lnTo>
                    <a:lnTo>
                      <a:pt x="43" y="136"/>
                    </a:lnTo>
                    <a:lnTo>
                      <a:pt x="55" y="140"/>
                    </a:lnTo>
                    <a:lnTo>
                      <a:pt x="70" y="142"/>
                    </a:lnTo>
                    <a:lnTo>
                      <a:pt x="77" y="141"/>
                    </a:lnTo>
                    <a:lnTo>
                      <a:pt x="77" y="140"/>
                    </a:lnTo>
                    <a:lnTo>
                      <a:pt x="78" y="140"/>
                    </a:lnTo>
                    <a:lnTo>
                      <a:pt x="80" y="140"/>
                    </a:lnTo>
                    <a:lnTo>
                      <a:pt x="84" y="140"/>
                    </a:lnTo>
                    <a:lnTo>
                      <a:pt x="90" y="138"/>
                    </a:lnTo>
                    <a:lnTo>
                      <a:pt x="97" y="136"/>
                    </a:lnTo>
                    <a:lnTo>
                      <a:pt x="109" y="129"/>
                    </a:lnTo>
                    <a:lnTo>
                      <a:pt x="114" y="125"/>
                    </a:lnTo>
                    <a:lnTo>
                      <a:pt x="120" y="121"/>
                    </a:lnTo>
                    <a:lnTo>
                      <a:pt x="124" y="115"/>
                    </a:lnTo>
                    <a:lnTo>
                      <a:pt x="128" y="110"/>
                    </a:lnTo>
                    <a:lnTo>
                      <a:pt x="135" y="98"/>
                    </a:lnTo>
                    <a:lnTo>
                      <a:pt x="137" y="90"/>
                    </a:lnTo>
                    <a:lnTo>
                      <a:pt x="139" y="84"/>
                    </a:lnTo>
                    <a:lnTo>
                      <a:pt x="139" y="80"/>
                    </a:lnTo>
                    <a:lnTo>
                      <a:pt x="139" y="78"/>
                    </a:lnTo>
                    <a:lnTo>
                      <a:pt x="139" y="77"/>
                    </a:lnTo>
                    <a:lnTo>
                      <a:pt x="140" y="77"/>
                    </a:lnTo>
                    <a:lnTo>
                      <a:pt x="141" y="71"/>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0" name="Freeform 788">
                <a:extLst>
                  <a:ext uri="{FF2B5EF4-FFF2-40B4-BE49-F238E27FC236}">
                    <a16:creationId xmlns:a16="http://schemas.microsoft.com/office/drawing/2014/main" id="{9ACC9DB0-4C82-12F6-B415-B4B355BC54DB}"/>
                  </a:ext>
                </a:extLst>
              </p:cNvPr>
              <p:cNvSpPr>
                <a:spLocks/>
              </p:cNvSpPr>
              <p:nvPr/>
            </p:nvSpPr>
            <p:spPr bwMode="auto">
              <a:xfrm>
                <a:off x="1174751" y="4348163"/>
                <a:ext cx="0" cy="114300"/>
              </a:xfrm>
              <a:custGeom>
                <a:avLst/>
                <a:gdLst>
                  <a:gd name="T0" fmla="*/ 360 h 360"/>
                  <a:gd name="T1" fmla="*/ 150 h 360"/>
                  <a:gd name="T2" fmla="*/ 0 h 360"/>
                </a:gdLst>
                <a:ahLst/>
                <a:cxnLst>
                  <a:cxn ang="0">
                    <a:pos x="0" y="T0"/>
                  </a:cxn>
                  <a:cxn ang="0">
                    <a:pos x="0" y="T1"/>
                  </a:cxn>
                  <a:cxn ang="0">
                    <a:pos x="0" y="T2"/>
                  </a:cxn>
                </a:cxnLst>
                <a:rect l="0" t="0" r="r" b="b"/>
                <a:pathLst>
                  <a:path h="360">
                    <a:moveTo>
                      <a:pt x="0" y="360"/>
                    </a:moveTo>
                    <a:lnTo>
                      <a:pt x="0" y="150"/>
                    </a:lnTo>
                    <a:lnTo>
                      <a:pt x="0" y="0"/>
                    </a:lnTo>
                  </a:path>
                </a:pathLst>
              </a:custGeom>
              <a:noFill/>
              <a:ln w="6350">
                <a:solidFill>
                  <a:srgbClr val="66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1" name="Freeform 791">
                <a:extLst>
                  <a:ext uri="{FF2B5EF4-FFF2-40B4-BE49-F238E27FC236}">
                    <a16:creationId xmlns:a16="http://schemas.microsoft.com/office/drawing/2014/main" id="{C31AF04C-B0A5-0974-987E-00E41F3B6260}"/>
                  </a:ext>
                </a:extLst>
              </p:cNvPr>
              <p:cNvSpPr>
                <a:spLocks/>
              </p:cNvSpPr>
              <p:nvPr/>
            </p:nvSpPr>
            <p:spPr bwMode="auto">
              <a:xfrm>
                <a:off x="1042988" y="4254500"/>
                <a:ext cx="0" cy="100012"/>
              </a:xfrm>
              <a:custGeom>
                <a:avLst/>
                <a:gdLst>
                  <a:gd name="T0" fmla="*/ 319 h 319"/>
                  <a:gd name="T1" fmla="*/ 154 h 319"/>
                  <a:gd name="T2" fmla="*/ 0 h 319"/>
                </a:gdLst>
                <a:ahLst/>
                <a:cxnLst>
                  <a:cxn ang="0">
                    <a:pos x="0" y="T0"/>
                  </a:cxn>
                  <a:cxn ang="0">
                    <a:pos x="0" y="T1"/>
                  </a:cxn>
                  <a:cxn ang="0">
                    <a:pos x="0" y="T2"/>
                  </a:cxn>
                </a:cxnLst>
                <a:rect l="0" t="0" r="r" b="b"/>
                <a:pathLst>
                  <a:path h="319">
                    <a:moveTo>
                      <a:pt x="0" y="319"/>
                    </a:moveTo>
                    <a:lnTo>
                      <a:pt x="0" y="154"/>
                    </a:lnTo>
                    <a:lnTo>
                      <a:pt x="0" y="0"/>
                    </a:lnTo>
                  </a:path>
                </a:pathLst>
              </a:custGeom>
              <a:noFill/>
              <a:ln w="6350">
                <a:solidFill>
                  <a:srgbClr val="66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2" name="Freeform 792">
                <a:extLst>
                  <a:ext uri="{FF2B5EF4-FFF2-40B4-BE49-F238E27FC236}">
                    <a16:creationId xmlns:a16="http://schemas.microsoft.com/office/drawing/2014/main" id="{AE75CC46-0C86-522D-454B-6C987AA6B9DE}"/>
                  </a:ext>
                </a:extLst>
              </p:cNvPr>
              <p:cNvSpPr>
                <a:spLocks/>
              </p:cNvSpPr>
              <p:nvPr/>
            </p:nvSpPr>
            <p:spPr bwMode="auto">
              <a:xfrm>
                <a:off x="1244601" y="4383088"/>
                <a:ext cx="0" cy="104775"/>
              </a:xfrm>
              <a:custGeom>
                <a:avLst/>
                <a:gdLst>
                  <a:gd name="T0" fmla="*/ 330 h 330"/>
                  <a:gd name="T1" fmla="*/ 163 h 330"/>
                  <a:gd name="T2" fmla="*/ 0 h 330"/>
                </a:gdLst>
                <a:ahLst/>
                <a:cxnLst>
                  <a:cxn ang="0">
                    <a:pos x="0" y="T0"/>
                  </a:cxn>
                  <a:cxn ang="0">
                    <a:pos x="0" y="T1"/>
                  </a:cxn>
                  <a:cxn ang="0">
                    <a:pos x="0" y="T2"/>
                  </a:cxn>
                </a:cxnLst>
                <a:rect l="0" t="0" r="r" b="b"/>
                <a:pathLst>
                  <a:path h="330">
                    <a:moveTo>
                      <a:pt x="0" y="330"/>
                    </a:moveTo>
                    <a:lnTo>
                      <a:pt x="0" y="163"/>
                    </a:lnTo>
                    <a:lnTo>
                      <a:pt x="0" y="0"/>
                    </a:lnTo>
                  </a:path>
                </a:pathLst>
              </a:custGeom>
              <a:noFill/>
              <a:ln w="6350">
                <a:solidFill>
                  <a:srgbClr val="66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 name="Freeform 793">
                <a:extLst>
                  <a:ext uri="{FF2B5EF4-FFF2-40B4-BE49-F238E27FC236}">
                    <a16:creationId xmlns:a16="http://schemas.microsoft.com/office/drawing/2014/main" id="{6FE0CD03-54EB-B461-F7D0-2EDF3B3612E8}"/>
                  </a:ext>
                </a:extLst>
              </p:cNvPr>
              <p:cNvSpPr>
                <a:spLocks/>
              </p:cNvSpPr>
              <p:nvPr/>
            </p:nvSpPr>
            <p:spPr bwMode="auto">
              <a:xfrm>
                <a:off x="1111251" y="4306888"/>
                <a:ext cx="0" cy="114300"/>
              </a:xfrm>
              <a:custGeom>
                <a:avLst/>
                <a:gdLst>
                  <a:gd name="T0" fmla="*/ 360 h 360"/>
                  <a:gd name="T1" fmla="*/ 170 h 360"/>
                  <a:gd name="T2" fmla="*/ 0 h 360"/>
                </a:gdLst>
                <a:ahLst/>
                <a:cxnLst>
                  <a:cxn ang="0">
                    <a:pos x="0" y="T0"/>
                  </a:cxn>
                  <a:cxn ang="0">
                    <a:pos x="0" y="T1"/>
                  </a:cxn>
                  <a:cxn ang="0">
                    <a:pos x="0" y="T2"/>
                  </a:cxn>
                </a:cxnLst>
                <a:rect l="0" t="0" r="r" b="b"/>
                <a:pathLst>
                  <a:path h="360">
                    <a:moveTo>
                      <a:pt x="0" y="360"/>
                    </a:moveTo>
                    <a:lnTo>
                      <a:pt x="0" y="170"/>
                    </a:lnTo>
                    <a:lnTo>
                      <a:pt x="0" y="0"/>
                    </a:lnTo>
                  </a:path>
                </a:pathLst>
              </a:custGeom>
              <a:noFill/>
              <a:ln w="6350">
                <a:solidFill>
                  <a:srgbClr val="66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4" name="Freeform 794">
                <a:extLst>
                  <a:ext uri="{FF2B5EF4-FFF2-40B4-BE49-F238E27FC236}">
                    <a16:creationId xmlns:a16="http://schemas.microsoft.com/office/drawing/2014/main" id="{8AF13926-AC84-EFCC-5576-C421FE4D53CB}"/>
                  </a:ext>
                </a:extLst>
              </p:cNvPr>
              <p:cNvSpPr>
                <a:spLocks/>
              </p:cNvSpPr>
              <p:nvPr/>
            </p:nvSpPr>
            <p:spPr bwMode="auto">
              <a:xfrm>
                <a:off x="979488" y="4205288"/>
                <a:ext cx="0" cy="92075"/>
              </a:xfrm>
              <a:custGeom>
                <a:avLst/>
                <a:gdLst>
                  <a:gd name="T0" fmla="*/ 289 h 289"/>
                  <a:gd name="T1" fmla="*/ 159 h 289"/>
                  <a:gd name="T2" fmla="*/ 0 h 289"/>
                </a:gdLst>
                <a:ahLst/>
                <a:cxnLst>
                  <a:cxn ang="0">
                    <a:pos x="0" y="T0"/>
                  </a:cxn>
                  <a:cxn ang="0">
                    <a:pos x="0" y="T1"/>
                  </a:cxn>
                  <a:cxn ang="0">
                    <a:pos x="0" y="T2"/>
                  </a:cxn>
                </a:cxnLst>
                <a:rect l="0" t="0" r="r" b="b"/>
                <a:pathLst>
                  <a:path h="289">
                    <a:moveTo>
                      <a:pt x="0" y="289"/>
                    </a:moveTo>
                    <a:lnTo>
                      <a:pt x="0" y="159"/>
                    </a:lnTo>
                    <a:lnTo>
                      <a:pt x="0" y="0"/>
                    </a:lnTo>
                  </a:path>
                </a:pathLst>
              </a:custGeom>
              <a:noFill/>
              <a:ln w="6350">
                <a:solidFill>
                  <a:srgbClr val="66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5" name="Freeform 796">
                <a:extLst>
                  <a:ext uri="{FF2B5EF4-FFF2-40B4-BE49-F238E27FC236}">
                    <a16:creationId xmlns:a16="http://schemas.microsoft.com/office/drawing/2014/main" id="{40B38FA9-0D9B-FA57-2F4E-A4696BBA5717}"/>
                  </a:ext>
                </a:extLst>
              </p:cNvPr>
              <p:cNvSpPr>
                <a:spLocks/>
              </p:cNvSpPr>
              <p:nvPr/>
            </p:nvSpPr>
            <p:spPr bwMode="auto">
              <a:xfrm>
                <a:off x="831851" y="4117975"/>
                <a:ext cx="885825" cy="661987"/>
              </a:xfrm>
              <a:custGeom>
                <a:avLst/>
                <a:gdLst>
                  <a:gd name="T0" fmla="*/ 2788 w 2788"/>
                  <a:gd name="T1" fmla="*/ 2063 h 2083"/>
                  <a:gd name="T2" fmla="*/ 1299 w 2788"/>
                  <a:gd name="T3" fmla="*/ 994 h 2083"/>
                  <a:gd name="T4" fmla="*/ 1081 w 2788"/>
                  <a:gd name="T5" fmla="*/ 875 h 2083"/>
                  <a:gd name="T6" fmla="*/ 878 w 2788"/>
                  <a:gd name="T7" fmla="*/ 763 h 2083"/>
                  <a:gd name="T8" fmla="*/ 873 w 2788"/>
                  <a:gd name="T9" fmla="*/ 760 h 2083"/>
                  <a:gd name="T10" fmla="*/ 670 w 2788"/>
                  <a:gd name="T11" fmla="*/ 583 h 2083"/>
                  <a:gd name="T12" fmla="*/ 665 w 2788"/>
                  <a:gd name="T13" fmla="*/ 580 h 2083"/>
                  <a:gd name="T14" fmla="*/ 463 w 2788"/>
                  <a:gd name="T15" fmla="*/ 433 h 2083"/>
                  <a:gd name="T16" fmla="*/ 453 w 2788"/>
                  <a:gd name="T17" fmla="*/ 426 h 2083"/>
                  <a:gd name="T18" fmla="*/ 225 w 2788"/>
                  <a:gd name="T19" fmla="*/ 157 h 2083"/>
                  <a:gd name="T20" fmla="*/ 139 w 2788"/>
                  <a:gd name="T21" fmla="*/ 274 h 2083"/>
                  <a:gd name="T22" fmla="*/ 98 w 2788"/>
                  <a:gd name="T23" fmla="*/ 0 h 2083"/>
                  <a:gd name="T24" fmla="*/ 0 w 2788"/>
                  <a:gd name="T25" fmla="*/ 532 h 2083"/>
                  <a:gd name="T26" fmla="*/ 0 w 2788"/>
                  <a:gd name="T27" fmla="*/ 2083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88" h="2083">
                    <a:moveTo>
                      <a:pt x="2788" y="2063"/>
                    </a:moveTo>
                    <a:lnTo>
                      <a:pt x="1299" y="994"/>
                    </a:lnTo>
                    <a:lnTo>
                      <a:pt x="1081" y="875"/>
                    </a:lnTo>
                    <a:lnTo>
                      <a:pt x="878" y="763"/>
                    </a:lnTo>
                    <a:lnTo>
                      <a:pt x="873" y="760"/>
                    </a:lnTo>
                    <a:lnTo>
                      <a:pt x="670" y="583"/>
                    </a:lnTo>
                    <a:lnTo>
                      <a:pt x="665" y="580"/>
                    </a:lnTo>
                    <a:lnTo>
                      <a:pt x="463" y="433"/>
                    </a:lnTo>
                    <a:lnTo>
                      <a:pt x="453" y="426"/>
                    </a:lnTo>
                    <a:lnTo>
                      <a:pt x="225" y="157"/>
                    </a:lnTo>
                    <a:lnTo>
                      <a:pt x="139" y="274"/>
                    </a:lnTo>
                    <a:lnTo>
                      <a:pt x="98" y="0"/>
                    </a:lnTo>
                    <a:lnTo>
                      <a:pt x="0" y="532"/>
                    </a:lnTo>
                    <a:lnTo>
                      <a:pt x="0" y="2083"/>
                    </a:lnTo>
                  </a:path>
                </a:pathLst>
              </a:custGeom>
              <a:noFill/>
              <a:ln w="19050">
                <a:solidFill>
                  <a:srgbClr val="66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6" name="Freeform 797">
                <a:extLst>
                  <a:ext uri="{FF2B5EF4-FFF2-40B4-BE49-F238E27FC236}">
                    <a16:creationId xmlns:a16="http://schemas.microsoft.com/office/drawing/2014/main" id="{1D176CB4-661E-7DBB-3680-567F5D4028B1}"/>
                  </a:ext>
                </a:extLst>
              </p:cNvPr>
              <p:cNvSpPr>
                <a:spLocks/>
              </p:cNvSpPr>
              <p:nvPr/>
            </p:nvSpPr>
            <p:spPr bwMode="auto">
              <a:xfrm>
                <a:off x="809626" y="4757738"/>
                <a:ext cx="44450" cy="44450"/>
              </a:xfrm>
              <a:custGeom>
                <a:avLst/>
                <a:gdLst>
                  <a:gd name="T0" fmla="*/ 120 w 142"/>
                  <a:gd name="T1" fmla="*/ 121 h 142"/>
                  <a:gd name="T2" fmla="*/ 124 w 142"/>
                  <a:gd name="T3" fmla="*/ 115 h 142"/>
                  <a:gd name="T4" fmla="*/ 128 w 142"/>
                  <a:gd name="T5" fmla="*/ 110 h 142"/>
                  <a:gd name="T6" fmla="*/ 136 w 142"/>
                  <a:gd name="T7" fmla="*/ 98 h 142"/>
                  <a:gd name="T8" fmla="*/ 138 w 142"/>
                  <a:gd name="T9" fmla="*/ 90 h 142"/>
                  <a:gd name="T10" fmla="*/ 140 w 142"/>
                  <a:gd name="T11" fmla="*/ 84 h 142"/>
                  <a:gd name="T12" fmla="*/ 140 w 142"/>
                  <a:gd name="T13" fmla="*/ 80 h 142"/>
                  <a:gd name="T14" fmla="*/ 140 w 142"/>
                  <a:gd name="T15" fmla="*/ 78 h 142"/>
                  <a:gd name="T16" fmla="*/ 140 w 142"/>
                  <a:gd name="T17" fmla="*/ 77 h 142"/>
                  <a:gd name="T18" fmla="*/ 141 w 142"/>
                  <a:gd name="T19" fmla="*/ 77 h 142"/>
                  <a:gd name="T20" fmla="*/ 142 w 142"/>
                  <a:gd name="T21" fmla="*/ 71 h 142"/>
                  <a:gd name="T22" fmla="*/ 140 w 142"/>
                  <a:gd name="T23" fmla="*/ 56 h 142"/>
                  <a:gd name="T24" fmla="*/ 136 w 142"/>
                  <a:gd name="T25" fmla="*/ 43 h 142"/>
                  <a:gd name="T26" fmla="*/ 128 w 142"/>
                  <a:gd name="T27" fmla="*/ 31 h 142"/>
                  <a:gd name="T28" fmla="*/ 120 w 142"/>
                  <a:gd name="T29" fmla="*/ 20 h 142"/>
                  <a:gd name="T30" fmla="*/ 109 w 142"/>
                  <a:gd name="T31" fmla="*/ 11 h 142"/>
                  <a:gd name="T32" fmla="*/ 97 w 142"/>
                  <a:gd name="T33" fmla="*/ 5 h 142"/>
                  <a:gd name="T34" fmla="*/ 90 w 142"/>
                  <a:gd name="T35" fmla="*/ 2 h 142"/>
                  <a:gd name="T36" fmla="*/ 84 w 142"/>
                  <a:gd name="T37" fmla="*/ 1 h 142"/>
                  <a:gd name="T38" fmla="*/ 71 w 142"/>
                  <a:gd name="T39" fmla="*/ 0 h 142"/>
                  <a:gd name="T40" fmla="*/ 55 w 142"/>
                  <a:gd name="T41" fmla="*/ 1 h 142"/>
                  <a:gd name="T42" fmla="*/ 43 w 142"/>
                  <a:gd name="T43" fmla="*/ 5 h 142"/>
                  <a:gd name="T44" fmla="*/ 31 w 142"/>
                  <a:gd name="T45" fmla="*/ 11 h 142"/>
                  <a:gd name="T46" fmla="*/ 21 w 142"/>
                  <a:gd name="T47" fmla="*/ 20 h 142"/>
                  <a:gd name="T48" fmla="*/ 11 w 142"/>
                  <a:gd name="T49" fmla="*/ 31 h 142"/>
                  <a:gd name="T50" fmla="*/ 5 w 142"/>
                  <a:gd name="T51" fmla="*/ 43 h 142"/>
                  <a:gd name="T52" fmla="*/ 1 w 142"/>
                  <a:gd name="T53" fmla="*/ 56 h 142"/>
                  <a:gd name="T54" fmla="*/ 0 w 142"/>
                  <a:gd name="T55" fmla="*/ 71 h 142"/>
                  <a:gd name="T56" fmla="*/ 1 w 142"/>
                  <a:gd name="T57" fmla="*/ 84 h 142"/>
                  <a:gd name="T58" fmla="*/ 2 w 142"/>
                  <a:gd name="T59" fmla="*/ 90 h 142"/>
                  <a:gd name="T60" fmla="*/ 5 w 142"/>
                  <a:gd name="T61" fmla="*/ 98 h 142"/>
                  <a:gd name="T62" fmla="*/ 11 w 142"/>
                  <a:gd name="T63" fmla="*/ 110 h 142"/>
                  <a:gd name="T64" fmla="*/ 15 w 142"/>
                  <a:gd name="T65" fmla="*/ 115 h 142"/>
                  <a:gd name="T66" fmla="*/ 21 w 142"/>
                  <a:gd name="T67" fmla="*/ 121 h 142"/>
                  <a:gd name="T68" fmla="*/ 31 w 142"/>
                  <a:gd name="T69" fmla="*/ 129 h 142"/>
                  <a:gd name="T70" fmla="*/ 43 w 142"/>
                  <a:gd name="T71" fmla="*/ 136 h 142"/>
                  <a:gd name="T72" fmla="*/ 55 w 142"/>
                  <a:gd name="T73" fmla="*/ 140 h 142"/>
                  <a:gd name="T74" fmla="*/ 71 w 142"/>
                  <a:gd name="T75" fmla="*/ 142 h 142"/>
                  <a:gd name="T76" fmla="*/ 77 w 142"/>
                  <a:gd name="T77" fmla="*/ 141 h 142"/>
                  <a:gd name="T78" fmla="*/ 77 w 142"/>
                  <a:gd name="T79" fmla="*/ 140 h 142"/>
                  <a:gd name="T80" fmla="*/ 78 w 142"/>
                  <a:gd name="T81" fmla="*/ 140 h 142"/>
                  <a:gd name="T82" fmla="*/ 80 w 142"/>
                  <a:gd name="T83" fmla="*/ 140 h 142"/>
                  <a:gd name="T84" fmla="*/ 84 w 142"/>
                  <a:gd name="T85" fmla="*/ 140 h 142"/>
                  <a:gd name="T86" fmla="*/ 90 w 142"/>
                  <a:gd name="T87" fmla="*/ 138 h 142"/>
                  <a:gd name="T88" fmla="*/ 97 w 142"/>
                  <a:gd name="T89" fmla="*/ 136 h 142"/>
                  <a:gd name="T90" fmla="*/ 109 w 142"/>
                  <a:gd name="T91" fmla="*/ 129 h 142"/>
                  <a:gd name="T92" fmla="*/ 114 w 142"/>
                  <a:gd name="T93" fmla="*/ 125 h 142"/>
                  <a:gd name="T94" fmla="*/ 120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0" y="121"/>
                    </a:moveTo>
                    <a:lnTo>
                      <a:pt x="124" y="115"/>
                    </a:lnTo>
                    <a:lnTo>
                      <a:pt x="128" y="110"/>
                    </a:lnTo>
                    <a:lnTo>
                      <a:pt x="136" y="98"/>
                    </a:lnTo>
                    <a:lnTo>
                      <a:pt x="138" y="90"/>
                    </a:lnTo>
                    <a:lnTo>
                      <a:pt x="140" y="84"/>
                    </a:lnTo>
                    <a:lnTo>
                      <a:pt x="140" y="80"/>
                    </a:lnTo>
                    <a:lnTo>
                      <a:pt x="140" y="78"/>
                    </a:lnTo>
                    <a:lnTo>
                      <a:pt x="140" y="77"/>
                    </a:lnTo>
                    <a:lnTo>
                      <a:pt x="141" y="77"/>
                    </a:lnTo>
                    <a:lnTo>
                      <a:pt x="142" y="71"/>
                    </a:lnTo>
                    <a:lnTo>
                      <a:pt x="140" y="56"/>
                    </a:lnTo>
                    <a:lnTo>
                      <a:pt x="136" y="43"/>
                    </a:lnTo>
                    <a:lnTo>
                      <a:pt x="128" y="31"/>
                    </a:lnTo>
                    <a:lnTo>
                      <a:pt x="120" y="20"/>
                    </a:lnTo>
                    <a:lnTo>
                      <a:pt x="109" y="11"/>
                    </a:lnTo>
                    <a:lnTo>
                      <a:pt x="97" y="5"/>
                    </a:lnTo>
                    <a:lnTo>
                      <a:pt x="90" y="2"/>
                    </a:lnTo>
                    <a:lnTo>
                      <a:pt x="84" y="1"/>
                    </a:lnTo>
                    <a:lnTo>
                      <a:pt x="71" y="0"/>
                    </a:lnTo>
                    <a:lnTo>
                      <a:pt x="55" y="1"/>
                    </a:lnTo>
                    <a:lnTo>
                      <a:pt x="43" y="5"/>
                    </a:lnTo>
                    <a:lnTo>
                      <a:pt x="31" y="11"/>
                    </a:lnTo>
                    <a:lnTo>
                      <a:pt x="21" y="20"/>
                    </a:lnTo>
                    <a:lnTo>
                      <a:pt x="11" y="31"/>
                    </a:lnTo>
                    <a:lnTo>
                      <a:pt x="5" y="43"/>
                    </a:lnTo>
                    <a:lnTo>
                      <a:pt x="1" y="56"/>
                    </a:lnTo>
                    <a:lnTo>
                      <a:pt x="0" y="71"/>
                    </a:lnTo>
                    <a:lnTo>
                      <a:pt x="1" y="84"/>
                    </a:lnTo>
                    <a:lnTo>
                      <a:pt x="2" y="90"/>
                    </a:lnTo>
                    <a:lnTo>
                      <a:pt x="5" y="98"/>
                    </a:lnTo>
                    <a:lnTo>
                      <a:pt x="11" y="110"/>
                    </a:lnTo>
                    <a:lnTo>
                      <a:pt x="15" y="115"/>
                    </a:lnTo>
                    <a:lnTo>
                      <a:pt x="21" y="121"/>
                    </a:lnTo>
                    <a:lnTo>
                      <a:pt x="31" y="129"/>
                    </a:lnTo>
                    <a:lnTo>
                      <a:pt x="43" y="136"/>
                    </a:lnTo>
                    <a:lnTo>
                      <a:pt x="55"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7" name="Freeform 798">
                <a:extLst>
                  <a:ext uri="{FF2B5EF4-FFF2-40B4-BE49-F238E27FC236}">
                    <a16:creationId xmlns:a16="http://schemas.microsoft.com/office/drawing/2014/main" id="{03A46140-7411-9725-9B1E-CFCE3B8B5001}"/>
                  </a:ext>
                </a:extLst>
              </p:cNvPr>
              <p:cNvSpPr>
                <a:spLocks/>
              </p:cNvSpPr>
              <p:nvPr/>
            </p:nvSpPr>
            <p:spPr bwMode="auto">
              <a:xfrm>
                <a:off x="809626" y="4265613"/>
                <a:ext cx="44450" cy="44450"/>
              </a:xfrm>
              <a:custGeom>
                <a:avLst/>
                <a:gdLst>
                  <a:gd name="T0" fmla="*/ 120 w 142"/>
                  <a:gd name="T1" fmla="*/ 121 h 142"/>
                  <a:gd name="T2" fmla="*/ 124 w 142"/>
                  <a:gd name="T3" fmla="*/ 115 h 142"/>
                  <a:gd name="T4" fmla="*/ 128 w 142"/>
                  <a:gd name="T5" fmla="*/ 110 h 142"/>
                  <a:gd name="T6" fmla="*/ 136 w 142"/>
                  <a:gd name="T7" fmla="*/ 98 h 142"/>
                  <a:gd name="T8" fmla="*/ 138 w 142"/>
                  <a:gd name="T9" fmla="*/ 91 h 142"/>
                  <a:gd name="T10" fmla="*/ 140 w 142"/>
                  <a:gd name="T11" fmla="*/ 84 h 142"/>
                  <a:gd name="T12" fmla="*/ 140 w 142"/>
                  <a:gd name="T13" fmla="*/ 80 h 142"/>
                  <a:gd name="T14" fmla="*/ 140 w 142"/>
                  <a:gd name="T15" fmla="*/ 78 h 142"/>
                  <a:gd name="T16" fmla="*/ 140 w 142"/>
                  <a:gd name="T17" fmla="*/ 77 h 142"/>
                  <a:gd name="T18" fmla="*/ 141 w 142"/>
                  <a:gd name="T19" fmla="*/ 77 h 142"/>
                  <a:gd name="T20" fmla="*/ 142 w 142"/>
                  <a:gd name="T21" fmla="*/ 71 h 142"/>
                  <a:gd name="T22" fmla="*/ 140 w 142"/>
                  <a:gd name="T23" fmla="*/ 56 h 142"/>
                  <a:gd name="T24" fmla="*/ 136 w 142"/>
                  <a:gd name="T25" fmla="*/ 43 h 142"/>
                  <a:gd name="T26" fmla="*/ 128 w 142"/>
                  <a:gd name="T27" fmla="*/ 31 h 142"/>
                  <a:gd name="T28" fmla="*/ 120 w 142"/>
                  <a:gd name="T29" fmla="*/ 21 h 142"/>
                  <a:gd name="T30" fmla="*/ 109 w 142"/>
                  <a:gd name="T31" fmla="*/ 12 h 142"/>
                  <a:gd name="T32" fmla="*/ 97 w 142"/>
                  <a:gd name="T33" fmla="*/ 5 h 142"/>
                  <a:gd name="T34" fmla="*/ 90 w 142"/>
                  <a:gd name="T35" fmla="*/ 2 h 142"/>
                  <a:gd name="T36" fmla="*/ 84 w 142"/>
                  <a:gd name="T37" fmla="*/ 1 h 142"/>
                  <a:gd name="T38" fmla="*/ 71 w 142"/>
                  <a:gd name="T39" fmla="*/ 0 h 142"/>
                  <a:gd name="T40" fmla="*/ 55 w 142"/>
                  <a:gd name="T41" fmla="*/ 1 h 142"/>
                  <a:gd name="T42" fmla="*/ 43 w 142"/>
                  <a:gd name="T43" fmla="*/ 5 h 142"/>
                  <a:gd name="T44" fmla="*/ 31 w 142"/>
                  <a:gd name="T45" fmla="*/ 12 h 142"/>
                  <a:gd name="T46" fmla="*/ 21 w 142"/>
                  <a:gd name="T47" fmla="*/ 21 h 142"/>
                  <a:gd name="T48" fmla="*/ 11 w 142"/>
                  <a:gd name="T49" fmla="*/ 31 h 142"/>
                  <a:gd name="T50" fmla="*/ 5 w 142"/>
                  <a:gd name="T51" fmla="*/ 43 h 142"/>
                  <a:gd name="T52" fmla="*/ 1 w 142"/>
                  <a:gd name="T53" fmla="*/ 56 h 142"/>
                  <a:gd name="T54" fmla="*/ 0 w 142"/>
                  <a:gd name="T55" fmla="*/ 71 h 142"/>
                  <a:gd name="T56" fmla="*/ 1 w 142"/>
                  <a:gd name="T57" fmla="*/ 84 h 142"/>
                  <a:gd name="T58" fmla="*/ 2 w 142"/>
                  <a:gd name="T59" fmla="*/ 91 h 142"/>
                  <a:gd name="T60" fmla="*/ 5 w 142"/>
                  <a:gd name="T61" fmla="*/ 98 h 142"/>
                  <a:gd name="T62" fmla="*/ 11 w 142"/>
                  <a:gd name="T63" fmla="*/ 110 h 142"/>
                  <a:gd name="T64" fmla="*/ 15 w 142"/>
                  <a:gd name="T65" fmla="*/ 115 h 142"/>
                  <a:gd name="T66" fmla="*/ 21 w 142"/>
                  <a:gd name="T67" fmla="*/ 121 h 142"/>
                  <a:gd name="T68" fmla="*/ 31 w 142"/>
                  <a:gd name="T69" fmla="*/ 129 h 142"/>
                  <a:gd name="T70" fmla="*/ 43 w 142"/>
                  <a:gd name="T71" fmla="*/ 136 h 142"/>
                  <a:gd name="T72" fmla="*/ 55 w 142"/>
                  <a:gd name="T73" fmla="*/ 140 h 142"/>
                  <a:gd name="T74" fmla="*/ 71 w 142"/>
                  <a:gd name="T75" fmla="*/ 142 h 142"/>
                  <a:gd name="T76" fmla="*/ 77 w 142"/>
                  <a:gd name="T77" fmla="*/ 141 h 142"/>
                  <a:gd name="T78" fmla="*/ 77 w 142"/>
                  <a:gd name="T79" fmla="*/ 140 h 142"/>
                  <a:gd name="T80" fmla="*/ 78 w 142"/>
                  <a:gd name="T81" fmla="*/ 140 h 142"/>
                  <a:gd name="T82" fmla="*/ 80 w 142"/>
                  <a:gd name="T83" fmla="*/ 140 h 142"/>
                  <a:gd name="T84" fmla="*/ 84 w 142"/>
                  <a:gd name="T85" fmla="*/ 140 h 142"/>
                  <a:gd name="T86" fmla="*/ 90 w 142"/>
                  <a:gd name="T87" fmla="*/ 138 h 142"/>
                  <a:gd name="T88" fmla="*/ 97 w 142"/>
                  <a:gd name="T89" fmla="*/ 136 h 142"/>
                  <a:gd name="T90" fmla="*/ 109 w 142"/>
                  <a:gd name="T91" fmla="*/ 129 h 142"/>
                  <a:gd name="T92" fmla="*/ 114 w 142"/>
                  <a:gd name="T93" fmla="*/ 125 h 142"/>
                  <a:gd name="T94" fmla="*/ 120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0" y="121"/>
                    </a:moveTo>
                    <a:lnTo>
                      <a:pt x="124" y="115"/>
                    </a:lnTo>
                    <a:lnTo>
                      <a:pt x="128" y="110"/>
                    </a:lnTo>
                    <a:lnTo>
                      <a:pt x="136" y="98"/>
                    </a:lnTo>
                    <a:lnTo>
                      <a:pt x="138" y="91"/>
                    </a:lnTo>
                    <a:lnTo>
                      <a:pt x="140" y="84"/>
                    </a:lnTo>
                    <a:lnTo>
                      <a:pt x="140" y="80"/>
                    </a:lnTo>
                    <a:lnTo>
                      <a:pt x="140" y="78"/>
                    </a:lnTo>
                    <a:lnTo>
                      <a:pt x="140" y="77"/>
                    </a:lnTo>
                    <a:lnTo>
                      <a:pt x="141" y="77"/>
                    </a:lnTo>
                    <a:lnTo>
                      <a:pt x="142" y="71"/>
                    </a:lnTo>
                    <a:lnTo>
                      <a:pt x="140" y="56"/>
                    </a:lnTo>
                    <a:lnTo>
                      <a:pt x="136" y="43"/>
                    </a:lnTo>
                    <a:lnTo>
                      <a:pt x="128" y="31"/>
                    </a:lnTo>
                    <a:lnTo>
                      <a:pt x="120" y="21"/>
                    </a:lnTo>
                    <a:lnTo>
                      <a:pt x="109" y="12"/>
                    </a:lnTo>
                    <a:lnTo>
                      <a:pt x="97" y="5"/>
                    </a:lnTo>
                    <a:lnTo>
                      <a:pt x="90" y="2"/>
                    </a:lnTo>
                    <a:lnTo>
                      <a:pt x="84" y="1"/>
                    </a:lnTo>
                    <a:lnTo>
                      <a:pt x="71" y="0"/>
                    </a:lnTo>
                    <a:lnTo>
                      <a:pt x="55" y="1"/>
                    </a:lnTo>
                    <a:lnTo>
                      <a:pt x="43" y="5"/>
                    </a:lnTo>
                    <a:lnTo>
                      <a:pt x="31" y="12"/>
                    </a:lnTo>
                    <a:lnTo>
                      <a:pt x="21" y="21"/>
                    </a:lnTo>
                    <a:lnTo>
                      <a:pt x="11" y="31"/>
                    </a:lnTo>
                    <a:lnTo>
                      <a:pt x="5" y="43"/>
                    </a:lnTo>
                    <a:lnTo>
                      <a:pt x="1" y="56"/>
                    </a:lnTo>
                    <a:lnTo>
                      <a:pt x="0" y="71"/>
                    </a:lnTo>
                    <a:lnTo>
                      <a:pt x="1" y="84"/>
                    </a:lnTo>
                    <a:lnTo>
                      <a:pt x="2" y="91"/>
                    </a:lnTo>
                    <a:lnTo>
                      <a:pt x="5" y="98"/>
                    </a:lnTo>
                    <a:lnTo>
                      <a:pt x="11" y="110"/>
                    </a:lnTo>
                    <a:lnTo>
                      <a:pt x="15" y="115"/>
                    </a:lnTo>
                    <a:lnTo>
                      <a:pt x="21" y="121"/>
                    </a:lnTo>
                    <a:lnTo>
                      <a:pt x="31" y="129"/>
                    </a:lnTo>
                    <a:lnTo>
                      <a:pt x="43" y="136"/>
                    </a:lnTo>
                    <a:lnTo>
                      <a:pt x="55"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8" name="Freeform 799">
                <a:extLst>
                  <a:ext uri="{FF2B5EF4-FFF2-40B4-BE49-F238E27FC236}">
                    <a16:creationId xmlns:a16="http://schemas.microsoft.com/office/drawing/2014/main" id="{6B0DA507-45C2-3464-691C-08C313169B58}"/>
                  </a:ext>
                </a:extLst>
              </p:cNvPr>
              <p:cNvSpPr>
                <a:spLocks/>
              </p:cNvSpPr>
              <p:nvPr/>
            </p:nvSpPr>
            <p:spPr bwMode="auto">
              <a:xfrm>
                <a:off x="839788" y="4095750"/>
                <a:ext cx="46038" cy="46037"/>
              </a:xfrm>
              <a:custGeom>
                <a:avLst/>
                <a:gdLst>
                  <a:gd name="T0" fmla="*/ 121 w 142"/>
                  <a:gd name="T1" fmla="*/ 121 h 142"/>
                  <a:gd name="T2" fmla="*/ 125 w 142"/>
                  <a:gd name="T3" fmla="*/ 115 h 142"/>
                  <a:gd name="T4" fmla="*/ 129 w 142"/>
                  <a:gd name="T5" fmla="*/ 110 h 142"/>
                  <a:gd name="T6" fmla="*/ 136 w 142"/>
                  <a:gd name="T7" fmla="*/ 98 h 142"/>
                  <a:gd name="T8" fmla="*/ 138 w 142"/>
                  <a:gd name="T9" fmla="*/ 90 h 142"/>
                  <a:gd name="T10" fmla="*/ 140 w 142"/>
                  <a:gd name="T11" fmla="*/ 84 h 142"/>
                  <a:gd name="T12" fmla="*/ 140 w 142"/>
                  <a:gd name="T13" fmla="*/ 80 h 142"/>
                  <a:gd name="T14" fmla="*/ 140 w 142"/>
                  <a:gd name="T15" fmla="*/ 78 h 142"/>
                  <a:gd name="T16" fmla="*/ 140 w 142"/>
                  <a:gd name="T17" fmla="*/ 77 h 142"/>
                  <a:gd name="T18" fmla="*/ 141 w 142"/>
                  <a:gd name="T19" fmla="*/ 77 h 142"/>
                  <a:gd name="T20" fmla="*/ 142 w 142"/>
                  <a:gd name="T21" fmla="*/ 71 h 142"/>
                  <a:gd name="T22" fmla="*/ 140 w 142"/>
                  <a:gd name="T23" fmla="*/ 56 h 142"/>
                  <a:gd name="T24" fmla="*/ 136 w 142"/>
                  <a:gd name="T25" fmla="*/ 43 h 142"/>
                  <a:gd name="T26" fmla="*/ 129 w 142"/>
                  <a:gd name="T27" fmla="*/ 31 h 142"/>
                  <a:gd name="T28" fmla="*/ 121 w 142"/>
                  <a:gd name="T29" fmla="*/ 20 h 142"/>
                  <a:gd name="T30" fmla="*/ 109 w 142"/>
                  <a:gd name="T31" fmla="*/ 11 h 142"/>
                  <a:gd name="T32" fmla="*/ 97 w 142"/>
                  <a:gd name="T33" fmla="*/ 5 h 142"/>
                  <a:gd name="T34" fmla="*/ 90 w 142"/>
                  <a:gd name="T35" fmla="*/ 2 h 142"/>
                  <a:gd name="T36" fmla="*/ 84 w 142"/>
                  <a:gd name="T37" fmla="*/ 1 h 142"/>
                  <a:gd name="T38" fmla="*/ 71 w 142"/>
                  <a:gd name="T39" fmla="*/ 0 h 142"/>
                  <a:gd name="T40" fmla="*/ 56 w 142"/>
                  <a:gd name="T41" fmla="*/ 1 h 142"/>
                  <a:gd name="T42" fmla="*/ 44 w 142"/>
                  <a:gd name="T43" fmla="*/ 5 h 142"/>
                  <a:gd name="T44" fmla="*/ 31 w 142"/>
                  <a:gd name="T45" fmla="*/ 11 h 142"/>
                  <a:gd name="T46" fmla="*/ 21 w 142"/>
                  <a:gd name="T47" fmla="*/ 20 h 142"/>
                  <a:gd name="T48" fmla="*/ 11 w 142"/>
                  <a:gd name="T49" fmla="*/ 31 h 142"/>
                  <a:gd name="T50" fmla="*/ 5 w 142"/>
                  <a:gd name="T51" fmla="*/ 43 h 142"/>
                  <a:gd name="T52" fmla="*/ 1 w 142"/>
                  <a:gd name="T53" fmla="*/ 56 h 142"/>
                  <a:gd name="T54" fmla="*/ 0 w 142"/>
                  <a:gd name="T55" fmla="*/ 71 h 142"/>
                  <a:gd name="T56" fmla="*/ 1 w 142"/>
                  <a:gd name="T57" fmla="*/ 84 h 142"/>
                  <a:gd name="T58" fmla="*/ 2 w 142"/>
                  <a:gd name="T59" fmla="*/ 90 h 142"/>
                  <a:gd name="T60" fmla="*/ 5 w 142"/>
                  <a:gd name="T61" fmla="*/ 98 h 142"/>
                  <a:gd name="T62" fmla="*/ 11 w 142"/>
                  <a:gd name="T63" fmla="*/ 110 h 142"/>
                  <a:gd name="T64" fmla="*/ 15 w 142"/>
                  <a:gd name="T65" fmla="*/ 115 h 142"/>
                  <a:gd name="T66" fmla="*/ 21 w 142"/>
                  <a:gd name="T67" fmla="*/ 121 h 142"/>
                  <a:gd name="T68" fmla="*/ 31 w 142"/>
                  <a:gd name="T69" fmla="*/ 129 h 142"/>
                  <a:gd name="T70" fmla="*/ 44 w 142"/>
                  <a:gd name="T71" fmla="*/ 136 h 142"/>
                  <a:gd name="T72" fmla="*/ 56 w 142"/>
                  <a:gd name="T73" fmla="*/ 140 h 142"/>
                  <a:gd name="T74" fmla="*/ 71 w 142"/>
                  <a:gd name="T75" fmla="*/ 142 h 142"/>
                  <a:gd name="T76" fmla="*/ 77 w 142"/>
                  <a:gd name="T77" fmla="*/ 141 h 142"/>
                  <a:gd name="T78" fmla="*/ 77 w 142"/>
                  <a:gd name="T79" fmla="*/ 140 h 142"/>
                  <a:gd name="T80" fmla="*/ 78 w 142"/>
                  <a:gd name="T81" fmla="*/ 140 h 142"/>
                  <a:gd name="T82" fmla="*/ 80 w 142"/>
                  <a:gd name="T83" fmla="*/ 140 h 142"/>
                  <a:gd name="T84" fmla="*/ 84 w 142"/>
                  <a:gd name="T85" fmla="*/ 140 h 142"/>
                  <a:gd name="T86" fmla="*/ 90 w 142"/>
                  <a:gd name="T87" fmla="*/ 138 h 142"/>
                  <a:gd name="T88" fmla="*/ 97 w 142"/>
                  <a:gd name="T89" fmla="*/ 136 h 142"/>
                  <a:gd name="T90" fmla="*/ 109 w 142"/>
                  <a:gd name="T91" fmla="*/ 129 h 142"/>
                  <a:gd name="T92" fmla="*/ 115 w 142"/>
                  <a:gd name="T93" fmla="*/ 125 h 142"/>
                  <a:gd name="T94" fmla="*/ 121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121"/>
                    </a:moveTo>
                    <a:lnTo>
                      <a:pt x="125" y="115"/>
                    </a:lnTo>
                    <a:lnTo>
                      <a:pt x="129" y="110"/>
                    </a:lnTo>
                    <a:lnTo>
                      <a:pt x="136" y="98"/>
                    </a:lnTo>
                    <a:lnTo>
                      <a:pt x="138" y="90"/>
                    </a:lnTo>
                    <a:lnTo>
                      <a:pt x="140" y="84"/>
                    </a:lnTo>
                    <a:lnTo>
                      <a:pt x="140" y="80"/>
                    </a:lnTo>
                    <a:lnTo>
                      <a:pt x="140" y="78"/>
                    </a:lnTo>
                    <a:lnTo>
                      <a:pt x="140" y="77"/>
                    </a:lnTo>
                    <a:lnTo>
                      <a:pt x="141" y="77"/>
                    </a:lnTo>
                    <a:lnTo>
                      <a:pt x="142" y="71"/>
                    </a:lnTo>
                    <a:lnTo>
                      <a:pt x="140" y="56"/>
                    </a:lnTo>
                    <a:lnTo>
                      <a:pt x="136" y="43"/>
                    </a:lnTo>
                    <a:lnTo>
                      <a:pt x="129" y="31"/>
                    </a:lnTo>
                    <a:lnTo>
                      <a:pt x="121" y="20"/>
                    </a:lnTo>
                    <a:lnTo>
                      <a:pt x="109" y="11"/>
                    </a:lnTo>
                    <a:lnTo>
                      <a:pt x="97" y="5"/>
                    </a:lnTo>
                    <a:lnTo>
                      <a:pt x="90" y="2"/>
                    </a:lnTo>
                    <a:lnTo>
                      <a:pt x="84" y="1"/>
                    </a:lnTo>
                    <a:lnTo>
                      <a:pt x="71" y="0"/>
                    </a:lnTo>
                    <a:lnTo>
                      <a:pt x="56" y="1"/>
                    </a:lnTo>
                    <a:lnTo>
                      <a:pt x="44" y="5"/>
                    </a:lnTo>
                    <a:lnTo>
                      <a:pt x="31" y="11"/>
                    </a:lnTo>
                    <a:lnTo>
                      <a:pt x="21" y="20"/>
                    </a:lnTo>
                    <a:lnTo>
                      <a:pt x="11" y="31"/>
                    </a:lnTo>
                    <a:lnTo>
                      <a:pt x="5" y="43"/>
                    </a:lnTo>
                    <a:lnTo>
                      <a:pt x="1" y="56"/>
                    </a:lnTo>
                    <a:lnTo>
                      <a:pt x="0" y="71"/>
                    </a:lnTo>
                    <a:lnTo>
                      <a:pt x="1" y="84"/>
                    </a:lnTo>
                    <a:lnTo>
                      <a:pt x="2" y="90"/>
                    </a:lnTo>
                    <a:lnTo>
                      <a:pt x="5" y="98"/>
                    </a:lnTo>
                    <a:lnTo>
                      <a:pt x="11" y="110"/>
                    </a:lnTo>
                    <a:lnTo>
                      <a:pt x="15" y="115"/>
                    </a:lnTo>
                    <a:lnTo>
                      <a:pt x="21" y="121"/>
                    </a:lnTo>
                    <a:lnTo>
                      <a:pt x="31" y="129"/>
                    </a:lnTo>
                    <a:lnTo>
                      <a:pt x="44" y="136"/>
                    </a:lnTo>
                    <a:lnTo>
                      <a:pt x="56" y="140"/>
                    </a:lnTo>
                    <a:lnTo>
                      <a:pt x="71" y="142"/>
                    </a:lnTo>
                    <a:lnTo>
                      <a:pt x="77" y="141"/>
                    </a:lnTo>
                    <a:lnTo>
                      <a:pt x="77" y="140"/>
                    </a:lnTo>
                    <a:lnTo>
                      <a:pt x="78" y="140"/>
                    </a:lnTo>
                    <a:lnTo>
                      <a:pt x="80" y="140"/>
                    </a:lnTo>
                    <a:lnTo>
                      <a:pt x="84" y="140"/>
                    </a:lnTo>
                    <a:lnTo>
                      <a:pt x="90" y="138"/>
                    </a:lnTo>
                    <a:lnTo>
                      <a:pt x="97" y="136"/>
                    </a:lnTo>
                    <a:lnTo>
                      <a:pt x="109" y="129"/>
                    </a:lnTo>
                    <a:lnTo>
                      <a:pt x="115" y="125"/>
                    </a:lnTo>
                    <a:lnTo>
                      <a:pt x="121" y="121"/>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9" name="Freeform 800">
                <a:extLst>
                  <a:ext uri="{FF2B5EF4-FFF2-40B4-BE49-F238E27FC236}">
                    <a16:creationId xmlns:a16="http://schemas.microsoft.com/office/drawing/2014/main" id="{3DAAC0CC-F04C-3597-D27C-864045038F85}"/>
                  </a:ext>
                </a:extLst>
              </p:cNvPr>
              <p:cNvSpPr>
                <a:spLocks/>
              </p:cNvSpPr>
              <p:nvPr/>
            </p:nvSpPr>
            <p:spPr bwMode="auto">
              <a:xfrm>
                <a:off x="854076" y="4183063"/>
                <a:ext cx="44450" cy="44450"/>
              </a:xfrm>
              <a:custGeom>
                <a:avLst/>
                <a:gdLst>
                  <a:gd name="T0" fmla="*/ 120 w 141"/>
                  <a:gd name="T1" fmla="*/ 120 h 142"/>
                  <a:gd name="T2" fmla="*/ 124 w 141"/>
                  <a:gd name="T3" fmla="*/ 114 h 142"/>
                  <a:gd name="T4" fmla="*/ 128 w 141"/>
                  <a:gd name="T5" fmla="*/ 109 h 142"/>
                  <a:gd name="T6" fmla="*/ 135 w 141"/>
                  <a:gd name="T7" fmla="*/ 97 h 142"/>
                  <a:gd name="T8" fmla="*/ 137 w 141"/>
                  <a:gd name="T9" fmla="*/ 90 h 142"/>
                  <a:gd name="T10" fmla="*/ 139 w 141"/>
                  <a:gd name="T11" fmla="*/ 84 h 142"/>
                  <a:gd name="T12" fmla="*/ 139 w 141"/>
                  <a:gd name="T13" fmla="*/ 80 h 142"/>
                  <a:gd name="T14" fmla="*/ 139 w 141"/>
                  <a:gd name="T15" fmla="*/ 78 h 142"/>
                  <a:gd name="T16" fmla="*/ 139 w 141"/>
                  <a:gd name="T17" fmla="*/ 77 h 142"/>
                  <a:gd name="T18" fmla="*/ 140 w 141"/>
                  <a:gd name="T19" fmla="*/ 77 h 142"/>
                  <a:gd name="T20" fmla="*/ 141 w 141"/>
                  <a:gd name="T21" fmla="*/ 71 h 142"/>
                  <a:gd name="T22" fmla="*/ 139 w 141"/>
                  <a:gd name="T23" fmla="*/ 56 h 142"/>
                  <a:gd name="T24" fmla="*/ 135 w 141"/>
                  <a:gd name="T25" fmla="*/ 42 h 142"/>
                  <a:gd name="T26" fmla="*/ 128 w 141"/>
                  <a:gd name="T27" fmla="*/ 30 h 142"/>
                  <a:gd name="T28" fmla="*/ 120 w 141"/>
                  <a:gd name="T29" fmla="*/ 20 h 142"/>
                  <a:gd name="T30" fmla="*/ 109 w 141"/>
                  <a:gd name="T31" fmla="*/ 11 h 142"/>
                  <a:gd name="T32" fmla="*/ 97 w 141"/>
                  <a:gd name="T33" fmla="*/ 5 h 142"/>
                  <a:gd name="T34" fmla="*/ 90 w 141"/>
                  <a:gd name="T35" fmla="*/ 2 h 142"/>
                  <a:gd name="T36" fmla="*/ 84 w 141"/>
                  <a:gd name="T37" fmla="*/ 1 h 142"/>
                  <a:gd name="T38" fmla="*/ 71 w 141"/>
                  <a:gd name="T39" fmla="*/ 0 h 142"/>
                  <a:gd name="T40" fmla="*/ 55 w 141"/>
                  <a:gd name="T41" fmla="*/ 1 h 142"/>
                  <a:gd name="T42" fmla="*/ 43 w 141"/>
                  <a:gd name="T43" fmla="*/ 5 h 142"/>
                  <a:gd name="T44" fmla="*/ 31 w 141"/>
                  <a:gd name="T45" fmla="*/ 11 h 142"/>
                  <a:gd name="T46" fmla="*/ 21 w 141"/>
                  <a:gd name="T47" fmla="*/ 20 h 142"/>
                  <a:gd name="T48" fmla="*/ 11 w 141"/>
                  <a:gd name="T49" fmla="*/ 30 h 142"/>
                  <a:gd name="T50" fmla="*/ 5 w 141"/>
                  <a:gd name="T51" fmla="*/ 42 h 142"/>
                  <a:gd name="T52" fmla="*/ 1 w 141"/>
                  <a:gd name="T53" fmla="*/ 56 h 142"/>
                  <a:gd name="T54" fmla="*/ 0 w 141"/>
                  <a:gd name="T55" fmla="*/ 71 h 142"/>
                  <a:gd name="T56" fmla="*/ 1 w 141"/>
                  <a:gd name="T57" fmla="*/ 84 h 142"/>
                  <a:gd name="T58" fmla="*/ 2 w 141"/>
                  <a:gd name="T59" fmla="*/ 90 h 142"/>
                  <a:gd name="T60" fmla="*/ 5 w 141"/>
                  <a:gd name="T61" fmla="*/ 97 h 142"/>
                  <a:gd name="T62" fmla="*/ 11 w 141"/>
                  <a:gd name="T63" fmla="*/ 109 h 142"/>
                  <a:gd name="T64" fmla="*/ 15 w 141"/>
                  <a:gd name="T65" fmla="*/ 114 h 142"/>
                  <a:gd name="T66" fmla="*/ 21 w 141"/>
                  <a:gd name="T67" fmla="*/ 120 h 142"/>
                  <a:gd name="T68" fmla="*/ 31 w 141"/>
                  <a:gd name="T69" fmla="*/ 129 h 142"/>
                  <a:gd name="T70" fmla="*/ 43 w 141"/>
                  <a:gd name="T71" fmla="*/ 136 h 142"/>
                  <a:gd name="T72" fmla="*/ 55 w 141"/>
                  <a:gd name="T73" fmla="*/ 140 h 142"/>
                  <a:gd name="T74" fmla="*/ 71 w 141"/>
                  <a:gd name="T75" fmla="*/ 142 h 142"/>
                  <a:gd name="T76" fmla="*/ 77 w 141"/>
                  <a:gd name="T77" fmla="*/ 141 h 142"/>
                  <a:gd name="T78" fmla="*/ 77 w 141"/>
                  <a:gd name="T79" fmla="*/ 140 h 142"/>
                  <a:gd name="T80" fmla="*/ 78 w 141"/>
                  <a:gd name="T81" fmla="*/ 140 h 142"/>
                  <a:gd name="T82" fmla="*/ 80 w 141"/>
                  <a:gd name="T83" fmla="*/ 140 h 142"/>
                  <a:gd name="T84" fmla="*/ 84 w 141"/>
                  <a:gd name="T85" fmla="*/ 140 h 142"/>
                  <a:gd name="T86" fmla="*/ 90 w 141"/>
                  <a:gd name="T87" fmla="*/ 138 h 142"/>
                  <a:gd name="T88" fmla="*/ 97 w 141"/>
                  <a:gd name="T89" fmla="*/ 136 h 142"/>
                  <a:gd name="T90" fmla="*/ 109 w 141"/>
                  <a:gd name="T91" fmla="*/ 129 h 142"/>
                  <a:gd name="T92" fmla="*/ 114 w 141"/>
                  <a:gd name="T93" fmla="*/ 125 h 142"/>
                  <a:gd name="T94" fmla="*/ 120 w 141"/>
                  <a:gd name="T95" fmla="*/ 1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1" h="142">
                    <a:moveTo>
                      <a:pt x="120" y="120"/>
                    </a:moveTo>
                    <a:lnTo>
                      <a:pt x="124" y="114"/>
                    </a:lnTo>
                    <a:lnTo>
                      <a:pt x="128" y="109"/>
                    </a:lnTo>
                    <a:lnTo>
                      <a:pt x="135" y="97"/>
                    </a:lnTo>
                    <a:lnTo>
                      <a:pt x="137" y="90"/>
                    </a:lnTo>
                    <a:lnTo>
                      <a:pt x="139" y="84"/>
                    </a:lnTo>
                    <a:lnTo>
                      <a:pt x="139" y="80"/>
                    </a:lnTo>
                    <a:lnTo>
                      <a:pt x="139" y="78"/>
                    </a:lnTo>
                    <a:lnTo>
                      <a:pt x="139" y="77"/>
                    </a:lnTo>
                    <a:lnTo>
                      <a:pt x="140" y="77"/>
                    </a:lnTo>
                    <a:lnTo>
                      <a:pt x="141" y="71"/>
                    </a:lnTo>
                    <a:lnTo>
                      <a:pt x="139" y="56"/>
                    </a:lnTo>
                    <a:lnTo>
                      <a:pt x="135" y="42"/>
                    </a:lnTo>
                    <a:lnTo>
                      <a:pt x="128" y="30"/>
                    </a:lnTo>
                    <a:lnTo>
                      <a:pt x="120" y="20"/>
                    </a:lnTo>
                    <a:lnTo>
                      <a:pt x="109" y="11"/>
                    </a:lnTo>
                    <a:lnTo>
                      <a:pt x="97" y="5"/>
                    </a:lnTo>
                    <a:lnTo>
                      <a:pt x="90" y="2"/>
                    </a:lnTo>
                    <a:lnTo>
                      <a:pt x="84" y="1"/>
                    </a:lnTo>
                    <a:lnTo>
                      <a:pt x="71" y="0"/>
                    </a:lnTo>
                    <a:lnTo>
                      <a:pt x="55" y="1"/>
                    </a:lnTo>
                    <a:lnTo>
                      <a:pt x="43" y="5"/>
                    </a:lnTo>
                    <a:lnTo>
                      <a:pt x="31" y="11"/>
                    </a:lnTo>
                    <a:lnTo>
                      <a:pt x="21" y="20"/>
                    </a:lnTo>
                    <a:lnTo>
                      <a:pt x="11" y="30"/>
                    </a:lnTo>
                    <a:lnTo>
                      <a:pt x="5" y="42"/>
                    </a:lnTo>
                    <a:lnTo>
                      <a:pt x="1" y="56"/>
                    </a:lnTo>
                    <a:lnTo>
                      <a:pt x="0" y="71"/>
                    </a:lnTo>
                    <a:lnTo>
                      <a:pt x="1" y="84"/>
                    </a:lnTo>
                    <a:lnTo>
                      <a:pt x="2" y="90"/>
                    </a:lnTo>
                    <a:lnTo>
                      <a:pt x="5" y="97"/>
                    </a:lnTo>
                    <a:lnTo>
                      <a:pt x="11" y="109"/>
                    </a:lnTo>
                    <a:lnTo>
                      <a:pt x="15" y="114"/>
                    </a:lnTo>
                    <a:lnTo>
                      <a:pt x="21" y="120"/>
                    </a:lnTo>
                    <a:lnTo>
                      <a:pt x="31" y="129"/>
                    </a:lnTo>
                    <a:lnTo>
                      <a:pt x="43" y="136"/>
                    </a:lnTo>
                    <a:lnTo>
                      <a:pt x="55"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0"/>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0" name="Freeform 801">
                <a:extLst>
                  <a:ext uri="{FF2B5EF4-FFF2-40B4-BE49-F238E27FC236}">
                    <a16:creationId xmlns:a16="http://schemas.microsoft.com/office/drawing/2014/main" id="{C49980DB-5B73-9A36-AC61-253BAB329514}"/>
                  </a:ext>
                </a:extLst>
              </p:cNvPr>
              <p:cNvSpPr>
                <a:spLocks/>
              </p:cNvSpPr>
              <p:nvPr/>
            </p:nvSpPr>
            <p:spPr bwMode="auto">
              <a:xfrm>
                <a:off x="881063" y="4146550"/>
                <a:ext cx="44450" cy="44450"/>
              </a:xfrm>
              <a:custGeom>
                <a:avLst/>
                <a:gdLst>
                  <a:gd name="T0" fmla="*/ 120 w 142"/>
                  <a:gd name="T1" fmla="*/ 121 h 142"/>
                  <a:gd name="T2" fmla="*/ 124 w 142"/>
                  <a:gd name="T3" fmla="*/ 115 h 142"/>
                  <a:gd name="T4" fmla="*/ 128 w 142"/>
                  <a:gd name="T5" fmla="*/ 110 h 142"/>
                  <a:gd name="T6" fmla="*/ 135 w 142"/>
                  <a:gd name="T7" fmla="*/ 98 h 142"/>
                  <a:gd name="T8" fmla="*/ 138 w 142"/>
                  <a:gd name="T9" fmla="*/ 91 h 142"/>
                  <a:gd name="T10" fmla="*/ 140 w 142"/>
                  <a:gd name="T11" fmla="*/ 84 h 142"/>
                  <a:gd name="T12" fmla="*/ 140 w 142"/>
                  <a:gd name="T13" fmla="*/ 80 h 142"/>
                  <a:gd name="T14" fmla="*/ 140 w 142"/>
                  <a:gd name="T15" fmla="*/ 78 h 142"/>
                  <a:gd name="T16" fmla="*/ 140 w 142"/>
                  <a:gd name="T17" fmla="*/ 77 h 142"/>
                  <a:gd name="T18" fmla="*/ 141 w 142"/>
                  <a:gd name="T19" fmla="*/ 77 h 142"/>
                  <a:gd name="T20" fmla="*/ 142 w 142"/>
                  <a:gd name="T21" fmla="*/ 71 h 142"/>
                  <a:gd name="T22" fmla="*/ 140 w 142"/>
                  <a:gd name="T23" fmla="*/ 56 h 142"/>
                  <a:gd name="T24" fmla="*/ 135 w 142"/>
                  <a:gd name="T25" fmla="*/ 43 h 142"/>
                  <a:gd name="T26" fmla="*/ 128 w 142"/>
                  <a:gd name="T27" fmla="*/ 31 h 142"/>
                  <a:gd name="T28" fmla="*/ 120 w 142"/>
                  <a:gd name="T29" fmla="*/ 21 h 142"/>
                  <a:gd name="T30" fmla="*/ 109 w 142"/>
                  <a:gd name="T31" fmla="*/ 11 h 142"/>
                  <a:gd name="T32" fmla="*/ 97 w 142"/>
                  <a:gd name="T33" fmla="*/ 5 h 142"/>
                  <a:gd name="T34" fmla="*/ 90 w 142"/>
                  <a:gd name="T35" fmla="*/ 2 h 142"/>
                  <a:gd name="T36" fmla="*/ 84 w 142"/>
                  <a:gd name="T37" fmla="*/ 1 h 142"/>
                  <a:gd name="T38" fmla="*/ 71 w 142"/>
                  <a:gd name="T39" fmla="*/ 0 h 142"/>
                  <a:gd name="T40" fmla="*/ 55 w 142"/>
                  <a:gd name="T41" fmla="*/ 1 h 142"/>
                  <a:gd name="T42" fmla="*/ 43 w 142"/>
                  <a:gd name="T43" fmla="*/ 5 h 142"/>
                  <a:gd name="T44" fmla="*/ 31 w 142"/>
                  <a:gd name="T45" fmla="*/ 11 h 142"/>
                  <a:gd name="T46" fmla="*/ 21 w 142"/>
                  <a:gd name="T47" fmla="*/ 21 h 142"/>
                  <a:gd name="T48" fmla="*/ 11 w 142"/>
                  <a:gd name="T49" fmla="*/ 31 h 142"/>
                  <a:gd name="T50" fmla="*/ 5 w 142"/>
                  <a:gd name="T51" fmla="*/ 43 h 142"/>
                  <a:gd name="T52" fmla="*/ 1 w 142"/>
                  <a:gd name="T53" fmla="*/ 56 h 142"/>
                  <a:gd name="T54" fmla="*/ 0 w 142"/>
                  <a:gd name="T55" fmla="*/ 71 h 142"/>
                  <a:gd name="T56" fmla="*/ 1 w 142"/>
                  <a:gd name="T57" fmla="*/ 84 h 142"/>
                  <a:gd name="T58" fmla="*/ 2 w 142"/>
                  <a:gd name="T59" fmla="*/ 91 h 142"/>
                  <a:gd name="T60" fmla="*/ 5 w 142"/>
                  <a:gd name="T61" fmla="*/ 98 h 142"/>
                  <a:gd name="T62" fmla="*/ 11 w 142"/>
                  <a:gd name="T63" fmla="*/ 110 h 142"/>
                  <a:gd name="T64" fmla="*/ 15 w 142"/>
                  <a:gd name="T65" fmla="*/ 115 h 142"/>
                  <a:gd name="T66" fmla="*/ 21 w 142"/>
                  <a:gd name="T67" fmla="*/ 121 h 142"/>
                  <a:gd name="T68" fmla="*/ 31 w 142"/>
                  <a:gd name="T69" fmla="*/ 129 h 142"/>
                  <a:gd name="T70" fmla="*/ 43 w 142"/>
                  <a:gd name="T71" fmla="*/ 136 h 142"/>
                  <a:gd name="T72" fmla="*/ 55 w 142"/>
                  <a:gd name="T73" fmla="*/ 140 h 142"/>
                  <a:gd name="T74" fmla="*/ 71 w 142"/>
                  <a:gd name="T75" fmla="*/ 142 h 142"/>
                  <a:gd name="T76" fmla="*/ 77 w 142"/>
                  <a:gd name="T77" fmla="*/ 141 h 142"/>
                  <a:gd name="T78" fmla="*/ 77 w 142"/>
                  <a:gd name="T79" fmla="*/ 140 h 142"/>
                  <a:gd name="T80" fmla="*/ 78 w 142"/>
                  <a:gd name="T81" fmla="*/ 140 h 142"/>
                  <a:gd name="T82" fmla="*/ 80 w 142"/>
                  <a:gd name="T83" fmla="*/ 140 h 142"/>
                  <a:gd name="T84" fmla="*/ 84 w 142"/>
                  <a:gd name="T85" fmla="*/ 140 h 142"/>
                  <a:gd name="T86" fmla="*/ 90 w 142"/>
                  <a:gd name="T87" fmla="*/ 138 h 142"/>
                  <a:gd name="T88" fmla="*/ 97 w 142"/>
                  <a:gd name="T89" fmla="*/ 136 h 142"/>
                  <a:gd name="T90" fmla="*/ 109 w 142"/>
                  <a:gd name="T91" fmla="*/ 129 h 142"/>
                  <a:gd name="T92" fmla="*/ 114 w 142"/>
                  <a:gd name="T93" fmla="*/ 125 h 142"/>
                  <a:gd name="T94" fmla="*/ 120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0" y="121"/>
                    </a:moveTo>
                    <a:lnTo>
                      <a:pt x="124" y="115"/>
                    </a:lnTo>
                    <a:lnTo>
                      <a:pt x="128" y="110"/>
                    </a:lnTo>
                    <a:lnTo>
                      <a:pt x="135" y="98"/>
                    </a:lnTo>
                    <a:lnTo>
                      <a:pt x="138" y="91"/>
                    </a:lnTo>
                    <a:lnTo>
                      <a:pt x="140" y="84"/>
                    </a:lnTo>
                    <a:lnTo>
                      <a:pt x="140" y="80"/>
                    </a:lnTo>
                    <a:lnTo>
                      <a:pt x="140" y="78"/>
                    </a:lnTo>
                    <a:lnTo>
                      <a:pt x="140" y="77"/>
                    </a:lnTo>
                    <a:lnTo>
                      <a:pt x="141" y="77"/>
                    </a:lnTo>
                    <a:lnTo>
                      <a:pt x="142" y="71"/>
                    </a:lnTo>
                    <a:lnTo>
                      <a:pt x="140" y="56"/>
                    </a:lnTo>
                    <a:lnTo>
                      <a:pt x="135" y="43"/>
                    </a:lnTo>
                    <a:lnTo>
                      <a:pt x="128" y="31"/>
                    </a:lnTo>
                    <a:lnTo>
                      <a:pt x="120" y="21"/>
                    </a:lnTo>
                    <a:lnTo>
                      <a:pt x="109" y="11"/>
                    </a:lnTo>
                    <a:lnTo>
                      <a:pt x="97" y="5"/>
                    </a:lnTo>
                    <a:lnTo>
                      <a:pt x="90" y="2"/>
                    </a:lnTo>
                    <a:lnTo>
                      <a:pt x="84" y="1"/>
                    </a:lnTo>
                    <a:lnTo>
                      <a:pt x="71" y="0"/>
                    </a:lnTo>
                    <a:lnTo>
                      <a:pt x="55" y="1"/>
                    </a:lnTo>
                    <a:lnTo>
                      <a:pt x="43" y="5"/>
                    </a:lnTo>
                    <a:lnTo>
                      <a:pt x="31" y="11"/>
                    </a:lnTo>
                    <a:lnTo>
                      <a:pt x="21" y="21"/>
                    </a:lnTo>
                    <a:lnTo>
                      <a:pt x="11" y="31"/>
                    </a:lnTo>
                    <a:lnTo>
                      <a:pt x="5" y="43"/>
                    </a:lnTo>
                    <a:lnTo>
                      <a:pt x="1" y="56"/>
                    </a:lnTo>
                    <a:lnTo>
                      <a:pt x="0" y="71"/>
                    </a:lnTo>
                    <a:lnTo>
                      <a:pt x="1" y="84"/>
                    </a:lnTo>
                    <a:lnTo>
                      <a:pt x="2" y="91"/>
                    </a:lnTo>
                    <a:lnTo>
                      <a:pt x="5" y="98"/>
                    </a:lnTo>
                    <a:lnTo>
                      <a:pt x="11" y="110"/>
                    </a:lnTo>
                    <a:lnTo>
                      <a:pt x="15" y="115"/>
                    </a:lnTo>
                    <a:lnTo>
                      <a:pt x="21" y="121"/>
                    </a:lnTo>
                    <a:lnTo>
                      <a:pt x="31" y="129"/>
                    </a:lnTo>
                    <a:lnTo>
                      <a:pt x="43" y="136"/>
                    </a:lnTo>
                    <a:lnTo>
                      <a:pt x="55"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1" name="Freeform 802">
                <a:extLst>
                  <a:ext uri="{FF2B5EF4-FFF2-40B4-BE49-F238E27FC236}">
                    <a16:creationId xmlns:a16="http://schemas.microsoft.com/office/drawing/2014/main" id="{2AF489C2-B734-10B1-2B29-795DD3D96C16}"/>
                  </a:ext>
                </a:extLst>
              </p:cNvPr>
              <p:cNvSpPr>
                <a:spLocks/>
              </p:cNvSpPr>
              <p:nvPr/>
            </p:nvSpPr>
            <p:spPr bwMode="auto">
              <a:xfrm>
                <a:off x="952501" y="4230688"/>
                <a:ext cx="46038" cy="46037"/>
              </a:xfrm>
              <a:custGeom>
                <a:avLst/>
                <a:gdLst>
                  <a:gd name="T0" fmla="*/ 120 w 142"/>
                  <a:gd name="T1" fmla="*/ 121 h 142"/>
                  <a:gd name="T2" fmla="*/ 124 w 142"/>
                  <a:gd name="T3" fmla="*/ 114 h 142"/>
                  <a:gd name="T4" fmla="*/ 128 w 142"/>
                  <a:gd name="T5" fmla="*/ 109 h 142"/>
                  <a:gd name="T6" fmla="*/ 135 w 142"/>
                  <a:gd name="T7" fmla="*/ 97 h 142"/>
                  <a:gd name="T8" fmla="*/ 138 w 142"/>
                  <a:gd name="T9" fmla="*/ 90 h 142"/>
                  <a:gd name="T10" fmla="*/ 140 w 142"/>
                  <a:gd name="T11" fmla="*/ 84 h 142"/>
                  <a:gd name="T12" fmla="*/ 140 w 142"/>
                  <a:gd name="T13" fmla="*/ 80 h 142"/>
                  <a:gd name="T14" fmla="*/ 140 w 142"/>
                  <a:gd name="T15" fmla="*/ 78 h 142"/>
                  <a:gd name="T16" fmla="*/ 140 w 142"/>
                  <a:gd name="T17" fmla="*/ 77 h 142"/>
                  <a:gd name="T18" fmla="*/ 141 w 142"/>
                  <a:gd name="T19" fmla="*/ 77 h 142"/>
                  <a:gd name="T20" fmla="*/ 142 w 142"/>
                  <a:gd name="T21" fmla="*/ 71 h 142"/>
                  <a:gd name="T22" fmla="*/ 140 w 142"/>
                  <a:gd name="T23" fmla="*/ 56 h 142"/>
                  <a:gd name="T24" fmla="*/ 135 w 142"/>
                  <a:gd name="T25" fmla="*/ 42 h 142"/>
                  <a:gd name="T26" fmla="*/ 128 w 142"/>
                  <a:gd name="T27" fmla="*/ 30 h 142"/>
                  <a:gd name="T28" fmla="*/ 120 w 142"/>
                  <a:gd name="T29" fmla="*/ 20 h 142"/>
                  <a:gd name="T30" fmla="*/ 109 w 142"/>
                  <a:gd name="T31" fmla="*/ 11 h 142"/>
                  <a:gd name="T32" fmla="*/ 97 w 142"/>
                  <a:gd name="T33" fmla="*/ 5 h 142"/>
                  <a:gd name="T34" fmla="*/ 90 w 142"/>
                  <a:gd name="T35" fmla="*/ 2 h 142"/>
                  <a:gd name="T36" fmla="*/ 84 w 142"/>
                  <a:gd name="T37" fmla="*/ 1 h 142"/>
                  <a:gd name="T38" fmla="*/ 71 w 142"/>
                  <a:gd name="T39" fmla="*/ 0 h 142"/>
                  <a:gd name="T40" fmla="*/ 55 w 142"/>
                  <a:gd name="T41" fmla="*/ 1 h 142"/>
                  <a:gd name="T42" fmla="*/ 43 w 142"/>
                  <a:gd name="T43" fmla="*/ 5 h 142"/>
                  <a:gd name="T44" fmla="*/ 31 w 142"/>
                  <a:gd name="T45" fmla="*/ 11 h 142"/>
                  <a:gd name="T46" fmla="*/ 21 w 142"/>
                  <a:gd name="T47" fmla="*/ 20 h 142"/>
                  <a:gd name="T48" fmla="*/ 11 w 142"/>
                  <a:gd name="T49" fmla="*/ 30 h 142"/>
                  <a:gd name="T50" fmla="*/ 5 w 142"/>
                  <a:gd name="T51" fmla="*/ 42 h 142"/>
                  <a:gd name="T52" fmla="*/ 1 w 142"/>
                  <a:gd name="T53" fmla="*/ 56 h 142"/>
                  <a:gd name="T54" fmla="*/ 0 w 142"/>
                  <a:gd name="T55" fmla="*/ 71 h 142"/>
                  <a:gd name="T56" fmla="*/ 1 w 142"/>
                  <a:gd name="T57" fmla="*/ 84 h 142"/>
                  <a:gd name="T58" fmla="*/ 2 w 142"/>
                  <a:gd name="T59" fmla="*/ 90 h 142"/>
                  <a:gd name="T60" fmla="*/ 5 w 142"/>
                  <a:gd name="T61" fmla="*/ 97 h 142"/>
                  <a:gd name="T62" fmla="*/ 11 w 142"/>
                  <a:gd name="T63" fmla="*/ 109 h 142"/>
                  <a:gd name="T64" fmla="*/ 15 w 142"/>
                  <a:gd name="T65" fmla="*/ 114 h 142"/>
                  <a:gd name="T66" fmla="*/ 21 w 142"/>
                  <a:gd name="T67" fmla="*/ 121 h 142"/>
                  <a:gd name="T68" fmla="*/ 31 w 142"/>
                  <a:gd name="T69" fmla="*/ 129 h 142"/>
                  <a:gd name="T70" fmla="*/ 43 w 142"/>
                  <a:gd name="T71" fmla="*/ 136 h 142"/>
                  <a:gd name="T72" fmla="*/ 55 w 142"/>
                  <a:gd name="T73" fmla="*/ 140 h 142"/>
                  <a:gd name="T74" fmla="*/ 71 w 142"/>
                  <a:gd name="T75" fmla="*/ 142 h 142"/>
                  <a:gd name="T76" fmla="*/ 77 w 142"/>
                  <a:gd name="T77" fmla="*/ 141 h 142"/>
                  <a:gd name="T78" fmla="*/ 77 w 142"/>
                  <a:gd name="T79" fmla="*/ 140 h 142"/>
                  <a:gd name="T80" fmla="*/ 78 w 142"/>
                  <a:gd name="T81" fmla="*/ 140 h 142"/>
                  <a:gd name="T82" fmla="*/ 80 w 142"/>
                  <a:gd name="T83" fmla="*/ 140 h 142"/>
                  <a:gd name="T84" fmla="*/ 84 w 142"/>
                  <a:gd name="T85" fmla="*/ 140 h 142"/>
                  <a:gd name="T86" fmla="*/ 90 w 142"/>
                  <a:gd name="T87" fmla="*/ 138 h 142"/>
                  <a:gd name="T88" fmla="*/ 97 w 142"/>
                  <a:gd name="T89" fmla="*/ 136 h 142"/>
                  <a:gd name="T90" fmla="*/ 109 w 142"/>
                  <a:gd name="T91" fmla="*/ 129 h 142"/>
                  <a:gd name="T92" fmla="*/ 114 w 142"/>
                  <a:gd name="T93" fmla="*/ 125 h 142"/>
                  <a:gd name="T94" fmla="*/ 120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0" y="121"/>
                    </a:moveTo>
                    <a:lnTo>
                      <a:pt x="124" y="114"/>
                    </a:lnTo>
                    <a:lnTo>
                      <a:pt x="128" y="109"/>
                    </a:lnTo>
                    <a:lnTo>
                      <a:pt x="135" y="97"/>
                    </a:lnTo>
                    <a:lnTo>
                      <a:pt x="138" y="90"/>
                    </a:lnTo>
                    <a:lnTo>
                      <a:pt x="140" y="84"/>
                    </a:lnTo>
                    <a:lnTo>
                      <a:pt x="140" y="80"/>
                    </a:lnTo>
                    <a:lnTo>
                      <a:pt x="140" y="78"/>
                    </a:lnTo>
                    <a:lnTo>
                      <a:pt x="140" y="77"/>
                    </a:lnTo>
                    <a:lnTo>
                      <a:pt x="141" y="77"/>
                    </a:lnTo>
                    <a:lnTo>
                      <a:pt x="142" y="71"/>
                    </a:lnTo>
                    <a:lnTo>
                      <a:pt x="140" y="56"/>
                    </a:lnTo>
                    <a:lnTo>
                      <a:pt x="135" y="42"/>
                    </a:lnTo>
                    <a:lnTo>
                      <a:pt x="128" y="30"/>
                    </a:lnTo>
                    <a:lnTo>
                      <a:pt x="120" y="20"/>
                    </a:lnTo>
                    <a:lnTo>
                      <a:pt x="109" y="11"/>
                    </a:lnTo>
                    <a:lnTo>
                      <a:pt x="97" y="5"/>
                    </a:lnTo>
                    <a:lnTo>
                      <a:pt x="90" y="2"/>
                    </a:lnTo>
                    <a:lnTo>
                      <a:pt x="84" y="1"/>
                    </a:lnTo>
                    <a:lnTo>
                      <a:pt x="71" y="0"/>
                    </a:lnTo>
                    <a:lnTo>
                      <a:pt x="55" y="1"/>
                    </a:lnTo>
                    <a:lnTo>
                      <a:pt x="43" y="5"/>
                    </a:lnTo>
                    <a:lnTo>
                      <a:pt x="31" y="11"/>
                    </a:lnTo>
                    <a:lnTo>
                      <a:pt x="21" y="20"/>
                    </a:lnTo>
                    <a:lnTo>
                      <a:pt x="11" y="30"/>
                    </a:lnTo>
                    <a:lnTo>
                      <a:pt x="5" y="42"/>
                    </a:lnTo>
                    <a:lnTo>
                      <a:pt x="1" y="56"/>
                    </a:lnTo>
                    <a:lnTo>
                      <a:pt x="0" y="71"/>
                    </a:lnTo>
                    <a:lnTo>
                      <a:pt x="1" y="84"/>
                    </a:lnTo>
                    <a:lnTo>
                      <a:pt x="2" y="90"/>
                    </a:lnTo>
                    <a:lnTo>
                      <a:pt x="5" y="97"/>
                    </a:lnTo>
                    <a:lnTo>
                      <a:pt x="11" y="109"/>
                    </a:lnTo>
                    <a:lnTo>
                      <a:pt x="15" y="114"/>
                    </a:lnTo>
                    <a:lnTo>
                      <a:pt x="21" y="121"/>
                    </a:lnTo>
                    <a:lnTo>
                      <a:pt x="31" y="129"/>
                    </a:lnTo>
                    <a:lnTo>
                      <a:pt x="43" y="136"/>
                    </a:lnTo>
                    <a:lnTo>
                      <a:pt x="55"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2" name="Freeform 803">
                <a:extLst>
                  <a:ext uri="{FF2B5EF4-FFF2-40B4-BE49-F238E27FC236}">
                    <a16:creationId xmlns:a16="http://schemas.microsoft.com/office/drawing/2014/main" id="{6DC794B1-24FE-35D1-E6BF-5A8B5111B622}"/>
                  </a:ext>
                </a:extLst>
              </p:cNvPr>
              <p:cNvSpPr>
                <a:spLocks/>
              </p:cNvSpPr>
              <p:nvPr/>
            </p:nvSpPr>
            <p:spPr bwMode="auto">
              <a:xfrm>
                <a:off x="1022351" y="4281488"/>
                <a:ext cx="44450" cy="44450"/>
              </a:xfrm>
              <a:custGeom>
                <a:avLst/>
                <a:gdLst>
                  <a:gd name="T0" fmla="*/ 120 w 141"/>
                  <a:gd name="T1" fmla="*/ 121 h 142"/>
                  <a:gd name="T2" fmla="*/ 124 w 141"/>
                  <a:gd name="T3" fmla="*/ 115 h 142"/>
                  <a:gd name="T4" fmla="*/ 128 w 141"/>
                  <a:gd name="T5" fmla="*/ 110 h 142"/>
                  <a:gd name="T6" fmla="*/ 135 w 141"/>
                  <a:gd name="T7" fmla="*/ 97 h 142"/>
                  <a:gd name="T8" fmla="*/ 137 w 141"/>
                  <a:gd name="T9" fmla="*/ 90 h 142"/>
                  <a:gd name="T10" fmla="*/ 139 w 141"/>
                  <a:gd name="T11" fmla="*/ 84 h 142"/>
                  <a:gd name="T12" fmla="*/ 139 w 141"/>
                  <a:gd name="T13" fmla="*/ 80 h 142"/>
                  <a:gd name="T14" fmla="*/ 139 w 141"/>
                  <a:gd name="T15" fmla="*/ 78 h 142"/>
                  <a:gd name="T16" fmla="*/ 139 w 141"/>
                  <a:gd name="T17" fmla="*/ 77 h 142"/>
                  <a:gd name="T18" fmla="*/ 140 w 141"/>
                  <a:gd name="T19" fmla="*/ 77 h 142"/>
                  <a:gd name="T20" fmla="*/ 141 w 141"/>
                  <a:gd name="T21" fmla="*/ 71 h 142"/>
                  <a:gd name="T22" fmla="*/ 139 w 141"/>
                  <a:gd name="T23" fmla="*/ 56 h 142"/>
                  <a:gd name="T24" fmla="*/ 135 w 141"/>
                  <a:gd name="T25" fmla="*/ 43 h 142"/>
                  <a:gd name="T26" fmla="*/ 128 w 141"/>
                  <a:gd name="T27" fmla="*/ 30 h 142"/>
                  <a:gd name="T28" fmla="*/ 120 w 141"/>
                  <a:gd name="T29" fmla="*/ 20 h 142"/>
                  <a:gd name="T30" fmla="*/ 109 w 141"/>
                  <a:gd name="T31" fmla="*/ 11 h 142"/>
                  <a:gd name="T32" fmla="*/ 97 w 141"/>
                  <a:gd name="T33" fmla="*/ 5 h 142"/>
                  <a:gd name="T34" fmla="*/ 90 w 141"/>
                  <a:gd name="T35" fmla="*/ 2 h 142"/>
                  <a:gd name="T36" fmla="*/ 84 w 141"/>
                  <a:gd name="T37" fmla="*/ 1 h 142"/>
                  <a:gd name="T38" fmla="*/ 70 w 141"/>
                  <a:gd name="T39" fmla="*/ 0 h 142"/>
                  <a:gd name="T40" fmla="*/ 55 w 141"/>
                  <a:gd name="T41" fmla="*/ 1 h 142"/>
                  <a:gd name="T42" fmla="*/ 43 w 141"/>
                  <a:gd name="T43" fmla="*/ 5 h 142"/>
                  <a:gd name="T44" fmla="*/ 31 w 141"/>
                  <a:gd name="T45" fmla="*/ 11 h 142"/>
                  <a:gd name="T46" fmla="*/ 21 w 141"/>
                  <a:gd name="T47" fmla="*/ 20 h 142"/>
                  <a:gd name="T48" fmla="*/ 11 w 141"/>
                  <a:gd name="T49" fmla="*/ 30 h 142"/>
                  <a:gd name="T50" fmla="*/ 5 w 141"/>
                  <a:gd name="T51" fmla="*/ 43 h 142"/>
                  <a:gd name="T52" fmla="*/ 1 w 141"/>
                  <a:gd name="T53" fmla="*/ 56 h 142"/>
                  <a:gd name="T54" fmla="*/ 0 w 141"/>
                  <a:gd name="T55" fmla="*/ 71 h 142"/>
                  <a:gd name="T56" fmla="*/ 1 w 141"/>
                  <a:gd name="T57" fmla="*/ 84 h 142"/>
                  <a:gd name="T58" fmla="*/ 2 w 141"/>
                  <a:gd name="T59" fmla="*/ 90 h 142"/>
                  <a:gd name="T60" fmla="*/ 5 w 141"/>
                  <a:gd name="T61" fmla="*/ 97 h 142"/>
                  <a:gd name="T62" fmla="*/ 11 w 141"/>
                  <a:gd name="T63" fmla="*/ 110 h 142"/>
                  <a:gd name="T64" fmla="*/ 15 w 141"/>
                  <a:gd name="T65" fmla="*/ 115 h 142"/>
                  <a:gd name="T66" fmla="*/ 21 w 141"/>
                  <a:gd name="T67" fmla="*/ 121 h 142"/>
                  <a:gd name="T68" fmla="*/ 31 w 141"/>
                  <a:gd name="T69" fmla="*/ 129 h 142"/>
                  <a:gd name="T70" fmla="*/ 43 w 141"/>
                  <a:gd name="T71" fmla="*/ 136 h 142"/>
                  <a:gd name="T72" fmla="*/ 55 w 141"/>
                  <a:gd name="T73" fmla="*/ 140 h 142"/>
                  <a:gd name="T74" fmla="*/ 70 w 141"/>
                  <a:gd name="T75" fmla="*/ 142 h 142"/>
                  <a:gd name="T76" fmla="*/ 77 w 141"/>
                  <a:gd name="T77" fmla="*/ 141 h 142"/>
                  <a:gd name="T78" fmla="*/ 77 w 141"/>
                  <a:gd name="T79" fmla="*/ 140 h 142"/>
                  <a:gd name="T80" fmla="*/ 78 w 141"/>
                  <a:gd name="T81" fmla="*/ 140 h 142"/>
                  <a:gd name="T82" fmla="*/ 80 w 141"/>
                  <a:gd name="T83" fmla="*/ 140 h 142"/>
                  <a:gd name="T84" fmla="*/ 84 w 141"/>
                  <a:gd name="T85" fmla="*/ 140 h 142"/>
                  <a:gd name="T86" fmla="*/ 90 w 141"/>
                  <a:gd name="T87" fmla="*/ 138 h 142"/>
                  <a:gd name="T88" fmla="*/ 97 w 141"/>
                  <a:gd name="T89" fmla="*/ 136 h 142"/>
                  <a:gd name="T90" fmla="*/ 109 w 141"/>
                  <a:gd name="T91" fmla="*/ 129 h 142"/>
                  <a:gd name="T92" fmla="*/ 114 w 141"/>
                  <a:gd name="T93" fmla="*/ 125 h 142"/>
                  <a:gd name="T94" fmla="*/ 120 w 141"/>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1" h="142">
                    <a:moveTo>
                      <a:pt x="120" y="121"/>
                    </a:moveTo>
                    <a:lnTo>
                      <a:pt x="124" y="115"/>
                    </a:lnTo>
                    <a:lnTo>
                      <a:pt x="128" y="110"/>
                    </a:lnTo>
                    <a:lnTo>
                      <a:pt x="135" y="97"/>
                    </a:lnTo>
                    <a:lnTo>
                      <a:pt x="137" y="90"/>
                    </a:lnTo>
                    <a:lnTo>
                      <a:pt x="139" y="84"/>
                    </a:lnTo>
                    <a:lnTo>
                      <a:pt x="139" y="80"/>
                    </a:lnTo>
                    <a:lnTo>
                      <a:pt x="139" y="78"/>
                    </a:lnTo>
                    <a:lnTo>
                      <a:pt x="139" y="77"/>
                    </a:lnTo>
                    <a:lnTo>
                      <a:pt x="140" y="77"/>
                    </a:lnTo>
                    <a:lnTo>
                      <a:pt x="141" y="71"/>
                    </a:lnTo>
                    <a:lnTo>
                      <a:pt x="139" y="56"/>
                    </a:lnTo>
                    <a:lnTo>
                      <a:pt x="135" y="43"/>
                    </a:lnTo>
                    <a:lnTo>
                      <a:pt x="128" y="30"/>
                    </a:lnTo>
                    <a:lnTo>
                      <a:pt x="120" y="20"/>
                    </a:lnTo>
                    <a:lnTo>
                      <a:pt x="109" y="11"/>
                    </a:lnTo>
                    <a:lnTo>
                      <a:pt x="97" y="5"/>
                    </a:lnTo>
                    <a:lnTo>
                      <a:pt x="90" y="2"/>
                    </a:lnTo>
                    <a:lnTo>
                      <a:pt x="84" y="1"/>
                    </a:lnTo>
                    <a:lnTo>
                      <a:pt x="70" y="0"/>
                    </a:lnTo>
                    <a:lnTo>
                      <a:pt x="55" y="1"/>
                    </a:lnTo>
                    <a:lnTo>
                      <a:pt x="43" y="5"/>
                    </a:lnTo>
                    <a:lnTo>
                      <a:pt x="31" y="11"/>
                    </a:lnTo>
                    <a:lnTo>
                      <a:pt x="21" y="20"/>
                    </a:lnTo>
                    <a:lnTo>
                      <a:pt x="11" y="30"/>
                    </a:lnTo>
                    <a:lnTo>
                      <a:pt x="5" y="43"/>
                    </a:lnTo>
                    <a:lnTo>
                      <a:pt x="1" y="56"/>
                    </a:lnTo>
                    <a:lnTo>
                      <a:pt x="0" y="71"/>
                    </a:lnTo>
                    <a:lnTo>
                      <a:pt x="1" y="84"/>
                    </a:lnTo>
                    <a:lnTo>
                      <a:pt x="2" y="90"/>
                    </a:lnTo>
                    <a:lnTo>
                      <a:pt x="5" y="97"/>
                    </a:lnTo>
                    <a:lnTo>
                      <a:pt x="11" y="110"/>
                    </a:lnTo>
                    <a:lnTo>
                      <a:pt x="15" y="115"/>
                    </a:lnTo>
                    <a:lnTo>
                      <a:pt x="21" y="121"/>
                    </a:lnTo>
                    <a:lnTo>
                      <a:pt x="31" y="129"/>
                    </a:lnTo>
                    <a:lnTo>
                      <a:pt x="43" y="136"/>
                    </a:lnTo>
                    <a:lnTo>
                      <a:pt x="55" y="140"/>
                    </a:lnTo>
                    <a:lnTo>
                      <a:pt x="70" y="142"/>
                    </a:lnTo>
                    <a:lnTo>
                      <a:pt x="77" y="141"/>
                    </a:lnTo>
                    <a:lnTo>
                      <a:pt x="77" y="140"/>
                    </a:lnTo>
                    <a:lnTo>
                      <a:pt x="78" y="140"/>
                    </a:lnTo>
                    <a:lnTo>
                      <a:pt x="80" y="140"/>
                    </a:lnTo>
                    <a:lnTo>
                      <a:pt x="84" y="140"/>
                    </a:lnTo>
                    <a:lnTo>
                      <a:pt x="90" y="138"/>
                    </a:lnTo>
                    <a:lnTo>
                      <a:pt x="97" y="136"/>
                    </a:lnTo>
                    <a:lnTo>
                      <a:pt x="109" y="129"/>
                    </a:lnTo>
                    <a:lnTo>
                      <a:pt x="114" y="125"/>
                    </a:lnTo>
                    <a:lnTo>
                      <a:pt x="120" y="121"/>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3" name="Freeform 804">
                <a:extLst>
                  <a:ext uri="{FF2B5EF4-FFF2-40B4-BE49-F238E27FC236}">
                    <a16:creationId xmlns:a16="http://schemas.microsoft.com/office/drawing/2014/main" id="{8D64EC1E-8A8E-5AA5-8D98-51308D614CF3}"/>
                  </a:ext>
                </a:extLst>
              </p:cNvPr>
              <p:cNvSpPr>
                <a:spLocks/>
              </p:cNvSpPr>
              <p:nvPr/>
            </p:nvSpPr>
            <p:spPr bwMode="auto">
              <a:xfrm>
                <a:off x="1085851" y="4337050"/>
                <a:ext cx="46038" cy="46037"/>
              </a:xfrm>
              <a:custGeom>
                <a:avLst/>
                <a:gdLst>
                  <a:gd name="T0" fmla="*/ 121 w 142"/>
                  <a:gd name="T1" fmla="*/ 121 h 142"/>
                  <a:gd name="T2" fmla="*/ 125 w 142"/>
                  <a:gd name="T3" fmla="*/ 115 h 142"/>
                  <a:gd name="T4" fmla="*/ 129 w 142"/>
                  <a:gd name="T5" fmla="*/ 110 h 142"/>
                  <a:gd name="T6" fmla="*/ 136 w 142"/>
                  <a:gd name="T7" fmla="*/ 98 h 142"/>
                  <a:gd name="T8" fmla="*/ 138 w 142"/>
                  <a:gd name="T9" fmla="*/ 91 h 142"/>
                  <a:gd name="T10" fmla="*/ 140 w 142"/>
                  <a:gd name="T11" fmla="*/ 85 h 142"/>
                  <a:gd name="T12" fmla="*/ 140 w 142"/>
                  <a:gd name="T13" fmla="*/ 80 h 142"/>
                  <a:gd name="T14" fmla="*/ 140 w 142"/>
                  <a:gd name="T15" fmla="*/ 78 h 142"/>
                  <a:gd name="T16" fmla="*/ 140 w 142"/>
                  <a:gd name="T17" fmla="*/ 77 h 142"/>
                  <a:gd name="T18" fmla="*/ 141 w 142"/>
                  <a:gd name="T19" fmla="*/ 77 h 142"/>
                  <a:gd name="T20" fmla="*/ 142 w 142"/>
                  <a:gd name="T21" fmla="*/ 71 h 142"/>
                  <a:gd name="T22" fmla="*/ 140 w 142"/>
                  <a:gd name="T23" fmla="*/ 56 h 142"/>
                  <a:gd name="T24" fmla="*/ 136 w 142"/>
                  <a:gd name="T25" fmla="*/ 43 h 142"/>
                  <a:gd name="T26" fmla="*/ 129 w 142"/>
                  <a:gd name="T27" fmla="*/ 31 h 142"/>
                  <a:gd name="T28" fmla="*/ 121 w 142"/>
                  <a:gd name="T29" fmla="*/ 21 h 142"/>
                  <a:gd name="T30" fmla="*/ 110 w 142"/>
                  <a:gd name="T31" fmla="*/ 12 h 142"/>
                  <a:gd name="T32" fmla="*/ 97 w 142"/>
                  <a:gd name="T33" fmla="*/ 5 h 142"/>
                  <a:gd name="T34" fmla="*/ 90 w 142"/>
                  <a:gd name="T35" fmla="*/ 2 h 142"/>
                  <a:gd name="T36" fmla="*/ 84 w 142"/>
                  <a:gd name="T37" fmla="*/ 1 h 142"/>
                  <a:gd name="T38" fmla="*/ 71 w 142"/>
                  <a:gd name="T39" fmla="*/ 0 h 142"/>
                  <a:gd name="T40" fmla="*/ 56 w 142"/>
                  <a:gd name="T41" fmla="*/ 1 h 142"/>
                  <a:gd name="T42" fmla="*/ 44 w 142"/>
                  <a:gd name="T43" fmla="*/ 5 h 142"/>
                  <a:gd name="T44" fmla="*/ 32 w 142"/>
                  <a:gd name="T45" fmla="*/ 12 h 142"/>
                  <a:gd name="T46" fmla="*/ 21 w 142"/>
                  <a:gd name="T47" fmla="*/ 21 h 142"/>
                  <a:gd name="T48" fmla="*/ 11 w 142"/>
                  <a:gd name="T49" fmla="*/ 31 h 142"/>
                  <a:gd name="T50" fmla="*/ 5 w 142"/>
                  <a:gd name="T51" fmla="*/ 43 h 142"/>
                  <a:gd name="T52" fmla="*/ 1 w 142"/>
                  <a:gd name="T53" fmla="*/ 56 h 142"/>
                  <a:gd name="T54" fmla="*/ 0 w 142"/>
                  <a:gd name="T55" fmla="*/ 71 h 142"/>
                  <a:gd name="T56" fmla="*/ 1 w 142"/>
                  <a:gd name="T57" fmla="*/ 85 h 142"/>
                  <a:gd name="T58" fmla="*/ 2 w 142"/>
                  <a:gd name="T59" fmla="*/ 91 h 142"/>
                  <a:gd name="T60" fmla="*/ 5 w 142"/>
                  <a:gd name="T61" fmla="*/ 98 h 142"/>
                  <a:gd name="T62" fmla="*/ 11 w 142"/>
                  <a:gd name="T63" fmla="*/ 110 h 142"/>
                  <a:gd name="T64" fmla="*/ 15 w 142"/>
                  <a:gd name="T65" fmla="*/ 115 h 142"/>
                  <a:gd name="T66" fmla="*/ 21 w 142"/>
                  <a:gd name="T67" fmla="*/ 121 h 142"/>
                  <a:gd name="T68" fmla="*/ 32 w 142"/>
                  <a:gd name="T69" fmla="*/ 129 h 142"/>
                  <a:gd name="T70" fmla="*/ 44 w 142"/>
                  <a:gd name="T71" fmla="*/ 136 h 142"/>
                  <a:gd name="T72" fmla="*/ 56 w 142"/>
                  <a:gd name="T73" fmla="*/ 140 h 142"/>
                  <a:gd name="T74" fmla="*/ 71 w 142"/>
                  <a:gd name="T75" fmla="*/ 142 h 142"/>
                  <a:gd name="T76" fmla="*/ 77 w 142"/>
                  <a:gd name="T77" fmla="*/ 141 h 142"/>
                  <a:gd name="T78" fmla="*/ 77 w 142"/>
                  <a:gd name="T79" fmla="*/ 140 h 142"/>
                  <a:gd name="T80" fmla="*/ 78 w 142"/>
                  <a:gd name="T81" fmla="*/ 140 h 142"/>
                  <a:gd name="T82" fmla="*/ 80 w 142"/>
                  <a:gd name="T83" fmla="*/ 140 h 142"/>
                  <a:gd name="T84" fmla="*/ 84 w 142"/>
                  <a:gd name="T85" fmla="*/ 140 h 142"/>
                  <a:gd name="T86" fmla="*/ 90 w 142"/>
                  <a:gd name="T87" fmla="*/ 138 h 142"/>
                  <a:gd name="T88" fmla="*/ 97 w 142"/>
                  <a:gd name="T89" fmla="*/ 136 h 142"/>
                  <a:gd name="T90" fmla="*/ 110 w 142"/>
                  <a:gd name="T91" fmla="*/ 129 h 142"/>
                  <a:gd name="T92" fmla="*/ 115 w 142"/>
                  <a:gd name="T93" fmla="*/ 125 h 142"/>
                  <a:gd name="T94" fmla="*/ 121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121"/>
                    </a:moveTo>
                    <a:lnTo>
                      <a:pt x="125" y="115"/>
                    </a:lnTo>
                    <a:lnTo>
                      <a:pt x="129" y="110"/>
                    </a:lnTo>
                    <a:lnTo>
                      <a:pt x="136" y="98"/>
                    </a:lnTo>
                    <a:lnTo>
                      <a:pt x="138" y="91"/>
                    </a:lnTo>
                    <a:lnTo>
                      <a:pt x="140" y="85"/>
                    </a:lnTo>
                    <a:lnTo>
                      <a:pt x="140" y="80"/>
                    </a:lnTo>
                    <a:lnTo>
                      <a:pt x="140" y="78"/>
                    </a:lnTo>
                    <a:lnTo>
                      <a:pt x="140" y="77"/>
                    </a:lnTo>
                    <a:lnTo>
                      <a:pt x="141" y="77"/>
                    </a:lnTo>
                    <a:lnTo>
                      <a:pt x="142" y="71"/>
                    </a:lnTo>
                    <a:lnTo>
                      <a:pt x="140" y="56"/>
                    </a:lnTo>
                    <a:lnTo>
                      <a:pt x="136" y="43"/>
                    </a:lnTo>
                    <a:lnTo>
                      <a:pt x="129" y="31"/>
                    </a:lnTo>
                    <a:lnTo>
                      <a:pt x="121" y="21"/>
                    </a:lnTo>
                    <a:lnTo>
                      <a:pt x="110" y="12"/>
                    </a:lnTo>
                    <a:lnTo>
                      <a:pt x="97" y="5"/>
                    </a:lnTo>
                    <a:lnTo>
                      <a:pt x="90" y="2"/>
                    </a:lnTo>
                    <a:lnTo>
                      <a:pt x="84" y="1"/>
                    </a:lnTo>
                    <a:lnTo>
                      <a:pt x="71" y="0"/>
                    </a:lnTo>
                    <a:lnTo>
                      <a:pt x="56" y="1"/>
                    </a:lnTo>
                    <a:lnTo>
                      <a:pt x="44" y="5"/>
                    </a:lnTo>
                    <a:lnTo>
                      <a:pt x="32" y="12"/>
                    </a:lnTo>
                    <a:lnTo>
                      <a:pt x="21" y="21"/>
                    </a:lnTo>
                    <a:lnTo>
                      <a:pt x="11" y="31"/>
                    </a:lnTo>
                    <a:lnTo>
                      <a:pt x="5" y="43"/>
                    </a:lnTo>
                    <a:lnTo>
                      <a:pt x="1" y="56"/>
                    </a:lnTo>
                    <a:lnTo>
                      <a:pt x="0" y="71"/>
                    </a:lnTo>
                    <a:lnTo>
                      <a:pt x="1" y="85"/>
                    </a:lnTo>
                    <a:lnTo>
                      <a:pt x="2" y="91"/>
                    </a:lnTo>
                    <a:lnTo>
                      <a:pt x="5" y="98"/>
                    </a:lnTo>
                    <a:lnTo>
                      <a:pt x="11" y="110"/>
                    </a:lnTo>
                    <a:lnTo>
                      <a:pt x="15" y="115"/>
                    </a:lnTo>
                    <a:lnTo>
                      <a:pt x="21" y="121"/>
                    </a:lnTo>
                    <a:lnTo>
                      <a:pt x="32" y="129"/>
                    </a:lnTo>
                    <a:lnTo>
                      <a:pt x="44" y="136"/>
                    </a:lnTo>
                    <a:lnTo>
                      <a:pt x="56" y="140"/>
                    </a:lnTo>
                    <a:lnTo>
                      <a:pt x="71" y="142"/>
                    </a:lnTo>
                    <a:lnTo>
                      <a:pt x="77" y="141"/>
                    </a:lnTo>
                    <a:lnTo>
                      <a:pt x="77" y="140"/>
                    </a:lnTo>
                    <a:lnTo>
                      <a:pt x="78" y="140"/>
                    </a:lnTo>
                    <a:lnTo>
                      <a:pt x="80" y="140"/>
                    </a:lnTo>
                    <a:lnTo>
                      <a:pt x="84" y="140"/>
                    </a:lnTo>
                    <a:lnTo>
                      <a:pt x="90" y="138"/>
                    </a:lnTo>
                    <a:lnTo>
                      <a:pt x="97" y="136"/>
                    </a:lnTo>
                    <a:lnTo>
                      <a:pt x="110" y="129"/>
                    </a:lnTo>
                    <a:lnTo>
                      <a:pt x="115" y="125"/>
                    </a:lnTo>
                    <a:lnTo>
                      <a:pt x="121" y="121"/>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4" name="Freeform 805">
                <a:extLst>
                  <a:ext uri="{FF2B5EF4-FFF2-40B4-BE49-F238E27FC236}">
                    <a16:creationId xmlns:a16="http://schemas.microsoft.com/office/drawing/2014/main" id="{0A85F09E-883A-C0B9-BB28-025CF4B71966}"/>
                  </a:ext>
                </a:extLst>
              </p:cNvPr>
              <p:cNvSpPr>
                <a:spLocks/>
              </p:cNvSpPr>
              <p:nvPr/>
            </p:nvSpPr>
            <p:spPr bwMode="auto">
              <a:xfrm>
                <a:off x="1154113" y="4375150"/>
                <a:ext cx="44450" cy="44450"/>
              </a:xfrm>
              <a:custGeom>
                <a:avLst/>
                <a:gdLst>
                  <a:gd name="T0" fmla="*/ 121 w 142"/>
                  <a:gd name="T1" fmla="*/ 121 h 142"/>
                  <a:gd name="T2" fmla="*/ 125 w 142"/>
                  <a:gd name="T3" fmla="*/ 115 h 142"/>
                  <a:gd name="T4" fmla="*/ 129 w 142"/>
                  <a:gd name="T5" fmla="*/ 109 h 142"/>
                  <a:gd name="T6" fmla="*/ 136 w 142"/>
                  <a:gd name="T7" fmla="*/ 97 h 142"/>
                  <a:gd name="T8" fmla="*/ 138 w 142"/>
                  <a:gd name="T9" fmla="*/ 90 h 142"/>
                  <a:gd name="T10" fmla="*/ 140 w 142"/>
                  <a:gd name="T11" fmla="*/ 84 h 142"/>
                  <a:gd name="T12" fmla="*/ 140 w 142"/>
                  <a:gd name="T13" fmla="*/ 80 h 142"/>
                  <a:gd name="T14" fmla="*/ 140 w 142"/>
                  <a:gd name="T15" fmla="*/ 78 h 142"/>
                  <a:gd name="T16" fmla="*/ 140 w 142"/>
                  <a:gd name="T17" fmla="*/ 77 h 142"/>
                  <a:gd name="T18" fmla="*/ 141 w 142"/>
                  <a:gd name="T19" fmla="*/ 77 h 142"/>
                  <a:gd name="T20" fmla="*/ 142 w 142"/>
                  <a:gd name="T21" fmla="*/ 71 h 142"/>
                  <a:gd name="T22" fmla="*/ 140 w 142"/>
                  <a:gd name="T23" fmla="*/ 56 h 142"/>
                  <a:gd name="T24" fmla="*/ 136 w 142"/>
                  <a:gd name="T25" fmla="*/ 43 h 142"/>
                  <a:gd name="T26" fmla="*/ 129 w 142"/>
                  <a:gd name="T27" fmla="*/ 30 h 142"/>
                  <a:gd name="T28" fmla="*/ 121 w 142"/>
                  <a:gd name="T29" fmla="*/ 20 h 142"/>
                  <a:gd name="T30" fmla="*/ 109 w 142"/>
                  <a:gd name="T31" fmla="*/ 11 h 142"/>
                  <a:gd name="T32" fmla="*/ 97 w 142"/>
                  <a:gd name="T33" fmla="*/ 5 h 142"/>
                  <a:gd name="T34" fmla="*/ 90 w 142"/>
                  <a:gd name="T35" fmla="*/ 2 h 142"/>
                  <a:gd name="T36" fmla="*/ 84 w 142"/>
                  <a:gd name="T37" fmla="*/ 1 h 142"/>
                  <a:gd name="T38" fmla="*/ 71 w 142"/>
                  <a:gd name="T39" fmla="*/ 0 h 142"/>
                  <a:gd name="T40" fmla="*/ 56 w 142"/>
                  <a:gd name="T41" fmla="*/ 1 h 142"/>
                  <a:gd name="T42" fmla="*/ 44 w 142"/>
                  <a:gd name="T43" fmla="*/ 5 h 142"/>
                  <a:gd name="T44" fmla="*/ 31 w 142"/>
                  <a:gd name="T45" fmla="*/ 11 h 142"/>
                  <a:gd name="T46" fmla="*/ 21 w 142"/>
                  <a:gd name="T47" fmla="*/ 20 h 142"/>
                  <a:gd name="T48" fmla="*/ 11 w 142"/>
                  <a:gd name="T49" fmla="*/ 30 h 142"/>
                  <a:gd name="T50" fmla="*/ 5 w 142"/>
                  <a:gd name="T51" fmla="*/ 43 h 142"/>
                  <a:gd name="T52" fmla="*/ 1 w 142"/>
                  <a:gd name="T53" fmla="*/ 56 h 142"/>
                  <a:gd name="T54" fmla="*/ 0 w 142"/>
                  <a:gd name="T55" fmla="*/ 71 h 142"/>
                  <a:gd name="T56" fmla="*/ 1 w 142"/>
                  <a:gd name="T57" fmla="*/ 84 h 142"/>
                  <a:gd name="T58" fmla="*/ 2 w 142"/>
                  <a:gd name="T59" fmla="*/ 90 h 142"/>
                  <a:gd name="T60" fmla="*/ 5 w 142"/>
                  <a:gd name="T61" fmla="*/ 97 h 142"/>
                  <a:gd name="T62" fmla="*/ 11 w 142"/>
                  <a:gd name="T63" fmla="*/ 109 h 142"/>
                  <a:gd name="T64" fmla="*/ 15 w 142"/>
                  <a:gd name="T65" fmla="*/ 115 h 142"/>
                  <a:gd name="T66" fmla="*/ 21 w 142"/>
                  <a:gd name="T67" fmla="*/ 121 h 142"/>
                  <a:gd name="T68" fmla="*/ 31 w 142"/>
                  <a:gd name="T69" fmla="*/ 129 h 142"/>
                  <a:gd name="T70" fmla="*/ 44 w 142"/>
                  <a:gd name="T71" fmla="*/ 136 h 142"/>
                  <a:gd name="T72" fmla="*/ 56 w 142"/>
                  <a:gd name="T73" fmla="*/ 140 h 142"/>
                  <a:gd name="T74" fmla="*/ 71 w 142"/>
                  <a:gd name="T75" fmla="*/ 142 h 142"/>
                  <a:gd name="T76" fmla="*/ 77 w 142"/>
                  <a:gd name="T77" fmla="*/ 141 h 142"/>
                  <a:gd name="T78" fmla="*/ 77 w 142"/>
                  <a:gd name="T79" fmla="*/ 140 h 142"/>
                  <a:gd name="T80" fmla="*/ 78 w 142"/>
                  <a:gd name="T81" fmla="*/ 140 h 142"/>
                  <a:gd name="T82" fmla="*/ 80 w 142"/>
                  <a:gd name="T83" fmla="*/ 140 h 142"/>
                  <a:gd name="T84" fmla="*/ 84 w 142"/>
                  <a:gd name="T85" fmla="*/ 140 h 142"/>
                  <a:gd name="T86" fmla="*/ 90 w 142"/>
                  <a:gd name="T87" fmla="*/ 138 h 142"/>
                  <a:gd name="T88" fmla="*/ 97 w 142"/>
                  <a:gd name="T89" fmla="*/ 136 h 142"/>
                  <a:gd name="T90" fmla="*/ 109 w 142"/>
                  <a:gd name="T91" fmla="*/ 129 h 142"/>
                  <a:gd name="T92" fmla="*/ 115 w 142"/>
                  <a:gd name="T93" fmla="*/ 125 h 142"/>
                  <a:gd name="T94" fmla="*/ 121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121"/>
                    </a:moveTo>
                    <a:lnTo>
                      <a:pt x="125" y="115"/>
                    </a:lnTo>
                    <a:lnTo>
                      <a:pt x="129" y="109"/>
                    </a:lnTo>
                    <a:lnTo>
                      <a:pt x="136" y="97"/>
                    </a:lnTo>
                    <a:lnTo>
                      <a:pt x="138" y="90"/>
                    </a:lnTo>
                    <a:lnTo>
                      <a:pt x="140" y="84"/>
                    </a:lnTo>
                    <a:lnTo>
                      <a:pt x="140" y="80"/>
                    </a:lnTo>
                    <a:lnTo>
                      <a:pt x="140" y="78"/>
                    </a:lnTo>
                    <a:lnTo>
                      <a:pt x="140" y="77"/>
                    </a:lnTo>
                    <a:lnTo>
                      <a:pt x="141" y="77"/>
                    </a:lnTo>
                    <a:lnTo>
                      <a:pt x="142" y="71"/>
                    </a:lnTo>
                    <a:lnTo>
                      <a:pt x="140" y="56"/>
                    </a:lnTo>
                    <a:lnTo>
                      <a:pt x="136" y="43"/>
                    </a:lnTo>
                    <a:lnTo>
                      <a:pt x="129" y="30"/>
                    </a:lnTo>
                    <a:lnTo>
                      <a:pt x="121" y="20"/>
                    </a:lnTo>
                    <a:lnTo>
                      <a:pt x="109" y="11"/>
                    </a:lnTo>
                    <a:lnTo>
                      <a:pt x="97" y="5"/>
                    </a:lnTo>
                    <a:lnTo>
                      <a:pt x="90" y="2"/>
                    </a:lnTo>
                    <a:lnTo>
                      <a:pt x="84" y="1"/>
                    </a:lnTo>
                    <a:lnTo>
                      <a:pt x="71" y="0"/>
                    </a:lnTo>
                    <a:lnTo>
                      <a:pt x="56" y="1"/>
                    </a:lnTo>
                    <a:lnTo>
                      <a:pt x="44" y="5"/>
                    </a:lnTo>
                    <a:lnTo>
                      <a:pt x="31" y="11"/>
                    </a:lnTo>
                    <a:lnTo>
                      <a:pt x="21" y="20"/>
                    </a:lnTo>
                    <a:lnTo>
                      <a:pt x="11" y="30"/>
                    </a:lnTo>
                    <a:lnTo>
                      <a:pt x="5" y="43"/>
                    </a:lnTo>
                    <a:lnTo>
                      <a:pt x="1" y="56"/>
                    </a:lnTo>
                    <a:lnTo>
                      <a:pt x="0" y="71"/>
                    </a:lnTo>
                    <a:lnTo>
                      <a:pt x="1" y="84"/>
                    </a:lnTo>
                    <a:lnTo>
                      <a:pt x="2" y="90"/>
                    </a:lnTo>
                    <a:lnTo>
                      <a:pt x="5" y="97"/>
                    </a:lnTo>
                    <a:lnTo>
                      <a:pt x="11" y="109"/>
                    </a:lnTo>
                    <a:lnTo>
                      <a:pt x="15" y="115"/>
                    </a:lnTo>
                    <a:lnTo>
                      <a:pt x="21" y="121"/>
                    </a:lnTo>
                    <a:lnTo>
                      <a:pt x="31" y="129"/>
                    </a:lnTo>
                    <a:lnTo>
                      <a:pt x="44" y="136"/>
                    </a:lnTo>
                    <a:lnTo>
                      <a:pt x="56" y="140"/>
                    </a:lnTo>
                    <a:lnTo>
                      <a:pt x="71" y="142"/>
                    </a:lnTo>
                    <a:lnTo>
                      <a:pt x="77" y="141"/>
                    </a:lnTo>
                    <a:lnTo>
                      <a:pt x="77" y="140"/>
                    </a:lnTo>
                    <a:lnTo>
                      <a:pt x="78" y="140"/>
                    </a:lnTo>
                    <a:lnTo>
                      <a:pt x="80" y="140"/>
                    </a:lnTo>
                    <a:lnTo>
                      <a:pt x="84" y="140"/>
                    </a:lnTo>
                    <a:lnTo>
                      <a:pt x="90" y="138"/>
                    </a:lnTo>
                    <a:lnTo>
                      <a:pt x="97" y="136"/>
                    </a:lnTo>
                    <a:lnTo>
                      <a:pt x="109" y="129"/>
                    </a:lnTo>
                    <a:lnTo>
                      <a:pt x="115" y="125"/>
                    </a:lnTo>
                    <a:lnTo>
                      <a:pt x="121" y="121"/>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5" name="Freeform 806">
                <a:extLst>
                  <a:ext uri="{FF2B5EF4-FFF2-40B4-BE49-F238E27FC236}">
                    <a16:creationId xmlns:a16="http://schemas.microsoft.com/office/drawing/2014/main" id="{95086329-108C-B9C5-CF61-288900F244F6}"/>
                  </a:ext>
                </a:extLst>
              </p:cNvPr>
              <p:cNvSpPr>
                <a:spLocks/>
              </p:cNvSpPr>
              <p:nvPr/>
            </p:nvSpPr>
            <p:spPr bwMode="auto">
              <a:xfrm>
                <a:off x="1222376" y="4411663"/>
                <a:ext cx="44450" cy="44450"/>
              </a:xfrm>
              <a:custGeom>
                <a:avLst/>
                <a:gdLst>
                  <a:gd name="T0" fmla="*/ 120 w 142"/>
                  <a:gd name="T1" fmla="*/ 120 h 141"/>
                  <a:gd name="T2" fmla="*/ 124 w 142"/>
                  <a:gd name="T3" fmla="*/ 114 h 141"/>
                  <a:gd name="T4" fmla="*/ 128 w 142"/>
                  <a:gd name="T5" fmla="*/ 109 h 141"/>
                  <a:gd name="T6" fmla="*/ 136 w 142"/>
                  <a:gd name="T7" fmla="*/ 97 h 141"/>
                  <a:gd name="T8" fmla="*/ 138 w 142"/>
                  <a:gd name="T9" fmla="*/ 90 h 141"/>
                  <a:gd name="T10" fmla="*/ 140 w 142"/>
                  <a:gd name="T11" fmla="*/ 84 h 141"/>
                  <a:gd name="T12" fmla="*/ 140 w 142"/>
                  <a:gd name="T13" fmla="*/ 80 h 141"/>
                  <a:gd name="T14" fmla="*/ 140 w 142"/>
                  <a:gd name="T15" fmla="*/ 78 h 141"/>
                  <a:gd name="T16" fmla="*/ 140 w 142"/>
                  <a:gd name="T17" fmla="*/ 77 h 141"/>
                  <a:gd name="T18" fmla="*/ 141 w 142"/>
                  <a:gd name="T19" fmla="*/ 77 h 141"/>
                  <a:gd name="T20" fmla="*/ 142 w 142"/>
                  <a:gd name="T21" fmla="*/ 71 h 141"/>
                  <a:gd name="T22" fmla="*/ 140 w 142"/>
                  <a:gd name="T23" fmla="*/ 55 h 141"/>
                  <a:gd name="T24" fmla="*/ 136 w 142"/>
                  <a:gd name="T25" fmla="*/ 42 h 141"/>
                  <a:gd name="T26" fmla="*/ 128 w 142"/>
                  <a:gd name="T27" fmla="*/ 30 h 141"/>
                  <a:gd name="T28" fmla="*/ 120 w 142"/>
                  <a:gd name="T29" fmla="*/ 20 h 141"/>
                  <a:gd name="T30" fmla="*/ 109 w 142"/>
                  <a:gd name="T31" fmla="*/ 11 h 141"/>
                  <a:gd name="T32" fmla="*/ 97 w 142"/>
                  <a:gd name="T33" fmla="*/ 5 h 141"/>
                  <a:gd name="T34" fmla="*/ 90 w 142"/>
                  <a:gd name="T35" fmla="*/ 2 h 141"/>
                  <a:gd name="T36" fmla="*/ 84 w 142"/>
                  <a:gd name="T37" fmla="*/ 1 h 141"/>
                  <a:gd name="T38" fmla="*/ 71 w 142"/>
                  <a:gd name="T39" fmla="*/ 0 h 141"/>
                  <a:gd name="T40" fmla="*/ 56 w 142"/>
                  <a:gd name="T41" fmla="*/ 1 h 141"/>
                  <a:gd name="T42" fmla="*/ 43 w 142"/>
                  <a:gd name="T43" fmla="*/ 5 h 141"/>
                  <a:gd name="T44" fmla="*/ 31 w 142"/>
                  <a:gd name="T45" fmla="*/ 11 h 141"/>
                  <a:gd name="T46" fmla="*/ 21 w 142"/>
                  <a:gd name="T47" fmla="*/ 20 h 141"/>
                  <a:gd name="T48" fmla="*/ 11 w 142"/>
                  <a:gd name="T49" fmla="*/ 30 h 141"/>
                  <a:gd name="T50" fmla="*/ 5 w 142"/>
                  <a:gd name="T51" fmla="*/ 42 h 141"/>
                  <a:gd name="T52" fmla="*/ 1 w 142"/>
                  <a:gd name="T53" fmla="*/ 55 h 141"/>
                  <a:gd name="T54" fmla="*/ 0 w 142"/>
                  <a:gd name="T55" fmla="*/ 71 h 141"/>
                  <a:gd name="T56" fmla="*/ 1 w 142"/>
                  <a:gd name="T57" fmla="*/ 84 h 141"/>
                  <a:gd name="T58" fmla="*/ 2 w 142"/>
                  <a:gd name="T59" fmla="*/ 90 h 141"/>
                  <a:gd name="T60" fmla="*/ 5 w 142"/>
                  <a:gd name="T61" fmla="*/ 97 h 141"/>
                  <a:gd name="T62" fmla="*/ 11 w 142"/>
                  <a:gd name="T63" fmla="*/ 109 h 141"/>
                  <a:gd name="T64" fmla="*/ 15 w 142"/>
                  <a:gd name="T65" fmla="*/ 114 h 141"/>
                  <a:gd name="T66" fmla="*/ 21 w 142"/>
                  <a:gd name="T67" fmla="*/ 120 h 141"/>
                  <a:gd name="T68" fmla="*/ 31 w 142"/>
                  <a:gd name="T69" fmla="*/ 128 h 141"/>
                  <a:gd name="T70" fmla="*/ 43 w 142"/>
                  <a:gd name="T71" fmla="*/ 135 h 141"/>
                  <a:gd name="T72" fmla="*/ 56 w 142"/>
                  <a:gd name="T73" fmla="*/ 139 h 141"/>
                  <a:gd name="T74" fmla="*/ 71 w 142"/>
                  <a:gd name="T75" fmla="*/ 141 h 141"/>
                  <a:gd name="T76" fmla="*/ 77 w 142"/>
                  <a:gd name="T77" fmla="*/ 140 h 141"/>
                  <a:gd name="T78" fmla="*/ 77 w 142"/>
                  <a:gd name="T79" fmla="*/ 139 h 141"/>
                  <a:gd name="T80" fmla="*/ 78 w 142"/>
                  <a:gd name="T81" fmla="*/ 139 h 141"/>
                  <a:gd name="T82" fmla="*/ 80 w 142"/>
                  <a:gd name="T83" fmla="*/ 139 h 141"/>
                  <a:gd name="T84" fmla="*/ 84 w 142"/>
                  <a:gd name="T85" fmla="*/ 139 h 141"/>
                  <a:gd name="T86" fmla="*/ 90 w 142"/>
                  <a:gd name="T87" fmla="*/ 137 h 141"/>
                  <a:gd name="T88" fmla="*/ 97 w 142"/>
                  <a:gd name="T89" fmla="*/ 135 h 141"/>
                  <a:gd name="T90" fmla="*/ 109 w 142"/>
                  <a:gd name="T91" fmla="*/ 128 h 141"/>
                  <a:gd name="T92" fmla="*/ 114 w 142"/>
                  <a:gd name="T93" fmla="*/ 124 h 141"/>
                  <a:gd name="T94" fmla="*/ 120 w 142"/>
                  <a:gd name="T95" fmla="*/ 12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1">
                    <a:moveTo>
                      <a:pt x="120" y="120"/>
                    </a:moveTo>
                    <a:lnTo>
                      <a:pt x="124" y="114"/>
                    </a:lnTo>
                    <a:lnTo>
                      <a:pt x="128" y="109"/>
                    </a:lnTo>
                    <a:lnTo>
                      <a:pt x="136" y="97"/>
                    </a:lnTo>
                    <a:lnTo>
                      <a:pt x="138" y="90"/>
                    </a:lnTo>
                    <a:lnTo>
                      <a:pt x="140" y="84"/>
                    </a:lnTo>
                    <a:lnTo>
                      <a:pt x="140" y="80"/>
                    </a:lnTo>
                    <a:lnTo>
                      <a:pt x="140" y="78"/>
                    </a:lnTo>
                    <a:lnTo>
                      <a:pt x="140" y="77"/>
                    </a:lnTo>
                    <a:lnTo>
                      <a:pt x="141" y="77"/>
                    </a:lnTo>
                    <a:lnTo>
                      <a:pt x="142" y="71"/>
                    </a:lnTo>
                    <a:lnTo>
                      <a:pt x="140" y="55"/>
                    </a:lnTo>
                    <a:lnTo>
                      <a:pt x="136" y="42"/>
                    </a:lnTo>
                    <a:lnTo>
                      <a:pt x="128" y="30"/>
                    </a:lnTo>
                    <a:lnTo>
                      <a:pt x="120" y="20"/>
                    </a:lnTo>
                    <a:lnTo>
                      <a:pt x="109" y="11"/>
                    </a:lnTo>
                    <a:lnTo>
                      <a:pt x="97" y="5"/>
                    </a:lnTo>
                    <a:lnTo>
                      <a:pt x="90" y="2"/>
                    </a:lnTo>
                    <a:lnTo>
                      <a:pt x="84" y="1"/>
                    </a:lnTo>
                    <a:lnTo>
                      <a:pt x="71" y="0"/>
                    </a:lnTo>
                    <a:lnTo>
                      <a:pt x="56" y="1"/>
                    </a:lnTo>
                    <a:lnTo>
                      <a:pt x="43" y="5"/>
                    </a:lnTo>
                    <a:lnTo>
                      <a:pt x="31" y="11"/>
                    </a:lnTo>
                    <a:lnTo>
                      <a:pt x="21" y="20"/>
                    </a:lnTo>
                    <a:lnTo>
                      <a:pt x="11" y="30"/>
                    </a:lnTo>
                    <a:lnTo>
                      <a:pt x="5" y="42"/>
                    </a:lnTo>
                    <a:lnTo>
                      <a:pt x="1" y="55"/>
                    </a:lnTo>
                    <a:lnTo>
                      <a:pt x="0" y="71"/>
                    </a:lnTo>
                    <a:lnTo>
                      <a:pt x="1" y="84"/>
                    </a:lnTo>
                    <a:lnTo>
                      <a:pt x="2" y="90"/>
                    </a:lnTo>
                    <a:lnTo>
                      <a:pt x="5" y="97"/>
                    </a:lnTo>
                    <a:lnTo>
                      <a:pt x="11" y="109"/>
                    </a:lnTo>
                    <a:lnTo>
                      <a:pt x="15" y="114"/>
                    </a:lnTo>
                    <a:lnTo>
                      <a:pt x="21" y="120"/>
                    </a:lnTo>
                    <a:lnTo>
                      <a:pt x="31" y="128"/>
                    </a:lnTo>
                    <a:lnTo>
                      <a:pt x="43" y="135"/>
                    </a:lnTo>
                    <a:lnTo>
                      <a:pt x="56" y="139"/>
                    </a:lnTo>
                    <a:lnTo>
                      <a:pt x="71" y="141"/>
                    </a:lnTo>
                    <a:lnTo>
                      <a:pt x="77" y="140"/>
                    </a:lnTo>
                    <a:lnTo>
                      <a:pt x="77" y="139"/>
                    </a:lnTo>
                    <a:lnTo>
                      <a:pt x="78" y="139"/>
                    </a:lnTo>
                    <a:lnTo>
                      <a:pt x="80" y="139"/>
                    </a:lnTo>
                    <a:lnTo>
                      <a:pt x="84" y="139"/>
                    </a:lnTo>
                    <a:lnTo>
                      <a:pt x="90" y="137"/>
                    </a:lnTo>
                    <a:lnTo>
                      <a:pt x="97" y="135"/>
                    </a:lnTo>
                    <a:lnTo>
                      <a:pt x="109" y="128"/>
                    </a:lnTo>
                    <a:lnTo>
                      <a:pt x="114" y="124"/>
                    </a:lnTo>
                    <a:lnTo>
                      <a:pt x="120" y="120"/>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6" name="Freeform 807">
                <a:extLst>
                  <a:ext uri="{FF2B5EF4-FFF2-40B4-BE49-F238E27FC236}">
                    <a16:creationId xmlns:a16="http://schemas.microsoft.com/office/drawing/2014/main" id="{89EDFB07-B98B-35BA-DEE1-839077EC45E9}"/>
                  </a:ext>
                </a:extLst>
              </p:cNvPr>
              <p:cNvSpPr>
                <a:spLocks/>
              </p:cNvSpPr>
              <p:nvPr/>
            </p:nvSpPr>
            <p:spPr bwMode="auto">
              <a:xfrm>
                <a:off x="1693863" y="4751388"/>
                <a:ext cx="46038" cy="44450"/>
              </a:xfrm>
              <a:custGeom>
                <a:avLst/>
                <a:gdLst>
                  <a:gd name="T0" fmla="*/ 121 w 142"/>
                  <a:gd name="T1" fmla="*/ 121 h 142"/>
                  <a:gd name="T2" fmla="*/ 125 w 142"/>
                  <a:gd name="T3" fmla="*/ 114 h 142"/>
                  <a:gd name="T4" fmla="*/ 129 w 142"/>
                  <a:gd name="T5" fmla="*/ 109 h 142"/>
                  <a:gd name="T6" fmla="*/ 136 w 142"/>
                  <a:gd name="T7" fmla="*/ 97 h 142"/>
                  <a:gd name="T8" fmla="*/ 138 w 142"/>
                  <a:gd name="T9" fmla="*/ 90 h 142"/>
                  <a:gd name="T10" fmla="*/ 140 w 142"/>
                  <a:gd name="T11" fmla="*/ 84 h 142"/>
                  <a:gd name="T12" fmla="*/ 140 w 142"/>
                  <a:gd name="T13" fmla="*/ 80 h 142"/>
                  <a:gd name="T14" fmla="*/ 140 w 142"/>
                  <a:gd name="T15" fmla="*/ 78 h 142"/>
                  <a:gd name="T16" fmla="*/ 140 w 142"/>
                  <a:gd name="T17" fmla="*/ 77 h 142"/>
                  <a:gd name="T18" fmla="*/ 141 w 142"/>
                  <a:gd name="T19" fmla="*/ 77 h 142"/>
                  <a:gd name="T20" fmla="*/ 142 w 142"/>
                  <a:gd name="T21" fmla="*/ 71 h 142"/>
                  <a:gd name="T22" fmla="*/ 140 w 142"/>
                  <a:gd name="T23" fmla="*/ 56 h 142"/>
                  <a:gd name="T24" fmla="*/ 136 w 142"/>
                  <a:gd name="T25" fmla="*/ 43 h 142"/>
                  <a:gd name="T26" fmla="*/ 129 w 142"/>
                  <a:gd name="T27" fmla="*/ 30 h 142"/>
                  <a:gd name="T28" fmla="*/ 121 w 142"/>
                  <a:gd name="T29" fmla="*/ 20 h 142"/>
                  <a:gd name="T30" fmla="*/ 110 w 142"/>
                  <a:gd name="T31" fmla="*/ 11 h 142"/>
                  <a:gd name="T32" fmla="*/ 98 w 142"/>
                  <a:gd name="T33" fmla="*/ 5 h 142"/>
                  <a:gd name="T34" fmla="*/ 91 w 142"/>
                  <a:gd name="T35" fmla="*/ 2 h 142"/>
                  <a:gd name="T36" fmla="*/ 84 w 142"/>
                  <a:gd name="T37" fmla="*/ 1 h 142"/>
                  <a:gd name="T38" fmla="*/ 71 w 142"/>
                  <a:gd name="T39" fmla="*/ 0 h 142"/>
                  <a:gd name="T40" fmla="*/ 56 w 142"/>
                  <a:gd name="T41" fmla="*/ 1 h 142"/>
                  <a:gd name="T42" fmla="*/ 44 w 142"/>
                  <a:gd name="T43" fmla="*/ 5 h 142"/>
                  <a:gd name="T44" fmla="*/ 32 w 142"/>
                  <a:gd name="T45" fmla="*/ 11 h 142"/>
                  <a:gd name="T46" fmla="*/ 22 w 142"/>
                  <a:gd name="T47" fmla="*/ 20 h 142"/>
                  <a:gd name="T48" fmla="*/ 11 w 142"/>
                  <a:gd name="T49" fmla="*/ 30 h 142"/>
                  <a:gd name="T50" fmla="*/ 5 w 142"/>
                  <a:gd name="T51" fmla="*/ 43 h 142"/>
                  <a:gd name="T52" fmla="*/ 1 w 142"/>
                  <a:gd name="T53" fmla="*/ 56 h 142"/>
                  <a:gd name="T54" fmla="*/ 0 w 142"/>
                  <a:gd name="T55" fmla="*/ 71 h 142"/>
                  <a:gd name="T56" fmla="*/ 1 w 142"/>
                  <a:gd name="T57" fmla="*/ 84 h 142"/>
                  <a:gd name="T58" fmla="*/ 2 w 142"/>
                  <a:gd name="T59" fmla="*/ 90 h 142"/>
                  <a:gd name="T60" fmla="*/ 5 w 142"/>
                  <a:gd name="T61" fmla="*/ 97 h 142"/>
                  <a:gd name="T62" fmla="*/ 11 w 142"/>
                  <a:gd name="T63" fmla="*/ 109 h 142"/>
                  <a:gd name="T64" fmla="*/ 16 w 142"/>
                  <a:gd name="T65" fmla="*/ 114 h 142"/>
                  <a:gd name="T66" fmla="*/ 22 w 142"/>
                  <a:gd name="T67" fmla="*/ 121 h 142"/>
                  <a:gd name="T68" fmla="*/ 32 w 142"/>
                  <a:gd name="T69" fmla="*/ 129 h 142"/>
                  <a:gd name="T70" fmla="*/ 44 w 142"/>
                  <a:gd name="T71" fmla="*/ 136 h 142"/>
                  <a:gd name="T72" fmla="*/ 56 w 142"/>
                  <a:gd name="T73" fmla="*/ 140 h 142"/>
                  <a:gd name="T74" fmla="*/ 71 w 142"/>
                  <a:gd name="T75" fmla="*/ 142 h 142"/>
                  <a:gd name="T76" fmla="*/ 77 w 142"/>
                  <a:gd name="T77" fmla="*/ 141 h 142"/>
                  <a:gd name="T78" fmla="*/ 77 w 142"/>
                  <a:gd name="T79" fmla="*/ 140 h 142"/>
                  <a:gd name="T80" fmla="*/ 78 w 142"/>
                  <a:gd name="T81" fmla="*/ 140 h 142"/>
                  <a:gd name="T82" fmla="*/ 80 w 142"/>
                  <a:gd name="T83" fmla="*/ 140 h 142"/>
                  <a:gd name="T84" fmla="*/ 84 w 142"/>
                  <a:gd name="T85" fmla="*/ 140 h 142"/>
                  <a:gd name="T86" fmla="*/ 91 w 142"/>
                  <a:gd name="T87" fmla="*/ 138 h 142"/>
                  <a:gd name="T88" fmla="*/ 98 w 142"/>
                  <a:gd name="T89" fmla="*/ 136 h 142"/>
                  <a:gd name="T90" fmla="*/ 110 w 142"/>
                  <a:gd name="T91" fmla="*/ 129 h 142"/>
                  <a:gd name="T92" fmla="*/ 115 w 142"/>
                  <a:gd name="T93" fmla="*/ 125 h 142"/>
                  <a:gd name="T94" fmla="*/ 121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121" y="121"/>
                    </a:moveTo>
                    <a:lnTo>
                      <a:pt x="125" y="114"/>
                    </a:lnTo>
                    <a:lnTo>
                      <a:pt x="129" y="109"/>
                    </a:lnTo>
                    <a:lnTo>
                      <a:pt x="136" y="97"/>
                    </a:lnTo>
                    <a:lnTo>
                      <a:pt x="138" y="90"/>
                    </a:lnTo>
                    <a:lnTo>
                      <a:pt x="140" y="84"/>
                    </a:lnTo>
                    <a:lnTo>
                      <a:pt x="140" y="80"/>
                    </a:lnTo>
                    <a:lnTo>
                      <a:pt x="140" y="78"/>
                    </a:lnTo>
                    <a:lnTo>
                      <a:pt x="140" y="77"/>
                    </a:lnTo>
                    <a:lnTo>
                      <a:pt x="141" y="77"/>
                    </a:lnTo>
                    <a:lnTo>
                      <a:pt x="142" y="71"/>
                    </a:lnTo>
                    <a:lnTo>
                      <a:pt x="140" y="56"/>
                    </a:lnTo>
                    <a:lnTo>
                      <a:pt x="136" y="43"/>
                    </a:lnTo>
                    <a:lnTo>
                      <a:pt x="129" y="30"/>
                    </a:lnTo>
                    <a:lnTo>
                      <a:pt x="121" y="20"/>
                    </a:lnTo>
                    <a:lnTo>
                      <a:pt x="110" y="11"/>
                    </a:lnTo>
                    <a:lnTo>
                      <a:pt x="98" y="5"/>
                    </a:lnTo>
                    <a:lnTo>
                      <a:pt x="91" y="2"/>
                    </a:lnTo>
                    <a:lnTo>
                      <a:pt x="84" y="1"/>
                    </a:lnTo>
                    <a:lnTo>
                      <a:pt x="71" y="0"/>
                    </a:lnTo>
                    <a:lnTo>
                      <a:pt x="56" y="1"/>
                    </a:lnTo>
                    <a:lnTo>
                      <a:pt x="44" y="5"/>
                    </a:lnTo>
                    <a:lnTo>
                      <a:pt x="32" y="11"/>
                    </a:lnTo>
                    <a:lnTo>
                      <a:pt x="22" y="20"/>
                    </a:lnTo>
                    <a:lnTo>
                      <a:pt x="11" y="30"/>
                    </a:lnTo>
                    <a:lnTo>
                      <a:pt x="5" y="43"/>
                    </a:lnTo>
                    <a:lnTo>
                      <a:pt x="1" y="56"/>
                    </a:lnTo>
                    <a:lnTo>
                      <a:pt x="0" y="71"/>
                    </a:lnTo>
                    <a:lnTo>
                      <a:pt x="1" y="84"/>
                    </a:lnTo>
                    <a:lnTo>
                      <a:pt x="2" y="90"/>
                    </a:lnTo>
                    <a:lnTo>
                      <a:pt x="5" y="97"/>
                    </a:lnTo>
                    <a:lnTo>
                      <a:pt x="11" y="109"/>
                    </a:lnTo>
                    <a:lnTo>
                      <a:pt x="16" y="114"/>
                    </a:lnTo>
                    <a:lnTo>
                      <a:pt x="22" y="121"/>
                    </a:lnTo>
                    <a:lnTo>
                      <a:pt x="32" y="129"/>
                    </a:lnTo>
                    <a:lnTo>
                      <a:pt x="44" y="136"/>
                    </a:lnTo>
                    <a:lnTo>
                      <a:pt x="56" y="140"/>
                    </a:lnTo>
                    <a:lnTo>
                      <a:pt x="71" y="142"/>
                    </a:lnTo>
                    <a:lnTo>
                      <a:pt x="77" y="141"/>
                    </a:lnTo>
                    <a:lnTo>
                      <a:pt x="77" y="140"/>
                    </a:lnTo>
                    <a:lnTo>
                      <a:pt x="78" y="140"/>
                    </a:lnTo>
                    <a:lnTo>
                      <a:pt x="80" y="140"/>
                    </a:lnTo>
                    <a:lnTo>
                      <a:pt x="84" y="140"/>
                    </a:lnTo>
                    <a:lnTo>
                      <a:pt x="91" y="138"/>
                    </a:lnTo>
                    <a:lnTo>
                      <a:pt x="98" y="136"/>
                    </a:lnTo>
                    <a:lnTo>
                      <a:pt x="110" y="129"/>
                    </a:lnTo>
                    <a:lnTo>
                      <a:pt x="115" y="125"/>
                    </a:lnTo>
                    <a:lnTo>
                      <a:pt x="121" y="121"/>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7" name="Freeform 820">
                <a:extLst>
                  <a:ext uri="{FF2B5EF4-FFF2-40B4-BE49-F238E27FC236}">
                    <a16:creationId xmlns:a16="http://schemas.microsoft.com/office/drawing/2014/main" id="{1E1BCBC2-D36F-97E2-4B42-9CBAE688CCB4}"/>
                  </a:ext>
                </a:extLst>
              </p:cNvPr>
              <p:cNvSpPr>
                <a:spLocks/>
              </p:cNvSpPr>
              <p:nvPr/>
            </p:nvSpPr>
            <p:spPr bwMode="auto">
              <a:xfrm>
                <a:off x="1044576" y="4146550"/>
                <a:ext cx="0" cy="115887"/>
              </a:xfrm>
              <a:custGeom>
                <a:avLst/>
                <a:gdLst>
                  <a:gd name="T0" fmla="*/ 0 h 365"/>
                  <a:gd name="T1" fmla="*/ 165 h 365"/>
                  <a:gd name="T2" fmla="*/ 365 h 365"/>
                </a:gdLst>
                <a:ahLst/>
                <a:cxnLst>
                  <a:cxn ang="0">
                    <a:pos x="0" y="T0"/>
                  </a:cxn>
                  <a:cxn ang="0">
                    <a:pos x="0" y="T1"/>
                  </a:cxn>
                  <a:cxn ang="0">
                    <a:pos x="0" y="T2"/>
                  </a:cxn>
                </a:cxnLst>
                <a:rect l="0" t="0" r="r" b="b"/>
                <a:pathLst>
                  <a:path h="365">
                    <a:moveTo>
                      <a:pt x="0" y="0"/>
                    </a:moveTo>
                    <a:lnTo>
                      <a:pt x="0" y="165"/>
                    </a:lnTo>
                    <a:lnTo>
                      <a:pt x="0" y="365"/>
                    </a:lnTo>
                  </a:path>
                </a:pathLst>
              </a:custGeom>
              <a:noFill/>
              <a:ln w="63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8" name="Line 821">
                <a:extLst>
                  <a:ext uri="{FF2B5EF4-FFF2-40B4-BE49-F238E27FC236}">
                    <a16:creationId xmlns:a16="http://schemas.microsoft.com/office/drawing/2014/main" id="{E34F47FC-470C-4248-E4FC-6E04CAA7D0F5}"/>
                  </a:ext>
                </a:extLst>
              </p:cNvPr>
              <p:cNvSpPr>
                <a:spLocks noChangeShapeType="1"/>
              </p:cNvSpPr>
              <p:nvPr/>
            </p:nvSpPr>
            <p:spPr bwMode="auto">
              <a:xfrm>
                <a:off x="2181226" y="4664075"/>
                <a:ext cx="0" cy="123825"/>
              </a:xfrm>
              <a:prstGeom prst="line">
                <a:avLst/>
              </a:prstGeom>
              <a:noFill/>
              <a:ln w="6350">
                <a:solidFill>
                  <a:srgbClr val="0099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9" name="Freeform 822">
                <a:extLst>
                  <a:ext uri="{FF2B5EF4-FFF2-40B4-BE49-F238E27FC236}">
                    <a16:creationId xmlns:a16="http://schemas.microsoft.com/office/drawing/2014/main" id="{EB951BF8-7CF3-4987-A7A1-CF8AC73E1B8C}"/>
                  </a:ext>
                </a:extLst>
              </p:cNvPr>
              <p:cNvSpPr>
                <a:spLocks/>
              </p:cNvSpPr>
              <p:nvPr/>
            </p:nvSpPr>
            <p:spPr bwMode="auto">
              <a:xfrm>
                <a:off x="1179513" y="4203700"/>
                <a:ext cx="0" cy="133350"/>
              </a:xfrm>
              <a:custGeom>
                <a:avLst/>
                <a:gdLst>
                  <a:gd name="T0" fmla="*/ 0 h 420"/>
                  <a:gd name="T1" fmla="*/ 165 h 420"/>
                  <a:gd name="T2" fmla="*/ 420 h 420"/>
                </a:gdLst>
                <a:ahLst/>
                <a:cxnLst>
                  <a:cxn ang="0">
                    <a:pos x="0" y="T0"/>
                  </a:cxn>
                  <a:cxn ang="0">
                    <a:pos x="0" y="T1"/>
                  </a:cxn>
                  <a:cxn ang="0">
                    <a:pos x="0" y="T2"/>
                  </a:cxn>
                </a:cxnLst>
                <a:rect l="0" t="0" r="r" b="b"/>
                <a:pathLst>
                  <a:path h="420">
                    <a:moveTo>
                      <a:pt x="0" y="0"/>
                    </a:moveTo>
                    <a:lnTo>
                      <a:pt x="0" y="165"/>
                    </a:lnTo>
                    <a:lnTo>
                      <a:pt x="0" y="420"/>
                    </a:lnTo>
                  </a:path>
                </a:pathLst>
              </a:custGeom>
              <a:noFill/>
              <a:ln w="63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0" name="Freeform 823">
                <a:extLst>
                  <a:ext uri="{FF2B5EF4-FFF2-40B4-BE49-F238E27FC236}">
                    <a16:creationId xmlns:a16="http://schemas.microsoft.com/office/drawing/2014/main" id="{D6FC6015-BFF9-4BB4-24CA-8E955FFC8503}"/>
                  </a:ext>
                </a:extLst>
              </p:cNvPr>
              <p:cNvSpPr>
                <a:spLocks/>
              </p:cNvSpPr>
              <p:nvPr/>
            </p:nvSpPr>
            <p:spPr bwMode="auto">
              <a:xfrm>
                <a:off x="1112838" y="4179888"/>
                <a:ext cx="0" cy="109537"/>
              </a:xfrm>
              <a:custGeom>
                <a:avLst/>
                <a:gdLst>
                  <a:gd name="T0" fmla="*/ 0 h 344"/>
                  <a:gd name="T1" fmla="*/ 161 h 344"/>
                  <a:gd name="T2" fmla="*/ 344 h 344"/>
                </a:gdLst>
                <a:ahLst/>
                <a:cxnLst>
                  <a:cxn ang="0">
                    <a:pos x="0" y="T0"/>
                  </a:cxn>
                  <a:cxn ang="0">
                    <a:pos x="0" y="T1"/>
                  </a:cxn>
                  <a:cxn ang="0">
                    <a:pos x="0" y="T2"/>
                  </a:cxn>
                </a:cxnLst>
                <a:rect l="0" t="0" r="r" b="b"/>
                <a:pathLst>
                  <a:path h="344">
                    <a:moveTo>
                      <a:pt x="0" y="0"/>
                    </a:moveTo>
                    <a:lnTo>
                      <a:pt x="0" y="161"/>
                    </a:lnTo>
                    <a:lnTo>
                      <a:pt x="0" y="344"/>
                    </a:lnTo>
                  </a:path>
                </a:pathLst>
              </a:custGeom>
              <a:noFill/>
              <a:ln w="63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1" name="Freeform 824">
                <a:extLst>
                  <a:ext uri="{FF2B5EF4-FFF2-40B4-BE49-F238E27FC236}">
                    <a16:creationId xmlns:a16="http://schemas.microsoft.com/office/drawing/2014/main" id="{3B0E6743-6E8E-C7E1-B805-C8E673876FCE}"/>
                  </a:ext>
                </a:extLst>
              </p:cNvPr>
              <p:cNvSpPr>
                <a:spLocks/>
              </p:cNvSpPr>
              <p:nvPr/>
            </p:nvSpPr>
            <p:spPr bwMode="auto">
              <a:xfrm>
                <a:off x="1246188" y="4240213"/>
                <a:ext cx="0" cy="127000"/>
              </a:xfrm>
              <a:custGeom>
                <a:avLst/>
                <a:gdLst>
                  <a:gd name="T0" fmla="*/ 0 h 396"/>
                  <a:gd name="T1" fmla="*/ 172 h 396"/>
                  <a:gd name="T2" fmla="*/ 396 h 396"/>
                </a:gdLst>
                <a:ahLst/>
                <a:cxnLst>
                  <a:cxn ang="0">
                    <a:pos x="0" y="T0"/>
                  </a:cxn>
                  <a:cxn ang="0">
                    <a:pos x="0" y="T1"/>
                  </a:cxn>
                  <a:cxn ang="0">
                    <a:pos x="0" y="T2"/>
                  </a:cxn>
                </a:cxnLst>
                <a:rect l="0" t="0" r="r" b="b"/>
                <a:pathLst>
                  <a:path h="396">
                    <a:moveTo>
                      <a:pt x="0" y="0"/>
                    </a:moveTo>
                    <a:lnTo>
                      <a:pt x="0" y="172"/>
                    </a:lnTo>
                    <a:lnTo>
                      <a:pt x="0" y="396"/>
                    </a:lnTo>
                  </a:path>
                </a:pathLst>
              </a:custGeom>
              <a:noFill/>
              <a:ln w="63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2" name="Freeform 825">
                <a:extLst>
                  <a:ext uri="{FF2B5EF4-FFF2-40B4-BE49-F238E27FC236}">
                    <a16:creationId xmlns:a16="http://schemas.microsoft.com/office/drawing/2014/main" id="{EB821CD5-E9E5-2E6B-E503-65F562397703}"/>
                  </a:ext>
                </a:extLst>
              </p:cNvPr>
              <p:cNvSpPr>
                <a:spLocks/>
              </p:cNvSpPr>
              <p:nvPr/>
            </p:nvSpPr>
            <p:spPr bwMode="auto">
              <a:xfrm>
                <a:off x="976313" y="4125913"/>
                <a:ext cx="0" cy="88900"/>
              </a:xfrm>
              <a:custGeom>
                <a:avLst/>
                <a:gdLst>
                  <a:gd name="T0" fmla="*/ 0 h 279"/>
                  <a:gd name="T1" fmla="*/ 137 h 279"/>
                  <a:gd name="T2" fmla="*/ 279 h 279"/>
                </a:gdLst>
                <a:ahLst/>
                <a:cxnLst>
                  <a:cxn ang="0">
                    <a:pos x="0" y="T0"/>
                  </a:cxn>
                  <a:cxn ang="0">
                    <a:pos x="0" y="T1"/>
                  </a:cxn>
                  <a:cxn ang="0">
                    <a:pos x="0" y="T2"/>
                  </a:cxn>
                </a:cxnLst>
                <a:rect l="0" t="0" r="r" b="b"/>
                <a:pathLst>
                  <a:path h="279">
                    <a:moveTo>
                      <a:pt x="0" y="0"/>
                    </a:moveTo>
                    <a:lnTo>
                      <a:pt x="0" y="137"/>
                    </a:lnTo>
                    <a:lnTo>
                      <a:pt x="0" y="279"/>
                    </a:lnTo>
                  </a:path>
                </a:pathLst>
              </a:custGeom>
              <a:noFill/>
              <a:ln w="63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3" name="Line 826">
                <a:extLst>
                  <a:ext uri="{FF2B5EF4-FFF2-40B4-BE49-F238E27FC236}">
                    <a16:creationId xmlns:a16="http://schemas.microsoft.com/office/drawing/2014/main" id="{48D9CFA4-5856-4F59-E460-A6FBC7E567FB}"/>
                  </a:ext>
                </a:extLst>
              </p:cNvPr>
              <p:cNvSpPr>
                <a:spLocks noChangeShapeType="1"/>
              </p:cNvSpPr>
              <p:nvPr/>
            </p:nvSpPr>
            <p:spPr bwMode="auto">
              <a:xfrm>
                <a:off x="1714501" y="4445000"/>
                <a:ext cx="0" cy="127000"/>
              </a:xfrm>
              <a:prstGeom prst="line">
                <a:avLst/>
              </a:prstGeom>
              <a:noFill/>
              <a:ln w="6350">
                <a:solidFill>
                  <a:srgbClr val="0099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4" name="Freeform 827">
                <a:extLst>
                  <a:ext uri="{FF2B5EF4-FFF2-40B4-BE49-F238E27FC236}">
                    <a16:creationId xmlns:a16="http://schemas.microsoft.com/office/drawing/2014/main" id="{82C5B237-31F7-44A6-7A56-5FA308A28BD7}"/>
                  </a:ext>
                </a:extLst>
              </p:cNvPr>
              <p:cNvSpPr>
                <a:spLocks/>
              </p:cNvSpPr>
              <p:nvPr/>
            </p:nvSpPr>
            <p:spPr bwMode="auto">
              <a:xfrm>
                <a:off x="831851" y="4022725"/>
                <a:ext cx="1349375" cy="765175"/>
              </a:xfrm>
              <a:custGeom>
                <a:avLst/>
                <a:gdLst>
                  <a:gd name="T0" fmla="*/ 4252 w 4252"/>
                  <a:gd name="T1" fmla="*/ 2413 h 2413"/>
                  <a:gd name="T2" fmla="*/ 2778 w 4252"/>
                  <a:gd name="T3" fmla="*/ 1733 h 2413"/>
                  <a:gd name="T4" fmla="*/ 1304 w 4252"/>
                  <a:gd name="T5" fmla="*/ 861 h 2413"/>
                  <a:gd name="T6" fmla="*/ 1096 w 4252"/>
                  <a:gd name="T7" fmla="*/ 738 h 2413"/>
                  <a:gd name="T8" fmla="*/ 1091 w 4252"/>
                  <a:gd name="T9" fmla="*/ 735 h 2413"/>
                  <a:gd name="T10" fmla="*/ 883 w 4252"/>
                  <a:gd name="T11" fmla="*/ 658 h 2413"/>
                  <a:gd name="T12" fmla="*/ 873 w 4252"/>
                  <a:gd name="T13" fmla="*/ 654 h 2413"/>
                  <a:gd name="T14" fmla="*/ 670 w 4252"/>
                  <a:gd name="T15" fmla="*/ 555 h 2413"/>
                  <a:gd name="T16" fmla="*/ 645 w 4252"/>
                  <a:gd name="T17" fmla="*/ 542 h 2413"/>
                  <a:gd name="T18" fmla="*/ 458 w 4252"/>
                  <a:gd name="T19" fmla="*/ 471 h 2413"/>
                  <a:gd name="T20" fmla="*/ 453 w 4252"/>
                  <a:gd name="T21" fmla="*/ 466 h 2413"/>
                  <a:gd name="T22" fmla="*/ 230 w 4252"/>
                  <a:gd name="T23" fmla="*/ 248 h 2413"/>
                  <a:gd name="T24" fmla="*/ 133 w 4252"/>
                  <a:gd name="T25" fmla="*/ 41 h 2413"/>
                  <a:gd name="T26" fmla="*/ 68 w 4252"/>
                  <a:gd name="T27" fmla="*/ 0 h 2413"/>
                  <a:gd name="T28" fmla="*/ 0 w 4252"/>
                  <a:gd name="T29" fmla="*/ 380 h 2413"/>
                  <a:gd name="T30" fmla="*/ 0 w 4252"/>
                  <a:gd name="T31" fmla="*/ 1227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52" h="2413">
                    <a:moveTo>
                      <a:pt x="4252" y="2413"/>
                    </a:moveTo>
                    <a:lnTo>
                      <a:pt x="2778" y="1733"/>
                    </a:lnTo>
                    <a:lnTo>
                      <a:pt x="1304" y="861"/>
                    </a:lnTo>
                    <a:lnTo>
                      <a:pt x="1096" y="738"/>
                    </a:lnTo>
                    <a:lnTo>
                      <a:pt x="1091" y="735"/>
                    </a:lnTo>
                    <a:lnTo>
                      <a:pt x="883" y="658"/>
                    </a:lnTo>
                    <a:lnTo>
                      <a:pt x="873" y="654"/>
                    </a:lnTo>
                    <a:lnTo>
                      <a:pt x="670" y="555"/>
                    </a:lnTo>
                    <a:lnTo>
                      <a:pt x="645" y="542"/>
                    </a:lnTo>
                    <a:lnTo>
                      <a:pt x="458" y="471"/>
                    </a:lnTo>
                    <a:lnTo>
                      <a:pt x="453" y="466"/>
                    </a:lnTo>
                    <a:lnTo>
                      <a:pt x="230" y="248"/>
                    </a:lnTo>
                    <a:lnTo>
                      <a:pt x="133" y="41"/>
                    </a:lnTo>
                    <a:lnTo>
                      <a:pt x="68" y="0"/>
                    </a:lnTo>
                    <a:lnTo>
                      <a:pt x="0" y="380"/>
                    </a:lnTo>
                    <a:lnTo>
                      <a:pt x="0" y="1227"/>
                    </a:lnTo>
                  </a:path>
                </a:pathLst>
              </a:custGeom>
              <a:noFill/>
              <a:ln w="190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5" name="Freeform 828">
                <a:extLst>
                  <a:ext uri="{FF2B5EF4-FFF2-40B4-BE49-F238E27FC236}">
                    <a16:creationId xmlns:a16="http://schemas.microsoft.com/office/drawing/2014/main" id="{7DC2DE3F-FEEA-8DE0-C401-56C57ADC23C3}"/>
                  </a:ext>
                </a:extLst>
              </p:cNvPr>
              <p:cNvSpPr>
                <a:spLocks/>
              </p:cNvSpPr>
              <p:nvPr/>
            </p:nvSpPr>
            <p:spPr bwMode="auto">
              <a:xfrm>
                <a:off x="809626" y="4389438"/>
                <a:ext cx="44450" cy="44450"/>
              </a:xfrm>
              <a:custGeom>
                <a:avLst/>
                <a:gdLst>
                  <a:gd name="T0" fmla="*/ 71 w 142"/>
                  <a:gd name="T1" fmla="*/ 142 h 142"/>
                  <a:gd name="T2" fmla="*/ 77 w 142"/>
                  <a:gd name="T3" fmla="*/ 140 h 142"/>
                  <a:gd name="T4" fmla="*/ 77 w 142"/>
                  <a:gd name="T5" fmla="*/ 139 h 142"/>
                  <a:gd name="T6" fmla="*/ 78 w 142"/>
                  <a:gd name="T7" fmla="*/ 139 h 142"/>
                  <a:gd name="T8" fmla="*/ 80 w 142"/>
                  <a:gd name="T9" fmla="*/ 139 h 142"/>
                  <a:gd name="T10" fmla="*/ 84 w 142"/>
                  <a:gd name="T11" fmla="*/ 139 h 142"/>
                  <a:gd name="T12" fmla="*/ 90 w 142"/>
                  <a:gd name="T13" fmla="*/ 137 h 142"/>
                  <a:gd name="T14" fmla="*/ 97 w 142"/>
                  <a:gd name="T15" fmla="*/ 135 h 142"/>
                  <a:gd name="T16" fmla="*/ 109 w 142"/>
                  <a:gd name="T17" fmla="*/ 128 h 142"/>
                  <a:gd name="T18" fmla="*/ 114 w 142"/>
                  <a:gd name="T19" fmla="*/ 124 h 142"/>
                  <a:gd name="T20" fmla="*/ 120 w 142"/>
                  <a:gd name="T21" fmla="*/ 120 h 142"/>
                  <a:gd name="T22" fmla="*/ 124 w 142"/>
                  <a:gd name="T23" fmla="*/ 114 h 142"/>
                  <a:gd name="T24" fmla="*/ 128 w 142"/>
                  <a:gd name="T25" fmla="*/ 109 h 142"/>
                  <a:gd name="T26" fmla="*/ 136 w 142"/>
                  <a:gd name="T27" fmla="*/ 97 h 142"/>
                  <a:gd name="T28" fmla="*/ 138 w 142"/>
                  <a:gd name="T29" fmla="*/ 90 h 142"/>
                  <a:gd name="T30" fmla="*/ 140 w 142"/>
                  <a:gd name="T31" fmla="*/ 84 h 142"/>
                  <a:gd name="T32" fmla="*/ 140 w 142"/>
                  <a:gd name="T33" fmla="*/ 80 h 142"/>
                  <a:gd name="T34" fmla="*/ 140 w 142"/>
                  <a:gd name="T35" fmla="*/ 78 h 142"/>
                  <a:gd name="T36" fmla="*/ 140 w 142"/>
                  <a:gd name="T37" fmla="*/ 77 h 142"/>
                  <a:gd name="T38" fmla="*/ 141 w 142"/>
                  <a:gd name="T39" fmla="*/ 77 h 142"/>
                  <a:gd name="T40" fmla="*/ 142 w 142"/>
                  <a:gd name="T41" fmla="*/ 71 h 142"/>
                  <a:gd name="T42" fmla="*/ 140 w 142"/>
                  <a:gd name="T43" fmla="*/ 55 h 142"/>
                  <a:gd name="T44" fmla="*/ 136 w 142"/>
                  <a:gd name="T45" fmla="*/ 42 h 142"/>
                  <a:gd name="T46" fmla="*/ 128 w 142"/>
                  <a:gd name="T47" fmla="*/ 30 h 142"/>
                  <a:gd name="T48" fmla="*/ 120 w 142"/>
                  <a:gd name="T49" fmla="*/ 20 h 142"/>
                  <a:gd name="T50" fmla="*/ 109 w 142"/>
                  <a:gd name="T51" fmla="*/ 11 h 142"/>
                  <a:gd name="T52" fmla="*/ 97 w 142"/>
                  <a:gd name="T53" fmla="*/ 5 h 142"/>
                  <a:gd name="T54" fmla="*/ 90 w 142"/>
                  <a:gd name="T55" fmla="*/ 2 h 142"/>
                  <a:gd name="T56" fmla="*/ 84 w 142"/>
                  <a:gd name="T57" fmla="*/ 1 h 142"/>
                  <a:gd name="T58" fmla="*/ 71 w 142"/>
                  <a:gd name="T59" fmla="*/ 0 h 142"/>
                  <a:gd name="T60" fmla="*/ 55 w 142"/>
                  <a:gd name="T61" fmla="*/ 1 h 142"/>
                  <a:gd name="T62" fmla="*/ 43 w 142"/>
                  <a:gd name="T63" fmla="*/ 5 h 142"/>
                  <a:gd name="T64" fmla="*/ 31 w 142"/>
                  <a:gd name="T65" fmla="*/ 11 h 142"/>
                  <a:gd name="T66" fmla="*/ 21 w 142"/>
                  <a:gd name="T67" fmla="*/ 20 h 142"/>
                  <a:gd name="T68" fmla="*/ 11 w 142"/>
                  <a:gd name="T69" fmla="*/ 30 h 142"/>
                  <a:gd name="T70" fmla="*/ 5 w 142"/>
                  <a:gd name="T71" fmla="*/ 42 h 142"/>
                  <a:gd name="T72" fmla="*/ 1 w 142"/>
                  <a:gd name="T73" fmla="*/ 55 h 142"/>
                  <a:gd name="T74" fmla="*/ 0 w 142"/>
                  <a:gd name="T75" fmla="*/ 71 h 142"/>
                  <a:gd name="T76" fmla="*/ 1 w 142"/>
                  <a:gd name="T77" fmla="*/ 84 h 142"/>
                  <a:gd name="T78" fmla="*/ 2 w 142"/>
                  <a:gd name="T79" fmla="*/ 90 h 142"/>
                  <a:gd name="T80" fmla="*/ 5 w 142"/>
                  <a:gd name="T81" fmla="*/ 97 h 142"/>
                  <a:gd name="T82" fmla="*/ 11 w 142"/>
                  <a:gd name="T83" fmla="*/ 109 h 142"/>
                  <a:gd name="T84" fmla="*/ 15 w 142"/>
                  <a:gd name="T85" fmla="*/ 114 h 142"/>
                  <a:gd name="T86" fmla="*/ 21 w 142"/>
                  <a:gd name="T87" fmla="*/ 120 h 142"/>
                  <a:gd name="T88" fmla="*/ 31 w 142"/>
                  <a:gd name="T89" fmla="*/ 128 h 142"/>
                  <a:gd name="T90" fmla="*/ 43 w 142"/>
                  <a:gd name="T91" fmla="*/ 135 h 142"/>
                  <a:gd name="T92" fmla="*/ 55 w 142"/>
                  <a:gd name="T93" fmla="*/ 139 h 142"/>
                  <a:gd name="T94" fmla="*/ 71 w 142"/>
                  <a:gd name="T9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71" y="142"/>
                    </a:moveTo>
                    <a:lnTo>
                      <a:pt x="77" y="140"/>
                    </a:lnTo>
                    <a:lnTo>
                      <a:pt x="77" y="139"/>
                    </a:lnTo>
                    <a:lnTo>
                      <a:pt x="78" y="139"/>
                    </a:lnTo>
                    <a:lnTo>
                      <a:pt x="80" y="139"/>
                    </a:lnTo>
                    <a:lnTo>
                      <a:pt x="84" y="139"/>
                    </a:lnTo>
                    <a:lnTo>
                      <a:pt x="90" y="137"/>
                    </a:lnTo>
                    <a:lnTo>
                      <a:pt x="97" y="135"/>
                    </a:lnTo>
                    <a:lnTo>
                      <a:pt x="109" y="128"/>
                    </a:lnTo>
                    <a:lnTo>
                      <a:pt x="114" y="124"/>
                    </a:lnTo>
                    <a:lnTo>
                      <a:pt x="120" y="120"/>
                    </a:lnTo>
                    <a:lnTo>
                      <a:pt x="124" y="114"/>
                    </a:lnTo>
                    <a:lnTo>
                      <a:pt x="128" y="109"/>
                    </a:lnTo>
                    <a:lnTo>
                      <a:pt x="136" y="97"/>
                    </a:lnTo>
                    <a:lnTo>
                      <a:pt x="138" y="90"/>
                    </a:lnTo>
                    <a:lnTo>
                      <a:pt x="140" y="84"/>
                    </a:lnTo>
                    <a:lnTo>
                      <a:pt x="140" y="80"/>
                    </a:lnTo>
                    <a:lnTo>
                      <a:pt x="140" y="78"/>
                    </a:lnTo>
                    <a:lnTo>
                      <a:pt x="140" y="77"/>
                    </a:lnTo>
                    <a:lnTo>
                      <a:pt x="141" y="77"/>
                    </a:lnTo>
                    <a:lnTo>
                      <a:pt x="142" y="71"/>
                    </a:lnTo>
                    <a:lnTo>
                      <a:pt x="140" y="55"/>
                    </a:lnTo>
                    <a:lnTo>
                      <a:pt x="136" y="42"/>
                    </a:lnTo>
                    <a:lnTo>
                      <a:pt x="128" y="30"/>
                    </a:lnTo>
                    <a:lnTo>
                      <a:pt x="120" y="20"/>
                    </a:lnTo>
                    <a:lnTo>
                      <a:pt x="109" y="11"/>
                    </a:lnTo>
                    <a:lnTo>
                      <a:pt x="97" y="5"/>
                    </a:lnTo>
                    <a:lnTo>
                      <a:pt x="90" y="2"/>
                    </a:lnTo>
                    <a:lnTo>
                      <a:pt x="84" y="1"/>
                    </a:lnTo>
                    <a:lnTo>
                      <a:pt x="71" y="0"/>
                    </a:lnTo>
                    <a:lnTo>
                      <a:pt x="55" y="1"/>
                    </a:lnTo>
                    <a:lnTo>
                      <a:pt x="43" y="5"/>
                    </a:lnTo>
                    <a:lnTo>
                      <a:pt x="31" y="11"/>
                    </a:lnTo>
                    <a:lnTo>
                      <a:pt x="21" y="20"/>
                    </a:lnTo>
                    <a:lnTo>
                      <a:pt x="11" y="30"/>
                    </a:lnTo>
                    <a:lnTo>
                      <a:pt x="5" y="42"/>
                    </a:lnTo>
                    <a:lnTo>
                      <a:pt x="1" y="55"/>
                    </a:lnTo>
                    <a:lnTo>
                      <a:pt x="0" y="71"/>
                    </a:lnTo>
                    <a:lnTo>
                      <a:pt x="1" y="84"/>
                    </a:lnTo>
                    <a:lnTo>
                      <a:pt x="2" y="90"/>
                    </a:lnTo>
                    <a:lnTo>
                      <a:pt x="5" y="97"/>
                    </a:lnTo>
                    <a:lnTo>
                      <a:pt x="11" y="109"/>
                    </a:lnTo>
                    <a:lnTo>
                      <a:pt x="15" y="114"/>
                    </a:lnTo>
                    <a:lnTo>
                      <a:pt x="21" y="120"/>
                    </a:lnTo>
                    <a:lnTo>
                      <a:pt x="31" y="128"/>
                    </a:lnTo>
                    <a:lnTo>
                      <a:pt x="43" y="135"/>
                    </a:lnTo>
                    <a:lnTo>
                      <a:pt x="55" y="139"/>
                    </a:lnTo>
                    <a:lnTo>
                      <a:pt x="71" y="142"/>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6" name="Freeform 829">
                <a:extLst>
                  <a:ext uri="{FF2B5EF4-FFF2-40B4-BE49-F238E27FC236}">
                    <a16:creationId xmlns:a16="http://schemas.microsoft.com/office/drawing/2014/main" id="{9340FCEA-E1DC-116F-F9B8-83880364D1A8}"/>
                  </a:ext>
                </a:extLst>
              </p:cNvPr>
              <p:cNvSpPr>
                <a:spLocks/>
              </p:cNvSpPr>
              <p:nvPr/>
            </p:nvSpPr>
            <p:spPr bwMode="auto">
              <a:xfrm>
                <a:off x="809626" y="4216400"/>
                <a:ext cx="44450" cy="46037"/>
              </a:xfrm>
              <a:custGeom>
                <a:avLst/>
                <a:gdLst>
                  <a:gd name="T0" fmla="*/ 71 w 142"/>
                  <a:gd name="T1" fmla="*/ 142 h 142"/>
                  <a:gd name="T2" fmla="*/ 77 w 142"/>
                  <a:gd name="T3" fmla="*/ 141 h 142"/>
                  <a:gd name="T4" fmla="*/ 77 w 142"/>
                  <a:gd name="T5" fmla="*/ 140 h 142"/>
                  <a:gd name="T6" fmla="*/ 78 w 142"/>
                  <a:gd name="T7" fmla="*/ 140 h 142"/>
                  <a:gd name="T8" fmla="*/ 80 w 142"/>
                  <a:gd name="T9" fmla="*/ 140 h 142"/>
                  <a:gd name="T10" fmla="*/ 84 w 142"/>
                  <a:gd name="T11" fmla="*/ 140 h 142"/>
                  <a:gd name="T12" fmla="*/ 90 w 142"/>
                  <a:gd name="T13" fmla="*/ 138 h 142"/>
                  <a:gd name="T14" fmla="*/ 97 w 142"/>
                  <a:gd name="T15" fmla="*/ 136 h 142"/>
                  <a:gd name="T16" fmla="*/ 109 w 142"/>
                  <a:gd name="T17" fmla="*/ 129 h 142"/>
                  <a:gd name="T18" fmla="*/ 114 w 142"/>
                  <a:gd name="T19" fmla="*/ 125 h 142"/>
                  <a:gd name="T20" fmla="*/ 120 w 142"/>
                  <a:gd name="T21" fmla="*/ 121 h 142"/>
                  <a:gd name="T22" fmla="*/ 124 w 142"/>
                  <a:gd name="T23" fmla="*/ 115 h 142"/>
                  <a:gd name="T24" fmla="*/ 128 w 142"/>
                  <a:gd name="T25" fmla="*/ 110 h 142"/>
                  <a:gd name="T26" fmla="*/ 136 w 142"/>
                  <a:gd name="T27" fmla="*/ 98 h 142"/>
                  <a:gd name="T28" fmla="*/ 138 w 142"/>
                  <a:gd name="T29" fmla="*/ 91 h 142"/>
                  <a:gd name="T30" fmla="*/ 140 w 142"/>
                  <a:gd name="T31" fmla="*/ 84 h 142"/>
                  <a:gd name="T32" fmla="*/ 140 w 142"/>
                  <a:gd name="T33" fmla="*/ 80 h 142"/>
                  <a:gd name="T34" fmla="*/ 140 w 142"/>
                  <a:gd name="T35" fmla="*/ 78 h 142"/>
                  <a:gd name="T36" fmla="*/ 140 w 142"/>
                  <a:gd name="T37" fmla="*/ 77 h 142"/>
                  <a:gd name="T38" fmla="*/ 141 w 142"/>
                  <a:gd name="T39" fmla="*/ 77 h 142"/>
                  <a:gd name="T40" fmla="*/ 142 w 142"/>
                  <a:gd name="T41" fmla="*/ 71 h 142"/>
                  <a:gd name="T42" fmla="*/ 140 w 142"/>
                  <a:gd name="T43" fmla="*/ 56 h 142"/>
                  <a:gd name="T44" fmla="*/ 136 w 142"/>
                  <a:gd name="T45" fmla="*/ 43 h 142"/>
                  <a:gd name="T46" fmla="*/ 128 w 142"/>
                  <a:gd name="T47" fmla="*/ 31 h 142"/>
                  <a:gd name="T48" fmla="*/ 120 w 142"/>
                  <a:gd name="T49" fmla="*/ 21 h 142"/>
                  <a:gd name="T50" fmla="*/ 109 w 142"/>
                  <a:gd name="T51" fmla="*/ 11 h 142"/>
                  <a:gd name="T52" fmla="*/ 97 w 142"/>
                  <a:gd name="T53" fmla="*/ 5 h 142"/>
                  <a:gd name="T54" fmla="*/ 90 w 142"/>
                  <a:gd name="T55" fmla="*/ 2 h 142"/>
                  <a:gd name="T56" fmla="*/ 84 w 142"/>
                  <a:gd name="T57" fmla="*/ 1 h 142"/>
                  <a:gd name="T58" fmla="*/ 71 w 142"/>
                  <a:gd name="T59" fmla="*/ 0 h 142"/>
                  <a:gd name="T60" fmla="*/ 55 w 142"/>
                  <a:gd name="T61" fmla="*/ 1 h 142"/>
                  <a:gd name="T62" fmla="*/ 43 w 142"/>
                  <a:gd name="T63" fmla="*/ 5 h 142"/>
                  <a:gd name="T64" fmla="*/ 31 w 142"/>
                  <a:gd name="T65" fmla="*/ 11 h 142"/>
                  <a:gd name="T66" fmla="*/ 21 w 142"/>
                  <a:gd name="T67" fmla="*/ 21 h 142"/>
                  <a:gd name="T68" fmla="*/ 11 w 142"/>
                  <a:gd name="T69" fmla="*/ 31 h 142"/>
                  <a:gd name="T70" fmla="*/ 5 w 142"/>
                  <a:gd name="T71" fmla="*/ 43 h 142"/>
                  <a:gd name="T72" fmla="*/ 1 w 142"/>
                  <a:gd name="T73" fmla="*/ 56 h 142"/>
                  <a:gd name="T74" fmla="*/ 0 w 142"/>
                  <a:gd name="T75" fmla="*/ 71 h 142"/>
                  <a:gd name="T76" fmla="*/ 1 w 142"/>
                  <a:gd name="T77" fmla="*/ 84 h 142"/>
                  <a:gd name="T78" fmla="*/ 2 w 142"/>
                  <a:gd name="T79" fmla="*/ 91 h 142"/>
                  <a:gd name="T80" fmla="*/ 5 w 142"/>
                  <a:gd name="T81" fmla="*/ 98 h 142"/>
                  <a:gd name="T82" fmla="*/ 11 w 142"/>
                  <a:gd name="T83" fmla="*/ 110 h 142"/>
                  <a:gd name="T84" fmla="*/ 15 w 142"/>
                  <a:gd name="T85" fmla="*/ 115 h 142"/>
                  <a:gd name="T86" fmla="*/ 21 w 142"/>
                  <a:gd name="T87" fmla="*/ 121 h 142"/>
                  <a:gd name="T88" fmla="*/ 31 w 142"/>
                  <a:gd name="T89" fmla="*/ 129 h 142"/>
                  <a:gd name="T90" fmla="*/ 43 w 142"/>
                  <a:gd name="T91" fmla="*/ 136 h 142"/>
                  <a:gd name="T92" fmla="*/ 55 w 142"/>
                  <a:gd name="T93" fmla="*/ 140 h 142"/>
                  <a:gd name="T94" fmla="*/ 71 w 142"/>
                  <a:gd name="T9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71" y="142"/>
                    </a:moveTo>
                    <a:lnTo>
                      <a:pt x="77" y="141"/>
                    </a:lnTo>
                    <a:lnTo>
                      <a:pt x="77" y="140"/>
                    </a:lnTo>
                    <a:lnTo>
                      <a:pt x="78" y="140"/>
                    </a:lnTo>
                    <a:lnTo>
                      <a:pt x="80" y="140"/>
                    </a:lnTo>
                    <a:lnTo>
                      <a:pt x="84" y="140"/>
                    </a:lnTo>
                    <a:lnTo>
                      <a:pt x="90" y="138"/>
                    </a:lnTo>
                    <a:lnTo>
                      <a:pt x="97" y="136"/>
                    </a:lnTo>
                    <a:lnTo>
                      <a:pt x="109" y="129"/>
                    </a:lnTo>
                    <a:lnTo>
                      <a:pt x="114" y="125"/>
                    </a:lnTo>
                    <a:lnTo>
                      <a:pt x="120" y="121"/>
                    </a:lnTo>
                    <a:lnTo>
                      <a:pt x="124" y="115"/>
                    </a:lnTo>
                    <a:lnTo>
                      <a:pt x="128" y="110"/>
                    </a:lnTo>
                    <a:lnTo>
                      <a:pt x="136" y="98"/>
                    </a:lnTo>
                    <a:lnTo>
                      <a:pt x="138" y="91"/>
                    </a:lnTo>
                    <a:lnTo>
                      <a:pt x="140" y="84"/>
                    </a:lnTo>
                    <a:lnTo>
                      <a:pt x="140" y="80"/>
                    </a:lnTo>
                    <a:lnTo>
                      <a:pt x="140" y="78"/>
                    </a:lnTo>
                    <a:lnTo>
                      <a:pt x="140" y="77"/>
                    </a:lnTo>
                    <a:lnTo>
                      <a:pt x="141" y="77"/>
                    </a:lnTo>
                    <a:lnTo>
                      <a:pt x="142" y="71"/>
                    </a:lnTo>
                    <a:lnTo>
                      <a:pt x="140" y="56"/>
                    </a:lnTo>
                    <a:lnTo>
                      <a:pt x="136" y="43"/>
                    </a:lnTo>
                    <a:lnTo>
                      <a:pt x="128" y="31"/>
                    </a:lnTo>
                    <a:lnTo>
                      <a:pt x="120" y="21"/>
                    </a:lnTo>
                    <a:lnTo>
                      <a:pt x="109" y="11"/>
                    </a:lnTo>
                    <a:lnTo>
                      <a:pt x="97" y="5"/>
                    </a:lnTo>
                    <a:lnTo>
                      <a:pt x="90" y="2"/>
                    </a:lnTo>
                    <a:lnTo>
                      <a:pt x="84" y="1"/>
                    </a:lnTo>
                    <a:lnTo>
                      <a:pt x="71" y="0"/>
                    </a:lnTo>
                    <a:lnTo>
                      <a:pt x="55" y="1"/>
                    </a:lnTo>
                    <a:lnTo>
                      <a:pt x="43" y="5"/>
                    </a:lnTo>
                    <a:lnTo>
                      <a:pt x="31" y="11"/>
                    </a:lnTo>
                    <a:lnTo>
                      <a:pt x="21" y="21"/>
                    </a:lnTo>
                    <a:lnTo>
                      <a:pt x="11" y="31"/>
                    </a:lnTo>
                    <a:lnTo>
                      <a:pt x="5" y="43"/>
                    </a:lnTo>
                    <a:lnTo>
                      <a:pt x="1" y="56"/>
                    </a:lnTo>
                    <a:lnTo>
                      <a:pt x="0" y="71"/>
                    </a:lnTo>
                    <a:lnTo>
                      <a:pt x="1" y="84"/>
                    </a:lnTo>
                    <a:lnTo>
                      <a:pt x="2" y="91"/>
                    </a:lnTo>
                    <a:lnTo>
                      <a:pt x="5" y="98"/>
                    </a:lnTo>
                    <a:lnTo>
                      <a:pt x="11" y="110"/>
                    </a:lnTo>
                    <a:lnTo>
                      <a:pt x="15" y="115"/>
                    </a:lnTo>
                    <a:lnTo>
                      <a:pt x="21" y="121"/>
                    </a:lnTo>
                    <a:lnTo>
                      <a:pt x="31" y="129"/>
                    </a:lnTo>
                    <a:lnTo>
                      <a:pt x="43" y="136"/>
                    </a:lnTo>
                    <a:lnTo>
                      <a:pt x="55" y="140"/>
                    </a:lnTo>
                    <a:lnTo>
                      <a:pt x="71" y="142"/>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7" name="Freeform 830">
                <a:extLst>
                  <a:ext uri="{FF2B5EF4-FFF2-40B4-BE49-F238E27FC236}">
                    <a16:creationId xmlns:a16="http://schemas.microsoft.com/office/drawing/2014/main" id="{4DB59BF6-D960-ACA3-F98D-AF2AFEFD1104}"/>
                  </a:ext>
                </a:extLst>
              </p:cNvPr>
              <p:cNvSpPr>
                <a:spLocks/>
              </p:cNvSpPr>
              <p:nvPr/>
            </p:nvSpPr>
            <p:spPr bwMode="auto">
              <a:xfrm>
                <a:off x="809626" y="4119563"/>
                <a:ext cx="44450" cy="46037"/>
              </a:xfrm>
              <a:custGeom>
                <a:avLst/>
                <a:gdLst>
                  <a:gd name="T0" fmla="*/ 71 w 142"/>
                  <a:gd name="T1" fmla="*/ 142 h 142"/>
                  <a:gd name="T2" fmla="*/ 77 w 142"/>
                  <a:gd name="T3" fmla="*/ 141 h 142"/>
                  <a:gd name="T4" fmla="*/ 77 w 142"/>
                  <a:gd name="T5" fmla="*/ 140 h 142"/>
                  <a:gd name="T6" fmla="*/ 78 w 142"/>
                  <a:gd name="T7" fmla="*/ 140 h 142"/>
                  <a:gd name="T8" fmla="*/ 80 w 142"/>
                  <a:gd name="T9" fmla="*/ 140 h 142"/>
                  <a:gd name="T10" fmla="*/ 84 w 142"/>
                  <a:gd name="T11" fmla="*/ 140 h 142"/>
                  <a:gd name="T12" fmla="*/ 90 w 142"/>
                  <a:gd name="T13" fmla="*/ 138 h 142"/>
                  <a:gd name="T14" fmla="*/ 97 w 142"/>
                  <a:gd name="T15" fmla="*/ 136 h 142"/>
                  <a:gd name="T16" fmla="*/ 109 w 142"/>
                  <a:gd name="T17" fmla="*/ 129 h 142"/>
                  <a:gd name="T18" fmla="*/ 114 w 142"/>
                  <a:gd name="T19" fmla="*/ 125 h 142"/>
                  <a:gd name="T20" fmla="*/ 120 w 142"/>
                  <a:gd name="T21" fmla="*/ 121 h 142"/>
                  <a:gd name="T22" fmla="*/ 124 w 142"/>
                  <a:gd name="T23" fmla="*/ 115 h 142"/>
                  <a:gd name="T24" fmla="*/ 128 w 142"/>
                  <a:gd name="T25" fmla="*/ 110 h 142"/>
                  <a:gd name="T26" fmla="*/ 136 w 142"/>
                  <a:gd name="T27" fmla="*/ 98 h 142"/>
                  <a:gd name="T28" fmla="*/ 138 w 142"/>
                  <a:gd name="T29" fmla="*/ 90 h 142"/>
                  <a:gd name="T30" fmla="*/ 140 w 142"/>
                  <a:gd name="T31" fmla="*/ 84 h 142"/>
                  <a:gd name="T32" fmla="*/ 140 w 142"/>
                  <a:gd name="T33" fmla="*/ 80 h 142"/>
                  <a:gd name="T34" fmla="*/ 140 w 142"/>
                  <a:gd name="T35" fmla="*/ 78 h 142"/>
                  <a:gd name="T36" fmla="*/ 140 w 142"/>
                  <a:gd name="T37" fmla="*/ 77 h 142"/>
                  <a:gd name="T38" fmla="*/ 141 w 142"/>
                  <a:gd name="T39" fmla="*/ 77 h 142"/>
                  <a:gd name="T40" fmla="*/ 142 w 142"/>
                  <a:gd name="T41" fmla="*/ 71 h 142"/>
                  <a:gd name="T42" fmla="*/ 140 w 142"/>
                  <a:gd name="T43" fmla="*/ 56 h 142"/>
                  <a:gd name="T44" fmla="*/ 136 w 142"/>
                  <a:gd name="T45" fmla="*/ 43 h 142"/>
                  <a:gd name="T46" fmla="*/ 128 w 142"/>
                  <a:gd name="T47" fmla="*/ 31 h 142"/>
                  <a:gd name="T48" fmla="*/ 120 w 142"/>
                  <a:gd name="T49" fmla="*/ 20 h 142"/>
                  <a:gd name="T50" fmla="*/ 109 w 142"/>
                  <a:gd name="T51" fmla="*/ 11 h 142"/>
                  <a:gd name="T52" fmla="*/ 97 w 142"/>
                  <a:gd name="T53" fmla="*/ 5 h 142"/>
                  <a:gd name="T54" fmla="*/ 90 w 142"/>
                  <a:gd name="T55" fmla="*/ 2 h 142"/>
                  <a:gd name="T56" fmla="*/ 84 w 142"/>
                  <a:gd name="T57" fmla="*/ 1 h 142"/>
                  <a:gd name="T58" fmla="*/ 71 w 142"/>
                  <a:gd name="T59" fmla="*/ 0 h 142"/>
                  <a:gd name="T60" fmla="*/ 55 w 142"/>
                  <a:gd name="T61" fmla="*/ 1 h 142"/>
                  <a:gd name="T62" fmla="*/ 43 w 142"/>
                  <a:gd name="T63" fmla="*/ 5 h 142"/>
                  <a:gd name="T64" fmla="*/ 31 w 142"/>
                  <a:gd name="T65" fmla="*/ 11 h 142"/>
                  <a:gd name="T66" fmla="*/ 21 w 142"/>
                  <a:gd name="T67" fmla="*/ 20 h 142"/>
                  <a:gd name="T68" fmla="*/ 11 w 142"/>
                  <a:gd name="T69" fmla="*/ 31 h 142"/>
                  <a:gd name="T70" fmla="*/ 5 w 142"/>
                  <a:gd name="T71" fmla="*/ 43 h 142"/>
                  <a:gd name="T72" fmla="*/ 1 w 142"/>
                  <a:gd name="T73" fmla="*/ 56 h 142"/>
                  <a:gd name="T74" fmla="*/ 0 w 142"/>
                  <a:gd name="T75" fmla="*/ 71 h 142"/>
                  <a:gd name="T76" fmla="*/ 1 w 142"/>
                  <a:gd name="T77" fmla="*/ 84 h 142"/>
                  <a:gd name="T78" fmla="*/ 2 w 142"/>
                  <a:gd name="T79" fmla="*/ 90 h 142"/>
                  <a:gd name="T80" fmla="*/ 5 w 142"/>
                  <a:gd name="T81" fmla="*/ 98 h 142"/>
                  <a:gd name="T82" fmla="*/ 11 w 142"/>
                  <a:gd name="T83" fmla="*/ 110 h 142"/>
                  <a:gd name="T84" fmla="*/ 15 w 142"/>
                  <a:gd name="T85" fmla="*/ 115 h 142"/>
                  <a:gd name="T86" fmla="*/ 21 w 142"/>
                  <a:gd name="T87" fmla="*/ 121 h 142"/>
                  <a:gd name="T88" fmla="*/ 31 w 142"/>
                  <a:gd name="T89" fmla="*/ 129 h 142"/>
                  <a:gd name="T90" fmla="*/ 43 w 142"/>
                  <a:gd name="T91" fmla="*/ 136 h 142"/>
                  <a:gd name="T92" fmla="*/ 55 w 142"/>
                  <a:gd name="T93" fmla="*/ 140 h 142"/>
                  <a:gd name="T94" fmla="*/ 71 w 142"/>
                  <a:gd name="T9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71" y="142"/>
                    </a:moveTo>
                    <a:lnTo>
                      <a:pt x="77" y="141"/>
                    </a:lnTo>
                    <a:lnTo>
                      <a:pt x="77" y="140"/>
                    </a:lnTo>
                    <a:lnTo>
                      <a:pt x="78" y="140"/>
                    </a:lnTo>
                    <a:lnTo>
                      <a:pt x="80" y="140"/>
                    </a:lnTo>
                    <a:lnTo>
                      <a:pt x="84" y="140"/>
                    </a:lnTo>
                    <a:lnTo>
                      <a:pt x="90" y="138"/>
                    </a:lnTo>
                    <a:lnTo>
                      <a:pt x="97" y="136"/>
                    </a:lnTo>
                    <a:lnTo>
                      <a:pt x="109" y="129"/>
                    </a:lnTo>
                    <a:lnTo>
                      <a:pt x="114" y="125"/>
                    </a:lnTo>
                    <a:lnTo>
                      <a:pt x="120" y="121"/>
                    </a:lnTo>
                    <a:lnTo>
                      <a:pt x="124" y="115"/>
                    </a:lnTo>
                    <a:lnTo>
                      <a:pt x="128" y="110"/>
                    </a:lnTo>
                    <a:lnTo>
                      <a:pt x="136" y="98"/>
                    </a:lnTo>
                    <a:lnTo>
                      <a:pt x="138" y="90"/>
                    </a:lnTo>
                    <a:lnTo>
                      <a:pt x="140" y="84"/>
                    </a:lnTo>
                    <a:lnTo>
                      <a:pt x="140" y="80"/>
                    </a:lnTo>
                    <a:lnTo>
                      <a:pt x="140" y="78"/>
                    </a:lnTo>
                    <a:lnTo>
                      <a:pt x="140" y="77"/>
                    </a:lnTo>
                    <a:lnTo>
                      <a:pt x="141" y="77"/>
                    </a:lnTo>
                    <a:lnTo>
                      <a:pt x="142" y="71"/>
                    </a:lnTo>
                    <a:lnTo>
                      <a:pt x="140" y="56"/>
                    </a:lnTo>
                    <a:lnTo>
                      <a:pt x="136" y="43"/>
                    </a:lnTo>
                    <a:lnTo>
                      <a:pt x="128" y="31"/>
                    </a:lnTo>
                    <a:lnTo>
                      <a:pt x="120" y="20"/>
                    </a:lnTo>
                    <a:lnTo>
                      <a:pt x="109" y="11"/>
                    </a:lnTo>
                    <a:lnTo>
                      <a:pt x="97" y="5"/>
                    </a:lnTo>
                    <a:lnTo>
                      <a:pt x="90" y="2"/>
                    </a:lnTo>
                    <a:lnTo>
                      <a:pt x="84" y="1"/>
                    </a:lnTo>
                    <a:lnTo>
                      <a:pt x="71" y="0"/>
                    </a:lnTo>
                    <a:lnTo>
                      <a:pt x="55" y="1"/>
                    </a:lnTo>
                    <a:lnTo>
                      <a:pt x="43" y="5"/>
                    </a:lnTo>
                    <a:lnTo>
                      <a:pt x="31" y="11"/>
                    </a:lnTo>
                    <a:lnTo>
                      <a:pt x="21" y="20"/>
                    </a:lnTo>
                    <a:lnTo>
                      <a:pt x="11" y="31"/>
                    </a:lnTo>
                    <a:lnTo>
                      <a:pt x="5" y="43"/>
                    </a:lnTo>
                    <a:lnTo>
                      <a:pt x="1" y="56"/>
                    </a:lnTo>
                    <a:lnTo>
                      <a:pt x="0" y="71"/>
                    </a:lnTo>
                    <a:lnTo>
                      <a:pt x="1" y="84"/>
                    </a:lnTo>
                    <a:lnTo>
                      <a:pt x="2" y="90"/>
                    </a:lnTo>
                    <a:lnTo>
                      <a:pt x="5" y="98"/>
                    </a:lnTo>
                    <a:lnTo>
                      <a:pt x="11" y="110"/>
                    </a:lnTo>
                    <a:lnTo>
                      <a:pt x="15" y="115"/>
                    </a:lnTo>
                    <a:lnTo>
                      <a:pt x="21" y="121"/>
                    </a:lnTo>
                    <a:lnTo>
                      <a:pt x="31" y="129"/>
                    </a:lnTo>
                    <a:lnTo>
                      <a:pt x="43" y="136"/>
                    </a:lnTo>
                    <a:lnTo>
                      <a:pt x="55" y="140"/>
                    </a:lnTo>
                    <a:lnTo>
                      <a:pt x="71" y="142"/>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8" name="Freeform 831">
                <a:extLst>
                  <a:ext uri="{FF2B5EF4-FFF2-40B4-BE49-F238E27FC236}">
                    <a16:creationId xmlns:a16="http://schemas.microsoft.com/office/drawing/2014/main" id="{D42D6AFE-A2B1-9B40-2E52-FCDF01E83006}"/>
                  </a:ext>
                </a:extLst>
              </p:cNvPr>
              <p:cNvSpPr>
                <a:spLocks/>
              </p:cNvSpPr>
              <p:nvPr/>
            </p:nvSpPr>
            <p:spPr bwMode="auto">
              <a:xfrm>
                <a:off x="830263" y="3998913"/>
                <a:ext cx="46038" cy="46037"/>
              </a:xfrm>
              <a:custGeom>
                <a:avLst/>
                <a:gdLst>
                  <a:gd name="T0" fmla="*/ 71 w 142"/>
                  <a:gd name="T1" fmla="*/ 142 h 142"/>
                  <a:gd name="T2" fmla="*/ 77 w 142"/>
                  <a:gd name="T3" fmla="*/ 141 h 142"/>
                  <a:gd name="T4" fmla="*/ 77 w 142"/>
                  <a:gd name="T5" fmla="*/ 140 h 142"/>
                  <a:gd name="T6" fmla="*/ 78 w 142"/>
                  <a:gd name="T7" fmla="*/ 140 h 142"/>
                  <a:gd name="T8" fmla="*/ 80 w 142"/>
                  <a:gd name="T9" fmla="*/ 140 h 142"/>
                  <a:gd name="T10" fmla="*/ 84 w 142"/>
                  <a:gd name="T11" fmla="*/ 140 h 142"/>
                  <a:gd name="T12" fmla="*/ 90 w 142"/>
                  <a:gd name="T13" fmla="*/ 138 h 142"/>
                  <a:gd name="T14" fmla="*/ 97 w 142"/>
                  <a:gd name="T15" fmla="*/ 136 h 142"/>
                  <a:gd name="T16" fmla="*/ 109 w 142"/>
                  <a:gd name="T17" fmla="*/ 129 h 142"/>
                  <a:gd name="T18" fmla="*/ 114 w 142"/>
                  <a:gd name="T19" fmla="*/ 125 h 142"/>
                  <a:gd name="T20" fmla="*/ 120 w 142"/>
                  <a:gd name="T21" fmla="*/ 121 h 142"/>
                  <a:gd name="T22" fmla="*/ 124 w 142"/>
                  <a:gd name="T23" fmla="*/ 115 h 142"/>
                  <a:gd name="T24" fmla="*/ 128 w 142"/>
                  <a:gd name="T25" fmla="*/ 110 h 142"/>
                  <a:gd name="T26" fmla="*/ 135 w 142"/>
                  <a:gd name="T27" fmla="*/ 97 h 142"/>
                  <a:gd name="T28" fmla="*/ 137 w 142"/>
                  <a:gd name="T29" fmla="*/ 90 h 142"/>
                  <a:gd name="T30" fmla="*/ 139 w 142"/>
                  <a:gd name="T31" fmla="*/ 84 h 142"/>
                  <a:gd name="T32" fmla="*/ 139 w 142"/>
                  <a:gd name="T33" fmla="*/ 80 h 142"/>
                  <a:gd name="T34" fmla="*/ 139 w 142"/>
                  <a:gd name="T35" fmla="*/ 78 h 142"/>
                  <a:gd name="T36" fmla="*/ 139 w 142"/>
                  <a:gd name="T37" fmla="*/ 77 h 142"/>
                  <a:gd name="T38" fmla="*/ 140 w 142"/>
                  <a:gd name="T39" fmla="*/ 77 h 142"/>
                  <a:gd name="T40" fmla="*/ 142 w 142"/>
                  <a:gd name="T41" fmla="*/ 71 h 142"/>
                  <a:gd name="T42" fmla="*/ 139 w 142"/>
                  <a:gd name="T43" fmla="*/ 56 h 142"/>
                  <a:gd name="T44" fmla="*/ 135 w 142"/>
                  <a:gd name="T45" fmla="*/ 43 h 142"/>
                  <a:gd name="T46" fmla="*/ 128 w 142"/>
                  <a:gd name="T47" fmla="*/ 31 h 142"/>
                  <a:gd name="T48" fmla="*/ 120 w 142"/>
                  <a:gd name="T49" fmla="*/ 20 h 142"/>
                  <a:gd name="T50" fmla="*/ 109 w 142"/>
                  <a:gd name="T51" fmla="*/ 11 h 142"/>
                  <a:gd name="T52" fmla="*/ 97 w 142"/>
                  <a:gd name="T53" fmla="*/ 5 h 142"/>
                  <a:gd name="T54" fmla="*/ 90 w 142"/>
                  <a:gd name="T55" fmla="*/ 2 h 142"/>
                  <a:gd name="T56" fmla="*/ 84 w 142"/>
                  <a:gd name="T57" fmla="*/ 1 h 142"/>
                  <a:gd name="T58" fmla="*/ 71 w 142"/>
                  <a:gd name="T59" fmla="*/ 0 h 142"/>
                  <a:gd name="T60" fmla="*/ 55 w 142"/>
                  <a:gd name="T61" fmla="*/ 1 h 142"/>
                  <a:gd name="T62" fmla="*/ 43 w 142"/>
                  <a:gd name="T63" fmla="*/ 5 h 142"/>
                  <a:gd name="T64" fmla="*/ 31 w 142"/>
                  <a:gd name="T65" fmla="*/ 11 h 142"/>
                  <a:gd name="T66" fmla="*/ 21 w 142"/>
                  <a:gd name="T67" fmla="*/ 20 h 142"/>
                  <a:gd name="T68" fmla="*/ 11 w 142"/>
                  <a:gd name="T69" fmla="*/ 31 h 142"/>
                  <a:gd name="T70" fmla="*/ 5 w 142"/>
                  <a:gd name="T71" fmla="*/ 43 h 142"/>
                  <a:gd name="T72" fmla="*/ 1 w 142"/>
                  <a:gd name="T73" fmla="*/ 56 h 142"/>
                  <a:gd name="T74" fmla="*/ 0 w 142"/>
                  <a:gd name="T75" fmla="*/ 71 h 142"/>
                  <a:gd name="T76" fmla="*/ 1 w 142"/>
                  <a:gd name="T77" fmla="*/ 84 h 142"/>
                  <a:gd name="T78" fmla="*/ 2 w 142"/>
                  <a:gd name="T79" fmla="*/ 90 h 142"/>
                  <a:gd name="T80" fmla="*/ 5 w 142"/>
                  <a:gd name="T81" fmla="*/ 97 h 142"/>
                  <a:gd name="T82" fmla="*/ 11 w 142"/>
                  <a:gd name="T83" fmla="*/ 110 h 142"/>
                  <a:gd name="T84" fmla="*/ 15 w 142"/>
                  <a:gd name="T85" fmla="*/ 115 h 142"/>
                  <a:gd name="T86" fmla="*/ 21 w 142"/>
                  <a:gd name="T87" fmla="*/ 121 h 142"/>
                  <a:gd name="T88" fmla="*/ 31 w 142"/>
                  <a:gd name="T89" fmla="*/ 129 h 142"/>
                  <a:gd name="T90" fmla="*/ 43 w 142"/>
                  <a:gd name="T91" fmla="*/ 136 h 142"/>
                  <a:gd name="T92" fmla="*/ 55 w 142"/>
                  <a:gd name="T93" fmla="*/ 140 h 142"/>
                  <a:gd name="T94" fmla="*/ 71 w 142"/>
                  <a:gd name="T9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71" y="142"/>
                    </a:moveTo>
                    <a:lnTo>
                      <a:pt x="77" y="141"/>
                    </a:lnTo>
                    <a:lnTo>
                      <a:pt x="77" y="140"/>
                    </a:lnTo>
                    <a:lnTo>
                      <a:pt x="78" y="140"/>
                    </a:lnTo>
                    <a:lnTo>
                      <a:pt x="80" y="140"/>
                    </a:lnTo>
                    <a:lnTo>
                      <a:pt x="84" y="140"/>
                    </a:lnTo>
                    <a:lnTo>
                      <a:pt x="90" y="138"/>
                    </a:lnTo>
                    <a:lnTo>
                      <a:pt x="97" y="136"/>
                    </a:lnTo>
                    <a:lnTo>
                      <a:pt x="109" y="129"/>
                    </a:lnTo>
                    <a:lnTo>
                      <a:pt x="114" y="125"/>
                    </a:lnTo>
                    <a:lnTo>
                      <a:pt x="120" y="121"/>
                    </a:lnTo>
                    <a:lnTo>
                      <a:pt x="124" y="115"/>
                    </a:lnTo>
                    <a:lnTo>
                      <a:pt x="128" y="110"/>
                    </a:lnTo>
                    <a:lnTo>
                      <a:pt x="135" y="97"/>
                    </a:lnTo>
                    <a:lnTo>
                      <a:pt x="137" y="90"/>
                    </a:lnTo>
                    <a:lnTo>
                      <a:pt x="139" y="84"/>
                    </a:lnTo>
                    <a:lnTo>
                      <a:pt x="139" y="80"/>
                    </a:lnTo>
                    <a:lnTo>
                      <a:pt x="139" y="78"/>
                    </a:lnTo>
                    <a:lnTo>
                      <a:pt x="139" y="77"/>
                    </a:lnTo>
                    <a:lnTo>
                      <a:pt x="140" y="77"/>
                    </a:lnTo>
                    <a:lnTo>
                      <a:pt x="142" y="71"/>
                    </a:lnTo>
                    <a:lnTo>
                      <a:pt x="139" y="56"/>
                    </a:lnTo>
                    <a:lnTo>
                      <a:pt x="135" y="43"/>
                    </a:lnTo>
                    <a:lnTo>
                      <a:pt x="128" y="31"/>
                    </a:lnTo>
                    <a:lnTo>
                      <a:pt x="120" y="20"/>
                    </a:lnTo>
                    <a:lnTo>
                      <a:pt x="109" y="11"/>
                    </a:lnTo>
                    <a:lnTo>
                      <a:pt x="97" y="5"/>
                    </a:lnTo>
                    <a:lnTo>
                      <a:pt x="90" y="2"/>
                    </a:lnTo>
                    <a:lnTo>
                      <a:pt x="84" y="1"/>
                    </a:lnTo>
                    <a:lnTo>
                      <a:pt x="71" y="0"/>
                    </a:lnTo>
                    <a:lnTo>
                      <a:pt x="55" y="1"/>
                    </a:lnTo>
                    <a:lnTo>
                      <a:pt x="43" y="5"/>
                    </a:lnTo>
                    <a:lnTo>
                      <a:pt x="31" y="11"/>
                    </a:lnTo>
                    <a:lnTo>
                      <a:pt x="21" y="20"/>
                    </a:lnTo>
                    <a:lnTo>
                      <a:pt x="11" y="31"/>
                    </a:lnTo>
                    <a:lnTo>
                      <a:pt x="5" y="43"/>
                    </a:lnTo>
                    <a:lnTo>
                      <a:pt x="1" y="56"/>
                    </a:lnTo>
                    <a:lnTo>
                      <a:pt x="0" y="71"/>
                    </a:lnTo>
                    <a:lnTo>
                      <a:pt x="1" y="84"/>
                    </a:lnTo>
                    <a:lnTo>
                      <a:pt x="2" y="90"/>
                    </a:lnTo>
                    <a:lnTo>
                      <a:pt x="5" y="97"/>
                    </a:lnTo>
                    <a:lnTo>
                      <a:pt x="11" y="110"/>
                    </a:lnTo>
                    <a:lnTo>
                      <a:pt x="15" y="115"/>
                    </a:lnTo>
                    <a:lnTo>
                      <a:pt x="21" y="121"/>
                    </a:lnTo>
                    <a:lnTo>
                      <a:pt x="31" y="129"/>
                    </a:lnTo>
                    <a:lnTo>
                      <a:pt x="43" y="136"/>
                    </a:lnTo>
                    <a:lnTo>
                      <a:pt x="55" y="140"/>
                    </a:lnTo>
                    <a:lnTo>
                      <a:pt x="71" y="142"/>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9" name="Freeform 832">
                <a:extLst>
                  <a:ext uri="{FF2B5EF4-FFF2-40B4-BE49-F238E27FC236}">
                    <a16:creationId xmlns:a16="http://schemas.microsoft.com/office/drawing/2014/main" id="{82DA1090-CCFC-5870-79A9-97AF72D00779}"/>
                  </a:ext>
                </a:extLst>
              </p:cNvPr>
              <p:cNvSpPr>
                <a:spLocks/>
              </p:cNvSpPr>
              <p:nvPr/>
            </p:nvSpPr>
            <p:spPr bwMode="auto">
              <a:xfrm>
                <a:off x="852488" y="4013200"/>
                <a:ext cx="44450" cy="44450"/>
              </a:xfrm>
              <a:custGeom>
                <a:avLst/>
                <a:gdLst>
                  <a:gd name="T0" fmla="*/ 70 w 141"/>
                  <a:gd name="T1" fmla="*/ 142 h 142"/>
                  <a:gd name="T2" fmla="*/ 77 w 141"/>
                  <a:gd name="T3" fmla="*/ 141 h 142"/>
                  <a:gd name="T4" fmla="*/ 77 w 141"/>
                  <a:gd name="T5" fmla="*/ 140 h 142"/>
                  <a:gd name="T6" fmla="*/ 78 w 141"/>
                  <a:gd name="T7" fmla="*/ 140 h 142"/>
                  <a:gd name="T8" fmla="*/ 80 w 141"/>
                  <a:gd name="T9" fmla="*/ 140 h 142"/>
                  <a:gd name="T10" fmla="*/ 84 w 141"/>
                  <a:gd name="T11" fmla="*/ 140 h 142"/>
                  <a:gd name="T12" fmla="*/ 90 w 141"/>
                  <a:gd name="T13" fmla="*/ 138 h 142"/>
                  <a:gd name="T14" fmla="*/ 97 w 141"/>
                  <a:gd name="T15" fmla="*/ 135 h 142"/>
                  <a:gd name="T16" fmla="*/ 109 w 141"/>
                  <a:gd name="T17" fmla="*/ 128 h 142"/>
                  <a:gd name="T18" fmla="*/ 114 w 141"/>
                  <a:gd name="T19" fmla="*/ 124 h 142"/>
                  <a:gd name="T20" fmla="*/ 120 w 141"/>
                  <a:gd name="T21" fmla="*/ 120 h 142"/>
                  <a:gd name="T22" fmla="*/ 124 w 141"/>
                  <a:gd name="T23" fmla="*/ 114 h 142"/>
                  <a:gd name="T24" fmla="*/ 128 w 141"/>
                  <a:gd name="T25" fmla="*/ 109 h 142"/>
                  <a:gd name="T26" fmla="*/ 135 w 141"/>
                  <a:gd name="T27" fmla="*/ 97 h 142"/>
                  <a:gd name="T28" fmla="*/ 137 w 141"/>
                  <a:gd name="T29" fmla="*/ 90 h 142"/>
                  <a:gd name="T30" fmla="*/ 139 w 141"/>
                  <a:gd name="T31" fmla="*/ 84 h 142"/>
                  <a:gd name="T32" fmla="*/ 139 w 141"/>
                  <a:gd name="T33" fmla="*/ 80 h 142"/>
                  <a:gd name="T34" fmla="*/ 139 w 141"/>
                  <a:gd name="T35" fmla="*/ 78 h 142"/>
                  <a:gd name="T36" fmla="*/ 139 w 141"/>
                  <a:gd name="T37" fmla="*/ 77 h 142"/>
                  <a:gd name="T38" fmla="*/ 140 w 141"/>
                  <a:gd name="T39" fmla="*/ 77 h 142"/>
                  <a:gd name="T40" fmla="*/ 141 w 141"/>
                  <a:gd name="T41" fmla="*/ 71 h 142"/>
                  <a:gd name="T42" fmla="*/ 139 w 141"/>
                  <a:gd name="T43" fmla="*/ 55 h 142"/>
                  <a:gd name="T44" fmla="*/ 135 w 141"/>
                  <a:gd name="T45" fmla="*/ 42 h 142"/>
                  <a:gd name="T46" fmla="*/ 128 w 141"/>
                  <a:gd name="T47" fmla="*/ 30 h 142"/>
                  <a:gd name="T48" fmla="*/ 120 w 141"/>
                  <a:gd name="T49" fmla="*/ 20 h 142"/>
                  <a:gd name="T50" fmla="*/ 109 w 141"/>
                  <a:gd name="T51" fmla="*/ 11 h 142"/>
                  <a:gd name="T52" fmla="*/ 97 w 141"/>
                  <a:gd name="T53" fmla="*/ 5 h 142"/>
                  <a:gd name="T54" fmla="*/ 90 w 141"/>
                  <a:gd name="T55" fmla="*/ 2 h 142"/>
                  <a:gd name="T56" fmla="*/ 84 w 141"/>
                  <a:gd name="T57" fmla="*/ 1 h 142"/>
                  <a:gd name="T58" fmla="*/ 70 w 141"/>
                  <a:gd name="T59" fmla="*/ 0 h 142"/>
                  <a:gd name="T60" fmla="*/ 55 w 141"/>
                  <a:gd name="T61" fmla="*/ 1 h 142"/>
                  <a:gd name="T62" fmla="*/ 43 w 141"/>
                  <a:gd name="T63" fmla="*/ 5 h 142"/>
                  <a:gd name="T64" fmla="*/ 31 w 141"/>
                  <a:gd name="T65" fmla="*/ 11 h 142"/>
                  <a:gd name="T66" fmla="*/ 21 w 141"/>
                  <a:gd name="T67" fmla="*/ 20 h 142"/>
                  <a:gd name="T68" fmla="*/ 11 w 141"/>
                  <a:gd name="T69" fmla="*/ 30 h 142"/>
                  <a:gd name="T70" fmla="*/ 5 w 141"/>
                  <a:gd name="T71" fmla="*/ 42 h 142"/>
                  <a:gd name="T72" fmla="*/ 1 w 141"/>
                  <a:gd name="T73" fmla="*/ 55 h 142"/>
                  <a:gd name="T74" fmla="*/ 0 w 141"/>
                  <a:gd name="T75" fmla="*/ 71 h 142"/>
                  <a:gd name="T76" fmla="*/ 1 w 141"/>
                  <a:gd name="T77" fmla="*/ 84 h 142"/>
                  <a:gd name="T78" fmla="*/ 2 w 141"/>
                  <a:gd name="T79" fmla="*/ 90 h 142"/>
                  <a:gd name="T80" fmla="*/ 5 w 141"/>
                  <a:gd name="T81" fmla="*/ 97 h 142"/>
                  <a:gd name="T82" fmla="*/ 11 w 141"/>
                  <a:gd name="T83" fmla="*/ 109 h 142"/>
                  <a:gd name="T84" fmla="*/ 15 w 141"/>
                  <a:gd name="T85" fmla="*/ 114 h 142"/>
                  <a:gd name="T86" fmla="*/ 21 w 141"/>
                  <a:gd name="T87" fmla="*/ 120 h 142"/>
                  <a:gd name="T88" fmla="*/ 31 w 141"/>
                  <a:gd name="T89" fmla="*/ 128 h 142"/>
                  <a:gd name="T90" fmla="*/ 43 w 141"/>
                  <a:gd name="T91" fmla="*/ 135 h 142"/>
                  <a:gd name="T92" fmla="*/ 55 w 141"/>
                  <a:gd name="T93" fmla="*/ 140 h 142"/>
                  <a:gd name="T94" fmla="*/ 70 w 141"/>
                  <a:gd name="T9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1" h="142">
                    <a:moveTo>
                      <a:pt x="70" y="142"/>
                    </a:moveTo>
                    <a:lnTo>
                      <a:pt x="77" y="141"/>
                    </a:lnTo>
                    <a:lnTo>
                      <a:pt x="77" y="140"/>
                    </a:lnTo>
                    <a:lnTo>
                      <a:pt x="78" y="140"/>
                    </a:lnTo>
                    <a:lnTo>
                      <a:pt x="80" y="140"/>
                    </a:lnTo>
                    <a:lnTo>
                      <a:pt x="84" y="140"/>
                    </a:lnTo>
                    <a:lnTo>
                      <a:pt x="90" y="138"/>
                    </a:lnTo>
                    <a:lnTo>
                      <a:pt x="97" y="135"/>
                    </a:lnTo>
                    <a:lnTo>
                      <a:pt x="109" y="128"/>
                    </a:lnTo>
                    <a:lnTo>
                      <a:pt x="114" y="124"/>
                    </a:lnTo>
                    <a:lnTo>
                      <a:pt x="120" y="120"/>
                    </a:lnTo>
                    <a:lnTo>
                      <a:pt x="124" y="114"/>
                    </a:lnTo>
                    <a:lnTo>
                      <a:pt x="128" y="109"/>
                    </a:lnTo>
                    <a:lnTo>
                      <a:pt x="135" y="97"/>
                    </a:lnTo>
                    <a:lnTo>
                      <a:pt x="137" y="90"/>
                    </a:lnTo>
                    <a:lnTo>
                      <a:pt x="139" y="84"/>
                    </a:lnTo>
                    <a:lnTo>
                      <a:pt x="139" y="80"/>
                    </a:lnTo>
                    <a:lnTo>
                      <a:pt x="139" y="78"/>
                    </a:lnTo>
                    <a:lnTo>
                      <a:pt x="139" y="77"/>
                    </a:lnTo>
                    <a:lnTo>
                      <a:pt x="140" y="77"/>
                    </a:lnTo>
                    <a:lnTo>
                      <a:pt x="141" y="71"/>
                    </a:lnTo>
                    <a:lnTo>
                      <a:pt x="139" y="55"/>
                    </a:lnTo>
                    <a:lnTo>
                      <a:pt x="135" y="42"/>
                    </a:lnTo>
                    <a:lnTo>
                      <a:pt x="128" y="30"/>
                    </a:lnTo>
                    <a:lnTo>
                      <a:pt x="120" y="20"/>
                    </a:lnTo>
                    <a:lnTo>
                      <a:pt x="109" y="11"/>
                    </a:lnTo>
                    <a:lnTo>
                      <a:pt x="97" y="5"/>
                    </a:lnTo>
                    <a:lnTo>
                      <a:pt x="90" y="2"/>
                    </a:lnTo>
                    <a:lnTo>
                      <a:pt x="84" y="1"/>
                    </a:lnTo>
                    <a:lnTo>
                      <a:pt x="70" y="0"/>
                    </a:lnTo>
                    <a:lnTo>
                      <a:pt x="55" y="1"/>
                    </a:lnTo>
                    <a:lnTo>
                      <a:pt x="43" y="5"/>
                    </a:lnTo>
                    <a:lnTo>
                      <a:pt x="31" y="11"/>
                    </a:lnTo>
                    <a:lnTo>
                      <a:pt x="21" y="20"/>
                    </a:lnTo>
                    <a:lnTo>
                      <a:pt x="11" y="30"/>
                    </a:lnTo>
                    <a:lnTo>
                      <a:pt x="5" y="42"/>
                    </a:lnTo>
                    <a:lnTo>
                      <a:pt x="1" y="55"/>
                    </a:lnTo>
                    <a:lnTo>
                      <a:pt x="0" y="71"/>
                    </a:lnTo>
                    <a:lnTo>
                      <a:pt x="1" y="84"/>
                    </a:lnTo>
                    <a:lnTo>
                      <a:pt x="2" y="90"/>
                    </a:lnTo>
                    <a:lnTo>
                      <a:pt x="5" y="97"/>
                    </a:lnTo>
                    <a:lnTo>
                      <a:pt x="11" y="109"/>
                    </a:lnTo>
                    <a:lnTo>
                      <a:pt x="15" y="114"/>
                    </a:lnTo>
                    <a:lnTo>
                      <a:pt x="21" y="120"/>
                    </a:lnTo>
                    <a:lnTo>
                      <a:pt x="31" y="128"/>
                    </a:lnTo>
                    <a:lnTo>
                      <a:pt x="43" y="135"/>
                    </a:lnTo>
                    <a:lnTo>
                      <a:pt x="55" y="140"/>
                    </a:lnTo>
                    <a:lnTo>
                      <a:pt x="70" y="142"/>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0" name="Freeform 833">
                <a:extLst>
                  <a:ext uri="{FF2B5EF4-FFF2-40B4-BE49-F238E27FC236}">
                    <a16:creationId xmlns:a16="http://schemas.microsoft.com/office/drawing/2014/main" id="{DB8791FE-6DE8-4087-EF68-149FA32713A8}"/>
                  </a:ext>
                </a:extLst>
              </p:cNvPr>
              <p:cNvSpPr>
                <a:spLocks/>
              </p:cNvSpPr>
              <p:nvPr/>
            </p:nvSpPr>
            <p:spPr bwMode="auto">
              <a:xfrm>
                <a:off x="882651" y="4078288"/>
                <a:ext cx="44450" cy="44450"/>
              </a:xfrm>
              <a:custGeom>
                <a:avLst/>
                <a:gdLst>
                  <a:gd name="T0" fmla="*/ 71 w 142"/>
                  <a:gd name="T1" fmla="*/ 142 h 142"/>
                  <a:gd name="T2" fmla="*/ 77 w 142"/>
                  <a:gd name="T3" fmla="*/ 141 h 142"/>
                  <a:gd name="T4" fmla="*/ 77 w 142"/>
                  <a:gd name="T5" fmla="*/ 140 h 142"/>
                  <a:gd name="T6" fmla="*/ 78 w 142"/>
                  <a:gd name="T7" fmla="*/ 140 h 142"/>
                  <a:gd name="T8" fmla="*/ 80 w 142"/>
                  <a:gd name="T9" fmla="*/ 140 h 142"/>
                  <a:gd name="T10" fmla="*/ 84 w 142"/>
                  <a:gd name="T11" fmla="*/ 140 h 142"/>
                  <a:gd name="T12" fmla="*/ 90 w 142"/>
                  <a:gd name="T13" fmla="*/ 138 h 142"/>
                  <a:gd name="T14" fmla="*/ 97 w 142"/>
                  <a:gd name="T15" fmla="*/ 136 h 142"/>
                  <a:gd name="T16" fmla="*/ 109 w 142"/>
                  <a:gd name="T17" fmla="*/ 129 h 142"/>
                  <a:gd name="T18" fmla="*/ 114 w 142"/>
                  <a:gd name="T19" fmla="*/ 125 h 142"/>
                  <a:gd name="T20" fmla="*/ 120 w 142"/>
                  <a:gd name="T21" fmla="*/ 121 h 142"/>
                  <a:gd name="T22" fmla="*/ 124 w 142"/>
                  <a:gd name="T23" fmla="*/ 115 h 142"/>
                  <a:gd name="T24" fmla="*/ 128 w 142"/>
                  <a:gd name="T25" fmla="*/ 110 h 142"/>
                  <a:gd name="T26" fmla="*/ 136 w 142"/>
                  <a:gd name="T27" fmla="*/ 98 h 142"/>
                  <a:gd name="T28" fmla="*/ 138 w 142"/>
                  <a:gd name="T29" fmla="*/ 91 h 142"/>
                  <a:gd name="T30" fmla="*/ 140 w 142"/>
                  <a:gd name="T31" fmla="*/ 85 h 142"/>
                  <a:gd name="T32" fmla="*/ 140 w 142"/>
                  <a:gd name="T33" fmla="*/ 81 h 142"/>
                  <a:gd name="T34" fmla="*/ 140 w 142"/>
                  <a:gd name="T35" fmla="*/ 78 h 142"/>
                  <a:gd name="T36" fmla="*/ 140 w 142"/>
                  <a:gd name="T37" fmla="*/ 77 h 142"/>
                  <a:gd name="T38" fmla="*/ 141 w 142"/>
                  <a:gd name="T39" fmla="*/ 77 h 142"/>
                  <a:gd name="T40" fmla="*/ 142 w 142"/>
                  <a:gd name="T41" fmla="*/ 71 h 142"/>
                  <a:gd name="T42" fmla="*/ 140 w 142"/>
                  <a:gd name="T43" fmla="*/ 56 h 142"/>
                  <a:gd name="T44" fmla="*/ 136 w 142"/>
                  <a:gd name="T45" fmla="*/ 43 h 142"/>
                  <a:gd name="T46" fmla="*/ 128 w 142"/>
                  <a:gd name="T47" fmla="*/ 31 h 142"/>
                  <a:gd name="T48" fmla="*/ 120 w 142"/>
                  <a:gd name="T49" fmla="*/ 21 h 142"/>
                  <a:gd name="T50" fmla="*/ 109 w 142"/>
                  <a:gd name="T51" fmla="*/ 12 h 142"/>
                  <a:gd name="T52" fmla="*/ 97 w 142"/>
                  <a:gd name="T53" fmla="*/ 6 h 142"/>
                  <a:gd name="T54" fmla="*/ 90 w 142"/>
                  <a:gd name="T55" fmla="*/ 2 h 142"/>
                  <a:gd name="T56" fmla="*/ 84 w 142"/>
                  <a:gd name="T57" fmla="*/ 1 h 142"/>
                  <a:gd name="T58" fmla="*/ 71 w 142"/>
                  <a:gd name="T59" fmla="*/ 0 h 142"/>
                  <a:gd name="T60" fmla="*/ 56 w 142"/>
                  <a:gd name="T61" fmla="*/ 1 h 142"/>
                  <a:gd name="T62" fmla="*/ 43 w 142"/>
                  <a:gd name="T63" fmla="*/ 6 h 142"/>
                  <a:gd name="T64" fmla="*/ 31 w 142"/>
                  <a:gd name="T65" fmla="*/ 12 h 142"/>
                  <a:gd name="T66" fmla="*/ 21 w 142"/>
                  <a:gd name="T67" fmla="*/ 21 h 142"/>
                  <a:gd name="T68" fmla="*/ 11 w 142"/>
                  <a:gd name="T69" fmla="*/ 31 h 142"/>
                  <a:gd name="T70" fmla="*/ 5 w 142"/>
                  <a:gd name="T71" fmla="*/ 43 h 142"/>
                  <a:gd name="T72" fmla="*/ 1 w 142"/>
                  <a:gd name="T73" fmla="*/ 56 h 142"/>
                  <a:gd name="T74" fmla="*/ 0 w 142"/>
                  <a:gd name="T75" fmla="*/ 71 h 142"/>
                  <a:gd name="T76" fmla="*/ 1 w 142"/>
                  <a:gd name="T77" fmla="*/ 85 h 142"/>
                  <a:gd name="T78" fmla="*/ 2 w 142"/>
                  <a:gd name="T79" fmla="*/ 91 h 142"/>
                  <a:gd name="T80" fmla="*/ 5 w 142"/>
                  <a:gd name="T81" fmla="*/ 98 h 142"/>
                  <a:gd name="T82" fmla="*/ 11 w 142"/>
                  <a:gd name="T83" fmla="*/ 110 h 142"/>
                  <a:gd name="T84" fmla="*/ 15 w 142"/>
                  <a:gd name="T85" fmla="*/ 115 h 142"/>
                  <a:gd name="T86" fmla="*/ 21 w 142"/>
                  <a:gd name="T87" fmla="*/ 121 h 142"/>
                  <a:gd name="T88" fmla="*/ 31 w 142"/>
                  <a:gd name="T89" fmla="*/ 129 h 142"/>
                  <a:gd name="T90" fmla="*/ 43 w 142"/>
                  <a:gd name="T91" fmla="*/ 136 h 142"/>
                  <a:gd name="T92" fmla="*/ 56 w 142"/>
                  <a:gd name="T93" fmla="*/ 140 h 142"/>
                  <a:gd name="T94" fmla="*/ 71 w 142"/>
                  <a:gd name="T9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71" y="142"/>
                    </a:moveTo>
                    <a:lnTo>
                      <a:pt x="77" y="141"/>
                    </a:lnTo>
                    <a:lnTo>
                      <a:pt x="77" y="140"/>
                    </a:lnTo>
                    <a:lnTo>
                      <a:pt x="78" y="140"/>
                    </a:lnTo>
                    <a:lnTo>
                      <a:pt x="80" y="140"/>
                    </a:lnTo>
                    <a:lnTo>
                      <a:pt x="84" y="140"/>
                    </a:lnTo>
                    <a:lnTo>
                      <a:pt x="90" y="138"/>
                    </a:lnTo>
                    <a:lnTo>
                      <a:pt x="97" y="136"/>
                    </a:lnTo>
                    <a:lnTo>
                      <a:pt x="109" y="129"/>
                    </a:lnTo>
                    <a:lnTo>
                      <a:pt x="114" y="125"/>
                    </a:lnTo>
                    <a:lnTo>
                      <a:pt x="120" y="121"/>
                    </a:lnTo>
                    <a:lnTo>
                      <a:pt x="124" y="115"/>
                    </a:lnTo>
                    <a:lnTo>
                      <a:pt x="128" y="110"/>
                    </a:lnTo>
                    <a:lnTo>
                      <a:pt x="136" y="98"/>
                    </a:lnTo>
                    <a:lnTo>
                      <a:pt x="138" y="91"/>
                    </a:lnTo>
                    <a:lnTo>
                      <a:pt x="140" y="85"/>
                    </a:lnTo>
                    <a:lnTo>
                      <a:pt x="140" y="81"/>
                    </a:lnTo>
                    <a:lnTo>
                      <a:pt x="140" y="78"/>
                    </a:lnTo>
                    <a:lnTo>
                      <a:pt x="140" y="77"/>
                    </a:lnTo>
                    <a:lnTo>
                      <a:pt x="141" y="77"/>
                    </a:lnTo>
                    <a:lnTo>
                      <a:pt x="142" y="71"/>
                    </a:lnTo>
                    <a:lnTo>
                      <a:pt x="140" y="56"/>
                    </a:lnTo>
                    <a:lnTo>
                      <a:pt x="136" y="43"/>
                    </a:lnTo>
                    <a:lnTo>
                      <a:pt x="128" y="31"/>
                    </a:lnTo>
                    <a:lnTo>
                      <a:pt x="120" y="21"/>
                    </a:lnTo>
                    <a:lnTo>
                      <a:pt x="109" y="12"/>
                    </a:lnTo>
                    <a:lnTo>
                      <a:pt x="97" y="6"/>
                    </a:lnTo>
                    <a:lnTo>
                      <a:pt x="90" y="2"/>
                    </a:lnTo>
                    <a:lnTo>
                      <a:pt x="84" y="1"/>
                    </a:lnTo>
                    <a:lnTo>
                      <a:pt x="71" y="0"/>
                    </a:lnTo>
                    <a:lnTo>
                      <a:pt x="56" y="1"/>
                    </a:lnTo>
                    <a:lnTo>
                      <a:pt x="43" y="6"/>
                    </a:lnTo>
                    <a:lnTo>
                      <a:pt x="31" y="12"/>
                    </a:lnTo>
                    <a:lnTo>
                      <a:pt x="21" y="21"/>
                    </a:lnTo>
                    <a:lnTo>
                      <a:pt x="11" y="31"/>
                    </a:lnTo>
                    <a:lnTo>
                      <a:pt x="5" y="43"/>
                    </a:lnTo>
                    <a:lnTo>
                      <a:pt x="1" y="56"/>
                    </a:lnTo>
                    <a:lnTo>
                      <a:pt x="0" y="71"/>
                    </a:lnTo>
                    <a:lnTo>
                      <a:pt x="1" y="85"/>
                    </a:lnTo>
                    <a:lnTo>
                      <a:pt x="2" y="91"/>
                    </a:lnTo>
                    <a:lnTo>
                      <a:pt x="5" y="98"/>
                    </a:lnTo>
                    <a:lnTo>
                      <a:pt x="11" y="110"/>
                    </a:lnTo>
                    <a:lnTo>
                      <a:pt x="15" y="115"/>
                    </a:lnTo>
                    <a:lnTo>
                      <a:pt x="21" y="121"/>
                    </a:lnTo>
                    <a:lnTo>
                      <a:pt x="31" y="129"/>
                    </a:lnTo>
                    <a:lnTo>
                      <a:pt x="43" y="136"/>
                    </a:lnTo>
                    <a:lnTo>
                      <a:pt x="56" y="140"/>
                    </a:lnTo>
                    <a:lnTo>
                      <a:pt x="71" y="142"/>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1" name="Freeform 834">
                <a:extLst>
                  <a:ext uri="{FF2B5EF4-FFF2-40B4-BE49-F238E27FC236}">
                    <a16:creationId xmlns:a16="http://schemas.microsoft.com/office/drawing/2014/main" id="{3EE0B9D3-5C5A-9897-6A57-2EC2C9A4F0C8}"/>
                  </a:ext>
                </a:extLst>
              </p:cNvPr>
              <p:cNvSpPr>
                <a:spLocks/>
              </p:cNvSpPr>
              <p:nvPr/>
            </p:nvSpPr>
            <p:spPr bwMode="auto">
              <a:xfrm>
                <a:off x="954088" y="4149725"/>
                <a:ext cx="46038" cy="44450"/>
              </a:xfrm>
              <a:custGeom>
                <a:avLst/>
                <a:gdLst>
                  <a:gd name="T0" fmla="*/ 71 w 142"/>
                  <a:gd name="T1" fmla="*/ 142 h 142"/>
                  <a:gd name="T2" fmla="*/ 77 w 142"/>
                  <a:gd name="T3" fmla="*/ 141 h 142"/>
                  <a:gd name="T4" fmla="*/ 77 w 142"/>
                  <a:gd name="T5" fmla="*/ 140 h 142"/>
                  <a:gd name="T6" fmla="*/ 78 w 142"/>
                  <a:gd name="T7" fmla="*/ 140 h 142"/>
                  <a:gd name="T8" fmla="*/ 80 w 142"/>
                  <a:gd name="T9" fmla="*/ 140 h 142"/>
                  <a:gd name="T10" fmla="*/ 84 w 142"/>
                  <a:gd name="T11" fmla="*/ 140 h 142"/>
                  <a:gd name="T12" fmla="*/ 90 w 142"/>
                  <a:gd name="T13" fmla="*/ 138 h 142"/>
                  <a:gd name="T14" fmla="*/ 97 w 142"/>
                  <a:gd name="T15" fmla="*/ 136 h 142"/>
                  <a:gd name="T16" fmla="*/ 109 w 142"/>
                  <a:gd name="T17" fmla="*/ 129 h 142"/>
                  <a:gd name="T18" fmla="*/ 114 w 142"/>
                  <a:gd name="T19" fmla="*/ 125 h 142"/>
                  <a:gd name="T20" fmla="*/ 120 w 142"/>
                  <a:gd name="T21" fmla="*/ 121 h 142"/>
                  <a:gd name="T22" fmla="*/ 124 w 142"/>
                  <a:gd name="T23" fmla="*/ 115 h 142"/>
                  <a:gd name="T24" fmla="*/ 128 w 142"/>
                  <a:gd name="T25" fmla="*/ 110 h 142"/>
                  <a:gd name="T26" fmla="*/ 136 w 142"/>
                  <a:gd name="T27" fmla="*/ 98 h 142"/>
                  <a:gd name="T28" fmla="*/ 138 w 142"/>
                  <a:gd name="T29" fmla="*/ 91 h 142"/>
                  <a:gd name="T30" fmla="*/ 140 w 142"/>
                  <a:gd name="T31" fmla="*/ 85 h 142"/>
                  <a:gd name="T32" fmla="*/ 140 w 142"/>
                  <a:gd name="T33" fmla="*/ 81 h 142"/>
                  <a:gd name="T34" fmla="*/ 140 w 142"/>
                  <a:gd name="T35" fmla="*/ 78 h 142"/>
                  <a:gd name="T36" fmla="*/ 140 w 142"/>
                  <a:gd name="T37" fmla="*/ 77 h 142"/>
                  <a:gd name="T38" fmla="*/ 141 w 142"/>
                  <a:gd name="T39" fmla="*/ 77 h 142"/>
                  <a:gd name="T40" fmla="*/ 142 w 142"/>
                  <a:gd name="T41" fmla="*/ 71 h 142"/>
                  <a:gd name="T42" fmla="*/ 140 w 142"/>
                  <a:gd name="T43" fmla="*/ 56 h 142"/>
                  <a:gd name="T44" fmla="*/ 136 w 142"/>
                  <a:gd name="T45" fmla="*/ 43 h 142"/>
                  <a:gd name="T46" fmla="*/ 128 w 142"/>
                  <a:gd name="T47" fmla="*/ 31 h 142"/>
                  <a:gd name="T48" fmla="*/ 120 w 142"/>
                  <a:gd name="T49" fmla="*/ 21 h 142"/>
                  <a:gd name="T50" fmla="*/ 109 w 142"/>
                  <a:gd name="T51" fmla="*/ 12 h 142"/>
                  <a:gd name="T52" fmla="*/ 97 w 142"/>
                  <a:gd name="T53" fmla="*/ 6 h 142"/>
                  <a:gd name="T54" fmla="*/ 90 w 142"/>
                  <a:gd name="T55" fmla="*/ 2 h 142"/>
                  <a:gd name="T56" fmla="*/ 84 w 142"/>
                  <a:gd name="T57" fmla="*/ 1 h 142"/>
                  <a:gd name="T58" fmla="*/ 71 w 142"/>
                  <a:gd name="T59" fmla="*/ 0 h 142"/>
                  <a:gd name="T60" fmla="*/ 55 w 142"/>
                  <a:gd name="T61" fmla="*/ 1 h 142"/>
                  <a:gd name="T62" fmla="*/ 43 w 142"/>
                  <a:gd name="T63" fmla="*/ 6 h 142"/>
                  <a:gd name="T64" fmla="*/ 31 w 142"/>
                  <a:gd name="T65" fmla="*/ 12 h 142"/>
                  <a:gd name="T66" fmla="*/ 21 w 142"/>
                  <a:gd name="T67" fmla="*/ 21 h 142"/>
                  <a:gd name="T68" fmla="*/ 11 w 142"/>
                  <a:gd name="T69" fmla="*/ 31 h 142"/>
                  <a:gd name="T70" fmla="*/ 5 w 142"/>
                  <a:gd name="T71" fmla="*/ 43 h 142"/>
                  <a:gd name="T72" fmla="*/ 1 w 142"/>
                  <a:gd name="T73" fmla="*/ 56 h 142"/>
                  <a:gd name="T74" fmla="*/ 0 w 142"/>
                  <a:gd name="T75" fmla="*/ 71 h 142"/>
                  <a:gd name="T76" fmla="*/ 1 w 142"/>
                  <a:gd name="T77" fmla="*/ 85 h 142"/>
                  <a:gd name="T78" fmla="*/ 2 w 142"/>
                  <a:gd name="T79" fmla="*/ 91 h 142"/>
                  <a:gd name="T80" fmla="*/ 5 w 142"/>
                  <a:gd name="T81" fmla="*/ 98 h 142"/>
                  <a:gd name="T82" fmla="*/ 11 w 142"/>
                  <a:gd name="T83" fmla="*/ 110 h 142"/>
                  <a:gd name="T84" fmla="*/ 15 w 142"/>
                  <a:gd name="T85" fmla="*/ 115 h 142"/>
                  <a:gd name="T86" fmla="*/ 21 w 142"/>
                  <a:gd name="T87" fmla="*/ 121 h 142"/>
                  <a:gd name="T88" fmla="*/ 31 w 142"/>
                  <a:gd name="T89" fmla="*/ 129 h 142"/>
                  <a:gd name="T90" fmla="*/ 43 w 142"/>
                  <a:gd name="T91" fmla="*/ 136 h 142"/>
                  <a:gd name="T92" fmla="*/ 55 w 142"/>
                  <a:gd name="T93" fmla="*/ 140 h 142"/>
                  <a:gd name="T94" fmla="*/ 71 w 142"/>
                  <a:gd name="T9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71" y="142"/>
                    </a:moveTo>
                    <a:lnTo>
                      <a:pt x="77" y="141"/>
                    </a:lnTo>
                    <a:lnTo>
                      <a:pt x="77" y="140"/>
                    </a:lnTo>
                    <a:lnTo>
                      <a:pt x="78" y="140"/>
                    </a:lnTo>
                    <a:lnTo>
                      <a:pt x="80" y="140"/>
                    </a:lnTo>
                    <a:lnTo>
                      <a:pt x="84" y="140"/>
                    </a:lnTo>
                    <a:lnTo>
                      <a:pt x="90" y="138"/>
                    </a:lnTo>
                    <a:lnTo>
                      <a:pt x="97" y="136"/>
                    </a:lnTo>
                    <a:lnTo>
                      <a:pt x="109" y="129"/>
                    </a:lnTo>
                    <a:lnTo>
                      <a:pt x="114" y="125"/>
                    </a:lnTo>
                    <a:lnTo>
                      <a:pt x="120" y="121"/>
                    </a:lnTo>
                    <a:lnTo>
                      <a:pt x="124" y="115"/>
                    </a:lnTo>
                    <a:lnTo>
                      <a:pt x="128" y="110"/>
                    </a:lnTo>
                    <a:lnTo>
                      <a:pt x="136" y="98"/>
                    </a:lnTo>
                    <a:lnTo>
                      <a:pt x="138" y="91"/>
                    </a:lnTo>
                    <a:lnTo>
                      <a:pt x="140" y="85"/>
                    </a:lnTo>
                    <a:lnTo>
                      <a:pt x="140" y="81"/>
                    </a:lnTo>
                    <a:lnTo>
                      <a:pt x="140" y="78"/>
                    </a:lnTo>
                    <a:lnTo>
                      <a:pt x="140" y="77"/>
                    </a:lnTo>
                    <a:lnTo>
                      <a:pt x="141" y="77"/>
                    </a:lnTo>
                    <a:lnTo>
                      <a:pt x="142" y="71"/>
                    </a:lnTo>
                    <a:lnTo>
                      <a:pt x="140" y="56"/>
                    </a:lnTo>
                    <a:lnTo>
                      <a:pt x="136" y="43"/>
                    </a:lnTo>
                    <a:lnTo>
                      <a:pt x="128" y="31"/>
                    </a:lnTo>
                    <a:lnTo>
                      <a:pt x="120" y="21"/>
                    </a:lnTo>
                    <a:lnTo>
                      <a:pt x="109" y="12"/>
                    </a:lnTo>
                    <a:lnTo>
                      <a:pt x="97" y="6"/>
                    </a:lnTo>
                    <a:lnTo>
                      <a:pt x="90" y="2"/>
                    </a:lnTo>
                    <a:lnTo>
                      <a:pt x="84" y="1"/>
                    </a:lnTo>
                    <a:lnTo>
                      <a:pt x="71" y="0"/>
                    </a:lnTo>
                    <a:lnTo>
                      <a:pt x="55" y="1"/>
                    </a:lnTo>
                    <a:lnTo>
                      <a:pt x="43" y="6"/>
                    </a:lnTo>
                    <a:lnTo>
                      <a:pt x="31" y="12"/>
                    </a:lnTo>
                    <a:lnTo>
                      <a:pt x="21" y="21"/>
                    </a:lnTo>
                    <a:lnTo>
                      <a:pt x="11" y="31"/>
                    </a:lnTo>
                    <a:lnTo>
                      <a:pt x="5" y="43"/>
                    </a:lnTo>
                    <a:lnTo>
                      <a:pt x="1" y="56"/>
                    </a:lnTo>
                    <a:lnTo>
                      <a:pt x="0" y="71"/>
                    </a:lnTo>
                    <a:lnTo>
                      <a:pt x="1" y="85"/>
                    </a:lnTo>
                    <a:lnTo>
                      <a:pt x="2" y="91"/>
                    </a:lnTo>
                    <a:lnTo>
                      <a:pt x="5" y="98"/>
                    </a:lnTo>
                    <a:lnTo>
                      <a:pt x="11" y="110"/>
                    </a:lnTo>
                    <a:lnTo>
                      <a:pt x="15" y="115"/>
                    </a:lnTo>
                    <a:lnTo>
                      <a:pt x="21" y="121"/>
                    </a:lnTo>
                    <a:lnTo>
                      <a:pt x="31" y="129"/>
                    </a:lnTo>
                    <a:lnTo>
                      <a:pt x="43" y="136"/>
                    </a:lnTo>
                    <a:lnTo>
                      <a:pt x="55" y="140"/>
                    </a:lnTo>
                    <a:lnTo>
                      <a:pt x="71" y="142"/>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2" name="Freeform 835">
                <a:extLst>
                  <a:ext uri="{FF2B5EF4-FFF2-40B4-BE49-F238E27FC236}">
                    <a16:creationId xmlns:a16="http://schemas.microsoft.com/office/drawing/2014/main" id="{E5A2F01F-5D84-C2C2-533C-6DD0D82F264C}"/>
                  </a:ext>
                </a:extLst>
              </p:cNvPr>
              <p:cNvSpPr>
                <a:spLocks/>
              </p:cNvSpPr>
              <p:nvPr/>
            </p:nvSpPr>
            <p:spPr bwMode="auto">
              <a:xfrm>
                <a:off x="1014413" y="4171950"/>
                <a:ext cx="44450" cy="44450"/>
              </a:xfrm>
              <a:custGeom>
                <a:avLst/>
                <a:gdLst>
                  <a:gd name="T0" fmla="*/ 71 w 142"/>
                  <a:gd name="T1" fmla="*/ 142 h 142"/>
                  <a:gd name="T2" fmla="*/ 77 w 142"/>
                  <a:gd name="T3" fmla="*/ 141 h 142"/>
                  <a:gd name="T4" fmla="*/ 77 w 142"/>
                  <a:gd name="T5" fmla="*/ 140 h 142"/>
                  <a:gd name="T6" fmla="*/ 78 w 142"/>
                  <a:gd name="T7" fmla="*/ 140 h 142"/>
                  <a:gd name="T8" fmla="*/ 80 w 142"/>
                  <a:gd name="T9" fmla="*/ 140 h 142"/>
                  <a:gd name="T10" fmla="*/ 84 w 142"/>
                  <a:gd name="T11" fmla="*/ 140 h 142"/>
                  <a:gd name="T12" fmla="*/ 90 w 142"/>
                  <a:gd name="T13" fmla="*/ 138 h 142"/>
                  <a:gd name="T14" fmla="*/ 97 w 142"/>
                  <a:gd name="T15" fmla="*/ 136 h 142"/>
                  <a:gd name="T16" fmla="*/ 110 w 142"/>
                  <a:gd name="T17" fmla="*/ 129 h 142"/>
                  <a:gd name="T18" fmla="*/ 115 w 142"/>
                  <a:gd name="T19" fmla="*/ 125 h 142"/>
                  <a:gd name="T20" fmla="*/ 121 w 142"/>
                  <a:gd name="T21" fmla="*/ 121 h 142"/>
                  <a:gd name="T22" fmla="*/ 125 w 142"/>
                  <a:gd name="T23" fmla="*/ 115 h 142"/>
                  <a:gd name="T24" fmla="*/ 129 w 142"/>
                  <a:gd name="T25" fmla="*/ 110 h 142"/>
                  <a:gd name="T26" fmla="*/ 136 w 142"/>
                  <a:gd name="T27" fmla="*/ 98 h 142"/>
                  <a:gd name="T28" fmla="*/ 138 w 142"/>
                  <a:gd name="T29" fmla="*/ 91 h 142"/>
                  <a:gd name="T30" fmla="*/ 140 w 142"/>
                  <a:gd name="T31" fmla="*/ 85 h 142"/>
                  <a:gd name="T32" fmla="*/ 140 w 142"/>
                  <a:gd name="T33" fmla="*/ 80 h 142"/>
                  <a:gd name="T34" fmla="*/ 140 w 142"/>
                  <a:gd name="T35" fmla="*/ 78 h 142"/>
                  <a:gd name="T36" fmla="*/ 140 w 142"/>
                  <a:gd name="T37" fmla="*/ 77 h 142"/>
                  <a:gd name="T38" fmla="*/ 141 w 142"/>
                  <a:gd name="T39" fmla="*/ 77 h 142"/>
                  <a:gd name="T40" fmla="*/ 142 w 142"/>
                  <a:gd name="T41" fmla="*/ 71 h 142"/>
                  <a:gd name="T42" fmla="*/ 140 w 142"/>
                  <a:gd name="T43" fmla="*/ 56 h 142"/>
                  <a:gd name="T44" fmla="*/ 136 w 142"/>
                  <a:gd name="T45" fmla="*/ 43 h 142"/>
                  <a:gd name="T46" fmla="*/ 129 w 142"/>
                  <a:gd name="T47" fmla="*/ 31 h 142"/>
                  <a:gd name="T48" fmla="*/ 121 w 142"/>
                  <a:gd name="T49" fmla="*/ 21 h 142"/>
                  <a:gd name="T50" fmla="*/ 110 w 142"/>
                  <a:gd name="T51" fmla="*/ 12 h 142"/>
                  <a:gd name="T52" fmla="*/ 97 w 142"/>
                  <a:gd name="T53" fmla="*/ 5 h 142"/>
                  <a:gd name="T54" fmla="*/ 90 w 142"/>
                  <a:gd name="T55" fmla="*/ 2 h 142"/>
                  <a:gd name="T56" fmla="*/ 84 w 142"/>
                  <a:gd name="T57" fmla="*/ 1 h 142"/>
                  <a:gd name="T58" fmla="*/ 71 w 142"/>
                  <a:gd name="T59" fmla="*/ 0 h 142"/>
                  <a:gd name="T60" fmla="*/ 56 w 142"/>
                  <a:gd name="T61" fmla="*/ 1 h 142"/>
                  <a:gd name="T62" fmla="*/ 44 w 142"/>
                  <a:gd name="T63" fmla="*/ 5 h 142"/>
                  <a:gd name="T64" fmla="*/ 32 w 142"/>
                  <a:gd name="T65" fmla="*/ 12 h 142"/>
                  <a:gd name="T66" fmla="*/ 21 w 142"/>
                  <a:gd name="T67" fmla="*/ 21 h 142"/>
                  <a:gd name="T68" fmla="*/ 11 w 142"/>
                  <a:gd name="T69" fmla="*/ 31 h 142"/>
                  <a:gd name="T70" fmla="*/ 5 w 142"/>
                  <a:gd name="T71" fmla="*/ 43 h 142"/>
                  <a:gd name="T72" fmla="*/ 1 w 142"/>
                  <a:gd name="T73" fmla="*/ 56 h 142"/>
                  <a:gd name="T74" fmla="*/ 0 w 142"/>
                  <a:gd name="T75" fmla="*/ 71 h 142"/>
                  <a:gd name="T76" fmla="*/ 1 w 142"/>
                  <a:gd name="T77" fmla="*/ 85 h 142"/>
                  <a:gd name="T78" fmla="*/ 2 w 142"/>
                  <a:gd name="T79" fmla="*/ 91 h 142"/>
                  <a:gd name="T80" fmla="*/ 5 w 142"/>
                  <a:gd name="T81" fmla="*/ 98 h 142"/>
                  <a:gd name="T82" fmla="*/ 11 w 142"/>
                  <a:gd name="T83" fmla="*/ 110 h 142"/>
                  <a:gd name="T84" fmla="*/ 15 w 142"/>
                  <a:gd name="T85" fmla="*/ 115 h 142"/>
                  <a:gd name="T86" fmla="*/ 21 w 142"/>
                  <a:gd name="T87" fmla="*/ 121 h 142"/>
                  <a:gd name="T88" fmla="*/ 32 w 142"/>
                  <a:gd name="T89" fmla="*/ 129 h 142"/>
                  <a:gd name="T90" fmla="*/ 44 w 142"/>
                  <a:gd name="T91" fmla="*/ 136 h 142"/>
                  <a:gd name="T92" fmla="*/ 56 w 142"/>
                  <a:gd name="T93" fmla="*/ 140 h 142"/>
                  <a:gd name="T94" fmla="*/ 71 w 142"/>
                  <a:gd name="T9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71" y="142"/>
                    </a:moveTo>
                    <a:lnTo>
                      <a:pt x="77" y="141"/>
                    </a:lnTo>
                    <a:lnTo>
                      <a:pt x="77" y="140"/>
                    </a:lnTo>
                    <a:lnTo>
                      <a:pt x="78" y="140"/>
                    </a:lnTo>
                    <a:lnTo>
                      <a:pt x="80" y="140"/>
                    </a:lnTo>
                    <a:lnTo>
                      <a:pt x="84" y="140"/>
                    </a:lnTo>
                    <a:lnTo>
                      <a:pt x="90" y="138"/>
                    </a:lnTo>
                    <a:lnTo>
                      <a:pt x="97" y="136"/>
                    </a:lnTo>
                    <a:lnTo>
                      <a:pt x="110" y="129"/>
                    </a:lnTo>
                    <a:lnTo>
                      <a:pt x="115" y="125"/>
                    </a:lnTo>
                    <a:lnTo>
                      <a:pt x="121" y="121"/>
                    </a:lnTo>
                    <a:lnTo>
                      <a:pt x="125" y="115"/>
                    </a:lnTo>
                    <a:lnTo>
                      <a:pt x="129" y="110"/>
                    </a:lnTo>
                    <a:lnTo>
                      <a:pt x="136" y="98"/>
                    </a:lnTo>
                    <a:lnTo>
                      <a:pt x="138" y="91"/>
                    </a:lnTo>
                    <a:lnTo>
                      <a:pt x="140" y="85"/>
                    </a:lnTo>
                    <a:lnTo>
                      <a:pt x="140" y="80"/>
                    </a:lnTo>
                    <a:lnTo>
                      <a:pt x="140" y="78"/>
                    </a:lnTo>
                    <a:lnTo>
                      <a:pt x="140" y="77"/>
                    </a:lnTo>
                    <a:lnTo>
                      <a:pt x="141" y="77"/>
                    </a:lnTo>
                    <a:lnTo>
                      <a:pt x="142" y="71"/>
                    </a:lnTo>
                    <a:lnTo>
                      <a:pt x="140" y="56"/>
                    </a:lnTo>
                    <a:lnTo>
                      <a:pt x="136" y="43"/>
                    </a:lnTo>
                    <a:lnTo>
                      <a:pt x="129" y="31"/>
                    </a:lnTo>
                    <a:lnTo>
                      <a:pt x="121" y="21"/>
                    </a:lnTo>
                    <a:lnTo>
                      <a:pt x="110" y="12"/>
                    </a:lnTo>
                    <a:lnTo>
                      <a:pt x="97" y="5"/>
                    </a:lnTo>
                    <a:lnTo>
                      <a:pt x="90" y="2"/>
                    </a:lnTo>
                    <a:lnTo>
                      <a:pt x="84" y="1"/>
                    </a:lnTo>
                    <a:lnTo>
                      <a:pt x="71" y="0"/>
                    </a:lnTo>
                    <a:lnTo>
                      <a:pt x="56" y="1"/>
                    </a:lnTo>
                    <a:lnTo>
                      <a:pt x="44" y="5"/>
                    </a:lnTo>
                    <a:lnTo>
                      <a:pt x="32" y="12"/>
                    </a:lnTo>
                    <a:lnTo>
                      <a:pt x="21" y="21"/>
                    </a:lnTo>
                    <a:lnTo>
                      <a:pt x="11" y="31"/>
                    </a:lnTo>
                    <a:lnTo>
                      <a:pt x="5" y="43"/>
                    </a:lnTo>
                    <a:lnTo>
                      <a:pt x="1" y="56"/>
                    </a:lnTo>
                    <a:lnTo>
                      <a:pt x="0" y="71"/>
                    </a:lnTo>
                    <a:lnTo>
                      <a:pt x="1" y="85"/>
                    </a:lnTo>
                    <a:lnTo>
                      <a:pt x="2" y="91"/>
                    </a:lnTo>
                    <a:lnTo>
                      <a:pt x="5" y="98"/>
                    </a:lnTo>
                    <a:lnTo>
                      <a:pt x="11" y="110"/>
                    </a:lnTo>
                    <a:lnTo>
                      <a:pt x="15" y="115"/>
                    </a:lnTo>
                    <a:lnTo>
                      <a:pt x="21" y="121"/>
                    </a:lnTo>
                    <a:lnTo>
                      <a:pt x="32" y="129"/>
                    </a:lnTo>
                    <a:lnTo>
                      <a:pt x="44" y="136"/>
                    </a:lnTo>
                    <a:lnTo>
                      <a:pt x="56" y="140"/>
                    </a:lnTo>
                    <a:lnTo>
                      <a:pt x="71" y="142"/>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3" name="Freeform 836">
                <a:extLst>
                  <a:ext uri="{FF2B5EF4-FFF2-40B4-BE49-F238E27FC236}">
                    <a16:creationId xmlns:a16="http://schemas.microsoft.com/office/drawing/2014/main" id="{A9AEAE54-F06A-975E-8353-CD60C98CCA66}"/>
                  </a:ext>
                </a:extLst>
              </p:cNvPr>
              <p:cNvSpPr>
                <a:spLocks/>
              </p:cNvSpPr>
              <p:nvPr/>
            </p:nvSpPr>
            <p:spPr bwMode="auto">
              <a:xfrm>
                <a:off x="1085851" y="4206875"/>
                <a:ext cx="46038" cy="46037"/>
              </a:xfrm>
              <a:custGeom>
                <a:avLst/>
                <a:gdLst>
                  <a:gd name="T0" fmla="*/ 71 w 142"/>
                  <a:gd name="T1" fmla="*/ 142 h 142"/>
                  <a:gd name="T2" fmla="*/ 77 w 142"/>
                  <a:gd name="T3" fmla="*/ 141 h 142"/>
                  <a:gd name="T4" fmla="*/ 77 w 142"/>
                  <a:gd name="T5" fmla="*/ 140 h 142"/>
                  <a:gd name="T6" fmla="*/ 78 w 142"/>
                  <a:gd name="T7" fmla="*/ 140 h 142"/>
                  <a:gd name="T8" fmla="*/ 80 w 142"/>
                  <a:gd name="T9" fmla="*/ 140 h 142"/>
                  <a:gd name="T10" fmla="*/ 84 w 142"/>
                  <a:gd name="T11" fmla="*/ 140 h 142"/>
                  <a:gd name="T12" fmla="*/ 90 w 142"/>
                  <a:gd name="T13" fmla="*/ 138 h 142"/>
                  <a:gd name="T14" fmla="*/ 97 w 142"/>
                  <a:gd name="T15" fmla="*/ 136 h 142"/>
                  <a:gd name="T16" fmla="*/ 110 w 142"/>
                  <a:gd name="T17" fmla="*/ 129 h 142"/>
                  <a:gd name="T18" fmla="*/ 115 w 142"/>
                  <a:gd name="T19" fmla="*/ 125 h 142"/>
                  <a:gd name="T20" fmla="*/ 121 w 142"/>
                  <a:gd name="T21" fmla="*/ 121 h 142"/>
                  <a:gd name="T22" fmla="*/ 125 w 142"/>
                  <a:gd name="T23" fmla="*/ 114 h 142"/>
                  <a:gd name="T24" fmla="*/ 129 w 142"/>
                  <a:gd name="T25" fmla="*/ 109 h 142"/>
                  <a:gd name="T26" fmla="*/ 136 w 142"/>
                  <a:gd name="T27" fmla="*/ 97 h 142"/>
                  <a:gd name="T28" fmla="*/ 138 w 142"/>
                  <a:gd name="T29" fmla="*/ 90 h 142"/>
                  <a:gd name="T30" fmla="*/ 140 w 142"/>
                  <a:gd name="T31" fmla="*/ 84 h 142"/>
                  <a:gd name="T32" fmla="*/ 140 w 142"/>
                  <a:gd name="T33" fmla="*/ 80 h 142"/>
                  <a:gd name="T34" fmla="*/ 140 w 142"/>
                  <a:gd name="T35" fmla="*/ 78 h 142"/>
                  <a:gd name="T36" fmla="*/ 140 w 142"/>
                  <a:gd name="T37" fmla="*/ 77 h 142"/>
                  <a:gd name="T38" fmla="*/ 141 w 142"/>
                  <a:gd name="T39" fmla="*/ 77 h 142"/>
                  <a:gd name="T40" fmla="*/ 142 w 142"/>
                  <a:gd name="T41" fmla="*/ 71 h 142"/>
                  <a:gd name="T42" fmla="*/ 140 w 142"/>
                  <a:gd name="T43" fmla="*/ 56 h 142"/>
                  <a:gd name="T44" fmla="*/ 136 w 142"/>
                  <a:gd name="T45" fmla="*/ 42 h 142"/>
                  <a:gd name="T46" fmla="*/ 129 w 142"/>
                  <a:gd name="T47" fmla="*/ 30 h 142"/>
                  <a:gd name="T48" fmla="*/ 121 w 142"/>
                  <a:gd name="T49" fmla="*/ 20 h 142"/>
                  <a:gd name="T50" fmla="*/ 110 w 142"/>
                  <a:gd name="T51" fmla="*/ 11 h 142"/>
                  <a:gd name="T52" fmla="*/ 97 w 142"/>
                  <a:gd name="T53" fmla="*/ 5 h 142"/>
                  <a:gd name="T54" fmla="*/ 90 w 142"/>
                  <a:gd name="T55" fmla="*/ 2 h 142"/>
                  <a:gd name="T56" fmla="*/ 84 w 142"/>
                  <a:gd name="T57" fmla="*/ 1 h 142"/>
                  <a:gd name="T58" fmla="*/ 71 w 142"/>
                  <a:gd name="T59" fmla="*/ 0 h 142"/>
                  <a:gd name="T60" fmla="*/ 56 w 142"/>
                  <a:gd name="T61" fmla="*/ 1 h 142"/>
                  <a:gd name="T62" fmla="*/ 44 w 142"/>
                  <a:gd name="T63" fmla="*/ 5 h 142"/>
                  <a:gd name="T64" fmla="*/ 32 w 142"/>
                  <a:gd name="T65" fmla="*/ 11 h 142"/>
                  <a:gd name="T66" fmla="*/ 21 w 142"/>
                  <a:gd name="T67" fmla="*/ 20 h 142"/>
                  <a:gd name="T68" fmla="*/ 11 w 142"/>
                  <a:gd name="T69" fmla="*/ 30 h 142"/>
                  <a:gd name="T70" fmla="*/ 5 w 142"/>
                  <a:gd name="T71" fmla="*/ 42 h 142"/>
                  <a:gd name="T72" fmla="*/ 1 w 142"/>
                  <a:gd name="T73" fmla="*/ 56 h 142"/>
                  <a:gd name="T74" fmla="*/ 0 w 142"/>
                  <a:gd name="T75" fmla="*/ 71 h 142"/>
                  <a:gd name="T76" fmla="*/ 1 w 142"/>
                  <a:gd name="T77" fmla="*/ 84 h 142"/>
                  <a:gd name="T78" fmla="*/ 2 w 142"/>
                  <a:gd name="T79" fmla="*/ 90 h 142"/>
                  <a:gd name="T80" fmla="*/ 5 w 142"/>
                  <a:gd name="T81" fmla="*/ 97 h 142"/>
                  <a:gd name="T82" fmla="*/ 11 w 142"/>
                  <a:gd name="T83" fmla="*/ 109 h 142"/>
                  <a:gd name="T84" fmla="*/ 15 w 142"/>
                  <a:gd name="T85" fmla="*/ 114 h 142"/>
                  <a:gd name="T86" fmla="*/ 21 w 142"/>
                  <a:gd name="T87" fmla="*/ 121 h 142"/>
                  <a:gd name="T88" fmla="*/ 32 w 142"/>
                  <a:gd name="T89" fmla="*/ 129 h 142"/>
                  <a:gd name="T90" fmla="*/ 44 w 142"/>
                  <a:gd name="T91" fmla="*/ 136 h 142"/>
                  <a:gd name="T92" fmla="*/ 56 w 142"/>
                  <a:gd name="T93" fmla="*/ 140 h 142"/>
                  <a:gd name="T94" fmla="*/ 71 w 142"/>
                  <a:gd name="T9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71" y="142"/>
                    </a:moveTo>
                    <a:lnTo>
                      <a:pt x="77" y="141"/>
                    </a:lnTo>
                    <a:lnTo>
                      <a:pt x="77" y="140"/>
                    </a:lnTo>
                    <a:lnTo>
                      <a:pt x="78" y="140"/>
                    </a:lnTo>
                    <a:lnTo>
                      <a:pt x="80" y="140"/>
                    </a:lnTo>
                    <a:lnTo>
                      <a:pt x="84" y="140"/>
                    </a:lnTo>
                    <a:lnTo>
                      <a:pt x="90" y="138"/>
                    </a:lnTo>
                    <a:lnTo>
                      <a:pt x="97" y="136"/>
                    </a:lnTo>
                    <a:lnTo>
                      <a:pt x="110" y="129"/>
                    </a:lnTo>
                    <a:lnTo>
                      <a:pt x="115" y="125"/>
                    </a:lnTo>
                    <a:lnTo>
                      <a:pt x="121" y="121"/>
                    </a:lnTo>
                    <a:lnTo>
                      <a:pt x="125" y="114"/>
                    </a:lnTo>
                    <a:lnTo>
                      <a:pt x="129" y="109"/>
                    </a:lnTo>
                    <a:lnTo>
                      <a:pt x="136" y="97"/>
                    </a:lnTo>
                    <a:lnTo>
                      <a:pt x="138" y="90"/>
                    </a:lnTo>
                    <a:lnTo>
                      <a:pt x="140" y="84"/>
                    </a:lnTo>
                    <a:lnTo>
                      <a:pt x="140" y="80"/>
                    </a:lnTo>
                    <a:lnTo>
                      <a:pt x="140" y="78"/>
                    </a:lnTo>
                    <a:lnTo>
                      <a:pt x="140" y="77"/>
                    </a:lnTo>
                    <a:lnTo>
                      <a:pt x="141" y="77"/>
                    </a:lnTo>
                    <a:lnTo>
                      <a:pt x="142" y="71"/>
                    </a:lnTo>
                    <a:lnTo>
                      <a:pt x="140" y="56"/>
                    </a:lnTo>
                    <a:lnTo>
                      <a:pt x="136" y="42"/>
                    </a:lnTo>
                    <a:lnTo>
                      <a:pt x="129" y="30"/>
                    </a:lnTo>
                    <a:lnTo>
                      <a:pt x="121" y="20"/>
                    </a:lnTo>
                    <a:lnTo>
                      <a:pt x="110" y="11"/>
                    </a:lnTo>
                    <a:lnTo>
                      <a:pt x="97" y="5"/>
                    </a:lnTo>
                    <a:lnTo>
                      <a:pt x="90" y="2"/>
                    </a:lnTo>
                    <a:lnTo>
                      <a:pt x="84" y="1"/>
                    </a:lnTo>
                    <a:lnTo>
                      <a:pt x="71" y="0"/>
                    </a:lnTo>
                    <a:lnTo>
                      <a:pt x="56" y="1"/>
                    </a:lnTo>
                    <a:lnTo>
                      <a:pt x="44" y="5"/>
                    </a:lnTo>
                    <a:lnTo>
                      <a:pt x="32" y="11"/>
                    </a:lnTo>
                    <a:lnTo>
                      <a:pt x="21" y="20"/>
                    </a:lnTo>
                    <a:lnTo>
                      <a:pt x="11" y="30"/>
                    </a:lnTo>
                    <a:lnTo>
                      <a:pt x="5" y="42"/>
                    </a:lnTo>
                    <a:lnTo>
                      <a:pt x="1" y="56"/>
                    </a:lnTo>
                    <a:lnTo>
                      <a:pt x="0" y="71"/>
                    </a:lnTo>
                    <a:lnTo>
                      <a:pt x="1" y="84"/>
                    </a:lnTo>
                    <a:lnTo>
                      <a:pt x="2" y="90"/>
                    </a:lnTo>
                    <a:lnTo>
                      <a:pt x="5" y="97"/>
                    </a:lnTo>
                    <a:lnTo>
                      <a:pt x="11" y="109"/>
                    </a:lnTo>
                    <a:lnTo>
                      <a:pt x="15" y="114"/>
                    </a:lnTo>
                    <a:lnTo>
                      <a:pt x="21" y="121"/>
                    </a:lnTo>
                    <a:lnTo>
                      <a:pt x="32" y="129"/>
                    </a:lnTo>
                    <a:lnTo>
                      <a:pt x="44" y="136"/>
                    </a:lnTo>
                    <a:lnTo>
                      <a:pt x="56" y="140"/>
                    </a:lnTo>
                    <a:lnTo>
                      <a:pt x="71" y="142"/>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4" name="Freeform 837">
                <a:extLst>
                  <a:ext uri="{FF2B5EF4-FFF2-40B4-BE49-F238E27FC236}">
                    <a16:creationId xmlns:a16="http://schemas.microsoft.com/office/drawing/2014/main" id="{33AD66B1-8FBC-A498-0085-26C4FA5157BD}"/>
                  </a:ext>
                </a:extLst>
              </p:cNvPr>
              <p:cNvSpPr>
                <a:spLocks/>
              </p:cNvSpPr>
              <p:nvPr/>
            </p:nvSpPr>
            <p:spPr bwMode="auto">
              <a:xfrm>
                <a:off x="1155701" y="4232275"/>
                <a:ext cx="44450" cy="46037"/>
              </a:xfrm>
              <a:custGeom>
                <a:avLst/>
                <a:gdLst>
                  <a:gd name="T0" fmla="*/ 71 w 142"/>
                  <a:gd name="T1" fmla="*/ 142 h 142"/>
                  <a:gd name="T2" fmla="*/ 77 w 142"/>
                  <a:gd name="T3" fmla="*/ 141 h 142"/>
                  <a:gd name="T4" fmla="*/ 77 w 142"/>
                  <a:gd name="T5" fmla="*/ 140 h 142"/>
                  <a:gd name="T6" fmla="*/ 78 w 142"/>
                  <a:gd name="T7" fmla="*/ 140 h 142"/>
                  <a:gd name="T8" fmla="*/ 80 w 142"/>
                  <a:gd name="T9" fmla="*/ 140 h 142"/>
                  <a:gd name="T10" fmla="*/ 84 w 142"/>
                  <a:gd name="T11" fmla="*/ 140 h 142"/>
                  <a:gd name="T12" fmla="*/ 90 w 142"/>
                  <a:gd name="T13" fmla="*/ 138 h 142"/>
                  <a:gd name="T14" fmla="*/ 97 w 142"/>
                  <a:gd name="T15" fmla="*/ 136 h 142"/>
                  <a:gd name="T16" fmla="*/ 110 w 142"/>
                  <a:gd name="T17" fmla="*/ 129 h 142"/>
                  <a:gd name="T18" fmla="*/ 115 w 142"/>
                  <a:gd name="T19" fmla="*/ 125 h 142"/>
                  <a:gd name="T20" fmla="*/ 121 w 142"/>
                  <a:gd name="T21" fmla="*/ 121 h 142"/>
                  <a:gd name="T22" fmla="*/ 125 w 142"/>
                  <a:gd name="T23" fmla="*/ 115 h 142"/>
                  <a:gd name="T24" fmla="*/ 129 w 142"/>
                  <a:gd name="T25" fmla="*/ 109 h 142"/>
                  <a:gd name="T26" fmla="*/ 136 w 142"/>
                  <a:gd name="T27" fmla="*/ 97 h 142"/>
                  <a:gd name="T28" fmla="*/ 138 w 142"/>
                  <a:gd name="T29" fmla="*/ 90 h 142"/>
                  <a:gd name="T30" fmla="*/ 140 w 142"/>
                  <a:gd name="T31" fmla="*/ 84 h 142"/>
                  <a:gd name="T32" fmla="*/ 140 w 142"/>
                  <a:gd name="T33" fmla="*/ 80 h 142"/>
                  <a:gd name="T34" fmla="*/ 140 w 142"/>
                  <a:gd name="T35" fmla="*/ 78 h 142"/>
                  <a:gd name="T36" fmla="*/ 140 w 142"/>
                  <a:gd name="T37" fmla="*/ 77 h 142"/>
                  <a:gd name="T38" fmla="*/ 141 w 142"/>
                  <a:gd name="T39" fmla="*/ 77 h 142"/>
                  <a:gd name="T40" fmla="*/ 142 w 142"/>
                  <a:gd name="T41" fmla="*/ 71 h 142"/>
                  <a:gd name="T42" fmla="*/ 140 w 142"/>
                  <a:gd name="T43" fmla="*/ 56 h 142"/>
                  <a:gd name="T44" fmla="*/ 136 w 142"/>
                  <a:gd name="T45" fmla="*/ 43 h 142"/>
                  <a:gd name="T46" fmla="*/ 129 w 142"/>
                  <a:gd name="T47" fmla="*/ 30 h 142"/>
                  <a:gd name="T48" fmla="*/ 121 w 142"/>
                  <a:gd name="T49" fmla="*/ 20 h 142"/>
                  <a:gd name="T50" fmla="*/ 110 w 142"/>
                  <a:gd name="T51" fmla="*/ 11 h 142"/>
                  <a:gd name="T52" fmla="*/ 97 w 142"/>
                  <a:gd name="T53" fmla="*/ 5 h 142"/>
                  <a:gd name="T54" fmla="*/ 90 w 142"/>
                  <a:gd name="T55" fmla="*/ 2 h 142"/>
                  <a:gd name="T56" fmla="*/ 84 w 142"/>
                  <a:gd name="T57" fmla="*/ 1 h 142"/>
                  <a:gd name="T58" fmla="*/ 71 w 142"/>
                  <a:gd name="T59" fmla="*/ 0 h 142"/>
                  <a:gd name="T60" fmla="*/ 56 w 142"/>
                  <a:gd name="T61" fmla="*/ 1 h 142"/>
                  <a:gd name="T62" fmla="*/ 44 w 142"/>
                  <a:gd name="T63" fmla="*/ 5 h 142"/>
                  <a:gd name="T64" fmla="*/ 31 w 142"/>
                  <a:gd name="T65" fmla="*/ 11 h 142"/>
                  <a:gd name="T66" fmla="*/ 21 w 142"/>
                  <a:gd name="T67" fmla="*/ 20 h 142"/>
                  <a:gd name="T68" fmla="*/ 11 w 142"/>
                  <a:gd name="T69" fmla="*/ 30 h 142"/>
                  <a:gd name="T70" fmla="*/ 5 w 142"/>
                  <a:gd name="T71" fmla="*/ 43 h 142"/>
                  <a:gd name="T72" fmla="*/ 1 w 142"/>
                  <a:gd name="T73" fmla="*/ 56 h 142"/>
                  <a:gd name="T74" fmla="*/ 0 w 142"/>
                  <a:gd name="T75" fmla="*/ 71 h 142"/>
                  <a:gd name="T76" fmla="*/ 1 w 142"/>
                  <a:gd name="T77" fmla="*/ 84 h 142"/>
                  <a:gd name="T78" fmla="*/ 2 w 142"/>
                  <a:gd name="T79" fmla="*/ 90 h 142"/>
                  <a:gd name="T80" fmla="*/ 5 w 142"/>
                  <a:gd name="T81" fmla="*/ 97 h 142"/>
                  <a:gd name="T82" fmla="*/ 11 w 142"/>
                  <a:gd name="T83" fmla="*/ 109 h 142"/>
                  <a:gd name="T84" fmla="*/ 15 w 142"/>
                  <a:gd name="T85" fmla="*/ 115 h 142"/>
                  <a:gd name="T86" fmla="*/ 21 w 142"/>
                  <a:gd name="T87" fmla="*/ 121 h 142"/>
                  <a:gd name="T88" fmla="*/ 31 w 142"/>
                  <a:gd name="T89" fmla="*/ 129 h 142"/>
                  <a:gd name="T90" fmla="*/ 44 w 142"/>
                  <a:gd name="T91" fmla="*/ 136 h 142"/>
                  <a:gd name="T92" fmla="*/ 56 w 142"/>
                  <a:gd name="T93" fmla="*/ 140 h 142"/>
                  <a:gd name="T94" fmla="*/ 71 w 142"/>
                  <a:gd name="T9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71" y="142"/>
                    </a:moveTo>
                    <a:lnTo>
                      <a:pt x="77" y="141"/>
                    </a:lnTo>
                    <a:lnTo>
                      <a:pt x="77" y="140"/>
                    </a:lnTo>
                    <a:lnTo>
                      <a:pt x="78" y="140"/>
                    </a:lnTo>
                    <a:lnTo>
                      <a:pt x="80" y="140"/>
                    </a:lnTo>
                    <a:lnTo>
                      <a:pt x="84" y="140"/>
                    </a:lnTo>
                    <a:lnTo>
                      <a:pt x="90" y="138"/>
                    </a:lnTo>
                    <a:lnTo>
                      <a:pt x="97" y="136"/>
                    </a:lnTo>
                    <a:lnTo>
                      <a:pt x="110" y="129"/>
                    </a:lnTo>
                    <a:lnTo>
                      <a:pt x="115" y="125"/>
                    </a:lnTo>
                    <a:lnTo>
                      <a:pt x="121" y="121"/>
                    </a:lnTo>
                    <a:lnTo>
                      <a:pt x="125" y="115"/>
                    </a:lnTo>
                    <a:lnTo>
                      <a:pt x="129" y="109"/>
                    </a:lnTo>
                    <a:lnTo>
                      <a:pt x="136" y="97"/>
                    </a:lnTo>
                    <a:lnTo>
                      <a:pt x="138" y="90"/>
                    </a:lnTo>
                    <a:lnTo>
                      <a:pt x="140" y="84"/>
                    </a:lnTo>
                    <a:lnTo>
                      <a:pt x="140" y="80"/>
                    </a:lnTo>
                    <a:lnTo>
                      <a:pt x="140" y="78"/>
                    </a:lnTo>
                    <a:lnTo>
                      <a:pt x="140" y="77"/>
                    </a:lnTo>
                    <a:lnTo>
                      <a:pt x="141" y="77"/>
                    </a:lnTo>
                    <a:lnTo>
                      <a:pt x="142" y="71"/>
                    </a:lnTo>
                    <a:lnTo>
                      <a:pt x="140" y="56"/>
                    </a:lnTo>
                    <a:lnTo>
                      <a:pt x="136" y="43"/>
                    </a:lnTo>
                    <a:lnTo>
                      <a:pt x="129" y="30"/>
                    </a:lnTo>
                    <a:lnTo>
                      <a:pt x="121" y="20"/>
                    </a:lnTo>
                    <a:lnTo>
                      <a:pt x="110" y="11"/>
                    </a:lnTo>
                    <a:lnTo>
                      <a:pt x="97" y="5"/>
                    </a:lnTo>
                    <a:lnTo>
                      <a:pt x="90" y="2"/>
                    </a:lnTo>
                    <a:lnTo>
                      <a:pt x="84" y="1"/>
                    </a:lnTo>
                    <a:lnTo>
                      <a:pt x="71" y="0"/>
                    </a:lnTo>
                    <a:lnTo>
                      <a:pt x="56" y="1"/>
                    </a:lnTo>
                    <a:lnTo>
                      <a:pt x="44" y="5"/>
                    </a:lnTo>
                    <a:lnTo>
                      <a:pt x="31" y="11"/>
                    </a:lnTo>
                    <a:lnTo>
                      <a:pt x="21" y="20"/>
                    </a:lnTo>
                    <a:lnTo>
                      <a:pt x="11" y="30"/>
                    </a:lnTo>
                    <a:lnTo>
                      <a:pt x="5" y="43"/>
                    </a:lnTo>
                    <a:lnTo>
                      <a:pt x="1" y="56"/>
                    </a:lnTo>
                    <a:lnTo>
                      <a:pt x="0" y="71"/>
                    </a:lnTo>
                    <a:lnTo>
                      <a:pt x="1" y="84"/>
                    </a:lnTo>
                    <a:lnTo>
                      <a:pt x="2" y="90"/>
                    </a:lnTo>
                    <a:lnTo>
                      <a:pt x="5" y="97"/>
                    </a:lnTo>
                    <a:lnTo>
                      <a:pt x="11" y="109"/>
                    </a:lnTo>
                    <a:lnTo>
                      <a:pt x="15" y="115"/>
                    </a:lnTo>
                    <a:lnTo>
                      <a:pt x="21" y="121"/>
                    </a:lnTo>
                    <a:lnTo>
                      <a:pt x="31" y="129"/>
                    </a:lnTo>
                    <a:lnTo>
                      <a:pt x="44" y="136"/>
                    </a:lnTo>
                    <a:lnTo>
                      <a:pt x="56" y="140"/>
                    </a:lnTo>
                    <a:lnTo>
                      <a:pt x="71" y="142"/>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5" name="Freeform 838">
                <a:extLst>
                  <a:ext uri="{FF2B5EF4-FFF2-40B4-BE49-F238E27FC236}">
                    <a16:creationId xmlns:a16="http://schemas.microsoft.com/office/drawing/2014/main" id="{86FE03CC-6019-776A-5CC7-C00AD9F74837}"/>
                  </a:ext>
                </a:extLst>
              </p:cNvPr>
              <p:cNvSpPr>
                <a:spLocks/>
              </p:cNvSpPr>
              <p:nvPr/>
            </p:nvSpPr>
            <p:spPr bwMode="auto">
              <a:xfrm>
                <a:off x="1225551" y="4273550"/>
                <a:ext cx="44450" cy="44450"/>
              </a:xfrm>
              <a:custGeom>
                <a:avLst/>
                <a:gdLst>
                  <a:gd name="T0" fmla="*/ 71 w 142"/>
                  <a:gd name="T1" fmla="*/ 142 h 142"/>
                  <a:gd name="T2" fmla="*/ 77 w 142"/>
                  <a:gd name="T3" fmla="*/ 141 h 142"/>
                  <a:gd name="T4" fmla="*/ 77 w 142"/>
                  <a:gd name="T5" fmla="*/ 140 h 142"/>
                  <a:gd name="T6" fmla="*/ 78 w 142"/>
                  <a:gd name="T7" fmla="*/ 140 h 142"/>
                  <a:gd name="T8" fmla="*/ 80 w 142"/>
                  <a:gd name="T9" fmla="*/ 140 h 142"/>
                  <a:gd name="T10" fmla="*/ 84 w 142"/>
                  <a:gd name="T11" fmla="*/ 140 h 142"/>
                  <a:gd name="T12" fmla="*/ 90 w 142"/>
                  <a:gd name="T13" fmla="*/ 138 h 142"/>
                  <a:gd name="T14" fmla="*/ 97 w 142"/>
                  <a:gd name="T15" fmla="*/ 136 h 142"/>
                  <a:gd name="T16" fmla="*/ 109 w 142"/>
                  <a:gd name="T17" fmla="*/ 128 h 142"/>
                  <a:gd name="T18" fmla="*/ 114 w 142"/>
                  <a:gd name="T19" fmla="*/ 124 h 142"/>
                  <a:gd name="T20" fmla="*/ 121 w 142"/>
                  <a:gd name="T21" fmla="*/ 120 h 142"/>
                  <a:gd name="T22" fmla="*/ 125 w 142"/>
                  <a:gd name="T23" fmla="*/ 114 h 142"/>
                  <a:gd name="T24" fmla="*/ 129 w 142"/>
                  <a:gd name="T25" fmla="*/ 109 h 142"/>
                  <a:gd name="T26" fmla="*/ 136 w 142"/>
                  <a:gd name="T27" fmla="*/ 97 h 142"/>
                  <a:gd name="T28" fmla="*/ 138 w 142"/>
                  <a:gd name="T29" fmla="*/ 90 h 142"/>
                  <a:gd name="T30" fmla="*/ 140 w 142"/>
                  <a:gd name="T31" fmla="*/ 84 h 142"/>
                  <a:gd name="T32" fmla="*/ 140 w 142"/>
                  <a:gd name="T33" fmla="*/ 80 h 142"/>
                  <a:gd name="T34" fmla="*/ 140 w 142"/>
                  <a:gd name="T35" fmla="*/ 78 h 142"/>
                  <a:gd name="T36" fmla="*/ 140 w 142"/>
                  <a:gd name="T37" fmla="*/ 77 h 142"/>
                  <a:gd name="T38" fmla="*/ 141 w 142"/>
                  <a:gd name="T39" fmla="*/ 77 h 142"/>
                  <a:gd name="T40" fmla="*/ 142 w 142"/>
                  <a:gd name="T41" fmla="*/ 71 h 142"/>
                  <a:gd name="T42" fmla="*/ 140 w 142"/>
                  <a:gd name="T43" fmla="*/ 55 h 142"/>
                  <a:gd name="T44" fmla="*/ 136 w 142"/>
                  <a:gd name="T45" fmla="*/ 42 h 142"/>
                  <a:gd name="T46" fmla="*/ 129 w 142"/>
                  <a:gd name="T47" fmla="*/ 30 h 142"/>
                  <a:gd name="T48" fmla="*/ 121 w 142"/>
                  <a:gd name="T49" fmla="*/ 20 h 142"/>
                  <a:gd name="T50" fmla="*/ 109 w 142"/>
                  <a:gd name="T51" fmla="*/ 11 h 142"/>
                  <a:gd name="T52" fmla="*/ 97 w 142"/>
                  <a:gd name="T53" fmla="*/ 5 h 142"/>
                  <a:gd name="T54" fmla="*/ 90 w 142"/>
                  <a:gd name="T55" fmla="*/ 2 h 142"/>
                  <a:gd name="T56" fmla="*/ 84 w 142"/>
                  <a:gd name="T57" fmla="*/ 1 h 142"/>
                  <a:gd name="T58" fmla="*/ 71 w 142"/>
                  <a:gd name="T59" fmla="*/ 0 h 142"/>
                  <a:gd name="T60" fmla="*/ 56 w 142"/>
                  <a:gd name="T61" fmla="*/ 1 h 142"/>
                  <a:gd name="T62" fmla="*/ 43 w 142"/>
                  <a:gd name="T63" fmla="*/ 5 h 142"/>
                  <a:gd name="T64" fmla="*/ 31 w 142"/>
                  <a:gd name="T65" fmla="*/ 11 h 142"/>
                  <a:gd name="T66" fmla="*/ 21 w 142"/>
                  <a:gd name="T67" fmla="*/ 20 h 142"/>
                  <a:gd name="T68" fmla="*/ 11 w 142"/>
                  <a:gd name="T69" fmla="*/ 30 h 142"/>
                  <a:gd name="T70" fmla="*/ 5 w 142"/>
                  <a:gd name="T71" fmla="*/ 42 h 142"/>
                  <a:gd name="T72" fmla="*/ 1 w 142"/>
                  <a:gd name="T73" fmla="*/ 55 h 142"/>
                  <a:gd name="T74" fmla="*/ 0 w 142"/>
                  <a:gd name="T75" fmla="*/ 71 h 142"/>
                  <a:gd name="T76" fmla="*/ 1 w 142"/>
                  <a:gd name="T77" fmla="*/ 84 h 142"/>
                  <a:gd name="T78" fmla="*/ 2 w 142"/>
                  <a:gd name="T79" fmla="*/ 90 h 142"/>
                  <a:gd name="T80" fmla="*/ 5 w 142"/>
                  <a:gd name="T81" fmla="*/ 97 h 142"/>
                  <a:gd name="T82" fmla="*/ 11 w 142"/>
                  <a:gd name="T83" fmla="*/ 109 h 142"/>
                  <a:gd name="T84" fmla="*/ 15 w 142"/>
                  <a:gd name="T85" fmla="*/ 114 h 142"/>
                  <a:gd name="T86" fmla="*/ 21 w 142"/>
                  <a:gd name="T87" fmla="*/ 120 h 142"/>
                  <a:gd name="T88" fmla="*/ 31 w 142"/>
                  <a:gd name="T89" fmla="*/ 128 h 142"/>
                  <a:gd name="T90" fmla="*/ 43 w 142"/>
                  <a:gd name="T91" fmla="*/ 136 h 142"/>
                  <a:gd name="T92" fmla="*/ 56 w 142"/>
                  <a:gd name="T93" fmla="*/ 140 h 142"/>
                  <a:gd name="T94" fmla="*/ 71 w 142"/>
                  <a:gd name="T9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71" y="142"/>
                    </a:moveTo>
                    <a:lnTo>
                      <a:pt x="77" y="141"/>
                    </a:lnTo>
                    <a:lnTo>
                      <a:pt x="77" y="140"/>
                    </a:lnTo>
                    <a:lnTo>
                      <a:pt x="78" y="140"/>
                    </a:lnTo>
                    <a:lnTo>
                      <a:pt x="80" y="140"/>
                    </a:lnTo>
                    <a:lnTo>
                      <a:pt x="84" y="140"/>
                    </a:lnTo>
                    <a:lnTo>
                      <a:pt x="90" y="138"/>
                    </a:lnTo>
                    <a:lnTo>
                      <a:pt x="97" y="136"/>
                    </a:lnTo>
                    <a:lnTo>
                      <a:pt x="109" y="128"/>
                    </a:lnTo>
                    <a:lnTo>
                      <a:pt x="114" y="124"/>
                    </a:lnTo>
                    <a:lnTo>
                      <a:pt x="121" y="120"/>
                    </a:lnTo>
                    <a:lnTo>
                      <a:pt x="125" y="114"/>
                    </a:lnTo>
                    <a:lnTo>
                      <a:pt x="129" y="109"/>
                    </a:lnTo>
                    <a:lnTo>
                      <a:pt x="136" y="97"/>
                    </a:lnTo>
                    <a:lnTo>
                      <a:pt x="138" y="90"/>
                    </a:lnTo>
                    <a:lnTo>
                      <a:pt x="140" y="84"/>
                    </a:lnTo>
                    <a:lnTo>
                      <a:pt x="140" y="80"/>
                    </a:lnTo>
                    <a:lnTo>
                      <a:pt x="140" y="78"/>
                    </a:lnTo>
                    <a:lnTo>
                      <a:pt x="140" y="77"/>
                    </a:lnTo>
                    <a:lnTo>
                      <a:pt x="141" y="77"/>
                    </a:lnTo>
                    <a:lnTo>
                      <a:pt x="142" y="71"/>
                    </a:lnTo>
                    <a:lnTo>
                      <a:pt x="140" y="55"/>
                    </a:lnTo>
                    <a:lnTo>
                      <a:pt x="136" y="42"/>
                    </a:lnTo>
                    <a:lnTo>
                      <a:pt x="129" y="30"/>
                    </a:lnTo>
                    <a:lnTo>
                      <a:pt x="121" y="20"/>
                    </a:lnTo>
                    <a:lnTo>
                      <a:pt x="109" y="11"/>
                    </a:lnTo>
                    <a:lnTo>
                      <a:pt x="97" y="5"/>
                    </a:lnTo>
                    <a:lnTo>
                      <a:pt x="90" y="2"/>
                    </a:lnTo>
                    <a:lnTo>
                      <a:pt x="84" y="1"/>
                    </a:lnTo>
                    <a:lnTo>
                      <a:pt x="71" y="0"/>
                    </a:lnTo>
                    <a:lnTo>
                      <a:pt x="56" y="1"/>
                    </a:lnTo>
                    <a:lnTo>
                      <a:pt x="43" y="5"/>
                    </a:lnTo>
                    <a:lnTo>
                      <a:pt x="31" y="11"/>
                    </a:lnTo>
                    <a:lnTo>
                      <a:pt x="21" y="20"/>
                    </a:lnTo>
                    <a:lnTo>
                      <a:pt x="11" y="30"/>
                    </a:lnTo>
                    <a:lnTo>
                      <a:pt x="5" y="42"/>
                    </a:lnTo>
                    <a:lnTo>
                      <a:pt x="1" y="55"/>
                    </a:lnTo>
                    <a:lnTo>
                      <a:pt x="0" y="71"/>
                    </a:lnTo>
                    <a:lnTo>
                      <a:pt x="1" y="84"/>
                    </a:lnTo>
                    <a:lnTo>
                      <a:pt x="2" y="90"/>
                    </a:lnTo>
                    <a:lnTo>
                      <a:pt x="5" y="97"/>
                    </a:lnTo>
                    <a:lnTo>
                      <a:pt x="11" y="109"/>
                    </a:lnTo>
                    <a:lnTo>
                      <a:pt x="15" y="114"/>
                    </a:lnTo>
                    <a:lnTo>
                      <a:pt x="21" y="120"/>
                    </a:lnTo>
                    <a:lnTo>
                      <a:pt x="31" y="128"/>
                    </a:lnTo>
                    <a:lnTo>
                      <a:pt x="43" y="136"/>
                    </a:lnTo>
                    <a:lnTo>
                      <a:pt x="56" y="140"/>
                    </a:lnTo>
                    <a:lnTo>
                      <a:pt x="71" y="142"/>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6" name="Freeform 839">
                <a:extLst>
                  <a:ext uri="{FF2B5EF4-FFF2-40B4-BE49-F238E27FC236}">
                    <a16:creationId xmlns:a16="http://schemas.microsoft.com/office/drawing/2014/main" id="{381D932E-96AC-28C4-A45E-C8298121AF83}"/>
                  </a:ext>
                </a:extLst>
              </p:cNvPr>
              <p:cNvSpPr>
                <a:spLocks/>
              </p:cNvSpPr>
              <p:nvPr/>
            </p:nvSpPr>
            <p:spPr bwMode="auto">
              <a:xfrm>
                <a:off x="1690688" y="4549775"/>
                <a:ext cx="46038" cy="44450"/>
              </a:xfrm>
              <a:custGeom>
                <a:avLst/>
                <a:gdLst>
                  <a:gd name="T0" fmla="*/ 71 w 142"/>
                  <a:gd name="T1" fmla="*/ 142 h 142"/>
                  <a:gd name="T2" fmla="*/ 77 w 142"/>
                  <a:gd name="T3" fmla="*/ 141 h 142"/>
                  <a:gd name="T4" fmla="*/ 77 w 142"/>
                  <a:gd name="T5" fmla="*/ 140 h 142"/>
                  <a:gd name="T6" fmla="*/ 78 w 142"/>
                  <a:gd name="T7" fmla="*/ 140 h 142"/>
                  <a:gd name="T8" fmla="*/ 80 w 142"/>
                  <a:gd name="T9" fmla="*/ 140 h 142"/>
                  <a:gd name="T10" fmla="*/ 84 w 142"/>
                  <a:gd name="T11" fmla="*/ 140 h 142"/>
                  <a:gd name="T12" fmla="*/ 90 w 142"/>
                  <a:gd name="T13" fmla="*/ 138 h 142"/>
                  <a:gd name="T14" fmla="*/ 97 w 142"/>
                  <a:gd name="T15" fmla="*/ 136 h 142"/>
                  <a:gd name="T16" fmla="*/ 110 w 142"/>
                  <a:gd name="T17" fmla="*/ 129 h 142"/>
                  <a:gd name="T18" fmla="*/ 115 w 142"/>
                  <a:gd name="T19" fmla="*/ 125 h 142"/>
                  <a:gd name="T20" fmla="*/ 121 w 142"/>
                  <a:gd name="T21" fmla="*/ 121 h 142"/>
                  <a:gd name="T22" fmla="*/ 125 w 142"/>
                  <a:gd name="T23" fmla="*/ 115 h 142"/>
                  <a:gd name="T24" fmla="*/ 129 w 142"/>
                  <a:gd name="T25" fmla="*/ 110 h 142"/>
                  <a:gd name="T26" fmla="*/ 136 w 142"/>
                  <a:gd name="T27" fmla="*/ 98 h 142"/>
                  <a:gd name="T28" fmla="*/ 138 w 142"/>
                  <a:gd name="T29" fmla="*/ 91 h 142"/>
                  <a:gd name="T30" fmla="*/ 140 w 142"/>
                  <a:gd name="T31" fmla="*/ 85 h 142"/>
                  <a:gd name="T32" fmla="*/ 140 w 142"/>
                  <a:gd name="T33" fmla="*/ 80 h 142"/>
                  <a:gd name="T34" fmla="*/ 140 w 142"/>
                  <a:gd name="T35" fmla="*/ 78 h 142"/>
                  <a:gd name="T36" fmla="*/ 140 w 142"/>
                  <a:gd name="T37" fmla="*/ 77 h 142"/>
                  <a:gd name="T38" fmla="*/ 141 w 142"/>
                  <a:gd name="T39" fmla="*/ 77 h 142"/>
                  <a:gd name="T40" fmla="*/ 142 w 142"/>
                  <a:gd name="T41" fmla="*/ 71 h 142"/>
                  <a:gd name="T42" fmla="*/ 140 w 142"/>
                  <a:gd name="T43" fmla="*/ 56 h 142"/>
                  <a:gd name="T44" fmla="*/ 136 w 142"/>
                  <a:gd name="T45" fmla="*/ 43 h 142"/>
                  <a:gd name="T46" fmla="*/ 129 w 142"/>
                  <a:gd name="T47" fmla="*/ 31 h 142"/>
                  <a:gd name="T48" fmla="*/ 121 w 142"/>
                  <a:gd name="T49" fmla="*/ 21 h 142"/>
                  <a:gd name="T50" fmla="*/ 110 w 142"/>
                  <a:gd name="T51" fmla="*/ 12 h 142"/>
                  <a:gd name="T52" fmla="*/ 97 w 142"/>
                  <a:gd name="T53" fmla="*/ 5 h 142"/>
                  <a:gd name="T54" fmla="*/ 90 w 142"/>
                  <a:gd name="T55" fmla="*/ 2 h 142"/>
                  <a:gd name="T56" fmla="*/ 84 w 142"/>
                  <a:gd name="T57" fmla="*/ 1 h 142"/>
                  <a:gd name="T58" fmla="*/ 71 w 142"/>
                  <a:gd name="T59" fmla="*/ 0 h 142"/>
                  <a:gd name="T60" fmla="*/ 56 w 142"/>
                  <a:gd name="T61" fmla="*/ 1 h 142"/>
                  <a:gd name="T62" fmla="*/ 44 w 142"/>
                  <a:gd name="T63" fmla="*/ 5 h 142"/>
                  <a:gd name="T64" fmla="*/ 32 w 142"/>
                  <a:gd name="T65" fmla="*/ 12 h 142"/>
                  <a:gd name="T66" fmla="*/ 21 w 142"/>
                  <a:gd name="T67" fmla="*/ 21 h 142"/>
                  <a:gd name="T68" fmla="*/ 11 w 142"/>
                  <a:gd name="T69" fmla="*/ 31 h 142"/>
                  <a:gd name="T70" fmla="*/ 5 w 142"/>
                  <a:gd name="T71" fmla="*/ 43 h 142"/>
                  <a:gd name="T72" fmla="*/ 1 w 142"/>
                  <a:gd name="T73" fmla="*/ 56 h 142"/>
                  <a:gd name="T74" fmla="*/ 0 w 142"/>
                  <a:gd name="T75" fmla="*/ 71 h 142"/>
                  <a:gd name="T76" fmla="*/ 1 w 142"/>
                  <a:gd name="T77" fmla="*/ 85 h 142"/>
                  <a:gd name="T78" fmla="*/ 2 w 142"/>
                  <a:gd name="T79" fmla="*/ 91 h 142"/>
                  <a:gd name="T80" fmla="*/ 5 w 142"/>
                  <a:gd name="T81" fmla="*/ 98 h 142"/>
                  <a:gd name="T82" fmla="*/ 11 w 142"/>
                  <a:gd name="T83" fmla="*/ 110 h 142"/>
                  <a:gd name="T84" fmla="*/ 15 w 142"/>
                  <a:gd name="T85" fmla="*/ 115 h 142"/>
                  <a:gd name="T86" fmla="*/ 21 w 142"/>
                  <a:gd name="T87" fmla="*/ 121 h 142"/>
                  <a:gd name="T88" fmla="*/ 32 w 142"/>
                  <a:gd name="T89" fmla="*/ 129 h 142"/>
                  <a:gd name="T90" fmla="*/ 44 w 142"/>
                  <a:gd name="T91" fmla="*/ 136 h 142"/>
                  <a:gd name="T92" fmla="*/ 56 w 142"/>
                  <a:gd name="T93" fmla="*/ 140 h 142"/>
                  <a:gd name="T94" fmla="*/ 71 w 142"/>
                  <a:gd name="T9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71" y="142"/>
                    </a:moveTo>
                    <a:lnTo>
                      <a:pt x="77" y="141"/>
                    </a:lnTo>
                    <a:lnTo>
                      <a:pt x="77" y="140"/>
                    </a:lnTo>
                    <a:lnTo>
                      <a:pt x="78" y="140"/>
                    </a:lnTo>
                    <a:lnTo>
                      <a:pt x="80" y="140"/>
                    </a:lnTo>
                    <a:lnTo>
                      <a:pt x="84" y="140"/>
                    </a:lnTo>
                    <a:lnTo>
                      <a:pt x="90" y="138"/>
                    </a:lnTo>
                    <a:lnTo>
                      <a:pt x="97" y="136"/>
                    </a:lnTo>
                    <a:lnTo>
                      <a:pt x="110" y="129"/>
                    </a:lnTo>
                    <a:lnTo>
                      <a:pt x="115" y="125"/>
                    </a:lnTo>
                    <a:lnTo>
                      <a:pt x="121" y="121"/>
                    </a:lnTo>
                    <a:lnTo>
                      <a:pt x="125" y="115"/>
                    </a:lnTo>
                    <a:lnTo>
                      <a:pt x="129" y="110"/>
                    </a:lnTo>
                    <a:lnTo>
                      <a:pt x="136" y="98"/>
                    </a:lnTo>
                    <a:lnTo>
                      <a:pt x="138" y="91"/>
                    </a:lnTo>
                    <a:lnTo>
                      <a:pt x="140" y="85"/>
                    </a:lnTo>
                    <a:lnTo>
                      <a:pt x="140" y="80"/>
                    </a:lnTo>
                    <a:lnTo>
                      <a:pt x="140" y="78"/>
                    </a:lnTo>
                    <a:lnTo>
                      <a:pt x="140" y="77"/>
                    </a:lnTo>
                    <a:lnTo>
                      <a:pt x="141" y="77"/>
                    </a:lnTo>
                    <a:lnTo>
                      <a:pt x="142" y="71"/>
                    </a:lnTo>
                    <a:lnTo>
                      <a:pt x="140" y="56"/>
                    </a:lnTo>
                    <a:lnTo>
                      <a:pt x="136" y="43"/>
                    </a:lnTo>
                    <a:lnTo>
                      <a:pt x="129" y="31"/>
                    </a:lnTo>
                    <a:lnTo>
                      <a:pt x="121" y="21"/>
                    </a:lnTo>
                    <a:lnTo>
                      <a:pt x="110" y="12"/>
                    </a:lnTo>
                    <a:lnTo>
                      <a:pt x="97" y="5"/>
                    </a:lnTo>
                    <a:lnTo>
                      <a:pt x="90" y="2"/>
                    </a:lnTo>
                    <a:lnTo>
                      <a:pt x="84" y="1"/>
                    </a:lnTo>
                    <a:lnTo>
                      <a:pt x="71" y="0"/>
                    </a:lnTo>
                    <a:lnTo>
                      <a:pt x="56" y="1"/>
                    </a:lnTo>
                    <a:lnTo>
                      <a:pt x="44" y="5"/>
                    </a:lnTo>
                    <a:lnTo>
                      <a:pt x="32" y="12"/>
                    </a:lnTo>
                    <a:lnTo>
                      <a:pt x="21" y="21"/>
                    </a:lnTo>
                    <a:lnTo>
                      <a:pt x="11" y="31"/>
                    </a:lnTo>
                    <a:lnTo>
                      <a:pt x="5" y="43"/>
                    </a:lnTo>
                    <a:lnTo>
                      <a:pt x="1" y="56"/>
                    </a:lnTo>
                    <a:lnTo>
                      <a:pt x="0" y="71"/>
                    </a:lnTo>
                    <a:lnTo>
                      <a:pt x="1" y="85"/>
                    </a:lnTo>
                    <a:lnTo>
                      <a:pt x="2" y="91"/>
                    </a:lnTo>
                    <a:lnTo>
                      <a:pt x="5" y="98"/>
                    </a:lnTo>
                    <a:lnTo>
                      <a:pt x="11" y="110"/>
                    </a:lnTo>
                    <a:lnTo>
                      <a:pt x="15" y="115"/>
                    </a:lnTo>
                    <a:lnTo>
                      <a:pt x="21" y="121"/>
                    </a:lnTo>
                    <a:lnTo>
                      <a:pt x="32" y="129"/>
                    </a:lnTo>
                    <a:lnTo>
                      <a:pt x="44" y="136"/>
                    </a:lnTo>
                    <a:lnTo>
                      <a:pt x="56" y="140"/>
                    </a:lnTo>
                    <a:lnTo>
                      <a:pt x="71" y="142"/>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7" name="Freeform 840">
                <a:extLst>
                  <a:ext uri="{FF2B5EF4-FFF2-40B4-BE49-F238E27FC236}">
                    <a16:creationId xmlns:a16="http://schemas.microsoft.com/office/drawing/2014/main" id="{5E7D65B7-75CC-451E-33C7-9C2A18776243}"/>
                  </a:ext>
                </a:extLst>
              </p:cNvPr>
              <p:cNvSpPr>
                <a:spLocks/>
              </p:cNvSpPr>
              <p:nvPr/>
            </p:nvSpPr>
            <p:spPr bwMode="auto">
              <a:xfrm>
                <a:off x="2159001" y="4765675"/>
                <a:ext cx="46038" cy="44450"/>
              </a:xfrm>
              <a:custGeom>
                <a:avLst/>
                <a:gdLst>
                  <a:gd name="T0" fmla="*/ 70 w 141"/>
                  <a:gd name="T1" fmla="*/ 141 h 141"/>
                  <a:gd name="T2" fmla="*/ 77 w 141"/>
                  <a:gd name="T3" fmla="*/ 140 h 141"/>
                  <a:gd name="T4" fmla="*/ 77 w 141"/>
                  <a:gd name="T5" fmla="*/ 139 h 141"/>
                  <a:gd name="T6" fmla="*/ 78 w 141"/>
                  <a:gd name="T7" fmla="*/ 139 h 141"/>
                  <a:gd name="T8" fmla="*/ 80 w 141"/>
                  <a:gd name="T9" fmla="*/ 139 h 141"/>
                  <a:gd name="T10" fmla="*/ 84 w 141"/>
                  <a:gd name="T11" fmla="*/ 139 h 141"/>
                  <a:gd name="T12" fmla="*/ 90 w 141"/>
                  <a:gd name="T13" fmla="*/ 137 h 141"/>
                  <a:gd name="T14" fmla="*/ 97 w 141"/>
                  <a:gd name="T15" fmla="*/ 135 h 141"/>
                  <a:gd name="T16" fmla="*/ 109 w 141"/>
                  <a:gd name="T17" fmla="*/ 128 h 141"/>
                  <a:gd name="T18" fmla="*/ 114 w 141"/>
                  <a:gd name="T19" fmla="*/ 124 h 141"/>
                  <a:gd name="T20" fmla="*/ 120 w 141"/>
                  <a:gd name="T21" fmla="*/ 120 h 141"/>
                  <a:gd name="T22" fmla="*/ 124 w 141"/>
                  <a:gd name="T23" fmla="*/ 114 h 141"/>
                  <a:gd name="T24" fmla="*/ 128 w 141"/>
                  <a:gd name="T25" fmla="*/ 109 h 141"/>
                  <a:gd name="T26" fmla="*/ 135 w 141"/>
                  <a:gd name="T27" fmla="*/ 97 h 141"/>
                  <a:gd name="T28" fmla="*/ 137 w 141"/>
                  <a:gd name="T29" fmla="*/ 90 h 141"/>
                  <a:gd name="T30" fmla="*/ 139 w 141"/>
                  <a:gd name="T31" fmla="*/ 84 h 141"/>
                  <a:gd name="T32" fmla="*/ 139 w 141"/>
                  <a:gd name="T33" fmla="*/ 80 h 141"/>
                  <a:gd name="T34" fmla="*/ 139 w 141"/>
                  <a:gd name="T35" fmla="*/ 78 h 141"/>
                  <a:gd name="T36" fmla="*/ 139 w 141"/>
                  <a:gd name="T37" fmla="*/ 77 h 141"/>
                  <a:gd name="T38" fmla="*/ 140 w 141"/>
                  <a:gd name="T39" fmla="*/ 77 h 141"/>
                  <a:gd name="T40" fmla="*/ 141 w 141"/>
                  <a:gd name="T41" fmla="*/ 71 h 141"/>
                  <a:gd name="T42" fmla="*/ 139 w 141"/>
                  <a:gd name="T43" fmla="*/ 55 h 141"/>
                  <a:gd name="T44" fmla="*/ 135 w 141"/>
                  <a:gd name="T45" fmla="*/ 42 h 141"/>
                  <a:gd name="T46" fmla="*/ 128 w 141"/>
                  <a:gd name="T47" fmla="*/ 30 h 141"/>
                  <a:gd name="T48" fmla="*/ 120 w 141"/>
                  <a:gd name="T49" fmla="*/ 20 h 141"/>
                  <a:gd name="T50" fmla="*/ 109 w 141"/>
                  <a:gd name="T51" fmla="*/ 11 h 141"/>
                  <a:gd name="T52" fmla="*/ 97 w 141"/>
                  <a:gd name="T53" fmla="*/ 5 h 141"/>
                  <a:gd name="T54" fmla="*/ 90 w 141"/>
                  <a:gd name="T55" fmla="*/ 2 h 141"/>
                  <a:gd name="T56" fmla="*/ 84 w 141"/>
                  <a:gd name="T57" fmla="*/ 1 h 141"/>
                  <a:gd name="T58" fmla="*/ 70 w 141"/>
                  <a:gd name="T59" fmla="*/ 0 h 141"/>
                  <a:gd name="T60" fmla="*/ 55 w 141"/>
                  <a:gd name="T61" fmla="*/ 1 h 141"/>
                  <a:gd name="T62" fmla="*/ 43 w 141"/>
                  <a:gd name="T63" fmla="*/ 5 h 141"/>
                  <a:gd name="T64" fmla="*/ 31 w 141"/>
                  <a:gd name="T65" fmla="*/ 11 h 141"/>
                  <a:gd name="T66" fmla="*/ 21 w 141"/>
                  <a:gd name="T67" fmla="*/ 20 h 141"/>
                  <a:gd name="T68" fmla="*/ 11 w 141"/>
                  <a:gd name="T69" fmla="*/ 30 h 141"/>
                  <a:gd name="T70" fmla="*/ 5 w 141"/>
                  <a:gd name="T71" fmla="*/ 42 h 141"/>
                  <a:gd name="T72" fmla="*/ 1 w 141"/>
                  <a:gd name="T73" fmla="*/ 55 h 141"/>
                  <a:gd name="T74" fmla="*/ 0 w 141"/>
                  <a:gd name="T75" fmla="*/ 71 h 141"/>
                  <a:gd name="T76" fmla="*/ 1 w 141"/>
                  <a:gd name="T77" fmla="*/ 84 h 141"/>
                  <a:gd name="T78" fmla="*/ 2 w 141"/>
                  <a:gd name="T79" fmla="*/ 90 h 141"/>
                  <a:gd name="T80" fmla="*/ 5 w 141"/>
                  <a:gd name="T81" fmla="*/ 97 h 141"/>
                  <a:gd name="T82" fmla="*/ 11 w 141"/>
                  <a:gd name="T83" fmla="*/ 109 h 141"/>
                  <a:gd name="T84" fmla="*/ 15 w 141"/>
                  <a:gd name="T85" fmla="*/ 114 h 141"/>
                  <a:gd name="T86" fmla="*/ 21 w 141"/>
                  <a:gd name="T87" fmla="*/ 120 h 141"/>
                  <a:gd name="T88" fmla="*/ 31 w 141"/>
                  <a:gd name="T89" fmla="*/ 128 h 141"/>
                  <a:gd name="T90" fmla="*/ 43 w 141"/>
                  <a:gd name="T91" fmla="*/ 135 h 141"/>
                  <a:gd name="T92" fmla="*/ 55 w 141"/>
                  <a:gd name="T93" fmla="*/ 139 h 141"/>
                  <a:gd name="T94" fmla="*/ 70 w 141"/>
                  <a:gd name="T9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1" h="141">
                    <a:moveTo>
                      <a:pt x="70" y="141"/>
                    </a:moveTo>
                    <a:lnTo>
                      <a:pt x="77" y="140"/>
                    </a:lnTo>
                    <a:lnTo>
                      <a:pt x="77" y="139"/>
                    </a:lnTo>
                    <a:lnTo>
                      <a:pt x="78" y="139"/>
                    </a:lnTo>
                    <a:lnTo>
                      <a:pt x="80" y="139"/>
                    </a:lnTo>
                    <a:lnTo>
                      <a:pt x="84" y="139"/>
                    </a:lnTo>
                    <a:lnTo>
                      <a:pt x="90" y="137"/>
                    </a:lnTo>
                    <a:lnTo>
                      <a:pt x="97" y="135"/>
                    </a:lnTo>
                    <a:lnTo>
                      <a:pt x="109" y="128"/>
                    </a:lnTo>
                    <a:lnTo>
                      <a:pt x="114" y="124"/>
                    </a:lnTo>
                    <a:lnTo>
                      <a:pt x="120" y="120"/>
                    </a:lnTo>
                    <a:lnTo>
                      <a:pt x="124" y="114"/>
                    </a:lnTo>
                    <a:lnTo>
                      <a:pt x="128" y="109"/>
                    </a:lnTo>
                    <a:lnTo>
                      <a:pt x="135" y="97"/>
                    </a:lnTo>
                    <a:lnTo>
                      <a:pt x="137" y="90"/>
                    </a:lnTo>
                    <a:lnTo>
                      <a:pt x="139" y="84"/>
                    </a:lnTo>
                    <a:lnTo>
                      <a:pt x="139" y="80"/>
                    </a:lnTo>
                    <a:lnTo>
                      <a:pt x="139" y="78"/>
                    </a:lnTo>
                    <a:lnTo>
                      <a:pt x="139" y="77"/>
                    </a:lnTo>
                    <a:lnTo>
                      <a:pt x="140" y="77"/>
                    </a:lnTo>
                    <a:lnTo>
                      <a:pt x="141" y="71"/>
                    </a:lnTo>
                    <a:lnTo>
                      <a:pt x="139" y="55"/>
                    </a:lnTo>
                    <a:lnTo>
                      <a:pt x="135" y="42"/>
                    </a:lnTo>
                    <a:lnTo>
                      <a:pt x="128" y="30"/>
                    </a:lnTo>
                    <a:lnTo>
                      <a:pt x="120" y="20"/>
                    </a:lnTo>
                    <a:lnTo>
                      <a:pt x="109" y="11"/>
                    </a:lnTo>
                    <a:lnTo>
                      <a:pt x="97" y="5"/>
                    </a:lnTo>
                    <a:lnTo>
                      <a:pt x="90" y="2"/>
                    </a:lnTo>
                    <a:lnTo>
                      <a:pt x="84" y="1"/>
                    </a:lnTo>
                    <a:lnTo>
                      <a:pt x="70" y="0"/>
                    </a:lnTo>
                    <a:lnTo>
                      <a:pt x="55" y="1"/>
                    </a:lnTo>
                    <a:lnTo>
                      <a:pt x="43" y="5"/>
                    </a:lnTo>
                    <a:lnTo>
                      <a:pt x="31" y="11"/>
                    </a:lnTo>
                    <a:lnTo>
                      <a:pt x="21" y="20"/>
                    </a:lnTo>
                    <a:lnTo>
                      <a:pt x="11" y="30"/>
                    </a:lnTo>
                    <a:lnTo>
                      <a:pt x="5" y="42"/>
                    </a:lnTo>
                    <a:lnTo>
                      <a:pt x="1" y="55"/>
                    </a:lnTo>
                    <a:lnTo>
                      <a:pt x="0" y="71"/>
                    </a:lnTo>
                    <a:lnTo>
                      <a:pt x="1" y="84"/>
                    </a:lnTo>
                    <a:lnTo>
                      <a:pt x="2" y="90"/>
                    </a:lnTo>
                    <a:lnTo>
                      <a:pt x="5" y="97"/>
                    </a:lnTo>
                    <a:lnTo>
                      <a:pt x="11" y="109"/>
                    </a:lnTo>
                    <a:lnTo>
                      <a:pt x="15" y="114"/>
                    </a:lnTo>
                    <a:lnTo>
                      <a:pt x="21" y="120"/>
                    </a:lnTo>
                    <a:lnTo>
                      <a:pt x="31" y="128"/>
                    </a:lnTo>
                    <a:lnTo>
                      <a:pt x="43" y="135"/>
                    </a:lnTo>
                    <a:lnTo>
                      <a:pt x="55" y="139"/>
                    </a:lnTo>
                    <a:lnTo>
                      <a:pt x="70" y="141"/>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8" name="Freeform 841">
                <a:extLst>
                  <a:ext uri="{FF2B5EF4-FFF2-40B4-BE49-F238E27FC236}">
                    <a16:creationId xmlns:a16="http://schemas.microsoft.com/office/drawing/2014/main" id="{AAD19841-BC6D-31D9-FD27-9DBBF869341A}"/>
                  </a:ext>
                </a:extLst>
              </p:cNvPr>
              <p:cNvSpPr>
                <a:spLocks/>
              </p:cNvSpPr>
              <p:nvPr/>
            </p:nvSpPr>
            <p:spPr bwMode="auto">
              <a:xfrm>
                <a:off x="977901" y="4005263"/>
                <a:ext cx="0" cy="187325"/>
              </a:xfrm>
              <a:custGeom>
                <a:avLst/>
                <a:gdLst>
                  <a:gd name="T0" fmla="*/ 588 h 588"/>
                  <a:gd name="T1" fmla="*/ 228 h 588"/>
                  <a:gd name="T2" fmla="*/ 0 h 588"/>
                </a:gdLst>
                <a:ahLst/>
                <a:cxnLst>
                  <a:cxn ang="0">
                    <a:pos x="0" y="T0"/>
                  </a:cxn>
                  <a:cxn ang="0">
                    <a:pos x="0" y="T1"/>
                  </a:cxn>
                  <a:cxn ang="0">
                    <a:pos x="0" y="T2"/>
                  </a:cxn>
                </a:cxnLst>
                <a:rect l="0" t="0" r="r" b="b"/>
                <a:pathLst>
                  <a:path h="588">
                    <a:moveTo>
                      <a:pt x="0" y="588"/>
                    </a:moveTo>
                    <a:lnTo>
                      <a:pt x="0" y="228"/>
                    </a:lnTo>
                    <a:lnTo>
                      <a:pt x="0" y="0"/>
                    </a:lnTo>
                  </a:path>
                </a:pathLst>
              </a:custGeom>
              <a:noFill/>
              <a:ln w="6350">
                <a:solidFill>
                  <a:srgbClr val="9999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9" name="Freeform 842">
                <a:extLst>
                  <a:ext uri="{FF2B5EF4-FFF2-40B4-BE49-F238E27FC236}">
                    <a16:creationId xmlns:a16="http://schemas.microsoft.com/office/drawing/2014/main" id="{835DE3E1-7679-B56D-BD5B-01B721AA68BE}"/>
                  </a:ext>
                </a:extLst>
              </p:cNvPr>
              <p:cNvSpPr>
                <a:spLocks/>
              </p:cNvSpPr>
              <p:nvPr/>
            </p:nvSpPr>
            <p:spPr bwMode="auto">
              <a:xfrm>
                <a:off x="1719263" y="4497388"/>
                <a:ext cx="0" cy="249237"/>
              </a:xfrm>
              <a:custGeom>
                <a:avLst/>
                <a:gdLst>
                  <a:gd name="T0" fmla="*/ 786 h 786"/>
                  <a:gd name="T1" fmla="*/ 279 h 786"/>
                  <a:gd name="T2" fmla="*/ 0 h 786"/>
                </a:gdLst>
                <a:ahLst/>
                <a:cxnLst>
                  <a:cxn ang="0">
                    <a:pos x="0" y="T0"/>
                  </a:cxn>
                  <a:cxn ang="0">
                    <a:pos x="0" y="T1"/>
                  </a:cxn>
                  <a:cxn ang="0">
                    <a:pos x="0" y="T2"/>
                  </a:cxn>
                </a:cxnLst>
                <a:rect l="0" t="0" r="r" b="b"/>
                <a:pathLst>
                  <a:path h="786">
                    <a:moveTo>
                      <a:pt x="0" y="786"/>
                    </a:moveTo>
                    <a:lnTo>
                      <a:pt x="0" y="279"/>
                    </a:lnTo>
                    <a:lnTo>
                      <a:pt x="0" y="0"/>
                    </a:lnTo>
                  </a:path>
                </a:pathLst>
              </a:custGeom>
              <a:noFill/>
              <a:ln w="6350">
                <a:solidFill>
                  <a:srgbClr val="9999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0" name="Freeform 843">
                <a:extLst>
                  <a:ext uri="{FF2B5EF4-FFF2-40B4-BE49-F238E27FC236}">
                    <a16:creationId xmlns:a16="http://schemas.microsoft.com/office/drawing/2014/main" id="{4FB43C7B-0567-E10B-138C-176A3AB12B7B}"/>
                  </a:ext>
                </a:extLst>
              </p:cNvPr>
              <p:cNvSpPr>
                <a:spLocks/>
              </p:cNvSpPr>
              <p:nvPr/>
            </p:nvSpPr>
            <p:spPr bwMode="auto">
              <a:xfrm>
                <a:off x="2187576" y="4762500"/>
                <a:ext cx="0" cy="571500"/>
              </a:xfrm>
              <a:custGeom>
                <a:avLst/>
                <a:gdLst>
                  <a:gd name="T0" fmla="*/ 1800 h 1800"/>
                  <a:gd name="T1" fmla="*/ 339 h 1800"/>
                  <a:gd name="T2" fmla="*/ 0 h 1800"/>
                </a:gdLst>
                <a:ahLst/>
                <a:cxnLst>
                  <a:cxn ang="0">
                    <a:pos x="0" y="T0"/>
                  </a:cxn>
                  <a:cxn ang="0">
                    <a:pos x="0" y="T1"/>
                  </a:cxn>
                  <a:cxn ang="0">
                    <a:pos x="0" y="T2"/>
                  </a:cxn>
                </a:cxnLst>
                <a:rect l="0" t="0" r="r" b="b"/>
                <a:pathLst>
                  <a:path h="1800">
                    <a:moveTo>
                      <a:pt x="0" y="1800"/>
                    </a:moveTo>
                    <a:lnTo>
                      <a:pt x="0" y="339"/>
                    </a:lnTo>
                    <a:lnTo>
                      <a:pt x="0" y="0"/>
                    </a:lnTo>
                  </a:path>
                </a:pathLst>
              </a:custGeom>
              <a:noFill/>
              <a:ln w="6350">
                <a:solidFill>
                  <a:srgbClr val="9999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1" name="Freeform 844">
                <a:extLst>
                  <a:ext uri="{FF2B5EF4-FFF2-40B4-BE49-F238E27FC236}">
                    <a16:creationId xmlns:a16="http://schemas.microsoft.com/office/drawing/2014/main" id="{88D60676-6055-4810-A789-271B31147051}"/>
                  </a:ext>
                </a:extLst>
              </p:cNvPr>
              <p:cNvSpPr>
                <a:spLocks/>
              </p:cNvSpPr>
              <p:nvPr/>
            </p:nvSpPr>
            <p:spPr bwMode="auto">
              <a:xfrm>
                <a:off x="879476" y="3886200"/>
                <a:ext cx="0" cy="130175"/>
              </a:xfrm>
              <a:custGeom>
                <a:avLst/>
                <a:gdLst>
                  <a:gd name="T0" fmla="*/ 406 h 406"/>
                  <a:gd name="T1" fmla="*/ 213 h 406"/>
                  <a:gd name="T2" fmla="*/ 0 h 406"/>
                </a:gdLst>
                <a:ahLst/>
                <a:cxnLst>
                  <a:cxn ang="0">
                    <a:pos x="0" y="T0"/>
                  </a:cxn>
                  <a:cxn ang="0">
                    <a:pos x="0" y="T1"/>
                  </a:cxn>
                  <a:cxn ang="0">
                    <a:pos x="0" y="T2"/>
                  </a:cxn>
                </a:cxnLst>
                <a:rect l="0" t="0" r="r" b="b"/>
                <a:pathLst>
                  <a:path h="406">
                    <a:moveTo>
                      <a:pt x="0" y="406"/>
                    </a:moveTo>
                    <a:lnTo>
                      <a:pt x="0" y="213"/>
                    </a:lnTo>
                    <a:lnTo>
                      <a:pt x="0" y="0"/>
                    </a:lnTo>
                  </a:path>
                </a:pathLst>
              </a:custGeom>
              <a:noFill/>
              <a:ln w="6350">
                <a:solidFill>
                  <a:srgbClr val="9999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2" name="Freeform 845">
                <a:extLst>
                  <a:ext uri="{FF2B5EF4-FFF2-40B4-BE49-F238E27FC236}">
                    <a16:creationId xmlns:a16="http://schemas.microsoft.com/office/drawing/2014/main" id="{4BA99599-4D95-00C3-29D4-F736B068377E}"/>
                  </a:ext>
                </a:extLst>
              </p:cNvPr>
              <p:cNvSpPr>
                <a:spLocks/>
              </p:cNvSpPr>
              <p:nvPr/>
            </p:nvSpPr>
            <p:spPr bwMode="auto">
              <a:xfrm>
                <a:off x="917576" y="3922713"/>
                <a:ext cx="0" cy="146050"/>
              </a:xfrm>
              <a:custGeom>
                <a:avLst/>
                <a:gdLst>
                  <a:gd name="T0" fmla="*/ 461 h 461"/>
                  <a:gd name="T1" fmla="*/ 254 h 461"/>
                  <a:gd name="T2" fmla="*/ 0 h 461"/>
                </a:gdLst>
                <a:ahLst/>
                <a:cxnLst>
                  <a:cxn ang="0">
                    <a:pos x="0" y="T0"/>
                  </a:cxn>
                  <a:cxn ang="0">
                    <a:pos x="0" y="T1"/>
                  </a:cxn>
                  <a:cxn ang="0">
                    <a:pos x="0" y="T2"/>
                  </a:cxn>
                </a:cxnLst>
                <a:rect l="0" t="0" r="r" b="b"/>
                <a:pathLst>
                  <a:path h="461">
                    <a:moveTo>
                      <a:pt x="0" y="461"/>
                    </a:moveTo>
                    <a:lnTo>
                      <a:pt x="0" y="254"/>
                    </a:lnTo>
                    <a:lnTo>
                      <a:pt x="0" y="0"/>
                    </a:lnTo>
                  </a:path>
                </a:pathLst>
              </a:custGeom>
              <a:noFill/>
              <a:ln w="6350">
                <a:solidFill>
                  <a:srgbClr val="9999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3" name="Freeform 846">
                <a:extLst>
                  <a:ext uri="{FF2B5EF4-FFF2-40B4-BE49-F238E27FC236}">
                    <a16:creationId xmlns:a16="http://schemas.microsoft.com/office/drawing/2014/main" id="{BF0681C4-18A2-01EC-6526-C52E49336C5C}"/>
                  </a:ext>
                </a:extLst>
              </p:cNvPr>
              <p:cNvSpPr>
                <a:spLocks/>
              </p:cNvSpPr>
              <p:nvPr/>
            </p:nvSpPr>
            <p:spPr bwMode="auto">
              <a:xfrm>
                <a:off x="1116013" y="4089400"/>
                <a:ext cx="0" cy="187325"/>
              </a:xfrm>
              <a:custGeom>
                <a:avLst/>
                <a:gdLst>
                  <a:gd name="T0" fmla="*/ 588 h 588"/>
                  <a:gd name="T1" fmla="*/ 215 h 588"/>
                  <a:gd name="T2" fmla="*/ 0 h 588"/>
                </a:gdLst>
                <a:ahLst/>
                <a:cxnLst>
                  <a:cxn ang="0">
                    <a:pos x="0" y="T0"/>
                  </a:cxn>
                  <a:cxn ang="0">
                    <a:pos x="0" y="T1"/>
                  </a:cxn>
                  <a:cxn ang="0">
                    <a:pos x="0" y="T2"/>
                  </a:cxn>
                </a:cxnLst>
                <a:rect l="0" t="0" r="r" b="b"/>
                <a:pathLst>
                  <a:path h="588">
                    <a:moveTo>
                      <a:pt x="0" y="588"/>
                    </a:moveTo>
                    <a:lnTo>
                      <a:pt x="0" y="215"/>
                    </a:lnTo>
                    <a:lnTo>
                      <a:pt x="0" y="0"/>
                    </a:lnTo>
                  </a:path>
                </a:pathLst>
              </a:custGeom>
              <a:noFill/>
              <a:ln w="6350">
                <a:solidFill>
                  <a:srgbClr val="9999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4" name="Line 847">
                <a:extLst>
                  <a:ext uri="{FF2B5EF4-FFF2-40B4-BE49-F238E27FC236}">
                    <a16:creationId xmlns:a16="http://schemas.microsoft.com/office/drawing/2014/main" id="{AF301D60-5F19-9112-D7DF-20B35C062C5D}"/>
                  </a:ext>
                </a:extLst>
              </p:cNvPr>
              <p:cNvSpPr>
                <a:spLocks noChangeShapeType="1"/>
              </p:cNvSpPr>
              <p:nvPr/>
            </p:nvSpPr>
            <p:spPr bwMode="auto">
              <a:xfrm flipV="1">
                <a:off x="858838" y="3873500"/>
                <a:ext cx="1588" cy="103187"/>
              </a:xfrm>
              <a:prstGeom prst="line">
                <a:avLst/>
              </a:prstGeom>
              <a:noFill/>
              <a:ln w="635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5" name="Freeform 848">
                <a:extLst>
                  <a:ext uri="{FF2B5EF4-FFF2-40B4-BE49-F238E27FC236}">
                    <a16:creationId xmlns:a16="http://schemas.microsoft.com/office/drawing/2014/main" id="{D079DC97-6575-3DDB-0A35-B61C8B63796C}"/>
                  </a:ext>
                </a:extLst>
              </p:cNvPr>
              <p:cNvSpPr>
                <a:spLocks/>
              </p:cNvSpPr>
              <p:nvPr/>
            </p:nvSpPr>
            <p:spPr bwMode="auto">
              <a:xfrm>
                <a:off x="1252538" y="4151313"/>
                <a:ext cx="0" cy="193675"/>
              </a:xfrm>
              <a:custGeom>
                <a:avLst/>
                <a:gdLst>
                  <a:gd name="T0" fmla="*/ 0 h 613"/>
                  <a:gd name="T1" fmla="*/ 242 h 613"/>
                  <a:gd name="T2" fmla="*/ 613 h 613"/>
                </a:gdLst>
                <a:ahLst/>
                <a:cxnLst>
                  <a:cxn ang="0">
                    <a:pos x="0" y="T0"/>
                  </a:cxn>
                  <a:cxn ang="0">
                    <a:pos x="0" y="T1"/>
                  </a:cxn>
                  <a:cxn ang="0">
                    <a:pos x="0" y="T2"/>
                  </a:cxn>
                </a:cxnLst>
                <a:rect l="0" t="0" r="r" b="b"/>
                <a:pathLst>
                  <a:path h="613">
                    <a:moveTo>
                      <a:pt x="0" y="0"/>
                    </a:moveTo>
                    <a:lnTo>
                      <a:pt x="0" y="242"/>
                    </a:lnTo>
                    <a:lnTo>
                      <a:pt x="0" y="613"/>
                    </a:lnTo>
                  </a:path>
                </a:pathLst>
              </a:custGeom>
              <a:noFill/>
              <a:ln w="6350">
                <a:solidFill>
                  <a:srgbClr val="9999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6" name="Freeform 849">
                <a:extLst>
                  <a:ext uri="{FF2B5EF4-FFF2-40B4-BE49-F238E27FC236}">
                    <a16:creationId xmlns:a16="http://schemas.microsoft.com/office/drawing/2014/main" id="{97429B37-8C74-99A3-3C91-86276B0446DC}"/>
                  </a:ext>
                </a:extLst>
              </p:cNvPr>
              <p:cNvSpPr>
                <a:spLocks/>
              </p:cNvSpPr>
              <p:nvPr/>
            </p:nvSpPr>
            <p:spPr bwMode="auto">
              <a:xfrm>
                <a:off x="1179513" y="4124325"/>
                <a:ext cx="0" cy="193675"/>
              </a:xfrm>
              <a:custGeom>
                <a:avLst/>
                <a:gdLst>
                  <a:gd name="T0" fmla="*/ 609 h 609"/>
                  <a:gd name="T1" fmla="*/ 220 h 609"/>
                  <a:gd name="T2" fmla="*/ 0 h 609"/>
                </a:gdLst>
                <a:ahLst/>
                <a:cxnLst>
                  <a:cxn ang="0">
                    <a:pos x="0" y="T0"/>
                  </a:cxn>
                  <a:cxn ang="0">
                    <a:pos x="0" y="T1"/>
                  </a:cxn>
                  <a:cxn ang="0">
                    <a:pos x="0" y="T2"/>
                  </a:cxn>
                </a:cxnLst>
                <a:rect l="0" t="0" r="r" b="b"/>
                <a:pathLst>
                  <a:path h="609">
                    <a:moveTo>
                      <a:pt x="0" y="609"/>
                    </a:moveTo>
                    <a:lnTo>
                      <a:pt x="0" y="220"/>
                    </a:lnTo>
                    <a:lnTo>
                      <a:pt x="0" y="0"/>
                    </a:lnTo>
                  </a:path>
                </a:pathLst>
              </a:custGeom>
              <a:noFill/>
              <a:ln w="6350">
                <a:solidFill>
                  <a:srgbClr val="9999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7" name="Freeform 850">
                <a:extLst>
                  <a:ext uri="{FF2B5EF4-FFF2-40B4-BE49-F238E27FC236}">
                    <a16:creationId xmlns:a16="http://schemas.microsoft.com/office/drawing/2014/main" id="{A9400E90-65A7-C621-1009-DC30BB8F5C2E}"/>
                  </a:ext>
                </a:extLst>
              </p:cNvPr>
              <p:cNvSpPr>
                <a:spLocks/>
              </p:cNvSpPr>
              <p:nvPr/>
            </p:nvSpPr>
            <p:spPr bwMode="auto">
              <a:xfrm>
                <a:off x="1047751" y="4065588"/>
                <a:ext cx="0" cy="168275"/>
              </a:xfrm>
              <a:custGeom>
                <a:avLst/>
                <a:gdLst>
                  <a:gd name="T0" fmla="*/ 532 h 532"/>
                  <a:gd name="T1" fmla="*/ 209 h 532"/>
                  <a:gd name="T2" fmla="*/ 0 h 532"/>
                </a:gdLst>
                <a:ahLst/>
                <a:cxnLst>
                  <a:cxn ang="0">
                    <a:pos x="0" y="T0"/>
                  </a:cxn>
                  <a:cxn ang="0">
                    <a:pos x="0" y="T1"/>
                  </a:cxn>
                  <a:cxn ang="0">
                    <a:pos x="0" y="T2"/>
                  </a:cxn>
                </a:cxnLst>
                <a:rect l="0" t="0" r="r" b="b"/>
                <a:pathLst>
                  <a:path h="532">
                    <a:moveTo>
                      <a:pt x="0" y="532"/>
                    </a:moveTo>
                    <a:lnTo>
                      <a:pt x="0" y="209"/>
                    </a:lnTo>
                    <a:lnTo>
                      <a:pt x="0" y="0"/>
                    </a:lnTo>
                  </a:path>
                </a:pathLst>
              </a:custGeom>
              <a:noFill/>
              <a:ln w="6350">
                <a:solidFill>
                  <a:srgbClr val="9999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8" name="Freeform 851">
                <a:extLst>
                  <a:ext uri="{FF2B5EF4-FFF2-40B4-BE49-F238E27FC236}">
                    <a16:creationId xmlns:a16="http://schemas.microsoft.com/office/drawing/2014/main" id="{BE8E952A-DE1E-D2B9-D9F9-FCBF9BB4F9A9}"/>
                  </a:ext>
                </a:extLst>
              </p:cNvPr>
              <p:cNvSpPr>
                <a:spLocks/>
              </p:cNvSpPr>
              <p:nvPr/>
            </p:nvSpPr>
            <p:spPr bwMode="auto">
              <a:xfrm>
                <a:off x="846138" y="3937000"/>
                <a:ext cx="1811338" cy="1270000"/>
              </a:xfrm>
              <a:custGeom>
                <a:avLst/>
                <a:gdLst>
                  <a:gd name="T0" fmla="*/ 5702 w 5702"/>
                  <a:gd name="T1" fmla="*/ 4001 h 4001"/>
                  <a:gd name="T2" fmla="*/ 4226 w 5702"/>
                  <a:gd name="T3" fmla="*/ 2942 h 4001"/>
                  <a:gd name="T4" fmla="*/ 4221 w 5702"/>
                  <a:gd name="T5" fmla="*/ 2939 h 4001"/>
                  <a:gd name="T6" fmla="*/ 2746 w 5702"/>
                  <a:gd name="T7" fmla="*/ 2043 h 4001"/>
                  <a:gd name="T8" fmla="*/ 2738 w 5702"/>
                  <a:gd name="T9" fmla="*/ 2038 h 4001"/>
                  <a:gd name="T10" fmla="*/ 1277 w 5702"/>
                  <a:gd name="T11" fmla="*/ 917 h 4001"/>
                  <a:gd name="T12" fmla="*/ 1262 w 5702"/>
                  <a:gd name="T13" fmla="*/ 905 h 4001"/>
                  <a:gd name="T14" fmla="*/ 1054 w 5702"/>
                  <a:gd name="T15" fmla="*/ 816 h 4001"/>
                  <a:gd name="T16" fmla="*/ 1049 w 5702"/>
                  <a:gd name="T17" fmla="*/ 813 h 4001"/>
                  <a:gd name="T18" fmla="*/ 846 w 5702"/>
                  <a:gd name="T19" fmla="*/ 697 h 4001"/>
                  <a:gd name="T20" fmla="*/ 843 w 5702"/>
                  <a:gd name="T21" fmla="*/ 695 h 4001"/>
                  <a:gd name="T22" fmla="*/ 634 w 5702"/>
                  <a:gd name="T23" fmla="*/ 615 h 4001"/>
                  <a:gd name="T24" fmla="*/ 631 w 5702"/>
                  <a:gd name="T25" fmla="*/ 614 h 4001"/>
                  <a:gd name="T26" fmla="*/ 411 w 5702"/>
                  <a:gd name="T27" fmla="*/ 446 h 4001"/>
                  <a:gd name="T28" fmla="*/ 223 w 5702"/>
                  <a:gd name="T29" fmla="*/ 209 h 4001"/>
                  <a:gd name="T30" fmla="*/ 102 w 5702"/>
                  <a:gd name="T31" fmla="*/ 56 h 4001"/>
                  <a:gd name="T32" fmla="*/ 58 w 5702"/>
                  <a:gd name="T33" fmla="*/ 0 h 4001"/>
                  <a:gd name="T34" fmla="*/ 36 w 5702"/>
                  <a:gd name="T35" fmla="*/ 124 h 4001"/>
                  <a:gd name="T36" fmla="*/ 5 w 5702"/>
                  <a:gd name="T37" fmla="*/ 720 h 4001"/>
                  <a:gd name="T38" fmla="*/ 0 w 5702"/>
                  <a:gd name="T39" fmla="*/ 2009 h 4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02" h="4001">
                    <a:moveTo>
                      <a:pt x="5702" y="4001"/>
                    </a:moveTo>
                    <a:lnTo>
                      <a:pt x="4226" y="2942"/>
                    </a:lnTo>
                    <a:lnTo>
                      <a:pt x="4221" y="2939"/>
                    </a:lnTo>
                    <a:lnTo>
                      <a:pt x="2746" y="2043"/>
                    </a:lnTo>
                    <a:lnTo>
                      <a:pt x="2738" y="2038"/>
                    </a:lnTo>
                    <a:lnTo>
                      <a:pt x="1277" y="917"/>
                    </a:lnTo>
                    <a:lnTo>
                      <a:pt x="1262" y="905"/>
                    </a:lnTo>
                    <a:lnTo>
                      <a:pt x="1054" y="816"/>
                    </a:lnTo>
                    <a:lnTo>
                      <a:pt x="1049" y="813"/>
                    </a:lnTo>
                    <a:lnTo>
                      <a:pt x="846" y="697"/>
                    </a:lnTo>
                    <a:lnTo>
                      <a:pt x="843" y="695"/>
                    </a:lnTo>
                    <a:lnTo>
                      <a:pt x="634" y="615"/>
                    </a:lnTo>
                    <a:lnTo>
                      <a:pt x="631" y="614"/>
                    </a:lnTo>
                    <a:lnTo>
                      <a:pt x="411" y="446"/>
                    </a:lnTo>
                    <a:lnTo>
                      <a:pt x="223" y="209"/>
                    </a:lnTo>
                    <a:lnTo>
                      <a:pt x="102" y="56"/>
                    </a:lnTo>
                    <a:lnTo>
                      <a:pt x="58" y="0"/>
                    </a:lnTo>
                    <a:lnTo>
                      <a:pt x="36" y="124"/>
                    </a:lnTo>
                    <a:lnTo>
                      <a:pt x="5" y="720"/>
                    </a:lnTo>
                    <a:lnTo>
                      <a:pt x="0" y="2009"/>
                    </a:lnTo>
                  </a:path>
                </a:pathLst>
              </a:custGeom>
              <a:noFill/>
              <a:ln w="19050">
                <a:solidFill>
                  <a:srgbClr val="9999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9" name="Freeform 852">
                <a:extLst>
                  <a:ext uri="{FF2B5EF4-FFF2-40B4-BE49-F238E27FC236}">
                    <a16:creationId xmlns:a16="http://schemas.microsoft.com/office/drawing/2014/main" id="{0A5CD760-EC9A-8B3D-757D-602E99021F46}"/>
                  </a:ext>
                </a:extLst>
              </p:cNvPr>
              <p:cNvSpPr>
                <a:spLocks/>
              </p:cNvSpPr>
              <p:nvPr/>
            </p:nvSpPr>
            <p:spPr bwMode="auto">
              <a:xfrm>
                <a:off x="823913" y="4552950"/>
                <a:ext cx="46038" cy="44450"/>
              </a:xfrm>
              <a:custGeom>
                <a:avLst/>
                <a:gdLst>
                  <a:gd name="T0" fmla="*/ 22 w 142"/>
                  <a:gd name="T1" fmla="*/ 120 h 141"/>
                  <a:gd name="T2" fmla="*/ 32 w 142"/>
                  <a:gd name="T3" fmla="*/ 128 h 141"/>
                  <a:gd name="T4" fmla="*/ 44 w 142"/>
                  <a:gd name="T5" fmla="*/ 135 h 141"/>
                  <a:gd name="T6" fmla="*/ 56 w 142"/>
                  <a:gd name="T7" fmla="*/ 139 h 141"/>
                  <a:gd name="T8" fmla="*/ 71 w 142"/>
                  <a:gd name="T9" fmla="*/ 141 h 141"/>
                  <a:gd name="T10" fmla="*/ 77 w 142"/>
                  <a:gd name="T11" fmla="*/ 140 h 141"/>
                  <a:gd name="T12" fmla="*/ 77 w 142"/>
                  <a:gd name="T13" fmla="*/ 139 h 141"/>
                  <a:gd name="T14" fmla="*/ 78 w 142"/>
                  <a:gd name="T15" fmla="*/ 139 h 141"/>
                  <a:gd name="T16" fmla="*/ 80 w 142"/>
                  <a:gd name="T17" fmla="*/ 139 h 141"/>
                  <a:gd name="T18" fmla="*/ 84 w 142"/>
                  <a:gd name="T19" fmla="*/ 139 h 141"/>
                  <a:gd name="T20" fmla="*/ 91 w 142"/>
                  <a:gd name="T21" fmla="*/ 137 h 141"/>
                  <a:gd name="T22" fmla="*/ 98 w 142"/>
                  <a:gd name="T23" fmla="*/ 135 h 141"/>
                  <a:gd name="T24" fmla="*/ 110 w 142"/>
                  <a:gd name="T25" fmla="*/ 128 h 141"/>
                  <a:gd name="T26" fmla="*/ 115 w 142"/>
                  <a:gd name="T27" fmla="*/ 124 h 141"/>
                  <a:gd name="T28" fmla="*/ 121 w 142"/>
                  <a:gd name="T29" fmla="*/ 120 h 141"/>
                  <a:gd name="T30" fmla="*/ 125 w 142"/>
                  <a:gd name="T31" fmla="*/ 114 h 141"/>
                  <a:gd name="T32" fmla="*/ 129 w 142"/>
                  <a:gd name="T33" fmla="*/ 109 h 141"/>
                  <a:gd name="T34" fmla="*/ 136 w 142"/>
                  <a:gd name="T35" fmla="*/ 97 h 141"/>
                  <a:gd name="T36" fmla="*/ 138 w 142"/>
                  <a:gd name="T37" fmla="*/ 90 h 141"/>
                  <a:gd name="T38" fmla="*/ 140 w 142"/>
                  <a:gd name="T39" fmla="*/ 84 h 141"/>
                  <a:gd name="T40" fmla="*/ 140 w 142"/>
                  <a:gd name="T41" fmla="*/ 80 h 141"/>
                  <a:gd name="T42" fmla="*/ 140 w 142"/>
                  <a:gd name="T43" fmla="*/ 78 h 141"/>
                  <a:gd name="T44" fmla="*/ 140 w 142"/>
                  <a:gd name="T45" fmla="*/ 77 h 141"/>
                  <a:gd name="T46" fmla="*/ 141 w 142"/>
                  <a:gd name="T47" fmla="*/ 77 h 141"/>
                  <a:gd name="T48" fmla="*/ 142 w 142"/>
                  <a:gd name="T49" fmla="*/ 70 h 141"/>
                  <a:gd name="T50" fmla="*/ 140 w 142"/>
                  <a:gd name="T51" fmla="*/ 55 h 141"/>
                  <a:gd name="T52" fmla="*/ 136 w 142"/>
                  <a:gd name="T53" fmla="*/ 42 h 141"/>
                  <a:gd name="T54" fmla="*/ 129 w 142"/>
                  <a:gd name="T55" fmla="*/ 30 h 141"/>
                  <a:gd name="T56" fmla="*/ 121 w 142"/>
                  <a:gd name="T57" fmla="*/ 20 h 141"/>
                  <a:gd name="T58" fmla="*/ 110 w 142"/>
                  <a:gd name="T59" fmla="*/ 11 h 141"/>
                  <a:gd name="T60" fmla="*/ 98 w 142"/>
                  <a:gd name="T61" fmla="*/ 5 h 141"/>
                  <a:gd name="T62" fmla="*/ 91 w 142"/>
                  <a:gd name="T63" fmla="*/ 2 h 141"/>
                  <a:gd name="T64" fmla="*/ 84 w 142"/>
                  <a:gd name="T65" fmla="*/ 1 h 141"/>
                  <a:gd name="T66" fmla="*/ 71 w 142"/>
                  <a:gd name="T67" fmla="*/ 0 h 141"/>
                  <a:gd name="T68" fmla="*/ 56 w 142"/>
                  <a:gd name="T69" fmla="*/ 1 h 141"/>
                  <a:gd name="T70" fmla="*/ 44 w 142"/>
                  <a:gd name="T71" fmla="*/ 5 h 141"/>
                  <a:gd name="T72" fmla="*/ 32 w 142"/>
                  <a:gd name="T73" fmla="*/ 11 h 141"/>
                  <a:gd name="T74" fmla="*/ 22 w 142"/>
                  <a:gd name="T75" fmla="*/ 20 h 141"/>
                  <a:gd name="T76" fmla="*/ 12 w 142"/>
                  <a:gd name="T77" fmla="*/ 30 h 141"/>
                  <a:gd name="T78" fmla="*/ 5 w 142"/>
                  <a:gd name="T79" fmla="*/ 42 h 141"/>
                  <a:gd name="T80" fmla="*/ 1 w 142"/>
                  <a:gd name="T81" fmla="*/ 55 h 141"/>
                  <a:gd name="T82" fmla="*/ 0 w 142"/>
                  <a:gd name="T83" fmla="*/ 70 h 141"/>
                  <a:gd name="T84" fmla="*/ 1 w 142"/>
                  <a:gd name="T85" fmla="*/ 84 h 141"/>
                  <a:gd name="T86" fmla="*/ 2 w 142"/>
                  <a:gd name="T87" fmla="*/ 90 h 141"/>
                  <a:gd name="T88" fmla="*/ 5 w 142"/>
                  <a:gd name="T89" fmla="*/ 97 h 141"/>
                  <a:gd name="T90" fmla="*/ 12 w 142"/>
                  <a:gd name="T91" fmla="*/ 109 h 141"/>
                  <a:gd name="T92" fmla="*/ 16 w 142"/>
                  <a:gd name="T93" fmla="*/ 114 h 141"/>
                  <a:gd name="T94" fmla="*/ 22 w 142"/>
                  <a:gd name="T95" fmla="*/ 12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1">
                    <a:moveTo>
                      <a:pt x="22" y="120"/>
                    </a:moveTo>
                    <a:lnTo>
                      <a:pt x="32" y="128"/>
                    </a:lnTo>
                    <a:lnTo>
                      <a:pt x="44" y="135"/>
                    </a:lnTo>
                    <a:lnTo>
                      <a:pt x="56" y="139"/>
                    </a:lnTo>
                    <a:lnTo>
                      <a:pt x="71" y="141"/>
                    </a:lnTo>
                    <a:lnTo>
                      <a:pt x="77" y="140"/>
                    </a:lnTo>
                    <a:lnTo>
                      <a:pt x="77" y="139"/>
                    </a:lnTo>
                    <a:lnTo>
                      <a:pt x="78" y="139"/>
                    </a:lnTo>
                    <a:lnTo>
                      <a:pt x="80" y="139"/>
                    </a:lnTo>
                    <a:lnTo>
                      <a:pt x="84" y="139"/>
                    </a:lnTo>
                    <a:lnTo>
                      <a:pt x="91" y="137"/>
                    </a:lnTo>
                    <a:lnTo>
                      <a:pt x="98" y="135"/>
                    </a:lnTo>
                    <a:lnTo>
                      <a:pt x="110" y="128"/>
                    </a:lnTo>
                    <a:lnTo>
                      <a:pt x="115" y="124"/>
                    </a:lnTo>
                    <a:lnTo>
                      <a:pt x="121" y="120"/>
                    </a:lnTo>
                    <a:lnTo>
                      <a:pt x="125" y="114"/>
                    </a:lnTo>
                    <a:lnTo>
                      <a:pt x="129" y="109"/>
                    </a:lnTo>
                    <a:lnTo>
                      <a:pt x="136" y="97"/>
                    </a:lnTo>
                    <a:lnTo>
                      <a:pt x="138" y="90"/>
                    </a:lnTo>
                    <a:lnTo>
                      <a:pt x="140" y="84"/>
                    </a:lnTo>
                    <a:lnTo>
                      <a:pt x="140" y="80"/>
                    </a:lnTo>
                    <a:lnTo>
                      <a:pt x="140" y="78"/>
                    </a:lnTo>
                    <a:lnTo>
                      <a:pt x="140" y="77"/>
                    </a:lnTo>
                    <a:lnTo>
                      <a:pt x="141" y="77"/>
                    </a:lnTo>
                    <a:lnTo>
                      <a:pt x="142" y="70"/>
                    </a:lnTo>
                    <a:lnTo>
                      <a:pt x="140" y="55"/>
                    </a:lnTo>
                    <a:lnTo>
                      <a:pt x="136" y="42"/>
                    </a:lnTo>
                    <a:lnTo>
                      <a:pt x="129" y="30"/>
                    </a:lnTo>
                    <a:lnTo>
                      <a:pt x="121" y="20"/>
                    </a:lnTo>
                    <a:lnTo>
                      <a:pt x="110" y="11"/>
                    </a:lnTo>
                    <a:lnTo>
                      <a:pt x="98" y="5"/>
                    </a:lnTo>
                    <a:lnTo>
                      <a:pt x="91" y="2"/>
                    </a:lnTo>
                    <a:lnTo>
                      <a:pt x="84" y="1"/>
                    </a:lnTo>
                    <a:lnTo>
                      <a:pt x="71" y="0"/>
                    </a:lnTo>
                    <a:lnTo>
                      <a:pt x="56" y="1"/>
                    </a:lnTo>
                    <a:lnTo>
                      <a:pt x="44" y="5"/>
                    </a:lnTo>
                    <a:lnTo>
                      <a:pt x="32" y="11"/>
                    </a:lnTo>
                    <a:lnTo>
                      <a:pt x="22" y="20"/>
                    </a:lnTo>
                    <a:lnTo>
                      <a:pt x="12" y="30"/>
                    </a:lnTo>
                    <a:lnTo>
                      <a:pt x="5" y="42"/>
                    </a:lnTo>
                    <a:lnTo>
                      <a:pt x="1" y="55"/>
                    </a:lnTo>
                    <a:lnTo>
                      <a:pt x="0" y="70"/>
                    </a:lnTo>
                    <a:lnTo>
                      <a:pt x="1" y="84"/>
                    </a:lnTo>
                    <a:lnTo>
                      <a:pt x="2" y="90"/>
                    </a:lnTo>
                    <a:lnTo>
                      <a:pt x="5" y="97"/>
                    </a:lnTo>
                    <a:lnTo>
                      <a:pt x="12" y="109"/>
                    </a:lnTo>
                    <a:lnTo>
                      <a:pt x="16" y="114"/>
                    </a:lnTo>
                    <a:lnTo>
                      <a:pt x="22" y="12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0" name="Freeform 853">
                <a:extLst>
                  <a:ext uri="{FF2B5EF4-FFF2-40B4-BE49-F238E27FC236}">
                    <a16:creationId xmlns:a16="http://schemas.microsoft.com/office/drawing/2014/main" id="{8467F41E-35D2-1A06-A8DE-834526FFB42D}"/>
                  </a:ext>
                </a:extLst>
              </p:cNvPr>
              <p:cNvSpPr>
                <a:spLocks/>
              </p:cNvSpPr>
              <p:nvPr/>
            </p:nvSpPr>
            <p:spPr bwMode="auto">
              <a:xfrm>
                <a:off x="825501" y="4348163"/>
                <a:ext cx="44450" cy="44450"/>
              </a:xfrm>
              <a:custGeom>
                <a:avLst/>
                <a:gdLst>
                  <a:gd name="T0" fmla="*/ 22 w 142"/>
                  <a:gd name="T1" fmla="*/ 120 h 142"/>
                  <a:gd name="T2" fmla="*/ 32 w 142"/>
                  <a:gd name="T3" fmla="*/ 129 h 142"/>
                  <a:gd name="T4" fmla="*/ 44 w 142"/>
                  <a:gd name="T5" fmla="*/ 136 h 142"/>
                  <a:gd name="T6" fmla="*/ 56 w 142"/>
                  <a:gd name="T7" fmla="*/ 140 h 142"/>
                  <a:gd name="T8" fmla="*/ 71 w 142"/>
                  <a:gd name="T9" fmla="*/ 142 h 142"/>
                  <a:gd name="T10" fmla="*/ 77 w 142"/>
                  <a:gd name="T11" fmla="*/ 141 h 142"/>
                  <a:gd name="T12" fmla="*/ 77 w 142"/>
                  <a:gd name="T13" fmla="*/ 140 h 142"/>
                  <a:gd name="T14" fmla="*/ 78 w 142"/>
                  <a:gd name="T15" fmla="*/ 140 h 142"/>
                  <a:gd name="T16" fmla="*/ 80 w 142"/>
                  <a:gd name="T17" fmla="*/ 140 h 142"/>
                  <a:gd name="T18" fmla="*/ 85 w 142"/>
                  <a:gd name="T19" fmla="*/ 140 h 142"/>
                  <a:gd name="T20" fmla="*/ 91 w 142"/>
                  <a:gd name="T21" fmla="*/ 138 h 142"/>
                  <a:gd name="T22" fmla="*/ 98 w 142"/>
                  <a:gd name="T23" fmla="*/ 136 h 142"/>
                  <a:gd name="T24" fmla="*/ 110 w 142"/>
                  <a:gd name="T25" fmla="*/ 129 h 142"/>
                  <a:gd name="T26" fmla="*/ 115 w 142"/>
                  <a:gd name="T27" fmla="*/ 125 h 142"/>
                  <a:gd name="T28" fmla="*/ 121 w 142"/>
                  <a:gd name="T29" fmla="*/ 120 h 142"/>
                  <a:gd name="T30" fmla="*/ 125 w 142"/>
                  <a:gd name="T31" fmla="*/ 114 h 142"/>
                  <a:gd name="T32" fmla="*/ 129 w 142"/>
                  <a:gd name="T33" fmla="*/ 109 h 142"/>
                  <a:gd name="T34" fmla="*/ 136 w 142"/>
                  <a:gd name="T35" fmla="*/ 97 h 142"/>
                  <a:gd name="T36" fmla="*/ 138 w 142"/>
                  <a:gd name="T37" fmla="*/ 90 h 142"/>
                  <a:gd name="T38" fmla="*/ 140 w 142"/>
                  <a:gd name="T39" fmla="*/ 84 h 142"/>
                  <a:gd name="T40" fmla="*/ 140 w 142"/>
                  <a:gd name="T41" fmla="*/ 80 h 142"/>
                  <a:gd name="T42" fmla="*/ 140 w 142"/>
                  <a:gd name="T43" fmla="*/ 78 h 142"/>
                  <a:gd name="T44" fmla="*/ 140 w 142"/>
                  <a:gd name="T45" fmla="*/ 77 h 142"/>
                  <a:gd name="T46" fmla="*/ 141 w 142"/>
                  <a:gd name="T47" fmla="*/ 77 h 142"/>
                  <a:gd name="T48" fmla="*/ 142 w 142"/>
                  <a:gd name="T49" fmla="*/ 71 h 142"/>
                  <a:gd name="T50" fmla="*/ 140 w 142"/>
                  <a:gd name="T51" fmla="*/ 56 h 142"/>
                  <a:gd name="T52" fmla="*/ 136 w 142"/>
                  <a:gd name="T53" fmla="*/ 42 h 142"/>
                  <a:gd name="T54" fmla="*/ 129 w 142"/>
                  <a:gd name="T55" fmla="*/ 30 h 142"/>
                  <a:gd name="T56" fmla="*/ 121 w 142"/>
                  <a:gd name="T57" fmla="*/ 20 h 142"/>
                  <a:gd name="T58" fmla="*/ 110 w 142"/>
                  <a:gd name="T59" fmla="*/ 11 h 142"/>
                  <a:gd name="T60" fmla="*/ 98 w 142"/>
                  <a:gd name="T61" fmla="*/ 5 h 142"/>
                  <a:gd name="T62" fmla="*/ 91 w 142"/>
                  <a:gd name="T63" fmla="*/ 2 h 142"/>
                  <a:gd name="T64" fmla="*/ 85 w 142"/>
                  <a:gd name="T65" fmla="*/ 1 h 142"/>
                  <a:gd name="T66" fmla="*/ 71 w 142"/>
                  <a:gd name="T67" fmla="*/ 0 h 142"/>
                  <a:gd name="T68" fmla="*/ 56 w 142"/>
                  <a:gd name="T69" fmla="*/ 1 h 142"/>
                  <a:gd name="T70" fmla="*/ 44 w 142"/>
                  <a:gd name="T71" fmla="*/ 5 h 142"/>
                  <a:gd name="T72" fmla="*/ 32 w 142"/>
                  <a:gd name="T73" fmla="*/ 11 h 142"/>
                  <a:gd name="T74" fmla="*/ 22 w 142"/>
                  <a:gd name="T75" fmla="*/ 20 h 142"/>
                  <a:gd name="T76" fmla="*/ 12 w 142"/>
                  <a:gd name="T77" fmla="*/ 30 h 142"/>
                  <a:gd name="T78" fmla="*/ 5 w 142"/>
                  <a:gd name="T79" fmla="*/ 42 h 142"/>
                  <a:gd name="T80" fmla="*/ 1 w 142"/>
                  <a:gd name="T81" fmla="*/ 56 h 142"/>
                  <a:gd name="T82" fmla="*/ 0 w 142"/>
                  <a:gd name="T83" fmla="*/ 71 h 142"/>
                  <a:gd name="T84" fmla="*/ 1 w 142"/>
                  <a:gd name="T85" fmla="*/ 84 h 142"/>
                  <a:gd name="T86" fmla="*/ 2 w 142"/>
                  <a:gd name="T87" fmla="*/ 90 h 142"/>
                  <a:gd name="T88" fmla="*/ 5 w 142"/>
                  <a:gd name="T89" fmla="*/ 97 h 142"/>
                  <a:gd name="T90" fmla="*/ 12 w 142"/>
                  <a:gd name="T91" fmla="*/ 109 h 142"/>
                  <a:gd name="T92" fmla="*/ 16 w 142"/>
                  <a:gd name="T93" fmla="*/ 114 h 142"/>
                  <a:gd name="T94" fmla="*/ 22 w 142"/>
                  <a:gd name="T95" fmla="*/ 1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2" y="120"/>
                    </a:moveTo>
                    <a:lnTo>
                      <a:pt x="32" y="129"/>
                    </a:lnTo>
                    <a:lnTo>
                      <a:pt x="44" y="136"/>
                    </a:lnTo>
                    <a:lnTo>
                      <a:pt x="56" y="140"/>
                    </a:lnTo>
                    <a:lnTo>
                      <a:pt x="71" y="142"/>
                    </a:lnTo>
                    <a:lnTo>
                      <a:pt x="77" y="141"/>
                    </a:lnTo>
                    <a:lnTo>
                      <a:pt x="77" y="140"/>
                    </a:lnTo>
                    <a:lnTo>
                      <a:pt x="78" y="140"/>
                    </a:lnTo>
                    <a:lnTo>
                      <a:pt x="80" y="140"/>
                    </a:lnTo>
                    <a:lnTo>
                      <a:pt x="85" y="140"/>
                    </a:lnTo>
                    <a:lnTo>
                      <a:pt x="91" y="138"/>
                    </a:lnTo>
                    <a:lnTo>
                      <a:pt x="98" y="136"/>
                    </a:lnTo>
                    <a:lnTo>
                      <a:pt x="110" y="129"/>
                    </a:lnTo>
                    <a:lnTo>
                      <a:pt x="115" y="125"/>
                    </a:lnTo>
                    <a:lnTo>
                      <a:pt x="121" y="120"/>
                    </a:lnTo>
                    <a:lnTo>
                      <a:pt x="125" y="114"/>
                    </a:lnTo>
                    <a:lnTo>
                      <a:pt x="129" y="109"/>
                    </a:lnTo>
                    <a:lnTo>
                      <a:pt x="136" y="97"/>
                    </a:lnTo>
                    <a:lnTo>
                      <a:pt x="138" y="90"/>
                    </a:lnTo>
                    <a:lnTo>
                      <a:pt x="140" y="84"/>
                    </a:lnTo>
                    <a:lnTo>
                      <a:pt x="140" y="80"/>
                    </a:lnTo>
                    <a:lnTo>
                      <a:pt x="140" y="78"/>
                    </a:lnTo>
                    <a:lnTo>
                      <a:pt x="140" y="77"/>
                    </a:lnTo>
                    <a:lnTo>
                      <a:pt x="141" y="77"/>
                    </a:lnTo>
                    <a:lnTo>
                      <a:pt x="142" y="71"/>
                    </a:lnTo>
                    <a:lnTo>
                      <a:pt x="140" y="56"/>
                    </a:lnTo>
                    <a:lnTo>
                      <a:pt x="136" y="42"/>
                    </a:lnTo>
                    <a:lnTo>
                      <a:pt x="129" y="30"/>
                    </a:lnTo>
                    <a:lnTo>
                      <a:pt x="121" y="20"/>
                    </a:lnTo>
                    <a:lnTo>
                      <a:pt x="110" y="11"/>
                    </a:lnTo>
                    <a:lnTo>
                      <a:pt x="98" y="5"/>
                    </a:lnTo>
                    <a:lnTo>
                      <a:pt x="91" y="2"/>
                    </a:lnTo>
                    <a:lnTo>
                      <a:pt x="85" y="1"/>
                    </a:lnTo>
                    <a:lnTo>
                      <a:pt x="71" y="0"/>
                    </a:lnTo>
                    <a:lnTo>
                      <a:pt x="56" y="1"/>
                    </a:lnTo>
                    <a:lnTo>
                      <a:pt x="44" y="5"/>
                    </a:lnTo>
                    <a:lnTo>
                      <a:pt x="32" y="11"/>
                    </a:lnTo>
                    <a:lnTo>
                      <a:pt x="22" y="20"/>
                    </a:lnTo>
                    <a:lnTo>
                      <a:pt x="12" y="30"/>
                    </a:lnTo>
                    <a:lnTo>
                      <a:pt x="5" y="42"/>
                    </a:lnTo>
                    <a:lnTo>
                      <a:pt x="1" y="56"/>
                    </a:lnTo>
                    <a:lnTo>
                      <a:pt x="0" y="71"/>
                    </a:lnTo>
                    <a:lnTo>
                      <a:pt x="1" y="84"/>
                    </a:lnTo>
                    <a:lnTo>
                      <a:pt x="2" y="90"/>
                    </a:lnTo>
                    <a:lnTo>
                      <a:pt x="5" y="97"/>
                    </a:lnTo>
                    <a:lnTo>
                      <a:pt x="12" y="109"/>
                    </a:lnTo>
                    <a:lnTo>
                      <a:pt x="16" y="114"/>
                    </a:lnTo>
                    <a:lnTo>
                      <a:pt x="22" y="12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1" name="Freeform 854">
                <a:extLst>
                  <a:ext uri="{FF2B5EF4-FFF2-40B4-BE49-F238E27FC236}">
                    <a16:creationId xmlns:a16="http://schemas.microsoft.com/office/drawing/2014/main" id="{E03B340C-1009-1C08-D317-93FDB010F6EA}"/>
                  </a:ext>
                </a:extLst>
              </p:cNvPr>
              <p:cNvSpPr>
                <a:spLocks/>
              </p:cNvSpPr>
              <p:nvPr/>
            </p:nvSpPr>
            <p:spPr bwMode="auto">
              <a:xfrm>
                <a:off x="825501" y="4222750"/>
                <a:ext cx="44450" cy="44450"/>
              </a:xfrm>
              <a:custGeom>
                <a:avLst/>
                <a:gdLst>
                  <a:gd name="T0" fmla="*/ 22 w 142"/>
                  <a:gd name="T1" fmla="*/ 120 h 141"/>
                  <a:gd name="T2" fmla="*/ 32 w 142"/>
                  <a:gd name="T3" fmla="*/ 128 h 141"/>
                  <a:gd name="T4" fmla="*/ 44 w 142"/>
                  <a:gd name="T5" fmla="*/ 135 h 141"/>
                  <a:gd name="T6" fmla="*/ 56 w 142"/>
                  <a:gd name="T7" fmla="*/ 139 h 141"/>
                  <a:gd name="T8" fmla="*/ 71 w 142"/>
                  <a:gd name="T9" fmla="*/ 141 h 141"/>
                  <a:gd name="T10" fmla="*/ 77 w 142"/>
                  <a:gd name="T11" fmla="*/ 140 h 141"/>
                  <a:gd name="T12" fmla="*/ 77 w 142"/>
                  <a:gd name="T13" fmla="*/ 139 h 141"/>
                  <a:gd name="T14" fmla="*/ 78 w 142"/>
                  <a:gd name="T15" fmla="*/ 139 h 141"/>
                  <a:gd name="T16" fmla="*/ 80 w 142"/>
                  <a:gd name="T17" fmla="*/ 139 h 141"/>
                  <a:gd name="T18" fmla="*/ 85 w 142"/>
                  <a:gd name="T19" fmla="*/ 139 h 141"/>
                  <a:gd name="T20" fmla="*/ 91 w 142"/>
                  <a:gd name="T21" fmla="*/ 137 h 141"/>
                  <a:gd name="T22" fmla="*/ 98 w 142"/>
                  <a:gd name="T23" fmla="*/ 135 h 141"/>
                  <a:gd name="T24" fmla="*/ 110 w 142"/>
                  <a:gd name="T25" fmla="*/ 128 h 141"/>
                  <a:gd name="T26" fmla="*/ 115 w 142"/>
                  <a:gd name="T27" fmla="*/ 124 h 141"/>
                  <a:gd name="T28" fmla="*/ 121 w 142"/>
                  <a:gd name="T29" fmla="*/ 120 h 141"/>
                  <a:gd name="T30" fmla="*/ 125 w 142"/>
                  <a:gd name="T31" fmla="*/ 114 h 141"/>
                  <a:gd name="T32" fmla="*/ 129 w 142"/>
                  <a:gd name="T33" fmla="*/ 109 h 141"/>
                  <a:gd name="T34" fmla="*/ 136 w 142"/>
                  <a:gd name="T35" fmla="*/ 97 h 141"/>
                  <a:gd name="T36" fmla="*/ 138 w 142"/>
                  <a:gd name="T37" fmla="*/ 90 h 141"/>
                  <a:gd name="T38" fmla="*/ 140 w 142"/>
                  <a:gd name="T39" fmla="*/ 84 h 141"/>
                  <a:gd name="T40" fmla="*/ 140 w 142"/>
                  <a:gd name="T41" fmla="*/ 80 h 141"/>
                  <a:gd name="T42" fmla="*/ 140 w 142"/>
                  <a:gd name="T43" fmla="*/ 78 h 141"/>
                  <a:gd name="T44" fmla="*/ 140 w 142"/>
                  <a:gd name="T45" fmla="*/ 77 h 141"/>
                  <a:gd name="T46" fmla="*/ 141 w 142"/>
                  <a:gd name="T47" fmla="*/ 77 h 141"/>
                  <a:gd name="T48" fmla="*/ 142 w 142"/>
                  <a:gd name="T49" fmla="*/ 70 h 141"/>
                  <a:gd name="T50" fmla="*/ 140 w 142"/>
                  <a:gd name="T51" fmla="*/ 55 h 141"/>
                  <a:gd name="T52" fmla="*/ 136 w 142"/>
                  <a:gd name="T53" fmla="*/ 42 h 141"/>
                  <a:gd name="T54" fmla="*/ 129 w 142"/>
                  <a:gd name="T55" fmla="*/ 30 h 141"/>
                  <a:gd name="T56" fmla="*/ 121 w 142"/>
                  <a:gd name="T57" fmla="*/ 20 h 141"/>
                  <a:gd name="T58" fmla="*/ 110 w 142"/>
                  <a:gd name="T59" fmla="*/ 11 h 141"/>
                  <a:gd name="T60" fmla="*/ 98 w 142"/>
                  <a:gd name="T61" fmla="*/ 5 h 141"/>
                  <a:gd name="T62" fmla="*/ 91 w 142"/>
                  <a:gd name="T63" fmla="*/ 2 h 141"/>
                  <a:gd name="T64" fmla="*/ 85 w 142"/>
                  <a:gd name="T65" fmla="*/ 1 h 141"/>
                  <a:gd name="T66" fmla="*/ 71 w 142"/>
                  <a:gd name="T67" fmla="*/ 0 h 141"/>
                  <a:gd name="T68" fmla="*/ 56 w 142"/>
                  <a:gd name="T69" fmla="*/ 1 h 141"/>
                  <a:gd name="T70" fmla="*/ 44 w 142"/>
                  <a:gd name="T71" fmla="*/ 5 h 141"/>
                  <a:gd name="T72" fmla="*/ 32 w 142"/>
                  <a:gd name="T73" fmla="*/ 11 h 141"/>
                  <a:gd name="T74" fmla="*/ 22 w 142"/>
                  <a:gd name="T75" fmla="*/ 20 h 141"/>
                  <a:gd name="T76" fmla="*/ 12 w 142"/>
                  <a:gd name="T77" fmla="*/ 30 h 141"/>
                  <a:gd name="T78" fmla="*/ 5 w 142"/>
                  <a:gd name="T79" fmla="*/ 42 h 141"/>
                  <a:gd name="T80" fmla="*/ 1 w 142"/>
                  <a:gd name="T81" fmla="*/ 55 h 141"/>
                  <a:gd name="T82" fmla="*/ 0 w 142"/>
                  <a:gd name="T83" fmla="*/ 70 h 141"/>
                  <a:gd name="T84" fmla="*/ 1 w 142"/>
                  <a:gd name="T85" fmla="*/ 84 h 141"/>
                  <a:gd name="T86" fmla="*/ 2 w 142"/>
                  <a:gd name="T87" fmla="*/ 90 h 141"/>
                  <a:gd name="T88" fmla="*/ 5 w 142"/>
                  <a:gd name="T89" fmla="*/ 97 h 141"/>
                  <a:gd name="T90" fmla="*/ 12 w 142"/>
                  <a:gd name="T91" fmla="*/ 109 h 141"/>
                  <a:gd name="T92" fmla="*/ 16 w 142"/>
                  <a:gd name="T93" fmla="*/ 114 h 141"/>
                  <a:gd name="T94" fmla="*/ 22 w 142"/>
                  <a:gd name="T95" fmla="*/ 12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1">
                    <a:moveTo>
                      <a:pt x="22" y="120"/>
                    </a:moveTo>
                    <a:lnTo>
                      <a:pt x="32" y="128"/>
                    </a:lnTo>
                    <a:lnTo>
                      <a:pt x="44" y="135"/>
                    </a:lnTo>
                    <a:lnTo>
                      <a:pt x="56" y="139"/>
                    </a:lnTo>
                    <a:lnTo>
                      <a:pt x="71" y="141"/>
                    </a:lnTo>
                    <a:lnTo>
                      <a:pt x="77" y="140"/>
                    </a:lnTo>
                    <a:lnTo>
                      <a:pt x="77" y="139"/>
                    </a:lnTo>
                    <a:lnTo>
                      <a:pt x="78" y="139"/>
                    </a:lnTo>
                    <a:lnTo>
                      <a:pt x="80" y="139"/>
                    </a:lnTo>
                    <a:lnTo>
                      <a:pt x="85" y="139"/>
                    </a:lnTo>
                    <a:lnTo>
                      <a:pt x="91" y="137"/>
                    </a:lnTo>
                    <a:lnTo>
                      <a:pt x="98" y="135"/>
                    </a:lnTo>
                    <a:lnTo>
                      <a:pt x="110" y="128"/>
                    </a:lnTo>
                    <a:lnTo>
                      <a:pt x="115" y="124"/>
                    </a:lnTo>
                    <a:lnTo>
                      <a:pt x="121" y="120"/>
                    </a:lnTo>
                    <a:lnTo>
                      <a:pt x="125" y="114"/>
                    </a:lnTo>
                    <a:lnTo>
                      <a:pt x="129" y="109"/>
                    </a:lnTo>
                    <a:lnTo>
                      <a:pt x="136" y="97"/>
                    </a:lnTo>
                    <a:lnTo>
                      <a:pt x="138" y="90"/>
                    </a:lnTo>
                    <a:lnTo>
                      <a:pt x="140" y="84"/>
                    </a:lnTo>
                    <a:lnTo>
                      <a:pt x="140" y="80"/>
                    </a:lnTo>
                    <a:lnTo>
                      <a:pt x="140" y="78"/>
                    </a:lnTo>
                    <a:lnTo>
                      <a:pt x="140" y="77"/>
                    </a:lnTo>
                    <a:lnTo>
                      <a:pt x="141" y="77"/>
                    </a:lnTo>
                    <a:lnTo>
                      <a:pt x="142" y="70"/>
                    </a:lnTo>
                    <a:lnTo>
                      <a:pt x="140" y="55"/>
                    </a:lnTo>
                    <a:lnTo>
                      <a:pt x="136" y="42"/>
                    </a:lnTo>
                    <a:lnTo>
                      <a:pt x="129" y="30"/>
                    </a:lnTo>
                    <a:lnTo>
                      <a:pt x="121" y="20"/>
                    </a:lnTo>
                    <a:lnTo>
                      <a:pt x="110" y="11"/>
                    </a:lnTo>
                    <a:lnTo>
                      <a:pt x="98" y="5"/>
                    </a:lnTo>
                    <a:lnTo>
                      <a:pt x="91" y="2"/>
                    </a:lnTo>
                    <a:lnTo>
                      <a:pt x="85" y="1"/>
                    </a:lnTo>
                    <a:lnTo>
                      <a:pt x="71" y="0"/>
                    </a:lnTo>
                    <a:lnTo>
                      <a:pt x="56" y="1"/>
                    </a:lnTo>
                    <a:lnTo>
                      <a:pt x="44" y="5"/>
                    </a:lnTo>
                    <a:lnTo>
                      <a:pt x="32" y="11"/>
                    </a:lnTo>
                    <a:lnTo>
                      <a:pt x="22" y="20"/>
                    </a:lnTo>
                    <a:lnTo>
                      <a:pt x="12" y="30"/>
                    </a:lnTo>
                    <a:lnTo>
                      <a:pt x="5" y="42"/>
                    </a:lnTo>
                    <a:lnTo>
                      <a:pt x="1" y="55"/>
                    </a:lnTo>
                    <a:lnTo>
                      <a:pt x="0" y="70"/>
                    </a:lnTo>
                    <a:lnTo>
                      <a:pt x="1" y="84"/>
                    </a:lnTo>
                    <a:lnTo>
                      <a:pt x="2" y="90"/>
                    </a:lnTo>
                    <a:lnTo>
                      <a:pt x="5" y="97"/>
                    </a:lnTo>
                    <a:lnTo>
                      <a:pt x="12" y="109"/>
                    </a:lnTo>
                    <a:lnTo>
                      <a:pt x="16" y="114"/>
                    </a:lnTo>
                    <a:lnTo>
                      <a:pt x="22" y="12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2" name="Freeform 855">
                <a:extLst>
                  <a:ext uri="{FF2B5EF4-FFF2-40B4-BE49-F238E27FC236}">
                    <a16:creationId xmlns:a16="http://schemas.microsoft.com/office/drawing/2014/main" id="{E8104A1E-7B67-FAD3-C7BB-561E810DFCFA}"/>
                  </a:ext>
                </a:extLst>
              </p:cNvPr>
              <p:cNvSpPr>
                <a:spLocks/>
              </p:cNvSpPr>
              <p:nvPr/>
            </p:nvSpPr>
            <p:spPr bwMode="auto">
              <a:xfrm>
                <a:off x="825501" y="4143375"/>
                <a:ext cx="46038" cy="44450"/>
              </a:xfrm>
              <a:custGeom>
                <a:avLst/>
                <a:gdLst>
                  <a:gd name="T0" fmla="*/ 22 w 142"/>
                  <a:gd name="T1" fmla="*/ 121 h 142"/>
                  <a:gd name="T2" fmla="*/ 32 w 142"/>
                  <a:gd name="T3" fmla="*/ 129 h 142"/>
                  <a:gd name="T4" fmla="*/ 44 w 142"/>
                  <a:gd name="T5" fmla="*/ 136 h 142"/>
                  <a:gd name="T6" fmla="*/ 56 w 142"/>
                  <a:gd name="T7" fmla="*/ 140 h 142"/>
                  <a:gd name="T8" fmla="*/ 71 w 142"/>
                  <a:gd name="T9" fmla="*/ 142 h 142"/>
                  <a:gd name="T10" fmla="*/ 77 w 142"/>
                  <a:gd name="T11" fmla="*/ 141 h 142"/>
                  <a:gd name="T12" fmla="*/ 77 w 142"/>
                  <a:gd name="T13" fmla="*/ 140 h 142"/>
                  <a:gd name="T14" fmla="*/ 78 w 142"/>
                  <a:gd name="T15" fmla="*/ 140 h 142"/>
                  <a:gd name="T16" fmla="*/ 80 w 142"/>
                  <a:gd name="T17" fmla="*/ 140 h 142"/>
                  <a:gd name="T18" fmla="*/ 85 w 142"/>
                  <a:gd name="T19" fmla="*/ 140 h 142"/>
                  <a:gd name="T20" fmla="*/ 91 w 142"/>
                  <a:gd name="T21" fmla="*/ 138 h 142"/>
                  <a:gd name="T22" fmla="*/ 98 w 142"/>
                  <a:gd name="T23" fmla="*/ 136 h 142"/>
                  <a:gd name="T24" fmla="*/ 110 w 142"/>
                  <a:gd name="T25" fmla="*/ 129 h 142"/>
                  <a:gd name="T26" fmla="*/ 115 w 142"/>
                  <a:gd name="T27" fmla="*/ 125 h 142"/>
                  <a:gd name="T28" fmla="*/ 121 w 142"/>
                  <a:gd name="T29" fmla="*/ 121 h 142"/>
                  <a:gd name="T30" fmla="*/ 125 w 142"/>
                  <a:gd name="T31" fmla="*/ 115 h 142"/>
                  <a:gd name="T32" fmla="*/ 129 w 142"/>
                  <a:gd name="T33" fmla="*/ 110 h 142"/>
                  <a:gd name="T34" fmla="*/ 136 w 142"/>
                  <a:gd name="T35" fmla="*/ 97 h 142"/>
                  <a:gd name="T36" fmla="*/ 138 w 142"/>
                  <a:gd name="T37" fmla="*/ 90 h 142"/>
                  <a:gd name="T38" fmla="*/ 140 w 142"/>
                  <a:gd name="T39" fmla="*/ 84 h 142"/>
                  <a:gd name="T40" fmla="*/ 140 w 142"/>
                  <a:gd name="T41" fmla="*/ 80 h 142"/>
                  <a:gd name="T42" fmla="*/ 140 w 142"/>
                  <a:gd name="T43" fmla="*/ 78 h 142"/>
                  <a:gd name="T44" fmla="*/ 140 w 142"/>
                  <a:gd name="T45" fmla="*/ 77 h 142"/>
                  <a:gd name="T46" fmla="*/ 141 w 142"/>
                  <a:gd name="T47" fmla="*/ 77 h 142"/>
                  <a:gd name="T48" fmla="*/ 142 w 142"/>
                  <a:gd name="T49" fmla="*/ 71 h 142"/>
                  <a:gd name="T50" fmla="*/ 140 w 142"/>
                  <a:gd name="T51" fmla="*/ 56 h 142"/>
                  <a:gd name="T52" fmla="*/ 136 w 142"/>
                  <a:gd name="T53" fmla="*/ 43 h 142"/>
                  <a:gd name="T54" fmla="*/ 129 w 142"/>
                  <a:gd name="T55" fmla="*/ 31 h 142"/>
                  <a:gd name="T56" fmla="*/ 121 w 142"/>
                  <a:gd name="T57" fmla="*/ 20 h 142"/>
                  <a:gd name="T58" fmla="*/ 110 w 142"/>
                  <a:gd name="T59" fmla="*/ 11 h 142"/>
                  <a:gd name="T60" fmla="*/ 98 w 142"/>
                  <a:gd name="T61" fmla="*/ 5 h 142"/>
                  <a:gd name="T62" fmla="*/ 91 w 142"/>
                  <a:gd name="T63" fmla="*/ 2 h 142"/>
                  <a:gd name="T64" fmla="*/ 85 w 142"/>
                  <a:gd name="T65" fmla="*/ 1 h 142"/>
                  <a:gd name="T66" fmla="*/ 71 w 142"/>
                  <a:gd name="T67" fmla="*/ 0 h 142"/>
                  <a:gd name="T68" fmla="*/ 56 w 142"/>
                  <a:gd name="T69" fmla="*/ 1 h 142"/>
                  <a:gd name="T70" fmla="*/ 44 w 142"/>
                  <a:gd name="T71" fmla="*/ 5 h 142"/>
                  <a:gd name="T72" fmla="*/ 32 w 142"/>
                  <a:gd name="T73" fmla="*/ 11 h 142"/>
                  <a:gd name="T74" fmla="*/ 22 w 142"/>
                  <a:gd name="T75" fmla="*/ 20 h 142"/>
                  <a:gd name="T76" fmla="*/ 12 w 142"/>
                  <a:gd name="T77" fmla="*/ 31 h 142"/>
                  <a:gd name="T78" fmla="*/ 6 w 142"/>
                  <a:gd name="T79" fmla="*/ 43 h 142"/>
                  <a:gd name="T80" fmla="*/ 1 w 142"/>
                  <a:gd name="T81" fmla="*/ 56 h 142"/>
                  <a:gd name="T82" fmla="*/ 0 w 142"/>
                  <a:gd name="T83" fmla="*/ 71 h 142"/>
                  <a:gd name="T84" fmla="*/ 1 w 142"/>
                  <a:gd name="T85" fmla="*/ 84 h 142"/>
                  <a:gd name="T86" fmla="*/ 2 w 142"/>
                  <a:gd name="T87" fmla="*/ 90 h 142"/>
                  <a:gd name="T88" fmla="*/ 6 w 142"/>
                  <a:gd name="T89" fmla="*/ 97 h 142"/>
                  <a:gd name="T90" fmla="*/ 12 w 142"/>
                  <a:gd name="T91" fmla="*/ 110 h 142"/>
                  <a:gd name="T92" fmla="*/ 16 w 142"/>
                  <a:gd name="T93" fmla="*/ 115 h 142"/>
                  <a:gd name="T94" fmla="*/ 22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2" y="121"/>
                    </a:moveTo>
                    <a:lnTo>
                      <a:pt x="32" y="129"/>
                    </a:lnTo>
                    <a:lnTo>
                      <a:pt x="44" y="136"/>
                    </a:lnTo>
                    <a:lnTo>
                      <a:pt x="56" y="140"/>
                    </a:lnTo>
                    <a:lnTo>
                      <a:pt x="71" y="142"/>
                    </a:lnTo>
                    <a:lnTo>
                      <a:pt x="77" y="141"/>
                    </a:lnTo>
                    <a:lnTo>
                      <a:pt x="77" y="140"/>
                    </a:lnTo>
                    <a:lnTo>
                      <a:pt x="78" y="140"/>
                    </a:lnTo>
                    <a:lnTo>
                      <a:pt x="80" y="140"/>
                    </a:lnTo>
                    <a:lnTo>
                      <a:pt x="85" y="140"/>
                    </a:lnTo>
                    <a:lnTo>
                      <a:pt x="91" y="138"/>
                    </a:lnTo>
                    <a:lnTo>
                      <a:pt x="98" y="136"/>
                    </a:lnTo>
                    <a:lnTo>
                      <a:pt x="110" y="129"/>
                    </a:lnTo>
                    <a:lnTo>
                      <a:pt x="115" y="125"/>
                    </a:lnTo>
                    <a:lnTo>
                      <a:pt x="121" y="121"/>
                    </a:lnTo>
                    <a:lnTo>
                      <a:pt x="125" y="115"/>
                    </a:lnTo>
                    <a:lnTo>
                      <a:pt x="129" y="110"/>
                    </a:lnTo>
                    <a:lnTo>
                      <a:pt x="136" y="97"/>
                    </a:lnTo>
                    <a:lnTo>
                      <a:pt x="138" y="90"/>
                    </a:lnTo>
                    <a:lnTo>
                      <a:pt x="140" y="84"/>
                    </a:lnTo>
                    <a:lnTo>
                      <a:pt x="140" y="80"/>
                    </a:lnTo>
                    <a:lnTo>
                      <a:pt x="140" y="78"/>
                    </a:lnTo>
                    <a:lnTo>
                      <a:pt x="140" y="77"/>
                    </a:lnTo>
                    <a:lnTo>
                      <a:pt x="141" y="77"/>
                    </a:lnTo>
                    <a:lnTo>
                      <a:pt x="142" y="71"/>
                    </a:lnTo>
                    <a:lnTo>
                      <a:pt x="140" y="56"/>
                    </a:lnTo>
                    <a:lnTo>
                      <a:pt x="136" y="43"/>
                    </a:lnTo>
                    <a:lnTo>
                      <a:pt x="129" y="31"/>
                    </a:lnTo>
                    <a:lnTo>
                      <a:pt x="121" y="20"/>
                    </a:lnTo>
                    <a:lnTo>
                      <a:pt x="110" y="11"/>
                    </a:lnTo>
                    <a:lnTo>
                      <a:pt x="98" y="5"/>
                    </a:lnTo>
                    <a:lnTo>
                      <a:pt x="91" y="2"/>
                    </a:lnTo>
                    <a:lnTo>
                      <a:pt x="85" y="1"/>
                    </a:lnTo>
                    <a:lnTo>
                      <a:pt x="71" y="0"/>
                    </a:lnTo>
                    <a:lnTo>
                      <a:pt x="56" y="1"/>
                    </a:lnTo>
                    <a:lnTo>
                      <a:pt x="44" y="5"/>
                    </a:lnTo>
                    <a:lnTo>
                      <a:pt x="32" y="11"/>
                    </a:lnTo>
                    <a:lnTo>
                      <a:pt x="22" y="20"/>
                    </a:lnTo>
                    <a:lnTo>
                      <a:pt x="12" y="31"/>
                    </a:lnTo>
                    <a:lnTo>
                      <a:pt x="6" y="43"/>
                    </a:lnTo>
                    <a:lnTo>
                      <a:pt x="1" y="56"/>
                    </a:lnTo>
                    <a:lnTo>
                      <a:pt x="0" y="71"/>
                    </a:lnTo>
                    <a:lnTo>
                      <a:pt x="1" y="84"/>
                    </a:lnTo>
                    <a:lnTo>
                      <a:pt x="2" y="90"/>
                    </a:lnTo>
                    <a:lnTo>
                      <a:pt x="6" y="97"/>
                    </a:lnTo>
                    <a:lnTo>
                      <a:pt x="12" y="110"/>
                    </a:lnTo>
                    <a:lnTo>
                      <a:pt x="16" y="115"/>
                    </a:lnTo>
                    <a:lnTo>
                      <a:pt x="22" y="121"/>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3" name="Freeform 856">
                <a:extLst>
                  <a:ext uri="{FF2B5EF4-FFF2-40B4-BE49-F238E27FC236}">
                    <a16:creationId xmlns:a16="http://schemas.microsoft.com/office/drawing/2014/main" id="{F0E7C745-2803-6159-456F-585860D87B91}"/>
                  </a:ext>
                </a:extLst>
              </p:cNvPr>
              <p:cNvSpPr>
                <a:spLocks/>
              </p:cNvSpPr>
              <p:nvPr/>
            </p:nvSpPr>
            <p:spPr bwMode="auto">
              <a:xfrm>
                <a:off x="831851" y="4027488"/>
                <a:ext cx="44450" cy="46037"/>
              </a:xfrm>
              <a:custGeom>
                <a:avLst/>
                <a:gdLst>
                  <a:gd name="T0" fmla="*/ 21 w 142"/>
                  <a:gd name="T1" fmla="*/ 121 h 142"/>
                  <a:gd name="T2" fmla="*/ 31 w 142"/>
                  <a:gd name="T3" fmla="*/ 129 h 142"/>
                  <a:gd name="T4" fmla="*/ 43 w 142"/>
                  <a:gd name="T5" fmla="*/ 136 h 142"/>
                  <a:gd name="T6" fmla="*/ 55 w 142"/>
                  <a:gd name="T7" fmla="*/ 140 h 142"/>
                  <a:gd name="T8" fmla="*/ 71 w 142"/>
                  <a:gd name="T9" fmla="*/ 142 h 142"/>
                  <a:gd name="T10" fmla="*/ 77 w 142"/>
                  <a:gd name="T11" fmla="*/ 141 h 142"/>
                  <a:gd name="T12" fmla="*/ 77 w 142"/>
                  <a:gd name="T13" fmla="*/ 140 h 142"/>
                  <a:gd name="T14" fmla="*/ 78 w 142"/>
                  <a:gd name="T15" fmla="*/ 140 h 142"/>
                  <a:gd name="T16" fmla="*/ 80 w 142"/>
                  <a:gd name="T17" fmla="*/ 140 h 142"/>
                  <a:gd name="T18" fmla="*/ 84 w 142"/>
                  <a:gd name="T19" fmla="*/ 140 h 142"/>
                  <a:gd name="T20" fmla="*/ 90 w 142"/>
                  <a:gd name="T21" fmla="*/ 138 h 142"/>
                  <a:gd name="T22" fmla="*/ 97 w 142"/>
                  <a:gd name="T23" fmla="*/ 136 h 142"/>
                  <a:gd name="T24" fmla="*/ 109 w 142"/>
                  <a:gd name="T25" fmla="*/ 129 h 142"/>
                  <a:gd name="T26" fmla="*/ 114 w 142"/>
                  <a:gd name="T27" fmla="*/ 125 h 142"/>
                  <a:gd name="T28" fmla="*/ 120 w 142"/>
                  <a:gd name="T29" fmla="*/ 121 h 142"/>
                  <a:gd name="T30" fmla="*/ 124 w 142"/>
                  <a:gd name="T31" fmla="*/ 115 h 142"/>
                  <a:gd name="T32" fmla="*/ 128 w 142"/>
                  <a:gd name="T33" fmla="*/ 110 h 142"/>
                  <a:gd name="T34" fmla="*/ 135 w 142"/>
                  <a:gd name="T35" fmla="*/ 98 h 142"/>
                  <a:gd name="T36" fmla="*/ 137 w 142"/>
                  <a:gd name="T37" fmla="*/ 91 h 142"/>
                  <a:gd name="T38" fmla="*/ 140 w 142"/>
                  <a:gd name="T39" fmla="*/ 84 h 142"/>
                  <a:gd name="T40" fmla="*/ 140 w 142"/>
                  <a:gd name="T41" fmla="*/ 80 h 142"/>
                  <a:gd name="T42" fmla="*/ 140 w 142"/>
                  <a:gd name="T43" fmla="*/ 78 h 142"/>
                  <a:gd name="T44" fmla="*/ 140 w 142"/>
                  <a:gd name="T45" fmla="*/ 77 h 142"/>
                  <a:gd name="T46" fmla="*/ 141 w 142"/>
                  <a:gd name="T47" fmla="*/ 77 h 142"/>
                  <a:gd name="T48" fmla="*/ 142 w 142"/>
                  <a:gd name="T49" fmla="*/ 71 h 142"/>
                  <a:gd name="T50" fmla="*/ 140 w 142"/>
                  <a:gd name="T51" fmla="*/ 56 h 142"/>
                  <a:gd name="T52" fmla="*/ 135 w 142"/>
                  <a:gd name="T53" fmla="*/ 43 h 142"/>
                  <a:gd name="T54" fmla="*/ 128 w 142"/>
                  <a:gd name="T55" fmla="*/ 31 h 142"/>
                  <a:gd name="T56" fmla="*/ 120 w 142"/>
                  <a:gd name="T57" fmla="*/ 21 h 142"/>
                  <a:gd name="T58" fmla="*/ 109 w 142"/>
                  <a:gd name="T59" fmla="*/ 11 h 142"/>
                  <a:gd name="T60" fmla="*/ 97 w 142"/>
                  <a:gd name="T61" fmla="*/ 5 h 142"/>
                  <a:gd name="T62" fmla="*/ 90 w 142"/>
                  <a:gd name="T63" fmla="*/ 2 h 142"/>
                  <a:gd name="T64" fmla="*/ 84 w 142"/>
                  <a:gd name="T65" fmla="*/ 1 h 142"/>
                  <a:gd name="T66" fmla="*/ 71 w 142"/>
                  <a:gd name="T67" fmla="*/ 0 h 142"/>
                  <a:gd name="T68" fmla="*/ 55 w 142"/>
                  <a:gd name="T69" fmla="*/ 1 h 142"/>
                  <a:gd name="T70" fmla="*/ 43 w 142"/>
                  <a:gd name="T71" fmla="*/ 5 h 142"/>
                  <a:gd name="T72" fmla="*/ 31 w 142"/>
                  <a:gd name="T73" fmla="*/ 11 h 142"/>
                  <a:gd name="T74" fmla="*/ 21 w 142"/>
                  <a:gd name="T75" fmla="*/ 21 h 142"/>
                  <a:gd name="T76" fmla="*/ 11 w 142"/>
                  <a:gd name="T77" fmla="*/ 31 h 142"/>
                  <a:gd name="T78" fmla="*/ 5 w 142"/>
                  <a:gd name="T79" fmla="*/ 43 h 142"/>
                  <a:gd name="T80" fmla="*/ 1 w 142"/>
                  <a:gd name="T81" fmla="*/ 56 h 142"/>
                  <a:gd name="T82" fmla="*/ 0 w 142"/>
                  <a:gd name="T83" fmla="*/ 71 h 142"/>
                  <a:gd name="T84" fmla="*/ 1 w 142"/>
                  <a:gd name="T85" fmla="*/ 84 h 142"/>
                  <a:gd name="T86" fmla="*/ 2 w 142"/>
                  <a:gd name="T87" fmla="*/ 91 h 142"/>
                  <a:gd name="T88" fmla="*/ 5 w 142"/>
                  <a:gd name="T89" fmla="*/ 98 h 142"/>
                  <a:gd name="T90" fmla="*/ 11 w 142"/>
                  <a:gd name="T91" fmla="*/ 110 h 142"/>
                  <a:gd name="T92" fmla="*/ 15 w 142"/>
                  <a:gd name="T93" fmla="*/ 115 h 142"/>
                  <a:gd name="T94" fmla="*/ 21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1" y="121"/>
                    </a:moveTo>
                    <a:lnTo>
                      <a:pt x="31" y="129"/>
                    </a:lnTo>
                    <a:lnTo>
                      <a:pt x="43" y="136"/>
                    </a:lnTo>
                    <a:lnTo>
                      <a:pt x="55"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lnTo>
                      <a:pt x="124" y="115"/>
                    </a:lnTo>
                    <a:lnTo>
                      <a:pt x="128" y="110"/>
                    </a:lnTo>
                    <a:lnTo>
                      <a:pt x="135" y="98"/>
                    </a:lnTo>
                    <a:lnTo>
                      <a:pt x="137" y="91"/>
                    </a:lnTo>
                    <a:lnTo>
                      <a:pt x="140" y="84"/>
                    </a:lnTo>
                    <a:lnTo>
                      <a:pt x="140" y="80"/>
                    </a:lnTo>
                    <a:lnTo>
                      <a:pt x="140" y="78"/>
                    </a:lnTo>
                    <a:lnTo>
                      <a:pt x="140" y="77"/>
                    </a:lnTo>
                    <a:lnTo>
                      <a:pt x="141" y="77"/>
                    </a:lnTo>
                    <a:lnTo>
                      <a:pt x="142" y="71"/>
                    </a:lnTo>
                    <a:lnTo>
                      <a:pt x="140" y="56"/>
                    </a:lnTo>
                    <a:lnTo>
                      <a:pt x="135" y="43"/>
                    </a:lnTo>
                    <a:lnTo>
                      <a:pt x="128" y="31"/>
                    </a:lnTo>
                    <a:lnTo>
                      <a:pt x="120" y="21"/>
                    </a:lnTo>
                    <a:lnTo>
                      <a:pt x="109" y="11"/>
                    </a:lnTo>
                    <a:lnTo>
                      <a:pt x="97" y="5"/>
                    </a:lnTo>
                    <a:lnTo>
                      <a:pt x="90" y="2"/>
                    </a:lnTo>
                    <a:lnTo>
                      <a:pt x="84" y="1"/>
                    </a:lnTo>
                    <a:lnTo>
                      <a:pt x="71" y="0"/>
                    </a:lnTo>
                    <a:lnTo>
                      <a:pt x="55" y="1"/>
                    </a:lnTo>
                    <a:lnTo>
                      <a:pt x="43" y="5"/>
                    </a:lnTo>
                    <a:lnTo>
                      <a:pt x="31" y="11"/>
                    </a:lnTo>
                    <a:lnTo>
                      <a:pt x="21" y="21"/>
                    </a:lnTo>
                    <a:lnTo>
                      <a:pt x="11" y="31"/>
                    </a:lnTo>
                    <a:lnTo>
                      <a:pt x="5" y="43"/>
                    </a:lnTo>
                    <a:lnTo>
                      <a:pt x="1" y="56"/>
                    </a:lnTo>
                    <a:lnTo>
                      <a:pt x="0" y="71"/>
                    </a:lnTo>
                    <a:lnTo>
                      <a:pt x="1" y="84"/>
                    </a:lnTo>
                    <a:lnTo>
                      <a:pt x="2" y="91"/>
                    </a:lnTo>
                    <a:lnTo>
                      <a:pt x="5" y="98"/>
                    </a:lnTo>
                    <a:lnTo>
                      <a:pt x="11" y="110"/>
                    </a:lnTo>
                    <a:lnTo>
                      <a:pt x="15" y="115"/>
                    </a:lnTo>
                    <a:lnTo>
                      <a:pt x="21" y="121"/>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4" name="Freeform 857">
                <a:extLst>
                  <a:ext uri="{FF2B5EF4-FFF2-40B4-BE49-F238E27FC236}">
                    <a16:creationId xmlns:a16="http://schemas.microsoft.com/office/drawing/2014/main" id="{AAD902E0-A908-68AD-17D9-AB3AED24C86B}"/>
                  </a:ext>
                </a:extLst>
              </p:cNvPr>
              <p:cNvSpPr>
                <a:spLocks/>
              </p:cNvSpPr>
              <p:nvPr/>
            </p:nvSpPr>
            <p:spPr bwMode="auto">
              <a:xfrm>
                <a:off x="835026" y="3952875"/>
                <a:ext cx="46038" cy="46037"/>
              </a:xfrm>
              <a:custGeom>
                <a:avLst/>
                <a:gdLst>
                  <a:gd name="T0" fmla="*/ 21 w 142"/>
                  <a:gd name="T1" fmla="*/ 121 h 142"/>
                  <a:gd name="T2" fmla="*/ 31 w 142"/>
                  <a:gd name="T3" fmla="*/ 129 h 142"/>
                  <a:gd name="T4" fmla="*/ 43 w 142"/>
                  <a:gd name="T5" fmla="*/ 136 h 142"/>
                  <a:gd name="T6" fmla="*/ 56 w 142"/>
                  <a:gd name="T7" fmla="*/ 140 h 142"/>
                  <a:gd name="T8" fmla="*/ 71 w 142"/>
                  <a:gd name="T9" fmla="*/ 142 h 142"/>
                  <a:gd name="T10" fmla="*/ 77 w 142"/>
                  <a:gd name="T11" fmla="*/ 141 h 142"/>
                  <a:gd name="T12" fmla="*/ 77 w 142"/>
                  <a:gd name="T13" fmla="*/ 140 h 142"/>
                  <a:gd name="T14" fmla="*/ 78 w 142"/>
                  <a:gd name="T15" fmla="*/ 140 h 142"/>
                  <a:gd name="T16" fmla="*/ 80 w 142"/>
                  <a:gd name="T17" fmla="*/ 140 h 142"/>
                  <a:gd name="T18" fmla="*/ 84 w 142"/>
                  <a:gd name="T19" fmla="*/ 140 h 142"/>
                  <a:gd name="T20" fmla="*/ 90 w 142"/>
                  <a:gd name="T21" fmla="*/ 138 h 142"/>
                  <a:gd name="T22" fmla="*/ 97 w 142"/>
                  <a:gd name="T23" fmla="*/ 136 h 142"/>
                  <a:gd name="T24" fmla="*/ 109 w 142"/>
                  <a:gd name="T25" fmla="*/ 129 h 142"/>
                  <a:gd name="T26" fmla="*/ 114 w 142"/>
                  <a:gd name="T27" fmla="*/ 125 h 142"/>
                  <a:gd name="T28" fmla="*/ 120 w 142"/>
                  <a:gd name="T29" fmla="*/ 121 h 142"/>
                  <a:gd name="T30" fmla="*/ 124 w 142"/>
                  <a:gd name="T31" fmla="*/ 115 h 142"/>
                  <a:gd name="T32" fmla="*/ 129 w 142"/>
                  <a:gd name="T33" fmla="*/ 110 h 142"/>
                  <a:gd name="T34" fmla="*/ 136 w 142"/>
                  <a:gd name="T35" fmla="*/ 97 h 142"/>
                  <a:gd name="T36" fmla="*/ 138 w 142"/>
                  <a:gd name="T37" fmla="*/ 90 h 142"/>
                  <a:gd name="T38" fmla="*/ 140 w 142"/>
                  <a:gd name="T39" fmla="*/ 84 h 142"/>
                  <a:gd name="T40" fmla="*/ 140 w 142"/>
                  <a:gd name="T41" fmla="*/ 80 h 142"/>
                  <a:gd name="T42" fmla="*/ 140 w 142"/>
                  <a:gd name="T43" fmla="*/ 78 h 142"/>
                  <a:gd name="T44" fmla="*/ 140 w 142"/>
                  <a:gd name="T45" fmla="*/ 77 h 142"/>
                  <a:gd name="T46" fmla="*/ 141 w 142"/>
                  <a:gd name="T47" fmla="*/ 77 h 142"/>
                  <a:gd name="T48" fmla="*/ 142 w 142"/>
                  <a:gd name="T49" fmla="*/ 71 h 142"/>
                  <a:gd name="T50" fmla="*/ 140 w 142"/>
                  <a:gd name="T51" fmla="*/ 56 h 142"/>
                  <a:gd name="T52" fmla="*/ 136 w 142"/>
                  <a:gd name="T53" fmla="*/ 43 h 142"/>
                  <a:gd name="T54" fmla="*/ 129 w 142"/>
                  <a:gd name="T55" fmla="*/ 31 h 142"/>
                  <a:gd name="T56" fmla="*/ 120 w 142"/>
                  <a:gd name="T57" fmla="*/ 20 h 142"/>
                  <a:gd name="T58" fmla="*/ 109 w 142"/>
                  <a:gd name="T59" fmla="*/ 11 h 142"/>
                  <a:gd name="T60" fmla="*/ 97 w 142"/>
                  <a:gd name="T61" fmla="*/ 5 h 142"/>
                  <a:gd name="T62" fmla="*/ 90 w 142"/>
                  <a:gd name="T63" fmla="*/ 2 h 142"/>
                  <a:gd name="T64" fmla="*/ 84 w 142"/>
                  <a:gd name="T65" fmla="*/ 1 h 142"/>
                  <a:gd name="T66" fmla="*/ 71 w 142"/>
                  <a:gd name="T67" fmla="*/ 0 h 142"/>
                  <a:gd name="T68" fmla="*/ 56 w 142"/>
                  <a:gd name="T69" fmla="*/ 1 h 142"/>
                  <a:gd name="T70" fmla="*/ 43 w 142"/>
                  <a:gd name="T71" fmla="*/ 5 h 142"/>
                  <a:gd name="T72" fmla="*/ 31 w 142"/>
                  <a:gd name="T73" fmla="*/ 11 h 142"/>
                  <a:gd name="T74" fmla="*/ 21 w 142"/>
                  <a:gd name="T75" fmla="*/ 20 h 142"/>
                  <a:gd name="T76" fmla="*/ 11 w 142"/>
                  <a:gd name="T77" fmla="*/ 31 h 142"/>
                  <a:gd name="T78" fmla="*/ 5 w 142"/>
                  <a:gd name="T79" fmla="*/ 43 h 142"/>
                  <a:gd name="T80" fmla="*/ 1 w 142"/>
                  <a:gd name="T81" fmla="*/ 56 h 142"/>
                  <a:gd name="T82" fmla="*/ 0 w 142"/>
                  <a:gd name="T83" fmla="*/ 71 h 142"/>
                  <a:gd name="T84" fmla="*/ 1 w 142"/>
                  <a:gd name="T85" fmla="*/ 84 h 142"/>
                  <a:gd name="T86" fmla="*/ 2 w 142"/>
                  <a:gd name="T87" fmla="*/ 90 h 142"/>
                  <a:gd name="T88" fmla="*/ 5 w 142"/>
                  <a:gd name="T89" fmla="*/ 97 h 142"/>
                  <a:gd name="T90" fmla="*/ 11 w 142"/>
                  <a:gd name="T91" fmla="*/ 110 h 142"/>
                  <a:gd name="T92" fmla="*/ 15 w 142"/>
                  <a:gd name="T93" fmla="*/ 115 h 142"/>
                  <a:gd name="T94" fmla="*/ 21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1" y="121"/>
                    </a:moveTo>
                    <a:lnTo>
                      <a:pt x="31" y="129"/>
                    </a:lnTo>
                    <a:lnTo>
                      <a:pt x="43" y="136"/>
                    </a:lnTo>
                    <a:lnTo>
                      <a:pt x="56"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lnTo>
                      <a:pt x="124" y="115"/>
                    </a:lnTo>
                    <a:lnTo>
                      <a:pt x="129" y="110"/>
                    </a:lnTo>
                    <a:lnTo>
                      <a:pt x="136" y="97"/>
                    </a:lnTo>
                    <a:lnTo>
                      <a:pt x="138" y="90"/>
                    </a:lnTo>
                    <a:lnTo>
                      <a:pt x="140" y="84"/>
                    </a:lnTo>
                    <a:lnTo>
                      <a:pt x="140" y="80"/>
                    </a:lnTo>
                    <a:lnTo>
                      <a:pt x="140" y="78"/>
                    </a:lnTo>
                    <a:lnTo>
                      <a:pt x="140" y="77"/>
                    </a:lnTo>
                    <a:lnTo>
                      <a:pt x="141" y="77"/>
                    </a:lnTo>
                    <a:lnTo>
                      <a:pt x="142" y="71"/>
                    </a:lnTo>
                    <a:lnTo>
                      <a:pt x="140" y="56"/>
                    </a:lnTo>
                    <a:lnTo>
                      <a:pt x="136" y="43"/>
                    </a:lnTo>
                    <a:lnTo>
                      <a:pt x="129" y="31"/>
                    </a:lnTo>
                    <a:lnTo>
                      <a:pt x="120" y="20"/>
                    </a:lnTo>
                    <a:lnTo>
                      <a:pt x="109" y="11"/>
                    </a:lnTo>
                    <a:lnTo>
                      <a:pt x="97" y="5"/>
                    </a:lnTo>
                    <a:lnTo>
                      <a:pt x="90" y="2"/>
                    </a:lnTo>
                    <a:lnTo>
                      <a:pt x="84" y="1"/>
                    </a:lnTo>
                    <a:lnTo>
                      <a:pt x="71" y="0"/>
                    </a:lnTo>
                    <a:lnTo>
                      <a:pt x="56" y="1"/>
                    </a:lnTo>
                    <a:lnTo>
                      <a:pt x="43" y="5"/>
                    </a:lnTo>
                    <a:lnTo>
                      <a:pt x="31" y="11"/>
                    </a:lnTo>
                    <a:lnTo>
                      <a:pt x="21" y="20"/>
                    </a:lnTo>
                    <a:lnTo>
                      <a:pt x="11" y="31"/>
                    </a:lnTo>
                    <a:lnTo>
                      <a:pt x="5" y="43"/>
                    </a:lnTo>
                    <a:lnTo>
                      <a:pt x="1" y="56"/>
                    </a:lnTo>
                    <a:lnTo>
                      <a:pt x="0" y="71"/>
                    </a:lnTo>
                    <a:lnTo>
                      <a:pt x="1" y="84"/>
                    </a:lnTo>
                    <a:lnTo>
                      <a:pt x="2" y="90"/>
                    </a:lnTo>
                    <a:lnTo>
                      <a:pt x="5" y="97"/>
                    </a:lnTo>
                    <a:lnTo>
                      <a:pt x="11" y="110"/>
                    </a:lnTo>
                    <a:lnTo>
                      <a:pt x="15" y="115"/>
                    </a:lnTo>
                    <a:lnTo>
                      <a:pt x="21" y="121"/>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5" name="Freeform 858">
                <a:extLst>
                  <a:ext uri="{FF2B5EF4-FFF2-40B4-BE49-F238E27FC236}">
                    <a16:creationId xmlns:a16="http://schemas.microsoft.com/office/drawing/2014/main" id="{4DA006ED-ABA9-E5EB-6EC9-7685BADFE66D}"/>
                  </a:ext>
                </a:extLst>
              </p:cNvPr>
              <p:cNvSpPr>
                <a:spLocks/>
              </p:cNvSpPr>
              <p:nvPr/>
            </p:nvSpPr>
            <p:spPr bwMode="auto">
              <a:xfrm>
                <a:off x="842963" y="3914775"/>
                <a:ext cx="44450" cy="44450"/>
              </a:xfrm>
              <a:custGeom>
                <a:avLst/>
                <a:gdLst>
                  <a:gd name="T0" fmla="*/ 21 w 142"/>
                  <a:gd name="T1" fmla="*/ 121 h 142"/>
                  <a:gd name="T2" fmla="*/ 32 w 142"/>
                  <a:gd name="T3" fmla="*/ 129 h 142"/>
                  <a:gd name="T4" fmla="*/ 44 w 142"/>
                  <a:gd name="T5" fmla="*/ 136 h 142"/>
                  <a:gd name="T6" fmla="*/ 56 w 142"/>
                  <a:gd name="T7" fmla="*/ 140 h 142"/>
                  <a:gd name="T8" fmla="*/ 71 w 142"/>
                  <a:gd name="T9" fmla="*/ 142 h 142"/>
                  <a:gd name="T10" fmla="*/ 77 w 142"/>
                  <a:gd name="T11" fmla="*/ 141 h 142"/>
                  <a:gd name="T12" fmla="*/ 77 w 142"/>
                  <a:gd name="T13" fmla="*/ 140 h 142"/>
                  <a:gd name="T14" fmla="*/ 78 w 142"/>
                  <a:gd name="T15" fmla="*/ 140 h 142"/>
                  <a:gd name="T16" fmla="*/ 80 w 142"/>
                  <a:gd name="T17" fmla="*/ 140 h 142"/>
                  <a:gd name="T18" fmla="*/ 84 w 142"/>
                  <a:gd name="T19" fmla="*/ 140 h 142"/>
                  <a:gd name="T20" fmla="*/ 90 w 142"/>
                  <a:gd name="T21" fmla="*/ 138 h 142"/>
                  <a:gd name="T22" fmla="*/ 97 w 142"/>
                  <a:gd name="T23" fmla="*/ 136 h 142"/>
                  <a:gd name="T24" fmla="*/ 110 w 142"/>
                  <a:gd name="T25" fmla="*/ 129 h 142"/>
                  <a:gd name="T26" fmla="*/ 115 w 142"/>
                  <a:gd name="T27" fmla="*/ 125 h 142"/>
                  <a:gd name="T28" fmla="*/ 121 w 142"/>
                  <a:gd name="T29" fmla="*/ 121 h 142"/>
                  <a:gd name="T30" fmla="*/ 125 w 142"/>
                  <a:gd name="T31" fmla="*/ 115 h 142"/>
                  <a:gd name="T32" fmla="*/ 129 w 142"/>
                  <a:gd name="T33" fmla="*/ 110 h 142"/>
                  <a:gd name="T34" fmla="*/ 136 w 142"/>
                  <a:gd name="T35" fmla="*/ 98 h 142"/>
                  <a:gd name="T36" fmla="*/ 138 w 142"/>
                  <a:gd name="T37" fmla="*/ 91 h 142"/>
                  <a:gd name="T38" fmla="*/ 140 w 142"/>
                  <a:gd name="T39" fmla="*/ 85 h 142"/>
                  <a:gd name="T40" fmla="*/ 140 w 142"/>
                  <a:gd name="T41" fmla="*/ 81 h 142"/>
                  <a:gd name="T42" fmla="*/ 140 w 142"/>
                  <a:gd name="T43" fmla="*/ 79 h 142"/>
                  <a:gd name="T44" fmla="*/ 140 w 142"/>
                  <a:gd name="T45" fmla="*/ 78 h 142"/>
                  <a:gd name="T46" fmla="*/ 141 w 142"/>
                  <a:gd name="T47" fmla="*/ 78 h 142"/>
                  <a:gd name="T48" fmla="*/ 142 w 142"/>
                  <a:gd name="T49" fmla="*/ 71 h 142"/>
                  <a:gd name="T50" fmla="*/ 140 w 142"/>
                  <a:gd name="T51" fmla="*/ 56 h 142"/>
                  <a:gd name="T52" fmla="*/ 136 w 142"/>
                  <a:gd name="T53" fmla="*/ 43 h 142"/>
                  <a:gd name="T54" fmla="*/ 129 w 142"/>
                  <a:gd name="T55" fmla="*/ 31 h 142"/>
                  <a:gd name="T56" fmla="*/ 121 w 142"/>
                  <a:gd name="T57" fmla="*/ 21 h 142"/>
                  <a:gd name="T58" fmla="*/ 110 w 142"/>
                  <a:gd name="T59" fmla="*/ 12 h 142"/>
                  <a:gd name="T60" fmla="*/ 97 w 142"/>
                  <a:gd name="T61" fmla="*/ 6 h 142"/>
                  <a:gd name="T62" fmla="*/ 90 w 142"/>
                  <a:gd name="T63" fmla="*/ 3 h 142"/>
                  <a:gd name="T64" fmla="*/ 84 w 142"/>
                  <a:gd name="T65" fmla="*/ 2 h 142"/>
                  <a:gd name="T66" fmla="*/ 71 w 142"/>
                  <a:gd name="T67" fmla="*/ 0 h 142"/>
                  <a:gd name="T68" fmla="*/ 56 w 142"/>
                  <a:gd name="T69" fmla="*/ 2 h 142"/>
                  <a:gd name="T70" fmla="*/ 44 w 142"/>
                  <a:gd name="T71" fmla="*/ 6 h 142"/>
                  <a:gd name="T72" fmla="*/ 32 w 142"/>
                  <a:gd name="T73" fmla="*/ 12 h 142"/>
                  <a:gd name="T74" fmla="*/ 21 w 142"/>
                  <a:gd name="T75" fmla="*/ 21 h 142"/>
                  <a:gd name="T76" fmla="*/ 11 w 142"/>
                  <a:gd name="T77" fmla="*/ 31 h 142"/>
                  <a:gd name="T78" fmla="*/ 5 w 142"/>
                  <a:gd name="T79" fmla="*/ 43 h 142"/>
                  <a:gd name="T80" fmla="*/ 1 w 142"/>
                  <a:gd name="T81" fmla="*/ 56 h 142"/>
                  <a:gd name="T82" fmla="*/ 0 w 142"/>
                  <a:gd name="T83" fmla="*/ 71 h 142"/>
                  <a:gd name="T84" fmla="*/ 1 w 142"/>
                  <a:gd name="T85" fmla="*/ 85 h 142"/>
                  <a:gd name="T86" fmla="*/ 2 w 142"/>
                  <a:gd name="T87" fmla="*/ 91 h 142"/>
                  <a:gd name="T88" fmla="*/ 5 w 142"/>
                  <a:gd name="T89" fmla="*/ 98 h 142"/>
                  <a:gd name="T90" fmla="*/ 11 w 142"/>
                  <a:gd name="T91" fmla="*/ 110 h 142"/>
                  <a:gd name="T92" fmla="*/ 15 w 142"/>
                  <a:gd name="T93" fmla="*/ 115 h 142"/>
                  <a:gd name="T94" fmla="*/ 21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1" y="121"/>
                    </a:moveTo>
                    <a:lnTo>
                      <a:pt x="32" y="129"/>
                    </a:lnTo>
                    <a:lnTo>
                      <a:pt x="44" y="136"/>
                    </a:lnTo>
                    <a:lnTo>
                      <a:pt x="56" y="140"/>
                    </a:lnTo>
                    <a:lnTo>
                      <a:pt x="71" y="142"/>
                    </a:lnTo>
                    <a:lnTo>
                      <a:pt x="77" y="141"/>
                    </a:lnTo>
                    <a:lnTo>
                      <a:pt x="77" y="140"/>
                    </a:lnTo>
                    <a:lnTo>
                      <a:pt x="78" y="140"/>
                    </a:lnTo>
                    <a:lnTo>
                      <a:pt x="80" y="140"/>
                    </a:lnTo>
                    <a:lnTo>
                      <a:pt x="84" y="140"/>
                    </a:lnTo>
                    <a:lnTo>
                      <a:pt x="90" y="138"/>
                    </a:lnTo>
                    <a:lnTo>
                      <a:pt x="97" y="136"/>
                    </a:lnTo>
                    <a:lnTo>
                      <a:pt x="110" y="129"/>
                    </a:lnTo>
                    <a:lnTo>
                      <a:pt x="115" y="125"/>
                    </a:lnTo>
                    <a:lnTo>
                      <a:pt x="121" y="121"/>
                    </a:lnTo>
                    <a:lnTo>
                      <a:pt x="125" y="115"/>
                    </a:lnTo>
                    <a:lnTo>
                      <a:pt x="129" y="110"/>
                    </a:lnTo>
                    <a:lnTo>
                      <a:pt x="136" y="98"/>
                    </a:lnTo>
                    <a:lnTo>
                      <a:pt x="138" y="91"/>
                    </a:lnTo>
                    <a:lnTo>
                      <a:pt x="140" y="85"/>
                    </a:lnTo>
                    <a:lnTo>
                      <a:pt x="140" y="81"/>
                    </a:lnTo>
                    <a:lnTo>
                      <a:pt x="140" y="79"/>
                    </a:lnTo>
                    <a:lnTo>
                      <a:pt x="140" y="78"/>
                    </a:lnTo>
                    <a:lnTo>
                      <a:pt x="141" y="78"/>
                    </a:lnTo>
                    <a:lnTo>
                      <a:pt x="142" y="71"/>
                    </a:lnTo>
                    <a:lnTo>
                      <a:pt x="140" y="56"/>
                    </a:lnTo>
                    <a:lnTo>
                      <a:pt x="136" y="43"/>
                    </a:lnTo>
                    <a:lnTo>
                      <a:pt x="129" y="31"/>
                    </a:lnTo>
                    <a:lnTo>
                      <a:pt x="121" y="21"/>
                    </a:lnTo>
                    <a:lnTo>
                      <a:pt x="110" y="12"/>
                    </a:lnTo>
                    <a:lnTo>
                      <a:pt x="97" y="6"/>
                    </a:lnTo>
                    <a:lnTo>
                      <a:pt x="90" y="3"/>
                    </a:lnTo>
                    <a:lnTo>
                      <a:pt x="84" y="2"/>
                    </a:lnTo>
                    <a:lnTo>
                      <a:pt x="71" y="0"/>
                    </a:lnTo>
                    <a:lnTo>
                      <a:pt x="56" y="2"/>
                    </a:lnTo>
                    <a:lnTo>
                      <a:pt x="44" y="6"/>
                    </a:lnTo>
                    <a:lnTo>
                      <a:pt x="32" y="12"/>
                    </a:lnTo>
                    <a:lnTo>
                      <a:pt x="21" y="21"/>
                    </a:lnTo>
                    <a:lnTo>
                      <a:pt x="11" y="31"/>
                    </a:lnTo>
                    <a:lnTo>
                      <a:pt x="5" y="43"/>
                    </a:lnTo>
                    <a:lnTo>
                      <a:pt x="1" y="56"/>
                    </a:lnTo>
                    <a:lnTo>
                      <a:pt x="0" y="71"/>
                    </a:lnTo>
                    <a:lnTo>
                      <a:pt x="1" y="85"/>
                    </a:lnTo>
                    <a:lnTo>
                      <a:pt x="2" y="91"/>
                    </a:lnTo>
                    <a:lnTo>
                      <a:pt x="5" y="98"/>
                    </a:lnTo>
                    <a:lnTo>
                      <a:pt x="11" y="110"/>
                    </a:lnTo>
                    <a:lnTo>
                      <a:pt x="15" y="115"/>
                    </a:lnTo>
                    <a:lnTo>
                      <a:pt x="21" y="121"/>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6" name="Freeform 859">
                <a:extLst>
                  <a:ext uri="{FF2B5EF4-FFF2-40B4-BE49-F238E27FC236}">
                    <a16:creationId xmlns:a16="http://schemas.microsoft.com/office/drawing/2014/main" id="{C23ACEC6-6B7A-EF34-EA5E-35B6279969D0}"/>
                  </a:ext>
                </a:extLst>
              </p:cNvPr>
              <p:cNvSpPr>
                <a:spLocks/>
              </p:cNvSpPr>
              <p:nvPr/>
            </p:nvSpPr>
            <p:spPr bwMode="auto">
              <a:xfrm>
                <a:off x="869951" y="3948113"/>
                <a:ext cx="44450" cy="46037"/>
              </a:xfrm>
              <a:custGeom>
                <a:avLst/>
                <a:gdLst>
                  <a:gd name="T0" fmla="*/ 22 w 142"/>
                  <a:gd name="T1" fmla="*/ 121 h 142"/>
                  <a:gd name="T2" fmla="*/ 32 w 142"/>
                  <a:gd name="T3" fmla="*/ 129 h 142"/>
                  <a:gd name="T4" fmla="*/ 44 w 142"/>
                  <a:gd name="T5" fmla="*/ 136 h 142"/>
                  <a:gd name="T6" fmla="*/ 56 w 142"/>
                  <a:gd name="T7" fmla="*/ 140 h 142"/>
                  <a:gd name="T8" fmla="*/ 71 w 142"/>
                  <a:gd name="T9" fmla="*/ 142 h 142"/>
                  <a:gd name="T10" fmla="*/ 77 w 142"/>
                  <a:gd name="T11" fmla="*/ 141 h 142"/>
                  <a:gd name="T12" fmla="*/ 77 w 142"/>
                  <a:gd name="T13" fmla="*/ 140 h 142"/>
                  <a:gd name="T14" fmla="*/ 78 w 142"/>
                  <a:gd name="T15" fmla="*/ 140 h 142"/>
                  <a:gd name="T16" fmla="*/ 80 w 142"/>
                  <a:gd name="T17" fmla="*/ 140 h 142"/>
                  <a:gd name="T18" fmla="*/ 84 w 142"/>
                  <a:gd name="T19" fmla="*/ 140 h 142"/>
                  <a:gd name="T20" fmla="*/ 90 w 142"/>
                  <a:gd name="T21" fmla="*/ 138 h 142"/>
                  <a:gd name="T22" fmla="*/ 98 w 142"/>
                  <a:gd name="T23" fmla="*/ 136 h 142"/>
                  <a:gd name="T24" fmla="*/ 110 w 142"/>
                  <a:gd name="T25" fmla="*/ 129 h 142"/>
                  <a:gd name="T26" fmla="*/ 115 w 142"/>
                  <a:gd name="T27" fmla="*/ 125 h 142"/>
                  <a:gd name="T28" fmla="*/ 121 w 142"/>
                  <a:gd name="T29" fmla="*/ 121 h 142"/>
                  <a:gd name="T30" fmla="*/ 125 w 142"/>
                  <a:gd name="T31" fmla="*/ 114 h 142"/>
                  <a:gd name="T32" fmla="*/ 129 w 142"/>
                  <a:gd name="T33" fmla="*/ 109 h 142"/>
                  <a:gd name="T34" fmla="*/ 136 w 142"/>
                  <a:gd name="T35" fmla="*/ 97 h 142"/>
                  <a:gd name="T36" fmla="*/ 138 w 142"/>
                  <a:gd name="T37" fmla="*/ 90 h 142"/>
                  <a:gd name="T38" fmla="*/ 140 w 142"/>
                  <a:gd name="T39" fmla="*/ 84 h 142"/>
                  <a:gd name="T40" fmla="*/ 140 w 142"/>
                  <a:gd name="T41" fmla="*/ 80 h 142"/>
                  <a:gd name="T42" fmla="*/ 140 w 142"/>
                  <a:gd name="T43" fmla="*/ 78 h 142"/>
                  <a:gd name="T44" fmla="*/ 140 w 142"/>
                  <a:gd name="T45" fmla="*/ 77 h 142"/>
                  <a:gd name="T46" fmla="*/ 141 w 142"/>
                  <a:gd name="T47" fmla="*/ 77 h 142"/>
                  <a:gd name="T48" fmla="*/ 142 w 142"/>
                  <a:gd name="T49" fmla="*/ 71 h 142"/>
                  <a:gd name="T50" fmla="*/ 140 w 142"/>
                  <a:gd name="T51" fmla="*/ 56 h 142"/>
                  <a:gd name="T52" fmla="*/ 136 w 142"/>
                  <a:gd name="T53" fmla="*/ 43 h 142"/>
                  <a:gd name="T54" fmla="*/ 129 w 142"/>
                  <a:gd name="T55" fmla="*/ 30 h 142"/>
                  <a:gd name="T56" fmla="*/ 121 w 142"/>
                  <a:gd name="T57" fmla="*/ 20 h 142"/>
                  <a:gd name="T58" fmla="*/ 110 w 142"/>
                  <a:gd name="T59" fmla="*/ 11 h 142"/>
                  <a:gd name="T60" fmla="*/ 98 w 142"/>
                  <a:gd name="T61" fmla="*/ 5 h 142"/>
                  <a:gd name="T62" fmla="*/ 90 w 142"/>
                  <a:gd name="T63" fmla="*/ 2 h 142"/>
                  <a:gd name="T64" fmla="*/ 84 w 142"/>
                  <a:gd name="T65" fmla="*/ 1 h 142"/>
                  <a:gd name="T66" fmla="*/ 71 w 142"/>
                  <a:gd name="T67" fmla="*/ 0 h 142"/>
                  <a:gd name="T68" fmla="*/ 56 w 142"/>
                  <a:gd name="T69" fmla="*/ 1 h 142"/>
                  <a:gd name="T70" fmla="*/ 44 w 142"/>
                  <a:gd name="T71" fmla="*/ 5 h 142"/>
                  <a:gd name="T72" fmla="*/ 32 w 142"/>
                  <a:gd name="T73" fmla="*/ 11 h 142"/>
                  <a:gd name="T74" fmla="*/ 22 w 142"/>
                  <a:gd name="T75" fmla="*/ 20 h 142"/>
                  <a:gd name="T76" fmla="*/ 11 w 142"/>
                  <a:gd name="T77" fmla="*/ 30 h 142"/>
                  <a:gd name="T78" fmla="*/ 5 w 142"/>
                  <a:gd name="T79" fmla="*/ 43 h 142"/>
                  <a:gd name="T80" fmla="*/ 1 w 142"/>
                  <a:gd name="T81" fmla="*/ 56 h 142"/>
                  <a:gd name="T82" fmla="*/ 0 w 142"/>
                  <a:gd name="T83" fmla="*/ 71 h 142"/>
                  <a:gd name="T84" fmla="*/ 1 w 142"/>
                  <a:gd name="T85" fmla="*/ 84 h 142"/>
                  <a:gd name="T86" fmla="*/ 2 w 142"/>
                  <a:gd name="T87" fmla="*/ 90 h 142"/>
                  <a:gd name="T88" fmla="*/ 5 w 142"/>
                  <a:gd name="T89" fmla="*/ 97 h 142"/>
                  <a:gd name="T90" fmla="*/ 11 w 142"/>
                  <a:gd name="T91" fmla="*/ 109 h 142"/>
                  <a:gd name="T92" fmla="*/ 15 w 142"/>
                  <a:gd name="T93" fmla="*/ 114 h 142"/>
                  <a:gd name="T94" fmla="*/ 22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2" y="121"/>
                    </a:moveTo>
                    <a:lnTo>
                      <a:pt x="32" y="129"/>
                    </a:lnTo>
                    <a:lnTo>
                      <a:pt x="44" y="136"/>
                    </a:lnTo>
                    <a:lnTo>
                      <a:pt x="56" y="140"/>
                    </a:lnTo>
                    <a:lnTo>
                      <a:pt x="71" y="142"/>
                    </a:lnTo>
                    <a:lnTo>
                      <a:pt x="77" y="141"/>
                    </a:lnTo>
                    <a:lnTo>
                      <a:pt x="77" y="140"/>
                    </a:lnTo>
                    <a:lnTo>
                      <a:pt x="78" y="140"/>
                    </a:lnTo>
                    <a:lnTo>
                      <a:pt x="80" y="140"/>
                    </a:lnTo>
                    <a:lnTo>
                      <a:pt x="84" y="140"/>
                    </a:lnTo>
                    <a:lnTo>
                      <a:pt x="90" y="138"/>
                    </a:lnTo>
                    <a:lnTo>
                      <a:pt x="98" y="136"/>
                    </a:lnTo>
                    <a:lnTo>
                      <a:pt x="110" y="129"/>
                    </a:lnTo>
                    <a:lnTo>
                      <a:pt x="115" y="125"/>
                    </a:lnTo>
                    <a:lnTo>
                      <a:pt x="121" y="121"/>
                    </a:lnTo>
                    <a:lnTo>
                      <a:pt x="125" y="114"/>
                    </a:lnTo>
                    <a:lnTo>
                      <a:pt x="129" y="109"/>
                    </a:lnTo>
                    <a:lnTo>
                      <a:pt x="136" y="97"/>
                    </a:lnTo>
                    <a:lnTo>
                      <a:pt x="138" y="90"/>
                    </a:lnTo>
                    <a:lnTo>
                      <a:pt x="140" y="84"/>
                    </a:lnTo>
                    <a:lnTo>
                      <a:pt x="140" y="80"/>
                    </a:lnTo>
                    <a:lnTo>
                      <a:pt x="140" y="78"/>
                    </a:lnTo>
                    <a:lnTo>
                      <a:pt x="140" y="77"/>
                    </a:lnTo>
                    <a:lnTo>
                      <a:pt x="141" y="77"/>
                    </a:lnTo>
                    <a:lnTo>
                      <a:pt x="142" y="71"/>
                    </a:lnTo>
                    <a:lnTo>
                      <a:pt x="140" y="56"/>
                    </a:lnTo>
                    <a:lnTo>
                      <a:pt x="136" y="43"/>
                    </a:lnTo>
                    <a:lnTo>
                      <a:pt x="129" y="30"/>
                    </a:lnTo>
                    <a:lnTo>
                      <a:pt x="121" y="20"/>
                    </a:lnTo>
                    <a:lnTo>
                      <a:pt x="110" y="11"/>
                    </a:lnTo>
                    <a:lnTo>
                      <a:pt x="98" y="5"/>
                    </a:lnTo>
                    <a:lnTo>
                      <a:pt x="90" y="2"/>
                    </a:lnTo>
                    <a:lnTo>
                      <a:pt x="84" y="1"/>
                    </a:lnTo>
                    <a:lnTo>
                      <a:pt x="71" y="0"/>
                    </a:lnTo>
                    <a:lnTo>
                      <a:pt x="56" y="1"/>
                    </a:lnTo>
                    <a:lnTo>
                      <a:pt x="44" y="5"/>
                    </a:lnTo>
                    <a:lnTo>
                      <a:pt x="32" y="11"/>
                    </a:lnTo>
                    <a:lnTo>
                      <a:pt x="22" y="20"/>
                    </a:lnTo>
                    <a:lnTo>
                      <a:pt x="11" y="30"/>
                    </a:lnTo>
                    <a:lnTo>
                      <a:pt x="5" y="43"/>
                    </a:lnTo>
                    <a:lnTo>
                      <a:pt x="1" y="56"/>
                    </a:lnTo>
                    <a:lnTo>
                      <a:pt x="0" y="71"/>
                    </a:lnTo>
                    <a:lnTo>
                      <a:pt x="1" y="84"/>
                    </a:lnTo>
                    <a:lnTo>
                      <a:pt x="2" y="90"/>
                    </a:lnTo>
                    <a:lnTo>
                      <a:pt x="5" y="97"/>
                    </a:lnTo>
                    <a:lnTo>
                      <a:pt x="11" y="109"/>
                    </a:lnTo>
                    <a:lnTo>
                      <a:pt x="15" y="114"/>
                    </a:lnTo>
                    <a:lnTo>
                      <a:pt x="22" y="121"/>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7" name="Freeform 860">
                <a:extLst>
                  <a:ext uri="{FF2B5EF4-FFF2-40B4-BE49-F238E27FC236}">
                    <a16:creationId xmlns:a16="http://schemas.microsoft.com/office/drawing/2014/main" id="{9206437A-AF0B-F9AD-7239-00A748C85AD6}"/>
                  </a:ext>
                </a:extLst>
              </p:cNvPr>
              <p:cNvSpPr>
                <a:spLocks/>
              </p:cNvSpPr>
              <p:nvPr/>
            </p:nvSpPr>
            <p:spPr bwMode="auto">
              <a:xfrm>
                <a:off x="898526" y="3984625"/>
                <a:ext cx="44450" cy="46037"/>
              </a:xfrm>
              <a:custGeom>
                <a:avLst/>
                <a:gdLst>
                  <a:gd name="T0" fmla="*/ 22 w 142"/>
                  <a:gd name="T1" fmla="*/ 121 h 142"/>
                  <a:gd name="T2" fmla="*/ 32 w 142"/>
                  <a:gd name="T3" fmla="*/ 129 h 142"/>
                  <a:gd name="T4" fmla="*/ 44 w 142"/>
                  <a:gd name="T5" fmla="*/ 136 h 142"/>
                  <a:gd name="T6" fmla="*/ 56 w 142"/>
                  <a:gd name="T7" fmla="*/ 140 h 142"/>
                  <a:gd name="T8" fmla="*/ 71 w 142"/>
                  <a:gd name="T9" fmla="*/ 142 h 142"/>
                  <a:gd name="T10" fmla="*/ 77 w 142"/>
                  <a:gd name="T11" fmla="*/ 141 h 142"/>
                  <a:gd name="T12" fmla="*/ 77 w 142"/>
                  <a:gd name="T13" fmla="*/ 140 h 142"/>
                  <a:gd name="T14" fmla="*/ 78 w 142"/>
                  <a:gd name="T15" fmla="*/ 140 h 142"/>
                  <a:gd name="T16" fmla="*/ 80 w 142"/>
                  <a:gd name="T17" fmla="*/ 140 h 142"/>
                  <a:gd name="T18" fmla="*/ 85 w 142"/>
                  <a:gd name="T19" fmla="*/ 140 h 142"/>
                  <a:gd name="T20" fmla="*/ 91 w 142"/>
                  <a:gd name="T21" fmla="*/ 138 h 142"/>
                  <a:gd name="T22" fmla="*/ 98 w 142"/>
                  <a:gd name="T23" fmla="*/ 136 h 142"/>
                  <a:gd name="T24" fmla="*/ 110 w 142"/>
                  <a:gd name="T25" fmla="*/ 129 h 142"/>
                  <a:gd name="T26" fmla="*/ 115 w 142"/>
                  <a:gd name="T27" fmla="*/ 125 h 142"/>
                  <a:gd name="T28" fmla="*/ 121 w 142"/>
                  <a:gd name="T29" fmla="*/ 121 h 142"/>
                  <a:gd name="T30" fmla="*/ 125 w 142"/>
                  <a:gd name="T31" fmla="*/ 115 h 142"/>
                  <a:gd name="T32" fmla="*/ 129 w 142"/>
                  <a:gd name="T33" fmla="*/ 110 h 142"/>
                  <a:gd name="T34" fmla="*/ 136 w 142"/>
                  <a:gd name="T35" fmla="*/ 98 h 142"/>
                  <a:gd name="T36" fmla="*/ 138 w 142"/>
                  <a:gd name="T37" fmla="*/ 91 h 142"/>
                  <a:gd name="T38" fmla="*/ 140 w 142"/>
                  <a:gd name="T39" fmla="*/ 85 h 142"/>
                  <a:gd name="T40" fmla="*/ 140 w 142"/>
                  <a:gd name="T41" fmla="*/ 81 h 142"/>
                  <a:gd name="T42" fmla="*/ 140 w 142"/>
                  <a:gd name="T43" fmla="*/ 79 h 142"/>
                  <a:gd name="T44" fmla="*/ 140 w 142"/>
                  <a:gd name="T45" fmla="*/ 78 h 142"/>
                  <a:gd name="T46" fmla="*/ 141 w 142"/>
                  <a:gd name="T47" fmla="*/ 78 h 142"/>
                  <a:gd name="T48" fmla="*/ 142 w 142"/>
                  <a:gd name="T49" fmla="*/ 71 h 142"/>
                  <a:gd name="T50" fmla="*/ 140 w 142"/>
                  <a:gd name="T51" fmla="*/ 56 h 142"/>
                  <a:gd name="T52" fmla="*/ 136 w 142"/>
                  <a:gd name="T53" fmla="*/ 43 h 142"/>
                  <a:gd name="T54" fmla="*/ 129 w 142"/>
                  <a:gd name="T55" fmla="*/ 31 h 142"/>
                  <a:gd name="T56" fmla="*/ 121 w 142"/>
                  <a:gd name="T57" fmla="*/ 21 h 142"/>
                  <a:gd name="T58" fmla="*/ 110 w 142"/>
                  <a:gd name="T59" fmla="*/ 12 h 142"/>
                  <a:gd name="T60" fmla="*/ 98 w 142"/>
                  <a:gd name="T61" fmla="*/ 6 h 142"/>
                  <a:gd name="T62" fmla="*/ 91 w 142"/>
                  <a:gd name="T63" fmla="*/ 3 h 142"/>
                  <a:gd name="T64" fmla="*/ 85 w 142"/>
                  <a:gd name="T65" fmla="*/ 2 h 142"/>
                  <a:gd name="T66" fmla="*/ 71 w 142"/>
                  <a:gd name="T67" fmla="*/ 0 h 142"/>
                  <a:gd name="T68" fmla="*/ 56 w 142"/>
                  <a:gd name="T69" fmla="*/ 2 h 142"/>
                  <a:gd name="T70" fmla="*/ 44 w 142"/>
                  <a:gd name="T71" fmla="*/ 6 h 142"/>
                  <a:gd name="T72" fmla="*/ 32 w 142"/>
                  <a:gd name="T73" fmla="*/ 12 h 142"/>
                  <a:gd name="T74" fmla="*/ 22 w 142"/>
                  <a:gd name="T75" fmla="*/ 21 h 142"/>
                  <a:gd name="T76" fmla="*/ 12 w 142"/>
                  <a:gd name="T77" fmla="*/ 31 h 142"/>
                  <a:gd name="T78" fmla="*/ 6 w 142"/>
                  <a:gd name="T79" fmla="*/ 43 h 142"/>
                  <a:gd name="T80" fmla="*/ 1 w 142"/>
                  <a:gd name="T81" fmla="*/ 56 h 142"/>
                  <a:gd name="T82" fmla="*/ 0 w 142"/>
                  <a:gd name="T83" fmla="*/ 71 h 142"/>
                  <a:gd name="T84" fmla="*/ 1 w 142"/>
                  <a:gd name="T85" fmla="*/ 85 h 142"/>
                  <a:gd name="T86" fmla="*/ 2 w 142"/>
                  <a:gd name="T87" fmla="*/ 91 h 142"/>
                  <a:gd name="T88" fmla="*/ 6 w 142"/>
                  <a:gd name="T89" fmla="*/ 98 h 142"/>
                  <a:gd name="T90" fmla="*/ 12 w 142"/>
                  <a:gd name="T91" fmla="*/ 110 h 142"/>
                  <a:gd name="T92" fmla="*/ 16 w 142"/>
                  <a:gd name="T93" fmla="*/ 115 h 142"/>
                  <a:gd name="T94" fmla="*/ 22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2" y="121"/>
                    </a:moveTo>
                    <a:lnTo>
                      <a:pt x="32" y="129"/>
                    </a:lnTo>
                    <a:lnTo>
                      <a:pt x="44" y="136"/>
                    </a:lnTo>
                    <a:lnTo>
                      <a:pt x="56" y="140"/>
                    </a:lnTo>
                    <a:lnTo>
                      <a:pt x="71" y="142"/>
                    </a:lnTo>
                    <a:lnTo>
                      <a:pt x="77" y="141"/>
                    </a:lnTo>
                    <a:lnTo>
                      <a:pt x="77" y="140"/>
                    </a:lnTo>
                    <a:lnTo>
                      <a:pt x="78" y="140"/>
                    </a:lnTo>
                    <a:lnTo>
                      <a:pt x="80" y="140"/>
                    </a:lnTo>
                    <a:lnTo>
                      <a:pt x="85" y="140"/>
                    </a:lnTo>
                    <a:lnTo>
                      <a:pt x="91" y="138"/>
                    </a:lnTo>
                    <a:lnTo>
                      <a:pt x="98" y="136"/>
                    </a:lnTo>
                    <a:lnTo>
                      <a:pt x="110" y="129"/>
                    </a:lnTo>
                    <a:lnTo>
                      <a:pt x="115" y="125"/>
                    </a:lnTo>
                    <a:lnTo>
                      <a:pt x="121" y="121"/>
                    </a:lnTo>
                    <a:lnTo>
                      <a:pt x="125" y="115"/>
                    </a:lnTo>
                    <a:lnTo>
                      <a:pt x="129" y="110"/>
                    </a:lnTo>
                    <a:lnTo>
                      <a:pt x="136" y="98"/>
                    </a:lnTo>
                    <a:lnTo>
                      <a:pt x="138" y="91"/>
                    </a:lnTo>
                    <a:lnTo>
                      <a:pt x="140" y="85"/>
                    </a:lnTo>
                    <a:lnTo>
                      <a:pt x="140" y="81"/>
                    </a:lnTo>
                    <a:lnTo>
                      <a:pt x="140" y="79"/>
                    </a:lnTo>
                    <a:lnTo>
                      <a:pt x="140" y="78"/>
                    </a:lnTo>
                    <a:lnTo>
                      <a:pt x="141" y="78"/>
                    </a:lnTo>
                    <a:lnTo>
                      <a:pt x="142" y="71"/>
                    </a:lnTo>
                    <a:lnTo>
                      <a:pt x="140" y="56"/>
                    </a:lnTo>
                    <a:lnTo>
                      <a:pt x="136" y="43"/>
                    </a:lnTo>
                    <a:lnTo>
                      <a:pt x="129" y="31"/>
                    </a:lnTo>
                    <a:lnTo>
                      <a:pt x="121" y="21"/>
                    </a:lnTo>
                    <a:lnTo>
                      <a:pt x="110" y="12"/>
                    </a:lnTo>
                    <a:lnTo>
                      <a:pt x="98" y="6"/>
                    </a:lnTo>
                    <a:lnTo>
                      <a:pt x="91" y="3"/>
                    </a:lnTo>
                    <a:lnTo>
                      <a:pt x="85" y="2"/>
                    </a:lnTo>
                    <a:lnTo>
                      <a:pt x="71" y="0"/>
                    </a:lnTo>
                    <a:lnTo>
                      <a:pt x="56" y="2"/>
                    </a:lnTo>
                    <a:lnTo>
                      <a:pt x="44" y="6"/>
                    </a:lnTo>
                    <a:lnTo>
                      <a:pt x="32" y="12"/>
                    </a:lnTo>
                    <a:lnTo>
                      <a:pt x="22" y="21"/>
                    </a:lnTo>
                    <a:lnTo>
                      <a:pt x="12" y="31"/>
                    </a:lnTo>
                    <a:lnTo>
                      <a:pt x="6" y="43"/>
                    </a:lnTo>
                    <a:lnTo>
                      <a:pt x="1" y="56"/>
                    </a:lnTo>
                    <a:lnTo>
                      <a:pt x="0" y="71"/>
                    </a:lnTo>
                    <a:lnTo>
                      <a:pt x="1" y="85"/>
                    </a:lnTo>
                    <a:lnTo>
                      <a:pt x="2" y="91"/>
                    </a:lnTo>
                    <a:lnTo>
                      <a:pt x="6" y="98"/>
                    </a:lnTo>
                    <a:lnTo>
                      <a:pt x="12" y="110"/>
                    </a:lnTo>
                    <a:lnTo>
                      <a:pt x="16" y="115"/>
                    </a:lnTo>
                    <a:lnTo>
                      <a:pt x="22" y="121"/>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8" name="Freeform 861">
                <a:extLst>
                  <a:ext uri="{FF2B5EF4-FFF2-40B4-BE49-F238E27FC236}">
                    <a16:creationId xmlns:a16="http://schemas.microsoft.com/office/drawing/2014/main" id="{85B7E93C-0079-E130-37F3-FD93DD5C620E}"/>
                  </a:ext>
                </a:extLst>
              </p:cNvPr>
              <p:cNvSpPr>
                <a:spLocks/>
              </p:cNvSpPr>
              <p:nvPr/>
            </p:nvSpPr>
            <p:spPr bwMode="auto">
              <a:xfrm>
                <a:off x="954088" y="4056063"/>
                <a:ext cx="46038" cy="44450"/>
              </a:xfrm>
              <a:custGeom>
                <a:avLst/>
                <a:gdLst>
                  <a:gd name="T0" fmla="*/ 21 w 142"/>
                  <a:gd name="T1" fmla="*/ 121 h 142"/>
                  <a:gd name="T2" fmla="*/ 31 w 142"/>
                  <a:gd name="T3" fmla="*/ 129 h 142"/>
                  <a:gd name="T4" fmla="*/ 43 w 142"/>
                  <a:gd name="T5" fmla="*/ 136 h 142"/>
                  <a:gd name="T6" fmla="*/ 55 w 142"/>
                  <a:gd name="T7" fmla="*/ 140 h 142"/>
                  <a:gd name="T8" fmla="*/ 71 w 142"/>
                  <a:gd name="T9" fmla="*/ 142 h 142"/>
                  <a:gd name="T10" fmla="*/ 77 w 142"/>
                  <a:gd name="T11" fmla="*/ 141 h 142"/>
                  <a:gd name="T12" fmla="*/ 77 w 142"/>
                  <a:gd name="T13" fmla="*/ 140 h 142"/>
                  <a:gd name="T14" fmla="*/ 78 w 142"/>
                  <a:gd name="T15" fmla="*/ 140 h 142"/>
                  <a:gd name="T16" fmla="*/ 80 w 142"/>
                  <a:gd name="T17" fmla="*/ 140 h 142"/>
                  <a:gd name="T18" fmla="*/ 84 w 142"/>
                  <a:gd name="T19" fmla="*/ 140 h 142"/>
                  <a:gd name="T20" fmla="*/ 90 w 142"/>
                  <a:gd name="T21" fmla="*/ 138 h 142"/>
                  <a:gd name="T22" fmla="*/ 97 w 142"/>
                  <a:gd name="T23" fmla="*/ 136 h 142"/>
                  <a:gd name="T24" fmla="*/ 109 w 142"/>
                  <a:gd name="T25" fmla="*/ 129 h 142"/>
                  <a:gd name="T26" fmla="*/ 114 w 142"/>
                  <a:gd name="T27" fmla="*/ 125 h 142"/>
                  <a:gd name="T28" fmla="*/ 120 w 142"/>
                  <a:gd name="T29" fmla="*/ 121 h 142"/>
                  <a:gd name="T30" fmla="*/ 124 w 142"/>
                  <a:gd name="T31" fmla="*/ 115 h 142"/>
                  <a:gd name="T32" fmla="*/ 128 w 142"/>
                  <a:gd name="T33" fmla="*/ 110 h 142"/>
                  <a:gd name="T34" fmla="*/ 136 w 142"/>
                  <a:gd name="T35" fmla="*/ 98 h 142"/>
                  <a:gd name="T36" fmla="*/ 138 w 142"/>
                  <a:gd name="T37" fmla="*/ 91 h 142"/>
                  <a:gd name="T38" fmla="*/ 140 w 142"/>
                  <a:gd name="T39" fmla="*/ 85 h 142"/>
                  <a:gd name="T40" fmla="*/ 140 w 142"/>
                  <a:gd name="T41" fmla="*/ 81 h 142"/>
                  <a:gd name="T42" fmla="*/ 140 w 142"/>
                  <a:gd name="T43" fmla="*/ 79 h 142"/>
                  <a:gd name="T44" fmla="*/ 140 w 142"/>
                  <a:gd name="T45" fmla="*/ 78 h 142"/>
                  <a:gd name="T46" fmla="*/ 141 w 142"/>
                  <a:gd name="T47" fmla="*/ 78 h 142"/>
                  <a:gd name="T48" fmla="*/ 142 w 142"/>
                  <a:gd name="T49" fmla="*/ 71 h 142"/>
                  <a:gd name="T50" fmla="*/ 140 w 142"/>
                  <a:gd name="T51" fmla="*/ 56 h 142"/>
                  <a:gd name="T52" fmla="*/ 136 w 142"/>
                  <a:gd name="T53" fmla="*/ 43 h 142"/>
                  <a:gd name="T54" fmla="*/ 128 w 142"/>
                  <a:gd name="T55" fmla="*/ 31 h 142"/>
                  <a:gd name="T56" fmla="*/ 120 w 142"/>
                  <a:gd name="T57" fmla="*/ 21 h 142"/>
                  <a:gd name="T58" fmla="*/ 109 w 142"/>
                  <a:gd name="T59" fmla="*/ 12 h 142"/>
                  <a:gd name="T60" fmla="*/ 97 w 142"/>
                  <a:gd name="T61" fmla="*/ 6 h 142"/>
                  <a:gd name="T62" fmla="*/ 90 w 142"/>
                  <a:gd name="T63" fmla="*/ 3 h 142"/>
                  <a:gd name="T64" fmla="*/ 84 w 142"/>
                  <a:gd name="T65" fmla="*/ 2 h 142"/>
                  <a:gd name="T66" fmla="*/ 71 w 142"/>
                  <a:gd name="T67" fmla="*/ 0 h 142"/>
                  <a:gd name="T68" fmla="*/ 55 w 142"/>
                  <a:gd name="T69" fmla="*/ 2 h 142"/>
                  <a:gd name="T70" fmla="*/ 43 w 142"/>
                  <a:gd name="T71" fmla="*/ 6 h 142"/>
                  <a:gd name="T72" fmla="*/ 31 w 142"/>
                  <a:gd name="T73" fmla="*/ 12 h 142"/>
                  <a:gd name="T74" fmla="*/ 21 w 142"/>
                  <a:gd name="T75" fmla="*/ 21 h 142"/>
                  <a:gd name="T76" fmla="*/ 11 w 142"/>
                  <a:gd name="T77" fmla="*/ 31 h 142"/>
                  <a:gd name="T78" fmla="*/ 5 w 142"/>
                  <a:gd name="T79" fmla="*/ 43 h 142"/>
                  <a:gd name="T80" fmla="*/ 1 w 142"/>
                  <a:gd name="T81" fmla="*/ 56 h 142"/>
                  <a:gd name="T82" fmla="*/ 0 w 142"/>
                  <a:gd name="T83" fmla="*/ 71 h 142"/>
                  <a:gd name="T84" fmla="*/ 1 w 142"/>
                  <a:gd name="T85" fmla="*/ 85 h 142"/>
                  <a:gd name="T86" fmla="*/ 2 w 142"/>
                  <a:gd name="T87" fmla="*/ 91 h 142"/>
                  <a:gd name="T88" fmla="*/ 5 w 142"/>
                  <a:gd name="T89" fmla="*/ 98 h 142"/>
                  <a:gd name="T90" fmla="*/ 11 w 142"/>
                  <a:gd name="T91" fmla="*/ 110 h 142"/>
                  <a:gd name="T92" fmla="*/ 15 w 142"/>
                  <a:gd name="T93" fmla="*/ 115 h 142"/>
                  <a:gd name="T94" fmla="*/ 21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1" y="121"/>
                    </a:moveTo>
                    <a:lnTo>
                      <a:pt x="31" y="129"/>
                    </a:lnTo>
                    <a:lnTo>
                      <a:pt x="43" y="136"/>
                    </a:lnTo>
                    <a:lnTo>
                      <a:pt x="55"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lnTo>
                      <a:pt x="124" y="115"/>
                    </a:lnTo>
                    <a:lnTo>
                      <a:pt x="128" y="110"/>
                    </a:lnTo>
                    <a:lnTo>
                      <a:pt x="136" y="98"/>
                    </a:lnTo>
                    <a:lnTo>
                      <a:pt x="138" y="91"/>
                    </a:lnTo>
                    <a:lnTo>
                      <a:pt x="140" y="85"/>
                    </a:lnTo>
                    <a:lnTo>
                      <a:pt x="140" y="81"/>
                    </a:lnTo>
                    <a:lnTo>
                      <a:pt x="140" y="79"/>
                    </a:lnTo>
                    <a:lnTo>
                      <a:pt x="140" y="78"/>
                    </a:lnTo>
                    <a:lnTo>
                      <a:pt x="141" y="78"/>
                    </a:lnTo>
                    <a:lnTo>
                      <a:pt x="142" y="71"/>
                    </a:lnTo>
                    <a:lnTo>
                      <a:pt x="140" y="56"/>
                    </a:lnTo>
                    <a:lnTo>
                      <a:pt x="136" y="43"/>
                    </a:lnTo>
                    <a:lnTo>
                      <a:pt x="128" y="31"/>
                    </a:lnTo>
                    <a:lnTo>
                      <a:pt x="120" y="21"/>
                    </a:lnTo>
                    <a:lnTo>
                      <a:pt x="109" y="12"/>
                    </a:lnTo>
                    <a:lnTo>
                      <a:pt x="97" y="6"/>
                    </a:lnTo>
                    <a:lnTo>
                      <a:pt x="90" y="3"/>
                    </a:lnTo>
                    <a:lnTo>
                      <a:pt x="84" y="2"/>
                    </a:lnTo>
                    <a:lnTo>
                      <a:pt x="71" y="0"/>
                    </a:lnTo>
                    <a:lnTo>
                      <a:pt x="55" y="2"/>
                    </a:lnTo>
                    <a:lnTo>
                      <a:pt x="43" y="6"/>
                    </a:lnTo>
                    <a:lnTo>
                      <a:pt x="31" y="12"/>
                    </a:lnTo>
                    <a:lnTo>
                      <a:pt x="21" y="21"/>
                    </a:lnTo>
                    <a:lnTo>
                      <a:pt x="11" y="31"/>
                    </a:lnTo>
                    <a:lnTo>
                      <a:pt x="5" y="43"/>
                    </a:lnTo>
                    <a:lnTo>
                      <a:pt x="1" y="56"/>
                    </a:lnTo>
                    <a:lnTo>
                      <a:pt x="0" y="71"/>
                    </a:lnTo>
                    <a:lnTo>
                      <a:pt x="1" y="85"/>
                    </a:lnTo>
                    <a:lnTo>
                      <a:pt x="2" y="91"/>
                    </a:lnTo>
                    <a:lnTo>
                      <a:pt x="5" y="98"/>
                    </a:lnTo>
                    <a:lnTo>
                      <a:pt x="11" y="110"/>
                    </a:lnTo>
                    <a:lnTo>
                      <a:pt x="15" y="115"/>
                    </a:lnTo>
                    <a:lnTo>
                      <a:pt x="21" y="121"/>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9" name="Freeform 863">
                <a:extLst>
                  <a:ext uri="{FF2B5EF4-FFF2-40B4-BE49-F238E27FC236}">
                    <a16:creationId xmlns:a16="http://schemas.microsoft.com/office/drawing/2014/main" id="{FF132BAF-A0A0-3276-46DA-27A88250385E}"/>
                  </a:ext>
                </a:extLst>
              </p:cNvPr>
              <p:cNvSpPr>
                <a:spLocks/>
              </p:cNvSpPr>
              <p:nvPr/>
            </p:nvSpPr>
            <p:spPr bwMode="auto">
              <a:xfrm>
                <a:off x="1023938" y="4108450"/>
                <a:ext cx="46038" cy="46037"/>
              </a:xfrm>
              <a:custGeom>
                <a:avLst/>
                <a:gdLst>
                  <a:gd name="T0" fmla="*/ 21 w 142"/>
                  <a:gd name="T1" fmla="*/ 120 h 142"/>
                  <a:gd name="T2" fmla="*/ 31 w 142"/>
                  <a:gd name="T3" fmla="*/ 128 h 142"/>
                  <a:gd name="T4" fmla="*/ 43 w 142"/>
                  <a:gd name="T5" fmla="*/ 136 h 142"/>
                  <a:gd name="T6" fmla="*/ 55 w 142"/>
                  <a:gd name="T7" fmla="*/ 140 h 142"/>
                  <a:gd name="T8" fmla="*/ 71 w 142"/>
                  <a:gd name="T9" fmla="*/ 142 h 142"/>
                  <a:gd name="T10" fmla="*/ 77 w 142"/>
                  <a:gd name="T11" fmla="*/ 141 h 142"/>
                  <a:gd name="T12" fmla="*/ 77 w 142"/>
                  <a:gd name="T13" fmla="*/ 140 h 142"/>
                  <a:gd name="T14" fmla="*/ 78 w 142"/>
                  <a:gd name="T15" fmla="*/ 140 h 142"/>
                  <a:gd name="T16" fmla="*/ 80 w 142"/>
                  <a:gd name="T17" fmla="*/ 140 h 142"/>
                  <a:gd name="T18" fmla="*/ 84 w 142"/>
                  <a:gd name="T19" fmla="*/ 140 h 142"/>
                  <a:gd name="T20" fmla="*/ 90 w 142"/>
                  <a:gd name="T21" fmla="*/ 138 h 142"/>
                  <a:gd name="T22" fmla="*/ 97 w 142"/>
                  <a:gd name="T23" fmla="*/ 136 h 142"/>
                  <a:gd name="T24" fmla="*/ 109 w 142"/>
                  <a:gd name="T25" fmla="*/ 128 h 142"/>
                  <a:gd name="T26" fmla="*/ 114 w 142"/>
                  <a:gd name="T27" fmla="*/ 124 h 142"/>
                  <a:gd name="T28" fmla="*/ 120 w 142"/>
                  <a:gd name="T29" fmla="*/ 120 h 142"/>
                  <a:gd name="T30" fmla="*/ 124 w 142"/>
                  <a:gd name="T31" fmla="*/ 114 h 142"/>
                  <a:gd name="T32" fmla="*/ 128 w 142"/>
                  <a:gd name="T33" fmla="*/ 109 h 142"/>
                  <a:gd name="T34" fmla="*/ 135 w 142"/>
                  <a:gd name="T35" fmla="*/ 97 h 142"/>
                  <a:gd name="T36" fmla="*/ 137 w 142"/>
                  <a:gd name="T37" fmla="*/ 90 h 142"/>
                  <a:gd name="T38" fmla="*/ 139 w 142"/>
                  <a:gd name="T39" fmla="*/ 84 h 142"/>
                  <a:gd name="T40" fmla="*/ 139 w 142"/>
                  <a:gd name="T41" fmla="*/ 80 h 142"/>
                  <a:gd name="T42" fmla="*/ 139 w 142"/>
                  <a:gd name="T43" fmla="*/ 78 h 142"/>
                  <a:gd name="T44" fmla="*/ 139 w 142"/>
                  <a:gd name="T45" fmla="*/ 77 h 142"/>
                  <a:gd name="T46" fmla="*/ 140 w 142"/>
                  <a:gd name="T47" fmla="*/ 77 h 142"/>
                  <a:gd name="T48" fmla="*/ 142 w 142"/>
                  <a:gd name="T49" fmla="*/ 71 h 142"/>
                  <a:gd name="T50" fmla="*/ 139 w 142"/>
                  <a:gd name="T51" fmla="*/ 55 h 142"/>
                  <a:gd name="T52" fmla="*/ 135 w 142"/>
                  <a:gd name="T53" fmla="*/ 42 h 142"/>
                  <a:gd name="T54" fmla="*/ 128 w 142"/>
                  <a:gd name="T55" fmla="*/ 30 h 142"/>
                  <a:gd name="T56" fmla="*/ 120 w 142"/>
                  <a:gd name="T57" fmla="*/ 20 h 142"/>
                  <a:gd name="T58" fmla="*/ 109 w 142"/>
                  <a:gd name="T59" fmla="*/ 11 h 142"/>
                  <a:gd name="T60" fmla="*/ 97 w 142"/>
                  <a:gd name="T61" fmla="*/ 5 h 142"/>
                  <a:gd name="T62" fmla="*/ 90 w 142"/>
                  <a:gd name="T63" fmla="*/ 2 h 142"/>
                  <a:gd name="T64" fmla="*/ 84 w 142"/>
                  <a:gd name="T65" fmla="*/ 1 h 142"/>
                  <a:gd name="T66" fmla="*/ 71 w 142"/>
                  <a:gd name="T67" fmla="*/ 0 h 142"/>
                  <a:gd name="T68" fmla="*/ 55 w 142"/>
                  <a:gd name="T69" fmla="*/ 1 h 142"/>
                  <a:gd name="T70" fmla="*/ 43 w 142"/>
                  <a:gd name="T71" fmla="*/ 5 h 142"/>
                  <a:gd name="T72" fmla="*/ 31 w 142"/>
                  <a:gd name="T73" fmla="*/ 11 h 142"/>
                  <a:gd name="T74" fmla="*/ 21 w 142"/>
                  <a:gd name="T75" fmla="*/ 20 h 142"/>
                  <a:gd name="T76" fmla="*/ 11 w 142"/>
                  <a:gd name="T77" fmla="*/ 30 h 142"/>
                  <a:gd name="T78" fmla="*/ 5 w 142"/>
                  <a:gd name="T79" fmla="*/ 42 h 142"/>
                  <a:gd name="T80" fmla="*/ 1 w 142"/>
                  <a:gd name="T81" fmla="*/ 55 h 142"/>
                  <a:gd name="T82" fmla="*/ 0 w 142"/>
                  <a:gd name="T83" fmla="*/ 71 h 142"/>
                  <a:gd name="T84" fmla="*/ 1 w 142"/>
                  <a:gd name="T85" fmla="*/ 84 h 142"/>
                  <a:gd name="T86" fmla="*/ 2 w 142"/>
                  <a:gd name="T87" fmla="*/ 90 h 142"/>
                  <a:gd name="T88" fmla="*/ 5 w 142"/>
                  <a:gd name="T89" fmla="*/ 97 h 142"/>
                  <a:gd name="T90" fmla="*/ 11 w 142"/>
                  <a:gd name="T91" fmla="*/ 109 h 142"/>
                  <a:gd name="T92" fmla="*/ 15 w 142"/>
                  <a:gd name="T93" fmla="*/ 114 h 142"/>
                  <a:gd name="T94" fmla="*/ 21 w 142"/>
                  <a:gd name="T95" fmla="*/ 1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1" y="120"/>
                    </a:moveTo>
                    <a:lnTo>
                      <a:pt x="31" y="128"/>
                    </a:lnTo>
                    <a:lnTo>
                      <a:pt x="43" y="136"/>
                    </a:lnTo>
                    <a:lnTo>
                      <a:pt x="55" y="140"/>
                    </a:lnTo>
                    <a:lnTo>
                      <a:pt x="71" y="142"/>
                    </a:lnTo>
                    <a:lnTo>
                      <a:pt x="77" y="141"/>
                    </a:lnTo>
                    <a:lnTo>
                      <a:pt x="77" y="140"/>
                    </a:lnTo>
                    <a:lnTo>
                      <a:pt x="78" y="140"/>
                    </a:lnTo>
                    <a:lnTo>
                      <a:pt x="80" y="140"/>
                    </a:lnTo>
                    <a:lnTo>
                      <a:pt x="84" y="140"/>
                    </a:lnTo>
                    <a:lnTo>
                      <a:pt x="90" y="138"/>
                    </a:lnTo>
                    <a:lnTo>
                      <a:pt x="97" y="136"/>
                    </a:lnTo>
                    <a:lnTo>
                      <a:pt x="109" y="128"/>
                    </a:lnTo>
                    <a:lnTo>
                      <a:pt x="114" y="124"/>
                    </a:lnTo>
                    <a:lnTo>
                      <a:pt x="120" y="120"/>
                    </a:lnTo>
                    <a:lnTo>
                      <a:pt x="124" y="114"/>
                    </a:lnTo>
                    <a:lnTo>
                      <a:pt x="128" y="109"/>
                    </a:lnTo>
                    <a:lnTo>
                      <a:pt x="135" y="97"/>
                    </a:lnTo>
                    <a:lnTo>
                      <a:pt x="137" y="90"/>
                    </a:lnTo>
                    <a:lnTo>
                      <a:pt x="139" y="84"/>
                    </a:lnTo>
                    <a:lnTo>
                      <a:pt x="139" y="80"/>
                    </a:lnTo>
                    <a:lnTo>
                      <a:pt x="139" y="78"/>
                    </a:lnTo>
                    <a:lnTo>
                      <a:pt x="139" y="77"/>
                    </a:lnTo>
                    <a:lnTo>
                      <a:pt x="140" y="77"/>
                    </a:lnTo>
                    <a:lnTo>
                      <a:pt x="142" y="71"/>
                    </a:lnTo>
                    <a:lnTo>
                      <a:pt x="139" y="55"/>
                    </a:lnTo>
                    <a:lnTo>
                      <a:pt x="135" y="42"/>
                    </a:lnTo>
                    <a:lnTo>
                      <a:pt x="128" y="30"/>
                    </a:lnTo>
                    <a:lnTo>
                      <a:pt x="120" y="20"/>
                    </a:lnTo>
                    <a:lnTo>
                      <a:pt x="109" y="11"/>
                    </a:lnTo>
                    <a:lnTo>
                      <a:pt x="97" y="5"/>
                    </a:lnTo>
                    <a:lnTo>
                      <a:pt x="90" y="2"/>
                    </a:lnTo>
                    <a:lnTo>
                      <a:pt x="84" y="1"/>
                    </a:lnTo>
                    <a:lnTo>
                      <a:pt x="71" y="0"/>
                    </a:lnTo>
                    <a:lnTo>
                      <a:pt x="55" y="1"/>
                    </a:lnTo>
                    <a:lnTo>
                      <a:pt x="43" y="5"/>
                    </a:lnTo>
                    <a:lnTo>
                      <a:pt x="31" y="11"/>
                    </a:lnTo>
                    <a:lnTo>
                      <a:pt x="21" y="20"/>
                    </a:lnTo>
                    <a:lnTo>
                      <a:pt x="11" y="30"/>
                    </a:lnTo>
                    <a:lnTo>
                      <a:pt x="5" y="42"/>
                    </a:lnTo>
                    <a:lnTo>
                      <a:pt x="1" y="55"/>
                    </a:lnTo>
                    <a:lnTo>
                      <a:pt x="0" y="71"/>
                    </a:lnTo>
                    <a:lnTo>
                      <a:pt x="1" y="84"/>
                    </a:lnTo>
                    <a:lnTo>
                      <a:pt x="2" y="90"/>
                    </a:lnTo>
                    <a:lnTo>
                      <a:pt x="5" y="97"/>
                    </a:lnTo>
                    <a:lnTo>
                      <a:pt x="11" y="109"/>
                    </a:lnTo>
                    <a:lnTo>
                      <a:pt x="15" y="114"/>
                    </a:lnTo>
                    <a:lnTo>
                      <a:pt x="21" y="12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0" name="Freeform 864">
                <a:extLst>
                  <a:ext uri="{FF2B5EF4-FFF2-40B4-BE49-F238E27FC236}">
                    <a16:creationId xmlns:a16="http://schemas.microsoft.com/office/drawing/2014/main" id="{24EE2703-7D80-0A40-1DCA-F7576C5B4D84}"/>
                  </a:ext>
                </a:extLst>
              </p:cNvPr>
              <p:cNvSpPr>
                <a:spLocks/>
              </p:cNvSpPr>
              <p:nvPr/>
            </p:nvSpPr>
            <p:spPr bwMode="auto">
              <a:xfrm>
                <a:off x="1092201" y="4135438"/>
                <a:ext cx="44450" cy="44450"/>
              </a:xfrm>
              <a:custGeom>
                <a:avLst/>
                <a:gdLst>
                  <a:gd name="T0" fmla="*/ 22 w 142"/>
                  <a:gd name="T1" fmla="*/ 120 h 142"/>
                  <a:gd name="T2" fmla="*/ 32 w 142"/>
                  <a:gd name="T3" fmla="*/ 129 h 142"/>
                  <a:gd name="T4" fmla="*/ 44 w 142"/>
                  <a:gd name="T5" fmla="*/ 136 h 142"/>
                  <a:gd name="T6" fmla="*/ 56 w 142"/>
                  <a:gd name="T7" fmla="*/ 140 h 142"/>
                  <a:gd name="T8" fmla="*/ 71 w 142"/>
                  <a:gd name="T9" fmla="*/ 142 h 142"/>
                  <a:gd name="T10" fmla="*/ 77 w 142"/>
                  <a:gd name="T11" fmla="*/ 141 h 142"/>
                  <a:gd name="T12" fmla="*/ 77 w 142"/>
                  <a:gd name="T13" fmla="*/ 140 h 142"/>
                  <a:gd name="T14" fmla="*/ 78 w 142"/>
                  <a:gd name="T15" fmla="*/ 140 h 142"/>
                  <a:gd name="T16" fmla="*/ 80 w 142"/>
                  <a:gd name="T17" fmla="*/ 140 h 142"/>
                  <a:gd name="T18" fmla="*/ 85 w 142"/>
                  <a:gd name="T19" fmla="*/ 140 h 142"/>
                  <a:gd name="T20" fmla="*/ 91 w 142"/>
                  <a:gd name="T21" fmla="*/ 138 h 142"/>
                  <a:gd name="T22" fmla="*/ 98 w 142"/>
                  <a:gd name="T23" fmla="*/ 136 h 142"/>
                  <a:gd name="T24" fmla="*/ 110 w 142"/>
                  <a:gd name="T25" fmla="*/ 129 h 142"/>
                  <a:gd name="T26" fmla="*/ 115 w 142"/>
                  <a:gd name="T27" fmla="*/ 125 h 142"/>
                  <a:gd name="T28" fmla="*/ 121 w 142"/>
                  <a:gd name="T29" fmla="*/ 120 h 142"/>
                  <a:gd name="T30" fmla="*/ 125 w 142"/>
                  <a:gd name="T31" fmla="*/ 114 h 142"/>
                  <a:gd name="T32" fmla="*/ 129 w 142"/>
                  <a:gd name="T33" fmla="*/ 109 h 142"/>
                  <a:gd name="T34" fmla="*/ 136 w 142"/>
                  <a:gd name="T35" fmla="*/ 97 h 142"/>
                  <a:gd name="T36" fmla="*/ 138 w 142"/>
                  <a:gd name="T37" fmla="*/ 90 h 142"/>
                  <a:gd name="T38" fmla="*/ 140 w 142"/>
                  <a:gd name="T39" fmla="*/ 84 h 142"/>
                  <a:gd name="T40" fmla="*/ 140 w 142"/>
                  <a:gd name="T41" fmla="*/ 80 h 142"/>
                  <a:gd name="T42" fmla="*/ 140 w 142"/>
                  <a:gd name="T43" fmla="*/ 78 h 142"/>
                  <a:gd name="T44" fmla="*/ 140 w 142"/>
                  <a:gd name="T45" fmla="*/ 77 h 142"/>
                  <a:gd name="T46" fmla="*/ 141 w 142"/>
                  <a:gd name="T47" fmla="*/ 77 h 142"/>
                  <a:gd name="T48" fmla="*/ 142 w 142"/>
                  <a:gd name="T49" fmla="*/ 71 h 142"/>
                  <a:gd name="T50" fmla="*/ 140 w 142"/>
                  <a:gd name="T51" fmla="*/ 56 h 142"/>
                  <a:gd name="T52" fmla="*/ 136 w 142"/>
                  <a:gd name="T53" fmla="*/ 42 h 142"/>
                  <a:gd name="T54" fmla="*/ 129 w 142"/>
                  <a:gd name="T55" fmla="*/ 30 h 142"/>
                  <a:gd name="T56" fmla="*/ 121 w 142"/>
                  <a:gd name="T57" fmla="*/ 20 h 142"/>
                  <a:gd name="T58" fmla="*/ 110 w 142"/>
                  <a:gd name="T59" fmla="*/ 11 h 142"/>
                  <a:gd name="T60" fmla="*/ 98 w 142"/>
                  <a:gd name="T61" fmla="*/ 5 h 142"/>
                  <a:gd name="T62" fmla="*/ 91 w 142"/>
                  <a:gd name="T63" fmla="*/ 2 h 142"/>
                  <a:gd name="T64" fmla="*/ 85 w 142"/>
                  <a:gd name="T65" fmla="*/ 1 h 142"/>
                  <a:gd name="T66" fmla="*/ 71 w 142"/>
                  <a:gd name="T67" fmla="*/ 0 h 142"/>
                  <a:gd name="T68" fmla="*/ 56 w 142"/>
                  <a:gd name="T69" fmla="*/ 1 h 142"/>
                  <a:gd name="T70" fmla="*/ 44 w 142"/>
                  <a:gd name="T71" fmla="*/ 5 h 142"/>
                  <a:gd name="T72" fmla="*/ 32 w 142"/>
                  <a:gd name="T73" fmla="*/ 11 h 142"/>
                  <a:gd name="T74" fmla="*/ 22 w 142"/>
                  <a:gd name="T75" fmla="*/ 20 h 142"/>
                  <a:gd name="T76" fmla="*/ 12 w 142"/>
                  <a:gd name="T77" fmla="*/ 30 h 142"/>
                  <a:gd name="T78" fmla="*/ 6 w 142"/>
                  <a:gd name="T79" fmla="*/ 42 h 142"/>
                  <a:gd name="T80" fmla="*/ 1 w 142"/>
                  <a:gd name="T81" fmla="*/ 56 h 142"/>
                  <a:gd name="T82" fmla="*/ 0 w 142"/>
                  <a:gd name="T83" fmla="*/ 71 h 142"/>
                  <a:gd name="T84" fmla="*/ 1 w 142"/>
                  <a:gd name="T85" fmla="*/ 84 h 142"/>
                  <a:gd name="T86" fmla="*/ 2 w 142"/>
                  <a:gd name="T87" fmla="*/ 90 h 142"/>
                  <a:gd name="T88" fmla="*/ 6 w 142"/>
                  <a:gd name="T89" fmla="*/ 97 h 142"/>
                  <a:gd name="T90" fmla="*/ 12 w 142"/>
                  <a:gd name="T91" fmla="*/ 109 h 142"/>
                  <a:gd name="T92" fmla="*/ 16 w 142"/>
                  <a:gd name="T93" fmla="*/ 114 h 142"/>
                  <a:gd name="T94" fmla="*/ 22 w 142"/>
                  <a:gd name="T95" fmla="*/ 1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2" y="120"/>
                    </a:moveTo>
                    <a:lnTo>
                      <a:pt x="32" y="129"/>
                    </a:lnTo>
                    <a:lnTo>
                      <a:pt x="44" y="136"/>
                    </a:lnTo>
                    <a:lnTo>
                      <a:pt x="56" y="140"/>
                    </a:lnTo>
                    <a:lnTo>
                      <a:pt x="71" y="142"/>
                    </a:lnTo>
                    <a:lnTo>
                      <a:pt x="77" y="141"/>
                    </a:lnTo>
                    <a:lnTo>
                      <a:pt x="77" y="140"/>
                    </a:lnTo>
                    <a:lnTo>
                      <a:pt x="78" y="140"/>
                    </a:lnTo>
                    <a:lnTo>
                      <a:pt x="80" y="140"/>
                    </a:lnTo>
                    <a:lnTo>
                      <a:pt x="85" y="140"/>
                    </a:lnTo>
                    <a:lnTo>
                      <a:pt x="91" y="138"/>
                    </a:lnTo>
                    <a:lnTo>
                      <a:pt x="98" y="136"/>
                    </a:lnTo>
                    <a:lnTo>
                      <a:pt x="110" y="129"/>
                    </a:lnTo>
                    <a:lnTo>
                      <a:pt x="115" y="125"/>
                    </a:lnTo>
                    <a:lnTo>
                      <a:pt x="121" y="120"/>
                    </a:lnTo>
                    <a:lnTo>
                      <a:pt x="125" y="114"/>
                    </a:lnTo>
                    <a:lnTo>
                      <a:pt x="129" y="109"/>
                    </a:lnTo>
                    <a:lnTo>
                      <a:pt x="136" y="97"/>
                    </a:lnTo>
                    <a:lnTo>
                      <a:pt x="138" y="90"/>
                    </a:lnTo>
                    <a:lnTo>
                      <a:pt x="140" y="84"/>
                    </a:lnTo>
                    <a:lnTo>
                      <a:pt x="140" y="80"/>
                    </a:lnTo>
                    <a:lnTo>
                      <a:pt x="140" y="78"/>
                    </a:lnTo>
                    <a:lnTo>
                      <a:pt x="140" y="77"/>
                    </a:lnTo>
                    <a:lnTo>
                      <a:pt x="141" y="77"/>
                    </a:lnTo>
                    <a:lnTo>
                      <a:pt x="142" y="71"/>
                    </a:lnTo>
                    <a:lnTo>
                      <a:pt x="140" y="56"/>
                    </a:lnTo>
                    <a:lnTo>
                      <a:pt x="136" y="42"/>
                    </a:lnTo>
                    <a:lnTo>
                      <a:pt x="129" y="30"/>
                    </a:lnTo>
                    <a:lnTo>
                      <a:pt x="121" y="20"/>
                    </a:lnTo>
                    <a:lnTo>
                      <a:pt x="110" y="11"/>
                    </a:lnTo>
                    <a:lnTo>
                      <a:pt x="98" y="5"/>
                    </a:lnTo>
                    <a:lnTo>
                      <a:pt x="91" y="2"/>
                    </a:lnTo>
                    <a:lnTo>
                      <a:pt x="85" y="1"/>
                    </a:lnTo>
                    <a:lnTo>
                      <a:pt x="71" y="0"/>
                    </a:lnTo>
                    <a:lnTo>
                      <a:pt x="56" y="1"/>
                    </a:lnTo>
                    <a:lnTo>
                      <a:pt x="44" y="5"/>
                    </a:lnTo>
                    <a:lnTo>
                      <a:pt x="32" y="11"/>
                    </a:lnTo>
                    <a:lnTo>
                      <a:pt x="22" y="20"/>
                    </a:lnTo>
                    <a:lnTo>
                      <a:pt x="12" y="30"/>
                    </a:lnTo>
                    <a:lnTo>
                      <a:pt x="6" y="42"/>
                    </a:lnTo>
                    <a:lnTo>
                      <a:pt x="1" y="56"/>
                    </a:lnTo>
                    <a:lnTo>
                      <a:pt x="0" y="71"/>
                    </a:lnTo>
                    <a:lnTo>
                      <a:pt x="1" y="84"/>
                    </a:lnTo>
                    <a:lnTo>
                      <a:pt x="2" y="90"/>
                    </a:lnTo>
                    <a:lnTo>
                      <a:pt x="6" y="97"/>
                    </a:lnTo>
                    <a:lnTo>
                      <a:pt x="12" y="109"/>
                    </a:lnTo>
                    <a:lnTo>
                      <a:pt x="16" y="114"/>
                    </a:lnTo>
                    <a:lnTo>
                      <a:pt x="22" y="12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1" name="Freeform 865">
                <a:extLst>
                  <a:ext uri="{FF2B5EF4-FFF2-40B4-BE49-F238E27FC236}">
                    <a16:creationId xmlns:a16="http://schemas.microsoft.com/office/drawing/2014/main" id="{8374ED70-FB32-87F4-4A24-A5466C89D4C6}"/>
                  </a:ext>
                </a:extLst>
              </p:cNvPr>
              <p:cNvSpPr>
                <a:spLocks/>
              </p:cNvSpPr>
              <p:nvPr/>
            </p:nvSpPr>
            <p:spPr bwMode="auto">
              <a:xfrm>
                <a:off x="1158876" y="4173538"/>
                <a:ext cx="44450" cy="44450"/>
              </a:xfrm>
              <a:custGeom>
                <a:avLst/>
                <a:gdLst>
                  <a:gd name="T0" fmla="*/ 21 w 142"/>
                  <a:gd name="T1" fmla="*/ 121 h 142"/>
                  <a:gd name="T2" fmla="*/ 32 w 142"/>
                  <a:gd name="T3" fmla="*/ 129 h 142"/>
                  <a:gd name="T4" fmla="*/ 44 w 142"/>
                  <a:gd name="T5" fmla="*/ 136 h 142"/>
                  <a:gd name="T6" fmla="*/ 56 w 142"/>
                  <a:gd name="T7" fmla="*/ 140 h 142"/>
                  <a:gd name="T8" fmla="*/ 71 w 142"/>
                  <a:gd name="T9" fmla="*/ 142 h 142"/>
                  <a:gd name="T10" fmla="*/ 77 w 142"/>
                  <a:gd name="T11" fmla="*/ 141 h 142"/>
                  <a:gd name="T12" fmla="*/ 77 w 142"/>
                  <a:gd name="T13" fmla="*/ 140 h 142"/>
                  <a:gd name="T14" fmla="*/ 78 w 142"/>
                  <a:gd name="T15" fmla="*/ 140 h 142"/>
                  <a:gd name="T16" fmla="*/ 80 w 142"/>
                  <a:gd name="T17" fmla="*/ 140 h 142"/>
                  <a:gd name="T18" fmla="*/ 84 w 142"/>
                  <a:gd name="T19" fmla="*/ 140 h 142"/>
                  <a:gd name="T20" fmla="*/ 90 w 142"/>
                  <a:gd name="T21" fmla="*/ 138 h 142"/>
                  <a:gd name="T22" fmla="*/ 97 w 142"/>
                  <a:gd name="T23" fmla="*/ 136 h 142"/>
                  <a:gd name="T24" fmla="*/ 110 w 142"/>
                  <a:gd name="T25" fmla="*/ 129 h 142"/>
                  <a:gd name="T26" fmla="*/ 115 w 142"/>
                  <a:gd name="T27" fmla="*/ 125 h 142"/>
                  <a:gd name="T28" fmla="*/ 121 w 142"/>
                  <a:gd name="T29" fmla="*/ 121 h 142"/>
                  <a:gd name="T30" fmla="*/ 125 w 142"/>
                  <a:gd name="T31" fmla="*/ 115 h 142"/>
                  <a:gd name="T32" fmla="*/ 129 w 142"/>
                  <a:gd name="T33" fmla="*/ 110 h 142"/>
                  <a:gd name="T34" fmla="*/ 136 w 142"/>
                  <a:gd name="T35" fmla="*/ 98 h 142"/>
                  <a:gd name="T36" fmla="*/ 138 w 142"/>
                  <a:gd name="T37" fmla="*/ 91 h 142"/>
                  <a:gd name="T38" fmla="*/ 140 w 142"/>
                  <a:gd name="T39" fmla="*/ 85 h 142"/>
                  <a:gd name="T40" fmla="*/ 140 w 142"/>
                  <a:gd name="T41" fmla="*/ 81 h 142"/>
                  <a:gd name="T42" fmla="*/ 140 w 142"/>
                  <a:gd name="T43" fmla="*/ 79 h 142"/>
                  <a:gd name="T44" fmla="*/ 140 w 142"/>
                  <a:gd name="T45" fmla="*/ 78 h 142"/>
                  <a:gd name="T46" fmla="*/ 141 w 142"/>
                  <a:gd name="T47" fmla="*/ 78 h 142"/>
                  <a:gd name="T48" fmla="*/ 142 w 142"/>
                  <a:gd name="T49" fmla="*/ 71 h 142"/>
                  <a:gd name="T50" fmla="*/ 140 w 142"/>
                  <a:gd name="T51" fmla="*/ 56 h 142"/>
                  <a:gd name="T52" fmla="*/ 136 w 142"/>
                  <a:gd name="T53" fmla="*/ 43 h 142"/>
                  <a:gd name="T54" fmla="*/ 129 w 142"/>
                  <a:gd name="T55" fmla="*/ 31 h 142"/>
                  <a:gd name="T56" fmla="*/ 121 w 142"/>
                  <a:gd name="T57" fmla="*/ 21 h 142"/>
                  <a:gd name="T58" fmla="*/ 110 w 142"/>
                  <a:gd name="T59" fmla="*/ 12 h 142"/>
                  <a:gd name="T60" fmla="*/ 97 w 142"/>
                  <a:gd name="T61" fmla="*/ 6 h 142"/>
                  <a:gd name="T62" fmla="*/ 90 w 142"/>
                  <a:gd name="T63" fmla="*/ 2 h 142"/>
                  <a:gd name="T64" fmla="*/ 84 w 142"/>
                  <a:gd name="T65" fmla="*/ 1 h 142"/>
                  <a:gd name="T66" fmla="*/ 71 w 142"/>
                  <a:gd name="T67" fmla="*/ 0 h 142"/>
                  <a:gd name="T68" fmla="*/ 56 w 142"/>
                  <a:gd name="T69" fmla="*/ 1 h 142"/>
                  <a:gd name="T70" fmla="*/ 44 w 142"/>
                  <a:gd name="T71" fmla="*/ 6 h 142"/>
                  <a:gd name="T72" fmla="*/ 32 w 142"/>
                  <a:gd name="T73" fmla="*/ 12 h 142"/>
                  <a:gd name="T74" fmla="*/ 21 w 142"/>
                  <a:gd name="T75" fmla="*/ 21 h 142"/>
                  <a:gd name="T76" fmla="*/ 11 w 142"/>
                  <a:gd name="T77" fmla="*/ 31 h 142"/>
                  <a:gd name="T78" fmla="*/ 5 w 142"/>
                  <a:gd name="T79" fmla="*/ 43 h 142"/>
                  <a:gd name="T80" fmla="*/ 1 w 142"/>
                  <a:gd name="T81" fmla="*/ 56 h 142"/>
                  <a:gd name="T82" fmla="*/ 0 w 142"/>
                  <a:gd name="T83" fmla="*/ 71 h 142"/>
                  <a:gd name="T84" fmla="*/ 1 w 142"/>
                  <a:gd name="T85" fmla="*/ 85 h 142"/>
                  <a:gd name="T86" fmla="*/ 2 w 142"/>
                  <a:gd name="T87" fmla="*/ 91 h 142"/>
                  <a:gd name="T88" fmla="*/ 5 w 142"/>
                  <a:gd name="T89" fmla="*/ 98 h 142"/>
                  <a:gd name="T90" fmla="*/ 11 w 142"/>
                  <a:gd name="T91" fmla="*/ 110 h 142"/>
                  <a:gd name="T92" fmla="*/ 15 w 142"/>
                  <a:gd name="T93" fmla="*/ 115 h 142"/>
                  <a:gd name="T94" fmla="*/ 21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1" y="121"/>
                    </a:moveTo>
                    <a:lnTo>
                      <a:pt x="32" y="129"/>
                    </a:lnTo>
                    <a:lnTo>
                      <a:pt x="44" y="136"/>
                    </a:lnTo>
                    <a:lnTo>
                      <a:pt x="56" y="140"/>
                    </a:lnTo>
                    <a:lnTo>
                      <a:pt x="71" y="142"/>
                    </a:lnTo>
                    <a:lnTo>
                      <a:pt x="77" y="141"/>
                    </a:lnTo>
                    <a:lnTo>
                      <a:pt x="77" y="140"/>
                    </a:lnTo>
                    <a:lnTo>
                      <a:pt x="78" y="140"/>
                    </a:lnTo>
                    <a:lnTo>
                      <a:pt x="80" y="140"/>
                    </a:lnTo>
                    <a:lnTo>
                      <a:pt x="84" y="140"/>
                    </a:lnTo>
                    <a:lnTo>
                      <a:pt x="90" y="138"/>
                    </a:lnTo>
                    <a:lnTo>
                      <a:pt x="97" y="136"/>
                    </a:lnTo>
                    <a:lnTo>
                      <a:pt x="110" y="129"/>
                    </a:lnTo>
                    <a:lnTo>
                      <a:pt x="115" y="125"/>
                    </a:lnTo>
                    <a:lnTo>
                      <a:pt x="121" y="121"/>
                    </a:lnTo>
                    <a:lnTo>
                      <a:pt x="125" y="115"/>
                    </a:lnTo>
                    <a:lnTo>
                      <a:pt x="129" y="110"/>
                    </a:lnTo>
                    <a:lnTo>
                      <a:pt x="136" y="98"/>
                    </a:lnTo>
                    <a:lnTo>
                      <a:pt x="138" y="91"/>
                    </a:lnTo>
                    <a:lnTo>
                      <a:pt x="140" y="85"/>
                    </a:lnTo>
                    <a:lnTo>
                      <a:pt x="140" y="81"/>
                    </a:lnTo>
                    <a:lnTo>
                      <a:pt x="140" y="79"/>
                    </a:lnTo>
                    <a:lnTo>
                      <a:pt x="140" y="78"/>
                    </a:lnTo>
                    <a:lnTo>
                      <a:pt x="141" y="78"/>
                    </a:lnTo>
                    <a:lnTo>
                      <a:pt x="142" y="71"/>
                    </a:lnTo>
                    <a:lnTo>
                      <a:pt x="140" y="56"/>
                    </a:lnTo>
                    <a:lnTo>
                      <a:pt x="136" y="43"/>
                    </a:lnTo>
                    <a:lnTo>
                      <a:pt x="129" y="31"/>
                    </a:lnTo>
                    <a:lnTo>
                      <a:pt x="121" y="21"/>
                    </a:lnTo>
                    <a:lnTo>
                      <a:pt x="110" y="12"/>
                    </a:lnTo>
                    <a:lnTo>
                      <a:pt x="97" y="6"/>
                    </a:lnTo>
                    <a:lnTo>
                      <a:pt x="90" y="2"/>
                    </a:lnTo>
                    <a:lnTo>
                      <a:pt x="84" y="1"/>
                    </a:lnTo>
                    <a:lnTo>
                      <a:pt x="71" y="0"/>
                    </a:lnTo>
                    <a:lnTo>
                      <a:pt x="56" y="1"/>
                    </a:lnTo>
                    <a:lnTo>
                      <a:pt x="44" y="6"/>
                    </a:lnTo>
                    <a:lnTo>
                      <a:pt x="32" y="12"/>
                    </a:lnTo>
                    <a:lnTo>
                      <a:pt x="21" y="21"/>
                    </a:lnTo>
                    <a:lnTo>
                      <a:pt x="11" y="31"/>
                    </a:lnTo>
                    <a:lnTo>
                      <a:pt x="5" y="43"/>
                    </a:lnTo>
                    <a:lnTo>
                      <a:pt x="1" y="56"/>
                    </a:lnTo>
                    <a:lnTo>
                      <a:pt x="0" y="71"/>
                    </a:lnTo>
                    <a:lnTo>
                      <a:pt x="1" y="85"/>
                    </a:lnTo>
                    <a:lnTo>
                      <a:pt x="2" y="91"/>
                    </a:lnTo>
                    <a:lnTo>
                      <a:pt x="5" y="98"/>
                    </a:lnTo>
                    <a:lnTo>
                      <a:pt x="11" y="110"/>
                    </a:lnTo>
                    <a:lnTo>
                      <a:pt x="15" y="115"/>
                    </a:lnTo>
                    <a:lnTo>
                      <a:pt x="21" y="121"/>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2" name="Freeform 866">
                <a:extLst>
                  <a:ext uri="{FF2B5EF4-FFF2-40B4-BE49-F238E27FC236}">
                    <a16:creationId xmlns:a16="http://schemas.microsoft.com/office/drawing/2014/main" id="{A46DBF64-342D-AD18-24E2-58331AFA476F}"/>
                  </a:ext>
                </a:extLst>
              </p:cNvPr>
              <p:cNvSpPr>
                <a:spLocks/>
              </p:cNvSpPr>
              <p:nvPr/>
            </p:nvSpPr>
            <p:spPr bwMode="auto">
              <a:xfrm>
                <a:off x="1225551" y="4202113"/>
                <a:ext cx="44450" cy="44450"/>
              </a:xfrm>
              <a:custGeom>
                <a:avLst/>
                <a:gdLst>
                  <a:gd name="T0" fmla="*/ 21 w 142"/>
                  <a:gd name="T1" fmla="*/ 120 h 142"/>
                  <a:gd name="T2" fmla="*/ 31 w 142"/>
                  <a:gd name="T3" fmla="*/ 128 h 142"/>
                  <a:gd name="T4" fmla="*/ 43 w 142"/>
                  <a:gd name="T5" fmla="*/ 135 h 142"/>
                  <a:gd name="T6" fmla="*/ 56 w 142"/>
                  <a:gd name="T7" fmla="*/ 140 h 142"/>
                  <a:gd name="T8" fmla="*/ 71 w 142"/>
                  <a:gd name="T9" fmla="*/ 142 h 142"/>
                  <a:gd name="T10" fmla="*/ 77 w 142"/>
                  <a:gd name="T11" fmla="*/ 141 h 142"/>
                  <a:gd name="T12" fmla="*/ 77 w 142"/>
                  <a:gd name="T13" fmla="*/ 140 h 142"/>
                  <a:gd name="T14" fmla="*/ 78 w 142"/>
                  <a:gd name="T15" fmla="*/ 140 h 142"/>
                  <a:gd name="T16" fmla="*/ 80 w 142"/>
                  <a:gd name="T17" fmla="*/ 140 h 142"/>
                  <a:gd name="T18" fmla="*/ 84 w 142"/>
                  <a:gd name="T19" fmla="*/ 140 h 142"/>
                  <a:gd name="T20" fmla="*/ 90 w 142"/>
                  <a:gd name="T21" fmla="*/ 138 h 142"/>
                  <a:gd name="T22" fmla="*/ 97 w 142"/>
                  <a:gd name="T23" fmla="*/ 135 h 142"/>
                  <a:gd name="T24" fmla="*/ 109 w 142"/>
                  <a:gd name="T25" fmla="*/ 128 h 142"/>
                  <a:gd name="T26" fmla="*/ 114 w 142"/>
                  <a:gd name="T27" fmla="*/ 124 h 142"/>
                  <a:gd name="T28" fmla="*/ 121 w 142"/>
                  <a:gd name="T29" fmla="*/ 120 h 142"/>
                  <a:gd name="T30" fmla="*/ 125 w 142"/>
                  <a:gd name="T31" fmla="*/ 114 h 142"/>
                  <a:gd name="T32" fmla="*/ 129 w 142"/>
                  <a:gd name="T33" fmla="*/ 109 h 142"/>
                  <a:gd name="T34" fmla="*/ 136 w 142"/>
                  <a:gd name="T35" fmla="*/ 97 h 142"/>
                  <a:gd name="T36" fmla="*/ 138 w 142"/>
                  <a:gd name="T37" fmla="*/ 90 h 142"/>
                  <a:gd name="T38" fmla="*/ 140 w 142"/>
                  <a:gd name="T39" fmla="*/ 84 h 142"/>
                  <a:gd name="T40" fmla="*/ 140 w 142"/>
                  <a:gd name="T41" fmla="*/ 80 h 142"/>
                  <a:gd name="T42" fmla="*/ 140 w 142"/>
                  <a:gd name="T43" fmla="*/ 78 h 142"/>
                  <a:gd name="T44" fmla="*/ 140 w 142"/>
                  <a:gd name="T45" fmla="*/ 77 h 142"/>
                  <a:gd name="T46" fmla="*/ 141 w 142"/>
                  <a:gd name="T47" fmla="*/ 77 h 142"/>
                  <a:gd name="T48" fmla="*/ 142 w 142"/>
                  <a:gd name="T49" fmla="*/ 71 h 142"/>
                  <a:gd name="T50" fmla="*/ 140 w 142"/>
                  <a:gd name="T51" fmla="*/ 55 h 142"/>
                  <a:gd name="T52" fmla="*/ 136 w 142"/>
                  <a:gd name="T53" fmla="*/ 42 h 142"/>
                  <a:gd name="T54" fmla="*/ 129 w 142"/>
                  <a:gd name="T55" fmla="*/ 30 h 142"/>
                  <a:gd name="T56" fmla="*/ 121 w 142"/>
                  <a:gd name="T57" fmla="*/ 20 h 142"/>
                  <a:gd name="T58" fmla="*/ 109 w 142"/>
                  <a:gd name="T59" fmla="*/ 11 h 142"/>
                  <a:gd name="T60" fmla="*/ 97 w 142"/>
                  <a:gd name="T61" fmla="*/ 5 h 142"/>
                  <a:gd name="T62" fmla="*/ 90 w 142"/>
                  <a:gd name="T63" fmla="*/ 2 h 142"/>
                  <a:gd name="T64" fmla="*/ 84 w 142"/>
                  <a:gd name="T65" fmla="*/ 1 h 142"/>
                  <a:gd name="T66" fmla="*/ 71 w 142"/>
                  <a:gd name="T67" fmla="*/ 0 h 142"/>
                  <a:gd name="T68" fmla="*/ 56 w 142"/>
                  <a:gd name="T69" fmla="*/ 1 h 142"/>
                  <a:gd name="T70" fmla="*/ 43 w 142"/>
                  <a:gd name="T71" fmla="*/ 5 h 142"/>
                  <a:gd name="T72" fmla="*/ 31 w 142"/>
                  <a:gd name="T73" fmla="*/ 11 h 142"/>
                  <a:gd name="T74" fmla="*/ 21 w 142"/>
                  <a:gd name="T75" fmla="*/ 20 h 142"/>
                  <a:gd name="T76" fmla="*/ 11 w 142"/>
                  <a:gd name="T77" fmla="*/ 30 h 142"/>
                  <a:gd name="T78" fmla="*/ 5 w 142"/>
                  <a:gd name="T79" fmla="*/ 42 h 142"/>
                  <a:gd name="T80" fmla="*/ 1 w 142"/>
                  <a:gd name="T81" fmla="*/ 55 h 142"/>
                  <a:gd name="T82" fmla="*/ 0 w 142"/>
                  <a:gd name="T83" fmla="*/ 71 h 142"/>
                  <a:gd name="T84" fmla="*/ 1 w 142"/>
                  <a:gd name="T85" fmla="*/ 84 h 142"/>
                  <a:gd name="T86" fmla="*/ 2 w 142"/>
                  <a:gd name="T87" fmla="*/ 90 h 142"/>
                  <a:gd name="T88" fmla="*/ 5 w 142"/>
                  <a:gd name="T89" fmla="*/ 97 h 142"/>
                  <a:gd name="T90" fmla="*/ 11 w 142"/>
                  <a:gd name="T91" fmla="*/ 109 h 142"/>
                  <a:gd name="T92" fmla="*/ 15 w 142"/>
                  <a:gd name="T93" fmla="*/ 114 h 142"/>
                  <a:gd name="T94" fmla="*/ 21 w 142"/>
                  <a:gd name="T95" fmla="*/ 1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1" y="120"/>
                    </a:moveTo>
                    <a:lnTo>
                      <a:pt x="31" y="128"/>
                    </a:lnTo>
                    <a:lnTo>
                      <a:pt x="43" y="135"/>
                    </a:lnTo>
                    <a:lnTo>
                      <a:pt x="56" y="140"/>
                    </a:lnTo>
                    <a:lnTo>
                      <a:pt x="71" y="142"/>
                    </a:lnTo>
                    <a:lnTo>
                      <a:pt x="77" y="141"/>
                    </a:lnTo>
                    <a:lnTo>
                      <a:pt x="77" y="140"/>
                    </a:lnTo>
                    <a:lnTo>
                      <a:pt x="78" y="140"/>
                    </a:lnTo>
                    <a:lnTo>
                      <a:pt x="80" y="140"/>
                    </a:lnTo>
                    <a:lnTo>
                      <a:pt x="84" y="140"/>
                    </a:lnTo>
                    <a:lnTo>
                      <a:pt x="90" y="138"/>
                    </a:lnTo>
                    <a:lnTo>
                      <a:pt x="97" y="135"/>
                    </a:lnTo>
                    <a:lnTo>
                      <a:pt x="109" y="128"/>
                    </a:lnTo>
                    <a:lnTo>
                      <a:pt x="114" y="124"/>
                    </a:lnTo>
                    <a:lnTo>
                      <a:pt x="121" y="120"/>
                    </a:lnTo>
                    <a:lnTo>
                      <a:pt x="125" y="114"/>
                    </a:lnTo>
                    <a:lnTo>
                      <a:pt x="129" y="109"/>
                    </a:lnTo>
                    <a:lnTo>
                      <a:pt x="136" y="97"/>
                    </a:lnTo>
                    <a:lnTo>
                      <a:pt x="138" y="90"/>
                    </a:lnTo>
                    <a:lnTo>
                      <a:pt x="140" y="84"/>
                    </a:lnTo>
                    <a:lnTo>
                      <a:pt x="140" y="80"/>
                    </a:lnTo>
                    <a:lnTo>
                      <a:pt x="140" y="78"/>
                    </a:lnTo>
                    <a:lnTo>
                      <a:pt x="140" y="77"/>
                    </a:lnTo>
                    <a:lnTo>
                      <a:pt x="141" y="77"/>
                    </a:lnTo>
                    <a:lnTo>
                      <a:pt x="142" y="71"/>
                    </a:lnTo>
                    <a:lnTo>
                      <a:pt x="140" y="55"/>
                    </a:lnTo>
                    <a:lnTo>
                      <a:pt x="136" y="42"/>
                    </a:lnTo>
                    <a:lnTo>
                      <a:pt x="129" y="30"/>
                    </a:lnTo>
                    <a:lnTo>
                      <a:pt x="121" y="20"/>
                    </a:lnTo>
                    <a:lnTo>
                      <a:pt x="109" y="11"/>
                    </a:lnTo>
                    <a:lnTo>
                      <a:pt x="97" y="5"/>
                    </a:lnTo>
                    <a:lnTo>
                      <a:pt x="90" y="2"/>
                    </a:lnTo>
                    <a:lnTo>
                      <a:pt x="84" y="1"/>
                    </a:lnTo>
                    <a:lnTo>
                      <a:pt x="71" y="0"/>
                    </a:lnTo>
                    <a:lnTo>
                      <a:pt x="56" y="1"/>
                    </a:lnTo>
                    <a:lnTo>
                      <a:pt x="43" y="5"/>
                    </a:lnTo>
                    <a:lnTo>
                      <a:pt x="31" y="11"/>
                    </a:lnTo>
                    <a:lnTo>
                      <a:pt x="21" y="20"/>
                    </a:lnTo>
                    <a:lnTo>
                      <a:pt x="11" y="30"/>
                    </a:lnTo>
                    <a:lnTo>
                      <a:pt x="5" y="42"/>
                    </a:lnTo>
                    <a:lnTo>
                      <a:pt x="1" y="55"/>
                    </a:lnTo>
                    <a:lnTo>
                      <a:pt x="0" y="71"/>
                    </a:lnTo>
                    <a:lnTo>
                      <a:pt x="1" y="84"/>
                    </a:lnTo>
                    <a:lnTo>
                      <a:pt x="2" y="90"/>
                    </a:lnTo>
                    <a:lnTo>
                      <a:pt x="5" y="97"/>
                    </a:lnTo>
                    <a:lnTo>
                      <a:pt x="11" y="109"/>
                    </a:lnTo>
                    <a:lnTo>
                      <a:pt x="15" y="114"/>
                    </a:lnTo>
                    <a:lnTo>
                      <a:pt x="21" y="12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3" name="Freeform 867">
                <a:extLst>
                  <a:ext uri="{FF2B5EF4-FFF2-40B4-BE49-F238E27FC236}">
                    <a16:creationId xmlns:a16="http://schemas.microsoft.com/office/drawing/2014/main" id="{ED8FE525-260B-FA69-73CF-BB2FEAC98534}"/>
                  </a:ext>
                </a:extLst>
              </p:cNvPr>
              <p:cNvSpPr>
                <a:spLocks/>
              </p:cNvSpPr>
              <p:nvPr/>
            </p:nvSpPr>
            <p:spPr bwMode="auto">
              <a:xfrm>
                <a:off x="1693863" y="4560888"/>
                <a:ext cx="44450" cy="46037"/>
              </a:xfrm>
              <a:custGeom>
                <a:avLst/>
                <a:gdLst>
                  <a:gd name="T0" fmla="*/ 22 w 142"/>
                  <a:gd name="T1" fmla="*/ 121 h 142"/>
                  <a:gd name="T2" fmla="*/ 32 w 142"/>
                  <a:gd name="T3" fmla="*/ 129 h 142"/>
                  <a:gd name="T4" fmla="*/ 44 w 142"/>
                  <a:gd name="T5" fmla="*/ 136 h 142"/>
                  <a:gd name="T6" fmla="*/ 56 w 142"/>
                  <a:gd name="T7" fmla="*/ 140 h 142"/>
                  <a:gd name="T8" fmla="*/ 71 w 142"/>
                  <a:gd name="T9" fmla="*/ 142 h 142"/>
                  <a:gd name="T10" fmla="*/ 77 w 142"/>
                  <a:gd name="T11" fmla="*/ 141 h 142"/>
                  <a:gd name="T12" fmla="*/ 77 w 142"/>
                  <a:gd name="T13" fmla="*/ 140 h 142"/>
                  <a:gd name="T14" fmla="*/ 78 w 142"/>
                  <a:gd name="T15" fmla="*/ 140 h 142"/>
                  <a:gd name="T16" fmla="*/ 80 w 142"/>
                  <a:gd name="T17" fmla="*/ 140 h 142"/>
                  <a:gd name="T18" fmla="*/ 84 w 142"/>
                  <a:gd name="T19" fmla="*/ 140 h 142"/>
                  <a:gd name="T20" fmla="*/ 90 w 142"/>
                  <a:gd name="T21" fmla="*/ 138 h 142"/>
                  <a:gd name="T22" fmla="*/ 98 w 142"/>
                  <a:gd name="T23" fmla="*/ 136 h 142"/>
                  <a:gd name="T24" fmla="*/ 110 w 142"/>
                  <a:gd name="T25" fmla="*/ 129 h 142"/>
                  <a:gd name="T26" fmla="*/ 115 w 142"/>
                  <a:gd name="T27" fmla="*/ 125 h 142"/>
                  <a:gd name="T28" fmla="*/ 121 w 142"/>
                  <a:gd name="T29" fmla="*/ 121 h 142"/>
                  <a:gd name="T30" fmla="*/ 125 w 142"/>
                  <a:gd name="T31" fmla="*/ 114 h 142"/>
                  <a:gd name="T32" fmla="*/ 129 w 142"/>
                  <a:gd name="T33" fmla="*/ 109 h 142"/>
                  <a:gd name="T34" fmla="*/ 136 w 142"/>
                  <a:gd name="T35" fmla="*/ 97 h 142"/>
                  <a:gd name="T36" fmla="*/ 138 w 142"/>
                  <a:gd name="T37" fmla="*/ 90 h 142"/>
                  <a:gd name="T38" fmla="*/ 140 w 142"/>
                  <a:gd name="T39" fmla="*/ 84 h 142"/>
                  <a:gd name="T40" fmla="*/ 140 w 142"/>
                  <a:gd name="T41" fmla="*/ 80 h 142"/>
                  <a:gd name="T42" fmla="*/ 140 w 142"/>
                  <a:gd name="T43" fmla="*/ 78 h 142"/>
                  <a:gd name="T44" fmla="*/ 140 w 142"/>
                  <a:gd name="T45" fmla="*/ 77 h 142"/>
                  <a:gd name="T46" fmla="*/ 141 w 142"/>
                  <a:gd name="T47" fmla="*/ 77 h 142"/>
                  <a:gd name="T48" fmla="*/ 142 w 142"/>
                  <a:gd name="T49" fmla="*/ 71 h 142"/>
                  <a:gd name="T50" fmla="*/ 140 w 142"/>
                  <a:gd name="T51" fmla="*/ 56 h 142"/>
                  <a:gd name="T52" fmla="*/ 136 w 142"/>
                  <a:gd name="T53" fmla="*/ 42 h 142"/>
                  <a:gd name="T54" fmla="*/ 129 w 142"/>
                  <a:gd name="T55" fmla="*/ 30 h 142"/>
                  <a:gd name="T56" fmla="*/ 121 w 142"/>
                  <a:gd name="T57" fmla="*/ 20 h 142"/>
                  <a:gd name="T58" fmla="*/ 110 w 142"/>
                  <a:gd name="T59" fmla="*/ 11 h 142"/>
                  <a:gd name="T60" fmla="*/ 98 w 142"/>
                  <a:gd name="T61" fmla="*/ 5 h 142"/>
                  <a:gd name="T62" fmla="*/ 90 w 142"/>
                  <a:gd name="T63" fmla="*/ 2 h 142"/>
                  <a:gd name="T64" fmla="*/ 84 w 142"/>
                  <a:gd name="T65" fmla="*/ 1 h 142"/>
                  <a:gd name="T66" fmla="*/ 71 w 142"/>
                  <a:gd name="T67" fmla="*/ 0 h 142"/>
                  <a:gd name="T68" fmla="*/ 56 w 142"/>
                  <a:gd name="T69" fmla="*/ 1 h 142"/>
                  <a:gd name="T70" fmla="*/ 44 w 142"/>
                  <a:gd name="T71" fmla="*/ 5 h 142"/>
                  <a:gd name="T72" fmla="*/ 32 w 142"/>
                  <a:gd name="T73" fmla="*/ 11 h 142"/>
                  <a:gd name="T74" fmla="*/ 22 w 142"/>
                  <a:gd name="T75" fmla="*/ 20 h 142"/>
                  <a:gd name="T76" fmla="*/ 11 w 142"/>
                  <a:gd name="T77" fmla="*/ 30 h 142"/>
                  <a:gd name="T78" fmla="*/ 5 w 142"/>
                  <a:gd name="T79" fmla="*/ 42 h 142"/>
                  <a:gd name="T80" fmla="*/ 1 w 142"/>
                  <a:gd name="T81" fmla="*/ 56 h 142"/>
                  <a:gd name="T82" fmla="*/ 0 w 142"/>
                  <a:gd name="T83" fmla="*/ 71 h 142"/>
                  <a:gd name="T84" fmla="*/ 1 w 142"/>
                  <a:gd name="T85" fmla="*/ 84 h 142"/>
                  <a:gd name="T86" fmla="*/ 2 w 142"/>
                  <a:gd name="T87" fmla="*/ 90 h 142"/>
                  <a:gd name="T88" fmla="*/ 5 w 142"/>
                  <a:gd name="T89" fmla="*/ 97 h 142"/>
                  <a:gd name="T90" fmla="*/ 11 w 142"/>
                  <a:gd name="T91" fmla="*/ 109 h 142"/>
                  <a:gd name="T92" fmla="*/ 15 w 142"/>
                  <a:gd name="T93" fmla="*/ 114 h 142"/>
                  <a:gd name="T94" fmla="*/ 22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2" y="121"/>
                    </a:moveTo>
                    <a:lnTo>
                      <a:pt x="32" y="129"/>
                    </a:lnTo>
                    <a:lnTo>
                      <a:pt x="44" y="136"/>
                    </a:lnTo>
                    <a:lnTo>
                      <a:pt x="56" y="140"/>
                    </a:lnTo>
                    <a:lnTo>
                      <a:pt x="71" y="142"/>
                    </a:lnTo>
                    <a:lnTo>
                      <a:pt x="77" y="141"/>
                    </a:lnTo>
                    <a:lnTo>
                      <a:pt x="77" y="140"/>
                    </a:lnTo>
                    <a:lnTo>
                      <a:pt x="78" y="140"/>
                    </a:lnTo>
                    <a:lnTo>
                      <a:pt x="80" y="140"/>
                    </a:lnTo>
                    <a:lnTo>
                      <a:pt x="84" y="140"/>
                    </a:lnTo>
                    <a:lnTo>
                      <a:pt x="90" y="138"/>
                    </a:lnTo>
                    <a:lnTo>
                      <a:pt x="98" y="136"/>
                    </a:lnTo>
                    <a:lnTo>
                      <a:pt x="110" y="129"/>
                    </a:lnTo>
                    <a:lnTo>
                      <a:pt x="115" y="125"/>
                    </a:lnTo>
                    <a:lnTo>
                      <a:pt x="121" y="121"/>
                    </a:lnTo>
                    <a:lnTo>
                      <a:pt x="125" y="114"/>
                    </a:lnTo>
                    <a:lnTo>
                      <a:pt x="129" y="109"/>
                    </a:lnTo>
                    <a:lnTo>
                      <a:pt x="136" y="97"/>
                    </a:lnTo>
                    <a:lnTo>
                      <a:pt x="138" y="90"/>
                    </a:lnTo>
                    <a:lnTo>
                      <a:pt x="140" y="84"/>
                    </a:lnTo>
                    <a:lnTo>
                      <a:pt x="140" y="80"/>
                    </a:lnTo>
                    <a:lnTo>
                      <a:pt x="140" y="78"/>
                    </a:lnTo>
                    <a:lnTo>
                      <a:pt x="140" y="77"/>
                    </a:lnTo>
                    <a:lnTo>
                      <a:pt x="141" y="77"/>
                    </a:lnTo>
                    <a:lnTo>
                      <a:pt x="142" y="71"/>
                    </a:lnTo>
                    <a:lnTo>
                      <a:pt x="140" y="56"/>
                    </a:lnTo>
                    <a:lnTo>
                      <a:pt x="136" y="42"/>
                    </a:lnTo>
                    <a:lnTo>
                      <a:pt x="129" y="30"/>
                    </a:lnTo>
                    <a:lnTo>
                      <a:pt x="121" y="20"/>
                    </a:lnTo>
                    <a:lnTo>
                      <a:pt x="110" y="11"/>
                    </a:lnTo>
                    <a:lnTo>
                      <a:pt x="98" y="5"/>
                    </a:lnTo>
                    <a:lnTo>
                      <a:pt x="90" y="2"/>
                    </a:lnTo>
                    <a:lnTo>
                      <a:pt x="84" y="1"/>
                    </a:lnTo>
                    <a:lnTo>
                      <a:pt x="71" y="0"/>
                    </a:lnTo>
                    <a:lnTo>
                      <a:pt x="56" y="1"/>
                    </a:lnTo>
                    <a:lnTo>
                      <a:pt x="44" y="5"/>
                    </a:lnTo>
                    <a:lnTo>
                      <a:pt x="32" y="11"/>
                    </a:lnTo>
                    <a:lnTo>
                      <a:pt x="22" y="20"/>
                    </a:lnTo>
                    <a:lnTo>
                      <a:pt x="11" y="30"/>
                    </a:lnTo>
                    <a:lnTo>
                      <a:pt x="5" y="42"/>
                    </a:lnTo>
                    <a:lnTo>
                      <a:pt x="1" y="56"/>
                    </a:lnTo>
                    <a:lnTo>
                      <a:pt x="0" y="71"/>
                    </a:lnTo>
                    <a:lnTo>
                      <a:pt x="1" y="84"/>
                    </a:lnTo>
                    <a:lnTo>
                      <a:pt x="2" y="90"/>
                    </a:lnTo>
                    <a:lnTo>
                      <a:pt x="5" y="97"/>
                    </a:lnTo>
                    <a:lnTo>
                      <a:pt x="11" y="109"/>
                    </a:lnTo>
                    <a:lnTo>
                      <a:pt x="15" y="114"/>
                    </a:lnTo>
                    <a:lnTo>
                      <a:pt x="22" y="121"/>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4" name="Freeform 868">
                <a:extLst>
                  <a:ext uri="{FF2B5EF4-FFF2-40B4-BE49-F238E27FC236}">
                    <a16:creationId xmlns:a16="http://schemas.microsoft.com/office/drawing/2014/main" id="{91322CE6-5778-E64D-5BDF-243ADFA4E1FE}"/>
                  </a:ext>
                </a:extLst>
              </p:cNvPr>
              <p:cNvSpPr>
                <a:spLocks/>
              </p:cNvSpPr>
              <p:nvPr/>
            </p:nvSpPr>
            <p:spPr bwMode="auto">
              <a:xfrm>
                <a:off x="2165351" y="4848225"/>
                <a:ext cx="46038" cy="44450"/>
              </a:xfrm>
              <a:custGeom>
                <a:avLst/>
                <a:gdLst>
                  <a:gd name="T0" fmla="*/ 21 w 142"/>
                  <a:gd name="T1" fmla="*/ 121 h 142"/>
                  <a:gd name="T2" fmla="*/ 31 w 142"/>
                  <a:gd name="T3" fmla="*/ 129 h 142"/>
                  <a:gd name="T4" fmla="*/ 43 w 142"/>
                  <a:gd name="T5" fmla="*/ 136 h 142"/>
                  <a:gd name="T6" fmla="*/ 56 w 142"/>
                  <a:gd name="T7" fmla="*/ 140 h 142"/>
                  <a:gd name="T8" fmla="*/ 71 w 142"/>
                  <a:gd name="T9" fmla="*/ 142 h 142"/>
                  <a:gd name="T10" fmla="*/ 77 w 142"/>
                  <a:gd name="T11" fmla="*/ 141 h 142"/>
                  <a:gd name="T12" fmla="*/ 77 w 142"/>
                  <a:gd name="T13" fmla="*/ 140 h 142"/>
                  <a:gd name="T14" fmla="*/ 78 w 142"/>
                  <a:gd name="T15" fmla="*/ 140 h 142"/>
                  <a:gd name="T16" fmla="*/ 80 w 142"/>
                  <a:gd name="T17" fmla="*/ 140 h 142"/>
                  <a:gd name="T18" fmla="*/ 84 w 142"/>
                  <a:gd name="T19" fmla="*/ 140 h 142"/>
                  <a:gd name="T20" fmla="*/ 90 w 142"/>
                  <a:gd name="T21" fmla="*/ 138 h 142"/>
                  <a:gd name="T22" fmla="*/ 97 w 142"/>
                  <a:gd name="T23" fmla="*/ 136 h 142"/>
                  <a:gd name="T24" fmla="*/ 109 w 142"/>
                  <a:gd name="T25" fmla="*/ 129 h 142"/>
                  <a:gd name="T26" fmla="*/ 114 w 142"/>
                  <a:gd name="T27" fmla="*/ 125 h 142"/>
                  <a:gd name="T28" fmla="*/ 120 w 142"/>
                  <a:gd name="T29" fmla="*/ 121 h 142"/>
                  <a:gd name="T30" fmla="*/ 124 w 142"/>
                  <a:gd name="T31" fmla="*/ 115 h 142"/>
                  <a:gd name="T32" fmla="*/ 128 w 142"/>
                  <a:gd name="T33" fmla="*/ 110 h 142"/>
                  <a:gd name="T34" fmla="*/ 136 w 142"/>
                  <a:gd name="T35" fmla="*/ 97 h 142"/>
                  <a:gd name="T36" fmla="*/ 138 w 142"/>
                  <a:gd name="T37" fmla="*/ 90 h 142"/>
                  <a:gd name="T38" fmla="*/ 140 w 142"/>
                  <a:gd name="T39" fmla="*/ 84 h 142"/>
                  <a:gd name="T40" fmla="*/ 140 w 142"/>
                  <a:gd name="T41" fmla="*/ 80 h 142"/>
                  <a:gd name="T42" fmla="*/ 140 w 142"/>
                  <a:gd name="T43" fmla="*/ 78 h 142"/>
                  <a:gd name="T44" fmla="*/ 140 w 142"/>
                  <a:gd name="T45" fmla="*/ 77 h 142"/>
                  <a:gd name="T46" fmla="*/ 141 w 142"/>
                  <a:gd name="T47" fmla="*/ 77 h 142"/>
                  <a:gd name="T48" fmla="*/ 142 w 142"/>
                  <a:gd name="T49" fmla="*/ 71 h 142"/>
                  <a:gd name="T50" fmla="*/ 140 w 142"/>
                  <a:gd name="T51" fmla="*/ 56 h 142"/>
                  <a:gd name="T52" fmla="*/ 136 w 142"/>
                  <a:gd name="T53" fmla="*/ 43 h 142"/>
                  <a:gd name="T54" fmla="*/ 128 w 142"/>
                  <a:gd name="T55" fmla="*/ 30 h 142"/>
                  <a:gd name="T56" fmla="*/ 120 w 142"/>
                  <a:gd name="T57" fmla="*/ 20 h 142"/>
                  <a:gd name="T58" fmla="*/ 109 w 142"/>
                  <a:gd name="T59" fmla="*/ 11 h 142"/>
                  <a:gd name="T60" fmla="*/ 97 w 142"/>
                  <a:gd name="T61" fmla="*/ 5 h 142"/>
                  <a:gd name="T62" fmla="*/ 90 w 142"/>
                  <a:gd name="T63" fmla="*/ 2 h 142"/>
                  <a:gd name="T64" fmla="*/ 84 w 142"/>
                  <a:gd name="T65" fmla="*/ 1 h 142"/>
                  <a:gd name="T66" fmla="*/ 71 w 142"/>
                  <a:gd name="T67" fmla="*/ 0 h 142"/>
                  <a:gd name="T68" fmla="*/ 56 w 142"/>
                  <a:gd name="T69" fmla="*/ 1 h 142"/>
                  <a:gd name="T70" fmla="*/ 43 w 142"/>
                  <a:gd name="T71" fmla="*/ 5 h 142"/>
                  <a:gd name="T72" fmla="*/ 31 w 142"/>
                  <a:gd name="T73" fmla="*/ 11 h 142"/>
                  <a:gd name="T74" fmla="*/ 21 w 142"/>
                  <a:gd name="T75" fmla="*/ 20 h 142"/>
                  <a:gd name="T76" fmla="*/ 11 w 142"/>
                  <a:gd name="T77" fmla="*/ 30 h 142"/>
                  <a:gd name="T78" fmla="*/ 5 w 142"/>
                  <a:gd name="T79" fmla="*/ 43 h 142"/>
                  <a:gd name="T80" fmla="*/ 1 w 142"/>
                  <a:gd name="T81" fmla="*/ 56 h 142"/>
                  <a:gd name="T82" fmla="*/ 0 w 142"/>
                  <a:gd name="T83" fmla="*/ 71 h 142"/>
                  <a:gd name="T84" fmla="*/ 1 w 142"/>
                  <a:gd name="T85" fmla="*/ 84 h 142"/>
                  <a:gd name="T86" fmla="*/ 2 w 142"/>
                  <a:gd name="T87" fmla="*/ 90 h 142"/>
                  <a:gd name="T88" fmla="*/ 5 w 142"/>
                  <a:gd name="T89" fmla="*/ 97 h 142"/>
                  <a:gd name="T90" fmla="*/ 11 w 142"/>
                  <a:gd name="T91" fmla="*/ 110 h 142"/>
                  <a:gd name="T92" fmla="*/ 15 w 142"/>
                  <a:gd name="T93" fmla="*/ 115 h 142"/>
                  <a:gd name="T94" fmla="*/ 21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1" y="121"/>
                    </a:moveTo>
                    <a:lnTo>
                      <a:pt x="31" y="129"/>
                    </a:lnTo>
                    <a:lnTo>
                      <a:pt x="43" y="136"/>
                    </a:lnTo>
                    <a:lnTo>
                      <a:pt x="56"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lnTo>
                      <a:pt x="124" y="115"/>
                    </a:lnTo>
                    <a:lnTo>
                      <a:pt x="128" y="110"/>
                    </a:lnTo>
                    <a:lnTo>
                      <a:pt x="136" y="97"/>
                    </a:lnTo>
                    <a:lnTo>
                      <a:pt x="138" y="90"/>
                    </a:lnTo>
                    <a:lnTo>
                      <a:pt x="140" y="84"/>
                    </a:lnTo>
                    <a:lnTo>
                      <a:pt x="140" y="80"/>
                    </a:lnTo>
                    <a:lnTo>
                      <a:pt x="140" y="78"/>
                    </a:lnTo>
                    <a:lnTo>
                      <a:pt x="140" y="77"/>
                    </a:lnTo>
                    <a:lnTo>
                      <a:pt x="141" y="77"/>
                    </a:lnTo>
                    <a:lnTo>
                      <a:pt x="142" y="71"/>
                    </a:lnTo>
                    <a:lnTo>
                      <a:pt x="140" y="56"/>
                    </a:lnTo>
                    <a:lnTo>
                      <a:pt x="136" y="43"/>
                    </a:lnTo>
                    <a:lnTo>
                      <a:pt x="128" y="30"/>
                    </a:lnTo>
                    <a:lnTo>
                      <a:pt x="120" y="20"/>
                    </a:lnTo>
                    <a:lnTo>
                      <a:pt x="109" y="11"/>
                    </a:lnTo>
                    <a:lnTo>
                      <a:pt x="97" y="5"/>
                    </a:lnTo>
                    <a:lnTo>
                      <a:pt x="90" y="2"/>
                    </a:lnTo>
                    <a:lnTo>
                      <a:pt x="84" y="1"/>
                    </a:lnTo>
                    <a:lnTo>
                      <a:pt x="71" y="0"/>
                    </a:lnTo>
                    <a:lnTo>
                      <a:pt x="56" y="1"/>
                    </a:lnTo>
                    <a:lnTo>
                      <a:pt x="43" y="5"/>
                    </a:lnTo>
                    <a:lnTo>
                      <a:pt x="31" y="11"/>
                    </a:lnTo>
                    <a:lnTo>
                      <a:pt x="21" y="20"/>
                    </a:lnTo>
                    <a:lnTo>
                      <a:pt x="11" y="30"/>
                    </a:lnTo>
                    <a:lnTo>
                      <a:pt x="5" y="43"/>
                    </a:lnTo>
                    <a:lnTo>
                      <a:pt x="1" y="56"/>
                    </a:lnTo>
                    <a:lnTo>
                      <a:pt x="0" y="71"/>
                    </a:lnTo>
                    <a:lnTo>
                      <a:pt x="1" y="84"/>
                    </a:lnTo>
                    <a:lnTo>
                      <a:pt x="2" y="90"/>
                    </a:lnTo>
                    <a:lnTo>
                      <a:pt x="5" y="97"/>
                    </a:lnTo>
                    <a:lnTo>
                      <a:pt x="11" y="110"/>
                    </a:lnTo>
                    <a:lnTo>
                      <a:pt x="15" y="115"/>
                    </a:lnTo>
                    <a:lnTo>
                      <a:pt x="21" y="121"/>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5" name="Freeform 869">
                <a:extLst>
                  <a:ext uri="{FF2B5EF4-FFF2-40B4-BE49-F238E27FC236}">
                    <a16:creationId xmlns:a16="http://schemas.microsoft.com/office/drawing/2014/main" id="{4C78C1F7-7704-20B2-A620-2EF005AB1453}"/>
                  </a:ext>
                </a:extLst>
              </p:cNvPr>
              <p:cNvSpPr>
                <a:spLocks/>
              </p:cNvSpPr>
              <p:nvPr/>
            </p:nvSpPr>
            <p:spPr bwMode="auto">
              <a:xfrm>
                <a:off x="2635251" y="5184775"/>
                <a:ext cx="44450" cy="44450"/>
              </a:xfrm>
              <a:custGeom>
                <a:avLst/>
                <a:gdLst>
                  <a:gd name="T0" fmla="*/ 21 w 142"/>
                  <a:gd name="T1" fmla="*/ 121 h 142"/>
                  <a:gd name="T2" fmla="*/ 32 w 142"/>
                  <a:gd name="T3" fmla="*/ 129 h 142"/>
                  <a:gd name="T4" fmla="*/ 44 w 142"/>
                  <a:gd name="T5" fmla="*/ 136 h 142"/>
                  <a:gd name="T6" fmla="*/ 56 w 142"/>
                  <a:gd name="T7" fmla="*/ 140 h 142"/>
                  <a:gd name="T8" fmla="*/ 71 w 142"/>
                  <a:gd name="T9" fmla="*/ 142 h 142"/>
                  <a:gd name="T10" fmla="*/ 77 w 142"/>
                  <a:gd name="T11" fmla="*/ 141 h 142"/>
                  <a:gd name="T12" fmla="*/ 77 w 142"/>
                  <a:gd name="T13" fmla="*/ 140 h 142"/>
                  <a:gd name="T14" fmla="*/ 78 w 142"/>
                  <a:gd name="T15" fmla="*/ 140 h 142"/>
                  <a:gd name="T16" fmla="*/ 80 w 142"/>
                  <a:gd name="T17" fmla="*/ 140 h 142"/>
                  <a:gd name="T18" fmla="*/ 84 w 142"/>
                  <a:gd name="T19" fmla="*/ 140 h 142"/>
                  <a:gd name="T20" fmla="*/ 90 w 142"/>
                  <a:gd name="T21" fmla="*/ 138 h 142"/>
                  <a:gd name="T22" fmla="*/ 97 w 142"/>
                  <a:gd name="T23" fmla="*/ 136 h 142"/>
                  <a:gd name="T24" fmla="*/ 110 w 142"/>
                  <a:gd name="T25" fmla="*/ 129 h 142"/>
                  <a:gd name="T26" fmla="*/ 115 w 142"/>
                  <a:gd name="T27" fmla="*/ 125 h 142"/>
                  <a:gd name="T28" fmla="*/ 121 w 142"/>
                  <a:gd name="T29" fmla="*/ 121 h 142"/>
                  <a:gd name="T30" fmla="*/ 125 w 142"/>
                  <a:gd name="T31" fmla="*/ 115 h 142"/>
                  <a:gd name="T32" fmla="*/ 129 w 142"/>
                  <a:gd name="T33" fmla="*/ 110 h 142"/>
                  <a:gd name="T34" fmla="*/ 136 w 142"/>
                  <a:gd name="T35" fmla="*/ 98 h 142"/>
                  <a:gd name="T36" fmla="*/ 138 w 142"/>
                  <a:gd name="T37" fmla="*/ 91 h 142"/>
                  <a:gd name="T38" fmla="*/ 140 w 142"/>
                  <a:gd name="T39" fmla="*/ 84 h 142"/>
                  <a:gd name="T40" fmla="*/ 140 w 142"/>
                  <a:gd name="T41" fmla="*/ 80 h 142"/>
                  <a:gd name="T42" fmla="*/ 140 w 142"/>
                  <a:gd name="T43" fmla="*/ 78 h 142"/>
                  <a:gd name="T44" fmla="*/ 140 w 142"/>
                  <a:gd name="T45" fmla="*/ 77 h 142"/>
                  <a:gd name="T46" fmla="*/ 141 w 142"/>
                  <a:gd name="T47" fmla="*/ 77 h 142"/>
                  <a:gd name="T48" fmla="*/ 142 w 142"/>
                  <a:gd name="T49" fmla="*/ 71 h 142"/>
                  <a:gd name="T50" fmla="*/ 140 w 142"/>
                  <a:gd name="T51" fmla="*/ 56 h 142"/>
                  <a:gd name="T52" fmla="*/ 136 w 142"/>
                  <a:gd name="T53" fmla="*/ 43 h 142"/>
                  <a:gd name="T54" fmla="*/ 129 w 142"/>
                  <a:gd name="T55" fmla="*/ 31 h 142"/>
                  <a:gd name="T56" fmla="*/ 121 w 142"/>
                  <a:gd name="T57" fmla="*/ 21 h 142"/>
                  <a:gd name="T58" fmla="*/ 110 w 142"/>
                  <a:gd name="T59" fmla="*/ 11 h 142"/>
                  <a:gd name="T60" fmla="*/ 97 w 142"/>
                  <a:gd name="T61" fmla="*/ 5 h 142"/>
                  <a:gd name="T62" fmla="*/ 90 w 142"/>
                  <a:gd name="T63" fmla="*/ 2 h 142"/>
                  <a:gd name="T64" fmla="*/ 84 w 142"/>
                  <a:gd name="T65" fmla="*/ 1 h 142"/>
                  <a:gd name="T66" fmla="*/ 71 w 142"/>
                  <a:gd name="T67" fmla="*/ 0 h 142"/>
                  <a:gd name="T68" fmla="*/ 56 w 142"/>
                  <a:gd name="T69" fmla="*/ 1 h 142"/>
                  <a:gd name="T70" fmla="*/ 44 w 142"/>
                  <a:gd name="T71" fmla="*/ 5 h 142"/>
                  <a:gd name="T72" fmla="*/ 32 w 142"/>
                  <a:gd name="T73" fmla="*/ 11 h 142"/>
                  <a:gd name="T74" fmla="*/ 21 w 142"/>
                  <a:gd name="T75" fmla="*/ 21 h 142"/>
                  <a:gd name="T76" fmla="*/ 11 w 142"/>
                  <a:gd name="T77" fmla="*/ 31 h 142"/>
                  <a:gd name="T78" fmla="*/ 5 w 142"/>
                  <a:gd name="T79" fmla="*/ 43 h 142"/>
                  <a:gd name="T80" fmla="*/ 1 w 142"/>
                  <a:gd name="T81" fmla="*/ 56 h 142"/>
                  <a:gd name="T82" fmla="*/ 0 w 142"/>
                  <a:gd name="T83" fmla="*/ 71 h 142"/>
                  <a:gd name="T84" fmla="*/ 1 w 142"/>
                  <a:gd name="T85" fmla="*/ 84 h 142"/>
                  <a:gd name="T86" fmla="*/ 2 w 142"/>
                  <a:gd name="T87" fmla="*/ 91 h 142"/>
                  <a:gd name="T88" fmla="*/ 5 w 142"/>
                  <a:gd name="T89" fmla="*/ 98 h 142"/>
                  <a:gd name="T90" fmla="*/ 11 w 142"/>
                  <a:gd name="T91" fmla="*/ 110 h 142"/>
                  <a:gd name="T92" fmla="*/ 15 w 142"/>
                  <a:gd name="T93" fmla="*/ 115 h 142"/>
                  <a:gd name="T94" fmla="*/ 21 w 142"/>
                  <a:gd name="T95" fmla="*/ 1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1" y="121"/>
                    </a:moveTo>
                    <a:lnTo>
                      <a:pt x="32" y="129"/>
                    </a:lnTo>
                    <a:lnTo>
                      <a:pt x="44" y="136"/>
                    </a:lnTo>
                    <a:lnTo>
                      <a:pt x="56" y="140"/>
                    </a:lnTo>
                    <a:lnTo>
                      <a:pt x="71" y="142"/>
                    </a:lnTo>
                    <a:lnTo>
                      <a:pt x="77" y="141"/>
                    </a:lnTo>
                    <a:lnTo>
                      <a:pt x="77" y="140"/>
                    </a:lnTo>
                    <a:lnTo>
                      <a:pt x="78" y="140"/>
                    </a:lnTo>
                    <a:lnTo>
                      <a:pt x="80" y="140"/>
                    </a:lnTo>
                    <a:lnTo>
                      <a:pt x="84" y="140"/>
                    </a:lnTo>
                    <a:lnTo>
                      <a:pt x="90" y="138"/>
                    </a:lnTo>
                    <a:lnTo>
                      <a:pt x="97" y="136"/>
                    </a:lnTo>
                    <a:lnTo>
                      <a:pt x="110" y="129"/>
                    </a:lnTo>
                    <a:lnTo>
                      <a:pt x="115" y="125"/>
                    </a:lnTo>
                    <a:lnTo>
                      <a:pt x="121" y="121"/>
                    </a:lnTo>
                    <a:lnTo>
                      <a:pt x="125" y="115"/>
                    </a:lnTo>
                    <a:lnTo>
                      <a:pt x="129" y="110"/>
                    </a:lnTo>
                    <a:lnTo>
                      <a:pt x="136" y="98"/>
                    </a:lnTo>
                    <a:lnTo>
                      <a:pt x="138" y="91"/>
                    </a:lnTo>
                    <a:lnTo>
                      <a:pt x="140" y="84"/>
                    </a:lnTo>
                    <a:lnTo>
                      <a:pt x="140" y="80"/>
                    </a:lnTo>
                    <a:lnTo>
                      <a:pt x="140" y="78"/>
                    </a:lnTo>
                    <a:lnTo>
                      <a:pt x="140" y="77"/>
                    </a:lnTo>
                    <a:lnTo>
                      <a:pt x="141" y="77"/>
                    </a:lnTo>
                    <a:lnTo>
                      <a:pt x="142" y="71"/>
                    </a:lnTo>
                    <a:lnTo>
                      <a:pt x="140" y="56"/>
                    </a:lnTo>
                    <a:lnTo>
                      <a:pt x="136" y="43"/>
                    </a:lnTo>
                    <a:lnTo>
                      <a:pt x="129" y="31"/>
                    </a:lnTo>
                    <a:lnTo>
                      <a:pt x="121" y="21"/>
                    </a:lnTo>
                    <a:lnTo>
                      <a:pt x="110" y="11"/>
                    </a:lnTo>
                    <a:lnTo>
                      <a:pt x="97" y="5"/>
                    </a:lnTo>
                    <a:lnTo>
                      <a:pt x="90" y="2"/>
                    </a:lnTo>
                    <a:lnTo>
                      <a:pt x="84" y="1"/>
                    </a:lnTo>
                    <a:lnTo>
                      <a:pt x="71" y="0"/>
                    </a:lnTo>
                    <a:lnTo>
                      <a:pt x="56" y="1"/>
                    </a:lnTo>
                    <a:lnTo>
                      <a:pt x="44" y="5"/>
                    </a:lnTo>
                    <a:lnTo>
                      <a:pt x="32" y="11"/>
                    </a:lnTo>
                    <a:lnTo>
                      <a:pt x="21" y="21"/>
                    </a:lnTo>
                    <a:lnTo>
                      <a:pt x="11" y="31"/>
                    </a:lnTo>
                    <a:lnTo>
                      <a:pt x="5" y="43"/>
                    </a:lnTo>
                    <a:lnTo>
                      <a:pt x="1" y="56"/>
                    </a:lnTo>
                    <a:lnTo>
                      <a:pt x="0" y="71"/>
                    </a:lnTo>
                    <a:lnTo>
                      <a:pt x="1" y="84"/>
                    </a:lnTo>
                    <a:lnTo>
                      <a:pt x="2" y="91"/>
                    </a:lnTo>
                    <a:lnTo>
                      <a:pt x="5" y="98"/>
                    </a:lnTo>
                    <a:lnTo>
                      <a:pt x="11" y="110"/>
                    </a:lnTo>
                    <a:lnTo>
                      <a:pt x="15" y="115"/>
                    </a:lnTo>
                    <a:lnTo>
                      <a:pt x="21" y="121"/>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6" name="Freeform 870">
                <a:extLst>
                  <a:ext uri="{FF2B5EF4-FFF2-40B4-BE49-F238E27FC236}">
                    <a16:creationId xmlns:a16="http://schemas.microsoft.com/office/drawing/2014/main" id="{36833BE8-A17E-2859-2DDE-B25C7966F343}"/>
                  </a:ext>
                </a:extLst>
              </p:cNvPr>
              <p:cNvSpPr>
                <a:spLocks/>
              </p:cNvSpPr>
              <p:nvPr/>
            </p:nvSpPr>
            <p:spPr bwMode="auto">
              <a:xfrm>
                <a:off x="1120776" y="4321175"/>
                <a:ext cx="0" cy="182562"/>
              </a:xfrm>
              <a:custGeom>
                <a:avLst/>
                <a:gdLst>
                  <a:gd name="T0" fmla="*/ 572 h 572"/>
                  <a:gd name="T1" fmla="*/ 227 h 572"/>
                  <a:gd name="T2" fmla="*/ 0 h 572"/>
                </a:gdLst>
                <a:ahLst/>
                <a:cxnLst>
                  <a:cxn ang="0">
                    <a:pos x="0" y="T0"/>
                  </a:cxn>
                  <a:cxn ang="0">
                    <a:pos x="0" y="T1"/>
                  </a:cxn>
                  <a:cxn ang="0">
                    <a:pos x="0" y="T2"/>
                  </a:cxn>
                </a:cxnLst>
                <a:rect l="0" t="0" r="r" b="b"/>
                <a:pathLst>
                  <a:path h="572">
                    <a:moveTo>
                      <a:pt x="0" y="572"/>
                    </a:moveTo>
                    <a:lnTo>
                      <a:pt x="0" y="227"/>
                    </a:lnTo>
                    <a:lnTo>
                      <a:pt x="0" y="0"/>
                    </a:lnTo>
                  </a:path>
                </a:pathLst>
              </a:custGeom>
              <a:noFill/>
              <a:ln w="6350">
                <a:solidFill>
                  <a:srgbClr val="00CC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7" name="Freeform 871">
                <a:extLst>
                  <a:ext uri="{FF2B5EF4-FFF2-40B4-BE49-F238E27FC236}">
                    <a16:creationId xmlns:a16="http://schemas.microsoft.com/office/drawing/2014/main" id="{D18F93E7-691C-588B-2FC6-25B21B145948}"/>
                  </a:ext>
                </a:extLst>
              </p:cNvPr>
              <p:cNvSpPr>
                <a:spLocks/>
              </p:cNvSpPr>
              <p:nvPr/>
            </p:nvSpPr>
            <p:spPr bwMode="auto">
              <a:xfrm>
                <a:off x="912813" y="4219575"/>
                <a:ext cx="0" cy="168275"/>
              </a:xfrm>
              <a:custGeom>
                <a:avLst/>
                <a:gdLst>
                  <a:gd name="T0" fmla="*/ 528 h 528"/>
                  <a:gd name="T1" fmla="*/ 208 h 528"/>
                  <a:gd name="T2" fmla="*/ 0 h 528"/>
                </a:gdLst>
                <a:ahLst/>
                <a:cxnLst>
                  <a:cxn ang="0">
                    <a:pos x="0" y="T0"/>
                  </a:cxn>
                  <a:cxn ang="0">
                    <a:pos x="0" y="T1"/>
                  </a:cxn>
                  <a:cxn ang="0">
                    <a:pos x="0" y="T2"/>
                  </a:cxn>
                </a:cxnLst>
                <a:rect l="0" t="0" r="r" b="b"/>
                <a:pathLst>
                  <a:path h="528">
                    <a:moveTo>
                      <a:pt x="0" y="528"/>
                    </a:moveTo>
                    <a:lnTo>
                      <a:pt x="0" y="208"/>
                    </a:lnTo>
                    <a:lnTo>
                      <a:pt x="0" y="0"/>
                    </a:lnTo>
                  </a:path>
                </a:pathLst>
              </a:custGeom>
              <a:noFill/>
              <a:ln w="6350">
                <a:solidFill>
                  <a:srgbClr val="00CC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8" name="Line 872">
                <a:extLst>
                  <a:ext uri="{FF2B5EF4-FFF2-40B4-BE49-F238E27FC236}">
                    <a16:creationId xmlns:a16="http://schemas.microsoft.com/office/drawing/2014/main" id="{D4669305-F4BF-87DB-3F0E-D5B833CA1381}"/>
                  </a:ext>
                </a:extLst>
              </p:cNvPr>
              <p:cNvSpPr>
                <a:spLocks noChangeShapeType="1"/>
              </p:cNvSpPr>
              <p:nvPr/>
            </p:nvSpPr>
            <p:spPr bwMode="auto">
              <a:xfrm flipV="1">
                <a:off x="1254126" y="4424363"/>
                <a:ext cx="0" cy="204787"/>
              </a:xfrm>
              <a:prstGeom prst="line">
                <a:avLst/>
              </a:prstGeom>
              <a:noFill/>
              <a:ln w="6350">
                <a:solidFill>
                  <a:srgbClr val="00CC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9" name="Freeform 873">
                <a:extLst>
                  <a:ext uri="{FF2B5EF4-FFF2-40B4-BE49-F238E27FC236}">
                    <a16:creationId xmlns:a16="http://schemas.microsoft.com/office/drawing/2014/main" id="{F3E244BC-74FC-97BD-5B72-0CF0915B9BBF}"/>
                  </a:ext>
                </a:extLst>
              </p:cNvPr>
              <p:cNvSpPr>
                <a:spLocks/>
              </p:cNvSpPr>
              <p:nvPr/>
            </p:nvSpPr>
            <p:spPr bwMode="auto">
              <a:xfrm>
                <a:off x="1182688" y="4373563"/>
                <a:ext cx="0" cy="185737"/>
              </a:xfrm>
              <a:custGeom>
                <a:avLst/>
                <a:gdLst>
                  <a:gd name="T0" fmla="*/ 588 h 588"/>
                  <a:gd name="T1" fmla="*/ 212 h 588"/>
                  <a:gd name="T2" fmla="*/ 0 h 588"/>
                </a:gdLst>
                <a:ahLst/>
                <a:cxnLst>
                  <a:cxn ang="0">
                    <a:pos x="0" y="T0"/>
                  </a:cxn>
                  <a:cxn ang="0">
                    <a:pos x="0" y="T1"/>
                  </a:cxn>
                  <a:cxn ang="0">
                    <a:pos x="0" y="T2"/>
                  </a:cxn>
                </a:cxnLst>
                <a:rect l="0" t="0" r="r" b="b"/>
                <a:pathLst>
                  <a:path h="588">
                    <a:moveTo>
                      <a:pt x="0" y="588"/>
                    </a:moveTo>
                    <a:lnTo>
                      <a:pt x="0" y="212"/>
                    </a:lnTo>
                    <a:lnTo>
                      <a:pt x="0" y="0"/>
                    </a:lnTo>
                  </a:path>
                </a:pathLst>
              </a:custGeom>
              <a:noFill/>
              <a:ln w="6350">
                <a:solidFill>
                  <a:srgbClr val="00CC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0" name="Line 874">
                <a:extLst>
                  <a:ext uri="{FF2B5EF4-FFF2-40B4-BE49-F238E27FC236}">
                    <a16:creationId xmlns:a16="http://schemas.microsoft.com/office/drawing/2014/main" id="{CEAE6763-1A13-93CE-B587-1ABE8B3628F7}"/>
                  </a:ext>
                </a:extLst>
              </p:cNvPr>
              <p:cNvSpPr>
                <a:spLocks noChangeShapeType="1"/>
              </p:cNvSpPr>
              <p:nvPr/>
            </p:nvSpPr>
            <p:spPr bwMode="auto">
              <a:xfrm flipV="1">
                <a:off x="982663" y="4321175"/>
                <a:ext cx="0" cy="109537"/>
              </a:xfrm>
              <a:prstGeom prst="line">
                <a:avLst/>
              </a:prstGeom>
              <a:noFill/>
              <a:ln w="6350">
                <a:solidFill>
                  <a:srgbClr val="00CC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1" name="Line 875">
                <a:extLst>
                  <a:ext uri="{FF2B5EF4-FFF2-40B4-BE49-F238E27FC236}">
                    <a16:creationId xmlns:a16="http://schemas.microsoft.com/office/drawing/2014/main" id="{E9D6E5EB-FADC-B08C-6FE9-1958A78BF669}"/>
                  </a:ext>
                </a:extLst>
              </p:cNvPr>
              <p:cNvSpPr>
                <a:spLocks noChangeShapeType="1"/>
              </p:cNvSpPr>
              <p:nvPr/>
            </p:nvSpPr>
            <p:spPr bwMode="auto">
              <a:xfrm flipV="1">
                <a:off x="1052513" y="4367213"/>
                <a:ext cx="0" cy="101600"/>
              </a:xfrm>
              <a:prstGeom prst="line">
                <a:avLst/>
              </a:prstGeom>
              <a:noFill/>
              <a:ln w="6350">
                <a:solidFill>
                  <a:srgbClr val="00CC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2" name="Freeform 876">
                <a:extLst>
                  <a:ext uri="{FF2B5EF4-FFF2-40B4-BE49-F238E27FC236}">
                    <a16:creationId xmlns:a16="http://schemas.microsoft.com/office/drawing/2014/main" id="{25940386-B92F-DF1A-5434-5729C65E0C78}"/>
                  </a:ext>
                </a:extLst>
              </p:cNvPr>
              <p:cNvSpPr>
                <a:spLocks/>
              </p:cNvSpPr>
              <p:nvPr/>
            </p:nvSpPr>
            <p:spPr bwMode="auto">
              <a:xfrm>
                <a:off x="854076" y="4284663"/>
                <a:ext cx="398463" cy="539750"/>
              </a:xfrm>
              <a:custGeom>
                <a:avLst/>
                <a:gdLst>
                  <a:gd name="T0" fmla="*/ 1256 w 1256"/>
                  <a:gd name="T1" fmla="*/ 679 h 1703"/>
                  <a:gd name="T2" fmla="*/ 1038 w 1256"/>
                  <a:gd name="T3" fmla="*/ 491 h 1703"/>
                  <a:gd name="T4" fmla="*/ 856 w 1256"/>
                  <a:gd name="T5" fmla="*/ 350 h 1703"/>
                  <a:gd name="T6" fmla="*/ 841 w 1256"/>
                  <a:gd name="T7" fmla="*/ 344 h 1703"/>
                  <a:gd name="T8" fmla="*/ 628 w 1256"/>
                  <a:gd name="T9" fmla="*/ 259 h 1703"/>
                  <a:gd name="T10" fmla="*/ 405 w 1256"/>
                  <a:gd name="T11" fmla="*/ 117 h 1703"/>
                  <a:gd name="T12" fmla="*/ 187 w 1256"/>
                  <a:gd name="T13" fmla="*/ 5 h 1703"/>
                  <a:gd name="T14" fmla="*/ 177 w 1256"/>
                  <a:gd name="T15" fmla="*/ 0 h 1703"/>
                  <a:gd name="T16" fmla="*/ 60 w 1256"/>
                  <a:gd name="T17" fmla="*/ 122 h 1703"/>
                  <a:gd name="T18" fmla="*/ 40 w 1256"/>
                  <a:gd name="T19" fmla="*/ 289 h 1703"/>
                  <a:gd name="T20" fmla="*/ 0 w 1256"/>
                  <a:gd name="T21" fmla="*/ 1014 h 1703"/>
                  <a:gd name="T22" fmla="*/ 0 w 1256"/>
                  <a:gd name="T23" fmla="*/ 1703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6" h="1703">
                    <a:moveTo>
                      <a:pt x="1256" y="679"/>
                    </a:moveTo>
                    <a:lnTo>
                      <a:pt x="1038" y="491"/>
                    </a:lnTo>
                    <a:lnTo>
                      <a:pt x="856" y="350"/>
                    </a:lnTo>
                    <a:lnTo>
                      <a:pt x="841" y="344"/>
                    </a:lnTo>
                    <a:lnTo>
                      <a:pt x="628" y="259"/>
                    </a:lnTo>
                    <a:lnTo>
                      <a:pt x="405" y="117"/>
                    </a:lnTo>
                    <a:lnTo>
                      <a:pt x="187" y="5"/>
                    </a:lnTo>
                    <a:lnTo>
                      <a:pt x="177" y="0"/>
                    </a:lnTo>
                    <a:lnTo>
                      <a:pt x="60" y="122"/>
                    </a:lnTo>
                    <a:lnTo>
                      <a:pt x="40" y="289"/>
                    </a:lnTo>
                    <a:lnTo>
                      <a:pt x="0" y="1014"/>
                    </a:lnTo>
                    <a:lnTo>
                      <a:pt x="0" y="1703"/>
                    </a:lnTo>
                  </a:path>
                </a:pathLst>
              </a:custGeom>
              <a:noFill/>
              <a:ln w="19050">
                <a:solidFill>
                  <a:srgbClr val="00CC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3" name="Freeform 877">
                <a:extLst>
                  <a:ext uri="{FF2B5EF4-FFF2-40B4-BE49-F238E27FC236}">
                    <a16:creationId xmlns:a16="http://schemas.microsoft.com/office/drawing/2014/main" id="{8717C4EA-50B6-DCA0-0645-5CF71CCB6387}"/>
                  </a:ext>
                </a:extLst>
              </p:cNvPr>
              <p:cNvSpPr>
                <a:spLocks/>
              </p:cNvSpPr>
              <p:nvPr/>
            </p:nvSpPr>
            <p:spPr bwMode="auto">
              <a:xfrm>
                <a:off x="830263" y="4802188"/>
                <a:ext cx="46038" cy="46037"/>
              </a:xfrm>
              <a:custGeom>
                <a:avLst/>
                <a:gdLst>
                  <a:gd name="T0" fmla="*/ 21 w 142"/>
                  <a:gd name="T1" fmla="*/ 20 h 142"/>
                  <a:gd name="T2" fmla="*/ 11 w 142"/>
                  <a:gd name="T3" fmla="*/ 31 h 142"/>
                  <a:gd name="T4" fmla="*/ 5 w 142"/>
                  <a:gd name="T5" fmla="*/ 43 h 142"/>
                  <a:gd name="T6" fmla="*/ 1 w 142"/>
                  <a:gd name="T7" fmla="*/ 56 h 142"/>
                  <a:gd name="T8" fmla="*/ 0 w 142"/>
                  <a:gd name="T9" fmla="*/ 71 h 142"/>
                  <a:gd name="T10" fmla="*/ 1 w 142"/>
                  <a:gd name="T11" fmla="*/ 84 h 142"/>
                  <a:gd name="T12" fmla="*/ 2 w 142"/>
                  <a:gd name="T13" fmla="*/ 90 h 142"/>
                  <a:gd name="T14" fmla="*/ 5 w 142"/>
                  <a:gd name="T15" fmla="*/ 97 h 142"/>
                  <a:gd name="T16" fmla="*/ 11 w 142"/>
                  <a:gd name="T17" fmla="*/ 110 h 142"/>
                  <a:gd name="T18" fmla="*/ 15 w 142"/>
                  <a:gd name="T19" fmla="*/ 115 h 142"/>
                  <a:gd name="T20" fmla="*/ 21 w 142"/>
                  <a:gd name="T21" fmla="*/ 121 h 142"/>
                  <a:gd name="T22" fmla="*/ 31 w 142"/>
                  <a:gd name="T23" fmla="*/ 129 h 142"/>
                  <a:gd name="T24" fmla="*/ 43 w 142"/>
                  <a:gd name="T25" fmla="*/ 136 h 142"/>
                  <a:gd name="T26" fmla="*/ 55 w 142"/>
                  <a:gd name="T27" fmla="*/ 140 h 142"/>
                  <a:gd name="T28" fmla="*/ 71 w 142"/>
                  <a:gd name="T29" fmla="*/ 142 h 142"/>
                  <a:gd name="T30" fmla="*/ 77 w 142"/>
                  <a:gd name="T31" fmla="*/ 141 h 142"/>
                  <a:gd name="T32" fmla="*/ 77 w 142"/>
                  <a:gd name="T33" fmla="*/ 140 h 142"/>
                  <a:gd name="T34" fmla="*/ 78 w 142"/>
                  <a:gd name="T35" fmla="*/ 140 h 142"/>
                  <a:gd name="T36" fmla="*/ 80 w 142"/>
                  <a:gd name="T37" fmla="*/ 140 h 142"/>
                  <a:gd name="T38" fmla="*/ 84 w 142"/>
                  <a:gd name="T39" fmla="*/ 140 h 142"/>
                  <a:gd name="T40" fmla="*/ 90 w 142"/>
                  <a:gd name="T41" fmla="*/ 138 h 142"/>
                  <a:gd name="T42" fmla="*/ 97 w 142"/>
                  <a:gd name="T43" fmla="*/ 136 h 142"/>
                  <a:gd name="T44" fmla="*/ 109 w 142"/>
                  <a:gd name="T45" fmla="*/ 129 h 142"/>
                  <a:gd name="T46" fmla="*/ 114 w 142"/>
                  <a:gd name="T47" fmla="*/ 125 h 142"/>
                  <a:gd name="T48" fmla="*/ 120 w 142"/>
                  <a:gd name="T49" fmla="*/ 121 h 142"/>
                  <a:gd name="T50" fmla="*/ 124 w 142"/>
                  <a:gd name="T51" fmla="*/ 115 h 142"/>
                  <a:gd name="T52" fmla="*/ 128 w 142"/>
                  <a:gd name="T53" fmla="*/ 110 h 142"/>
                  <a:gd name="T54" fmla="*/ 135 w 142"/>
                  <a:gd name="T55" fmla="*/ 97 h 142"/>
                  <a:gd name="T56" fmla="*/ 137 w 142"/>
                  <a:gd name="T57" fmla="*/ 90 h 142"/>
                  <a:gd name="T58" fmla="*/ 139 w 142"/>
                  <a:gd name="T59" fmla="*/ 84 h 142"/>
                  <a:gd name="T60" fmla="*/ 139 w 142"/>
                  <a:gd name="T61" fmla="*/ 80 h 142"/>
                  <a:gd name="T62" fmla="*/ 139 w 142"/>
                  <a:gd name="T63" fmla="*/ 78 h 142"/>
                  <a:gd name="T64" fmla="*/ 139 w 142"/>
                  <a:gd name="T65" fmla="*/ 77 h 142"/>
                  <a:gd name="T66" fmla="*/ 140 w 142"/>
                  <a:gd name="T67" fmla="*/ 77 h 142"/>
                  <a:gd name="T68" fmla="*/ 142 w 142"/>
                  <a:gd name="T69" fmla="*/ 71 h 142"/>
                  <a:gd name="T70" fmla="*/ 139 w 142"/>
                  <a:gd name="T71" fmla="*/ 56 h 142"/>
                  <a:gd name="T72" fmla="*/ 135 w 142"/>
                  <a:gd name="T73" fmla="*/ 43 h 142"/>
                  <a:gd name="T74" fmla="*/ 128 w 142"/>
                  <a:gd name="T75" fmla="*/ 31 h 142"/>
                  <a:gd name="T76" fmla="*/ 120 w 142"/>
                  <a:gd name="T77" fmla="*/ 20 h 142"/>
                  <a:gd name="T78" fmla="*/ 109 w 142"/>
                  <a:gd name="T79" fmla="*/ 11 h 142"/>
                  <a:gd name="T80" fmla="*/ 97 w 142"/>
                  <a:gd name="T81" fmla="*/ 5 h 142"/>
                  <a:gd name="T82" fmla="*/ 90 w 142"/>
                  <a:gd name="T83" fmla="*/ 2 h 142"/>
                  <a:gd name="T84" fmla="*/ 84 w 142"/>
                  <a:gd name="T85" fmla="*/ 1 h 142"/>
                  <a:gd name="T86" fmla="*/ 71 w 142"/>
                  <a:gd name="T87" fmla="*/ 0 h 142"/>
                  <a:gd name="T88" fmla="*/ 55 w 142"/>
                  <a:gd name="T89" fmla="*/ 1 h 142"/>
                  <a:gd name="T90" fmla="*/ 43 w 142"/>
                  <a:gd name="T91" fmla="*/ 5 h 142"/>
                  <a:gd name="T92" fmla="*/ 31 w 142"/>
                  <a:gd name="T93" fmla="*/ 11 h 142"/>
                  <a:gd name="T94" fmla="*/ 21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1" y="20"/>
                    </a:moveTo>
                    <a:lnTo>
                      <a:pt x="11" y="31"/>
                    </a:lnTo>
                    <a:lnTo>
                      <a:pt x="5" y="43"/>
                    </a:lnTo>
                    <a:lnTo>
                      <a:pt x="1" y="56"/>
                    </a:lnTo>
                    <a:lnTo>
                      <a:pt x="0" y="71"/>
                    </a:lnTo>
                    <a:lnTo>
                      <a:pt x="1" y="84"/>
                    </a:lnTo>
                    <a:lnTo>
                      <a:pt x="2" y="90"/>
                    </a:lnTo>
                    <a:lnTo>
                      <a:pt x="5" y="97"/>
                    </a:lnTo>
                    <a:lnTo>
                      <a:pt x="11" y="110"/>
                    </a:lnTo>
                    <a:lnTo>
                      <a:pt x="15" y="115"/>
                    </a:lnTo>
                    <a:lnTo>
                      <a:pt x="21" y="121"/>
                    </a:lnTo>
                    <a:lnTo>
                      <a:pt x="31" y="129"/>
                    </a:lnTo>
                    <a:lnTo>
                      <a:pt x="43" y="136"/>
                    </a:lnTo>
                    <a:lnTo>
                      <a:pt x="55"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lnTo>
                      <a:pt x="124" y="115"/>
                    </a:lnTo>
                    <a:lnTo>
                      <a:pt x="128" y="110"/>
                    </a:lnTo>
                    <a:lnTo>
                      <a:pt x="135" y="97"/>
                    </a:lnTo>
                    <a:lnTo>
                      <a:pt x="137" y="90"/>
                    </a:lnTo>
                    <a:lnTo>
                      <a:pt x="139" y="84"/>
                    </a:lnTo>
                    <a:lnTo>
                      <a:pt x="139" y="80"/>
                    </a:lnTo>
                    <a:lnTo>
                      <a:pt x="139" y="78"/>
                    </a:lnTo>
                    <a:lnTo>
                      <a:pt x="139" y="77"/>
                    </a:lnTo>
                    <a:lnTo>
                      <a:pt x="140" y="77"/>
                    </a:lnTo>
                    <a:lnTo>
                      <a:pt x="142" y="71"/>
                    </a:lnTo>
                    <a:lnTo>
                      <a:pt x="139" y="56"/>
                    </a:lnTo>
                    <a:lnTo>
                      <a:pt x="135" y="43"/>
                    </a:lnTo>
                    <a:lnTo>
                      <a:pt x="128" y="31"/>
                    </a:lnTo>
                    <a:lnTo>
                      <a:pt x="120" y="20"/>
                    </a:lnTo>
                    <a:lnTo>
                      <a:pt x="109" y="11"/>
                    </a:lnTo>
                    <a:lnTo>
                      <a:pt x="97" y="5"/>
                    </a:lnTo>
                    <a:lnTo>
                      <a:pt x="90" y="2"/>
                    </a:lnTo>
                    <a:lnTo>
                      <a:pt x="84" y="1"/>
                    </a:lnTo>
                    <a:lnTo>
                      <a:pt x="71" y="0"/>
                    </a:lnTo>
                    <a:lnTo>
                      <a:pt x="55" y="1"/>
                    </a:lnTo>
                    <a:lnTo>
                      <a:pt x="43" y="5"/>
                    </a:lnTo>
                    <a:lnTo>
                      <a:pt x="31" y="11"/>
                    </a:lnTo>
                    <a:lnTo>
                      <a:pt x="21" y="2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4" name="Freeform 878">
                <a:extLst>
                  <a:ext uri="{FF2B5EF4-FFF2-40B4-BE49-F238E27FC236}">
                    <a16:creationId xmlns:a16="http://schemas.microsoft.com/office/drawing/2014/main" id="{ABF0942B-6048-B773-262D-1177905139F6}"/>
                  </a:ext>
                </a:extLst>
              </p:cNvPr>
              <p:cNvSpPr>
                <a:spLocks/>
              </p:cNvSpPr>
              <p:nvPr/>
            </p:nvSpPr>
            <p:spPr bwMode="auto">
              <a:xfrm>
                <a:off x="830263" y="4583113"/>
                <a:ext cx="46038" cy="46037"/>
              </a:xfrm>
              <a:custGeom>
                <a:avLst/>
                <a:gdLst>
                  <a:gd name="T0" fmla="*/ 21 w 142"/>
                  <a:gd name="T1" fmla="*/ 20 h 142"/>
                  <a:gd name="T2" fmla="*/ 11 w 142"/>
                  <a:gd name="T3" fmla="*/ 30 h 142"/>
                  <a:gd name="T4" fmla="*/ 5 w 142"/>
                  <a:gd name="T5" fmla="*/ 42 h 142"/>
                  <a:gd name="T6" fmla="*/ 1 w 142"/>
                  <a:gd name="T7" fmla="*/ 56 h 142"/>
                  <a:gd name="T8" fmla="*/ 0 w 142"/>
                  <a:gd name="T9" fmla="*/ 71 h 142"/>
                  <a:gd name="T10" fmla="*/ 1 w 142"/>
                  <a:gd name="T11" fmla="*/ 84 h 142"/>
                  <a:gd name="T12" fmla="*/ 2 w 142"/>
                  <a:gd name="T13" fmla="*/ 90 h 142"/>
                  <a:gd name="T14" fmla="*/ 5 w 142"/>
                  <a:gd name="T15" fmla="*/ 97 h 142"/>
                  <a:gd name="T16" fmla="*/ 11 w 142"/>
                  <a:gd name="T17" fmla="*/ 109 h 142"/>
                  <a:gd name="T18" fmla="*/ 15 w 142"/>
                  <a:gd name="T19" fmla="*/ 114 h 142"/>
                  <a:gd name="T20" fmla="*/ 21 w 142"/>
                  <a:gd name="T21" fmla="*/ 120 h 142"/>
                  <a:gd name="T22" fmla="*/ 31 w 142"/>
                  <a:gd name="T23" fmla="*/ 129 h 142"/>
                  <a:gd name="T24" fmla="*/ 43 w 142"/>
                  <a:gd name="T25" fmla="*/ 136 h 142"/>
                  <a:gd name="T26" fmla="*/ 55 w 142"/>
                  <a:gd name="T27" fmla="*/ 140 h 142"/>
                  <a:gd name="T28" fmla="*/ 71 w 142"/>
                  <a:gd name="T29" fmla="*/ 142 h 142"/>
                  <a:gd name="T30" fmla="*/ 77 w 142"/>
                  <a:gd name="T31" fmla="*/ 141 h 142"/>
                  <a:gd name="T32" fmla="*/ 77 w 142"/>
                  <a:gd name="T33" fmla="*/ 140 h 142"/>
                  <a:gd name="T34" fmla="*/ 78 w 142"/>
                  <a:gd name="T35" fmla="*/ 140 h 142"/>
                  <a:gd name="T36" fmla="*/ 80 w 142"/>
                  <a:gd name="T37" fmla="*/ 140 h 142"/>
                  <a:gd name="T38" fmla="*/ 84 w 142"/>
                  <a:gd name="T39" fmla="*/ 140 h 142"/>
                  <a:gd name="T40" fmla="*/ 90 w 142"/>
                  <a:gd name="T41" fmla="*/ 138 h 142"/>
                  <a:gd name="T42" fmla="*/ 97 w 142"/>
                  <a:gd name="T43" fmla="*/ 136 h 142"/>
                  <a:gd name="T44" fmla="*/ 109 w 142"/>
                  <a:gd name="T45" fmla="*/ 129 h 142"/>
                  <a:gd name="T46" fmla="*/ 114 w 142"/>
                  <a:gd name="T47" fmla="*/ 125 h 142"/>
                  <a:gd name="T48" fmla="*/ 120 w 142"/>
                  <a:gd name="T49" fmla="*/ 120 h 142"/>
                  <a:gd name="T50" fmla="*/ 124 w 142"/>
                  <a:gd name="T51" fmla="*/ 114 h 142"/>
                  <a:gd name="T52" fmla="*/ 128 w 142"/>
                  <a:gd name="T53" fmla="*/ 109 h 142"/>
                  <a:gd name="T54" fmla="*/ 135 w 142"/>
                  <a:gd name="T55" fmla="*/ 97 h 142"/>
                  <a:gd name="T56" fmla="*/ 137 w 142"/>
                  <a:gd name="T57" fmla="*/ 90 h 142"/>
                  <a:gd name="T58" fmla="*/ 139 w 142"/>
                  <a:gd name="T59" fmla="*/ 84 h 142"/>
                  <a:gd name="T60" fmla="*/ 139 w 142"/>
                  <a:gd name="T61" fmla="*/ 80 h 142"/>
                  <a:gd name="T62" fmla="*/ 139 w 142"/>
                  <a:gd name="T63" fmla="*/ 78 h 142"/>
                  <a:gd name="T64" fmla="*/ 139 w 142"/>
                  <a:gd name="T65" fmla="*/ 77 h 142"/>
                  <a:gd name="T66" fmla="*/ 140 w 142"/>
                  <a:gd name="T67" fmla="*/ 77 h 142"/>
                  <a:gd name="T68" fmla="*/ 142 w 142"/>
                  <a:gd name="T69" fmla="*/ 71 h 142"/>
                  <a:gd name="T70" fmla="*/ 139 w 142"/>
                  <a:gd name="T71" fmla="*/ 56 h 142"/>
                  <a:gd name="T72" fmla="*/ 135 w 142"/>
                  <a:gd name="T73" fmla="*/ 42 h 142"/>
                  <a:gd name="T74" fmla="*/ 128 w 142"/>
                  <a:gd name="T75" fmla="*/ 30 h 142"/>
                  <a:gd name="T76" fmla="*/ 120 w 142"/>
                  <a:gd name="T77" fmla="*/ 20 h 142"/>
                  <a:gd name="T78" fmla="*/ 109 w 142"/>
                  <a:gd name="T79" fmla="*/ 11 h 142"/>
                  <a:gd name="T80" fmla="*/ 97 w 142"/>
                  <a:gd name="T81" fmla="*/ 5 h 142"/>
                  <a:gd name="T82" fmla="*/ 90 w 142"/>
                  <a:gd name="T83" fmla="*/ 2 h 142"/>
                  <a:gd name="T84" fmla="*/ 84 w 142"/>
                  <a:gd name="T85" fmla="*/ 1 h 142"/>
                  <a:gd name="T86" fmla="*/ 71 w 142"/>
                  <a:gd name="T87" fmla="*/ 0 h 142"/>
                  <a:gd name="T88" fmla="*/ 55 w 142"/>
                  <a:gd name="T89" fmla="*/ 1 h 142"/>
                  <a:gd name="T90" fmla="*/ 43 w 142"/>
                  <a:gd name="T91" fmla="*/ 5 h 142"/>
                  <a:gd name="T92" fmla="*/ 31 w 142"/>
                  <a:gd name="T93" fmla="*/ 11 h 142"/>
                  <a:gd name="T94" fmla="*/ 21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1" y="20"/>
                    </a:moveTo>
                    <a:lnTo>
                      <a:pt x="11" y="30"/>
                    </a:lnTo>
                    <a:lnTo>
                      <a:pt x="5" y="42"/>
                    </a:lnTo>
                    <a:lnTo>
                      <a:pt x="1" y="56"/>
                    </a:lnTo>
                    <a:lnTo>
                      <a:pt x="0" y="71"/>
                    </a:lnTo>
                    <a:lnTo>
                      <a:pt x="1" y="84"/>
                    </a:lnTo>
                    <a:lnTo>
                      <a:pt x="2" y="90"/>
                    </a:lnTo>
                    <a:lnTo>
                      <a:pt x="5" y="97"/>
                    </a:lnTo>
                    <a:lnTo>
                      <a:pt x="11" y="109"/>
                    </a:lnTo>
                    <a:lnTo>
                      <a:pt x="15" y="114"/>
                    </a:lnTo>
                    <a:lnTo>
                      <a:pt x="21" y="120"/>
                    </a:lnTo>
                    <a:lnTo>
                      <a:pt x="31" y="129"/>
                    </a:lnTo>
                    <a:lnTo>
                      <a:pt x="43" y="136"/>
                    </a:lnTo>
                    <a:lnTo>
                      <a:pt x="55"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0"/>
                    </a:lnTo>
                    <a:lnTo>
                      <a:pt x="124" y="114"/>
                    </a:lnTo>
                    <a:lnTo>
                      <a:pt x="128" y="109"/>
                    </a:lnTo>
                    <a:lnTo>
                      <a:pt x="135" y="97"/>
                    </a:lnTo>
                    <a:lnTo>
                      <a:pt x="137" y="90"/>
                    </a:lnTo>
                    <a:lnTo>
                      <a:pt x="139" y="84"/>
                    </a:lnTo>
                    <a:lnTo>
                      <a:pt x="139" y="80"/>
                    </a:lnTo>
                    <a:lnTo>
                      <a:pt x="139" y="78"/>
                    </a:lnTo>
                    <a:lnTo>
                      <a:pt x="139" y="77"/>
                    </a:lnTo>
                    <a:lnTo>
                      <a:pt x="140" y="77"/>
                    </a:lnTo>
                    <a:lnTo>
                      <a:pt x="142" y="71"/>
                    </a:lnTo>
                    <a:lnTo>
                      <a:pt x="139" y="56"/>
                    </a:lnTo>
                    <a:lnTo>
                      <a:pt x="135" y="42"/>
                    </a:lnTo>
                    <a:lnTo>
                      <a:pt x="128" y="30"/>
                    </a:lnTo>
                    <a:lnTo>
                      <a:pt x="120" y="20"/>
                    </a:lnTo>
                    <a:lnTo>
                      <a:pt x="109" y="11"/>
                    </a:lnTo>
                    <a:lnTo>
                      <a:pt x="97" y="5"/>
                    </a:lnTo>
                    <a:lnTo>
                      <a:pt x="90" y="2"/>
                    </a:lnTo>
                    <a:lnTo>
                      <a:pt x="84" y="1"/>
                    </a:lnTo>
                    <a:lnTo>
                      <a:pt x="71" y="0"/>
                    </a:lnTo>
                    <a:lnTo>
                      <a:pt x="55" y="1"/>
                    </a:lnTo>
                    <a:lnTo>
                      <a:pt x="43" y="5"/>
                    </a:lnTo>
                    <a:lnTo>
                      <a:pt x="31" y="11"/>
                    </a:lnTo>
                    <a:lnTo>
                      <a:pt x="21" y="2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5" name="Freeform 879">
                <a:extLst>
                  <a:ext uri="{FF2B5EF4-FFF2-40B4-BE49-F238E27FC236}">
                    <a16:creationId xmlns:a16="http://schemas.microsoft.com/office/drawing/2014/main" id="{54A1A18F-E531-16AA-032C-0F20F0D2A97E}"/>
                  </a:ext>
                </a:extLst>
              </p:cNvPr>
              <p:cNvSpPr>
                <a:spLocks/>
              </p:cNvSpPr>
              <p:nvPr/>
            </p:nvSpPr>
            <p:spPr bwMode="auto">
              <a:xfrm>
                <a:off x="841376" y="4405313"/>
                <a:ext cx="44450" cy="46037"/>
              </a:xfrm>
              <a:custGeom>
                <a:avLst/>
                <a:gdLst>
                  <a:gd name="T0" fmla="*/ 21 w 142"/>
                  <a:gd name="T1" fmla="*/ 21 h 142"/>
                  <a:gd name="T2" fmla="*/ 11 w 142"/>
                  <a:gd name="T3" fmla="*/ 31 h 142"/>
                  <a:gd name="T4" fmla="*/ 5 w 142"/>
                  <a:gd name="T5" fmla="*/ 43 h 142"/>
                  <a:gd name="T6" fmla="*/ 1 w 142"/>
                  <a:gd name="T7" fmla="*/ 56 h 142"/>
                  <a:gd name="T8" fmla="*/ 0 w 142"/>
                  <a:gd name="T9" fmla="*/ 71 h 142"/>
                  <a:gd name="T10" fmla="*/ 1 w 142"/>
                  <a:gd name="T11" fmla="*/ 84 h 142"/>
                  <a:gd name="T12" fmla="*/ 2 w 142"/>
                  <a:gd name="T13" fmla="*/ 91 h 142"/>
                  <a:gd name="T14" fmla="*/ 5 w 142"/>
                  <a:gd name="T15" fmla="*/ 98 h 142"/>
                  <a:gd name="T16" fmla="*/ 11 w 142"/>
                  <a:gd name="T17" fmla="*/ 110 h 142"/>
                  <a:gd name="T18" fmla="*/ 15 w 142"/>
                  <a:gd name="T19" fmla="*/ 115 h 142"/>
                  <a:gd name="T20" fmla="*/ 21 w 142"/>
                  <a:gd name="T21" fmla="*/ 121 h 142"/>
                  <a:gd name="T22" fmla="*/ 31 w 142"/>
                  <a:gd name="T23" fmla="*/ 129 h 142"/>
                  <a:gd name="T24" fmla="*/ 44 w 142"/>
                  <a:gd name="T25" fmla="*/ 136 h 142"/>
                  <a:gd name="T26" fmla="*/ 56 w 142"/>
                  <a:gd name="T27" fmla="*/ 140 h 142"/>
                  <a:gd name="T28" fmla="*/ 71 w 142"/>
                  <a:gd name="T29" fmla="*/ 142 h 142"/>
                  <a:gd name="T30" fmla="*/ 77 w 142"/>
                  <a:gd name="T31" fmla="*/ 141 h 142"/>
                  <a:gd name="T32" fmla="*/ 77 w 142"/>
                  <a:gd name="T33" fmla="*/ 140 h 142"/>
                  <a:gd name="T34" fmla="*/ 78 w 142"/>
                  <a:gd name="T35" fmla="*/ 140 h 142"/>
                  <a:gd name="T36" fmla="*/ 80 w 142"/>
                  <a:gd name="T37" fmla="*/ 140 h 142"/>
                  <a:gd name="T38" fmla="*/ 84 w 142"/>
                  <a:gd name="T39" fmla="*/ 140 h 142"/>
                  <a:gd name="T40" fmla="*/ 90 w 142"/>
                  <a:gd name="T41" fmla="*/ 138 h 142"/>
                  <a:gd name="T42" fmla="*/ 97 w 142"/>
                  <a:gd name="T43" fmla="*/ 136 h 142"/>
                  <a:gd name="T44" fmla="*/ 109 w 142"/>
                  <a:gd name="T45" fmla="*/ 129 h 142"/>
                  <a:gd name="T46" fmla="*/ 115 w 142"/>
                  <a:gd name="T47" fmla="*/ 125 h 142"/>
                  <a:gd name="T48" fmla="*/ 121 w 142"/>
                  <a:gd name="T49" fmla="*/ 121 h 142"/>
                  <a:gd name="T50" fmla="*/ 125 w 142"/>
                  <a:gd name="T51" fmla="*/ 115 h 142"/>
                  <a:gd name="T52" fmla="*/ 129 w 142"/>
                  <a:gd name="T53" fmla="*/ 110 h 142"/>
                  <a:gd name="T54" fmla="*/ 136 w 142"/>
                  <a:gd name="T55" fmla="*/ 98 h 142"/>
                  <a:gd name="T56" fmla="*/ 138 w 142"/>
                  <a:gd name="T57" fmla="*/ 91 h 142"/>
                  <a:gd name="T58" fmla="*/ 140 w 142"/>
                  <a:gd name="T59" fmla="*/ 84 h 142"/>
                  <a:gd name="T60" fmla="*/ 140 w 142"/>
                  <a:gd name="T61" fmla="*/ 80 h 142"/>
                  <a:gd name="T62" fmla="*/ 140 w 142"/>
                  <a:gd name="T63" fmla="*/ 78 h 142"/>
                  <a:gd name="T64" fmla="*/ 140 w 142"/>
                  <a:gd name="T65" fmla="*/ 77 h 142"/>
                  <a:gd name="T66" fmla="*/ 141 w 142"/>
                  <a:gd name="T67" fmla="*/ 77 h 142"/>
                  <a:gd name="T68" fmla="*/ 142 w 142"/>
                  <a:gd name="T69" fmla="*/ 71 h 142"/>
                  <a:gd name="T70" fmla="*/ 140 w 142"/>
                  <a:gd name="T71" fmla="*/ 56 h 142"/>
                  <a:gd name="T72" fmla="*/ 136 w 142"/>
                  <a:gd name="T73" fmla="*/ 43 h 142"/>
                  <a:gd name="T74" fmla="*/ 129 w 142"/>
                  <a:gd name="T75" fmla="*/ 31 h 142"/>
                  <a:gd name="T76" fmla="*/ 121 w 142"/>
                  <a:gd name="T77" fmla="*/ 21 h 142"/>
                  <a:gd name="T78" fmla="*/ 109 w 142"/>
                  <a:gd name="T79" fmla="*/ 11 h 142"/>
                  <a:gd name="T80" fmla="*/ 97 w 142"/>
                  <a:gd name="T81" fmla="*/ 5 h 142"/>
                  <a:gd name="T82" fmla="*/ 90 w 142"/>
                  <a:gd name="T83" fmla="*/ 2 h 142"/>
                  <a:gd name="T84" fmla="*/ 84 w 142"/>
                  <a:gd name="T85" fmla="*/ 1 h 142"/>
                  <a:gd name="T86" fmla="*/ 71 w 142"/>
                  <a:gd name="T87" fmla="*/ 0 h 142"/>
                  <a:gd name="T88" fmla="*/ 56 w 142"/>
                  <a:gd name="T89" fmla="*/ 1 h 142"/>
                  <a:gd name="T90" fmla="*/ 44 w 142"/>
                  <a:gd name="T91" fmla="*/ 5 h 142"/>
                  <a:gd name="T92" fmla="*/ 31 w 142"/>
                  <a:gd name="T93" fmla="*/ 11 h 142"/>
                  <a:gd name="T94" fmla="*/ 21 w 142"/>
                  <a:gd name="T95" fmla="*/ 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1" y="21"/>
                    </a:moveTo>
                    <a:lnTo>
                      <a:pt x="11" y="31"/>
                    </a:lnTo>
                    <a:lnTo>
                      <a:pt x="5" y="43"/>
                    </a:lnTo>
                    <a:lnTo>
                      <a:pt x="1" y="56"/>
                    </a:lnTo>
                    <a:lnTo>
                      <a:pt x="0" y="71"/>
                    </a:lnTo>
                    <a:lnTo>
                      <a:pt x="1" y="84"/>
                    </a:lnTo>
                    <a:lnTo>
                      <a:pt x="2" y="91"/>
                    </a:lnTo>
                    <a:lnTo>
                      <a:pt x="5" y="98"/>
                    </a:lnTo>
                    <a:lnTo>
                      <a:pt x="11" y="110"/>
                    </a:lnTo>
                    <a:lnTo>
                      <a:pt x="15" y="115"/>
                    </a:lnTo>
                    <a:lnTo>
                      <a:pt x="21" y="121"/>
                    </a:lnTo>
                    <a:lnTo>
                      <a:pt x="31" y="129"/>
                    </a:lnTo>
                    <a:lnTo>
                      <a:pt x="44" y="136"/>
                    </a:lnTo>
                    <a:lnTo>
                      <a:pt x="56" y="140"/>
                    </a:lnTo>
                    <a:lnTo>
                      <a:pt x="71" y="142"/>
                    </a:lnTo>
                    <a:lnTo>
                      <a:pt x="77" y="141"/>
                    </a:lnTo>
                    <a:lnTo>
                      <a:pt x="77" y="140"/>
                    </a:lnTo>
                    <a:lnTo>
                      <a:pt x="78" y="140"/>
                    </a:lnTo>
                    <a:lnTo>
                      <a:pt x="80" y="140"/>
                    </a:lnTo>
                    <a:lnTo>
                      <a:pt x="84" y="140"/>
                    </a:lnTo>
                    <a:lnTo>
                      <a:pt x="90" y="138"/>
                    </a:lnTo>
                    <a:lnTo>
                      <a:pt x="97" y="136"/>
                    </a:lnTo>
                    <a:lnTo>
                      <a:pt x="109" y="129"/>
                    </a:lnTo>
                    <a:lnTo>
                      <a:pt x="115" y="125"/>
                    </a:lnTo>
                    <a:lnTo>
                      <a:pt x="121" y="121"/>
                    </a:lnTo>
                    <a:lnTo>
                      <a:pt x="125" y="115"/>
                    </a:lnTo>
                    <a:lnTo>
                      <a:pt x="129" y="110"/>
                    </a:lnTo>
                    <a:lnTo>
                      <a:pt x="136" y="98"/>
                    </a:lnTo>
                    <a:lnTo>
                      <a:pt x="138" y="91"/>
                    </a:lnTo>
                    <a:lnTo>
                      <a:pt x="140" y="84"/>
                    </a:lnTo>
                    <a:lnTo>
                      <a:pt x="140" y="80"/>
                    </a:lnTo>
                    <a:lnTo>
                      <a:pt x="140" y="78"/>
                    </a:lnTo>
                    <a:lnTo>
                      <a:pt x="140" y="77"/>
                    </a:lnTo>
                    <a:lnTo>
                      <a:pt x="141" y="77"/>
                    </a:lnTo>
                    <a:lnTo>
                      <a:pt x="142" y="71"/>
                    </a:lnTo>
                    <a:lnTo>
                      <a:pt x="140" y="56"/>
                    </a:lnTo>
                    <a:lnTo>
                      <a:pt x="136" y="43"/>
                    </a:lnTo>
                    <a:lnTo>
                      <a:pt x="129" y="31"/>
                    </a:lnTo>
                    <a:lnTo>
                      <a:pt x="121" y="21"/>
                    </a:lnTo>
                    <a:lnTo>
                      <a:pt x="109" y="11"/>
                    </a:lnTo>
                    <a:lnTo>
                      <a:pt x="97" y="5"/>
                    </a:lnTo>
                    <a:lnTo>
                      <a:pt x="90" y="2"/>
                    </a:lnTo>
                    <a:lnTo>
                      <a:pt x="84" y="1"/>
                    </a:lnTo>
                    <a:lnTo>
                      <a:pt x="71" y="0"/>
                    </a:lnTo>
                    <a:lnTo>
                      <a:pt x="56" y="1"/>
                    </a:lnTo>
                    <a:lnTo>
                      <a:pt x="44" y="5"/>
                    </a:lnTo>
                    <a:lnTo>
                      <a:pt x="31" y="11"/>
                    </a:lnTo>
                    <a:lnTo>
                      <a:pt x="21" y="21"/>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6" name="Freeform 880">
                <a:extLst>
                  <a:ext uri="{FF2B5EF4-FFF2-40B4-BE49-F238E27FC236}">
                    <a16:creationId xmlns:a16="http://schemas.microsoft.com/office/drawing/2014/main" id="{DC00BF6D-84F4-E54E-CA20-50311AFF414C}"/>
                  </a:ext>
                </a:extLst>
              </p:cNvPr>
              <p:cNvSpPr>
                <a:spLocks/>
              </p:cNvSpPr>
              <p:nvPr/>
            </p:nvSpPr>
            <p:spPr bwMode="auto">
              <a:xfrm>
                <a:off x="842963" y="4352925"/>
                <a:ext cx="46038" cy="46037"/>
              </a:xfrm>
              <a:custGeom>
                <a:avLst/>
                <a:gdLst>
                  <a:gd name="T0" fmla="*/ 21 w 142"/>
                  <a:gd name="T1" fmla="*/ 20 h 142"/>
                  <a:gd name="T2" fmla="*/ 11 w 142"/>
                  <a:gd name="T3" fmla="*/ 31 h 142"/>
                  <a:gd name="T4" fmla="*/ 5 w 142"/>
                  <a:gd name="T5" fmla="*/ 43 h 142"/>
                  <a:gd name="T6" fmla="*/ 1 w 142"/>
                  <a:gd name="T7" fmla="*/ 56 h 142"/>
                  <a:gd name="T8" fmla="*/ 0 w 142"/>
                  <a:gd name="T9" fmla="*/ 71 h 142"/>
                  <a:gd name="T10" fmla="*/ 1 w 142"/>
                  <a:gd name="T11" fmla="*/ 84 h 142"/>
                  <a:gd name="T12" fmla="*/ 2 w 142"/>
                  <a:gd name="T13" fmla="*/ 90 h 142"/>
                  <a:gd name="T14" fmla="*/ 5 w 142"/>
                  <a:gd name="T15" fmla="*/ 97 h 142"/>
                  <a:gd name="T16" fmla="*/ 11 w 142"/>
                  <a:gd name="T17" fmla="*/ 110 h 142"/>
                  <a:gd name="T18" fmla="*/ 15 w 142"/>
                  <a:gd name="T19" fmla="*/ 115 h 142"/>
                  <a:gd name="T20" fmla="*/ 21 w 142"/>
                  <a:gd name="T21" fmla="*/ 121 h 142"/>
                  <a:gd name="T22" fmla="*/ 32 w 142"/>
                  <a:gd name="T23" fmla="*/ 129 h 142"/>
                  <a:gd name="T24" fmla="*/ 44 w 142"/>
                  <a:gd name="T25" fmla="*/ 136 h 142"/>
                  <a:gd name="T26" fmla="*/ 56 w 142"/>
                  <a:gd name="T27" fmla="*/ 140 h 142"/>
                  <a:gd name="T28" fmla="*/ 71 w 142"/>
                  <a:gd name="T29" fmla="*/ 142 h 142"/>
                  <a:gd name="T30" fmla="*/ 77 w 142"/>
                  <a:gd name="T31" fmla="*/ 141 h 142"/>
                  <a:gd name="T32" fmla="*/ 77 w 142"/>
                  <a:gd name="T33" fmla="*/ 140 h 142"/>
                  <a:gd name="T34" fmla="*/ 78 w 142"/>
                  <a:gd name="T35" fmla="*/ 140 h 142"/>
                  <a:gd name="T36" fmla="*/ 80 w 142"/>
                  <a:gd name="T37" fmla="*/ 140 h 142"/>
                  <a:gd name="T38" fmla="*/ 84 w 142"/>
                  <a:gd name="T39" fmla="*/ 140 h 142"/>
                  <a:gd name="T40" fmla="*/ 90 w 142"/>
                  <a:gd name="T41" fmla="*/ 138 h 142"/>
                  <a:gd name="T42" fmla="*/ 97 w 142"/>
                  <a:gd name="T43" fmla="*/ 136 h 142"/>
                  <a:gd name="T44" fmla="*/ 110 w 142"/>
                  <a:gd name="T45" fmla="*/ 129 h 142"/>
                  <a:gd name="T46" fmla="*/ 115 w 142"/>
                  <a:gd name="T47" fmla="*/ 125 h 142"/>
                  <a:gd name="T48" fmla="*/ 121 w 142"/>
                  <a:gd name="T49" fmla="*/ 121 h 142"/>
                  <a:gd name="T50" fmla="*/ 125 w 142"/>
                  <a:gd name="T51" fmla="*/ 115 h 142"/>
                  <a:gd name="T52" fmla="*/ 129 w 142"/>
                  <a:gd name="T53" fmla="*/ 110 h 142"/>
                  <a:gd name="T54" fmla="*/ 136 w 142"/>
                  <a:gd name="T55" fmla="*/ 97 h 142"/>
                  <a:gd name="T56" fmla="*/ 138 w 142"/>
                  <a:gd name="T57" fmla="*/ 90 h 142"/>
                  <a:gd name="T58" fmla="*/ 140 w 142"/>
                  <a:gd name="T59" fmla="*/ 84 h 142"/>
                  <a:gd name="T60" fmla="*/ 140 w 142"/>
                  <a:gd name="T61" fmla="*/ 80 h 142"/>
                  <a:gd name="T62" fmla="*/ 140 w 142"/>
                  <a:gd name="T63" fmla="*/ 78 h 142"/>
                  <a:gd name="T64" fmla="*/ 140 w 142"/>
                  <a:gd name="T65" fmla="*/ 77 h 142"/>
                  <a:gd name="T66" fmla="*/ 141 w 142"/>
                  <a:gd name="T67" fmla="*/ 77 h 142"/>
                  <a:gd name="T68" fmla="*/ 142 w 142"/>
                  <a:gd name="T69" fmla="*/ 71 h 142"/>
                  <a:gd name="T70" fmla="*/ 140 w 142"/>
                  <a:gd name="T71" fmla="*/ 56 h 142"/>
                  <a:gd name="T72" fmla="*/ 136 w 142"/>
                  <a:gd name="T73" fmla="*/ 43 h 142"/>
                  <a:gd name="T74" fmla="*/ 129 w 142"/>
                  <a:gd name="T75" fmla="*/ 31 h 142"/>
                  <a:gd name="T76" fmla="*/ 121 w 142"/>
                  <a:gd name="T77" fmla="*/ 20 h 142"/>
                  <a:gd name="T78" fmla="*/ 110 w 142"/>
                  <a:gd name="T79" fmla="*/ 11 h 142"/>
                  <a:gd name="T80" fmla="*/ 97 w 142"/>
                  <a:gd name="T81" fmla="*/ 5 h 142"/>
                  <a:gd name="T82" fmla="*/ 90 w 142"/>
                  <a:gd name="T83" fmla="*/ 2 h 142"/>
                  <a:gd name="T84" fmla="*/ 84 w 142"/>
                  <a:gd name="T85" fmla="*/ 1 h 142"/>
                  <a:gd name="T86" fmla="*/ 71 w 142"/>
                  <a:gd name="T87" fmla="*/ 0 h 142"/>
                  <a:gd name="T88" fmla="*/ 56 w 142"/>
                  <a:gd name="T89" fmla="*/ 1 h 142"/>
                  <a:gd name="T90" fmla="*/ 44 w 142"/>
                  <a:gd name="T91" fmla="*/ 5 h 142"/>
                  <a:gd name="T92" fmla="*/ 32 w 142"/>
                  <a:gd name="T93" fmla="*/ 11 h 142"/>
                  <a:gd name="T94" fmla="*/ 21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1" y="20"/>
                    </a:moveTo>
                    <a:lnTo>
                      <a:pt x="11" y="31"/>
                    </a:lnTo>
                    <a:lnTo>
                      <a:pt x="5" y="43"/>
                    </a:lnTo>
                    <a:lnTo>
                      <a:pt x="1" y="56"/>
                    </a:lnTo>
                    <a:lnTo>
                      <a:pt x="0" y="71"/>
                    </a:lnTo>
                    <a:lnTo>
                      <a:pt x="1" y="84"/>
                    </a:lnTo>
                    <a:lnTo>
                      <a:pt x="2" y="90"/>
                    </a:lnTo>
                    <a:lnTo>
                      <a:pt x="5" y="97"/>
                    </a:lnTo>
                    <a:lnTo>
                      <a:pt x="11" y="110"/>
                    </a:lnTo>
                    <a:lnTo>
                      <a:pt x="15" y="115"/>
                    </a:lnTo>
                    <a:lnTo>
                      <a:pt x="21" y="121"/>
                    </a:lnTo>
                    <a:lnTo>
                      <a:pt x="32" y="129"/>
                    </a:lnTo>
                    <a:lnTo>
                      <a:pt x="44" y="136"/>
                    </a:lnTo>
                    <a:lnTo>
                      <a:pt x="56" y="140"/>
                    </a:lnTo>
                    <a:lnTo>
                      <a:pt x="71" y="142"/>
                    </a:lnTo>
                    <a:lnTo>
                      <a:pt x="77" y="141"/>
                    </a:lnTo>
                    <a:lnTo>
                      <a:pt x="77" y="140"/>
                    </a:lnTo>
                    <a:lnTo>
                      <a:pt x="78" y="140"/>
                    </a:lnTo>
                    <a:lnTo>
                      <a:pt x="80" y="140"/>
                    </a:lnTo>
                    <a:lnTo>
                      <a:pt x="84" y="140"/>
                    </a:lnTo>
                    <a:lnTo>
                      <a:pt x="90" y="138"/>
                    </a:lnTo>
                    <a:lnTo>
                      <a:pt x="97" y="136"/>
                    </a:lnTo>
                    <a:lnTo>
                      <a:pt x="110" y="129"/>
                    </a:lnTo>
                    <a:lnTo>
                      <a:pt x="115" y="125"/>
                    </a:lnTo>
                    <a:lnTo>
                      <a:pt x="121" y="121"/>
                    </a:lnTo>
                    <a:lnTo>
                      <a:pt x="125" y="115"/>
                    </a:lnTo>
                    <a:lnTo>
                      <a:pt x="129" y="110"/>
                    </a:lnTo>
                    <a:lnTo>
                      <a:pt x="136" y="97"/>
                    </a:lnTo>
                    <a:lnTo>
                      <a:pt x="138" y="90"/>
                    </a:lnTo>
                    <a:lnTo>
                      <a:pt x="140" y="84"/>
                    </a:lnTo>
                    <a:lnTo>
                      <a:pt x="140" y="80"/>
                    </a:lnTo>
                    <a:lnTo>
                      <a:pt x="140" y="78"/>
                    </a:lnTo>
                    <a:lnTo>
                      <a:pt x="140" y="77"/>
                    </a:lnTo>
                    <a:lnTo>
                      <a:pt x="141" y="77"/>
                    </a:lnTo>
                    <a:lnTo>
                      <a:pt x="142" y="71"/>
                    </a:lnTo>
                    <a:lnTo>
                      <a:pt x="140" y="56"/>
                    </a:lnTo>
                    <a:lnTo>
                      <a:pt x="136" y="43"/>
                    </a:lnTo>
                    <a:lnTo>
                      <a:pt x="129" y="31"/>
                    </a:lnTo>
                    <a:lnTo>
                      <a:pt x="121" y="20"/>
                    </a:lnTo>
                    <a:lnTo>
                      <a:pt x="110" y="11"/>
                    </a:lnTo>
                    <a:lnTo>
                      <a:pt x="97" y="5"/>
                    </a:lnTo>
                    <a:lnTo>
                      <a:pt x="90" y="2"/>
                    </a:lnTo>
                    <a:lnTo>
                      <a:pt x="84" y="1"/>
                    </a:lnTo>
                    <a:lnTo>
                      <a:pt x="71" y="0"/>
                    </a:lnTo>
                    <a:lnTo>
                      <a:pt x="56" y="1"/>
                    </a:lnTo>
                    <a:lnTo>
                      <a:pt x="44" y="5"/>
                    </a:lnTo>
                    <a:lnTo>
                      <a:pt x="32" y="11"/>
                    </a:lnTo>
                    <a:lnTo>
                      <a:pt x="21" y="2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7" name="Freeform 881">
                <a:extLst>
                  <a:ext uri="{FF2B5EF4-FFF2-40B4-BE49-F238E27FC236}">
                    <a16:creationId xmlns:a16="http://schemas.microsoft.com/office/drawing/2014/main" id="{FAEE1CB8-AB6F-DC27-9974-7AD5C53645CB}"/>
                  </a:ext>
                </a:extLst>
              </p:cNvPr>
              <p:cNvSpPr>
                <a:spLocks/>
              </p:cNvSpPr>
              <p:nvPr/>
            </p:nvSpPr>
            <p:spPr bwMode="auto">
              <a:xfrm>
                <a:off x="849313" y="4300538"/>
                <a:ext cx="46038" cy="44450"/>
              </a:xfrm>
              <a:custGeom>
                <a:avLst/>
                <a:gdLst>
                  <a:gd name="T0" fmla="*/ 22 w 142"/>
                  <a:gd name="T1" fmla="*/ 20 h 142"/>
                  <a:gd name="T2" fmla="*/ 12 w 142"/>
                  <a:gd name="T3" fmla="*/ 30 h 142"/>
                  <a:gd name="T4" fmla="*/ 6 w 142"/>
                  <a:gd name="T5" fmla="*/ 42 h 142"/>
                  <a:gd name="T6" fmla="*/ 1 w 142"/>
                  <a:gd name="T7" fmla="*/ 56 h 142"/>
                  <a:gd name="T8" fmla="*/ 0 w 142"/>
                  <a:gd name="T9" fmla="*/ 71 h 142"/>
                  <a:gd name="T10" fmla="*/ 1 w 142"/>
                  <a:gd name="T11" fmla="*/ 84 h 142"/>
                  <a:gd name="T12" fmla="*/ 2 w 142"/>
                  <a:gd name="T13" fmla="*/ 90 h 142"/>
                  <a:gd name="T14" fmla="*/ 6 w 142"/>
                  <a:gd name="T15" fmla="*/ 97 h 142"/>
                  <a:gd name="T16" fmla="*/ 12 w 142"/>
                  <a:gd name="T17" fmla="*/ 109 h 142"/>
                  <a:gd name="T18" fmla="*/ 16 w 142"/>
                  <a:gd name="T19" fmla="*/ 114 h 142"/>
                  <a:gd name="T20" fmla="*/ 22 w 142"/>
                  <a:gd name="T21" fmla="*/ 120 h 142"/>
                  <a:gd name="T22" fmla="*/ 32 w 142"/>
                  <a:gd name="T23" fmla="*/ 129 h 142"/>
                  <a:gd name="T24" fmla="*/ 44 w 142"/>
                  <a:gd name="T25" fmla="*/ 136 h 142"/>
                  <a:gd name="T26" fmla="*/ 56 w 142"/>
                  <a:gd name="T27" fmla="*/ 140 h 142"/>
                  <a:gd name="T28" fmla="*/ 71 w 142"/>
                  <a:gd name="T29" fmla="*/ 142 h 142"/>
                  <a:gd name="T30" fmla="*/ 77 w 142"/>
                  <a:gd name="T31" fmla="*/ 141 h 142"/>
                  <a:gd name="T32" fmla="*/ 77 w 142"/>
                  <a:gd name="T33" fmla="*/ 140 h 142"/>
                  <a:gd name="T34" fmla="*/ 78 w 142"/>
                  <a:gd name="T35" fmla="*/ 140 h 142"/>
                  <a:gd name="T36" fmla="*/ 80 w 142"/>
                  <a:gd name="T37" fmla="*/ 140 h 142"/>
                  <a:gd name="T38" fmla="*/ 85 w 142"/>
                  <a:gd name="T39" fmla="*/ 140 h 142"/>
                  <a:gd name="T40" fmla="*/ 91 w 142"/>
                  <a:gd name="T41" fmla="*/ 138 h 142"/>
                  <a:gd name="T42" fmla="*/ 98 w 142"/>
                  <a:gd name="T43" fmla="*/ 136 h 142"/>
                  <a:gd name="T44" fmla="*/ 110 w 142"/>
                  <a:gd name="T45" fmla="*/ 129 h 142"/>
                  <a:gd name="T46" fmla="*/ 115 w 142"/>
                  <a:gd name="T47" fmla="*/ 125 h 142"/>
                  <a:gd name="T48" fmla="*/ 121 w 142"/>
                  <a:gd name="T49" fmla="*/ 120 h 142"/>
                  <a:gd name="T50" fmla="*/ 125 w 142"/>
                  <a:gd name="T51" fmla="*/ 114 h 142"/>
                  <a:gd name="T52" fmla="*/ 129 w 142"/>
                  <a:gd name="T53" fmla="*/ 109 h 142"/>
                  <a:gd name="T54" fmla="*/ 136 w 142"/>
                  <a:gd name="T55" fmla="*/ 97 h 142"/>
                  <a:gd name="T56" fmla="*/ 138 w 142"/>
                  <a:gd name="T57" fmla="*/ 90 h 142"/>
                  <a:gd name="T58" fmla="*/ 140 w 142"/>
                  <a:gd name="T59" fmla="*/ 84 h 142"/>
                  <a:gd name="T60" fmla="*/ 140 w 142"/>
                  <a:gd name="T61" fmla="*/ 80 h 142"/>
                  <a:gd name="T62" fmla="*/ 140 w 142"/>
                  <a:gd name="T63" fmla="*/ 78 h 142"/>
                  <a:gd name="T64" fmla="*/ 140 w 142"/>
                  <a:gd name="T65" fmla="*/ 77 h 142"/>
                  <a:gd name="T66" fmla="*/ 141 w 142"/>
                  <a:gd name="T67" fmla="*/ 77 h 142"/>
                  <a:gd name="T68" fmla="*/ 142 w 142"/>
                  <a:gd name="T69" fmla="*/ 71 h 142"/>
                  <a:gd name="T70" fmla="*/ 140 w 142"/>
                  <a:gd name="T71" fmla="*/ 56 h 142"/>
                  <a:gd name="T72" fmla="*/ 136 w 142"/>
                  <a:gd name="T73" fmla="*/ 42 h 142"/>
                  <a:gd name="T74" fmla="*/ 129 w 142"/>
                  <a:gd name="T75" fmla="*/ 30 h 142"/>
                  <a:gd name="T76" fmla="*/ 121 w 142"/>
                  <a:gd name="T77" fmla="*/ 20 h 142"/>
                  <a:gd name="T78" fmla="*/ 110 w 142"/>
                  <a:gd name="T79" fmla="*/ 11 h 142"/>
                  <a:gd name="T80" fmla="*/ 98 w 142"/>
                  <a:gd name="T81" fmla="*/ 5 h 142"/>
                  <a:gd name="T82" fmla="*/ 91 w 142"/>
                  <a:gd name="T83" fmla="*/ 2 h 142"/>
                  <a:gd name="T84" fmla="*/ 85 w 142"/>
                  <a:gd name="T85" fmla="*/ 1 h 142"/>
                  <a:gd name="T86" fmla="*/ 71 w 142"/>
                  <a:gd name="T87" fmla="*/ 0 h 142"/>
                  <a:gd name="T88" fmla="*/ 56 w 142"/>
                  <a:gd name="T89" fmla="*/ 1 h 142"/>
                  <a:gd name="T90" fmla="*/ 44 w 142"/>
                  <a:gd name="T91" fmla="*/ 5 h 142"/>
                  <a:gd name="T92" fmla="*/ 32 w 142"/>
                  <a:gd name="T93" fmla="*/ 11 h 142"/>
                  <a:gd name="T94" fmla="*/ 22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2" y="20"/>
                    </a:moveTo>
                    <a:lnTo>
                      <a:pt x="12" y="30"/>
                    </a:lnTo>
                    <a:lnTo>
                      <a:pt x="6" y="42"/>
                    </a:lnTo>
                    <a:lnTo>
                      <a:pt x="1" y="56"/>
                    </a:lnTo>
                    <a:lnTo>
                      <a:pt x="0" y="71"/>
                    </a:lnTo>
                    <a:lnTo>
                      <a:pt x="1" y="84"/>
                    </a:lnTo>
                    <a:lnTo>
                      <a:pt x="2" y="90"/>
                    </a:lnTo>
                    <a:lnTo>
                      <a:pt x="6" y="97"/>
                    </a:lnTo>
                    <a:lnTo>
                      <a:pt x="12" y="109"/>
                    </a:lnTo>
                    <a:lnTo>
                      <a:pt x="16" y="114"/>
                    </a:lnTo>
                    <a:lnTo>
                      <a:pt x="22" y="120"/>
                    </a:lnTo>
                    <a:lnTo>
                      <a:pt x="32" y="129"/>
                    </a:lnTo>
                    <a:lnTo>
                      <a:pt x="44" y="136"/>
                    </a:lnTo>
                    <a:lnTo>
                      <a:pt x="56" y="140"/>
                    </a:lnTo>
                    <a:lnTo>
                      <a:pt x="71" y="142"/>
                    </a:lnTo>
                    <a:lnTo>
                      <a:pt x="77" y="141"/>
                    </a:lnTo>
                    <a:lnTo>
                      <a:pt x="77" y="140"/>
                    </a:lnTo>
                    <a:lnTo>
                      <a:pt x="78" y="140"/>
                    </a:lnTo>
                    <a:lnTo>
                      <a:pt x="80" y="140"/>
                    </a:lnTo>
                    <a:lnTo>
                      <a:pt x="85" y="140"/>
                    </a:lnTo>
                    <a:lnTo>
                      <a:pt x="91" y="138"/>
                    </a:lnTo>
                    <a:lnTo>
                      <a:pt x="98" y="136"/>
                    </a:lnTo>
                    <a:lnTo>
                      <a:pt x="110" y="129"/>
                    </a:lnTo>
                    <a:lnTo>
                      <a:pt x="115" y="125"/>
                    </a:lnTo>
                    <a:lnTo>
                      <a:pt x="121" y="120"/>
                    </a:lnTo>
                    <a:lnTo>
                      <a:pt x="125" y="114"/>
                    </a:lnTo>
                    <a:lnTo>
                      <a:pt x="129" y="109"/>
                    </a:lnTo>
                    <a:lnTo>
                      <a:pt x="136" y="97"/>
                    </a:lnTo>
                    <a:lnTo>
                      <a:pt x="138" y="90"/>
                    </a:lnTo>
                    <a:lnTo>
                      <a:pt x="140" y="84"/>
                    </a:lnTo>
                    <a:lnTo>
                      <a:pt x="140" y="80"/>
                    </a:lnTo>
                    <a:lnTo>
                      <a:pt x="140" y="78"/>
                    </a:lnTo>
                    <a:lnTo>
                      <a:pt x="140" y="77"/>
                    </a:lnTo>
                    <a:lnTo>
                      <a:pt x="141" y="77"/>
                    </a:lnTo>
                    <a:lnTo>
                      <a:pt x="142" y="71"/>
                    </a:lnTo>
                    <a:lnTo>
                      <a:pt x="140" y="56"/>
                    </a:lnTo>
                    <a:lnTo>
                      <a:pt x="136" y="42"/>
                    </a:lnTo>
                    <a:lnTo>
                      <a:pt x="129" y="30"/>
                    </a:lnTo>
                    <a:lnTo>
                      <a:pt x="121" y="20"/>
                    </a:lnTo>
                    <a:lnTo>
                      <a:pt x="110" y="11"/>
                    </a:lnTo>
                    <a:lnTo>
                      <a:pt x="98" y="5"/>
                    </a:lnTo>
                    <a:lnTo>
                      <a:pt x="91" y="2"/>
                    </a:lnTo>
                    <a:lnTo>
                      <a:pt x="85" y="1"/>
                    </a:lnTo>
                    <a:lnTo>
                      <a:pt x="71" y="0"/>
                    </a:lnTo>
                    <a:lnTo>
                      <a:pt x="56" y="1"/>
                    </a:lnTo>
                    <a:lnTo>
                      <a:pt x="44" y="5"/>
                    </a:lnTo>
                    <a:lnTo>
                      <a:pt x="32" y="11"/>
                    </a:lnTo>
                    <a:lnTo>
                      <a:pt x="22" y="2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8" name="Freeform 882">
                <a:extLst>
                  <a:ext uri="{FF2B5EF4-FFF2-40B4-BE49-F238E27FC236}">
                    <a16:creationId xmlns:a16="http://schemas.microsoft.com/office/drawing/2014/main" id="{8E92A184-5C93-6B24-C06C-45E4BD161D31}"/>
                  </a:ext>
                </a:extLst>
              </p:cNvPr>
              <p:cNvSpPr>
                <a:spLocks/>
              </p:cNvSpPr>
              <p:nvPr/>
            </p:nvSpPr>
            <p:spPr bwMode="auto">
              <a:xfrm>
                <a:off x="887413" y="4262438"/>
                <a:ext cx="44450" cy="44450"/>
              </a:xfrm>
              <a:custGeom>
                <a:avLst/>
                <a:gdLst>
                  <a:gd name="T0" fmla="*/ 21 w 142"/>
                  <a:gd name="T1" fmla="*/ 20 h 142"/>
                  <a:gd name="T2" fmla="*/ 11 w 142"/>
                  <a:gd name="T3" fmla="*/ 31 h 142"/>
                  <a:gd name="T4" fmla="*/ 5 w 142"/>
                  <a:gd name="T5" fmla="*/ 43 h 142"/>
                  <a:gd name="T6" fmla="*/ 1 w 142"/>
                  <a:gd name="T7" fmla="*/ 56 h 142"/>
                  <a:gd name="T8" fmla="*/ 0 w 142"/>
                  <a:gd name="T9" fmla="*/ 71 h 142"/>
                  <a:gd name="T10" fmla="*/ 1 w 142"/>
                  <a:gd name="T11" fmla="*/ 84 h 142"/>
                  <a:gd name="T12" fmla="*/ 2 w 142"/>
                  <a:gd name="T13" fmla="*/ 90 h 142"/>
                  <a:gd name="T14" fmla="*/ 5 w 142"/>
                  <a:gd name="T15" fmla="*/ 98 h 142"/>
                  <a:gd name="T16" fmla="*/ 11 w 142"/>
                  <a:gd name="T17" fmla="*/ 110 h 142"/>
                  <a:gd name="T18" fmla="*/ 15 w 142"/>
                  <a:gd name="T19" fmla="*/ 115 h 142"/>
                  <a:gd name="T20" fmla="*/ 21 w 142"/>
                  <a:gd name="T21" fmla="*/ 121 h 142"/>
                  <a:gd name="T22" fmla="*/ 31 w 142"/>
                  <a:gd name="T23" fmla="*/ 129 h 142"/>
                  <a:gd name="T24" fmla="*/ 44 w 142"/>
                  <a:gd name="T25" fmla="*/ 136 h 142"/>
                  <a:gd name="T26" fmla="*/ 56 w 142"/>
                  <a:gd name="T27" fmla="*/ 140 h 142"/>
                  <a:gd name="T28" fmla="*/ 71 w 142"/>
                  <a:gd name="T29" fmla="*/ 142 h 142"/>
                  <a:gd name="T30" fmla="*/ 77 w 142"/>
                  <a:gd name="T31" fmla="*/ 141 h 142"/>
                  <a:gd name="T32" fmla="*/ 77 w 142"/>
                  <a:gd name="T33" fmla="*/ 140 h 142"/>
                  <a:gd name="T34" fmla="*/ 78 w 142"/>
                  <a:gd name="T35" fmla="*/ 140 h 142"/>
                  <a:gd name="T36" fmla="*/ 80 w 142"/>
                  <a:gd name="T37" fmla="*/ 140 h 142"/>
                  <a:gd name="T38" fmla="*/ 84 w 142"/>
                  <a:gd name="T39" fmla="*/ 140 h 142"/>
                  <a:gd name="T40" fmla="*/ 90 w 142"/>
                  <a:gd name="T41" fmla="*/ 138 h 142"/>
                  <a:gd name="T42" fmla="*/ 97 w 142"/>
                  <a:gd name="T43" fmla="*/ 136 h 142"/>
                  <a:gd name="T44" fmla="*/ 109 w 142"/>
                  <a:gd name="T45" fmla="*/ 129 h 142"/>
                  <a:gd name="T46" fmla="*/ 114 w 142"/>
                  <a:gd name="T47" fmla="*/ 125 h 142"/>
                  <a:gd name="T48" fmla="*/ 121 w 142"/>
                  <a:gd name="T49" fmla="*/ 121 h 142"/>
                  <a:gd name="T50" fmla="*/ 125 w 142"/>
                  <a:gd name="T51" fmla="*/ 115 h 142"/>
                  <a:gd name="T52" fmla="*/ 129 w 142"/>
                  <a:gd name="T53" fmla="*/ 110 h 142"/>
                  <a:gd name="T54" fmla="*/ 136 w 142"/>
                  <a:gd name="T55" fmla="*/ 98 h 142"/>
                  <a:gd name="T56" fmla="*/ 138 w 142"/>
                  <a:gd name="T57" fmla="*/ 90 h 142"/>
                  <a:gd name="T58" fmla="*/ 140 w 142"/>
                  <a:gd name="T59" fmla="*/ 84 h 142"/>
                  <a:gd name="T60" fmla="*/ 140 w 142"/>
                  <a:gd name="T61" fmla="*/ 80 h 142"/>
                  <a:gd name="T62" fmla="*/ 140 w 142"/>
                  <a:gd name="T63" fmla="*/ 78 h 142"/>
                  <a:gd name="T64" fmla="*/ 140 w 142"/>
                  <a:gd name="T65" fmla="*/ 77 h 142"/>
                  <a:gd name="T66" fmla="*/ 141 w 142"/>
                  <a:gd name="T67" fmla="*/ 77 h 142"/>
                  <a:gd name="T68" fmla="*/ 142 w 142"/>
                  <a:gd name="T69" fmla="*/ 71 h 142"/>
                  <a:gd name="T70" fmla="*/ 140 w 142"/>
                  <a:gd name="T71" fmla="*/ 56 h 142"/>
                  <a:gd name="T72" fmla="*/ 136 w 142"/>
                  <a:gd name="T73" fmla="*/ 43 h 142"/>
                  <a:gd name="T74" fmla="*/ 129 w 142"/>
                  <a:gd name="T75" fmla="*/ 31 h 142"/>
                  <a:gd name="T76" fmla="*/ 121 w 142"/>
                  <a:gd name="T77" fmla="*/ 20 h 142"/>
                  <a:gd name="T78" fmla="*/ 109 w 142"/>
                  <a:gd name="T79" fmla="*/ 11 h 142"/>
                  <a:gd name="T80" fmla="*/ 97 w 142"/>
                  <a:gd name="T81" fmla="*/ 5 h 142"/>
                  <a:gd name="T82" fmla="*/ 90 w 142"/>
                  <a:gd name="T83" fmla="*/ 2 h 142"/>
                  <a:gd name="T84" fmla="*/ 84 w 142"/>
                  <a:gd name="T85" fmla="*/ 1 h 142"/>
                  <a:gd name="T86" fmla="*/ 71 w 142"/>
                  <a:gd name="T87" fmla="*/ 0 h 142"/>
                  <a:gd name="T88" fmla="*/ 56 w 142"/>
                  <a:gd name="T89" fmla="*/ 1 h 142"/>
                  <a:gd name="T90" fmla="*/ 44 w 142"/>
                  <a:gd name="T91" fmla="*/ 5 h 142"/>
                  <a:gd name="T92" fmla="*/ 31 w 142"/>
                  <a:gd name="T93" fmla="*/ 11 h 142"/>
                  <a:gd name="T94" fmla="*/ 21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1" y="20"/>
                    </a:moveTo>
                    <a:lnTo>
                      <a:pt x="11" y="31"/>
                    </a:lnTo>
                    <a:lnTo>
                      <a:pt x="5" y="43"/>
                    </a:lnTo>
                    <a:lnTo>
                      <a:pt x="1" y="56"/>
                    </a:lnTo>
                    <a:lnTo>
                      <a:pt x="0" y="71"/>
                    </a:lnTo>
                    <a:lnTo>
                      <a:pt x="1" y="84"/>
                    </a:lnTo>
                    <a:lnTo>
                      <a:pt x="2" y="90"/>
                    </a:lnTo>
                    <a:lnTo>
                      <a:pt x="5" y="98"/>
                    </a:lnTo>
                    <a:lnTo>
                      <a:pt x="11" y="110"/>
                    </a:lnTo>
                    <a:lnTo>
                      <a:pt x="15" y="115"/>
                    </a:lnTo>
                    <a:lnTo>
                      <a:pt x="21" y="121"/>
                    </a:lnTo>
                    <a:lnTo>
                      <a:pt x="31" y="129"/>
                    </a:lnTo>
                    <a:lnTo>
                      <a:pt x="44" y="136"/>
                    </a:lnTo>
                    <a:lnTo>
                      <a:pt x="56" y="140"/>
                    </a:lnTo>
                    <a:lnTo>
                      <a:pt x="71" y="142"/>
                    </a:lnTo>
                    <a:lnTo>
                      <a:pt x="77" y="141"/>
                    </a:lnTo>
                    <a:lnTo>
                      <a:pt x="77" y="140"/>
                    </a:lnTo>
                    <a:lnTo>
                      <a:pt x="78" y="140"/>
                    </a:lnTo>
                    <a:lnTo>
                      <a:pt x="80" y="140"/>
                    </a:lnTo>
                    <a:lnTo>
                      <a:pt x="84" y="140"/>
                    </a:lnTo>
                    <a:lnTo>
                      <a:pt x="90" y="138"/>
                    </a:lnTo>
                    <a:lnTo>
                      <a:pt x="97" y="136"/>
                    </a:lnTo>
                    <a:lnTo>
                      <a:pt x="109" y="129"/>
                    </a:lnTo>
                    <a:lnTo>
                      <a:pt x="114" y="125"/>
                    </a:lnTo>
                    <a:lnTo>
                      <a:pt x="121" y="121"/>
                    </a:lnTo>
                    <a:lnTo>
                      <a:pt x="125" y="115"/>
                    </a:lnTo>
                    <a:lnTo>
                      <a:pt x="129" y="110"/>
                    </a:lnTo>
                    <a:lnTo>
                      <a:pt x="136" y="98"/>
                    </a:lnTo>
                    <a:lnTo>
                      <a:pt x="138" y="90"/>
                    </a:lnTo>
                    <a:lnTo>
                      <a:pt x="140" y="84"/>
                    </a:lnTo>
                    <a:lnTo>
                      <a:pt x="140" y="80"/>
                    </a:lnTo>
                    <a:lnTo>
                      <a:pt x="140" y="78"/>
                    </a:lnTo>
                    <a:lnTo>
                      <a:pt x="140" y="77"/>
                    </a:lnTo>
                    <a:lnTo>
                      <a:pt x="141" y="77"/>
                    </a:lnTo>
                    <a:lnTo>
                      <a:pt x="142" y="71"/>
                    </a:lnTo>
                    <a:lnTo>
                      <a:pt x="140" y="56"/>
                    </a:lnTo>
                    <a:lnTo>
                      <a:pt x="136" y="43"/>
                    </a:lnTo>
                    <a:lnTo>
                      <a:pt x="129" y="31"/>
                    </a:lnTo>
                    <a:lnTo>
                      <a:pt x="121" y="20"/>
                    </a:lnTo>
                    <a:lnTo>
                      <a:pt x="109" y="11"/>
                    </a:lnTo>
                    <a:lnTo>
                      <a:pt x="97" y="5"/>
                    </a:lnTo>
                    <a:lnTo>
                      <a:pt x="90" y="2"/>
                    </a:lnTo>
                    <a:lnTo>
                      <a:pt x="84" y="1"/>
                    </a:lnTo>
                    <a:lnTo>
                      <a:pt x="71" y="0"/>
                    </a:lnTo>
                    <a:lnTo>
                      <a:pt x="56" y="1"/>
                    </a:lnTo>
                    <a:lnTo>
                      <a:pt x="44" y="5"/>
                    </a:lnTo>
                    <a:lnTo>
                      <a:pt x="31" y="11"/>
                    </a:lnTo>
                    <a:lnTo>
                      <a:pt x="21" y="2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9" name="Freeform 883">
                <a:extLst>
                  <a:ext uri="{FF2B5EF4-FFF2-40B4-BE49-F238E27FC236}">
                    <a16:creationId xmlns:a16="http://schemas.microsoft.com/office/drawing/2014/main" id="{0BBE82AE-8F6B-21A9-4ECA-CFF27095A0E2}"/>
                  </a:ext>
                </a:extLst>
              </p:cNvPr>
              <p:cNvSpPr>
                <a:spLocks/>
              </p:cNvSpPr>
              <p:nvPr/>
            </p:nvSpPr>
            <p:spPr bwMode="auto">
              <a:xfrm>
                <a:off x="958851" y="4298950"/>
                <a:ext cx="46038" cy="44450"/>
              </a:xfrm>
              <a:custGeom>
                <a:avLst/>
                <a:gdLst>
                  <a:gd name="T0" fmla="*/ 21 w 142"/>
                  <a:gd name="T1" fmla="*/ 20 h 142"/>
                  <a:gd name="T2" fmla="*/ 11 w 142"/>
                  <a:gd name="T3" fmla="*/ 30 h 142"/>
                  <a:gd name="T4" fmla="*/ 5 w 142"/>
                  <a:gd name="T5" fmla="*/ 42 h 142"/>
                  <a:gd name="T6" fmla="*/ 1 w 142"/>
                  <a:gd name="T7" fmla="*/ 56 h 142"/>
                  <a:gd name="T8" fmla="*/ 0 w 142"/>
                  <a:gd name="T9" fmla="*/ 71 h 142"/>
                  <a:gd name="T10" fmla="*/ 1 w 142"/>
                  <a:gd name="T11" fmla="*/ 84 h 142"/>
                  <a:gd name="T12" fmla="*/ 2 w 142"/>
                  <a:gd name="T13" fmla="*/ 90 h 142"/>
                  <a:gd name="T14" fmla="*/ 5 w 142"/>
                  <a:gd name="T15" fmla="*/ 97 h 142"/>
                  <a:gd name="T16" fmla="*/ 11 w 142"/>
                  <a:gd name="T17" fmla="*/ 109 h 142"/>
                  <a:gd name="T18" fmla="*/ 15 w 142"/>
                  <a:gd name="T19" fmla="*/ 114 h 142"/>
                  <a:gd name="T20" fmla="*/ 21 w 142"/>
                  <a:gd name="T21" fmla="*/ 120 h 142"/>
                  <a:gd name="T22" fmla="*/ 31 w 142"/>
                  <a:gd name="T23" fmla="*/ 129 h 142"/>
                  <a:gd name="T24" fmla="*/ 44 w 142"/>
                  <a:gd name="T25" fmla="*/ 136 h 142"/>
                  <a:gd name="T26" fmla="*/ 56 w 142"/>
                  <a:gd name="T27" fmla="*/ 140 h 142"/>
                  <a:gd name="T28" fmla="*/ 71 w 142"/>
                  <a:gd name="T29" fmla="*/ 142 h 142"/>
                  <a:gd name="T30" fmla="*/ 77 w 142"/>
                  <a:gd name="T31" fmla="*/ 141 h 142"/>
                  <a:gd name="T32" fmla="*/ 77 w 142"/>
                  <a:gd name="T33" fmla="*/ 140 h 142"/>
                  <a:gd name="T34" fmla="*/ 78 w 142"/>
                  <a:gd name="T35" fmla="*/ 140 h 142"/>
                  <a:gd name="T36" fmla="*/ 80 w 142"/>
                  <a:gd name="T37" fmla="*/ 140 h 142"/>
                  <a:gd name="T38" fmla="*/ 84 w 142"/>
                  <a:gd name="T39" fmla="*/ 140 h 142"/>
                  <a:gd name="T40" fmla="*/ 90 w 142"/>
                  <a:gd name="T41" fmla="*/ 138 h 142"/>
                  <a:gd name="T42" fmla="*/ 97 w 142"/>
                  <a:gd name="T43" fmla="*/ 136 h 142"/>
                  <a:gd name="T44" fmla="*/ 109 w 142"/>
                  <a:gd name="T45" fmla="*/ 129 h 142"/>
                  <a:gd name="T46" fmla="*/ 114 w 142"/>
                  <a:gd name="T47" fmla="*/ 124 h 142"/>
                  <a:gd name="T48" fmla="*/ 121 w 142"/>
                  <a:gd name="T49" fmla="*/ 120 h 142"/>
                  <a:gd name="T50" fmla="*/ 125 w 142"/>
                  <a:gd name="T51" fmla="*/ 114 h 142"/>
                  <a:gd name="T52" fmla="*/ 129 w 142"/>
                  <a:gd name="T53" fmla="*/ 109 h 142"/>
                  <a:gd name="T54" fmla="*/ 136 w 142"/>
                  <a:gd name="T55" fmla="*/ 97 h 142"/>
                  <a:gd name="T56" fmla="*/ 138 w 142"/>
                  <a:gd name="T57" fmla="*/ 90 h 142"/>
                  <a:gd name="T58" fmla="*/ 140 w 142"/>
                  <a:gd name="T59" fmla="*/ 84 h 142"/>
                  <a:gd name="T60" fmla="*/ 140 w 142"/>
                  <a:gd name="T61" fmla="*/ 80 h 142"/>
                  <a:gd name="T62" fmla="*/ 140 w 142"/>
                  <a:gd name="T63" fmla="*/ 78 h 142"/>
                  <a:gd name="T64" fmla="*/ 140 w 142"/>
                  <a:gd name="T65" fmla="*/ 77 h 142"/>
                  <a:gd name="T66" fmla="*/ 141 w 142"/>
                  <a:gd name="T67" fmla="*/ 77 h 142"/>
                  <a:gd name="T68" fmla="*/ 142 w 142"/>
                  <a:gd name="T69" fmla="*/ 71 h 142"/>
                  <a:gd name="T70" fmla="*/ 140 w 142"/>
                  <a:gd name="T71" fmla="*/ 56 h 142"/>
                  <a:gd name="T72" fmla="*/ 136 w 142"/>
                  <a:gd name="T73" fmla="*/ 42 h 142"/>
                  <a:gd name="T74" fmla="*/ 129 w 142"/>
                  <a:gd name="T75" fmla="*/ 30 h 142"/>
                  <a:gd name="T76" fmla="*/ 121 w 142"/>
                  <a:gd name="T77" fmla="*/ 20 h 142"/>
                  <a:gd name="T78" fmla="*/ 109 w 142"/>
                  <a:gd name="T79" fmla="*/ 11 h 142"/>
                  <a:gd name="T80" fmla="*/ 97 w 142"/>
                  <a:gd name="T81" fmla="*/ 5 h 142"/>
                  <a:gd name="T82" fmla="*/ 90 w 142"/>
                  <a:gd name="T83" fmla="*/ 2 h 142"/>
                  <a:gd name="T84" fmla="*/ 84 w 142"/>
                  <a:gd name="T85" fmla="*/ 1 h 142"/>
                  <a:gd name="T86" fmla="*/ 71 w 142"/>
                  <a:gd name="T87" fmla="*/ 0 h 142"/>
                  <a:gd name="T88" fmla="*/ 56 w 142"/>
                  <a:gd name="T89" fmla="*/ 1 h 142"/>
                  <a:gd name="T90" fmla="*/ 44 w 142"/>
                  <a:gd name="T91" fmla="*/ 5 h 142"/>
                  <a:gd name="T92" fmla="*/ 31 w 142"/>
                  <a:gd name="T93" fmla="*/ 11 h 142"/>
                  <a:gd name="T94" fmla="*/ 21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1" y="20"/>
                    </a:moveTo>
                    <a:lnTo>
                      <a:pt x="11" y="30"/>
                    </a:lnTo>
                    <a:lnTo>
                      <a:pt x="5" y="42"/>
                    </a:lnTo>
                    <a:lnTo>
                      <a:pt x="1" y="56"/>
                    </a:lnTo>
                    <a:lnTo>
                      <a:pt x="0" y="71"/>
                    </a:lnTo>
                    <a:lnTo>
                      <a:pt x="1" y="84"/>
                    </a:lnTo>
                    <a:lnTo>
                      <a:pt x="2" y="90"/>
                    </a:lnTo>
                    <a:lnTo>
                      <a:pt x="5" y="97"/>
                    </a:lnTo>
                    <a:lnTo>
                      <a:pt x="11" y="109"/>
                    </a:lnTo>
                    <a:lnTo>
                      <a:pt x="15" y="114"/>
                    </a:lnTo>
                    <a:lnTo>
                      <a:pt x="21" y="120"/>
                    </a:lnTo>
                    <a:lnTo>
                      <a:pt x="31" y="129"/>
                    </a:lnTo>
                    <a:lnTo>
                      <a:pt x="44" y="136"/>
                    </a:lnTo>
                    <a:lnTo>
                      <a:pt x="56" y="140"/>
                    </a:lnTo>
                    <a:lnTo>
                      <a:pt x="71" y="142"/>
                    </a:lnTo>
                    <a:lnTo>
                      <a:pt x="77" y="141"/>
                    </a:lnTo>
                    <a:lnTo>
                      <a:pt x="77" y="140"/>
                    </a:lnTo>
                    <a:lnTo>
                      <a:pt x="78" y="140"/>
                    </a:lnTo>
                    <a:lnTo>
                      <a:pt x="80" y="140"/>
                    </a:lnTo>
                    <a:lnTo>
                      <a:pt x="84" y="140"/>
                    </a:lnTo>
                    <a:lnTo>
                      <a:pt x="90" y="138"/>
                    </a:lnTo>
                    <a:lnTo>
                      <a:pt x="97" y="136"/>
                    </a:lnTo>
                    <a:lnTo>
                      <a:pt x="109" y="129"/>
                    </a:lnTo>
                    <a:lnTo>
                      <a:pt x="114" y="124"/>
                    </a:lnTo>
                    <a:lnTo>
                      <a:pt x="121" y="120"/>
                    </a:lnTo>
                    <a:lnTo>
                      <a:pt x="125" y="114"/>
                    </a:lnTo>
                    <a:lnTo>
                      <a:pt x="129" y="109"/>
                    </a:lnTo>
                    <a:lnTo>
                      <a:pt x="136" y="97"/>
                    </a:lnTo>
                    <a:lnTo>
                      <a:pt x="138" y="90"/>
                    </a:lnTo>
                    <a:lnTo>
                      <a:pt x="140" y="84"/>
                    </a:lnTo>
                    <a:lnTo>
                      <a:pt x="140" y="80"/>
                    </a:lnTo>
                    <a:lnTo>
                      <a:pt x="140" y="78"/>
                    </a:lnTo>
                    <a:lnTo>
                      <a:pt x="140" y="77"/>
                    </a:lnTo>
                    <a:lnTo>
                      <a:pt x="141" y="77"/>
                    </a:lnTo>
                    <a:lnTo>
                      <a:pt x="142" y="71"/>
                    </a:lnTo>
                    <a:lnTo>
                      <a:pt x="140" y="56"/>
                    </a:lnTo>
                    <a:lnTo>
                      <a:pt x="136" y="42"/>
                    </a:lnTo>
                    <a:lnTo>
                      <a:pt x="129" y="30"/>
                    </a:lnTo>
                    <a:lnTo>
                      <a:pt x="121" y="20"/>
                    </a:lnTo>
                    <a:lnTo>
                      <a:pt x="109" y="11"/>
                    </a:lnTo>
                    <a:lnTo>
                      <a:pt x="97" y="5"/>
                    </a:lnTo>
                    <a:lnTo>
                      <a:pt x="90" y="2"/>
                    </a:lnTo>
                    <a:lnTo>
                      <a:pt x="84" y="1"/>
                    </a:lnTo>
                    <a:lnTo>
                      <a:pt x="71" y="0"/>
                    </a:lnTo>
                    <a:lnTo>
                      <a:pt x="56" y="1"/>
                    </a:lnTo>
                    <a:lnTo>
                      <a:pt x="44" y="5"/>
                    </a:lnTo>
                    <a:lnTo>
                      <a:pt x="31" y="11"/>
                    </a:lnTo>
                    <a:lnTo>
                      <a:pt x="21" y="2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0" name="Freeform 884">
                <a:extLst>
                  <a:ext uri="{FF2B5EF4-FFF2-40B4-BE49-F238E27FC236}">
                    <a16:creationId xmlns:a16="http://schemas.microsoft.com/office/drawing/2014/main" id="{9DAF6ACA-EA4E-1007-DD6E-7A49B075D472}"/>
                  </a:ext>
                </a:extLst>
              </p:cNvPr>
              <p:cNvSpPr>
                <a:spLocks/>
              </p:cNvSpPr>
              <p:nvPr/>
            </p:nvSpPr>
            <p:spPr bwMode="auto">
              <a:xfrm>
                <a:off x="1030288" y="4343400"/>
                <a:ext cx="44450" cy="46037"/>
              </a:xfrm>
              <a:custGeom>
                <a:avLst/>
                <a:gdLst>
                  <a:gd name="T0" fmla="*/ 21 w 142"/>
                  <a:gd name="T1" fmla="*/ 20 h 142"/>
                  <a:gd name="T2" fmla="*/ 11 w 142"/>
                  <a:gd name="T3" fmla="*/ 30 h 142"/>
                  <a:gd name="T4" fmla="*/ 5 w 142"/>
                  <a:gd name="T5" fmla="*/ 42 h 142"/>
                  <a:gd name="T6" fmla="*/ 1 w 142"/>
                  <a:gd name="T7" fmla="*/ 55 h 142"/>
                  <a:gd name="T8" fmla="*/ 0 w 142"/>
                  <a:gd name="T9" fmla="*/ 71 h 142"/>
                  <a:gd name="T10" fmla="*/ 1 w 142"/>
                  <a:gd name="T11" fmla="*/ 84 h 142"/>
                  <a:gd name="T12" fmla="*/ 2 w 142"/>
                  <a:gd name="T13" fmla="*/ 90 h 142"/>
                  <a:gd name="T14" fmla="*/ 5 w 142"/>
                  <a:gd name="T15" fmla="*/ 97 h 142"/>
                  <a:gd name="T16" fmla="*/ 11 w 142"/>
                  <a:gd name="T17" fmla="*/ 109 h 142"/>
                  <a:gd name="T18" fmla="*/ 15 w 142"/>
                  <a:gd name="T19" fmla="*/ 114 h 142"/>
                  <a:gd name="T20" fmla="*/ 21 w 142"/>
                  <a:gd name="T21" fmla="*/ 120 h 142"/>
                  <a:gd name="T22" fmla="*/ 31 w 142"/>
                  <a:gd name="T23" fmla="*/ 128 h 142"/>
                  <a:gd name="T24" fmla="*/ 43 w 142"/>
                  <a:gd name="T25" fmla="*/ 136 h 142"/>
                  <a:gd name="T26" fmla="*/ 56 w 142"/>
                  <a:gd name="T27" fmla="*/ 140 h 142"/>
                  <a:gd name="T28" fmla="*/ 71 w 142"/>
                  <a:gd name="T29" fmla="*/ 142 h 142"/>
                  <a:gd name="T30" fmla="*/ 77 w 142"/>
                  <a:gd name="T31" fmla="*/ 141 h 142"/>
                  <a:gd name="T32" fmla="*/ 77 w 142"/>
                  <a:gd name="T33" fmla="*/ 140 h 142"/>
                  <a:gd name="T34" fmla="*/ 78 w 142"/>
                  <a:gd name="T35" fmla="*/ 140 h 142"/>
                  <a:gd name="T36" fmla="*/ 80 w 142"/>
                  <a:gd name="T37" fmla="*/ 140 h 142"/>
                  <a:gd name="T38" fmla="*/ 84 w 142"/>
                  <a:gd name="T39" fmla="*/ 140 h 142"/>
                  <a:gd name="T40" fmla="*/ 90 w 142"/>
                  <a:gd name="T41" fmla="*/ 138 h 142"/>
                  <a:gd name="T42" fmla="*/ 97 w 142"/>
                  <a:gd name="T43" fmla="*/ 136 h 142"/>
                  <a:gd name="T44" fmla="*/ 109 w 142"/>
                  <a:gd name="T45" fmla="*/ 128 h 142"/>
                  <a:gd name="T46" fmla="*/ 114 w 142"/>
                  <a:gd name="T47" fmla="*/ 124 h 142"/>
                  <a:gd name="T48" fmla="*/ 120 w 142"/>
                  <a:gd name="T49" fmla="*/ 120 h 142"/>
                  <a:gd name="T50" fmla="*/ 125 w 142"/>
                  <a:gd name="T51" fmla="*/ 114 h 142"/>
                  <a:gd name="T52" fmla="*/ 129 w 142"/>
                  <a:gd name="T53" fmla="*/ 109 h 142"/>
                  <a:gd name="T54" fmla="*/ 136 w 142"/>
                  <a:gd name="T55" fmla="*/ 97 h 142"/>
                  <a:gd name="T56" fmla="*/ 138 w 142"/>
                  <a:gd name="T57" fmla="*/ 90 h 142"/>
                  <a:gd name="T58" fmla="*/ 140 w 142"/>
                  <a:gd name="T59" fmla="*/ 84 h 142"/>
                  <a:gd name="T60" fmla="*/ 140 w 142"/>
                  <a:gd name="T61" fmla="*/ 80 h 142"/>
                  <a:gd name="T62" fmla="*/ 140 w 142"/>
                  <a:gd name="T63" fmla="*/ 78 h 142"/>
                  <a:gd name="T64" fmla="*/ 140 w 142"/>
                  <a:gd name="T65" fmla="*/ 77 h 142"/>
                  <a:gd name="T66" fmla="*/ 141 w 142"/>
                  <a:gd name="T67" fmla="*/ 77 h 142"/>
                  <a:gd name="T68" fmla="*/ 142 w 142"/>
                  <a:gd name="T69" fmla="*/ 71 h 142"/>
                  <a:gd name="T70" fmla="*/ 140 w 142"/>
                  <a:gd name="T71" fmla="*/ 55 h 142"/>
                  <a:gd name="T72" fmla="*/ 136 w 142"/>
                  <a:gd name="T73" fmla="*/ 42 h 142"/>
                  <a:gd name="T74" fmla="*/ 129 w 142"/>
                  <a:gd name="T75" fmla="*/ 30 h 142"/>
                  <a:gd name="T76" fmla="*/ 120 w 142"/>
                  <a:gd name="T77" fmla="*/ 20 h 142"/>
                  <a:gd name="T78" fmla="*/ 109 w 142"/>
                  <a:gd name="T79" fmla="*/ 11 h 142"/>
                  <a:gd name="T80" fmla="*/ 97 w 142"/>
                  <a:gd name="T81" fmla="*/ 5 h 142"/>
                  <a:gd name="T82" fmla="*/ 90 w 142"/>
                  <a:gd name="T83" fmla="*/ 2 h 142"/>
                  <a:gd name="T84" fmla="*/ 84 w 142"/>
                  <a:gd name="T85" fmla="*/ 1 h 142"/>
                  <a:gd name="T86" fmla="*/ 71 w 142"/>
                  <a:gd name="T87" fmla="*/ 0 h 142"/>
                  <a:gd name="T88" fmla="*/ 56 w 142"/>
                  <a:gd name="T89" fmla="*/ 1 h 142"/>
                  <a:gd name="T90" fmla="*/ 43 w 142"/>
                  <a:gd name="T91" fmla="*/ 5 h 142"/>
                  <a:gd name="T92" fmla="*/ 31 w 142"/>
                  <a:gd name="T93" fmla="*/ 11 h 142"/>
                  <a:gd name="T94" fmla="*/ 21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1" y="20"/>
                    </a:moveTo>
                    <a:lnTo>
                      <a:pt x="11" y="30"/>
                    </a:lnTo>
                    <a:lnTo>
                      <a:pt x="5" y="42"/>
                    </a:lnTo>
                    <a:lnTo>
                      <a:pt x="1" y="55"/>
                    </a:lnTo>
                    <a:lnTo>
                      <a:pt x="0" y="71"/>
                    </a:lnTo>
                    <a:lnTo>
                      <a:pt x="1" y="84"/>
                    </a:lnTo>
                    <a:lnTo>
                      <a:pt x="2" y="90"/>
                    </a:lnTo>
                    <a:lnTo>
                      <a:pt x="5" y="97"/>
                    </a:lnTo>
                    <a:lnTo>
                      <a:pt x="11" y="109"/>
                    </a:lnTo>
                    <a:lnTo>
                      <a:pt x="15" y="114"/>
                    </a:lnTo>
                    <a:lnTo>
                      <a:pt x="21" y="120"/>
                    </a:lnTo>
                    <a:lnTo>
                      <a:pt x="31" y="128"/>
                    </a:lnTo>
                    <a:lnTo>
                      <a:pt x="43" y="136"/>
                    </a:lnTo>
                    <a:lnTo>
                      <a:pt x="56" y="140"/>
                    </a:lnTo>
                    <a:lnTo>
                      <a:pt x="71" y="142"/>
                    </a:lnTo>
                    <a:lnTo>
                      <a:pt x="77" y="141"/>
                    </a:lnTo>
                    <a:lnTo>
                      <a:pt x="77" y="140"/>
                    </a:lnTo>
                    <a:lnTo>
                      <a:pt x="78" y="140"/>
                    </a:lnTo>
                    <a:lnTo>
                      <a:pt x="80" y="140"/>
                    </a:lnTo>
                    <a:lnTo>
                      <a:pt x="84" y="140"/>
                    </a:lnTo>
                    <a:lnTo>
                      <a:pt x="90" y="138"/>
                    </a:lnTo>
                    <a:lnTo>
                      <a:pt x="97" y="136"/>
                    </a:lnTo>
                    <a:lnTo>
                      <a:pt x="109" y="128"/>
                    </a:lnTo>
                    <a:lnTo>
                      <a:pt x="114" y="124"/>
                    </a:lnTo>
                    <a:lnTo>
                      <a:pt x="120" y="120"/>
                    </a:lnTo>
                    <a:lnTo>
                      <a:pt x="125" y="114"/>
                    </a:lnTo>
                    <a:lnTo>
                      <a:pt x="129" y="109"/>
                    </a:lnTo>
                    <a:lnTo>
                      <a:pt x="136" y="97"/>
                    </a:lnTo>
                    <a:lnTo>
                      <a:pt x="138" y="90"/>
                    </a:lnTo>
                    <a:lnTo>
                      <a:pt x="140" y="84"/>
                    </a:lnTo>
                    <a:lnTo>
                      <a:pt x="140" y="80"/>
                    </a:lnTo>
                    <a:lnTo>
                      <a:pt x="140" y="78"/>
                    </a:lnTo>
                    <a:lnTo>
                      <a:pt x="140" y="77"/>
                    </a:lnTo>
                    <a:lnTo>
                      <a:pt x="141" y="77"/>
                    </a:lnTo>
                    <a:lnTo>
                      <a:pt x="142" y="71"/>
                    </a:lnTo>
                    <a:lnTo>
                      <a:pt x="140" y="55"/>
                    </a:lnTo>
                    <a:lnTo>
                      <a:pt x="136" y="42"/>
                    </a:lnTo>
                    <a:lnTo>
                      <a:pt x="129" y="30"/>
                    </a:lnTo>
                    <a:lnTo>
                      <a:pt x="120" y="20"/>
                    </a:lnTo>
                    <a:lnTo>
                      <a:pt x="109" y="11"/>
                    </a:lnTo>
                    <a:lnTo>
                      <a:pt x="97" y="5"/>
                    </a:lnTo>
                    <a:lnTo>
                      <a:pt x="90" y="2"/>
                    </a:lnTo>
                    <a:lnTo>
                      <a:pt x="84" y="1"/>
                    </a:lnTo>
                    <a:lnTo>
                      <a:pt x="71" y="0"/>
                    </a:lnTo>
                    <a:lnTo>
                      <a:pt x="56" y="1"/>
                    </a:lnTo>
                    <a:lnTo>
                      <a:pt x="43" y="5"/>
                    </a:lnTo>
                    <a:lnTo>
                      <a:pt x="31" y="11"/>
                    </a:lnTo>
                    <a:lnTo>
                      <a:pt x="21" y="2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1" name="Freeform 885">
                <a:extLst>
                  <a:ext uri="{FF2B5EF4-FFF2-40B4-BE49-F238E27FC236}">
                    <a16:creationId xmlns:a16="http://schemas.microsoft.com/office/drawing/2014/main" id="{F195953E-A68E-39A8-485F-5D4FF1A98155}"/>
                  </a:ext>
                </a:extLst>
              </p:cNvPr>
              <p:cNvSpPr>
                <a:spLocks/>
              </p:cNvSpPr>
              <p:nvPr/>
            </p:nvSpPr>
            <p:spPr bwMode="auto">
              <a:xfrm>
                <a:off x="1103313" y="4373563"/>
                <a:ext cx="44450" cy="44450"/>
              </a:xfrm>
              <a:custGeom>
                <a:avLst/>
                <a:gdLst>
                  <a:gd name="T0" fmla="*/ 21 w 142"/>
                  <a:gd name="T1" fmla="*/ 20 h 142"/>
                  <a:gd name="T2" fmla="*/ 11 w 142"/>
                  <a:gd name="T3" fmla="*/ 30 h 142"/>
                  <a:gd name="T4" fmla="*/ 5 w 142"/>
                  <a:gd name="T5" fmla="*/ 42 h 142"/>
                  <a:gd name="T6" fmla="*/ 1 w 142"/>
                  <a:gd name="T7" fmla="*/ 56 h 142"/>
                  <a:gd name="T8" fmla="*/ 0 w 142"/>
                  <a:gd name="T9" fmla="*/ 71 h 142"/>
                  <a:gd name="T10" fmla="*/ 1 w 142"/>
                  <a:gd name="T11" fmla="*/ 84 h 142"/>
                  <a:gd name="T12" fmla="*/ 2 w 142"/>
                  <a:gd name="T13" fmla="*/ 90 h 142"/>
                  <a:gd name="T14" fmla="*/ 5 w 142"/>
                  <a:gd name="T15" fmla="*/ 97 h 142"/>
                  <a:gd name="T16" fmla="*/ 11 w 142"/>
                  <a:gd name="T17" fmla="*/ 109 h 142"/>
                  <a:gd name="T18" fmla="*/ 15 w 142"/>
                  <a:gd name="T19" fmla="*/ 114 h 142"/>
                  <a:gd name="T20" fmla="*/ 21 w 142"/>
                  <a:gd name="T21" fmla="*/ 121 h 142"/>
                  <a:gd name="T22" fmla="*/ 31 w 142"/>
                  <a:gd name="T23" fmla="*/ 129 h 142"/>
                  <a:gd name="T24" fmla="*/ 43 w 142"/>
                  <a:gd name="T25" fmla="*/ 136 h 142"/>
                  <a:gd name="T26" fmla="*/ 56 w 142"/>
                  <a:gd name="T27" fmla="*/ 140 h 142"/>
                  <a:gd name="T28" fmla="*/ 71 w 142"/>
                  <a:gd name="T29" fmla="*/ 142 h 142"/>
                  <a:gd name="T30" fmla="*/ 77 w 142"/>
                  <a:gd name="T31" fmla="*/ 141 h 142"/>
                  <a:gd name="T32" fmla="*/ 77 w 142"/>
                  <a:gd name="T33" fmla="*/ 140 h 142"/>
                  <a:gd name="T34" fmla="*/ 78 w 142"/>
                  <a:gd name="T35" fmla="*/ 140 h 142"/>
                  <a:gd name="T36" fmla="*/ 80 w 142"/>
                  <a:gd name="T37" fmla="*/ 140 h 142"/>
                  <a:gd name="T38" fmla="*/ 84 w 142"/>
                  <a:gd name="T39" fmla="*/ 140 h 142"/>
                  <a:gd name="T40" fmla="*/ 90 w 142"/>
                  <a:gd name="T41" fmla="*/ 138 h 142"/>
                  <a:gd name="T42" fmla="*/ 97 w 142"/>
                  <a:gd name="T43" fmla="*/ 136 h 142"/>
                  <a:gd name="T44" fmla="*/ 109 w 142"/>
                  <a:gd name="T45" fmla="*/ 129 h 142"/>
                  <a:gd name="T46" fmla="*/ 114 w 142"/>
                  <a:gd name="T47" fmla="*/ 125 h 142"/>
                  <a:gd name="T48" fmla="*/ 120 w 142"/>
                  <a:gd name="T49" fmla="*/ 121 h 142"/>
                  <a:gd name="T50" fmla="*/ 125 w 142"/>
                  <a:gd name="T51" fmla="*/ 114 h 142"/>
                  <a:gd name="T52" fmla="*/ 129 w 142"/>
                  <a:gd name="T53" fmla="*/ 109 h 142"/>
                  <a:gd name="T54" fmla="*/ 136 w 142"/>
                  <a:gd name="T55" fmla="*/ 97 h 142"/>
                  <a:gd name="T56" fmla="*/ 138 w 142"/>
                  <a:gd name="T57" fmla="*/ 90 h 142"/>
                  <a:gd name="T58" fmla="*/ 140 w 142"/>
                  <a:gd name="T59" fmla="*/ 84 h 142"/>
                  <a:gd name="T60" fmla="*/ 140 w 142"/>
                  <a:gd name="T61" fmla="*/ 80 h 142"/>
                  <a:gd name="T62" fmla="*/ 140 w 142"/>
                  <a:gd name="T63" fmla="*/ 78 h 142"/>
                  <a:gd name="T64" fmla="*/ 140 w 142"/>
                  <a:gd name="T65" fmla="*/ 77 h 142"/>
                  <a:gd name="T66" fmla="*/ 141 w 142"/>
                  <a:gd name="T67" fmla="*/ 77 h 142"/>
                  <a:gd name="T68" fmla="*/ 142 w 142"/>
                  <a:gd name="T69" fmla="*/ 71 h 142"/>
                  <a:gd name="T70" fmla="*/ 140 w 142"/>
                  <a:gd name="T71" fmla="*/ 56 h 142"/>
                  <a:gd name="T72" fmla="*/ 136 w 142"/>
                  <a:gd name="T73" fmla="*/ 42 h 142"/>
                  <a:gd name="T74" fmla="*/ 129 w 142"/>
                  <a:gd name="T75" fmla="*/ 30 h 142"/>
                  <a:gd name="T76" fmla="*/ 120 w 142"/>
                  <a:gd name="T77" fmla="*/ 20 h 142"/>
                  <a:gd name="T78" fmla="*/ 109 w 142"/>
                  <a:gd name="T79" fmla="*/ 11 h 142"/>
                  <a:gd name="T80" fmla="*/ 97 w 142"/>
                  <a:gd name="T81" fmla="*/ 5 h 142"/>
                  <a:gd name="T82" fmla="*/ 90 w 142"/>
                  <a:gd name="T83" fmla="*/ 2 h 142"/>
                  <a:gd name="T84" fmla="*/ 84 w 142"/>
                  <a:gd name="T85" fmla="*/ 1 h 142"/>
                  <a:gd name="T86" fmla="*/ 71 w 142"/>
                  <a:gd name="T87" fmla="*/ 0 h 142"/>
                  <a:gd name="T88" fmla="*/ 56 w 142"/>
                  <a:gd name="T89" fmla="*/ 1 h 142"/>
                  <a:gd name="T90" fmla="*/ 43 w 142"/>
                  <a:gd name="T91" fmla="*/ 5 h 142"/>
                  <a:gd name="T92" fmla="*/ 31 w 142"/>
                  <a:gd name="T93" fmla="*/ 11 h 142"/>
                  <a:gd name="T94" fmla="*/ 21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1" y="20"/>
                    </a:moveTo>
                    <a:lnTo>
                      <a:pt x="11" y="30"/>
                    </a:lnTo>
                    <a:lnTo>
                      <a:pt x="5" y="42"/>
                    </a:lnTo>
                    <a:lnTo>
                      <a:pt x="1" y="56"/>
                    </a:lnTo>
                    <a:lnTo>
                      <a:pt x="0" y="71"/>
                    </a:lnTo>
                    <a:lnTo>
                      <a:pt x="1" y="84"/>
                    </a:lnTo>
                    <a:lnTo>
                      <a:pt x="2" y="90"/>
                    </a:lnTo>
                    <a:lnTo>
                      <a:pt x="5" y="97"/>
                    </a:lnTo>
                    <a:lnTo>
                      <a:pt x="11" y="109"/>
                    </a:lnTo>
                    <a:lnTo>
                      <a:pt x="15" y="114"/>
                    </a:lnTo>
                    <a:lnTo>
                      <a:pt x="21" y="121"/>
                    </a:lnTo>
                    <a:lnTo>
                      <a:pt x="31" y="129"/>
                    </a:lnTo>
                    <a:lnTo>
                      <a:pt x="43" y="136"/>
                    </a:lnTo>
                    <a:lnTo>
                      <a:pt x="56" y="140"/>
                    </a:lnTo>
                    <a:lnTo>
                      <a:pt x="71" y="142"/>
                    </a:lnTo>
                    <a:lnTo>
                      <a:pt x="77" y="141"/>
                    </a:lnTo>
                    <a:lnTo>
                      <a:pt x="77" y="140"/>
                    </a:lnTo>
                    <a:lnTo>
                      <a:pt x="78" y="140"/>
                    </a:lnTo>
                    <a:lnTo>
                      <a:pt x="80" y="140"/>
                    </a:lnTo>
                    <a:lnTo>
                      <a:pt x="84" y="140"/>
                    </a:lnTo>
                    <a:lnTo>
                      <a:pt x="90" y="138"/>
                    </a:lnTo>
                    <a:lnTo>
                      <a:pt x="97" y="136"/>
                    </a:lnTo>
                    <a:lnTo>
                      <a:pt x="109" y="129"/>
                    </a:lnTo>
                    <a:lnTo>
                      <a:pt x="114" y="125"/>
                    </a:lnTo>
                    <a:lnTo>
                      <a:pt x="120" y="121"/>
                    </a:lnTo>
                    <a:lnTo>
                      <a:pt x="125" y="114"/>
                    </a:lnTo>
                    <a:lnTo>
                      <a:pt x="129" y="109"/>
                    </a:lnTo>
                    <a:lnTo>
                      <a:pt x="136" y="97"/>
                    </a:lnTo>
                    <a:lnTo>
                      <a:pt x="138" y="90"/>
                    </a:lnTo>
                    <a:lnTo>
                      <a:pt x="140" y="84"/>
                    </a:lnTo>
                    <a:lnTo>
                      <a:pt x="140" y="80"/>
                    </a:lnTo>
                    <a:lnTo>
                      <a:pt x="140" y="78"/>
                    </a:lnTo>
                    <a:lnTo>
                      <a:pt x="140" y="77"/>
                    </a:lnTo>
                    <a:lnTo>
                      <a:pt x="141" y="77"/>
                    </a:lnTo>
                    <a:lnTo>
                      <a:pt x="142" y="71"/>
                    </a:lnTo>
                    <a:lnTo>
                      <a:pt x="140" y="56"/>
                    </a:lnTo>
                    <a:lnTo>
                      <a:pt x="136" y="42"/>
                    </a:lnTo>
                    <a:lnTo>
                      <a:pt x="129" y="30"/>
                    </a:lnTo>
                    <a:lnTo>
                      <a:pt x="120" y="20"/>
                    </a:lnTo>
                    <a:lnTo>
                      <a:pt x="109" y="11"/>
                    </a:lnTo>
                    <a:lnTo>
                      <a:pt x="97" y="5"/>
                    </a:lnTo>
                    <a:lnTo>
                      <a:pt x="90" y="2"/>
                    </a:lnTo>
                    <a:lnTo>
                      <a:pt x="84" y="1"/>
                    </a:lnTo>
                    <a:lnTo>
                      <a:pt x="71" y="0"/>
                    </a:lnTo>
                    <a:lnTo>
                      <a:pt x="56" y="1"/>
                    </a:lnTo>
                    <a:lnTo>
                      <a:pt x="43" y="5"/>
                    </a:lnTo>
                    <a:lnTo>
                      <a:pt x="31" y="11"/>
                    </a:lnTo>
                    <a:lnTo>
                      <a:pt x="21" y="2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2" name="Freeform 886">
                <a:extLst>
                  <a:ext uri="{FF2B5EF4-FFF2-40B4-BE49-F238E27FC236}">
                    <a16:creationId xmlns:a16="http://schemas.microsoft.com/office/drawing/2014/main" id="{B8626C59-B664-15ED-553E-6D9A69D29569}"/>
                  </a:ext>
                </a:extLst>
              </p:cNvPr>
              <p:cNvSpPr>
                <a:spLocks/>
              </p:cNvSpPr>
              <p:nvPr/>
            </p:nvSpPr>
            <p:spPr bwMode="auto">
              <a:xfrm>
                <a:off x="1157288" y="4414838"/>
                <a:ext cx="44450" cy="44450"/>
              </a:xfrm>
              <a:custGeom>
                <a:avLst/>
                <a:gdLst>
                  <a:gd name="T0" fmla="*/ 21 w 142"/>
                  <a:gd name="T1" fmla="*/ 20 h 142"/>
                  <a:gd name="T2" fmla="*/ 11 w 142"/>
                  <a:gd name="T3" fmla="*/ 30 h 142"/>
                  <a:gd name="T4" fmla="*/ 5 w 142"/>
                  <a:gd name="T5" fmla="*/ 42 h 142"/>
                  <a:gd name="T6" fmla="*/ 1 w 142"/>
                  <a:gd name="T7" fmla="*/ 55 h 142"/>
                  <a:gd name="T8" fmla="*/ 0 w 142"/>
                  <a:gd name="T9" fmla="*/ 71 h 142"/>
                  <a:gd name="T10" fmla="*/ 1 w 142"/>
                  <a:gd name="T11" fmla="*/ 84 h 142"/>
                  <a:gd name="T12" fmla="*/ 2 w 142"/>
                  <a:gd name="T13" fmla="*/ 90 h 142"/>
                  <a:gd name="T14" fmla="*/ 5 w 142"/>
                  <a:gd name="T15" fmla="*/ 97 h 142"/>
                  <a:gd name="T16" fmla="*/ 11 w 142"/>
                  <a:gd name="T17" fmla="*/ 109 h 142"/>
                  <a:gd name="T18" fmla="*/ 15 w 142"/>
                  <a:gd name="T19" fmla="*/ 114 h 142"/>
                  <a:gd name="T20" fmla="*/ 21 w 142"/>
                  <a:gd name="T21" fmla="*/ 120 h 142"/>
                  <a:gd name="T22" fmla="*/ 32 w 142"/>
                  <a:gd name="T23" fmla="*/ 128 h 142"/>
                  <a:gd name="T24" fmla="*/ 44 w 142"/>
                  <a:gd name="T25" fmla="*/ 136 h 142"/>
                  <a:gd name="T26" fmla="*/ 56 w 142"/>
                  <a:gd name="T27" fmla="*/ 140 h 142"/>
                  <a:gd name="T28" fmla="*/ 71 w 142"/>
                  <a:gd name="T29" fmla="*/ 142 h 142"/>
                  <a:gd name="T30" fmla="*/ 77 w 142"/>
                  <a:gd name="T31" fmla="*/ 141 h 142"/>
                  <a:gd name="T32" fmla="*/ 77 w 142"/>
                  <a:gd name="T33" fmla="*/ 140 h 142"/>
                  <a:gd name="T34" fmla="*/ 78 w 142"/>
                  <a:gd name="T35" fmla="*/ 140 h 142"/>
                  <a:gd name="T36" fmla="*/ 80 w 142"/>
                  <a:gd name="T37" fmla="*/ 140 h 142"/>
                  <a:gd name="T38" fmla="*/ 84 w 142"/>
                  <a:gd name="T39" fmla="*/ 140 h 142"/>
                  <a:gd name="T40" fmla="*/ 90 w 142"/>
                  <a:gd name="T41" fmla="*/ 138 h 142"/>
                  <a:gd name="T42" fmla="*/ 97 w 142"/>
                  <a:gd name="T43" fmla="*/ 136 h 142"/>
                  <a:gd name="T44" fmla="*/ 110 w 142"/>
                  <a:gd name="T45" fmla="*/ 128 h 142"/>
                  <a:gd name="T46" fmla="*/ 115 w 142"/>
                  <a:gd name="T47" fmla="*/ 124 h 142"/>
                  <a:gd name="T48" fmla="*/ 121 w 142"/>
                  <a:gd name="T49" fmla="*/ 120 h 142"/>
                  <a:gd name="T50" fmla="*/ 125 w 142"/>
                  <a:gd name="T51" fmla="*/ 114 h 142"/>
                  <a:gd name="T52" fmla="*/ 129 w 142"/>
                  <a:gd name="T53" fmla="*/ 109 h 142"/>
                  <a:gd name="T54" fmla="*/ 136 w 142"/>
                  <a:gd name="T55" fmla="*/ 97 h 142"/>
                  <a:gd name="T56" fmla="*/ 138 w 142"/>
                  <a:gd name="T57" fmla="*/ 90 h 142"/>
                  <a:gd name="T58" fmla="*/ 140 w 142"/>
                  <a:gd name="T59" fmla="*/ 84 h 142"/>
                  <a:gd name="T60" fmla="*/ 140 w 142"/>
                  <a:gd name="T61" fmla="*/ 80 h 142"/>
                  <a:gd name="T62" fmla="*/ 140 w 142"/>
                  <a:gd name="T63" fmla="*/ 78 h 142"/>
                  <a:gd name="T64" fmla="*/ 140 w 142"/>
                  <a:gd name="T65" fmla="*/ 77 h 142"/>
                  <a:gd name="T66" fmla="*/ 141 w 142"/>
                  <a:gd name="T67" fmla="*/ 77 h 142"/>
                  <a:gd name="T68" fmla="*/ 142 w 142"/>
                  <a:gd name="T69" fmla="*/ 71 h 142"/>
                  <a:gd name="T70" fmla="*/ 140 w 142"/>
                  <a:gd name="T71" fmla="*/ 55 h 142"/>
                  <a:gd name="T72" fmla="*/ 136 w 142"/>
                  <a:gd name="T73" fmla="*/ 42 h 142"/>
                  <a:gd name="T74" fmla="*/ 129 w 142"/>
                  <a:gd name="T75" fmla="*/ 30 h 142"/>
                  <a:gd name="T76" fmla="*/ 121 w 142"/>
                  <a:gd name="T77" fmla="*/ 20 h 142"/>
                  <a:gd name="T78" fmla="*/ 110 w 142"/>
                  <a:gd name="T79" fmla="*/ 11 h 142"/>
                  <a:gd name="T80" fmla="*/ 97 w 142"/>
                  <a:gd name="T81" fmla="*/ 5 h 142"/>
                  <a:gd name="T82" fmla="*/ 90 w 142"/>
                  <a:gd name="T83" fmla="*/ 2 h 142"/>
                  <a:gd name="T84" fmla="*/ 84 w 142"/>
                  <a:gd name="T85" fmla="*/ 1 h 142"/>
                  <a:gd name="T86" fmla="*/ 71 w 142"/>
                  <a:gd name="T87" fmla="*/ 0 h 142"/>
                  <a:gd name="T88" fmla="*/ 56 w 142"/>
                  <a:gd name="T89" fmla="*/ 1 h 142"/>
                  <a:gd name="T90" fmla="*/ 44 w 142"/>
                  <a:gd name="T91" fmla="*/ 5 h 142"/>
                  <a:gd name="T92" fmla="*/ 32 w 142"/>
                  <a:gd name="T93" fmla="*/ 11 h 142"/>
                  <a:gd name="T94" fmla="*/ 21 w 142"/>
                  <a:gd name="T95"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1" y="20"/>
                    </a:moveTo>
                    <a:lnTo>
                      <a:pt x="11" y="30"/>
                    </a:lnTo>
                    <a:lnTo>
                      <a:pt x="5" y="42"/>
                    </a:lnTo>
                    <a:lnTo>
                      <a:pt x="1" y="55"/>
                    </a:lnTo>
                    <a:lnTo>
                      <a:pt x="0" y="71"/>
                    </a:lnTo>
                    <a:lnTo>
                      <a:pt x="1" y="84"/>
                    </a:lnTo>
                    <a:lnTo>
                      <a:pt x="2" y="90"/>
                    </a:lnTo>
                    <a:lnTo>
                      <a:pt x="5" y="97"/>
                    </a:lnTo>
                    <a:lnTo>
                      <a:pt x="11" y="109"/>
                    </a:lnTo>
                    <a:lnTo>
                      <a:pt x="15" y="114"/>
                    </a:lnTo>
                    <a:lnTo>
                      <a:pt x="21" y="120"/>
                    </a:lnTo>
                    <a:lnTo>
                      <a:pt x="32" y="128"/>
                    </a:lnTo>
                    <a:lnTo>
                      <a:pt x="44" y="136"/>
                    </a:lnTo>
                    <a:lnTo>
                      <a:pt x="56" y="140"/>
                    </a:lnTo>
                    <a:lnTo>
                      <a:pt x="71" y="142"/>
                    </a:lnTo>
                    <a:lnTo>
                      <a:pt x="77" y="141"/>
                    </a:lnTo>
                    <a:lnTo>
                      <a:pt x="77" y="140"/>
                    </a:lnTo>
                    <a:lnTo>
                      <a:pt x="78" y="140"/>
                    </a:lnTo>
                    <a:lnTo>
                      <a:pt x="80" y="140"/>
                    </a:lnTo>
                    <a:lnTo>
                      <a:pt x="84" y="140"/>
                    </a:lnTo>
                    <a:lnTo>
                      <a:pt x="90" y="138"/>
                    </a:lnTo>
                    <a:lnTo>
                      <a:pt x="97" y="136"/>
                    </a:lnTo>
                    <a:lnTo>
                      <a:pt x="110" y="128"/>
                    </a:lnTo>
                    <a:lnTo>
                      <a:pt x="115" y="124"/>
                    </a:lnTo>
                    <a:lnTo>
                      <a:pt x="121" y="120"/>
                    </a:lnTo>
                    <a:lnTo>
                      <a:pt x="125" y="114"/>
                    </a:lnTo>
                    <a:lnTo>
                      <a:pt x="129" y="109"/>
                    </a:lnTo>
                    <a:lnTo>
                      <a:pt x="136" y="97"/>
                    </a:lnTo>
                    <a:lnTo>
                      <a:pt x="138" y="90"/>
                    </a:lnTo>
                    <a:lnTo>
                      <a:pt x="140" y="84"/>
                    </a:lnTo>
                    <a:lnTo>
                      <a:pt x="140" y="80"/>
                    </a:lnTo>
                    <a:lnTo>
                      <a:pt x="140" y="78"/>
                    </a:lnTo>
                    <a:lnTo>
                      <a:pt x="140" y="77"/>
                    </a:lnTo>
                    <a:lnTo>
                      <a:pt x="141" y="77"/>
                    </a:lnTo>
                    <a:lnTo>
                      <a:pt x="142" y="71"/>
                    </a:lnTo>
                    <a:lnTo>
                      <a:pt x="140" y="55"/>
                    </a:lnTo>
                    <a:lnTo>
                      <a:pt x="136" y="42"/>
                    </a:lnTo>
                    <a:lnTo>
                      <a:pt x="129" y="30"/>
                    </a:lnTo>
                    <a:lnTo>
                      <a:pt x="121" y="20"/>
                    </a:lnTo>
                    <a:lnTo>
                      <a:pt x="110" y="11"/>
                    </a:lnTo>
                    <a:lnTo>
                      <a:pt x="97" y="5"/>
                    </a:lnTo>
                    <a:lnTo>
                      <a:pt x="90" y="2"/>
                    </a:lnTo>
                    <a:lnTo>
                      <a:pt x="84" y="1"/>
                    </a:lnTo>
                    <a:lnTo>
                      <a:pt x="71" y="0"/>
                    </a:lnTo>
                    <a:lnTo>
                      <a:pt x="56" y="1"/>
                    </a:lnTo>
                    <a:lnTo>
                      <a:pt x="44" y="5"/>
                    </a:lnTo>
                    <a:lnTo>
                      <a:pt x="32" y="11"/>
                    </a:lnTo>
                    <a:lnTo>
                      <a:pt x="21" y="20"/>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3" name="Freeform 887">
                <a:extLst>
                  <a:ext uri="{FF2B5EF4-FFF2-40B4-BE49-F238E27FC236}">
                    <a16:creationId xmlns:a16="http://schemas.microsoft.com/office/drawing/2014/main" id="{87DCDF3A-56D9-4CCC-B8BC-8504E62DA157}"/>
                  </a:ext>
                </a:extLst>
              </p:cNvPr>
              <p:cNvSpPr>
                <a:spLocks/>
              </p:cNvSpPr>
              <p:nvPr/>
            </p:nvSpPr>
            <p:spPr bwMode="auto">
              <a:xfrm>
                <a:off x="1230313" y="4476750"/>
                <a:ext cx="44450" cy="46037"/>
              </a:xfrm>
              <a:custGeom>
                <a:avLst/>
                <a:gdLst>
                  <a:gd name="T0" fmla="*/ 21 w 142"/>
                  <a:gd name="T1" fmla="*/ 21 h 142"/>
                  <a:gd name="T2" fmla="*/ 11 w 142"/>
                  <a:gd name="T3" fmla="*/ 31 h 142"/>
                  <a:gd name="T4" fmla="*/ 5 w 142"/>
                  <a:gd name="T5" fmla="*/ 43 h 142"/>
                  <a:gd name="T6" fmla="*/ 1 w 142"/>
                  <a:gd name="T7" fmla="*/ 56 h 142"/>
                  <a:gd name="T8" fmla="*/ 0 w 142"/>
                  <a:gd name="T9" fmla="*/ 71 h 142"/>
                  <a:gd name="T10" fmla="*/ 1 w 142"/>
                  <a:gd name="T11" fmla="*/ 84 h 142"/>
                  <a:gd name="T12" fmla="*/ 2 w 142"/>
                  <a:gd name="T13" fmla="*/ 91 h 142"/>
                  <a:gd name="T14" fmla="*/ 5 w 142"/>
                  <a:gd name="T15" fmla="*/ 98 h 142"/>
                  <a:gd name="T16" fmla="*/ 11 w 142"/>
                  <a:gd name="T17" fmla="*/ 110 h 142"/>
                  <a:gd name="T18" fmla="*/ 15 w 142"/>
                  <a:gd name="T19" fmla="*/ 115 h 142"/>
                  <a:gd name="T20" fmla="*/ 21 w 142"/>
                  <a:gd name="T21" fmla="*/ 121 h 142"/>
                  <a:gd name="T22" fmla="*/ 32 w 142"/>
                  <a:gd name="T23" fmla="*/ 129 h 142"/>
                  <a:gd name="T24" fmla="*/ 44 w 142"/>
                  <a:gd name="T25" fmla="*/ 136 h 142"/>
                  <a:gd name="T26" fmla="*/ 56 w 142"/>
                  <a:gd name="T27" fmla="*/ 140 h 142"/>
                  <a:gd name="T28" fmla="*/ 71 w 142"/>
                  <a:gd name="T29" fmla="*/ 142 h 142"/>
                  <a:gd name="T30" fmla="*/ 77 w 142"/>
                  <a:gd name="T31" fmla="*/ 141 h 142"/>
                  <a:gd name="T32" fmla="*/ 77 w 142"/>
                  <a:gd name="T33" fmla="*/ 140 h 142"/>
                  <a:gd name="T34" fmla="*/ 78 w 142"/>
                  <a:gd name="T35" fmla="*/ 140 h 142"/>
                  <a:gd name="T36" fmla="*/ 80 w 142"/>
                  <a:gd name="T37" fmla="*/ 140 h 142"/>
                  <a:gd name="T38" fmla="*/ 84 w 142"/>
                  <a:gd name="T39" fmla="*/ 140 h 142"/>
                  <a:gd name="T40" fmla="*/ 90 w 142"/>
                  <a:gd name="T41" fmla="*/ 138 h 142"/>
                  <a:gd name="T42" fmla="*/ 97 w 142"/>
                  <a:gd name="T43" fmla="*/ 136 h 142"/>
                  <a:gd name="T44" fmla="*/ 110 w 142"/>
                  <a:gd name="T45" fmla="*/ 129 h 142"/>
                  <a:gd name="T46" fmla="*/ 115 w 142"/>
                  <a:gd name="T47" fmla="*/ 125 h 142"/>
                  <a:gd name="T48" fmla="*/ 121 w 142"/>
                  <a:gd name="T49" fmla="*/ 121 h 142"/>
                  <a:gd name="T50" fmla="*/ 125 w 142"/>
                  <a:gd name="T51" fmla="*/ 115 h 142"/>
                  <a:gd name="T52" fmla="*/ 129 w 142"/>
                  <a:gd name="T53" fmla="*/ 110 h 142"/>
                  <a:gd name="T54" fmla="*/ 136 w 142"/>
                  <a:gd name="T55" fmla="*/ 98 h 142"/>
                  <a:gd name="T56" fmla="*/ 138 w 142"/>
                  <a:gd name="T57" fmla="*/ 91 h 142"/>
                  <a:gd name="T58" fmla="*/ 140 w 142"/>
                  <a:gd name="T59" fmla="*/ 84 h 142"/>
                  <a:gd name="T60" fmla="*/ 140 w 142"/>
                  <a:gd name="T61" fmla="*/ 80 h 142"/>
                  <a:gd name="T62" fmla="*/ 140 w 142"/>
                  <a:gd name="T63" fmla="*/ 78 h 142"/>
                  <a:gd name="T64" fmla="*/ 140 w 142"/>
                  <a:gd name="T65" fmla="*/ 77 h 142"/>
                  <a:gd name="T66" fmla="*/ 141 w 142"/>
                  <a:gd name="T67" fmla="*/ 77 h 142"/>
                  <a:gd name="T68" fmla="*/ 142 w 142"/>
                  <a:gd name="T69" fmla="*/ 71 h 142"/>
                  <a:gd name="T70" fmla="*/ 140 w 142"/>
                  <a:gd name="T71" fmla="*/ 56 h 142"/>
                  <a:gd name="T72" fmla="*/ 136 w 142"/>
                  <a:gd name="T73" fmla="*/ 43 h 142"/>
                  <a:gd name="T74" fmla="*/ 129 w 142"/>
                  <a:gd name="T75" fmla="*/ 31 h 142"/>
                  <a:gd name="T76" fmla="*/ 121 w 142"/>
                  <a:gd name="T77" fmla="*/ 21 h 142"/>
                  <a:gd name="T78" fmla="*/ 110 w 142"/>
                  <a:gd name="T79" fmla="*/ 12 h 142"/>
                  <a:gd name="T80" fmla="*/ 97 w 142"/>
                  <a:gd name="T81" fmla="*/ 5 h 142"/>
                  <a:gd name="T82" fmla="*/ 90 w 142"/>
                  <a:gd name="T83" fmla="*/ 2 h 142"/>
                  <a:gd name="T84" fmla="*/ 84 w 142"/>
                  <a:gd name="T85" fmla="*/ 1 h 142"/>
                  <a:gd name="T86" fmla="*/ 71 w 142"/>
                  <a:gd name="T87" fmla="*/ 0 h 142"/>
                  <a:gd name="T88" fmla="*/ 56 w 142"/>
                  <a:gd name="T89" fmla="*/ 1 h 142"/>
                  <a:gd name="T90" fmla="*/ 44 w 142"/>
                  <a:gd name="T91" fmla="*/ 5 h 142"/>
                  <a:gd name="T92" fmla="*/ 32 w 142"/>
                  <a:gd name="T93" fmla="*/ 12 h 142"/>
                  <a:gd name="T94" fmla="*/ 21 w 142"/>
                  <a:gd name="T95" fmla="*/ 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21" y="21"/>
                    </a:moveTo>
                    <a:lnTo>
                      <a:pt x="11" y="31"/>
                    </a:lnTo>
                    <a:lnTo>
                      <a:pt x="5" y="43"/>
                    </a:lnTo>
                    <a:lnTo>
                      <a:pt x="1" y="56"/>
                    </a:lnTo>
                    <a:lnTo>
                      <a:pt x="0" y="71"/>
                    </a:lnTo>
                    <a:lnTo>
                      <a:pt x="1" y="84"/>
                    </a:lnTo>
                    <a:lnTo>
                      <a:pt x="2" y="91"/>
                    </a:lnTo>
                    <a:lnTo>
                      <a:pt x="5" y="98"/>
                    </a:lnTo>
                    <a:lnTo>
                      <a:pt x="11" y="110"/>
                    </a:lnTo>
                    <a:lnTo>
                      <a:pt x="15" y="115"/>
                    </a:lnTo>
                    <a:lnTo>
                      <a:pt x="21" y="121"/>
                    </a:lnTo>
                    <a:lnTo>
                      <a:pt x="32" y="129"/>
                    </a:lnTo>
                    <a:lnTo>
                      <a:pt x="44" y="136"/>
                    </a:lnTo>
                    <a:lnTo>
                      <a:pt x="56" y="140"/>
                    </a:lnTo>
                    <a:lnTo>
                      <a:pt x="71" y="142"/>
                    </a:lnTo>
                    <a:lnTo>
                      <a:pt x="77" y="141"/>
                    </a:lnTo>
                    <a:lnTo>
                      <a:pt x="77" y="140"/>
                    </a:lnTo>
                    <a:lnTo>
                      <a:pt x="78" y="140"/>
                    </a:lnTo>
                    <a:lnTo>
                      <a:pt x="80" y="140"/>
                    </a:lnTo>
                    <a:lnTo>
                      <a:pt x="84" y="140"/>
                    </a:lnTo>
                    <a:lnTo>
                      <a:pt x="90" y="138"/>
                    </a:lnTo>
                    <a:lnTo>
                      <a:pt x="97" y="136"/>
                    </a:lnTo>
                    <a:lnTo>
                      <a:pt x="110" y="129"/>
                    </a:lnTo>
                    <a:lnTo>
                      <a:pt x="115" y="125"/>
                    </a:lnTo>
                    <a:lnTo>
                      <a:pt x="121" y="121"/>
                    </a:lnTo>
                    <a:lnTo>
                      <a:pt x="125" y="115"/>
                    </a:lnTo>
                    <a:lnTo>
                      <a:pt x="129" y="110"/>
                    </a:lnTo>
                    <a:lnTo>
                      <a:pt x="136" y="98"/>
                    </a:lnTo>
                    <a:lnTo>
                      <a:pt x="138" y="91"/>
                    </a:lnTo>
                    <a:lnTo>
                      <a:pt x="140" y="84"/>
                    </a:lnTo>
                    <a:lnTo>
                      <a:pt x="140" y="80"/>
                    </a:lnTo>
                    <a:lnTo>
                      <a:pt x="140" y="78"/>
                    </a:lnTo>
                    <a:lnTo>
                      <a:pt x="140" y="77"/>
                    </a:lnTo>
                    <a:lnTo>
                      <a:pt x="141" y="77"/>
                    </a:lnTo>
                    <a:lnTo>
                      <a:pt x="142" y="71"/>
                    </a:lnTo>
                    <a:lnTo>
                      <a:pt x="140" y="56"/>
                    </a:lnTo>
                    <a:lnTo>
                      <a:pt x="136" y="43"/>
                    </a:lnTo>
                    <a:lnTo>
                      <a:pt x="129" y="31"/>
                    </a:lnTo>
                    <a:lnTo>
                      <a:pt x="121" y="21"/>
                    </a:lnTo>
                    <a:lnTo>
                      <a:pt x="110" y="12"/>
                    </a:lnTo>
                    <a:lnTo>
                      <a:pt x="97" y="5"/>
                    </a:lnTo>
                    <a:lnTo>
                      <a:pt x="90" y="2"/>
                    </a:lnTo>
                    <a:lnTo>
                      <a:pt x="84" y="1"/>
                    </a:lnTo>
                    <a:lnTo>
                      <a:pt x="71" y="0"/>
                    </a:lnTo>
                    <a:lnTo>
                      <a:pt x="56" y="1"/>
                    </a:lnTo>
                    <a:lnTo>
                      <a:pt x="44" y="5"/>
                    </a:lnTo>
                    <a:lnTo>
                      <a:pt x="32" y="12"/>
                    </a:lnTo>
                    <a:lnTo>
                      <a:pt x="21" y="21"/>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510" name="ZoneTexte 509">
              <a:extLst>
                <a:ext uri="{FF2B5EF4-FFF2-40B4-BE49-F238E27FC236}">
                  <a16:creationId xmlns:a16="http://schemas.microsoft.com/office/drawing/2014/main" id="{B8081780-FF2C-A26B-1810-FA1C82FE65CB}"/>
                </a:ext>
              </a:extLst>
            </p:cNvPr>
            <p:cNvSpPr txBox="1"/>
            <p:nvPr/>
          </p:nvSpPr>
          <p:spPr>
            <a:xfrm>
              <a:off x="738277" y="5397376"/>
              <a:ext cx="327334" cy="400110"/>
            </a:xfrm>
            <a:prstGeom prst="rect">
              <a:avLst/>
            </a:prstGeom>
            <a:noFill/>
          </p:spPr>
          <p:txBody>
            <a:bodyPr wrap="none" rtlCol="0">
              <a:spAutoFit/>
            </a:bodyPr>
            <a:lstStyle/>
            <a:p>
              <a:pPr algn="ctr"/>
              <a:r>
                <a:rPr lang="fr-FR" sz="1000" dirty="0"/>
                <a:t>24</a:t>
              </a:r>
              <a:br>
                <a:rPr lang="fr-FR" sz="1000" dirty="0"/>
              </a:br>
              <a:r>
                <a:rPr lang="fr-FR" sz="1000" dirty="0"/>
                <a:t>(1)</a:t>
              </a:r>
            </a:p>
          </p:txBody>
        </p:sp>
        <p:sp>
          <p:nvSpPr>
            <p:cNvPr id="511" name="ZoneTexte 510">
              <a:extLst>
                <a:ext uri="{FF2B5EF4-FFF2-40B4-BE49-F238E27FC236}">
                  <a16:creationId xmlns:a16="http://schemas.microsoft.com/office/drawing/2014/main" id="{7508B276-7EC8-5074-B1B5-B7730BE72F03}"/>
                </a:ext>
              </a:extLst>
            </p:cNvPr>
            <p:cNvSpPr txBox="1"/>
            <p:nvPr/>
          </p:nvSpPr>
          <p:spPr>
            <a:xfrm>
              <a:off x="886934" y="5397376"/>
              <a:ext cx="327334" cy="400110"/>
            </a:xfrm>
            <a:prstGeom prst="rect">
              <a:avLst/>
            </a:prstGeom>
            <a:noFill/>
          </p:spPr>
          <p:txBody>
            <a:bodyPr wrap="none" rtlCol="0">
              <a:spAutoFit/>
            </a:bodyPr>
            <a:lstStyle/>
            <a:p>
              <a:pPr algn="ctr"/>
              <a:r>
                <a:rPr lang="en-US" sz="1000"/>
                <a:t>72</a:t>
              </a:r>
              <a:br>
                <a:rPr lang="en-US" sz="1000"/>
              </a:br>
              <a:r>
                <a:rPr lang="en-US" sz="1000"/>
                <a:t>(3)</a:t>
              </a:r>
            </a:p>
          </p:txBody>
        </p:sp>
        <p:sp>
          <p:nvSpPr>
            <p:cNvPr id="512" name="ZoneTexte 511">
              <a:extLst>
                <a:ext uri="{FF2B5EF4-FFF2-40B4-BE49-F238E27FC236}">
                  <a16:creationId xmlns:a16="http://schemas.microsoft.com/office/drawing/2014/main" id="{30BFD1AE-581F-2C7C-AABB-40B49E6D2DAD}"/>
                </a:ext>
              </a:extLst>
            </p:cNvPr>
            <p:cNvSpPr txBox="1"/>
            <p:nvPr/>
          </p:nvSpPr>
          <p:spPr>
            <a:xfrm>
              <a:off x="1059117" y="5397376"/>
              <a:ext cx="381836" cy="400110"/>
            </a:xfrm>
            <a:prstGeom prst="rect">
              <a:avLst/>
            </a:prstGeom>
            <a:noFill/>
          </p:spPr>
          <p:txBody>
            <a:bodyPr wrap="none" rtlCol="0">
              <a:spAutoFit/>
            </a:bodyPr>
            <a:lstStyle/>
            <a:p>
              <a:pPr algn="ctr"/>
              <a:r>
                <a:rPr lang="fr-FR" sz="1000" dirty="0"/>
                <a:t>144</a:t>
              </a:r>
            </a:p>
            <a:p>
              <a:pPr algn="ctr"/>
              <a:r>
                <a:rPr lang="fr-FR" sz="1000" dirty="0"/>
                <a:t>(6)</a:t>
              </a:r>
            </a:p>
          </p:txBody>
        </p:sp>
        <p:sp>
          <p:nvSpPr>
            <p:cNvPr id="513" name="ZoneTexte 512">
              <a:extLst>
                <a:ext uri="{FF2B5EF4-FFF2-40B4-BE49-F238E27FC236}">
                  <a16:creationId xmlns:a16="http://schemas.microsoft.com/office/drawing/2014/main" id="{47E377BA-2C7F-25F4-556F-79514841264E}"/>
                </a:ext>
              </a:extLst>
            </p:cNvPr>
            <p:cNvSpPr txBox="1"/>
            <p:nvPr/>
          </p:nvSpPr>
          <p:spPr>
            <a:xfrm>
              <a:off x="1510035" y="5397376"/>
              <a:ext cx="393056" cy="400110"/>
            </a:xfrm>
            <a:prstGeom prst="rect">
              <a:avLst/>
            </a:prstGeom>
            <a:noFill/>
          </p:spPr>
          <p:txBody>
            <a:bodyPr wrap="none" rtlCol="0">
              <a:spAutoFit/>
            </a:bodyPr>
            <a:lstStyle/>
            <a:p>
              <a:pPr algn="ctr"/>
              <a:r>
                <a:rPr lang="fr-FR" sz="1000" dirty="0"/>
                <a:t>312</a:t>
              </a:r>
            </a:p>
            <a:p>
              <a:pPr algn="ctr"/>
              <a:r>
                <a:rPr lang="fr-FR" sz="1000" dirty="0"/>
                <a:t>(13)</a:t>
              </a:r>
            </a:p>
          </p:txBody>
        </p:sp>
        <p:sp>
          <p:nvSpPr>
            <p:cNvPr id="514" name="ZoneTexte 513">
              <a:extLst>
                <a:ext uri="{FF2B5EF4-FFF2-40B4-BE49-F238E27FC236}">
                  <a16:creationId xmlns:a16="http://schemas.microsoft.com/office/drawing/2014/main" id="{473EC2C3-AA02-E238-6D0E-2FED914077C6}"/>
                </a:ext>
              </a:extLst>
            </p:cNvPr>
            <p:cNvSpPr txBox="1"/>
            <p:nvPr/>
          </p:nvSpPr>
          <p:spPr>
            <a:xfrm>
              <a:off x="2018035" y="5397376"/>
              <a:ext cx="393056" cy="400110"/>
            </a:xfrm>
            <a:prstGeom prst="rect">
              <a:avLst/>
            </a:prstGeom>
            <a:noFill/>
          </p:spPr>
          <p:txBody>
            <a:bodyPr wrap="none" rtlCol="0">
              <a:spAutoFit/>
            </a:bodyPr>
            <a:lstStyle/>
            <a:p>
              <a:pPr algn="ctr"/>
              <a:r>
                <a:rPr lang="fr-FR" sz="1000" dirty="0"/>
                <a:t>480</a:t>
              </a:r>
            </a:p>
            <a:p>
              <a:pPr algn="ctr"/>
              <a:r>
                <a:rPr lang="fr-FR" sz="1000" dirty="0"/>
                <a:t>(20)</a:t>
              </a:r>
            </a:p>
          </p:txBody>
        </p:sp>
        <p:sp>
          <p:nvSpPr>
            <p:cNvPr id="515" name="ZoneTexte 514">
              <a:extLst>
                <a:ext uri="{FF2B5EF4-FFF2-40B4-BE49-F238E27FC236}">
                  <a16:creationId xmlns:a16="http://schemas.microsoft.com/office/drawing/2014/main" id="{0D86AFD0-0A7D-2BA0-6B4E-B8E32067384D}"/>
                </a:ext>
              </a:extLst>
            </p:cNvPr>
            <p:cNvSpPr txBox="1"/>
            <p:nvPr/>
          </p:nvSpPr>
          <p:spPr>
            <a:xfrm>
              <a:off x="2454598" y="5397376"/>
              <a:ext cx="393056" cy="400110"/>
            </a:xfrm>
            <a:prstGeom prst="rect">
              <a:avLst/>
            </a:prstGeom>
            <a:noFill/>
          </p:spPr>
          <p:txBody>
            <a:bodyPr wrap="none" rtlCol="0">
              <a:spAutoFit/>
            </a:bodyPr>
            <a:lstStyle/>
            <a:p>
              <a:pPr algn="ctr"/>
              <a:r>
                <a:rPr lang="fr-FR" sz="1000" dirty="0"/>
                <a:t>648</a:t>
              </a:r>
            </a:p>
            <a:p>
              <a:pPr algn="ctr"/>
              <a:r>
                <a:rPr lang="fr-FR" sz="1000" dirty="0"/>
                <a:t>(27)</a:t>
              </a:r>
            </a:p>
          </p:txBody>
        </p:sp>
        <p:sp>
          <p:nvSpPr>
            <p:cNvPr id="522" name="ZoneTexte 521">
              <a:extLst>
                <a:ext uri="{FF2B5EF4-FFF2-40B4-BE49-F238E27FC236}">
                  <a16:creationId xmlns:a16="http://schemas.microsoft.com/office/drawing/2014/main" id="{5CE0CAAB-34C5-B194-B37B-497ECE37BB7C}"/>
                </a:ext>
              </a:extLst>
            </p:cNvPr>
            <p:cNvSpPr txBox="1"/>
            <p:nvPr/>
          </p:nvSpPr>
          <p:spPr>
            <a:xfrm>
              <a:off x="417317" y="5213907"/>
              <a:ext cx="413896" cy="246221"/>
            </a:xfrm>
            <a:prstGeom prst="rect">
              <a:avLst/>
            </a:prstGeom>
            <a:noFill/>
          </p:spPr>
          <p:txBody>
            <a:bodyPr wrap="none" rtlCol="0">
              <a:spAutoFit/>
            </a:bodyPr>
            <a:lstStyle/>
            <a:p>
              <a:pPr algn="r"/>
              <a:r>
                <a:rPr lang="fr-FR" sz="1000" dirty="0"/>
                <a:t>0.01</a:t>
              </a:r>
            </a:p>
          </p:txBody>
        </p:sp>
        <p:sp>
          <p:nvSpPr>
            <p:cNvPr id="523" name="ZoneTexte 522">
              <a:extLst>
                <a:ext uri="{FF2B5EF4-FFF2-40B4-BE49-F238E27FC236}">
                  <a16:creationId xmlns:a16="http://schemas.microsoft.com/office/drawing/2014/main" id="{2F9D43E9-D7A7-E31F-D257-D4645DBD4521}"/>
                </a:ext>
              </a:extLst>
            </p:cNvPr>
            <p:cNvSpPr txBox="1"/>
            <p:nvPr/>
          </p:nvSpPr>
          <p:spPr>
            <a:xfrm>
              <a:off x="483040" y="4846051"/>
              <a:ext cx="348173" cy="246221"/>
            </a:xfrm>
            <a:prstGeom prst="rect">
              <a:avLst/>
            </a:prstGeom>
            <a:noFill/>
          </p:spPr>
          <p:txBody>
            <a:bodyPr wrap="none" rtlCol="0">
              <a:spAutoFit/>
            </a:bodyPr>
            <a:lstStyle/>
            <a:p>
              <a:pPr algn="r"/>
              <a:r>
                <a:rPr lang="fr-FR" sz="1000" dirty="0"/>
                <a:t>0.1</a:t>
              </a:r>
            </a:p>
          </p:txBody>
        </p:sp>
        <p:sp>
          <p:nvSpPr>
            <p:cNvPr id="524" name="ZoneTexte 523">
              <a:extLst>
                <a:ext uri="{FF2B5EF4-FFF2-40B4-BE49-F238E27FC236}">
                  <a16:creationId xmlns:a16="http://schemas.microsoft.com/office/drawing/2014/main" id="{1A5A6931-2E90-992A-DF1B-F0E8955DA196}"/>
                </a:ext>
              </a:extLst>
            </p:cNvPr>
            <p:cNvSpPr txBox="1"/>
            <p:nvPr/>
          </p:nvSpPr>
          <p:spPr>
            <a:xfrm>
              <a:off x="580823" y="4478194"/>
              <a:ext cx="250390" cy="246221"/>
            </a:xfrm>
            <a:prstGeom prst="rect">
              <a:avLst/>
            </a:prstGeom>
            <a:noFill/>
          </p:spPr>
          <p:txBody>
            <a:bodyPr wrap="none" rtlCol="0">
              <a:spAutoFit/>
            </a:bodyPr>
            <a:lstStyle/>
            <a:p>
              <a:pPr algn="r"/>
              <a:r>
                <a:rPr lang="fr-FR" sz="1000" dirty="0"/>
                <a:t>1</a:t>
              </a:r>
            </a:p>
          </p:txBody>
        </p:sp>
        <p:sp>
          <p:nvSpPr>
            <p:cNvPr id="525" name="ZoneTexte 524">
              <a:extLst>
                <a:ext uri="{FF2B5EF4-FFF2-40B4-BE49-F238E27FC236}">
                  <a16:creationId xmlns:a16="http://schemas.microsoft.com/office/drawing/2014/main" id="{66795C04-24FA-19E5-A5E5-B6F19FC967E6}"/>
                </a:ext>
              </a:extLst>
            </p:cNvPr>
            <p:cNvSpPr txBox="1"/>
            <p:nvPr/>
          </p:nvSpPr>
          <p:spPr>
            <a:xfrm>
              <a:off x="515101" y="4110337"/>
              <a:ext cx="316112" cy="246221"/>
            </a:xfrm>
            <a:prstGeom prst="rect">
              <a:avLst/>
            </a:prstGeom>
            <a:noFill/>
          </p:spPr>
          <p:txBody>
            <a:bodyPr wrap="none" rtlCol="0">
              <a:spAutoFit/>
            </a:bodyPr>
            <a:lstStyle/>
            <a:p>
              <a:pPr algn="r"/>
              <a:r>
                <a:rPr lang="fr-FR" sz="1000" dirty="0"/>
                <a:t>10</a:t>
              </a:r>
            </a:p>
          </p:txBody>
        </p:sp>
        <p:sp>
          <p:nvSpPr>
            <p:cNvPr id="526" name="ZoneTexte 525">
              <a:extLst>
                <a:ext uri="{FF2B5EF4-FFF2-40B4-BE49-F238E27FC236}">
                  <a16:creationId xmlns:a16="http://schemas.microsoft.com/office/drawing/2014/main" id="{09B60927-A60E-BE96-59A6-B72EC1B00828}"/>
                </a:ext>
              </a:extLst>
            </p:cNvPr>
            <p:cNvSpPr txBox="1"/>
            <p:nvPr/>
          </p:nvSpPr>
          <p:spPr>
            <a:xfrm>
              <a:off x="449377" y="3742480"/>
              <a:ext cx="381836" cy="246221"/>
            </a:xfrm>
            <a:prstGeom prst="rect">
              <a:avLst/>
            </a:prstGeom>
            <a:noFill/>
          </p:spPr>
          <p:txBody>
            <a:bodyPr wrap="none" rtlCol="0">
              <a:spAutoFit/>
            </a:bodyPr>
            <a:lstStyle/>
            <a:p>
              <a:pPr algn="r"/>
              <a:r>
                <a:rPr lang="fr-FR" sz="1000" dirty="0"/>
                <a:t>100</a:t>
              </a:r>
            </a:p>
          </p:txBody>
        </p:sp>
        <p:sp>
          <p:nvSpPr>
            <p:cNvPr id="527" name="ZoneTexte 526">
              <a:extLst>
                <a:ext uri="{FF2B5EF4-FFF2-40B4-BE49-F238E27FC236}">
                  <a16:creationId xmlns:a16="http://schemas.microsoft.com/office/drawing/2014/main" id="{E21936CF-3388-A19A-5645-FC59BEFBD3E4}"/>
                </a:ext>
              </a:extLst>
            </p:cNvPr>
            <p:cNvSpPr txBox="1"/>
            <p:nvPr/>
          </p:nvSpPr>
          <p:spPr>
            <a:xfrm>
              <a:off x="354801" y="3374623"/>
              <a:ext cx="476412" cy="246221"/>
            </a:xfrm>
            <a:prstGeom prst="rect">
              <a:avLst/>
            </a:prstGeom>
            <a:noFill/>
          </p:spPr>
          <p:txBody>
            <a:bodyPr wrap="none" rtlCol="0">
              <a:spAutoFit/>
            </a:bodyPr>
            <a:lstStyle/>
            <a:p>
              <a:pPr algn="r"/>
              <a:r>
                <a:rPr lang="fr-FR" sz="1000" dirty="0"/>
                <a:t>1 000</a:t>
              </a:r>
            </a:p>
          </p:txBody>
        </p:sp>
        <p:sp>
          <p:nvSpPr>
            <p:cNvPr id="528" name="ZoneTexte 527">
              <a:extLst>
                <a:ext uri="{FF2B5EF4-FFF2-40B4-BE49-F238E27FC236}">
                  <a16:creationId xmlns:a16="http://schemas.microsoft.com/office/drawing/2014/main" id="{A68EBD29-ADA2-1655-F4EA-248B477ECD7D}"/>
                </a:ext>
              </a:extLst>
            </p:cNvPr>
            <p:cNvSpPr txBox="1"/>
            <p:nvPr/>
          </p:nvSpPr>
          <p:spPr>
            <a:xfrm>
              <a:off x="1188003" y="2486207"/>
              <a:ext cx="1082348" cy="246221"/>
            </a:xfrm>
            <a:prstGeom prst="rect">
              <a:avLst/>
            </a:prstGeom>
            <a:noFill/>
          </p:spPr>
          <p:txBody>
            <a:bodyPr wrap="none" rtlCol="0">
              <a:spAutoFit/>
            </a:bodyPr>
            <a:lstStyle/>
            <a:p>
              <a:r>
                <a:rPr lang="fr-FR" sz="1000" dirty="0"/>
                <a:t>25 mg PIB (N = 6)</a:t>
              </a:r>
            </a:p>
          </p:txBody>
        </p:sp>
        <p:sp>
          <p:nvSpPr>
            <p:cNvPr id="529" name="ZoneTexte 528">
              <a:extLst>
                <a:ext uri="{FF2B5EF4-FFF2-40B4-BE49-F238E27FC236}">
                  <a16:creationId xmlns:a16="http://schemas.microsoft.com/office/drawing/2014/main" id="{E57546F4-C6AB-90B4-EE95-868448ECEC6A}"/>
                </a:ext>
              </a:extLst>
            </p:cNvPr>
            <p:cNvSpPr txBox="1"/>
            <p:nvPr/>
          </p:nvSpPr>
          <p:spPr>
            <a:xfrm>
              <a:off x="1188003" y="2660627"/>
              <a:ext cx="1148071" cy="246221"/>
            </a:xfrm>
            <a:prstGeom prst="rect">
              <a:avLst/>
            </a:prstGeom>
            <a:noFill/>
          </p:spPr>
          <p:txBody>
            <a:bodyPr wrap="none" rtlCol="0">
              <a:spAutoFit/>
            </a:bodyPr>
            <a:lstStyle/>
            <a:p>
              <a:r>
                <a:rPr lang="fr-FR" sz="1000" dirty="0"/>
                <a:t>125 mg PIB (N = 6)</a:t>
              </a:r>
            </a:p>
          </p:txBody>
        </p:sp>
        <p:sp>
          <p:nvSpPr>
            <p:cNvPr id="530" name="ZoneTexte 529">
              <a:extLst>
                <a:ext uri="{FF2B5EF4-FFF2-40B4-BE49-F238E27FC236}">
                  <a16:creationId xmlns:a16="http://schemas.microsoft.com/office/drawing/2014/main" id="{7AA8A09F-DDEC-BC1A-AA1E-2AA61EFACFFA}"/>
                </a:ext>
              </a:extLst>
            </p:cNvPr>
            <p:cNvSpPr txBox="1"/>
            <p:nvPr/>
          </p:nvSpPr>
          <p:spPr>
            <a:xfrm>
              <a:off x="1188003" y="2835047"/>
              <a:ext cx="1132041" cy="246221"/>
            </a:xfrm>
            <a:prstGeom prst="rect">
              <a:avLst/>
            </a:prstGeom>
            <a:noFill/>
          </p:spPr>
          <p:txBody>
            <a:bodyPr wrap="none" rtlCol="0">
              <a:spAutoFit/>
            </a:bodyPr>
            <a:lstStyle/>
            <a:p>
              <a:r>
                <a:rPr lang="fr-FR" sz="1000" dirty="0"/>
                <a:t>200 mg PIB (n = 6)</a:t>
              </a:r>
            </a:p>
          </p:txBody>
        </p:sp>
        <p:sp>
          <p:nvSpPr>
            <p:cNvPr id="531" name="ZoneTexte 530">
              <a:extLst>
                <a:ext uri="{FF2B5EF4-FFF2-40B4-BE49-F238E27FC236}">
                  <a16:creationId xmlns:a16="http://schemas.microsoft.com/office/drawing/2014/main" id="{5778B800-D498-A020-D1F6-C6F06A744252}"/>
                </a:ext>
              </a:extLst>
            </p:cNvPr>
            <p:cNvSpPr txBox="1"/>
            <p:nvPr/>
          </p:nvSpPr>
          <p:spPr>
            <a:xfrm>
              <a:off x="1188003" y="3009467"/>
              <a:ext cx="1148071" cy="246221"/>
            </a:xfrm>
            <a:prstGeom prst="rect">
              <a:avLst/>
            </a:prstGeom>
            <a:noFill/>
          </p:spPr>
          <p:txBody>
            <a:bodyPr wrap="none" rtlCol="0">
              <a:spAutoFit/>
            </a:bodyPr>
            <a:lstStyle/>
            <a:p>
              <a:r>
                <a:rPr lang="fr-FR" sz="1000" dirty="0"/>
                <a:t>625 mg PIB (N = 6)</a:t>
              </a:r>
            </a:p>
          </p:txBody>
        </p:sp>
        <p:sp>
          <p:nvSpPr>
            <p:cNvPr id="532" name="ZoneTexte 531">
              <a:extLst>
                <a:ext uri="{FF2B5EF4-FFF2-40B4-BE49-F238E27FC236}">
                  <a16:creationId xmlns:a16="http://schemas.microsoft.com/office/drawing/2014/main" id="{FE068E19-0F88-6146-8432-9FF3F5B5D8A6}"/>
                </a:ext>
              </a:extLst>
            </p:cNvPr>
            <p:cNvSpPr txBox="1"/>
            <p:nvPr/>
          </p:nvSpPr>
          <p:spPr>
            <a:xfrm>
              <a:off x="1188003" y="3183887"/>
              <a:ext cx="1213794" cy="246221"/>
            </a:xfrm>
            <a:prstGeom prst="rect">
              <a:avLst/>
            </a:prstGeom>
            <a:noFill/>
          </p:spPr>
          <p:txBody>
            <a:bodyPr wrap="none" rtlCol="0">
              <a:spAutoFit/>
            </a:bodyPr>
            <a:lstStyle/>
            <a:p>
              <a:r>
                <a:rPr lang="fr-FR" sz="1000" dirty="0"/>
                <a:t>1875 mg PIB (N = 6)</a:t>
              </a:r>
            </a:p>
          </p:txBody>
        </p:sp>
        <p:sp>
          <p:nvSpPr>
            <p:cNvPr id="533" name="ZoneTexte 532">
              <a:extLst>
                <a:ext uri="{FF2B5EF4-FFF2-40B4-BE49-F238E27FC236}">
                  <a16:creationId xmlns:a16="http://schemas.microsoft.com/office/drawing/2014/main" id="{97F466FB-E1BC-8228-F43D-ED9C3EDD4DFC}"/>
                </a:ext>
              </a:extLst>
            </p:cNvPr>
            <p:cNvSpPr txBox="1"/>
            <p:nvPr/>
          </p:nvSpPr>
          <p:spPr>
            <a:xfrm>
              <a:off x="1188003" y="3358307"/>
              <a:ext cx="1287532" cy="246221"/>
            </a:xfrm>
            <a:prstGeom prst="rect">
              <a:avLst/>
            </a:prstGeom>
            <a:noFill/>
          </p:spPr>
          <p:txBody>
            <a:bodyPr wrap="none" rtlCol="0">
              <a:spAutoFit/>
            </a:bodyPr>
            <a:lstStyle/>
            <a:p>
              <a:r>
                <a:rPr lang="en-US" sz="1000" dirty="0"/>
                <a:t>200 mg tablet (N = 6)</a:t>
              </a:r>
            </a:p>
          </p:txBody>
        </p:sp>
        <p:sp>
          <p:nvSpPr>
            <p:cNvPr id="602" name="ZoneTexte 601">
              <a:extLst>
                <a:ext uri="{FF2B5EF4-FFF2-40B4-BE49-F238E27FC236}">
                  <a16:creationId xmlns:a16="http://schemas.microsoft.com/office/drawing/2014/main" id="{A382E279-78F6-ABBD-AACC-E3E6A8AA864F}"/>
                </a:ext>
              </a:extLst>
            </p:cNvPr>
            <p:cNvSpPr txBox="1"/>
            <p:nvPr/>
          </p:nvSpPr>
          <p:spPr>
            <a:xfrm>
              <a:off x="318655" y="5373216"/>
              <a:ext cx="557076" cy="461665"/>
            </a:xfrm>
            <a:prstGeom prst="rect">
              <a:avLst/>
            </a:prstGeom>
            <a:noFill/>
          </p:spPr>
          <p:txBody>
            <a:bodyPr wrap="none" rtlCol="0">
              <a:spAutoFit/>
            </a:bodyPr>
            <a:lstStyle/>
            <a:p>
              <a:r>
                <a:rPr lang="en-US" sz="1200"/>
                <a:t>Hours</a:t>
              </a:r>
            </a:p>
            <a:p>
              <a:r>
                <a:rPr lang="en-US" sz="1200"/>
                <a:t>(days)</a:t>
              </a:r>
            </a:p>
          </p:txBody>
        </p:sp>
      </p:grpSp>
      <p:sp>
        <p:nvSpPr>
          <p:cNvPr id="603" name="Text Placeholder 22">
            <a:extLst>
              <a:ext uri="{FF2B5EF4-FFF2-40B4-BE49-F238E27FC236}">
                <a16:creationId xmlns:a16="http://schemas.microsoft.com/office/drawing/2014/main" id="{F4F646EC-D9A7-A40D-5034-96123ABAA982}"/>
              </a:ext>
            </a:extLst>
          </p:cNvPr>
          <p:cNvSpPr txBox="1">
            <a:spLocks/>
          </p:cNvSpPr>
          <p:nvPr/>
        </p:nvSpPr>
        <p:spPr bwMode="auto">
          <a:xfrm>
            <a:off x="3915815" y="6564679"/>
            <a:ext cx="81622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algn="r" defTabSz="914400">
              <a:defRPr/>
            </a:pPr>
            <a:r>
              <a:rPr lang="en-US" sz="1200" i="1" kern="0" dirty="0">
                <a:solidFill>
                  <a:schemeClr val="tx1"/>
                </a:solidFill>
                <a:latin typeface="+mn-lt"/>
              </a:rPr>
              <a:t>1. Thakkar N, et al.</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AIDS2024 ; # </a:t>
            </a:r>
            <a:r>
              <a:rPr lang="en-US" sz="1200" i="1" kern="0" dirty="0">
                <a:solidFill>
                  <a:schemeClr val="tx1"/>
                </a:solidFill>
                <a:latin typeface="+mn-lt"/>
              </a:rPr>
              <a:t>WEPEB105 ; 2. Griesel R, et al.</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AIDS2024 ; # THPEB093</a:t>
            </a:r>
          </a:p>
        </p:txBody>
      </p:sp>
      <p:sp>
        <p:nvSpPr>
          <p:cNvPr id="604" name="ZoneTexte 603">
            <a:extLst>
              <a:ext uri="{FF2B5EF4-FFF2-40B4-BE49-F238E27FC236}">
                <a16:creationId xmlns:a16="http://schemas.microsoft.com/office/drawing/2014/main" id="{6BE25324-8480-FBF7-C33E-F45F5864C5B0}"/>
              </a:ext>
            </a:extLst>
          </p:cNvPr>
          <p:cNvSpPr txBox="1"/>
          <p:nvPr/>
        </p:nvSpPr>
        <p:spPr>
          <a:xfrm>
            <a:off x="1183266" y="5836041"/>
            <a:ext cx="4346959" cy="307777"/>
          </a:xfrm>
          <a:prstGeom prst="rect">
            <a:avLst/>
          </a:prstGeom>
          <a:noFill/>
        </p:spPr>
        <p:txBody>
          <a:bodyPr wrap="none" rtlCol="0">
            <a:spAutoFit/>
          </a:bodyPr>
          <a:lstStyle/>
          <a:p>
            <a:r>
              <a:rPr lang="en-US" sz="1400" b="1"/>
              <a:t>T1/2 ranging from 51 to 66 hours (2-3 days), good safety</a:t>
            </a:r>
          </a:p>
        </p:txBody>
      </p:sp>
      <p:sp>
        <p:nvSpPr>
          <p:cNvPr id="605" name="ZoneTexte 604">
            <a:extLst>
              <a:ext uri="{FF2B5EF4-FFF2-40B4-BE49-F238E27FC236}">
                <a16:creationId xmlns:a16="http://schemas.microsoft.com/office/drawing/2014/main" id="{39BDF9D7-1CD5-4EE7-96AF-D9E0606F783E}"/>
              </a:ext>
            </a:extLst>
          </p:cNvPr>
          <p:cNvSpPr txBox="1"/>
          <p:nvPr/>
        </p:nvSpPr>
        <p:spPr>
          <a:xfrm>
            <a:off x="354800" y="6256953"/>
            <a:ext cx="5929380" cy="400110"/>
          </a:xfrm>
          <a:prstGeom prst="rect">
            <a:avLst/>
          </a:prstGeom>
          <a:noFill/>
        </p:spPr>
        <p:txBody>
          <a:bodyPr wrap="none" rtlCol="0">
            <a:spAutoFit/>
          </a:bodyPr>
          <a:lstStyle/>
          <a:p>
            <a:pPr marL="285750" indent="-285750">
              <a:buClr>
                <a:srgbClr val="0070C0"/>
              </a:buClr>
              <a:buFont typeface="Arial" panose="020B0604020202020204" pitchFamily="34" charset="0"/>
              <a:buChar char="•"/>
            </a:pPr>
            <a:r>
              <a:rPr lang="en-US" sz="2000" dirty="0"/>
              <a:t>Conclusion: phases 2a ongoing, as long-acting drugs</a:t>
            </a:r>
          </a:p>
        </p:txBody>
      </p:sp>
    </p:spTree>
    <p:extLst>
      <p:ext uri="{BB962C8B-B14F-4D97-AF65-F5344CB8AC3E}">
        <p14:creationId xmlns:p14="http://schemas.microsoft.com/office/powerpoint/2010/main" val="394725385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2">
            <a:extLst>
              <a:ext uri="{FF2B5EF4-FFF2-40B4-BE49-F238E27FC236}">
                <a16:creationId xmlns:a16="http://schemas.microsoft.com/office/drawing/2014/main" id="{CBA25E81-FBD9-1542-176C-EE0B1D7BF471}"/>
              </a:ext>
            </a:extLst>
          </p:cNvPr>
          <p:cNvSpPr txBox="1">
            <a:spLocks/>
          </p:cNvSpPr>
          <p:nvPr/>
        </p:nvSpPr>
        <p:spPr bwMode="auto">
          <a:xfrm>
            <a:off x="9497163" y="6563390"/>
            <a:ext cx="25771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a:solidFill>
                  <a:schemeClr val="tx1"/>
                </a:solidFill>
                <a:latin typeface="+mn-lt"/>
              </a:rPr>
              <a:t>Wang C, et al.</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AIDS2024 ; # </a:t>
            </a:r>
            <a:r>
              <a:rPr lang="en-US" sz="1200" i="1" kern="0" dirty="0">
                <a:solidFill>
                  <a:schemeClr val="tx1"/>
                </a:solidFill>
                <a:latin typeface="+mn-lt"/>
              </a:rPr>
              <a:t>WEPEA027</a:t>
            </a:r>
            <a:endPar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10" name="Titre 1">
            <a:extLst>
              <a:ext uri="{FF2B5EF4-FFF2-40B4-BE49-F238E27FC236}">
                <a16:creationId xmlns:a16="http://schemas.microsoft.com/office/drawing/2014/main" id="{E57B669B-24D1-11D1-4775-1B6A7CD6978E}"/>
              </a:ext>
            </a:extLst>
          </p:cNvPr>
          <p:cNvSpPr>
            <a:spLocks noGrp="1"/>
          </p:cNvSpPr>
          <p:nvPr>
            <p:ph type="title"/>
          </p:nvPr>
        </p:nvSpPr>
        <p:spPr/>
        <p:txBody>
          <a:bodyPr>
            <a:normAutofit/>
          </a:bodyPr>
          <a:lstStyle/>
          <a:p>
            <a:r>
              <a:rPr lang="en-US" sz="3000" dirty="0"/>
              <a:t>Novel capsid inhibitors: VH-499 and VH-280  Virologic profile</a:t>
            </a:r>
          </a:p>
        </p:txBody>
      </p:sp>
      <p:sp>
        <p:nvSpPr>
          <p:cNvPr id="11" name="Espace réservé du contenu 10">
            <a:extLst>
              <a:ext uri="{FF2B5EF4-FFF2-40B4-BE49-F238E27FC236}">
                <a16:creationId xmlns:a16="http://schemas.microsoft.com/office/drawing/2014/main" id="{D3ED6173-AF84-0C4E-33B3-6EC00B8A1CC3}"/>
              </a:ext>
            </a:extLst>
          </p:cNvPr>
          <p:cNvSpPr>
            <a:spLocks noGrp="1"/>
          </p:cNvSpPr>
          <p:nvPr>
            <p:ph sz="quarter" idx="13"/>
          </p:nvPr>
        </p:nvSpPr>
        <p:spPr>
          <a:xfrm>
            <a:off x="609600" y="5865199"/>
            <a:ext cx="10972800" cy="670689"/>
          </a:xfrm>
        </p:spPr>
        <p:txBody>
          <a:bodyPr>
            <a:normAutofit/>
          </a:bodyPr>
          <a:lstStyle/>
          <a:p>
            <a:r>
              <a:rPr lang="en-US" sz="1800" dirty="0"/>
              <a:t>Q67H/K70R double substitution, seen also in LEN clinical trials, reduced virus susceptibility to VH-280 and VH-499 by 160- and 61-fold, respectively</a:t>
            </a:r>
          </a:p>
        </p:txBody>
      </p:sp>
      <p:sp>
        <p:nvSpPr>
          <p:cNvPr id="12" name="Espace réservé du contenu 10">
            <a:extLst>
              <a:ext uri="{FF2B5EF4-FFF2-40B4-BE49-F238E27FC236}">
                <a16:creationId xmlns:a16="http://schemas.microsoft.com/office/drawing/2014/main" id="{BBD020F6-ACE0-1666-6CB6-C82339A3713A}"/>
              </a:ext>
            </a:extLst>
          </p:cNvPr>
          <p:cNvSpPr txBox="1">
            <a:spLocks/>
          </p:cNvSpPr>
          <p:nvPr/>
        </p:nvSpPr>
        <p:spPr>
          <a:xfrm>
            <a:off x="609600" y="1988840"/>
            <a:ext cx="3236501" cy="878682"/>
          </a:xfrm>
          <a:prstGeom prst="rect">
            <a:avLst/>
          </a:prstGeom>
        </p:spPr>
        <p:txBody>
          <a:bodyPr vert="horz" lIns="91440" tIns="45720" rIns="91440" bIns="45720" rtlCol="0">
            <a:normAutofit lnSpcReduction="10000"/>
          </a:bodyPr>
          <a:lstStyle>
            <a:lvl1pPr marL="257175" indent="-257175" algn="l" defTabSz="342900" rtl="0" eaLnBrk="1" latinLnBrk="0" hangingPunct="1">
              <a:spcBef>
                <a:spcPct val="20000"/>
              </a:spcBef>
              <a:buClr>
                <a:srgbClr val="0070C0"/>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0070C0"/>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0070C0"/>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0070C0"/>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0070C0"/>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1800" dirty="0"/>
              <a:t>Potent inhibition of a broad range of HIV sequences at picomolar concentrations</a:t>
            </a:r>
          </a:p>
        </p:txBody>
      </p:sp>
      <p:grpSp>
        <p:nvGrpSpPr>
          <p:cNvPr id="2" name="Groupe 1">
            <a:extLst>
              <a:ext uri="{FF2B5EF4-FFF2-40B4-BE49-F238E27FC236}">
                <a16:creationId xmlns:a16="http://schemas.microsoft.com/office/drawing/2014/main" id="{30F17768-21AE-4FBC-620E-A980C4CDE047}"/>
              </a:ext>
            </a:extLst>
          </p:cNvPr>
          <p:cNvGrpSpPr/>
          <p:nvPr/>
        </p:nvGrpSpPr>
        <p:grpSpPr>
          <a:xfrm>
            <a:off x="3597698" y="2545095"/>
            <a:ext cx="7869629" cy="3246697"/>
            <a:chOff x="3627723" y="2420031"/>
            <a:chExt cx="7869629" cy="3246697"/>
          </a:xfrm>
        </p:grpSpPr>
        <p:sp>
          <p:nvSpPr>
            <p:cNvPr id="87" name="ZoneTexte 86">
              <a:extLst>
                <a:ext uri="{FF2B5EF4-FFF2-40B4-BE49-F238E27FC236}">
                  <a16:creationId xmlns:a16="http://schemas.microsoft.com/office/drawing/2014/main" id="{1B29F27D-ADC3-3F49-7B3E-136132A0D605}"/>
                </a:ext>
              </a:extLst>
            </p:cNvPr>
            <p:cNvSpPr txBox="1"/>
            <p:nvPr/>
          </p:nvSpPr>
          <p:spPr>
            <a:xfrm>
              <a:off x="9735331" y="2420031"/>
              <a:ext cx="1762021" cy="461665"/>
            </a:xfrm>
            <a:prstGeom prst="rect">
              <a:avLst/>
            </a:prstGeom>
            <a:noFill/>
            <a:ln>
              <a:solidFill>
                <a:srgbClr val="FF0033"/>
              </a:solidFill>
            </a:ln>
          </p:spPr>
          <p:txBody>
            <a:bodyPr wrap="none" rtlCol="0">
              <a:spAutoFit/>
            </a:bodyPr>
            <a:lstStyle/>
            <a:p>
              <a:pPr algn="ctr"/>
              <a:r>
                <a:rPr lang="fr-FR" sz="1200" dirty="0">
                  <a:solidFill>
                    <a:srgbClr val="FF0033"/>
                  </a:solidFill>
                  <a:ea typeface="Calibri" panose="020F0502020204030204" pitchFamily="34" charset="0"/>
                  <a:cs typeface="Calibri" panose="020F0502020204030204" pitchFamily="34" charset="0"/>
                </a:rPr>
                <a:t>S41T/Q67H/T107D (82%)</a:t>
              </a:r>
              <a:br>
                <a:rPr lang="fr-FR" sz="1200" dirty="0">
                  <a:solidFill>
                    <a:srgbClr val="FF0033"/>
                  </a:solidFill>
                  <a:ea typeface="Calibri" panose="020F0502020204030204" pitchFamily="34" charset="0"/>
                  <a:cs typeface="Calibri" panose="020F0502020204030204" pitchFamily="34" charset="0"/>
                </a:rPr>
              </a:br>
              <a:r>
                <a:rPr lang="fr-FR" sz="1200" dirty="0">
                  <a:solidFill>
                    <a:srgbClr val="FF0033"/>
                  </a:solidFill>
                  <a:ea typeface="Calibri" panose="020F0502020204030204" pitchFamily="34" charset="0"/>
                  <a:cs typeface="Calibri" panose="020F0502020204030204" pitchFamily="34" charset="0"/>
                </a:rPr>
                <a:t>S41T/Q67H/T107N (18%)</a:t>
              </a:r>
            </a:p>
          </p:txBody>
        </p:sp>
        <p:grpSp>
          <p:nvGrpSpPr>
            <p:cNvPr id="14" name="Groupe 13">
              <a:extLst>
                <a:ext uri="{FF2B5EF4-FFF2-40B4-BE49-F238E27FC236}">
                  <a16:creationId xmlns:a16="http://schemas.microsoft.com/office/drawing/2014/main" id="{789E8FA2-AF1F-0471-5C0C-4F4709482ECD}"/>
                </a:ext>
              </a:extLst>
            </p:cNvPr>
            <p:cNvGrpSpPr/>
            <p:nvPr/>
          </p:nvGrpSpPr>
          <p:grpSpPr>
            <a:xfrm>
              <a:off x="4352984" y="2764651"/>
              <a:ext cx="5748338" cy="2373163"/>
              <a:chOff x="2884488" y="2181226"/>
              <a:chExt cx="5748338" cy="3024187"/>
            </a:xfrm>
          </p:grpSpPr>
          <p:sp>
            <p:nvSpPr>
              <p:cNvPr id="15" name="Freeform 6">
                <a:extLst>
                  <a:ext uri="{FF2B5EF4-FFF2-40B4-BE49-F238E27FC236}">
                    <a16:creationId xmlns:a16="http://schemas.microsoft.com/office/drawing/2014/main" id="{4EC19B40-C4E9-7C52-E562-BBBD298C8C96}"/>
                  </a:ext>
                </a:extLst>
              </p:cNvPr>
              <p:cNvSpPr>
                <a:spLocks/>
              </p:cNvSpPr>
              <p:nvPr/>
            </p:nvSpPr>
            <p:spPr bwMode="auto">
              <a:xfrm>
                <a:off x="2967038" y="2181226"/>
                <a:ext cx="5665788" cy="2935288"/>
              </a:xfrm>
              <a:custGeom>
                <a:avLst/>
                <a:gdLst>
                  <a:gd name="T0" fmla="*/ 17846 w 17846"/>
                  <a:gd name="T1" fmla="*/ 9245 h 9245"/>
                  <a:gd name="T2" fmla="*/ 0 w 17846"/>
                  <a:gd name="T3" fmla="*/ 9245 h 9245"/>
                  <a:gd name="T4" fmla="*/ 0 w 17846"/>
                  <a:gd name="T5" fmla="*/ 0 h 9245"/>
                </a:gdLst>
                <a:ahLst/>
                <a:cxnLst>
                  <a:cxn ang="0">
                    <a:pos x="T0" y="T1"/>
                  </a:cxn>
                  <a:cxn ang="0">
                    <a:pos x="T2" y="T3"/>
                  </a:cxn>
                  <a:cxn ang="0">
                    <a:pos x="T4" y="T5"/>
                  </a:cxn>
                </a:cxnLst>
                <a:rect l="0" t="0" r="r" b="b"/>
                <a:pathLst>
                  <a:path w="17846" h="9245">
                    <a:moveTo>
                      <a:pt x="17846" y="9245"/>
                    </a:moveTo>
                    <a:lnTo>
                      <a:pt x="0" y="9245"/>
                    </a:lnTo>
                    <a:lnTo>
                      <a:pt x="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6" name="Line 7">
                <a:extLst>
                  <a:ext uri="{FF2B5EF4-FFF2-40B4-BE49-F238E27FC236}">
                    <a16:creationId xmlns:a16="http://schemas.microsoft.com/office/drawing/2014/main" id="{A8DFC9A7-D935-FB86-46B7-AD2DD49FC8DF}"/>
                  </a:ext>
                </a:extLst>
              </p:cNvPr>
              <p:cNvSpPr>
                <a:spLocks noChangeShapeType="1"/>
              </p:cNvSpPr>
              <p:nvPr/>
            </p:nvSpPr>
            <p:spPr bwMode="auto">
              <a:xfrm flipV="1">
                <a:off x="5992813" y="5116513"/>
                <a:ext cx="0" cy="8890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7" name="Line 8">
                <a:extLst>
                  <a:ext uri="{FF2B5EF4-FFF2-40B4-BE49-F238E27FC236}">
                    <a16:creationId xmlns:a16="http://schemas.microsoft.com/office/drawing/2014/main" id="{07A68CE3-3BA2-B8C5-D685-A48746BFE20D}"/>
                  </a:ext>
                </a:extLst>
              </p:cNvPr>
              <p:cNvSpPr>
                <a:spLocks noChangeShapeType="1"/>
              </p:cNvSpPr>
              <p:nvPr/>
            </p:nvSpPr>
            <p:spPr bwMode="auto">
              <a:xfrm flipV="1">
                <a:off x="5561013" y="5116513"/>
                <a:ext cx="0" cy="8890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8" name="Line 9">
                <a:extLst>
                  <a:ext uri="{FF2B5EF4-FFF2-40B4-BE49-F238E27FC236}">
                    <a16:creationId xmlns:a16="http://schemas.microsoft.com/office/drawing/2014/main" id="{FEB8A4EE-DB0B-52FC-347F-F15EB52ECD04}"/>
                  </a:ext>
                </a:extLst>
              </p:cNvPr>
              <p:cNvSpPr>
                <a:spLocks noChangeShapeType="1"/>
              </p:cNvSpPr>
              <p:nvPr/>
            </p:nvSpPr>
            <p:spPr bwMode="auto">
              <a:xfrm flipV="1">
                <a:off x="5127626" y="5116513"/>
                <a:ext cx="0" cy="8890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9" name="Line 10">
                <a:extLst>
                  <a:ext uri="{FF2B5EF4-FFF2-40B4-BE49-F238E27FC236}">
                    <a16:creationId xmlns:a16="http://schemas.microsoft.com/office/drawing/2014/main" id="{0C67CB54-673B-3B9F-2426-2F4331D74031}"/>
                  </a:ext>
                </a:extLst>
              </p:cNvPr>
              <p:cNvSpPr>
                <a:spLocks noChangeShapeType="1"/>
              </p:cNvSpPr>
              <p:nvPr/>
            </p:nvSpPr>
            <p:spPr bwMode="auto">
              <a:xfrm flipV="1">
                <a:off x="4695826" y="5116513"/>
                <a:ext cx="0" cy="8890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0" name="Line 11">
                <a:extLst>
                  <a:ext uri="{FF2B5EF4-FFF2-40B4-BE49-F238E27FC236}">
                    <a16:creationId xmlns:a16="http://schemas.microsoft.com/office/drawing/2014/main" id="{ABA5B3FF-C3C3-2D39-37D6-989FCBEDC692}"/>
                  </a:ext>
                </a:extLst>
              </p:cNvPr>
              <p:cNvSpPr>
                <a:spLocks noChangeShapeType="1"/>
              </p:cNvSpPr>
              <p:nvPr/>
            </p:nvSpPr>
            <p:spPr bwMode="auto">
              <a:xfrm flipV="1">
                <a:off x="4264026" y="5116513"/>
                <a:ext cx="0" cy="8890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1" name="Line 12">
                <a:extLst>
                  <a:ext uri="{FF2B5EF4-FFF2-40B4-BE49-F238E27FC236}">
                    <a16:creationId xmlns:a16="http://schemas.microsoft.com/office/drawing/2014/main" id="{39D165AD-013C-F2CD-1CE4-DBCD6FC758FB}"/>
                  </a:ext>
                </a:extLst>
              </p:cNvPr>
              <p:cNvSpPr>
                <a:spLocks noChangeShapeType="1"/>
              </p:cNvSpPr>
              <p:nvPr/>
            </p:nvSpPr>
            <p:spPr bwMode="auto">
              <a:xfrm flipV="1">
                <a:off x="3830638" y="5116513"/>
                <a:ext cx="0" cy="8890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2" name="Line 13">
                <a:extLst>
                  <a:ext uri="{FF2B5EF4-FFF2-40B4-BE49-F238E27FC236}">
                    <a16:creationId xmlns:a16="http://schemas.microsoft.com/office/drawing/2014/main" id="{E1C12AD3-BB5E-12D6-2674-7E3F39CE2D0E}"/>
                  </a:ext>
                </a:extLst>
              </p:cNvPr>
              <p:cNvSpPr>
                <a:spLocks noChangeShapeType="1"/>
              </p:cNvSpPr>
              <p:nvPr/>
            </p:nvSpPr>
            <p:spPr bwMode="auto">
              <a:xfrm flipV="1">
                <a:off x="8588376" y="5116513"/>
                <a:ext cx="0" cy="8890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3" name="Line 14">
                <a:extLst>
                  <a:ext uri="{FF2B5EF4-FFF2-40B4-BE49-F238E27FC236}">
                    <a16:creationId xmlns:a16="http://schemas.microsoft.com/office/drawing/2014/main" id="{B6AD6422-DD29-BA53-1DC4-ACA247676E20}"/>
                  </a:ext>
                </a:extLst>
              </p:cNvPr>
              <p:cNvSpPr>
                <a:spLocks noChangeShapeType="1"/>
              </p:cNvSpPr>
              <p:nvPr/>
            </p:nvSpPr>
            <p:spPr bwMode="auto">
              <a:xfrm flipV="1">
                <a:off x="8153401" y="5116513"/>
                <a:ext cx="0" cy="8890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4" name="Line 15">
                <a:extLst>
                  <a:ext uri="{FF2B5EF4-FFF2-40B4-BE49-F238E27FC236}">
                    <a16:creationId xmlns:a16="http://schemas.microsoft.com/office/drawing/2014/main" id="{755DDAE1-4A6A-3EF0-B446-4E91F8D93CBB}"/>
                  </a:ext>
                </a:extLst>
              </p:cNvPr>
              <p:cNvSpPr>
                <a:spLocks noChangeShapeType="1"/>
              </p:cNvSpPr>
              <p:nvPr/>
            </p:nvSpPr>
            <p:spPr bwMode="auto">
              <a:xfrm flipV="1">
                <a:off x="7721601" y="5116513"/>
                <a:ext cx="0" cy="8890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5" name="Line 16">
                <a:extLst>
                  <a:ext uri="{FF2B5EF4-FFF2-40B4-BE49-F238E27FC236}">
                    <a16:creationId xmlns:a16="http://schemas.microsoft.com/office/drawing/2014/main" id="{AE34CA85-132D-DF4D-2565-074CD9B4E9A5}"/>
                  </a:ext>
                </a:extLst>
              </p:cNvPr>
              <p:cNvSpPr>
                <a:spLocks noChangeShapeType="1"/>
              </p:cNvSpPr>
              <p:nvPr/>
            </p:nvSpPr>
            <p:spPr bwMode="auto">
              <a:xfrm flipV="1">
                <a:off x="7289801" y="5116513"/>
                <a:ext cx="0" cy="8890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6" name="Line 17">
                <a:extLst>
                  <a:ext uri="{FF2B5EF4-FFF2-40B4-BE49-F238E27FC236}">
                    <a16:creationId xmlns:a16="http://schemas.microsoft.com/office/drawing/2014/main" id="{1C45103D-705F-8D9B-021F-99E6724E3803}"/>
                  </a:ext>
                </a:extLst>
              </p:cNvPr>
              <p:cNvSpPr>
                <a:spLocks noChangeShapeType="1"/>
              </p:cNvSpPr>
              <p:nvPr/>
            </p:nvSpPr>
            <p:spPr bwMode="auto">
              <a:xfrm flipV="1">
                <a:off x="6858001" y="5116513"/>
                <a:ext cx="0" cy="8890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7" name="Line 18">
                <a:extLst>
                  <a:ext uri="{FF2B5EF4-FFF2-40B4-BE49-F238E27FC236}">
                    <a16:creationId xmlns:a16="http://schemas.microsoft.com/office/drawing/2014/main" id="{5299FF53-B049-82F0-DF03-D9975AD8FC71}"/>
                  </a:ext>
                </a:extLst>
              </p:cNvPr>
              <p:cNvSpPr>
                <a:spLocks noChangeShapeType="1"/>
              </p:cNvSpPr>
              <p:nvPr/>
            </p:nvSpPr>
            <p:spPr bwMode="auto">
              <a:xfrm flipV="1">
                <a:off x="6424613" y="5116513"/>
                <a:ext cx="0" cy="8890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8" name="Line 19">
                <a:extLst>
                  <a:ext uri="{FF2B5EF4-FFF2-40B4-BE49-F238E27FC236}">
                    <a16:creationId xmlns:a16="http://schemas.microsoft.com/office/drawing/2014/main" id="{1F19EE1F-C3C0-B529-B96B-F5D366EF7157}"/>
                  </a:ext>
                </a:extLst>
              </p:cNvPr>
              <p:cNvSpPr>
                <a:spLocks noChangeShapeType="1"/>
              </p:cNvSpPr>
              <p:nvPr/>
            </p:nvSpPr>
            <p:spPr bwMode="auto">
              <a:xfrm flipV="1">
                <a:off x="3398838" y="5116513"/>
                <a:ext cx="0" cy="8890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9" name="Line 20">
                <a:extLst>
                  <a:ext uri="{FF2B5EF4-FFF2-40B4-BE49-F238E27FC236}">
                    <a16:creationId xmlns:a16="http://schemas.microsoft.com/office/drawing/2014/main" id="{36220B64-D6B9-07EA-C80A-AA86EAA0B8C5}"/>
                  </a:ext>
                </a:extLst>
              </p:cNvPr>
              <p:cNvSpPr>
                <a:spLocks noChangeShapeType="1"/>
              </p:cNvSpPr>
              <p:nvPr/>
            </p:nvSpPr>
            <p:spPr bwMode="auto">
              <a:xfrm flipV="1">
                <a:off x="2967038" y="5116513"/>
                <a:ext cx="0" cy="8890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0" name="Line 21">
                <a:extLst>
                  <a:ext uri="{FF2B5EF4-FFF2-40B4-BE49-F238E27FC236}">
                    <a16:creationId xmlns:a16="http://schemas.microsoft.com/office/drawing/2014/main" id="{158CE7C0-FC72-7924-C0D5-B6CEA91B750F}"/>
                  </a:ext>
                </a:extLst>
              </p:cNvPr>
              <p:cNvSpPr>
                <a:spLocks noChangeShapeType="1"/>
              </p:cNvSpPr>
              <p:nvPr/>
            </p:nvSpPr>
            <p:spPr bwMode="auto">
              <a:xfrm>
                <a:off x="2884488" y="2803526"/>
                <a:ext cx="82550"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1" name="Line 22">
                <a:extLst>
                  <a:ext uri="{FF2B5EF4-FFF2-40B4-BE49-F238E27FC236}">
                    <a16:creationId xmlns:a16="http://schemas.microsoft.com/office/drawing/2014/main" id="{E2F839AF-FB42-0A4D-4A34-94DFF603E8C2}"/>
                  </a:ext>
                </a:extLst>
              </p:cNvPr>
              <p:cNvSpPr>
                <a:spLocks noChangeShapeType="1"/>
              </p:cNvSpPr>
              <p:nvPr/>
            </p:nvSpPr>
            <p:spPr bwMode="auto">
              <a:xfrm>
                <a:off x="2884488" y="3381376"/>
                <a:ext cx="82550"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2" name="Line 23">
                <a:extLst>
                  <a:ext uri="{FF2B5EF4-FFF2-40B4-BE49-F238E27FC236}">
                    <a16:creationId xmlns:a16="http://schemas.microsoft.com/office/drawing/2014/main" id="{FE3CAB19-D936-3F68-DA7C-0FE21C2A798D}"/>
                  </a:ext>
                </a:extLst>
              </p:cNvPr>
              <p:cNvSpPr>
                <a:spLocks noChangeShapeType="1"/>
              </p:cNvSpPr>
              <p:nvPr/>
            </p:nvSpPr>
            <p:spPr bwMode="auto">
              <a:xfrm>
                <a:off x="2884488" y="3959226"/>
                <a:ext cx="82550"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3" name="Line 24">
                <a:extLst>
                  <a:ext uri="{FF2B5EF4-FFF2-40B4-BE49-F238E27FC236}">
                    <a16:creationId xmlns:a16="http://schemas.microsoft.com/office/drawing/2014/main" id="{A7E4A72C-C5C9-BC81-D511-F6F99240D232}"/>
                  </a:ext>
                </a:extLst>
              </p:cNvPr>
              <p:cNvSpPr>
                <a:spLocks noChangeShapeType="1"/>
              </p:cNvSpPr>
              <p:nvPr/>
            </p:nvSpPr>
            <p:spPr bwMode="auto">
              <a:xfrm>
                <a:off x="2884488" y="4537076"/>
                <a:ext cx="82550"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4" name="Line 25">
                <a:extLst>
                  <a:ext uri="{FF2B5EF4-FFF2-40B4-BE49-F238E27FC236}">
                    <a16:creationId xmlns:a16="http://schemas.microsoft.com/office/drawing/2014/main" id="{8F654311-574C-92CC-FDC2-B771727CB951}"/>
                  </a:ext>
                </a:extLst>
              </p:cNvPr>
              <p:cNvSpPr>
                <a:spLocks noChangeShapeType="1"/>
              </p:cNvSpPr>
              <p:nvPr/>
            </p:nvSpPr>
            <p:spPr bwMode="auto">
              <a:xfrm>
                <a:off x="2884488" y="5116513"/>
                <a:ext cx="82550"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5" name="Line 26">
                <a:extLst>
                  <a:ext uri="{FF2B5EF4-FFF2-40B4-BE49-F238E27FC236}">
                    <a16:creationId xmlns:a16="http://schemas.microsoft.com/office/drawing/2014/main" id="{953B8136-8195-2A93-C5A3-EFFFAC593F06}"/>
                  </a:ext>
                </a:extLst>
              </p:cNvPr>
              <p:cNvSpPr>
                <a:spLocks noChangeShapeType="1"/>
              </p:cNvSpPr>
              <p:nvPr/>
            </p:nvSpPr>
            <p:spPr bwMode="auto">
              <a:xfrm>
                <a:off x="2884488" y="2225676"/>
                <a:ext cx="82550"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6" name="Freeform 27">
                <a:extLst>
                  <a:ext uri="{FF2B5EF4-FFF2-40B4-BE49-F238E27FC236}">
                    <a16:creationId xmlns:a16="http://schemas.microsoft.com/office/drawing/2014/main" id="{1F848FF2-0FB0-96A8-27AA-A7895D1137C5}"/>
                  </a:ext>
                </a:extLst>
              </p:cNvPr>
              <p:cNvSpPr>
                <a:spLocks/>
              </p:cNvSpPr>
              <p:nvPr/>
            </p:nvSpPr>
            <p:spPr bwMode="auto">
              <a:xfrm>
                <a:off x="3394076" y="2705101"/>
                <a:ext cx="4984750" cy="1377950"/>
              </a:xfrm>
              <a:custGeom>
                <a:avLst/>
                <a:gdLst>
                  <a:gd name="T0" fmla="*/ 15700 w 15700"/>
                  <a:gd name="T1" fmla="*/ 0 h 4340"/>
                  <a:gd name="T2" fmla="*/ 11953 w 15700"/>
                  <a:gd name="T3" fmla="*/ 566 h 4340"/>
                  <a:gd name="T4" fmla="*/ 9525 w 15700"/>
                  <a:gd name="T5" fmla="*/ 1085 h 4340"/>
                  <a:gd name="T6" fmla="*/ 7851 w 15700"/>
                  <a:gd name="T7" fmla="*/ 1651 h 4340"/>
                  <a:gd name="T8" fmla="*/ 5470 w 15700"/>
                  <a:gd name="T9" fmla="*/ 2146 h 4340"/>
                  <a:gd name="T10" fmla="*/ 3725 w 15700"/>
                  <a:gd name="T11" fmla="*/ 2760 h 4340"/>
                  <a:gd name="T12" fmla="*/ 3135 w 15700"/>
                  <a:gd name="T13" fmla="*/ 3255 h 4340"/>
                  <a:gd name="T14" fmla="*/ 1108 w 15700"/>
                  <a:gd name="T15" fmla="*/ 3821 h 4340"/>
                  <a:gd name="T16" fmla="*/ 0 w 15700"/>
                  <a:gd name="T17" fmla="*/ 4340 h 4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00" h="4340">
                    <a:moveTo>
                      <a:pt x="15700" y="0"/>
                    </a:moveTo>
                    <a:lnTo>
                      <a:pt x="11953" y="566"/>
                    </a:lnTo>
                    <a:lnTo>
                      <a:pt x="9525" y="1085"/>
                    </a:lnTo>
                    <a:lnTo>
                      <a:pt x="7851" y="1651"/>
                    </a:lnTo>
                    <a:lnTo>
                      <a:pt x="5470" y="2146"/>
                    </a:lnTo>
                    <a:lnTo>
                      <a:pt x="3725" y="2760"/>
                    </a:lnTo>
                    <a:lnTo>
                      <a:pt x="3135" y="3255"/>
                    </a:lnTo>
                    <a:lnTo>
                      <a:pt x="1108" y="3821"/>
                    </a:lnTo>
                    <a:lnTo>
                      <a:pt x="0" y="4340"/>
                    </a:lnTo>
                  </a:path>
                </a:pathLst>
              </a:custGeom>
              <a:noFill/>
              <a:ln w="22225">
                <a:solidFill>
                  <a:srgbClr val="FF00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7" name="Freeform 28">
                <a:extLst>
                  <a:ext uri="{FF2B5EF4-FFF2-40B4-BE49-F238E27FC236}">
                    <a16:creationId xmlns:a16="http://schemas.microsoft.com/office/drawing/2014/main" id="{BF5E0305-28D6-1D38-B788-DDF8A184494F}"/>
                  </a:ext>
                </a:extLst>
              </p:cNvPr>
              <p:cNvSpPr>
                <a:spLocks/>
              </p:cNvSpPr>
              <p:nvPr/>
            </p:nvSpPr>
            <p:spPr bwMode="auto">
              <a:xfrm>
                <a:off x="3394076" y="2930526"/>
                <a:ext cx="4872038" cy="1736725"/>
              </a:xfrm>
              <a:custGeom>
                <a:avLst/>
                <a:gdLst>
                  <a:gd name="T0" fmla="*/ 15347 w 15347"/>
                  <a:gd name="T1" fmla="*/ 0 h 5470"/>
                  <a:gd name="T2" fmla="*/ 14334 w 15347"/>
                  <a:gd name="T3" fmla="*/ 566 h 5470"/>
                  <a:gd name="T4" fmla="*/ 12943 w 15347"/>
                  <a:gd name="T5" fmla="*/ 1108 h 5470"/>
                  <a:gd name="T6" fmla="*/ 10916 w 15347"/>
                  <a:gd name="T7" fmla="*/ 1674 h 5470"/>
                  <a:gd name="T8" fmla="*/ 9548 w 15347"/>
                  <a:gd name="T9" fmla="*/ 2217 h 5470"/>
                  <a:gd name="T10" fmla="*/ 8511 w 15347"/>
                  <a:gd name="T11" fmla="*/ 2783 h 5470"/>
                  <a:gd name="T12" fmla="*/ 7167 w 15347"/>
                  <a:gd name="T13" fmla="*/ 3302 h 5470"/>
                  <a:gd name="T14" fmla="*/ 5446 w 15347"/>
                  <a:gd name="T15" fmla="*/ 3844 h 5470"/>
                  <a:gd name="T16" fmla="*/ 2782 w 15347"/>
                  <a:gd name="T17" fmla="*/ 4338 h 5470"/>
                  <a:gd name="T18" fmla="*/ 1014 w 15347"/>
                  <a:gd name="T19" fmla="*/ 4975 h 5470"/>
                  <a:gd name="T20" fmla="*/ 0 w 15347"/>
                  <a:gd name="T21" fmla="*/ 5470 h 5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47" h="5470">
                    <a:moveTo>
                      <a:pt x="15347" y="0"/>
                    </a:moveTo>
                    <a:lnTo>
                      <a:pt x="14334" y="566"/>
                    </a:lnTo>
                    <a:lnTo>
                      <a:pt x="12943" y="1108"/>
                    </a:lnTo>
                    <a:lnTo>
                      <a:pt x="10916" y="1674"/>
                    </a:lnTo>
                    <a:lnTo>
                      <a:pt x="9548" y="2217"/>
                    </a:lnTo>
                    <a:lnTo>
                      <a:pt x="8511" y="2783"/>
                    </a:lnTo>
                    <a:lnTo>
                      <a:pt x="7167" y="3302"/>
                    </a:lnTo>
                    <a:lnTo>
                      <a:pt x="5446" y="3844"/>
                    </a:lnTo>
                    <a:lnTo>
                      <a:pt x="2782" y="4338"/>
                    </a:lnTo>
                    <a:lnTo>
                      <a:pt x="1014" y="4975"/>
                    </a:lnTo>
                    <a:lnTo>
                      <a:pt x="0" y="5470"/>
                    </a:lnTo>
                  </a:path>
                </a:pathLst>
              </a:custGeom>
              <a:noFill/>
              <a:ln w="22225">
                <a:solidFill>
                  <a:srgbClr val="00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8" name="Freeform 29">
                <a:extLst>
                  <a:ext uri="{FF2B5EF4-FFF2-40B4-BE49-F238E27FC236}">
                    <a16:creationId xmlns:a16="http://schemas.microsoft.com/office/drawing/2014/main" id="{592E0DB3-9F74-ACC8-BAAA-FC8FB8E67BF3}"/>
                  </a:ext>
                </a:extLst>
              </p:cNvPr>
              <p:cNvSpPr>
                <a:spLocks/>
              </p:cNvSpPr>
              <p:nvPr/>
            </p:nvSpPr>
            <p:spPr bwMode="auto">
              <a:xfrm>
                <a:off x="3663951" y="3871913"/>
                <a:ext cx="112713" cy="111125"/>
              </a:xfrm>
              <a:custGeom>
                <a:avLst/>
                <a:gdLst>
                  <a:gd name="T0" fmla="*/ 177 w 354"/>
                  <a:gd name="T1" fmla="*/ 353 h 353"/>
                  <a:gd name="T2" fmla="*/ 193 w 354"/>
                  <a:gd name="T3" fmla="*/ 352 h 353"/>
                  <a:gd name="T4" fmla="*/ 211 w 354"/>
                  <a:gd name="T5" fmla="*/ 350 h 353"/>
                  <a:gd name="T6" fmla="*/ 227 w 354"/>
                  <a:gd name="T7" fmla="*/ 345 h 353"/>
                  <a:gd name="T8" fmla="*/ 244 w 354"/>
                  <a:gd name="T9" fmla="*/ 340 h 353"/>
                  <a:gd name="T10" fmla="*/ 258 w 354"/>
                  <a:gd name="T11" fmla="*/ 332 h 353"/>
                  <a:gd name="T12" fmla="*/ 265 w 354"/>
                  <a:gd name="T13" fmla="*/ 327 h 353"/>
                  <a:gd name="T14" fmla="*/ 269 w 354"/>
                  <a:gd name="T15" fmla="*/ 325 h 353"/>
                  <a:gd name="T16" fmla="*/ 273 w 354"/>
                  <a:gd name="T17" fmla="*/ 324 h 353"/>
                  <a:gd name="T18" fmla="*/ 288 w 354"/>
                  <a:gd name="T19" fmla="*/ 313 h 353"/>
                  <a:gd name="T20" fmla="*/ 302 w 354"/>
                  <a:gd name="T21" fmla="*/ 302 h 353"/>
                  <a:gd name="T22" fmla="*/ 314 w 354"/>
                  <a:gd name="T23" fmla="*/ 287 h 353"/>
                  <a:gd name="T24" fmla="*/ 324 w 354"/>
                  <a:gd name="T25" fmla="*/ 273 h 353"/>
                  <a:gd name="T26" fmla="*/ 325 w 354"/>
                  <a:gd name="T27" fmla="*/ 269 h 353"/>
                  <a:gd name="T28" fmla="*/ 328 w 354"/>
                  <a:gd name="T29" fmla="*/ 265 h 353"/>
                  <a:gd name="T30" fmla="*/ 332 w 354"/>
                  <a:gd name="T31" fmla="*/ 258 h 353"/>
                  <a:gd name="T32" fmla="*/ 341 w 354"/>
                  <a:gd name="T33" fmla="*/ 244 h 353"/>
                  <a:gd name="T34" fmla="*/ 345 w 354"/>
                  <a:gd name="T35" fmla="*/ 227 h 353"/>
                  <a:gd name="T36" fmla="*/ 350 w 354"/>
                  <a:gd name="T37" fmla="*/ 211 h 353"/>
                  <a:gd name="T38" fmla="*/ 352 w 354"/>
                  <a:gd name="T39" fmla="*/ 193 h 353"/>
                  <a:gd name="T40" fmla="*/ 354 w 354"/>
                  <a:gd name="T41" fmla="*/ 177 h 353"/>
                  <a:gd name="T42" fmla="*/ 352 w 354"/>
                  <a:gd name="T43" fmla="*/ 158 h 353"/>
                  <a:gd name="T44" fmla="*/ 350 w 354"/>
                  <a:gd name="T45" fmla="*/ 140 h 353"/>
                  <a:gd name="T46" fmla="*/ 341 w 354"/>
                  <a:gd name="T47" fmla="*/ 108 h 353"/>
                  <a:gd name="T48" fmla="*/ 324 w 354"/>
                  <a:gd name="T49" fmla="*/ 79 h 353"/>
                  <a:gd name="T50" fmla="*/ 314 w 354"/>
                  <a:gd name="T51" fmla="*/ 64 h 353"/>
                  <a:gd name="T52" fmla="*/ 302 w 354"/>
                  <a:gd name="T53" fmla="*/ 52 h 353"/>
                  <a:gd name="T54" fmla="*/ 288 w 354"/>
                  <a:gd name="T55" fmla="*/ 39 h 353"/>
                  <a:gd name="T56" fmla="*/ 273 w 354"/>
                  <a:gd name="T57" fmla="*/ 28 h 353"/>
                  <a:gd name="T58" fmla="*/ 258 w 354"/>
                  <a:gd name="T59" fmla="*/ 18 h 353"/>
                  <a:gd name="T60" fmla="*/ 244 w 354"/>
                  <a:gd name="T61" fmla="*/ 13 h 353"/>
                  <a:gd name="T62" fmla="*/ 227 w 354"/>
                  <a:gd name="T63" fmla="*/ 6 h 353"/>
                  <a:gd name="T64" fmla="*/ 211 w 354"/>
                  <a:gd name="T65" fmla="*/ 2 h 353"/>
                  <a:gd name="T66" fmla="*/ 193 w 354"/>
                  <a:gd name="T67" fmla="*/ 0 h 353"/>
                  <a:gd name="T68" fmla="*/ 177 w 354"/>
                  <a:gd name="T69" fmla="*/ 0 h 353"/>
                  <a:gd name="T70" fmla="*/ 140 w 354"/>
                  <a:gd name="T71" fmla="*/ 2 h 353"/>
                  <a:gd name="T72" fmla="*/ 108 w 354"/>
                  <a:gd name="T73" fmla="*/ 13 h 353"/>
                  <a:gd name="T74" fmla="*/ 79 w 354"/>
                  <a:gd name="T75" fmla="*/ 28 h 353"/>
                  <a:gd name="T76" fmla="*/ 52 w 354"/>
                  <a:gd name="T77" fmla="*/ 52 h 353"/>
                  <a:gd name="T78" fmla="*/ 28 w 354"/>
                  <a:gd name="T79" fmla="*/ 79 h 353"/>
                  <a:gd name="T80" fmla="*/ 13 w 354"/>
                  <a:gd name="T81" fmla="*/ 108 h 353"/>
                  <a:gd name="T82" fmla="*/ 2 w 354"/>
                  <a:gd name="T83" fmla="*/ 140 h 353"/>
                  <a:gd name="T84" fmla="*/ 0 w 354"/>
                  <a:gd name="T85" fmla="*/ 177 h 353"/>
                  <a:gd name="T86" fmla="*/ 0 w 354"/>
                  <a:gd name="T87" fmla="*/ 193 h 353"/>
                  <a:gd name="T88" fmla="*/ 2 w 354"/>
                  <a:gd name="T89" fmla="*/ 211 h 353"/>
                  <a:gd name="T90" fmla="*/ 6 w 354"/>
                  <a:gd name="T91" fmla="*/ 227 h 353"/>
                  <a:gd name="T92" fmla="*/ 13 w 354"/>
                  <a:gd name="T93" fmla="*/ 244 h 353"/>
                  <a:gd name="T94" fmla="*/ 19 w 354"/>
                  <a:gd name="T95" fmla="*/ 258 h 353"/>
                  <a:gd name="T96" fmla="*/ 28 w 354"/>
                  <a:gd name="T97" fmla="*/ 273 h 353"/>
                  <a:gd name="T98" fmla="*/ 39 w 354"/>
                  <a:gd name="T99" fmla="*/ 287 h 353"/>
                  <a:gd name="T100" fmla="*/ 52 w 354"/>
                  <a:gd name="T101" fmla="*/ 302 h 353"/>
                  <a:gd name="T102" fmla="*/ 65 w 354"/>
                  <a:gd name="T103" fmla="*/ 313 h 353"/>
                  <a:gd name="T104" fmla="*/ 79 w 354"/>
                  <a:gd name="T105" fmla="*/ 324 h 353"/>
                  <a:gd name="T106" fmla="*/ 108 w 354"/>
                  <a:gd name="T107" fmla="*/ 340 h 353"/>
                  <a:gd name="T108" fmla="*/ 140 w 354"/>
                  <a:gd name="T109" fmla="*/ 350 h 353"/>
                  <a:gd name="T110" fmla="*/ 158 w 354"/>
                  <a:gd name="T111" fmla="*/ 352 h 353"/>
                  <a:gd name="T112" fmla="*/ 177 w 354"/>
                  <a:gd name="T113"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4" h="353">
                    <a:moveTo>
                      <a:pt x="177" y="353"/>
                    </a:moveTo>
                    <a:lnTo>
                      <a:pt x="193" y="352"/>
                    </a:lnTo>
                    <a:lnTo>
                      <a:pt x="211" y="350"/>
                    </a:lnTo>
                    <a:lnTo>
                      <a:pt x="227" y="345"/>
                    </a:lnTo>
                    <a:lnTo>
                      <a:pt x="244" y="340"/>
                    </a:lnTo>
                    <a:lnTo>
                      <a:pt x="258" y="332"/>
                    </a:lnTo>
                    <a:lnTo>
                      <a:pt x="265" y="327"/>
                    </a:lnTo>
                    <a:lnTo>
                      <a:pt x="269" y="325"/>
                    </a:lnTo>
                    <a:lnTo>
                      <a:pt x="273" y="324"/>
                    </a:lnTo>
                    <a:lnTo>
                      <a:pt x="288" y="313"/>
                    </a:lnTo>
                    <a:lnTo>
                      <a:pt x="302" y="302"/>
                    </a:lnTo>
                    <a:lnTo>
                      <a:pt x="314" y="287"/>
                    </a:lnTo>
                    <a:lnTo>
                      <a:pt x="324" y="273"/>
                    </a:lnTo>
                    <a:lnTo>
                      <a:pt x="325" y="269"/>
                    </a:lnTo>
                    <a:lnTo>
                      <a:pt x="328" y="265"/>
                    </a:lnTo>
                    <a:lnTo>
                      <a:pt x="332" y="258"/>
                    </a:lnTo>
                    <a:lnTo>
                      <a:pt x="341" y="244"/>
                    </a:lnTo>
                    <a:lnTo>
                      <a:pt x="345" y="227"/>
                    </a:lnTo>
                    <a:lnTo>
                      <a:pt x="350" y="211"/>
                    </a:lnTo>
                    <a:lnTo>
                      <a:pt x="352" y="193"/>
                    </a:lnTo>
                    <a:lnTo>
                      <a:pt x="354" y="177"/>
                    </a:lnTo>
                    <a:lnTo>
                      <a:pt x="352" y="158"/>
                    </a:lnTo>
                    <a:lnTo>
                      <a:pt x="350" y="140"/>
                    </a:lnTo>
                    <a:lnTo>
                      <a:pt x="341" y="108"/>
                    </a:lnTo>
                    <a:lnTo>
                      <a:pt x="324" y="79"/>
                    </a:lnTo>
                    <a:lnTo>
                      <a:pt x="314" y="64"/>
                    </a:lnTo>
                    <a:lnTo>
                      <a:pt x="302" y="52"/>
                    </a:lnTo>
                    <a:lnTo>
                      <a:pt x="288" y="39"/>
                    </a:lnTo>
                    <a:lnTo>
                      <a:pt x="273" y="28"/>
                    </a:lnTo>
                    <a:lnTo>
                      <a:pt x="258" y="18"/>
                    </a:lnTo>
                    <a:lnTo>
                      <a:pt x="244" y="13"/>
                    </a:lnTo>
                    <a:lnTo>
                      <a:pt x="227" y="6"/>
                    </a:lnTo>
                    <a:lnTo>
                      <a:pt x="211" y="2"/>
                    </a:lnTo>
                    <a:lnTo>
                      <a:pt x="193" y="0"/>
                    </a:lnTo>
                    <a:lnTo>
                      <a:pt x="177" y="0"/>
                    </a:lnTo>
                    <a:lnTo>
                      <a:pt x="140" y="2"/>
                    </a:lnTo>
                    <a:lnTo>
                      <a:pt x="108" y="13"/>
                    </a:lnTo>
                    <a:lnTo>
                      <a:pt x="79" y="28"/>
                    </a:lnTo>
                    <a:lnTo>
                      <a:pt x="52" y="52"/>
                    </a:lnTo>
                    <a:lnTo>
                      <a:pt x="28" y="79"/>
                    </a:lnTo>
                    <a:lnTo>
                      <a:pt x="13" y="108"/>
                    </a:lnTo>
                    <a:lnTo>
                      <a:pt x="2" y="140"/>
                    </a:lnTo>
                    <a:lnTo>
                      <a:pt x="0" y="177"/>
                    </a:lnTo>
                    <a:lnTo>
                      <a:pt x="0" y="193"/>
                    </a:lnTo>
                    <a:lnTo>
                      <a:pt x="2" y="211"/>
                    </a:lnTo>
                    <a:lnTo>
                      <a:pt x="6" y="227"/>
                    </a:lnTo>
                    <a:lnTo>
                      <a:pt x="13" y="244"/>
                    </a:lnTo>
                    <a:lnTo>
                      <a:pt x="19" y="258"/>
                    </a:lnTo>
                    <a:lnTo>
                      <a:pt x="28" y="273"/>
                    </a:lnTo>
                    <a:lnTo>
                      <a:pt x="39" y="287"/>
                    </a:lnTo>
                    <a:lnTo>
                      <a:pt x="52" y="302"/>
                    </a:lnTo>
                    <a:lnTo>
                      <a:pt x="65" y="313"/>
                    </a:lnTo>
                    <a:lnTo>
                      <a:pt x="79" y="324"/>
                    </a:lnTo>
                    <a:lnTo>
                      <a:pt x="108" y="340"/>
                    </a:lnTo>
                    <a:lnTo>
                      <a:pt x="140" y="350"/>
                    </a:lnTo>
                    <a:lnTo>
                      <a:pt x="158" y="352"/>
                    </a:lnTo>
                    <a:lnTo>
                      <a:pt x="177" y="353"/>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39" name="Freeform 30">
                <a:extLst>
                  <a:ext uri="{FF2B5EF4-FFF2-40B4-BE49-F238E27FC236}">
                    <a16:creationId xmlns:a16="http://schemas.microsoft.com/office/drawing/2014/main" id="{6D508A04-370F-47CA-0B16-F34467B1FE63}"/>
                  </a:ext>
                </a:extLst>
              </p:cNvPr>
              <p:cNvSpPr>
                <a:spLocks/>
              </p:cNvSpPr>
              <p:nvPr/>
            </p:nvSpPr>
            <p:spPr bwMode="auto">
              <a:xfrm>
                <a:off x="3336926" y="4027488"/>
                <a:ext cx="112713" cy="111125"/>
              </a:xfrm>
              <a:custGeom>
                <a:avLst/>
                <a:gdLst>
                  <a:gd name="T0" fmla="*/ 177 w 354"/>
                  <a:gd name="T1" fmla="*/ 354 h 354"/>
                  <a:gd name="T2" fmla="*/ 193 w 354"/>
                  <a:gd name="T3" fmla="*/ 353 h 354"/>
                  <a:gd name="T4" fmla="*/ 211 w 354"/>
                  <a:gd name="T5" fmla="*/ 350 h 354"/>
                  <a:gd name="T6" fmla="*/ 228 w 354"/>
                  <a:gd name="T7" fmla="*/ 346 h 354"/>
                  <a:gd name="T8" fmla="*/ 244 w 354"/>
                  <a:gd name="T9" fmla="*/ 341 h 354"/>
                  <a:gd name="T10" fmla="*/ 258 w 354"/>
                  <a:gd name="T11" fmla="*/ 333 h 354"/>
                  <a:gd name="T12" fmla="*/ 265 w 354"/>
                  <a:gd name="T13" fmla="*/ 328 h 354"/>
                  <a:gd name="T14" fmla="*/ 269 w 354"/>
                  <a:gd name="T15" fmla="*/ 326 h 354"/>
                  <a:gd name="T16" fmla="*/ 274 w 354"/>
                  <a:gd name="T17" fmla="*/ 324 h 354"/>
                  <a:gd name="T18" fmla="*/ 288 w 354"/>
                  <a:gd name="T19" fmla="*/ 314 h 354"/>
                  <a:gd name="T20" fmla="*/ 302 w 354"/>
                  <a:gd name="T21" fmla="*/ 302 h 354"/>
                  <a:gd name="T22" fmla="*/ 314 w 354"/>
                  <a:gd name="T23" fmla="*/ 288 h 354"/>
                  <a:gd name="T24" fmla="*/ 324 w 354"/>
                  <a:gd name="T25" fmla="*/ 274 h 354"/>
                  <a:gd name="T26" fmla="*/ 325 w 354"/>
                  <a:gd name="T27" fmla="*/ 269 h 354"/>
                  <a:gd name="T28" fmla="*/ 328 w 354"/>
                  <a:gd name="T29" fmla="*/ 265 h 354"/>
                  <a:gd name="T30" fmla="*/ 332 w 354"/>
                  <a:gd name="T31" fmla="*/ 258 h 354"/>
                  <a:gd name="T32" fmla="*/ 341 w 354"/>
                  <a:gd name="T33" fmla="*/ 244 h 354"/>
                  <a:gd name="T34" fmla="*/ 345 w 354"/>
                  <a:gd name="T35" fmla="*/ 228 h 354"/>
                  <a:gd name="T36" fmla="*/ 350 w 354"/>
                  <a:gd name="T37" fmla="*/ 211 h 354"/>
                  <a:gd name="T38" fmla="*/ 353 w 354"/>
                  <a:gd name="T39" fmla="*/ 193 h 354"/>
                  <a:gd name="T40" fmla="*/ 354 w 354"/>
                  <a:gd name="T41" fmla="*/ 177 h 354"/>
                  <a:gd name="T42" fmla="*/ 353 w 354"/>
                  <a:gd name="T43" fmla="*/ 158 h 354"/>
                  <a:gd name="T44" fmla="*/ 350 w 354"/>
                  <a:gd name="T45" fmla="*/ 140 h 354"/>
                  <a:gd name="T46" fmla="*/ 341 w 354"/>
                  <a:gd name="T47" fmla="*/ 109 h 354"/>
                  <a:gd name="T48" fmla="*/ 324 w 354"/>
                  <a:gd name="T49" fmla="*/ 79 h 354"/>
                  <a:gd name="T50" fmla="*/ 314 w 354"/>
                  <a:gd name="T51" fmla="*/ 65 h 354"/>
                  <a:gd name="T52" fmla="*/ 302 w 354"/>
                  <a:gd name="T53" fmla="*/ 52 h 354"/>
                  <a:gd name="T54" fmla="*/ 288 w 354"/>
                  <a:gd name="T55" fmla="*/ 39 h 354"/>
                  <a:gd name="T56" fmla="*/ 274 w 354"/>
                  <a:gd name="T57" fmla="*/ 28 h 354"/>
                  <a:gd name="T58" fmla="*/ 258 w 354"/>
                  <a:gd name="T59" fmla="*/ 19 h 354"/>
                  <a:gd name="T60" fmla="*/ 244 w 354"/>
                  <a:gd name="T61" fmla="*/ 13 h 354"/>
                  <a:gd name="T62" fmla="*/ 228 w 354"/>
                  <a:gd name="T63" fmla="*/ 6 h 354"/>
                  <a:gd name="T64" fmla="*/ 211 w 354"/>
                  <a:gd name="T65" fmla="*/ 2 h 354"/>
                  <a:gd name="T66" fmla="*/ 193 w 354"/>
                  <a:gd name="T67" fmla="*/ 0 h 354"/>
                  <a:gd name="T68" fmla="*/ 177 w 354"/>
                  <a:gd name="T69" fmla="*/ 0 h 354"/>
                  <a:gd name="T70" fmla="*/ 140 w 354"/>
                  <a:gd name="T71" fmla="*/ 2 h 354"/>
                  <a:gd name="T72" fmla="*/ 109 w 354"/>
                  <a:gd name="T73" fmla="*/ 13 h 354"/>
                  <a:gd name="T74" fmla="*/ 79 w 354"/>
                  <a:gd name="T75" fmla="*/ 28 h 354"/>
                  <a:gd name="T76" fmla="*/ 52 w 354"/>
                  <a:gd name="T77" fmla="*/ 52 h 354"/>
                  <a:gd name="T78" fmla="*/ 28 w 354"/>
                  <a:gd name="T79" fmla="*/ 79 h 354"/>
                  <a:gd name="T80" fmla="*/ 13 w 354"/>
                  <a:gd name="T81" fmla="*/ 109 h 354"/>
                  <a:gd name="T82" fmla="*/ 2 w 354"/>
                  <a:gd name="T83" fmla="*/ 140 h 354"/>
                  <a:gd name="T84" fmla="*/ 0 w 354"/>
                  <a:gd name="T85" fmla="*/ 177 h 354"/>
                  <a:gd name="T86" fmla="*/ 0 w 354"/>
                  <a:gd name="T87" fmla="*/ 193 h 354"/>
                  <a:gd name="T88" fmla="*/ 2 w 354"/>
                  <a:gd name="T89" fmla="*/ 211 h 354"/>
                  <a:gd name="T90" fmla="*/ 6 w 354"/>
                  <a:gd name="T91" fmla="*/ 228 h 354"/>
                  <a:gd name="T92" fmla="*/ 13 w 354"/>
                  <a:gd name="T93" fmla="*/ 244 h 354"/>
                  <a:gd name="T94" fmla="*/ 19 w 354"/>
                  <a:gd name="T95" fmla="*/ 258 h 354"/>
                  <a:gd name="T96" fmla="*/ 28 w 354"/>
                  <a:gd name="T97" fmla="*/ 274 h 354"/>
                  <a:gd name="T98" fmla="*/ 39 w 354"/>
                  <a:gd name="T99" fmla="*/ 288 h 354"/>
                  <a:gd name="T100" fmla="*/ 52 w 354"/>
                  <a:gd name="T101" fmla="*/ 302 h 354"/>
                  <a:gd name="T102" fmla="*/ 65 w 354"/>
                  <a:gd name="T103" fmla="*/ 314 h 354"/>
                  <a:gd name="T104" fmla="*/ 79 w 354"/>
                  <a:gd name="T105" fmla="*/ 324 h 354"/>
                  <a:gd name="T106" fmla="*/ 109 w 354"/>
                  <a:gd name="T107" fmla="*/ 341 h 354"/>
                  <a:gd name="T108" fmla="*/ 140 w 354"/>
                  <a:gd name="T109" fmla="*/ 350 h 354"/>
                  <a:gd name="T110" fmla="*/ 158 w 354"/>
                  <a:gd name="T111" fmla="*/ 353 h 354"/>
                  <a:gd name="T112" fmla="*/ 177 w 354"/>
                  <a:gd name="T113"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4" h="354">
                    <a:moveTo>
                      <a:pt x="177" y="354"/>
                    </a:moveTo>
                    <a:lnTo>
                      <a:pt x="193" y="353"/>
                    </a:lnTo>
                    <a:lnTo>
                      <a:pt x="211" y="350"/>
                    </a:lnTo>
                    <a:lnTo>
                      <a:pt x="228" y="346"/>
                    </a:lnTo>
                    <a:lnTo>
                      <a:pt x="244" y="341"/>
                    </a:lnTo>
                    <a:lnTo>
                      <a:pt x="258" y="333"/>
                    </a:lnTo>
                    <a:lnTo>
                      <a:pt x="265" y="328"/>
                    </a:lnTo>
                    <a:lnTo>
                      <a:pt x="269" y="326"/>
                    </a:lnTo>
                    <a:lnTo>
                      <a:pt x="274" y="324"/>
                    </a:lnTo>
                    <a:lnTo>
                      <a:pt x="288" y="314"/>
                    </a:lnTo>
                    <a:lnTo>
                      <a:pt x="302" y="302"/>
                    </a:lnTo>
                    <a:lnTo>
                      <a:pt x="314" y="288"/>
                    </a:lnTo>
                    <a:lnTo>
                      <a:pt x="324" y="274"/>
                    </a:lnTo>
                    <a:lnTo>
                      <a:pt x="325" y="269"/>
                    </a:lnTo>
                    <a:lnTo>
                      <a:pt x="328" y="265"/>
                    </a:lnTo>
                    <a:lnTo>
                      <a:pt x="332" y="258"/>
                    </a:lnTo>
                    <a:lnTo>
                      <a:pt x="341" y="244"/>
                    </a:lnTo>
                    <a:lnTo>
                      <a:pt x="345" y="228"/>
                    </a:lnTo>
                    <a:lnTo>
                      <a:pt x="350" y="211"/>
                    </a:lnTo>
                    <a:lnTo>
                      <a:pt x="353" y="193"/>
                    </a:lnTo>
                    <a:lnTo>
                      <a:pt x="354" y="177"/>
                    </a:lnTo>
                    <a:lnTo>
                      <a:pt x="353" y="158"/>
                    </a:lnTo>
                    <a:lnTo>
                      <a:pt x="350" y="140"/>
                    </a:lnTo>
                    <a:lnTo>
                      <a:pt x="341" y="109"/>
                    </a:lnTo>
                    <a:lnTo>
                      <a:pt x="324" y="79"/>
                    </a:lnTo>
                    <a:lnTo>
                      <a:pt x="314" y="65"/>
                    </a:lnTo>
                    <a:lnTo>
                      <a:pt x="302" y="52"/>
                    </a:lnTo>
                    <a:lnTo>
                      <a:pt x="288" y="39"/>
                    </a:lnTo>
                    <a:lnTo>
                      <a:pt x="274" y="28"/>
                    </a:lnTo>
                    <a:lnTo>
                      <a:pt x="258" y="19"/>
                    </a:lnTo>
                    <a:lnTo>
                      <a:pt x="244" y="13"/>
                    </a:lnTo>
                    <a:lnTo>
                      <a:pt x="228" y="6"/>
                    </a:lnTo>
                    <a:lnTo>
                      <a:pt x="211" y="2"/>
                    </a:lnTo>
                    <a:lnTo>
                      <a:pt x="193" y="0"/>
                    </a:lnTo>
                    <a:lnTo>
                      <a:pt x="177" y="0"/>
                    </a:lnTo>
                    <a:lnTo>
                      <a:pt x="140" y="2"/>
                    </a:lnTo>
                    <a:lnTo>
                      <a:pt x="109" y="13"/>
                    </a:lnTo>
                    <a:lnTo>
                      <a:pt x="79" y="28"/>
                    </a:lnTo>
                    <a:lnTo>
                      <a:pt x="52" y="52"/>
                    </a:lnTo>
                    <a:lnTo>
                      <a:pt x="28" y="79"/>
                    </a:lnTo>
                    <a:lnTo>
                      <a:pt x="13" y="109"/>
                    </a:lnTo>
                    <a:lnTo>
                      <a:pt x="2" y="140"/>
                    </a:lnTo>
                    <a:lnTo>
                      <a:pt x="0" y="177"/>
                    </a:lnTo>
                    <a:lnTo>
                      <a:pt x="0" y="193"/>
                    </a:lnTo>
                    <a:lnTo>
                      <a:pt x="2" y="211"/>
                    </a:lnTo>
                    <a:lnTo>
                      <a:pt x="6" y="228"/>
                    </a:lnTo>
                    <a:lnTo>
                      <a:pt x="13" y="244"/>
                    </a:lnTo>
                    <a:lnTo>
                      <a:pt x="19" y="258"/>
                    </a:lnTo>
                    <a:lnTo>
                      <a:pt x="28" y="274"/>
                    </a:lnTo>
                    <a:lnTo>
                      <a:pt x="39" y="288"/>
                    </a:lnTo>
                    <a:lnTo>
                      <a:pt x="52" y="302"/>
                    </a:lnTo>
                    <a:lnTo>
                      <a:pt x="65" y="314"/>
                    </a:lnTo>
                    <a:lnTo>
                      <a:pt x="79" y="324"/>
                    </a:lnTo>
                    <a:lnTo>
                      <a:pt x="109" y="341"/>
                    </a:lnTo>
                    <a:lnTo>
                      <a:pt x="140" y="350"/>
                    </a:lnTo>
                    <a:lnTo>
                      <a:pt x="158" y="353"/>
                    </a:lnTo>
                    <a:lnTo>
                      <a:pt x="177" y="354"/>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40" name="Freeform 31">
                <a:extLst>
                  <a:ext uri="{FF2B5EF4-FFF2-40B4-BE49-F238E27FC236}">
                    <a16:creationId xmlns:a16="http://schemas.microsoft.com/office/drawing/2014/main" id="{8D2C7593-3EA0-113B-9CD5-11C2FF45251F}"/>
                  </a:ext>
                </a:extLst>
              </p:cNvPr>
              <p:cNvSpPr>
                <a:spLocks/>
              </p:cNvSpPr>
              <p:nvPr/>
            </p:nvSpPr>
            <p:spPr bwMode="auto">
              <a:xfrm>
                <a:off x="4332288" y="3683001"/>
                <a:ext cx="112713" cy="111125"/>
              </a:xfrm>
              <a:custGeom>
                <a:avLst/>
                <a:gdLst>
                  <a:gd name="T0" fmla="*/ 176 w 353"/>
                  <a:gd name="T1" fmla="*/ 354 h 354"/>
                  <a:gd name="T2" fmla="*/ 193 w 353"/>
                  <a:gd name="T3" fmla="*/ 353 h 354"/>
                  <a:gd name="T4" fmla="*/ 211 w 353"/>
                  <a:gd name="T5" fmla="*/ 350 h 354"/>
                  <a:gd name="T6" fmla="*/ 227 w 353"/>
                  <a:gd name="T7" fmla="*/ 346 h 354"/>
                  <a:gd name="T8" fmla="*/ 244 w 353"/>
                  <a:gd name="T9" fmla="*/ 341 h 354"/>
                  <a:gd name="T10" fmla="*/ 258 w 353"/>
                  <a:gd name="T11" fmla="*/ 333 h 354"/>
                  <a:gd name="T12" fmla="*/ 265 w 353"/>
                  <a:gd name="T13" fmla="*/ 328 h 354"/>
                  <a:gd name="T14" fmla="*/ 268 w 353"/>
                  <a:gd name="T15" fmla="*/ 326 h 354"/>
                  <a:gd name="T16" fmla="*/ 273 w 353"/>
                  <a:gd name="T17" fmla="*/ 324 h 354"/>
                  <a:gd name="T18" fmla="*/ 287 w 353"/>
                  <a:gd name="T19" fmla="*/ 314 h 354"/>
                  <a:gd name="T20" fmla="*/ 301 w 353"/>
                  <a:gd name="T21" fmla="*/ 302 h 354"/>
                  <a:gd name="T22" fmla="*/ 313 w 353"/>
                  <a:gd name="T23" fmla="*/ 288 h 354"/>
                  <a:gd name="T24" fmla="*/ 324 w 353"/>
                  <a:gd name="T25" fmla="*/ 274 h 354"/>
                  <a:gd name="T26" fmla="*/ 325 w 353"/>
                  <a:gd name="T27" fmla="*/ 269 h 354"/>
                  <a:gd name="T28" fmla="*/ 327 w 353"/>
                  <a:gd name="T29" fmla="*/ 265 h 354"/>
                  <a:gd name="T30" fmla="*/ 332 w 353"/>
                  <a:gd name="T31" fmla="*/ 258 h 354"/>
                  <a:gd name="T32" fmla="*/ 340 w 353"/>
                  <a:gd name="T33" fmla="*/ 244 h 354"/>
                  <a:gd name="T34" fmla="*/ 345 w 353"/>
                  <a:gd name="T35" fmla="*/ 228 h 354"/>
                  <a:gd name="T36" fmla="*/ 350 w 353"/>
                  <a:gd name="T37" fmla="*/ 211 h 354"/>
                  <a:gd name="T38" fmla="*/ 352 w 353"/>
                  <a:gd name="T39" fmla="*/ 193 h 354"/>
                  <a:gd name="T40" fmla="*/ 353 w 353"/>
                  <a:gd name="T41" fmla="*/ 177 h 354"/>
                  <a:gd name="T42" fmla="*/ 352 w 353"/>
                  <a:gd name="T43" fmla="*/ 158 h 354"/>
                  <a:gd name="T44" fmla="*/ 350 w 353"/>
                  <a:gd name="T45" fmla="*/ 140 h 354"/>
                  <a:gd name="T46" fmla="*/ 340 w 353"/>
                  <a:gd name="T47" fmla="*/ 109 h 354"/>
                  <a:gd name="T48" fmla="*/ 324 w 353"/>
                  <a:gd name="T49" fmla="*/ 79 h 354"/>
                  <a:gd name="T50" fmla="*/ 313 w 353"/>
                  <a:gd name="T51" fmla="*/ 65 h 354"/>
                  <a:gd name="T52" fmla="*/ 301 w 353"/>
                  <a:gd name="T53" fmla="*/ 52 h 354"/>
                  <a:gd name="T54" fmla="*/ 287 w 353"/>
                  <a:gd name="T55" fmla="*/ 39 h 354"/>
                  <a:gd name="T56" fmla="*/ 273 w 353"/>
                  <a:gd name="T57" fmla="*/ 28 h 354"/>
                  <a:gd name="T58" fmla="*/ 258 w 353"/>
                  <a:gd name="T59" fmla="*/ 19 h 354"/>
                  <a:gd name="T60" fmla="*/ 244 w 353"/>
                  <a:gd name="T61" fmla="*/ 13 h 354"/>
                  <a:gd name="T62" fmla="*/ 227 w 353"/>
                  <a:gd name="T63" fmla="*/ 6 h 354"/>
                  <a:gd name="T64" fmla="*/ 211 w 353"/>
                  <a:gd name="T65" fmla="*/ 2 h 354"/>
                  <a:gd name="T66" fmla="*/ 193 w 353"/>
                  <a:gd name="T67" fmla="*/ 0 h 354"/>
                  <a:gd name="T68" fmla="*/ 176 w 353"/>
                  <a:gd name="T69" fmla="*/ 0 h 354"/>
                  <a:gd name="T70" fmla="*/ 140 w 353"/>
                  <a:gd name="T71" fmla="*/ 2 h 354"/>
                  <a:gd name="T72" fmla="*/ 108 w 353"/>
                  <a:gd name="T73" fmla="*/ 13 h 354"/>
                  <a:gd name="T74" fmla="*/ 79 w 353"/>
                  <a:gd name="T75" fmla="*/ 28 h 354"/>
                  <a:gd name="T76" fmla="*/ 52 w 353"/>
                  <a:gd name="T77" fmla="*/ 52 h 354"/>
                  <a:gd name="T78" fmla="*/ 28 w 353"/>
                  <a:gd name="T79" fmla="*/ 79 h 354"/>
                  <a:gd name="T80" fmla="*/ 13 w 353"/>
                  <a:gd name="T81" fmla="*/ 109 h 354"/>
                  <a:gd name="T82" fmla="*/ 2 w 353"/>
                  <a:gd name="T83" fmla="*/ 140 h 354"/>
                  <a:gd name="T84" fmla="*/ 0 w 353"/>
                  <a:gd name="T85" fmla="*/ 177 h 354"/>
                  <a:gd name="T86" fmla="*/ 0 w 353"/>
                  <a:gd name="T87" fmla="*/ 193 h 354"/>
                  <a:gd name="T88" fmla="*/ 2 w 353"/>
                  <a:gd name="T89" fmla="*/ 211 h 354"/>
                  <a:gd name="T90" fmla="*/ 6 w 353"/>
                  <a:gd name="T91" fmla="*/ 228 h 354"/>
                  <a:gd name="T92" fmla="*/ 13 w 353"/>
                  <a:gd name="T93" fmla="*/ 244 h 354"/>
                  <a:gd name="T94" fmla="*/ 19 w 353"/>
                  <a:gd name="T95" fmla="*/ 258 h 354"/>
                  <a:gd name="T96" fmla="*/ 28 w 353"/>
                  <a:gd name="T97" fmla="*/ 274 h 354"/>
                  <a:gd name="T98" fmla="*/ 39 w 353"/>
                  <a:gd name="T99" fmla="*/ 288 h 354"/>
                  <a:gd name="T100" fmla="*/ 52 w 353"/>
                  <a:gd name="T101" fmla="*/ 302 h 354"/>
                  <a:gd name="T102" fmla="*/ 65 w 353"/>
                  <a:gd name="T103" fmla="*/ 314 h 354"/>
                  <a:gd name="T104" fmla="*/ 79 w 353"/>
                  <a:gd name="T105" fmla="*/ 324 h 354"/>
                  <a:gd name="T106" fmla="*/ 108 w 353"/>
                  <a:gd name="T107" fmla="*/ 341 h 354"/>
                  <a:gd name="T108" fmla="*/ 140 w 353"/>
                  <a:gd name="T109" fmla="*/ 350 h 354"/>
                  <a:gd name="T110" fmla="*/ 158 w 353"/>
                  <a:gd name="T111" fmla="*/ 353 h 354"/>
                  <a:gd name="T112" fmla="*/ 176 w 353"/>
                  <a:gd name="T113"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3" h="354">
                    <a:moveTo>
                      <a:pt x="176" y="354"/>
                    </a:moveTo>
                    <a:lnTo>
                      <a:pt x="193" y="353"/>
                    </a:lnTo>
                    <a:lnTo>
                      <a:pt x="211" y="350"/>
                    </a:lnTo>
                    <a:lnTo>
                      <a:pt x="227" y="346"/>
                    </a:lnTo>
                    <a:lnTo>
                      <a:pt x="244" y="341"/>
                    </a:lnTo>
                    <a:lnTo>
                      <a:pt x="258" y="333"/>
                    </a:lnTo>
                    <a:lnTo>
                      <a:pt x="265" y="328"/>
                    </a:lnTo>
                    <a:lnTo>
                      <a:pt x="268" y="326"/>
                    </a:lnTo>
                    <a:lnTo>
                      <a:pt x="273" y="324"/>
                    </a:lnTo>
                    <a:lnTo>
                      <a:pt x="287" y="314"/>
                    </a:lnTo>
                    <a:lnTo>
                      <a:pt x="301" y="302"/>
                    </a:lnTo>
                    <a:lnTo>
                      <a:pt x="313" y="288"/>
                    </a:lnTo>
                    <a:lnTo>
                      <a:pt x="324" y="274"/>
                    </a:lnTo>
                    <a:lnTo>
                      <a:pt x="325" y="269"/>
                    </a:lnTo>
                    <a:lnTo>
                      <a:pt x="327" y="265"/>
                    </a:lnTo>
                    <a:lnTo>
                      <a:pt x="332" y="258"/>
                    </a:lnTo>
                    <a:lnTo>
                      <a:pt x="340" y="244"/>
                    </a:lnTo>
                    <a:lnTo>
                      <a:pt x="345" y="228"/>
                    </a:lnTo>
                    <a:lnTo>
                      <a:pt x="350" y="211"/>
                    </a:lnTo>
                    <a:lnTo>
                      <a:pt x="352" y="193"/>
                    </a:lnTo>
                    <a:lnTo>
                      <a:pt x="353" y="177"/>
                    </a:lnTo>
                    <a:lnTo>
                      <a:pt x="352" y="158"/>
                    </a:lnTo>
                    <a:lnTo>
                      <a:pt x="350" y="140"/>
                    </a:lnTo>
                    <a:lnTo>
                      <a:pt x="340" y="109"/>
                    </a:lnTo>
                    <a:lnTo>
                      <a:pt x="324" y="79"/>
                    </a:lnTo>
                    <a:lnTo>
                      <a:pt x="313" y="65"/>
                    </a:lnTo>
                    <a:lnTo>
                      <a:pt x="301" y="52"/>
                    </a:lnTo>
                    <a:lnTo>
                      <a:pt x="287" y="39"/>
                    </a:lnTo>
                    <a:lnTo>
                      <a:pt x="273" y="28"/>
                    </a:lnTo>
                    <a:lnTo>
                      <a:pt x="258" y="19"/>
                    </a:lnTo>
                    <a:lnTo>
                      <a:pt x="244" y="13"/>
                    </a:lnTo>
                    <a:lnTo>
                      <a:pt x="227" y="6"/>
                    </a:lnTo>
                    <a:lnTo>
                      <a:pt x="211" y="2"/>
                    </a:lnTo>
                    <a:lnTo>
                      <a:pt x="193" y="0"/>
                    </a:lnTo>
                    <a:lnTo>
                      <a:pt x="176" y="0"/>
                    </a:lnTo>
                    <a:lnTo>
                      <a:pt x="140" y="2"/>
                    </a:lnTo>
                    <a:lnTo>
                      <a:pt x="108" y="13"/>
                    </a:lnTo>
                    <a:lnTo>
                      <a:pt x="79" y="28"/>
                    </a:lnTo>
                    <a:lnTo>
                      <a:pt x="52" y="52"/>
                    </a:lnTo>
                    <a:lnTo>
                      <a:pt x="28" y="79"/>
                    </a:lnTo>
                    <a:lnTo>
                      <a:pt x="13" y="109"/>
                    </a:lnTo>
                    <a:lnTo>
                      <a:pt x="2" y="140"/>
                    </a:lnTo>
                    <a:lnTo>
                      <a:pt x="0" y="177"/>
                    </a:lnTo>
                    <a:lnTo>
                      <a:pt x="0" y="193"/>
                    </a:lnTo>
                    <a:lnTo>
                      <a:pt x="2" y="211"/>
                    </a:lnTo>
                    <a:lnTo>
                      <a:pt x="6" y="228"/>
                    </a:lnTo>
                    <a:lnTo>
                      <a:pt x="13" y="244"/>
                    </a:lnTo>
                    <a:lnTo>
                      <a:pt x="19" y="258"/>
                    </a:lnTo>
                    <a:lnTo>
                      <a:pt x="28" y="274"/>
                    </a:lnTo>
                    <a:lnTo>
                      <a:pt x="39" y="288"/>
                    </a:lnTo>
                    <a:lnTo>
                      <a:pt x="52" y="302"/>
                    </a:lnTo>
                    <a:lnTo>
                      <a:pt x="65" y="314"/>
                    </a:lnTo>
                    <a:lnTo>
                      <a:pt x="79" y="324"/>
                    </a:lnTo>
                    <a:lnTo>
                      <a:pt x="108" y="341"/>
                    </a:lnTo>
                    <a:lnTo>
                      <a:pt x="140" y="350"/>
                    </a:lnTo>
                    <a:lnTo>
                      <a:pt x="158" y="353"/>
                    </a:lnTo>
                    <a:lnTo>
                      <a:pt x="176" y="354"/>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41" name="Freeform 32">
                <a:extLst>
                  <a:ext uri="{FF2B5EF4-FFF2-40B4-BE49-F238E27FC236}">
                    <a16:creationId xmlns:a16="http://schemas.microsoft.com/office/drawing/2014/main" id="{714E6F9F-3259-B0AD-AE91-FB3EA9F9C034}"/>
                  </a:ext>
                </a:extLst>
              </p:cNvPr>
              <p:cNvSpPr>
                <a:spLocks/>
              </p:cNvSpPr>
              <p:nvPr/>
            </p:nvSpPr>
            <p:spPr bwMode="auto">
              <a:xfrm>
                <a:off x="4519613" y="3525838"/>
                <a:ext cx="112713" cy="111125"/>
              </a:xfrm>
              <a:custGeom>
                <a:avLst/>
                <a:gdLst>
                  <a:gd name="T0" fmla="*/ 177 w 354"/>
                  <a:gd name="T1" fmla="*/ 354 h 354"/>
                  <a:gd name="T2" fmla="*/ 193 w 354"/>
                  <a:gd name="T3" fmla="*/ 352 h 354"/>
                  <a:gd name="T4" fmla="*/ 211 w 354"/>
                  <a:gd name="T5" fmla="*/ 350 h 354"/>
                  <a:gd name="T6" fmla="*/ 228 w 354"/>
                  <a:gd name="T7" fmla="*/ 345 h 354"/>
                  <a:gd name="T8" fmla="*/ 244 w 354"/>
                  <a:gd name="T9" fmla="*/ 341 h 354"/>
                  <a:gd name="T10" fmla="*/ 258 w 354"/>
                  <a:gd name="T11" fmla="*/ 332 h 354"/>
                  <a:gd name="T12" fmla="*/ 265 w 354"/>
                  <a:gd name="T13" fmla="*/ 328 h 354"/>
                  <a:gd name="T14" fmla="*/ 269 w 354"/>
                  <a:gd name="T15" fmla="*/ 325 h 354"/>
                  <a:gd name="T16" fmla="*/ 274 w 354"/>
                  <a:gd name="T17" fmla="*/ 324 h 354"/>
                  <a:gd name="T18" fmla="*/ 288 w 354"/>
                  <a:gd name="T19" fmla="*/ 313 h 354"/>
                  <a:gd name="T20" fmla="*/ 302 w 354"/>
                  <a:gd name="T21" fmla="*/ 302 h 354"/>
                  <a:gd name="T22" fmla="*/ 314 w 354"/>
                  <a:gd name="T23" fmla="*/ 288 h 354"/>
                  <a:gd name="T24" fmla="*/ 324 w 354"/>
                  <a:gd name="T25" fmla="*/ 273 h 354"/>
                  <a:gd name="T26" fmla="*/ 325 w 354"/>
                  <a:gd name="T27" fmla="*/ 269 h 354"/>
                  <a:gd name="T28" fmla="*/ 328 w 354"/>
                  <a:gd name="T29" fmla="*/ 265 h 354"/>
                  <a:gd name="T30" fmla="*/ 332 w 354"/>
                  <a:gd name="T31" fmla="*/ 258 h 354"/>
                  <a:gd name="T32" fmla="*/ 341 w 354"/>
                  <a:gd name="T33" fmla="*/ 244 h 354"/>
                  <a:gd name="T34" fmla="*/ 345 w 354"/>
                  <a:gd name="T35" fmla="*/ 227 h 354"/>
                  <a:gd name="T36" fmla="*/ 350 w 354"/>
                  <a:gd name="T37" fmla="*/ 211 h 354"/>
                  <a:gd name="T38" fmla="*/ 353 w 354"/>
                  <a:gd name="T39" fmla="*/ 193 h 354"/>
                  <a:gd name="T40" fmla="*/ 354 w 354"/>
                  <a:gd name="T41" fmla="*/ 177 h 354"/>
                  <a:gd name="T42" fmla="*/ 353 w 354"/>
                  <a:gd name="T43" fmla="*/ 158 h 354"/>
                  <a:gd name="T44" fmla="*/ 350 w 354"/>
                  <a:gd name="T45" fmla="*/ 140 h 354"/>
                  <a:gd name="T46" fmla="*/ 341 w 354"/>
                  <a:gd name="T47" fmla="*/ 108 h 354"/>
                  <a:gd name="T48" fmla="*/ 324 w 354"/>
                  <a:gd name="T49" fmla="*/ 79 h 354"/>
                  <a:gd name="T50" fmla="*/ 314 w 354"/>
                  <a:gd name="T51" fmla="*/ 65 h 354"/>
                  <a:gd name="T52" fmla="*/ 302 w 354"/>
                  <a:gd name="T53" fmla="*/ 52 h 354"/>
                  <a:gd name="T54" fmla="*/ 288 w 354"/>
                  <a:gd name="T55" fmla="*/ 39 h 354"/>
                  <a:gd name="T56" fmla="*/ 274 w 354"/>
                  <a:gd name="T57" fmla="*/ 28 h 354"/>
                  <a:gd name="T58" fmla="*/ 258 w 354"/>
                  <a:gd name="T59" fmla="*/ 19 h 354"/>
                  <a:gd name="T60" fmla="*/ 244 w 354"/>
                  <a:gd name="T61" fmla="*/ 13 h 354"/>
                  <a:gd name="T62" fmla="*/ 228 w 354"/>
                  <a:gd name="T63" fmla="*/ 6 h 354"/>
                  <a:gd name="T64" fmla="*/ 211 w 354"/>
                  <a:gd name="T65" fmla="*/ 2 h 354"/>
                  <a:gd name="T66" fmla="*/ 193 w 354"/>
                  <a:gd name="T67" fmla="*/ 0 h 354"/>
                  <a:gd name="T68" fmla="*/ 177 w 354"/>
                  <a:gd name="T69" fmla="*/ 0 h 354"/>
                  <a:gd name="T70" fmla="*/ 140 w 354"/>
                  <a:gd name="T71" fmla="*/ 2 h 354"/>
                  <a:gd name="T72" fmla="*/ 109 w 354"/>
                  <a:gd name="T73" fmla="*/ 13 h 354"/>
                  <a:gd name="T74" fmla="*/ 79 w 354"/>
                  <a:gd name="T75" fmla="*/ 28 h 354"/>
                  <a:gd name="T76" fmla="*/ 52 w 354"/>
                  <a:gd name="T77" fmla="*/ 52 h 354"/>
                  <a:gd name="T78" fmla="*/ 28 w 354"/>
                  <a:gd name="T79" fmla="*/ 79 h 354"/>
                  <a:gd name="T80" fmla="*/ 13 w 354"/>
                  <a:gd name="T81" fmla="*/ 108 h 354"/>
                  <a:gd name="T82" fmla="*/ 2 w 354"/>
                  <a:gd name="T83" fmla="*/ 140 h 354"/>
                  <a:gd name="T84" fmla="*/ 0 w 354"/>
                  <a:gd name="T85" fmla="*/ 177 h 354"/>
                  <a:gd name="T86" fmla="*/ 0 w 354"/>
                  <a:gd name="T87" fmla="*/ 193 h 354"/>
                  <a:gd name="T88" fmla="*/ 2 w 354"/>
                  <a:gd name="T89" fmla="*/ 211 h 354"/>
                  <a:gd name="T90" fmla="*/ 6 w 354"/>
                  <a:gd name="T91" fmla="*/ 227 h 354"/>
                  <a:gd name="T92" fmla="*/ 13 w 354"/>
                  <a:gd name="T93" fmla="*/ 244 h 354"/>
                  <a:gd name="T94" fmla="*/ 19 w 354"/>
                  <a:gd name="T95" fmla="*/ 258 h 354"/>
                  <a:gd name="T96" fmla="*/ 28 w 354"/>
                  <a:gd name="T97" fmla="*/ 273 h 354"/>
                  <a:gd name="T98" fmla="*/ 39 w 354"/>
                  <a:gd name="T99" fmla="*/ 288 h 354"/>
                  <a:gd name="T100" fmla="*/ 52 w 354"/>
                  <a:gd name="T101" fmla="*/ 302 h 354"/>
                  <a:gd name="T102" fmla="*/ 65 w 354"/>
                  <a:gd name="T103" fmla="*/ 313 h 354"/>
                  <a:gd name="T104" fmla="*/ 79 w 354"/>
                  <a:gd name="T105" fmla="*/ 324 h 354"/>
                  <a:gd name="T106" fmla="*/ 109 w 354"/>
                  <a:gd name="T107" fmla="*/ 341 h 354"/>
                  <a:gd name="T108" fmla="*/ 140 w 354"/>
                  <a:gd name="T109" fmla="*/ 350 h 354"/>
                  <a:gd name="T110" fmla="*/ 158 w 354"/>
                  <a:gd name="T111" fmla="*/ 352 h 354"/>
                  <a:gd name="T112" fmla="*/ 177 w 354"/>
                  <a:gd name="T113"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4" h="354">
                    <a:moveTo>
                      <a:pt x="177" y="354"/>
                    </a:moveTo>
                    <a:lnTo>
                      <a:pt x="193" y="352"/>
                    </a:lnTo>
                    <a:lnTo>
                      <a:pt x="211" y="350"/>
                    </a:lnTo>
                    <a:lnTo>
                      <a:pt x="228" y="345"/>
                    </a:lnTo>
                    <a:lnTo>
                      <a:pt x="244" y="341"/>
                    </a:lnTo>
                    <a:lnTo>
                      <a:pt x="258" y="332"/>
                    </a:lnTo>
                    <a:lnTo>
                      <a:pt x="265" y="328"/>
                    </a:lnTo>
                    <a:lnTo>
                      <a:pt x="269" y="325"/>
                    </a:lnTo>
                    <a:lnTo>
                      <a:pt x="274" y="324"/>
                    </a:lnTo>
                    <a:lnTo>
                      <a:pt x="288" y="313"/>
                    </a:lnTo>
                    <a:lnTo>
                      <a:pt x="302" y="302"/>
                    </a:lnTo>
                    <a:lnTo>
                      <a:pt x="314" y="288"/>
                    </a:lnTo>
                    <a:lnTo>
                      <a:pt x="324" y="273"/>
                    </a:lnTo>
                    <a:lnTo>
                      <a:pt x="325" y="269"/>
                    </a:lnTo>
                    <a:lnTo>
                      <a:pt x="328" y="265"/>
                    </a:lnTo>
                    <a:lnTo>
                      <a:pt x="332" y="258"/>
                    </a:lnTo>
                    <a:lnTo>
                      <a:pt x="341" y="244"/>
                    </a:lnTo>
                    <a:lnTo>
                      <a:pt x="345" y="227"/>
                    </a:lnTo>
                    <a:lnTo>
                      <a:pt x="350" y="211"/>
                    </a:lnTo>
                    <a:lnTo>
                      <a:pt x="353" y="193"/>
                    </a:lnTo>
                    <a:lnTo>
                      <a:pt x="354" y="177"/>
                    </a:lnTo>
                    <a:lnTo>
                      <a:pt x="353" y="158"/>
                    </a:lnTo>
                    <a:lnTo>
                      <a:pt x="350" y="140"/>
                    </a:lnTo>
                    <a:lnTo>
                      <a:pt x="341" y="108"/>
                    </a:lnTo>
                    <a:lnTo>
                      <a:pt x="324" y="79"/>
                    </a:lnTo>
                    <a:lnTo>
                      <a:pt x="314" y="65"/>
                    </a:lnTo>
                    <a:lnTo>
                      <a:pt x="302" y="52"/>
                    </a:lnTo>
                    <a:lnTo>
                      <a:pt x="288" y="39"/>
                    </a:lnTo>
                    <a:lnTo>
                      <a:pt x="274" y="28"/>
                    </a:lnTo>
                    <a:lnTo>
                      <a:pt x="258" y="19"/>
                    </a:lnTo>
                    <a:lnTo>
                      <a:pt x="244" y="13"/>
                    </a:lnTo>
                    <a:lnTo>
                      <a:pt x="228" y="6"/>
                    </a:lnTo>
                    <a:lnTo>
                      <a:pt x="211" y="2"/>
                    </a:lnTo>
                    <a:lnTo>
                      <a:pt x="193" y="0"/>
                    </a:lnTo>
                    <a:lnTo>
                      <a:pt x="177" y="0"/>
                    </a:lnTo>
                    <a:lnTo>
                      <a:pt x="140" y="2"/>
                    </a:lnTo>
                    <a:lnTo>
                      <a:pt x="109" y="13"/>
                    </a:lnTo>
                    <a:lnTo>
                      <a:pt x="79" y="28"/>
                    </a:lnTo>
                    <a:lnTo>
                      <a:pt x="52" y="52"/>
                    </a:lnTo>
                    <a:lnTo>
                      <a:pt x="28" y="79"/>
                    </a:lnTo>
                    <a:lnTo>
                      <a:pt x="13" y="108"/>
                    </a:lnTo>
                    <a:lnTo>
                      <a:pt x="2" y="140"/>
                    </a:lnTo>
                    <a:lnTo>
                      <a:pt x="0" y="177"/>
                    </a:lnTo>
                    <a:lnTo>
                      <a:pt x="0" y="193"/>
                    </a:lnTo>
                    <a:lnTo>
                      <a:pt x="2" y="211"/>
                    </a:lnTo>
                    <a:lnTo>
                      <a:pt x="6" y="227"/>
                    </a:lnTo>
                    <a:lnTo>
                      <a:pt x="13" y="244"/>
                    </a:lnTo>
                    <a:lnTo>
                      <a:pt x="19" y="258"/>
                    </a:lnTo>
                    <a:lnTo>
                      <a:pt x="28" y="273"/>
                    </a:lnTo>
                    <a:lnTo>
                      <a:pt x="39" y="288"/>
                    </a:lnTo>
                    <a:lnTo>
                      <a:pt x="52" y="302"/>
                    </a:lnTo>
                    <a:lnTo>
                      <a:pt x="65" y="313"/>
                    </a:lnTo>
                    <a:lnTo>
                      <a:pt x="79" y="324"/>
                    </a:lnTo>
                    <a:lnTo>
                      <a:pt x="109" y="341"/>
                    </a:lnTo>
                    <a:lnTo>
                      <a:pt x="140" y="350"/>
                    </a:lnTo>
                    <a:lnTo>
                      <a:pt x="158" y="352"/>
                    </a:lnTo>
                    <a:lnTo>
                      <a:pt x="177" y="354"/>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42" name="Freeform 33">
                <a:extLst>
                  <a:ext uri="{FF2B5EF4-FFF2-40B4-BE49-F238E27FC236}">
                    <a16:creationId xmlns:a16="http://schemas.microsoft.com/office/drawing/2014/main" id="{37BD891B-D308-986D-1D8B-E784D74EBF93}"/>
                  </a:ext>
                </a:extLst>
              </p:cNvPr>
              <p:cNvSpPr>
                <a:spLocks/>
              </p:cNvSpPr>
              <p:nvPr/>
            </p:nvSpPr>
            <p:spPr bwMode="auto">
              <a:xfrm>
                <a:off x="5073651" y="3330576"/>
                <a:ext cx="112713" cy="112713"/>
              </a:xfrm>
              <a:custGeom>
                <a:avLst/>
                <a:gdLst>
                  <a:gd name="T0" fmla="*/ 177 w 353"/>
                  <a:gd name="T1" fmla="*/ 353 h 353"/>
                  <a:gd name="T2" fmla="*/ 193 w 353"/>
                  <a:gd name="T3" fmla="*/ 352 h 353"/>
                  <a:gd name="T4" fmla="*/ 211 w 353"/>
                  <a:gd name="T5" fmla="*/ 350 h 353"/>
                  <a:gd name="T6" fmla="*/ 227 w 353"/>
                  <a:gd name="T7" fmla="*/ 345 h 353"/>
                  <a:gd name="T8" fmla="*/ 244 w 353"/>
                  <a:gd name="T9" fmla="*/ 340 h 353"/>
                  <a:gd name="T10" fmla="*/ 258 w 353"/>
                  <a:gd name="T11" fmla="*/ 332 h 353"/>
                  <a:gd name="T12" fmla="*/ 265 w 353"/>
                  <a:gd name="T13" fmla="*/ 327 h 353"/>
                  <a:gd name="T14" fmla="*/ 268 w 353"/>
                  <a:gd name="T15" fmla="*/ 325 h 353"/>
                  <a:gd name="T16" fmla="*/ 273 w 353"/>
                  <a:gd name="T17" fmla="*/ 324 h 353"/>
                  <a:gd name="T18" fmla="*/ 287 w 353"/>
                  <a:gd name="T19" fmla="*/ 313 h 353"/>
                  <a:gd name="T20" fmla="*/ 301 w 353"/>
                  <a:gd name="T21" fmla="*/ 301 h 353"/>
                  <a:gd name="T22" fmla="*/ 313 w 353"/>
                  <a:gd name="T23" fmla="*/ 287 h 353"/>
                  <a:gd name="T24" fmla="*/ 324 w 353"/>
                  <a:gd name="T25" fmla="*/ 273 h 353"/>
                  <a:gd name="T26" fmla="*/ 325 w 353"/>
                  <a:gd name="T27" fmla="*/ 268 h 353"/>
                  <a:gd name="T28" fmla="*/ 327 w 353"/>
                  <a:gd name="T29" fmla="*/ 265 h 353"/>
                  <a:gd name="T30" fmla="*/ 332 w 353"/>
                  <a:gd name="T31" fmla="*/ 258 h 353"/>
                  <a:gd name="T32" fmla="*/ 340 w 353"/>
                  <a:gd name="T33" fmla="*/ 244 h 353"/>
                  <a:gd name="T34" fmla="*/ 345 w 353"/>
                  <a:gd name="T35" fmla="*/ 227 h 353"/>
                  <a:gd name="T36" fmla="*/ 350 w 353"/>
                  <a:gd name="T37" fmla="*/ 211 h 353"/>
                  <a:gd name="T38" fmla="*/ 352 w 353"/>
                  <a:gd name="T39" fmla="*/ 193 h 353"/>
                  <a:gd name="T40" fmla="*/ 353 w 353"/>
                  <a:gd name="T41" fmla="*/ 176 h 353"/>
                  <a:gd name="T42" fmla="*/ 352 w 353"/>
                  <a:gd name="T43" fmla="*/ 158 h 353"/>
                  <a:gd name="T44" fmla="*/ 350 w 353"/>
                  <a:gd name="T45" fmla="*/ 140 h 353"/>
                  <a:gd name="T46" fmla="*/ 340 w 353"/>
                  <a:gd name="T47" fmla="*/ 108 h 353"/>
                  <a:gd name="T48" fmla="*/ 324 w 353"/>
                  <a:gd name="T49" fmla="*/ 79 h 353"/>
                  <a:gd name="T50" fmla="*/ 313 w 353"/>
                  <a:gd name="T51" fmla="*/ 64 h 353"/>
                  <a:gd name="T52" fmla="*/ 301 w 353"/>
                  <a:gd name="T53" fmla="*/ 51 h 353"/>
                  <a:gd name="T54" fmla="*/ 287 w 353"/>
                  <a:gd name="T55" fmla="*/ 38 h 353"/>
                  <a:gd name="T56" fmla="*/ 273 w 353"/>
                  <a:gd name="T57" fmla="*/ 28 h 353"/>
                  <a:gd name="T58" fmla="*/ 258 w 353"/>
                  <a:gd name="T59" fmla="*/ 18 h 353"/>
                  <a:gd name="T60" fmla="*/ 244 w 353"/>
                  <a:gd name="T61" fmla="*/ 13 h 353"/>
                  <a:gd name="T62" fmla="*/ 227 w 353"/>
                  <a:gd name="T63" fmla="*/ 5 h 353"/>
                  <a:gd name="T64" fmla="*/ 211 w 353"/>
                  <a:gd name="T65" fmla="*/ 2 h 353"/>
                  <a:gd name="T66" fmla="*/ 193 w 353"/>
                  <a:gd name="T67" fmla="*/ 0 h 353"/>
                  <a:gd name="T68" fmla="*/ 177 w 353"/>
                  <a:gd name="T69" fmla="*/ 0 h 353"/>
                  <a:gd name="T70" fmla="*/ 140 w 353"/>
                  <a:gd name="T71" fmla="*/ 2 h 353"/>
                  <a:gd name="T72" fmla="*/ 108 w 353"/>
                  <a:gd name="T73" fmla="*/ 13 h 353"/>
                  <a:gd name="T74" fmla="*/ 79 w 353"/>
                  <a:gd name="T75" fmla="*/ 28 h 353"/>
                  <a:gd name="T76" fmla="*/ 52 w 353"/>
                  <a:gd name="T77" fmla="*/ 51 h 353"/>
                  <a:gd name="T78" fmla="*/ 28 w 353"/>
                  <a:gd name="T79" fmla="*/ 79 h 353"/>
                  <a:gd name="T80" fmla="*/ 13 w 353"/>
                  <a:gd name="T81" fmla="*/ 108 h 353"/>
                  <a:gd name="T82" fmla="*/ 2 w 353"/>
                  <a:gd name="T83" fmla="*/ 140 h 353"/>
                  <a:gd name="T84" fmla="*/ 0 w 353"/>
                  <a:gd name="T85" fmla="*/ 176 h 353"/>
                  <a:gd name="T86" fmla="*/ 0 w 353"/>
                  <a:gd name="T87" fmla="*/ 193 h 353"/>
                  <a:gd name="T88" fmla="*/ 2 w 353"/>
                  <a:gd name="T89" fmla="*/ 211 h 353"/>
                  <a:gd name="T90" fmla="*/ 6 w 353"/>
                  <a:gd name="T91" fmla="*/ 227 h 353"/>
                  <a:gd name="T92" fmla="*/ 13 w 353"/>
                  <a:gd name="T93" fmla="*/ 244 h 353"/>
                  <a:gd name="T94" fmla="*/ 19 w 353"/>
                  <a:gd name="T95" fmla="*/ 258 h 353"/>
                  <a:gd name="T96" fmla="*/ 28 w 353"/>
                  <a:gd name="T97" fmla="*/ 273 h 353"/>
                  <a:gd name="T98" fmla="*/ 39 w 353"/>
                  <a:gd name="T99" fmla="*/ 287 h 353"/>
                  <a:gd name="T100" fmla="*/ 52 w 353"/>
                  <a:gd name="T101" fmla="*/ 301 h 353"/>
                  <a:gd name="T102" fmla="*/ 65 w 353"/>
                  <a:gd name="T103" fmla="*/ 313 h 353"/>
                  <a:gd name="T104" fmla="*/ 79 w 353"/>
                  <a:gd name="T105" fmla="*/ 324 h 353"/>
                  <a:gd name="T106" fmla="*/ 108 w 353"/>
                  <a:gd name="T107" fmla="*/ 340 h 353"/>
                  <a:gd name="T108" fmla="*/ 140 w 353"/>
                  <a:gd name="T109" fmla="*/ 350 h 353"/>
                  <a:gd name="T110" fmla="*/ 158 w 353"/>
                  <a:gd name="T111" fmla="*/ 352 h 353"/>
                  <a:gd name="T112" fmla="*/ 177 w 353"/>
                  <a:gd name="T113"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3" h="353">
                    <a:moveTo>
                      <a:pt x="177" y="353"/>
                    </a:moveTo>
                    <a:lnTo>
                      <a:pt x="193" y="352"/>
                    </a:lnTo>
                    <a:lnTo>
                      <a:pt x="211" y="350"/>
                    </a:lnTo>
                    <a:lnTo>
                      <a:pt x="227" y="345"/>
                    </a:lnTo>
                    <a:lnTo>
                      <a:pt x="244" y="340"/>
                    </a:lnTo>
                    <a:lnTo>
                      <a:pt x="258" y="332"/>
                    </a:lnTo>
                    <a:lnTo>
                      <a:pt x="265" y="327"/>
                    </a:lnTo>
                    <a:lnTo>
                      <a:pt x="268" y="325"/>
                    </a:lnTo>
                    <a:lnTo>
                      <a:pt x="273" y="324"/>
                    </a:lnTo>
                    <a:lnTo>
                      <a:pt x="287" y="313"/>
                    </a:lnTo>
                    <a:lnTo>
                      <a:pt x="301" y="301"/>
                    </a:lnTo>
                    <a:lnTo>
                      <a:pt x="313" y="287"/>
                    </a:lnTo>
                    <a:lnTo>
                      <a:pt x="324" y="273"/>
                    </a:lnTo>
                    <a:lnTo>
                      <a:pt x="325" y="268"/>
                    </a:lnTo>
                    <a:lnTo>
                      <a:pt x="327" y="265"/>
                    </a:lnTo>
                    <a:lnTo>
                      <a:pt x="332" y="258"/>
                    </a:lnTo>
                    <a:lnTo>
                      <a:pt x="340" y="244"/>
                    </a:lnTo>
                    <a:lnTo>
                      <a:pt x="345" y="227"/>
                    </a:lnTo>
                    <a:lnTo>
                      <a:pt x="350" y="211"/>
                    </a:lnTo>
                    <a:lnTo>
                      <a:pt x="352" y="193"/>
                    </a:lnTo>
                    <a:lnTo>
                      <a:pt x="353" y="176"/>
                    </a:lnTo>
                    <a:lnTo>
                      <a:pt x="352" y="158"/>
                    </a:lnTo>
                    <a:lnTo>
                      <a:pt x="350" y="140"/>
                    </a:lnTo>
                    <a:lnTo>
                      <a:pt x="340" y="108"/>
                    </a:lnTo>
                    <a:lnTo>
                      <a:pt x="324" y="79"/>
                    </a:lnTo>
                    <a:lnTo>
                      <a:pt x="313" y="64"/>
                    </a:lnTo>
                    <a:lnTo>
                      <a:pt x="301" y="51"/>
                    </a:lnTo>
                    <a:lnTo>
                      <a:pt x="287" y="38"/>
                    </a:lnTo>
                    <a:lnTo>
                      <a:pt x="273" y="28"/>
                    </a:lnTo>
                    <a:lnTo>
                      <a:pt x="258" y="18"/>
                    </a:lnTo>
                    <a:lnTo>
                      <a:pt x="244" y="13"/>
                    </a:lnTo>
                    <a:lnTo>
                      <a:pt x="227" y="5"/>
                    </a:lnTo>
                    <a:lnTo>
                      <a:pt x="211" y="2"/>
                    </a:lnTo>
                    <a:lnTo>
                      <a:pt x="193" y="0"/>
                    </a:lnTo>
                    <a:lnTo>
                      <a:pt x="177" y="0"/>
                    </a:lnTo>
                    <a:lnTo>
                      <a:pt x="140" y="2"/>
                    </a:lnTo>
                    <a:lnTo>
                      <a:pt x="108" y="13"/>
                    </a:lnTo>
                    <a:lnTo>
                      <a:pt x="79" y="28"/>
                    </a:lnTo>
                    <a:lnTo>
                      <a:pt x="52" y="51"/>
                    </a:lnTo>
                    <a:lnTo>
                      <a:pt x="28" y="79"/>
                    </a:lnTo>
                    <a:lnTo>
                      <a:pt x="13" y="108"/>
                    </a:lnTo>
                    <a:lnTo>
                      <a:pt x="2" y="140"/>
                    </a:lnTo>
                    <a:lnTo>
                      <a:pt x="0" y="176"/>
                    </a:lnTo>
                    <a:lnTo>
                      <a:pt x="0" y="193"/>
                    </a:lnTo>
                    <a:lnTo>
                      <a:pt x="2" y="211"/>
                    </a:lnTo>
                    <a:lnTo>
                      <a:pt x="6" y="227"/>
                    </a:lnTo>
                    <a:lnTo>
                      <a:pt x="13" y="244"/>
                    </a:lnTo>
                    <a:lnTo>
                      <a:pt x="19" y="258"/>
                    </a:lnTo>
                    <a:lnTo>
                      <a:pt x="28" y="273"/>
                    </a:lnTo>
                    <a:lnTo>
                      <a:pt x="39" y="287"/>
                    </a:lnTo>
                    <a:lnTo>
                      <a:pt x="52" y="301"/>
                    </a:lnTo>
                    <a:lnTo>
                      <a:pt x="65" y="313"/>
                    </a:lnTo>
                    <a:lnTo>
                      <a:pt x="79" y="324"/>
                    </a:lnTo>
                    <a:lnTo>
                      <a:pt x="108" y="340"/>
                    </a:lnTo>
                    <a:lnTo>
                      <a:pt x="140" y="350"/>
                    </a:lnTo>
                    <a:lnTo>
                      <a:pt x="158" y="352"/>
                    </a:lnTo>
                    <a:lnTo>
                      <a:pt x="177" y="353"/>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43" name="Freeform 34">
                <a:extLst>
                  <a:ext uri="{FF2B5EF4-FFF2-40B4-BE49-F238E27FC236}">
                    <a16:creationId xmlns:a16="http://schemas.microsoft.com/office/drawing/2014/main" id="{2AC2B34B-5AEE-7FE6-BC80-78A936C16006}"/>
                  </a:ext>
                </a:extLst>
              </p:cNvPr>
              <p:cNvSpPr>
                <a:spLocks/>
              </p:cNvSpPr>
              <p:nvPr/>
            </p:nvSpPr>
            <p:spPr bwMode="auto">
              <a:xfrm>
                <a:off x="5829301" y="3173413"/>
                <a:ext cx="112713" cy="112713"/>
              </a:xfrm>
              <a:custGeom>
                <a:avLst/>
                <a:gdLst>
                  <a:gd name="T0" fmla="*/ 177 w 354"/>
                  <a:gd name="T1" fmla="*/ 354 h 354"/>
                  <a:gd name="T2" fmla="*/ 193 w 354"/>
                  <a:gd name="T3" fmla="*/ 353 h 354"/>
                  <a:gd name="T4" fmla="*/ 211 w 354"/>
                  <a:gd name="T5" fmla="*/ 351 h 354"/>
                  <a:gd name="T6" fmla="*/ 227 w 354"/>
                  <a:gd name="T7" fmla="*/ 346 h 354"/>
                  <a:gd name="T8" fmla="*/ 244 w 354"/>
                  <a:gd name="T9" fmla="*/ 341 h 354"/>
                  <a:gd name="T10" fmla="*/ 258 w 354"/>
                  <a:gd name="T11" fmla="*/ 333 h 354"/>
                  <a:gd name="T12" fmla="*/ 265 w 354"/>
                  <a:gd name="T13" fmla="*/ 328 h 354"/>
                  <a:gd name="T14" fmla="*/ 269 w 354"/>
                  <a:gd name="T15" fmla="*/ 326 h 354"/>
                  <a:gd name="T16" fmla="*/ 273 w 354"/>
                  <a:gd name="T17" fmla="*/ 325 h 354"/>
                  <a:gd name="T18" fmla="*/ 288 w 354"/>
                  <a:gd name="T19" fmla="*/ 314 h 354"/>
                  <a:gd name="T20" fmla="*/ 302 w 354"/>
                  <a:gd name="T21" fmla="*/ 302 h 354"/>
                  <a:gd name="T22" fmla="*/ 313 w 354"/>
                  <a:gd name="T23" fmla="*/ 288 h 354"/>
                  <a:gd name="T24" fmla="*/ 324 w 354"/>
                  <a:gd name="T25" fmla="*/ 274 h 354"/>
                  <a:gd name="T26" fmla="*/ 325 w 354"/>
                  <a:gd name="T27" fmla="*/ 269 h 354"/>
                  <a:gd name="T28" fmla="*/ 328 w 354"/>
                  <a:gd name="T29" fmla="*/ 266 h 354"/>
                  <a:gd name="T30" fmla="*/ 332 w 354"/>
                  <a:gd name="T31" fmla="*/ 259 h 354"/>
                  <a:gd name="T32" fmla="*/ 341 w 354"/>
                  <a:gd name="T33" fmla="*/ 244 h 354"/>
                  <a:gd name="T34" fmla="*/ 345 w 354"/>
                  <a:gd name="T35" fmla="*/ 228 h 354"/>
                  <a:gd name="T36" fmla="*/ 350 w 354"/>
                  <a:gd name="T37" fmla="*/ 211 h 354"/>
                  <a:gd name="T38" fmla="*/ 352 w 354"/>
                  <a:gd name="T39" fmla="*/ 194 h 354"/>
                  <a:gd name="T40" fmla="*/ 354 w 354"/>
                  <a:gd name="T41" fmla="*/ 177 h 354"/>
                  <a:gd name="T42" fmla="*/ 352 w 354"/>
                  <a:gd name="T43" fmla="*/ 158 h 354"/>
                  <a:gd name="T44" fmla="*/ 350 w 354"/>
                  <a:gd name="T45" fmla="*/ 141 h 354"/>
                  <a:gd name="T46" fmla="*/ 341 w 354"/>
                  <a:gd name="T47" fmla="*/ 109 h 354"/>
                  <a:gd name="T48" fmla="*/ 324 w 354"/>
                  <a:gd name="T49" fmla="*/ 79 h 354"/>
                  <a:gd name="T50" fmla="*/ 313 w 354"/>
                  <a:gd name="T51" fmla="*/ 65 h 354"/>
                  <a:gd name="T52" fmla="*/ 302 w 354"/>
                  <a:gd name="T53" fmla="*/ 52 h 354"/>
                  <a:gd name="T54" fmla="*/ 288 w 354"/>
                  <a:gd name="T55" fmla="*/ 39 h 354"/>
                  <a:gd name="T56" fmla="*/ 273 w 354"/>
                  <a:gd name="T57" fmla="*/ 29 h 354"/>
                  <a:gd name="T58" fmla="*/ 258 w 354"/>
                  <a:gd name="T59" fmla="*/ 19 h 354"/>
                  <a:gd name="T60" fmla="*/ 244 w 354"/>
                  <a:gd name="T61" fmla="*/ 13 h 354"/>
                  <a:gd name="T62" fmla="*/ 227 w 354"/>
                  <a:gd name="T63" fmla="*/ 6 h 354"/>
                  <a:gd name="T64" fmla="*/ 211 w 354"/>
                  <a:gd name="T65" fmla="*/ 3 h 354"/>
                  <a:gd name="T66" fmla="*/ 193 w 354"/>
                  <a:gd name="T67" fmla="*/ 0 h 354"/>
                  <a:gd name="T68" fmla="*/ 177 w 354"/>
                  <a:gd name="T69" fmla="*/ 0 h 354"/>
                  <a:gd name="T70" fmla="*/ 140 w 354"/>
                  <a:gd name="T71" fmla="*/ 3 h 354"/>
                  <a:gd name="T72" fmla="*/ 108 w 354"/>
                  <a:gd name="T73" fmla="*/ 13 h 354"/>
                  <a:gd name="T74" fmla="*/ 79 w 354"/>
                  <a:gd name="T75" fmla="*/ 29 h 354"/>
                  <a:gd name="T76" fmla="*/ 52 w 354"/>
                  <a:gd name="T77" fmla="*/ 52 h 354"/>
                  <a:gd name="T78" fmla="*/ 28 w 354"/>
                  <a:gd name="T79" fmla="*/ 79 h 354"/>
                  <a:gd name="T80" fmla="*/ 13 w 354"/>
                  <a:gd name="T81" fmla="*/ 109 h 354"/>
                  <a:gd name="T82" fmla="*/ 2 w 354"/>
                  <a:gd name="T83" fmla="*/ 141 h 354"/>
                  <a:gd name="T84" fmla="*/ 0 w 354"/>
                  <a:gd name="T85" fmla="*/ 177 h 354"/>
                  <a:gd name="T86" fmla="*/ 0 w 354"/>
                  <a:gd name="T87" fmla="*/ 194 h 354"/>
                  <a:gd name="T88" fmla="*/ 2 w 354"/>
                  <a:gd name="T89" fmla="*/ 211 h 354"/>
                  <a:gd name="T90" fmla="*/ 6 w 354"/>
                  <a:gd name="T91" fmla="*/ 228 h 354"/>
                  <a:gd name="T92" fmla="*/ 13 w 354"/>
                  <a:gd name="T93" fmla="*/ 244 h 354"/>
                  <a:gd name="T94" fmla="*/ 19 w 354"/>
                  <a:gd name="T95" fmla="*/ 259 h 354"/>
                  <a:gd name="T96" fmla="*/ 28 w 354"/>
                  <a:gd name="T97" fmla="*/ 274 h 354"/>
                  <a:gd name="T98" fmla="*/ 39 w 354"/>
                  <a:gd name="T99" fmla="*/ 288 h 354"/>
                  <a:gd name="T100" fmla="*/ 52 w 354"/>
                  <a:gd name="T101" fmla="*/ 302 h 354"/>
                  <a:gd name="T102" fmla="*/ 65 w 354"/>
                  <a:gd name="T103" fmla="*/ 314 h 354"/>
                  <a:gd name="T104" fmla="*/ 79 w 354"/>
                  <a:gd name="T105" fmla="*/ 325 h 354"/>
                  <a:gd name="T106" fmla="*/ 108 w 354"/>
                  <a:gd name="T107" fmla="*/ 341 h 354"/>
                  <a:gd name="T108" fmla="*/ 140 w 354"/>
                  <a:gd name="T109" fmla="*/ 351 h 354"/>
                  <a:gd name="T110" fmla="*/ 158 w 354"/>
                  <a:gd name="T111" fmla="*/ 353 h 354"/>
                  <a:gd name="T112" fmla="*/ 177 w 354"/>
                  <a:gd name="T113"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4" h="354">
                    <a:moveTo>
                      <a:pt x="177" y="354"/>
                    </a:moveTo>
                    <a:lnTo>
                      <a:pt x="193" y="353"/>
                    </a:lnTo>
                    <a:lnTo>
                      <a:pt x="211" y="351"/>
                    </a:lnTo>
                    <a:lnTo>
                      <a:pt x="227" y="346"/>
                    </a:lnTo>
                    <a:lnTo>
                      <a:pt x="244" y="341"/>
                    </a:lnTo>
                    <a:lnTo>
                      <a:pt x="258" y="333"/>
                    </a:lnTo>
                    <a:lnTo>
                      <a:pt x="265" y="328"/>
                    </a:lnTo>
                    <a:lnTo>
                      <a:pt x="269" y="326"/>
                    </a:lnTo>
                    <a:lnTo>
                      <a:pt x="273" y="325"/>
                    </a:lnTo>
                    <a:lnTo>
                      <a:pt x="288" y="314"/>
                    </a:lnTo>
                    <a:lnTo>
                      <a:pt x="302" y="302"/>
                    </a:lnTo>
                    <a:lnTo>
                      <a:pt x="313" y="288"/>
                    </a:lnTo>
                    <a:lnTo>
                      <a:pt x="324" y="274"/>
                    </a:lnTo>
                    <a:lnTo>
                      <a:pt x="325" y="269"/>
                    </a:lnTo>
                    <a:lnTo>
                      <a:pt x="328" y="266"/>
                    </a:lnTo>
                    <a:lnTo>
                      <a:pt x="332" y="259"/>
                    </a:lnTo>
                    <a:lnTo>
                      <a:pt x="341" y="244"/>
                    </a:lnTo>
                    <a:lnTo>
                      <a:pt x="345" y="228"/>
                    </a:lnTo>
                    <a:lnTo>
                      <a:pt x="350" y="211"/>
                    </a:lnTo>
                    <a:lnTo>
                      <a:pt x="352" y="194"/>
                    </a:lnTo>
                    <a:lnTo>
                      <a:pt x="354" y="177"/>
                    </a:lnTo>
                    <a:lnTo>
                      <a:pt x="352" y="158"/>
                    </a:lnTo>
                    <a:lnTo>
                      <a:pt x="350" y="141"/>
                    </a:lnTo>
                    <a:lnTo>
                      <a:pt x="341" y="109"/>
                    </a:lnTo>
                    <a:lnTo>
                      <a:pt x="324" y="79"/>
                    </a:lnTo>
                    <a:lnTo>
                      <a:pt x="313" y="65"/>
                    </a:lnTo>
                    <a:lnTo>
                      <a:pt x="302" y="52"/>
                    </a:lnTo>
                    <a:lnTo>
                      <a:pt x="288" y="39"/>
                    </a:lnTo>
                    <a:lnTo>
                      <a:pt x="273" y="29"/>
                    </a:lnTo>
                    <a:lnTo>
                      <a:pt x="258" y="19"/>
                    </a:lnTo>
                    <a:lnTo>
                      <a:pt x="244" y="13"/>
                    </a:lnTo>
                    <a:lnTo>
                      <a:pt x="227" y="6"/>
                    </a:lnTo>
                    <a:lnTo>
                      <a:pt x="211" y="3"/>
                    </a:lnTo>
                    <a:lnTo>
                      <a:pt x="193" y="0"/>
                    </a:lnTo>
                    <a:lnTo>
                      <a:pt x="177" y="0"/>
                    </a:lnTo>
                    <a:lnTo>
                      <a:pt x="140" y="3"/>
                    </a:lnTo>
                    <a:lnTo>
                      <a:pt x="108" y="13"/>
                    </a:lnTo>
                    <a:lnTo>
                      <a:pt x="79" y="29"/>
                    </a:lnTo>
                    <a:lnTo>
                      <a:pt x="52" y="52"/>
                    </a:lnTo>
                    <a:lnTo>
                      <a:pt x="28" y="79"/>
                    </a:lnTo>
                    <a:lnTo>
                      <a:pt x="13" y="109"/>
                    </a:lnTo>
                    <a:lnTo>
                      <a:pt x="2" y="141"/>
                    </a:lnTo>
                    <a:lnTo>
                      <a:pt x="0" y="177"/>
                    </a:lnTo>
                    <a:lnTo>
                      <a:pt x="0" y="194"/>
                    </a:lnTo>
                    <a:lnTo>
                      <a:pt x="2" y="211"/>
                    </a:lnTo>
                    <a:lnTo>
                      <a:pt x="6" y="228"/>
                    </a:lnTo>
                    <a:lnTo>
                      <a:pt x="13" y="244"/>
                    </a:lnTo>
                    <a:lnTo>
                      <a:pt x="19" y="259"/>
                    </a:lnTo>
                    <a:lnTo>
                      <a:pt x="28" y="274"/>
                    </a:lnTo>
                    <a:lnTo>
                      <a:pt x="39" y="288"/>
                    </a:lnTo>
                    <a:lnTo>
                      <a:pt x="52" y="302"/>
                    </a:lnTo>
                    <a:lnTo>
                      <a:pt x="65" y="314"/>
                    </a:lnTo>
                    <a:lnTo>
                      <a:pt x="79" y="325"/>
                    </a:lnTo>
                    <a:lnTo>
                      <a:pt x="108" y="341"/>
                    </a:lnTo>
                    <a:lnTo>
                      <a:pt x="140" y="351"/>
                    </a:lnTo>
                    <a:lnTo>
                      <a:pt x="158" y="353"/>
                    </a:lnTo>
                    <a:lnTo>
                      <a:pt x="177" y="354"/>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44" name="Freeform 35">
                <a:extLst>
                  <a:ext uri="{FF2B5EF4-FFF2-40B4-BE49-F238E27FC236}">
                    <a16:creationId xmlns:a16="http://schemas.microsoft.com/office/drawing/2014/main" id="{B5E5C659-6786-3449-A0E9-78379F083A05}"/>
                  </a:ext>
                </a:extLst>
              </p:cNvPr>
              <p:cNvSpPr>
                <a:spLocks/>
              </p:cNvSpPr>
              <p:nvPr/>
            </p:nvSpPr>
            <p:spPr bwMode="auto">
              <a:xfrm>
                <a:off x="6361113" y="2994026"/>
                <a:ext cx="112713" cy="111125"/>
              </a:xfrm>
              <a:custGeom>
                <a:avLst/>
                <a:gdLst>
                  <a:gd name="T0" fmla="*/ 177 w 353"/>
                  <a:gd name="T1" fmla="*/ 354 h 354"/>
                  <a:gd name="T2" fmla="*/ 193 w 353"/>
                  <a:gd name="T3" fmla="*/ 353 h 354"/>
                  <a:gd name="T4" fmla="*/ 211 w 353"/>
                  <a:gd name="T5" fmla="*/ 350 h 354"/>
                  <a:gd name="T6" fmla="*/ 227 w 353"/>
                  <a:gd name="T7" fmla="*/ 346 h 354"/>
                  <a:gd name="T8" fmla="*/ 244 w 353"/>
                  <a:gd name="T9" fmla="*/ 341 h 354"/>
                  <a:gd name="T10" fmla="*/ 258 w 353"/>
                  <a:gd name="T11" fmla="*/ 333 h 354"/>
                  <a:gd name="T12" fmla="*/ 265 w 353"/>
                  <a:gd name="T13" fmla="*/ 328 h 354"/>
                  <a:gd name="T14" fmla="*/ 269 w 353"/>
                  <a:gd name="T15" fmla="*/ 326 h 354"/>
                  <a:gd name="T16" fmla="*/ 273 w 353"/>
                  <a:gd name="T17" fmla="*/ 325 h 354"/>
                  <a:gd name="T18" fmla="*/ 287 w 353"/>
                  <a:gd name="T19" fmla="*/ 314 h 354"/>
                  <a:gd name="T20" fmla="*/ 302 w 353"/>
                  <a:gd name="T21" fmla="*/ 302 h 354"/>
                  <a:gd name="T22" fmla="*/ 313 w 353"/>
                  <a:gd name="T23" fmla="*/ 288 h 354"/>
                  <a:gd name="T24" fmla="*/ 324 w 353"/>
                  <a:gd name="T25" fmla="*/ 274 h 354"/>
                  <a:gd name="T26" fmla="*/ 325 w 353"/>
                  <a:gd name="T27" fmla="*/ 269 h 354"/>
                  <a:gd name="T28" fmla="*/ 327 w 353"/>
                  <a:gd name="T29" fmla="*/ 266 h 354"/>
                  <a:gd name="T30" fmla="*/ 332 w 353"/>
                  <a:gd name="T31" fmla="*/ 258 h 354"/>
                  <a:gd name="T32" fmla="*/ 340 w 353"/>
                  <a:gd name="T33" fmla="*/ 244 h 354"/>
                  <a:gd name="T34" fmla="*/ 345 w 353"/>
                  <a:gd name="T35" fmla="*/ 228 h 354"/>
                  <a:gd name="T36" fmla="*/ 350 w 353"/>
                  <a:gd name="T37" fmla="*/ 211 h 354"/>
                  <a:gd name="T38" fmla="*/ 352 w 353"/>
                  <a:gd name="T39" fmla="*/ 194 h 354"/>
                  <a:gd name="T40" fmla="*/ 353 w 353"/>
                  <a:gd name="T41" fmla="*/ 177 h 354"/>
                  <a:gd name="T42" fmla="*/ 352 w 353"/>
                  <a:gd name="T43" fmla="*/ 158 h 354"/>
                  <a:gd name="T44" fmla="*/ 350 w 353"/>
                  <a:gd name="T45" fmla="*/ 141 h 354"/>
                  <a:gd name="T46" fmla="*/ 340 w 353"/>
                  <a:gd name="T47" fmla="*/ 109 h 354"/>
                  <a:gd name="T48" fmla="*/ 324 w 353"/>
                  <a:gd name="T49" fmla="*/ 79 h 354"/>
                  <a:gd name="T50" fmla="*/ 313 w 353"/>
                  <a:gd name="T51" fmla="*/ 65 h 354"/>
                  <a:gd name="T52" fmla="*/ 302 w 353"/>
                  <a:gd name="T53" fmla="*/ 52 h 354"/>
                  <a:gd name="T54" fmla="*/ 287 w 353"/>
                  <a:gd name="T55" fmla="*/ 39 h 354"/>
                  <a:gd name="T56" fmla="*/ 273 w 353"/>
                  <a:gd name="T57" fmla="*/ 29 h 354"/>
                  <a:gd name="T58" fmla="*/ 258 w 353"/>
                  <a:gd name="T59" fmla="*/ 19 h 354"/>
                  <a:gd name="T60" fmla="*/ 244 w 353"/>
                  <a:gd name="T61" fmla="*/ 13 h 354"/>
                  <a:gd name="T62" fmla="*/ 227 w 353"/>
                  <a:gd name="T63" fmla="*/ 6 h 354"/>
                  <a:gd name="T64" fmla="*/ 211 w 353"/>
                  <a:gd name="T65" fmla="*/ 3 h 354"/>
                  <a:gd name="T66" fmla="*/ 193 w 353"/>
                  <a:gd name="T67" fmla="*/ 0 h 354"/>
                  <a:gd name="T68" fmla="*/ 177 w 353"/>
                  <a:gd name="T69" fmla="*/ 0 h 354"/>
                  <a:gd name="T70" fmla="*/ 140 w 353"/>
                  <a:gd name="T71" fmla="*/ 3 h 354"/>
                  <a:gd name="T72" fmla="*/ 108 w 353"/>
                  <a:gd name="T73" fmla="*/ 13 h 354"/>
                  <a:gd name="T74" fmla="*/ 79 w 353"/>
                  <a:gd name="T75" fmla="*/ 29 h 354"/>
                  <a:gd name="T76" fmla="*/ 52 w 353"/>
                  <a:gd name="T77" fmla="*/ 52 h 354"/>
                  <a:gd name="T78" fmla="*/ 28 w 353"/>
                  <a:gd name="T79" fmla="*/ 79 h 354"/>
                  <a:gd name="T80" fmla="*/ 13 w 353"/>
                  <a:gd name="T81" fmla="*/ 109 h 354"/>
                  <a:gd name="T82" fmla="*/ 2 w 353"/>
                  <a:gd name="T83" fmla="*/ 141 h 354"/>
                  <a:gd name="T84" fmla="*/ 0 w 353"/>
                  <a:gd name="T85" fmla="*/ 177 h 354"/>
                  <a:gd name="T86" fmla="*/ 0 w 353"/>
                  <a:gd name="T87" fmla="*/ 194 h 354"/>
                  <a:gd name="T88" fmla="*/ 2 w 353"/>
                  <a:gd name="T89" fmla="*/ 211 h 354"/>
                  <a:gd name="T90" fmla="*/ 6 w 353"/>
                  <a:gd name="T91" fmla="*/ 228 h 354"/>
                  <a:gd name="T92" fmla="*/ 13 w 353"/>
                  <a:gd name="T93" fmla="*/ 244 h 354"/>
                  <a:gd name="T94" fmla="*/ 19 w 353"/>
                  <a:gd name="T95" fmla="*/ 258 h 354"/>
                  <a:gd name="T96" fmla="*/ 28 w 353"/>
                  <a:gd name="T97" fmla="*/ 274 h 354"/>
                  <a:gd name="T98" fmla="*/ 39 w 353"/>
                  <a:gd name="T99" fmla="*/ 288 h 354"/>
                  <a:gd name="T100" fmla="*/ 52 w 353"/>
                  <a:gd name="T101" fmla="*/ 302 h 354"/>
                  <a:gd name="T102" fmla="*/ 65 w 353"/>
                  <a:gd name="T103" fmla="*/ 314 h 354"/>
                  <a:gd name="T104" fmla="*/ 79 w 353"/>
                  <a:gd name="T105" fmla="*/ 325 h 354"/>
                  <a:gd name="T106" fmla="*/ 108 w 353"/>
                  <a:gd name="T107" fmla="*/ 341 h 354"/>
                  <a:gd name="T108" fmla="*/ 140 w 353"/>
                  <a:gd name="T109" fmla="*/ 350 h 354"/>
                  <a:gd name="T110" fmla="*/ 158 w 353"/>
                  <a:gd name="T111" fmla="*/ 353 h 354"/>
                  <a:gd name="T112" fmla="*/ 177 w 353"/>
                  <a:gd name="T113"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3" h="354">
                    <a:moveTo>
                      <a:pt x="177" y="354"/>
                    </a:moveTo>
                    <a:lnTo>
                      <a:pt x="193" y="353"/>
                    </a:lnTo>
                    <a:lnTo>
                      <a:pt x="211" y="350"/>
                    </a:lnTo>
                    <a:lnTo>
                      <a:pt x="227" y="346"/>
                    </a:lnTo>
                    <a:lnTo>
                      <a:pt x="244" y="341"/>
                    </a:lnTo>
                    <a:lnTo>
                      <a:pt x="258" y="333"/>
                    </a:lnTo>
                    <a:lnTo>
                      <a:pt x="265" y="328"/>
                    </a:lnTo>
                    <a:lnTo>
                      <a:pt x="269" y="326"/>
                    </a:lnTo>
                    <a:lnTo>
                      <a:pt x="273" y="325"/>
                    </a:lnTo>
                    <a:lnTo>
                      <a:pt x="287" y="314"/>
                    </a:lnTo>
                    <a:lnTo>
                      <a:pt x="302" y="302"/>
                    </a:lnTo>
                    <a:lnTo>
                      <a:pt x="313" y="288"/>
                    </a:lnTo>
                    <a:lnTo>
                      <a:pt x="324" y="274"/>
                    </a:lnTo>
                    <a:lnTo>
                      <a:pt x="325" y="269"/>
                    </a:lnTo>
                    <a:lnTo>
                      <a:pt x="327" y="266"/>
                    </a:lnTo>
                    <a:lnTo>
                      <a:pt x="332" y="258"/>
                    </a:lnTo>
                    <a:lnTo>
                      <a:pt x="340" y="244"/>
                    </a:lnTo>
                    <a:lnTo>
                      <a:pt x="345" y="228"/>
                    </a:lnTo>
                    <a:lnTo>
                      <a:pt x="350" y="211"/>
                    </a:lnTo>
                    <a:lnTo>
                      <a:pt x="352" y="194"/>
                    </a:lnTo>
                    <a:lnTo>
                      <a:pt x="353" y="177"/>
                    </a:lnTo>
                    <a:lnTo>
                      <a:pt x="352" y="158"/>
                    </a:lnTo>
                    <a:lnTo>
                      <a:pt x="350" y="141"/>
                    </a:lnTo>
                    <a:lnTo>
                      <a:pt x="340" y="109"/>
                    </a:lnTo>
                    <a:lnTo>
                      <a:pt x="324" y="79"/>
                    </a:lnTo>
                    <a:lnTo>
                      <a:pt x="313" y="65"/>
                    </a:lnTo>
                    <a:lnTo>
                      <a:pt x="302" y="52"/>
                    </a:lnTo>
                    <a:lnTo>
                      <a:pt x="287" y="39"/>
                    </a:lnTo>
                    <a:lnTo>
                      <a:pt x="273" y="29"/>
                    </a:lnTo>
                    <a:lnTo>
                      <a:pt x="258" y="19"/>
                    </a:lnTo>
                    <a:lnTo>
                      <a:pt x="244" y="13"/>
                    </a:lnTo>
                    <a:lnTo>
                      <a:pt x="227" y="6"/>
                    </a:lnTo>
                    <a:lnTo>
                      <a:pt x="211" y="3"/>
                    </a:lnTo>
                    <a:lnTo>
                      <a:pt x="193" y="0"/>
                    </a:lnTo>
                    <a:lnTo>
                      <a:pt x="177" y="0"/>
                    </a:lnTo>
                    <a:lnTo>
                      <a:pt x="140" y="3"/>
                    </a:lnTo>
                    <a:lnTo>
                      <a:pt x="108" y="13"/>
                    </a:lnTo>
                    <a:lnTo>
                      <a:pt x="79" y="29"/>
                    </a:lnTo>
                    <a:lnTo>
                      <a:pt x="52" y="52"/>
                    </a:lnTo>
                    <a:lnTo>
                      <a:pt x="28" y="79"/>
                    </a:lnTo>
                    <a:lnTo>
                      <a:pt x="13" y="109"/>
                    </a:lnTo>
                    <a:lnTo>
                      <a:pt x="2" y="141"/>
                    </a:lnTo>
                    <a:lnTo>
                      <a:pt x="0" y="177"/>
                    </a:lnTo>
                    <a:lnTo>
                      <a:pt x="0" y="194"/>
                    </a:lnTo>
                    <a:lnTo>
                      <a:pt x="2" y="211"/>
                    </a:lnTo>
                    <a:lnTo>
                      <a:pt x="6" y="228"/>
                    </a:lnTo>
                    <a:lnTo>
                      <a:pt x="13" y="244"/>
                    </a:lnTo>
                    <a:lnTo>
                      <a:pt x="19" y="258"/>
                    </a:lnTo>
                    <a:lnTo>
                      <a:pt x="28" y="274"/>
                    </a:lnTo>
                    <a:lnTo>
                      <a:pt x="39" y="288"/>
                    </a:lnTo>
                    <a:lnTo>
                      <a:pt x="52" y="302"/>
                    </a:lnTo>
                    <a:lnTo>
                      <a:pt x="65" y="314"/>
                    </a:lnTo>
                    <a:lnTo>
                      <a:pt x="79" y="325"/>
                    </a:lnTo>
                    <a:lnTo>
                      <a:pt x="108" y="341"/>
                    </a:lnTo>
                    <a:lnTo>
                      <a:pt x="140" y="350"/>
                    </a:lnTo>
                    <a:lnTo>
                      <a:pt x="158" y="353"/>
                    </a:lnTo>
                    <a:lnTo>
                      <a:pt x="177" y="354"/>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45" name="Freeform 36">
                <a:extLst>
                  <a:ext uri="{FF2B5EF4-FFF2-40B4-BE49-F238E27FC236}">
                    <a16:creationId xmlns:a16="http://schemas.microsoft.com/office/drawing/2014/main" id="{8DE7C68A-99FE-09F8-373B-E810A810B960}"/>
                  </a:ext>
                </a:extLst>
              </p:cNvPr>
              <p:cNvSpPr>
                <a:spLocks/>
              </p:cNvSpPr>
              <p:nvPr/>
            </p:nvSpPr>
            <p:spPr bwMode="auto">
              <a:xfrm>
                <a:off x="7132638" y="2828926"/>
                <a:ext cx="112713" cy="112713"/>
              </a:xfrm>
              <a:custGeom>
                <a:avLst/>
                <a:gdLst>
                  <a:gd name="T0" fmla="*/ 177 w 354"/>
                  <a:gd name="T1" fmla="*/ 354 h 354"/>
                  <a:gd name="T2" fmla="*/ 193 w 354"/>
                  <a:gd name="T3" fmla="*/ 353 h 354"/>
                  <a:gd name="T4" fmla="*/ 211 w 354"/>
                  <a:gd name="T5" fmla="*/ 351 h 354"/>
                  <a:gd name="T6" fmla="*/ 228 w 354"/>
                  <a:gd name="T7" fmla="*/ 346 h 354"/>
                  <a:gd name="T8" fmla="*/ 244 w 354"/>
                  <a:gd name="T9" fmla="*/ 341 h 354"/>
                  <a:gd name="T10" fmla="*/ 258 w 354"/>
                  <a:gd name="T11" fmla="*/ 333 h 354"/>
                  <a:gd name="T12" fmla="*/ 265 w 354"/>
                  <a:gd name="T13" fmla="*/ 328 h 354"/>
                  <a:gd name="T14" fmla="*/ 269 w 354"/>
                  <a:gd name="T15" fmla="*/ 326 h 354"/>
                  <a:gd name="T16" fmla="*/ 274 w 354"/>
                  <a:gd name="T17" fmla="*/ 325 h 354"/>
                  <a:gd name="T18" fmla="*/ 288 w 354"/>
                  <a:gd name="T19" fmla="*/ 314 h 354"/>
                  <a:gd name="T20" fmla="*/ 302 w 354"/>
                  <a:gd name="T21" fmla="*/ 302 h 354"/>
                  <a:gd name="T22" fmla="*/ 314 w 354"/>
                  <a:gd name="T23" fmla="*/ 288 h 354"/>
                  <a:gd name="T24" fmla="*/ 324 w 354"/>
                  <a:gd name="T25" fmla="*/ 274 h 354"/>
                  <a:gd name="T26" fmla="*/ 325 w 354"/>
                  <a:gd name="T27" fmla="*/ 269 h 354"/>
                  <a:gd name="T28" fmla="*/ 328 w 354"/>
                  <a:gd name="T29" fmla="*/ 266 h 354"/>
                  <a:gd name="T30" fmla="*/ 333 w 354"/>
                  <a:gd name="T31" fmla="*/ 259 h 354"/>
                  <a:gd name="T32" fmla="*/ 341 w 354"/>
                  <a:gd name="T33" fmla="*/ 244 h 354"/>
                  <a:gd name="T34" fmla="*/ 345 w 354"/>
                  <a:gd name="T35" fmla="*/ 228 h 354"/>
                  <a:gd name="T36" fmla="*/ 350 w 354"/>
                  <a:gd name="T37" fmla="*/ 211 h 354"/>
                  <a:gd name="T38" fmla="*/ 353 w 354"/>
                  <a:gd name="T39" fmla="*/ 194 h 354"/>
                  <a:gd name="T40" fmla="*/ 354 w 354"/>
                  <a:gd name="T41" fmla="*/ 177 h 354"/>
                  <a:gd name="T42" fmla="*/ 353 w 354"/>
                  <a:gd name="T43" fmla="*/ 158 h 354"/>
                  <a:gd name="T44" fmla="*/ 350 w 354"/>
                  <a:gd name="T45" fmla="*/ 141 h 354"/>
                  <a:gd name="T46" fmla="*/ 341 w 354"/>
                  <a:gd name="T47" fmla="*/ 109 h 354"/>
                  <a:gd name="T48" fmla="*/ 324 w 354"/>
                  <a:gd name="T49" fmla="*/ 79 h 354"/>
                  <a:gd name="T50" fmla="*/ 314 w 354"/>
                  <a:gd name="T51" fmla="*/ 65 h 354"/>
                  <a:gd name="T52" fmla="*/ 302 w 354"/>
                  <a:gd name="T53" fmla="*/ 52 h 354"/>
                  <a:gd name="T54" fmla="*/ 288 w 354"/>
                  <a:gd name="T55" fmla="*/ 39 h 354"/>
                  <a:gd name="T56" fmla="*/ 274 w 354"/>
                  <a:gd name="T57" fmla="*/ 29 h 354"/>
                  <a:gd name="T58" fmla="*/ 258 w 354"/>
                  <a:gd name="T59" fmla="*/ 19 h 354"/>
                  <a:gd name="T60" fmla="*/ 244 w 354"/>
                  <a:gd name="T61" fmla="*/ 13 h 354"/>
                  <a:gd name="T62" fmla="*/ 228 w 354"/>
                  <a:gd name="T63" fmla="*/ 6 h 354"/>
                  <a:gd name="T64" fmla="*/ 211 w 354"/>
                  <a:gd name="T65" fmla="*/ 3 h 354"/>
                  <a:gd name="T66" fmla="*/ 193 w 354"/>
                  <a:gd name="T67" fmla="*/ 0 h 354"/>
                  <a:gd name="T68" fmla="*/ 177 w 354"/>
                  <a:gd name="T69" fmla="*/ 0 h 354"/>
                  <a:gd name="T70" fmla="*/ 140 w 354"/>
                  <a:gd name="T71" fmla="*/ 3 h 354"/>
                  <a:gd name="T72" fmla="*/ 109 w 354"/>
                  <a:gd name="T73" fmla="*/ 13 h 354"/>
                  <a:gd name="T74" fmla="*/ 79 w 354"/>
                  <a:gd name="T75" fmla="*/ 29 h 354"/>
                  <a:gd name="T76" fmla="*/ 52 w 354"/>
                  <a:gd name="T77" fmla="*/ 52 h 354"/>
                  <a:gd name="T78" fmla="*/ 28 w 354"/>
                  <a:gd name="T79" fmla="*/ 79 h 354"/>
                  <a:gd name="T80" fmla="*/ 13 w 354"/>
                  <a:gd name="T81" fmla="*/ 109 h 354"/>
                  <a:gd name="T82" fmla="*/ 2 w 354"/>
                  <a:gd name="T83" fmla="*/ 141 h 354"/>
                  <a:gd name="T84" fmla="*/ 0 w 354"/>
                  <a:gd name="T85" fmla="*/ 177 h 354"/>
                  <a:gd name="T86" fmla="*/ 0 w 354"/>
                  <a:gd name="T87" fmla="*/ 194 h 354"/>
                  <a:gd name="T88" fmla="*/ 2 w 354"/>
                  <a:gd name="T89" fmla="*/ 211 h 354"/>
                  <a:gd name="T90" fmla="*/ 6 w 354"/>
                  <a:gd name="T91" fmla="*/ 228 h 354"/>
                  <a:gd name="T92" fmla="*/ 13 w 354"/>
                  <a:gd name="T93" fmla="*/ 244 h 354"/>
                  <a:gd name="T94" fmla="*/ 19 w 354"/>
                  <a:gd name="T95" fmla="*/ 259 h 354"/>
                  <a:gd name="T96" fmla="*/ 28 w 354"/>
                  <a:gd name="T97" fmla="*/ 274 h 354"/>
                  <a:gd name="T98" fmla="*/ 39 w 354"/>
                  <a:gd name="T99" fmla="*/ 288 h 354"/>
                  <a:gd name="T100" fmla="*/ 52 w 354"/>
                  <a:gd name="T101" fmla="*/ 302 h 354"/>
                  <a:gd name="T102" fmla="*/ 65 w 354"/>
                  <a:gd name="T103" fmla="*/ 314 h 354"/>
                  <a:gd name="T104" fmla="*/ 79 w 354"/>
                  <a:gd name="T105" fmla="*/ 325 h 354"/>
                  <a:gd name="T106" fmla="*/ 109 w 354"/>
                  <a:gd name="T107" fmla="*/ 341 h 354"/>
                  <a:gd name="T108" fmla="*/ 140 w 354"/>
                  <a:gd name="T109" fmla="*/ 351 h 354"/>
                  <a:gd name="T110" fmla="*/ 158 w 354"/>
                  <a:gd name="T111" fmla="*/ 353 h 354"/>
                  <a:gd name="T112" fmla="*/ 177 w 354"/>
                  <a:gd name="T113"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4" h="354">
                    <a:moveTo>
                      <a:pt x="177" y="354"/>
                    </a:moveTo>
                    <a:lnTo>
                      <a:pt x="193" y="353"/>
                    </a:lnTo>
                    <a:lnTo>
                      <a:pt x="211" y="351"/>
                    </a:lnTo>
                    <a:lnTo>
                      <a:pt x="228" y="346"/>
                    </a:lnTo>
                    <a:lnTo>
                      <a:pt x="244" y="341"/>
                    </a:lnTo>
                    <a:lnTo>
                      <a:pt x="258" y="333"/>
                    </a:lnTo>
                    <a:lnTo>
                      <a:pt x="265" y="328"/>
                    </a:lnTo>
                    <a:lnTo>
                      <a:pt x="269" y="326"/>
                    </a:lnTo>
                    <a:lnTo>
                      <a:pt x="274" y="325"/>
                    </a:lnTo>
                    <a:lnTo>
                      <a:pt x="288" y="314"/>
                    </a:lnTo>
                    <a:lnTo>
                      <a:pt x="302" y="302"/>
                    </a:lnTo>
                    <a:lnTo>
                      <a:pt x="314" y="288"/>
                    </a:lnTo>
                    <a:lnTo>
                      <a:pt x="324" y="274"/>
                    </a:lnTo>
                    <a:lnTo>
                      <a:pt x="325" y="269"/>
                    </a:lnTo>
                    <a:lnTo>
                      <a:pt x="328" y="266"/>
                    </a:lnTo>
                    <a:lnTo>
                      <a:pt x="333" y="259"/>
                    </a:lnTo>
                    <a:lnTo>
                      <a:pt x="341" y="244"/>
                    </a:lnTo>
                    <a:lnTo>
                      <a:pt x="345" y="228"/>
                    </a:lnTo>
                    <a:lnTo>
                      <a:pt x="350" y="211"/>
                    </a:lnTo>
                    <a:lnTo>
                      <a:pt x="353" y="194"/>
                    </a:lnTo>
                    <a:lnTo>
                      <a:pt x="354" y="177"/>
                    </a:lnTo>
                    <a:lnTo>
                      <a:pt x="353" y="158"/>
                    </a:lnTo>
                    <a:lnTo>
                      <a:pt x="350" y="141"/>
                    </a:lnTo>
                    <a:lnTo>
                      <a:pt x="341" y="109"/>
                    </a:lnTo>
                    <a:lnTo>
                      <a:pt x="324" y="79"/>
                    </a:lnTo>
                    <a:lnTo>
                      <a:pt x="314" y="65"/>
                    </a:lnTo>
                    <a:lnTo>
                      <a:pt x="302" y="52"/>
                    </a:lnTo>
                    <a:lnTo>
                      <a:pt x="288" y="39"/>
                    </a:lnTo>
                    <a:lnTo>
                      <a:pt x="274" y="29"/>
                    </a:lnTo>
                    <a:lnTo>
                      <a:pt x="258" y="19"/>
                    </a:lnTo>
                    <a:lnTo>
                      <a:pt x="244" y="13"/>
                    </a:lnTo>
                    <a:lnTo>
                      <a:pt x="228" y="6"/>
                    </a:lnTo>
                    <a:lnTo>
                      <a:pt x="211" y="3"/>
                    </a:lnTo>
                    <a:lnTo>
                      <a:pt x="193" y="0"/>
                    </a:lnTo>
                    <a:lnTo>
                      <a:pt x="177" y="0"/>
                    </a:lnTo>
                    <a:lnTo>
                      <a:pt x="140" y="3"/>
                    </a:lnTo>
                    <a:lnTo>
                      <a:pt x="109" y="13"/>
                    </a:lnTo>
                    <a:lnTo>
                      <a:pt x="79" y="29"/>
                    </a:lnTo>
                    <a:lnTo>
                      <a:pt x="52" y="52"/>
                    </a:lnTo>
                    <a:lnTo>
                      <a:pt x="28" y="79"/>
                    </a:lnTo>
                    <a:lnTo>
                      <a:pt x="13" y="109"/>
                    </a:lnTo>
                    <a:lnTo>
                      <a:pt x="2" y="141"/>
                    </a:lnTo>
                    <a:lnTo>
                      <a:pt x="0" y="177"/>
                    </a:lnTo>
                    <a:lnTo>
                      <a:pt x="0" y="194"/>
                    </a:lnTo>
                    <a:lnTo>
                      <a:pt x="2" y="211"/>
                    </a:lnTo>
                    <a:lnTo>
                      <a:pt x="6" y="228"/>
                    </a:lnTo>
                    <a:lnTo>
                      <a:pt x="13" y="244"/>
                    </a:lnTo>
                    <a:lnTo>
                      <a:pt x="19" y="259"/>
                    </a:lnTo>
                    <a:lnTo>
                      <a:pt x="28" y="274"/>
                    </a:lnTo>
                    <a:lnTo>
                      <a:pt x="39" y="288"/>
                    </a:lnTo>
                    <a:lnTo>
                      <a:pt x="52" y="302"/>
                    </a:lnTo>
                    <a:lnTo>
                      <a:pt x="65" y="314"/>
                    </a:lnTo>
                    <a:lnTo>
                      <a:pt x="79" y="325"/>
                    </a:lnTo>
                    <a:lnTo>
                      <a:pt x="109" y="341"/>
                    </a:lnTo>
                    <a:lnTo>
                      <a:pt x="140" y="351"/>
                    </a:lnTo>
                    <a:lnTo>
                      <a:pt x="158" y="353"/>
                    </a:lnTo>
                    <a:lnTo>
                      <a:pt x="177" y="354"/>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46" name="Freeform 37">
                <a:extLst>
                  <a:ext uri="{FF2B5EF4-FFF2-40B4-BE49-F238E27FC236}">
                    <a16:creationId xmlns:a16="http://schemas.microsoft.com/office/drawing/2014/main" id="{405892B9-98B6-96EB-6A95-84B6449BB8C8}"/>
                  </a:ext>
                </a:extLst>
              </p:cNvPr>
              <p:cNvSpPr>
                <a:spLocks/>
              </p:cNvSpPr>
              <p:nvPr/>
            </p:nvSpPr>
            <p:spPr bwMode="auto">
              <a:xfrm>
                <a:off x="8321676" y="2649538"/>
                <a:ext cx="112713" cy="111125"/>
              </a:xfrm>
              <a:custGeom>
                <a:avLst/>
                <a:gdLst>
                  <a:gd name="T0" fmla="*/ 176 w 353"/>
                  <a:gd name="T1" fmla="*/ 354 h 354"/>
                  <a:gd name="T2" fmla="*/ 193 w 353"/>
                  <a:gd name="T3" fmla="*/ 353 h 354"/>
                  <a:gd name="T4" fmla="*/ 211 w 353"/>
                  <a:gd name="T5" fmla="*/ 351 h 354"/>
                  <a:gd name="T6" fmla="*/ 227 w 353"/>
                  <a:gd name="T7" fmla="*/ 346 h 354"/>
                  <a:gd name="T8" fmla="*/ 244 w 353"/>
                  <a:gd name="T9" fmla="*/ 341 h 354"/>
                  <a:gd name="T10" fmla="*/ 258 w 353"/>
                  <a:gd name="T11" fmla="*/ 333 h 354"/>
                  <a:gd name="T12" fmla="*/ 265 w 353"/>
                  <a:gd name="T13" fmla="*/ 328 h 354"/>
                  <a:gd name="T14" fmla="*/ 268 w 353"/>
                  <a:gd name="T15" fmla="*/ 326 h 354"/>
                  <a:gd name="T16" fmla="*/ 273 w 353"/>
                  <a:gd name="T17" fmla="*/ 325 h 354"/>
                  <a:gd name="T18" fmla="*/ 287 w 353"/>
                  <a:gd name="T19" fmla="*/ 314 h 354"/>
                  <a:gd name="T20" fmla="*/ 301 w 353"/>
                  <a:gd name="T21" fmla="*/ 302 h 354"/>
                  <a:gd name="T22" fmla="*/ 313 w 353"/>
                  <a:gd name="T23" fmla="*/ 288 h 354"/>
                  <a:gd name="T24" fmla="*/ 324 w 353"/>
                  <a:gd name="T25" fmla="*/ 274 h 354"/>
                  <a:gd name="T26" fmla="*/ 325 w 353"/>
                  <a:gd name="T27" fmla="*/ 269 h 354"/>
                  <a:gd name="T28" fmla="*/ 327 w 353"/>
                  <a:gd name="T29" fmla="*/ 266 h 354"/>
                  <a:gd name="T30" fmla="*/ 332 w 353"/>
                  <a:gd name="T31" fmla="*/ 259 h 354"/>
                  <a:gd name="T32" fmla="*/ 340 w 353"/>
                  <a:gd name="T33" fmla="*/ 244 h 354"/>
                  <a:gd name="T34" fmla="*/ 345 w 353"/>
                  <a:gd name="T35" fmla="*/ 228 h 354"/>
                  <a:gd name="T36" fmla="*/ 350 w 353"/>
                  <a:gd name="T37" fmla="*/ 211 h 354"/>
                  <a:gd name="T38" fmla="*/ 352 w 353"/>
                  <a:gd name="T39" fmla="*/ 194 h 354"/>
                  <a:gd name="T40" fmla="*/ 353 w 353"/>
                  <a:gd name="T41" fmla="*/ 177 h 354"/>
                  <a:gd name="T42" fmla="*/ 352 w 353"/>
                  <a:gd name="T43" fmla="*/ 158 h 354"/>
                  <a:gd name="T44" fmla="*/ 350 w 353"/>
                  <a:gd name="T45" fmla="*/ 141 h 354"/>
                  <a:gd name="T46" fmla="*/ 340 w 353"/>
                  <a:gd name="T47" fmla="*/ 109 h 354"/>
                  <a:gd name="T48" fmla="*/ 324 w 353"/>
                  <a:gd name="T49" fmla="*/ 79 h 354"/>
                  <a:gd name="T50" fmla="*/ 313 w 353"/>
                  <a:gd name="T51" fmla="*/ 65 h 354"/>
                  <a:gd name="T52" fmla="*/ 301 w 353"/>
                  <a:gd name="T53" fmla="*/ 52 h 354"/>
                  <a:gd name="T54" fmla="*/ 287 w 353"/>
                  <a:gd name="T55" fmla="*/ 39 h 354"/>
                  <a:gd name="T56" fmla="*/ 273 w 353"/>
                  <a:gd name="T57" fmla="*/ 29 h 354"/>
                  <a:gd name="T58" fmla="*/ 258 w 353"/>
                  <a:gd name="T59" fmla="*/ 19 h 354"/>
                  <a:gd name="T60" fmla="*/ 244 w 353"/>
                  <a:gd name="T61" fmla="*/ 13 h 354"/>
                  <a:gd name="T62" fmla="*/ 227 w 353"/>
                  <a:gd name="T63" fmla="*/ 6 h 354"/>
                  <a:gd name="T64" fmla="*/ 211 w 353"/>
                  <a:gd name="T65" fmla="*/ 3 h 354"/>
                  <a:gd name="T66" fmla="*/ 193 w 353"/>
                  <a:gd name="T67" fmla="*/ 0 h 354"/>
                  <a:gd name="T68" fmla="*/ 176 w 353"/>
                  <a:gd name="T69" fmla="*/ 0 h 354"/>
                  <a:gd name="T70" fmla="*/ 140 w 353"/>
                  <a:gd name="T71" fmla="*/ 3 h 354"/>
                  <a:gd name="T72" fmla="*/ 108 w 353"/>
                  <a:gd name="T73" fmla="*/ 13 h 354"/>
                  <a:gd name="T74" fmla="*/ 78 w 353"/>
                  <a:gd name="T75" fmla="*/ 29 h 354"/>
                  <a:gd name="T76" fmla="*/ 51 w 353"/>
                  <a:gd name="T77" fmla="*/ 52 h 354"/>
                  <a:gd name="T78" fmla="*/ 28 w 353"/>
                  <a:gd name="T79" fmla="*/ 79 h 354"/>
                  <a:gd name="T80" fmla="*/ 12 w 353"/>
                  <a:gd name="T81" fmla="*/ 109 h 354"/>
                  <a:gd name="T82" fmla="*/ 2 w 353"/>
                  <a:gd name="T83" fmla="*/ 141 h 354"/>
                  <a:gd name="T84" fmla="*/ 0 w 353"/>
                  <a:gd name="T85" fmla="*/ 177 h 354"/>
                  <a:gd name="T86" fmla="*/ 0 w 353"/>
                  <a:gd name="T87" fmla="*/ 194 h 354"/>
                  <a:gd name="T88" fmla="*/ 2 w 353"/>
                  <a:gd name="T89" fmla="*/ 211 h 354"/>
                  <a:gd name="T90" fmla="*/ 5 w 353"/>
                  <a:gd name="T91" fmla="*/ 228 h 354"/>
                  <a:gd name="T92" fmla="*/ 12 w 353"/>
                  <a:gd name="T93" fmla="*/ 244 h 354"/>
                  <a:gd name="T94" fmla="*/ 18 w 353"/>
                  <a:gd name="T95" fmla="*/ 259 h 354"/>
                  <a:gd name="T96" fmla="*/ 28 w 353"/>
                  <a:gd name="T97" fmla="*/ 274 h 354"/>
                  <a:gd name="T98" fmla="*/ 38 w 353"/>
                  <a:gd name="T99" fmla="*/ 288 h 354"/>
                  <a:gd name="T100" fmla="*/ 51 w 353"/>
                  <a:gd name="T101" fmla="*/ 302 h 354"/>
                  <a:gd name="T102" fmla="*/ 64 w 353"/>
                  <a:gd name="T103" fmla="*/ 314 h 354"/>
                  <a:gd name="T104" fmla="*/ 78 w 353"/>
                  <a:gd name="T105" fmla="*/ 325 h 354"/>
                  <a:gd name="T106" fmla="*/ 108 w 353"/>
                  <a:gd name="T107" fmla="*/ 341 h 354"/>
                  <a:gd name="T108" fmla="*/ 140 w 353"/>
                  <a:gd name="T109" fmla="*/ 351 h 354"/>
                  <a:gd name="T110" fmla="*/ 157 w 353"/>
                  <a:gd name="T111" fmla="*/ 353 h 354"/>
                  <a:gd name="T112" fmla="*/ 176 w 353"/>
                  <a:gd name="T113"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3" h="354">
                    <a:moveTo>
                      <a:pt x="176" y="354"/>
                    </a:moveTo>
                    <a:lnTo>
                      <a:pt x="193" y="353"/>
                    </a:lnTo>
                    <a:lnTo>
                      <a:pt x="211" y="351"/>
                    </a:lnTo>
                    <a:lnTo>
                      <a:pt x="227" y="346"/>
                    </a:lnTo>
                    <a:lnTo>
                      <a:pt x="244" y="341"/>
                    </a:lnTo>
                    <a:lnTo>
                      <a:pt x="258" y="333"/>
                    </a:lnTo>
                    <a:lnTo>
                      <a:pt x="265" y="328"/>
                    </a:lnTo>
                    <a:lnTo>
                      <a:pt x="268" y="326"/>
                    </a:lnTo>
                    <a:lnTo>
                      <a:pt x="273" y="325"/>
                    </a:lnTo>
                    <a:lnTo>
                      <a:pt x="287" y="314"/>
                    </a:lnTo>
                    <a:lnTo>
                      <a:pt x="301" y="302"/>
                    </a:lnTo>
                    <a:lnTo>
                      <a:pt x="313" y="288"/>
                    </a:lnTo>
                    <a:lnTo>
                      <a:pt x="324" y="274"/>
                    </a:lnTo>
                    <a:lnTo>
                      <a:pt x="325" y="269"/>
                    </a:lnTo>
                    <a:lnTo>
                      <a:pt x="327" y="266"/>
                    </a:lnTo>
                    <a:lnTo>
                      <a:pt x="332" y="259"/>
                    </a:lnTo>
                    <a:lnTo>
                      <a:pt x="340" y="244"/>
                    </a:lnTo>
                    <a:lnTo>
                      <a:pt x="345" y="228"/>
                    </a:lnTo>
                    <a:lnTo>
                      <a:pt x="350" y="211"/>
                    </a:lnTo>
                    <a:lnTo>
                      <a:pt x="352" y="194"/>
                    </a:lnTo>
                    <a:lnTo>
                      <a:pt x="353" y="177"/>
                    </a:lnTo>
                    <a:lnTo>
                      <a:pt x="352" y="158"/>
                    </a:lnTo>
                    <a:lnTo>
                      <a:pt x="350" y="141"/>
                    </a:lnTo>
                    <a:lnTo>
                      <a:pt x="340" y="109"/>
                    </a:lnTo>
                    <a:lnTo>
                      <a:pt x="324" y="79"/>
                    </a:lnTo>
                    <a:lnTo>
                      <a:pt x="313" y="65"/>
                    </a:lnTo>
                    <a:lnTo>
                      <a:pt x="301" y="52"/>
                    </a:lnTo>
                    <a:lnTo>
                      <a:pt x="287" y="39"/>
                    </a:lnTo>
                    <a:lnTo>
                      <a:pt x="273" y="29"/>
                    </a:lnTo>
                    <a:lnTo>
                      <a:pt x="258" y="19"/>
                    </a:lnTo>
                    <a:lnTo>
                      <a:pt x="244" y="13"/>
                    </a:lnTo>
                    <a:lnTo>
                      <a:pt x="227" y="6"/>
                    </a:lnTo>
                    <a:lnTo>
                      <a:pt x="211" y="3"/>
                    </a:lnTo>
                    <a:lnTo>
                      <a:pt x="193" y="0"/>
                    </a:lnTo>
                    <a:lnTo>
                      <a:pt x="176" y="0"/>
                    </a:lnTo>
                    <a:lnTo>
                      <a:pt x="140" y="3"/>
                    </a:lnTo>
                    <a:lnTo>
                      <a:pt x="108" y="13"/>
                    </a:lnTo>
                    <a:lnTo>
                      <a:pt x="78" y="29"/>
                    </a:lnTo>
                    <a:lnTo>
                      <a:pt x="51" y="52"/>
                    </a:lnTo>
                    <a:lnTo>
                      <a:pt x="28" y="79"/>
                    </a:lnTo>
                    <a:lnTo>
                      <a:pt x="12" y="109"/>
                    </a:lnTo>
                    <a:lnTo>
                      <a:pt x="2" y="141"/>
                    </a:lnTo>
                    <a:lnTo>
                      <a:pt x="0" y="177"/>
                    </a:lnTo>
                    <a:lnTo>
                      <a:pt x="0" y="194"/>
                    </a:lnTo>
                    <a:lnTo>
                      <a:pt x="2" y="211"/>
                    </a:lnTo>
                    <a:lnTo>
                      <a:pt x="5" y="228"/>
                    </a:lnTo>
                    <a:lnTo>
                      <a:pt x="12" y="244"/>
                    </a:lnTo>
                    <a:lnTo>
                      <a:pt x="18" y="259"/>
                    </a:lnTo>
                    <a:lnTo>
                      <a:pt x="28" y="274"/>
                    </a:lnTo>
                    <a:lnTo>
                      <a:pt x="38" y="288"/>
                    </a:lnTo>
                    <a:lnTo>
                      <a:pt x="51" y="302"/>
                    </a:lnTo>
                    <a:lnTo>
                      <a:pt x="64" y="314"/>
                    </a:lnTo>
                    <a:lnTo>
                      <a:pt x="78" y="325"/>
                    </a:lnTo>
                    <a:lnTo>
                      <a:pt x="108" y="341"/>
                    </a:lnTo>
                    <a:lnTo>
                      <a:pt x="140" y="351"/>
                    </a:lnTo>
                    <a:lnTo>
                      <a:pt x="157" y="353"/>
                    </a:lnTo>
                    <a:lnTo>
                      <a:pt x="176" y="354"/>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47" name="Freeform 38">
                <a:extLst>
                  <a:ext uri="{FF2B5EF4-FFF2-40B4-BE49-F238E27FC236}">
                    <a16:creationId xmlns:a16="http://schemas.microsoft.com/office/drawing/2014/main" id="{487C9507-5819-654E-DBDB-77D09A62B817}"/>
                  </a:ext>
                </a:extLst>
              </p:cNvPr>
              <p:cNvSpPr>
                <a:spLocks/>
              </p:cNvSpPr>
              <p:nvPr/>
            </p:nvSpPr>
            <p:spPr bwMode="auto">
              <a:xfrm>
                <a:off x="8210551" y="2873376"/>
                <a:ext cx="111125" cy="112713"/>
              </a:xfrm>
              <a:custGeom>
                <a:avLst/>
                <a:gdLst>
                  <a:gd name="T0" fmla="*/ 177 w 354"/>
                  <a:gd name="T1" fmla="*/ 0 h 354"/>
                  <a:gd name="T2" fmla="*/ 140 w 354"/>
                  <a:gd name="T3" fmla="*/ 2 h 354"/>
                  <a:gd name="T4" fmla="*/ 108 w 354"/>
                  <a:gd name="T5" fmla="*/ 13 h 354"/>
                  <a:gd name="T6" fmla="*/ 79 w 354"/>
                  <a:gd name="T7" fmla="*/ 28 h 354"/>
                  <a:gd name="T8" fmla="*/ 52 w 354"/>
                  <a:gd name="T9" fmla="*/ 52 h 354"/>
                  <a:gd name="T10" fmla="*/ 28 w 354"/>
                  <a:gd name="T11" fmla="*/ 79 h 354"/>
                  <a:gd name="T12" fmla="*/ 13 w 354"/>
                  <a:gd name="T13" fmla="*/ 108 h 354"/>
                  <a:gd name="T14" fmla="*/ 2 w 354"/>
                  <a:gd name="T15" fmla="*/ 140 h 354"/>
                  <a:gd name="T16" fmla="*/ 0 w 354"/>
                  <a:gd name="T17" fmla="*/ 177 h 354"/>
                  <a:gd name="T18" fmla="*/ 0 w 354"/>
                  <a:gd name="T19" fmla="*/ 193 h 354"/>
                  <a:gd name="T20" fmla="*/ 2 w 354"/>
                  <a:gd name="T21" fmla="*/ 211 h 354"/>
                  <a:gd name="T22" fmla="*/ 6 w 354"/>
                  <a:gd name="T23" fmla="*/ 227 h 354"/>
                  <a:gd name="T24" fmla="*/ 13 w 354"/>
                  <a:gd name="T25" fmla="*/ 244 h 354"/>
                  <a:gd name="T26" fmla="*/ 19 w 354"/>
                  <a:gd name="T27" fmla="*/ 258 h 354"/>
                  <a:gd name="T28" fmla="*/ 28 w 354"/>
                  <a:gd name="T29" fmla="*/ 273 h 354"/>
                  <a:gd name="T30" fmla="*/ 39 w 354"/>
                  <a:gd name="T31" fmla="*/ 288 h 354"/>
                  <a:gd name="T32" fmla="*/ 52 w 354"/>
                  <a:gd name="T33" fmla="*/ 302 h 354"/>
                  <a:gd name="T34" fmla="*/ 65 w 354"/>
                  <a:gd name="T35" fmla="*/ 314 h 354"/>
                  <a:gd name="T36" fmla="*/ 79 w 354"/>
                  <a:gd name="T37" fmla="*/ 324 h 354"/>
                  <a:gd name="T38" fmla="*/ 108 w 354"/>
                  <a:gd name="T39" fmla="*/ 341 h 354"/>
                  <a:gd name="T40" fmla="*/ 140 w 354"/>
                  <a:gd name="T41" fmla="*/ 350 h 354"/>
                  <a:gd name="T42" fmla="*/ 158 w 354"/>
                  <a:gd name="T43" fmla="*/ 352 h 354"/>
                  <a:gd name="T44" fmla="*/ 177 w 354"/>
                  <a:gd name="T45" fmla="*/ 354 h 354"/>
                  <a:gd name="T46" fmla="*/ 193 w 354"/>
                  <a:gd name="T47" fmla="*/ 352 h 354"/>
                  <a:gd name="T48" fmla="*/ 211 w 354"/>
                  <a:gd name="T49" fmla="*/ 350 h 354"/>
                  <a:gd name="T50" fmla="*/ 227 w 354"/>
                  <a:gd name="T51" fmla="*/ 345 h 354"/>
                  <a:gd name="T52" fmla="*/ 244 w 354"/>
                  <a:gd name="T53" fmla="*/ 341 h 354"/>
                  <a:gd name="T54" fmla="*/ 258 w 354"/>
                  <a:gd name="T55" fmla="*/ 332 h 354"/>
                  <a:gd name="T56" fmla="*/ 265 w 354"/>
                  <a:gd name="T57" fmla="*/ 328 h 354"/>
                  <a:gd name="T58" fmla="*/ 269 w 354"/>
                  <a:gd name="T59" fmla="*/ 325 h 354"/>
                  <a:gd name="T60" fmla="*/ 273 w 354"/>
                  <a:gd name="T61" fmla="*/ 324 h 354"/>
                  <a:gd name="T62" fmla="*/ 287 w 354"/>
                  <a:gd name="T63" fmla="*/ 314 h 354"/>
                  <a:gd name="T64" fmla="*/ 302 w 354"/>
                  <a:gd name="T65" fmla="*/ 302 h 354"/>
                  <a:gd name="T66" fmla="*/ 313 w 354"/>
                  <a:gd name="T67" fmla="*/ 288 h 354"/>
                  <a:gd name="T68" fmla="*/ 324 w 354"/>
                  <a:gd name="T69" fmla="*/ 273 h 354"/>
                  <a:gd name="T70" fmla="*/ 325 w 354"/>
                  <a:gd name="T71" fmla="*/ 269 h 354"/>
                  <a:gd name="T72" fmla="*/ 328 w 354"/>
                  <a:gd name="T73" fmla="*/ 265 h 354"/>
                  <a:gd name="T74" fmla="*/ 332 w 354"/>
                  <a:gd name="T75" fmla="*/ 258 h 354"/>
                  <a:gd name="T76" fmla="*/ 341 w 354"/>
                  <a:gd name="T77" fmla="*/ 244 h 354"/>
                  <a:gd name="T78" fmla="*/ 345 w 354"/>
                  <a:gd name="T79" fmla="*/ 227 h 354"/>
                  <a:gd name="T80" fmla="*/ 350 w 354"/>
                  <a:gd name="T81" fmla="*/ 211 h 354"/>
                  <a:gd name="T82" fmla="*/ 352 w 354"/>
                  <a:gd name="T83" fmla="*/ 193 h 354"/>
                  <a:gd name="T84" fmla="*/ 354 w 354"/>
                  <a:gd name="T85" fmla="*/ 177 h 354"/>
                  <a:gd name="T86" fmla="*/ 352 w 354"/>
                  <a:gd name="T87" fmla="*/ 158 h 354"/>
                  <a:gd name="T88" fmla="*/ 350 w 354"/>
                  <a:gd name="T89" fmla="*/ 140 h 354"/>
                  <a:gd name="T90" fmla="*/ 341 w 354"/>
                  <a:gd name="T91" fmla="*/ 108 h 354"/>
                  <a:gd name="T92" fmla="*/ 324 w 354"/>
                  <a:gd name="T93" fmla="*/ 79 h 354"/>
                  <a:gd name="T94" fmla="*/ 313 w 354"/>
                  <a:gd name="T95" fmla="*/ 65 h 354"/>
                  <a:gd name="T96" fmla="*/ 302 w 354"/>
                  <a:gd name="T97" fmla="*/ 52 h 354"/>
                  <a:gd name="T98" fmla="*/ 287 w 354"/>
                  <a:gd name="T99" fmla="*/ 39 h 354"/>
                  <a:gd name="T100" fmla="*/ 273 w 354"/>
                  <a:gd name="T101" fmla="*/ 28 h 354"/>
                  <a:gd name="T102" fmla="*/ 258 w 354"/>
                  <a:gd name="T103" fmla="*/ 19 h 354"/>
                  <a:gd name="T104" fmla="*/ 244 w 354"/>
                  <a:gd name="T105" fmla="*/ 13 h 354"/>
                  <a:gd name="T106" fmla="*/ 227 w 354"/>
                  <a:gd name="T107" fmla="*/ 6 h 354"/>
                  <a:gd name="T108" fmla="*/ 211 w 354"/>
                  <a:gd name="T109" fmla="*/ 2 h 354"/>
                  <a:gd name="T110" fmla="*/ 193 w 354"/>
                  <a:gd name="T111" fmla="*/ 0 h 354"/>
                  <a:gd name="T112" fmla="*/ 177 w 354"/>
                  <a:gd name="T113"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4" h="354">
                    <a:moveTo>
                      <a:pt x="177" y="0"/>
                    </a:moveTo>
                    <a:lnTo>
                      <a:pt x="140" y="2"/>
                    </a:lnTo>
                    <a:lnTo>
                      <a:pt x="108" y="13"/>
                    </a:lnTo>
                    <a:lnTo>
                      <a:pt x="79" y="28"/>
                    </a:lnTo>
                    <a:lnTo>
                      <a:pt x="52" y="52"/>
                    </a:lnTo>
                    <a:lnTo>
                      <a:pt x="28" y="79"/>
                    </a:lnTo>
                    <a:lnTo>
                      <a:pt x="13" y="108"/>
                    </a:lnTo>
                    <a:lnTo>
                      <a:pt x="2" y="140"/>
                    </a:lnTo>
                    <a:lnTo>
                      <a:pt x="0" y="177"/>
                    </a:lnTo>
                    <a:lnTo>
                      <a:pt x="0" y="193"/>
                    </a:lnTo>
                    <a:lnTo>
                      <a:pt x="2" y="211"/>
                    </a:lnTo>
                    <a:lnTo>
                      <a:pt x="6" y="227"/>
                    </a:lnTo>
                    <a:lnTo>
                      <a:pt x="13" y="244"/>
                    </a:lnTo>
                    <a:lnTo>
                      <a:pt x="19" y="258"/>
                    </a:lnTo>
                    <a:lnTo>
                      <a:pt x="28" y="273"/>
                    </a:lnTo>
                    <a:lnTo>
                      <a:pt x="39" y="288"/>
                    </a:lnTo>
                    <a:lnTo>
                      <a:pt x="52" y="302"/>
                    </a:lnTo>
                    <a:lnTo>
                      <a:pt x="65" y="314"/>
                    </a:lnTo>
                    <a:lnTo>
                      <a:pt x="79" y="324"/>
                    </a:lnTo>
                    <a:lnTo>
                      <a:pt x="108" y="341"/>
                    </a:lnTo>
                    <a:lnTo>
                      <a:pt x="140" y="350"/>
                    </a:lnTo>
                    <a:lnTo>
                      <a:pt x="158" y="352"/>
                    </a:lnTo>
                    <a:lnTo>
                      <a:pt x="177" y="354"/>
                    </a:lnTo>
                    <a:lnTo>
                      <a:pt x="193" y="352"/>
                    </a:lnTo>
                    <a:lnTo>
                      <a:pt x="211" y="350"/>
                    </a:lnTo>
                    <a:lnTo>
                      <a:pt x="227" y="345"/>
                    </a:lnTo>
                    <a:lnTo>
                      <a:pt x="244" y="341"/>
                    </a:lnTo>
                    <a:lnTo>
                      <a:pt x="258" y="332"/>
                    </a:lnTo>
                    <a:lnTo>
                      <a:pt x="265" y="328"/>
                    </a:lnTo>
                    <a:lnTo>
                      <a:pt x="269" y="325"/>
                    </a:lnTo>
                    <a:lnTo>
                      <a:pt x="273" y="324"/>
                    </a:lnTo>
                    <a:lnTo>
                      <a:pt x="287" y="314"/>
                    </a:lnTo>
                    <a:lnTo>
                      <a:pt x="302" y="302"/>
                    </a:lnTo>
                    <a:lnTo>
                      <a:pt x="313" y="288"/>
                    </a:lnTo>
                    <a:lnTo>
                      <a:pt x="324" y="273"/>
                    </a:lnTo>
                    <a:lnTo>
                      <a:pt x="325" y="269"/>
                    </a:lnTo>
                    <a:lnTo>
                      <a:pt x="328" y="265"/>
                    </a:lnTo>
                    <a:lnTo>
                      <a:pt x="332" y="258"/>
                    </a:lnTo>
                    <a:lnTo>
                      <a:pt x="341" y="244"/>
                    </a:lnTo>
                    <a:lnTo>
                      <a:pt x="345" y="227"/>
                    </a:lnTo>
                    <a:lnTo>
                      <a:pt x="350" y="211"/>
                    </a:lnTo>
                    <a:lnTo>
                      <a:pt x="352" y="193"/>
                    </a:lnTo>
                    <a:lnTo>
                      <a:pt x="354" y="177"/>
                    </a:lnTo>
                    <a:lnTo>
                      <a:pt x="352" y="158"/>
                    </a:lnTo>
                    <a:lnTo>
                      <a:pt x="350" y="140"/>
                    </a:lnTo>
                    <a:lnTo>
                      <a:pt x="341" y="108"/>
                    </a:lnTo>
                    <a:lnTo>
                      <a:pt x="324" y="79"/>
                    </a:lnTo>
                    <a:lnTo>
                      <a:pt x="313" y="65"/>
                    </a:lnTo>
                    <a:lnTo>
                      <a:pt x="302" y="52"/>
                    </a:lnTo>
                    <a:lnTo>
                      <a:pt x="287" y="39"/>
                    </a:lnTo>
                    <a:lnTo>
                      <a:pt x="273" y="28"/>
                    </a:lnTo>
                    <a:lnTo>
                      <a:pt x="258" y="19"/>
                    </a:lnTo>
                    <a:lnTo>
                      <a:pt x="244" y="13"/>
                    </a:lnTo>
                    <a:lnTo>
                      <a:pt x="227" y="6"/>
                    </a:lnTo>
                    <a:lnTo>
                      <a:pt x="211" y="2"/>
                    </a:lnTo>
                    <a:lnTo>
                      <a:pt x="193" y="0"/>
                    </a:lnTo>
                    <a:lnTo>
                      <a:pt x="177"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48" name="Freeform 39">
                <a:extLst>
                  <a:ext uri="{FF2B5EF4-FFF2-40B4-BE49-F238E27FC236}">
                    <a16:creationId xmlns:a16="http://schemas.microsoft.com/office/drawing/2014/main" id="{0F15E9E2-9436-D79F-77BE-093F883B5182}"/>
                  </a:ext>
                </a:extLst>
              </p:cNvPr>
              <p:cNvSpPr>
                <a:spLocks/>
              </p:cNvSpPr>
              <p:nvPr/>
            </p:nvSpPr>
            <p:spPr bwMode="auto">
              <a:xfrm>
                <a:off x="7888288" y="3052763"/>
                <a:ext cx="112713" cy="112713"/>
              </a:xfrm>
              <a:custGeom>
                <a:avLst/>
                <a:gdLst>
                  <a:gd name="T0" fmla="*/ 177 w 354"/>
                  <a:gd name="T1" fmla="*/ 0 h 354"/>
                  <a:gd name="T2" fmla="*/ 141 w 354"/>
                  <a:gd name="T3" fmla="*/ 2 h 354"/>
                  <a:gd name="T4" fmla="*/ 109 w 354"/>
                  <a:gd name="T5" fmla="*/ 13 h 354"/>
                  <a:gd name="T6" fmla="*/ 79 w 354"/>
                  <a:gd name="T7" fmla="*/ 28 h 354"/>
                  <a:gd name="T8" fmla="*/ 52 w 354"/>
                  <a:gd name="T9" fmla="*/ 52 h 354"/>
                  <a:gd name="T10" fmla="*/ 29 w 354"/>
                  <a:gd name="T11" fmla="*/ 79 h 354"/>
                  <a:gd name="T12" fmla="*/ 13 w 354"/>
                  <a:gd name="T13" fmla="*/ 108 h 354"/>
                  <a:gd name="T14" fmla="*/ 3 w 354"/>
                  <a:gd name="T15" fmla="*/ 140 h 354"/>
                  <a:gd name="T16" fmla="*/ 0 w 354"/>
                  <a:gd name="T17" fmla="*/ 177 h 354"/>
                  <a:gd name="T18" fmla="*/ 0 w 354"/>
                  <a:gd name="T19" fmla="*/ 193 h 354"/>
                  <a:gd name="T20" fmla="*/ 3 w 354"/>
                  <a:gd name="T21" fmla="*/ 211 h 354"/>
                  <a:gd name="T22" fmla="*/ 6 w 354"/>
                  <a:gd name="T23" fmla="*/ 227 h 354"/>
                  <a:gd name="T24" fmla="*/ 13 w 354"/>
                  <a:gd name="T25" fmla="*/ 244 h 354"/>
                  <a:gd name="T26" fmla="*/ 19 w 354"/>
                  <a:gd name="T27" fmla="*/ 258 h 354"/>
                  <a:gd name="T28" fmla="*/ 29 w 354"/>
                  <a:gd name="T29" fmla="*/ 273 h 354"/>
                  <a:gd name="T30" fmla="*/ 39 w 354"/>
                  <a:gd name="T31" fmla="*/ 288 h 354"/>
                  <a:gd name="T32" fmla="*/ 52 w 354"/>
                  <a:gd name="T33" fmla="*/ 302 h 354"/>
                  <a:gd name="T34" fmla="*/ 65 w 354"/>
                  <a:gd name="T35" fmla="*/ 314 h 354"/>
                  <a:gd name="T36" fmla="*/ 79 w 354"/>
                  <a:gd name="T37" fmla="*/ 324 h 354"/>
                  <a:gd name="T38" fmla="*/ 109 w 354"/>
                  <a:gd name="T39" fmla="*/ 341 h 354"/>
                  <a:gd name="T40" fmla="*/ 141 w 354"/>
                  <a:gd name="T41" fmla="*/ 350 h 354"/>
                  <a:gd name="T42" fmla="*/ 158 w 354"/>
                  <a:gd name="T43" fmla="*/ 353 h 354"/>
                  <a:gd name="T44" fmla="*/ 177 w 354"/>
                  <a:gd name="T45" fmla="*/ 354 h 354"/>
                  <a:gd name="T46" fmla="*/ 194 w 354"/>
                  <a:gd name="T47" fmla="*/ 353 h 354"/>
                  <a:gd name="T48" fmla="*/ 211 w 354"/>
                  <a:gd name="T49" fmla="*/ 350 h 354"/>
                  <a:gd name="T50" fmla="*/ 228 w 354"/>
                  <a:gd name="T51" fmla="*/ 345 h 354"/>
                  <a:gd name="T52" fmla="*/ 244 w 354"/>
                  <a:gd name="T53" fmla="*/ 341 h 354"/>
                  <a:gd name="T54" fmla="*/ 258 w 354"/>
                  <a:gd name="T55" fmla="*/ 332 h 354"/>
                  <a:gd name="T56" fmla="*/ 266 w 354"/>
                  <a:gd name="T57" fmla="*/ 328 h 354"/>
                  <a:gd name="T58" fmla="*/ 269 w 354"/>
                  <a:gd name="T59" fmla="*/ 325 h 354"/>
                  <a:gd name="T60" fmla="*/ 274 w 354"/>
                  <a:gd name="T61" fmla="*/ 324 h 354"/>
                  <a:gd name="T62" fmla="*/ 288 w 354"/>
                  <a:gd name="T63" fmla="*/ 314 h 354"/>
                  <a:gd name="T64" fmla="*/ 302 w 354"/>
                  <a:gd name="T65" fmla="*/ 302 h 354"/>
                  <a:gd name="T66" fmla="*/ 314 w 354"/>
                  <a:gd name="T67" fmla="*/ 288 h 354"/>
                  <a:gd name="T68" fmla="*/ 324 w 354"/>
                  <a:gd name="T69" fmla="*/ 273 h 354"/>
                  <a:gd name="T70" fmla="*/ 326 w 354"/>
                  <a:gd name="T71" fmla="*/ 269 h 354"/>
                  <a:gd name="T72" fmla="*/ 328 w 354"/>
                  <a:gd name="T73" fmla="*/ 265 h 354"/>
                  <a:gd name="T74" fmla="*/ 333 w 354"/>
                  <a:gd name="T75" fmla="*/ 258 h 354"/>
                  <a:gd name="T76" fmla="*/ 341 w 354"/>
                  <a:gd name="T77" fmla="*/ 244 h 354"/>
                  <a:gd name="T78" fmla="*/ 346 w 354"/>
                  <a:gd name="T79" fmla="*/ 227 h 354"/>
                  <a:gd name="T80" fmla="*/ 350 w 354"/>
                  <a:gd name="T81" fmla="*/ 211 h 354"/>
                  <a:gd name="T82" fmla="*/ 353 w 354"/>
                  <a:gd name="T83" fmla="*/ 193 h 354"/>
                  <a:gd name="T84" fmla="*/ 354 w 354"/>
                  <a:gd name="T85" fmla="*/ 177 h 354"/>
                  <a:gd name="T86" fmla="*/ 353 w 354"/>
                  <a:gd name="T87" fmla="*/ 158 h 354"/>
                  <a:gd name="T88" fmla="*/ 350 w 354"/>
                  <a:gd name="T89" fmla="*/ 140 h 354"/>
                  <a:gd name="T90" fmla="*/ 341 w 354"/>
                  <a:gd name="T91" fmla="*/ 108 h 354"/>
                  <a:gd name="T92" fmla="*/ 324 w 354"/>
                  <a:gd name="T93" fmla="*/ 79 h 354"/>
                  <a:gd name="T94" fmla="*/ 314 w 354"/>
                  <a:gd name="T95" fmla="*/ 65 h 354"/>
                  <a:gd name="T96" fmla="*/ 302 w 354"/>
                  <a:gd name="T97" fmla="*/ 52 h 354"/>
                  <a:gd name="T98" fmla="*/ 288 w 354"/>
                  <a:gd name="T99" fmla="*/ 39 h 354"/>
                  <a:gd name="T100" fmla="*/ 274 w 354"/>
                  <a:gd name="T101" fmla="*/ 28 h 354"/>
                  <a:gd name="T102" fmla="*/ 258 w 354"/>
                  <a:gd name="T103" fmla="*/ 19 h 354"/>
                  <a:gd name="T104" fmla="*/ 244 w 354"/>
                  <a:gd name="T105" fmla="*/ 13 h 354"/>
                  <a:gd name="T106" fmla="*/ 228 w 354"/>
                  <a:gd name="T107" fmla="*/ 6 h 354"/>
                  <a:gd name="T108" fmla="*/ 211 w 354"/>
                  <a:gd name="T109" fmla="*/ 2 h 354"/>
                  <a:gd name="T110" fmla="*/ 194 w 354"/>
                  <a:gd name="T111" fmla="*/ 0 h 354"/>
                  <a:gd name="T112" fmla="*/ 177 w 354"/>
                  <a:gd name="T113"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4" h="354">
                    <a:moveTo>
                      <a:pt x="177" y="0"/>
                    </a:moveTo>
                    <a:lnTo>
                      <a:pt x="141" y="2"/>
                    </a:lnTo>
                    <a:lnTo>
                      <a:pt x="109" y="13"/>
                    </a:lnTo>
                    <a:lnTo>
                      <a:pt x="79" y="28"/>
                    </a:lnTo>
                    <a:lnTo>
                      <a:pt x="52" y="52"/>
                    </a:lnTo>
                    <a:lnTo>
                      <a:pt x="29" y="79"/>
                    </a:lnTo>
                    <a:lnTo>
                      <a:pt x="13" y="108"/>
                    </a:lnTo>
                    <a:lnTo>
                      <a:pt x="3" y="140"/>
                    </a:lnTo>
                    <a:lnTo>
                      <a:pt x="0" y="177"/>
                    </a:lnTo>
                    <a:lnTo>
                      <a:pt x="0" y="193"/>
                    </a:lnTo>
                    <a:lnTo>
                      <a:pt x="3" y="211"/>
                    </a:lnTo>
                    <a:lnTo>
                      <a:pt x="6" y="227"/>
                    </a:lnTo>
                    <a:lnTo>
                      <a:pt x="13" y="244"/>
                    </a:lnTo>
                    <a:lnTo>
                      <a:pt x="19" y="258"/>
                    </a:lnTo>
                    <a:lnTo>
                      <a:pt x="29" y="273"/>
                    </a:lnTo>
                    <a:lnTo>
                      <a:pt x="39" y="288"/>
                    </a:lnTo>
                    <a:lnTo>
                      <a:pt x="52" y="302"/>
                    </a:lnTo>
                    <a:lnTo>
                      <a:pt x="65" y="314"/>
                    </a:lnTo>
                    <a:lnTo>
                      <a:pt x="79" y="324"/>
                    </a:lnTo>
                    <a:lnTo>
                      <a:pt x="109" y="341"/>
                    </a:lnTo>
                    <a:lnTo>
                      <a:pt x="141" y="350"/>
                    </a:lnTo>
                    <a:lnTo>
                      <a:pt x="158" y="353"/>
                    </a:lnTo>
                    <a:lnTo>
                      <a:pt x="177" y="354"/>
                    </a:lnTo>
                    <a:lnTo>
                      <a:pt x="194" y="353"/>
                    </a:lnTo>
                    <a:lnTo>
                      <a:pt x="211" y="350"/>
                    </a:lnTo>
                    <a:lnTo>
                      <a:pt x="228" y="345"/>
                    </a:lnTo>
                    <a:lnTo>
                      <a:pt x="244" y="341"/>
                    </a:lnTo>
                    <a:lnTo>
                      <a:pt x="258" y="332"/>
                    </a:lnTo>
                    <a:lnTo>
                      <a:pt x="266" y="328"/>
                    </a:lnTo>
                    <a:lnTo>
                      <a:pt x="269" y="325"/>
                    </a:lnTo>
                    <a:lnTo>
                      <a:pt x="274" y="324"/>
                    </a:lnTo>
                    <a:lnTo>
                      <a:pt x="288" y="314"/>
                    </a:lnTo>
                    <a:lnTo>
                      <a:pt x="302" y="302"/>
                    </a:lnTo>
                    <a:lnTo>
                      <a:pt x="314" y="288"/>
                    </a:lnTo>
                    <a:lnTo>
                      <a:pt x="324" y="273"/>
                    </a:lnTo>
                    <a:lnTo>
                      <a:pt x="326" y="269"/>
                    </a:lnTo>
                    <a:lnTo>
                      <a:pt x="328" y="265"/>
                    </a:lnTo>
                    <a:lnTo>
                      <a:pt x="333" y="258"/>
                    </a:lnTo>
                    <a:lnTo>
                      <a:pt x="341" y="244"/>
                    </a:lnTo>
                    <a:lnTo>
                      <a:pt x="346" y="227"/>
                    </a:lnTo>
                    <a:lnTo>
                      <a:pt x="350" y="211"/>
                    </a:lnTo>
                    <a:lnTo>
                      <a:pt x="353" y="193"/>
                    </a:lnTo>
                    <a:lnTo>
                      <a:pt x="354" y="177"/>
                    </a:lnTo>
                    <a:lnTo>
                      <a:pt x="353" y="158"/>
                    </a:lnTo>
                    <a:lnTo>
                      <a:pt x="350" y="140"/>
                    </a:lnTo>
                    <a:lnTo>
                      <a:pt x="341" y="108"/>
                    </a:lnTo>
                    <a:lnTo>
                      <a:pt x="324" y="79"/>
                    </a:lnTo>
                    <a:lnTo>
                      <a:pt x="314" y="65"/>
                    </a:lnTo>
                    <a:lnTo>
                      <a:pt x="302" y="52"/>
                    </a:lnTo>
                    <a:lnTo>
                      <a:pt x="288" y="39"/>
                    </a:lnTo>
                    <a:lnTo>
                      <a:pt x="274" y="28"/>
                    </a:lnTo>
                    <a:lnTo>
                      <a:pt x="258" y="19"/>
                    </a:lnTo>
                    <a:lnTo>
                      <a:pt x="244" y="13"/>
                    </a:lnTo>
                    <a:lnTo>
                      <a:pt x="228" y="6"/>
                    </a:lnTo>
                    <a:lnTo>
                      <a:pt x="211" y="2"/>
                    </a:lnTo>
                    <a:lnTo>
                      <a:pt x="194" y="0"/>
                    </a:lnTo>
                    <a:lnTo>
                      <a:pt x="177"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49" name="Freeform 40">
                <a:extLst>
                  <a:ext uri="{FF2B5EF4-FFF2-40B4-BE49-F238E27FC236}">
                    <a16:creationId xmlns:a16="http://schemas.microsoft.com/office/drawing/2014/main" id="{1513CA99-C3B6-B833-8EEF-4920F046C337}"/>
                  </a:ext>
                </a:extLst>
              </p:cNvPr>
              <p:cNvSpPr>
                <a:spLocks/>
              </p:cNvSpPr>
              <p:nvPr/>
            </p:nvSpPr>
            <p:spPr bwMode="auto">
              <a:xfrm>
                <a:off x="7446963" y="3225801"/>
                <a:ext cx="112713" cy="112713"/>
              </a:xfrm>
              <a:custGeom>
                <a:avLst/>
                <a:gdLst>
                  <a:gd name="T0" fmla="*/ 177 w 354"/>
                  <a:gd name="T1" fmla="*/ 0 h 354"/>
                  <a:gd name="T2" fmla="*/ 141 w 354"/>
                  <a:gd name="T3" fmla="*/ 3 h 354"/>
                  <a:gd name="T4" fmla="*/ 109 w 354"/>
                  <a:gd name="T5" fmla="*/ 13 h 354"/>
                  <a:gd name="T6" fmla="*/ 79 w 354"/>
                  <a:gd name="T7" fmla="*/ 29 h 354"/>
                  <a:gd name="T8" fmla="*/ 52 w 354"/>
                  <a:gd name="T9" fmla="*/ 52 h 354"/>
                  <a:gd name="T10" fmla="*/ 29 w 354"/>
                  <a:gd name="T11" fmla="*/ 79 h 354"/>
                  <a:gd name="T12" fmla="*/ 13 w 354"/>
                  <a:gd name="T13" fmla="*/ 109 h 354"/>
                  <a:gd name="T14" fmla="*/ 3 w 354"/>
                  <a:gd name="T15" fmla="*/ 141 h 354"/>
                  <a:gd name="T16" fmla="*/ 0 w 354"/>
                  <a:gd name="T17" fmla="*/ 177 h 354"/>
                  <a:gd name="T18" fmla="*/ 0 w 354"/>
                  <a:gd name="T19" fmla="*/ 194 h 354"/>
                  <a:gd name="T20" fmla="*/ 3 w 354"/>
                  <a:gd name="T21" fmla="*/ 211 h 354"/>
                  <a:gd name="T22" fmla="*/ 6 w 354"/>
                  <a:gd name="T23" fmla="*/ 228 h 354"/>
                  <a:gd name="T24" fmla="*/ 13 w 354"/>
                  <a:gd name="T25" fmla="*/ 244 h 354"/>
                  <a:gd name="T26" fmla="*/ 19 w 354"/>
                  <a:gd name="T27" fmla="*/ 259 h 354"/>
                  <a:gd name="T28" fmla="*/ 29 w 354"/>
                  <a:gd name="T29" fmla="*/ 274 h 354"/>
                  <a:gd name="T30" fmla="*/ 39 w 354"/>
                  <a:gd name="T31" fmla="*/ 288 h 354"/>
                  <a:gd name="T32" fmla="*/ 52 w 354"/>
                  <a:gd name="T33" fmla="*/ 302 h 354"/>
                  <a:gd name="T34" fmla="*/ 65 w 354"/>
                  <a:gd name="T35" fmla="*/ 314 h 354"/>
                  <a:gd name="T36" fmla="*/ 79 w 354"/>
                  <a:gd name="T37" fmla="*/ 325 h 354"/>
                  <a:gd name="T38" fmla="*/ 109 w 354"/>
                  <a:gd name="T39" fmla="*/ 341 h 354"/>
                  <a:gd name="T40" fmla="*/ 141 w 354"/>
                  <a:gd name="T41" fmla="*/ 351 h 354"/>
                  <a:gd name="T42" fmla="*/ 158 w 354"/>
                  <a:gd name="T43" fmla="*/ 353 h 354"/>
                  <a:gd name="T44" fmla="*/ 177 w 354"/>
                  <a:gd name="T45" fmla="*/ 354 h 354"/>
                  <a:gd name="T46" fmla="*/ 194 w 354"/>
                  <a:gd name="T47" fmla="*/ 353 h 354"/>
                  <a:gd name="T48" fmla="*/ 211 w 354"/>
                  <a:gd name="T49" fmla="*/ 351 h 354"/>
                  <a:gd name="T50" fmla="*/ 228 w 354"/>
                  <a:gd name="T51" fmla="*/ 346 h 354"/>
                  <a:gd name="T52" fmla="*/ 244 w 354"/>
                  <a:gd name="T53" fmla="*/ 341 h 354"/>
                  <a:gd name="T54" fmla="*/ 258 w 354"/>
                  <a:gd name="T55" fmla="*/ 333 h 354"/>
                  <a:gd name="T56" fmla="*/ 266 w 354"/>
                  <a:gd name="T57" fmla="*/ 328 h 354"/>
                  <a:gd name="T58" fmla="*/ 269 w 354"/>
                  <a:gd name="T59" fmla="*/ 326 h 354"/>
                  <a:gd name="T60" fmla="*/ 274 w 354"/>
                  <a:gd name="T61" fmla="*/ 325 h 354"/>
                  <a:gd name="T62" fmla="*/ 288 w 354"/>
                  <a:gd name="T63" fmla="*/ 314 h 354"/>
                  <a:gd name="T64" fmla="*/ 302 w 354"/>
                  <a:gd name="T65" fmla="*/ 302 h 354"/>
                  <a:gd name="T66" fmla="*/ 314 w 354"/>
                  <a:gd name="T67" fmla="*/ 288 h 354"/>
                  <a:gd name="T68" fmla="*/ 324 w 354"/>
                  <a:gd name="T69" fmla="*/ 274 h 354"/>
                  <a:gd name="T70" fmla="*/ 326 w 354"/>
                  <a:gd name="T71" fmla="*/ 269 h 354"/>
                  <a:gd name="T72" fmla="*/ 328 w 354"/>
                  <a:gd name="T73" fmla="*/ 266 h 354"/>
                  <a:gd name="T74" fmla="*/ 333 w 354"/>
                  <a:gd name="T75" fmla="*/ 259 h 354"/>
                  <a:gd name="T76" fmla="*/ 341 w 354"/>
                  <a:gd name="T77" fmla="*/ 244 h 354"/>
                  <a:gd name="T78" fmla="*/ 346 w 354"/>
                  <a:gd name="T79" fmla="*/ 228 h 354"/>
                  <a:gd name="T80" fmla="*/ 350 w 354"/>
                  <a:gd name="T81" fmla="*/ 211 h 354"/>
                  <a:gd name="T82" fmla="*/ 353 w 354"/>
                  <a:gd name="T83" fmla="*/ 194 h 354"/>
                  <a:gd name="T84" fmla="*/ 354 w 354"/>
                  <a:gd name="T85" fmla="*/ 177 h 354"/>
                  <a:gd name="T86" fmla="*/ 353 w 354"/>
                  <a:gd name="T87" fmla="*/ 158 h 354"/>
                  <a:gd name="T88" fmla="*/ 350 w 354"/>
                  <a:gd name="T89" fmla="*/ 141 h 354"/>
                  <a:gd name="T90" fmla="*/ 341 w 354"/>
                  <a:gd name="T91" fmla="*/ 109 h 354"/>
                  <a:gd name="T92" fmla="*/ 324 w 354"/>
                  <a:gd name="T93" fmla="*/ 79 h 354"/>
                  <a:gd name="T94" fmla="*/ 314 w 354"/>
                  <a:gd name="T95" fmla="*/ 65 h 354"/>
                  <a:gd name="T96" fmla="*/ 302 w 354"/>
                  <a:gd name="T97" fmla="*/ 52 h 354"/>
                  <a:gd name="T98" fmla="*/ 288 w 354"/>
                  <a:gd name="T99" fmla="*/ 39 h 354"/>
                  <a:gd name="T100" fmla="*/ 274 w 354"/>
                  <a:gd name="T101" fmla="*/ 29 h 354"/>
                  <a:gd name="T102" fmla="*/ 258 w 354"/>
                  <a:gd name="T103" fmla="*/ 19 h 354"/>
                  <a:gd name="T104" fmla="*/ 244 w 354"/>
                  <a:gd name="T105" fmla="*/ 13 h 354"/>
                  <a:gd name="T106" fmla="*/ 228 w 354"/>
                  <a:gd name="T107" fmla="*/ 6 h 354"/>
                  <a:gd name="T108" fmla="*/ 211 w 354"/>
                  <a:gd name="T109" fmla="*/ 3 h 354"/>
                  <a:gd name="T110" fmla="*/ 194 w 354"/>
                  <a:gd name="T111" fmla="*/ 0 h 354"/>
                  <a:gd name="T112" fmla="*/ 177 w 354"/>
                  <a:gd name="T113"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4" h="354">
                    <a:moveTo>
                      <a:pt x="177" y="0"/>
                    </a:moveTo>
                    <a:lnTo>
                      <a:pt x="141" y="3"/>
                    </a:lnTo>
                    <a:lnTo>
                      <a:pt x="109" y="13"/>
                    </a:lnTo>
                    <a:lnTo>
                      <a:pt x="79" y="29"/>
                    </a:lnTo>
                    <a:lnTo>
                      <a:pt x="52" y="52"/>
                    </a:lnTo>
                    <a:lnTo>
                      <a:pt x="29" y="79"/>
                    </a:lnTo>
                    <a:lnTo>
                      <a:pt x="13" y="109"/>
                    </a:lnTo>
                    <a:lnTo>
                      <a:pt x="3" y="141"/>
                    </a:lnTo>
                    <a:lnTo>
                      <a:pt x="0" y="177"/>
                    </a:lnTo>
                    <a:lnTo>
                      <a:pt x="0" y="194"/>
                    </a:lnTo>
                    <a:lnTo>
                      <a:pt x="3" y="211"/>
                    </a:lnTo>
                    <a:lnTo>
                      <a:pt x="6" y="228"/>
                    </a:lnTo>
                    <a:lnTo>
                      <a:pt x="13" y="244"/>
                    </a:lnTo>
                    <a:lnTo>
                      <a:pt x="19" y="259"/>
                    </a:lnTo>
                    <a:lnTo>
                      <a:pt x="29" y="274"/>
                    </a:lnTo>
                    <a:lnTo>
                      <a:pt x="39" y="288"/>
                    </a:lnTo>
                    <a:lnTo>
                      <a:pt x="52" y="302"/>
                    </a:lnTo>
                    <a:lnTo>
                      <a:pt x="65" y="314"/>
                    </a:lnTo>
                    <a:lnTo>
                      <a:pt x="79" y="325"/>
                    </a:lnTo>
                    <a:lnTo>
                      <a:pt x="109" y="341"/>
                    </a:lnTo>
                    <a:lnTo>
                      <a:pt x="141" y="351"/>
                    </a:lnTo>
                    <a:lnTo>
                      <a:pt x="158" y="353"/>
                    </a:lnTo>
                    <a:lnTo>
                      <a:pt x="177" y="354"/>
                    </a:lnTo>
                    <a:lnTo>
                      <a:pt x="194" y="353"/>
                    </a:lnTo>
                    <a:lnTo>
                      <a:pt x="211" y="351"/>
                    </a:lnTo>
                    <a:lnTo>
                      <a:pt x="228" y="346"/>
                    </a:lnTo>
                    <a:lnTo>
                      <a:pt x="244" y="341"/>
                    </a:lnTo>
                    <a:lnTo>
                      <a:pt x="258" y="333"/>
                    </a:lnTo>
                    <a:lnTo>
                      <a:pt x="266" y="328"/>
                    </a:lnTo>
                    <a:lnTo>
                      <a:pt x="269" y="326"/>
                    </a:lnTo>
                    <a:lnTo>
                      <a:pt x="274" y="325"/>
                    </a:lnTo>
                    <a:lnTo>
                      <a:pt x="288" y="314"/>
                    </a:lnTo>
                    <a:lnTo>
                      <a:pt x="302" y="302"/>
                    </a:lnTo>
                    <a:lnTo>
                      <a:pt x="314" y="288"/>
                    </a:lnTo>
                    <a:lnTo>
                      <a:pt x="324" y="274"/>
                    </a:lnTo>
                    <a:lnTo>
                      <a:pt x="326" y="269"/>
                    </a:lnTo>
                    <a:lnTo>
                      <a:pt x="328" y="266"/>
                    </a:lnTo>
                    <a:lnTo>
                      <a:pt x="333" y="259"/>
                    </a:lnTo>
                    <a:lnTo>
                      <a:pt x="341" y="244"/>
                    </a:lnTo>
                    <a:lnTo>
                      <a:pt x="346" y="228"/>
                    </a:lnTo>
                    <a:lnTo>
                      <a:pt x="350" y="211"/>
                    </a:lnTo>
                    <a:lnTo>
                      <a:pt x="353" y="194"/>
                    </a:lnTo>
                    <a:lnTo>
                      <a:pt x="354" y="177"/>
                    </a:lnTo>
                    <a:lnTo>
                      <a:pt x="353" y="158"/>
                    </a:lnTo>
                    <a:lnTo>
                      <a:pt x="350" y="141"/>
                    </a:lnTo>
                    <a:lnTo>
                      <a:pt x="341" y="109"/>
                    </a:lnTo>
                    <a:lnTo>
                      <a:pt x="324" y="79"/>
                    </a:lnTo>
                    <a:lnTo>
                      <a:pt x="314" y="65"/>
                    </a:lnTo>
                    <a:lnTo>
                      <a:pt x="302" y="52"/>
                    </a:lnTo>
                    <a:lnTo>
                      <a:pt x="288" y="39"/>
                    </a:lnTo>
                    <a:lnTo>
                      <a:pt x="274" y="29"/>
                    </a:lnTo>
                    <a:lnTo>
                      <a:pt x="258" y="19"/>
                    </a:lnTo>
                    <a:lnTo>
                      <a:pt x="244" y="13"/>
                    </a:lnTo>
                    <a:lnTo>
                      <a:pt x="228" y="6"/>
                    </a:lnTo>
                    <a:lnTo>
                      <a:pt x="211" y="3"/>
                    </a:lnTo>
                    <a:lnTo>
                      <a:pt x="194" y="0"/>
                    </a:lnTo>
                    <a:lnTo>
                      <a:pt x="177"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50" name="Freeform 41">
                <a:extLst>
                  <a:ext uri="{FF2B5EF4-FFF2-40B4-BE49-F238E27FC236}">
                    <a16:creationId xmlns:a16="http://schemas.microsoft.com/office/drawing/2014/main" id="{1AA8A705-8EC5-77A7-129F-16DF9D21D86D}"/>
                  </a:ext>
                </a:extLst>
              </p:cNvPr>
              <p:cNvSpPr>
                <a:spLocks/>
              </p:cNvSpPr>
              <p:nvPr/>
            </p:nvSpPr>
            <p:spPr bwMode="auto">
              <a:xfrm>
                <a:off x="6802438" y="3405188"/>
                <a:ext cx="112713" cy="112713"/>
              </a:xfrm>
              <a:custGeom>
                <a:avLst/>
                <a:gdLst>
                  <a:gd name="T0" fmla="*/ 177 w 353"/>
                  <a:gd name="T1" fmla="*/ 0 h 354"/>
                  <a:gd name="T2" fmla="*/ 140 w 353"/>
                  <a:gd name="T3" fmla="*/ 3 h 354"/>
                  <a:gd name="T4" fmla="*/ 108 w 353"/>
                  <a:gd name="T5" fmla="*/ 13 h 354"/>
                  <a:gd name="T6" fmla="*/ 79 w 353"/>
                  <a:gd name="T7" fmla="*/ 29 h 354"/>
                  <a:gd name="T8" fmla="*/ 52 w 353"/>
                  <a:gd name="T9" fmla="*/ 52 h 354"/>
                  <a:gd name="T10" fmla="*/ 28 w 353"/>
                  <a:gd name="T11" fmla="*/ 79 h 354"/>
                  <a:gd name="T12" fmla="*/ 13 w 353"/>
                  <a:gd name="T13" fmla="*/ 109 h 354"/>
                  <a:gd name="T14" fmla="*/ 2 w 353"/>
                  <a:gd name="T15" fmla="*/ 141 h 354"/>
                  <a:gd name="T16" fmla="*/ 0 w 353"/>
                  <a:gd name="T17" fmla="*/ 177 h 354"/>
                  <a:gd name="T18" fmla="*/ 0 w 353"/>
                  <a:gd name="T19" fmla="*/ 194 h 354"/>
                  <a:gd name="T20" fmla="*/ 2 w 353"/>
                  <a:gd name="T21" fmla="*/ 212 h 354"/>
                  <a:gd name="T22" fmla="*/ 6 w 353"/>
                  <a:gd name="T23" fmla="*/ 228 h 354"/>
                  <a:gd name="T24" fmla="*/ 13 w 353"/>
                  <a:gd name="T25" fmla="*/ 245 h 354"/>
                  <a:gd name="T26" fmla="*/ 19 w 353"/>
                  <a:gd name="T27" fmla="*/ 259 h 354"/>
                  <a:gd name="T28" fmla="*/ 28 w 353"/>
                  <a:gd name="T29" fmla="*/ 274 h 354"/>
                  <a:gd name="T30" fmla="*/ 39 w 353"/>
                  <a:gd name="T31" fmla="*/ 288 h 354"/>
                  <a:gd name="T32" fmla="*/ 52 w 353"/>
                  <a:gd name="T33" fmla="*/ 302 h 354"/>
                  <a:gd name="T34" fmla="*/ 65 w 353"/>
                  <a:gd name="T35" fmla="*/ 314 h 354"/>
                  <a:gd name="T36" fmla="*/ 79 w 353"/>
                  <a:gd name="T37" fmla="*/ 325 h 354"/>
                  <a:gd name="T38" fmla="*/ 108 w 353"/>
                  <a:gd name="T39" fmla="*/ 341 h 354"/>
                  <a:gd name="T40" fmla="*/ 140 w 353"/>
                  <a:gd name="T41" fmla="*/ 351 h 354"/>
                  <a:gd name="T42" fmla="*/ 158 w 353"/>
                  <a:gd name="T43" fmla="*/ 353 h 354"/>
                  <a:gd name="T44" fmla="*/ 177 w 353"/>
                  <a:gd name="T45" fmla="*/ 354 h 354"/>
                  <a:gd name="T46" fmla="*/ 193 w 353"/>
                  <a:gd name="T47" fmla="*/ 353 h 354"/>
                  <a:gd name="T48" fmla="*/ 211 w 353"/>
                  <a:gd name="T49" fmla="*/ 351 h 354"/>
                  <a:gd name="T50" fmla="*/ 227 w 353"/>
                  <a:gd name="T51" fmla="*/ 346 h 354"/>
                  <a:gd name="T52" fmla="*/ 244 w 353"/>
                  <a:gd name="T53" fmla="*/ 341 h 354"/>
                  <a:gd name="T54" fmla="*/ 258 w 353"/>
                  <a:gd name="T55" fmla="*/ 333 h 354"/>
                  <a:gd name="T56" fmla="*/ 265 w 353"/>
                  <a:gd name="T57" fmla="*/ 328 h 354"/>
                  <a:gd name="T58" fmla="*/ 269 w 353"/>
                  <a:gd name="T59" fmla="*/ 326 h 354"/>
                  <a:gd name="T60" fmla="*/ 273 w 353"/>
                  <a:gd name="T61" fmla="*/ 325 h 354"/>
                  <a:gd name="T62" fmla="*/ 287 w 353"/>
                  <a:gd name="T63" fmla="*/ 314 h 354"/>
                  <a:gd name="T64" fmla="*/ 302 w 353"/>
                  <a:gd name="T65" fmla="*/ 302 h 354"/>
                  <a:gd name="T66" fmla="*/ 313 w 353"/>
                  <a:gd name="T67" fmla="*/ 288 h 354"/>
                  <a:gd name="T68" fmla="*/ 324 w 353"/>
                  <a:gd name="T69" fmla="*/ 274 h 354"/>
                  <a:gd name="T70" fmla="*/ 325 w 353"/>
                  <a:gd name="T71" fmla="*/ 269 h 354"/>
                  <a:gd name="T72" fmla="*/ 327 w 353"/>
                  <a:gd name="T73" fmla="*/ 266 h 354"/>
                  <a:gd name="T74" fmla="*/ 332 w 353"/>
                  <a:gd name="T75" fmla="*/ 259 h 354"/>
                  <a:gd name="T76" fmla="*/ 340 w 353"/>
                  <a:gd name="T77" fmla="*/ 245 h 354"/>
                  <a:gd name="T78" fmla="*/ 345 w 353"/>
                  <a:gd name="T79" fmla="*/ 228 h 354"/>
                  <a:gd name="T80" fmla="*/ 350 w 353"/>
                  <a:gd name="T81" fmla="*/ 212 h 354"/>
                  <a:gd name="T82" fmla="*/ 352 w 353"/>
                  <a:gd name="T83" fmla="*/ 194 h 354"/>
                  <a:gd name="T84" fmla="*/ 353 w 353"/>
                  <a:gd name="T85" fmla="*/ 177 h 354"/>
                  <a:gd name="T86" fmla="*/ 352 w 353"/>
                  <a:gd name="T87" fmla="*/ 158 h 354"/>
                  <a:gd name="T88" fmla="*/ 350 w 353"/>
                  <a:gd name="T89" fmla="*/ 141 h 354"/>
                  <a:gd name="T90" fmla="*/ 340 w 353"/>
                  <a:gd name="T91" fmla="*/ 109 h 354"/>
                  <a:gd name="T92" fmla="*/ 324 w 353"/>
                  <a:gd name="T93" fmla="*/ 79 h 354"/>
                  <a:gd name="T94" fmla="*/ 313 w 353"/>
                  <a:gd name="T95" fmla="*/ 65 h 354"/>
                  <a:gd name="T96" fmla="*/ 302 w 353"/>
                  <a:gd name="T97" fmla="*/ 52 h 354"/>
                  <a:gd name="T98" fmla="*/ 287 w 353"/>
                  <a:gd name="T99" fmla="*/ 39 h 354"/>
                  <a:gd name="T100" fmla="*/ 273 w 353"/>
                  <a:gd name="T101" fmla="*/ 29 h 354"/>
                  <a:gd name="T102" fmla="*/ 258 w 353"/>
                  <a:gd name="T103" fmla="*/ 19 h 354"/>
                  <a:gd name="T104" fmla="*/ 244 w 353"/>
                  <a:gd name="T105" fmla="*/ 13 h 354"/>
                  <a:gd name="T106" fmla="*/ 227 w 353"/>
                  <a:gd name="T107" fmla="*/ 6 h 354"/>
                  <a:gd name="T108" fmla="*/ 211 w 353"/>
                  <a:gd name="T109" fmla="*/ 3 h 354"/>
                  <a:gd name="T110" fmla="*/ 193 w 353"/>
                  <a:gd name="T111" fmla="*/ 0 h 354"/>
                  <a:gd name="T112" fmla="*/ 177 w 353"/>
                  <a:gd name="T113"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3" h="354">
                    <a:moveTo>
                      <a:pt x="177" y="0"/>
                    </a:moveTo>
                    <a:lnTo>
                      <a:pt x="140" y="3"/>
                    </a:lnTo>
                    <a:lnTo>
                      <a:pt x="108" y="13"/>
                    </a:lnTo>
                    <a:lnTo>
                      <a:pt x="79" y="29"/>
                    </a:lnTo>
                    <a:lnTo>
                      <a:pt x="52" y="52"/>
                    </a:lnTo>
                    <a:lnTo>
                      <a:pt x="28" y="79"/>
                    </a:lnTo>
                    <a:lnTo>
                      <a:pt x="13" y="109"/>
                    </a:lnTo>
                    <a:lnTo>
                      <a:pt x="2" y="141"/>
                    </a:lnTo>
                    <a:lnTo>
                      <a:pt x="0" y="177"/>
                    </a:lnTo>
                    <a:lnTo>
                      <a:pt x="0" y="194"/>
                    </a:lnTo>
                    <a:lnTo>
                      <a:pt x="2" y="212"/>
                    </a:lnTo>
                    <a:lnTo>
                      <a:pt x="6" y="228"/>
                    </a:lnTo>
                    <a:lnTo>
                      <a:pt x="13" y="245"/>
                    </a:lnTo>
                    <a:lnTo>
                      <a:pt x="19" y="259"/>
                    </a:lnTo>
                    <a:lnTo>
                      <a:pt x="28" y="274"/>
                    </a:lnTo>
                    <a:lnTo>
                      <a:pt x="39" y="288"/>
                    </a:lnTo>
                    <a:lnTo>
                      <a:pt x="52" y="302"/>
                    </a:lnTo>
                    <a:lnTo>
                      <a:pt x="65" y="314"/>
                    </a:lnTo>
                    <a:lnTo>
                      <a:pt x="79" y="325"/>
                    </a:lnTo>
                    <a:lnTo>
                      <a:pt x="108" y="341"/>
                    </a:lnTo>
                    <a:lnTo>
                      <a:pt x="140" y="351"/>
                    </a:lnTo>
                    <a:lnTo>
                      <a:pt x="158" y="353"/>
                    </a:lnTo>
                    <a:lnTo>
                      <a:pt x="177" y="354"/>
                    </a:lnTo>
                    <a:lnTo>
                      <a:pt x="193" y="353"/>
                    </a:lnTo>
                    <a:lnTo>
                      <a:pt x="211" y="351"/>
                    </a:lnTo>
                    <a:lnTo>
                      <a:pt x="227" y="346"/>
                    </a:lnTo>
                    <a:lnTo>
                      <a:pt x="244" y="341"/>
                    </a:lnTo>
                    <a:lnTo>
                      <a:pt x="258" y="333"/>
                    </a:lnTo>
                    <a:lnTo>
                      <a:pt x="265" y="328"/>
                    </a:lnTo>
                    <a:lnTo>
                      <a:pt x="269" y="326"/>
                    </a:lnTo>
                    <a:lnTo>
                      <a:pt x="273" y="325"/>
                    </a:lnTo>
                    <a:lnTo>
                      <a:pt x="287" y="314"/>
                    </a:lnTo>
                    <a:lnTo>
                      <a:pt x="302" y="302"/>
                    </a:lnTo>
                    <a:lnTo>
                      <a:pt x="313" y="288"/>
                    </a:lnTo>
                    <a:lnTo>
                      <a:pt x="324" y="274"/>
                    </a:lnTo>
                    <a:lnTo>
                      <a:pt x="325" y="269"/>
                    </a:lnTo>
                    <a:lnTo>
                      <a:pt x="327" y="266"/>
                    </a:lnTo>
                    <a:lnTo>
                      <a:pt x="332" y="259"/>
                    </a:lnTo>
                    <a:lnTo>
                      <a:pt x="340" y="245"/>
                    </a:lnTo>
                    <a:lnTo>
                      <a:pt x="345" y="228"/>
                    </a:lnTo>
                    <a:lnTo>
                      <a:pt x="350" y="212"/>
                    </a:lnTo>
                    <a:lnTo>
                      <a:pt x="352" y="194"/>
                    </a:lnTo>
                    <a:lnTo>
                      <a:pt x="353" y="177"/>
                    </a:lnTo>
                    <a:lnTo>
                      <a:pt x="352" y="158"/>
                    </a:lnTo>
                    <a:lnTo>
                      <a:pt x="350" y="141"/>
                    </a:lnTo>
                    <a:lnTo>
                      <a:pt x="340" y="109"/>
                    </a:lnTo>
                    <a:lnTo>
                      <a:pt x="324" y="79"/>
                    </a:lnTo>
                    <a:lnTo>
                      <a:pt x="313" y="65"/>
                    </a:lnTo>
                    <a:lnTo>
                      <a:pt x="302" y="52"/>
                    </a:lnTo>
                    <a:lnTo>
                      <a:pt x="287" y="39"/>
                    </a:lnTo>
                    <a:lnTo>
                      <a:pt x="273" y="29"/>
                    </a:lnTo>
                    <a:lnTo>
                      <a:pt x="258" y="19"/>
                    </a:lnTo>
                    <a:lnTo>
                      <a:pt x="244" y="13"/>
                    </a:lnTo>
                    <a:lnTo>
                      <a:pt x="227" y="6"/>
                    </a:lnTo>
                    <a:lnTo>
                      <a:pt x="211" y="3"/>
                    </a:lnTo>
                    <a:lnTo>
                      <a:pt x="193" y="0"/>
                    </a:lnTo>
                    <a:lnTo>
                      <a:pt x="177"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51" name="Freeform 42">
                <a:extLst>
                  <a:ext uri="{FF2B5EF4-FFF2-40B4-BE49-F238E27FC236}">
                    <a16:creationId xmlns:a16="http://schemas.microsoft.com/office/drawing/2014/main" id="{37712DEE-1CBE-9ACD-6999-08F3E307CA10}"/>
                  </a:ext>
                </a:extLst>
              </p:cNvPr>
              <p:cNvSpPr>
                <a:spLocks/>
              </p:cNvSpPr>
              <p:nvPr/>
            </p:nvSpPr>
            <p:spPr bwMode="auto">
              <a:xfrm>
                <a:off x="6369051" y="3578226"/>
                <a:ext cx="112713" cy="111125"/>
              </a:xfrm>
              <a:custGeom>
                <a:avLst/>
                <a:gdLst>
                  <a:gd name="T0" fmla="*/ 177 w 354"/>
                  <a:gd name="T1" fmla="*/ 0 h 354"/>
                  <a:gd name="T2" fmla="*/ 141 w 354"/>
                  <a:gd name="T3" fmla="*/ 2 h 354"/>
                  <a:gd name="T4" fmla="*/ 109 w 354"/>
                  <a:gd name="T5" fmla="*/ 13 h 354"/>
                  <a:gd name="T6" fmla="*/ 79 w 354"/>
                  <a:gd name="T7" fmla="*/ 28 h 354"/>
                  <a:gd name="T8" fmla="*/ 52 w 354"/>
                  <a:gd name="T9" fmla="*/ 52 h 354"/>
                  <a:gd name="T10" fmla="*/ 29 w 354"/>
                  <a:gd name="T11" fmla="*/ 79 h 354"/>
                  <a:gd name="T12" fmla="*/ 13 w 354"/>
                  <a:gd name="T13" fmla="*/ 108 h 354"/>
                  <a:gd name="T14" fmla="*/ 3 w 354"/>
                  <a:gd name="T15" fmla="*/ 140 h 354"/>
                  <a:gd name="T16" fmla="*/ 0 w 354"/>
                  <a:gd name="T17" fmla="*/ 177 h 354"/>
                  <a:gd name="T18" fmla="*/ 0 w 354"/>
                  <a:gd name="T19" fmla="*/ 193 h 354"/>
                  <a:gd name="T20" fmla="*/ 3 w 354"/>
                  <a:gd name="T21" fmla="*/ 211 h 354"/>
                  <a:gd name="T22" fmla="*/ 6 w 354"/>
                  <a:gd name="T23" fmla="*/ 227 h 354"/>
                  <a:gd name="T24" fmla="*/ 13 w 354"/>
                  <a:gd name="T25" fmla="*/ 244 h 354"/>
                  <a:gd name="T26" fmla="*/ 19 w 354"/>
                  <a:gd name="T27" fmla="*/ 258 h 354"/>
                  <a:gd name="T28" fmla="*/ 29 w 354"/>
                  <a:gd name="T29" fmla="*/ 273 h 354"/>
                  <a:gd name="T30" fmla="*/ 39 w 354"/>
                  <a:gd name="T31" fmla="*/ 288 h 354"/>
                  <a:gd name="T32" fmla="*/ 52 w 354"/>
                  <a:gd name="T33" fmla="*/ 302 h 354"/>
                  <a:gd name="T34" fmla="*/ 65 w 354"/>
                  <a:gd name="T35" fmla="*/ 314 h 354"/>
                  <a:gd name="T36" fmla="*/ 79 w 354"/>
                  <a:gd name="T37" fmla="*/ 324 h 354"/>
                  <a:gd name="T38" fmla="*/ 109 w 354"/>
                  <a:gd name="T39" fmla="*/ 341 h 354"/>
                  <a:gd name="T40" fmla="*/ 141 w 354"/>
                  <a:gd name="T41" fmla="*/ 350 h 354"/>
                  <a:gd name="T42" fmla="*/ 158 w 354"/>
                  <a:gd name="T43" fmla="*/ 352 h 354"/>
                  <a:gd name="T44" fmla="*/ 177 w 354"/>
                  <a:gd name="T45" fmla="*/ 354 h 354"/>
                  <a:gd name="T46" fmla="*/ 194 w 354"/>
                  <a:gd name="T47" fmla="*/ 352 h 354"/>
                  <a:gd name="T48" fmla="*/ 211 w 354"/>
                  <a:gd name="T49" fmla="*/ 350 h 354"/>
                  <a:gd name="T50" fmla="*/ 228 w 354"/>
                  <a:gd name="T51" fmla="*/ 345 h 354"/>
                  <a:gd name="T52" fmla="*/ 244 w 354"/>
                  <a:gd name="T53" fmla="*/ 341 h 354"/>
                  <a:gd name="T54" fmla="*/ 259 w 354"/>
                  <a:gd name="T55" fmla="*/ 332 h 354"/>
                  <a:gd name="T56" fmla="*/ 266 w 354"/>
                  <a:gd name="T57" fmla="*/ 328 h 354"/>
                  <a:gd name="T58" fmla="*/ 269 w 354"/>
                  <a:gd name="T59" fmla="*/ 325 h 354"/>
                  <a:gd name="T60" fmla="*/ 274 w 354"/>
                  <a:gd name="T61" fmla="*/ 324 h 354"/>
                  <a:gd name="T62" fmla="*/ 288 w 354"/>
                  <a:gd name="T63" fmla="*/ 314 h 354"/>
                  <a:gd name="T64" fmla="*/ 302 w 354"/>
                  <a:gd name="T65" fmla="*/ 302 h 354"/>
                  <a:gd name="T66" fmla="*/ 314 w 354"/>
                  <a:gd name="T67" fmla="*/ 288 h 354"/>
                  <a:gd name="T68" fmla="*/ 325 w 354"/>
                  <a:gd name="T69" fmla="*/ 273 h 354"/>
                  <a:gd name="T70" fmla="*/ 326 w 354"/>
                  <a:gd name="T71" fmla="*/ 269 h 354"/>
                  <a:gd name="T72" fmla="*/ 328 w 354"/>
                  <a:gd name="T73" fmla="*/ 265 h 354"/>
                  <a:gd name="T74" fmla="*/ 333 w 354"/>
                  <a:gd name="T75" fmla="*/ 258 h 354"/>
                  <a:gd name="T76" fmla="*/ 341 w 354"/>
                  <a:gd name="T77" fmla="*/ 244 h 354"/>
                  <a:gd name="T78" fmla="*/ 346 w 354"/>
                  <a:gd name="T79" fmla="*/ 227 h 354"/>
                  <a:gd name="T80" fmla="*/ 350 w 354"/>
                  <a:gd name="T81" fmla="*/ 211 h 354"/>
                  <a:gd name="T82" fmla="*/ 353 w 354"/>
                  <a:gd name="T83" fmla="*/ 193 h 354"/>
                  <a:gd name="T84" fmla="*/ 354 w 354"/>
                  <a:gd name="T85" fmla="*/ 177 h 354"/>
                  <a:gd name="T86" fmla="*/ 353 w 354"/>
                  <a:gd name="T87" fmla="*/ 158 h 354"/>
                  <a:gd name="T88" fmla="*/ 350 w 354"/>
                  <a:gd name="T89" fmla="*/ 140 h 354"/>
                  <a:gd name="T90" fmla="*/ 341 w 354"/>
                  <a:gd name="T91" fmla="*/ 108 h 354"/>
                  <a:gd name="T92" fmla="*/ 325 w 354"/>
                  <a:gd name="T93" fmla="*/ 79 h 354"/>
                  <a:gd name="T94" fmla="*/ 314 w 354"/>
                  <a:gd name="T95" fmla="*/ 65 h 354"/>
                  <a:gd name="T96" fmla="*/ 302 w 354"/>
                  <a:gd name="T97" fmla="*/ 52 h 354"/>
                  <a:gd name="T98" fmla="*/ 288 w 354"/>
                  <a:gd name="T99" fmla="*/ 39 h 354"/>
                  <a:gd name="T100" fmla="*/ 274 w 354"/>
                  <a:gd name="T101" fmla="*/ 28 h 354"/>
                  <a:gd name="T102" fmla="*/ 259 w 354"/>
                  <a:gd name="T103" fmla="*/ 19 h 354"/>
                  <a:gd name="T104" fmla="*/ 244 w 354"/>
                  <a:gd name="T105" fmla="*/ 13 h 354"/>
                  <a:gd name="T106" fmla="*/ 228 w 354"/>
                  <a:gd name="T107" fmla="*/ 6 h 354"/>
                  <a:gd name="T108" fmla="*/ 211 w 354"/>
                  <a:gd name="T109" fmla="*/ 2 h 354"/>
                  <a:gd name="T110" fmla="*/ 194 w 354"/>
                  <a:gd name="T111" fmla="*/ 0 h 354"/>
                  <a:gd name="T112" fmla="*/ 177 w 354"/>
                  <a:gd name="T113"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4" h="354">
                    <a:moveTo>
                      <a:pt x="177" y="0"/>
                    </a:moveTo>
                    <a:lnTo>
                      <a:pt x="141" y="2"/>
                    </a:lnTo>
                    <a:lnTo>
                      <a:pt x="109" y="13"/>
                    </a:lnTo>
                    <a:lnTo>
                      <a:pt x="79" y="28"/>
                    </a:lnTo>
                    <a:lnTo>
                      <a:pt x="52" y="52"/>
                    </a:lnTo>
                    <a:lnTo>
                      <a:pt x="29" y="79"/>
                    </a:lnTo>
                    <a:lnTo>
                      <a:pt x="13" y="108"/>
                    </a:lnTo>
                    <a:lnTo>
                      <a:pt x="3" y="140"/>
                    </a:lnTo>
                    <a:lnTo>
                      <a:pt x="0" y="177"/>
                    </a:lnTo>
                    <a:lnTo>
                      <a:pt x="0" y="193"/>
                    </a:lnTo>
                    <a:lnTo>
                      <a:pt x="3" y="211"/>
                    </a:lnTo>
                    <a:lnTo>
                      <a:pt x="6" y="227"/>
                    </a:lnTo>
                    <a:lnTo>
                      <a:pt x="13" y="244"/>
                    </a:lnTo>
                    <a:lnTo>
                      <a:pt x="19" y="258"/>
                    </a:lnTo>
                    <a:lnTo>
                      <a:pt x="29" y="273"/>
                    </a:lnTo>
                    <a:lnTo>
                      <a:pt x="39" y="288"/>
                    </a:lnTo>
                    <a:lnTo>
                      <a:pt x="52" y="302"/>
                    </a:lnTo>
                    <a:lnTo>
                      <a:pt x="65" y="314"/>
                    </a:lnTo>
                    <a:lnTo>
                      <a:pt x="79" y="324"/>
                    </a:lnTo>
                    <a:lnTo>
                      <a:pt x="109" y="341"/>
                    </a:lnTo>
                    <a:lnTo>
                      <a:pt x="141" y="350"/>
                    </a:lnTo>
                    <a:lnTo>
                      <a:pt x="158" y="352"/>
                    </a:lnTo>
                    <a:lnTo>
                      <a:pt x="177" y="354"/>
                    </a:lnTo>
                    <a:lnTo>
                      <a:pt x="194" y="352"/>
                    </a:lnTo>
                    <a:lnTo>
                      <a:pt x="211" y="350"/>
                    </a:lnTo>
                    <a:lnTo>
                      <a:pt x="228" y="345"/>
                    </a:lnTo>
                    <a:lnTo>
                      <a:pt x="244" y="341"/>
                    </a:lnTo>
                    <a:lnTo>
                      <a:pt x="259" y="332"/>
                    </a:lnTo>
                    <a:lnTo>
                      <a:pt x="266" y="328"/>
                    </a:lnTo>
                    <a:lnTo>
                      <a:pt x="269" y="325"/>
                    </a:lnTo>
                    <a:lnTo>
                      <a:pt x="274" y="324"/>
                    </a:lnTo>
                    <a:lnTo>
                      <a:pt x="288" y="314"/>
                    </a:lnTo>
                    <a:lnTo>
                      <a:pt x="302" y="302"/>
                    </a:lnTo>
                    <a:lnTo>
                      <a:pt x="314" y="288"/>
                    </a:lnTo>
                    <a:lnTo>
                      <a:pt x="325" y="273"/>
                    </a:lnTo>
                    <a:lnTo>
                      <a:pt x="326" y="269"/>
                    </a:lnTo>
                    <a:lnTo>
                      <a:pt x="328" y="265"/>
                    </a:lnTo>
                    <a:lnTo>
                      <a:pt x="333" y="258"/>
                    </a:lnTo>
                    <a:lnTo>
                      <a:pt x="341" y="244"/>
                    </a:lnTo>
                    <a:lnTo>
                      <a:pt x="346" y="227"/>
                    </a:lnTo>
                    <a:lnTo>
                      <a:pt x="350" y="211"/>
                    </a:lnTo>
                    <a:lnTo>
                      <a:pt x="353" y="193"/>
                    </a:lnTo>
                    <a:lnTo>
                      <a:pt x="354" y="177"/>
                    </a:lnTo>
                    <a:lnTo>
                      <a:pt x="353" y="158"/>
                    </a:lnTo>
                    <a:lnTo>
                      <a:pt x="350" y="140"/>
                    </a:lnTo>
                    <a:lnTo>
                      <a:pt x="341" y="108"/>
                    </a:lnTo>
                    <a:lnTo>
                      <a:pt x="325" y="79"/>
                    </a:lnTo>
                    <a:lnTo>
                      <a:pt x="314" y="65"/>
                    </a:lnTo>
                    <a:lnTo>
                      <a:pt x="302" y="52"/>
                    </a:lnTo>
                    <a:lnTo>
                      <a:pt x="288" y="39"/>
                    </a:lnTo>
                    <a:lnTo>
                      <a:pt x="274" y="28"/>
                    </a:lnTo>
                    <a:lnTo>
                      <a:pt x="259" y="19"/>
                    </a:lnTo>
                    <a:lnTo>
                      <a:pt x="244" y="13"/>
                    </a:lnTo>
                    <a:lnTo>
                      <a:pt x="228" y="6"/>
                    </a:lnTo>
                    <a:lnTo>
                      <a:pt x="211" y="2"/>
                    </a:lnTo>
                    <a:lnTo>
                      <a:pt x="194" y="0"/>
                    </a:lnTo>
                    <a:lnTo>
                      <a:pt x="177"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52" name="Freeform 43">
                <a:extLst>
                  <a:ext uri="{FF2B5EF4-FFF2-40B4-BE49-F238E27FC236}">
                    <a16:creationId xmlns:a16="http://schemas.microsoft.com/office/drawing/2014/main" id="{CF74D72A-9F64-E56C-717B-CA4B76578A59}"/>
                  </a:ext>
                </a:extLst>
              </p:cNvPr>
              <p:cNvSpPr>
                <a:spLocks/>
              </p:cNvSpPr>
              <p:nvPr/>
            </p:nvSpPr>
            <p:spPr bwMode="auto">
              <a:xfrm>
                <a:off x="6038851" y="3757613"/>
                <a:ext cx="112713" cy="112713"/>
              </a:xfrm>
              <a:custGeom>
                <a:avLst/>
                <a:gdLst>
                  <a:gd name="T0" fmla="*/ 177 w 354"/>
                  <a:gd name="T1" fmla="*/ 0 h 354"/>
                  <a:gd name="T2" fmla="*/ 140 w 354"/>
                  <a:gd name="T3" fmla="*/ 2 h 354"/>
                  <a:gd name="T4" fmla="*/ 108 w 354"/>
                  <a:gd name="T5" fmla="*/ 13 h 354"/>
                  <a:gd name="T6" fmla="*/ 79 w 354"/>
                  <a:gd name="T7" fmla="*/ 28 h 354"/>
                  <a:gd name="T8" fmla="*/ 52 w 354"/>
                  <a:gd name="T9" fmla="*/ 52 h 354"/>
                  <a:gd name="T10" fmla="*/ 28 w 354"/>
                  <a:gd name="T11" fmla="*/ 79 h 354"/>
                  <a:gd name="T12" fmla="*/ 13 w 354"/>
                  <a:gd name="T13" fmla="*/ 108 h 354"/>
                  <a:gd name="T14" fmla="*/ 2 w 354"/>
                  <a:gd name="T15" fmla="*/ 140 h 354"/>
                  <a:gd name="T16" fmla="*/ 0 w 354"/>
                  <a:gd name="T17" fmla="*/ 177 h 354"/>
                  <a:gd name="T18" fmla="*/ 0 w 354"/>
                  <a:gd name="T19" fmla="*/ 193 h 354"/>
                  <a:gd name="T20" fmla="*/ 2 w 354"/>
                  <a:gd name="T21" fmla="*/ 211 h 354"/>
                  <a:gd name="T22" fmla="*/ 6 w 354"/>
                  <a:gd name="T23" fmla="*/ 228 h 354"/>
                  <a:gd name="T24" fmla="*/ 13 w 354"/>
                  <a:gd name="T25" fmla="*/ 244 h 354"/>
                  <a:gd name="T26" fmla="*/ 19 w 354"/>
                  <a:gd name="T27" fmla="*/ 258 h 354"/>
                  <a:gd name="T28" fmla="*/ 28 w 354"/>
                  <a:gd name="T29" fmla="*/ 274 h 354"/>
                  <a:gd name="T30" fmla="*/ 39 w 354"/>
                  <a:gd name="T31" fmla="*/ 288 h 354"/>
                  <a:gd name="T32" fmla="*/ 52 w 354"/>
                  <a:gd name="T33" fmla="*/ 302 h 354"/>
                  <a:gd name="T34" fmla="*/ 65 w 354"/>
                  <a:gd name="T35" fmla="*/ 314 h 354"/>
                  <a:gd name="T36" fmla="*/ 79 w 354"/>
                  <a:gd name="T37" fmla="*/ 324 h 354"/>
                  <a:gd name="T38" fmla="*/ 108 w 354"/>
                  <a:gd name="T39" fmla="*/ 341 h 354"/>
                  <a:gd name="T40" fmla="*/ 140 w 354"/>
                  <a:gd name="T41" fmla="*/ 350 h 354"/>
                  <a:gd name="T42" fmla="*/ 158 w 354"/>
                  <a:gd name="T43" fmla="*/ 353 h 354"/>
                  <a:gd name="T44" fmla="*/ 177 w 354"/>
                  <a:gd name="T45" fmla="*/ 354 h 354"/>
                  <a:gd name="T46" fmla="*/ 193 w 354"/>
                  <a:gd name="T47" fmla="*/ 353 h 354"/>
                  <a:gd name="T48" fmla="*/ 211 w 354"/>
                  <a:gd name="T49" fmla="*/ 350 h 354"/>
                  <a:gd name="T50" fmla="*/ 228 w 354"/>
                  <a:gd name="T51" fmla="*/ 345 h 354"/>
                  <a:gd name="T52" fmla="*/ 244 w 354"/>
                  <a:gd name="T53" fmla="*/ 341 h 354"/>
                  <a:gd name="T54" fmla="*/ 258 w 354"/>
                  <a:gd name="T55" fmla="*/ 333 h 354"/>
                  <a:gd name="T56" fmla="*/ 265 w 354"/>
                  <a:gd name="T57" fmla="*/ 328 h 354"/>
                  <a:gd name="T58" fmla="*/ 269 w 354"/>
                  <a:gd name="T59" fmla="*/ 325 h 354"/>
                  <a:gd name="T60" fmla="*/ 273 w 354"/>
                  <a:gd name="T61" fmla="*/ 324 h 354"/>
                  <a:gd name="T62" fmla="*/ 288 w 354"/>
                  <a:gd name="T63" fmla="*/ 314 h 354"/>
                  <a:gd name="T64" fmla="*/ 302 w 354"/>
                  <a:gd name="T65" fmla="*/ 302 h 354"/>
                  <a:gd name="T66" fmla="*/ 314 w 354"/>
                  <a:gd name="T67" fmla="*/ 288 h 354"/>
                  <a:gd name="T68" fmla="*/ 324 w 354"/>
                  <a:gd name="T69" fmla="*/ 274 h 354"/>
                  <a:gd name="T70" fmla="*/ 325 w 354"/>
                  <a:gd name="T71" fmla="*/ 269 h 354"/>
                  <a:gd name="T72" fmla="*/ 328 w 354"/>
                  <a:gd name="T73" fmla="*/ 265 h 354"/>
                  <a:gd name="T74" fmla="*/ 332 w 354"/>
                  <a:gd name="T75" fmla="*/ 258 h 354"/>
                  <a:gd name="T76" fmla="*/ 341 w 354"/>
                  <a:gd name="T77" fmla="*/ 244 h 354"/>
                  <a:gd name="T78" fmla="*/ 345 w 354"/>
                  <a:gd name="T79" fmla="*/ 228 h 354"/>
                  <a:gd name="T80" fmla="*/ 350 w 354"/>
                  <a:gd name="T81" fmla="*/ 211 h 354"/>
                  <a:gd name="T82" fmla="*/ 352 w 354"/>
                  <a:gd name="T83" fmla="*/ 193 h 354"/>
                  <a:gd name="T84" fmla="*/ 354 w 354"/>
                  <a:gd name="T85" fmla="*/ 177 h 354"/>
                  <a:gd name="T86" fmla="*/ 352 w 354"/>
                  <a:gd name="T87" fmla="*/ 158 h 354"/>
                  <a:gd name="T88" fmla="*/ 350 w 354"/>
                  <a:gd name="T89" fmla="*/ 140 h 354"/>
                  <a:gd name="T90" fmla="*/ 341 w 354"/>
                  <a:gd name="T91" fmla="*/ 108 h 354"/>
                  <a:gd name="T92" fmla="*/ 324 w 354"/>
                  <a:gd name="T93" fmla="*/ 79 h 354"/>
                  <a:gd name="T94" fmla="*/ 314 w 354"/>
                  <a:gd name="T95" fmla="*/ 65 h 354"/>
                  <a:gd name="T96" fmla="*/ 302 w 354"/>
                  <a:gd name="T97" fmla="*/ 52 h 354"/>
                  <a:gd name="T98" fmla="*/ 288 w 354"/>
                  <a:gd name="T99" fmla="*/ 39 h 354"/>
                  <a:gd name="T100" fmla="*/ 273 w 354"/>
                  <a:gd name="T101" fmla="*/ 28 h 354"/>
                  <a:gd name="T102" fmla="*/ 258 w 354"/>
                  <a:gd name="T103" fmla="*/ 19 h 354"/>
                  <a:gd name="T104" fmla="*/ 244 w 354"/>
                  <a:gd name="T105" fmla="*/ 13 h 354"/>
                  <a:gd name="T106" fmla="*/ 228 w 354"/>
                  <a:gd name="T107" fmla="*/ 6 h 354"/>
                  <a:gd name="T108" fmla="*/ 211 w 354"/>
                  <a:gd name="T109" fmla="*/ 2 h 354"/>
                  <a:gd name="T110" fmla="*/ 193 w 354"/>
                  <a:gd name="T111" fmla="*/ 0 h 354"/>
                  <a:gd name="T112" fmla="*/ 177 w 354"/>
                  <a:gd name="T113"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4" h="354">
                    <a:moveTo>
                      <a:pt x="177" y="0"/>
                    </a:moveTo>
                    <a:lnTo>
                      <a:pt x="140" y="2"/>
                    </a:lnTo>
                    <a:lnTo>
                      <a:pt x="108" y="13"/>
                    </a:lnTo>
                    <a:lnTo>
                      <a:pt x="79" y="28"/>
                    </a:lnTo>
                    <a:lnTo>
                      <a:pt x="52" y="52"/>
                    </a:lnTo>
                    <a:lnTo>
                      <a:pt x="28" y="79"/>
                    </a:lnTo>
                    <a:lnTo>
                      <a:pt x="13" y="108"/>
                    </a:lnTo>
                    <a:lnTo>
                      <a:pt x="2" y="140"/>
                    </a:lnTo>
                    <a:lnTo>
                      <a:pt x="0" y="177"/>
                    </a:lnTo>
                    <a:lnTo>
                      <a:pt x="0" y="193"/>
                    </a:lnTo>
                    <a:lnTo>
                      <a:pt x="2" y="211"/>
                    </a:lnTo>
                    <a:lnTo>
                      <a:pt x="6" y="228"/>
                    </a:lnTo>
                    <a:lnTo>
                      <a:pt x="13" y="244"/>
                    </a:lnTo>
                    <a:lnTo>
                      <a:pt x="19" y="258"/>
                    </a:lnTo>
                    <a:lnTo>
                      <a:pt x="28" y="274"/>
                    </a:lnTo>
                    <a:lnTo>
                      <a:pt x="39" y="288"/>
                    </a:lnTo>
                    <a:lnTo>
                      <a:pt x="52" y="302"/>
                    </a:lnTo>
                    <a:lnTo>
                      <a:pt x="65" y="314"/>
                    </a:lnTo>
                    <a:lnTo>
                      <a:pt x="79" y="324"/>
                    </a:lnTo>
                    <a:lnTo>
                      <a:pt x="108" y="341"/>
                    </a:lnTo>
                    <a:lnTo>
                      <a:pt x="140" y="350"/>
                    </a:lnTo>
                    <a:lnTo>
                      <a:pt x="158" y="353"/>
                    </a:lnTo>
                    <a:lnTo>
                      <a:pt x="177" y="354"/>
                    </a:lnTo>
                    <a:lnTo>
                      <a:pt x="193" y="353"/>
                    </a:lnTo>
                    <a:lnTo>
                      <a:pt x="211" y="350"/>
                    </a:lnTo>
                    <a:lnTo>
                      <a:pt x="228" y="345"/>
                    </a:lnTo>
                    <a:lnTo>
                      <a:pt x="244" y="341"/>
                    </a:lnTo>
                    <a:lnTo>
                      <a:pt x="258" y="333"/>
                    </a:lnTo>
                    <a:lnTo>
                      <a:pt x="265" y="328"/>
                    </a:lnTo>
                    <a:lnTo>
                      <a:pt x="269" y="325"/>
                    </a:lnTo>
                    <a:lnTo>
                      <a:pt x="273" y="324"/>
                    </a:lnTo>
                    <a:lnTo>
                      <a:pt x="288" y="314"/>
                    </a:lnTo>
                    <a:lnTo>
                      <a:pt x="302" y="302"/>
                    </a:lnTo>
                    <a:lnTo>
                      <a:pt x="314" y="288"/>
                    </a:lnTo>
                    <a:lnTo>
                      <a:pt x="324" y="274"/>
                    </a:lnTo>
                    <a:lnTo>
                      <a:pt x="325" y="269"/>
                    </a:lnTo>
                    <a:lnTo>
                      <a:pt x="328" y="265"/>
                    </a:lnTo>
                    <a:lnTo>
                      <a:pt x="332" y="258"/>
                    </a:lnTo>
                    <a:lnTo>
                      <a:pt x="341" y="244"/>
                    </a:lnTo>
                    <a:lnTo>
                      <a:pt x="345" y="228"/>
                    </a:lnTo>
                    <a:lnTo>
                      <a:pt x="350" y="211"/>
                    </a:lnTo>
                    <a:lnTo>
                      <a:pt x="352" y="193"/>
                    </a:lnTo>
                    <a:lnTo>
                      <a:pt x="354" y="177"/>
                    </a:lnTo>
                    <a:lnTo>
                      <a:pt x="352" y="158"/>
                    </a:lnTo>
                    <a:lnTo>
                      <a:pt x="350" y="140"/>
                    </a:lnTo>
                    <a:lnTo>
                      <a:pt x="341" y="108"/>
                    </a:lnTo>
                    <a:lnTo>
                      <a:pt x="324" y="79"/>
                    </a:lnTo>
                    <a:lnTo>
                      <a:pt x="314" y="65"/>
                    </a:lnTo>
                    <a:lnTo>
                      <a:pt x="302" y="52"/>
                    </a:lnTo>
                    <a:lnTo>
                      <a:pt x="288" y="39"/>
                    </a:lnTo>
                    <a:lnTo>
                      <a:pt x="273" y="28"/>
                    </a:lnTo>
                    <a:lnTo>
                      <a:pt x="258" y="19"/>
                    </a:lnTo>
                    <a:lnTo>
                      <a:pt x="244" y="13"/>
                    </a:lnTo>
                    <a:lnTo>
                      <a:pt x="228" y="6"/>
                    </a:lnTo>
                    <a:lnTo>
                      <a:pt x="211" y="2"/>
                    </a:lnTo>
                    <a:lnTo>
                      <a:pt x="193" y="0"/>
                    </a:lnTo>
                    <a:lnTo>
                      <a:pt x="177"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53" name="Freeform 44">
                <a:extLst>
                  <a:ext uri="{FF2B5EF4-FFF2-40B4-BE49-F238E27FC236}">
                    <a16:creationId xmlns:a16="http://schemas.microsoft.com/office/drawing/2014/main" id="{3ED6138B-84F6-6F4A-40FD-7AB50AD983DC}"/>
                  </a:ext>
                </a:extLst>
              </p:cNvPr>
              <p:cNvSpPr>
                <a:spLocks/>
              </p:cNvSpPr>
              <p:nvPr/>
            </p:nvSpPr>
            <p:spPr bwMode="auto">
              <a:xfrm>
                <a:off x="5613401" y="3922713"/>
                <a:ext cx="111125" cy="111125"/>
              </a:xfrm>
              <a:custGeom>
                <a:avLst/>
                <a:gdLst>
                  <a:gd name="T0" fmla="*/ 177 w 354"/>
                  <a:gd name="T1" fmla="*/ 0 h 354"/>
                  <a:gd name="T2" fmla="*/ 140 w 354"/>
                  <a:gd name="T3" fmla="*/ 2 h 354"/>
                  <a:gd name="T4" fmla="*/ 109 w 354"/>
                  <a:gd name="T5" fmla="*/ 13 h 354"/>
                  <a:gd name="T6" fmla="*/ 79 w 354"/>
                  <a:gd name="T7" fmla="*/ 28 h 354"/>
                  <a:gd name="T8" fmla="*/ 52 w 354"/>
                  <a:gd name="T9" fmla="*/ 52 h 354"/>
                  <a:gd name="T10" fmla="*/ 28 w 354"/>
                  <a:gd name="T11" fmla="*/ 79 h 354"/>
                  <a:gd name="T12" fmla="*/ 13 w 354"/>
                  <a:gd name="T13" fmla="*/ 108 h 354"/>
                  <a:gd name="T14" fmla="*/ 3 w 354"/>
                  <a:gd name="T15" fmla="*/ 140 h 354"/>
                  <a:gd name="T16" fmla="*/ 0 w 354"/>
                  <a:gd name="T17" fmla="*/ 177 h 354"/>
                  <a:gd name="T18" fmla="*/ 0 w 354"/>
                  <a:gd name="T19" fmla="*/ 193 h 354"/>
                  <a:gd name="T20" fmla="*/ 3 w 354"/>
                  <a:gd name="T21" fmla="*/ 211 h 354"/>
                  <a:gd name="T22" fmla="*/ 6 w 354"/>
                  <a:gd name="T23" fmla="*/ 227 h 354"/>
                  <a:gd name="T24" fmla="*/ 13 w 354"/>
                  <a:gd name="T25" fmla="*/ 244 h 354"/>
                  <a:gd name="T26" fmla="*/ 19 w 354"/>
                  <a:gd name="T27" fmla="*/ 258 h 354"/>
                  <a:gd name="T28" fmla="*/ 28 w 354"/>
                  <a:gd name="T29" fmla="*/ 273 h 354"/>
                  <a:gd name="T30" fmla="*/ 39 w 354"/>
                  <a:gd name="T31" fmla="*/ 288 h 354"/>
                  <a:gd name="T32" fmla="*/ 52 w 354"/>
                  <a:gd name="T33" fmla="*/ 302 h 354"/>
                  <a:gd name="T34" fmla="*/ 65 w 354"/>
                  <a:gd name="T35" fmla="*/ 314 h 354"/>
                  <a:gd name="T36" fmla="*/ 79 w 354"/>
                  <a:gd name="T37" fmla="*/ 324 h 354"/>
                  <a:gd name="T38" fmla="*/ 109 w 354"/>
                  <a:gd name="T39" fmla="*/ 341 h 354"/>
                  <a:gd name="T40" fmla="*/ 140 w 354"/>
                  <a:gd name="T41" fmla="*/ 350 h 354"/>
                  <a:gd name="T42" fmla="*/ 158 w 354"/>
                  <a:gd name="T43" fmla="*/ 352 h 354"/>
                  <a:gd name="T44" fmla="*/ 177 w 354"/>
                  <a:gd name="T45" fmla="*/ 354 h 354"/>
                  <a:gd name="T46" fmla="*/ 193 w 354"/>
                  <a:gd name="T47" fmla="*/ 352 h 354"/>
                  <a:gd name="T48" fmla="*/ 211 w 354"/>
                  <a:gd name="T49" fmla="*/ 350 h 354"/>
                  <a:gd name="T50" fmla="*/ 228 w 354"/>
                  <a:gd name="T51" fmla="*/ 345 h 354"/>
                  <a:gd name="T52" fmla="*/ 244 w 354"/>
                  <a:gd name="T53" fmla="*/ 341 h 354"/>
                  <a:gd name="T54" fmla="*/ 258 w 354"/>
                  <a:gd name="T55" fmla="*/ 332 h 354"/>
                  <a:gd name="T56" fmla="*/ 265 w 354"/>
                  <a:gd name="T57" fmla="*/ 328 h 354"/>
                  <a:gd name="T58" fmla="*/ 269 w 354"/>
                  <a:gd name="T59" fmla="*/ 325 h 354"/>
                  <a:gd name="T60" fmla="*/ 274 w 354"/>
                  <a:gd name="T61" fmla="*/ 324 h 354"/>
                  <a:gd name="T62" fmla="*/ 288 w 354"/>
                  <a:gd name="T63" fmla="*/ 314 h 354"/>
                  <a:gd name="T64" fmla="*/ 302 w 354"/>
                  <a:gd name="T65" fmla="*/ 302 h 354"/>
                  <a:gd name="T66" fmla="*/ 314 w 354"/>
                  <a:gd name="T67" fmla="*/ 288 h 354"/>
                  <a:gd name="T68" fmla="*/ 324 w 354"/>
                  <a:gd name="T69" fmla="*/ 273 h 354"/>
                  <a:gd name="T70" fmla="*/ 326 w 354"/>
                  <a:gd name="T71" fmla="*/ 269 h 354"/>
                  <a:gd name="T72" fmla="*/ 328 w 354"/>
                  <a:gd name="T73" fmla="*/ 265 h 354"/>
                  <a:gd name="T74" fmla="*/ 333 w 354"/>
                  <a:gd name="T75" fmla="*/ 258 h 354"/>
                  <a:gd name="T76" fmla="*/ 341 w 354"/>
                  <a:gd name="T77" fmla="*/ 244 h 354"/>
                  <a:gd name="T78" fmla="*/ 346 w 354"/>
                  <a:gd name="T79" fmla="*/ 227 h 354"/>
                  <a:gd name="T80" fmla="*/ 350 w 354"/>
                  <a:gd name="T81" fmla="*/ 211 h 354"/>
                  <a:gd name="T82" fmla="*/ 353 w 354"/>
                  <a:gd name="T83" fmla="*/ 193 h 354"/>
                  <a:gd name="T84" fmla="*/ 354 w 354"/>
                  <a:gd name="T85" fmla="*/ 177 h 354"/>
                  <a:gd name="T86" fmla="*/ 353 w 354"/>
                  <a:gd name="T87" fmla="*/ 158 h 354"/>
                  <a:gd name="T88" fmla="*/ 350 w 354"/>
                  <a:gd name="T89" fmla="*/ 140 h 354"/>
                  <a:gd name="T90" fmla="*/ 341 w 354"/>
                  <a:gd name="T91" fmla="*/ 108 h 354"/>
                  <a:gd name="T92" fmla="*/ 324 w 354"/>
                  <a:gd name="T93" fmla="*/ 79 h 354"/>
                  <a:gd name="T94" fmla="*/ 314 w 354"/>
                  <a:gd name="T95" fmla="*/ 65 h 354"/>
                  <a:gd name="T96" fmla="*/ 302 w 354"/>
                  <a:gd name="T97" fmla="*/ 52 h 354"/>
                  <a:gd name="T98" fmla="*/ 288 w 354"/>
                  <a:gd name="T99" fmla="*/ 39 h 354"/>
                  <a:gd name="T100" fmla="*/ 274 w 354"/>
                  <a:gd name="T101" fmla="*/ 28 h 354"/>
                  <a:gd name="T102" fmla="*/ 258 w 354"/>
                  <a:gd name="T103" fmla="*/ 19 h 354"/>
                  <a:gd name="T104" fmla="*/ 244 w 354"/>
                  <a:gd name="T105" fmla="*/ 13 h 354"/>
                  <a:gd name="T106" fmla="*/ 228 w 354"/>
                  <a:gd name="T107" fmla="*/ 6 h 354"/>
                  <a:gd name="T108" fmla="*/ 211 w 354"/>
                  <a:gd name="T109" fmla="*/ 2 h 354"/>
                  <a:gd name="T110" fmla="*/ 193 w 354"/>
                  <a:gd name="T111" fmla="*/ 0 h 354"/>
                  <a:gd name="T112" fmla="*/ 177 w 354"/>
                  <a:gd name="T113"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4" h="354">
                    <a:moveTo>
                      <a:pt x="177" y="0"/>
                    </a:moveTo>
                    <a:lnTo>
                      <a:pt x="140" y="2"/>
                    </a:lnTo>
                    <a:lnTo>
                      <a:pt x="109" y="13"/>
                    </a:lnTo>
                    <a:lnTo>
                      <a:pt x="79" y="28"/>
                    </a:lnTo>
                    <a:lnTo>
                      <a:pt x="52" y="52"/>
                    </a:lnTo>
                    <a:lnTo>
                      <a:pt x="28" y="79"/>
                    </a:lnTo>
                    <a:lnTo>
                      <a:pt x="13" y="108"/>
                    </a:lnTo>
                    <a:lnTo>
                      <a:pt x="3" y="140"/>
                    </a:lnTo>
                    <a:lnTo>
                      <a:pt x="0" y="177"/>
                    </a:lnTo>
                    <a:lnTo>
                      <a:pt x="0" y="193"/>
                    </a:lnTo>
                    <a:lnTo>
                      <a:pt x="3" y="211"/>
                    </a:lnTo>
                    <a:lnTo>
                      <a:pt x="6" y="227"/>
                    </a:lnTo>
                    <a:lnTo>
                      <a:pt x="13" y="244"/>
                    </a:lnTo>
                    <a:lnTo>
                      <a:pt x="19" y="258"/>
                    </a:lnTo>
                    <a:lnTo>
                      <a:pt x="28" y="273"/>
                    </a:lnTo>
                    <a:lnTo>
                      <a:pt x="39" y="288"/>
                    </a:lnTo>
                    <a:lnTo>
                      <a:pt x="52" y="302"/>
                    </a:lnTo>
                    <a:lnTo>
                      <a:pt x="65" y="314"/>
                    </a:lnTo>
                    <a:lnTo>
                      <a:pt x="79" y="324"/>
                    </a:lnTo>
                    <a:lnTo>
                      <a:pt x="109" y="341"/>
                    </a:lnTo>
                    <a:lnTo>
                      <a:pt x="140" y="350"/>
                    </a:lnTo>
                    <a:lnTo>
                      <a:pt x="158" y="352"/>
                    </a:lnTo>
                    <a:lnTo>
                      <a:pt x="177" y="354"/>
                    </a:lnTo>
                    <a:lnTo>
                      <a:pt x="193" y="352"/>
                    </a:lnTo>
                    <a:lnTo>
                      <a:pt x="211" y="350"/>
                    </a:lnTo>
                    <a:lnTo>
                      <a:pt x="228" y="345"/>
                    </a:lnTo>
                    <a:lnTo>
                      <a:pt x="244" y="341"/>
                    </a:lnTo>
                    <a:lnTo>
                      <a:pt x="258" y="332"/>
                    </a:lnTo>
                    <a:lnTo>
                      <a:pt x="265" y="328"/>
                    </a:lnTo>
                    <a:lnTo>
                      <a:pt x="269" y="325"/>
                    </a:lnTo>
                    <a:lnTo>
                      <a:pt x="274" y="324"/>
                    </a:lnTo>
                    <a:lnTo>
                      <a:pt x="288" y="314"/>
                    </a:lnTo>
                    <a:lnTo>
                      <a:pt x="302" y="302"/>
                    </a:lnTo>
                    <a:lnTo>
                      <a:pt x="314" y="288"/>
                    </a:lnTo>
                    <a:lnTo>
                      <a:pt x="324" y="273"/>
                    </a:lnTo>
                    <a:lnTo>
                      <a:pt x="326" y="269"/>
                    </a:lnTo>
                    <a:lnTo>
                      <a:pt x="328" y="265"/>
                    </a:lnTo>
                    <a:lnTo>
                      <a:pt x="333" y="258"/>
                    </a:lnTo>
                    <a:lnTo>
                      <a:pt x="341" y="244"/>
                    </a:lnTo>
                    <a:lnTo>
                      <a:pt x="346" y="227"/>
                    </a:lnTo>
                    <a:lnTo>
                      <a:pt x="350" y="211"/>
                    </a:lnTo>
                    <a:lnTo>
                      <a:pt x="353" y="193"/>
                    </a:lnTo>
                    <a:lnTo>
                      <a:pt x="354" y="177"/>
                    </a:lnTo>
                    <a:lnTo>
                      <a:pt x="353" y="158"/>
                    </a:lnTo>
                    <a:lnTo>
                      <a:pt x="350" y="140"/>
                    </a:lnTo>
                    <a:lnTo>
                      <a:pt x="341" y="108"/>
                    </a:lnTo>
                    <a:lnTo>
                      <a:pt x="324" y="79"/>
                    </a:lnTo>
                    <a:lnTo>
                      <a:pt x="314" y="65"/>
                    </a:lnTo>
                    <a:lnTo>
                      <a:pt x="302" y="52"/>
                    </a:lnTo>
                    <a:lnTo>
                      <a:pt x="288" y="39"/>
                    </a:lnTo>
                    <a:lnTo>
                      <a:pt x="274" y="28"/>
                    </a:lnTo>
                    <a:lnTo>
                      <a:pt x="258" y="19"/>
                    </a:lnTo>
                    <a:lnTo>
                      <a:pt x="244" y="13"/>
                    </a:lnTo>
                    <a:lnTo>
                      <a:pt x="228" y="6"/>
                    </a:lnTo>
                    <a:lnTo>
                      <a:pt x="211" y="2"/>
                    </a:lnTo>
                    <a:lnTo>
                      <a:pt x="193" y="0"/>
                    </a:lnTo>
                    <a:lnTo>
                      <a:pt x="177"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54" name="Freeform 45">
                <a:extLst>
                  <a:ext uri="{FF2B5EF4-FFF2-40B4-BE49-F238E27FC236}">
                    <a16:creationId xmlns:a16="http://schemas.microsoft.com/office/drawing/2014/main" id="{EDE4A153-4B4F-88A6-06E8-B39A022C5BF2}"/>
                  </a:ext>
                </a:extLst>
              </p:cNvPr>
              <p:cNvSpPr>
                <a:spLocks/>
              </p:cNvSpPr>
              <p:nvPr/>
            </p:nvSpPr>
            <p:spPr bwMode="auto">
              <a:xfrm>
                <a:off x="5065713" y="4094163"/>
                <a:ext cx="112713" cy="112713"/>
              </a:xfrm>
              <a:custGeom>
                <a:avLst/>
                <a:gdLst>
                  <a:gd name="T0" fmla="*/ 177 w 354"/>
                  <a:gd name="T1" fmla="*/ 0 h 354"/>
                  <a:gd name="T2" fmla="*/ 140 w 354"/>
                  <a:gd name="T3" fmla="*/ 3 h 354"/>
                  <a:gd name="T4" fmla="*/ 109 w 354"/>
                  <a:gd name="T5" fmla="*/ 13 h 354"/>
                  <a:gd name="T6" fmla="*/ 79 w 354"/>
                  <a:gd name="T7" fmla="*/ 29 h 354"/>
                  <a:gd name="T8" fmla="*/ 52 w 354"/>
                  <a:gd name="T9" fmla="*/ 52 h 354"/>
                  <a:gd name="T10" fmla="*/ 28 w 354"/>
                  <a:gd name="T11" fmla="*/ 79 h 354"/>
                  <a:gd name="T12" fmla="*/ 13 w 354"/>
                  <a:gd name="T13" fmla="*/ 109 h 354"/>
                  <a:gd name="T14" fmla="*/ 2 w 354"/>
                  <a:gd name="T15" fmla="*/ 141 h 354"/>
                  <a:gd name="T16" fmla="*/ 0 w 354"/>
                  <a:gd name="T17" fmla="*/ 177 h 354"/>
                  <a:gd name="T18" fmla="*/ 0 w 354"/>
                  <a:gd name="T19" fmla="*/ 194 h 354"/>
                  <a:gd name="T20" fmla="*/ 2 w 354"/>
                  <a:gd name="T21" fmla="*/ 211 h 354"/>
                  <a:gd name="T22" fmla="*/ 6 w 354"/>
                  <a:gd name="T23" fmla="*/ 228 h 354"/>
                  <a:gd name="T24" fmla="*/ 13 w 354"/>
                  <a:gd name="T25" fmla="*/ 244 h 354"/>
                  <a:gd name="T26" fmla="*/ 19 w 354"/>
                  <a:gd name="T27" fmla="*/ 259 h 354"/>
                  <a:gd name="T28" fmla="*/ 28 w 354"/>
                  <a:gd name="T29" fmla="*/ 274 h 354"/>
                  <a:gd name="T30" fmla="*/ 39 w 354"/>
                  <a:gd name="T31" fmla="*/ 288 h 354"/>
                  <a:gd name="T32" fmla="*/ 52 w 354"/>
                  <a:gd name="T33" fmla="*/ 302 h 354"/>
                  <a:gd name="T34" fmla="*/ 65 w 354"/>
                  <a:gd name="T35" fmla="*/ 314 h 354"/>
                  <a:gd name="T36" fmla="*/ 79 w 354"/>
                  <a:gd name="T37" fmla="*/ 325 h 354"/>
                  <a:gd name="T38" fmla="*/ 109 w 354"/>
                  <a:gd name="T39" fmla="*/ 341 h 354"/>
                  <a:gd name="T40" fmla="*/ 140 w 354"/>
                  <a:gd name="T41" fmla="*/ 351 h 354"/>
                  <a:gd name="T42" fmla="*/ 158 w 354"/>
                  <a:gd name="T43" fmla="*/ 353 h 354"/>
                  <a:gd name="T44" fmla="*/ 177 w 354"/>
                  <a:gd name="T45" fmla="*/ 354 h 354"/>
                  <a:gd name="T46" fmla="*/ 193 w 354"/>
                  <a:gd name="T47" fmla="*/ 353 h 354"/>
                  <a:gd name="T48" fmla="*/ 211 w 354"/>
                  <a:gd name="T49" fmla="*/ 351 h 354"/>
                  <a:gd name="T50" fmla="*/ 228 w 354"/>
                  <a:gd name="T51" fmla="*/ 346 h 354"/>
                  <a:gd name="T52" fmla="*/ 244 w 354"/>
                  <a:gd name="T53" fmla="*/ 341 h 354"/>
                  <a:gd name="T54" fmla="*/ 258 w 354"/>
                  <a:gd name="T55" fmla="*/ 333 h 354"/>
                  <a:gd name="T56" fmla="*/ 265 w 354"/>
                  <a:gd name="T57" fmla="*/ 328 h 354"/>
                  <a:gd name="T58" fmla="*/ 269 w 354"/>
                  <a:gd name="T59" fmla="*/ 326 h 354"/>
                  <a:gd name="T60" fmla="*/ 274 w 354"/>
                  <a:gd name="T61" fmla="*/ 325 h 354"/>
                  <a:gd name="T62" fmla="*/ 288 w 354"/>
                  <a:gd name="T63" fmla="*/ 314 h 354"/>
                  <a:gd name="T64" fmla="*/ 302 w 354"/>
                  <a:gd name="T65" fmla="*/ 302 h 354"/>
                  <a:gd name="T66" fmla="*/ 314 w 354"/>
                  <a:gd name="T67" fmla="*/ 288 h 354"/>
                  <a:gd name="T68" fmla="*/ 324 w 354"/>
                  <a:gd name="T69" fmla="*/ 274 h 354"/>
                  <a:gd name="T70" fmla="*/ 325 w 354"/>
                  <a:gd name="T71" fmla="*/ 269 h 354"/>
                  <a:gd name="T72" fmla="*/ 328 w 354"/>
                  <a:gd name="T73" fmla="*/ 266 h 354"/>
                  <a:gd name="T74" fmla="*/ 333 w 354"/>
                  <a:gd name="T75" fmla="*/ 259 h 354"/>
                  <a:gd name="T76" fmla="*/ 341 w 354"/>
                  <a:gd name="T77" fmla="*/ 244 h 354"/>
                  <a:gd name="T78" fmla="*/ 346 w 354"/>
                  <a:gd name="T79" fmla="*/ 228 h 354"/>
                  <a:gd name="T80" fmla="*/ 350 w 354"/>
                  <a:gd name="T81" fmla="*/ 211 h 354"/>
                  <a:gd name="T82" fmla="*/ 353 w 354"/>
                  <a:gd name="T83" fmla="*/ 194 h 354"/>
                  <a:gd name="T84" fmla="*/ 354 w 354"/>
                  <a:gd name="T85" fmla="*/ 177 h 354"/>
                  <a:gd name="T86" fmla="*/ 353 w 354"/>
                  <a:gd name="T87" fmla="*/ 158 h 354"/>
                  <a:gd name="T88" fmla="*/ 350 w 354"/>
                  <a:gd name="T89" fmla="*/ 141 h 354"/>
                  <a:gd name="T90" fmla="*/ 341 w 354"/>
                  <a:gd name="T91" fmla="*/ 109 h 354"/>
                  <a:gd name="T92" fmla="*/ 324 w 354"/>
                  <a:gd name="T93" fmla="*/ 79 h 354"/>
                  <a:gd name="T94" fmla="*/ 314 w 354"/>
                  <a:gd name="T95" fmla="*/ 65 h 354"/>
                  <a:gd name="T96" fmla="*/ 302 w 354"/>
                  <a:gd name="T97" fmla="*/ 52 h 354"/>
                  <a:gd name="T98" fmla="*/ 288 w 354"/>
                  <a:gd name="T99" fmla="*/ 39 h 354"/>
                  <a:gd name="T100" fmla="*/ 274 w 354"/>
                  <a:gd name="T101" fmla="*/ 29 h 354"/>
                  <a:gd name="T102" fmla="*/ 258 w 354"/>
                  <a:gd name="T103" fmla="*/ 19 h 354"/>
                  <a:gd name="T104" fmla="*/ 244 w 354"/>
                  <a:gd name="T105" fmla="*/ 13 h 354"/>
                  <a:gd name="T106" fmla="*/ 228 w 354"/>
                  <a:gd name="T107" fmla="*/ 6 h 354"/>
                  <a:gd name="T108" fmla="*/ 211 w 354"/>
                  <a:gd name="T109" fmla="*/ 3 h 354"/>
                  <a:gd name="T110" fmla="*/ 193 w 354"/>
                  <a:gd name="T111" fmla="*/ 0 h 354"/>
                  <a:gd name="T112" fmla="*/ 177 w 354"/>
                  <a:gd name="T113"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4" h="354">
                    <a:moveTo>
                      <a:pt x="177" y="0"/>
                    </a:moveTo>
                    <a:lnTo>
                      <a:pt x="140" y="3"/>
                    </a:lnTo>
                    <a:lnTo>
                      <a:pt x="109" y="13"/>
                    </a:lnTo>
                    <a:lnTo>
                      <a:pt x="79" y="29"/>
                    </a:lnTo>
                    <a:lnTo>
                      <a:pt x="52" y="52"/>
                    </a:lnTo>
                    <a:lnTo>
                      <a:pt x="28" y="79"/>
                    </a:lnTo>
                    <a:lnTo>
                      <a:pt x="13" y="109"/>
                    </a:lnTo>
                    <a:lnTo>
                      <a:pt x="2" y="141"/>
                    </a:lnTo>
                    <a:lnTo>
                      <a:pt x="0" y="177"/>
                    </a:lnTo>
                    <a:lnTo>
                      <a:pt x="0" y="194"/>
                    </a:lnTo>
                    <a:lnTo>
                      <a:pt x="2" y="211"/>
                    </a:lnTo>
                    <a:lnTo>
                      <a:pt x="6" y="228"/>
                    </a:lnTo>
                    <a:lnTo>
                      <a:pt x="13" y="244"/>
                    </a:lnTo>
                    <a:lnTo>
                      <a:pt x="19" y="259"/>
                    </a:lnTo>
                    <a:lnTo>
                      <a:pt x="28" y="274"/>
                    </a:lnTo>
                    <a:lnTo>
                      <a:pt x="39" y="288"/>
                    </a:lnTo>
                    <a:lnTo>
                      <a:pt x="52" y="302"/>
                    </a:lnTo>
                    <a:lnTo>
                      <a:pt x="65" y="314"/>
                    </a:lnTo>
                    <a:lnTo>
                      <a:pt x="79" y="325"/>
                    </a:lnTo>
                    <a:lnTo>
                      <a:pt x="109" y="341"/>
                    </a:lnTo>
                    <a:lnTo>
                      <a:pt x="140" y="351"/>
                    </a:lnTo>
                    <a:lnTo>
                      <a:pt x="158" y="353"/>
                    </a:lnTo>
                    <a:lnTo>
                      <a:pt x="177" y="354"/>
                    </a:lnTo>
                    <a:lnTo>
                      <a:pt x="193" y="353"/>
                    </a:lnTo>
                    <a:lnTo>
                      <a:pt x="211" y="351"/>
                    </a:lnTo>
                    <a:lnTo>
                      <a:pt x="228" y="346"/>
                    </a:lnTo>
                    <a:lnTo>
                      <a:pt x="244" y="341"/>
                    </a:lnTo>
                    <a:lnTo>
                      <a:pt x="258" y="333"/>
                    </a:lnTo>
                    <a:lnTo>
                      <a:pt x="265" y="328"/>
                    </a:lnTo>
                    <a:lnTo>
                      <a:pt x="269" y="326"/>
                    </a:lnTo>
                    <a:lnTo>
                      <a:pt x="274" y="325"/>
                    </a:lnTo>
                    <a:lnTo>
                      <a:pt x="288" y="314"/>
                    </a:lnTo>
                    <a:lnTo>
                      <a:pt x="302" y="302"/>
                    </a:lnTo>
                    <a:lnTo>
                      <a:pt x="314" y="288"/>
                    </a:lnTo>
                    <a:lnTo>
                      <a:pt x="324" y="274"/>
                    </a:lnTo>
                    <a:lnTo>
                      <a:pt x="325" y="269"/>
                    </a:lnTo>
                    <a:lnTo>
                      <a:pt x="328" y="266"/>
                    </a:lnTo>
                    <a:lnTo>
                      <a:pt x="333" y="259"/>
                    </a:lnTo>
                    <a:lnTo>
                      <a:pt x="341" y="244"/>
                    </a:lnTo>
                    <a:lnTo>
                      <a:pt x="346" y="228"/>
                    </a:lnTo>
                    <a:lnTo>
                      <a:pt x="350" y="211"/>
                    </a:lnTo>
                    <a:lnTo>
                      <a:pt x="353" y="194"/>
                    </a:lnTo>
                    <a:lnTo>
                      <a:pt x="354" y="177"/>
                    </a:lnTo>
                    <a:lnTo>
                      <a:pt x="353" y="158"/>
                    </a:lnTo>
                    <a:lnTo>
                      <a:pt x="350" y="141"/>
                    </a:lnTo>
                    <a:lnTo>
                      <a:pt x="341" y="109"/>
                    </a:lnTo>
                    <a:lnTo>
                      <a:pt x="324" y="79"/>
                    </a:lnTo>
                    <a:lnTo>
                      <a:pt x="314" y="65"/>
                    </a:lnTo>
                    <a:lnTo>
                      <a:pt x="302" y="52"/>
                    </a:lnTo>
                    <a:lnTo>
                      <a:pt x="288" y="39"/>
                    </a:lnTo>
                    <a:lnTo>
                      <a:pt x="274" y="29"/>
                    </a:lnTo>
                    <a:lnTo>
                      <a:pt x="258" y="19"/>
                    </a:lnTo>
                    <a:lnTo>
                      <a:pt x="244" y="13"/>
                    </a:lnTo>
                    <a:lnTo>
                      <a:pt x="228" y="6"/>
                    </a:lnTo>
                    <a:lnTo>
                      <a:pt x="211" y="3"/>
                    </a:lnTo>
                    <a:lnTo>
                      <a:pt x="193" y="0"/>
                    </a:lnTo>
                    <a:lnTo>
                      <a:pt x="177"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55" name="Freeform 46">
                <a:extLst>
                  <a:ext uri="{FF2B5EF4-FFF2-40B4-BE49-F238E27FC236}">
                    <a16:creationId xmlns:a16="http://schemas.microsoft.com/office/drawing/2014/main" id="{73178749-23E5-0131-1C1E-314B409DFC09}"/>
                  </a:ext>
                </a:extLst>
              </p:cNvPr>
              <p:cNvSpPr>
                <a:spLocks/>
              </p:cNvSpPr>
              <p:nvPr/>
            </p:nvSpPr>
            <p:spPr bwMode="auto">
              <a:xfrm>
                <a:off x="4221163" y="4251326"/>
                <a:ext cx="111125" cy="112713"/>
              </a:xfrm>
              <a:custGeom>
                <a:avLst/>
                <a:gdLst>
                  <a:gd name="T0" fmla="*/ 177 w 354"/>
                  <a:gd name="T1" fmla="*/ 0 h 354"/>
                  <a:gd name="T2" fmla="*/ 140 w 354"/>
                  <a:gd name="T3" fmla="*/ 3 h 354"/>
                  <a:gd name="T4" fmla="*/ 108 w 354"/>
                  <a:gd name="T5" fmla="*/ 13 h 354"/>
                  <a:gd name="T6" fmla="*/ 79 w 354"/>
                  <a:gd name="T7" fmla="*/ 29 h 354"/>
                  <a:gd name="T8" fmla="*/ 52 w 354"/>
                  <a:gd name="T9" fmla="*/ 52 h 354"/>
                  <a:gd name="T10" fmla="*/ 28 w 354"/>
                  <a:gd name="T11" fmla="*/ 79 h 354"/>
                  <a:gd name="T12" fmla="*/ 13 w 354"/>
                  <a:gd name="T13" fmla="*/ 109 h 354"/>
                  <a:gd name="T14" fmla="*/ 2 w 354"/>
                  <a:gd name="T15" fmla="*/ 141 h 354"/>
                  <a:gd name="T16" fmla="*/ 0 w 354"/>
                  <a:gd name="T17" fmla="*/ 177 h 354"/>
                  <a:gd name="T18" fmla="*/ 0 w 354"/>
                  <a:gd name="T19" fmla="*/ 194 h 354"/>
                  <a:gd name="T20" fmla="*/ 2 w 354"/>
                  <a:gd name="T21" fmla="*/ 212 h 354"/>
                  <a:gd name="T22" fmla="*/ 6 w 354"/>
                  <a:gd name="T23" fmla="*/ 228 h 354"/>
                  <a:gd name="T24" fmla="*/ 13 w 354"/>
                  <a:gd name="T25" fmla="*/ 245 h 354"/>
                  <a:gd name="T26" fmla="*/ 19 w 354"/>
                  <a:gd name="T27" fmla="*/ 259 h 354"/>
                  <a:gd name="T28" fmla="*/ 28 w 354"/>
                  <a:gd name="T29" fmla="*/ 274 h 354"/>
                  <a:gd name="T30" fmla="*/ 39 w 354"/>
                  <a:gd name="T31" fmla="*/ 288 h 354"/>
                  <a:gd name="T32" fmla="*/ 52 w 354"/>
                  <a:gd name="T33" fmla="*/ 302 h 354"/>
                  <a:gd name="T34" fmla="*/ 65 w 354"/>
                  <a:gd name="T35" fmla="*/ 314 h 354"/>
                  <a:gd name="T36" fmla="*/ 79 w 354"/>
                  <a:gd name="T37" fmla="*/ 325 h 354"/>
                  <a:gd name="T38" fmla="*/ 108 w 354"/>
                  <a:gd name="T39" fmla="*/ 341 h 354"/>
                  <a:gd name="T40" fmla="*/ 140 w 354"/>
                  <a:gd name="T41" fmla="*/ 351 h 354"/>
                  <a:gd name="T42" fmla="*/ 158 w 354"/>
                  <a:gd name="T43" fmla="*/ 353 h 354"/>
                  <a:gd name="T44" fmla="*/ 177 w 354"/>
                  <a:gd name="T45" fmla="*/ 354 h 354"/>
                  <a:gd name="T46" fmla="*/ 193 w 354"/>
                  <a:gd name="T47" fmla="*/ 353 h 354"/>
                  <a:gd name="T48" fmla="*/ 211 w 354"/>
                  <a:gd name="T49" fmla="*/ 351 h 354"/>
                  <a:gd name="T50" fmla="*/ 228 w 354"/>
                  <a:gd name="T51" fmla="*/ 346 h 354"/>
                  <a:gd name="T52" fmla="*/ 244 w 354"/>
                  <a:gd name="T53" fmla="*/ 341 h 354"/>
                  <a:gd name="T54" fmla="*/ 258 w 354"/>
                  <a:gd name="T55" fmla="*/ 333 h 354"/>
                  <a:gd name="T56" fmla="*/ 265 w 354"/>
                  <a:gd name="T57" fmla="*/ 328 h 354"/>
                  <a:gd name="T58" fmla="*/ 269 w 354"/>
                  <a:gd name="T59" fmla="*/ 326 h 354"/>
                  <a:gd name="T60" fmla="*/ 274 w 354"/>
                  <a:gd name="T61" fmla="*/ 325 h 354"/>
                  <a:gd name="T62" fmla="*/ 288 w 354"/>
                  <a:gd name="T63" fmla="*/ 314 h 354"/>
                  <a:gd name="T64" fmla="*/ 302 w 354"/>
                  <a:gd name="T65" fmla="*/ 302 h 354"/>
                  <a:gd name="T66" fmla="*/ 314 w 354"/>
                  <a:gd name="T67" fmla="*/ 288 h 354"/>
                  <a:gd name="T68" fmla="*/ 324 w 354"/>
                  <a:gd name="T69" fmla="*/ 274 h 354"/>
                  <a:gd name="T70" fmla="*/ 325 w 354"/>
                  <a:gd name="T71" fmla="*/ 269 h 354"/>
                  <a:gd name="T72" fmla="*/ 328 w 354"/>
                  <a:gd name="T73" fmla="*/ 266 h 354"/>
                  <a:gd name="T74" fmla="*/ 332 w 354"/>
                  <a:gd name="T75" fmla="*/ 259 h 354"/>
                  <a:gd name="T76" fmla="*/ 341 w 354"/>
                  <a:gd name="T77" fmla="*/ 245 h 354"/>
                  <a:gd name="T78" fmla="*/ 345 w 354"/>
                  <a:gd name="T79" fmla="*/ 228 h 354"/>
                  <a:gd name="T80" fmla="*/ 350 w 354"/>
                  <a:gd name="T81" fmla="*/ 212 h 354"/>
                  <a:gd name="T82" fmla="*/ 352 w 354"/>
                  <a:gd name="T83" fmla="*/ 194 h 354"/>
                  <a:gd name="T84" fmla="*/ 354 w 354"/>
                  <a:gd name="T85" fmla="*/ 177 h 354"/>
                  <a:gd name="T86" fmla="*/ 352 w 354"/>
                  <a:gd name="T87" fmla="*/ 158 h 354"/>
                  <a:gd name="T88" fmla="*/ 350 w 354"/>
                  <a:gd name="T89" fmla="*/ 141 h 354"/>
                  <a:gd name="T90" fmla="*/ 341 w 354"/>
                  <a:gd name="T91" fmla="*/ 109 h 354"/>
                  <a:gd name="T92" fmla="*/ 324 w 354"/>
                  <a:gd name="T93" fmla="*/ 79 h 354"/>
                  <a:gd name="T94" fmla="*/ 314 w 354"/>
                  <a:gd name="T95" fmla="*/ 65 h 354"/>
                  <a:gd name="T96" fmla="*/ 302 w 354"/>
                  <a:gd name="T97" fmla="*/ 52 h 354"/>
                  <a:gd name="T98" fmla="*/ 288 w 354"/>
                  <a:gd name="T99" fmla="*/ 39 h 354"/>
                  <a:gd name="T100" fmla="*/ 274 w 354"/>
                  <a:gd name="T101" fmla="*/ 29 h 354"/>
                  <a:gd name="T102" fmla="*/ 258 w 354"/>
                  <a:gd name="T103" fmla="*/ 19 h 354"/>
                  <a:gd name="T104" fmla="*/ 244 w 354"/>
                  <a:gd name="T105" fmla="*/ 13 h 354"/>
                  <a:gd name="T106" fmla="*/ 228 w 354"/>
                  <a:gd name="T107" fmla="*/ 6 h 354"/>
                  <a:gd name="T108" fmla="*/ 211 w 354"/>
                  <a:gd name="T109" fmla="*/ 3 h 354"/>
                  <a:gd name="T110" fmla="*/ 193 w 354"/>
                  <a:gd name="T111" fmla="*/ 0 h 354"/>
                  <a:gd name="T112" fmla="*/ 177 w 354"/>
                  <a:gd name="T113"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4" h="354">
                    <a:moveTo>
                      <a:pt x="177" y="0"/>
                    </a:moveTo>
                    <a:lnTo>
                      <a:pt x="140" y="3"/>
                    </a:lnTo>
                    <a:lnTo>
                      <a:pt x="108" y="13"/>
                    </a:lnTo>
                    <a:lnTo>
                      <a:pt x="79" y="29"/>
                    </a:lnTo>
                    <a:lnTo>
                      <a:pt x="52" y="52"/>
                    </a:lnTo>
                    <a:lnTo>
                      <a:pt x="28" y="79"/>
                    </a:lnTo>
                    <a:lnTo>
                      <a:pt x="13" y="109"/>
                    </a:lnTo>
                    <a:lnTo>
                      <a:pt x="2" y="141"/>
                    </a:lnTo>
                    <a:lnTo>
                      <a:pt x="0" y="177"/>
                    </a:lnTo>
                    <a:lnTo>
                      <a:pt x="0" y="194"/>
                    </a:lnTo>
                    <a:lnTo>
                      <a:pt x="2" y="212"/>
                    </a:lnTo>
                    <a:lnTo>
                      <a:pt x="6" y="228"/>
                    </a:lnTo>
                    <a:lnTo>
                      <a:pt x="13" y="245"/>
                    </a:lnTo>
                    <a:lnTo>
                      <a:pt x="19" y="259"/>
                    </a:lnTo>
                    <a:lnTo>
                      <a:pt x="28" y="274"/>
                    </a:lnTo>
                    <a:lnTo>
                      <a:pt x="39" y="288"/>
                    </a:lnTo>
                    <a:lnTo>
                      <a:pt x="52" y="302"/>
                    </a:lnTo>
                    <a:lnTo>
                      <a:pt x="65" y="314"/>
                    </a:lnTo>
                    <a:lnTo>
                      <a:pt x="79" y="325"/>
                    </a:lnTo>
                    <a:lnTo>
                      <a:pt x="108" y="341"/>
                    </a:lnTo>
                    <a:lnTo>
                      <a:pt x="140" y="351"/>
                    </a:lnTo>
                    <a:lnTo>
                      <a:pt x="158" y="353"/>
                    </a:lnTo>
                    <a:lnTo>
                      <a:pt x="177" y="354"/>
                    </a:lnTo>
                    <a:lnTo>
                      <a:pt x="193" y="353"/>
                    </a:lnTo>
                    <a:lnTo>
                      <a:pt x="211" y="351"/>
                    </a:lnTo>
                    <a:lnTo>
                      <a:pt x="228" y="346"/>
                    </a:lnTo>
                    <a:lnTo>
                      <a:pt x="244" y="341"/>
                    </a:lnTo>
                    <a:lnTo>
                      <a:pt x="258" y="333"/>
                    </a:lnTo>
                    <a:lnTo>
                      <a:pt x="265" y="328"/>
                    </a:lnTo>
                    <a:lnTo>
                      <a:pt x="269" y="326"/>
                    </a:lnTo>
                    <a:lnTo>
                      <a:pt x="274" y="325"/>
                    </a:lnTo>
                    <a:lnTo>
                      <a:pt x="288" y="314"/>
                    </a:lnTo>
                    <a:lnTo>
                      <a:pt x="302" y="302"/>
                    </a:lnTo>
                    <a:lnTo>
                      <a:pt x="314" y="288"/>
                    </a:lnTo>
                    <a:lnTo>
                      <a:pt x="324" y="274"/>
                    </a:lnTo>
                    <a:lnTo>
                      <a:pt x="325" y="269"/>
                    </a:lnTo>
                    <a:lnTo>
                      <a:pt x="328" y="266"/>
                    </a:lnTo>
                    <a:lnTo>
                      <a:pt x="332" y="259"/>
                    </a:lnTo>
                    <a:lnTo>
                      <a:pt x="341" y="245"/>
                    </a:lnTo>
                    <a:lnTo>
                      <a:pt x="345" y="228"/>
                    </a:lnTo>
                    <a:lnTo>
                      <a:pt x="350" y="212"/>
                    </a:lnTo>
                    <a:lnTo>
                      <a:pt x="352" y="194"/>
                    </a:lnTo>
                    <a:lnTo>
                      <a:pt x="354" y="177"/>
                    </a:lnTo>
                    <a:lnTo>
                      <a:pt x="352" y="158"/>
                    </a:lnTo>
                    <a:lnTo>
                      <a:pt x="350" y="141"/>
                    </a:lnTo>
                    <a:lnTo>
                      <a:pt x="341" y="109"/>
                    </a:lnTo>
                    <a:lnTo>
                      <a:pt x="324" y="79"/>
                    </a:lnTo>
                    <a:lnTo>
                      <a:pt x="314" y="65"/>
                    </a:lnTo>
                    <a:lnTo>
                      <a:pt x="302" y="52"/>
                    </a:lnTo>
                    <a:lnTo>
                      <a:pt x="288" y="39"/>
                    </a:lnTo>
                    <a:lnTo>
                      <a:pt x="274" y="29"/>
                    </a:lnTo>
                    <a:lnTo>
                      <a:pt x="258" y="19"/>
                    </a:lnTo>
                    <a:lnTo>
                      <a:pt x="244" y="13"/>
                    </a:lnTo>
                    <a:lnTo>
                      <a:pt x="228" y="6"/>
                    </a:lnTo>
                    <a:lnTo>
                      <a:pt x="211" y="3"/>
                    </a:lnTo>
                    <a:lnTo>
                      <a:pt x="193" y="0"/>
                    </a:lnTo>
                    <a:lnTo>
                      <a:pt x="177"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56" name="Freeform 47">
                <a:extLst>
                  <a:ext uri="{FF2B5EF4-FFF2-40B4-BE49-F238E27FC236}">
                    <a16:creationId xmlns:a16="http://schemas.microsoft.com/office/drawing/2014/main" id="{72EAC22D-9305-AD77-3B33-5151A8314170}"/>
                  </a:ext>
                </a:extLst>
              </p:cNvPr>
              <p:cNvSpPr>
                <a:spLocks/>
              </p:cNvSpPr>
              <p:nvPr/>
            </p:nvSpPr>
            <p:spPr bwMode="auto">
              <a:xfrm>
                <a:off x="3659188" y="4452938"/>
                <a:ext cx="112713" cy="112713"/>
              </a:xfrm>
              <a:custGeom>
                <a:avLst/>
                <a:gdLst>
                  <a:gd name="T0" fmla="*/ 177 w 353"/>
                  <a:gd name="T1" fmla="*/ 0 h 354"/>
                  <a:gd name="T2" fmla="*/ 140 w 353"/>
                  <a:gd name="T3" fmla="*/ 3 h 354"/>
                  <a:gd name="T4" fmla="*/ 108 w 353"/>
                  <a:gd name="T5" fmla="*/ 13 h 354"/>
                  <a:gd name="T6" fmla="*/ 79 w 353"/>
                  <a:gd name="T7" fmla="*/ 29 h 354"/>
                  <a:gd name="T8" fmla="*/ 52 w 353"/>
                  <a:gd name="T9" fmla="*/ 52 h 354"/>
                  <a:gd name="T10" fmla="*/ 28 w 353"/>
                  <a:gd name="T11" fmla="*/ 79 h 354"/>
                  <a:gd name="T12" fmla="*/ 13 w 353"/>
                  <a:gd name="T13" fmla="*/ 109 h 354"/>
                  <a:gd name="T14" fmla="*/ 2 w 353"/>
                  <a:gd name="T15" fmla="*/ 141 h 354"/>
                  <a:gd name="T16" fmla="*/ 0 w 353"/>
                  <a:gd name="T17" fmla="*/ 177 h 354"/>
                  <a:gd name="T18" fmla="*/ 0 w 353"/>
                  <a:gd name="T19" fmla="*/ 194 h 354"/>
                  <a:gd name="T20" fmla="*/ 2 w 353"/>
                  <a:gd name="T21" fmla="*/ 211 h 354"/>
                  <a:gd name="T22" fmla="*/ 6 w 353"/>
                  <a:gd name="T23" fmla="*/ 228 h 354"/>
                  <a:gd name="T24" fmla="*/ 13 w 353"/>
                  <a:gd name="T25" fmla="*/ 244 h 354"/>
                  <a:gd name="T26" fmla="*/ 19 w 353"/>
                  <a:gd name="T27" fmla="*/ 259 h 354"/>
                  <a:gd name="T28" fmla="*/ 28 w 353"/>
                  <a:gd name="T29" fmla="*/ 274 h 354"/>
                  <a:gd name="T30" fmla="*/ 39 w 353"/>
                  <a:gd name="T31" fmla="*/ 288 h 354"/>
                  <a:gd name="T32" fmla="*/ 52 w 353"/>
                  <a:gd name="T33" fmla="*/ 302 h 354"/>
                  <a:gd name="T34" fmla="*/ 65 w 353"/>
                  <a:gd name="T35" fmla="*/ 314 h 354"/>
                  <a:gd name="T36" fmla="*/ 79 w 353"/>
                  <a:gd name="T37" fmla="*/ 325 h 354"/>
                  <a:gd name="T38" fmla="*/ 108 w 353"/>
                  <a:gd name="T39" fmla="*/ 341 h 354"/>
                  <a:gd name="T40" fmla="*/ 140 w 353"/>
                  <a:gd name="T41" fmla="*/ 350 h 354"/>
                  <a:gd name="T42" fmla="*/ 158 w 353"/>
                  <a:gd name="T43" fmla="*/ 353 h 354"/>
                  <a:gd name="T44" fmla="*/ 177 w 353"/>
                  <a:gd name="T45" fmla="*/ 354 h 354"/>
                  <a:gd name="T46" fmla="*/ 193 w 353"/>
                  <a:gd name="T47" fmla="*/ 353 h 354"/>
                  <a:gd name="T48" fmla="*/ 211 w 353"/>
                  <a:gd name="T49" fmla="*/ 350 h 354"/>
                  <a:gd name="T50" fmla="*/ 227 w 353"/>
                  <a:gd name="T51" fmla="*/ 346 h 354"/>
                  <a:gd name="T52" fmla="*/ 244 w 353"/>
                  <a:gd name="T53" fmla="*/ 341 h 354"/>
                  <a:gd name="T54" fmla="*/ 258 w 353"/>
                  <a:gd name="T55" fmla="*/ 333 h 354"/>
                  <a:gd name="T56" fmla="*/ 265 w 353"/>
                  <a:gd name="T57" fmla="*/ 328 h 354"/>
                  <a:gd name="T58" fmla="*/ 269 w 353"/>
                  <a:gd name="T59" fmla="*/ 326 h 354"/>
                  <a:gd name="T60" fmla="*/ 273 w 353"/>
                  <a:gd name="T61" fmla="*/ 325 h 354"/>
                  <a:gd name="T62" fmla="*/ 287 w 353"/>
                  <a:gd name="T63" fmla="*/ 314 h 354"/>
                  <a:gd name="T64" fmla="*/ 302 w 353"/>
                  <a:gd name="T65" fmla="*/ 302 h 354"/>
                  <a:gd name="T66" fmla="*/ 313 w 353"/>
                  <a:gd name="T67" fmla="*/ 288 h 354"/>
                  <a:gd name="T68" fmla="*/ 324 w 353"/>
                  <a:gd name="T69" fmla="*/ 274 h 354"/>
                  <a:gd name="T70" fmla="*/ 325 w 353"/>
                  <a:gd name="T71" fmla="*/ 269 h 354"/>
                  <a:gd name="T72" fmla="*/ 328 w 353"/>
                  <a:gd name="T73" fmla="*/ 266 h 354"/>
                  <a:gd name="T74" fmla="*/ 332 w 353"/>
                  <a:gd name="T75" fmla="*/ 259 h 354"/>
                  <a:gd name="T76" fmla="*/ 341 w 353"/>
                  <a:gd name="T77" fmla="*/ 244 h 354"/>
                  <a:gd name="T78" fmla="*/ 345 w 353"/>
                  <a:gd name="T79" fmla="*/ 228 h 354"/>
                  <a:gd name="T80" fmla="*/ 350 w 353"/>
                  <a:gd name="T81" fmla="*/ 211 h 354"/>
                  <a:gd name="T82" fmla="*/ 352 w 353"/>
                  <a:gd name="T83" fmla="*/ 194 h 354"/>
                  <a:gd name="T84" fmla="*/ 353 w 353"/>
                  <a:gd name="T85" fmla="*/ 177 h 354"/>
                  <a:gd name="T86" fmla="*/ 352 w 353"/>
                  <a:gd name="T87" fmla="*/ 158 h 354"/>
                  <a:gd name="T88" fmla="*/ 350 w 353"/>
                  <a:gd name="T89" fmla="*/ 141 h 354"/>
                  <a:gd name="T90" fmla="*/ 341 w 353"/>
                  <a:gd name="T91" fmla="*/ 109 h 354"/>
                  <a:gd name="T92" fmla="*/ 324 w 353"/>
                  <a:gd name="T93" fmla="*/ 79 h 354"/>
                  <a:gd name="T94" fmla="*/ 313 w 353"/>
                  <a:gd name="T95" fmla="*/ 65 h 354"/>
                  <a:gd name="T96" fmla="*/ 302 w 353"/>
                  <a:gd name="T97" fmla="*/ 52 h 354"/>
                  <a:gd name="T98" fmla="*/ 287 w 353"/>
                  <a:gd name="T99" fmla="*/ 39 h 354"/>
                  <a:gd name="T100" fmla="*/ 273 w 353"/>
                  <a:gd name="T101" fmla="*/ 29 h 354"/>
                  <a:gd name="T102" fmla="*/ 258 w 353"/>
                  <a:gd name="T103" fmla="*/ 19 h 354"/>
                  <a:gd name="T104" fmla="*/ 244 w 353"/>
                  <a:gd name="T105" fmla="*/ 13 h 354"/>
                  <a:gd name="T106" fmla="*/ 227 w 353"/>
                  <a:gd name="T107" fmla="*/ 6 h 354"/>
                  <a:gd name="T108" fmla="*/ 211 w 353"/>
                  <a:gd name="T109" fmla="*/ 3 h 354"/>
                  <a:gd name="T110" fmla="*/ 193 w 353"/>
                  <a:gd name="T111" fmla="*/ 0 h 354"/>
                  <a:gd name="T112" fmla="*/ 177 w 353"/>
                  <a:gd name="T113"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3" h="354">
                    <a:moveTo>
                      <a:pt x="177" y="0"/>
                    </a:moveTo>
                    <a:lnTo>
                      <a:pt x="140" y="3"/>
                    </a:lnTo>
                    <a:lnTo>
                      <a:pt x="108" y="13"/>
                    </a:lnTo>
                    <a:lnTo>
                      <a:pt x="79" y="29"/>
                    </a:lnTo>
                    <a:lnTo>
                      <a:pt x="52" y="52"/>
                    </a:lnTo>
                    <a:lnTo>
                      <a:pt x="28" y="79"/>
                    </a:lnTo>
                    <a:lnTo>
                      <a:pt x="13" y="109"/>
                    </a:lnTo>
                    <a:lnTo>
                      <a:pt x="2" y="141"/>
                    </a:lnTo>
                    <a:lnTo>
                      <a:pt x="0" y="177"/>
                    </a:lnTo>
                    <a:lnTo>
                      <a:pt x="0" y="194"/>
                    </a:lnTo>
                    <a:lnTo>
                      <a:pt x="2" y="211"/>
                    </a:lnTo>
                    <a:lnTo>
                      <a:pt x="6" y="228"/>
                    </a:lnTo>
                    <a:lnTo>
                      <a:pt x="13" y="244"/>
                    </a:lnTo>
                    <a:lnTo>
                      <a:pt x="19" y="259"/>
                    </a:lnTo>
                    <a:lnTo>
                      <a:pt x="28" y="274"/>
                    </a:lnTo>
                    <a:lnTo>
                      <a:pt x="39" y="288"/>
                    </a:lnTo>
                    <a:lnTo>
                      <a:pt x="52" y="302"/>
                    </a:lnTo>
                    <a:lnTo>
                      <a:pt x="65" y="314"/>
                    </a:lnTo>
                    <a:lnTo>
                      <a:pt x="79" y="325"/>
                    </a:lnTo>
                    <a:lnTo>
                      <a:pt x="108" y="341"/>
                    </a:lnTo>
                    <a:lnTo>
                      <a:pt x="140" y="350"/>
                    </a:lnTo>
                    <a:lnTo>
                      <a:pt x="158" y="353"/>
                    </a:lnTo>
                    <a:lnTo>
                      <a:pt x="177" y="354"/>
                    </a:lnTo>
                    <a:lnTo>
                      <a:pt x="193" y="353"/>
                    </a:lnTo>
                    <a:lnTo>
                      <a:pt x="211" y="350"/>
                    </a:lnTo>
                    <a:lnTo>
                      <a:pt x="227" y="346"/>
                    </a:lnTo>
                    <a:lnTo>
                      <a:pt x="244" y="341"/>
                    </a:lnTo>
                    <a:lnTo>
                      <a:pt x="258" y="333"/>
                    </a:lnTo>
                    <a:lnTo>
                      <a:pt x="265" y="328"/>
                    </a:lnTo>
                    <a:lnTo>
                      <a:pt x="269" y="326"/>
                    </a:lnTo>
                    <a:lnTo>
                      <a:pt x="273" y="325"/>
                    </a:lnTo>
                    <a:lnTo>
                      <a:pt x="287" y="314"/>
                    </a:lnTo>
                    <a:lnTo>
                      <a:pt x="302" y="302"/>
                    </a:lnTo>
                    <a:lnTo>
                      <a:pt x="313" y="288"/>
                    </a:lnTo>
                    <a:lnTo>
                      <a:pt x="324" y="274"/>
                    </a:lnTo>
                    <a:lnTo>
                      <a:pt x="325" y="269"/>
                    </a:lnTo>
                    <a:lnTo>
                      <a:pt x="328" y="266"/>
                    </a:lnTo>
                    <a:lnTo>
                      <a:pt x="332" y="259"/>
                    </a:lnTo>
                    <a:lnTo>
                      <a:pt x="341" y="244"/>
                    </a:lnTo>
                    <a:lnTo>
                      <a:pt x="345" y="228"/>
                    </a:lnTo>
                    <a:lnTo>
                      <a:pt x="350" y="211"/>
                    </a:lnTo>
                    <a:lnTo>
                      <a:pt x="352" y="194"/>
                    </a:lnTo>
                    <a:lnTo>
                      <a:pt x="353" y="177"/>
                    </a:lnTo>
                    <a:lnTo>
                      <a:pt x="352" y="158"/>
                    </a:lnTo>
                    <a:lnTo>
                      <a:pt x="350" y="141"/>
                    </a:lnTo>
                    <a:lnTo>
                      <a:pt x="341" y="109"/>
                    </a:lnTo>
                    <a:lnTo>
                      <a:pt x="324" y="79"/>
                    </a:lnTo>
                    <a:lnTo>
                      <a:pt x="313" y="65"/>
                    </a:lnTo>
                    <a:lnTo>
                      <a:pt x="302" y="52"/>
                    </a:lnTo>
                    <a:lnTo>
                      <a:pt x="287" y="39"/>
                    </a:lnTo>
                    <a:lnTo>
                      <a:pt x="273" y="29"/>
                    </a:lnTo>
                    <a:lnTo>
                      <a:pt x="258" y="19"/>
                    </a:lnTo>
                    <a:lnTo>
                      <a:pt x="244" y="13"/>
                    </a:lnTo>
                    <a:lnTo>
                      <a:pt x="227" y="6"/>
                    </a:lnTo>
                    <a:lnTo>
                      <a:pt x="211" y="3"/>
                    </a:lnTo>
                    <a:lnTo>
                      <a:pt x="193" y="0"/>
                    </a:lnTo>
                    <a:lnTo>
                      <a:pt x="177"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57" name="Freeform 48">
                <a:extLst>
                  <a:ext uri="{FF2B5EF4-FFF2-40B4-BE49-F238E27FC236}">
                    <a16:creationId xmlns:a16="http://schemas.microsoft.com/office/drawing/2014/main" id="{4CFA4492-69B8-CC56-DD98-2CB3142EFF52}"/>
                  </a:ext>
                </a:extLst>
              </p:cNvPr>
              <p:cNvSpPr>
                <a:spLocks/>
              </p:cNvSpPr>
              <p:nvPr/>
            </p:nvSpPr>
            <p:spPr bwMode="auto">
              <a:xfrm>
                <a:off x="3336926" y="4610101"/>
                <a:ext cx="112713" cy="112713"/>
              </a:xfrm>
              <a:custGeom>
                <a:avLst/>
                <a:gdLst>
                  <a:gd name="T0" fmla="*/ 177 w 354"/>
                  <a:gd name="T1" fmla="*/ 0 h 353"/>
                  <a:gd name="T2" fmla="*/ 140 w 354"/>
                  <a:gd name="T3" fmla="*/ 2 h 353"/>
                  <a:gd name="T4" fmla="*/ 109 w 354"/>
                  <a:gd name="T5" fmla="*/ 13 h 353"/>
                  <a:gd name="T6" fmla="*/ 79 w 354"/>
                  <a:gd name="T7" fmla="*/ 28 h 353"/>
                  <a:gd name="T8" fmla="*/ 52 w 354"/>
                  <a:gd name="T9" fmla="*/ 51 h 353"/>
                  <a:gd name="T10" fmla="*/ 28 w 354"/>
                  <a:gd name="T11" fmla="*/ 79 h 353"/>
                  <a:gd name="T12" fmla="*/ 13 w 354"/>
                  <a:gd name="T13" fmla="*/ 108 h 353"/>
                  <a:gd name="T14" fmla="*/ 2 w 354"/>
                  <a:gd name="T15" fmla="*/ 140 h 353"/>
                  <a:gd name="T16" fmla="*/ 0 w 354"/>
                  <a:gd name="T17" fmla="*/ 176 h 353"/>
                  <a:gd name="T18" fmla="*/ 0 w 354"/>
                  <a:gd name="T19" fmla="*/ 193 h 353"/>
                  <a:gd name="T20" fmla="*/ 2 w 354"/>
                  <a:gd name="T21" fmla="*/ 211 h 353"/>
                  <a:gd name="T22" fmla="*/ 6 w 354"/>
                  <a:gd name="T23" fmla="*/ 227 h 353"/>
                  <a:gd name="T24" fmla="*/ 13 w 354"/>
                  <a:gd name="T25" fmla="*/ 244 h 353"/>
                  <a:gd name="T26" fmla="*/ 19 w 354"/>
                  <a:gd name="T27" fmla="*/ 258 h 353"/>
                  <a:gd name="T28" fmla="*/ 28 w 354"/>
                  <a:gd name="T29" fmla="*/ 273 h 353"/>
                  <a:gd name="T30" fmla="*/ 39 w 354"/>
                  <a:gd name="T31" fmla="*/ 287 h 353"/>
                  <a:gd name="T32" fmla="*/ 52 w 354"/>
                  <a:gd name="T33" fmla="*/ 301 h 353"/>
                  <a:gd name="T34" fmla="*/ 65 w 354"/>
                  <a:gd name="T35" fmla="*/ 313 h 353"/>
                  <a:gd name="T36" fmla="*/ 79 w 354"/>
                  <a:gd name="T37" fmla="*/ 324 h 353"/>
                  <a:gd name="T38" fmla="*/ 109 w 354"/>
                  <a:gd name="T39" fmla="*/ 340 h 353"/>
                  <a:gd name="T40" fmla="*/ 140 w 354"/>
                  <a:gd name="T41" fmla="*/ 350 h 353"/>
                  <a:gd name="T42" fmla="*/ 158 w 354"/>
                  <a:gd name="T43" fmla="*/ 352 h 353"/>
                  <a:gd name="T44" fmla="*/ 177 w 354"/>
                  <a:gd name="T45" fmla="*/ 353 h 353"/>
                  <a:gd name="T46" fmla="*/ 193 w 354"/>
                  <a:gd name="T47" fmla="*/ 352 h 353"/>
                  <a:gd name="T48" fmla="*/ 211 w 354"/>
                  <a:gd name="T49" fmla="*/ 350 h 353"/>
                  <a:gd name="T50" fmla="*/ 228 w 354"/>
                  <a:gd name="T51" fmla="*/ 345 h 353"/>
                  <a:gd name="T52" fmla="*/ 244 w 354"/>
                  <a:gd name="T53" fmla="*/ 340 h 353"/>
                  <a:gd name="T54" fmla="*/ 258 w 354"/>
                  <a:gd name="T55" fmla="*/ 332 h 353"/>
                  <a:gd name="T56" fmla="*/ 265 w 354"/>
                  <a:gd name="T57" fmla="*/ 327 h 353"/>
                  <a:gd name="T58" fmla="*/ 269 w 354"/>
                  <a:gd name="T59" fmla="*/ 325 h 353"/>
                  <a:gd name="T60" fmla="*/ 274 w 354"/>
                  <a:gd name="T61" fmla="*/ 324 h 353"/>
                  <a:gd name="T62" fmla="*/ 288 w 354"/>
                  <a:gd name="T63" fmla="*/ 313 h 353"/>
                  <a:gd name="T64" fmla="*/ 302 w 354"/>
                  <a:gd name="T65" fmla="*/ 301 h 353"/>
                  <a:gd name="T66" fmla="*/ 314 w 354"/>
                  <a:gd name="T67" fmla="*/ 287 h 353"/>
                  <a:gd name="T68" fmla="*/ 324 w 354"/>
                  <a:gd name="T69" fmla="*/ 273 h 353"/>
                  <a:gd name="T70" fmla="*/ 325 w 354"/>
                  <a:gd name="T71" fmla="*/ 268 h 353"/>
                  <a:gd name="T72" fmla="*/ 328 w 354"/>
                  <a:gd name="T73" fmla="*/ 265 h 353"/>
                  <a:gd name="T74" fmla="*/ 332 w 354"/>
                  <a:gd name="T75" fmla="*/ 258 h 353"/>
                  <a:gd name="T76" fmla="*/ 341 w 354"/>
                  <a:gd name="T77" fmla="*/ 244 h 353"/>
                  <a:gd name="T78" fmla="*/ 345 w 354"/>
                  <a:gd name="T79" fmla="*/ 227 h 353"/>
                  <a:gd name="T80" fmla="*/ 350 w 354"/>
                  <a:gd name="T81" fmla="*/ 211 h 353"/>
                  <a:gd name="T82" fmla="*/ 353 w 354"/>
                  <a:gd name="T83" fmla="*/ 193 h 353"/>
                  <a:gd name="T84" fmla="*/ 354 w 354"/>
                  <a:gd name="T85" fmla="*/ 176 h 353"/>
                  <a:gd name="T86" fmla="*/ 353 w 354"/>
                  <a:gd name="T87" fmla="*/ 158 h 353"/>
                  <a:gd name="T88" fmla="*/ 350 w 354"/>
                  <a:gd name="T89" fmla="*/ 140 h 353"/>
                  <a:gd name="T90" fmla="*/ 341 w 354"/>
                  <a:gd name="T91" fmla="*/ 108 h 353"/>
                  <a:gd name="T92" fmla="*/ 324 w 354"/>
                  <a:gd name="T93" fmla="*/ 79 h 353"/>
                  <a:gd name="T94" fmla="*/ 314 w 354"/>
                  <a:gd name="T95" fmla="*/ 64 h 353"/>
                  <a:gd name="T96" fmla="*/ 302 w 354"/>
                  <a:gd name="T97" fmla="*/ 51 h 353"/>
                  <a:gd name="T98" fmla="*/ 288 w 354"/>
                  <a:gd name="T99" fmla="*/ 38 h 353"/>
                  <a:gd name="T100" fmla="*/ 274 w 354"/>
                  <a:gd name="T101" fmla="*/ 28 h 353"/>
                  <a:gd name="T102" fmla="*/ 258 w 354"/>
                  <a:gd name="T103" fmla="*/ 18 h 353"/>
                  <a:gd name="T104" fmla="*/ 244 w 354"/>
                  <a:gd name="T105" fmla="*/ 13 h 353"/>
                  <a:gd name="T106" fmla="*/ 228 w 354"/>
                  <a:gd name="T107" fmla="*/ 5 h 353"/>
                  <a:gd name="T108" fmla="*/ 211 w 354"/>
                  <a:gd name="T109" fmla="*/ 2 h 353"/>
                  <a:gd name="T110" fmla="*/ 193 w 354"/>
                  <a:gd name="T111" fmla="*/ 0 h 353"/>
                  <a:gd name="T112" fmla="*/ 177 w 354"/>
                  <a:gd name="T113"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4" h="353">
                    <a:moveTo>
                      <a:pt x="177" y="0"/>
                    </a:moveTo>
                    <a:lnTo>
                      <a:pt x="140" y="2"/>
                    </a:lnTo>
                    <a:lnTo>
                      <a:pt x="109" y="13"/>
                    </a:lnTo>
                    <a:lnTo>
                      <a:pt x="79" y="28"/>
                    </a:lnTo>
                    <a:lnTo>
                      <a:pt x="52" y="51"/>
                    </a:lnTo>
                    <a:lnTo>
                      <a:pt x="28" y="79"/>
                    </a:lnTo>
                    <a:lnTo>
                      <a:pt x="13" y="108"/>
                    </a:lnTo>
                    <a:lnTo>
                      <a:pt x="2" y="140"/>
                    </a:lnTo>
                    <a:lnTo>
                      <a:pt x="0" y="176"/>
                    </a:lnTo>
                    <a:lnTo>
                      <a:pt x="0" y="193"/>
                    </a:lnTo>
                    <a:lnTo>
                      <a:pt x="2" y="211"/>
                    </a:lnTo>
                    <a:lnTo>
                      <a:pt x="6" y="227"/>
                    </a:lnTo>
                    <a:lnTo>
                      <a:pt x="13" y="244"/>
                    </a:lnTo>
                    <a:lnTo>
                      <a:pt x="19" y="258"/>
                    </a:lnTo>
                    <a:lnTo>
                      <a:pt x="28" y="273"/>
                    </a:lnTo>
                    <a:lnTo>
                      <a:pt x="39" y="287"/>
                    </a:lnTo>
                    <a:lnTo>
                      <a:pt x="52" y="301"/>
                    </a:lnTo>
                    <a:lnTo>
                      <a:pt x="65" y="313"/>
                    </a:lnTo>
                    <a:lnTo>
                      <a:pt x="79" y="324"/>
                    </a:lnTo>
                    <a:lnTo>
                      <a:pt x="109" y="340"/>
                    </a:lnTo>
                    <a:lnTo>
                      <a:pt x="140" y="350"/>
                    </a:lnTo>
                    <a:lnTo>
                      <a:pt x="158" y="352"/>
                    </a:lnTo>
                    <a:lnTo>
                      <a:pt x="177" y="353"/>
                    </a:lnTo>
                    <a:lnTo>
                      <a:pt x="193" y="352"/>
                    </a:lnTo>
                    <a:lnTo>
                      <a:pt x="211" y="350"/>
                    </a:lnTo>
                    <a:lnTo>
                      <a:pt x="228" y="345"/>
                    </a:lnTo>
                    <a:lnTo>
                      <a:pt x="244" y="340"/>
                    </a:lnTo>
                    <a:lnTo>
                      <a:pt x="258" y="332"/>
                    </a:lnTo>
                    <a:lnTo>
                      <a:pt x="265" y="327"/>
                    </a:lnTo>
                    <a:lnTo>
                      <a:pt x="269" y="325"/>
                    </a:lnTo>
                    <a:lnTo>
                      <a:pt x="274" y="324"/>
                    </a:lnTo>
                    <a:lnTo>
                      <a:pt x="288" y="313"/>
                    </a:lnTo>
                    <a:lnTo>
                      <a:pt x="302" y="301"/>
                    </a:lnTo>
                    <a:lnTo>
                      <a:pt x="314" y="287"/>
                    </a:lnTo>
                    <a:lnTo>
                      <a:pt x="324" y="273"/>
                    </a:lnTo>
                    <a:lnTo>
                      <a:pt x="325" y="268"/>
                    </a:lnTo>
                    <a:lnTo>
                      <a:pt x="328" y="265"/>
                    </a:lnTo>
                    <a:lnTo>
                      <a:pt x="332" y="258"/>
                    </a:lnTo>
                    <a:lnTo>
                      <a:pt x="341" y="244"/>
                    </a:lnTo>
                    <a:lnTo>
                      <a:pt x="345" y="227"/>
                    </a:lnTo>
                    <a:lnTo>
                      <a:pt x="350" y="211"/>
                    </a:lnTo>
                    <a:lnTo>
                      <a:pt x="353" y="193"/>
                    </a:lnTo>
                    <a:lnTo>
                      <a:pt x="354" y="176"/>
                    </a:lnTo>
                    <a:lnTo>
                      <a:pt x="353" y="158"/>
                    </a:lnTo>
                    <a:lnTo>
                      <a:pt x="350" y="140"/>
                    </a:lnTo>
                    <a:lnTo>
                      <a:pt x="341" y="108"/>
                    </a:lnTo>
                    <a:lnTo>
                      <a:pt x="324" y="79"/>
                    </a:lnTo>
                    <a:lnTo>
                      <a:pt x="314" y="64"/>
                    </a:lnTo>
                    <a:lnTo>
                      <a:pt x="302" y="51"/>
                    </a:lnTo>
                    <a:lnTo>
                      <a:pt x="288" y="38"/>
                    </a:lnTo>
                    <a:lnTo>
                      <a:pt x="274" y="28"/>
                    </a:lnTo>
                    <a:lnTo>
                      <a:pt x="258" y="18"/>
                    </a:lnTo>
                    <a:lnTo>
                      <a:pt x="244" y="13"/>
                    </a:lnTo>
                    <a:lnTo>
                      <a:pt x="228" y="5"/>
                    </a:lnTo>
                    <a:lnTo>
                      <a:pt x="211" y="2"/>
                    </a:lnTo>
                    <a:lnTo>
                      <a:pt x="193" y="0"/>
                    </a:lnTo>
                    <a:lnTo>
                      <a:pt x="177"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grpSp>
        <p:sp>
          <p:nvSpPr>
            <p:cNvPr id="58" name="Freeform 49">
              <a:extLst>
                <a:ext uri="{FF2B5EF4-FFF2-40B4-BE49-F238E27FC236}">
                  <a16:creationId xmlns:a16="http://schemas.microsoft.com/office/drawing/2014/main" id="{C58A42DC-A2BC-F0ED-0903-352A1678142C}"/>
                </a:ext>
              </a:extLst>
            </p:cNvPr>
            <p:cNvSpPr>
              <a:spLocks/>
            </p:cNvSpPr>
            <p:nvPr/>
          </p:nvSpPr>
          <p:spPr bwMode="auto">
            <a:xfrm>
              <a:off x="4692709" y="2838150"/>
              <a:ext cx="112713" cy="88449"/>
            </a:xfrm>
            <a:custGeom>
              <a:avLst/>
              <a:gdLst>
                <a:gd name="T0" fmla="*/ 177 w 354"/>
                <a:gd name="T1" fmla="*/ 354 h 354"/>
                <a:gd name="T2" fmla="*/ 194 w 354"/>
                <a:gd name="T3" fmla="*/ 353 h 354"/>
                <a:gd name="T4" fmla="*/ 211 w 354"/>
                <a:gd name="T5" fmla="*/ 350 h 354"/>
                <a:gd name="T6" fmla="*/ 228 w 354"/>
                <a:gd name="T7" fmla="*/ 346 h 354"/>
                <a:gd name="T8" fmla="*/ 244 w 354"/>
                <a:gd name="T9" fmla="*/ 341 h 354"/>
                <a:gd name="T10" fmla="*/ 259 w 354"/>
                <a:gd name="T11" fmla="*/ 333 h 354"/>
                <a:gd name="T12" fmla="*/ 266 w 354"/>
                <a:gd name="T13" fmla="*/ 328 h 354"/>
                <a:gd name="T14" fmla="*/ 269 w 354"/>
                <a:gd name="T15" fmla="*/ 325 h 354"/>
                <a:gd name="T16" fmla="*/ 274 w 354"/>
                <a:gd name="T17" fmla="*/ 324 h 354"/>
                <a:gd name="T18" fmla="*/ 288 w 354"/>
                <a:gd name="T19" fmla="*/ 314 h 354"/>
                <a:gd name="T20" fmla="*/ 302 w 354"/>
                <a:gd name="T21" fmla="*/ 302 h 354"/>
                <a:gd name="T22" fmla="*/ 314 w 354"/>
                <a:gd name="T23" fmla="*/ 288 h 354"/>
                <a:gd name="T24" fmla="*/ 325 w 354"/>
                <a:gd name="T25" fmla="*/ 274 h 354"/>
                <a:gd name="T26" fmla="*/ 326 w 354"/>
                <a:gd name="T27" fmla="*/ 269 h 354"/>
                <a:gd name="T28" fmla="*/ 328 w 354"/>
                <a:gd name="T29" fmla="*/ 265 h 354"/>
                <a:gd name="T30" fmla="*/ 333 w 354"/>
                <a:gd name="T31" fmla="*/ 258 h 354"/>
                <a:gd name="T32" fmla="*/ 341 w 354"/>
                <a:gd name="T33" fmla="*/ 244 h 354"/>
                <a:gd name="T34" fmla="*/ 346 w 354"/>
                <a:gd name="T35" fmla="*/ 228 h 354"/>
                <a:gd name="T36" fmla="*/ 351 w 354"/>
                <a:gd name="T37" fmla="*/ 211 h 354"/>
                <a:gd name="T38" fmla="*/ 353 w 354"/>
                <a:gd name="T39" fmla="*/ 193 h 354"/>
                <a:gd name="T40" fmla="*/ 354 w 354"/>
                <a:gd name="T41" fmla="*/ 177 h 354"/>
                <a:gd name="T42" fmla="*/ 353 w 354"/>
                <a:gd name="T43" fmla="*/ 158 h 354"/>
                <a:gd name="T44" fmla="*/ 351 w 354"/>
                <a:gd name="T45" fmla="*/ 140 h 354"/>
                <a:gd name="T46" fmla="*/ 341 w 354"/>
                <a:gd name="T47" fmla="*/ 108 h 354"/>
                <a:gd name="T48" fmla="*/ 325 w 354"/>
                <a:gd name="T49" fmla="*/ 79 h 354"/>
                <a:gd name="T50" fmla="*/ 314 w 354"/>
                <a:gd name="T51" fmla="*/ 65 h 354"/>
                <a:gd name="T52" fmla="*/ 302 w 354"/>
                <a:gd name="T53" fmla="*/ 52 h 354"/>
                <a:gd name="T54" fmla="*/ 288 w 354"/>
                <a:gd name="T55" fmla="*/ 39 h 354"/>
                <a:gd name="T56" fmla="*/ 274 w 354"/>
                <a:gd name="T57" fmla="*/ 28 h 354"/>
                <a:gd name="T58" fmla="*/ 259 w 354"/>
                <a:gd name="T59" fmla="*/ 19 h 354"/>
                <a:gd name="T60" fmla="*/ 244 w 354"/>
                <a:gd name="T61" fmla="*/ 13 h 354"/>
                <a:gd name="T62" fmla="*/ 228 w 354"/>
                <a:gd name="T63" fmla="*/ 6 h 354"/>
                <a:gd name="T64" fmla="*/ 211 w 354"/>
                <a:gd name="T65" fmla="*/ 2 h 354"/>
                <a:gd name="T66" fmla="*/ 194 w 354"/>
                <a:gd name="T67" fmla="*/ 0 h 354"/>
                <a:gd name="T68" fmla="*/ 177 w 354"/>
                <a:gd name="T69" fmla="*/ 0 h 354"/>
                <a:gd name="T70" fmla="*/ 141 w 354"/>
                <a:gd name="T71" fmla="*/ 2 h 354"/>
                <a:gd name="T72" fmla="*/ 109 w 354"/>
                <a:gd name="T73" fmla="*/ 13 h 354"/>
                <a:gd name="T74" fmla="*/ 79 w 354"/>
                <a:gd name="T75" fmla="*/ 28 h 354"/>
                <a:gd name="T76" fmla="*/ 52 w 354"/>
                <a:gd name="T77" fmla="*/ 52 h 354"/>
                <a:gd name="T78" fmla="*/ 29 w 354"/>
                <a:gd name="T79" fmla="*/ 79 h 354"/>
                <a:gd name="T80" fmla="*/ 13 w 354"/>
                <a:gd name="T81" fmla="*/ 108 h 354"/>
                <a:gd name="T82" fmla="*/ 3 w 354"/>
                <a:gd name="T83" fmla="*/ 140 h 354"/>
                <a:gd name="T84" fmla="*/ 0 w 354"/>
                <a:gd name="T85" fmla="*/ 177 h 354"/>
                <a:gd name="T86" fmla="*/ 0 w 354"/>
                <a:gd name="T87" fmla="*/ 193 h 354"/>
                <a:gd name="T88" fmla="*/ 3 w 354"/>
                <a:gd name="T89" fmla="*/ 211 h 354"/>
                <a:gd name="T90" fmla="*/ 6 w 354"/>
                <a:gd name="T91" fmla="*/ 228 h 354"/>
                <a:gd name="T92" fmla="*/ 13 w 354"/>
                <a:gd name="T93" fmla="*/ 244 h 354"/>
                <a:gd name="T94" fmla="*/ 19 w 354"/>
                <a:gd name="T95" fmla="*/ 258 h 354"/>
                <a:gd name="T96" fmla="*/ 29 w 354"/>
                <a:gd name="T97" fmla="*/ 274 h 354"/>
                <a:gd name="T98" fmla="*/ 39 w 354"/>
                <a:gd name="T99" fmla="*/ 288 h 354"/>
                <a:gd name="T100" fmla="*/ 52 w 354"/>
                <a:gd name="T101" fmla="*/ 302 h 354"/>
                <a:gd name="T102" fmla="*/ 65 w 354"/>
                <a:gd name="T103" fmla="*/ 314 h 354"/>
                <a:gd name="T104" fmla="*/ 79 w 354"/>
                <a:gd name="T105" fmla="*/ 324 h 354"/>
                <a:gd name="T106" fmla="*/ 109 w 354"/>
                <a:gd name="T107" fmla="*/ 341 h 354"/>
                <a:gd name="T108" fmla="*/ 141 w 354"/>
                <a:gd name="T109" fmla="*/ 350 h 354"/>
                <a:gd name="T110" fmla="*/ 158 w 354"/>
                <a:gd name="T111" fmla="*/ 353 h 354"/>
                <a:gd name="T112" fmla="*/ 177 w 354"/>
                <a:gd name="T113"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4" h="354">
                  <a:moveTo>
                    <a:pt x="177" y="354"/>
                  </a:moveTo>
                  <a:lnTo>
                    <a:pt x="194" y="353"/>
                  </a:lnTo>
                  <a:lnTo>
                    <a:pt x="211" y="350"/>
                  </a:lnTo>
                  <a:lnTo>
                    <a:pt x="228" y="346"/>
                  </a:lnTo>
                  <a:lnTo>
                    <a:pt x="244" y="341"/>
                  </a:lnTo>
                  <a:lnTo>
                    <a:pt x="259" y="333"/>
                  </a:lnTo>
                  <a:lnTo>
                    <a:pt x="266" y="328"/>
                  </a:lnTo>
                  <a:lnTo>
                    <a:pt x="269" y="325"/>
                  </a:lnTo>
                  <a:lnTo>
                    <a:pt x="274" y="324"/>
                  </a:lnTo>
                  <a:lnTo>
                    <a:pt x="288" y="314"/>
                  </a:lnTo>
                  <a:lnTo>
                    <a:pt x="302" y="302"/>
                  </a:lnTo>
                  <a:lnTo>
                    <a:pt x="314" y="288"/>
                  </a:lnTo>
                  <a:lnTo>
                    <a:pt x="325" y="274"/>
                  </a:lnTo>
                  <a:lnTo>
                    <a:pt x="326" y="269"/>
                  </a:lnTo>
                  <a:lnTo>
                    <a:pt x="328" y="265"/>
                  </a:lnTo>
                  <a:lnTo>
                    <a:pt x="333" y="258"/>
                  </a:lnTo>
                  <a:lnTo>
                    <a:pt x="341" y="244"/>
                  </a:lnTo>
                  <a:lnTo>
                    <a:pt x="346" y="228"/>
                  </a:lnTo>
                  <a:lnTo>
                    <a:pt x="351" y="211"/>
                  </a:lnTo>
                  <a:lnTo>
                    <a:pt x="353" y="193"/>
                  </a:lnTo>
                  <a:lnTo>
                    <a:pt x="354" y="177"/>
                  </a:lnTo>
                  <a:lnTo>
                    <a:pt x="353" y="158"/>
                  </a:lnTo>
                  <a:lnTo>
                    <a:pt x="351" y="140"/>
                  </a:lnTo>
                  <a:lnTo>
                    <a:pt x="341" y="108"/>
                  </a:lnTo>
                  <a:lnTo>
                    <a:pt x="325" y="79"/>
                  </a:lnTo>
                  <a:lnTo>
                    <a:pt x="314" y="65"/>
                  </a:lnTo>
                  <a:lnTo>
                    <a:pt x="302" y="52"/>
                  </a:lnTo>
                  <a:lnTo>
                    <a:pt x="288" y="39"/>
                  </a:lnTo>
                  <a:lnTo>
                    <a:pt x="274" y="28"/>
                  </a:lnTo>
                  <a:lnTo>
                    <a:pt x="259" y="19"/>
                  </a:lnTo>
                  <a:lnTo>
                    <a:pt x="244" y="13"/>
                  </a:lnTo>
                  <a:lnTo>
                    <a:pt x="228" y="6"/>
                  </a:lnTo>
                  <a:lnTo>
                    <a:pt x="211" y="2"/>
                  </a:lnTo>
                  <a:lnTo>
                    <a:pt x="194" y="0"/>
                  </a:lnTo>
                  <a:lnTo>
                    <a:pt x="177" y="0"/>
                  </a:lnTo>
                  <a:lnTo>
                    <a:pt x="141" y="2"/>
                  </a:lnTo>
                  <a:lnTo>
                    <a:pt x="109" y="13"/>
                  </a:lnTo>
                  <a:lnTo>
                    <a:pt x="79" y="28"/>
                  </a:lnTo>
                  <a:lnTo>
                    <a:pt x="52" y="52"/>
                  </a:lnTo>
                  <a:lnTo>
                    <a:pt x="29" y="79"/>
                  </a:lnTo>
                  <a:lnTo>
                    <a:pt x="13" y="108"/>
                  </a:lnTo>
                  <a:lnTo>
                    <a:pt x="3" y="140"/>
                  </a:lnTo>
                  <a:lnTo>
                    <a:pt x="0" y="177"/>
                  </a:lnTo>
                  <a:lnTo>
                    <a:pt x="0" y="193"/>
                  </a:lnTo>
                  <a:lnTo>
                    <a:pt x="3" y="211"/>
                  </a:lnTo>
                  <a:lnTo>
                    <a:pt x="6" y="228"/>
                  </a:lnTo>
                  <a:lnTo>
                    <a:pt x="13" y="244"/>
                  </a:lnTo>
                  <a:lnTo>
                    <a:pt x="19" y="258"/>
                  </a:lnTo>
                  <a:lnTo>
                    <a:pt x="29" y="274"/>
                  </a:lnTo>
                  <a:lnTo>
                    <a:pt x="39" y="288"/>
                  </a:lnTo>
                  <a:lnTo>
                    <a:pt x="52" y="302"/>
                  </a:lnTo>
                  <a:lnTo>
                    <a:pt x="65" y="314"/>
                  </a:lnTo>
                  <a:lnTo>
                    <a:pt x="79" y="324"/>
                  </a:lnTo>
                  <a:lnTo>
                    <a:pt x="109" y="341"/>
                  </a:lnTo>
                  <a:lnTo>
                    <a:pt x="141" y="350"/>
                  </a:lnTo>
                  <a:lnTo>
                    <a:pt x="158" y="353"/>
                  </a:lnTo>
                  <a:lnTo>
                    <a:pt x="177" y="354"/>
                  </a:lnTo>
                  <a:close/>
                </a:path>
              </a:pathLst>
            </a:custGeom>
            <a:solidFill>
              <a:srgbClr val="FF0033"/>
            </a:solidFill>
            <a:ln>
              <a:noFill/>
            </a:ln>
          </p:spPr>
          <p:txBody>
            <a:bodyPr vert="horz" wrap="square" lIns="91440" tIns="45720" rIns="91440" bIns="45720" numCol="1" anchor="t" anchorCtr="0" compatLnSpc="1">
              <a:prstTxWarp prst="textNoShape">
                <a:avLst/>
              </a:prstTxWarp>
            </a:bodyPr>
            <a:lstStyle/>
            <a:p>
              <a:endParaRPr lang="fr-FR" sz="1200"/>
            </a:p>
          </p:txBody>
        </p:sp>
        <p:sp>
          <p:nvSpPr>
            <p:cNvPr id="59" name="Freeform 50">
              <a:extLst>
                <a:ext uri="{FF2B5EF4-FFF2-40B4-BE49-F238E27FC236}">
                  <a16:creationId xmlns:a16="http://schemas.microsoft.com/office/drawing/2014/main" id="{30A4A0AF-61D5-3F53-B2EF-EBC3BF6F404F}"/>
                </a:ext>
              </a:extLst>
            </p:cNvPr>
            <p:cNvSpPr>
              <a:spLocks/>
            </p:cNvSpPr>
            <p:nvPr/>
          </p:nvSpPr>
          <p:spPr bwMode="auto">
            <a:xfrm>
              <a:off x="4692709" y="3087301"/>
              <a:ext cx="112713" cy="88449"/>
            </a:xfrm>
            <a:custGeom>
              <a:avLst/>
              <a:gdLst>
                <a:gd name="T0" fmla="*/ 177 w 354"/>
                <a:gd name="T1" fmla="*/ 0 h 354"/>
                <a:gd name="T2" fmla="*/ 141 w 354"/>
                <a:gd name="T3" fmla="*/ 3 h 354"/>
                <a:gd name="T4" fmla="*/ 109 w 354"/>
                <a:gd name="T5" fmla="*/ 13 h 354"/>
                <a:gd name="T6" fmla="*/ 79 w 354"/>
                <a:gd name="T7" fmla="*/ 29 h 354"/>
                <a:gd name="T8" fmla="*/ 52 w 354"/>
                <a:gd name="T9" fmla="*/ 52 h 354"/>
                <a:gd name="T10" fmla="*/ 29 w 354"/>
                <a:gd name="T11" fmla="*/ 79 h 354"/>
                <a:gd name="T12" fmla="*/ 13 w 354"/>
                <a:gd name="T13" fmla="*/ 109 h 354"/>
                <a:gd name="T14" fmla="*/ 3 w 354"/>
                <a:gd name="T15" fmla="*/ 141 h 354"/>
                <a:gd name="T16" fmla="*/ 0 w 354"/>
                <a:gd name="T17" fmla="*/ 177 h 354"/>
                <a:gd name="T18" fmla="*/ 0 w 354"/>
                <a:gd name="T19" fmla="*/ 194 h 354"/>
                <a:gd name="T20" fmla="*/ 3 w 354"/>
                <a:gd name="T21" fmla="*/ 211 h 354"/>
                <a:gd name="T22" fmla="*/ 6 w 354"/>
                <a:gd name="T23" fmla="*/ 228 h 354"/>
                <a:gd name="T24" fmla="*/ 13 w 354"/>
                <a:gd name="T25" fmla="*/ 244 h 354"/>
                <a:gd name="T26" fmla="*/ 19 w 354"/>
                <a:gd name="T27" fmla="*/ 259 h 354"/>
                <a:gd name="T28" fmla="*/ 29 w 354"/>
                <a:gd name="T29" fmla="*/ 274 h 354"/>
                <a:gd name="T30" fmla="*/ 39 w 354"/>
                <a:gd name="T31" fmla="*/ 288 h 354"/>
                <a:gd name="T32" fmla="*/ 52 w 354"/>
                <a:gd name="T33" fmla="*/ 302 h 354"/>
                <a:gd name="T34" fmla="*/ 65 w 354"/>
                <a:gd name="T35" fmla="*/ 314 h 354"/>
                <a:gd name="T36" fmla="*/ 79 w 354"/>
                <a:gd name="T37" fmla="*/ 325 h 354"/>
                <a:gd name="T38" fmla="*/ 109 w 354"/>
                <a:gd name="T39" fmla="*/ 341 h 354"/>
                <a:gd name="T40" fmla="*/ 141 w 354"/>
                <a:gd name="T41" fmla="*/ 351 h 354"/>
                <a:gd name="T42" fmla="*/ 158 w 354"/>
                <a:gd name="T43" fmla="*/ 353 h 354"/>
                <a:gd name="T44" fmla="*/ 177 w 354"/>
                <a:gd name="T45" fmla="*/ 354 h 354"/>
                <a:gd name="T46" fmla="*/ 194 w 354"/>
                <a:gd name="T47" fmla="*/ 353 h 354"/>
                <a:gd name="T48" fmla="*/ 211 w 354"/>
                <a:gd name="T49" fmla="*/ 351 h 354"/>
                <a:gd name="T50" fmla="*/ 228 w 354"/>
                <a:gd name="T51" fmla="*/ 346 h 354"/>
                <a:gd name="T52" fmla="*/ 244 w 354"/>
                <a:gd name="T53" fmla="*/ 341 h 354"/>
                <a:gd name="T54" fmla="*/ 259 w 354"/>
                <a:gd name="T55" fmla="*/ 333 h 354"/>
                <a:gd name="T56" fmla="*/ 266 w 354"/>
                <a:gd name="T57" fmla="*/ 328 h 354"/>
                <a:gd name="T58" fmla="*/ 269 w 354"/>
                <a:gd name="T59" fmla="*/ 326 h 354"/>
                <a:gd name="T60" fmla="*/ 274 w 354"/>
                <a:gd name="T61" fmla="*/ 325 h 354"/>
                <a:gd name="T62" fmla="*/ 288 w 354"/>
                <a:gd name="T63" fmla="*/ 314 h 354"/>
                <a:gd name="T64" fmla="*/ 302 w 354"/>
                <a:gd name="T65" fmla="*/ 302 h 354"/>
                <a:gd name="T66" fmla="*/ 314 w 354"/>
                <a:gd name="T67" fmla="*/ 288 h 354"/>
                <a:gd name="T68" fmla="*/ 325 w 354"/>
                <a:gd name="T69" fmla="*/ 274 h 354"/>
                <a:gd name="T70" fmla="*/ 326 w 354"/>
                <a:gd name="T71" fmla="*/ 269 h 354"/>
                <a:gd name="T72" fmla="*/ 328 w 354"/>
                <a:gd name="T73" fmla="*/ 266 h 354"/>
                <a:gd name="T74" fmla="*/ 333 w 354"/>
                <a:gd name="T75" fmla="*/ 259 h 354"/>
                <a:gd name="T76" fmla="*/ 341 w 354"/>
                <a:gd name="T77" fmla="*/ 244 h 354"/>
                <a:gd name="T78" fmla="*/ 346 w 354"/>
                <a:gd name="T79" fmla="*/ 228 h 354"/>
                <a:gd name="T80" fmla="*/ 351 w 354"/>
                <a:gd name="T81" fmla="*/ 211 h 354"/>
                <a:gd name="T82" fmla="*/ 353 w 354"/>
                <a:gd name="T83" fmla="*/ 194 h 354"/>
                <a:gd name="T84" fmla="*/ 354 w 354"/>
                <a:gd name="T85" fmla="*/ 177 h 354"/>
                <a:gd name="T86" fmla="*/ 353 w 354"/>
                <a:gd name="T87" fmla="*/ 158 h 354"/>
                <a:gd name="T88" fmla="*/ 351 w 354"/>
                <a:gd name="T89" fmla="*/ 141 h 354"/>
                <a:gd name="T90" fmla="*/ 341 w 354"/>
                <a:gd name="T91" fmla="*/ 109 h 354"/>
                <a:gd name="T92" fmla="*/ 325 w 354"/>
                <a:gd name="T93" fmla="*/ 79 h 354"/>
                <a:gd name="T94" fmla="*/ 314 w 354"/>
                <a:gd name="T95" fmla="*/ 65 h 354"/>
                <a:gd name="T96" fmla="*/ 302 w 354"/>
                <a:gd name="T97" fmla="*/ 52 h 354"/>
                <a:gd name="T98" fmla="*/ 288 w 354"/>
                <a:gd name="T99" fmla="*/ 39 h 354"/>
                <a:gd name="T100" fmla="*/ 274 w 354"/>
                <a:gd name="T101" fmla="*/ 29 h 354"/>
                <a:gd name="T102" fmla="*/ 259 w 354"/>
                <a:gd name="T103" fmla="*/ 19 h 354"/>
                <a:gd name="T104" fmla="*/ 244 w 354"/>
                <a:gd name="T105" fmla="*/ 13 h 354"/>
                <a:gd name="T106" fmla="*/ 228 w 354"/>
                <a:gd name="T107" fmla="*/ 6 h 354"/>
                <a:gd name="T108" fmla="*/ 211 w 354"/>
                <a:gd name="T109" fmla="*/ 3 h 354"/>
                <a:gd name="T110" fmla="*/ 194 w 354"/>
                <a:gd name="T111" fmla="*/ 0 h 354"/>
                <a:gd name="T112" fmla="*/ 177 w 354"/>
                <a:gd name="T113"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4" h="354">
                  <a:moveTo>
                    <a:pt x="177" y="0"/>
                  </a:moveTo>
                  <a:lnTo>
                    <a:pt x="141" y="3"/>
                  </a:lnTo>
                  <a:lnTo>
                    <a:pt x="109" y="13"/>
                  </a:lnTo>
                  <a:lnTo>
                    <a:pt x="79" y="29"/>
                  </a:lnTo>
                  <a:lnTo>
                    <a:pt x="52" y="52"/>
                  </a:lnTo>
                  <a:lnTo>
                    <a:pt x="29" y="79"/>
                  </a:lnTo>
                  <a:lnTo>
                    <a:pt x="13" y="109"/>
                  </a:lnTo>
                  <a:lnTo>
                    <a:pt x="3" y="141"/>
                  </a:lnTo>
                  <a:lnTo>
                    <a:pt x="0" y="177"/>
                  </a:lnTo>
                  <a:lnTo>
                    <a:pt x="0" y="194"/>
                  </a:lnTo>
                  <a:lnTo>
                    <a:pt x="3" y="211"/>
                  </a:lnTo>
                  <a:lnTo>
                    <a:pt x="6" y="228"/>
                  </a:lnTo>
                  <a:lnTo>
                    <a:pt x="13" y="244"/>
                  </a:lnTo>
                  <a:lnTo>
                    <a:pt x="19" y="259"/>
                  </a:lnTo>
                  <a:lnTo>
                    <a:pt x="29" y="274"/>
                  </a:lnTo>
                  <a:lnTo>
                    <a:pt x="39" y="288"/>
                  </a:lnTo>
                  <a:lnTo>
                    <a:pt x="52" y="302"/>
                  </a:lnTo>
                  <a:lnTo>
                    <a:pt x="65" y="314"/>
                  </a:lnTo>
                  <a:lnTo>
                    <a:pt x="79" y="325"/>
                  </a:lnTo>
                  <a:lnTo>
                    <a:pt x="109" y="341"/>
                  </a:lnTo>
                  <a:lnTo>
                    <a:pt x="141" y="351"/>
                  </a:lnTo>
                  <a:lnTo>
                    <a:pt x="158" y="353"/>
                  </a:lnTo>
                  <a:lnTo>
                    <a:pt x="177" y="354"/>
                  </a:lnTo>
                  <a:lnTo>
                    <a:pt x="194" y="353"/>
                  </a:lnTo>
                  <a:lnTo>
                    <a:pt x="211" y="351"/>
                  </a:lnTo>
                  <a:lnTo>
                    <a:pt x="228" y="346"/>
                  </a:lnTo>
                  <a:lnTo>
                    <a:pt x="244" y="341"/>
                  </a:lnTo>
                  <a:lnTo>
                    <a:pt x="259" y="333"/>
                  </a:lnTo>
                  <a:lnTo>
                    <a:pt x="266" y="328"/>
                  </a:lnTo>
                  <a:lnTo>
                    <a:pt x="269" y="326"/>
                  </a:lnTo>
                  <a:lnTo>
                    <a:pt x="274" y="325"/>
                  </a:lnTo>
                  <a:lnTo>
                    <a:pt x="288" y="314"/>
                  </a:lnTo>
                  <a:lnTo>
                    <a:pt x="302" y="302"/>
                  </a:lnTo>
                  <a:lnTo>
                    <a:pt x="314" y="288"/>
                  </a:lnTo>
                  <a:lnTo>
                    <a:pt x="325" y="274"/>
                  </a:lnTo>
                  <a:lnTo>
                    <a:pt x="326" y="269"/>
                  </a:lnTo>
                  <a:lnTo>
                    <a:pt x="328" y="266"/>
                  </a:lnTo>
                  <a:lnTo>
                    <a:pt x="333" y="259"/>
                  </a:lnTo>
                  <a:lnTo>
                    <a:pt x="341" y="244"/>
                  </a:lnTo>
                  <a:lnTo>
                    <a:pt x="346" y="228"/>
                  </a:lnTo>
                  <a:lnTo>
                    <a:pt x="351" y="211"/>
                  </a:lnTo>
                  <a:lnTo>
                    <a:pt x="353" y="194"/>
                  </a:lnTo>
                  <a:lnTo>
                    <a:pt x="354" y="177"/>
                  </a:lnTo>
                  <a:lnTo>
                    <a:pt x="353" y="158"/>
                  </a:lnTo>
                  <a:lnTo>
                    <a:pt x="351" y="141"/>
                  </a:lnTo>
                  <a:lnTo>
                    <a:pt x="341" y="109"/>
                  </a:lnTo>
                  <a:lnTo>
                    <a:pt x="325" y="79"/>
                  </a:lnTo>
                  <a:lnTo>
                    <a:pt x="314" y="65"/>
                  </a:lnTo>
                  <a:lnTo>
                    <a:pt x="302" y="52"/>
                  </a:lnTo>
                  <a:lnTo>
                    <a:pt x="288" y="39"/>
                  </a:lnTo>
                  <a:lnTo>
                    <a:pt x="274" y="29"/>
                  </a:lnTo>
                  <a:lnTo>
                    <a:pt x="259" y="19"/>
                  </a:lnTo>
                  <a:lnTo>
                    <a:pt x="244" y="13"/>
                  </a:lnTo>
                  <a:lnTo>
                    <a:pt x="228" y="6"/>
                  </a:lnTo>
                  <a:lnTo>
                    <a:pt x="211" y="3"/>
                  </a:lnTo>
                  <a:lnTo>
                    <a:pt x="194" y="0"/>
                  </a:lnTo>
                  <a:lnTo>
                    <a:pt x="177" y="0"/>
                  </a:lnTo>
                  <a:close/>
                </a:path>
              </a:pathLst>
            </a:custGeom>
            <a:solidFill>
              <a:srgbClr val="0066FF"/>
            </a:solidFill>
            <a:ln>
              <a:noFill/>
            </a:ln>
          </p:spPr>
          <p:txBody>
            <a:bodyPr vert="horz" wrap="square" lIns="91440" tIns="45720" rIns="91440" bIns="45720" numCol="1" anchor="t" anchorCtr="0" compatLnSpc="1">
              <a:prstTxWarp prst="textNoShape">
                <a:avLst/>
              </a:prstTxWarp>
            </a:bodyPr>
            <a:lstStyle/>
            <a:p>
              <a:endParaRPr lang="fr-FR" sz="1200"/>
            </a:p>
          </p:txBody>
        </p:sp>
        <p:sp>
          <p:nvSpPr>
            <p:cNvPr id="60" name="ZoneTexte 59">
              <a:extLst>
                <a:ext uri="{FF2B5EF4-FFF2-40B4-BE49-F238E27FC236}">
                  <a16:creationId xmlns:a16="http://schemas.microsoft.com/office/drawing/2014/main" id="{11A828B4-31D7-8148-5FB5-1CE27273B834}"/>
                </a:ext>
              </a:extLst>
            </p:cNvPr>
            <p:cNvSpPr txBox="1"/>
            <p:nvPr/>
          </p:nvSpPr>
          <p:spPr>
            <a:xfrm>
              <a:off x="4305184" y="5145590"/>
              <a:ext cx="263214" cy="276999"/>
            </a:xfrm>
            <a:prstGeom prst="rect">
              <a:avLst/>
            </a:prstGeom>
            <a:noFill/>
          </p:spPr>
          <p:txBody>
            <a:bodyPr wrap="none" rtlCol="0">
              <a:spAutoFit/>
            </a:bodyPr>
            <a:lstStyle/>
            <a:p>
              <a:pPr algn="ctr"/>
              <a:r>
                <a:rPr lang="fr-FR" sz="1200" dirty="0">
                  <a:ea typeface="Calibri" panose="020F0502020204030204" pitchFamily="34" charset="0"/>
                  <a:cs typeface="Calibri" panose="020F0502020204030204" pitchFamily="34" charset="0"/>
                </a:rPr>
                <a:t>0</a:t>
              </a:r>
            </a:p>
          </p:txBody>
        </p:sp>
        <p:sp>
          <p:nvSpPr>
            <p:cNvPr id="61" name="ZoneTexte 60">
              <a:extLst>
                <a:ext uri="{FF2B5EF4-FFF2-40B4-BE49-F238E27FC236}">
                  <a16:creationId xmlns:a16="http://schemas.microsoft.com/office/drawing/2014/main" id="{0926B903-18B6-6527-CD97-62A4D9EE2792}"/>
                </a:ext>
              </a:extLst>
            </p:cNvPr>
            <p:cNvSpPr txBox="1"/>
            <p:nvPr/>
          </p:nvSpPr>
          <p:spPr>
            <a:xfrm>
              <a:off x="4738341" y="5145590"/>
              <a:ext cx="263214" cy="276999"/>
            </a:xfrm>
            <a:prstGeom prst="rect">
              <a:avLst/>
            </a:prstGeom>
            <a:noFill/>
          </p:spPr>
          <p:txBody>
            <a:bodyPr wrap="none" rtlCol="0">
              <a:spAutoFit/>
            </a:bodyPr>
            <a:lstStyle/>
            <a:p>
              <a:pPr algn="ctr"/>
              <a:r>
                <a:rPr lang="fr-FR" sz="1200" dirty="0">
                  <a:ea typeface="Calibri" panose="020F0502020204030204" pitchFamily="34" charset="0"/>
                  <a:cs typeface="Calibri" panose="020F0502020204030204" pitchFamily="34" charset="0"/>
                </a:rPr>
                <a:t>4</a:t>
              </a:r>
            </a:p>
          </p:txBody>
        </p:sp>
        <p:sp>
          <p:nvSpPr>
            <p:cNvPr id="62" name="ZoneTexte 61">
              <a:extLst>
                <a:ext uri="{FF2B5EF4-FFF2-40B4-BE49-F238E27FC236}">
                  <a16:creationId xmlns:a16="http://schemas.microsoft.com/office/drawing/2014/main" id="{4A984966-F7CE-ABBB-1297-7DA0461BBEBB}"/>
                </a:ext>
              </a:extLst>
            </p:cNvPr>
            <p:cNvSpPr txBox="1"/>
            <p:nvPr/>
          </p:nvSpPr>
          <p:spPr>
            <a:xfrm>
              <a:off x="5171498" y="5145590"/>
              <a:ext cx="263214" cy="276999"/>
            </a:xfrm>
            <a:prstGeom prst="rect">
              <a:avLst/>
            </a:prstGeom>
            <a:noFill/>
          </p:spPr>
          <p:txBody>
            <a:bodyPr wrap="none" rtlCol="0">
              <a:spAutoFit/>
            </a:bodyPr>
            <a:lstStyle/>
            <a:p>
              <a:pPr algn="ctr"/>
              <a:r>
                <a:rPr lang="fr-FR" sz="1200" dirty="0">
                  <a:ea typeface="Calibri" panose="020F0502020204030204" pitchFamily="34" charset="0"/>
                  <a:cs typeface="Calibri" panose="020F0502020204030204" pitchFamily="34" charset="0"/>
                </a:rPr>
                <a:t>8</a:t>
              </a:r>
            </a:p>
          </p:txBody>
        </p:sp>
        <p:sp>
          <p:nvSpPr>
            <p:cNvPr id="63" name="ZoneTexte 62">
              <a:extLst>
                <a:ext uri="{FF2B5EF4-FFF2-40B4-BE49-F238E27FC236}">
                  <a16:creationId xmlns:a16="http://schemas.microsoft.com/office/drawing/2014/main" id="{37C4B8F1-6C3F-A8E5-2E8D-8BE4DE7287A7}"/>
                </a:ext>
              </a:extLst>
            </p:cNvPr>
            <p:cNvSpPr txBox="1"/>
            <p:nvPr/>
          </p:nvSpPr>
          <p:spPr>
            <a:xfrm>
              <a:off x="5565382" y="5145590"/>
              <a:ext cx="341760" cy="276999"/>
            </a:xfrm>
            <a:prstGeom prst="rect">
              <a:avLst/>
            </a:prstGeom>
            <a:noFill/>
          </p:spPr>
          <p:txBody>
            <a:bodyPr wrap="none" rtlCol="0">
              <a:spAutoFit/>
            </a:bodyPr>
            <a:lstStyle/>
            <a:p>
              <a:pPr algn="ctr"/>
              <a:r>
                <a:rPr lang="fr-FR" sz="1200" dirty="0">
                  <a:ea typeface="Calibri" panose="020F0502020204030204" pitchFamily="34" charset="0"/>
                  <a:cs typeface="Calibri" panose="020F0502020204030204" pitchFamily="34" charset="0"/>
                </a:rPr>
                <a:t>12</a:t>
              </a:r>
            </a:p>
          </p:txBody>
        </p:sp>
        <p:sp>
          <p:nvSpPr>
            <p:cNvPr id="64" name="ZoneTexte 63">
              <a:extLst>
                <a:ext uri="{FF2B5EF4-FFF2-40B4-BE49-F238E27FC236}">
                  <a16:creationId xmlns:a16="http://schemas.microsoft.com/office/drawing/2014/main" id="{277E26BE-E709-E4A4-15F1-8203B68DB804}"/>
                </a:ext>
              </a:extLst>
            </p:cNvPr>
            <p:cNvSpPr txBox="1"/>
            <p:nvPr/>
          </p:nvSpPr>
          <p:spPr>
            <a:xfrm>
              <a:off x="5998539" y="5145590"/>
              <a:ext cx="341760" cy="276999"/>
            </a:xfrm>
            <a:prstGeom prst="rect">
              <a:avLst/>
            </a:prstGeom>
            <a:noFill/>
          </p:spPr>
          <p:txBody>
            <a:bodyPr wrap="none" rtlCol="0">
              <a:spAutoFit/>
            </a:bodyPr>
            <a:lstStyle/>
            <a:p>
              <a:pPr algn="ctr"/>
              <a:r>
                <a:rPr lang="fr-FR" sz="1200" dirty="0">
                  <a:ea typeface="Calibri" panose="020F0502020204030204" pitchFamily="34" charset="0"/>
                  <a:cs typeface="Calibri" panose="020F0502020204030204" pitchFamily="34" charset="0"/>
                </a:rPr>
                <a:t>16</a:t>
              </a:r>
            </a:p>
          </p:txBody>
        </p:sp>
        <p:sp>
          <p:nvSpPr>
            <p:cNvPr id="65" name="ZoneTexte 64">
              <a:extLst>
                <a:ext uri="{FF2B5EF4-FFF2-40B4-BE49-F238E27FC236}">
                  <a16:creationId xmlns:a16="http://schemas.microsoft.com/office/drawing/2014/main" id="{7B9E9AA5-C10A-9590-CE86-6EB96AF714C0}"/>
                </a:ext>
              </a:extLst>
            </p:cNvPr>
            <p:cNvSpPr txBox="1"/>
            <p:nvPr/>
          </p:nvSpPr>
          <p:spPr>
            <a:xfrm>
              <a:off x="6431696" y="5145590"/>
              <a:ext cx="341760" cy="276999"/>
            </a:xfrm>
            <a:prstGeom prst="rect">
              <a:avLst/>
            </a:prstGeom>
            <a:noFill/>
          </p:spPr>
          <p:txBody>
            <a:bodyPr wrap="none" rtlCol="0">
              <a:spAutoFit/>
            </a:bodyPr>
            <a:lstStyle/>
            <a:p>
              <a:pPr algn="ctr"/>
              <a:r>
                <a:rPr lang="fr-FR" sz="1200" dirty="0">
                  <a:ea typeface="Calibri" panose="020F0502020204030204" pitchFamily="34" charset="0"/>
                  <a:cs typeface="Calibri" panose="020F0502020204030204" pitchFamily="34" charset="0"/>
                </a:rPr>
                <a:t>20</a:t>
              </a:r>
            </a:p>
          </p:txBody>
        </p:sp>
        <p:sp>
          <p:nvSpPr>
            <p:cNvPr id="66" name="ZoneTexte 65">
              <a:extLst>
                <a:ext uri="{FF2B5EF4-FFF2-40B4-BE49-F238E27FC236}">
                  <a16:creationId xmlns:a16="http://schemas.microsoft.com/office/drawing/2014/main" id="{E9FA0413-CBED-0D1B-981A-120F184B01FE}"/>
                </a:ext>
              </a:extLst>
            </p:cNvPr>
            <p:cNvSpPr txBox="1"/>
            <p:nvPr/>
          </p:nvSpPr>
          <p:spPr>
            <a:xfrm>
              <a:off x="6864853" y="5145590"/>
              <a:ext cx="341760" cy="276999"/>
            </a:xfrm>
            <a:prstGeom prst="rect">
              <a:avLst/>
            </a:prstGeom>
            <a:noFill/>
          </p:spPr>
          <p:txBody>
            <a:bodyPr wrap="none" rtlCol="0">
              <a:spAutoFit/>
            </a:bodyPr>
            <a:lstStyle/>
            <a:p>
              <a:pPr algn="ctr"/>
              <a:r>
                <a:rPr lang="fr-FR" sz="1200" dirty="0">
                  <a:ea typeface="Calibri" panose="020F0502020204030204" pitchFamily="34" charset="0"/>
                  <a:cs typeface="Calibri" panose="020F0502020204030204" pitchFamily="34" charset="0"/>
                </a:rPr>
                <a:t>24</a:t>
              </a:r>
            </a:p>
          </p:txBody>
        </p:sp>
        <p:sp>
          <p:nvSpPr>
            <p:cNvPr id="67" name="ZoneTexte 66">
              <a:extLst>
                <a:ext uri="{FF2B5EF4-FFF2-40B4-BE49-F238E27FC236}">
                  <a16:creationId xmlns:a16="http://schemas.microsoft.com/office/drawing/2014/main" id="{E27FB01F-BB2B-CAC6-12BE-CFEB614B8461}"/>
                </a:ext>
              </a:extLst>
            </p:cNvPr>
            <p:cNvSpPr txBox="1"/>
            <p:nvPr/>
          </p:nvSpPr>
          <p:spPr>
            <a:xfrm>
              <a:off x="7298010" y="5145590"/>
              <a:ext cx="341760" cy="276999"/>
            </a:xfrm>
            <a:prstGeom prst="rect">
              <a:avLst/>
            </a:prstGeom>
            <a:noFill/>
          </p:spPr>
          <p:txBody>
            <a:bodyPr wrap="none" rtlCol="0">
              <a:spAutoFit/>
            </a:bodyPr>
            <a:lstStyle/>
            <a:p>
              <a:pPr algn="ctr"/>
              <a:r>
                <a:rPr lang="fr-FR" sz="1200" dirty="0">
                  <a:ea typeface="Calibri" panose="020F0502020204030204" pitchFamily="34" charset="0"/>
                  <a:cs typeface="Calibri" panose="020F0502020204030204" pitchFamily="34" charset="0"/>
                </a:rPr>
                <a:t>28</a:t>
              </a:r>
            </a:p>
          </p:txBody>
        </p:sp>
        <p:sp>
          <p:nvSpPr>
            <p:cNvPr id="68" name="ZoneTexte 67">
              <a:extLst>
                <a:ext uri="{FF2B5EF4-FFF2-40B4-BE49-F238E27FC236}">
                  <a16:creationId xmlns:a16="http://schemas.microsoft.com/office/drawing/2014/main" id="{1D8E515F-F201-5144-A8A8-F07C89E99E5A}"/>
                </a:ext>
              </a:extLst>
            </p:cNvPr>
            <p:cNvSpPr txBox="1"/>
            <p:nvPr/>
          </p:nvSpPr>
          <p:spPr>
            <a:xfrm>
              <a:off x="7731167" y="5145590"/>
              <a:ext cx="341760" cy="276999"/>
            </a:xfrm>
            <a:prstGeom prst="rect">
              <a:avLst/>
            </a:prstGeom>
            <a:noFill/>
          </p:spPr>
          <p:txBody>
            <a:bodyPr wrap="none" rtlCol="0">
              <a:spAutoFit/>
            </a:bodyPr>
            <a:lstStyle/>
            <a:p>
              <a:pPr algn="ctr"/>
              <a:r>
                <a:rPr lang="fr-FR" sz="1200" dirty="0">
                  <a:ea typeface="Calibri" panose="020F0502020204030204" pitchFamily="34" charset="0"/>
                  <a:cs typeface="Calibri" panose="020F0502020204030204" pitchFamily="34" charset="0"/>
                </a:rPr>
                <a:t>32</a:t>
              </a:r>
            </a:p>
          </p:txBody>
        </p:sp>
        <p:sp>
          <p:nvSpPr>
            <p:cNvPr id="69" name="ZoneTexte 68">
              <a:extLst>
                <a:ext uri="{FF2B5EF4-FFF2-40B4-BE49-F238E27FC236}">
                  <a16:creationId xmlns:a16="http://schemas.microsoft.com/office/drawing/2014/main" id="{802C5090-6B6D-F6B6-1D5D-15EF361A31A5}"/>
                </a:ext>
              </a:extLst>
            </p:cNvPr>
            <p:cNvSpPr txBox="1"/>
            <p:nvPr/>
          </p:nvSpPr>
          <p:spPr>
            <a:xfrm>
              <a:off x="8164324" y="5145590"/>
              <a:ext cx="341760" cy="276999"/>
            </a:xfrm>
            <a:prstGeom prst="rect">
              <a:avLst/>
            </a:prstGeom>
            <a:noFill/>
          </p:spPr>
          <p:txBody>
            <a:bodyPr wrap="none" rtlCol="0">
              <a:spAutoFit/>
            </a:bodyPr>
            <a:lstStyle/>
            <a:p>
              <a:pPr algn="ctr"/>
              <a:r>
                <a:rPr lang="fr-FR" sz="1200" dirty="0">
                  <a:ea typeface="Calibri" panose="020F0502020204030204" pitchFamily="34" charset="0"/>
                  <a:cs typeface="Calibri" panose="020F0502020204030204" pitchFamily="34" charset="0"/>
                </a:rPr>
                <a:t>36</a:t>
              </a:r>
            </a:p>
          </p:txBody>
        </p:sp>
        <p:sp>
          <p:nvSpPr>
            <p:cNvPr id="70" name="ZoneTexte 69">
              <a:extLst>
                <a:ext uri="{FF2B5EF4-FFF2-40B4-BE49-F238E27FC236}">
                  <a16:creationId xmlns:a16="http://schemas.microsoft.com/office/drawing/2014/main" id="{38B5BDF4-B5AB-1C93-2577-B7BF3057FC13}"/>
                </a:ext>
              </a:extLst>
            </p:cNvPr>
            <p:cNvSpPr txBox="1"/>
            <p:nvPr/>
          </p:nvSpPr>
          <p:spPr>
            <a:xfrm>
              <a:off x="8597481" y="5145590"/>
              <a:ext cx="341760" cy="276999"/>
            </a:xfrm>
            <a:prstGeom prst="rect">
              <a:avLst/>
            </a:prstGeom>
            <a:noFill/>
          </p:spPr>
          <p:txBody>
            <a:bodyPr wrap="none" rtlCol="0">
              <a:spAutoFit/>
            </a:bodyPr>
            <a:lstStyle/>
            <a:p>
              <a:pPr algn="ctr"/>
              <a:r>
                <a:rPr lang="fr-FR" sz="1200" dirty="0">
                  <a:ea typeface="Calibri" panose="020F0502020204030204" pitchFamily="34" charset="0"/>
                  <a:cs typeface="Calibri" panose="020F0502020204030204" pitchFamily="34" charset="0"/>
                </a:rPr>
                <a:t>40</a:t>
              </a:r>
            </a:p>
          </p:txBody>
        </p:sp>
        <p:sp>
          <p:nvSpPr>
            <p:cNvPr id="71" name="ZoneTexte 70">
              <a:extLst>
                <a:ext uri="{FF2B5EF4-FFF2-40B4-BE49-F238E27FC236}">
                  <a16:creationId xmlns:a16="http://schemas.microsoft.com/office/drawing/2014/main" id="{A8A0D7D1-FD81-1EFC-8134-DE69B575B8A3}"/>
                </a:ext>
              </a:extLst>
            </p:cNvPr>
            <p:cNvSpPr txBox="1"/>
            <p:nvPr/>
          </p:nvSpPr>
          <p:spPr>
            <a:xfrm>
              <a:off x="9030638" y="5145590"/>
              <a:ext cx="341760" cy="276999"/>
            </a:xfrm>
            <a:prstGeom prst="rect">
              <a:avLst/>
            </a:prstGeom>
            <a:noFill/>
          </p:spPr>
          <p:txBody>
            <a:bodyPr wrap="none" rtlCol="0">
              <a:spAutoFit/>
            </a:bodyPr>
            <a:lstStyle/>
            <a:p>
              <a:pPr algn="ctr"/>
              <a:r>
                <a:rPr lang="fr-FR" sz="1200" dirty="0">
                  <a:ea typeface="Calibri" panose="020F0502020204030204" pitchFamily="34" charset="0"/>
                  <a:cs typeface="Calibri" panose="020F0502020204030204" pitchFamily="34" charset="0"/>
                </a:rPr>
                <a:t>44</a:t>
              </a:r>
            </a:p>
          </p:txBody>
        </p:sp>
        <p:sp>
          <p:nvSpPr>
            <p:cNvPr id="72" name="ZoneTexte 71">
              <a:extLst>
                <a:ext uri="{FF2B5EF4-FFF2-40B4-BE49-F238E27FC236}">
                  <a16:creationId xmlns:a16="http://schemas.microsoft.com/office/drawing/2014/main" id="{50B52254-E1C0-17C1-A818-01906960E73E}"/>
                </a:ext>
              </a:extLst>
            </p:cNvPr>
            <p:cNvSpPr txBox="1"/>
            <p:nvPr/>
          </p:nvSpPr>
          <p:spPr>
            <a:xfrm>
              <a:off x="9463795" y="5145590"/>
              <a:ext cx="341760" cy="276999"/>
            </a:xfrm>
            <a:prstGeom prst="rect">
              <a:avLst/>
            </a:prstGeom>
            <a:noFill/>
          </p:spPr>
          <p:txBody>
            <a:bodyPr wrap="none" rtlCol="0">
              <a:spAutoFit/>
            </a:bodyPr>
            <a:lstStyle/>
            <a:p>
              <a:pPr algn="ctr"/>
              <a:r>
                <a:rPr lang="fr-FR" sz="1200" dirty="0">
                  <a:ea typeface="Calibri" panose="020F0502020204030204" pitchFamily="34" charset="0"/>
                  <a:cs typeface="Calibri" panose="020F0502020204030204" pitchFamily="34" charset="0"/>
                </a:rPr>
                <a:t>48</a:t>
              </a:r>
            </a:p>
          </p:txBody>
        </p:sp>
        <p:sp>
          <p:nvSpPr>
            <p:cNvPr id="73" name="ZoneTexte 72">
              <a:extLst>
                <a:ext uri="{FF2B5EF4-FFF2-40B4-BE49-F238E27FC236}">
                  <a16:creationId xmlns:a16="http://schemas.microsoft.com/office/drawing/2014/main" id="{A6315E62-C5FC-50B0-DBA4-F6416EA9CADD}"/>
                </a:ext>
              </a:extLst>
            </p:cNvPr>
            <p:cNvSpPr txBox="1"/>
            <p:nvPr/>
          </p:nvSpPr>
          <p:spPr>
            <a:xfrm>
              <a:off x="9896946" y="5145590"/>
              <a:ext cx="341760" cy="276999"/>
            </a:xfrm>
            <a:prstGeom prst="rect">
              <a:avLst/>
            </a:prstGeom>
            <a:noFill/>
          </p:spPr>
          <p:txBody>
            <a:bodyPr wrap="none" rtlCol="0">
              <a:spAutoFit/>
            </a:bodyPr>
            <a:lstStyle/>
            <a:p>
              <a:pPr algn="ctr"/>
              <a:r>
                <a:rPr lang="fr-FR" sz="1200" dirty="0">
                  <a:ea typeface="Calibri" panose="020F0502020204030204" pitchFamily="34" charset="0"/>
                  <a:cs typeface="Calibri" panose="020F0502020204030204" pitchFamily="34" charset="0"/>
                </a:rPr>
                <a:t>52</a:t>
              </a:r>
            </a:p>
          </p:txBody>
        </p:sp>
        <p:sp>
          <p:nvSpPr>
            <p:cNvPr id="74" name="ZoneTexte 73">
              <a:extLst>
                <a:ext uri="{FF2B5EF4-FFF2-40B4-BE49-F238E27FC236}">
                  <a16:creationId xmlns:a16="http://schemas.microsoft.com/office/drawing/2014/main" id="{7B726056-318E-6DAF-B8C3-6FD5128E342D}"/>
                </a:ext>
              </a:extLst>
            </p:cNvPr>
            <p:cNvSpPr txBox="1"/>
            <p:nvPr/>
          </p:nvSpPr>
          <p:spPr>
            <a:xfrm>
              <a:off x="3907880" y="4942741"/>
              <a:ext cx="458780" cy="276999"/>
            </a:xfrm>
            <a:prstGeom prst="rect">
              <a:avLst/>
            </a:prstGeom>
            <a:noFill/>
          </p:spPr>
          <p:txBody>
            <a:bodyPr wrap="none" rtlCol="0">
              <a:spAutoFit/>
            </a:bodyPr>
            <a:lstStyle/>
            <a:p>
              <a:pPr algn="r"/>
              <a:r>
                <a:rPr lang="fr-FR" sz="1200" dirty="0">
                  <a:ea typeface="Calibri" panose="020F0502020204030204" pitchFamily="34" charset="0"/>
                  <a:cs typeface="Calibri" panose="020F0502020204030204" pitchFamily="34" charset="0"/>
                </a:rPr>
                <a:t>0.01</a:t>
              </a:r>
            </a:p>
          </p:txBody>
        </p:sp>
        <p:sp>
          <p:nvSpPr>
            <p:cNvPr id="75" name="ZoneTexte 74">
              <a:extLst>
                <a:ext uri="{FF2B5EF4-FFF2-40B4-BE49-F238E27FC236}">
                  <a16:creationId xmlns:a16="http://schemas.microsoft.com/office/drawing/2014/main" id="{58E868A1-446A-DAF7-DEA5-5626626E2573}"/>
                </a:ext>
              </a:extLst>
            </p:cNvPr>
            <p:cNvSpPr txBox="1"/>
            <p:nvPr/>
          </p:nvSpPr>
          <p:spPr>
            <a:xfrm>
              <a:off x="3986428" y="4490467"/>
              <a:ext cx="380232" cy="276999"/>
            </a:xfrm>
            <a:prstGeom prst="rect">
              <a:avLst/>
            </a:prstGeom>
            <a:noFill/>
          </p:spPr>
          <p:txBody>
            <a:bodyPr wrap="none" rtlCol="0">
              <a:spAutoFit/>
            </a:bodyPr>
            <a:lstStyle/>
            <a:p>
              <a:pPr algn="r"/>
              <a:r>
                <a:rPr lang="fr-FR" sz="1200" dirty="0">
                  <a:ea typeface="Calibri" panose="020F0502020204030204" pitchFamily="34" charset="0"/>
                  <a:cs typeface="Calibri" panose="020F0502020204030204" pitchFamily="34" charset="0"/>
                </a:rPr>
                <a:t>0.1</a:t>
              </a:r>
            </a:p>
          </p:txBody>
        </p:sp>
        <p:sp>
          <p:nvSpPr>
            <p:cNvPr id="76" name="ZoneTexte 75">
              <a:extLst>
                <a:ext uri="{FF2B5EF4-FFF2-40B4-BE49-F238E27FC236}">
                  <a16:creationId xmlns:a16="http://schemas.microsoft.com/office/drawing/2014/main" id="{B185FB13-23BF-6DE4-A0C8-E976BF2893F3}"/>
                </a:ext>
              </a:extLst>
            </p:cNvPr>
            <p:cNvSpPr txBox="1"/>
            <p:nvPr/>
          </p:nvSpPr>
          <p:spPr>
            <a:xfrm>
              <a:off x="4103447" y="4038194"/>
              <a:ext cx="263213" cy="276999"/>
            </a:xfrm>
            <a:prstGeom prst="rect">
              <a:avLst/>
            </a:prstGeom>
            <a:noFill/>
          </p:spPr>
          <p:txBody>
            <a:bodyPr wrap="none" rtlCol="0">
              <a:spAutoFit/>
            </a:bodyPr>
            <a:lstStyle/>
            <a:p>
              <a:pPr algn="r"/>
              <a:r>
                <a:rPr lang="fr-FR" sz="1200" dirty="0">
                  <a:ea typeface="Calibri" panose="020F0502020204030204" pitchFamily="34" charset="0"/>
                  <a:cs typeface="Calibri" panose="020F0502020204030204" pitchFamily="34" charset="0"/>
                </a:rPr>
                <a:t>1</a:t>
              </a:r>
            </a:p>
          </p:txBody>
        </p:sp>
        <p:sp>
          <p:nvSpPr>
            <p:cNvPr id="77" name="ZoneTexte 76">
              <a:extLst>
                <a:ext uri="{FF2B5EF4-FFF2-40B4-BE49-F238E27FC236}">
                  <a16:creationId xmlns:a16="http://schemas.microsoft.com/office/drawing/2014/main" id="{3264E50B-8BA3-74B6-0411-EF2402965EF7}"/>
                </a:ext>
              </a:extLst>
            </p:cNvPr>
            <p:cNvSpPr txBox="1"/>
            <p:nvPr/>
          </p:nvSpPr>
          <p:spPr>
            <a:xfrm>
              <a:off x="4024900" y="3585922"/>
              <a:ext cx="341760" cy="276999"/>
            </a:xfrm>
            <a:prstGeom prst="rect">
              <a:avLst/>
            </a:prstGeom>
            <a:noFill/>
          </p:spPr>
          <p:txBody>
            <a:bodyPr wrap="none" rtlCol="0">
              <a:spAutoFit/>
            </a:bodyPr>
            <a:lstStyle/>
            <a:p>
              <a:pPr algn="r"/>
              <a:r>
                <a:rPr lang="fr-FR" sz="1200" dirty="0">
                  <a:ea typeface="Calibri" panose="020F0502020204030204" pitchFamily="34" charset="0"/>
                  <a:cs typeface="Calibri" panose="020F0502020204030204" pitchFamily="34" charset="0"/>
                </a:rPr>
                <a:t>10</a:t>
              </a:r>
            </a:p>
          </p:txBody>
        </p:sp>
        <p:sp>
          <p:nvSpPr>
            <p:cNvPr id="78" name="ZoneTexte 77">
              <a:extLst>
                <a:ext uri="{FF2B5EF4-FFF2-40B4-BE49-F238E27FC236}">
                  <a16:creationId xmlns:a16="http://schemas.microsoft.com/office/drawing/2014/main" id="{0E8D1437-9F51-98A2-04CD-887DA4B0D4CF}"/>
                </a:ext>
              </a:extLst>
            </p:cNvPr>
            <p:cNvSpPr txBox="1"/>
            <p:nvPr/>
          </p:nvSpPr>
          <p:spPr>
            <a:xfrm>
              <a:off x="3946352" y="3133648"/>
              <a:ext cx="420308" cy="276999"/>
            </a:xfrm>
            <a:prstGeom prst="rect">
              <a:avLst/>
            </a:prstGeom>
            <a:noFill/>
          </p:spPr>
          <p:txBody>
            <a:bodyPr wrap="none" rtlCol="0">
              <a:spAutoFit/>
            </a:bodyPr>
            <a:lstStyle/>
            <a:p>
              <a:pPr algn="r"/>
              <a:r>
                <a:rPr lang="fr-FR" sz="1200" dirty="0">
                  <a:ea typeface="Calibri" panose="020F0502020204030204" pitchFamily="34" charset="0"/>
                  <a:cs typeface="Calibri" panose="020F0502020204030204" pitchFamily="34" charset="0"/>
                </a:rPr>
                <a:t>100</a:t>
              </a:r>
            </a:p>
          </p:txBody>
        </p:sp>
        <p:sp>
          <p:nvSpPr>
            <p:cNvPr id="79" name="ZoneTexte 78">
              <a:extLst>
                <a:ext uri="{FF2B5EF4-FFF2-40B4-BE49-F238E27FC236}">
                  <a16:creationId xmlns:a16="http://schemas.microsoft.com/office/drawing/2014/main" id="{CF521A48-E99F-A6E2-898A-E7958212595F}"/>
                </a:ext>
              </a:extLst>
            </p:cNvPr>
            <p:cNvSpPr txBox="1"/>
            <p:nvPr/>
          </p:nvSpPr>
          <p:spPr>
            <a:xfrm>
              <a:off x="3867805" y="2681375"/>
              <a:ext cx="498855" cy="276999"/>
            </a:xfrm>
            <a:prstGeom prst="rect">
              <a:avLst/>
            </a:prstGeom>
            <a:noFill/>
          </p:spPr>
          <p:txBody>
            <a:bodyPr wrap="none" rtlCol="0">
              <a:spAutoFit/>
            </a:bodyPr>
            <a:lstStyle/>
            <a:p>
              <a:pPr algn="r"/>
              <a:r>
                <a:rPr lang="fr-FR" sz="1200" dirty="0">
                  <a:ea typeface="Calibri" panose="020F0502020204030204" pitchFamily="34" charset="0"/>
                  <a:cs typeface="Calibri" panose="020F0502020204030204" pitchFamily="34" charset="0"/>
                </a:rPr>
                <a:t>1000</a:t>
              </a:r>
            </a:p>
          </p:txBody>
        </p:sp>
        <p:sp>
          <p:nvSpPr>
            <p:cNvPr id="80" name="ZoneTexte 79">
              <a:extLst>
                <a:ext uri="{FF2B5EF4-FFF2-40B4-BE49-F238E27FC236}">
                  <a16:creationId xmlns:a16="http://schemas.microsoft.com/office/drawing/2014/main" id="{AA8C4E95-EF37-2A0A-EC81-F4AEBB190A35}"/>
                </a:ext>
              </a:extLst>
            </p:cNvPr>
            <p:cNvSpPr txBox="1"/>
            <p:nvPr/>
          </p:nvSpPr>
          <p:spPr>
            <a:xfrm rot="16200000">
              <a:off x="2625045" y="3736869"/>
              <a:ext cx="2313134" cy="307777"/>
            </a:xfrm>
            <a:prstGeom prst="rect">
              <a:avLst/>
            </a:prstGeom>
            <a:noFill/>
          </p:spPr>
          <p:txBody>
            <a:bodyPr wrap="none" rtlCol="0">
              <a:spAutoFit/>
            </a:bodyPr>
            <a:lstStyle/>
            <a:p>
              <a:pPr algn="ctr"/>
              <a:r>
                <a:rPr lang="en-US" sz="1400" b="1">
                  <a:ea typeface="Calibri" panose="020F0502020204030204" pitchFamily="34" charset="0"/>
                  <a:cs typeface="Calibri" panose="020F0502020204030204" pitchFamily="34" charset="0"/>
                </a:rPr>
                <a:t>Inhibitor concentration (</a:t>
              </a:r>
              <a:r>
                <a:rPr lang="en-US" sz="1400" b="1" dirty="0" err="1">
                  <a:ea typeface="Calibri" panose="020F0502020204030204" pitchFamily="34" charset="0"/>
                  <a:cs typeface="Calibri" panose="020F0502020204030204" pitchFamily="34" charset="0"/>
                </a:rPr>
                <a:t>nM</a:t>
              </a:r>
              <a:r>
                <a:rPr lang="en-US" sz="1400" b="1" dirty="0">
                  <a:ea typeface="Calibri" panose="020F0502020204030204" pitchFamily="34" charset="0"/>
                  <a:cs typeface="Calibri" panose="020F0502020204030204" pitchFamily="34" charset="0"/>
                </a:rPr>
                <a:t>)</a:t>
              </a:r>
            </a:p>
          </p:txBody>
        </p:sp>
        <p:sp>
          <p:nvSpPr>
            <p:cNvPr id="81" name="ZoneTexte 80">
              <a:extLst>
                <a:ext uri="{FF2B5EF4-FFF2-40B4-BE49-F238E27FC236}">
                  <a16:creationId xmlns:a16="http://schemas.microsoft.com/office/drawing/2014/main" id="{70BB8E38-5D3D-E501-D00A-155903172C31}"/>
                </a:ext>
              </a:extLst>
            </p:cNvPr>
            <p:cNvSpPr txBox="1"/>
            <p:nvPr/>
          </p:nvSpPr>
          <p:spPr>
            <a:xfrm>
              <a:off x="6355302" y="5358951"/>
              <a:ext cx="1616853" cy="307777"/>
            </a:xfrm>
            <a:prstGeom prst="rect">
              <a:avLst/>
            </a:prstGeom>
            <a:noFill/>
          </p:spPr>
          <p:txBody>
            <a:bodyPr wrap="none" rtlCol="0">
              <a:spAutoFit/>
            </a:bodyPr>
            <a:lstStyle/>
            <a:p>
              <a:pPr algn="ctr"/>
              <a:r>
                <a:rPr lang="fr-FR" sz="1400" b="1" dirty="0">
                  <a:ea typeface="Calibri" panose="020F0502020204030204" pitchFamily="34" charset="0"/>
                  <a:cs typeface="Calibri" panose="020F0502020204030204" pitchFamily="34" charset="0"/>
                </a:rPr>
                <a:t>Days post-infection</a:t>
              </a:r>
            </a:p>
          </p:txBody>
        </p:sp>
        <p:sp>
          <p:nvSpPr>
            <p:cNvPr id="82" name="ZoneTexte 81">
              <a:extLst>
                <a:ext uri="{FF2B5EF4-FFF2-40B4-BE49-F238E27FC236}">
                  <a16:creationId xmlns:a16="http://schemas.microsoft.com/office/drawing/2014/main" id="{F7F4ED94-D61B-7DFB-9557-88A81F1E42A2}"/>
                </a:ext>
              </a:extLst>
            </p:cNvPr>
            <p:cNvSpPr txBox="1"/>
            <p:nvPr/>
          </p:nvSpPr>
          <p:spPr>
            <a:xfrm>
              <a:off x="5320333" y="3386490"/>
              <a:ext cx="1051890" cy="276999"/>
            </a:xfrm>
            <a:prstGeom prst="rect">
              <a:avLst/>
            </a:prstGeom>
            <a:noFill/>
            <a:ln>
              <a:solidFill>
                <a:srgbClr val="FF0033"/>
              </a:solidFill>
            </a:ln>
          </p:spPr>
          <p:txBody>
            <a:bodyPr wrap="none" rtlCol="0">
              <a:spAutoFit/>
            </a:bodyPr>
            <a:lstStyle/>
            <a:p>
              <a:pPr algn="ctr"/>
              <a:r>
                <a:rPr lang="fr-FR" sz="1200" dirty="0">
                  <a:solidFill>
                    <a:srgbClr val="FF0033"/>
                  </a:solidFill>
                  <a:ea typeface="Calibri" panose="020F0502020204030204" pitchFamily="34" charset="0"/>
                  <a:cs typeface="Calibri" panose="020F0502020204030204" pitchFamily="34" charset="0"/>
                </a:rPr>
                <a:t>Q67H (100%)</a:t>
              </a:r>
            </a:p>
          </p:txBody>
        </p:sp>
        <p:sp>
          <p:nvSpPr>
            <p:cNvPr id="83" name="ZoneTexte 82">
              <a:extLst>
                <a:ext uri="{FF2B5EF4-FFF2-40B4-BE49-F238E27FC236}">
                  <a16:creationId xmlns:a16="http://schemas.microsoft.com/office/drawing/2014/main" id="{A0461D5C-C92F-3948-A1DC-21A3E3840D60}"/>
                </a:ext>
              </a:extLst>
            </p:cNvPr>
            <p:cNvSpPr txBox="1"/>
            <p:nvPr/>
          </p:nvSpPr>
          <p:spPr>
            <a:xfrm>
              <a:off x="4820685" y="2734191"/>
              <a:ext cx="732893" cy="307777"/>
            </a:xfrm>
            <a:prstGeom prst="rect">
              <a:avLst/>
            </a:prstGeom>
            <a:noFill/>
          </p:spPr>
          <p:txBody>
            <a:bodyPr wrap="none" rtlCol="0">
              <a:spAutoFit/>
            </a:bodyPr>
            <a:lstStyle/>
            <a:p>
              <a:r>
                <a:rPr lang="fr-FR" sz="1400" b="1" dirty="0">
                  <a:ea typeface="Calibri" panose="020F0502020204030204" pitchFamily="34" charset="0"/>
                  <a:cs typeface="Calibri" panose="020F0502020204030204" pitchFamily="34" charset="0"/>
                </a:rPr>
                <a:t>VH-280</a:t>
              </a:r>
            </a:p>
          </p:txBody>
        </p:sp>
        <p:sp>
          <p:nvSpPr>
            <p:cNvPr id="84" name="ZoneTexte 83">
              <a:extLst>
                <a:ext uri="{FF2B5EF4-FFF2-40B4-BE49-F238E27FC236}">
                  <a16:creationId xmlns:a16="http://schemas.microsoft.com/office/drawing/2014/main" id="{8A5C07B8-E509-4472-F9DD-AE684D030632}"/>
                </a:ext>
              </a:extLst>
            </p:cNvPr>
            <p:cNvSpPr txBox="1"/>
            <p:nvPr/>
          </p:nvSpPr>
          <p:spPr>
            <a:xfrm>
              <a:off x="4820685" y="2977898"/>
              <a:ext cx="732893" cy="307777"/>
            </a:xfrm>
            <a:prstGeom prst="rect">
              <a:avLst/>
            </a:prstGeom>
            <a:noFill/>
          </p:spPr>
          <p:txBody>
            <a:bodyPr wrap="none" rtlCol="0">
              <a:spAutoFit/>
            </a:bodyPr>
            <a:lstStyle/>
            <a:p>
              <a:r>
                <a:rPr lang="fr-FR" sz="1400" b="1" dirty="0">
                  <a:ea typeface="Calibri" panose="020F0502020204030204" pitchFamily="34" charset="0"/>
                  <a:cs typeface="Calibri" panose="020F0502020204030204" pitchFamily="34" charset="0"/>
                </a:rPr>
                <a:t>VH-499</a:t>
              </a:r>
            </a:p>
          </p:txBody>
        </p:sp>
        <p:sp>
          <p:nvSpPr>
            <p:cNvPr id="85" name="ZoneTexte 84">
              <a:extLst>
                <a:ext uri="{FF2B5EF4-FFF2-40B4-BE49-F238E27FC236}">
                  <a16:creationId xmlns:a16="http://schemas.microsoft.com/office/drawing/2014/main" id="{B8D65D65-A9FB-F70C-6BC6-232D407177CE}"/>
                </a:ext>
              </a:extLst>
            </p:cNvPr>
            <p:cNvSpPr txBox="1"/>
            <p:nvPr/>
          </p:nvSpPr>
          <p:spPr>
            <a:xfrm>
              <a:off x="6169857" y="3019463"/>
              <a:ext cx="1521570" cy="276999"/>
            </a:xfrm>
            <a:prstGeom prst="rect">
              <a:avLst/>
            </a:prstGeom>
            <a:noFill/>
            <a:ln>
              <a:solidFill>
                <a:srgbClr val="FF0033"/>
              </a:solidFill>
            </a:ln>
          </p:spPr>
          <p:txBody>
            <a:bodyPr wrap="none" rtlCol="0">
              <a:spAutoFit/>
            </a:bodyPr>
            <a:lstStyle/>
            <a:p>
              <a:pPr algn="ctr"/>
              <a:r>
                <a:rPr lang="fr-FR" sz="1200" dirty="0">
                  <a:solidFill>
                    <a:srgbClr val="FF0033"/>
                  </a:solidFill>
                  <a:ea typeface="Calibri" panose="020F0502020204030204" pitchFamily="34" charset="0"/>
                  <a:cs typeface="Calibri" panose="020F0502020204030204" pitchFamily="34" charset="0"/>
                </a:rPr>
                <a:t>Q67H/T107N (100%)</a:t>
              </a:r>
            </a:p>
          </p:txBody>
        </p:sp>
        <p:sp>
          <p:nvSpPr>
            <p:cNvPr id="86" name="ZoneTexte 85">
              <a:extLst>
                <a:ext uri="{FF2B5EF4-FFF2-40B4-BE49-F238E27FC236}">
                  <a16:creationId xmlns:a16="http://schemas.microsoft.com/office/drawing/2014/main" id="{04601BCD-2472-F4D0-921F-CF9AB54979A8}"/>
                </a:ext>
              </a:extLst>
            </p:cNvPr>
            <p:cNvSpPr txBox="1"/>
            <p:nvPr/>
          </p:nvSpPr>
          <p:spPr>
            <a:xfrm>
              <a:off x="7785814" y="2552948"/>
              <a:ext cx="1797287" cy="461665"/>
            </a:xfrm>
            <a:prstGeom prst="rect">
              <a:avLst/>
            </a:prstGeom>
            <a:noFill/>
            <a:ln>
              <a:solidFill>
                <a:srgbClr val="FF0033"/>
              </a:solidFill>
            </a:ln>
          </p:spPr>
          <p:txBody>
            <a:bodyPr wrap="none" rtlCol="0">
              <a:spAutoFit/>
            </a:bodyPr>
            <a:lstStyle/>
            <a:p>
              <a:pPr algn="ctr"/>
              <a:r>
                <a:rPr lang="fr-FR" sz="1200" dirty="0">
                  <a:solidFill>
                    <a:srgbClr val="FF0033"/>
                  </a:solidFill>
                  <a:ea typeface="Calibri" panose="020F0502020204030204" pitchFamily="34" charset="0"/>
                  <a:cs typeface="Calibri" panose="020F0502020204030204" pitchFamily="34" charset="0"/>
                </a:rPr>
                <a:t>S41T/Q67H/T107N (90%)</a:t>
              </a:r>
              <a:br>
                <a:rPr lang="fr-FR" sz="1200" dirty="0">
                  <a:solidFill>
                    <a:srgbClr val="FF0033"/>
                  </a:solidFill>
                  <a:ea typeface="Calibri" panose="020F0502020204030204" pitchFamily="34" charset="0"/>
                  <a:cs typeface="Calibri" panose="020F0502020204030204" pitchFamily="34" charset="0"/>
                </a:rPr>
              </a:br>
              <a:r>
                <a:rPr lang="fr-FR" sz="1200" dirty="0">
                  <a:solidFill>
                    <a:srgbClr val="FF0033"/>
                  </a:solidFill>
                  <a:ea typeface="Calibri" panose="020F0502020204030204" pitchFamily="34" charset="0"/>
                  <a:cs typeface="Calibri" panose="020F0502020204030204" pitchFamily="34" charset="0"/>
                </a:rPr>
                <a:t>Q67H/T107N (10%)</a:t>
              </a:r>
            </a:p>
          </p:txBody>
        </p:sp>
        <p:cxnSp>
          <p:nvCxnSpPr>
            <p:cNvPr id="88" name="Connecteur droit 87">
              <a:extLst>
                <a:ext uri="{FF2B5EF4-FFF2-40B4-BE49-F238E27FC236}">
                  <a16:creationId xmlns:a16="http://schemas.microsoft.com/office/drawing/2014/main" id="{526EC2EC-E320-9DEE-DFB0-7D515CEF9564}"/>
                </a:ext>
              </a:extLst>
            </p:cNvPr>
            <p:cNvCxnSpPr>
              <a:cxnSpLocks/>
            </p:cNvCxnSpPr>
            <p:nvPr/>
          </p:nvCxnSpPr>
          <p:spPr bwMode="auto">
            <a:xfrm>
              <a:off x="5854401" y="3664030"/>
              <a:ext cx="0" cy="299092"/>
            </a:xfrm>
            <a:prstGeom prst="line">
              <a:avLst/>
            </a:prstGeom>
            <a:solidFill>
              <a:schemeClr val="accent1"/>
            </a:solidFill>
            <a:ln w="12700" cap="flat" cmpd="sng" algn="ctr">
              <a:solidFill>
                <a:srgbClr val="FF0033"/>
              </a:solidFill>
              <a:prstDash val="solid"/>
              <a:round/>
              <a:headEnd type="none" w="med" len="med"/>
              <a:tailEnd type="none" w="med" len="med"/>
            </a:ln>
            <a:effectLst/>
          </p:spPr>
        </p:cxnSp>
        <p:cxnSp>
          <p:nvCxnSpPr>
            <p:cNvPr id="89" name="Connecteur droit 88">
              <a:extLst>
                <a:ext uri="{FF2B5EF4-FFF2-40B4-BE49-F238E27FC236}">
                  <a16:creationId xmlns:a16="http://schemas.microsoft.com/office/drawing/2014/main" id="{182BF6C6-F7DB-C386-2337-31329346B442}"/>
                </a:ext>
              </a:extLst>
            </p:cNvPr>
            <p:cNvCxnSpPr>
              <a:cxnSpLocks/>
            </p:cNvCxnSpPr>
            <p:nvPr/>
          </p:nvCxnSpPr>
          <p:spPr bwMode="auto">
            <a:xfrm>
              <a:off x="7342992" y="3303455"/>
              <a:ext cx="0" cy="299092"/>
            </a:xfrm>
            <a:prstGeom prst="line">
              <a:avLst/>
            </a:prstGeom>
            <a:solidFill>
              <a:schemeClr val="accent1"/>
            </a:solidFill>
            <a:ln w="12700" cap="flat" cmpd="sng" algn="ctr">
              <a:solidFill>
                <a:srgbClr val="FF0033"/>
              </a:solidFill>
              <a:prstDash val="solid"/>
              <a:round/>
              <a:headEnd type="none" w="med" len="med"/>
              <a:tailEnd type="none" w="med" len="med"/>
            </a:ln>
            <a:effectLst/>
          </p:spPr>
        </p:cxnSp>
        <p:cxnSp>
          <p:nvCxnSpPr>
            <p:cNvPr id="90" name="Connecteur droit 89">
              <a:extLst>
                <a:ext uri="{FF2B5EF4-FFF2-40B4-BE49-F238E27FC236}">
                  <a16:creationId xmlns:a16="http://schemas.microsoft.com/office/drawing/2014/main" id="{393D46B7-A5E0-2E30-5202-B16D05597749}"/>
                </a:ext>
              </a:extLst>
            </p:cNvPr>
            <p:cNvCxnSpPr>
              <a:cxnSpLocks/>
            </p:cNvCxnSpPr>
            <p:nvPr/>
          </p:nvCxnSpPr>
          <p:spPr bwMode="auto">
            <a:xfrm>
              <a:off x="8657165" y="3027776"/>
              <a:ext cx="0" cy="299092"/>
            </a:xfrm>
            <a:prstGeom prst="line">
              <a:avLst/>
            </a:prstGeom>
            <a:solidFill>
              <a:schemeClr val="accent1"/>
            </a:solidFill>
            <a:ln w="12700" cap="flat" cmpd="sng" algn="ctr">
              <a:solidFill>
                <a:srgbClr val="FF0033"/>
              </a:solidFill>
              <a:prstDash val="solid"/>
              <a:round/>
              <a:headEnd type="none" w="med" len="med"/>
              <a:tailEnd type="none" w="med" len="med"/>
            </a:ln>
            <a:effectLst/>
          </p:spPr>
        </p:cxnSp>
        <p:cxnSp>
          <p:nvCxnSpPr>
            <p:cNvPr id="91" name="Connecteur droit 90">
              <a:extLst>
                <a:ext uri="{FF2B5EF4-FFF2-40B4-BE49-F238E27FC236}">
                  <a16:creationId xmlns:a16="http://schemas.microsoft.com/office/drawing/2014/main" id="{151D861F-6A83-BD32-C9D8-5C48640AFD91}"/>
                </a:ext>
              </a:extLst>
            </p:cNvPr>
            <p:cNvCxnSpPr>
              <a:cxnSpLocks/>
            </p:cNvCxnSpPr>
            <p:nvPr/>
          </p:nvCxnSpPr>
          <p:spPr bwMode="auto">
            <a:xfrm>
              <a:off x="9848382" y="2881994"/>
              <a:ext cx="0" cy="299092"/>
            </a:xfrm>
            <a:prstGeom prst="line">
              <a:avLst/>
            </a:prstGeom>
            <a:solidFill>
              <a:schemeClr val="accent1"/>
            </a:solidFill>
            <a:ln w="12700" cap="flat" cmpd="sng" algn="ctr">
              <a:solidFill>
                <a:srgbClr val="FF0033"/>
              </a:solidFill>
              <a:prstDash val="solid"/>
              <a:round/>
              <a:headEnd type="none" w="med" len="med"/>
              <a:tailEnd type="none" w="med" len="med"/>
            </a:ln>
            <a:effectLst/>
          </p:spPr>
        </p:cxnSp>
        <p:sp>
          <p:nvSpPr>
            <p:cNvPr id="92" name="ZoneTexte 91">
              <a:extLst>
                <a:ext uri="{FF2B5EF4-FFF2-40B4-BE49-F238E27FC236}">
                  <a16:creationId xmlns:a16="http://schemas.microsoft.com/office/drawing/2014/main" id="{F42E9623-1E0B-8D79-6D3F-7F126B1CB418}"/>
                </a:ext>
              </a:extLst>
            </p:cNvPr>
            <p:cNvSpPr txBox="1"/>
            <p:nvPr/>
          </p:nvSpPr>
          <p:spPr>
            <a:xfrm>
              <a:off x="5886844" y="4604977"/>
              <a:ext cx="1051890" cy="276999"/>
            </a:xfrm>
            <a:prstGeom prst="rect">
              <a:avLst/>
            </a:prstGeom>
            <a:noFill/>
            <a:ln>
              <a:solidFill>
                <a:srgbClr val="0066FF"/>
              </a:solidFill>
            </a:ln>
          </p:spPr>
          <p:txBody>
            <a:bodyPr wrap="none" rtlCol="0">
              <a:spAutoFit/>
            </a:bodyPr>
            <a:lstStyle/>
            <a:p>
              <a:pPr algn="ctr"/>
              <a:r>
                <a:rPr lang="fr-FR" sz="1200" dirty="0">
                  <a:solidFill>
                    <a:srgbClr val="0066FF"/>
                  </a:solidFill>
                  <a:ea typeface="Calibri" panose="020F0502020204030204" pitchFamily="34" charset="0"/>
                  <a:cs typeface="Calibri" panose="020F0502020204030204" pitchFamily="34" charset="0"/>
                </a:rPr>
                <a:t>Q67H (100%)</a:t>
              </a:r>
            </a:p>
          </p:txBody>
        </p:sp>
        <p:cxnSp>
          <p:nvCxnSpPr>
            <p:cNvPr id="93" name="Connecteur droit 92">
              <a:extLst>
                <a:ext uri="{FF2B5EF4-FFF2-40B4-BE49-F238E27FC236}">
                  <a16:creationId xmlns:a16="http://schemas.microsoft.com/office/drawing/2014/main" id="{41DE39E3-8365-6BE1-8FEB-783EA05D6113}"/>
                </a:ext>
              </a:extLst>
            </p:cNvPr>
            <p:cNvCxnSpPr>
              <a:cxnSpLocks/>
            </p:cNvCxnSpPr>
            <p:nvPr/>
          </p:nvCxnSpPr>
          <p:spPr bwMode="auto">
            <a:xfrm>
              <a:off x="6579932" y="4314260"/>
              <a:ext cx="0" cy="299092"/>
            </a:xfrm>
            <a:prstGeom prst="line">
              <a:avLst/>
            </a:prstGeom>
            <a:solidFill>
              <a:schemeClr val="accent1"/>
            </a:solidFill>
            <a:ln w="12700" cap="flat" cmpd="sng" algn="ctr">
              <a:solidFill>
                <a:srgbClr val="0066FF"/>
              </a:solidFill>
              <a:prstDash val="solid"/>
              <a:round/>
              <a:headEnd type="none" w="med" len="med"/>
              <a:tailEnd type="none" w="med" len="med"/>
            </a:ln>
            <a:effectLst/>
          </p:spPr>
        </p:cxnSp>
        <p:cxnSp>
          <p:nvCxnSpPr>
            <p:cNvPr id="94" name="Connecteur droit 93">
              <a:extLst>
                <a:ext uri="{FF2B5EF4-FFF2-40B4-BE49-F238E27FC236}">
                  <a16:creationId xmlns:a16="http://schemas.microsoft.com/office/drawing/2014/main" id="{043E701C-CCDB-3724-B89E-E088901B3E11}"/>
                </a:ext>
              </a:extLst>
            </p:cNvPr>
            <p:cNvCxnSpPr>
              <a:cxnSpLocks/>
            </p:cNvCxnSpPr>
            <p:nvPr/>
          </p:nvCxnSpPr>
          <p:spPr bwMode="auto">
            <a:xfrm>
              <a:off x="7561671" y="4040200"/>
              <a:ext cx="0" cy="299092"/>
            </a:xfrm>
            <a:prstGeom prst="line">
              <a:avLst/>
            </a:prstGeom>
            <a:solidFill>
              <a:schemeClr val="accent1"/>
            </a:solidFill>
            <a:ln w="12700" cap="flat" cmpd="sng" algn="ctr">
              <a:solidFill>
                <a:srgbClr val="0066FF"/>
              </a:solidFill>
              <a:prstDash val="solid"/>
              <a:round/>
              <a:headEnd type="none" w="med" len="med"/>
              <a:tailEnd type="none" w="med" len="med"/>
            </a:ln>
            <a:effectLst/>
          </p:spPr>
        </p:cxnSp>
        <p:cxnSp>
          <p:nvCxnSpPr>
            <p:cNvPr id="95" name="Connecteur droit 94">
              <a:extLst>
                <a:ext uri="{FF2B5EF4-FFF2-40B4-BE49-F238E27FC236}">
                  <a16:creationId xmlns:a16="http://schemas.microsoft.com/office/drawing/2014/main" id="{5FD6B9CC-94B0-4E2A-3B4B-FF0D6F19ECC2}"/>
                </a:ext>
              </a:extLst>
            </p:cNvPr>
            <p:cNvCxnSpPr>
              <a:cxnSpLocks/>
            </p:cNvCxnSpPr>
            <p:nvPr/>
          </p:nvCxnSpPr>
          <p:spPr bwMode="auto">
            <a:xfrm>
              <a:off x="8327217" y="3776828"/>
              <a:ext cx="0" cy="171290"/>
            </a:xfrm>
            <a:prstGeom prst="line">
              <a:avLst/>
            </a:prstGeom>
            <a:solidFill>
              <a:schemeClr val="accent1"/>
            </a:solidFill>
            <a:ln w="12700" cap="flat" cmpd="sng" algn="ctr">
              <a:solidFill>
                <a:srgbClr val="0066FF"/>
              </a:solidFill>
              <a:prstDash val="solid"/>
              <a:round/>
              <a:headEnd type="none" w="med" len="med"/>
              <a:tailEnd type="none" w="med" len="med"/>
            </a:ln>
            <a:effectLst/>
          </p:spPr>
        </p:cxnSp>
        <p:cxnSp>
          <p:nvCxnSpPr>
            <p:cNvPr id="96" name="Connecteur droit 95">
              <a:extLst>
                <a:ext uri="{FF2B5EF4-FFF2-40B4-BE49-F238E27FC236}">
                  <a16:creationId xmlns:a16="http://schemas.microsoft.com/office/drawing/2014/main" id="{C1892592-E44D-1701-7DBC-3FAD758DB9DD}"/>
                </a:ext>
              </a:extLst>
            </p:cNvPr>
            <p:cNvCxnSpPr>
              <a:cxnSpLocks/>
            </p:cNvCxnSpPr>
            <p:nvPr/>
          </p:nvCxnSpPr>
          <p:spPr bwMode="auto">
            <a:xfrm>
              <a:off x="9735331" y="3360433"/>
              <a:ext cx="0" cy="171290"/>
            </a:xfrm>
            <a:prstGeom prst="line">
              <a:avLst/>
            </a:prstGeom>
            <a:solidFill>
              <a:schemeClr val="accent1"/>
            </a:solidFill>
            <a:ln w="12700" cap="flat" cmpd="sng" algn="ctr">
              <a:solidFill>
                <a:srgbClr val="0066FF"/>
              </a:solidFill>
              <a:prstDash val="solid"/>
              <a:round/>
              <a:headEnd type="none" w="med" len="med"/>
              <a:tailEnd type="none" w="med" len="med"/>
            </a:ln>
            <a:effectLst/>
          </p:spPr>
        </p:cxnSp>
        <p:sp>
          <p:nvSpPr>
            <p:cNvPr id="97" name="ZoneTexte 96">
              <a:extLst>
                <a:ext uri="{FF2B5EF4-FFF2-40B4-BE49-F238E27FC236}">
                  <a16:creationId xmlns:a16="http://schemas.microsoft.com/office/drawing/2014/main" id="{772F9D65-CDCB-54FA-342B-37A1BCFE1B73}"/>
                </a:ext>
              </a:extLst>
            </p:cNvPr>
            <p:cNvSpPr txBox="1"/>
            <p:nvPr/>
          </p:nvSpPr>
          <p:spPr>
            <a:xfrm>
              <a:off x="7053359" y="4336793"/>
              <a:ext cx="1016624" cy="461665"/>
            </a:xfrm>
            <a:prstGeom prst="rect">
              <a:avLst/>
            </a:prstGeom>
            <a:noFill/>
            <a:ln>
              <a:solidFill>
                <a:srgbClr val="0066FF"/>
              </a:solidFill>
            </a:ln>
          </p:spPr>
          <p:txBody>
            <a:bodyPr wrap="none" rtlCol="0">
              <a:spAutoFit/>
            </a:bodyPr>
            <a:lstStyle/>
            <a:p>
              <a:pPr algn="ctr"/>
              <a:r>
                <a:rPr lang="fr-FR" sz="1200" dirty="0">
                  <a:solidFill>
                    <a:srgbClr val="0066FF"/>
                  </a:solidFill>
                  <a:ea typeface="Calibri" panose="020F0502020204030204" pitchFamily="34" charset="0"/>
                  <a:cs typeface="Calibri" panose="020F0502020204030204" pitchFamily="34" charset="0"/>
                </a:rPr>
                <a:t>Q67H (90%)</a:t>
              </a:r>
              <a:br>
                <a:rPr lang="fr-FR" sz="1200" dirty="0">
                  <a:solidFill>
                    <a:srgbClr val="0066FF"/>
                  </a:solidFill>
                  <a:ea typeface="Calibri" panose="020F0502020204030204" pitchFamily="34" charset="0"/>
                  <a:cs typeface="Calibri" panose="020F0502020204030204" pitchFamily="34" charset="0"/>
                </a:rPr>
              </a:br>
              <a:r>
                <a:rPr lang="fr-FR" sz="1200" dirty="0">
                  <a:solidFill>
                    <a:srgbClr val="0066FF"/>
                  </a:solidFill>
                  <a:ea typeface="Calibri" panose="020F0502020204030204" pitchFamily="34" charset="0"/>
                  <a:cs typeface="Calibri" panose="020F0502020204030204" pitchFamily="34" charset="0"/>
                </a:rPr>
                <a:t>A105E (10%)</a:t>
              </a:r>
            </a:p>
          </p:txBody>
        </p:sp>
        <p:sp>
          <p:nvSpPr>
            <p:cNvPr id="98" name="ZoneTexte 97">
              <a:extLst>
                <a:ext uri="{FF2B5EF4-FFF2-40B4-BE49-F238E27FC236}">
                  <a16:creationId xmlns:a16="http://schemas.microsoft.com/office/drawing/2014/main" id="{7FE3A41A-140C-98DB-1D3F-ED58D427E2A9}"/>
                </a:ext>
              </a:extLst>
            </p:cNvPr>
            <p:cNvSpPr txBox="1"/>
            <p:nvPr/>
          </p:nvSpPr>
          <p:spPr>
            <a:xfrm>
              <a:off x="8081927" y="3944924"/>
              <a:ext cx="1443024" cy="461665"/>
            </a:xfrm>
            <a:prstGeom prst="rect">
              <a:avLst/>
            </a:prstGeom>
            <a:noFill/>
            <a:ln>
              <a:solidFill>
                <a:srgbClr val="0066FF"/>
              </a:solidFill>
            </a:ln>
          </p:spPr>
          <p:txBody>
            <a:bodyPr wrap="none" rtlCol="0">
              <a:spAutoFit/>
            </a:bodyPr>
            <a:lstStyle/>
            <a:p>
              <a:pPr algn="ctr"/>
              <a:r>
                <a:rPr lang="fr-FR" sz="1200" dirty="0">
                  <a:solidFill>
                    <a:srgbClr val="0066FF"/>
                  </a:solidFill>
                  <a:ea typeface="Calibri" panose="020F0502020204030204" pitchFamily="34" charset="0"/>
                  <a:cs typeface="Calibri" panose="020F0502020204030204" pitchFamily="34" charset="0"/>
                </a:rPr>
                <a:t>Q67H/T107A (47%)</a:t>
              </a:r>
              <a:br>
                <a:rPr lang="fr-FR" sz="1200" dirty="0">
                  <a:solidFill>
                    <a:srgbClr val="0066FF"/>
                  </a:solidFill>
                  <a:ea typeface="Calibri" panose="020F0502020204030204" pitchFamily="34" charset="0"/>
                  <a:cs typeface="Calibri" panose="020F0502020204030204" pitchFamily="34" charset="0"/>
                </a:rPr>
              </a:br>
              <a:r>
                <a:rPr lang="fr-FR" sz="1200" dirty="0">
                  <a:solidFill>
                    <a:srgbClr val="0066FF"/>
                  </a:solidFill>
                  <a:ea typeface="Calibri" panose="020F0502020204030204" pitchFamily="34" charset="0"/>
                  <a:cs typeface="Calibri" panose="020F0502020204030204" pitchFamily="34" charset="0"/>
                </a:rPr>
                <a:t>Q67H/T107N (45%)</a:t>
              </a:r>
            </a:p>
          </p:txBody>
        </p:sp>
        <p:sp>
          <p:nvSpPr>
            <p:cNvPr id="99" name="ZoneTexte 98">
              <a:extLst>
                <a:ext uri="{FF2B5EF4-FFF2-40B4-BE49-F238E27FC236}">
                  <a16:creationId xmlns:a16="http://schemas.microsoft.com/office/drawing/2014/main" id="{D0BB703F-4EAF-73D0-7E69-03CE2DBF7ACA}"/>
                </a:ext>
              </a:extLst>
            </p:cNvPr>
            <p:cNvSpPr txBox="1"/>
            <p:nvPr/>
          </p:nvSpPr>
          <p:spPr>
            <a:xfrm>
              <a:off x="9697475" y="3523237"/>
              <a:ext cx="1787669" cy="830997"/>
            </a:xfrm>
            <a:prstGeom prst="rect">
              <a:avLst/>
            </a:prstGeom>
            <a:noFill/>
            <a:ln>
              <a:solidFill>
                <a:srgbClr val="0066FF"/>
              </a:solidFill>
            </a:ln>
          </p:spPr>
          <p:txBody>
            <a:bodyPr wrap="none" rtlCol="0">
              <a:spAutoFit/>
            </a:bodyPr>
            <a:lstStyle/>
            <a:p>
              <a:pPr algn="ctr"/>
              <a:r>
                <a:rPr lang="fr-FR" sz="1200" dirty="0">
                  <a:solidFill>
                    <a:srgbClr val="0066FF"/>
                  </a:solidFill>
                  <a:ea typeface="Calibri" panose="020F0502020204030204" pitchFamily="34" charset="0"/>
                  <a:cs typeface="Calibri" panose="020F0502020204030204" pitchFamily="34" charset="0"/>
                </a:rPr>
                <a:t>Q67H/K70R/T107N (59%)</a:t>
              </a:r>
              <a:br>
                <a:rPr lang="fr-FR" sz="1200" dirty="0">
                  <a:solidFill>
                    <a:srgbClr val="0066FF"/>
                  </a:solidFill>
                  <a:ea typeface="Calibri" panose="020F0502020204030204" pitchFamily="34" charset="0"/>
                  <a:cs typeface="Calibri" panose="020F0502020204030204" pitchFamily="34" charset="0"/>
                </a:rPr>
              </a:br>
              <a:r>
                <a:rPr lang="fr-FR" sz="1200" dirty="0">
                  <a:solidFill>
                    <a:srgbClr val="0066FF"/>
                  </a:solidFill>
                  <a:ea typeface="Calibri" panose="020F0502020204030204" pitchFamily="34" charset="0"/>
                  <a:cs typeface="Calibri" panose="020F0502020204030204" pitchFamily="34" charset="0"/>
                </a:rPr>
                <a:t>Q67H/E71D/T107A (14%)</a:t>
              </a:r>
            </a:p>
            <a:p>
              <a:pPr algn="ctr"/>
              <a:r>
                <a:rPr lang="fr-FR" sz="1200" dirty="0">
                  <a:solidFill>
                    <a:srgbClr val="0066FF"/>
                  </a:solidFill>
                  <a:ea typeface="Calibri" panose="020F0502020204030204" pitchFamily="34" charset="0"/>
                  <a:cs typeface="Calibri" panose="020F0502020204030204" pitchFamily="34" charset="0"/>
                </a:rPr>
                <a:t>Q67H/K70R/T107A (6%)</a:t>
              </a:r>
            </a:p>
            <a:p>
              <a:pPr algn="ctr"/>
              <a:r>
                <a:rPr lang="fr-FR" sz="1200" dirty="0">
                  <a:solidFill>
                    <a:srgbClr val="0066FF"/>
                  </a:solidFill>
                  <a:ea typeface="Calibri" panose="020F0502020204030204" pitchFamily="34" charset="0"/>
                  <a:cs typeface="Calibri" panose="020F0502020204030204" pitchFamily="34" charset="0"/>
                </a:rPr>
                <a:t>Q67H/E71D/T107N (5%)</a:t>
              </a:r>
            </a:p>
          </p:txBody>
        </p:sp>
      </p:grpSp>
      <p:sp>
        <p:nvSpPr>
          <p:cNvPr id="100" name="ZoneTexte 99">
            <a:extLst>
              <a:ext uri="{FF2B5EF4-FFF2-40B4-BE49-F238E27FC236}">
                <a16:creationId xmlns:a16="http://schemas.microsoft.com/office/drawing/2014/main" id="{05FC8BFA-FBAE-E77C-D55D-6BCE963F8C8B}"/>
              </a:ext>
            </a:extLst>
          </p:cNvPr>
          <p:cNvSpPr txBox="1"/>
          <p:nvPr/>
        </p:nvSpPr>
        <p:spPr>
          <a:xfrm>
            <a:off x="4944724" y="1885663"/>
            <a:ext cx="5544082" cy="646331"/>
          </a:xfrm>
          <a:prstGeom prst="rect">
            <a:avLst/>
          </a:prstGeom>
          <a:noFill/>
        </p:spPr>
        <p:txBody>
          <a:bodyPr wrap="none" rtlCol="0">
            <a:spAutoFit/>
          </a:bodyPr>
          <a:lstStyle/>
          <a:p>
            <a:pPr algn="ctr"/>
            <a:r>
              <a:rPr lang="en-US" b="1" dirty="0" err="1">
                <a:solidFill>
                  <a:srgbClr val="0070C0"/>
                </a:solidFill>
              </a:rPr>
              <a:t>Aminoacid</a:t>
            </a:r>
            <a:r>
              <a:rPr lang="en-US" b="1" dirty="0">
                <a:solidFill>
                  <a:srgbClr val="0070C0"/>
                </a:solidFill>
              </a:rPr>
              <a:t> changes associated with VH-280 and VH-499 </a:t>
            </a:r>
          </a:p>
          <a:p>
            <a:pPr algn="ctr"/>
            <a:r>
              <a:rPr lang="en-US" b="1" dirty="0">
                <a:solidFill>
                  <a:srgbClr val="0070C0"/>
                </a:solidFill>
              </a:rPr>
              <a:t>dose escalating resistance selection</a:t>
            </a:r>
          </a:p>
        </p:txBody>
      </p:sp>
    </p:spTree>
    <p:extLst>
      <p:ext uri="{BB962C8B-B14F-4D97-AF65-F5344CB8AC3E}">
        <p14:creationId xmlns:p14="http://schemas.microsoft.com/office/powerpoint/2010/main" val="17906619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DA9392-B3C6-3D6B-BCE5-1F68874D3024}"/>
              </a:ext>
            </a:extLst>
          </p:cNvPr>
          <p:cNvSpPr>
            <a:spLocks noGrp="1"/>
          </p:cNvSpPr>
          <p:nvPr>
            <p:ph type="title"/>
          </p:nvPr>
        </p:nvSpPr>
        <p:spPr>
          <a:xfrm>
            <a:off x="609600" y="258820"/>
            <a:ext cx="11120846" cy="1143000"/>
          </a:xfrm>
        </p:spPr>
        <p:txBody>
          <a:bodyPr>
            <a:normAutofit/>
          </a:bodyPr>
          <a:lstStyle/>
          <a:p>
            <a:r>
              <a:rPr lang="en-US" sz="3000" dirty="0"/>
              <a:t>GS-8588, envelope-targeting bispecific T-cell engager for HIV cure</a:t>
            </a:r>
          </a:p>
        </p:txBody>
      </p:sp>
      <p:sp>
        <p:nvSpPr>
          <p:cNvPr id="3" name="Espace réservé du contenu 30">
            <a:extLst>
              <a:ext uri="{FF2B5EF4-FFF2-40B4-BE49-F238E27FC236}">
                <a16:creationId xmlns:a16="http://schemas.microsoft.com/office/drawing/2014/main" id="{1DD55EEA-D3E2-281B-4DF3-D3D4245FB880}"/>
              </a:ext>
            </a:extLst>
          </p:cNvPr>
          <p:cNvSpPr txBox="1">
            <a:spLocks/>
          </p:cNvSpPr>
          <p:nvPr/>
        </p:nvSpPr>
        <p:spPr>
          <a:xfrm>
            <a:off x="601751" y="1864350"/>
            <a:ext cx="4828681" cy="3727597"/>
          </a:xfrm>
          <a:prstGeom prst="rect">
            <a:avLst/>
          </a:prstGeom>
        </p:spPr>
        <p:txBody>
          <a:bodyPr/>
          <a:lstStyle>
            <a:lvl1pPr marL="257175" indent="-257175" algn="l" defTabSz="342900" rtl="0" eaLnBrk="1" latinLnBrk="0" hangingPunct="1">
              <a:spcBef>
                <a:spcPct val="20000"/>
              </a:spcBef>
              <a:buClr>
                <a:srgbClr val="0070C0"/>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0070C0"/>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0070C0"/>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0070C0"/>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0070C0"/>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2000" dirty="0"/>
              <a:t>Novel antibody-like protein (bispecific </a:t>
            </a:r>
            <a:br>
              <a:rPr lang="en-US" sz="2000" dirty="0"/>
            </a:br>
            <a:r>
              <a:rPr lang="en-US" sz="2000" dirty="0"/>
              <a:t>T-cell engager) designed to recruit one’s own immune cells (polyclonal effector </a:t>
            </a:r>
            <a:br>
              <a:rPr lang="en-US" sz="2000" dirty="0"/>
            </a:br>
            <a:r>
              <a:rPr lang="en-US" sz="2000" dirty="0"/>
              <a:t>T cells) to kill HIV-infected Env-expressing CD4 T cells</a:t>
            </a:r>
            <a:br>
              <a:rPr lang="en-US" sz="2000" dirty="0"/>
            </a:br>
            <a:endParaRPr lang="en-US" sz="2000" dirty="0"/>
          </a:p>
          <a:p>
            <a:r>
              <a:rPr lang="en-US" sz="2000" dirty="0"/>
              <a:t>Phase 1 study in PWH with suppression </a:t>
            </a:r>
            <a:br>
              <a:rPr lang="en-US" sz="2000" dirty="0"/>
            </a:br>
            <a:r>
              <a:rPr lang="en-US" sz="2000" dirty="0"/>
              <a:t>on ART (potential for elimination of latent HIV-infected cells)</a:t>
            </a:r>
          </a:p>
        </p:txBody>
      </p:sp>
      <p:sp>
        <p:nvSpPr>
          <p:cNvPr id="5" name="Text Placeholder 22">
            <a:extLst>
              <a:ext uri="{FF2B5EF4-FFF2-40B4-BE49-F238E27FC236}">
                <a16:creationId xmlns:a16="http://schemas.microsoft.com/office/drawing/2014/main" id="{F113D20E-C4BF-EA6F-4F78-BA5C78505643}"/>
              </a:ext>
            </a:extLst>
          </p:cNvPr>
          <p:cNvSpPr txBox="1">
            <a:spLocks/>
          </p:cNvSpPr>
          <p:nvPr/>
        </p:nvSpPr>
        <p:spPr bwMode="auto">
          <a:xfrm>
            <a:off x="9528473" y="6563633"/>
            <a:ext cx="25451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a:solidFill>
                  <a:schemeClr val="tx1"/>
                </a:solidFill>
                <a:latin typeface="+mn-lt"/>
              </a:rPr>
              <a:t>Lam CY, et al.</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AIDS2024 ; # </a:t>
            </a:r>
            <a:r>
              <a:rPr lang="en-US" sz="1200" i="1" kern="0" dirty="0">
                <a:solidFill>
                  <a:schemeClr val="tx1"/>
                </a:solidFill>
                <a:latin typeface="+mn-lt"/>
              </a:rPr>
              <a:t>WEPEA019</a:t>
            </a:r>
            <a:endPar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endParaRPr>
          </a:p>
        </p:txBody>
      </p:sp>
      <p:grpSp>
        <p:nvGrpSpPr>
          <p:cNvPr id="4" name="Groupe 3">
            <a:extLst>
              <a:ext uri="{FF2B5EF4-FFF2-40B4-BE49-F238E27FC236}">
                <a16:creationId xmlns:a16="http://schemas.microsoft.com/office/drawing/2014/main" id="{55CCF192-374E-08E1-61E6-3132A8F34C45}"/>
              </a:ext>
            </a:extLst>
          </p:cNvPr>
          <p:cNvGrpSpPr/>
          <p:nvPr/>
        </p:nvGrpSpPr>
        <p:grpSpPr>
          <a:xfrm>
            <a:off x="5534885" y="1941181"/>
            <a:ext cx="6445118" cy="4479407"/>
            <a:chOff x="5367130" y="2268477"/>
            <a:chExt cx="6445118" cy="4479407"/>
          </a:xfrm>
        </p:grpSpPr>
        <p:grpSp>
          <p:nvGrpSpPr>
            <p:cNvPr id="6" name="Groupe 5">
              <a:extLst>
                <a:ext uri="{FF2B5EF4-FFF2-40B4-BE49-F238E27FC236}">
                  <a16:creationId xmlns:a16="http://schemas.microsoft.com/office/drawing/2014/main" id="{A3ECEA5F-4D79-FAFF-841B-325FED629EBF}"/>
                </a:ext>
              </a:extLst>
            </p:cNvPr>
            <p:cNvGrpSpPr/>
            <p:nvPr/>
          </p:nvGrpSpPr>
          <p:grpSpPr>
            <a:xfrm>
              <a:off x="6415954" y="3157889"/>
              <a:ext cx="4530741" cy="3273638"/>
              <a:chOff x="4257676" y="3041650"/>
              <a:chExt cx="4875212" cy="3349625"/>
            </a:xfrm>
          </p:grpSpPr>
          <p:sp>
            <p:nvSpPr>
              <p:cNvPr id="7" name="Freeform 6">
                <a:extLst>
                  <a:ext uri="{FF2B5EF4-FFF2-40B4-BE49-F238E27FC236}">
                    <a16:creationId xmlns:a16="http://schemas.microsoft.com/office/drawing/2014/main" id="{6A8F0FEC-864E-5EFB-6C62-A64F0C3B162E}"/>
                  </a:ext>
                </a:extLst>
              </p:cNvPr>
              <p:cNvSpPr>
                <a:spLocks/>
              </p:cNvSpPr>
              <p:nvPr/>
            </p:nvSpPr>
            <p:spPr bwMode="auto">
              <a:xfrm>
                <a:off x="6654801" y="6092825"/>
                <a:ext cx="98425" cy="298450"/>
              </a:xfrm>
              <a:custGeom>
                <a:avLst/>
                <a:gdLst>
                  <a:gd name="T0" fmla="*/ 250 w 250"/>
                  <a:gd name="T1" fmla="*/ 752 h 752"/>
                  <a:gd name="T2" fmla="*/ 250 w 250"/>
                  <a:gd name="T3" fmla="*/ 0 h 752"/>
                  <a:gd name="T4" fmla="*/ 0 w 250"/>
                  <a:gd name="T5" fmla="*/ 0 h 752"/>
                  <a:gd name="T6" fmla="*/ 0 w 250"/>
                  <a:gd name="T7" fmla="*/ 248 h 752"/>
                  <a:gd name="T8" fmla="*/ 24 w 250"/>
                  <a:gd name="T9" fmla="*/ 272 h 752"/>
                  <a:gd name="T10" fmla="*/ 0 w 250"/>
                  <a:gd name="T11" fmla="*/ 296 h 752"/>
                  <a:gd name="T12" fmla="*/ 0 w 250"/>
                  <a:gd name="T13" fmla="*/ 752 h 752"/>
                  <a:gd name="T14" fmla="*/ 250 w 250"/>
                  <a:gd name="T15" fmla="*/ 752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752">
                    <a:moveTo>
                      <a:pt x="250" y="752"/>
                    </a:moveTo>
                    <a:lnTo>
                      <a:pt x="250" y="0"/>
                    </a:lnTo>
                    <a:lnTo>
                      <a:pt x="0" y="0"/>
                    </a:lnTo>
                    <a:lnTo>
                      <a:pt x="0" y="248"/>
                    </a:lnTo>
                    <a:lnTo>
                      <a:pt x="24" y="272"/>
                    </a:lnTo>
                    <a:lnTo>
                      <a:pt x="0" y="296"/>
                    </a:lnTo>
                    <a:lnTo>
                      <a:pt x="0" y="752"/>
                    </a:lnTo>
                    <a:lnTo>
                      <a:pt x="250" y="752"/>
                    </a:lnTo>
                    <a:close/>
                  </a:path>
                </a:pathLst>
              </a:custGeom>
              <a:solidFill>
                <a:srgbClr val="91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 name="Freeform 7">
                <a:extLst>
                  <a:ext uri="{FF2B5EF4-FFF2-40B4-BE49-F238E27FC236}">
                    <a16:creationId xmlns:a16="http://schemas.microsoft.com/office/drawing/2014/main" id="{AB13D780-C834-088A-1826-283C3D315FC6}"/>
                  </a:ext>
                </a:extLst>
              </p:cNvPr>
              <p:cNvSpPr>
                <a:spLocks/>
              </p:cNvSpPr>
              <p:nvPr/>
            </p:nvSpPr>
            <p:spPr bwMode="auto">
              <a:xfrm>
                <a:off x="6505576" y="6092825"/>
                <a:ext cx="158750" cy="298450"/>
              </a:xfrm>
              <a:custGeom>
                <a:avLst/>
                <a:gdLst>
                  <a:gd name="T0" fmla="*/ 251 w 399"/>
                  <a:gd name="T1" fmla="*/ 124 h 752"/>
                  <a:gd name="T2" fmla="*/ 251 w 399"/>
                  <a:gd name="T3" fmla="*/ 0 h 752"/>
                  <a:gd name="T4" fmla="*/ 0 w 399"/>
                  <a:gd name="T5" fmla="*/ 0 h 752"/>
                  <a:gd name="T6" fmla="*/ 0 w 399"/>
                  <a:gd name="T7" fmla="*/ 752 h 752"/>
                  <a:gd name="T8" fmla="*/ 251 w 399"/>
                  <a:gd name="T9" fmla="*/ 752 h 752"/>
                  <a:gd name="T10" fmla="*/ 251 w 399"/>
                  <a:gd name="T11" fmla="*/ 421 h 752"/>
                  <a:gd name="T12" fmla="*/ 375 w 399"/>
                  <a:gd name="T13" fmla="*/ 296 h 752"/>
                  <a:gd name="T14" fmla="*/ 399 w 399"/>
                  <a:gd name="T15" fmla="*/ 272 h 752"/>
                  <a:gd name="T16" fmla="*/ 375 w 399"/>
                  <a:gd name="T17" fmla="*/ 248 h 752"/>
                  <a:gd name="T18" fmla="*/ 251 w 399"/>
                  <a:gd name="T19" fmla="*/ 124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9" h="752">
                    <a:moveTo>
                      <a:pt x="251" y="124"/>
                    </a:moveTo>
                    <a:lnTo>
                      <a:pt x="251" y="0"/>
                    </a:lnTo>
                    <a:lnTo>
                      <a:pt x="0" y="0"/>
                    </a:lnTo>
                    <a:lnTo>
                      <a:pt x="0" y="752"/>
                    </a:lnTo>
                    <a:lnTo>
                      <a:pt x="251" y="752"/>
                    </a:lnTo>
                    <a:lnTo>
                      <a:pt x="251" y="421"/>
                    </a:lnTo>
                    <a:lnTo>
                      <a:pt x="375" y="296"/>
                    </a:lnTo>
                    <a:lnTo>
                      <a:pt x="399" y="272"/>
                    </a:lnTo>
                    <a:lnTo>
                      <a:pt x="375" y="248"/>
                    </a:lnTo>
                    <a:lnTo>
                      <a:pt x="251" y="124"/>
                    </a:lnTo>
                    <a:close/>
                  </a:path>
                </a:pathLst>
              </a:custGeom>
              <a:solidFill>
                <a:srgbClr val="91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reeform 8">
                <a:extLst>
                  <a:ext uri="{FF2B5EF4-FFF2-40B4-BE49-F238E27FC236}">
                    <a16:creationId xmlns:a16="http://schemas.microsoft.com/office/drawing/2014/main" id="{EECFB408-0A34-2857-B898-5EDF5761B8F1}"/>
                  </a:ext>
                </a:extLst>
              </p:cNvPr>
              <p:cNvSpPr>
                <a:spLocks/>
              </p:cNvSpPr>
              <p:nvPr/>
            </p:nvSpPr>
            <p:spPr bwMode="auto">
              <a:xfrm>
                <a:off x="6807201" y="5440363"/>
                <a:ext cx="222250" cy="287338"/>
              </a:xfrm>
              <a:custGeom>
                <a:avLst/>
                <a:gdLst>
                  <a:gd name="T0" fmla="*/ 560 w 560"/>
                  <a:gd name="T1" fmla="*/ 125 h 722"/>
                  <a:gd name="T2" fmla="*/ 344 w 560"/>
                  <a:gd name="T3" fmla="*/ 0 h 722"/>
                  <a:gd name="T4" fmla="*/ 0 w 560"/>
                  <a:gd name="T5" fmla="*/ 597 h 722"/>
                  <a:gd name="T6" fmla="*/ 215 w 560"/>
                  <a:gd name="T7" fmla="*/ 722 h 722"/>
                  <a:gd name="T8" fmla="*/ 560 w 560"/>
                  <a:gd name="T9" fmla="*/ 125 h 722"/>
                </a:gdLst>
                <a:ahLst/>
                <a:cxnLst>
                  <a:cxn ang="0">
                    <a:pos x="T0" y="T1"/>
                  </a:cxn>
                  <a:cxn ang="0">
                    <a:pos x="T2" y="T3"/>
                  </a:cxn>
                  <a:cxn ang="0">
                    <a:pos x="T4" y="T5"/>
                  </a:cxn>
                  <a:cxn ang="0">
                    <a:pos x="T6" y="T7"/>
                  </a:cxn>
                  <a:cxn ang="0">
                    <a:pos x="T8" y="T9"/>
                  </a:cxn>
                </a:cxnLst>
                <a:rect l="0" t="0" r="r" b="b"/>
                <a:pathLst>
                  <a:path w="560" h="722">
                    <a:moveTo>
                      <a:pt x="560" y="125"/>
                    </a:moveTo>
                    <a:lnTo>
                      <a:pt x="344" y="0"/>
                    </a:lnTo>
                    <a:lnTo>
                      <a:pt x="0" y="597"/>
                    </a:lnTo>
                    <a:lnTo>
                      <a:pt x="215" y="722"/>
                    </a:lnTo>
                    <a:lnTo>
                      <a:pt x="560" y="125"/>
                    </a:lnTo>
                    <a:close/>
                  </a:path>
                </a:pathLst>
              </a:custGeom>
              <a:solidFill>
                <a:srgbClr val="91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Freeform 9">
                <a:extLst>
                  <a:ext uri="{FF2B5EF4-FFF2-40B4-BE49-F238E27FC236}">
                    <a16:creationId xmlns:a16="http://schemas.microsoft.com/office/drawing/2014/main" id="{4310F36C-119A-9003-7358-592ADA06CFE2}"/>
                  </a:ext>
                </a:extLst>
              </p:cNvPr>
              <p:cNvSpPr>
                <a:spLocks/>
              </p:cNvSpPr>
              <p:nvPr/>
            </p:nvSpPr>
            <p:spPr bwMode="auto">
              <a:xfrm>
                <a:off x="6956426" y="5189538"/>
                <a:ext cx="222250" cy="287338"/>
              </a:xfrm>
              <a:custGeom>
                <a:avLst/>
                <a:gdLst>
                  <a:gd name="T0" fmla="*/ 561 w 561"/>
                  <a:gd name="T1" fmla="*/ 125 h 722"/>
                  <a:gd name="T2" fmla="*/ 345 w 561"/>
                  <a:gd name="T3" fmla="*/ 0 h 722"/>
                  <a:gd name="T4" fmla="*/ 0 w 561"/>
                  <a:gd name="T5" fmla="*/ 597 h 722"/>
                  <a:gd name="T6" fmla="*/ 216 w 561"/>
                  <a:gd name="T7" fmla="*/ 722 h 722"/>
                  <a:gd name="T8" fmla="*/ 561 w 561"/>
                  <a:gd name="T9" fmla="*/ 125 h 722"/>
                </a:gdLst>
                <a:ahLst/>
                <a:cxnLst>
                  <a:cxn ang="0">
                    <a:pos x="T0" y="T1"/>
                  </a:cxn>
                  <a:cxn ang="0">
                    <a:pos x="T2" y="T3"/>
                  </a:cxn>
                  <a:cxn ang="0">
                    <a:pos x="T4" y="T5"/>
                  </a:cxn>
                  <a:cxn ang="0">
                    <a:pos x="T6" y="T7"/>
                  </a:cxn>
                  <a:cxn ang="0">
                    <a:pos x="T8" y="T9"/>
                  </a:cxn>
                </a:cxnLst>
                <a:rect l="0" t="0" r="r" b="b"/>
                <a:pathLst>
                  <a:path w="561" h="722">
                    <a:moveTo>
                      <a:pt x="561" y="125"/>
                    </a:moveTo>
                    <a:lnTo>
                      <a:pt x="345" y="0"/>
                    </a:lnTo>
                    <a:lnTo>
                      <a:pt x="0" y="597"/>
                    </a:lnTo>
                    <a:lnTo>
                      <a:pt x="216" y="722"/>
                    </a:lnTo>
                    <a:lnTo>
                      <a:pt x="561" y="125"/>
                    </a:lnTo>
                    <a:close/>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10">
                <a:extLst>
                  <a:ext uri="{FF2B5EF4-FFF2-40B4-BE49-F238E27FC236}">
                    <a16:creationId xmlns:a16="http://schemas.microsoft.com/office/drawing/2014/main" id="{2F463EDC-77F8-005E-F4B8-0F6C0C8A3771}"/>
                  </a:ext>
                </a:extLst>
              </p:cNvPr>
              <p:cNvSpPr>
                <a:spLocks/>
              </p:cNvSpPr>
              <p:nvPr/>
            </p:nvSpPr>
            <p:spPr bwMode="auto">
              <a:xfrm>
                <a:off x="6831013" y="5113338"/>
                <a:ext cx="222250" cy="287338"/>
              </a:xfrm>
              <a:custGeom>
                <a:avLst/>
                <a:gdLst>
                  <a:gd name="T0" fmla="*/ 345 w 561"/>
                  <a:gd name="T1" fmla="*/ 0 h 723"/>
                  <a:gd name="T2" fmla="*/ 0 w 561"/>
                  <a:gd name="T3" fmla="*/ 597 h 723"/>
                  <a:gd name="T4" fmla="*/ 216 w 561"/>
                  <a:gd name="T5" fmla="*/ 723 h 723"/>
                  <a:gd name="T6" fmla="*/ 561 w 561"/>
                  <a:gd name="T7" fmla="*/ 125 h 723"/>
                  <a:gd name="T8" fmla="*/ 345 w 561"/>
                  <a:gd name="T9" fmla="*/ 0 h 723"/>
                </a:gdLst>
                <a:ahLst/>
                <a:cxnLst>
                  <a:cxn ang="0">
                    <a:pos x="T0" y="T1"/>
                  </a:cxn>
                  <a:cxn ang="0">
                    <a:pos x="T2" y="T3"/>
                  </a:cxn>
                  <a:cxn ang="0">
                    <a:pos x="T4" y="T5"/>
                  </a:cxn>
                  <a:cxn ang="0">
                    <a:pos x="T6" y="T7"/>
                  </a:cxn>
                  <a:cxn ang="0">
                    <a:pos x="T8" y="T9"/>
                  </a:cxn>
                </a:cxnLst>
                <a:rect l="0" t="0" r="r" b="b"/>
                <a:pathLst>
                  <a:path w="561" h="723">
                    <a:moveTo>
                      <a:pt x="345" y="0"/>
                    </a:moveTo>
                    <a:lnTo>
                      <a:pt x="0" y="597"/>
                    </a:lnTo>
                    <a:lnTo>
                      <a:pt x="216" y="723"/>
                    </a:lnTo>
                    <a:lnTo>
                      <a:pt x="561" y="125"/>
                    </a:lnTo>
                    <a:lnTo>
                      <a:pt x="345" y="0"/>
                    </a:lnTo>
                    <a:close/>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11">
                <a:extLst>
                  <a:ext uri="{FF2B5EF4-FFF2-40B4-BE49-F238E27FC236}">
                    <a16:creationId xmlns:a16="http://schemas.microsoft.com/office/drawing/2014/main" id="{AF91762A-FB5C-99BB-4AE9-AA1738F3AF4E}"/>
                  </a:ext>
                </a:extLst>
              </p:cNvPr>
              <p:cNvSpPr>
                <a:spLocks/>
              </p:cNvSpPr>
              <p:nvPr/>
            </p:nvSpPr>
            <p:spPr bwMode="auto">
              <a:xfrm>
                <a:off x="6505576" y="5762625"/>
                <a:ext cx="100013" cy="298450"/>
              </a:xfrm>
              <a:custGeom>
                <a:avLst/>
                <a:gdLst>
                  <a:gd name="T0" fmla="*/ 251 w 251"/>
                  <a:gd name="T1" fmla="*/ 0 h 751"/>
                  <a:gd name="T2" fmla="*/ 126 w 251"/>
                  <a:gd name="T3" fmla="*/ 0 h 751"/>
                  <a:gd name="T4" fmla="*/ 0 w 251"/>
                  <a:gd name="T5" fmla="*/ 0 h 751"/>
                  <a:gd name="T6" fmla="*/ 0 w 251"/>
                  <a:gd name="T7" fmla="*/ 751 h 751"/>
                  <a:gd name="T8" fmla="*/ 251 w 251"/>
                  <a:gd name="T9" fmla="*/ 751 h 751"/>
                  <a:gd name="T10" fmla="*/ 251 w 251"/>
                  <a:gd name="T11" fmla="*/ 0 h 751"/>
                </a:gdLst>
                <a:ahLst/>
                <a:cxnLst>
                  <a:cxn ang="0">
                    <a:pos x="T0" y="T1"/>
                  </a:cxn>
                  <a:cxn ang="0">
                    <a:pos x="T2" y="T3"/>
                  </a:cxn>
                  <a:cxn ang="0">
                    <a:pos x="T4" y="T5"/>
                  </a:cxn>
                  <a:cxn ang="0">
                    <a:pos x="T6" y="T7"/>
                  </a:cxn>
                  <a:cxn ang="0">
                    <a:pos x="T8" y="T9"/>
                  </a:cxn>
                  <a:cxn ang="0">
                    <a:pos x="T10" y="T11"/>
                  </a:cxn>
                </a:cxnLst>
                <a:rect l="0" t="0" r="r" b="b"/>
                <a:pathLst>
                  <a:path w="251" h="751">
                    <a:moveTo>
                      <a:pt x="251" y="0"/>
                    </a:moveTo>
                    <a:lnTo>
                      <a:pt x="126" y="0"/>
                    </a:lnTo>
                    <a:lnTo>
                      <a:pt x="0" y="0"/>
                    </a:lnTo>
                    <a:lnTo>
                      <a:pt x="0" y="751"/>
                    </a:lnTo>
                    <a:lnTo>
                      <a:pt x="251" y="751"/>
                    </a:lnTo>
                    <a:lnTo>
                      <a:pt x="251" y="0"/>
                    </a:lnTo>
                    <a:close/>
                  </a:path>
                </a:pathLst>
              </a:custGeom>
              <a:solidFill>
                <a:srgbClr val="91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12">
                <a:extLst>
                  <a:ext uri="{FF2B5EF4-FFF2-40B4-BE49-F238E27FC236}">
                    <a16:creationId xmlns:a16="http://schemas.microsoft.com/office/drawing/2014/main" id="{0808A3E2-855F-7DDA-F921-675DACBF29F1}"/>
                  </a:ext>
                </a:extLst>
              </p:cNvPr>
              <p:cNvSpPr>
                <a:spLocks/>
              </p:cNvSpPr>
              <p:nvPr/>
            </p:nvSpPr>
            <p:spPr bwMode="auto">
              <a:xfrm>
                <a:off x="6654801" y="5762625"/>
                <a:ext cx="98425" cy="298450"/>
              </a:xfrm>
              <a:custGeom>
                <a:avLst/>
                <a:gdLst>
                  <a:gd name="T0" fmla="*/ 250 w 250"/>
                  <a:gd name="T1" fmla="*/ 0 h 751"/>
                  <a:gd name="T2" fmla="*/ 119 w 250"/>
                  <a:gd name="T3" fmla="*/ 0 h 751"/>
                  <a:gd name="T4" fmla="*/ 0 w 250"/>
                  <a:gd name="T5" fmla="*/ 0 h 751"/>
                  <a:gd name="T6" fmla="*/ 0 w 250"/>
                  <a:gd name="T7" fmla="*/ 751 h 751"/>
                  <a:gd name="T8" fmla="*/ 250 w 250"/>
                  <a:gd name="T9" fmla="*/ 751 h 751"/>
                  <a:gd name="T10" fmla="*/ 250 w 250"/>
                  <a:gd name="T11" fmla="*/ 0 h 751"/>
                </a:gdLst>
                <a:ahLst/>
                <a:cxnLst>
                  <a:cxn ang="0">
                    <a:pos x="T0" y="T1"/>
                  </a:cxn>
                  <a:cxn ang="0">
                    <a:pos x="T2" y="T3"/>
                  </a:cxn>
                  <a:cxn ang="0">
                    <a:pos x="T4" y="T5"/>
                  </a:cxn>
                  <a:cxn ang="0">
                    <a:pos x="T6" y="T7"/>
                  </a:cxn>
                  <a:cxn ang="0">
                    <a:pos x="T8" y="T9"/>
                  </a:cxn>
                  <a:cxn ang="0">
                    <a:pos x="T10" y="T11"/>
                  </a:cxn>
                </a:cxnLst>
                <a:rect l="0" t="0" r="r" b="b"/>
                <a:pathLst>
                  <a:path w="250" h="751">
                    <a:moveTo>
                      <a:pt x="250" y="0"/>
                    </a:moveTo>
                    <a:lnTo>
                      <a:pt x="119" y="0"/>
                    </a:lnTo>
                    <a:lnTo>
                      <a:pt x="0" y="0"/>
                    </a:lnTo>
                    <a:lnTo>
                      <a:pt x="0" y="751"/>
                    </a:lnTo>
                    <a:lnTo>
                      <a:pt x="250" y="751"/>
                    </a:lnTo>
                    <a:lnTo>
                      <a:pt x="250" y="0"/>
                    </a:lnTo>
                    <a:close/>
                  </a:path>
                </a:pathLst>
              </a:custGeom>
              <a:solidFill>
                <a:srgbClr val="91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13">
                <a:extLst>
                  <a:ext uri="{FF2B5EF4-FFF2-40B4-BE49-F238E27FC236}">
                    <a16:creationId xmlns:a16="http://schemas.microsoft.com/office/drawing/2014/main" id="{464FED6B-579A-B5D2-67B9-A6342C362306}"/>
                  </a:ext>
                </a:extLst>
              </p:cNvPr>
              <p:cNvSpPr>
                <a:spLocks/>
              </p:cNvSpPr>
              <p:nvPr/>
            </p:nvSpPr>
            <p:spPr bwMode="auto">
              <a:xfrm>
                <a:off x="6681788" y="5364163"/>
                <a:ext cx="222250" cy="287338"/>
              </a:xfrm>
              <a:custGeom>
                <a:avLst/>
                <a:gdLst>
                  <a:gd name="T0" fmla="*/ 560 w 560"/>
                  <a:gd name="T1" fmla="*/ 125 h 723"/>
                  <a:gd name="T2" fmla="*/ 344 w 560"/>
                  <a:gd name="T3" fmla="*/ 0 h 723"/>
                  <a:gd name="T4" fmla="*/ 0 w 560"/>
                  <a:gd name="T5" fmla="*/ 597 h 723"/>
                  <a:gd name="T6" fmla="*/ 134 w 560"/>
                  <a:gd name="T7" fmla="*/ 676 h 723"/>
                  <a:gd name="T8" fmla="*/ 216 w 560"/>
                  <a:gd name="T9" fmla="*/ 723 h 723"/>
                  <a:gd name="T10" fmla="*/ 560 w 560"/>
                  <a:gd name="T11" fmla="*/ 125 h 723"/>
                </a:gdLst>
                <a:ahLst/>
                <a:cxnLst>
                  <a:cxn ang="0">
                    <a:pos x="T0" y="T1"/>
                  </a:cxn>
                  <a:cxn ang="0">
                    <a:pos x="T2" y="T3"/>
                  </a:cxn>
                  <a:cxn ang="0">
                    <a:pos x="T4" y="T5"/>
                  </a:cxn>
                  <a:cxn ang="0">
                    <a:pos x="T6" y="T7"/>
                  </a:cxn>
                  <a:cxn ang="0">
                    <a:pos x="T8" y="T9"/>
                  </a:cxn>
                  <a:cxn ang="0">
                    <a:pos x="T10" y="T11"/>
                  </a:cxn>
                </a:cxnLst>
                <a:rect l="0" t="0" r="r" b="b"/>
                <a:pathLst>
                  <a:path w="560" h="723">
                    <a:moveTo>
                      <a:pt x="560" y="125"/>
                    </a:moveTo>
                    <a:lnTo>
                      <a:pt x="344" y="0"/>
                    </a:lnTo>
                    <a:lnTo>
                      <a:pt x="0" y="597"/>
                    </a:lnTo>
                    <a:lnTo>
                      <a:pt x="134" y="676"/>
                    </a:lnTo>
                    <a:lnTo>
                      <a:pt x="216" y="723"/>
                    </a:lnTo>
                    <a:lnTo>
                      <a:pt x="560" y="125"/>
                    </a:lnTo>
                    <a:close/>
                  </a:path>
                </a:pathLst>
              </a:custGeom>
              <a:solidFill>
                <a:srgbClr val="91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14">
                <a:extLst>
                  <a:ext uri="{FF2B5EF4-FFF2-40B4-BE49-F238E27FC236}">
                    <a16:creationId xmlns:a16="http://schemas.microsoft.com/office/drawing/2014/main" id="{CAAA95CF-494B-FBF9-2F61-D4C49089B57F}"/>
                  </a:ext>
                </a:extLst>
              </p:cNvPr>
              <p:cNvSpPr>
                <a:spLocks/>
              </p:cNvSpPr>
              <p:nvPr/>
            </p:nvSpPr>
            <p:spPr bwMode="auto">
              <a:xfrm>
                <a:off x="6329363" y="5359400"/>
                <a:ext cx="223838" cy="287338"/>
              </a:xfrm>
              <a:custGeom>
                <a:avLst/>
                <a:gdLst>
                  <a:gd name="T0" fmla="*/ 216 w 562"/>
                  <a:gd name="T1" fmla="*/ 0 h 722"/>
                  <a:gd name="T2" fmla="*/ 0 w 562"/>
                  <a:gd name="T3" fmla="*/ 124 h 722"/>
                  <a:gd name="T4" fmla="*/ 345 w 562"/>
                  <a:gd name="T5" fmla="*/ 722 h 722"/>
                  <a:gd name="T6" fmla="*/ 454 w 562"/>
                  <a:gd name="T7" fmla="*/ 660 h 722"/>
                  <a:gd name="T8" fmla="*/ 562 w 562"/>
                  <a:gd name="T9" fmla="*/ 597 h 722"/>
                  <a:gd name="T10" fmla="*/ 216 w 562"/>
                  <a:gd name="T11" fmla="*/ 0 h 722"/>
                </a:gdLst>
                <a:ahLst/>
                <a:cxnLst>
                  <a:cxn ang="0">
                    <a:pos x="T0" y="T1"/>
                  </a:cxn>
                  <a:cxn ang="0">
                    <a:pos x="T2" y="T3"/>
                  </a:cxn>
                  <a:cxn ang="0">
                    <a:pos x="T4" y="T5"/>
                  </a:cxn>
                  <a:cxn ang="0">
                    <a:pos x="T6" y="T7"/>
                  </a:cxn>
                  <a:cxn ang="0">
                    <a:pos x="T8" y="T9"/>
                  </a:cxn>
                  <a:cxn ang="0">
                    <a:pos x="T10" y="T11"/>
                  </a:cxn>
                </a:cxnLst>
                <a:rect l="0" t="0" r="r" b="b"/>
                <a:pathLst>
                  <a:path w="562" h="722">
                    <a:moveTo>
                      <a:pt x="216" y="0"/>
                    </a:moveTo>
                    <a:lnTo>
                      <a:pt x="0" y="124"/>
                    </a:lnTo>
                    <a:lnTo>
                      <a:pt x="345" y="722"/>
                    </a:lnTo>
                    <a:lnTo>
                      <a:pt x="454" y="660"/>
                    </a:lnTo>
                    <a:lnTo>
                      <a:pt x="562" y="597"/>
                    </a:lnTo>
                    <a:lnTo>
                      <a:pt x="216" y="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Line 15">
                <a:extLst>
                  <a:ext uri="{FF2B5EF4-FFF2-40B4-BE49-F238E27FC236}">
                    <a16:creationId xmlns:a16="http://schemas.microsoft.com/office/drawing/2014/main" id="{9E06108A-ABCA-75B0-FE95-ECCF14E61773}"/>
                  </a:ext>
                </a:extLst>
              </p:cNvPr>
              <p:cNvSpPr>
                <a:spLocks noChangeShapeType="1"/>
              </p:cNvSpPr>
              <p:nvPr/>
            </p:nvSpPr>
            <p:spPr bwMode="auto">
              <a:xfrm>
                <a:off x="6554788" y="5691188"/>
                <a:ext cx="0" cy="71438"/>
              </a:xfrm>
              <a:prstGeom prst="line">
                <a:avLst/>
              </a:prstGeom>
              <a:noFill/>
              <a:ln w="9525">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Line 16">
                <a:extLst>
                  <a:ext uri="{FF2B5EF4-FFF2-40B4-BE49-F238E27FC236}">
                    <a16:creationId xmlns:a16="http://schemas.microsoft.com/office/drawing/2014/main" id="{139B1FB7-78AE-6CC4-F0B0-27592FA64BE3}"/>
                  </a:ext>
                </a:extLst>
              </p:cNvPr>
              <p:cNvSpPr>
                <a:spLocks noChangeShapeType="1"/>
              </p:cNvSpPr>
              <p:nvPr/>
            </p:nvSpPr>
            <p:spPr bwMode="auto">
              <a:xfrm flipH="1">
                <a:off x="6702426" y="5632450"/>
                <a:ext cx="33338" cy="58738"/>
              </a:xfrm>
              <a:prstGeom prst="line">
                <a:avLst/>
              </a:prstGeom>
              <a:noFill/>
              <a:ln w="9525">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 name="Line 17">
                <a:extLst>
                  <a:ext uri="{FF2B5EF4-FFF2-40B4-BE49-F238E27FC236}">
                    <a16:creationId xmlns:a16="http://schemas.microsoft.com/office/drawing/2014/main" id="{DF2121A2-A87B-D920-A788-E9B9120F9411}"/>
                  </a:ext>
                </a:extLst>
              </p:cNvPr>
              <p:cNvSpPr>
                <a:spLocks noChangeShapeType="1"/>
              </p:cNvSpPr>
              <p:nvPr/>
            </p:nvSpPr>
            <p:spPr bwMode="auto">
              <a:xfrm flipV="1">
                <a:off x="6702426" y="5691188"/>
                <a:ext cx="0" cy="71438"/>
              </a:xfrm>
              <a:prstGeom prst="line">
                <a:avLst/>
              </a:prstGeom>
              <a:noFill/>
              <a:ln w="9525">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 name="Line 18">
                <a:extLst>
                  <a:ext uri="{FF2B5EF4-FFF2-40B4-BE49-F238E27FC236}">
                    <a16:creationId xmlns:a16="http://schemas.microsoft.com/office/drawing/2014/main" id="{EE9F0293-79BF-98B1-FC41-E4AAC5CB224A}"/>
                  </a:ext>
                </a:extLst>
              </p:cNvPr>
              <p:cNvSpPr>
                <a:spLocks noChangeShapeType="1"/>
              </p:cNvSpPr>
              <p:nvPr/>
            </p:nvSpPr>
            <p:spPr bwMode="auto">
              <a:xfrm flipH="1">
                <a:off x="6554788" y="5691188"/>
                <a:ext cx="147638" cy="0"/>
              </a:xfrm>
              <a:prstGeom prst="line">
                <a:avLst/>
              </a:prstGeom>
              <a:noFill/>
              <a:ln w="9525">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 name="Line 19">
                <a:extLst>
                  <a:ext uri="{FF2B5EF4-FFF2-40B4-BE49-F238E27FC236}">
                    <a16:creationId xmlns:a16="http://schemas.microsoft.com/office/drawing/2014/main" id="{E2BCDB99-72D8-32E5-F1D9-0898F00D3EF3}"/>
                  </a:ext>
                </a:extLst>
              </p:cNvPr>
              <p:cNvSpPr>
                <a:spLocks noChangeShapeType="1"/>
              </p:cNvSpPr>
              <p:nvPr/>
            </p:nvSpPr>
            <p:spPr bwMode="auto">
              <a:xfrm>
                <a:off x="6510338" y="5621338"/>
                <a:ext cx="44450" cy="69850"/>
              </a:xfrm>
              <a:prstGeom prst="line">
                <a:avLst/>
              </a:prstGeom>
              <a:noFill/>
              <a:ln w="9525">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 name="Freeform 20">
                <a:extLst>
                  <a:ext uri="{FF2B5EF4-FFF2-40B4-BE49-F238E27FC236}">
                    <a16:creationId xmlns:a16="http://schemas.microsoft.com/office/drawing/2014/main" id="{892453AB-7B3B-5E03-1DEB-85E1B5E49A3C}"/>
                  </a:ext>
                </a:extLst>
              </p:cNvPr>
              <p:cNvSpPr>
                <a:spLocks/>
              </p:cNvSpPr>
              <p:nvPr/>
            </p:nvSpPr>
            <p:spPr bwMode="auto">
              <a:xfrm>
                <a:off x="6605588" y="6142038"/>
                <a:ext cx="58738" cy="117475"/>
              </a:xfrm>
              <a:custGeom>
                <a:avLst/>
                <a:gdLst>
                  <a:gd name="T0" fmla="*/ 0 w 148"/>
                  <a:gd name="T1" fmla="*/ 297 h 297"/>
                  <a:gd name="T2" fmla="*/ 124 w 148"/>
                  <a:gd name="T3" fmla="*/ 172 h 297"/>
                  <a:gd name="T4" fmla="*/ 148 w 148"/>
                  <a:gd name="T5" fmla="*/ 148 h 297"/>
                  <a:gd name="T6" fmla="*/ 124 w 148"/>
                  <a:gd name="T7" fmla="*/ 124 h 297"/>
                  <a:gd name="T8" fmla="*/ 0 w 148"/>
                  <a:gd name="T9" fmla="*/ 0 h 297"/>
                </a:gdLst>
                <a:ahLst/>
                <a:cxnLst>
                  <a:cxn ang="0">
                    <a:pos x="T0" y="T1"/>
                  </a:cxn>
                  <a:cxn ang="0">
                    <a:pos x="T2" y="T3"/>
                  </a:cxn>
                  <a:cxn ang="0">
                    <a:pos x="T4" y="T5"/>
                  </a:cxn>
                  <a:cxn ang="0">
                    <a:pos x="T6" y="T7"/>
                  </a:cxn>
                  <a:cxn ang="0">
                    <a:pos x="T8" y="T9"/>
                  </a:cxn>
                </a:cxnLst>
                <a:rect l="0" t="0" r="r" b="b"/>
                <a:pathLst>
                  <a:path w="148" h="297">
                    <a:moveTo>
                      <a:pt x="0" y="297"/>
                    </a:moveTo>
                    <a:lnTo>
                      <a:pt x="124" y="172"/>
                    </a:lnTo>
                    <a:lnTo>
                      <a:pt x="148" y="148"/>
                    </a:lnTo>
                    <a:lnTo>
                      <a:pt x="124" y="124"/>
                    </a:lnTo>
                    <a:lnTo>
                      <a:pt x="0" y="0"/>
                    </a:lnTo>
                  </a:path>
                </a:pathLst>
              </a:custGeom>
              <a:noFill/>
              <a:ln w="952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 name="Freeform 21">
                <a:extLst>
                  <a:ext uri="{FF2B5EF4-FFF2-40B4-BE49-F238E27FC236}">
                    <a16:creationId xmlns:a16="http://schemas.microsoft.com/office/drawing/2014/main" id="{5D1FD32B-9FFC-EFDD-CDAA-E098590813CB}"/>
                  </a:ext>
                </a:extLst>
              </p:cNvPr>
              <p:cNvSpPr>
                <a:spLocks noEditPoints="1"/>
              </p:cNvSpPr>
              <p:nvPr/>
            </p:nvSpPr>
            <p:spPr bwMode="auto">
              <a:xfrm>
                <a:off x="7015163" y="3328988"/>
                <a:ext cx="2117725" cy="2071688"/>
              </a:xfrm>
              <a:custGeom>
                <a:avLst/>
                <a:gdLst>
                  <a:gd name="T0" fmla="*/ 2135 w 5336"/>
                  <a:gd name="T1" fmla="*/ 48 h 5221"/>
                  <a:gd name="T2" fmla="*/ 1525 w 5336"/>
                  <a:gd name="T3" fmla="*/ 246 h 5221"/>
                  <a:gd name="T4" fmla="*/ 879 w 5336"/>
                  <a:gd name="T5" fmla="*/ 686 h 5221"/>
                  <a:gd name="T6" fmla="*/ 368 w 5336"/>
                  <a:gd name="T7" fmla="*/ 1301 h 5221"/>
                  <a:gd name="T8" fmla="*/ 91 w 5336"/>
                  <a:gd name="T9" fmla="*/ 1946 h 5221"/>
                  <a:gd name="T10" fmla="*/ 0 w 5336"/>
                  <a:gd name="T11" fmla="*/ 2600 h 5221"/>
                  <a:gd name="T12" fmla="*/ 27 w 5336"/>
                  <a:gd name="T13" fmla="*/ 3070 h 5221"/>
                  <a:gd name="T14" fmla="*/ 126 w 5336"/>
                  <a:gd name="T15" fmla="*/ 3503 h 5221"/>
                  <a:gd name="T16" fmla="*/ 303 w 5336"/>
                  <a:gd name="T17" fmla="*/ 3902 h 5221"/>
                  <a:gd name="T18" fmla="*/ 554 w 5336"/>
                  <a:gd name="T19" fmla="*/ 4262 h 5221"/>
                  <a:gd name="T20" fmla="*/ 878 w 5336"/>
                  <a:gd name="T21" fmla="*/ 4586 h 5221"/>
                  <a:gd name="T22" fmla="*/ 1297 w 5336"/>
                  <a:gd name="T23" fmla="*/ 4881 h 5221"/>
                  <a:gd name="T24" fmla="*/ 2000 w 5336"/>
                  <a:gd name="T25" fmla="*/ 5151 h 5221"/>
                  <a:gd name="T26" fmla="*/ 2588 w 5336"/>
                  <a:gd name="T27" fmla="*/ 5220 h 5221"/>
                  <a:gd name="T28" fmla="*/ 3022 w 5336"/>
                  <a:gd name="T29" fmla="*/ 5197 h 5221"/>
                  <a:gd name="T30" fmla="*/ 3310 w 5336"/>
                  <a:gd name="T31" fmla="*/ 5147 h 5221"/>
                  <a:gd name="T32" fmla="*/ 3677 w 5336"/>
                  <a:gd name="T33" fmla="*/ 5037 h 5221"/>
                  <a:gd name="T34" fmla="*/ 3962 w 5336"/>
                  <a:gd name="T35" fmla="*/ 4905 h 5221"/>
                  <a:gd name="T36" fmla="*/ 4261 w 5336"/>
                  <a:gd name="T37" fmla="*/ 4720 h 5221"/>
                  <a:gd name="T38" fmla="*/ 4593 w 5336"/>
                  <a:gd name="T39" fmla="*/ 4449 h 5221"/>
                  <a:gd name="T40" fmla="*/ 4730 w 5336"/>
                  <a:gd name="T41" fmla="*/ 4308 h 5221"/>
                  <a:gd name="T42" fmla="*/ 4994 w 5336"/>
                  <a:gd name="T43" fmla="*/ 3953 h 5221"/>
                  <a:gd name="T44" fmla="*/ 5138 w 5336"/>
                  <a:gd name="T45" fmla="*/ 3679 h 5221"/>
                  <a:gd name="T46" fmla="*/ 5227 w 5336"/>
                  <a:gd name="T47" fmla="*/ 3427 h 5221"/>
                  <a:gd name="T48" fmla="*/ 5308 w 5336"/>
                  <a:gd name="T49" fmla="*/ 3068 h 5221"/>
                  <a:gd name="T50" fmla="*/ 5335 w 5336"/>
                  <a:gd name="T51" fmla="*/ 2737 h 5221"/>
                  <a:gd name="T52" fmla="*/ 5308 w 5336"/>
                  <a:gd name="T53" fmla="*/ 2265 h 5221"/>
                  <a:gd name="T54" fmla="*/ 5206 w 5336"/>
                  <a:gd name="T55" fmla="*/ 1823 h 5221"/>
                  <a:gd name="T56" fmla="*/ 4931 w 5336"/>
                  <a:gd name="T57" fmla="*/ 1246 h 5221"/>
                  <a:gd name="T58" fmla="*/ 4648 w 5336"/>
                  <a:gd name="T59" fmla="*/ 879 h 5221"/>
                  <a:gd name="T60" fmla="*/ 4249 w 5336"/>
                  <a:gd name="T61" fmla="*/ 515 h 5221"/>
                  <a:gd name="T62" fmla="*/ 3864 w 5336"/>
                  <a:gd name="T63" fmla="*/ 274 h 5221"/>
                  <a:gd name="T64" fmla="*/ 3450 w 5336"/>
                  <a:gd name="T65" fmla="*/ 109 h 5221"/>
                  <a:gd name="T66" fmla="*/ 3004 w 5336"/>
                  <a:gd name="T67" fmla="*/ 17 h 5221"/>
                  <a:gd name="T68" fmla="*/ 1986 w 5336"/>
                  <a:gd name="T69" fmla="*/ 1046 h 5221"/>
                  <a:gd name="T70" fmla="*/ 2476 w 5336"/>
                  <a:gd name="T71" fmla="*/ 732 h 5221"/>
                  <a:gd name="T72" fmla="*/ 3044 w 5336"/>
                  <a:gd name="T73" fmla="*/ 608 h 5221"/>
                  <a:gd name="T74" fmla="*/ 3553 w 5336"/>
                  <a:gd name="T75" fmla="*/ 654 h 5221"/>
                  <a:gd name="T76" fmla="*/ 4041 w 5336"/>
                  <a:gd name="T77" fmla="*/ 864 h 5221"/>
                  <a:gd name="T78" fmla="*/ 4400 w 5336"/>
                  <a:gd name="T79" fmla="*/ 1170 h 5221"/>
                  <a:gd name="T80" fmla="*/ 4716 w 5336"/>
                  <a:gd name="T81" fmla="*/ 1661 h 5221"/>
                  <a:gd name="T82" fmla="*/ 4839 w 5336"/>
                  <a:gd name="T83" fmla="*/ 2228 h 5221"/>
                  <a:gd name="T84" fmla="*/ 4828 w 5336"/>
                  <a:gd name="T85" fmla="*/ 2532 h 5221"/>
                  <a:gd name="T86" fmla="*/ 4730 w 5336"/>
                  <a:gd name="T87" fmla="*/ 2934 h 5221"/>
                  <a:gd name="T88" fmla="*/ 4559 w 5336"/>
                  <a:gd name="T89" fmla="*/ 3261 h 5221"/>
                  <a:gd name="T90" fmla="*/ 4276 w 5336"/>
                  <a:gd name="T91" fmla="*/ 3586 h 5221"/>
                  <a:gd name="T92" fmla="*/ 4041 w 5336"/>
                  <a:gd name="T93" fmla="*/ 3766 h 5221"/>
                  <a:gd name="T94" fmla="*/ 3711 w 5336"/>
                  <a:gd name="T95" fmla="*/ 3930 h 5221"/>
                  <a:gd name="T96" fmla="*/ 3262 w 5336"/>
                  <a:gd name="T97" fmla="*/ 4021 h 5221"/>
                  <a:gd name="T98" fmla="*/ 2873 w 5336"/>
                  <a:gd name="T99" fmla="*/ 4008 h 5221"/>
                  <a:gd name="T100" fmla="*/ 2328 w 5336"/>
                  <a:gd name="T101" fmla="*/ 3830 h 5221"/>
                  <a:gd name="T102" fmla="*/ 1862 w 5336"/>
                  <a:gd name="T103" fmla="*/ 3461 h 5221"/>
                  <a:gd name="T104" fmla="*/ 1619 w 5336"/>
                  <a:gd name="T105" fmla="*/ 3120 h 5221"/>
                  <a:gd name="T106" fmla="*/ 1439 w 5336"/>
                  <a:gd name="T107" fmla="*/ 2574 h 5221"/>
                  <a:gd name="T108" fmla="*/ 1439 w 5336"/>
                  <a:gd name="T109" fmla="*/ 2057 h 5221"/>
                  <a:gd name="T110" fmla="*/ 1619 w 5336"/>
                  <a:gd name="T111" fmla="*/ 1512 h 5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36" h="5221">
                    <a:moveTo>
                      <a:pt x="2668" y="0"/>
                    </a:moveTo>
                    <a:lnTo>
                      <a:pt x="2598" y="0"/>
                    </a:lnTo>
                    <a:lnTo>
                      <a:pt x="2530" y="3"/>
                    </a:lnTo>
                    <a:lnTo>
                      <a:pt x="2396" y="12"/>
                    </a:lnTo>
                    <a:lnTo>
                      <a:pt x="2264" y="27"/>
                    </a:lnTo>
                    <a:lnTo>
                      <a:pt x="2199" y="36"/>
                    </a:lnTo>
                    <a:lnTo>
                      <a:pt x="2135" y="48"/>
                    </a:lnTo>
                    <a:lnTo>
                      <a:pt x="2008" y="75"/>
                    </a:lnTo>
                    <a:lnTo>
                      <a:pt x="1945" y="91"/>
                    </a:lnTo>
                    <a:lnTo>
                      <a:pt x="1884" y="109"/>
                    </a:lnTo>
                    <a:lnTo>
                      <a:pt x="1822" y="128"/>
                    </a:lnTo>
                    <a:lnTo>
                      <a:pt x="1762" y="148"/>
                    </a:lnTo>
                    <a:lnTo>
                      <a:pt x="1644" y="196"/>
                    </a:lnTo>
                    <a:lnTo>
                      <a:pt x="1525" y="246"/>
                    </a:lnTo>
                    <a:lnTo>
                      <a:pt x="1412" y="305"/>
                    </a:lnTo>
                    <a:lnTo>
                      <a:pt x="1300" y="368"/>
                    </a:lnTo>
                    <a:lnTo>
                      <a:pt x="1191" y="439"/>
                    </a:lnTo>
                    <a:lnTo>
                      <a:pt x="1084" y="515"/>
                    </a:lnTo>
                    <a:lnTo>
                      <a:pt x="1032" y="555"/>
                    </a:lnTo>
                    <a:lnTo>
                      <a:pt x="981" y="598"/>
                    </a:lnTo>
                    <a:lnTo>
                      <a:pt x="879" y="686"/>
                    </a:lnTo>
                    <a:lnTo>
                      <a:pt x="781" y="782"/>
                    </a:lnTo>
                    <a:lnTo>
                      <a:pt x="686" y="879"/>
                    </a:lnTo>
                    <a:lnTo>
                      <a:pt x="597" y="982"/>
                    </a:lnTo>
                    <a:lnTo>
                      <a:pt x="555" y="1032"/>
                    </a:lnTo>
                    <a:lnTo>
                      <a:pt x="515" y="1085"/>
                    </a:lnTo>
                    <a:lnTo>
                      <a:pt x="439" y="1192"/>
                    </a:lnTo>
                    <a:lnTo>
                      <a:pt x="368" y="1301"/>
                    </a:lnTo>
                    <a:lnTo>
                      <a:pt x="305" y="1412"/>
                    </a:lnTo>
                    <a:lnTo>
                      <a:pt x="246" y="1526"/>
                    </a:lnTo>
                    <a:lnTo>
                      <a:pt x="195" y="1645"/>
                    </a:lnTo>
                    <a:lnTo>
                      <a:pt x="148" y="1763"/>
                    </a:lnTo>
                    <a:lnTo>
                      <a:pt x="128" y="1823"/>
                    </a:lnTo>
                    <a:lnTo>
                      <a:pt x="109" y="1885"/>
                    </a:lnTo>
                    <a:lnTo>
                      <a:pt x="91" y="1946"/>
                    </a:lnTo>
                    <a:lnTo>
                      <a:pt x="75" y="2009"/>
                    </a:lnTo>
                    <a:lnTo>
                      <a:pt x="48" y="2136"/>
                    </a:lnTo>
                    <a:lnTo>
                      <a:pt x="36" y="2200"/>
                    </a:lnTo>
                    <a:lnTo>
                      <a:pt x="27" y="2265"/>
                    </a:lnTo>
                    <a:lnTo>
                      <a:pt x="12" y="2397"/>
                    </a:lnTo>
                    <a:lnTo>
                      <a:pt x="2" y="2532"/>
                    </a:lnTo>
                    <a:lnTo>
                      <a:pt x="0" y="2600"/>
                    </a:lnTo>
                    <a:lnTo>
                      <a:pt x="0" y="2670"/>
                    </a:lnTo>
                    <a:lnTo>
                      <a:pt x="0" y="2737"/>
                    </a:lnTo>
                    <a:lnTo>
                      <a:pt x="2" y="2805"/>
                    </a:lnTo>
                    <a:lnTo>
                      <a:pt x="6" y="2872"/>
                    </a:lnTo>
                    <a:lnTo>
                      <a:pt x="12" y="2940"/>
                    </a:lnTo>
                    <a:lnTo>
                      <a:pt x="17" y="3004"/>
                    </a:lnTo>
                    <a:lnTo>
                      <a:pt x="27" y="3070"/>
                    </a:lnTo>
                    <a:lnTo>
                      <a:pt x="36" y="3134"/>
                    </a:lnTo>
                    <a:lnTo>
                      <a:pt x="48" y="3198"/>
                    </a:lnTo>
                    <a:lnTo>
                      <a:pt x="60" y="3260"/>
                    </a:lnTo>
                    <a:lnTo>
                      <a:pt x="75" y="3322"/>
                    </a:lnTo>
                    <a:lnTo>
                      <a:pt x="90" y="3383"/>
                    </a:lnTo>
                    <a:lnTo>
                      <a:pt x="108" y="3444"/>
                    </a:lnTo>
                    <a:lnTo>
                      <a:pt x="126" y="3503"/>
                    </a:lnTo>
                    <a:lnTo>
                      <a:pt x="147" y="3563"/>
                    </a:lnTo>
                    <a:lnTo>
                      <a:pt x="169" y="3621"/>
                    </a:lnTo>
                    <a:lnTo>
                      <a:pt x="194" y="3680"/>
                    </a:lnTo>
                    <a:lnTo>
                      <a:pt x="218" y="3735"/>
                    </a:lnTo>
                    <a:lnTo>
                      <a:pt x="245" y="3791"/>
                    </a:lnTo>
                    <a:lnTo>
                      <a:pt x="272" y="3846"/>
                    </a:lnTo>
                    <a:lnTo>
                      <a:pt x="303" y="3902"/>
                    </a:lnTo>
                    <a:lnTo>
                      <a:pt x="333" y="3954"/>
                    </a:lnTo>
                    <a:lnTo>
                      <a:pt x="367" y="4008"/>
                    </a:lnTo>
                    <a:lnTo>
                      <a:pt x="401" y="4060"/>
                    </a:lnTo>
                    <a:lnTo>
                      <a:pt x="438" y="4113"/>
                    </a:lnTo>
                    <a:lnTo>
                      <a:pt x="475" y="4162"/>
                    </a:lnTo>
                    <a:lnTo>
                      <a:pt x="514" y="4213"/>
                    </a:lnTo>
                    <a:lnTo>
                      <a:pt x="554" y="4262"/>
                    </a:lnTo>
                    <a:lnTo>
                      <a:pt x="596" y="4312"/>
                    </a:lnTo>
                    <a:lnTo>
                      <a:pt x="639" y="4359"/>
                    </a:lnTo>
                    <a:lnTo>
                      <a:pt x="685" y="4407"/>
                    </a:lnTo>
                    <a:lnTo>
                      <a:pt x="731" y="4453"/>
                    </a:lnTo>
                    <a:lnTo>
                      <a:pt x="780" y="4500"/>
                    </a:lnTo>
                    <a:lnTo>
                      <a:pt x="828" y="4544"/>
                    </a:lnTo>
                    <a:lnTo>
                      <a:pt x="878" y="4586"/>
                    </a:lnTo>
                    <a:lnTo>
                      <a:pt x="927" y="4628"/>
                    </a:lnTo>
                    <a:lnTo>
                      <a:pt x="979" y="4669"/>
                    </a:lnTo>
                    <a:lnTo>
                      <a:pt x="1029" y="4707"/>
                    </a:lnTo>
                    <a:lnTo>
                      <a:pt x="1082" y="4745"/>
                    </a:lnTo>
                    <a:lnTo>
                      <a:pt x="1189" y="4816"/>
                    </a:lnTo>
                    <a:lnTo>
                      <a:pt x="1242" y="4848"/>
                    </a:lnTo>
                    <a:lnTo>
                      <a:pt x="1297" y="4881"/>
                    </a:lnTo>
                    <a:lnTo>
                      <a:pt x="1408" y="4940"/>
                    </a:lnTo>
                    <a:lnTo>
                      <a:pt x="1522" y="4993"/>
                    </a:lnTo>
                    <a:lnTo>
                      <a:pt x="1579" y="5018"/>
                    </a:lnTo>
                    <a:lnTo>
                      <a:pt x="1638" y="5043"/>
                    </a:lnTo>
                    <a:lnTo>
                      <a:pt x="1756" y="5084"/>
                    </a:lnTo>
                    <a:lnTo>
                      <a:pt x="1877" y="5121"/>
                    </a:lnTo>
                    <a:lnTo>
                      <a:pt x="2000" y="5151"/>
                    </a:lnTo>
                    <a:lnTo>
                      <a:pt x="2063" y="5164"/>
                    </a:lnTo>
                    <a:lnTo>
                      <a:pt x="2127" y="5177"/>
                    </a:lnTo>
                    <a:lnTo>
                      <a:pt x="2255" y="5195"/>
                    </a:lnTo>
                    <a:lnTo>
                      <a:pt x="2387" y="5209"/>
                    </a:lnTo>
                    <a:lnTo>
                      <a:pt x="2452" y="5214"/>
                    </a:lnTo>
                    <a:lnTo>
                      <a:pt x="2520" y="5217"/>
                    </a:lnTo>
                    <a:lnTo>
                      <a:pt x="2588" y="5220"/>
                    </a:lnTo>
                    <a:lnTo>
                      <a:pt x="2657" y="5221"/>
                    </a:lnTo>
                    <a:lnTo>
                      <a:pt x="2723" y="5218"/>
                    </a:lnTo>
                    <a:lnTo>
                      <a:pt x="2791" y="5216"/>
                    </a:lnTo>
                    <a:lnTo>
                      <a:pt x="2858" y="5213"/>
                    </a:lnTo>
                    <a:lnTo>
                      <a:pt x="2926" y="5208"/>
                    </a:lnTo>
                    <a:lnTo>
                      <a:pt x="2990" y="5201"/>
                    </a:lnTo>
                    <a:lnTo>
                      <a:pt x="3022" y="5197"/>
                    </a:lnTo>
                    <a:lnTo>
                      <a:pt x="3038" y="5194"/>
                    </a:lnTo>
                    <a:lnTo>
                      <a:pt x="3055" y="5193"/>
                    </a:lnTo>
                    <a:lnTo>
                      <a:pt x="3120" y="5184"/>
                    </a:lnTo>
                    <a:lnTo>
                      <a:pt x="3152" y="5178"/>
                    </a:lnTo>
                    <a:lnTo>
                      <a:pt x="3185" y="5174"/>
                    </a:lnTo>
                    <a:lnTo>
                      <a:pt x="3247" y="5161"/>
                    </a:lnTo>
                    <a:lnTo>
                      <a:pt x="3310" y="5147"/>
                    </a:lnTo>
                    <a:lnTo>
                      <a:pt x="3372" y="5132"/>
                    </a:lnTo>
                    <a:lnTo>
                      <a:pt x="3436" y="5116"/>
                    </a:lnTo>
                    <a:lnTo>
                      <a:pt x="3495" y="5098"/>
                    </a:lnTo>
                    <a:lnTo>
                      <a:pt x="3525" y="5087"/>
                    </a:lnTo>
                    <a:lnTo>
                      <a:pt x="3556" y="5078"/>
                    </a:lnTo>
                    <a:lnTo>
                      <a:pt x="3616" y="5058"/>
                    </a:lnTo>
                    <a:lnTo>
                      <a:pt x="3677" y="5037"/>
                    </a:lnTo>
                    <a:lnTo>
                      <a:pt x="3734" y="5013"/>
                    </a:lnTo>
                    <a:lnTo>
                      <a:pt x="3793" y="4987"/>
                    </a:lnTo>
                    <a:lnTo>
                      <a:pt x="3820" y="4974"/>
                    </a:lnTo>
                    <a:lnTo>
                      <a:pt x="3834" y="4967"/>
                    </a:lnTo>
                    <a:lnTo>
                      <a:pt x="3849" y="4961"/>
                    </a:lnTo>
                    <a:lnTo>
                      <a:pt x="3906" y="4935"/>
                    </a:lnTo>
                    <a:lnTo>
                      <a:pt x="3962" y="4905"/>
                    </a:lnTo>
                    <a:lnTo>
                      <a:pt x="4018" y="4875"/>
                    </a:lnTo>
                    <a:lnTo>
                      <a:pt x="4073" y="4843"/>
                    </a:lnTo>
                    <a:lnTo>
                      <a:pt x="4129" y="4810"/>
                    </a:lnTo>
                    <a:lnTo>
                      <a:pt x="4182" y="4775"/>
                    </a:lnTo>
                    <a:lnTo>
                      <a:pt x="4209" y="4756"/>
                    </a:lnTo>
                    <a:lnTo>
                      <a:pt x="4236" y="4739"/>
                    </a:lnTo>
                    <a:lnTo>
                      <a:pt x="4261" y="4720"/>
                    </a:lnTo>
                    <a:lnTo>
                      <a:pt x="4288" y="4701"/>
                    </a:lnTo>
                    <a:lnTo>
                      <a:pt x="4341" y="4663"/>
                    </a:lnTo>
                    <a:lnTo>
                      <a:pt x="4391" y="4623"/>
                    </a:lnTo>
                    <a:lnTo>
                      <a:pt x="4443" y="4582"/>
                    </a:lnTo>
                    <a:lnTo>
                      <a:pt x="4493" y="4539"/>
                    </a:lnTo>
                    <a:lnTo>
                      <a:pt x="4545" y="4496"/>
                    </a:lnTo>
                    <a:lnTo>
                      <a:pt x="4593" y="4449"/>
                    </a:lnTo>
                    <a:lnTo>
                      <a:pt x="4640" y="4403"/>
                    </a:lnTo>
                    <a:lnTo>
                      <a:pt x="4651" y="4390"/>
                    </a:lnTo>
                    <a:lnTo>
                      <a:pt x="4662" y="4378"/>
                    </a:lnTo>
                    <a:lnTo>
                      <a:pt x="4685" y="4355"/>
                    </a:lnTo>
                    <a:lnTo>
                      <a:pt x="4696" y="4343"/>
                    </a:lnTo>
                    <a:lnTo>
                      <a:pt x="4707" y="4331"/>
                    </a:lnTo>
                    <a:lnTo>
                      <a:pt x="4730" y="4308"/>
                    </a:lnTo>
                    <a:lnTo>
                      <a:pt x="4771" y="4259"/>
                    </a:lnTo>
                    <a:lnTo>
                      <a:pt x="4813" y="4211"/>
                    </a:lnTo>
                    <a:lnTo>
                      <a:pt x="4852" y="4160"/>
                    </a:lnTo>
                    <a:lnTo>
                      <a:pt x="4891" y="4111"/>
                    </a:lnTo>
                    <a:lnTo>
                      <a:pt x="4926" y="4058"/>
                    </a:lnTo>
                    <a:lnTo>
                      <a:pt x="4961" y="4006"/>
                    </a:lnTo>
                    <a:lnTo>
                      <a:pt x="4994" y="3953"/>
                    </a:lnTo>
                    <a:lnTo>
                      <a:pt x="5026" y="3900"/>
                    </a:lnTo>
                    <a:lnTo>
                      <a:pt x="5056" y="3845"/>
                    </a:lnTo>
                    <a:lnTo>
                      <a:pt x="5085" y="3790"/>
                    </a:lnTo>
                    <a:lnTo>
                      <a:pt x="5091" y="3775"/>
                    </a:lnTo>
                    <a:lnTo>
                      <a:pt x="5098" y="3761"/>
                    </a:lnTo>
                    <a:lnTo>
                      <a:pt x="5111" y="3734"/>
                    </a:lnTo>
                    <a:lnTo>
                      <a:pt x="5138" y="3679"/>
                    </a:lnTo>
                    <a:lnTo>
                      <a:pt x="5161" y="3620"/>
                    </a:lnTo>
                    <a:lnTo>
                      <a:pt x="5184" y="3561"/>
                    </a:lnTo>
                    <a:lnTo>
                      <a:pt x="5204" y="3502"/>
                    </a:lnTo>
                    <a:lnTo>
                      <a:pt x="5214" y="3472"/>
                    </a:lnTo>
                    <a:lnTo>
                      <a:pt x="5218" y="3457"/>
                    </a:lnTo>
                    <a:lnTo>
                      <a:pt x="5224" y="3443"/>
                    </a:lnTo>
                    <a:lnTo>
                      <a:pt x="5227" y="3427"/>
                    </a:lnTo>
                    <a:lnTo>
                      <a:pt x="5232" y="3412"/>
                    </a:lnTo>
                    <a:lnTo>
                      <a:pt x="5241" y="3382"/>
                    </a:lnTo>
                    <a:lnTo>
                      <a:pt x="5257" y="3321"/>
                    </a:lnTo>
                    <a:lnTo>
                      <a:pt x="5272" y="3259"/>
                    </a:lnTo>
                    <a:lnTo>
                      <a:pt x="5286" y="3197"/>
                    </a:lnTo>
                    <a:lnTo>
                      <a:pt x="5297" y="3133"/>
                    </a:lnTo>
                    <a:lnTo>
                      <a:pt x="5308" y="3068"/>
                    </a:lnTo>
                    <a:lnTo>
                      <a:pt x="5309" y="3051"/>
                    </a:lnTo>
                    <a:lnTo>
                      <a:pt x="5311" y="3035"/>
                    </a:lnTo>
                    <a:lnTo>
                      <a:pt x="5316" y="3003"/>
                    </a:lnTo>
                    <a:lnTo>
                      <a:pt x="5324" y="2939"/>
                    </a:lnTo>
                    <a:lnTo>
                      <a:pt x="5328" y="2872"/>
                    </a:lnTo>
                    <a:lnTo>
                      <a:pt x="5333" y="2805"/>
                    </a:lnTo>
                    <a:lnTo>
                      <a:pt x="5335" y="2737"/>
                    </a:lnTo>
                    <a:lnTo>
                      <a:pt x="5335" y="2703"/>
                    </a:lnTo>
                    <a:lnTo>
                      <a:pt x="5335" y="2686"/>
                    </a:lnTo>
                    <a:lnTo>
                      <a:pt x="5336" y="2670"/>
                    </a:lnTo>
                    <a:lnTo>
                      <a:pt x="5335" y="2600"/>
                    </a:lnTo>
                    <a:lnTo>
                      <a:pt x="5333" y="2532"/>
                    </a:lnTo>
                    <a:lnTo>
                      <a:pt x="5324" y="2397"/>
                    </a:lnTo>
                    <a:lnTo>
                      <a:pt x="5308" y="2265"/>
                    </a:lnTo>
                    <a:lnTo>
                      <a:pt x="5297" y="2200"/>
                    </a:lnTo>
                    <a:lnTo>
                      <a:pt x="5287" y="2136"/>
                    </a:lnTo>
                    <a:lnTo>
                      <a:pt x="5273" y="2072"/>
                    </a:lnTo>
                    <a:lnTo>
                      <a:pt x="5258" y="2009"/>
                    </a:lnTo>
                    <a:lnTo>
                      <a:pt x="5242" y="1946"/>
                    </a:lnTo>
                    <a:lnTo>
                      <a:pt x="5225" y="1885"/>
                    </a:lnTo>
                    <a:lnTo>
                      <a:pt x="5206" y="1823"/>
                    </a:lnTo>
                    <a:lnTo>
                      <a:pt x="5185" y="1763"/>
                    </a:lnTo>
                    <a:lnTo>
                      <a:pt x="5163" y="1703"/>
                    </a:lnTo>
                    <a:lnTo>
                      <a:pt x="5140" y="1645"/>
                    </a:lnTo>
                    <a:lnTo>
                      <a:pt x="5087" y="1526"/>
                    </a:lnTo>
                    <a:lnTo>
                      <a:pt x="5030" y="1412"/>
                    </a:lnTo>
                    <a:lnTo>
                      <a:pt x="4965" y="1301"/>
                    </a:lnTo>
                    <a:lnTo>
                      <a:pt x="4931" y="1246"/>
                    </a:lnTo>
                    <a:lnTo>
                      <a:pt x="4895" y="1192"/>
                    </a:lnTo>
                    <a:lnTo>
                      <a:pt x="4858" y="1138"/>
                    </a:lnTo>
                    <a:lnTo>
                      <a:pt x="4818" y="1085"/>
                    </a:lnTo>
                    <a:lnTo>
                      <a:pt x="4778" y="1032"/>
                    </a:lnTo>
                    <a:lnTo>
                      <a:pt x="4737" y="982"/>
                    </a:lnTo>
                    <a:lnTo>
                      <a:pt x="4693" y="930"/>
                    </a:lnTo>
                    <a:lnTo>
                      <a:pt x="4648" y="879"/>
                    </a:lnTo>
                    <a:lnTo>
                      <a:pt x="4554" y="782"/>
                    </a:lnTo>
                    <a:lnTo>
                      <a:pt x="4504" y="732"/>
                    </a:lnTo>
                    <a:lnTo>
                      <a:pt x="4454" y="686"/>
                    </a:lnTo>
                    <a:lnTo>
                      <a:pt x="4404" y="640"/>
                    </a:lnTo>
                    <a:lnTo>
                      <a:pt x="4353" y="598"/>
                    </a:lnTo>
                    <a:lnTo>
                      <a:pt x="4300" y="555"/>
                    </a:lnTo>
                    <a:lnTo>
                      <a:pt x="4249" y="515"/>
                    </a:lnTo>
                    <a:lnTo>
                      <a:pt x="4196" y="476"/>
                    </a:lnTo>
                    <a:lnTo>
                      <a:pt x="4143" y="439"/>
                    </a:lnTo>
                    <a:lnTo>
                      <a:pt x="4088" y="402"/>
                    </a:lnTo>
                    <a:lnTo>
                      <a:pt x="4033" y="368"/>
                    </a:lnTo>
                    <a:lnTo>
                      <a:pt x="3977" y="335"/>
                    </a:lnTo>
                    <a:lnTo>
                      <a:pt x="3921" y="305"/>
                    </a:lnTo>
                    <a:lnTo>
                      <a:pt x="3864" y="274"/>
                    </a:lnTo>
                    <a:lnTo>
                      <a:pt x="3808" y="246"/>
                    </a:lnTo>
                    <a:lnTo>
                      <a:pt x="3749" y="220"/>
                    </a:lnTo>
                    <a:lnTo>
                      <a:pt x="3692" y="196"/>
                    </a:lnTo>
                    <a:lnTo>
                      <a:pt x="3631" y="170"/>
                    </a:lnTo>
                    <a:lnTo>
                      <a:pt x="3571" y="148"/>
                    </a:lnTo>
                    <a:lnTo>
                      <a:pt x="3510" y="128"/>
                    </a:lnTo>
                    <a:lnTo>
                      <a:pt x="3450" y="109"/>
                    </a:lnTo>
                    <a:lnTo>
                      <a:pt x="3387" y="91"/>
                    </a:lnTo>
                    <a:lnTo>
                      <a:pt x="3325" y="75"/>
                    </a:lnTo>
                    <a:lnTo>
                      <a:pt x="3262" y="60"/>
                    </a:lnTo>
                    <a:lnTo>
                      <a:pt x="3200" y="48"/>
                    </a:lnTo>
                    <a:lnTo>
                      <a:pt x="3135" y="36"/>
                    </a:lnTo>
                    <a:lnTo>
                      <a:pt x="3070" y="27"/>
                    </a:lnTo>
                    <a:lnTo>
                      <a:pt x="3004" y="17"/>
                    </a:lnTo>
                    <a:lnTo>
                      <a:pt x="2938" y="12"/>
                    </a:lnTo>
                    <a:lnTo>
                      <a:pt x="2870" y="6"/>
                    </a:lnTo>
                    <a:lnTo>
                      <a:pt x="2804" y="3"/>
                    </a:lnTo>
                    <a:lnTo>
                      <a:pt x="2736" y="0"/>
                    </a:lnTo>
                    <a:lnTo>
                      <a:pt x="2668" y="0"/>
                    </a:lnTo>
                    <a:close/>
                    <a:moveTo>
                      <a:pt x="1924" y="1108"/>
                    </a:moveTo>
                    <a:lnTo>
                      <a:pt x="1986" y="1046"/>
                    </a:lnTo>
                    <a:lnTo>
                      <a:pt x="2052" y="990"/>
                    </a:lnTo>
                    <a:lnTo>
                      <a:pt x="2118" y="937"/>
                    </a:lnTo>
                    <a:lnTo>
                      <a:pt x="2187" y="888"/>
                    </a:lnTo>
                    <a:lnTo>
                      <a:pt x="2256" y="843"/>
                    </a:lnTo>
                    <a:lnTo>
                      <a:pt x="2328" y="802"/>
                    </a:lnTo>
                    <a:lnTo>
                      <a:pt x="2401" y="764"/>
                    </a:lnTo>
                    <a:lnTo>
                      <a:pt x="2476" y="732"/>
                    </a:lnTo>
                    <a:lnTo>
                      <a:pt x="2551" y="701"/>
                    </a:lnTo>
                    <a:lnTo>
                      <a:pt x="2629" y="676"/>
                    </a:lnTo>
                    <a:lnTo>
                      <a:pt x="2709" y="654"/>
                    </a:lnTo>
                    <a:lnTo>
                      <a:pt x="2791" y="638"/>
                    </a:lnTo>
                    <a:lnTo>
                      <a:pt x="2873" y="623"/>
                    </a:lnTo>
                    <a:lnTo>
                      <a:pt x="2958" y="614"/>
                    </a:lnTo>
                    <a:lnTo>
                      <a:pt x="3044" y="608"/>
                    </a:lnTo>
                    <a:lnTo>
                      <a:pt x="3132" y="607"/>
                    </a:lnTo>
                    <a:lnTo>
                      <a:pt x="3220" y="608"/>
                    </a:lnTo>
                    <a:lnTo>
                      <a:pt x="3306" y="614"/>
                    </a:lnTo>
                    <a:lnTo>
                      <a:pt x="3347" y="617"/>
                    </a:lnTo>
                    <a:lnTo>
                      <a:pt x="3390" y="623"/>
                    </a:lnTo>
                    <a:lnTo>
                      <a:pt x="3472" y="638"/>
                    </a:lnTo>
                    <a:lnTo>
                      <a:pt x="3553" y="654"/>
                    </a:lnTo>
                    <a:lnTo>
                      <a:pt x="3633" y="676"/>
                    </a:lnTo>
                    <a:lnTo>
                      <a:pt x="3711" y="701"/>
                    </a:lnTo>
                    <a:lnTo>
                      <a:pt x="3788" y="732"/>
                    </a:lnTo>
                    <a:lnTo>
                      <a:pt x="3862" y="764"/>
                    </a:lnTo>
                    <a:lnTo>
                      <a:pt x="3935" y="802"/>
                    </a:lnTo>
                    <a:lnTo>
                      <a:pt x="4006" y="843"/>
                    </a:lnTo>
                    <a:lnTo>
                      <a:pt x="4041" y="864"/>
                    </a:lnTo>
                    <a:lnTo>
                      <a:pt x="4076" y="888"/>
                    </a:lnTo>
                    <a:lnTo>
                      <a:pt x="4110" y="911"/>
                    </a:lnTo>
                    <a:lnTo>
                      <a:pt x="4144" y="937"/>
                    </a:lnTo>
                    <a:lnTo>
                      <a:pt x="4211" y="990"/>
                    </a:lnTo>
                    <a:lnTo>
                      <a:pt x="4276" y="1046"/>
                    </a:lnTo>
                    <a:lnTo>
                      <a:pt x="4341" y="1108"/>
                    </a:lnTo>
                    <a:lnTo>
                      <a:pt x="4400" y="1170"/>
                    </a:lnTo>
                    <a:lnTo>
                      <a:pt x="4457" y="1236"/>
                    </a:lnTo>
                    <a:lnTo>
                      <a:pt x="4509" y="1302"/>
                    </a:lnTo>
                    <a:lnTo>
                      <a:pt x="4559" y="1371"/>
                    </a:lnTo>
                    <a:lnTo>
                      <a:pt x="4604" y="1440"/>
                    </a:lnTo>
                    <a:lnTo>
                      <a:pt x="4645" y="1512"/>
                    </a:lnTo>
                    <a:lnTo>
                      <a:pt x="4682" y="1585"/>
                    </a:lnTo>
                    <a:lnTo>
                      <a:pt x="4716" y="1661"/>
                    </a:lnTo>
                    <a:lnTo>
                      <a:pt x="4745" y="1735"/>
                    </a:lnTo>
                    <a:lnTo>
                      <a:pt x="4770" y="1814"/>
                    </a:lnTo>
                    <a:lnTo>
                      <a:pt x="4791" y="1893"/>
                    </a:lnTo>
                    <a:lnTo>
                      <a:pt x="4809" y="1976"/>
                    </a:lnTo>
                    <a:lnTo>
                      <a:pt x="4823" y="2057"/>
                    </a:lnTo>
                    <a:lnTo>
                      <a:pt x="4833" y="2142"/>
                    </a:lnTo>
                    <a:lnTo>
                      <a:pt x="4839" y="2228"/>
                    </a:lnTo>
                    <a:lnTo>
                      <a:pt x="4841" y="2317"/>
                    </a:lnTo>
                    <a:lnTo>
                      <a:pt x="4839" y="2404"/>
                    </a:lnTo>
                    <a:lnTo>
                      <a:pt x="4837" y="2425"/>
                    </a:lnTo>
                    <a:lnTo>
                      <a:pt x="4836" y="2435"/>
                    </a:lnTo>
                    <a:lnTo>
                      <a:pt x="4836" y="2447"/>
                    </a:lnTo>
                    <a:lnTo>
                      <a:pt x="4833" y="2490"/>
                    </a:lnTo>
                    <a:lnTo>
                      <a:pt x="4828" y="2532"/>
                    </a:lnTo>
                    <a:lnTo>
                      <a:pt x="4823" y="2574"/>
                    </a:lnTo>
                    <a:lnTo>
                      <a:pt x="4809" y="2657"/>
                    </a:lnTo>
                    <a:lnTo>
                      <a:pt x="4791" y="2737"/>
                    </a:lnTo>
                    <a:lnTo>
                      <a:pt x="4770" y="2818"/>
                    </a:lnTo>
                    <a:lnTo>
                      <a:pt x="4745" y="2896"/>
                    </a:lnTo>
                    <a:lnTo>
                      <a:pt x="4737" y="2914"/>
                    </a:lnTo>
                    <a:lnTo>
                      <a:pt x="4730" y="2934"/>
                    </a:lnTo>
                    <a:lnTo>
                      <a:pt x="4716" y="2973"/>
                    </a:lnTo>
                    <a:lnTo>
                      <a:pt x="4682" y="3047"/>
                    </a:lnTo>
                    <a:lnTo>
                      <a:pt x="4645" y="3120"/>
                    </a:lnTo>
                    <a:lnTo>
                      <a:pt x="4604" y="3191"/>
                    </a:lnTo>
                    <a:lnTo>
                      <a:pt x="4581" y="3226"/>
                    </a:lnTo>
                    <a:lnTo>
                      <a:pt x="4569" y="3243"/>
                    </a:lnTo>
                    <a:lnTo>
                      <a:pt x="4559" y="3261"/>
                    </a:lnTo>
                    <a:lnTo>
                      <a:pt x="4534" y="3295"/>
                    </a:lnTo>
                    <a:lnTo>
                      <a:pt x="4509" y="3329"/>
                    </a:lnTo>
                    <a:lnTo>
                      <a:pt x="4457" y="3396"/>
                    </a:lnTo>
                    <a:lnTo>
                      <a:pt x="4428" y="3428"/>
                    </a:lnTo>
                    <a:lnTo>
                      <a:pt x="4400" y="3461"/>
                    </a:lnTo>
                    <a:lnTo>
                      <a:pt x="4341" y="3526"/>
                    </a:lnTo>
                    <a:lnTo>
                      <a:pt x="4276" y="3586"/>
                    </a:lnTo>
                    <a:lnTo>
                      <a:pt x="4243" y="3613"/>
                    </a:lnTo>
                    <a:lnTo>
                      <a:pt x="4211" y="3642"/>
                    </a:lnTo>
                    <a:lnTo>
                      <a:pt x="4144" y="3695"/>
                    </a:lnTo>
                    <a:lnTo>
                      <a:pt x="4110" y="3719"/>
                    </a:lnTo>
                    <a:lnTo>
                      <a:pt x="4076" y="3744"/>
                    </a:lnTo>
                    <a:lnTo>
                      <a:pt x="4058" y="3754"/>
                    </a:lnTo>
                    <a:lnTo>
                      <a:pt x="4041" y="3766"/>
                    </a:lnTo>
                    <a:lnTo>
                      <a:pt x="4006" y="3789"/>
                    </a:lnTo>
                    <a:lnTo>
                      <a:pt x="3935" y="3830"/>
                    </a:lnTo>
                    <a:lnTo>
                      <a:pt x="3862" y="3867"/>
                    </a:lnTo>
                    <a:lnTo>
                      <a:pt x="3788" y="3902"/>
                    </a:lnTo>
                    <a:lnTo>
                      <a:pt x="3749" y="3915"/>
                    </a:lnTo>
                    <a:lnTo>
                      <a:pt x="3730" y="3922"/>
                    </a:lnTo>
                    <a:lnTo>
                      <a:pt x="3711" y="3930"/>
                    </a:lnTo>
                    <a:lnTo>
                      <a:pt x="3633" y="3956"/>
                    </a:lnTo>
                    <a:lnTo>
                      <a:pt x="3553" y="3976"/>
                    </a:lnTo>
                    <a:lnTo>
                      <a:pt x="3472" y="3995"/>
                    </a:lnTo>
                    <a:lnTo>
                      <a:pt x="3390" y="4008"/>
                    </a:lnTo>
                    <a:lnTo>
                      <a:pt x="3347" y="4013"/>
                    </a:lnTo>
                    <a:lnTo>
                      <a:pt x="3306" y="4019"/>
                    </a:lnTo>
                    <a:lnTo>
                      <a:pt x="3262" y="4021"/>
                    </a:lnTo>
                    <a:lnTo>
                      <a:pt x="3251" y="4021"/>
                    </a:lnTo>
                    <a:lnTo>
                      <a:pt x="3240" y="4022"/>
                    </a:lnTo>
                    <a:lnTo>
                      <a:pt x="3220" y="4024"/>
                    </a:lnTo>
                    <a:lnTo>
                      <a:pt x="3132" y="4027"/>
                    </a:lnTo>
                    <a:lnTo>
                      <a:pt x="3044" y="4024"/>
                    </a:lnTo>
                    <a:lnTo>
                      <a:pt x="2958" y="4019"/>
                    </a:lnTo>
                    <a:lnTo>
                      <a:pt x="2873" y="4008"/>
                    </a:lnTo>
                    <a:lnTo>
                      <a:pt x="2791" y="3995"/>
                    </a:lnTo>
                    <a:lnTo>
                      <a:pt x="2709" y="3976"/>
                    </a:lnTo>
                    <a:lnTo>
                      <a:pt x="2629" y="3956"/>
                    </a:lnTo>
                    <a:lnTo>
                      <a:pt x="2551" y="3930"/>
                    </a:lnTo>
                    <a:lnTo>
                      <a:pt x="2476" y="3902"/>
                    </a:lnTo>
                    <a:lnTo>
                      <a:pt x="2401" y="3867"/>
                    </a:lnTo>
                    <a:lnTo>
                      <a:pt x="2328" y="3830"/>
                    </a:lnTo>
                    <a:lnTo>
                      <a:pt x="2256" y="3789"/>
                    </a:lnTo>
                    <a:lnTo>
                      <a:pt x="2187" y="3744"/>
                    </a:lnTo>
                    <a:lnTo>
                      <a:pt x="2118" y="3695"/>
                    </a:lnTo>
                    <a:lnTo>
                      <a:pt x="2052" y="3642"/>
                    </a:lnTo>
                    <a:lnTo>
                      <a:pt x="1986" y="3586"/>
                    </a:lnTo>
                    <a:lnTo>
                      <a:pt x="1924" y="3526"/>
                    </a:lnTo>
                    <a:lnTo>
                      <a:pt x="1862" y="3461"/>
                    </a:lnTo>
                    <a:lnTo>
                      <a:pt x="1806" y="3396"/>
                    </a:lnTo>
                    <a:lnTo>
                      <a:pt x="1753" y="3329"/>
                    </a:lnTo>
                    <a:lnTo>
                      <a:pt x="1728" y="3295"/>
                    </a:lnTo>
                    <a:lnTo>
                      <a:pt x="1705" y="3261"/>
                    </a:lnTo>
                    <a:lnTo>
                      <a:pt x="1681" y="3226"/>
                    </a:lnTo>
                    <a:lnTo>
                      <a:pt x="1659" y="3191"/>
                    </a:lnTo>
                    <a:lnTo>
                      <a:pt x="1619" y="3120"/>
                    </a:lnTo>
                    <a:lnTo>
                      <a:pt x="1581" y="3047"/>
                    </a:lnTo>
                    <a:lnTo>
                      <a:pt x="1548" y="2973"/>
                    </a:lnTo>
                    <a:lnTo>
                      <a:pt x="1517" y="2896"/>
                    </a:lnTo>
                    <a:lnTo>
                      <a:pt x="1492" y="2818"/>
                    </a:lnTo>
                    <a:lnTo>
                      <a:pt x="1470" y="2737"/>
                    </a:lnTo>
                    <a:lnTo>
                      <a:pt x="1454" y="2657"/>
                    </a:lnTo>
                    <a:lnTo>
                      <a:pt x="1439" y="2574"/>
                    </a:lnTo>
                    <a:lnTo>
                      <a:pt x="1434" y="2532"/>
                    </a:lnTo>
                    <a:lnTo>
                      <a:pt x="1430" y="2490"/>
                    </a:lnTo>
                    <a:lnTo>
                      <a:pt x="1424" y="2404"/>
                    </a:lnTo>
                    <a:lnTo>
                      <a:pt x="1423" y="2317"/>
                    </a:lnTo>
                    <a:lnTo>
                      <a:pt x="1424" y="2228"/>
                    </a:lnTo>
                    <a:lnTo>
                      <a:pt x="1430" y="2142"/>
                    </a:lnTo>
                    <a:lnTo>
                      <a:pt x="1439" y="2057"/>
                    </a:lnTo>
                    <a:lnTo>
                      <a:pt x="1454" y="1976"/>
                    </a:lnTo>
                    <a:lnTo>
                      <a:pt x="1470" y="1893"/>
                    </a:lnTo>
                    <a:lnTo>
                      <a:pt x="1492" y="1814"/>
                    </a:lnTo>
                    <a:lnTo>
                      <a:pt x="1517" y="1735"/>
                    </a:lnTo>
                    <a:lnTo>
                      <a:pt x="1548" y="1661"/>
                    </a:lnTo>
                    <a:lnTo>
                      <a:pt x="1581" y="1585"/>
                    </a:lnTo>
                    <a:lnTo>
                      <a:pt x="1619" y="1512"/>
                    </a:lnTo>
                    <a:lnTo>
                      <a:pt x="1659" y="1440"/>
                    </a:lnTo>
                    <a:lnTo>
                      <a:pt x="1705" y="1371"/>
                    </a:lnTo>
                    <a:lnTo>
                      <a:pt x="1753" y="1302"/>
                    </a:lnTo>
                    <a:lnTo>
                      <a:pt x="1806" y="1236"/>
                    </a:lnTo>
                    <a:lnTo>
                      <a:pt x="1862" y="1170"/>
                    </a:lnTo>
                    <a:lnTo>
                      <a:pt x="1924" y="1108"/>
                    </a:lnTo>
                    <a:close/>
                  </a:path>
                </a:pathLst>
              </a:custGeom>
              <a:solidFill>
                <a:srgbClr val="D2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22">
                <a:extLst>
                  <a:ext uri="{FF2B5EF4-FFF2-40B4-BE49-F238E27FC236}">
                    <a16:creationId xmlns:a16="http://schemas.microsoft.com/office/drawing/2014/main" id="{43BBCAB0-CEBA-1BA7-46AF-ED8684F11B14}"/>
                  </a:ext>
                </a:extLst>
              </p:cNvPr>
              <p:cNvSpPr>
                <a:spLocks/>
              </p:cNvSpPr>
              <p:nvPr/>
            </p:nvSpPr>
            <p:spPr bwMode="auto">
              <a:xfrm>
                <a:off x="7578726" y="3570288"/>
                <a:ext cx="1357313" cy="1357313"/>
              </a:xfrm>
              <a:custGeom>
                <a:avLst/>
                <a:gdLst>
                  <a:gd name="T0" fmla="*/ 1535 w 3418"/>
                  <a:gd name="T1" fmla="*/ 7 h 3420"/>
                  <a:gd name="T2" fmla="*/ 1286 w 3418"/>
                  <a:gd name="T3" fmla="*/ 47 h 3420"/>
                  <a:gd name="T4" fmla="*/ 1053 w 3418"/>
                  <a:gd name="T5" fmla="*/ 125 h 3420"/>
                  <a:gd name="T6" fmla="*/ 833 w 3418"/>
                  <a:gd name="T7" fmla="*/ 236 h 3420"/>
                  <a:gd name="T8" fmla="*/ 629 w 3418"/>
                  <a:gd name="T9" fmla="*/ 383 h 3420"/>
                  <a:gd name="T10" fmla="*/ 439 w 3418"/>
                  <a:gd name="T11" fmla="*/ 563 h 3420"/>
                  <a:gd name="T12" fmla="*/ 282 w 3418"/>
                  <a:gd name="T13" fmla="*/ 764 h 3420"/>
                  <a:gd name="T14" fmla="*/ 158 w 3418"/>
                  <a:gd name="T15" fmla="*/ 978 h 3420"/>
                  <a:gd name="T16" fmla="*/ 69 w 3418"/>
                  <a:gd name="T17" fmla="*/ 1207 h 3420"/>
                  <a:gd name="T18" fmla="*/ 16 w 3418"/>
                  <a:gd name="T19" fmla="*/ 1450 h 3420"/>
                  <a:gd name="T20" fmla="*/ 0 w 3418"/>
                  <a:gd name="T21" fmla="*/ 1710 h 3420"/>
                  <a:gd name="T22" fmla="*/ 11 w 3418"/>
                  <a:gd name="T23" fmla="*/ 1925 h 3420"/>
                  <a:gd name="T24" fmla="*/ 47 w 3418"/>
                  <a:gd name="T25" fmla="*/ 2130 h 3420"/>
                  <a:gd name="T26" fmla="*/ 125 w 3418"/>
                  <a:gd name="T27" fmla="*/ 2366 h 3420"/>
                  <a:gd name="T28" fmla="*/ 236 w 3418"/>
                  <a:gd name="T29" fmla="*/ 2584 h 3420"/>
                  <a:gd name="T30" fmla="*/ 305 w 3418"/>
                  <a:gd name="T31" fmla="*/ 2688 h 3420"/>
                  <a:gd name="T32" fmla="*/ 439 w 3418"/>
                  <a:gd name="T33" fmla="*/ 2854 h 3420"/>
                  <a:gd name="T34" fmla="*/ 629 w 3418"/>
                  <a:gd name="T35" fmla="*/ 3035 h 3420"/>
                  <a:gd name="T36" fmla="*/ 833 w 3418"/>
                  <a:gd name="T37" fmla="*/ 3182 h 3420"/>
                  <a:gd name="T38" fmla="*/ 1053 w 3418"/>
                  <a:gd name="T39" fmla="*/ 3295 h 3420"/>
                  <a:gd name="T40" fmla="*/ 1286 w 3418"/>
                  <a:gd name="T41" fmla="*/ 3369 h 3420"/>
                  <a:gd name="T42" fmla="*/ 1535 w 3418"/>
                  <a:gd name="T43" fmla="*/ 3412 h 3420"/>
                  <a:gd name="T44" fmla="*/ 1797 w 3418"/>
                  <a:gd name="T45" fmla="*/ 3417 h 3420"/>
                  <a:gd name="T46" fmla="*/ 1839 w 3418"/>
                  <a:gd name="T47" fmla="*/ 3414 h 3420"/>
                  <a:gd name="T48" fmla="*/ 1967 w 3418"/>
                  <a:gd name="T49" fmla="*/ 3401 h 3420"/>
                  <a:gd name="T50" fmla="*/ 2210 w 3418"/>
                  <a:gd name="T51" fmla="*/ 3349 h 3420"/>
                  <a:gd name="T52" fmla="*/ 2326 w 3418"/>
                  <a:gd name="T53" fmla="*/ 3308 h 3420"/>
                  <a:gd name="T54" fmla="*/ 2512 w 3418"/>
                  <a:gd name="T55" fmla="*/ 3223 h 3420"/>
                  <a:gd name="T56" fmla="*/ 2635 w 3418"/>
                  <a:gd name="T57" fmla="*/ 3147 h 3420"/>
                  <a:gd name="T58" fmla="*/ 2721 w 3418"/>
                  <a:gd name="T59" fmla="*/ 3088 h 3420"/>
                  <a:gd name="T60" fmla="*/ 2853 w 3418"/>
                  <a:gd name="T61" fmla="*/ 2979 h 3420"/>
                  <a:gd name="T62" fmla="*/ 3005 w 3418"/>
                  <a:gd name="T63" fmla="*/ 2821 h 3420"/>
                  <a:gd name="T64" fmla="*/ 3111 w 3418"/>
                  <a:gd name="T65" fmla="*/ 2688 h 3420"/>
                  <a:gd name="T66" fmla="*/ 3158 w 3418"/>
                  <a:gd name="T67" fmla="*/ 2619 h 3420"/>
                  <a:gd name="T68" fmla="*/ 3259 w 3418"/>
                  <a:gd name="T69" fmla="*/ 2440 h 3420"/>
                  <a:gd name="T70" fmla="*/ 3314 w 3418"/>
                  <a:gd name="T71" fmla="*/ 2307 h 3420"/>
                  <a:gd name="T72" fmla="*/ 3368 w 3418"/>
                  <a:gd name="T73" fmla="*/ 2130 h 3420"/>
                  <a:gd name="T74" fmla="*/ 3405 w 3418"/>
                  <a:gd name="T75" fmla="*/ 1925 h 3420"/>
                  <a:gd name="T76" fmla="*/ 3413 w 3418"/>
                  <a:gd name="T77" fmla="*/ 1828 h 3420"/>
                  <a:gd name="T78" fmla="*/ 3418 w 3418"/>
                  <a:gd name="T79" fmla="*/ 1710 h 3420"/>
                  <a:gd name="T80" fmla="*/ 3400 w 3418"/>
                  <a:gd name="T81" fmla="*/ 1450 h 3420"/>
                  <a:gd name="T82" fmla="*/ 3347 w 3418"/>
                  <a:gd name="T83" fmla="*/ 1207 h 3420"/>
                  <a:gd name="T84" fmla="*/ 3259 w 3418"/>
                  <a:gd name="T85" fmla="*/ 978 h 3420"/>
                  <a:gd name="T86" fmla="*/ 3136 w 3418"/>
                  <a:gd name="T87" fmla="*/ 764 h 3420"/>
                  <a:gd name="T88" fmla="*/ 2977 w 3418"/>
                  <a:gd name="T89" fmla="*/ 563 h 3420"/>
                  <a:gd name="T90" fmla="*/ 2788 w 3418"/>
                  <a:gd name="T91" fmla="*/ 383 h 3420"/>
                  <a:gd name="T92" fmla="*/ 2653 w 3418"/>
                  <a:gd name="T93" fmla="*/ 281 h 3420"/>
                  <a:gd name="T94" fmla="*/ 2512 w 3418"/>
                  <a:gd name="T95" fmla="*/ 195 h 3420"/>
                  <a:gd name="T96" fmla="*/ 2288 w 3418"/>
                  <a:gd name="T97" fmla="*/ 94 h 3420"/>
                  <a:gd name="T98" fmla="*/ 2049 w 3418"/>
                  <a:gd name="T99" fmla="*/ 31 h 3420"/>
                  <a:gd name="T100" fmla="*/ 1883 w 3418"/>
                  <a:gd name="T101" fmla="*/ 7 h 3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18" h="3420">
                    <a:moveTo>
                      <a:pt x="1709" y="0"/>
                    </a:moveTo>
                    <a:lnTo>
                      <a:pt x="1621" y="1"/>
                    </a:lnTo>
                    <a:lnTo>
                      <a:pt x="1535" y="7"/>
                    </a:lnTo>
                    <a:lnTo>
                      <a:pt x="1450" y="16"/>
                    </a:lnTo>
                    <a:lnTo>
                      <a:pt x="1368" y="31"/>
                    </a:lnTo>
                    <a:lnTo>
                      <a:pt x="1286" y="47"/>
                    </a:lnTo>
                    <a:lnTo>
                      <a:pt x="1206" y="69"/>
                    </a:lnTo>
                    <a:lnTo>
                      <a:pt x="1128" y="94"/>
                    </a:lnTo>
                    <a:lnTo>
                      <a:pt x="1053" y="125"/>
                    </a:lnTo>
                    <a:lnTo>
                      <a:pt x="978" y="157"/>
                    </a:lnTo>
                    <a:lnTo>
                      <a:pt x="905" y="195"/>
                    </a:lnTo>
                    <a:lnTo>
                      <a:pt x="833" y="236"/>
                    </a:lnTo>
                    <a:lnTo>
                      <a:pt x="764" y="281"/>
                    </a:lnTo>
                    <a:lnTo>
                      <a:pt x="695" y="330"/>
                    </a:lnTo>
                    <a:lnTo>
                      <a:pt x="629" y="383"/>
                    </a:lnTo>
                    <a:lnTo>
                      <a:pt x="563" y="439"/>
                    </a:lnTo>
                    <a:lnTo>
                      <a:pt x="501" y="501"/>
                    </a:lnTo>
                    <a:lnTo>
                      <a:pt x="439" y="563"/>
                    </a:lnTo>
                    <a:lnTo>
                      <a:pt x="383" y="629"/>
                    </a:lnTo>
                    <a:lnTo>
                      <a:pt x="330" y="695"/>
                    </a:lnTo>
                    <a:lnTo>
                      <a:pt x="282" y="764"/>
                    </a:lnTo>
                    <a:lnTo>
                      <a:pt x="236" y="833"/>
                    </a:lnTo>
                    <a:lnTo>
                      <a:pt x="196" y="905"/>
                    </a:lnTo>
                    <a:lnTo>
                      <a:pt x="158" y="978"/>
                    </a:lnTo>
                    <a:lnTo>
                      <a:pt x="125" y="1054"/>
                    </a:lnTo>
                    <a:lnTo>
                      <a:pt x="94" y="1128"/>
                    </a:lnTo>
                    <a:lnTo>
                      <a:pt x="69" y="1207"/>
                    </a:lnTo>
                    <a:lnTo>
                      <a:pt x="47" y="1286"/>
                    </a:lnTo>
                    <a:lnTo>
                      <a:pt x="31" y="1369"/>
                    </a:lnTo>
                    <a:lnTo>
                      <a:pt x="16" y="1450"/>
                    </a:lnTo>
                    <a:lnTo>
                      <a:pt x="7" y="1535"/>
                    </a:lnTo>
                    <a:lnTo>
                      <a:pt x="1" y="1621"/>
                    </a:lnTo>
                    <a:lnTo>
                      <a:pt x="0" y="1710"/>
                    </a:lnTo>
                    <a:lnTo>
                      <a:pt x="1" y="1797"/>
                    </a:lnTo>
                    <a:lnTo>
                      <a:pt x="7" y="1883"/>
                    </a:lnTo>
                    <a:lnTo>
                      <a:pt x="11" y="1925"/>
                    </a:lnTo>
                    <a:lnTo>
                      <a:pt x="16" y="1967"/>
                    </a:lnTo>
                    <a:lnTo>
                      <a:pt x="31" y="2050"/>
                    </a:lnTo>
                    <a:lnTo>
                      <a:pt x="47" y="2130"/>
                    </a:lnTo>
                    <a:lnTo>
                      <a:pt x="69" y="2211"/>
                    </a:lnTo>
                    <a:lnTo>
                      <a:pt x="94" y="2289"/>
                    </a:lnTo>
                    <a:lnTo>
                      <a:pt x="125" y="2366"/>
                    </a:lnTo>
                    <a:lnTo>
                      <a:pt x="158" y="2440"/>
                    </a:lnTo>
                    <a:lnTo>
                      <a:pt x="196" y="2513"/>
                    </a:lnTo>
                    <a:lnTo>
                      <a:pt x="236" y="2584"/>
                    </a:lnTo>
                    <a:lnTo>
                      <a:pt x="258" y="2619"/>
                    </a:lnTo>
                    <a:lnTo>
                      <a:pt x="282" y="2654"/>
                    </a:lnTo>
                    <a:lnTo>
                      <a:pt x="305" y="2688"/>
                    </a:lnTo>
                    <a:lnTo>
                      <a:pt x="330" y="2722"/>
                    </a:lnTo>
                    <a:lnTo>
                      <a:pt x="383" y="2789"/>
                    </a:lnTo>
                    <a:lnTo>
                      <a:pt x="439" y="2854"/>
                    </a:lnTo>
                    <a:lnTo>
                      <a:pt x="501" y="2919"/>
                    </a:lnTo>
                    <a:lnTo>
                      <a:pt x="563" y="2979"/>
                    </a:lnTo>
                    <a:lnTo>
                      <a:pt x="629" y="3035"/>
                    </a:lnTo>
                    <a:lnTo>
                      <a:pt x="695" y="3088"/>
                    </a:lnTo>
                    <a:lnTo>
                      <a:pt x="764" y="3137"/>
                    </a:lnTo>
                    <a:lnTo>
                      <a:pt x="833" y="3182"/>
                    </a:lnTo>
                    <a:lnTo>
                      <a:pt x="905" y="3223"/>
                    </a:lnTo>
                    <a:lnTo>
                      <a:pt x="978" y="3260"/>
                    </a:lnTo>
                    <a:lnTo>
                      <a:pt x="1053" y="3295"/>
                    </a:lnTo>
                    <a:lnTo>
                      <a:pt x="1128" y="3323"/>
                    </a:lnTo>
                    <a:lnTo>
                      <a:pt x="1206" y="3349"/>
                    </a:lnTo>
                    <a:lnTo>
                      <a:pt x="1286" y="3369"/>
                    </a:lnTo>
                    <a:lnTo>
                      <a:pt x="1368" y="3388"/>
                    </a:lnTo>
                    <a:lnTo>
                      <a:pt x="1450" y="3401"/>
                    </a:lnTo>
                    <a:lnTo>
                      <a:pt x="1535" y="3412"/>
                    </a:lnTo>
                    <a:lnTo>
                      <a:pt x="1621" y="3417"/>
                    </a:lnTo>
                    <a:lnTo>
                      <a:pt x="1709" y="3420"/>
                    </a:lnTo>
                    <a:lnTo>
                      <a:pt x="1797" y="3417"/>
                    </a:lnTo>
                    <a:lnTo>
                      <a:pt x="1817" y="3415"/>
                    </a:lnTo>
                    <a:lnTo>
                      <a:pt x="1828" y="3414"/>
                    </a:lnTo>
                    <a:lnTo>
                      <a:pt x="1839" y="3414"/>
                    </a:lnTo>
                    <a:lnTo>
                      <a:pt x="1883" y="3412"/>
                    </a:lnTo>
                    <a:lnTo>
                      <a:pt x="1924" y="3406"/>
                    </a:lnTo>
                    <a:lnTo>
                      <a:pt x="1967" y="3401"/>
                    </a:lnTo>
                    <a:lnTo>
                      <a:pt x="2049" y="3388"/>
                    </a:lnTo>
                    <a:lnTo>
                      <a:pt x="2130" y="3369"/>
                    </a:lnTo>
                    <a:lnTo>
                      <a:pt x="2210" y="3349"/>
                    </a:lnTo>
                    <a:lnTo>
                      <a:pt x="2288" y="3323"/>
                    </a:lnTo>
                    <a:lnTo>
                      <a:pt x="2307" y="3315"/>
                    </a:lnTo>
                    <a:lnTo>
                      <a:pt x="2326" y="3308"/>
                    </a:lnTo>
                    <a:lnTo>
                      <a:pt x="2365" y="3295"/>
                    </a:lnTo>
                    <a:lnTo>
                      <a:pt x="2439" y="3260"/>
                    </a:lnTo>
                    <a:lnTo>
                      <a:pt x="2512" y="3223"/>
                    </a:lnTo>
                    <a:lnTo>
                      <a:pt x="2583" y="3182"/>
                    </a:lnTo>
                    <a:lnTo>
                      <a:pt x="2618" y="3159"/>
                    </a:lnTo>
                    <a:lnTo>
                      <a:pt x="2635" y="3147"/>
                    </a:lnTo>
                    <a:lnTo>
                      <a:pt x="2653" y="3137"/>
                    </a:lnTo>
                    <a:lnTo>
                      <a:pt x="2687" y="3112"/>
                    </a:lnTo>
                    <a:lnTo>
                      <a:pt x="2721" y="3088"/>
                    </a:lnTo>
                    <a:lnTo>
                      <a:pt x="2788" y="3035"/>
                    </a:lnTo>
                    <a:lnTo>
                      <a:pt x="2820" y="3006"/>
                    </a:lnTo>
                    <a:lnTo>
                      <a:pt x="2853" y="2979"/>
                    </a:lnTo>
                    <a:lnTo>
                      <a:pt x="2918" y="2919"/>
                    </a:lnTo>
                    <a:lnTo>
                      <a:pt x="2977" y="2854"/>
                    </a:lnTo>
                    <a:lnTo>
                      <a:pt x="3005" y="2821"/>
                    </a:lnTo>
                    <a:lnTo>
                      <a:pt x="3034" y="2789"/>
                    </a:lnTo>
                    <a:lnTo>
                      <a:pt x="3086" y="2722"/>
                    </a:lnTo>
                    <a:lnTo>
                      <a:pt x="3111" y="2688"/>
                    </a:lnTo>
                    <a:lnTo>
                      <a:pt x="3136" y="2654"/>
                    </a:lnTo>
                    <a:lnTo>
                      <a:pt x="3146" y="2636"/>
                    </a:lnTo>
                    <a:lnTo>
                      <a:pt x="3158" y="2619"/>
                    </a:lnTo>
                    <a:lnTo>
                      <a:pt x="3181" y="2584"/>
                    </a:lnTo>
                    <a:lnTo>
                      <a:pt x="3222" y="2513"/>
                    </a:lnTo>
                    <a:lnTo>
                      <a:pt x="3259" y="2440"/>
                    </a:lnTo>
                    <a:lnTo>
                      <a:pt x="3293" y="2366"/>
                    </a:lnTo>
                    <a:lnTo>
                      <a:pt x="3307" y="2327"/>
                    </a:lnTo>
                    <a:lnTo>
                      <a:pt x="3314" y="2307"/>
                    </a:lnTo>
                    <a:lnTo>
                      <a:pt x="3322" y="2289"/>
                    </a:lnTo>
                    <a:lnTo>
                      <a:pt x="3347" y="2211"/>
                    </a:lnTo>
                    <a:lnTo>
                      <a:pt x="3368" y="2130"/>
                    </a:lnTo>
                    <a:lnTo>
                      <a:pt x="3386" y="2050"/>
                    </a:lnTo>
                    <a:lnTo>
                      <a:pt x="3400" y="1967"/>
                    </a:lnTo>
                    <a:lnTo>
                      <a:pt x="3405" y="1925"/>
                    </a:lnTo>
                    <a:lnTo>
                      <a:pt x="3410" y="1883"/>
                    </a:lnTo>
                    <a:lnTo>
                      <a:pt x="3413" y="1840"/>
                    </a:lnTo>
                    <a:lnTo>
                      <a:pt x="3413" y="1828"/>
                    </a:lnTo>
                    <a:lnTo>
                      <a:pt x="3414" y="1818"/>
                    </a:lnTo>
                    <a:lnTo>
                      <a:pt x="3416" y="1797"/>
                    </a:lnTo>
                    <a:lnTo>
                      <a:pt x="3418" y="1710"/>
                    </a:lnTo>
                    <a:lnTo>
                      <a:pt x="3416" y="1621"/>
                    </a:lnTo>
                    <a:lnTo>
                      <a:pt x="3410" y="1535"/>
                    </a:lnTo>
                    <a:lnTo>
                      <a:pt x="3400" y="1450"/>
                    </a:lnTo>
                    <a:lnTo>
                      <a:pt x="3386" y="1369"/>
                    </a:lnTo>
                    <a:lnTo>
                      <a:pt x="3368" y="1286"/>
                    </a:lnTo>
                    <a:lnTo>
                      <a:pt x="3347" y="1207"/>
                    </a:lnTo>
                    <a:lnTo>
                      <a:pt x="3322" y="1128"/>
                    </a:lnTo>
                    <a:lnTo>
                      <a:pt x="3293" y="1054"/>
                    </a:lnTo>
                    <a:lnTo>
                      <a:pt x="3259" y="978"/>
                    </a:lnTo>
                    <a:lnTo>
                      <a:pt x="3222" y="905"/>
                    </a:lnTo>
                    <a:lnTo>
                      <a:pt x="3181" y="833"/>
                    </a:lnTo>
                    <a:lnTo>
                      <a:pt x="3136" y="764"/>
                    </a:lnTo>
                    <a:lnTo>
                      <a:pt x="3086" y="695"/>
                    </a:lnTo>
                    <a:lnTo>
                      <a:pt x="3034" y="629"/>
                    </a:lnTo>
                    <a:lnTo>
                      <a:pt x="2977" y="563"/>
                    </a:lnTo>
                    <a:lnTo>
                      <a:pt x="2918" y="501"/>
                    </a:lnTo>
                    <a:lnTo>
                      <a:pt x="2853" y="439"/>
                    </a:lnTo>
                    <a:lnTo>
                      <a:pt x="2788" y="383"/>
                    </a:lnTo>
                    <a:lnTo>
                      <a:pt x="2721" y="330"/>
                    </a:lnTo>
                    <a:lnTo>
                      <a:pt x="2687" y="304"/>
                    </a:lnTo>
                    <a:lnTo>
                      <a:pt x="2653" y="281"/>
                    </a:lnTo>
                    <a:lnTo>
                      <a:pt x="2618" y="257"/>
                    </a:lnTo>
                    <a:lnTo>
                      <a:pt x="2583" y="236"/>
                    </a:lnTo>
                    <a:lnTo>
                      <a:pt x="2512" y="195"/>
                    </a:lnTo>
                    <a:lnTo>
                      <a:pt x="2439" y="157"/>
                    </a:lnTo>
                    <a:lnTo>
                      <a:pt x="2365" y="125"/>
                    </a:lnTo>
                    <a:lnTo>
                      <a:pt x="2288" y="94"/>
                    </a:lnTo>
                    <a:lnTo>
                      <a:pt x="2210" y="69"/>
                    </a:lnTo>
                    <a:lnTo>
                      <a:pt x="2130" y="47"/>
                    </a:lnTo>
                    <a:lnTo>
                      <a:pt x="2049" y="31"/>
                    </a:lnTo>
                    <a:lnTo>
                      <a:pt x="1967" y="16"/>
                    </a:lnTo>
                    <a:lnTo>
                      <a:pt x="1924" y="10"/>
                    </a:lnTo>
                    <a:lnTo>
                      <a:pt x="1883" y="7"/>
                    </a:lnTo>
                    <a:lnTo>
                      <a:pt x="1797" y="1"/>
                    </a:lnTo>
                    <a:lnTo>
                      <a:pt x="1709" y="0"/>
                    </a:lnTo>
                    <a:close/>
                  </a:path>
                </a:pathLst>
              </a:custGeom>
              <a:solidFill>
                <a:srgbClr val="66C1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23">
                <a:extLst>
                  <a:ext uri="{FF2B5EF4-FFF2-40B4-BE49-F238E27FC236}">
                    <a16:creationId xmlns:a16="http://schemas.microsoft.com/office/drawing/2014/main" id="{F72C09B6-A64E-B800-04CB-92C829BE200B}"/>
                  </a:ext>
                </a:extLst>
              </p:cNvPr>
              <p:cNvSpPr>
                <a:spLocks noEditPoints="1"/>
              </p:cNvSpPr>
              <p:nvPr/>
            </p:nvSpPr>
            <p:spPr bwMode="auto">
              <a:xfrm>
                <a:off x="4376738" y="3319463"/>
                <a:ext cx="2117725" cy="2071688"/>
              </a:xfrm>
              <a:custGeom>
                <a:avLst/>
                <a:gdLst>
                  <a:gd name="T0" fmla="*/ 2135 w 5336"/>
                  <a:gd name="T1" fmla="*/ 48 h 5221"/>
                  <a:gd name="T2" fmla="*/ 1525 w 5336"/>
                  <a:gd name="T3" fmla="*/ 246 h 5221"/>
                  <a:gd name="T4" fmla="*/ 878 w 5336"/>
                  <a:gd name="T5" fmla="*/ 686 h 5221"/>
                  <a:gd name="T6" fmla="*/ 367 w 5336"/>
                  <a:gd name="T7" fmla="*/ 1301 h 5221"/>
                  <a:gd name="T8" fmla="*/ 90 w 5336"/>
                  <a:gd name="T9" fmla="*/ 1946 h 5221"/>
                  <a:gd name="T10" fmla="*/ 0 w 5336"/>
                  <a:gd name="T11" fmla="*/ 2600 h 5221"/>
                  <a:gd name="T12" fmla="*/ 26 w 5336"/>
                  <a:gd name="T13" fmla="*/ 3070 h 5221"/>
                  <a:gd name="T14" fmla="*/ 126 w 5336"/>
                  <a:gd name="T15" fmla="*/ 3503 h 5221"/>
                  <a:gd name="T16" fmla="*/ 303 w 5336"/>
                  <a:gd name="T17" fmla="*/ 3902 h 5221"/>
                  <a:gd name="T18" fmla="*/ 553 w 5336"/>
                  <a:gd name="T19" fmla="*/ 4262 h 5221"/>
                  <a:gd name="T20" fmla="*/ 877 w 5336"/>
                  <a:gd name="T21" fmla="*/ 4586 h 5221"/>
                  <a:gd name="T22" fmla="*/ 1296 w 5336"/>
                  <a:gd name="T23" fmla="*/ 4881 h 5221"/>
                  <a:gd name="T24" fmla="*/ 1999 w 5336"/>
                  <a:gd name="T25" fmla="*/ 5151 h 5221"/>
                  <a:gd name="T26" fmla="*/ 2587 w 5336"/>
                  <a:gd name="T27" fmla="*/ 5220 h 5221"/>
                  <a:gd name="T28" fmla="*/ 3022 w 5336"/>
                  <a:gd name="T29" fmla="*/ 5197 h 5221"/>
                  <a:gd name="T30" fmla="*/ 3310 w 5336"/>
                  <a:gd name="T31" fmla="*/ 5147 h 5221"/>
                  <a:gd name="T32" fmla="*/ 3676 w 5336"/>
                  <a:gd name="T33" fmla="*/ 5037 h 5221"/>
                  <a:gd name="T34" fmla="*/ 3961 w 5336"/>
                  <a:gd name="T35" fmla="*/ 4905 h 5221"/>
                  <a:gd name="T36" fmla="*/ 4261 w 5336"/>
                  <a:gd name="T37" fmla="*/ 4720 h 5221"/>
                  <a:gd name="T38" fmla="*/ 4593 w 5336"/>
                  <a:gd name="T39" fmla="*/ 4449 h 5221"/>
                  <a:gd name="T40" fmla="*/ 4729 w 5336"/>
                  <a:gd name="T41" fmla="*/ 4308 h 5221"/>
                  <a:gd name="T42" fmla="*/ 4994 w 5336"/>
                  <a:gd name="T43" fmla="*/ 3953 h 5221"/>
                  <a:gd name="T44" fmla="*/ 5137 w 5336"/>
                  <a:gd name="T45" fmla="*/ 3679 h 5221"/>
                  <a:gd name="T46" fmla="*/ 5227 w 5336"/>
                  <a:gd name="T47" fmla="*/ 3427 h 5221"/>
                  <a:gd name="T48" fmla="*/ 5307 w 5336"/>
                  <a:gd name="T49" fmla="*/ 3068 h 5221"/>
                  <a:gd name="T50" fmla="*/ 5335 w 5336"/>
                  <a:gd name="T51" fmla="*/ 2737 h 5221"/>
                  <a:gd name="T52" fmla="*/ 5307 w 5336"/>
                  <a:gd name="T53" fmla="*/ 2265 h 5221"/>
                  <a:gd name="T54" fmla="*/ 5205 w 5336"/>
                  <a:gd name="T55" fmla="*/ 1823 h 5221"/>
                  <a:gd name="T56" fmla="*/ 4930 w 5336"/>
                  <a:gd name="T57" fmla="*/ 1246 h 5221"/>
                  <a:gd name="T58" fmla="*/ 4648 w 5336"/>
                  <a:gd name="T59" fmla="*/ 879 h 5221"/>
                  <a:gd name="T60" fmla="*/ 4248 w 5336"/>
                  <a:gd name="T61" fmla="*/ 515 h 5221"/>
                  <a:gd name="T62" fmla="*/ 3863 w 5336"/>
                  <a:gd name="T63" fmla="*/ 274 h 5221"/>
                  <a:gd name="T64" fmla="*/ 3450 w 5336"/>
                  <a:gd name="T65" fmla="*/ 109 h 5221"/>
                  <a:gd name="T66" fmla="*/ 3003 w 5336"/>
                  <a:gd name="T67" fmla="*/ 17 h 5221"/>
                  <a:gd name="T68" fmla="*/ 1370 w 5336"/>
                  <a:gd name="T69" fmla="*/ 1558 h 5221"/>
                  <a:gd name="T70" fmla="*/ 1860 w 5336"/>
                  <a:gd name="T71" fmla="*/ 1245 h 5221"/>
                  <a:gd name="T72" fmla="*/ 2428 w 5336"/>
                  <a:gd name="T73" fmla="*/ 1121 h 5221"/>
                  <a:gd name="T74" fmla="*/ 2937 w 5336"/>
                  <a:gd name="T75" fmla="*/ 1167 h 5221"/>
                  <a:gd name="T76" fmla="*/ 3425 w 5336"/>
                  <a:gd name="T77" fmla="*/ 1377 h 5221"/>
                  <a:gd name="T78" fmla="*/ 3784 w 5336"/>
                  <a:gd name="T79" fmla="*/ 1683 h 5221"/>
                  <a:gd name="T80" fmla="*/ 4100 w 5336"/>
                  <a:gd name="T81" fmla="*/ 2173 h 5221"/>
                  <a:gd name="T82" fmla="*/ 4223 w 5336"/>
                  <a:gd name="T83" fmla="*/ 2741 h 5221"/>
                  <a:gd name="T84" fmla="*/ 4211 w 5336"/>
                  <a:gd name="T85" fmla="*/ 3044 h 5221"/>
                  <a:gd name="T86" fmla="*/ 4114 w 5336"/>
                  <a:gd name="T87" fmla="*/ 3446 h 5221"/>
                  <a:gd name="T88" fmla="*/ 3943 w 5336"/>
                  <a:gd name="T89" fmla="*/ 3774 h 5221"/>
                  <a:gd name="T90" fmla="*/ 3660 w 5336"/>
                  <a:gd name="T91" fmla="*/ 4098 h 5221"/>
                  <a:gd name="T92" fmla="*/ 3425 w 5336"/>
                  <a:gd name="T93" fmla="*/ 4278 h 5221"/>
                  <a:gd name="T94" fmla="*/ 3095 w 5336"/>
                  <a:gd name="T95" fmla="*/ 4443 h 5221"/>
                  <a:gd name="T96" fmla="*/ 2646 w 5336"/>
                  <a:gd name="T97" fmla="*/ 4534 h 5221"/>
                  <a:gd name="T98" fmla="*/ 2257 w 5336"/>
                  <a:gd name="T99" fmla="*/ 4521 h 5221"/>
                  <a:gd name="T100" fmla="*/ 1712 w 5336"/>
                  <a:gd name="T101" fmla="*/ 4343 h 5221"/>
                  <a:gd name="T102" fmla="*/ 1246 w 5336"/>
                  <a:gd name="T103" fmla="*/ 3974 h 5221"/>
                  <a:gd name="T104" fmla="*/ 1002 w 5336"/>
                  <a:gd name="T105" fmla="*/ 3633 h 5221"/>
                  <a:gd name="T106" fmla="*/ 823 w 5336"/>
                  <a:gd name="T107" fmla="*/ 3087 h 5221"/>
                  <a:gd name="T108" fmla="*/ 823 w 5336"/>
                  <a:gd name="T109" fmla="*/ 2570 h 5221"/>
                  <a:gd name="T110" fmla="*/ 1002 w 5336"/>
                  <a:gd name="T111" fmla="*/ 2025 h 5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36" h="5221">
                    <a:moveTo>
                      <a:pt x="2668" y="0"/>
                    </a:moveTo>
                    <a:lnTo>
                      <a:pt x="2598" y="0"/>
                    </a:lnTo>
                    <a:lnTo>
                      <a:pt x="2530" y="3"/>
                    </a:lnTo>
                    <a:lnTo>
                      <a:pt x="2396" y="12"/>
                    </a:lnTo>
                    <a:lnTo>
                      <a:pt x="2263" y="27"/>
                    </a:lnTo>
                    <a:lnTo>
                      <a:pt x="2198" y="36"/>
                    </a:lnTo>
                    <a:lnTo>
                      <a:pt x="2135" y="48"/>
                    </a:lnTo>
                    <a:lnTo>
                      <a:pt x="2007" y="75"/>
                    </a:lnTo>
                    <a:lnTo>
                      <a:pt x="1944" y="91"/>
                    </a:lnTo>
                    <a:lnTo>
                      <a:pt x="1883" y="109"/>
                    </a:lnTo>
                    <a:lnTo>
                      <a:pt x="1821" y="128"/>
                    </a:lnTo>
                    <a:lnTo>
                      <a:pt x="1762" y="148"/>
                    </a:lnTo>
                    <a:lnTo>
                      <a:pt x="1643" y="196"/>
                    </a:lnTo>
                    <a:lnTo>
                      <a:pt x="1525" y="246"/>
                    </a:lnTo>
                    <a:lnTo>
                      <a:pt x="1411" y="305"/>
                    </a:lnTo>
                    <a:lnTo>
                      <a:pt x="1300" y="368"/>
                    </a:lnTo>
                    <a:lnTo>
                      <a:pt x="1191" y="439"/>
                    </a:lnTo>
                    <a:lnTo>
                      <a:pt x="1084" y="515"/>
                    </a:lnTo>
                    <a:lnTo>
                      <a:pt x="1031" y="555"/>
                    </a:lnTo>
                    <a:lnTo>
                      <a:pt x="980" y="598"/>
                    </a:lnTo>
                    <a:lnTo>
                      <a:pt x="878" y="686"/>
                    </a:lnTo>
                    <a:lnTo>
                      <a:pt x="781" y="782"/>
                    </a:lnTo>
                    <a:lnTo>
                      <a:pt x="685" y="879"/>
                    </a:lnTo>
                    <a:lnTo>
                      <a:pt x="597" y="982"/>
                    </a:lnTo>
                    <a:lnTo>
                      <a:pt x="554" y="1032"/>
                    </a:lnTo>
                    <a:lnTo>
                      <a:pt x="514" y="1085"/>
                    </a:lnTo>
                    <a:lnTo>
                      <a:pt x="438" y="1192"/>
                    </a:lnTo>
                    <a:lnTo>
                      <a:pt x="367" y="1301"/>
                    </a:lnTo>
                    <a:lnTo>
                      <a:pt x="304" y="1413"/>
                    </a:lnTo>
                    <a:lnTo>
                      <a:pt x="245" y="1526"/>
                    </a:lnTo>
                    <a:lnTo>
                      <a:pt x="195" y="1645"/>
                    </a:lnTo>
                    <a:lnTo>
                      <a:pt x="148" y="1763"/>
                    </a:lnTo>
                    <a:lnTo>
                      <a:pt x="127" y="1823"/>
                    </a:lnTo>
                    <a:lnTo>
                      <a:pt x="109" y="1885"/>
                    </a:lnTo>
                    <a:lnTo>
                      <a:pt x="90" y="1946"/>
                    </a:lnTo>
                    <a:lnTo>
                      <a:pt x="74" y="2009"/>
                    </a:lnTo>
                    <a:lnTo>
                      <a:pt x="48" y="2136"/>
                    </a:lnTo>
                    <a:lnTo>
                      <a:pt x="35" y="2200"/>
                    </a:lnTo>
                    <a:lnTo>
                      <a:pt x="26" y="2265"/>
                    </a:lnTo>
                    <a:lnTo>
                      <a:pt x="11" y="2397"/>
                    </a:lnTo>
                    <a:lnTo>
                      <a:pt x="2" y="2532"/>
                    </a:lnTo>
                    <a:lnTo>
                      <a:pt x="0" y="2600"/>
                    </a:lnTo>
                    <a:lnTo>
                      <a:pt x="0" y="2670"/>
                    </a:lnTo>
                    <a:lnTo>
                      <a:pt x="0" y="2737"/>
                    </a:lnTo>
                    <a:lnTo>
                      <a:pt x="2" y="2805"/>
                    </a:lnTo>
                    <a:lnTo>
                      <a:pt x="5" y="2872"/>
                    </a:lnTo>
                    <a:lnTo>
                      <a:pt x="11" y="2940"/>
                    </a:lnTo>
                    <a:lnTo>
                      <a:pt x="17" y="3004"/>
                    </a:lnTo>
                    <a:lnTo>
                      <a:pt x="26" y="3070"/>
                    </a:lnTo>
                    <a:lnTo>
                      <a:pt x="35" y="3134"/>
                    </a:lnTo>
                    <a:lnTo>
                      <a:pt x="48" y="3198"/>
                    </a:lnTo>
                    <a:lnTo>
                      <a:pt x="59" y="3260"/>
                    </a:lnTo>
                    <a:lnTo>
                      <a:pt x="74" y="3322"/>
                    </a:lnTo>
                    <a:lnTo>
                      <a:pt x="89" y="3383"/>
                    </a:lnTo>
                    <a:lnTo>
                      <a:pt x="108" y="3444"/>
                    </a:lnTo>
                    <a:lnTo>
                      <a:pt x="126" y="3503"/>
                    </a:lnTo>
                    <a:lnTo>
                      <a:pt x="147" y="3563"/>
                    </a:lnTo>
                    <a:lnTo>
                      <a:pt x="168" y="3621"/>
                    </a:lnTo>
                    <a:lnTo>
                      <a:pt x="194" y="3680"/>
                    </a:lnTo>
                    <a:lnTo>
                      <a:pt x="218" y="3735"/>
                    </a:lnTo>
                    <a:lnTo>
                      <a:pt x="244" y="3791"/>
                    </a:lnTo>
                    <a:lnTo>
                      <a:pt x="272" y="3846"/>
                    </a:lnTo>
                    <a:lnTo>
                      <a:pt x="303" y="3902"/>
                    </a:lnTo>
                    <a:lnTo>
                      <a:pt x="333" y="3954"/>
                    </a:lnTo>
                    <a:lnTo>
                      <a:pt x="366" y="4008"/>
                    </a:lnTo>
                    <a:lnTo>
                      <a:pt x="400" y="4060"/>
                    </a:lnTo>
                    <a:lnTo>
                      <a:pt x="437" y="4113"/>
                    </a:lnTo>
                    <a:lnTo>
                      <a:pt x="474" y="4162"/>
                    </a:lnTo>
                    <a:lnTo>
                      <a:pt x="513" y="4213"/>
                    </a:lnTo>
                    <a:lnTo>
                      <a:pt x="553" y="4262"/>
                    </a:lnTo>
                    <a:lnTo>
                      <a:pt x="596" y="4312"/>
                    </a:lnTo>
                    <a:lnTo>
                      <a:pt x="638" y="4359"/>
                    </a:lnTo>
                    <a:lnTo>
                      <a:pt x="684" y="4407"/>
                    </a:lnTo>
                    <a:lnTo>
                      <a:pt x="730" y="4453"/>
                    </a:lnTo>
                    <a:lnTo>
                      <a:pt x="779" y="4500"/>
                    </a:lnTo>
                    <a:lnTo>
                      <a:pt x="828" y="4544"/>
                    </a:lnTo>
                    <a:lnTo>
                      <a:pt x="877" y="4586"/>
                    </a:lnTo>
                    <a:lnTo>
                      <a:pt x="927" y="4628"/>
                    </a:lnTo>
                    <a:lnTo>
                      <a:pt x="978" y="4669"/>
                    </a:lnTo>
                    <a:lnTo>
                      <a:pt x="1029" y="4707"/>
                    </a:lnTo>
                    <a:lnTo>
                      <a:pt x="1082" y="4745"/>
                    </a:lnTo>
                    <a:lnTo>
                      <a:pt x="1188" y="4816"/>
                    </a:lnTo>
                    <a:lnTo>
                      <a:pt x="1241" y="4848"/>
                    </a:lnTo>
                    <a:lnTo>
                      <a:pt x="1296" y="4881"/>
                    </a:lnTo>
                    <a:lnTo>
                      <a:pt x="1408" y="4940"/>
                    </a:lnTo>
                    <a:lnTo>
                      <a:pt x="1521" y="4993"/>
                    </a:lnTo>
                    <a:lnTo>
                      <a:pt x="1579" y="5019"/>
                    </a:lnTo>
                    <a:lnTo>
                      <a:pt x="1637" y="5043"/>
                    </a:lnTo>
                    <a:lnTo>
                      <a:pt x="1756" y="5084"/>
                    </a:lnTo>
                    <a:lnTo>
                      <a:pt x="1876" y="5121"/>
                    </a:lnTo>
                    <a:lnTo>
                      <a:pt x="1999" y="5151"/>
                    </a:lnTo>
                    <a:lnTo>
                      <a:pt x="2062" y="5164"/>
                    </a:lnTo>
                    <a:lnTo>
                      <a:pt x="2127" y="5177"/>
                    </a:lnTo>
                    <a:lnTo>
                      <a:pt x="2254" y="5195"/>
                    </a:lnTo>
                    <a:lnTo>
                      <a:pt x="2386" y="5209"/>
                    </a:lnTo>
                    <a:lnTo>
                      <a:pt x="2452" y="5214"/>
                    </a:lnTo>
                    <a:lnTo>
                      <a:pt x="2520" y="5217"/>
                    </a:lnTo>
                    <a:lnTo>
                      <a:pt x="2587" y="5220"/>
                    </a:lnTo>
                    <a:lnTo>
                      <a:pt x="2656" y="5221"/>
                    </a:lnTo>
                    <a:lnTo>
                      <a:pt x="2723" y="5218"/>
                    </a:lnTo>
                    <a:lnTo>
                      <a:pt x="2791" y="5216"/>
                    </a:lnTo>
                    <a:lnTo>
                      <a:pt x="2857" y="5213"/>
                    </a:lnTo>
                    <a:lnTo>
                      <a:pt x="2925" y="5208"/>
                    </a:lnTo>
                    <a:lnTo>
                      <a:pt x="2989" y="5201"/>
                    </a:lnTo>
                    <a:lnTo>
                      <a:pt x="3022" y="5197"/>
                    </a:lnTo>
                    <a:lnTo>
                      <a:pt x="3038" y="5194"/>
                    </a:lnTo>
                    <a:lnTo>
                      <a:pt x="3055" y="5193"/>
                    </a:lnTo>
                    <a:lnTo>
                      <a:pt x="3119" y="5184"/>
                    </a:lnTo>
                    <a:lnTo>
                      <a:pt x="3151" y="5178"/>
                    </a:lnTo>
                    <a:lnTo>
                      <a:pt x="3185" y="5174"/>
                    </a:lnTo>
                    <a:lnTo>
                      <a:pt x="3247" y="5161"/>
                    </a:lnTo>
                    <a:lnTo>
                      <a:pt x="3310" y="5147"/>
                    </a:lnTo>
                    <a:lnTo>
                      <a:pt x="3372" y="5132"/>
                    </a:lnTo>
                    <a:lnTo>
                      <a:pt x="3435" y="5116"/>
                    </a:lnTo>
                    <a:lnTo>
                      <a:pt x="3495" y="5098"/>
                    </a:lnTo>
                    <a:lnTo>
                      <a:pt x="3525" y="5087"/>
                    </a:lnTo>
                    <a:lnTo>
                      <a:pt x="3556" y="5078"/>
                    </a:lnTo>
                    <a:lnTo>
                      <a:pt x="3615" y="5058"/>
                    </a:lnTo>
                    <a:lnTo>
                      <a:pt x="3676" y="5037"/>
                    </a:lnTo>
                    <a:lnTo>
                      <a:pt x="3734" y="5013"/>
                    </a:lnTo>
                    <a:lnTo>
                      <a:pt x="3792" y="4987"/>
                    </a:lnTo>
                    <a:lnTo>
                      <a:pt x="3820" y="4974"/>
                    </a:lnTo>
                    <a:lnTo>
                      <a:pt x="3834" y="4967"/>
                    </a:lnTo>
                    <a:lnTo>
                      <a:pt x="3849" y="4961"/>
                    </a:lnTo>
                    <a:lnTo>
                      <a:pt x="3906" y="4935"/>
                    </a:lnTo>
                    <a:lnTo>
                      <a:pt x="3961" y="4905"/>
                    </a:lnTo>
                    <a:lnTo>
                      <a:pt x="4017" y="4875"/>
                    </a:lnTo>
                    <a:lnTo>
                      <a:pt x="4072" y="4843"/>
                    </a:lnTo>
                    <a:lnTo>
                      <a:pt x="4129" y="4811"/>
                    </a:lnTo>
                    <a:lnTo>
                      <a:pt x="4182" y="4775"/>
                    </a:lnTo>
                    <a:lnTo>
                      <a:pt x="4208" y="4757"/>
                    </a:lnTo>
                    <a:lnTo>
                      <a:pt x="4236" y="4739"/>
                    </a:lnTo>
                    <a:lnTo>
                      <a:pt x="4261" y="4720"/>
                    </a:lnTo>
                    <a:lnTo>
                      <a:pt x="4287" y="4701"/>
                    </a:lnTo>
                    <a:lnTo>
                      <a:pt x="4340" y="4663"/>
                    </a:lnTo>
                    <a:lnTo>
                      <a:pt x="4391" y="4623"/>
                    </a:lnTo>
                    <a:lnTo>
                      <a:pt x="4442" y="4582"/>
                    </a:lnTo>
                    <a:lnTo>
                      <a:pt x="4493" y="4539"/>
                    </a:lnTo>
                    <a:lnTo>
                      <a:pt x="4545" y="4496"/>
                    </a:lnTo>
                    <a:lnTo>
                      <a:pt x="4593" y="4449"/>
                    </a:lnTo>
                    <a:lnTo>
                      <a:pt x="4640" y="4403"/>
                    </a:lnTo>
                    <a:lnTo>
                      <a:pt x="4650" y="4390"/>
                    </a:lnTo>
                    <a:lnTo>
                      <a:pt x="4662" y="4378"/>
                    </a:lnTo>
                    <a:lnTo>
                      <a:pt x="4685" y="4355"/>
                    </a:lnTo>
                    <a:lnTo>
                      <a:pt x="4695" y="4343"/>
                    </a:lnTo>
                    <a:lnTo>
                      <a:pt x="4706" y="4331"/>
                    </a:lnTo>
                    <a:lnTo>
                      <a:pt x="4729" y="4308"/>
                    </a:lnTo>
                    <a:lnTo>
                      <a:pt x="4771" y="4259"/>
                    </a:lnTo>
                    <a:lnTo>
                      <a:pt x="4812" y="4211"/>
                    </a:lnTo>
                    <a:lnTo>
                      <a:pt x="4851" y="4160"/>
                    </a:lnTo>
                    <a:lnTo>
                      <a:pt x="4890" y="4111"/>
                    </a:lnTo>
                    <a:lnTo>
                      <a:pt x="4926" y="4058"/>
                    </a:lnTo>
                    <a:lnTo>
                      <a:pt x="4960" y="4006"/>
                    </a:lnTo>
                    <a:lnTo>
                      <a:pt x="4994" y="3953"/>
                    </a:lnTo>
                    <a:lnTo>
                      <a:pt x="5026" y="3900"/>
                    </a:lnTo>
                    <a:lnTo>
                      <a:pt x="5056" y="3845"/>
                    </a:lnTo>
                    <a:lnTo>
                      <a:pt x="5084" y="3790"/>
                    </a:lnTo>
                    <a:lnTo>
                      <a:pt x="5090" y="3775"/>
                    </a:lnTo>
                    <a:lnTo>
                      <a:pt x="5097" y="3761"/>
                    </a:lnTo>
                    <a:lnTo>
                      <a:pt x="5111" y="3734"/>
                    </a:lnTo>
                    <a:lnTo>
                      <a:pt x="5137" y="3679"/>
                    </a:lnTo>
                    <a:lnTo>
                      <a:pt x="5160" y="3620"/>
                    </a:lnTo>
                    <a:lnTo>
                      <a:pt x="5183" y="3561"/>
                    </a:lnTo>
                    <a:lnTo>
                      <a:pt x="5204" y="3502"/>
                    </a:lnTo>
                    <a:lnTo>
                      <a:pt x="5213" y="3472"/>
                    </a:lnTo>
                    <a:lnTo>
                      <a:pt x="5218" y="3457"/>
                    </a:lnTo>
                    <a:lnTo>
                      <a:pt x="5223" y="3443"/>
                    </a:lnTo>
                    <a:lnTo>
                      <a:pt x="5227" y="3427"/>
                    </a:lnTo>
                    <a:lnTo>
                      <a:pt x="5231" y="3412"/>
                    </a:lnTo>
                    <a:lnTo>
                      <a:pt x="5241" y="3382"/>
                    </a:lnTo>
                    <a:lnTo>
                      <a:pt x="5257" y="3321"/>
                    </a:lnTo>
                    <a:lnTo>
                      <a:pt x="5272" y="3259"/>
                    </a:lnTo>
                    <a:lnTo>
                      <a:pt x="5285" y="3197"/>
                    </a:lnTo>
                    <a:lnTo>
                      <a:pt x="5297" y="3133"/>
                    </a:lnTo>
                    <a:lnTo>
                      <a:pt x="5307" y="3068"/>
                    </a:lnTo>
                    <a:lnTo>
                      <a:pt x="5308" y="3051"/>
                    </a:lnTo>
                    <a:lnTo>
                      <a:pt x="5311" y="3035"/>
                    </a:lnTo>
                    <a:lnTo>
                      <a:pt x="5315" y="3003"/>
                    </a:lnTo>
                    <a:lnTo>
                      <a:pt x="5323" y="2939"/>
                    </a:lnTo>
                    <a:lnTo>
                      <a:pt x="5328" y="2872"/>
                    </a:lnTo>
                    <a:lnTo>
                      <a:pt x="5332" y="2805"/>
                    </a:lnTo>
                    <a:lnTo>
                      <a:pt x="5335" y="2737"/>
                    </a:lnTo>
                    <a:lnTo>
                      <a:pt x="5335" y="2703"/>
                    </a:lnTo>
                    <a:lnTo>
                      <a:pt x="5335" y="2686"/>
                    </a:lnTo>
                    <a:lnTo>
                      <a:pt x="5336" y="2670"/>
                    </a:lnTo>
                    <a:lnTo>
                      <a:pt x="5335" y="2600"/>
                    </a:lnTo>
                    <a:lnTo>
                      <a:pt x="5332" y="2532"/>
                    </a:lnTo>
                    <a:lnTo>
                      <a:pt x="5323" y="2397"/>
                    </a:lnTo>
                    <a:lnTo>
                      <a:pt x="5307" y="2265"/>
                    </a:lnTo>
                    <a:lnTo>
                      <a:pt x="5297" y="2200"/>
                    </a:lnTo>
                    <a:lnTo>
                      <a:pt x="5287" y="2136"/>
                    </a:lnTo>
                    <a:lnTo>
                      <a:pt x="5273" y="2072"/>
                    </a:lnTo>
                    <a:lnTo>
                      <a:pt x="5258" y="2009"/>
                    </a:lnTo>
                    <a:lnTo>
                      <a:pt x="5242" y="1946"/>
                    </a:lnTo>
                    <a:lnTo>
                      <a:pt x="5225" y="1885"/>
                    </a:lnTo>
                    <a:lnTo>
                      <a:pt x="5205" y="1823"/>
                    </a:lnTo>
                    <a:lnTo>
                      <a:pt x="5184" y="1763"/>
                    </a:lnTo>
                    <a:lnTo>
                      <a:pt x="5162" y="1703"/>
                    </a:lnTo>
                    <a:lnTo>
                      <a:pt x="5140" y="1645"/>
                    </a:lnTo>
                    <a:lnTo>
                      <a:pt x="5087" y="1526"/>
                    </a:lnTo>
                    <a:lnTo>
                      <a:pt x="5029" y="1413"/>
                    </a:lnTo>
                    <a:lnTo>
                      <a:pt x="4965" y="1301"/>
                    </a:lnTo>
                    <a:lnTo>
                      <a:pt x="4930" y="1246"/>
                    </a:lnTo>
                    <a:lnTo>
                      <a:pt x="4895" y="1192"/>
                    </a:lnTo>
                    <a:lnTo>
                      <a:pt x="4857" y="1138"/>
                    </a:lnTo>
                    <a:lnTo>
                      <a:pt x="4818" y="1085"/>
                    </a:lnTo>
                    <a:lnTo>
                      <a:pt x="4778" y="1032"/>
                    </a:lnTo>
                    <a:lnTo>
                      <a:pt x="4736" y="982"/>
                    </a:lnTo>
                    <a:lnTo>
                      <a:pt x="4693" y="930"/>
                    </a:lnTo>
                    <a:lnTo>
                      <a:pt x="4648" y="879"/>
                    </a:lnTo>
                    <a:lnTo>
                      <a:pt x="4554" y="782"/>
                    </a:lnTo>
                    <a:lnTo>
                      <a:pt x="4503" y="732"/>
                    </a:lnTo>
                    <a:lnTo>
                      <a:pt x="4454" y="686"/>
                    </a:lnTo>
                    <a:lnTo>
                      <a:pt x="4403" y="640"/>
                    </a:lnTo>
                    <a:lnTo>
                      <a:pt x="4353" y="598"/>
                    </a:lnTo>
                    <a:lnTo>
                      <a:pt x="4300" y="555"/>
                    </a:lnTo>
                    <a:lnTo>
                      <a:pt x="4248" y="515"/>
                    </a:lnTo>
                    <a:lnTo>
                      <a:pt x="4195" y="476"/>
                    </a:lnTo>
                    <a:lnTo>
                      <a:pt x="4143" y="439"/>
                    </a:lnTo>
                    <a:lnTo>
                      <a:pt x="4087" y="402"/>
                    </a:lnTo>
                    <a:lnTo>
                      <a:pt x="4032" y="368"/>
                    </a:lnTo>
                    <a:lnTo>
                      <a:pt x="3976" y="335"/>
                    </a:lnTo>
                    <a:lnTo>
                      <a:pt x="3921" y="305"/>
                    </a:lnTo>
                    <a:lnTo>
                      <a:pt x="3863" y="274"/>
                    </a:lnTo>
                    <a:lnTo>
                      <a:pt x="3807" y="246"/>
                    </a:lnTo>
                    <a:lnTo>
                      <a:pt x="3749" y="220"/>
                    </a:lnTo>
                    <a:lnTo>
                      <a:pt x="3691" y="196"/>
                    </a:lnTo>
                    <a:lnTo>
                      <a:pt x="3630" y="170"/>
                    </a:lnTo>
                    <a:lnTo>
                      <a:pt x="3571" y="148"/>
                    </a:lnTo>
                    <a:lnTo>
                      <a:pt x="3510" y="128"/>
                    </a:lnTo>
                    <a:lnTo>
                      <a:pt x="3450" y="109"/>
                    </a:lnTo>
                    <a:lnTo>
                      <a:pt x="3387" y="91"/>
                    </a:lnTo>
                    <a:lnTo>
                      <a:pt x="3325" y="75"/>
                    </a:lnTo>
                    <a:lnTo>
                      <a:pt x="3262" y="60"/>
                    </a:lnTo>
                    <a:lnTo>
                      <a:pt x="3200" y="48"/>
                    </a:lnTo>
                    <a:lnTo>
                      <a:pt x="3134" y="36"/>
                    </a:lnTo>
                    <a:lnTo>
                      <a:pt x="3070" y="27"/>
                    </a:lnTo>
                    <a:lnTo>
                      <a:pt x="3003" y="17"/>
                    </a:lnTo>
                    <a:lnTo>
                      <a:pt x="2938" y="12"/>
                    </a:lnTo>
                    <a:lnTo>
                      <a:pt x="2870" y="6"/>
                    </a:lnTo>
                    <a:lnTo>
                      <a:pt x="2803" y="3"/>
                    </a:lnTo>
                    <a:lnTo>
                      <a:pt x="2736" y="0"/>
                    </a:lnTo>
                    <a:lnTo>
                      <a:pt x="2668" y="0"/>
                    </a:lnTo>
                    <a:close/>
                    <a:moveTo>
                      <a:pt x="1308" y="1621"/>
                    </a:moveTo>
                    <a:lnTo>
                      <a:pt x="1370" y="1558"/>
                    </a:lnTo>
                    <a:lnTo>
                      <a:pt x="1435" y="1502"/>
                    </a:lnTo>
                    <a:lnTo>
                      <a:pt x="1502" y="1449"/>
                    </a:lnTo>
                    <a:lnTo>
                      <a:pt x="1571" y="1401"/>
                    </a:lnTo>
                    <a:lnTo>
                      <a:pt x="1640" y="1355"/>
                    </a:lnTo>
                    <a:lnTo>
                      <a:pt x="1712" y="1315"/>
                    </a:lnTo>
                    <a:lnTo>
                      <a:pt x="1785" y="1277"/>
                    </a:lnTo>
                    <a:lnTo>
                      <a:pt x="1860" y="1245"/>
                    </a:lnTo>
                    <a:lnTo>
                      <a:pt x="1935" y="1214"/>
                    </a:lnTo>
                    <a:lnTo>
                      <a:pt x="2013" y="1188"/>
                    </a:lnTo>
                    <a:lnTo>
                      <a:pt x="2092" y="1167"/>
                    </a:lnTo>
                    <a:lnTo>
                      <a:pt x="2175" y="1151"/>
                    </a:lnTo>
                    <a:lnTo>
                      <a:pt x="2257" y="1136"/>
                    </a:lnTo>
                    <a:lnTo>
                      <a:pt x="2342" y="1126"/>
                    </a:lnTo>
                    <a:lnTo>
                      <a:pt x="2428" y="1121"/>
                    </a:lnTo>
                    <a:lnTo>
                      <a:pt x="2516" y="1119"/>
                    </a:lnTo>
                    <a:lnTo>
                      <a:pt x="2603" y="1121"/>
                    </a:lnTo>
                    <a:lnTo>
                      <a:pt x="2690" y="1126"/>
                    </a:lnTo>
                    <a:lnTo>
                      <a:pt x="2731" y="1130"/>
                    </a:lnTo>
                    <a:lnTo>
                      <a:pt x="2773" y="1136"/>
                    </a:lnTo>
                    <a:lnTo>
                      <a:pt x="2856" y="1151"/>
                    </a:lnTo>
                    <a:lnTo>
                      <a:pt x="2937" y="1167"/>
                    </a:lnTo>
                    <a:lnTo>
                      <a:pt x="3017" y="1188"/>
                    </a:lnTo>
                    <a:lnTo>
                      <a:pt x="3095" y="1214"/>
                    </a:lnTo>
                    <a:lnTo>
                      <a:pt x="3172" y="1245"/>
                    </a:lnTo>
                    <a:lnTo>
                      <a:pt x="3245" y="1277"/>
                    </a:lnTo>
                    <a:lnTo>
                      <a:pt x="3319" y="1315"/>
                    </a:lnTo>
                    <a:lnTo>
                      <a:pt x="3390" y="1355"/>
                    </a:lnTo>
                    <a:lnTo>
                      <a:pt x="3425" y="1377"/>
                    </a:lnTo>
                    <a:lnTo>
                      <a:pt x="3460" y="1401"/>
                    </a:lnTo>
                    <a:lnTo>
                      <a:pt x="3494" y="1424"/>
                    </a:lnTo>
                    <a:lnTo>
                      <a:pt x="3528" y="1449"/>
                    </a:lnTo>
                    <a:lnTo>
                      <a:pt x="3595" y="1502"/>
                    </a:lnTo>
                    <a:lnTo>
                      <a:pt x="3660" y="1558"/>
                    </a:lnTo>
                    <a:lnTo>
                      <a:pt x="3724" y="1621"/>
                    </a:lnTo>
                    <a:lnTo>
                      <a:pt x="3784" y="1683"/>
                    </a:lnTo>
                    <a:lnTo>
                      <a:pt x="3840" y="1748"/>
                    </a:lnTo>
                    <a:lnTo>
                      <a:pt x="3893" y="1815"/>
                    </a:lnTo>
                    <a:lnTo>
                      <a:pt x="3943" y="1884"/>
                    </a:lnTo>
                    <a:lnTo>
                      <a:pt x="3987" y="1953"/>
                    </a:lnTo>
                    <a:lnTo>
                      <a:pt x="4029" y="2025"/>
                    </a:lnTo>
                    <a:lnTo>
                      <a:pt x="4066" y="2097"/>
                    </a:lnTo>
                    <a:lnTo>
                      <a:pt x="4100" y="2173"/>
                    </a:lnTo>
                    <a:lnTo>
                      <a:pt x="4129" y="2248"/>
                    </a:lnTo>
                    <a:lnTo>
                      <a:pt x="4154" y="2326"/>
                    </a:lnTo>
                    <a:lnTo>
                      <a:pt x="4175" y="2405"/>
                    </a:lnTo>
                    <a:lnTo>
                      <a:pt x="4193" y="2488"/>
                    </a:lnTo>
                    <a:lnTo>
                      <a:pt x="4207" y="2570"/>
                    </a:lnTo>
                    <a:lnTo>
                      <a:pt x="4217" y="2655"/>
                    </a:lnTo>
                    <a:lnTo>
                      <a:pt x="4223" y="2741"/>
                    </a:lnTo>
                    <a:lnTo>
                      <a:pt x="4225" y="2829"/>
                    </a:lnTo>
                    <a:lnTo>
                      <a:pt x="4223" y="2917"/>
                    </a:lnTo>
                    <a:lnTo>
                      <a:pt x="4221" y="2937"/>
                    </a:lnTo>
                    <a:lnTo>
                      <a:pt x="4219" y="2948"/>
                    </a:lnTo>
                    <a:lnTo>
                      <a:pt x="4219" y="2959"/>
                    </a:lnTo>
                    <a:lnTo>
                      <a:pt x="4217" y="3003"/>
                    </a:lnTo>
                    <a:lnTo>
                      <a:pt x="4211" y="3044"/>
                    </a:lnTo>
                    <a:lnTo>
                      <a:pt x="4207" y="3087"/>
                    </a:lnTo>
                    <a:lnTo>
                      <a:pt x="4193" y="3170"/>
                    </a:lnTo>
                    <a:lnTo>
                      <a:pt x="4175" y="3250"/>
                    </a:lnTo>
                    <a:lnTo>
                      <a:pt x="4154" y="3330"/>
                    </a:lnTo>
                    <a:lnTo>
                      <a:pt x="4129" y="3409"/>
                    </a:lnTo>
                    <a:lnTo>
                      <a:pt x="4121" y="3427"/>
                    </a:lnTo>
                    <a:lnTo>
                      <a:pt x="4114" y="3446"/>
                    </a:lnTo>
                    <a:lnTo>
                      <a:pt x="4100" y="3486"/>
                    </a:lnTo>
                    <a:lnTo>
                      <a:pt x="4066" y="3559"/>
                    </a:lnTo>
                    <a:lnTo>
                      <a:pt x="4029" y="3633"/>
                    </a:lnTo>
                    <a:lnTo>
                      <a:pt x="3987" y="3704"/>
                    </a:lnTo>
                    <a:lnTo>
                      <a:pt x="3965" y="3738"/>
                    </a:lnTo>
                    <a:lnTo>
                      <a:pt x="3953" y="3756"/>
                    </a:lnTo>
                    <a:lnTo>
                      <a:pt x="3943" y="3774"/>
                    </a:lnTo>
                    <a:lnTo>
                      <a:pt x="3917" y="3807"/>
                    </a:lnTo>
                    <a:lnTo>
                      <a:pt x="3893" y="3842"/>
                    </a:lnTo>
                    <a:lnTo>
                      <a:pt x="3840" y="3908"/>
                    </a:lnTo>
                    <a:lnTo>
                      <a:pt x="3812" y="3941"/>
                    </a:lnTo>
                    <a:lnTo>
                      <a:pt x="3784" y="3974"/>
                    </a:lnTo>
                    <a:lnTo>
                      <a:pt x="3724" y="4038"/>
                    </a:lnTo>
                    <a:lnTo>
                      <a:pt x="3660" y="4098"/>
                    </a:lnTo>
                    <a:lnTo>
                      <a:pt x="3627" y="4126"/>
                    </a:lnTo>
                    <a:lnTo>
                      <a:pt x="3595" y="4154"/>
                    </a:lnTo>
                    <a:lnTo>
                      <a:pt x="3528" y="4207"/>
                    </a:lnTo>
                    <a:lnTo>
                      <a:pt x="3494" y="4231"/>
                    </a:lnTo>
                    <a:lnTo>
                      <a:pt x="3460" y="4257"/>
                    </a:lnTo>
                    <a:lnTo>
                      <a:pt x="3442" y="4267"/>
                    </a:lnTo>
                    <a:lnTo>
                      <a:pt x="3425" y="4278"/>
                    </a:lnTo>
                    <a:lnTo>
                      <a:pt x="3390" y="4301"/>
                    </a:lnTo>
                    <a:lnTo>
                      <a:pt x="3319" y="4343"/>
                    </a:lnTo>
                    <a:lnTo>
                      <a:pt x="3245" y="4380"/>
                    </a:lnTo>
                    <a:lnTo>
                      <a:pt x="3172" y="4414"/>
                    </a:lnTo>
                    <a:lnTo>
                      <a:pt x="3133" y="4428"/>
                    </a:lnTo>
                    <a:lnTo>
                      <a:pt x="3113" y="4435"/>
                    </a:lnTo>
                    <a:lnTo>
                      <a:pt x="3095" y="4443"/>
                    </a:lnTo>
                    <a:lnTo>
                      <a:pt x="3017" y="4468"/>
                    </a:lnTo>
                    <a:lnTo>
                      <a:pt x="2937" y="4489"/>
                    </a:lnTo>
                    <a:lnTo>
                      <a:pt x="2856" y="4507"/>
                    </a:lnTo>
                    <a:lnTo>
                      <a:pt x="2773" y="4521"/>
                    </a:lnTo>
                    <a:lnTo>
                      <a:pt x="2731" y="4526"/>
                    </a:lnTo>
                    <a:lnTo>
                      <a:pt x="2690" y="4531"/>
                    </a:lnTo>
                    <a:lnTo>
                      <a:pt x="2646" y="4534"/>
                    </a:lnTo>
                    <a:lnTo>
                      <a:pt x="2634" y="4534"/>
                    </a:lnTo>
                    <a:lnTo>
                      <a:pt x="2624" y="4535"/>
                    </a:lnTo>
                    <a:lnTo>
                      <a:pt x="2603" y="4537"/>
                    </a:lnTo>
                    <a:lnTo>
                      <a:pt x="2516" y="4539"/>
                    </a:lnTo>
                    <a:lnTo>
                      <a:pt x="2428" y="4537"/>
                    </a:lnTo>
                    <a:lnTo>
                      <a:pt x="2342" y="4531"/>
                    </a:lnTo>
                    <a:lnTo>
                      <a:pt x="2257" y="4521"/>
                    </a:lnTo>
                    <a:lnTo>
                      <a:pt x="2175" y="4507"/>
                    </a:lnTo>
                    <a:lnTo>
                      <a:pt x="2092" y="4489"/>
                    </a:lnTo>
                    <a:lnTo>
                      <a:pt x="2013" y="4468"/>
                    </a:lnTo>
                    <a:lnTo>
                      <a:pt x="1935" y="4443"/>
                    </a:lnTo>
                    <a:lnTo>
                      <a:pt x="1860" y="4414"/>
                    </a:lnTo>
                    <a:lnTo>
                      <a:pt x="1785" y="4380"/>
                    </a:lnTo>
                    <a:lnTo>
                      <a:pt x="1712" y="4343"/>
                    </a:lnTo>
                    <a:lnTo>
                      <a:pt x="1640" y="4301"/>
                    </a:lnTo>
                    <a:lnTo>
                      <a:pt x="1571" y="4257"/>
                    </a:lnTo>
                    <a:lnTo>
                      <a:pt x="1502" y="4207"/>
                    </a:lnTo>
                    <a:lnTo>
                      <a:pt x="1435" y="4154"/>
                    </a:lnTo>
                    <a:lnTo>
                      <a:pt x="1370" y="4098"/>
                    </a:lnTo>
                    <a:lnTo>
                      <a:pt x="1308" y="4038"/>
                    </a:lnTo>
                    <a:lnTo>
                      <a:pt x="1246" y="3974"/>
                    </a:lnTo>
                    <a:lnTo>
                      <a:pt x="1190" y="3908"/>
                    </a:lnTo>
                    <a:lnTo>
                      <a:pt x="1137" y="3842"/>
                    </a:lnTo>
                    <a:lnTo>
                      <a:pt x="1111" y="3807"/>
                    </a:lnTo>
                    <a:lnTo>
                      <a:pt x="1088" y="3774"/>
                    </a:lnTo>
                    <a:lnTo>
                      <a:pt x="1064" y="3738"/>
                    </a:lnTo>
                    <a:lnTo>
                      <a:pt x="1043" y="3704"/>
                    </a:lnTo>
                    <a:lnTo>
                      <a:pt x="1002" y="3633"/>
                    </a:lnTo>
                    <a:lnTo>
                      <a:pt x="964" y="3559"/>
                    </a:lnTo>
                    <a:lnTo>
                      <a:pt x="932" y="3486"/>
                    </a:lnTo>
                    <a:lnTo>
                      <a:pt x="901" y="3409"/>
                    </a:lnTo>
                    <a:lnTo>
                      <a:pt x="876" y="3330"/>
                    </a:lnTo>
                    <a:lnTo>
                      <a:pt x="854" y="3250"/>
                    </a:lnTo>
                    <a:lnTo>
                      <a:pt x="838" y="3170"/>
                    </a:lnTo>
                    <a:lnTo>
                      <a:pt x="823" y="3087"/>
                    </a:lnTo>
                    <a:lnTo>
                      <a:pt x="817" y="3044"/>
                    </a:lnTo>
                    <a:lnTo>
                      <a:pt x="814" y="3003"/>
                    </a:lnTo>
                    <a:lnTo>
                      <a:pt x="808" y="2917"/>
                    </a:lnTo>
                    <a:lnTo>
                      <a:pt x="807" y="2829"/>
                    </a:lnTo>
                    <a:lnTo>
                      <a:pt x="808" y="2741"/>
                    </a:lnTo>
                    <a:lnTo>
                      <a:pt x="814" y="2655"/>
                    </a:lnTo>
                    <a:lnTo>
                      <a:pt x="823" y="2570"/>
                    </a:lnTo>
                    <a:lnTo>
                      <a:pt x="838" y="2488"/>
                    </a:lnTo>
                    <a:lnTo>
                      <a:pt x="854" y="2405"/>
                    </a:lnTo>
                    <a:lnTo>
                      <a:pt x="876" y="2326"/>
                    </a:lnTo>
                    <a:lnTo>
                      <a:pt x="901" y="2248"/>
                    </a:lnTo>
                    <a:lnTo>
                      <a:pt x="932" y="2173"/>
                    </a:lnTo>
                    <a:lnTo>
                      <a:pt x="964" y="2097"/>
                    </a:lnTo>
                    <a:lnTo>
                      <a:pt x="1002" y="2025"/>
                    </a:lnTo>
                    <a:lnTo>
                      <a:pt x="1043" y="1953"/>
                    </a:lnTo>
                    <a:lnTo>
                      <a:pt x="1088" y="1884"/>
                    </a:lnTo>
                    <a:lnTo>
                      <a:pt x="1137" y="1815"/>
                    </a:lnTo>
                    <a:lnTo>
                      <a:pt x="1190" y="1748"/>
                    </a:lnTo>
                    <a:lnTo>
                      <a:pt x="1246" y="1683"/>
                    </a:lnTo>
                    <a:lnTo>
                      <a:pt x="1308" y="1621"/>
                    </a:lnTo>
                    <a:close/>
                  </a:path>
                </a:pathLst>
              </a:custGeom>
              <a:solidFill>
                <a:srgbClr val="FF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24">
                <a:extLst>
                  <a:ext uri="{FF2B5EF4-FFF2-40B4-BE49-F238E27FC236}">
                    <a16:creationId xmlns:a16="http://schemas.microsoft.com/office/drawing/2014/main" id="{D354B468-3456-01A2-117A-61851934C7EF}"/>
                  </a:ext>
                </a:extLst>
              </p:cNvPr>
              <p:cNvSpPr>
                <a:spLocks/>
              </p:cNvSpPr>
              <p:nvPr/>
            </p:nvSpPr>
            <p:spPr bwMode="auto">
              <a:xfrm>
                <a:off x="4697413" y="3763963"/>
                <a:ext cx="1357313" cy="1357313"/>
              </a:xfrm>
              <a:custGeom>
                <a:avLst/>
                <a:gdLst>
                  <a:gd name="T0" fmla="*/ 1535 w 3418"/>
                  <a:gd name="T1" fmla="*/ 7 h 3420"/>
                  <a:gd name="T2" fmla="*/ 1285 w 3418"/>
                  <a:gd name="T3" fmla="*/ 48 h 3420"/>
                  <a:gd name="T4" fmla="*/ 1053 w 3418"/>
                  <a:gd name="T5" fmla="*/ 126 h 3420"/>
                  <a:gd name="T6" fmla="*/ 833 w 3418"/>
                  <a:gd name="T7" fmla="*/ 236 h 3420"/>
                  <a:gd name="T8" fmla="*/ 628 w 3418"/>
                  <a:gd name="T9" fmla="*/ 383 h 3420"/>
                  <a:gd name="T10" fmla="*/ 439 w 3418"/>
                  <a:gd name="T11" fmla="*/ 564 h 3420"/>
                  <a:gd name="T12" fmla="*/ 281 w 3418"/>
                  <a:gd name="T13" fmla="*/ 765 h 3420"/>
                  <a:gd name="T14" fmla="*/ 157 w 3418"/>
                  <a:gd name="T15" fmla="*/ 978 h 3420"/>
                  <a:gd name="T16" fmla="*/ 69 w 3418"/>
                  <a:gd name="T17" fmla="*/ 1207 h 3420"/>
                  <a:gd name="T18" fmla="*/ 16 w 3418"/>
                  <a:gd name="T19" fmla="*/ 1451 h 3420"/>
                  <a:gd name="T20" fmla="*/ 0 w 3418"/>
                  <a:gd name="T21" fmla="*/ 1710 h 3420"/>
                  <a:gd name="T22" fmla="*/ 10 w 3418"/>
                  <a:gd name="T23" fmla="*/ 1925 h 3420"/>
                  <a:gd name="T24" fmla="*/ 47 w 3418"/>
                  <a:gd name="T25" fmla="*/ 2131 h 3420"/>
                  <a:gd name="T26" fmla="*/ 125 w 3418"/>
                  <a:gd name="T27" fmla="*/ 2367 h 3420"/>
                  <a:gd name="T28" fmla="*/ 236 w 3418"/>
                  <a:gd name="T29" fmla="*/ 2585 h 3420"/>
                  <a:gd name="T30" fmla="*/ 304 w 3418"/>
                  <a:gd name="T31" fmla="*/ 2688 h 3420"/>
                  <a:gd name="T32" fmla="*/ 439 w 3418"/>
                  <a:gd name="T33" fmla="*/ 2855 h 3420"/>
                  <a:gd name="T34" fmla="*/ 628 w 3418"/>
                  <a:gd name="T35" fmla="*/ 3035 h 3420"/>
                  <a:gd name="T36" fmla="*/ 833 w 3418"/>
                  <a:gd name="T37" fmla="*/ 3182 h 3420"/>
                  <a:gd name="T38" fmla="*/ 1053 w 3418"/>
                  <a:gd name="T39" fmla="*/ 3295 h 3420"/>
                  <a:gd name="T40" fmla="*/ 1285 w 3418"/>
                  <a:gd name="T41" fmla="*/ 3370 h 3420"/>
                  <a:gd name="T42" fmla="*/ 1535 w 3418"/>
                  <a:gd name="T43" fmla="*/ 3412 h 3420"/>
                  <a:gd name="T44" fmla="*/ 1796 w 3418"/>
                  <a:gd name="T45" fmla="*/ 3418 h 3420"/>
                  <a:gd name="T46" fmla="*/ 1839 w 3418"/>
                  <a:gd name="T47" fmla="*/ 3415 h 3420"/>
                  <a:gd name="T48" fmla="*/ 1966 w 3418"/>
                  <a:gd name="T49" fmla="*/ 3402 h 3420"/>
                  <a:gd name="T50" fmla="*/ 2210 w 3418"/>
                  <a:gd name="T51" fmla="*/ 3349 h 3420"/>
                  <a:gd name="T52" fmla="*/ 2326 w 3418"/>
                  <a:gd name="T53" fmla="*/ 3309 h 3420"/>
                  <a:gd name="T54" fmla="*/ 2512 w 3418"/>
                  <a:gd name="T55" fmla="*/ 3224 h 3420"/>
                  <a:gd name="T56" fmla="*/ 2635 w 3418"/>
                  <a:gd name="T57" fmla="*/ 3148 h 3420"/>
                  <a:gd name="T58" fmla="*/ 2721 w 3418"/>
                  <a:gd name="T59" fmla="*/ 3088 h 3420"/>
                  <a:gd name="T60" fmla="*/ 2853 w 3418"/>
                  <a:gd name="T61" fmla="*/ 2979 h 3420"/>
                  <a:gd name="T62" fmla="*/ 3005 w 3418"/>
                  <a:gd name="T63" fmla="*/ 2822 h 3420"/>
                  <a:gd name="T64" fmla="*/ 3110 w 3418"/>
                  <a:gd name="T65" fmla="*/ 2688 h 3420"/>
                  <a:gd name="T66" fmla="*/ 3158 w 3418"/>
                  <a:gd name="T67" fmla="*/ 2619 h 3420"/>
                  <a:gd name="T68" fmla="*/ 3259 w 3418"/>
                  <a:gd name="T69" fmla="*/ 2440 h 3420"/>
                  <a:gd name="T70" fmla="*/ 3314 w 3418"/>
                  <a:gd name="T71" fmla="*/ 2308 h 3420"/>
                  <a:gd name="T72" fmla="*/ 3368 w 3418"/>
                  <a:gd name="T73" fmla="*/ 2131 h 3420"/>
                  <a:gd name="T74" fmla="*/ 3404 w 3418"/>
                  <a:gd name="T75" fmla="*/ 1925 h 3420"/>
                  <a:gd name="T76" fmla="*/ 3412 w 3418"/>
                  <a:gd name="T77" fmla="*/ 1829 h 3420"/>
                  <a:gd name="T78" fmla="*/ 3418 w 3418"/>
                  <a:gd name="T79" fmla="*/ 1710 h 3420"/>
                  <a:gd name="T80" fmla="*/ 3400 w 3418"/>
                  <a:gd name="T81" fmla="*/ 1451 h 3420"/>
                  <a:gd name="T82" fmla="*/ 3347 w 3418"/>
                  <a:gd name="T83" fmla="*/ 1207 h 3420"/>
                  <a:gd name="T84" fmla="*/ 3259 w 3418"/>
                  <a:gd name="T85" fmla="*/ 978 h 3420"/>
                  <a:gd name="T86" fmla="*/ 3136 w 3418"/>
                  <a:gd name="T87" fmla="*/ 765 h 3420"/>
                  <a:gd name="T88" fmla="*/ 2977 w 3418"/>
                  <a:gd name="T89" fmla="*/ 564 h 3420"/>
                  <a:gd name="T90" fmla="*/ 2788 w 3418"/>
                  <a:gd name="T91" fmla="*/ 383 h 3420"/>
                  <a:gd name="T92" fmla="*/ 2653 w 3418"/>
                  <a:gd name="T93" fmla="*/ 282 h 3420"/>
                  <a:gd name="T94" fmla="*/ 2512 w 3418"/>
                  <a:gd name="T95" fmla="*/ 196 h 3420"/>
                  <a:gd name="T96" fmla="*/ 2288 w 3418"/>
                  <a:gd name="T97" fmla="*/ 95 h 3420"/>
                  <a:gd name="T98" fmla="*/ 2049 w 3418"/>
                  <a:gd name="T99" fmla="*/ 32 h 3420"/>
                  <a:gd name="T100" fmla="*/ 1883 w 3418"/>
                  <a:gd name="T101" fmla="*/ 7 h 3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18" h="3420">
                    <a:moveTo>
                      <a:pt x="1709" y="0"/>
                    </a:moveTo>
                    <a:lnTo>
                      <a:pt x="1621" y="2"/>
                    </a:lnTo>
                    <a:lnTo>
                      <a:pt x="1535" y="7"/>
                    </a:lnTo>
                    <a:lnTo>
                      <a:pt x="1450" y="17"/>
                    </a:lnTo>
                    <a:lnTo>
                      <a:pt x="1368" y="32"/>
                    </a:lnTo>
                    <a:lnTo>
                      <a:pt x="1285" y="48"/>
                    </a:lnTo>
                    <a:lnTo>
                      <a:pt x="1206" y="69"/>
                    </a:lnTo>
                    <a:lnTo>
                      <a:pt x="1128" y="95"/>
                    </a:lnTo>
                    <a:lnTo>
                      <a:pt x="1053" y="126"/>
                    </a:lnTo>
                    <a:lnTo>
                      <a:pt x="978" y="158"/>
                    </a:lnTo>
                    <a:lnTo>
                      <a:pt x="905" y="196"/>
                    </a:lnTo>
                    <a:lnTo>
                      <a:pt x="833" y="236"/>
                    </a:lnTo>
                    <a:lnTo>
                      <a:pt x="764" y="282"/>
                    </a:lnTo>
                    <a:lnTo>
                      <a:pt x="695" y="330"/>
                    </a:lnTo>
                    <a:lnTo>
                      <a:pt x="628" y="383"/>
                    </a:lnTo>
                    <a:lnTo>
                      <a:pt x="563" y="439"/>
                    </a:lnTo>
                    <a:lnTo>
                      <a:pt x="501" y="502"/>
                    </a:lnTo>
                    <a:lnTo>
                      <a:pt x="439" y="564"/>
                    </a:lnTo>
                    <a:lnTo>
                      <a:pt x="383" y="629"/>
                    </a:lnTo>
                    <a:lnTo>
                      <a:pt x="330" y="696"/>
                    </a:lnTo>
                    <a:lnTo>
                      <a:pt x="281" y="765"/>
                    </a:lnTo>
                    <a:lnTo>
                      <a:pt x="236" y="834"/>
                    </a:lnTo>
                    <a:lnTo>
                      <a:pt x="195" y="906"/>
                    </a:lnTo>
                    <a:lnTo>
                      <a:pt x="157" y="978"/>
                    </a:lnTo>
                    <a:lnTo>
                      <a:pt x="125" y="1054"/>
                    </a:lnTo>
                    <a:lnTo>
                      <a:pt x="94" y="1129"/>
                    </a:lnTo>
                    <a:lnTo>
                      <a:pt x="69" y="1207"/>
                    </a:lnTo>
                    <a:lnTo>
                      <a:pt x="47" y="1286"/>
                    </a:lnTo>
                    <a:lnTo>
                      <a:pt x="31" y="1369"/>
                    </a:lnTo>
                    <a:lnTo>
                      <a:pt x="16" y="1451"/>
                    </a:lnTo>
                    <a:lnTo>
                      <a:pt x="7" y="1536"/>
                    </a:lnTo>
                    <a:lnTo>
                      <a:pt x="1" y="1622"/>
                    </a:lnTo>
                    <a:lnTo>
                      <a:pt x="0" y="1710"/>
                    </a:lnTo>
                    <a:lnTo>
                      <a:pt x="1" y="1798"/>
                    </a:lnTo>
                    <a:lnTo>
                      <a:pt x="7" y="1884"/>
                    </a:lnTo>
                    <a:lnTo>
                      <a:pt x="10" y="1925"/>
                    </a:lnTo>
                    <a:lnTo>
                      <a:pt x="16" y="1968"/>
                    </a:lnTo>
                    <a:lnTo>
                      <a:pt x="31" y="2051"/>
                    </a:lnTo>
                    <a:lnTo>
                      <a:pt x="47" y="2131"/>
                    </a:lnTo>
                    <a:lnTo>
                      <a:pt x="69" y="2211"/>
                    </a:lnTo>
                    <a:lnTo>
                      <a:pt x="94" y="2290"/>
                    </a:lnTo>
                    <a:lnTo>
                      <a:pt x="125" y="2367"/>
                    </a:lnTo>
                    <a:lnTo>
                      <a:pt x="157" y="2440"/>
                    </a:lnTo>
                    <a:lnTo>
                      <a:pt x="195" y="2514"/>
                    </a:lnTo>
                    <a:lnTo>
                      <a:pt x="236" y="2585"/>
                    </a:lnTo>
                    <a:lnTo>
                      <a:pt x="257" y="2619"/>
                    </a:lnTo>
                    <a:lnTo>
                      <a:pt x="281" y="2655"/>
                    </a:lnTo>
                    <a:lnTo>
                      <a:pt x="304" y="2688"/>
                    </a:lnTo>
                    <a:lnTo>
                      <a:pt x="330" y="2723"/>
                    </a:lnTo>
                    <a:lnTo>
                      <a:pt x="383" y="2789"/>
                    </a:lnTo>
                    <a:lnTo>
                      <a:pt x="439" y="2855"/>
                    </a:lnTo>
                    <a:lnTo>
                      <a:pt x="501" y="2919"/>
                    </a:lnTo>
                    <a:lnTo>
                      <a:pt x="563" y="2979"/>
                    </a:lnTo>
                    <a:lnTo>
                      <a:pt x="628" y="3035"/>
                    </a:lnTo>
                    <a:lnTo>
                      <a:pt x="695" y="3088"/>
                    </a:lnTo>
                    <a:lnTo>
                      <a:pt x="764" y="3138"/>
                    </a:lnTo>
                    <a:lnTo>
                      <a:pt x="833" y="3182"/>
                    </a:lnTo>
                    <a:lnTo>
                      <a:pt x="905" y="3224"/>
                    </a:lnTo>
                    <a:lnTo>
                      <a:pt x="978" y="3261"/>
                    </a:lnTo>
                    <a:lnTo>
                      <a:pt x="1053" y="3295"/>
                    </a:lnTo>
                    <a:lnTo>
                      <a:pt x="1128" y="3324"/>
                    </a:lnTo>
                    <a:lnTo>
                      <a:pt x="1206" y="3349"/>
                    </a:lnTo>
                    <a:lnTo>
                      <a:pt x="1285" y="3370"/>
                    </a:lnTo>
                    <a:lnTo>
                      <a:pt x="1368" y="3388"/>
                    </a:lnTo>
                    <a:lnTo>
                      <a:pt x="1450" y="3402"/>
                    </a:lnTo>
                    <a:lnTo>
                      <a:pt x="1535" y="3412"/>
                    </a:lnTo>
                    <a:lnTo>
                      <a:pt x="1621" y="3418"/>
                    </a:lnTo>
                    <a:lnTo>
                      <a:pt x="1709" y="3420"/>
                    </a:lnTo>
                    <a:lnTo>
                      <a:pt x="1796" y="3418"/>
                    </a:lnTo>
                    <a:lnTo>
                      <a:pt x="1817" y="3416"/>
                    </a:lnTo>
                    <a:lnTo>
                      <a:pt x="1827" y="3415"/>
                    </a:lnTo>
                    <a:lnTo>
                      <a:pt x="1839" y="3415"/>
                    </a:lnTo>
                    <a:lnTo>
                      <a:pt x="1883" y="3412"/>
                    </a:lnTo>
                    <a:lnTo>
                      <a:pt x="1924" y="3407"/>
                    </a:lnTo>
                    <a:lnTo>
                      <a:pt x="1966" y="3402"/>
                    </a:lnTo>
                    <a:lnTo>
                      <a:pt x="2049" y="3388"/>
                    </a:lnTo>
                    <a:lnTo>
                      <a:pt x="2130" y="3370"/>
                    </a:lnTo>
                    <a:lnTo>
                      <a:pt x="2210" y="3349"/>
                    </a:lnTo>
                    <a:lnTo>
                      <a:pt x="2288" y="3324"/>
                    </a:lnTo>
                    <a:lnTo>
                      <a:pt x="2306" y="3316"/>
                    </a:lnTo>
                    <a:lnTo>
                      <a:pt x="2326" y="3309"/>
                    </a:lnTo>
                    <a:lnTo>
                      <a:pt x="2365" y="3295"/>
                    </a:lnTo>
                    <a:lnTo>
                      <a:pt x="2438" y="3261"/>
                    </a:lnTo>
                    <a:lnTo>
                      <a:pt x="2512" y="3224"/>
                    </a:lnTo>
                    <a:lnTo>
                      <a:pt x="2583" y="3182"/>
                    </a:lnTo>
                    <a:lnTo>
                      <a:pt x="2618" y="3159"/>
                    </a:lnTo>
                    <a:lnTo>
                      <a:pt x="2635" y="3148"/>
                    </a:lnTo>
                    <a:lnTo>
                      <a:pt x="2653" y="3138"/>
                    </a:lnTo>
                    <a:lnTo>
                      <a:pt x="2687" y="3112"/>
                    </a:lnTo>
                    <a:lnTo>
                      <a:pt x="2721" y="3088"/>
                    </a:lnTo>
                    <a:lnTo>
                      <a:pt x="2788" y="3035"/>
                    </a:lnTo>
                    <a:lnTo>
                      <a:pt x="2820" y="3007"/>
                    </a:lnTo>
                    <a:lnTo>
                      <a:pt x="2853" y="2979"/>
                    </a:lnTo>
                    <a:lnTo>
                      <a:pt x="2917" y="2919"/>
                    </a:lnTo>
                    <a:lnTo>
                      <a:pt x="2977" y="2855"/>
                    </a:lnTo>
                    <a:lnTo>
                      <a:pt x="3005" y="2822"/>
                    </a:lnTo>
                    <a:lnTo>
                      <a:pt x="3033" y="2789"/>
                    </a:lnTo>
                    <a:lnTo>
                      <a:pt x="3086" y="2723"/>
                    </a:lnTo>
                    <a:lnTo>
                      <a:pt x="3110" y="2688"/>
                    </a:lnTo>
                    <a:lnTo>
                      <a:pt x="3136" y="2655"/>
                    </a:lnTo>
                    <a:lnTo>
                      <a:pt x="3146" y="2637"/>
                    </a:lnTo>
                    <a:lnTo>
                      <a:pt x="3158" y="2619"/>
                    </a:lnTo>
                    <a:lnTo>
                      <a:pt x="3180" y="2585"/>
                    </a:lnTo>
                    <a:lnTo>
                      <a:pt x="3222" y="2514"/>
                    </a:lnTo>
                    <a:lnTo>
                      <a:pt x="3259" y="2440"/>
                    </a:lnTo>
                    <a:lnTo>
                      <a:pt x="3293" y="2367"/>
                    </a:lnTo>
                    <a:lnTo>
                      <a:pt x="3307" y="2327"/>
                    </a:lnTo>
                    <a:lnTo>
                      <a:pt x="3314" y="2308"/>
                    </a:lnTo>
                    <a:lnTo>
                      <a:pt x="3322" y="2290"/>
                    </a:lnTo>
                    <a:lnTo>
                      <a:pt x="3347" y="2211"/>
                    </a:lnTo>
                    <a:lnTo>
                      <a:pt x="3368" y="2131"/>
                    </a:lnTo>
                    <a:lnTo>
                      <a:pt x="3386" y="2051"/>
                    </a:lnTo>
                    <a:lnTo>
                      <a:pt x="3400" y="1968"/>
                    </a:lnTo>
                    <a:lnTo>
                      <a:pt x="3404" y="1925"/>
                    </a:lnTo>
                    <a:lnTo>
                      <a:pt x="3410" y="1884"/>
                    </a:lnTo>
                    <a:lnTo>
                      <a:pt x="3412" y="1840"/>
                    </a:lnTo>
                    <a:lnTo>
                      <a:pt x="3412" y="1829"/>
                    </a:lnTo>
                    <a:lnTo>
                      <a:pt x="3414" y="1818"/>
                    </a:lnTo>
                    <a:lnTo>
                      <a:pt x="3416" y="1798"/>
                    </a:lnTo>
                    <a:lnTo>
                      <a:pt x="3418" y="1710"/>
                    </a:lnTo>
                    <a:lnTo>
                      <a:pt x="3416" y="1622"/>
                    </a:lnTo>
                    <a:lnTo>
                      <a:pt x="3410" y="1536"/>
                    </a:lnTo>
                    <a:lnTo>
                      <a:pt x="3400" y="1451"/>
                    </a:lnTo>
                    <a:lnTo>
                      <a:pt x="3386" y="1369"/>
                    </a:lnTo>
                    <a:lnTo>
                      <a:pt x="3368" y="1286"/>
                    </a:lnTo>
                    <a:lnTo>
                      <a:pt x="3347" y="1207"/>
                    </a:lnTo>
                    <a:lnTo>
                      <a:pt x="3322" y="1129"/>
                    </a:lnTo>
                    <a:lnTo>
                      <a:pt x="3293" y="1054"/>
                    </a:lnTo>
                    <a:lnTo>
                      <a:pt x="3259" y="978"/>
                    </a:lnTo>
                    <a:lnTo>
                      <a:pt x="3222" y="906"/>
                    </a:lnTo>
                    <a:lnTo>
                      <a:pt x="3180" y="834"/>
                    </a:lnTo>
                    <a:lnTo>
                      <a:pt x="3136" y="765"/>
                    </a:lnTo>
                    <a:lnTo>
                      <a:pt x="3086" y="696"/>
                    </a:lnTo>
                    <a:lnTo>
                      <a:pt x="3033" y="629"/>
                    </a:lnTo>
                    <a:lnTo>
                      <a:pt x="2977" y="564"/>
                    </a:lnTo>
                    <a:lnTo>
                      <a:pt x="2917" y="502"/>
                    </a:lnTo>
                    <a:lnTo>
                      <a:pt x="2853" y="439"/>
                    </a:lnTo>
                    <a:lnTo>
                      <a:pt x="2788" y="383"/>
                    </a:lnTo>
                    <a:lnTo>
                      <a:pt x="2721" y="330"/>
                    </a:lnTo>
                    <a:lnTo>
                      <a:pt x="2687" y="305"/>
                    </a:lnTo>
                    <a:lnTo>
                      <a:pt x="2653" y="282"/>
                    </a:lnTo>
                    <a:lnTo>
                      <a:pt x="2618" y="258"/>
                    </a:lnTo>
                    <a:lnTo>
                      <a:pt x="2583" y="236"/>
                    </a:lnTo>
                    <a:lnTo>
                      <a:pt x="2512" y="196"/>
                    </a:lnTo>
                    <a:lnTo>
                      <a:pt x="2438" y="158"/>
                    </a:lnTo>
                    <a:lnTo>
                      <a:pt x="2365" y="126"/>
                    </a:lnTo>
                    <a:lnTo>
                      <a:pt x="2288" y="95"/>
                    </a:lnTo>
                    <a:lnTo>
                      <a:pt x="2210" y="69"/>
                    </a:lnTo>
                    <a:lnTo>
                      <a:pt x="2130" y="48"/>
                    </a:lnTo>
                    <a:lnTo>
                      <a:pt x="2049" y="32"/>
                    </a:lnTo>
                    <a:lnTo>
                      <a:pt x="1966" y="17"/>
                    </a:lnTo>
                    <a:lnTo>
                      <a:pt x="1924" y="11"/>
                    </a:lnTo>
                    <a:lnTo>
                      <a:pt x="1883" y="7"/>
                    </a:lnTo>
                    <a:lnTo>
                      <a:pt x="1796" y="2"/>
                    </a:lnTo>
                    <a:lnTo>
                      <a:pt x="1709" y="0"/>
                    </a:ln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25">
                <a:extLst>
                  <a:ext uri="{FF2B5EF4-FFF2-40B4-BE49-F238E27FC236}">
                    <a16:creationId xmlns:a16="http://schemas.microsoft.com/office/drawing/2014/main" id="{02D72E73-6F0F-A6B9-9644-30F927689824}"/>
                  </a:ext>
                </a:extLst>
              </p:cNvPr>
              <p:cNvSpPr>
                <a:spLocks/>
              </p:cNvSpPr>
              <p:nvPr/>
            </p:nvSpPr>
            <p:spPr bwMode="auto">
              <a:xfrm>
                <a:off x="7578726" y="3570288"/>
                <a:ext cx="1357313" cy="1357313"/>
              </a:xfrm>
              <a:custGeom>
                <a:avLst/>
                <a:gdLst>
                  <a:gd name="T0" fmla="*/ 383 w 3418"/>
                  <a:gd name="T1" fmla="*/ 629 h 3420"/>
                  <a:gd name="T2" fmla="*/ 236 w 3418"/>
                  <a:gd name="T3" fmla="*/ 833 h 3420"/>
                  <a:gd name="T4" fmla="*/ 125 w 3418"/>
                  <a:gd name="T5" fmla="*/ 1054 h 3420"/>
                  <a:gd name="T6" fmla="*/ 47 w 3418"/>
                  <a:gd name="T7" fmla="*/ 1286 h 3420"/>
                  <a:gd name="T8" fmla="*/ 7 w 3418"/>
                  <a:gd name="T9" fmla="*/ 1535 h 3420"/>
                  <a:gd name="T10" fmla="*/ 1 w 3418"/>
                  <a:gd name="T11" fmla="*/ 1797 h 3420"/>
                  <a:gd name="T12" fmla="*/ 16 w 3418"/>
                  <a:gd name="T13" fmla="*/ 1967 h 3420"/>
                  <a:gd name="T14" fmla="*/ 69 w 3418"/>
                  <a:gd name="T15" fmla="*/ 2211 h 3420"/>
                  <a:gd name="T16" fmla="*/ 158 w 3418"/>
                  <a:gd name="T17" fmla="*/ 2440 h 3420"/>
                  <a:gd name="T18" fmla="*/ 258 w 3418"/>
                  <a:gd name="T19" fmla="*/ 2619 h 3420"/>
                  <a:gd name="T20" fmla="*/ 330 w 3418"/>
                  <a:gd name="T21" fmla="*/ 2722 h 3420"/>
                  <a:gd name="T22" fmla="*/ 501 w 3418"/>
                  <a:gd name="T23" fmla="*/ 2919 h 3420"/>
                  <a:gd name="T24" fmla="*/ 695 w 3418"/>
                  <a:gd name="T25" fmla="*/ 3088 h 3420"/>
                  <a:gd name="T26" fmla="*/ 905 w 3418"/>
                  <a:gd name="T27" fmla="*/ 3223 h 3420"/>
                  <a:gd name="T28" fmla="*/ 1128 w 3418"/>
                  <a:gd name="T29" fmla="*/ 3323 h 3420"/>
                  <a:gd name="T30" fmla="*/ 1368 w 3418"/>
                  <a:gd name="T31" fmla="*/ 3388 h 3420"/>
                  <a:gd name="T32" fmla="*/ 1621 w 3418"/>
                  <a:gd name="T33" fmla="*/ 3417 h 3420"/>
                  <a:gd name="T34" fmla="*/ 1817 w 3418"/>
                  <a:gd name="T35" fmla="*/ 3415 h 3420"/>
                  <a:gd name="T36" fmla="*/ 1883 w 3418"/>
                  <a:gd name="T37" fmla="*/ 3412 h 3420"/>
                  <a:gd name="T38" fmla="*/ 2049 w 3418"/>
                  <a:gd name="T39" fmla="*/ 3388 h 3420"/>
                  <a:gd name="T40" fmla="*/ 2288 w 3418"/>
                  <a:gd name="T41" fmla="*/ 3323 h 3420"/>
                  <a:gd name="T42" fmla="*/ 2365 w 3418"/>
                  <a:gd name="T43" fmla="*/ 3295 h 3420"/>
                  <a:gd name="T44" fmla="*/ 2583 w 3418"/>
                  <a:gd name="T45" fmla="*/ 3182 h 3420"/>
                  <a:gd name="T46" fmla="*/ 2653 w 3418"/>
                  <a:gd name="T47" fmla="*/ 3137 h 3420"/>
                  <a:gd name="T48" fmla="*/ 2788 w 3418"/>
                  <a:gd name="T49" fmla="*/ 3035 h 3420"/>
                  <a:gd name="T50" fmla="*/ 2918 w 3418"/>
                  <a:gd name="T51" fmla="*/ 2919 h 3420"/>
                  <a:gd name="T52" fmla="*/ 3034 w 3418"/>
                  <a:gd name="T53" fmla="*/ 2789 h 3420"/>
                  <a:gd name="T54" fmla="*/ 3136 w 3418"/>
                  <a:gd name="T55" fmla="*/ 2654 h 3420"/>
                  <a:gd name="T56" fmla="*/ 3181 w 3418"/>
                  <a:gd name="T57" fmla="*/ 2584 h 3420"/>
                  <a:gd name="T58" fmla="*/ 3293 w 3418"/>
                  <a:gd name="T59" fmla="*/ 2366 h 3420"/>
                  <a:gd name="T60" fmla="*/ 3322 w 3418"/>
                  <a:gd name="T61" fmla="*/ 2289 h 3420"/>
                  <a:gd name="T62" fmla="*/ 3386 w 3418"/>
                  <a:gd name="T63" fmla="*/ 2050 h 3420"/>
                  <a:gd name="T64" fmla="*/ 3410 w 3418"/>
                  <a:gd name="T65" fmla="*/ 1883 h 3420"/>
                  <a:gd name="T66" fmla="*/ 3414 w 3418"/>
                  <a:gd name="T67" fmla="*/ 1818 h 3420"/>
                  <a:gd name="T68" fmla="*/ 3416 w 3418"/>
                  <a:gd name="T69" fmla="*/ 1621 h 3420"/>
                  <a:gd name="T70" fmla="*/ 3386 w 3418"/>
                  <a:gd name="T71" fmla="*/ 1369 h 3420"/>
                  <a:gd name="T72" fmla="*/ 3322 w 3418"/>
                  <a:gd name="T73" fmla="*/ 1128 h 3420"/>
                  <a:gd name="T74" fmla="*/ 3222 w 3418"/>
                  <a:gd name="T75" fmla="*/ 905 h 3420"/>
                  <a:gd name="T76" fmla="*/ 3086 w 3418"/>
                  <a:gd name="T77" fmla="*/ 695 h 3420"/>
                  <a:gd name="T78" fmla="*/ 2918 w 3418"/>
                  <a:gd name="T79" fmla="*/ 501 h 3420"/>
                  <a:gd name="T80" fmla="*/ 2721 w 3418"/>
                  <a:gd name="T81" fmla="*/ 330 h 3420"/>
                  <a:gd name="T82" fmla="*/ 2618 w 3418"/>
                  <a:gd name="T83" fmla="*/ 257 h 3420"/>
                  <a:gd name="T84" fmla="*/ 2439 w 3418"/>
                  <a:gd name="T85" fmla="*/ 157 h 3420"/>
                  <a:gd name="T86" fmla="*/ 2210 w 3418"/>
                  <a:gd name="T87" fmla="*/ 69 h 3420"/>
                  <a:gd name="T88" fmla="*/ 1967 w 3418"/>
                  <a:gd name="T89" fmla="*/ 16 h 3420"/>
                  <a:gd name="T90" fmla="*/ 1797 w 3418"/>
                  <a:gd name="T91" fmla="*/ 1 h 3420"/>
                  <a:gd name="T92" fmla="*/ 1535 w 3418"/>
                  <a:gd name="T93" fmla="*/ 7 h 3420"/>
                  <a:gd name="T94" fmla="*/ 1286 w 3418"/>
                  <a:gd name="T95" fmla="*/ 47 h 3420"/>
                  <a:gd name="T96" fmla="*/ 1053 w 3418"/>
                  <a:gd name="T97" fmla="*/ 125 h 3420"/>
                  <a:gd name="T98" fmla="*/ 833 w 3418"/>
                  <a:gd name="T99" fmla="*/ 236 h 3420"/>
                  <a:gd name="T100" fmla="*/ 629 w 3418"/>
                  <a:gd name="T101" fmla="*/ 383 h 3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18" h="3420">
                    <a:moveTo>
                      <a:pt x="501" y="501"/>
                    </a:moveTo>
                    <a:lnTo>
                      <a:pt x="439" y="563"/>
                    </a:lnTo>
                    <a:lnTo>
                      <a:pt x="383" y="629"/>
                    </a:lnTo>
                    <a:lnTo>
                      <a:pt x="330" y="695"/>
                    </a:lnTo>
                    <a:lnTo>
                      <a:pt x="282" y="764"/>
                    </a:lnTo>
                    <a:lnTo>
                      <a:pt x="236" y="833"/>
                    </a:lnTo>
                    <a:lnTo>
                      <a:pt x="196" y="905"/>
                    </a:lnTo>
                    <a:lnTo>
                      <a:pt x="158" y="978"/>
                    </a:lnTo>
                    <a:lnTo>
                      <a:pt x="125" y="1054"/>
                    </a:lnTo>
                    <a:lnTo>
                      <a:pt x="94" y="1128"/>
                    </a:lnTo>
                    <a:lnTo>
                      <a:pt x="69" y="1207"/>
                    </a:lnTo>
                    <a:lnTo>
                      <a:pt x="47" y="1286"/>
                    </a:lnTo>
                    <a:lnTo>
                      <a:pt x="31" y="1369"/>
                    </a:lnTo>
                    <a:lnTo>
                      <a:pt x="16" y="1450"/>
                    </a:lnTo>
                    <a:lnTo>
                      <a:pt x="7" y="1535"/>
                    </a:lnTo>
                    <a:lnTo>
                      <a:pt x="1" y="1621"/>
                    </a:lnTo>
                    <a:lnTo>
                      <a:pt x="0" y="1710"/>
                    </a:lnTo>
                    <a:lnTo>
                      <a:pt x="1" y="1797"/>
                    </a:lnTo>
                    <a:lnTo>
                      <a:pt x="7" y="1883"/>
                    </a:lnTo>
                    <a:lnTo>
                      <a:pt x="11" y="1925"/>
                    </a:lnTo>
                    <a:lnTo>
                      <a:pt x="16" y="1967"/>
                    </a:lnTo>
                    <a:lnTo>
                      <a:pt x="31" y="2050"/>
                    </a:lnTo>
                    <a:lnTo>
                      <a:pt x="47" y="2130"/>
                    </a:lnTo>
                    <a:lnTo>
                      <a:pt x="69" y="2211"/>
                    </a:lnTo>
                    <a:lnTo>
                      <a:pt x="94" y="2289"/>
                    </a:lnTo>
                    <a:lnTo>
                      <a:pt x="125" y="2366"/>
                    </a:lnTo>
                    <a:lnTo>
                      <a:pt x="158" y="2440"/>
                    </a:lnTo>
                    <a:lnTo>
                      <a:pt x="196" y="2513"/>
                    </a:lnTo>
                    <a:lnTo>
                      <a:pt x="236" y="2584"/>
                    </a:lnTo>
                    <a:lnTo>
                      <a:pt x="258" y="2619"/>
                    </a:lnTo>
                    <a:lnTo>
                      <a:pt x="282" y="2654"/>
                    </a:lnTo>
                    <a:lnTo>
                      <a:pt x="305" y="2688"/>
                    </a:lnTo>
                    <a:lnTo>
                      <a:pt x="330" y="2722"/>
                    </a:lnTo>
                    <a:lnTo>
                      <a:pt x="383" y="2789"/>
                    </a:lnTo>
                    <a:lnTo>
                      <a:pt x="439" y="2854"/>
                    </a:lnTo>
                    <a:lnTo>
                      <a:pt x="501" y="2919"/>
                    </a:lnTo>
                    <a:lnTo>
                      <a:pt x="563" y="2979"/>
                    </a:lnTo>
                    <a:lnTo>
                      <a:pt x="629" y="3035"/>
                    </a:lnTo>
                    <a:lnTo>
                      <a:pt x="695" y="3088"/>
                    </a:lnTo>
                    <a:lnTo>
                      <a:pt x="764" y="3137"/>
                    </a:lnTo>
                    <a:lnTo>
                      <a:pt x="833" y="3182"/>
                    </a:lnTo>
                    <a:lnTo>
                      <a:pt x="905" y="3223"/>
                    </a:lnTo>
                    <a:lnTo>
                      <a:pt x="978" y="3260"/>
                    </a:lnTo>
                    <a:lnTo>
                      <a:pt x="1053" y="3295"/>
                    </a:lnTo>
                    <a:lnTo>
                      <a:pt x="1128" y="3323"/>
                    </a:lnTo>
                    <a:lnTo>
                      <a:pt x="1206" y="3349"/>
                    </a:lnTo>
                    <a:lnTo>
                      <a:pt x="1286" y="3369"/>
                    </a:lnTo>
                    <a:lnTo>
                      <a:pt x="1368" y="3388"/>
                    </a:lnTo>
                    <a:lnTo>
                      <a:pt x="1450" y="3401"/>
                    </a:lnTo>
                    <a:lnTo>
                      <a:pt x="1535" y="3412"/>
                    </a:lnTo>
                    <a:lnTo>
                      <a:pt x="1621" y="3417"/>
                    </a:lnTo>
                    <a:lnTo>
                      <a:pt x="1709" y="3420"/>
                    </a:lnTo>
                    <a:lnTo>
                      <a:pt x="1797" y="3417"/>
                    </a:lnTo>
                    <a:lnTo>
                      <a:pt x="1817" y="3415"/>
                    </a:lnTo>
                    <a:lnTo>
                      <a:pt x="1828" y="3414"/>
                    </a:lnTo>
                    <a:lnTo>
                      <a:pt x="1839" y="3414"/>
                    </a:lnTo>
                    <a:lnTo>
                      <a:pt x="1883" y="3412"/>
                    </a:lnTo>
                    <a:lnTo>
                      <a:pt x="1924" y="3406"/>
                    </a:lnTo>
                    <a:lnTo>
                      <a:pt x="1967" y="3401"/>
                    </a:lnTo>
                    <a:lnTo>
                      <a:pt x="2049" y="3388"/>
                    </a:lnTo>
                    <a:lnTo>
                      <a:pt x="2130" y="3369"/>
                    </a:lnTo>
                    <a:lnTo>
                      <a:pt x="2210" y="3349"/>
                    </a:lnTo>
                    <a:lnTo>
                      <a:pt x="2288" y="3323"/>
                    </a:lnTo>
                    <a:lnTo>
                      <a:pt x="2307" y="3315"/>
                    </a:lnTo>
                    <a:lnTo>
                      <a:pt x="2326" y="3308"/>
                    </a:lnTo>
                    <a:lnTo>
                      <a:pt x="2365" y="3295"/>
                    </a:lnTo>
                    <a:lnTo>
                      <a:pt x="2439" y="3260"/>
                    </a:lnTo>
                    <a:lnTo>
                      <a:pt x="2512" y="3223"/>
                    </a:lnTo>
                    <a:lnTo>
                      <a:pt x="2583" y="3182"/>
                    </a:lnTo>
                    <a:lnTo>
                      <a:pt x="2618" y="3159"/>
                    </a:lnTo>
                    <a:lnTo>
                      <a:pt x="2635" y="3147"/>
                    </a:lnTo>
                    <a:lnTo>
                      <a:pt x="2653" y="3137"/>
                    </a:lnTo>
                    <a:lnTo>
                      <a:pt x="2687" y="3112"/>
                    </a:lnTo>
                    <a:lnTo>
                      <a:pt x="2721" y="3088"/>
                    </a:lnTo>
                    <a:lnTo>
                      <a:pt x="2788" y="3035"/>
                    </a:lnTo>
                    <a:lnTo>
                      <a:pt x="2820" y="3006"/>
                    </a:lnTo>
                    <a:lnTo>
                      <a:pt x="2853" y="2979"/>
                    </a:lnTo>
                    <a:lnTo>
                      <a:pt x="2918" y="2919"/>
                    </a:lnTo>
                    <a:lnTo>
                      <a:pt x="2977" y="2854"/>
                    </a:lnTo>
                    <a:lnTo>
                      <a:pt x="3005" y="2821"/>
                    </a:lnTo>
                    <a:lnTo>
                      <a:pt x="3034" y="2789"/>
                    </a:lnTo>
                    <a:lnTo>
                      <a:pt x="3086" y="2722"/>
                    </a:lnTo>
                    <a:lnTo>
                      <a:pt x="3111" y="2688"/>
                    </a:lnTo>
                    <a:lnTo>
                      <a:pt x="3136" y="2654"/>
                    </a:lnTo>
                    <a:lnTo>
                      <a:pt x="3146" y="2636"/>
                    </a:lnTo>
                    <a:lnTo>
                      <a:pt x="3158" y="2619"/>
                    </a:lnTo>
                    <a:lnTo>
                      <a:pt x="3181" y="2584"/>
                    </a:lnTo>
                    <a:lnTo>
                      <a:pt x="3222" y="2513"/>
                    </a:lnTo>
                    <a:lnTo>
                      <a:pt x="3259" y="2440"/>
                    </a:lnTo>
                    <a:lnTo>
                      <a:pt x="3293" y="2366"/>
                    </a:lnTo>
                    <a:lnTo>
                      <a:pt x="3307" y="2327"/>
                    </a:lnTo>
                    <a:lnTo>
                      <a:pt x="3314" y="2307"/>
                    </a:lnTo>
                    <a:lnTo>
                      <a:pt x="3322" y="2289"/>
                    </a:lnTo>
                    <a:lnTo>
                      <a:pt x="3347" y="2211"/>
                    </a:lnTo>
                    <a:lnTo>
                      <a:pt x="3368" y="2130"/>
                    </a:lnTo>
                    <a:lnTo>
                      <a:pt x="3386" y="2050"/>
                    </a:lnTo>
                    <a:lnTo>
                      <a:pt x="3400" y="1967"/>
                    </a:lnTo>
                    <a:lnTo>
                      <a:pt x="3405" y="1925"/>
                    </a:lnTo>
                    <a:lnTo>
                      <a:pt x="3410" y="1883"/>
                    </a:lnTo>
                    <a:lnTo>
                      <a:pt x="3413" y="1840"/>
                    </a:lnTo>
                    <a:lnTo>
                      <a:pt x="3413" y="1828"/>
                    </a:lnTo>
                    <a:lnTo>
                      <a:pt x="3414" y="1818"/>
                    </a:lnTo>
                    <a:lnTo>
                      <a:pt x="3416" y="1797"/>
                    </a:lnTo>
                    <a:lnTo>
                      <a:pt x="3418" y="1710"/>
                    </a:lnTo>
                    <a:lnTo>
                      <a:pt x="3416" y="1621"/>
                    </a:lnTo>
                    <a:lnTo>
                      <a:pt x="3410" y="1535"/>
                    </a:lnTo>
                    <a:lnTo>
                      <a:pt x="3400" y="1450"/>
                    </a:lnTo>
                    <a:lnTo>
                      <a:pt x="3386" y="1369"/>
                    </a:lnTo>
                    <a:lnTo>
                      <a:pt x="3368" y="1286"/>
                    </a:lnTo>
                    <a:lnTo>
                      <a:pt x="3347" y="1207"/>
                    </a:lnTo>
                    <a:lnTo>
                      <a:pt x="3322" y="1128"/>
                    </a:lnTo>
                    <a:lnTo>
                      <a:pt x="3293" y="1054"/>
                    </a:lnTo>
                    <a:lnTo>
                      <a:pt x="3259" y="978"/>
                    </a:lnTo>
                    <a:lnTo>
                      <a:pt x="3222" y="905"/>
                    </a:lnTo>
                    <a:lnTo>
                      <a:pt x="3181" y="833"/>
                    </a:lnTo>
                    <a:lnTo>
                      <a:pt x="3136" y="764"/>
                    </a:lnTo>
                    <a:lnTo>
                      <a:pt x="3086" y="695"/>
                    </a:lnTo>
                    <a:lnTo>
                      <a:pt x="3034" y="629"/>
                    </a:lnTo>
                    <a:lnTo>
                      <a:pt x="2977" y="563"/>
                    </a:lnTo>
                    <a:lnTo>
                      <a:pt x="2918" y="501"/>
                    </a:lnTo>
                    <a:lnTo>
                      <a:pt x="2853" y="439"/>
                    </a:lnTo>
                    <a:lnTo>
                      <a:pt x="2788" y="383"/>
                    </a:lnTo>
                    <a:lnTo>
                      <a:pt x="2721" y="330"/>
                    </a:lnTo>
                    <a:lnTo>
                      <a:pt x="2687" y="304"/>
                    </a:lnTo>
                    <a:lnTo>
                      <a:pt x="2653" y="281"/>
                    </a:lnTo>
                    <a:lnTo>
                      <a:pt x="2618" y="257"/>
                    </a:lnTo>
                    <a:lnTo>
                      <a:pt x="2583" y="236"/>
                    </a:lnTo>
                    <a:lnTo>
                      <a:pt x="2512" y="195"/>
                    </a:lnTo>
                    <a:lnTo>
                      <a:pt x="2439" y="157"/>
                    </a:lnTo>
                    <a:lnTo>
                      <a:pt x="2365" y="125"/>
                    </a:lnTo>
                    <a:lnTo>
                      <a:pt x="2288" y="94"/>
                    </a:lnTo>
                    <a:lnTo>
                      <a:pt x="2210" y="69"/>
                    </a:lnTo>
                    <a:lnTo>
                      <a:pt x="2130" y="47"/>
                    </a:lnTo>
                    <a:lnTo>
                      <a:pt x="2049" y="31"/>
                    </a:lnTo>
                    <a:lnTo>
                      <a:pt x="1967" y="16"/>
                    </a:lnTo>
                    <a:lnTo>
                      <a:pt x="1924" y="10"/>
                    </a:lnTo>
                    <a:lnTo>
                      <a:pt x="1883" y="7"/>
                    </a:lnTo>
                    <a:lnTo>
                      <a:pt x="1797" y="1"/>
                    </a:lnTo>
                    <a:lnTo>
                      <a:pt x="1709" y="0"/>
                    </a:lnTo>
                    <a:lnTo>
                      <a:pt x="1621" y="1"/>
                    </a:lnTo>
                    <a:lnTo>
                      <a:pt x="1535" y="7"/>
                    </a:lnTo>
                    <a:lnTo>
                      <a:pt x="1450" y="16"/>
                    </a:lnTo>
                    <a:lnTo>
                      <a:pt x="1368" y="31"/>
                    </a:lnTo>
                    <a:lnTo>
                      <a:pt x="1286" y="47"/>
                    </a:lnTo>
                    <a:lnTo>
                      <a:pt x="1206" y="69"/>
                    </a:lnTo>
                    <a:lnTo>
                      <a:pt x="1128" y="94"/>
                    </a:lnTo>
                    <a:lnTo>
                      <a:pt x="1053" y="125"/>
                    </a:lnTo>
                    <a:lnTo>
                      <a:pt x="978" y="157"/>
                    </a:lnTo>
                    <a:lnTo>
                      <a:pt x="905" y="195"/>
                    </a:lnTo>
                    <a:lnTo>
                      <a:pt x="833" y="236"/>
                    </a:lnTo>
                    <a:lnTo>
                      <a:pt x="764" y="281"/>
                    </a:lnTo>
                    <a:lnTo>
                      <a:pt x="695" y="330"/>
                    </a:lnTo>
                    <a:lnTo>
                      <a:pt x="629" y="383"/>
                    </a:lnTo>
                    <a:lnTo>
                      <a:pt x="563" y="439"/>
                    </a:lnTo>
                    <a:lnTo>
                      <a:pt x="501" y="501"/>
                    </a:lnTo>
                  </a:path>
                </a:pathLst>
              </a:custGeom>
              <a:noFill/>
              <a:ln w="26988">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 name="Freeform 26">
                <a:extLst>
                  <a:ext uri="{FF2B5EF4-FFF2-40B4-BE49-F238E27FC236}">
                    <a16:creationId xmlns:a16="http://schemas.microsoft.com/office/drawing/2014/main" id="{729FD8A9-F18E-57FB-E91D-93D3CB6BFF3F}"/>
                  </a:ext>
                </a:extLst>
              </p:cNvPr>
              <p:cNvSpPr>
                <a:spLocks/>
              </p:cNvSpPr>
              <p:nvPr/>
            </p:nvSpPr>
            <p:spPr bwMode="auto">
              <a:xfrm>
                <a:off x="7015163" y="3328988"/>
                <a:ext cx="2117725" cy="2071688"/>
              </a:xfrm>
              <a:custGeom>
                <a:avLst/>
                <a:gdLst>
                  <a:gd name="T0" fmla="*/ 555 w 5336"/>
                  <a:gd name="T1" fmla="*/ 1032 h 5221"/>
                  <a:gd name="T2" fmla="*/ 305 w 5336"/>
                  <a:gd name="T3" fmla="*/ 1412 h 5221"/>
                  <a:gd name="T4" fmla="*/ 128 w 5336"/>
                  <a:gd name="T5" fmla="*/ 1823 h 5221"/>
                  <a:gd name="T6" fmla="*/ 48 w 5336"/>
                  <a:gd name="T7" fmla="*/ 2136 h 5221"/>
                  <a:gd name="T8" fmla="*/ 2 w 5336"/>
                  <a:gd name="T9" fmla="*/ 2532 h 5221"/>
                  <a:gd name="T10" fmla="*/ 2 w 5336"/>
                  <a:gd name="T11" fmla="*/ 2805 h 5221"/>
                  <a:gd name="T12" fmla="*/ 27 w 5336"/>
                  <a:gd name="T13" fmla="*/ 3070 h 5221"/>
                  <a:gd name="T14" fmla="*/ 75 w 5336"/>
                  <a:gd name="T15" fmla="*/ 3322 h 5221"/>
                  <a:gd name="T16" fmla="*/ 147 w 5336"/>
                  <a:gd name="T17" fmla="*/ 3563 h 5221"/>
                  <a:gd name="T18" fmla="*/ 245 w 5336"/>
                  <a:gd name="T19" fmla="*/ 3791 h 5221"/>
                  <a:gd name="T20" fmla="*/ 367 w 5336"/>
                  <a:gd name="T21" fmla="*/ 4008 h 5221"/>
                  <a:gd name="T22" fmla="*/ 514 w 5336"/>
                  <a:gd name="T23" fmla="*/ 4213 h 5221"/>
                  <a:gd name="T24" fmla="*/ 685 w 5336"/>
                  <a:gd name="T25" fmla="*/ 4407 h 5221"/>
                  <a:gd name="T26" fmla="*/ 878 w 5336"/>
                  <a:gd name="T27" fmla="*/ 4586 h 5221"/>
                  <a:gd name="T28" fmla="*/ 1082 w 5336"/>
                  <a:gd name="T29" fmla="*/ 4745 h 5221"/>
                  <a:gd name="T30" fmla="*/ 1408 w 5336"/>
                  <a:gd name="T31" fmla="*/ 4940 h 5221"/>
                  <a:gd name="T32" fmla="*/ 1756 w 5336"/>
                  <a:gd name="T33" fmla="*/ 5084 h 5221"/>
                  <a:gd name="T34" fmla="*/ 2127 w 5336"/>
                  <a:gd name="T35" fmla="*/ 5177 h 5221"/>
                  <a:gd name="T36" fmla="*/ 2520 w 5336"/>
                  <a:gd name="T37" fmla="*/ 5217 h 5221"/>
                  <a:gd name="T38" fmla="*/ 2791 w 5336"/>
                  <a:gd name="T39" fmla="*/ 5216 h 5221"/>
                  <a:gd name="T40" fmla="*/ 3022 w 5336"/>
                  <a:gd name="T41" fmla="*/ 5197 h 5221"/>
                  <a:gd name="T42" fmla="*/ 3152 w 5336"/>
                  <a:gd name="T43" fmla="*/ 5178 h 5221"/>
                  <a:gd name="T44" fmla="*/ 3372 w 5336"/>
                  <a:gd name="T45" fmla="*/ 5132 h 5221"/>
                  <a:gd name="T46" fmla="*/ 3556 w 5336"/>
                  <a:gd name="T47" fmla="*/ 5078 h 5221"/>
                  <a:gd name="T48" fmla="*/ 3793 w 5336"/>
                  <a:gd name="T49" fmla="*/ 4987 h 5221"/>
                  <a:gd name="T50" fmla="*/ 3906 w 5336"/>
                  <a:gd name="T51" fmla="*/ 4935 h 5221"/>
                  <a:gd name="T52" fmla="*/ 4129 w 5336"/>
                  <a:gd name="T53" fmla="*/ 4810 h 5221"/>
                  <a:gd name="T54" fmla="*/ 4261 w 5336"/>
                  <a:gd name="T55" fmla="*/ 4720 h 5221"/>
                  <a:gd name="T56" fmla="*/ 4443 w 5336"/>
                  <a:gd name="T57" fmla="*/ 4582 h 5221"/>
                  <a:gd name="T58" fmla="*/ 4640 w 5336"/>
                  <a:gd name="T59" fmla="*/ 4403 h 5221"/>
                  <a:gd name="T60" fmla="*/ 4696 w 5336"/>
                  <a:gd name="T61" fmla="*/ 4343 h 5221"/>
                  <a:gd name="T62" fmla="*/ 4813 w 5336"/>
                  <a:gd name="T63" fmla="*/ 4211 h 5221"/>
                  <a:gd name="T64" fmla="*/ 4961 w 5336"/>
                  <a:gd name="T65" fmla="*/ 4006 h 5221"/>
                  <a:gd name="T66" fmla="*/ 5085 w 5336"/>
                  <a:gd name="T67" fmla="*/ 3790 h 5221"/>
                  <a:gd name="T68" fmla="*/ 5138 w 5336"/>
                  <a:gd name="T69" fmla="*/ 3679 h 5221"/>
                  <a:gd name="T70" fmla="*/ 5214 w 5336"/>
                  <a:gd name="T71" fmla="*/ 3472 h 5221"/>
                  <a:gd name="T72" fmla="*/ 5232 w 5336"/>
                  <a:gd name="T73" fmla="*/ 3412 h 5221"/>
                  <a:gd name="T74" fmla="*/ 5286 w 5336"/>
                  <a:gd name="T75" fmla="*/ 3197 h 5221"/>
                  <a:gd name="T76" fmla="*/ 5311 w 5336"/>
                  <a:gd name="T77" fmla="*/ 3035 h 5221"/>
                  <a:gd name="T78" fmla="*/ 5333 w 5336"/>
                  <a:gd name="T79" fmla="*/ 2805 h 5221"/>
                  <a:gd name="T80" fmla="*/ 5336 w 5336"/>
                  <a:gd name="T81" fmla="*/ 2670 h 5221"/>
                  <a:gd name="T82" fmla="*/ 5308 w 5336"/>
                  <a:gd name="T83" fmla="*/ 2265 h 5221"/>
                  <a:gd name="T84" fmla="*/ 5258 w 5336"/>
                  <a:gd name="T85" fmla="*/ 2009 h 5221"/>
                  <a:gd name="T86" fmla="*/ 5185 w 5336"/>
                  <a:gd name="T87" fmla="*/ 1763 h 5221"/>
                  <a:gd name="T88" fmla="*/ 5030 w 5336"/>
                  <a:gd name="T89" fmla="*/ 1412 h 5221"/>
                  <a:gd name="T90" fmla="*/ 4858 w 5336"/>
                  <a:gd name="T91" fmla="*/ 1138 h 5221"/>
                  <a:gd name="T92" fmla="*/ 4693 w 5336"/>
                  <a:gd name="T93" fmla="*/ 930 h 5221"/>
                  <a:gd name="T94" fmla="*/ 4454 w 5336"/>
                  <a:gd name="T95" fmla="*/ 686 h 5221"/>
                  <a:gd name="T96" fmla="*/ 4249 w 5336"/>
                  <a:gd name="T97" fmla="*/ 515 h 5221"/>
                  <a:gd name="T98" fmla="*/ 4033 w 5336"/>
                  <a:gd name="T99" fmla="*/ 368 h 5221"/>
                  <a:gd name="T100" fmla="*/ 3808 w 5336"/>
                  <a:gd name="T101" fmla="*/ 246 h 5221"/>
                  <a:gd name="T102" fmla="*/ 3571 w 5336"/>
                  <a:gd name="T103" fmla="*/ 148 h 5221"/>
                  <a:gd name="T104" fmla="*/ 3325 w 5336"/>
                  <a:gd name="T105" fmla="*/ 75 h 5221"/>
                  <a:gd name="T106" fmla="*/ 3070 w 5336"/>
                  <a:gd name="T107" fmla="*/ 27 h 5221"/>
                  <a:gd name="T108" fmla="*/ 2804 w 5336"/>
                  <a:gd name="T109" fmla="*/ 3 h 5221"/>
                  <a:gd name="T110" fmla="*/ 2530 w 5336"/>
                  <a:gd name="T111" fmla="*/ 3 h 5221"/>
                  <a:gd name="T112" fmla="*/ 2135 w 5336"/>
                  <a:gd name="T113" fmla="*/ 48 h 5221"/>
                  <a:gd name="T114" fmla="*/ 1822 w 5336"/>
                  <a:gd name="T115" fmla="*/ 128 h 5221"/>
                  <a:gd name="T116" fmla="*/ 1412 w 5336"/>
                  <a:gd name="T117" fmla="*/ 305 h 5221"/>
                  <a:gd name="T118" fmla="*/ 1032 w 5336"/>
                  <a:gd name="T119" fmla="*/ 555 h 5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5221">
                    <a:moveTo>
                      <a:pt x="781" y="782"/>
                    </a:moveTo>
                    <a:lnTo>
                      <a:pt x="686" y="879"/>
                    </a:lnTo>
                    <a:lnTo>
                      <a:pt x="597" y="982"/>
                    </a:lnTo>
                    <a:lnTo>
                      <a:pt x="555" y="1032"/>
                    </a:lnTo>
                    <a:lnTo>
                      <a:pt x="515" y="1085"/>
                    </a:lnTo>
                    <a:lnTo>
                      <a:pt x="439" y="1192"/>
                    </a:lnTo>
                    <a:lnTo>
                      <a:pt x="368" y="1301"/>
                    </a:lnTo>
                    <a:lnTo>
                      <a:pt x="305" y="1412"/>
                    </a:lnTo>
                    <a:lnTo>
                      <a:pt x="246" y="1526"/>
                    </a:lnTo>
                    <a:lnTo>
                      <a:pt x="195" y="1645"/>
                    </a:lnTo>
                    <a:lnTo>
                      <a:pt x="148" y="1763"/>
                    </a:lnTo>
                    <a:lnTo>
                      <a:pt x="128" y="1823"/>
                    </a:lnTo>
                    <a:lnTo>
                      <a:pt x="109" y="1885"/>
                    </a:lnTo>
                    <a:lnTo>
                      <a:pt x="91" y="1946"/>
                    </a:lnTo>
                    <a:lnTo>
                      <a:pt x="75" y="2009"/>
                    </a:lnTo>
                    <a:lnTo>
                      <a:pt x="48" y="2136"/>
                    </a:lnTo>
                    <a:lnTo>
                      <a:pt x="36" y="2200"/>
                    </a:lnTo>
                    <a:lnTo>
                      <a:pt x="27" y="2265"/>
                    </a:lnTo>
                    <a:lnTo>
                      <a:pt x="12" y="2397"/>
                    </a:lnTo>
                    <a:lnTo>
                      <a:pt x="2" y="2532"/>
                    </a:lnTo>
                    <a:lnTo>
                      <a:pt x="0" y="2600"/>
                    </a:lnTo>
                    <a:lnTo>
                      <a:pt x="0" y="2670"/>
                    </a:lnTo>
                    <a:lnTo>
                      <a:pt x="0" y="2737"/>
                    </a:lnTo>
                    <a:lnTo>
                      <a:pt x="2" y="2805"/>
                    </a:lnTo>
                    <a:lnTo>
                      <a:pt x="6" y="2872"/>
                    </a:lnTo>
                    <a:lnTo>
                      <a:pt x="12" y="2940"/>
                    </a:lnTo>
                    <a:lnTo>
                      <a:pt x="17" y="3004"/>
                    </a:lnTo>
                    <a:lnTo>
                      <a:pt x="27" y="3070"/>
                    </a:lnTo>
                    <a:lnTo>
                      <a:pt x="36" y="3134"/>
                    </a:lnTo>
                    <a:lnTo>
                      <a:pt x="48" y="3198"/>
                    </a:lnTo>
                    <a:lnTo>
                      <a:pt x="60" y="3260"/>
                    </a:lnTo>
                    <a:lnTo>
                      <a:pt x="75" y="3322"/>
                    </a:lnTo>
                    <a:lnTo>
                      <a:pt x="90" y="3383"/>
                    </a:lnTo>
                    <a:lnTo>
                      <a:pt x="108" y="3444"/>
                    </a:lnTo>
                    <a:lnTo>
                      <a:pt x="126" y="3503"/>
                    </a:lnTo>
                    <a:lnTo>
                      <a:pt x="147" y="3563"/>
                    </a:lnTo>
                    <a:lnTo>
                      <a:pt x="169" y="3621"/>
                    </a:lnTo>
                    <a:lnTo>
                      <a:pt x="194" y="3680"/>
                    </a:lnTo>
                    <a:lnTo>
                      <a:pt x="218" y="3735"/>
                    </a:lnTo>
                    <a:lnTo>
                      <a:pt x="245" y="3791"/>
                    </a:lnTo>
                    <a:lnTo>
                      <a:pt x="272" y="3846"/>
                    </a:lnTo>
                    <a:lnTo>
                      <a:pt x="303" y="3902"/>
                    </a:lnTo>
                    <a:lnTo>
                      <a:pt x="333" y="3954"/>
                    </a:lnTo>
                    <a:lnTo>
                      <a:pt x="367" y="4008"/>
                    </a:lnTo>
                    <a:lnTo>
                      <a:pt x="401" y="4060"/>
                    </a:lnTo>
                    <a:lnTo>
                      <a:pt x="438" y="4113"/>
                    </a:lnTo>
                    <a:lnTo>
                      <a:pt x="475" y="4162"/>
                    </a:lnTo>
                    <a:lnTo>
                      <a:pt x="514" y="4213"/>
                    </a:lnTo>
                    <a:lnTo>
                      <a:pt x="554" y="4262"/>
                    </a:lnTo>
                    <a:lnTo>
                      <a:pt x="596" y="4312"/>
                    </a:lnTo>
                    <a:lnTo>
                      <a:pt x="639" y="4359"/>
                    </a:lnTo>
                    <a:lnTo>
                      <a:pt x="685" y="4407"/>
                    </a:lnTo>
                    <a:lnTo>
                      <a:pt x="731" y="4453"/>
                    </a:lnTo>
                    <a:lnTo>
                      <a:pt x="780" y="4500"/>
                    </a:lnTo>
                    <a:lnTo>
                      <a:pt x="828" y="4544"/>
                    </a:lnTo>
                    <a:lnTo>
                      <a:pt x="878" y="4586"/>
                    </a:lnTo>
                    <a:lnTo>
                      <a:pt x="927" y="4628"/>
                    </a:lnTo>
                    <a:lnTo>
                      <a:pt x="979" y="4669"/>
                    </a:lnTo>
                    <a:lnTo>
                      <a:pt x="1029" y="4707"/>
                    </a:lnTo>
                    <a:lnTo>
                      <a:pt x="1082" y="4745"/>
                    </a:lnTo>
                    <a:lnTo>
                      <a:pt x="1189" y="4816"/>
                    </a:lnTo>
                    <a:lnTo>
                      <a:pt x="1242" y="4848"/>
                    </a:lnTo>
                    <a:lnTo>
                      <a:pt x="1297" y="4881"/>
                    </a:lnTo>
                    <a:lnTo>
                      <a:pt x="1408" y="4940"/>
                    </a:lnTo>
                    <a:lnTo>
                      <a:pt x="1522" y="4993"/>
                    </a:lnTo>
                    <a:lnTo>
                      <a:pt x="1579" y="5018"/>
                    </a:lnTo>
                    <a:lnTo>
                      <a:pt x="1638" y="5043"/>
                    </a:lnTo>
                    <a:lnTo>
                      <a:pt x="1756" y="5084"/>
                    </a:lnTo>
                    <a:lnTo>
                      <a:pt x="1877" y="5121"/>
                    </a:lnTo>
                    <a:lnTo>
                      <a:pt x="2000" y="5151"/>
                    </a:lnTo>
                    <a:lnTo>
                      <a:pt x="2063" y="5164"/>
                    </a:lnTo>
                    <a:lnTo>
                      <a:pt x="2127" y="5177"/>
                    </a:lnTo>
                    <a:lnTo>
                      <a:pt x="2255" y="5195"/>
                    </a:lnTo>
                    <a:lnTo>
                      <a:pt x="2387" y="5209"/>
                    </a:lnTo>
                    <a:lnTo>
                      <a:pt x="2452" y="5214"/>
                    </a:lnTo>
                    <a:lnTo>
                      <a:pt x="2520" y="5217"/>
                    </a:lnTo>
                    <a:lnTo>
                      <a:pt x="2588" y="5220"/>
                    </a:lnTo>
                    <a:lnTo>
                      <a:pt x="2657" y="5221"/>
                    </a:lnTo>
                    <a:lnTo>
                      <a:pt x="2723" y="5218"/>
                    </a:lnTo>
                    <a:lnTo>
                      <a:pt x="2791" y="5216"/>
                    </a:lnTo>
                    <a:lnTo>
                      <a:pt x="2858" y="5213"/>
                    </a:lnTo>
                    <a:lnTo>
                      <a:pt x="2926" y="5208"/>
                    </a:lnTo>
                    <a:lnTo>
                      <a:pt x="2990" y="5201"/>
                    </a:lnTo>
                    <a:lnTo>
                      <a:pt x="3022" y="5197"/>
                    </a:lnTo>
                    <a:lnTo>
                      <a:pt x="3038" y="5194"/>
                    </a:lnTo>
                    <a:lnTo>
                      <a:pt x="3055" y="5193"/>
                    </a:lnTo>
                    <a:lnTo>
                      <a:pt x="3120" y="5184"/>
                    </a:lnTo>
                    <a:lnTo>
                      <a:pt x="3152" y="5178"/>
                    </a:lnTo>
                    <a:lnTo>
                      <a:pt x="3185" y="5174"/>
                    </a:lnTo>
                    <a:lnTo>
                      <a:pt x="3247" y="5161"/>
                    </a:lnTo>
                    <a:lnTo>
                      <a:pt x="3310" y="5147"/>
                    </a:lnTo>
                    <a:lnTo>
                      <a:pt x="3372" y="5132"/>
                    </a:lnTo>
                    <a:lnTo>
                      <a:pt x="3436" y="5116"/>
                    </a:lnTo>
                    <a:lnTo>
                      <a:pt x="3495" y="5098"/>
                    </a:lnTo>
                    <a:lnTo>
                      <a:pt x="3525" y="5087"/>
                    </a:lnTo>
                    <a:lnTo>
                      <a:pt x="3556" y="5078"/>
                    </a:lnTo>
                    <a:lnTo>
                      <a:pt x="3616" y="5058"/>
                    </a:lnTo>
                    <a:lnTo>
                      <a:pt x="3677" y="5037"/>
                    </a:lnTo>
                    <a:lnTo>
                      <a:pt x="3734" y="5013"/>
                    </a:lnTo>
                    <a:lnTo>
                      <a:pt x="3793" y="4987"/>
                    </a:lnTo>
                    <a:lnTo>
                      <a:pt x="3820" y="4974"/>
                    </a:lnTo>
                    <a:lnTo>
                      <a:pt x="3834" y="4967"/>
                    </a:lnTo>
                    <a:lnTo>
                      <a:pt x="3849" y="4961"/>
                    </a:lnTo>
                    <a:lnTo>
                      <a:pt x="3906" y="4935"/>
                    </a:lnTo>
                    <a:lnTo>
                      <a:pt x="3962" y="4905"/>
                    </a:lnTo>
                    <a:lnTo>
                      <a:pt x="4018" y="4875"/>
                    </a:lnTo>
                    <a:lnTo>
                      <a:pt x="4073" y="4843"/>
                    </a:lnTo>
                    <a:lnTo>
                      <a:pt x="4129" y="4810"/>
                    </a:lnTo>
                    <a:lnTo>
                      <a:pt x="4182" y="4775"/>
                    </a:lnTo>
                    <a:lnTo>
                      <a:pt x="4209" y="4756"/>
                    </a:lnTo>
                    <a:lnTo>
                      <a:pt x="4236" y="4739"/>
                    </a:lnTo>
                    <a:lnTo>
                      <a:pt x="4261" y="4720"/>
                    </a:lnTo>
                    <a:lnTo>
                      <a:pt x="4288" y="4701"/>
                    </a:lnTo>
                    <a:lnTo>
                      <a:pt x="4341" y="4663"/>
                    </a:lnTo>
                    <a:lnTo>
                      <a:pt x="4391" y="4623"/>
                    </a:lnTo>
                    <a:lnTo>
                      <a:pt x="4443" y="4582"/>
                    </a:lnTo>
                    <a:lnTo>
                      <a:pt x="4493" y="4539"/>
                    </a:lnTo>
                    <a:lnTo>
                      <a:pt x="4545" y="4496"/>
                    </a:lnTo>
                    <a:lnTo>
                      <a:pt x="4593" y="4449"/>
                    </a:lnTo>
                    <a:lnTo>
                      <a:pt x="4640" y="4403"/>
                    </a:lnTo>
                    <a:lnTo>
                      <a:pt x="4651" y="4390"/>
                    </a:lnTo>
                    <a:lnTo>
                      <a:pt x="4662" y="4378"/>
                    </a:lnTo>
                    <a:lnTo>
                      <a:pt x="4685" y="4355"/>
                    </a:lnTo>
                    <a:lnTo>
                      <a:pt x="4696" y="4343"/>
                    </a:lnTo>
                    <a:lnTo>
                      <a:pt x="4707" y="4331"/>
                    </a:lnTo>
                    <a:lnTo>
                      <a:pt x="4730" y="4308"/>
                    </a:lnTo>
                    <a:lnTo>
                      <a:pt x="4771" y="4259"/>
                    </a:lnTo>
                    <a:lnTo>
                      <a:pt x="4813" y="4211"/>
                    </a:lnTo>
                    <a:lnTo>
                      <a:pt x="4852" y="4160"/>
                    </a:lnTo>
                    <a:lnTo>
                      <a:pt x="4891" y="4111"/>
                    </a:lnTo>
                    <a:lnTo>
                      <a:pt x="4926" y="4058"/>
                    </a:lnTo>
                    <a:lnTo>
                      <a:pt x="4961" y="4006"/>
                    </a:lnTo>
                    <a:lnTo>
                      <a:pt x="4994" y="3953"/>
                    </a:lnTo>
                    <a:lnTo>
                      <a:pt x="5026" y="3900"/>
                    </a:lnTo>
                    <a:lnTo>
                      <a:pt x="5056" y="3845"/>
                    </a:lnTo>
                    <a:lnTo>
                      <a:pt x="5085" y="3790"/>
                    </a:lnTo>
                    <a:lnTo>
                      <a:pt x="5091" y="3775"/>
                    </a:lnTo>
                    <a:lnTo>
                      <a:pt x="5098" y="3761"/>
                    </a:lnTo>
                    <a:lnTo>
                      <a:pt x="5111" y="3734"/>
                    </a:lnTo>
                    <a:lnTo>
                      <a:pt x="5138" y="3679"/>
                    </a:lnTo>
                    <a:lnTo>
                      <a:pt x="5161" y="3620"/>
                    </a:lnTo>
                    <a:lnTo>
                      <a:pt x="5184" y="3561"/>
                    </a:lnTo>
                    <a:lnTo>
                      <a:pt x="5204" y="3502"/>
                    </a:lnTo>
                    <a:lnTo>
                      <a:pt x="5214" y="3472"/>
                    </a:lnTo>
                    <a:lnTo>
                      <a:pt x="5218" y="3457"/>
                    </a:lnTo>
                    <a:lnTo>
                      <a:pt x="5224" y="3443"/>
                    </a:lnTo>
                    <a:lnTo>
                      <a:pt x="5227" y="3427"/>
                    </a:lnTo>
                    <a:lnTo>
                      <a:pt x="5232" y="3412"/>
                    </a:lnTo>
                    <a:lnTo>
                      <a:pt x="5241" y="3382"/>
                    </a:lnTo>
                    <a:lnTo>
                      <a:pt x="5257" y="3321"/>
                    </a:lnTo>
                    <a:lnTo>
                      <a:pt x="5272" y="3259"/>
                    </a:lnTo>
                    <a:lnTo>
                      <a:pt x="5286" y="3197"/>
                    </a:lnTo>
                    <a:lnTo>
                      <a:pt x="5297" y="3133"/>
                    </a:lnTo>
                    <a:lnTo>
                      <a:pt x="5308" y="3068"/>
                    </a:lnTo>
                    <a:lnTo>
                      <a:pt x="5309" y="3051"/>
                    </a:lnTo>
                    <a:lnTo>
                      <a:pt x="5311" y="3035"/>
                    </a:lnTo>
                    <a:lnTo>
                      <a:pt x="5316" y="3003"/>
                    </a:lnTo>
                    <a:lnTo>
                      <a:pt x="5324" y="2939"/>
                    </a:lnTo>
                    <a:lnTo>
                      <a:pt x="5328" y="2872"/>
                    </a:lnTo>
                    <a:lnTo>
                      <a:pt x="5333" y="2805"/>
                    </a:lnTo>
                    <a:lnTo>
                      <a:pt x="5335" y="2737"/>
                    </a:lnTo>
                    <a:lnTo>
                      <a:pt x="5335" y="2703"/>
                    </a:lnTo>
                    <a:lnTo>
                      <a:pt x="5335" y="2686"/>
                    </a:lnTo>
                    <a:lnTo>
                      <a:pt x="5336" y="2670"/>
                    </a:lnTo>
                    <a:lnTo>
                      <a:pt x="5335" y="2600"/>
                    </a:lnTo>
                    <a:lnTo>
                      <a:pt x="5333" y="2532"/>
                    </a:lnTo>
                    <a:lnTo>
                      <a:pt x="5324" y="2397"/>
                    </a:lnTo>
                    <a:lnTo>
                      <a:pt x="5308" y="2265"/>
                    </a:lnTo>
                    <a:lnTo>
                      <a:pt x="5297" y="2200"/>
                    </a:lnTo>
                    <a:lnTo>
                      <a:pt x="5287" y="2136"/>
                    </a:lnTo>
                    <a:lnTo>
                      <a:pt x="5273" y="2072"/>
                    </a:lnTo>
                    <a:lnTo>
                      <a:pt x="5258" y="2009"/>
                    </a:lnTo>
                    <a:lnTo>
                      <a:pt x="5242" y="1946"/>
                    </a:lnTo>
                    <a:lnTo>
                      <a:pt x="5225" y="1885"/>
                    </a:lnTo>
                    <a:lnTo>
                      <a:pt x="5206" y="1823"/>
                    </a:lnTo>
                    <a:lnTo>
                      <a:pt x="5185" y="1763"/>
                    </a:lnTo>
                    <a:lnTo>
                      <a:pt x="5163" y="1703"/>
                    </a:lnTo>
                    <a:lnTo>
                      <a:pt x="5140" y="1645"/>
                    </a:lnTo>
                    <a:lnTo>
                      <a:pt x="5087" y="1526"/>
                    </a:lnTo>
                    <a:lnTo>
                      <a:pt x="5030" y="1412"/>
                    </a:lnTo>
                    <a:lnTo>
                      <a:pt x="4965" y="1301"/>
                    </a:lnTo>
                    <a:lnTo>
                      <a:pt x="4931" y="1246"/>
                    </a:lnTo>
                    <a:lnTo>
                      <a:pt x="4895" y="1192"/>
                    </a:lnTo>
                    <a:lnTo>
                      <a:pt x="4858" y="1138"/>
                    </a:lnTo>
                    <a:lnTo>
                      <a:pt x="4818" y="1085"/>
                    </a:lnTo>
                    <a:lnTo>
                      <a:pt x="4778" y="1032"/>
                    </a:lnTo>
                    <a:lnTo>
                      <a:pt x="4737" y="982"/>
                    </a:lnTo>
                    <a:lnTo>
                      <a:pt x="4693" y="930"/>
                    </a:lnTo>
                    <a:lnTo>
                      <a:pt x="4648" y="879"/>
                    </a:lnTo>
                    <a:lnTo>
                      <a:pt x="4554" y="782"/>
                    </a:lnTo>
                    <a:lnTo>
                      <a:pt x="4504" y="732"/>
                    </a:lnTo>
                    <a:lnTo>
                      <a:pt x="4454" y="686"/>
                    </a:lnTo>
                    <a:lnTo>
                      <a:pt x="4404" y="640"/>
                    </a:lnTo>
                    <a:lnTo>
                      <a:pt x="4353" y="598"/>
                    </a:lnTo>
                    <a:lnTo>
                      <a:pt x="4300" y="555"/>
                    </a:lnTo>
                    <a:lnTo>
                      <a:pt x="4249" y="515"/>
                    </a:lnTo>
                    <a:lnTo>
                      <a:pt x="4196" y="476"/>
                    </a:lnTo>
                    <a:lnTo>
                      <a:pt x="4143" y="439"/>
                    </a:lnTo>
                    <a:lnTo>
                      <a:pt x="4088" y="402"/>
                    </a:lnTo>
                    <a:lnTo>
                      <a:pt x="4033" y="368"/>
                    </a:lnTo>
                    <a:lnTo>
                      <a:pt x="3977" y="335"/>
                    </a:lnTo>
                    <a:lnTo>
                      <a:pt x="3921" y="305"/>
                    </a:lnTo>
                    <a:lnTo>
                      <a:pt x="3864" y="274"/>
                    </a:lnTo>
                    <a:lnTo>
                      <a:pt x="3808" y="246"/>
                    </a:lnTo>
                    <a:lnTo>
                      <a:pt x="3749" y="220"/>
                    </a:lnTo>
                    <a:lnTo>
                      <a:pt x="3692" y="196"/>
                    </a:lnTo>
                    <a:lnTo>
                      <a:pt x="3631" y="170"/>
                    </a:lnTo>
                    <a:lnTo>
                      <a:pt x="3571" y="148"/>
                    </a:lnTo>
                    <a:lnTo>
                      <a:pt x="3510" y="128"/>
                    </a:lnTo>
                    <a:lnTo>
                      <a:pt x="3450" y="109"/>
                    </a:lnTo>
                    <a:lnTo>
                      <a:pt x="3387" y="91"/>
                    </a:lnTo>
                    <a:lnTo>
                      <a:pt x="3325" y="75"/>
                    </a:lnTo>
                    <a:lnTo>
                      <a:pt x="3262" y="60"/>
                    </a:lnTo>
                    <a:lnTo>
                      <a:pt x="3200" y="48"/>
                    </a:lnTo>
                    <a:lnTo>
                      <a:pt x="3135" y="36"/>
                    </a:lnTo>
                    <a:lnTo>
                      <a:pt x="3070" y="27"/>
                    </a:lnTo>
                    <a:lnTo>
                      <a:pt x="3004" y="17"/>
                    </a:lnTo>
                    <a:lnTo>
                      <a:pt x="2938" y="12"/>
                    </a:lnTo>
                    <a:lnTo>
                      <a:pt x="2870" y="6"/>
                    </a:lnTo>
                    <a:lnTo>
                      <a:pt x="2804" y="3"/>
                    </a:lnTo>
                    <a:lnTo>
                      <a:pt x="2736" y="0"/>
                    </a:lnTo>
                    <a:lnTo>
                      <a:pt x="2668" y="0"/>
                    </a:lnTo>
                    <a:lnTo>
                      <a:pt x="2598" y="0"/>
                    </a:lnTo>
                    <a:lnTo>
                      <a:pt x="2530" y="3"/>
                    </a:lnTo>
                    <a:lnTo>
                      <a:pt x="2396" y="12"/>
                    </a:lnTo>
                    <a:lnTo>
                      <a:pt x="2264" y="27"/>
                    </a:lnTo>
                    <a:lnTo>
                      <a:pt x="2199" y="36"/>
                    </a:lnTo>
                    <a:lnTo>
                      <a:pt x="2135" y="48"/>
                    </a:lnTo>
                    <a:lnTo>
                      <a:pt x="2008" y="75"/>
                    </a:lnTo>
                    <a:lnTo>
                      <a:pt x="1945" y="91"/>
                    </a:lnTo>
                    <a:lnTo>
                      <a:pt x="1884" y="109"/>
                    </a:lnTo>
                    <a:lnTo>
                      <a:pt x="1822" y="128"/>
                    </a:lnTo>
                    <a:lnTo>
                      <a:pt x="1762" y="148"/>
                    </a:lnTo>
                    <a:lnTo>
                      <a:pt x="1644" y="196"/>
                    </a:lnTo>
                    <a:lnTo>
                      <a:pt x="1525" y="246"/>
                    </a:lnTo>
                    <a:lnTo>
                      <a:pt x="1412" y="305"/>
                    </a:lnTo>
                    <a:lnTo>
                      <a:pt x="1300" y="368"/>
                    </a:lnTo>
                    <a:lnTo>
                      <a:pt x="1191" y="439"/>
                    </a:lnTo>
                    <a:lnTo>
                      <a:pt x="1084" y="515"/>
                    </a:lnTo>
                    <a:lnTo>
                      <a:pt x="1032" y="555"/>
                    </a:lnTo>
                    <a:lnTo>
                      <a:pt x="981" y="598"/>
                    </a:lnTo>
                    <a:lnTo>
                      <a:pt x="879" y="686"/>
                    </a:lnTo>
                    <a:lnTo>
                      <a:pt x="781" y="782"/>
                    </a:lnTo>
                  </a:path>
                </a:pathLst>
              </a:custGeom>
              <a:noFill/>
              <a:ln w="26988">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 name="Freeform 27">
                <a:extLst>
                  <a:ext uri="{FF2B5EF4-FFF2-40B4-BE49-F238E27FC236}">
                    <a16:creationId xmlns:a16="http://schemas.microsoft.com/office/drawing/2014/main" id="{DB5E04D4-2436-7D05-46FE-879719579A57}"/>
                  </a:ext>
                </a:extLst>
              </p:cNvPr>
              <p:cNvSpPr>
                <a:spLocks/>
              </p:cNvSpPr>
              <p:nvPr/>
            </p:nvSpPr>
            <p:spPr bwMode="auto">
              <a:xfrm>
                <a:off x="4376738" y="3319463"/>
                <a:ext cx="2117725" cy="2071688"/>
              </a:xfrm>
              <a:custGeom>
                <a:avLst/>
                <a:gdLst>
                  <a:gd name="T0" fmla="*/ 554 w 5336"/>
                  <a:gd name="T1" fmla="*/ 1032 h 5221"/>
                  <a:gd name="T2" fmla="*/ 304 w 5336"/>
                  <a:gd name="T3" fmla="*/ 1413 h 5221"/>
                  <a:gd name="T4" fmla="*/ 127 w 5336"/>
                  <a:gd name="T5" fmla="*/ 1823 h 5221"/>
                  <a:gd name="T6" fmla="*/ 48 w 5336"/>
                  <a:gd name="T7" fmla="*/ 2136 h 5221"/>
                  <a:gd name="T8" fmla="*/ 2 w 5336"/>
                  <a:gd name="T9" fmla="*/ 2532 h 5221"/>
                  <a:gd name="T10" fmla="*/ 2 w 5336"/>
                  <a:gd name="T11" fmla="*/ 2805 h 5221"/>
                  <a:gd name="T12" fmla="*/ 26 w 5336"/>
                  <a:gd name="T13" fmla="*/ 3070 h 5221"/>
                  <a:gd name="T14" fmla="*/ 74 w 5336"/>
                  <a:gd name="T15" fmla="*/ 3322 h 5221"/>
                  <a:gd name="T16" fmla="*/ 147 w 5336"/>
                  <a:gd name="T17" fmla="*/ 3563 h 5221"/>
                  <a:gd name="T18" fmla="*/ 244 w 5336"/>
                  <a:gd name="T19" fmla="*/ 3791 h 5221"/>
                  <a:gd name="T20" fmla="*/ 366 w 5336"/>
                  <a:gd name="T21" fmla="*/ 4008 h 5221"/>
                  <a:gd name="T22" fmla="*/ 513 w 5336"/>
                  <a:gd name="T23" fmla="*/ 4213 h 5221"/>
                  <a:gd name="T24" fmla="*/ 684 w 5336"/>
                  <a:gd name="T25" fmla="*/ 4407 h 5221"/>
                  <a:gd name="T26" fmla="*/ 877 w 5336"/>
                  <a:gd name="T27" fmla="*/ 4586 h 5221"/>
                  <a:gd name="T28" fmla="*/ 1082 w 5336"/>
                  <a:gd name="T29" fmla="*/ 4745 h 5221"/>
                  <a:gd name="T30" fmla="*/ 1408 w 5336"/>
                  <a:gd name="T31" fmla="*/ 4940 h 5221"/>
                  <a:gd name="T32" fmla="*/ 1756 w 5336"/>
                  <a:gd name="T33" fmla="*/ 5084 h 5221"/>
                  <a:gd name="T34" fmla="*/ 2127 w 5336"/>
                  <a:gd name="T35" fmla="*/ 5177 h 5221"/>
                  <a:gd name="T36" fmla="*/ 2520 w 5336"/>
                  <a:gd name="T37" fmla="*/ 5217 h 5221"/>
                  <a:gd name="T38" fmla="*/ 2791 w 5336"/>
                  <a:gd name="T39" fmla="*/ 5216 h 5221"/>
                  <a:gd name="T40" fmla="*/ 3022 w 5336"/>
                  <a:gd name="T41" fmla="*/ 5197 h 5221"/>
                  <a:gd name="T42" fmla="*/ 3151 w 5336"/>
                  <a:gd name="T43" fmla="*/ 5178 h 5221"/>
                  <a:gd name="T44" fmla="*/ 3372 w 5336"/>
                  <a:gd name="T45" fmla="*/ 5132 h 5221"/>
                  <a:gd name="T46" fmla="*/ 3556 w 5336"/>
                  <a:gd name="T47" fmla="*/ 5078 h 5221"/>
                  <a:gd name="T48" fmla="*/ 3792 w 5336"/>
                  <a:gd name="T49" fmla="*/ 4987 h 5221"/>
                  <a:gd name="T50" fmla="*/ 3906 w 5336"/>
                  <a:gd name="T51" fmla="*/ 4935 h 5221"/>
                  <a:gd name="T52" fmla="*/ 4129 w 5336"/>
                  <a:gd name="T53" fmla="*/ 4811 h 5221"/>
                  <a:gd name="T54" fmla="*/ 4261 w 5336"/>
                  <a:gd name="T55" fmla="*/ 4720 h 5221"/>
                  <a:gd name="T56" fmla="*/ 4442 w 5336"/>
                  <a:gd name="T57" fmla="*/ 4582 h 5221"/>
                  <a:gd name="T58" fmla="*/ 4640 w 5336"/>
                  <a:gd name="T59" fmla="*/ 4403 h 5221"/>
                  <a:gd name="T60" fmla="*/ 4695 w 5336"/>
                  <a:gd name="T61" fmla="*/ 4343 h 5221"/>
                  <a:gd name="T62" fmla="*/ 4812 w 5336"/>
                  <a:gd name="T63" fmla="*/ 4211 h 5221"/>
                  <a:gd name="T64" fmla="*/ 4960 w 5336"/>
                  <a:gd name="T65" fmla="*/ 4006 h 5221"/>
                  <a:gd name="T66" fmla="*/ 5084 w 5336"/>
                  <a:gd name="T67" fmla="*/ 3790 h 5221"/>
                  <a:gd name="T68" fmla="*/ 5137 w 5336"/>
                  <a:gd name="T69" fmla="*/ 3679 h 5221"/>
                  <a:gd name="T70" fmla="*/ 5213 w 5336"/>
                  <a:gd name="T71" fmla="*/ 3472 h 5221"/>
                  <a:gd name="T72" fmla="*/ 5231 w 5336"/>
                  <a:gd name="T73" fmla="*/ 3412 h 5221"/>
                  <a:gd name="T74" fmla="*/ 5285 w 5336"/>
                  <a:gd name="T75" fmla="*/ 3197 h 5221"/>
                  <a:gd name="T76" fmla="*/ 5311 w 5336"/>
                  <a:gd name="T77" fmla="*/ 3035 h 5221"/>
                  <a:gd name="T78" fmla="*/ 5332 w 5336"/>
                  <a:gd name="T79" fmla="*/ 2805 h 5221"/>
                  <a:gd name="T80" fmla="*/ 5336 w 5336"/>
                  <a:gd name="T81" fmla="*/ 2670 h 5221"/>
                  <a:gd name="T82" fmla="*/ 5307 w 5336"/>
                  <a:gd name="T83" fmla="*/ 2265 h 5221"/>
                  <a:gd name="T84" fmla="*/ 5258 w 5336"/>
                  <a:gd name="T85" fmla="*/ 2009 h 5221"/>
                  <a:gd name="T86" fmla="*/ 5184 w 5336"/>
                  <a:gd name="T87" fmla="*/ 1763 h 5221"/>
                  <a:gd name="T88" fmla="*/ 5029 w 5336"/>
                  <a:gd name="T89" fmla="*/ 1413 h 5221"/>
                  <a:gd name="T90" fmla="*/ 4857 w 5336"/>
                  <a:gd name="T91" fmla="*/ 1138 h 5221"/>
                  <a:gd name="T92" fmla="*/ 4693 w 5336"/>
                  <a:gd name="T93" fmla="*/ 930 h 5221"/>
                  <a:gd name="T94" fmla="*/ 4454 w 5336"/>
                  <a:gd name="T95" fmla="*/ 686 h 5221"/>
                  <a:gd name="T96" fmla="*/ 4248 w 5336"/>
                  <a:gd name="T97" fmla="*/ 515 h 5221"/>
                  <a:gd name="T98" fmla="*/ 4032 w 5336"/>
                  <a:gd name="T99" fmla="*/ 368 h 5221"/>
                  <a:gd name="T100" fmla="*/ 3807 w 5336"/>
                  <a:gd name="T101" fmla="*/ 246 h 5221"/>
                  <a:gd name="T102" fmla="*/ 3571 w 5336"/>
                  <a:gd name="T103" fmla="*/ 148 h 5221"/>
                  <a:gd name="T104" fmla="*/ 3325 w 5336"/>
                  <a:gd name="T105" fmla="*/ 75 h 5221"/>
                  <a:gd name="T106" fmla="*/ 3070 w 5336"/>
                  <a:gd name="T107" fmla="*/ 27 h 5221"/>
                  <a:gd name="T108" fmla="*/ 2803 w 5336"/>
                  <a:gd name="T109" fmla="*/ 3 h 5221"/>
                  <a:gd name="T110" fmla="*/ 2530 w 5336"/>
                  <a:gd name="T111" fmla="*/ 3 h 5221"/>
                  <a:gd name="T112" fmla="*/ 2135 w 5336"/>
                  <a:gd name="T113" fmla="*/ 48 h 5221"/>
                  <a:gd name="T114" fmla="*/ 1821 w 5336"/>
                  <a:gd name="T115" fmla="*/ 128 h 5221"/>
                  <a:gd name="T116" fmla="*/ 1411 w 5336"/>
                  <a:gd name="T117" fmla="*/ 305 h 5221"/>
                  <a:gd name="T118" fmla="*/ 1031 w 5336"/>
                  <a:gd name="T119" fmla="*/ 555 h 5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5221">
                    <a:moveTo>
                      <a:pt x="781" y="782"/>
                    </a:moveTo>
                    <a:lnTo>
                      <a:pt x="685" y="879"/>
                    </a:lnTo>
                    <a:lnTo>
                      <a:pt x="597" y="982"/>
                    </a:lnTo>
                    <a:lnTo>
                      <a:pt x="554" y="1032"/>
                    </a:lnTo>
                    <a:lnTo>
                      <a:pt x="514" y="1085"/>
                    </a:lnTo>
                    <a:lnTo>
                      <a:pt x="438" y="1192"/>
                    </a:lnTo>
                    <a:lnTo>
                      <a:pt x="367" y="1301"/>
                    </a:lnTo>
                    <a:lnTo>
                      <a:pt x="304" y="1413"/>
                    </a:lnTo>
                    <a:lnTo>
                      <a:pt x="245" y="1526"/>
                    </a:lnTo>
                    <a:lnTo>
                      <a:pt x="195" y="1645"/>
                    </a:lnTo>
                    <a:lnTo>
                      <a:pt x="148" y="1763"/>
                    </a:lnTo>
                    <a:lnTo>
                      <a:pt x="127" y="1823"/>
                    </a:lnTo>
                    <a:lnTo>
                      <a:pt x="109" y="1885"/>
                    </a:lnTo>
                    <a:lnTo>
                      <a:pt x="90" y="1946"/>
                    </a:lnTo>
                    <a:lnTo>
                      <a:pt x="74" y="2009"/>
                    </a:lnTo>
                    <a:lnTo>
                      <a:pt x="48" y="2136"/>
                    </a:lnTo>
                    <a:lnTo>
                      <a:pt x="35" y="2200"/>
                    </a:lnTo>
                    <a:lnTo>
                      <a:pt x="26" y="2265"/>
                    </a:lnTo>
                    <a:lnTo>
                      <a:pt x="11" y="2397"/>
                    </a:lnTo>
                    <a:lnTo>
                      <a:pt x="2" y="2532"/>
                    </a:lnTo>
                    <a:lnTo>
                      <a:pt x="0" y="2600"/>
                    </a:lnTo>
                    <a:lnTo>
                      <a:pt x="0" y="2670"/>
                    </a:lnTo>
                    <a:lnTo>
                      <a:pt x="0" y="2737"/>
                    </a:lnTo>
                    <a:lnTo>
                      <a:pt x="2" y="2805"/>
                    </a:lnTo>
                    <a:lnTo>
                      <a:pt x="5" y="2872"/>
                    </a:lnTo>
                    <a:lnTo>
                      <a:pt x="11" y="2940"/>
                    </a:lnTo>
                    <a:lnTo>
                      <a:pt x="17" y="3004"/>
                    </a:lnTo>
                    <a:lnTo>
                      <a:pt x="26" y="3070"/>
                    </a:lnTo>
                    <a:lnTo>
                      <a:pt x="35" y="3134"/>
                    </a:lnTo>
                    <a:lnTo>
                      <a:pt x="48" y="3198"/>
                    </a:lnTo>
                    <a:lnTo>
                      <a:pt x="59" y="3260"/>
                    </a:lnTo>
                    <a:lnTo>
                      <a:pt x="74" y="3322"/>
                    </a:lnTo>
                    <a:lnTo>
                      <a:pt x="89" y="3383"/>
                    </a:lnTo>
                    <a:lnTo>
                      <a:pt x="108" y="3444"/>
                    </a:lnTo>
                    <a:lnTo>
                      <a:pt x="126" y="3503"/>
                    </a:lnTo>
                    <a:lnTo>
                      <a:pt x="147" y="3563"/>
                    </a:lnTo>
                    <a:lnTo>
                      <a:pt x="168" y="3621"/>
                    </a:lnTo>
                    <a:lnTo>
                      <a:pt x="194" y="3680"/>
                    </a:lnTo>
                    <a:lnTo>
                      <a:pt x="218" y="3735"/>
                    </a:lnTo>
                    <a:lnTo>
                      <a:pt x="244" y="3791"/>
                    </a:lnTo>
                    <a:lnTo>
                      <a:pt x="272" y="3846"/>
                    </a:lnTo>
                    <a:lnTo>
                      <a:pt x="303" y="3902"/>
                    </a:lnTo>
                    <a:lnTo>
                      <a:pt x="333" y="3954"/>
                    </a:lnTo>
                    <a:lnTo>
                      <a:pt x="366" y="4008"/>
                    </a:lnTo>
                    <a:lnTo>
                      <a:pt x="400" y="4060"/>
                    </a:lnTo>
                    <a:lnTo>
                      <a:pt x="437" y="4113"/>
                    </a:lnTo>
                    <a:lnTo>
                      <a:pt x="474" y="4162"/>
                    </a:lnTo>
                    <a:lnTo>
                      <a:pt x="513" y="4213"/>
                    </a:lnTo>
                    <a:lnTo>
                      <a:pt x="553" y="4262"/>
                    </a:lnTo>
                    <a:lnTo>
                      <a:pt x="596" y="4312"/>
                    </a:lnTo>
                    <a:lnTo>
                      <a:pt x="638" y="4359"/>
                    </a:lnTo>
                    <a:lnTo>
                      <a:pt x="684" y="4407"/>
                    </a:lnTo>
                    <a:lnTo>
                      <a:pt x="730" y="4453"/>
                    </a:lnTo>
                    <a:lnTo>
                      <a:pt x="779" y="4500"/>
                    </a:lnTo>
                    <a:lnTo>
                      <a:pt x="828" y="4544"/>
                    </a:lnTo>
                    <a:lnTo>
                      <a:pt x="877" y="4586"/>
                    </a:lnTo>
                    <a:lnTo>
                      <a:pt x="927" y="4628"/>
                    </a:lnTo>
                    <a:lnTo>
                      <a:pt x="978" y="4669"/>
                    </a:lnTo>
                    <a:lnTo>
                      <a:pt x="1029" y="4707"/>
                    </a:lnTo>
                    <a:lnTo>
                      <a:pt x="1082" y="4745"/>
                    </a:lnTo>
                    <a:lnTo>
                      <a:pt x="1188" y="4816"/>
                    </a:lnTo>
                    <a:lnTo>
                      <a:pt x="1241" y="4848"/>
                    </a:lnTo>
                    <a:lnTo>
                      <a:pt x="1296" y="4881"/>
                    </a:lnTo>
                    <a:lnTo>
                      <a:pt x="1408" y="4940"/>
                    </a:lnTo>
                    <a:lnTo>
                      <a:pt x="1521" y="4993"/>
                    </a:lnTo>
                    <a:lnTo>
                      <a:pt x="1579" y="5019"/>
                    </a:lnTo>
                    <a:lnTo>
                      <a:pt x="1637" y="5043"/>
                    </a:lnTo>
                    <a:lnTo>
                      <a:pt x="1756" y="5084"/>
                    </a:lnTo>
                    <a:lnTo>
                      <a:pt x="1876" y="5121"/>
                    </a:lnTo>
                    <a:lnTo>
                      <a:pt x="1999" y="5151"/>
                    </a:lnTo>
                    <a:lnTo>
                      <a:pt x="2062" y="5164"/>
                    </a:lnTo>
                    <a:lnTo>
                      <a:pt x="2127" y="5177"/>
                    </a:lnTo>
                    <a:lnTo>
                      <a:pt x="2254" y="5195"/>
                    </a:lnTo>
                    <a:lnTo>
                      <a:pt x="2386" y="5209"/>
                    </a:lnTo>
                    <a:lnTo>
                      <a:pt x="2452" y="5214"/>
                    </a:lnTo>
                    <a:lnTo>
                      <a:pt x="2520" y="5217"/>
                    </a:lnTo>
                    <a:lnTo>
                      <a:pt x="2587" y="5220"/>
                    </a:lnTo>
                    <a:lnTo>
                      <a:pt x="2656" y="5221"/>
                    </a:lnTo>
                    <a:lnTo>
                      <a:pt x="2723" y="5218"/>
                    </a:lnTo>
                    <a:lnTo>
                      <a:pt x="2791" y="5216"/>
                    </a:lnTo>
                    <a:lnTo>
                      <a:pt x="2857" y="5213"/>
                    </a:lnTo>
                    <a:lnTo>
                      <a:pt x="2925" y="5208"/>
                    </a:lnTo>
                    <a:lnTo>
                      <a:pt x="2989" y="5201"/>
                    </a:lnTo>
                    <a:lnTo>
                      <a:pt x="3022" y="5197"/>
                    </a:lnTo>
                    <a:lnTo>
                      <a:pt x="3038" y="5194"/>
                    </a:lnTo>
                    <a:lnTo>
                      <a:pt x="3055" y="5193"/>
                    </a:lnTo>
                    <a:lnTo>
                      <a:pt x="3119" y="5184"/>
                    </a:lnTo>
                    <a:lnTo>
                      <a:pt x="3151" y="5178"/>
                    </a:lnTo>
                    <a:lnTo>
                      <a:pt x="3185" y="5174"/>
                    </a:lnTo>
                    <a:lnTo>
                      <a:pt x="3247" y="5161"/>
                    </a:lnTo>
                    <a:lnTo>
                      <a:pt x="3310" y="5147"/>
                    </a:lnTo>
                    <a:lnTo>
                      <a:pt x="3372" y="5132"/>
                    </a:lnTo>
                    <a:lnTo>
                      <a:pt x="3435" y="5116"/>
                    </a:lnTo>
                    <a:lnTo>
                      <a:pt x="3495" y="5098"/>
                    </a:lnTo>
                    <a:lnTo>
                      <a:pt x="3525" y="5087"/>
                    </a:lnTo>
                    <a:lnTo>
                      <a:pt x="3556" y="5078"/>
                    </a:lnTo>
                    <a:lnTo>
                      <a:pt x="3615" y="5058"/>
                    </a:lnTo>
                    <a:lnTo>
                      <a:pt x="3676" y="5037"/>
                    </a:lnTo>
                    <a:lnTo>
                      <a:pt x="3734" y="5013"/>
                    </a:lnTo>
                    <a:lnTo>
                      <a:pt x="3792" y="4987"/>
                    </a:lnTo>
                    <a:lnTo>
                      <a:pt x="3820" y="4974"/>
                    </a:lnTo>
                    <a:lnTo>
                      <a:pt x="3834" y="4967"/>
                    </a:lnTo>
                    <a:lnTo>
                      <a:pt x="3849" y="4961"/>
                    </a:lnTo>
                    <a:lnTo>
                      <a:pt x="3906" y="4935"/>
                    </a:lnTo>
                    <a:lnTo>
                      <a:pt x="3961" y="4905"/>
                    </a:lnTo>
                    <a:lnTo>
                      <a:pt x="4017" y="4875"/>
                    </a:lnTo>
                    <a:lnTo>
                      <a:pt x="4072" y="4843"/>
                    </a:lnTo>
                    <a:lnTo>
                      <a:pt x="4129" y="4811"/>
                    </a:lnTo>
                    <a:lnTo>
                      <a:pt x="4182" y="4775"/>
                    </a:lnTo>
                    <a:lnTo>
                      <a:pt x="4208" y="4757"/>
                    </a:lnTo>
                    <a:lnTo>
                      <a:pt x="4236" y="4739"/>
                    </a:lnTo>
                    <a:lnTo>
                      <a:pt x="4261" y="4720"/>
                    </a:lnTo>
                    <a:lnTo>
                      <a:pt x="4287" y="4701"/>
                    </a:lnTo>
                    <a:lnTo>
                      <a:pt x="4340" y="4663"/>
                    </a:lnTo>
                    <a:lnTo>
                      <a:pt x="4391" y="4623"/>
                    </a:lnTo>
                    <a:lnTo>
                      <a:pt x="4442" y="4582"/>
                    </a:lnTo>
                    <a:lnTo>
                      <a:pt x="4493" y="4539"/>
                    </a:lnTo>
                    <a:lnTo>
                      <a:pt x="4545" y="4496"/>
                    </a:lnTo>
                    <a:lnTo>
                      <a:pt x="4593" y="4449"/>
                    </a:lnTo>
                    <a:lnTo>
                      <a:pt x="4640" y="4403"/>
                    </a:lnTo>
                    <a:lnTo>
                      <a:pt x="4650" y="4390"/>
                    </a:lnTo>
                    <a:lnTo>
                      <a:pt x="4662" y="4378"/>
                    </a:lnTo>
                    <a:lnTo>
                      <a:pt x="4685" y="4355"/>
                    </a:lnTo>
                    <a:lnTo>
                      <a:pt x="4695" y="4343"/>
                    </a:lnTo>
                    <a:lnTo>
                      <a:pt x="4706" y="4331"/>
                    </a:lnTo>
                    <a:lnTo>
                      <a:pt x="4729" y="4308"/>
                    </a:lnTo>
                    <a:lnTo>
                      <a:pt x="4771" y="4259"/>
                    </a:lnTo>
                    <a:lnTo>
                      <a:pt x="4812" y="4211"/>
                    </a:lnTo>
                    <a:lnTo>
                      <a:pt x="4851" y="4160"/>
                    </a:lnTo>
                    <a:lnTo>
                      <a:pt x="4890" y="4111"/>
                    </a:lnTo>
                    <a:lnTo>
                      <a:pt x="4926" y="4058"/>
                    </a:lnTo>
                    <a:lnTo>
                      <a:pt x="4960" y="4006"/>
                    </a:lnTo>
                    <a:lnTo>
                      <a:pt x="4994" y="3953"/>
                    </a:lnTo>
                    <a:lnTo>
                      <a:pt x="5026" y="3900"/>
                    </a:lnTo>
                    <a:lnTo>
                      <a:pt x="5056" y="3845"/>
                    </a:lnTo>
                    <a:lnTo>
                      <a:pt x="5084" y="3790"/>
                    </a:lnTo>
                    <a:lnTo>
                      <a:pt x="5090" y="3775"/>
                    </a:lnTo>
                    <a:lnTo>
                      <a:pt x="5097" y="3761"/>
                    </a:lnTo>
                    <a:lnTo>
                      <a:pt x="5111" y="3734"/>
                    </a:lnTo>
                    <a:lnTo>
                      <a:pt x="5137" y="3679"/>
                    </a:lnTo>
                    <a:lnTo>
                      <a:pt x="5160" y="3620"/>
                    </a:lnTo>
                    <a:lnTo>
                      <a:pt x="5183" y="3561"/>
                    </a:lnTo>
                    <a:lnTo>
                      <a:pt x="5204" y="3502"/>
                    </a:lnTo>
                    <a:lnTo>
                      <a:pt x="5213" y="3472"/>
                    </a:lnTo>
                    <a:lnTo>
                      <a:pt x="5218" y="3457"/>
                    </a:lnTo>
                    <a:lnTo>
                      <a:pt x="5223" y="3443"/>
                    </a:lnTo>
                    <a:lnTo>
                      <a:pt x="5227" y="3427"/>
                    </a:lnTo>
                    <a:lnTo>
                      <a:pt x="5231" y="3412"/>
                    </a:lnTo>
                    <a:lnTo>
                      <a:pt x="5241" y="3382"/>
                    </a:lnTo>
                    <a:lnTo>
                      <a:pt x="5257" y="3321"/>
                    </a:lnTo>
                    <a:lnTo>
                      <a:pt x="5272" y="3259"/>
                    </a:lnTo>
                    <a:lnTo>
                      <a:pt x="5285" y="3197"/>
                    </a:lnTo>
                    <a:lnTo>
                      <a:pt x="5297" y="3133"/>
                    </a:lnTo>
                    <a:lnTo>
                      <a:pt x="5307" y="3068"/>
                    </a:lnTo>
                    <a:lnTo>
                      <a:pt x="5308" y="3051"/>
                    </a:lnTo>
                    <a:lnTo>
                      <a:pt x="5311" y="3035"/>
                    </a:lnTo>
                    <a:lnTo>
                      <a:pt x="5315" y="3003"/>
                    </a:lnTo>
                    <a:lnTo>
                      <a:pt x="5323" y="2939"/>
                    </a:lnTo>
                    <a:lnTo>
                      <a:pt x="5328" y="2872"/>
                    </a:lnTo>
                    <a:lnTo>
                      <a:pt x="5332" y="2805"/>
                    </a:lnTo>
                    <a:lnTo>
                      <a:pt x="5335" y="2737"/>
                    </a:lnTo>
                    <a:lnTo>
                      <a:pt x="5335" y="2703"/>
                    </a:lnTo>
                    <a:lnTo>
                      <a:pt x="5335" y="2686"/>
                    </a:lnTo>
                    <a:lnTo>
                      <a:pt x="5336" y="2670"/>
                    </a:lnTo>
                    <a:lnTo>
                      <a:pt x="5335" y="2600"/>
                    </a:lnTo>
                    <a:lnTo>
                      <a:pt x="5332" y="2532"/>
                    </a:lnTo>
                    <a:lnTo>
                      <a:pt x="5323" y="2397"/>
                    </a:lnTo>
                    <a:lnTo>
                      <a:pt x="5307" y="2265"/>
                    </a:lnTo>
                    <a:lnTo>
                      <a:pt x="5297" y="2200"/>
                    </a:lnTo>
                    <a:lnTo>
                      <a:pt x="5287" y="2136"/>
                    </a:lnTo>
                    <a:lnTo>
                      <a:pt x="5273" y="2072"/>
                    </a:lnTo>
                    <a:lnTo>
                      <a:pt x="5258" y="2009"/>
                    </a:lnTo>
                    <a:lnTo>
                      <a:pt x="5242" y="1946"/>
                    </a:lnTo>
                    <a:lnTo>
                      <a:pt x="5225" y="1885"/>
                    </a:lnTo>
                    <a:lnTo>
                      <a:pt x="5205" y="1823"/>
                    </a:lnTo>
                    <a:lnTo>
                      <a:pt x="5184" y="1763"/>
                    </a:lnTo>
                    <a:lnTo>
                      <a:pt x="5162" y="1703"/>
                    </a:lnTo>
                    <a:lnTo>
                      <a:pt x="5140" y="1645"/>
                    </a:lnTo>
                    <a:lnTo>
                      <a:pt x="5087" y="1526"/>
                    </a:lnTo>
                    <a:lnTo>
                      <a:pt x="5029" y="1413"/>
                    </a:lnTo>
                    <a:lnTo>
                      <a:pt x="4965" y="1301"/>
                    </a:lnTo>
                    <a:lnTo>
                      <a:pt x="4930" y="1246"/>
                    </a:lnTo>
                    <a:lnTo>
                      <a:pt x="4895" y="1192"/>
                    </a:lnTo>
                    <a:lnTo>
                      <a:pt x="4857" y="1138"/>
                    </a:lnTo>
                    <a:lnTo>
                      <a:pt x="4818" y="1085"/>
                    </a:lnTo>
                    <a:lnTo>
                      <a:pt x="4778" y="1032"/>
                    </a:lnTo>
                    <a:lnTo>
                      <a:pt x="4736" y="982"/>
                    </a:lnTo>
                    <a:lnTo>
                      <a:pt x="4693" y="930"/>
                    </a:lnTo>
                    <a:lnTo>
                      <a:pt x="4648" y="879"/>
                    </a:lnTo>
                    <a:lnTo>
                      <a:pt x="4554" y="782"/>
                    </a:lnTo>
                    <a:lnTo>
                      <a:pt x="4503" y="732"/>
                    </a:lnTo>
                    <a:lnTo>
                      <a:pt x="4454" y="686"/>
                    </a:lnTo>
                    <a:lnTo>
                      <a:pt x="4403" y="640"/>
                    </a:lnTo>
                    <a:lnTo>
                      <a:pt x="4353" y="598"/>
                    </a:lnTo>
                    <a:lnTo>
                      <a:pt x="4300" y="555"/>
                    </a:lnTo>
                    <a:lnTo>
                      <a:pt x="4248" y="515"/>
                    </a:lnTo>
                    <a:lnTo>
                      <a:pt x="4195" y="476"/>
                    </a:lnTo>
                    <a:lnTo>
                      <a:pt x="4143" y="439"/>
                    </a:lnTo>
                    <a:lnTo>
                      <a:pt x="4087" y="402"/>
                    </a:lnTo>
                    <a:lnTo>
                      <a:pt x="4032" y="368"/>
                    </a:lnTo>
                    <a:lnTo>
                      <a:pt x="3976" y="335"/>
                    </a:lnTo>
                    <a:lnTo>
                      <a:pt x="3921" y="305"/>
                    </a:lnTo>
                    <a:lnTo>
                      <a:pt x="3863" y="274"/>
                    </a:lnTo>
                    <a:lnTo>
                      <a:pt x="3807" y="246"/>
                    </a:lnTo>
                    <a:lnTo>
                      <a:pt x="3749" y="220"/>
                    </a:lnTo>
                    <a:lnTo>
                      <a:pt x="3691" y="196"/>
                    </a:lnTo>
                    <a:lnTo>
                      <a:pt x="3630" y="170"/>
                    </a:lnTo>
                    <a:lnTo>
                      <a:pt x="3571" y="148"/>
                    </a:lnTo>
                    <a:lnTo>
                      <a:pt x="3510" y="128"/>
                    </a:lnTo>
                    <a:lnTo>
                      <a:pt x="3450" y="109"/>
                    </a:lnTo>
                    <a:lnTo>
                      <a:pt x="3387" y="91"/>
                    </a:lnTo>
                    <a:lnTo>
                      <a:pt x="3325" y="75"/>
                    </a:lnTo>
                    <a:lnTo>
                      <a:pt x="3262" y="60"/>
                    </a:lnTo>
                    <a:lnTo>
                      <a:pt x="3200" y="48"/>
                    </a:lnTo>
                    <a:lnTo>
                      <a:pt x="3134" y="36"/>
                    </a:lnTo>
                    <a:lnTo>
                      <a:pt x="3070" y="27"/>
                    </a:lnTo>
                    <a:lnTo>
                      <a:pt x="3003" y="17"/>
                    </a:lnTo>
                    <a:lnTo>
                      <a:pt x="2938" y="12"/>
                    </a:lnTo>
                    <a:lnTo>
                      <a:pt x="2870" y="6"/>
                    </a:lnTo>
                    <a:lnTo>
                      <a:pt x="2803" y="3"/>
                    </a:lnTo>
                    <a:lnTo>
                      <a:pt x="2736" y="0"/>
                    </a:lnTo>
                    <a:lnTo>
                      <a:pt x="2668" y="0"/>
                    </a:lnTo>
                    <a:lnTo>
                      <a:pt x="2598" y="0"/>
                    </a:lnTo>
                    <a:lnTo>
                      <a:pt x="2530" y="3"/>
                    </a:lnTo>
                    <a:lnTo>
                      <a:pt x="2396" y="12"/>
                    </a:lnTo>
                    <a:lnTo>
                      <a:pt x="2263" y="27"/>
                    </a:lnTo>
                    <a:lnTo>
                      <a:pt x="2198" y="36"/>
                    </a:lnTo>
                    <a:lnTo>
                      <a:pt x="2135" y="48"/>
                    </a:lnTo>
                    <a:lnTo>
                      <a:pt x="2007" y="75"/>
                    </a:lnTo>
                    <a:lnTo>
                      <a:pt x="1944" y="91"/>
                    </a:lnTo>
                    <a:lnTo>
                      <a:pt x="1883" y="109"/>
                    </a:lnTo>
                    <a:lnTo>
                      <a:pt x="1821" y="128"/>
                    </a:lnTo>
                    <a:lnTo>
                      <a:pt x="1762" y="148"/>
                    </a:lnTo>
                    <a:lnTo>
                      <a:pt x="1643" y="196"/>
                    </a:lnTo>
                    <a:lnTo>
                      <a:pt x="1525" y="246"/>
                    </a:lnTo>
                    <a:lnTo>
                      <a:pt x="1411" y="305"/>
                    </a:lnTo>
                    <a:lnTo>
                      <a:pt x="1300" y="368"/>
                    </a:lnTo>
                    <a:lnTo>
                      <a:pt x="1191" y="439"/>
                    </a:lnTo>
                    <a:lnTo>
                      <a:pt x="1084" y="515"/>
                    </a:lnTo>
                    <a:lnTo>
                      <a:pt x="1031" y="555"/>
                    </a:lnTo>
                    <a:lnTo>
                      <a:pt x="980" y="598"/>
                    </a:lnTo>
                    <a:lnTo>
                      <a:pt x="878" y="686"/>
                    </a:lnTo>
                    <a:lnTo>
                      <a:pt x="781" y="782"/>
                    </a:lnTo>
                  </a:path>
                </a:pathLst>
              </a:custGeom>
              <a:noFill/>
              <a:ln w="26988">
                <a:solidFill>
                  <a:srgbClr val="FF99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 name="Freeform 28">
                <a:extLst>
                  <a:ext uri="{FF2B5EF4-FFF2-40B4-BE49-F238E27FC236}">
                    <a16:creationId xmlns:a16="http://schemas.microsoft.com/office/drawing/2014/main" id="{3FE10A3F-CF8E-04EB-4DF8-6BD29574CB15}"/>
                  </a:ext>
                </a:extLst>
              </p:cNvPr>
              <p:cNvSpPr>
                <a:spLocks/>
              </p:cNvSpPr>
              <p:nvPr/>
            </p:nvSpPr>
            <p:spPr bwMode="auto">
              <a:xfrm>
                <a:off x="4697413" y="3763963"/>
                <a:ext cx="1357313" cy="1357313"/>
              </a:xfrm>
              <a:custGeom>
                <a:avLst/>
                <a:gdLst>
                  <a:gd name="T0" fmla="*/ 383 w 3418"/>
                  <a:gd name="T1" fmla="*/ 629 h 3420"/>
                  <a:gd name="T2" fmla="*/ 236 w 3418"/>
                  <a:gd name="T3" fmla="*/ 834 h 3420"/>
                  <a:gd name="T4" fmla="*/ 125 w 3418"/>
                  <a:gd name="T5" fmla="*/ 1054 h 3420"/>
                  <a:gd name="T6" fmla="*/ 47 w 3418"/>
                  <a:gd name="T7" fmla="*/ 1286 h 3420"/>
                  <a:gd name="T8" fmla="*/ 7 w 3418"/>
                  <a:gd name="T9" fmla="*/ 1536 h 3420"/>
                  <a:gd name="T10" fmla="*/ 1 w 3418"/>
                  <a:gd name="T11" fmla="*/ 1798 h 3420"/>
                  <a:gd name="T12" fmla="*/ 16 w 3418"/>
                  <a:gd name="T13" fmla="*/ 1968 h 3420"/>
                  <a:gd name="T14" fmla="*/ 69 w 3418"/>
                  <a:gd name="T15" fmla="*/ 2211 h 3420"/>
                  <a:gd name="T16" fmla="*/ 157 w 3418"/>
                  <a:gd name="T17" fmla="*/ 2440 h 3420"/>
                  <a:gd name="T18" fmla="*/ 257 w 3418"/>
                  <a:gd name="T19" fmla="*/ 2619 h 3420"/>
                  <a:gd name="T20" fmla="*/ 330 w 3418"/>
                  <a:gd name="T21" fmla="*/ 2723 h 3420"/>
                  <a:gd name="T22" fmla="*/ 501 w 3418"/>
                  <a:gd name="T23" fmla="*/ 2919 h 3420"/>
                  <a:gd name="T24" fmla="*/ 695 w 3418"/>
                  <a:gd name="T25" fmla="*/ 3088 h 3420"/>
                  <a:gd name="T26" fmla="*/ 905 w 3418"/>
                  <a:gd name="T27" fmla="*/ 3224 h 3420"/>
                  <a:gd name="T28" fmla="*/ 1128 w 3418"/>
                  <a:gd name="T29" fmla="*/ 3324 h 3420"/>
                  <a:gd name="T30" fmla="*/ 1368 w 3418"/>
                  <a:gd name="T31" fmla="*/ 3388 h 3420"/>
                  <a:gd name="T32" fmla="*/ 1621 w 3418"/>
                  <a:gd name="T33" fmla="*/ 3418 h 3420"/>
                  <a:gd name="T34" fmla="*/ 1817 w 3418"/>
                  <a:gd name="T35" fmla="*/ 3416 h 3420"/>
                  <a:gd name="T36" fmla="*/ 1883 w 3418"/>
                  <a:gd name="T37" fmla="*/ 3412 h 3420"/>
                  <a:gd name="T38" fmla="*/ 2049 w 3418"/>
                  <a:gd name="T39" fmla="*/ 3388 h 3420"/>
                  <a:gd name="T40" fmla="*/ 2288 w 3418"/>
                  <a:gd name="T41" fmla="*/ 3324 h 3420"/>
                  <a:gd name="T42" fmla="*/ 2365 w 3418"/>
                  <a:gd name="T43" fmla="*/ 3295 h 3420"/>
                  <a:gd name="T44" fmla="*/ 2583 w 3418"/>
                  <a:gd name="T45" fmla="*/ 3182 h 3420"/>
                  <a:gd name="T46" fmla="*/ 2653 w 3418"/>
                  <a:gd name="T47" fmla="*/ 3138 h 3420"/>
                  <a:gd name="T48" fmla="*/ 2788 w 3418"/>
                  <a:gd name="T49" fmla="*/ 3035 h 3420"/>
                  <a:gd name="T50" fmla="*/ 2917 w 3418"/>
                  <a:gd name="T51" fmla="*/ 2919 h 3420"/>
                  <a:gd name="T52" fmla="*/ 3033 w 3418"/>
                  <a:gd name="T53" fmla="*/ 2789 h 3420"/>
                  <a:gd name="T54" fmla="*/ 3136 w 3418"/>
                  <a:gd name="T55" fmla="*/ 2655 h 3420"/>
                  <a:gd name="T56" fmla="*/ 3180 w 3418"/>
                  <a:gd name="T57" fmla="*/ 2585 h 3420"/>
                  <a:gd name="T58" fmla="*/ 3293 w 3418"/>
                  <a:gd name="T59" fmla="*/ 2367 h 3420"/>
                  <a:gd name="T60" fmla="*/ 3322 w 3418"/>
                  <a:gd name="T61" fmla="*/ 2290 h 3420"/>
                  <a:gd name="T62" fmla="*/ 3386 w 3418"/>
                  <a:gd name="T63" fmla="*/ 2051 h 3420"/>
                  <a:gd name="T64" fmla="*/ 3410 w 3418"/>
                  <a:gd name="T65" fmla="*/ 1884 h 3420"/>
                  <a:gd name="T66" fmla="*/ 3414 w 3418"/>
                  <a:gd name="T67" fmla="*/ 1818 h 3420"/>
                  <a:gd name="T68" fmla="*/ 3416 w 3418"/>
                  <a:gd name="T69" fmla="*/ 1622 h 3420"/>
                  <a:gd name="T70" fmla="*/ 3386 w 3418"/>
                  <a:gd name="T71" fmla="*/ 1369 h 3420"/>
                  <a:gd name="T72" fmla="*/ 3322 w 3418"/>
                  <a:gd name="T73" fmla="*/ 1129 h 3420"/>
                  <a:gd name="T74" fmla="*/ 3222 w 3418"/>
                  <a:gd name="T75" fmla="*/ 906 h 3420"/>
                  <a:gd name="T76" fmla="*/ 3086 w 3418"/>
                  <a:gd name="T77" fmla="*/ 696 h 3420"/>
                  <a:gd name="T78" fmla="*/ 2917 w 3418"/>
                  <a:gd name="T79" fmla="*/ 502 h 3420"/>
                  <a:gd name="T80" fmla="*/ 2721 w 3418"/>
                  <a:gd name="T81" fmla="*/ 330 h 3420"/>
                  <a:gd name="T82" fmla="*/ 2618 w 3418"/>
                  <a:gd name="T83" fmla="*/ 258 h 3420"/>
                  <a:gd name="T84" fmla="*/ 2438 w 3418"/>
                  <a:gd name="T85" fmla="*/ 158 h 3420"/>
                  <a:gd name="T86" fmla="*/ 2210 w 3418"/>
                  <a:gd name="T87" fmla="*/ 69 h 3420"/>
                  <a:gd name="T88" fmla="*/ 1966 w 3418"/>
                  <a:gd name="T89" fmla="*/ 17 h 3420"/>
                  <a:gd name="T90" fmla="*/ 1796 w 3418"/>
                  <a:gd name="T91" fmla="*/ 2 h 3420"/>
                  <a:gd name="T92" fmla="*/ 1535 w 3418"/>
                  <a:gd name="T93" fmla="*/ 7 h 3420"/>
                  <a:gd name="T94" fmla="*/ 1285 w 3418"/>
                  <a:gd name="T95" fmla="*/ 48 h 3420"/>
                  <a:gd name="T96" fmla="*/ 1053 w 3418"/>
                  <a:gd name="T97" fmla="*/ 126 h 3420"/>
                  <a:gd name="T98" fmla="*/ 833 w 3418"/>
                  <a:gd name="T99" fmla="*/ 236 h 3420"/>
                  <a:gd name="T100" fmla="*/ 628 w 3418"/>
                  <a:gd name="T101" fmla="*/ 383 h 3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18" h="3420">
                    <a:moveTo>
                      <a:pt x="501" y="502"/>
                    </a:moveTo>
                    <a:lnTo>
                      <a:pt x="439" y="564"/>
                    </a:lnTo>
                    <a:lnTo>
                      <a:pt x="383" y="629"/>
                    </a:lnTo>
                    <a:lnTo>
                      <a:pt x="330" y="696"/>
                    </a:lnTo>
                    <a:lnTo>
                      <a:pt x="281" y="765"/>
                    </a:lnTo>
                    <a:lnTo>
                      <a:pt x="236" y="834"/>
                    </a:lnTo>
                    <a:lnTo>
                      <a:pt x="195" y="906"/>
                    </a:lnTo>
                    <a:lnTo>
                      <a:pt x="157" y="978"/>
                    </a:lnTo>
                    <a:lnTo>
                      <a:pt x="125" y="1054"/>
                    </a:lnTo>
                    <a:lnTo>
                      <a:pt x="94" y="1129"/>
                    </a:lnTo>
                    <a:lnTo>
                      <a:pt x="69" y="1207"/>
                    </a:lnTo>
                    <a:lnTo>
                      <a:pt x="47" y="1286"/>
                    </a:lnTo>
                    <a:lnTo>
                      <a:pt x="31" y="1369"/>
                    </a:lnTo>
                    <a:lnTo>
                      <a:pt x="16" y="1451"/>
                    </a:lnTo>
                    <a:lnTo>
                      <a:pt x="7" y="1536"/>
                    </a:lnTo>
                    <a:lnTo>
                      <a:pt x="1" y="1622"/>
                    </a:lnTo>
                    <a:lnTo>
                      <a:pt x="0" y="1710"/>
                    </a:lnTo>
                    <a:lnTo>
                      <a:pt x="1" y="1798"/>
                    </a:lnTo>
                    <a:lnTo>
                      <a:pt x="7" y="1884"/>
                    </a:lnTo>
                    <a:lnTo>
                      <a:pt x="10" y="1925"/>
                    </a:lnTo>
                    <a:lnTo>
                      <a:pt x="16" y="1968"/>
                    </a:lnTo>
                    <a:lnTo>
                      <a:pt x="31" y="2051"/>
                    </a:lnTo>
                    <a:lnTo>
                      <a:pt x="47" y="2131"/>
                    </a:lnTo>
                    <a:lnTo>
                      <a:pt x="69" y="2211"/>
                    </a:lnTo>
                    <a:lnTo>
                      <a:pt x="94" y="2290"/>
                    </a:lnTo>
                    <a:lnTo>
                      <a:pt x="125" y="2367"/>
                    </a:lnTo>
                    <a:lnTo>
                      <a:pt x="157" y="2440"/>
                    </a:lnTo>
                    <a:lnTo>
                      <a:pt x="195" y="2514"/>
                    </a:lnTo>
                    <a:lnTo>
                      <a:pt x="236" y="2585"/>
                    </a:lnTo>
                    <a:lnTo>
                      <a:pt x="257" y="2619"/>
                    </a:lnTo>
                    <a:lnTo>
                      <a:pt x="281" y="2655"/>
                    </a:lnTo>
                    <a:lnTo>
                      <a:pt x="304" y="2688"/>
                    </a:lnTo>
                    <a:lnTo>
                      <a:pt x="330" y="2723"/>
                    </a:lnTo>
                    <a:lnTo>
                      <a:pt x="383" y="2789"/>
                    </a:lnTo>
                    <a:lnTo>
                      <a:pt x="439" y="2855"/>
                    </a:lnTo>
                    <a:lnTo>
                      <a:pt x="501" y="2919"/>
                    </a:lnTo>
                    <a:lnTo>
                      <a:pt x="563" y="2979"/>
                    </a:lnTo>
                    <a:lnTo>
                      <a:pt x="628" y="3035"/>
                    </a:lnTo>
                    <a:lnTo>
                      <a:pt x="695" y="3088"/>
                    </a:lnTo>
                    <a:lnTo>
                      <a:pt x="764" y="3138"/>
                    </a:lnTo>
                    <a:lnTo>
                      <a:pt x="833" y="3182"/>
                    </a:lnTo>
                    <a:lnTo>
                      <a:pt x="905" y="3224"/>
                    </a:lnTo>
                    <a:lnTo>
                      <a:pt x="978" y="3261"/>
                    </a:lnTo>
                    <a:lnTo>
                      <a:pt x="1053" y="3295"/>
                    </a:lnTo>
                    <a:lnTo>
                      <a:pt x="1128" y="3324"/>
                    </a:lnTo>
                    <a:lnTo>
                      <a:pt x="1206" y="3349"/>
                    </a:lnTo>
                    <a:lnTo>
                      <a:pt x="1285" y="3370"/>
                    </a:lnTo>
                    <a:lnTo>
                      <a:pt x="1368" y="3388"/>
                    </a:lnTo>
                    <a:lnTo>
                      <a:pt x="1450" y="3402"/>
                    </a:lnTo>
                    <a:lnTo>
                      <a:pt x="1535" y="3412"/>
                    </a:lnTo>
                    <a:lnTo>
                      <a:pt x="1621" y="3418"/>
                    </a:lnTo>
                    <a:lnTo>
                      <a:pt x="1709" y="3420"/>
                    </a:lnTo>
                    <a:lnTo>
                      <a:pt x="1796" y="3418"/>
                    </a:lnTo>
                    <a:lnTo>
                      <a:pt x="1817" y="3416"/>
                    </a:lnTo>
                    <a:lnTo>
                      <a:pt x="1827" y="3415"/>
                    </a:lnTo>
                    <a:lnTo>
                      <a:pt x="1839" y="3415"/>
                    </a:lnTo>
                    <a:lnTo>
                      <a:pt x="1883" y="3412"/>
                    </a:lnTo>
                    <a:lnTo>
                      <a:pt x="1924" y="3407"/>
                    </a:lnTo>
                    <a:lnTo>
                      <a:pt x="1966" y="3402"/>
                    </a:lnTo>
                    <a:lnTo>
                      <a:pt x="2049" y="3388"/>
                    </a:lnTo>
                    <a:lnTo>
                      <a:pt x="2130" y="3370"/>
                    </a:lnTo>
                    <a:lnTo>
                      <a:pt x="2210" y="3349"/>
                    </a:lnTo>
                    <a:lnTo>
                      <a:pt x="2288" y="3324"/>
                    </a:lnTo>
                    <a:lnTo>
                      <a:pt x="2306" y="3316"/>
                    </a:lnTo>
                    <a:lnTo>
                      <a:pt x="2326" y="3309"/>
                    </a:lnTo>
                    <a:lnTo>
                      <a:pt x="2365" y="3295"/>
                    </a:lnTo>
                    <a:lnTo>
                      <a:pt x="2438" y="3261"/>
                    </a:lnTo>
                    <a:lnTo>
                      <a:pt x="2512" y="3224"/>
                    </a:lnTo>
                    <a:lnTo>
                      <a:pt x="2583" y="3182"/>
                    </a:lnTo>
                    <a:lnTo>
                      <a:pt x="2618" y="3159"/>
                    </a:lnTo>
                    <a:lnTo>
                      <a:pt x="2635" y="3148"/>
                    </a:lnTo>
                    <a:lnTo>
                      <a:pt x="2653" y="3138"/>
                    </a:lnTo>
                    <a:lnTo>
                      <a:pt x="2687" y="3112"/>
                    </a:lnTo>
                    <a:lnTo>
                      <a:pt x="2721" y="3088"/>
                    </a:lnTo>
                    <a:lnTo>
                      <a:pt x="2788" y="3035"/>
                    </a:lnTo>
                    <a:lnTo>
                      <a:pt x="2820" y="3007"/>
                    </a:lnTo>
                    <a:lnTo>
                      <a:pt x="2853" y="2979"/>
                    </a:lnTo>
                    <a:lnTo>
                      <a:pt x="2917" y="2919"/>
                    </a:lnTo>
                    <a:lnTo>
                      <a:pt x="2977" y="2855"/>
                    </a:lnTo>
                    <a:lnTo>
                      <a:pt x="3005" y="2822"/>
                    </a:lnTo>
                    <a:lnTo>
                      <a:pt x="3033" y="2789"/>
                    </a:lnTo>
                    <a:lnTo>
                      <a:pt x="3086" y="2723"/>
                    </a:lnTo>
                    <a:lnTo>
                      <a:pt x="3110" y="2688"/>
                    </a:lnTo>
                    <a:lnTo>
                      <a:pt x="3136" y="2655"/>
                    </a:lnTo>
                    <a:lnTo>
                      <a:pt x="3146" y="2637"/>
                    </a:lnTo>
                    <a:lnTo>
                      <a:pt x="3158" y="2619"/>
                    </a:lnTo>
                    <a:lnTo>
                      <a:pt x="3180" y="2585"/>
                    </a:lnTo>
                    <a:lnTo>
                      <a:pt x="3222" y="2514"/>
                    </a:lnTo>
                    <a:lnTo>
                      <a:pt x="3259" y="2440"/>
                    </a:lnTo>
                    <a:lnTo>
                      <a:pt x="3293" y="2367"/>
                    </a:lnTo>
                    <a:lnTo>
                      <a:pt x="3307" y="2327"/>
                    </a:lnTo>
                    <a:lnTo>
                      <a:pt x="3314" y="2308"/>
                    </a:lnTo>
                    <a:lnTo>
                      <a:pt x="3322" y="2290"/>
                    </a:lnTo>
                    <a:lnTo>
                      <a:pt x="3347" y="2211"/>
                    </a:lnTo>
                    <a:lnTo>
                      <a:pt x="3368" y="2131"/>
                    </a:lnTo>
                    <a:lnTo>
                      <a:pt x="3386" y="2051"/>
                    </a:lnTo>
                    <a:lnTo>
                      <a:pt x="3400" y="1968"/>
                    </a:lnTo>
                    <a:lnTo>
                      <a:pt x="3404" y="1925"/>
                    </a:lnTo>
                    <a:lnTo>
                      <a:pt x="3410" y="1884"/>
                    </a:lnTo>
                    <a:lnTo>
                      <a:pt x="3412" y="1840"/>
                    </a:lnTo>
                    <a:lnTo>
                      <a:pt x="3412" y="1829"/>
                    </a:lnTo>
                    <a:lnTo>
                      <a:pt x="3414" y="1818"/>
                    </a:lnTo>
                    <a:lnTo>
                      <a:pt x="3416" y="1798"/>
                    </a:lnTo>
                    <a:lnTo>
                      <a:pt x="3418" y="1710"/>
                    </a:lnTo>
                    <a:lnTo>
                      <a:pt x="3416" y="1622"/>
                    </a:lnTo>
                    <a:lnTo>
                      <a:pt x="3410" y="1536"/>
                    </a:lnTo>
                    <a:lnTo>
                      <a:pt x="3400" y="1451"/>
                    </a:lnTo>
                    <a:lnTo>
                      <a:pt x="3386" y="1369"/>
                    </a:lnTo>
                    <a:lnTo>
                      <a:pt x="3368" y="1286"/>
                    </a:lnTo>
                    <a:lnTo>
                      <a:pt x="3347" y="1207"/>
                    </a:lnTo>
                    <a:lnTo>
                      <a:pt x="3322" y="1129"/>
                    </a:lnTo>
                    <a:lnTo>
                      <a:pt x="3293" y="1054"/>
                    </a:lnTo>
                    <a:lnTo>
                      <a:pt x="3259" y="978"/>
                    </a:lnTo>
                    <a:lnTo>
                      <a:pt x="3222" y="906"/>
                    </a:lnTo>
                    <a:lnTo>
                      <a:pt x="3180" y="834"/>
                    </a:lnTo>
                    <a:lnTo>
                      <a:pt x="3136" y="765"/>
                    </a:lnTo>
                    <a:lnTo>
                      <a:pt x="3086" y="696"/>
                    </a:lnTo>
                    <a:lnTo>
                      <a:pt x="3033" y="629"/>
                    </a:lnTo>
                    <a:lnTo>
                      <a:pt x="2977" y="564"/>
                    </a:lnTo>
                    <a:lnTo>
                      <a:pt x="2917" y="502"/>
                    </a:lnTo>
                    <a:lnTo>
                      <a:pt x="2853" y="439"/>
                    </a:lnTo>
                    <a:lnTo>
                      <a:pt x="2788" y="383"/>
                    </a:lnTo>
                    <a:lnTo>
                      <a:pt x="2721" y="330"/>
                    </a:lnTo>
                    <a:lnTo>
                      <a:pt x="2687" y="305"/>
                    </a:lnTo>
                    <a:lnTo>
                      <a:pt x="2653" y="282"/>
                    </a:lnTo>
                    <a:lnTo>
                      <a:pt x="2618" y="258"/>
                    </a:lnTo>
                    <a:lnTo>
                      <a:pt x="2583" y="236"/>
                    </a:lnTo>
                    <a:lnTo>
                      <a:pt x="2512" y="196"/>
                    </a:lnTo>
                    <a:lnTo>
                      <a:pt x="2438" y="158"/>
                    </a:lnTo>
                    <a:lnTo>
                      <a:pt x="2365" y="126"/>
                    </a:lnTo>
                    <a:lnTo>
                      <a:pt x="2288" y="95"/>
                    </a:lnTo>
                    <a:lnTo>
                      <a:pt x="2210" y="69"/>
                    </a:lnTo>
                    <a:lnTo>
                      <a:pt x="2130" y="48"/>
                    </a:lnTo>
                    <a:lnTo>
                      <a:pt x="2049" y="32"/>
                    </a:lnTo>
                    <a:lnTo>
                      <a:pt x="1966" y="17"/>
                    </a:lnTo>
                    <a:lnTo>
                      <a:pt x="1924" y="11"/>
                    </a:lnTo>
                    <a:lnTo>
                      <a:pt x="1883" y="7"/>
                    </a:lnTo>
                    <a:lnTo>
                      <a:pt x="1796" y="2"/>
                    </a:lnTo>
                    <a:lnTo>
                      <a:pt x="1709" y="0"/>
                    </a:lnTo>
                    <a:lnTo>
                      <a:pt x="1621" y="2"/>
                    </a:lnTo>
                    <a:lnTo>
                      <a:pt x="1535" y="7"/>
                    </a:lnTo>
                    <a:lnTo>
                      <a:pt x="1450" y="17"/>
                    </a:lnTo>
                    <a:lnTo>
                      <a:pt x="1368" y="32"/>
                    </a:lnTo>
                    <a:lnTo>
                      <a:pt x="1285" y="48"/>
                    </a:lnTo>
                    <a:lnTo>
                      <a:pt x="1206" y="69"/>
                    </a:lnTo>
                    <a:lnTo>
                      <a:pt x="1128" y="95"/>
                    </a:lnTo>
                    <a:lnTo>
                      <a:pt x="1053" y="126"/>
                    </a:lnTo>
                    <a:lnTo>
                      <a:pt x="978" y="158"/>
                    </a:lnTo>
                    <a:lnTo>
                      <a:pt x="905" y="196"/>
                    </a:lnTo>
                    <a:lnTo>
                      <a:pt x="833" y="236"/>
                    </a:lnTo>
                    <a:lnTo>
                      <a:pt x="764" y="282"/>
                    </a:lnTo>
                    <a:lnTo>
                      <a:pt x="695" y="330"/>
                    </a:lnTo>
                    <a:lnTo>
                      <a:pt x="628" y="383"/>
                    </a:lnTo>
                    <a:lnTo>
                      <a:pt x="563" y="439"/>
                    </a:lnTo>
                    <a:lnTo>
                      <a:pt x="501" y="502"/>
                    </a:lnTo>
                  </a:path>
                </a:pathLst>
              </a:custGeom>
              <a:noFill/>
              <a:ln w="26988">
                <a:solidFill>
                  <a:srgbClr val="FF99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 name="Freeform 29">
                <a:extLst>
                  <a:ext uri="{FF2B5EF4-FFF2-40B4-BE49-F238E27FC236}">
                    <a16:creationId xmlns:a16="http://schemas.microsoft.com/office/drawing/2014/main" id="{60644811-160A-39FE-84A0-CC6931E4B0DE}"/>
                  </a:ext>
                </a:extLst>
              </p:cNvPr>
              <p:cNvSpPr>
                <a:spLocks/>
              </p:cNvSpPr>
              <p:nvPr/>
            </p:nvSpPr>
            <p:spPr bwMode="auto">
              <a:xfrm>
                <a:off x="5030788" y="3103563"/>
                <a:ext cx="180975" cy="315913"/>
              </a:xfrm>
              <a:custGeom>
                <a:avLst/>
                <a:gdLst>
                  <a:gd name="T0" fmla="*/ 157 w 456"/>
                  <a:gd name="T1" fmla="*/ 25 h 793"/>
                  <a:gd name="T2" fmla="*/ 118 w 456"/>
                  <a:gd name="T3" fmla="*/ 40 h 793"/>
                  <a:gd name="T4" fmla="*/ 100 w 456"/>
                  <a:gd name="T5" fmla="*/ 48 h 793"/>
                  <a:gd name="T6" fmla="*/ 85 w 456"/>
                  <a:gd name="T7" fmla="*/ 58 h 793"/>
                  <a:gd name="T8" fmla="*/ 70 w 456"/>
                  <a:gd name="T9" fmla="*/ 67 h 793"/>
                  <a:gd name="T10" fmla="*/ 57 w 456"/>
                  <a:gd name="T11" fmla="*/ 79 h 793"/>
                  <a:gd name="T12" fmla="*/ 35 w 456"/>
                  <a:gd name="T13" fmla="*/ 103 h 793"/>
                  <a:gd name="T14" fmla="*/ 25 w 456"/>
                  <a:gd name="T15" fmla="*/ 115 h 793"/>
                  <a:gd name="T16" fmla="*/ 18 w 456"/>
                  <a:gd name="T17" fmla="*/ 128 h 793"/>
                  <a:gd name="T18" fmla="*/ 7 w 456"/>
                  <a:gd name="T19" fmla="*/ 157 h 793"/>
                  <a:gd name="T20" fmla="*/ 0 w 456"/>
                  <a:gd name="T21" fmla="*/ 188 h 793"/>
                  <a:gd name="T22" fmla="*/ 0 w 456"/>
                  <a:gd name="T23" fmla="*/ 224 h 793"/>
                  <a:gd name="T24" fmla="*/ 8 w 456"/>
                  <a:gd name="T25" fmla="*/ 246 h 793"/>
                  <a:gd name="T26" fmla="*/ 17 w 456"/>
                  <a:gd name="T27" fmla="*/ 266 h 793"/>
                  <a:gd name="T28" fmla="*/ 39 w 456"/>
                  <a:gd name="T29" fmla="*/ 305 h 793"/>
                  <a:gd name="T30" fmla="*/ 50 w 456"/>
                  <a:gd name="T31" fmla="*/ 321 h 793"/>
                  <a:gd name="T32" fmla="*/ 64 w 456"/>
                  <a:gd name="T33" fmla="*/ 338 h 793"/>
                  <a:gd name="T34" fmla="*/ 78 w 456"/>
                  <a:gd name="T35" fmla="*/ 352 h 793"/>
                  <a:gd name="T36" fmla="*/ 94 w 456"/>
                  <a:gd name="T37" fmla="*/ 367 h 793"/>
                  <a:gd name="T38" fmla="*/ 109 w 456"/>
                  <a:gd name="T39" fmla="*/ 379 h 793"/>
                  <a:gd name="T40" fmla="*/ 126 w 456"/>
                  <a:gd name="T41" fmla="*/ 390 h 793"/>
                  <a:gd name="T42" fmla="*/ 164 w 456"/>
                  <a:gd name="T43" fmla="*/ 409 h 793"/>
                  <a:gd name="T44" fmla="*/ 183 w 456"/>
                  <a:gd name="T45" fmla="*/ 416 h 793"/>
                  <a:gd name="T46" fmla="*/ 204 w 456"/>
                  <a:gd name="T47" fmla="*/ 421 h 793"/>
                  <a:gd name="T48" fmla="*/ 226 w 456"/>
                  <a:gd name="T49" fmla="*/ 426 h 793"/>
                  <a:gd name="T50" fmla="*/ 250 w 456"/>
                  <a:gd name="T51" fmla="*/ 431 h 793"/>
                  <a:gd name="T52" fmla="*/ 396 w 456"/>
                  <a:gd name="T53" fmla="*/ 793 h 793"/>
                  <a:gd name="T54" fmla="*/ 336 w 456"/>
                  <a:gd name="T55" fmla="*/ 413 h 793"/>
                  <a:gd name="T56" fmla="*/ 379 w 456"/>
                  <a:gd name="T57" fmla="*/ 342 h 793"/>
                  <a:gd name="T58" fmla="*/ 394 w 456"/>
                  <a:gd name="T59" fmla="*/ 321 h 793"/>
                  <a:gd name="T60" fmla="*/ 407 w 456"/>
                  <a:gd name="T61" fmla="*/ 303 h 793"/>
                  <a:gd name="T62" fmla="*/ 419 w 456"/>
                  <a:gd name="T63" fmla="*/ 284 h 793"/>
                  <a:gd name="T64" fmla="*/ 429 w 456"/>
                  <a:gd name="T65" fmla="*/ 265 h 793"/>
                  <a:gd name="T66" fmla="*/ 437 w 456"/>
                  <a:gd name="T67" fmla="*/ 247 h 793"/>
                  <a:gd name="T68" fmla="*/ 444 w 456"/>
                  <a:gd name="T69" fmla="*/ 228 h 793"/>
                  <a:gd name="T70" fmla="*/ 450 w 456"/>
                  <a:gd name="T71" fmla="*/ 210 h 793"/>
                  <a:gd name="T72" fmla="*/ 455 w 456"/>
                  <a:gd name="T73" fmla="*/ 192 h 793"/>
                  <a:gd name="T74" fmla="*/ 456 w 456"/>
                  <a:gd name="T75" fmla="*/ 173 h 793"/>
                  <a:gd name="T76" fmla="*/ 456 w 456"/>
                  <a:gd name="T77" fmla="*/ 155 h 793"/>
                  <a:gd name="T78" fmla="*/ 453 w 456"/>
                  <a:gd name="T79" fmla="*/ 136 h 793"/>
                  <a:gd name="T80" fmla="*/ 450 w 456"/>
                  <a:gd name="T81" fmla="*/ 119 h 793"/>
                  <a:gd name="T82" fmla="*/ 444 w 456"/>
                  <a:gd name="T83" fmla="*/ 101 h 793"/>
                  <a:gd name="T84" fmla="*/ 437 w 456"/>
                  <a:gd name="T85" fmla="*/ 84 h 793"/>
                  <a:gd name="T86" fmla="*/ 429 w 456"/>
                  <a:gd name="T87" fmla="*/ 65 h 793"/>
                  <a:gd name="T88" fmla="*/ 419 w 456"/>
                  <a:gd name="T89" fmla="*/ 49 h 793"/>
                  <a:gd name="T90" fmla="*/ 392 w 456"/>
                  <a:gd name="T91" fmla="*/ 30 h 793"/>
                  <a:gd name="T92" fmla="*/ 365 w 456"/>
                  <a:gd name="T93" fmla="*/ 16 h 793"/>
                  <a:gd name="T94" fmla="*/ 335 w 456"/>
                  <a:gd name="T95" fmla="*/ 7 h 793"/>
                  <a:gd name="T96" fmla="*/ 319 w 456"/>
                  <a:gd name="T97" fmla="*/ 3 h 793"/>
                  <a:gd name="T98" fmla="*/ 304 w 456"/>
                  <a:gd name="T99" fmla="*/ 2 h 793"/>
                  <a:gd name="T100" fmla="*/ 270 w 456"/>
                  <a:gd name="T101" fmla="*/ 0 h 793"/>
                  <a:gd name="T102" fmla="*/ 251 w 456"/>
                  <a:gd name="T103" fmla="*/ 1 h 793"/>
                  <a:gd name="T104" fmla="*/ 234 w 456"/>
                  <a:gd name="T105" fmla="*/ 4 h 793"/>
                  <a:gd name="T106" fmla="*/ 214 w 456"/>
                  <a:gd name="T107" fmla="*/ 7 h 793"/>
                  <a:gd name="T108" fmla="*/ 196 w 456"/>
                  <a:gd name="T109" fmla="*/ 11 h 793"/>
                  <a:gd name="T110" fmla="*/ 157 w 456"/>
                  <a:gd name="T111" fmla="*/ 25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6" h="793">
                    <a:moveTo>
                      <a:pt x="157" y="25"/>
                    </a:moveTo>
                    <a:lnTo>
                      <a:pt x="118" y="40"/>
                    </a:lnTo>
                    <a:lnTo>
                      <a:pt x="100" y="48"/>
                    </a:lnTo>
                    <a:lnTo>
                      <a:pt x="85" y="58"/>
                    </a:lnTo>
                    <a:lnTo>
                      <a:pt x="70" y="67"/>
                    </a:lnTo>
                    <a:lnTo>
                      <a:pt x="57" y="79"/>
                    </a:lnTo>
                    <a:lnTo>
                      <a:pt x="35" y="103"/>
                    </a:lnTo>
                    <a:lnTo>
                      <a:pt x="25" y="115"/>
                    </a:lnTo>
                    <a:lnTo>
                      <a:pt x="18" y="128"/>
                    </a:lnTo>
                    <a:lnTo>
                      <a:pt x="7" y="157"/>
                    </a:lnTo>
                    <a:lnTo>
                      <a:pt x="0" y="188"/>
                    </a:lnTo>
                    <a:lnTo>
                      <a:pt x="0" y="224"/>
                    </a:lnTo>
                    <a:lnTo>
                      <a:pt x="8" y="246"/>
                    </a:lnTo>
                    <a:lnTo>
                      <a:pt x="17" y="266"/>
                    </a:lnTo>
                    <a:lnTo>
                      <a:pt x="39" y="305"/>
                    </a:lnTo>
                    <a:lnTo>
                      <a:pt x="50" y="321"/>
                    </a:lnTo>
                    <a:lnTo>
                      <a:pt x="64" y="338"/>
                    </a:lnTo>
                    <a:lnTo>
                      <a:pt x="78" y="352"/>
                    </a:lnTo>
                    <a:lnTo>
                      <a:pt x="94" y="367"/>
                    </a:lnTo>
                    <a:lnTo>
                      <a:pt x="109" y="379"/>
                    </a:lnTo>
                    <a:lnTo>
                      <a:pt x="126" y="390"/>
                    </a:lnTo>
                    <a:lnTo>
                      <a:pt x="164" y="409"/>
                    </a:lnTo>
                    <a:lnTo>
                      <a:pt x="183" y="416"/>
                    </a:lnTo>
                    <a:lnTo>
                      <a:pt x="204" y="421"/>
                    </a:lnTo>
                    <a:lnTo>
                      <a:pt x="226" y="426"/>
                    </a:lnTo>
                    <a:lnTo>
                      <a:pt x="250" y="431"/>
                    </a:lnTo>
                    <a:lnTo>
                      <a:pt x="396" y="793"/>
                    </a:lnTo>
                    <a:lnTo>
                      <a:pt x="336" y="413"/>
                    </a:lnTo>
                    <a:lnTo>
                      <a:pt x="379" y="342"/>
                    </a:lnTo>
                    <a:lnTo>
                      <a:pt x="394" y="321"/>
                    </a:lnTo>
                    <a:lnTo>
                      <a:pt x="407" y="303"/>
                    </a:lnTo>
                    <a:lnTo>
                      <a:pt x="419" y="284"/>
                    </a:lnTo>
                    <a:lnTo>
                      <a:pt x="429" y="265"/>
                    </a:lnTo>
                    <a:lnTo>
                      <a:pt x="437" y="247"/>
                    </a:lnTo>
                    <a:lnTo>
                      <a:pt x="444" y="228"/>
                    </a:lnTo>
                    <a:lnTo>
                      <a:pt x="450" y="210"/>
                    </a:lnTo>
                    <a:lnTo>
                      <a:pt x="455" y="192"/>
                    </a:lnTo>
                    <a:lnTo>
                      <a:pt x="456" y="173"/>
                    </a:lnTo>
                    <a:lnTo>
                      <a:pt x="456" y="155"/>
                    </a:lnTo>
                    <a:lnTo>
                      <a:pt x="453" y="136"/>
                    </a:lnTo>
                    <a:lnTo>
                      <a:pt x="450" y="119"/>
                    </a:lnTo>
                    <a:lnTo>
                      <a:pt x="444" y="101"/>
                    </a:lnTo>
                    <a:lnTo>
                      <a:pt x="437" y="84"/>
                    </a:lnTo>
                    <a:lnTo>
                      <a:pt x="429" y="65"/>
                    </a:lnTo>
                    <a:lnTo>
                      <a:pt x="419" y="49"/>
                    </a:lnTo>
                    <a:lnTo>
                      <a:pt x="392" y="30"/>
                    </a:lnTo>
                    <a:lnTo>
                      <a:pt x="365" y="16"/>
                    </a:lnTo>
                    <a:lnTo>
                      <a:pt x="335" y="7"/>
                    </a:lnTo>
                    <a:lnTo>
                      <a:pt x="319" y="3"/>
                    </a:lnTo>
                    <a:lnTo>
                      <a:pt x="304" y="2"/>
                    </a:lnTo>
                    <a:lnTo>
                      <a:pt x="270" y="0"/>
                    </a:lnTo>
                    <a:lnTo>
                      <a:pt x="251" y="1"/>
                    </a:lnTo>
                    <a:lnTo>
                      <a:pt x="234" y="4"/>
                    </a:lnTo>
                    <a:lnTo>
                      <a:pt x="214" y="7"/>
                    </a:lnTo>
                    <a:lnTo>
                      <a:pt x="196" y="11"/>
                    </a:lnTo>
                    <a:lnTo>
                      <a:pt x="157" y="25"/>
                    </a:lnTo>
                    <a:close/>
                  </a:path>
                </a:pathLst>
              </a:custGeom>
              <a:solidFill>
                <a:srgbClr val="FF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30">
                <a:extLst>
                  <a:ext uri="{FF2B5EF4-FFF2-40B4-BE49-F238E27FC236}">
                    <a16:creationId xmlns:a16="http://schemas.microsoft.com/office/drawing/2014/main" id="{56FA01A8-7AD8-57F6-3979-DCC53E644FC8}"/>
                  </a:ext>
                </a:extLst>
              </p:cNvPr>
              <p:cNvSpPr>
                <a:spLocks/>
              </p:cNvSpPr>
              <p:nvPr/>
            </p:nvSpPr>
            <p:spPr bwMode="auto">
              <a:xfrm>
                <a:off x="5030788" y="3103563"/>
                <a:ext cx="180975" cy="315913"/>
              </a:xfrm>
              <a:custGeom>
                <a:avLst/>
                <a:gdLst>
                  <a:gd name="T0" fmla="*/ 0 w 456"/>
                  <a:gd name="T1" fmla="*/ 224 h 793"/>
                  <a:gd name="T2" fmla="*/ 8 w 456"/>
                  <a:gd name="T3" fmla="*/ 246 h 793"/>
                  <a:gd name="T4" fmla="*/ 17 w 456"/>
                  <a:gd name="T5" fmla="*/ 266 h 793"/>
                  <a:gd name="T6" fmla="*/ 39 w 456"/>
                  <a:gd name="T7" fmla="*/ 305 h 793"/>
                  <a:gd name="T8" fmla="*/ 50 w 456"/>
                  <a:gd name="T9" fmla="*/ 321 h 793"/>
                  <a:gd name="T10" fmla="*/ 64 w 456"/>
                  <a:gd name="T11" fmla="*/ 338 h 793"/>
                  <a:gd name="T12" fmla="*/ 78 w 456"/>
                  <a:gd name="T13" fmla="*/ 352 h 793"/>
                  <a:gd name="T14" fmla="*/ 94 w 456"/>
                  <a:gd name="T15" fmla="*/ 367 h 793"/>
                  <a:gd name="T16" fmla="*/ 109 w 456"/>
                  <a:gd name="T17" fmla="*/ 379 h 793"/>
                  <a:gd name="T18" fmla="*/ 126 w 456"/>
                  <a:gd name="T19" fmla="*/ 390 h 793"/>
                  <a:gd name="T20" fmla="*/ 164 w 456"/>
                  <a:gd name="T21" fmla="*/ 409 h 793"/>
                  <a:gd name="T22" fmla="*/ 183 w 456"/>
                  <a:gd name="T23" fmla="*/ 416 h 793"/>
                  <a:gd name="T24" fmla="*/ 204 w 456"/>
                  <a:gd name="T25" fmla="*/ 421 h 793"/>
                  <a:gd name="T26" fmla="*/ 226 w 456"/>
                  <a:gd name="T27" fmla="*/ 426 h 793"/>
                  <a:gd name="T28" fmla="*/ 250 w 456"/>
                  <a:gd name="T29" fmla="*/ 431 h 793"/>
                  <a:gd name="T30" fmla="*/ 396 w 456"/>
                  <a:gd name="T31" fmla="*/ 793 h 793"/>
                  <a:gd name="T32" fmla="*/ 336 w 456"/>
                  <a:gd name="T33" fmla="*/ 413 h 793"/>
                  <a:gd name="T34" fmla="*/ 379 w 456"/>
                  <a:gd name="T35" fmla="*/ 342 h 793"/>
                  <a:gd name="T36" fmla="*/ 394 w 456"/>
                  <a:gd name="T37" fmla="*/ 321 h 793"/>
                  <a:gd name="T38" fmla="*/ 407 w 456"/>
                  <a:gd name="T39" fmla="*/ 303 h 793"/>
                  <a:gd name="T40" fmla="*/ 419 w 456"/>
                  <a:gd name="T41" fmla="*/ 284 h 793"/>
                  <a:gd name="T42" fmla="*/ 429 w 456"/>
                  <a:gd name="T43" fmla="*/ 265 h 793"/>
                  <a:gd name="T44" fmla="*/ 437 w 456"/>
                  <a:gd name="T45" fmla="*/ 247 h 793"/>
                  <a:gd name="T46" fmla="*/ 444 w 456"/>
                  <a:gd name="T47" fmla="*/ 228 h 793"/>
                  <a:gd name="T48" fmla="*/ 450 w 456"/>
                  <a:gd name="T49" fmla="*/ 210 h 793"/>
                  <a:gd name="T50" fmla="*/ 455 w 456"/>
                  <a:gd name="T51" fmla="*/ 192 h 793"/>
                  <a:gd name="T52" fmla="*/ 456 w 456"/>
                  <a:gd name="T53" fmla="*/ 173 h 793"/>
                  <a:gd name="T54" fmla="*/ 456 w 456"/>
                  <a:gd name="T55" fmla="*/ 155 h 793"/>
                  <a:gd name="T56" fmla="*/ 453 w 456"/>
                  <a:gd name="T57" fmla="*/ 136 h 793"/>
                  <a:gd name="T58" fmla="*/ 450 w 456"/>
                  <a:gd name="T59" fmla="*/ 119 h 793"/>
                  <a:gd name="T60" fmla="*/ 444 w 456"/>
                  <a:gd name="T61" fmla="*/ 101 h 793"/>
                  <a:gd name="T62" fmla="*/ 437 w 456"/>
                  <a:gd name="T63" fmla="*/ 84 h 793"/>
                  <a:gd name="T64" fmla="*/ 429 w 456"/>
                  <a:gd name="T65" fmla="*/ 65 h 793"/>
                  <a:gd name="T66" fmla="*/ 419 w 456"/>
                  <a:gd name="T67" fmla="*/ 49 h 793"/>
                  <a:gd name="T68" fmla="*/ 392 w 456"/>
                  <a:gd name="T69" fmla="*/ 30 h 793"/>
                  <a:gd name="T70" fmla="*/ 365 w 456"/>
                  <a:gd name="T71" fmla="*/ 16 h 793"/>
                  <a:gd name="T72" fmla="*/ 335 w 456"/>
                  <a:gd name="T73" fmla="*/ 7 h 793"/>
                  <a:gd name="T74" fmla="*/ 319 w 456"/>
                  <a:gd name="T75" fmla="*/ 3 h 793"/>
                  <a:gd name="T76" fmla="*/ 304 w 456"/>
                  <a:gd name="T77" fmla="*/ 2 h 793"/>
                  <a:gd name="T78" fmla="*/ 270 w 456"/>
                  <a:gd name="T79" fmla="*/ 0 h 793"/>
                  <a:gd name="T80" fmla="*/ 251 w 456"/>
                  <a:gd name="T81" fmla="*/ 1 h 793"/>
                  <a:gd name="T82" fmla="*/ 234 w 456"/>
                  <a:gd name="T83" fmla="*/ 4 h 793"/>
                  <a:gd name="T84" fmla="*/ 214 w 456"/>
                  <a:gd name="T85" fmla="*/ 7 h 793"/>
                  <a:gd name="T86" fmla="*/ 196 w 456"/>
                  <a:gd name="T87" fmla="*/ 11 h 793"/>
                  <a:gd name="T88" fmla="*/ 157 w 456"/>
                  <a:gd name="T89" fmla="*/ 25 h 793"/>
                  <a:gd name="T90" fmla="*/ 118 w 456"/>
                  <a:gd name="T91" fmla="*/ 40 h 793"/>
                  <a:gd name="T92" fmla="*/ 100 w 456"/>
                  <a:gd name="T93" fmla="*/ 48 h 793"/>
                  <a:gd name="T94" fmla="*/ 85 w 456"/>
                  <a:gd name="T95" fmla="*/ 58 h 793"/>
                  <a:gd name="T96" fmla="*/ 70 w 456"/>
                  <a:gd name="T97" fmla="*/ 67 h 793"/>
                  <a:gd name="T98" fmla="*/ 57 w 456"/>
                  <a:gd name="T99" fmla="*/ 79 h 793"/>
                  <a:gd name="T100" fmla="*/ 35 w 456"/>
                  <a:gd name="T101" fmla="*/ 103 h 793"/>
                  <a:gd name="T102" fmla="*/ 25 w 456"/>
                  <a:gd name="T103" fmla="*/ 115 h 793"/>
                  <a:gd name="T104" fmla="*/ 18 w 456"/>
                  <a:gd name="T105" fmla="*/ 128 h 793"/>
                  <a:gd name="T106" fmla="*/ 7 w 456"/>
                  <a:gd name="T107" fmla="*/ 157 h 793"/>
                  <a:gd name="T108" fmla="*/ 0 w 456"/>
                  <a:gd name="T109" fmla="*/ 188 h 793"/>
                  <a:gd name="T110" fmla="*/ 0 w 456"/>
                  <a:gd name="T111" fmla="*/ 224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6" h="793">
                    <a:moveTo>
                      <a:pt x="0" y="224"/>
                    </a:moveTo>
                    <a:lnTo>
                      <a:pt x="8" y="246"/>
                    </a:lnTo>
                    <a:lnTo>
                      <a:pt x="17" y="266"/>
                    </a:lnTo>
                    <a:lnTo>
                      <a:pt x="39" y="305"/>
                    </a:lnTo>
                    <a:lnTo>
                      <a:pt x="50" y="321"/>
                    </a:lnTo>
                    <a:lnTo>
                      <a:pt x="64" y="338"/>
                    </a:lnTo>
                    <a:lnTo>
                      <a:pt x="78" y="352"/>
                    </a:lnTo>
                    <a:lnTo>
                      <a:pt x="94" y="367"/>
                    </a:lnTo>
                    <a:lnTo>
                      <a:pt x="109" y="379"/>
                    </a:lnTo>
                    <a:lnTo>
                      <a:pt x="126" y="390"/>
                    </a:lnTo>
                    <a:lnTo>
                      <a:pt x="164" y="409"/>
                    </a:lnTo>
                    <a:lnTo>
                      <a:pt x="183" y="416"/>
                    </a:lnTo>
                    <a:lnTo>
                      <a:pt x="204" y="421"/>
                    </a:lnTo>
                    <a:lnTo>
                      <a:pt x="226" y="426"/>
                    </a:lnTo>
                    <a:lnTo>
                      <a:pt x="250" y="431"/>
                    </a:lnTo>
                    <a:lnTo>
                      <a:pt x="396" y="793"/>
                    </a:lnTo>
                    <a:lnTo>
                      <a:pt x="336" y="413"/>
                    </a:lnTo>
                    <a:lnTo>
                      <a:pt x="379" y="342"/>
                    </a:lnTo>
                    <a:lnTo>
                      <a:pt x="394" y="321"/>
                    </a:lnTo>
                    <a:lnTo>
                      <a:pt x="407" y="303"/>
                    </a:lnTo>
                    <a:lnTo>
                      <a:pt x="419" y="284"/>
                    </a:lnTo>
                    <a:lnTo>
                      <a:pt x="429" y="265"/>
                    </a:lnTo>
                    <a:lnTo>
                      <a:pt x="437" y="247"/>
                    </a:lnTo>
                    <a:lnTo>
                      <a:pt x="444" y="228"/>
                    </a:lnTo>
                    <a:lnTo>
                      <a:pt x="450" y="210"/>
                    </a:lnTo>
                    <a:lnTo>
                      <a:pt x="455" y="192"/>
                    </a:lnTo>
                    <a:lnTo>
                      <a:pt x="456" y="173"/>
                    </a:lnTo>
                    <a:lnTo>
                      <a:pt x="456" y="155"/>
                    </a:lnTo>
                    <a:lnTo>
                      <a:pt x="453" y="136"/>
                    </a:lnTo>
                    <a:lnTo>
                      <a:pt x="450" y="119"/>
                    </a:lnTo>
                    <a:lnTo>
                      <a:pt x="444" y="101"/>
                    </a:lnTo>
                    <a:lnTo>
                      <a:pt x="437" y="84"/>
                    </a:lnTo>
                    <a:lnTo>
                      <a:pt x="429" y="65"/>
                    </a:lnTo>
                    <a:lnTo>
                      <a:pt x="419" y="49"/>
                    </a:lnTo>
                    <a:lnTo>
                      <a:pt x="392" y="30"/>
                    </a:lnTo>
                    <a:lnTo>
                      <a:pt x="365" y="16"/>
                    </a:lnTo>
                    <a:lnTo>
                      <a:pt x="335" y="7"/>
                    </a:lnTo>
                    <a:lnTo>
                      <a:pt x="319" y="3"/>
                    </a:lnTo>
                    <a:lnTo>
                      <a:pt x="304" y="2"/>
                    </a:lnTo>
                    <a:lnTo>
                      <a:pt x="270" y="0"/>
                    </a:lnTo>
                    <a:lnTo>
                      <a:pt x="251" y="1"/>
                    </a:lnTo>
                    <a:lnTo>
                      <a:pt x="234" y="4"/>
                    </a:lnTo>
                    <a:lnTo>
                      <a:pt x="214" y="7"/>
                    </a:lnTo>
                    <a:lnTo>
                      <a:pt x="196" y="11"/>
                    </a:lnTo>
                    <a:lnTo>
                      <a:pt x="157" y="25"/>
                    </a:lnTo>
                    <a:lnTo>
                      <a:pt x="118" y="40"/>
                    </a:lnTo>
                    <a:lnTo>
                      <a:pt x="100" y="48"/>
                    </a:lnTo>
                    <a:lnTo>
                      <a:pt x="85" y="58"/>
                    </a:lnTo>
                    <a:lnTo>
                      <a:pt x="70" y="67"/>
                    </a:lnTo>
                    <a:lnTo>
                      <a:pt x="57" y="79"/>
                    </a:lnTo>
                    <a:lnTo>
                      <a:pt x="35" y="103"/>
                    </a:lnTo>
                    <a:lnTo>
                      <a:pt x="25" y="115"/>
                    </a:lnTo>
                    <a:lnTo>
                      <a:pt x="18" y="128"/>
                    </a:lnTo>
                    <a:lnTo>
                      <a:pt x="7" y="157"/>
                    </a:lnTo>
                    <a:lnTo>
                      <a:pt x="0" y="188"/>
                    </a:lnTo>
                    <a:lnTo>
                      <a:pt x="0" y="224"/>
                    </a:lnTo>
                  </a:path>
                </a:pathLst>
              </a:custGeom>
              <a:noFill/>
              <a:ln w="9525">
                <a:solidFill>
                  <a:srgbClr val="CC00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 name="Freeform 31">
                <a:extLst>
                  <a:ext uri="{FF2B5EF4-FFF2-40B4-BE49-F238E27FC236}">
                    <a16:creationId xmlns:a16="http://schemas.microsoft.com/office/drawing/2014/main" id="{529F218F-AAEF-0B1F-102A-9228A58B572D}"/>
                  </a:ext>
                </a:extLst>
              </p:cNvPr>
              <p:cNvSpPr>
                <a:spLocks/>
              </p:cNvSpPr>
              <p:nvPr/>
            </p:nvSpPr>
            <p:spPr bwMode="auto">
              <a:xfrm>
                <a:off x="4935538" y="3087688"/>
                <a:ext cx="180975" cy="314325"/>
              </a:xfrm>
              <a:custGeom>
                <a:avLst/>
                <a:gdLst>
                  <a:gd name="T0" fmla="*/ 157 w 456"/>
                  <a:gd name="T1" fmla="*/ 25 h 793"/>
                  <a:gd name="T2" fmla="*/ 118 w 456"/>
                  <a:gd name="T3" fmla="*/ 40 h 793"/>
                  <a:gd name="T4" fmla="*/ 100 w 456"/>
                  <a:gd name="T5" fmla="*/ 48 h 793"/>
                  <a:gd name="T6" fmla="*/ 85 w 456"/>
                  <a:gd name="T7" fmla="*/ 59 h 793"/>
                  <a:gd name="T8" fmla="*/ 70 w 456"/>
                  <a:gd name="T9" fmla="*/ 68 h 793"/>
                  <a:gd name="T10" fmla="*/ 57 w 456"/>
                  <a:gd name="T11" fmla="*/ 79 h 793"/>
                  <a:gd name="T12" fmla="*/ 35 w 456"/>
                  <a:gd name="T13" fmla="*/ 104 h 793"/>
                  <a:gd name="T14" fmla="*/ 25 w 456"/>
                  <a:gd name="T15" fmla="*/ 115 h 793"/>
                  <a:gd name="T16" fmla="*/ 18 w 456"/>
                  <a:gd name="T17" fmla="*/ 129 h 793"/>
                  <a:gd name="T18" fmla="*/ 7 w 456"/>
                  <a:gd name="T19" fmla="*/ 158 h 793"/>
                  <a:gd name="T20" fmla="*/ 0 w 456"/>
                  <a:gd name="T21" fmla="*/ 189 h 793"/>
                  <a:gd name="T22" fmla="*/ 0 w 456"/>
                  <a:gd name="T23" fmla="*/ 224 h 793"/>
                  <a:gd name="T24" fmla="*/ 8 w 456"/>
                  <a:gd name="T25" fmla="*/ 246 h 793"/>
                  <a:gd name="T26" fmla="*/ 17 w 456"/>
                  <a:gd name="T27" fmla="*/ 267 h 793"/>
                  <a:gd name="T28" fmla="*/ 39 w 456"/>
                  <a:gd name="T29" fmla="*/ 306 h 793"/>
                  <a:gd name="T30" fmla="*/ 50 w 456"/>
                  <a:gd name="T31" fmla="*/ 322 h 793"/>
                  <a:gd name="T32" fmla="*/ 64 w 456"/>
                  <a:gd name="T33" fmla="*/ 338 h 793"/>
                  <a:gd name="T34" fmla="*/ 78 w 456"/>
                  <a:gd name="T35" fmla="*/ 353 h 793"/>
                  <a:gd name="T36" fmla="*/ 94 w 456"/>
                  <a:gd name="T37" fmla="*/ 368 h 793"/>
                  <a:gd name="T38" fmla="*/ 109 w 456"/>
                  <a:gd name="T39" fmla="*/ 379 h 793"/>
                  <a:gd name="T40" fmla="*/ 126 w 456"/>
                  <a:gd name="T41" fmla="*/ 391 h 793"/>
                  <a:gd name="T42" fmla="*/ 164 w 456"/>
                  <a:gd name="T43" fmla="*/ 409 h 793"/>
                  <a:gd name="T44" fmla="*/ 184 w 456"/>
                  <a:gd name="T45" fmla="*/ 416 h 793"/>
                  <a:gd name="T46" fmla="*/ 204 w 456"/>
                  <a:gd name="T47" fmla="*/ 422 h 793"/>
                  <a:gd name="T48" fmla="*/ 226 w 456"/>
                  <a:gd name="T49" fmla="*/ 426 h 793"/>
                  <a:gd name="T50" fmla="*/ 250 w 456"/>
                  <a:gd name="T51" fmla="*/ 431 h 793"/>
                  <a:gd name="T52" fmla="*/ 396 w 456"/>
                  <a:gd name="T53" fmla="*/ 793 h 793"/>
                  <a:gd name="T54" fmla="*/ 336 w 456"/>
                  <a:gd name="T55" fmla="*/ 414 h 793"/>
                  <a:gd name="T56" fmla="*/ 379 w 456"/>
                  <a:gd name="T57" fmla="*/ 343 h 793"/>
                  <a:gd name="T58" fmla="*/ 394 w 456"/>
                  <a:gd name="T59" fmla="*/ 322 h 793"/>
                  <a:gd name="T60" fmla="*/ 408 w 456"/>
                  <a:gd name="T61" fmla="*/ 304 h 793"/>
                  <a:gd name="T62" fmla="*/ 419 w 456"/>
                  <a:gd name="T63" fmla="*/ 284 h 793"/>
                  <a:gd name="T64" fmla="*/ 429 w 456"/>
                  <a:gd name="T65" fmla="*/ 266 h 793"/>
                  <a:gd name="T66" fmla="*/ 437 w 456"/>
                  <a:gd name="T67" fmla="*/ 247 h 793"/>
                  <a:gd name="T68" fmla="*/ 444 w 456"/>
                  <a:gd name="T69" fmla="*/ 229 h 793"/>
                  <a:gd name="T70" fmla="*/ 450 w 456"/>
                  <a:gd name="T71" fmla="*/ 210 h 793"/>
                  <a:gd name="T72" fmla="*/ 455 w 456"/>
                  <a:gd name="T73" fmla="*/ 192 h 793"/>
                  <a:gd name="T74" fmla="*/ 456 w 456"/>
                  <a:gd name="T75" fmla="*/ 174 h 793"/>
                  <a:gd name="T76" fmla="*/ 456 w 456"/>
                  <a:gd name="T77" fmla="*/ 155 h 793"/>
                  <a:gd name="T78" fmla="*/ 453 w 456"/>
                  <a:gd name="T79" fmla="*/ 137 h 793"/>
                  <a:gd name="T80" fmla="*/ 450 w 456"/>
                  <a:gd name="T81" fmla="*/ 120 h 793"/>
                  <a:gd name="T82" fmla="*/ 444 w 456"/>
                  <a:gd name="T83" fmla="*/ 101 h 793"/>
                  <a:gd name="T84" fmla="*/ 437 w 456"/>
                  <a:gd name="T85" fmla="*/ 84 h 793"/>
                  <a:gd name="T86" fmla="*/ 429 w 456"/>
                  <a:gd name="T87" fmla="*/ 66 h 793"/>
                  <a:gd name="T88" fmla="*/ 419 w 456"/>
                  <a:gd name="T89" fmla="*/ 50 h 793"/>
                  <a:gd name="T90" fmla="*/ 393 w 456"/>
                  <a:gd name="T91" fmla="*/ 30 h 793"/>
                  <a:gd name="T92" fmla="*/ 365 w 456"/>
                  <a:gd name="T93" fmla="*/ 16 h 793"/>
                  <a:gd name="T94" fmla="*/ 335 w 456"/>
                  <a:gd name="T95" fmla="*/ 7 h 793"/>
                  <a:gd name="T96" fmla="*/ 319 w 456"/>
                  <a:gd name="T97" fmla="*/ 4 h 793"/>
                  <a:gd name="T98" fmla="*/ 304 w 456"/>
                  <a:gd name="T99" fmla="*/ 2 h 793"/>
                  <a:gd name="T100" fmla="*/ 270 w 456"/>
                  <a:gd name="T101" fmla="*/ 0 h 793"/>
                  <a:gd name="T102" fmla="*/ 251 w 456"/>
                  <a:gd name="T103" fmla="*/ 1 h 793"/>
                  <a:gd name="T104" fmla="*/ 234 w 456"/>
                  <a:gd name="T105" fmla="*/ 5 h 793"/>
                  <a:gd name="T106" fmla="*/ 215 w 456"/>
                  <a:gd name="T107" fmla="*/ 7 h 793"/>
                  <a:gd name="T108" fmla="*/ 196 w 456"/>
                  <a:gd name="T109" fmla="*/ 12 h 793"/>
                  <a:gd name="T110" fmla="*/ 157 w 456"/>
                  <a:gd name="T111" fmla="*/ 25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6" h="793">
                    <a:moveTo>
                      <a:pt x="157" y="25"/>
                    </a:moveTo>
                    <a:lnTo>
                      <a:pt x="118" y="40"/>
                    </a:lnTo>
                    <a:lnTo>
                      <a:pt x="100" y="48"/>
                    </a:lnTo>
                    <a:lnTo>
                      <a:pt x="85" y="59"/>
                    </a:lnTo>
                    <a:lnTo>
                      <a:pt x="70" y="68"/>
                    </a:lnTo>
                    <a:lnTo>
                      <a:pt x="57" y="79"/>
                    </a:lnTo>
                    <a:lnTo>
                      <a:pt x="35" y="104"/>
                    </a:lnTo>
                    <a:lnTo>
                      <a:pt x="25" y="115"/>
                    </a:lnTo>
                    <a:lnTo>
                      <a:pt x="18" y="129"/>
                    </a:lnTo>
                    <a:lnTo>
                      <a:pt x="7" y="158"/>
                    </a:lnTo>
                    <a:lnTo>
                      <a:pt x="0" y="189"/>
                    </a:lnTo>
                    <a:lnTo>
                      <a:pt x="0" y="224"/>
                    </a:lnTo>
                    <a:lnTo>
                      <a:pt x="8" y="246"/>
                    </a:lnTo>
                    <a:lnTo>
                      <a:pt x="17" y="267"/>
                    </a:lnTo>
                    <a:lnTo>
                      <a:pt x="39" y="306"/>
                    </a:lnTo>
                    <a:lnTo>
                      <a:pt x="50" y="322"/>
                    </a:lnTo>
                    <a:lnTo>
                      <a:pt x="64" y="338"/>
                    </a:lnTo>
                    <a:lnTo>
                      <a:pt x="78" y="353"/>
                    </a:lnTo>
                    <a:lnTo>
                      <a:pt x="94" y="368"/>
                    </a:lnTo>
                    <a:lnTo>
                      <a:pt x="109" y="379"/>
                    </a:lnTo>
                    <a:lnTo>
                      <a:pt x="126" y="391"/>
                    </a:lnTo>
                    <a:lnTo>
                      <a:pt x="164" y="409"/>
                    </a:lnTo>
                    <a:lnTo>
                      <a:pt x="184" y="416"/>
                    </a:lnTo>
                    <a:lnTo>
                      <a:pt x="204" y="422"/>
                    </a:lnTo>
                    <a:lnTo>
                      <a:pt x="226" y="426"/>
                    </a:lnTo>
                    <a:lnTo>
                      <a:pt x="250" y="431"/>
                    </a:lnTo>
                    <a:lnTo>
                      <a:pt x="396" y="793"/>
                    </a:lnTo>
                    <a:lnTo>
                      <a:pt x="336" y="414"/>
                    </a:lnTo>
                    <a:lnTo>
                      <a:pt x="379" y="343"/>
                    </a:lnTo>
                    <a:lnTo>
                      <a:pt x="394" y="322"/>
                    </a:lnTo>
                    <a:lnTo>
                      <a:pt x="408" y="304"/>
                    </a:lnTo>
                    <a:lnTo>
                      <a:pt x="419" y="284"/>
                    </a:lnTo>
                    <a:lnTo>
                      <a:pt x="429" y="266"/>
                    </a:lnTo>
                    <a:lnTo>
                      <a:pt x="437" y="247"/>
                    </a:lnTo>
                    <a:lnTo>
                      <a:pt x="444" y="229"/>
                    </a:lnTo>
                    <a:lnTo>
                      <a:pt x="450" y="210"/>
                    </a:lnTo>
                    <a:lnTo>
                      <a:pt x="455" y="192"/>
                    </a:lnTo>
                    <a:lnTo>
                      <a:pt x="456" y="174"/>
                    </a:lnTo>
                    <a:lnTo>
                      <a:pt x="456" y="155"/>
                    </a:lnTo>
                    <a:lnTo>
                      <a:pt x="453" y="137"/>
                    </a:lnTo>
                    <a:lnTo>
                      <a:pt x="450" y="120"/>
                    </a:lnTo>
                    <a:lnTo>
                      <a:pt x="444" y="101"/>
                    </a:lnTo>
                    <a:lnTo>
                      <a:pt x="437" y="84"/>
                    </a:lnTo>
                    <a:lnTo>
                      <a:pt x="429" y="66"/>
                    </a:lnTo>
                    <a:lnTo>
                      <a:pt x="419" y="50"/>
                    </a:lnTo>
                    <a:lnTo>
                      <a:pt x="393" y="30"/>
                    </a:lnTo>
                    <a:lnTo>
                      <a:pt x="365" y="16"/>
                    </a:lnTo>
                    <a:lnTo>
                      <a:pt x="335" y="7"/>
                    </a:lnTo>
                    <a:lnTo>
                      <a:pt x="319" y="4"/>
                    </a:lnTo>
                    <a:lnTo>
                      <a:pt x="304" y="2"/>
                    </a:lnTo>
                    <a:lnTo>
                      <a:pt x="270" y="0"/>
                    </a:lnTo>
                    <a:lnTo>
                      <a:pt x="251" y="1"/>
                    </a:lnTo>
                    <a:lnTo>
                      <a:pt x="234" y="5"/>
                    </a:lnTo>
                    <a:lnTo>
                      <a:pt x="215" y="7"/>
                    </a:lnTo>
                    <a:lnTo>
                      <a:pt x="196" y="12"/>
                    </a:lnTo>
                    <a:lnTo>
                      <a:pt x="157" y="25"/>
                    </a:lnTo>
                    <a:close/>
                  </a:path>
                </a:pathLst>
              </a:custGeom>
              <a:solidFill>
                <a:srgbClr val="FF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32">
                <a:extLst>
                  <a:ext uri="{FF2B5EF4-FFF2-40B4-BE49-F238E27FC236}">
                    <a16:creationId xmlns:a16="http://schemas.microsoft.com/office/drawing/2014/main" id="{B7560576-E953-3B1A-8FEA-7144E021D8C1}"/>
                  </a:ext>
                </a:extLst>
              </p:cNvPr>
              <p:cNvSpPr>
                <a:spLocks/>
              </p:cNvSpPr>
              <p:nvPr/>
            </p:nvSpPr>
            <p:spPr bwMode="auto">
              <a:xfrm>
                <a:off x="4935538" y="3087688"/>
                <a:ext cx="180975" cy="314325"/>
              </a:xfrm>
              <a:custGeom>
                <a:avLst/>
                <a:gdLst>
                  <a:gd name="T0" fmla="*/ 0 w 456"/>
                  <a:gd name="T1" fmla="*/ 224 h 793"/>
                  <a:gd name="T2" fmla="*/ 8 w 456"/>
                  <a:gd name="T3" fmla="*/ 246 h 793"/>
                  <a:gd name="T4" fmla="*/ 17 w 456"/>
                  <a:gd name="T5" fmla="*/ 267 h 793"/>
                  <a:gd name="T6" fmla="*/ 39 w 456"/>
                  <a:gd name="T7" fmla="*/ 306 h 793"/>
                  <a:gd name="T8" fmla="*/ 50 w 456"/>
                  <a:gd name="T9" fmla="*/ 322 h 793"/>
                  <a:gd name="T10" fmla="*/ 64 w 456"/>
                  <a:gd name="T11" fmla="*/ 338 h 793"/>
                  <a:gd name="T12" fmla="*/ 78 w 456"/>
                  <a:gd name="T13" fmla="*/ 353 h 793"/>
                  <a:gd name="T14" fmla="*/ 94 w 456"/>
                  <a:gd name="T15" fmla="*/ 368 h 793"/>
                  <a:gd name="T16" fmla="*/ 109 w 456"/>
                  <a:gd name="T17" fmla="*/ 379 h 793"/>
                  <a:gd name="T18" fmla="*/ 126 w 456"/>
                  <a:gd name="T19" fmla="*/ 391 h 793"/>
                  <a:gd name="T20" fmla="*/ 164 w 456"/>
                  <a:gd name="T21" fmla="*/ 409 h 793"/>
                  <a:gd name="T22" fmla="*/ 184 w 456"/>
                  <a:gd name="T23" fmla="*/ 416 h 793"/>
                  <a:gd name="T24" fmla="*/ 204 w 456"/>
                  <a:gd name="T25" fmla="*/ 422 h 793"/>
                  <a:gd name="T26" fmla="*/ 226 w 456"/>
                  <a:gd name="T27" fmla="*/ 426 h 793"/>
                  <a:gd name="T28" fmla="*/ 250 w 456"/>
                  <a:gd name="T29" fmla="*/ 431 h 793"/>
                  <a:gd name="T30" fmla="*/ 396 w 456"/>
                  <a:gd name="T31" fmla="*/ 793 h 793"/>
                  <a:gd name="T32" fmla="*/ 336 w 456"/>
                  <a:gd name="T33" fmla="*/ 414 h 793"/>
                  <a:gd name="T34" fmla="*/ 379 w 456"/>
                  <a:gd name="T35" fmla="*/ 343 h 793"/>
                  <a:gd name="T36" fmla="*/ 394 w 456"/>
                  <a:gd name="T37" fmla="*/ 322 h 793"/>
                  <a:gd name="T38" fmla="*/ 408 w 456"/>
                  <a:gd name="T39" fmla="*/ 304 h 793"/>
                  <a:gd name="T40" fmla="*/ 419 w 456"/>
                  <a:gd name="T41" fmla="*/ 284 h 793"/>
                  <a:gd name="T42" fmla="*/ 429 w 456"/>
                  <a:gd name="T43" fmla="*/ 266 h 793"/>
                  <a:gd name="T44" fmla="*/ 437 w 456"/>
                  <a:gd name="T45" fmla="*/ 247 h 793"/>
                  <a:gd name="T46" fmla="*/ 444 w 456"/>
                  <a:gd name="T47" fmla="*/ 229 h 793"/>
                  <a:gd name="T48" fmla="*/ 450 w 456"/>
                  <a:gd name="T49" fmla="*/ 210 h 793"/>
                  <a:gd name="T50" fmla="*/ 455 w 456"/>
                  <a:gd name="T51" fmla="*/ 192 h 793"/>
                  <a:gd name="T52" fmla="*/ 456 w 456"/>
                  <a:gd name="T53" fmla="*/ 174 h 793"/>
                  <a:gd name="T54" fmla="*/ 456 w 456"/>
                  <a:gd name="T55" fmla="*/ 155 h 793"/>
                  <a:gd name="T56" fmla="*/ 453 w 456"/>
                  <a:gd name="T57" fmla="*/ 137 h 793"/>
                  <a:gd name="T58" fmla="*/ 450 w 456"/>
                  <a:gd name="T59" fmla="*/ 120 h 793"/>
                  <a:gd name="T60" fmla="*/ 444 w 456"/>
                  <a:gd name="T61" fmla="*/ 101 h 793"/>
                  <a:gd name="T62" fmla="*/ 437 w 456"/>
                  <a:gd name="T63" fmla="*/ 84 h 793"/>
                  <a:gd name="T64" fmla="*/ 429 w 456"/>
                  <a:gd name="T65" fmla="*/ 66 h 793"/>
                  <a:gd name="T66" fmla="*/ 419 w 456"/>
                  <a:gd name="T67" fmla="*/ 50 h 793"/>
                  <a:gd name="T68" fmla="*/ 393 w 456"/>
                  <a:gd name="T69" fmla="*/ 30 h 793"/>
                  <a:gd name="T70" fmla="*/ 365 w 456"/>
                  <a:gd name="T71" fmla="*/ 16 h 793"/>
                  <a:gd name="T72" fmla="*/ 335 w 456"/>
                  <a:gd name="T73" fmla="*/ 7 h 793"/>
                  <a:gd name="T74" fmla="*/ 319 w 456"/>
                  <a:gd name="T75" fmla="*/ 4 h 793"/>
                  <a:gd name="T76" fmla="*/ 304 w 456"/>
                  <a:gd name="T77" fmla="*/ 2 h 793"/>
                  <a:gd name="T78" fmla="*/ 270 w 456"/>
                  <a:gd name="T79" fmla="*/ 0 h 793"/>
                  <a:gd name="T80" fmla="*/ 251 w 456"/>
                  <a:gd name="T81" fmla="*/ 1 h 793"/>
                  <a:gd name="T82" fmla="*/ 234 w 456"/>
                  <a:gd name="T83" fmla="*/ 5 h 793"/>
                  <a:gd name="T84" fmla="*/ 215 w 456"/>
                  <a:gd name="T85" fmla="*/ 7 h 793"/>
                  <a:gd name="T86" fmla="*/ 196 w 456"/>
                  <a:gd name="T87" fmla="*/ 12 h 793"/>
                  <a:gd name="T88" fmla="*/ 157 w 456"/>
                  <a:gd name="T89" fmla="*/ 25 h 793"/>
                  <a:gd name="T90" fmla="*/ 118 w 456"/>
                  <a:gd name="T91" fmla="*/ 40 h 793"/>
                  <a:gd name="T92" fmla="*/ 100 w 456"/>
                  <a:gd name="T93" fmla="*/ 48 h 793"/>
                  <a:gd name="T94" fmla="*/ 85 w 456"/>
                  <a:gd name="T95" fmla="*/ 59 h 793"/>
                  <a:gd name="T96" fmla="*/ 70 w 456"/>
                  <a:gd name="T97" fmla="*/ 68 h 793"/>
                  <a:gd name="T98" fmla="*/ 57 w 456"/>
                  <a:gd name="T99" fmla="*/ 79 h 793"/>
                  <a:gd name="T100" fmla="*/ 35 w 456"/>
                  <a:gd name="T101" fmla="*/ 104 h 793"/>
                  <a:gd name="T102" fmla="*/ 25 w 456"/>
                  <a:gd name="T103" fmla="*/ 115 h 793"/>
                  <a:gd name="T104" fmla="*/ 18 w 456"/>
                  <a:gd name="T105" fmla="*/ 129 h 793"/>
                  <a:gd name="T106" fmla="*/ 7 w 456"/>
                  <a:gd name="T107" fmla="*/ 158 h 793"/>
                  <a:gd name="T108" fmla="*/ 0 w 456"/>
                  <a:gd name="T109" fmla="*/ 189 h 793"/>
                  <a:gd name="T110" fmla="*/ 0 w 456"/>
                  <a:gd name="T111" fmla="*/ 224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6" h="793">
                    <a:moveTo>
                      <a:pt x="0" y="224"/>
                    </a:moveTo>
                    <a:lnTo>
                      <a:pt x="8" y="246"/>
                    </a:lnTo>
                    <a:lnTo>
                      <a:pt x="17" y="267"/>
                    </a:lnTo>
                    <a:lnTo>
                      <a:pt x="39" y="306"/>
                    </a:lnTo>
                    <a:lnTo>
                      <a:pt x="50" y="322"/>
                    </a:lnTo>
                    <a:lnTo>
                      <a:pt x="64" y="338"/>
                    </a:lnTo>
                    <a:lnTo>
                      <a:pt x="78" y="353"/>
                    </a:lnTo>
                    <a:lnTo>
                      <a:pt x="94" y="368"/>
                    </a:lnTo>
                    <a:lnTo>
                      <a:pt x="109" y="379"/>
                    </a:lnTo>
                    <a:lnTo>
                      <a:pt x="126" y="391"/>
                    </a:lnTo>
                    <a:lnTo>
                      <a:pt x="164" y="409"/>
                    </a:lnTo>
                    <a:lnTo>
                      <a:pt x="184" y="416"/>
                    </a:lnTo>
                    <a:lnTo>
                      <a:pt x="204" y="422"/>
                    </a:lnTo>
                    <a:lnTo>
                      <a:pt x="226" y="426"/>
                    </a:lnTo>
                    <a:lnTo>
                      <a:pt x="250" y="431"/>
                    </a:lnTo>
                    <a:lnTo>
                      <a:pt x="396" y="793"/>
                    </a:lnTo>
                    <a:lnTo>
                      <a:pt x="336" y="414"/>
                    </a:lnTo>
                    <a:lnTo>
                      <a:pt x="379" y="343"/>
                    </a:lnTo>
                    <a:lnTo>
                      <a:pt x="394" y="322"/>
                    </a:lnTo>
                    <a:lnTo>
                      <a:pt x="408" y="304"/>
                    </a:lnTo>
                    <a:lnTo>
                      <a:pt x="419" y="284"/>
                    </a:lnTo>
                    <a:lnTo>
                      <a:pt x="429" y="266"/>
                    </a:lnTo>
                    <a:lnTo>
                      <a:pt x="437" y="247"/>
                    </a:lnTo>
                    <a:lnTo>
                      <a:pt x="444" y="229"/>
                    </a:lnTo>
                    <a:lnTo>
                      <a:pt x="450" y="210"/>
                    </a:lnTo>
                    <a:lnTo>
                      <a:pt x="455" y="192"/>
                    </a:lnTo>
                    <a:lnTo>
                      <a:pt x="456" y="174"/>
                    </a:lnTo>
                    <a:lnTo>
                      <a:pt x="456" y="155"/>
                    </a:lnTo>
                    <a:lnTo>
                      <a:pt x="453" y="137"/>
                    </a:lnTo>
                    <a:lnTo>
                      <a:pt x="450" y="120"/>
                    </a:lnTo>
                    <a:lnTo>
                      <a:pt x="444" y="101"/>
                    </a:lnTo>
                    <a:lnTo>
                      <a:pt x="437" y="84"/>
                    </a:lnTo>
                    <a:lnTo>
                      <a:pt x="429" y="66"/>
                    </a:lnTo>
                    <a:lnTo>
                      <a:pt x="419" y="50"/>
                    </a:lnTo>
                    <a:lnTo>
                      <a:pt x="393" y="30"/>
                    </a:lnTo>
                    <a:lnTo>
                      <a:pt x="365" y="16"/>
                    </a:lnTo>
                    <a:lnTo>
                      <a:pt x="335" y="7"/>
                    </a:lnTo>
                    <a:lnTo>
                      <a:pt x="319" y="4"/>
                    </a:lnTo>
                    <a:lnTo>
                      <a:pt x="304" y="2"/>
                    </a:lnTo>
                    <a:lnTo>
                      <a:pt x="270" y="0"/>
                    </a:lnTo>
                    <a:lnTo>
                      <a:pt x="251" y="1"/>
                    </a:lnTo>
                    <a:lnTo>
                      <a:pt x="234" y="5"/>
                    </a:lnTo>
                    <a:lnTo>
                      <a:pt x="215" y="7"/>
                    </a:lnTo>
                    <a:lnTo>
                      <a:pt x="196" y="12"/>
                    </a:lnTo>
                    <a:lnTo>
                      <a:pt x="157" y="25"/>
                    </a:lnTo>
                    <a:lnTo>
                      <a:pt x="118" y="40"/>
                    </a:lnTo>
                    <a:lnTo>
                      <a:pt x="100" y="48"/>
                    </a:lnTo>
                    <a:lnTo>
                      <a:pt x="85" y="59"/>
                    </a:lnTo>
                    <a:lnTo>
                      <a:pt x="70" y="68"/>
                    </a:lnTo>
                    <a:lnTo>
                      <a:pt x="57" y="79"/>
                    </a:lnTo>
                    <a:lnTo>
                      <a:pt x="35" y="104"/>
                    </a:lnTo>
                    <a:lnTo>
                      <a:pt x="25" y="115"/>
                    </a:lnTo>
                    <a:lnTo>
                      <a:pt x="18" y="129"/>
                    </a:lnTo>
                    <a:lnTo>
                      <a:pt x="7" y="158"/>
                    </a:lnTo>
                    <a:lnTo>
                      <a:pt x="0" y="189"/>
                    </a:lnTo>
                    <a:lnTo>
                      <a:pt x="0" y="224"/>
                    </a:lnTo>
                  </a:path>
                </a:pathLst>
              </a:custGeom>
              <a:noFill/>
              <a:ln w="9525">
                <a:solidFill>
                  <a:srgbClr val="CC00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 name="Freeform 33">
                <a:extLst>
                  <a:ext uri="{FF2B5EF4-FFF2-40B4-BE49-F238E27FC236}">
                    <a16:creationId xmlns:a16="http://schemas.microsoft.com/office/drawing/2014/main" id="{CC1B6AB2-27A7-17C8-837E-B1AFF99797A3}"/>
                  </a:ext>
                </a:extLst>
              </p:cNvPr>
              <p:cNvSpPr>
                <a:spLocks/>
              </p:cNvSpPr>
              <p:nvPr/>
            </p:nvSpPr>
            <p:spPr bwMode="auto">
              <a:xfrm>
                <a:off x="5113338" y="3041650"/>
                <a:ext cx="180975" cy="314325"/>
              </a:xfrm>
              <a:custGeom>
                <a:avLst/>
                <a:gdLst>
                  <a:gd name="T0" fmla="*/ 158 w 456"/>
                  <a:gd name="T1" fmla="*/ 26 h 793"/>
                  <a:gd name="T2" fmla="*/ 119 w 456"/>
                  <a:gd name="T3" fmla="*/ 40 h 793"/>
                  <a:gd name="T4" fmla="*/ 100 w 456"/>
                  <a:gd name="T5" fmla="*/ 49 h 793"/>
                  <a:gd name="T6" fmla="*/ 85 w 456"/>
                  <a:gd name="T7" fmla="*/ 59 h 793"/>
                  <a:gd name="T8" fmla="*/ 70 w 456"/>
                  <a:gd name="T9" fmla="*/ 68 h 793"/>
                  <a:gd name="T10" fmla="*/ 58 w 456"/>
                  <a:gd name="T11" fmla="*/ 80 h 793"/>
                  <a:gd name="T12" fmla="*/ 36 w 456"/>
                  <a:gd name="T13" fmla="*/ 104 h 793"/>
                  <a:gd name="T14" fmla="*/ 26 w 456"/>
                  <a:gd name="T15" fmla="*/ 115 h 793"/>
                  <a:gd name="T16" fmla="*/ 19 w 456"/>
                  <a:gd name="T17" fmla="*/ 129 h 793"/>
                  <a:gd name="T18" fmla="*/ 7 w 456"/>
                  <a:gd name="T19" fmla="*/ 158 h 793"/>
                  <a:gd name="T20" fmla="*/ 0 w 456"/>
                  <a:gd name="T21" fmla="*/ 189 h 793"/>
                  <a:gd name="T22" fmla="*/ 0 w 456"/>
                  <a:gd name="T23" fmla="*/ 224 h 793"/>
                  <a:gd name="T24" fmla="*/ 8 w 456"/>
                  <a:gd name="T25" fmla="*/ 246 h 793"/>
                  <a:gd name="T26" fmla="*/ 17 w 456"/>
                  <a:gd name="T27" fmla="*/ 267 h 793"/>
                  <a:gd name="T28" fmla="*/ 39 w 456"/>
                  <a:gd name="T29" fmla="*/ 306 h 793"/>
                  <a:gd name="T30" fmla="*/ 51 w 456"/>
                  <a:gd name="T31" fmla="*/ 322 h 793"/>
                  <a:gd name="T32" fmla="*/ 65 w 456"/>
                  <a:gd name="T33" fmla="*/ 338 h 793"/>
                  <a:gd name="T34" fmla="*/ 78 w 456"/>
                  <a:gd name="T35" fmla="*/ 353 h 793"/>
                  <a:gd name="T36" fmla="*/ 94 w 456"/>
                  <a:gd name="T37" fmla="*/ 368 h 793"/>
                  <a:gd name="T38" fmla="*/ 109 w 456"/>
                  <a:gd name="T39" fmla="*/ 379 h 793"/>
                  <a:gd name="T40" fmla="*/ 127 w 456"/>
                  <a:gd name="T41" fmla="*/ 391 h 793"/>
                  <a:gd name="T42" fmla="*/ 165 w 456"/>
                  <a:gd name="T43" fmla="*/ 409 h 793"/>
                  <a:gd name="T44" fmla="*/ 184 w 456"/>
                  <a:gd name="T45" fmla="*/ 416 h 793"/>
                  <a:gd name="T46" fmla="*/ 205 w 456"/>
                  <a:gd name="T47" fmla="*/ 422 h 793"/>
                  <a:gd name="T48" fmla="*/ 227 w 456"/>
                  <a:gd name="T49" fmla="*/ 427 h 793"/>
                  <a:gd name="T50" fmla="*/ 251 w 456"/>
                  <a:gd name="T51" fmla="*/ 431 h 793"/>
                  <a:gd name="T52" fmla="*/ 397 w 456"/>
                  <a:gd name="T53" fmla="*/ 793 h 793"/>
                  <a:gd name="T54" fmla="*/ 337 w 456"/>
                  <a:gd name="T55" fmla="*/ 414 h 793"/>
                  <a:gd name="T56" fmla="*/ 379 w 456"/>
                  <a:gd name="T57" fmla="*/ 343 h 793"/>
                  <a:gd name="T58" fmla="*/ 394 w 456"/>
                  <a:gd name="T59" fmla="*/ 322 h 793"/>
                  <a:gd name="T60" fmla="*/ 408 w 456"/>
                  <a:gd name="T61" fmla="*/ 304 h 793"/>
                  <a:gd name="T62" fmla="*/ 420 w 456"/>
                  <a:gd name="T63" fmla="*/ 284 h 793"/>
                  <a:gd name="T64" fmla="*/ 430 w 456"/>
                  <a:gd name="T65" fmla="*/ 266 h 793"/>
                  <a:gd name="T66" fmla="*/ 438 w 456"/>
                  <a:gd name="T67" fmla="*/ 247 h 793"/>
                  <a:gd name="T68" fmla="*/ 445 w 456"/>
                  <a:gd name="T69" fmla="*/ 229 h 793"/>
                  <a:gd name="T70" fmla="*/ 451 w 456"/>
                  <a:gd name="T71" fmla="*/ 211 h 793"/>
                  <a:gd name="T72" fmla="*/ 455 w 456"/>
                  <a:gd name="T73" fmla="*/ 192 h 793"/>
                  <a:gd name="T74" fmla="*/ 456 w 456"/>
                  <a:gd name="T75" fmla="*/ 174 h 793"/>
                  <a:gd name="T76" fmla="*/ 456 w 456"/>
                  <a:gd name="T77" fmla="*/ 155 h 793"/>
                  <a:gd name="T78" fmla="*/ 454 w 456"/>
                  <a:gd name="T79" fmla="*/ 137 h 793"/>
                  <a:gd name="T80" fmla="*/ 451 w 456"/>
                  <a:gd name="T81" fmla="*/ 120 h 793"/>
                  <a:gd name="T82" fmla="*/ 445 w 456"/>
                  <a:gd name="T83" fmla="*/ 101 h 793"/>
                  <a:gd name="T84" fmla="*/ 438 w 456"/>
                  <a:gd name="T85" fmla="*/ 84 h 793"/>
                  <a:gd name="T86" fmla="*/ 430 w 456"/>
                  <a:gd name="T87" fmla="*/ 66 h 793"/>
                  <a:gd name="T88" fmla="*/ 420 w 456"/>
                  <a:gd name="T89" fmla="*/ 50 h 793"/>
                  <a:gd name="T90" fmla="*/ 393 w 456"/>
                  <a:gd name="T91" fmla="*/ 30 h 793"/>
                  <a:gd name="T92" fmla="*/ 366 w 456"/>
                  <a:gd name="T93" fmla="*/ 16 h 793"/>
                  <a:gd name="T94" fmla="*/ 336 w 456"/>
                  <a:gd name="T95" fmla="*/ 7 h 793"/>
                  <a:gd name="T96" fmla="*/ 320 w 456"/>
                  <a:gd name="T97" fmla="*/ 4 h 793"/>
                  <a:gd name="T98" fmla="*/ 305 w 456"/>
                  <a:gd name="T99" fmla="*/ 3 h 793"/>
                  <a:gd name="T100" fmla="*/ 270 w 456"/>
                  <a:gd name="T101" fmla="*/ 0 h 793"/>
                  <a:gd name="T102" fmla="*/ 252 w 456"/>
                  <a:gd name="T103" fmla="*/ 1 h 793"/>
                  <a:gd name="T104" fmla="*/ 235 w 456"/>
                  <a:gd name="T105" fmla="*/ 5 h 793"/>
                  <a:gd name="T106" fmla="*/ 215 w 456"/>
                  <a:gd name="T107" fmla="*/ 7 h 793"/>
                  <a:gd name="T108" fmla="*/ 197 w 456"/>
                  <a:gd name="T109" fmla="*/ 12 h 793"/>
                  <a:gd name="T110" fmla="*/ 158 w 456"/>
                  <a:gd name="T111" fmla="*/ 26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6" h="793">
                    <a:moveTo>
                      <a:pt x="158" y="26"/>
                    </a:moveTo>
                    <a:lnTo>
                      <a:pt x="119" y="40"/>
                    </a:lnTo>
                    <a:lnTo>
                      <a:pt x="100" y="49"/>
                    </a:lnTo>
                    <a:lnTo>
                      <a:pt x="85" y="59"/>
                    </a:lnTo>
                    <a:lnTo>
                      <a:pt x="70" y="68"/>
                    </a:lnTo>
                    <a:lnTo>
                      <a:pt x="58" y="80"/>
                    </a:lnTo>
                    <a:lnTo>
                      <a:pt x="36" y="104"/>
                    </a:lnTo>
                    <a:lnTo>
                      <a:pt x="26" y="115"/>
                    </a:lnTo>
                    <a:lnTo>
                      <a:pt x="19" y="129"/>
                    </a:lnTo>
                    <a:lnTo>
                      <a:pt x="7" y="158"/>
                    </a:lnTo>
                    <a:lnTo>
                      <a:pt x="0" y="189"/>
                    </a:lnTo>
                    <a:lnTo>
                      <a:pt x="0" y="224"/>
                    </a:lnTo>
                    <a:lnTo>
                      <a:pt x="8" y="246"/>
                    </a:lnTo>
                    <a:lnTo>
                      <a:pt x="17" y="267"/>
                    </a:lnTo>
                    <a:lnTo>
                      <a:pt x="39" y="306"/>
                    </a:lnTo>
                    <a:lnTo>
                      <a:pt x="51" y="322"/>
                    </a:lnTo>
                    <a:lnTo>
                      <a:pt x="65" y="338"/>
                    </a:lnTo>
                    <a:lnTo>
                      <a:pt x="78" y="353"/>
                    </a:lnTo>
                    <a:lnTo>
                      <a:pt x="94" y="368"/>
                    </a:lnTo>
                    <a:lnTo>
                      <a:pt x="109" y="379"/>
                    </a:lnTo>
                    <a:lnTo>
                      <a:pt x="127" y="391"/>
                    </a:lnTo>
                    <a:lnTo>
                      <a:pt x="165" y="409"/>
                    </a:lnTo>
                    <a:lnTo>
                      <a:pt x="184" y="416"/>
                    </a:lnTo>
                    <a:lnTo>
                      <a:pt x="205" y="422"/>
                    </a:lnTo>
                    <a:lnTo>
                      <a:pt x="227" y="427"/>
                    </a:lnTo>
                    <a:lnTo>
                      <a:pt x="251" y="431"/>
                    </a:lnTo>
                    <a:lnTo>
                      <a:pt x="397" y="793"/>
                    </a:lnTo>
                    <a:lnTo>
                      <a:pt x="337" y="414"/>
                    </a:lnTo>
                    <a:lnTo>
                      <a:pt x="379" y="343"/>
                    </a:lnTo>
                    <a:lnTo>
                      <a:pt x="394" y="322"/>
                    </a:lnTo>
                    <a:lnTo>
                      <a:pt x="408" y="304"/>
                    </a:lnTo>
                    <a:lnTo>
                      <a:pt x="420" y="284"/>
                    </a:lnTo>
                    <a:lnTo>
                      <a:pt x="430" y="266"/>
                    </a:lnTo>
                    <a:lnTo>
                      <a:pt x="438" y="247"/>
                    </a:lnTo>
                    <a:lnTo>
                      <a:pt x="445" y="229"/>
                    </a:lnTo>
                    <a:lnTo>
                      <a:pt x="451" y="211"/>
                    </a:lnTo>
                    <a:lnTo>
                      <a:pt x="455" y="192"/>
                    </a:lnTo>
                    <a:lnTo>
                      <a:pt x="456" y="174"/>
                    </a:lnTo>
                    <a:lnTo>
                      <a:pt x="456" y="155"/>
                    </a:lnTo>
                    <a:lnTo>
                      <a:pt x="454" y="137"/>
                    </a:lnTo>
                    <a:lnTo>
                      <a:pt x="451" y="120"/>
                    </a:lnTo>
                    <a:lnTo>
                      <a:pt x="445" y="101"/>
                    </a:lnTo>
                    <a:lnTo>
                      <a:pt x="438" y="84"/>
                    </a:lnTo>
                    <a:lnTo>
                      <a:pt x="430" y="66"/>
                    </a:lnTo>
                    <a:lnTo>
                      <a:pt x="420" y="50"/>
                    </a:lnTo>
                    <a:lnTo>
                      <a:pt x="393" y="30"/>
                    </a:lnTo>
                    <a:lnTo>
                      <a:pt x="366" y="16"/>
                    </a:lnTo>
                    <a:lnTo>
                      <a:pt x="336" y="7"/>
                    </a:lnTo>
                    <a:lnTo>
                      <a:pt x="320" y="4"/>
                    </a:lnTo>
                    <a:lnTo>
                      <a:pt x="305" y="3"/>
                    </a:lnTo>
                    <a:lnTo>
                      <a:pt x="270" y="0"/>
                    </a:lnTo>
                    <a:lnTo>
                      <a:pt x="252" y="1"/>
                    </a:lnTo>
                    <a:lnTo>
                      <a:pt x="235" y="5"/>
                    </a:lnTo>
                    <a:lnTo>
                      <a:pt x="215" y="7"/>
                    </a:lnTo>
                    <a:lnTo>
                      <a:pt x="197" y="12"/>
                    </a:lnTo>
                    <a:lnTo>
                      <a:pt x="158" y="26"/>
                    </a:lnTo>
                    <a:close/>
                  </a:path>
                </a:pathLst>
              </a:custGeom>
              <a:solidFill>
                <a:srgbClr val="FF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34">
                <a:extLst>
                  <a:ext uri="{FF2B5EF4-FFF2-40B4-BE49-F238E27FC236}">
                    <a16:creationId xmlns:a16="http://schemas.microsoft.com/office/drawing/2014/main" id="{5F32E3C6-9266-9CD0-EC28-18BDF356116C}"/>
                  </a:ext>
                </a:extLst>
              </p:cNvPr>
              <p:cNvSpPr>
                <a:spLocks/>
              </p:cNvSpPr>
              <p:nvPr/>
            </p:nvSpPr>
            <p:spPr bwMode="auto">
              <a:xfrm>
                <a:off x="5113338" y="3041650"/>
                <a:ext cx="180975" cy="314325"/>
              </a:xfrm>
              <a:custGeom>
                <a:avLst/>
                <a:gdLst>
                  <a:gd name="T0" fmla="*/ 0 w 456"/>
                  <a:gd name="T1" fmla="*/ 224 h 793"/>
                  <a:gd name="T2" fmla="*/ 8 w 456"/>
                  <a:gd name="T3" fmla="*/ 246 h 793"/>
                  <a:gd name="T4" fmla="*/ 17 w 456"/>
                  <a:gd name="T5" fmla="*/ 267 h 793"/>
                  <a:gd name="T6" fmla="*/ 39 w 456"/>
                  <a:gd name="T7" fmla="*/ 306 h 793"/>
                  <a:gd name="T8" fmla="*/ 51 w 456"/>
                  <a:gd name="T9" fmla="*/ 322 h 793"/>
                  <a:gd name="T10" fmla="*/ 65 w 456"/>
                  <a:gd name="T11" fmla="*/ 338 h 793"/>
                  <a:gd name="T12" fmla="*/ 78 w 456"/>
                  <a:gd name="T13" fmla="*/ 353 h 793"/>
                  <a:gd name="T14" fmla="*/ 94 w 456"/>
                  <a:gd name="T15" fmla="*/ 368 h 793"/>
                  <a:gd name="T16" fmla="*/ 109 w 456"/>
                  <a:gd name="T17" fmla="*/ 379 h 793"/>
                  <a:gd name="T18" fmla="*/ 127 w 456"/>
                  <a:gd name="T19" fmla="*/ 391 h 793"/>
                  <a:gd name="T20" fmla="*/ 165 w 456"/>
                  <a:gd name="T21" fmla="*/ 409 h 793"/>
                  <a:gd name="T22" fmla="*/ 184 w 456"/>
                  <a:gd name="T23" fmla="*/ 416 h 793"/>
                  <a:gd name="T24" fmla="*/ 205 w 456"/>
                  <a:gd name="T25" fmla="*/ 422 h 793"/>
                  <a:gd name="T26" fmla="*/ 227 w 456"/>
                  <a:gd name="T27" fmla="*/ 427 h 793"/>
                  <a:gd name="T28" fmla="*/ 251 w 456"/>
                  <a:gd name="T29" fmla="*/ 431 h 793"/>
                  <a:gd name="T30" fmla="*/ 397 w 456"/>
                  <a:gd name="T31" fmla="*/ 793 h 793"/>
                  <a:gd name="T32" fmla="*/ 337 w 456"/>
                  <a:gd name="T33" fmla="*/ 414 h 793"/>
                  <a:gd name="T34" fmla="*/ 379 w 456"/>
                  <a:gd name="T35" fmla="*/ 343 h 793"/>
                  <a:gd name="T36" fmla="*/ 394 w 456"/>
                  <a:gd name="T37" fmla="*/ 322 h 793"/>
                  <a:gd name="T38" fmla="*/ 408 w 456"/>
                  <a:gd name="T39" fmla="*/ 304 h 793"/>
                  <a:gd name="T40" fmla="*/ 420 w 456"/>
                  <a:gd name="T41" fmla="*/ 284 h 793"/>
                  <a:gd name="T42" fmla="*/ 430 w 456"/>
                  <a:gd name="T43" fmla="*/ 266 h 793"/>
                  <a:gd name="T44" fmla="*/ 438 w 456"/>
                  <a:gd name="T45" fmla="*/ 247 h 793"/>
                  <a:gd name="T46" fmla="*/ 445 w 456"/>
                  <a:gd name="T47" fmla="*/ 229 h 793"/>
                  <a:gd name="T48" fmla="*/ 451 w 456"/>
                  <a:gd name="T49" fmla="*/ 211 h 793"/>
                  <a:gd name="T50" fmla="*/ 455 w 456"/>
                  <a:gd name="T51" fmla="*/ 192 h 793"/>
                  <a:gd name="T52" fmla="*/ 456 w 456"/>
                  <a:gd name="T53" fmla="*/ 174 h 793"/>
                  <a:gd name="T54" fmla="*/ 456 w 456"/>
                  <a:gd name="T55" fmla="*/ 155 h 793"/>
                  <a:gd name="T56" fmla="*/ 454 w 456"/>
                  <a:gd name="T57" fmla="*/ 137 h 793"/>
                  <a:gd name="T58" fmla="*/ 451 w 456"/>
                  <a:gd name="T59" fmla="*/ 120 h 793"/>
                  <a:gd name="T60" fmla="*/ 445 w 456"/>
                  <a:gd name="T61" fmla="*/ 101 h 793"/>
                  <a:gd name="T62" fmla="*/ 438 w 456"/>
                  <a:gd name="T63" fmla="*/ 84 h 793"/>
                  <a:gd name="T64" fmla="*/ 430 w 456"/>
                  <a:gd name="T65" fmla="*/ 66 h 793"/>
                  <a:gd name="T66" fmla="*/ 420 w 456"/>
                  <a:gd name="T67" fmla="*/ 50 h 793"/>
                  <a:gd name="T68" fmla="*/ 393 w 456"/>
                  <a:gd name="T69" fmla="*/ 30 h 793"/>
                  <a:gd name="T70" fmla="*/ 366 w 456"/>
                  <a:gd name="T71" fmla="*/ 16 h 793"/>
                  <a:gd name="T72" fmla="*/ 336 w 456"/>
                  <a:gd name="T73" fmla="*/ 7 h 793"/>
                  <a:gd name="T74" fmla="*/ 320 w 456"/>
                  <a:gd name="T75" fmla="*/ 4 h 793"/>
                  <a:gd name="T76" fmla="*/ 305 w 456"/>
                  <a:gd name="T77" fmla="*/ 3 h 793"/>
                  <a:gd name="T78" fmla="*/ 270 w 456"/>
                  <a:gd name="T79" fmla="*/ 0 h 793"/>
                  <a:gd name="T80" fmla="*/ 252 w 456"/>
                  <a:gd name="T81" fmla="*/ 1 h 793"/>
                  <a:gd name="T82" fmla="*/ 235 w 456"/>
                  <a:gd name="T83" fmla="*/ 5 h 793"/>
                  <a:gd name="T84" fmla="*/ 215 w 456"/>
                  <a:gd name="T85" fmla="*/ 7 h 793"/>
                  <a:gd name="T86" fmla="*/ 197 w 456"/>
                  <a:gd name="T87" fmla="*/ 12 h 793"/>
                  <a:gd name="T88" fmla="*/ 158 w 456"/>
                  <a:gd name="T89" fmla="*/ 26 h 793"/>
                  <a:gd name="T90" fmla="*/ 119 w 456"/>
                  <a:gd name="T91" fmla="*/ 40 h 793"/>
                  <a:gd name="T92" fmla="*/ 100 w 456"/>
                  <a:gd name="T93" fmla="*/ 49 h 793"/>
                  <a:gd name="T94" fmla="*/ 85 w 456"/>
                  <a:gd name="T95" fmla="*/ 59 h 793"/>
                  <a:gd name="T96" fmla="*/ 70 w 456"/>
                  <a:gd name="T97" fmla="*/ 68 h 793"/>
                  <a:gd name="T98" fmla="*/ 58 w 456"/>
                  <a:gd name="T99" fmla="*/ 80 h 793"/>
                  <a:gd name="T100" fmla="*/ 36 w 456"/>
                  <a:gd name="T101" fmla="*/ 104 h 793"/>
                  <a:gd name="T102" fmla="*/ 26 w 456"/>
                  <a:gd name="T103" fmla="*/ 115 h 793"/>
                  <a:gd name="T104" fmla="*/ 19 w 456"/>
                  <a:gd name="T105" fmla="*/ 129 h 793"/>
                  <a:gd name="T106" fmla="*/ 7 w 456"/>
                  <a:gd name="T107" fmla="*/ 158 h 793"/>
                  <a:gd name="T108" fmla="*/ 0 w 456"/>
                  <a:gd name="T109" fmla="*/ 189 h 793"/>
                  <a:gd name="T110" fmla="*/ 0 w 456"/>
                  <a:gd name="T111" fmla="*/ 224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6" h="793">
                    <a:moveTo>
                      <a:pt x="0" y="224"/>
                    </a:moveTo>
                    <a:lnTo>
                      <a:pt x="8" y="246"/>
                    </a:lnTo>
                    <a:lnTo>
                      <a:pt x="17" y="267"/>
                    </a:lnTo>
                    <a:lnTo>
                      <a:pt x="39" y="306"/>
                    </a:lnTo>
                    <a:lnTo>
                      <a:pt x="51" y="322"/>
                    </a:lnTo>
                    <a:lnTo>
                      <a:pt x="65" y="338"/>
                    </a:lnTo>
                    <a:lnTo>
                      <a:pt x="78" y="353"/>
                    </a:lnTo>
                    <a:lnTo>
                      <a:pt x="94" y="368"/>
                    </a:lnTo>
                    <a:lnTo>
                      <a:pt x="109" y="379"/>
                    </a:lnTo>
                    <a:lnTo>
                      <a:pt x="127" y="391"/>
                    </a:lnTo>
                    <a:lnTo>
                      <a:pt x="165" y="409"/>
                    </a:lnTo>
                    <a:lnTo>
                      <a:pt x="184" y="416"/>
                    </a:lnTo>
                    <a:lnTo>
                      <a:pt x="205" y="422"/>
                    </a:lnTo>
                    <a:lnTo>
                      <a:pt x="227" y="427"/>
                    </a:lnTo>
                    <a:lnTo>
                      <a:pt x="251" y="431"/>
                    </a:lnTo>
                    <a:lnTo>
                      <a:pt x="397" y="793"/>
                    </a:lnTo>
                    <a:lnTo>
                      <a:pt x="337" y="414"/>
                    </a:lnTo>
                    <a:lnTo>
                      <a:pt x="379" y="343"/>
                    </a:lnTo>
                    <a:lnTo>
                      <a:pt x="394" y="322"/>
                    </a:lnTo>
                    <a:lnTo>
                      <a:pt x="408" y="304"/>
                    </a:lnTo>
                    <a:lnTo>
                      <a:pt x="420" y="284"/>
                    </a:lnTo>
                    <a:lnTo>
                      <a:pt x="430" y="266"/>
                    </a:lnTo>
                    <a:lnTo>
                      <a:pt x="438" y="247"/>
                    </a:lnTo>
                    <a:lnTo>
                      <a:pt x="445" y="229"/>
                    </a:lnTo>
                    <a:lnTo>
                      <a:pt x="451" y="211"/>
                    </a:lnTo>
                    <a:lnTo>
                      <a:pt x="455" y="192"/>
                    </a:lnTo>
                    <a:lnTo>
                      <a:pt x="456" y="174"/>
                    </a:lnTo>
                    <a:lnTo>
                      <a:pt x="456" y="155"/>
                    </a:lnTo>
                    <a:lnTo>
                      <a:pt x="454" y="137"/>
                    </a:lnTo>
                    <a:lnTo>
                      <a:pt x="451" y="120"/>
                    </a:lnTo>
                    <a:lnTo>
                      <a:pt x="445" y="101"/>
                    </a:lnTo>
                    <a:lnTo>
                      <a:pt x="438" y="84"/>
                    </a:lnTo>
                    <a:lnTo>
                      <a:pt x="430" y="66"/>
                    </a:lnTo>
                    <a:lnTo>
                      <a:pt x="420" y="50"/>
                    </a:lnTo>
                    <a:lnTo>
                      <a:pt x="393" y="30"/>
                    </a:lnTo>
                    <a:lnTo>
                      <a:pt x="366" y="16"/>
                    </a:lnTo>
                    <a:lnTo>
                      <a:pt x="336" y="7"/>
                    </a:lnTo>
                    <a:lnTo>
                      <a:pt x="320" y="4"/>
                    </a:lnTo>
                    <a:lnTo>
                      <a:pt x="305" y="3"/>
                    </a:lnTo>
                    <a:lnTo>
                      <a:pt x="270" y="0"/>
                    </a:lnTo>
                    <a:lnTo>
                      <a:pt x="252" y="1"/>
                    </a:lnTo>
                    <a:lnTo>
                      <a:pt x="235" y="5"/>
                    </a:lnTo>
                    <a:lnTo>
                      <a:pt x="215" y="7"/>
                    </a:lnTo>
                    <a:lnTo>
                      <a:pt x="197" y="12"/>
                    </a:lnTo>
                    <a:lnTo>
                      <a:pt x="158" y="26"/>
                    </a:lnTo>
                    <a:lnTo>
                      <a:pt x="119" y="40"/>
                    </a:lnTo>
                    <a:lnTo>
                      <a:pt x="100" y="49"/>
                    </a:lnTo>
                    <a:lnTo>
                      <a:pt x="85" y="59"/>
                    </a:lnTo>
                    <a:lnTo>
                      <a:pt x="70" y="68"/>
                    </a:lnTo>
                    <a:lnTo>
                      <a:pt x="58" y="80"/>
                    </a:lnTo>
                    <a:lnTo>
                      <a:pt x="36" y="104"/>
                    </a:lnTo>
                    <a:lnTo>
                      <a:pt x="26" y="115"/>
                    </a:lnTo>
                    <a:lnTo>
                      <a:pt x="19" y="129"/>
                    </a:lnTo>
                    <a:lnTo>
                      <a:pt x="7" y="158"/>
                    </a:lnTo>
                    <a:lnTo>
                      <a:pt x="0" y="189"/>
                    </a:lnTo>
                    <a:lnTo>
                      <a:pt x="0" y="224"/>
                    </a:lnTo>
                  </a:path>
                </a:pathLst>
              </a:custGeom>
              <a:noFill/>
              <a:ln w="9525">
                <a:solidFill>
                  <a:srgbClr val="CC00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 name="Freeform 35">
                <a:extLst>
                  <a:ext uri="{FF2B5EF4-FFF2-40B4-BE49-F238E27FC236}">
                    <a16:creationId xmlns:a16="http://schemas.microsoft.com/office/drawing/2014/main" id="{8191F05A-682F-B64B-2297-1C1727226759}"/>
                  </a:ext>
                </a:extLst>
              </p:cNvPr>
              <p:cNvSpPr>
                <a:spLocks/>
              </p:cNvSpPr>
              <p:nvPr/>
            </p:nvSpPr>
            <p:spPr bwMode="auto">
              <a:xfrm>
                <a:off x="4603751" y="3279775"/>
                <a:ext cx="231775" cy="284163"/>
              </a:xfrm>
              <a:custGeom>
                <a:avLst/>
                <a:gdLst>
                  <a:gd name="T0" fmla="*/ 96 w 583"/>
                  <a:gd name="T1" fmla="*/ 79 h 718"/>
                  <a:gd name="T2" fmla="*/ 64 w 583"/>
                  <a:gd name="T3" fmla="*/ 107 h 718"/>
                  <a:gd name="T4" fmla="*/ 40 w 583"/>
                  <a:gd name="T5" fmla="*/ 136 h 718"/>
                  <a:gd name="T6" fmla="*/ 20 w 583"/>
                  <a:gd name="T7" fmla="*/ 164 h 718"/>
                  <a:gd name="T8" fmla="*/ 8 w 583"/>
                  <a:gd name="T9" fmla="*/ 194 h 718"/>
                  <a:gd name="T10" fmla="*/ 0 w 583"/>
                  <a:gd name="T11" fmla="*/ 224 h 718"/>
                  <a:gd name="T12" fmla="*/ 0 w 583"/>
                  <a:gd name="T13" fmla="*/ 255 h 718"/>
                  <a:gd name="T14" fmla="*/ 5 w 583"/>
                  <a:gd name="T15" fmla="*/ 286 h 718"/>
                  <a:gd name="T16" fmla="*/ 17 w 583"/>
                  <a:gd name="T17" fmla="*/ 319 h 718"/>
                  <a:gd name="T18" fmla="*/ 48 w 583"/>
                  <a:gd name="T19" fmla="*/ 354 h 718"/>
                  <a:gd name="T20" fmla="*/ 64 w 583"/>
                  <a:gd name="T21" fmla="*/ 369 h 718"/>
                  <a:gd name="T22" fmla="*/ 82 w 583"/>
                  <a:gd name="T23" fmla="*/ 383 h 718"/>
                  <a:gd name="T24" fmla="*/ 98 w 583"/>
                  <a:gd name="T25" fmla="*/ 394 h 718"/>
                  <a:gd name="T26" fmla="*/ 116 w 583"/>
                  <a:gd name="T27" fmla="*/ 404 h 718"/>
                  <a:gd name="T28" fmla="*/ 135 w 583"/>
                  <a:gd name="T29" fmla="*/ 414 h 718"/>
                  <a:gd name="T30" fmla="*/ 154 w 583"/>
                  <a:gd name="T31" fmla="*/ 422 h 718"/>
                  <a:gd name="T32" fmla="*/ 173 w 583"/>
                  <a:gd name="T33" fmla="*/ 427 h 718"/>
                  <a:gd name="T34" fmla="*/ 192 w 583"/>
                  <a:gd name="T35" fmla="*/ 432 h 718"/>
                  <a:gd name="T36" fmla="*/ 234 w 583"/>
                  <a:gd name="T37" fmla="*/ 437 h 718"/>
                  <a:gd name="T38" fmla="*/ 254 w 583"/>
                  <a:gd name="T39" fmla="*/ 437 h 718"/>
                  <a:gd name="T40" fmla="*/ 276 w 583"/>
                  <a:gd name="T41" fmla="*/ 435 h 718"/>
                  <a:gd name="T42" fmla="*/ 322 w 583"/>
                  <a:gd name="T43" fmla="*/ 429 h 718"/>
                  <a:gd name="T44" fmla="*/ 583 w 583"/>
                  <a:gd name="T45" fmla="*/ 718 h 718"/>
                  <a:gd name="T46" fmla="*/ 397 w 583"/>
                  <a:gd name="T47" fmla="*/ 383 h 718"/>
                  <a:gd name="T48" fmla="*/ 413 w 583"/>
                  <a:gd name="T49" fmla="*/ 301 h 718"/>
                  <a:gd name="T50" fmla="*/ 427 w 583"/>
                  <a:gd name="T51" fmla="*/ 254 h 718"/>
                  <a:gd name="T52" fmla="*/ 431 w 583"/>
                  <a:gd name="T53" fmla="*/ 231 h 718"/>
                  <a:gd name="T54" fmla="*/ 435 w 583"/>
                  <a:gd name="T55" fmla="*/ 210 h 718"/>
                  <a:gd name="T56" fmla="*/ 436 w 583"/>
                  <a:gd name="T57" fmla="*/ 190 h 718"/>
                  <a:gd name="T58" fmla="*/ 436 w 583"/>
                  <a:gd name="T59" fmla="*/ 170 h 718"/>
                  <a:gd name="T60" fmla="*/ 435 w 583"/>
                  <a:gd name="T61" fmla="*/ 150 h 718"/>
                  <a:gd name="T62" fmla="*/ 432 w 583"/>
                  <a:gd name="T63" fmla="*/ 133 h 718"/>
                  <a:gd name="T64" fmla="*/ 421 w 583"/>
                  <a:gd name="T65" fmla="*/ 98 h 718"/>
                  <a:gd name="T66" fmla="*/ 413 w 583"/>
                  <a:gd name="T67" fmla="*/ 80 h 718"/>
                  <a:gd name="T68" fmla="*/ 404 w 583"/>
                  <a:gd name="T69" fmla="*/ 65 h 718"/>
                  <a:gd name="T70" fmla="*/ 392 w 583"/>
                  <a:gd name="T71" fmla="*/ 51 h 718"/>
                  <a:gd name="T72" fmla="*/ 379 w 583"/>
                  <a:gd name="T73" fmla="*/ 37 h 718"/>
                  <a:gd name="T74" fmla="*/ 366 w 583"/>
                  <a:gd name="T75" fmla="*/ 23 h 718"/>
                  <a:gd name="T76" fmla="*/ 351 w 583"/>
                  <a:gd name="T77" fmla="*/ 11 h 718"/>
                  <a:gd name="T78" fmla="*/ 319 w 583"/>
                  <a:gd name="T79" fmla="*/ 2 h 718"/>
                  <a:gd name="T80" fmla="*/ 289 w 583"/>
                  <a:gd name="T81" fmla="*/ 0 h 718"/>
                  <a:gd name="T82" fmla="*/ 257 w 583"/>
                  <a:gd name="T83" fmla="*/ 0 h 718"/>
                  <a:gd name="T84" fmla="*/ 241 w 583"/>
                  <a:gd name="T85" fmla="*/ 2 h 718"/>
                  <a:gd name="T86" fmla="*/ 226 w 583"/>
                  <a:gd name="T87" fmla="*/ 7 h 718"/>
                  <a:gd name="T88" fmla="*/ 193 w 583"/>
                  <a:gd name="T89" fmla="*/ 17 h 718"/>
                  <a:gd name="T90" fmla="*/ 161 w 583"/>
                  <a:gd name="T91" fmla="*/ 33 h 718"/>
                  <a:gd name="T92" fmla="*/ 144 w 583"/>
                  <a:gd name="T93" fmla="*/ 42 h 718"/>
                  <a:gd name="T94" fmla="*/ 128 w 583"/>
                  <a:gd name="T95" fmla="*/ 54 h 718"/>
                  <a:gd name="T96" fmla="*/ 96 w 583"/>
                  <a:gd name="T97" fmla="*/ 79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3" h="718">
                    <a:moveTo>
                      <a:pt x="96" y="79"/>
                    </a:moveTo>
                    <a:lnTo>
                      <a:pt x="64" y="107"/>
                    </a:lnTo>
                    <a:lnTo>
                      <a:pt x="40" y="136"/>
                    </a:lnTo>
                    <a:lnTo>
                      <a:pt x="20" y="164"/>
                    </a:lnTo>
                    <a:lnTo>
                      <a:pt x="8" y="194"/>
                    </a:lnTo>
                    <a:lnTo>
                      <a:pt x="0" y="224"/>
                    </a:lnTo>
                    <a:lnTo>
                      <a:pt x="0" y="255"/>
                    </a:lnTo>
                    <a:lnTo>
                      <a:pt x="5" y="286"/>
                    </a:lnTo>
                    <a:lnTo>
                      <a:pt x="17" y="319"/>
                    </a:lnTo>
                    <a:lnTo>
                      <a:pt x="48" y="354"/>
                    </a:lnTo>
                    <a:lnTo>
                      <a:pt x="64" y="369"/>
                    </a:lnTo>
                    <a:lnTo>
                      <a:pt x="82" y="383"/>
                    </a:lnTo>
                    <a:lnTo>
                      <a:pt x="98" y="394"/>
                    </a:lnTo>
                    <a:lnTo>
                      <a:pt x="116" y="404"/>
                    </a:lnTo>
                    <a:lnTo>
                      <a:pt x="135" y="414"/>
                    </a:lnTo>
                    <a:lnTo>
                      <a:pt x="154" y="422"/>
                    </a:lnTo>
                    <a:lnTo>
                      <a:pt x="173" y="427"/>
                    </a:lnTo>
                    <a:lnTo>
                      <a:pt x="192" y="432"/>
                    </a:lnTo>
                    <a:lnTo>
                      <a:pt x="234" y="437"/>
                    </a:lnTo>
                    <a:lnTo>
                      <a:pt x="254" y="437"/>
                    </a:lnTo>
                    <a:lnTo>
                      <a:pt x="276" y="435"/>
                    </a:lnTo>
                    <a:lnTo>
                      <a:pt x="322" y="429"/>
                    </a:lnTo>
                    <a:lnTo>
                      <a:pt x="583" y="718"/>
                    </a:lnTo>
                    <a:lnTo>
                      <a:pt x="397" y="383"/>
                    </a:lnTo>
                    <a:lnTo>
                      <a:pt x="413" y="301"/>
                    </a:lnTo>
                    <a:lnTo>
                      <a:pt x="427" y="254"/>
                    </a:lnTo>
                    <a:lnTo>
                      <a:pt x="431" y="231"/>
                    </a:lnTo>
                    <a:lnTo>
                      <a:pt x="435" y="210"/>
                    </a:lnTo>
                    <a:lnTo>
                      <a:pt x="436" y="190"/>
                    </a:lnTo>
                    <a:lnTo>
                      <a:pt x="436" y="170"/>
                    </a:lnTo>
                    <a:lnTo>
                      <a:pt x="435" y="150"/>
                    </a:lnTo>
                    <a:lnTo>
                      <a:pt x="432" y="133"/>
                    </a:lnTo>
                    <a:lnTo>
                      <a:pt x="421" y="98"/>
                    </a:lnTo>
                    <a:lnTo>
                      <a:pt x="413" y="80"/>
                    </a:lnTo>
                    <a:lnTo>
                      <a:pt x="404" y="65"/>
                    </a:lnTo>
                    <a:lnTo>
                      <a:pt x="392" y="51"/>
                    </a:lnTo>
                    <a:lnTo>
                      <a:pt x="379" y="37"/>
                    </a:lnTo>
                    <a:lnTo>
                      <a:pt x="366" y="23"/>
                    </a:lnTo>
                    <a:lnTo>
                      <a:pt x="351" y="11"/>
                    </a:lnTo>
                    <a:lnTo>
                      <a:pt x="319" y="2"/>
                    </a:lnTo>
                    <a:lnTo>
                      <a:pt x="289" y="0"/>
                    </a:lnTo>
                    <a:lnTo>
                      <a:pt x="257" y="0"/>
                    </a:lnTo>
                    <a:lnTo>
                      <a:pt x="241" y="2"/>
                    </a:lnTo>
                    <a:lnTo>
                      <a:pt x="226" y="7"/>
                    </a:lnTo>
                    <a:lnTo>
                      <a:pt x="193" y="17"/>
                    </a:lnTo>
                    <a:lnTo>
                      <a:pt x="161" y="33"/>
                    </a:lnTo>
                    <a:lnTo>
                      <a:pt x="144" y="42"/>
                    </a:lnTo>
                    <a:lnTo>
                      <a:pt x="128" y="54"/>
                    </a:lnTo>
                    <a:lnTo>
                      <a:pt x="96" y="79"/>
                    </a:lnTo>
                    <a:close/>
                  </a:path>
                </a:pathLst>
              </a:custGeom>
              <a:solidFill>
                <a:srgbClr val="FF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36">
                <a:extLst>
                  <a:ext uri="{FF2B5EF4-FFF2-40B4-BE49-F238E27FC236}">
                    <a16:creationId xmlns:a16="http://schemas.microsoft.com/office/drawing/2014/main" id="{32060A5A-7B07-94C2-6644-1A828C66B200}"/>
                  </a:ext>
                </a:extLst>
              </p:cNvPr>
              <p:cNvSpPr>
                <a:spLocks/>
              </p:cNvSpPr>
              <p:nvPr/>
            </p:nvSpPr>
            <p:spPr bwMode="auto">
              <a:xfrm>
                <a:off x="4603751" y="3279775"/>
                <a:ext cx="231775" cy="284163"/>
              </a:xfrm>
              <a:custGeom>
                <a:avLst/>
                <a:gdLst>
                  <a:gd name="T0" fmla="*/ 17 w 583"/>
                  <a:gd name="T1" fmla="*/ 319 h 718"/>
                  <a:gd name="T2" fmla="*/ 48 w 583"/>
                  <a:gd name="T3" fmla="*/ 354 h 718"/>
                  <a:gd name="T4" fmla="*/ 64 w 583"/>
                  <a:gd name="T5" fmla="*/ 369 h 718"/>
                  <a:gd name="T6" fmla="*/ 82 w 583"/>
                  <a:gd name="T7" fmla="*/ 383 h 718"/>
                  <a:gd name="T8" fmla="*/ 98 w 583"/>
                  <a:gd name="T9" fmla="*/ 394 h 718"/>
                  <a:gd name="T10" fmla="*/ 116 w 583"/>
                  <a:gd name="T11" fmla="*/ 404 h 718"/>
                  <a:gd name="T12" fmla="*/ 135 w 583"/>
                  <a:gd name="T13" fmla="*/ 414 h 718"/>
                  <a:gd name="T14" fmla="*/ 154 w 583"/>
                  <a:gd name="T15" fmla="*/ 422 h 718"/>
                  <a:gd name="T16" fmla="*/ 173 w 583"/>
                  <a:gd name="T17" fmla="*/ 427 h 718"/>
                  <a:gd name="T18" fmla="*/ 192 w 583"/>
                  <a:gd name="T19" fmla="*/ 432 h 718"/>
                  <a:gd name="T20" fmla="*/ 234 w 583"/>
                  <a:gd name="T21" fmla="*/ 437 h 718"/>
                  <a:gd name="T22" fmla="*/ 254 w 583"/>
                  <a:gd name="T23" fmla="*/ 437 h 718"/>
                  <a:gd name="T24" fmla="*/ 276 w 583"/>
                  <a:gd name="T25" fmla="*/ 435 h 718"/>
                  <a:gd name="T26" fmla="*/ 322 w 583"/>
                  <a:gd name="T27" fmla="*/ 429 h 718"/>
                  <a:gd name="T28" fmla="*/ 583 w 583"/>
                  <a:gd name="T29" fmla="*/ 718 h 718"/>
                  <a:gd name="T30" fmla="*/ 397 w 583"/>
                  <a:gd name="T31" fmla="*/ 383 h 718"/>
                  <a:gd name="T32" fmla="*/ 413 w 583"/>
                  <a:gd name="T33" fmla="*/ 301 h 718"/>
                  <a:gd name="T34" fmla="*/ 427 w 583"/>
                  <a:gd name="T35" fmla="*/ 254 h 718"/>
                  <a:gd name="T36" fmla="*/ 431 w 583"/>
                  <a:gd name="T37" fmla="*/ 231 h 718"/>
                  <a:gd name="T38" fmla="*/ 435 w 583"/>
                  <a:gd name="T39" fmla="*/ 210 h 718"/>
                  <a:gd name="T40" fmla="*/ 436 w 583"/>
                  <a:gd name="T41" fmla="*/ 190 h 718"/>
                  <a:gd name="T42" fmla="*/ 436 w 583"/>
                  <a:gd name="T43" fmla="*/ 170 h 718"/>
                  <a:gd name="T44" fmla="*/ 435 w 583"/>
                  <a:gd name="T45" fmla="*/ 150 h 718"/>
                  <a:gd name="T46" fmla="*/ 432 w 583"/>
                  <a:gd name="T47" fmla="*/ 133 h 718"/>
                  <a:gd name="T48" fmla="*/ 421 w 583"/>
                  <a:gd name="T49" fmla="*/ 98 h 718"/>
                  <a:gd name="T50" fmla="*/ 413 w 583"/>
                  <a:gd name="T51" fmla="*/ 80 h 718"/>
                  <a:gd name="T52" fmla="*/ 404 w 583"/>
                  <a:gd name="T53" fmla="*/ 65 h 718"/>
                  <a:gd name="T54" fmla="*/ 392 w 583"/>
                  <a:gd name="T55" fmla="*/ 51 h 718"/>
                  <a:gd name="T56" fmla="*/ 379 w 583"/>
                  <a:gd name="T57" fmla="*/ 37 h 718"/>
                  <a:gd name="T58" fmla="*/ 366 w 583"/>
                  <a:gd name="T59" fmla="*/ 23 h 718"/>
                  <a:gd name="T60" fmla="*/ 351 w 583"/>
                  <a:gd name="T61" fmla="*/ 11 h 718"/>
                  <a:gd name="T62" fmla="*/ 319 w 583"/>
                  <a:gd name="T63" fmla="*/ 2 h 718"/>
                  <a:gd name="T64" fmla="*/ 289 w 583"/>
                  <a:gd name="T65" fmla="*/ 0 h 718"/>
                  <a:gd name="T66" fmla="*/ 257 w 583"/>
                  <a:gd name="T67" fmla="*/ 0 h 718"/>
                  <a:gd name="T68" fmla="*/ 241 w 583"/>
                  <a:gd name="T69" fmla="*/ 2 h 718"/>
                  <a:gd name="T70" fmla="*/ 226 w 583"/>
                  <a:gd name="T71" fmla="*/ 7 h 718"/>
                  <a:gd name="T72" fmla="*/ 193 w 583"/>
                  <a:gd name="T73" fmla="*/ 17 h 718"/>
                  <a:gd name="T74" fmla="*/ 161 w 583"/>
                  <a:gd name="T75" fmla="*/ 33 h 718"/>
                  <a:gd name="T76" fmla="*/ 144 w 583"/>
                  <a:gd name="T77" fmla="*/ 42 h 718"/>
                  <a:gd name="T78" fmla="*/ 128 w 583"/>
                  <a:gd name="T79" fmla="*/ 54 h 718"/>
                  <a:gd name="T80" fmla="*/ 96 w 583"/>
                  <a:gd name="T81" fmla="*/ 79 h 718"/>
                  <a:gd name="T82" fmla="*/ 64 w 583"/>
                  <a:gd name="T83" fmla="*/ 107 h 718"/>
                  <a:gd name="T84" fmla="*/ 40 w 583"/>
                  <a:gd name="T85" fmla="*/ 136 h 718"/>
                  <a:gd name="T86" fmla="*/ 20 w 583"/>
                  <a:gd name="T87" fmla="*/ 164 h 718"/>
                  <a:gd name="T88" fmla="*/ 8 w 583"/>
                  <a:gd name="T89" fmla="*/ 194 h 718"/>
                  <a:gd name="T90" fmla="*/ 0 w 583"/>
                  <a:gd name="T91" fmla="*/ 224 h 718"/>
                  <a:gd name="T92" fmla="*/ 0 w 583"/>
                  <a:gd name="T93" fmla="*/ 255 h 718"/>
                  <a:gd name="T94" fmla="*/ 5 w 583"/>
                  <a:gd name="T95" fmla="*/ 286 h 718"/>
                  <a:gd name="T96" fmla="*/ 17 w 583"/>
                  <a:gd name="T97" fmla="*/ 319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3" h="718">
                    <a:moveTo>
                      <a:pt x="17" y="319"/>
                    </a:moveTo>
                    <a:lnTo>
                      <a:pt x="48" y="354"/>
                    </a:lnTo>
                    <a:lnTo>
                      <a:pt x="64" y="369"/>
                    </a:lnTo>
                    <a:lnTo>
                      <a:pt x="82" y="383"/>
                    </a:lnTo>
                    <a:lnTo>
                      <a:pt x="98" y="394"/>
                    </a:lnTo>
                    <a:lnTo>
                      <a:pt x="116" y="404"/>
                    </a:lnTo>
                    <a:lnTo>
                      <a:pt x="135" y="414"/>
                    </a:lnTo>
                    <a:lnTo>
                      <a:pt x="154" y="422"/>
                    </a:lnTo>
                    <a:lnTo>
                      <a:pt x="173" y="427"/>
                    </a:lnTo>
                    <a:lnTo>
                      <a:pt x="192" y="432"/>
                    </a:lnTo>
                    <a:lnTo>
                      <a:pt x="234" y="437"/>
                    </a:lnTo>
                    <a:lnTo>
                      <a:pt x="254" y="437"/>
                    </a:lnTo>
                    <a:lnTo>
                      <a:pt x="276" y="435"/>
                    </a:lnTo>
                    <a:lnTo>
                      <a:pt x="322" y="429"/>
                    </a:lnTo>
                    <a:lnTo>
                      <a:pt x="583" y="718"/>
                    </a:lnTo>
                    <a:lnTo>
                      <a:pt x="397" y="383"/>
                    </a:lnTo>
                    <a:lnTo>
                      <a:pt x="413" y="301"/>
                    </a:lnTo>
                    <a:lnTo>
                      <a:pt x="427" y="254"/>
                    </a:lnTo>
                    <a:lnTo>
                      <a:pt x="431" y="231"/>
                    </a:lnTo>
                    <a:lnTo>
                      <a:pt x="435" y="210"/>
                    </a:lnTo>
                    <a:lnTo>
                      <a:pt x="436" y="190"/>
                    </a:lnTo>
                    <a:lnTo>
                      <a:pt x="436" y="170"/>
                    </a:lnTo>
                    <a:lnTo>
                      <a:pt x="435" y="150"/>
                    </a:lnTo>
                    <a:lnTo>
                      <a:pt x="432" y="133"/>
                    </a:lnTo>
                    <a:lnTo>
                      <a:pt x="421" y="98"/>
                    </a:lnTo>
                    <a:lnTo>
                      <a:pt x="413" y="80"/>
                    </a:lnTo>
                    <a:lnTo>
                      <a:pt x="404" y="65"/>
                    </a:lnTo>
                    <a:lnTo>
                      <a:pt x="392" y="51"/>
                    </a:lnTo>
                    <a:lnTo>
                      <a:pt x="379" y="37"/>
                    </a:lnTo>
                    <a:lnTo>
                      <a:pt x="366" y="23"/>
                    </a:lnTo>
                    <a:lnTo>
                      <a:pt x="351" y="11"/>
                    </a:lnTo>
                    <a:lnTo>
                      <a:pt x="319" y="2"/>
                    </a:lnTo>
                    <a:lnTo>
                      <a:pt x="289" y="0"/>
                    </a:lnTo>
                    <a:lnTo>
                      <a:pt x="257" y="0"/>
                    </a:lnTo>
                    <a:lnTo>
                      <a:pt x="241" y="2"/>
                    </a:lnTo>
                    <a:lnTo>
                      <a:pt x="226" y="7"/>
                    </a:lnTo>
                    <a:lnTo>
                      <a:pt x="193" y="17"/>
                    </a:lnTo>
                    <a:lnTo>
                      <a:pt x="161" y="33"/>
                    </a:lnTo>
                    <a:lnTo>
                      <a:pt x="144" y="42"/>
                    </a:lnTo>
                    <a:lnTo>
                      <a:pt x="128" y="54"/>
                    </a:lnTo>
                    <a:lnTo>
                      <a:pt x="96" y="79"/>
                    </a:lnTo>
                    <a:lnTo>
                      <a:pt x="64" y="107"/>
                    </a:lnTo>
                    <a:lnTo>
                      <a:pt x="40" y="136"/>
                    </a:lnTo>
                    <a:lnTo>
                      <a:pt x="20" y="164"/>
                    </a:lnTo>
                    <a:lnTo>
                      <a:pt x="8" y="194"/>
                    </a:lnTo>
                    <a:lnTo>
                      <a:pt x="0" y="224"/>
                    </a:lnTo>
                    <a:lnTo>
                      <a:pt x="0" y="255"/>
                    </a:lnTo>
                    <a:lnTo>
                      <a:pt x="5" y="286"/>
                    </a:lnTo>
                    <a:lnTo>
                      <a:pt x="17" y="319"/>
                    </a:lnTo>
                  </a:path>
                </a:pathLst>
              </a:custGeom>
              <a:noFill/>
              <a:ln w="9525">
                <a:solidFill>
                  <a:srgbClr val="CC00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 name="Freeform 37">
                <a:extLst>
                  <a:ext uri="{FF2B5EF4-FFF2-40B4-BE49-F238E27FC236}">
                    <a16:creationId xmlns:a16="http://schemas.microsoft.com/office/drawing/2014/main" id="{D58E66C8-2AF3-4FCA-A64A-7AB37A8EC0CC}"/>
                  </a:ext>
                </a:extLst>
              </p:cNvPr>
              <p:cNvSpPr>
                <a:spLocks/>
              </p:cNvSpPr>
              <p:nvPr/>
            </p:nvSpPr>
            <p:spPr bwMode="auto">
              <a:xfrm>
                <a:off x="4549776" y="3368675"/>
                <a:ext cx="231775" cy="284163"/>
              </a:xfrm>
              <a:custGeom>
                <a:avLst/>
                <a:gdLst>
                  <a:gd name="T0" fmla="*/ 95 w 582"/>
                  <a:gd name="T1" fmla="*/ 79 h 718"/>
                  <a:gd name="T2" fmla="*/ 63 w 582"/>
                  <a:gd name="T3" fmla="*/ 107 h 718"/>
                  <a:gd name="T4" fmla="*/ 39 w 582"/>
                  <a:gd name="T5" fmla="*/ 136 h 718"/>
                  <a:gd name="T6" fmla="*/ 19 w 582"/>
                  <a:gd name="T7" fmla="*/ 164 h 718"/>
                  <a:gd name="T8" fmla="*/ 8 w 582"/>
                  <a:gd name="T9" fmla="*/ 194 h 718"/>
                  <a:gd name="T10" fmla="*/ 0 w 582"/>
                  <a:gd name="T11" fmla="*/ 224 h 718"/>
                  <a:gd name="T12" fmla="*/ 0 w 582"/>
                  <a:gd name="T13" fmla="*/ 255 h 718"/>
                  <a:gd name="T14" fmla="*/ 5 w 582"/>
                  <a:gd name="T15" fmla="*/ 286 h 718"/>
                  <a:gd name="T16" fmla="*/ 16 w 582"/>
                  <a:gd name="T17" fmla="*/ 319 h 718"/>
                  <a:gd name="T18" fmla="*/ 47 w 582"/>
                  <a:gd name="T19" fmla="*/ 354 h 718"/>
                  <a:gd name="T20" fmla="*/ 63 w 582"/>
                  <a:gd name="T21" fmla="*/ 369 h 718"/>
                  <a:gd name="T22" fmla="*/ 81 w 582"/>
                  <a:gd name="T23" fmla="*/ 383 h 718"/>
                  <a:gd name="T24" fmla="*/ 98 w 582"/>
                  <a:gd name="T25" fmla="*/ 394 h 718"/>
                  <a:gd name="T26" fmla="*/ 116 w 582"/>
                  <a:gd name="T27" fmla="*/ 405 h 718"/>
                  <a:gd name="T28" fmla="*/ 134 w 582"/>
                  <a:gd name="T29" fmla="*/ 414 h 718"/>
                  <a:gd name="T30" fmla="*/ 154 w 582"/>
                  <a:gd name="T31" fmla="*/ 422 h 718"/>
                  <a:gd name="T32" fmla="*/ 172 w 582"/>
                  <a:gd name="T33" fmla="*/ 428 h 718"/>
                  <a:gd name="T34" fmla="*/ 192 w 582"/>
                  <a:gd name="T35" fmla="*/ 432 h 718"/>
                  <a:gd name="T36" fmla="*/ 233 w 582"/>
                  <a:gd name="T37" fmla="*/ 437 h 718"/>
                  <a:gd name="T38" fmla="*/ 254 w 582"/>
                  <a:gd name="T39" fmla="*/ 437 h 718"/>
                  <a:gd name="T40" fmla="*/ 276 w 582"/>
                  <a:gd name="T41" fmla="*/ 436 h 718"/>
                  <a:gd name="T42" fmla="*/ 322 w 582"/>
                  <a:gd name="T43" fmla="*/ 429 h 718"/>
                  <a:gd name="T44" fmla="*/ 582 w 582"/>
                  <a:gd name="T45" fmla="*/ 718 h 718"/>
                  <a:gd name="T46" fmla="*/ 396 w 582"/>
                  <a:gd name="T47" fmla="*/ 383 h 718"/>
                  <a:gd name="T48" fmla="*/ 412 w 582"/>
                  <a:gd name="T49" fmla="*/ 301 h 718"/>
                  <a:gd name="T50" fmla="*/ 426 w 582"/>
                  <a:gd name="T51" fmla="*/ 254 h 718"/>
                  <a:gd name="T52" fmla="*/ 431 w 582"/>
                  <a:gd name="T53" fmla="*/ 231 h 718"/>
                  <a:gd name="T54" fmla="*/ 434 w 582"/>
                  <a:gd name="T55" fmla="*/ 210 h 718"/>
                  <a:gd name="T56" fmla="*/ 435 w 582"/>
                  <a:gd name="T57" fmla="*/ 190 h 718"/>
                  <a:gd name="T58" fmla="*/ 435 w 582"/>
                  <a:gd name="T59" fmla="*/ 170 h 718"/>
                  <a:gd name="T60" fmla="*/ 434 w 582"/>
                  <a:gd name="T61" fmla="*/ 151 h 718"/>
                  <a:gd name="T62" fmla="*/ 432 w 582"/>
                  <a:gd name="T63" fmla="*/ 133 h 718"/>
                  <a:gd name="T64" fmla="*/ 420 w 582"/>
                  <a:gd name="T65" fmla="*/ 98 h 718"/>
                  <a:gd name="T66" fmla="*/ 412 w 582"/>
                  <a:gd name="T67" fmla="*/ 80 h 718"/>
                  <a:gd name="T68" fmla="*/ 403 w 582"/>
                  <a:gd name="T69" fmla="*/ 66 h 718"/>
                  <a:gd name="T70" fmla="*/ 392 w 582"/>
                  <a:gd name="T71" fmla="*/ 51 h 718"/>
                  <a:gd name="T72" fmla="*/ 379 w 582"/>
                  <a:gd name="T73" fmla="*/ 37 h 718"/>
                  <a:gd name="T74" fmla="*/ 365 w 582"/>
                  <a:gd name="T75" fmla="*/ 23 h 718"/>
                  <a:gd name="T76" fmla="*/ 350 w 582"/>
                  <a:gd name="T77" fmla="*/ 12 h 718"/>
                  <a:gd name="T78" fmla="*/ 318 w 582"/>
                  <a:gd name="T79" fmla="*/ 2 h 718"/>
                  <a:gd name="T80" fmla="*/ 288 w 582"/>
                  <a:gd name="T81" fmla="*/ 0 h 718"/>
                  <a:gd name="T82" fmla="*/ 256 w 582"/>
                  <a:gd name="T83" fmla="*/ 0 h 718"/>
                  <a:gd name="T84" fmla="*/ 240 w 582"/>
                  <a:gd name="T85" fmla="*/ 2 h 718"/>
                  <a:gd name="T86" fmla="*/ 225 w 582"/>
                  <a:gd name="T87" fmla="*/ 7 h 718"/>
                  <a:gd name="T88" fmla="*/ 193 w 582"/>
                  <a:gd name="T89" fmla="*/ 17 h 718"/>
                  <a:gd name="T90" fmla="*/ 161 w 582"/>
                  <a:gd name="T91" fmla="*/ 33 h 718"/>
                  <a:gd name="T92" fmla="*/ 143 w 582"/>
                  <a:gd name="T93" fmla="*/ 43 h 718"/>
                  <a:gd name="T94" fmla="*/ 127 w 582"/>
                  <a:gd name="T95" fmla="*/ 54 h 718"/>
                  <a:gd name="T96" fmla="*/ 95 w 582"/>
                  <a:gd name="T97" fmla="*/ 79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2" h="718">
                    <a:moveTo>
                      <a:pt x="95" y="79"/>
                    </a:moveTo>
                    <a:lnTo>
                      <a:pt x="63" y="107"/>
                    </a:lnTo>
                    <a:lnTo>
                      <a:pt x="39" y="136"/>
                    </a:lnTo>
                    <a:lnTo>
                      <a:pt x="19" y="164"/>
                    </a:lnTo>
                    <a:lnTo>
                      <a:pt x="8" y="194"/>
                    </a:lnTo>
                    <a:lnTo>
                      <a:pt x="0" y="224"/>
                    </a:lnTo>
                    <a:lnTo>
                      <a:pt x="0" y="255"/>
                    </a:lnTo>
                    <a:lnTo>
                      <a:pt x="5" y="286"/>
                    </a:lnTo>
                    <a:lnTo>
                      <a:pt x="16" y="319"/>
                    </a:lnTo>
                    <a:lnTo>
                      <a:pt x="47" y="354"/>
                    </a:lnTo>
                    <a:lnTo>
                      <a:pt x="63" y="369"/>
                    </a:lnTo>
                    <a:lnTo>
                      <a:pt x="81" y="383"/>
                    </a:lnTo>
                    <a:lnTo>
                      <a:pt x="98" y="394"/>
                    </a:lnTo>
                    <a:lnTo>
                      <a:pt x="116" y="405"/>
                    </a:lnTo>
                    <a:lnTo>
                      <a:pt x="134" y="414"/>
                    </a:lnTo>
                    <a:lnTo>
                      <a:pt x="154" y="422"/>
                    </a:lnTo>
                    <a:lnTo>
                      <a:pt x="172" y="428"/>
                    </a:lnTo>
                    <a:lnTo>
                      <a:pt x="192" y="432"/>
                    </a:lnTo>
                    <a:lnTo>
                      <a:pt x="233" y="437"/>
                    </a:lnTo>
                    <a:lnTo>
                      <a:pt x="254" y="437"/>
                    </a:lnTo>
                    <a:lnTo>
                      <a:pt x="276" y="436"/>
                    </a:lnTo>
                    <a:lnTo>
                      <a:pt x="322" y="429"/>
                    </a:lnTo>
                    <a:lnTo>
                      <a:pt x="582" y="718"/>
                    </a:lnTo>
                    <a:lnTo>
                      <a:pt x="396" y="383"/>
                    </a:lnTo>
                    <a:lnTo>
                      <a:pt x="412" y="301"/>
                    </a:lnTo>
                    <a:lnTo>
                      <a:pt x="426" y="254"/>
                    </a:lnTo>
                    <a:lnTo>
                      <a:pt x="431" y="231"/>
                    </a:lnTo>
                    <a:lnTo>
                      <a:pt x="434" y="210"/>
                    </a:lnTo>
                    <a:lnTo>
                      <a:pt x="435" y="190"/>
                    </a:lnTo>
                    <a:lnTo>
                      <a:pt x="435" y="170"/>
                    </a:lnTo>
                    <a:lnTo>
                      <a:pt x="434" y="151"/>
                    </a:lnTo>
                    <a:lnTo>
                      <a:pt x="432" y="133"/>
                    </a:lnTo>
                    <a:lnTo>
                      <a:pt x="420" y="98"/>
                    </a:lnTo>
                    <a:lnTo>
                      <a:pt x="412" y="80"/>
                    </a:lnTo>
                    <a:lnTo>
                      <a:pt x="403" y="66"/>
                    </a:lnTo>
                    <a:lnTo>
                      <a:pt x="392" y="51"/>
                    </a:lnTo>
                    <a:lnTo>
                      <a:pt x="379" y="37"/>
                    </a:lnTo>
                    <a:lnTo>
                      <a:pt x="365" y="23"/>
                    </a:lnTo>
                    <a:lnTo>
                      <a:pt x="350" y="12"/>
                    </a:lnTo>
                    <a:lnTo>
                      <a:pt x="318" y="2"/>
                    </a:lnTo>
                    <a:lnTo>
                      <a:pt x="288" y="0"/>
                    </a:lnTo>
                    <a:lnTo>
                      <a:pt x="256" y="0"/>
                    </a:lnTo>
                    <a:lnTo>
                      <a:pt x="240" y="2"/>
                    </a:lnTo>
                    <a:lnTo>
                      <a:pt x="225" y="7"/>
                    </a:lnTo>
                    <a:lnTo>
                      <a:pt x="193" y="17"/>
                    </a:lnTo>
                    <a:lnTo>
                      <a:pt x="161" y="33"/>
                    </a:lnTo>
                    <a:lnTo>
                      <a:pt x="143" y="43"/>
                    </a:lnTo>
                    <a:lnTo>
                      <a:pt x="127" y="54"/>
                    </a:lnTo>
                    <a:lnTo>
                      <a:pt x="95" y="79"/>
                    </a:lnTo>
                    <a:close/>
                  </a:path>
                </a:pathLst>
              </a:custGeom>
              <a:solidFill>
                <a:srgbClr val="FF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38">
                <a:extLst>
                  <a:ext uri="{FF2B5EF4-FFF2-40B4-BE49-F238E27FC236}">
                    <a16:creationId xmlns:a16="http://schemas.microsoft.com/office/drawing/2014/main" id="{630BAA0C-B7ED-F77E-5FAA-01015D5B8366}"/>
                  </a:ext>
                </a:extLst>
              </p:cNvPr>
              <p:cNvSpPr>
                <a:spLocks/>
              </p:cNvSpPr>
              <p:nvPr/>
            </p:nvSpPr>
            <p:spPr bwMode="auto">
              <a:xfrm>
                <a:off x="4549776" y="3368675"/>
                <a:ext cx="231775" cy="284163"/>
              </a:xfrm>
              <a:custGeom>
                <a:avLst/>
                <a:gdLst>
                  <a:gd name="T0" fmla="*/ 16 w 582"/>
                  <a:gd name="T1" fmla="*/ 319 h 718"/>
                  <a:gd name="T2" fmla="*/ 47 w 582"/>
                  <a:gd name="T3" fmla="*/ 354 h 718"/>
                  <a:gd name="T4" fmla="*/ 63 w 582"/>
                  <a:gd name="T5" fmla="*/ 369 h 718"/>
                  <a:gd name="T6" fmla="*/ 81 w 582"/>
                  <a:gd name="T7" fmla="*/ 383 h 718"/>
                  <a:gd name="T8" fmla="*/ 98 w 582"/>
                  <a:gd name="T9" fmla="*/ 394 h 718"/>
                  <a:gd name="T10" fmla="*/ 116 w 582"/>
                  <a:gd name="T11" fmla="*/ 405 h 718"/>
                  <a:gd name="T12" fmla="*/ 134 w 582"/>
                  <a:gd name="T13" fmla="*/ 414 h 718"/>
                  <a:gd name="T14" fmla="*/ 154 w 582"/>
                  <a:gd name="T15" fmla="*/ 422 h 718"/>
                  <a:gd name="T16" fmla="*/ 172 w 582"/>
                  <a:gd name="T17" fmla="*/ 428 h 718"/>
                  <a:gd name="T18" fmla="*/ 192 w 582"/>
                  <a:gd name="T19" fmla="*/ 432 h 718"/>
                  <a:gd name="T20" fmla="*/ 233 w 582"/>
                  <a:gd name="T21" fmla="*/ 437 h 718"/>
                  <a:gd name="T22" fmla="*/ 254 w 582"/>
                  <a:gd name="T23" fmla="*/ 437 h 718"/>
                  <a:gd name="T24" fmla="*/ 276 w 582"/>
                  <a:gd name="T25" fmla="*/ 436 h 718"/>
                  <a:gd name="T26" fmla="*/ 322 w 582"/>
                  <a:gd name="T27" fmla="*/ 429 h 718"/>
                  <a:gd name="T28" fmla="*/ 582 w 582"/>
                  <a:gd name="T29" fmla="*/ 718 h 718"/>
                  <a:gd name="T30" fmla="*/ 396 w 582"/>
                  <a:gd name="T31" fmla="*/ 383 h 718"/>
                  <a:gd name="T32" fmla="*/ 412 w 582"/>
                  <a:gd name="T33" fmla="*/ 301 h 718"/>
                  <a:gd name="T34" fmla="*/ 426 w 582"/>
                  <a:gd name="T35" fmla="*/ 254 h 718"/>
                  <a:gd name="T36" fmla="*/ 431 w 582"/>
                  <a:gd name="T37" fmla="*/ 231 h 718"/>
                  <a:gd name="T38" fmla="*/ 434 w 582"/>
                  <a:gd name="T39" fmla="*/ 210 h 718"/>
                  <a:gd name="T40" fmla="*/ 435 w 582"/>
                  <a:gd name="T41" fmla="*/ 190 h 718"/>
                  <a:gd name="T42" fmla="*/ 435 w 582"/>
                  <a:gd name="T43" fmla="*/ 170 h 718"/>
                  <a:gd name="T44" fmla="*/ 434 w 582"/>
                  <a:gd name="T45" fmla="*/ 151 h 718"/>
                  <a:gd name="T46" fmla="*/ 432 w 582"/>
                  <a:gd name="T47" fmla="*/ 133 h 718"/>
                  <a:gd name="T48" fmla="*/ 420 w 582"/>
                  <a:gd name="T49" fmla="*/ 98 h 718"/>
                  <a:gd name="T50" fmla="*/ 412 w 582"/>
                  <a:gd name="T51" fmla="*/ 80 h 718"/>
                  <a:gd name="T52" fmla="*/ 403 w 582"/>
                  <a:gd name="T53" fmla="*/ 66 h 718"/>
                  <a:gd name="T54" fmla="*/ 392 w 582"/>
                  <a:gd name="T55" fmla="*/ 51 h 718"/>
                  <a:gd name="T56" fmla="*/ 379 w 582"/>
                  <a:gd name="T57" fmla="*/ 37 h 718"/>
                  <a:gd name="T58" fmla="*/ 365 w 582"/>
                  <a:gd name="T59" fmla="*/ 23 h 718"/>
                  <a:gd name="T60" fmla="*/ 350 w 582"/>
                  <a:gd name="T61" fmla="*/ 12 h 718"/>
                  <a:gd name="T62" fmla="*/ 318 w 582"/>
                  <a:gd name="T63" fmla="*/ 2 h 718"/>
                  <a:gd name="T64" fmla="*/ 288 w 582"/>
                  <a:gd name="T65" fmla="*/ 0 h 718"/>
                  <a:gd name="T66" fmla="*/ 256 w 582"/>
                  <a:gd name="T67" fmla="*/ 0 h 718"/>
                  <a:gd name="T68" fmla="*/ 240 w 582"/>
                  <a:gd name="T69" fmla="*/ 2 h 718"/>
                  <a:gd name="T70" fmla="*/ 225 w 582"/>
                  <a:gd name="T71" fmla="*/ 7 h 718"/>
                  <a:gd name="T72" fmla="*/ 193 w 582"/>
                  <a:gd name="T73" fmla="*/ 17 h 718"/>
                  <a:gd name="T74" fmla="*/ 161 w 582"/>
                  <a:gd name="T75" fmla="*/ 33 h 718"/>
                  <a:gd name="T76" fmla="*/ 143 w 582"/>
                  <a:gd name="T77" fmla="*/ 43 h 718"/>
                  <a:gd name="T78" fmla="*/ 127 w 582"/>
                  <a:gd name="T79" fmla="*/ 54 h 718"/>
                  <a:gd name="T80" fmla="*/ 95 w 582"/>
                  <a:gd name="T81" fmla="*/ 79 h 718"/>
                  <a:gd name="T82" fmla="*/ 63 w 582"/>
                  <a:gd name="T83" fmla="*/ 107 h 718"/>
                  <a:gd name="T84" fmla="*/ 39 w 582"/>
                  <a:gd name="T85" fmla="*/ 136 h 718"/>
                  <a:gd name="T86" fmla="*/ 19 w 582"/>
                  <a:gd name="T87" fmla="*/ 164 h 718"/>
                  <a:gd name="T88" fmla="*/ 8 w 582"/>
                  <a:gd name="T89" fmla="*/ 194 h 718"/>
                  <a:gd name="T90" fmla="*/ 0 w 582"/>
                  <a:gd name="T91" fmla="*/ 224 h 718"/>
                  <a:gd name="T92" fmla="*/ 0 w 582"/>
                  <a:gd name="T93" fmla="*/ 255 h 718"/>
                  <a:gd name="T94" fmla="*/ 5 w 582"/>
                  <a:gd name="T95" fmla="*/ 286 h 718"/>
                  <a:gd name="T96" fmla="*/ 16 w 582"/>
                  <a:gd name="T97" fmla="*/ 319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2" h="718">
                    <a:moveTo>
                      <a:pt x="16" y="319"/>
                    </a:moveTo>
                    <a:lnTo>
                      <a:pt x="47" y="354"/>
                    </a:lnTo>
                    <a:lnTo>
                      <a:pt x="63" y="369"/>
                    </a:lnTo>
                    <a:lnTo>
                      <a:pt x="81" y="383"/>
                    </a:lnTo>
                    <a:lnTo>
                      <a:pt x="98" y="394"/>
                    </a:lnTo>
                    <a:lnTo>
                      <a:pt x="116" y="405"/>
                    </a:lnTo>
                    <a:lnTo>
                      <a:pt x="134" y="414"/>
                    </a:lnTo>
                    <a:lnTo>
                      <a:pt x="154" y="422"/>
                    </a:lnTo>
                    <a:lnTo>
                      <a:pt x="172" y="428"/>
                    </a:lnTo>
                    <a:lnTo>
                      <a:pt x="192" y="432"/>
                    </a:lnTo>
                    <a:lnTo>
                      <a:pt x="233" y="437"/>
                    </a:lnTo>
                    <a:lnTo>
                      <a:pt x="254" y="437"/>
                    </a:lnTo>
                    <a:lnTo>
                      <a:pt x="276" y="436"/>
                    </a:lnTo>
                    <a:lnTo>
                      <a:pt x="322" y="429"/>
                    </a:lnTo>
                    <a:lnTo>
                      <a:pt x="582" y="718"/>
                    </a:lnTo>
                    <a:lnTo>
                      <a:pt x="396" y="383"/>
                    </a:lnTo>
                    <a:lnTo>
                      <a:pt x="412" y="301"/>
                    </a:lnTo>
                    <a:lnTo>
                      <a:pt x="426" y="254"/>
                    </a:lnTo>
                    <a:lnTo>
                      <a:pt x="431" y="231"/>
                    </a:lnTo>
                    <a:lnTo>
                      <a:pt x="434" y="210"/>
                    </a:lnTo>
                    <a:lnTo>
                      <a:pt x="435" y="190"/>
                    </a:lnTo>
                    <a:lnTo>
                      <a:pt x="435" y="170"/>
                    </a:lnTo>
                    <a:lnTo>
                      <a:pt x="434" y="151"/>
                    </a:lnTo>
                    <a:lnTo>
                      <a:pt x="432" y="133"/>
                    </a:lnTo>
                    <a:lnTo>
                      <a:pt x="420" y="98"/>
                    </a:lnTo>
                    <a:lnTo>
                      <a:pt x="412" y="80"/>
                    </a:lnTo>
                    <a:lnTo>
                      <a:pt x="403" y="66"/>
                    </a:lnTo>
                    <a:lnTo>
                      <a:pt x="392" y="51"/>
                    </a:lnTo>
                    <a:lnTo>
                      <a:pt x="379" y="37"/>
                    </a:lnTo>
                    <a:lnTo>
                      <a:pt x="365" y="23"/>
                    </a:lnTo>
                    <a:lnTo>
                      <a:pt x="350" y="12"/>
                    </a:lnTo>
                    <a:lnTo>
                      <a:pt x="318" y="2"/>
                    </a:lnTo>
                    <a:lnTo>
                      <a:pt x="288" y="0"/>
                    </a:lnTo>
                    <a:lnTo>
                      <a:pt x="256" y="0"/>
                    </a:lnTo>
                    <a:lnTo>
                      <a:pt x="240" y="2"/>
                    </a:lnTo>
                    <a:lnTo>
                      <a:pt x="225" y="7"/>
                    </a:lnTo>
                    <a:lnTo>
                      <a:pt x="193" y="17"/>
                    </a:lnTo>
                    <a:lnTo>
                      <a:pt x="161" y="33"/>
                    </a:lnTo>
                    <a:lnTo>
                      <a:pt x="143" y="43"/>
                    </a:lnTo>
                    <a:lnTo>
                      <a:pt x="127" y="54"/>
                    </a:lnTo>
                    <a:lnTo>
                      <a:pt x="95" y="79"/>
                    </a:lnTo>
                    <a:lnTo>
                      <a:pt x="63" y="107"/>
                    </a:lnTo>
                    <a:lnTo>
                      <a:pt x="39" y="136"/>
                    </a:lnTo>
                    <a:lnTo>
                      <a:pt x="19" y="164"/>
                    </a:lnTo>
                    <a:lnTo>
                      <a:pt x="8" y="194"/>
                    </a:lnTo>
                    <a:lnTo>
                      <a:pt x="0" y="224"/>
                    </a:lnTo>
                    <a:lnTo>
                      <a:pt x="0" y="255"/>
                    </a:lnTo>
                    <a:lnTo>
                      <a:pt x="5" y="286"/>
                    </a:lnTo>
                    <a:lnTo>
                      <a:pt x="16" y="319"/>
                    </a:lnTo>
                  </a:path>
                </a:pathLst>
              </a:custGeom>
              <a:noFill/>
              <a:ln w="9525">
                <a:solidFill>
                  <a:srgbClr val="CC00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 name="Freeform 39">
                <a:extLst>
                  <a:ext uri="{FF2B5EF4-FFF2-40B4-BE49-F238E27FC236}">
                    <a16:creationId xmlns:a16="http://schemas.microsoft.com/office/drawing/2014/main" id="{01467482-E348-AB13-11C5-F7C83411DFE8}"/>
                  </a:ext>
                </a:extLst>
              </p:cNvPr>
              <p:cNvSpPr>
                <a:spLocks/>
              </p:cNvSpPr>
              <p:nvPr/>
            </p:nvSpPr>
            <p:spPr bwMode="auto">
              <a:xfrm>
                <a:off x="4449763" y="3392488"/>
                <a:ext cx="231775" cy="285750"/>
              </a:xfrm>
              <a:custGeom>
                <a:avLst/>
                <a:gdLst>
                  <a:gd name="T0" fmla="*/ 96 w 583"/>
                  <a:gd name="T1" fmla="*/ 79 h 718"/>
                  <a:gd name="T2" fmla="*/ 63 w 583"/>
                  <a:gd name="T3" fmla="*/ 107 h 718"/>
                  <a:gd name="T4" fmla="*/ 39 w 583"/>
                  <a:gd name="T5" fmla="*/ 136 h 718"/>
                  <a:gd name="T6" fmla="*/ 20 w 583"/>
                  <a:gd name="T7" fmla="*/ 164 h 718"/>
                  <a:gd name="T8" fmla="*/ 8 w 583"/>
                  <a:gd name="T9" fmla="*/ 194 h 718"/>
                  <a:gd name="T10" fmla="*/ 0 w 583"/>
                  <a:gd name="T11" fmla="*/ 224 h 718"/>
                  <a:gd name="T12" fmla="*/ 0 w 583"/>
                  <a:gd name="T13" fmla="*/ 255 h 718"/>
                  <a:gd name="T14" fmla="*/ 5 w 583"/>
                  <a:gd name="T15" fmla="*/ 286 h 718"/>
                  <a:gd name="T16" fmla="*/ 16 w 583"/>
                  <a:gd name="T17" fmla="*/ 319 h 718"/>
                  <a:gd name="T18" fmla="*/ 47 w 583"/>
                  <a:gd name="T19" fmla="*/ 354 h 718"/>
                  <a:gd name="T20" fmla="*/ 63 w 583"/>
                  <a:gd name="T21" fmla="*/ 369 h 718"/>
                  <a:gd name="T22" fmla="*/ 82 w 583"/>
                  <a:gd name="T23" fmla="*/ 383 h 718"/>
                  <a:gd name="T24" fmla="*/ 98 w 583"/>
                  <a:gd name="T25" fmla="*/ 394 h 718"/>
                  <a:gd name="T26" fmla="*/ 116 w 583"/>
                  <a:gd name="T27" fmla="*/ 404 h 718"/>
                  <a:gd name="T28" fmla="*/ 135 w 583"/>
                  <a:gd name="T29" fmla="*/ 414 h 718"/>
                  <a:gd name="T30" fmla="*/ 154 w 583"/>
                  <a:gd name="T31" fmla="*/ 422 h 718"/>
                  <a:gd name="T32" fmla="*/ 173 w 583"/>
                  <a:gd name="T33" fmla="*/ 427 h 718"/>
                  <a:gd name="T34" fmla="*/ 192 w 583"/>
                  <a:gd name="T35" fmla="*/ 432 h 718"/>
                  <a:gd name="T36" fmla="*/ 233 w 583"/>
                  <a:gd name="T37" fmla="*/ 437 h 718"/>
                  <a:gd name="T38" fmla="*/ 254 w 583"/>
                  <a:gd name="T39" fmla="*/ 437 h 718"/>
                  <a:gd name="T40" fmla="*/ 276 w 583"/>
                  <a:gd name="T41" fmla="*/ 435 h 718"/>
                  <a:gd name="T42" fmla="*/ 322 w 583"/>
                  <a:gd name="T43" fmla="*/ 429 h 718"/>
                  <a:gd name="T44" fmla="*/ 583 w 583"/>
                  <a:gd name="T45" fmla="*/ 718 h 718"/>
                  <a:gd name="T46" fmla="*/ 396 w 583"/>
                  <a:gd name="T47" fmla="*/ 383 h 718"/>
                  <a:gd name="T48" fmla="*/ 413 w 583"/>
                  <a:gd name="T49" fmla="*/ 301 h 718"/>
                  <a:gd name="T50" fmla="*/ 426 w 583"/>
                  <a:gd name="T51" fmla="*/ 254 h 718"/>
                  <a:gd name="T52" fmla="*/ 431 w 583"/>
                  <a:gd name="T53" fmla="*/ 231 h 718"/>
                  <a:gd name="T54" fmla="*/ 434 w 583"/>
                  <a:gd name="T55" fmla="*/ 210 h 718"/>
                  <a:gd name="T56" fmla="*/ 436 w 583"/>
                  <a:gd name="T57" fmla="*/ 190 h 718"/>
                  <a:gd name="T58" fmla="*/ 436 w 583"/>
                  <a:gd name="T59" fmla="*/ 170 h 718"/>
                  <a:gd name="T60" fmla="*/ 434 w 583"/>
                  <a:gd name="T61" fmla="*/ 150 h 718"/>
                  <a:gd name="T62" fmla="*/ 432 w 583"/>
                  <a:gd name="T63" fmla="*/ 133 h 718"/>
                  <a:gd name="T64" fmla="*/ 421 w 583"/>
                  <a:gd name="T65" fmla="*/ 98 h 718"/>
                  <a:gd name="T66" fmla="*/ 413 w 583"/>
                  <a:gd name="T67" fmla="*/ 80 h 718"/>
                  <a:gd name="T68" fmla="*/ 403 w 583"/>
                  <a:gd name="T69" fmla="*/ 65 h 718"/>
                  <a:gd name="T70" fmla="*/ 392 w 583"/>
                  <a:gd name="T71" fmla="*/ 51 h 718"/>
                  <a:gd name="T72" fmla="*/ 379 w 583"/>
                  <a:gd name="T73" fmla="*/ 37 h 718"/>
                  <a:gd name="T74" fmla="*/ 365 w 583"/>
                  <a:gd name="T75" fmla="*/ 23 h 718"/>
                  <a:gd name="T76" fmla="*/ 351 w 583"/>
                  <a:gd name="T77" fmla="*/ 11 h 718"/>
                  <a:gd name="T78" fmla="*/ 318 w 583"/>
                  <a:gd name="T79" fmla="*/ 2 h 718"/>
                  <a:gd name="T80" fmla="*/ 289 w 583"/>
                  <a:gd name="T81" fmla="*/ 0 h 718"/>
                  <a:gd name="T82" fmla="*/ 256 w 583"/>
                  <a:gd name="T83" fmla="*/ 0 h 718"/>
                  <a:gd name="T84" fmla="*/ 240 w 583"/>
                  <a:gd name="T85" fmla="*/ 2 h 718"/>
                  <a:gd name="T86" fmla="*/ 225 w 583"/>
                  <a:gd name="T87" fmla="*/ 7 h 718"/>
                  <a:gd name="T88" fmla="*/ 193 w 583"/>
                  <a:gd name="T89" fmla="*/ 17 h 718"/>
                  <a:gd name="T90" fmla="*/ 161 w 583"/>
                  <a:gd name="T91" fmla="*/ 33 h 718"/>
                  <a:gd name="T92" fmla="*/ 144 w 583"/>
                  <a:gd name="T93" fmla="*/ 42 h 718"/>
                  <a:gd name="T94" fmla="*/ 128 w 583"/>
                  <a:gd name="T95" fmla="*/ 54 h 718"/>
                  <a:gd name="T96" fmla="*/ 96 w 583"/>
                  <a:gd name="T97" fmla="*/ 79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3" h="718">
                    <a:moveTo>
                      <a:pt x="96" y="79"/>
                    </a:moveTo>
                    <a:lnTo>
                      <a:pt x="63" y="107"/>
                    </a:lnTo>
                    <a:lnTo>
                      <a:pt x="39" y="136"/>
                    </a:lnTo>
                    <a:lnTo>
                      <a:pt x="20" y="164"/>
                    </a:lnTo>
                    <a:lnTo>
                      <a:pt x="8" y="194"/>
                    </a:lnTo>
                    <a:lnTo>
                      <a:pt x="0" y="224"/>
                    </a:lnTo>
                    <a:lnTo>
                      <a:pt x="0" y="255"/>
                    </a:lnTo>
                    <a:lnTo>
                      <a:pt x="5" y="286"/>
                    </a:lnTo>
                    <a:lnTo>
                      <a:pt x="16" y="319"/>
                    </a:lnTo>
                    <a:lnTo>
                      <a:pt x="47" y="354"/>
                    </a:lnTo>
                    <a:lnTo>
                      <a:pt x="63" y="369"/>
                    </a:lnTo>
                    <a:lnTo>
                      <a:pt x="82" y="383"/>
                    </a:lnTo>
                    <a:lnTo>
                      <a:pt x="98" y="394"/>
                    </a:lnTo>
                    <a:lnTo>
                      <a:pt x="116" y="404"/>
                    </a:lnTo>
                    <a:lnTo>
                      <a:pt x="135" y="414"/>
                    </a:lnTo>
                    <a:lnTo>
                      <a:pt x="154" y="422"/>
                    </a:lnTo>
                    <a:lnTo>
                      <a:pt x="173" y="427"/>
                    </a:lnTo>
                    <a:lnTo>
                      <a:pt x="192" y="432"/>
                    </a:lnTo>
                    <a:lnTo>
                      <a:pt x="233" y="437"/>
                    </a:lnTo>
                    <a:lnTo>
                      <a:pt x="254" y="437"/>
                    </a:lnTo>
                    <a:lnTo>
                      <a:pt x="276" y="435"/>
                    </a:lnTo>
                    <a:lnTo>
                      <a:pt x="322" y="429"/>
                    </a:lnTo>
                    <a:lnTo>
                      <a:pt x="583" y="718"/>
                    </a:lnTo>
                    <a:lnTo>
                      <a:pt x="396" y="383"/>
                    </a:lnTo>
                    <a:lnTo>
                      <a:pt x="413" y="301"/>
                    </a:lnTo>
                    <a:lnTo>
                      <a:pt x="426" y="254"/>
                    </a:lnTo>
                    <a:lnTo>
                      <a:pt x="431" y="231"/>
                    </a:lnTo>
                    <a:lnTo>
                      <a:pt x="434" y="210"/>
                    </a:lnTo>
                    <a:lnTo>
                      <a:pt x="436" y="190"/>
                    </a:lnTo>
                    <a:lnTo>
                      <a:pt x="436" y="170"/>
                    </a:lnTo>
                    <a:lnTo>
                      <a:pt x="434" y="150"/>
                    </a:lnTo>
                    <a:lnTo>
                      <a:pt x="432" y="133"/>
                    </a:lnTo>
                    <a:lnTo>
                      <a:pt x="421" y="98"/>
                    </a:lnTo>
                    <a:lnTo>
                      <a:pt x="413" y="80"/>
                    </a:lnTo>
                    <a:lnTo>
                      <a:pt x="403" y="65"/>
                    </a:lnTo>
                    <a:lnTo>
                      <a:pt x="392" y="51"/>
                    </a:lnTo>
                    <a:lnTo>
                      <a:pt x="379" y="37"/>
                    </a:lnTo>
                    <a:lnTo>
                      <a:pt x="365" y="23"/>
                    </a:lnTo>
                    <a:lnTo>
                      <a:pt x="351" y="11"/>
                    </a:lnTo>
                    <a:lnTo>
                      <a:pt x="318" y="2"/>
                    </a:lnTo>
                    <a:lnTo>
                      <a:pt x="289" y="0"/>
                    </a:lnTo>
                    <a:lnTo>
                      <a:pt x="256" y="0"/>
                    </a:lnTo>
                    <a:lnTo>
                      <a:pt x="240" y="2"/>
                    </a:lnTo>
                    <a:lnTo>
                      <a:pt x="225" y="7"/>
                    </a:lnTo>
                    <a:lnTo>
                      <a:pt x="193" y="17"/>
                    </a:lnTo>
                    <a:lnTo>
                      <a:pt x="161" y="33"/>
                    </a:lnTo>
                    <a:lnTo>
                      <a:pt x="144" y="42"/>
                    </a:lnTo>
                    <a:lnTo>
                      <a:pt x="128" y="54"/>
                    </a:lnTo>
                    <a:lnTo>
                      <a:pt x="96" y="79"/>
                    </a:lnTo>
                    <a:close/>
                  </a:path>
                </a:pathLst>
              </a:custGeom>
              <a:solidFill>
                <a:srgbClr val="FF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40">
                <a:extLst>
                  <a:ext uri="{FF2B5EF4-FFF2-40B4-BE49-F238E27FC236}">
                    <a16:creationId xmlns:a16="http://schemas.microsoft.com/office/drawing/2014/main" id="{47748FA6-222F-FA12-091A-3C454FB36F43}"/>
                  </a:ext>
                </a:extLst>
              </p:cNvPr>
              <p:cNvSpPr>
                <a:spLocks/>
              </p:cNvSpPr>
              <p:nvPr/>
            </p:nvSpPr>
            <p:spPr bwMode="auto">
              <a:xfrm>
                <a:off x="4449763" y="3392488"/>
                <a:ext cx="231775" cy="285750"/>
              </a:xfrm>
              <a:custGeom>
                <a:avLst/>
                <a:gdLst>
                  <a:gd name="T0" fmla="*/ 16 w 583"/>
                  <a:gd name="T1" fmla="*/ 319 h 718"/>
                  <a:gd name="T2" fmla="*/ 47 w 583"/>
                  <a:gd name="T3" fmla="*/ 354 h 718"/>
                  <a:gd name="T4" fmla="*/ 63 w 583"/>
                  <a:gd name="T5" fmla="*/ 369 h 718"/>
                  <a:gd name="T6" fmla="*/ 82 w 583"/>
                  <a:gd name="T7" fmla="*/ 383 h 718"/>
                  <a:gd name="T8" fmla="*/ 98 w 583"/>
                  <a:gd name="T9" fmla="*/ 394 h 718"/>
                  <a:gd name="T10" fmla="*/ 116 w 583"/>
                  <a:gd name="T11" fmla="*/ 404 h 718"/>
                  <a:gd name="T12" fmla="*/ 135 w 583"/>
                  <a:gd name="T13" fmla="*/ 414 h 718"/>
                  <a:gd name="T14" fmla="*/ 154 w 583"/>
                  <a:gd name="T15" fmla="*/ 422 h 718"/>
                  <a:gd name="T16" fmla="*/ 173 w 583"/>
                  <a:gd name="T17" fmla="*/ 427 h 718"/>
                  <a:gd name="T18" fmla="*/ 192 w 583"/>
                  <a:gd name="T19" fmla="*/ 432 h 718"/>
                  <a:gd name="T20" fmla="*/ 233 w 583"/>
                  <a:gd name="T21" fmla="*/ 437 h 718"/>
                  <a:gd name="T22" fmla="*/ 254 w 583"/>
                  <a:gd name="T23" fmla="*/ 437 h 718"/>
                  <a:gd name="T24" fmla="*/ 276 w 583"/>
                  <a:gd name="T25" fmla="*/ 435 h 718"/>
                  <a:gd name="T26" fmla="*/ 322 w 583"/>
                  <a:gd name="T27" fmla="*/ 429 h 718"/>
                  <a:gd name="T28" fmla="*/ 583 w 583"/>
                  <a:gd name="T29" fmla="*/ 718 h 718"/>
                  <a:gd name="T30" fmla="*/ 396 w 583"/>
                  <a:gd name="T31" fmla="*/ 383 h 718"/>
                  <a:gd name="T32" fmla="*/ 413 w 583"/>
                  <a:gd name="T33" fmla="*/ 301 h 718"/>
                  <a:gd name="T34" fmla="*/ 426 w 583"/>
                  <a:gd name="T35" fmla="*/ 254 h 718"/>
                  <a:gd name="T36" fmla="*/ 431 w 583"/>
                  <a:gd name="T37" fmla="*/ 231 h 718"/>
                  <a:gd name="T38" fmla="*/ 434 w 583"/>
                  <a:gd name="T39" fmla="*/ 210 h 718"/>
                  <a:gd name="T40" fmla="*/ 436 w 583"/>
                  <a:gd name="T41" fmla="*/ 190 h 718"/>
                  <a:gd name="T42" fmla="*/ 436 w 583"/>
                  <a:gd name="T43" fmla="*/ 170 h 718"/>
                  <a:gd name="T44" fmla="*/ 434 w 583"/>
                  <a:gd name="T45" fmla="*/ 150 h 718"/>
                  <a:gd name="T46" fmla="*/ 432 w 583"/>
                  <a:gd name="T47" fmla="*/ 133 h 718"/>
                  <a:gd name="T48" fmla="*/ 421 w 583"/>
                  <a:gd name="T49" fmla="*/ 98 h 718"/>
                  <a:gd name="T50" fmla="*/ 413 w 583"/>
                  <a:gd name="T51" fmla="*/ 80 h 718"/>
                  <a:gd name="T52" fmla="*/ 403 w 583"/>
                  <a:gd name="T53" fmla="*/ 65 h 718"/>
                  <a:gd name="T54" fmla="*/ 392 w 583"/>
                  <a:gd name="T55" fmla="*/ 51 h 718"/>
                  <a:gd name="T56" fmla="*/ 379 w 583"/>
                  <a:gd name="T57" fmla="*/ 37 h 718"/>
                  <a:gd name="T58" fmla="*/ 365 w 583"/>
                  <a:gd name="T59" fmla="*/ 23 h 718"/>
                  <a:gd name="T60" fmla="*/ 351 w 583"/>
                  <a:gd name="T61" fmla="*/ 11 h 718"/>
                  <a:gd name="T62" fmla="*/ 318 w 583"/>
                  <a:gd name="T63" fmla="*/ 2 h 718"/>
                  <a:gd name="T64" fmla="*/ 289 w 583"/>
                  <a:gd name="T65" fmla="*/ 0 h 718"/>
                  <a:gd name="T66" fmla="*/ 256 w 583"/>
                  <a:gd name="T67" fmla="*/ 0 h 718"/>
                  <a:gd name="T68" fmla="*/ 240 w 583"/>
                  <a:gd name="T69" fmla="*/ 2 h 718"/>
                  <a:gd name="T70" fmla="*/ 225 w 583"/>
                  <a:gd name="T71" fmla="*/ 7 h 718"/>
                  <a:gd name="T72" fmla="*/ 193 w 583"/>
                  <a:gd name="T73" fmla="*/ 17 h 718"/>
                  <a:gd name="T74" fmla="*/ 161 w 583"/>
                  <a:gd name="T75" fmla="*/ 33 h 718"/>
                  <a:gd name="T76" fmla="*/ 144 w 583"/>
                  <a:gd name="T77" fmla="*/ 42 h 718"/>
                  <a:gd name="T78" fmla="*/ 128 w 583"/>
                  <a:gd name="T79" fmla="*/ 54 h 718"/>
                  <a:gd name="T80" fmla="*/ 96 w 583"/>
                  <a:gd name="T81" fmla="*/ 79 h 718"/>
                  <a:gd name="T82" fmla="*/ 63 w 583"/>
                  <a:gd name="T83" fmla="*/ 107 h 718"/>
                  <a:gd name="T84" fmla="*/ 39 w 583"/>
                  <a:gd name="T85" fmla="*/ 136 h 718"/>
                  <a:gd name="T86" fmla="*/ 20 w 583"/>
                  <a:gd name="T87" fmla="*/ 164 h 718"/>
                  <a:gd name="T88" fmla="*/ 8 w 583"/>
                  <a:gd name="T89" fmla="*/ 194 h 718"/>
                  <a:gd name="T90" fmla="*/ 0 w 583"/>
                  <a:gd name="T91" fmla="*/ 224 h 718"/>
                  <a:gd name="T92" fmla="*/ 0 w 583"/>
                  <a:gd name="T93" fmla="*/ 255 h 718"/>
                  <a:gd name="T94" fmla="*/ 5 w 583"/>
                  <a:gd name="T95" fmla="*/ 286 h 718"/>
                  <a:gd name="T96" fmla="*/ 16 w 583"/>
                  <a:gd name="T97" fmla="*/ 319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3" h="718">
                    <a:moveTo>
                      <a:pt x="16" y="319"/>
                    </a:moveTo>
                    <a:lnTo>
                      <a:pt x="47" y="354"/>
                    </a:lnTo>
                    <a:lnTo>
                      <a:pt x="63" y="369"/>
                    </a:lnTo>
                    <a:lnTo>
                      <a:pt x="82" y="383"/>
                    </a:lnTo>
                    <a:lnTo>
                      <a:pt x="98" y="394"/>
                    </a:lnTo>
                    <a:lnTo>
                      <a:pt x="116" y="404"/>
                    </a:lnTo>
                    <a:lnTo>
                      <a:pt x="135" y="414"/>
                    </a:lnTo>
                    <a:lnTo>
                      <a:pt x="154" y="422"/>
                    </a:lnTo>
                    <a:lnTo>
                      <a:pt x="173" y="427"/>
                    </a:lnTo>
                    <a:lnTo>
                      <a:pt x="192" y="432"/>
                    </a:lnTo>
                    <a:lnTo>
                      <a:pt x="233" y="437"/>
                    </a:lnTo>
                    <a:lnTo>
                      <a:pt x="254" y="437"/>
                    </a:lnTo>
                    <a:lnTo>
                      <a:pt x="276" y="435"/>
                    </a:lnTo>
                    <a:lnTo>
                      <a:pt x="322" y="429"/>
                    </a:lnTo>
                    <a:lnTo>
                      <a:pt x="583" y="718"/>
                    </a:lnTo>
                    <a:lnTo>
                      <a:pt x="396" y="383"/>
                    </a:lnTo>
                    <a:lnTo>
                      <a:pt x="413" y="301"/>
                    </a:lnTo>
                    <a:lnTo>
                      <a:pt x="426" y="254"/>
                    </a:lnTo>
                    <a:lnTo>
                      <a:pt x="431" y="231"/>
                    </a:lnTo>
                    <a:lnTo>
                      <a:pt x="434" y="210"/>
                    </a:lnTo>
                    <a:lnTo>
                      <a:pt x="436" y="190"/>
                    </a:lnTo>
                    <a:lnTo>
                      <a:pt x="436" y="170"/>
                    </a:lnTo>
                    <a:lnTo>
                      <a:pt x="434" y="150"/>
                    </a:lnTo>
                    <a:lnTo>
                      <a:pt x="432" y="133"/>
                    </a:lnTo>
                    <a:lnTo>
                      <a:pt x="421" y="98"/>
                    </a:lnTo>
                    <a:lnTo>
                      <a:pt x="413" y="80"/>
                    </a:lnTo>
                    <a:lnTo>
                      <a:pt x="403" y="65"/>
                    </a:lnTo>
                    <a:lnTo>
                      <a:pt x="392" y="51"/>
                    </a:lnTo>
                    <a:lnTo>
                      <a:pt x="379" y="37"/>
                    </a:lnTo>
                    <a:lnTo>
                      <a:pt x="365" y="23"/>
                    </a:lnTo>
                    <a:lnTo>
                      <a:pt x="351" y="11"/>
                    </a:lnTo>
                    <a:lnTo>
                      <a:pt x="318" y="2"/>
                    </a:lnTo>
                    <a:lnTo>
                      <a:pt x="289" y="0"/>
                    </a:lnTo>
                    <a:lnTo>
                      <a:pt x="256" y="0"/>
                    </a:lnTo>
                    <a:lnTo>
                      <a:pt x="240" y="2"/>
                    </a:lnTo>
                    <a:lnTo>
                      <a:pt x="225" y="7"/>
                    </a:lnTo>
                    <a:lnTo>
                      <a:pt x="193" y="17"/>
                    </a:lnTo>
                    <a:lnTo>
                      <a:pt x="161" y="33"/>
                    </a:lnTo>
                    <a:lnTo>
                      <a:pt x="144" y="42"/>
                    </a:lnTo>
                    <a:lnTo>
                      <a:pt x="128" y="54"/>
                    </a:lnTo>
                    <a:lnTo>
                      <a:pt x="96" y="79"/>
                    </a:lnTo>
                    <a:lnTo>
                      <a:pt x="63" y="107"/>
                    </a:lnTo>
                    <a:lnTo>
                      <a:pt x="39" y="136"/>
                    </a:lnTo>
                    <a:lnTo>
                      <a:pt x="20" y="164"/>
                    </a:lnTo>
                    <a:lnTo>
                      <a:pt x="8" y="194"/>
                    </a:lnTo>
                    <a:lnTo>
                      <a:pt x="0" y="224"/>
                    </a:lnTo>
                    <a:lnTo>
                      <a:pt x="0" y="255"/>
                    </a:lnTo>
                    <a:lnTo>
                      <a:pt x="5" y="286"/>
                    </a:lnTo>
                    <a:lnTo>
                      <a:pt x="16" y="319"/>
                    </a:lnTo>
                  </a:path>
                </a:pathLst>
              </a:custGeom>
              <a:noFill/>
              <a:ln w="9525">
                <a:solidFill>
                  <a:srgbClr val="CC00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 name="Freeform 41">
                <a:extLst>
                  <a:ext uri="{FF2B5EF4-FFF2-40B4-BE49-F238E27FC236}">
                    <a16:creationId xmlns:a16="http://schemas.microsoft.com/office/drawing/2014/main" id="{73739828-AF9F-9D81-B8BE-4004362BA17C}"/>
                  </a:ext>
                </a:extLst>
              </p:cNvPr>
              <p:cNvSpPr>
                <a:spLocks/>
              </p:cNvSpPr>
              <p:nvPr/>
            </p:nvSpPr>
            <p:spPr bwMode="auto">
              <a:xfrm>
                <a:off x="6016626" y="3263900"/>
                <a:ext cx="252413" cy="268288"/>
              </a:xfrm>
              <a:custGeom>
                <a:avLst/>
                <a:gdLst>
                  <a:gd name="T0" fmla="*/ 516 w 637"/>
                  <a:gd name="T1" fmla="*/ 62 h 676"/>
                  <a:gd name="T2" fmla="*/ 481 w 637"/>
                  <a:gd name="T3" fmla="*/ 37 h 676"/>
                  <a:gd name="T4" fmla="*/ 448 w 637"/>
                  <a:gd name="T5" fmla="*/ 20 h 676"/>
                  <a:gd name="T6" fmla="*/ 415 w 637"/>
                  <a:gd name="T7" fmla="*/ 7 h 676"/>
                  <a:gd name="T8" fmla="*/ 384 w 637"/>
                  <a:gd name="T9" fmla="*/ 1 h 676"/>
                  <a:gd name="T10" fmla="*/ 353 w 637"/>
                  <a:gd name="T11" fmla="*/ 0 h 676"/>
                  <a:gd name="T12" fmla="*/ 323 w 637"/>
                  <a:gd name="T13" fmla="*/ 7 h 676"/>
                  <a:gd name="T14" fmla="*/ 293 w 637"/>
                  <a:gd name="T15" fmla="*/ 18 h 676"/>
                  <a:gd name="T16" fmla="*/ 264 w 637"/>
                  <a:gd name="T17" fmla="*/ 37 h 676"/>
                  <a:gd name="T18" fmla="*/ 235 w 637"/>
                  <a:gd name="T19" fmla="*/ 75 h 676"/>
                  <a:gd name="T20" fmla="*/ 215 w 637"/>
                  <a:gd name="T21" fmla="*/ 114 h 676"/>
                  <a:gd name="T22" fmla="*/ 200 w 637"/>
                  <a:gd name="T23" fmla="*/ 153 h 676"/>
                  <a:gd name="T24" fmla="*/ 193 w 637"/>
                  <a:gd name="T25" fmla="*/ 194 h 676"/>
                  <a:gd name="T26" fmla="*/ 191 w 637"/>
                  <a:gd name="T27" fmla="*/ 233 h 676"/>
                  <a:gd name="T28" fmla="*/ 196 w 637"/>
                  <a:gd name="T29" fmla="*/ 275 h 676"/>
                  <a:gd name="T30" fmla="*/ 207 w 637"/>
                  <a:gd name="T31" fmla="*/ 316 h 676"/>
                  <a:gd name="T32" fmla="*/ 225 w 637"/>
                  <a:gd name="T33" fmla="*/ 359 h 676"/>
                  <a:gd name="T34" fmla="*/ 0 w 637"/>
                  <a:gd name="T35" fmla="*/ 676 h 676"/>
                  <a:gd name="T36" fmla="*/ 286 w 637"/>
                  <a:gd name="T37" fmla="*/ 422 h 676"/>
                  <a:gd name="T38" fmla="*/ 369 w 637"/>
                  <a:gd name="T39" fmla="*/ 419 h 676"/>
                  <a:gd name="T40" fmla="*/ 392 w 637"/>
                  <a:gd name="T41" fmla="*/ 422 h 676"/>
                  <a:gd name="T42" fmla="*/ 403 w 637"/>
                  <a:gd name="T43" fmla="*/ 422 h 676"/>
                  <a:gd name="T44" fmla="*/ 409 w 637"/>
                  <a:gd name="T45" fmla="*/ 422 h 676"/>
                  <a:gd name="T46" fmla="*/ 416 w 637"/>
                  <a:gd name="T47" fmla="*/ 423 h 676"/>
                  <a:gd name="T48" fmla="*/ 438 w 637"/>
                  <a:gd name="T49" fmla="*/ 423 h 676"/>
                  <a:gd name="T50" fmla="*/ 442 w 637"/>
                  <a:gd name="T51" fmla="*/ 422 h 676"/>
                  <a:gd name="T52" fmla="*/ 448 w 637"/>
                  <a:gd name="T53" fmla="*/ 422 h 676"/>
                  <a:gd name="T54" fmla="*/ 459 w 637"/>
                  <a:gd name="T55" fmla="*/ 422 h 676"/>
                  <a:gd name="T56" fmla="*/ 469 w 637"/>
                  <a:gd name="T57" fmla="*/ 419 h 676"/>
                  <a:gd name="T58" fmla="*/ 473 w 637"/>
                  <a:gd name="T59" fmla="*/ 418 h 676"/>
                  <a:gd name="T60" fmla="*/ 479 w 637"/>
                  <a:gd name="T61" fmla="*/ 418 h 676"/>
                  <a:gd name="T62" fmla="*/ 498 w 637"/>
                  <a:gd name="T63" fmla="*/ 414 h 676"/>
                  <a:gd name="T64" fmla="*/ 517 w 637"/>
                  <a:gd name="T65" fmla="*/ 408 h 676"/>
                  <a:gd name="T66" fmla="*/ 535 w 637"/>
                  <a:gd name="T67" fmla="*/ 402 h 676"/>
                  <a:gd name="T68" fmla="*/ 550 w 637"/>
                  <a:gd name="T69" fmla="*/ 393 h 676"/>
                  <a:gd name="T70" fmla="*/ 566 w 637"/>
                  <a:gd name="T71" fmla="*/ 383 h 676"/>
                  <a:gd name="T72" fmla="*/ 580 w 637"/>
                  <a:gd name="T73" fmla="*/ 371 h 676"/>
                  <a:gd name="T74" fmla="*/ 594 w 637"/>
                  <a:gd name="T75" fmla="*/ 360 h 676"/>
                  <a:gd name="T76" fmla="*/ 605 w 637"/>
                  <a:gd name="T77" fmla="*/ 345 h 676"/>
                  <a:gd name="T78" fmla="*/ 617 w 637"/>
                  <a:gd name="T79" fmla="*/ 330 h 676"/>
                  <a:gd name="T80" fmla="*/ 621 w 637"/>
                  <a:gd name="T81" fmla="*/ 321 h 676"/>
                  <a:gd name="T82" fmla="*/ 624 w 637"/>
                  <a:gd name="T83" fmla="*/ 316 h 676"/>
                  <a:gd name="T84" fmla="*/ 625 w 637"/>
                  <a:gd name="T85" fmla="*/ 314 h 676"/>
                  <a:gd name="T86" fmla="*/ 627 w 637"/>
                  <a:gd name="T87" fmla="*/ 313 h 676"/>
                  <a:gd name="T88" fmla="*/ 632 w 637"/>
                  <a:gd name="T89" fmla="*/ 303 h 676"/>
                  <a:gd name="T90" fmla="*/ 634 w 637"/>
                  <a:gd name="T91" fmla="*/ 299 h 676"/>
                  <a:gd name="T92" fmla="*/ 635 w 637"/>
                  <a:gd name="T93" fmla="*/ 297 h 676"/>
                  <a:gd name="T94" fmla="*/ 637 w 637"/>
                  <a:gd name="T95" fmla="*/ 295 h 676"/>
                  <a:gd name="T96" fmla="*/ 637 w 637"/>
                  <a:gd name="T97" fmla="*/ 263 h 676"/>
                  <a:gd name="T98" fmla="*/ 636 w 637"/>
                  <a:gd name="T99" fmla="*/ 247 h 676"/>
                  <a:gd name="T100" fmla="*/ 634 w 637"/>
                  <a:gd name="T101" fmla="*/ 232 h 676"/>
                  <a:gd name="T102" fmla="*/ 625 w 637"/>
                  <a:gd name="T103" fmla="*/ 201 h 676"/>
                  <a:gd name="T104" fmla="*/ 613 w 637"/>
                  <a:gd name="T105" fmla="*/ 172 h 676"/>
                  <a:gd name="T106" fmla="*/ 595 w 637"/>
                  <a:gd name="T107" fmla="*/ 144 h 676"/>
                  <a:gd name="T108" fmla="*/ 585 w 637"/>
                  <a:gd name="T109" fmla="*/ 130 h 676"/>
                  <a:gd name="T110" fmla="*/ 573 w 637"/>
                  <a:gd name="T111" fmla="*/ 116 h 676"/>
                  <a:gd name="T112" fmla="*/ 545 w 637"/>
                  <a:gd name="T113" fmla="*/ 89 h 676"/>
                  <a:gd name="T114" fmla="*/ 516 w 637"/>
                  <a:gd name="T115" fmla="*/ 62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7" h="676">
                    <a:moveTo>
                      <a:pt x="516" y="62"/>
                    </a:moveTo>
                    <a:lnTo>
                      <a:pt x="481" y="37"/>
                    </a:lnTo>
                    <a:lnTo>
                      <a:pt x="448" y="20"/>
                    </a:lnTo>
                    <a:lnTo>
                      <a:pt x="415" y="7"/>
                    </a:lnTo>
                    <a:lnTo>
                      <a:pt x="384" y="1"/>
                    </a:lnTo>
                    <a:lnTo>
                      <a:pt x="353" y="0"/>
                    </a:lnTo>
                    <a:lnTo>
                      <a:pt x="323" y="7"/>
                    </a:lnTo>
                    <a:lnTo>
                      <a:pt x="293" y="18"/>
                    </a:lnTo>
                    <a:lnTo>
                      <a:pt x="264" y="37"/>
                    </a:lnTo>
                    <a:lnTo>
                      <a:pt x="235" y="75"/>
                    </a:lnTo>
                    <a:lnTo>
                      <a:pt x="215" y="114"/>
                    </a:lnTo>
                    <a:lnTo>
                      <a:pt x="200" y="153"/>
                    </a:lnTo>
                    <a:lnTo>
                      <a:pt x="193" y="194"/>
                    </a:lnTo>
                    <a:lnTo>
                      <a:pt x="191" y="233"/>
                    </a:lnTo>
                    <a:lnTo>
                      <a:pt x="196" y="275"/>
                    </a:lnTo>
                    <a:lnTo>
                      <a:pt x="207" y="316"/>
                    </a:lnTo>
                    <a:lnTo>
                      <a:pt x="225" y="359"/>
                    </a:lnTo>
                    <a:lnTo>
                      <a:pt x="0" y="676"/>
                    </a:lnTo>
                    <a:lnTo>
                      <a:pt x="286" y="422"/>
                    </a:lnTo>
                    <a:lnTo>
                      <a:pt x="369" y="419"/>
                    </a:lnTo>
                    <a:lnTo>
                      <a:pt x="392" y="422"/>
                    </a:lnTo>
                    <a:lnTo>
                      <a:pt x="403" y="422"/>
                    </a:lnTo>
                    <a:lnTo>
                      <a:pt x="409" y="422"/>
                    </a:lnTo>
                    <a:lnTo>
                      <a:pt x="416" y="423"/>
                    </a:lnTo>
                    <a:lnTo>
                      <a:pt x="438" y="423"/>
                    </a:lnTo>
                    <a:lnTo>
                      <a:pt x="442" y="422"/>
                    </a:lnTo>
                    <a:lnTo>
                      <a:pt x="448" y="422"/>
                    </a:lnTo>
                    <a:lnTo>
                      <a:pt x="459" y="422"/>
                    </a:lnTo>
                    <a:lnTo>
                      <a:pt x="469" y="419"/>
                    </a:lnTo>
                    <a:lnTo>
                      <a:pt x="473" y="418"/>
                    </a:lnTo>
                    <a:lnTo>
                      <a:pt x="479" y="418"/>
                    </a:lnTo>
                    <a:lnTo>
                      <a:pt x="498" y="414"/>
                    </a:lnTo>
                    <a:lnTo>
                      <a:pt x="517" y="408"/>
                    </a:lnTo>
                    <a:lnTo>
                      <a:pt x="535" y="402"/>
                    </a:lnTo>
                    <a:lnTo>
                      <a:pt x="550" y="393"/>
                    </a:lnTo>
                    <a:lnTo>
                      <a:pt x="566" y="383"/>
                    </a:lnTo>
                    <a:lnTo>
                      <a:pt x="580" y="371"/>
                    </a:lnTo>
                    <a:lnTo>
                      <a:pt x="594" y="360"/>
                    </a:lnTo>
                    <a:lnTo>
                      <a:pt x="605" y="345"/>
                    </a:lnTo>
                    <a:lnTo>
                      <a:pt x="617" y="330"/>
                    </a:lnTo>
                    <a:lnTo>
                      <a:pt x="621" y="321"/>
                    </a:lnTo>
                    <a:lnTo>
                      <a:pt x="624" y="316"/>
                    </a:lnTo>
                    <a:lnTo>
                      <a:pt x="625" y="314"/>
                    </a:lnTo>
                    <a:lnTo>
                      <a:pt x="627" y="313"/>
                    </a:lnTo>
                    <a:lnTo>
                      <a:pt x="632" y="303"/>
                    </a:lnTo>
                    <a:lnTo>
                      <a:pt x="634" y="299"/>
                    </a:lnTo>
                    <a:lnTo>
                      <a:pt x="635" y="297"/>
                    </a:lnTo>
                    <a:lnTo>
                      <a:pt x="637" y="295"/>
                    </a:lnTo>
                    <a:lnTo>
                      <a:pt x="637" y="263"/>
                    </a:lnTo>
                    <a:lnTo>
                      <a:pt x="636" y="247"/>
                    </a:lnTo>
                    <a:lnTo>
                      <a:pt x="634" y="232"/>
                    </a:lnTo>
                    <a:lnTo>
                      <a:pt x="625" y="201"/>
                    </a:lnTo>
                    <a:lnTo>
                      <a:pt x="613" y="172"/>
                    </a:lnTo>
                    <a:lnTo>
                      <a:pt x="595" y="144"/>
                    </a:lnTo>
                    <a:lnTo>
                      <a:pt x="585" y="130"/>
                    </a:lnTo>
                    <a:lnTo>
                      <a:pt x="573" y="116"/>
                    </a:lnTo>
                    <a:lnTo>
                      <a:pt x="545" y="89"/>
                    </a:lnTo>
                    <a:lnTo>
                      <a:pt x="516" y="62"/>
                    </a:lnTo>
                    <a:close/>
                  </a:path>
                </a:pathLst>
              </a:custGeom>
              <a:solidFill>
                <a:srgbClr val="FF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Freeform 42">
                <a:extLst>
                  <a:ext uri="{FF2B5EF4-FFF2-40B4-BE49-F238E27FC236}">
                    <a16:creationId xmlns:a16="http://schemas.microsoft.com/office/drawing/2014/main" id="{C640E3B2-7175-1A66-3908-4BC55F8C7D0F}"/>
                  </a:ext>
                </a:extLst>
              </p:cNvPr>
              <p:cNvSpPr>
                <a:spLocks/>
              </p:cNvSpPr>
              <p:nvPr/>
            </p:nvSpPr>
            <p:spPr bwMode="auto">
              <a:xfrm>
                <a:off x="6016626" y="3263900"/>
                <a:ext cx="252413" cy="268288"/>
              </a:xfrm>
              <a:custGeom>
                <a:avLst/>
                <a:gdLst>
                  <a:gd name="T0" fmla="*/ 264 w 637"/>
                  <a:gd name="T1" fmla="*/ 37 h 676"/>
                  <a:gd name="T2" fmla="*/ 235 w 637"/>
                  <a:gd name="T3" fmla="*/ 75 h 676"/>
                  <a:gd name="T4" fmla="*/ 215 w 637"/>
                  <a:gd name="T5" fmla="*/ 114 h 676"/>
                  <a:gd name="T6" fmla="*/ 200 w 637"/>
                  <a:gd name="T7" fmla="*/ 153 h 676"/>
                  <a:gd name="T8" fmla="*/ 193 w 637"/>
                  <a:gd name="T9" fmla="*/ 194 h 676"/>
                  <a:gd name="T10" fmla="*/ 191 w 637"/>
                  <a:gd name="T11" fmla="*/ 233 h 676"/>
                  <a:gd name="T12" fmla="*/ 196 w 637"/>
                  <a:gd name="T13" fmla="*/ 275 h 676"/>
                  <a:gd name="T14" fmla="*/ 207 w 637"/>
                  <a:gd name="T15" fmla="*/ 316 h 676"/>
                  <a:gd name="T16" fmla="*/ 225 w 637"/>
                  <a:gd name="T17" fmla="*/ 359 h 676"/>
                  <a:gd name="T18" fmla="*/ 0 w 637"/>
                  <a:gd name="T19" fmla="*/ 676 h 676"/>
                  <a:gd name="T20" fmla="*/ 286 w 637"/>
                  <a:gd name="T21" fmla="*/ 422 h 676"/>
                  <a:gd name="T22" fmla="*/ 369 w 637"/>
                  <a:gd name="T23" fmla="*/ 419 h 676"/>
                  <a:gd name="T24" fmla="*/ 392 w 637"/>
                  <a:gd name="T25" fmla="*/ 422 h 676"/>
                  <a:gd name="T26" fmla="*/ 403 w 637"/>
                  <a:gd name="T27" fmla="*/ 422 h 676"/>
                  <a:gd name="T28" fmla="*/ 409 w 637"/>
                  <a:gd name="T29" fmla="*/ 422 h 676"/>
                  <a:gd name="T30" fmla="*/ 416 w 637"/>
                  <a:gd name="T31" fmla="*/ 423 h 676"/>
                  <a:gd name="T32" fmla="*/ 438 w 637"/>
                  <a:gd name="T33" fmla="*/ 423 h 676"/>
                  <a:gd name="T34" fmla="*/ 442 w 637"/>
                  <a:gd name="T35" fmla="*/ 422 h 676"/>
                  <a:gd name="T36" fmla="*/ 448 w 637"/>
                  <a:gd name="T37" fmla="*/ 422 h 676"/>
                  <a:gd name="T38" fmla="*/ 459 w 637"/>
                  <a:gd name="T39" fmla="*/ 422 h 676"/>
                  <a:gd name="T40" fmla="*/ 469 w 637"/>
                  <a:gd name="T41" fmla="*/ 419 h 676"/>
                  <a:gd name="T42" fmla="*/ 473 w 637"/>
                  <a:gd name="T43" fmla="*/ 418 h 676"/>
                  <a:gd name="T44" fmla="*/ 479 w 637"/>
                  <a:gd name="T45" fmla="*/ 418 h 676"/>
                  <a:gd name="T46" fmla="*/ 498 w 637"/>
                  <a:gd name="T47" fmla="*/ 414 h 676"/>
                  <a:gd name="T48" fmla="*/ 517 w 637"/>
                  <a:gd name="T49" fmla="*/ 408 h 676"/>
                  <a:gd name="T50" fmla="*/ 535 w 637"/>
                  <a:gd name="T51" fmla="*/ 402 h 676"/>
                  <a:gd name="T52" fmla="*/ 550 w 637"/>
                  <a:gd name="T53" fmla="*/ 393 h 676"/>
                  <a:gd name="T54" fmla="*/ 566 w 637"/>
                  <a:gd name="T55" fmla="*/ 383 h 676"/>
                  <a:gd name="T56" fmla="*/ 580 w 637"/>
                  <a:gd name="T57" fmla="*/ 371 h 676"/>
                  <a:gd name="T58" fmla="*/ 594 w 637"/>
                  <a:gd name="T59" fmla="*/ 360 h 676"/>
                  <a:gd name="T60" fmla="*/ 605 w 637"/>
                  <a:gd name="T61" fmla="*/ 345 h 676"/>
                  <a:gd name="T62" fmla="*/ 617 w 637"/>
                  <a:gd name="T63" fmla="*/ 330 h 676"/>
                  <a:gd name="T64" fmla="*/ 621 w 637"/>
                  <a:gd name="T65" fmla="*/ 321 h 676"/>
                  <a:gd name="T66" fmla="*/ 624 w 637"/>
                  <a:gd name="T67" fmla="*/ 316 h 676"/>
                  <a:gd name="T68" fmla="*/ 625 w 637"/>
                  <a:gd name="T69" fmla="*/ 314 h 676"/>
                  <a:gd name="T70" fmla="*/ 627 w 637"/>
                  <a:gd name="T71" fmla="*/ 313 h 676"/>
                  <a:gd name="T72" fmla="*/ 632 w 637"/>
                  <a:gd name="T73" fmla="*/ 303 h 676"/>
                  <a:gd name="T74" fmla="*/ 634 w 637"/>
                  <a:gd name="T75" fmla="*/ 299 h 676"/>
                  <a:gd name="T76" fmla="*/ 635 w 637"/>
                  <a:gd name="T77" fmla="*/ 297 h 676"/>
                  <a:gd name="T78" fmla="*/ 637 w 637"/>
                  <a:gd name="T79" fmla="*/ 295 h 676"/>
                  <a:gd name="T80" fmla="*/ 637 w 637"/>
                  <a:gd name="T81" fmla="*/ 263 h 676"/>
                  <a:gd name="T82" fmla="*/ 636 w 637"/>
                  <a:gd name="T83" fmla="*/ 247 h 676"/>
                  <a:gd name="T84" fmla="*/ 634 w 637"/>
                  <a:gd name="T85" fmla="*/ 232 h 676"/>
                  <a:gd name="T86" fmla="*/ 625 w 637"/>
                  <a:gd name="T87" fmla="*/ 201 h 676"/>
                  <a:gd name="T88" fmla="*/ 613 w 637"/>
                  <a:gd name="T89" fmla="*/ 172 h 676"/>
                  <a:gd name="T90" fmla="*/ 595 w 637"/>
                  <a:gd name="T91" fmla="*/ 144 h 676"/>
                  <a:gd name="T92" fmla="*/ 585 w 637"/>
                  <a:gd name="T93" fmla="*/ 130 h 676"/>
                  <a:gd name="T94" fmla="*/ 573 w 637"/>
                  <a:gd name="T95" fmla="*/ 116 h 676"/>
                  <a:gd name="T96" fmla="*/ 545 w 637"/>
                  <a:gd name="T97" fmla="*/ 89 h 676"/>
                  <a:gd name="T98" fmla="*/ 516 w 637"/>
                  <a:gd name="T99" fmla="*/ 62 h 676"/>
                  <a:gd name="T100" fmla="*/ 481 w 637"/>
                  <a:gd name="T101" fmla="*/ 37 h 676"/>
                  <a:gd name="T102" fmla="*/ 448 w 637"/>
                  <a:gd name="T103" fmla="*/ 20 h 676"/>
                  <a:gd name="T104" fmla="*/ 415 w 637"/>
                  <a:gd name="T105" fmla="*/ 7 h 676"/>
                  <a:gd name="T106" fmla="*/ 384 w 637"/>
                  <a:gd name="T107" fmla="*/ 1 h 676"/>
                  <a:gd name="T108" fmla="*/ 353 w 637"/>
                  <a:gd name="T109" fmla="*/ 0 h 676"/>
                  <a:gd name="T110" fmla="*/ 323 w 637"/>
                  <a:gd name="T111" fmla="*/ 7 h 676"/>
                  <a:gd name="T112" fmla="*/ 293 w 637"/>
                  <a:gd name="T113" fmla="*/ 18 h 676"/>
                  <a:gd name="T114" fmla="*/ 264 w 637"/>
                  <a:gd name="T115" fmla="*/ 37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7" h="676">
                    <a:moveTo>
                      <a:pt x="264" y="37"/>
                    </a:moveTo>
                    <a:lnTo>
                      <a:pt x="235" y="75"/>
                    </a:lnTo>
                    <a:lnTo>
                      <a:pt x="215" y="114"/>
                    </a:lnTo>
                    <a:lnTo>
                      <a:pt x="200" y="153"/>
                    </a:lnTo>
                    <a:lnTo>
                      <a:pt x="193" y="194"/>
                    </a:lnTo>
                    <a:lnTo>
                      <a:pt x="191" y="233"/>
                    </a:lnTo>
                    <a:lnTo>
                      <a:pt x="196" y="275"/>
                    </a:lnTo>
                    <a:lnTo>
                      <a:pt x="207" y="316"/>
                    </a:lnTo>
                    <a:lnTo>
                      <a:pt x="225" y="359"/>
                    </a:lnTo>
                    <a:lnTo>
                      <a:pt x="0" y="676"/>
                    </a:lnTo>
                    <a:lnTo>
                      <a:pt x="286" y="422"/>
                    </a:lnTo>
                    <a:lnTo>
                      <a:pt x="369" y="419"/>
                    </a:lnTo>
                    <a:lnTo>
                      <a:pt x="392" y="422"/>
                    </a:lnTo>
                    <a:lnTo>
                      <a:pt x="403" y="422"/>
                    </a:lnTo>
                    <a:lnTo>
                      <a:pt x="409" y="422"/>
                    </a:lnTo>
                    <a:lnTo>
                      <a:pt x="416" y="423"/>
                    </a:lnTo>
                    <a:lnTo>
                      <a:pt x="438" y="423"/>
                    </a:lnTo>
                    <a:lnTo>
                      <a:pt x="442" y="422"/>
                    </a:lnTo>
                    <a:lnTo>
                      <a:pt x="448" y="422"/>
                    </a:lnTo>
                    <a:lnTo>
                      <a:pt x="459" y="422"/>
                    </a:lnTo>
                    <a:lnTo>
                      <a:pt x="469" y="419"/>
                    </a:lnTo>
                    <a:lnTo>
                      <a:pt x="473" y="418"/>
                    </a:lnTo>
                    <a:lnTo>
                      <a:pt x="479" y="418"/>
                    </a:lnTo>
                    <a:lnTo>
                      <a:pt x="498" y="414"/>
                    </a:lnTo>
                    <a:lnTo>
                      <a:pt x="517" y="408"/>
                    </a:lnTo>
                    <a:lnTo>
                      <a:pt x="535" y="402"/>
                    </a:lnTo>
                    <a:lnTo>
                      <a:pt x="550" y="393"/>
                    </a:lnTo>
                    <a:lnTo>
                      <a:pt x="566" y="383"/>
                    </a:lnTo>
                    <a:lnTo>
                      <a:pt x="580" y="371"/>
                    </a:lnTo>
                    <a:lnTo>
                      <a:pt x="594" y="360"/>
                    </a:lnTo>
                    <a:lnTo>
                      <a:pt x="605" y="345"/>
                    </a:lnTo>
                    <a:lnTo>
                      <a:pt x="617" y="330"/>
                    </a:lnTo>
                    <a:lnTo>
                      <a:pt x="621" y="321"/>
                    </a:lnTo>
                    <a:lnTo>
                      <a:pt x="624" y="316"/>
                    </a:lnTo>
                    <a:lnTo>
                      <a:pt x="625" y="314"/>
                    </a:lnTo>
                    <a:lnTo>
                      <a:pt x="627" y="313"/>
                    </a:lnTo>
                    <a:lnTo>
                      <a:pt x="632" y="303"/>
                    </a:lnTo>
                    <a:lnTo>
                      <a:pt x="634" y="299"/>
                    </a:lnTo>
                    <a:lnTo>
                      <a:pt x="635" y="297"/>
                    </a:lnTo>
                    <a:lnTo>
                      <a:pt x="637" y="295"/>
                    </a:lnTo>
                    <a:lnTo>
                      <a:pt x="637" y="263"/>
                    </a:lnTo>
                    <a:lnTo>
                      <a:pt x="636" y="247"/>
                    </a:lnTo>
                    <a:lnTo>
                      <a:pt x="634" y="232"/>
                    </a:lnTo>
                    <a:lnTo>
                      <a:pt x="625" y="201"/>
                    </a:lnTo>
                    <a:lnTo>
                      <a:pt x="613" y="172"/>
                    </a:lnTo>
                    <a:lnTo>
                      <a:pt x="595" y="144"/>
                    </a:lnTo>
                    <a:lnTo>
                      <a:pt x="585" y="130"/>
                    </a:lnTo>
                    <a:lnTo>
                      <a:pt x="573" y="116"/>
                    </a:lnTo>
                    <a:lnTo>
                      <a:pt x="545" y="89"/>
                    </a:lnTo>
                    <a:lnTo>
                      <a:pt x="516" y="62"/>
                    </a:lnTo>
                    <a:lnTo>
                      <a:pt x="481" y="37"/>
                    </a:lnTo>
                    <a:lnTo>
                      <a:pt x="448" y="20"/>
                    </a:lnTo>
                    <a:lnTo>
                      <a:pt x="415" y="7"/>
                    </a:lnTo>
                    <a:lnTo>
                      <a:pt x="384" y="1"/>
                    </a:lnTo>
                    <a:lnTo>
                      <a:pt x="353" y="0"/>
                    </a:lnTo>
                    <a:lnTo>
                      <a:pt x="323" y="7"/>
                    </a:lnTo>
                    <a:lnTo>
                      <a:pt x="293" y="18"/>
                    </a:lnTo>
                    <a:lnTo>
                      <a:pt x="264" y="37"/>
                    </a:lnTo>
                  </a:path>
                </a:pathLst>
              </a:custGeom>
              <a:noFill/>
              <a:ln w="9525">
                <a:solidFill>
                  <a:srgbClr val="CC00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 name="Freeform 43">
                <a:extLst>
                  <a:ext uri="{FF2B5EF4-FFF2-40B4-BE49-F238E27FC236}">
                    <a16:creationId xmlns:a16="http://schemas.microsoft.com/office/drawing/2014/main" id="{E26BDD44-7FDD-2097-6927-6902946C93CD}"/>
                  </a:ext>
                </a:extLst>
              </p:cNvPr>
              <p:cNvSpPr>
                <a:spLocks/>
              </p:cNvSpPr>
              <p:nvPr/>
            </p:nvSpPr>
            <p:spPr bwMode="auto">
              <a:xfrm>
                <a:off x="6062663" y="3355975"/>
                <a:ext cx="254000" cy="268288"/>
              </a:xfrm>
              <a:custGeom>
                <a:avLst/>
                <a:gdLst>
                  <a:gd name="T0" fmla="*/ 516 w 638"/>
                  <a:gd name="T1" fmla="*/ 62 h 676"/>
                  <a:gd name="T2" fmla="*/ 481 w 638"/>
                  <a:gd name="T3" fmla="*/ 37 h 676"/>
                  <a:gd name="T4" fmla="*/ 448 w 638"/>
                  <a:gd name="T5" fmla="*/ 20 h 676"/>
                  <a:gd name="T6" fmla="*/ 415 w 638"/>
                  <a:gd name="T7" fmla="*/ 7 h 676"/>
                  <a:gd name="T8" fmla="*/ 384 w 638"/>
                  <a:gd name="T9" fmla="*/ 1 h 676"/>
                  <a:gd name="T10" fmla="*/ 353 w 638"/>
                  <a:gd name="T11" fmla="*/ 0 h 676"/>
                  <a:gd name="T12" fmla="*/ 323 w 638"/>
                  <a:gd name="T13" fmla="*/ 7 h 676"/>
                  <a:gd name="T14" fmla="*/ 293 w 638"/>
                  <a:gd name="T15" fmla="*/ 18 h 676"/>
                  <a:gd name="T16" fmla="*/ 264 w 638"/>
                  <a:gd name="T17" fmla="*/ 37 h 676"/>
                  <a:gd name="T18" fmla="*/ 236 w 638"/>
                  <a:gd name="T19" fmla="*/ 75 h 676"/>
                  <a:gd name="T20" fmla="*/ 215 w 638"/>
                  <a:gd name="T21" fmla="*/ 114 h 676"/>
                  <a:gd name="T22" fmla="*/ 200 w 638"/>
                  <a:gd name="T23" fmla="*/ 153 h 676"/>
                  <a:gd name="T24" fmla="*/ 193 w 638"/>
                  <a:gd name="T25" fmla="*/ 194 h 676"/>
                  <a:gd name="T26" fmla="*/ 191 w 638"/>
                  <a:gd name="T27" fmla="*/ 233 h 676"/>
                  <a:gd name="T28" fmla="*/ 196 w 638"/>
                  <a:gd name="T29" fmla="*/ 275 h 676"/>
                  <a:gd name="T30" fmla="*/ 207 w 638"/>
                  <a:gd name="T31" fmla="*/ 316 h 676"/>
                  <a:gd name="T32" fmla="*/ 225 w 638"/>
                  <a:gd name="T33" fmla="*/ 359 h 676"/>
                  <a:gd name="T34" fmla="*/ 0 w 638"/>
                  <a:gd name="T35" fmla="*/ 676 h 676"/>
                  <a:gd name="T36" fmla="*/ 286 w 638"/>
                  <a:gd name="T37" fmla="*/ 422 h 676"/>
                  <a:gd name="T38" fmla="*/ 369 w 638"/>
                  <a:gd name="T39" fmla="*/ 419 h 676"/>
                  <a:gd name="T40" fmla="*/ 392 w 638"/>
                  <a:gd name="T41" fmla="*/ 422 h 676"/>
                  <a:gd name="T42" fmla="*/ 403 w 638"/>
                  <a:gd name="T43" fmla="*/ 422 h 676"/>
                  <a:gd name="T44" fmla="*/ 409 w 638"/>
                  <a:gd name="T45" fmla="*/ 422 h 676"/>
                  <a:gd name="T46" fmla="*/ 416 w 638"/>
                  <a:gd name="T47" fmla="*/ 423 h 676"/>
                  <a:gd name="T48" fmla="*/ 438 w 638"/>
                  <a:gd name="T49" fmla="*/ 423 h 676"/>
                  <a:gd name="T50" fmla="*/ 442 w 638"/>
                  <a:gd name="T51" fmla="*/ 422 h 676"/>
                  <a:gd name="T52" fmla="*/ 448 w 638"/>
                  <a:gd name="T53" fmla="*/ 422 h 676"/>
                  <a:gd name="T54" fmla="*/ 459 w 638"/>
                  <a:gd name="T55" fmla="*/ 422 h 676"/>
                  <a:gd name="T56" fmla="*/ 469 w 638"/>
                  <a:gd name="T57" fmla="*/ 419 h 676"/>
                  <a:gd name="T58" fmla="*/ 473 w 638"/>
                  <a:gd name="T59" fmla="*/ 418 h 676"/>
                  <a:gd name="T60" fmla="*/ 479 w 638"/>
                  <a:gd name="T61" fmla="*/ 418 h 676"/>
                  <a:gd name="T62" fmla="*/ 499 w 638"/>
                  <a:gd name="T63" fmla="*/ 414 h 676"/>
                  <a:gd name="T64" fmla="*/ 517 w 638"/>
                  <a:gd name="T65" fmla="*/ 408 h 676"/>
                  <a:gd name="T66" fmla="*/ 535 w 638"/>
                  <a:gd name="T67" fmla="*/ 402 h 676"/>
                  <a:gd name="T68" fmla="*/ 550 w 638"/>
                  <a:gd name="T69" fmla="*/ 393 h 676"/>
                  <a:gd name="T70" fmla="*/ 566 w 638"/>
                  <a:gd name="T71" fmla="*/ 383 h 676"/>
                  <a:gd name="T72" fmla="*/ 580 w 638"/>
                  <a:gd name="T73" fmla="*/ 371 h 676"/>
                  <a:gd name="T74" fmla="*/ 594 w 638"/>
                  <a:gd name="T75" fmla="*/ 360 h 676"/>
                  <a:gd name="T76" fmla="*/ 605 w 638"/>
                  <a:gd name="T77" fmla="*/ 345 h 676"/>
                  <a:gd name="T78" fmla="*/ 617 w 638"/>
                  <a:gd name="T79" fmla="*/ 330 h 676"/>
                  <a:gd name="T80" fmla="*/ 621 w 638"/>
                  <a:gd name="T81" fmla="*/ 321 h 676"/>
                  <a:gd name="T82" fmla="*/ 624 w 638"/>
                  <a:gd name="T83" fmla="*/ 316 h 676"/>
                  <a:gd name="T84" fmla="*/ 625 w 638"/>
                  <a:gd name="T85" fmla="*/ 314 h 676"/>
                  <a:gd name="T86" fmla="*/ 627 w 638"/>
                  <a:gd name="T87" fmla="*/ 313 h 676"/>
                  <a:gd name="T88" fmla="*/ 632 w 638"/>
                  <a:gd name="T89" fmla="*/ 303 h 676"/>
                  <a:gd name="T90" fmla="*/ 634 w 638"/>
                  <a:gd name="T91" fmla="*/ 299 h 676"/>
                  <a:gd name="T92" fmla="*/ 635 w 638"/>
                  <a:gd name="T93" fmla="*/ 296 h 676"/>
                  <a:gd name="T94" fmla="*/ 638 w 638"/>
                  <a:gd name="T95" fmla="*/ 295 h 676"/>
                  <a:gd name="T96" fmla="*/ 638 w 638"/>
                  <a:gd name="T97" fmla="*/ 263 h 676"/>
                  <a:gd name="T98" fmla="*/ 636 w 638"/>
                  <a:gd name="T99" fmla="*/ 247 h 676"/>
                  <a:gd name="T100" fmla="*/ 634 w 638"/>
                  <a:gd name="T101" fmla="*/ 232 h 676"/>
                  <a:gd name="T102" fmla="*/ 625 w 638"/>
                  <a:gd name="T103" fmla="*/ 201 h 676"/>
                  <a:gd name="T104" fmla="*/ 613 w 638"/>
                  <a:gd name="T105" fmla="*/ 172 h 676"/>
                  <a:gd name="T106" fmla="*/ 595 w 638"/>
                  <a:gd name="T107" fmla="*/ 144 h 676"/>
                  <a:gd name="T108" fmla="*/ 585 w 638"/>
                  <a:gd name="T109" fmla="*/ 130 h 676"/>
                  <a:gd name="T110" fmla="*/ 573 w 638"/>
                  <a:gd name="T111" fmla="*/ 116 h 676"/>
                  <a:gd name="T112" fmla="*/ 546 w 638"/>
                  <a:gd name="T113" fmla="*/ 88 h 676"/>
                  <a:gd name="T114" fmla="*/ 516 w 638"/>
                  <a:gd name="T115" fmla="*/ 62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8" h="676">
                    <a:moveTo>
                      <a:pt x="516" y="62"/>
                    </a:moveTo>
                    <a:lnTo>
                      <a:pt x="481" y="37"/>
                    </a:lnTo>
                    <a:lnTo>
                      <a:pt x="448" y="20"/>
                    </a:lnTo>
                    <a:lnTo>
                      <a:pt x="415" y="7"/>
                    </a:lnTo>
                    <a:lnTo>
                      <a:pt x="384" y="1"/>
                    </a:lnTo>
                    <a:lnTo>
                      <a:pt x="353" y="0"/>
                    </a:lnTo>
                    <a:lnTo>
                      <a:pt x="323" y="7"/>
                    </a:lnTo>
                    <a:lnTo>
                      <a:pt x="293" y="18"/>
                    </a:lnTo>
                    <a:lnTo>
                      <a:pt x="264" y="37"/>
                    </a:lnTo>
                    <a:lnTo>
                      <a:pt x="236" y="75"/>
                    </a:lnTo>
                    <a:lnTo>
                      <a:pt x="215" y="114"/>
                    </a:lnTo>
                    <a:lnTo>
                      <a:pt x="200" y="153"/>
                    </a:lnTo>
                    <a:lnTo>
                      <a:pt x="193" y="194"/>
                    </a:lnTo>
                    <a:lnTo>
                      <a:pt x="191" y="233"/>
                    </a:lnTo>
                    <a:lnTo>
                      <a:pt x="196" y="275"/>
                    </a:lnTo>
                    <a:lnTo>
                      <a:pt x="207" y="316"/>
                    </a:lnTo>
                    <a:lnTo>
                      <a:pt x="225" y="359"/>
                    </a:lnTo>
                    <a:lnTo>
                      <a:pt x="0" y="676"/>
                    </a:lnTo>
                    <a:lnTo>
                      <a:pt x="286" y="422"/>
                    </a:lnTo>
                    <a:lnTo>
                      <a:pt x="369" y="419"/>
                    </a:lnTo>
                    <a:lnTo>
                      <a:pt x="392" y="422"/>
                    </a:lnTo>
                    <a:lnTo>
                      <a:pt x="403" y="422"/>
                    </a:lnTo>
                    <a:lnTo>
                      <a:pt x="409" y="422"/>
                    </a:lnTo>
                    <a:lnTo>
                      <a:pt x="416" y="423"/>
                    </a:lnTo>
                    <a:lnTo>
                      <a:pt x="438" y="423"/>
                    </a:lnTo>
                    <a:lnTo>
                      <a:pt x="442" y="422"/>
                    </a:lnTo>
                    <a:lnTo>
                      <a:pt x="448" y="422"/>
                    </a:lnTo>
                    <a:lnTo>
                      <a:pt x="459" y="422"/>
                    </a:lnTo>
                    <a:lnTo>
                      <a:pt x="469" y="419"/>
                    </a:lnTo>
                    <a:lnTo>
                      <a:pt x="473" y="418"/>
                    </a:lnTo>
                    <a:lnTo>
                      <a:pt x="479" y="418"/>
                    </a:lnTo>
                    <a:lnTo>
                      <a:pt x="499" y="414"/>
                    </a:lnTo>
                    <a:lnTo>
                      <a:pt x="517" y="408"/>
                    </a:lnTo>
                    <a:lnTo>
                      <a:pt x="535" y="402"/>
                    </a:lnTo>
                    <a:lnTo>
                      <a:pt x="550" y="393"/>
                    </a:lnTo>
                    <a:lnTo>
                      <a:pt x="566" y="383"/>
                    </a:lnTo>
                    <a:lnTo>
                      <a:pt x="580" y="371"/>
                    </a:lnTo>
                    <a:lnTo>
                      <a:pt x="594" y="360"/>
                    </a:lnTo>
                    <a:lnTo>
                      <a:pt x="605" y="345"/>
                    </a:lnTo>
                    <a:lnTo>
                      <a:pt x="617" y="330"/>
                    </a:lnTo>
                    <a:lnTo>
                      <a:pt x="621" y="321"/>
                    </a:lnTo>
                    <a:lnTo>
                      <a:pt x="624" y="316"/>
                    </a:lnTo>
                    <a:lnTo>
                      <a:pt x="625" y="314"/>
                    </a:lnTo>
                    <a:lnTo>
                      <a:pt x="627" y="313"/>
                    </a:lnTo>
                    <a:lnTo>
                      <a:pt x="632" y="303"/>
                    </a:lnTo>
                    <a:lnTo>
                      <a:pt x="634" y="299"/>
                    </a:lnTo>
                    <a:lnTo>
                      <a:pt x="635" y="296"/>
                    </a:lnTo>
                    <a:lnTo>
                      <a:pt x="638" y="295"/>
                    </a:lnTo>
                    <a:lnTo>
                      <a:pt x="638" y="263"/>
                    </a:lnTo>
                    <a:lnTo>
                      <a:pt x="636" y="247"/>
                    </a:lnTo>
                    <a:lnTo>
                      <a:pt x="634" y="232"/>
                    </a:lnTo>
                    <a:lnTo>
                      <a:pt x="625" y="201"/>
                    </a:lnTo>
                    <a:lnTo>
                      <a:pt x="613" y="172"/>
                    </a:lnTo>
                    <a:lnTo>
                      <a:pt x="595" y="144"/>
                    </a:lnTo>
                    <a:lnTo>
                      <a:pt x="585" y="130"/>
                    </a:lnTo>
                    <a:lnTo>
                      <a:pt x="573" y="116"/>
                    </a:lnTo>
                    <a:lnTo>
                      <a:pt x="546" y="88"/>
                    </a:lnTo>
                    <a:lnTo>
                      <a:pt x="516" y="62"/>
                    </a:lnTo>
                    <a:close/>
                  </a:path>
                </a:pathLst>
              </a:custGeom>
              <a:solidFill>
                <a:srgbClr val="FF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 name="Freeform 44">
                <a:extLst>
                  <a:ext uri="{FF2B5EF4-FFF2-40B4-BE49-F238E27FC236}">
                    <a16:creationId xmlns:a16="http://schemas.microsoft.com/office/drawing/2014/main" id="{CE772A53-B65E-1F5F-04D8-E73F23C93C9C}"/>
                  </a:ext>
                </a:extLst>
              </p:cNvPr>
              <p:cNvSpPr>
                <a:spLocks/>
              </p:cNvSpPr>
              <p:nvPr/>
            </p:nvSpPr>
            <p:spPr bwMode="auto">
              <a:xfrm>
                <a:off x="6062663" y="3355975"/>
                <a:ext cx="254000" cy="268288"/>
              </a:xfrm>
              <a:custGeom>
                <a:avLst/>
                <a:gdLst>
                  <a:gd name="T0" fmla="*/ 264 w 638"/>
                  <a:gd name="T1" fmla="*/ 37 h 676"/>
                  <a:gd name="T2" fmla="*/ 236 w 638"/>
                  <a:gd name="T3" fmla="*/ 75 h 676"/>
                  <a:gd name="T4" fmla="*/ 215 w 638"/>
                  <a:gd name="T5" fmla="*/ 114 h 676"/>
                  <a:gd name="T6" fmla="*/ 200 w 638"/>
                  <a:gd name="T7" fmla="*/ 153 h 676"/>
                  <a:gd name="T8" fmla="*/ 193 w 638"/>
                  <a:gd name="T9" fmla="*/ 194 h 676"/>
                  <a:gd name="T10" fmla="*/ 191 w 638"/>
                  <a:gd name="T11" fmla="*/ 233 h 676"/>
                  <a:gd name="T12" fmla="*/ 196 w 638"/>
                  <a:gd name="T13" fmla="*/ 275 h 676"/>
                  <a:gd name="T14" fmla="*/ 207 w 638"/>
                  <a:gd name="T15" fmla="*/ 316 h 676"/>
                  <a:gd name="T16" fmla="*/ 225 w 638"/>
                  <a:gd name="T17" fmla="*/ 359 h 676"/>
                  <a:gd name="T18" fmla="*/ 0 w 638"/>
                  <a:gd name="T19" fmla="*/ 676 h 676"/>
                  <a:gd name="T20" fmla="*/ 286 w 638"/>
                  <a:gd name="T21" fmla="*/ 422 h 676"/>
                  <a:gd name="T22" fmla="*/ 369 w 638"/>
                  <a:gd name="T23" fmla="*/ 419 h 676"/>
                  <a:gd name="T24" fmla="*/ 392 w 638"/>
                  <a:gd name="T25" fmla="*/ 422 h 676"/>
                  <a:gd name="T26" fmla="*/ 403 w 638"/>
                  <a:gd name="T27" fmla="*/ 422 h 676"/>
                  <a:gd name="T28" fmla="*/ 409 w 638"/>
                  <a:gd name="T29" fmla="*/ 422 h 676"/>
                  <a:gd name="T30" fmla="*/ 416 w 638"/>
                  <a:gd name="T31" fmla="*/ 423 h 676"/>
                  <a:gd name="T32" fmla="*/ 438 w 638"/>
                  <a:gd name="T33" fmla="*/ 423 h 676"/>
                  <a:gd name="T34" fmla="*/ 442 w 638"/>
                  <a:gd name="T35" fmla="*/ 422 h 676"/>
                  <a:gd name="T36" fmla="*/ 448 w 638"/>
                  <a:gd name="T37" fmla="*/ 422 h 676"/>
                  <a:gd name="T38" fmla="*/ 459 w 638"/>
                  <a:gd name="T39" fmla="*/ 422 h 676"/>
                  <a:gd name="T40" fmla="*/ 469 w 638"/>
                  <a:gd name="T41" fmla="*/ 419 h 676"/>
                  <a:gd name="T42" fmla="*/ 473 w 638"/>
                  <a:gd name="T43" fmla="*/ 418 h 676"/>
                  <a:gd name="T44" fmla="*/ 479 w 638"/>
                  <a:gd name="T45" fmla="*/ 418 h 676"/>
                  <a:gd name="T46" fmla="*/ 499 w 638"/>
                  <a:gd name="T47" fmla="*/ 414 h 676"/>
                  <a:gd name="T48" fmla="*/ 517 w 638"/>
                  <a:gd name="T49" fmla="*/ 408 h 676"/>
                  <a:gd name="T50" fmla="*/ 535 w 638"/>
                  <a:gd name="T51" fmla="*/ 402 h 676"/>
                  <a:gd name="T52" fmla="*/ 550 w 638"/>
                  <a:gd name="T53" fmla="*/ 393 h 676"/>
                  <a:gd name="T54" fmla="*/ 566 w 638"/>
                  <a:gd name="T55" fmla="*/ 383 h 676"/>
                  <a:gd name="T56" fmla="*/ 580 w 638"/>
                  <a:gd name="T57" fmla="*/ 371 h 676"/>
                  <a:gd name="T58" fmla="*/ 594 w 638"/>
                  <a:gd name="T59" fmla="*/ 360 h 676"/>
                  <a:gd name="T60" fmla="*/ 605 w 638"/>
                  <a:gd name="T61" fmla="*/ 345 h 676"/>
                  <a:gd name="T62" fmla="*/ 617 w 638"/>
                  <a:gd name="T63" fmla="*/ 330 h 676"/>
                  <a:gd name="T64" fmla="*/ 621 w 638"/>
                  <a:gd name="T65" fmla="*/ 321 h 676"/>
                  <a:gd name="T66" fmla="*/ 624 w 638"/>
                  <a:gd name="T67" fmla="*/ 316 h 676"/>
                  <a:gd name="T68" fmla="*/ 625 w 638"/>
                  <a:gd name="T69" fmla="*/ 314 h 676"/>
                  <a:gd name="T70" fmla="*/ 627 w 638"/>
                  <a:gd name="T71" fmla="*/ 313 h 676"/>
                  <a:gd name="T72" fmla="*/ 632 w 638"/>
                  <a:gd name="T73" fmla="*/ 303 h 676"/>
                  <a:gd name="T74" fmla="*/ 634 w 638"/>
                  <a:gd name="T75" fmla="*/ 299 h 676"/>
                  <a:gd name="T76" fmla="*/ 635 w 638"/>
                  <a:gd name="T77" fmla="*/ 296 h 676"/>
                  <a:gd name="T78" fmla="*/ 638 w 638"/>
                  <a:gd name="T79" fmla="*/ 295 h 676"/>
                  <a:gd name="T80" fmla="*/ 638 w 638"/>
                  <a:gd name="T81" fmla="*/ 263 h 676"/>
                  <a:gd name="T82" fmla="*/ 636 w 638"/>
                  <a:gd name="T83" fmla="*/ 247 h 676"/>
                  <a:gd name="T84" fmla="*/ 634 w 638"/>
                  <a:gd name="T85" fmla="*/ 232 h 676"/>
                  <a:gd name="T86" fmla="*/ 625 w 638"/>
                  <a:gd name="T87" fmla="*/ 201 h 676"/>
                  <a:gd name="T88" fmla="*/ 613 w 638"/>
                  <a:gd name="T89" fmla="*/ 172 h 676"/>
                  <a:gd name="T90" fmla="*/ 595 w 638"/>
                  <a:gd name="T91" fmla="*/ 144 h 676"/>
                  <a:gd name="T92" fmla="*/ 585 w 638"/>
                  <a:gd name="T93" fmla="*/ 130 h 676"/>
                  <a:gd name="T94" fmla="*/ 573 w 638"/>
                  <a:gd name="T95" fmla="*/ 116 h 676"/>
                  <a:gd name="T96" fmla="*/ 546 w 638"/>
                  <a:gd name="T97" fmla="*/ 88 h 676"/>
                  <a:gd name="T98" fmla="*/ 516 w 638"/>
                  <a:gd name="T99" fmla="*/ 62 h 676"/>
                  <a:gd name="T100" fmla="*/ 481 w 638"/>
                  <a:gd name="T101" fmla="*/ 37 h 676"/>
                  <a:gd name="T102" fmla="*/ 448 w 638"/>
                  <a:gd name="T103" fmla="*/ 20 h 676"/>
                  <a:gd name="T104" fmla="*/ 415 w 638"/>
                  <a:gd name="T105" fmla="*/ 7 h 676"/>
                  <a:gd name="T106" fmla="*/ 384 w 638"/>
                  <a:gd name="T107" fmla="*/ 1 h 676"/>
                  <a:gd name="T108" fmla="*/ 353 w 638"/>
                  <a:gd name="T109" fmla="*/ 0 h 676"/>
                  <a:gd name="T110" fmla="*/ 323 w 638"/>
                  <a:gd name="T111" fmla="*/ 7 h 676"/>
                  <a:gd name="T112" fmla="*/ 293 w 638"/>
                  <a:gd name="T113" fmla="*/ 18 h 676"/>
                  <a:gd name="T114" fmla="*/ 264 w 638"/>
                  <a:gd name="T115" fmla="*/ 37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8" h="676">
                    <a:moveTo>
                      <a:pt x="264" y="37"/>
                    </a:moveTo>
                    <a:lnTo>
                      <a:pt x="236" y="75"/>
                    </a:lnTo>
                    <a:lnTo>
                      <a:pt x="215" y="114"/>
                    </a:lnTo>
                    <a:lnTo>
                      <a:pt x="200" y="153"/>
                    </a:lnTo>
                    <a:lnTo>
                      <a:pt x="193" y="194"/>
                    </a:lnTo>
                    <a:lnTo>
                      <a:pt x="191" y="233"/>
                    </a:lnTo>
                    <a:lnTo>
                      <a:pt x="196" y="275"/>
                    </a:lnTo>
                    <a:lnTo>
                      <a:pt x="207" y="316"/>
                    </a:lnTo>
                    <a:lnTo>
                      <a:pt x="225" y="359"/>
                    </a:lnTo>
                    <a:lnTo>
                      <a:pt x="0" y="676"/>
                    </a:lnTo>
                    <a:lnTo>
                      <a:pt x="286" y="422"/>
                    </a:lnTo>
                    <a:lnTo>
                      <a:pt x="369" y="419"/>
                    </a:lnTo>
                    <a:lnTo>
                      <a:pt x="392" y="422"/>
                    </a:lnTo>
                    <a:lnTo>
                      <a:pt x="403" y="422"/>
                    </a:lnTo>
                    <a:lnTo>
                      <a:pt x="409" y="422"/>
                    </a:lnTo>
                    <a:lnTo>
                      <a:pt x="416" y="423"/>
                    </a:lnTo>
                    <a:lnTo>
                      <a:pt x="438" y="423"/>
                    </a:lnTo>
                    <a:lnTo>
                      <a:pt x="442" y="422"/>
                    </a:lnTo>
                    <a:lnTo>
                      <a:pt x="448" y="422"/>
                    </a:lnTo>
                    <a:lnTo>
                      <a:pt x="459" y="422"/>
                    </a:lnTo>
                    <a:lnTo>
                      <a:pt x="469" y="419"/>
                    </a:lnTo>
                    <a:lnTo>
                      <a:pt x="473" y="418"/>
                    </a:lnTo>
                    <a:lnTo>
                      <a:pt x="479" y="418"/>
                    </a:lnTo>
                    <a:lnTo>
                      <a:pt x="499" y="414"/>
                    </a:lnTo>
                    <a:lnTo>
                      <a:pt x="517" y="408"/>
                    </a:lnTo>
                    <a:lnTo>
                      <a:pt x="535" y="402"/>
                    </a:lnTo>
                    <a:lnTo>
                      <a:pt x="550" y="393"/>
                    </a:lnTo>
                    <a:lnTo>
                      <a:pt x="566" y="383"/>
                    </a:lnTo>
                    <a:lnTo>
                      <a:pt x="580" y="371"/>
                    </a:lnTo>
                    <a:lnTo>
                      <a:pt x="594" y="360"/>
                    </a:lnTo>
                    <a:lnTo>
                      <a:pt x="605" y="345"/>
                    </a:lnTo>
                    <a:lnTo>
                      <a:pt x="617" y="330"/>
                    </a:lnTo>
                    <a:lnTo>
                      <a:pt x="621" y="321"/>
                    </a:lnTo>
                    <a:lnTo>
                      <a:pt x="624" y="316"/>
                    </a:lnTo>
                    <a:lnTo>
                      <a:pt x="625" y="314"/>
                    </a:lnTo>
                    <a:lnTo>
                      <a:pt x="627" y="313"/>
                    </a:lnTo>
                    <a:lnTo>
                      <a:pt x="632" y="303"/>
                    </a:lnTo>
                    <a:lnTo>
                      <a:pt x="634" y="299"/>
                    </a:lnTo>
                    <a:lnTo>
                      <a:pt x="635" y="296"/>
                    </a:lnTo>
                    <a:lnTo>
                      <a:pt x="638" y="295"/>
                    </a:lnTo>
                    <a:lnTo>
                      <a:pt x="638" y="263"/>
                    </a:lnTo>
                    <a:lnTo>
                      <a:pt x="636" y="247"/>
                    </a:lnTo>
                    <a:lnTo>
                      <a:pt x="634" y="232"/>
                    </a:lnTo>
                    <a:lnTo>
                      <a:pt x="625" y="201"/>
                    </a:lnTo>
                    <a:lnTo>
                      <a:pt x="613" y="172"/>
                    </a:lnTo>
                    <a:lnTo>
                      <a:pt x="595" y="144"/>
                    </a:lnTo>
                    <a:lnTo>
                      <a:pt x="585" y="130"/>
                    </a:lnTo>
                    <a:lnTo>
                      <a:pt x="573" y="116"/>
                    </a:lnTo>
                    <a:lnTo>
                      <a:pt x="546" y="88"/>
                    </a:lnTo>
                    <a:lnTo>
                      <a:pt x="516" y="62"/>
                    </a:lnTo>
                    <a:lnTo>
                      <a:pt x="481" y="37"/>
                    </a:lnTo>
                    <a:lnTo>
                      <a:pt x="448" y="20"/>
                    </a:lnTo>
                    <a:lnTo>
                      <a:pt x="415" y="7"/>
                    </a:lnTo>
                    <a:lnTo>
                      <a:pt x="384" y="1"/>
                    </a:lnTo>
                    <a:lnTo>
                      <a:pt x="353" y="0"/>
                    </a:lnTo>
                    <a:lnTo>
                      <a:pt x="323" y="7"/>
                    </a:lnTo>
                    <a:lnTo>
                      <a:pt x="293" y="18"/>
                    </a:lnTo>
                    <a:lnTo>
                      <a:pt x="264" y="37"/>
                    </a:lnTo>
                  </a:path>
                </a:pathLst>
              </a:custGeom>
              <a:noFill/>
              <a:ln w="9525">
                <a:solidFill>
                  <a:srgbClr val="CC00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 name="Freeform 45">
                <a:extLst>
                  <a:ext uri="{FF2B5EF4-FFF2-40B4-BE49-F238E27FC236}">
                    <a16:creationId xmlns:a16="http://schemas.microsoft.com/office/drawing/2014/main" id="{7C8D3B24-F9E6-3839-CFFC-D4C45F15C070}"/>
                  </a:ext>
                </a:extLst>
              </p:cNvPr>
              <p:cNvSpPr>
                <a:spLocks/>
              </p:cNvSpPr>
              <p:nvPr/>
            </p:nvSpPr>
            <p:spPr bwMode="auto">
              <a:xfrm>
                <a:off x="6162676" y="3384550"/>
                <a:ext cx="252413" cy="268288"/>
              </a:xfrm>
              <a:custGeom>
                <a:avLst/>
                <a:gdLst>
                  <a:gd name="T0" fmla="*/ 516 w 638"/>
                  <a:gd name="T1" fmla="*/ 62 h 675"/>
                  <a:gd name="T2" fmla="*/ 482 w 638"/>
                  <a:gd name="T3" fmla="*/ 36 h 675"/>
                  <a:gd name="T4" fmla="*/ 448 w 638"/>
                  <a:gd name="T5" fmla="*/ 19 h 675"/>
                  <a:gd name="T6" fmla="*/ 415 w 638"/>
                  <a:gd name="T7" fmla="*/ 6 h 675"/>
                  <a:gd name="T8" fmla="*/ 384 w 638"/>
                  <a:gd name="T9" fmla="*/ 1 h 675"/>
                  <a:gd name="T10" fmla="*/ 353 w 638"/>
                  <a:gd name="T11" fmla="*/ 0 h 675"/>
                  <a:gd name="T12" fmla="*/ 323 w 638"/>
                  <a:gd name="T13" fmla="*/ 6 h 675"/>
                  <a:gd name="T14" fmla="*/ 293 w 638"/>
                  <a:gd name="T15" fmla="*/ 18 h 675"/>
                  <a:gd name="T16" fmla="*/ 264 w 638"/>
                  <a:gd name="T17" fmla="*/ 36 h 675"/>
                  <a:gd name="T18" fmla="*/ 236 w 638"/>
                  <a:gd name="T19" fmla="*/ 74 h 675"/>
                  <a:gd name="T20" fmla="*/ 215 w 638"/>
                  <a:gd name="T21" fmla="*/ 113 h 675"/>
                  <a:gd name="T22" fmla="*/ 200 w 638"/>
                  <a:gd name="T23" fmla="*/ 152 h 675"/>
                  <a:gd name="T24" fmla="*/ 193 w 638"/>
                  <a:gd name="T25" fmla="*/ 194 h 675"/>
                  <a:gd name="T26" fmla="*/ 191 w 638"/>
                  <a:gd name="T27" fmla="*/ 233 h 675"/>
                  <a:gd name="T28" fmla="*/ 197 w 638"/>
                  <a:gd name="T29" fmla="*/ 274 h 675"/>
                  <a:gd name="T30" fmla="*/ 207 w 638"/>
                  <a:gd name="T31" fmla="*/ 316 h 675"/>
                  <a:gd name="T32" fmla="*/ 225 w 638"/>
                  <a:gd name="T33" fmla="*/ 358 h 675"/>
                  <a:gd name="T34" fmla="*/ 0 w 638"/>
                  <a:gd name="T35" fmla="*/ 675 h 675"/>
                  <a:gd name="T36" fmla="*/ 286 w 638"/>
                  <a:gd name="T37" fmla="*/ 421 h 675"/>
                  <a:gd name="T38" fmla="*/ 369 w 638"/>
                  <a:gd name="T39" fmla="*/ 419 h 675"/>
                  <a:gd name="T40" fmla="*/ 392 w 638"/>
                  <a:gd name="T41" fmla="*/ 421 h 675"/>
                  <a:gd name="T42" fmla="*/ 403 w 638"/>
                  <a:gd name="T43" fmla="*/ 421 h 675"/>
                  <a:gd name="T44" fmla="*/ 409 w 638"/>
                  <a:gd name="T45" fmla="*/ 421 h 675"/>
                  <a:gd name="T46" fmla="*/ 416 w 638"/>
                  <a:gd name="T47" fmla="*/ 422 h 675"/>
                  <a:gd name="T48" fmla="*/ 438 w 638"/>
                  <a:gd name="T49" fmla="*/ 422 h 675"/>
                  <a:gd name="T50" fmla="*/ 443 w 638"/>
                  <a:gd name="T51" fmla="*/ 421 h 675"/>
                  <a:gd name="T52" fmla="*/ 448 w 638"/>
                  <a:gd name="T53" fmla="*/ 421 h 675"/>
                  <a:gd name="T54" fmla="*/ 460 w 638"/>
                  <a:gd name="T55" fmla="*/ 421 h 675"/>
                  <a:gd name="T56" fmla="*/ 469 w 638"/>
                  <a:gd name="T57" fmla="*/ 419 h 675"/>
                  <a:gd name="T58" fmla="*/ 474 w 638"/>
                  <a:gd name="T59" fmla="*/ 418 h 675"/>
                  <a:gd name="T60" fmla="*/ 479 w 638"/>
                  <a:gd name="T61" fmla="*/ 418 h 675"/>
                  <a:gd name="T62" fmla="*/ 499 w 638"/>
                  <a:gd name="T63" fmla="*/ 413 h 675"/>
                  <a:gd name="T64" fmla="*/ 517 w 638"/>
                  <a:gd name="T65" fmla="*/ 407 h 675"/>
                  <a:gd name="T66" fmla="*/ 536 w 638"/>
                  <a:gd name="T67" fmla="*/ 402 h 675"/>
                  <a:gd name="T68" fmla="*/ 550 w 638"/>
                  <a:gd name="T69" fmla="*/ 393 h 675"/>
                  <a:gd name="T70" fmla="*/ 567 w 638"/>
                  <a:gd name="T71" fmla="*/ 382 h 675"/>
                  <a:gd name="T72" fmla="*/ 580 w 638"/>
                  <a:gd name="T73" fmla="*/ 371 h 675"/>
                  <a:gd name="T74" fmla="*/ 594 w 638"/>
                  <a:gd name="T75" fmla="*/ 359 h 675"/>
                  <a:gd name="T76" fmla="*/ 606 w 638"/>
                  <a:gd name="T77" fmla="*/ 344 h 675"/>
                  <a:gd name="T78" fmla="*/ 617 w 638"/>
                  <a:gd name="T79" fmla="*/ 329 h 675"/>
                  <a:gd name="T80" fmla="*/ 622 w 638"/>
                  <a:gd name="T81" fmla="*/ 320 h 675"/>
                  <a:gd name="T82" fmla="*/ 624 w 638"/>
                  <a:gd name="T83" fmla="*/ 316 h 675"/>
                  <a:gd name="T84" fmla="*/ 625 w 638"/>
                  <a:gd name="T85" fmla="*/ 313 h 675"/>
                  <a:gd name="T86" fmla="*/ 627 w 638"/>
                  <a:gd name="T87" fmla="*/ 312 h 675"/>
                  <a:gd name="T88" fmla="*/ 632 w 638"/>
                  <a:gd name="T89" fmla="*/ 303 h 675"/>
                  <a:gd name="T90" fmla="*/ 634 w 638"/>
                  <a:gd name="T91" fmla="*/ 298 h 675"/>
                  <a:gd name="T92" fmla="*/ 635 w 638"/>
                  <a:gd name="T93" fmla="*/ 296 h 675"/>
                  <a:gd name="T94" fmla="*/ 638 w 638"/>
                  <a:gd name="T95" fmla="*/ 295 h 675"/>
                  <a:gd name="T96" fmla="*/ 638 w 638"/>
                  <a:gd name="T97" fmla="*/ 263 h 675"/>
                  <a:gd name="T98" fmla="*/ 637 w 638"/>
                  <a:gd name="T99" fmla="*/ 247 h 675"/>
                  <a:gd name="T100" fmla="*/ 634 w 638"/>
                  <a:gd name="T101" fmla="*/ 232 h 675"/>
                  <a:gd name="T102" fmla="*/ 625 w 638"/>
                  <a:gd name="T103" fmla="*/ 201 h 675"/>
                  <a:gd name="T104" fmla="*/ 614 w 638"/>
                  <a:gd name="T105" fmla="*/ 172 h 675"/>
                  <a:gd name="T106" fmla="*/ 595 w 638"/>
                  <a:gd name="T107" fmla="*/ 143 h 675"/>
                  <a:gd name="T108" fmla="*/ 585 w 638"/>
                  <a:gd name="T109" fmla="*/ 129 h 675"/>
                  <a:gd name="T110" fmla="*/ 573 w 638"/>
                  <a:gd name="T111" fmla="*/ 116 h 675"/>
                  <a:gd name="T112" fmla="*/ 546 w 638"/>
                  <a:gd name="T113" fmla="*/ 88 h 675"/>
                  <a:gd name="T114" fmla="*/ 516 w 638"/>
                  <a:gd name="T115" fmla="*/ 62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8" h="675">
                    <a:moveTo>
                      <a:pt x="516" y="62"/>
                    </a:moveTo>
                    <a:lnTo>
                      <a:pt x="482" y="36"/>
                    </a:lnTo>
                    <a:lnTo>
                      <a:pt x="448" y="19"/>
                    </a:lnTo>
                    <a:lnTo>
                      <a:pt x="415" y="6"/>
                    </a:lnTo>
                    <a:lnTo>
                      <a:pt x="384" y="1"/>
                    </a:lnTo>
                    <a:lnTo>
                      <a:pt x="353" y="0"/>
                    </a:lnTo>
                    <a:lnTo>
                      <a:pt x="323" y="6"/>
                    </a:lnTo>
                    <a:lnTo>
                      <a:pt x="293" y="18"/>
                    </a:lnTo>
                    <a:lnTo>
                      <a:pt x="264" y="36"/>
                    </a:lnTo>
                    <a:lnTo>
                      <a:pt x="236" y="74"/>
                    </a:lnTo>
                    <a:lnTo>
                      <a:pt x="215" y="113"/>
                    </a:lnTo>
                    <a:lnTo>
                      <a:pt x="200" y="152"/>
                    </a:lnTo>
                    <a:lnTo>
                      <a:pt x="193" y="194"/>
                    </a:lnTo>
                    <a:lnTo>
                      <a:pt x="191" y="233"/>
                    </a:lnTo>
                    <a:lnTo>
                      <a:pt x="197" y="274"/>
                    </a:lnTo>
                    <a:lnTo>
                      <a:pt x="207" y="316"/>
                    </a:lnTo>
                    <a:lnTo>
                      <a:pt x="225" y="358"/>
                    </a:lnTo>
                    <a:lnTo>
                      <a:pt x="0" y="675"/>
                    </a:lnTo>
                    <a:lnTo>
                      <a:pt x="286" y="421"/>
                    </a:lnTo>
                    <a:lnTo>
                      <a:pt x="369" y="419"/>
                    </a:lnTo>
                    <a:lnTo>
                      <a:pt x="392" y="421"/>
                    </a:lnTo>
                    <a:lnTo>
                      <a:pt x="403" y="421"/>
                    </a:lnTo>
                    <a:lnTo>
                      <a:pt x="409" y="421"/>
                    </a:lnTo>
                    <a:lnTo>
                      <a:pt x="416" y="422"/>
                    </a:lnTo>
                    <a:lnTo>
                      <a:pt x="438" y="422"/>
                    </a:lnTo>
                    <a:lnTo>
                      <a:pt x="443" y="421"/>
                    </a:lnTo>
                    <a:lnTo>
                      <a:pt x="448" y="421"/>
                    </a:lnTo>
                    <a:lnTo>
                      <a:pt x="460" y="421"/>
                    </a:lnTo>
                    <a:lnTo>
                      <a:pt x="469" y="419"/>
                    </a:lnTo>
                    <a:lnTo>
                      <a:pt x="474" y="418"/>
                    </a:lnTo>
                    <a:lnTo>
                      <a:pt x="479" y="418"/>
                    </a:lnTo>
                    <a:lnTo>
                      <a:pt x="499" y="413"/>
                    </a:lnTo>
                    <a:lnTo>
                      <a:pt x="517" y="407"/>
                    </a:lnTo>
                    <a:lnTo>
                      <a:pt x="536" y="402"/>
                    </a:lnTo>
                    <a:lnTo>
                      <a:pt x="550" y="393"/>
                    </a:lnTo>
                    <a:lnTo>
                      <a:pt x="567" y="382"/>
                    </a:lnTo>
                    <a:lnTo>
                      <a:pt x="580" y="371"/>
                    </a:lnTo>
                    <a:lnTo>
                      <a:pt x="594" y="359"/>
                    </a:lnTo>
                    <a:lnTo>
                      <a:pt x="606" y="344"/>
                    </a:lnTo>
                    <a:lnTo>
                      <a:pt x="617" y="329"/>
                    </a:lnTo>
                    <a:lnTo>
                      <a:pt x="622" y="320"/>
                    </a:lnTo>
                    <a:lnTo>
                      <a:pt x="624" y="316"/>
                    </a:lnTo>
                    <a:lnTo>
                      <a:pt x="625" y="313"/>
                    </a:lnTo>
                    <a:lnTo>
                      <a:pt x="627" y="312"/>
                    </a:lnTo>
                    <a:lnTo>
                      <a:pt x="632" y="303"/>
                    </a:lnTo>
                    <a:lnTo>
                      <a:pt x="634" y="298"/>
                    </a:lnTo>
                    <a:lnTo>
                      <a:pt x="635" y="296"/>
                    </a:lnTo>
                    <a:lnTo>
                      <a:pt x="638" y="295"/>
                    </a:lnTo>
                    <a:lnTo>
                      <a:pt x="638" y="263"/>
                    </a:lnTo>
                    <a:lnTo>
                      <a:pt x="637" y="247"/>
                    </a:lnTo>
                    <a:lnTo>
                      <a:pt x="634" y="232"/>
                    </a:lnTo>
                    <a:lnTo>
                      <a:pt x="625" y="201"/>
                    </a:lnTo>
                    <a:lnTo>
                      <a:pt x="614" y="172"/>
                    </a:lnTo>
                    <a:lnTo>
                      <a:pt x="595" y="143"/>
                    </a:lnTo>
                    <a:lnTo>
                      <a:pt x="585" y="129"/>
                    </a:lnTo>
                    <a:lnTo>
                      <a:pt x="573" y="116"/>
                    </a:lnTo>
                    <a:lnTo>
                      <a:pt x="546" y="88"/>
                    </a:lnTo>
                    <a:lnTo>
                      <a:pt x="516" y="62"/>
                    </a:lnTo>
                    <a:close/>
                  </a:path>
                </a:pathLst>
              </a:custGeom>
              <a:solidFill>
                <a:srgbClr val="FF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 name="Freeform 46">
                <a:extLst>
                  <a:ext uri="{FF2B5EF4-FFF2-40B4-BE49-F238E27FC236}">
                    <a16:creationId xmlns:a16="http://schemas.microsoft.com/office/drawing/2014/main" id="{8D00EEA0-E3E5-926A-281B-B3147E100BD8}"/>
                  </a:ext>
                </a:extLst>
              </p:cNvPr>
              <p:cNvSpPr>
                <a:spLocks/>
              </p:cNvSpPr>
              <p:nvPr/>
            </p:nvSpPr>
            <p:spPr bwMode="auto">
              <a:xfrm>
                <a:off x="6162676" y="3384550"/>
                <a:ext cx="252413" cy="268288"/>
              </a:xfrm>
              <a:custGeom>
                <a:avLst/>
                <a:gdLst>
                  <a:gd name="T0" fmla="*/ 264 w 638"/>
                  <a:gd name="T1" fmla="*/ 36 h 675"/>
                  <a:gd name="T2" fmla="*/ 236 w 638"/>
                  <a:gd name="T3" fmla="*/ 74 h 675"/>
                  <a:gd name="T4" fmla="*/ 215 w 638"/>
                  <a:gd name="T5" fmla="*/ 113 h 675"/>
                  <a:gd name="T6" fmla="*/ 200 w 638"/>
                  <a:gd name="T7" fmla="*/ 152 h 675"/>
                  <a:gd name="T8" fmla="*/ 193 w 638"/>
                  <a:gd name="T9" fmla="*/ 194 h 675"/>
                  <a:gd name="T10" fmla="*/ 191 w 638"/>
                  <a:gd name="T11" fmla="*/ 233 h 675"/>
                  <a:gd name="T12" fmla="*/ 197 w 638"/>
                  <a:gd name="T13" fmla="*/ 274 h 675"/>
                  <a:gd name="T14" fmla="*/ 207 w 638"/>
                  <a:gd name="T15" fmla="*/ 316 h 675"/>
                  <a:gd name="T16" fmla="*/ 225 w 638"/>
                  <a:gd name="T17" fmla="*/ 358 h 675"/>
                  <a:gd name="T18" fmla="*/ 0 w 638"/>
                  <a:gd name="T19" fmla="*/ 675 h 675"/>
                  <a:gd name="T20" fmla="*/ 286 w 638"/>
                  <a:gd name="T21" fmla="*/ 421 h 675"/>
                  <a:gd name="T22" fmla="*/ 369 w 638"/>
                  <a:gd name="T23" fmla="*/ 419 h 675"/>
                  <a:gd name="T24" fmla="*/ 392 w 638"/>
                  <a:gd name="T25" fmla="*/ 421 h 675"/>
                  <a:gd name="T26" fmla="*/ 403 w 638"/>
                  <a:gd name="T27" fmla="*/ 421 h 675"/>
                  <a:gd name="T28" fmla="*/ 409 w 638"/>
                  <a:gd name="T29" fmla="*/ 421 h 675"/>
                  <a:gd name="T30" fmla="*/ 416 w 638"/>
                  <a:gd name="T31" fmla="*/ 422 h 675"/>
                  <a:gd name="T32" fmla="*/ 438 w 638"/>
                  <a:gd name="T33" fmla="*/ 422 h 675"/>
                  <a:gd name="T34" fmla="*/ 443 w 638"/>
                  <a:gd name="T35" fmla="*/ 421 h 675"/>
                  <a:gd name="T36" fmla="*/ 448 w 638"/>
                  <a:gd name="T37" fmla="*/ 421 h 675"/>
                  <a:gd name="T38" fmla="*/ 460 w 638"/>
                  <a:gd name="T39" fmla="*/ 421 h 675"/>
                  <a:gd name="T40" fmla="*/ 469 w 638"/>
                  <a:gd name="T41" fmla="*/ 419 h 675"/>
                  <a:gd name="T42" fmla="*/ 474 w 638"/>
                  <a:gd name="T43" fmla="*/ 418 h 675"/>
                  <a:gd name="T44" fmla="*/ 479 w 638"/>
                  <a:gd name="T45" fmla="*/ 418 h 675"/>
                  <a:gd name="T46" fmla="*/ 499 w 638"/>
                  <a:gd name="T47" fmla="*/ 413 h 675"/>
                  <a:gd name="T48" fmla="*/ 517 w 638"/>
                  <a:gd name="T49" fmla="*/ 407 h 675"/>
                  <a:gd name="T50" fmla="*/ 536 w 638"/>
                  <a:gd name="T51" fmla="*/ 402 h 675"/>
                  <a:gd name="T52" fmla="*/ 550 w 638"/>
                  <a:gd name="T53" fmla="*/ 393 h 675"/>
                  <a:gd name="T54" fmla="*/ 567 w 638"/>
                  <a:gd name="T55" fmla="*/ 382 h 675"/>
                  <a:gd name="T56" fmla="*/ 580 w 638"/>
                  <a:gd name="T57" fmla="*/ 371 h 675"/>
                  <a:gd name="T58" fmla="*/ 594 w 638"/>
                  <a:gd name="T59" fmla="*/ 359 h 675"/>
                  <a:gd name="T60" fmla="*/ 606 w 638"/>
                  <a:gd name="T61" fmla="*/ 344 h 675"/>
                  <a:gd name="T62" fmla="*/ 617 w 638"/>
                  <a:gd name="T63" fmla="*/ 329 h 675"/>
                  <a:gd name="T64" fmla="*/ 622 w 638"/>
                  <a:gd name="T65" fmla="*/ 320 h 675"/>
                  <a:gd name="T66" fmla="*/ 624 w 638"/>
                  <a:gd name="T67" fmla="*/ 316 h 675"/>
                  <a:gd name="T68" fmla="*/ 625 w 638"/>
                  <a:gd name="T69" fmla="*/ 313 h 675"/>
                  <a:gd name="T70" fmla="*/ 627 w 638"/>
                  <a:gd name="T71" fmla="*/ 312 h 675"/>
                  <a:gd name="T72" fmla="*/ 632 w 638"/>
                  <a:gd name="T73" fmla="*/ 303 h 675"/>
                  <a:gd name="T74" fmla="*/ 634 w 638"/>
                  <a:gd name="T75" fmla="*/ 298 h 675"/>
                  <a:gd name="T76" fmla="*/ 635 w 638"/>
                  <a:gd name="T77" fmla="*/ 296 h 675"/>
                  <a:gd name="T78" fmla="*/ 638 w 638"/>
                  <a:gd name="T79" fmla="*/ 295 h 675"/>
                  <a:gd name="T80" fmla="*/ 638 w 638"/>
                  <a:gd name="T81" fmla="*/ 263 h 675"/>
                  <a:gd name="T82" fmla="*/ 637 w 638"/>
                  <a:gd name="T83" fmla="*/ 247 h 675"/>
                  <a:gd name="T84" fmla="*/ 634 w 638"/>
                  <a:gd name="T85" fmla="*/ 232 h 675"/>
                  <a:gd name="T86" fmla="*/ 625 w 638"/>
                  <a:gd name="T87" fmla="*/ 201 h 675"/>
                  <a:gd name="T88" fmla="*/ 614 w 638"/>
                  <a:gd name="T89" fmla="*/ 172 h 675"/>
                  <a:gd name="T90" fmla="*/ 595 w 638"/>
                  <a:gd name="T91" fmla="*/ 143 h 675"/>
                  <a:gd name="T92" fmla="*/ 585 w 638"/>
                  <a:gd name="T93" fmla="*/ 129 h 675"/>
                  <a:gd name="T94" fmla="*/ 573 w 638"/>
                  <a:gd name="T95" fmla="*/ 116 h 675"/>
                  <a:gd name="T96" fmla="*/ 546 w 638"/>
                  <a:gd name="T97" fmla="*/ 88 h 675"/>
                  <a:gd name="T98" fmla="*/ 516 w 638"/>
                  <a:gd name="T99" fmla="*/ 62 h 675"/>
                  <a:gd name="T100" fmla="*/ 482 w 638"/>
                  <a:gd name="T101" fmla="*/ 36 h 675"/>
                  <a:gd name="T102" fmla="*/ 448 w 638"/>
                  <a:gd name="T103" fmla="*/ 19 h 675"/>
                  <a:gd name="T104" fmla="*/ 415 w 638"/>
                  <a:gd name="T105" fmla="*/ 6 h 675"/>
                  <a:gd name="T106" fmla="*/ 384 w 638"/>
                  <a:gd name="T107" fmla="*/ 1 h 675"/>
                  <a:gd name="T108" fmla="*/ 353 w 638"/>
                  <a:gd name="T109" fmla="*/ 0 h 675"/>
                  <a:gd name="T110" fmla="*/ 323 w 638"/>
                  <a:gd name="T111" fmla="*/ 6 h 675"/>
                  <a:gd name="T112" fmla="*/ 293 w 638"/>
                  <a:gd name="T113" fmla="*/ 18 h 675"/>
                  <a:gd name="T114" fmla="*/ 264 w 638"/>
                  <a:gd name="T115" fmla="*/ 36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8" h="675">
                    <a:moveTo>
                      <a:pt x="264" y="36"/>
                    </a:moveTo>
                    <a:lnTo>
                      <a:pt x="236" y="74"/>
                    </a:lnTo>
                    <a:lnTo>
                      <a:pt x="215" y="113"/>
                    </a:lnTo>
                    <a:lnTo>
                      <a:pt x="200" y="152"/>
                    </a:lnTo>
                    <a:lnTo>
                      <a:pt x="193" y="194"/>
                    </a:lnTo>
                    <a:lnTo>
                      <a:pt x="191" y="233"/>
                    </a:lnTo>
                    <a:lnTo>
                      <a:pt x="197" y="274"/>
                    </a:lnTo>
                    <a:lnTo>
                      <a:pt x="207" y="316"/>
                    </a:lnTo>
                    <a:lnTo>
                      <a:pt x="225" y="358"/>
                    </a:lnTo>
                    <a:lnTo>
                      <a:pt x="0" y="675"/>
                    </a:lnTo>
                    <a:lnTo>
                      <a:pt x="286" y="421"/>
                    </a:lnTo>
                    <a:lnTo>
                      <a:pt x="369" y="419"/>
                    </a:lnTo>
                    <a:lnTo>
                      <a:pt x="392" y="421"/>
                    </a:lnTo>
                    <a:lnTo>
                      <a:pt x="403" y="421"/>
                    </a:lnTo>
                    <a:lnTo>
                      <a:pt x="409" y="421"/>
                    </a:lnTo>
                    <a:lnTo>
                      <a:pt x="416" y="422"/>
                    </a:lnTo>
                    <a:lnTo>
                      <a:pt x="438" y="422"/>
                    </a:lnTo>
                    <a:lnTo>
                      <a:pt x="443" y="421"/>
                    </a:lnTo>
                    <a:lnTo>
                      <a:pt x="448" y="421"/>
                    </a:lnTo>
                    <a:lnTo>
                      <a:pt x="460" y="421"/>
                    </a:lnTo>
                    <a:lnTo>
                      <a:pt x="469" y="419"/>
                    </a:lnTo>
                    <a:lnTo>
                      <a:pt x="474" y="418"/>
                    </a:lnTo>
                    <a:lnTo>
                      <a:pt x="479" y="418"/>
                    </a:lnTo>
                    <a:lnTo>
                      <a:pt x="499" y="413"/>
                    </a:lnTo>
                    <a:lnTo>
                      <a:pt x="517" y="407"/>
                    </a:lnTo>
                    <a:lnTo>
                      <a:pt x="536" y="402"/>
                    </a:lnTo>
                    <a:lnTo>
                      <a:pt x="550" y="393"/>
                    </a:lnTo>
                    <a:lnTo>
                      <a:pt x="567" y="382"/>
                    </a:lnTo>
                    <a:lnTo>
                      <a:pt x="580" y="371"/>
                    </a:lnTo>
                    <a:lnTo>
                      <a:pt x="594" y="359"/>
                    </a:lnTo>
                    <a:lnTo>
                      <a:pt x="606" y="344"/>
                    </a:lnTo>
                    <a:lnTo>
                      <a:pt x="617" y="329"/>
                    </a:lnTo>
                    <a:lnTo>
                      <a:pt x="622" y="320"/>
                    </a:lnTo>
                    <a:lnTo>
                      <a:pt x="624" y="316"/>
                    </a:lnTo>
                    <a:lnTo>
                      <a:pt x="625" y="313"/>
                    </a:lnTo>
                    <a:lnTo>
                      <a:pt x="627" y="312"/>
                    </a:lnTo>
                    <a:lnTo>
                      <a:pt x="632" y="303"/>
                    </a:lnTo>
                    <a:lnTo>
                      <a:pt x="634" y="298"/>
                    </a:lnTo>
                    <a:lnTo>
                      <a:pt x="635" y="296"/>
                    </a:lnTo>
                    <a:lnTo>
                      <a:pt x="638" y="295"/>
                    </a:lnTo>
                    <a:lnTo>
                      <a:pt x="638" y="263"/>
                    </a:lnTo>
                    <a:lnTo>
                      <a:pt x="637" y="247"/>
                    </a:lnTo>
                    <a:lnTo>
                      <a:pt x="634" y="232"/>
                    </a:lnTo>
                    <a:lnTo>
                      <a:pt x="625" y="201"/>
                    </a:lnTo>
                    <a:lnTo>
                      <a:pt x="614" y="172"/>
                    </a:lnTo>
                    <a:lnTo>
                      <a:pt x="595" y="143"/>
                    </a:lnTo>
                    <a:lnTo>
                      <a:pt x="585" y="129"/>
                    </a:lnTo>
                    <a:lnTo>
                      <a:pt x="573" y="116"/>
                    </a:lnTo>
                    <a:lnTo>
                      <a:pt x="546" y="88"/>
                    </a:lnTo>
                    <a:lnTo>
                      <a:pt x="516" y="62"/>
                    </a:lnTo>
                    <a:lnTo>
                      <a:pt x="482" y="36"/>
                    </a:lnTo>
                    <a:lnTo>
                      <a:pt x="448" y="19"/>
                    </a:lnTo>
                    <a:lnTo>
                      <a:pt x="415" y="6"/>
                    </a:lnTo>
                    <a:lnTo>
                      <a:pt x="384" y="1"/>
                    </a:lnTo>
                    <a:lnTo>
                      <a:pt x="353" y="0"/>
                    </a:lnTo>
                    <a:lnTo>
                      <a:pt x="323" y="6"/>
                    </a:lnTo>
                    <a:lnTo>
                      <a:pt x="293" y="18"/>
                    </a:lnTo>
                    <a:lnTo>
                      <a:pt x="264" y="36"/>
                    </a:lnTo>
                  </a:path>
                </a:pathLst>
              </a:custGeom>
              <a:noFill/>
              <a:ln w="9525">
                <a:solidFill>
                  <a:srgbClr val="CC00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 name="Freeform 47">
                <a:extLst>
                  <a:ext uri="{FF2B5EF4-FFF2-40B4-BE49-F238E27FC236}">
                    <a16:creationId xmlns:a16="http://schemas.microsoft.com/office/drawing/2014/main" id="{4065F4C4-3430-E881-DB60-0A9348205892}"/>
                  </a:ext>
                </a:extLst>
              </p:cNvPr>
              <p:cNvSpPr>
                <a:spLocks/>
              </p:cNvSpPr>
              <p:nvPr/>
            </p:nvSpPr>
            <p:spPr bwMode="auto">
              <a:xfrm>
                <a:off x="4378326" y="5037138"/>
                <a:ext cx="280988" cy="234950"/>
              </a:xfrm>
              <a:custGeom>
                <a:avLst/>
                <a:gdLst>
                  <a:gd name="T0" fmla="*/ 85 w 710"/>
                  <a:gd name="T1" fmla="*/ 502 h 592"/>
                  <a:gd name="T2" fmla="*/ 99 w 710"/>
                  <a:gd name="T3" fmla="*/ 517 h 592"/>
                  <a:gd name="T4" fmla="*/ 112 w 710"/>
                  <a:gd name="T5" fmla="*/ 531 h 592"/>
                  <a:gd name="T6" fmla="*/ 126 w 710"/>
                  <a:gd name="T7" fmla="*/ 543 h 592"/>
                  <a:gd name="T8" fmla="*/ 141 w 710"/>
                  <a:gd name="T9" fmla="*/ 555 h 592"/>
                  <a:gd name="T10" fmla="*/ 171 w 710"/>
                  <a:gd name="T11" fmla="*/ 573 h 592"/>
                  <a:gd name="T12" fmla="*/ 185 w 710"/>
                  <a:gd name="T13" fmla="*/ 580 h 592"/>
                  <a:gd name="T14" fmla="*/ 201 w 710"/>
                  <a:gd name="T15" fmla="*/ 586 h 592"/>
                  <a:gd name="T16" fmla="*/ 215 w 710"/>
                  <a:gd name="T17" fmla="*/ 589 h 592"/>
                  <a:gd name="T18" fmla="*/ 231 w 710"/>
                  <a:gd name="T19" fmla="*/ 592 h 592"/>
                  <a:gd name="T20" fmla="*/ 262 w 710"/>
                  <a:gd name="T21" fmla="*/ 592 h 592"/>
                  <a:gd name="T22" fmla="*/ 278 w 710"/>
                  <a:gd name="T23" fmla="*/ 589 h 592"/>
                  <a:gd name="T24" fmla="*/ 294 w 710"/>
                  <a:gd name="T25" fmla="*/ 586 h 592"/>
                  <a:gd name="T26" fmla="*/ 310 w 710"/>
                  <a:gd name="T27" fmla="*/ 581 h 592"/>
                  <a:gd name="T28" fmla="*/ 327 w 710"/>
                  <a:gd name="T29" fmla="*/ 575 h 592"/>
                  <a:gd name="T30" fmla="*/ 335 w 710"/>
                  <a:gd name="T31" fmla="*/ 566 h 592"/>
                  <a:gd name="T32" fmla="*/ 344 w 710"/>
                  <a:gd name="T33" fmla="*/ 558 h 592"/>
                  <a:gd name="T34" fmla="*/ 360 w 710"/>
                  <a:gd name="T35" fmla="*/ 542 h 592"/>
                  <a:gd name="T36" fmla="*/ 388 w 710"/>
                  <a:gd name="T37" fmla="*/ 508 h 592"/>
                  <a:gd name="T38" fmla="*/ 409 w 710"/>
                  <a:gd name="T39" fmla="*/ 471 h 592"/>
                  <a:gd name="T40" fmla="*/ 425 w 710"/>
                  <a:gd name="T41" fmla="*/ 434 h 592"/>
                  <a:gd name="T42" fmla="*/ 429 w 710"/>
                  <a:gd name="T43" fmla="*/ 413 h 592"/>
                  <a:gd name="T44" fmla="*/ 434 w 710"/>
                  <a:gd name="T45" fmla="*/ 394 h 592"/>
                  <a:gd name="T46" fmla="*/ 436 w 710"/>
                  <a:gd name="T47" fmla="*/ 373 h 592"/>
                  <a:gd name="T48" fmla="*/ 436 w 710"/>
                  <a:gd name="T49" fmla="*/ 363 h 592"/>
                  <a:gd name="T50" fmla="*/ 437 w 710"/>
                  <a:gd name="T51" fmla="*/ 354 h 592"/>
                  <a:gd name="T52" fmla="*/ 436 w 710"/>
                  <a:gd name="T53" fmla="*/ 342 h 592"/>
                  <a:gd name="T54" fmla="*/ 436 w 710"/>
                  <a:gd name="T55" fmla="*/ 332 h 592"/>
                  <a:gd name="T56" fmla="*/ 435 w 710"/>
                  <a:gd name="T57" fmla="*/ 311 h 592"/>
                  <a:gd name="T58" fmla="*/ 432 w 710"/>
                  <a:gd name="T59" fmla="*/ 288 h 592"/>
                  <a:gd name="T60" fmla="*/ 427 w 710"/>
                  <a:gd name="T61" fmla="*/ 267 h 592"/>
                  <a:gd name="T62" fmla="*/ 710 w 710"/>
                  <a:gd name="T63" fmla="*/ 0 h 592"/>
                  <a:gd name="T64" fmla="*/ 380 w 710"/>
                  <a:gd name="T65" fmla="*/ 194 h 592"/>
                  <a:gd name="T66" fmla="*/ 298 w 710"/>
                  <a:gd name="T67" fmla="*/ 180 h 592"/>
                  <a:gd name="T68" fmla="*/ 251 w 710"/>
                  <a:gd name="T69" fmla="*/ 165 h 592"/>
                  <a:gd name="T70" fmla="*/ 228 w 710"/>
                  <a:gd name="T71" fmla="*/ 161 h 592"/>
                  <a:gd name="T72" fmla="*/ 208 w 710"/>
                  <a:gd name="T73" fmla="*/ 158 h 592"/>
                  <a:gd name="T74" fmla="*/ 167 w 710"/>
                  <a:gd name="T75" fmla="*/ 157 h 592"/>
                  <a:gd name="T76" fmla="*/ 148 w 710"/>
                  <a:gd name="T77" fmla="*/ 159 h 592"/>
                  <a:gd name="T78" fmla="*/ 131 w 710"/>
                  <a:gd name="T79" fmla="*/ 164 h 592"/>
                  <a:gd name="T80" fmla="*/ 112 w 710"/>
                  <a:gd name="T81" fmla="*/ 168 h 592"/>
                  <a:gd name="T82" fmla="*/ 96 w 710"/>
                  <a:gd name="T83" fmla="*/ 174 h 592"/>
                  <a:gd name="T84" fmla="*/ 65 w 710"/>
                  <a:gd name="T85" fmla="*/ 194 h 592"/>
                  <a:gd name="T86" fmla="*/ 37 w 710"/>
                  <a:gd name="T87" fmla="*/ 218 h 592"/>
                  <a:gd name="T88" fmla="*/ 23 w 710"/>
                  <a:gd name="T89" fmla="*/ 233 h 592"/>
                  <a:gd name="T90" fmla="*/ 11 w 710"/>
                  <a:gd name="T91" fmla="*/ 250 h 592"/>
                  <a:gd name="T92" fmla="*/ 2 w 710"/>
                  <a:gd name="T93" fmla="*/ 280 h 592"/>
                  <a:gd name="T94" fmla="*/ 0 w 710"/>
                  <a:gd name="T95" fmla="*/ 311 h 592"/>
                  <a:gd name="T96" fmla="*/ 2 w 710"/>
                  <a:gd name="T97" fmla="*/ 341 h 592"/>
                  <a:gd name="T98" fmla="*/ 9 w 710"/>
                  <a:gd name="T99" fmla="*/ 373 h 592"/>
                  <a:gd name="T100" fmla="*/ 20 w 710"/>
                  <a:gd name="T101" fmla="*/ 404 h 592"/>
                  <a:gd name="T102" fmla="*/ 37 w 710"/>
                  <a:gd name="T103" fmla="*/ 436 h 592"/>
                  <a:gd name="T104" fmla="*/ 57 w 710"/>
                  <a:gd name="T105" fmla="*/ 469 h 592"/>
                  <a:gd name="T106" fmla="*/ 85 w 710"/>
                  <a:gd name="T107" fmla="*/ 502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0" h="592">
                    <a:moveTo>
                      <a:pt x="85" y="502"/>
                    </a:moveTo>
                    <a:lnTo>
                      <a:pt x="99" y="517"/>
                    </a:lnTo>
                    <a:lnTo>
                      <a:pt x="112" y="531"/>
                    </a:lnTo>
                    <a:lnTo>
                      <a:pt x="126" y="543"/>
                    </a:lnTo>
                    <a:lnTo>
                      <a:pt x="141" y="555"/>
                    </a:lnTo>
                    <a:lnTo>
                      <a:pt x="171" y="573"/>
                    </a:lnTo>
                    <a:lnTo>
                      <a:pt x="185" y="580"/>
                    </a:lnTo>
                    <a:lnTo>
                      <a:pt x="201" y="586"/>
                    </a:lnTo>
                    <a:lnTo>
                      <a:pt x="215" y="589"/>
                    </a:lnTo>
                    <a:lnTo>
                      <a:pt x="231" y="592"/>
                    </a:lnTo>
                    <a:lnTo>
                      <a:pt x="262" y="592"/>
                    </a:lnTo>
                    <a:lnTo>
                      <a:pt x="278" y="589"/>
                    </a:lnTo>
                    <a:lnTo>
                      <a:pt x="294" y="586"/>
                    </a:lnTo>
                    <a:lnTo>
                      <a:pt x="310" y="581"/>
                    </a:lnTo>
                    <a:lnTo>
                      <a:pt x="327" y="575"/>
                    </a:lnTo>
                    <a:lnTo>
                      <a:pt x="335" y="566"/>
                    </a:lnTo>
                    <a:lnTo>
                      <a:pt x="344" y="558"/>
                    </a:lnTo>
                    <a:lnTo>
                      <a:pt x="360" y="542"/>
                    </a:lnTo>
                    <a:lnTo>
                      <a:pt x="388" y="508"/>
                    </a:lnTo>
                    <a:lnTo>
                      <a:pt x="409" y="471"/>
                    </a:lnTo>
                    <a:lnTo>
                      <a:pt x="425" y="434"/>
                    </a:lnTo>
                    <a:lnTo>
                      <a:pt x="429" y="413"/>
                    </a:lnTo>
                    <a:lnTo>
                      <a:pt x="434" y="394"/>
                    </a:lnTo>
                    <a:lnTo>
                      <a:pt x="436" y="373"/>
                    </a:lnTo>
                    <a:lnTo>
                      <a:pt x="436" y="363"/>
                    </a:lnTo>
                    <a:lnTo>
                      <a:pt x="437" y="354"/>
                    </a:lnTo>
                    <a:lnTo>
                      <a:pt x="436" y="342"/>
                    </a:lnTo>
                    <a:lnTo>
                      <a:pt x="436" y="332"/>
                    </a:lnTo>
                    <a:lnTo>
                      <a:pt x="435" y="311"/>
                    </a:lnTo>
                    <a:lnTo>
                      <a:pt x="432" y="288"/>
                    </a:lnTo>
                    <a:lnTo>
                      <a:pt x="427" y="267"/>
                    </a:lnTo>
                    <a:lnTo>
                      <a:pt x="710" y="0"/>
                    </a:lnTo>
                    <a:lnTo>
                      <a:pt x="380" y="194"/>
                    </a:lnTo>
                    <a:lnTo>
                      <a:pt x="298" y="180"/>
                    </a:lnTo>
                    <a:lnTo>
                      <a:pt x="251" y="165"/>
                    </a:lnTo>
                    <a:lnTo>
                      <a:pt x="228" y="161"/>
                    </a:lnTo>
                    <a:lnTo>
                      <a:pt x="208" y="158"/>
                    </a:lnTo>
                    <a:lnTo>
                      <a:pt x="167" y="157"/>
                    </a:lnTo>
                    <a:lnTo>
                      <a:pt x="148" y="159"/>
                    </a:lnTo>
                    <a:lnTo>
                      <a:pt x="131" y="164"/>
                    </a:lnTo>
                    <a:lnTo>
                      <a:pt x="112" y="168"/>
                    </a:lnTo>
                    <a:lnTo>
                      <a:pt x="96" y="174"/>
                    </a:lnTo>
                    <a:lnTo>
                      <a:pt x="65" y="194"/>
                    </a:lnTo>
                    <a:lnTo>
                      <a:pt x="37" y="218"/>
                    </a:lnTo>
                    <a:lnTo>
                      <a:pt x="23" y="233"/>
                    </a:lnTo>
                    <a:lnTo>
                      <a:pt x="11" y="250"/>
                    </a:lnTo>
                    <a:lnTo>
                      <a:pt x="2" y="280"/>
                    </a:lnTo>
                    <a:lnTo>
                      <a:pt x="0" y="311"/>
                    </a:lnTo>
                    <a:lnTo>
                      <a:pt x="2" y="341"/>
                    </a:lnTo>
                    <a:lnTo>
                      <a:pt x="9" y="373"/>
                    </a:lnTo>
                    <a:lnTo>
                      <a:pt x="20" y="404"/>
                    </a:lnTo>
                    <a:lnTo>
                      <a:pt x="37" y="436"/>
                    </a:lnTo>
                    <a:lnTo>
                      <a:pt x="57" y="469"/>
                    </a:lnTo>
                    <a:lnTo>
                      <a:pt x="85" y="502"/>
                    </a:lnTo>
                    <a:close/>
                  </a:path>
                </a:pathLst>
              </a:custGeom>
              <a:solidFill>
                <a:srgbClr val="FF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 name="Freeform 48">
                <a:extLst>
                  <a:ext uri="{FF2B5EF4-FFF2-40B4-BE49-F238E27FC236}">
                    <a16:creationId xmlns:a16="http://schemas.microsoft.com/office/drawing/2014/main" id="{6C047F00-6668-1D6A-DBC8-43ED5C042015}"/>
                  </a:ext>
                </a:extLst>
              </p:cNvPr>
              <p:cNvSpPr>
                <a:spLocks/>
              </p:cNvSpPr>
              <p:nvPr/>
            </p:nvSpPr>
            <p:spPr bwMode="auto">
              <a:xfrm>
                <a:off x="4378326" y="5037138"/>
                <a:ext cx="280988" cy="234950"/>
              </a:xfrm>
              <a:custGeom>
                <a:avLst/>
                <a:gdLst>
                  <a:gd name="T0" fmla="*/ 327 w 710"/>
                  <a:gd name="T1" fmla="*/ 575 h 592"/>
                  <a:gd name="T2" fmla="*/ 335 w 710"/>
                  <a:gd name="T3" fmla="*/ 566 h 592"/>
                  <a:gd name="T4" fmla="*/ 344 w 710"/>
                  <a:gd name="T5" fmla="*/ 558 h 592"/>
                  <a:gd name="T6" fmla="*/ 360 w 710"/>
                  <a:gd name="T7" fmla="*/ 542 h 592"/>
                  <a:gd name="T8" fmla="*/ 388 w 710"/>
                  <a:gd name="T9" fmla="*/ 508 h 592"/>
                  <a:gd name="T10" fmla="*/ 409 w 710"/>
                  <a:gd name="T11" fmla="*/ 471 h 592"/>
                  <a:gd name="T12" fmla="*/ 425 w 710"/>
                  <a:gd name="T13" fmla="*/ 434 h 592"/>
                  <a:gd name="T14" fmla="*/ 429 w 710"/>
                  <a:gd name="T15" fmla="*/ 413 h 592"/>
                  <a:gd name="T16" fmla="*/ 434 w 710"/>
                  <a:gd name="T17" fmla="*/ 394 h 592"/>
                  <a:gd name="T18" fmla="*/ 436 w 710"/>
                  <a:gd name="T19" fmla="*/ 373 h 592"/>
                  <a:gd name="T20" fmla="*/ 436 w 710"/>
                  <a:gd name="T21" fmla="*/ 363 h 592"/>
                  <a:gd name="T22" fmla="*/ 437 w 710"/>
                  <a:gd name="T23" fmla="*/ 354 h 592"/>
                  <a:gd name="T24" fmla="*/ 436 w 710"/>
                  <a:gd name="T25" fmla="*/ 342 h 592"/>
                  <a:gd name="T26" fmla="*/ 436 w 710"/>
                  <a:gd name="T27" fmla="*/ 332 h 592"/>
                  <a:gd name="T28" fmla="*/ 435 w 710"/>
                  <a:gd name="T29" fmla="*/ 311 h 592"/>
                  <a:gd name="T30" fmla="*/ 432 w 710"/>
                  <a:gd name="T31" fmla="*/ 288 h 592"/>
                  <a:gd name="T32" fmla="*/ 427 w 710"/>
                  <a:gd name="T33" fmla="*/ 267 h 592"/>
                  <a:gd name="T34" fmla="*/ 710 w 710"/>
                  <a:gd name="T35" fmla="*/ 0 h 592"/>
                  <a:gd name="T36" fmla="*/ 380 w 710"/>
                  <a:gd name="T37" fmla="*/ 194 h 592"/>
                  <a:gd name="T38" fmla="*/ 298 w 710"/>
                  <a:gd name="T39" fmla="*/ 180 h 592"/>
                  <a:gd name="T40" fmla="*/ 251 w 710"/>
                  <a:gd name="T41" fmla="*/ 165 h 592"/>
                  <a:gd name="T42" fmla="*/ 228 w 710"/>
                  <a:gd name="T43" fmla="*/ 161 h 592"/>
                  <a:gd name="T44" fmla="*/ 208 w 710"/>
                  <a:gd name="T45" fmla="*/ 158 h 592"/>
                  <a:gd name="T46" fmla="*/ 167 w 710"/>
                  <a:gd name="T47" fmla="*/ 157 h 592"/>
                  <a:gd name="T48" fmla="*/ 148 w 710"/>
                  <a:gd name="T49" fmla="*/ 159 h 592"/>
                  <a:gd name="T50" fmla="*/ 131 w 710"/>
                  <a:gd name="T51" fmla="*/ 164 h 592"/>
                  <a:gd name="T52" fmla="*/ 112 w 710"/>
                  <a:gd name="T53" fmla="*/ 168 h 592"/>
                  <a:gd name="T54" fmla="*/ 96 w 710"/>
                  <a:gd name="T55" fmla="*/ 174 h 592"/>
                  <a:gd name="T56" fmla="*/ 65 w 710"/>
                  <a:gd name="T57" fmla="*/ 194 h 592"/>
                  <a:gd name="T58" fmla="*/ 37 w 710"/>
                  <a:gd name="T59" fmla="*/ 218 h 592"/>
                  <a:gd name="T60" fmla="*/ 23 w 710"/>
                  <a:gd name="T61" fmla="*/ 233 h 592"/>
                  <a:gd name="T62" fmla="*/ 11 w 710"/>
                  <a:gd name="T63" fmla="*/ 250 h 592"/>
                  <a:gd name="T64" fmla="*/ 2 w 710"/>
                  <a:gd name="T65" fmla="*/ 280 h 592"/>
                  <a:gd name="T66" fmla="*/ 0 w 710"/>
                  <a:gd name="T67" fmla="*/ 311 h 592"/>
                  <a:gd name="T68" fmla="*/ 2 w 710"/>
                  <a:gd name="T69" fmla="*/ 341 h 592"/>
                  <a:gd name="T70" fmla="*/ 9 w 710"/>
                  <a:gd name="T71" fmla="*/ 373 h 592"/>
                  <a:gd name="T72" fmla="*/ 20 w 710"/>
                  <a:gd name="T73" fmla="*/ 404 h 592"/>
                  <a:gd name="T74" fmla="*/ 37 w 710"/>
                  <a:gd name="T75" fmla="*/ 436 h 592"/>
                  <a:gd name="T76" fmla="*/ 57 w 710"/>
                  <a:gd name="T77" fmla="*/ 469 h 592"/>
                  <a:gd name="T78" fmla="*/ 85 w 710"/>
                  <a:gd name="T79" fmla="*/ 502 h 592"/>
                  <a:gd name="T80" fmla="*/ 99 w 710"/>
                  <a:gd name="T81" fmla="*/ 517 h 592"/>
                  <a:gd name="T82" fmla="*/ 112 w 710"/>
                  <a:gd name="T83" fmla="*/ 531 h 592"/>
                  <a:gd name="T84" fmla="*/ 126 w 710"/>
                  <a:gd name="T85" fmla="*/ 543 h 592"/>
                  <a:gd name="T86" fmla="*/ 141 w 710"/>
                  <a:gd name="T87" fmla="*/ 555 h 592"/>
                  <a:gd name="T88" fmla="*/ 171 w 710"/>
                  <a:gd name="T89" fmla="*/ 573 h 592"/>
                  <a:gd name="T90" fmla="*/ 185 w 710"/>
                  <a:gd name="T91" fmla="*/ 580 h 592"/>
                  <a:gd name="T92" fmla="*/ 201 w 710"/>
                  <a:gd name="T93" fmla="*/ 586 h 592"/>
                  <a:gd name="T94" fmla="*/ 215 w 710"/>
                  <a:gd name="T95" fmla="*/ 589 h 592"/>
                  <a:gd name="T96" fmla="*/ 231 w 710"/>
                  <a:gd name="T97" fmla="*/ 592 h 592"/>
                  <a:gd name="T98" fmla="*/ 262 w 710"/>
                  <a:gd name="T99" fmla="*/ 592 h 592"/>
                  <a:gd name="T100" fmla="*/ 278 w 710"/>
                  <a:gd name="T101" fmla="*/ 589 h 592"/>
                  <a:gd name="T102" fmla="*/ 294 w 710"/>
                  <a:gd name="T103" fmla="*/ 586 h 592"/>
                  <a:gd name="T104" fmla="*/ 310 w 710"/>
                  <a:gd name="T105" fmla="*/ 581 h 592"/>
                  <a:gd name="T106" fmla="*/ 327 w 710"/>
                  <a:gd name="T107" fmla="*/ 575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0" h="592">
                    <a:moveTo>
                      <a:pt x="327" y="575"/>
                    </a:moveTo>
                    <a:lnTo>
                      <a:pt x="335" y="566"/>
                    </a:lnTo>
                    <a:lnTo>
                      <a:pt x="344" y="558"/>
                    </a:lnTo>
                    <a:lnTo>
                      <a:pt x="360" y="542"/>
                    </a:lnTo>
                    <a:lnTo>
                      <a:pt x="388" y="508"/>
                    </a:lnTo>
                    <a:lnTo>
                      <a:pt x="409" y="471"/>
                    </a:lnTo>
                    <a:lnTo>
                      <a:pt x="425" y="434"/>
                    </a:lnTo>
                    <a:lnTo>
                      <a:pt x="429" y="413"/>
                    </a:lnTo>
                    <a:lnTo>
                      <a:pt x="434" y="394"/>
                    </a:lnTo>
                    <a:lnTo>
                      <a:pt x="436" y="373"/>
                    </a:lnTo>
                    <a:lnTo>
                      <a:pt x="436" y="363"/>
                    </a:lnTo>
                    <a:lnTo>
                      <a:pt x="437" y="354"/>
                    </a:lnTo>
                    <a:lnTo>
                      <a:pt x="436" y="342"/>
                    </a:lnTo>
                    <a:lnTo>
                      <a:pt x="436" y="332"/>
                    </a:lnTo>
                    <a:lnTo>
                      <a:pt x="435" y="311"/>
                    </a:lnTo>
                    <a:lnTo>
                      <a:pt x="432" y="288"/>
                    </a:lnTo>
                    <a:lnTo>
                      <a:pt x="427" y="267"/>
                    </a:lnTo>
                    <a:lnTo>
                      <a:pt x="710" y="0"/>
                    </a:lnTo>
                    <a:lnTo>
                      <a:pt x="380" y="194"/>
                    </a:lnTo>
                    <a:lnTo>
                      <a:pt x="298" y="180"/>
                    </a:lnTo>
                    <a:lnTo>
                      <a:pt x="251" y="165"/>
                    </a:lnTo>
                    <a:lnTo>
                      <a:pt x="228" y="161"/>
                    </a:lnTo>
                    <a:lnTo>
                      <a:pt x="208" y="158"/>
                    </a:lnTo>
                    <a:lnTo>
                      <a:pt x="167" y="157"/>
                    </a:lnTo>
                    <a:lnTo>
                      <a:pt x="148" y="159"/>
                    </a:lnTo>
                    <a:lnTo>
                      <a:pt x="131" y="164"/>
                    </a:lnTo>
                    <a:lnTo>
                      <a:pt x="112" y="168"/>
                    </a:lnTo>
                    <a:lnTo>
                      <a:pt x="96" y="174"/>
                    </a:lnTo>
                    <a:lnTo>
                      <a:pt x="65" y="194"/>
                    </a:lnTo>
                    <a:lnTo>
                      <a:pt x="37" y="218"/>
                    </a:lnTo>
                    <a:lnTo>
                      <a:pt x="23" y="233"/>
                    </a:lnTo>
                    <a:lnTo>
                      <a:pt x="11" y="250"/>
                    </a:lnTo>
                    <a:lnTo>
                      <a:pt x="2" y="280"/>
                    </a:lnTo>
                    <a:lnTo>
                      <a:pt x="0" y="311"/>
                    </a:lnTo>
                    <a:lnTo>
                      <a:pt x="2" y="341"/>
                    </a:lnTo>
                    <a:lnTo>
                      <a:pt x="9" y="373"/>
                    </a:lnTo>
                    <a:lnTo>
                      <a:pt x="20" y="404"/>
                    </a:lnTo>
                    <a:lnTo>
                      <a:pt x="37" y="436"/>
                    </a:lnTo>
                    <a:lnTo>
                      <a:pt x="57" y="469"/>
                    </a:lnTo>
                    <a:lnTo>
                      <a:pt x="85" y="502"/>
                    </a:lnTo>
                    <a:lnTo>
                      <a:pt x="99" y="517"/>
                    </a:lnTo>
                    <a:lnTo>
                      <a:pt x="112" y="531"/>
                    </a:lnTo>
                    <a:lnTo>
                      <a:pt x="126" y="543"/>
                    </a:lnTo>
                    <a:lnTo>
                      <a:pt x="141" y="555"/>
                    </a:lnTo>
                    <a:lnTo>
                      <a:pt x="171" y="573"/>
                    </a:lnTo>
                    <a:lnTo>
                      <a:pt x="185" y="580"/>
                    </a:lnTo>
                    <a:lnTo>
                      <a:pt x="201" y="586"/>
                    </a:lnTo>
                    <a:lnTo>
                      <a:pt x="215" y="589"/>
                    </a:lnTo>
                    <a:lnTo>
                      <a:pt x="231" y="592"/>
                    </a:lnTo>
                    <a:lnTo>
                      <a:pt x="262" y="592"/>
                    </a:lnTo>
                    <a:lnTo>
                      <a:pt x="278" y="589"/>
                    </a:lnTo>
                    <a:lnTo>
                      <a:pt x="294" y="586"/>
                    </a:lnTo>
                    <a:lnTo>
                      <a:pt x="310" y="581"/>
                    </a:lnTo>
                    <a:lnTo>
                      <a:pt x="327" y="575"/>
                    </a:lnTo>
                  </a:path>
                </a:pathLst>
              </a:custGeom>
              <a:noFill/>
              <a:ln w="9525">
                <a:solidFill>
                  <a:srgbClr val="CC00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 name="Freeform 49">
                <a:extLst>
                  <a:ext uri="{FF2B5EF4-FFF2-40B4-BE49-F238E27FC236}">
                    <a16:creationId xmlns:a16="http://schemas.microsoft.com/office/drawing/2014/main" id="{D365ABC4-D154-CA99-582D-B3D394BC6B54}"/>
                  </a:ext>
                </a:extLst>
              </p:cNvPr>
              <p:cNvSpPr>
                <a:spLocks/>
              </p:cNvSpPr>
              <p:nvPr/>
            </p:nvSpPr>
            <p:spPr bwMode="auto">
              <a:xfrm>
                <a:off x="4349751" y="4938713"/>
                <a:ext cx="280988" cy="234950"/>
              </a:xfrm>
              <a:custGeom>
                <a:avLst/>
                <a:gdLst>
                  <a:gd name="T0" fmla="*/ 85 w 709"/>
                  <a:gd name="T1" fmla="*/ 503 h 592"/>
                  <a:gd name="T2" fmla="*/ 98 w 709"/>
                  <a:gd name="T3" fmla="*/ 517 h 592"/>
                  <a:gd name="T4" fmla="*/ 112 w 709"/>
                  <a:gd name="T5" fmla="*/ 531 h 592"/>
                  <a:gd name="T6" fmla="*/ 126 w 709"/>
                  <a:gd name="T7" fmla="*/ 544 h 592"/>
                  <a:gd name="T8" fmla="*/ 141 w 709"/>
                  <a:gd name="T9" fmla="*/ 555 h 592"/>
                  <a:gd name="T10" fmla="*/ 171 w 709"/>
                  <a:gd name="T11" fmla="*/ 574 h 592"/>
                  <a:gd name="T12" fmla="*/ 184 w 709"/>
                  <a:gd name="T13" fmla="*/ 581 h 592"/>
                  <a:gd name="T14" fmla="*/ 201 w 709"/>
                  <a:gd name="T15" fmla="*/ 586 h 592"/>
                  <a:gd name="T16" fmla="*/ 214 w 709"/>
                  <a:gd name="T17" fmla="*/ 590 h 592"/>
                  <a:gd name="T18" fmla="*/ 230 w 709"/>
                  <a:gd name="T19" fmla="*/ 592 h 592"/>
                  <a:gd name="T20" fmla="*/ 261 w 709"/>
                  <a:gd name="T21" fmla="*/ 592 h 592"/>
                  <a:gd name="T22" fmla="*/ 277 w 709"/>
                  <a:gd name="T23" fmla="*/ 590 h 592"/>
                  <a:gd name="T24" fmla="*/ 294 w 709"/>
                  <a:gd name="T25" fmla="*/ 586 h 592"/>
                  <a:gd name="T26" fmla="*/ 310 w 709"/>
                  <a:gd name="T27" fmla="*/ 582 h 592"/>
                  <a:gd name="T28" fmla="*/ 327 w 709"/>
                  <a:gd name="T29" fmla="*/ 576 h 592"/>
                  <a:gd name="T30" fmla="*/ 335 w 709"/>
                  <a:gd name="T31" fmla="*/ 567 h 592"/>
                  <a:gd name="T32" fmla="*/ 344 w 709"/>
                  <a:gd name="T33" fmla="*/ 559 h 592"/>
                  <a:gd name="T34" fmla="*/ 360 w 709"/>
                  <a:gd name="T35" fmla="*/ 543 h 592"/>
                  <a:gd name="T36" fmla="*/ 388 w 709"/>
                  <a:gd name="T37" fmla="*/ 508 h 592"/>
                  <a:gd name="T38" fmla="*/ 408 w 709"/>
                  <a:gd name="T39" fmla="*/ 472 h 592"/>
                  <a:gd name="T40" fmla="*/ 425 w 709"/>
                  <a:gd name="T41" fmla="*/ 435 h 592"/>
                  <a:gd name="T42" fmla="*/ 429 w 709"/>
                  <a:gd name="T43" fmla="*/ 414 h 592"/>
                  <a:gd name="T44" fmla="*/ 434 w 709"/>
                  <a:gd name="T45" fmla="*/ 395 h 592"/>
                  <a:gd name="T46" fmla="*/ 436 w 709"/>
                  <a:gd name="T47" fmla="*/ 374 h 592"/>
                  <a:gd name="T48" fmla="*/ 436 w 709"/>
                  <a:gd name="T49" fmla="*/ 363 h 592"/>
                  <a:gd name="T50" fmla="*/ 437 w 709"/>
                  <a:gd name="T51" fmla="*/ 354 h 592"/>
                  <a:gd name="T52" fmla="*/ 436 w 709"/>
                  <a:gd name="T53" fmla="*/ 343 h 592"/>
                  <a:gd name="T54" fmla="*/ 436 w 709"/>
                  <a:gd name="T55" fmla="*/ 332 h 592"/>
                  <a:gd name="T56" fmla="*/ 435 w 709"/>
                  <a:gd name="T57" fmla="*/ 312 h 592"/>
                  <a:gd name="T58" fmla="*/ 431 w 709"/>
                  <a:gd name="T59" fmla="*/ 289 h 592"/>
                  <a:gd name="T60" fmla="*/ 427 w 709"/>
                  <a:gd name="T61" fmla="*/ 268 h 592"/>
                  <a:gd name="T62" fmla="*/ 709 w 709"/>
                  <a:gd name="T63" fmla="*/ 0 h 592"/>
                  <a:gd name="T64" fmla="*/ 380 w 709"/>
                  <a:gd name="T65" fmla="*/ 195 h 592"/>
                  <a:gd name="T66" fmla="*/ 298 w 709"/>
                  <a:gd name="T67" fmla="*/ 181 h 592"/>
                  <a:gd name="T68" fmla="*/ 251 w 709"/>
                  <a:gd name="T69" fmla="*/ 166 h 592"/>
                  <a:gd name="T70" fmla="*/ 228 w 709"/>
                  <a:gd name="T71" fmla="*/ 161 h 592"/>
                  <a:gd name="T72" fmla="*/ 207 w 709"/>
                  <a:gd name="T73" fmla="*/ 159 h 592"/>
                  <a:gd name="T74" fmla="*/ 167 w 709"/>
                  <a:gd name="T75" fmla="*/ 158 h 592"/>
                  <a:gd name="T76" fmla="*/ 148 w 709"/>
                  <a:gd name="T77" fmla="*/ 160 h 592"/>
                  <a:gd name="T78" fmla="*/ 130 w 709"/>
                  <a:gd name="T79" fmla="*/ 165 h 592"/>
                  <a:gd name="T80" fmla="*/ 112 w 709"/>
                  <a:gd name="T81" fmla="*/ 168 h 592"/>
                  <a:gd name="T82" fmla="*/ 96 w 709"/>
                  <a:gd name="T83" fmla="*/ 175 h 592"/>
                  <a:gd name="T84" fmla="*/ 65 w 709"/>
                  <a:gd name="T85" fmla="*/ 195 h 592"/>
                  <a:gd name="T86" fmla="*/ 36 w 709"/>
                  <a:gd name="T87" fmla="*/ 219 h 592"/>
                  <a:gd name="T88" fmla="*/ 23 w 709"/>
                  <a:gd name="T89" fmla="*/ 234 h 592"/>
                  <a:gd name="T90" fmla="*/ 11 w 709"/>
                  <a:gd name="T91" fmla="*/ 251 h 592"/>
                  <a:gd name="T92" fmla="*/ 2 w 709"/>
                  <a:gd name="T93" fmla="*/ 281 h 592"/>
                  <a:gd name="T94" fmla="*/ 0 w 709"/>
                  <a:gd name="T95" fmla="*/ 312 h 592"/>
                  <a:gd name="T96" fmla="*/ 2 w 709"/>
                  <a:gd name="T97" fmla="*/ 342 h 592"/>
                  <a:gd name="T98" fmla="*/ 9 w 709"/>
                  <a:gd name="T99" fmla="*/ 374 h 592"/>
                  <a:gd name="T100" fmla="*/ 20 w 709"/>
                  <a:gd name="T101" fmla="*/ 405 h 592"/>
                  <a:gd name="T102" fmla="*/ 36 w 709"/>
                  <a:gd name="T103" fmla="*/ 437 h 592"/>
                  <a:gd name="T104" fmla="*/ 57 w 709"/>
                  <a:gd name="T105" fmla="*/ 469 h 592"/>
                  <a:gd name="T106" fmla="*/ 85 w 709"/>
                  <a:gd name="T107" fmla="*/ 503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9" h="592">
                    <a:moveTo>
                      <a:pt x="85" y="503"/>
                    </a:moveTo>
                    <a:lnTo>
                      <a:pt x="98" y="517"/>
                    </a:lnTo>
                    <a:lnTo>
                      <a:pt x="112" y="531"/>
                    </a:lnTo>
                    <a:lnTo>
                      <a:pt x="126" y="544"/>
                    </a:lnTo>
                    <a:lnTo>
                      <a:pt x="141" y="555"/>
                    </a:lnTo>
                    <a:lnTo>
                      <a:pt x="171" y="574"/>
                    </a:lnTo>
                    <a:lnTo>
                      <a:pt x="184" y="581"/>
                    </a:lnTo>
                    <a:lnTo>
                      <a:pt x="201" y="586"/>
                    </a:lnTo>
                    <a:lnTo>
                      <a:pt x="214" y="590"/>
                    </a:lnTo>
                    <a:lnTo>
                      <a:pt x="230" y="592"/>
                    </a:lnTo>
                    <a:lnTo>
                      <a:pt x="261" y="592"/>
                    </a:lnTo>
                    <a:lnTo>
                      <a:pt x="277" y="590"/>
                    </a:lnTo>
                    <a:lnTo>
                      <a:pt x="294" y="586"/>
                    </a:lnTo>
                    <a:lnTo>
                      <a:pt x="310" y="582"/>
                    </a:lnTo>
                    <a:lnTo>
                      <a:pt x="327" y="576"/>
                    </a:lnTo>
                    <a:lnTo>
                      <a:pt x="335" y="567"/>
                    </a:lnTo>
                    <a:lnTo>
                      <a:pt x="344" y="559"/>
                    </a:lnTo>
                    <a:lnTo>
                      <a:pt x="360" y="543"/>
                    </a:lnTo>
                    <a:lnTo>
                      <a:pt x="388" y="508"/>
                    </a:lnTo>
                    <a:lnTo>
                      <a:pt x="408" y="472"/>
                    </a:lnTo>
                    <a:lnTo>
                      <a:pt x="425" y="435"/>
                    </a:lnTo>
                    <a:lnTo>
                      <a:pt x="429" y="414"/>
                    </a:lnTo>
                    <a:lnTo>
                      <a:pt x="434" y="395"/>
                    </a:lnTo>
                    <a:lnTo>
                      <a:pt x="436" y="374"/>
                    </a:lnTo>
                    <a:lnTo>
                      <a:pt x="436" y="363"/>
                    </a:lnTo>
                    <a:lnTo>
                      <a:pt x="437" y="354"/>
                    </a:lnTo>
                    <a:lnTo>
                      <a:pt x="436" y="343"/>
                    </a:lnTo>
                    <a:lnTo>
                      <a:pt x="436" y="332"/>
                    </a:lnTo>
                    <a:lnTo>
                      <a:pt x="435" y="312"/>
                    </a:lnTo>
                    <a:lnTo>
                      <a:pt x="431" y="289"/>
                    </a:lnTo>
                    <a:lnTo>
                      <a:pt x="427" y="268"/>
                    </a:lnTo>
                    <a:lnTo>
                      <a:pt x="709" y="0"/>
                    </a:lnTo>
                    <a:lnTo>
                      <a:pt x="380" y="195"/>
                    </a:lnTo>
                    <a:lnTo>
                      <a:pt x="298" y="181"/>
                    </a:lnTo>
                    <a:lnTo>
                      <a:pt x="251" y="166"/>
                    </a:lnTo>
                    <a:lnTo>
                      <a:pt x="228" y="161"/>
                    </a:lnTo>
                    <a:lnTo>
                      <a:pt x="207" y="159"/>
                    </a:lnTo>
                    <a:lnTo>
                      <a:pt x="167" y="158"/>
                    </a:lnTo>
                    <a:lnTo>
                      <a:pt x="148" y="160"/>
                    </a:lnTo>
                    <a:lnTo>
                      <a:pt x="130" y="165"/>
                    </a:lnTo>
                    <a:lnTo>
                      <a:pt x="112" y="168"/>
                    </a:lnTo>
                    <a:lnTo>
                      <a:pt x="96" y="175"/>
                    </a:lnTo>
                    <a:lnTo>
                      <a:pt x="65" y="195"/>
                    </a:lnTo>
                    <a:lnTo>
                      <a:pt x="36" y="219"/>
                    </a:lnTo>
                    <a:lnTo>
                      <a:pt x="23" y="234"/>
                    </a:lnTo>
                    <a:lnTo>
                      <a:pt x="11" y="251"/>
                    </a:lnTo>
                    <a:lnTo>
                      <a:pt x="2" y="281"/>
                    </a:lnTo>
                    <a:lnTo>
                      <a:pt x="0" y="312"/>
                    </a:lnTo>
                    <a:lnTo>
                      <a:pt x="2" y="342"/>
                    </a:lnTo>
                    <a:lnTo>
                      <a:pt x="9" y="374"/>
                    </a:lnTo>
                    <a:lnTo>
                      <a:pt x="20" y="405"/>
                    </a:lnTo>
                    <a:lnTo>
                      <a:pt x="36" y="437"/>
                    </a:lnTo>
                    <a:lnTo>
                      <a:pt x="57" y="469"/>
                    </a:lnTo>
                    <a:lnTo>
                      <a:pt x="85" y="503"/>
                    </a:lnTo>
                    <a:close/>
                  </a:path>
                </a:pathLst>
              </a:custGeom>
              <a:solidFill>
                <a:srgbClr val="FF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 name="Freeform 50">
                <a:extLst>
                  <a:ext uri="{FF2B5EF4-FFF2-40B4-BE49-F238E27FC236}">
                    <a16:creationId xmlns:a16="http://schemas.microsoft.com/office/drawing/2014/main" id="{0BB75DD9-EA11-98F4-04A3-9737FD61A8BD}"/>
                  </a:ext>
                </a:extLst>
              </p:cNvPr>
              <p:cNvSpPr>
                <a:spLocks/>
              </p:cNvSpPr>
              <p:nvPr/>
            </p:nvSpPr>
            <p:spPr bwMode="auto">
              <a:xfrm>
                <a:off x="4349751" y="4938713"/>
                <a:ext cx="280988" cy="234950"/>
              </a:xfrm>
              <a:custGeom>
                <a:avLst/>
                <a:gdLst>
                  <a:gd name="T0" fmla="*/ 327 w 709"/>
                  <a:gd name="T1" fmla="*/ 576 h 592"/>
                  <a:gd name="T2" fmla="*/ 335 w 709"/>
                  <a:gd name="T3" fmla="*/ 567 h 592"/>
                  <a:gd name="T4" fmla="*/ 344 w 709"/>
                  <a:gd name="T5" fmla="*/ 559 h 592"/>
                  <a:gd name="T6" fmla="*/ 360 w 709"/>
                  <a:gd name="T7" fmla="*/ 543 h 592"/>
                  <a:gd name="T8" fmla="*/ 388 w 709"/>
                  <a:gd name="T9" fmla="*/ 508 h 592"/>
                  <a:gd name="T10" fmla="*/ 408 w 709"/>
                  <a:gd name="T11" fmla="*/ 472 h 592"/>
                  <a:gd name="T12" fmla="*/ 425 w 709"/>
                  <a:gd name="T13" fmla="*/ 435 h 592"/>
                  <a:gd name="T14" fmla="*/ 429 w 709"/>
                  <a:gd name="T15" fmla="*/ 414 h 592"/>
                  <a:gd name="T16" fmla="*/ 434 w 709"/>
                  <a:gd name="T17" fmla="*/ 395 h 592"/>
                  <a:gd name="T18" fmla="*/ 436 w 709"/>
                  <a:gd name="T19" fmla="*/ 374 h 592"/>
                  <a:gd name="T20" fmla="*/ 436 w 709"/>
                  <a:gd name="T21" fmla="*/ 363 h 592"/>
                  <a:gd name="T22" fmla="*/ 437 w 709"/>
                  <a:gd name="T23" fmla="*/ 354 h 592"/>
                  <a:gd name="T24" fmla="*/ 436 w 709"/>
                  <a:gd name="T25" fmla="*/ 343 h 592"/>
                  <a:gd name="T26" fmla="*/ 436 w 709"/>
                  <a:gd name="T27" fmla="*/ 332 h 592"/>
                  <a:gd name="T28" fmla="*/ 435 w 709"/>
                  <a:gd name="T29" fmla="*/ 312 h 592"/>
                  <a:gd name="T30" fmla="*/ 431 w 709"/>
                  <a:gd name="T31" fmla="*/ 289 h 592"/>
                  <a:gd name="T32" fmla="*/ 427 w 709"/>
                  <a:gd name="T33" fmla="*/ 268 h 592"/>
                  <a:gd name="T34" fmla="*/ 709 w 709"/>
                  <a:gd name="T35" fmla="*/ 0 h 592"/>
                  <a:gd name="T36" fmla="*/ 380 w 709"/>
                  <a:gd name="T37" fmla="*/ 195 h 592"/>
                  <a:gd name="T38" fmla="*/ 298 w 709"/>
                  <a:gd name="T39" fmla="*/ 181 h 592"/>
                  <a:gd name="T40" fmla="*/ 251 w 709"/>
                  <a:gd name="T41" fmla="*/ 166 h 592"/>
                  <a:gd name="T42" fmla="*/ 228 w 709"/>
                  <a:gd name="T43" fmla="*/ 161 h 592"/>
                  <a:gd name="T44" fmla="*/ 207 w 709"/>
                  <a:gd name="T45" fmla="*/ 159 h 592"/>
                  <a:gd name="T46" fmla="*/ 167 w 709"/>
                  <a:gd name="T47" fmla="*/ 158 h 592"/>
                  <a:gd name="T48" fmla="*/ 148 w 709"/>
                  <a:gd name="T49" fmla="*/ 160 h 592"/>
                  <a:gd name="T50" fmla="*/ 130 w 709"/>
                  <a:gd name="T51" fmla="*/ 165 h 592"/>
                  <a:gd name="T52" fmla="*/ 112 w 709"/>
                  <a:gd name="T53" fmla="*/ 168 h 592"/>
                  <a:gd name="T54" fmla="*/ 96 w 709"/>
                  <a:gd name="T55" fmla="*/ 175 h 592"/>
                  <a:gd name="T56" fmla="*/ 65 w 709"/>
                  <a:gd name="T57" fmla="*/ 195 h 592"/>
                  <a:gd name="T58" fmla="*/ 36 w 709"/>
                  <a:gd name="T59" fmla="*/ 219 h 592"/>
                  <a:gd name="T60" fmla="*/ 23 w 709"/>
                  <a:gd name="T61" fmla="*/ 234 h 592"/>
                  <a:gd name="T62" fmla="*/ 11 w 709"/>
                  <a:gd name="T63" fmla="*/ 251 h 592"/>
                  <a:gd name="T64" fmla="*/ 2 w 709"/>
                  <a:gd name="T65" fmla="*/ 281 h 592"/>
                  <a:gd name="T66" fmla="*/ 0 w 709"/>
                  <a:gd name="T67" fmla="*/ 312 h 592"/>
                  <a:gd name="T68" fmla="*/ 2 w 709"/>
                  <a:gd name="T69" fmla="*/ 342 h 592"/>
                  <a:gd name="T70" fmla="*/ 9 w 709"/>
                  <a:gd name="T71" fmla="*/ 374 h 592"/>
                  <a:gd name="T72" fmla="*/ 20 w 709"/>
                  <a:gd name="T73" fmla="*/ 405 h 592"/>
                  <a:gd name="T74" fmla="*/ 36 w 709"/>
                  <a:gd name="T75" fmla="*/ 437 h 592"/>
                  <a:gd name="T76" fmla="*/ 57 w 709"/>
                  <a:gd name="T77" fmla="*/ 469 h 592"/>
                  <a:gd name="T78" fmla="*/ 85 w 709"/>
                  <a:gd name="T79" fmla="*/ 503 h 592"/>
                  <a:gd name="T80" fmla="*/ 98 w 709"/>
                  <a:gd name="T81" fmla="*/ 517 h 592"/>
                  <a:gd name="T82" fmla="*/ 112 w 709"/>
                  <a:gd name="T83" fmla="*/ 531 h 592"/>
                  <a:gd name="T84" fmla="*/ 126 w 709"/>
                  <a:gd name="T85" fmla="*/ 544 h 592"/>
                  <a:gd name="T86" fmla="*/ 141 w 709"/>
                  <a:gd name="T87" fmla="*/ 555 h 592"/>
                  <a:gd name="T88" fmla="*/ 171 w 709"/>
                  <a:gd name="T89" fmla="*/ 574 h 592"/>
                  <a:gd name="T90" fmla="*/ 184 w 709"/>
                  <a:gd name="T91" fmla="*/ 581 h 592"/>
                  <a:gd name="T92" fmla="*/ 201 w 709"/>
                  <a:gd name="T93" fmla="*/ 586 h 592"/>
                  <a:gd name="T94" fmla="*/ 214 w 709"/>
                  <a:gd name="T95" fmla="*/ 590 h 592"/>
                  <a:gd name="T96" fmla="*/ 230 w 709"/>
                  <a:gd name="T97" fmla="*/ 592 h 592"/>
                  <a:gd name="T98" fmla="*/ 261 w 709"/>
                  <a:gd name="T99" fmla="*/ 592 h 592"/>
                  <a:gd name="T100" fmla="*/ 277 w 709"/>
                  <a:gd name="T101" fmla="*/ 590 h 592"/>
                  <a:gd name="T102" fmla="*/ 294 w 709"/>
                  <a:gd name="T103" fmla="*/ 586 h 592"/>
                  <a:gd name="T104" fmla="*/ 310 w 709"/>
                  <a:gd name="T105" fmla="*/ 582 h 592"/>
                  <a:gd name="T106" fmla="*/ 327 w 709"/>
                  <a:gd name="T107" fmla="*/ 576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9" h="592">
                    <a:moveTo>
                      <a:pt x="327" y="576"/>
                    </a:moveTo>
                    <a:lnTo>
                      <a:pt x="335" y="567"/>
                    </a:lnTo>
                    <a:lnTo>
                      <a:pt x="344" y="559"/>
                    </a:lnTo>
                    <a:lnTo>
                      <a:pt x="360" y="543"/>
                    </a:lnTo>
                    <a:lnTo>
                      <a:pt x="388" y="508"/>
                    </a:lnTo>
                    <a:lnTo>
                      <a:pt x="408" y="472"/>
                    </a:lnTo>
                    <a:lnTo>
                      <a:pt x="425" y="435"/>
                    </a:lnTo>
                    <a:lnTo>
                      <a:pt x="429" y="414"/>
                    </a:lnTo>
                    <a:lnTo>
                      <a:pt x="434" y="395"/>
                    </a:lnTo>
                    <a:lnTo>
                      <a:pt x="436" y="374"/>
                    </a:lnTo>
                    <a:lnTo>
                      <a:pt x="436" y="363"/>
                    </a:lnTo>
                    <a:lnTo>
                      <a:pt x="437" y="354"/>
                    </a:lnTo>
                    <a:lnTo>
                      <a:pt x="436" y="343"/>
                    </a:lnTo>
                    <a:lnTo>
                      <a:pt x="436" y="332"/>
                    </a:lnTo>
                    <a:lnTo>
                      <a:pt x="435" y="312"/>
                    </a:lnTo>
                    <a:lnTo>
                      <a:pt x="431" y="289"/>
                    </a:lnTo>
                    <a:lnTo>
                      <a:pt x="427" y="268"/>
                    </a:lnTo>
                    <a:lnTo>
                      <a:pt x="709" y="0"/>
                    </a:lnTo>
                    <a:lnTo>
                      <a:pt x="380" y="195"/>
                    </a:lnTo>
                    <a:lnTo>
                      <a:pt x="298" y="181"/>
                    </a:lnTo>
                    <a:lnTo>
                      <a:pt x="251" y="166"/>
                    </a:lnTo>
                    <a:lnTo>
                      <a:pt x="228" y="161"/>
                    </a:lnTo>
                    <a:lnTo>
                      <a:pt x="207" y="159"/>
                    </a:lnTo>
                    <a:lnTo>
                      <a:pt x="167" y="158"/>
                    </a:lnTo>
                    <a:lnTo>
                      <a:pt x="148" y="160"/>
                    </a:lnTo>
                    <a:lnTo>
                      <a:pt x="130" y="165"/>
                    </a:lnTo>
                    <a:lnTo>
                      <a:pt x="112" y="168"/>
                    </a:lnTo>
                    <a:lnTo>
                      <a:pt x="96" y="175"/>
                    </a:lnTo>
                    <a:lnTo>
                      <a:pt x="65" y="195"/>
                    </a:lnTo>
                    <a:lnTo>
                      <a:pt x="36" y="219"/>
                    </a:lnTo>
                    <a:lnTo>
                      <a:pt x="23" y="234"/>
                    </a:lnTo>
                    <a:lnTo>
                      <a:pt x="11" y="251"/>
                    </a:lnTo>
                    <a:lnTo>
                      <a:pt x="2" y="281"/>
                    </a:lnTo>
                    <a:lnTo>
                      <a:pt x="0" y="312"/>
                    </a:lnTo>
                    <a:lnTo>
                      <a:pt x="2" y="342"/>
                    </a:lnTo>
                    <a:lnTo>
                      <a:pt x="9" y="374"/>
                    </a:lnTo>
                    <a:lnTo>
                      <a:pt x="20" y="405"/>
                    </a:lnTo>
                    <a:lnTo>
                      <a:pt x="36" y="437"/>
                    </a:lnTo>
                    <a:lnTo>
                      <a:pt x="57" y="469"/>
                    </a:lnTo>
                    <a:lnTo>
                      <a:pt x="85" y="503"/>
                    </a:lnTo>
                    <a:lnTo>
                      <a:pt x="98" y="517"/>
                    </a:lnTo>
                    <a:lnTo>
                      <a:pt x="112" y="531"/>
                    </a:lnTo>
                    <a:lnTo>
                      <a:pt x="126" y="544"/>
                    </a:lnTo>
                    <a:lnTo>
                      <a:pt x="141" y="555"/>
                    </a:lnTo>
                    <a:lnTo>
                      <a:pt x="171" y="574"/>
                    </a:lnTo>
                    <a:lnTo>
                      <a:pt x="184" y="581"/>
                    </a:lnTo>
                    <a:lnTo>
                      <a:pt x="201" y="586"/>
                    </a:lnTo>
                    <a:lnTo>
                      <a:pt x="214" y="590"/>
                    </a:lnTo>
                    <a:lnTo>
                      <a:pt x="230" y="592"/>
                    </a:lnTo>
                    <a:lnTo>
                      <a:pt x="261" y="592"/>
                    </a:lnTo>
                    <a:lnTo>
                      <a:pt x="277" y="590"/>
                    </a:lnTo>
                    <a:lnTo>
                      <a:pt x="294" y="586"/>
                    </a:lnTo>
                    <a:lnTo>
                      <a:pt x="310" y="582"/>
                    </a:lnTo>
                    <a:lnTo>
                      <a:pt x="327" y="576"/>
                    </a:lnTo>
                  </a:path>
                </a:pathLst>
              </a:custGeom>
              <a:noFill/>
              <a:ln w="9525">
                <a:solidFill>
                  <a:srgbClr val="CC00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 name="Freeform 51">
                <a:extLst>
                  <a:ext uri="{FF2B5EF4-FFF2-40B4-BE49-F238E27FC236}">
                    <a16:creationId xmlns:a16="http://schemas.microsoft.com/office/drawing/2014/main" id="{4732C39D-D6EA-82A1-C6FC-5FC391354DD5}"/>
                  </a:ext>
                </a:extLst>
              </p:cNvPr>
              <p:cNvSpPr>
                <a:spLocks/>
              </p:cNvSpPr>
              <p:nvPr/>
            </p:nvSpPr>
            <p:spPr bwMode="auto">
              <a:xfrm>
                <a:off x="4257676" y="4889500"/>
                <a:ext cx="282575" cy="234950"/>
              </a:xfrm>
              <a:custGeom>
                <a:avLst/>
                <a:gdLst>
                  <a:gd name="T0" fmla="*/ 85 w 710"/>
                  <a:gd name="T1" fmla="*/ 502 h 592"/>
                  <a:gd name="T2" fmla="*/ 99 w 710"/>
                  <a:gd name="T3" fmla="*/ 517 h 592"/>
                  <a:gd name="T4" fmla="*/ 112 w 710"/>
                  <a:gd name="T5" fmla="*/ 531 h 592"/>
                  <a:gd name="T6" fmla="*/ 126 w 710"/>
                  <a:gd name="T7" fmla="*/ 543 h 592"/>
                  <a:gd name="T8" fmla="*/ 141 w 710"/>
                  <a:gd name="T9" fmla="*/ 555 h 592"/>
                  <a:gd name="T10" fmla="*/ 171 w 710"/>
                  <a:gd name="T11" fmla="*/ 573 h 592"/>
                  <a:gd name="T12" fmla="*/ 185 w 710"/>
                  <a:gd name="T13" fmla="*/ 580 h 592"/>
                  <a:gd name="T14" fmla="*/ 201 w 710"/>
                  <a:gd name="T15" fmla="*/ 586 h 592"/>
                  <a:gd name="T16" fmla="*/ 215 w 710"/>
                  <a:gd name="T17" fmla="*/ 589 h 592"/>
                  <a:gd name="T18" fmla="*/ 231 w 710"/>
                  <a:gd name="T19" fmla="*/ 592 h 592"/>
                  <a:gd name="T20" fmla="*/ 262 w 710"/>
                  <a:gd name="T21" fmla="*/ 592 h 592"/>
                  <a:gd name="T22" fmla="*/ 278 w 710"/>
                  <a:gd name="T23" fmla="*/ 589 h 592"/>
                  <a:gd name="T24" fmla="*/ 294 w 710"/>
                  <a:gd name="T25" fmla="*/ 586 h 592"/>
                  <a:gd name="T26" fmla="*/ 310 w 710"/>
                  <a:gd name="T27" fmla="*/ 581 h 592"/>
                  <a:gd name="T28" fmla="*/ 327 w 710"/>
                  <a:gd name="T29" fmla="*/ 575 h 592"/>
                  <a:gd name="T30" fmla="*/ 335 w 710"/>
                  <a:gd name="T31" fmla="*/ 566 h 592"/>
                  <a:gd name="T32" fmla="*/ 344 w 710"/>
                  <a:gd name="T33" fmla="*/ 558 h 592"/>
                  <a:gd name="T34" fmla="*/ 360 w 710"/>
                  <a:gd name="T35" fmla="*/ 542 h 592"/>
                  <a:gd name="T36" fmla="*/ 388 w 710"/>
                  <a:gd name="T37" fmla="*/ 508 h 592"/>
                  <a:gd name="T38" fmla="*/ 409 w 710"/>
                  <a:gd name="T39" fmla="*/ 471 h 592"/>
                  <a:gd name="T40" fmla="*/ 425 w 710"/>
                  <a:gd name="T41" fmla="*/ 434 h 592"/>
                  <a:gd name="T42" fmla="*/ 429 w 710"/>
                  <a:gd name="T43" fmla="*/ 413 h 592"/>
                  <a:gd name="T44" fmla="*/ 434 w 710"/>
                  <a:gd name="T45" fmla="*/ 394 h 592"/>
                  <a:gd name="T46" fmla="*/ 436 w 710"/>
                  <a:gd name="T47" fmla="*/ 373 h 592"/>
                  <a:gd name="T48" fmla="*/ 436 w 710"/>
                  <a:gd name="T49" fmla="*/ 363 h 592"/>
                  <a:gd name="T50" fmla="*/ 437 w 710"/>
                  <a:gd name="T51" fmla="*/ 354 h 592"/>
                  <a:gd name="T52" fmla="*/ 436 w 710"/>
                  <a:gd name="T53" fmla="*/ 342 h 592"/>
                  <a:gd name="T54" fmla="*/ 436 w 710"/>
                  <a:gd name="T55" fmla="*/ 332 h 592"/>
                  <a:gd name="T56" fmla="*/ 435 w 710"/>
                  <a:gd name="T57" fmla="*/ 311 h 592"/>
                  <a:gd name="T58" fmla="*/ 432 w 710"/>
                  <a:gd name="T59" fmla="*/ 288 h 592"/>
                  <a:gd name="T60" fmla="*/ 427 w 710"/>
                  <a:gd name="T61" fmla="*/ 267 h 592"/>
                  <a:gd name="T62" fmla="*/ 710 w 710"/>
                  <a:gd name="T63" fmla="*/ 0 h 592"/>
                  <a:gd name="T64" fmla="*/ 380 w 710"/>
                  <a:gd name="T65" fmla="*/ 194 h 592"/>
                  <a:gd name="T66" fmla="*/ 298 w 710"/>
                  <a:gd name="T67" fmla="*/ 180 h 592"/>
                  <a:gd name="T68" fmla="*/ 251 w 710"/>
                  <a:gd name="T69" fmla="*/ 165 h 592"/>
                  <a:gd name="T70" fmla="*/ 228 w 710"/>
                  <a:gd name="T71" fmla="*/ 161 h 592"/>
                  <a:gd name="T72" fmla="*/ 208 w 710"/>
                  <a:gd name="T73" fmla="*/ 158 h 592"/>
                  <a:gd name="T74" fmla="*/ 168 w 710"/>
                  <a:gd name="T75" fmla="*/ 157 h 592"/>
                  <a:gd name="T76" fmla="*/ 148 w 710"/>
                  <a:gd name="T77" fmla="*/ 159 h 592"/>
                  <a:gd name="T78" fmla="*/ 131 w 710"/>
                  <a:gd name="T79" fmla="*/ 164 h 592"/>
                  <a:gd name="T80" fmla="*/ 112 w 710"/>
                  <a:gd name="T81" fmla="*/ 167 h 592"/>
                  <a:gd name="T82" fmla="*/ 96 w 710"/>
                  <a:gd name="T83" fmla="*/ 174 h 592"/>
                  <a:gd name="T84" fmla="*/ 65 w 710"/>
                  <a:gd name="T85" fmla="*/ 194 h 592"/>
                  <a:gd name="T86" fmla="*/ 37 w 710"/>
                  <a:gd name="T87" fmla="*/ 218 h 592"/>
                  <a:gd name="T88" fmla="*/ 23 w 710"/>
                  <a:gd name="T89" fmla="*/ 233 h 592"/>
                  <a:gd name="T90" fmla="*/ 11 w 710"/>
                  <a:gd name="T91" fmla="*/ 250 h 592"/>
                  <a:gd name="T92" fmla="*/ 2 w 710"/>
                  <a:gd name="T93" fmla="*/ 280 h 592"/>
                  <a:gd name="T94" fmla="*/ 0 w 710"/>
                  <a:gd name="T95" fmla="*/ 311 h 592"/>
                  <a:gd name="T96" fmla="*/ 2 w 710"/>
                  <a:gd name="T97" fmla="*/ 341 h 592"/>
                  <a:gd name="T98" fmla="*/ 9 w 710"/>
                  <a:gd name="T99" fmla="*/ 373 h 592"/>
                  <a:gd name="T100" fmla="*/ 21 w 710"/>
                  <a:gd name="T101" fmla="*/ 404 h 592"/>
                  <a:gd name="T102" fmla="*/ 37 w 710"/>
                  <a:gd name="T103" fmla="*/ 436 h 592"/>
                  <a:gd name="T104" fmla="*/ 57 w 710"/>
                  <a:gd name="T105" fmla="*/ 469 h 592"/>
                  <a:gd name="T106" fmla="*/ 85 w 710"/>
                  <a:gd name="T107" fmla="*/ 502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0" h="592">
                    <a:moveTo>
                      <a:pt x="85" y="502"/>
                    </a:moveTo>
                    <a:lnTo>
                      <a:pt x="99" y="517"/>
                    </a:lnTo>
                    <a:lnTo>
                      <a:pt x="112" y="531"/>
                    </a:lnTo>
                    <a:lnTo>
                      <a:pt x="126" y="543"/>
                    </a:lnTo>
                    <a:lnTo>
                      <a:pt x="141" y="555"/>
                    </a:lnTo>
                    <a:lnTo>
                      <a:pt x="171" y="573"/>
                    </a:lnTo>
                    <a:lnTo>
                      <a:pt x="185" y="580"/>
                    </a:lnTo>
                    <a:lnTo>
                      <a:pt x="201" y="586"/>
                    </a:lnTo>
                    <a:lnTo>
                      <a:pt x="215" y="589"/>
                    </a:lnTo>
                    <a:lnTo>
                      <a:pt x="231" y="592"/>
                    </a:lnTo>
                    <a:lnTo>
                      <a:pt x="262" y="592"/>
                    </a:lnTo>
                    <a:lnTo>
                      <a:pt x="278" y="589"/>
                    </a:lnTo>
                    <a:lnTo>
                      <a:pt x="294" y="586"/>
                    </a:lnTo>
                    <a:lnTo>
                      <a:pt x="310" y="581"/>
                    </a:lnTo>
                    <a:lnTo>
                      <a:pt x="327" y="575"/>
                    </a:lnTo>
                    <a:lnTo>
                      <a:pt x="335" y="566"/>
                    </a:lnTo>
                    <a:lnTo>
                      <a:pt x="344" y="558"/>
                    </a:lnTo>
                    <a:lnTo>
                      <a:pt x="360" y="542"/>
                    </a:lnTo>
                    <a:lnTo>
                      <a:pt x="388" y="508"/>
                    </a:lnTo>
                    <a:lnTo>
                      <a:pt x="409" y="471"/>
                    </a:lnTo>
                    <a:lnTo>
                      <a:pt x="425" y="434"/>
                    </a:lnTo>
                    <a:lnTo>
                      <a:pt x="429" y="413"/>
                    </a:lnTo>
                    <a:lnTo>
                      <a:pt x="434" y="394"/>
                    </a:lnTo>
                    <a:lnTo>
                      <a:pt x="436" y="373"/>
                    </a:lnTo>
                    <a:lnTo>
                      <a:pt x="436" y="363"/>
                    </a:lnTo>
                    <a:lnTo>
                      <a:pt x="437" y="354"/>
                    </a:lnTo>
                    <a:lnTo>
                      <a:pt x="436" y="342"/>
                    </a:lnTo>
                    <a:lnTo>
                      <a:pt x="436" y="332"/>
                    </a:lnTo>
                    <a:lnTo>
                      <a:pt x="435" y="311"/>
                    </a:lnTo>
                    <a:lnTo>
                      <a:pt x="432" y="288"/>
                    </a:lnTo>
                    <a:lnTo>
                      <a:pt x="427" y="267"/>
                    </a:lnTo>
                    <a:lnTo>
                      <a:pt x="710" y="0"/>
                    </a:lnTo>
                    <a:lnTo>
                      <a:pt x="380" y="194"/>
                    </a:lnTo>
                    <a:lnTo>
                      <a:pt x="298" y="180"/>
                    </a:lnTo>
                    <a:lnTo>
                      <a:pt x="251" y="165"/>
                    </a:lnTo>
                    <a:lnTo>
                      <a:pt x="228" y="161"/>
                    </a:lnTo>
                    <a:lnTo>
                      <a:pt x="208" y="158"/>
                    </a:lnTo>
                    <a:lnTo>
                      <a:pt x="168" y="157"/>
                    </a:lnTo>
                    <a:lnTo>
                      <a:pt x="148" y="159"/>
                    </a:lnTo>
                    <a:lnTo>
                      <a:pt x="131" y="164"/>
                    </a:lnTo>
                    <a:lnTo>
                      <a:pt x="112" y="167"/>
                    </a:lnTo>
                    <a:lnTo>
                      <a:pt x="96" y="174"/>
                    </a:lnTo>
                    <a:lnTo>
                      <a:pt x="65" y="194"/>
                    </a:lnTo>
                    <a:lnTo>
                      <a:pt x="37" y="218"/>
                    </a:lnTo>
                    <a:lnTo>
                      <a:pt x="23" y="233"/>
                    </a:lnTo>
                    <a:lnTo>
                      <a:pt x="11" y="250"/>
                    </a:lnTo>
                    <a:lnTo>
                      <a:pt x="2" y="280"/>
                    </a:lnTo>
                    <a:lnTo>
                      <a:pt x="0" y="311"/>
                    </a:lnTo>
                    <a:lnTo>
                      <a:pt x="2" y="341"/>
                    </a:lnTo>
                    <a:lnTo>
                      <a:pt x="9" y="373"/>
                    </a:lnTo>
                    <a:lnTo>
                      <a:pt x="21" y="404"/>
                    </a:lnTo>
                    <a:lnTo>
                      <a:pt x="37" y="436"/>
                    </a:lnTo>
                    <a:lnTo>
                      <a:pt x="57" y="469"/>
                    </a:lnTo>
                    <a:lnTo>
                      <a:pt x="85" y="502"/>
                    </a:lnTo>
                    <a:close/>
                  </a:path>
                </a:pathLst>
              </a:custGeom>
              <a:solidFill>
                <a:srgbClr val="FF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 name="Freeform 52">
                <a:extLst>
                  <a:ext uri="{FF2B5EF4-FFF2-40B4-BE49-F238E27FC236}">
                    <a16:creationId xmlns:a16="http://schemas.microsoft.com/office/drawing/2014/main" id="{B9A1FDE1-DF6D-2E27-732A-90AA94BD41F2}"/>
                  </a:ext>
                </a:extLst>
              </p:cNvPr>
              <p:cNvSpPr>
                <a:spLocks/>
              </p:cNvSpPr>
              <p:nvPr/>
            </p:nvSpPr>
            <p:spPr bwMode="auto">
              <a:xfrm>
                <a:off x="4257676" y="4889500"/>
                <a:ext cx="282575" cy="234950"/>
              </a:xfrm>
              <a:custGeom>
                <a:avLst/>
                <a:gdLst>
                  <a:gd name="T0" fmla="*/ 327 w 710"/>
                  <a:gd name="T1" fmla="*/ 575 h 592"/>
                  <a:gd name="T2" fmla="*/ 335 w 710"/>
                  <a:gd name="T3" fmla="*/ 566 h 592"/>
                  <a:gd name="T4" fmla="*/ 344 w 710"/>
                  <a:gd name="T5" fmla="*/ 558 h 592"/>
                  <a:gd name="T6" fmla="*/ 360 w 710"/>
                  <a:gd name="T7" fmla="*/ 542 h 592"/>
                  <a:gd name="T8" fmla="*/ 388 w 710"/>
                  <a:gd name="T9" fmla="*/ 508 h 592"/>
                  <a:gd name="T10" fmla="*/ 409 w 710"/>
                  <a:gd name="T11" fmla="*/ 471 h 592"/>
                  <a:gd name="T12" fmla="*/ 425 w 710"/>
                  <a:gd name="T13" fmla="*/ 434 h 592"/>
                  <a:gd name="T14" fmla="*/ 429 w 710"/>
                  <a:gd name="T15" fmla="*/ 413 h 592"/>
                  <a:gd name="T16" fmla="*/ 434 w 710"/>
                  <a:gd name="T17" fmla="*/ 394 h 592"/>
                  <a:gd name="T18" fmla="*/ 436 w 710"/>
                  <a:gd name="T19" fmla="*/ 373 h 592"/>
                  <a:gd name="T20" fmla="*/ 436 w 710"/>
                  <a:gd name="T21" fmla="*/ 363 h 592"/>
                  <a:gd name="T22" fmla="*/ 437 w 710"/>
                  <a:gd name="T23" fmla="*/ 354 h 592"/>
                  <a:gd name="T24" fmla="*/ 436 w 710"/>
                  <a:gd name="T25" fmla="*/ 342 h 592"/>
                  <a:gd name="T26" fmla="*/ 436 w 710"/>
                  <a:gd name="T27" fmla="*/ 332 h 592"/>
                  <a:gd name="T28" fmla="*/ 435 w 710"/>
                  <a:gd name="T29" fmla="*/ 311 h 592"/>
                  <a:gd name="T30" fmla="*/ 432 w 710"/>
                  <a:gd name="T31" fmla="*/ 288 h 592"/>
                  <a:gd name="T32" fmla="*/ 427 w 710"/>
                  <a:gd name="T33" fmla="*/ 267 h 592"/>
                  <a:gd name="T34" fmla="*/ 710 w 710"/>
                  <a:gd name="T35" fmla="*/ 0 h 592"/>
                  <a:gd name="T36" fmla="*/ 380 w 710"/>
                  <a:gd name="T37" fmla="*/ 194 h 592"/>
                  <a:gd name="T38" fmla="*/ 298 w 710"/>
                  <a:gd name="T39" fmla="*/ 180 h 592"/>
                  <a:gd name="T40" fmla="*/ 251 w 710"/>
                  <a:gd name="T41" fmla="*/ 165 h 592"/>
                  <a:gd name="T42" fmla="*/ 228 w 710"/>
                  <a:gd name="T43" fmla="*/ 161 h 592"/>
                  <a:gd name="T44" fmla="*/ 208 w 710"/>
                  <a:gd name="T45" fmla="*/ 158 h 592"/>
                  <a:gd name="T46" fmla="*/ 168 w 710"/>
                  <a:gd name="T47" fmla="*/ 157 h 592"/>
                  <a:gd name="T48" fmla="*/ 148 w 710"/>
                  <a:gd name="T49" fmla="*/ 159 h 592"/>
                  <a:gd name="T50" fmla="*/ 131 w 710"/>
                  <a:gd name="T51" fmla="*/ 164 h 592"/>
                  <a:gd name="T52" fmla="*/ 112 w 710"/>
                  <a:gd name="T53" fmla="*/ 167 h 592"/>
                  <a:gd name="T54" fmla="*/ 96 w 710"/>
                  <a:gd name="T55" fmla="*/ 174 h 592"/>
                  <a:gd name="T56" fmla="*/ 65 w 710"/>
                  <a:gd name="T57" fmla="*/ 194 h 592"/>
                  <a:gd name="T58" fmla="*/ 37 w 710"/>
                  <a:gd name="T59" fmla="*/ 218 h 592"/>
                  <a:gd name="T60" fmla="*/ 23 w 710"/>
                  <a:gd name="T61" fmla="*/ 233 h 592"/>
                  <a:gd name="T62" fmla="*/ 11 w 710"/>
                  <a:gd name="T63" fmla="*/ 250 h 592"/>
                  <a:gd name="T64" fmla="*/ 2 w 710"/>
                  <a:gd name="T65" fmla="*/ 280 h 592"/>
                  <a:gd name="T66" fmla="*/ 0 w 710"/>
                  <a:gd name="T67" fmla="*/ 311 h 592"/>
                  <a:gd name="T68" fmla="*/ 2 w 710"/>
                  <a:gd name="T69" fmla="*/ 341 h 592"/>
                  <a:gd name="T70" fmla="*/ 9 w 710"/>
                  <a:gd name="T71" fmla="*/ 373 h 592"/>
                  <a:gd name="T72" fmla="*/ 21 w 710"/>
                  <a:gd name="T73" fmla="*/ 404 h 592"/>
                  <a:gd name="T74" fmla="*/ 37 w 710"/>
                  <a:gd name="T75" fmla="*/ 436 h 592"/>
                  <a:gd name="T76" fmla="*/ 57 w 710"/>
                  <a:gd name="T77" fmla="*/ 469 h 592"/>
                  <a:gd name="T78" fmla="*/ 85 w 710"/>
                  <a:gd name="T79" fmla="*/ 502 h 592"/>
                  <a:gd name="T80" fmla="*/ 99 w 710"/>
                  <a:gd name="T81" fmla="*/ 517 h 592"/>
                  <a:gd name="T82" fmla="*/ 112 w 710"/>
                  <a:gd name="T83" fmla="*/ 531 h 592"/>
                  <a:gd name="T84" fmla="*/ 126 w 710"/>
                  <a:gd name="T85" fmla="*/ 543 h 592"/>
                  <a:gd name="T86" fmla="*/ 141 w 710"/>
                  <a:gd name="T87" fmla="*/ 555 h 592"/>
                  <a:gd name="T88" fmla="*/ 171 w 710"/>
                  <a:gd name="T89" fmla="*/ 573 h 592"/>
                  <a:gd name="T90" fmla="*/ 185 w 710"/>
                  <a:gd name="T91" fmla="*/ 580 h 592"/>
                  <a:gd name="T92" fmla="*/ 201 w 710"/>
                  <a:gd name="T93" fmla="*/ 586 h 592"/>
                  <a:gd name="T94" fmla="*/ 215 w 710"/>
                  <a:gd name="T95" fmla="*/ 589 h 592"/>
                  <a:gd name="T96" fmla="*/ 231 w 710"/>
                  <a:gd name="T97" fmla="*/ 592 h 592"/>
                  <a:gd name="T98" fmla="*/ 262 w 710"/>
                  <a:gd name="T99" fmla="*/ 592 h 592"/>
                  <a:gd name="T100" fmla="*/ 278 w 710"/>
                  <a:gd name="T101" fmla="*/ 589 h 592"/>
                  <a:gd name="T102" fmla="*/ 294 w 710"/>
                  <a:gd name="T103" fmla="*/ 586 h 592"/>
                  <a:gd name="T104" fmla="*/ 310 w 710"/>
                  <a:gd name="T105" fmla="*/ 581 h 592"/>
                  <a:gd name="T106" fmla="*/ 327 w 710"/>
                  <a:gd name="T107" fmla="*/ 575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0" h="592">
                    <a:moveTo>
                      <a:pt x="327" y="575"/>
                    </a:moveTo>
                    <a:lnTo>
                      <a:pt x="335" y="566"/>
                    </a:lnTo>
                    <a:lnTo>
                      <a:pt x="344" y="558"/>
                    </a:lnTo>
                    <a:lnTo>
                      <a:pt x="360" y="542"/>
                    </a:lnTo>
                    <a:lnTo>
                      <a:pt x="388" y="508"/>
                    </a:lnTo>
                    <a:lnTo>
                      <a:pt x="409" y="471"/>
                    </a:lnTo>
                    <a:lnTo>
                      <a:pt x="425" y="434"/>
                    </a:lnTo>
                    <a:lnTo>
                      <a:pt x="429" y="413"/>
                    </a:lnTo>
                    <a:lnTo>
                      <a:pt x="434" y="394"/>
                    </a:lnTo>
                    <a:lnTo>
                      <a:pt x="436" y="373"/>
                    </a:lnTo>
                    <a:lnTo>
                      <a:pt x="436" y="363"/>
                    </a:lnTo>
                    <a:lnTo>
                      <a:pt x="437" y="354"/>
                    </a:lnTo>
                    <a:lnTo>
                      <a:pt x="436" y="342"/>
                    </a:lnTo>
                    <a:lnTo>
                      <a:pt x="436" y="332"/>
                    </a:lnTo>
                    <a:lnTo>
                      <a:pt x="435" y="311"/>
                    </a:lnTo>
                    <a:lnTo>
                      <a:pt x="432" y="288"/>
                    </a:lnTo>
                    <a:lnTo>
                      <a:pt x="427" y="267"/>
                    </a:lnTo>
                    <a:lnTo>
                      <a:pt x="710" y="0"/>
                    </a:lnTo>
                    <a:lnTo>
                      <a:pt x="380" y="194"/>
                    </a:lnTo>
                    <a:lnTo>
                      <a:pt x="298" y="180"/>
                    </a:lnTo>
                    <a:lnTo>
                      <a:pt x="251" y="165"/>
                    </a:lnTo>
                    <a:lnTo>
                      <a:pt x="228" y="161"/>
                    </a:lnTo>
                    <a:lnTo>
                      <a:pt x="208" y="158"/>
                    </a:lnTo>
                    <a:lnTo>
                      <a:pt x="168" y="157"/>
                    </a:lnTo>
                    <a:lnTo>
                      <a:pt x="148" y="159"/>
                    </a:lnTo>
                    <a:lnTo>
                      <a:pt x="131" y="164"/>
                    </a:lnTo>
                    <a:lnTo>
                      <a:pt x="112" y="167"/>
                    </a:lnTo>
                    <a:lnTo>
                      <a:pt x="96" y="174"/>
                    </a:lnTo>
                    <a:lnTo>
                      <a:pt x="65" y="194"/>
                    </a:lnTo>
                    <a:lnTo>
                      <a:pt x="37" y="218"/>
                    </a:lnTo>
                    <a:lnTo>
                      <a:pt x="23" y="233"/>
                    </a:lnTo>
                    <a:lnTo>
                      <a:pt x="11" y="250"/>
                    </a:lnTo>
                    <a:lnTo>
                      <a:pt x="2" y="280"/>
                    </a:lnTo>
                    <a:lnTo>
                      <a:pt x="0" y="311"/>
                    </a:lnTo>
                    <a:lnTo>
                      <a:pt x="2" y="341"/>
                    </a:lnTo>
                    <a:lnTo>
                      <a:pt x="9" y="373"/>
                    </a:lnTo>
                    <a:lnTo>
                      <a:pt x="21" y="404"/>
                    </a:lnTo>
                    <a:lnTo>
                      <a:pt x="37" y="436"/>
                    </a:lnTo>
                    <a:lnTo>
                      <a:pt x="57" y="469"/>
                    </a:lnTo>
                    <a:lnTo>
                      <a:pt x="85" y="502"/>
                    </a:lnTo>
                    <a:lnTo>
                      <a:pt x="99" y="517"/>
                    </a:lnTo>
                    <a:lnTo>
                      <a:pt x="112" y="531"/>
                    </a:lnTo>
                    <a:lnTo>
                      <a:pt x="126" y="543"/>
                    </a:lnTo>
                    <a:lnTo>
                      <a:pt x="141" y="555"/>
                    </a:lnTo>
                    <a:lnTo>
                      <a:pt x="171" y="573"/>
                    </a:lnTo>
                    <a:lnTo>
                      <a:pt x="185" y="580"/>
                    </a:lnTo>
                    <a:lnTo>
                      <a:pt x="201" y="586"/>
                    </a:lnTo>
                    <a:lnTo>
                      <a:pt x="215" y="589"/>
                    </a:lnTo>
                    <a:lnTo>
                      <a:pt x="231" y="592"/>
                    </a:lnTo>
                    <a:lnTo>
                      <a:pt x="262" y="592"/>
                    </a:lnTo>
                    <a:lnTo>
                      <a:pt x="278" y="589"/>
                    </a:lnTo>
                    <a:lnTo>
                      <a:pt x="294" y="586"/>
                    </a:lnTo>
                    <a:lnTo>
                      <a:pt x="310" y="581"/>
                    </a:lnTo>
                    <a:lnTo>
                      <a:pt x="327" y="575"/>
                    </a:lnTo>
                  </a:path>
                </a:pathLst>
              </a:custGeom>
              <a:noFill/>
              <a:ln w="9525">
                <a:solidFill>
                  <a:srgbClr val="CC00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 name="Freeform 53">
                <a:extLst>
                  <a:ext uri="{FF2B5EF4-FFF2-40B4-BE49-F238E27FC236}">
                    <a16:creationId xmlns:a16="http://schemas.microsoft.com/office/drawing/2014/main" id="{C8816FCB-9325-65CC-1FB2-32FFD1FEC732}"/>
                  </a:ext>
                </a:extLst>
              </p:cNvPr>
              <p:cNvSpPr>
                <a:spLocks/>
              </p:cNvSpPr>
              <p:nvPr/>
            </p:nvSpPr>
            <p:spPr bwMode="auto">
              <a:xfrm>
                <a:off x="6223001" y="5038725"/>
                <a:ext cx="246063" cy="273050"/>
              </a:xfrm>
              <a:custGeom>
                <a:avLst/>
                <a:gdLst>
                  <a:gd name="T0" fmla="*/ 538 w 618"/>
                  <a:gd name="T1" fmla="*/ 597 h 690"/>
                  <a:gd name="T2" fmla="*/ 565 w 618"/>
                  <a:gd name="T3" fmla="*/ 565 h 690"/>
                  <a:gd name="T4" fmla="*/ 577 w 618"/>
                  <a:gd name="T5" fmla="*/ 548 h 690"/>
                  <a:gd name="T6" fmla="*/ 587 w 618"/>
                  <a:gd name="T7" fmla="*/ 535 h 690"/>
                  <a:gd name="T8" fmla="*/ 595 w 618"/>
                  <a:gd name="T9" fmla="*/ 519 h 690"/>
                  <a:gd name="T10" fmla="*/ 596 w 618"/>
                  <a:gd name="T11" fmla="*/ 514 h 690"/>
                  <a:gd name="T12" fmla="*/ 599 w 618"/>
                  <a:gd name="T13" fmla="*/ 511 h 690"/>
                  <a:gd name="T14" fmla="*/ 603 w 618"/>
                  <a:gd name="T15" fmla="*/ 504 h 690"/>
                  <a:gd name="T16" fmla="*/ 615 w 618"/>
                  <a:gd name="T17" fmla="*/ 474 h 690"/>
                  <a:gd name="T18" fmla="*/ 617 w 618"/>
                  <a:gd name="T19" fmla="*/ 458 h 690"/>
                  <a:gd name="T20" fmla="*/ 618 w 618"/>
                  <a:gd name="T21" fmla="*/ 442 h 690"/>
                  <a:gd name="T22" fmla="*/ 618 w 618"/>
                  <a:gd name="T23" fmla="*/ 426 h 690"/>
                  <a:gd name="T24" fmla="*/ 617 w 618"/>
                  <a:gd name="T25" fmla="*/ 412 h 690"/>
                  <a:gd name="T26" fmla="*/ 610 w 618"/>
                  <a:gd name="T27" fmla="*/ 380 h 690"/>
                  <a:gd name="T28" fmla="*/ 604 w 618"/>
                  <a:gd name="T29" fmla="*/ 363 h 690"/>
                  <a:gd name="T30" fmla="*/ 597 w 618"/>
                  <a:gd name="T31" fmla="*/ 350 h 690"/>
                  <a:gd name="T32" fmla="*/ 579 w 618"/>
                  <a:gd name="T33" fmla="*/ 331 h 690"/>
                  <a:gd name="T34" fmla="*/ 562 w 618"/>
                  <a:gd name="T35" fmla="*/ 316 h 690"/>
                  <a:gd name="T36" fmla="*/ 543 w 618"/>
                  <a:gd name="T37" fmla="*/ 303 h 690"/>
                  <a:gd name="T38" fmla="*/ 526 w 618"/>
                  <a:gd name="T39" fmla="*/ 291 h 690"/>
                  <a:gd name="T40" fmla="*/ 507 w 618"/>
                  <a:gd name="T41" fmla="*/ 280 h 690"/>
                  <a:gd name="T42" fmla="*/ 488 w 618"/>
                  <a:gd name="T43" fmla="*/ 272 h 690"/>
                  <a:gd name="T44" fmla="*/ 469 w 618"/>
                  <a:gd name="T45" fmla="*/ 263 h 690"/>
                  <a:gd name="T46" fmla="*/ 450 w 618"/>
                  <a:gd name="T47" fmla="*/ 259 h 690"/>
                  <a:gd name="T48" fmla="*/ 430 w 618"/>
                  <a:gd name="T49" fmla="*/ 253 h 690"/>
                  <a:gd name="T50" fmla="*/ 410 w 618"/>
                  <a:gd name="T51" fmla="*/ 251 h 690"/>
                  <a:gd name="T52" fmla="*/ 369 w 618"/>
                  <a:gd name="T53" fmla="*/ 250 h 690"/>
                  <a:gd name="T54" fmla="*/ 347 w 618"/>
                  <a:gd name="T55" fmla="*/ 251 h 690"/>
                  <a:gd name="T56" fmla="*/ 326 w 618"/>
                  <a:gd name="T57" fmla="*/ 254 h 690"/>
                  <a:gd name="T58" fmla="*/ 305 w 618"/>
                  <a:gd name="T59" fmla="*/ 259 h 690"/>
                  <a:gd name="T60" fmla="*/ 284 w 618"/>
                  <a:gd name="T61" fmla="*/ 267 h 690"/>
                  <a:gd name="T62" fmla="*/ 0 w 618"/>
                  <a:gd name="T63" fmla="*/ 0 h 690"/>
                  <a:gd name="T64" fmla="*/ 213 w 618"/>
                  <a:gd name="T65" fmla="*/ 320 h 690"/>
                  <a:gd name="T66" fmla="*/ 205 w 618"/>
                  <a:gd name="T67" fmla="*/ 401 h 690"/>
                  <a:gd name="T68" fmla="*/ 198 w 618"/>
                  <a:gd name="T69" fmla="*/ 424 h 690"/>
                  <a:gd name="T70" fmla="*/ 193 w 618"/>
                  <a:gd name="T71" fmla="*/ 447 h 690"/>
                  <a:gd name="T72" fmla="*/ 190 w 618"/>
                  <a:gd name="T73" fmla="*/ 469 h 690"/>
                  <a:gd name="T74" fmla="*/ 189 w 618"/>
                  <a:gd name="T75" fmla="*/ 491 h 690"/>
                  <a:gd name="T76" fmla="*/ 187 w 618"/>
                  <a:gd name="T77" fmla="*/ 511 h 690"/>
                  <a:gd name="T78" fmla="*/ 190 w 618"/>
                  <a:gd name="T79" fmla="*/ 530 h 690"/>
                  <a:gd name="T80" fmla="*/ 192 w 618"/>
                  <a:gd name="T81" fmla="*/ 548 h 690"/>
                  <a:gd name="T82" fmla="*/ 198 w 618"/>
                  <a:gd name="T83" fmla="*/ 568 h 690"/>
                  <a:gd name="T84" fmla="*/ 202 w 618"/>
                  <a:gd name="T85" fmla="*/ 584 h 690"/>
                  <a:gd name="T86" fmla="*/ 210 w 618"/>
                  <a:gd name="T87" fmla="*/ 601 h 690"/>
                  <a:gd name="T88" fmla="*/ 220 w 618"/>
                  <a:gd name="T89" fmla="*/ 616 h 690"/>
                  <a:gd name="T90" fmla="*/ 231 w 618"/>
                  <a:gd name="T91" fmla="*/ 632 h 690"/>
                  <a:gd name="T92" fmla="*/ 243 w 618"/>
                  <a:gd name="T93" fmla="*/ 645 h 690"/>
                  <a:gd name="T94" fmla="*/ 256 w 618"/>
                  <a:gd name="T95" fmla="*/ 659 h 690"/>
                  <a:gd name="T96" fmla="*/ 271 w 618"/>
                  <a:gd name="T97" fmla="*/ 671 h 690"/>
                  <a:gd name="T98" fmla="*/ 290 w 618"/>
                  <a:gd name="T99" fmla="*/ 684 h 690"/>
                  <a:gd name="T100" fmla="*/ 320 w 618"/>
                  <a:gd name="T101" fmla="*/ 689 h 690"/>
                  <a:gd name="T102" fmla="*/ 336 w 618"/>
                  <a:gd name="T103" fmla="*/ 690 h 690"/>
                  <a:gd name="T104" fmla="*/ 352 w 618"/>
                  <a:gd name="T105" fmla="*/ 690 h 690"/>
                  <a:gd name="T106" fmla="*/ 382 w 618"/>
                  <a:gd name="T107" fmla="*/ 685 h 690"/>
                  <a:gd name="T108" fmla="*/ 414 w 618"/>
                  <a:gd name="T109" fmla="*/ 678 h 690"/>
                  <a:gd name="T110" fmla="*/ 444 w 618"/>
                  <a:gd name="T111" fmla="*/ 665 h 690"/>
                  <a:gd name="T112" fmla="*/ 476 w 618"/>
                  <a:gd name="T113" fmla="*/ 646 h 690"/>
                  <a:gd name="T114" fmla="*/ 506 w 618"/>
                  <a:gd name="T115" fmla="*/ 623 h 690"/>
                  <a:gd name="T116" fmla="*/ 522 w 618"/>
                  <a:gd name="T117" fmla="*/ 611 h 690"/>
                  <a:gd name="T118" fmla="*/ 538 w 618"/>
                  <a:gd name="T119" fmla="*/ 597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8" h="690">
                    <a:moveTo>
                      <a:pt x="538" y="597"/>
                    </a:moveTo>
                    <a:lnTo>
                      <a:pt x="565" y="565"/>
                    </a:lnTo>
                    <a:lnTo>
                      <a:pt x="577" y="548"/>
                    </a:lnTo>
                    <a:lnTo>
                      <a:pt x="587" y="535"/>
                    </a:lnTo>
                    <a:lnTo>
                      <a:pt x="595" y="519"/>
                    </a:lnTo>
                    <a:lnTo>
                      <a:pt x="596" y="514"/>
                    </a:lnTo>
                    <a:lnTo>
                      <a:pt x="599" y="511"/>
                    </a:lnTo>
                    <a:lnTo>
                      <a:pt x="603" y="504"/>
                    </a:lnTo>
                    <a:lnTo>
                      <a:pt x="615" y="474"/>
                    </a:lnTo>
                    <a:lnTo>
                      <a:pt x="617" y="458"/>
                    </a:lnTo>
                    <a:lnTo>
                      <a:pt x="618" y="442"/>
                    </a:lnTo>
                    <a:lnTo>
                      <a:pt x="618" y="426"/>
                    </a:lnTo>
                    <a:lnTo>
                      <a:pt x="617" y="412"/>
                    </a:lnTo>
                    <a:lnTo>
                      <a:pt x="610" y="380"/>
                    </a:lnTo>
                    <a:lnTo>
                      <a:pt x="604" y="363"/>
                    </a:lnTo>
                    <a:lnTo>
                      <a:pt x="597" y="350"/>
                    </a:lnTo>
                    <a:lnTo>
                      <a:pt x="579" y="331"/>
                    </a:lnTo>
                    <a:lnTo>
                      <a:pt x="562" y="316"/>
                    </a:lnTo>
                    <a:lnTo>
                      <a:pt x="543" y="303"/>
                    </a:lnTo>
                    <a:lnTo>
                      <a:pt x="526" y="291"/>
                    </a:lnTo>
                    <a:lnTo>
                      <a:pt x="507" y="280"/>
                    </a:lnTo>
                    <a:lnTo>
                      <a:pt x="488" y="272"/>
                    </a:lnTo>
                    <a:lnTo>
                      <a:pt x="469" y="263"/>
                    </a:lnTo>
                    <a:lnTo>
                      <a:pt x="450" y="259"/>
                    </a:lnTo>
                    <a:lnTo>
                      <a:pt x="430" y="253"/>
                    </a:lnTo>
                    <a:lnTo>
                      <a:pt x="410" y="251"/>
                    </a:lnTo>
                    <a:lnTo>
                      <a:pt x="369" y="250"/>
                    </a:lnTo>
                    <a:lnTo>
                      <a:pt x="347" y="251"/>
                    </a:lnTo>
                    <a:lnTo>
                      <a:pt x="326" y="254"/>
                    </a:lnTo>
                    <a:lnTo>
                      <a:pt x="305" y="259"/>
                    </a:lnTo>
                    <a:lnTo>
                      <a:pt x="284" y="267"/>
                    </a:lnTo>
                    <a:lnTo>
                      <a:pt x="0" y="0"/>
                    </a:lnTo>
                    <a:lnTo>
                      <a:pt x="213" y="320"/>
                    </a:lnTo>
                    <a:lnTo>
                      <a:pt x="205" y="401"/>
                    </a:lnTo>
                    <a:lnTo>
                      <a:pt x="198" y="424"/>
                    </a:lnTo>
                    <a:lnTo>
                      <a:pt x="193" y="447"/>
                    </a:lnTo>
                    <a:lnTo>
                      <a:pt x="190" y="469"/>
                    </a:lnTo>
                    <a:lnTo>
                      <a:pt x="189" y="491"/>
                    </a:lnTo>
                    <a:lnTo>
                      <a:pt x="187" y="511"/>
                    </a:lnTo>
                    <a:lnTo>
                      <a:pt x="190" y="530"/>
                    </a:lnTo>
                    <a:lnTo>
                      <a:pt x="192" y="548"/>
                    </a:lnTo>
                    <a:lnTo>
                      <a:pt x="198" y="568"/>
                    </a:lnTo>
                    <a:lnTo>
                      <a:pt x="202" y="584"/>
                    </a:lnTo>
                    <a:lnTo>
                      <a:pt x="210" y="601"/>
                    </a:lnTo>
                    <a:lnTo>
                      <a:pt x="220" y="616"/>
                    </a:lnTo>
                    <a:lnTo>
                      <a:pt x="231" y="632"/>
                    </a:lnTo>
                    <a:lnTo>
                      <a:pt x="243" y="645"/>
                    </a:lnTo>
                    <a:lnTo>
                      <a:pt x="256" y="659"/>
                    </a:lnTo>
                    <a:lnTo>
                      <a:pt x="271" y="671"/>
                    </a:lnTo>
                    <a:lnTo>
                      <a:pt x="290" y="684"/>
                    </a:lnTo>
                    <a:lnTo>
                      <a:pt x="320" y="689"/>
                    </a:lnTo>
                    <a:lnTo>
                      <a:pt x="336" y="690"/>
                    </a:lnTo>
                    <a:lnTo>
                      <a:pt x="352" y="690"/>
                    </a:lnTo>
                    <a:lnTo>
                      <a:pt x="382" y="685"/>
                    </a:lnTo>
                    <a:lnTo>
                      <a:pt x="414" y="678"/>
                    </a:lnTo>
                    <a:lnTo>
                      <a:pt x="444" y="665"/>
                    </a:lnTo>
                    <a:lnTo>
                      <a:pt x="476" y="646"/>
                    </a:lnTo>
                    <a:lnTo>
                      <a:pt x="506" y="623"/>
                    </a:lnTo>
                    <a:lnTo>
                      <a:pt x="522" y="611"/>
                    </a:lnTo>
                    <a:lnTo>
                      <a:pt x="538" y="597"/>
                    </a:lnTo>
                    <a:close/>
                  </a:path>
                </a:pathLst>
              </a:custGeom>
              <a:solidFill>
                <a:srgbClr val="FF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 name="Freeform 54">
                <a:extLst>
                  <a:ext uri="{FF2B5EF4-FFF2-40B4-BE49-F238E27FC236}">
                    <a16:creationId xmlns:a16="http://schemas.microsoft.com/office/drawing/2014/main" id="{C3570C63-1BA5-DE91-DC52-6A4701F71131}"/>
                  </a:ext>
                </a:extLst>
              </p:cNvPr>
              <p:cNvSpPr>
                <a:spLocks/>
              </p:cNvSpPr>
              <p:nvPr/>
            </p:nvSpPr>
            <p:spPr bwMode="auto">
              <a:xfrm>
                <a:off x="6223001" y="5038725"/>
                <a:ext cx="246063" cy="273050"/>
              </a:xfrm>
              <a:custGeom>
                <a:avLst/>
                <a:gdLst>
                  <a:gd name="T0" fmla="*/ 597 w 618"/>
                  <a:gd name="T1" fmla="*/ 350 h 690"/>
                  <a:gd name="T2" fmla="*/ 579 w 618"/>
                  <a:gd name="T3" fmla="*/ 331 h 690"/>
                  <a:gd name="T4" fmla="*/ 562 w 618"/>
                  <a:gd name="T5" fmla="*/ 316 h 690"/>
                  <a:gd name="T6" fmla="*/ 543 w 618"/>
                  <a:gd name="T7" fmla="*/ 303 h 690"/>
                  <a:gd name="T8" fmla="*/ 526 w 618"/>
                  <a:gd name="T9" fmla="*/ 291 h 690"/>
                  <a:gd name="T10" fmla="*/ 507 w 618"/>
                  <a:gd name="T11" fmla="*/ 280 h 690"/>
                  <a:gd name="T12" fmla="*/ 488 w 618"/>
                  <a:gd name="T13" fmla="*/ 272 h 690"/>
                  <a:gd name="T14" fmla="*/ 469 w 618"/>
                  <a:gd name="T15" fmla="*/ 263 h 690"/>
                  <a:gd name="T16" fmla="*/ 450 w 618"/>
                  <a:gd name="T17" fmla="*/ 259 h 690"/>
                  <a:gd name="T18" fmla="*/ 430 w 618"/>
                  <a:gd name="T19" fmla="*/ 253 h 690"/>
                  <a:gd name="T20" fmla="*/ 410 w 618"/>
                  <a:gd name="T21" fmla="*/ 251 h 690"/>
                  <a:gd name="T22" fmla="*/ 369 w 618"/>
                  <a:gd name="T23" fmla="*/ 250 h 690"/>
                  <a:gd name="T24" fmla="*/ 347 w 618"/>
                  <a:gd name="T25" fmla="*/ 251 h 690"/>
                  <a:gd name="T26" fmla="*/ 326 w 618"/>
                  <a:gd name="T27" fmla="*/ 254 h 690"/>
                  <a:gd name="T28" fmla="*/ 305 w 618"/>
                  <a:gd name="T29" fmla="*/ 259 h 690"/>
                  <a:gd name="T30" fmla="*/ 284 w 618"/>
                  <a:gd name="T31" fmla="*/ 267 h 690"/>
                  <a:gd name="T32" fmla="*/ 0 w 618"/>
                  <a:gd name="T33" fmla="*/ 0 h 690"/>
                  <a:gd name="T34" fmla="*/ 213 w 618"/>
                  <a:gd name="T35" fmla="*/ 320 h 690"/>
                  <a:gd name="T36" fmla="*/ 205 w 618"/>
                  <a:gd name="T37" fmla="*/ 401 h 690"/>
                  <a:gd name="T38" fmla="*/ 198 w 618"/>
                  <a:gd name="T39" fmla="*/ 424 h 690"/>
                  <a:gd name="T40" fmla="*/ 193 w 618"/>
                  <a:gd name="T41" fmla="*/ 447 h 690"/>
                  <a:gd name="T42" fmla="*/ 190 w 618"/>
                  <a:gd name="T43" fmla="*/ 469 h 690"/>
                  <a:gd name="T44" fmla="*/ 189 w 618"/>
                  <a:gd name="T45" fmla="*/ 491 h 690"/>
                  <a:gd name="T46" fmla="*/ 187 w 618"/>
                  <a:gd name="T47" fmla="*/ 511 h 690"/>
                  <a:gd name="T48" fmla="*/ 190 w 618"/>
                  <a:gd name="T49" fmla="*/ 530 h 690"/>
                  <a:gd name="T50" fmla="*/ 192 w 618"/>
                  <a:gd name="T51" fmla="*/ 548 h 690"/>
                  <a:gd name="T52" fmla="*/ 198 w 618"/>
                  <a:gd name="T53" fmla="*/ 568 h 690"/>
                  <a:gd name="T54" fmla="*/ 202 w 618"/>
                  <a:gd name="T55" fmla="*/ 584 h 690"/>
                  <a:gd name="T56" fmla="*/ 210 w 618"/>
                  <a:gd name="T57" fmla="*/ 601 h 690"/>
                  <a:gd name="T58" fmla="*/ 220 w 618"/>
                  <a:gd name="T59" fmla="*/ 616 h 690"/>
                  <a:gd name="T60" fmla="*/ 231 w 618"/>
                  <a:gd name="T61" fmla="*/ 632 h 690"/>
                  <a:gd name="T62" fmla="*/ 243 w 618"/>
                  <a:gd name="T63" fmla="*/ 645 h 690"/>
                  <a:gd name="T64" fmla="*/ 256 w 618"/>
                  <a:gd name="T65" fmla="*/ 659 h 690"/>
                  <a:gd name="T66" fmla="*/ 271 w 618"/>
                  <a:gd name="T67" fmla="*/ 671 h 690"/>
                  <a:gd name="T68" fmla="*/ 290 w 618"/>
                  <a:gd name="T69" fmla="*/ 684 h 690"/>
                  <a:gd name="T70" fmla="*/ 320 w 618"/>
                  <a:gd name="T71" fmla="*/ 689 h 690"/>
                  <a:gd name="T72" fmla="*/ 336 w 618"/>
                  <a:gd name="T73" fmla="*/ 690 h 690"/>
                  <a:gd name="T74" fmla="*/ 352 w 618"/>
                  <a:gd name="T75" fmla="*/ 690 h 690"/>
                  <a:gd name="T76" fmla="*/ 382 w 618"/>
                  <a:gd name="T77" fmla="*/ 685 h 690"/>
                  <a:gd name="T78" fmla="*/ 414 w 618"/>
                  <a:gd name="T79" fmla="*/ 678 h 690"/>
                  <a:gd name="T80" fmla="*/ 444 w 618"/>
                  <a:gd name="T81" fmla="*/ 665 h 690"/>
                  <a:gd name="T82" fmla="*/ 476 w 618"/>
                  <a:gd name="T83" fmla="*/ 646 h 690"/>
                  <a:gd name="T84" fmla="*/ 506 w 618"/>
                  <a:gd name="T85" fmla="*/ 623 h 690"/>
                  <a:gd name="T86" fmla="*/ 522 w 618"/>
                  <a:gd name="T87" fmla="*/ 611 h 690"/>
                  <a:gd name="T88" fmla="*/ 538 w 618"/>
                  <a:gd name="T89" fmla="*/ 597 h 690"/>
                  <a:gd name="T90" fmla="*/ 565 w 618"/>
                  <a:gd name="T91" fmla="*/ 565 h 690"/>
                  <a:gd name="T92" fmla="*/ 577 w 618"/>
                  <a:gd name="T93" fmla="*/ 548 h 690"/>
                  <a:gd name="T94" fmla="*/ 587 w 618"/>
                  <a:gd name="T95" fmla="*/ 535 h 690"/>
                  <a:gd name="T96" fmla="*/ 595 w 618"/>
                  <a:gd name="T97" fmla="*/ 519 h 690"/>
                  <a:gd name="T98" fmla="*/ 596 w 618"/>
                  <a:gd name="T99" fmla="*/ 514 h 690"/>
                  <a:gd name="T100" fmla="*/ 599 w 618"/>
                  <a:gd name="T101" fmla="*/ 511 h 690"/>
                  <a:gd name="T102" fmla="*/ 603 w 618"/>
                  <a:gd name="T103" fmla="*/ 504 h 690"/>
                  <a:gd name="T104" fmla="*/ 615 w 618"/>
                  <a:gd name="T105" fmla="*/ 474 h 690"/>
                  <a:gd name="T106" fmla="*/ 617 w 618"/>
                  <a:gd name="T107" fmla="*/ 458 h 690"/>
                  <a:gd name="T108" fmla="*/ 618 w 618"/>
                  <a:gd name="T109" fmla="*/ 442 h 690"/>
                  <a:gd name="T110" fmla="*/ 618 w 618"/>
                  <a:gd name="T111" fmla="*/ 426 h 690"/>
                  <a:gd name="T112" fmla="*/ 617 w 618"/>
                  <a:gd name="T113" fmla="*/ 412 h 690"/>
                  <a:gd name="T114" fmla="*/ 610 w 618"/>
                  <a:gd name="T115" fmla="*/ 380 h 690"/>
                  <a:gd name="T116" fmla="*/ 604 w 618"/>
                  <a:gd name="T117" fmla="*/ 363 h 690"/>
                  <a:gd name="T118" fmla="*/ 597 w 618"/>
                  <a:gd name="T119" fmla="*/ 35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8" h="690">
                    <a:moveTo>
                      <a:pt x="597" y="350"/>
                    </a:moveTo>
                    <a:lnTo>
                      <a:pt x="579" y="331"/>
                    </a:lnTo>
                    <a:lnTo>
                      <a:pt x="562" y="316"/>
                    </a:lnTo>
                    <a:lnTo>
                      <a:pt x="543" y="303"/>
                    </a:lnTo>
                    <a:lnTo>
                      <a:pt x="526" y="291"/>
                    </a:lnTo>
                    <a:lnTo>
                      <a:pt x="507" y="280"/>
                    </a:lnTo>
                    <a:lnTo>
                      <a:pt x="488" y="272"/>
                    </a:lnTo>
                    <a:lnTo>
                      <a:pt x="469" y="263"/>
                    </a:lnTo>
                    <a:lnTo>
                      <a:pt x="450" y="259"/>
                    </a:lnTo>
                    <a:lnTo>
                      <a:pt x="430" y="253"/>
                    </a:lnTo>
                    <a:lnTo>
                      <a:pt x="410" y="251"/>
                    </a:lnTo>
                    <a:lnTo>
                      <a:pt x="369" y="250"/>
                    </a:lnTo>
                    <a:lnTo>
                      <a:pt x="347" y="251"/>
                    </a:lnTo>
                    <a:lnTo>
                      <a:pt x="326" y="254"/>
                    </a:lnTo>
                    <a:lnTo>
                      <a:pt x="305" y="259"/>
                    </a:lnTo>
                    <a:lnTo>
                      <a:pt x="284" y="267"/>
                    </a:lnTo>
                    <a:lnTo>
                      <a:pt x="0" y="0"/>
                    </a:lnTo>
                    <a:lnTo>
                      <a:pt x="213" y="320"/>
                    </a:lnTo>
                    <a:lnTo>
                      <a:pt x="205" y="401"/>
                    </a:lnTo>
                    <a:lnTo>
                      <a:pt x="198" y="424"/>
                    </a:lnTo>
                    <a:lnTo>
                      <a:pt x="193" y="447"/>
                    </a:lnTo>
                    <a:lnTo>
                      <a:pt x="190" y="469"/>
                    </a:lnTo>
                    <a:lnTo>
                      <a:pt x="189" y="491"/>
                    </a:lnTo>
                    <a:lnTo>
                      <a:pt x="187" y="511"/>
                    </a:lnTo>
                    <a:lnTo>
                      <a:pt x="190" y="530"/>
                    </a:lnTo>
                    <a:lnTo>
                      <a:pt x="192" y="548"/>
                    </a:lnTo>
                    <a:lnTo>
                      <a:pt x="198" y="568"/>
                    </a:lnTo>
                    <a:lnTo>
                      <a:pt x="202" y="584"/>
                    </a:lnTo>
                    <a:lnTo>
                      <a:pt x="210" y="601"/>
                    </a:lnTo>
                    <a:lnTo>
                      <a:pt x="220" y="616"/>
                    </a:lnTo>
                    <a:lnTo>
                      <a:pt x="231" y="632"/>
                    </a:lnTo>
                    <a:lnTo>
                      <a:pt x="243" y="645"/>
                    </a:lnTo>
                    <a:lnTo>
                      <a:pt x="256" y="659"/>
                    </a:lnTo>
                    <a:lnTo>
                      <a:pt x="271" y="671"/>
                    </a:lnTo>
                    <a:lnTo>
                      <a:pt x="290" y="684"/>
                    </a:lnTo>
                    <a:lnTo>
                      <a:pt x="320" y="689"/>
                    </a:lnTo>
                    <a:lnTo>
                      <a:pt x="336" y="690"/>
                    </a:lnTo>
                    <a:lnTo>
                      <a:pt x="352" y="690"/>
                    </a:lnTo>
                    <a:lnTo>
                      <a:pt x="382" y="685"/>
                    </a:lnTo>
                    <a:lnTo>
                      <a:pt x="414" y="678"/>
                    </a:lnTo>
                    <a:lnTo>
                      <a:pt x="444" y="665"/>
                    </a:lnTo>
                    <a:lnTo>
                      <a:pt x="476" y="646"/>
                    </a:lnTo>
                    <a:lnTo>
                      <a:pt x="506" y="623"/>
                    </a:lnTo>
                    <a:lnTo>
                      <a:pt x="522" y="611"/>
                    </a:lnTo>
                    <a:lnTo>
                      <a:pt x="538" y="597"/>
                    </a:lnTo>
                    <a:lnTo>
                      <a:pt x="565" y="565"/>
                    </a:lnTo>
                    <a:lnTo>
                      <a:pt x="577" y="548"/>
                    </a:lnTo>
                    <a:lnTo>
                      <a:pt x="587" y="535"/>
                    </a:lnTo>
                    <a:lnTo>
                      <a:pt x="595" y="519"/>
                    </a:lnTo>
                    <a:lnTo>
                      <a:pt x="596" y="514"/>
                    </a:lnTo>
                    <a:lnTo>
                      <a:pt x="599" y="511"/>
                    </a:lnTo>
                    <a:lnTo>
                      <a:pt x="603" y="504"/>
                    </a:lnTo>
                    <a:lnTo>
                      <a:pt x="615" y="474"/>
                    </a:lnTo>
                    <a:lnTo>
                      <a:pt x="617" y="458"/>
                    </a:lnTo>
                    <a:lnTo>
                      <a:pt x="618" y="442"/>
                    </a:lnTo>
                    <a:lnTo>
                      <a:pt x="618" y="426"/>
                    </a:lnTo>
                    <a:lnTo>
                      <a:pt x="617" y="412"/>
                    </a:lnTo>
                    <a:lnTo>
                      <a:pt x="610" y="380"/>
                    </a:lnTo>
                    <a:lnTo>
                      <a:pt x="604" y="363"/>
                    </a:lnTo>
                    <a:lnTo>
                      <a:pt x="597" y="350"/>
                    </a:lnTo>
                  </a:path>
                </a:pathLst>
              </a:custGeom>
              <a:noFill/>
              <a:ln w="9525">
                <a:solidFill>
                  <a:srgbClr val="CC00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 name="Freeform 55">
                <a:extLst>
                  <a:ext uri="{FF2B5EF4-FFF2-40B4-BE49-F238E27FC236}">
                    <a16:creationId xmlns:a16="http://schemas.microsoft.com/office/drawing/2014/main" id="{7D99E346-75AD-2577-B361-41732340DB1A}"/>
                  </a:ext>
                </a:extLst>
              </p:cNvPr>
              <p:cNvSpPr>
                <a:spLocks/>
              </p:cNvSpPr>
              <p:nvPr/>
            </p:nvSpPr>
            <p:spPr bwMode="auto">
              <a:xfrm>
                <a:off x="6126163" y="5072063"/>
                <a:ext cx="244475" cy="274638"/>
              </a:xfrm>
              <a:custGeom>
                <a:avLst/>
                <a:gdLst>
                  <a:gd name="T0" fmla="*/ 537 w 618"/>
                  <a:gd name="T1" fmla="*/ 597 h 690"/>
                  <a:gd name="T2" fmla="*/ 565 w 618"/>
                  <a:gd name="T3" fmla="*/ 565 h 690"/>
                  <a:gd name="T4" fmla="*/ 576 w 618"/>
                  <a:gd name="T5" fmla="*/ 548 h 690"/>
                  <a:gd name="T6" fmla="*/ 586 w 618"/>
                  <a:gd name="T7" fmla="*/ 535 h 690"/>
                  <a:gd name="T8" fmla="*/ 595 w 618"/>
                  <a:gd name="T9" fmla="*/ 519 h 690"/>
                  <a:gd name="T10" fmla="*/ 596 w 618"/>
                  <a:gd name="T11" fmla="*/ 514 h 690"/>
                  <a:gd name="T12" fmla="*/ 598 w 618"/>
                  <a:gd name="T13" fmla="*/ 511 h 690"/>
                  <a:gd name="T14" fmla="*/ 603 w 618"/>
                  <a:gd name="T15" fmla="*/ 504 h 690"/>
                  <a:gd name="T16" fmla="*/ 614 w 618"/>
                  <a:gd name="T17" fmla="*/ 474 h 690"/>
                  <a:gd name="T18" fmla="*/ 616 w 618"/>
                  <a:gd name="T19" fmla="*/ 458 h 690"/>
                  <a:gd name="T20" fmla="*/ 618 w 618"/>
                  <a:gd name="T21" fmla="*/ 442 h 690"/>
                  <a:gd name="T22" fmla="*/ 618 w 618"/>
                  <a:gd name="T23" fmla="*/ 426 h 690"/>
                  <a:gd name="T24" fmla="*/ 616 w 618"/>
                  <a:gd name="T25" fmla="*/ 412 h 690"/>
                  <a:gd name="T26" fmla="*/ 609 w 618"/>
                  <a:gd name="T27" fmla="*/ 380 h 690"/>
                  <a:gd name="T28" fmla="*/ 604 w 618"/>
                  <a:gd name="T29" fmla="*/ 363 h 690"/>
                  <a:gd name="T30" fmla="*/ 597 w 618"/>
                  <a:gd name="T31" fmla="*/ 350 h 690"/>
                  <a:gd name="T32" fmla="*/ 578 w 618"/>
                  <a:gd name="T33" fmla="*/ 331 h 690"/>
                  <a:gd name="T34" fmla="*/ 561 w 618"/>
                  <a:gd name="T35" fmla="*/ 316 h 690"/>
                  <a:gd name="T36" fmla="*/ 543 w 618"/>
                  <a:gd name="T37" fmla="*/ 303 h 690"/>
                  <a:gd name="T38" fmla="*/ 526 w 618"/>
                  <a:gd name="T39" fmla="*/ 291 h 690"/>
                  <a:gd name="T40" fmla="*/ 506 w 618"/>
                  <a:gd name="T41" fmla="*/ 280 h 690"/>
                  <a:gd name="T42" fmla="*/ 488 w 618"/>
                  <a:gd name="T43" fmla="*/ 272 h 690"/>
                  <a:gd name="T44" fmla="*/ 468 w 618"/>
                  <a:gd name="T45" fmla="*/ 264 h 690"/>
                  <a:gd name="T46" fmla="*/ 450 w 618"/>
                  <a:gd name="T47" fmla="*/ 259 h 690"/>
                  <a:gd name="T48" fmla="*/ 429 w 618"/>
                  <a:gd name="T49" fmla="*/ 253 h 690"/>
                  <a:gd name="T50" fmla="*/ 410 w 618"/>
                  <a:gd name="T51" fmla="*/ 251 h 690"/>
                  <a:gd name="T52" fmla="*/ 368 w 618"/>
                  <a:gd name="T53" fmla="*/ 250 h 690"/>
                  <a:gd name="T54" fmla="*/ 346 w 618"/>
                  <a:gd name="T55" fmla="*/ 251 h 690"/>
                  <a:gd name="T56" fmla="*/ 326 w 618"/>
                  <a:gd name="T57" fmla="*/ 254 h 690"/>
                  <a:gd name="T58" fmla="*/ 304 w 618"/>
                  <a:gd name="T59" fmla="*/ 259 h 690"/>
                  <a:gd name="T60" fmla="*/ 283 w 618"/>
                  <a:gd name="T61" fmla="*/ 267 h 690"/>
                  <a:gd name="T62" fmla="*/ 0 w 618"/>
                  <a:gd name="T63" fmla="*/ 0 h 690"/>
                  <a:gd name="T64" fmla="*/ 212 w 618"/>
                  <a:gd name="T65" fmla="*/ 320 h 690"/>
                  <a:gd name="T66" fmla="*/ 204 w 618"/>
                  <a:gd name="T67" fmla="*/ 401 h 690"/>
                  <a:gd name="T68" fmla="*/ 197 w 618"/>
                  <a:gd name="T69" fmla="*/ 424 h 690"/>
                  <a:gd name="T70" fmla="*/ 193 w 618"/>
                  <a:gd name="T71" fmla="*/ 447 h 690"/>
                  <a:gd name="T72" fmla="*/ 189 w 618"/>
                  <a:gd name="T73" fmla="*/ 469 h 690"/>
                  <a:gd name="T74" fmla="*/ 188 w 618"/>
                  <a:gd name="T75" fmla="*/ 491 h 690"/>
                  <a:gd name="T76" fmla="*/ 187 w 618"/>
                  <a:gd name="T77" fmla="*/ 511 h 690"/>
                  <a:gd name="T78" fmla="*/ 189 w 618"/>
                  <a:gd name="T79" fmla="*/ 530 h 690"/>
                  <a:gd name="T80" fmla="*/ 191 w 618"/>
                  <a:gd name="T81" fmla="*/ 548 h 690"/>
                  <a:gd name="T82" fmla="*/ 197 w 618"/>
                  <a:gd name="T83" fmla="*/ 568 h 690"/>
                  <a:gd name="T84" fmla="*/ 202 w 618"/>
                  <a:gd name="T85" fmla="*/ 584 h 690"/>
                  <a:gd name="T86" fmla="*/ 210 w 618"/>
                  <a:gd name="T87" fmla="*/ 601 h 690"/>
                  <a:gd name="T88" fmla="*/ 219 w 618"/>
                  <a:gd name="T89" fmla="*/ 616 h 690"/>
                  <a:gd name="T90" fmla="*/ 230 w 618"/>
                  <a:gd name="T91" fmla="*/ 632 h 690"/>
                  <a:gd name="T92" fmla="*/ 242 w 618"/>
                  <a:gd name="T93" fmla="*/ 645 h 690"/>
                  <a:gd name="T94" fmla="*/ 256 w 618"/>
                  <a:gd name="T95" fmla="*/ 659 h 690"/>
                  <a:gd name="T96" fmla="*/ 271 w 618"/>
                  <a:gd name="T97" fmla="*/ 671 h 690"/>
                  <a:gd name="T98" fmla="*/ 289 w 618"/>
                  <a:gd name="T99" fmla="*/ 684 h 690"/>
                  <a:gd name="T100" fmla="*/ 319 w 618"/>
                  <a:gd name="T101" fmla="*/ 689 h 690"/>
                  <a:gd name="T102" fmla="*/ 335 w 618"/>
                  <a:gd name="T103" fmla="*/ 690 h 690"/>
                  <a:gd name="T104" fmla="*/ 351 w 618"/>
                  <a:gd name="T105" fmla="*/ 690 h 690"/>
                  <a:gd name="T106" fmla="*/ 381 w 618"/>
                  <a:gd name="T107" fmla="*/ 685 h 690"/>
                  <a:gd name="T108" fmla="*/ 413 w 618"/>
                  <a:gd name="T109" fmla="*/ 678 h 690"/>
                  <a:gd name="T110" fmla="*/ 443 w 618"/>
                  <a:gd name="T111" fmla="*/ 665 h 690"/>
                  <a:gd name="T112" fmla="*/ 475 w 618"/>
                  <a:gd name="T113" fmla="*/ 646 h 690"/>
                  <a:gd name="T114" fmla="*/ 505 w 618"/>
                  <a:gd name="T115" fmla="*/ 623 h 690"/>
                  <a:gd name="T116" fmla="*/ 521 w 618"/>
                  <a:gd name="T117" fmla="*/ 611 h 690"/>
                  <a:gd name="T118" fmla="*/ 537 w 618"/>
                  <a:gd name="T119" fmla="*/ 597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8" h="690">
                    <a:moveTo>
                      <a:pt x="537" y="597"/>
                    </a:moveTo>
                    <a:lnTo>
                      <a:pt x="565" y="565"/>
                    </a:lnTo>
                    <a:lnTo>
                      <a:pt x="576" y="548"/>
                    </a:lnTo>
                    <a:lnTo>
                      <a:pt x="586" y="535"/>
                    </a:lnTo>
                    <a:lnTo>
                      <a:pt x="595" y="519"/>
                    </a:lnTo>
                    <a:lnTo>
                      <a:pt x="596" y="514"/>
                    </a:lnTo>
                    <a:lnTo>
                      <a:pt x="598" y="511"/>
                    </a:lnTo>
                    <a:lnTo>
                      <a:pt x="603" y="504"/>
                    </a:lnTo>
                    <a:lnTo>
                      <a:pt x="614" y="474"/>
                    </a:lnTo>
                    <a:lnTo>
                      <a:pt x="616" y="458"/>
                    </a:lnTo>
                    <a:lnTo>
                      <a:pt x="618" y="442"/>
                    </a:lnTo>
                    <a:lnTo>
                      <a:pt x="618" y="426"/>
                    </a:lnTo>
                    <a:lnTo>
                      <a:pt x="616" y="412"/>
                    </a:lnTo>
                    <a:lnTo>
                      <a:pt x="609" y="380"/>
                    </a:lnTo>
                    <a:lnTo>
                      <a:pt x="604" y="363"/>
                    </a:lnTo>
                    <a:lnTo>
                      <a:pt x="597" y="350"/>
                    </a:lnTo>
                    <a:lnTo>
                      <a:pt x="578" y="331"/>
                    </a:lnTo>
                    <a:lnTo>
                      <a:pt x="561" y="316"/>
                    </a:lnTo>
                    <a:lnTo>
                      <a:pt x="543" y="303"/>
                    </a:lnTo>
                    <a:lnTo>
                      <a:pt x="526" y="291"/>
                    </a:lnTo>
                    <a:lnTo>
                      <a:pt x="506" y="280"/>
                    </a:lnTo>
                    <a:lnTo>
                      <a:pt x="488" y="272"/>
                    </a:lnTo>
                    <a:lnTo>
                      <a:pt x="468" y="264"/>
                    </a:lnTo>
                    <a:lnTo>
                      <a:pt x="450" y="259"/>
                    </a:lnTo>
                    <a:lnTo>
                      <a:pt x="429" y="253"/>
                    </a:lnTo>
                    <a:lnTo>
                      <a:pt x="410" y="251"/>
                    </a:lnTo>
                    <a:lnTo>
                      <a:pt x="368" y="250"/>
                    </a:lnTo>
                    <a:lnTo>
                      <a:pt x="346" y="251"/>
                    </a:lnTo>
                    <a:lnTo>
                      <a:pt x="326" y="254"/>
                    </a:lnTo>
                    <a:lnTo>
                      <a:pt x="304" y="259"/>
                    </a:lnTo>
                    <a:lnTo>
                      <a:pt x="283" y="267"/>
                    </a:lnTo>
                    <a:lnTo>
                      <a:pt x="0" y="0"/>
                    </a:lnTo>
                    <a:lnTo>
                      <a:pt x="212" y="320"/>
                    </a:lnTo>
                    <a:lnTo>
                      <a:pt x="204" y="401"/>
                    </a:lnTo>
                    <a:lnTo>
                      <a:pt x="197" y="424"/>
                    </a:lnTo>
                    <a:lnTo>
                      <a:pt x="193" y="447"/>
                    </a:lnTo>
                    <a:lnTo>
                      <a:pt x="189" y="469"/>
                    </a:lnTo>
                    <a:lnTo>
                      <a:pt x="188" y="491"/>
                    </a:lnTo>
                    <a:lnTo>
                      <a:pt x="187" y="511"/>
                    </a:lnTo>
                    <a:lnTo>
                      <a:pt x="189" y="530"/>
                    </a:lnTo>
                    <a:lnTo>
                      <a:pt x="191" y="548"/>
                    </a:lnTo>
                    <a:lnTo>
                      <a:pt x="197" y="568"/>
                    </a:lnTo>
                    <a:lnTo>
                      <a:pt x="202" y="584"/>
                    </a:lnTo>
                    <a:lnTo>
                      <a:pt x="210" y="601"/>
                    </a:lnTo>
                    <a:lnTo>
                      <a:pt x="219" y="616"/>
                    </a:lnTo>
                    <a:lnTo>
                      <a:pt x="230" y="632"/>
                    </a:lnTo>
                    <a:lnTo>
                      <a:pt x="242" y="645"/>
                    </a:lnTo>
                    <a:lnTo>
                      <a:pt x="256" y="659"/>
                    </a:lnTo>
                    <a:lnTo>
                      <a:pt x="271" y="671"/>
                    </a:lnTo>
                    <a:lnTo>
                      <a:pt x="289" y="684"/>
                    </a:lnTo>
                    <a:lnTo>
                      <a:pt x="319" y="689"/>
                    </a:lnTo>
                    <a:lnTo>
                      <a:pt x="335" y="690"/>
                    </a:lnTo>
                    <a:lnTo>
                      <a:pt x="351" y="690"/>
                    </a:lnTo>
                    <a:lnTo>
                      <a:pt x="381" y="685"/>
                    </a:lnTo>
                    <a:lnTo>
                      <a:pt x="413" y="678"/>
                    </a:lnTo>
                    <a:lnTo>
                      <a:pt x="443" y="665"/>
                    </a:lnTo>
                    <a:lnTo>
                      <a:pt x="475" y="646"/>
                    </a:lnTo>
                    <a:lnTo>
                      <a:pt x="505" y="623"/>
                    </a:lnTo>
                    <a:lnTo>
                      <a:pt x="521" y="611"/>
                    </a:lnTo>
                    <a:lnTo>
                      <a:pt x="537" y="597"/>
                    </a:lnTo>
                    <a:close/>
                  </a:path>
                </a:pathLst>
              </a:custGeom>
              <a:solidFill>
                <a:srgbClr val="FF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7" name="Freeform 56">
                <a:extLst>
                  <a:ext uri="{FF2B5EF4-FFF2-40B4-BE49-F238E27FC236}">
                    <a16:creationId xmlns:a16="http://schemas.microsoft.com/office/drawing/2014/main" id="{4DDBCB7D-8FC9-ABF9-4860-58F757E15D54}"/>
                  </a:ext>
                </a:extLst>
              </p:cNvPr>
              <p:cNvSpPr>
                <a:spLocks/>
              </p:cNvSpPr>
              <p:nvPr/>
            </p:nvSpPr>
            <p:spPr bwMode="auto">
              <a:xfrm>
                <a:off x="6126163" y="5072063"/>
                <a:ext cx="244475" cy="274638"/>
              </a:xfrm>
              <a:custGeom>
                <a:avLst/>
                <a:gdLst>
                  <a:gd name="T0" fmla="*/ 597 w 618"/>
                  <a:gd name="T1" fmla="*/ 350 h 690"/>
                  <a:gd name="T2" fmla="*/ 578 w 618"/>
                  <a:gd name="T3" fmla="*/ 331 h 690"/>
                  <a:gd name="T4" fmla="*/ 561 w 618"/>
                  <a:gd name="T5" fmla="*/ 316 h 690"/>
                  <a:gd name="T6" fmla="*/ 543 w 618"/>
                  <a:gd name="T7" fmla="*/ 303 h 690"/>
                  <a:gd name="T8" fmla="*/ 526 w 618"/>
                  <a:gd name="T9" fmla="*/ 291 h 690"/>
                  <a:gd name="T10" fmla="*/ 506 w 618"/>
                  <a:gd name="T11" fmla="*/ 280 h 690"/>
                  <a:gd name="T12" fmla="*/ 488 w 618"/>
                  <a:gd name="T13" fmla="*/ 272 h 690"/>
                  <a:gd name="T14" fmla="*/ 468 w 618"/>
                  <a:gd name="T15" fmla="*/ 264 h 690"/>
                  <a:gd name="T16" fmla="*/ 450 w 618"/>
                  <a:gd name="T17" fmla="*/ 259 h 690"/>
                  <a:gd name="T18" fmla="*/ 429 w 618"/>
                  <a:gd name="T19" fmla="*/ 253 h 690"/>
                  <a:gd name="T20" fmla="*/ 410 w 618"/>
                  <a:gd name="T21" fmla="*/ 251 h 690"/>
                  <a:gd name="T22" fmla="*/ 368 w 618"/>
                  <a:gd name="T23" fmla="*/ 250 h 690"/>
                  <a:gd name="T24" fmla="*/ 346 w 618"/>
                  <a:gd name="T25" fmla="*/ 251 h 690"/>
                  <a:gd name="T26" fmla="*/ 326 w 618"/>
                  <a:gd name="T27" fmla="*/ 254 h 690"/>
                  <a:gd name="T28" fmla="*/ 304 w 618"/>
                  <a:gd name="T29" fmla="*/ 259 h 690"/>
                  <a:gd name="T30" fmla="*/ 283 w 618"/>
                  <a:gd name="T31" fmla="*/ 267 h 690"/>
                  <a:gd name="T32" fmla="*/ 0 w 618"/>
                  <a:gd name="T33" fmla="*/ 0 h 690"/>
                  <a:gd name="T34" fmla="*/ 212 w 618"/>
                  <a:gd name="T35" fmla="*/ 320 h 690"/>
                  <a:gd name="T36" fmla="*/ 204 w 618"/>
                  <a:gd name="T37" fmla="*/ 401 h 690"/>
                  <a:gd name="T38" fmla="*/ 197 w 618"/>
                  <a:gd name="T39" fmla="*/ 424 h 690"/>
                  <a:gd name="T40" fmla="*/ 193 w 618"/>
                  <a:gd name="T41" fmla="*/ 447 h 690"/>
                  <a:gd name="T42" fmla="*/ 189 w 618"/>
                  <a:gd name="T43" fmla="*/ 469 h 690"/>
                  <a:gd name="T44" fmla="*/ 188 w 618"/>
                  <a:gd name="T45" fmla="*/ 491 h 690"/>
                  <a:gd name="T46" fmla="*/ 187 w 618"/>
                  <a:gd name="T47" fmla="*/ 511 h 690"/>
                  <a:gd name="T48" fmla="*/ 189 w 618"/>
                  <a:gd name="T49" fmla="*/ 530 h 690"/>
                  <a:gd name="T50" fmla="*/ 191 w 618"/>
                  <a:gd name="T51" fmla="*/ 548 h 690"/>
                  <a:gd name="T52" fmla="*/ 197 w 618"/>
                  <a:gd name="T53" fmla="*/ 568 h 690"/>
                  <a:gd name="T54" fmla="*/ 202 w 618"/>
                  <a:gd name="T55" fmla="*/ 584 h 690"/>
                  <a:gd name="T56" fmla="*/ 210 w 618"/>
                  <a:gd name="T57" fmla="*/ 601 h 690"/>
                  <a:gd name="T58" fmla="*/ 219 w 618"/>
                  <a:gd name="T59" fmla="*/ 616 h 690"/>
                  <a:gd name="T60" fmla="*/ 230 w 618"/>
                  <a:gd name="T61" fmla="*/ 632 h 690"/>
                  <a:gd name="T62" fmla="*/ 242 w 618"/>
                  <a:gd name="T63" fmla="*/ 645 h 690"/>
                  <a:gd name="T64" fmla="*/ 256 w 618"/>
                  <a:gd name="T65" fmla="*/ 659 h 690"/>
                  <a:gd name="T66" fmla="*/ 271 w 618"/>
                  <a:gd name="T67" fmla="*/ 671 h 690"/>
                  <a:gd name="T68" fmla="*/ 289 w 618"/>
                  <a:gd name="T69" fmla="*/ 684 h 690"/>
                  <a:gd name="T70" fmla="*/ 319 w 618"/>
                  <a:gd name="T71" fmla="*/ 689 h 690"/>
                  <a:gd name="T72" fmla="*/ 335 w 618"/>
                  <a:gd name="T73" fmla="*/ 690 h 690"/>
                  <a:gd name="T74" fmla="*/ 351 w 618"/>
                  <a:gd name="T75" fmla="*/ 690 h 690"/>
                  <a:gd name="T76" fmla="*/ 381 w 618"/>
                  <a:gd name="T77" fmla="*/ 685 h 690"/>
                  <a:gd name="T78" fmla="*/ 413 w 618"/>
                  <a:gd name="T79" fmla="*/ 678 h 690"/>
                  <a:gd name="T80" fmla="*/ 443 w 618"/>
                  <a:gd name="T81" fmla="*/ 665 h 690"/>
                  <a:gd name="T82" fmla="*/ 475 w 618"/>
                  <a:gd name="T83" fmla="*/ 646 h 690"/>
                  <a:gd name="T84" fmla="*/ 505 w 618"/>
                  <a:gd name="T85" fmla="*/ 623 h 690"/>
                  <a:gd name="T86" fmla="*/ 521 w 618"/>
                  <a:gd name="T87" fmla="*/ 611 h 690"/>
                  <a:gd name="T88" fmla="*/ 537 w 618"/>
                  <a:gd name="T89" fmla="*/ 597 h 690"/>
                  <a:gd name="T90" fmla="*/ 565 w 618"/>
                  <a:gd name="T91" fmla="*/ 565 h 690"/>
                  <a:gd name="T92" fmla="*/ 576 w 618"/>
                  <a:gd name="T93" fmla="*/ 548 h 690"/>
                  <a:gd name="T94" fmla="*/ 586 w 618"/>
                  <a:gd name="T95" fmla="*/ 535 h 690"/>
                  <a:gd name="T96" fmla="*/ 595 w 618"/>
                  <a:gd name="T97" fmla="*/ 519 h 690"/>
                  <a:gd name="T98" fmla="*/ 596 w 618"/>
                  <a:gd name="T99" fmla="*/ 514 h 690"/>
                  <a:gd name="T100" fmla="*/ 598 w 618"/>
                  <a:gd name="T101" fmla="*/ 511 h 690"/>
                  <a:gd name="T102" fmla="*/ 603 w 618"/>
                  <a:gd name="T103" fmla="*/ 504 h 690"/>
                  <a:gd name="T104" fmla="*/ 614 w 618"/>
                  <a:gd name="T105" fmla="*/ 474 h 690"/>
                  <a:gd name="T106" fmla="*/ 616 w 618"/>
                  <a:gd name="T107" fmla="*/ 458 h 690"/>
                  <a:gd name="T108" fmla="*/ 618 w 618"/>
                  <a:gd name="T109" fmla="*/ 442 h 690"/>
                  <a:gd name="T110" fmla="*/ 618 w 618"/>
                  <a:gd name="T111" fmla="*/ 426 h 690"/>
                  <a:gd name="T112" fmla="*/ 616 w 618"/>
                  <a:gd name="T113" fmla="*/ 412 h 690"/>
                  <a:gd name="T114" fmla="*/ 609 w 618"/>
                  <a:gd name="T115" fmla="*/ 380 h 690"/>
                  <a:gd name="T116" fmla="*/ 604 w 618"/>
                  <a:gd name="T117" fmla="*/ 363 h 690"/>
                  <a:gd name="T118" fmla="*/ 597 w 618"/>
                  <a:gd name="T119" fmla="*/ 35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8" h="690">
                    <a:moveTo>
                      <a:pt x="597" y="350"/>
                    </a:moveTo>
                    <a:lnTo>
                      <a:pt x="578" y="331"/>
                    </a:lnTo>
                    <a:lnTo>
                      <a:pt x="561" y="316"/>
                    </a:lnTo>
                    <a:lnTo>
                      <a:pt x="543" y="303"/>
                    </a:lnTo>
                    <a:lnTo>
                      <a:pt x="526" y="291"/>
                    </a:lnTo>
                    <a:lnTo>
                      <a:pt x="506" y="280"/>
                    </a:lnTo>
                    <a:lnTo>
                      <a:pt x="488" y="272"/>
                    </a:lnTo>
                    <a:lnTo>
                      <a:pt x="468" y="264"/>
                    </a:lnTo>
                    <a:lnTo>
                      <a:pt x="450" y="259"/>
                    </a:lnTo>
                    <a:lnTo>
                      <a:pt x="429" y="253"/>
                    </a:lnTo>
                    <a:lnTo>
                      <a:pt x="410" y="251"/>
                    </a:lnTo>
                    <a:lnTo>
                      <a:pt x="368" y="250"/>
                    </a:lnTo>
                    <a:lnTo>
                      <a:pt x="346" y="251"/>
                    </a:lnTo>
                    <a:lnTo>
                      <a:pt x="326" y="254"/>
                    </a:lnTo>
                    <a:lnTo>
                      <a:pt x="304" y="259"/>
                    </a:lnTo>
                    <a:lnTo>
                      <a:pt x="283" y="267"/>
                    </a:lnTo>
                    <a:lnTo>
                      <a:pt x="0" y="0"/>
                    </a:lnTo>
                    <a:lnTo>
                      <a:pt x="212" y="320"/>
                    </a:lnTo>
                    <a:lnTo>
                      <a:pt x="204" y="401"/>
                    </a:lnTo>
                    <a:lnTo>
                      <a:pt x="197" y="424"/>
                    </a:lnTo>
                    <a:lnTo>
                      <a:pt x="193" y="447"/>
                    </a:lnTo>
                    <a:lnTo>
                      <a:pt x="189" y="469"/>
                    </a:lnTo>
                    <a:lnTo>
                      <a:pt x="188" y="491"/>
                    </a:lnTo>
                    <a:lnTo>
                      <a:pt x="187" y="511"/>
                    </a:lnTo>
                    <a:lnTo>
                      <a:pt x="189" y="530"/>
                    </a:lnTo>
                    <a:lnTo>
                      <a:pt x="191" y="548"/>
                    </a:lnTo>
                    <a:lnTo>
                      <a:pt x="197" y="568"/>
                    </a:lnTo>
                    <a:lnTo>
                      <a:pt x="202" y="584"/>
                    </a:lnTo>
                    <a:lnTo>
                      <a:pt x="210" y="601"/>
                    </a:lnTo>
                    <a:lnTo>
                      <a:pt x="219" y="616"/>
                    </a:lnTo>
                    <a:lnTo>
                      <a:pt x="230" y="632"/>
                    </a:lnTo>
                    <a:lnTo>
                      <a:pt x="242" y="645"/>
                    </a:lnTo>
                    <a:lnTo>
                      <a:pt x="256" y="659"/>
                    </a:lnTo>
                    <a:lnTo>
                      <a:pt x="271" y="671"/>
                    </a:lnTo>
                    <a:lnTo>
                      <a:pt x="289" y="684"/>
                    </a:lnTo>
                    <a:lnTo>
                      <a:pt x="319" y="689"/>
                    </a:lnTo>
                    <a:lnTo>
                      <a:pt x="335" y="690"/>
                    </a:lnTo>
                    <a:lnTo>
                      <a:pt x="351" y="690"/>
                    </a:lnTo>
                    <a:lnTo>
                      <a:pt x="381" y="685"/>
                    </a:lnTo>
                    <a:lnTo>
                      <a:pt x="413" y="678"/>
                    </a:lnTo>
                    <a:lnTo>
                      <a:pt x="443" y="665"/>
                    </a:lnTo>
                    <a:lnTo>
                      <a:pt x="475" y="646"/>
                    </a:lnTo>
                    <a:lnTo>
                      <a:pt x="505" y="623"/>
                    </a:lnTo>
                    <a:lnTo>
                      <a:pt x="521" y="611"/>
                    </a:lnTo>
                    <a:lnTo>
                      <a:pt x="537" y="597"/>
                    </a:lnTo>
                    <a:lnTo>
                      <a:pt x="565" y="565"/>
                    </a:lnTo>
                    <a:lnTo>
                      <a:pt x="576" y="548"/>
                    </a:lnTo>
                    <a:lnTo>
                      <a:pt x="586" y="535"/>
                    </a:lnTo>
                    <a:lnTo>
                      <a:pt x="595" y="519"/>
                    </a:lnTo>
                    <a:lnTo>
                      <a:pt x="596" y="514"/>
                    </a:lnTo>
                    <a:lnTo>
                      <a:pt x="598" y="511"/>
                    </a:lnTo>
                    <a:lnTo>
                      <a:pt x="603" y="504"/>
                    </a:lnTo>
                    <a:lnTo>
                      <a:pt x="614" y="474"/>
                    </a:lnTo>
                    <a:lnTo>
                      <a:pt x="616" y="458"/>
                    </a:lnTo>
                    <a:lnTo>
                      <a:pt x="618" y="442"/>
                    </a:lnTo>
                    <a:lnTo>
                      <a:pt x="618" y="426"/>
                    </a:lnTo>
                    <a:lnTo>
                      <a:pt x="616" y="412"/>
                    </a:lnTo>
                    <a:lnTo>
                      <a:pt x="609" y="380"/>
                    </a:lnTo>
                    <a:lnTo>
                      <a:pt x="604" y="363"/>
                    </a:lnTo>
                    <a:lnTo>
                      <a:pt x="597" y="350"/>
                    </a:lnTo>
                  </a:path>
                </a:pathLst>
              </a:custGeom>
              <a:noFill/>
              <a:ln w="9525">
                <a:solidFill>
                  <a:srgbClr val="CC00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 name="Freeform 57">
                <a:extLst>
                  <a:ext uri="{FF2B5EF4-FFF2-40B4-BE49-F238E27FC236}">
                    <a16:creationId xmlns:a16="http://schemas.microsoft.com/office/drawing/2014/main" id="{746A6680-EEED-CA76-F346-737C6A129EDD}"/>
                  </a:ext>
                </a:extLst>
              </p:cNvPr>
              <p:cNvSpPr>
                <a:spLocks/>
              </p:cNvSpPr>
              <p:nvPr/>
            </p:nvSpPr>
            <p:spPr bwMode="auto">
              <a:xfrm>
                <a:off x="6083301" y="5165725"/>
                <a:ext cx="244475" cy="274638"/>
              </a:xfrm>
              <a:custGeom>
                <a:avLst/>
                <a:gdLst>
                  <a:gd name="T0" fmla="*/ 537 w 618"/>
                  <a:gd name="T1" fmla="*/ 596 h 689"/>
                  <a:gd name="T2" fmla="*/ 565 w 618"/>
                  <a:gd name="T3" fmla="*/ 564 h 689"/>
                  <a:gd name="T4" fmla="*/ 576 w 618"/>
                  <a:gd name="T5" fmla="*/ 548 h 689"/>
                  <a:gd name="T6" fmla="*/ 587 w 618"/>
                  <a:gd name="T7" fmla="*/ 534 h 689"/>
                  <a:gd name="T8" fmla="*/ 595 w 618"/>
                  <a:gd name="T9" fmla="*/ 518 h 689"/>
                  <a:gd name="T10" fmla="*/ 596 w 618"/>
                  <a:gd name="T11" fmla="*/ 514 h 689"/>
                  <a:gd name="T12" fmla="*/ 598 w 618"/>
                  <a:gd name="T13" fmla="*/ 510 h 689"/>
                  <a:gd name="T14" fmla="*/ 603 w 618"/>
                  <a:gd name="T15" fmla="*/ 503 h 689"/>
                  <a:gd name="T16" fmla="*/ 614 w 618"/>
                  <a:gd name="T17" fmla="*/ 473 h 689"/>
                  <a:gd name="T18" fmla="*/ 616 w 618"/>
                  <a:gd name="T19" fmla="*/ 457 h 689"/>
                  <a:gd name="T20" fmla="*/ 618 w 618"/>
                  <a:gd name="T21" fmla="*/ 441 h 689"/>
                  <a:gd name="T22" fmla="*/ 618 w 618"/>
                  <a:gd name="T23" fmla="*/ 425 h 689"/>
                  <a:gd name="T24" fmla="*/ 616 w 618"/>
                  <a:gd name="T25" fmla="*/ 411 h 689"/>
                  <a:gd name="T26" fmla="*/ 609 w 618"/>
                  <a:gd name="T27" fmla="*/ 379 h 689"/>
                  <a:gd name="T28" fmla="*/ 604 w 618"/>
                  <a:gd name="T29" fmla="*/ 363 h 689"/>
                  <a:gd name="T30" fmla="*/ 597 w 618"/>
                  <a:gd name="T31" fmla="*/ 349 h 689"/>
                  <a:gd name="T32" fmla="*/ 578 w 618"/>
                  <a:gd name="T33" fmla="*/ 331 h 689"/>
                  <a:gd name="T34" fmla="*/ 561 w 618"/>
                  <a:gd name="T35" fmla="*/ 316 h 689"/>
                  <a:gd name="T36" fmla="*/ 543 w 618"/>
                  <a:gd name="T37" fmla="*/ 302 h 689"/>
                  <a:gd name="T38" fmla="*/ 526 w 618"/>
                  <a:gd name="T39" fmla="*/ 291 h 689"/>
                  <a:gd name="T40" fmla="*/ 506 w 618"/>
                  <a:gd name="T41" fmla="*/ 279 h 689"/>
                  <a:gd name="T42" fmla="*/ 488 w 618"/>
                  <a:gd name="T43" fmla="*/ 271 h 689"/>
                  <a:gd name="T44" fmla="*/ 468 w 618"/>
                  <a:gd name="T45" fmla="*/ 263 h 689"/>
                  <a:gd name="T46" fmla="*/ 450 w 618"/>
                  <a:gd name="T47" fmla="*/ 258 h 689"/>
                  <a:gd name="T48" fmla="*/ 429 w 618"/>
                  <a:gd name="T49" fmla="*/ 253 h 689"/>
                  <a:gd name="T50" fmla="*/ 410 w 618"/>
                  <a:gd name="T51" fmla="*/ 250 h 689"/>
                  <a:gd name="T52" fmla="*/ 368 w 618"/>
                  <a:gd name="T53" fmla="*/ 249 h 689"/>
                  <a:gd name="T54" fmla="*/ 346 w 618"/>
                  <a:gd name="T55" fmla="*/ 250 h 689"/>
                  <a:gd name="T56" fmla="*/ 326 w 618"/>
                  <a:gd name="T57" fmla="*/ 254 h 689"/>
                  <a:gd name="T58" fmla="*/ 304 w 618"/>
                  <a:gd name="T59" fmla="*/ 258 h 689"/>
                  <a:gd name="T60" fmla="*/ 283 w 618"/>
                  <a:gd name="T61" fmla="*/ 267 h 689"/>
                  <a:gd name="T62" fmla="*/ 0 w 618"/>
                  <a:gd name="T63" fmla="*/ 0 h 689"/>
                  <a:gd name="T64" fmla="*/ 212 w 618"/>
                  <a:gd name="T65" fmla="*/ 319 h 689"/>
                  <a:gd name="T66" fmla="*/ 204 w 618"/>
                  <a:gd name="T67" fmla="*/ 401 h 689"/>
                  <a:gd name="T68" fmla="*/ 197 w 618"/>
                  <a:gd name="T69" fmla="*/ 424 h 689"/>
                  <a:gd name="T70" fmla="*/ 193 w 618"/>
                  <a:gd name="T71" fmla="*/ 447 h 689"/>
                  <a:gd name="T72" fmla="*/ 189 w 618"/>
                  <a:gd name="T73" fmla="*/ 469 h 689"/>
                  <a:gd name="T74" fmla="*/ 188 w 618"/>
                  <a:gd name="T75" fmla="*/ 491 h 689"/>
                  <a:gd name="T76" fmla="*/ 187 w 618"/>
                  <a:gd name="T77" fmla="*/ 510 h 689"/>
                  <a:gd name="T78" fmla="*/ 189 w 618"/>
                  <a:gd name="T79" fmla="*/ 530 h 689"/>
                  <a:gd name="T80" fmla="*/ 191 w 618"/>
                  <a:gd name="T81" fmla="*/ 548 h 689"/>
                  <a:gd name="T82" fmla="*/ 197 w 618"/>
                  <a:gd name="T83" fmla="*/ 568 h 689"/>
                  <a:gd name="T84" fmla="*/ 202 w 618"/>
                  <a:gd name="T85" fmla="*/ 584 h 689"/>
                  <a:gd name="T86" fmla="*/ 210 w 618"/>
                  <a:gd name="T87" fmla="*/ 601 h 689"/>
                  <a:gd name="T88" fmla="*/ 219 w 618"/>
                  <a:gd name="T89" fmla="*/ 616 h 689"/>
                  <a:gd name="T90" fmla="*/ 230 w 618"/>
                  <a:gd name="T91" fmla="*/ 632 h 689"/>
                  <a:gd name="T92" fmla="*/ 242 w 618"/>
                  <a:gd name="T93" fmla="*/ 645 h 689"/>
                  <a:gd name="T94" fmla="*/ 256 w 618"/>
                  <a:gd name="T95" fmla="*/ 658 h 689"/>
                  <a:gd name="T96" fmla="*/ 271 w 618"/>
                  <a:gd name="T97" fmla="*/ 671 h 689"/>
                  <a:gd name="T98" fmla="*/ 289 w 618"/>
                  <a:gd name="T99" fmla="*/ 684 h 689"/>
                  <a:gd name="T100" fmla="*/ 319 w 618"/>
                  <a:gd name="T101" fmla="*/ 688 h 689"/>
                  <a:gd name="T102" fmla="*/ 335 w 618"/>
                  <a:gd name="T103" fmla="*/ 689 h 689"/>
                  <a:gd name="T104" fmla="*/ 351 w 618"/>
                  <a:gd name="T105" fmla="*/ 689 h 689"/>
                  <a:gd name="T106" fmla="*/ 381 w 618"/>
                  <a:gd name="T107" fmla="*/ 685 h 689"/>
                  <a:gd name="T108" fmla="*/ 413 w 618"/>
                  <a:gd name="T109" fmla="*/ 678 h 689"/>
                  <a:gd name="T110" fmla="*/ 443 w 618"/>
                  <a:gd name="T111" fmla="*/ 664 h 689"/>
                  <a:gd name="T112" fmla="*/ 475 w 618"/>
                  <a:gd name="T113" fmla="*/ 646 h 689"/>
                  <a:gd name="T114" fmla="*/ 505 w 618"/>
                  <a:gd name="T115" fmla="*/ 623 h 689"/>
                  <a:gd name="T116" fmla="*/ 521 w 618"/>
                  <a:gd name="T117" fmla="*/ 610 h 689"/>
                  <a:gd name="T118" fmla="*/ 537 w 618"/>
                  <a:gd name="T119" fmla="*/ 596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8" h="689">
                    <a:moveTo>
                      <a:pt x="537" y="596"/>
                    </a:moveTo>
                    <a:lnTo>
                      <a:pt x="565" y="564"/>
                    </a:lnTo>
                    <a:lnTo>
                      <a:pt x="576" y="548"/>
                    </a:lnTo>
                    <a:lnTo>
                      <a:pt x="587" y="534"/>
                    </a:lnTo>
                    <a:lnTo>
                      <a:pt x="595" y="518"/>
                    </a:lnTo>
                    <a:lnTo>
                      <a:pt x="596" y="514"/>
                    </a:lnTo>
                    <a:lnTo>
                      <a:pt x="598" y="510"/>
                    </a:lnTo>
                    <a:lnTo>
                      <a:pt x="603" y="503"/>
                    </a:lnTo>
                    <a:lnTo>
                      <a:pt x="614" y="473"/>
                    </a:lnTo>
                    <a:lnTo>
                      <a:pt x="616" y="457"/>
                    </a:lnTo>
                    <a:lnTo>
                      <a:pt x="618" y="441"/>
                    </a:lnTo>
                    <a:lnTo>
                      <a:pt x="618" y="425"/>
                    </a:lnTo>
                    <a:lnTo>
                      <a:pt x="616" y="411"/>
                    </a:lnTo>
                    <a:lnTo>
                      <a:pt x="609" y="379"/>
                    </a:lnTo>
                    <a:lnTo>
                      <a:pt x="604" y="363"/>
                    </a:lnTo>
                    <a:lnTo>
                      <a:pt x="597" y="349"/>
                    </a:lnTo>
                    <a:lnTo>
                      <a:pt x="578" y="331"/>
                    </a:lnTo>
                    <a:lnTo>
                      <a:pt x="561" y="316"/>
                    </a:lnTo>
                    <a:lnTo>
                      <a:pt x="543" y="302"/>
                    </a:lnTo>
                    <a:lnTo>
                      <a:pt x="526" y="291"/>
                    </a:lnTo>
                    <a:lnTo>
                      <a:pt x="506" y="279"/>
                    </a:lnTo>
                    <a:lnTo>
                      <a:pt x="488" y="271"/>
                    </a:lnTo>
                    <a:lnTo>
                      <a:pt x="468" y="263"/>
                    </a:lnTo>
                    <a:lnTo>
                      <a:pt x="450" y="258"/>
                    </a:lnTo>
                    <a:lnTo>
                      <a:pt x="429" y="253"/>
                    </a:lnTo>
                    <a:lnTo>
                      <a:pt x="410" y="250"/>
                    </a:lnTo>
                    <a:lnTo>
                      <a:pt x="368" y="249"/>
                    </a:lnTo>
                    <a:lnTo>
                      <a:pt x="346" y="250"/>
                    </a:lnTo>
                    <a:lnTo>
                      <a:pt x="326" y="254"/>
                    </a:lnTo>
                    <a:lnTo>
                      <a:pt x="304" y="258"/>
                    </a:lnTo>
                    <a:lnTo>
                      <a:pt x="283" y="267"/>
                    </a:lnTo>
                    <a:lnTo>
                      <a:pt x="0" y="0"/>
                    </a:lnTo>
                    <a:lnTo>
                      <a:pt x="212" y="319"/>
                    </a:lnTo>
                    <a:lnTo>
                      <a:pt x="204" y="401"/>
                    </a:lnTo>
                    <a:lnTo>
                      <a:pt x="197" y="424"/>
                    </a:lnTo>
                    <a:lnTo>
                      <a:pt x="193" y="447"/>
                    </a:lnTo>
                    <a:lnTo>
                      <a:pt x="189" y="469"/>
                    </a:lnTo>
                    <a:lnTo>
                      <a:pt x="188" y="491"/>
                    </a:lnTo>
                    <a:lnTo>
                      <a:pt x="187" y="510"/>
                    </a:lnTo>
                    <a:lnTo>
                      <a:pt x="189" y="530"/>
                    </a:lnTo>
                    <a:lnTo>
                      <a:pt x="191" y="548"/>
                    </a:lnTo>
                    <a:lnTo>
                      <a:pt x="197" y="568"/>
                    </a:lnTo>
                    <a:lnTo>
                      <a:pt x="202" y="584"/>
                    </a:lnTo>
                    <a:lnTo>
                      <a:pt x="210" y="601"/>
                    </a:lnTo>
                    <a:lnTo>
                      <a:pt x="219" y="616"/>
                    </a:lnTo>
                    <a:lnTo>
                      <a:pt x="230" y="632"/>
                    </a:lnTo>
                    <a:lnTo>
                      <a:pt x="242" y="645"/>
                    </a:lnTo>
                    <a:lnTo>
                      <a:pt x="256" y="658"/>
                    </a:lnTo>
                    <a:lnTo>
                      <a:pt x="271" y="671"/>
                    </a:lnTo>
                    <a:lnTo>
                      <a:pt x="289" y="684"/>
                    </a:lnTo>
                    <a:lnTo>
                      <a:pt x="319" y="688"/>
                    </a:lnTo>
                    <a:lnTo>
                      <a:pt x="335" y="689"/>
                    </a:lnTo>
                    <a:lnTo>
                      <a:pt x="351" y="689"/>
                    </a:lnTo>
                    <a:lnTo>
                      <a:pt x="381" y="685"/>
                    </a:lnTo>
                    <a:lnTo>
                      <a:pt x="413" y="678"/>
                    </a:lnTo>
                    <a:lnTo>
                      <a:pt x="443" y="664"/>
                    </a:lnTo>
                    <a:lnTo>
                      <a:pt x="475" y="646"/>
                    </a:lnTo>
                    <a:lnTo>
                      <a:pt x="505" y="623"/>
                    </a:lnTo>
                    <a:lnTo>
                      <a:pt x="521" y="610"/>
                    </a:lnTo>
                    <a:lnTo>
                      <a:pt x="537" y="596"/>
                    </a:lnTo>
                    <a:close/>
                  </a:path>
                </a:pathLst>
              </a:custGeom>
              <a:solidFill>
                <a:srgbClr val="FF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9" name="Freeform 58">
                <a:extLst>
                  <a:ext uri="{FF2B5EF4-FFF2-40B4-BE49-F238E27FC236}">
                    <a16:creationId xmlns:a16="http://schemas.microsoft.com/office/drawing/2014/main" id="{4ABDB192-BFA0-37C4-BB69-2A95F41235D7}"/>
                  </a:ext>
                </a:extLst>
              </p:cNvPr>
              <p:cNvSpPr>
                <a:spLocks/>
              </p:cNvSpPr>
              <p:nvPr/>
            </p:nvSpPr>
            <p:spPr bwMode="auto">
              <a:xfrm>
                <a:off x="6083301" y="5165725"/>
                <a:ext cx="244475" cy="274638"/>
              </a:xfrm>
              <a:custGeom>
                <a:avLst/>
                <a:gdLst>
                  <a:gd name="T0" fmla="*/ 597 w 618"/>
                  <a:gd name="T1" fmla="*/ 349 h 689"/>
                  <a:gd name="T2" fmla="*/ 578 w 618"/>
                  <a:gd name="T3" fmla="*/ 331 h 689"/>
                  <a:gd name="T4" fmla="*/ 561 w 618"/>
                  <a:gd name="T5" fmla="*/ 316 h 689"/>
                  <a:gd name="T6" fmla="*/ 543 w 618"/>
                  <a:gd name="T7" fmla="*/ 302 h 689"/>
                  <a:gd name="T8" fmla="*/ 526 w 618"/>
                  <a:gd name="T9" fmla="*/ 291 h 689"/>
                  <a:gd name="T10" fmla="*/ 506 w 618"/>
                  <a:gd name="T11" fmla="*/ 279 h 689"/>
                  <a:gd name="T12" fmla="*/ 488 w 618"/>
                  <a:gd name="T13" fmla="*/ 271 h 689"/>
                  <a:gd name="T14" fmla="*/ 468 w 618"/>
                  <a:gd name="T15" fmla="*/ 263 h 689"/>
                  <a:gd name="T16" fmla="*/ 450 w 618"/>
                  <a:gd name="T17" fmla="*/ 258 h 689"/>
                  <a:gd name="T18" fmla="*/ 429 w 618"/>
                  <a:gd name="T19" fmla="*/ 253 h 689"/>
                  <a:gd name="T20" fmla="*/ 410 w 618"/>
                  <a:gd name="T21" fmla="*/ 250 h 689"/>
                  <a:gd name="T22" fmla="*/ 368 w 618"/>
                  <a:gd name="T23" fmla="*/ 249 h 689"/>
                  <a:gd name="T24" fmla="*/ 346 w 618"/>
                  <a:gd name="T25" fmla="*/ 250 h 689"/>
                  <a:gd name="T26" fmla="*/ 326 w 618"/>
                  <a:gd name="T27" fmla="*/ 254 h 689"/>
                  <a:gd name="T28" fmla="*/ 304 w 618"/>
                  <a:gd name="T29" fmla="*/ 258 h 689"/>
                  <a:gd name="T30" fmla="*/ 283 w 618"/>
                  <a:gd name="T31" fmla="*/ 267 h 689"/>
                  <a:gd name="T32" fmla="*/ 0 w 618"/>
                  <a:gd name="T33" fmla="*/ 0 h 689"/>
                  <a:gd name="T34" fmla="*/ 212 w 618"/>
                  <a:gd name="T35" fmla="*/ 319 h 689"/>
                  <a:gd name="T36" fmla="*/ 204 w 618"/>
                  <a:gd name="T37" fmla="*/ 401 h 689"/>
                  <a:gd name="T38" fmla="*/ 197 w 618"/>
                  <a:gd name="T39" fmla="*/ 424 h 689"/>
                  <a:gd name="T40" fmla="*/ 193 w 618"/>
                  <a:gd name="T41" fmla="*/ 447 h 689"/>
                  <a:gd name="T42" fmla="*/ 189 w 618"/>
                  <a:gd name="T43" fmla="*/ 469 h 689"/>
                  <a:gd name="T44" fmla="*/ 188 w 618"/>
                  <a:gd name="T45" fmla="*/ 491 h 689"/>
                  <a:gd name="T46" fmla="*/ 187 w 618"/>
                  <a:gd name="T47" fmla="*/ 510 h 689"/>
                  <a:gd name="T48" fmla="*/ 189 w 618"/>
                  <a:gd name="T49" fmla="*/ 530 h 689"/>
                  <a:gd name="T50" fmla="*/ 191 w 618"/>
                  <a:gd name="T51" fmla="*/ 548 h 689"/>
                  <a:gd name="T52" fmla="*/ 197 w 618"/>
                  <a:gd name="T53" fmla="*/ 568 h 689"/>
                  <a:gd name="T54" fmla="*/ 202 w 618"/>
                  <a:gd name="T55" fmla="*/ 584 h 689"/>
                  <a:gd name="T56" fmla="*/ 210 w 618"/>
                  <a:gd name="T57" fmla="*/ 601 h 689"/>
                  <a:gd name="T58" fmla="*/ 219 w 618"/>
                  <a:gd name="T59" fmla="*/ 616 h 689"/>
                  <a:gd name="T60" fmla="*/ 230 w 618"/>
                  <a:gd name="T61" fmla="*/ 632 h 689"/>
                  <a:gd name="T62" fmla="*/ 242 w 618"/>
                  <a:gd name="T63" fmla="*/ 645 h 689"/>
                  <a:gd name="T64" fmla="*/ 256 w 618"/>
                  <a:gd name="T65" fmla="*/ 658 h 689"/>
                  <a:gd name="T66" fmla="*/ 271 w 618"/>
                  <a:gd name="T67" fmla="*/ 671 h 689"/>
                  <a:gd name="T68" fmla="*/ 289 w 618"/>
                  <a:gd name="T69" fmla="*/ 684 h 689"/>
                  <a:gd name="T70" fmla="*/ 319 w 618"/>
                  <a:gd name="T71" fmla="*/ 688 h 689"/>
                  <a:gd name="T72" fmla="*/ 335 w 618"/>
                  <a:gd name="T73" fmla="*/ 689 h 689"/>
                  <a:gd name="T74" fmla="*/ 351 w 618"/>
                  <a:gd name="T75" fmla="*/ 689 h 689"/>
                  <a:gd name="T76" fmla="*/ 381 w 618"/>
                  <a:gd name="T77" fmla="*/ 685 h 689"/>
                  <a:gd name="T78" fmla="*/ 413 w 618"/>
                  <a:gd name="T79" fmla="*/ 678 h 689"/>
                  <a:gd name="T80" fmla="*/ 443 w 618"/>
                  <a:gd name="T81" fmla="*/ 664 h 689"/>
                  <a:gd name="T82" fmla="*/ 475 w 618"/>
                  <a:gd name="T83" fmla="*/ 646 h 689"/>
                  <a:gd name="T84" fmla="*/ 505 w 618"/>
                  <a:gd name="T85" fmla="*/ 623 h 689"/>
                  <a:gd name="T86" fmla="*/ 521 w 618"/>
                  <a:gd name="T87" fmla="*/ 610 h 689"/>
                  <a:gd name="T88" fmla="*/ 537 w 618"/>
                  <a:gd name="T89" fmla="*/ 596 h 689"/>
                  <a:gd name="T90" fmla="*/ 565 w 618"/>
                  <a:gd name="T91" fmla="*/ 564 h 689"/>
                  <a:gd name="T92" fmla="*/ 576 w 618"/>
                  <a:gd name="T93" fmla="*/ 548 h 689"/>
                  <a:gd name="T94" fmla="*/ 587 w 618"/>
                  <a:gd name="T95" fmla="*/ 534 h 689"/>
                  <a:gd name="T96" fmla="*/ 595 w 618"/>
                  <a:gd name="T97" fmla="*/ 518 h 689"/>
                  <a:gd name="T98" fmla="*/ 596 w 618"/>
                  <a:gd name="T99" fmla="*/ 514 h 689"/>
                  <a:gd name="T100" fmla="*/ 598 w 618"/>
                  <a:gd name="T101" fmla="*/ 510 h 689"/>
                  <a:gd name="T102" fmla="*/ 603 w 618"/>
                  <a:gd name="T103" fmla="*/ 503 h 689"/>
                  <a:gd name="T104" fmla="*/ 614 w 618"/>
                  <a:gd name="T105" fmla="*/ 473 h 689"/>
                  <a:gd name="T106" fmla="*/ 616 w 618"/>
                  <a:gd name="T107" fmla="*/ 457 h 689"/>
                  <a:gd name="T108" fmla="*/ 618 w 618"/>
                  <a:gd name="T109" fmla="*/ 441 h 689"/>
                  <a:gd name="T110" fmla="*/ 618 w 618"/>
                  <a:gd name="T111" fmla="*/ 425 h 689"/>
                  <a:gd name="T112" fmla="*/ 616 w 618"/>
                  <a:gd name="T113" fmla="*/ 411 h 689"/>
                  <a:gd name="T114" fmla="*/ 609 w 618"/>
                  <a:gd name="T115" fmla="*/ 379 h 689"/>
                  <a:gd name="T116" fmla="*/ 604 w 618"/>
                  <a:gd name="T117" fmla="*/ 363 h 689"/>
                  <a:gd name="T118" fmla="*/ 597 w 618"/>
                  <a:gd name="T119" fmla="*/ 34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8" h="689">
                    <a:moveTo>
                      <a:pt x="597" y="349"/>
                    </a:moveTo>
                    <a:lnTo>
                      <a:pt x="578" y="331"/>
                    </a:lnTo>
                    <a:lnTo>
                      <a:pt x="561" y="316"/>
                    </a:lnTo>
                    <a:lnTo>
                      <a:pt x="543" y="302"/>
                    </a:lnTo>
                    <a:lnTo>
                      <a:pt x="526" y="291"/>
                    </a:lnTo>
                    <a:lnTo>
                      <a:pt x="506" y="279"/>
                    </a:lnTo>
                    <a:lnTo>
                      <a:pt x="488" y="271"/>
                    </a:lnTo>
                    <a:lnTo>
                      <a:pt x="468" y="263"/>
                    </a:lnTo>
                    <a:lnTo>
                      <a:pt x="450" y="258"/>
                    </a:lnTo>
                    <a:lnTo>
                      <a:pt x="429" y="253"/>
                    </a:lnTo>
                    <a:lnTo>
                      <a:pt x="410" y="250"/>
                    </a:lnTo>
                    <a:lnTo>
                      <a:pt x="368" y="249"/>
                    </a:lnTo>
                    <a:lnTo>
                      <a:pt x="346" y="250"/>
                    </a:lnTo>
                    <a:lnTo>
                      <a:pt x="326" y="254"/>
                    </a:lnTo>
                    <a:lnTo>
                      <a:pt x="304" y="258"/>
                    </a:lnTo>
                    <a:lnTo>
                      <a:pt x="283" y="267"/>
                    </a:lnTo>
                    <a:lnTo>
                      <a:pt x="0" y="0"/>
                    </a:lnTo>
                    <a:lnTo>
                      <a:pt x="212" y="319"/>
                    </a:lnTo>
                    <a:lnTo>
                      <a:pt x="204" y="401"/>
                    </a:lnTo>
                    <a:lnTo>
                      <a:pt x="197" y="424"/>
                    </a:lnTo>
                    <a:lnTo>
                      <a:pt x="193" y="447"/>
                    </a:lnTo>
                    <a:lnTo>
                      <a:pt x="189" y="469"/>
                    </a:lnTo>
                    <a:lnTo>
                      <a:pt x="188" y="491"/>
                    </a:lnTo>
                    <a:lnTo>
                      <a:pt x="187" y="510"/>
                    </a:lnTo>
                    <a:lnTo>
                      <a:pt x="189" y="530"/>
                    </a:lnTo>
                    <a:lnTo>
                      <a:pt x="191" y="548"/>
                    </a:lnTo>
                    <a:lnTo>
                      <a:pt x="197" y="568"/>
                    </a:lnTo>
                    <a:lnTo>
                      <a:pt x="202" y="584"/>
                    </a:lnTo>
                    <a:lnTo>
                      <a:pt x="210" y="601"/>
                    </a:lnTo>
                    <a:lnTo>
                      <a:pt x="219" y="616"/>
                    </a:lnTo>
                    <a:lnTo>
                      <a:pt x="230" y="632"/>
                    </a:lnTo>
                    <a:lnTo>
                      <a:pt x="242" y="645"/>
                    </a:lnTo>
                    <a:lnTo>
                      <a:pt x="256" y="658"/>
                    </a:lnTo>
                    <a:lnTo>
                      <a:pt x="271" y="671"/>
                    </a:lnTo>
                    <a:lnTo>
                      <a:pt x="289" y="684"/>
                    </a:lnTo>
                    <a:lnTo>
                      <a:pt x="319" y="688"/>
                    </a:lnTo>
                    <a:lnTo>
                      <a:pt x="335" y="689"/>
                    </a:lnTo>
                    <a:lnTo>
                      <a:pt x="351" y="689"/>
                    </a:lnTo>
                    <a:lnTo>
                      <a:pt x="381" y="685"/>
                    </a:lnTo>
                    <a:lnTo>
                      <a:pt x="413" y="678"/>
                    </a:lnTo>
                    <a:lnTo>
                      <a:pt x="443" y="664"/>
                    </a:lnTo>
                    <a:lnTo>
                      <a:pt x="475" y="646"/>
                    </a:lnTo>
                    <a:lnTo>
                      <a:pt x="505" y="623"/>
                    </a:lnTo>
                    <a:lnTo>
                      <a:pt x="521" y="610"/>
                    </a:lnTo>
                    <a:lnTo>
                      <a:pt x="537" y="596"/>
                    </a:lnTo>
                    <a:lnTo>
                      <a:pt x="565" y="564"/>
                    </a:lnTo>
                    <a:lnTo>
                      <a:pt x="576" y="548"/>
                    </a:lnTo>
                    <a:lnTo>
                      <a:pt x="587" y="534"/>
                    </a:lnTo>
                    <a:lnTo>
                      <a:pt x="595" y="518"/>
                    </a:lnTo>
                    <a:lnTo>
                      <a:pt x="596" y="514"/>
                    </a:lnTo>
                    <a:lnTo>
                      <a:pt x="598" y="510"/>
                    </a:lnTo>
                    <a:lnTo>
                      <a:pt x="603" y="503"/>
                    </a:lnTo>
                    <a:lnTo>
                      <a:pt x="614" y="473"/>
                    </a:lnTo>
                    <a:lnTo>
                      <a:pt x="616" y="457"/>
                    </a:lnTo>
                    <a:lnTo>
                      <a:pt x="618" y="441"/>
                    </a:lnTo>
                    <a:lnTo>
                      <a:pt x="618" y="425"/>
                    </a:lnTo>
                    <a:lnTo>
                      <a:pt x="616" y="411"/>
                    </a:lnTo>
                    <a:lnTo>
                      <a:pt x="609" y="379"/>
                    </a:lnTo>
                    <a:lnTo>
                      <a:pt x="604" y="363"/>
                    </a:lnTo>
                    <a:lnTo>
                      <a:pt x="597" y="349"/>
                    </a:lnTo>
                  </a:path>
                </a:pathLst>
              </a:custGeom>
              <a:noFill/>
              <a:ln w="9525">
                <a:solidFill>
                  <a:srgbClr val="CC00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 name="Freeform 59">
                <a:extLst>
                  <a:ext uri="{FF2B5EF4-FFF2-40B4-BE49-F238E27FC236}">
                    <a16:creationId xmlns:a16="http://schemas.microsoft.com/office/drawing/2014/main" id="{F57EA982-7545-71A7-52E2-770C9CCC18E0}"/>
                  </a:ext>
                </a:extLst>
              </p:cNvPr>
              <p:cNvSpPr>
                <a:spLocks/>
              </p:cNvSpPr>
              <p:nvPr/>
            </p:nvSpPr>
            <p:spPr bwMode="auto">
              <a:xfrm>
                <a:off x="7132638" y="5038725"/>
                <a:ext cx="146050" cy="144463"/>
              </a:xfrm>
              <a:custGeom>
                <a:avLst/>
                <a:gdLst>
                  <a:gd name="T0" fmla="*/ 201 w 367"/>
                  <a:gd name="T1" fmla="*/ 142 h 363"/>
                  <a:gd name="T2" fmla="*/ 156 w 367"/>
                  <a:gd name="T3" fmla="*/ 145 h 363"/>
                  <a:gd name="T4" fmla="*/ 129 w 367"/>
                  <a:gd name="T5" fmla="*/ 144 h 363"/>
                  <a:gd name="T6" fmla="*/ 104 w 367"/>
                  <a:gd name="T7" fmla="*/ 146 h 363"/>
                  <a:gd name="T8" fmla="*/ 81 w 367"/>
                  <a:gd name="T9" fmla="*/ 152 h 363"/>
                  <a:gd name="T10" fmla="*/ 62 w 367"/>
                  <a:gd name="T11" fmla="*/ 160 h 363"/>
                  <a:gd name="T12" fmla="*/ 42 w 367"/>
                  <a:gd name="T13" fmla="*/ 170 h 363"/>
                  <a:gd name="T14" fmla="*/ 27 w 367"/>
                  <a:gd name="T15" fmla="*/ 184 h 363"/>
                  <a:gd name="T16" fmla="*/ 14 w 367"/>
                  <a:gd name="T17" fmla="*/ 200 h 363"/>
                  <a:gd name="T18" fmla="*/ 3 w 367"/>
                  <a:gd name="T19" fmla="*/ 220 h 363"/>
                  <a:gd name="T20" fmla="*/ 0 w 367"/>
                  <a:gd name="T21" fmla="*/ 235 h 363"/>
                  <a:gd name="T22" fmla="*/ 1 w 367"/>
                  <a:gd name="T23" fmla="*/ 251 h 363"/>
                  <a:gd name="T24" fmla="*/ 5 w 367"/>
                  <a:gd name="T25" fmla="*/ 266 h 363"/>
                  <a:gd name="T26" fmla="*/ 11 w 367"/>
                  <a:gd name="T27" fmla="*/ 282 h 363"/>
                  <a:gd name="T28" fmla="*/ 19 w 367"/>
                  <a:gd name="T29" fmla="*/ 296 h 363"/>
                  <a:gd name="T30" fmla="*/ 24 w 367"/>
                  <a:gd name="T31" fmla="*/ 303 h 363"/>
                  <a:gd name="T32" fmla="*/ 31 w 367"/>
                  <a:gd name="T33" fmla="*/ 311 h 363"/>
                  <a:gd name="T34" fmla="*/ 46 w 367"/>
                  <a:gd name="T35" fmla="*/ 323 h 363"/>
                  <a:gd name="T36" fmla="*/ 63 w 367"/>
                  <a:gd name="T37" fmla="*/ 337 h 363"/>
                  <a:gd name="T38" fmla="*/ 79 w 367"/>
                  <a:gd name="T39" fmla="*/ 347 h 363"/>
                  <a:gd name="T40" fmla="*/ 98 w 367"/>
                  <a:gd name="T41" fmla="*/ 355 h 363"/>
                  <a:gd name="T42" fmla="*/ 106 w 367"/>
                  <a:gd name="T43" fmla="*/ 358 h 363"/>
                  <a:gd name="T44" fmla="*/ 115 w 367"/>
                  <a:gd name="T45" fmla="*/ 360 h 363"/>
                  <a:gd name="T46" fmla="*/ 133 w 367"/>
                  <a:gd name="T47" fmla="*/ 363 h 363"/>
                  <a:gd name="T48" fmla="*/ 149 w 367"/>
                  <a:gd name="T49" fmla="*/ 361 h 363"/>
                  <a:gd name="T50" fmla="*/ 157 w 367"/>
                  <a:gd name="T51" fmla="*/ 359 h 363"/>
                  <a:gd name="T52" fmla="*/ 166 w 367"/>
                  <a:gd name="T53" fmla="*/ 358 h 363"/>
                  <a:gd name="T54" fmla="*/ 183 w 367"/>
                  <a:gd name="T55" fmla="*/ 351 h 363"/>
                  <a:gd name="T56" fmla="*/ 201 w 367"/>
                  <a:gd name="T57" fmla="*/ 342 h 363"/>
                  <a:gd name="T58" fmla="*/ 216 w 367"/>
                  <a:gd name="T59" fmla="*/ 319 h 363"/>
                  <a:gd name="T60" fmla="*/ 228 w 367"/>
                  <a:gd name="T61" fmla="*/ 298 h 363"/>
                  <a:gd name="T62" fmla="*/ 238 w 367"/>
                  <a:gd name="T63" fmla="*/ 277 h 363"/>
                  <a:gd name="T64" fmla="*/ 245 w 367"/>
                  <a:gd name="T65" fmla="*/ 257 h 363"/>
                  <a:gd name="T66" fmla="*/ 246 w 367"/>
                  <a:gd name="T67" fmla="*/ 236 h 363"/>
                  <a:gd name="T68" fmla="*/ 245 w 367"/>
                  <a:gd name="T69" fmla="*/ 215 h 363"/>
                  <a:gd name="T70" fmla="*/ 240 w 367"/>
                  <a:gd name="T71" fmla="*/ 195 h 363"/>
                  <a:gd name="T72" fmla="*/ 233 w 367"/>
                  <a:gd name="T73" fmla="*/ 174 h 363"/>
                  <a:gd name="T74" fmla="*/ 367 w 367"/>
                  <a:gd name="T75" fmla="*/ 0 h 363"/>
                  <a:gd name="T76" fmla="*/ 201 w 367"/>
                  <a:gd name="T77" fmla="*/ 14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7" h="363">
                    <a:moveTo>
                      <a:pt x="201" y="142"/>
                    </a:moveTo>
                    <a:lnTo>
                      <a:pt x="156" y="145"/>
                    </a:lnTo>
                    <a:lnTo>
                      <a:pt x="129" y="144"/>
                    </a:lnTo>
                    <a:lnTo>
                      <a:pt x="104" y="146"/>
                    </a:lnTo>
                    <a:lnTo>
                      <a:pt x="81" y="152"/>
                    </a:lnTo>
                    <a:lnTo>
                      <a:pt x="62" y="160"/>
                    </a:lnTo>
                    <a:lnTo>
                      <a:pt x="42" y="170"/>
                    </a:lnTo>
                    <a:lnTo>
                      <a:pt x="27" y="184"/>
                    </a:lnTo>
                    <a:lnTo>
                      <a:pt x="14" y="200"/>
                    </a:lnTo>
                    <a:lnTo>
                      <a:pt x="3" y="220"/>
                    </a:lnTo>
                    <a:lnTo>
                      <a:pt x="0" y="235"/>
                    </a:lnTo>
                    <a:lnTo>
                      <a:pt x="1" y="251"/>
                    </a:lnTo>
                    <a:lnTo>
                      <a:pt x="5" y="266"/>
                    </a:lnTo>
                    <a:lnTo>
                      <a:pt x="11" y="282"/>
                    </a:lnTo>
                    <a:lnTo>
                      <a:pt x="19" y="296"/>
                    </a:lnTo>
                    <a:lnTo>
                      <a:pt x="24" y="303"/>
                    </a:lnTo>
                    <a:lnTo>
                      <a:pt x="31" y="311"/>
                    </a:lnTo>
                    <a:lnTo>
                      <a:pt x="46" y="323"/>
                    </a:lnTo>
                    <a:lnTo>
                      <a:pt x="63" y="337"/>
                    </a:lnTo>
                    <a:lnTo>
                      <a:pt x="79" y="347"/>
                    </a:lnTo>
                    <a:lnTo>
                      <a:pt x="98" y="355"/>
                    </a:lnTo>
                    <a:lnTo>
                      <a:pt x="106" y="358"/>
                    </a:lnTo>
                    <a:lnTo>
                      <a:pt x="115" y="360"/>
                    </a:lnTo>
                    <a:lnTo>
                      <a:pt x="133" y="363"/>
                    </a:lnTo>
                    <a:lnTo>
                      <a:pt x="149" y="361"/>
                    </a:lnTo>
                    <a:lnTo>
                      <a:pt x="157" y="359"/>
                    </a:lnTo>
                    <a:lnTo>
                      <a:pt x="166" y="358"/>
                    </a:lnTo>
                    <a:lnTo>
                      <a:pt x="183" y="351"/>
                    </a:lnTo>
                    <a:lnTo>
                      <a:pt x="201" y="342"/>
                    </a:lnTo>
                    <a:lnTo>
                      <a:pt x="216" y="319"/>
                    </a:lnTo>
                    <a:lnTo>
                      <a:pt x="228" y="298"/>
                    </a:lnTo>
                    <a:lnTo>
                      <a:pt x="238" y="277"/>
                    </a:lnTo>
                    <a:lnTo>
                      <a:pt x="245" y="257"/>
                    </a:lnTo>
                    <a:lnTo>
                      <a:pt x="246" y="236"/>
                    </a:lnTo>
                    <a:lnTo>
                      <a:pt x="245" y="215"/>
                    </a:lnTo>
                    <a:lnTo>
                      <a:pt x="240" y="195"/>
                    </a:lnTo>
                    <a:lnTo>
                      <a:pt x="233" y="174"/>
                    </a:lnTo>
                    <a:lnTo>
                      <a:pt x="367" y="0"/>
                    </a:lnTo>
                    <a:lnTo>
                      <a:pt x="201" y="142"/>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1" name="Freeform 60">
                <a:extLst>
                  <a:ext uri="{FF2B5EF4-FFF2-40B4-BE49-F238E27FC236}">
                    <a16:creationId xmlns:a16="http://schemas.microsoft.com/office/drawing/2014/main" id="{5FAF0FDC-7F80-9440-CF5B-EA78114F51D5}"/>
                  </a:ext>
                </a:extLst>
              </p:cNvPr>
              <p:cNvSpPr>
                <a:spLocks/>
              </p:cNvSpPr>
              <p:nvPr/>
            </p:nvSpPr>
            <p:spPr bwMode="auto">
              <a:xfrm>
                <a:off x="7132638" y="5038725"/>
                <a:ext cx="146050" cy="144463"/>
              </a:xfrm>
              <a:custGeom>
                <a:avLst/>
                <a:gdLst>
                  <a:gd name="T0" fmla="*/ 156 w 367"/>
                  <a:gd name="T1" fmla="*/ 145 h 363"/>
                  <a:gd name="T2" fmla="*/ 129 w 367"/>
                  <a:gd name="T3" fmla="*/ 144 h 363"/>
                  <a:gd name="T4" fmla="*/ 104 w 367"/>
                  <a:gd name="T5" fmla="*/ 146 h 363"/>
                  <a:gd name="T6" fmla="*/ 81 w 367"/>
                  <a:gd name="T7" fmla="*/ 152 h 363"/>
                  <a:gd name="T8" fmla="*/ 62 w 367"/>
                  <a:gd name="T9" fmla="*/ 160 h 363"/>
                  <a:gd name="T10" fmla="*/ 42 w 367"/>
                  <a:gd name="T11" fmla="*/ 170 h 363"/>
                  <a:gd name="T12" fmla="*/ 27 w 367"/>
                  <a:gd name="T13" fmla="*/ 184 h 363"/>
                  <a:gd name="T14" fmla="*/ 14 w 367"/>
                  <a:gd name="T15" fmla="*/ 200 h 363"/>
                  <a:gd name="T16" fmla="*/ 3 w 367"/>
                  <a:gd name="T17" fmla="*/ 220 h 363"/>
                  <a:gd name="T18" fmla="*/ 0 w 367"/>
                  <a:gd name="T19" fmla="*/ 235 h 363"/>
                  <a:gd name="T20" fmla="*/ 1 w 367"/>
                  <a:gd name="T21" fmla="*/ 251 h 363"/>
                  <a:gd name="T22" fmla="*/ 5 w 367"/>
                  <a:gd name="T23" fmla="*/ 266 h 363"/>
                  <a:gd name="T24" fmla="*/ 11 w 367"/>
                  <a:gd name="T25" fmla="*/ 282 h 363"/>
                  <a:gd name="T26" fmla="*/ 19 w 367"/>
                  <a:gd name="T27" fmla="*/ 296 h 363"/>
                  <a:gd name="T28" fmla="*/ 24 w 367"/>
                  <a:gd name="T29" fmla="*/ 303 h 363"/>
                  <a:gd name="T30" fmla="*/ 31 w 367"/>
                  <a:gd name="T31" fmla="*/ 311 h 363"/>
                  <a:gd name="T32" fmla="*/ 46 w 367"/>
                  <a:gd name="T33" fmla="*/ 323 h 363"/>
                  <a:gd name="T34" fmla="*/ 63 w 367"/>
                  <a:gd name="T35" fmla="*/ 337 h 363"/>
                  <a:gd name="T36" fmla="*/ 79 w 367"/>
                  <a:gd name="T37" fmla="*/ 347 h 363"/>
                  <a:gd name="T38" fmla="*/ 98 w 367"/>
                  <a:gd name="T39" fmla="*/ 355 h 363"/>
                  <a:gd name="T40" fmla="*/ 106 w 367"/>
                  <a:gd name="T41" fmla="*/ 358 h 363"/>
                  <a:gd name="T42" fmla="*/ 115 w 367"/>
                  <a:gd name="T43" fmla="*/ 360 h 363"/>
                  <a:gd name="T44" fmla="*/ 133 w 367"/>
                  <a:gd name="T45" fmla="*/ 363 h 363"/>
                  <a:gd name="T46" fmla="*/ 149 w 367"/>
                  <a:gd name="T47" fmla="*/ 361 h 363"/>
                  <a:gd name="T48" fmla="*/ 157 w 367"/>
                  <a:gd name="T49" fmla="*/ 359 h 363"/>
                  <a:gd name="T50" fmla="*/ 166 w 367"/>
                  <a:gd name="T51" fmla="*/ 358 h 363"/>
                  <a:gd name="T52" fmla="*/ 183 w 367"/>
                  <a:gd name="T53" fmla="*/ 351 h 363"/>
                  <a:gd name="T54" fmla="*/ 201 w 367"/>
                  <a:gd name="T55" fmla="*/ 342 h 363"/>
                  <a:gd name="T56" fmla="*/ 216 w 367"/>
                  <a:gd name="T57" fmla="*/ 319 h 363"/>
                  <a:gd name="T58" fmla="*/ 228 w 367"/>
                  <a:gd name="T59" fmla="*/ 298 h 363"/>
                  <a:gd name="T60" fmla="*/ 238 w 367"/>
                  <a:gd name="T61" fmla="*/ 277 h 363"/>
                  <a:gd name="T62" fmla="*/ 245 w 367"/>
                  <a:gd name="T63" fmla="*/ 257 h 363"/>
                  <a:gd name="T64" fmla="*/ 246 w 367"/>
                  <a:gd name="T65" fmla="*/ 236 h 363"/>
                  <a:gd name="T66" fmla="*/ 245 w 367"/>
                  <a:gd name="T67" fmla="*/ 215 h 363"/>
                  <a:gd name="T68" fmla="*/ 240 w 367"/>
                  <a:gd name="T69" fmla="*/ 195 h 363"/>
                  <a:gd name="T70" fmla="*/ 233 w 367"/>
                  <a:gd name="T71" fmla="*/ 174 h 363"/>
                  <a:gd name="T72" fmla="*/ 367 w 367"/>
                  <a:gd name="T73" fmla="*/ 0 h 363"/>
                  <a:gd name="T74" fmla="*/ 201 w 367"/>
                  <a:gd name="T75" fmla="*/ 142 h 363"/>
                  <a:gd name="T76" fmla="*/ 156 w 367"/>
                  <a:gd name="T77" fmla="*/ 14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7" h="363">
                    <a:moveTo>
                      <a:pt x="156" y="145"/>
                    </a:moveTo>
                    <a:lnTo>
                      <a:pt x="129" y="144"/>
                    </a:lnTo>
                    <a:lnTo>
                      <a:pt x="104" y="146"/>
                    </a:lnTo>
                    <a:lnTo>
                      <a:pt x="81" y="152"/>
                    </a:lnTo>
                    <a:lnTo>
                      <a:pt x="62" y="160"/>
                    </a:lnTo>
                    <a:lnTo>
                      <a:pt x="42" y="170"/>
                    </a:lnTo>
                    <a:lnTo>
                      <a:pt x="27" y="184"/>
                    </a:lnTo>
                    <a:lnTo>
                      <a:pt x="14" y="200"/>
                    </a:lnTo>
                    <a:lnTo>
                      <a:pt x="3" y="220"/>
                    </a:lnTo>
                    <a:lnTo>
                      <a:pt x="0" y="235"/>
                    </a:lnTo>
                    <a:lnTo>
                      <a:pt x="1" y="251"/>
                    </a:lnTo>
                    <a:lnTo>
                      <a:pt x="5" y="266"/>
                    </a:lnTo>
                    <a:lnTo>
                      <a:pt x="11" y="282"/>
                    </a:lnTo>
                    <a:lnTo>
                      <a:pt x="19" y="296"/>
                    </a:lnTo>
                    <a:lnTo>
                      <a:pt x="24" y="303"/>
                    </a:lnTo>
                    <a:lnTo>
                      <a:pt x="31" y="311"/>
                    </a:lnTo>
                    <a:lnTo>
                      <a:pt x="46" y="323"/>
                    </a:lnTo>
                    <a:lnTo>
                      <a:pt x="63" y="337"/>
                    </a:lnTo>
                    <a:lnTo>
                      <a:pt x="79" y="347"/>
                    </a:lnTo>
                    <a:lnTo>
                      <a:pt x="98" y="355"/>
                    </a:lnTo>
                    <a:lnTo>
                      <a:pt x="106" y="358"/>
                    </a:lnTo>
                    <a:lnTo>
                      <a:pt x="115" y="360"/>
                    </a:lnTo>
                    <a:lnTo>
                      <a:pt x="133" y="363"/>
                    </a:lnTo>
                    <a:lnTo>
                      <a:pt x="149" y="361"/>
                    </a:lnTo>
                    <a:lnTo>
                      <a:pt x="157" y="359"/>
                    </a:lnTo>
                    <a:lnTo>
                      <a:pt x="166" y="358"/>
                    </a:lnTo>
                    <a:lnTo>
                      <a:pt x="183" y="351"/>
                    </a:lnTo>
                    <a:lnTo>
                      <a:pt x="201" y="342"/>
                    </a:lnTo>
                    <a:lnTo>
                      <a:pt x="216" y="319"/>
                    </a:lnTo>
                    <a:lnTo>
                      <a:pt x="228" y="298"/>
                    </a:lnTo>
                    <a:lnTo>
                      <a:pt x="238" y="277"/>
                    </a:lnTo>
                    <a:lnTo>
                      <a:pt x="245" y="257"/>
                    </a:lnTo>
                    <a:lnTo>
                      <a:pt x="246" y="236"/>
                    </a:lnTo>
                    <a:lnTo>
                      <a:pt x="245" y="215"/>
                    </a:lnTo>
                    <a:lnTo>
                      <a:pt x="240" y="195"/>
                    </a:lnTo>
                    <a:lnTo>
                      <a:pt x="233" y="174"/>
                    </a:lnTo>
                    <a:lnTo>
                      <a:pt x="367" y="0"/>
                    </a:lnTo>
                    <a:lnTo>
                      <a:pt x="201" y="142"/>
                    </a:lnTo>
                    <a:lnTo>
                      <a:pt x="156" y="145"/>
                    </a:lnTo>
                  </a:path>
                </a:pathLst>
              </a:custGeom>
              <a:noFill/>
              <a:ln w="9525">
                <a:solidFill>
                  <a:srgbClr val="0000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62" name="Groupe 61">
              <a:extLst>
                <a:ext uri="{FF2B5EF4-FFF2-40B4-BE49-F238E27FC236}">
                  <a16:creationId xmlns:a16="http://schemas.microsoft.com/office/drawing/2014/main" id="{17277D71-BEA5-EE44-A1B8-A34CE207E8F9}"/>
                </a:ext>
              </a:extLst>
            </p:cNvPr>
            <p:cNvGrpSpPr/>
            <p:nvPr/>
          </p:nvGrpSpPr>
          <p:grpSpPr>
            <a:xfrm>
              <a:off x="7145964" y="4584904"/>
              <a:ext cx="626544" cy="83240"/>
              <a:chOff x="5795166" y="4158774"/>
              <a:chExt cx="1362912" cy="172182"/>
            </a:xfrm>
          </p:grpSpPr>
          <p:sp>
            <p:nvSpPr>
              <p:cNvPr id="63" name="Freeform 1504">
                <a:extLst>
                  <a:ext uri="{FF2B5EF4-FFF2-40B4-BE49-F238E27FC236}">
                    <a16:creationId xmlns:a16="http://schemas.microsoft.com/office/drawing/2014/main" id="{FFB76A3B-C933-7474-A895-D7306BEA1F58}"/>
                  </a:ext>
                </a:extLst>
              </p:cNvPr>
              <p:cNvSpPr>
                <a:spLocks/>
              </p:cNvSpPr>
              <p:nvPr/>
            </p:nvSpPr>
            <p:spPr bwMode="auto">
              <a:xfrm rot="5400000">
                <a:off x="7008747" y="4202401"/>
                <a:ext cx="144918" cy="112191"/>
              </a:xfrm>
              <a:custGeom>
                <a:avLst/>
                <a:gdLst>
                  <a:gd name="T0" fmla="*/ 213 w 213"/>
                  <a:gd name="T1" fmla="*/ 0 h 91"/>
                  <a:gd name="T2" fmla="*/ 115 w 213"/>
                  <a:gd name="T3" fmla="*/ 39 h 91"/>
                  <a:gd name="T4" fmla="*/ 0 w 213"/>
                  <a:gd name="T5" fmla="*/ 91 h 91"/>
                  <a:gd name="T6" fmla="*/ 115 w 213"/>
                  <a:gd name="T7" fmla="*/ 36 h 91"/>
                  <a:gd name="T8" fmla="*/ 213 w 213"/>
                  <a:gd name="T9" fmla="*/ 0 h 91"/>
                </a:gdLst>
                <a:ahLst/>
                <a:cxnLst>
                  <a:cxn ang="0">
                    <a:pos x="T0" y="T1"/>
                  </a:cxn>
                  <a:cxn ang="0">
                    <a:pos x="T2" y="T3"/>
                  </a:cxn>
                  <a:cxn ang="0">
                    <a:pos x="T4" y="T5"/>
                  </a:cxn>
                  <a:cxn ang="0">
                    <a:pos x="T6" y="T7"/>
                  </a:cxn>
                  <a:cxn ang="0">
                    <a:pos x="T8" y="T9"/>
                  </a:cxn>
                </a:cxnLst>
                <a:rect l="0" t="0" r="r" b="b"/>
                <a:pathLst>
                  <a:path w="213" h="91">
                    <a:moveTo>
                      <a:pt x="213" y="0"/>
                    </a:moveTo>
                    <a:cubicBezTo>
                      <a:pt x="197" y="13"/>
                      <a:pt x="158" y="24"/>
                      <a:pt x="115" y="39"/>
                    </a:cubicBezTo>
                    <a:cubicBezTo>
                      <a:pt x="71" y="55"/>
                      <a:pt x="18" y="69"/>
                      <a:pt x="0" y="91"/>
                    </a:cubicBezTo>
                    <a:cubicBezTo>
                      <a:pt x="18" y="69"/>
                      <a:pt x="71" y="51"/>
                      <a:pt x="115" y="36"/>
                    </a:cubicBezTo>
                    <a:cubicBezTo>
                      <a:pt x="158" y="20"/>
                      <a:pt x="197" y="13"/>
                      <a:pt x="21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b="1"/>
              </a:p>
            </p:txBody>
          </p:sp>
          <p:sp>
            <p:nvSpPr>
              <p:cNvPr id="64" name="Freeform 1505">
                <a:extLst>
                  <a:ext uri="{FF2B5EF4-FFF2-40B4-BE49-F238E27FC236}">
                    <a16:creationId xmlns:a16="http://schemas.microsoft.com/office/drawing/2014/main" id="{798F1B60-2C33-A5AD-AE8C-542BB3AAC714}"/>
                  </a:ext>
                </a:extLst>
              </p:cNvPr>
              <p:cNvSpPr>
                <a:spLocks/>
              </p:cNvSpPr>
              <p:nvPr/>
            </p:nvSpPr>
            <p:spPr bwMode="auto">
              <a:xfrm rot="5400000">
                <a:off x="6868445" y="4282351"/>
                <a:ext cx="52475" cy="42014"/>
              </a:xfrm>
              <a:custGeom>
                <a:avLst/>
                <a:gdLst>
                  <a:gd name="T0" fmla="*/ 0 w 77"/>
                  <a:gd name="T1" fmla="*/ 0 h 34"/>
                  <a:gd name="T2" fmla="*/ 77 w 77"/>
                  <a:gd name="T3" fmla="*/ 34 h 34"/>
                  <a:gd name="T4" fmla="*/ 45 w 77"/>
                  <a:gd name="T5" fmla="*/ 18 h 34"/>
                  <a:gd name="T6" fmla="*/ 0 w 77"/>
                  <a:gd name="T7" fmla="*/ 0 h 34"/>
                </a:gdLst>
                <a:ahLst/>
                <a:cxnLst>
                  <a:cxn ang="0">
                    <a:pos x="T0" y="T1"/>
                  </a:cxn>
                  <a:cxn ang="0">
                    <a:pos x="T2" y="T3"/>
                  </a:cxn>
                  <a:cxn ang="0">
                    <a:pos x="T4" y="T5"/>
                  </a:cxn>
                  <a:cxn ang="0">
                    <a:pos x="T6" y="T7"/>
                  </a:cxn>
                </a:cxnLst>
                <a:rect l="0" t="0" r="r" b="b"/>
                <a:pathLst>
                  <a:path w="77" h="34">
                    <a:moveTo>
                      <a:pt x="0" y="0"/>
                    </a:moveTo>
                    <a:cubicBezTo>
                      <a:pt x="10" y="3"/>
                      <a:pt x="66" y="22"/>
                      <a:pt x="77" y="34"/>
                    </a:cubicBezTo>
                    <a:cubicBezTo>
                      <a:pt x="70" y="30"/>
                      <a:pt x="50" y="20"/>
                      <a:pt x="45" y="18"/>
                    </a:cubicBezTo>
                    <a:cubicBezTo>
                      <a:pt x="41" y="16"/>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b="1"/>
              </a:p>
            </p:txBody>
          </p:sp>
          <p:grpSp>
            <p:nvGrpSpPr>
              <p:cNvPr id="65" name="Groupe 64">
                <a:extLst>
                  <a:ext uri="{FF2B5EF4-FFF2-40B4-BE49-F238E27FC236}">
                    <a16:creationId xmlns:a16="http://schemas.microsoft.com/office/drawing/2014/main" id="{7BF849FB-3C24-E010-CF77-9CFB28F976EA}"/>
                  </a:ext>
                </a:extLst>
              </p:cNvPr>
              <p:cNvGrpSpPr/>
              <p:nvPr/>
            </p:nvGrpSpPr>
            <p:grpSpPr>
              <a:xfrm>
                <a:off x="5795166" y="4158774"/>
                <a:ext cx="1362911" cy="153075"/>
                <a:chOff x="5795166" y="4181958"/>
                <a:chExt cx="1362911" cy="153075"/>
              </a:xfrm>
            </p:grpSpPr>
            <p:sp>
              <p:nvSpPr>
                <p:cNvPr id="76" name="Freeform 1456">
                  <a:extLst>
                    <a:ext uri="{FF2B5EF4-FFF2-40B4-BE49-F238E27FC236}">
                      <a16:creationId xmlns:a16="http://schemas.microsoft.com/office/drawing/2014/main" id="{810632AA-27AE-98B1-AFC2-028F5EF0CC3C}"/>
                    </a:ext>
                  </a:extLst>
                </p:cNvPr>
                <p:cNvSpPr>
                  <a:spLocks/>
                </p:cNvSpPr>
                <p:nvPr/>
              </p:nvSpPr>
              <p:spPr bwMode="auto">
                <a:xfrm rot="5400000">
                  <a:off x="6254190" y="4162464"/>
                  <a:ext cx="153075" cy="192063"/>
                </a:xfrm>
                <a:custGeom>
                  <a:avLst/>
                  <a:gdLst>
                    <a:gd name="T0" fmla="*/ 225 w 225"/>
                    <a:gd name="T1" fmla="*/ 124 h 156"/>
                    <a:gd name="T2" fmla="*/ 108 w 225"/>
                    <a:gd name="T3" fmla="*/ 69 h 156"/>
                    <a:gd name="T4" fmla="*/ 0 w 225"/>
                    <a:gd name="T5" fmla="*/ 0 h 156"/>
                    <a:gd name="T6" fmla="*/ 0 w 225"/>
                    <a:gd name="T7" fmla="*/ 32 h 156"/>
                    <a:gd name="T8" fmla="*/ 108 w 225"/>
                    <a:gd name="T9" fmla="*/ 102 h 156"/>
                    <a:gd name="T10" fmla="*/ 225 w 225"/>
                    <a:gd name="T11" fmla="*/ 156 h 156"/>
                    <a:gd name="T12" fmla="*/ 225 w 225"/>
                    <a:gd name="T13" fmla="*/ 124 h 156"/>
                  </a:gdLst>
                  <a:ahLst/>
                  <a:cxnLst>
                    <a:cxn ang="0">
                      <a:pos x="T0" y="T1"/>
                    </a:cxn>
                    <a:cxn ang="0">
                      <a:pos x="T2" y="T3"/>
                    </a:cxn>
                    <a:cxn ang="0">
                      <a:pos x="T4" y="T5"/>
                    </a:cxn>
                    <a:cxn ang="0">
                      <a:pos x="T6" y="T7"/>
                    </a:cxn>
                    <a:cxn ang="0">
                      <a:pos x="T8" y="T9"/>
                    </a:cxn>
                    <a:cxn ang="0">
                      <a:pos x="T10" y="T11"/>
                    </a:cxn>
                    <a:cxn ang="0">
                      <a:pos x="T12" y="T13"/>
                    </a:cxn>
                  </a:cxnLst>
                  <a:rect l="0" t="0" r="r" b="b"/>
                  <a:pathLst>
                    <a:path w="225" h="156">
                      <a:moveTo>
                        <a:pt x="225" y="124"/>
                      </a:moveTo>
                      <a:cubicBezTo>
                        <a:pt x="225" y="103"/>
                        <a:pt x="139" y="80"/>
                        <a:pt x="108" y="69"/>
                      </a:cubicBezTo>
                      <a:cubicBezTo>
                        <a:pt x="77" y="57"/>
                        <a:pt x="0" y="28"/>
                        <a:pt x="0" y="0"/>
                      </a:cubicBezTo>
                      <a:cubicBezTo>
                        <a:pt x="0" y="32"/>
                        <a:pt x="0" y="32"/>
                        <a:pt x="0" y="32"/>
                      </a:cubicBezTo>
                      <a:cubicBezTo>
                        <a:pt x="0" y="60"/>
                        <a:pt x="77" y="90"/>
                        <a:pt x="108" y="102"/>
                      </a:cubicBezTo>
                      <a:cubicBezTo>
                        <a:pt x="139" y="114"/>
                        <a:pt x="225" y="135"/>
                        <a:pt x="225" y="156"/>
                      </a:cubicBezTo>
                      <a:lnTo>
                        <a:pt x="225" y="124"/>
                      </a:lnTo>
                      <a:close/>
                    </a:path>
                  </a:pathLst>
                </a:custGeom>
                <a:solidFill>
                  <a:srgbClr val="FF0000"/>
                </a:solidFill>
                <a:ln w="7938" cap="rnd">
                  <a:noFill/>
                  <a:prstDash val="solid"/>
                  <a:round/>
                  <a:headEnd/>
                  <a:tailEnd/>
                </a:ln>
              </p:spPr>
              <p:txBody>
                <a:bodyPr/>
                <a:lstStyle/>
                <a:p>
                  <a:endParaRPr lang="fr-FR" b="1"/>
                </a:p>
              </p:txBody>
            </p:sp>
            <p:sp>
              <p:nvSpPr>
                <p:cNvPr id="77" name="Freeform 1457">
                  <a:extLst>
                    <a:ext uri="{FF2B5EF4-FFF2-40B4-BE49-F238E27FC236}">
                      <a16:creationId xmlns:a16="http://schemas.microsoft.com/office/drawing/2014/main" id="{4014016D-212B-71EF-6A50-2928F070C412}"/>
                    </a:ext>
                  </a:extLst>
                </p:cNvPr>
                <p:cNvSpPr>
                  <a:spLocks/>
                </p:cNvSpPr>
                <p:nvPr/>
              </p:nvSpPr>
              <p:spPr bwMode="auto">
                <a:xfrm rot="5400000">
                  <a:off x="6549672" y="4162464"/>
                  <a:ext cx="153075" cy="192063"/>
                </a:xfrm>
                <a:custGeom>
                  <a:avLst/>
                  <a:gdLst>
                    <a:gd name="T0" fmla="*/ 225 w 225"/>
                    <a:gd name="T1" fmla="*/ 124 h 156"/>
                    <a:gd name="T2" fmla="*/ 108 w 225"/>
                    <a:gd name="T3" fmla="*/ 68 h 156"/>
                    <a:gd name="T4" fmla="*/ 0 w 225"/>
                    <a:gd name="T5" fmla="*/ 0 h 156"/>
                    <a:gd name="T6" fmla="*/ 0 w 225"/>
                    <a:gd name="T7" fmla="*/ 32 h 156"/>
                    <a:gd name="T8" fmla="*/ 108 w 225"/>
                    <a:gd name="T9" fmla="*/ 102 h 156"/>
                    <a:gd name="T10" fmla="*/ 225 w 225"/>
                    <a:gd name="T11" fmla="*/ 156 h 156"/>
                    <a:gd name="T12" fmla="*/ 225 w 225"/>
                    <a:gd name="T13" fmla="*/ 124 h 156"/>
                  </a:gdLst>
                  <a:ahLst/>
                  <a:cxnLst>
                    <a:cxn ang="0">
                      <a:pos x="T0" y="T1"/>
                    </a:cxn>
                    <a:cxn ang="0">
                      <a:pos x="T2" y="T3"/>
                    </a:cxn>
                    <a:cxn ang="0">
                      <a:pos x="T4" y="T5"/>
                    </a:cxn>
                    <a:cxn ang="0">
                      <a:pos x="T6" y="T7"/>
                    </a:cxn>
                    <a:cxn ang="0">
                      <a:pos x="T8" y="T9"/>
                    </a:cxn>
                    <a:cxn ang="0">
                      <a:pos x="T10" y="T11"/>
                    </a:cxn>
                    <a:cxn ang="0">
                      <a:pos x="T12" y="T13"/>
                    </a:cxn>
                  </a:cxnLst>
                  <a:rect l="0" t="0" r="r" b="b"/>
                  <a:pathLst>
                    <a:path w="225" h="156">
                      <a:moveTo>
                        <a:pt x="225" y="124"/>
                      </a:moveTo>
                      <a:cubicBezTo>
                        <a:pt x="225" y="103"/>
                        <a:pt x="139" y="80"/>
                        <a:pt x="108" y="68"/>
                      </a:cubicBezTo>
                      <a:cubicBezTo>
                        <a:pt x="77" y="57"/>
                        <a:pt x="0" y="28"/>
                        <a:pt x="0" y="0"/>
                      </a:cubicBezTo>
                      <a:cubicBezTo>
                        <a:pt x="0" y="32"/>
                        <a:pt x="0" y="32"/>
                        <a:pt x="0" y="32"/>
                      </a:cubicBezTo>
                      <a:cubicBezTo>
                        <a:pt x="0" y="59"/>
                        <a:pt x="77" y="90"/>
                        <a:pt x="108" y="102"/>
                      </a:cubicBezTo>
                      <a:cubicBezTo>
                        <a:pt x="139" y="114"/>
                        <a:pt x="225" y="135"/>
                        <a:pt x="225" y="156"/>
                      </a:cubicBezTo>
                      <a:lnTo>
                        <a:pt x="225" y="124"/>
                      </a:lnTo>
                      <a:close/>
                    </a:path>
                  </a:pathLst>
                </a:custGeom>
                <a:solidFill>
                  <a:srgbClr val="00B050"/>
                </a:solidFill>
                <a:ln w="7938" cap="rnd">
                  <a:noFill/>
                  <a:prstDash val="solid"/>
                  <a:round/>
                  <a:headEnd/>
                  <a:tailEnd/>
                </a:ln>
              </p:spPr>
              <p:txBody>
                <a:bodyPr/>
                <a:lstStyle/>
                <a:p>
                  <a:endParaRPr lang="fr-FR" b="1"/>
                </a:p>
              </p:txBody>
            </p:sp>
            <p:sp>
              <p:nvSpPr>
                <p:cNvPr id="78" name="Freeform 1458">
                  <a:extLst>
                    <a:ext uri="{FF2B5EF4-FFF2-40B4-BE49-F238E27FC236}">
                      <a16:creationId xmlns:a16="http://schemas.microsoft.com/office/drawing/2014/main" id="{BE217802-9381-EA64-6A16-9558D281AC7F}"/>
                    </a:ext>
                  </a:extLst>
                </p:cNvPr>
                <p:cNvSpPr>
                  <a:spLocks/>
                </p:cNvSpPr>
                <p:nvPr/>
              </p:nvSpPr>
              <p:spPr bwMode="auto">
                <a:xfrm rot="5400000">
                  <a:off x="6845154" y="4162464"/>
                  <a:ext cx="153075" cy="192063"/>
                </a:xfrm>
                <a:custGeom>
                  <a:avLst/>
                  <a:gdLst>
                    <a:gd name="T0" fmla="*/ 225 w 225"/>
                    <a:gd name="T1" fmla="*/ 124 h 156"/>
                    <a:gd name="T2" fmla="*/ 108 w 225"/>
                    <a:gd name="T3" fmla="*/ 68 h 156"/>
                    <a:gd name="T4" fmla="*/ 0 w 225"/>
                    <a:gd name="T5" fmla="*/ 0 h 156"/>
                    <a:gd name="T6" fmla="*/ 0 w 225"/>
                    <a:gd name="T7" fmla="*/ 32 h 156"/>
                    <a:gd name="T8" fmla="*/ 108 w 225"/>
                    <a:gd name="T9" fmla="*/ 101 h 156"/>
                    <a:gd name="T10" fmla="*/ 225 w 225"/>
                    <a:gd name="T11" fmla="*/ 156 h 156"/>
                    <a:gd name="T12" fmla="*/ 225 w 225"/>
                    <a:gd name="T13" fmla="*/ 124 h 156"/>
                  </a:gdLst>
                  <a:ahLst/>
                  <a:cxnLst>
                    <a:cxn ang="0">
                      <a:pos x="T0" y="T1"/>
                    </a:cxn>
                    <a:cxn ang="0">
                      <a:pos x="T2" y="T3"/>
                    </a:cxn>
                    <a:cxn ang="0">
                      <a:pos x="T4" y="T5"/>
                    </a:cxn>
                    <a:cxn ang="0">
                      <a:pos x="T6" y="T7"/>
                    </a:cxn>
                    <a:cxn ang="0">
                      <a:pos x="T8" y="T9"/>
                    </a:cxn>
                    <a:cxn ang="0">
                      <a:pos x="T10" y="T11"/>
                    </a:cxn>
                    <a:cxn ang="0">
                      <a:pos x="T12" y="T13"/>
                    </a:cxn>
                  </a:cxnLst>
                  <a:rect l="0" t="0" r="r" b="b"/>
                  <a:pathLst>
                    <a:path w="225" h="156">
                      <a:moveTo>
                        <a:pt x="225" y="124"/>
                      </a:moveTo>
                      <a:cubicBezTo>
                        <a:pt x="225" y="102"/>
                        <a:pt x="139" y="80"/>
                        <a:pt x="108" y="68"/>
                      </a:cubicBezTo>
                      <a:cubicBezTo>
                        <a:pt x="77" y="56"/>
                        <a:pt x="0" y="27"/>
                        <a:pt x="0" y="0"/>
                      </a:cubicBezTo>
                      <a:cubicBezTo>
                        <a:pt x="0" y="32"/>
                        <a:pt x="0" y="32"/>
                        <a:pt x="0" y="32"/>
                      </a:cubicBezTo>
                      <a:cubicBezTo>
                        <a:pt x="0" y="59"/>
                        <a:pt x="77" y="89"/>
                        <a:pt x="108" y="101"/>
                      </a:cubicBezTo>
                      <a:cubicBezTo>
                        <a:pt x="139" y="113"/>
                        <a:pt x="225" y="134"/>
                        <a:pt x="225" y="156"/>
                      </a:cubicBezTo>
                      <a:lnTo>
                        <a:pt x="225" y="124"/>
                      </a:lnTo>
                      <a:close/>
                    </a:path>
                  </a:pathLst>
                </a:custGeom>
                <a:solidFill>
                  <a:srgbClr val="00B050"/>
                </a:solidFill>
                <a:ln w="7938" cap="rnd">
                  <a:noFill/>
                  <a:prstDash val="solid"/>
                  <a:round/>
                  <a:headEnd/>
                  <a:tailEnd/>
                </a:ln>
              </p:spPr>
              <p:txBody>
                <a:bodyPr/>
                <a:lstStyle/>
                <a:p>
                  <a:endParaRPr lang="fr-FR" b="1"/>
                </a:p>
              </p:txBody>
            </p:sp>
            <p:sp>
              <p:nvSpPr>
                <p:cNvPr id="79" name="Freeform 1459">
                  <a:extLst>
                    <a:ext uri="{FF2B5EF4-FFF2-40B4-BE49-F238E27FC236}">
                      <a16:creationId xmlns:a16="http://schemas.microsoft.com/office/drawing/2014/main" id="{8DC281D9-C86F-A56B-1773-BD3E1DBBC51C}"/>
                    </a:ext>
                  </a:extLst>
                </p:cNvPr>
                <p:cNvSpPr>
                  <a:spLocks/>
                </p:cNvSpPr>
                <p:nvPr/>
              </p:nvSpPr>
              <p:spPr bwMode="auto">
                <a:xfrm rot="5400000">
                  <a:off x="5957784" y="4162464"/>
                  <a:ext cx="153075" cy="192063"/>
                </a:xfrm>
                <a:custGeom>
                  <a:avLst/>
                  <a:gdLst>
                    <a:gd name="T0" fmla="*/ 225 w 225"/>
                    <a:gd name="T1" fmla="*/ 124 h 156"/>
                    <a:gd name="T2" fmla="*/ 108 w 225"/>
                    <a:gd name="T3" fmla="*/ 68 h 156"/>
                    <a:gd name="T4" fmla="*/ 0 w 225"/>
                    <a:gd name="T5" fmla="*/ 0 h 156"/>
                    <a:gd name="T6" fmla="*/ 0 w 225"/>
                    <a:gd name="T7" fmla="*/ 32 h 156"/>
                    <a:gd name="T8" fmla="*/ 108 w 225"/>
                    <a:gd name="T9" fmla="*/ 101 h 156"/>
                    <a:gd name="T10" fmla="*/ 225 w 225"/>
                    <a:gd name="T11" fmla="*/ 156 h 156"/>
                    <a:gd name="T12" fmla="*/ 225 w 225"/>
                    <a:gd name="T13" fmla="*/ 124 h 156"/>
                  </a:gdLst>
                  <a:ahLst/>
                  <a:cxnLst>
                    <a:cxn ang="0">
                      <a:pos x="T0" y="T1"/>
                    </a:cxn>
                    <a:cxn ang="0">
                      <a:pos x="T2" y="T3"/>
                    </a:cxn>
                    <a:cxn ang="0">
                      <a:pos x="T4" y="T5"/>
                    </a:cxn>
                    <a:cxn ang="0">
                      <a:pos x="T6" y="T7"/>
                    </a:cxn>
                    <a:cxn ang="0">
                      <a:pos x="T8" y="T9"/>
                    </a:cxn>
                    <a:cxn ang="0">
                      <a:pos x="T10" y="T11"/>
                    </a:cxn>
                    <a:cxn ang="0">
                      <a:pos x="T12" y="T13"/>
                    </a:cxn>
                  </a:cxnLst>
                  <a:rect l="0" t="0" r="r" b="b"/>
                  <a:pathLst>
                    <a:path w="225" h="156">
                      <a:moveTo>
                        <a:pt x="225" y="124"/>
                      </a:moveTo>
                      <a:cubicBezTo>
                        <a:pt x="225" y="103"/>
                        <a:pt x="139" y="80"/>
                        <a:pt x="108" y="68"/>
                      </a:cubicBezTo>
                      <a:cubicBezTo>
                        <a:pt x="77" y="56"/>
                        <a:pt x="0" y="27"/>
                        <a:pt x="0" y="0"/>
                      </a:cubicBezTo>
                      <a:cubicBezTo>
                        <a:pt x="0" y="32"/>
                        <a:pt x="0" y="32"/>
                        <a:pt x="0" y="32"/>
                      </a:cubicBezTo>
                      <a:cubicBezTo>
                        <a:pt x="0" y="59"/>
                        <a:pt x="77" y="90"/>
                        <a:pt x="108" y="101"/>
                      </a:cubicBezTo>
                      <a:cubicBezTo>
                        <a:pt x="139" y="113"/>
                        <a:pt x="225" y="135"/>
                        <a:pt x="225" y="156"/>
                      </a:cubicBezTo>
                      <a:lnTo>
                        <a:pt x="225" y="124"/>
                      </a:lnTo>
                      <a:close/>
                    </a:path>
                  </a:pathLst>
                </a:custGeom>
                <a:solidFill>
                  <a:srgbClr val="00B050"/>
                </a:solidFill>
                <a:ln w="7938" cap="rnd">
                  <a:noFill/>
                  <a:prstDash val="solid"/>
                  <a:round/>
                  <a:headEnd/>
                  <a:tailEnd/>
                </a:ln>
              </p:spPr>
              <p:txBody>
                <a:bodyPr/>
                <a:lstStyle/>
                <a:p>
                  <a:endParaRPr lang="fr-FR" b="1"/>
                </a:p>
              </p:txBody>
            </p:sp>
            <p:sp>
              <p:nvSpPr>
                <p:cNvPr id="80" name="Freeform 1501">
                  <a:extLst>
                    <a:ext uri="{FF2B5EF4-FFF2-40B4-BE49-F238E27FC236}">
                      <a16:creationId xmlns:a16="http://schemas.microsoft.com/office/drawing/2014/main" id="{74F0640D-3AB1-7534-B534-AC7469E3D2C7}"/>
                    </a:ext>
                  </a:extLst>
                </p:cNvPr>
                <p:cNvSpPr>
                  <a:spLocks/>
                </p:cNvSpPr>
                <p:nvPr/>
              </p:nvSpPr>
              <p:spPr bwMode="auto">
                <a:xfrm rot="5400000">
                  <a:off x="6697644" y="4167312"/>
                  <a:ext cx="153075" cy="182368"/>
                </a:xfrm>
                <a:custGeom>
                  <a:avLst/>
                  <a:gdLst>
                    <a:gd name="T0" fmla="*/ 0 w 225"/>
                    <a:gd name="T1" fmla="*/ 148 h 148"/>
                    <a:gd name="T2" fmla="*/ 120 w 225"/>
                    <a:gd name="T3" fmla="*/ 78 h 148"/>
                    <a:gd name="T4" fmla="*/ 225 w 225"/>
                    <a:gd name="T5" fmla="*/ 31 h 148"/>
                    <a:gd name="T6" fmla="*/ 225 w 225"/>
                    <a:gd name="T7" fmla="*/ 0 h 148"/>
                    <a:gd name="T8" fmla="*/ 120 w 225"/>
                    <a:gd name="T9" fmla="*/ 47 h 148"/>
                    <a:gd name="T10" fmla="*/ 0 w 225"/>
                    <a:gd name="T11" fmla="*/ 117 h 148"/>
                    <a:gd name="T12" fmla="*/ 0 w 225"/>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225" h="148">
                      <a:moveTo>
                        <a:pt x="0" y="148"/>
                      </a:moveTo>
                      <a:cubicBezTo>
                        <a:pt x="0" y="120"/>
                        <a:pt x="66" y="97"/>
                        <a:pt x="120" y="78"/>
                      </a:cubicBezTo>
                      <a:cubicBezTo>
                        <a:pt x="176" y="59"/>
                        <a:pt x="225" y="51"/>
                        <a:pt x="225" y="31"/>
                      </a:cubicBezTo>
                      <a:cubicBezTo>
                        <a:pt x="225" y="0"/>
                        <a:pt x="225" y="0"/>
                        <a:pt x="225" y="0"/>
                      </a:cubicBezTo>
                      <a:cubicBezTo>
                        <a:pt x="225" y="21"/>
                        <a:pt x="176" y="28"/>
                        <a:pt x="120" y="47"/>
                      </a:cubicBezTo>
                      <a:cubicBezTo>
                        <a:pt x="66" y="66"/>
                        <a:pt x="0" y="89"/>
                        <a:pt x="0" y="117"/>
                      </a:cubicBezTo>
                      <a:lnTo>
                        <a:pt x="0" y="148"/>
                      </a:lnTo>
                      <a:close/>
                    </a:path>
                  </a:pathLst>
                </a:custGeom>
                <a:solidFill>
                  <a:srgbClr val="00B050"/>
                </a:solidFill>
                <a:ln w="7938" cap="rnd">
                  <a:noFill/>
                  <a:prstDash val="solid"/>
                  <a:round/>
                  <a:headEnd/>
                  <a:tailEnd/>
                </a:ln>
              </p:spPr>
              <p:txBody>
                <a:bodyPr/>
                <a:lstStyle/>
                <a:p>
                  <a:endParaRPr lang="fr-FR" b="1"/>
                </a:p>
              </p:txBody>
            </p:sp>
            <p:sp>
              <p:nvSpPr>
                <p:cNvPr id="81" name="Freeform 1502">
                  <a:extLst>
                    <a:ext uri="{FF2B5EF4-FFF2-40B4-BE49-F238E27FC236}">
                      <a16:creationId xmlns:a16="http://schemas.microsoft.com/office/drawing/2014/main" id="{3071759F-CCF9-4FE7-5B8E-33CACCBA0521}"/>
                    </a:ext>
                  </a:extLst>
                </p:cNvPr>
                <p:cNvSpPr>
                  <a:spLocks/>
                </p:cNvSpPr>
                <p:nvPr/>
              </p:nvSpPr>
              <p:spPr bwMode="auto">
                <a:xfrm rot="5400000">
                  <a:off x="6989894" y="4166850"/>
                  <a:ext cx="153075" cy="183291"/>
                </a:xfrm>
                <a:custGeom>
                  <a:avLst/>
                  <a:gdLst>
                    <a:gd name="T0" fmla="*/ 0 w 225"/>
                    <a:gd name="T1" fmla="*/ 149 h 149"/>
                    <a:gd name="T2" fmla="*/ 120 w 225"/>
                    <a:gd name="T3" fmla="*/ 79 h 149"/>
                    <a:gd name="T4" fmla="*/ 225 w 225"/>
                    <a:gd name="T5" fmla="*/ 31 h 149"/>
                    <a:gd name="T6" fmla="*/ 225 w 225"/>
                    <a:gd name="T7" fmla="*/ 0 h 149"/>
                    <a:gd name="T8" fmla="*/ 120 w 225"/>
                    <a:gd name="T9" fmla="*/ 48 h 149"/>
                    <a:gd name="T10" fmla="*/ 0 w 225"/>
                    <a:gd name="T11" fmla="*/ 118 h 149"/>
                    <a:gd name="T12" fmla="*/ 0 w 225"/>
                    <a:gd name="T13" fmla="*/ 149 h 149"/>
                  </a:gdLst>
                  <a:ahLst/>
                  <a:cxnLst>
                    <a:cxn ang="0">
                      <a:pos x="T0" y="T1"/>
                    </a:cxn>
                    <a:cxn ang="0">
                      <a:pos x="T2" y="T3"/>
                    </a:cxn>
                    <a:cxn ang="0">
                      <a:pos x="T4" y="T5"/>
                    </a:cxn>
                    <a:cxn ang="0">
                      <a:pos x="T6" y="T7"/>
                    </a:cxn>
                    <a:cxn ang="0">
                      <a:pos x="T8" y="T9"/>
                    </a:cxn>
                    <a:cxn ang="0">
                      <a:pos x="T10" y="T11"/>
                    </a:cxn>
                    <a:cxn ang="0">
                      <a:pos x="T12" y="T13"/>
                    </a:cxn>
                  </a:cxnLst>
                  <a:rect l="0" t="0" r="r" b="b"/>
                  <a:pathLst>
                    <a:path w="225" h="149">
                      <a:moveTo>
                        <a:pt x="0" y="149"/>
                      </a:moveTo>
                      <a:cubicBezTo>
                        <a:pt x="0" y="121"/>
                        <a:pt x="66" y="98"/>
                        <a:pt x="120" y="79"/>
                      </a:cubicBezTo>
                      <a:cubicBezTo>
                        <a:pt x="176" y="59"/>
                        <a:pt x="225" y="52"/>
                        <a:pt x="225" y="31"/>
                      </a:cubicBezTo>
                      <a:cubicBezTo>
                        <a:pt x="225" y="0"/>
                        <a:pt x="225" y="0"/>
                        <a:pt x="225" y="0"/>
                      </a:cubicBezTo>
                      <a:cubicBezTo>
                        <a:pt x="225" y="21"/>
                        <a:pt x="176" y="28"/>
                        <a:pt x="120" y="48"/>
                      </a:cubicBezTo>
                      <a:cubicBezTo>
                        <a:pt x="66" y="67"/>
                        <a:pt x="0" y="90"/>
                        <a:pt x="0" y="118"/>
                      </a:cubicBezTo>
                      <a:lnTo>
                        <a:pt x="0" y="149"/>
                      </a:lnTo>
                      <a:close/>
                    </a:path>
                  </a:pathLst>
                </a:custGeom>
                <a:solidFill>
                  <a:srgbClr val="00B050"/>
                </a:solidFill>
                <a:ln w="7938" cap="rnd">
                  <a:noFill/>
                  <a:prstDash val="solid"/>
                  <a:round/>
                  <a:headEnd/>
                  <a:tailEnd/>
                </a:ln>
              </p:spPr>
              <p:txBody>
                <a:bodyPr/>
                <a:lstStyle/>
                <a:p>
                  <a:endParaRPr lang="fr-FR" b="1"/>
                </a:p>
              </p:txBody>
            </p:sp>
            <p:sp>
              <p:nvSpPr>
                <p:cNvPr id="82" name="Freeform 1595">
                  <a:extLst>
                    <a:ext uri="{FF2B5EF4-FFF2-40B4-BE49-F238E27FC236}">
                      <a16:creationId xmlns:a16="http://schemas.microsoft.com/office/drawing/2014/main" id="{D17FCB4E-074D-3905-30B5-44808B33C80C}"/>
                    </a:ext>
                  </a:extLst>
                </p:cNvPr>
                <p:cNvSpPr>
                  <a:spLocks/>
                </p:cNvSpPr>
                <p:nvPr/>
              </p:nvSpPr>
              <p:spPr bwMode="auto">
                <a:xfrm rot="5400000">
                  <a:off x="6401469" y="4166619"/>
                  <a:ext cx="153075" cy="183753"/>
                </a:xfrm>
                <a:custGeom>
                  <a:avLst/>
                  <a:gdLst>
                    <a:gd name="T0" fmla="*/ 0 w 225"/>
                    <a:gd name="T1" fmla="*/ 149 h 149"/>
                    <a:gd name="T2" fmla="*/ 120 w 225"/>
                    <a:gd name="T3" fmla="*/ 79 h 149"/>
                    <a:gd name="T4" fmla="*/ 225 w 225"/>
                    <a:gd name="T5" fmla="*/ 31 h 149"/>
                    <a:gd name="T6" fmla="*/ 225 w 225"/>
                    <a:gd name="T7" fmla="*/ 0 h 149"/>
                    <a:gd name="T8" fmla="*/ 120 w 225"/>
                    <a:gd name="T9" fmla="*/ 48 h 149"/>
                    <a:gd name="T10" fmla="*/ 0 w 225"/>
                    <a:gd name="T11" fmla="*/ 118 h 149"/>
                    <a:gd name="T12" fmla="*/ 0 w 225"/>
                    <a:gd name="T13" fmla="*/ 149 h 149"/>
                  </a:gdLst>
                  <a:ahLst/>
                  <a:cxnLst>
                    <a:cxn ang="0">
                      <a:pos x="T0" y="T1"/>
                    </a:cxn>
                    <a:cxn ang="0">
                      <a:pos x="T2" y="T3"/>
                    </a:cxn>
                    <a:cxn ang="0">
                      <a:pos x="T4" y="T5"/>
                    </a:cxn>
                    <a:cxn ang="0">
                      <a:pos x="T6" y="T7"/>
                    </a:cxn>
                    <a:cxn ang="0">
                      <a:pos x="T8" y="T9"/>
                    </a:cxn>
                    <a:cxn ang="0">
                      <a:pos x="T10" y="T11"/>
                    </a:cxn>
                    <a:cxn ang="0">
                      <a:pos x="T12" y="T13"/>
                    </a:cxn>
                  </a:cxnLst>
                  <a:rect l="0" t="0" r="r" b="b"/>
                  <a:pathLst>
                    <a:path w="225" h="149">
                      <a:moveTo>
                        <a:pt x="0" y="149"/>
                      </a:moveTo>
                      <a:cubicBezTo>
                        <a:pt x="0" y="121"/>
                        <a:pt x="66" y="98"/>
                        <a:pt x="120" y="79"/>
                      </a:cubicBezTo>
                      <a:cubicBezTo>
                        <a:pt x="176" y="59"/>
                        <a:pt x="225" y="52"/>
                        <a:pt x="225" y="31"/>
                      </a:cubicBezTo>
                      <a:cubicBezTo>
                        <a:pt x="225" y="0"/>
                        <a:pt x="225" y="0"/>
                        <a:pt x="225" y="0"/>
                      </a:cubicBezTo>
                      <a:cubicBezTo>
                        <a:pt x="225" y="21"/>
                        <a:pt x="176" y="28"/>
                        <a:pt x="120" y="48"/>
                      </a:cubicBezTo>
                      <a:cubicBezTo>
                        <a:pt x="66" y="67"/>
                        <a:pt x="0" y="90"/>
                        <a:pt x="0" y="118"/>
                      </a:cubicBezTo>
                      <a:lnTo>
                        <a:pt x="0" y="149"/>
                      </a:lnTo>
                      <a:close/>
                    </a:path>
                  </a:pathLst>
                </a:custGeom>
                <a:solidFill>
                  <a:srgbClr val="FF0000"/>
                </a:solidFill>
                <a:ln w="7938" cap="rnd">
                  <a:noFill/>
                  <a:prstDash val="solid"/>
                  <a:round/>
                  <a:headEnd/>
                  <a:tailEnd/>
                </a:ln>
              </p:spPr>
              <p:txBody>
                <a:bodyPr/>
                <a:lstStyle/>
                <a:p>
                  <a:endParaRPr lang="fr-FR" b="1"/>
                </a:p>
              </p:txBody>
            </p:sp>
            <p:sp>
              <p:nvSpPr>
                <p:cNvPr id="83" name="Freeform 1597">
                  <a:extLst>
                    <a:ext uri="{FF2B5EF4-FFF2-40B4-BE49-F238E27FC236}">
                      <a16:creationId xmlns:a16="http://schemas.microsoft.com/office/drawing/2014/main" id="{230F5B72-999B-0D85-4053-B7C76B273F44}"/>
                    </a:ext>
                  </a:extLst>
                </p:cNvPr>
                <p:cNvSpPr>
                  <a:spLocks/>
                </p:cNvSpPr>
                <p:nvPr/>
              </p:nvSpPr>
              <p:spPr bwMode="auto">
                <a:xfrm rot="5400000">
                  <a:off x="6105987" y="4166619"/>
                  <a:ext cx="153075" cy="183753"/>
                </a:xfrm>
                <a:custGeom>
                  <a:avLst/>
                  <a:gdLst>
                    <a:gd name="T0" fmla="*/ 0 w 225"/>
                    <a:gd name="T1" fmla="*/ 149 h 149"/>
                    <a:gd name="T2" fmla="*/ 120 w 225"/>
                    <a:gd name="T3" fmla="*/ 79 h 149"/>
                    <a:gd name="T4" fmla="*/ 225 w 225"/>
                    <a:gd name="T5" fmla="*/ 31 h 149"/>
                    <a:gd name="T6" fmla="*/ 225 w 225"/>
                    <a:gd name="T7" fmla="*/ 0 h 149"/>
                    <a:gd name="T8" fmla="*/ 120 w 225"/>
                    <a:gd name="T9" fmla="*/ 48 h 149"/>
                    <a:gd name="T10" fmla="*/ 0 w 225"/>
                    <a:gd name="T11" fmla="*/ 118 h 149"/>
                    <a:gd name="T12" fmla="*/ 0 w 225"/>
                    <a:gd name="T13" fmla="*/ 149 h 149"/>
                  </a:gdLst>
                  <a:ahLst/>
                  <a:cxnLst>
                    <a:cxn ang="0">
                      <a:pos x="T0" y="T1"/>
                    </a:cxn>
                    <a:cxn ang="0">
                      <a:pos x="T2" y="T3"/>
                    </a:cxn>
                    <a:cxn ang="0">
                      <a:pos x="T4" y="T5"/>
                    </a:cxn>
                    <a:cxn ang="0">
                      <a:pos x="T6" y="T7"/>
                    </a:cxn>
                    <a:cxn ang="0">
                      <a:pos x="T8" y="T9"/>
                    </a:cxn>
                    <a:cxn ang="0">
                      <a:pos x="T10" y="T11"/>
                    </a:cxn>
                    <a:cxn ang="0">
                      <a:pos x="T12" y="T13"/>
                    </a:cxn>
                  </a:cxnLst>
                  <a:rect l="0" t="0" r="r" b="b"/>
                  <a:pathLst>
                    <a:path w="225" h="149">
                      <a:moveTo>
                        <a:pt x="0" y="149"/>
                      </a:moveTo>
                      <a:cubicBezTo>
                        <a:pt x="0" y="121"/>
                        <a:pt x="66" y="98"/>
                        <a:pt x="120" y="79"/>
                      </a:cubicBezTo>
                      <a:cubicBezTo>
                        <a:pt x="176" y="59"/>
                        <a:pt x="225" y="52"/>
                        <a:pt x="225" y="31"/>
                      </a:cubicBezTo>
                      <a:cubicBezTo>
                        <a:pt x="225" y="0"/>
                        <a:pt x="225" y="0"/>
                        <a:pt x="225" y="0"/>
                      </a:cubicBezTo>
                      <a:cubicBezTo>
                        <a:pt x="225" y="21"/>
                        <a:pt x="176" y="28"/>
                        <a:pt x="120" y="48"/>
                      </a:cubicBezTo>
                      <a:cubicBezTo>
                        <a:pt x="66" y="67"/>
                        <a:pt x="0" y="90"/>
                        <a:pt x="0" y="118"/>
                      </a:cubicBezTo>
                      <a:lnTo>
                        <a:pt x="0" y="149"/>
                      </a:lnTo>
                      <a:close/>
                    </a:path>
                  </a:pathLst>
                </a:custGeom>
                <a:solidFill>
                  <a:srgbClr val="FF0000"/>
                </a:solidFill>
                <a:ln w="7938" cap="rnd">
                  <a:noFill/>
                  <a:prstDash val="solid"/>
                  <a:round/>
                  <a:headEnd/>
                  <a:tailEnd/>
                </a:ln>
              </p:spPr>
              <p:txBody>
                <a:bodyPr/>
                <a:lstStyle/>
                <a:p>
                  <a:endParaRPr lang="fr-FR" b="1"/>
                </a:p>
              </p:txBody>
            </p:sp>
            <p:sp>
              <p:nvSpPr>
                <p:cNvPr id="84" name="Freeform 1607">
                  <a:extLst>
                    <a:ext uri="{FF2B5EF4-FFF2-40B4-BE49-F238E27FC236}">
                      <a16:creationId xmlns:a16="http://schemas.microsoft.com/office/drawing/2014/main" id="{E4CC8429-9B0F-A931-BB72-FFB64E2157B6}"/>
                    </a:ext>
                  </a:extLst>
                </p:cNvPr>
                <p:cNvSpPr>
                  <a:spLocks/>
                </p:cNvSpPr>
                <p:nvPr/>
              </p:nvSpPr>
              <p:spPr bwMode="auto">
                <a:xfrm rot="5400000">
                  <a:off x="5809812" y="4167312"/>
                  <a:ext cx="153075" cy="182368"/>
                </a:xfrm>
                <a:custGeom>
                  <a:avLst/>
                  <a:gdLst>
                    <a:gd name="T0" fmla="*/ 0 w 225"/>
                    <a:gd name="T1" fmla="*/ 148 h 148"/>
                    <a:gd name="T2" fmla="*/ 120 w 225"/>
                    <a:gd name="T3" fmla="*/ 78 h 148"/>
                    <a:gd name="T4" fmla="*/ 225 w 225"/>
                    <a:gd name="T5" fmla="*/ 30 h 148"/>
                    <a:gd name="T6" fmla="*/ 225 w 225"/>
                    <a:gd name="T7" fmla="*/ 0 h 148"/>
                    <a:gd name="T8" fmla="*/ 120 w 225"/>
                    <a:gd name="T9" fmla="*/ 47 h 148"/>
                    <a:gd name="T10" fmla="*/ 0 w 225"/>
                    <a:gd name="T11" fmla="*/ 117 h 148"/>
                    <a:gd name="T12" fmla="*/ 0 w 225"/>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225" h="148">
                      <a:moveTo>
                        <a:pt x="0" y="148"/>
                      </a:moveTo>
                      <a:cubicBezTo>
                        <a:pt x="0" y="120"/>
                        <a:pt x="66" y="97"/>
                        <a:pt x="120" y="78"/>
                      </a:cubicBezTo>
                      <a:cubicBezTo>
                        <a:pt x="176" y="58"/>
                        <a:pt x="225" y="51"/>
                        <a:pt x="225" y="30"/>
                      </a:cubicBezTo>
                      <a:cubicBezTo>
                        <a:pt x="225" y="0"/>
                        <a:pt x="225" y="0"/>
                        <a:pt x="225" y="0"/>
                      </a:cubicBezTo>
                      <a:cubicBezTo>
                        <a:pt x="225" y="20"/>
                        <a:pt x="176" y="28"/>
                        <a:pt x="120" y="47"/>
                      </a:cubicBezTo>
                      <a:cubicBezTo>
                        <a:pt x="66" y="66"/>
                        <a:pt x="0" y="89"/>
                        <a:pt x="0" y="117"/>
                      </a:cubicBezTo>
                      <a:lnTo>
                        <a:pt x="0" y="148"/>
                      </a:lnTo>
                      <a:close/>
                    </a:path>
                  </a:pathLst>
                </a:custGeom>
                <a:solidFill>
                  <a:srgbClr val="00B050"/>
                </a:solidFill>
                <a:ln w="7938" cap="rnd">
                  <a:noFill/>
                  <a:prstDash val="solid"/>
                  <a:round/>
                  <a:headEnd/>
                  <a:tailEnd/>
                </a:ln>
              </p:spPr>
              <p:txBody>
                <a:bodyPr/>
                <a:lstStyle/>
                <a:p>
                  <a:endParaRPr lang="fr-FR" b="1"/>
                </a:p>
              </p:txBody>
            </p:sp>
          </p:grpSp>
          <p:sp>
            <p:nvSpPr>
              <p:cNvPr id="66" name="Freeform 1608">
                <a:extLst>
                  <a:ext uri="{FF2B5EF4-FFF2-40B4-BE49-F238E27FC236}">
                    <a16:creationId xmlns:a16="http://schemas.microsoft.com/office/drawing/2014/main" id="{744C580D-A55F-E166-7D31-14FFC052EC7F}"/>
                  </a:ext>
                </a:extLst>
              </p:cNvPr>
              <p:cNvSpPr>
                <a:spLocks/>
              </p:cNvSpPr>
              <p:nvPr/>
            </p:nvSpPr>
            <p:spPr bwMode="auto">
              <a:xfrm rot="5400000">
                <a:off x="5829819" y="4203093"/>
                <a:ext cx="144918" cy="110806"/>
              </a:xfrm>
              <a:custGeom>
                <a:avLst/>
                <a:gdLst>
                  <a:gd name="T0" fmla="*/ 213 w 213"/>
                  <a:gd name="T1" fmla="*/ 0 h 90"/>
                  <a:gd name="T2" fmla="*/ 115 w 213"/>
                  <a:gd name="T3" fmla="*/ 39 h 90"/>
                  <a:gd name="T4" fmla="*/ 0 w 213"/>
                  <a:gd name="T5" fmla="*/ 90 h 90"/>
                  <a:gd name="T6" fmla="*/ 115 w 213"/>
                  <a:gd name="T7" fmla="*/ 36 h 90"/>
                  <a:gd name="T8" fmla="*/ 213 w 213"/>
                  <a:gd name="T9" fmla="*/ 0 h 90"/>
                </a:gdLst>
                <a:ahLst/>
                <a:cxnLst>
                  <a:cxn ang="0">
                    <a:pos x="T0" y="T1"/>
                  </a:cxn>
                  <a:cxn ang="0">
                    <a:pos x="T2" y="T3"/>
                  </a:cxn>
                  <a:cxn ang="0">
                    <a:pos x="T4" y="T5"/>
                  </a:cxn>
                  <a:cxn ang="0">
                    <a:pos x="T6" y="T7"/>
                  </a:cxn>
                  <a:cxn ang="0">
                    <a:pos x="T8" y="T9"/>
                  </a:cxn>
                </a:cxnLst>
                <a:rect l="0" t="0" r="r" b="b"/>
                <a:pathLst>
                  <a:path w="213" h="90">
                    <a:moveTo>
                      <a:pt x="213" y="0"/>
                    </a:moveTo>
                    <a:cubicBezTo>
                      <a:pt x="197" y="13"/>
                      <a:pt x="158" y="24"/>
                      <a:pt x="115" y="39"/>
                    </a:cubicBezTo>
                    <a:cubicBezTo>
                      <a:pt x="71" y="55"/>
                      <a:pt x="18" y="69"/>
                      <a:pt x="0" y="90"/>
                    </a:cubicBezTo>
                    <a:cubicBezTo>
                      <a:pt x="18" y="69"/>
                      <a:pt x="71" y="51"/>
                      <a:pt x="115" y="36"/>
                    </a:cubicBezTo>
                    <a:cubicBezTo>
                      <a:pt x="158" y="20"/>
                      <a:pt x="197" y="13"/>
                      <a:pt x="21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b="1"/>
              </a:p>
            </p:txBody>
          </p:sp>
          <p:sp>
            <p:nvSpPr>
              <p:cNvPr id="67" name="Freeform 1456">
                <a:extLst>
                  <a:ext uri="{FF2B5EF4-FFF2-40B4-BE49-F238E27FC236}">
                    <a16:creationId xmlns:a16="http://schemas.microsoft.com/office/drawing/2014/main" id="{AA4CA57D-7285-AF5B-D2FE-A7A98D47AF73}"/>
                  </a:ext>
                </a:extLst>
              </p:cNvPr>
              <p:cNvSpPr>
                <a:spLocks/>
              </p:cNvSpPr>
              <p:nvPr/>
            </p:nvSpPr>
            <p:spPr bwMode="auto">
              <a:xfrm rot="16200000" flipH="1">
                <a:off x="6545978" y="4143529"/>
                <a:ext cx="153075" cy="192063"/>
              </a:xfrm>
              <a:custGeom>
                <a:avLst/>
                <a:gdLst>
                  <a:gd name="T0" fmla="*/ 225 w 225"/>
                  <a:gd name="T1" fmla="*/ 124 h 156"/>
                  <a:gd name="T2" fmla="*/ 108 w 225"/>
                  <a:gd name="T3" fmla="*/ 69 h 156"/>
                  <a:gd name="T4" fmla="*/ 0 w 225"/>
                  <a:gd name="T5" fmla="*/ 0 h 156"/>
                  <a:gd name="T6" fmla="*/ 0 w 225"/>
                  <a:gd name="T7" fmla="*/ 32 h 156"/>
                  <a:gd name="T8" fmla="*/ 108 w 225"/>
                  <a:gd name="T9" fmla="*/ 102 h 156"/>
                  <a:gd name="T10" fmla="*/ 225 w 225"/>
                  <a:gd name="T11" fmla="*/ 156 h 156"/>
                  <a:gd name="T12" fmla="*/ 225 w 225"/>
                  <a:gd name="T13" fmla="*/ 124 h 156"/>
                </a:gdLst>
                <a:ahLst/>
                <a:cxnLst>
                  <a:cxn ang="0">
                    <a:pos x="T0" y="T1"/>
                  </a:cxn>
                  <a:cxn ang="0">
                    <a:pos x="T2" y="T3"/>
                  </a:cxn>
                  <a:cxn ang="0">
                    <a:pos x="T4" y="T5"/>
                  </a:cxn>
                  <a:cxn ang="0">
                    <a:pos x="T6" y="T7"/>
                  </a:cxn>
                  <a:cxn ang="0">
                    <a:pos x="T8" y="T9"/>
                  </a:cxn>
                  <a:cxn ang="0">
                    <a:pos x="T10" y="T11"/>
                  </a:cxn>
                  <a:cxn ang="0">
                    <a:pos x="T12" y="T13"/>
                  </a:cxn>
                </a:cxnLst>
                <a:rect l="0" t="0" r="r" b="b"/>
                <a:pathLst>
                  <a:path w="225" h="156">
                    <a:moveTo>
                      <a:pt x="225" y="124"/>
                    </a:moveTo>
                    <a:cubicBezTo>
                      <a:pt x="225" y="103"/>
                      <a:pt x="139" y="80"/>
                      <a:pt x="108" y="69"/>
                    </a:cubicBezTo>
                    <a:cubicBezTo>
                      <a:pt x="77" y="57"/>
                      <a:pt x="0" y="28"/>
                      <a:pt x="0" y="0"/>
                    </a:cubicBezTo>
                    <a:cubicBezTo>
                      <a:pt x="0" y="32"/>
                      <a:pt x="0" y="32"/>
                      <a:pt x="0" y="32"/>
                    </a:cubicBezTo>
                    <a:cubicBezTo>
                      <a:pt x="0" y="60"/>
                      <a:pt x="77" y="90"/>
                      <a:pt x="108" y="102"/>
                    </a:cubicBezTo>
                    <a:cubicBezTo>
                      <a:pt x="139" y="114"/>
                      <a:pt x="225" y="135"/>
                      <a:pt x="225" y="156"/>
                    </a:cubicBezTo>
                    <a:lnTo>
                      <a:pt x="225" y="124"/>
                    </a:lnTo>
                    <a:close/>
                  </a:path>
                </a:pathLst>
              </a:custGeom>
              <a:solidFill>
                <a:srgbClr val="FF0000"/>
              </a:solidFill>
              <a:ln w="7938" cap="rnd">
                <a:noFill/>
                <a:prstDash val="solid"/>
                <a:round/>
                <a:headEnd/>
                <a:tailEnd/>
              </a:ln>
            </p:spPr>
            <p:txBody>
              <a:bodyPr/>
              <a:lstStyle/>
              <a:p>
                <a:endParaRPr lang="fr-FR" b="1"/>
              </a:p>
            </p:txBody>
          </p:sp>
          <p:sp>
            <p:nvSpPr>
              <p:cNvPr id="68" name="Freeform 1457">
                <a:extLst>
                  <a:ext uri="{FF2B5EF4-FFF2-40B4-BE49-F238E27FC236}">
                    <a16:creationId xmlns:a16="http://schemas.microsoft.com/office/drawing/2014/main" id="{3B0381E3-6B10-6BAA-A527-66C27D9A8168}"/>
                  </a:ext>
                </a:extLst>
              </p:cNvPr>
              <p:cNvSpPr>
                <a:spLocks/>
              </p:cNvSpPr>
              <p:nvPr/>
            </p:nvSpPr>
            <p:spPr bwMode="auto">
              <a:xfrm rot="16200000" flipH="1">
                <a:off x="6250496" y="4143529"/>
                <a:ext cx="153075" cy="192063"/>
              </a:xfrm>
              <a:custGeom>
                <a:avLst/>
                <a:gdLst>
                  <a:gd name="T0" fmla="*/ 225 w 225"/>
                  <a:gd name="T1" fmla="*/ 124 h 156"/>
                  <a:gd name="T2" fmla="*/ 108 w 225"/>
                  <a:gd name="T3" fmla="*/ 68 h 156"/>
                  <a:gd name="T4" fmla="*/ 0 w 225"/>
                  <a:gd name="T5" fmla="*/ 0 h 156"/>
                  <a:gd name="T6" fmla="*/ 0 w 225"/>
                  <a:gd name="T7" fmla="*/ 32 h 156"/>
                  <a:gd name="T8" fmla="*/ 108 w 225"/>
                  <a:gd name="T9" fmla="*/ 102 h 156"/>
                  <a:gd name="T10" fmla="*/ 225 w 225"/>
                  <a:gd name="T11" fmla="*/ 156 h 156"/>
                  <a:gd name="T12" fmla="*/ 225 w 225"/>
                  <a:gd name="T13" fmla="*/ 124 h 156"/>
                </a:gdLst>
                <a:ahLst/>
                <a:cxnLst>
                  <a:cxn ang="0">
                    <a:pos x="T0" y="T1"/>
                  </a:cxn>
                  <a:cxn ang="0">
                    <a:pos x="T2" y="T3"/>
                  </a:cxn>
                  <a:cxn ang="0">
                    <a:pos x="T4" y="T5"/>
                  </a:cxn>
                  <a:cxn ang="0">
                    <a:pos x="T6" y="T7"/>
                  </a:cxn>
                  <a:cxn ang="0">
                    <a:pos x="T8" y="T9"/>
                  </a:cxn>
                  <a:cxn ang="0">
                    <a:pos x="T10" y="T11"/>
                  </a:cxn>
                  <a:cxn ang="0">
                    <a:pos x="T12" y="T13"/>
                  </a:cxn>
                </a:cxnLst>
                <a:rect l="0" t="0" r="r" b="b"/>
                <a:pathLst>
                  <a:path w="225" h="156">
                    <a:moveTo>
                      <a:pt x="225" y="124"/>
                    </a:moveTo>
                    <a:cubicBezTo>
                      <a:pt x="225" y="103"/>
                      <a:pt x="139" y="80"/>
                      <a:pt x="108" y="68"/>
                    </a:cubicBezTo>
                    <a:cubicBezTo>
                      <a:pt x="77" y="57"/>
                      <a:pt x="0" y="28"/>
                      <a:pt x="0" y="0"/>
                    </a:cubicBezTo>
                    <a:cubicBezTo>
                      <a:pt x="0" y="32"/>
                      <a:pt x="0" y="32"/>
                      <a:pt x="0" y="32"/>
                    </a:cubicBezTo>
                    <a:cubicBezTo>
                      <a:pt x="0" y="59"/>
                      <a:pt x="77" y="90"/>
                      <a:pt x="108" y="102"/>
                    </a:cubicBezTo>
                    <a:cubicBezTo>
                      <a:pt x="139" y="114"/>
                      <a:pt x="225" y="135"/>
                      <a:pt x="225" y="156"/>
                    </a:cubicBezTo>
                    <a:lnTo>
                      <a:pt x="225" y="124"/>
                    </a:lnTo>
                    <a:close/>
                  </a:path>
                </a:pathLst>
              </a:custGeom>
              <a:solidFill>
                <a:srgbClr val="FF0000"/>
              </a:solidFill>
              <a:ln w="7938" cap="rnd">
                <a:noFill/>
                <a:prstDash val="solid"/>
                <a:round/>
                <a:headEnd/>
                <a:tailEnd/>
              </a:ln>
            </p:spPr>
            <p:txBody>
              <a:bodyPr/>
              <a:lstStyle/>
              <a:p>
                <a:endParaRPr lang="fr-FR" b="1"/>
              </a:p>
            </p:txBody>
          </p:sp>
          <p:sp>
            <p:nvSpPr>
              <p:cNvPr id="69" name="Freeform 1458">
                <a:extLst>
                  <a:ext uri="{FF2B5EF4-FFF2-40B4-BE49-F238E27FC236}">
                    <a16:creationId xmlns:a16="http://schemas.microsoft.com/office/drawing/2014/main" id="{42ACBF1C-F0B1-729B-8729-762D3C0E9B59}"/>
                  </a:ext>
                </a:extLst>
              </p:cNvPr>
              <p:cNvSpPr>
                <a:spLocks/>
              </p:cNvSpPr>
              <p:nvPr/>
            </p:nvSpPr>
            <p:spPr bwMode="auto">
              <a:xfrm rot="16200000" flipH="1">
                <a:off x="5955014" y="4143529"/>
                <a:ext cx="153075" cy="192063"/>
              </a:xfrm>
              <a:custGeom>
                <a:avLst/>
                <a:gdLst>
                  <a:gd name="T0" fmla="*/ 225 w 225"/>
                  <a:gd name="T1" fmla="*/ 124 h 156"/>
                  <a:gd name="T2" fmla="*/ 108 w 225"/>
                  <a:gd name="T3" fmla="*/ 68 h 156"/>
                  <a:gd name="T4" fmla="*/ 0 w 225"/>
                  <a:gd name="T5" fmla="*/ 0 h 156"/>
                  <a:gd name="T6" fmla="*/ 0 w 225"/>
                  <a:gd name="T7" fmla="*/ 32 h 156"/>
                  <a:gd name="T8" fmla="*/ 108 w 225"/>
                  <a:gd name="T9" fmla="*/ 101 h 156"/>
                  <a:gd name="T10" fmla="*/ 225 w 225"/>
                  <a:gd name="T11" fmla="*/ 156 h 156"/>
                  <a:gd name="T12" fmla="*/ 225 w 225"/>
                  <a:gd name="T13" fmla="*/ 124 h 156"/>
                </a:gdLst>
                <a:ahLst/>
                <a:cxnLst>
                  <a:cxn ang="0">
                    <a:pos x="T0" y="T1"/>
                  </a:cxn>
                  <a:cxn ang="0">
                    <a:pos x="T2" y="T3"/>
                  </a:cxn>
                  <a:cxn ang="0">
                    <a:pos x="T4" y="T5"/>
                  </a:cxn>
                  <a:cxn ang="0">
                    <a:pos x="T6" y="T7"/>
                  </a:cxn>
                  <a:cxn ang="0">
                    <a:pos x="T8" y="T9"/>
                  </a:cxn>
                  <a:cxn ang="0">
                    <a:pos x="T10" y="T11"/>
                  </a:cxn>
                  <a:cxn ang="0">
                    <a:pos x="T12" y="T13"/>
                  </a:cxn>
                </a:cxnLst>
                <a:rect l="0" t="0" r="r" b="b"/>
                <a:pathLst>
                  <a:path w="225" h="156">
                    <a:moveTo>
                      <a:pt x="225" y="124"/>
                    </a:moveTo>
                    <a:cubicBezTo>
                      <a:pt x="225" y="102"/>
                      <a:pt x="139" y="80"/>
                      <a:pt x="108" y="68"/>
                    </a:cubicBezTo>
                    <a:cubicBezTo>
                      <a:pt x="77" y="56"/>
                      <a:pt x="0" y="27"/>
                      <a:pt x="0" y="0"/>
                    </a:cubicBezTo>
                    <a:cubicBezTo>
                      <a:pt x="0" y="32"/>
                      <a:pt x="0" y="32"/>
                      <a:pt x="0" y="32"/>
                    </a:cubicBezTo>
                    <a:cubicBezTo>
                      <a:pt x="0" y="59"/>
                      <a:pt x="77" y="89"/>
                      <a:pt x="108" y="101"/>
                    </a:cubicBezTo>
                    <a:cubicBezTo>
                      <a:pt x="139" y="113"/>
                      <a:pt x="225" y="134"/>
                      <a:pt x="225" y="156"/>
                    </a:cubicBezTo>
                    <a:lnTo>
                      <a:pt x="225" y="124"/>
                    </a:lnTo>
                    <a:close/>
                  </a:path>
                </a:pathLst>
              </a:custGeom>
              <a:solidFill>
                <a:srgbClr val="00B050"/>
              </a:solidFill>
              <a:ln w="7938" cap="rnd">
                <a:noFill/>
                <a:prstDash val="solid"/>
                <a:round/>
                <a:headEnd/>
                <a:tailEnd/>
              </a:ln>
            </p:spPr>
            <p:txBody>
              <a:bodyPr/>
              <a:lstStyle/>
              <a:p>
                <a:endParaRPr lang="fr-FR" b="1"/>
              </a:p>
            </p:txBody>
          </p:sp>
          <p:sp>
            <p:nvSpPr>
              <p:cNvPr id="70" name="Freeform 1459">
                <a:extLst>
                  <a:ext uri="{FF2B5EF4-FFF2-40B4-BE49-F238E27FC236}">
                    <a16:creationId xmlns:a16="http://schemas.microsoft.com/office/drawing/2014/main" id="{23ED56B4-A8F7-82DC-6BE9-A0D5B816FD6A}"/>
                  </a:ext>
                </a:extLst>
              </p:cNvPr>
              <p:cNvSpPr>
                <a:spLocks/>
              </p:cNvSpPr>
              <p:nvPr/>
            </p:nvSpPr>
            <p:spPr bwMode="auto">
              <a:xfrm rot="16200000" flipH="1">
                <a:off x="6842384" y="4143529"/>
                <a:ext cx="153075" cy="192063"/>
              </a:xfrm>
              <a:custGeom>
                <a:avLst/>
                <a:gdLst>
                  <a:gd name="T0" fmla="*/ 225 w 225"/>
                  <a:gd name="T1" fmla="*/ 124 h 156"/>
                  <a:gd name="T2" fmla="*/ 108 w 225"/>
                  <a:gd name="T3" fmla="*/ 68 h 156"/>
                  <a:gd name="T4" fmla="*/ 0 w 225"/>
                  <a:gd name="T5" fmla="*/ 0 h 156"/>
                  <a:gd name="T6" fmla="*/ 0 w 225"/>
                  <a:gd name="T7" fmla="*/ 32 h 156"/>
                  <a:gd name="T8" fmla="*/ 108 w 225"/>
                  <a:gd name="T9" fmla="*/ 101 h 156"/>
                  <a:gd name="T10" fmla="*/ 225 w 225"/>
                  <a:gd name="T11" fmla="*/ 156 h 156"/>
                  <a:gd name="T12" fmla="*/ 225 w 225"/>
                  <a:gd name="T13" fmla="*/ 124 h 156"/>
                </a:gdLst>
                <a:ahLst/>
                <a:cxnLst>
                  <a:cxn ang="0">
                    <a:pos x="T0" y="T1"/>
                  </a:cxn>
                  <a:cxn ang="0">
                    <a:pos x="T2" y="T3"/>
                  </a:cxn>
                  <a:cxn ang="0">
                    <a:pos x="T4" y="T5"/>
                  </a:cxn>
                  <a:cxn ang="0">
                    <a:pos x="T6" y="T7"/>
                  </a:cxn>
                  <a:cxn ang="0">
                    <a:pos x="T8" y="T9"/>
                  </a:cxn>
                  <a:cxn ang="0">
                    <a:pos x="T10" y="T11"/>
                  </a:cxn>
                  <a:cxn ang="0">
                    <a:pos x="T12" y="T13"/>
                  </a:cxn>
                </a:cxnLst>
                <a:rect l="0" t="0" r="r" b="b"/>
                <a:pathLst>
                  <a:path w="225" h="156">
                    <a:moveTo>
                      <a:pt x="225" y="124"/>
                    </a:moveTo>
                    <a:cubicBezTo>
                      <a:pt x="225" y="103"/>
                      <a:pt x="139" y="80"/>
                      <a:pt x="108" y="68"/>
                    </a:cubicBezTo>
                    <a:cubicBezTo>
                      <a:pt x="77" y="56"/>
                      <a:pt x="0" y="27"/>
                      <a:pt x="0" y="0"/>
                    </a:cubicBezTo>
                    <a:cubicBezTo>
                      <a:pt x="0" y="32"/>
                      <a:pt x="0" y="32"/>
                      <a:pt x="0" y="32"/>
                    </a:cubicBezTo>
                    <a:cubicBezTo>
                      <a:pt x="0" y="59"/>
                      <a:pt x="77" y="90"/>
                      <a:pt x="108" y="101"/>
                    </a:cubicBezTo>
                    <a:cubicBezTo>
                      <a:pt x="139" y="113"/>
                      <a:pt x="225" y="135"/>
                      <a:pt x="225" y="156"/>
                    </a:cubicBezTo>
                    <a:lnTo>
                      <a:pt x="225" y="124"/>
                    </a:lnTo>
                    <a:close/>
                  </a:path>
                </a:pathLst>
              </a:custGeom>
              <a:solidFill>
                <a:srgbClr val="00B050"/>
              </a:solidFill>
              <a:ln w="7938" cap="rnd">
                <a:noFill/>
                <a:prstDash val="solid"/>
                <a:round/>
                <a:headEnd/>
                <a:tailEnd/>
              </a:ln>
            </p:spPr>
            <p:txBody>
              <a:bodyPr/>
              <a:lstStyle/>
              <a:p>
                <a:endParaRPr lang="fr-FR" b="1"/>
              </a:p>
            </p:txBody>
          </p:sp>
          <p:sp>
            <p:nvSpPr>
              <p:cNvPr id="71" name="Freeform 1501">
                <a:extLst>
                  <a:ext uri="{FF2B5EF4-FFF2-40B4-BE49-F238E27FC236}">
                    <a16:creationId xmlns:a16="http://schemas.microsoft.com/office/drawing/2014/main" id="{72C9AFC4-2546-8E6C-A977-642730493745}"/>
                  </a:ext>
                </a:extLst>
              </p:cNvPr>
              <p:cNvSpPr>
                <a:spLocks/>
              </p:cNvSpPr>
              <p:nvPr/>
            </p:nvSpPr>
            <p:spPr bwMode="auto">
              <a:xfrm rot="16200000" flipH="1">
                <a:off x="6102524" y="4148377"/>
                <a:ext cx="153075" cy="182368"/>
              </a:xfrm>
              <a:custGeom>
                <a:avLst/>
                <a:gdLst>
                  <a:gd name="T0" fmla="*/ 0 w 225"/>
                  <a:gd name="T1" fmla="*/ 148 h 148"/>
                  <a:gd name="T2" fmla="*/ 120 w 225"/>
                  <a:gd name="T3" fmla="*/ 78 h 148"/>
                  <a:gd name="T4" fmla="*/ 225 w 225"/>
                  <a:gd name="T5" fmla="*/ 31 h 148"/>
                  <a:gd name="T6" fmla="*/ 225 w 225"/>
                  <a:gd name="T7" fmla="*/ 0 h 148"/>
                  <a:gd name="T8" fmla="*/ 120 w 225"/>
                  <a:gd name="T9" fmla="*/ 47 h 148"/>
                  <a:gd name="T10" fmla="*/ 0 w 225"/>
                  <a:gd name="T11" fmla="*/ 117 h 148"/>
                  <a:gd name="T12" fmla="*/ 0 w 225"/>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225" h="148">
                    <a:moveTo>
                      <a:pt x="0" y="148"/>
                    </a:moveTo>
                    <a:cubicBezTo>
                      <a:pt x="0" y="120"/>
                      <a:pt x="66" y="97"/>
                      <a:pt x="120" y="78"/>
                    </a:cubicBezTo>
                    <a:cubicBezTo>
                      <a:pt x="176" y="59"/>
                      <a:pt x="225" y="51"/>
                      <a:pt x="225" y="31"/>
                    </a:cubicBezTo>
                    <a:cubicBezTo>
                      <a:pt x="225" y="0"/>
                      <a:pt x="225" y="0"/>
                      <a:pt x="225" y="0"/>
                    </a:cubicBezTo>
                    <a:cubicBezTo>
                      <a:pt x="225" y="21"/>
                      <a:pt x="176" y="28"/>
                      <a:pt x="120" y="47"/>
                    </a:cubicBezTo>
                    <a:cubicBezTo>
                      <a:pt x="66" y="66"/>
                      <a:pt x="0" y="89"/>
                      <a:pt x="0" y="117"/>
                    </a:cubicBezTo>
                    <a:lnTo>
                      <a:pt x="0" y="148"/>
                    </a:lnTo>
                    <a:close/>
                  </a:path>
                </a:pathLst>
              </a:custGeom>
              <a:solidFill>
                <a:srgbClr val="FF0000"/>
              </a:solidFill>
              <a:ln w="7938" cap="rnd">
                <a:noFill/>
                <a:prstDash val="solid"/>
                <a:round/>
                <a:headEnd/>
                <a:tailEnd/>
              </a:ln>
            </p:spPr>
            <p:txBody>
              <a:bodyPr/>
              <a:lstStyle/>
              <a:p>
                <a:endParaRPr lang="fr-FR" b="1"/>
              </a:p>
            </p:txBody>
          </p:sp>
          <p:sp>
            <p:nvSpPr>
              <p:cNvPr id="72" name="Freeform 1502">
                <a:extLst>
                  <a:ext uri="{FF2B5EF4-FFF2-40B4-BE49-F238E27FC236}">
                    <a16:creationId xmlns:a16="http://schemas.microsoft.com/office/drawing/2014/main" id="{DD70EAF6-9EC2-D1AF-706E-CAFAA9A3561E}"/>
                  </a:ext>
                </a:extLst>
              </p:cNvPr>
              <p:cNvSpPr>
                <a:spLocks/>
              </p:cNvSpPr>
              <p:nvPr/>
            </p:nvSpPr>
            <p:spPr bwMode="auto">
              <a:xfrm rot="16200000" flipH="1">
                <a:off x="5810274" y="4147915"/>
                <a:ext cx="153075" cy="183291"/>
              </a:xfrm>
              <a:custGeom>
                <a:avLst/>
                <a:gdLst>
                  <a:gd name="T0" fmla="*/ 0 w 225"/>
                  <a:gd name="T1" fmla="*/ 149 h 149"/>
                  <a:gd name="T2" fmla="*/ 120 w 225"/>
                  <a:gd name="T3" fmla="*/ 79 h 149"/>
                  <a:gd name="T4" fmla="*/ 225 w 225"/>
                  <a:gd name="T5" fmla="*/ 31 h 149"/>
                  <a:gd name="T6" fmla="*/ 225 w 225"/>
                  <a:gd name="T7" fmla="*/ 0 h 149"/>
                  <a:gd name="T8" fmla="*/ 120 w 225"/>
                  <a:gd name="T9" fmla="*/ 48 h 149"/>
                  <a:gd name="T10" fmla="*/ 0 w 225"/>
                  <a:gd name="T11" fmla="*/ 118 h 149"/>
                  <a:gd name="T12" fmla="*/ 0 w 225"/>
                  <a:gd name="T13" fmla="*/ 149 h 149"/>
                </a:gdLst>
                <a:ahLst/>
                <a:cxnLst>
                  <a:cxn ang="0">
                    <a:pos x="T0" y="T1"/>
                  </a:cxn>
                  <a:cxn ang="0">
                    <a:pos x="T2" y="T3"/>
                  </a:cxn>
                  <a:cxn ang="0">
                    <a:pos x="T4" y="T5"/>
                  </a:cxn>
                  <a:cxn ang="0">
                    <a:pos x="T6" y="T7"/>
                  </a:cxn>
                  <a:cxn ang="0">
                    <a:pos x="T8" y="T9"/>
                  </a:cxn>
                  <a:cxn ang="0">
                    <a:pos x="T10" y="T11"/>
                  </a:cxn>
                  <a:cxn ang="0">
                    <a:pos x="T12" y="T13"/>
                  </a:cxn>
                </a:cxnLst>
                <a:rect l="0" t="0" r="r" b="b"/>
                <a:pathLst>
                  <a:path w="225" h="149">
                    <a:moveTo>
                      <a:pt x="0" y="149"/>
                    </a:moveTo>
                    <a:cubicBezTo>
                      <a:pt x="0" y="121"/>
                      <a:pt x="66" y="98"/>
                      <a:pt x="120" y="79"/>
                    </a:cubicBezTo>
                    <a:cubicBezTo>
                      <a:pt x="176" y="59"/>
                      <a:pt x="225" y="52"/>
                      <a:pt x="225" y="31"/>
                    </a:cubicBezTo>
                    <a:cubicBezTo>
                      <a:pt x="225" y="0"/>
                      <a:pt x="225" y="0"/>
                      <a:pt x="225" y="0"/>
                    </a:cubicBezTo>
                    <a:cubicBezTo>
                      <a:pt x="225" y="21"/>
                      <a:pt x="176" y="28"/>
                      <a:pt x="120" y="48"/>
                    </a:cubicBezTo>
                    <a:cubicBezTo>
                      <a:pt x="66" y="67"/>
                      <a:pt x="0" y="90"/>
                      <a:pt x="0" y="118"/>
                    </a:cubicBezTo>
                    <a:lnTo>
                      <a:pt x="0" y="149"/>
                    </a:lnTo>
                    <a:close/>
                  </a:path>
                </a:pathLst>
              </a:custGeom>
              <a:solidFill>
                <a:srgbClr val="00B050"/>
              </a:solidFill>
              <a:ln w="7938" cap="rnd">
                <a:noFill/>
                <a:prstDash val="solid"/>
                <a:round/>
                <a:headEnd/>
                <a:tailEnd/>
              </a:ln>
            </p:spPr>
            <p:txBody>
              <a:bodyPr/>
              <a:lstStyle/>
              <a:p>
                <a:endParaRPr lang="fr-FR" b="1"/>
              </a:p>
            </p:txBody>
          </p:sp>
          <p:sp>
            <p:nvSpPr>
              <p:cNvPr id="73" name="Freeform 1595">
                <a:extLst>
                  <a:ext uri="{FF2B5EF4-FFF2-40B4-BE49-F238E27FC236}">
                    <a16:creationId xmlns:a16="http://schemas.microsoft.com/office/drawing/2014/main" id="{0106ABAE-AB07-4223-F55C-70F942E2F4EB}"/>
                  </a:ext>
                </a:extLst>
              </p:cNvPr>
              <p:cNvSpPr>
                <a:spLocks/>
              </p:cNvSpPr>
              <p:nvPr/>
            </p:nvSpPr>
            <p:spPr bwMode="auto">
              <a:xfrm rot="16200000" flipH="1">
                <a:off x="6398699" y="4147684"/>
                <a:ext cx="153075" cy="183753"/>
              </a:xfrm>
              <a:custGeom>
                <a:avLst/>
                <a:gdLst>
                  <a:gd name="T0" fmla="*/ 0 w 225"/>
                  <a:gd name="T1" fmla="*/ 149 h 149"/>
                  <a:gd name="T2" fmla="*/ 120 w 225"/>
                  <a:gd name="T3" fmla="*/ 79 h 149"/>
                  <a:gd name="T4" fmla="*/ 225 w 225"/>
                  <a:gd name="T5" fmla="*/ 31 h 149"/>
                  <a:gd name="T6" fmla="*/ 225 w 225"/>
                  <a:gd name="T7" fmla="*/ 0 h 149"/>
                  <a:gd name="T8" fmla="*/ 120 w 225"/>
                  <a:gd name="T9" fmla="*/ 48 h 149"/>
                  <a:gd name="T10" fmla="*/ 0 w 225"/>
                  <a:gd name="T11" fmla="*/ 118 h 149"/>
                  <a:gd name="T12" fmla="*/ 0 w 225"/>
                  <a:gd name="T13" fmla="*/ 149 h 149"/>
                </a:gdLst>
                <a:ahLst/>
                <a:cxnLst>
                  <a:cxn ang="0">
                    <a:pos x="T0" y="T1"/>
                  </a:cxn>
                  <a:cxn ang="0">
                    <a:pos x="T2" y="T3"/>
                  </a:cxn>
                  <a:cxn ang="0">
                    <a:pos x="T4" y="T5"/>
                  </a:cxn>
                  <a:cxn ang="0">
                    <a:pos x="T6" y="T7"/>
                  </a:cxn>
                  <a:cxn ang="0">
                    <a:pos x="T8" y="T9"/>
                  </a:cxn>
                  <a:cxn ang="0">
                    <a:pos x="T10" y="T11"/>
                  </a:cxn>
                  <a:cxn ang="0">
                    <a:pos x="T12" y="T13"/>
                  </a:cxn>
                </a:cxnLst>
                <a:rect l="0" t="0" r="r" b="b"/>
                <a:pathLst>
                  <a:path w="225" h="149">
                    <a:moveTo>
                      <a:pt x="0" y="149"/>
                    </a:moveTo>
                    <a:cubicBezTo>
                      <a:pt x="0" y="121"/>
                      <a:pt x="66" y="98"/>
                      <a:pt x="120" y="79"/>
                    </a:cubicBezTo>
                    <a:cubicBezTo>
                      <a:pt x="176" y="59"/>
                      <a:pt x="225" y="52"/>
                      <a:pt x="225" y="31"/>
                    </a:cubicBezTo>
                    <a:cubicBezTo>
                      <a:pt x="225" y="0"/>
                      <a:pt x="225" y="0"/>
                      <a:pt x="225" y="0"/>
                    </a:cubicBezTo>
                    <a:cubicBezTo>
                      <a:pt x="225" y="21"/>
                      <a:pt x="176" y="28"/>
                      <a:pt x="120" y="48"/>
                    </a:cubicBezTo>
                    <a:cubicBezTo>
                      <a:pt x="66" y="67"/>
                      <a:pt x="0" y="90"/>
                      <a:pt x="0" y="118"/>
                    </a:cubicBezTo>
                    <a:lnTo>
                      <a:pt x="0" y="149"/>
                    </a:lnTo>
                    <a:close/>
                  </a:path>
                </a:pathLst>
              </a:custGeom>
              <a:solidFill>
                <a:srgbClr val="FF0000"/>
              </a:solidFill>
              <a:ln w="7938" cap="rnd">
                <a:noFill/>
                <a:prstDash val="solid"/>
                <a:round/>
                <a:headEnd/>
                <a:tailEnd/>
              </a:ln>
            </p:spPr>
            <p:txBody>
              <a:bodyPr/>
              <a:lstStyle/>
              <a:p>
                <a:endParaRPr lang="fr-FR" b="1"/>
              </a:p>
            </p:txBody>
          </p:sp>
          <p:sp>
            <p:nvSpPr>
              <p:cNvPr id="74" name="Freeform 1597">
                <a:extLst>
                  <a:ext uri="{FF2B5EF4-FFF2-40B4-BE49-F238E27FC236}">
                    <a16:creationId xmlns:a16="http://schemas.microsoft.com/office/drawing/2014/main" id="{35132B38-E79E-5318-C494-C31E1436DDA6}"/>
                  </a:ext>
                </a:extLst>
              </p:cNvPr>
              <p:cNvSpPr>
                <a:spLocks/>
              </p:cNvSpPr>
              <p:nvPr/>
            </p:nvSpPr>
            <p:spPr bwMode="auto">
              <a:xfrm rot="16200000" flipH="1">
                <a:off x="6694181" y="4147684"/>
                <a:ext cx="153075" cy="183753"/>
              </a:xfrm>
              <a:custGeom>
                <a:avLst/>
                <a:gdLst>
                  <a:gd name="T0" fmla="*/ 0 w 225"/>
                  <a:gd name="T1" fmla="*/ 149 h 149"/>
                  <a:gd name="T2" fmla="*/ 120 w 225"/>
                  <a:gd name="T3" fmla="*/ 79 h 149"/>
                  <a:gd name="T4" fmla="*/ 225 w 225"/>
                  <a:gd name="T5" fmla="*/ 31 h 149"/>
                  <a:gd name="T6" fmla="*/ 225 w 225"/>
                  <a:gd name="T7" fmla="*/ 0 h 149"/>
                  <a:gd name="T8" fmla="*/ 120 w 225"/>
                  <a:gd name="T9" fmla="*/ 48 h 149"/>
                  <a:gd name="T10" fmla="*/ 0 w 225"/>
                  <a:gd name="T11" fmla="*/ 118 h 149"/>
                  <a:gd name="T12" fmla="*/ 0 w 225"/>
                  <a:gd name="T13" fmla="*/ 149 h 149"/>
                </a:gdLst>
                <a:ahLst/>
                <a:cxnLst>
                  <a:cxn ang="0">
                    <a:pos x="T0" y="T1"/>
                  </a:cxn>
                  <a:cxn ang="0">
                    <a:pos x="T2" y="T3"/>
                  </a:cxn>
                  <a:cxn ang="0">
                    <a:pos x="T4" y="T5"/>
                  </a:cxn>
                  <a:cxn ang="0">
                    <a:pos x="T6" y="T7"/>
                  </a:cxn>
                  <a:cxn ang="0">
                    <a:pos x="T8" y="T9"/>
                  </a:cxn>
                  <a:cxn ang="0">
                    <a:pos x="T10" y="T11"/>
                  </a:cxn>
                  <a:cxn ang="0">
                    <a:pos x="T12" y="T13"/>
                  </a:cxn>
                </a:cxnLst>
                <a:rect l="0" t="0" r="r" b="b"/>
                <a:pathLst>
                  <a:path w="225" h="149">
                    <a:moveTo>
                      <a:pt x="0" y="149"/>
                    </a:moveTo>
                    <a:cubicBezTo>
                      <a:pt x="0" y="121"/>
                      <a:pt x="66" y="98"/>
                      <a:pt x="120" y="79"/>
                    </a:cubicBezTo>
                    <a:cubicBezTo>
                      <a:pt x="176" y="59"/>
                      <a:pt x="225" y="52"/>
                      <a:pt x="225" y="31"/>
                    </a:cubicBezTo>
                    <a:cubicBezTo>
                      <a:pt x="225" y="0"/>
                      <a:pt x="225" y="0"/>
                      <a:pt x="225" y="0"/>
                    </a:cubicBezTo>
                    <a:cubicBezTo>
                      <a:pt x="225" y="21"/>
                      <a:pt x="176" y="28"/>
                      <a:pt x="120" y="48"/>
                    </a:cubicBezTo>
                    <a:cubicBezTo>
                      <a:pt x="66" y="67"/>
                      <a:pt x="0" y="90"/>
                      <a:pt x="0" y="118"/>
                    </a:cubicBezTo>
                    <a:lnTo>
                      <a:pt x="0" y="149"/>
                    </a:lnTo>
                    <a:close/>
                  </a:path>
                </a:pathLst>
              </a:custGeom>
              <a:solidFill>
                <a:srgbClr val="00B050"/>
              </a:solidFill>
              <a:ln w="7938" cap="rnd">
                <a:noFill/>
                <a:prstDash val="solid"/>
                <a:round/>
                <a:headEnd/>
                <a:tailEnd/>
              </a:ln>
            </p:spPr>
            <p:txBody>
              <a:bodyPr/>
              <a:lstStyle/>
              <a:p>
                <a:endParaRPr lang="fr-FR" b="1"/>
              </a:p>
            </p:txBody>
          </p:sp>
          <p:sp>
            <p:nvSpPr>
              <p:cNvPr id="75" name="Freeform 1607">
                <a:extLst>
                  <a:ext uri="{FF2B5EF4-FFF2-40B4-BE49-F238E27FC236}">
                    <a16:creationId xmlns:a16="http://schemas.microsoft.com/office/drawing/2014/main" id="{CC45D120-41B7-1130-B66A-A203D5584E14}"/>
                  </a:ext>
                </a:extLst>
              </p:cNvPr>
              <p:cNvSpPr>
                <a:spLocks/>
              </p:cNvSpPr>
              <p:nvPr/>
            </p:nvSpPr>
            <p:spPr bwMode="auto">
              <a:xfrm rot="16200000" flipH="1">
                <a:off x="6990356" y="4148377"/>
                <a:ext cx="153075" cy="182368"/>
              </a:xfrm>
              <a:custGeom>
                <a:avLst/>
                <a:gdLst>
                  <a:gd name="T0" fmla="*/ 0 w 225"/>
                  <a:gd name="T1" fmla="*/ 148 h 148"/>
                  <a:gd name="T2" fmla="*/ 120 w 225"/>
                  <a:gd name="T3" fmla="*/ 78 h 148"/>
                  <a:gd name="T4" fmla="*/ 225 w 225"/>
                  <a:gd name="T5" fmla="*/ 30 h 148"/>
                  <a:gd name="T6" fmla="*/ 225 w 225"/>
                  <a:gd name="T7" fmla="*/ 0 h 148"/>
                  <a:gd name="T8" fmla="*/ 120 w 225"/>
                  <a:gd name="T9" fmla="*/ 47 h 148"/>
                  <a:gd name="T10" fmla="*/ 0 w 225"/>
                  <a:gd name="T11" fmla="*/ 117 h 148"/>
                  <a:gd name="T12" fmla="*/ 0 w 225"/>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225" h="148">
                    <a:moveTo>
                      <a:pt x="0" y="148"/>
                    </a:moveTo>
                    <a:cubicBezTo>
                      <a:pt x="0" y="120"/>
                      <a:pt x="66" y="97"/>
                      <a:pt x="120" y="78"/>
                    </a:cubicBezTo>
                    <a:cubicBezTo>
                      <a:pt x="176" y="58"/>
                      <a:pt x="225" y="51"/>
                      <a:pt x="225" y="30"/>
                    </a:cubicBezTo>
                    <a:cubicBezTo>
                      <a:pt x="225" y="0"/>
                      <a:pt x="225" y="0"/>
                      <a:pt x="225" y="0"/>
                    </a:cubicBezTo>
                    <a:cubicBezTo>
                      <a:pt x="225" y="20"/>
                      <a:pt x="176" y="28"/>
                      <a:pt x="120" y="47"/>
                    </a:cubicBezTo>
                    <a:cubicBezTo>
                      <a:pt x="66" y="66"/>
                      <a:pt x="0" y="89"/>
                      <a:pt x="0" y="117"/>
                    </a:cubicBezTo>
                    <a:lnTo>
                      <a:pt x="0" y="148"/>
                    </a:lnTo>
                    <a:close/>
                  </a:path>
                </a:pathLst>
              </a:custGeom>
              <a:solidFill>
                <a:srgbClr val="00B050"/>
              </a:solidFill>
              <a:ln w="7938" cap="rnd">
                <a:noFill/>
                <a:prstDash val="solid"/>
                <a:round/>
                <a:headEnd/>
                <a:tailEnd/>
              </a:ln>
            </p:spPr>
            <p:txBody>
              <a:bodyPr/>
              <a:lstStyle/>
              <a:p>
                <a:endParaRPr lang="fr-FR" b="1"/>
              </a:p>
            </p:txBody>
          </p:sp>
        </p:grpSp>
        <p:sp>
          <p:nvSpPr>
            <p:cNvPr id="85" name="ZoneTexte 84">
              <a:extLst>
                <a:ext uri="{FF2B5EF4-FFF2-40B4-BE49-F238E27FC236}">
                  <a16:creationId xmlns:a16="http://schemas.microsoft.com/office/drawing/2014/main" id="{D8947665-9E16-1A5B-D15F-3845A514372F}"/>
                </a:ext>
              </a:extLst>
            </p:cNvPr>
            <p:cNvSpPr txBox="1"/>
            <p:nvPr/>
          </p:nvSpPr>
          <p:spPr>
            <a:xfrm>
              <a:off x="5367130" y="4150105"/>
              <a:ext cx="1111331" cy="523220"/>
            </a:xfrm>
            <a:prstGeom prst="rect">
              <a:avLst/>
            </a:prstGeom>
            <a:noFill/>
          </p:spPr>
          <p:txBody>
            <a:bodyPr wrap="none" rtlCol="0">
              <a:spAutoFit/>
            </a:bodyPr>
            <a:lstStyle/>
            <a:p>
              <a:pPr algn="ctr"/>
              <a:r>
                <a:rPr lang="en-US" sz="1400" b="1">
                  <a:latin typeface="Calibri" panose="020F0502020204030204" pitchFamily="34" charset="0"/>
                  <a:ea typeface="Calibri" panose="020F0502020204030204" pitchFamily="34" charset="0"/>
                  <a:cs typeface="Calibri" panose="020F0502020204030204" pitchFamily="34" charset="0"/>
                </a:rPr>
                <a:t>HIV-infected</a:t>
              </a:r>
              <a:br>
                <a:rPr lang="en-US" sz="1400" b="1">
                  <a:latin typeface="Calibri" panose="020F0502020204030204" pitchFamily="34" charset="0"/>
                  <a:ea typeface="Calibri" panose="020F0502020204030204" pitchFamily="34" charset="0"/>
                  <a:cs typeface="Calibri" panose="020F0502020204030204" pitchFamily="34" charset="0"/>
                </a:rPr>
              </a:br>
              <a:r>
                <a:rPr lang="en-US" sz="1400" b="1">
                  <a:latin typeface="Calibri" panose="020F0502020204030204" pitchFamily="34" charset="0"/>
                  <a:ea typeface="Calibri" panose="020F0502020204030204" pitchFamily="34" charset="0"/>
                  <a:cs typeface="Calibri" panose="020F0502020204030204" pitchFamily="34" charset="0"/>
                </a:rPr>
                <a:t>CD4 T cell</a:t>
              </a:r>
            </a:p>
          </p:txBody>
        </p:sp>
        <p:sp>
          <p:nvSpPr>
            <p:cNvPr id="86" name="Flèche : courbe vers le bas 5149">
              <a:extLst>
                <a:ext uri="{FF2B5EF4-FFF2-40B4-BE49-F238E27FC236}">
                  <a16:creationId xmlns:a16="http://schemas.microsoft.com/office/drawing/2014/main" id="{41BD1315-17F7-B960-169B-C92CCF141E7A}"/>
                </a:ext>
              </a:extLst>
            </p:cNvPr>
            <p:cNvSpPr/>
            <p:nvPr/>
          </p:nvSpPr>
          <p:spPr bwMode="auto">
            <a:xfrm flipH="1">
              <a:off x="7655450" y="2613320"/>
              <a:ext cx="2197610" cy="712131"/>
            </a:xfrm>
            <a:prstGeom prst="curvedDownArrow">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latin typeface="Arial" charset="0"/>
              </a:endParaRPr>
            </a:p>
          </p:txBody>
        </p:sp>
        <p:sp>
          <p:nvSpPr>
            <p:cNvPr id="87" name="ZoneTexte 86">
              <a:extLst>
                <a:ext uri="{FF2B5EF4-FFF2-40B4-BE49-F238E27FC236}">
                  <a16:creationId xmlns:a16="http://schemas.microsoft.com/office/drawing/2014/main" id="{A9D5F45C-09C6-148D-CCA2-B714FD4B3BAE}"/>
                </a:ext>
              </a:extLst>
            </p:cNvPr>
            <p:cNvSpPr txBox="1"/>
            <p:nvPr/>
          </p:nvSpPr>
          <p:spPr>
            <a:xfrm>
              <a:off x="8541321" y="2268477"/>
              <a:ext cx="525721" cy="307777"/>
            </a:xfrm>
            <a:prstGeom prst="rect">
              <a:avLst/>
            </a:prstGeom>
            <a:noFill/>
          </p:spPr>
          <p:txBody>
            <a:bodyPr wrap="none" rtlCol="0">
              <a:spAutoFit/>
            </a:bodyPr>
            <a:lstStyle/>
            <a:p>
              <a:pPr algn="ctr"/>
              <a:r>
                <a:rPr lang="en-US" sz="1400" b="1">
                  <a:latin typeface="Calibri" panose="020F0502020204030204" pitchFamily="34" charset="0"/>
                  <a:ea typeface="Calibri" panose="020F0502020204030204" pitchFamily="34" charset="0"/>
                  <a:cs typeface="Calibri" panose="020F0502020204030204" pitchFamily="34" charset="0"/>
                </a:rPr>
                <a:t>Lysis</a:t>
              </a:r>
            </a:p>
          </p:txBody>
        </p:sp>
        <p:sp>
          <p:nvSpPr>
            <p:cNvPr id="88" name="ZoneTexte 87">
              <a:extLst>
                <a:ext uri="{FF2B5EF4-FFF2-40B4-BE49-F238E27FC236}">
                  <a16:creationId xmlns:a16="http://schemas.microsoft.com/office/drawing/2014/main" id="{B01632D9-E736-195A-1676-39C301C4FF0A}"/>
                </a:ext>
              </a:extLst>
            </p:cNvPr>
            <p:cNvSpPr txBox="1"/>
            <p:nvPr/>
          </p:nvSpPr>
          <p:spPr>
            <a:xfrm>
              <a:off x="11048961" y="3984549"/>
              <a:ext cx="763287" cy="523220"/>
            </a:xfrm>
            <a:prstGeom prst="rect">
              <a:avLst/>
            </a:prstGeom>
            <a:noFill/>
          </p:spPr>
          <p:txBody>
            <a:bodyPr wrap="none" rtlCol="0">
              <a:spAutoFit/>
            </a:bodyPr>
            <a:lstStyle/>
            <a:p>
              <a:pPr algn="ctr"/>
              <a:r>
                <a:rPr lang="en-US" sz="1400" b="1">
                  <a:latin typeface="Calibri" panose="020F0502020204030204" pitchFamily="34" charset="0"/>
                  <a:ea typeface="Calibri" panose="020F0502020204030204" pitchFamily="34" charset="0"/>
                  <a:cs typeface="Calibri" panose="020F0502020204030204" pitchFamily="34" charset="0"/>
                </a:rPr>
                <a:t>Effector</a:t>
              </a:r>
              <a:br>
                <a:rPr lang="en-US" sz="1400" b="1">
                  <a:latin typeface="Calibri" panose="020F0502020204030204" pitchFamily="34" charset="0"/>
                  <a:ea typeface="Calibri" panose="020F0502020204030204" pitchFamily="34" charset="0"/>
                  <a:cs typeface="Calibri" panose="020F0502020204030204" pitchFamily="34" charset="0"/>
                </a:rPr>
              </a:br>
              <a:r>
                <a:rPr lang="en-US" sz="1400" b="1">
                  <a:latin typeface="Calibri" panose="020F0502020204030204" pitchFamily="34" charset="0"/>
                  <a:ea typeface="Calibri" panose="020F0502020204030204" pitchFamily="34" charset="0"/>
                  <a:cs typeface="Calibri" panose="020F0502020204030204" pitchFamily="34" charset="0"/>
                </a:rPr>
                <a:t>T cell</a:t>
              </a:r>
            </a:p>
          </p:txBody>
        </p:sp>
        <p:sp>
          <p:nvSpPr>
            <p:cNvPr id="89" name="ZoneTexte 88">
              <a:extLst>
                <a:ext uri="{FF2B5EF4-FFF2-40B4-BE49-F238E27FC236}">
                  <a16:creationId xmlns:a16="http://schemas.microsoft.com/office/drawing/2014/main" id="{80B6D5D5-9BE0-9005-30B8-2DDCEC101F00}"/>
                </a:ext>
              </a:extLst>
            </p:cNvPr>
            <p:cNvSpPr txBox="1"/>
            <p:nvPr/>
          </p:nvSpPr>
          <p:spPr>
            <a:xfrm>
              <a:off x="8221832" y="6470354"/>
              <a:ext cx="688906" cy="277530"/>
            </a:xfrm>
            <a:prstGeom prst="rect">
              <a:avLst/>
            </a:prstGeom>
            <a:noFill/>
          </p:spPr>
          <p:txBody>
            <a:bodyPr wrap="none" rtlCol="0">
              <a:spAutoFit/>
            </a:bodyPr>
            <a:lstStyle/>
            <a:p>
              <a:pPr algn="ctr"/>
              <a:r>
                <a:rPr lang="fr-FR" sz="1400" b="1" dirty="0">
                  <a:latin typeface="Calibri" panose="020F0502020204030204" pitchFamily="34" charset="0"/>
                  <a:ea typeface="Calibri" panose="020F0502020204030204" pitchFamily="34" charset="0"/>
                  <a:cs typeface="Calibri" panose="020F0502020204030204" pitchFamily="34" charset="0"/>
                </a:rPr>
                <a:t>GS-8588</a:t>
              </a:r>
            </a:p>
          </p:txBody>
        </p:sp>
        <p:sp>
          <p:nvSpPr>
            <p:cNvPr id="90" name="ZoneTexte 89">
              <a:extLst>
                <a:ext uri="{FF2B5EF4-FFF2-40B4-BE49-F238E27FC236}">
                  <a16:creationId xmlns:a16="http://schemas.microsoft.com/office/drawing/2014/main" id="{F225053B-6EBC-7E10-0FD9-737F530BC268}"/>
                </a:ext>
              </a:extLst>
            </p:cNvPr>
            <p:cNvSpPr txBox="1"/>
            <p:nvPr/>
          </p:nvSpPr>
          <p:spPr>
            <a:xfrm>
              <a:off x="7808171" y="5505732"/>
              <a:ext cx="724878" cy="400110"/>
            </a:xfrm>
            <a:prstGeom prst="rect">
              <a:avLst/>
            </a:prstGeom>
            <a:noFill/>
          </p:spPr>
          <p:txBody>
            <a:bodyPr wrap="none" rtlCol="0">
              <a:spAutoFit/>
            </a:bodyPr>
            <a:lstStyle/>
            <a:p>
              <a:pPr algn="ctr"/>
              <a:r>
                <a:rPr lang="fr-FR" sz="1000" b="1" dirty="0">
                  <a:solidFill>
                    <a:srgbClr val="C00000"/>
                  </a:solidFill>
                  <a:latin typeface="Calibri" panose="020F0502020204030204" pitchFamily="34" charset="0"/>
                  <a:ea typeface="Calibri" panose="020F0502020204030204" pitchFamily="34" charset="0"/>
                  <a:cs typeface="Calibri" panose="020F0502020204030204" pitchFamily="34" charset="0"/>
                </a:rPr>
                <a:t>Domain 1 </a:t>
              </a:r>
            </a:p>
            <a:p>
              <a:pPr algn="ctr"/>
              <a:r>
                <a:rPr lang="fr-FR" sz="1000" b="1" dirty="0">
                  <a:solidFill>
                    <a:srgbClr val="C00000"/>
                  </a:solidFill>
                  <a:latin typeface="Calibri" panose="020F0502020204030204" pitchFamily="34" charset="0"/>
                  <a:ea typeface="Calibri" panose="020F0502020204030204" pitchFamily="34" charset="0"/>
                  <a:cs typeface="Calibri" panose="020F0502020204030204" pitchFamily="34" charset="0"/>
                </a:rPr>
                <a:t>variant</a:t>
              </a:r>
            </a:p>
          </p:txBody>
        </p:sp>
        <p:sp>
          <p:nvSpPr>
            <p:cNvPr id="91" name="ZoneTexte 90">
              <a:extLst>
                <a:ext uri="{FF2B5EF4-FFF2-40B4-BE49-F238E27FC236}">
                  <a16:creationId xmlns:a16="http://schemas.microsoft.com/office/drawing/2014/main" id="{58EDB83B-78DA-33A0-4C9A-F6A77D0A9068}"/>
                </a:ext>
              </a:extLst>
            </p:cNvPr>
            <p:cNvSpPr txBox="1"/>
            <p:nvPr/>
          </p:nvSpPr>
          <p:spPr>
            <a:xfrm>
              <a:off x="8358132" y="4964514"/>
              <a:ext cx="323285" cy="222023"/>
            </a:xfrm>
            <a:prstGeom prst="rect">
              <a:avLst/>
            </a:prstGeom>
            <a:noFill/>
          </p:spPr>
          <p:txBody>
            <a:bodyPr wrap="none" rtlCol="0">
              <a:spAutoFit/>
            </a:bodyPr>
            <a:lstStyle/>
            <a:p>
              <a:pPr algn="ctr"/>
              <a:r>
                <a:rPr lang="fr-FR" sz="1000" b="1" dirty="0" err="1">
                  <a:solidFill>
                    <a:srgbClr val="C00000"/>
                  </a:solidFill>
                  <a:latin typeface="Calibri" panose="020F0502020204030204" pitchFamily="34" charset="0"/>
                  <a:ea typeface="Calibri" panose="020F0502020204030204" pitchFamily="34" charset="0"/>
                  <a:cs typeface="Calibri" panose="020F0502020204030204" pitchFamily="34" charset="0"/>
                </a:rPr>
                <a:t>Env</a:t>
              </a:r>
              <a:endParaRPr lang="fr-FR" sz="10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92" name="ZoneTexte 91">
              <a:extLst>
                <a:ext uri="{FF2B5EF4-FFF2-40B4-BE49-F238E27FC236}">
                  <a16:creationId xmlns:a16="http://schemas.microsoft.com/office/drawing/2014/main" id="{A8E322F0-CBDB-6493-18A8-4C335D4D56C7}"/>
                </a:ext>
              </a:extLst>
            </p:cNvPr>
            <p:cNvSpPr txBox="1"/>
            <p:nvPr/>
          </p:nvSpPr>
          <p:spPr>
            <a:xfrm>
              <a:off x="8696071" y="4964514"/>
              <a:ext cx="341155" cy="222023"/>
            </a:xfrm>
            <a:prstGeom prst="rect">
              <a:avLst/>
            </a:prstGeom>
            <a:noFill/>
          </p:spPr>
          <p:txBody>
            <a:bodyPr wrap="none" rtlCol="0">
              <a:spAutoFit/>
            </a:bodyPr>
            <a:lstStyle/>
            <a:p>
              <a:pPr algn="ctr"/>
              <a:r>
                <a:rPr lang="fr-FR" sz="1000" b="1" dirty="0">
                  <a:solidFill>
                    <a:srgbClr val="0066FF"/>
                  </a:solidFill>
                  <a:latin typeface="Calibri" panose="020F0502020204030204" pitchFamily="34" charset="0"/>
                  <a:ea typeface="Calibri" panose="020F0502020204030204" pitchFamily="34" charset="0"/>
                  <a:cs typeface="Calibri" panose="020F0502020204030204" pitchFamily="34" charset="0"/>
                </a:rPr>
                <a:t>CD3</a:t>
              </a:r>
            </a:p>
          </p:txBody>
        </p:sp>
        <p:sp>
          <p:nvSpPr>
            <p:cNvPr id="93" name="ZoneTexte 92">
              <a:extLst>
                <a:ext uri="{FF2B5EF4-FFF2-40B4-BE49-F238E27FC236}">
                  <a16:creationId xmlns:a16="http://schemas.microsoft.com/office/drawing/2014/main" id="{D0D5C22C-9F01-29DB-0AB0-59102DAF50C9}"/>
                </a:ext>
              </a:extLst>
            </p:cNvPr>
            <p:cNvSpPr txBox="1"/>
            <p:nvPr/>
          </p:nvSpPr>
          <p:spPr>
            <a:xfrm>
              <a:off x="8828353" y="5652456"/>
              <a:ext cx="659155" cy="246221"/>
            </a:xfrm>
            <a:prstGeom prst="rect">
              <a:avLst/>
            </a:prstGeom>
            <a:noFill/>
          </p:spPr>
          <p:txBody>
            <a:bodyPr wrap="none" rtlCol="0">
              <a:spAutoFit/>
            </a:bodyPr>
            <a:lstStyle/>
            <a:p>
              <a:pPr algn="ctr"/>
              <a:r>
                <a:rPr lang="fr-FR" sz="1000" b="1" dirty="0">
                  <a:solidFill>
                    <a:srgbClr val="C00000"/>
                  </a:solidFill>
                  <a:latin typeface="Calibri" panose="020F0502020204030204" pitchFamily="34" charset="0"/>
                  <a:ea typeface="Calibri" panose="020F0502020204030204" pitchFamily="34" charset="0"/>
                  <a:cs typeface="Calibri" panose="020F0502020204030204" pitchFamily="34" charset="0"/>
                </a:rPr>
                <a:t>Anti-CD3</a:t>
              </a:r>
            </a:p>
          </p:txBody>
        </p:sp>
        <p:sp>
          <p:nvSpPr>
            <p:cNvPr id="94" name="ZoneTexte 93">
              <a:extLst>
                <a:ext uri="{FF2B5EF4-FFF2-40B4-BE49-F238E27FC236}">
                  <a16:creationId xmlns:a16="http://schemas.microsoft.com/office/drawing/2014/main" id="{149D9D12-E476-BA65-93E9-7E158A8E7EA8}"/>
                </a:ext>
              </a:extLst>
            </p:cNvPr>
            <p:cNvSpPr txBox="1"/>
            <p:nvPr/>
          </p:nvSpPr>
          <p:spPr>
            <a:xfrm>
              <a:off x="7046232" y="4083084"/>
              <a:ext cx="819100" cy="471800"/>
            </a:xfrm>
            <a:prstGeom prst="rect">
              <a:avLst/>
            </a:prstGeom>
            <a:noFill/>
          </p:spPr>
          <p:txBody>
            <a:bodyPr wrap="none" rtlCol="0">
              <a:spAutoFit/>
            </a:bodyPr>
            <a:lstStyle/>
            <a:p>
              <a:pPr algn="ctr"/>
              <a:r>
                <a:rPr lang="fr-FR" sz="1400" b="1" dirty="0">
                  <a:solidFill>
                    <a:srgbClr val="C00000"/>
                  </a:solidFill>
                  <a:latin typeface="Calibri" panose="020F0502020204030204" pitchFamily="34" charset="0"/>
                  <a:ea typeface="Calibri" panose="020F0502020204030204" pitchFamily="34" charset="0"/>
                  <a:cs typeface="Calibri" panose="020F0502020204030204" pitchFamily="34" charset="0"/>
                </a:rPr>
                <a:t>Integrated</a:t>
              </a:r>
              <a:br>
                <a:rPr lang="fr-FR" sz="1400" b="1" dirty="0">
                  <a:solidFill>
                    <a:srgbClr val="C00000"/>
                  </a:solidFill>
                  <a:latin typeface="Calibri" panose="020F0502020204030204" pitchFamily="34" charset="0"/>
                  <a:ea typeface="Calibri" panose="020F0502020204030204" pitchFamily="34" charset="0"/>
                  <a:cs typeface="Calibri" panose="020F0502020204030204" pitchFamily="34" charset="0"/>
                </a:rPr>
              </a:br>
              <a:r>
                <a:rPr lang="fr-FR" sz="1400" b="1" dirty="0">
                  <a:solidFill>
                    <a:srgbClr val="C00000"/>
                  </a:solidFill>
                  <a:latin typeface="Calibri" panose="020F0502020204030204" pitchFamily="34" charset="0"/>
                  <a:ea typeface="Calibri" panose="020F0502020204030204" pitchFamily="34" charset="0"/>
                  <a:cs typeface="Calibri" panose="020F0502020204030204" pitchFamily="34" charset="0"/>
                </a:rPr>
                <a:t>HIV DNA</a:t>
              </a:r>
            </a:p>
          </p:txBody>
        </p:sp>
      </p:grpSp>
      <p:sp>
        <p:nvSpPr>
          <p:cNvPr id="96" name="ZoneTexte 95">
            <a:extLst>
              <a:ext uri="{FF2B5EF4-FFF2-40B4-BE49-F238E27FC236}">
                <a16:creationId xmlns:a16="http://schemas.microsoft.com/office/drawing/2014/main" id="{1C5A8135-6765-D400-9A9C-837467E12B8D}"/>
              </a:ext>
            </a:extLst>
          </p:cNvPr>
          <p:cNvSpPr txBox="1"/>
          <p:nvPr/>
        </p:nvSpPr>
        <p:spPr>
          <a:xfrm>
            <a:off x="7281800" y="1544864"/>
            <a:ext cx="3342582" cy="400110"/>
          </a:xfrm>
          <a:prstGeom prst="rect">
            <a:avLst/>
          </a:prstGeom>
          <a:noFill/>
        </p:spPr>
        <p:txBody>
          <a:bodyPr wrap="none" rtlCol="0">
            <a:spAutoFit/>
          </a:bodyPr>
          <a:lstStyle/>
          <a:p>
            <a:r>
              <a:rPr lang="en-US" sz="2000" b="1" dirty="0">
                <a:solidFill>
                  <a:srgbClr val="0070C0"/>
                </a:solidFill>
              </a:rPr>
              <a:t>GS-8588 mechanism of action</a:t>
            </a:r>
          </a:p>
        </p:txBody>
      </p:sp>
    </p:spTree>
    <p:extLst>
      <p:ext uri="{BB962C8B-B14F-4D97-AF65-F5344CB8AC3E}">
        <p14:creationId xmlns:p14="http://schemas.microsoft.com/office/powerpoint/2010/main" val="21435187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2AD613-B673-791D-65A2-7E7E6F0894F4}"/>
              </a:ext>
            </a:extLst>
          </p:cNvPr>
          <p:cNvSpPr>
            <a:spLocks noGrp="1"/>
          </p:cNvSpPr>
          <p:nvPr>
            <p:ph type="title"/>
          </p:nvPr>
        </p:nvSpPr>
        <p:spPr>
          <a:xfrm>
            <a:off x="609599" y="0"/>
            <a:ext cx="11390313" cy="1491539"/>
          </a:xfrm>
        </p:spPr>
        <p:txBody>
          <a:bodyPr>
            <a:normAutofit/>
          </a:bodyPr>
          <a:lstStyle/>
          <a:p>
            <a:r>
              <a:rPr lang="en-US" sz="3000" dirty="0"/>
              <a:t>A new case of HIV remission (« cure » ?) after stem cell transplantation</a:t>
            </a:r>
          </a:p>
        </p:txBody>
      </p:sp>
      <p:graphicFrame>
        <p:nvGraphicFramePr>
          <p:cNvPr id="3" name="Tableau 4">
            <a:extLst>
              <a:ext uri="{FF2B5EF4-FFF2-40B4-BE49-F238E27FC236}">
                <a16:creationId xmlns:a16="http://schemas.microsoft.com/office/drawing/2014/main" id="{8B96B15C-05AE-6759-2D50-7C15B59025CA}"/>
              </a:ext>
            </a:extLst>
          </p:cNvPr>
          <p:cNvGraphicFramePr>
            <a:graphicFrameLocks noGrp="1"/>
          </p:cNvGraphicFramePr>
          <p:nvPr>
            <p:extLst>
              <p:ext uri="{D42A27DB-BD31-4B8C-83A1-F6EECF244321}">
                <p14:modId xmlns:p14="http://schemas.microsoft.com/office/powerpoint/2010/main" val="817335070"/>
              </p:ext>
            </p:extLst>
          </p:nvPr>
        </p:nvGraphicFramePr>
        <p:xfrm>
          <a:off x="767408" y="2475893"/>
          <a:ext cx="11017226" cy="3756984"/>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2888518506"/>
                    </a:ext>
                  </a:extLst>
                </a:gridCol>
                <a:gridCol w="936104">
                  <a:extLst>
                    <a:ext uri="{9D8B030D-6E8A-4147-A177-3AD203B41FA5}">
                      <a16:colId xmlns:a16="http://schemas.microsoft.com/office/drawing/2014/main" val="974665997"/>
                    </a:ext>
                  </a:extLst>
                </a:gridCol>
                <a:gridCol w="864096">
                  <a:extLst>
                    <a:ext uri="{9D8B030D-6E8A-4147-A177-3AD203B41FA5}">
                      <a16:colId xmlns:a16="http://schemas.microsoft.com/office/drawing/2014/main" val="2013358873"/>
                    </a:ext>
                  </a:extLst>
                </a:gridCol>
                <a:gridCol w="2088232">
                  <a:extLst>
                    <a:ext uri="{9D8B030D-6E8A-4147-A177-3AD203B41FA5}">
                      <a16:colId xmlns:a16="http://schemas.microsoft.com/office/drawing/2014/main" val="1465526475"/>
                    </a:ext>
                  </a:extLst>
                </a:gridCol>
                <a:gridCol w="2016224">
                  <a:extLst>
                    <a:ext uri="{9D8B030D-6E8A-4147-A177-3AD203B41FA5}">
                      <a16:colId xmlns:a16="http://schemas.microsoft.com/office/drawing/2014/main" val="2374098492"/>
                    </a:ext>
                  </a:extLst>
                </a:gridCol>
                <a:gridCol w="1224136">
                  <a:extLst>
                    <a:ext uri="{9D8B030D-6E8A-4147-A177-3AD203B41FA5}">
                      <a16:colId xmlns:a16="http://schemas.microsoft.com/office/drawing/2014/main" val="2598936671"/>
                    </a:ext>
                  </a:extLst>
                </a:gridCol>
                <a:gridCol w="2160242">
                  <a:extLst>
                    <a:ext uri="{9D8B030D-6E8A-4147-A177-3AD203B41FA5}">
                      <a16:colId xmlns:a16="http://schemas.microsoft.com/office/drawing/2014/main" val="3359089278"/>
                    </a:ext>
                  </a:extLst>
                </a:gridCol>
              </a:tblGrid>
              <a:tr h="421086">
                <a:tc>
                  <a:txBody>
                    <a:bodyPr/>
                    <a:lstStyle/>
                    <a:p>
                      <a:r>
                        <a:rPr lang="en-US" sz="1400" noProof="0" dirty="0">
                          <a:solidFill>
                            <a:schemeClr val="tx1"/>
                          </a:solidFill>
                        </a:rPr>
                        <a:t>Case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B9DCF1"/>
                    </a:solidFill>
                  </a:tcPr>
                </a:tc>
                <a:tc>
                  <a:txBody>
                    <a:bodyPr/>
                    <a:lstStyle/>
                    <a:p>
                      <a:pPr algn="ctr"/>
                      <a:r>
                        <a:rPr lang="en-US" sz="1400" noProof="0" dirty="0">
                          <a:solidFill>
                            <a:schemeClr val="tx1"/>
                          </a:solidFill>
                        </a:rPr>
                        <a:t>Reported year</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B9DCF1"/>
                    </a:solidFill>
                  </a:tcPr>
                </a:tc>
                <a:tc>
                  <a:txBody>
                    <a:bodyPr/>
                    <a:lstStyle/>
                    <a:p>
                      <a:pPr algn="ctr"/>
                      <a:r>
                        <a:rPr lang="en-US" sz="1400" noProof="0" dirty="0">
                          <a:solidFill>
                            <a:schemeClr val="tx1"/>
                          </a:solidFill>
                        </a:rPr>
                        <a:t>Type </a:t>
                      </a:r>
                      <a:br>
                        <a:rPr lang="en-US" sz="1400" noProof="0" dirty="0">
                          <a:solidFill>
                            <a:schemeClr val="tx1"/>
                          </a:solidFill>
                        </a:rPr>
                      </a:br>
                      <a:r>
                        <a:rPr lang="en-US" sz="1400" noProof="0" dirty="0">
                          <a:solidFill>
                            <a:schemeClr val="tx1"/>
                          </a:solidFill>
                        </a:rPr>
                        <a:t>of SCT</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B9DCF1"/>
                    </a:solidFill>
                  </a:tcPr>
                </a:tc>
                <a:tc>
                  <a:txBody>
                    <a:bodyPr/>
                    <a:lstStyle/>
                    <a:p>
                      <a:pPr algn="ctr"/>
                      <a:r>
                        <a:rPr lang="en-US" sz="1400" noProof="0" dirty="0">
                          <a:solidFill>
                            <a:schemeClr val="tx1"/>
                          </a:solidFill>
                        </a:rPr>
                        <a:t>Type of malignancy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B9DCF1"/>
                    </a:solidFill>
                  </a:tcPr>
                </a:tc>
                <a:tc>
                  <a:txBody>
                    <a:bodyPr/>
                    <a:lstStyle/>
                    <a:p>
                      <a:pPr algn="ctr"/>
                      <a:r>
                        <a:rPr lang="en-US" sz="1400" noProof="0" dirty="0">
                          <a:solidFill>
                            <a:schemeClr val="tx1"/>
                          </a:solidFill>
                        </a:rPr>
                        <a:t>CCR5 mutation profile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B9DCF1"/>
                    </a:solidFill>
                  </a:tcPr>
                </a:tc>
                <a:tc>
                  <a:txBody>
                    <a:bodyPr/>
                    <a:lstStyle/>
                    <a:p>
                      <a:pPr algn="ctr"/>
                      <a:r>
                        <a:rPr lang="en-US" sz="1400" noProof="0" dirty="0">
                          <a:solidFill>
                            <a:schemeClr val="tx1"/>
                          </a:solidFill>
                        </a:rPr>
                        <a:t>Time on HIV remission</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B9DCF1"/>
                    </a:solidFill>
                  </a:tcPr>
                </a:tc>
                <a:tc>
                  <a:txBody>
                    <a:bodyPr/>
                    <a:lstStyle/>
                    <a:p>
                      <a:pPr algn="ctr"/>
                      <a:r>
                        <a:rPr lang="en-US" sz="1400" noProof="0" dirty="0">
                          <a:solidFill>
                            <a:schemeClr val="tx1"/>
                          </a:solidFill>
                        </a:rPr>
                        <a:t>Comments</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B9DCF1"/>
                    </a:solidFill>
                  </a:tcPr>
                </a:tc>
                <a:extLst>
                  <a:ext uri="{0D108BD9-81ED-4DB2-BD59-A6C34878D82A}">
                    <a16:rowId xmlns:a16="http://schemas.microsoft.com/office/drawing/2014/main" val="36786953"/>
                  </a:ext>
                </a:extLst>
              </a:tr>
              <a:tr h="421086">
                <a:tc>
                  <a:txBody>
                    <a:bodyPr/>
                    <a:lstStyle/>
                    <a:p>
                      <a:r>
                        <a:rPr lang="en-US" sz="1400" b="1" noProof="0" dirty="0"/>
                        <a:t>Berlin patient</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a:t>2008</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err="1"/>
                        <a:t>aHSCT</a:t>
                      </a:r>
                      <a:endParaRPr lang="en-US" sz="1400" noProof="0"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a:t>Acute myeloid leukemia</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a:t>homozygous</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a:t>14 years</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a:t>Died (recurrent leukemia)</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6779242"/>
                  </a:ext>
                </a:extLst>
              </a:tr>
              <a:tr h="421086">
                <a:tc>
                  <a:txBody>
                    <a:bodyPr/>
                    <a:lstStyle/>
                    <a:p>
                      <a:r>
                        <a:rPr lang="en-US" sz="1400" b="1" noProof="0" dirty="0"/>
                        <a:t>London patient</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a:t>2019</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400" noProof="0" dirty="0" err="1"/>
                        <a:t>aHSCT</a:t>
                      </a:r>
                      <a:endParaRPr lang="en-US" sz="1400" noProof="0"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a:t>Hodgkin disease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homozygous</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a:t>7 years</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endParaRPr lang="en-US" sz="1400" noProof="0"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3463188"/>
                  </a:ext>
                </a:extLst>
              </a:tr>
              <a:tr h="421086">
                <a:tc>
                  <a:txBody>
                    <a:bodyPr/>
                    <a:lstStyle/>
                    <a:p>
                      <a:r>
                        <a:rPr lang="en-US" sz="1400" b="1" noProof="0" dirty="0"/>
                        <a:t>Düsseldorf patient</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a:t>2019</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400" noProof="0" dirty="0" err="1"/>
                        <a:t>aHSCT</a:t>
                      </a:r>
                      <a:endParaRPr lang="en-US" sz="1400" noProof="0"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400" noProof="0" dirty="0"/>
                        <a:t>Acute myeloid leukemia</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homozygous</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a:t>5.5 years</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a:t>Prolonged used of ART before interruption</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35381323"/>
                  </a:ext>
                </a:extLst>
              </a:tr>
              <a:tr h="421086">
                <a:tc>
                  <a:txBody>
                    <a:bodyPr/>
                    <a:lstStyle/>
                    <a:p>
                      <a:r>
                        <a:rPr lang="en-US" sz="1400" b="1" noProof="0" dirty="0"/>
                        <a:t>New-York patient</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a:t>2022</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err="1"/>
                        <a:t>hBCT</a:t>
                      </a:r>
                      <a:endParaRPr lang="en-US" sz="1400" noProof="0"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400" noProof="0" dirty="0"/>
                        <a:t>Acute myeloid leukemia</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homozygous (2 donors)</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a:t>3.5 years</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endParaRPr lang="en-US" sz="1400" noProof="0"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18223263"/>
                  </a:ext>
                </a:extLst>
              </a:tr>
              <a:tr h="421086">
                <a:tc>
                  <a:txBody>
                    <a:bodyPr/>
                    <a:lstStyle/>
                    <a:p>
                      <a:r>
                        <a:rPr lang="en-US" sz="1400" b="1" noProof="0" dirty="0"/>
                        <a:t>City of Hope patient</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a:t>2022</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400" noProof="0" dirty="0" err="1"/>
                        <a:t>aHSCT</a:t>
                      </a:r>
                      <a:endParaRPr lang="en-US" sz="1400" noProof="0"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400" noProof="0" dirty="0"/>
                        <a:t>Acute myeloid leukemia</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homozygous</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a:t>3 years</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a:t>63y old and CD4&lt;100 at time of transplant</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34005983"/>
                  </a:ext>
                </a:extLst>
              </a:tr>
              <a:tr h="421086">
                <a:tc>
                  <a:txBody>
                    <a:bodyPr/>
                    <a:lstStyle/>
                    <a:p>
                      <a:r>
                        <a:rPr lang="en-US" sz="1400" b="1" noProof="0" dirty="0"/>
                        <a:t>Geneva patient</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a:t>2023</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400" noProof="0" dirty="0" err="1"/>
                        <a:t>aHSCT</a:t>
                      </a:r>
                      <a:endParaRPr lang="en-US" sz="1400" noProof="0"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a:t>Extramedullary myeloid tumor</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a:t>No mutation (wild type)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a:t>3 years</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err="1"/>
                        <a:t>Ruxolitinib</a:t>
                      </a:r>
                      <a:r>
                        <a:rPr lang="en-US" sz="1400" noProof="0" dirty="0"/>
                        <a:t> for GHVD (impact on HIV reservoir ?)</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4076192"/>
                  </a:ext>
                </a:extLst>
              </a:tr>
              <a:tr h="421086">
                <a:tc>
                  <a:txBody>
                    <a:bodyPr/>
                    <a:lstStyle/>
                    <a:p>
                      <a:r>
                        <a:rPr lang="en-US" sz="1400" b="1" noProof="0" dirty="0"/>
                        <a:t>New Berlin patient</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a:t>2024</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400" noProof="0" dirty="0" err="1"/>
                        <a:t>aHSCT</a:t>
                      </a:r>
                      <a:endParaRPr lang="en-US" sz="1400" noProof="0"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400" noProof="0" dirty="0"/>
                        <a:t>Acute myeloid leukemia</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a:t>heterozygous</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a:t>5.5 years</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endParaRPr lang="en-US" sz="1400" noProof="0"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79966968"/>
                  </a:ext>
                </a:extLst>
              </a:tr>
            </a:tbl>
          </a:graphicData>
        </a:graphic>
      </p:graphicFrame>
      <p:sp>
        <p:nvSpPr>
          <p:cNvPr id="4" name="ZoneTexte 3">
            <a:extLst>
              <a:ext uri="{FF2B5EF4-FFF2-40B4-BE49-F238E27FC236}">
                <a16:creationId xmlns:a16="http://schemas.microsoft.com/office/drawing/2014/main" id="{69B83E0B-70F7-3798-44CB-F42C7CF8CEAB}"/>
              </a:ext>
            </a:extLst>
          </p:cNvPr>
          <p:cNvSpPr txBox="1"/>
          <p:nvPr/>
        </p:nvSpPr>
        <p:spPr>
          <a:xfrm>
            <a:off x="3101819" y="1621945"/>
            <a:ext cx="5829866" cy="400110"/>
          </a:xfrm>
          <a:prstGeom prst="rect">
            <a:avLst/>
          </a:prstGeom>
          <a:noFill/>
        </p:spPr>
        <p:txBody>
          <a:bodyPr wrap="none" rtlCol="0">
            <a:spAutoFit/>
          </a:bodyPr>
          <a:lstStyle/>
          <a:p>
            <a:r>
              <a:rPr lang="en-US" sz="2000" b="1" dirty="0">
                <a:solidFill>
                  <a:srgbClr val="0070C0"/>
                </a:solidFill>
              </a:rPr>
              <a:t>Cases of HIV long remission after stem cell transplant</a:t>
            </a:r>
          </a:p>
        </p:txBody>
      </p:sp>
      <p:sp>
        <p:nvSpPr>
          <p:cNvPr id="6" name="ZoneTexte 5">
            <a:extLst>
              <a:ext uri="{FF2B5EF4-FFF2-40B4-BE49-F238E27FC236}">
                <a16:creationId xmlns:a16="http://schemas.microsoft.com/office/drawing/2014/main" id="{A5CC720B-DC5F-0A48-7C98-B2B0BD943A46}"/>
              </a:ext>
            </a:extLst>
          </p:cNvPr>
          <p:cNvSpPr txBox="1"/>
          <p:nvPr/>
        </p:nvSpPr>
        <p:spPr>
          <a:xfrm>
            <a:off x="619588" y="6286605"/>
            <a:ext cx="6760505" cy="307777"/>
          </a:xfrm>
          <a:prstGeom prst="rect">
            <a:avLst/>
          </a:prstGeom>
          <a:noFill/>
        </p:spPr>
        <p:txBody>
          <a:bodyPr wrap="none" rtlCol="0">
            <a:spAutoFit/>
          </a:bodyPr>
          <a:lstStyle/>
          <a:p>
            <a:r>
              <a:rPr lang="en-US" sz="1400" dirty="0" err="1"/>
              <a:t>aHSCT</a:t>
            </a:r>
            <a:r>
              <a:rPr lang="en-US" sz="1400" dirty="0"/>
              <a:t> = allogenic hematopoietic stem cell transplant ; </a:t>
            </a:r>
            <a:r>
              <a:rPr lang="en-US" sz="1400" dirty="0" err="1"/>
              <a:t>hCBT</a:t>
            </a:r>
            <a:r>
              <a:rPr lang="en-US" sz="1400" dirty="0"/>
              <a:t> = hap to cord blood transplant</a:t>
            </a:r>
          </a:p>
        </p:txBody>
      </p:sp>
      <p:sp>
        <p:nvSpPr>
          <p:cNvPr id="7" name="Text Placeholder 22">
            <a:extLst>
              <a:ext uri="{FF2B5EF4-FFF2-40B4-BE49-F238E27FC236}">
                <a16:creationId xmlns:a16="http://schemas.microsoft.com/office/drawing/2014/main" id="{00827805-D940-2A8C-7705-0416374F18E7}"/>
              </a:ext>
            </a:extLst>
          </p:cNvPr>
          <p:cNvSpPr txBox="1">
            <a:spLocks/>
          </p:cNvSpPr>
          <p:nvPr/>
        </p:nvSpPr>
        <p:spPr bwMode="auto">
          <a:xfrm>
            <a:off x="9515592" y="6565033"/>
            <a:ext cx="256433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err="1">
                <a:solidFill>
                  <a:schemeClr val="tx1"/>
                </a:solidFill>
                <a:latin typeface="+mn-lt"/>
              </a:rPr>
              <a:t>Gaebler</a:t>
            </a:r>
            <a:r>
              <a:rPr lang="en-US" sz="1200" i="1" kern="0" dirty="0">
                <a:solidFill>
                  <a:schemeClr val="tx1"/>
                </a:solidFill>
                <a:latin typeface="+mn-lt"/>
              </a:rPr>
              <a:t> C, et al</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AIDS2024 ; # SS0402</a:t>
            </a:r>
            <a:r>
              <a:rPr lang="en-US" sz="1200" i="1" kern="0" dirty="0">
                <a:solidFill>
                  <a:schemeClr val="tx1"/>
                </a:solidFill>
                <a:latin typeface="+mn-lt"/>
              </a:rPr>
              <a:t>LB</a:t>
            </a:r>
            <a:endPar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404660936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869FA8-4BB5-BE08-DF57-894085FB04F6}"/>
              </a:ext>
            </a:extLst>
          </p:cNvPr>
          <p:cNvSpPr>
            <a:spLocks noGrp="1"/>
          </p:cNvSpPr>
          <p:nvPr>
            <p:ph type="title"/>
          </p:nvPr>
        </p:nvSpPr>
        <p:spPr>
          <a:xfrm>
            <a:off x="609600" y="258820"/>
            <a:ext cx="8582744" cy="1143000"/>
          </a:xfrm>
        </p:spPr>
        <p:txBody>
          <a:bodyPr>
            <a:normAutofit/>
          </a:bodyPr>
          <a:lstStyle/>
          <a:p>
            <a:r>
              <a:rPr lang="en-US" sz="3000" dirty="0"/>
              <a:t>Switch to DTG/3TC in patients with prior M184V/I</a:t>
            </a:r>
          </a:p>
        </p:txBody>
      </p:sp>
      <p:sp>
        <p:nvSpPr>
          <p:cNvPr id="25" name="Espace réservé du contenu 24">
            <a:extLst>
              <a:ext uri="{FF2B5EF4-FFF2-40B4-BE49-F238E27FC236}">
                <a16:creationId xmlns:a16="http://schemas.microsoft.com/office/drawing/2014/main" id="{9CD28569-75D1-2D75-09DD-30AA4CFA5DB0}"/>
              </a:ext>
            </a:extLst>
          </p:cNvPr>
          <p:cNvSpPr>
            <a:spLocks noGrp="1"/>
          </p:cNvSpPr>
          <p:nvPr>
            <p:ph sz="quarter" idx="13"/>
          </p:nvPr>
        </p:nvSpPr>
        <p:spPr>
          <a:xfrm>
            <a:off x="609600" y="1556792"/>
            <a:ext cx="10972800" cy="1008112"/>
          </a:xfrm>
        </p:spPr>
        <p:txBody>
          <a:bodyPr>
            <a:normAutofit lnSpcReduction="10000"/>
          </a:bodyPr>
          <a:lstStyle/>
          <a:p>
            <a:r>
              <a:rPr lang="en-US" sz="1800" dirty="0"/>
              <a:t>SOLAR-3D: prospective, open-label, study </a:t>
            </a:r>
          </a:p>
          <a:p>
            <a:r>
              <a:rPr lang="en-US" sz="1800" dirty="0"/>
              <a:t>Adults with HIV RNA &lt; 50 c/mL (median duration of suppression: 11.8 years), with prior virologic failure</a:t>
            </a:r>
          </a:p>
          <a:p>
            <a:r>
              <a:rPr lang="en-US" sz="1800" dirty="0"/>
              <a:t>100 patients switched to DTG/3TC (50 with no historical M184V/I, 50 with history of prior M184V/I)</a:t>
            </a:r>
          </a:p>
        </p:txBody>
      </p:sp>
      <p:sp>
        <p:nvSpPr>
          <p:cNvPr id="4" name="Text Placeholder 22">
            <a:extLst>
              <a:ext uri="{FF2B5EF4-FFF2-40B4-BE49-F238E27FC236}">
                <a16:creationId xmlns:a16="http://schemas.microsoft.com/office/drawing/2014/main" id="{5ED85EED-4892-D89B-F18B-BB2CA3EEA262}"/>
              </a:ext>
            </a:extLst>
          </p:cNvPr>
          <p:cNvSpPr txBox="1">
            <a:spLocks/>
          </p:cNvSpPr>
          <p:nvPr/>
        </p:nvSpPr>
        <p:spPr bwMode="auto">
          <a:xfrm>
            <a:off x="9697964" y="6565857"/>
            <a:ext cx="23799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err="1">
                <a:solidFill>
                  <a:schemeClr val="tx1"/>
                </a:solidFill>
                <a:latin typeface="+mn-lt"/>
              </a:rPr>
              <a:t>Blick</a:t>
            </a:r>
            <a:r>
              <a:rPr lang="en-US" sz="1200" i="1" kern="0" dirty="0">
                <a:solidFill>
                  <a:schemeClr val="tx1"/>
                </a:solidFill>
                <a:latin typeface="+mn-lt"/>
              </a:rPr>
              <a:t> G </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et al. AIDS2024 ; # SS0403</a:t>
            </a:r>
            <a:r>
              <a:rPr lang="en-US" sz="1200" i="1" kern="0" dirty="0">
                <a:solidFill>
                  <a:schemeClr val="tx1"/>
                </a:solidFill>
                <a:latin typeface="+mn-lt"/>
              </a:rPr>
              <a:t>LB</a:t>
            </a:r>
            <a:endParaRPr kumimoji="0" lang="en-US" sz="1200" b="0" i="1" u="none" strike="noStrike" kern="0" cap="none" spc="0" normalizeH="0" baseline="0" noProof="0" dirty="0">
              <a:ln>
                <a:noFill/>
              </a:ln>
              <a:solidFill>
                <a:schemeClr val="tx1"/>
              </a:solidFill>
              <a:effectLst/>
              <a:uLnTx/>
              <a:uFillTx/>
              <a:latin typeface="+mn-lt"/>
            </a:endParaRPr>
          </a:p>
        </p:txBody>
      </p:sp>
      <p:sp>
        <p:nvSpPr>
          <p:cNvPr id="42" name="ZoneTexte 41">
            <a:extLst>
              <a:ext uri="{FF2B5EF4-FFF2-40B4-BE49-F238E27FC236}">
                <a16:creationId xmlns:a16="http://schemas.microsoft.com/office/drawing/2014/main" id="{999DB459-BA22-0142-597A-6AA9AD665A48}"/>
              </a:ext>
            </a:extLst>
          </p:cNvPr>
          <p:cNvSpPr txBox="1"/>
          <p:nvPr/>
        </p:nvSpPr>
        <p:spPr>
          <a:xfrm>
            <a:off x="1723467" y="2519392"/>
            <a:ext cx="3019353" cy="646331"/>
          </a:xfrm>
          <a:prstGeom prst="rect">
            <a:avLst/>
          </a:prstGeom>
          <a:noFill/>
        </p:spPr>
        <p:txBody>
          <a:bodyPr wrap="none" rtlCol="0">
            <a:spAutoFit/>
          </a:bodyPr>
          <a:lstStyle/>
          <a:p>
            <a:pPr algn="ctr"/>
            <a:r>
              <a:rPr lang="en-US" b="1" dirty="0">
                <a:solidFill>
                  <a:srgbClr val="0070C0"/>
                </a:solidFill>
                <a:latin typeface="Calibri" panose="020F0502020204030204" pitchFamily="34" charset="0"/>
                <a:ea typeface="Calibri" panose="020F0502020204030204" pitchFamily="34" charset="0"/>
                <a:cs typeface="Calibri" panose="020F0502020204030204" pitchFamily="34" charset="0"/>
              </a:rPr>
              <a:t>Primary endpoint</a:t>
            </a:r>
            <a:br>
              <a:rPr lang="en-US" b="1" dirty="0">
                <a:solidFill>
                  <a:srgbClr val="0070C0"/>
                </a:solidFill>
                <a:latin typeface="Calibri" panose="020F0502020204030204" pitchFamily="34" charset="0"/>
                <a:ea typeface="Calibri" panose="020F0502020204030204" pitchFamily="34" charset="0"/>
                <a:cs typeface="Calibri" panose="020F0502020204030204" pitchFamily="34" charset="0"/>
              </a:rPr>
            </a:br>
            <a:r>
              <a:rPr lang="en-US" b="1" dirty="0">
                <a:solidFill>
                  <a:srgbClr val="0070C0"/>
                </a:solidFill>
                <a:latin typeface="Calibri" panose="020F0502020204030204" pitchFamily="34" charset="0"/>
                <a:ea typeface="Calibri" panose="020F0502020204030204" pitchFamily="34" charset="0"/>
                <a:cs typeface="Calibri" panose="020F0502020204030204" pitchFamily="34" charset="0"/>
              </a:rPr>
              <a:t>PCR </a:t>
            </a:r>
            <a:r>
              <a:rPr lang="en-US" b="1" u="sng" dirty="0">
                <a:solidFill>
                  <a:srgbClr val="0070C0"/>
                </a:solidFill>
                <a:latin typeface="Calibri" panose="020F0502020204030204" pitchFamily="34" charset="0"/>
                <a:ea typeface="Calibri" panose="020F0502020204030204" pitchFamily="34" charset="0"/>
                <a:cs typeface="Calibri" panose="020F0502020204030204" pitchFamily="34" charset="0"/>
              </a:rPr>
              <a:t>&gt;</a:t>
            </a:r>
            <a:r>
              <a:rPr lang="en-US" b="1" dirty="0">
                <a:solidFill>
                  <a:srgbClr val="0070C0"/>
                </a:solidFill>
                <a:latin typeface="Calibri" panose="020F0502020204030204" pitchFamily="34" charset="0"/>
                <a:ea typeface="Calibri" panose="020F0502020204030204" pitchFamily="34" charset="0"/>
                <a:cs typeface="Calibri" panose="020F0502020204030204" pitchFamily="34" charset="0"/>
              </a:rPr>
              <a:t> 50 c/ml by per protocol</a:t>
            </a:r>
          </a:p>
        </p:txBody>
      </p:sp>
      <p:sp>
        <p:nvSpPr>
          <p:cNvPr id="50" name="ZoneTexte 49">
            <a:extLst>
              <a:ext uri="{FF2B5EF4-FFF2-40B4-BE49-F238E27FC236}">
                <a16:creationId xmlns:a16="http://schemas.microsoft.com/office/drawing/2014/main" id="{F194D419-8B91-4569-1DFE-66F64E67776C}"/>
              </a:ext>
            </a:extLst>
          </p:cNvPr>
          <p:cNvSpPr txBox="1"/>
          <p:nvPr/>
        </p:nvSpPr>
        <p:spPr>
          <a:xfrm>
            <a:off x="7680176" y="2519392"/>
            <a:ext cx="3152081" cy="646331"/>
          </a:xfrm>
          <a:prstGeom prst="rect">
            <a:avLst/>
          </a:prstGeom>
          <a:noFill/>
        </p:spPr>
        <p:txBody>
          <a:bodyPr wrap="none" rtlCol="0">
            <a:spAutoFit/>
          </a:bodyPr>
          <a:lstStyle/>
          <a:p>
            <a:pPr algn="ctr"/>
            <a:r>
              <a:rPr lang="en-US" b="1" dirty="0">
                <a:solidFill>
                  <a:srgbClr val="0070C0"/>
                </a:solidFill>
                <a:latin typeface="Calibri" panose="020F0502020204030204" pitchFamily="34" charset="0"/>
                <a:ea typeface="Calibri" panose="020F0502020204030204" pitchFamily="34" charset="0"/>
                <a:cs typeface="Calibri" panose="020F0502020204030204" pitchFamily="34" charset="0"/>
              </a:rPr>
              <a:t>Secondary endpoint</a:t>
            </a:r>
            <a:br>
              <a:rPr lang="en-US" b="1" dirty="0">
                <a:solidFill>
                  <a:srgbClr val="0070C0"/>
                </a:solidFill>
                <a:latin typeface="Calibri" panose="020F0502020204030204" pitchFamily="34" charset="0"/>
                <a:ea typeface="Calibri" panose="020F0502020204030204" pitchFamily="34" charset="0"/>
                <a:cs typeface="Calibri" panose="020F0502020204030204" pitchFamily="34" charset="0"/>
              </a:rPr>
            </a:br>
            <a:r>
              <a:rPr lang="en-US" b="1" dirty="0">
                <a:solidFill>
                  <a:srgbClr val="0070C0"/>
                </a:solidFill>
                <a:latin typeface="Calibri" panose="020F0502020204030204" pitchFamily="34" charset="0"/>
                <a:ea typeface="Calibri" panose="020F0502020204030204" pitchFamily="34" charset="0"/>
                <a:cs typeface="Calibri" panose="020F0502020204030204" pitchFamily="34" charset="0"/>
              </a:rPr>
              <a:t>PCR &lt; 50 c/ml by FDA snapshot</a:t>
            </a:r>
          </a:p>
        </p:txBody>
      </p:sp>
      <p:grpSp>
        <p:nvGrpSpPr>
          <p:cNvPr id="3" name="Groupe 2">
            <a:extLst>
              <a:ext uri="{FF2B5EF4-FFF2-40B4-BE49-F238E27FC236}">
                <a16:creationId xmlns:a16="http://schemas.microsoft.com/office/drawing/2014/main" id="{9E58386B-807B-0175-40E8-E28D9E1A1167}"/>
              </a:ext>
            </a:extLst>
          </p:cNvPr>
          <p:cNvGrpSpPr/>
          <p:nvPr/>
        </p:nvGrpSpPr>
        <p:grpSpPr>
          <a:xfrm>
            <a:off x="335360" y="3398786"/>
            <a:ext cx="5187345" cy="3198566"/>
            <a:chOff x="335360" y="3398786"/>
            <a:chExt cx="5187345" cy="3198566"/>
          </a:xfrm>
        </p:grpSpPr>
        <p:graphicFrame>
          <p:nvGraphicFramePr>
            <p:cNvPr id="31" name="Graphique 30">
              <a:extLst>
                <a:ext uri="{FF2B5EF4-FFF2-40B4-BE49-F238E27FC236}">
                  <a16:creationId xmlns:a16="http://schemas.microsoft.com/office/drawing/2014/main" id="{68B9FD34-F605-6E2D-35CD-3DC4458AD8AA}"/>
                </a:ext>
              </a:extLst>
            </p:cNvPr>
            <p:cNvGraphicFramePr/>
            <p:nvPr/>
          </p:nvGraphicFramePr>
          <p:xfrm>
            <a:off x="335360" y="3398786"/>
            <a:ext cx="5187345" cy="3053953"/>
          </p:xfrm>
          <a:graphic>
            <a:graphicData uri="http://schemas.openxmlformats.org/drawingml/2006/chart">
              <c:chart xmlns:c="http://schemas.openxmlformats.org/drawingml/2006/chart" xmlns:r="http://schemas.openxmlformats.org/officeDocument/2006/relationships" r:id="rId3"/>
            </a:graphicData>
          </a:graphic>
        </p:graphicFrame>
        <p:sp>
          <p:nvSpPr>
            <p:cNvPr id="32" name="Rectangle 31">
              <a:extLst>
                <a:ext uri="{FF2B5EF4-FFF2-40B4-BE49-F238E27FC236}">
                  <a16:creationId xmlns:a16="http://schemas.microsoft.com/office/drawing/2014/main" id="{C5397615-064F-9525-7D32-FB9DFE6885C8}"/>
                </a:ext>
              </a:extLst>
            </p:cNvPr>
            <p:cNvSpPr/>
            <p:nvPr/>
          </p:nvSpPr>
          <p:spPr>
            <a:xfrm>
              <a:off x="1073788" y="3503465"/>
              <a:ext cx="144016" cy="144016"/>
            </a:xfrm>
            <a:prstGeom prst="rect">
              <a:avLst/>
            </a:prstGeom>
            <a:solidFill>
              <a:srgbClr val="53A2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33" name="Rectangle 32">
              <a:extLst>
                <a:ext uri="{FF2B5EF4-FFF2-40B4-BE49-F238E27FC236}">
                  <a16:creationId xmlns:a16="http://schemas.microsoft.com/office/drawing/2014/main" id="{5C857B50-43D7-6E5B-4BDA-0FB4A9931800}"/>
                </a:ext>
              </a:extLst>
            </p:cNvPr>
            <p:cNvSpPr/>
            <p:nvPr/>
          </p:nvSpPr>
          <p:spPr>
            <a:xfrm>
              <a:off x="1073788" y="3743009"/>
              <a:ext cx="144016" cy="144016"/>
            </a:xfrm>
            <a:prstGeom prst="rect">
              <a:avLst/>
            </a:prstGeom>
            <a:solidFill>
              <a:srgbClr val="FF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34" name="ZoneTexte 33">
              <a:extLst>
                <a:ext uri="{FF2B5EF4-FFF2-40B4-BE49-F238E27FC236}">
                  <a16:creationId xmlns:a16="http://schemas.microsoft.com/office/drawing/2014/main" id="{1BE836FC-74A0-3FB4-FA0B-772356DBC789}"/>
                </a:ext>
              </a:extLst>
            </p:cNvPr>
            <p:cNvSpPr txBox="1"/>
            <p:nvPr/>
          </p:nvSpPr>
          <p:spPr>
            <a:xfrm>
              <a:off x="1321883" y="6320353"/>
              <a:ext cx="478016" cy="276999"/>
            </a:xfrm>
            <a:prstGeom prst="rect">
              <a:avLst/>
            </a:prstGeom>
            <a:noFill/>
          </p:spPr>
          <p:txBody>
            <a:bodyPr wrap="none" rtlCol="0">
              <a:spAutoFit/>
            </a:bodyPr>
            <a:lstStyle/>
            <a:p>
              <a:pPr algn="ctr"/>
              <a:r>
                <a:rPr lang="fr-FR" sz="1200" b="1" dirty="0">
                  <a:latin typeface="Calibri" panose="020F0502020204030204" pitchFamily="34" charset="0"/>
                  <a:ea typeface="Calibri" panose="020F0502020204030204" pitchFamily="34" charset="0"/>
                  <a:cs typeface="Calibri" panose="020F0502020204030204" pitchFamily="34" charset="0"/>
                </a:rPr>
                <a:t>W48</a:t>
              </a:r>
            </a:p>
          </p:txBody>
        </p:sp>
        <p:sp>
          <p:nvSpPr>
            <p:cNvPr id="35" name="ZoneTexte 34">
              <a:extLst>
                <a:ext uri="{FF2B5EF4-FFF2-40B4-BE49-F238E27FC236}">
                  <a16:creationId xmlns:a16="http://schemas.microsoft.com/office/drawing/2014/main" id="{E2EF1CAB-7094-7624-14D5-86F778C4C18B}"/>
                </a:ext>
              </a:extLst>
            </p:cNvPr>
            <p:cNvSpPr txBox="1"/>
            <p:nvPr/>
          </p:nvSpPr>
          <p:spPr>
            <a:xfrm>
              <a:off x="1217804" y="3453403"/>
              <a:ext cx="1580561" cy="307777"/>
            </a:xfrm>
            <a:prstGeom prst="rect">
              <a:avLst/>
            </a:prstGeom>
            <a:noFill/>
          </p:spPr>
          <p:txBody>
            <a:bodyPr wrap="none" rtlCol="0">
              <a:spAutoFit/>
            </a:bodyPr>
            <a:lstStyle/>
            <a:p>
              <a:r>
                <a:rPr lang="en-US" sz="1400" b="1" dirty="0"/>
                <a:t>Historical M184V/I</a:t>
              </a:r>
            </a:p>
          </p:txBody>
        </p:sp>
        <p:sp>
          <p:nvSpPr>
            <p:cNvPr id="36" name="ZoneTexte 35">
              <a:extLst>
                <a:ext uri="{FF2B5EF4-FFF2-40B4-BE49-F238E27FC236}">
                  <a16:creationId xmlns:a16="http://schemas.microsoft.com/office/drawing/2014/main" id="{0ED51133-D4BC-C58D-6C98-F564F1AA97AD}"/>
                </a:ext>
              </a:extLst>
            </p:cNvPr>
            <p:cNvSpPr txBox="1"/>
            <p:nvPr/>
          </p:nvSpPr>
          <p:spPr>
            <a:xfrm>
              <a:off x="2843893" y="6320353"/>
              <a:ext cx="478016" cy="276999"/>
            </a:xfrm>
            <a:prstGeom prst="rect">
              <a:avLst/>
            </a:prstGeom>
            <a:noFill/>
          </p:spPr>
          <p:txBody>
            <a:bodyPr wrap="none" rtlCol="0">
              <a:spAutoFit/>
            </a:bodyPr>
            <a:lstStyle/>
            <a:p>
              <a:pPr algn="ctr"/>
              <a:r>
                <a:rPr lang="fr-FR" sz="1200" b="1" dirty="0">
                  <a:latin typeface="Calibri" panose="020F0502020204030204" pitchFamily="34" charset="0"/>
                  <a:ea typeface="Calibri" panose="020F0502020204030204" pitchFamily="34" charset="0"/>
                  <a:cs typeface="Calibri" panose="020F0502020204030204" pitchFamily="34" charset="0"/>
                </a:rPr>
                <a:t>W96</a:t>
              </a:r>
            </a:p>
          </p:txBody>
        </p:sp>
        <p:sp>
          <p:nvSpPr>
            <p:cNvPr id="37" name="ZoneTexte 36">
              <a:extLst>
                <a:ext uri="{FF2B5EF4-FFF2-40B4-BE49-F238E27FC236}">
                  <a16:creationId xmlns:a16="http://schemas.microsoft.com/office/drawing/2014/main" id="{1DC4275A-18DF-FB78-5890-773A94BCA316}"/>
                </a:ext>
              </a:extLst>
            </p:cNvPr>
            <p:cNvSpPr txBox="1"/>
            <p:nvPr/>
          </p:nvSpPr>
          <p:spPr>
            <a:xfrm>
              <a:off x="1217804" y="3671554"/>
              <a:ext cx="1835439" cy="307777"/>
            </a:xfrm>
            <a:prstGeom prst="rect">
              <a:avLst/>
            </a:prstGeom>
            <a:noFill/>
          </p:spPr>
          <p:txBody>
            <a:bodyPr wrap="none" rtlCol="0">
              <a:spAutoFit/>
            </a:bodyPr>
            <a:lstStyle/>
            <a:p>
              <a:r>
                <a:rPr lang="en-US" sz="1400" b="1" dirty="0"/>
                <a:t>No Historical M184V/I</a:t>
              </a:r>
            </a:p>
          </p:txBody>
        </p:sp>
        <p:sp>
          <p:nvSpPr>
            <p:cNvPr id="38" name="ZoneTexte 37">
              <a:extLst>
                <a:ext uri="{FF2B5EF4-FFF2-40B4-BE49-F238E27FC236}">
                  <a16:creationId xmlns:a16="http://schemas.microsoft.com/office/drawing/2014/main" id="{80D0385D-17DD-2399-C5C5-7FBFAF742D5A}"/>
                </a:ext>
              </a:extLst>
            </p:cNvPr>
            <p:cNvSpPr txBox="1"/>
            <p:nvPr/>
          </p:nvSpPr>
          <p:spPr>
            <a:xfrm>
              <a:off x="956175" y="5745449"/>
              <a:ext cx="582212" cy="461665"/>
            </a:xfrm>
            <a:prstGeom prst="rect">
              <a:avLst/>
            </a:prstGeom>
            <a:noFill/>
          </p:spPr>
          <p:txBody>
            <a:bodyPr wrap="none" rtlCol="0">
              <a:spAutoFit/>
            </a:bodyPr>
            <a:lstStyle/>
            <a:p>
              <a:pPr algn="ctr"/>
              <a:r>
                <a:rPr lang="fr-FR" sz="1200" b="1" dirty="0">
                  <a:latin typeface="Calibri" panose="020F0502020204030204" pitchFamily="34" charset="0"/>
                  <a:ea typeface="Calibri" panose="020F0502020204030204" pitchFamily="34" charset="0"/>
                  <a:cs typeface="Calibri" panose="020F0502020204030204" pitchFamily="34" charset="0"/>
                </a:rPr>
                <a:t>2.1%</a:t>
              </a:r>
              <a:br>
                <a:rPr lang="fr-FR" sz="1200" b="1" dirty="0">
                  <a:latin typeface="Calibri" panose="020F0502020204030204" pitchFamily="34" charset="0"/>
                  <a:ea typeface="Calibri" panose="020F0502020204030204" pitchFamily="34" charset="0"/>
                  <a:cs typeface="Calibri" panose="020F0502020204030204" pitchFamily="34" charset="0"/>
                </a:rPr>
              </a:br>
              <a:r>
                <a:rPr lang="fr-FR" sz="1200" b="1" dirty="0">
                  <a:latin typeface="Calibri" panose="020F0502020204030204" pitchFamily="34" charset="0"/>
                  <a:ea typeface="Calibri" panose="020F0502020204030204" pitchFamily="34" charset="0"/>
                  <a:cs typeface="Calibri" panose="020F0502020204030204" pitchFamily="34" charset="0"/>
                </a:rPr>
                <a:t>(1/47)</a:t>
              </a:r>
            </a:p>
          </p:txBody>
        </p:sp>
        <p:sp>
          <p:nvSpPr>
            <p:cNvPr id="39" name="ZoneTexte 38">
              <a:extLst>
                <a:ext uri="{FF2B5EF4-FFF2-40B4-BE49-F238E27FC236}">
                  <a16:creationId xmlns:a16="http://schemas.microsoft.com/office/drawing/2014/main" id="{21E30771-2681-6975-9CF6-8B57C992EF7B}"/>
                </a:ext>
              </a:extLst>
            </p:cNvPr>
            <p:cNvSpPr txBox="1"/>
            <p:nvPr/>
          </p:nvSpPr>
          <p:spPr>
            <a:xfrm>
              <a:off x="1576990" y="5622600"/>
              <a:ext cx="582212" cy="461665"/>
            </a:xfrm>
            <a:prstGeom prst="rect">
              <a:avLst/>
            </a:prstGeom>
            <a:noFill/>
          </p:spPr>
          <p:txBody>
            <a:bodyPr wrap="none" rtlCol="0">
              <a:spAutoFit/>
            </a:bodyPr>
            <a:lstStyle/>
            <a:p>
              <a:pPr algn="ctr"/>
              <a:r>
                <a:rPr lang="fr-FR" sz="1200" b="1" dirty="0">
                  <a:latin typeface="Calibri" panose="020F0502020204030204" pitchFamily="34" charset="0"/>
                  <a:ea typeface="Calibri" panose="020F0502020204030204" pitchFamily="34" charset="0"/>
                  <a:cs typeface="Calibri" panose="020F0502020204030204" pitchFamily="34" charset="0"/>
                </a:rPr>
                <a:t>6.4%</a:t>
              </a:r>
              <a:br>
                <a:rPr lang="fr-FR" sz="1200" b="1" dirty="0">
                  <a:latin typeface="Calibri" panose="020F0502020204030204" pitchFamily="34" charset="0"/>
                  <a:ea typeface="Calibri" panose="020F0502020204030204" pitchFamily="34" charset="0"/>
                  <a:cs typeface="Calibri" panose="020F0502020204030204" pitchFamily="34" charset="0"/>
                </a:rPr>
              </a:br>
              <a:r>
                <a:rPr lang="fr-FR" sz="1200" b="1" dirty="0">
                  <a:latin typeface="Calibri" panose="020F0502020204030204" pitchFamily="34" charset="0"/>
                  <a:ea typeface="Calibri" panose="020F0502020204030204" pitchFamily="34" charset="0"/>
                  <a:cs typeface="Calibri" panose="020F0502020204030204" pitchFamily="34" charset="0"/>
                </a:rPr>
                <a:t>(3/47)</a:t>
              </a:r>
            </a:p>
          </p:txBody>
        </p:sp>
        <p:sp>
          <p:nvSpPr>
            <p:cNvPr id="40" name="ZoneTexte 39">
              <a:extLst>
                <a:ext uri="{FF2B5EF4-FFF2-40B4-BE49-F238E27FC236}">
                  <a16:creationId xmlns:a16="http://schemas.microsoft.com/office/drawing/2014/main" id="{2707E479-EF8F-BE54-6C60-DEE5EB74E6E3}"/>
                </a:ext>
              </a:extLst>
            </p:cNvPr>
            <p:cNvSpPr txBox="1"/>
            <p:nvPr/>
          </p:nvSpPr>
          <p:spPr>
            <a:xfrm>
              <a:off x="2488911" y="5665401"/>
              <a:ext cx="582212" cy="461665"/>
            </a:xfrm>
            <a:prstGeom prst="rect">
              <a:avLst/>
            </a:prstGeom>
            <a:noFill/>
          </p:spPr>
          <p:txBody>
            <a:bodyPr wrap="none" rtlCol="0">
              <a:spAutoFit/>
            </a:bodyPr>
            <a:lstStyle/>
            <a:p>
              <a:pPr algn="ctr"/>
              <a:r>
                <a:rPr lang="fr-FR" sz="1200" b="1" dirty="0">
                  <a:latin typeface="Calibri" panose="020F0502020204030204" pitchFamily="34" charset="0"/>
                  <a:ea typeface="Calibri" panose="020F0502020204030204" pitchFamily="34" charset="0"/>
                  <a:cs typeface="Calibri" panose="020F0502020204030204" pitchFamily="34" charset="0"/>
                </a:rPr>
                <a:t>4.6%</a:t>
              </a:r>
              <a:br>
                <a:rPr lang="fr-FR" sz="1200" b="1" dirty="0">
                  <a:latin typeface="Calibri" panose="020F0502020204030204" pitchFamily="34" charset="0"/>
                  <a:ea typeface="Calibri" panose="020F0502020204030204" pitchFamily="34" charset="0"/>
                  <a:cs typeface="Calibri" panose="020F0502020204030204" pitchFamily="34" charset="0"/>
                </a:rPr>
              </a:br>
              <a:r>
                <a:rPr lang="fr-FR" sz="1200" b="1" dirty="0">
                  <a:latin typeface="Calibri" panose="020F0502020204030204" pitchFamily="34" charset="0"/>
                  <a:ea typeface="Calibri" panose="020F0502020204030204" pitchFamily="34" charset="0"/>
                  <a:cs typeface="Calibri" panose="020F0502020204030204" pitchFamily="34" charset="0"/>
                </a:rPr>
                <a:t>(2/44)</a:t>
              </a:r>
            </a:p>
          </p:txBody>
        </p:sp>
        <p:sp>
          <p:nvSpPr>
            <p:cNvPr id="41" name="ZoneTexte 40">
              <a:extLst>
                <a:ext uri="{FF2B5EF4-FFF2-40B4-BE49-F238E27FC236}">
                  <a16:creationId xmlns:a16="http://schemas.microsoft.com/office/drawing/2014/main" id="{568AF409-E5AA-8684-B18B-C0A6140DCA81}"/>
                </a:ext>
              </a:extLst>
            </p:cNvPr>
            <p:cNvSpPr txBox="1"/>
            <p:nvPr/>
          </p:nvSpPr>
          <p:spPr>
            <a:xfrm>
              <a:off x="3109726" y="5745448"/>
              <a:ext cx="582212" cy="461665"/>
            </a:xfrm>
            <a:prstGeom prst="rect">
              <a:avLst/>
            </a:prstGeom>
            <a:noFill/>
          </p:spPr>
          <p:txBody>
            <a:bodyPr wrap="none" rtlCol="0">
              <a:spAutoFit/>
            </a:bodyPr>
            <a:lstStyle/>
            <a:p>
              <a:pPr algn="ctr"/>
              <a:r>
                <a:rPr lang="fr-FR" sz="1200" b="1" dirty="0">
                  <a:latin typeface="Calibri" panose="020F0502020204030204" pitchFamily="34" charset="0"/>
                  <a:ea typeface="Calibri" panose="020F0502020204030204" pitchFamily="34" charset="0"/>
                  <a:cs typeface="Calibri" panose="020F0502020204030204" pitchFamily="34" charset="0"/>
                </a:rPr>
                <a:t>2.2%</a:t>
              </a:r>
              <a:br>
                <a:rPr lang="fr-FR" sz="1200" b="1" dirty="0">
                  <a:latin typeface="Calibri" panose="020F0502020204030204" pitchFamily="34" charset="0"/>
                  <a:ea typeface="Calibri" panose="020F0502020204030204" pitchFamily="34" charset="0"/>
                  <a:cs typeface="Calibri" panose="020F0502020204030204" pitchFamily="34" charset="0"/>
                </a:rPr>
              </a:br>
              <a:r>
                <a:rPr lang="fr-FR" sz="1200" b="1" dirty="0">
                  <a:latin typeface="Calibri" panose="020F0502020204030204" pitchFamily="34" charset="0"/>
                  <a:ea typeface="Calibri" panose="020F0502020204030204" pitchFamily="34" charset="0"/>
                  <a:cs typeface="Calibri" panose="020F0502020204030204" pitchFamily="34" charset="0"/>
                </a:rPr>
                <a:t>(1/45)</a:t>
              </a:r>
            </a:p>
          </p:txBody>
        </p:sp>
        <p:sp>
          <p:nvSpPr>
            <p:cNvPr id="51" name="ZoneTexte 50">
              <a:extLst>
                <a:ext uri="{FF2B5EF4-FFF2-40B4-BE49-F238E27FC236}">
                  <a16:creationId xmlns:a16="http://schemas.microsoft.com/office/drawing/2014/main" id="{DCCAAF51-2ECE-1636-A5D0-A5C864D1D093}"/>
                </a:ext>
              </a:extLst>
            </p:cNvPr>
            <p:cNvSpPr txBox="1"/>
            <p:nvPr/>
          </p:nvSpPr>
          <p:spPr>
            <a:xfrm>
              <a:off x="4005808" y="5654546"/>
              <a:ext cx="582212" cy="461665"/>
            </a:xfrm>
            <a:prstGeom prst="rect">
              <a:avLst/>
            </a:prstGeom>
            <a:noFill/>
          </p:spPr>
          <p:txBody>
            <a:bodyPr wrap="none" rtlCol="0">
              <a:spAutoFit/>
            </a:bodyPr>
            <a:lstStyle/>
            <a:p>
              <a:pPr algn="ctr"/>
              <a:r>
                <a:rPr lang="fr-FR" sz="1200" b="1" dirty="0">
                  <a:latin typeface="Calibri" panose="020F0502020204030204" pitchFamily="34" charset="0"/>
                  <a:ea typeface="Calibri" panose="020F0502020204030204" pitchFamily="34" charset="0"/>
                  <a:cs typeface="Calibri" panose="020F0502020204030204" pitchFamily="34" charset="0"/>
                </a:rPr>
                <a:t>5.1%</a:t>
              </a:r>
              <a:br>
                <a:rPr lang="fr-FR" sz="1200" b="1" dirty="0">
                  <a:latin typeface="Calibri" panose="020F0502020204030204" pitchFamily="34" charset="0"/>
                  <a:ea typeface="Calibri" panose="020F0502020204030204" pitchFamily="34" charset="0"/>
                  <a:cs typeface="Calibri" panose="020F0502020204030204" pitchFamily="34" charset="0"/>
                </a:rPr>
              </a:br>
              <a:r>
                <a:rPr lang="fr-FR" sz="1200" b="1" dirty="0">
                  <a:latin typeface="Calibri" panose="020F0502020204030204" pitchFamily="34" charset="0"/>
                  <a:ea typeface="Calibri" panose="020F0502020204030204" pitchFamily="34" charset="0"/>
                  <a:cs typeface="Calibri" panose="020F0502020204030204" pitchFamily="34" charset="0"/>
                </a:rPr>
                <a:t>(2/39)</a:t>
              </a:r>
            </a:p>
          </p:txBody>
        </p:sp>
        <p:sp>
          <p:nvSpPr>
            <p:cNvPr id="52" name="ZoneTexte 51">
              <a:extLst>
                <a:ext uri="{FF2B5EF4-FFF2-40B4-BE49-F238E27FC236}">
                  <a16:creationId xmlns:a16="http://schemas.microsoft.com/office/drawing/2014/main" id="{64A5A06D-9FF7-98D3-9560-25F7CA8907B5}"/>
                </a:ext>
              </a:extLst>
            </p:cNvPr>
            <p:cNvSpPr txBox="1"/>
            <p:nvPr/>
          </p:nvSpPr>
          <p:spPr>
            <a:xfrm>
              <a:off x="4620667" y="5589576"/>
              <a:ext cx="582212" cy="461665"/>
            </a:xfrm>
            <a:prstGeom prst="rect">
              <a:avLst/>
            </a:prstGeom>
            <a:noFill/>
          </p:spPr>
          <p:txBody>
            <a:bodyPr wrap="none" rtlCol="0">
              <a:spAutoFit/>
            </a:bodyPr>
            <a:lstStyle/>
            <a:p>
              <a:pPr algn="ctr"/>
              <a:r>
                <a:rPr lang="fr-FR" sz="1200" b="1" dirty="0">
                  <a:latin typeface="Calibri" panose="020F0502020204030204" pitchFamily="34" charset="0"/>
                  <a:ea typeface="Calibri" panose="020F0502020204030204" pitchFamily="34" charset="0"/>
                  <a:cs typeface="Calibri" panose="020F0502020204030204" pitchFamily="34" charset="0"/>
                </a:rPr>
                <a:t>7.7%</a:t>
              </a:r>
              <a:br>
                <a:rPr lang="fr-FR" sz="1200" b="1" dirty="0">
                  <a:latin typeface="Calibri" panose="020F0502020204030204" pitchFamily="34" charset="0"/>
                  <a:ea typeface="Calibri" panose="020F0502020204030204" pitchFamily="34" charset="0"/>
                  <a:cs typeface="Calibri" panose="020F0502020204030204" pitchFamily="34" charset="0"/>
                </a:rPr>
              </a:br>
              <a:r>
                <a:rPr lang="fr-FR" sz="1200" b="1" dirty="0">
                  <a:latin typeface="Calibri" panose="020F0502020204030204" pitchFamily="34" charset="0"/>
                  <a:ea typeface="Calibri" panose="020F0502020204030204" pitchFamily="34" charset="0"/>
                  <a:cs typeface="Calibri" panose="020F0502020204030204" pitchFamily="34" charset="0"/>
                </a:rPr>
                <a:t>(3/39)</a:t>
              </a:r>
            </a:p>
          </p:txBody>
        </p:sp>
        <p:sp>
          <p:nvSpPr>
            <p:cNvPr id="53" name="ZoneTexte 52">
              <a:extLst>
                <a:ext uri="{FF2B5EF4-FFF2-40B4-BE49-F238E27FC236}">
                  <a16:creationId xmlns:a16="http://schemas.microsoft.com/office/drawing/2014/main" id="{2495794C-FD77-2193-4C70-BECA04DC696B}"/>
                </a:ext>
              </a:extLst>
            </p:cNvPr>
            <p:cNvSpPr txBox="1"/>
            <p:nvPr/>
          </p:nvSpPr>
          <p:spPr>
            <a:xfrm>
              <a:off x="4342385" y="6320353"/>
              <a:ext cx="556564" cy="276999"/>
            </a:xfrm>
            <a:prstGeom prst="rect">
              <a:avLst/>
            </a:prstGeom>
            <a:noFill/>
          </p:spPr>
          <p:txBody>
            <a:bodyPr wrap="none" rtlCol="0">
              <a:spAutoFit/>
            </a:bodyPr>
            <a:lstStyle/>
            <a:p>
              <a:pPr algn="ctr"/>
              <a:r>
                <a:rPr lang="fr-FR" sz="1200" b="1" dirty="0">
                  <a:latin typeface="Calibri" panose="020F0502020204030204" pitchFamily="34" charset="0"/>
                  <a:ea typeface="Calibri" panose="020F0502020204030204" pitchFamily="34" charset="0"/>
                  <a:cs typeface="Calibri" panose="020F0502020204030204" pitchFamily="34" charset="0"/>
                </a:rPr>
                <a:t>W144</a:t>
              </a:r>
            </a:p>
          </p:txBody>
        </p:sp>
      </p:grpSp>
      <p:grpSp>
        <p:nvGrpSpPr>
          <p:cNvPr id="6" name="Groupe 5">
            <a:extLst>
              <a:ext uri="{FF2B5EF4-FFF2-40B4-BE49-F238E27FC236}">
                <a16:creationId xmlns:a16="http://schemas.microsoft.com/office/drawing/2014/main" id="{A9701B5A-D439-D3A6-0CB9-DFF6708DF3EF}"/>
              </a:ext>
            </a:extLst>
          </p:cNvPr>
          <p:cNvGrpSpPr/>
          <p:nvPr/>
        </p:nvGrpSpPr>
        <p:grpSpPr>
          <a:xfrm>
            <a:off x="6261133" y="3123754"/>
            <a:ext cx="5321267" cy="3473598"/>
            <a:chOff x="6261133" y="3123754"/>
            <a:chExt cx="5321267" cy="3473598"/>
          </a:xfrm>
        </p:grpSpPr>
        <p:graphicFrame>
          <p:nvGraphicFramePr>
            <p:cNvPr id="43" name="Graphique 42">
              <a:extLst>
                <a:ext uri="{FF2B5EF4-FFF2-40B4-BE49-F238E27FC236}">
                  <a16:creationId xmlns:a16="http://schemas.microsoft.com/office/drawing/2014/main" id="{D915BE92-8593-D933-12FE-1A9AB096587C}"/>
                </a:ext>
              </a:extLst>
            </p:cNvPr>
            <p:cNvGraphicFramePr/>
            <p:nvPr/>
          </p:nvGraphicFramePr>
          <p:xfrm>
            <a:off x="6261133" y="3398786"/>
            <a:ext cx="5321267" cy="3053953"/>
          </p:xfrm>
          <a:graphic>
            <a:graphicData uri="http://schemas.openxmlformats.org/drawingml/2006/chart">
              <c:chart xmlns:c="http://schemas.openxmlformats.org/drawingml/2006/chart" xmlns:r="http://schemas.openxmlformats.org/officeDocument/2006/relationships" r:id="rId4"/>
            </a:graphicData>
          </a:graphic>
        </p:graphicFrame>
        <p:sp>
          <p:nvSpPr>
            <p:cNvPr id="44" name="ZoneTexte 43">
              <a:extLst>
                <a:ext uri="{FF2B5EF4-FFF2-40B4-BE49-F238E27FC236}">
                  <a16:creationId xmlns:a16="http://schemas.microsoft.com/office/drawing/2014/main" id="{A2A171B3-5CFC-FCF0-B005-9A08F5AC0566}"/>
                </a:ext>
              </a:extLst>
            </p:cNvPr>
            <p:cNvSpPr txBox="1"/>
            <p:nvPr/>
          </p:nvSpPr>
          <p:spPr>
            <a:xfrm>
              <a:off x="7268551" y="6320353"/>
              <a:ext cx="478016" cy="276999"/>
            </a:xfrm>
            <a:prstGeom prst="rect">
              <a:avLst/>
            </a:prstGeom>
            <a:noFill/>
          </p:spPr>
          <p:txBody>
            <a:bodyPr wrap="none" rtlCol="0">
              <a:spAutoFit/>
            </a:bodyPr>
            <a:lstStyle/>
            <a:p>
              <a:pPr algn="ctr"/>
              <a:r>
                <a:rPr lang="fr-FR" sz="1200" b="1" dirty="0">
                  <a:latin typeface="Calibri" panose="020F0502020204030204" pitchFamily="34" charset="0"/>
                  <a:ea typeface="Calibri" panose="020F0502020204030204" pitchFamily="34" charset="0"/>
                  <a:cs typeface="Calibri" panose="020F0502020204030204" pitchFamily="34" charset="0"/>
                </a:rPr>
                <a:t>W48</a:t>
              </a:r>
            </a:p>
          </p:txBody>
        </p:sp>
        <p:sp>
          <p:nvSpPr>
            <p:cNvPr id="45" name="ZoneTexte 44">
              <a:extLst>
                <a:ext uri="{FF2B5EF4-FFF2-40B4-BE49-F238E27FC236}">
                  <a16:creationId xmlns:a16="http://schemas.microsoft.com/office/drawing/2014/main" id="{78B91181-C319-894F-A6C0-FBB4E37789BB}"/>
                </a:ext>
              </a:extLst>
            </p:cNvPr>
            <p:cNvSpPr txBox="1"/>
            <p:nvPr/>
          </p:nvSpPr>
          <p:spPr>
            <a:xfrm>
              <a:off x="8846756" y="6320353"/>
              <a:ext cx="478016" cy="276999"/>
            </a:xfrm>
            <a:prstGeom prst="rect">
              <a:avLst/>
            </a:prstGeom>
            <a:noFill/>
          </p:spPr>
          <p:txBody>
            <a:bodyPr wrap="none" rtlCol="0">
              <a:spAutoFit/>
            </a:bodyPr>
            <a:lstStyle/>
            <a:p>
              <a:pPr algn="ctr"/>
              <a:r>
                <a:rPr lang="fr-FR" sz="1200" b="1" dirty="0">
                  <a:latin typeface="Calibri" panose="020F0502020204030204" pitchFamily="34" charset="0"/>
                  <a:ea typeface="Calibri" panose="020F0502020204030204" pitchFamily="34" charset="0"/>
                  <a:cs typeface="Calibri" panose="020F0502020204030204" pitchFamily="34" charset="0"/>
                </a:rPr>
                <a:t>W96</a:t>
              </a:r>
            </a:p>
          </p:txBody>
        </p:sp>
        <p:sp>
          <p:nvSpPr>
            <p:cNvPr id="46" name="ZoneTexte 45">
              <a:extLst>
                <a:ext uri="{FF2B5EF4-FFF2-40B4-BE49-F238E27FC236}">
                  <a16:creationId xmlns:a16="http://schemas.microsoft.com/office/drawing/2014/main" id="{A5577407-BEB7-A85C-A35A-F39E4E0A01C4}"/>
                </a:ext>
              </a:extLst>
            </p:cNvPr>
            <p:cNvSpPr txBox="1"/>
            <p:nvPr/>
          </p:nvSpPr>
          <p:spPr>
            <a:xfrm>
              <a:off x="6861762" y="3123754"/>
              <a:ext cx="660757" cy="461665"/>
            </a:xfrm>
            <a:prstGeom prst="rect">
              <a:avLst/>
            </a:prstGeom>
            <a:noFill/>
          </p:spPr>
          <p:txBody>
            <a:bodyPr wrap="none" rtlCol="0">
              <a:spAutoFit/>
            </a:bodyPr>
            <a:lstStyle/>
            <a:p>
              <a:pPr algn="ctr"/>
              <a:r>
                <a:rPr lang="fr-FR" sz="1200" b="1" dirty="0">
                  <a:latin typeface="Calibri" panose="020F0502020204030204" pitchFamily="34" charset="0"/>
                  <a:ea typeface="Calibri" panose="020F0502020204030204" pitchFamily="34" charset="0"/>
                  <a:cs typeface="Calibri" panose="020F0502020204030204" pitchFamily="34" charset="0"/>
                </a:rPr>
                <a:t>97.9%</a:t>
              </a:r>
              <a:br>
                <a:rPr lang="fr-FR" sz="1200" b="1" dirty="0">
                  <a:latin typeface="Calibri" panose="020F0502020204030204" pitchFamily="34" charset="0"/>
                  <a:ea typeface="Calibri" panose="020F0502020204030204" pitchFamily="34" charset="0"/>
                  <a:cs typeface="Calibri" panose="020F0502020204030204" pitchFamily="34" charset="0"/>
                </a:rPr>
              </a:br>
              <a:r>
                <a:rPr lang="fr-FR" sz="1200" b="1" dirty="0">
                  <a:latin typeface="Calibri" panose="020F0502020204030204" pitchFamily="34" charset="0"/>
                  <a:ea typeface="Calibri" panose="020F0502020204030204" pitchFamily="34" charset="0"/>
                  <a:cs typeface="Calibri" panose="020F0502020204030204" pitchFamily="34" charset="0"/>
                </a:rPr>
                <a:t>(46/47)</a:t>
              </a:r>
            </a:p>
          </p:txBody>
        </p:sp>
        <p:sp>
          <p:nvSpPr>
            <p:cNvPr id="47" name="ZoneTexte 46">
              <a:extLst>
                <a:ext uri="{FF2B5EF4-FFF2-40B4-BE49-F238E27FC236}">
                  <a16:creationId xmlns:a16="http://schemas.microsoft.com/office/drawing/2014/main" id="{FD940404-D25C-CBF8-8AF6-94A64FF5E96F}"/>
                </a:ext>
              </a:extLst>
            </p:cNvPr>
            <p:cNvSpPr txBox="1"/>
            <p:nvPr/>
          </p:nvSpPr>
          <p:spPr>
            <a:xfrm>
              <a:off x="7497316" y="3244794"/>
              <a:ext cx="660757" cy="461665"/>
            </a:xfrm>
            <a:prstGeom prst="rect">
              <a:avLst/>
            </a:prstGeom>
            <a:noFill/>
          </p:spPr>
          <p:txBody>
            <a:bodyPr wrap="none" rtlCol="0">
              <a:spAutoFit/>
            </a:bodyPr>
            <a:lstStyle/>
            <a:p>
              <a:pPr algn="ctr"/>
              <a:r>
                <a:rPr lang="fr-FR" sz="1200" b="1" dirty="0">
                  <a:latin typeface="Calibri" panose="020F0502020204030204" pitchFamily="34" charset="0"/>
                  <a:ea typeface="Calibri" panose="020F0502020204030204" pitchFamily="34" charset="0"/>
                  <a:cs typeface="Calibri" panose="020F0502020204030204" pitchFamily="34" charset="0"/>
                </a:rPr>
                <a:t>93.6%</a:t>
              </a:r>
              <a:br>
                <a:rPr lang="fr-FR" sz="1200" b="1" dirty="0">
                  <a:latin typeface="Calibri" panose="020F0502020204030204" pitchFamily="34" charset="0"/>
                  <a:ea typeface="Calibri" panose="020F0502020204030204" pitchFamily="34" charset="0"/>
                  <a:cs typeface="Calibri" panose="020F0502020204030204" pitchFamily="34" charset="0"/>
                </a:rPr>
              </a:br>
              <a:r>
                <a:rPr lang="fr-FR" sz="1200" b="1" dirty="0">
                  <a:latin typeface="Calibri" panose="020F0502020204030204" pitchFamily="34" charset="0"/>
                  <a:ea typeface="Calibri" panose="020F0502020204030204" pitchFamily="34" charset="0"/>
                  <a:cs typeface="Calibri" panose="020F0502020204030204" pitchFamily="34" charset="0"/>
                </a:rPr>
                <a:t>(44/47)</a:t>
              </a:r>
            </a:p>
          </p:txBody>
        </p:sp>
        <p:sp>
          <p:nvSpPr>
            <p:cNvPr id="48" name="ZoneTexte 47">
              <a:extLst>
                <a:ext uri="{FF2B5EF4-FFF2-40B4-BE49-F238E27FC236}">
                  <a16:creationId xmlns:a16="http://schemas.microsoft.com/office/drawing/2014/main" id="{B0A3F94D-E182-9F75-D77D-EB95BF4DDCFC}"/>
                </a:ext>
              </a:extLst>
            </p:cNvPr>
            <p:cNvSpPr txBox="1"/>
            <p:nvPr/>
          </p:nvSpPr>
          <p:spPr>
            <a:xfrm>
              <a:off x="8428323" y="3185715"/>
              <a:ext cx="660757" cy="461665"/>
            </a:xfrm>
            <a:prstGeom prst="rect">
              <a:avLst/>
            </a:prstGeom>
            <a:noFill/>
          </p:spPr>
          <p:txBody>
            <a:bodyPr wrap="none" rtlCol="0">
              <a:spAutoFit/>
            </a:bodyPr>
            <a:lstStyle/>
            <a:p>
              <a:pPr algn="ctr"/>
              <a:r>
                <a:rPr lang="fr-FR" sz="1200" b="1" dirty="0">
                  <a:latin typeface="Calibri" panose="020F0502020204030204" pitchFamily="34" charset="0"/>
                  <a:ea typeface="Calibri" panose="020F0502020204030204" pitchFamily="34" charset="0"/>
                  <a:cs typeface="Calibri" panose="020F0502020204030204" pitchFamily="34" charset="0"/>
                </a:rPr>
                <a:t>95.5%</a:t>
              </a:r>
              <a:br>
                <a:rPr lang="fr-FR" sz="1200" b="1" dirty="0">
                  <a:latin typeface="Calibri" panose="020F0502020204030204" pitchFamily="34" charset="0"/>
                  <a:ea typeface="Calibri" panose="020F0502020204030204" pitchFamily="34" charset="0"/>
                  <a:cs typeface="Calibri" panose="020F0502020204030204" pitchFamily="34" charset="0"/>
                </a:rPr>
              </a:br>
              <a:r>
                <a:rPr lang="fr-FR" sz="1200" b="1" dirty="0">
                  <a:latin typeface="Calibri" panose="020F0502020204030204" pitchFamily="34" charset="0"/>
                  <a:ea typeface="Calibri" panose="020F0502020204030204" pitchFamily="34" charset="0"/>
                  <a:cs typeface="Calibri" panose="020F0502020204030204" pitchFamily="34" charset="0"/>
                </a:rPr>
                <a:t>(42/44)</a:t>
              </a:r>
            </a:p>
          </p:txBody>
        </p:sp>
        <p:sp>
          <p:nvSpPr>
            <p:cNvPr id="49" name="ZoneTexte 48">
              <a:extLst>
                <a:ext uri="{FF2B5EF4-FFF2-40B4-BE49-F238E27FC236}">
                  <a16:creationId xmlns:a16="http://schemas.microsoft.com/office/drawing/2014/main" id="{0BD51152-8146-01BD-59A8-A483A36BA3BD}"/>
                </a:ext>
              </a:extLst>
            </p:cNvPr>
            <p:cNvSpPr txBox="1"/>
            <p:nvPr/>
          </p:nvSpPr>
          <p:spPr>
            <a:xfrm>
              <a:off x="9063877" y="3138353"/>
              <a:ext cx="660757" cy="461665"/>
            </a:xfrm>
            <a:prstGeom prst="rect">
              <a:avLst/>
            </a:prstGeom>
            <a:noFill/>
          </p:spPr>
          <p:txBody>
            <a:bodyPr wrap="none" rtlCol="0">
              <a:spAutoFit/>
            </a:bodyPr>
            <a:lstStyle/>
            <a:p>
              <a:pPr algn="ctr"/>
              <a:r>
                <a:rPr lang="fr-FR" sz="1200" b="1" dirty="0">
                  <a:latin typeface="Calibri" panose="020F0502020204030204" pitchFamily="34" charset="0"/>
                  <a:ea typeface="Calibri" panose="020F0502020204030204" pitchFamily="34" charset="0"/>
                  <a:cs typeface="Calibri" panose="020F0502020204030204" pitchFamily="34" charset="0"/>
                </a:rPr>
                <a:t>97.8%</a:t>
              </a:r>
              <a:br>
                <a:rPr lang="fr-FR" sz="1200" b="1" dirty="0">
                  <a:latin typeface="Calibri" panose="020F0502020204030204" pitchFamily="34" charset="0"/>
                  <a:ea typeface="Calibri" panose="020F0502020204030204" pitchFamily="34" charset="0"/>
                  <a:cs typeface="Calibri" panose="020F0502020204030204" pitchFamily="34" charset="0"/>
                </a:rPr>
              </a:br>
              <a:r>
                <a:rPr lang="fr-FR" sz="1200" b="1" dirty="0">
                  <a:latin typeface="Calibri" panose="020F0502020204030204" pitchFamily="34" charset="0"/>
                  <a:ea typeface="Calibri" panose="020F0502020204030204" pitchFamily="34" charset="0"/>
                  <a:cs typeface="Calibri" panose="020F0502020204030204" pitchFamily="34" charset="0"/>
                </a:rPr>
                <a:t>(44/45)</a:t>
              </a:r>
            </a:p>
          </p:txBody>
        </p:sp>
        <p:sp>
          <p:nvSpPr>
            <p:cNvPr id="54" name="ZoneTexte 53">
              <a:extLst>
                <a:ext uri="{FF2B5EF4-FFF2-40B4-BE49-F238E27FC236}">
                  <a16:creationId xmlns:a16="http://schemas.microsoft.com/office/drawing/2014/main" id="{29F33761-CBEF-0B56-C62D-3344B6DEA017}"/>
                </a:ext>
              </a:extLst>
            </p:cNvPr>
            <p:cNvSpPr txBox="1"/>
            <p:nvPr/>
          </p:nvSpPr>
          <p:spPr>
            <a:xfrm>
              <a:off x="10373907" y="6320353"/>
              <a:ext cx="556564" cy="276999"/>
            </a:xfrm>
            <a:prstGeom prst="rect">
              <a:avLst/>
            </a:prstGeom>
            <a:noFill/>
          </p:spPr>
          <p:txBody>
            <a:bodyPr wrap="none" rtlCol="0">
              <a:spAutoFit/>
            </a:bodyPr>
            <a:lstStyle/>
            <a:p>
              <a:pPr algn="ctr"/>
              <a:r>
                <a:rPr lang="fr-FR" sz="1200" b="1" dirty="0">
                  <a:latin typeface="Calibri" panose="020F0502020204030204" pitchFamily="34" charset="0"/>
                  <a:ea typeface="Calibri" panose="020F0502020204030204" pitchFamily="34" charset="0"/>
                  <a:cs typeface="Calibri" panose="020F0502020204030204" pitchFamily="34" charset="0"/>
                </a:rPr>
                <a:t>W144</a:t>
              </a:r>
            </a:p>
          </p:txBody>
        </p:sp>
        <p:sp>
          <p:nvSpPr>
            <p:cNvPr id="55" name="ZoneTexte 54">
              <a:extLst>
                <a:ext uri="{FF2B5EF4-FFF2-40B4-BE49-F238E27FC236}">
                  <a16:creationId xmlns:a16="http://schemas.microsoft.com/office/drawing/2014/main" id="{72F647EF-791C-BF38-8926-D09F5E3D9179}"/>
                </a:ext>
              </a:extLst>
            </p:cNvPr>
            <p:cNvSpPr txBox="1"/>
            <p:nvPr/>
          </p:nvSpPr>
          <p:spPr>
            <a:xfrm>
              <a:off x="9991431" y="3229357"/>
              <a:ext cx="660758" cy="461665"/>
            </a:xfrm>
            <a:prstGeom prst="rect">
              <a:avLst/>
            </a:prstGeom>
            <a:noFill/>
          </p:spPr>
          <p:txBody>
            <a:bodyPr wrap="none" rtlCol="0">
              <a:spAutoFit/>
            </a:bodyPr>
            <a:lstStyle/>
            <a:p>
              <a:pPr algn="ctr"/>
              <a:r>
                <a:rPr lang="fr-FR" sz="1200" b="1" dirty="0">
                  <a:latin typeface="Calibri" panose="020F0502020204030204" pitchFamily="34" charset="0"/>
                  <a:ea typeface="Calibri" panose="020F0502020204030204" pitchFamily="34" charset="0"/>
                  <a:cs typeface="Calibri" panose="020F0502020204030204" pitchFamily="34" charset="0"/>
                </a:rPr>
                <a:t>94.9%</a:t>
              </a:r>
              <a:br>
                <a:rPr lang="fr-FR" sz="1200" b="1" dirty="0">
                  <a:latin typeface="Calibri" panose="020F0502020204030204" pitchFamily="34" charset="0"/>
                  <a:ea typeface="Calibri" panose="020F0502020204030204" pitchFamily="34" charset="0"/>
                  <a:cs typeface="Calibri" panose="020F0502020204030204" pitchFamily="34" charset="0"/>
                </a:rPr>
              </a:br>
              <a:r>
                <a:rPr lang="fr-FR" sz="1200" b="1" dirty="0">
                  <a:latin typeface="Calibri" panose="020F0502020204030204" pitchFamily="34" charset="0"/>
                  <a:ea typeface="Calibri" panose="020F0502020204030204" pitchFamily="34" charset="0"/>
                  <a:cs typeface="Calibri" panose="020F0502020204030204" pitchFamily="34" charset="0"/>
                </a:rPr>
                <a:t>(37/39)</a:t>
              </a:r>
            </a:p>
          </p:txBody>
        </p:sp>
        <p:sp>
          <p:nvSpPr>
            <p:cNvPr id="56" name="ZoneTexte 55">
              <a:extLst>
                <a:ext uri="{FF2B5EF4-FFF2-40B4-BE49-F238E27FC236}">
                  <a16:creationId xmlns:a16="http://schemas.microsoft.com/office/drawing/2014/main" id="{A973718C-FABD-08DC-A9A3-47187A3388C5}"/>
                </a:ext>
              </a:extLst>
            </p:cNvPr>
            <p:cNvSpPr txBox="1"/>
            <p:nvPr/>
          </p:nvSpPr>
          <p:spPr>
            <a:xfrm>
              <a:off x="10626985" y="3301663"/>
              <a:ext cx="660758" cy="461665"/>
            </a:xfrm>
            <a:prstGeom prst="rect">
              <a:avLst/>
            </a:prstGeom>
            <a:noFill/>
          </p:spPr>
          <p:txBody>
            <a:bodyPr wrap="none" rtlCol="0">
              <a:spAutoFit/>
            </a:bodyPr>
            <a:lstStyle/>
            <a:p>
              <a:pPr algn="ctr"/>
              <a:r>
                <a:rPr lang="fr-FR" sz="1200" b="1" dirty="0">
                  <a:latin typeface="Calibri" panose="020F0502020204030204" pitchFamily="34" charset="0"/>
                  <a:ea typeface="Calibri" panose="020F0502020204030204" pitchFamily="34" charset="0"/>
                  <a:cs typeface="Calibri" panose="020F0502020204030204" pitchFamily="34" charset="0"/>
                </a:rPr>
                <a:t>92.3%</a:t>
              </a:r>
              <a:br>
                <a:rPr lang="fr-FR" sz="1200" b="1" dirty="0">
                  <a:latin typeface="Calibri" panose="020F0502020204030204" pitchFamily="34" charset="0"/>
                  <a:ea typeface="Calibri" panose="020F0502020204030204" pitchFamily="34" charset="0"/>
                  <a:cs typeface="Calibri" panose="020F0502020204030204" pitchFamily="34" charset="0"/>
                </a:rPr>
              </a:br>
              <a:r>
                <a:rPr lang="fr-FR" sz="1200" b="1" dirty="0">
                  <a:latin typeface="Calibri" panose="020F0502020204030204" pitchFamily="34" charset="0"/>
                  <a:ea typeface="Calibri" panose="020F0502020204030204" pitchFamily="34" charset="0"/>
                  <a:cs typeface="Calibri" panose="020F0502020204030204" pitchFamily="34" charset="0"/>
                </a:rPr>
                <a:t>(36/39)</a:t>
              </a:r>
            </a:p>
          </p:txBody>
        </p:sp>
      </p:grpSp>
    </p:spTree>
    <p:extLst>
      <p:ext uri="{BB962C8B-B14F-4D97-AF65-F5344CB8AC3E}">
        <p14:creationId xmlns:p14="http://schemas.microsoft.com/office/powerpoint/2010/main" val="2799195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4">
            <a:extLst>
              <a:ext uri="{FF2B5EF4-FFF2-40B4-BE49-F238E27FC236}">
                <a16:creationId xmlns:a16="http://schemas.microsoft.com/office/drawing/2014/main" id="{B6428F4B-9212-6E4D-96C2-CDDDFEFA0BE7}"/>
              </a:ext>
            </a:extLst>
          </p:cNvPr>
          <p:cNvGraphicFramePr>
            <a:graphicFrameLocks noGrp="1"/>
          </p:cNvGraphicFramePr>
          <p:nvPr>
            <p:extLst>
              <p:ext uri="{D42A27DB-BD31-4B8C-83A1-F6EECF244321}">
                <p14:modId xmlns:p14="http://schemas.microsoft.com/office/powerpoint/2010/main" val="4109054861"/>
              </p:ext>
            </p:extLst>
          </p:nvPr>
        </p:nvGraphicFramePr>
        <p:xfrm>
          <a:off x="6184052" y="3791256"/>
          <a:ext cx="5701585" cy="1715210"/>
        </p:xfrm>
        <a:graphic>
          <a:graphicData uri="http://schemas.openxmlformats.org/drawingml/2006/table">
            <a:tbl>
              <a:tblPr firstRow="1" bandRow="1">
                <a:tableStyleId>{5C22544A-7EE6-4342-B048-85BDC9FD1C3A}</a:tableStyleId>
              </a:tblPr>
              <a:tblGrid>
                <a:gridCol w="2557592">
                  <a:extLst>
                    <a:ext uri="{9D8B030D-6E8A-4147-A177-3AD203B41FA5}">
                      <a16:colId xmlns:a16="http://schemas.microsoft.com/office/drawing/2014/main" val="2888518506"/>
                    </a:ext>
                  </a:extLst>
                </a:gridCol>
                <a:gridCol w="1368152">
                  <a:extLst>
                    <a:ext uri="{9D8B030D-6E8A-4147-A177-3AD203B41FA5}">
                      <a16:colId xmlns:a16="http://schemas.microsoft.com/office/drawing/2014/main" val="1103594025"/>
                    </a:ext>
                  </a:extLst>
                </a:gridCol>
                <a:gridCol w="1775841">
                  <a:extLst>
                    <a:ext uri="{9D8B030D-6E8A-4147-A177-3AD203B41FA5}">
                      <a16:colId xmlns:a16="http://schemas.microsoft.com/office/drawing/2014/main" val="2598936671"/>
                    </a:ext>
                  </a:extLst>
                </a:gridCol>
              </a:tblGrid>
              <a:tr h="626711">
                <a:tc>
                  <a:txBody>
                    <a:bodyPr/>
                    <a:lstStyle/>
                    <a:p>
                      <a:endParaRPr lang="en-US" sz="1600" noProof="0"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600" noProof="0" dirty="0"/>
                        <a:t>DTG/RPV</a:t>
                      </a:r>
                    </a:p>
                    <a:p>
                      <a:pPr algn="ctr"/>
                      <a:r>
                        <a:rPr lang="en-US" sz="1600" noProof="0" dirty="0"/>
                        <a:t>N = 95</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00000"/>
                    </a:solidFill>
                  </a:tcPr>
                </a:tc>
                <a:tc>
                  <a:txBody>
                    <a:bodyPr/>
                    <a:lstStyle/>
                    <a:p>
                      <a:pPr algn="ctr"/>
                      <a:r>
                        <a:rPr lang="en-US" sz="1600" noProof="0" dirty="0"/>
                        <a:t>Continuation </a:t>
                      </a:r>
                      <a:r>
                        <a:rPr lang="en-US" sz="1600" noProof="0" dirty="0" err="1"/>
                        <a:t>cART</a:t>
                      </a:r>
                      <a:endParaRPr lang="en-US" sz="1600" noProof="0" dirty="0"/>
                    </a:p>
                    <a:p>
                      <a:pPr algn="ctr"/>
                      <a:r>
                        <a:rPr lang="en-US" sz="1600" noProof="0" dirty="0"/>
                        <a:t>N = 45</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00CC00"/>
                    </a:solidFill>
                  </a:tcPr>
                </a:tc>
                <a:extLst>
                  <a:ext uri="{0D108BD9-81ED-4DB2-BD59-A6C34878D82A}">
                    <a16:rowId xmlns:a16="http://schemas.microsoft.com/office/drawing/2014/main" val="36786953"/>
                  </a:ext>
                </a:extLst>
              </a:tr>
              <a:tr h="362833">
                <a:tc>
                  <a:txBody>
                    <a:bodyPr/>
                    <a:lstStyle/>
                    <a:p>
                      <a:r>
                        <a:rPr lang="en-US" sz="1600" b="1" noProof="0"/>
                        <a:t>Median age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600" noProof="0" dirty="0"/>
                        <a:t>52</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600" noProof="0"/>
                        <a:t>53</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6779242"/>
                  </a:ext>
                </a:extLst>
              </a:tr>
              <a:tr h="362833">
                <a:tc>
                  <a:txBody>
                    <a:bodyPr/>
                    <a:lstStyle/>
                    <a:p>
                      <a:r>
                        <a:rPr lang="en-US" sz="1600" b="1" noProof="0"/>
                        <a:t>Male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600" noProof="0" dirty="0"/>
                        <a:t>82.2%</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600" noProof="0" dirty="0"/>
                        <a:t>77.8%</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3463188"/>
                  </a:ext>
                </a:extLst>
              </a:tr>
              <a:tr h="362833">
                <a:tc>
                  <a:txBody>
                    <a:bodyPr/>
                    <a:lstStyle/>
                    <a:p>
                      <a:r>
                        <a:rPr lang="en-US" sz="1600" b="1" noProof="0" dirty="0"/>
                        <a:t>Median duration ART, years</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600" noProof="0" dirty="0"/>
                        <a:t>16.0</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600" noProof="0" dirty="0"/>
                        <a:t>17.7</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11076628"/>
                  </a:ext>
                </a:extLst>
              </a:tr>
            </a:tbl>
          </a:graphicData>
        </a:graphic>
      </p:graphicFrame>
      <p:sp>
        <p:nvSpPr>
          <p:cNvPr id="23" name="Titre 1">
            <a:extLst>
              <a:ext uri="{FF2B5EF4-FFF2-40B4-BE49-F238E27FC236}">
                <a16:creationId xmlns:a16="http://schemas.microsoft.com/office/drawing/2014/main" id="{4D32C5AB-6839-47FD-A0DF-21EB26DE7C54}"/>
              </a:ext>
            </a:extLst>
          </p:cNvPr>
          <p:cNvSpPr>
            <a:spLocks noGrp="1"/>
          </p:cNvSpPr>
          <p:nvPr>
            <p:ph type="title"/>
          </p:nvPr>
        </p:nvSpPr>
        <p:spPr>
          <a:xfrm>
            <a:off x="609600" y="258820"/>
            <a:ext cx="10546080" cy="1143000"/>
          </a:xfrm>
        </p:spPr>
        <p:txBody>
          <a:bodyPr>
            <a:normAutofit/>
          </a:bodyPr>
          <a:lstStyle/>
          <a:p>
            <a:r>
              <a:rPr lang="en-US" sz="3000" dirty="0"/>
              <a:t>WISARD: switch to DTG/RPV in patients with HIV RNA &lt; 50 c/mL and history of K103N </a:t>
            </a:r>
            <a:r>
              <a:rPr lang="en-US" sz="3000" i="1" dirty="0"/>
              <a:t>(1)</a:t>
            </a:r>
          </a:p>
        </p:txBody>
      </p:sp>
      <p:sp>
        <p:nvSpPr>
          <p:cNvPr id="9" name="Espace réservé du contenu 8">
            <a:extLst>
              <a:ext uri="{FF2B5EF4-FFF2-40B4-BE49-F238E27FC236}">
                <a16:creationId xmlns:a16="http://schemas.microsoft.com/office/drawing/2014/main" id="{84D848FD-5119-534A-B0DF-339733BDD308}"/>
              </a:ext>
            </a:extLst>
          </p:cNvPr>
          <p:cNvSpPr>
            <a:spLocks noGrp="1"/>
          </p:cNvSpPr>
          <p:nvPr>
            <p:ph sz="quarter" idx="13"/>
          </p:nvPr>
        </p:nvSpPr>
        <p:spPr>
          <a:xfrm>
            <a:off x="609600" y="1628800"/>
            <a:ext cx="10972800" cy="4572000"/>
          </a:xfrm>
        </p:spPr>
        <p:txBody>
          <a:bodyPr>
            <a:normAutofit/>
          </a:bodyPr>
          <a:lstStyle/>
          <a:p>
            <a:r>
              <a:rPr lang="en-US" sz="2000" dirty="0"/>
              <a:t>Background: RPV susceptibility maintained in presence of K103N mutation </a:t>
            </a:r>
          </a:p>
          <a:p>
            <a:r>
              <a:rPr lang="en-US" sz="2000" dirty="0" err="1"/>
              <a:t>Randomised</a:t>
            </a:r>
            <a:r>
              <a:rPr lang="en-US" sz="2000" dirty="0"/>
              <a:t>, open-label trial 2:1, immediate vs deferred (W48) to DTG/RPV </a:t>
            </a:r>
            <a:r>
              <a:rPr lang="en-US" sz="2000" dirty="0" err="1"/>
              <a:t>qd</a:t>
            </a:r>
            <a:endParaRPr lang="en-US" sz="2000" dirty="0"/>
          </a:p>
          <a:p>
            <a:r>
              <a:rPr lang="en-US" sz="2000" dirty="0"/>
              <a:t>Population: adults on triple </a:t>
            </a:r>
            <a:r>
              <a:rPr lang="en-US" sz="2000" dirty="0" err="1"/>
              <a:t>cART</a:t>
            </a:r>
            <a:r>
              <a:rPr lang="en-US" sz="2000" dirty="0"/>
              <a:t>, HIV RNA &lt; 50 c/mL, history of virologic failure on NNRTI with evidence of K103N</a:t>
            </a:r>
          </a:p>
        </p:txBody>
      </p:sp>
      <p:sp>
        <p:nvSpPr>
          <p:cNvPr id="10" name="ZoneTexte 9">
            <a:extLst>
              <a:ext uri="{FF2B5EF4-FFF2-40B4-BE49-F238E27FC236}">
                <a16:creationId xmlns:a16="http://schemas.microsoft.com/office/drawing/2014/main" id="{FD2B3BA7-0E26-384A-A56D-54E6AA5D6119}"/>
              </a:ext>
            </a:extLst>
          </p:cNvPr>
          <p:cNvSpPr txBox="1"/>
          <p:nvPr/>
        </p:nvSpPr>
        <p:spPr>
          <a:xfrm>
            <a:off x="7896200" y="3166761"/>
            <a:ext cx="2659254" cy="400110"/>
          </a:xfrm>
          <a:prstGeom prst="rect">
            <a:avLst/>
          </a:prstGeom>
          <a:noFill/>
        </p:spPr>
        <p:txBody>
          <a:bodyPr wrap="none" rtlCol="0">
            <a:spAutoFit/>
          </a:bodyPr>
          <a:lstStyle/>
          <a:p>
            <a:r>
              <a:rPr lang="en-US" sz="2000" b="1" dirty="0">
                <a:solidFill>
                  <a:srgbClr val="0070C0"/>
                </a:solidFill>
              </a:rPr>
              <a:t>Baseline characteristics</a:t>
            </a:r>
          </a:p>
        </p:txBody>
      </p:sp>
      <p:grpSp>
        <p:nvGrpSpPr>
          <p:cNvPr id="2" name="Groupe 1">
            <a:extLst>
              <a:ext uri="{FF2B5EF4-FFF2-40B4-BE49-F238E27FC236}">
                <a16:creationId xmlns:a16="http://schemas.microsoft.com/office/drawing/2014/main" id="{BEDFBEF4-A434-41D4-B200-084AF710A504}"/>
              </a:ext>
            </a:extLst>
          </p:cNvPr>
          <p:cNvGrpSpPr/>
          <p:nvPr/>
        </p:nvGrpSpPr>
        <p:grpSpPr>
          <a:xfrm>
            <a:off x="488049" y="3688645"/>
            <a:ext cx="5420026" cy="2156375"/>
            <a:chOff x="657177" y="3217768"/>
            <a:chExt cx="5420026" cy="2156375"/>
          </a:xfrm>
        </p:grpSpPr>
        <p:sp>
          <p:nvSpPr>
            <p:cNvPr id="8" name="ZoneTexte 7">
              <a:extLst>
                <a:ext uri="{FF2B5EF4-FFF2-40B4-BE49-F238E27FC236}">
                  <a16:creationId xmlns:a16="http://schemas.microsoft.com/office/drawing/2014/main" id="{D49D4247-D2A7-F44A-96BC-9976532B5296}"/>
                </a:ext>
              </a:extLst>
            </p:cNvPr>
            <p:cNvSpPr txBox="1"/>
            <p:nvPr/>
          </p:nvSpPr>
          <p:spPr>
            <a:xfrm rot="16200000">
              <a:off x="321318" y="3692019"/>
              <a:ext cx="1786462" cy="837959"/>
            </a:xfrm>
            <a:prstGeom prst="roundRect">
              <a:avLst>
                <a:gd name="adj" fmla="val 0"/>
              </a:avLst>
            </a:prstGeom>
            <a:solidFill>
              <a:srgbClr val="CCECFF"/>
            </a:solidFill>
            <a:ln>
              <a:noFill/>
            </a:ln>
            <a:effectLst/>
          </p:spPr>
          <p:style>
            <a:lnRef idx="1">
              <a:schemeClr val="accent1"/>
            </a:lnRef>
            <a:fillRef idx="2">
              <a:schemeClr val="accent1"/>
            </a:fillRef>
            <a:effectRef idx="1">
              <a:schemeClr val="accent1"/>
            </a:effectRef>
            <a:fontRef idx="minor">
              <a:schemeClr val="dk1"/>
            </a:fontRef>
          </p:style>
          <p:txBody>
            <a:bodyPr wrap="square" lIns="36000" rIns="36000" rtlCol="0" anchor="ctr">
              <a:noAutofit/>
            </a:bodyPr>
            <a:lstStyle/>
            <a:p>
              <a:pPr algn="ctr"/>
              <a:r>
                <a:rPr lang="fr-FR" sz="1600" b="1" dirty="0">
                  <a:solidFill>
                    <a:schemeClr val="tx1"/>
                  </a:solidFill>
                </a:rPr>
                <a:t>Screening</a:t>
              </a:r>
            </a:p>
            <a:p>
              <a:pPr algn="ctr"/>
              <a:r>
                <a:rPr lang="fr-FR" sz="1600" b="1" dirty="0">
                  <a:solidFill>
                    <a:schemeClr val="tx1"/>
                  </a:solidFill>
                </a:rPr>
                <a:t>Randomisation</a:t>
              </a:r>
              <a:endParaRPr lang="fr-FR" sz="1600" dirty="0">
                <a:solidFill>
                  <a:schemeClr val="tx1"/>
                </a:solidFill>
              </a:endParaRPr>
            </a:p>
          </p:txBody>
        </p:sp>
        <p:sp>
          <p:nvSpPr>
            <p:cNvPr id="11" name="Flèche : pentagone 6">
              <a:extLst>
                <a:ext uri="{FF2B5EF4-FFF2-40B4-BE49-F238E27FC236}">
                  <a16:creationId xmlns:a16="http://schemas.microsoft.com/office/drawing/2014/main" id="{A90DD005-A718-1B47-BAE2-91C0E2A8CF55}"/>
                </a:ext>
              </a:extLst>
            </p:cNvPr>
            <p:cNvSpPr/>
            <p:nvPr/>
          </p:nvSpPr>
          <p:spPr bwMode="auto">
            <a:xfrm>
              <a:off x="1669715" y="3386477"/>
              <a:ext cx="4118310" cy="642598"/>
            </a:xfrm>
            <a:prstGeom prst="homePlate">
              <a:avLst>
                <a:gd name="adj" fmla="val 69937"/>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bg1"/>
                  </a:solidFill>
                  <a:effectLst/>
                </a:rPr>
                <a:t>DTG/RPV FDC </a:t>
              </a:r>
              <a:br>
                <a:rPr kumimoji="0" lang="fr-FR" sz="1600" b="1" i="0" u="none" strike="noStrike" cap="none" normalizeH="0" baseline="0" dirty="0">
                  <a:ln>
                    <a:noFill/>
                  </a:ln>
                  <a:solidFill>
                    <a:schemeClr val="bg1"/>
                  </a:solidFill>
                  <a:effectLst/>
                </a:rPr>
              </a:br>
              <a:r>
                <a:rPr kumimoji="0" lang="fr-FR" sz="1600" b="1" i="0" u="none" strike="noStrike" cap="none" normalizeH="0" baseline="0" dirty="0">
                  <a:ln>
                    <a:noFill/>
                  </a:ln>
                  <a:solidFill>
                    <a:schemeClr val="bg1"/>
                  </a:solidFill>
                  <a:effectLst/>
                </a:rPr>
                <a:t>N = 100</a:t>
              </a:r>
            </a:p>
          </p:txBody>
        </p:sp>
        <p:sp>
          <p:nvSpPr>
            <p:cNvPr id="12" name="Flèche : pentagone 7">
              <a:extLst>
                <a:ext uri="{FF2B5EF4-FFF2-40B4-BE49-F238E27FC236}">
                  <a16:creationId xmlns:a16="http://schemas.microsoft.com/office/drawing/2014/main" id="{B412483B-827A-0E46-9954-BF6275870F20}"/>
                </a:ext>
              </a:extLst>
            </p:cNvPr>
            <p:cNvSpPr/>
            <p:nvPr/>
          </p:nvSpPr>
          <p:spPr bwMode="auto">
            <a:xfrm>
              <a:off x="3740149" y="4186577"/>
              <a:ext cx="2047875" cy="642598"/>
            </a:xfrm>
            <a:prstGeom prst="homePlate">
              <a:avLst>
                <a:gd name="adj" fmla="val 69937"/>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bg1"/>
                  </a:solidFill>
                  <a:effectLst/>
                </a:rPr>
                <a:t>DTG/RPV FDC</a:t>
              </a:r>
            </a:p>
          </p:txBody>
        </p:sp>
        <p:sp>
          <p:nvSpPr>
            <p:cNvPr id="14" name="Flèche : pentagone 9">
              <a:extLst>
                <a:ext uri="{FF2B5EF4-FFF2-40B4-BE49-F238E27FC236}">
                  <a16:creationId xmlns:a16="http://schemas.microsoft.com/office/drawing/2014/main" id="{F819D04E-B80F-6541-9364-3ACE93CD2B6B}"/>
                </a:ext>
              </a:extLst>
            </p:cNvPr>
            <p:cNvSpPr/>
            <p:nvPr/>
          </p:nvSpPr>
          <p:spPr bwMode="auto">
            <a:xfrm>
              <a:off x="1664600" y="4186577"/>
              <a:ext cx="2047875" cy="642598"/>
            </a:xfrm>
            <a:prstGeom prst="homePlate">
              <a:avLst>
                <a:gd name="adj" fmla="val 69937"/>
              </a:avLst>
            </a:prstGeom>
            <a:solidFill>
              <a:srgbClr val="00CC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fr-FR" sz="1600" b="1" dirty="0">
                  <a:solidFill>
                    <a:schemeClr val="bg1"/>
                  </a:solidFill>
                </a:rPr>
                <a:t>Continuation </a:t>
              </a:r>
              <a:r>
                <a:rPr lang="fr-FR" sz="1600" b="1" dirty="0" err="1">
                  <a:solidFill>
                    <a:schemeClr val="bg1"/>
                  </a:solidFill>
                </a:rPr>
                <a:t>cART</a:t>
              </a:r>
              <a:r>
                <a:rPr kumimoji="0" lang="fr-FR" sz="1600" b="1" i="0" u="none" strike="noStrike" cap="none" normalizeH="0" baseline="0" dirty="0">
                  <a:ln>
                    <a:noFill/>
                  </a:ln>
                  <a:solidFill>
                    <a:schemeClr val="bg1"/>
                  </a:solidFill>
                  <a:effectLst/>
                </a:rPr>
                <a:t> </a:t>
              </a:r>
              <a:br>
                <a:rPr kumimoji="0" lang="fr-FR" sz="1600" b="1" i="0" u="none" strike="noStrike" cap="none" normalizeH="0" baseline="0" dirty="0">
                  <a:ln>
                    <a:noFill/>
                  </a:ln>
                  <a:solidFill>
                    <a:schemeClr val="bg1"/>
                  </a:solidFill>
                  <a:effectLst/>
                </a:rPr>
              </a:br>
              <a:r>
                <a:rPr kumimoji="0" lang="fr-FR" sz="1600" b="1" i="0" u="none" strike="noStrike" cap="none" normalizeH="0" baseline="0" dirty="0">
                  <a:ln>
                    <a:noFill/>
                  </a:ln>
                  <a:solidFill>
                    <a:schemeClr val="bg1"/>
                  </a:solidFill>
                  <a:effectLst/>
                </a:rPr>
                <a:t>N = 50</a:t>
              </a:r>
            </a:p>
          </p:txBody>
        </p:sp>
        <p:sp>
          <p:nvSpPr>
            <p:cNvPr id="15" name="ZoneTexte 14">
              <a:extLst>
                <a:ext uri="{FF2B5EF4-FFF2-40B4-BE49-F238E27FC236}">
                  <a16:creationId xmlns:a16="http://schemas.microsoft.com/office/drawing/2014/main" id="{06247421-0AA5-2A42-9947-A8A91018006D}"/>
                </a:ext>
              </a:extLst>
            </p:cNvPr>
            <p:cNvSpPr txBox="1"/>
            <p:nvPr/>
          </p:nvSpPr>
          <p:spPr>
            <a:xfrm>
              <a:off x="1461400" y="5035589"/>
              <a:ext cx="418704" cy="338554"/>
            </a:xfrm>
            <a:prstGeom prst="rect">
              <a:avLst/>
            </a:prstGeom>
            <a:noFill/>
          </p:spPr>
          <p:txBody>
            <a:bodyPr wrap="none" rtlCol="0">
              <a:spAutoFit/>
            </a:bodyPr>
            <a:lstStyle/>
            <a:p>
              <a:r>
                <a:rPr lang="fr-FR" sz="1600" b="1" dirty="0"/>
                <a:t>D0</a:t>
              </a:r>
            </a:p>
          </p:txBody>
        </p:sp>
        <p:sp>
          <p:nvSpPr>
            <p:cNvPr id="16" name="ZoneTexte 15">
              <a:extLst>
                <a:ext uri="{FF2B5EF4-FFF2-40B4-BE49-F238E27FC236}">
                  <a16:creationId xmlns:a16="http://schemas.microsoft.com/office/drawing/2014/main" id="{6CBA4643-8F41-334F-B429-D5238D591473}"/>
                </a:ext>
              </a:extLst>
            </p:cNvPr>
            <p:cNvSpPr txBox="1"/>
            <p:nvPr/>
          </p:nvSpPr>
          <p:spPr>
            <a:xfrm>
              <a:off x="3424070" y="5035589"/>
              <a:ext cx="579005" cy="338554"/>
            </a:xfrm>
            <a:prstGeom prst="rect">
              <a:avLst/>
            </a:prstGeom>
            <a:noFill/>
          </p:spPr>
          <p:txBody>
            <a:bodyPr wrap="none" rtlCol="0">
              <a:spAutoFit/>
            </a:bodyPr>
            <a:lstStyle/>
            <a:p>
              <a:r>
                <a:rPr lang="fr-FR" sz="1600" b="1" dirty="0"/>
                <a:t>W48</a:t>
              </a:r>
            </a:p>
          </p:txBody>
        </p:sp>
        <p:sp>
          <p:nvSpPr>
            <p:cNvPr id="17" name="ZoneTexte 16">
              <a:extLst>
                <a:ext uri="{FF2B5EF4-FFF2-40B4-BE49-F238E27FC236}">
                  <a16:creationId xmlns:a16="http://schemas.microsoft.com/office/drawing/2014/main" id="{AB85836C-1024-B94D-8B42-F8A72B2DD23A}"/>
                </a:ext>
              </a:extLst>
            </p:cNvPr>
            <p:cNvSpPr txBox="1"/>
            <p:nvPr/>
          </p:nvSpPr>
          <p:spPr>
            <a:xfrm>
              <a:off x="5498198" y="5035589"/>
              <a:ext cx="579005" cy="338554"/>
            </a:xfrm>
            <a:prstGeom prst="rect">
              <a:avLst/>
            </a:prstGeom>
            <a:noFill/>
          </p:spPr>
          <p:txBody>
            <a:bodyPr wrap="none" rtlCol="0">
              <a:spAutoFit/>
            </a:bodyPr>
            <a:lstStyle/>
            <a:p>
              <a:r>
                <a:rPr lang="fr-FR" sz="1600" b="1" dirty="0"/>
                <a:t>W96</a:t>
              </a:r>
            </a:p>
          </p:txBody>
        </p:sp>
        <p:sp>
          <p:nvSpPr>
            <p:cNvPr id="19" name="Line 8">
              <a:extLst>
                <a:ext uri="{FF2B5EF4-FFF2-40B4-BE49-F238E27FC236}">
                  <a16:creationId xmlns:a16="http://schemas.microsoft.com/office/drawing/2014/main" id="{D9041694-4A77-834E-A503-5C34143B475C}"/>
                </a:ext>
              </a:extLst>
            </p:cNvPr>
            <p:cNvSpPr>
              <a:spLocks noChangeShapeType="1"/>
            </p:cNvSpPr>
            <p:nvPr/>
          </p:nvSpPr>
          <p:spPr bwMode="auto">
            <a:xfrm rot="16200000">
              <a:off x="5767267" y="5064675"/>
              <a:ext cx="105647" cy="0"/>
            </a:xfrm>
            <a:prstGeom prst="line">
              <a:avLst/>
            </a:prstGeom>
            <a:noFill/>
            <a:ln w="19050">
              <a:solidFill>
                <a:srgbClr val="002060"/>
              </a:solidFill>
              <a:round/>
              <a:headEnd/>
              <a:tailEnd/>
            </a:ln>
            <a:effectLst/>
            <a:extLst>
              <a:ext uri="{909E8E84-426E-40DD-AFC4-6F175D3DCCD1}">
                <a14:hiddenFill xmlns:a14="http://schemas.microsoft.com/office/drawing/2010/main">
                  <a:noFill/>
                </a14:hiddenFill>
              </a:ext>
            </a:extLst>
          </p:spPr>
          <p:txBody>
            <a:bodyPr anchor="ctr"/>
            <a:lstStyle/>
            <a:p>
              <a:endParaRPr lang="fr-FR" sz="1600"/>
            </a:p>
          </p:txBody>
        </p:sp>
        <p:sp>
          <p:nvSpPr>
            <p:cNvPr id="20" name="Line 8">
              <a:extLst>
                <a:ext uri="{FF2B5EF4-FFF2-40B4-BE49-F238E27FC236}">
                  <a16:creationId xmlns:a16="http://schemas.microsoft.com/office/drawing/2014/main" id="{F3596265-DEB8-2843-AF9E-E287A0BEE295}"/>
                </a:ext>
              </a:extLst>
            </p:cNvPr>
            <p:cNvSpPr>
              <a:spLocks noChangeShapeType="1"/>
            </p:cNvSpPr>
            <p:nvPr/>
          </p:nvSpPr>
          <p:spPr bwMode="auto">
            <a:xfrm rot="16200000">
              <a:off x="3674484" y="5064675"/>
              <a:ext cx="105647" cy="0"/>
            </a:xfrm>
            <a:prstGeom prst="line">
              <a:avLst/>
            </a:prstGeom>
            <a:noFill/>
            <a:ln w="19050">
              <a:solidFill>
                <a:srgbClr val="002060"/>
              </a:solidFill>
              <a:round/>
              <a:headEnd/>
              <a:tailEnd/>
            </a:ln>
            <a:effectLst/>
            <a:extLst>
              <a:ext uri="{909E8E84-426E-40DD-AFC4-6F175D3DCCD1}">
                <a14:hiddenFill xmlns:a14="http://schemas.microsoft.com/office/drawing/2010/main">
                  <a:noFill/>
                </a14:hiddenFill>
              </a:ext>
            </a:extLst>
          </p:spPr>
          <p:txBody>
            <a:bodyPr anchor="ctr"/>
            <a:lstStyle/>
            <a:p>
              <a:endParaRPr lang="fr-FR" sz="1600"/>
            </a:p>
          </p:txBody>
        </p:sp>
        <p:sp>
          <p:nvSpPr>
            <p:cNvPr id="21" name="Line 8">
              <a:extLst>
                <a:ext uri="{FF2B5EF4-FFF2-40B4-BE49-F238E27FC236}">
                  <a16:creationId xmlns:a16="http://schemas.microsoft.com/office/drawing/2014/main" id="{0101827C-67BF-2A4E-95B7-B4CC313B4F30}"/>
                </a:ext>
              </a:extLst>
            </p:cNvPr>
            <p:cNvSpPr>
              <a:spLocks noChangeShapeType="1"/>
            </p:cNvSpPr>
            <p:nvPr/>
          </p:nvSpPr>
          <p:spPr bwMode="auto">
            <a:xfrm rot="16200000">
              <a:off x="1609581" y="5064675"/>
              <a:ext cx="105647" cy="0"/>
            </a:xfrm>
            <a:prstGeom prst="line">
              <a:avLst/>
            </a:prstGeom>
            <a:noFill/>
            <a:ln w="19050">
              <a:solidFill>
                <a:srgbClr val="002060"/>
              </a:solidFill>
              <a:round/>
              <a:headEnd/>
              <a:tailEnd/>
            </a:ln>
            <a:effectLst/>
            <a:extLst>
              <a:ext uri="{909E8E84-426E-40DD-AFC4-6F175D3DCCD1}">
                <a14:hiddenFill xmlns:a14="http://schemas.microsoft.com/office/drawing/2010/main">
                  <a:noFill/>
                </a14:hiddenFill>
              </a:ext>
            </a:extLst>
          </p:spPr>
          <p:txBody>
            <a:bodyPr anchor="ctr"/>
            <a:lstStyle/>
            <a:p>
              <a:endParaRPr lang="fr-FR" sz="1600"/>
            </a:p>
          </p:txBody>
        </p:sp>
        <p:cxnSp>
          <p:nvCxnSpPr>
            <p:cNvPr id="22" name="Connecteur droit 21">
              <a:extLst>
                <a:ext uri="{FF2B5EF4-FFF2-40B4-BE49-F238E27FC236}">
                  <a16:creationId xmlns:a16="http://schemas.microsoft.com/office/drawing/2014/main" id="{ACE4A529-28F1-3942-AA68-628B17E98B50}"/>
                </a:ext>
              </a:extLst>
            </p:cNvPr>
            <p:cNvCxnSpPr>
              <a:cxnSpLocks/>
            </p:cNvCxnSpPr>
            <p:nvPr/>
          </p:nvCxnSpPr>
          <p:spPr bwMode="auto">
            <a:xfrm>
              <a:off x="657177" y="5004231"/>
              <a:ext cx="5311823" cy="0"/>
            </a:xfrm>
            <a:prstGeom prst="line">
              <a:avLst/>
            </a:prstGeom>
            <a:solidFill>
              <a:schemeClr val="accent1"/>
            </a:solidFill>
            <a:ln w="19050" cap="flat" cmpd="sng" algn="ctr">
              <a:solidFill>
                <a:srgbClr val="002060"/>
              </a:solidFill>
              <a:prstDash val="solid"/>
              <a:round/>
              <a:headEnd type="none" w="med" len="med"/>
              <a:tailEnd type="none" w="med" len="med"/>
            </a:ln>
            <a:effectLst/>
          </p:spPr>
        </p:cxnSp>
      </p:grpSp>
      <p:sp>
        <p:nvSpPr>
          <p:cNvPr id="3" name="Text Placeholder 22">
            <a:extLst>
              <a:ext uri="{FF2B5EF4-FFF2-40B4-BE49-F238E27FC236}">
                <a16:creationId xmlns:a16="http://schemas.microsoft.com/office/drawing/2014/main" id="{8FBEB40C-2719-326C-2F40-0051442F8DCF}"/>
              </a:ext>
            </a:extLst>
          </p:cNvPr>
          <p:cNvSpPr txBox="1">
            <a:spLocks/>
          </p:cNvSpPr>
          <p:nvPr/>
        </p:nvSpPr>
        <p:spPr bwMode="auto">
          <a:xfrm>
            <a:off x="9511021" y="6562874"/>
            <a:ext cx="256433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a:solidFill>
                  <a:schemeClr val="tx1"/>
                </a:solidFill>
                <a:latin typeface="+mn-lt"/>
              </a:rPr>
              <a:t>Moyle G et al.</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AIDS 2024 ; # TUPEB106</a:t>
            </a:r>
          </a:p>
        </p:txBody>
      </p:sp>
    </p:spTree>
    <p:extLst>
      <p:ext uri="{BB962C8B-B14F-4D97-AF65-F5344CB8AC3E}">
        <p14:creationId xmlns:p14="http://schemas.microsoft.com/office/powerpoint/2010/main" val="2366200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 Box 2">
            <a:extLst>
              <a:ext uri="{FF2B5EF4-FFF2-40B4-BE49-F238E27FC236}">
                <a16:creationId xmlns:a16="http://schemas.microsoft.com/office/drawing/2014/main" id="{FA0D60A8-0322-24A3-1E0C-1C93B95DC79C}"/>
              </a:ext>
            </a:extLst>
          </p:cNvPr>
          <p:cNvSpPr txBox="1">
            <a:spLocks noChangeArrowheads="1"/>
          </p:cNvSpPr>
          <p:nvPr/>
        </p:nvSpPr>
        <p:spPr bwMode="auto">
          <a:xfrm>
            <a:off x="429622" y="1516239"/>
            <a:ext cx="6276324" cy="707886"/>
          </a:xfrm>
          <a:prstGeom prst="rect">
            <a:avLst/>
          </a:prstGeom>
          <a:noFill/>
          <a:ln w="9525">
            <a:noFill/>
            <a:miter lim="800000"/>
            <a:headEnd/>
            <a:tailEnd/>
          </a:ln>
        </p:spPr>
        <p:txBody>
          <a:bodyPr wrap="square">
            <a:spAutoFit/>
          </a:bodyPr>
          <a:lstStyle/>
          <a:p>
            <a:pPr algn="ctr"/>
            <a:r>
              <a:rPr lang="en-US" sz="2000" b="1" dirty="0">
                <a:solidFill>
                  <a:srgbClr val="0070C0"/>
                </a:solidFill>
                <a:latin typeface="+mj-lt"/>
                <a:ea typeface="ＭＳ Ｐゴシック" pitchFamily="34" charset="-128"/>
                <a:cs typeface="Arial" panose="020B0604020202020204" pitchFamily="34" charset="0"/>
              </a:rPr>
              <a:t>Proportion of participants with HIV-RNA &lt; 50 copies/mL at W48 and W96, with the ITT FDA Snapshot method</a:t>
            </a:r>
          </a:p>
        </p:txBody>
      </p:sp>
      <p:sp>
        <p:nvSpPr>
          <p:cNvPr id="57" name="Titre 1">
            <a:extLst>
              <a:ext uri="{FF2B5EF4-FFF2-40B4-BE49-F238E27FC236}">
                <a16:creationId xmlns:a16="http://schemas.microsoft.com/office/drawing/2014/main" id="{1830217B-593B-664C-8949-F2FB5D1CE385}"/>
              </a:ext>
            </a:extLst>
          </p:cNvPr>
          <p:cNvSpPr>
            <a:spLocks noGrp="1"/>
          </p:cNvSpPr>
          <p:nvPr>
            <p:ph type="title"/>
          </p:nvPr>
        </p:nvSpPr>
        <p:spPr>
          <a:xfrm>
            <a:off x="609600" y="258820"/>
            <a:ext cx="11155680" cy="1143000"/>
          </a:xfrm>
        </p:spPr>
        <p:txBody>
          <a:bodyPr>
            <a:normAutofit/>
          </a:bodyPr>
          <a:lstStyle/>
          <a:p>
            <a:r>
              <a:rPr lang="en-US" sz="3000" dirty="0"/>
              <a:t>WISARD: switch to DTG/RPV in patients with HIV RNA &lt; 50 c/mL </a:t>
            </a:r>
            <a:br>
              <a:rPr lang="en-US" sz="3000" dirty="0"/>
            </a:br>
            <a:r>
              <a:rPr lang="en-US" sz="3000" dirty="0"/>
              <a:t>and history of K103N </a:t>
            </a:r>
            <a:r>
              <a:rPr lang="en-US" sz="3000" i="1" dirty="0"/>
              <a:t>(2)</a:t>
            </a:r>
          </a:p>
        </p:txBody>
      </p:sp>
      <p:grpSp>
        <p:nvGrpSpPr>
          <p:cNvPr id="3" name="Groupe 2">
            <a:extLst>
              <a:ext uri="{FF2B5EF4-FFF2-40B4-BE49-F238E27FC236}">
                <a16:creationId xmlns:a16="http://schemas.microsoft.com/office/drawing/2014/main" id="{A2FDEFB5-994C-9CBD-C5E4-E13B5040F7A1}"/>
              </a:ext>
            </a:extLst>
          </p:cNvPr>
          <p:cNvGrpSpPr/>
          <p:nvPr/>
        </p:nvGrpSpPr>
        <p:grpSpPr>
          <a:xfrm>
            <a:off x="369514" y="2338544"/>
            <a:ext cx="8286538" cy="3859141"/>
            <a:chOff x="445841" y="2348880"/>
            <a:chExt cx="8286538" cy="3859141"/>
          </a:xfrm>
        </p:grpSpPr>
        <p:sp>
          <p:nvSpPr>
            <p:cNvPr id="5" name="Rectangle 33">
              <a:extLst>
                <a:ext uri="{FF2B5EF4-FFF2-40B4-BE49-F238E27FC236}">
                  <a16:creationId xmlns:a16="http://schemas.microsoft.com/office/drawing/2014/main" id="{7F2521AD-B321-106C-692F-2CE0080C781B}"/>
                </a:ext>
              </a:extLst>
            </p:cNvPr>
            <p:cNvSpPr>
              <a:spLocks noChangeArrowheads="1"/>
            </p:cNvSpPr>
            <p:nvPr/>
          </p:nvSpPr>
          <p:spPr bwMode="auto">
            <a:xfrm>
              <a:off x="1178718" y="5838689"/>
              <a:ext cx="9049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a:ln>
                    <a:noFill/>
                  </a:ln>
                  <a:solidFill>
                    <a:srgbClr val="000000"/>
                  </a:solidFill>
                  <a:effectLst/>
                  <a:latin typeface="+mn-lt"/>
                </a:rPr>
                <a:t>HIV-RNA</a:t>
              </a:r>
              <a:br>
                <a:rPr kumimoji="0" lang="en-US" altLang="fr-FR" sz="1200" b="1" i="0" u="none" strike="noStrike" cap="none" normalizeH="0" baseline="0" dirty="0">
                  <a:ln>
                    <a:noFill/>
                  </a:ln>
                  <a:solidFill>
                    <a:srgbClr val="000000"/>
                  </a:solidFill>
                  <a:effectLst/>
                  <a:latin typeface="+mn-lt"/>
                </a:rPr>
              </a:br>
              <a:r>
                <a:rPr kumimoji="0" lang="en-US" altLang="fr-FR" sz="1200" b="1" i="0" u="none" strike="noStrike" cap="none" normalizeH="0" baseline="0" dirty="0">
                  <a:ln>
                    <a:noFill/>
                  </a:ln>
                  <a:solidFill>
                    <a:srgbClr val="000000"/>
                  </a:solidFill>
                  <a:effectLst/>
                  <a:latin typeface="+mn-lt"/>
                </a:rPr>
                <a:t>&lt;50 copies/ml</a:t>
              </a:r>
              <a:endParaRPr kumimoji="0" lang="en-US" altLang="fr-FR" sz="1200" b="0" i="0" u="none" strike="noStrike" cap="none" normalizeH="0" baseline="0" dirty="0">
                <a:ln>
                  <a:noFill/>
                </a:ln>
                <a:solidFill>
                  <a:schemeClr val="tx1"/>
                </a:solidFill>
                <a:effectLst/>
                <a:latin typeface="+mn-lt"/>
              </a:endParaRPr>
            </a:p>
          </p:txBody>
        </p:sp>
        <p:sp>
          <p:nvSpPr>
            <p:cNvPr id="6" name="Rectangle 34">
              <a:extLst>
                <a:ext uri="{FF2B5EF4-FFF2-40B4-BE49-F238E27FC236}">
                  <a16:creationId xmlns:a16="http://schemas.microsoft.com/office/drawing/2014/main" id="{7EC85C1C-AB13-C7F8-1E1A-4BA145E475DE}"/>
                </a:ext>
              </a:extLst>
            </p:cNvPr>
            <p:cNvSpPr>
              <a:spLocks noChangeArrowheads="1"/>
            </p:cNvSpPr>
            <p:nvPr/>
          </p:nvSpPr>
          <p:spPr bwMode="auto">
            <a:xfrm>
              <a:off x="2760653" y="5838689"/>
              <a:ext cx="9049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a:ln>
                    <a:noFill/>
                  </a:ln>
                  <a:solidFill>
                    <a:srgbClr val="000000"/>
                  </a:solidFill>
                  <a:effectLst/>
                  <a:latin typeface="+mn-lt"/>
                </a:rPr>
                <a:t>HIV-RNA</a:t>
              </a:r>
              <a:br>
                <a:rPr kumimoji="0" lang="en-US" altLang="fr-FR" sz="1200" b="1" i="0" u="none" strike="noStrike" cap="none" normalizeH="0" baseline="0" dirty="0">
                  <a:ln>
                    <a:noFill/>
                  </a:ln>
                  <a:solidFill>
                    <a:srgbClr val="000000"/>
                  </a:solidFill>
                  <a:effectLst/>
                  <a:latin typeface="+mn-lt"/>
                </a:rPr>
              </a:br>
              <a:r>
                <a:rPr kumimoji="0" lang="en-US" altLang="fr-FR" sz="1200" b="1" i="0" u="none" strike="noStrike" cap="none" normalizeH="0" baseline="0" dirty="0">
                  <a:ln>
                    <a:noFill/>
                  </a:ln>
                  <a:solidFill>
                    <a:srgbClr val="000000"/>
                  </a:solidFill>
                  <a:effectLst/>
                  <a:latin typeface="+mn-lt"/>
                </a:rPr>
                <a:t>≥50 copies/ml</a:t>
              </a:r>
              <a:endParaRPr kumimoji="0" lang="en-US" altLang="fr-FR" sz="1200" b="0" i="0" u="none" strike="noStrike" cap="none" normalizeH="0" baseline="0" dirty="0">
                <a:ln>
                  <a:noFill/>
                </a:ln>
                <a:solidFill>
                  <a:schemeClr val="tx1"/>
                </a:solidFill>
                <a:effectLst/>
                <a:latin typeface="+mn-lt"/>
              </a:endParaRPr>
            </a:p>
          </p:txBody>
        </p:sp>
        <p:sp>
          <p:nvSpPr>
            <p:cNvPr id="7" name="Rectangle 35">
              <a:extLst>
                <a:ext uri="{FF2B5EF4-FFF2-40B4-BE49-F238E27FC236}">
                  <a16:creationId xmlns:a16="http://schemas.microsoft.com/office/drawing/2014/main" id="{F50C8C63-1E2B-91FC-6147-1FA436864647}"/>
                </a:ext>
              </a:extLst>
            </p:cNvPr>
            <p:cNvSpPr>
              <a:spLocks noChangeArrowheads="1"/>
            </p:cNvSpPr>
            <p:nvPr/>
          </p:nvSpPr>
          <p:spPr bwMode="auto">
            <a:xfrm>
              <a:off x="4575955" y="5838689"/>
              <a:ext cx="22922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a:ln>
                    <a:noFill/>
                  </a:ln>
                  <a:solidFill>
                    <a:srgbClr val="000000"/>
                  </a:solidFill>
                  <a:effectLst/>
                  <a:latin typeface="+mn-lt"/>
                </a:rPr>
                <a:t>AEs</a:t>
              </a:r>
              <a:endParaRPr kumimoji="0" lang="en-US" altLang="fr-FR" sz="1200" b="0" i="0" u="none" strike="noStrike" cap="none" normalizeH="0" baseline="0" dirty="0">
                <a:ln>
                  <a:noFill/>
                </a:ln>
                <a:solidFill>
                  <a:schemeClr val="tx1"/>
                </a:solidFill>
                <a:effectLst/>
                <a:latin typeface="+mn-lt"/>
              </a:endParaRPr>
            </a:p>
          </p:txBody>
        </p:sp>
        <p:sp>
          <p:nvSpPr>
            <p:cNvPr id="60" name="Rectangle 36">
              <a:extLst>
                <a:ext uri="{FF2B5EF4-FFF2-40B4-BE49-F238E27FC236}">
                  <a16:creationId xmlns:a16="http://schemas.microsoft.com/office/drawing/2014/main" id="{DC545D1E-3B05-EC65-EF9A-2C813C69B14A}"/>
                </a:ext>
              </a:extLst>
            </p:cNvPr>
            <p:cNvSpPr>
              <a:spLocks noChangeArrowheads="1"/>
            </p:cNvSpPr>
            <p:nvPr/>
          </p:nvSpPr>
          <p:spPr bwMode="auto">
            <a:xfrm>
              <a:off x="5857723" y="5838689"/>
              <a:ext cx="37189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a:ln>
                    <a:noFill/>
                  </a:ln>
                  <a:solidFill>
                    <a:srgbClr val="000000"/>
                  </a:solidFill>
                  <a:effectLst/>
                  <a:latin typeface="+mn-lt"/>
                </a:rPr>
                <a:t>Other</a:t>
              </a:r>
              <a:endParaRPr kumimoji="0" lang="en-US" altLang="fr-FR" sz="1200" b="0" i="0" u="none" strike="noStrike" cap="none" normalizeH="0" baseline="0" dirty="0">
                <a:ln>
                  <a:noFill/>
                </a:ln>
                <a:solidFill>
                  <a:schemeClr val="tx1"/>
                </a:solidFill>
                <a:effectLst/>
                <a:latin typeface="+mn-lt"/>
              </a:endParaRPr>
            </a:p>
          </p:txBody>
        </p:sp>
        <p:sp>
          <p:nvSpPr>
            <p:cNvPr id="61" name="Rectangle 37">
              <a:extLst>
                <a:ext uri="{FF2B5EF4-FFF2-40B4-BE49-F238E27FC236}">
                  <a16:creationId xmlns:a16="http://schemas.microsoft.com/office/drawing/2014/main" id="{928A14D8-C513-2C56-46D4-41F885F5AA31}"/>
                </a:ext>
              </a:extLst>
            </p:cNvPr>
            <p:cNvSpPr>
              <a:spLocks noChangeArrowheads="1"/>
            </p:cNvSpPr>
            <p:nvPr/>
          </p:nvSpPr>
          <p:spPr bwMode="auto">
            <a:xfrm>
              <a:off x="6880082" y="5838689"/>
              <a:ext cx="11256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a:ln>
                    <a:noFill/>
                  </a:ln>
                  <a:solidFill>
                    <a:srgbClr val="000000"/>
                  </a:solidFill>
                  <a:effectLst/>
                  <a:latin typeface="+mn-lt"/>
                </a:rPr>
                <a:t>On study but</a:t>
              </a:r>
              <a:br>
                <a:rPr kumimoji="0" lang="en-US" altLang="fr-FR" sz="1200" b="1" i="0" u="none" strike="noStrike" cap="none" normalizeH="0" baseline="0" dirty="0">
                  <a:ln>
                    <a:noFill/>
                  </a:ln>
                  <a:solidFill>
                    <a:srgbClr val="000000"/>
                  </a:solidFill>
                  <a:effectLst/>
                  <a:latin typeface="+mn-lt"/>
                </a:rPr>
              </a:br>
              <a:r>
                <a:rPr kumimoji="0" lang="en-US" altLang="fr-FR" sz="1200" b="1" i="0" u="none" strike="noStrike" cap="none" normalizeH="0" baseline="0" dirty="0">
                  <a:ln>
                    <a:noFill/>
                  </a:ln>
                  <a:solidFill>
                    <a:srgbClr val="000000"/>
                  </a:solidFill>
                  <a:effectLst/>
                  <a:latin typeface="+mn-lt"/>
                </a:rPr>
                <a:t>with missing data</a:t>
              </a:r>
              <a:endParaRPr kumimoji="0" lang="en-US" altLang="fr-FR" sz="1200" b="0" i="0" u="none" strike="noStrike" cap="none" normalizeH="0" baseline="0" dirty="0">
                <a:ln>
                  <a:noFill/>
                </a:ln>
                <a:solidFill>
                  <a:schemeClr val="tx1"/>
                </a:solidFill>
                <a:effectLst/>
                <a:latin typeface="+mn-lt"/>
              </a:endParaRPr>
            </a:p>
          </p:txBody>
        </p:sp>
        <p:grpSp>
          <p:nvGrpSpPr>
            <p:cNvPr id="63" name="Groupe 62">
              <a:extLst>
                <a:ext uri="{FF2B5EF4-FFF2-40B4-BE49-F238E27FC236}">
                  <a16:creationId xmlns:a16="http://schemas.microsoft.com/office/drawing/2014/main" id="{68D85062-7DDA-351C-8129-DD9467705B4D}"/>
                </a:ext>
              </a:extLst>
            </p:cNvPr>
            <p:cNvGrpSpPr/>
            <p:nvPr/>
          </p:nvGrpSpPr>
          <p:grpSpPr>
            <a:xfrm>
              <a:off x="717579" y="2673188"/>
              <a:ext cx="8014800" cy="3129777"/>
              <a:chOff x="3082926" y="2492375"/>
              <a:chExt cx="5865812" cy="3606800"/>
            </a:xfrm>
          </p:grpSpPr>
          <p:sp>
            <p:nvSpPr>
              <p:cNvPr id="64" name="Freeform 6">
                <a:extLst>
                  <a:ext uri="{FF2B5EF4-FFF2-40B4-BE49-F238E27FC236}">
                    <a16:creationId xmlns:a16="http://schemas.microsoft.com/office/drawing/2014/main" id="{D3111C06-3CD6-E910-20FE-A64867526C46}"/>
                  </a:ext>
                </a:extLst>
              </p:cNvPr>
              <p:cNvSpPr>
                <a:spLocks/>
              </p:cNvSpPr>
              <p:nvPr/>
            </p:nvSpPr>
            <p:spPr bwMode="auto">
              <a:xfrm>
                <a:off x="3176588" y="2492375"/>
                <a:ext cx="5772150" cy="3606800"/>
              </a:xfrm>
              <a:custGeom>
                <a:avLst/>
                <a:gdLst>
                  <a:gd name="T0" fmla="*/ 0 w 18183"/>
                  <a:gd name="T1" fmla="*/ 0 h 11359"/>
                  <a:gd name="T2" fmla="*/ 0 w 18183"/>
                  <a:gd name="T3" fmla="*/ 11359 h 11359"/>
                  <a:gd name="T4" fmla="*/ 18183 w 18183"/>
                  <a:gd name="T5" fmla="*/ 11359 h 11359"/>
                </a:gdLst>
                <a:ahLst/>
                <a:cxnLst>
                  <a:cxn ang="0">
                    <a:pos x="T0" y="T1"/>
                  </a:cxn>
                  <a:cxn ang="0">
                    <a:pos x="T2" y="T3"/>
                  </a:cxn>
                  <a:cxn ang="0">
                    <a:pos x="T4" y="T5"/>
                  </a:cxn>
                </a:cxnLst>
                <a:rect l="0" t="0" r="r" b="b"/>
                <a:pathLst>
                  <a:path w="18183" h="11359">
                    <a:moveTo>
                      <a:pt x="0" y="0"/>
                    </a:moveTo>
                    <a:lnTo>
                      <a:pt x="0" y="11359"/>
                    </a:lnTo>
                    <a:lnTo>
                      <a:pt x="18183" y="1135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65" name="Line 7">
                <a:extLst>
                  <a:ext uri="{FF2B5EF4-FFF2-40B4-BE49-F238E27FC236}">
                    <a16:creationId xmlns:a16="http://schemas.microsoft.com/office/drawing/2014/main" id="{15E2758E-5312-916A-1C08-FCB4E61780F9}"/>
                  </a:ext>
                </a:extLst>
              </p:cNvPr>
              <p:cNvSpPr>
                <a:spLocks noChangeShapeType="1"/>
              </p:cNvSpPr>
              <p:nvPr/>
            </p:nvSpPr>
            <p:spPr bwMode="auto">
              <a:xfrm>
                <a:off x="3082926" y="3244850"/>
                <a:ext cx="9366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66" name="Line 8">
                <a:extLst>
                  <a:ext uri="{FF2B5EF4-FFF2-40B4-BE49-F238E27FC236}">
                    <a16:creationId xmlns:a16="http://schemas.microsoft.com/office/drawing/2014/main" id="{4F33A7D1-1EC5-0D67-0890-2BEB0E524544}"/>
                  </a:ext>
                </a:extLst>
              </p:cNvPr>
              <p:cNvSpPr>
                <a:spLocks noChangeShapeType="1"/>
              </p:cNvSpPr>
              <p:nvPr/>
            </p:nvSpPr>
            <p:spPr bwMode="auto">
              <a:xfrm>
                <a:off x="3082926" y="3957638"/>
                <a:ext cx="9366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67" name="Line 9">
                <a:extLst>
                  <a:ext uri="{FF2B5EF4-FFF2-40B4-BE49-F238E27FC236}">
                    <a16:creationId xmlns:a16="http://schemas.microsoft.com/office/drawing/2014/main" id="{B2AD213C-331F-4EE7-4919-F1D42493FC96}"/>
                  </a:ext>
                </a:extLst>
              </p:cNvPr>
              <p:cNvSpPr>
                <a:spLocks noChangeShapeType="1"/>
              </p:cNvSpPr>
              <p:nvPr/>
            </p:nvSpPr>
            <p:spPr bwMode="auto">
              <a:xfrm>
                <a:off x="3082926" y="4670425"/>
                <a:ext cx="9366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68" name="Line 10">
                <a:extLst>
                  <a:ext uri="{FF2B5EF4-FFF2-40B4-BE49-F238E27FC236}">
                    <a16:creationId xmlns:a16="http://schemas.microsoft.com/office/drawing/2014/main" id="{537DE9E5-2CE0-0D4A-5FC2-139D284E90F4}"/>
                  </a:ext>
                </a:extLst>
              </p:cNvPr>
              <p:cNvSpPr>
                <a:spLocks noChangeShapeType="1"/>
              </p:cNvSpPr>
              <p:nvPr/>
            </p:nvSpPr>
            <p:spPr bwMode="auto">
              <a:xfrm>
                <a:off x="3082926" y="5383213"/>
                <a:ext cx="9366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69" name="Line 11">
                <a:extLst>
                  <a:ext uri="{FF2B5EF4-FFF2-40B4-BE49-F238E27FC236}">
                    <a16:creationId xmlns:a16="http://schemas.microsoft.com/office/drawing/2014/main" id="{07834F0E-F426-5904-54FE-24BDBCD11D5F}"/>
                  </a:ext>
                </a:extLst>
              </p:cNvPr>
              <p:cNvSpPr>
                <a:spLocks noChangeShapeType="1"/>
              </p:cNvSpPr>
              <p:nvPr/>
            </p:nvSpPr>
            <p:spPr bwMode="auto">
              <a:xfrm>
                <a:off x="3082926" y="6099175"/>
                <a:ext cx="9366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70" name="Line 12">
                <a:extLst>
                  <a:ext uri="{FF2B5EF4-FFF2-40B4-BE49-F238E27FC236}">
                    <a16:creationId xmlns:a16="http://schemas.microsoft.com/office/drawing/2014/main" id="{9E88F13A-030E-A2FE-48E9-BDB219DC039D}"/>
                  </a:ext>
                </a:extLst>
              </p:cNvPr>
              <p:cNvSpPr>
                <a:spLocks noChangeShapeType="1"/>
              </p:cNvSpPr>
              <p:nvPr/>
            </p:nvSpPr>
            <p:spPr bwMode="auto">
              <a:xfrm>
                <a:off x="3082926" y="2530475"/>
                <a:ext cx="9366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71" name="Rectangle 13">
                <a:extLst>
                  <a:ext uri="{FF2B5EF4-FFF2-40B4-BE49-F238E27FC236}">
                    <a16:creationId xmlns:a16="http://schemas.microsoft.com/office/drawing/2014/main" id="{37EFEAC4-8778-748E-6486-AFC143F26D7B}"/>
                  </a:ext>
                </a:extLst>
              </p:cNvPr>
              <p:cNvSpPr>
                <a:spLocks noChangeArrowheads="1"/>
              </p:cNvSpPr>
              <p:nvPr/>
            </p:nvSpPr>
            <p:spPr bwMode="auto">
              <a:xfrm>
                <a:off x="3340101" y="2935288"/>
                <a:ext cx="171450" cy="316388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72" name="Rectangle 14">
                <a:extLst>
                  <a:ext uri="{FF2B5EF4-FFF2-40B4-BE49-F238E27FC236}">
                    <a16:creationId xmlns:a16="http://schemas.microsoft.com/office/drawing/2014/main" id="{8FACBF7F-7A3A-C9BF-DA8B-8F32084D9581}"/>
                  </a:ext>
                </a:extLst>
              </p:cNvPr>
              <p:cNvSpPr>
                <a:spLocks noChangeArrowheads="1"/>
              </p:cNvSpPr>
              <p:nvPr/>
            </p:nvSpPr>
            <p:spPr bwMode="auto">
              <a:xfrm>
                <a:off x="3557588" y="2925763"/>
                <a:ext cx="171450" cy="3173412"/>
              </a:xfrm>
              <a:prstGeom prst="rect">
                <a:avLst/>
              </a:prstGeom>
              <a:solidFill>
                <a:srgbClr val="00C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73" name="Rectangle 15">
                <a:extLst>
                  <a:ext uri="{FF2B5EF4-FFF2-40B4-BE49-F238E27FC236}">
                    <a16:creationId xmlns:a16="http://schemas.microsoft.com/office/drawing/2014/main" id="{34F98781-B979-4089-1AC7-0F82CACB9A85}"/>
                  </a:ext>
                </a:extLst>
              </p:cNvPr>
              <p:cNvSpPr>
                <a:spLocks noChangeArrowheads="1"/>
              </p:cNvSpPr>
              <p:nvPr/>
            </p:nvSpPr>
            <p:spPr bwMode="auto">
              <a:xfrm>
                <a:off x="3876127" y="3087688"/>
                <a:ext cx="171450" cy="3011487"/>
              </a:xfrm>
              <a:prstGeom prst="rect">
                <a:avLst/>
              </a:prstGeom>
              <a:pattFill prst="wdDnDiag">
                <a:fgClr>
                  <a:srgbClr val="CC0000"/>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74" name="Rectangle 16">
                <a:extLst>
                  <a:ext uri="{FF2B5EF4-FFF2-40B4-BE49-F238E27FC236}">
                    <a16:creationId xmlns:a16="http://schemas.microsoft.com/office/drawing/2014/main" id="{A7D4958E-7808-0CAC-222E-0FB64D90C3C2}"/>
                  </a:ext>
                </a:extLst>
              </p:cNvPr>
              <p:cNvSpPr>
                <a:spLocks noChangeArrowheads="1"/>
              </p:cNvSpPr>
              <p:nvPr/>
            </p:nvSpPr>
            <p:spPr bwMode="auto">
              <a:xfrm>
                <a:off x="4086930" y="3484563"/>
                <a:ext cx="171450" cy="2614612"/>
              </a:xfrm>
              <a:prstGeom prst="rect">
                <a:avLst/>
              </a:prstGeom>
              <a:pattFill prst="wdDnDiag">
                <a:fgClr>
                  <a:srgbClr val="00CC66"/>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75" name="Rectangle 17">
                <a:extLst>
                  <a:ext uri="{FF2B5EF4-FFF2-40B4-BE49-F238E27FC236}">
                    <a16:creationId xmlns:a16="http://schemas.microsoft.com/office/drawing/2014/main" id="{EE5E8429-D885-44B9-8D97-CE8D6C961E7F}"/>
                  </a:ext>
                </a:extLst>
              </p:cNvPr>
              <p:cNvSpPr>
                <a:spLocks noChangeArrowheads="1"/>
              </p:cNvSpPr>
              <p:nvPr/>
            </p:nvSpPr>
            <p:spPr bwMode="auto">
              <a:xfrm>
                <a:off x="5154613" y="5856288"/>
                <a:ext cx="171450" cy="242887"/>
              </a:xfrm>
              <a:prstGeom prst="rect">
                <a:avLst/>
              </a:prstGeom>
              <a:pattFill prst="wdDnDiag">
                <a:fgClr>
                  <a:srgbClr val="00CC66"/>
                </a:fgClr>
                <a:bgClr>
                  <a:schemeClr val="bg1"/>
                </a:bgClr>
              </a:pattFill>
              <a:ln>
                <a:noFill/>
              </a:ln>
            </p:spPr>
            <p:txBody>
              <a:bodyPr vert="horz" wrap="square" lIns="91440" tIns="45720" rIns="91440" bIns="45720" numCol="1" anchor="t" anchorCtr="0" compatLnSpc="1">
                <a:prstTxWarp prst="textNoShape">
                  <a:avLst/>
                </a:prstTxWarp>
              </a:bodyPr>
              <a:lstStyle/>
              <a:p>
                <a:endParaRPr lang="fr-FR" sz="1200"/>
              </a:p>
            </p:txBody>
          </p:sp>
          <p:sp>
            <p:nvSpPr>
              <p:cNvPr id="76" name="Rectangle 18">
                <a:extLst>
                  <a:ext uri="{FF2B5EF4-FFF2-40B4-BE49-F238E27FC236}">
                    <a16:creationId xmlns:a16="http://schemas.microsoft.com/office/drawing/2014/main" id="{4FB7C987-C7B5-D72A-BC9C-594C87B6813D}"/>
                  </a:ext>
                </a:extLst>
              </p:cNvPr>
              <p:cNvSpPr>
                <a:spLocks noChangeArrowheads="1"/>
              </p:cNvSpPr>
              <p:nvPr/>
            </p:nvSpPr>
            <p:spPr bwMode="auto">
              <a:xfrm>
                <a:off x="4937126" y="5919788"/>
                <a:ext cx="171450" cy="179387"/>
              </a:xfrm>
              <a:prstGeom prst="rect">
                <a:avLst/>
              </a:prstGeom>
              <a:pattFill prst="wdDnDiag">
                <a:fgClr>
                  <a:srgbClr val="CC0000"/>
                </a:fgClr>
                <a:bgClr>
                  <a:schemeClr val="bg1"/>
                </a:bgClr>
              </a:pattFill>
              <a:ln>
                <a:noFill/>
              </a:ln>
            </p:spPr>
            <p:txBody>
              <a:bodyPr vert="horz" wrap="square" lIns="91440" tIns="45720" rIns="91440" bIns="45720" numCol="1" anchor="t" anchorCtr="0" compatLnSpc="1">
                <a:prstTxWarp prst="textNoShape">
                  <a:avLst/>
                </a:prstTxWarp>
              </a:bodyPr>
              <a:lstStyle/>
              <a:p>
                <a:endParaRPr lang="fr-FR" sz="1200"/>
              </a:p>
            </p:txBody>
          </p:sp>
          <p:sp>
            <p:nvSpPr>
              <p:cNvPr id="77" name="Rectangle 19">
                <a:extLst>
                  <a:ext uri="{FF2B5EF4-FFF2-40B4-BE49-F238E27FC236}">
                    <a16:creationId xmlns:a16="http://schemas.microsoft.com/office/drawing/2014/main" id="{814E951A-D0D0-7A83-A8B4-FB5A56EA6767}"/>
                  </a:ext>
                </a:extLst>
              </p:cNvPr>
              <p:cNvSpPr>
                <a:spLocks noChangeArrowheads="1"/>
              </p:cNvSpPr>
              <p:nvPr/>
            </p:nvSpPr>
            <p:spPr bwMode="auto">
              <a:xfrm>
                <a:off x="4718051" y="6027738"/>
                <a:ext cx="171450" cy="71437"/>
              </a:xfrm>
              <a:prstGeom prst="rect">
                <a:avLst/>
              </a:prstGeom>
              <a:solidFill>
                <a:srgbClr val="00C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78" name="Rectangle 20">
                <a:extLst>
                  <a:ext uri="{FF2B5EF4-FFF2-40B4-BE49-F238E27FC236}">
                    <a16:creationId xmlns:a16="http://schemas.microsoft.com/office/drawing/2014/main" id="{0AAD38EF-7FBE-7E29-BC04-F1D3AFB91DA7}"/>
                  </a:ext>
                </a:extLst>
              </p:cNvPr>
              <p:cNvSpPr>
                <a:spLocks noChangeArrowheads="1"/>
              </p:cNvSpPr>
              <p:nvPr/>
            </p:nvSpPr>
            <p:spPr bwMode="auto">
              <a:xfrm>
                <a:off x="4500563" y="5989638"/>
                <a:ext cx="171450" cy="1095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79" name="Rectangle 21">
                <a:extLst>
                  <a:ext uri="{FF2B5EF4-FFF2-40B4-BE49-F238E27FC236}">
                    <a16:creationId xmlns:a16="http://schemas.microsoft.com/office/drawing/2014/main" id="{B1CDDCE7-800C-30AD-3F8D-720C0D923B37}"/>
                  </a:ext>
                </a:extLst>
              </p:cNvPr>
              <p:cNvSpPr>
                <a:spLocks noChangeArrowheads="1"/>
              </p:cNvSpPr>
              <p:nvPr/>
            </p:nvSpPr>
            <p:spPr bwMode="auto">
              <a:xfrm>
                <a:off x="5575897" y="5978525"/>
                <a:ext cx="171450" cy="12065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80" name="Rectangle 22">
                <a:extLst>
                  <a:ext uri="{FF2B5EF4-FFF2-40B4-BE49-F238E27FC236}">
                    <a16:creationId xmlns:a16="http://schemas.microsoft.com/office/drawing/2014/main" id="{949474C4-9EA2-063D-02E2-59B3E0EA9419}"/>
                  </a:ext>
                </a:extLst>
              </p:cNvPr>
              <p:cNvSpPr>
                <a:spLocks noChangeArrowheads="1"/>
              </p:cNvSpPr>
              <p:nvPr/>
            </p:nvSpPr>
            <p:spPr bwMode="auto">
              <a:xfrm>
                <a:off x="6012459" y="6003924"/>
                <a:ext cx="171450" cy="95251"/>
              </a:xfrm>
              <a:prstGeom prst="rect">
                <a:avLst/>
              </a:prstGeom>
              <a:pattFill prst="wdDnDiag">
                <a:fgClr>
                  <a:srgbClr val="CC0000"/>
                </a:fgClr>
                <a:bgClr>
                  <a:schemeClr val="bg1"/>
                </a:bgClr>
              </a:pattFill>
              <a:ln>
                <a:noFill/>
              </a:ln>
            </p:spPr>
            <p:txBody>
              <a:bodyPr vert="horz" wrap="square" lIns="91440" tIns="45720" rIns="91440" bIns="45720" numCol="1" anchor="t" anchorCtr="0" compatLnSpc="1">
                <a:prstTxWarp prst="textNoShape">
                  <a:avLst/>
                </a:prstTxWarp>
              </a:bodyPr>
              <a:lstStyle/>
              <a:p>
                <a:endParaRPr lang="fr-FR" sz="1200"/>
              </a:p>
            </p:txBody>
          </p:sp>
          <p:sp>
            <p:nvSpPr>
              <p:cNvPr id="81" name="Rectangle 23">
                <a:extLst>
                  <a:ext uri="{FF2B5EF4-FFF2-40B4-BE49-F238E27FC236}">
                    <a16:creationId xmlns:a16="http://schemas.microsoft.com/office/drawing/2014/main" id="{EF662BED-3892-767E-F2C6-BD93ED1D9538}"/>
                  </a:ext>
                </a:extLst>
              </p:cNvPr>
              <p:cNvSpPr>
                <a:spLocks noChangeArrowheads="1"/>
              </p:cNvSpPr>
              <p:nvPr/>
            </p:nvSpPr>
            <p:spPr bwMode="auto">
              <a:xfrm>
                <a:off x="6231534" y="6027738"/>
                <a:ext cx="171450" cy="71437"/>
              </a:xfrm>
              <a:prstGeom prst="rect">
                <a:avLst/>
              </a:prstGeom>
              <a:pattFill prst="wdDnDiag">
                <a:fgClr>
                  <a:srgbClr val="00CC66"/>
                </a:fgClr>
                <a:bgClr>
                  <a:schemeClr val="bg1"/>
                </a:bgClr>
              </a:pattFill>
              <a:ln>
                <a:noFill/>
              </a:ln>
            </p:spPr>
            <p:txBody>
              <a:bodyPr vert="horz" wrap="square" lIns="91440" tIns="45720" rIns="91440" bIns="45720" numCol="1" anchor="t" anchorCtr="0" compatLnSpc="1">
                <a:prstTxWarp prst="textNoShape">
                  <a:avLst/>
                </a:prstTxWarp>
              </a:bodyPr>
              <a:lstStyle/>
              <a:p>
                <a:endParaRPr lang="fr-FR" sz="1200"/>
              </a:p>
            </p:txBody>
          </p:sp>
          <p:sp>
            <p:nvSpPr>
              <p:cNvPr id="82" name="Rectangle 24">
                <a:extLst>
                  <a:ext uri="{FF2B5EF4-FFF2-40B4-BE49-F238E27FC236}">
                    <a16:creationId xmlns:a16="http://schemas.microsoft.com/office/drawing/2014/main" id="{BCEDB1DF-69DA-5F9D-BE3B-DEE97C023293}"/>
                  </a:ext>
                </a:extLst>
              </p:cNvPr>
              <p:cNvSpPr>
                <a:spLocks noChangeArrowheads="1"/>
              </p:cNvSpPr>
              <p:nvPr/>
            </p:nvSpPr>
            <p:spPr bwMode="auto">
              <a:xfrm>
                <a:off x="6542219" y="5953124"/>
                <a:ext cx="171450" cy="14605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83" name="Rectangle 25">
                <a:extLst>
                  <a:ext uri="{FF2B5EF4-FFF2-40B4-BE49-F238E27FC236}">
                    <a16:creationId xmlns:a16="http://schemas.microsoft.com/office/drawing/2014/main" id="{80F0F2AC-AEE1-529A-211A-7C19B5D847BF}"/>
                  </a:ext>
                </a:extLst>
              </p:cNvPr>
              <p:cNvSpPr>
                <a:spLocks noChangeArrowheads="1"/>
              </p:cNvSpPr>
              <p:nvPr/>
            </p:nvSpPr>
            <p:spPr bwMode="auto">
              <a:xfrm>
                <a:off x="6759708" y="5786439"/>
                <a:ext cx="171450" cy="312736"/>
              </a:xfrm>
              <a:prstGeom prst="rect">
                <a:avLst/>
              </a:prstGeom>
              <a:solidFill>
                <a:srgbClr val="00C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84" name="Rectangle 26">
                <a:extLst>
                  <a:ext uri="{FF2B5EF4-FFF2-40B4-BE49-F238E27FC236}">
                    <a16:creationId xmlns:a16="http://schemas.microsoft.com/office/drawing/2014/main" id="{3FD17CB5-862C-61D6-E04A-85F2858C7893}"/>
                  </a:ext>
                </a:extLst>
              </p:cNvPr>
              <p:cNvSpPr>
                <a:spLocks noChangeArrowheads="1"/>
              </p:cNvSpPr>
              <p:nvPr/>
            </p:nvSpPr>
            <p:spPr bwMode="auto">
              <a:xfrm>
                <a:off x="6978785" y="5913437"/>
                <a:ext cx="171450" cy="185737"/>
              </a:xfrm>
              <a:prstGeom prst="rect">
                <a:avLst/>
              </a:prstGeom>
              <a:pattFill prst="wdDnDiag">
                <a:fgClr>
                  <a:srgbClr val="CC0000"/>
                </a:fgClr>
                <a:bgClr>
                  <a:schemeClr val="bg1"/>
                </a:bgClr>
              </a:pattFill>
              <a:ln>
                <a:noFill/>
              </a:ln>
            </p:spPr>
            <p:txBody>
              <a:bodyPr vert="horz" wrap="square" lIns="91440" tIns="45720" rIns="91440" bIns="45720" numCol="1" anchor="t" anchorCtr="0" compatLnSpc="1">
                <a:prstTxWarp prst="textNoShape">
                  <a:avLst/>
                </a:prstTxWarp>
              </a:bodyPr>
              <a:lstStyle/>
              <a:p>
                <a:endParaRPr lang="fr-FR" sz="1200"/>
              </a:p>
            </p:txBody>
          </p:sp>
          <p:sp>
            <p:nvSpPr>
              <p:cNvPr id="85" name="Rectangle 27">
                <a:extLst>
                  <a:ext uri="{FF2B5EF4-FFF2-40B4-BE49-F238E27FC236}">
                    <a16:creationId xmlns:a16="http://schemas.microsoft.com/office/drawing/2014/main" id="{4D4E935B-DCA2-3984-39C4-423DAFCDF31D}"/>
                  </a:ext>
                </a:extLst>
              </p:cNvPr>
              <p:cNvSpPr>
                <a:spLocks noChangeArrowheads="1"/>
              </p:cNvSpPr>
              <p:nvPr/>
            </p:nvSpPr>
            <p:spPr bwMode="auto">
              <a:xfrm>
                <a:off x="7196270" y="5622924"/>
                <a:ext cx="171450" cy="476250"/>
              </a:xfrm>
              <a:prstGeom prst="rect">
                <a:avLst/>
              </a:prstGeom>
              <a:pattFill prst="wdDnDiag">
                <a:fgClr>
                  <a:srgbClr val="00CC66"/>
                </a:fgClr>
                <a:bgClr>
                  <a:schemeClr val="bg1"/>
                </a:bgClr>
              </a:pattFill>
              <a:ln>
                <a:noFill/>
              </a:ln>
            </p:spPr>
            <p:txBody>
              <a:bodyPr vert="horz" wrap="square" lIns="91440" tIns="45720" rIns="91440" bIns="45720" numCol="1" anchor="t" anchorCtr="0" compatLnSpc="1">
                <a:prstTxWarp prst="textNoShape">
                  <a:avLst/>
                </a:prstTxWarp>
              </a:bodyPr>
              <a:lstStyle/>
              <a:p>
                <a:endParaRPr lang="fr-FR" sz="1200"/>
              </a:p>
            </p:txBody>
          </p:sp>
          <p:sp>
            <p:nvSpPr>
              <p:cNvPr id="86" name="Rectangle 28">
                <a:extLst>
                  <a:ext uri="{FF2B5EF4-FFF2-40B4-BE49-F238E27FC236}">
                    <a16:creationId xmlns:a16="http://schemas.microsoft.com/office/drawing/2014/main" id="{BFCDAEA3-614E-EE94-0661-CABE7B211C39}"/>
                  </a:ext>
                </a:extLst>
              </p:cNvPr>
              <p:cNvSpPr>
                <a:spLocks noChangeArrowheads="1"/>
              </p:cNvSpPr>
              <p:nvPr/>
            </p:nvSpPr>
            <p:spPr bwMode="auto">
              <a:xfrm>
                <a:off x="7631223" y="6062663"/>
                <a:ext cx="171450" cy="36512"/>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87" name="Rectangle 29">
                <a:extLst>
                  <a:ext uri="{FF2B5EF4-FFF2-40B4-BE49-F238E27FC236}">
                    <a16:creationId xmlns:a16="http://schemas.microsoft.com/office/drawing/2014/main" id="{F81DC594-A9F5-B650-A3FC-201DD7550DAE}"/>
                  </a:ext>
                </a:extLst>
              </p:cNvPr>
              <p:cNvSpPr>
                <a:spLocks noChangeArrowheads="1"/>
              </p:cNvSpPr>
              <p:nvPr/>
            </p:nvSpPr>
            <p:spPr bwMode="auto">
              <a:xfrm>
                <a:off x="8067785" y="6027738"/>
                <a:ext cx="171450" cy="71437"/>
              </a:xfrm>
              <a:prstGeom prst="rect">
                <a:avLst/>
              </a:prstGeom>
              <a:pattFill prst="wdDnDiag">
                <a:fgClr>
                  <a:srgbClr val="CC0000"/>
                </a:fgClr>
                <a:bgClr>
                  <a:schemeClr val="bg1"/>
                </a:bgClr>
              </a:pattFill>
              <a:ln>
                <a:noFill/>
              </a:ln>
            </p:spPr>
            <p:txBody>
              <a:bodyPr vert="horz" wrap="square" lIns="91440" tIns="45720" rIns="91440" bIns="45720" numCol="1" anchor="t" anchorCtr="0" compatLnSpc="1">
                <a:prstTxWarp prst="textNoShape">
                  <a:avLst/>
                </a:prstTxWarp>
              </a:bodyPr>
              <a:lstStyle/>
              <a:p>
                <a:endParaRPr lang="fr-FR" sz="1200"/>
              </a:p>
            </p:txBody>
          </p:sp>
          <p:sp>
            <p:nvSpPr>
              <p:cNvPr id="88" name="Rectangle 30">
                <a:extLst>
                  <a:ext uri="{FF2B5EF4-FFF2-40B4-BE49-F238E27FC236}">
                    <a16:creationId xmlns:a16="http://schemas.microsoft.com/office/drawing/2014/main" id="{917F74F9-C610-43B6-6CDF-EDF47CBFE7C5}"/>
                  </a:ext>
                </a:extLst>
              </p:cNvPr>
              <p:cNvSpPr>
                <a:spLocks noChangeArrowheads="1"/>
              </p:cNvSpPr>
              <p:nvPr/>
            </p:nvSpPr>
            <p:spPr bwMode="auto">
              <a:xfrm>
                <a:off x="8285274" y="5942013"/>
                <a:ext cx="171450" cy="157162"/>
              </a:xfrm>
              <a:prstGeom prst="rect">
                <a:avLst/>
              </a:prstGeom>
              <a:pattFill prst="wdDnDiag">
                <a:fgClr>
                  <a:srgbClr val="00CC66"/>
                </a:fgClr>
                <a:bgClr>
                  <a:schemeClr val="bg1"/>
                </a:bgClr>
              </a:pattFill>
              <a:ln>
                <a:noFill/>
              </a:ln>
            </p:spPr>
            <p:txBody>
              <a:bodyPr vert="horz" wrap="square" lIns="91440" tIns="45720" rIns="91440" bIns="45720" numCol="1" anchor="t" anchorCtr="0" compatLnSpc="1">
                <a:prstTxWarp prst="textNoShape">
                  <a:avLst/>
                </a:prstTxWarp>
              </a:bodyPr>
              <a:lstStyle/>
              <a:p>
                <a:endParaRPr lang="fr-FR" sz="1200"/>
              </a:p>
            </p:txBody>
          </p:sp>
        </p:grpSp>
        <p:grpSp>
          <p:nvGrpSpPr>
            <p:cNvPr id="89" name="Groupe 88">
              <a:extLst>
                <a:ext uri="{FF2B5EF4-FFF2-40B4-BE49-F238E27FC236}">
                  <a16:creationId xmlns:a16="http://schemas.microsoft.com/office/drawing/2014/main" id="{61DCE685-8906-48FC-59CD-EFF0AD0C87AF}"/>
                </a:ext>
              </a:extLst>
            </p:cNvPr>
            <p:cNvGrpSpPr/>
            <p:nvPr/>
          </p:nvGrpSpPr>
          <p:grpSpPr>
            <a:xfrm>
              <a:off x="5307767" y="2854787"/>
              <a:ext cx="141288" cy="1331913"/>
              <a:chOff x="6751638" y="3371850"/>
              <a:chExt cx="141288" cy="1331913"/>
            </a:xfrm>
          </p:grpSpPr>
          <p:sp>
            <p:nvSpPr>
              <p:cNvPr id="90" name="Rectangle 31">
                <a:extLst>
                  <a:ext uri="{FF2B5EF4-FFF2-40B4-BE49-F238E27FC236}">
                    <a16:creationId xmlns:a16="http://schemas.microsoft.com/office/drawing/2014/main" id="{464B0BC9-DB69-78E9-6135-AFC1EA0A1563}"/>
                  </a:ext>
                </a:extLst>
              </p:cNvPr>
              <p:cNvSpPr>
                <a:spLocks noChangeArrowheads="1"/>
              </p:cNvSpPr>
              <p:nvPr/>
            </p:nvSpPr>
            <p:spPr bwMode="auto">
              <a:xfrm>
                <a:off x="6751638" y="3371850"/>
                <a:ext cx="141288" cy="14128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91" name="Rectangle 32">
                <a:extLst>
                  <a:ext uri="{FF2B5EF4-FFF2-40B4-BE49-F238E27FC236}">
                    <a16:creationId xmlns:a16="http://schemas.microsoft.com/office/drawing/2014/main" id="{3E79519C-E5C3-EB7A-677D-19CE1DE13E66}"/>
                  </a:ext>
                </a:extLst>
              </p:cNvPr>
              <p:cNvSpPr>
                <a:spLocks noChangeArrowheads="1"/>
              </p:cNvSpPr>
              <p:nvPr/>
            </p:nvSpPr>
            <p:spPr bwMode="auto">
              <a:xfrm>
                <a:off x="6751638" y="3770313"/>
                <a:ext cx="141288" cy="139700"/>
              </a:xfrm>
              <a:prstGeom prst="rect">
                <a:avLst/>
              </a:prstGeom>
              <a:solidFill>
                <a:srgbClr val="00C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92" name="Rectangle 33">
                <a:extLst>
                  <a:ext uri="{FF2B5EF4-FFF2-40B4-BE49-F238E27FC236}">
                    <a16:creationId xmlns:a16="http://schemas.microsoft.com/office/drawing/2014/main" id="{3E652DDF-41F1-47B9-F8EE-19C446094C8F}"/>
                  </a:ext>
                </a:extLst>
              </p:cNvPr>
              <p:cNvSpPr>
                <a:spLocks noChangeArrowheads="1"/>
              </p:cNvSpPr>
              <p:nvPr/>
            </p:nvSpPr>
            <p:spPr bwMode="auto">
              <a:xfrm>
                <a:off x="6751638" y="4167188"/>
                <a:ext cx="141288" cy="139700"/>
              </a:xfrm>
              <a:prstGeom prst="rect">
                <a:avLst/>
              </a:prstGeom>
              <a:pattFill prst="wdDnDiag">
                <a:fgClr>
                  <a:srgbClr val="CC0000"/>
                </a:fgClr>
                <a:bgClr>
                  <a:schemeClr val="bg1"/>
                </a:bgClr>
              </a:pattFill>
              <a:ln>
                <a:noFill/>
              </a:ln>
            </p:spPr>
            <p:txBody>
              <a:bodyPr vert="horz" wrap="square" lIns="91440" tIns="45720" rIns="91440" bIns="45720" numCol="1" anchor="t" anchorCtr="0" compatLnSpc="1">
                <a:prstTxWarp prst="textNoShape">
                  <a:avLst/>
                </a:prstTxWarp>
              </a:bodyPr>
              <a:lstStyle/>
              <a:p>
                <a:endParaRPr lang="fr-FR" sz="1200"/>
              </a:p>
            </p:txBody>
          </p:sp>
          <p:sp>
            <p:nvSpPr>
              <p:cNvPr id="93" name="Rectangle 34">
                <a:extLst>
                  <a:ext uri="{FF2B5EF4-FFF2-40B4-BE49-F238E27FC236}">
                    <a16:creationId xmlns:a16="http://schemas.microsoft.com/office/drawing/2014/main" id="{64B6CBE9-3684-0016-1B6B-4A4A2BAB537C}"/>
                  </a:ext>
                </a:extLst>
              </p:cNvPr>
              <p:cNvSpPr>
                <a:spLocks noChangeArrowheads="1"/>
              </p:cNvSpPr>
              <p:nvPr/>
            </p:nvSpPr>
            <p:spPr bwMode="auto">
              <a:xfrm>
                <a:off x="6751638" y="4564063"/>
                <a:ext cx="141288" cy="139700"/>
              </a:xfrm>
              <a:prstGeom prst="rect">
                <a:avLst/>
              </a:prstGeom>
              <a:pattFill prst="wdDnDiag">
                <a:fgClr>
                  <a:srgbClr val="00CC66"/>
                </a:fgClr>
                <a:bgClr>
                  <a:schemeClr val="bg1"/>
                </a:bgClr>
              </a:pattFill>
              <a:ln>
                <a:noFill/>
              </a:ln>
            </p:spPr>
            <p:txBody>
              <a:bodyPr vert="horz" wrap="square" lIns="91440" tIns="45720" rIns="91440" bIns="45720" numCol="1" anchor="t" anchorCtr="0" compatLnSpc="1">
                <a:prstTxWarp prst="textNoShape">
                  <a:avLst/>
                </a:prstTxWarp>
              </a:bodyPr>
              <a:lstStyle/>
              <a:p>
                <a:endParaRPr lang="fr-FR" sz="1200"/>
              </a:p>
            </p:txBody>
          </p:sp>
        </p:grpSp>
        <p:sp>
          <p:nvSpPr>
            <p:cNvPr id="94" name="Rectangle 48">
              <a:extLst>
                <a:ext uri="{FF2B5EF4-FFF2-40B4-BE49-F238E27FC236}">
                  <a16:creationId xmlns:a16="http://schemas.microsoft.com/office/drawing/2014/main" id="{C822BED2-3F89-C3FC-E290-22F001DB1F34}"/>
                </a:ext>
              </a:extLst>
            </p:cNvPr>
            <p:cNvSpPr>
              <a:spLocks noChangeArrowheads="1"/>
            </p:cNvSpPr>
            <p:nvPr/>
          </p:nvSpPr>
          <p:spPr bwMode="auto">
            <a:xfrm>
              <a:off x="5495846" y="3204392"/>
              <a:ext cx="124194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mn-lt"/>
                </a:rPr>
                <a:t>W48 DTG/RPV-D</a:t>
              </a:r>
              <a:endParaRPr kumimoji="0" lang="fr-FR" altLang="fr-FR" sz="1400" b="1" i="0" u="none" strike="noStrike" cap="none" normalizeH="0" baseline="0" dirty="0">
                <a:ln>
                  <a:noFill/>
                </a:ln>
                <a:solidFill>
                  <a:schemeClr val="tx1"/>
                </a:solidFill>
                <a:effectLst/>
                <a:latin typeface="+mn-lt"/>
              </a:endParaRPr>
            </a:p>
          </p:txBody>
        </p:sp>
        <p:sp>
          <p:nvSpPr>
            <p:cNvPr id="95" name="Rectangle 49">
              <a:extLst>
                <a:ext uri="{FF2B5EF4-FFF2-40B4-BE49-F238E27FC236}">
                  <a16:creationId xmlns:a16="http://schemas.microsoft.com/office/drawing/2014/main" id="{D12C367D-3128-4226-8061-F42F6A1DE3AE}"/>
                </a:ext>
              </a:extLst>
            </p:cNvPr>
            <p:cNvSpPr>
              <a:spLocks noChangeArrowheads="1"/>
            </p:cNvSpPr>
            <p:nvPr/>
          </p:nvSpPr>
          <p:spPr bwMode="auto">
            <a:xfrm>
              <a:off x="5495846" y="2807701"/>
              <a:ext cx="117621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mn-lt"/>
                </a:rPr>
                <a:t>W48 DTG/RPV-I</a:t>
              </a:r>
              <a:endParaRPr kumimoji="0" lang="fr-FR" altLang="fr-FR" sz="1400" b="1" i="0" u="none" strike="noStrike" cap="none" normalizeH="0" baseline="0" dirty="0">
                <a:ln>
                  <a:noFill/>
                </a:ln>
                <a:solidFill>
                  <a:schemeClr val="tx1"/>
                </a:solidFill>
                <a:effectLst/>
                <a:latin typeface="+mn-lt"/>
              </a:endParaRPr>
            </a:p>
          </p:txBody>
        </p:sp>
        <p:sp>
          <p:nvSpPr>
            <p:cNvPr id="96" name="Rectangle 48">
              <a:extLst>
                <a:ext uri="{FF2B5EF4-FFF2-40B4-BE49-F238E27FC236}">
                  <a16:creationId xmlns:a16="http://schemas.microsoft.com/office/drawing/2014/main" id="{9EEF0243-A26C-807F-FCD4-8376B21636EA}"/>
                </a:ext>
              </a:extLst>
            </p:cNvPr>
            <p:cNvSpPr>
              <a:spLocks noChangeArrowheads="1"/>
            </p:cNvSpPr>
            <p:nvPr/>
          </p:nvSpPr>
          <p:spPr bwMode="auto">
            <a:xfrm>
              <a:off x="5495846" y="3996480"/>
              <a:ext cx="124194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mn-lt"/>
                </a:rPr>
                <a:t>W96 DTG/RPV-D</a:t>
              </a:r>
              <a:endParaRPr kumimoji="0" lang="fr-FR" altLang="fr-FR" sz="1400" b="1" i="0" u="none" strike="noStrike" cap="none" normalizeH="0" baseline="0" dirty="0">
                <a:ln>
                  <a:noFill/>
                </a:ln>
                <a:solidFill>
                  <a:schemeClr val="tx1"/>
                </a:solidFill>
                <a:effectLst/>
                <a:latin typeface="+mn-lt"/>
              </a:endParaRPr>
            </a:p>
          </p:txBody>
        </p:sp>
        <p:sp>
          <p:nvSpPr>
            <p:cNvPr id="97" name="Rectangle 49">
              <a:extLst>
                <a:ext uri="{FF2B5EF4-FFF2-40B4-BE49-F238E27FC236}">
                  <a16:creationId xmlns:a16="http://schemas.microsoft.com/office/drawing/2014/main" id="{1E6967FA-8795-4CFC-A92B-57FBA415191F}"/>
                </a:ext>
              </a:extLst>
            </p:cNvPr>
            <p:cNvSpPr>
              <a:spLocks noChangeArrowheads="1"/>
            </p:cNvSpPr>
            <p:nvPr/>
          </p:nvSpPr>
          <p:spPr bwMode="auto">
            <a:xfrm>
              <a:off x="5495846" y="3611821"/>
              <a:ext cx="117621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mn-lt"/>
                </a:rPr>
                <a:t>W96 DTG/RPV-I</a:t>
              </a:r>
              <a:endParaRPr kumimoji="0" lang="fr-FR" altLang="fr-FR" sz="1400" b="1" i="0" u="none" strike="noStrike" cap="none" normalizeH="0" baseline="0" dirty="0">
                <a:ln>
                  <a:noFill/>
                </a:ln>
                <a:solidFill>
                  <a:schemeClr val="tx1"/>
                </a:solidFill>
                <a:effectLst/>
                <a:latin typeface="+mn-lt"/>
              </a:endParaRPr>
            </a:p>
          </p:txBody>
        </p:sp>
        <p:sp>
          <p:nvSpPr>
            <p:cNvPr id="98" name="Rectangle 27">
              <a:extLst>
                <a:ext uri="{FF2B5EF4-FFF2-40B4-BE49-F238E27FC236}">
                  <a16:creationId xmlns:a16="http://schemas.microsoft.com/office/drawing/2014/main" id="{2F1D8800-D0C9-518D-BD65-57840A84615F}"/>
                </a:ext>
              </a:extLst>
            </p:cNvPr>
            <p:cNvSpPr>
              <a:spLocks noChangeArrowheads="1"/>
            </p:cNvSpPr>
            <p:nvPr/>
          </p:nvSpPr>
          <p:spPr bwMode="auto">
            <a:xfrm>
              <a:off x="445841" y="2598391"/>
              <a:ext cx="2356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mn-lt"/>
                </a:rPr>
                <a:t>100</a:t>
              </a:r>
              <a:endParaRPr kumimoji="0" lang="fr-FR" altLang="fr-FR" sz="1200" b="0" i="0" u="none" strike="noStrike" cap="none" normalizeH="0" baseline="0">
                <a:ln>
                  <a:noFill/>
                </a:ln>
                <a:solidFill>
                  <a:schemeClr val="tx1"/>
                </a:solidFill>
                <a:effectLst/>
                <a:latin typeface="+mn-lt"/>
              </a:endParaRPr>
            </a:p>
          </p:txBody>
        </p:sp>
        <p:sp>
          <p:nvSpPr>
            <p:cNvPr id="99" name="Rectangle 28">
              <a:extLst>
                <a:ext uri="{FF2B5EF4-FFF2-40B4-BE49-F238E27FC236}">
                  <a16:creationId xmlns:a16="http://schemas.microsoft.com/office/drawing/2014/main" id="{EC773CF9-0694-6DF4-B1F9-E0BE86983D36}"/>
                </a:ext>
              </a:extLst>
            </p:cNvPr>
            <p:cNvSpPr>
              <a:spLocks noChangeArrowheads="1"/>
            </p:cNvSpPr>
            <p:nvPr/>
          </p:nvSpPr>
          <p:spPr bwMode="auto">
            <a:xfrm>
              <a:off x="524388" y="3219295"/>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mn-lt"/>
                </a:rPr>
                <a:t>80</a:t>
              </a:r>
              <a:endParaRPr kumimoji="0" lang="fr-FR" altLang="fr-FR" sz="1200" b="0" i="0" u="none" strike="noStrike" cap="none" normalizeH="0" baseline="0">
                <a:ln>
                  <a:noFill/>
                </a:ln>
                <a:solidFill>
                  <a:schemeClr val="tx1"/>
                </a:solidFill>
                <a:effectLst/>
                <a:latin typeface="+mn-lt"/>
              </a:endParaRPr>
            </a:p>
          </p:txBody>
        </p:sp>
        <p:sp>
          <p:nvSpPr>
            <p:cNvPr id="100" name="Rectangle 29">
              <a:extLst>
                <a:ext uri="{FF2B5EF4-FFF2-40B4-BE49-F238E27FC236}">
                  <a16:creationId xmlns:a16="http://schemas.microsoft.com/office/drawing/2014/main" id="{6EA71987-CF01-80A5-CD26-65CA64BCC791}"/>
                </a:ext>
              </a:extLst>
            </p:cNvPr>
            <p:cNvSpPr>
              <a:spLocks noChangeArrowheads="1"/>
            </p:cNvSpPr>
            <p:nvPr/>
          </p:nvSpPr>
          <p:spPr bwMode="auto">
            <a:xfrm>
              <a:off x="524388" y="3840199"/>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mn-lt"/>
                </a:rPr>
                <a:t>60</a:t>
              </a:r>
              <a:endParaRPr kumimoji="0" lang="fr-FR" altLang="fr-FR" sz="1200" b="0" i="0" u="none" strike="noStrike" cap="none" normalizeH="0" baseline="0">
                <a:ln>
                  <a:noFill/>
                </a:ln>
                <a:solidFill>
                  <a:schemeClr val="tx1"/>
                </a:solidFill>
                <a:effectLst/>
                <a:latin typeface="+mn-lt"/>
              </a:endParaRPr>
            </a:p>
          </p:txBody>
        </p:sp>
        <p:sp>
          <p:nvSpPr>
            <p:cNvPr id="101" name="Rectangle 30">
              <a:extLst>
                <a:ext uri="{FF2B5EF4-FFF2-40B4-BE49-F238E27FC236}">
                  <a16:creationId xmlns:a16="http://schemas.microsoft.com/office/drawing/2014/main" id="{FA1C880A-56D2-D6F9-4D94-8654326ED09D}"/>
                </a:ext>
              </a:extLst>
            </p:cNvPr>
            <p:cNvSpPr>
              <a:spLocks noChangeArrowheads="1"/>
            </p:cNvSpPr>
            <p:nvPr/>
          </p:nvSpPr>
          <p:spPr bwMode="auto">
            <a:xfrm>
              <a:off x="524388" y="4461103"/>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mn-lt"/>
                </a:rPr>
                <a:t>40</a:t>
              </a:r>
              <a:endParaRPr kumimoji="0" lang="fr-FR" altLang="fr-FR" sz="1200" b="0" i="0" u="none" strike="noStrike" cap="none" normalizeH="0" baseline="0">
                <a:ln>
                  <a:noFill/>
                </a:ln>
                <a:solidFill>
                  <a:schemeClr val="tx1"/>
                </a:solidFill>
                <a:effectLst/>
                <a:latin typeface="+mn-lt"/>
              </a:endParaRPr>
            </a:p>
          </p:txBody>
        </p:sp>
        <p:sp>
          <p:nvSpPr>
            <p:cNvPr id="102" name="Rectangle 31">
              <a:extLst>
                <a:ext uri="{FF2B5EF4-FFF2-40B4-BE49-F238E27FC236}">
                  <a16:creationId xmlns:a16="http://schemas.microsoft.com/office/drawing/2014/main" id="{D8EB3744-2EDE-BCA5-0BE0-7F2F4EF0A654}"/>
                </a:ext>
              </a:extLst>
            </p:cNvPr>
            <p:cNvSpPr>
              <a:spLocks noChangeArrowheads="1"/>
            </p:cNvSpPr>
            <p:nvPr/>
          </p:nvSpPr>
          <p:spPr bwMode="auto">
            <a:xfrm>
              <a:off x="524388" y="5082007"/>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mn-lt"/>
                </a:rPr>
                <a:t>20</a:t>
              </a:r>
              <a:endParaRPr kumimoji="0" lang="fr-FR" altLang="fr-FR" sz="1200" b="0" i="0" u="none" strike="noStrike" cap="none" normalizeH="0" baseline="0">
                <a:ln>
                  <a:noFill/>
                </a:ln>
                <a:solidFill>
                  <a:schemeClr val="tx1"/>
                </a:solidFill>
                <a:effectLst/>
                <a:latin typeface="+mn-lt"/>
              </a:endParaRPr>
            </a:p>
          </p:txBody>
        </p:sp>
        <p:sp>
          <p:nvSpPr>
            <p:cNvPr id="103" name="Rectangle 32">
              <a:extLst>
                <a:ext uri="{FF2B5EF4-FFF2-40B4-BE49-F238E27FC236}">
                  <a16:creationId xmlns:a16="http://schemas.microsoft.com/office/drawing/2014/main" id="{4BDDB12C-2F49-FFAA-4649-8F79697771D2}"/>
                </a:ext>
              </a:extLst>
            </p:cNvPr>
            <p:cNvSpPr>
              <a:spLocks noChangeArrowheads="1"/>
            </p:cNvSpPr>
            <p:nvPr/>
          </p:nvSpPr>
          <p:spPr bwMode="auto">
            <a:xfrm>
              <a:off x="602934" y="5702912"/>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mn-lt"/>
                </a:rPr>
                <a:t>0</a:t>
              </a:r>
              <a:endParaRPr kumimoji="0" lang="fr-FR" altLang="fr-FR" sz="1200" b="0" i="0" u="none" strike="noStrike" cap="none" normalizeH="0" baseline="0">
                <a:ln>
                  <a:noFill/>
                </a:ln>
                <a:solidFill>
                  <a:schemeClr val="tx1"/>
                </a:solidFill>
                <a:effectLst/>
                <a:latin typeface="+mn-lt"/>
              </a:endParaRPr>
            </a:p>
          </p:txBody>
        </p:sp>
        <p:sp>
          <p:nvSpPr>
            <p:cNvPr id="105" name="Rectangle 38">
              <a:extLst>
                <a:ext uri="{FF2B5EF4-FFF2-40B4-BE49-F238E27FC236}">
                  <a16:creationId xmlns:a16="http://schemas.microsoft.com/office/drawing/2014/main" id="{94DB7073-B629-3A2D-9F2D-AD5B0B8DE3B9}"/>
                </a:ext>
              </a:extLst>
            </p:cNvPr>
            <p:cNvSpPr>
              <a:spLocks noChangeArrowheads="1"/>
            </p:cNvSpPr>
            <p:nvPr/>
          </p:nvSpPr>
          <p:spPr bwMode="auto">
            <a:xfrm>
              <a:off x="1039374" y="2838479"/>
              <a:ext cx="2773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effectLst/>
                  <a:latin typeface="+mn-lt"/>
                </a:rPr>
                <a:t>88.4</a:t>
              </a:r>
              <a:endParaRPr kumimoji="0" lang="fr-FR" altLang="fr-FR" sz="1200" b="0" i="0" u="none" strike="noStrike" cap="none" normalizeH="0" baseline="0" dirty="0">
                <a:ln>
                  <a:noFill/>
                </a:ln>
                <a:effectLst/>
                <a:latin typeface="+mn-lt"/>
              </a:endParaRPr>
            </a:p>
          </p:txBody>
        </p:sp>
        <p:sp>
          <p:nvSpPr>
            <p:cNvPr id="106" name="Rectangle 39">
              <a:extLst>
                <a:ext uri="{FF2B5EF4-FFF2-40B4-BE49-F238E27FC236}">
                  <a16:creationId xmlns:a16="http://schemas.microsoft.com/office/drawing/2014/main" id="{7549138C-55C8-91C7-2EE0-D25C1E807C93}"/>
                </a:ext>
              </a:extLst>
            </p:cNvPr>
            <p:cNvSpPr>
              <a:spLocks noChangeArrowheads="1"/>
            </p:cNvSpPr>
            <p:nvPr/>
          </p:nvSpPr>
          <p:spPr bwMode="auto">
            <a:xfrm>
              <a:off x="1398279" y="2861230"/>
              <a:ext cx="27731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effectLst/>
                  <a:latin typeface="+mn-lt"/>
                </a:rPr>
                <a:t>88.9</a:t>
              </a:r>
              <a:endParaRPr kumimoji="0" lang="fr-FR" altLang="fr-FR" sz="1200" b="0" i="0" u="none" strike="noStrike" cap="none" normalizeH="0" baseline="0" dirty="0">
                <a:ln>
                  <a:noFill/>
                </a:ln>
                <a:effectLst/>
                <a:latin typeface="+mn-lt"/>
              </a:endParaRPr>
            </a:p>
          </p:txBody>
        </p:sp>
        <p:sp>
          <p:nvSpPr>
            <p:cNvPr id="107" name="Rectangle 40">
              <a:extLst>
                <a:ext uri="{FF2B5EF4-FFF2-40B4-BE49-F238E27FC236}">
                  <a16:creationId xmlns:a16="http://schemas.microsoft.com/office/drawing/2014/main" id="{090ADF08-9FB4-C5EB-9AA3-0AB91CDDFBBB}"/>
                </a:ext>
              </a:extLst>
            </p:cNvPr>
            <p:cNvSpPr>
              <a:spLocks noChangeArrowheads="1"/>
            </p:cNvSpPr>
            <p:nvPr/>
          </p:nvSpPr>
          <p:spPr bwMode="auto">
            <a:xfrm>
              <a:off x="2667463" y="5441739"/>
              <a:ext cx="1987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effectLst/>
                  <a:latin typeface="+mn-lt"/>
                </a:rPr>
                <a:t>3.2</a:t>
              </a:r>
              <a:endParaRPr kumimoji="0" lang="fr-FR" altLang="fr-FR" sz="1200" b="0" i="0" u="none" strike="noStrike" cap="none" normalizeH="0" baseline="0" dirty="0">
                <a:ln>
                  <a:noFill/>
                </a:ln>
                <a:effectLst/>
                <a:latin typeface="+mn-lt"/>
              </a:endParaRPr>
            </a:p>
          </p:txBody>
        </p:sp>
        <p:sp>
          <p:nvSpPr>
            <p:cNvPr id="108" name="Rectangle 41">
              <a:extLst>
                <a:ext uri="{FF2B5EF4-FFF2-40B4-BE49-F238E27FC236}">
                  <a16:creationId xmlns:a16="http://schemas.microsoft.com/office/drawing/2014/main" id="{AE2F5FC9-7C38-424B-0B80-A2B60CECC9F9}"/>
                </a:ext>
              </a:extLst>
            </p:cNvPr>
            <p:cNvSpPr>
              <a:spLocks noChangeArrowheads="1"/>
            </p:cNvSpPr>
            <p:nvPr/>
          </p:nvSpPr>
          <p:spPr bwMode="auto">
            <a:xfrm>
              <a:off x="2959710" y="5486189"/>
              <a:ext cx="1987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effectLst/>
                  <a:latin typeface="+mn-lt"/>
                </a:rPr>
                <a:t>2.2</a:t>
              </a:r>
              <a:endParaRPr kumimoji="0" lang="fr-FR" altLang="fr-FR" sz="1200" b="0" i="0" u="none" strike="noStrike" cap="none" normalizeH="0" baseline="0" dirty="0">
                <a:ln>
                  <a:noFill/>
                </a:ln>
                <a:effectLst/>
                <a:latin typeface="+mn-lt"/>
              </a:endParaRPr>
            </a:p>
          </p:txBody>
        </p:sp>
        <p:sp>
          <p:nvSpPr>
            <p:cNvPr id="109" name="Rectangle 42">
              <a:extLst>
                <a:ext uri="{FF2B5EF4-FFF2-40B4-BE49-F238E27FC236}">
                  <a16:creationId xmlns:a16="http://schemas.microsoft.com/office/drawing/2014/main" id="{818E9CA5-3530-C101-F279-E71079486A17}"/>
                </a:ext>
              </a:extLst>
            </p:cNvPr>
            <p:cNvSpPr>
              <a:spLocks noChangeArrowheads="1"/>
            </p:cNvSpPr>
            <p:nvPr/>
          </p:nvSpPr>
          <p:spPr bwMode="auto">
            <a:xfrm>
              <a:off x="4123870" y="5496731"/>
              <a:ext cx="1987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effectLst/>
                  <a:latin typeface="+mn-lt"/>
                </a:rPr>
                <a:t>3.2</a:t>
              </a:r>
              <a:endParaRPr kumimoji="0" lang="fr-FR" altLang="fr-FR" sz="1200" b="0" i="0" u="none" strike="noStrike" cap="none" normalizeH="0" baseline="0" dirty="0">
                <a:ln>
                  <a:noFill/>
                </a:ln>
                <a:effectLst/>
                <a:latin typeface="+mn-lt"/>
              </a:endParaRPr>
            </a:p>
          </p:txBody>
        </p:sp>
        <p:sp>
          <p:nvSpPr>
            <p:cNvPr id="110" name="Rectangle 43">
              <a:extLst>
                <a:ext uri="{FF2B5EF4-FFF2-40B4-BE49-F238E27FC236}">
                  <a16:creationId xmlns:a16="http://schemas.microsoft.com/office/drawing/2014/main" id="{66A89970-B049-8728-673B-A2900DD7F469}"/>
                </a:ext>
              </a:extLst>
            </p:cNvPr>
            <p:cNvSpPr>
              <a:spLocks noChangeArrowheads="1"/>
            </p:cNvSpPr>
            <p:nvPr/>
          </p:nvSpPr>
          <p:spPr bwMode="auto">
            <a:xfrm>
              <a:off x="4423750" y="5642781"/>
              <a:ext cx="1987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effectLst/>
                  <a:latin typeface="+mn-lt"/>
                </a:rPr>
                <a:t>0.0</a:t>
              </a:r>
              <a:endParaRPr kumimoji="0" lang="fr-FR" altLang="fr-FR" sz="1200" b="0" i="0" u="none" strike="noStrike" cap="none" normalizeH="0" baseline="0" dirty="0">
                <a:ln>
                  <a:noFill/>
                </a:ln>
                <a:effectLst/>
                <a:latin typeface="+mn-lt"/>
              </a:endParaRPr>
            </a:p>
          </p:txBody>
        </p:sp>
        <p:sp>
          <p:nvSpPr>
            <p:cNvPr id="111" name="Rectangle 44">
              <a:extLst>
                <a:ext uri="{FF2B5EF4-FFF2-40B4-BE49-F238E27FC236}">
                  <a16:creationId xmlns:a16="http://schemas.microsoft.com/office/drawing/2014/main" id="{54BE8D05-3725-7E3E-6495-86E3298EB9AE}"/>
                </a:ext>
              </a:extLst>
            </p:cNvPr>
            <p:cNvSpPr>
              <a:spLocks noChangeArrowheads="1"/>
            </p:cNvSpPr>
            <p:nvPr/>
          </p:nvSpPr>
          <p:spPr bwMode="auto">
            <a:xfrm>
              <a:off x="5492022" y="5432068"/>
              <a:ext cx="1987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effectLst/>
                  <a:latin typeface="+mn-lt"/>
                </a:rPr>
                <a:t>4.2</a:t>
              </a:r>
              <a:endParaRPr kumimoji="0" lang="fr-FR" altLang="fr-FR" sz="1200" b="0" i="0" u="none" strike="noStrike" cap="none" normalizeH="0" baseline="0" dirty="0">
                <a:ln>
                  <a:noFill/>
                </a:ln>
                <a:effectLst/>
                <a:latin typeface="+mn-lt"/>
              </a:endParaRPr>
            </a:p>
          </p:txBody>
        </p:sp>
        <p:sp>
          <p:nvSpPr>
            <p:cNvPr id="112" name="Rectangle 45">
              <a:extLst>
                <a:ext uri="{FF2B5EF4-FFF2-40B4-BE49-F238E27FC236}">
                  <a16:creationId xmlns:a16="http://schemas.microsoft.com/office/drawing/2014/main" id="{AAF2D933-363A-E8DF-BCDB-E4F554464E67}"/>
                </a:ext>
              </a:extLst>
            </p:cNvPr>
            <p:cNvSpPr>
              <a:spLocks noChangeArrowheads="1"/>
            </p:cNvSpPr>
            <p:nvPr/>
          </p:nvSpPr>
          <p:spPr bwMode="auto">
            <a:xfrm>
              <a:off x="5793309" y="5298718"/>
              <a:ext cx="1987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effectLst/>
                  <a:latin typeface="+mn-lt"/>
                </a:rPr>
                <a:t>8.9</a:t>
              </a:r>
              <a:endParaRPr kumimoji="0" lang="fr-FR" altLang="fr-FR" sz="1200" b="0" i="0" u="none" strike="noStrike" cap="none" normalizeH="0" baseline="0" dirty="0">
                <a:ln>
                  <a:noFill/>
                </a:ln>
                <a:effectLst/>
                <a:latin typeface="+mn-lt"/>
              </a:endParaRPr>
            </a:p>
          </p:txBody>
        </p:sp>
        <p:sp>
          <p:nvSpPr>
            <p:cNvPr id="113" name="Rectangle 46">
              <a:extLst>
                <a:ext uri="{FF2B5EF4-FFF2-40B4-BE49-F238E27FC236}">
                  <a16:creationId xmlns:a16="http://schemas.microsoft.com/office/drawing/2014/main" id="{1FFC17BF-513F-C108-87B7-3E6B05AA64FF}"/>
                </a:ext>
              </a:extLst>
            </p:cNvPr>
            <p:cNvSpPr>
              <a:spLocks noChangeArrowheads="1"/>
            </p:cNvSpPr>
            <p:nvPr/>
          </p:nvSpPr>
          <p:spPr bwMode="auto">
            <a:xfrm>
              <a:off x="6959875" y="5558197"/>
              <a:ext cx="1987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effectLst/>
                  <a:latin typeface="+mn-lt"/>
                </a:rPr>
                <a:t>1.1</a:t>
              </a:r>
              <a:endParaRPr kumimoji="0" lang="fr-FR" altLang="fr-FR" sz="1200" b="0" i="0" u="none" strike="noStrike" cap="none" normalizeH="0" baseline="0" dirty="0">
                <a:ln>
                  <a:noFill/>
                </a:ln>
                <a:effectLst/>
                <a:latin typeface="+mn-lt"/>
              </a:endParaRPr>
            </a:p>
          </p:txBody>
        </p:sp>
        <p:sp>
          <p:nvSpPr>
            <p:cNvPr id="114" name="Rectangle 47">
              <a:extLst>
                <a:ext uri="{FF2B5EF4-FFF2-40B4-BE49-F238E27FC236}">
                  <a16:creationId xmlns:a16="http://schemas.microsoft.com/office/drawing/2014/main" id="{A8E44094-2D51-1608-CB30-3ADAAD9C55E4}"/>
                </a:ext>
              </a:extLst>
            </p:cNvPr>
            <p:cNvSpPr>
              <a:spLocks noChangeArrowheads="1"/>
            </p:cNvSpPr>
            <p:nvPr/>
          </p:nvSpPr>
          <p:spPr bwMode="auto">
            <a:xfrm>
              <a:off x="7220214" y="5594658"/>
              <a:ext cx="1987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effectLst/>
                  <a:latin typeface="+mn-lt"/>
                </a:rPr>
                <a:t>0.0</a:t>
              </a:r>
              <a:endParaRPr kumimoji="0" lang="fr-FR" altLang="fr-FR" sz="1200" b="0" i="0" u="none" strike="noStrike" cap="none" normalizeH="0" baseline="0" dirty="0">
                <a:ln>
                  <a:noFill/>
                </a:ln>
                <a:effectLst/>
                <a:latin typeface="+mn-lt"/>
              </a:endParaRPr>
            </a:p>
          </p:txBody>
        </p:sp>
        <p:sp>
          <p:nvSpPr>
            <p:cNvPr id="115" name="Rectangle 39">
              <a:extLst>
                <a:ext uri="{FF2B5EF4-FFF2-40B4-BE49-F238E27FC236}">
                  <a16:creationId xmlns:a16="http://schemas.microsoft.com/office/drawing/2014/main" id="{97CA1910-CFD1-13BD-0E8F-9A4441C7927D}"/>
                </a:ext>
              </a:extLst>
            </p:cNvPr>
            <p:cNvSpPr>
              <a:spLocks noChangeArrowheads="1"/>
            </p:cNvSpPr>
            <p:nvPr/>
          </p:nvSpPr>
          <p:spPr bwMode="auto">
            <a:xfrm>
              <a:off x="1814226" y="3005535"/>
              <a:ext cx="2773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effectLst/>
                  <a:latin typeface="+mn-lt"/>
                </a:rPr>
                <a:t>84.2</a:t>
              </a:r>
              <a:endParaRPr kumimoji="0" lang="fr-FR" altLang="fr-FR" sz="1200" b="0" i="0" u="none" strike="noStrike" cap="none" normalizeH="0" baseline="0" dirty="0">
                <a:ln>
                  <a:noFill/>
                </a:ln>
                <a:effectLst/>
                <a:latin typeface="+mn-lt"/>
              </a:endParaRPr>
            </a:p>
          </p:txBody>
        </p:sp>
        <p:sp>
          <p:nvSpPr>
            <p:cNvPr id="116" name="Rectangle 39">
              <a:extLst>
                <a:ext uri="{FF2B5EF4-FFF2-40B4-BE49-F238E27FC236}">
                  <a16:creationId xmlns:a16="http://schemas.microsoft.com/office/drawing/2014/main" id="{309CA618-230F-5B02-AD58-76315C9BB2C6}"/>
                </a:ext>
              </a:extLst>
            </p:cNvPr>
            <p:cNvSpPr>
              <a:spLocks noChangeArrowheads="1"/>
            </p:cNvSpPr>
            <p:nvPr/>
          </p:nvSpPr>
          <p:spPr bwMode="auto">
            <a:xfrm>
              <a:off x="2118358" y="3326461"/>
              <a:ext cx="2773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effectLst/>
                  <a:latin typeface="+mn-lt"/>
                </a:rPr>
                <a:t>73.3</a:t>
              </a:r>
              <a:endParaRPr kumimoji="0" lang="fr-FR" altLang="fr-FR" sz="1200" b="0" i="0" u="none" strike="noStrike" cap="none" normalizeH="0" baseline="0" dirty="0">
                <a:ln>
                  <a:noFill/>
                </a:ln>
                <a:effectLst/>
                <a:latin typeface="+mn-lt"/>
              </a:endParaRPr>
            </a:p>
          </p:txBody>
        </p:sp>
        <p:sp>
          <p:nvSpPr>
            <p:cNvPr id="117" name="Rectangle 41">
              <a:extLst>
                <a:ext uri="{FF2B5EF4-FFF2-40B4-BE49-F238E27FC236}">
                  <a16:creationId xmlns:a16="http://schemas.microsoft.com/office/drawing/2014/main" id="{2DAAF4A0-D945-24DB-3532-2D8ED9BEF552}"/>
                </a:ext>
              </a:extLst>
            </p:cNvPr>
            <p:cNvSpPr>
              <a:spLocks noChangeArrowheads="1"/>
            </p:cNvSpPr>
            <p:nvPr/>
          </p:nvSpPr>
          <p:spPr bwMode="auto">
            <a:xfrm>
              <a:off x="3273523" y="5462637"/>
              <a:ext cx="1971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effectLst/>
                  <a:latin typeface="+mn-lt"/>
                </a:rPr>
                <a:t>5.3</a:t>
              </a:r>
              <a:endParaRPr kumimoji="0" lang="fr-FR" altLang="fr-FR" sz="1200" b="0" i="0" u="none" strike="noStrike" cap="none" normalizeH="0" baseline="0" dirty="0">
                <a:ln>
                  <a:noFill/>
                </a:ln>
                <a:effectLst/>
                <a:latin typeface="+mn-lt"/>
              </a:endParaRPr>
            </a:p>
          </p:txBody>
        </p:sp>
        <p:sp>
          <p:nvSpPr>
            <p:cNvPr id="118" name="Rectangle 41">
              <a:extLst>
                <a:ext uri="{FF2B5EF4-FFF2-40B4-BE49-F238E27FC236}">
                  <a16:creationId xmlns:a16="http://schemas.microsoft.com/office/drawing/2014/main" id="{AC6DA344-A5C2-17C4-F500-451DCB0D01A7}"/>
                </a:ext>
              </a:extLst>
            </p:cNvPr>
            <p:cNvSpPr>
              <a:spLocks noChangeArrowheads="1"/>
            </p:cNvSpPr>
            <p:nvPr/>
          </p:nvSpPr>
          <p:spPr bwMode="auto">
            <a:xfrm>
              <a:off x="3550803" y="5377600"/>
              <a:ext cx="1971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effectLst/>
                  <a:latin typeface="+mn-lt"/>
                </a:rPr>
                <a:t>6.7</a:t>
              </a:r>
              <a:endParaRPr kumimoji="0" lang="fr-FR" altLang="fr-FR" sz="1200" b="0" i="0" u="none" strike="noStrike" cap="none" normalizeH="0" baseline="0" dirty="0">
                <a:ln>
                  <a:noFill/>
                </a:ln>
                <a:effectLst/>
                <a:latin typeface="+mn-lt"/>
              </a:endParaRPr>
            </a:p>
          </p:txBody>
        </p:sp>
        <p:sp>
          <p:nvSpPr>
            <p:cNvPr id="119" name="Rectangle 41">
              <a:extLst>
                <a:ext uri="{FF2B5EF4-FFF2-40B4-BE49-F238E27FC236}">
                  <a16:creationId xmlns:a16="http://schemas.microsoft.com/office/drawing/2014/main" id="{DEE2015E-7626-CFAF-9986-6B4C7DA6B071}"/>
                </a:ext>
              </a:extLst>
            </p:cNvPr>
            <p:cNvSpPr>
              <a:spLocks noChangeArrowheads="1"/>
            </p:cNvSpPr>
            <p:nvPr/>
          </p:nvSpPr>
          <p:spPr bwMode="auto">
            <a:xfrm>
              <a:off x="4681938" y="5523249"/>
              <a:ext cx="1971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effectLst/>
                  <a:latin typeface="+mn-lt"/>
                </a:rPr>
                <a:t>3.2</a:t>
              </a:r>
              <a:endParaRPr kumimoji="0" lang="fr-FR" altLang="fr-FR" sz="1200" b="0" i="0" u="none" strike="noStrike" cap="none" normalizeH="0" baseline="0" dirty="0">
                <a:ln>
                  <a:noFill/>
                </a:ln>
                <a:effectLst/>
                <a:latin typeface="+mn-lt"/>
              </a:endParaRPr>
            </a:p>
          </p:txBody>
        </p:sp>
        <p:sp>
          <p:nvSpPr>
            <p:cNvPr id="120" name="Rectangle 41">
              <a:extLst>
                <a:ext uri="{FF2B5EF4-FFF2-40B4-BE49-F238E27FC236}">
                  <a16:creationId xmlns:a16="http://schemas.microsoft.com/office/drawing/2014/main" id="{8A669BF0-161E-A7B0-47D1-9F3BA3BC4700}"/>
                </a:ext>
              </a:extLst>
            </p:cNvPr>
            <p:cNvSpPr>
              <a:spLocks noChangeArrowheads="1"/>
            </p:cNvSpPr>
            <p:nvPr/>
          </p:nvSpPr>
          <p:spPr bwMode="auto">
            <a:xfrm>
              <a:off x="4993823" y="5523249"/>
              <a:ext cx="1987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effectLst/>
                  <a:latin typeface="+mn-lt"/>
                </a:rPr>
                <a:t>2.2</a:t>
              </a:r>
              <a:endParaRPr kumimoji="0" lang="fr-FR" altLang="fr-FR" sz="1200" b="0" i="0" u="none" strike="noStrike" cap="none" normalizeH="0" baseline="0" dirty="0">
                <a:ln>
                  <a:noFill/>
                </a:ln>
                <a:effectLst/>
                <a:latin typeface="+mn-lt"/>
              </a:endParaRPr>
            </a:p>
          </p:txBody>
        </p:sp>
        <p:sp>
          <p:nvSpPr>
            <p:cNvPr id="121" name="Rectangle 41">
              <a:extLst>
                <a:ext uri="{FF2B5EF4-FFF2-40B4-BE49-F238E27FC236}">
                  <a16:creationId xmlns:a16="http://schemas.microsoft.com/office/drawing/2014/main" id="{7B9AB556-8AE8-200E-E34D-955C29A20C89}"/>
                </a:ext>
              </a:extLst>
            </p:cNvPr>
            <p:cNvSpPr>
              <a:spLocks noChangeArrowheads="1"/>
            </p:cNvSpPr>
            <p:nvPr/>
          </p:nvSpPr>
          <p:spPr bwMode="auto">
            <a:xfrm>
              <a:off x="6086914" y="5404398"/>
              <a:ext cx="1971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effectLst/>
                  <a:latin typeface="+mn-lt"/>
                </a:rPr>
                <a:t>5.3</a:t>
              </a:r>
              <a:endParaRPr kumimoji="0" lang="fr-FR" altLang="fr-FR" sz="1200" b="0" i="0" u="none" strike="noStrike" cap="none" normalizeH="0" baseline="0" dirty="0">
                <a:ln>
                  <a:noFill/>
                </a:ln>
                <a:effectLst/>
                <a:latin typeface="+mn-lt"/>
              </a:endParaRPr>
            </a:p>
          </p:txBody>
        </p:sp>
        <p:sp>
          <p:nvSpPr>
            <p:cNvPr id="122" name="Rectangle 41">
              <a:extLst>
                <a:ext uri="{FF2B5EF4-FFF2-40B4-BE49-F238E27FC236}">
                  <a16:creationId xmlns:a16="http://schemas.microsoft.com/office/drawing/2014/main" id="{9C2A47CB-EE4C-3C5F-A526-FD9553E2EB5A}"/>
                </a:ext>
              </a:extLst>
            </p:cNvPr>
            <p:cNvSpPr>
              <a:spLocks noChangeArrowheads="1"/>
            </p:cNvSpPr>
            <p:nvPr/>
          </p:nvSpPr>
          <p:spPr bwMode="auto">
            <a:xfrm>
              <a:off x="6352641" y="5177135"/>
              <a:ext cx="27571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effectLst/>
                  <a:latin typeface="+mn-lt"/>
                </a:rPr>
                <a:t>13.3</a:t>
              </a:r>
              <a:endParaRPr kumimoji="0" lang="fr-FR" altLang="fr-FR" sz="1200" b="0" i="0" u="none" strike="noStrike" cap="none" normalizeH="0" baseline="0" dirty="0">
                <a:ln>
                  <a:noFill/>
                </a:ln>
                <a:effectLst/>
                <a:latin typeface="+mn-lt"/>
              </a:endParaRPr>
            </a:p>
          </p:txBody>
        </p:sp>
        <p:sp>
          <p:nvSpPr>
            <p:cNvPr id="123" name="Rectangle 41">
              <a:extLst>
                <a:ext uri="{FF2B5EF4-FFF2-40B4-BE49-F238E27FC236}">
                  <a16:creationId xmlns:a16="http://schemas.microsoft.com/office/drawing/2014/main" id="{F7E63CBA-2F91-56BE-9159-812217C4B92F}"/>
                </a:ext>
              </a:extLst>
            </p:cNvPr>
            <p:cNvSpPr>
              <a:spLocks noChangeArrowheads="1"/>
            </p:cNvSpPr>
            <p:nvPr/>
          </p:nvSpPr>
          <p:spPr bwMode="auto">
            <a:xfrm>
              <a:off x="7540662" y="5525777"/>
              <a:ext cx="1971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effectLst/>
                  <a:latin typeface="+mn-lt"/>
                </a:rPr>
                <a:t>2.1</a:t>
              </a:r>
              <a:endParaRPr kumimoji="0" lang="fr-FR" altLang="fr-FR" sz="1200" b="0" i="0" u="none" strike="noStrike" cap="none" normalizeH="0" baseline="0" dirty="0">
                <a:ln>
                  <a:noFill/>
                </a:ln>
                <a:effectLst/>
                <a:latin typeface="+mn-lt"/>
              </a:endParaRPr>
            </a:p>
          </p:txBody>
        </p:sp>
        <p:sp>
          <p:nvSpPr>
            <p:cNvPr id="124" name="Rectangle 41">
              <a:extLst>
                <a:ext uri="{FF2B5EF4-FFF2-40B4-BE49-F238E27FC236}">
                  <a16:creationId xmlns:a16="http://schemas.microsoft.com/office/drawing/2014/main" id="{5A3E637B-407C-CEDF-80D7-0A37E9097361}"/>
                </a:ext>
              </a:extLst>
            </p:cNvPr>
            <p:cNvSpPr>
              <a:spLocks noChangeArrowheads="1"/>
            </p:cNvSpPr>
            <p:nvPr/>
          </p:nvSpPr>
          <p:spPr bwMode="auto">
            <a:xfrm>
              <a:off x="7851840" y="5429360"/>
              <a:ext cx="1971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effectLst/>
                  <a:latin typeface="+mn-lt"/>
                </a:rPr>
                <a:t>4.4</a:t>
              </a:r>
              <a:endParaRPr kumimoji="0" lang="fr-FR" altLang="fr-FR" sz="1200" b="0" i="0" u="none" strike="noStrike" cap="none" normalizeH="0" baseline="0" dirty="0">
                <a:ln>
                  <a:noFill/>
                </a:ln>
                <a:effectLst/>
                <a:latin typeface="+mn-lt"/>
              </a:endParaRPr>
            </a:p>
          </p:txBody>
        </p:sp>
        <p:sp>
          <p:nvSpPr>
            <p:cNvPr id="125" name="ZoneTexte 124">
              <a:extLst>
                <a:ext uri="{FF2B5EF4-FFF2-40B4-BE49-F238E27FC236}">
                  <a16:creationId xmlns:a16="http://schemas.microsoft.com/office/drawing/2014/main" id="{115C0D9D-1AE1-E5A0-6795-9E3F84EE2357}"/>
                </a:ext>
              </a:extLst>
            </p:cNvPr>
            <p:cNvSpPr txBox="1"/>
            <p:nvPr/>
          </p:nvSpPr>
          <p:spPr>
            <a:xfrm>
              <a:off x="681482" y="2348880"/>
              <a:ext cx="295274" cy="276999"/>
            </a:xfrm>
            <a:prstGeom prst="rect">
              <a:avLst/>
            </a:prstGeom>
            <a:noFill/>
          </p:spPr>
          <p:txBody>
            <a:bodyPr wrap="none" rtlCol="0">
              <a:spAutoFit/>
            </a:bodyPr>
            <a:lstStyle/>
            <a:p>
              <a:r>
                <a:rPr lang="fr-FR" sz="1200" dirty="0"/>
                <a:t>%</a:t>
              </a:r>
            </a:p>
          </p:txBody>
        </p:sp>
      </p:grpSp>
      <p:graphicFrame>
        <p:nvGraphicFramePr>
          <p:cNvPr id="126" name="Tableau 4">
            <a:extLst>
              <a:ext uri="{FF2B5EF4-FFF2-40B4-BE49-F238E27FC236}">
                <a16:creationId xmlns:a16="http://schemas.microsoft.com/office/drawing/2014/main" id="{C370DEEA-FCDD-D6A2-E190-9ADAC138251E}"/>
              </a:ext>
            </a:extLst>
          </p:cNvPr>
          <p:cNvGraphicFramePr>
            <a:graphicFrameLocks noGrp="1"/>
          </p:cNvGraphicFramePr>
          <p:nvPr>
            <p:extLst>
              <p:ext uri="{D42A27DB-BD31-4B8C-83A1-F6EECF244321}">
                <p14:modId xmlns:p14="http://schemas.microsoft.com/office/powerpoint/2010/main" val="3298360386"/>
              </p:ext>
            </p:extLst>
          </p:nvPr>
        </p:nvGraphicFramePr>
        <p:xfrm>
          <a:off x="7135075" y="2400995"/>
          <a:ext cx="4817404" cy="1985301"/>
        </p:xfrm>
        <a:graphic>
          <a:graphicData uri="http://schemas.openxmlformats.org/drawingml/2006/table">
            <a:tbl>
              <a:tblPr firstRow="1" bandRow="1">
                <a:tableStyleId>{5C22544A-7EE6-4342-B048-85BDC9FD1C3A}</a:tableStyleId>
              </a:tblPr>
              <a:tblGrid>
                <a:gridCol w="1119359">
                  <a:extLst>
                    <a:ext uri="{9D8B030D-6E8A-4147-A177-3AD203B41FA5}">
                      <a16:colId xmlns:a16="http://schemas.microsoft.com/office/drawing/2014/main" val="2888518506"/>
                    </a:ext>
                  </a:extLst>
                </a:gridCol>
                <a:gridCol w="1230302">
                  <a:extLst>
                    <a:ext uri="{9D8B030D-6E8A-4147-A177-3AD203B41FA5}">
                      <a16:colId xmlns:a16="http://schemas.microsoft.com/office/drawing/2014/main" val="1103594025"/>
                    </a:ext>
                  </a:extLst>
                </a:gridCol>
                <a:gridCol w="1066261">
                  <a:extLst>
                    <a:ext uri="{9D8B030D-6E8A-4147-A177-3AD203B41FA5}">
                      <a16:colId xmlns:a16="http://schemas.microsoft.com/office/drawing/2014/main" val="2598936671"/>
                    </a:ext>
                  </a:extLst>
                </a:gridCol>
                <a:gridCol w="1401482">
                  <a:extLst>
                    <a:ext uri="{9D8B030D-6E8A-4147-A177-3AD203B41FA5}">
                      <a16:colId xmlns:a16="http://schemas.microsoft.com/office/drawing/2014/main" val="3359089278"/>
                    </a:ext>
                  </a:extLst>
                </a:gridCol>
              </a:tblGrid>
              <a:tr h="639166">
                <a:tc>
                  <a:txBody>
                    <a:bodyPr/>
                    <a:lstStyle/>
                    <a:p>
                      <a:endParaRPr lang="en-US" sz="1400" noProof="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a:t>DTG/RPV</a:t>
                      </a:r>
                    </a:p>
                    <a:p>
                      <a:pPr algn="ctr"/>
                      <a:r>
                        <a:rPr lang="en-US" sz="1400" noProof="0" dirty="0"/>
                        <a:t>N = 95</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00000"/>
                    </a:solidFill>
                  </a:tcPr>
                </a:tc>
                <a:tc>
                  <a:txBody>
                    <a:bodyPr/>
                    <a:lstStyle/>
                    <a:p>
                      <a:pPr algn="ctr"/>
                      <a:r>
                        <a:rPr lang="en-US" sz="1400" noProof="0" dirty="0"/>
                        <a:t>Deferred DTG/RPV</a:t>
                      </a:r>
                    </a:p>
                    <a:p>
                      <a:pPr algn="ctr"/>
                      <a:r>
                        <a:rPr lang="en-US" sz="1400" noProof="0" dirty="0"/>
                        <a:t>N = 45</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00CC00"/>
                    </a:solidFill>
                  </a:tcPr>
                </a:tc>
                <a:tc>
                  <a:txBody>
                    <a:bodyPr/>
                    <a:lstStyle/>
                    <a:p>
                      <a:pPr algn="ctr"/>
                      <a:r>
                        <a:rPr lang="en-US" sz="1400" noProof="0" dirty="0"/>
                        <a:t>Genotype </a:t>
                      </a:r>
                    </a:p>
                    <a:p>
                      <a:pPr algn="ctr"/>
                      <a:r>
                        <a:rPr lang="en-US" sz="1400" noProof="0" dirty="0"/>
                        <a:t>at VF</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36786953"/>
                  </a:ext>
                </a:extLst>
              </a:tr>
              <a:tr h="522261">
                <a:tc>
                  <a:txBody>
                    <a:bodyPr/>
                    <a:lstStyle/>
                    <a:p>
                      <a:r>
                        <a:rPr lang="en-US" sz="1400" b="1" noProof="0" dirty="0"/>
                        <a:t>W0-W48</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a:t>3/95 = 3.2%</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a:t>1/45 = 2.2%</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a:t>3/3 : no testing (VL &lt; 200 c/mL)</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6779242"/>
                  </a:ext>
                </a:extLst>
              </a:tr>
              <a:tr h="639166">
                <a:tc>
                  <a:txBody>
                    <a:bodyPr/>
                    <a:lstStyle/>
                    <a:p>
                      <a:r>
                        <a:rPr lang="en-US" sz="1400" b="1" noProof="0" dirty="0"/>
                        <a:t>W48-W96</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a:t>2/87 = 2.3%</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a:t>2/40 = 5%</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en-US" sz="1400" noProof="0" dirty="0"/>
                        <a:t>N = 2/4</a:t>
                      </a:r>
                    </a:p>
                    <a:p>
                      <a:pPr algn="ctr"/>
                      <a:r>
                        <a:rPr lang="en-US" sz="1400" noProof="0" dirty="0"/>
                        <a:t>No DTG or RPV RAMs</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3463188"/>
                  </a:ext>
                </a:extLst>
              </a:tr>
            </a:tbl>
          </a:graphicData>
        </a:graphic>
      </p:graphicFrame>
      <p:sp>
        <p:nvSpPr>
          <p:cNvPr id="127" name="ZoneTexte 126">
            <a:extLst>
              <a:ext uri="{FF2B5EF4-FFF2-40B4-BE49-F238E27FC236}">
                <a16:creationId xmlns:a16="http://schemas.microsoft.com/office/drawing/2014/main" id="{B6D9886A-2667-460B-8923-C0C23E317FFB}"/>
              </a:ext>
            </a:extLst>
          </p:cNvPr>
          <p:cNvSpPr txBox="1"/>
          <p:nvPr/>
        </p:nvSpPr>
        <p:spPr>
          <a:xfrm>
            <a:off x="7072176" y="2039459"/>
            <a:ext cx="4308487" cy="369332"/>
          </a:xfrm>
          <a:prstGeom prst="rect">
            <a:avLst/>
          </a:prstGeom>
          <a:noFill/>
        </p:spPr>
        <p:txBody>
          <a:bodyPr wrap="none" rtlCol="0">
            <a:spAutoFit/>
          </a:bodyPr>
          <a:lstStyle/>
          <a:p>
            <a:r>
              <a:rPr lang="en-US" b="1" dirty="0">
                <a:solidFill>
                  <a:srgbClr val="0070C0"/>
                </a:solidFill>
              </a:rPr>
              <a:t>Confirmed virologic failure (2 VL &gt; 50 c/mL)</a:t>
            </a:r>
          </a:p>
        </p:txBody>
      </p:sp>
      <p:sp>
        <p:nvSpPr>
          <p:cNvPr id="128" name="ZoneTexte 127">
            <a:extLst>
              <a:ext uri="{FF2B5EF4-FFF2-40B4-BE49-F238E27FC236}">
                <a16:creationId xmlns:a16="http://schemas.microsoft.com/office/drawing/2014/main" id="{B63BACFC-63BF-47E7-DD73-BA899DBDA252}"/>
              </a:ext>
            </a:extLst>
          </p:cNvPr>
          <p:cNvSpPr txBox="1"/>
          <p:nvPr/>
        </p:nvSpPr>
        <p:spPr>
          <a:xfrm>
            <a:off x="8769914" y="4635433"/>
            <a:ext cx="1711879" cy="369332"/>
          </a:xfrm>
          <a:prstGeom prst="rect">
            <a:avLst/>
          </a:prstGeom>
          <a:noFill/>
        </p:spPr>
        <p:txBody>
          <a:bodyPr wrap="none" rtlCol="0">
            <a:spAutoFit/>
          </a:bodyPr>
          <a:lstStyle/>
          <a:p>
            <a:r>
              <a:rPr lang="en-US" b="1" dirty="0">
                <a:solidFill>
                  <a:srgbClr val="0070C0"/>
                </a:solidFill>
              </a:rPr>
              <a:t>No safety issues</a:t>
            </a:r>
          </a:p>
        </p:txBody>
      </p:sp>
      <p:sp>
        <p:nvSpPr>
          <p:cNvPr id="10" name="Text Placeholder 22">
            <a:extLst>
              <a:ext uri="{FF2B5EF4-FFF2-40B4-BE49-F238E27FC236}">
                <a16:creationId xmlns:a16="http://schemas.microsoft.com/office/drawing/2014/main" id="{D7B59E9E-CE00-4ED4-A947-E859B94E30D4}"/>
              </a:ext>
            </a:extLst>
          </p:cNvPr>
          <p:cNvSpPr txBox="1">
            <a:spLocks/>
          </p:cNvSpPr>
          <p:nvPr/>
        </p:nvSpPr>
        <p:spPr bwMode="auto">
          <a:xfrm>
            <a:off x="9511021" y="6562874"/>
            <a:ext cx="256433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a:solidFill>
                  <a:schemeClr val="tx1"/>
                </a:solidFill>
                <a:latin typeface="+mn-lt"/>
              </a:rPr>
              <a:t>Moyle G et al.</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AIDS 2024 ; # TUPEB106</a:t>
            </a:r>
          </a:p>
        </p:txBody>
      </p:sp>
    </p:spTree>
    <p:extLst>
      <p:ext uri="{BB962C8B-B14F-4D97-AF65-F5344CB8AC3E}">
        <p14:creationId xmlns:p14="http://schemas.microsoft.com/office/powerpoint/2010/main" val="2110030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DBD86-C168-4912-BFF4-8AE09E7AB7B4}"/>
              </a:ext>
            </a:extLst>
          </p:cNvPr>
          <p:cNvSpPr>
            <a:spLocks noGrp="1"/>
          </p:cNvSpPr>
          <p:nvPr>
            <p:ph type="title"/>
          </p:nvPr>
        </p:nvSpPr>
        <p:spPr>
          <a:xfrm>
            <a:off x="609600" y="258820"/>
            <a:ext cx="11390313" cy="1143000"/>
          </a:xfrm>
        </p:spPr>
        <p:txBody>
          <a:bodyPr>
            <a:normAutofit/>
          </a:bodyPr>
          <a:lstStyle/>
          <a:p>
            <a:r>
              <a:rPr lang="en-US" sz="3000" dirty="0"/>
              <a:t>VISEND: DTG + recycled NRTI vs </a:t>
            </a:r>
            <a:r>
              <a:rPr lang="en-US" sz="3000" dirty="0" err="1"/>
              <a:t>bPI</a:t>
            </a:r>
            <a:r>
              <a:rPr lang="en-US" sz="3000" dirty="0"/>
              <a:t> + 3TC/ZDV </a:t>
            </a:r>
            <a:br>
              <a:rPr lang="en-US" sz="3000" dirty="0"/>
            </a:br>
            <a:r>
              <a:rPr lang="en-US" sz="3000" dirty="0"/>
              <a:t>for Second-line Therapy </a:t>
            </a:r>
            <a:r>
              <a:rPr lang="en-US" sz="3000" i="1" dirty="0"/>
              <a:t>(1)</a:t>
            </a:r>
          </a:p>
        </p:txBody>
      </p:sp>
      <p:sp>
        <p:nvSpPr>
          <p:cNvPr id="9" name="Content Placeholder 2">
            <a:extLst>
              <a:ext uri="{FF2B5EF4-FFF2-40B4-BE49-F238E27FC236}">
                <a16:creationId xmlns:a16="http://schemas.microsoft.com/office/drawing/2014/main" id="{5E0CC76D-FFDB-044F-848B-73D92EBBDC77}"/>
              </a:ext>
            </a:extLst>
          </p:cNvPr>
          <p:cNvSpPr>
            <a:spLocks noGrp="1"/>
          </p:cNvSpPr>
          <p:nvPr>
            <p:ph idx="1"/>
          </p:nvPr>
        </p:nvSpPr>
        <p:spPr>
          <a:xfrm>
            <a:off x="604675" y="1513047"/>
            <a:ext cx="10877529" cy="338224"/>
          </a:xfrm>
        </p:spPr>
        <p:txBody>
          <a:bodyPr/>
          <a:lstStyle/>
          <a:p>
            <a:pPr>
              <a:spcAft>
                <a:spcPts val="600"/>
              </a:spcAft>
            </a:pPr>
            <a:r>
              <a:rPr lang="en-US" sz="1800" dirty="0">
                <a:solidFill>
                  <a:srgbClr val="000000"/>
                </a:solidFill>
              </a:rPr>
              <a:t>Randomized, open-label, noninferiority phase III trial in Zambia</a:t>
            </a:r>
          </a:p>
        </p:txBody>
      </p:sp>
      <p:grpSp>
        <p:nvGrpSpPr>
          <p:cNvPr id="7" name="Groupe 6">
            <a:extLst>
              <a:ext uri="{FF2B5EF4-FFF2-40B4-BE49-F238E27FC236}">
                <a16:creationId xmlns:a16="http://schemas.microsoft.com/office/drawing/2014/main" id="{D454DE61-1812-FC31-D074-BD6421340B89}"/>
              </a:ext>
            </a:extLst>
          </p:cNvPr>
          <p:cNvGrpSpPr/>
          <p:nvPr/>
        </p:nvGrpSpPr>
        <p:grpSpPr>
          <a:xfrm>
            <a:off x="150545" y="2062533"/>
            <a:ext cx="11486022" cy="3736124"/>
            <a:chOff x="150545" y="2062533"/>
            <a:chExt cx="11486022" cy="3736124"/>
          </a:xfrm>
        </p:grpSpPr>
        <p:sp>
          <p:nvSpPr>
            <p:cNvPr id="10" name="Rectangle 6">
              <a:extLst>
                <a:ext uri="{FF2B5EF4-FFF2-40B4-BE49-F238E27FC236}">
                  <a16:creationId xmlns:a16="http://schemas.microsoft.com/office/drawing/2014/main" id="{153FAC30-416E-A648-BD69-82F2DFDE4083}"/>
                </a:ext>
              </a:extLst>
            </p:cNvPr>
            <p:cNvSpPr>
              <a:spLocks noChangeArrowheads="1"/>
            </p:cNvSpPr>
            <p:nvPr/>
          </p:nvSpPr>
          <p:spPr bwMode="auto">
            <a:xfrm>
              <a:off x="2537527" y="2416296"/>
              <a:ext cx="2242864" cy="691998"/>
            </a:xfrm>
            <a:prstGeom prst="roundRect">
              <a:avLst/>
            </a:prstGeom>
            <a:ln>
              <a:no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ea typeface="+mn-ea"/>
                  <a:cs typeface="Calibri" panose="020F0502020204030204" pitchFamily="34" charset="0"/>
                </a:rPr>
                <a:t>Arm A</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ea typeface="+mn-ea"/>
                  <a:cs typeface="Calibri" panose="020F0502020204030204" pitchFamily="34" charset="0"/>
                </a:rPr>
                <a:t>(VL &lt;1000 c/mL)</a:t>
              </a:r>
            </a:p>
          </p:txBody>
        </p:sp>
        <p:sp>
          <p:nvSpPr>
            <p:cNvPr id="11" name="Rectangle 7">
              <a:extLst>
                <a:ext uri="{FF2B5EF4-FFF2-40B4-BE49-F238E27FC236}">
                  <a16:creationId xmlns:a16="http://schemas.microsoft.com/office/drawing/2014/main" id="{A84BB31F-29C6-AE4A-B582-C5679F93714D}"/>
                </a:ext>
              </a:extLst>
            </p:cNvPr>
            <p:cNvSpPr>
              <a:spLocks noChangeArrowheads="1"/>
            </p:cNvSpPr>
            <p:nvPr/>
          </p:nvSpPr>
          <p:spPr bwMode="auto">
            <a:xfrm>
              <a:off x="2537525" y="3729192"/>
              <a:ext cx="2242865" cy="693937"/>
            </a:xfrm>
            <a:prstGeom prst="roundRect">
              <a:avLst/>
            </a:prstGeom>
            <a:ln>
              <a:noFill/>
              <a:headEnd/>
              <a:tailEnd/>
            </a:ln>
          </p:spPr>
          <p:style>
            <a:lnRef idx="1">
              <a:schemeClr val="accent1"/>
            </a:lnRef>
            <a:fillRef idx="2">
              <a:schemeClr val="accent1"/>
            </a:fillRef>
            <a:effectRef idx="1">
              <a:schemeClr val="accent1"/>
            </a:effectRef>
            <a:fontRef idx="minor">
              <a:schemeClr val="dk1"/>
            </a:fontRef>
          </p:style>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mn-lt"/>
                  <a:ea typeface="MS PGothic" panose="020B0600070205080204" pitchFamily="34" charset="-128"/>
                  <a:cs typeface="Calibri" panose="020F0502020204030204" pitchFamily="34" charset="0"/>
                </a:rPr>
                <a:t>Arm B</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mn-lt"/>
                  <a:ea typeface="MS PGothic" panose="020B0600070205080204" pitchFamily="34" charset="-128"/>
                  <a:cs typeface="Calibri" panose="020F0502020204030204" pitchFamily="34" charset="0"/>
                </a:rPr>
                <a:t>(VL ≥1000 c/mL)</a:t>
              </a:r>
            </a:p>
          </p:txBody>
        </p:sp>
        <p:sp>
          <p:nvSpPr>
            <p:cNvPr id="14" name="Rectangle : coins arrondis 13">
              <a:extLst>
                <a:ext uri="{FF2B5EF4-FFF2-40B4-BE49-F238E27FC236}">
                  <a16:creationId xmlns:a16="http://schemas.microsoft.com/office/drawing/2014/main" id="{58B3B82B-A34A-6343-B201-7BCBF82F9276}"/>
                </a:ext>
              </a:extLst>
            </p:cNvPr>
            <p:cNvSpPr/>
            <p:nvPr/>
          </p:nvSpPr>
          <p:spPr>
            <a:xfrm>
              <a:off x="150545" y="2913180"/>
              <a:ext cx="1724484" cy="1055608"/>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ea typeface="MS PGothic" panose="020B0600070205080204" pitchFamily="34" charset="-128"/>
                  <a:cs typeface="Calibri" panose="020F0502020204030204" pitchFamily="34" charset="0"/>
                </a:rPr>
                <a:t>HIV-infected adults on EFV or NVP + 3TC/TDF</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ea typeface="MS PGothic" panose="020B0600070205080204" pitchFamily="34" charset="-128"/>
                  <a:cs typeface="Calibri" panose="020F0502020204030204" pitchFamily="34" charset="0"/>
                </a:rPr>
                <a:t>(N = 1201)</a:t>
              </a:r>
            </a:p>
          </p:txBody>
        </p:sp>
        <p:sp>
          <p:nvSpPr>
            <p:cNvPr id="16" name="Line 54">
              <a:extLst>
                <a:ext uri="{FF2B5EF4-FFF2-40B4-BE49-F238E27FC236}">
                  <a16:creationId xmlns:a16="http://schemas.microsoft.com/office/drawing/2014/main" id="{1B2C9D54-EB69-BA48-AC2E-8832261C92FA}"/>
                </a:ext>
              </a:extLst>
            </p:cNvPr>
            <p:cNvSpPr>
              <a:spLocks noChangeShapeType="1"/>
            </p:cNvSpPr>
            <p:nvPr/>
          </p:nvSpPr>
          <p:spPr bwMode="auto">
            <a:xfrm flipV="1">
              <a:off x="8557574" y="2416296"/>
              <a:ext cx="374545" cy="0"/>
            </a:xfrm>
            <a:prstGeom prst="line">
              <a:avLst/>
            </a:prstGeom>
            <a:ln w="19050">
              <a:solidFill>
                <a:srgbClr val="0070C0"/>
              </a:solidFill>
              <a:headEnd/>
              <a:tailEnd type="triangle" w="med" len="med"/>
            </a:ln>
            <a:extLst>
              <a:ext uri="{909E8E84-426E-40dd-AFC4-6F175D3DCCD1}">
                <a14:hiddenFill xmlns:a14="http://schemas.microsoft.com/office/drawing/2010/main" xmlns="">
                  <a:noFill/>
                </a14:hiddenFill>
              </a:ext>
            </a:extLst>
          </p:spPr>
          <p:style>
            <a:lnRef idx="1">
              <a:schemeClr val="dk1"/>
            </a:lnRef>
            <a:fillRef idx="0">
              <a:schemeClr val="dk1"/>
            </a:fillRef>
            <a:effectRef idx="0">
              <a:schemeClr val="dk1"/>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ea typeface="+mn-ea"/>
                <a:cs typeface="Arial" panose="020B0604020202020204" pitchFamily="34" charset="0"/>
              </a:endParaRPr>
            </a:p>
          </p:txBody>
        </p:sp>
        <p:sp>
          <p:nvSpPr>
            <p:cNvPr id="17" name="TextBox 16">
              <a:extLst>
                <a:ext uri="{FF2B5EF4-FFF2-40B4-BE49-F238E27FC236}">
                  <a16:creationId xmlns:a16="http://schemas.microsoft.com/office/drawing/2014/main" id="{A15B1977-C4E6-A248-AA3A-E0E8D8D5B154}"/>
                </a:ext>
              </a:extLst>
            </p:cNvPr>
            <p:cNvSpPr txBox="1"/>
            <p:nvPr/>
          </p:nvSpPr>
          <p:spPr bwMode="auto">
            <a:xfrm>
              <a:off x="8932120" y="2132856"/>
              <a:ext cx="2704447" cy="3665777"/>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1400" b="1" i="1" u="none" strike="noStrike" kern="1200" cap="none" spc="0" normalizeH="0" baseline="0" noProof="0" dirty="0">
                <a:ln>
                  <a:noFill/>
                </a:ln>
                <a:solidFill>
                  <a:srgbClr val="000000"/>
                </a:solidFill>
                <a:effectLst/>
                <a:uLnTx/>
                <a:uFillTx/>
                <a:ea typeface="+mn-ea"/>
                <a:cs typeface="Arial" panose="020B0604020202020204" pitchFamily="34" charset="0"/>
              </a:endParaRPr>
            </a:p>
          </p:txBody>
        </p:sp>
        <p:sp>
          <p:nvSpPr>
            <p:cNvPr id="31" name="Content Placeholder 2">
              <a:extLst>
                <a:ext uri="{FF2B5EF4-FFF2-40B4-BE49-F238E27FC236}">
                  <a16:creationId xmlns:a16="http://schemas.microsoft.com/office/drawing/2014/main" id="{758925D8-6568-014B-BCE6-4A460DBDE2F4}"/>
                </a:ext>
              </a:extLst>
            </p:cNvPr>
            <p:cNvSpPr txBox="1">
              <a:spLocks/>
            </p:cNvSpPr>
            <p:nvPr/>
          </p:nvSpPr>
          <p:spPr bwMode="auto">
            <a:xfrm>
              <a:off x="9089031" y="2821011"/>
              <a:ext cx="2467243" cy="123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0" marR="0" lvl="0" indent="0" algn="l" defTabSz="914400" rtl="0" eaLnBrk="1" fontAlgn="base" latinLnBrk="0" hangingPunct="1">
                <a:lnSpc>
                  <a:spcPct val="90000"/>
                </a:lnSpc>
                <a:spcBef>
                  <a:spcPts val="1000"/>
                </a:spcBef>
                <a:spcAft>
                  <a:spcPts val="600"/>
                </a:spcAft>
                <a:buClr>
                  <a:schemeClr val="tx2"/>
                </a:buClr>
                <a:buSzTx/>
                <a:buNone/>
                <a:tabLst/>
                <a:defRPr/>
              </a:pPr>
              <a:r>
                <a:rPr lang="en-US" altLang="en-US" sz="2000" dirty="0">
                  <a:solidFill>
                    <a:srgbClr val="000000"/>
                  </a:solidFill>
                  <a:latin typeface="+mn-lt"/>
                </a:rPr>
                <a:t>Primary endpoint: </a:t>
              </a:r>
            </a:p>
            <a:p>
              <a:pPr marR="0" lvl="0" algn="l" defTabSz="914400" rtl="0" eaLnBrk="1" fontAlgn="base" latinLnBrk="0" hangingPunct="1">
                <a:lnSpc>
                  <a:spcPct val="90000"/>
                </a:lnSpc>
                <a:spcBef>
                  <a:spcPts val="1000"/>
                </a:spcBef>
                <a:spcAft>
                  <a:spcPts val="600"/>
                </a:spcAft>
                <a:buClr>
                  <a:schemeClr val="tx2"/>
                </a:buClr>
                <a:buSzTx/>
                <a:buFont typeface="Arial" panose="020B0604020202020204" pitchFamily="34" charset="0"/>
                <a:buChar char="•"/>
                <a:tabLst/>
                <a:defRPr/>
              </a:pPr>
              <a:r>
                <a:rPr lang="en-US" altLang="en-US" sz="1600" dirty="0">
                  <a:solidFill>
                    <a:srgbClr val="000000"/>
                  </a:solidFill>
                  <a:latin typeface="+mn-lt"/>
                </a:rPr>
                <a:t>HIV-1 RNA &lt;1000 c/mL</a:t>
              </a:r>
              <a:br>
                <a:rPr lang="en-US" altLang="en-US" sz="1600" dirty="0">
                  <a:solidFill>
                    <a:srgbClr val="000000"/>
                  </a:solidFill>
                  <a:latin typeface="+mn-lt"/>
                </a:rPr>
              </a:br>
              <a:r>
                <a:rPr lang="en-US" altLang="en-US" sz="1600" dirty="0">
                  <a:solidFill>
                    <a:srgbClr val="000000"/>
                  </a:solidFill>
                  <a:latin typeface="+mn-lt"/>
                </a:rPr>
                <a:t>at W144 by FDA Snapshot in ITT</a:t>
              </a:r>
            </a:p>
          </p:txBody>
        </p:sp>
        <p:sp>
          <p:nvSpPr>
            <p:cNvPr id="28" name="Rectangle 6">
              <a:extLst>
                <a:ext uri="{FF2B5EF4-FFF2-40B4-BE49-F238E27FC236}">
                  <a16:creationId xmlns:a16="http://schemas.microsoft.com/office/drawing/2014/main" id="{49C7E6D1-182A-E04C-9FB4-BEFAEC6752AD}"/>
                </a:ext>
              </a:extLst>
            </p:cNvPr>
            <p:cNvSpPr>
              <a:spLocks noChangeArrowheads="1"/>
            </p:cNvSpPr>
            <p:nvPr/>
          </p:nvSpPr>
          <p:spPr bwMode="auto">
            <a:xfrm>
              <a:off x="5652205" y="2132856"/>
              <a:ext cx="2869686" cy="525650"/>
            </a:xfrm>
            <a:prstGeom prst="roundRect">
              <a:avLst/>
            </a:prstGeom>
            <a:solidFill>
              <a:srgbClr val="FF0000"/>
            </a:solid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ea typeface="+mn-ea"/>
                  <a:cs typeface="Calibri" panose="020F0502020204030204" pitchFamily="34" charset="0"/>
                </a:rPr>
                <a:t>DTG </a:t>
              </a:r>
              <a:r>
                <a:rPr kumimoji="0" lang="en-US" sz="1400" b="0" i="0" u="none" strike="noStrike" kern="1200" cap="none" spc="0" normalizeH="0" baseline="0" noProof="0" dirty="0">
                  <a:ln>
                    <a:noFill/>
                  </a:ln>
                  <a:solidFill>
                    <a:srgbClr val="FFFFFF"/>
                  </a:solidFill>
                  <a:effectLst/>
                  <a:uLnTx/>
                  <a:uFillTx/>
                  <a:ea typeface="+mn-ea"/>
                  <a:cs typeface="Calibri" panose="020F0502020204030204" pitchFamily="34" charset="0"/>
                </a:rPr>
                <a:t>+</a:t>
              </a:r>
              <a:r>
                <a:rPr kumimoji="0" lang="en-US" sz="1400" b="1" i="0" u="none" strike="noStrike" kern="1200" cap="none" spc="0" normalizeH="0" baseline="0" noProof="0" dirty="0">
                  <a:ln>
                    <a:noFill/>
                  </a:ln>
                  <a:solidFill>
                    <a:srgbClr val="FFFFFF"/>
                  </a:solidFill>
                  <a:effectLst/>
                  <a:uLnTx/>
                  <a:uFillTx/>
                  <a:ea typeface="+mn-ea"/>
                  <a:cs typeface="Calibri" panose="020F0502020204030204" pitchFamily="34" charset="0"/>
                </a:rPr>
                <a:t> 3TC/TDF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ea typeface="+mn-ea"/>
                  <a:cs typeface="Calibri" panose="020F0502020204030204" pitchFamily="34" charset="0"/>
                </a:rPr>
                <a:t>(N = 209)</a:t>
              </a:r>
            </a:p>
          </p:txBody>
        </p:sp>
        <p:sp>
          <p:nvSpPr>
            <p:cNvPr id="29" name="Rectangle 7">
              <a:extLst>
                <a:ext uri="{FF2B5EF4-FFF2-40B4-BE49-F238E27FC236}">
                  <a16:creationId xmlns:a16="http://schemas.microsoft.com/office/drawing/2014/main" id="{3F61F665-9A28-3442-BDFB-47CAC8575159}"/>
                </a:ext>
              </a:extLst>
            </p:cNvPr>
            <p:cNvSpPr>
              <a:spLocks noChangeArrowheads="1"/>
            </p:cNvSpPr>
            <p:nvPr/>
          </p:nvSpPr>
          <p:spPr bwMode="auto">
            <a:xfrm>
              <a:off x="5652204" y="2741251"/>
              <a:ext cx="2869687" cy="527123"/>
            </a:xfrm>
            <a:prstGeom prst="roundRect">
              <a:avLst/>
            </a:prstGeom>
            <a:solidFill>
              <a:srgbClr val="00B050"/>
            </a:solidFill>
            <a:ln w="9525">
              <a:noFill/>
              <a:miter lim="800000"/>
              <a:headEnd/>
              <a:tailEnd/>
            </a:ln>
            <a:effec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mn-lt"/>
                  <a:ea typeface="MS PGothic" panose="020B0600070205080204" pitchFamily="34" charset="-128"/>
                  <a:cs typeface="Calibri" panose="020F0502020204030204" pitchFamily="34" charset="0"/>
                </a:rPr>
                <a:t>DTG </a:t>
              </a:r>
              <a:r>
                <a:rPr kumimoji="0" lang="en-US" sz="1400" b="0" i="0" u="none" strike="noStrike" kern="1200" cap="none" spc="0" normalizeH="0" baseline="0" noProof="0" dirty="0">
                  <a:ln>
                    <a:noFill/>
                  </a:ln>
                  <a:solidFill>
                    <a:srgbClr val="FFFFFF"/>
                  </a:solidFill>
                  <a:effectLst/>
                  <a:uLnTx/>
                  <a:uFillTx/>
                  <a:latin typeface="+mn-lt"/>
                  <a:ea typeface="MS PGothic" panose="020B0600070205080204" pitchFamily="34" charset="-128"/>
                  <a:cs typeface="Calibri" panose="020F0502020204030204" pitchFamily="34" charset="0"/>
                </a:rPr>
                <a:t>+</a:t>
              </a:r>
              <a:r>
                <a:rPr kumimoji="0" lang="en-US" sz="1400" b="1" i="0" u="none" strike="noStrike" kern="1200" cap="none" spc="0" normalizeH="0" baseline="0" noProof="0" dirty="0">
                  <a:ln>
                    <a:noFill/>
                  </a:ln>
                  <a:solidFill>
                    <a:srgbClr val="FFFFFF"/>
                  </a:solidFill>
                  <a:effectLst/>
                  <a:uLnTx/>
                  <a:uFillTx/>
                  <a:latin typeface="+mn-lt"/>
                  <a:ea typeface="MS PGothic" panose="020B0600070205080204" pitchFamily="34" charset="-128"/>
                  <a:cs typeface="Calibri" panose="020F0502020204030204" pitchFamily="34" charset="0"/>
                </a:rPr>
                <a:t> FTC/TAF</a:t>
              </a:r>
              <a:endParaRPr kumimoji="0" lang="en-US" sz="1400" b="0" i="0" u="none" strike="noStrike" kern="1200" cap="none" spc="0" normalizeH="0" baseline="0" noProof="0" dirty="0">
                <a:ln>
                  <a:noFill/>
                </a:ln>
                <a:solidFill>
                  <a:srgbClr val="FFFFFF"/>
                </a:solidFill>
                <a:effectLst/>
                <a:uLnTx/>
                <a:uFillTx/>
                <a:latin typeface="+mn-lt"/>
                <a:ea typeface="MS PGothic" panose="020B0600070205080204" pitchFamily="34" charset="-128"/>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mn-lt"/>
                  <a:ea typeface="MS PGothic" panose="020B0600070205080204" pitchFamily="34" charset="-128"/>
                  <a:cs typeface="Calibri" panose="020F0502020204030204" pitchFamily="34" charset="0"/>
                </a:rPr>
                <a:t>(N = 209)</a:t>
              </a:r>
              <a:endParaRPr kumimoji="0" lang="en-US" sz="1400" b="0" i="0" u="none" strike="noStrike" kern="1200" cap="none" spc="0" normalizeH="0" baseline="30000" noProof="0" dirty="0">
                <a:ln>
                  <a:noFill/>
                </a:ln>
                <a:solidFill>
                  <a:srgbClr val="FFFFFF"/>
                </a:solidFill>
                <a:effectLst/>
                <a:uLnTx/>
                <a:uFillTx/>
                <a:latin typeface="+mn-lt"/>
                <a:ea typeface="MS PGothic" panose="020B0600070205080204" pitchFamily="34" charset="-128"/>
                <a:cs typeface="Calibri" panose="020F0502020204030204" pitchFamily="34" charset="0"/>
              </a:endParaRPr>
            </a:p>
          </p:txBody>
        </p:sp>
        <p:sp>
          <p:nvSpPr>
            <p:cNvPr id="39" name="Rectangle 6">
              <a:extLst>
                <a:ext uri="{FF2B5EF4-FFF2-40B4-BE49-F238E27FC236}">
                  <a16:creationId xmlns:a16="http://schemas.microsoft.com/office/drawing/2014/main" id="{AB93CC00-DFD1-7C49-B05D-FE3FAB440587}"/>
                </a:ext>
              </a:extLst>
            </p:cNvPr>
            <p:cNvSpPr>
              <a:spLocks noChangeArrowheads="1"/>
            </p:cNvSpPr>
            <p:nvPr/>
          </p:nvSpPr>
          <p:spPr bwMode="auto">
            <a:xfrm>
              <a:off x="5652204" y="3479958"/>
              <a:ext cx="2869686" cy="525650"/>
            </a:xfrm>
            <a:prstGeom prst="roundRect">
              <a:avLst/>
            </a:prstGeom>
            <a:solidFill>
              <a:srgbClr val="FF0000"/>
            </a:solid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ea typeface="+mn-ea"/>
                  <a:cs typeface="Calibri" panose="020F0502020204030204" pitchFamily="34" charset="0"/>
                </a:rPr>
                <a:t>DTG </a:t>
              </a:r>
              <a:r>
                <a:rPr kumimoji="0" lang="en-US" sz="1400" b="0" i="0" u="none" strike="noStrike" kern="1200" cap="none" spc="0" normalizeH="0" baseline="0" noProof="0" dirty="0">
                  <a:ln>
                    <a:noFill/>
                  </a:ln>
                  <a:solidFill>
                    <a:srgbClr val="FFFFFF"/>
                  </a:solidFill>
                  <a:effectLst/>
                  <a:uLnTx/>
                  <a:uFillTx/>
                  <a:ea typeface="+mn-ea"/>
                  <a:cs typeface="Calibri" panose="020F0502020204030204" pitchFamily="34" charset="0"/>
                </a:rPr>
                <a:t>+</a:t>
              </a:r>
              <a:r>
                <a:rPr kumimoji="0" lang="en-US" sz="1400" b="1" i="0" u="none" strike="noStrike" kern="1200" cap="none" spc="0" normalizeH="0" baseline="0" noProof="0" dirty="0">
                  <a:ln>
                    <a:noFill/>
                  </a:ln>
                  <a:solidFill>
                    <a:srgbClr val="FFFFFF"/>
                  </a:solidFill>
                  <a:effectLst/>
                  <a:uLnTx/>
                  <a:uFillTx/>
                  <a:ea typeface="+mn-ea"/>
                  <a:cs typeface="Calibri" panose="020F0502020204030204" pitchFamily="34" charset="0"/>
                </a:rPr>
                <a:t> 3TC/TDF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ea typeface="+mn-ea"/>
                  <a:cs typeface="Calibri" panose="020F0502020204030204" pitchFamily="34" charset="0"/>
                </a:rPr>
                <a:t>(N = 208)</a:t>
              </a:r>
            </a:p>
          </p:txBody>
        </p:sp>
        <p:sp>
          <p:nvSpPr>
            <p:cNvPr id="40" name="Rectangle 7">
              <a:extLst>
                <a:ext uri="{FF2B5EF4-FFF2-40B4-BE49-F238E27FC236}">
                  <a16:creationId xmlns:a16="http://schemas.microsoft.com/office/drawing/2014/main" id="{FF728095-CC11-5841-91F0-4425EFD88E07}"/>
                </a:ext>
              </a:extLst>
            </p:cNvPr>
            <p:cNvSpPr>
              <a:spLocks noChangeArrowheads="1"/>
            </p:cNvSpPr>
            <p:nvPr/>
          </p:nvSpPr>
          <p:spPr bwMode="auto">
            <a:xfrm>
              <a:off x="5652203" y="4074285"/>
              <a:ext cx="2869687" cy="527123"/>
            </a:xfrm>
            <a:prstGeom prst="roundRect">
              <a:avLst/>
            </a:prstGeom>
            <a:solidFill>
              <a:srgbClr val="00B050"/>
            </a:solidFill>
            <a:ln w="9525">
              <a:noFill/>
              <a:miter lim="800000"/>
              <a:headEnd/>
              <a:tailEnd/>
            </a:ln>
            <a:effec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mn-lt"/>
                  <a:ea typeface="MS PGothic" panose="020B0600070205080204" pitchFamily="34" charset="-128"/>
                  <a:cs typeface="Calibri" panose="020F0502020204030204" pitchFamily="34" charset="0"/>
                </a:rPr>
                <a:t>DTG </a:t>
              </a:r>
              <a:r>
                <a:rPr kumimoji="0" lang="en-US" sz="1400" b="0" i="0" u="none" strike="noStrike" kern="1200" cap="none" spc="0" normalizeH="0" baseline="0" noProof="0" dirty="0">
                  <a:ln>
                    <a:noFill/>
                  </a:ln>
                  <a:solidFill>
                    <a:srgbClr val="FFFFFF"/>
                  </a:solidFill>
                  <a:effectLst/>
                  <a:uLnTx/>
                  <a:uFillTx/>
                  <a:latin typeface="+mn-lt"/>
                  <a:ea typeface="MS PGothic" panose="020B0600070205080204" pitchFamily="34" charset="-128"/>
                  <a:cs typeface="Calibri" panose="020F0502020204030204" pitchFamily="34" charset="0"/>
                </a:rPr>
                <a:t>+</a:t>
              </a:r>
              <a:r>
                <a:rPr kumimoji="0" lang="en-US" sz="1400" b="1" i="0" u="none" strike="noStrike" kern="1200" cap="none" spc="0" normalizeH="0" baseline="0" noProof="0" dirty="0">
                  <a:ln>
                    <a:noFill/>
                  </a:ln>
                  <a:solidFill>
                    <a:srgbClr val="FFFFFF"/>
                  </a:solidFill>
                  <a:effectLst/>
                  <a:uLnTx/>
                  <a:uFillTx/>
                  <a:latin typeface="+mn-lt"/>
                  <a:ea typeface="MS PGothic" panose="020B0600070205080204" pitchFamily="34" charset="-128"/>
                  <a:cs typeface="Calibri" panose="020F0502020204030204" pitchFamily="34" charset="0"/>
                </a:rPr>
                <a:t> FTC/TAF</a:t>
              </a:r>
              <a:endParaRPr kumimoji="0" lang="en-US" sz="1400" b="0" i="0" u="none" strike="noStrike" kern="1200" cap="none" spc="0" normalizeH="0" baseline="0" noProof="0" dirty="0">
                <a:ln>
                  <a:noFill/>
                </a:ln>
                <a:solidFill>
                  <a:srgbClr val="FFFFFF"/>
                </a:solidFill>
                <a:effectLst/>
                <a:uLnTx/>
                <a:uFillTx/>
                <a:latin typeface="+mn-lt"/>
                <a:ea typeface="MS PGothic" panose="020B0600070205080204" pitchFamily="34" charset="-128"/>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mn-lt"/>
                  <a:ea typeface="MS PGothic" panose="020B0600070205080204" pitchFamily="34" charset="-128"/>
                  <a:cs typeface="Calibri" panose="020F0502020204030204" pitchFamily="34" charset="0"/>
                </a:rPr>
                <a:t>(N = 211)</a:t>
              </a:r>
              <a:endParaRPr kumimoji="0" lang="en-US" sz="1400" b="0" i="0" u="none" strike="noStrike" kern="1200" cap="none" spc="0" normalizeH="0" baseline="30000" noProof="0" dirty="0">
                <a:ln>
                  <a:noFill/>
                </a:ln>
                <a:solidFill>
                  <a:srgbClr val="FFFFFF"/>
                </a:solidFill>
                <a:effectLst/>
                <a:uLnTx/>
                <a:uFillTx/>
                <a:latin typeface="+mn-lt"/>
                <a:ea typeface="MS PGothic" panose="020B0600070205080204" pitchFamily="34" charset="-128"/>
                <a:cs typeface="Calibri" panose="020F0502020204030204" pitchFamily="34" charset="0"/>
              </a:endParaRPr>
            </a:p>
          </p:txBody>
        </p:sp>
        <p:sp>
          <p:nvSpPr>
            <p:cNvPr id="41" name="TextBox 40">
              <a:extLst>
                <a:ext uri="{FF2B5EF4-FFF2-40B4-BE49-F238E27FC236}">
                  <a16:creationId xmlns:a16="http://schemas.microsoft.com/office/drawing/2014/main" id="{3A848103-5094-024C-BE77-C38F24BBFC8D}"/>
                </a:ext>
              </a:extLst>
            </p:cNvPr>
            <p:cNvSpPr txBox="1"/>
            <p:nvPr/>
          </p:nvSpPr>
          <p:spPr bwMode="auto">
            <a:xfrm>
              <a:off x="3970369" y="2062533"/>
              <a:ext cx="16723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1" u="none" strike="noStrike" kern="1200" cap="none" spc="0" normalizeH="0" baseline="0" noProof="0" dirty="0">
                  <a:ln>
                    <a:noFill/>
                  </a:ln>
                  <a:solidFill>
                    <a:srgbClr val="000000"/>
                  </a:solidFill>
                  <a:effectLst/>
                  <a:uLnTx/>
                  <a:uFillTx/>
                  <a:ea typeface="+mn-ea"/>
                  <a:cs typeface="Arial" panose="020B0604020202020204" pitchFamily="34" charset="0"/>
                </a:rPr>
                <a:t>Randomization</a:t>
              </a:r>
            </a:p>
          </p:txBody>
        </p:sp>
        <p:sp>
          <p:nvSpPr>
            <p:cNvPr id="42" name="Line 54">
              <a:extLst>
                <a:ext uri="{FF2B5EF4-FFF2-40B4-BE49-F238E27FC236}">
                  <a16:creationId xmlns:a16="http://schemas.microsoft.com/office/drawing/2014/main" id="{9726649E-E38C-694F-80EA-870631FD248B}"/>
                </a:ext>
              </a:extLst>
            </p:cNvPr>
            <p:cNvSpPr>
              <a:spLocks noChangeShapeType="1"/>
            </p:cNvSpPr>
            <p:nvPr/>
          </p:nvSpPr>
          <p:spPr bwMode="auto">
            <a:xfrm>
              <a:off x="4941199" y="2348753"/>
              <a:ext cx="0" cy="216000"/>
            </a:xfrm>
            <a:prstGeom prst="line">
              <a:avLst/>
            </a:prstGeom>
            <a:ln w="19050">
              <a:solidFill>
                <a:srgbClr val="0070C0"/>
              </a:solidFill>
              <a:headEnd/>
              <a:tailEnd type="triangle" w="med" len="med"/>
            </a:ln>
            <a:extLst>
              <a:ext uri="{909E8E84-426E-40dd-AFC4-6F175D3DCCD1}">
                <a14:hiddenFill xmlns:a14="http://schemas.microsoft.com/office/drawing/2010/main" xmlns="">
                  <a:noFill/>
                </a14:hiddenFill>
              </a:ext>
            </a:extLst>
          </p:spPr>
          <p:style>
            <a:lnRef idx="1">
              <a:schemeClr val="dk1"/>
            </a:lnRef>
            <a:fillRef idx="0">
              <a:schemeClr val="dk1"/>
            </a:fillRef>
            <a:effectRef idx="0">
              <a:schemeClr val="dk1"/>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ea typeface="+mn-ea"/>
                <a:cs typeface="Arial" panose="020B0604020202020204" pitchFamily="34" charset="0"/>
              </a:endParaRPr>
            </a:p>
          </p:txBody>
        </p:sp>
        <p:sp>
          <p:nvSpPr>
            <p:cNvPr id="30" name="Rectangle 6">
              <a:extLst>
                <a:ext uri="{FF2B5EF4-FFF2-40B4-BE49-F238E27FC236}">
                  <a16:creationId xmlns:a16="http://schemas.microsoft.com/office/drawing/2014/main" id="{FBFC7321-87FD-AE43-85F5-BCFDBEB32834}"/>
                </a:ext>
              </a:extLst>
            </p:cNvPr>
            <p:cNvSpPr>
              <a:spLocks noChangeArrowheads="1"/>
            </p:cNvSpPr>
            <p:nvPr/>
          </p:nvSpPr>
          <p:spPr bwMode="auto">
            <a:xfrm>
              <a:off x="5652204" y="4663139"/>
              <a:ext cx="2869686" cy="525650"/>
            </a:xfrm>
            <a:prstGeom prst="roundRect">
              <a:avLst/>
            </a:prstGeom>
            <a:solidFill>
              <a:srgbClr val="FF66FF"/>
            </a:solid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ea typeface="+mn-ea"/>
                  <a:cs typeface="Calibri" panose="020F0502020204030204" pitchFamily="34" charset="0"/>
                </a:rPr>
                <a:t>LPV/RTV </a:t>
              </a:r>
              <a:r>
                <a:rPr kumimoji="0" lang="en-US" sz="1400" b="0" i="0" u="none" strike="noStrike" kern="1200" cap="none" spc="0" normalizeH="0" baseline="0" noProof="0" dirty="0">
                  <a:ln>
                    <a:noFill/>
                  </a:ln>
                  <a:solidFill>
                    <a:srgbClr val="FFFFFF"/>
                  </a:solidFill>
                  <a:effectLst/>
                  <a:uLnTx/>
                  <a:uFillTx/>
                  <a:ea typeface="+mn-ea"/>
                  <a:cs typeface="Calibri" panose="020F0502020204030204" pitchFamily="34" charset="0"/>
                </a:rPr>
                <a:t>+</a:t>
              </a:r>
              <a:r>
                <a:rPr kumimoji="0" lang="en-US" sz="1400" b="1" i="0" u="none" strike="noStrike" kern="1200" cap="none" spc="0" normalizeH="0" baseline="0" noProof="0" dirty="0">
                  <a:ln>
                    <a:noFill/>
                  </a:ln>
                  <a:solidFill>
                    <a:srgbClr val="FFFFFF"/>
                  </a:solidFill>
                  <a:effectLst/>
                  <a:uLnTx/>
                  <a:uFillTx/>
                  <a:ea typeface="+mn-ea"/>
                  <a:cs typeface="Calibri" panose="020F0502020204030204" pitchFamily="34" charset="0"/>
                </a:rPr>
                <a:t> 3TC/ZDV</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ea typeface="+mn-ea"/>
                  <a:cs typeface="Calibri" panose="020F0502020204030204" pitchFamily="34" charset="0"/>
                </a:rPr>
                <a:t>(N = 167)</a:t>
              </a:r>
            </a:p>
          </p:txBody>
        </p:sp>
        <p:sp>
          <p:nvSpPr>
            <p:cNvPr id="34" name="Rectangle 7">
              <a:extLst>
                <a:ext uri="{FF2B5EF4-FFF2-40B4-BE49-F238E27FC236}">
                  <a16:creationId xmlns:a16="http://schemas.microsoft.com/office/drawing/2014/main" id="{D11FEC1A-8699-444F-904F-4887F110760E}"/>
                </a:ext>
              </a:extLst>
            </p:cNvPr>
            <p:cNvSpPr>
              <a:spLocks noChangeArrowheads="1"/>
            </p:cNvSpPr>
            <p:nvPr/>
          </p:nvSpPr>
          <p:spPr bwMode="auto">
            <a:xfrm>
              <a:off x="5652203" y="5271534"/>
              <a:ext cx="2869687" cy="527123"/>
            </a:xfrm>
            <a:prstGeom prst="roundRect">
              <a:avLst/>
            </a:prstGeom>
            <a:solidFill>
              <a:srgbClr val="00B0F0"/>
            </a:solidFill>
            <a:ln w="9525">
              <a:noFill/>
              <a:miter lim="800000"/>
              <a:headEnd/>
              <a:tailEnd/>
            </a:ln>
            <a:effec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mn-lt"/>
                  <a:ea typeface="MS PGothic" panose="020B0600070205080204" pitchFamily="34" charset="-128"/>
                  <a:cs typeface="Calibri" panose="020F0502020204030204" pitchFamily="34" charset="0"/>
                </a:rPr>
                <a:t>ATV/RTV </a:t>
              </a:r>
              <a:r>
                <a:rPr kumimoji="0" lang="en-US" sz="1400" b="0" i="0" u="none" strike="noStrike" kern="1200" cap="none" spc="0" normalizeH="0" baseline="0" noProof="0" dirty="0">
                  <a:ln>
                    <a:noFill/>
                  </a:ln>
                  <a:solidFill>
                    <a:srgbClr val="FFFFFF"/>
                  </a:solidFill>
                  <a:effectLst/>
                  <a:uLnTx/>
                  <a:uFillTx/>
                  <a:latin typeface="+mn-lt"/>
                  <a:ea typeface="MS PGothic" panose="020B0600070205080204" pitchFamily="34" charset="-128"/>
                  <a:cs typeface="Calibri" panose="020F0502020204030204" pitchFamily="34" charset="0"/>
                </a:rPr>
                <a:t>+</a:t>
              </a:r>
              <a:r>
                <a:rPr kumimoji="0" lang="en-US" sz="1400" b="1" i="0" u="none" strike="noStrike" kern="1200" cap="none" spc="0" normalizeH="0" baseline="0" noProof="0" dirty="0">
                  <a:ln>
                    <a:noFill/>
                  </a:ln>
                  <a:solidFill>
                    <a:srgbClr val="FFFFFF"/>
                  </a:solidFill>
                  <a:effectLst/>
                  <a:uLnTx/>
                  <a:uFillTx/>
                  <a:latin typeface="+mn-lt"/>
                  <a:ea typeface="MS PGothic" panose="020B0600070205080204" pitchFamily="34" charset="-128"/>
                  <a:cs typeface="Calibri" panose="020F0502020204030204" pitchFamily="34" charset="0"/>
                </a:rPr>
                <a:t> 3TC/ZDV</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mn-lt"/>
                  <a:ea typeface="MS PGothic" panose="020B0600070205080204" pitchFamily="34" charset="-128"/>
                  <a:cs typeface="Calibri" panose="020F0502020204030204" pitchFamily="34" charset="0"/>
                </a:rPr>
                <a:t>(N = 197)</a:t>
              </a:r>
            </a:p>
          </p:txBody>
        </p:sp>
        <p:cxnSp>
          <p:nvCxnSpPr>
            <p:cNvPr id="4" name="Connecteur : en angle 3">
              <a:extLst>
                <a:ext uri="{FF2B5EF4-FFF2-40B4-BE49-F238E27FC236}">
                  <a16:creationId xmlns:a16="http://schemas.microsoft.com/office/drawing/2014/main" id="{DE37FCCF-792F-4DCF-A329-1D44FAB8B45F}"/>
                </a:ext>
              </a:extLst>
            </p:cNvPr>
            <p:cNvCxnSpPr/>
            <p:nvPr/>
          </p:nvCxnSpPr>
          <p:spPr>
            <a:xfrm flipV="1">
              <a:off x="1875029" y="2762295"/>
              <a:ext cx="662498" cy="678689"/>
            </a:xfrm>
            <a:prstGeom prst="bentConnector3">
              <a:avLst/>
            </a:prstGeom>
            <a:ln w="19050">
              <a:solidFill>
                <a:srgbClr val="0070C0"/>
              </a:solidFill>
              <a:tailEnd type="triangle"/>
            </a:ln>
          </p:spPr>
          <p:style>
            <a:lnRef idx="1">
              <a:schemeClr val="dk1"/>
            </a:lnRef>
            <a:fillRef idx="0">
              <a:schemeClr val="dk1"/>
            </a:fillRef>
            <a:effectRef idx="0">
              <a:schemeClr val="dk1"/>
            </a:effectRef>
            <a:fontRef idx="minor">
              <a:schemeClr val="tx1"/>
            </a:fontRef>
          </p:style>
        </p:cxnSp>
        <p:cxnSp>
          <p:nvCxnSpPr>
            <p:cNvPr id="6" name="Connecteur : en angle 5">
              <a:extLst>
                <a:ext uri="{FF2B5EF4-FFF2-40B4-BE49-F238E27FC236}">
                  <a16:creationId xmlns:a16="http://schemas.microsoft.com/office/drawing/2014/main" id="{62079F91-8A9E-40ED-9D57-C593556B87B5}"/>
                </a:ext>
              </a:extLst>
            </p:cNvPr>
            <p:cNvCxnSpPr/>
            <p:nvPr/>
          </p:nvCxnSpPr>
          <p:spPr>
            <a:xfrm>
              <a:off x="1875029" y="3440984"/>
              <a:ext cx="662496" cy="635177"/>
            </a:xfrm>
            <a:prstGeom prst="bentConnector3">
              <a:avLst/>
            </a:prstGeom>
            <a:ln w="19050">
              <a:solidFill>
                <a:srgbClr val="0070C0"/>
              </a:solidFill>
              <a:tailEnd type="triangle"/>
            </a:ln>
          </p:spPr>
          <p:style>
            <a:lnRef idx="1">
              <a:schemeClr val="dk1"/>
            </a:lnRef>
            <a:fillRef idx="0">
              <a:schemeClr val="dk1"/>
            </a:fillRef>
            <a:effectRef idx="0">
              <a:schemeClr val="dk1"/>
            </a:effectRef>
            <a:fontRef idx="minor">
              <a:schemeClr val="tx1"/>
            </a:fontRef>
          </p:style>
        </p:cxnSp>
        <p:sp>
          <p:nvSpPr>
            <p:cNvPr id="32" name="Line 54">
              <a:extLst>
                <a:ext uri="{FF2B5EF4-FFF2-40B4-BE49-F238E27FC236}">
                  <a16:creationId xmlns:a16="http://schemas.microsoft.com/office/drawing/2014/main" id="{DBE432BC-357C-47CB-BB64-4EBA07680F62}"/>
                </a:ext>
              </a:extLst>
            </p:cNvPr>
            <p:cNvSpPr>
              <a:spLocks noChangeShapeType="1"/>
            </p:cNvSpPr>
            <p:nvPr/>
          </p:nvSpPr>
          <p:spPr bwMode="auto">
            <a:xfrm flipV="1">
              <a:off x="8557574" y="2981072"/>
              <a:ext cx="374545" cy="0"/>
            </a:xfrm>
            <a:prstGeom prst="line">
              <a:avLst/>
            </a:prstGeom>
            <a:ln w="19050">
              <a:solidFill>
                <a:srgbClr val="0070C0"/>
              </a:solidFill>
              <a:headEnd/>
              <a:tailEnd type="triangle" w="med" len="med"/>
            </a:ln>
            <a:extLst>
              <a:ext uri="{909E8E84-426E-40dd-AFC4-6F175D3DCCD1}">
                <a14:hiddenFill xmlns:a14="http://schemas.microsoft.com/office/drawing/2010/main" xmlns="">
                  <a:noFill/>
                </a14:hiddenFill>
              </a:ext>
            </a:extLst>
          </p:spPr>
          <p:style>
            <a:lnRef idx="1">
              <a:schemeClr val="dk1"/>
            </a:lnRef>
            <a:fillRef idx="0">
              <a:schemeClr val="dk1"/>
            </a:fillRef>
            <a:effectRef idx="0">
              <a:schemeClr val="dk1"/>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ea typeface="+mn-ea"/>
                <a:cs typeface="Arial" panose="020B0604020202020204" pitchFamily="34" charset="0"/>
              </a:endParaRPr>
            </a:p>
          </p:txBody>
        </p:sp>
        <p:sp>
          <p:nvSpPr>
            <p:cNvPr id="33" name="Line 54">
              <a:extLst>
                <a:ext uri="{FF2B5EF4-FFF2-40B4-BE49-F238E27FC236}">
                  <a16:creationId xmlns:a16="http://schemas.microsoft.com/office/drawing/2014/main" id="{004EB1AE-9577-4B1A-89A0-698BB22FDED0}"/>
                </a:ext>
              </a:extLst>
            </p:cNvPr>
            <p:cNvSpPr>
              <a:spLocks noChangeShapeType="1"/>
            </p:cNvSpPr>
            <p:nvPr/>
          </p:nvSpPr>
          <p:spPr bwMode="auto">
            <a:xfrm flipV="1">
              <a:off x="8557574" y="3722428"/>
              <a:ext cx="374545" cy="0"/>
            </a:xfrm>
            <a:prstGeom prst="line">
              <a:avLst/>
            </a:prstGeom>
            <a:ln w="19050">
              <a:solidFill>
                <a:srgbClr val="0070C0"/>
              </a:solidFill>
              <a:headEnd/>
              <a:tailEnd type="triangle" w="med" len="med"/>
            </a:ln>
            <a:extLst>
              <a:ext uri="{909E8E84-426E-40dd-AFC4-6F175D3DCCD1}">
                <a14:hiddenFill xmlns:a14="http://schemas.microsoft.com/office/drawing/2010/main" xmlns="">
                  <a:noFill/>
                </a14:hiddenFill>
              </a:ext>
            </a:extLst>
          </p:spPr>
          <p:style>
            <a:lnRef idx="1">
              <a:schemeClr val="dk1"/>
            </a:lnRef>
            <a:fillRef idx="0">
              <a:schemeClr val="dk1"/>
            </a:fillRef>
            <a:effectRef idx="0">
              <a:schemeClr val="dk1"/>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ea typeface="+mn-ea"/>
                <a:cs typeface="Arial" panose="020B0604020202020204" pitchFamily="34" charset="0"/>
              </a:endParaRPr>
            </a:p>
          </p:txBody>
        </p:sp>
        <p:sp>
          <p:nvSpPr>
            <p:cNvPr id="35" name="Line 54">
              <a:extLst>
                <a:ext uri="{FF2B5EF4-FFF2-40B4-BE49-F238E27FC236}">
                  <a16:creationId xmlns:a16="http://schemas.microsoft.com/office/drawing/2014/main" id="{709E62F3-DE7F-4E1E-8473-05C94A27D678}"/>
                </a:ext>
              </a:extLst>
            </p:cNvPr>
            <p:cNvSpPr>
              <a:spLocks noChangeShapeType="1"/>
            </p:cNvSpPr>
            <p:nvPr/>
          </p:nvSpPr>
          <p:spPr bwMode="auto">
            <a:xfrm flipV="1">
              <a:off x="8557574" y="4337846"/>
              <a:ext cx="374545" cy="0"/>
            </a:xfrm>
            <a:prstGeom prst="line">
              <a:avLst/>
            </a:prstGeom>
            <a:ln w="19050">
              <a:solidFill>
                <a:srgbClr val="0070C0"/>
              </a:solidFill>
              <a:headEnd/>
              <a:tailEnd type="triangle" w="med" len="med"/>
            </a:ln>
            <a:extLst>
              <a:ext uri="{909E8E84-426E-40dd-AFC4-6F175D3DCCD1}">
                <a14:hiddenFill xmlns:a14="http://schemas.microsoft.com/office/drawing/2010/main" xmlns="">
                  <a:noFill/>
                </a14:hiddenFill>
              </a:ext>
            </a:extLst>
          </p:spPr>
          <p:style>
            <a:lnRef idx="1">
              <a:schemeClr val="dk1"/>
            </a:lnRef>
            <a:fillRef idx="0">
              <a:schemeClr val="dk1"/>
            </a:fillRef>
            <a:effectRef idx="0">
              <a:schemeClr val="dk1"/>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ea typeface="+mn-ea"/>
                <a:cs typeface="Arial" panose="020B0604020202020204" pitchFamily="34" charset="0"/>
              </a:endParaRPr>
            </a:p>
          </p:txBody>
        </p:sp>
        <p:sp>
          <p:nvSpPr>
            <p:cNvPr id="36" name="Line 54">
              <a:extLst>
                <a:ext uri="{FF2B5EF4-FFF2-40B4-BE49-F238E27FC236}">
                  <a16:creationId xmlns:a16="http://schemas.microsoft.com/office/drawing/2014/main" id="{177637E9-9019-4561-A959-5646CAE960D1}"/>
                </a:ext>
              </a:extLst>
            </p:cNvPr>
            <p:cNvSpPr>
              <a:spLocks noChangeShapeType="1"/>
            </p:cNvSpPr>
            <p:nvPr/>
          </p:nvSpPr>
          <p:spPr bwMode="auto">
            <a:xfrm flipV="1">
              <a:off x="8557574" y="4925964"/>
              <a:ext cx="374545" cy="0"/>
            </a:xfrm>
            <a:prstGeom prst="line">
              <a:avLst/>
            </a:prstGeom>
            <a:ln w="19050">
              <a:solidFill>
                <a:srgbClr val="0070C0"/>
              </a:solidFill>
              <a:headEnd/>
              <a:tailEnd type="triangle" w="med" len="med"/>
            </a:ln>
            <a:extLst>
              <a:ext uri="{909E8E84-426E-40dd-AFC4-6F175D3DCCD1}">
                <a14:hiddenFill xmlns:a14="http://schemas.microsoft.com/office/drawing/2010/main" xmlns="">
                  <a:noFill/>
                </a14:hiddenFill>
              </a:ext>
            </a:extLst>
          </p:spPr>
          <p:style>
            <a:lnRef idx="1">
              <a:schemeClr val="dk1"/>
            </a:lnRef>
            <a:fillRef idx="0">
              <a:schemeClr val="dk1"/>
            </a:fillRef>
            <a:effectRef idx="0">
              <a:schemeClr val="dk1"/>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ea typeface="+mn-ea"/>
                <a:cs typeface="Arial" panose="020B0604020202020204" pitchFamily="34" charset="0"/>
              </a:endParaRPr>
            </a:p>
          </p:txBody>
        </p:sp>
        <p:sp>
          <p:nvSpPr>
            <p:cNvPr id="37" name="Line 54">
              <a:extLst>
                <a:ext uri="{FF2B5EF4-FFF2-40B4-BE49-F238E27FC236}">
                  <a16:creationId xmlns:a16="http://schemas.microsoft.com/office/drawing/2014/main" id="{AA339FB0-8DA2-4AC8-9481-E935B039C8CC}"/>
                </a:ext>
              </a:extLst>
            </p:cNvPr>
            <p:cNvSpPr>
              <a:spLocks noChangeShapeType="1"/>
            </p:cNvSpPr>
            <p:nvPr/>
          </p:nvSpPr>
          <p:spPr bwMode="auto">
            <a:xfrm flipV="1">
              <a:off x="8557574" y="5509177"/>
              <a:ext cx="374545" cy="0"/>
            </a:xfrm>
            <a:prstGeom prst="line">
              <a:avLst/>
            </a:prstGeom>
            <a:ln w="19050">
              <a:solidFill>
                <a:srgbClr val="0070C0"/>
              </a:solidFill>
              <a:headEnd/>
              <a:tailEnd type="triangle" w="med" len="med"/>
            </a:ln>
            <a:extLst>
              <a:ext uri="{909E8E84-426E-40dd-AFC4-6F175D3DCCD1}">
                <a14:hiddenFill xmlns:a14="http://schemas.microsoft.com/office/drawing/2010/main" xmlns="">
                  <a:noFill/>
                </a14:hiddenFill>
              </a:ext>
            </a:extLst>
          </p:spPr>
          <p:style>
            <a:lnRef idx="1">
              <a:schemeClr val="dk1"/>
            </a:lnRef>
            <a:fillRef idx="0">
              <a:schemeClr val="dk1"/>
            </a:fillRef>
            <a:effectRef idx="0">
              <a:schemeClr val="dk1"/>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ea typeface="+mn-ea"/>
                <a:cs typeface="Arial" panose="020B0604020202020204" pitchFamily="34" charset="0"/>
              </a:endParaRPr>
            </a:p>
          </p:txBody>
        </p:sp>
        <p:cxnSp>
          <p:nvCxnSpPr>
            <p:cNvPr id="15" name="Connecteur : en angle 14">
              <a:extLst>
                <a:ext uri="{FF2B5EF4-FFF2-40B4-BE49-F238E27FC236}">
                  <a16:creationId xmlns:a16="http://schemas.microsoft.com/office/drawing/2014/main" id="{89DD2F3E-4563-4237-B4FB-878A456A7546}"/>
                </a:ext>
              </a:extLst>
            </p:cNvPr>
            <p:cNvCxnSpPr/>
            <p:nvPr/>
          </p:nvCxnSpPr>
          <p:spPr>
            <a:xfrm flipV="1">
              <a:off x="4780391" y="2395681"/>
              <a:ext cx="862337" cy="366614"/>
            </a:xfrm>
            <a:prstGeom prst="bentConnector3">
              <a:avLst/>
            </a:prstGeom>
            <a:ln w="19050">
              <a:solidFill>
                <a:srgbClr val="0070C0"/>
              </a:solidFill>
              <a:tailEnd type="triangle"/>
            </a:ln>
          </p:spPr>
          <p:style>
            <a:lnRef idx="1">
              <a:schemeClr val="dk1"/>
            </a:lnRef>
            <a:fillRef idx="0">
              <a:schemeClr val="dk1"/>
            </a:fillRef>
            <a:effectRef idx="0">
              <a:schemeClr val="dk1"/>
            </a:effectRef>
            <a:fontRef idx="minor">
              <a:schemeClr val="tx1"/>
            </a:fontRef>
          </p:style>
        </p:cxnSp>
        <p:cxnSp>
          <p:nvCxnSpPr>
            <p:cNvPr id="19" name="Connecteur : en angle 18">
              <a:extLst>
                <a:ext uri="{FF2B5EF4-FFF2-40B4-BE49-F238E27FC236}">
                  <a16:creationId xmlns:a16="http://schemas.microsoft.com/office/drawing/2014/main" id="{774F763F-3D5B-402D-A2ED-56AF22133A4D}"/>
                </a:ext>
              </a:extLst>
            </p:cNvPr>
            <p:cNvCxnSpPr>
              <a:cxnSpLocks/>
            </p:cNvCxnSpPr>
            <p:nvPr/>
          </p:nvCxnSpPr>
          <p:spPr>
            <a:xfrm>
              <a:off x="4789356" y="2771260"/>
              <a:ext cx="836130" cy="256093"/>
            </a:xfrm>
            <a:prstGeom prst="bentConnector3">
              <a:avLst/>
            </a:prstGeom>
            <a:ln w="19050">
              <a:solidFill>
                <a:srgbClr val="0070C0"/>
              </a:solidFill>
              <a:tailEnd type="triangle"/>
            </a:ln>
          </p:spPr>
          <p:style>
            <a:lnRef idx="1">
              <a:schemeClr val="dk1"/>
            </a:lnRef>
            <a:fillRef idx="0">
              <a:schemeClr val="dk1"/>
            </a:fillRef>
            <a:effectRef idx="0">
              <a:schemeClr val="dk1"/>
            </a:effectRef>
            <a:fontRef idx="minor">
              <a:schemeClr val="tx1"/>
            </a:fontRef>
          </p:style>
        </p:cxnSp>
        <p:cxnSp>
          <p:nvCxnSpPr>
            <p:cNvPr id="21" name="Connecteur : en angle 20">
              <a:extLst>
                <a:ext uri="{FF2B5EF4-FFF2-40B4-BE49-F238E27FC236}">
                  <a16:creationId xmlns:a16="http://schemas.microsoft.com/office/drawing/2014/main" id="{D268E865-F779-4796-B1D7-8F9D0BFAD9DE}"/>
                </a:ext>
              </a:extLst>
            </p:cNvPr>
            <p:cNvCxnSpPr/>
            <p:nvPr/>
          </p:nvCxnSpPr>
          <p:spPr>
            <a:xfrm flipV="1">
              <a:off x="4780390" y="3742783"/>
              <a:ext cx="871814" cy="333378"/>
            </a:xfrm>
            <a:prstGeom prst="bentConnector3">
              <a:avLst/>
            </a:prstGeom>
            <a:ln w="19050">
              <a:solidFill>
                <a:srgbClr val="0070C0"/>
              </a:solidFill>
              <a:tailEnd type="triangle"/>
            </a:ln>
          </p:spPr>
          <p:style>
            <a:lnRef idx="1">
              <a:schemeClr val="dk1"/>
            </a:lnRef>
            <a:fillRef idx="0">
              <a:schemeClr val="dk1"/>
            </a:fillRef>
            <a:effectRef idx="0">
              <a:schemeClr val="dk1"/>
            </a:effectRef>
            <a:fontRef idx="minor">
              <a:schemeClr val="tx1"/>
            </a:fontRef>
          </p:style>
        </p:cxnSp>
        <p:cxnSp>
          <p:nvCxnSpPr>
            <p:cNvPr id="23" name="Connecteur : en angle 22">
              <a:extLst>
                <a:ext uri="{FF2B5EF4-FFF2-40B4-BE49-F238E27FC236}">
                  <a16:creationId xmlns:a16="http://schemas.microsoft.com/office/drawing/2014/main" id="{AC214B8D-0726-49F7-AAC8-E09D2099A31E}"/>
                </a:ext>
              </a:extLst>
            </p:cNvPr>
            <p:cNvCxnSpPr/>
            <p:nvPr/>
          </p:nvCxnSpPr>
          <p:spPr>
            <a:xfrm>
              <a:off x="4780390" y="4076161"/>
              <a:ext cx="871813" cy="261686"/>
            </a:xfrm>
            <a:prstGeom prst="bentConnector3">
              <a:avLst/>
            </a:prstGeom>
            <a:ln w="19050">
              <a:solidFill>
                <a:srgbClr val="0070C0"/>
              </a:solidFill>
              <a:tailEnd type="triangle"/>
            </a:ln>
          </p:spPr>
          <p:style>
            <a:lnRef idx="1">
              <a:schemeClr val="dk1"/>
            </a:lnRef>
            <a:fillRef idx="0">
              <a:schemeClr val="dk1"/>
            </a:fillRef>
            <a:effectRef idx="0">
              <a:schemeClr val="dk1"/>
            </a:effectRef>
            <a:fontRef idx="minor">
              <a:schemeClr val="tx1"/>
            </a:fontRef>
          </p:style>
        </p:cxnSp>
        <p:cxnSp>
          <p:nvCxnSpPr>
            <p:cNvPr id="25" name="Connecteur : en angle 24">
              <a:extLst>
                <a:ext uri="{FF2B5EF4-FFF2-40B4-BE49-F238E27FC236}">
                  <a16:creationId xmlns:a16="http://schemas.microsoft.com/office/drawing/2014/main" id="{DE9E5D85-36E2-4A46-A170-24B8BD762A4C}"/>
                </a:ext>
              </a:extLst>
            </p:cNvPr>
            <p:cNvCxnSpPr/>
            <p:nvPr/>
          </p:nvCxnSpPr>
          <p:spPr>
            <a:xfrm>
              <a:off x="4780390" y="4076161"/>
              <a:ext cx="871814" cy="849803"/>
            </a:xfrm>
            <a:prstGeom prst="bentConnector3">
              <a:avLst/>
            </a:prstGeom>
            <a:ln w="19050">
              <a:solidFill>
                <a:srgbClr val="0070C0"/>
              </a:solidFill>
              <a:tailEnd type="triangle"/>
            </a:ln>
          </p:spPr>
          <p:style>
            <a:lnRef idx="1">
              <a:schemeClr val="dk1"/>
            </a:lnRef>
            <a:fillRef idx="0">
              <a:schemeClr val="dk1"/>
            </a:fillRef>
            <a:effectRef idx="0">
              <a:schemeClr val="dk1"/>
            </a:effectRef>
            <a:fontRef idx="minor">
              <a:schemeClr val="tx1"/>
            </a:fontRef>
          </p:style>
        </p:cxnSp>
        <p:cxnSp>
          <p:nvCxnSpPr>
            <p:cNvPr id="45" name="Connecteur : en angle 44">
              <a:extLst>
                <a:ext uri="{FF2B5EF4-FFF2-40B4-BE49-F238E27FC236}">
                  <a16:creationId xmlns:a16="http://schemas.microsoft.com/office/drawing/2014/main" id="{C10B5DC5-1C80-4400-B2E2-4F62716AE023}"/>
                </a:ext>
              </a:extLst>
            </p:cNvPr>
            <p:cNvCxnSpPr/>
            <p:nvPr/>
          </p:nvCxnSpPr>
          <p:spPr>
            <a:xfrm>
              <a:off x="4780390" y="4076161"/>
              <a:ext cx="871813" cy="1458935"/>
            </a:xfrm>
            <a:prstGeom prst="bentConnector3">
              <a:avLst/>
            </a:prstGeom>
            <a:ln w="19050">
              <a:solidFill>
                <a:srgbClr val="0070C0"/>
              </a:solidFill>
              <a:tailEnd type="triangle"/>
            </a:ln>
          </p:spPr>
          <p:style>
            <a:lnRef idx="1">
              <a:schemeClr val="dk1"/>
            </a:lnRef>
            <a:fillRef idx="0">
              <a:schemeClr val="dk1"/>
            </a:fillRef>
            <a:effectRef idx="0">
              <a:schemeClr val="dk1"/>
            </a:effectRef>
            <a:fontRef idx="minor">
              <a:schemeClr val="tx1"/>
            </a:fontRef>
          </p:style>
        </p:cxnSp>
      </p:grpSp>
      <p:sp>
        <p:nvSpPr>
          <p:cNvPr id="3" name="ZoneTexte 2">
            <a:extLst>
              <a:ext uri="{FF2B5EF4-FFF2-40B4-BE49-F238E27FC236}">
                <a16:creationId xmlns:a16="http://schemas.microsoft.com/office/drawing/2014/main" id="{DD76FBBD-6036-B21A-7588-EDAD5BA18DD9}"/>
              </a:ext>
            </a:extLst>
          </p:cNvPr>
          <p:cNvSpPr txBox="1"/>
          <p:nvPr/>
        </p:nvSpPr>
        <p:spPr>
          <a:xfrm>
            <a:off x="332334" y="5656678"/>
            <a:ext cx="10939213" cy="923330"/>
          </a:xfrm>
          <a:prstGeom prst="rect">
            <a:avLst/>
          </a:prstGeom>
          <a:noFill/>
        </p:spPr>
        <p:txBody>
          <a:bodyPr wrap="none" rtlCol="0">
            <a:spAutoFit/>
          </a:bodyPr>
          <a:lstStyle/>
          <a:p>
            <a:pPr marL="285750" indent="-285750">
              <a:buClr>
                <a:srgbClr val="0070C0"/>
              </a:buClr>
              <a:buFont typeface="Arial" panose="020B0604020202020204" pitchFamily="34" charset="0"/>
              <a:buChar char="•"/>
            </a:pPr>
            <a:r>
              <a:rPr lang="en-US" dirty="0"/>
              <a:t>Baseline NRTI resistance = 92%</a:t>
            </a:r>
          </a:p>
          <a:p>
            <a:pPr marL="742950" lvl="1" indent="-285750">
              <a:buClr>
                <a:srgbClr val="0070C0"/>
              </a:buClr>
              <a:buFont typeface="Calibri" panose="020F0502020204030204" pitchFamily="34" charset="0"/>
              <a:buChar char="–"/>
            </a:pPr>
            <a:r>
              <a:rPr lang="en-US" dirty="0"/>
              <a:t>In those randomized to TXF/XTC/DTG: 57% had no predicted TFV activity, 75% no predicted XTC activity</a:t>
            </a:r>
          </a:p>
          <a:p>
            <a:pPr marL="742950" lvl="1" indent="-285750">
              <a:buClr>
                <a:srgbClr val="0070C0"/>
              </a:buClr>
              <a:buFont typeface="Calibri" panose="020F0502020204030204" pitchFamily="34" charset="0"/>
              <a:buChar char="–"/>
            </a:pPr>
            <a:r>
              <a:rPr lang="en-US" dirty="0"/>
              <a:t>In those randomized to AZT/3TC/</a:t>
            </a:r>
            <a:r>
              <a:rPr lang="en-US" dirty="0" err="1"/>
              <a:t>bPI</a:t>
            </a:r>
            <a:r>
              <a:rPr lang="en-US" dirty="0"/>
              <a:t>: 46% had ≥ 1 AZT mutations</a:t>
            </a:r>
          </a:p>
        </p:txBody>
      </p:sp>
      <p:sp>
        <p:nvSpPr>
          <p:cNvPr id="8" name="Text Placeholder 22">
            <a:extLst>
              <a:ext uri="{FF2B5EF4-FFF2-40B4-BE49-F238E27FC236}">
                <a16:creationId xmlns:a16="http://schemas.microsoft.com/office/drawing/2014/main" id="{4EFCF9A0-FA19-2740-0F72-494D62542160}"/>
              </a:ext>
            </a:extLst>
          </p:cNvPr>
          <p:cNvSpPr txBox="1">
            <a:spLocks/>
          </p:cNvSpPr>
          <p:nvPr/>
        </p:nvSpPr>
        <p:spPr bwMode="auto">
          <a:xfrm>
            <a:off x="9523570" y="6569109"/>
            <a:ext cx="25547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err="1">
                <a:solidFill>
                  <a:schemeClr val="tx1"/>
                </a:solidFill>
                <a:latin typeface="+mn-lt"/>
              </a:rPr>
              <a:t>Sivile</a:t>
            </a:r>
            <a:r>
              <a:rPr lang="en-US" sz="1200" i="1" kern="0" dirty="0">
                <a:solidFill>
                  <a:schemeClr val="tx1"/>
                </a:solidFill>
                <a:latin typeface="+mn-lt"/>
              </a:rPr>
              <a:t> S, et al.</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AIDS2024 ; # </a:t>
            </a:r>
            <a:r>
              <a:rPr lang="en-US" sz="1200" i="1" kern="0" dirty="0">
                <a:solidFill>
                  <a:schemeClr val="tx1"/>
                </a:solidFill>
                <a:latin typeface="+mn-lt"/>
              </a:rPr>
              <a:t>OAB3806LB</a:t>
            </a:r>
            <a:endPar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86772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431F7-1260-6961-BBF8-1C7C3F0E7BDF}"/>
              </a:ext>
            </a:extLst>
          </p:cNvPr>
          <p:cNvSpPr>
            <a:spLocks noGrp="1"/>
          </p:cNvSpPr>
          <p:nvPr>
            <p:ph type="title"/>
          </p:nvPr>
        </p:nvSpPr>
        <p:spPr>
          <a:xfrm>
            <a:off x="609600" y="258820"/>
            <a:ext cx="8490167" cy="1143000"/>
          </a:xfrm>
        </p:spPr>
        <p:txBody>
          <a:bodyPr>
            <a:normAutofit/>
          </a:bodyPr>
          <a:lstStyle/>
          <a:p>
            <a:r>
              <a:rPr lang="en-US" sz="3000" dirty="0"/>
              <a:t>VISEND: DTG + recycled NRTI vs </a:t>
            </a:r>
            <a:r>
              <a:rPr lang="en-US" sz="3000" dirty="0" err="1"/>
              <a:t>bPI</a:t>
            </a:r>
            <a:r>
              <a:rPr lang="en-US" sz="3000" dirty="0"/>
              <a:t> + 3TC/ZDV </a:t>
            </a:r>
            <a:br>
              <a:rPr lang="en-US" sz="3000" dirty="0"/>
            </a:br>
            <a:r>
              <a:rPr lang="en-US" sz="3000" dirty="0"/>
              <a:t>for Second-line Therapy </a:t>
            </a:r>
            <a:r>
              <a:rPr lang="en-US" sz="3000" i="1" dirty="0"/>
              <a:t>(2)</a:t>
            </a:r>
          </a:p>
        </p:txBody>
      </p:sp>
      <p:sp>
        <p:nvSpPr>
          <p:cNvPr id="6" name="ZoneTexte 5">
            <a:extLst>
              <a:ext uri="{FF2B5EF4-FFF2-40B4-BE49-F238E27FC236}">
                <a16:creationId xmlns:a16="http://schemas.microsoft.com/office/drawing/2014/main" id="{98C51F77-9A27-BC46-A65D-48D4FCCF3C06}"/>
              </a:ext>
            </a:extLst>
          </p:cNvPr>
          <p:cNvSpPr txBox="1"/>
          <p:nvPr/>
        </p:nvSpPr>
        <p:spPr>
          <a:xfrm>
            <a:off x="4953098" y="6186790"/>
            <a:ext cx="2717603" cy="338554"/>
          </a:xfrm>
          <a:prstGeom prst="rect">
            <a:avLst/>
          </a:prstGeom>
          <a:noFill/>
        </p:spPr>
        <p:txBody>
          <a:bodyPr wrap="none" rtlCol="0">
            <a:spAutoFit/>
          </a:bodyPr>
          <a:lstStyle/>
          <a:p>
            <a:pPr algn="ctr"/>
            <a:r>
              <a:rPr lang="fr-FR" sz="1600" b="1" dirty="0">
                <a:solidFill>
                  <a:srgbClr val="0070C0"/>
                </a:solidFill>
              </a:rPr>
              <a:t>No </a:t>
            </a:r>
            <a:r>
              <a:rPr lang="fr-FR" sz="1600" b="1" dirty="0" err="1">
                <a:solidFill>
                  <a:srgbClr val="0070C0"/>
                </a:solidFill>
              </a:rPr>
              <a:t>resistance</a:t>
            </a:r>
            <a:r>
              <a:rPr lang="fr-FR" sz="1600" b="1" dirty="0">
                <a:solidFill>
                  <a:srgbClr val="0070C0"/>
                </a:solidFill>
              </a:rPr>
              <a:t> to DTG at W144</a:t>
            </a:r>
          </a:p>
        </p:txBody>
      </p:sp>
      <p:grpSp>
        <p:nvGrpSpPr>
          <p:cNvPr id="7" name="Groupe 6">
            <a:extLst>
              <a:ext uri="{FF2B5EF4-FFF2-40B4-BE49-F238E27FC236}">
                <a16:creationId xmlns:a16="http://schemas.microsoft.com/office/drawing/2014/main" id="{BECD3C6C-27A3-D50A-E463-9ACDF2037045}"/>
              </a:ext>
            </a:extLst>
          </p:cNvPr>
          <p:cNvGrpSpPr/>
          <p:nvPr/>
        </p:nvGrpSpPr>
        <p:grpSpPr>
          <a:xfrm>
            <a:off x="295340" y="2599389"/>
            <a:ext cx="5911077" cy="2490843"/>
            <a:chOff x="295340" y="2599389"/>
            <a:chExt cx="5911077" cy="2490843"/>
          </a:xfrm>
        </p:grpSpPr>
        <p:grpSp>
          <p:nvGrpSpPr>
            <p:cNvPr id="9" name="Groupe 8">
              <a:extLst>
                <a:ext uri="{FF2B5EF4-FFF2-40B4-BE49-F238E27FC236}">
                  <a16:creationId xmlns:a16="http://schemas.microsoft.com/office/drawing/2014/main" id="{72846EAA-94B9-8897-3C86-15A034AACE4A}"/>
                </a:ext>
              </a:extLst>
            </p:cNvPr>
            <p:cNvGrpSpPr/>
            <p:nvPr/>
          </p:nvGrpSpPr>
          <p:grpSpPr>
            <a:xfrm>
              <a:off x="695400" y="2711450"/>
              <a:ext cx="5216526" cy="2055813"/>
              <a:chOff x="782638" y="2711450"/>
              <a:chExt cx="5216526" cy="2055813"/>
            </a:xfrm>
          </p:grpSpPr>
          <p:sp>
            <p:nvSpPr>
              <p:cNvPr id="10" name="Freeform 5">
                <a:extLst>
                  <a:ext uri="{FF2B5EF4-FFF2-40B4-BE49-F238E27FC236}">
                    <a16:creationId xmlns:a16="http://schemas.microsoft.com/office/drawing/2014/main" id="{EA3739D4-A811-8DCB-AFE4-C9CE32525AEE}"/>
                  </a:ext>
                </a:extLst>
              </p:cNvPr>
              <p:cNvSpPr>
                <a:spLocks/>
              </p:cNvSpPr>
              <p:nvPr/>
            </p:nvSpPr>
            <p:spPr bwMode="auto">
              <a:xfrm>
                <a:off x="850901" y="2711450"/>
                <a:ext cx="5148263" cy="1981200"/>
              </a:xfrm>
              <a:custGeom>
                <a:avLst/>
                <a:gdLst>
                  <a:gd name="T0" fmla="*/ 16215 w 16215"/>
                  <a:gd name="T1" fmla="*/ 6237 h 6237"/>
                  <a:gd name="T2" fmla="*/ 0 w 16215"/>
                  <a:gd name="T3" fmla="*/ 6237 h 6237"/>
                  <a:gd name="T4" fmla="*/ 0 w 16215"/>
                  <a:gd name="T5" fmla="*/ 0 h 6237"/>
                </a:gdLst>
                <a:ahLst/>
                <a:cxnLst>
                  <a:cxn ang="0">
                    <a:pos x="T0" y="T1"/>
                  </a:cxn>
                  <a:cxn ang="0">
                    <a:pos x="T2" y="T3"/>
                  </a:cxn>
                  <a:cxn ang="0">
                    <a:pos x="T4" y="T5"/>
                  </a:cxn>
                </a:cxnLst>
                <a:rect l="0" t="0" r="r" b="b"/>
                <a:pathLst>
                  <a:path w="16215" h="6237">
                    <a:moveTo>
                      <a:pt x="16215" y="6237"/>
                    </a:moveTo>
                    <a:lnTo>
                      <a:pt x="0" y="6237"/>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1" name="Line 9">
                <a:extLst>
                  <a:ext uri="{FF2B5EF4-FFF2-40B4-BE49-F238E27FC236}">
                    <a16:creationId xmlns:a16="http://schemas.microsoft.com/office/drawing/2014/main" id="{709F5AA3-7623-A9C6-9EB3-043A0267171F}"/>
                  </a:ext>
                </a:extLst>
              </p:cNvPr>
              <p:cNvSpPr>
                <a:spLocks noChangeShapeType="1"/>
              </p:cNvSpPr>
              <p:nvPr/>
            </p:nvSpPr>
            <p:spPr bwMode="auto">
              <a:xfrm flipV="1">
                <a:off x="4695826" y="4692650"/>
                <a:ext cx="0" cy="746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2" name="Line 10">
                <a:extLst>
                  <a:ext uri="{FF2B5EF4-FFF2-40B4-BE49-F238E27FC236}">
                    <a16:creationId xmlns:a16="http://schemas.microsoft.com/office/drawing/2014/main" id="{9E8E13B7-9CE0-D2E6-674E-BD40E99449D4}"/>
                  </a:ext>
                </a:extLst>
              </p:cNvPr>
              <p:cNvSpPr>
                <a:spLocks noChangeShapeType="1"/>
              </p:cNvSpPr>
              <p:nvPr/>
            </p:nvSpPr>
            <p:spPr bwMode="auto">
              <a:xfrm flipV="1">
                <a:off x="5978526" y="4692650"/>
                <a:ext cx="0" cy="746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3" name="Line 11">
                <a:extLst>
                  <a:ext uri="{FF2B5EF4-FFF2-40B4-BE49-F238E27FC236}">
                    <a16:creationId xmlns:a16="http://schemas.microsoft.com/office/drawing/2014/main" id="{83C253E0-753C-94C5-3C01-262E4BB7583E}"/>
                  </a:ext>
                </a:extLst>
              </p:cNvPr>
              <p:cNvSpPr>
                <a:spLocks noChangeShapeType="1"/>
              </p:cNvSpPr>
              <p:nvPr/>
            </p:nvSpPr>
            <p:spPr bwMode="auto">
              <a:xfrm flipV="1">
                <a:off x="3414713" y="4692650"/>
                <a:ext cx="0" cy="746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4" name="Line 12">
                <a:extLst>
                  <a:ext uri="{FF2B5EF4-FFF2-40B4-BE49-F238E27FC236}">
                    <a16:creationId xmlns:a16="http://schemas.microsoft.com/office/drawing/2014/main" id="{40748021-A0BE-A014-1401-3F89A0816728}"/>
                  </a:ext>
                </a:extLst>
              </p:cNvPr>
              <p:cNvSpPr>
                <a:spLocks noChangeShapeType="1"/>
              </p:cNvSpPr>
              <p:nvPr/>
            </p:nvSpPr>
            <p:spPr bwMode="auto">
              <a:xfrm flipV="1">
                <a:off x="850901" y="4692650"/>
                <a:ext cx="0" cy="746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5" name="Line 13">
                <a:extLst>
                  <a:ext uri="{FF2B5EF4-FFF2-40B4-BE49-F238E27FC236}">
                    <a16:creationId xmlns:a16="http://schemas.microsoft.com/office/drawing/2014/main" id="{120284E5-D6BD-74FA-DCEB-2A4864BBBDF1}"/>
                  </a:ext>
                </a:extLst>
              </p:cNvPr>
              <p:cNvSpPr>
                <a:spLocks noChangeShapeType="1"/>
              </p:cNvSpPr>
              <p:nvPr/>
            </p:nvSpPr>
            <p:spPr bwMode="auto">
              <a:xfrm flipV="1">
                <a:off x="2132013" y="4692650"/>
                <a:ext cx="0" cy="746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6" name="Line 23">
                <a:extLst>
                  <a:ext uri="{FF2B5EF4-FFF2-40B4-BE49-F238E27FC236}">
                    <a16:creationId xmlns:a16="http://schemas.microsoft.com/office/drawing/2014/main" id="{8DEEA4D8-4AC1-95EE-07E8-78DC5E6DC09D}"/>
                  </a:ext>
                </a:extLst>
              </p:cNvPr>
              <p:cNvSpPr>
                <a:spLocks noChangeShapeType="1"/>
              </p:cNvSpPr>
              <p:nvPr/>
            </p:nvSpPr>
            <p:spPr bwMode="auto">
              <a:xfrm>
                <a:off x="782638" y="2717800"/>
                <a:ext cx="682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7" name="Line 24">
                <a:extLst>
                  <a:ext uri="{FF2B5EF4-FFF2-40B4-BE49-F238E27FC236}">
                    <a16:creationId xmlns:a16="http://schemas.microsoft.com/office/drawing/2014/main" id="{BC092633-05E3-7C0C-1576-329B2280D243}"/>
                  </a:ext>
                </a:extLst>
              </p:cNvPr>
              <p:cNvSpPr>
                <a:spLocks noChangeShapeType="1"/>
              </p:cNvSpPr>
              <p:nvPr/>
            </p:nvSpPr>
            <p:spPr bwMode="auto">
              <a:xfrm>
                <a:off x="782638" y="3133725"/>
                <a:ext cx="682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8" name="Line 25">
                <a:extLst>
                  <a:ext uri="{FF2B5EF4-FFF2-40B4-BE49-F238E27FC236}">
                    <a16:creationId xmlns:a16="http://schemas.microsoft.com/office/drawing/2014/main" id="{8EFF8E37-AFF5-F468-F889-4FE268DCBEDE}"/>
                  </a:ext>
                </a:extLst>
              </p:cNvPr>
              <p:cNvSpPr>
                <a:spLocks noChangeShapeType="1"/>
              </p:cNvSpPr>
              <p:nvPr/>
            </p:nvSpPr>
            <p:spPr bwMode="auto">
              <a:xfrm>
                <a:off x="782638" y="3514725"/>
                <a:ext cx="682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9" name="Line 26">
                <a:extLst>
                  <a:ext uri="{FF2B5EF4-FFF2-40B4-BE49-F238E27FC236}">
                    <a16:creationId xmlns:a16="http://schemas.microsoft.com/office/drawing/2014/main" id="{4F234436-04C9-9B2C-5BA0-BFC352BA3403}"/>
                  </a:ext>
                </a:extLst>
              </p:cNvPr>
              <p:cNvSpPr>
                <a:spLocks noChangeShapeType="1"/>
              </p:cNvSpPr>
              <p:nvPr/>
            </p:nvSpPr>
            <p:spPr bwMode="auto">
              <a:xfrm>
                <a:off x="782638" y="3889375"/>
                <a:ext cx="682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20" name="Line 27">
                <a:extLst>
                  <a:ext uri="{FF2B5EF4-FFF2-40B4-BE49-F238E27FC236}">
                    <a16:creationId xmlns:a16="http://schemas.microsoft.com/office/drawing/2014/main" id="{741063DE-D8B1-0313-C68C-EFAEDA50E781}"/>
                  </a:ext>
                </a:extLst>
              </p:cNvPr>
              <p:cNvSpPr>
                <a:spLocks noChangeShapeType="1"/>
              </p:cNvSpPr>
              <p:nvPr/>
            </p:nvSpPr>
            <p:spPr bwMode="auto">
              <a:xfrm>
                <a:off x="782638" y="4303713"/>
                <a:ext cx="682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21" name="Line 28">
                <a:extLst>
                  <a:ext uri="{FF2B5EF4-FFF2-40B4-BE49-F238E27FC236}">
                    <a16:creationId xmlns:a16="http://schemas.microsoft.com/office/drawing/2014/main" id="{043EFD73-934F-C60B-564F-2A5A309BAF64}"/>
                  </a:ext>
                </a:extLst>
              </p:cNvPr>
              <p:cNvSpPr>
                <a:spLocks noChangeShapeType="1"/>
              </p:cNvSpPr>
              <p:nvPr/>
            </p:nvSpPr>
            <p:spPr bwMode="auto">
              <a:xfrm>
                <a:off x="782638" y="4692650"/>
                <a:ext cx="682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22" name="Line 30">
                <a:extLst>
                  <a:ext uri="{FF2B5EF4-FFF2-40B4-BE49-F238E27FC236}">
                    <a16:creationId xmlns:a16="http://schemas.microsoft.com/office/drawing/2014/main" id="{F06EADB5-5319-8057-941D-894E38AB7C6D}"/>
                  </a:ext>
                </a:extLst>
              </p:cNvPr>
              <p:cNvSpPr>
                <a:spLocks noChangeShapeType="1"/>
              </p:cNvSpPr>
              <p:nvPr/>
            </p:nvSpPr>
            <p:spPr bwMode="auto">
              <a:xfrm flipH="1">
                <a:off x="1000126" y="4425950"/>
                <a:ext cx="300038" cy="0"/>
              </a:xfrm>
              <a:prstGeom prst="line">
                <a:avLst/>
              </a:prstGeom>
              <a:noFill/>
              <a:ln w="28575">
                <a:solidFill>
                  <a:srgbClr val="00CC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23" name="Line 33">
                <a:extLst>
                  <a:ext uri="{FF2B5EF4-FFF2-40B4-BE49-F238E27FC236}">
                    <a16:creationId xmlns:a16="http://schemas.microsoft.com/office/drawing/2014/main" id="{84F3B3B5-E494-2A7A-F0F0-25CCCF89BDEB}"/>
                  </a:ext>
                </a:extLst>
              </p:cNvPr>
              <p:cNvSpPr>
                <a:spLocks noChangeShapeType="1"/>
              </p:cNvSpPr>
              <p:nvPr/>
            </p:nvSpPr>
            <p:spPr bwMode="auto">
              <a:xfrm flipH="1">
                <a:off x="1000126" y="4148138"/>
                <a:ext cx="300038" cy="0"/>
              </a:xfrm>
              <a:prstGeom prst="line">
                <a:avLst/>
              </a:prstGeom>
              <a:noFill/>
              <a:ln w="28575">
                <a:solidFill>
                  <a:srgbClr val="CC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24" name="Freeform 35">
                <a:extLst>
                  <a:ext uri="{FF2B5EF4-FFF2-40B4-BE49-F238E27FC236}">
                    <a16:creationId xmlns:a16="http://schemas.microsoft.com/office/drawing/2014/main" id="{8CB72099-6596-53C7-2757-7E56C23DC4C4}"/>
                  </a:ext>
                </a:extLst>
              </p:cNvPr>
              <p:cNvSpPr>
                <a:spLocks/>
              </p:cNvSpPr>
              <p:nvPr/>
            </p:nvSpPr>
            <p:spPr bwMode="auto">
              <a:xfrm>
                <a:off x="850901" y="3006725"/>
                <a:ext cx="5126038" cy="106363"/>
              </a:xfrm>
              <a:custGeom>
                <a:avLst/>
                <a:gdLst>
                  <a:gd name="T0" fmla="*/ 16145 w 16145"/>
                  <a:gd name="T1" fmla="*/ 129 h 338"/>
                  <a:gd name="T2" fmla="*/ 12043 w 16145"/>
                  <a:gd name="T3" fmla="*/ 64 h 338"/>
                  <a:gd name="T4" fmla="*/ 8064 w 16145"/>
                  <a:gd name="T5" fmla="*/ 338 h 338"/>
                  <a:gd name="T6" fmla="*/ 4038 w 16145"/>
                  <a:gd name="T7" fmla="*/ 0 h 338"/>
                  <a:gd name="T8" fmla="*/ 0 w 16145"/>
                  <a:gd name="T9" fmla="*/ 295 h 338"/>
                </a:gdLst>
                <a:ahLst/>
                <a:cxnLst>
                  <a:cxn ang="0">
                    <a:pos x="T0" y="T1"/>
                  </a:cxn>
                  <a:cxn ang="0">
                    <a:pos x="T2" y="T3"/>
                  </a:cxn>
                  <a:cxn ang="0">
                    <a:pos x="T4" y="T5"/>
                  </a:cxn>
                  <a:cxn ang="0">
                    <a:pos x="T6" y="T7"/>
                  </a:cxn>
                  <a:cxn ang="0">
                    <a:pos x="T8" y="T9"/>
                  </a:cxn>
                </a:cxnLst>
                <a:rect l="0" t="0" r="r" b="b"/>
                <a:pathLst>
                  <a:path w="16145" h="338">
                    <a:moveTo>
                      <a:pt x="16145" y="129"/>
                    </a:moveTo>
                    <a:lnTo>
                      <a:pt x="12043" y="64"/>
                    </a:lnTo>
                    <a:lnTo>
                      <a:pt x="8064" y="338"/>
                    </a:lnTo>
                    <a:lnTo>
                      <a:pt x="4038" y="0"/>
                    </a:lnTo>
                    <a:lnTo>
                      <a:pt x="0" y="295"/>
                    </a:lnTo>
                  </a:path>
                </a:pathLst>
              </a:custGeom>
              <a:noFill/>
              <a:ln w="28575">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25" name="Freeform 49">
                <a:extLst>
                  <a:ext uri="{FF2B5EF4-FFF2-40B4-BE49-F238E27FC236}">
                    <a16:creationId xmlns:a16="http://schemas.microsoft.com/office/drawing/2014/main" id="{05B6A5A6-85B4-36C5-C08D-649C6CA8F68A}"/>
                  </a:ext>
                </a:extLst>
              </p:cNvPr>
              <p:cNvSpPr>
                <a:spLocks/>
              </p:cNvSpPr>
              <p:nvPr/>
            </p:nvSpPr>
            <p:spPr bwMode="auto">
              <a:xfrm>
                <a:off x="850901" y="3052763"/>
                <a:ext cx="5114925" cy="122238"/>
              </a:xfrm>
              <a:custGeom>
                <a:avLst/>
                <a:gdLst>
                  <a:gd name="T0" fmla="*/ 16108 w 16108"/>
                  <a:gd name="T1" fmla="*/ 171 h 386"/>
                  <a:gd name="T2" fmla="*/ 12123 w 16108"/>
                  <a:gd name="T3" fmla="*/ 289 h 386"/>
                  <a:gd name="T4" fmla="*/ 7978 w 16108"/>
                  <a:gd name="T5" fmla="*/ 375 h 386"/>
                  <a:gd name="T6" fmla="*/ 3974 w 16108"/>
                  <a:gd name="T7" fmla="*/ 0 h 386"/>
                  <a:gd name="T8" fmla="*/ 0 w 16108"/>
                  <a:gd name="T9" fmla="*/ 386 h 386"/>
                </a:gdLst>
                <a:ahLst/>
                <a:cxnLst>
                  <a:cxn ang="0">
                    <a:pos x="T0" y="T1"/>
                  </a:cxn>
                  <a:cxn ang="0">
                    <a:pos x="T2" y="T3"/>
                  </a:cxn>
                  <a:cxn ang="0">
                    <a:pos x="T4" y="T5"/>
                  </a:cxn>
                  <a:cxn ang="0">
                    <a:pos x="T6" y="T7"/>
                  </a:cxn>
                  <a:cxn ang="0">
                    <a:pos x="T8" y="T9"/>
                  </a:cxn>
                </a:cxnLst>
                <a:rect l="0" t="0" r="r" b="b"/>
                <a:pathLst>
                  <a:path w="16108" h="386">
                    <a:moveTo>
                      <a:pt x="16108" y="171"/>
                    </a:moveTo>
                    <a:lnTo>
                      <a:pt x="12123" y="289"/>
                    </a:lnTo>
                    <a:lnTo>
                      <a:pt x="7978" y="375"/>
                    </a:lnTo>
                    <a:lnTo>
                      <a:pt x="3974" y="0"/>
                    </a:lnTo>
                    <a:lnTo>
                      <a:pt x="0" y="386"/>
                    </a:lnTo>
                  </a:path>
                </a:pathLst>
              </a:custGeom>
              <a:noFill/>
              <a:ln w="28575">
                <a:solidFill>
                  <a:srgbClr val="00CC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grpSp>
        <p:sp>
          <p:nvSpPr>
            <p:cNvPr id="47" name="ZoneTexte 46">
              <a:extLst>
                <a:ext uri="{FF2B5EF4-FFF2-40B4-BE49-F238E27FC236}">
                  <a16:creationId xmlns:a16="http://schemas.microsoft.com/office/drawing/2014/main" id="{62E5A818-5FC1-4C3D-C3C6-A7A559DA465A}"/>
                </a:ext>
              </a:extLst>
            </p:cNvPr>
            <p:cNvSpPr txBox="1"/>
            <p:nvPr/>
          </p:nvSpPr>
          <p:spPr>
            <a:xfrm>
              <a:off x="478082" y="4569961"/>
              <a:ext cx="276038" cy="307777"/>
            </a:xfrm>
            <a:prstGeom prst="rect">
              <a:avLst/>
            </a:prstGeom>
            <a:noFill/>
          </p:spPr>
          <p:txBody>
            <a:bodyPr wrap="none" rtlCol="0">
              <a:spAutoFit/>
            </a:bodyPr>
            <a:lstStyle/>
            <a:p>
              <a:pPr algn="r"/>
              <a:r>
                <a:rPr lang="fr-FR" sz="1400" dirty="0"/>
                <a:t>0</a:t>
              </a:r>
            </a:p>
          </p:txBody>
        </p:sp>
        <p:sp>
          <p:nvSpPr>
            <p:cNvPr id="48" name="ZoneTexte 47">
              <a:extLst>
                <a:ext uri="{FF2B5EF4-FFF2-40B4-BE49-F238E27FC236}">
                  <a16:creationId xmlns:a16="http://schemas.microsoft.com/office/drawing/2014/main" id="{2BA72640-96D9-9283-677D-0B1B9D9D1CAA}"/>
                </a:ext>
              </a:extLst>
            </p:cNvPr>
            <p:cNvSpPr txBox="1"/>
            <p:nvPr/>
          </p:nvSpPr>
          <p:spPr>
            <a:xfrm>
              <a:off x="386711" y="4175845"/>
              <a:ext cx="367409" cy="307777"/>
            </a:xfrm>
            <a:prstGeom prst="rect">
              <a:avLst/>
            </a:prstGeom>
            <a:noFill/>
          </p:spPr>
          <p:txBody>
            <a:bodyPr wrap="none" rtlCol="0">
              <a:spAutoFit/>
            </a:bodyPr>
            <a:lstStyle/>
            <a:p>
              <a:pPr algn="r"/>
              <a:r>
                <a:rPr lang="fr-FR" sz="1400" dirty="0"/>
                <a:t>20</a:t>
              </a:r>
            </a:p>
          </p:txBody>
        </p:sp>
        <p:sp>
          <p:nvSpPr>
            <p:cNvPr id="49" name="ZoneTexte 48">
              <a:extLst>
                <a:ext uri="{FF2B5EF4-FFF2-40B4-BE49-F238E27FC236}">
                  <a16:creationId xmlns:a16="http://schemas.microsoft.com/office/drawing/2014/main" id="{1C66F982-6F06-F116-2A9A-5946F0074C37}"/>
                </a:ext>
              </a:extLst>
            </p:cNvPr>
            <p:cNvSpPr txBox="1"/>
            <p:nvPr/>
          </p:nvSpPr>
          <p:spPr>
            <a:xfrm>
              <a:off x="386711" y="3763443"/>
              <a:ext cx="367409" cy="307777"/>
            </a:xfrm>
            <a:prstGeom prst="rect">
              <a:avLst/>
            </a:prstGeom>
            <a:noFill/>
          </p:spPr>
          <p:txBody>
            <a:bodyPr wrap="none" rtlCol="0">
              <a:spAutoFit/>
            </a:bodyPr>
            <a:lstStyle/>
            <a:p>
              <a:pPr algn="r"/>
              <a:r>
                <a:rPr lang="fr-FR" sz="1400" dirty="0"/>
                <a:t>40</a:t>
              </a:r>
            </a:p>
          </p:txBody>
        </p:sp>
        <p:sp>
          <p:nvSpPr>
            <p:cNvPr id="50" name="ZoneTexte 49">
              <a:extLst>
                <a:ext uri="{FF2B5EF4-FFF2-40B4-BE49-F238E27FC236}">
                  <a16:creationId xmlns:a16="http://schemas.microsoft.com/office/drawing/2014/main" id="{E0C9174D-0DFE-CE17-40A4-9990342F1BA1}"/>
                </a:ext>
              </a:extLst>
            </p:cNvPr>
            <p:cNvSpPr txBox="1"/>
            <p:nvPr/>
          </p:nvSpPr>
          <p:spPr>
            <a:xfrm>
              <a:off x="386711" y="3396761"/>
              <a:ext cx="367409" cy="307777"/>
            </a:xfrm>
            <a:prstGeom prst="rect">
              <a:avLst/>
            </a:prstGeom>
            <a:noFill/>
          </p:spPr>
          <p:txBody>
            <a:bodyPr wrap="none" rtlCol="0">
              <a:spAutoFit/>
            </a:bodyPr>
            <a:lstStyle/>
            <a:p>
              <a:pPr algn="r"/>
              <a:r>
                <a:rPr lang="fr-FR" sz="1400" dirty="0"/>
                <a:t>60</a:t>
              </a:r>
            </a:p>
          </p:txBody>
        </p:sp>
        <p:sp>
          <p:nvSpPr>
            <p:cNvPr id="51" name="ZoneTexte 50">
              <a:extLst>
                <a:ext uri="{FF2B5EF4-FFF2-40B4-BE49-F238E27FC236}">
                  <a16:creationId xmlns:a16="http://schemas.microsoft.com/office/drawing/2014/main" id="{1E52E1A2-40B2-0170-4BA8-A9DEE08D3B61}"/>
                </a:ext>
              </a:extLst>
            </p:cNvPr>
            <p:cNvSpPr txBox="1"/>
            <p:nvPr/>
          </p:nvSpPr>
          <p:spPr>
            <a:xfrm>
              <a:off x="386711" y="3020935"/>
              <a:ext cx="367409" cy="307777"/>
            </a:xfrm>
            <a:prstGeom prst="rect">
              <a:avLst/>
            </a:prstGeom>
            <a:noFill/>
          </p:spPr>
          <p:txBody>
            <a:bodyPr wrap="none" rtlCol="0">
              <a:spAutoFit/>
            </a:bodyPr>
            <a:lstStyle/>
            <a:p>
              <a:pPr algn="r"/>
              <a:r>
                <a:rPr lang="fr-FR" sz="1400" dirty="0"/>
                <a:t>80</a:t>
              </a:r>
            </a:p>
          </p:txBody>
        </p:sp>
        <p:sp>
          <p:nvSpPr>
            <p:cNvPr id="52" name="ZoneTexte 51">
              <a:extLst>
                <a:ext uri="{FF2B5EF4-FFF2-40B4-BE49-F238E27FC236}">
                  <a16:creationId xmlns:a16="http://schemas.microsoft.com/office/drawing/2014/main" id="{8EF6C960-249C-F7CD-D29F-A275AFB260F9}"/>
                </a:ext>
              </a:extLst>
            </p:cNvPr>
            <p:cNvSpPr txBox="1"/>
            <p:nvPr/>
          </p:nvSpPr>
          <p:spPr>
            <a:xfrm>
              <a:off x="295340" y="2599389"/>
              <a:ext cx="458780" cy="307777"/>
            </a:xfrm>
            <a:prstGeom prst="rect">
              <a:avLst/>
            </a:prstGeom>
            <a:noFill/>
          </p:spPr>
          <p:txBody>
            <a:bodyPr wrap="none" rtlCol="0">
              <a:spAutoFit/>
            </a:bodyPr>
            <a:lstStyle/>
            <a:p>
              <a:pPr algn="r"/>
              <a:r>
                <a:rPr lang="fr-FR" sz="1400" dirty="0"/>
                <a:t>100</a:t>
              </a:r>
            </a:p>
          </p:txBody>
        </p:sp>
        <p:sp>
          <p:nvSpPr>
            <p:cNvPr id="53" name="ZoneTexte 52">
              <a:extLst>
                <a:ext uri="{FF2B5EF4-FFF2-40B4-BE49-F238E27FC236}">
                  <a16:creationId xmlns:a16="http://schemas.microsoft.com/office/drawing/2014/main" id="{681CA97A-084C-A7FB-9683-DAAFC67D5486}"/>
                </a:ext>
              </a:extLst>
            </p:cNvPr>
            <p:cNvSpPr txBox="1"/>
            <p:nvPr/>
          </p:nvSpPr>
          <p:spPr>
            <a:xfrm>
              <a:off x="1152797" y="3981482"/>
              <a:ext cx="970137" cy="307777"/>
            </a:xfrm>
            <a:prstGeom prst="rect">
              <a:avLst/>
            </a:prstGeom>
            <a:noFill/>
          </p:spPr>
          <p:txBody>
            <a:bodyPr wrap="none" rtlCol="0">
              <a:spAutoFit/>
            </a:bodyPr>
            <a:lstStyle/>
            <a:p>
              <a:r>
                <a:rPr lang="fr-FR" sz="1400" b="1" dirty="0"/>
                <a:t>Arm A TLD</a:t>
              </a:r>
            </a:p>
          </p:txBody>
        </p:sp>
        <p:sp>
          <p:nvSpPr>
            <p:cNvPr id="54" name="ZoneTexte 53">
              <a:extLst>
                <a:ext uri="{FF2B5EF4-FFF2-40B4-BE49-F238E27FC236}">
                  <a16:creationId xmlns:a16="http://schemas.microsoft.com/office/drawing/2014/main" id="{C81CC399-C2AF-41A0-9CED-246902CDF95C}"/>
                </a:ext>
              </a:extLst>
            </p:cNvPr>
            <p:cNvSpPr txBox="1"/>
            <p:nvPr/>
          </p:nvSpPr>
          <p:spPr>
            <a:xfrm>
              <a:off x="1152797" y="4264554"/>
              <a:ext cx="1675523" cy="307777"/>
            </a:xfrm>
            <a:prstGeom prst="rect">
              <a:avLst/>
            </a:prstGeom>
            <a:noFill/>
          </p:spPr>
          <p:txBody>
            <a:bodyPr wrap="none" rtlCol="0">
              <a:spAutoFit/>
            </a:bodyPr>
            <a:lstStyle/>
            <a:p>
              <a:r>
                <a:rPr lang="fr-FR" sz="1400" b="1" dirty="0"/>
                <a:t>Arm A TAF/FTC/DTG</a:t>
              </a:r>
            </a:p>
          </p:txBody>
        </p:sp>
        <p:sp>
          <p:nvSpPr>
            <p:cNvPr id="55" name="ZoneTexte 54">
              <a:extLst>
                <a:ext uri="{FF2B5EF4-FFF2-40B4-BE49-F238E27FC236}">
                  <a16:creationId xmlns:a16="http://schemas.microsoft.com/office/drawing/2014/main" id="{925F1BD2-B357-95BF-CD62-64187638E1C5}"/>
                </a:ext>
              </a:extLst>
            </p:cNvPr>
            <p:cNvSpPr txBox="1"/>
            <p:nvPr/>
          </p:nvSpPr>
          <p:spPr>
            <a:xfrm>
              <a:off x="377048" y="4782455"/>
              <a:ext cx="797013" cy="307777"/>
            </a:xfrm>
            <a:prstGeom prst="rect">
              <a:avLst/>
            </a:prstGeom>
            <a:noFill/>
          </p:spPr>
          <p:txBody>
            <a:bodyPr wrap="none" rtlCol="0">
              <a:spAutoFit/>
            </a:bodyPr>
            <a:lstStyle/>
            <a:p>
              <a:pPr algn="ctr"/>
              <a:r>
                <a:rPr lang="fr-FR" sz="1400" dirty="0"/>
                <a:t>Baseline</a:t>
              </a:r>
            </a:p>
          </p:txBody>
        </p:sp>
        <p:sp>
          <p:nvSpPr>
            <p:cNvPr id="56" name="ZoneTexte 55">
              <a:extLst>
                <a:ext uri="{FF2B5EF4-FFF2-40B4-BE49-F238E27FC236}">
                  <a16:creationId xmlns:a16="http://schemas.microsoft.com/office/drawing/2014/main" id="{0A30A96D-D7C2-CD87-E682-2DC40219A93E}"/>
                </a:ext>
              </a:extLst>
            </p:cNvPr>
            <p:cNvSpPr txBox="1"/>
            <p:nvPr/>
          </p:nvSpPr>
          <p:spPr>
            <a:xfrm>
              <a:off x="1789275" y="4782455"/>
              <a:ext cx="527710" cy="307777"/>
            </a:xfrm>
            <a:prstGeom prst="rect">
              <a:avLst/>
            </a:prstGeom>
            <a:noFill/>
          </p:spPr>
          <p:txBody>
            <a:bodyPr wrap="none" rtlCol="0">
              <a:spAutoFit/>
            </a:bodyPr>
            <a:lstStyle/>
            <a:p>
              <a:pPr algn="ctr"/>
              <a:r>
                <a:rPr lang="fr-FR" sz="1400" dirty="0"/>
                <a:t>W24</a:t>
              </a:r>
            </a:p>
          </p:txBody>
        </p:sp>
        <p:sp>
          <p:nvSpPr>
            <p:cNvPr id="57" name="ZoneTexte 56">
              <a:extLst>
                <a:ext uri="{FF2B5EF4-FFF2-40B4-BE49-F238E27FC236}">
                  <a16:creationId xmlns:a16="http://schemas.microsoft.com/office/drawing/2014/main" id="{0AB411F6-7916-C99D-B98F-C87A4D6AE904}"/>
                </a:ext>
              </a:extLst>
            </p:cNvPr>
            <p:cNvSpPr txBox="1"/>
            <p:nvPr/>
          </p:nvSpPr>
          <p:spPr>
            <a:xfrm>
              <a:off x="3070715" y="4782455"/>
              <a:ext cx="527710" cy="307777"/>
            </a:xfrm>
            <a:prstGeom prst="rect">
              <a:avLst/>
            </a:prstGeom>
            <a:noFill/>
          </p:spPr>
          <p:txBody>
            <a:bodyPr wrap="none" rtlCol="0">
              <a:spAutoFit/>
            </a:bodyPr>
            <a:lstStyle/>
            <a:p>
              <a:pPr algn="ctr"/>
              <a:r>
                <a:rPr lang="fr-FR" sz="1400" dirty="0"/>
                <a:t>W48</a:t>
              </a:r>
            </a:p>
          </p:txBody>
        </p:sp>
        <p:sp>
          <p:nvSpPr>
            <p:cNvPr id="58" name="ZoneTexte 57">
              <a:extLst>
                <a:ext uri="{FF2B5EF4-FFF2-40B4-BE49-F238E27FC236}">
                  <a16:creationId xmlns:a16="http://schemas.microsoft.com/office/drawing/2014/main" id="{243A49C7-342F-C965-6DDF-828915F22645}"/>
                </a:ext>
              </a:extLst>
            </p:cNvPr>
            <p:cNvSpPr txBox="1"/>
            <p:nvPr/>
          </p:nvSpPr>
          <p:spPr>
            <a:xfrm>
              <a:off x="4344733" y="4782455"/>
              <a:ext cx="527710" cy="307777"/>
            </a:xfrm>
            <a:prstGeom prst="rect">
              <a:avLst/>
            </a:prstGeom>
            <a:noFill/>
          </p:spPr>
          <p:txBody>
            <a:bodyPr wrap="none" rtlCol="0">
              <a:spAutoFit/>
            </a:bodyPr>
            <a:lstStyle/>
            <a:p>
              <a:pPr algn="ctr"/>
              <a:r>
                <a:rPr lang="fr-FR" sz="1400" dirty="0"/>
                <a:t>W96</a:t>
              </a:r>
            </a:p>
          </p:txBody>
        </p:sp>
        <p:sp>
          <p:nvSpPr>
            <p:cNvPr id="59" name="ZoneTexte 58">
              <a:extLst>
                <a:ext uri="{FF2B5EF4-FFF2-40B4-BE49-F238E27FC236}">
                  <a16:creationId xmlns:a16="http://schemas.microsoft.com/office/drawing/2014/main" id="{39FB5F24-FA00-95A2-8950-9369656A05D4}"/>
                </a:ext>
              </a:extLst>
            </p:cNvPr>
            <p:cNvSpPr txBox="1"/>
            <p:nvPr/>
          </p:nvSpPr>
          <p:spPr>
            <a:xfrm>
              <a:off x="5587337" y="4782455"/>
              <a:ext cx="619080" cy="307777"/>
            </a:xfrm>
            <a:prstGeom prst="rect">
              <a:avLst/>
            </a:prstGeom>
            <a:noFill/>
          </p:spPr>
          <p:txBody>
            <a:bodyPr wrap="none" rtlCol="0">
              <a:spAutoFit/>
            </a:bodyPr>
            <a:lstStyle/>
            <a:p>
              <a:pPr algn="ctr"/>
              <a:r>
                <a:rPr lang="fr-FR" sz="1400" dirty="0"/>
                <a:t>W144</a:t>
              </a:r>
            </a:p>
          </p:txBody>
        </p:sp>
      </p:grpSp>
      <p:sp>
        <p:nvSpPr>
          <p:cNvPr id="66" name="ZoneTexte 65">
            <a:extLst>
              <a:ext uri="{FF2B5EF4-FFF2-40B4-BE49-F238E27FC236}">
                <a16:creationId xmlns:a16="http://schemas.microsoft.com/office/drawing/2014/main" id="{24CD578A-3BDC-A620-1C28-B06434D751B8}"/>
              </a:ext>
            </a:extLst>
          </p:cNvPr>
          <p:cNvSpPr txBox="1"/>
          <p:nvPr/>
        </p:nvSpPr>
        <p:spPr>
          <a:xfrm>
            <a:off x="5544224" y="2088156"/>
            <a:ext cx="3385093" cy="400110"/>
          </a:xfrm>
          <a:prstGeom prst="rect">
            <a:avLst/>
          </a:prstGeom>
          <a:noFill/>
        </p:spPr>
        <p:txBody>
          <a:bodyPr wrap="none" rtlCol="0">
            <a:spAutoFit/>
          </a:bodyPr>
          <a:lstStyle/>
          <a:p>
            <a:pPr algn="ctr"/>
            <a:r>
              <a:rPr lang="fr-FR" sz="2000" b="1" dirty="0">
                <a:solidFill>
                  <a:srgbClr val="0070C0"/>
                </a:solidFill>
              </a:rPr>
              <a:t>% HIV RNA &lt; 50 c/</a:t>
            </a:r>
            <a:r>
              <a:rPr lang="fr-FR" sz="2000" b="1" dirty="0" err="1">
                <a:solidFill>
                  <a:srgbClr val="0070C0"/>
                </a:solidFill>
              </a:rPr>
              <a:t>mL</a:t>
            </a:r>
            <a:r>
              <a:rPr lang="fr-FR" sz="2000" b="1" dirty="0">
                <a:solidFill>
                  <a:srgbClr val="0070C0"/>
                </a:solidFill>
              </a:rPr>
              <a:t> at W144</a:t>
            </a:r>
          </a:p>
        </p:txBody>
      </p:sp>
      <p:grpSp>
        <p:nvGrpSpPr>
          <p:cNvPr id="8" name="Groupe 7">
            <a:extLst>
              <a:ext uri="{FF2B5EF4-FFF2-40B4-BE49-F238E27FC236}">
                <a16:creationId xmlns:a16="http://schemas.microsoft.com/office/drawing/2014/main" id="{37CB537F-315B-590F-B491-4394CC37A3A5}"/>
              </a:ext>
            </a:extLst>
          </p:cNvPr>
          <p:cNvGrpSpPr/>
          <p:nvPr/>
        </p:nvGrpSpPr>
        <p:grpSpPr>
          <a:xfrm>
            <a:off x="6173107" y="2599389"/>
            <a:ext cx="5893325" cy="2490843"/>
            <a:chOff x="6173107" y="2599389"/>
            <a:chExt cx="5893325" cy="2490843"/>
          </a:xfrm>
        </p:grpSpPr>
        <p:grpSp>
          <p:nvGrpSpPr>
            <p:cNvPr id="26" name="Groupe 25">
              <a:extLst>
                <a:ext uri="{FF2B5EF4-FFF2-40B4-BE49-F238E27FC236}">
                  <a16:creationId xmlns:a16="http://schemas.microsoft.com/office/drawing/2014/main" id="{AE757B68-C69A-E60F-8AC3-199BC985AB2B}"/>
                </a:ext>
              </a:extLst>
            </p:cNvPr>
            <p:cNvGrpSpPr/>
            <p:nvPr/>
          </p:nvGrpSpPr>
          <p:grpSpPr>
            <a:xfrm>
              <a:off x="6624638" y="2711450"/>
              <a:ext cx="5216526" cy="2055813"/>
              <a:chOff x="6624638" y="2711450"/>
              <a:chExt cx="5216526" cy="2055813"/>
            </a:xfrm>
          </p:grpSpPr>
          <p:sp>
            <p:nvSpPr>
              <p:cNvPr id="27" name="Freeform 6">
                <a:extLst>
                  <a:ext uri="{FF2B5EF4-FFF2-40B4-BE49-F238E27FC236}">
                    <a16:creationId xmlns:a16="http://schemas.microsoft.com/office/drawing/2014/main" id="{78A50D50-19CD-79E4-A984-E73A30F348B6}"/>
                  </a:ext>
                </a:extLst>
              </p:cNvPr>
              <p:cNvSpPr>
                <a:spLocks/>
              </p:cNvSpPr>
              <p:nvPr/>
            </p:nvSpPr>
            <p:spPr bwMode="auto">
              <a:xfrm>
                <a:off x="6692901" y="2711450"/>
                <a:ext cx="5148263" cy="1981200"/>
              </a:xfrm>
              <a:custGeom>
                <a:avLst/>
                <a:gdLst>
                  <a:gd name="T0" fmla="*/ 16214 w 16214"/>
                  <a:gd name="T1" fmla="*/ 6237 h 6237"/>
                  <a:gd name="T2" fmla="*/ 0 w 16214"/>
                  <a:gd name="T3" fmla="*/ 6237 h 6237"/>
                  <a:gd name="T4" fmla="*/ 0 w 16214"/>
                  <a:gd name="T5" fmla="*/ 0 h 6237"/>
                </a:gdLst>
                <a:ahLst/>
                <a:cxnLst>
                  <a:cxn ang="0">
                    <a:pos x="T0" y="T1"/>
                  </a:cxn>
                  <a:cxn ang="0">
                    <a:pos x="T2" y="T3"/>
                  </a:cxn>
                  <a:cxn ang="0">
                    <a:pos x="T4" y="T5"/>
                  </a:cxn>
                </a:cxnLst>
                <a:rect l="0" t="0" r="r" b="b"/>
                <a:pathLst>
                  <a:path w="16214" h="6237">
                    <a:moveTo>
                      <a:pt x="16214" y="6237"/>
                    </a:moveTo>
                    <a:lnTo>
                      <a:pt x="0" y="6237"/>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28" name="Line 7">
                <a:extLst>
                  <a:ext uri="{FF2B5EF4-FFF2-40B4-BE49-F238E27FC236}">
                    <a16:creationId xmlns:a16="http://schemas.microsoft.com/office/drawing/2014/main" id="{586ECA82-0734-94A2-F998-0F668AB9D7AA}"/>
                  </a:ext>
                </a:extLst>
              </p:cNvPr>
              <p:cNvSpPr>
                <a:spLocks noChangeShapeType="1"/>
              </p:cNvSpPr>
              <p:nvPr/>
            </p:nvSpPr>
            <p:spPr bwMode="auto">
              <a:xfrm flipV="1">
                <a:off x="6692901" y="4692650"/>
                <a:ext cx="0" cy="746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29" name="Line 8">
                <a:extLst>
                  <a:ext uri="{FF2B5EF4-FFF2-40B4-BE49-F238E27FC236}">
                    <a16:creationId xmlns:a16="http://schemas.microsoft.com/office/drawing/2014/main" id="{EDFDB484-C0B5-D522-E40F-79258B8DD046}"/>
                  </a:ext>
                </a:extLst>
              </p:cNvPr>
              <p:cNvSpPr>
                <a:spLocks noChangeShapeType="1"/>
              </p:cNvSpPr>
              <p:nvPr/>
            </p:nvSpPr>
            <p:spPr bwMode="auto">
              <a:xfrm flipV="1">
                <a:off x="7974013" y="4692650"/>
                <a:ext cx="0" cy="746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30" name="Line 14">
                <a:extLst>
                  <a:ext uri="{FF2B5EF4-FFF2-40B4-BE49-F238E27FC236}">
                    <a16:creationId xmlns:a16="http://schemas.microsoft.com/office/drawing/2014/main" id="{A2BB11B8-864C-7A4B-A15A-821C5F278103}"/>
                  </a:ext>
                </a:extLst>
              </p:cNvPr>
              <p:cNvSpPr>
                <a:spLocks noChangeShapeType="1"/>
              </p:cNvSpPr>
              <p:nvPr/>
            </p:nvSpPr>
            <p:spPr bwMode="auto">
              <a:xfrm flipV="1">
                <a:off x="11820526" y="4692650"/>
                <a:ext cx="0" cy="746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31" name="Line 15">
                <a:extLst>
                  <a:ext uri="{FF2B5EF4-FFF2-40B4-BE49-F238E27FC236}">
                    <a16:creationId xmlns:a16="http://schemas.microsoft.com/office/drawing/2014/main" id="{F73C8BB3-3A36-C3EA-B7AE-BA57E59BC247}"/>
                  </a:ext>
                </a:extLst>
              </p:cNvPr>
              <p:cNvSpPr>
                <a:spLocks noChangeShapeType="1"/>
              </p:cNvSpPr>
              <p:nvPr/>
            </p:nvSpPr>
            <p:spPr bwMode="auto">
              <a:xfrm flipV="1">
                <a:off x="9256713" y="4692650"/>
                <a:ext cx="0" cy="746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32" name="Line 16">
                <a:extLst>
                  <a:ext uri="{FF2B5EF4-FFF2-40B4-BE49-F238E27FC236}">
                    <a16:creationId xmlns:a16="http://schemas.microsoft.com/office/drawing/2014/main" id="{A63EE38D-236F-6A68-DD4F-10F0FA6AFF02}"/>
                  </a:ext>
                </a:extLst>
              </p:cNvPr>
              <p:cNvSpPr>
                <a:spLocks noChangeShapeType="1"/>
              </p:cNvSpPr>
              <p:nvPr/>
            </p:nvSpPr>
            <p:spPr bwMode="auto">
              <a:xfrm flipV="1">
                <a:off x="10537826" y="4692650"/>
                <a:ext cx="0" cy="746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33" name="Line 17">
                <a:extLst>
                  <a:ext uri="{FF2B5EF4-FFF2-40B4-BE49-F238E27FC236}">
                    <a16:creationId xmlns:a16="http://schemas.microsoft.com/office/drawing/2014/main" id="{8101A231-266D-954B-E53F-8A5CF6E451B7}"/>
                  </a:ext>
                </a:extLst>
              </p:cNvPr>
              <p:cNvSpPr>
                <a:spLocks noChangeShapeType="1"/>
              </p:cNvSpPr>
              <p:nvPr/>
            </p:nvSpPr>
            <p:spPr bwMode="auto">
              <a:xfrm>
                <a:off x="6624638" y="2717800"/>
                <a:ext cx="682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34" name="Line 18">
                <a:extLst>
                  <a:ext uri="{FF2B5EF4-FFF2-40B4-BE49-F238E27FC236}">
                    <a16:creationId xmlns:a16="http://schemas.microsoft.com/office/drawing/2014/main" id="{D1978EE2-4DE4-16C8-FCCC-DC21AAB5134B}"/>
                  </a:ext>
                </a:extLst>
              </p:cNvPr>
              <p:cNvSpPr>
                <a:spLocks noChangeShapeType="1"/>
              </p:cNvSpPr>
              <p:nvPr/>
            </p:nvSpPr>
            <p:spPr bwMode="auto">
              <a:xfrm>
                <a:off x="6624638" y="3133725"/>
                <a:ext cx="682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35" name="Line 19">
                <a:extLst>
                  <a:ext uri="{FF2B5EF4-FFF2-40B4-BE49-F238E27FC236}">
                    <a16:creationId xmlns:a16="http://schemas.microsoft.com/office/drawing/2014/main" id="{F688155D-E63A-6B9C-9ABB-7A42C793D5DF}"/>
                  </a:ext>
                </a:extLst>
              </p:cNvPr>
              <p:cNvSpPr>
                <a:spLocks noChangeShapeType="1"/>
              </p:cNvSpPr>
              <p:nvPr/>
            </p:nvSpPr>
            <p:spPr bwMode="auto">
              <a:xfrm>
                <a:off x="6624638" y="3514725"/>
                <a:ext cx="682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36" name="Line 20">
                <a:extLst>
                  <a:ext uri="{FF2B5EF4-FFF2-40B4-BE49-F238E27FC236}">
                    <a16:creationId xmlns:a16="http://schemas.microsoft.com/office/drawing/2014/main" id="{E101ADE4-B1A1-9638-4E8D-A9EE709717A9}"/>
                  </a:ext>
                </a:extLst>
              </p:cNvPr>
              <p:cNvSpPr>
                <a:spLocks noChangeShapeType="1"/>
              </p:cNvSpPr>
              <p:nvPr/>
            </p:nvSpPr>
            <p:spPr bwMode="auto">
              <a:xfrm>
                <a:off x="6624638" y="3889375"/>
                <a:ext cx="682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37" name="Line 21">
                <a:extLst>
                  <a:ext uri="{FF2B5EF4-FFF2-40B4-BE49-F238E27FC236}">
                    <a16:creationId xmlns:a16="http://schemas.microsoft.com/office/drawing/2014/main" id="{19E13CE7-E0FF-6AAF-6DD4-7969A4E950A2}"/>
                  </a:ext>
                </a:extLst>
              </p:cNvPr>
              <p:cNvSpPr>
                <a:spLocks noChangeShapeType="1"/>
              </p:cNvSpPr>
              <p:nvPr/>
            </p:nvSpPr>
            <p:spPr bwMode="auto">
              <a:xfrm>
                <a:off x="6624638" y="4303713"/>
                <a:ext cx="682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38" name="Line 22">
                <a:extLst>
                  <a:ext uri="{FF2B5EF4-FFF2-40B4-BE49-F238E27FC236}">
                    <a16:creationId xmlns:a16="http://schemas.microsoft.com/office/drawing/2014/main" id="{7281C133-ADBA-7A8B-40B4-A280653D3805}"/>
                  </a:ext>
                </a:extLst>
              </p:cNvPr>
              <p:cNvSpPr>
                <a:spLocks noChangeShapeType="1"/>
              </p:cNvSpPr>
              <p:nvPr/>
            </p:nvSpPr>
            <p:spPr bwMode="auto">
              <a:xfrm>
                <a:off x="6624638" y="4692650"/>
                <a:ext cx="682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39" name="Line 29">
                <a:extLst>
                  <a:ext uri="{FF2B5EF4-FFF2-40B4-BE49-F238E27FC236}">
                    <a16:creationId xmlns:a16="http://schemas.microsoft.com/office/drawing/2014/main" id="{40F18725-2162-88A1-9A81-392262D6255B}"/>
                  </a:ext>
                </a:extLst>
              </p:cNvPr>
              <p:cNvSpPr>
                <a:spLocks noChangeShapeType="1"/>
              </p:cNvSpPr>
              <p:nvPr/>
            </p:nvSpPr>
            <p:spPr bwMode="auto">
              <a:xfrm flipH="1">
                <a:off x="9801226" y="4148138"/>
                <a:ext cx="298450" cy="0"/>
              </a:xfrm>
              <a:prstGeom prst="line">
                <a:avLst/>
              </a:prstGeom>
              <a:noFill/>
              <a:ln w="28575">
                <a:solidFill>
                  <a:srgbClr val="0099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40" name="Line 31">
                <a:extLst>
                  <a:ext uri="{FF2B5EF4-FFF2-40B4-BE49-F238E27FC236}">
                    <a16:creationId xmlns:a16="http://schemas.microsoft.com/office/drawing/2014/main" id="{DA57D973-9CCA-FD5D-9E43-7D8162066E6E}"/>
                  </a:ext>
                </a:extLst>
              </p:cNvPr>
              <p:cNvSpPr>
                <a:spLocks noChangeShapeType="1"/>
              </p:cNvSpPr>
              <p:nvPr/>
            </p:nvSpPr>
            <p:spPr bwMode="auto">
              <a:xfrm flipH="1">
                <a:off x="7741025" y="4425950"/>
                <a:ext cx="300038" cy="0"/>
              </a:xfrm>
              <a:prstGeom prst="line">
                <a:avLst/>
              </a:prstGeom>
              <a:noFill/>
              <a:ln w="28575">
                <a:solidFill>
                  <a:srgbClr val="00CC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41" name="Line 32">
                <a:extLst>
                  <a:ext uri="{FF2B5EF4-FFF2-40B4-BE49-F238E27FC236}">
                    <a16:creationId xmlns:a16="http://schemas.microsoft.com/office/drawing/2014/main" id="{6EB7124F-B38C-D709-1E9D-C986BBE180FB}"/>
                  </a:ext>
                </a:extLst>
              </p:cNvPr>
              <p:cNvSpPr>
                <a:spLocks noChangeShapeType="1"/>
              </p:cNvSpPr>
              <p:nvPr/>
            </p:nvSpPr>
            <p:spPr bwMode="auto">
              <a:xfrm flipH="1">
                <a:off x="7741025" y="4148138"/>
                <a:ext cx="300038" cy="0"/>
              </a:xfrm>
              <a:prstGeom prst="line">
                <a:avLst/>
              </a:prstGeom>
              <a:noFill/>
              <a:ln w="28575">
                <a:solidFill>
                  <a:srgbClr val="CC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42" name="Line 34">
                <a:extLst>
                  <a:ext uri="{FF2B5EF4-FFF2-40B4-BE49-F238E27FC236}">
                    <a16:creationId xmlns:a16="http://schemas.microsoft.com/office/drawing/2014/main" id="{27659FDF-4C18-7727-F9DF-F6DE68B3BA8B}"/>
                  </a:ext>
                </a:extLst>
              </p:cNvPr>
              <p:cNvSpPr>
                <a:spLocks noChangeShapeType="1"/>
              </p:cNvSpPr>
              <p:nvPr/>
            </p:nvSpPr>
            <p:spPr bwMode="auto">
              <a:xfrm flipH="1">
                <a:off x="9801226" y="4425950"/>
                <a:ext cx="298450" cy="0"/>
              </a:xfrm>
              <a:prstGeom prst="line">
                <a:avLst/>
              </a:prstGeom>
              <a:noFill/>
              <a:ln w="28575">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43" name="Freeform 36">
                <a:extLst>
                  <a:ext uri="{FF2B5EF4-FFF2-40B4-BE49-F238E27FC236}">
                    <a16:creationId xmlns:a16="http://schemas.microsoft.com/office/drawing/2014/main" id="{9442E58C-1C76-EB86-EE65-E92E7746BF0E}"/>
                  </a:ext>
                </a:extLst>
              </p:cNvPr>
              <p:cNvSpPr>
                <a:spLocks/>
              </p:cNvSpPr>
              <p:nvPr/>
            </p:nvSpPr>
            <p:spPr bwMode="auto">
              <a:xfrm>
                <a:off x="6692901" y="3205163"/>
                <a:ext cx="5126038" cy="1487488"/>
              </a:xfrm>
              <a:custGeom>
                <a:avLst/>
                <a:gdLst>
                  <a:gd name="T0" fmla="*/ 16145 w 16145"/>
                  <a:gd name="T1" fmla="*/ 0 h 4683"/>
                  <a:gd name="T2" fmla="*/ 13933 w 16145"/>
                  <a:gd name="T3" fmla="*/ 54 h 4683"/>
                  <a:gd name="T4" fmla="*/ 8021 w 16145"/>
                  <a:gd name="T5" fmla="*/ 268 h 4683"/>
                  <a:gd name="T6" fmla="*/ 4048 w 16145"/>
                  <a:gd name="T7" fmla="*/ 595 h 4683"/>
                  <a:gd name="T8" fmla="*/ 0 w 16145"/>
                  <a:gd name="T9" fmla="*/ 4683 h 4683"/>
                </a:gdLst>
                <a:ahLst/>
                <a:cxnLst>
                  <a:cxn ang="0">
                    <a:pos x="T0" y="T1"/>
                  </a:cxn>
                  <a:cxn ang="0">
                    <a:pos x="T2" y="T3"/>
                  </a:cxn>
                  <a:cxn ang="0">
                    <a:pos x="T4" y="T5"/>
                  </a:cxn>
                  <a:cxn ang="0">
                    <a:pos x="T6" y="T7"/>
                  </a:cxn>
                  <a:cxn ang="0">
                    <a:pos x="T8" y="T9"/>
                  </a:cxn>
                </a:cxnLst>
                <a:rect l="0" t="0" r="r" b="b"/>
                <a:pathLst>
                  <a:path w="16145" h="4683">
                    <a:moveTo>
                      <a:pt x="16145" y="0"/>
                    </a:moveTo>
                    <a:lnTo>
                      <a:pt x="13933" y="54"/>
                    </a:lnTo>
                    <a:lnTo>
                      <a:pt x="8021" y="268"/>
                    </a:lnTo>
                    <a:lnTo>
                      <a:pt x="4048" y="595"/>
                    </a:lnTo>
                    <a:lnTo>
                      <a:pt x="0" y="4683"/>
                    </a:lnTo>
                  </a:path>
                </a:pathLst>
              </a:custGeom>
              <a:noFill/>
              <a:ln w="28575">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44" name="Freeform 50">
                <a:extLst>
                  <a:ext uri="{FF2B5EF4-FFF2-40B4-BE49-F238E27FC236}">
                    <a16:creationId xmlns:a16="http://schemas.microsoft.com/office/drawing/2014/main" id="{6F8421A4-9B2B-BAA2-8646-1DA59B15670C}"/>
                  </a:ext>
                </a:extLst>
              </p:cNvPr>
              <p:cNvSpPr>
                <a:spLocks/>
              </p:cNvSpPr>
              <p:nvPr/>
            </p:nvSpPr>
            <p:spPr bwMode="auto">
              <a:xfrm>
                <a:off x="6692901" y="3089275"/>
                <a:ext cx="5124450" cy="1603375"/>
              </a:xfrm>
              <a:custGeom>
                <a:avLst/>
                <a:gdLst>
                  <a:gd name="T0" fmla="*/ 16139 w 16139"/>
                  <a:gd name="T1" fmla="*/ 653 h 5047"/>
                  <a:gd name="T2" fmla="*/ 12176 w 16139"/>
                  <a:gd name="T3" fmla="*/ 193 h 5047"/>
                  <a:gd name="T4" fmla="*/ 8096 w 16139"/>
                  <a:gd name="T5" fmla="*/ 0 h 5047"/>
                  <a:gd name="T6" fmla="*/ 4059 w 16139"/>
                  <a:gd name="T7" fmla="*/ 160 h 5047"/>
                  <a:gd name="T8" fmla="*/ 0 w 16139"/>
                  <a:gd name="T9" fmla="*/ 5047 h 5047"/>
                </a:gdLst>
                <a:ahLst/>
                <a:cxnLst>
                  <a:cxn ang="0">
                    <a:pos x="T0" y="T1"/>
                  </a:cxn>
                  <a:cxn ang="0">
                    <a:pos x="T2" y="T3"/>
                  </a:cxn>
                  <a:cxn ang="0">
                    <a:pos x="T4" y="T5"/>
                  </a:cxn>
                  <a:cxn ang="0">
                    <a:pos x="T6" y="T7"/>
                  </a:cxn>
                  <a:cxn ang="0">
                    <a:pos x="T8" y="T9"/>
                  </a:cxn>
                </a:cxnLst>
                <a:rect l="0" t="0" r="r" b="b"/>
                <a:pathLst>
                  <a:path w="16139" h="5047">
                    <a:moveTo>
                      <a:pt x="16139" y="653"/>
                    </a:moveTo>
                    <a:lnTo>
                      <a:pt x="12176" y="193"/>
                    </a:lnTo>
                    <a:lnTo>
                      <a:pt x="8096" y="0"/>
                    </a:lnTo>
                    <a:lnTo>
                      <a:pt x="4059" y="160"/>
                    </a:lnTo>
                    <a:lnTo>
                      <a:pt x="0" y="5047"/>
                    </a:lnTo>
                  </a:path>
                </a:pathLst>
              </a:custGeom>
              <a:noFill/>
              <a:ln w="28575">
                <a:solidFill>
                  <a:srgbClr val="00CC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45" name="Freeform 63">
                <a:extLst>
                  <a:ext uri="{FF2B5EF4-FFF2-40B4-BE49-F238E27FC236}">
                    <a16:creationId xmlns:a16="http://schemas.microsoft.com/office/drawing/2014/main" id="{23303625-DFC2-BFB8-1E3F-68789CBAEFB1}"/>
                  </a:ext>
                </a:extLst>
              </p:cNvPr>
              <p:cNvSpPr>
                <a:spLocks/>
              </p:cNvSpPr>
              <p:nvPr/>
            </p:nvSpPr>
            <p:spPr bwMode="auto">
              <a:xfrm>
                <a:off x="6692901" y="3568700"/>
                <a:ext cx="5118100" cy="1123950"/>
              </a:xfrm>
              <a:custGeom>
                <a:avLst/>
                <a:gdLst>
                  <a:gd name="T0" fmla="*/ 16118 w 16118"/>
                  <a:gd name="T1" fmla="*/ 0 h 3536"/>
                  <a:gd name="T2" fmla="*/ 8374 w 16118"/>
                  <a:gd name="T3" fmla="*/ 97 h 3536"/>
                  <a:gd name="T4" fmla="*/ 4048 w 16118"/>
                  <a:gd name="T5" fmla="*/ 322 h 3536"/>
                  <a:gd name="T6" fmla="*/ 0 w 16118"/>
                  <a:gd name="T7" fmla="*/ 3536 h 3536"/>
                </a:gdLst>
                <a:ahLst/>
                <a:cxnLst>
                  <a:cxn ang="0">
                    <a:pos x="T0" y="T1"/>
                  </a:cxn>
                  <a:cxn ang="0">
                    <a:pos x="T2" y="T3"/>
                  </a:cxn>
                  <a:cxn ang="0">
                    <a:pos x="T4" y="T5"/>
                  </a:cxn>
                  <a:cxn ang="0">
                    <a:pos x="T6" y="T7"/>
                  </a:cxn>
                </a:cxnLst>
                <a:rect l="0" t="0" r="r" b="b"/>
                <a:pathLst>
                  <a:path w="16118" h="3536">
                    <a:moveTo>
                      <a:pt x="16118" y="0"/>
                    </a:moveTo>
                    <a:lnTo>
                      <a:pt x="8374" y="97"/>
                    </a:lnTo>
                    <a:lnTo>
                      <a:pt x="4048" y="322"/>
                    </a:lnTo>
                    <a:lnTo>
                      <a:pt x="0" y="3536"/>
                    </a:lnTo>
                  </a:path>
                </a:pathLst>
              </a:custGeom>
              <a:noFill/>
              <a:ln w="28575">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46" name="Freeform 73">
                <a:extLst>
                  <a:ext uri="{FF2B5EF4-FFF2-40B4-BE49-F238E27FC236}">
                    <a16:creationId xmlns:a16="http://schemas.microsoft.com/office/drawing/2014/main" id="{344A2022-98B5-72F9-C8DE-0E079C7F8B93}"/>
                  </a:ext>
                </a:extLst>
              </p:cNvPr>
              <p:cNvSpPr>
                <a:spLocks/>
              </p:cNvSpPr>
              <p:nvPr/>
            </p:nvSpPr>
            <p:spPr bwMode="auto">
              <a:xfrm>
                <a:off x="6692901" y="3317875"/>
                <a:ext cx="5124450" cy="1374775"/>
              </a:xfrm>
              <a:custGeom>
                <a:avLst/>
                <a:gdLst>
                  <a:gd name="T0" fmla="*/ 16139 w 16139"/>
                  <a:gd name="T1" fmla="*/ 718 h 4329"/>
                  <a:gd name="T2" fmla="*/ 12230 w 16139"/>
                  <a:gd name="T3" fmla="*/ 482 h 4329"/>
                  <a:gd name="T4" fmla="*/ 8053 w 16139"/>
                  <a:gd name="T5" fmla="*/ 0 h 4329"/>
                  <a:gd name="T6" fmla="*/ 4037 w 16139"/>
                  <a:gd name="T7" fmla="*/ 579 h 4329"/>
                  <a:gd name="T8" fmla="*/ 0 w 16139"/>
                  <a:gd name="T9" fmla="*/ 4329 h 4329"/>
                </a:gdLst>
                <a:ahLst/>
                <a:cxnLst>
                  <a:cxn ang="0">
                    <a:pos x="T0" y="T1"/>
                  </a:cxn>
                  <a:cxn ang="0">
                    <a:pos x="T2" y="T3"/>
                  </a:cxn>
                  <a:cxn ang="0">
                    <a:pos x="T4" y="T5"/>
                  </a:cxn>
                  <a:cxn ang="0">
                    <a:pos x="T6" y="T7"/>
                  </a:cxn>
                  <a:cxn ang="0">
                    <a:pos x="T8" y="T9"/>
                  </a:cxn>
                </a:cxnLst>
                <a:rect l="0" t="0" r="r" b="b"/>
                <a:pathLst>
                  <a:path w="16139" h="4329">
                    <a:moveTo>
                      <a:pt x="16139" y="718"/>
                    </a:moveTo>
                    <a:lnTo>
                      <a:pt x="12230" y="482"/>
                    </a:lnTo>
                    <a:lnTo>
                      <a:pt x="8053" y="0"/>
                    </a:lnTo>
                    <a:lnTo>
                      <a:pt x="4037" y="579"/>
                    </a:lnTo>
                    <a:lnTo>
                      <a:pt x="0" y="4329"/>
                    </a:lnTo>
                  </a:path>
                </a:pathLst>
              </a:custGeom>
              <a:noFill/>
              <a:ln w="28575">
                <a:solidFill>
                  <a:srgbClr val="FF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grpSp>
        <p:sp>
          <p:nvSpPr>
            <p:cNvPr id="60" name="ZoneTexte 59">
              <a:extLst>
                <a:ext uri="{FF2B5EF4-FFF2-40B4-BE49-F238E27FC236}">
                  <a16:creationId xmlns:a16="http://schemas.microsoft.com/office/drawing/2014/main" id="{4208ADC4-CDCE-1894-EA0F-C7A81C4F0439}"/>
                </a:ext>
              </a:extLst>
            </p:cNvPr>
            <p:cNvSpPr txBox="1"/>
            <p:nvPr/>
          </p:nvSpPr>
          <p:spPr>
            <a:xfrm>
              <a:off x="6355849" y="4569961"/>
              <a:ext cx="276038" cy="307777"/>
            </a:xfrm>
            <a:prstGeom prst="rect">
              <a:avLst/>
            </a:prstGeom>
            <a:noFill/>
          </p:spPr>
          <p:txBody>
            <a:bodyPr wrap="none" rtlCol="0">
              <a:spAutoFit/>
            </a:bodyPr>
            <a:lstStyle/>
            <a:p>
              <a:pPr algn="r"/>
              <a:r>
                <a:rPr lang="fr-FR" sz="1400" dirty="0"/>
                <a:t>0</a:t>
              </a:r>
            </a:p>
          </p:txBody>
        </p:sp>
        <p:sp>
          <p:nvSpPr>
            <p:cNvPr id="61" name="ZoneTexte 60">
              <a:extLst>
                <a:ext uri="{FF2B5EF4-FFF2-40B4-BE49-F238E27FC236}">
                  <a16:creationId xmlns:a16="http://schemas.microsoft.com/office/drawing/2014/main" id="{73B67DC5-2887-1968-CF7E-297F303C7E36}"/>
                </a:ext>
              </a:extLst>
            </p:cNvPr>
            <p:cNvSpPr txBox="1"/>
            <p:nvPr/>
          </p:nvSpPr>
          <p:spPr>
            <a:xfrm>
              <a:off x="6264478" y="4175845"/>
              <a:ext cx="367409" cy="307777"/>
            </a:xfrm>
            <a:prstGeom prst="rect">
              <a:avLst/>
            </a:prstGeom>
            <a:noFill/>
          </p:spPr>
          <p:txBody>
            <a:bodyPr wrap="none" rtlCol="0">
              <a:spAutoFit/>
            </a:bodyPr>
            <a:lstStyle/>
            <a:p>
              <a:pPr algn="r"/>
              <a:r>
                <a:rPr lang="fr-FR" sz="1400" dirty="0"/>
                <a:t>20</a:t>
              </a:r>
            </a:p>
          </p:txBody>
        </p:sp>
        <p:sp>
          <p:nvSpPr>
            <p:cNvPr id="62" name="ZoneTexte 61">
              <a:extLst>
                <a:ext uri="{FF2B5EF4-FFF2-40B4-BE49-F238E27FC236}">
                  <a16:creationId xmlns:a16="http://schemas.microsoft.com/office/drawing/2014/main" id="{0CD3C560-545B-1219-9381-2FB8E10FC493}"/>
                </a:ext>
              </a:extLst>
            </p:cNvPr>
            <p:cNvSpPr txBox="1"/>
            <p:nvPr/>
          </p:nvSpPr>
          <p:spPr>
            <a:xfrm>
              <a:off x="6264478" y="3763443"/>
              <a:ext cx="367409" cy="307777"/>
            </a:xfrm>
            <a:prstGeom prst="rect">
              <a:avLst/>
            </a:prstGeom>
            <a:noFill/>
          </p:spPr>
          <p:txBody>
            <a:bodyPr wrap="none" rtlCol="0">
              <a:spAutoFit/>
            </a:bodyPr>
            <a:lstStyle/>
            <a:p>
              <a:pPr algn="r"/>
              <a:r>
                <a:rPr lang="fr-FR" sz="1400" dirty="0"/>
                <a:t>40</a:t>
              </a:r>
            </a:p>
          </p:txBody>
        </p:sp>
        <p:sp>
          <p:nvSpPr>
            <p:cNvPr id="63" name="ZoneTexte 62">
              <a:extLst>
                <a:ext uri="{FF2B5EF4-FFF2-40B4-BE49-F238E27FC236}">
                  <a16:creationId xmlns:a16="http://schemas.microsoft.com/office/drawing/2014/main" id="{7FA25C3E-EDA4-428B-6D94-1AE2F0C3AC8B}"/>
                </a:ext>
              </a:extLst>
            </p:cNvPr>
            <p:cNvSpPr txBox="1"/>
            <p:nvPr/>
          </p:nvSpPr>
          <p:spPr>
            <a:xfrm>
              <a:off x="6264478" y="3396761"/>
              <a:ext cx="367409" cy="307777"/>
            </a:xfrm>
            <a:prstGeom prst="rect">
              <a:avLst/>
            </a:prstGeom>
            <a:noFill/>
          </p:spPr>
          <p:txBody>
            <a:bodyPr wrap="none" rtlCol="0">
              <a:spAutoFit/>
            </a:bodyPr>
            <a:lstStyle/>
            <a:p>
              <a:pPr algn="r"/>
              <a:r>
                <a:rPr lang="fr-FR" sz="1400" dirty="0"/>
                <a:t>60</a:t>
              </a:r>
            </a:p>
          </p:txBody>
        </p:sp>
        <p:sp>
          <p:nvSpPr>
            <p:cNvPr id="64" name="ZoneTexte 63">
              <a:extLst>
                <a:ext uri="{FF2B5EF4-FFF2-40B4-BE49-F238E27FC236}">
                  <a16:creationId xmlns:a16="http://schemas.microsoft.com/office/drawing/2014/main" id="{A12078A7-29E1-B37A-5E28-AA3372798E98}"/>
                </a:ext>
              </a:extLst>
            </p:cNvPr>
            <p:cNvSpPr txBox="1"/>
            <p:nvPr/>
          </p:nvSpPr>
          <p:spPr>
            <a:xfrm>
              <a:off x="6264478" y="3020935"/>
              <a:ext cx="367409" cy="307777"/>
            </a:xfrm>
            <a:prstGeom prst="rect">
              <a:avLst/>
            </a:prstGeom>
            <a:noFill/>
          </p:spPr>
          <p:txBody>
            <a:bodyPr wrap="none" rtlCol="0">
              <a:spAutoFit/>
            </a:bodyPr>
            <a:lstStyle/>
            <a:p>
              <a:pPr algn="r"/>
              <a:r>
                <a:rPr lang="fr-FR" sz="1400" dirty="0"/>
                <a:t>80</a:t>
              </a:r>
            </a:p>
          </p:txBody>
        </p:sp>
        <p:sp>
          <p:nvSpPr>
            <p:cNvPr id="65" name="ZoneTexte 64">
              <a:extLst>
                <a:ext uri="{FF2B5EF4-FFF2-40B4-BE49-F238E27FC236}">
                  <a16:creationId xmlns:a16="http://schemas.microsoft.com/office/drawing/2014/main" id="{049106D7-DB3E-CA93-B18A-E50A34D01578}"/>
                </a:ext>
              </a:extLst>
            </p:cNvPr>
            <p:cNvSpPr txBox="1"/>
            <p:nvPr/>
          </p:nvSpPr>
          <p:spPr>
            <a:xfrm>
              <a:off x="6173107" y="2599389"/>
              <a:ext cx="458780" cy="307777"/>
            </a:xfrm>
            <a:prstGeom prst="rect">
              <a:avLst/>
            </a:prstGeom>
            <a:noFill/>
          </p:spPr>
          <p:txBody>
            <a:bodyPr wrap="none" rtlCol="0">
              <a:spAutoFit/>
            </a:bodyPr>
            <a:lstStyle/>
            <a:p>
              <a:pPr algn="r"/>
              <a:r>
                <a:rPr lang="fr-FR" sz="1400" dirty="0"/>
                <a:t>100</a:t>
              </a:r>
            </a:p>
          </p:txBody>
        </p:sp>
        <p:sp>
          <p:nvSpPr>
            <p:cNvPr id="67" name="ZoneTexte 66">
              <a:extLst>
                <a:ext uri="{FF2B5EF4-FFF2-40B4-BE49-F238E27FC236}">
                  <a16:creationId xmlns:a16="http://schemas.microsoft.com/office/drawing/2014/main" id="{1A85D923-DAD2-7214-5FCA-B4B162433394}"/>
                </a:ext>
              </a:extLst>
            </p:cNvPr>
            <p:cNvSpPr txBox="1"/>
            <p:nvPr/>
          </p:nvSpPr>
          <p:spPr>
            <a:xfrm>
              <a:off x="6302379" y="4782455"/>
              <a:ext cx="797013" cy="307777"/>
            </a:xfrm>
            <a:prstGeom prst="rect">
              <a:avLst/>
            </a:prstGeom>
            <a:noFill/>
          </p:spPr>
          <p:txBody>
            <a:bodyPr wrap="none" rtlCol="0">
              <a:spAutoFit/>
            </a:bodyPr>
            <a:lstStyle/>
            <a:p>
              <a:pPr algn="ctr"/>
              <a:r>
                <a:rPr lang="fr-FR" sz="1400" dirty="0"/>
                <a:t>Baseline</a:t>
              </a:r>
            </a:p>
          </p:txBody>
        </p:sp>
        <p:sp>
          <p:nvSpPr>
            <p:cNvPr id="68" name="ZoneTexte 67">
              <a:extLst>
                <a:ext uri="{FF2B5EF4-FFF2-40B4-BE49-F238E27FC236}">
                  <a16:creationId xmlns:a16="http://schemas.microsoft.com/office/drawing/2014/main" id="{05CB6C20-031A-B841-2243-CD4D2396A87D}"/>
                </a:ext>
              </a:extLst>
            </p:cNvPr>
            <p:cNvSpPr txBox="1"/>
            <p:nvPr/>
          </p:nvSpPr>
          <p:spPr>
            <a:xfrm>
              <a:off x="7714606" y="4782455"/>
              <a:ext cx="527710" cy="307777"/>
            </a:xfrm>
            <a:prstGeom prst="rect">
              <a:avLst/>
            </a:prstGeom>
            <a:noFill/>
          </p:spPr>
          <p:txBody>
            <a:bodyPr wrap="none" rtlCol="0">
              <a:spAutoFit/>
            </a:bodyPr>
            <a:lstStyle/>
            <a:p>
              <a:pPr algn="ctr"/>
              <a:r>
                <a:rPr lang="fr-FR" sz="1400" dirty="0"/>
                <a:t>W24</a:t>
              </a:r>
            </a:p>
          </p:txBody>
        </p:sp>
        <p:sp>
          <p:nvSpPr>
            <p:cNvPr id="69" name="ZoneTexte 68">
              <a:extLst>
                <a:ext uri="{FF2B5EF4-FFF2-40B4-BE49-F238E27FC236}">
                  <a16:creationId xmlns:a16="http://schemas.microsoft.com/office/drawing/2014/main" id="{AED169AB-B593-E0E2-692C-665956BC22EF}"/>
                </a:ext>
              </a:extLst>
            </p:cNvPr>
            <p:cNvSpPr txBox="1"/>
            <p:nvPr/>
          </p:nvSpPr>
          <p:spPr>
            <a:xfrm>
              <a:off x="8996046" y="4782455"/>
              <a:ext cx="527710" cy="307777"/>
            </a:xfrm>
            <a:prstGeom prst="rect">
              <a:avLst/>
            </a:prstGeom>
            <a:noFill/>
          </p:spPr>
          <p:txBody>
            <a:bodyPr wrap="none" rtlCol="0">
              <a:spAutoFit/>
            </a:bodyPr>
            <a:lstStyle/>
            <a:p>
              <a:pPr algn="ctr"/>
              <a:r>
                <a:rPr lang="fr-FR" sz="1400" dirty="0"/>
                <a:t>W48</a:t>
              </a:r>
            </a:p>
          </p:txBody>
        </p:sp>
        <p:sp>
          <p:nvSpPr>
            <p:cNvPr id="70" name="ZoneTexte 69">
              <a:extLst>
                <a:ext uri="{FF2B5EF4-FFF2-40B4-BE49-F238E27FC236}">
                  <a16:creationId xmlns:a16="http://schemas.microsoft.com/office/drawing/2014/main" id="{6D869899-701D-8618-D036-6907A5E5BB18}"/>
                </a:ext>
              </a:extLst>
            </p:cNvPr>
            <p:cNvSpPr txBox="1"/>
            <p:nvPr/>
          </p:nvSpPr>
          <p:spPr>
            <a:xfrm>
              <a:off x="10270064" y="4782455"/>
              <a:ext cx="527710" cy="307777"/>
            </a:xfrm>
            <a:prstGeom prst="rect">
              <a:avLst/>
            </a:prstGeom>
            <a:noFill/>
          </p:spPr>
          <p:txBody>
            <a:bodyPr wrap="none" rtlCol="0">
              <a:spAutoFit/>
            </a:bodyPr>
            <a:lstStyle/>
            <a:p>
              <a:pPr algn="ctr"/>
              <a:r>
                <a:rPr lang="fr-FR" sz="1400" dirty="0"/>
                <a:t>W96</a:t>
              </a:r>
            </a:p>
          </p:txBody>
        </p:sp>
        <p:sp>
          <p:nvSpPr>
            <p:cNvPr id="71" name="ZoneTexte 70">
              <a:extLst>
                <a:ext uri="{FF2B5EF4-FFF2-40B4-BE49-F238E27FC236}">
                  <a16:creationId xmlns:a16="http://schemas.microsoft.com/office/drawing/2014/main" id="{8D78CB82-932C-8D62-9223-F096DDB21D77}"/>
                </a:ext>
              </a:extLst>
            </p:cNvPr>
            <p:cNvSpPr txBox="1"/>
            <p:nvPr/>
          </p:nvSpPr>
          <p:spPr>
            <a:xfrm>
              <a:off x="11447352" y="4782455"/>
              <a:ext cx="619080" cy="307777"/>
            </a:xfrm>
            <a:prstGeom prst="rect">
              <a:avLst/>
            </a:prstGeom>
            <a:noFill/>
          </p:spPr>
          <p:txBody>
            <a:bodyPr wrap="none" rtlCol="0">
              <a:spAutoFit/>
            </a:bodyPr>
            <a:lstStyle/>
            <a:p>
              <a:pPr algn="ctr"/>
              <a:r>
                <a:rPr lang="fr-FR" sz="1400" dirty="0"/>
                <a:t>W144</a:t>
              </a:r>
            </a:p>
          </p:txBody>
        </p:sp>
        <p:sp>
          <p:nvSpPr>
            <p:cNvPr id="72" name="ZoneTexte 71">
              <a:extLst>
                <a:ext uri="{FF2B5EF4-FFF2-40B4-BE49-F238E27FC236}">
                  <a16:creationId xmlns:a16="http://schemas.microsoft.com/office/drawing/2014/main" id="{7CEE11EF-BE33-F992-A1F8-5898BC070140}"/>
                </a:ext>
              </a:extLst>
            </p:cNvPr>
            <p:cNvSpPr txBox="1"/>
            <p:nvPr/>
          </p:nvSpPr>
          <p:spPr>
            <a:xfrm>
              <a:off x="8054510" y="3990191"/>
              <a:ext cx="962123" cy="307777"/>
            </a:xfrm>
            <a:prstGeom prst="rect">
              <a:avLst/>
            </a:prstGeom>
            <a:noFill/>
          </p:spPr>
          <p:txBody>
            <a:bodyPr wrap="none" rtlCol="0">
              <a:spAutoFit/>
            </a:bodyPr>
            <a:lstStyle/>
            <a:p>
              <a:r>
                <a:rPr lang="fr-FR" sz="1400" b="1" dirty="0"/>
                <a:t>Arm B TLD</a:t>
              </a:r>
            </a:p>
          </p:txBody>
        </p:sp>
        <p:sp>
          <p:nvSpPr>
            <p:cNvPr id="73" name="ZoneTexte 72">
              <a:extLst>
                <a:ext uri="{FF2B5EF4-FFF2-40B4-BE49-F238E27FC236}">
                  <a16:creationId xmlns:a16="http://schemas.microsoft.com/office/drawing/2014/main" id="{83B54705-D2FB-7444-99E9-8703CF1E5976}"/>
                </a:ext>
              </a:extLst>
            </p:cNvPr>
            <p:cNvSpPr txBox="1"/>
            <p:nvPr/>
          </p:nvSpPr>
          <p:spPr>
            <a:xfrm>
              <a:off x="8054510" y="4273263"/>
              <a:ext cx="1667508" cy="307777"/>
            </a:xfrm>
            <a:prstGeom prst="rect">
              <a:avLst/>
            </a:prstGeom>
            <a:noFill/>
          </p:spPr>
          <p:txBody>
            <a:bodyPr wrap="none" rtlCol="0">
              <a:spAutoFit/>
            </a:bodyPr>
            <a:lstStyle/>
            <a:p>
              <a:r>
                <a:rPr lang="fr-FR" sz="1400" b="1" dirty="0"/>
                <a:t>Arm B TAF/FTC/DTG</a:t>
              </a:r>
            </a:p>
          </p:txBody>
        </p:sp>
        <p:sp>
          <p:nvSpPr>
            <p:cNvPr id="74" name="ZoneTexte 73">
              <a:extLst>
                <a:ext uri="{FF2B5EF4-FFF2-40B4-BE49-F238E27FC236}">
                  <a16:creationId xmlns:a16="http://schemas.microsoft.com/office/drawing/2014/main" id="{C2227041-7410-F656-2CD4-868F471692CA}"/>
                </a:ext>
              </a:extLst>
            </p:cNvPr>
            <p:cNvSpPr txBox="1"/>
            <p:nvPr/>
          </p:nvSpPr>
          <p:spPr>
            <a:xfrm>
              <a:off x="10100847" y="3990191"/>
              <a:ext cx="1803955" cy="307777"/>
            </a:xfrm>
            <a:prstGeom prst="rect">
              <a:avLst/>
            </a:prstGeom>
            <a:noFill/>
          </p:spPr>
          <p:txBody>
            <a:bodyPr wrap="none" rtlCol="0">
              <a:spAutoFit/>
            </a:bodyPr>
            <a:lstStyle/>
            <a:p>
              <a:r>
                <a:rPr lang="fr-FR" sz="1400" b="1" dirty="0"/>
                <a:t>Arm B AZT/3TC+LPV/r</a:t>
              </a:r>
            </a:p>
          </p:txBody>
        </p:sp>
        <p:sp>
          <p:nvSpPr>
            <p:cNvPr id="75" name="ZoneTexte 74">
              <a:extLst>
                <a:ext uri="{FF2B5EF4-FFF2-40B4-BE49-F238E27FC236}">
                  <a16:creationId xmlns:a16="http://schemas.microsoft.com/office/drawing/2014/main" id="{7325902F-2B8F-06C7-D4AC-4FEB5D3BBEDA}"/>
                </a:ext>
              </a:extLst>
            </p:cNvPr>
            <p:cNvSpPr txBox="1"/>
            <p:nvPr/>
          </p:nvSpPr>
          <p:spPr>
            <a:xfrm>
              <a:off x="10100847" y="4273263"/>
              <a:ext cx="1816459" cy="307777"/>
            </a:xfrm>
            <a:prstGeom prst="rect">
              <a:avLst/>
            </a:prstGeom>
            <a:noFill/>
          </p:spPr>
          <p:txBody>
            <a:bodyPr wrap="none" rtlCol="0">
              <a:spAutoFit/>
            </a:bodyPr>
            <a:lstStyle/>
            <a:p>
              <a:r>
                <a:rPr lang="fr-FR" sz="1400" b="1" dirty="0"/>
                <a:t>Arm B AZT/3TC+ATV/r</a:t>
              </a:r>
            </a:p>
          </p:txBody>
        </p:sp>
      </p:grpSp>
      <p:sp>
        <p:nvSpPr>
          <p:cNvPr id="5" name="Text Placeholder 22">
            <a:extLst>
              <a:ext uri="{FF2B5EF4-FFF2-40B4-BE49-F238E27FC236}">
                <a16:creationId xmlns:a16="http://schemas.microsoft.com/office/drawing/2014/main" id="{7CFE7301-F3B9-0867-D89B-8398B41F7E2B}"/>
              </a:ext>
            </a:extLst>
          </p:cNvPr>
          <p:cNvSpPr txBox="1">
            <a:spLocks/>
          </p:cNvSpPr>
          <p:nvPr/>
        </p:nvSpPr>
        <p:spPr bwMode="auto">
          <a:xfrm>
            <a:off x="9523570" y="6569109"/>
            <a:ext cx="25547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err="1">
                <a:solidFill>
                  <a:schemeClr val="tx1"/>
                </a:solidFill>
                <a:latin typeface="+mn-lt"/>
              </a:rPr>
              <a:t>Sivile</a:t>
            </a:r>
            <a:r>
              <a:rPr lang="en-US" sz="1200" i="1" kern="0" dirty="0">
                <a:solidFill>
                  <a:schemeClr val="tx1"/>
                </a:solidFill>
                <a:latin typeface="+mn-lt"/>
              </a:rPr>
              <a:t> S, et al.</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AIDS2024 ; # </a:t>
            </a:r>
            <a:r>
              <a:rPr lang="en-US" sz="1200" i="1" kern="0" dirty="0">
                <a:solidFill>
                  <a:schemeClr val="tx1"/>
                </a:solidFill>
                <a:latin typeface="+mn-lt"/>
              </a:rPr>
              <a:t>OAB3806LB</a:t>
            </a:r>
            <a:endPar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1164505230"/>
      </p:ext>
    </p:extLst>
  </p:cSld>
  <p:clrMapOvr>
    <a:masterClrMapping/>
  </p:clrMapOvr>
</p:sld>
</file>

<file path=ppt/theme/theme1.xml><?xml version="1.0" encoding="utf-8"?>
<a:theme xmlns:a="http://schemas.openxmlformats.org/drawingml/2006/main" name="ARV-trials ">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6908</Words>
  <Application>Microsoft Office PowerPoint</Application>
  <PresentationFormat>Grand écran</PresentationFormat>
  <Paragraphs>1813</Paragraphs>
  <Slides>48</Slides>
  <Notes>48</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48</vt:i4>
      </vt:variant>
    </vt:vector>
  </HeadingPairs>
  <TitlesOfParts>
    <vt:vector size="52" baseType="lpstr">
      <vt:lpstr>MS PGothic</vt:lpstr>
      <vt:lpstr>Arial</vt:lpstr>
      <vt:lpstr>Calibri</vt:lpstr>
      <vt:lpstr>ARV-trials </vt:lpstr>
      <vt:lpstr>AIDS 2024 The 25th International AIDS Conference</vt:lpstr>
      <vt:lpstr>Faculty Disclosures</vt:lpstr>
      <vt:lpstr>Présentation PowerPoint</vt:lpstr>
      <vt:lpstr>BIC/F/TAF 7/7 vs 5/7 days</vt:lpstr>
      <vt:lpstr>Switch to DTG/3TC in patients with prior M184V/I</vt:lpstr>
      <vt:lpstr>WISARD: switch to DTG/RPV in patients with HIV RNA &lt; 50 c/mL and history of K103N (1)</vt:lpstr>
      <vt:lpstr>WISARD: switch to DTG/RPV in patients with HIV RNA &lt; 50 c/mL  and history of K103N (2)</vt:lpstr>
      <vt:lpstr>VISEND: DTG + recycled NRTI vs bPI + 3TC/ZDV  for Second-line Therapy (1)</vt:lpstr>
      <vt:lpstr>VISEND: DTG + recycled NRTI vs bPI + 3TC/ZDV  for Second-line Therapy (2)</vt:lpstr>
      <vt:lpstr>Dolutegravir + Doravirine (DoDo)</vt:lpstr>
      <vt:lpstr>Switch to DTG/3TC vs BIC/F/TAF in virologically suppressed PWH: PASO-DOBLE trial (1)</vt:lpstr>
      <vt:lpstr>Switch to DTG/3TC vs BIC/F/TAF in virologically suppressed PWH: PASO-DOBLE trial (2)</vt:lpstr>
      <vt:lpstr>Switch to DTG/3TC vs BIC/F/TAF in virologically suppressed PWH: PASO-DOBLE trial (3)</vt:lpstr>
      <vt:lpstr>ARTISTRY-1: simplification to BIC + LEN qd</vt:lpstr>
      <vt:lpstr>ARTISTRY-1: simplification to BIC + LEN qd</vt:lpstr>
      <vt:lpstr>Présentation PowerPoint</vt:lpstr>
      <vt:lpstr>CAB + RPV LA Q2M in real-world: CARLOS cohort </vt:lpstr>
      <vt:lpstr>SCohoLART cohort</vt:lpstr>
      <vt:lpstr>SCOLTA Cohort</vt:lpstr>
      <vt:lpstr>LA CAB + RPV IM in adolescents</vt:lpstr>
      <vt:lpstr>RPV LA IM in thigh: population PK</vt:lpstr>
      <vt:lpstr>CAB LA IM in thigh: population PK simulation</vt:lpstr>
      <vt:lpstr>LA CAB + RPV SC</vt:lpstr>
      <vt:lpstr>Présentation PowerPoint</vt:lpstr>
      <vt:lpstr>Low level viremia due to HIV expression from defective viruses and large reservoir size</vt:lpstr>
      <vt:lpstr>DTG and incident hypertension</vt:lpstr>
      <vt:lpstr>CAB vs DTG R in randomized clinical trials</vt:lpstr>
      <vt:lpstr>DTG resistance in Africa</vt:lpstr>
      <vt:lpstr>Présentation PowerPoint</vt:lpstr>
      <vt:lpstr>Injectable CAB LA during pregnancy</vt:lpstr>
      <vt:lpstr>HIV RNA screening in persons on CAB-LA PrEP:  risk of false positive</vt:lpstr>
      <vt:lpstr>Q6M LEN SC for PrEP in Women: PURPOSE-1 (1)</vt:lpstr>
      <vt:lpstr>Q6M LEN SC for PrEP in Women: PURPOSE-1 (2)</vt:lpstr>
      <vt:lpstr>bNABs (CAP256V2LS + VRC07-523LS) to prevent breastmilk HIV transmission</vt:lpstr>
      <vt:lpstr>DoxyPrEP in female sex workers</vt:lpstr>
      <vt:lpstr>DoxyPrEP in MSM</vt:lpstr>
      <vt:lpstr>Antimicrobial resistance of Neisseria gonorrhoeae on doxyPEP</vt:lpstr>
      <vt:lpstr>Chemsex and high STI risk</vt:lpstr>
      <vt:lpstr>Présentation PowerPoint</vt:lpstr>
      <vt:lpstr>VH-184, new INSTI: phase 1</vt:lpstr>
      <vt:lpstr>GS-1720, novel oral long-acting INSTI</vt:lpstr>
      <vt:lpstr>New CAB prodrug</vt:lpstr>
      <vt:lpstr>GS-4182, a novel solubilizing oral prodrug of LEN</vt:lpstr>
      <vt:lpstr>GS-4182, oral prodrug of LEN</vt:lpstr>
      <vt:lpstr>Novel capsid inhibitors: VH-499 and VH-280  in human volunteers (phase 1)</vt:lpstr>
      <vt:lpstr>Novel capsid inhibitors: VH-499 and VH-280  Virologic profile</vt:lpstr>
      <vt:lpstr>GS-8588, envelope-targeting bispecific T-cell engager for HIV cure</vt:lpstr>
      <vt:lpstr>A new case of HIV remission (« cure » ?) after stem cell transplantation</vt:lpstr>
    </vt:vector>
  </TitlesOfParts>
  <Company>AEI - www.aei.fr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IAS 2024</dc:title>
  <dc:creator>Pedro Cahn, Anton Pozniak, François Raffi</dc:creator>
  <cp:keywords>Munich</cp:keywords>
  <cp:lastModifiedBy>Pilar Dufrene</cp:lastModifiedBy>
  <cp:revision>1005</cp:revision>
  <dcterms:created xsi:type="dcterms:W3CDTF">2018-10-26T15:18:15Z</dcterms:created>
  <dcterms:modified xsi:type="dcterms:W3CDTF">2024-07-29T13:00:13Z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